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theme/theme2.xml" ContentType="application/vnd.openxmlformats-officedocument.theme+xml"/>
  <Override PartName="/ppt/theme/themeOverride1.xml" ContentType="application/vnd.openxmlformats-officedocument.themeOverrid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theme/themeOverride2.xml" ContentType="application/vnd.openxmlformats-officedocument.themeOverr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notesMasterIdLst>
    <p:notesMasterId r:id="rId89"/>
  </p:notesMasterIdLst>
  <p:sldIdLst>
    <p:sldId id="257" r:id="rId2"/>
    <p:sldId id="258" r:id="rId3"/>
    <p:sldId id="259" r:id="rId4"/>
    <p:sldId id="260" r:id="rId5"/>
    <p:sldId id="261" r:id="rId6"/>
    <p:sldId id="262" r:id="rId7"/>
    <p:sldId id="263" r:id="rId8"/>
    <p:sldId id="264" r:id="rId9"/>
    <p:sldId id="265" r:id="rId10"/>
    <p:sldId id="266" r:id="rId11"/>
    <p:sldId id="267" r:id="rId12"/>
    <p:sldId id="268" r:id="rId13"/>
    <p:sldId id="269" r:id="rId14"/>
    <p:sldId id="270" r:id="rId15"/>
    <p:sldId id="271" r:id="rId16"/>
    <p:sldId id="272" r:id="rId17"/>
    <p:sldId id="273" r:id="rId18"/>
    <p:sldId id="274" r:id="rId19"/>
    <p:sldId id="275" r:id="rId20"/>
    <p:sldId id="276" r:id="rId21"/>
    <p:sldId id="277" r:id="rId22"/>
    <p:sldId id="278" r:id="rId23"/>
    <p:sldId id="279" r:id="rId24"/>
    <p:sldId id="280" r:id="rId25"/>
    <p:sldId id="281" r:id="rId26"/>
    <p:sldId id="282" r:id="rId27"/>
    <p:sldId id="283" r:id="rId28"/>
    <p:sldId id="284" r:id="rId29"/>
    <p:sldId id="285" r:id="rId30"/>
    <p:sldId id="286" r:id="rId31"/>
    <p:sldId id="287" r:id="rId32"/>
    <p:sldId id="288" r:id="rId33"/>
    <p:sldId id="289" r:id="rId34"/>
    <p:sldId id="290" r:id="rId35"/>
    <p:sldId id="291" r:id="rId36"/>
    <p:sldId id="292" r:id="rId37"/>
    <p:sldId id="293" r:id="rId38"/>
    <p:sldId id="294" r:id="rId39"/>
    <p:sldId id="295" r:id="rId40"/>
    <p:sldId id="296" r:id="rId41"/>
    <p:sldId id="297" r:id="rId42"/>
    <p:sldId id="298" r:id="rId43"/>
    <p:sldId id="299" r:id="rId44"/>
    <p:sldId id="300" r:id="rId45"/>
    <p:sldId id="301" r:id="rId46"/>
    <p:sldId id="302" r:id="rId47"/>
    <p:sldId id="303" r:id="rId48"/>
    <p:sldId id="304" r:id="rId49"/>
    <p:sldId id="305" r:id="rId50"/>
    <p:sldId id="306" r:id="rId51"/>
    <p:sldId id="307" r:id="rId52"/>
    <p:sldId id="308" r:id="rId53"/>
    <p:sldId id="309" r:id="rId54"/>
    <p:sldId id="310" r:id="rId55"/>
    <p:sldId id="311" r:id="rId56"/>
    <p:sldId id="312" r:id="rId57"/>
    <p:sldId id="313" r:id="rId58"/>
    <p:sldId id="314" r:id="rId59"/>
    <p:sldId id="315" r:id="rId60"/>
    <p:sldId id="316" r:id="rId61"/>
    <p:sldId id="317" r:id="rId62"/>
    <p:sldId id="318" r:id="rId63"/>
    <p:sldId id="319" r:id="rId64"/>
    <p:sldId id="320" r:id="rId65"/>
    <p:sldId id="321" r:id="rId66"/>
    <p:sldId id="322" r:id="rId67"/>
    <p:sldId id="323" r:id="rId68"/>
    <p:sldId id="324" r:id="rId69"/>
    <p:sldId id="325" r:id="rId70"/>
    <p:sldId id="326" r:id="rId71"/>
    <p:sldId id="327" r:id="rId72"/>
    <p:sldId id="328" r:id="rId73"/>
    <p:sldId id="329" r:id="rId74"/>
    <p:sldId id="330" r:id="rId75"/>
    <p:sldId id="331" r:id="rId76"/>
    <p:sldId id="332" r:id="rId77"/>
    <p:sldId id="333" r:id="rId78"/>
    <p:sldId id="334" r:id="rId79"/>
    <p:sldId id="335" r:id="rId80"/>
    <p:sldId id="336" r:id="rId81"/>
    <p:sldId id="337" r:id="rId82"/>
    <p:sldId id="338" r:id="rId83"/>
    <p:sldId id="339" r:id="rId84"/>
    <p:sldId id="340" r:id="rId85"/>
    <p:sldId id="341" r:id="rId86"/>
    <p:sldId id="342" r:id="rId87"/>
    <p:sldId id="343" r:id="rId88"/>
  </p:sldIdLst>
  <p:sldSz cx="9144000" cy="6858000" type="screen4x3"/>
  <p:notesSz cx="6858000" cy="9144000"/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81" d="100"/>
          <a:sy n="81" d="100"/>
        </p:scale>
        <p:origin x="-1242" y="-84"/>
      </p:cViewPr>
      <p:guideLst>
        <p:guide orient="horz" pos="216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76" Type="http://schemas.openxmlformats.org/officeDocument/2006/relationships/slide" Target="slides/slide75.xml"/><Relationship Id="rId84" Type="http://schemas.openxmlformats.org/officeDocument/2006/relationships/slide" Target="slides/slide83.xml"/><Relationship Id="rId89" Type="http://schemas.openxmlformats.org/officeDocument/2006/relationships/notesMaster" Target="notesMasters/notesMaster1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theme" Target="theme/theme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87" Type="http://schemas.openxmlformats.org/officeDocument/2006/relationships/slide" Target="slides/slide86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90" Type="http://schemas.openxmlformats.org/officeDocument/2006/relationships/presProps" Target="presProps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93" Type="http://schemas.openxmlformats.org/officeDocument/2006/relationships/tableStyles" Target="tableStyles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4" Type="http://schemas.openxmlformats.org/officeDocument/2006/relationships/slide" Target="slides/slide3.xml"/><Relationship Id="rId9" Type="http://schemas.openxmlformats.org/officeDocument/2006/relationships/slide" Target="slides/slide8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9713CA9A-1A92-4B9A-B727-7FF83D9D432B}" type="datetimeFigureOut">
              <a:rPr lang="zh-CN" altLang="en-US" smtClean="0"/>
              <a:t>2019/12/26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DEA1C7B-A541-4B10-B169-7113459C26E2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5034056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A820C7BF-90F7-4ED3-AAE1-7196C7FE71B3}" type="slidenum">
              <a:rPr lang="en-US" altLang="zh-CN">
                <a:solidFill>
                  <a:prstClr val="black"/>
                </a:solidFill>
              </a:rPr>
              <a:pPr/>
              <a:t>3</a:t>
            </a:fld>
            <a:endParaRPr lang="en-US" altLang="zh-CN">
              <a:solidFill>
                <a:prstClr val="black"/>
              </a:solidFill>
            </a:endParaRPr>
          </a:p>
        </p:txBody>
      </p:sp>
      <p:sp>
        <p:nvSpPr>
          <p:cNvPr id="44034" name="Rectangle 2"/>
          <p:cNvSpPr>
            <a:spLocks noGrp="1" noRot="1" noChangeAspect="1" noChangeArrowheads="1"/>
          </p:cNvSpPr>
          <p:nvPr>
            <p:ph type="sldImg"/>
          </p:nvPr>
        </p:nvSpPr>
        <p:spPr>
          <a:ln/>
        </p:spPr>
      </p:sp>
      <p:sp>
        <p:nvSpPr>
          <p:cNvPr id="4403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zh-CN" altLang="zh-CN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77F7318A-3D88-47FD-B84B-EA667B72EEA4}" type="slidenum">
              <a:rPr lang="en-US" altLang="zh-CN">
                <a:solidFill>
                  <a:prstClr val="black"/>
                </a:solidFill>
              </a:rPr>
              <a:pPr/>
              <a:t>23</a:t>
            </a:fld>
            <a:endParaRPr lang="en-US" altLang="zh-CN">
              <a:solidFill>
                <a:prstClr val="black"/>
              </a:solidFill>
            </a:endParaRPr>
          </a:p>
        </p:txBody>
      </p:sp>
      <p:sp>
        <p:nvSpPr>
          <p:cNvPr id="98306" name="Rectangle 2"/>
          <p:cNvSpPr>
            <a:spLocks noGrp="1" noRot="1" noChangeAspect="1" noChangeArrowheads="1"/>
          </p:cNvSpPr>
          <p:nvPr>
            <p:ph type="sldImg"/>
          </p:nvPr>
        </p:nvSpPr>
        <p:spPr>
          <a:ln/>
        </p:spPr>
      </p:sp>
      <p:sp>
        <p:nvSpPr>
          <p:cNvPr id="9830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zh-CN" altLang="zh-CN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CN" altLang="en-US" smtClean="0"/>
              <a:t>单击此处编辑母版副标题样式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D63406EC-62BD-4E38-9226-407C154C52A1}" type="slidenum">
              <a:rPr lang="en-US" altLang="zh-CN">
                <a:solidFill>
                  <a:srgbClr val="000000"/>
                </a:solidFill>
              </a:rPr>
              <a:pPr/>
              <a:t>‹#›</a:t>
            </a:fld>
            <a:endParaRPr lang="en-US" altLang="zh-CN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50175733"/>
      </p:ext>
    </p:extLst>
  </p:cSld>
  <p:clrMapOvr>
    <a:masterClrMapping/>
  </p:clrMapOvr>
  <p:transition spd="med">
    <p:pull dir="d"/>
  </p:transition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9CDFC671-4FB6-4DC6-B9DA-AC975FFD662C}" type="slidenum">
              <a:rPr lang="en-US" altLang="zh-CN">
                <a:solidFill>
                  <a:srgbClr val="000000"/>
                </a:solidFill>
              </a:rPr>
              <a:pPr/>
              <a:t>‹#›</a:t>
            </a:fld>
            <a:endParaRPr lang="en-US" altLang="zh-CN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52698845"/>
      </p:ext>
    </p:extLst>
  </p:cSld>
  <p:clrMapOvr>
    <a:masterClrMapping/>
  </p:clrMapOvr>
  <p:transition spd="med">
    <p:pull dir="d"/>
  </p:transition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40CB0E67-4A41-469E-B924-5D79E013956A}" type="slidenum">
              <a:rPr lang="en-US" altLang="zh-CN">
                <a:solidFill>
                  <a:srgbClr val="000000"/>
                </a:solidFill>
              </a:rPr>
              <a:pPr/>
              <a:t>‹#›</a:t>
            </a:fld>
            <a:endParaRPr lang="en-US" altLang="zh-CN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54260530"/>
      </p:ext>
    </p:extLst>
  </p:cSld>
  <p:clrMapOvr>
    <a:masterClrMapping/>
  </p:clrMapOvr>
  <p:transition spd="med">
    <p:pull dir="d"/>
  </p:transition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685800" y="1981200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981200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10C92FC9-17D4-4E6C-8CF4-C4C6FD9FCBE9}" type="slidenum">
              <a:rPr lang="en-US" altLang="zh-CN">
                <a:solidFill>
                  <a:srgbClr val="000000"/>
                </a:solidFill>
              </a:rPr>
              <a:pPr/>
              <a:t>‹#›</a:t>
            </a:fld>
            <a:endParaRPr lang="en-US" altLang="zh-CN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06673910"/>
      </p:ext>
    </p:extLst>
  </p:cSld>
  <p:clrMapOvr>
    <a:masterClrMapping/>
  </p:clrMapOvr>
  <p:transition spd="med">
    <p:pull dir="d"/>
  </p:transition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3E355CA2-563F-472F-A7D3-390C5AFA090A}" type="slidenum">
              <a:rPr lang="en-US" altLang="zh-CN">
                <a:solidFill>
                  <a:srgbClr val="000000"/>
                </a:solidFill>
              </a:rPr>
              <a:pPr/>
              <a:t>‹#›</a:t>
            </a:fld>
            <a:endParaRPr lang="en-US" altLang="zh-CN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24413331"/>
      </p:ext>
    </p:extLst>
  </p:cSld>
  <p:clrMapOvr>
    <a:masterClrMapping/>
  </p:clrMapOvr>
  <p:transition spd="med">
    <p:pull dir="d"/>
  </p:transition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D16C4C4F-C562-4625-8660-EE40D8C7DD22}" type="slidenum">
              <a:rPr lang="en-US" altLang="zh-CN">
                <a:solidFill>
                  <a:srgbClr val="000000"/>
                </a:solidFill>
              </a:rPr>
              <a:pPr/>
              <a:t>‹#›</a:t>
            </a:fld>
            <a:endParaRPr lang="en-US" altLang="zh-CN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17676288"/>
      </p:ext>
    </p:extLst>
  </p:cSld>
  <p:clrMapOvr>
    <a:masterClrMapping/>
  </p:clrMapOvr>
  <p:transition spd="med">
    <p:pull dir="d"/>
  </p:transition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2387DB6B-D04C-4B04-869E-D4C202BC69A7}" type="slidenum">
              <a:rPr lang="en-US" altLang="zh-CN">
                <a:solidFill>
                  <a:srgbClr val="000000"/>
                </a:solidFill>
              </a:rPr>
              <a:pPr/>
              <a:t>‹#›</a:t>
            </a:fld>
            <a:endParaRPr lang="en-US" altLang="zh-CN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41886101"/>
      </p:ext>
    </p:extLst>
  </p:cSld>
  <p:clrMapOvr>
    <a:masterClrMapping/>
  </p:clrMapOvr>
  <p:transition spd="med">
    <p:pull dir="d"/>
  </p:transition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2CF2D0F-FBF5-4D09-A27D-9FE96E2C0B98}" type="slidenum">
              <a:rPr lang="en-US" altLang="zh-CN">
                <a:solidFill>
                  <a:srgbClr val="000000"/>
                </a:solidFill>
              </a:rPr>
              <a:pPr/>
              <a:t>‹#›</a:t>
            </a:fld>
            <a:endParaRPr lang="en-US" altLang="zh-CN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17382084"/>
      </p:ext>
    </p:extLst>
  </p:cSld>
  <p:clrMapOvr>
    <a:masterClrMapping/>
  </p:clrMapOvr>
  <p:transition spd="med">
    <p:pull dir="d"/>
  </p:transition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DF58B315-F81A-4695-80A4-9CEA80811F78}" type="slidenum">
              <a:rPr lang="en-US" altLang="zh-CN">
                <a:solidFill>
                  <a:srgbClr val="000000"/>
                </a:solidFill>
              </a:rPr>
              <a:pPr/>
              <a:t>‹#›</a:t>
            </a:fld>
            <a:endParaRPr lang="en-US" altLang="zh-CN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60264458"/>
      </p:ext>
    </p:extLst>
  </p:cSld>
  <p:clrMapOvr>
    <a:masterClrMapping/>
  </p:clrMapOvr>
  <p:transition spd="med">
    <p:pull dir="d"/>
  </p:transition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9A1BA383-5A5E-47A2-B8D1-6BB8746DFE89}" type="slidenum">
              <a:rPr lang="en-US" altLang="zh-CN">
                <a:solidFill>
                  <a:srgbClr val="000000"/>
                </a:solidFill>
              </a:rPr>
              <a:pPr/>
              <a:t>‹#›</a:t>
            </a:fld>
            <a:endParaRPr lang="en-US" altLang="zh-CN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41174453"/>
      </p:ext>
    </p:extLst>
  </p:cSld>
  <p:clrMapOvr>
    <a:masterClrMapping/>
  </p:clrMapOvr>
  <p:transition spd="med">
    <p:pull dir="d"/>
  </p:transition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515100" y="609600"/>
            <a:ext cx="1943100" cy="5486400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85800" y="609600"/>
            <a:ext cx="5676900" cy="5486400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35226C5-E9E5-4830-999D-6DE8FA795497}" type="slidenum">
              <a:rPr lang="en-US" altLang="zh-CN">
                <a:solidFill>
                  <a:srgbClr val="000000"/>
                </a:solidFill>
              </a:rPr>
              <a:pPr/>
              <a:t>‹#›</a:t>
            </a:fld>
            <a:endParaRPr lang="en-US" altLang="zh-CN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76809302"/>
      </p:ext>
    </p:extLst>
  </p:cSld>
  <p:clrMapOvr>
    <a:masterClrMapping/>
  </p:clrMapOvr>
  <p:transition spd="med">
    <p:pull dir="d"/>
  </p:transition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内容占位符 1"/>
          <p:cNvSpPr>
            <a:spLocks noGrp="1"/>
          </p:cNvSpPr>
          <p:nvPr>
            <p:ph/>
          </p:nvPr>
        </p:nvSpPr>
        <p:spPr>
          <a:xfrm>
            <a:off x="685800" y="609600"/>
            <a:ext cx="7772400" cy="5486400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>
          <a:xfrm>
            <a:off x="685800" y="6248400"/>
            <a:ext cx="19050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>
          <a:xfrm>
            <a:off x="3124200" y="6248400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endParaRPr lang="en-US" altLang="zh-CN">
              <a:solidFill>
                <a:srgbClr val="000000"/>
              </a:solidFill>
            </a:endParaRPr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>
          <a:xfrm>
            <a:off x="6553200" y="6248400"/>
            <a:ext cx="1905000" cy="457200"/>
          </a:xfrm>
        </p:spPr>
        <p:txBody>
          <a:bodyPr/>
          <a:lstStyle>
            <a:lvl1pPr>
              <a:defRPr/>
            </a:lvl1pPr>
          </a:lstStyle>
          <a:p>
            <a:fld id="{8D530CDF-24EA-485A-8A62-9F16234AA565}" type="slidenum">
              <a:rPr lang="en-US" altLang="zh-CN">
                <a:solidFill>
                  <a:srgbClr val="000000"/>
                </a:solidFill>
              </a:rPr>
              <a:pPr/>
              <a:t>‹#›</a:t>
            </a:fld>
            <a:endParaRPr lang="en-US" altLang="zh-CN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79092724"/>
      </p:ext>
    </p:extLst>
  </p:cSld>
  <p:clrMapOvr>
    <a:masterClrMapping/>
  </p:clrMapOvr>
  <p:transition spd="med">
    <p:pull dir="d"/>
  </p:transition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609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zh-CN" smtClean="0"/>
              <a:t>单击以编辑</a:t>
            </a:r>
            <a:r>
              <a:rPr lang="zh-CN" altLang="en-US" smtClean="0"/>
              <a:t>母版标题样式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685800" y="1981200"/>
            <a:ext cx="7772400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en-US" smtClean="0"/>
              <a:t>单击以编辑母版文本样式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 eaLnBrk="1" hangingPunct="1">
              <a:spcBef>
                <a:spcPct val="50000"/>
              </a:spcBef>
              <a:defRPr sz="1400" b="0"/>
            </a:lvl1pPr>
          </a:lstStyle>
          <a:p>
            <a:pPr fontAlgn="base">
              <a:spcAft>
                <a:spcPct val="0"/>
              </a:spcAft>
            </a:pPr>
            <a:endParaRPr kumimoji="1" lang="en-US" altLang="zh-CN">
              <a:solidFill>
                <a:srgbClr val="000000"/>
              </a:solidFill>
            </a:endParaRPr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spcBef>
                <a:spcPct val="50000"/>
              </a:spcBef>
              <a:defRPr sz="1400" b="0"/>
            </a:lvl1pPr>
          </a:lstStyle>
          <a:p>
            <a:pPr algn="ctr" fontAlgn="base">
              <a:spcAft>
                <a:spcPct val="0"/>
              </a:spcAft>
            </a:pPr>
            <a:endParaRPr kumimoji="1" lang="en-US" altLang="zh-CN">
              <a:solidFill>
                <a:srgbClr val="000000"/>
              </a:solidFill>
            </a:endParaRPr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spcBef>
                <a:spcPct val="50000"/>
              </a:spcBef>
              <a:defRPr sz="1400" b="0"/>
            </a:lvl1pPr>
          </a:lstStyle>
          <a:p>
            <a:pPr fontAlgn="base">
              <a:spcAft>
                <a:spcPct val="0"/>
              </a:spcAft>
            </a:pPr>
            <a:fld id="{4CE8BFBF-C0D0-492A-8CD9-9CFAE95CC8AA}" type="slidenum">
              <a:rPr kumimoji="1" lang="en-US" altLang="zh-CN">
                <a:solidFill>
                  <a:srgbClr val="000000"/>
                </a:solidFill>
              </a:rPr>
              <a:pPr fontAlgn="base">
                <a:spcAft>
                  <a:spcPct val="0"/>
                </a:spcAft>
              </a:pPr>
              <a:t>‹#›</a:t>
            </a:fld>
            <a:endParaRPr kumimoji="1" lang="en-US" altLang="zh-CN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5967403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2" r:id="rId12"/>
  </p:sldLayoutIdLst>
  <p:transition spd="med">
    <p:pull dir="d"/>
  </p:transition>
  <p:txStyles>
    <p:titleStyle>
      <a:lvl1pPr algn="ctr" rtl="0" fontAlgn="base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fontAlgn="base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itchFamily="18" charset="0"/>
          <a:ea typeface="宋体" pitchFamily="2" charset="-122"/>
        </a:defRPr>
      </a:lvl2pPr>
      <a:lvl3pPr algn="ctr" rtl="0" fontAlgn="base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itchFamily="18" charset="0"/>
          <a:ea typeface="宋体" pitchFamily="2" charset="-122"/>
        </a:defRPr>
      </a:lvl3pPr>
      <a:lvl4pPr algn="ctr" rtl="0" fontAlgn="base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itchFamily="18" charset="0"/>
          <a:ea typeface="宋体" pitchFamily="2" charset="-122"/>
        </a:defRPr>
      </a:lvl4pPr>
      <a:lvl5pPr algn="ctr" rtl="0" fontAlgn="base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itchFamily="18" charset="0"/>
          <a:ea typeface="宋体" pitchFamily="2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itchFamily="18" charset="0"/>
          <a:ea typeface="宋体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itchFamily="18" charset="0"/>
          <a:ea typeface="宋体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itchFamily="18" charset="0"/>
          <a:ea typeface="宋体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imes New Roman" pitchFamily="18" charset="0"/>
          <a:ea typeface="宋体" pitchFamily="2" charset="-122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har char="•"/>
        <a:defRPr kumimoji="1"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Char char="–"/>
        <a:defRPr kumimoji="1" sz="2800">
          <a:solidFill>
            <a:schemeClr val="tx1"/>
          </a:solidFill>
          <a:latin typeface="+mn-lt"/>
          <a:ea typeface="+mn-ea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Char char="•"/>
        <a:defRPr kumimoji="1" sz="2400">
          <a:solidFill>
            <a:schemeClr val="tx1"/>
          </a:solidFill>
          <a:latin typeface="+mn-lt"/>
          <a:ea typeface="+mn-ea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Char char="–"/>
        <a:defRPr kumimoji="1" sz="2000">
          <a:solidFill>
            <a:schemeClr val="tx1"/>
          </a:solidFill>
          <a:latin typeface="+mn-lt"/>
          <a:ea typeface="+mn-ea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image" Target="../media/image5.jpeg"/><Relationship Id="rId3" Type="http://schemas.openxmlformats.org/officeDocument/2006/relationships/slide" Target="slide3.xml"/><Relationship Id="rId7" Type="http://schemas.openxmlformats.org/officeDocument/2006/relationships/slide" Target="slide81.xml"/><Relationship Id="rId12" Type="http://schemas.openxmlformats.org/officeDocument/2006/relationships/image" Target="../media/image4.jpeg"/><Relationship Id="rId2" Type="http://schemas.openxmlformats.org/officeDocument/2006/relationships/slideLayout" Target="../slideLayouts/slideLayout7.xml"/><Relationship Id="rId1" Type="http://schemas.openxmlformats.org/officeDocument/2006/relationships/themeOverride" Target="../theme/themeOverride1.xml"/><Relationship Id="rId6" Type="http://schemas.openxmlformats.org/officeDocument/2006/relationships/slide" Target="slide63.xml"/><Relationship Id="rId11" Type="http://schemas.openxmlformats.org/officeDocument/2006/relationships/image" Target="../media/image3.jpeg"/><Relationship Id="rId5" Type="http://schemas.openxmlformats.org/officeDocument/2006/relationships/slide" Target="slide54.xml"/><Relationship Id="rId15" Type="http://schemas.openxmlformats.org/officeDocument/2006/relationships/image" Target="../media/image7.jpeg"/><Relationship Id="rId10" Type="http://schemas.openxmlformats.org/officeDocument/2006/relationships/image" Target="../media/image2.jpeg"/><Relationship Id="rId4" Type="http://schemas.openxmlformats.org/officeDocument/2006/relationships/slide" Target="slide43.xml"/><Relationship Id="rId9" Type="http://schemas.openxmlformats.org/officeDocument/2006/relationships/image" Target="../media/image1.jpeg"/><Relationship Id="rId14" Type="http://schemas.openxmlformats.org/officeDocument/2006/relationships/image" Target="../media/image6.jpeg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slide" Target="slide1.xml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slide" Target="slide1.xml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image" Target="../media/image8.jpeg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image" Target="../media/image10.jpe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2.jpeg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slide" Target="slide30.xml"/><Relationship Id="rId2" Type="http://schemas.openxmlformats.org/officeDocument/2006/relationships/slideLayout" Target="../slideLayouts/slideLayout7.xml"/><Relationship Id="rId1" Type="http://schemas.openxmlformats.org/officeDocument/2006/relationships/themeOverride" Target="../theme/themeOverride2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slide" Target="slide57.xml"/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slide" Target="slide3.xml"/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slide" Target="slide3.xml"/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slide" Target="slide1.xml"/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eg"/><Relationship Id="rId2" Type="http://schemas.openxmlformats.org/officeDocument/2006/relationships/slide" Target="slide1.xml"/><Relationship Id="rId1" Type="http://schemas.openxmlformats.org/officeDocument/2006/relationships/slideLayout" Target="../slideLayouts/slideLayout7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7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eg"/><Relationship Id="rId2" Type="http://schemas.openxmlformats.org/officeDocument/2006/relationships/slide" Target="slide1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7.jpeg"/><Relationship Id="rId5" Type="http://schemas.openxmlformats.org/officeDocument/2006/relationships/image" Target="../media/image16.jpeg"/><Relationship Id="rId4" Type="http://schemas.openxmlformats.org/officeDocument/2006/relationships/image" Target="../media/image15.jpeg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eg"/><Relationship Id="rId1" Type="http://schemas.openxmlformats.org/officeDocument/2006/relationships/slideLayout" Target="../slideLayouts/slideLayout7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7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7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slide" Target="slide63.xml"/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7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jpeg"/><Relationship Id="rId2" Type="http://schemas.openxmlformats.org/officeDocument/2006/relationships/slide" Target="slide1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5.jpeg"/><Relationship Id="rId5" Type="http://schemas.openxmlformats.org/officeDocument/2006/relationships/image" Target="../media/image24.jpeg"/><Relationship Id="rId4" Type="http://schemas.openxmlformats.org/officeDocument/2006/relationships/image" Target="../media/image23.jpeg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slide" Target="slide1.xml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490" name="Text Box 98"/>
          <p:cNvSpPr txBox="1">
            <a:spLocks noChangeArrowheads="1"/>
          </p:cNvSpPr>
          <p:nvPr/>
        </p:nvSpPr>
        <p:spPr bwMode="auto">
          <a:xfrm>
            <a:off x="223838" y="246063"/>
            <a:ext cx="8667750" cy="914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28398" dir="1593903" algn="ctr" rotWithShape="0">
                    <a:srgbClr val="FF0066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54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第八章 标准件及常用件</a:t>
            </a:r>
          </a:p>
        </p:txBody>
      </p:sp>
      <p:sp>
        <p:nvSpPr>
          <p:cNvPr id="59505" name="Text Box 113"/>
          <p:cNvSpPr txBox="1">
            <a:spLocks noChangeArrowheads="1"/>
          </p:cNvSpPr>
          <p:nvPr/>
        </p:nvSpPr>
        <p:spPr bwMode="auto">
          <a:xfrm>
            <a:off x="476250" y="1270000"/>
            <a:ext cx="6932613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kumimoji="1" lang="zh-CN" altLang="en-US" sz="4000" b="1" dirty="0">
                <a:solidFill>
                  <a:srgbClr val="000000"/>
                </a:solidFill>
                <a:hlinkClick r:id="rId3" action="ppaction://hlinksldjump"/>
              </a:rPr>
              <a:t>第一节</a:t>
            </a:r>
            <a:r>
              <a:rPr kumimoji="1" lang="zh-CN" altLang="en-US" sz="4000" b="1" dirty="0">
                <a:solidFill>
                  <a:srgbClr val="000000"/>
                </a:solidFill>
              </a:rPr>
              <a:t>    螺纹及螺纹紧固件</a:t>
            </a:r>
          </a:p>
        </p:txBody>
      </p:sp>
      <p:sp>
        <p:nvSpPr>
          <p:cNvPr id="59506" name="Text Box 114"/>
          <p:cNvSpPr txBox="1">
            <a:spLocks noChangeArrowheads="1"/>
          </p:cNvSpPr>
          <p:nvPr/>
        </p:nvSpPr>
        <p:spPr bwMode="auto">
          <a:xfrm>
            <a:off x="498475" y="2057400"/>
            <a:ext cx="749617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kumimoji="1" lang="zh-CN" altLang="en-US" sz="4000" b="1" dirty="0">
                <a:solidFill>
                  <a:srgbClr val="000000"/>
                </a:solidFill>
                <a:hlinkClick r:id="rId4" action="ppaction://hlinksldjump"/>
              </a:rPr>
              <a:t>第二</a:t>
            </a:r>
            <a:r>
              <a:rPr kumimoji="1" lang="zh-CN" altLang="en-US" sz="4000" b="1" dirty="0" smtClean="0">
                <a:solidFill>
                  <a:srgbClr val="000000"/>
                </a:solidFill>
                <a:hlinkClick r:id="rId4" action="ppaction://hlinksldjump"/>
              </a:rPr>
              <a:t>节</a:t>
            </a:r>
            <a:r>
              <a:rPr kumimoji="1" lang="zh-CN" altLang="en-US" sz="4000" b="1" dirty="0" smtClean="0">
                <a:solidFill>
                  <a:srgbClr val="000000"/>
                </a:solidFill>
              </a:rPr>
              <a:t>    键</a:t>
            </a:r>
            <a:r>
              <a:rPr kumimoji="1" lang="zh-CN" altLang="en-US" sz="4000" b="1" dirty="0">
                <a:solidFill>
                  <a:srgbClr val="000000"/>
                </a:solidFill>
              </a:rPr>
              <a:t>与销连接</a:t>
            </a:r>
          </a:p>
        </p:txBody>
      </p:sp>
      <p:sp>
        <p:nvSpPr>
          <p:cNvPr id="59507" name="Text Box 115"/>
          <p:cNvSpPr txBox="1">
            <a:spLocks noChangeArrowheads="1"/>
          </p:cNvSpPr>
          <p:nvPr/>
        </p:nvSpPr>
        <p:spPr bwMode="auto">
          <a:xfrm>
            <a:off x="459887" y="2886075"/>
            <a:ext cx="557688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kumimoji="1" lang="zh-CN" altLang="en-US" sz="4000" b="1" dirty="0">
                <a:solidFill>
                  <a:srgbClr val="000000"/>
                </a:solidFill>
                <a:hlinkClick r:id="rId5" action="ppaction://hlinksldjump"/>
              </a:rPr>
              <a:t>第三</a:t>
            </a:r>
            <a:r>
              <a:rPr kumimoji="1" lang="zh-CN" altLang="en-US" sz="4000" b="1" dirty="0" smtClean="0">
                <a:solidFill>
                  <a:srgbClr val="000000"/>
                </a:solidFill>
                <a:hlinkClick r:id="rId5" action="ppaction://hlinksldjump"/>
              </a:rPr>
              <a:t>节</a:t>
            </a:r>
            <a:r>
              <a:rPr kumimoji="1" lang="zh-CN" altLang="en-US" sz="4000" b="1" dirty="0" smtClean="0">
                <a:solidFill>
                  <a:srgbClr val="000000"/>
                </a:solidFill>
              </a:rPr>
              <a:t>    滚动轴承</a:t>
            </a:r>
            <a:endParaRPr kumimoji="1" lang="zh-CN" altLang="en-US" sz="4000" b="1" dirty="0">
              <a:solidFill>
                <a:srgbClr val="000000"/>
              </a:solidFill>
            </a:endParaRPr>
          </a:p>
        </p:txBody>
      </p:sp>
      <p:sp>
        <p:nvSpPr>
          <p:cNvPr id="59508" name="Text Box 116"/>
          <p:cNvSpPr txBox="1">
            <a:spLocks noChangeArrowheads="1"/>
          </p:cNvSpPr>
          <p:nvPr/>
        </p:nvSpPr>
        <p:spPr bwMode="auto">
          <a:xfrm>
            <a:off x="511175" y="3656013"/>
            <a:ext cx="3922713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kumimoji="1" lang="zh-CN" altLang="en-US" sz="4000" b="1" dirty="0">
                <a:solidFill>
                  <a:srgbClr val="000000"/>
                </a:solidFill>
                <a:hlinkClick r:id="rId6" action="ppaction://hlinksldjump"/>
              </a:rPr>
              <a:t>第四节</a:t>
            </a:r>
            <a:r>
              <a:rPr kumimoji="1" lang="zh-CN" altLang="en-US" sz="4000" b="1" dirty="0">
                <a:solidFill>
                  <a:srgbClr val="000000"/>
                </a:solidFill>
              </a:rPr>
              <a:t>    齿轮</a:t>
            </a:r>
          </a:p>
        </p:txBody>
      </p:sp>
      <p:sp>
        <p:nvSpPr>
          <p:cNvPr id="59509" name="Text Box 117"/>
          <p:cNvSpPr txBox="1">
            <a:spLocks noChangeArrowheads="1"/>
          </p:cNvSpPr>
          <p:nvPr/>
        </p:nvSpPr>
        <p:spPr bwMode="auto">
          <a:xfrm>
            <a:off x="482600" y="4411663"/>
            <a:ext cx="40465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kumimoji="1" lang="zh-CN" altLang="en-US" sz="4000" b="1" dirty="0">
                <a:solidFill>
                  <a:srgbClr val="000000"/>
                </a:solidFill>
                <a:hlinkClick r:id="rId7" action="ppaction://hlinksldjump"/>
              </a:rPr>
              <a:t>第五节</a:t>
            </a:r>
            <a:r>
              <a:rPr kumimoji="1" lang="zh-CN" altLang="en-US" sz="4000" b="1" dirty="0">
                <a:solidFill>
                  <a:srgbClr val="000000"/>
                </a:solidFill>
              </a:rPr>
              <a:t>    弹簧</a:t>
            </a:r>
          </a:p>
        </p:txBody>
      </p:sp>
      <p:sp>
        <p:nvSpPr>
          <p:cNvPr id="59517" name="Text Box 125"/>
          <p:cNvSpPr txBox="1">
            <a:spLocks noChangeArrowheads="1"/>
          </p:cNvSpPr>
          <p:nvPr/>
        </p:nvSpPr>
        <p:spPr bwMode="auto">
          <a:xfrm>
            <a:off x="7115175" y="5848350"/>
            <a:ext cx="2028825" cy="8239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kumimoji="1" lang="zh-CN" altLang="en-US" sz="4800" b="1">
                <a:solidFill>
                  <a:srgbClr val="FF0000"/>
                </a:solidFill>
                <a:ea typeface="黑体" pitchFamily="2" charset="-122"/>
                <a:hlinkClick r:id="rId8" action="ppaction://hlinksldjump"/>
              </a:rPr>
              <a:t>概述</a:t>
            </a:r>
            <a:endParaRPr kumimoji="1" lang="zh-CN" altLang="en-US" sz="4800" b="1">
              <a:solidFill>
                <a:srgbClr val="FF0000"/>
              </a:solidFill>
              <a:ea typeface="黑体" pitchFamily="2" charset="-122"/>
            </a:endParaRPr>
          </a:p>
        </p:txBody>
      </p:sp>
      <p:pic>
        <p:nvPicPr>
          <p:cNvPr id="168988" name="Picture 1052" descr="7340451354981474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194" t="5276" r="22998" b="6316"/>
          <a:stretch>
            <a:fillRect/>
          </a:stretch>
        </p:blipFill>
        <p:spPr bwMode="auto">
          <a:xfrm>
            <a:off x="825500" y="5037138"/>
            <a:ext cx="1020763" cy="182086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68989" name="Picture 1053" descr="u=468137043,1633728706&amp;fm=23&amp;gp=0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537" b="25833"/>
          <a:stretch>
            <a:fillRect/>
          </a:stretch>
        </p:blipFill>
        <p:spPr bwMode="auto">
          <a:xfrm>
            <a:off x="7207250" y="3216275"/>
            <a:ext cx="1714500" cy="11334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68990" name="Picture 1054" descr="u=3453796776,1006312696&amp;fm=23&amp;gp=0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809" r="11620" b="10092"/>
          <a:stretch>
            <a:fillRect/>
          </a:stretch>
        </p:blipFill>
        <p:spPr bwMode="auto">
          <a:xfrm>
            <a:off x="4027488" y="4268788"/>
            <a:ext cx="2087562" cy="1997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68991" name="Picture 1055" descr="u=2255068221,1602232695&amp;fm=23&amp;gp=0"/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9087" r="16949" b="10249"/>
          <a:stretch>
            <a:fillRect/>
          </a:stretch>
        </p:blipFill>
        <p:spPr bwMode="auto">
          <a:xfrm>
            <a:off x="5624513" y="2014538"/>
            <a:ext cx="1452562" cy="21050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68992" name="Picture 1056" descr="u=4135256770,2791275826&amp;fm=23&amp;gp=0"/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857" t="4887" r="45334" b="50313"/>
          <a:stretch>
            <a:fillRect/>
          </a:stretch>
        </p:blipFill>
        <p:spPr bwMode="auto">
          <a:xfrm>
            <a:off x="7127875" y="1301750"/>
            <a:ext cx="1836738" cy="16986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68993" name="Picture 1057" descr="u=637934704,803594549&amp;fm=0&amp;gp=0"/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52625" y="5075238"/>
            <a:ext cx="1984375" cy="1447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68994" name="Picture 1058" descr="圆锥销"/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34113" y="4503738"/>
            <a:ext cx="2301875" cy="14033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31889495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95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95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9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9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9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9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9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9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9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505" grpId="0" autoUpdateAnimBg="0"/>
      <p:bldP spid="59506" grpId="0" autoUpdateAnimBg="0"/>
      <p:bldP spid="59507" grpId="0" autoUpdateAnimBg="0"/>
      <p:bldP spid="59508" grpId="0" autoUpdateAnimBg="0"/>
      <p:bldP spid="59509" grpId="0" autoUpdateAnimBg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2"/>
          <p:cNvSpPr>
            <a:spLocks noChangeArrowheads="1"/>
          </p:cNvSpPr>
          <p:nvPr/>
        </p:nvSpPr>
        <p:spPr bwMode="auto">
          <a:xfrm>
            <a:off x="304800" y="4800600"/>
            <a:ext cx="8715375" cy="1739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000000"/>
                </a:solidFill>
                <a:latin typeface="宋体" pitchFamily="2" charset="-122"/>
                <a:ea typeface="楷体_GB2312" pitchFamily="49" charset="-122"/>
              </a:rPr>
              <a:t>    </a:t>
            </a:r>
            <a:r>
              <a:rPr kumimoji="1" lang="zh-CN" altLang="en-US" sz="3600" b="1">
                <a:solidFill>
                  <a:srgbClr val="000000"/>
                </a:solidFill>
                <a:latin typeface="宋体" pitchFamily="2" charset="-122"/>
                <a:ea typeface="黑体" pitchFamily="2" charset="-122"/>
              </a:rPr>
              <a:t>本章重点介绍上述</a:t>
            </a:r>
            <a:r>
              <a:rPr kumimoji="1" lang="zh-CN" altLang="en-US" sz="3600" b="1">
                <a:solidFill>
                  <a:srgbClr val="FF0000"/>
                </a:solidFill>
                <a:latin typeface="宋体" pitchFamily="2" charset="-122"/>
                <a:ea typeface="黑体" pitchFamily="2" charset="-122"/>
              </a:rPr>
              <a:t>标准件</a:t>
            </a:r>
            <a:r>
              <a:rPr kumimoji="1" lang="zh-CN" altLang="en-US" sz="3600" b="1">
                <a:solidFill>
                  <a:srgbClr val="000000"/>
                </a:solidFill>
                <a:latin typeface="宋体" pitchFamily="2" charset="-122"/>
                <a:ea typeface="黑体" pitchFamily="2" charset="-122"/>
              </a:rPr>
              <a:t>和</a:t>
            </a:r>
            <a:r>
              <a:rPr kumimoji="1" lang="zh-CN" altLang="en-US" sz="3600" b="1">
                <a:solidFill>
                  <a:srgbClr val="FF0000"/>
                </a:solidFill>
                <a:latin typeface="宋体" pitchFamily="2" charset="-122"/>
                <a:ea typeface="黑体" pitchFamily="2" charset="-122"/>
              </a:rPr>
              <a:t>常用件</a:t>
            </a:r>
            <a:r>
              <a:rPr kumimoji="1" lang="zh-CN" altLang="en-US" sz="3600" b="1">
                <a:solidFill>
                  <a:srgbClr val="000000"/>
                </a:solidFill>
                <a:latin typeface="宋体" pitchFamily="2" charset="-122"/>
                <a:ea typeface="黑体" pitchFamily="2" charset="-122"/>
              </a:rPr>
              <a:t>的基本知识和规定画法以及有关标准表格的查找方法。</a:t>
            </a:r>
            <a:endParaRPr kumimoji="1" lang="zh-CN" altLang="en-US" sz="3600" b="1">
              <a:solidFill>
                <a:srgbClr val="000000"/>
              </a:solidFill>
              <a:ea typeface="黑体" pitchFamily="2" charset="-122"/>
            </a:endParaRPr>
          </a:p>
        </p:txBody>
      </p:sp>
      <p:sp>
        <p:nvSpPr>
          <p:cNvPr id="168963" name="Text Box 3"/>
          <p:cNvSpPr txBox="1">
            <a:spLocks noChangeArrowheads="1"/>
          </p:cNvSpPr>
          <p:nvPr/>
        </p:nvSpPr>
        <p:spPr bwMode="auto">
          <a:xfrm>
            <a:off x="271463" y="171450"/>
            <a:ext cx="8558212" cy="28384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    </a:t>
            </a:r>
            <a:r>
              <a:rPr kumimoji="1" lang="zh-CN" altLang="en-US" sz="3600" b="1">
                <a:solidFill>
                  <a:srgbClr val="000000"/>
                </a:solidFill>
                <a:latin typeface="楷体_GB2312" pitchFamily="49" charset="-122"/>
                <a:ea typeface="黑体" pitchFamily="2" charset="-122"/>
              </a:rPr>
              <a:t>在各类机器和设备中，广泛地应用着螺钉、螺栓、螺母、垫圈、键、销、滚动轴承等零件。这些零件的型式、结构、尺寸和技术要求，国家均制定有统一的标准，统称为</a:t>
            </a:r>
            <a:r>
              <a:rPr kumimoji="1" lang="zh-CN" altLang="en-US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标准件</a:t>
            </a:r>
            <a:r>
              <a:rPr kumimoji="1" lang="zh-CN" altLang="en-US" sz="3600" b="1">
                <a:solidFill>
                  <a:srgbClr val="000000"/>
                </a:solidFill>
                <a:latin typeface="楷体_GB2312" pitchFamily="49" charset="-122"/>
                <a:ea typeface="黑体" pitchFamily="2" charset="-122"/>
              </a:rPr>
              <a:t>。</a:t>
            </a:r>
          </a:p>
        </p:txBody>
      </p:sp>
      <p:sp>
        <p:nvSpPr>
          <p:cNvPr id="168964" name="Text Box 4"/>
          <p:cNvSpPr txBox="1">
            <a:spLocks noChangeArrowheads="1"/>
          </p:cNvSpPr>
          <p:nvPr/>
        </p:nvSpPr>
        <p:spPr bwMode="auto">
          <a:xfrm>
            <a:off x="242888" y="3014663"/>
            <a:ext cx="8529637" cy="1739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    </a:t>
            </a:r>
            <a:r>
              <a:rPr kumimoji="1" lang="zh-CN" altLang="en-US" sz="3600" b="1">
                <a:solidFill>
                  <a:srgbClr val="000000"/>
                </a:solidFill>
                <a:latin typeface="楷体_GB2312" pitchFamily="49" charset="-122"/>
                <a:ea typeface="黑体" pitchFamily="2" charset="-122"/>
              </a:rPr>
              <a:t>另一类零件，如齿轮、弹簧等，它们的部分结构、参数也已经标准化，在机械工程中广泛应用，统称为</a:t>
            </a:r>
            <a:r>
              <a:rPr kumimoji="1" lang="zh-CN" altLang="en-US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常用件</a:t>
            </a:r>
            <a:r>
              <a:rPr kumimoji="1" lang="zh-CN" altLang="en-US" sz="3600" b="1">
                <a:solidFill>
                  <a:srgbClr val="000000"/>
                </a:solidFill>
                <a:latin typeface="楷体_GB2312" pitchFamily="49" charset="-122"/>
                <a:ea typeface="黑体" pitchFamily="2" charset="-122"/>
              </a:rPr>
              <a:t>。</a:t>
            </a:r>
          </a:p>
        </p:txBody>
      </p:sp>
      <p:sp>
        <p:nvSpPr>
          <p:cNvPr id="168965" name="AutoShape 5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610600" y="6318250"/>
            <a:ext cx="533400" cy="5334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0804582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50" name="Text Box 22"/>
          <p:cNvSpPr txBox="1">
            <a:spLocks noChangeArrowheads="1"/>
          </p:cNvSpPr>
          <p:nvPr/>
        </p:nvSpPr>
        <p:spPr bwMode="auto">
          <a:xfrm>
            <a:off x="0" y="53975"/>
            <a:ext cx="9161463" cy="8239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57150">
                <a:pattFill prst="trellis">
                  <a:fgClr>
                    <a:srgbClr val="FF3300"/>
                  </a:fgClr>
                  <a:bgClr>
                    <a:srgbClr val="FFFF00"/>
                  </a:bgClr>
                </a:patt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8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第一节  螺纹及螺纹紧固件</a:t>
            </a:r>
          </a:p>
        </p:txBody>
      </p:sp>
      <p:sp>
        <p:nvSpPr>
          <p:cNvPr id="22552" name="Text Box 24"/>
          <p:cNvSpPr txBox="1">
            <a:spLocks noChangeArrowheads="1"/>
          </p:cNvSpPr>
          <p:nvPr/>
        </p:nvSpPr>
        <p:spPr bwMode="auto">
          <a:xfrm>
            <a:off x="100013" y="827088"/>
            <a:ext cx="3148012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000" b="1">
                <a:solidFill>
                  <a:srgbClr val="FF0000"/>
                </a:solidFill>
                <a:ea typeface="黑体" pitchFamily="2" charset="-122"/>
              </a:rPr>
              <a:t>一、螺纹</a:t>
            </a:r>
          </a:p>
        </p:txBody>
      </p:sp>
      <p:sp>
        <p:nvSpPr>
          <p:cNvPr id="22712" name="AutoShape 184">
            <a:hlinkClick r:id="rId3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610600" y="6318250"/>
            <a:ext cx="533400" cy="5334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  <p:sp>
        <p:nvSpPr>
          <p:cNvPr id="22713" name="Text Box 185"/>
          <p:cNvSpPr txBox="1">
            <a:spLocks noChangeArrowheads="1"/>
          </p:cNvSpPr>
          <p:nvPr/>
        </p:nvSpPr>
        <p:spPr bwMode="auto">
          <a:xfrm>
            <a:off x="88900" y="1438275"/>
            <a:ext cx="3400425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  <a:latin typeface="宋体" pitchFamily="2" charset="-122"/>
              </a:rPr>
              <a:t>⒈</a:t>
            </a:r>
            <a:r>
              <a:rPr kumimoji="1" lang="zh-CN" altLang="en-US" sz="3200" b="1">
                <a:solidFill>
                  <a:srgbClr val="000000"/>
                </a:solidFill>
                <a:latin typeface="宋体" pitchFamily="2" charset="-122"/>
              </a:rPr>
              <a:t>螺纹的形成</a:t>
            </a:r>
          </a:p>
        </p:txBody>
      </p:sp>
      <p:sp>
        <p:nvSpPr>
          <p:cNvPr id="22736" name="Text Box 208"/>
          <p:cNvSpPr txBox="1">
            <a:spLocks noChangeArrowheads="1"/>
          </p:cNvSpPr>
          <p:nvPr/>
        </p:nvSpPr>
        <p:spPr bwMode="auto">
          <a:xfrm>
            <a:off x="4957763" y="1346200"/>
            <a:ext cx="4186237" cy="3508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0000" tIns="46800" rIns="90000" bIns="46800"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000000"/>
                </a:solidFill>
                <a:latin typeface="宋体" pitchFamily="2" charset="-122"/>
              </a:rPr>
              <a:t>    </a:t>
            </a:r>
            <a:r>
              <a:rPr kumimoji="1" lang="zh-CN" altLang="en-US" sz="3600" b="1">
                <a:solidFill>
                  <a:srgbClr val="000000"/>
                </a:solidFill>
                <a:latin typeface="宋体" pitchFamily="2" charset="-122"/>
              </a:rPr>
              <a:t>一个与轴线共面的平面图形（三角形、梯形等），绕圆柱面作螺旋运动，则得到一圆柱螺旋体</a:t>
            </a:r>
            <a:r>
              <a:rPr kumimoji="1" lang="en-US" altLang="zh-CN" sz="4400" b="1">
                <a:solidFill>
                  <a:srgbClr val="FF0000"/>
                </a:solidFill>
              </a:rPr>
              <a:t>—</a:t>
            </a:r>
            <a:r>
              <a:rPr kumimoji="1" lang="zh-CN" altLang="en-US" sz="4400" b="1">
                <a:solidFill>
                  <a:srgbClr val="FF0000"/>
                </a:solidFill>
                <a:ea typeface="黑体" pitchFamily="2" charset="-122"/>
              </a:rPr>
              <a:t>螺纹</a:t>
            </a:r>
            <a:r>
              <a:rPr kumimoji="1" lang="zh-CN" altLang="en-US" sz="3600" b="1">
                <a:solidFill>
                  <a:srgbClr val="FF3300"/>
                </a:solidFill>
              </a:rPr>
              <a:t>。</a:t>
            </a:r>
            <a:r>
              <a:rPr kumimoji="1" lang="zh-CN" altLang="en-US" sz="3600" b="1">
                <a:solidFill>
                  <a:srgbClr val="FF3300"/>
                </a:solidFill>
                <a:latin typeface="宋体" pitchFamily="2" charset="-122"/>
              </a:rPr>
              <a:t> </a:t>
            </a:r>
          </a:p>
        </p:txBody>
      </p:sp>
      <p:sp>
        <p:nvSpPr>
          <p:cNvPr id="22738" name="Text Box 210"/>
          <p:cNvSpPr txBox="1">
            <a:spLocks noChangeArrowheads="1"/>
          </p:cNvSpPr>
          <p:nvPr/>
        </p:nvSpPr>
        <p:spPr bwMode="auto">
          <a:xfrm>
            <a:off x="122238" y="5257800"/>
            <a:ext cx="9021762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0000" tIns="46800" rIns="90000" bIns="46800"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  <a:latin typeface="宋体" pitchFamily="2" charset="-122"/>
              </a:rPr>
              <a:t>制在零件</a:t>
            </a:r>
            <a:r>
              <a:rPr kumimoji="1" lang="zh-CN" altLang="en-US" sz="3200" b="1">
                <a:solidFill>
                  <a:srgbClr val="FF0000"/>
                </a:solidFill>
                <a:latin typeface="宋体" pitchFamily="2" charset="-122"/>
              </a:rPr>
              <a:t>外表面</a:t>
            </a:r>
            <a:r>
              <a:rPr kumimoji="1" lang="zh-CN" altLang="en-US" sz="3200" b="1">
                <a:solidFill>
                  <a:srgbClr val="000000"/>
                </a:solidFill>
                <a:latin typeface="宋体" pitchFamily="2" charset="-122"/>
              </a:rPr>
              <a:t>上的螺纹叫</a:t>
            </a:r>
            <a:r>
              <a:rPr kumimoji="1" lang="zh-CN" altLang="en-US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外螺纹</a:t>
            </a:r>
            <a:r>
              <a:rPr kumimoji="1" lang="zh-CN" altLang="en-US" sz="3200" b="1">
                <a:solidFill>
                  <a:srgbClr val="000000"/>
                </a:solidFill>
                <a:latin typeface="宋体" pitchFamily="2" charset="-122"/>
              </a:rPr>
              <a:t>。</a:t>
            </a:r>
          </a:p>
        </p:txBody>
      </p:sp>
      <p:sp>
        <p:nvSpPr>
          <p:cNvPr id="22752" name="Text Box 224"/>
          <p:cNvSpPr txBox="1">
            <a:spLocks noChangeArrowheads="1"/>
          </p:cNvSpPr>
          <p:nvPr/>
        </p:nvSpPr>
        <p:spPr bwMode="auto">
          <a:xfrm>
            <a:off x="122238" y="5975350"/>
            <a:ext cx="9021762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  <a:latin typeface="宋体" pitchFamily="2" charset="-122"/>
              </a:rPr>
              <a:t>制在零件孔腔</a:t>
            </a:r>
            <a:r>
              <a:rPr kumimoji="1" lang="zh-CN" altLang="en-US" sz="3200" b="1">
                <a:solidFill>
                  <a:srgbClr val="FF0000"/>
                </a:solidFill>
                <a:latin typeface="宋体" pitchFamily="2" charset="-122"/>
              </a:rPr>
              <a:t>内表面</a:t>
            </a:r>
            <a:r>
              <a:rPr kumimoji="1" lang="zh-CN" altLang="en-US" sz="3200" b="1">
                <a:solidFill>
                  <a:srgbClr val="000000"/>
                </a:solidFill>
                <a:latin typeface="宋体" pitchFamily="2" charset="-122"/>
              </a:rPr>
              <a:t>上的螺纹叫</a:t>
            </a:r>
            <a:r>
              <a:rPr kumimoji="1" lang="zh-CN" altLang="en-US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内螺纹</a:t>
            </a:r>
            <a:r>
              <a:rPr kumimoji="1" lang="zh-CN" altLang="en-US" sz="3200" b="1">
                <a:solidFill>
                  <a:srgbClr val="000000"/>
                </a:solidFill>
                <a:latin typeface="宋体" pitchFamily="2" charset="-122"/>
              </a:rPr>
              <a:t>。</a:t>
            </a:r>
          </a:p>
        </p:txBody>
      </p:sp>
      <p:grpSp>
        <p:nvGrpSpPr>
          <p:cNvPr id="22793" name="Group 265"/>
          <p:cNvGrpSpPr>
            <a:grpSpLocks/>
          </p:cNvGrpSpPr>
          <p:nvPr/>
        </p:nvGrpSpPr>
        <p:grpSpPr bwMode="auto">
          <a:xfrm>
            <a:off x="1014413" y="2314575"/>
            <a:ext cx="1230312" cy="2754313"/>
            <a:chOff x="2293" y="935"/>
            <a:chExt cx="775" cy="1735"/>
          </a:xfrm>
        </p:grpSpPr>
        <p:sp>
          <p:nvSpPr>
            <p:cNvPr id="22794" name="Freeform 266"/>
            <p:cNvSpPr>
              <a:spLocks/>
            </p:cNvSpPr>
            <p:nvPr/>
          </p:nvSpPr>
          <p:spPr bwMode="auto">
            <a:xfrm>
              <a:off x="2293" y="935"/>
              <a:ext cx="775" cy="347"/>
            </a:xfrm>
            <a:custGeom>
              <a:avLst/>
              <a:gdLst>
                <a:gd name="T0" fmla="*/ 4229 w 4235"/>
                <a:gd name="T1" fmla="*/ 876 h 1896"/>
                <a:gd name="T2" fmla="*/ 4181 w 4235"/>
                <a:gd name="T3" fmla="*/ 737 h 1896"/>
                <a:gd name="T4" fmla="*/ 4088 w 4235"/>
                <a:gd name="T5" fmla="*/ 602 h 1896"/>
                <a:gd name="T6" fmla="*/ 3951 w 4235"/>
                <a:gd name="T7" fmla="*/ 473 h 1896"/>
                <a:gd name="T8" fmla="*/ 3773 w 4235"/>
                <a:gd name="T9" fmla="*/ 356 h 1896"/>
                <a:gd name="T10" fmla="*/ 3558 w 4235"/>
                <a:gd name="T11" fmla="*/ 253 h 1896"/>
                <a:gd name="T12" fmla="*/ 3311 w 4235"/>
                <a:gd name="T13" fmla="*/ 164 h 1896"/>
                <a:gd name="T14" fmla="*/ 3036 w 4235"/>
                <a:gd name="T15" fmla="*/ 93 h 1896"/>
                <a:gd name="T16" fmla="*/ 2742 w 4235"/>
                <a:gd name="T17" fmla="*/ 42 h 1896"/>
                <a:gd name="T18" fmla="*/ 2433 w 4235"/>
                <a:gd name="T19" fmla="*/ 10 h 1896"/>
                <a:gd name="T20" fmla="*/ 2118 w 4235"/>
                <a:gd name="T21" fmla="*/ 0 h 1896"/>
                <a:gd name="T22" fmla="*/ 1802 w 4235"/>
                <a:gd name="T23" fmla="*/ 10 h 1896"/>
                <a:gd name="T24" fmla="*/ 1493 w 4235"/>
                <a:gd name="T25" fmla="*/ 42 h 1896"/>
                <a:gd name="T26" fmla="*/ 1198 w 4235"/>
                <a:gd name="T27" fmla="*/ 93 h 1896"/>
                <a:gd name="T28" fmla="*/ 925 w 4235"/>
                <a:gd name="T29" fmla="*/ 164 h 1896"/>
                <a:gd name="T30" fmla="*/ 677 w 4235"/>
                <a:gd name="T31" fmla="*/ 253 h 1896"/>
                <a:gd name="T32" fmla="*/ 462 w 4235"/>
                <a:gd name="T33" fmla="*/ 356 h 1896"/>
                <a:gd name="T34" fmla="*/ 283 w 4235"/>
                <a:gd name="T35" fmla="*/ 473 h 1896"/>
                <a:gd name="T36" fmla="*/ 146 w 4235"/>
                <a:gd name="T37" fmla="*/ 602 h 1896"/>
                <a:gd name="T38" fmla="*/ 53 w 4235"/>
                <a:gd name="T39" fmla="*/ 737 h 1896"/>
                <a:gd name="T40" fmla="*/ 5 w 4235"/>
                <a:gd name="T41" fmla="*/ 876 h 1896"/>
                <a:gd name="T42" fmla="*/ 5 w 4235"/>
                <a:gd name="T43" fmla="*/ 1018 h 1896"/>
                <a:gd name="T44" fmla="*/ 53 w 4235"/>
                <a:gd name="T45" fmla="*/ 1159 h 1896"/>
                <a:gd name="T46" fmla="*/ 146 w 4235"/>
                <a:gd name="T47" fmla="*/ 1294 h 1896"/>
                <a:gd name="T48" fmla="*/ 283 w 4235"/>
                <a:gd name="T49" fmla="*/ 1421 h 1896"/>
                <a:gd name="T50" fmla="*/ 462 w 4235"/>
                <a:gd name="T51" fmla="*/ 1538 h 1896"/>
                <a:gd name="T52" fmla="*/ 677 w 4235"/>
                <a:gd name="T53" fmla="*/ 1642 h 1896"/>
                <a:gd name="T54" fmla="*/ 925 w 4235"/>
                <a:gd name="T55" fmla="*/ 1731 h 1896"/>
                <a:gd name="T56" fmla="*/ 1198 w 4235"/>
                <a:gd name="T57" fmla="*/ 1801 h 1896"/>
                <a:gd name="T58" fmla="*/ 1493 w 4235"/>
                <a:gd name="T59" fmla="*/ 1854 h 1896"/>
                <a:gd name="T60" fmla="*/ 1802 w 4235"/>
                <a:gd name="T61" fmla="*/ 1884 h 1896"/>
                <a:gd name="T62" fmla="*/ 2118 w 4235"/>
                <a:gd name="T63" fmla="*/ 1896 h 1896"/>
                <a:gd name="T64" fmla="*/ 2433 w 4235"/>
                <a:gd name="T65" fmla="*/ 1884 h 1896"/>
                <a:gd name="T66" fmla="*/ 2742 w 4235"/>
                <a:gd name="T67" fmla="*/ 1854 h 1896"/>
                <a:gd name="T68" fmla="*/ 3036 w 4235"/>
                <a:gd name="T69" fmla="*/ 1801 h 1896"/>
                <a:gd name="T70" fmla="*/ 3311 w 4235"/>
                <a:gd name="T71" fmla="*/ 1731 h 1896"/>
                <a:gd name="T72" fmla="*/ 3558 w 4235"/>
                <a:gd name="T73" fmla="*/ 1642 h 1896"/>
                <a:gd name="T74" fmla="*/ 3773 w 4235"/>
                <a:gd name="T75" fmla="*/ 1538 h 1896"/>
                <a:gd name="T76" fmla="*/ 3951 w 4235"/>
                <a:gd name="T77" fmla="*/ 1421 h 1896"/>
                <a:gd name="T78" fmla="*/ 4088 w 4235"/>
                <a:gd name="T79" fmla="*/ 1294 h 1896"/>
                <a:gd name="T80" fmla="*/ 4181 w 4235"/>
                <a:gd name="T81" fmla="*/ 1159 h 1896"/>
                <a:gd name="T82" fmla="*/ 4229 w 4235"/>
                <a:gd name="T83" fmla="*/ 1018 h 1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235" h="1896">
                  <a:moveTo>
                    <a:pt x="4235" y="948"/>
                  </a:moveTo>
                  <a:lnTo>
                    <a:pt x="4229" y="876"/>
                  </a:lnTo>
                  <a:lnTo>
                    <a:pt x="4211" y="806"/>
                  </a:lnTo>
                  <a:lnTo>
                    <a:pt x="4181" y="737"/>
                  </a:lnTo>
                  <a:lnTo>
                    <a:pt x="4141" y="668"/>
                  </a:lnTo>
                  <a:lnTo>
                    <a:pt x="4088" y="602"/>
                  </a:lnTo>
                  <a:lnTo>
                    <a:pt x="4025" y="536"/>
                  </a:lnTo>
                  <a:lnTo>
                    <a:pt x="3951" y="473"/>
                  </a:lnTo>
                  <a:lnTo>
                    <a:pt x="3867" y="413"/>
                  </a:lnTo>
                  <a:lnTo>
                    <a:pt x="3773" y="356"/>
                  </a:lnTo>
                  <a:lnTo>
                    <a:pt x="3669" y="303"/>
                  </a:lnTo>
                  <a:lnTo>
                    <a:pt x="3558" y="253"/>
                  </a:lnTo>
                  <a:lnTo>
                    <a:pt x="3438" y="206"/>
                  </a:lnTo>
                  <a:lnTo>
                    <a:pt x="3311" y="164"/>
                  </a:lnTo>
                  <a:lnTo>
                    <a:pt x="3176" y="127"/>
                  </a:lnTo>
                  <a:lnTo>
                    <a:pt x="3036" y="93"/>
                  </a:lnTo>
                  <a:lnTo>
                    <a:pt x="2891" y="65"/>
                  </a:lnTo>
                  <a:lnTo>
                    <a:pt x="2742" y="42"/>
                  </a:lnTo>
                  <a:lnTo>
                    <a:pt x="2589" y="24"/>
                  </a:lnTo>
                  <a:lnTo>
                    <a:pt x="2433" y="10"/>
                  </a:lnTo>
                  <a:lnTo>
                    <a:pt x="2275" y="2"/>
                  </a:lnTo>
                  <a:lnTo>
                    <a:pt x="2118" y="0"/>
                  </a:lnTo>
                  <a:lnTo>
                    <a:pt x="1959" y="2"/>
                  </a:lnTo>
                  <a:lnTo>
                    <a:pt x="1802" y="10"/>
                  </a:lnTo>
                  <a:lnTo>
                    <a:pt x="1647" y="24"/>
                  </a:lnTo>
                  <a:lnTo>
                    <a:pt x="1493" y="42"/>
                  </a:lnTo>
                  <a:lnTo>
                    <a:pt x="1344" y="65"/>
                  </a:lnTo>
                  <a:lnTo>
                    <a:pt x="1198" y="93"/>
                  </a:lnTo>
                  <a:lnTo>
                    <a:pt x="1059" y="127"/>
                  </a:lnTo>
                  <a:lnTo>
                    <a:pt x="925" y="164"/>
                  </a:lnTo>
                  <a:lnTo>
                    <a:pt x="798" y="206"/>
                  </a:lnTo>
                  <a:lnTo>
                    <a:pt x="677" y="253"/>
                  </a:lnTo>
                  <a:lnTo>
                    <a:pt x="565" y="303"/>
                  </a:lnTo>
                  <a:lnTo>
                    <a:pt x="462" y="356"/>
                  </a:lnTo>
                  <a:lnTo>
                    <a:pt x="367" y="413"/>
                  </a:lnTo>
                  <a:lnTo>
                    <a:pt x="283" y="473"/>
                  </a:lnTo>
                  <a:lnTo>
                    <a:pt x="210" y="536"/>
                  </a:lnTo>
                  <a:lnTo>
                    <a:pt x="146" y="602"/>
                  </a:lnTo>
                  <a:lnTo>
                    <a:pt x="94" y="668"/>
                  </a:lnTo>
                  <a:lnTo>
                    <a:pt x="53" y="737"/>
                  </a:lnTo>
                  <a:lnTo>
                    <a:pt x="23" y="806"/>
                  </a:lnTo>
                  <a:lnTo>
                    <a:pt x="5" y="876"/>
                  </a:lnTo>
                  <a:lnTo>
                    <a:pt x="0" y="948"/>
                  </a:lnTo>
                  <a:lnTo>
                    <a:pt x="5" y="1018"/>
                  </a:lnTo>
                  <a:lnTo>
                    <a:pt x="23" y="1088"/>
                  </a:lnTo>
                  <a:lnTo>
                    <a:pt x="53" y="1159"/>
                  </a:lnTo>
                  <a:lnTo>
                    <a:pt x="94" y="1227"/>
                  </a:lnTo>
                  <a:lnTo>
                    <a:pt x="146" y="1294"/>
                  </a:lnTo>
                  <a:lnTo>
                    <a:pt x="210" y="1359"/>
                  </a:lnTo>
                  <a:lnTo>
                    <a:pt x="283" y="1421"/>
                  </a:lnTo>
                  <a:lnTo>
                    <a:pt x="367" y="1481"/>
                  </a:lnTo>
                  <a:lnTo>
                    <a:pt x="462" y="1538"/>
                  </a:lnTo>
                  <a:lnTo>
                    <a:pt x="565" y="1592"/>
                  </a:lnTo>
                  <a:lnTo>
                    <a:pt x="677" y="1642"/>
                  </a:lnTo>
                  <a:lnTo>
                    <a:pt x="798" y="1689"/>
                  </a:lnTo>
                  <a:lnTo>
                    <a:pt x="925" y="1731"/>
                  </a:lnTo>
                  <a:lnTo>
                    <a:pt x="1059" y="1768"/>
                  </a:lnTo>
                  <a:lnTo>
                    <a:pt x="1198" y="1801"/>
                  </a:lnTo>
                  <a:lnTo>
                    <a:pt x="1344" y="1830"/>
                  </a:lnTo>
                  <a:lnTo>
                    <a:pt x="1493" y="1854"/>
                  </a:lnTo>
                  <a:lnTo>
                    <a:pt x="1647" y="1872"/>
                  </a:lnTo>
                  <a:lnTo>
                    <a:pt x="1802" y="1884"/>
                  </a:lnTo>
                  <a:lnTo>
                    <a:pt x="1959" y="1892"/>
                  </a:lnTo>
                  <a:lnTo>
                    <a:pt x="2118" y="1896"/>
                  </a:lnTo>
                  <a:lnTo>
                    <a:pt x="2275" y="1892"/>
                  </a:lnTo>
                  <a:lnTo>
                    <a:pt x="2433" y="1884"/>
                  </a:lnTo>
                  <a:lnTo>
                    <a:pt x="2589" y="1872"/>
                  </a:lnTo>
                  <a:lnTo>
                    <a:pt x="2742" y="1854"/>
                  </a:lnTo>
                  <a:lnTo>
                    <a:pt x="2891" y="1830"/>
                  </a:lnTo>
                  <a:lnTo>
                    <a:pt x="3036" y="1801"/>
                  </a:lnTo>
                  <a:lnTo>
                    <a:pt x="3176" y="1768"/>
                  </a:lnTo>
                  <a:lnTo>
                    <a:pt x="3311" y="1731"/>
                  </a:lnTo>
                  <a:lnTo>
                    <a:pt x="3438" y="1689"/>
                  </a:lnTo>
                  <a:lnTo>
                    <a:pt x="3558" y="1642"/>
                  </a:lnTo>
                  <a:lnTo>
                    <a:pt x="3669" y="1592"/>
                  </a:lnTo>
                  <a:lnTo>
                    <a:pt x="3773" y="1538"/>
                  </a:lnTo>
                  <a:lnTo>
                    <a:pt x="3867" y="1481"/>
                  </a:lnTo>
                  <a:lnTo>
                    <a:pt x="3951" y="1421"/>
                  </a:lnTo>
                  <a:lnTo>
                    <a:pt x="4025" y="1359"/>
                  </a:lnTo>
                  <a:lnTo>
                    <a:pt x="4088" y="1294"/>
                  </a:lnTo>
                  <a:lnTo>
                    <a:pt x="4141" y="1227"/>
                  </a:lnTo>
                  <a:lnTo>
                    <a:pt x="4181" y="1159"/>
                  </a:lnTo>
                  <a:lnTo>
                    <a:pt x="4211" y="1088"/>
                  </a:lnTo>
                  <a:lnTo>
                    <a:pt x="4229" y="1018"/>
                  </a:lnTo>
                  <a:lnTo>
                    <a:pt x="4235" y="948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795" name="Freeform 267"/>
            <p:cNvSpPr>
              <a:spLocks/>
            </p:cNvSpPr>
            <p:nvPr/>
          </p:nvSpPr>
          <p:spPr bwMode="auto">
            <a:xfrm>
              <a:off x="2293" y="2497"/>
              <a:ext cx="775" cy="173"/>
            </a:xfrm>
            <a:custGeom>
              <a:avLst/>
              <a:gdLst>
                <a:gd name="T0" fmla="*/ 0 w 4235"/>
                <a:gd name="T1" fmla="*/ 0 h 948"/>
                <a:gd name="T2" fmla="*/ 5 w 4235"/>
                <a:gd name="T3" fmla="*/ 72 h 948"/>
                <a:gd name="T4" fmla="*/ 23 w 4235"/>
                <a:gd name="T5" fmla="*/ 142 h 948"/>
                <a:gd name="T6" fmla="*/ 53 w 4235"/>
                <a:gd name="T7" fmla="*/ 211 h 948"/>
                <a:gd name="T8" fmla="*/ 94 w 4235"/>
                <a:gd name="T9" fmla="*/ 280 h 948"/>
                <a:gd name="T10" fmla="*/ 146 w 4235"/>
                <a:gd name="T11" fmla="*/ 347 h 948"/>
                <a:gd name="T12" fmla="*/ 210 w 4235"/>
                <a:gd name="T13" fmla="*/ 412 h 948"/>
                <a:gd name="T14" fmla="*/ 283 w 4235"/>
                <a:gd name="T15" fmla="*/ 475 h 948"/>
                <a:gd name="T16" fmla="*/ 367 w 4235"/>
                <a:gd name="T17" fmla="*/ 535 h 948"/>
                <a:gd name="T18" fmla="*/ 462 w 4235"/>
                <a:gd name="T19" fmla="*/ 592 h 948"/>
                <a:gd name="T20" fmla="*/ 565 w 4235"/>
                <a:gd name="T21" fmla="*/ 645 h 948"/>
                <a:gd name="T22" fmla="*/ 677 w 4235"/>
                <a:gd name="T23" fmla="*/ 695 h 948"/>
                <a:gd name="T24" fmla="*/ 798 w 4235"/>
                <a:gd name="T25" fmla="*/ 742 h 948"/>
                <a:gd name="T26" fmla="*/ 925 w 4235"/>
                <a:gd name="T27" fmla="*/ 784 h 948"/>
                <a:gd name="T28" fmla="*/ 1059 w 4235"/>
                <a:gd name="T29" fmla="*/ 821 h 948"/>
                <a:gd name="T30" fmla="*/ 1198 w 4235"/>
                <a:gd name="T31" fmla="*/ 855 h 948"/>
                <a:gd name="T32" fmla="*/ 1344 w 4235"/>
                <a:gd name="T33" fmla="*/ 883 h 948"/>
                <a:gd name="T34" fmla="*/ 1493 w 4235"/>
                <a:gd name="T35" fmla="*/ 906 h 948"/>
                <a:gd name="T36" fmla="*/ 1647 w 4235"/>
                <a:gd name="T37" fmla="*/ 924 h 948"/>
                <a:gd name="T38" fmla="*/ 1802 w 4235"/>
                <a:gd name="T39" fmla="*/ 938 h 948"/>
                <a:gd name="T40" fmla="*/ 1959 w 4235"/>
                <a:gd name="T41" fmla="*/ 946 h 948"/>
                <a:gd name="T42" fmla="*/ 2118 w 4235"/>
                <a:gd name="T43" fmla="*/ 948 h 948"/>
                <a:gd name="T44" fmla="*/ 2275 w 4235"/>
                <a:gd name="T45" fmla="*/ 946 h 948"/>
                <a:gd name="T46" fmla="*/ 2433 w 4235"/>
                <a:gd name="T47" fmla="*/ 938 h 948"/>
                <a:gd name="T48" fmla="*/ 2589 w 4235"/>
                <a:gd name="T49" fmla="*/ 924 h 948"/>
                <a:gd name="T50" fmla="*/ 2742 w 4235"/>
                <a:gd name="T51" fmla="*/ 906 h 948"/>
                <a:gd name="T52" fmla="*/ 2891 w 4235"/>
                <a:gd name="T53" fmla="*/ 883 h 948"/>
                <a:gd name="T54" fmla="*/ 3036 w 4235"/>
                <a:gd name="T55" fmla="*/ 855 h 948"/>
                <a:gd name="T56" fmla="*/ 3176 w 4235"/>
                <a:gd name="T57" fmla="*/ 821 h 948"/>
                <a:gd name="T58" fmla="*/ 3311 w 4235"/>
                <a:gd name="T59" fmla="*/ 784 h 948"/>
                <a:gd name="T60" fmla="*/ 3438 w 4235"/>
                <a:gd name="T61" fmla="*/ 742 h 948"/>
                <a:gd name="T62" fmla="*/ 3558 w 4235"/>
                <a:gd name="T63" fmla="*/ 695 h 948"/>
                <a:gd name="T64" fmla="*/ 3669 w 4235"/>
                <a:gd name="T65" fmla="*/ 645 h 948"/>
                <a:gd name="T66" fmla="*/ 3773 w 4235"/>
                <a:gd name="T67" fmla="*/ 592 h 948"/>
                <a:gd name="T68" fmla="*/ 3867 w 4235"/>
                <a:gd name="T69" fmla="*/ 535 h 948"/>
                <a:gd name="T70" fmla="*/ 3951 w 4235"/>
                <a:gd name="T71" fmla="*/ 475 h 948"/>
                <a:gd name="T72" fmla="*/ 4025 w 4235"/>
                <a:gd name="T73" fmla="*/ 412 h 948"/>
                <a:gd name="T74" fmla="*/ 4088 w 4235"/>
                <a:gd name="T75" fmla="*/ 347 h 948"/>
                <a:gd name="T76" fmla="*/ 4141 w 4235"/>
                <a:gd name="T77" fmla="*/ 280 h 948"/>
                <a:gd name="T78" fmla="*/ 4181 w 4235"/>
                <a:gd name="T79" fmla="*/ 211 h 948"/>
                <a:gd name="T80" fmla="*/ 4211 w 4235"/>
                <a:gd name="T81" fmla="*/ 142 h 948"/>
                <a:gd name="T82" fmla="*/ 4229 w 4235"/>
                <a:gd name="T83" fmla="*/ 72 h 948"/>
                <a:gd name="T84" fmla="*/ 4235 w 4235"/>
                <a:gd name="T85" fmla="*/ 0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235" h="948">
                  <a:moveTo>
                    <a:pt x="0" y="0"/>
                  </a:moveTo>
                  <a:lnTo>
                    <a:pt x="5" y="72"/>
                  </a:lnTo>
                  <a:lnTo>
                    <a:pt x="23" y="142"/>
                  </a:lnTo>
                  <a:lnTo>
                    <a:pt x="53" y="211"/>
                  </a:lnTo>
                  <a:lnTo>
                    <a:pt x="94" y="280"/>
                  </a:lnTo>
                  <a:lnTo>
                    <a:pt x="146" y="347"/>
                  </a:lnTo>
                  <a:lnTo>
                    <a:pt x="210" y="412"/>
                  </a:lnTo>
                  <a:lnTo>
                    <a:pt x="283" y="475"/>
                  </a:lnTo>
                  <a:lnTo>
                    <a:pt x="367" y="535"/>
                  </a:lnTo>
                  <a:lnTo>
                    <a:pt x="462" y="592"/>
                  </a:lnTo>
                  <a:lnTo>
                    <a:pt x="565" y="645"/>
                  </a:lnTo>
                  <a:lnTo>
                    <a:pt x="677" y="695"/>
                  </a:lnTo>
                  <a:lnTo>
                    <a:pt x="798" y="742"/>
                  </a:lnTo>
                  <a:lnTo>
                    <a:pt x="925" y="784"/>
                  </a:lnTo>
                  <a:lnTo>
                    <a:pt x="1059" y="821"/>
                  </a:lnTo>
                  <a:lnTo>
                    <a:pt x="1198" y="855"/>
                  </a:lnTo>
                  <a:lnTo>
                    <a:pt x="1344" y="883"/>
                  </a:lnTo>
                  <a:lnTo>
                    <a:pt x="1493" y="906"/>
                  </a:lnTo>
                  <a:lnTo>
                    <a:pt x="1647" y="924"/>
                  </a:lnTo>
                  <a:lnTo>
                    <a:pt x="1802" y="938"/>
                  </a:lnTo>
                  <a:lnTo>
                    <a:pt x="1959" y="946"/>
                  </a:lnTo>
                  <a:lnTo>
                    <a:pt x="2118" y="948"/>
                  </a:lnTo>
                  <a:lnTo>
                    <a:pt x="2275" y="946"/>
                  </a:lnTo>
                  <a:lnTo>
                    <a:pt x="2433" y="938"/>
                  </a:lnTo>
                  <a:lnTo>
                    <a:pt x="2589" y="924"/>
                  </a:lnTo>
                  <a:lnTo>
                    <a:pt x="2742" y="906"/>
                  </a:lnTo>
                  <a:lnTo>
                    <a:pt x="2891" y="883"/>
                  </a:lnTo>
                  <a:lnTo>
                    <a:pt x="3036" y="855"/>
                  </a:lnTo>
                  <a:lnTo>
                    <a:pt x="3176" y="821"/>
                  </a:lnTo>
                  <a:lnTo>
                    <a:pt x="3311" y="784"/>
                  </a:lnTo>
                  <a:lnTo>
                    <a:pt x="3438" y="742"/>
                  </a:lnTo>
                  <a:lnTo>
                    <a:pt x="3558" y="695"/>
                  </a:lnTo>
                  <a:lnTo>
                    <a:pt x="3669" y="645"/>
                  </a:lnTo>
                  <a:lnTo>
                    <a:pt x="3773" y="592"/>
                  </a:lnTo>
                  <a:lnTo>
                    <a:pt x="3867" y="535"/>
                  </a:lnTo>
                  <a:lnTo>
                    <a:pt x="3951" y="475"/>
                  </a:lnTo>
                  <a:lnTo>
                    <a:pt x="4025" y="412"/>
                  </a:lnTo>
                  <a:lnTo>
                    <a:pt x="4088" y="347"/>
                  </a:lnTo>
                  <a:lnTo>
                    <a:pt x="4141" y="280"/>
                  </a:lnTo>
                  <a:lnTo>
                    <a:pt x="4181" y="211"/>
                  </a:lnTo>
                  <a:lnTo>
                    <a:pt x="4211" y="142"/>
                  </a:lnTo>
                  <a:lnTo>
                    <a:pt x="4229" y="72"/>
                  </a:lnTo>
                  <a:lnTo>
                    <a:pt x="4235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796" name="Line 268"/>
            <p:cNvSpPr>
              <a:spLocks noChangeShapeType="1"/>
            </p:cNvSpPr>
            <p:nvPr/>
          </p:nvSpPr>
          <p:spPr bwMode="auto">
            <a:xfrm flipV="1">
              <a:off x="3068" y="1109"/>
              <a:ext cx="0" cy="138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797" name="Line 269"/>
            <p:cNvSpPr>
              <a:spLocks noChangeShapeType="1"/>
            </p:cNvSpPr>
            <p:nvPr/>
          </p:nvSpPr>
          <p:spPr bwMode="auto">
            <a:xfrm flipV="1">
              <a:off x="2293" y="1109"/>
              <a:ext cx="0" cy="138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2798" name="Group 270"/>
          <p:cNvGrpSpPr>
            <a:grpSpLocks/>
          </p:cNvGrpSpPr>
          <p:nvPr/>
        </p:nvGrpSpPr>
        <p:grpSpPr bwMode="auto">
          <a:xfrm>
            <a:off x="1014413" y="2478088"/>
            <a:ext cx="1230312" cy="2427287"/>
            <a:chOff x="2293" y="1038"/>
            <a:chExt cx="775" cy="1529"/>
          </a:xfrm>
        </p:grpSpPr>
        <p:sp>
          <p:nvSpPr>
            <p:cNvPr id="22799" name="Freeform 271"/>
            <p:cNvSpPr>
              <a:spLocks/>
            </p:cNvSpPr>
            <p:nvPr/>
          </p:nvSpPr>
          <p:spPr bwMode="auto">
            <a:xfrm>
              <a:off x="2294" y="2359"/>
              <a:ext cx="771" cy="208"/>
            </a:xfrm>
            <a:custGeom>
              <a:avLst/>
              <a:gdLst>
                <a:gd name="T0" fmla="*/ 3 w 4220"/>
                <a:gd name="T1" fmla="*/ 420 h 1144"/>
                <a:gd name="T2" fmla="*/ 14 w 4220"/>
                <a:gd name="T3" fmla="*/ 480 h 1144"/>
                <a:gd name="T4" fmla="*/ 37 w 4220"/>
                <a:gd name="T5" fmla="*/ 539 h 1144"/>
                <a:gd name="T6" fmla="*/ 71 w 4220"/>
                <a:gd name="T7" fmla="*/ 598 h 1144"/>
                <a:gd name="T8" fmla="*/ 117 w 4220"/>
                <a:gd name="T9" fmla="*/ 656 h 1144"/>
                <a:gd name="T10" fmla="*/ 175 w 4220"/>
                <a:gd name="T11" fmla="*/ 712 h 1144"/>
                <a:gd name="T12" fmla="*/ 244 w 4220"/>
                <a:gd name="T13" fmla="*/ 765 h 1144"/>
                <a:gd name="T14" fmla="*/ 325 w 4220"/>
                <a:gd name="T15" fmla="*/ 816 h 1144"/>
                <a:gd name="T16" fmla="*/ 414 w 4220"/>
                <a:gd name="T17" fmla="*/ 864 h 1144"/>
                <a:gd name="T18" fmla="*/ 512 w 4220"/>
                <a:gd name="T19" fmla="*/ 909 h 1144"/>
                <a:gd name="T20" fmla="*/ 619 w 4220"/>
                <a:gd name="T21" fmla="*/ 951 h 1144"/>
                <a:gd name="T22" fmla="*/ 734 w 4220"/>
                <a:gd name="T23" fmla="*/ 989 h 1144"/>
                <a:gd name="T24" fmla="*/ 856 w 4220"/>
                <a:gd name="T25" fmla="*/ 1024 h 1144"/>
                <a:gd name="T26" fmla="*/ 985 w 4220"/>
                <a:gd name="T27" fmla="*/ 1055 h 1144"/>
                <a:gd name="T28" fmla="*/ 1118 w 4220"/>
                <a:gd name="T29" fmla="*/ 1081 h 1144"/>
                <a:gd name="T30" fmla="*/ 1257 w 4220"/>
                <a:gd name="T31" fmla="*/ 1104 h 1144"/>
                <a:gd name="T32" fmla="*/ 1401 w 4220"/>
                <a:gd name="T33" fmla="*/ 1121 h 1144"/>
                <a:gd name="T34" fmla="*/ 1549 w 4220"/>
                <a:gd name="T35" fmla="*/ 1133 h 1144"/>
                <a:gd name="T36" fmla="*/ 1700 w 4220"/>
                <a:gd name="T37" fmla="*/ 1141 h 1144"/>
                <a:gd name="T38" fmla="*/ 1853 w 4220"/>
                <a:gd name="T39" fmla="*/ 1144 h 1144"/>
                <a:gd name="T40" fmla="*/ 2007 w 4220"/>
                <a:gd name="T41" fmla="*/ 1142 h 1144"/>
                <a:gd name="T42" fmla="*/ 2163 w 4220"/>
                <a:gd name="T43" fmla="*/ 1133 h 1144"/>
                <a:gd name="T44" fmla="*/ 2318 w 4220"/>
                <a:gd name="T45" fmla="*/ 1119 h 1144"/>
                <a:gd name="T46" fmla="*/ 2472 w 4220"/>
                <a:gd name="T47" fmla="*/ 1100 h 1144"/>
                <a:gd name="T48" fmla="*/ 2624 w 4220"/>
                <a:gd name="T49" fmla="*/ 1076 h 1144"/>
                <a:gd name="T50" fmla="*/ 2772 w 4220"/>
                <a:gd name="T51" fmla="*/ 1048 h 1144"/>
                <a:gd name="T52" fmla="*/ 2918 w 4220"/>
                <a:gd name="T53" fmla="*/ 1014 h 1144"/>
                <a:gd name="T54" fmla="*/ 3058 w 4220"/>
                <a:gd name="T55" fmla="*/ 975 h 1144"/>
                <a:gd name="T56" fmla="*/ 3195 w 4220"/>
                <a:gd name="T57" fmla="*/ 933 h 1144"/>
                <a:gd name="T58" fmla="*/ 3325 w 4220"/>
                <a:gd name="T59" fmla="*/ 887 h 1144"/>
                <a:gd name="T60" fmla="*/ 3450 w 4220"/>
                <a:gd name="T61" fmla="*/ 836 h 1144"/>
                <a:gd name="T62" fmla="*/ 3568 w 4220"/>
                <a:gd name="T63" fmla="*/ 781 h 1144"/>
                <a:gd name="T64" fmla="*/ 3677 w 4220"/>
                <a:gd name="T65" fmla="*/ 723 h 1144"/>
                <a:gd name="T66" fmla="*/ 3779 w 4220"/>
                <a:gd name="T67" fmla="*/ 661 h 1144"/>
                <a:gd name="T68" fmla="*/ 3871 w 4220"/>
                <a:gd name="T69" fmla="*/ 596 h 1144"/>
                <a:gd name="T70" fmla="*/ 3954 w 4220"/>
                <a:gd name="T71" fmla="*/ 529 h 1144"/>
                <a:gd name="T72" fmla="*/ 4026 w 4220"/>
                <a:gd name="T73" fmla="*/ 458 h 1144"/>
                <a:gd name="T74" fmla="*/ 4087 w 4220"/>
                <a:gd name="T75" fmla="*/ 385 h 1144"/>
                <a:gd name="T76" fmla="*/ 4136 w 4220"/>
                <a:gd name="T77" fmla="*/ 310 h 1144"/>
                <a:gd name="T78" fmla="*/ 4173 w 4220"/>
                <a:gd name="T79" fmla="*/ 234 h 1144"/>
                <a:gd name="T80" fmla="*/ 4200 w 4220"/>
                <a:gd name="T81" fmla="*/ 157 h 1144"/>
                <a:gd name="T82" fmla="*/ 4215 w 4220"/>
                <a:gd name="T83" fmla="*/ 78 h 1144"/>
                <a:gd name="T84" fmla="*/ 4220 w 4220"/>
                <a:gd name="T85" fmla="*/ 0 h 1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220" h="1144">
                  <a:moveTo>
                    <a:pt x="0" y="379"/>
                  </a:moveTo>
                  <a:lnTo>
                    <a:pt x="1" y="400"/>
                  </a:lnTo>
                  <a:lnTo>
                    <a:pt x="3" y="420"/>
                  </a:lnTo>
                  <a:lnTo>
                    <a:pt x="5" y="439"/>
                  </a:lnTo>
                  <a:lnTo>
                    <a:pt x="8" y="460"/>
                  </a:lnTo>
                  <a:lnTo>
                    <a:pt x="14" y="480"/>
                  </a:lnTo>
                  <a:lnTo>
                    <a:pt x="20" y="500"/>
                  </a:lnTo>
                  <a:lnTo>
                    <a:pt x="28" y="520"/>
                  </a:lnTo>
                  <a:lnTo>
                    <a:pt x="37" y="539"/>
                  </a:lnTo>
                  <a:lnTo>
                    <a:pt x="47" y="560"/>
                  </a:lnTo>
                  <a:lnTo>
                    <a:pt x="58" y="579"/>
                  </a:lnTo>
                  <a:lnTo>
                    <a:pt x="71" y="598"/>
                  </a:lnTo>
                  <a:lnTo>
                    <a:pt x="85" y="618"/>
                  </a:lnTo>
                  <a:lnTo>
                    <a:pt x="101" y="637"/>
                  </a:lnTo>
                  <a:lnTo>
                    <a:pt x="117" y="656"/>
                  </a:lnTo>
                  <a:lnTo>
                    <a:pt x="135" y="676"/>
                  </a:lnTo>
                  <a:lnTo>
                    <a:pt x="155" y="694"/>
                  </a:lnTo>
                  <a:lnTo>
                    <a:pt x="175" y="712"/>
                  </a:lnTo>
                  <a:lnTo>
                    <a:pt x="198" y="730"/>
                  </a:lnTo>
                  <a:lnTo>
                    <a:pt x="221" y="748"/>
                  </a:lnTo>
                  <a:lnTo>
                    <a:pt x="244" y="765"/>
                  </a:lnTo>
                  <a:lnTo>
                    <a:pt x="271" y="782"/>
                  </a:lnTo>
                  <a:lnTo>
                    <a:pt x="297" y="799"/>
                  </a:lnTo>
                  <a:lnTo>
                    <a:pt x="325" y="816"/>
                  </a:lnTo>
                  <a:lnTo>
                    <a:pt x="353" y="832"/>
                  </a:lnTo>
                  <a:lnTo>
                    <a:pt x="383" y="848"/>
                  </a:lnTo>
                  <a:lnTo>
                    <a:pt x="414" y="864"/>
                  </a:lnTo>
                  <a:lnTo>
                    <a:pt x="445" y="880"/>
                  </a:lnTo>
                  <a:lnTo>
                    <a:pt x="478" y="895"/>
                  </a:lnTo>
                  <a:lnTo>
                    <a:pt x="512" y="909"/>
                  </a:lnTo>
                  <a:lnTo>
                    <a:pt x="547" y="923"/>
                  </a:lnTo>
                  <a:lnTo>
                    <a:pt x="583" y="938"/>
                  </a:lnTo>
                  <a:lnTo>
                    <a:pt x="619" y="951"/>
                  </a:lnTo>
                  <a:lnTo>
                    <a:pt x="656" y="964"/>
                  </a:lnTo>
                  <a:lnTo>
                    <a:pt x="695" y="976"/>
                  </a:lnTo>
                  <a:lnTo>
                    <a:pt x="734" y="989"/>
                  </a:lnTo>
                  <a:lnTo>
                    <a:pt x="773" y="1001"/>
                  </a:lnTo>
                  <a:lnTo>
                    <a:pt x="814" y="1013"/>
                  </a:lnTo>
                  <a:lnTo>
                    <a:pt x="856" y="1024"/>
                  </a:lnTo>
                  <a:lnTo>
                    <a:pt x="898" y="1034"/>
                  </a:lnTo>
                  <a:lnTo>
                    <a:pt x="940" y="1044"/>
                  </a:lnTo>
                  <a:lnTo>
                    <a:pt x="985" y="1055"/>
                  </a:lnTo>
                  <a:lnTo>
                    <a:pt x="1028" y="1064"/>
                  </a:lnTo>
                  <a:lnTo>
                    <a:pt x="1073" y="1073"/>
                  </a:lnTo>
                  <a:lnTo>
                    <a:pt x="1118" y="1081"/>
                  </a:lnTo>
                  <a:lnTo>
                    <a:pt x="1164" y="1089"/>
                  </a:lnTo>
                  <a:lnTo>
                    <a:pt x="1210" y="1096"/>
                  </a:lnTo>
                  <a:lnTo>
                    <a:pt x="1257" y="1104"/>
                  </a:lnTo>
                  <a:lnTo>
                    <a:pt x="1305" y="1109"/>
                  </a:lnTo>
                  <a:lnTo>
                    <a:pt x="1352" y="1115"/>
                  </a:lnTo>
                  <a:lnTo>
                    <a:pt x="1401" y="1121"/>
                  </a:lnTo>
                  <a:lnTo>
                    <a:pt x="1450" y="1125"/>
                  </a:lnTo>
                  <a:lnTo>
                    <a:pt x="1499" y="1130"/>
                  </a:lnTo>
                  <a:lnTo>
                    <a:pt x="1549" y="1133"/>
                  </a:lnTo>
                  <a:lnTo>
                    <a:pt x="1599" y="1136"/>
                  </a:lnTo>
                  <a:lnTo>
                    <a:pt x="1649" y="1140"/>
                  </a:lnTo>
                  <a:lnTo>
                    <a:pt x="1700" y="1141"/>
                  </a:lnTo>
                  <a:lnTo>
                    <a:pt x="1750" y="1143"/>
                  </a:lnTo>
                  <a:lnTo>
                    <a:pt x="1801" y="1144"/>
                  </a:lnTo>
                  <a:lnTo>
                    <a:pt x="1853" y="1144"/>
                  </a:lnTo>
                  <a:lnTo>
                    <a:pt x="1904" y="1144"/>
                  </a:lnTo>
                  <a:lnTo>
                    <a:pt x="1956" y="1143"/>
                  </a:lnTo>
                  <a:lnTo>
                    <a:pt x="2007" y="1142"/>
                  </a:lnTo>
                  <a:lnTo>
                    <a:pt x="2059" y="1140"/>
                  </a:lnTo>
                  <a:lnTo>
                    <a:pt x="2112" y="1136"/>
                  </a:lnTo>
                  <a:lnTo>
                    <a:pt x="2163" y="1133"/>
                  </a:lnTo>
                  <a:lnTo>
                    <a:pt x="2215" y="1130"/>
                  </a:lnTo>
                  <a:lnTo>
                    <a:pt x="2266" y="1125"/>
                  </a:lnTo>
                  <a:lnTo>
                    <a:pt x="2318" y="1119"/>
                  </a:lnTo>
                  <a:lnTo>
                    <a:pt x="2369" y="1114"/>
                  </a:lnTo>
                  <a:lnTo>
                    <a:pt x="2420" y="1108"/>
                  </a:lnTo>
                  <a:lnTo>
                    <a:pt x="2472" y="1100"/>
                  </a:lnTo>
                  <a:lnTo>
                    <a:pt x="2523" y="1093"/>
                  </a:lnTo>
                  <a:lnTo>
                    <a:pt x="2573" y="1085"/>
                  </a:lnTo>
                  <a:lnTo>
                    <a:pt x="2624" y="1076"/>
                  </a:lnTo>
                  <a:lnTo>
                    <a:pt x="2674" y="1067"/>
                  </a:lnTo>
                  <a:lnTo>
                    <a:pt x="2722" y="1058"/>
                  </a:lnTo>
                  <a:lnTo>
                    <a:pt x="2772" y="1048"/>
                  </a:lnTo>
                  <a:lnTo>
                    <a:pt x="2821" y="1037"/>
                  </a:lnTo>
                  <a:lnTo>
                    <a:pt x="2870" y="1025"/>
                  </a:lnTo>
                  <a:lnTo>
                    <a:pt x="2918" y="1014"/>
                  </a:lnTo>
                  <a:lnTo>
                    <a:pt x="2965" y="1001"/>
                  </a:lnTo>
                  <a:lnTo>
                    <a:pt x="3012" y="989"/>
                  </a:lnTo>
                  <a:lnTo>
                    <a:pt x="3058" y="975"/>
                  </a:lnTo>
                  <a:lnTo>
                    <a:pt x="3105" y="962"/>
                  </a:lnTo>
                  <a:lnTo>
                    <a:pt x="3150" y="948"/>
                  </a:lnTo>
                  <a:lnTo>
                    <a:pt x="3195" y="933"/>
                  </a:lnTo>
                  <a:lnTo>
                    <a:pt x="3239" y="917"/>
                  </a:lnTo>
                  <a:lnTo>
                    <a:pt x="3283" y="903"/>
                  </a:lnTo>
                  <a:lnTo>
                    <a:pt x="3325" y="887"/>
                  </a:lnTo>
                  <a:lnTo>
                    <a:pt x="3368" y="870"/>
                  </a:lnTo>
                  <a:lnTo>
                    <a:pt x="3409" y="853"/>
                  </a:lnTo>
                  <a:lnTo>
                    <a:pt x="3450" y="836"/>
                  </a:lnTo>
                  <a:lnTo>
                    <a:pt x="3490" y="817"/>
                  </a:lnTo>
                  <a:lnTo>
                    <a:pt x="3529" y="799"/>
                  </a:lnTo>
                  <a:lnTo>
                    <a:pt x="3568" y="781"/>
                  </a:lnTo>
                  <a:lnTo>
                    <a:pt x="3606" y="762"/>
                  </a:lnTo>
                  <a:lnTo>
                    <a:pt x="3642" y="743"/>
                  </a:lnTo>
                  <a:lnTo>
                    <a:pt x="3677" y="723"/>
                  </a:lnTo>
                  <a:lnTo>
                    <a:pt x="3712" y="703"/>
                  </a:lnTo>
                  <a:lnTo>
                    <a:pt x="3746" y="682"/>
                  </a:lnTo>
                  <a:lnTo>
                    <a:pt x="3779" y="661"/>
                  </a:lnTo>
                  <a:lnTo>
                    <a:pt x="3811" y="640"/>
                  </a:lnTo>
                  <a:lnTo>
                    <a:pt x="3842" y="619"/>
                  </a:lnTo>
                  <a:lnTo>
                    <a:pt x="3871" y="596"/>
                  </a:lnTo>
                  <a:lnTo>
                    <a:pt x="3900" y="575"/>
                  </a:lnTo>
                  <a:lnTo>
                    <a:pt x="3927" y="552"/>
                  </a:lnTo>
                  <a:lnTo>
                    <a:pt x="3954" y="529"/>
                  </a:lnTo>
                  <a:lnTo>
                    <a:pt x="3979" y="505"/>
                  </a:lnTo>
                  <a:lnTo>
                    <a:pt x="4003" y="481"/>
                  </a:lnTo>
                  <a:lnTo>
                    <a:pt x="4026" y="458"/>
                  </a:lnTo>
                  <a:lnTo>
                    <a:pt x="4047" y="434"/>
                  </a:lnTo>
                  <a:lnTo>
                    <a:pt x="4068" y="410"/>
                  </a:lnTo>
                  <a:lnTo>
                    <a:pt x="4087" y="385"/>
                  </a:lnTo>
                  <a:lnTo>
                    <a:pt x="4104" y="360"/>
                  </a:lnTo>
                  <a:lnTo>
                    <a:pt x="4121" y="335"/>
                  </a:lnTo>
                  <a:lnTo>
                    <a:pt x="4136" y="310"/>
                  </a:lnTo>
                  <a:lnTo>
                    <a:pt x="4149" y="285"/>
                  </a:lnTo>
                  <a:lnTo>
                    <a:pt x="4162" y="259"/>
                  </a:lnTo>
                  <a:lnTo>
                    <a:pt x="4173" y="234"/>
                  </a:lnTo>
                  <a:lnTo>
                    <a:pt x="4183" y="208"/>
                  </a:lnTo>
                  <a:lnTo>
                    <a:pt x="4192" y="183"/>
                  </a:lnTo>
                  <a:lnTo>
                    <a:pt x="4200" y="157"/>
                  </a:lnTo>
                  <a:lnTo>
                    <a:pt x="4206" y="131"/>
                  </a:lnTo>
                  <a:lnTo>
                    <a:pt x="4212" y="105"/>
                  </a:lnTo>
                  <a:lnTo>
                    <a:pt x="4215" y="78"/>
                  </a:lnTo>
                  <a:lnTo>
                    <a:pt x="4219" y="52"/>
                  </a:lnTo>
                  <a:lnTo>
                    <a:pt x="4220" y="26"/>
                  </a:lnTo>
                  <a:lnTo>
                    <a:pt x="422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00" name="Freeform 272"/>
            <p:cNvSpPr>
              <a:spLocks/>
            </p:cNvSpPr>
            <p:nvPr/>
          </p:nvSpPr>
          <p:spPr bwMode="auto">
            <a:xfrm>
              <a:off x="2293" y="1109"/>
              <a:ext cx="775" cy="209"/>
            </a:xfrm>
            <a:custGeom>
              <a:avLst/>
              <a:gdLst>
                <a:gd name="T0" fmla="*/ 3 w 4232"/>
                <a:gd name="T1" fmla="*/ 419 h 1141"/>
                <a:gd name="T2" fmla="*/ 19 w 4232"/>
                <a:gd name="T3" fmla="*/ 479 h 1141"/>
                <a:gd name="T4" fmla="*/ 45 w 4232"/>
                <a:gd name="T5" fmla="*/ 539 h 1141"/>
                <a:gd name="T6" fmla="*/ 82 w 4232"/>
                <a:gd name="T7" fmla="*/ 597 h 1141"/>
                <a:gd name="T8" fmla="*/ 129 w 4232"/>
                <a:gd name="T9" fmla="*/ 655 h 1141"/>
                <a:gd name="T10" fmla="*/ 187 w 4232"/>
                <a:gd name="T11" fmla="*/ 710 h 1141"/>
                <a:gd name="T12" fmla="*/ 255 w 4232"/>
                <a:gd name="T13" fmla="*/ 765 h 1141"/>
                <a:gd name="T14" fmla="*/ 333 w 4232"/>
                <a:gd name="T15" fmla="*/ 816 h 1141"/>
                <a:gd name="T16" fmla="*/ 420 w 4232"/>
                <a:gd name="T17" fmla="*/ 865 h 1141"/>
                <a:gd name="T18" fmla="*/ 515 w 4232"/>
                <a:gd name="T19" fmla="*/ 911 h 1141"/>
                <a:gd name="T20" fmla="*/ 620 w 4232"/>
                <a:gd name="T21" fmla="*/ 953 h 1141"/>
                <a:gd name="T22" fmla="*/ 732 w 4232"/>
                <a:gd name="T23" fmla="*/ 992 h 1141"/>
                <a:gd name="T24" fmla="*/ 854 w 4232"/>
                <a:gd name="T25" fmla="*/ 1027 h 1141"/>
                <a:gd name="T26" fmla="*/ 982 w 4232"/>
                <a:gd name="T27" fmla="*/ 1058 h 1141"/>
                <a:gd name="T28" fmla="*/ 1116 w 4232"/>
                <a:gd name="T29" fmla="*/ 1084 h 1141"/>
                <a:gd name="T30" fmla="*/ 1257 w 4232"/>
                <a:gd name="T31" fmla="*/ 1104 h 1141"/>
                <a:gd name="T32" fmla="*/ 1402 w 4232"/>
                <a:gd name="T33" fmla="*/ 1120 h 1141"/>
                <a:gd name="T34" fmla="*/ 1551 w 4232"/>
                <a:gd name="T35" fmla="*/ 1131 h 1141"/>
                <a:gd name="T36" fmla="*/ 1702 w 4232"/>
                <a:gd name="T37" fmla="*/ 1138 h 1141"/>
                <a:gd name="T38" fmla="*/ 1856 w 4232"/>
                <a:gd name="T39" fmla="*/ 1141 h 1141"/>
                <a:gd name="T40" fmla="*/ 2010 w 4232"/>
                <a:gd name="T41" fmla="*/ 1137 h 1141"/>
                <a:gd name="T42" fmla="*/ 2167 w 4232"/>
                <a:gd name="T43" fmla="*/ 1129 h 1141"/>
                <a:gd name="T44" fmla="*/ 2322 w 4232"/>
                <a:gd name="T45" fmla="*/ 1117 h 1141"/>
                <a:gd name="T46" fmla="*/ 2477 w 4232"/>
                <a:gd name="T47" fmla="*/ 1099 h 1141"/>
                <a:gd name="T48" fmla="*/ 2629 w 4232"/>
                <a:gd name="T49" fmla="*/ 1076 h 1141"/>
                <a:gd name="T50" fmla="*/ 2779 w 4232"/>
                <a:gd name="T51" fmla="*/ 1049 h 1141"/>
                <a:gd name="T52" fmla="*/ 2924 w 4232"/>
                <a:gd name="T53" fmla="*/ 1016 h 1141"/>
                <a:gd name="T54" fmla="*/ 3066 w 4232"/>
                <a:gd name="T55" fmla="*/ 979 h 1141"/>
                <a:gd name="T56" fmla="*/ 3203 w 4232"/>
                <a:gd name="T57" fmla="*/ 936 h 1141"/>
                <a:gd name="T58" fmla="*/ 3334 w 4232"/>
                <a:gd name="T59" fmla="*/ 890 h 1141"/>
                <a:gd name="T60" fmla="*/ 3456 w 4232"/>
                <a:gd name="T61" fmla="*/ 839 h 1141"/>
                <a:gd name="T62" fmla="*/ 3572 w 4232"/>
                <a:gd name="T63" fmla="*/ 783 h 1141"/>
                <a:gd name="T64" fmla="*/ 3680 w 4232"/>
                <a:gd name="T65" fmla="*/ 724 h 1141"/>
                <a:gd name="T66" fmla="*/ 3780 w 4232"/>
                <a:gd name="T67" fmla="*/ 662 h 1141"/>
                <a:gd name="T68" fmla="*/ 3871 w 4232"/>
                <a:gd name="T69" fmla="*/ 596 h 1141"/>
                <a:gd name="T70" fmla="*/ 3952 w 4232"/>
                <a:gd name="T71" fmla="*/ 528 h 1141"/>
                <a:gd name="T72" fmla="*/ 4024 w 4232"/>
                <a:gd name="T73" fmla="*/ 457 h 1141"/>
                <a:gd name="T74" fmla="*/ 4085 w 4232"/>
                <a:gd name="T75" fmla="*/ 383 h 1141"/>
                <a:gd name="T76" fmla="*/ 4138 w 4232"/>
                <a:gd name="T77" fmla="*/ 310 h 1141"/>
                <a:gd name="T78" fmla="*/ 4178 w 4232"/>
                <a:gd name="T79" fmla="*/ 234 h 1141"/>
                <a:gd name="T80" fmla="*/ 4208 w 4232"/>
                <a:gd name="T81" fmla="*/ 156 h 1141"/>
                <a:gd name="T82" fmla="*/ 4226 w 4232"/>
                <a:gd name="T83" fmla="*/ 78 h 1141"/>
                <a:gd name="T84" fmla="*/ 4232 w 4232"/>
                <a:gd name="T85" fmla="*/ 0 h 1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232" h="1141">
                  <a:moveTo>
                    <a:pt x="0" y="378"/>
                  </a:moveTo>
                  <a:lnTo>
                    <a:pt x="1" y="398"/>
                  </a:lnTo>
                  <a:lnTo>
                    <a:pt x="3" y="419"/>
                  </a:lnTo>
                  <a:lnTo>
                    <a:pt x="8" y="439"/>
                  </a:lnTo>
                  <a:lnTo>
                    <a:pt x="12" y="458"/>
                  </a:lnTo>
                  <a:lnTo>
                    <a:pt x="19" y="479"/>
                  </a:lnTo>
                  <a:lnTo>
                    <a:pt x="26" y="499"/>
                  </a:lnTo>
                  <a:lnTo>
                    <a:pt x="35" y="518"/>
                  </a:lnTo>
                  <a:lnTo>
                    <a:pt x="45" y="539"/>
                  </a:lnTo>
                  <a:lnTo>
                    <a:pt x="57" y="558"/>
                  </a:lnTo>
                  <a:lnTo>
                    <a:pt x="69" y="578"/>
                  </a:lnTo>
                  <a:lnTo>
                    <a:pt x="82" y="597"/>
                  </a:lnTo>
                  <a:lnTo>
                    <a:pt x="96" y="616"/>
                  </a:lnTo>
                  <a:lnTo>
                    <a:pt x="112" y="635"/>
                  </a:lnTo>
                  <a:lnTo>
                    <a:pt x="129" y="655"/>
                  </a:lnTo>
                  <a:lnTo>
                    <a:pt x="148" y="674"/>
                  </a:lnTo>
                  <a:lnTo>
                    <a:pt x="167" y="692"/>
                  </a:lnTo>
                  <a:lnTo>
                    <a:pt x="187" y="710"/>
                  </a:lnTo>
                  <a:lnTo>
                    <a:pt x="209" y="728"/>
                  </a:lnTo>
                  <a:lnTo>
                    <a:pt x="232" y="747"/>
                  </a:lnTo>
                  <a:lnTo>
                    <a:pt x="255" y="765"/>
                  </a:lnTo>
                  <a:lnTo>
                    <a:pt x="280" y="782"/>
                  </a:lnTo>
                  <a:lnTo>
                    <a:pt x="306" y="799"/>
                  </a:lnTo>
                  <a:lnTo>
                    <a:pt x="333" y="816"/>
                  </a:lnTo>
                  <a:lnTo>
                    <a:pt x="361" y="833"/>
                  </a:lnTo>
                  <a:lnTo>
                    <a:pt x="389" y="849"/>
                  </a:lnTo>
                  <a:lnTo>
                    <a:pt x="420" y="865"/>
                  </a:lnTo>
                  <a:lnTo>
                    <a:pt x="451" y="881"/>
                  </a:lnTo>
                  <a:lnTo>
                    <a:pt x="482" y="895"/>
                  </a:lnTo>
                  <a:lnTo>
                    <a:pt x="515" y="911"/>
                  </a:lnTo>
                  <a:lnTo>
                    <a:pt x="549" y="925"/>
                  </a:lnTo>
                  <a:lnTo>
                    <a:pt x="583" y="940"/>
                  </a:lnTo>
                  <a:lnTo>
                    <a:pt x="620" y="953"/>
                  </a:lnTo>
                  <a:lnTo>
                    <a:pt x="656" y="967"/>
                  </a:lnTo>
                  <a:lnTo>
                    <a:pt x="694" y="979"/>
                  </a:lnTo>
                  <a:lnTo>
                    <a:pt x="732" y="992"/>
                  </a:lnTo>
                  <a:lnTo>
                    <a:pt x="772" y="1004"/>
                  </a:lnTo>
                  <a:lnTo>
                    <a:pt x="812" y="1016"/>
                  </a:lnTo>
                  <a:lnTo>
                    <a:pt x="854" y="1027"/>
                  </a:lnTo>
                  <a:lnTo>
                    <a:pt x="896" y="1038"/>
                  </a:lnTo>
                  <a:lnTo>
                    <a:pt x="938" y="1049"/>
                  </a:lnTo>
                  <a:lnTo>
                    <a:pt x="982" y="1058"/>
                  </a:lnTo>
                  <a:lnTo>
                    <a:pt x="1026" y="1067"/>
                  </a:lnTo>
                  <a:lnTo>
                    <a:pt x="1070" y="1076"/>
                  </a:lnTo>
                  <a:lnTo>
                    <a:pt x="1116" y="1084"/>
                  </a:lnTo>
                  <a:lnTo>
                    <a:pt x="1162" y="1091"/>
                  </a:lnTo>
                  <a:lnTo>
                    <a:pt x="1209" y="1099"/>
                  </a:lnTo>
                  <a:lnTo>
                    <a:pt x="1257" y="1104"/>
                  </a:lnTo>
                  <a:lnTo>
                    <a:pt x="1304" y="1110"/>
                  </a:lnTo>
                  <a:lnTo>
                    <a:pt x="1353" y="1116"/>
                  </a:lnTo>
                  <a:lnTo>
                    <a:pt x="1402" y="1120"/>
                  </a:lnTo>
                  <a:lnTo>
                    <a:pt x="1451" y="1125"/>
                  </a:lnTo>
                  <a:lnTo>
                    <a:pt x="1501" y="1129"/>
                  </a:lnTo>
                  <a:lnTo>
                    <a:pt x="1551" y="1131"/>
                  </a:lnTo>
                  <a:lnTo>
                    <a:pt x="1600" y="1135"/>
                  </a:lnTo>
                  <a:lnTo>
                    <a:pt x="1650" y="1137"/>
                  </a:lnTo>
                  <a:lnTo>
                    <a:pt x="1702" y="1138"/>
                  </a:lnTo>
                  <a:lnTo>
                    <a:pt x="1753" y="1139"/>
                  </a:lnTo>
                  <a:lnTo>
                    <a:pt x="1804" y="1141"/>
                  </a:lnTo>
                  <a:lnTo>
                    <a:pt x="1856" y="1141"/>
                  </a:lnTo>
                  <a:lnTo>
                    <a:pt x="1907" y="1139"/>
                  </a:lnTo>
                  <a:lnTo>
                    <a:pt x="1959" y="1138"/>
                  </a:lnTo>
                  <a:lnTo>
                    <a:pt x="2010" y="1137"/>
                  </a:lnTo>
                  <a:lnTo>
                    <a:pt x="2062" y="1135"/>
                  </a:lnTo>
                  <a:lnTo>
                    <a:pt x="2115" y="1133"/>
                  </a:lnTo>
                  <a:lnTo>
                    <a:pt x="2167" y="1129"/>
                  </a:lnTo>
                  <a:lnTo>
                    <a:pt x="2218" y="1126"/>
                  </a:lnTo>
                  <a:lnTo>
                    <a:pt x="2270" y="1121"/>
                  </a:lnTo>
                  <a:lnTo>
                    <a:pt x="2322" y="1117"/>
                  </a:lnTo>
                  <a:lnTo>
                    <a:pt x="2374" y="1111"/>
                  </a:lnTo>
                  <a:lnTo>
                    <a:pt x="2425" y="1105"/>
                  </a:lnTo>
                  <a:lnTo>
                    <a:pt x="2477" y="1099"/>
                  </a:lnTo>
                  <a:lnTo>
                    <a:pt x="2528" y="1092"/>
                  </a:lnTo>
                  <a:lnTo>
                    <a:pt x="2578" y="1084"/>
                  </a:lnTo>
                  <a:lnTo>
                    <a:pt x="2629" y="1076"/>
                  </a:lnTo>
                  <a:lnTo>
                    <a:pt x="2679" y="1068"/>
                  </a:lnTo>
                  <a:lnTo>
                    <a:pt x="2729" y="1058"/>
                  </a:lnTo>
                  <a:lnTo>
                    <a:pt x="2779" y="1049"/>
                  </a:lnTo>
                  <a:lnTo>
                    <a:pt x="2828" y="1038"/>
                  </a:lnTo>
                  <a:lnTo>
                    <a:pt x="2876" y="1027"/>
                  </a:lnTo>
                  <a:lnTo>
                    <a:pt x="2924" y="1016"/>
                  </a:lnTo>
                  <a:lnTo>
                    <a:pt x="2973" y="1004"/>
                  </a:lnTo>
                  <a:lnTo>
                    <a:pt x="3019" y="992"/>
                  </a:lnTo>
                  <a:lnTo>
                    <a:pt x="3066" y="979"/>
                  </a:lnTo>
                  <a:lnTo>
                    <a:pt x="3112" y="966"/>
                  </a:lnTo>
                  <a:lnTo>
                    <a:pt x="3158" y="951"/>
                  </a:lnTo>
                  <a:lnTo>
                    <a:pt x="3203" y="936"/>
                  </a:lnTo>
                  <a:lnTo>
                    <a:pt x="3248" y="921"/>
                  </a:lnTo>
                  <a:lnTo>
                    <a:pt x="3291" y="906"/>
                  </a:lnTo>
                  <a:lnTo>
                    <a:pt x="3334" y="890"/>
                  </a:lnTo>
                  <a:lnTo>
                    <a:pt x="3376" y="873"/>
                  </a:lnTo>
                  <a:lnTo>
                    <a:pt x="3417" y="856"/>
                  </a:lnTo>
                  <a:lnTo>
                    <a:pt x="3456" y="839"/>
                  </a:lnTo>
                  <a:lnTo>
                    <a:pt x="3496" y="820"/>
                  </a:lnTo>
                  <a:lnTo>
                    <a:pt x="3535" y="802"/>
                  </a:lnTo>
                  <a:lnTo>
                    <a:pt x="3572" y="783"/>
                  </a:lnTo>
                  <a:lnTo>
                    <a:pt x="3610" y="764"/>
                  </a:lnTo>
                  <a:lnTo>
                    <a:pt x="3645" y="744"/>
                  </a:lnTo>
                  <a:lnTo>
                    <a:pt x="3680" y="724"/>
                  </a:lnTo>
                  <a:lnTo>
                    <a:pt x="3714" y="704"/>
                  </a:lnTo>
                  <a:lnTo>
                    <a:pt x="3748" y="683"/>
                  </a:lnTo>
                  <a:lnTo>
                    <a:pt x="3780" y="662"/>
                  </a:lnTo>
                  <a:lnTo>
                    <a:pt x="3811" y="640"/>
                  </a:lnTo>
                  <a:lnTo>
                    <a:pt x="3841" y="618"/>
                  </a:lnTo>
                  <a:lnTo>
                    <a:pt x="3871" y="596"/>
                  </a:lnTo>
                  <a:lnTo>
                    <a:pt x="3899" y="573"/>
                  </a:lnTo>
                  <a:lnTo>
                    <a:pt x="3926" y="550"/>
                  </a:lnTo>
                  <a:lnTo>
                    <a:pt x="3952" y="528"/>
                  </a:lnTo>
                  <a:lnTo>
                    <a:pt x="3977" y="504"/>
                  </a:lnTo>
                  <a:lnTo>
                    <a:pt x="4001" y="481"/>
                  </a:lnTo>
                  <a:lnTo>
                    <a:pt x="4024" y="457"/>
                  </a:lnTo>
                  <a:lnTo>
                    <a:pt x="4046" y="432"/>
                  </a:lnTo>
                  <a:lnTo>
                    <a:pt x="4066" y="408"/>
                  </a:lnTo>
                  <a:lnTo>
                    <a:pt x="4085" y="383"/>
                  </a:lnTo>
                  <a:lnTo>
                    <a:pt x="4105" y="360"/>
                  </a:lnTo>
                  <a:lnTo>
                    <a:pt x="4122" y="335"/>
                  </a:lnTo>
                  <a:lnTo>
                    <a:pt x="4138" y="310"/>
                  </a:lnTo>
                  <a:lnTo>
                    <a:pt x="4152" y="285"/>
                  </a:lnTo>
                  <a:lnTo>
                    <a:pt x="4166" y="259"/>
                  </a:lnTo>
                  <a:lnTo>
                    <a:pt x="4178" y="234"/>
                  </a:lnTo>
                  <a:lnTo>
                    <a:pt x="4190" y="207"/>
                  </a:lnTo>
                  <a:lnTo>
                    <a:pt x="4199" y="181"/>
                  </a:lnTo>
                  <a:lnTo>
                    <a:pt x="4208" y="156"/>
                  </a:lnTo>
                  <a:lnTo>
                    <a:pt x="4215" y="130"/>
                  </a:lnTo>
                  <a:lnTo>
                    <a:pt x="4222" y="104"/>
                  </a:lnTo>
                  <a:lnTo>
                    <a:pt x="4226" y="78"/>
                  </a:lnTo>
                  <a:lnTo>
                    <a:pt x="4229" y="52"/>
                  </a:lnTo>
                  <a:lnTo>
                    <a:pt x="4232" y="26"/>
                  </a:lnTo>
                  <a:lnTo>
                    <a:pt x="4232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01" name="Freeform 273"/>
            <p:cNvSpPr>
              <a:spLocks/>
            </p:cNvSpPr>
            <p:nvPr/>
          </p:nvSpPr>
          <p:spPr bwMode="auto">
            <a:xfrm>
              <a:off x="2293" y="1248"/>
              <a:ext cx="772" cy="209"/>
            </a:xfrm>
            <a:custGeom>
              <a:avLst/>
              <a:gdLst>
                <a:gd name="T0" fmla="*/ 1 w 4221"/>
                <a:gd name="T1" fmla="*/ 420 h 1144"/>
                <a:gd name="T2" fmla="*/ 14 w 4221"/>
                <a:gd name="T3" fmla="*/ 480 h 1144"/>
                <a:gd name="T4" fmla="*/ 36 w 4221"/>
                <a:gd name="T5" fmla="*/ 540 h 1144"/>
                <a:gd name="T6" fmla="*/ 73 w 4221"/>
                <a:gd name="T7" fmla="*/ 599 h 1144"/>
                <a:gd name="T8" fmla="*/ 120 w 4221"/>
                <a:gd name="T9" fmla="*/ 656 h 1144"/>
                <a:gd name="T10" fmla="*/ 179 w 4221"/>
                <a:gd name="T11" fmla="*/ 712 h 1144"/>
                <a:gd name="T12" fmla="*/ 249 w 4221"/>
                <a:gd name="T13" fmla="*/ 765 h 1144"/>
                <a:gd name="T14" fmla="*/ 329 w 4221"/>
                <a:gd name="T15" fmla="*/ 816 h 1144"/>
                <a:gd name="T16" fmla="*/ 418 w 4221"/>
                <a:gd name="T17" fmla="*/ 864 h 1144"/>
                <a:gd name="T18" fmla="*/ 517 w 4221"/>
                <a:gd name="T19" fmla="*/ 909 h 1144"/>
                <a:gd name="T20" fmla="*/ 623 w 4221"/>
                <a:gd name="T21" fmla="*/ 951 h 1144"/>
                <a:gd name="T22" fmla="*/ 737 w 4221"/>
                <a:gd name="T23" fmla="*/ 990 h 1144"/>
                <a:gd name="T24" fmla="*/ 858 w 4221"/>
                <a:gd name="T25" fmla="*/ 1024 h 1144"/>
                <a:gd name="T26" fmla="*/ 985 w 4221"/>
                <a:gd name="T27" fmla="*/ 1056 h 1144"/>
                <a:gd name="T28" fmla="*/ 1119 w 4221"/>
                <a:gd name="T29" fmla="*/ 1082 h 1144"/>
                <a:gd name="T30" fmla="*/ 1258 w 4221"/>
                <a:gd name="T31" fmla="*/ 1104 h 1144"/>
                <a:gd name="T32" fmla="*/ 1402 w 4221"/>
                <a:gd name="T33" fmla="*/ 1122 h 1144"/>
                <a:gd name="T34" fmla="*/ 1550 w 4221"/>
                <a:gd name="T35" fmla="*/ 1135 h 1144"/>
                <a:gd name="T36" fmla="*/ 1701 w 4221"/>
                <a:gd name="T37" fmla="*/ 1142 h 1144"/>
                <a:gd name="T38" fmla="*/ 1854 w 4221"/>
                <a:gd name="T39" fmla="*/ 1144 h 1144"/>
                <a:gd name="T40" fmla="*/ 2009 w 4221"/>
                <a:gd name="T41" fmla="*/ 1141 h 1144"/>
                <a:gd name="T42" fmla="*/ 2165 w 4221"/>
                <a:gd name="T43" fmla="*/ 1133 h 1144"/>
                <a:gd name="T44" fmla="*/ 2319 w 4221"/>
                <a:gd name="T45" fmla="*/ 1118 h 1144"/>
                <a:gd name="T46" fmla="*/ 2474 w 4221"/>
                <a:gd name="T47" fmla="*/ 1100 h 1144"/>
                <a:gd name="T48" fmla="*/ 2625 w 4221"/>
                <a:gd name="T49" fmla="*/ 1076 h 1144"/>
                <a:gd name="T50" fmla="*/ 2774 w 4221"/>
                <a:gd name="T51" fmla="*/ 1047 h 1144"/>
                <a:gd name="T52" fmla="*/ 2920 w 4221"/>
                <a:gd name="T53" fmla="*/ 1014 h 1144"/>
                <a:gd name="T54" fmla="*/ 3062 w 4221"/>
                <a:gd name="T55" fmla="*/ 975 h 1144"/>
                <a:gd name="T56" fmla="*/ 3198 w 4221"/>
                <a:gd name="T57" fmla="*/ 933 h 1144"/>
                <a:gd name="T58" fmla="*/ 3329 w 4221"/>
                <a:gd name="T59" fmla="*/ 887 h 1144"/>
                <a:gd name="T60" fmla="*/ 3454 w 4221"/>
                <a:gd name="T61" fmla="*/ 837 h 1144"/>
                <a:gd name="T62" fmla="*/ 3571 w 4221"/>
                <a:gd name="T63" fmla="*/ 782 h 1144"/>
                <a:gd name="T64" fmla="*/ 3681 w 4221"/>
                <a:gd name="T65" fmla="*/ 724 h 1144"/>
                <a:gd name="T66" fmla="*/ 3782 w 4221"/>
                <a:gd name="T67" fmla="*/ 662 h 1144"/>
                <a:gd name="T68" fmla="*/ 3874 w 4221"/>
                <a:gd name="T69" fmla="*/ 597 h 1144"/>
                <a:gd name="T70" fmla="*/ 3956 w 4221"/>
                <a:gd name="T71" fmla="*/ 529 h 1144"/>
                <a:gd name="T72" fmla="*/ 4026 w 4221"/>
                <a:gd name="T73" fmla="*/ 459 h 1144"/>
                <a:gd name="T74" fmla="*/ 4087 w 4221"/>
                <a:gd name="T75" fmla="*/ 385 h 1144"/>
                <a:gd name="T76" fmla="*/ 4135 w 4221"/>
                <a:gd name="T77" fmla="*/ 310 h 1144"/>
                <a:gd name="T78" fmla="*/ 4173 w 4221"/>
                <a:gd name="T79" fmla="*/ 234 h 1144"/>
                <a:gd name="T80" fmla="*/ 4200 w 4221"/>
                <a:gd name="T81" fmla="*/ 157 h 1144"/>
                <a:gd name="T82" fmla="*/ 4216 w 4221"/>
                <a:gd name="T83" fmla="*/ 78 h 1144"/>
                <a:gd name="T84" fmla="*/ 4221 w 4221"/>
                <a:gd name="T85" fmla="*/ 0 h 1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221" h="1144">
                  <a:moveTo>
                    <a:pt x="0" y="379"/>
                  </a:moveTo>
                  <a:lnTo>
                    <a:pt x="0" y="400"/>
                  </a:lnTo>
                  <a:lnTo>
                    <a:pt x="1" y="420"/>
                  </a:lnTo>
                  <a:lnTo>
                    <a:pt x="3" y="440"/>
                  </a:lnTo>
                  <a:lnTo>
                    <a:pt x="8" y="460"/>
                  </a:lnTo>
                  <a:lnTo>
                    <a:pt x="14" y="480"/>
                  </a:lnTo>
                  <a:lnTo>
                    <a:pt x="19" y="501"/>
                  </a:lnTo>
                  <a:lnTo>
                    <a:pt x="27" y="520"/>
                  </a:lnTo>
                  <a:lnTo>
                    <a:pt x="36" y="540"/>
                  </a:lnTo>
                  <a:lnTo>
                    <a:pt x="48" y="560"/>
                  </a:lnTo>
                  <a:lnTo>
                    <a:pt x="59" y="579"/>
                  </a:lnTo>
                  <a:lnTo>
                    <a:pt x="73" y="599"/>
                  </a:lnTo>
                  <a:lnTo>
                    <a:pt x="87" y="619"/>
                  </a:lnTo>
                  <a:lnTo>
                    <a:pt x="103" y="638"/>
                  </a:lnTo>
                  <a:lnTo>
                    <a:pt x="120" y="656"/>
                  </a:lnTo>
                  <a:lnTo>
                    <a:pt x="139" y="675"/>
                  </a:lnTo>
                  <a:lnTo>
                    <a:pt x="158" y="694"/>
                  </a:lnTo>
                  <a:lnTo>
                    <a:pt x="179" y="712"/>
                  </a:lnTo>
                  <a:lnTo>
                    <a:pt x="201" y="730"/>
                  </a:lnTo>
                  <a:lnTo>
                    <a:pt x="225" y="748"/>
                  </a:lnTo>
                  <a:lnTo>
                    <a:pt x="249" y="765"/>
                  </a:lnTo>
                  <a:lnTo>
                    <a:pt x="275" y="782"/>
                  </a:lnTo>
                  <a:lnTo>
                    <a:pt x="301" y="799"/>
                  </a:lnTo>
                  <a:lnTo>
                    <a:pt x="329" y="816"/>
                  </a:lnTo>
                  <a:lnTo>
                    <a:pt x="358" y="832"/>
                  </a:lnTo>
                  <a:lnTo>
                    <a:pt x="387" y="848"/>
                  </a:lnTo>
                  <a:lnTo>
                    <a:pt x="418" y="864"/>
                  </a:lnTo>
                  <a:lnTo>
                    <a:pt x="450" y="880"/>
                  </a:lnTo>
                  <a:lnTo>
                    <a:pt x="483" y="894"/>
                  </a:lnTo>
                  <a:lnTo>
                    <a:pt x="517" y="909"/>
                  </a:lnTo>
                  <a:lnTo>
                    <a:pt x="551" y="923"/>
                  </a:lnTo>
                  <a:lnTo>
                    <a:pt x="586" y="938"/>
                  </a:lnTo>
                  <a:lnTo>
                    <a:pt x="623" y="951"/>
                  </a:lnTo>
                  <a:lnTo>
                    <a:pt x="660" y="964"/>
                  </a:lnTo>
                  <a:lnTo>
                    <a:pt x="698" y="977"/>
                  </a:lnTo>
                  <a:lnTo>
                    <a:pt x="737" y="990"/>
                  </a:lnTo>
                  <a:lnTo>
                    <a:pt x="777" y="1001"/>
                  </a:lnTo>
                  <a:lnTo>
                    <a:pt x="817" y="1014"/>
                  </a:lnTo>
                  <a:lnTo>
                    <a:pt x="858" y="1024"/>
                  </a:lnTo>
                  <a:lnTo>
                    <a:pt x="900" y="1035"/>
                  </a:lnTo>
                  <a:lnTo>
                    <a:pt x="942" y="1045"/>
                  </a:lnTo>
                  <a:lnTo>
                    <a:pt x="985" y="1056"/>
                  </a:lnTo>
                  <a:lnTo>
                    <a:pt x="1030" y="1065"/>
                  </a:lnTo>
                  <a:lnTo>
                    <a:pt x="1074" y="1074"/>
                  </a:lnTo>
                  <a:lnTo>
                    <a:pt x="1119" y="1082"/>
                  </a:lnTo>
                  <a:lnTo>
                    <a:pt x="1165" y="1090"/>
                  </a:lnTo>
                  <a:lnTo>
                    <a:pt x="1211" y="1098"/>
                  </a:lnTo>
                  <a:lnTo>
                    <a:pt x="1258" y="1104"/>
                  </a:lnTo>
                  <a:lnTo>
                    <a:pt x="1305" y="1111"/>
                  </a:lnTo>
                  <a:lnTo>
                    <a:pt x="1353" y="1117"/>
                  </a:lnTo>
                  <a:lnTo>
                    <a:pt x="1402" y="1122"/>
                  </a:lnTo>
                  <a:lnTo>
                    <a:pt x="1451" y="1127"/>
                  </a:lnTo>
                  <a:lnTo>
                    <a:pt x="1500" y="1131"/>
                  </a:lnTo>
                  <a:lnTo>
                    <a:pt x="1550" y="1135"/>
                  </a:lnTo>
                  <a:lnTo>
                    <a:pt x="1599" y="1137"/>
                  </a:lnTo>
                  <a:lnTo>
                    <a:pt x="1649" y="1141"/>
                  </a:lnTo>
                  <a:lnTo>
                    <a:pt x="1701" y="1142"/>
                  </a:lnTo>
                  <a:lnTo>
                    <a:pt x="1752" y="1144"/>
                  </a:lnTo>
                  <a:lnTo>
                    <a:pt x="1803" y="1144"/>
                  </a:lnTo>
                  <a:lnTo>
                    <a:pt x="1854" y="1144"/>
                  </a:lnTo>
                  <a:lnTo>
                    <a:pt x="1906" y="1144"/>
                  </a:lnTo>
                  <a:lnTo>
                    <a:pt x="1957" y="1143"/>
                  </a:lnTo>
                  <a:lnTo>
                    <a:pt x="2009" y="1141"/>
                  </a:lnTo>
                  <a:lnTo>
                    <a:pt x="2060" y="1139"/>
                  </a:lnTo>
                  <a:lnTo>
                    <a:pt x="2113" y="1136"/>
                  </a:lnTo>
                  <a:lnTo>
                    <a:pt x="2165" y="1133"/>
                  </a:lnTo>
                  <a:lnTo>
                    <a:pt x="2216" y="1128"/>
                  </a:lnTo>
                  <a:lnTo>
                    <a:pt x="2268" y="1124"/>
                  </a:lnTo>
                  <a:lnTo>
                    <a:pt x="2319" y="1118"/>
                  </a:lnTo>
                  <a:lnTo>
                    <a:pt x="2370" y="1112"/>
                  </a:lnTo>
                  <a:lnTo>
                    <a:pt x="2422" y="1107"/>
                  </a:lnTo>
                  <a:lnTo>
                    <a:pt x="2474" y="1100"/>
                  </a:lnTo>
                  <a:lnTo>
                    <a:pt x="2523" y="1092"/>
                  </a:lnTo>
                  <a:lnTo>
                    <a:pt x="2575" y="1084"/>
                  </a:lnTo>
                  <a:lnTo>
                    <a:pt x="2625" y="1076"/>
                  </a:lnTo>
                  <a:lnTo>
                    <a:pt x="2674" y="1067"/>
                  </a:lnTo>
                  <a:lnTo>
                    <a:pt x="2724" y="1057"/>
                  </a:lnTo>
                  <a:lnTo>
                    <a:pt x="2774" y="1047"/>
                  </a:lnTo>
                  <a:lnTo>
                    <a:pt x="2823" y="1036"/>
                  </a:lnTo>
                  <a:lnTo>
                    <a:pt x="2872" y="1025"/>
                  </a:lnTo>
                  <a:lnTo>
                    <a:pt x="2920" y="1014"/>
                  </a:lnTo>
                  <a:lnTo>
                    <a:pt x="2967" y="1001"/>
                  </a:lnTo>
                  <a:lnTo>
                    <a:pt x="3015" y="989"/>
                  </a:lnTo>
                  <a:lnTo>
                    <a:pt x="3062" y="975"/>
                  </a:lnTo>
                  <a:lnTo>
                    <a:pt x="3107" y="961"/>
                  </a:lnTo>
                  <a:lnTo>
                    <a:pt x="3153" y="948"/>
                  </a:lnTo>
                  <a:lnTo>
                    <a:pt x="3198" y="933"/>
                  </a:lnTo>
                  <a:lnTo>
                    <a:pt x="3242" y="918"/>
                  </a:lnTo>
                  <a:lnTo>
                    <a:pt x="3286" y="902"/>
                  </a:lnTo>
                  <a:lnTo>
                    <a:pt x="3329" y="887"/>
                  </a:lnTo>
                  <a:lnTo>
                    <a:pt x="3371" y="871"/>
                  </a:lnTo>
                  <a:lnTo>
                    <a:pt x="3413" y="854"/>
                  </a:lnTo>
                  <a:lnTo>
                    <a:pt x="3454" y="837"/>
                  </a:lnTo>
                  <a:lnTo>
                    <a:pt x="3494" y="818"/>
                  </a:lnTo>
                  <a:lnTo>
                    <a:pt x="3533" y="800"/>
                  </a:lnTo>
                  <a:lnTo>
                    <a:pt x="3571" y="782"/>
                  </a:lnTo>
                  <a:lnTo>
                    <a:pt x="3609" y="763"/>
                  </a:lnTo>
                  <a:lnTo>
                    <a:pt x="3645" y="744"/>
                  </a:lnTo>
                  <a:lnTo>
                    <a:pt x="3681" y="724"/>
                  </a:lnTo>
                  <a:lnTo>
                    <a:pt x="3715" y="704"/>
                  </a:lnTo>
                  <a:lnTo>
                    <a:pt x="3749" y="683"/>
                  </a:lnTo>
                  <a:lnTo>
                    <a:pt x="3782" y="662"/>
                  </a:lnTo>
                  <a:lnTo>
                    <a:pt x="3814" y="641"/>
                  </a:lnTo>
                  <a:lnTo>
                    <a:pt x="3845" y="620"/>
                  </a:lnTo>
                  <a:lnTo>
                    <a:pt x="3874" y="597"/>
                  </a:lnTo>
                  <a:lnTo>
                    <a:pt x="3903" y="574"/>
                  </a:lnTo>
                  <a:lnTo>
                    <a:pt x="3930" y="552"/>
                  </a:lnTo>
                  <a:lnTo>
                    <a:pt x="3956" y="529"/>
                  </a:lnTo>
                  <a:lnTo>
                    <a:pt x="3981" y="505"/>
                  </a:lnTo>
                  <a:lnTo>
                    <a:pt x="4004" y="482"/>
                  </a:lnTo>
                  <a:lnTo>
                    <a:pt x="4026" y="459"/>
                  </a:lnTo>
                  <a:lnTo>
                    <a:pt x="4048" y="434"/>
                  </a:lnTo>
                  <a:lnTo>
                    <a:pt x="4067" y="410"/>
                  </a:lnTo>
                  <a:lnTo>
                    <a:pt x="4087" y="385"/>
                  </a:lnTo>
                  <a:lnTo>
                    <a:pt x="4104" y="360"/>
                  </a:lnTo>
                  <a:lnTo>
                    <a:pt x="4119" y="335"/>
                  </a:lnTo>
                  <a:lnTo>
                    <a:pt x="4135" y="310"/>
                  </a:lnTo>
                  <a:lnTo>
                    <a:pt x="4149" y="285"/>
                  </a:lnTo>
                  <a:lnTo>
                    <a:pt x="4161" y="260"/>
                  </a:lnTo>
                  <a:lnTo>
                    <a:pt x="4173" y="234"/>
                  </a:lnTo>
                  <a:lnTo>
                    <a:pt x="4183" y="208"/>
                  </a:lnTo>
                  <a:lnTo>
                    <a:pt x="4192" y="183"/>
                  </a:lnTo>
                  <a:lnTo>
                    <a:pt x="4200" y="157"/>
                  </a:lnTo>
                  <a:lnTo>
                    <a:pt x="4206" y="131"/>
                  </a:lnTo>
                  <a:lnTo>
                    <a:pt x="4211" y="104"/>
                  </a:lnTo>
                  <a:lnTo>
                    <a:pt x="4216" y="78"/>
                  </a:lnTo>
                  <a:lnTo>
                    <a:pt x="4218" y="52"/>
                  </a:lnTo>
                  <a:lnTo>
                    <a:pt x="4221" y="26"/>
                  </a:lnTo>
                  <a:lnTo>
                    <a:pt x="422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02" name="Freeform 274"/>
            <p:cNvSpPr>
              <a:spLocks/>
            </p:cNvSpPr>
            <p:nvPr/>
          </p:nvSpPr>
          <p:spPr bwMode="auto">
            <a:xfrm>
              <a:off x="2294" y="1386"/>
              <a:ext cx="774" cy="209"/>
            </a:xfrm>
            <a:custGeom>
              <a:avLst/>
              <a:gdLst>
                <a:gd name="T0" fmla="*/ 3 w 4225"/>
                <a:gd name="T1" fmla="*/ 419 h 1141"/>
                <a:gd name="T2" fmla="*/ 17 w 4225"/>
                <a:gd name="T3" fmla="*/ 479 h 1141"/>
                <a:gd name="T4" fmla="*/ 40 w 4225"/>
                <a:gd name="T5" fmla="*/ 539 h 1141"/>
                <a:gd name="T6" fmla="*/ 76 w 4225"/>
                <a:gd name="T7" fmla="*/ 598 h 1141"/>
                <a:gd name="T8" fmla="*/ 122 w 4225"/>
                <a:gd name="T9" fmla="*/ 656 h 1141"/>
                <a:gd name="T10" fmla="*/ 178 w 4225"/>
                <a:gd name="T11" fmla="*/ 712 h 1141"/>
                <a:gd name="T12" fmla="*/ 244 w 4225"/>
                <a:gd name="T13" fmla="*/ 766 h 1141"/>
                <a:gd name="T14" fmla="*/ 321 w 4225"/>
                <a:gd name="T15" fmla="*/ 818 h 1141"/>
                <a:gd name="T16" fmla="*/ 408 w 4225"/>
                <a:gd name="T17" fmla="*/ 866 h 1141"/>
                <a:gd name="T18" fmla="*/ 505 w 4225"/>
                <a:gd name="T19" fmla="*/ 912 h 1141"/>
                <a:gd name="T20" fmla="*/ 611 w 4225"/>
                <a:gd name="T21" fmla="*/ 954 h 1141"/>
                <a:gd name="T22" fmla="*/ 726 w 4225"/>
                <a:gd name="T23" fmla="*/ 992 h 1141"/>
                <a:gd name="T24" fmla="*/ 849 w 4225"/>
                <a:gd name="T25" fmla="*/ 1026 h 1141"/>
                <a:gd name="T26" fmla="*/ 977 w 4225"/>
                <a:gd name="T27" fmla="*/ 1056 h 1141"/>
                <a:gd name="T28" fmla="*/ 1113 w 4225"/>
                <a:gd name="T29" fmla="*/ 1081 h 1141"/>
                <a:gd name="T30" fmla="*/ 1253 w 4225"/>
                <a:gd name="T31" fmla="*/ 1102 h 1141"/>
                <a:gd name="T32" fmla="*/ 1398 w 4225"/>
                <a:gd name="T33" fmla="*/ 1120 h 1141"/>
                <a:gd name="T34" fmla="*/ 1547 w 4225"/>
                <a:gd name="T35" fmla="*/ 1131 h 1141"/>
                <a:gd name="T36" fmla="*/ 1698 w 4225"/>
                <a:gd name="T37" fmla="*/ 1139 h 1141"/>
                <a:gd name="T38" fmla="*/ 1851 w 4225"/>
                <a:gd name="T39" fmla="*/ 1141 h 1141"/>
                <a:gd name="T40" fmla="*/ 2007 w 4225"/>
                <a:gd name="T41" fmla="*/ 1139 h 1141"/>
                <a:gd name="T42" fmla="*/ 2162 w 4225"/>
                <a:gd name="T43" fmla="*/ 1132 h 1141"/>
                <a:gd name="T44" fmla="*/ 2316 w 4225"/>
                <a:gd name="T45" fmla="*/ 1120 h 1141"/>
                <a:gd name="T46" fmla="*/ 2471 w 4225"/>
                <a:gd name="T47" fmla="*/ 1101 h 1141"/>
                <a:gd name="T48" fmla="*/ 2623 w 4225"/>
                <a:gd name="T49" fmla="*/ 1079 h 1141"/>
                <a:gd name="T50" fmla="*/ 2773 w 4225"/>
                <a:gd name="T51" fmla="*/ 1051 h 1141"/>
                <a:gd name="T52" fmla="*/ 2918 w 4225"/>
                <a:gd name="T53" fmla="*/ 1017 h 1141"/>
                <a:gd name="T54" fmla="*/ 3059 w 4225"/>
                <a:gd name="T55" fmla="*/ 979 h 1141"/>
                <a:gd name="T56" fmla="*/ 3194 w 4225"/>
                <a:gd name="T57" fmla="*/ 936 h 1141"/>
                <a:gd name="T58" fmla="*/ 3323 w 4225"/>
                <a:gd name="T59" fmla="*/ 888 h 1141"/>
                <a:gd name="T60" fmla="*/ 3446 w 4225"/>
                <a:gd name="T61" fmla="*/ 837 h 1141"/>
                <a:gd name="T62" fmla="*/ 3562 w 4225"/>
                <a:gd name="T63" fmla="*/ 781 h 1141"/>
                <a:gd name="T64" fmla="*/ 3670 w 4225"/>
                <a:gd name="T65" fmla="*/ 722 h 1141"/>
                <a:gd name="T66" fmla="*/ 3771 w 4225"/>
                <a:gd name="T67" fmla="*/ 660 h 1141"/>
                <a:gd name="T68" fmla="*/ 3861 w 4225"/>
                <a:gd name="T69" fmla="*/ 595 h 1141"/>
                <a:gd name="T70" fmla="*/ 3944 w 4225"/>
                <a:gd name="T71" fmla="*/ 527 h 1141"/>
                <a:gd name="T72" fmla="*/ 4017 w 4225"/>
                <a:gd name="T73" fmla="*/ 457 h 1141"/>
                <a:gd name="T74" fmla="*/ 4080 w 4225"/>
                <a:gd name="T75" fmla="*/ 384 h 1141"/>
                <a:gd name="T76" fmla="*/ 4133 w 4225"/>
                <a:gd name="T77" fmla="*/ 310 h 1141"/>
                <a:gd name="T78" fmla="*/ 4174 w 4225"/>
                <a:gd name="T79" fmla="*/ 234 h 1141"/>
                <a:gd name="T80" fmla="*/ 4203 w 4225"/>
                <a:gd name="T81" fmla="*/ 157 h 1141"/>
                <a:gd name="T82" fmla="*/ 4220 w 4225"/>
                <a:gd name="T83" fmla="*/ 79 h 1141"/>
                <a:gd name="T84" fmla="*/ 4225 w 4225"/>
                <a:gd name="T85" fmla="*/ 0 h 1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225" h="1141">
                  <a:moveTo>
                    <a:pt x="0" y="378"/>
                  </a:moveTo>
                  <a:lnTo>
                    <a:pt x="1" y="399"/>
                  </a:lnTo>
                  <a:lnTo>
                    <a:pt x="3" y="419"/>
                  </a:lnTo>
                  <a:lnTo>
                    <a:pt x="6" y="440"/>
                  </a:lnTo>
                  <a:lnTo>
                    <a:pt x="11" y="460"/>
                  </a:lnTo>
                  <a:lnTo>
                    <a:pt x="17" y="479"/>
                  </a:lnTo>
                  <a:lnTo>
                    <a:pt x="23" y="500"/>
                  </a:lnTo>
                  <a:lnTo>
                    <a:pt x="31" y="520"/>
                  </a:lnTo>
                  <a:lnTo>
                    <a:pt x="40" y="539"/>
                  </a:lnTo>
                  <a:lnTo>
                    <a:pt x="52" y="560"/>
                  </a:lnTo>
                  <a:lnTo>
                    <a:pt x="63" y="579"/>
                  </a:lnTo>
                  <a:lnTo>
                    <a:pt x="76" y="598"/>
                  </a:lnTo>
                  <a:lnTo>
                    <a:pt x="90" y="618"/>
                  </a:lnTo>
                  <a:lnTo>
                    <a:pt x="105" y="637"/>
                  </a:lnTo>
                  <a:lnTo>
                    <a:pt x="122" y="656"/>
                  </a:lnTo>
                  <a:lnTo>
                    <a:pt x="139" y="676"/>
                  </a:lnTo>
                  <a:lnTo>
                    <a:pt x="157" y="694"/>
                  </a:lnTo>
                  <a:lnTo>
                    <a:pt x="178" y="712"/>
                  </a:lnTo>
                  <a:lnTo>
                    <a:pt x="198" y="730"/>
                  </a:lnTo>
                  <a:lnTo>
                    <a:pt x="221" y="748"/>
                  </a:lnTo>
                  <a:lnTo>
                    <a:pt x="244" y="766"/>
                  </a:lnTo>
                  <a:lnTo>
                    <a:pt x="269" y="784"/>
                  </a:lnTo>
                  <a:lnTo>
                    <a:pt x="295" y="801"/>
                  </a:lnTo>
                  <a:lnTo>
                    <a:pt x="321" y="818"/>
                  </a:lnTo>
                  <a:lnTo>
                    <a:pt x="349" y="835"/>
                  </a:lnTo>
                  <a:lnTo>
                    <a:pt x="378" y="850"/>
                  </a:lnTo>
                  <a:lnTo>
                    <a:pt x="408" y="866"/>
                  </a:lnTo>
                  <a:lnTo>
                    <a:pt x="439" y="882"/>
                  </a:lnTo>
                  <a:lnTo>
                    <a:pt x="472" y="897"/>
                  </a:lnTo>
                  <a:lnTo>
                    <a:pt x="505" y="912"/>
                  </a:lnTo>
                  <a:lnTo>
                    <a:pt x="540" y="927"/>
                  </a:lnTo>
                  <a:lnTo>
                    <a:pt x="575" y="940"/>
                  </a:lnTo>
                  <a:lnTo>
                    <a:pt x="611" y="954"/>
                  </a:lnTo>
                  <a:lnTo>
                    <a:pt x="649" y="967"/>
                  </a:lnTo>
                  <a:lnTo>
                    <a:pt x="686" y="980"/>
                  </a:lnTo>
                  <a:lnTo>
                    <a:pt x="726" y="992"/>
                  </a:lnTo>
                  <a:lnTo>
                    <a:pt x="766" y="1004"/>
                  </a:lnTo>
                  <a:lnTo>
                    <a:pt x="807" y="1015"/>
                  </a:lnTo>
                  <a:lnTo>
                    <a:pt x="849" y="1026"/>
                  </a:lnTo>
                  <a:lnTo>
                    <a:pt x="891" y="1037"/>
                  </a:lnTo>
                  <a:lnTo>
                    <a:pt x="934" y="1047"/>
                  </a:lnTo>
                  <a:lnTo>
                    <a:pt x="977" y="1056"/>
                  </a:lnTo>
                  <a:lnTo>
                    <a:pt x="1022" y="1065"/>
                  </a:lnTo>
                  <a:lnTo>
                    <a:pt x="1067" y="1073"/>
                  </a:lnTo>
                  <a:lnTo>
                    <a:pt x="1113" y="1081"/>
                  </a:lnTo>
                  <a:lnTo>
                    <a:pt x="1159" y="1089"/>
                  </a:lnTo>
                  <a:lnTo>
                    <a:pt x="1206" y="1096"/>
                  </a:lnTo>
                  <a:lnTo>
                    <a:pt x="1253" y="1102"/>
                  </a:lnTo>
                  <a:lnTo>
                    <a:pt x="1300" y="1108"/>
                  </a:lnTo>
                  <a:lnTo>
                    <a:pt x="1349" y="1114"/>
                  </a:lnTo>
                  <a:lnTo>
                    <a:pt x="1398" y="1120"/>
                  </a:lnTo>
                  <a:lnTo>
                    <a:pt x="1447" y="1124"/>
                  </a:lnTo>
                  <a:lnTo>
                    <a:pt x="1497" y="1127"/>
                  </a:lnTo>
                  <a:lnTo>
                    <a:pt x="1547" y="1131"/>
                  </a:lnTo>
                  <a:lnTo>
                    <a:pt x="1597" y="1134"/>
                  </a:lnTo>
                  <a:lnTo>
                    <a:pt x="1647" y="1137"/>
                  </a:lnTo>
                  <a:lnTo>
                    <a:pt x="1698" y="1139"/>
                  </a:lnTo>
                  <a:lnTo>
                    <a:pt x="1749" y="1140"/>
                  </a:lnTo>
                  <a:lnTo>
                    <a:pt x="1800" y="1141"/>
                  </a:lnTo>
                  <a:lnTo>
                    <a:pt x="1851" y="1141"/>
                  </a:lnTo>
                  <a:lnTo>
                    <a:pt x="1903" y="1141"/>
                  </a:lnTo>
                  <a:lnTo>
                    <a:pt x="1954" y="1140"/>
                  </a:lnTo>
                  <a:lnTo>
                    <a:pt x="2007" y="1139"/>
                  </a:lnTo>
                  <a:lnTo>
                    <a:pt x="2058" y="1138"/>
                  </a:lnTo>
                  <a:lnTo>
                    <a:pt x="2110" y="1134"/>
                  </a:lnTo>
                  <a:lnTo>
                    <a:pt x="2162" y="1132"/>
                  </a:lnTo>
                  <a:lnTo>
                    <a:pt x="2213" y="1129"/>
                  </a:lnTo>
                  <a:lnTo>
                    <a:pt x="2265" y="1124"/>
                  </a:lnTo>
                  <a:lnTo>
                    <a:pt x="2316" y="1120"/>
                  </a:lnTo>
                  <a:lnTo>
                    <a:pt x="2369" y="1114"/>
                  </a:lnTo>
                  <a:lnTo>
                    <a:pt x="2420" y="1108"/>
                  </a:lnTo>
                  <a:lnTo>
                    <a:pt x="2471" y="1101"/>
                  </a:lnTo>
                  <a:lnTo>
                    <a:pt x="2522" y="1095"/>
                  </a:lnTo>
                  <a:lnTo>
                    <a:pt x="2573" y="1088"/>
                  </a:lnTo>
                  <a:lnTo>
                    <a:pt x="2623" y="1079"/>
                  </a:lnTo>
                  <a:lnTo>
                    <a:pt x="2673" y="1071"/>
                  </a:lnTo>
                  <a:lnTo>
                    <a:pt x="2723" y="1060"/>
                  </a:lnTo>
                  <a:lnTo>
                    <a:pt x="2773" y="1051"/>
                  </a:lnTo>
                  <a:lnTo>
                    <a:pt x="2822" y="1040"/>
                  </a:lnTo>
                  <a:lnTo>
                    <a:pt x="2870" y="1029"/>
                  </a:lnTo>
                  <a:lnTo>
                    <a:pt x="2918" y="1017"/>
                  </a:lnTo>
                  <a:lnTo>
                    <a:pt x="2966" y="1005"/>
                  </a:lnTo>
                  <a:lnTo>
                    <a:pt x="3012" y="992"/>
                  </a:lnTo>
                  <a:lnTo>
                    <a:pt x="3059" y="979"/>
                  </a:lnTo>
                  <a:lnTo>
                    <a:pt x="3104" y="965"/>
                  </a:lnTo>
                  <a:lnTo>
                    <a:pt x="3150" y="950"/>
                  </a:lnTo>
                  <a:lnTo>
                    <a:pt x="3194" y="936"/>
                  </a:lnTo>
                  <a:lnTo>
                    <a:pt x="3238" y="921"/>
                  </a:lnTo>
                  <a:lnTo>
                    <a:pt x="3280" y="905"/>
                  </a:lnTo>
                  <a:lnTo>
                    <a:pt x="3323" y="888"/>
                  </a:lnTo>
                  <a:lnTo>
                    <a:pt x="3365" y="872"/>
                  </a:lnTo>
                  <a:lnTo>
                    <a:pt x="3406" y="854"/>
                  </a:lnTo>
                  <a:lnTo>
                    <a:pt x="3446" y="837"/>
                  </a:lnTo>
                  <a:lnTo>
                    <a:pt x="3486" y="819"/>
                  </a:lnTo>
                  <a:lnTo>
                    <a:pt x="3524" y="801"/>
                  </a:lnTo>
                  <a:lnTo>
                    <a:pt x="3562" y="781"/>
                  </a:lnTo>
                  <a:lnTo>
                    <a:pt x="3599" y="762"/>
                  </a:lnTo>
                  <a:lnTo>
                    <a:pt x="3634" y="743"/>
                  </a:lnTo>
                  <a:lnTo>
                    <a:pt x="3670" y="722"/>
                  </a:lnTo>
                  <a:lnTo>
                    <a:pt x="3705" y="702"/>
                  </a:lnTo>
                  <a:lnTo>
                    <a:pt x="3738" y="681"/>
                  </a:lnTo>
                  <a:lnTo>
                    <a:pt x="3771" y="660"/>
                  </a:lnTo>
                  <a:lnTo>
                    <a:pt x="3801" y="638"/>
                  </a:lnTo>
                  <a:lnTo>
                    <a:pt x="3832" y="617"/>
                  </a:lnTo>
                  <a:lnTo>
                    <a:pt x="3861" y="595"/>
                  </a:lnTo>
                  <a:lnTo>
                    <a:pt x="3891" y="572"/>
                  </a:lnTo>
                  <a:lnTo>
                    <a:pt x="3918" y="550"/>
                  </a:lnTo>
                  <a:lnTo>
                    <a:pt x="3944" y="527"/>
                  </a:lnTo>
                  <a:lnTo>
                    <a:pt x="3970" y="504"/>
                  </a:lnTo>
                  <a:lnTo>
                    <a:pt x="3994" y="480"/>
                  </a:lnTo>
                  <a:lnTo>
                    <a:pt x="4017" y="457"/>
                  </a:lnTo>
                  <a:lnTo>
                    <a:pt x="4040" y="433"/>
                  </a:lnTo>
                  <a:lnTo>
                    <a:pt x="4060" y="409"/>
                  </a:lnTo>
                  <a:lnTo>
                    <a:pt x="4080" y="384"/>
                  </a:lnTo>
                  <a:lnTo>
                    <a:pt x="4099" y="360"/>
                  </a:lnTo>
                  <a:lnTo>
                    <a:pt x="4117" y="335"/>
                  </a:lnTo>
                  <a:lnTo>
                    <a:pt x="4133" y="310"/>
                  </a:lnTo>
                  <a:lnTo>
                    <a:pt x="4147" y="285"/>
                  </a:lnTo>
                  <a:lnTo>
                    <a:pt x="4161" y="259"/>
                  </a:lnTo>
                  <a:lnTo>
                    <a:pt x="4174" y="234"/>
                  </a:lnTo>
                  <a:lnTo>
                    <a:pt x="4185" y="208"/>
                  </a:lnTo>
                  <a:lnTo>
                    <a:pt x="4194" y="183"/>
                  </a:lnTo>
                  <a:lnTo>
                    <a:pt x="4203" y="157"/>
                  </a:lnTo>
                  <a:lnTo>
                    <a:pt x="4210" y="131"/>
                  </a:lnTo>
                  <a:lnTo>
                    <a:pt x="4216" y="105"/>
                  </a:lnTo>
                  <a:lnTo>
                    <a:pt x="4220" y="79"/>
                  </a:lnTo>
                  <a:lnTo>
                    <a:pt x="4223" y="52"/>
                  </a:lnTo>
                  <a:lnTo>
                    <a:pt x="4225" y="26"/>
                  </a:lnTo>
                  <a:lnTo>
                    <a:pt x="4225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03" name="Freeform 275"/>
            <p:cNvSpPr>
              <a:spLocks/>
            </p:cNvSpPr>
            <p:nvPr/>
          </p:nvSpPr>
          <p:spPr bwMode="auto">
            <a:xfrm>
              <a:off x="2293" y="1524"/>
              <a:ext cx="774" cy="211"/>
            </a:xfrm>
            <a:custGeom>
              <a:avLst/>
              <a:gdLst>
                <a:gd name="T0" fmla="*/ 3 w 4228"/>
                <a:gd name="T1" fmla="*/ 420 h 1143"/>
                <a:gd name="T2" fmla="*/ 18 w 4228"/>
                <a:gd name="T3" fmla="*/ 481 h 1143"/>
                <a:gd name="T4" fmla="*/ 44 w 4228"/>
                <a:gd name="T5" fmla="*/ 541 h 1143"/>
                <a:gd name="T6" fmla="*/ 81 w 4228"/>
                <a:gd name="T7" fmla="*/ 600 h 1143"/>
                <a:gd name="T8" fmla="*/ 130 w 4228"/>
                <a:gd name="T9" fmla="*/ 657 h 1143"/>
                <a:gd name="T10" fmla="*/ 189 w 4228"/>
                <a:gd name="T11" fmla="*/ 712 h 1143"/>
                <a:gd name="T12" fmla="*/ 258 w 4228"/>
                <a:gd name="T13" fmla="*/ 765 h 1143"/>
                <a:gd name="T14" fmla="*/ 337 w 4228"/>
                <a:gd name="T15" fmla="*/ 817 h 1143"/>
                <a:gd name="T16" fmla="*/ 424 w 4228"/>
                <a:gd name="T17" fmla="*/ 865 h 1143"/>
                <a:gd name="T18" fmla="*/ 522 w 4228"/>
                <a:gd name="T19" fmla="*/ 911 h 1143"/>
                <a:gd name="T20" fmla="*/ 626 w 4228"/>
                <a:gd name="T21" fmla="*/ 954 h 1143"/>
                <a:gd name="T22" fmla="*/ 739 w 4228"/>
                <a:gd name="T23" fmla="*/ 993 h 1143"/>
                <a:gd name="T24" fmla="*/ 859 w 4228"/>
                <a:gd name="T25" fmla="*/ 1028 h 1143"/>
                <a:gd name="T26" fmla="*/ 986 w 4228"/>
                <a:gd name="T27" fmla="*/ 1059 h 1143"/>
                <a:gd name="T28" fmla="*/ 1120 w 4228"/>
                <a:gd name="T29" fmla="*/ 1086 h 1143"/>
                <a:gd name="T30" fmla="*/ 1260 w 4228"/>
                <a:gd name="T31" fmla="*/ 1107 h 1143"/>
                <a:gd name="T32" fmla="*/ 1404 w 4228"/>
                <a:gd name="T33" fmla="*/ 1124 h 1143"/>
                <a:gd name="T34" fmla="*/ 1552 w 4228"/>
                <a:gd name="T35" fmla="*/ 1136 h 1143"/>
                <a:gd name="T36" fmla="*/ 1703 w 4228"/>
                <a:gd name="T37" fmla="*/ 1142 h 1143"/>
                <a:gd name="T38" fmla="*/ 1858 w 4228"/>
                <a:gd name="T39" fmla="*/ 1143 h 1143"/>
                <a:gd name="T40" fmla="*/ 2012 w 4228"/>
                <a:gd name="T41" fmla="*/ 1140 h 1143"/>
                <a:gd name="T42" fmla="*/ 2168 w 4228"/>
                <a:gd name="T43" fmla="*/ 1131 h 1143"/>
                <a:gd name="T44" fmla="*/ 2323 w 4228"/>
                <a:gd name="T45" fmla="*/ 1117 h 1143"/>
                <a:gd name="T46" fmla="*/ 2478 w 4228"/>
                <a:gd name="T47" fmla="*/ 1099 h 1143"/>
                <a:gd name="T48" fmla="*/ 2631 w 4228"/>
                <a:gd name="T49" fmla="*/ 1077 h 1143"/>
                <a:gd name="T50" fmla="*/ 2779 w 4228"/>
                <a:gd name="T51" fmla="*/ 1048 h 1143"/>
                <a:gd name="T52" fmla="*/ 2926 w 4228"/>
                <a:gd name="T53" fmla="*/ 1016 h 1143"/>
                <a:gd name="T54" fmla="*/ 3068 w 4228"/>
                <a:gd name="T55" fmla="*/ 979 h 1143"/>
                <a:gd name="T56" fmla="*/ 3205 w 4228"/>
                <a:gd name="T57" fmla="*/ 937 h 1143"/>
                <a:gd name="T58" fmla="*/ 3337 w 4228"/>
                <a:gd name="T59" fmla="*/ 890 h 1143"/>
                <a:gd name="T60" fmla="*/ 3461 w 4228"/>
                <a:gd name="T61" fmla="*/ 840 h 1143"/>
                <a:gd name="T62" fmla="*/ 3577 w 4228"/>
                <a:gd name="T63" fmla="*/ 785 h 1143"/>
                <a:gd name="T64" fmla="*/ 3685 w 4228"/>
                <a:gd name="T65" fmla="*/ 727 h 1143"/>
                <a:gd name="T66" fmla="*/ 3784 w 4228"/>
                <a:gd name="T67" fmla="*/ 663 h 1143"/>
                <a:gd name="T68" fmla="*/ 3874 w 4228"/>
                <a:gd name="T69" fmla="*/ 599 h 1143"/>
                <a:gd name="T70" fmla="*/ 3954 w 4228"/>
                <a:gd name="T71" fmla="*/ 529 h 1143"/>
                <a:gd name="T72" fmla="*/ 4025 w 4228"/>
                <a:gd name="T73" fmla="*/ 459 h 1143"/>
                <a:gd name="T74" fmla="*/ 4085 w 4228"/>
                <a:gd name="T75" fmla="*/ 385 h 1143"/>
                <a:gd name="T76" fmla="*/ 4135 w 4228"/>
                <a:gd name="T77" fmla="*/ 310 h 1143"/>
                <a:gd name="T78" fmla="*/ 4173 w 4228"/>
                <a:gd name="T79" fmla="*/ 234 h 1143"/>
                <a:gd name="T80" fmla="*/ 4203 w 4228"/>
                <a:gd name="T81" fmla="*/ 157 h 1143"/>
                <a:gd name="T82" fmla="*/ 4221 w 4228"/>
                <a:gd name="T83" fmla="*/ 79 h 1143"/>
                <a:gd name="T84" fmla="*/ 4228 w 4228"/>
                <a:gd name="T85" fmla="*/ 0 h 1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228" h="1143">
                  <a:moveTo>
                    <a:pt x="0" y="381"/>
                  </a:moveTo>
                  <a:lnTo>
                    <a:pt x="1" y="400"/>
                  </a:lnTo>
                  <a:lnTo>
                    <a:pt x="3" y="420"/>
                  </a:lnTo>
                  <a:lnTo>
                    <a:pt x="6" y="441"/>
                  </a:lnTo>
                  <a:lnTo>
                    <a:pt x="11" y="461"/>
                  </a:lnTo>
                  <a:lnTo>
                    <a:pt x="18" y="481"/>
                  </a:lnTo>
                  <a:lnTo>
                    <a:pt x="25" y="501"/>
                  </a:lnTo>
                  <a:lnTo>
                    <a:pt x="34" y="521"/>
                  </a:lnTo>
                  <a:lnTo>
                    <a:pt x="44" y="541"/>
                  </a:lnTo>
                  <a:lnTo>
                    <a:pt x="55" y="560"/>
                  </a:lnTo>
                  <a:lnTo>
                    <a:pt x="68" y="579"/>
                  </a:lnTo>
                  <a:lnTo>
                    <a:pt x="81" y="600"/>
                  </a:lnTo>
                  <a:lnTo>
                    <a:pt x="96" y="618"/>
                  </a:lnTo>
                  <a:lnTo>
                    <a:pt x="112" y="637"/>
                  </a:lnTo>
                  <a:lnTo>
                    <a:pt x="130" y="657"/>
                  </a:lnTo>
                  <a:lnTo>
                    <a:pt x="148" y="675"/>
                  </a:lnTo>
                  <a:lnTo>
                    <a:pt x="169" y="694"/>
                  </a:lnTo>
                  <a:lnTo>
                    <a:pt x="189" y="712"/>
                  </a:lnTo>
                  <a:lnTo>
                    <a:pt x="211" y="730"/>
                  </a:lnTo>
                  <a:lnTo>
                    <a:pt x="233" y="747"/>
                  </a:lnTo>
                  <a:lnTo>
                    <a:pt x="258" y="765"/>
                  </a:lnTo>
                  <a:lnTo>
                    <a:pt x="283" y="783"/>
                  </a:lnTo>
                  <a:lnTo>
                    <a:pt x="309" y="800"/>
                  </a:lnTo>
                  <a:lnTo>
                    <a:pt x="337" y="817"/>
                  </a:lnTo>
                  <a:lnTo>
                    <a:pt x="365" y="834"/>
                  </a:lnTo>
                  <a:lnTo>
                    <a:pt x="395" y="849"/>
                  </a:lnTo>
                  <a:lnTo>
                    <a:pt x="424" y="865"/>
                  </a:lnTo>
                  <a:lnTo>
                    <a:pt x="456" y="881"/>
                  </a:lnTo>
                  <a:lnTo>
                    <a:pt x="488" y="896"/>
                  </a:lnTo>
                  <a:lnTo>
                    <a:pt x="522" y="911"/>
                  </a:lnTo>
                  <a:lnTo>
                    <a:pt x="556" y="926"/>
                  </a:lnTo>
                  <a:lnTo>
                    <a:pt x="590" y="940"/>
                  </a:lnTo>
                  <a:lnTo>
                    <a:pt x="626" y="954"/>
                  </a:lnTo>
                  <a:lnTo>
                    <a:pt x="662" y="968"/>
                  </a:lnTo>
                  <a:lnTo>
                    <a:pt x="700" y="980"/>
                  </a:lnTo>
                  <a:lnTo>
                    <a:pt x="739" y="993"/>
                  </a:lnTo>
                  <a:lnTo>
                    <a:pt x="778" y="1005"/>
                  </a:lnTo>
                  <a:lnTo>
                    <a:pt x="818" y="1016"/>
                  </a:lnTo>
                  <a:lnTo>
                    <a:pt x="859" y="1028"/>
                  </a:lnTo>
                  <a:lnTo>
                    <a:pt x="901" y="1039"/>
                  </a:lnTo>
                  <a:lnTo>
                    <a:pt x="943" y="1049"/>
                  </a:lnTo>
                  <a:lnTo>
                    <a:pt x="986" y="1059"/>
                  </a:lnTo>
                  <a:lnTo>
                    <a:pt x="1030" y="1069"/>
                  </a:lnTo>
                  <a:lnTo>
                    <a:pt x="1075" y="1078"/>
                  </a:lnTo>
                  <a:lnTo>
                    <a:pt x="1120" y="1086"/>
                  </a:lnTo>
                  <a:lnTo>
                    <a:pt x="1165" y="1094"/>
                  </a:lnTo>
                  <a:lnTo>
                    <a:pt x="1212" y="1100"/>
                  </a:lnTo>
                  <a:lnTo>
                    <a:pt x="1260" y="1107"/>
                  </a:lnTo>
                  <a:lnTo>
                    <a:pt x="1307" y="1114"/>
                  </a:lnTo>
                  <a:lnTo>
                    <a:pt x="1355" y="1120"/>
                  </a:lnTo>
                  <a:lnTo>
                    <a:pt x="1404" y="1124"/>
                  </a:lnTo>
                  <a:lnTo>
                    <a:pt x="1453" y="1129"/>
                  </a:lnTo>
                  <a:lnTo>
                    <a:pt x="1502" y="1132"/>
                  </a:lnTo>
                  <a:lnTo>
                    <a:pt x="1552" y="1136"/>
                  </a:lnTo>
                  <a:lnTo>
                    <a:pt x="1602" y="1139"/>
                  </a:lnTo>
                  <a:lnTo>
                    <a:pt x="1653" y="1140"/>
                  </a:lnTo>
                  <a:lnTo>
                    <a:pt x="1703" y="1142"/>
                  </a:lnTo>
                  <a:lnTo>
                    <a:pt x="1754" y="1143"/>
                  </a:lnTo>
                  <a:lnTo>
                    <a:pt x="1807" y="1143"/>
                  </a:lnTo>
                  <a:lnTo>
                    <a:pt x="1858" y="1143"/>
                  </a:lnTo>
                  <a:lnTo>
                    <a:pt x="1909" y="1142"/>
                  </a:lnTo>
                  <a:lnTo>
                    <a:pt x="1961" y="1141"/>
                  </a:lnTo>
                  <a:lnTo>
                    <a:pt x="2012" y="1140"/>
                  </a:lnTo>
                  <a:lnTo>
                    <a:pt x="2064" y="1138"/>
                  </a:lnTo>
                  <a:lnTo>
                    <a:pt x="2117" y="1134"/>
                  </a:lnTo>
                  <a:lnTo>
                    <a:pt x="2168" y="1131"/>
                  </a:lnTo>
                  <a:lnTo>
                    <a:pt x="2220" y="1128"/>
                  </a:lnTo>
                  <a:lnTo>
                    <a:pt x="2272" y="1123"/>
                  </a:lnTo>
                  <a:lnTo>
                    <a:pt x="2323" y="1117"/>
                  </a:lnTo>
                  <a:lnTo>
                    <a:pt x="2375" y="1112"/>
                  </a:lnTo>
                  <a:lnTo>
                    <a:pt x="2426" y="1106"/>
                  </a:lnTo>
                  <a:lnTo>
                    <a:pt x="2478" y="1099"/>
                  </a:lnTo>
                  <a:lnTo>
                    <a:pt x="2529" y="1092"/>
                  </a:lnTo>
                  <a:lnTo>
                    <a:pt x="2580" y="1084"/>
                  </a:lnTo>
                  <a:lnTo>
                    <a:pt x="2631" y="1077"/>
                  </a:lnTo>
                  <a:lnTo>
                    <a:pt x="2681" y="1067"/>
                  </a:lnTo>
                  <a:lnTo>
                    <a:pt x="2731" y="1058"/>
                  </a:lnTo>
                  <a:lnTo>
                    <a:pt x="2779" y="1048"/>
                  </a:lnTo>
                  <a:lnTo>
                    <a:pt x="2829" y="1038"/>
                  </a:lnTo>
                  <a:lnTo>
                    <a:pt x="2878" y="1028"/>
                  </a:lnTo>
                  <a:lnTo>
                    <a:pt x="2926" y="1016"/>
                  </a:lnTo>
                  <a:lnTo>
                    <a:pt x="2974" y="1004"/>
                  </a:lnTo>
                  <a:lnTo>
                    <a:pt x="3021" y="991"/>
                  </a:lnTo>
                  <a:lnTo>
                    <a:pt x="3068" y="979"/>
                  </a:lnTo>
                  <a:lnTo>
                    <a:pt x="3114" y="965"/>
                  </a:lnTo>
                  <a:lnTo>
                    <a:pt x="3160" y="952"/>
                  </a:lnTo>
                  <a:lnTo>
                    <a:pt x="3205" y="937"/>
                  </a:lnTo>
                  <a:lnTo>
                    <a:pt x="3249" y="922"/>
                  </a:lnTo>
                  <a:lnTo>
                    <a:pt x="3294" y="906"/>
                  </a:lnTo>
                  <a:lnTo>
                    <a:pt x="3337" y="890"/>
                  </a:lnTo>
                  <a:lnTo>
                    <a:pt x="3379" y="874"/>
                  </a:lnTo>
                  <a:lnTo>
                    <a:pt x="3420" y="857"/>
                  </a:lnTo>
                  <a:lnTo>
                    <a:pt x="3461" y="840"/>
                  </a:lnTo>
                  <a:lnTo>
                    <a:pt x="3500" y="822"/>
                  </a:lnTo>
                  <a:lnTo>
                    <a:pt x="3540" y="804"/>
                  </a:lnTo>
                  <a:lnTo>
                    <a:pt x="3577" y="785"/>
                  </a:lnTo>
                  <a:lnTo>
                    <a:pt x="3615" y="765"/>
                  </a:lnTo>
                  <a:lnTo>
                    <a:pt x="3650" y="746"/>
                  </a:lnTo>
                  <a:lnTo>
                    <a:pt x="3685" y="727"/>
                  </a:lnTo>
                  <a:lnTo>
                    <a:pt x="3719" y="705"/>
                  </a:lnTo>
                  <a:lnTo>
                    <a:pt x="3752" y="685"/>
                  </a:lnTo>
                  <a:lnTo>
                    <a:pt x="3784" y="663"/>
                  </a:lnTo>
                  <a:lnTo>
                    <a:pt x="3816" y="642"/>
                  </a:lnTo>
                  <a:lnTo>
                    <a:pt x="3845" y="620"/>
                  </a:lnTo>
                  <a:lnTo>
                    <a:pt x="3874" y="599"/>
                  </a:lnTo>
                  <a:lnTo>
                    <a:pt x="3902" y="576"/>
                  </a:lnTo>
                  <a:lnTo>
                    <a:pt x="3928" y="553"/>
                  </a:lnTo>
                  <a:lnTo>
                    <a:pt x="3954" y="529"/>
                  </a:lnTo>
                  <a:lnTo>
                    <a:pt x="3978" y="507"/>
                  </a:lnTo>
                  <a:lnTo>
                    <a:pt x="4002" y="483"/>
                  </a:lnTo>
                  <a:lnTo>
                    <a:pt x="4025" y="459"/>
                  </a:lnTo>
                  <a:lnTo>
                    <a:pt x="4045" y="434"/>
                  </a:lnTo>
                  <a:lnTo>
                    <a:pt x="4066" y="410"/>
                  </a:lnTo>
                  <a:lnTo>
                    <a:pt x="4085" y="385"/>
                  </a:lnTo>
                  <a:lnTo>
                    <a:pt x="4102" y="360"/>
                  </a:lnTo>
                  <a:lnTo>
                    <a:pt x="4119" y="335"/>
                  </a:lnTo>
                  <a:lnTo>
                    <a:pt x="4135" y="310"/>
                  </a:lnTo>
                  <a:lnTo>
                    <a:pt x="4148" y="285"/>
                  </a:lnTo>
                  <a:lnTo>
                    <a:pt x="4162" y="260"/>
                  </a:lnTo>
                  <a:lnTo>
                    <a:pt x="4173" y="234"/>
                  </a:lnTo>
                  <a:lnTo>
                    <a:pt x="4185" y="208"/>
                  </a:lnTo>
                  <a:lnTo>
                    <a:pt x="4194" y="183"/>
                  </a:lnTo>
                  <a:lnTo>
                    <a:pt x="4203" y="157"/>
                  </a:lnTo>
                  <a:lnTo>
                    <a:pt x="4210" y="131"/>
                  </a:lnTo>
                  <a:lnTo>
                    <a:pt x="4217" y="105"/>
                  </a:lnTo>
                  <a:lnTo>
                    <a:pt x="4221" y="79"/>
                  </a:lnTo>
                  <a:lnTo>
                    <a:pt x="4225" y="53"/>
                  </a:lnTo>
                  <a:lnTo>
                    <a:pt x="4227" y="27"/>
                  </a:lnTo>
                  <a:lnTo>
                    <a:pt x="4228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04" name="Freeform 276"/>
            <p:cNvSpPr>
              <a:spLocks/>
            </p:cNvSpPr>
            <p:nvPr/>
          </p:nvSpPr>
          <p:spPr bwMode="auto">
            <a:xfrm>
              <a:off x="2294" y="1664"/>
              <a:ext cx="773" cy="209"/>
            </a:xfrm>
            <a:custGeom>
              <a:avLst/>
              <a:gdLst>
                <a:gd name="T0" fmla="*/ 1 w 4219"/>
                <a:gd name="T1" fmla="*/ 420 h 1144"/>
                <a:gd name="T2" fmla="*/ 13 w 4219"/>
                <a:gd name="T3" fmla="*/ 480 h 1144"/>
                <a:gd name="T4" fmla="*/ 36 w 4219"/>
                <a:gd name="T5" fmla="*/ 540 h 1144"/>
                <a:gd name="T6" fmla="*/ 70 w 4219"/>
                <a:gd name="T7" fmla="*/ 599 h 1144"/>
                <a:gd name="T8" fmla="*/ 115 w 4219"/>
                <a:gd name="T9" fmla="*/ 656 h 1144"/>
                <a:gd name="T10" fmla="*/ 172 w 4219"/>
                <a:gd name="T11" fmla="*/ 713 h 1144"/>
                <a:gd name="T12" fmla="*/ 241 w 4219"/>
                <a:gd name="T13" fmla="*/ 766 h 1144"/>
                <a:gd name="T14" fmla="*/ 320 w 4219"/>
                <a:gd name="T15" fmla="*/ 817 h 1144"/>
                <a:gd name="T16" fmla="*/ 409 w 4219"/>
                <a:gd name="T17" fmla="*/ 865 h 1144"/>
                <a:gd name="T18" fmla="*/ 508 w 4219"/>
                <a:gd name="T19" fmla="*/ 910 h 1144"/>
                <a:gd name="T20" fmla="*/ 615 w 4219"/>
                <a:gd name="T21" fmla="*/ 951 h 1144"/>
                <a:gd name="T22" fmla="*/ 730 w 4219"/>
                <a:gd name="T23" fmla="*/ 990 h 1144"/>
                <a:gd name="T24" fmla="*/ 852 w 4219"/>
                <a:gd name="T25" fmla="*/ 1024 h 1144"/>
                <a:gd name="T26" fmla="*/ 980 w 4219"/>
                <a:gd name="T27" fmla="*/ 1054 h 1144"/>
                <a:gd name="T28" fmla="*/ 1115 w 4219"/>
                <a:gd name="T29" fmla="*/ 1080 h 1144"/>
                <a:gd name="T30" fmla="*/ 1255 w 4219"/>
                <a:gd name="T31" fmla="*/ 1102 h 1144"/>
                <a:gd name="T32" fmla="*/ 1399 w 4219"/>
                <a:gd name="T33" fmla="*/ 1120 h 1144"/>
                <a:gd name="T34" fmla="*/ 1547 w 4219"/>
                <a:gd name="T35" fmla="*/ 1133 h 1144"/>
                <a:gd name="T36" fmla="*/ 1697 w 4219"/>
                <a:gd name="T37" fmla="*/ 1141 h 1144"/>
                <a:gd name="T38" fmla="*/ 1850 w 4219"/>
                <a:gd name="T39" fmla="*/ 1144 h 1144"/>
                <a:gd name="T40" fmla="*/ 2004 w 4219"/>
                <a:gd name="T41" fmla="*/ 1141 h 1144"/>
                <a:gd name="T42" fmla="*/ 2161 w 4219"/>
                <a:gd name="T43" fmla="*/ 1134 h 1144"/>
                <a:gd name="T44" fmla="*/ 2315 w 4219"/>
                <a:gd name="T45" fmla="*/ 1120 h 1144"/>
                <a:gd name="T46" fmla="*/ 2470 w 4219"/>
                <a:gd name="T47" fmla="*/ 1101 h 1144"/>
                <a:gd name="T48" fmla="*/ 2621 w 4219"/>
                <a:gd name="T49" fmla="*/ 1077 h 1144"/>
                <a:gd name="T50" fmla="*/ 2769 w 4219"/>
                <a:gd name="T51" fmla="*/ 1049 h 1144"/>
                <a:gd name="T52" fmla="*/ 2915 w 4219"/>
                <a:gd name="T53" fmla="*/ 1015 h 1144"/>
                <a:gd name="T54" fmla="*/ 3055 w 4219"/>
                <a:gd name="T55" fmla="*/ 976 h 1144"/>
                <a:gd name="T56" fmla="*/ 3192 w 4219"/>
                <a:gd name="T57" fmla="*/ 933 h 1144"/>
                <a:gd name="T58" fmla="*/ 3322 w 4219"/>
                <a:gd name="T59" fmla="*/ 886 h 1144"/>
                <a:gd name="T60" fmla="*/ 3446 w 4219"/>
                <a:gd name="T61" fmla="*/ 835 h 1144"/>
                <a:gd name="T62" fmla="*/ 3563 w 4219"/>
                <a:gd name="T63" fmla="*/ 781 h 1144"/>
                <a:gd name="T64" fmla="*/ 3673 w 4219"/>
                <a:gd name="T65" fmla="*/ 722 h 1144"/>
                <a:gd name="T66" fmla="*/ 3774 w 4219"/>
                <a:gd name="T67" fmla="*/ 660 h 1144"/>
                <a:gd name="T68" fmla="*/ 3867 w 4219"/>
                <a:gd name="T69" fmla="*/ 596 h 1144"/>
                <a:gd name="T70" fmla="*/ 3950 w 4219"/>
                <a:gd name="T71" fmla="*/ 528 h 1144"/>
                <a:gd name="T72" fmla="*/ 4023 w 4219"/>
                <a:gd name="T73" fmla="*/ 457 h 1144"/>
                <a:gd name="T74" fmla="*/ 4084 w 4219"/>
                <a:gd name="T75" fmla="*/ 385 h 1144"/>
                <a:gd name="T76" fmla="*/ 4134 w 4219"/>
                <a:gd name="T77" fmla="*/ 310 h 1144"/>
                <a:gd name="T78" fmla="*/ 4172 w 4219"/>
                <a:gd name="T79" fmla="*/ 234 h 1144"/>
                <a:gd name="T80" fmla="*/ 4200 w 4219"/>
                <a:gd name="T81" fmla="*/ 156 h 1144"/>
                <a:gd name="T82" fmla="*/ 4214 w 4219"/>
                <a:gd name="T83" fmla="*/ 78 h 1144"/>
                <a:gd name="T84" fmla="*/ 4219 w 4219"/>
                <a:gd name="T85" fmla="*/ 0 h 1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219" h="1144">
                  <a:moveTo>
                    <a:pt x="0" y="379"/>
                  </a:moveTo>
                  <a:lnTo>
                    <a:pt x="0" y="399"/>
                  </a:lnTo>
                  <a:lnTo>
                    <a:pt x="1" y="420"/>
                  </a:lnTo>
                  <a:lnTo>
                    <a:pt x="4" y="439"/>
                  </a:lnTo>
                  <a:lnTo>
                    <a:pt x="8" y="460"/>
                  </a:lnTo>
                  <a:lnTo>
                    <a:pt x="13" y="480"/>
                  </a:lnTo>
                  <a:lnTo>
                    <a:pt x="19" y="500"/>
                  </a:lnTo>
                  <a:lnTo>
                    <a:pt x="27" y="520"/>
                  </a:lnTo>
                  <a:lnTo>
                    <a:pt x="36" y="540"/>
                  </a:lnTo>
                  <a:lnTo>
                    <a:pt x="46" y="559"/>
                  </a:lnTo>
                  <a:lnTo>
                    <a:pt x="58" y="579"/>
                  </a:lnTo>
                  <a:lnTo>
                    <a:pt x="70" y="599"/>
                  </a:lnTo>
                  <a:lnTo>
                    <a:pt x="84" y="618"/>
                  </a:lnTo>
                  <a:lnTo>
                    <a:pt x="100" y="638"/>
                  </a:lnTo>
                  <a:lnTo>
                    <a:pt x="115" y="656"/>
                  </a:lnTo>
                  <a:lnTo>
                    <a:pt x="134" y="675"/>
                  </a:lnTo>
                  <a:lnTo>
                    <a:pt x="152" y="693"/>
                  </a:lnTo>
                  <a:lnTo>
                    <a:pt x="172" y="713"/>
                  </a:lnTo>
                  <a:lnTo>
                    <a:pt x="194" y="731"/>
                  </a:lnTo>
                  <a:lnTo>
                    <a:pt x="216" y="748"/>
                  </a:lnTo>
                  <a:lnTo>
                    <a:pt x="241" y="766"/>
                  </a:lnTo>
                  <a:lnTo>
                    <a:pt x="266" y="783"/>
                  </a:lnTo>
                  <a:lnTo>
                    <a:pt x="292" y="800"/>
                  </a:lnTo>
                  <a:lnTo>
                    <a:pt x="320" y="817"/>
                  </a:lnTo>
                  <a:lnTo>
                    <a:pt x="349" y="833"/>
                  </a:lnTo>
                  <a:lnTo>
                    <a:pt x="379" y="849"/>
                  </a:lnTo>
                  <a:lnTo>
                    <a:pt x="409" y="865"/>
                  </a:lnTo>
                  <a:lnTo>
                    <a:pt x="441" y="881"/>
                  </a:lnTo>
                  <a:lnTo>
                    <a:pt x="474" y="895"/>
                  </a:lnTo>
                  <a:lnTo>
                    <a:pt x="508" y="910"/>
                  </a:lnTo>
                  <a:lnTo>
                    <a:pt x="542" y="924"/>
                  </a:lnTo>
                  <a:lnTo>
                    <a:pt x="579" y="937"/>
                  </a:lnTo>
                  <a:lnTo>
                    <a:pt x="615" y="951"/>
                  </a:lnTo>
                  <a:lnTo>
                    <a:pt x="652" y="965"/>
                  </a:lnTo>
                  <a:lnTo>
                    <a:pt x="691" y="977"/>
                  </a:lnTo>
                  <a:lnTo>
                    <a:pt x="730" y="990"/>
                  </a:lnTo>
                  <a:lnTo>
                    <a:pt x="770" y="1001"/>
                  </a:lnTo>
                  <a:lnTo>
                    <a:pt x="810" y="1012"/>
                  </a:lnTo>
                  <a:lnTo>
                    <a:pt x="852" y="1024"/>
                  </a:lnTo>
                  <a:lnTo>
                    <a:pt x="894" y="1034"/>
                  </a:lnTo>
                  <a:lnTo>
                    <a:pt x="937" y="1044"/>
                  </a:lnTo>
                  <a:lnTo>
                    <a:pt x="980" y="1054"/>
                  </a:lnTo>
                  <a:lnTo>
                    <a:pt x="1025" y="1063"/>
                  </a:lnTo>
                  <a:lnTo>
                    <a:pt x="1070" y="1071"/>
                  </a:lnTo>
                  <a:lnTo>
                    <a:pt x="1115" y="1080"/>
                  </a:lnTo>
                  <a:lnTo>
                    <a:pt x="1161" y="1088"/>
                  </a:lnTo>
                  <a:lnTo>
                    <a:pt x="1207" y="1095"/>
                  </a:lnTo>
                  <a:lnTo>
                    <a:pt x="1255" y="1102"/>
                  </a:lnTo>
                  <a:lnTo>
                    <a:pt x="1303" y="1109"/>
                  </a:lnTo>
                  <a:lnTo>
                    <a:pt x="1350" y="1115"/>
                  </a:lnTo>
                  <a:lnTo>
                    <a:pt x="1399" y="1120"/>
                  </a:lnTo>
                  <a:lnTo>
                    <a:pt x="1448" y="1125"/>
                  </a:lnTo>
                  <a:lnTo>
                    <a:pt x="1497" y="1129"/>
                  </a:lnTo>
                  <a:lnTo>
                    <a:pt x="1547" y="1133"/>
                  </a:lnTo>
                  <a:lnTo>
                    <a:pt x="1597" y="1136"/>
                  </a:lnTo>
                  <a:lnTo>
                    <a:pt x="1647" y="1138"/>
                  </a:lnTo>
                  <a:lnTo>
                    <a:pt x="1697" y="1141"/>
                  </a:lnTo>
                  <a:lnTo>
                    <a:pt x="1748" y="1142"/>
                  </a:lnTo>
                  <a:lnTo>
                    <a:pt x="1799" y="1143"/>
                  </a:lnTo>
                  <a:lnTo>
                    <a:pt x="1850" y="1144"/>
                  </a:lnTo>
                  <a:lnTo>
                    <a:pt x="1901" y="1143"/>
                  </a:lnTo>
                  <a:lnTo>
                    <a:pt x="1953" y="1143"/>
                  </a:lnTo>
                  <a:lnTo>
                    <a:pt x="2004" y="1141"/>
                  </a:lnTo>
                  <a:lnTo>
                    <a:pt x="2056" y="1139"/>
                  </a:lnTo>
                  <a:lnTo>
                    <a:pt x="2109" y="1136"/>
                  </a:lnTo>
                  <a:lnTo>
                    <a:pt x="2161" y="1134"/>
                  </a:lnTo>
                  <a:lnTo>
                    <a:pt x="2212" y="1129"/>
                  </a:lnTo>
                  <a:lnTo>
                    <a:pt x="2264" y="1125"/>
                  </a:lnTo>
                  <a:lnTo>
                    <a:pt x="2315" y="1120"/>
                  </a:lnTo>
                  <a:lnTo>
                    <a:pt x="2368" y="1115"/>
                  </a:lnTo>
                  <a:lnTo>
                    <a:pt x="2419" y="1108"/>
                  </a:lnTo>
                  <a:lnTo>
                    <a:pt x="2470" y="1101"/>
                  </a:lnTo>
                  <a:lnTo>
                    <a:pt x="2521" y="1094"/>
                  </a:lnTo>
                  <a:lnTo>
                    <a:pt x="2571" y="1086"/>
                  </a:lnTo>
                  <a:lnTo>
                    <a:pt x="2621" y="1077"/>
                  </a:lnTo>
                  <a:lnTo>
                    <a:pt x="2671" y="1068"/>
                  </a:lnTo>
                  <a:lnTo>
                    <a:pt x="2721" y="1059"/>
                  </a:lnTo>
                  <a:lnTo>
                    <a:pt x="2769" y="1049"/>
                  </a:lnTo>
                  <a:lnTo>
                    <a:pt x="2818" y="1037"/>
                  </a:lnTo>
                  <a:lnTo>
                    <a:pt x="2867" y="1026"/>
                  </a:lnTo>
                  <a:lnTo>
                    <a:pt x="2915" y="1015"/>
                  </a:lnTo>
                  <a:lnTo>
                    <a:pt x="2962" y="1002"/>
                  </a:lnTo>
                  <a:lnTo>
                    <a:pt x="3009" y="990"/>
                  </a:lnTo>
                  <a:lnTo>
                    <a:pt x="3055" y="976"/>
                  </a:lnTo>
                  <a:lnTo>
                    <a:pt x="3102" y="962"/>
                  </a:lnTo>
                  <a:lnTo>
                    <a:pt x="3147" y="948"/>
                  </a:lnTo>
                  <a:lnTo>
                    <a:pt x="3192" y="933"/>
                  </a:lnTo>
                  <a:lnTo>
                    <a:pt x="3236" y="918"/>
                  </a:lnTo>
                  <a:lnTo>
                    <a:pt x="3279" y="902"/>
                  </a:lnTo>
                  <a:lnTo>
                    <a:pt x="3322" y="886"/>
                  </a:lnTo>
                  <a:lnTo>
                    <a:pt x="3364" y="869"/>
                  </a:lnTo>
                  <a:lnTo>
                    <a:pt x="3405" y="852"/>
                  </a:lnTo>
                  <a:lnTo>
                    <a:pt x="3446" y="835"/>
                  </a:lnTo>
                  <a:lnTo>
                    <a:pt x="3486" y="817"/>
                  </a:lnTo>
                  <a:lnTo>
                    <a:pt x="3525" y="799"/>
                  </a:lnTo>
                  <a:lnTo>
                    <a:pt x="3563" y="781"/>
                  </a:lnTo>
                  <a:lnTo>
                    <a:pt x="3600" y="761"/>
                  </a:lnTo>
                  <a:lnTo>
                    <a:pt x="3638" y="742"/>
                  </a:lnTo>
                  <a:lnTo>
                    <a:pt x="3673" y="722"/>
                  </a:lnTo>
                  <a:lnTo>
                    <a:pt x="3708" y="702"/>
                  </a:lnTo>
                  <a:lnTo>
                    <a:pt x="3741" y="681"/>
                  </a:lnTo>
                  <a:lnTo>
                    <a:pt x="3774" y="660"/>
                  </a:lnTo>
                  <a:lnTo>
                    <a:pt x="3806" y="639"/>
                  </a:lnTo>
                  <a:lnTo>
                    <a:pt x="3838" y="617"/>
                  </a:lnTo>
                  <a:lnTo>
                    <a:pt x="3867" y="596"/>
                  </a:lnTo>
                  <a:lnTo>
                    <a:pt x="3895" y="573"/>
                  </a:lnTo>
                  <a:lnTo>
                    <a:pt x="3923" y="551"/>
                  </a:lnTo>
                  <a:lnTo>
                    <a:pt x="3950" y="528"/>
                  </a:lnTo>
                  <a:lnTo>
                    <a:pt x="3975" y="505"/>
                  </a:lnTo>
                  <a:lnTo>
                    <a:pt x="4000" y="481"/>
                  </a:lnTo>
                  <a:lnTo>
                    <a:pt x="4023" y="457"/>
                  </a:lnTo>
                  <a:lnTo>
                    <a:pt x="4044" y="433"/>
                  </a:lnTo>
                  <a:lnTo>
                    <a:pt x="4065" y="410"/>
                  </a:lnTo>
                  <a:lnTo>
                    <a:pt x="4084" y="385"/>
                  </a:lnTo>
                  <a:lnTo>
                    <a:pt x="4102" y="360"/>
                  </a:lnTo>
                  <a:lnTo>
                    <a:pt x="4119" y="335"/>
                  </a:lnTo>
                  <a:lnTo>
                    <a:pt x="4134" y="310"/>
                  </a:lnTo>
                  <a:lnTo>
                    <a:pt x="4149" y="285"/>
                  </a:lnTo>
                  <a:lnTo>
                    <a:pt x="4161" y="260"/>
                  </a:lnTo>
                  <a:lnTo>
                    <a:pt x="4172" y="234"/>
                  </a:lnTo>
                  <a:lnTo>
                    <a:pt x="4183" y="208"/>
                  </a:lnTo>
                  <a:lnTo>
                    <a:pt x="4192" y="183"/>
                  </a:lnTo>
                  <a:lnTo>
                    <a:pt x="4200" y="156"/>
                  </a:lnTo>
                  <a:lnTo>
                    <a:pt x="4205" y="130"/>
                  </a:lnTo>
                  <a:lnTo>
                    <a:pt x="4211" y="104"/>
                  </a:lnTo>
                  <a:lnTo>
                    <a:pt x="4214" y="78"/>
                  </a:lnTo>
                  <a:lnTo>
                    <a:pt x="4217" y="52"/>
                  </a:lnTo>
                  <a:lnTo>
                    <a:pt x="4219" y="26"/>
                  </a:lnTo>
                  <a:lnTo>
                    <a:pt x="4219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05" name="Freeform 277"/>
            <p:cNvSpPr>
              <a:spLocks/>
            </p:cNvSpPr>
            <p:nvPr/>
          </p:nvSpPr>
          <p:spPr bwMode="auto">
            <a:xfrm>
              <a:off x="2293" y="1803"/>
              <a:ext cx="775" cy="208"/>
            </a:xfrm>
            <a:custGeom>
              <a:avLst/>
              <a:gdLst>
                <a:gd name="T0" fmla="*/ 4 w 4230"/>
                <a:gd name="T1" fmla="*/ 420 h 1141"/>
                <a:gd name="T2" fmla="*/ 18 w 4230"/>
                <a:gd name="T3" fmla="*/ 480 h 1141"/>
                <a:gd name="T4" fmla="*/ 44 w 4230"/>
                <a:gd name="T5" fmla="*/ 540 h 1141"/>
                <a:gd name="T6" fmla="*/ 81 w 4230"/>
                <a:gd name="T7" fmla="*/ 598 h 1141"/>
                <a:gd name="T8" fmla="*/ 128 w 4230"/>
                <a:gd name="T9" fmla="*/ 656 h 1141"/>
                <a:gd name="T10" fmla="*/ 185 w 4230"/>
                <a:gd name="T11" fmla="*/ 712 h 1141"/>
                <a:gd name="T12" fmla="*/ 252 w 4230"/>
                <a:gd name="T13" fmla="*/ 766 h 1141"/>
                <a:gd name="T14" fmla="*/ 329 w 4230"/>
                <a:gd name="T15" fmla="*/ 817 h 1141"/>
                <a:gd name="T16" fmla="*/ 416 w 4230"/>
                <a:gd name="T17" fmla="*/ 866 h 1141"/>
                <a:gd name="T18" fmla="*/ 511 w 4230"/>
                <a:gd name="T19" fmla="*/ 913 h 1141"/>
                <a:gd name="T20" fmla="*/ 615 w 4230"/>
                <a:gd name="T21" fmla="*/ 955 h 1141"/>
                <a:gd name="T22" fmla="*/ 729 w 4230"/>
                <a:gd name="T23" fmla="*/ 993 h 1141"/>
                <a:gd name="T24" fmla="*/ 850 w 4230"/>
                <a:gd name="T25" fmla="*/ 1028 h 1141"/>
                <a:gd name="T26" fmla="*/ 980 w 4230"/>
                <a:gd name="T27" fmla="*/ 1058 h 1141"/>
                <a:gd name="T28" fmla="*/ 1115 w 4230"/>
                <a:gd name="T29" fmla="*/ 1084 h 1141"/>
                <a:gd name="T30" fmla="*/ 1255 w 4230"/>
                <a:gd name="T31" fmla="*/ 1104 h 1141"/>
                <a:gd name="T32" fmla="*/ 1400 w 4230"/>
                <a:gd name="T33" fmla="*/ 1121 h 1141"/>
                <a:gd name="T34" fmla="*/ 1549 w 4230"/>
                <a:gd name="T35" fmla="*/ 1133 h 1141"/>
                <a:gd name="T36" fmla="*/ 1701 w 4230"/>
                <a:gd name="T37" fmla="*/ 1140 h 1141"/>
                <a:gd name="T38" fmla="*/ 1854 w 4230"/>
                <a:gd name="T39" fmla="*/ 1141 h 1141"/>
                <a:gd name="T40" fmla="*/ 2009 w 4230"/>
                <a:gd name="T41" fmla="*/ 1138 h 1141"/>
                <a:gd name="T42" fmla="*/ 2165 w 4230"/>
                <a:gd name="T43" fmla="*/ 1131 h 1141"/>
                <a:gd name="T44" fmla="*/ 2320 w 4230"/>
                <a:gd name="T45" fmla="*/ 1118 h 1141"/>
                <a:gd name="T46" fmla="*/ 2475 w 4230"/>
                <a:gd name="T47" fmla="*/ 1101 h 1141"/>
                <a:gd name="T48" fmla="*/ 2627 w 4230"/>
                <a:gd name="T49" fmla="*/ 1078 h 1141"/>
                <a:gd name="T50" fmla="*/ 2777 w 4230"/>
                <a:gd name="T51" fmla="*/ 1051 h 1141"/>
                <a:gd name="T52" fmla="*/ 2923 w 4230"/>
                <a:gd name="T53" fmla="*/ 1018 h 1141"/>
                <a:gd name="T54" fmla="*/ 3064 w 4230"/>
                <a:gd name="T55" fmla="*/ 981 h 1141"/>
                <a:gd name="T56" fmla="*/ 3201 w 4230"/>
                <a:gd name="T57" fmla="*/ 938 h 1141"/>
                <a:gd name="T58" fmla="*/ 3331 w 4230"/>
                <a:gd name="T59" fmla="*/ 891 h 1141"/>
                <a:gd name="T60" fmla="*/ 3453 w 4230"/>
                <a:gd name="T61" fmla="*/ 839 h 1141"/>
                <a:gd name="T62" fmla="*/ 3568 w 4230"/>
                <a:gd name="T63" fmla="*/ 783 h 1141"/>
                <a:gd name="T64" fmla="*/ 3676 w 4230"/>
                <a:gd name="T65" fmla="*/ 724 h 1141"/>
                <a:gd name="T66" fmla="*/ 3775 w 4230"/>
                <a:gd name="T67" fmla="*/ 662 h 1141"/>
                <a:gd name="T68" fmla="*/ 3865 w 4230"/>
                <a:gd name="T69" fmla="*/ 596 h 1141"/>
                <a:gd name="T70" fmla="*/ 3946 w 4230"/>
                <a:gd name="T71" fmla="*/ 528 h 1141"/>
                <a:gd name="T72" fmla="*/ 4019 w 4230"/>
                <a:gd name="T73" fmla="*/ 457 h 1141"/>
                <a:gd name="T74" fmla="*/ 4080 w 4230"/>
                <a:gd name="T75" fmla="*/ 385 h 1141"/>
                <a:gd name="T76" fmla="*/ 4132 w 4230"/>
                <a:gd name="T77" fmla="*/ 310 h 1141"/>
                <a:gd name="T78" fmla="*/ 4173 w 4230"/>
                <a:gd name="T79" fmla="*/ 234 h 1141"/>
                <a:gd name="T80" fmla="*/ 4204 w 4230"/>
                <a:gd name="T81" fmla="*/ 157 h 1141"/>
                <a:gd name="T82" fmla="*/ 4223 w 4230"/>
                <a:gd name="T83" fmla="*/ 78 h 1141"/>
                <a:gd name="T84" fmla="*/ 4230 w 4230"/>
                <a:gd name="T85" fmla="*/ 0 h 1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230" h="1141">
                  <a:moveTo>
                    <a:pt x="0" y="379"/>
                  </a:moveTo>
                  <a:lnTo>
                    <a:pt x="1" y="400"/>
                  </a:lnTo>
                  <a:lnTo>
                    <a:pt x="4" y="420"/>
                  </a:lnTo>
                  <a:lnTo>
                    <a:pt x="7" y="439"/>
                  </a:lnTo>
                  <a:lnTo>
                    <a:pt x="13" y="460"/>
                  </a:lnTo>
                  <a:lnTo>
                    <a:pt x="18" y="480"/>
                  </a:lnTo>
                  <a:lnTo>
                    <a:pt x="26" y="499"/>
                  </a:lnTo>
                  <a:lnTo>
                    <a:pt x="34" y="520"/>
                  </a:lnTo>
                  <a:lnTo>
                    <a:pt x="44" y="540"/>
                  </a:lnTo>
                  <a:lnTo>
                    <a:pt x="56" y="560"/>
                  </a:lnTo>
                  <a:lnTo>
                    <a:pt x="67" y="579"/>
                  </a:lnTo>
                  <a:lnTo>
                    <a:pt x="81" y="598"/>
                  </a:lnTo>
                  <a:lnTo>
                    <a:pt x="96" y="617"/>
                  </a:lnTo>
                  <a:lnTo>
                    <a:pt x="111" y="637"/>
                  </a:lnTo>
                  <a:lnTo>
                    <a:pt x="128" y="656"/>
                  </a:lnTo>
                  <a:lnTo>
                    <a:pt x="146" y="675"/>
                  </a:lnTo>
                  <a:lnTo>
                    <a:pt x="165" y="694"/>
                  </a:lnTo>
                  <a:lnTo>
                    <a:pt x="185" y="712"/>
                  </a:lnTo>
                  <a:lnTo>
                    <a:pt x="207" y="730"/>
                  </a:lnTo>
                  <a:lnTo>
                    <a:pt x="228" y="748"/>
                  </a:lnTo>
                  <a:lnTo>
                    <a:pt x="252" y="766"/>
                  </a:lnTo>
                  <a:lnTo>
                    <a:pt x="277" y="783"/>
                  </a:lnTo>
                  <a:lnTo>
                    <a:pt x="302" y="800"/>
                  </a:lnTo>
                  <a:lnTo>
                    <a:pt x="329" y="817"/>
                  </a:lnTo>
                  <a:lnTo>
                    <a:pt x="357" y="834"/>
                  </a:lnTo>
                  <a:lnTo>
                    <a:pt x="386" y="850"/>
                  </a:lnTo>
                  <a:lnTo>
                    <a:pt x="416" y="866"/>
                  </a:lnTo>
                  <a:lnTo>
                    <a:pt x="446" y="882"/>
                  </a:lnTo>
                  <a:lnTo>
                    <a:pt x="478" y="898"/>
                  </a:lnTo>
                  <a:lnTo>
                    <a:pt x="511" y="913"/>
                  </a:lnTo>
                  <a:lnTo>
                    <a:pt x="545" y="927"/>
                  </a:lnTo>
                  <a:lnTo>
                    <a:pt x="580" y="941"/>
                  </a:lnTo>
                  <a:lnTo>
                    <a:pt x="615" y="955"/>
                  </a:lnTo>
                  <a:lnTo>
                    <a:pt x="653" y="968"/>
                  </a:lnTo>
                  <a:lnTo>
                    <a:pt x="690" y="981"/>
                  </a:lnTo>
                  <a:lnTo>
                    <a:pt x="729" y="993"/>
                  </a:lnTo>
                  <a:lnTo>
                    <a:pt x="769" y="1006"/>
                  </a:lnTo>
                  <a:lnTo>
                    <a:pt x="810" y="1017"/>
                  </a:lnTo>
                  <a:lnTo>
                    <a:pt x="850" y="1028"/>
                  </a:lnTo>
                  <a:lnTo>
                    <a:pt x="894" y="1039"/>
                  </a:lnTo>
                  <a:lnTo>
                    <a:pt x="936" y="1049"/>
                  </a:lnTo>
                  <a:lnTo>
                    <a:pt x="980" y="1058"/>
                  </a:lnTo>
                  <a:lnTo>
                    <a:pt x="1024" y="1067"/>
                  </a:lnTo>
                  <a:lnTo>
                    <a:pt x="1070" y="1076"/>
                  </a:lnTo>
                  <a:lnTo>
                    <a:pt x="1115" y="1084"/>
                  </a:lnTo>
                  <a:lnTo>
                    <a:pt x="1161" y="1091"/>
                  </a:lnTo>
                  <a:lnTo>
                    <a:pt x="1208" y="1099"/>
                  </a:lnTo>
                  <a:lnTo>
                    <a:pt x="1255" y="1104"/>
                  </a:lnTo>
                  <a:lnTo>
                    <a:pt x="1303" y="1110"/>
                  </a:lnTo>
                  <a:lnTo>
                    <a:pt x="1351" y="1116"/>
                  </a:lnTo>
                  <a:lnTo>
                    <a:pt x="1400" y="1121"/>
                  </a:lnTo>
                  <a:lnTo>
                    <a:pt x="1449" y="1125"/>
                  </a:lnTo>
                  <a:lnTo>
                    <a:pt x="1499" y="1129"/>
                  </a:lnTo>
                  <a:lnTo>
                    <a:pt x="1549" y="1133"/>
                  </a:lnTo>
                  <a:lnTo>
                    <a:pt x="1598" y="1135"/>
                  </a:lnTo>
                  <a:lnTo>
                    <a:pt x="1650" y="1137"/>
                  </a:lnTo>
                  <a:lnTo>
                    <a:pt x="1701" y="1140"/>
                  </a:lnTo>
                  <a:lnTo>
                    <a:pt x="1752" y="1141"/>
                  </a:lnTo>
                  <a:lnTo>
                    <a:pt x="1803" y="1141"/>
                  </a:lnTo>
                  <a:lnTo>
                    <a:pt x="1854" y="1141"/>
                  </a:lnTo>
                  <a:lnTo>
                    <a:pt x="1906" y="1141"/>
                  </a:lnTo>
                  <a:lnTo>
                    <a:pt x="1957" y="1140"/>
                  </a:lnTo>
                  <a:lnTo>
                    <a:pt x="2009" y="1138"/>
                  </a:lnTo>
                  <a:lnTo>
                    <a:pt x="2062" y="1136"/>
                  </a:lnTo>
                  <a:lnTo>
                    <a:pt x="2113" y="1134"/>
                  </a:lnTo>
                  <a:lnTo>
                    <a:pt x="2165" y="1131"/>
                  </a:lnTo>
                  <a:lnTo>
                    <a:pt x="2217" y="1127"/>
                  </a:lnTo>
                  <a:lnTo>
                    <a:pt x="2268" y="1123"/>
                  </a:lnTo>
                  <a:lnTo>
                    <a:pt x="2320" y="1118"/>
                  </a:lnTo>
                  <a:lnTo>
                    <a:pt x="2372" y="1112"/>
                  </a:lnTo>
                  <a:lnTo>
                    <a:pt x="2424" y="1107"/>
                  </a:lnTo>
                  <a:lnTo>
                    <a:pt x="2475" y="1101"/>
                  </a:lnTo>
                  <a:lnTo>
                    <a:pt x="2526" y="1093"/>
                  </a:lnTo>
                  <a:lnTo>
                    <a:pt x="2577" y="1086"/>
                  </a:lnTo>
                  <a:lnTo>
                    <a:pt x="2627" y="1078"/>
                  </a:lnTo>
                  <a:lnTo>
                    <a:pt x="2677" y="1069"/>
                  </a:lnTo>
                  <a:lnTo>
                    <a:pt x="2727" y="1060"/>
                  </a:lnTo>
                  <a:lnTo>
                    <a:pt x="2777" y="1051"/>
                  </a:lnTo>
                  <a:lnTo>
                    <a:pt x="2826" y="1040"/>
                  </a:lnTo>
                  <a:lnTo>
                    <a:pt x="2874" y="1030"/>
                  </a:lnTo>
                  <a:lnTo>
                    <a:pt x="2923" y="1018"/>
                  </a:lnTo>
                  <a:lnTo>
                    <a:pt x="2971" y="1006"/>
                  </a:lnTo>
                  <a:lnTo>
                    <a:pt x="3017" y="993"/>
                  </a:lnTo>
                  <a:lnTo>
                    <a:pt x="3064" y="981"/>
                  </a:lnTo>
                  <a:lnTo>
                    <a:pt x="3110" y="967"/>
                  </a:lnTo>
                  <a:lnTo>
                    <a:pt x="3156" y="952"/>
                  </a:lnTo>
                  <a:lnTo>
                    <a:pt x="3201" y="938"/>
                  </a:lnTo>
                  <a:lnTo>
                    <a:pt x="3244" y="923"/>
                  </a:lnTo>
                  <a:lnTo>
                    <a:pt x="3288" y="907"/>
                  </a:lnTo>
                  <a:lnTo>
                    <a:pt x="3331" y="891"/>
                  </a:lnTo>
                  <a:lnTo>
                    <a:pt x="3372" y="874"/>
                  </a:lnTo>
                  <a:lnTo>
                    <a:pt x="3412" y="857"/>
                  </a:lnTo>
                  <a:lnTo>
                    <a:pt x="3453" y="839"/>
                  </a:lnTo>
                  <a:lnTo>
                    <a:pt x="3492" y="821"/>
                  </a:lnTo>
                  <a:lnTo>
                    <a:pt x="3530" y="802"/>
                  </a:lnTo>
                  <a:lnTo>
                    <a:pt x="3568" y="783"/>
                  </a:lnTo>
                  <a:lnTo>
                    <a:pt x="3604" y="764"/>
                  </a:lnTo>
                  <a:lnTo>
                    <a:pt x="3641" y="745"/>
                  </a:lnTo>
                  <a:lnTo>
                    <a:pt x="3676" y="724"/>
                  </a:lnTo>
                  <a:lnTo>
                    <a:pt x="3710" y="704"/>
                  </a:lnTo>
                  <a:lnTo>
                    <a:pt x="3743" y="683"/>
                  </a:lnTo>
                  <a:lnTo>
                    <a:pt x="3775" y="662"/>
                  </a:lnTo>
                  <a:lnTo>
                    <a:pt x="3805" y="640"/>
                  </a:lnTo>
                  <a:lnTo>
                    <a:pt x="3836" y="619"/>
                  </a:lnTo>
                  <a:lnTo>
                    <a:pt x="3865" y="596"/>
                  </a:lnTo>
                  <a:lnTo>
                    <a:pt x="3893" y="573"/>
                  </a:lnTo>
                  <a:lnTo>
                    <a:pt x="3920" y="550"/>
                  </a:lnTo>
                  <a:lnTo>
                    <a:pt x="3946" y="528"/>
                  </a:lnTo>
                  <a:lnTo>
                    <a:pt x="3971" y="504"/>
                  </a:lnTo>
                  <a:lnTo>
                    <a:pt x="3995" y="481"/>
                  </a:lnTo>
                  <a:lnTo>
                    <a:pt x="4019" y="457"/>
                  </a:lnTo>
                  <a:lnTo>
                    <a:pt x="4040" y="432"/>
                  </a:lnTo>
                  <a:lnTo>
                    <a:pt x="4061" y="409"/>
                  </a:lnTo>
                  <a:lnTo>
                    <a:pt x="4080" y="385"/>
                  </a:lnTo>
                  <a:lnTo>
                    <a:pt x="4099" y="360"/>
                  </a:lnTo>
                  <a:lnTo>
                    <a:pt x="4116" y="335"/>
                  </a:lnTo>
                  <a:lnTo>
                    <a:pt x="4132" y="310"/>
                  </a:lnTo>
                  <a:lnTo>
                    <a:pt x="4147" y="285"/>
                  </a:lnTo>
                  <a:lnTo>
                    <a:pt x="4160" y="259"/>
                  </a:lnTo>
                  <a:lnTo>
                    <a:pt x="4173" y="234"/>
                  </a:lnTo>
                  <a:lnTo>
                    <a:pt x="4184" y="208"/>
                  </a:lnTo>
                  <a:lnTo>
                    <a:pt x="4195" y="183"/>
                  </a:lnTo>
                  <a:lnTo>
                    <a:pt x="4204" y="157"/>
                  </a:lnTo>
                  <a:lnTo>
                    <a:pt x="4212" y="130"/>
                  </a:lnTo>
                  <a:lnTo>
                    <a:pt x="4217" y="104"/>
                  </a:lnTo>
                  <a:lnTo>
                    <a:pt x="4223" y="78"/>
                  </a:lnTo>
                  <a:lnTo>
                    <a:pt x="4226" y="52"/>
                  </a:lnTo>
                  <a:lnTo>
                    <a:pt x="4229" y="26"/>
                  </a:lnTo>
                  <a:lnTo>
                    <a:pt x="423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06" name="Freeform 278"/>
            <p:cNvSpPr>
              <a:spLocks/>
            </p:cNvSpPr>
            <p:nvPr/>
          </p:nvSpPr>
          <p:spPr bwMode="auto">
            <a:xfrm>
              <a:off x="2293" y="1941"/>
              <a:ext cx="772" cy="210"/>
            </a:xfrm>
            <a:custGeom>
              <a:avLst/>
              <a:gdLst>
                <a:gd name="T0" fmla="*/ 2 w 4224"/>
                <a:gd name="T1" fmla="*/ 420 h 1146"/>
                <a:gd name="T2" fmla="*/ 13 w 4224"/>
                <a:gd name="T3" fmla="*/ 482 h 1146"/>
                <a:gd name="T4" fmla="*/ 38 w 4224"/>
                <a:gd name="T5" fmla="*/ 541 h 1146"/>
                <a:gd name="T6" fmla="*/ 75 w 4224"/>
                <a:gd name="T7" fmla="*/ 600 h 1146"/>
                <a:gd name="T8" fmla="*/ 124 w 4224"/>
                <a:gd name="T9" fmla="*/ 657 h 1146"/>
                <a:gd name="T10" fmla="*/ 183 w 4224"/>
                <a:gd name="T11" fmla="*/ 712 h 1146"/>
                <a:gd name="T12" fmla="*/ 253 w 4224"/>
                <a:gd name="T13" fmla="*/ 765 h 1146"/>
                <a:gd name="T14" fmla="*/ 332 w 4224"/>
                <a:gd name="T15" fmla="*/ 816 h 1146"/>
                <a:gd name="T16" fmla="*/ 421 w 4224"/>
                <a:gd name="T17" fmla="*/ 865 h 1146"/>
                <a:gd name="T18" fmla="*/ 520 w 4224"/>
                <a:gd name="T19" fmla="*/ 911 h 1146"/>
                <a:gd name="T20" fmla="*/ 625 w 4224"/>
                <a:gd name="T21" fmla="*/ 953 h 1146"/>
                <a:gd name="T22" fmla="*/ 739 w 4224"/>
                <a:gd name="T23" fmla="*/ 991 h 1146"/>
                <a:gd name="T24" fmla="*/ 860 w 4224"/>
                <a:gd name="T25" fmla="*/ 1026 h 1146"/>
                <a:gd name="T26" fmla="*/ 987 w 4224"/>
                <a:gd name="T27" fmla="*/ 1057 h 1146"/>
                <a:gd name="T28" fmla="*/ 1120 w 4224"/>
                <a:gd name="T29" fmla="*/ 1084 h 1146"/>
                <a:gd name="T30" fmla="*/ 1259 w 4224"/>
                <a:gd name="T31" fmla="*/ 1106 h 1146"/>
                <a:gd name="T32" fmla="*/ 1403 w 4224"/>
                <a:gd name="T33" fmla="*/ 1124 h 1146"/>
                <a:gd name="T34" fmla="*/ 1550 w 4224"/>
                <a:gd name="T35" fmla="*/ 1136 h 1146"/>
                <a:gd name="T36" fmla="*/ 1703 w 4224"/>
                <a:gd name="T37" fmla="*/ 1143 h 1146"/>
                <a:gd name="T38" fmla="*/ 1856 w 4224"/>
                <a:gd name="T39" fmla="*/ 1146 h 1146"/>
                <a:gd name="T40" fmla="*/ 2011 w 4224"/>
                <a:gd name="T41" fmla="*/ 1142 h 1146"/>
                <a:gd name="T42" fmla="*/ 2166 w 4224"/>
                <a:gd name="T43" fmla="*/ 1133 h 1146"/>
                <a:gd name="T44" fmla="*/ 2321 w 4224"/>
                <a:gd name="T45" fmla="*/ 1118 h 1146"/>
                <a:gd name="T46" fmla="*/ 2474 w 4224"/>
                <a:gd name="T47" fmla="*/ 1100 h 1146"/>
                <a:gd name="T48" fmla="*/ 2627 w 4224"/>
                <a:gd name="T49" fmla="*/ 1076 h 1146"/>
                <a:gd name="T50" fmla="*/ 2776 w 4224"/>
                <a:gd name="T51" fmla="*/ 1048 h 1146"/>
                <a:gd name="T52" fmla="*/ 2923 w 4224"/>
                <a:gd name="T53" fmla="*/ 1014 h 1146"/>
                <a:gd name="T54" fmla="*/ 3065 w 4224"/>
                <a:gd name="T55" fmla="*/ 976 h 1146"/>
                <a:gd name="T56" fmla="*/ 3201 w 4224"/>
                <a:gd name="T57" fmla="*/ 934 h 1146"/>
                <a:gd name="T58" fmla="*/ 3333 w 4224"/>
                <a:gd name="T59" fmla="*/ 889 h 1146"/>
                <a:gd name="T60" fmla="*/ 3457 w 4224"/>
                <a:gd name="T61" fmla="*/ 838 h 1146"/>
                <a:gd name="T62" fmla="*/ 3574 w 4224"/>
                <a:gd name="T63" fmla="*/ 783 h 1146"/>
                <a:gd name="T64" fmla="*/ 3684 w 4224"/>
                <a:gd name="T65" fmla="*/ 726 h 1146"/>
                <a:gd name="T66" fmla="*/ 3784 w 4224"/>
                <a:gd name="T67" fmla="*/ 664 h 1146"/>
                <a:gd name="T68" fmla="*/ 3876 w 4224"/>
                <a:gd name="T69" fmla="*/ 598 h 1146"/>
                <a:gd name="T70" fmla="*/ 3957 w 4224"/>
                <a:gd name="T71" fmla="*/ 530 h 1146"/>
                <a:gd name="T72" fmla="*/ 4026 w 4224"/>
                <a:gd name="T73" fmla="*/ 459 h 1146"/>
                <a:gd name="T74" fmla="*/ 4086 w 4224"/>
                <a:gd name="T75" fmla="*/ 386 h 1146"/>
                <a:gd name="T76" fmla="*/ 4135 w 4224"/>
                <a:gd name="T77" fmla="*/ 311 h 1146"/>
                <a:gd name="T78" fmla="*/ 4174 w 4224"/>
                <a:gd name="T79" fmla="*/ 235 h 1146"/>
                <a:gd name="T80" fmla="*/ 4201 w 4224"/>
                <a:gd name="T81" fmla="*/ 157 h 1146"/>
                <a:gd name="T82" fmla="*/ 4217 w 4224"/>
                <a:gd name="T83" fmla="*/ 80 h 1146"/>
                <a:gd name="T84" fmla="*/ 4224 w 4224"/>
                <a:gd name="T85" fmla="*/ 0 h 1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224" h="1146">
                  <a:moveTo>
                    <a:pt x="0" y="380"/>
                  </a:moveTo>
                  <a:lnTo>
                    <a:pt x="0" y="401"/>
                  </a:lnTo>
                  <a:lnTo>
                    <a:pt x="2" y="420"/>
                  </a:lnTo>
                  <a:lnTo>
                    <a:pt x="4" y="441"/>
                  </a:lnTo>
                  <a:lnTo>
                    <a:pt x="9" y="461"/>
                  </a:lnTo>
                  <a:lnTo>
                    <a:pt x="13" y="482"/>
                  </a:lnTo>
                  <a:lnTo>
                    <a:pt x="20" y="501"/>
                  </a:lnTo>
                  <a:lnTo>
                    <a:pt x="29" y="521"/>
                  </a:lnTo>
                  <a:lnTo>
                    <a:pt x="38" y="541"/>
                  </a:lnTo>
                  <a:lnTo>
                    <a:pt x="50" y="561"/>
                  </a:lnTo>
                  <a:lnTo>
                    <a:pt x="62" y="580"/>
                  </a:lnTo>
                  <a:lnTo>
                    <a:pt x="75" y="600"/>
                  </a:lnTo>
                  <a:lnTo>
                    <a:pt x="91" y="619"/>
                  </a:lnTo>
                  <a:lnTo>
                    <a:pt x="107" y="638"/>
                  </a:lnTo>
                  <a:lnTo>
                    <a:pt x="124" y="657"/>
                  </a:lnTo>
                  <a:lnTo>
                    <a:pt x="142" y="676"/>
                  </a:lnTo>
                  <a:lnTo>
                    <a:pt x="162" y="694"/>
                  </a:lnTo>
                  <a:lnTo>
                    <a:pt x="183" y="712"/>
                  </a:lnTo>
                  <a:lnTo>
                    <a:pt x="205" y="730"/>
                  </a:lnTo>
                  <a:lnTo>
                    <a:pt x="228" y="748"/>
                  </a:lnTo>
                  <a:lnTo>
                    <a:pt x="253" y="765"/>
                  </a:lnTo>
                  <a:lnTo>
                    <a:pt x="278" y="782"/>
                  </a:lnTo>
                  <a:lnTo>
                    <a:pt x="305" y="799"/>
                  </a:lnTo>
                  <a:lnTo>
                    <a:pt x="332" y="816"/>
                  </a:lnTo>
                  <a:lnTo>
                    <a:pt x="361" y="833"/>
                  </a:lnTo>
                  <a:lnTo>
                    <a:pt x="390" y="849"/>
                  </a:lnTo>
                  <a:lnTo>
                    <a:pt x="421" y="865"/>
                  </a:lnTo>
                  <a:lnTo>
                    <a:pt x="453" y="880"/>
                  </a:lnTo>
                  <a:lnTo>
                    <a:pt x="486" y="896"/>
                  </a:lnTo>
                  <a:lnTo>
                    <a:pt x="520" y="911"/>
                  </a:lnTo>
                  <a:lnTo>
                    <a:pt x="554" y="924"/>
                  </a:lnTo>
                  <a:lnTo>
                    <a:pt x="589" y="939"/>
                  </a:lnTo>
                  <a:lnTo>
                    <a:pt x="625" y="953"/>
                  </a:lnTo>
                  <a:lnTo>
                    <a:pt x="663" y="965"/>
                  </a:lnTo>
                  <a:lnTo>
                    <a:pt x="700" y="979"/>
                  </a:lnTo>
                  <a:lnTo>
                    <a:pt x="739" y="991"/>
                  </a:lnTo>
                  <a:lnTo>
                    <a:pt x="779" y="1003"/>
                  </a:lnTo>
                  <a:lnTo>
                    <a:pt x="818" y="1015"/>
                  </a:lnTo>
                  <a:lnTo>
                    <a:pt x="860" y="1026"/>
                  </a:lnTo>
                  <a:lnTo>
                    <a:pt x="901" y="1037"/>
                  </a:lnTo>
                  <a:lnTo>
                    <a:pt x="944" y="1047"/>
                  </a:lnTo>
                  <a:lnTo>
                    <a:pt x="987" y="1057"/>
                  </a:lnTo>
                  <a:lnTo>
                    <a:pt x="1031" y="1066"/>
                  </a:lnTo>
                  <a:lnTo>
                    <a:pt x="1075" y="1075"/>
                  </a:lnTo>
                  <a:lnTo>
                    <a:pt x="1120" y="1084"/>
                  </a:lnTo>
                  <a:lnTo>
                    <a:pt x="1166" y="1092"/>
                  </a:lnTo>
                  <a:lnTo>
                    <a:pt x="1212" y="1099"/>
                  </a:lnTo>
                  <a:lnTo>
                    <a:pt x="1259" y="1106"/>
                  </a:lnTo>
                  <a:lnTo>
                    <a:pt x="1306" y="1113"/>
                  </a:lnTo>
                  <a:lnTo>
                    <a:pt x="1354" y="1118"/>
                  </a:lnTo>
                  <a:lnTo>
                    <a:pt x="1403" y="1124"/>
                  </a:lnTo>
                  <a:lnTo>
                    <a:pt x="1452" y="1129"/>
                  </a:lnTo>
                  <a:lnTo>
                    <a:pt x="1500" y="1133"/>
                  </a:lnTo>
                  <a:lnTo>
                    <a:pt x="1550" y="1136"/>
                  </a:lnTo>
                  <a:lnTo>
                    <a:pt x="1600" y="1139"/>
                  </a:lnTo>
                  <a:lnTo>
                    <a:pt x="1651" y="1142"/>
                  </a:lnTo>
                  <a:lnTo>
                    <a:pt x="1703" y="1143"/>
                  </a:lnTo>
                  <a:lnTo>
                    <a:pt x="1754" y="1144"/>
                  </a:lnTo>
                  <a:lnTo>
                    <a:pt x="1805" y="1146"/>
                  </a:lnTo>
                  <a:lnTo>
                    <a:pt x="1856" y="1146"/>
                  </a:lnTo>
                  <a:lnTo>
                    <a:pt x="1907" y="1144"/>
                  </a:lnTo>
                  <a:lnTo>
                    <a:pt x="1959" y="1143"/>
                  </a:lnTo>
                  <a:lnTo>
                    <a:pt x="2011" y="1142"/>
                  </a:lnTo>
                  <a:lnTo>
                    <a:pt x="2062" y="1139"/>
                  </a:lnTo>
                  <a:lnTo>
                    <a:pt x="2115" y="1136"/>
                  </a:lnTo>
                  <a:lnTo>
                    <a:pt x="2166" y="1133"/>
                  </a:lnTo>
                  <a:lnTo>
                    <a:pt x="2218" y="1129"/>
                  </a:lnTo>
                  <a:lnTo>
                    <a:pt x="2269" y="1124"/>
                  </a:lnTo>
                  <a:lnTo>
                    <a:pt x="2321" y="1118"/>
                  </a:lnTo>
                  <a:lnTo>
                    <a:pt x="2372" y="1113"/>
                  </a:lnTo>
                  <a:lnTo>
                    <a:pt x="2423" y="1107"/>
                  </a:lnTo>
                  <a:lnTo>
                    <a:pt x="2474" y="1100"/>
                  </a:lnTo>
                  <a:lnTo>
                    <a:pt x="2525" y="1092"/>
                  </a:lnTo>
                  <a:lnTo>
                    <a:pt x="2577" y="1084"/>
                  </a:lnTo>
                  <a:lnTo>
                    <a:pt x="2627" y="1076"/>
                  </a:lnTo>
                  <a:lnTo>
                    <a:pt x="2678" y="1067"/>
                  </a:lnTo>
                  <a:lnTo>
                    <a:pt x="2726" y="1058"/>
                  </a:lnTo>
                  <a:lnTo>
                    <a:pt x="2776" y="1048"/>
                  </a:lnTo>
                  <a:lnTo>
                    <a:pt x="2825" y="1037"/>
                  </a:lnTo>
                  <a:lnTo>
                    <a:pt x="2874" y="1026"/>
                  </a:lnTo>
                  <a:lnTo>
                    <a:pt x="2923" y="1014"/>
                  </a:lnTo>
                  <a:lnTo>
                    <a:pt x="2970" y="1003"/>
                  </a:lnTo>
                  <a:lnTo>
                    <a:pt x="3017" y="990"/>
                  </a:lnTo>
                  <a:lnTo>
                    <a:pt x="3065" y="976"/>
                  </a:lnTo>
                  <a:lnTo>
                    <a:pt x="3110" y="963"/>
                  </a:lnTo>
                  <a:lnTo>
                    <a:pt x="3155" y="949"/>
                  </a:lnTo>
                  <a:lnTo>
                    <a:pt x="3201" y="934"/>
                  </a:lnTo>
                  <a:lnTo>
                    <a:pt x="3245" y="920"/>
                  </a:lnTo>
                  <a:lnTo>
                    <a:pt x="3289" y="905"/>
                  </a:lnTo>
                  <a:lnTo>
                    <a:pt x="3333" y="889"/>
                  </a:lnTo>
                  <a:lnTo>
                    <a:pt x="3375" y="872"/>
                  </a:lnTo>
                  <a:lnTo>
                    <a:pt x="3417" y="855"/>
                  </a:lnTo>
                  <a:lnTo>
                    <a:pt x="3457" y="838"/>
                  </a:lnTo>
                  <a:lnTo>
                    <a:pt x="3497" y="821"/>
                  </a:lnTo>
                  <a:lnTo>
                    <a:pt x="3536" y="803"/>
                  </a:lnTo>
                  <a:lnTo>
                    <a:pt x="3574" y="783"/>
                  </a:lnTo>
                  <a:lnTo>
                    <a:pt x="3612" y="765"/>
                  </a:lnTo>
                  <a:lnTo>
                    <a:pt x="3648" y="746"/>
                  </a:lnTo>
                  <a:lnTo>
                    <a:pt x="3684" y="726"/>
                  </a:lnTo>
                  <a:lnTo>
                    <a:pt x="3719" y="705"/>
                  </a:lnTo>
                  <a:lnTo>
                    <a:pt x="3753" y="685"/>
                  </a:lnTo>
                  <a:lnTo>
                    <a:pt x="3784" y="664"/>
                  </a:lnTo>
                  <a:lnTo>
                    <a:pt x="3816" y="643"/>
                  </a:lnTo>
                  <a:lnTo>
                    <a:pt x="3847" y="620"/>
                  </a:lnTo>
                  <a:lnTo>
                    <a:pt x="3876" y="598"/>
                  </a:lnTo>
                  <a:lnTo>
                    <a:pt x="3904" y="576"/>
                  </a:lnTo>
                  <a:lnTo>
                    <a:pt x="3931" y="553"/>
                  </a:lnTo>
                  <a:lnTo>
                    <a:pt x="3957" y="530"/>
                  </a:lnTo>
                  <a:lnTo>
                    <a:pt x="3981" y="506"/>
                  </a:lnTo>
                  <a:lnTo>
                    <a:pt x="4005" y="483"/>
                  </a:lnTo>
                  <a:lnTo>
                    <a:pt x="4026" y="459"/>
                  </a:lnTo>
                  <a:lnTo>
                    <a:pt x="4048" y="435"/>
                  </a:lnTo>
                  <a:lnTo>
                    <a:pt x="4067" y="411"/>
                  </a:lnTo>
                  <a:lnTo>
                    <a:pt x="4086" y="386"/>
                  </a:lnTo>
                  <a:lnTo>
                    <a:pt x="4103" y="361"/>
                  </a:lnTo>
                  <a:lnTo>
                    <a:pt x="4120" y="336"/>
                  </a:lnTo>
                  <a:lnTo>
                    <a:pt x="4135" y="311"/>
                  </a:lnTo>
                  <a:lnTo>
                    <a:pt x="4149" y="286"/>
                  </a:lnTo>
                  <a:lnTo>
                    <a:pt x="4161" y="260"/>
                  </a:lnTo>
                  <a:lnTo>
                    <a:pt x="4174" y="235"/>
                  </a:lnTo>
                  <a:lnTo>
                    <a:pt x="4184" y="209"/>
                  </a:lnTo>
                  <a:lnTo>
                    <a:pt x="4193" y="183"/>
                  </a:lnTo>
                  <a:lnTo>
                    <a:pt x="4201" y="157"/>
                  </a:lnTo>
                  <a:lnTo>
                    <a:pt x="4208" y="131"/>
                  </a:lnTo>
                  <a:lnTo>
                    <a:pt x="4213" y="106"/>
                  </a:lnTo>
                  <a:lnTo>
                    <a:pt x="4217" y="80"/>
                  </a:lnTo>
                  <a:lnTo>
                    <a:pt x="4220" y="52"/>
                  </a:lnTo>
                  <a:lnTo>
                    <a:pt x="4223" y="26"/>
                  </a:lnTo>
                  <a:lnTo>
                    <a:pt x="4224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07" name="Freeform 279"/>
            <p:cNvSpPr>
              <a:spLocks/>
            </p:cNvSpPr>
            <p:nvPr/>
          </p:nvSpPr>
          <p:spPr bwMode="auto">
            <a:xfrm>
              <a:off x="2294" y="2081"/>
              <a:ext cx="773" cy="208"/>
            </a:xfrm>
            <a:custGeom>
              <a:avLst/>
              <a:gdLst>
                <a:gd name="T0" fmla="*/ 2 w 4222"/>
                <a:gd name="T1" fmla="*/ 418 h 1142"/>
                <a:gd name="T2" fmla="*/ 16 w 4222"/>
                <a:gd name="T3" fmla="*/ 479 h 1142"/>
                <a:gd name="T4" fmla="*/ 39 w 4222"/>
                <a:gd name="T5" fmla="*/ 539 h 1142"/>
                <a:gd name="T6" fmla="*/ 74 w 4222"/>
                <a:gd name="T7" fmla="*/ 598 h 1142"/>
                <a:gd name="T8" fmla="*/ 119 w 4222"/>
                <a:gd name="T9" fmla="*/ 656 h 1142"/>
                <a:gd name="T10" fmla="*/ 175 w 4222"/>
                <a:gd name="T11" fmla="*/ 711 h 1142"/>
                <a:gd name="T12" fmla="*/ 242 w 4222"/>
                <a:gd name="T13" fmla="*/ 766 h 1142"/>
                <a:gd name="T14" fmla="*/ 319 w 4222"/>
                <a:gd name="T15" fmla="*/ 817 h 1142"/>
                <a:gd name="T16" fmla="*/ 406 w 4222"/>
                <a:gd name="T17" fmla="*/ 866 h 1142"/>
                <a:gd name="T18" fmla="*/ 504 w 4222"/>
                <a:gd name="T19" fmla="*/ 911 h 1142"/>
                <a:gd name="T20" fmla="*/ 612 w 4222"/>
                <a:gd name="T21" fmla="*/ 953 h 1142"/>
                <a:gd name="T22" fmla="*/ 726 w 4222"/>
                <a:gd name="T23" fmla="*/ 991 h 1142"/>
                <a:gd name="T24" fmla="*/ 849 w 4222"/>
                <a:gd name="T25" fmla="*/ 1025 h 1142"/>
                <a:gd name="T26" fmla="*/ 977 w 4222"/>
                <a:gd name="T27" fmla="*/ 1054 h 1142"/>
                <a:gd name="T28" fmla="*/ 1112 w 4222"/>
                <a:gd name="T29" fmla="*/ 1080 h 1142"/>
                <a:gd name="T30" fmla="*/ 1253 w 4222"/>
                <a:gd name="T31" fmla="*/ 1102 h 1142"/>
                <a:gd name="T32" fmla="*/ 1397 w 4222"/>
                <a:gd name="T33" fmla="*/ 1118 h 1142"/>
                <a:gd name="T34" fmla="*/ 1546 w 4222"/>
                <a:gd name="T35" fmla="*/ 1130 h 1142"/>
                <a:gd name="T36" fmla="*/ 1697 w 4222"/>
                <a:gd name="T37" fmla="*/ 1138 h 1142"/>
                <a:gd name="T38" fmla="*/ 1850 w 4222"/>
                <a:gd name="T39" fmla="*/ 1142 h 1142"/>
                <a:gd name="T40" fmla="*/ 2004 w 4222"/>
                <a:gd name="T41" fmla="*/ 1139 h 1142"/>
                <a:gd name="T42" fmla="*/ 2160 w 4222"/>
                <a:gd name="T43" fmla="*/ 1131 h 1142"/>
                <a:gd name="T44" fmla="*/ 2315 w 4222"/>
                <a:gd name="T45" fmla="*/ 1119 h 1142"/>
                <a:gd name="T46" fmla="*/ 2470 w 4222"/>
                <a:gd name="T47" fmla="*/ 1102 h 1142"/>
                <a:gd name="T48" fmla="*/ 2622 w 4222"/>
                <a:gd name="T49" fmla="*/ 1078 h 1142"/>
                <a:gd name="T50" fmla="*/ 2771 w 4222"/>
                <a:gd name="T51" fmla="*/ 1050 h 1142"/>
                <a:gd name="T52" fmla="*/ 2916 w 4222"/>
                <a:gd name="T53" fmla="*/ 1016 h 1142"/>
                <a:gd name="T54" fmla="*/ 3057 w 4222"/>
                <a:gd name="T55" fmla="*/ 977 h 1142"/>
                <a:gd name="T56" fmla="*/ 3192 w 4222"/>
                <a:gd name="T57" fmla="*/ 934 h 1142"/>
                <a:gd name="T58" fmla="*/ 3321 w 4222"/>
                <a:gd name="T59" fmla="*/ 887 h 1142"/>
                <a:gd name="T60" fmla="*/ 3444 w 4222"/>
                <a:gd name="T61" fmla="*/ 835 h 1142"/>
                <a:gd name="T62" fmla="*/ 3561 w 4222"/>
                <a:gd name="T63" fmla="*/ 781 h 1142"/>
                <a:gd name="T64" fmla="*/ 3670 w 4222"/>
                <a:gd name="T65" fmla="*/ 722 h 1142"/>
                <a:gd name="T66" fmla="*/ 3770 w 4222"/>
                <a:gd name="T67" fmla="*/ 659 h 1142"/>
                <a:gd name="T68" fmla="*/ 3863 w 4222"/>
                <a:gd name="T69" fmla="*/ 594 h 1142"/>
                <a:gd name="T70" fmla="*/ 3945 w 4222"/>
                <a:gd name="T71" fmla="*/ 526 h 1142"/>
                <a:gd name="T72" fmla="*/ 4018 w 4222"/>
                <a:gd name="T73" fmla="*/ 456 h 1142"/>
                <a:gd name="T74" fmla="*/ 4081 w 4222"/>
                <a:gd name="T75" fmla="*/ 383 h 1142"/>
                <a:gd name="T76" fmla="*/ 4133 w 4222"/>
                <a:gd name="T77" fmla="*/ 310 h 1142"/>
                <a:gd name="T78" fmla="*/ 4174 w 4222"/>
                <a:gd name="T79" fmla="*/ 233 h 1142"/>
                <a:gd name="T80" fmla="*/ 4202 w 4222"/>
                <a:gd name="T81" fmla="*/ 156 h 1142"/>
                <a:gd name="T82" fmla="*/ 4218 w 4222"/>
                <a:gd name="T83" fmla="*/ 78 h 1142"/>
                <a:gd name="T84" fmla="*/ 4222 w 4222"/>
                <a:gd name="T85" fmla="*/ 0 h 1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222" h="1142">
                  <a:moveTo>
                    <a:pt x="0" y="378"/>
                  </a:moveTo>
                  <a:lnTo>
                    <a:pt x="1" y="398"/>
                  </a:lnTo>
                  <a:lnTo>
                    <a:pt x="2" y="418"/>
                  </a:lnTo>
                  <a:lnTo>
                    <a:pt x="5" y="439"/>
                  </a:lnTo>
                  <a:lnTo>
                    <a:pt x="10" y="459"/>
                  </a:lnTo>
                  <a:lnTo>
                    <a:pt x="16" y="479"/>
                  </a:lnTo>
                  <a:lnTo>
                    <a:pt x="22" y="499"/>
                  </a:lnTo>
                  <a:lnTo>
                    <a:pt x="30" y="520"/>
                  </a:lnTo>
                  <a:lnTo>
                    <a:pt x="39" y="539"/>
                  </a:lnTo>
                  <a:lnTo>
                    <a:pt x="50" y="559"/>
                  </a:lnTo>
                  <a:lnTo>
                    <a:pt x="61" y="579"/>
                  </a:lnTo>
                  <a:lnTo>
                    <a:pt x="74" y="598"/>
                  </a:lnTo>
                  <a:lnTo>
                    <a:pt x="87" y="617"/>
                  </a:lnTo>
                  <a:lnTo>
                    <a:pt x="103" y="636"/>
                  </a:lnTo>
                  <a:lnTo>
                    <a:pt x="119" y="656"/>
                  </a:lnTo>
                  <a:lnTo>
                    <a:pt x="136" y="675"/>
                  </a:lnTo>
                  <a:lnTo>
                    <a:pt x="155" y="693"/>
                  </a:lnTo>
                  <a:lnTo>
                    <a:pt x="175" y="711"/>
                  </a:lnTo>
                  <a:lnTo>
                    <a:pt x="196" y="730"/>
                  </a:lnTo>
                  <a:lnTo>
                    <a:pt x="218" y="748"/>
                  </a:lnTo>
                  <a:lnTo>
                    <a:pt x="242" y="766"/>
                  </a:lnTo>
                  <a:lnTo>
                    <a:pt x="267" y="783"/>
                  </a:lnTo>
                  <a:lnTo>
                    <a:pt x="291" y="800"/>
                  </a:lnTo>
                  <a:lnTo>
                    <a:pt x="319" y="817"/>
                  </a:lnTo>
                  <a:lnTo>
                    <a:pt x="347" y="834"/>
                  </a:lnTo>
                  <a:lnTo>
                    <a:pt x="377" y="850"/>
                  </a:lnTo>
                  <a:lnTo>
                    <a:pt x="406" y="866"/>
                  </a:lnTo>
                  <a:lnTo>
                    <a:pt x="438" y="882"/>
                  </a:lnTo>
                  <a:lnTo>
                    <a:pt x="471" y="896"/>
                  </a:lnTo>
                  <a:lnTo>
                    <a:pt x="504" y="911"/>
                  </a:lnTo>
                  <a:lnTo>
                    <a:pt x="539" y="925"/>
                  </a:lnTo>
                  <a:lnTo>
                    <a:pt x="574" y="940"/>
                  </a:lnTo>
                  <a:lnTo>
                    <a:pt x="612" y="953"/>
                  </a:lnTo>
                  <a:lnTo>
                    <a:pt x="648" y="966"/>
                  </a:lnTo>
                  <a:lnTo>
                    <a:pt x="687" y="978"/>
                  </a:lnTo>
                  <a:lnTo>
                    <a:pt x="726" y="991"/>
                  </a:lnTo>
                  <a:lnTo>
                    <a:pt x="766" y="1002"/>
                  </a:lnTo>
                  <a:lnTo>
                    <a:pt x="807" y="1013"/>
                  </a:lnTo>
                  <a:lnTo>
                    <a:pt x="849" y="1025"/>
                  </a:lnTo>
                  <a:lnTo>
                    <a:pt x="891" y="1035"/>
                  </a:lnTo>
                  <a:lnTo>
                    <a:pt x="934" y="1045"/>
                  </a:lnTo>
                  <a:lnTo>
                    <a:pt x="977" y="1054"/>
                  </a:lnTo>
                  <a:lnTo>
                    <a:pt x="1023" y="1063"/>
                  </a:lnTo>
                  <a:lnTo>
                    <a:pt x="1067" y="1072"/>
                  </a:lnTo>
                  <a:lnTo>
                    <a:pt x="1112" y="1080"/>
                  </a:lnTo>
                  <a:lnTo>
                    <a:pt x="1159" y="1087"/>
                  </a:lnTo>
                  <a:lnTo>
                    <a:pt x="1205" y="1095"/>
                  </a:lnTo>
                  <a:lnTo>
                    <a:pt x="1253" y="1102"/>
                  </a:lnTo>
                  <a:lnTo>
                    <a:pt x="1301" y="1108"/>
                  </a:lnTo>
                  <a:lnTo>
                    <a:pt x="1348" y="1113"/>
                  </a:lnTo>
                  <a:lnTo>
                    <a:pt x="1397" y="1118"/>
                  </a:lnTo>
                  <a:lnTo>
                    <a:pt x="1447" y="1123"/>
                  </a:lnTo>
                  <a:lnTo>
                    <a:pt x="1496" y="1127"/>
                  </a:lnTo>
                  <a:lnTo>
                    <a:pt x="1546" y="1130"/>
                  </a:lnTo>
                  <a:lnTo>
                    <a:pt x="1596" y="1134"/>
                  </a:lnTo>
                  <a:lnTo>
                    <a:pt x="1647" y="1136"/>
                  </a:lnTo>
                  <a:lnTo>
                    <a:pt x="1697" y="1138"/>
                  </a:lnTo>
                  <a:lnTo>
                    <a:pt x="1748" y="1139"/>
                  </a:lnTo>
                  <a:lnTo>
                    <a:pt x="1799" y="1140"/>
                  </a:lnTo>
                  <a:lnTo>
                    <a:pt x="1850" y="1142"/>
                  </a:lnTo>
                  <a:lnTo>
                    <a:pt x="1902" y="1140"/>
                  </a:lnTo>
                  <a:lnTo>
                    <a:pt x="1953" y="1140"/>
                  </a:lnTo>
                  <a:lnTo>
                    <a:pt x="2004" y="1139"/>
                  </a:lnTo>
                  <a:lnTo>
                    <a:pt x="2057" y="1137"/>
                  </a:lnTo>
                  <a:lnTo>
                    <a:pt x="2109" y="1135"/>
                  </a:lnTo>
                  <a:lnTo>
                    <a:pt x="2160" y="1131"/>
                  </a:lnTo>
                  <a:lnTo>
                    <a:pt x="2212" y="1128"/>
                  </a:lnTo>
                  <a:lnTo>
                    <a:pt x="2263" y="1125"/>
                  </a:lnTo>
                  <a:lnTo>
                    <a:pt x="2315" y="1119"/>
                  </a:lnTo>
                  <a:lnTo>
                    <a:pt x="2367" y="1114"/>
                  </a:lnTo>
                  <a:lnTo>
                    <a:pt x="2419" y="1109"/>
                  </a:lnTo>
                  <a:lnTo>
                    <a:pt x="2470" y="1102"/>
                  </a:lnTo>
                  <a:lnTo>
                    <a:pt x="2521" y="1094"/>
                  </a:lnTo>
                  <a:lnTo>
                    <a:pt x="2571" y="1087"/>
                  </a:lnTo>
                  <a:lnTo>
                    <a:pt x="2622" y="1078"/>
                  </a:lnTo>
                  <a:lnTo>
                    <a:pt x="2672" y="1069"/>
                  </a:lnTo>
                  <a:lnTo>
                    <a:pt x="2722" y="1060"/>
                  </a:lnTo>
                  <a:lnTo>
                    <a:pt x="2771" y="1050"/>
                  </a:lnTo>
                  <a:lnTo>
                    <a:pt x="2819" y="1039"/>
                  </a:lnTo>
                  <a:lnTo>
                    <a:pt x="2868" y="1028"/>
                  </a:lnTo>
                  <a:lnTo>
                    <a:pt x="2916" y="1016"/>
                  </a:lnTo>
                  <a:lnTo>
                    <a:pt x="2964" y="1003"/>
                  </a:lnTo>
                  <a:lnTo>
                    <a:pt x="3010" y="991"/>
                  </a:lnTo>
                  <a:lnTo>
                    <a:pt x="3057" y="977"/>
                  </a:lnTo>
                  <a:lnTo>
                    <a:pt x="3102" y="963"/>
                  </a:lnTo>
                  <a:lnTo>
                    <a:pt x="3147" y="949"/>
                  </a:lnTo>
                  <a:lnTo>
                    <a:pt x="3192" y="934"/>
                  </a:lnTo>
                  <a:lnTo>
                    <a:pt x="3236" y="919"/>
                  </a:lnTo>
                  <a:lnTo>
                    <a:pt x="3279" y="903"/>
                  </a:lnTo>
                  <a:lnTo>
                    <a:pt x="3321" y="887"/>
                  </a:lnTo>
                  <a:lnTo>
                    <a:pt x="3363" y="870"/>
                  </a:lnTo>
                  <a:lnTo>
                    <a:pt x="3404" y="853"/>
                  </a:lnTo>
                  <a:lnTo>
                    <a:pt x="3444" y="835"/>
                  </a:lnTo>
                  <a:lnTo>
                    <a:pt x="3483" y="817"/>
                  </a:lnTo>
                  <a:lnTo>
                    <a:pt x="3522" y="799"/>
                  </a:lnTo>
                  <a:lnTo>
                    <a:pt x="3561" y="781"/>
                  </a:lnTo>
                  <a:lnTo>
                    <a:pt x="3598" y="761"/>
                  </a:lnTo>
                  <a:lnTo>
                    <a:pt x="3633" y="741"/>
                  </a:lnTo>
                  <a:lnTo>
                    <a:pt x="3670" y="722"/>
                  </a:lnTo>
                  <a:lnTo>
                    <a:pt x="3704" y="701"/>
                  </a:lnTo>
                  <a:lnTo>
                    <a:pt x="3738" y="681"/>
                  </a:lnTo>
                  <a:lnTo>
                    <a:pt x="3770" y="659"/>
                  </a:lnTo>
                  <a:lnTo>
                    <a:pt x="3801" y="638"/>
                  </a:lnTo>
                  <a:lnTo>
                    <a:pt x="3832" y="616"/>
                  </a:lnTo>
                  <a:lnTo>
                    <a:pt x="3863" y="594"/>
                  </a:lnTo>
                  <a:lnTo>
                    <a:pt x="3891" y="572"/>
                  </a:lnTo>
                  <a:lnTo>
                    <a:pt x="3918" y="549"/>
                  </a:lnTo>
                  <a:lnTo>
                    <a:pt x="3945" y="526"/>
                  </a:lnTo>
                  <a:lnTo>
                    <a:pt x="3970" y="504"/>
                  </a:lnTo>
                  <a:lnTo>
                    <a:pt x="3994" y="480"/>
                  </a:lnTo>
                  <a:lnTo>
                    <a:pt x="4018" y="456"/>
                  </a:lnTo>
                  <a:lnTo>
                    <a:pt x="4040" y="432"/>
                  </a:lnTo>
                  <a:lnTo>
                    <a:pt x="4061" y="408"/>
                  </a:lnTo>
                  <a:lnTo>
                    <a:pt x="4081" y="383"/>
                  </a:lnTo>
                  <a:lnTo>
                    <a:pt x="4100" y="359"/>
                  </a:lnTo>
                  <a:lnTo>
                    <a:pt x="4117" y="334"/>
                  </a:lnTo>
                  <a:lnTo>
                    <a:pt x="4133" y="310"/>
                  </a:lnTo>
                  <a:lnTo>
                    <a:pt x="4148" y="285"/>
                  </a:lnTo>
                  <a:lnTo>
                    <a:pt x="4161" y="258"/>
                  </a:lnTo>
                  <a:lnTo>
                    <a:pt x="4174" y="233"/>
                  </a:lnTo>
                  <a:lnTo>
                    <a:pt x="4184" y="207"/>
                  </a:lnTo>
                  <a:lnTo>
                    <a:pt x="4194" y="181"/>
                  </a:lnTo>
                  <a:lnTo>
                    <a:pt x="4202" y="156"/>
                  </a:lnTo>
                  <a:lnTo>
                    <a:pt x="4209" y="130"/>
                  </a:lnTo>
                  <a:lnTo>
                    <a:pt x="4215" y="104"/>
                  </a:lnTo>
                  <a:lnTo>
                    <a:pt x="4218" y="78"/>
                  </a:lnTo>
                  <a:lnTo>
                    <a:pt x="4221" y="52"/>
                  </a:lnTo>
                  <a:lnTo>
                    <a:pt x="4222" y="26"/>
                  </a:lnTo>
                  <a:lnTo>
                    <a:pt x="4222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08" name="Freeform 280"/>
            <p:cNvSpPr>
              <a:spLocks/>
            </p:cNvSpPr>
            <p:nvPr/>
          </p:nvSpPr>
          <p:spPr bwMode="auto">
            <a:xfrm>
              <a:off x="2293" y="2219"/>
              <a:ext cx="774" cy="209"/>
            </a:xfrm>
            <a:custGeom>
              <a:avLst/>
              <a:gdLst>
                <a:gd name="T0" fmla="*/ 3 w 4229"/>
                <a:gd name="T1" fmla="*/ 420 h 1142"/>
                <a:gd name="T2" fmla="*/ 18 w 4229"/>
                <a:gd name="T3" fmla="*/ 480 h 1142"/>
                <a:gd name="T4" fmla="*/ 45 w 4229"/>
                <a:gd name="T5" fmla="*/ 539 h 1142"/>
                <a:gd name="T6" fmla="*/ 83 w 4229"/>
                <a:gd name="T7" fmla="*/ 598 h 1142"/>
                <a:gd name="T8" fmla="*/ 130 w 4229"/>
                <a:gd name="T9" fmla="*/ 656 h 1142"/>
                <a:gd name="T10" fmla="*/ 189 w 4229"/>
                <a:gd name="T11" fmla="*/ 711 h 1142"/>
                <a:gd name="T12" fmla="*/ 257 w 4229"/>
                <a:gd name="T13" fmla="*/ 765 h 1142"/>
                <a:gd name="T14" fmla="*/ 336 w 4229"/>
                <a:gd name="T15" fmla="*/ 816 h 1142"/>
                <a:gd name="T16" fmla="*/ 423 w 4229"/>
                <a:gd name="T17" fmla="*/ 865 h 1142"/>
                <a:gd name="T18" fmla="*/ 520 w 4229"/>
                <a:gd name="T19" fmla="*/ 911 h 1142"/>
                <a:gd name="T20" fmla="*/ 624 w 4229"/>
                <a:gd name="T21" fmla="*/ 953 h 1142"/>
                <a:gd name="T22" fmla="*/ 736 w 4229"/>
                <a:gd name="T23" fmla="*/ 993 h 1142"/>
                <a:gd name="T24" fmla="*/ 857 w 4229"/>
                <a:gd name="T25" fmla="*/ 1027 h 1142"/>
                <a:gd name="T26" fmla="*/ 984 w 4229"/>
                <a:gd name="T27" fmla="*/ 1059 h 1142"/>
                <a:gd name="T28" fmla="*/ 1118 w 4229"/>
                <a:gd name="T29" fmla="*/ 1085 h 1142"/>
                <a:gd name="T30" fmla="*/ 1259 w 4229"/>
                <a:gd name="T31" fmla="*/ 1107 h 1142"/>
                <a:gd name="T32" fmla="*/ 1403 w 4229"/>
                <a:gd name="T33" fmla="*/ 1122 h 1142"/>
                <a:gd name="T34" fmla="*/ 1551 w 4229"/>
                <a:gd name="T35" fmla="*/ 1134 h 1142"/>
                <a:gd name="T36" fmla="*/ 1704 w 4229"/>
                <a:gd name="T37" fmla="*/ 1141 h 1142"/>
                <a:gd name="T38" fmla="*/ 1857 w 4229"/>
                <a:gd name="T39" fmla="*/ 1142 h 1142"/>
                <a:gd name="T40" fmla="*/ 2012 w 4229"/>
                <a:gd name="T41" fmla="*/ 1138 h 1142"/>
                <a:gd name="T42" fmla="*/ 2168 w 4229"/>
                <a:gd name="T43" fmla="*/ 1130 h 1142"/>
                <a:gd name="T44" fmla="*/ 2323 w 4229"/>
                <a:gd name="T45" fmla="*/ 1117 h 1142"/>
                <a:gd name="T46" fmla="*/ 2478 w 4229"/>
                <a:gd name="T47" fmla="*/ 1099 h 1142"/>
                <a:gd name="T48" fmla="*/ 2630 w 4229"/>
                <a:gd name="T49" fmla="*/ 1076 h 1142"/>
                <a:gd name="T50" fmla="*/ 2780 w 4229"/>
                <a:gd name="T51" fmla="*/ 1049 h 1142"/>
                <a:gd name="T52" fmla="*/ 2926 w 4229"/>
                <a:gd name="T53" fmla="*/ 1016 h 1142"/>
                <a:gd name="T54" fmla="*/ 3068 w 4229"/>
                <a:gd name="T55" fmla="*/ 978 h 1142"/>
                <a:gd name="T56" fmla="*/ 3205 w 4229"/>
                <a:gd name="T57" fmla="*/ 937 h 1142"/>
                <a:gd name="T58" fmla="*/ 3336 w 4229"/>
                <a:gd name="T59" fmla="*/ 891 h 1142"/>
                <a:gd name="T60" fmla="*/ 3460 w 4229"/>
                <a:gd name="T61" fmla="*/ 840 h 1142"/>
                <a:gd name="T62" fmla="*/ 3575 w 4229"/>
                <a:gd name="T63" fmla="*/ 784 h 1142"/>
                <a:gd name="T64" fmla="*/ 3683 w 4229"/>
                <a:gd name="T65" fmla="*/ 725 h 1142"/>
                <a:gd name="T66" fmla="*/ 3782 w 4229"/>
                <a:gd name="T67" fmla="*/ 663 h 1142"/>
                <a:gd name="T68" fmla="*/ 3872 w 4229"/>
                <a:gd name="T69" fmla="*/ 597 h 1142"/>
                <a:gd name="T70" fmla="*/ 3951 w 4229"/>
                <a:gd name="T71" fmla="*/ 529 h 1142"/>
                <a:gd name="T72" fmla="*/ 4023 w 4229"/>
                <a:gd name="T73" fmla="*/ 457 h 1142"/>
                <a:gd name="T74" fmla="*/ 4083 w 4229"/>
                <a:gd name="T75" fmla="*/ 385 h 1142"/>
                <a:gd name="T76" fmla="*/ 4134 w 4229"/>
                <a:gd name="T77" fmla="*/ 310 h 1142"/>
                <a:gd name="T78" fmla="*/ 4174 w 4229"/>
                <a:gd name="T79" fmla="*/ 234 h 1142"/>
                <a:gd name="T80" fmla="*/ 4203 w 4229"/>
                <a:gd name="T81" fmla="*/ 156 h 1142"/>
                <a:gd name="T82" fmla="*/ 4221 w 4229"/>
                <a:gd name="T83" fmla="*/ 78 h 1142"/>
                <a:gd name="T84" fmla="*/ 4229 w 4229"/>
                <a:gd name="T85" fmla="*/ 0 h 1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229" h="1142">
                  <a:moveTo>
                    <a:pt x="0" y="379"/>
                  </a:moveTo>
                  <a:lnTo>
                    <a:pt x="1" y="399"/>
                  </a:lnTo>
                  <a:lnTo>
                    <a:pt x="3" y="420"/>
                  </a:lnTo>
                  <a:lnTo>
                    <a:pt x="6" y="440"/>
                  </a:lnTo>
                  <a:lnTo>
                    <a:pt x="12" y="459"/>
                  </a:lnTo>
                  <a:lnTo>
                    <a:pt x="18" y="480"/>
                  </a:lnTo>
                  <a:lnTo>
                    <a:pt x="26" y="500"/>
                  </a:lnTo>
                  <a:lnTo>
                    <a:pt x="35" y="520"/>
                  </a:lnTo>
                  <a:lnTo>
                    <a:pt x="45" y="539"/>
                  </a:lnTo>
                  <a:lnTo>
                    <a:pt x="55" y="559"/>
                  </a:lnTo>
                  <a:lnTo>
                    <a:pt x="69" y="579"/>
                  </a:lnTo>
                  <a:lnTo>
                    <a:pt x="83" y="598"/>
                  </a:lnTo>
                  <a:lnTo>
                    <a:pt x="97" y="617"/>
                  </a:lnTo>
                  <a:lnTo>
                    <a:pt x="113" y="637"/>
                  </a:lnTo>
                  <a:lnTo>
                    <a:pt x="130" y="656"/>
                  </a:lnTo>
                  <a:lnTo>
                    <a:pt x="148" y="674"/>
                  </a:lnTo>
                  <a:lnTo>
                    <a:pt x="169" y="692"/>
                  </a:lnTo>
                  <a:lnTo>
                    <a:pt x="189" y="711"/>
                  </a:lnTo>
                  <a:lnTo>
                    <a:pt x="211" y="730"/>
                  </a:lnTo>
                  <a:lnTo>
                    <a:pt x="234" y="747"/>
                  </a:lnTo>
                  <a:lnTo>
                    <a:pt x="257" y="765"/>
                  </a:lnTo>
                  <a:lnTo>
                    <a:pt x="282" y="782"/>
                  </a:lnTo>
                  <a:lnTo>
                    <a:pt x="308" y="799"/>
                  </a:lnTo>
                  <a:lnTo>
                    <a:pt x="336" y="816"/>
                  </a:lnTo>
                  <a:lnTo>
                    <a:pt x="364" y="833"/>
                  </a:lnTo>
                  <a:lnTo>
                    <a:pt x="392" y="849"/>
                  </a:lnTo>
                  <a:lnTo>
                    <a:pt x="423" y="865"/>
                  </a:lnTo>
                  <a:lnTo>
                    <a:pt x="454" y="881"/>
                  </a:lnTo>
                  <a:lnTo>
                    <a:pt x="487" y="895"/>
                  </a:lnTo>
                  <a:lnTo>
                    <a:pt x="520" y="911"/>
                  </a:lnTo>
                  <a:lnTo>
                    <a:pt x="554" y="925"/>
                  </a:lnTo>
                  <a:lnTo>
                    <a:pt x="588" y="940"/>
                  </a:lnTo>
                  <a:lnTo>
                    <a:pt x="624" y="953"/>
                  </a:lnTo>
                  <a:lnTo>
                    <a:pt x="660" y="967"/>
                  </a:lnTo>
                  <a:lnTo>
                    <a:pt x="698" y="979"/>
                  </a:lnTo>
                  <a:lnTo>
                    <a:pt x="736" y="993"/>
                  </a:lnTo>
                  <a:lnTo>
                    <a:pt x="775" y="1004"/>
                  </a:lnTo>
                  <a:lnTo>
                    <a:pt x="816" y="1017"/>
                  </a:lnTo>
                  <a:lnTo>
                    <a:pt x="857" y="1027"/>
                  </a:lnTo>
                  <a:lnTo>
                    <a:pt x="898" y="1038"/>
                  </a:lnTo>
                  <a:lnTo>
                    <a:pt x="941" y="1049"/>
                  </a:lnTo>
                  <a:lnTo>
                    <a:pt x="984" y="1059"/>
                  </a:lnTo>
                  <a:lnTo>
                    <a:pt x="1028" y="1068"/>
                  </a:lnTo>
                  <a:lnTo>
                    <a:pt x="1072" y="1077"/>
                  </a:lnTo>
                  <a:lnTo>
                    <a:pt x="1118" y="1085"/>
                  </a:lnTo>
                  <a:lnTo>
                    <a:pt x="1164" y="1093"/>
                  </a:lnTo>
                  <a:lnTo>
                    <a:pt x="1211" y="1100"/>
                  </a:lnTo>
                  <a:lnTo>
                    <a:pt x="1259" y="1107"/>
                  </a:lnTo>
                  <a:lnTo>
                    <a:pt x="1306" y="1112"/>
                  </a:lnTo>
                  <a:lnTo>
                    <a:pt x="1354" y="1118"/>
                  </a:lnTo>
                  <a:lnTo>
                    <a:pt x="1403" y="1122"/>
                  </a:lnTo>
                  <a:lnTo>
                    <a:pt x="1453" y="1127"/>
                  </a:lnTo>
                  <a:lnTo>
                    <a:pt x="1501" y="1130"/>
                  </a:lnTo>
                  <a:lnTo>
                    <a:pt x="1551" y="1134"/>
                  </a:lnTo>
                  <a:lnTo>
                    <a:pt x="1601" y="1137"/>
                  </a:lnTo>
                  <a:lnTo>
                    <a:pt x="1652" y="1138"/>
                  </a:lnTo>
                  <a:lnTo>
                    <a:pt x="1704" y="1141"/>
                  </a:lnTo>
                  <a:lnTo>
                    <a:pt x="1755" y="1142"/>
                  </a:lnTo>
                  <a:lnTo>
                    <a:pt x="1806" y="1142"/>
                  </a:lnTo>
                  <a:lnTo>
                    <a:pt x="1857" y="1142"/>
                  </a:lnTo>
                  <a:lnTo>
                    <a:pt x="1909" y="1142"/>
                  </a:lnTo>
                  <a:lnTo>
                    <a:pt x="1960" y="1141"/>
                  </a:lnTo>
                  <a:lnTo>
                    <a:pt x="2012" y="1138"/>
                  </a:lnTo>
                  <a:lnTo>
                    <a:pt x="2063" y="1136"/>
                  </a:lnTo>
                  <a:lnTo>
                    <a:pt x="2116" y="1134"/>
                  </a:lnTo>
                  <a:lnTo>
                    <a:pt x="2168" y="1130"/>
                  </a:lnTo>
                  <a:lnTo>
                    <a:pt x="2220" y="1126"/>
                  </a:lnTo>
                  <a:lnTo>
                    <a:pt x="2271" y="1121"/>
                  </a:lnTo>
                  <a:lnTo>
                    <a:pt x="2323" y="1117"/>
                  </a:lnTo>
                  <a:lnTo>
                    <a:pt x="2374" y="1111"/>
                  </a:lnTo>
                  <a:lnTo>
                    <a:pt x="2427" y="1105"/>
                  </a:lnTo>
                  <a:lnTo>
                    <a:pt x="2478" y="1099"/>
                  </a:lnTo>
                  <a:lnTo>
                    <a:pt x="2529" y="1092"/>
                  </a:lnTo>
                  <a:lnTo>
                    <a:pt x="2580" y="1084"/>
                  </a:lnTo>
                  <a:lnTo>
                    <a:pt x="2630" y="1076"/>
                  </a:lnTo>
                  <a:lnTo>
                    <a:pt x="2680" y="1067"/>
                  </a:lnTo>
                  <a:lnTo>
                    <a:pt x="2730" y="1058"/>
                  </a:lnTo>
                  <a:lnTo>
                    <a:pt x="2780" y="1049"/>
                  </a:lnTo>
                  <a:lnTo>
                    <a:pt x="2828" y="1038"/>
                  </a:lnTo>
                  <a:lnTo>
                    <a:pt x="2877" y="1027"/>
                  </a:lnTo>
                  <a:lnTo>
                    <a:pt x="2926" y="1016"/>
                  </a:lnTo>
                  <a:lnTo>
                    <a:pt x="2974" y="1004"/>
                  </a:lnTo>
                  <a:lnTo>
                    <a:pt x="3021" y="992"/>
                  </a:lnTo>
                  <a:lnTo>
                    <a:pt x="3068" y="978"/>
                  </a:lnTo>
                  <a:lnTo>
                    <a:pt x="3114" y="966"/>
                  </a:lnTo>
                  <a:lnTo>
                    <a:pt x="3160" y="951"/>
                  </a:lnTo>
                  <a:lnTo>
                    <a:pt x="3205" y="937"/>
                  </a:lnTo>
                  <a:lnTo>
                    <a:pt x="3250" y="921"/>
                  </a:lnTo>
                  <a:lnTo>
                    <a:pt x="3293" y="907"/>
                  </a:lnTo>
                  <a:lnTo>
                    <a:pt x="3336" y="891"/>
                  </a:lnTo>
                  <a:lnTo>
                    <a:pt x="3378" y="874"/>
                  </a:lnTo>
                  <a:lnTo>
                    <a:pt x="3419" y="857"/>
                  </a:lnTo>
                  <a:lnTo>
                    <a:pt x="3460" y="840"/>
                  </a:lnTo>
                  <a:lnTo>
                    <a:pt x="3499" y="822"/>
                  </a:lnTo>
                  <a:lnTo>
                    <a:pt x="3538" y="803"/>
                  </a:lnTo>
                  <a:lnTo>
                    <a:pt x="3575" y="784"/>
                  </a:lnTo>
                  <a:lnTo>
                    <a:pt x="3613" y="765"/>
                  </a:lnTo>
                  <a:lnTo>
                    <a:pt x="3648" y="746"/>
                  </a:lnTo>
                  <a:lnTo>
                    <a:pt x="3683" y="725"/>
                  </a:lnTo>
                  <a:lnTo>
                    <a:pt x="3717" y="705"/>
                  </a:lnTo>
                  <a:lnTo>
                    <a:pt x="3750" y="684"/>
                  </a:lnTo>
                  <a:lnTo>
                    <a:pt x="3782" y="663"/>
                  </a:lnTo>
                  <a:lnTo>
                    <a:pt x="3813" y="641"/>
                  </a:lnTo>
                  <a:lnTo>
                    <a:pt x="3842" y="620"/>
                  </a:lnTo>
                  <a:lnTo>
                    <a:pt x="3872" y="597"/>
                  </a:lnTo>
                  <a:lnTo>
                    <a:pt x="3899" y="574"/>
                  </a:lnTo>
                  <a:lnTo>
                    <a:pt x="3926" y="551"/>
                  </a:lnTo>
                  <a:lnTo>
                    <a:pt x="3951" y="529"/>
                  </a:lnTo>
                  <a:lnTo>
                    <a:pt x="3976" y="505"/>
                  </a:lnTo>
                  <a:lnTo>
                    <a:pt x="4000" y="481"/>
                  </a:lnTo>
                  <a:lnTo>
                    <a:pt x="4023" y="457"/>
                  </a:lnTo>
                  <a:lnTo>
                    <a:pt x="4043" y="433"/>
                  </a:lnTo>
                  <a:lnTo>
                    <a:pt x="4063" y="408"/>
                  </a:lnTo>
                  <a:lnTo>
                    <a:pt x="4083" y="385"/>
                  </a:lnTo>
                  <a:lnTo>
                    <a:pt x="4101" y="360"/>
                  </a:lnTo>
                  <a:lnTo>
                    <a:pt x="4118" y="335"/>
                  </a:lnTo>
                  <a:lnTo>
                    <a:pt x="4134" y="310"/>
                  </a:lnTo>
                  <a:lnTo>
                    <a:pt x="4147" y="285"/>
                  </a:lnTo>
                  <a:lnTo>
                    <a:pt x="4161" y="259"/>
                  </a:lnTo>
                  <a:lnTo>
                    <a:pt x="4174" y="234"/>
                  </a:lnTo>
                  <a:lnTo>
                    <a:pt x="4185" y="207"/>
                  </a:lnTo>
                  <a:lnTo>
                    <a:pt x="4194" y="181"/>
                  </a:lnTo>
                  <a:lnTo>
                    <a:pt x="4203" y="156"/>
                  </a:lnTo>
                  <a:lnTo>
                    <a:pt x="4211" y="130"/>
                  </a:lnTo>
                  <a:lnTo>
                    <a:pt x="4217" y="104"/>
                  </a:lnTo>
                  <a:lnTo>
                    <a:pt x="4221" y="78"/>
                  </a:lnTo>
                  <a:lnTo>
                    <a:pt x="4226" y="52"/>
                  </a:lnTo>
                  <a:lnTo>
                    <a:pt x="4228" y="26"/>
                  </a:lnTo>
                  <a:lnTo>
                    <a:pt x="4229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09" name="Freeform 281"/>
            <p:cNvSpPr>
              <a:spLocks/>
            </p:cNvSpPr>
            <p:nvPr/>
          </p:nvSpPr>
          <p:spPr bwMode="auto">
            <a:xfrm>
              <a:off x="2294" y="1152"/>
              <a:ext cx="5" cy="26"/>
            </a:xfrm>
            <a:custGeom>
              <a:avLst/>
              <a:gdLst>
                <a:gd name="T0" fmla="*/ 0 w 29"/>
                <a:gd name="T1" fmla="*/ 142 h 142"/>
                <a:gd name="T2" fmla="*/ 1 w 29"/>
                <a:gd name="T3" fmla="*/ 121 h 142"/>
                <a:gd name="T4" fmla="*/ 3 w 29"/>
                <a:gd name="T5" fmla="*/ 102 h 142"/>
                <a:gd name="T6" fmla="*/ 5 w 29"/>
                <a:gd name="T7" fmla="*/ 82 h 142"/>
                <a:gd name="T8" fmla="*/ 8 w 29"/>
                <a:gd name="T9" fmla="*/ 61 h 142"/>
                <a:gd name="T10" fmla="*/ 14 w 29"/>
                <a:gd name="T11" fmla="*/ 41 h 142"/>
                <a:gd name="T12" fmla="*/ 20 w 29"/>
                <a:gd name="T13" fmla="*/ 21 h 142"/>
                <a:gd name="T14" fmla="*/ 28 w 29"/>
                <a:gd name="T15" fmla="*/ 1 h 142"/>
                <a:gd name="T16" fmla="*/ 29 w 29"/>
                <a:gd name="T17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" h="142">
                  <a:moveTo>
                    <a:pt x="0" y="142"/>
                  </a:moveTo>
                  <a:lnTo>
                    <a:pt x="1" y="121"/>
                  </a:lnTo>
                  <a:lnTo>
                    <a:pt x="3" y="102"/>
                  </a:lnTo>
                  <a:lnTo>
                    <a:pt x="5" y="82"/>
                  </a:lnTo>
                  <a:lnTo>
                    <a:pt x="8" y="61"/>
                  </a:lnTo>
                  <a:lnTo>
                    <a:pt x="14" y="41"/>
                  </a:lnTo>
                  <a:lnTo>
                    <a:pt x="20" y="21"/>
                  </a:lnTo>
                  <a:lnTo>
                    <a:pt x="28" y="1"/>
                  </a:lnTo>
                  <a:lnTo>
                    <a:pt x="29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10" name="Freeform 282"/>
            <p:cNvSpPr>
              <a:spLocks/>
            </p:cNvSpPr>
            <p:nvPr/>
          </p:nvSpPr>
          <p:spPr bwMode="auto">
            <a:xfrm>
              <a:off x="2310" y="1099"/>
              <a:ext cx="41" cy="35"/>
            </a:xfrm>
            <a:custGeom>
              <a:avLst/>
              <a:gdLst>
                <a:gd name="T0" fmla="*/ 0 w 225"/>
                <a:gd name="T1" fmla="*/ 187 h 187"/>
                <a:gd name="T2" fmla="*/ 12 w 225"/>
                <a:gd name="T3" fmla="*/ 172 h 187"/>
                <a:gd name="T4" fmla="*/ 28 w 225"/>
                <a:gd name="T5" fmla="*/ 153 h 187"/>
                <a:gd name="T6" fmla="*/ 46 w 225"/>
                <a:gd name="T7" fmla="*/ 133 h 187"/>
                <a:gd name="T8" fmla="*/ 66 w 225"/>
                <a:gd name="T9" fmla="*/ 115 h 187"/>
                <a:gd name="T10" fmla="*/ 86 w 225"/>
                <a:gd name="T11" fmla="*/ 97 h 187"/>
                <a:gd name="T12" fmla="*/ 109 w 225"/>
                <a:gd name="T13" fmla="*/ 79 h 187"/>
                <a:gd name="T14" fmla="*/ 132 w 225"/>
                <a:gd name="T15" fmla="*/ 61 h 187"/>
                <a:gd name="T16" fmla="*/ 155 w 225"/>
                <a:gd name="T17" fmla="*/ 44 h 187"/>
                <a:gd name="T18" fmla="*/ 182 w 225"/>
                <a:gd name="T19" fmla="*/ 27 h 187"/>
                <a:gd name="T20" fmla="*/ 208 w 225"/>
                <a:gd name="T21" fmla="*/ 10 h 187"/>
                <a:gd name="T22" fmla="*/ 225 w 225"/>
                <a:gd name="T23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5" h="187">
                  <a:moveTo>
                    <a:pt x="0" y="187"/>
                  </a:moveTo>
                  <a:lnTo>
                    <a:pt x="12" y="172"/>
                  </a:lnTo>
                  <a:lnTo>
                    <a:pt x="28" y="153"/>
                  </a:lnTo>
                  <a:lnTo>
                    <a:pt x="46" y="133"/>
                  </a:lnTo>
                  <a:lnTo>
                    <a:pt x="66" y="115"/>
                  </a:lnTo>
                  <a:lnTo>
                    <a:pt x="86" y="97"/>
                  </a:lnTo>
                  <a:lnTo>
                    <a:pt x="109" y="79"/>
                  </a:lnTo>
                  <a:lnTo>
                    <a:pt x="132" y="61"/>
                  </a:lnTo>
                  <a:lnTo>
                    <a:pt x="155" y="44"/>
                  </a:lnTo>
                  <a:lnTo>
                    <a:pt x="182" y="27"/>
                  </a:lnTo>
                  <a:lnTo>
                    <a:pt x="208" y="10"/>
                  </a:lnTo>
                  <a:lnTo>
                    <a:pt x="225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11" name="Freeform 283"/>
            <p:cNvSpPr>
              <a:spLocks/>
            </p:cNvSpPr>
            <p:nvPr/>
          </p:nvSpPr>
          <p:spPr bwMode="auto">
            <a:xfrm>
              <a:off x="2380" y="1059"/>
              <a:ext cx="72" cy="26"/>
            </a:xfrm>
            <a:custGeom>
              <a:avLst/>
              <a:gdLst>
                <a:gd name="T0" fmla="*/ 0 w 390"/>
                <a:gd name="T1" fmla="*/ 134 h 134"/>
                <a:gd name="T2" fmla="*/ 7 w 390"/>
                <a:gd name="T3" fmla="*/ 130 h 134"/>
                <a:gd name="T4" fmla="*/ 41 w 390"/>
                <a:gd name="T5" fmla="*/ 116 h 134"/>
                <a:gd name="T6" fmla="*/ 76 w 390"/>
                <a:gd name="T7" fmla="*/ 102 h 134"/>
                <a:gd name="T8" fmla="*/ 112 w 390"/>
                <a:gd name="T9" fmla="*/ 87 h 134"/>
                <a:gd name="T10" fmla="*/ 148 w 390"/>
                <a:gd name="T11" fmla="*/ 74 h 134"/>
                <a:gd name="T12" fmla="*/ 185 w 390"/>
                <a:gd name="T13" fmla="*/ 61 h 134"/>
                <a:gd name="T14" fmla="*/ 224 w 390"/>
                <a:gd name="T15" fmla="*/ 49 h 134"/>
                <a:gd name="T16" fmla="*/ 263 w 390"/>
                <a:gd name="T17" fmla="*/ 36 h 134"/>
                <a:gd name="T18" fmla="*/ 302 w 390"/>
                <a:gd name="T19" fmla="*/ 24 h 134"/>
                <a:gd name="T20" fmla="*/ 343 w 390"/>
                <a:gd name="T21" fmla="*/ 12 h 134"/>
                <a:gd name="T22" fmla="*/ 385 w 390"/>
                <a:gd name="T23" fmla="*/ 1 h 134"/>
                <a:gd name="T24" fmla="*/ 390 w 390"/>
                <a:gd name="T25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0" h="134">
                  <a:moveTo>
                    <a:pt x="0" y="134"/>
                  </a:moveTo>
                  <a:lnTo>
                    <a:pt x="7" y="130"/>
                  </a:lnTo>
                  <a:lnTo>
                    <a:pt x="41" y="116"/>
                  </a:lnTo>
                  <a:lnTo>
                    <a:pt x="76" y="102"/>
                  </a:lnTo>
                  <a:lnTo>
                    <a:pt x="112" y="87"/>
                  </a:lnTo>
                  <a:lnTo>
                    <a:pt x="148" y="74"/>
                  </a:lnTo>
                  <a:lnTo>
                    <a:pt x="185" y="61"/>
                  </a:lnTo>
                  <a:lnTo>
                    <a:pt x="224" y="49"/>
                  </a:lnTo>
                  <a:lnTo>
                    <a:pt x="263" y="36"/>
                  </a:lnTo>
                  <a:lnTo>
                    <a:pt x="302" y="24"/>
                  </a:lnTo>
                  <a:lnTo>
                    <a:pt x="343" y="12"/>
                  </a:lnTo>
                  <a:lnTo>
                    <a:pt x="385" y="1"/>
                  </a:lnTo>
                  <a:lnTo>
                    <a:pt x="39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12" name="Freeform 284"/>
            <p:cNvSpPr>
              <a:spLocks/>
            </p:cNvSpPr>
            <p:nvPr/>
          </p:nvSpPr>
          <p:spPr bwMode="auto">
            <a:xfrm>
              <a:off x="2493" y="1040"/>
              <a:ext cx="90" cy="10"/>
            </a:xfrm>
            <a:custGeom>
              <a:avLst/>
              <a:gdLst>
                <a:gd name="T0" fmla="*/ 0 w 494"/>
                <a:gd name="T1" fmla="*/ 60 h 60"/>
                <a:gd name="T2" fmla="*/ 32 w 494"/>
                <a:gd name="T3" fmla="*/ 54 h 60"/>
                <a:gd name="T4" fmla="*/ 78 w 494"/>
                <a:gd name="T5" fmla="*/ 46 h 60"/>
                <a:gd name="T6" fmla="*/ 124 w 494"/>
                <a:gd name="T7" fmla="*/ 39 h 60"/>
                <a:gd name="T8" fmla="*/ 171 w 494"/>
                <a:gd name="T9" fmla="*/ 32 h 60"/>
                <a:gd name="T10" fmla="*/ 219 w 494"/>
                <a:gd name="T11" fmla="*/ 26 h 60"/>
                <a:gd name="T12" fmla="*/ 266 w 494"/>
                <a:gd name="T13" fmla="*/ 20 h 60"/>
                <a:gd name="T14" fmla="*/ 315 w 494"/>
                <a:gd name="T15" fmla="*/ 14 h 60"/>
                <a:gd name="T16" fmla="*/ 364 w 494"/>
                <a:gd name="T17" fmla="*/ 10 h 60"/>
                <a:gd name="T18" fmla="*/ 413 w 494"/>
                <a:gd name="T19" fmla="*/ 5 h 60"/>
                <a:gd name="T20" fmla="*/ 463 w 494"/>
                <a:gd name="T21" fmla="*/ 2 h 60"/>
                <a:gd name="T22" fmla="*/ 494 w 494"/>
                <a:gd name="T23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4" h="60">
                  <a:moveTo>
                    <a:pt x="0" y="60"/>
                  </a:moveTo>
                  <a:lnTo>
                    <a:pt x="32" y="54"/>
                  </a:lnTo>
                  <a:lnTo>
                    <a:pt x="78" y="46"/>
                  </a:lnTo>
                  <a:lnTo>
                    <a:pt x="124" y="39"/>
                  </a:lnTo>
                  <a:lnTo>
                    <a:pt x="171" y="32"/>
                  </a:lnTo>
                  <a:lnTo>
                    <a:pt x="219" y="26"/>
                  </a:lnTo>
                  <a:lnTo>
                    <a:pt x="266" y="20"/>
                  </a:lnTo>
                  <a:lnTo>
                    <a:pt x="315" y="14"/>
                  </a:lnTo>
                  <a:lnTo>
                    <a:pt x="364" y="10"/>
                  </a:lnTo>
                  <a:lnTo>
                    <a:pt x="413" y="5"/>
                  </a:lnTo>
                  <a:lnTo>
                    <a:pt x="463" y="2"/>
                  </a:lnTo>
                  <a:lnTo>
                    <a:pt x="494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13" name="Freeform 285"/>
            <p:cNvSpPr>
              <a:spLocks/>
            </p:cNvSpPr>
            <p:nvPr/>
          </p:nvSpPr>
          <p:spPr bwMode="auto">
            <a:xfrm>
              <a:off x="2631" y="1038"/>
              <a:ext cx="98" cy="6"/>
            </a:xfrm>
            <a:custGeom>
              <a:avLst/>
              <a:gdLst>
                <a:gd name="T0" fmla="*/ 0 w 534"/>
                <a:gd name="T1" fmla="*/ 0 h 31"/>
                <a:gd name="T2" fmla="*/ 9 w 534"/>
                <a:gd name="T3" fmla="*/ 0 h 31"/>
                <a:gd name="T4" fmla="*/ 60 w 534"/>
                <a:gd name="T5" fmla="*/ 0 h 31"/>
                <a:gd name="T6" fmla="*/ 112 w 534"/>
                <a:gd name="T7" fmla="*/ 1 h 31"/>
                <a:gd name="T8" fmla="*/ 163 w 534"/>
                <a:gd name="T9" fmla="*/ 3 h 31"/>
                <a:gd name="T10" fmla="*/ 215 w 534"/>
                <a:gd name="T11" fmla="*/ 4 h 31"/>
                <a:gd name="T12" fmla="*/ 268 w 534"/>
                <a:gd name="T13" fmla="*/ 8 h 31"/>
                <a:gd name="T14" fmla="*/ 319 w 534"/>
                <a:gd name="T15" fmla="*/ 11 h 31"/>
                <a:gd name="T16" fmla="*/ 371 w 534"/>
                <a:gd name="T17" fmla="*/ 14 h 31"/>
                <a:gd name="T18" fmla="*/ 422 w 534"/>
                <a:gd name="T19" fmla="*/ 19 h 31"/>
                <a:gd name="T20" fmla="*/ 474 w 534"/>
                <a:gd name="T21" fmla="*/ 25 h 31"/>
                <a:gd name="T22" fmla="*/ 525 w 534"/>
                <a:gd name="T23" fmla="*/ 30 h 31"/>
                <a:gd name="T24" fmla="*/ 534 w 534"/>
                <a:gd name="T25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34" h="31">
                  <a:moveTo>
                    <a:pt x="0" y="0"/>
                  </a:moveTo>
                  <a:lnTo>
                    <a:pt x="9" y="0"/>
                  </a:lnTo>
                  <a:lnTo>
                    <a:pt x="60" y="0"/>
                  </a:lnTo>
                  <a:lnTo>
                    <a:pt x="112" y="1"/>
                  </a:lnTo>
                  <a:lnTo>
                    <a:pt x="163" y="3"/>
                  </a:lnTo>
                  <a:lnTo>
                    <a:pt x="215" y="4"/>
                  </a:lnTo>
                  <a:lnTo>
                    <a:pt x="268" y="8"/>
                  </a:lnTo>
                  <a:lnTo>
                    <a:pt x="319" y="11"/>
                  </a:lnTo>
                  <a:lnTo>
                    <a:pt x="371" y="14"/>
                  </a:lnTo>
                  <a:lnTo>
                    <a:pt x="422" y="19"/>
                  </a:lnTo>
                  <a:lnTo>
                    <a:pt x="474" y="25"/>
                  </a:lnTo>
                  <a:lnTo>
                    <a:pt x="525" y="30"/>
                  </a:lnTo>
                  <a:lnTo>
                    <a:pt x="534" y="3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14" name="Freeform 286"/>
            <p:cNvSpPr>
              <a:spLocks/>
            </p:cNvSpPr>
            <p:nvPr/>
          </p:nvSpPr>
          <p:spPr bwMode="auto">
            <a:xfrm>
              <a:off x="2777" y="1052"/>
              <a:ext cx="91" cy="21"/>
            </a:xfrm>
            <a:custGeom>
              <a:avLst/>
              <a:gdLst>
                <a:gd name="T0" fmla="*/ 0 w 495"/>
                <a:gd name="T1" fmla="*/ 0 h 122"/>
                <a:gd name="T2" fmla="*/ 32 w 495"/>
                <a:gd name="T3" fmla="*/ 6 h 122"/>
                <a:gd name="T4" fmla="*/ 80 w 495"/>
                <a:gd name="T5" fmla="*/ 15 h 122"/>
                <a:gd name="T6" fmla="*/ 130 w 495"/>
                <a:gd name="T7" fmla="*/ 25 h 122"/>
                <a:gd name="T8" fmla="*/ 179 w 495"/>
                <a:gd name="T9" fmla="*/ 36 h 122"/>
                <a:gd name="T10" fmla="*/ 228 w 495"/>
                <a:gd name="T11" fmla="*/ 48 h 122"/>
                <a:gd name="T12" fmla="*/ 276 w 495"/>
                <a:gd name="T13" fmla="*/ 59 h 122"/>
                <a:gd name="T14" fmla="*/ 323 w 495"/>
                <a:gd name="T15" fmla="*/ 72 h 122"/>
                <a:gd name="T16" fmla="*/ 370 w 495"/>
                <a:gd name="T17" fmla="*/ 84 h 122"/>
                <a:gd name="T18" fmla="*/ 416 w 495"/>
                <a:gd name="T19" fmla="*/ 98 h 122"/>
                <a:gd name="T20" fmla="*/ 463 w 495"/>
                <a:gd name="T21" fmla="*/ 111 h 122"/>
                <a:gd name="T22" fmla="*/ 495 w 495"/>
                <a:gd name="T23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5" h="122">
                  <a:moveTo>
                    <a:pt x="0" y="0"/>
                  </a:moveTo>
                  <a:lnTo>
                    <a:pt x="32" y="6"/>
                  </a:lnTo>
                  <a:lnTo>
                    <a:pt x="80" y="15"/>
                  </a:lnTo>
                  <a:lnTo>
                    <a:pt x="130" y="25"/>
                  </a:lnTo>
                  <a:lnTo>
                    <a:pt x="179" y="36"/>
                  </a:lnTo>
                  <a:lnTo>
                    <a:pt x="228" y="48"/>
                  </a:lnTo>
                  <a:lnTo>
                    <a:pt x="276" y="59"/>
                  </a:lnTo>
                  <a:lnTo>
                    <a:pt x="323" y="72"/>
                  </a:lnTo>
                  <a:lnTo>
                    <a:pt x="370" y="84"/>
                  </a:lnTo>
                  <a:lnTo>
                    <a:pt x="416" y="98"/>
                  </a:lnTo>
                  <a:lnTo>
                    <a:pt x="463" y="111"/>
                  </a:lnTo>
                  <a:lnTo>
                    <a:pt x="495" y="12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15" name="Freeform 287"/>
            <p:cNvSpPr>
              <a:spLocks/>
            </p:cNvSpPr>
            <p:nvPr/>
          </p:nvSpPr>
          <p:spPr bwMode="auto">
            <a:xfrm>
              <a:off x="2909" y="1087"/>
              <a:ext cx="72" cy="36"/>
            </a:xfrm>
            <a:custGeom>
              <a:avLst/>
              <a:gdLst>
                <a:gd name="T0" fmla="*/ 0 w 390"/>
                <a:gd name="T1" fmla="*/ 0 h 195"/>
                <a:gd name="T2" fmla="*/ 5 w 390"/>
                <a:gd name="T3" fmla="*/ 2 h 195"/>
                <a:gd name="T4" fmla="*/ 46 w 390"/>
                <a:gd name="T5" fmla="*/ 19 h 195"/>
                <a:gd name="T6" fmla="*/ 87 w 390"/>
                <a:gd name="T7" fmla="*/ 36 h 195"/>
                <a:gd name="T8" fmla="*/ 127 w 390"/>
                <a:gd name="T9" fmla="*/ 55 h 195"/>
                <a:gd name="T10" fmla="*/ 166 w 390"/>
                <a:gd name="T11" fmla="*/ 73 h 195"/>
                <a:gd name="T12" fmla="*/ 205 w 390"/>
                <a:gd name="T13" fmla="*/ 91 h 195"/>
                <a:gd name="T14" fmla="*/ 243 w 390"/>
                <a:gd name="T15" fmla="*/ 110 h 195"/>
                <a:gd name="T16" fmla="*/ 279 w 390"/>
                <a:gd name="T17" fmla="*/ 129 h 195"/>
                <a:gd name="T18" fmla="*/ 314 w 390"/>
                <a:gd name="T19" fmla="*/ 149 h 195"/>
                <a:gd name="T20" fmla="*/ 349 w 390"/>
                <a:gd name="T21" fmla="*/ 169 h 195"/>
                <a:gd name="T22" fmla="*/ 383 w 390"/>
                <a:gd name="T23" fmla="*/ 190 h 195"/>
                <a:gd name="T24" fmla="*/ 390 w 390"/>
                <a:gd name="T25" fmla="*/ 195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0" h="195">
                  <a:moveTo>
                    <a:pt x="0" y="0"/>
                  </a:moveTo>
                  <a:lnTo>
                    <a:pt x="5" y="2"/>
                  </a:lnTo>
                  <a:lnTo>
                    <a:pt x="46" y="19"/>
                  </a:lnTo>
                  <a:lnTo>
                    <a:pt x="87" y="36"/>
                  </a:lnTo>
                  <a:lnTo>
                    <a:pt x="127" y="55"/>
                  </a:lnTo>
                  <a:lnTo>
                    <a:pt x="166" y="73"/>
                  </a:lnTo>
                  <a:lnTo>
                    <a:pt x="205" y="91"/>
                  </a:lnTo>
                  <a:lnTo>
                    <a:pt x="243" y="110"/>
                  </a:lnTo>
                  <a:lnTo>
                    <a:pt x="279" y="129"/>
                  </a:lnTo>
                  <a:lnTo>
                    <a:pt x="314" y="149"/>
                  </a:lnTo>
                  <a:lnTo>
                    <a:pt x="349" y="169"/>
                  </a:lnTo>
                  <a:lnTo>
                    <a:pt x="383" y="190"/>
                  </a:lnTo>
                  <a:lnTo>
                    <a:pt x="390" y="19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16" name="Freeform 288"/>
            <p:cNvSpPr>
              <a:spLocks/>
            </p:cNvSpPr>
            <p:nvPr/>
          </p:nvSpPr>
          <p:spPr bwMode="auto">
            <a:xfrm>
              <a:off x="3009" y="1144"/>
              <a:ext cx="41" cy="46"/>
            </a:xfrm>
            <a:custGeom>
              <a:avLst/>
              <a:gdLst>
                <a:gd name="T0" fmla="*/ 0 w 221"/>
                <a:gd name="T1" fmla="*/ 0 h 248"/>
                <a:gd name="T2" fmla="*/ 16 w 221"/>
                <a:gd name="T3" fmla="*/ 12 h 248"/>
                <a:gd name="T4" fmla="*/ 43 w 221"/>
                <a:gd name="T5" fmla="*/ 35 h 248"/>
                <a:gd name="T6" fmla="*/ 68 w 221"/>
                <a:gd name="T7" fmla="*/ 59 h 248"/>
                <a:gd name="T8" fmla="*/ 92 w 221"/>
                <a:gd name="T9" fmla="*/ 83 h 248"/>
                <a:gd name="T10" fmla="*/ 115 w 221"/>
                <a:gd name="T11" fmla="*/ 106 h 248"/>
                <a:gd name="T12" fmla="*/ 136 w 221"/>
                <a:gd name="T13" fmla="*/ 130 h 248"/>
                <a:gd name="T14" fmla="*/ 157 w 221"/>
                <a:gd name="T15" fmla="*/ 154 h 248"/>
                <a:gd name="T16" fmla="*/ 176 w 221"/>
                <a:gd name="T17" fmla="*/ 179 h 248"/>
                <a:gd name="T18" fmla="*/ 193 w 221"/>
                <a:gd name="T19" fmla="*/ 204 h 248"/>
                <a:gd name="T20" fmla="*/ 210 w 221"/>
                <a:gd name="T21" fmla="*/ 229 h 248"/>
                <a:gd name="T22" fmla="*/ 221 w 221"/>
                <a:gd name="T23" fmla="*/ 248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1" h="248">
                  <a:moveTo>
                    <a:pt x="0" y="0"/>
                  </a:moveTo>
                  <a:lnTo>
                    <a:pt x="16" y="12"/>
                  </a:lnTo>
                  <a:lnTo>
                    <a:pt x="43" y="35"/>
                  </a:lnTo>
                  <a:lnTo>
                    <a:pt x="68" y="59"/>
                  </a:lnTo>
                  <a:lnTo>
                    <a:pt x="92" y="83"/>
                  </a:lnTo>
                  <a:lnTo>
                    <a:pt x="115" y="106"/>
                  </a:lnTo>
                  <a:lnTo>
                    <a:pt x="136" y="130"/>
                  </a:lnTo>
                  <a:lnTo>
                    <a:pt x="157" y="154"/>
                  </a:lnTo>
                  <a:lnTo>
                    <a:pt x="176" y="179"/>
                  </a:lnTo>
                  <a:lnTo>
                    <a:pt x="193" y="204"/>
                  </a:lnTo>
                  <a:lnTo>
                    <a:pt x="210" y="229"/>
                  </a:lnTo>
                  <a:lnTo>
                    <a:pt x="221" y="24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17" name="Freeform 289"/>
            <p:cNvSpPr>
              <a:spLocks/>
            </p:cNvSpPr>
            <p:nvPr/>
          </p:nvSpPr>
          <p:spPr bwMode="auto">
            <a:xfrm>
              <a:off x="3060" y="1214"/>
              <a:ext cx="5" cy="34"/>
            </a:xfrm>
            <a:custGeom>
              <a:avLst/>
              <a:gdLst>
                <a:gd name="T0" fmla="*/ 0 w 28"/>
                <a:gd name="T1" fmla="*/ 0 h 184"/>
                <a:gd name="T2" fmla="*/ 0 w 28"/>
                <a:gd name="T3" fmla="*/ 2 h 184"/>
                <a:gd name="T4" fmla="*/ 8 w 28"/>
                <a:gd name="T5" fmla="*/ 27 h 184"/>
                <a:gd name="T6" fmla="*/ 14 w 28"/>
                <a:gd name="T7" fmla="*/ 53 h 184"/>
                <a:gd name="T8" fmla="*/ 20 w 28"/>
                <a:gd name="T9" fmla="*/ 79 h 184"/>
                <a:gd name="T10" fmla="*/ 23 w 28"/>
                <a:gd name="T11" fmla="*/ 106 h 184"/>
                <a:gd name="T12" fmla="*/ 27 w 28"/>
                <a:gd name="T13" fmla="*/ 132 h 184"/>
                <a:gd name="T14" fmla="*/ 28 w 28"/>
                <a:gd name="T15" fmla="*/ 158 h 184"/>
                <a:gd name="T16" fmla="*/ 28 w 28"/>
                <a:gd name="T17" fmla="*/ 18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184">
                  <a:moveTo>
                    <a:pt x="0" y="0"/>
                  </a:moveTo>
                  <a:lnTo>
                    <a:pt x="0" y="2"/>
                  </a:lnTo>
                  <a:lnTo>
                    <a:pt x="8" y="27"/>
                  </a:lnTo>
                  <a:lnTo>
                    <a:pt x="14" y="53"/>
                  </a:lnTo>
                  <a:lnTo>
                    <a:pt x="20" y="79"/>
                  </a:lnTo>
                  <a:lnTo>
                    <a:pt x="23" y="106"/>
                  </a:lnTo>
                  <a:lnTo>
                    <a:pt x="27" y="132"/>
                  </a:lnTo>
                  <a:lnTo>
                    <a:pt x="28" y="158"/>
                  </a:lnTo>
                  <a:lnTo>
                    <a:pt x="28" y="18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18" name="Freeform 290"/>
            <p:cNvSpPr>
              <a:spLocks/>
            </p:cNvSpPr>
            <p:nvPr/>
          </p:nvSpPr>
          <p:spPr bwMode="auto">
            <a:xfrm>
              <a:off x="2293" y="1291"/>
              <a:ext cx="6" cy="26"/>
            </a:xfrm>
            <a:custGeom>
              <a:avLst/>
              <a:gdLst>
                <a:gd name="T0" fmla="*/ 0 w 35"/>
                <a:gd name="T1" fmla="*/ 142 h 142"/>
                <a:gd name="T2" fmla="*/ 1 w 35"/>
                <a:gd name="T3" fmla="*/ 122 h 142"/>
                <a:gd name="T4" fmla="*/ 3 w 35"/>
                <a:gd name="T5" fmla="*/ 101 h 142"/>
                <a:gd name="T6" fmla="*/ 6 w 35"/>
                <a:gd name="T7" fmla="*/ 81 h 142"/>
                <a:gd name="T8" fmla="*/ 12 w 35"/>
                <a:gd name="T9" fmla="*/ 62 h 142"/>
                <a:gd name="T10" fmla="*/ 18 w 35"/>
                <a:gd name="T11" fmla="*/ 41 h 142"/>
                <a:gd name="T12" fmla="*/ 26 w 35"/>
                <a:gd name="T13" fmla="*/ 22 h 142"/>
                <a:gd name="T14" fmla="*/ 35 w 35"/>
                <a:gd name="T15" fmla="*/ 1 h 142"/>
                <a:gd name="T16" fmla="*/ 35 w 35"/>
                <a:gd name="T17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" h="142">
                  <a:moveTo>
                    <a:pt x="0" y="142"/>
                  </a:moveTo>
                  <a:lnTo>
                    <a:pt x="1" y="122"/>
                  </a:lnTo>
                  <a:lnTo>
                    <a:pt x="3" y="101"/>
                  </a:lnTo>
                  <a:lnTo>
                    <a:pt x="6" y="81"/>
                  </a:lnTo>
                  <a:lnTo>
                    <a:pt x="12" y="62"/>
                  </a:lnTo>
                  <a:lnTo>
                    <a:pt x="18" y="41"/>
                  </a:lnTo>
                  <a:lnTo>
                    <a:pt x="26" y="22"/>
                  </a:lnTo>
                  <a:lnTo>
                    <a:pt x="35" y="1"/>
                  </a:lnTo>
                  <a:lnTo>
                    <a:pt x="35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19" name="Freeform 291"/>
            <p:cNvSpPr>
              <a:spLocks/>
            </p:cNvSpPr>
            <p:nvPr/>
          </p:nvSpPr>
          <p:spPr bwMode="auto">
            <a:xfrm>
              <a:off x="2311" y="1239"/>
              <a:ext cx="41" cy="33"/>
            </a:xfrm>
            <a:custGeom>
              <a:avLst/>
              <a:gdLst>
                <a:gd name="T0" fmla="*/ 0 w 223"/>
                <a:gd name="T1" fmla="*/ 187 h 187"/>
                <a:gd name="T2" fmla="*/ 12 w 223"/>
                <a:gd name="T3" fmla="*/ 172 h 187"/>
                <a:gd name="T4" fmla="*/ 29 w 223"/>
                <a:gd name="T5" fmla="*/ 153 h 187"/>
                <a:gd name="T6" fmla="*/ 47 w 223"/>
                <a:gd name="T7" fmla="*/ 135 h 187"/>
                <a:gd name="T8" fmla="*/ 68 w 223"/>
                <a:gd name="T9" fmla="*/ 117 h 187"/>
                <a:gd name="T10" fmla="*/ 88 w 223"/>
                <a:gd name="T11" fmla="*/ 98 h 187"/>
                <a:gd name="T12" fmla="*/ 110 w 223"/>
                <a:gd name="T13" fmla="*/ 79 h 187"/>
                <a:gd name="T14" fmla="*/ 133 w 223"/>
                <a:gd name="T15" fmla="*/ 62 h 187"/>
                <a:gd name="T16" fmla="*/ 156 w 223"/>
                <a:gd name="T17" fmla="*/ 44 h 187"/>
                <a:gd name="T18" fmla="*/ 181 w 223"/>
                <a:gd name="T19" fmla="*/ 27 h 187"/>
                <a:gd name="T20" fmla="*/ 207 w 223"/>
                <a:gd name="T21" fmla="*/ 10 h 187"/>
                <a:gd name="T22" fmla="*/ 223 w 223"/>
                <a:gd name="T23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3" h="187">
                  <a:moveTo>
                    <a:pt x="0" y="187"/>
                  </a:moveTo>
                  <a:lnTo>
                    <a:pt x="12" y="172"/>
                  </a:lnTo>
                  <a:lnTo>
                    <a:pt x="29" y="153"/>
                  </a:lnTo>
                  <a:lnTo>
                    <a:pt x="47" y="135"/>
                  </a:lnTo>
                  <a:lnTo>
                    <a:pt x="68" y="117"/>
                  </a:lnTo>
                  <a:lnTo>
                    <a:pt x="88" y="98"/>
                  </a:lnTo>
                  <a:lnTo>
                    <a:pt x="110" y="79"/>
                  </a:lnTo>
                  <a:lnTo>
                    <a:pt x="133" y="62"/>
                  </a:lnTo>
                  <a:lnTo>
                    <a:pt x="156" y="44"/>
                  </a:lnTo>
                  <a:lnTo>
                    <a:pt x="181" y="27"/>
                  </a:lnTo>
                  <a:lnTo>
                    <a:pt x="207" y="10"/>
                  </a:lnTo>
                  <a:lnTo>
                    <a:pt x="223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20" name="Freeform 292"/>
            <p:cNvSpPr>
              <a:spLocks/>
            </p:cNvSpPr>
            <p:nvPr/>
          </p:nvSpPr>
          <p:spPr bwMode="auto">
            <a:xfrm>
              <a:off x="2380" y="1198"/>
              <a:ext cx="71" cy="25"/>
            </a:xfrm>
            <a:custGeom>
              <a:avLst/>
              <a:gdLst>
                <a:gd name="T0" fmla="*/ 0 w 382"/>
                <a:gd name="T1" fmla="*/ 137 h 137"/>
                <a:gd name="T2" fmla="*/ 8 w 382"/>
                <a:gd name="T3" fmla="*/ 134 h 137"/>
                <a:gd name="T4" fmla="*/ 41 w 382"/>
                <a:gd name="T5" fmla="*/ 118 h 137"/>
                <a:gd name="T6" fmla="*/ 75 w 382"/>
                <a:gd name="T7" fmla="*/ 104 h 137"/>
                <a:gd name="T8" fmla="*/ 109 w 382"/>
                <a:gd name="T9" fmla="*/ 89 h 137"/>
                <a:gd name="T10" fmla="*/ 145 w 382"/>
                <a:gd name="T11" fmla="*/ 76 h 137"/>
                <a:gd name="T12" fmla="*/ 181 w 382"/>
                <a:gd name="T13" fmla="*/ 62 h 137"/>
                <a:gd name="T14" fmla="*/ 219 w 382"/>
                <a:gd name="T15" fmla="*/ 50 h 137"/>
                <a:gd name="T16" fmla="*/ 257 w 382"/>
                <a:gd name="T17" fmla="*/ 37 h 137"/>
                <a:gd name="T18" fmla="*/ 296 w 382"/>
                <a:gd name="T19" fmla="*/ 25 h 137"/>
                <a:gd name="T20" fmla="*/ 337 w 382"/>
                <a:gd name="T21" fmla="*/ 12 h 137"/>
                <a:gd name="T22" fmla="*/ 378 w 382"/>
                <a:gd name="T23" fmla="*/ 2 h 137"/>
                <a:gd name="T24" fmla="*/ 382 w 382"/>
                <a:gd name="T25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2" h="137">
                  <a:moveTo>
                    <a:pt x="0" y="137"/>
                  </a:moveTo>
                  <a:lnTo>
                    <a:pt x="8" y="134"/>
                  </a:lnTo>
                  <a:lnTo>
                    <a:pt x="41" y="118"/>
                  </a:lnTo>
                  <a:lnTo>
                    <a:pt x="75" y="104"/>
                  </a:lnTo>
                  <a:lnTo>
                    <a:pt x="109" y="89"/>
                  </a:lnTo>
                  <a:lnTo>
                    <a:pt x="145" y="76"/>
                  </a:lnTo>
                  <a:lnTo>
                    <a:pt x="181" y="62"/>
                  </a:lnTo>
                  <a:lnTo>
                    <a:pt x="219" y="50"/>
                  </a:lnTo>
                  <a:lnTo>
                    <a:pt x="257" y="37"/>
                  </a:lnTo>
                  <a:lnTo>
                    <a:pt x="296" y="25"/>
                  </a:lnTo>
                  <a:lnTo>
                    <a:pt x="337" y="12"/>
                  </a:lnTo>
                  <a:lnTo>
                    <a:pt x="378" y="2"/>
                  </a:lnTo>
                  <a:lnTo>
                    <a:pt x="382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21" name="Freeform 293"/>
            <p:cNvSpPr>
              <a:spLocks/>
            </p:cNvSpPr>
            <p:nvPr/>
          </p:nvSpPr>
          <p:spPr bwMode="auto">
            <a:xfrm>
              <a:off x="2492" y="1178"/>
              <a:ext cx="91" cy="11"/>
            </a:xfrm>
            <a:custGeom>
              <a:avLst/>
              <a:gdLst>
                <a:gd name="T0" fmla="*/ 0 w 498"/>
                <a:gd name="T1" fmla="*/ 57 h 57"/>
                <a:gd name="T2" fmla="*/ 32 w 498"/>
                <a:gd name="T3" fmla="*/ 51 h 57"/>
                <a:gd name="T4" fmla="*/ 78 w 498"/>
                <a:gd name="T5" fmla="*/ 43 h 57"/>
                <a:gd name="T6" fmla="*/ 125 w 498"/>
                <a:gd name="T7" fmla="*/ 36 h 57"/>
                <a:gd name="T8" fmla="*/ 173 w 498"/>
                <a:gd name="T9" fmla="*/ 30 h 57"/>
                <a:gd name="T10" fmla="*/ 220 w 498"/>
                <a:gd name="T11" fmla="*/ 24 h 57"/>
                <a:gd name="T12" fmla="*/ 268 w 498"/>
                <a:gd name="T13" fmla="*/ 18 h 57"/>
                <a:gd name="T14" fmla="*/ 317 w 498"/>
                <a:gd name="T15" fmla="*/ 14 h 57"/>
                <a:gd name="T16" fmla="*/ 367 w 498"/>
                <a:gd name="T17" fmla="*/ 9 h 57"/>
                <a:gd name="T18" fmla="*/ 415 w 498"/>
                <a:gd name="T19" fmla="*/ 6 h 57"/>
                <a:gd name="T20" fmla="*/ 465 w 498"/>
                <a:gd name="T21" fmla="*/ 2 h 57"/>
                <a:gd name="T22" fmla="*/ 498 w 498"/>
                <a:gd name="T23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8" h="57">
                  <a:moveTo>
                    <a:pt x="0" y="57"/>
                  </a:moveTo>
                  <a:lnTo>
                    <a:pt x="32" y="51"/>
                  </a:lnTo>
                  <a:lnTo>
                    <a:pt x="78" y="43"/>
                  </a:lnTo>
                  <a:lnTo>
                    <a:pt x="125" y="36"/>
                  </a:lnTo>
                  <a:lnTo>
                    <a:pt x="173" y="30"/>
                  </a:lnTo>
                  <a:lnTo>
                    <a:pt x="220" y="24"/>
                  </a:lnTo>
                  <a:lnTo>
                    <a:pt x="268" y="18"/>
                  </a:lnTo>
                  <a:lnTo>
                    <a:pt x="317" y="14"/>
                  </a:lnTo>
                  <a:lnTo>
                    <a:pt x="367" y="9"/>
                  </a:lnTo>
                  <a:lnTo>
                    <a:pt x="415" y="6"/>
                  </a:lnTo>
                  <a:lnTo>
                    <a:pt x="465" y="2"/>
                  </a:lnTo>
                  <a:lnTo>
                    <a:pt x="498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22" name="Freeform 294"/>
            <p:cNvSpPr>
              <a:spLocks/>
            </p:cNvSpPr>
            <p:nvPr/>
          </p:nvSpPr>
          <p:spPr bwMode="auto">
            <a:xfrm>
              <a:off x="2631" y="1177"/>
              <a:ext cx="98" cy="7"/>
            </a:xfrm>
            <a:custGeom>
              <a:avLst/>
              <a:gdLst>
                <a:gd name="T0" fmla="*/ 0 w 534"/>
                <a:gd name="T1" fmla="*/ 0 h 32"/>
                <a:gd name="T2" fmla="*/ 8 w 534"/>
                <a:gd name="T3" fmla="*/ 0 h 32"/>
                <a:gd name="T4" fmla="*/ 60 w 534"/>
                <a:gd name="T5" fmla="*/ 0 h 32"/>
                <a:gd name="T6" fmla="*/ 111 w 534"/>
                <a:gd name="T7" fmla="*/ 3 h 32"/>
                <a:gd name="T8" fmla="*/ 163 w 534"/>
                <a:gd name="T9" fmla="*/ 4 h 32"/>
                <a:gd name="T10" fmla="*/ 214 w 534"/>
                <a:gd name="T11" fmla="*/ 6 h 32"/>
                <a:gd name="T12" fmla="*/ 267 w 534"/>
                <a:gd name="T13" fmla="*/ 8 h 32"/>
                <a:gd name="T14" fmla="*/ 319 w 534"/>
                <a:gd name="T15" fmla="*/ 12 h 32"/>
                <a:gd name="T16" fmla="*/ 371 w 534"/>
                <a:gd name="T17" fmla="*/ 16 h 32"/>
                <a:gd name="T18" fmla="*/ 422 w 534"/>
                <a:gd name="T19" fmla="*/ 21 h 32"/>
                <a:gd name="T20" fmla="*/ 474 w 534"/>
                <a:gd name="T21" fmla="*/ 25 h 32"/>
                <a:gd name="T22" fmla="*/ 525 w 534"/>
                <a:gd name="T23" fmla="*/ 31 h 32"/>
                <a:gd name="T24" fmla="*/ 534 w 534"/>
                <a:gd name="T25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34" h="32">
                  <a:moveTo>
                    <a:pt x="0" y="0"/>
                  </a:moveTo>
                  <a:lnTo>
                    <a:pt x="8" y="0"/>
                  </a:lnTo>
                  <a:lnTo>
                    <a:pt x="60" y="0"/>
                  </a:lnTo>
                  <a:lnTo>
                    <a:pt x="111" y="3"/>
                  </a:lnTo>
                  <a:lnTo>
                    <a:pt x="163" y="4"/>
                  </a:lnTo>
                  <a:lnTo>
                    <a:pt x="214" y="6"/>
                  </a:lnTo>
                  <a:lnTo>
                    <a:pt x="267" y="8"/>
                  </a:lnTo>
                  <a:lnTo>
                    <a:pt x="319" y="12"/>
                  </a:lnTo>
                  <a:lnTo>
                    <a:pt x="371" y="16"/>
                  </a:lnTo>
                  <a:lnTo>
                    <a:pt x="422" y="21"/>
                  </a:lnTo>
                  <a:lnTo>
                    <a:pt x="474" y="25"/>
                  </a:lnTo>
                  <a:lnTo>
                    <a:pt x="525" y="31"/>
                  </a:lnTo>
                  <a:lnTo>
                    <a:pt x="534" y="3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23" name="Freeform 295"/>
            <p:cNvSpPr>
              <a:spLocks/>
            </p:cNvSpPr>
            <p:nvPr/>
          </p:nvSpPr>
          <p:spPr bwMode="auto">
            <a:xfrm>
              <a:off x="2777" y="1190"/>
              <a:ext cx="91" cy="22"/>
            </a:xfrm>
            <a:custGeom>
              <a:avLst/>
              <a:gdLst>
                <a:gd name="T0" fmla="*/ 0 w 498"/>
                <a:gd name="T1" fmla="*/ 0 h 116"/>
                <a:gd name="T2" fmla="*/ 32 w 498"/>
                <a:gd name="T3" fmla="*/ 5 h 116"/>
                <a:gd name="T4" fmla="*/ 82 w 498"/>
                <a:gd name="T5" fmla="*/ 14 h 116"/>
                <a:gd name="T6" fmla="*/ 132 w 498"/>
                <a:gd name="T7" fmla="*/ 25 h 116"/>
                <a:gd name="T8" fmla="*/ 180 w 498"/>
                <a:gd name="T9" fmla="*/ 35 h 116"/>
                <a:gd name="T10" fmla="*/ 229 w 498"/>
                <a:gd name="T11" fmla="*/ 45 h 116"/>
                <a:gd name="T12" fmla="*/ 278 w 498"/>
                <a:gd name="T13" fmla="*/ 56 h 116"/>
                <a:gd name="T14" fmla="*/ 326 w 498"/>
                <a:gd name="T15" fmla="*/ 68 h 116"/>
                <a:gd name="T16" fmla="*/ 373 w 498"/>
                <a:gd name="T17" fmla="*/ 80 h 116"/>
                <a:gd name="T18" fmla="*/ 420 w 498"/>
                <a:gd name="T19" fmla="*/ 94 h 116"/>
                <a:gd name="T20" fmla="*/ 466 w 498"/>
                <a:gd name="T21" fmla="*/ 107 h 116"/>
                <a:gd name="T22" fmla="*/ 498 w 498"/>
                <a:gd name="T23" fmla="*/ 11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8" h="116">
                  <a:moveTo>
                    <a:pt x="0" y="0"/>
                  </a:moveTo>
                  <a:lnTo>
                    <a:pt x="32" y="5"/>
                  </a:lnTo>
                  <a:lnTo>
                    <a:pt x="82" y="14"/>
                  </a:lnTo>
                  <a:lnTo>
                    <a:pt x="132" y="25"/>
                  </a:lnTo>
                  <a:lnTo>
                    <a:pt x="180" y="35"/>
                  </a:lnTo>
                  <a:lnTo>
                    <a:pt x="229" y="45"/>
                  </a:lnTo>
                  <a:lnTo>
                    <a:pt x="278" y="56"/>
                  </a:lnTo>
                  <a:lnTo>
                    <a:pt x="326" y="68"/>
                  </a:lnTo>
                  <a:lnTo>
                    <a:pt x="373" y="80"/>
                  </a:lnTo>
                  <a:lnTo>
                    <a:pt x="420" y="94"/>
                  </a:lnTo>
                  <a:lnTo>
                    <a:pt x="466" y="107"/>
                  </a:lnTo>
                  <a:lnTo>
                    <a:pt x="498" y="11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24" name="Freeform 296"/>
            <p:cNvSpPr>
              <a:spLocks/>
            </p:cNvSpPr>
            <p:nvPr/>
          </p:nvSpPr>
          <p:spPr bwMode="auto">
            <a:xfrm>
              <a:off x="2910" y="1226"/>
              <a:ext cx="71" cy="36"/>
            </a:xfrm>
            <a:custGeom>
              <a:avLst/>
              <a:gdLst>
                <a:gd name="T0" fmla="*/ 0 w 385"/>
                <a:gd name="T1" fmla="*/ 0 h 197"/>
                <a:gd name="T2" fmla="*/ 5 w 385"/>
                <a:gd name="T3" fmla="*/ 2 h 197"/>
                <a:gd name="T4" fmla="*/ 46 w 385"/>
                <a:gd name="T5" fmla="*/ 19 h 197"/>
                <a:gd name="T6" fmla="*/ 87 w 385"/>
                <a:gd name="T7" fmla="*/ 36 h 197"/>
                <a:gd name="T8" fmla="*/ 126 w 385"/>
                <a:gd name="T9" fmla="*/ 54 h 197"/>
                <a:gd name="T10" fmla="*/ 165 w 385"/>
                <a:gd name="T11" fmla="*/ 73 h 197"/>
                <a:gd name="T12" fmla="*/ 202 w 385"/>
                <a:gd name="T13" fmla="*/ 92 h 197"/>
                <a:gd name="T14" fmla="*/ 240 w 385"/>
                <a:gd name="T15" fmla="*/ 111 h 197"/>
                <a:gd name="T16" fmla="*/ 275 w 385"/>
                <a:gd name="T17" fmla="*/ 130 h 197"/>
                <a:gd name="T18" fmla="*/ 310 w 385"/>
                <a:gd name="T19" fmla="*/ 151 h 197"/>
                <a:gd name="T20" fmla="*/ 344 w 385"/>
                <a:gd name="T21" fmla="*/ 171 h 197"/>
                <a:gd name="T22" fmla="*/ 377 w 385"/>
                <a:gd name="T23" fmla="*/ 192 h 197"/>
                <a:gd name="T24" fmla="*/ 385 w 385"/>
                <a:gd name="T25" fmla="*/ 197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5" h="197">
                  <a:moveTo>
                    <a:pt x="0" y="0"/>
                  </a:moveTo>
                  <a:lnTo>
                    <a:pt x="5" y="2"/>
                  </a:lnTo>
                  <a:lnTo>
                    <a:pt x="46" y="19"/>
                  </a:lnTo>
                  <a:lnTo>
                    <a:pt x="87" y="36"/>
                  </a:lnTo>
                  <a:lnTo>
                    <a:pt x="126" y="54"/>
                  </a:lnTo>
                  <a:lnTo>
                    <a:pt x="165" y="73"/>
                  </a:lnTo>
                  <a:lnTo>
                    <a:pt x="202" y="92"/>
                  </a:lnTo>
                  <a:lnTo>
                    <a:pt x="240" y="111"/>
                  </a:lnTo>
                  <a:lnTo>
                    <a:pt x="275" y="130"/>
                  </a:lnTo>
                  <a:lnTo>
                    <a:pt x="310" y="151"/>
                  </a:lnTo>
                  <a:lnTo>
                    <a:pt x="344" y="171"/>
                  </a:lnTo>
                  <a:lnTo>
                    <a:pt x="377" y="192"/>
                  </a:lnTo>
                  <a:lnTo>
                    <a:pt x="385" y="19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25" name="Freeform 297"/>
            <p:cNvSpPr>
              <a:spLocks/>
            </p:cNvSpPr>
            <p:nvPr/>
          </p:nvSpPr>
          <p:spPr bwMode="auto">
            <a:xfrm>
              <a:off x="3008" y="1284"/>
              <a:ext cx="41" cy="44"/>
            </a:xfrm>
            <a:custGeom>
              <a:avLst/>
              <a:gdLst>
                <a:gd name="T0" fmla="*/ 0 w 219"/>
                <a:gd name="T1" fmla="*/ 0 h 250"/>
                <a:gd name="T2" fmla="*/ 16 w 219"/>
                <a:gd name="T3" fmla="*/ 14 h 250"/>
                <a:gd name="T4" fmla="*/ 41 w 219"/>
                <a:gd name="T5" fmla="*/ 36 h 250"/>
                <a:gd name="T6" fmla="*/ 66 w 219"/>
                <a:gd name="T7" fmla="*/ 60 h 250"/>
                <a:gd name="T8" fmla="*/ 90 w 219"/>
                <a:gd name="T9" fmla="*/ 84 h 250"/>
                <a:gd name="T10" fmla="*/ 113 w 219"/>
                <a:gd name="T11" fmla="*/ 108 h 250"/>
                <a:gd name="T12" fmla="*/ 133 w 219"/>
                <a:gd name="T13" fmla="*/ 132 h 250"/>
                <a:gd name="T14" fmla="*/ 153 w 219"/>
                <a:gd name="T15" fmla="*/ 157 h 250"/>
                <a:gd name="T16" fmla="*/ 173 w 219"/>
                <a:gd name="T17" fmla="*/ 180 h 250"/>
                <a:gd name="T18" fmla="*/ 191 w 219"/>
                <a:gd name="T19" fmla="*/ 205 h 250"/>
                <a:gd name="T20" fmla="*/ 208 w 219"/>
                <a:gd name="T21" fmla="*/ 230 h 250"/>
                <a:gd name="T22" fmla="*/ 219 w 219"/>
                <a:gd name="T23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9" h="250">
                  <a:moveTo>
                    <a:pt x="0" y="0"/>
                  </a:moveTo>
                  <a:lnTo>
                    <a:pt x="16" y="14"/>
                  </a:lnTo>
                  <a:lnTo>
                    <a:pt x="41" y="36"/>
                  </a:lnTo>
                  <a:lnTo>
                    <a:pt x="66" y="60"/>
                  </a:lnTo>
                  <a:lnTo>
                    <a:pt x="90" y="84"/>
                  </a:lnTo>
                  <a:lnTo>
                    <a:pt x="113" y="108"/>
                  </a:lnTo>
                  <a:lnTo>
                    <a:pt x="133" y="132"/>
                  </a:lnTo>
                  <a:lnTo>
                    <a:pt x="153" y="157"/>
                  </a:lnTo>
                  <a:lnTo>
                    <a:pt x="173" y="180"/>
                  </a:lnTo>
                  <a:lnTo>
                    <a:pt x="191" y="205"/>
                  </a:lnTo>
                  <a:lnTo>
                    <a:pt x="208" y="230"/>
                  </a:lnTo>
                  <a:lnTo>
                    <a:pt x="219" y="25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26" name="Freeform 298"/>
            <p:cNvSpPr>
              <a:spLocks/>
            </p:cNvSpPr>
            <p:nvPr/>
          </p:nvSpPr>
          <p:spPr bwMode="auto">
            <a:xfrm>
              <a:off x="3060" y="1353"/>
              <a:ext cx="7" cy="33"/>
            </a:xfrm>
            <a:custGeom>
              <a:avLst/>
              <a:gdLst>
                <a:gd name="T0" fmla="*/ 0 w 35"/>
                <a:gd name="T1" fmla="*/ 0 h 184"/>
                <a:gd name="T2" fmla="*/ 0 w 35"/>
                <a:gd name="T3" fmla="*/ 3 h 184"/>
                <a:gd name="T4" fmla="*/ 9 w 35"/>
                <a:gd name="T5" fmla="*/ 28 h 184"/>
                <a:gd name="T6" fmla="*/ 17 w 35"/>
                <a:gd name="T7" fmla="*/ 54 h 184"/>
                <a:gd name="T8" fmla="*/ 23 w 35"/>
                <a:gd name="T9" fmla="*/ 80 h 184"/>
                <a:gd name="T10" fmla="*/ 27 w 35"/>
                <a:gd name="T11" fmla="*/ 106 h 184"/>
                <a:gd name="T12" fmla="*/ 32 w 35"/>
                <a:gd name="T13" fmla="*/ 132 h 184"/>
                <a:gd name="T14" fmla="*/ 34 w 35"/>
                <a:gd name="T15" fmla="*/ 158 h 184"/>
                <a:gd name="T16" fmla="*/ 35 w 35"/>
                <a:gd name="T17" fmla="*/ 18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" h="184">
                  <a:moveTo>
                    <a:pt x="0" y="0"/>
                  </a:moveTo>
                  <a:lnTo>
                    <a:pt x="0" y="3"/>
                  </a:lnTo>
                  <a:lnTo>
                    <a:pt x="9" y="28"/>
                  </a:lnTo>
                  <a:lnTo>
                    <a:pt x="17" y="54"/>
                  </a:lnTo>
                  <a:lnTo>
                    <a:pt x="23" y="80"/>
                  </a:lnTo>
                  <a:lnTo>
                    <a:pt x="27" y="106"/>
                  </a:lnTo>
                  <a:lnTo>
                    <a:pt x="32" y="132"/>
                  </a:lnTo>
                  <a:lnTo>
                    <a:pt x="34" y="158"/>
                  </a:lnTo>
                  <a:lnTo>
                    <a:pt x="35" y="18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27" name="Freeform 299"/>
            <p:cNvSpPr>
              <a:spLocks/>
            </p:cNvSpPr>
            <p:nvPr/>
          </p:nvSpPr>
          <p:spPr bwMode="auto">
            <a:xfrm>
              <a:off x="2294" y="1430"/>
              <a:ext cx="5" cy="25"/>
            </a:xfrm>
            <a:custGeom>
              <a:avLst/>
              <a:gdLst>
                <a:gd name="T0" fmla="*/ 0 w 30"/>
                <a:gd name="T1" fmla="*/ 141 h 141"/>
                <a:gd name="T2" fmla="*/ 1 w 30"/>
                <a:gd name="T3" fmla="*/ 121 h 141"/>
                <a:gd name="T4" fmla="*/ 2 w 30"/>
                <a:gd name="T5" fmla="*/ 101 h 141"/>
                <a:gd name="T6" fmla="*/ 5 w 30"/>
                <a:gd name="T7" fmla="*/ 80 h 141"/>
                <a:gd name="T8" fmla="*/ 10 w 30"/>
                <a:gd name="T9" fmla="*/ 60 h 141"/>
                <a:gd name="T10" fmla="*/ 16 w 30"/>
                <a:gd name="T11" fmla="*/ 40 h 141"/>
                <a:gd name="T12" fmla="*/ 22 w 30"/>
                <a:gd name="T13" fmla="*/ 20 h 141"/>
                <a:gd name="T14" fmla="*/ 30 w 30"/>
                <a:gd name="T1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" h="141">
                  <a:moveTo>
                    <a:pt x="0" y="141"/>
                  </a:moveTo>
                  <a:lnTo>
                    <a:pt x="1" y="121"/>
                  </a:lnTo>
                  <a:lnTo>
                    <a:pt x="2" y="101"/>
                  </a:lnTo>
                  <a:lnTo>
                    <a:pt x="5" y="80"/>
                  </a:lnTo>
                  <a:lnTo>
                    <a:pt x="10" y="60"/>
                  </a:lnTo>
                  <a:lnTo>
                    <a:pt x="16" y="40"/>
                  </a:lnTo>
                  <a:lnTo>
                    <a:pt x="22" y="20"/>
                  </a:lnTo>
                  <a:lnTo>
                    <a:pt x="3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28" name="Freeform 300"/>
            <p:cNvSpPr>
              <a:spLocks/>
            </p:cNvSpPr>
            <p:nvPr/>
          </p:nvSpPr>
          <p:spPr bwMode="auto">
            <a:xfrm>
              <a:off x="2311" y="1377"/>
              <a:ext cx="40" cy="35"/>
            </a:xfrm>
            <a:custGeom>
              <a:avLst/>
              <a:gdLst>
                <a:gd name="T0" fmla="*/ 0 w 216"/>
                <a:gd name="T1" fmla="*/ 188 h 188"/>
                <a:gd name="T2" fmla="*/ 12 w 216"/>
                <a:gd name="T3" fmla="*/ 174 h 188"/>
                <a:gd name="T4" fmla="*/ 28 w 216"/>
                <a:gd name="T5" fmla="*/ 154 h 188"/>
                <a:gd name="T6" fmla="*/ 45 w 216"/>
                <a:gd name="T7" fmla="*/ 135 h 188"/>
                <a:gd name="T8" fmla="*/ 64 w 216"/>
                <a:gd name="T9" fmla="*/ 117 h 188"/>
                <a:gd name="T10" fmla="*/ 84 w 216"/>
                <a:gd name="T11" fmla="*/ 99 h 188"/>
                <a:gd name="T12" fmla="*/ 105 w 216"/>
                <a:gd name="T13" fmla="*/ 81 h 188"/>
                <a:gd name="T14" fmla="*/ 127 w 216"/>
                <a:gd name="T15" fmla="*/ 62 h 188"/>
                <a:gd name="T16" fmla="*/ 151 w 216"/>
                <a:gd name="T17" fmla="*/ 44 h 188"/>
                <a:gd name="T18" fmla="*/ 176 w 216"/>
                <a:gd name="T19" fmla="*/ 27 h 188"/>
                <a:gd name="T20" fmla="*/ 200 w 216"/>
                <a:gd name="T21" fmla="*/ 10 h 188"/>
                <a:gd name="T22" fmla="*/ 216 w 216"/>
                <a:gd name="T23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6" h="188">
                  <a:moveTo>
                    <a:pt x="0" y="188"/>
                  </a:moveTo>
                  <a:lnTo>
                    <a:pt x="12" y="174"/>
                  </a:lnTo>
                  <a:lnTo>
                    <a:pt x="28" y="154"/>
                  </a:lnTo>
                  <a:lnTo>
                    <a:pt x="45" y="135"/>
                  </a:lnTo>
                  <a:lnTo>
                    <a:pt x="64" y="117"/>
                  </a:lnTo>
                  <a:lnTo>
                    <a:pt x="84" y="99"/>
                  </a:lnTo>
                  <a:lnTo>
                    <a:pt x="105" y="81"/>
                  </a:lnTo>
                  <a:lnTo>
                    <a:pt x="127" y="62"/>
                  </a:lnTo>
                  <a:lnTo>
                    <a:pt x="151" y="44"/>
                  </a:lnTo>
                  <a:lnTo>
                    <a:pt x="176" y="27"/>
                  </a:lnTo>
                  <a:lnTo>
                    <a:pt x="200" y="10"/>
                  </a:lnTo>
                  <a:lnTo>
                    <a:pt x="216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29" name="Freeform 301"/>
            <p:cNvSpPr>
              <a:spLocks/>
            </p:cNvSpPr>
            <p:nvPr/>
          </p:nvSpPr>
          <p:spPr bwMode="auto">
            <a:xfrm>
              <a:off x="2379" y="1337"/>
              <a:ext cx="72" cy="25"/>
            </a:xfrm>
            <a:custGeom>
              <a:avLst/>
              <a:gdLst>
                <a:gd name="T0" fmla="*/ 0 w 390"/>
                <a:gd name="T1" fmla="*/ 133 h 133"/>
                <a:gd name="T2" fmla="*/ 8 w 390"/>
                <a:gd name="T3" fmla="*/ 130 h 133"/>
                <a:gd name="T4" fmla="*/ 41 w 390"/>
                <a:gd name="T5" fmla="*/ 115 h 133"/>
                <a:gd name="T6" fmla="*/ 76 w 390"/>
                <a:gd name="T7" fmla="*/ 101 h 133"/>
                <a:gd name="T8" fmla="*/ 111 w 390"/>
                <a:gd name="T9" fmla="*/ 87 h 133"/>
                <a:gd name="T10" fmla="*/ 149 w 390"/>
                <a:gd name="T11" fmla="*/ 74 h 133"/>
                <a:gd name="T12" fmla="*/ 185 w 390"/>
                <a:gd name="T13" fmla="*/ 60 h 133"/>
                <a:gd name="T14" fmla="*/ 224 w 390"/>
                <a:gd name="T15" fmla="*/ 48 h 133"/>
                <a:gd name="T16" fmla="*/ 263 w 390"/>
                <a:gd name="T17" fmla="*/ 35 h 133"/>
                <a:gd name="T18" fmla="*/ 303 w 390"/>
                <a:gd name="T19" fmla="*/ 24 h 133"/>
                <a:gd name="T20" fmla="*/ 344 w 390"/>
                <a:gd name="T21" fmla="*/ 13 h 133"/>
                <a:gd name="T22" fmla="*/ 386 w 390"/>
                <a:gd name="T23" fmla="*/ 1 h 133"/>
                <a:gd name="T24" fmla="*/ 390 w 390"/>
                <a:gd name="T25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0" h="133">
                  <a:moveTo>
                    <a:pt x="0" y="133"/>
                  </a:moveTo>
                  <a:lnTo>
                    <a:pt x="8" y="130"/>
                  </a:lnTo>
                  <a:lnTo>
                    <a:pt x="41" y="115"/>
                  </a:lnTo>
                  <a:lnTo>
                    <a:pt x="76" y="101"/>
                  </a:lnTo>
                  <a:lnTo>
                    <a:pt x="111" y="87"/>
                  </a:lnTo>
                  <a:lnTo>
                    <a:pt x="149" y="74"/>
                  </a:lnTo>
                  <a:lnTo>
                    <a:pt x="185" y="60"/>
                  </a:lnTo>
                  <a:lnTo>
                    <a:pt x="224" y="48"/>
                  </a:lnTo>
                  <a:lnTo>
                    <a:pt x="263" y="35"/>
                  </a:lnTo>
                  <a:lnTo>
                    <a:pt x="303" y="24"/>
                  </a:lnTo>
                  <a:lnTo>
                    <a:pt x="344" y="13"/>
                  </a:lnTo>
                  <a:lnTo>
                    <a:pt x="386" y="1"/>
                  </a:lnTo>
                  <a:lnTo>
                    <a:pt x="39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30" name="Freeform 302"/>
            <p:cNvSpPr>
              <a:spLocks/>
            </p:cNvSpPr>
            <p:nvPr/>
          </p:nvSpPr>
          <p:spPr bwMode="auto">
            <a:xfrm>
              <a:off x="2492" y="1318"/>
              <a:ext cx="92" cy="10"/>
            </a:xfrm>
            <a:custGeom>
              <a:avLst/>
              <a:gdLst>
                <a:gd name="T0" fmla="*/ 0 w 498"/>
                <a:gd name="T1" fmla="*/ 57 h 57"/>
                <a:gd name="T2" fmla="*/ 32 w 498"/>
                <a:gd name="T3" fmla="*/ 52 h 57"/>
                <a:gd name="T4" fmla="*/ 79 w 498"/>
                <a:gd name="T5" fmla="*/ 45 h 57"/>
                <a:gd name="T6" fmla="*/ 125 w 498"/>
                <a:gd name="T7" fmla="*/ 37 h 57"/>
                <a:gd name="T8" fmla="*/ 173 w 498"/>
                <a:gd name="T9" fmla="*/ 31 h 57"/>
                <a:gd name="T10" fmla="*/ 221 w 498"/>
                <a:gd name="T11" fmla="*/ 25 h 57"/>
                <a:gd name="T12" fmla="*/ 268 w 498"/>
                <a:gd name="T13" fmla="*/ 19 h 57"/>
                <a:gd name="T14" fmla="*/ 317 w 498"/>
                <a:gd name="T15" fmla="*/ 14 h 57"/>
                <a:gd name="T16" fmla="*/ 367 w 498"/>
                <a:gd name="T17" fmla="*/ 10 h 57"/>
                <a:gd name="T18" fmla="*/ 416 w 498"/>
                <a:gd name="T19" fmla="*/ 5 h 57"/>
                <a:gd name="T20" fmla="*/ 466 w 498"/>
                <a:gd name="T21" fmla="*/ 2 h 57"/>
                <a:gd name="T22" fmla="*/ 498 w 498"/>
                <a:gd name="T23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8" h="57">
                  <a:moveTo>
                    <a:pt x="0" y="57"/>
                  </a:moveTo>
                  <a:lnTo>
                    <a:pt x="32" y="52"/>
                  </a:lnTo>
                  <a:lnTo>
                    <a:pt x="79" y="45"/>
                  </a:lnTo>
                  <a:lnTo>
                    <a:pt x="125" y="37"/>
                  </a:lnTo>
                  <a:lnTo>
                    <a:pt x="173" y="31"/>
                  </a:lnTo>
                  <a:lnTo>
                    <a:pt x="221" y="25"/>
                  </a:lnTo>
                  <a:lnTo>
                    <a:pt x="268" y="19"/>
                  </a:lnTo>
                  <a:lnTo>
                    <a:pt x="317" y="14"/>
                  </a:lnTo>
                  <a:lnTo>
                    <a:pt x="367" y="10"/>
                  </a:lnTo>
                  <a:lnTo>
                    <a:pt x="416" y="5"/>
                  </a:lnTo>
                  <a:lnTo>
                    <a:pt x="466" y="2"/>
                  </a:lnTo>
                  <a:lnTo>
                    <a:pt x="498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31" name="Freeform 303"/>
            <p:cNvSpPr>
              <a:spLocks/>
            </p:cNvSpPr>
            <p:nvPr/>
          </p:nvSpPr>
          <p:spPr bwMode="auto">
            <a:xfrm>
              <a:off x="2631" y="1316"/>
              <a:ext cx="99" cy="5"/>
            </a:xfrm>
            <a:custGeom>
              <a:avLst/>
              <a:gdLst>
                <a:gd name="T0" fmla="*/ 0 w 535"/>
                <a:gd name="T1" fmla="*/ 2 h 29"/>
                <a:gd name="T2" fmla="*/ 9 w 535"/>
                <a:gd name="T3" fmla="*/ 0 h 29"/>
                <a:gd name="T4" fmla="*/ 61 w 535"/>
                <a:gd name="T5" fmla="*/ 2 h 29"/>
                <a:gd name="T6" fmla="*/ 112 w 535"/>
                <a:gd name="T7" fmla="*/ 2 h 29"/>
                <a:gd name="T8" fmla="*/ 163 w 535"/>
                <a:gd name="T9" fmla="*/ 3 h 29"/>
                <a:gd name="T10" fmla="*/ 216 w 535"/>
                <a:gd name="T11" fmla="*/ 5 h 29"/>
                <a:gd name="T12" fmla="*/ 268 w 535"/>
                <a:gd name="T13" fmla="*/ 7 h 29"/>
                <a:gd name="T14" fmla="*/ 319 w 535"/>
                <a:gd name="T15" fmla="*/ 11 h 29"/>
                <a:gd name="T16" fmla="*/ 371 w 535"/>
                <a:gd name="T17" fmla="*/ 14 h 29"/>
                <a:gd name="T18" fmla="*/ 422 w 535"/>
                <a:gd name="T19" fmla="*/ 17 h 29"/>
                <a:gd name="T20" fmla="*/ 474 w 535"/>
                <a:gd name="T21" fmla="*/ 23 h 29"/>
                <a:gd name="T22" fmla="*/ 526 w 535"/>
                <a:gd name="T23" fmla="*/ 28 h 29"/>
                <a:gd name="T24" fmla="*/ 535 w 535"/>
                <a:gd name="T25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35" h="29">
                  <a:moveTo>
                    <a:pt x="0" y="2"/>
                  </a:moveTo>
                  <a:lnTo>
                    <a:pt x="9" y="0"/>
                  </a:lnTo>
                  <a:lnTo>
                    <a:pt x="61" y="2"/>
                  </a:lnTo>
                  <a:lnTo>
                    <a:pt x="112" y="2"/>
                  </a:lnTo>
                  <a:lnTo>
                    <a:pt x="163" y="3"/>
                  </a:lnTo>
                  <a:lnTo>
                    <a:pt x="216" y="5"/>
                  </a:lnTo>
                  <a:lnTo>
                    <a:pt x="268" y="7"/>
                  </a:lnTo>
                  <a:lnTo>
                    <a:pt x="319" y="11"/>
                  </a:lnTo>
                  <a:lnTo>
                    <a:pt x="371" y="14"/>
                  </a:lnTo>
                  <a:lnTo>
                    <a:pt x="422" y="17"/>
                  </a:lnTo>
                  <a:lnTo>
                    <a:pt x="474" y="23"/>
                  </a:lnTo>
                  <a:lnTo>
                    <a:pt x="526" y="28"/>
                  </a:lnTo>
                  <a:lnTo>
                    <a:pt x="535" y="2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32" name="Freeform 304"/>
            <p:cNvSpPr>
              <a:spLocks/>
            </p:cNvSpPr>
            <p:nvPr/>
          </p:nvSpPr>
          <p:spPr bwMode="auto">
            <a:xfrm>
              <a:off x="2777" y="1328"/>
              <a:ext cx="91" cy="22"/>
            </a:xfrm>
            <a:custGeom>
              <a:avLst/>
              <a:gdLst>
                <a:gd name="T0" fmla="*/ 0 w 495"/>
                <a:gd name="T1" fmla="*/ 0 h 122"/>
                <a:gd name="T2" fmla="*/ 33 w 495"/>
                <a:gd name="T3" fmla="*/ 6 h 122"/>
                <a:gd name="T4" fmla="*/ 83 w 495"/>
                <a:gd name="T5" fmla="*/ 15 h 122"/>
                <a:gd name="T6" fmla="*/ 132 w 495"/>
                <a:gd name="T7" fmla="*/ 25 h 122"/>
                <a:gd name="T8" fmla="*/ 180 w 495"/>
                <a:gd name="T9" fmla="*/ 36 h 122"/>
                <a:gd name="T10" fmla="*/ 229 w 495"/>
                <a:gd name="T11" fmla="*/ 47 h 122"/>
                <a:gd name="T12" fmla="*/ 277 w 495"/>
                <a:gd name="T13" fmla="*/ 59 h 122"/>
                <a:gd name="T14" fmla="*/ 325 w 495"/>
                <a:gd name="T15" fmla="*/ 72 h 122"/>
                <a:gd name="T16" fmla="*/ 371 w 495"/>
                <a:gd name="T17" fmla="*/ 84 h 122"/>
                <a:gd name="T18" fmla="*/ 418 w 495"/>
                <a:gd name="T19" fmla="*/ 98 h 122"/>
                <a:gd name="T20" fmla="*/ 463 w 495"/>
                <a:gd name="T21" fmla="*/ 112 h 122"/>
                <a:gd name="T22" fmla="*/ 495 w 495"/>
                <a:gd name="T23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5" h="122">
                  <a:moveTo>
                    <a:pt x="0" y="0"/>
                  </a:moveTo>
                  <a:lnTo>
                    <a:pt x="33" y="6"/>
                  </a:lnTo>
                  <a:lnTo>
                    <a:pt x="83" y="15"/>
                  </a:lnTo>
                  <a:lnTo>
                    <a:pt x="132" y="25"/>
                  </a:lnTo>
                  <a:lnTo>
                    <a:pt x="180" y="36"/>
                  </a:lnTo>
                  <a:lnTo>
                    <a:pt x="229" y="47"/>
                  </a:lnTo>
                  <a:lnTo>
                    <a:pt x="277" y="59"/>
                  </a:lnTo>
                  <a:lnTo>
                    <a:pt x="325" y="72"/>
                  </a:lnTo>
                  <a:lnTo>
                    <a:pt x="371" y="84"/>
                  </a:lnTo>
                  <a:lnTo>
                    <a:pt x="418" y="98"/>
                  </a:lnTo>
                  <a:lnTo>
                    <a:pt x="463" y="112"/>
                  </a:lnTo>
                  <a:lnTo>
                    <a:pt x="495" y="12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33" name="Freeform 305"/>
            <p:cNvSpPr>
              <a:spLocks/>
            </p:cNvSpPr>
            <p:nvPr/>
          </p:nvSpPr>
          <p:spPr bwMode="auto">
            <a:xfrm>
              <a:off x="2909" y="1366"/>
              <a:ext cx="71" cy="35"/>
            </a:xfrm>
            <a:custGeom>
              <a:avLst/>
              <a:gdLst>
                <a:gd name="T0" fmla="*/ 0 w 386"/>
                <a:gd name="T1" fmla="*/ 0 h 196"/>
                <a:gd name="T2" fmla="*/ 4 w 386"/>
                <a:gd name="T3" fmla="*/ 1 h 196"/>
                <a:gd name="T4" fmla="*/ 45 w 386"/>
                <a:gd name="T5" fmla="*/ 18 h 196"/>
                <a:gd name="T6" fmla="*/ 85 w 386"/>
                <a:gd name="T7" fmla="*/ 36 h 196"/>
                <a:gd name="T8" fmla="*/ 124 w 386"/>
                <a:gd name="T9" fmla="*/ 54 h 196"/>
                <a:gd name="T10" fmla="*/ 163 w 386"/>
                <a:gd name="T11" fmla="*/ 72 h 196"/>
                <a:gd name="T12" fmla="*/ 202 w 386"/>
                <a:gd name="T13" fmla="*/ 92 h 196"/>
                <a:gd name="T14" fmla="*/ 239 w 386"/>
                <a:gd name="T15" fmla="*/ 110 h 196"/>
                <a:gd name="T16" fmla="*/ 274 w 386"/>
                <a:gd name="T17" fmla="*/ 130 h 196"/>
                <a:gd name="T18" fmla="*/ 311 w 386"/>
                <a:gd name="T19" fmla="*/ 149 h 196"/>
                <a:gd name="T20" fmla="*/ 345 w 386"/>
                <a:gd name="T21" fmla="*/ 170 h 196"/>
                <a:gd name="T22" fmla="*/ 379 w 386"/>
                <a:gd name="T23" fmla="*/ 190 h 196"/>
                <a:gd name="T24" fmla="*/ 386 w 386"/>
                <a:gd name="T25" fmla="*/ 19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6" h="196">
                  <a:moveTo>
                    <a:pt x="0" y="0"/>
                  </a:moveTo>
                  <a:lnTo>
                    <a:pt x="4" y="1"/>
                  </a:lnTo>
                  <a:lnTo>
                    <a:pt x="45" y="18"/>
                  </a:lnTo>
                  <a:lnTo>
                    <a:pt x="85" y="36"/>
                  </a:lnTo>
                  <a:lnTo>
                    <a:pt x="124" y="54"/>
                  </a:lnTo>
                  <a:lnTo>
                    <a:pt x="163" y="72"/>
                  </a:lnTo>
                  <a:lnTo>
                    <a:pt x="202" y="92"/>
                  </a:lnTo>
                  <a:lnTo>
                    <a:pt x="239" y="110"/>
                  </a:lnTo>
                  <a:lnTo>
                    <a:pt x="274" y="130"/>
                  </a:lnTo>
                  <a:lnTo>
                    <a:pt x="311" y="149"/>
                  </a:lnTo>
                  <a:lnTo>
                    <a:pt x="345" y="170"/>
                  </a:lnTo>
                  <a:lnTo>
                    <a:pt x="379" y="190"/>
                  </a:lnTo>
                  <a:lnTo>
                    <a:pt x="386" y="19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34" name="Freeform 306"/>
            <p:cNvSpPr>
              <a:spLocks/>
            </p:cNvSpPr>
            <p:nvPr/>
          </p:nvSpPr>
          <p:spPr bwMode="auto">
            <a:xfrm>
              <a:off x="3009" y="1422"/>
              <a:ext cx="41" cy="45"/>
            </a:xfrm>
            <a:custGeom>
              <a:avLst/>
              <a:gdLst>
                <a:gd name="T0" fmla="*/ 0 w 227"/>
                <a:gd name="T1" fmla="*/ 0 h 248"/>
                <a:gd name="T2" fmla="*/ 16 w 227"/>
                <a:gd name="T3" fmla="*/ 14 h 248"/>
                <a:gd name="T4" fmla="*/ 43 w 227"/>
                <a:gd name="T5" fmla="*/ 37 h 248"/>
                <a:gd name="T6" fmla="*/ 68 w 227"/>
                <a:gd name="T7" fmla="*/ 59 h 248"/>
                <a:gd name="T8" fmla="*/ 92 w 227"/>
                <a:gd name="T9" fmla="*/ 83 h 248"/>
                <a:gd name="T10" fmla="*/ 116 w 227"/>
                <a:gd name="T11" fmla="*/ 107 h 248"/>
                <a:gd name="T12" fmla="*/ 138 w 227"/>
                <a:gd name="T13" fmla="*/ 131 h 248"/>
                <a:gd name="T14" fmla="*/ 159 w 227"/>
                <a:gd name="T15" fmla="*/ 155 h 248"/>
                <a:gd name="T16" fmla="*/ 179 w 227"/>
                <a:gd name="T17" fmla="*/ 180 h 248"/>
                <a:gd name="T18" fmla="*/ 198 w 227"/>
                <a:gd name="T19" fmla="*/ 204 h 248"/>
                <a:gd name="T20" fmla="*/ 215 w 227"/>
                <a:gd name="T21" fmla="*/ 229 h 248"/>
                <a:gd name="T22" fmla="*/ 227 w 227"/>
                <a:gd name="T23" fmla="*/ 248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7" h="248">
                  <a:moveTo>
                    <a:pt x="0" y="0"/>
                  </a:moveTo>
                  <a:lnTo>
                    <a:pt x="16" y="14"/>
                  </a:lnTo>
                  <a:lnTo>
                    <a:pt x="43" y="37"/>
                  </a:lnTo>
                  <a:lnTo>
                    <a:pt x="68" y="59"/>
                  </a:lnTo>
                  <a:lnTo>
                    <a:pt x="92" y="83"/>
                  </a:lnTo>
                  <a:lnTo>
                    <a:pt x="116" y="107"/>
                  </a:lnTo>
                  <a:lnTo>
                    <a:pt x="138" y="131"/>
                  </a:lnTo>
                  <a:lnTo>
                    <a:pt x="159" y="155"/>
                  </a:lnTo>
                  <a:lnTo>
                    <a:pt x="179" y="180"/>
                  </a:lnTo>
                  <a:lnTo>
                    <a:pt x="198" y="204"/>
                  </a:lnTo>
                  <a:lnTo>
                    <a:pt x="215" y="229"/>
                  </a:lnTo>
                  <a:lnTo>
                    <a:pt x="227" y="24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35" name="Freeform 307"/>
            <p:cNvSpPr>
              <a:spLocks/>
            </p:cNvSpPr>
            <p:nvPr/>
          </p:nvSpPr>
          <p:spPr bwMode="auto">
            <a:xfrm>
              <a:off x="3062" y="1491"/>
              <a:ext cx="5" cy="33"/>
            </a:xfrm>
            <a:custGeom>
              <a:avLst/>
              <a:gdLst>
                <a:gd name="T0" fmla="*/ 0 w 29"/>
                <a:gd name="T1" fmla="*/ 0 h 183"/>
                <a:gd name="T2" fmla="*/ 1 w 29"/>
                <a:gd name="T3" fmla="*/ 2 h 183"/>
                <a:gd name="T4" fmla="*/ 9 w 29"/>
                <a:gd name="T5" fmla="*/ 27 h 183"/>
                <a:gd name="T6" fmla="*/ 16 w 29"/>
                <a:gd name="T7" fmla="*/ 53 h 183"/>
                <a:gd name="T8" fmla="*/ 22 w 29"/>
                <a:gd name="T9" fmla="*/ 79 h 183"/>
                <a:gd name="T10" fmla="*/ 25 w 29"/>
                <a:gd name="T11" fmla="*/ 105 h 183"/>
                <a:gd name="T12" fmla="*/ 28 w 29"/>
                <a:gd name="T13" fmla="*/ 131 h 183"/>
                <a:gd name="T14" fmla="*/ 29 w 29"/>
                <a:gd name="T15" fmla="*/ 157 h 183"/>
                <a:gd name="T16" fmla="*/ 29 w 29"/>
                <a:gd name="T17" fmla="*/ 183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" h="183">
                  <a:moveTo>
                    <a:pt x="0" y="0"/>
                  </a:moveTo>
                  <a:lnTo>
                    <a:pt x="1" y="2"/>
                  </a:lnTo>
                  <a:lnTo>
                    <a:pt x="9" y="27"/>
                  </a:lnTo>
                  <a:lnTo>
                    <a:pt x="16" y="53"/>
                  </a:lnTo>
                  <a:lnTo>
                    <a:pt x="22" y="79"/>
                  </a:lnTo>
                  <a:lnTo>
                    <a:pt x="25" y="105"/>
                  </a:lnTo>
                  <a:lnTo>
                    <a:pt x="28" y="131"/>
                  </a:lnTo>
                  <a:lnTo>
                    <a:pt x="29" y="157"/>
                  </a:lnTo>
                  <a:lnTo>
                    <a:pt x="29" y="18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36" name="Freeform 308"/>
            <p:cNvSpPr>
              <a:spLocks/>
            </p:cNvSpPr>
            <p:nvPr/>
          </p:nvSpPr>
          <p:spPr bwMode="auto">
            <a:xfrm>
              <a:off x="2293" y="1568"/>
              <a:ext cx="5" cy="27"/>
            </a:xfrm>
            <a:custGeom>
              <a:avLst/>
              <a:gdLst>
                <a:gd name="T0" fmla="*/ 0 w 29"/>
                <a:gd name="T1" fmla="*/ 142 h 142"/>
                <a:gd name="T2" fmla="*/ 0 w 29"/>
                <a:gd name="T3" fmla="*/ 121 h 142"/>
                <a:gd name="T4" fmla="*/ 2 w 29"/>
                <a:gd name="T5" fmla="*/ 102 h 142"/>
                <a:gd name="T6" fmla="*/ 4 w 29"/>
                <a:gd name="T7" fmla="*/ 81 h 142"/>
                <a:gd name="T8" fmla="*/ 9 w 29"/>
                <a:gd name="T9" fmla="*/ 61 h 142"/>
                <a:gd name="T10" fmla="*/ 13 w 29"/>
                <a:gd name="T11" fmla="*/ 41 h 142"/>
                <a:gd name="T12" fmla="*/ 20 w 29"/>
                <a:gd name="T13" fmla="*/ 21 h 142"/>
                <a:gd name="T14" fmla="*/ 29 w 29"/>
                <a:gd name="T15" fmla="*/ 1 h 142"/>
                <a:gd name="T16" fmla="*/ 29 w 29"/>
                <a:gd name="T17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" h="142">
                  <a:moveTo>
                    <a:pt x="0" y="142"/>
                  </a:moveTo>
                  <a:lnTo>
                    <a:pt x="0" y="121"/>
                  </a:lnTo>
                  <a:lnTo>
                    <a:pt x="2" y="102"/>
                  </a:lnTo>
                  <a:lnTo>
                    <a:pt x="4" y="81"/>
                  </a:lnTo>
                  <a:lnTo>
                    <a:pt x="9" y="61"/>
                  </a:lnTo>
                  <a:lnTo>
                    <a:pt x="13" y="41"/>
                  </a:lnTo>
                  <a:lnTo>
                    <a:pt x="20" y="21"/>
                  </a:lnTo>
                  <a:lnTo>
                    <a:pt x="29" y="1"/>
                  </a:lnTo>
                  <a:lnTo>
                    <a:pt x="29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37" name="Freeform 309"/>
            <p:cNvSpPr>
              <a:spLocks/>
            </p:cNvSpPr>
            <p:nvPr/>
          </p:nvSpPr>
          <p:spPr bwMode="auto">
            <a:xfrm>
              <a:off x="2310" y="1515"/>
              <a:ext cx="42" cy="35"/>
            </a:xfrm>
            <a:custGeom>
              <a:avLst/>
              <a:gdLst>
                <a:gd name="T0" fmla="*/ 0 w 227"/>
                <a:gd name="T1" fmla="*/ 187 h 187"/>
                <a:gd name="T2" fmla="*/ 13 w 227"/>
                <a:gd name="T3" fmla="*/ 172 h 187"/>
                <a:gd name="T4" fmla="*/ 30 w 227"/>
                <a:gd name="T5" fmla="*/ 153 h 187"/>
                <a:gd name="T6" fmla="*/ 48 w 227"/>
                <a:gd name="T7" fmla="*/ 134 h 187"/>
                <a:gd name="T8" fmla="*/ 68 w 227"/>
                <a:gd name="T9" fmla="*/ 116 h 187"/>
                <a:gd name="T10" fmla="*/ 89 w 227"/>
                <a:gd name="T11" fmla="*/ 98 h 187"/>
                <a:gd name="T12" fmla="*/ 111 w 227"/>
                <a:gd name="T13" fmla="*/ 80 h 187"/>
                <a:gd name="T14" fmla="*/ 134 w 227"/>
                <a:gd name="T15" fmla="*/ 62 h 187"/>
                <a:gd name="T16" fmla="*/ 159 w 227"/>
                <a:gd name="T17" fmla="*/ 45 h 187"/>
                <a:gd name="T18" fmla="*/ 184 w 227"/>
                <a:gd name="T19" fmla="*/ 28 h 187"/>
                <a:gd name="T20" fmla="*/ 211 w 227"/>
                <a:gd name="T21" fmla="*/ 11 h 187"/>
                <a:gd name="T22" fmla="*/ 227 w 227"/>
                <a:gd name="T23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7" h="187">
                  <a:moveTo>
                    <a:pt x="0" y="187"/>
                  </a:moveTo>
                  <a:lnTo>
                    <a:pt x="13" y="172"/>
                  </a:lnTo>
                  <a:lnTo>
                    <a:pt x="30" y="153"/>
                  </a:lnTo>
                  <a:lnTo>
                    <a:pt x="48" y="134"/>
                  </a:lnTo>
                  <a:lnTo>
                    <a:pt x="68" y="116"/>
                  </a:lnTo>
                  <a:lnTo>
                    <a:pt x="89" y="98"/>
                  </a:lnTo>
                  <a:lnTo>
                    <a:pt x="111" y="80"/>
                  </a:lnTo>
                  <a:lnTo>
                    <a:pt x="134" y="62"/>
                  </a:lnTo>
                  <a:lnTo>
                    <a:pt x="159" y="45"/>
                  </a:lnTo>
                  <a:lnTo>
                    <a:pt x="184" y="28"/>
                  </a:lnTo>
                  <a:lnTo>
                    <a:pt x="211" y="11"/>
                  </a:lnTo>
                  <a:lnTo>
                    <a:pt x="227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38" name="Freeform 310"/>
            <p:cNvSpPr>
              <a:spLocks/>
            </p:cNvSpPr>
            <p:nvPr/>
          </p:nvSpPr>
          <p:spPr bwMode="auto">
            <a:xfrm>
              <a:off x="2380" y="1476"/>
              <a:ext cx="72" cy="25"/>
            </a:xfrm>
            <a:custGeom>
              <a:avLst/>
              <a:gdLst>
                <a:gd name="T0" fmla="*/ 0 w 387"/>
                <a:gd name="T1" fmla="*/ 136 h 136"/>
                <a:gd name="T2" fmla="*/ 8 w 387"/>
                <a:gd name="T3" fmla="*/ 132 h 136"/>
                <a:gd name="T4" fmla="*/ 42 w 387"/>
                <a:gd name="T5" fmla="*/ 118 h 136"/>
                <a:gd name="T6" fmla="*/ 76 w 387"/>
                <a:gd name="T7" fmla="*/ 103 h 136"/>
                <a:gd name="T8" fmla="*/ 111 w 387"/>
                <a:gd name="T9" fmla="*/ 88 h 136"/>
                <a:gd name="T10" fmla="*/ 147 w 387"/>
                <a:gd name="T11" fmla="*/ 74 h 136"/>
                <a:gd name="T12" fmla="*/ 185 w 387"/>
                <a:gd name="T13" fmla="*/ 62 h 136"/>
                <a:gd name="T14" fmla="*/ 222 w 387"/>
                <a:gd name="T15" fmla="*/ 48 h 136"/>
                <a:gd name="T16" fmla="*/ 261 w 387"/>
                <a:gd name="T17" fmla="*/ 36 h 136"/>
                <a:gd name="T18" fmla="*/ 301 w 387"/>
                <a:gd name="T19" fmla="*/ 24 h 136"/>
                <a:gd name="T20" fmla="*/ 340 w 387"/>
                <a:gd name="T21" fmla="*/ 12 h 136"/>
                <a:gd name="T22" fmla="*/ 382 w 387"/>
                <a:gd name="T23" fmla="*/ 1 h 136"/>
                <a:gd name="T24" fmla="*/ 387 w 387"/>
                <a:gd name="T25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7" h="136">
                  <a:moveTo>
                    <a:pt x="0" y="136"/>
                  </a:moveTo>
                  <a:lnTo>
                    <a:pt x="8" y="132"/>
                  </a:lnTo>
                  <a:lnTo>
                    <a:pt x="42" y="118"/>
                  </a:lnTo>
                  <a:lnTo>
                    <a:pt x="76" y="103"/>
                  </a:lnTo>
                  <a:lnTo>
                    <a:pt x="111" y="88"/>
                  </a:lnTo>
                  <a:lnTo>
                    <a:pt x="147" y="74"/>
                  </a:lnTo>
                  <a:lnTo>
                    <a:pt x="185" y="62"/>
                  </a:lnTo>
                  <a:lnTo>
                    <a:pt x="222" y="48"/>
                  </a:lnTo>
                  <a:lnTo>
                    <a:pt x="261" y="36"/>
                  </a:lnTo>
                  <a:lnTo>
                    <a:pt x="301" y="24"/>
                  </a:lnTo>
                  <a:lnTo>
                    <a:pt x="340" y="12"/>
                  </a:lnTo>
                  <a:lnTo>
                    <a:pt x="382" y="1"/>
                  </a:lnTo>
                  <a:lnTo>
                    <a:pt x="387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39" name="Freeform 311"/>
            <p:cNvSpPr>
              <a:spLocks/>
            </p:cNvSpPr>
            <p:nvPr/>
          </p:nvSpPr>
          <p:spPr bwMode="auto">
            <a:xfrm>
              <a:off x="2492" y="1455"/>
              <a:ext cx="91" cy="12"/>
            </a:xfrm>
            <a:custGeom>
              <a:avLst/>
              <a:gdLst>
                <a:gd name="T0" fmla="*/ 0 w 495"/>
                <a:gd name="T1" fmla="*/ 62 h 62"/>
                <a:gd name="T2" fmla="*/ 32 w 495"/>
                <a:gd name="T3" fmla="*/ 55 h 62"/>
                <a:gd name="T4" fmla="*/ 78 w 495"/>
                <a:gd name="T5" fmla="*/ 47 h 62"/>
                <a:gd name="T6" fmla="*/ 124 w 495"/>
                <a:gd name="T7" fmla="*/ 40 h 62"/>
                <a:gd name="T8" fmla="*/ 171 w 495"/>
                <a:gd name="T9" fmla="*/ 33 h 62"/>
                <a:gd name="T10" fmla="*/ 218 w 495"/>
                <a:gd name="T11" fmla="*/ 26 h 62"/>
                <a:gd name="T12" fmla="*/ 266 w 495"/>
                <a:gd name="T13" fmla="*/ 21 h 62"/>
                <a:gd name="T14" fmla="*/ 315 w 495"/>
                <a:gd name="T15" fmla="*/ 15 h 62"/>
                <a:gd name="T16" fmla="*/ 364 w 495"/>
                <a:gd name="T17" fmla="*/ 10 h 62"/>
                <a:gd name="T18" fmla="*/ 412 w 495"/>
                <a:gd name="T19" fmla="*/ 6 h 62"/>
                <a:gd name="T20" fmla="*/ 462 w 495"/>
                <a:gd name="T21" fmla="*/ 3 h 62"/>
                <a:gd name="T22" fmla="*/ 495 w 495"/>
                <a:gd name="T23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5" h="62">
                  <a:moveTo>
                    <a:pt x="0" y="62"/>
                  </a:moveTo>
                  <a:lnTo>
                    <a:pt x="32" y="55"/>
                  </a:lnTo>
                  <a:lnTo>
                    <a:pt x="78" y="47"/>
                  </a:lnTo>
                  <a:lnTo>
                    <a:pt x="124" y="40"/>
                  </a:lnTo>
                  <a:lnTo>
                    <a:pt x="171" y="33"/>
                  </a:lnTo>
                  <a:lnTo>
                    <a:pt x="218" y="26"/>
                  </a:lnTo>
                  <a:lnTo>
                    <a:pt x="266" y="21"/>
                  </a:lnTo>
                  <a:lnTo>
                    <a:pt x="315" y="15"/>
                  </a:lnTo>
                  <a:lnTo>
                    <a:pt x="364" y="10"/>
                  </a:lnTo>
                  <a:lnTo>
                    <a:pt x="412" y="6"/>
                  </a:lnTo>
                  <a:lnTo>
                    <a:pt x="462" y="3"/>
                  </a:lnTo>
                  <a:lnTo>
                    <a:pt x="495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40" name="Freeform 312"/>
            <p:cNvSpPr>
              <a:spLocks/>
            </p:cNvSpPr>
            <p:nvPr/>
          </p:nvSpPr>
          <p:spPr bwMode="auto">
            <a:xfrm>
              <a:off x="2631" y="1454"/>
              <a:ext cx="98" cy="6"/>
            </a:xfrm>
            <a:custGeom>
              <a:avLst/>
              <a:gdLst>
                <a:gd name="T0" fmla="*/ 0 w 535"/>
                <a:gd name="T1" fmla="*/ 0 h 35"/>
                <a:gd name="T2" fmla="*/ 9 w 535"/>
                <a:gd name="T3" fmla="*/ 0 h 35"/>
                <a:gd name="T4" fmla="*/ 60 w 535"/>
                <a:gd name="T5" fmla="*/ 2 h 35"/>
                <a:gd name="T6" fmla="*/ 112 w 535"/>
                <a:gd name="T7" fmla="*/ 3 h 35"/>
                <a:gd name="T8" fmla="*/ 164 w 535"/>
                <a:gd name="T9" fmla="*/ 4 h 35"/>
                <a:gd name="T10" fmla="*/ 215 w 535"/>
                <a:gd name="T11" fmla="*/ 7 h 35"/>
                <a:gd name="T12" fmla="*/ 268 w 535"/>
                <a:gd name="T13" fmla="*/ 10 h 35"/>
                <a:gd name="T14" fmla="*/ 319 w 535"/>
                <a:gd name="T15" fmla="*/ 13 h 35"/>
                <a:gd name="T16" fmla="*/ 371 w 535"/>
                <a:gd name="T17" fmla="*/ 17 h 35"/>
                <a:gd name="T18" fmla="*/ 422 w 535"/>
                <a:gd name="T19" fmla="*/ 22 h 35"/>
                <a:gd name="T20" fmla="*/ 474 w 535"/>
                <a:gd name="T21" fmla="*/ 28 h 35"/>
                <a:gd name="T22" fmla="*/ 525 w 535"/>
                <a:gd name="T23" fmla="*/ 33 h 35"/>
                <a:gd name="T24" fmla="*/ 535 w 535"/>
                <a:gd name="T25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35" h="35">
                  <a:moveTo>
                    <a:pt x="0" y="0"/>
                  </a:moveTo>
                  <a:lnTo>
                    <a:pt x="9" y="0"/>
                  </a:lnTo>
                  <a:lnTo>
                    <a:pt x="60" y="2"/>
                  </a:lnTo>
                  <a:lnTo>
                    <a:pt x="112" y="3"/>
                  </a:lnTo>
                  <a:lnTo>
                    <a:pt x="164" y="4"/>
                  </a:lnTo>
                  <a:lnTo>
                    <a:pt x="215" y="7"/>
                  </a:lnTo>
                  <a:lnTo>
                    <a:pt x="268" y="10"/>
                  </a:lnTo>
                  <a:lnTo>
                    <a:pt x="319" y="13"/>
                  </a:lnTo>
                  <a:lnTo>
                    <a:pt x="371" y="17"/>
                  </a:lnTo>
                  <a:lnTo>
                    <a:pt x="422" y="22"/>
                  </a:lnTo>
                  <a:lnTo>
                    <a:pt x="474" y="28"/>
                  </a:lnTo>
                  <a:lnTo>
                    <a:pt x="525" y="33"/>
                  </a:lnTo>
                  <a:lnTo>
                    <a:pt x="535" y="3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41" name="Freeform 313"/>
            <p:cNvSpPr>
              <a:spLocks/>
            </p:cNvSpPr>
            <p:nvPr/>
          </p:nvSpPr>
          <p:spPr bwMode="auto">
            <a:xfrm>
              <a:off x="2777" y="1468"/>
              <a:ext cx="91" cy="22"/>
            </a:xfrm>
            <a:custGeom>
              <a:avLst/>
              <a:gdLst>
                <a:gd name="T0" fmla="*/ 0 w 497"/>
                <a:gd name="T1" fmla="*/ 0 h 119"/>
                <a:gd name="T2" fmla="*/ 33 w 497"/>
                <a:gd name="T3" fmla="*/ 6 h 119"/>
                <a:gd name="T4" fmla="*/ 81 w 497"/>
                <a:gd name="T5" fmla="*/ 16 h 119"/>
                <a:gd name="T6" fmla="*/ 131 w 497"/>
                <a:gd name="T7" fmla="*/ 25 h 119"/>
                <a:gd name="T8" fmla="*/ 180 w 497"/>
                <a:gd name="T9" fmla="*/ 36 h 119"/>
                <a:gd name="T10" fmla="*/ 229 w 497"/>
                <a:gd name="T11" fmla="*/ 47 h 119"/>
                <a:gd name="T12" fmla="*/ 278 w 497"/>
                <a:gd name="T13" fmla="*/ 59 h 119"/>
                <a:gd name="T14" fmla="*/ 325 w 497"/>
                <a:gd name="T15" fmla="*/ 70 h 119"/>
                <a:gd name="T16" fmla="*/ 372 w 497"/>
                <a:gd name="T17" fmla="*/ 83 h 119"/>
                <a:gd name="T18" fmla="*/ 420 w 497"/>
                <a:gd name="T19" fmla="*/ 97 h 119"/>
                <a:gd name="T20" fmla="*/ 465 w 497"/>
                <a:gd name="T21" fmla="*/ 110 h 119"/>
                <a:gd name="T22" fmla="*/ 497 w 497"/>
                <a:gd name="T23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7" h="119">
                  <a:moveTo>
                    <a:pt x="0" y="0"/>
                  </a:moveTo>
                  <a:lnTo>
                    <a:pt x="33" y="6"/>
                  </a:lnTo>
                  <a:lnTo>
                    <a:pt x="81" y="16"/>
                  </a:lnTo>
                  <a:lnTo>
                    <a:pt x="131" y="25"/>
                  </a:lnTo>
                  <a:lnTo>
                    <a:pt x="180" y="36"/>
                  </a:lnTo>
                  <a:lnTo>
                    <a:pt x="229" y="47"/>
                  </a:lnTo>
                  <a:lnTo>
                    <a:pt x="278" y="59"/>
                  </a:lnTo>
                  <a:lnTo>
                    <a:pt x="325" y="70"/>
                  </a:lnTo>
                  <a:lnTo>
                    <a:pt x="372" y="83"/>
                  </a:lnTo>
                  <a:lnTo>
                    <a:pt x="420" y="97"/>
                  </a:lnTo>
                  <a:lnTo>
                    <a:pt x="465" y="110"/>
                  </a:lnTo>
                  <a:lnTo>
                    <a:pt x="497" y="11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42" name="Freeform 314"/>
            <p:cNvSpPr>
              <a:spLocks/>
            </p:cNvSpPr>
            <p:nvPr/>
          </p:nvSpPr>
          <p:spPr bwMode="auto">
            <a:xfrm>
              <a:off x="2909" y="1504"/>
              <a:ext cx="72" cy="36"/>
            </a:xfrm>
            <a:custGeom>
              <a:avLst/>
              <a:gdLst>
                <a:gd name="T0" fmla="*/ 0 w 392"/>
                <a:gd name="T1" fmla="*/ 0 h 194"/>
                <a:gd name="T2" fmla="*/ 6 w 392"/>
                <a:gd name="T3" fmla="*/ 2 h 194"/>
                <a:gd name="T4" fmla="*/ 48 w 392"/>
                <a:gd name="T5" fmla="*/ 19 h 194"/>
                <a:gd name="T6" fmla="*/ 88 w 392"/>
                <a:gd name="T7" fmla="*/ 36 h 194"/>
                <a:gd name="T8" fmla="*/ 128 w 392"/>
                <a:gd name="T9" fmla="*/ 53 h 194"/>
                <a:gd name="T10" fmla="*/ 167 w 392"/>
                <a:gd name="T11" fmla="*/ 71 h 194"/>
                <a:gd name="T12" fmla="*/ 205 w 392"/>
                <a:gd name="T13" fmla="*/ 91 h 194"/>
                <a:gd name="T14" fmla="*/ 243 w 392"/>
                <a:gd name="T15" fmla="*/ 109 h 194"/>
                <a:gd name="T16" fmla="*/ 279 w 392"/>
                <a:gd name="T17" fmla="*/ 128 h 194"/>
                <a:gd name="T18" fmla="*/ 315 w 392"/>
                <a:gd name="T19" fmla="*/ 148 h 194"/>
                <a:gd name="T20" fmla="*/ 350 w 392"/>
                <a:gd name="T21" fmla="*/ 169 h 194"/>
                <a:gd name="T22" fmla="*/ 384 w 392"/>
                <a:gd name="T23" fmla="*/ 189 h 194"/>
                <a:gd name="T24" fmla="*/ 392 w 392"/>
                <a:gd name="T25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2" h="194">
                  <a:moveTo>
                    <a:pt x="0" y="0"/>
                  </a:moveTo>
                  <a:lnTo>
                    <a:pt x="6" y="2"/>
                  </a:lnTo>
                  <a:lnTo>
                    <a:pt x="48" y="19"/>
                  </a:lnTo>
                  <a:lnTo>
                    <a:pt x="88" y="36"/>
                  </a:lnTo>
                  <a:lnTo>
                    <a:pt x="128" y="53"/>
                  </a:lnTo>
                  <a:lnTo>
                    <a:pt x="167" y="71"/>
                  </a:lnTo>
                  <a:lnTo>
                    <a:pt x="205" y="91"/>
                  </a:lnTo>
                  <a:lnTo>
                    <a:pt x="243" y="109"/>
                  </a:lnTo>
                  <a:lnTo>
                    <a:pt x="279" y="128"/>
                  </a:lnTo>
                  <a:lnTo>
                    <a:pt x="315" y="148"/>
                  </a:lnTo>
                  <a:lnTo>
                    <a:pt x="350" y="169"/>
                  </a:lnTo>
                  <a:lnTo>
                    <a:pt x="384" y="189"/>
                  </a:lnTo>
                  <a:lnTo>
                    <a:pt x="392" y="19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43" name="Freeform 315"/>
            <p:cNvSpPr>
              <a:spLocks/>
            </p:cNvSpPr>
            <p:nvPr/>
          </p:nvSpPr>
          <p:spPr bwMode="auto">
            <a:xfrm>
              <a:off x="3009" y="1560"/>
              <a:ext cx="40" cy="46"/>
            </a:xfrm>
            <a:custGeom>
              <a:avLst/>
              <a:gdLst>
                <a:gd name="T0" fmla="*/ 0 w 217"/>
                <a:gd name="T1" fmla="*/ 0 h 250"/>
                <a:gd name="T2" fmla="*/ 16 w 217"/>
                <a:gd name="T3" fmla="*/ 14 h 250"/>
                <a:gd name="T4" fmla="*/ 42 w 217"/>
                <a:gd name="T5" fmla="*/ 37 h 250"/>
                <a:gd name="T6" fmla="*/ 66 w 217"/>
                <a:gd name="T7" fmla="*/ 61 h 250"/>
                <a:gd name="T8" fmla="*/ 90 w 217"/>
                <a:gd name="T9" fmla="*/ 84 h 250"/>
                <a:gd name="T10" fmla="*/ 111 w 217"/>
                <a:gd name="T11" fmla="*/ 108 h 250"/>
                <a:gd name="T12" fmla="*/ 133 w 217"/>
                <a:gd name="T13" fmla="*/ 132 h 250"/>
                <a:gd name="T14" fmla="*/ 152 w 217"/>
                <a:gd name="T15" fmla="*/ 157 h 250"/>
                <a:gd name="T16" fmla="*/ 171 w 217"/>
                <a:gd name="T17" fmla="*/ 181 h 250"/>
                <a:gd name="T18" fmla="*/ 188 w 217"/>
                <a:gd name="T19" fmla="*/ 206 h 250"/>
                <a:gd name="T20" fmla="*/ 205 w 217"/>
                <a:gd name="T21" fmla="*/ 231 h 250"/>
                <a:gd name="T22" fmla="*/ 217 w 217"/>
                <a:gd name="T23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7" h="250">
                  <a:moveTo>
                    <a:pt x="0" y="0"/>
                  </a:moveTo>
                  <a:lnTo>
                    <a:pt x="16" y="14"/>
                  </a:lnTo>
                  <a:lnTo>
                    <a:pt x="42" y="37"/>
                  </a:lnTo>
                  <a:lnTo>
                    <a:pt x="66" y="61"/>
                  </a:lnTo>
                  <a:lnTo>
                    <a:pt x="90" y="84"/>
                  </a:lnTo>
                  <a:lnTo>
                    <a:pt x="111" y="108"/>
                  </a:lnTo>
                  <a:lnTo>
                    <a:pt x="133" y="132"/>
                  </a:lnTo>
                  <a:lnTo>
                    <a:pt x="152" y="157"/>
                  </a:lnTo>
                  <a:lnTo>
                    <a:pt x="171" y="181"/>
                  </a:lnTo>
                  <a:lnTo>
                    <a:pt x="188" y="206"/>
                  </a:lnTo>
                  <a:lnTo>
                    <a:pt x="205" y="231"/>
                  </a:lnTo>
                  <a:lnTo>
                    <a:pt x="217" y="25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44" name="Freeform 316"/>
            <p:cNvSpPr>
              <a:spLocks/>
            </p:cNvSpPr>
            <p:nvPr/>
          </p:nvSpPr>
          <p:spPr bwMode="auto">
            <a:xfrm>
              <a:off x="3060" y="1631"/>
              <a:ext cx="5" cy="33"/>
            </a:xfrm>
            <a:custGeom>
              <a:avLst/>
              <a:gdLst>
                <a:gd name="T0" fmla="*/ 0 w 32"/>
                <a:gd name="T1" fmla="*/ 0 h 184"/>
                <a:gd name="T2" fmla="*/ 1 w 32"/>
                <a:gd name="T3" fmla="*/ 1 h 184"/>
                <a:gd name="T4" fmla="*/ 9 w 32"/>
                <a:gd name="T5" fmla="*/ 27 h 184"/>
                <a:gd name="T6" fmla="*/ 16 w 32"/>
                <a:gd name="T7" fmla="*/ 53 h 184"/>
                <a:gd name="T8" fmla="*/ 21 w 32"/>
                <a:gd name="T9" fmla="*/ 79 h 184"/>
                <a:gd name="T10" fmla="*/ 25 w 32"/>
                <a:gd name="T11" fmla="*/ 105 h 184"/>
                <a:gd name="T12" fmla="*/ 28 w 32"/>
                <a:gd name="T13" fmla="*/ 132 h 184"/>
                <a:gd name="T14" fmla="*/ 31 w 32"/>
                <a:gd name="T15" fmla="*/ 158 h 184"/>
                <a:gd name="T16" fmla="*/ 32 w 32"/>
                <a:gd name="T17" fmla="*/ 18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184">
                  <a:moveTo>
                    <a:pt x="0" y="0"/>
                  </a:moveTo>
                  <a:lnTo>
                    <a:pt x="1" y="1"/>
                  </a:lnTo>
                  <a:lnTo>
                    <a:pt x="9" y="27"/>
                  </a:lnTo>
                  <a:lnTo>
                    <a:pt x="16" y="53"/>
                  </a:lnTo>
                  <a:lnTo>
                    <a:pt x="21" y="79"/>
                  </a:lnTo>
                  <a:lnTo>
                    <a:pt x="25" y="105"/>
                  </a:lnTo>
                  <a:lnTo>
                    <a:pt x="28" y="132"/>
                  </a:lnTo>
                  <a:lnTo>
                    <a:pt x="31" y="158"/>
                  </a:lnTo>
                  <a:lnTo>
                    <a:pt x="32" y="18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45" name="Freeform 317"/>
            <p:cNvSpPr>
              <a:spLocks/>
            </p:cNvSpPr>
            <p:nvPr/>
          </p:nvSpPr>
          <p:spPr bwMode="auto">
            <a:xfrm>
              <a:off x="2293" y="1708"/>
              <a:ext cx="6" cy="25"/>
            </a:xfrm>
            <a:custGeom>
              <a:avLst/>
              <a:gdLst>
                <a:gd name="T0" fmla="*/ 0 w 35"/>
                <a:gd name="T1" fmla="*/ 142 h 142"/>
                <a:gd name="T2" fmla="*/ 1 w 35"/>
                <a:gd name="T3" fmla="*/ 122 h 142"/>
                <a:gd name="T4" fmla="*/ 4 w 35"/>
                <a:gd name="T5" fmla="*/ 101 h 142"/>
                <a:gd name="T6" fmla="*/ 7 w 35"/>
                <a:gd name="T7" fmla="*/ 82 h 142"/>
                <a:gd name="T8" fmla="*/ 13 w 35"/>
                <a:gd name="T9" fmla="*/ 61 h 142"/>
                <a:gd name="T10" fmla="*/ 18 w 35"/>
                <a:gd name="T11" fmla="*/ 41 h 142"/>
                <a:gd name="T12" fmla="*/ 26 w 35"/>
                <a:gd name="T13" fmla="*/ 22 h 142"/>
                <a:gd name="T14" fmla="*/ 34 w 35"/>
                <a:gd name="T15" fmla="*/ 1 h 142"/>
                <a:gd name="T16" fmla="*/ 35 w 35"/>
                <a:gd name="T17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" h="142">
                  <a:moveTo>
                    <a:pt x="0" y="142"/>
                  </a:moveTo>
                  <a:lnTo>
                    <a:pt x="1" y="122"/>
                  </a:lnTo>
                  <a:lnTo>
                    <a:pt x="4" y="101"/>
                  </a:lnTo>
                  <a:lnTo>
                    <a:pt x="7" y="82"/>
                  </a:lnTo>
                  <a:lnTo>
                    <a:pt x="13" y="61"/>
                  </a:lnTo>
                  <a:lnTo>
                    <a:pt x="18" y="41"/>
                  </a:lnTo>
                  <a:lnTo>
                    <a:pt x="26" y="22"/>
                  </a:lnTo>
                  <a:lnTo>
                    <a:pt x="34" y="1"/>
                  </a:lnTo>
                  <a:lnTo>
                    <a:pt x="35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46" name="Freeform 318"/>
            <p:cNvSpPr>
              <a:spLocks/>
            </p:cNvSpPr>
            <p:nvPr/>
          </p:nvSpPr>
          <p:spPr bwMode="auto">
            <a:xfrm>
              <a:off x="2312" y="1655"/>
              <a:ext cx="40" cy="33"/>
            </a:xfrm>
            <a:custGeom>
              <a:avLst/>
              <a:gdLst>
                <a:gd name="T0" fmla="*/ 0 w 219"/>
                <a:gd name="T1" fmla="*/ 188 h 188"/>
                <a:gd name="T2" fmla="*/ 12 w 219"/>
                <a:gd name="T3" fmla="*/ 173 h 188"/>
                <a:gd name="T4" fmla="*/ 29 w 219"/>
                <a:gd name="T5" fmla="*/ 154 h 188"/>
                <a:gd name="T6" fmla="*/ 47 w 219"/>
                <a:gd name="T7" fmla="*/ 135 h 188"/>
                <a:gd name="T8" fmla="*/ 66 w 219"/>
                <a:gd name="T9" fmla="*/ 117 h 188"/>
                <a:gd name="T10" fmla="*/ 86 w 219"/>
                <a:gd name="T11" fmla="*/ 98 h 188"/>
                <a:gd name="T12" fmla="*/ 108 w 219"/>
                <a:gd name="T13" fmla="*/ 80 h 188"/>
                <a:gd name="T14" fmla="*/ 129 w 219"/>
                <a:gd name="T15" fmla="*/ 62 h 188"/>
                <a:gd name="T16" fmla="*/ 153 w 219"/>
                <a:gd name="T17" fmla="*/ 44 h 188"/>
                <a:gd name="T18" fmla="*/ 178 w 219"/>
                <a:gd name="T19" fmla="*/ 27 h 188"/>
                <a:gd name="T20" fmla="*/ 203 w 219"/>
                <a:gd name="T21" fmla="*/ 10 h 188"/>
                <a:gd name="T22" fmla="*/ 219 w 219"/>
                <a:gd name="T23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9" h="188">
                  <a:moveTo>
                    <a:pt x="0" y="188"/>
                  </a:moveTo>
                  <a:lnTo>
                    <a:pt x="12" y="173"/>
                  </a:lnTo>
                  <a:lnTo>
                    <a:pt x="29" y="154"/>
                  </a:lnTo>
                  <a:lnTo>
                    <a:pt x="47" y="135"/>
                  </a:lnTo>
                  <a:lnTo>
                    <a:pt x="66" y="117"/>
                  </a:lnTo>
                  <a:lnTo>
                    <a:pt x="86" y="98"/>
                  </a:lnTo>
                  <a:lnTo>
                    <a:pt x="108" y="80"/>
                  </a:lnTo>
                  <a:lnTo>
                    <a:pt x="129" y="62"/>
                  </a:lnTo>
                  <a:lnTo>
                    <a:pt x="153" y="44"/>
                  </a:lnTo>
                  <a:lnTo>
                    <a:pt x="178" y="27"/>
                  </a:lnTo>
                  <a:lnTo>
                    <a:pt x="203" y="10"/>
                  </a:lnTo>
                  <a:lnTo>
                    <a:pt x="219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47" name="Freeform 319"/>
            <p:cNvSpPr>
              <a:spLocks/>
            </p:cNvSpPr>
            <p:nvPr/>
          </p:nvSpPr>
          <p:spPr bwMode="auto">
            <a:xfrm>
              <a:off x="2380" y="1614"/>
              <a:ext cx="71" cy="26"/>
            </a:xfrm>
            <a:custGeom>
              <a:avLst/>
              <a:gdLst>
                <a:gd name="T0" fmla="*/ 0 w 386"/>
                <a:gd name="T1" fmla="*/ 136 h 136"/>
                <a:gd name="T2" fmla="*/ 8 w 386"/>
                <a:gd name="T3" fmla="*/ 131 h 136"/>
                <a:gd name="T4" fmla="*/ 41 w 386"/>
                <a:gd name="T5" fmla="*/ 116 h 136"/>
                <a:gd name="T6" fmla="*/ 75 w 386"/>
                <a:gd name="T7" fmla="*/ 102 h 136"/>
                <a:gd name="T8" fmla="*/ 110 w 386"/>
                <a:gd name="T9" fmla="*/ 88 h 136"/>
                <a:gd name="T10" fmla="*/ 145 w 386"/>
                <a:gd name="T11" fmla="*/ 74 h 136"/>
                <a:gd name="T12" fmla="*/ 183 w 386"/>
                <a:gd name="T13" fmla="*/ 61 h 136"/>
                <a:gd name="T14" fmla="*/ 220 w 386"/>
                <a:gd name="T15" fmla="*/ 48 h 136"/>
                <a:gd name="T16" fmla="*/ 259 w 386"/>
                <a:gd name="T17" fmla="*/ 36 h 136"/>
                <a:gd name="T18" fmla="*/ 299 w 386"/>
                <a:gd name="T19" fmla="*/ 23 h 136"/>
                <a:gd name="T20" fmla="*/ 340 w 386"/>
                <a:gd name="T21" fmla="*/ 12 h 136"/>
                <a:gd name="T22" fmla="*/ 380 w 386"/>
                <a:gd name="T23" fmla="*/ 1 h 136"/>
                <a:gd name="T24" fmla="*/ 386 w 386"/>
                <a:gd name="T25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6" h="136">
                  <a:moveTo>
                    <a:pt x="0" y="136"/>
                  </a:moveTo>
                  <a:lnTo>
                    <a:pt x="8" y="131"/>
                  </a:lnTo>
                  <a:lnTo>
                    <a:pt x="41" y="116"/>
                  </a:lnTo>
                  <a:lnTo>
                    <a:pt x="75" y="102"/>
                  </a:lnTo>
                  <a:lnTo>
                    <a:pt x="110" y="88"/>
                  </a:lnTo>
                  <a:lnTo>
                    <a:pt x="145" y="74"/>
                  </a:lnTo>
                  <a:lnTo>
                    <a:pt x="183" y="61"/>
                  </a:lnTo>
                  <a:lnTo>
                    <a:pt x="220" y="48"/>
                  </a:lnTo>
                  <a:lnTo>
                    <a:pt x="259" y="36"/>
                  </a:lnTo>
                  <a:lnTo>
                    <a:pt x="299" y="23"/>
                  </a:lnTo>
                  <a:lnTo>
                    <a:pt x="340" y="12"/>
                  </a:lnTo>
                  <a:lnTo>
                    <a:pt x="380" y="1"/>
                  </a:lnTo>
                  <a:lnTo>
                    <a:pt x="386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48" name="Freeform 320"/>
            <p:cNvSpPr>
              <a:spLocks/>
            </p:cNvSpPr>
            <p:nvPr/>
          </p:nvSpPr>
          <p:spPr bwMode="auto">
            <a:xfrm>
              <a:off x="2492" y="1595"/>
              <a:ext cx="91" cy="10"/>
            </a:xfrm>
            <a:custGeom>
              <a:avLst/>
              <a:gdLst>
                <a:gd name="T0" fmla="*/ 0 w 499"/>
                <a:gd name="T1" fmla="*/ 56 h 56"/>
                <a:gd name="T2" fmla="*/ 33 w 499"/>
                <a:gd name="T3" fmla="*/ 50 h 56"/>
                <a:gd name="T4" fmla="*/ 79 w 499"/>
                <a:gd name="T5" fmla="*/ 43 h 56"/>
                <a:gd name="T6" fmla="*/ 126 w 499"/>
                <a:gd name="T7" fmla="*/ 35 h 56"/>
                <a:gd name="T8" fmla="*/ 173 w 499"/>
                <a:gd name="T9" fmla="*/ 30 h 56"/>
                <a:gd name="T10" fmla="*/ 221 w 499"/>
                <a:gd name="T11" fmla="*/ 24 h 56"/>
                <a:gd name="T12" fmla="*/ 269 w 499"/>
                <a:gd name="T13" fmla="*/ 18 h 56"/>
                <a:gd name="T14" fmla="*/ 318 w 499"/>
                <a:gd name="T15" fmla="*/ 14 h 56"/>
                <a:gd name="T16" fmla="*/ 367 w 499"/>
                <a:gd name="T17" fmla="*/ 9 h 56"/>
                <a:gd name="T18" fmla="*/ 417 w 499"/>
                <a:gd name="T19" fmla="*/ 5 h 56"/>
                <a:gd name="T20" fmla="*/ 467 w 499"/>
                <a:gd name="T21" fmla="*/ 1 h 56"/>
                <a:gd name="T22" fmla="*/ 499 w 499"/>
                <a:gd name="T23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9" h="56">
                  <a:moveTo>
                    <a:pt x="0" y="56"/>
                  </a:moveTo>
                  <a:lnTo>
                    <a:pt x="33" y="50"/>
                  </a:lnTo>
                  <a:lnTo>
                    <a:pt x="79" y="43"/>
                  </a:lnTo>
                  <a:lnTo>
                    <a:pt x="126" y="35"/>
                  </a:lnTo>
                  <a:lnTo>
                    <a:pt x="173" y="30"/>
                  </a:lnTo>
                  <a:lnTo>
                    <a:pt x="221" y="24"/>
                  </a:lnTo>
                  <a:lnTo>
                    <a:pt x="269" y="18"/>
                  </a:lnTo>
                  <a:lnTo>
                    <a:pt x="318" y="14"/>
                  </a:lnTo>
                  <a:lnTo>
                    <a:pt x="367" y="9"/>
                  </a:lnTo>
                  <a:lnTo>
                    <a:pt x="417" y="5"/>
                  </a:lnTo>
                  <a:lnTo>
                    <a:pt x="467" y="1"/>
                  </a:lnTo>
                  <a:lnTo>
                    <a:pt x="499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49" name="Freeform 321"/>
            <p:cNvSpPr>
              <a:spLocks/>
            </p:cNvSpPr>
            <p:nvPr/>
          </p:nvSpPr>
          <p:spPr bwMode="auto">
            <a:xfrm>
              <a:off x="2631" y="1594"/>
              <a:ext cx="99" cy="6"/>
            </a:xfrm>
            <a:custGeom>
              <a:avLst/>
              <a:gdLst>
                <a:gd name="T0" fmla="*/ 0 w 536"/>
                <a:gd name="T1" fmla="*/ 0 h 30"/>
                <a:gd name="T2" fmla="*/ 9 w 536"/>
                <a:gd name="T3" fmla="*/ 0 h 30"/>
                <a:gd name="T4" fmla="*/ 61 w 536"/>
                <a:gd name="T5" fmla="*/ 0 h 30"/>
                <a:gd name="T6" fmla="*/ 112 w 536"/>
                <a:gd name="T7" fmla="*/ 1 h 30"/>
                <a:gd name="T8" fmla="*/ 164 w 536"/>
                <a:gd name="T9" fmla="*/ 3 h 30"/>
                <a:gd name="T10" fmla="*/ 217 w 536"/>
                <a:gd name="T11" fmla="*/ 5 h 30"/>
                <a:gd name="T12" fmla="*/ 268 w 536"/>
                <a:gd name="T13" fmla="*/ 7 h 30"/>
                <a:gd name="T14" fmla="*/ 320 w 536"/>
                <a:gd name="T15" fmla="*/ 10 h 30"/>
                <a:gd name="T16" fmla="*/ 372 w 536"/>
                <a:gd name="T17" fmla="*/ 14 h 30"/>
                <a:gd name="T18" fmla="*/ 423 w 536"/>
                <a:gd name="T19" fmla="*/ 18 h 30"/>
                <a:gd name="T20" fmla="*/ 475 w 536"/>
                <a:gd name="T21" fmla="*/ 23 h 30"/>
                <a:gd name="T22" fmla="*/ 527 w 536"/>
                <a:gd name="T23" fmla="*/ 29 h 30"/>
                <a:gd name="T24" fmla="*/ 536 w 536"/>
                <a:gd name="T2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36" h="30">
                  <a:moveTo>
                    <a:pt x="0" y="0"/>
                  </a:moveTo>
                  <a:lnTo>
                    <a:pt x="9" y="0"/>
                  </a:lnTo>
                  <a:lnTo>
                    <a:pt x="61" y="0"/>
                  </a:lnTo>
                  <a:lnTo>
                    <a:pt x="112" y="1"/>
                  </a:lnTo>
                  <a:lnTo>
                    <a:pt x="164" y="3"/>
                  </a:lnTo>
                  <a:lnTo>
                    <a:pt x="217" y="5"/>
                  </a:lnTo>
                  <a:lnTo>
                    <a:pt x="268" y="7"/>
                  </a:lnTo>
                  <a:lnTo>
                    <a:pt x="320" y="10"/>
                  </a:lnTo>
                  <a:lnTo>
                    <a:pt x="372" y="14"/>
                  </a:lnTo>
                  <a:lnTo>
                    <a:pt x="423" y="18"/>
                  </a:lnTo>
                  <a:lnTo>
                    <a:pt x="475" y="23"/>
                  </a:lnTo>
                  <a:lnTo>
                    <a:pt x="527" y="29"/>
                  </a:lnTo>
                  <a:lnTo>
                    <a:pt x="536" y="3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50" name="Freeform 322"/>
            <p:cNvSpPr>
              <a:spLocks/>
            </p:cNvSpPr>
            <p:nvPr/>
          </p:nvSpPr>
          <p:spPr bwMode="auto">
            <a:xfrm>
              <a:off x="2777" y="1606"/>
              <a:ext cx="91" cy="22"/>
            </a:xfrm>
            <a:custGeom>
              <a:avLst/>
              <a:gdLst>
                <a:gd name="T0" fmla="*/ 0 w 498"/>
                <a:gd name="T1" fmla="*/ 0 h 118"/>
                <a:gd name="T2" fmla="*/ 33 w 498"/>
                <a:gd name="T3" fmla="*/ 6 h 118"/>
                <a:gd name="T4" fmla="*/ 83 w 498"/>
                <a:gd name="T5" fmla="*/ 15 h 118"/>
                <a:gd name="T6" fmla="*/ 133 w 498"/>
                <a:gd name="T7" fmla="*/ 25 h 118"/>
                <a:gd name="T8" fmla="*/ 182 w 498"/>
                <a:gd name="T9" fmla="*/ 35 h 118"/>
                <a:gd name="T10" fmla="*/ 230 w 498"/>
                <a:gd name="T11" fmla="*/ 46 h 118"/>
                <a:gd name="T12" fmla="*/ 279 w 498"/>
                <a:gd name="T13" fmla="*/ 57 h 118"/>
                <a:gd name="T14" fmla="*/ 327 w 498"/>
                <a:gd name="T15" fmla="*/ 69 h 118"/>
                <a:gd name="T16" fmla="*/ 373 w 498"/>
                <a:gd name="T17" fmla="*/ 82 h 118"/>
                <a:gd name="T18" fmla="*/ 420 w 498"/>
                <a:gd name="T19" fmla="*/ 94 h 118"/>
                <a:gd name="T20" fmla="*/ 466 w 498"/>
                <a:gd name="T21" fmla="*/ 108 h 118"/>
                <a:gd name="T22" fmla="*/ 498 w 498"/>
                <a:gd name="T23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8" h="118">
                  <a:moveTo>
                    <a:pt x="0" y="0"/>
                  </a:moveTo>
                  <a:lnTo>
                    <a:pt x="33" y="6"/>
                  </a:lnTo>
                  <a:lnTo>
                    <a:pt x="83" y="15"/>
                  </a:lnTo>
                  <a:lnTo>
                    <a:pt x="133" y="25"/>
                  </a:lnTo>
                  <a:lnTo>
                    <a:pt x="182" y="35"/>
                  </a:lnTo>
                  <a:lnTo>
                    <a:pt x="230" y="46"/>
                  </a:lnTo>
                  <a:lnTo>
                    <a:pt x="279" y="57"/>
                  </a:lnTo>
                  <a:lnTo>
                    <a:pt x="327" y="69"/>
                  </a:lnTo>
                  <a:lnTo>
                    <a:pt x="373" y="82"/>
                  </a:lnTo>
                  <a:lnTo>
                    <a:pt x="420" y="94"/>
                  </a:lnTo>
                  <a:lnTo>
                    <a:pt x="466" y="108"/>
                  </a:lnTo>
                  <a:lnTo>
                    <a:pt x="498" y="11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51" name="Freeform 323"/>
            <p:cNvSpPr>
              <a:spLocks/>
            </p:cNvSpPr>
            <p:nvPr/>
          </p:nvSpPr>
          <p:spPr bwMode="auto">
            <a:xfrm>
              <a:off x="2909" y="1642"/>
              <a:ext cx="71" cy="36"/>
            </a:xfrm>
            <a:custGeom>
              <a:avLst/>
              <a:gdLst>
                <a:gd name="T0" fmla="*/ 0 w 383"/>
                <a:gd name="T1" fmla="*/ 0 h 198"/>
                <a:gd name="T2" fmla="*/ 5 w 383"/>
                <a:gd name="T3" fmla="*/ 2 h 198"/>
                <a:gd name="T4" fmla="*/ 45 w 383"/>
                <a:gd name="T5" fmla="*/ 19 h 198"/>
                <a:gd name="T6" fmla="*/ 86 w 383"/>
                <a:gd name="T7" fmla="*/ 37 h 198"/>
                <a:gd name="T8" fmla="*/ 125 w 383"/>
                <a:gd name="T9" fmla="*/ 55 h 198"/>
                <a:gd name="T10" fmla="*/ 163 w 383"/>
                <a:gd name="T11" fmla="*/ 74 h 198"/>
                <a:gd name="T12" fmla="*/ 201 w 383"/>
                <a:gd name="T13" fmla="*/ 93 h 198"/>
                <a:gd name="T14" fmla="*/ 237 w 383"/>
                <a:gd name="T15" fmla="*/ 112 h 198"/>
                <a:gd name="T16" fmla="*/ 274 w 383"/>
                <a:gd name="T17" fmla="*/ 131 h 198"/>
                <a:gd name="T18" fmla="*/ 309 w 383"/>
                <a:gd name="T19" fmla="*/ 152 h 198"/>
                <a:gd name="T20" fmla="*/ 343 w 383"/>
                <a:gd name="T21" fmla="*/ 172 h 198"/>
                <a:gd name="T22" fmla="*/ 376 w 383"/>
                <a:gd name="T23" fmla="*/ 193 h 198"/>
                <a:gd name="T24" fmla="*/ 383 w 383"/>
                <a:gd name="T25" fmla="*/ 198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3" h="198">
                  <a:moveTo>
                    <a:pt x="0" y="0"/>
                  </a:moveTo>
                  <a:lnTo>
                    <a:pt x="5" y="2"/>
                  </a:lnTo>
                  <a:lnTo>
                    <a:pt x="45" y="19"/>
                  </a:lnTo>
                  <a:lnTo>
                    <a:pt x="86" y="37"/>
                  </a:lnTo>
                  <a:lnTo>
                    <a:pt x="125" y="55"/>
                  </a:lnTo>
                  <a:lnTo>
                    <a:pt x="163" y="74"/>
                  </a:lnTo>
                  <a:lnTo>
                    <a:pt x="201" y="93"/>
                  </a:lnTo>
                  <a:lnTo>
                    <a:pt x="237" y="112"/>
                  </a:lnTo>
                  <a:lnTo>
                    <a:pt x="274" y="131"/>
                  </a:lnTo>
                  <a:lnTo>
                    <a:pt x="309" y="152"/>
                  </a:lnTo>
                  <a:lnTo>
                    <a:pt x="343" y="172"/>
                  </a:lnTo>
                  <a:lnTo>
                    <a:pt x="376" y="193"/>
                  </a:lnTo>
                  <a:lnTo>
                    <a:pt x="383" y="19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52" name="Freeform 324"/>
            <p:cNvSpPr>
              <a:spLocks/>
            </p:cNvSpPr>
            <p:nvPr/>
          </p:nvSpPr>
          <p:spPr bwMode="auto">
            <a:xfrm>
              <a:off x="3008" y="1700"/>
              <a:ext cx="41" cy="45"/>
            </a:xfrm>
            <a:custGeom>
              <a:avLst/>
              <a:gdLst>
                <a:gd name="T0" fmla="*/ 0 w 224"/>
                <a:gd name="T1" fmla="*/ 0 h 249"/>
                <a:gd name="T2" fmla="*/ 16 w 224"/>
                <a:gd name="T3" fmla="*/ 14 h 249"/>
                <a:gd name="T4" fmla="*/ 42 w 224"/>
                <a:gd name="T5" fmla="*/ 36 h 249"/>
                <a:gd name="T6" fmla="*/ 67 w 224"/>
                <a:gd name="T7" fmla="*/ 60 h 249"/>
                <a:gd name="T8" fmla="*/ 91 w 224"/>
                <a:gd name="T9" fmla="*/ 83 h 249"/>
                <a:gd name="T10" fmla="*/ 115 w 224"/>
                <a:gd name="T11" fmla="*/ 107 h 249"/>
                <a:gd name="T12" fmla="*/ 136 w 224"/>
                <a:gd name="T13" fmla="*/ 132 h 249"/>
                <a:gd name="T14" fmla="*/ 157 w 224"/>
                <a:gd name="T15" fmla="*/ 155 h 249"/>
                <a:gd name="T16" fmla="*/ 176 w 224"/>
                <a:gd name="T17" fmla="*/ 180 h 249"/>
                <a:gd name="T18" fmla="*/ 195 w 224"/>
                <a:gd name="T19" fmla="*/ 204 h 249"/>
                <a:gd name="T20" fmla="*/ 212 w 224"/>
                <a:gd name="T21" fmla="*/ 229 h 249"/>
                <a:gd name="T22" fmla="*/ 224 w 224"/>
                <a:gd name="T23" fmla="*/ 249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4" h="249">
                  <a:moveTo>
                    <a:pt x="0" y="0"/>
                  </a:moveTo>
                  <a:lnTo>
                    <a:pt x="16" y="14"/>
                  </a:lnTo>
                  <a:lnTo>
                    <a:pt x="42" y="36"/>
                  </a:lnTo>
                  <a:lnTo>
                    <a:pt x="67" y="60"/>
                  </a:lnTo>
                  <a:lnTo>
                    <a:pt x="91" y="83"/>
                  </a:lnTo>
                  <a:lnTo>
                    <a:pt x="115" y="107"/>
                  </a:lnTo>
                  <a:lnTo>
                    <a:pt x="136" y="132"/>
                  </a:lnTo>
                  <a:lnTo>
                    <a:pt x="157" y="155"/>
                  </a:lnTo>
                  <a:lnTo>
                    <a:pt x="176" y="180"/>
                  </a:lnTo>
                  <a:lnTo>
                    <a:pt x="195" y="204"/>
                  </a:lnTo>
                  <a:lnTo>
                    <a:pt x="212" y="229"/>
                  </a:lnTo>
                  <a:lnTo>
                    <a:pt x="224" y="24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53" name="Freeform 325"/>
            <p:cNvSpPr>
              <a:spLocks/>
            </p:cNvSpPr>
            <p:nvPr/>
          </p:nvSpPr>
          <p:spPr bwMode="auto">
            <a:xfrm>
              <a:off x="3062" y="1769"/>
              <a:ext cx="6" cy="34"/>
            </a:xfrm>
            <a:custGeom>
              <a:avLst/>
              <a:gdLst>
                <a:gd name="T0" fmla="*/ 0 w 35"/>
                <a:gd name="T1" fmla="*/ 0 h 184"/>
                <a:gd name="T2" fmla="*/ 0 w 35"/>
                <a:gd name="T3" fmla="*/ 1 h 184"/>
                <a:gd name="T4" fmla="*/ 9 w 35"/>
                <a:gd name="T5" fmla="*/ 27 h 184"/>
                <a:gd name="T6" fmla="*/ 17 w 35"/>
                <a:gd name="T7" fmla="*/ 54 h 184"/>
                <a:gd name="T8" fmla="*/ 22 w 35"/>
                <a:gd name="T9" fmla="*/ 80 h 184"/>
                <a:gd name="T10" fmla="*/ 28 w 35"/>
                <a:gd name="T11" fmla="*/ 106 h 184"/>
                <a:gd name="T12" fmla="*/ 31 w 35"/>
                <a:gd name="T13" fmla="*/ 132 h 184"/>
                <a:gd name="T14" fmla="*/ 34 w 35"/>
                <a:gd name="T15" fmla="*/ 158 h 184"/>
                <a:gd name="T16" fmla="*/ 35 w 35"/>
                <a:gd name="T17" fmla="*/ 18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" h="184">
                  <a:moveTo>
                    <a:pt x="0" y="0"/>
                  </a:moveTo>
                  <a:lnTo>
                    <a:pt x="0" y="1"/>
                  </a:lnTo>
                  <a:lnTo>
                    <a:pt x="9" y="27"/>
                  </a:lnTo>
                  <a:lnTo>
                    <a:pt x="17" y="54"/>
                  </a:lnTo>
                  <a:lnTo>
                    <a:pt x="22" y="80"/>
                  </a:lnTo>
                  <a:lnTo>
                    <a:pt x="28" y="106"/>
                  </a:lnTo>
                  <a:lnTo>
                    <a:pt x="31" y="132"/>
                  </a:lnTo>
                  <a:lnTo>
                    <a:pt x="34" y="158"/>
                  </a:lnTo>
                  <a:lnTo>
                    <a:pt x="35" y="18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54" name="Freeform 326"/>
            <p:cNvSpPr>
              <a:spLocks/>
            </p:cNvSpPr>
            <p:nvPr/>
          </p:nvSpPr>
          <p:spPr bwMode="auto">
            <a:xfrm>
              <a:off x="2294" y="1846"/>
              <a:ext cx="5" cy="26"/>
            </a:xfrm>
            <a:custGeom>
              <a:avLst/>
              <a:gdLst>
                <a:gd name="T0" fmla="*/ 0 w 27"/>
                <a:gd name="T1" fmla="*/ 142 h 142"/>
                <a:gd name="T2" fmla="*/ 0 w 27"/>
                <a:gd name="T3" fmla="*/ 122 h 142"/>
                <a:gd name="T4" fmla="*/ 1 w 27"/>
                <a:gd name="T5" fmla="*/ 101 h 142"/>
                <a:gd name="T6" fmla="*/ 4 w 27"/>
                <a:gd name="T7" fmla="*/ 82 h 142"/>
                <a:gd name="T8" fmla="*/ 8 w 27"/>
                <a:gd name="T9" fmla="*/ 61 h 142"/>
                <a:gd name="T10" fmla="*/ 13 w 27"/>
                <a:gd name="T11" fmla="*/ 41 h 142"/>
                <a:gd name="T12" fmla="*/ 19 w 27"/>
                <a:gd name="T13" fmla="*/ 21 h 142"/>
                <a:gd name="T14" fmla="*/ 27 w 27"/>
                <a:gd name="T15" fmla="*/ 1 h 142"/>
                <a:gd name="T16" fmla="*/ 27 w 27"/>
                <a:gd name="T17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142">
                  <a:moveTo>
                    <a:pt x="0" y="142"/>
                  </a:moveTo>
                  <a:lnTo>
                    <a:pt x="0" y="122"/>
                  </a:lnTo>
                  <a:lnTo>
                    <a:pt x="1" y="101"/>
                  </a:lnTo>
                  <a:lnTo>
                    <a:pt x="4" y="82"/>
                  </a:lnTo>
                  <a:lnTo>
                    <a:pt x="8" y="61"/>
                  </a:lnTo>
                  <a:lnTo>
                    <a:pt x="13" y="41"/>
                  </a:lnTo>
                  <a:lnTo>
                    <a:pt x="19" y="21"/>
                  </a:lnTo>
                  <a:lnTo>
                    <a:pt x="27" y="1"/>
                  </a:lnTo>
                  <a:lnTo>
                    <a:pt x="27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55" name="Freeform 327"/>
            <p:cNvSpPr>
              <a:spLocks/>
            </p:cNvSpPr>
            <p:nvPr/>
          </p:nvSpPr>
          <p:spPr bwMode="auto">
            <a:xfrm>
              <a:off x="2310" y="1794"/>
              <a:ext cx="41" cy="33"/>
            </a:xfrm>
            <a:custGeom>
              <a:avLst/>
              <a:gdLst>
                <a:gd name="T0" fmla="*/ 0 w 221"/>
                <a:gd name="T1" fmla="*/ 187 h 187"/>
                <a:gd name="T2" fmla="*/ 13 w 221"/>
                <a:gd name="T3" fmla="*/ 172 h 187"/>
                <a:gd name="T4" fmla="*/ 28 w 221"/>
                <a:gd name="T5" fmla="*/ 154 h 187"/>
                <a:gd name="T6" fmla="*/ 47 w 221"/>
                <a:gd name="T7" fmla="*/ 135 h 187"/>
                <a:gd name="T8" fmla="*/ 65 w 221"/>
                <a:gd name="T9" fmla="*/ 117 h 187"/>
                <a:gd name="T10" fmla="*/ 85 w 221"/>
                <a:gd name="T11" fmla="*/ 98 h 187"/>
                <a:gd name="T12" fmla="*/ 107 w 221"/>
                <a:gd name="T13" fmla="*/ 79 h 187"/>
                <a:gd name="T14" fmla="*/ 129 w 221"/>
                <a:gd name="T15" fmla="*/ 62 h 187"/>
                <a:gd name="T16" fmla="*/ 154 w 221"/>
                <a:gd name="T17" fmla="*/ 44 h 187"/>
                <a:gd name="T18" fmla="*/ 179 w 221"/>
                <a:gd name="T19" fmla="*/ 27 h 187"/>
                <a:gd name="T20" fmla="*/ 205 w 221"/>
                <a:gd name="T21" fmla="*/ 10 h 187"/>
                <a:gd name="T22" fmla="*/ 221 w 221"/>
                <a:gd name="T23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1" h="187">
                  <a:moveTo>
                    <a:pt x="0" y="187"/>
                  </a:moveTo>
                  <a:lnTo>
                    <a:pt x="13" y="172"/>
                  </a:lnTo>
                  <a:lnTo>
                    <a:pt x="28" y="154"/>
                  </a:lnTo>
                  <a:lnTo>
                    <a:pt x="47" y="135"/>
                  </a:lnTo>
                  <a:lnTo>
                    <a:pt x="65" y="117"/>
                  </a:lnTo>
                  <a:lnTo>
                    <a:pt x="85" y="98"/>
                  </a:lnTo>
                  <a:lnTo>
                    <a:pt x="107" y="79"/>
                  </a:lnTo>
                  <a:lnTo>
                    <a:pt x="129" y="62"/>
                  </a:lnTo>
                  <a:lnTo>
                    <a:pt x="154" y="44"/>
                  </a:lnTo>
                  <a:lnTo>
                    <a:pt x="179" y="27"/>
                  </a:lnTo>
                  <a:lnTo>
                    <a:pt x="205" y="10"/>
                  </a:lnTo>
                  <a:lnTo>
                    <a:pt x="221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56" name="Freeform 328"/>
            <p:cNvSpPr>
              <a:spLocks/>
            </p:cNvSpPr>
            <p:nvPr/>
          </p:nvSpPr>
          <p:spPr bwMode="auto">
            <a:xfrm>
              <a:off x="2380" y="1754"/>
              <a:ext cx="71" cy="24"/>
            </a:xfrm>
            <a:custGeom>
              <a:avLst/>
              <a:gdLst>
                <a:gd name="T0" fmla="*/ 0 w 391"/>
                <a:gd name="T1" fmla="*/ 133 h 133"/>
                <a:gd name="T2" fmla="*/ 8 w 391"/>
                <a:gd name="T3" fmla="*/ 130 h 133"/>
                <a:gd name="T4" fmla="*/ 42 w 391"/>
                <a:gd name="T5" fmla="*/ 115 h 133"/>
                <a:gd name="T6" fmla="*/ 76 w 391"/>
                <a:gd name="T7" fmla="*/ 101 h 133"/>
                <a:gd name="T8" fmla="*/ 113 w 391"/>
                <a:gd name="T9" fmla="*/ 88 h 133"/>
                <a:gd name="T10" fmla="*/ 149 w 391"/>
                <a:gd name="T11" fmla="*/ 74 h 133"/>
                <a:gd name="T12" fmla="*/ 186 w 391"/>
                <a:gd name="T13" fmla="*/ 60 h 133"/>
                <a:gd name="T14" fmla="*/ 225 w 391"/>
                <a:gd name="T15" fmla="*/ 48 h 133"/>
                <a:gd name="T16" fmla="*/ 264 w 391"/>
                <a:gd name="T17" fmla="*/ 35 h 133"/>
                <a:gd name="T18" fmla="*/ 304 w 391"/>
                <a:gd name="T19" fmla="*/ 24 h 133"/>
                <a:gd name="T20" fmla="*/ 344 w 391"/>
                <a:gd name="T21" fmla="*/ 13 h 133"/>
                <a:gd name="T22" fmla="*/ 386 w 391"/>
                <a:gd name="T23" fmla="*/ 1 h 133"/>
                <a:gd name="T24" fmla="*/ 391 w 391"/>
                <a:gd name="T25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1" h="133">
                  <a:moveTo>
                    <a:pt x="0" y="133"/>
                  </a:moveTo>
                  <a:lnTo>
                    <a:pt x="8" y="130"/>
                  </a:lnTo>
                  <a:lnTo>
                    <a:pt x="42" y="115"/>
                  </a:lnTo>
                  <a:lnTo>
                    <a:pt x="76" y="101"/>
                  </a:lnTo>
                  <a:lnTo>
                    <a:pt x="113" y="88"/>
                  </a:lnTo>
                  <a:lnTo>
                    <a:pt x="149" y="74"/>
                  </a:lnTo>
                  <a:lnTo>
                    <a:pt x="186" y="60"/>
                  </a:lnTo>
                  <a:lnTo>
                    <a:pt x="225" y="48"/>
                  </a:lnTo>
                  <a:lnTo>
                    <a:pt x="264" y="35"/>
                  </a:lnTo>
                  <a:lnTo>
                    <a:pt x="304" y="24"/>
                  </a:lnTo>
                  <a:lnTo>
                    <a:pt x="344" y="13"/>
                  </a:lnTo>
                  <a:lnTo>
                    <a:pt x="386" y="1"/>
                  </a:lnTo>
                  <a:lnTo>
                    <a:pt x="391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57" name="Freeform 329"/>
            <p:cNvSpPr>
              <a:spLocks/>
            </p:cNvSpPr>
            <p:nvPr/>
          </p:nvSpPr>
          <p:spPr bwMode="auto">
            <a:xfrm>
              <a:off x="2493" y="1733"/>
              <a:ext cx="91" cy="12"/>
            </a:xfrm>
            <a:custGeom>
              <a:avLst/>
              <a:gdLst>
                <a:gd name="T0" fmla="*/ 0 w 496"/>
                <a:gd name="T1" fmla="*/ 60 h 60"/>
                <a:gd name="T2" fmla="*/ 32 w 496"/>
                <a:gd name="T3" fmla="*/ 55 h 60"/>
                <a:gd name="T4" fmla="*/ 78 w 496"/>
                <a:gd name="T5" fmla="*/ 47 h 60"/>
                <a:gd name="T6" fmla="*/ 124 w 496"/>
                <a:gd name="T7" fmla="*/ 40 h 60"/>
                <a:gd name="T8" fmla="*/ 172 w 496"/>
                <a:gd name="T9" fmla="*/ 33 h 60"/>
                <a:gd name="T10" fmla="*/ 220 w 496"/>
                <a:gd name="T11" fmla="*/ 26 h 60"/>
                <a:gd name="T12" fmla="*/ 267 w 496"/>
                <a:gd name="T13" fmla="*/ 21 h 60"/>
                <a:gd name="T14" fmla="*/ 316 w 496"/>
                <a:gd name="T15" fmla="*/ 15 h 60"/>
                <a:gd name="T16" fmla="*/ 365 w 496"/>
                <a:gd name="T17" fmla="*/ 10 h 60"/>
                <a:gd name="T18" fmla="*/ 414 w 496"/>
                <a:gd name="T19" fmla="*/ 6 h 60"/>
                <a:gd name="T20" fmla="*/ 464 w 496"/>
                <a:gd name="T21" fmla="*/ 2 h 60"/>
                <a:gd name="T22" fmla="*/ 496 w 496"/>
                <a:gd name="T23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6" h="60">
                  <a:moveTo>
                    <a:pt x="0" y="60"/>
                  </a:moveTo>
                  <a:lnTo>
                    <a:pt x="32" y="55"/>
                  </a:lnTo>
                  <a:lnTo>
                    <a:pt x="78" y="47"/>
                  </a:lnTo>
                  <a:lnTo>
                    <a:pt x="124" y="40"/>
                  </a:lnTo>
                  <a:lnTo>
                    <a:pt x="172" y="33"/>
                  </a:lnTo>
                  <a:lnTo>
                    <a:pt x="220" y="26"/>
                  </a:lnTo>
                  <a:lnTo>
                    <a:pt x="267" y="21"/>
                  </a:lnTo>
                  <a:lnTo>
                    <a:pt x="316" y="15"/>
                  </a:lnTo>
                  <a:lnTo>
                    <a:pt x="365" y="10"/>
                  </a:lnTo>
                  <a:lnTo>
                    <a:pt x="414" y="6"/>
                  </a:lnTo>
                  <a:lnTo>
                    <a:pt x="464" y="2"/>
                  </a:lnTo>
                  <a:lnTo>
                    <a:pt x="496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58" name="Freeform 330"/>
            <p:cNvSpPr>
              <a:spLocks/>
            </p:cNvSpPr>
            <p:nvPr/>
          </p:nvSpPr>
          <p:spPr bwMode="auto">
            <a:xfrm>
              <a:off x="2631" y="1732"/>
              <a:ext cx="99" cy="5"/>
            </a:xfrm>
            <a:custGeom>
              <a:avLst/>
              <a:gdLst>
                <a:gd name="T0" fmla="*/ 0 w 536"/>
                <a:gd name="T1" fmla="*/ 0 h 30"/>
                <a:gd name="T2" fmla="*/ 9 w 536"/>
                <a:gd name="T3" fmla="*/ 0 h 30"/>
                <a:gd name="T4" fmla="*/ 60 w 536"/>
                <a:gd name="T5" fmla="*/ 0 h 30"/>
                <a:gd name="T6" fmla="*/ 112 w 536"/>
                <a:gd name="T7" fmla="*/ 0 h 30"/>
                <a:gd name="T8" fmla="*/ 163 w 536"/>
                <a:gd name="T9" fmla="*/ 2 h 30"/>
                <a:gd name="T10" fmla="*/ 215 w 536"/>
                <a:gd name="T11" fmla="*/ 4 h 30"/>
                <a:gd name="T12" fmla="*/ 268 w 536"/>
                <a:gd name="T13" fmla="*/ 7 h 30"/>
                <a:gd name="T14" fmla="*/ 320 w 536"/>
                <a:gd name="T15" fmla="*/ 9 h 30"/>
                <a:gd name="T16" fmla="*/ 371 w 536"/>
                <a:gd name="T17" fmla="*/ 14 h 30"/>
                <a:gd name="T18" fmla="*/ 423 w 536"/>
                <a:gd name="T19" fmla="*/ 18 h 30"/>
                <a:gd name="T20" fmla="*/ 474 w 536"/>
                <a:gd name="T21" fmla="*/ 23 h 30"/>
                <a:gd name="T22" fmla="*/ 527 w 536"/>
                <a:gd name="T23" fmla="*/ 29 h 30"/>
                <a:gd name="T24" fmla="*/ 536 w 536"/>
                <a:gd name="T2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36" h="30">
                  <a:moveTo>
                    <a:pt x="0" y="0"/>
                  </a:moveTo>
                  <a:lnTo>
                    <a:pt x="9" y="0"/>
                  </a:lnTo>
                  <a:lnTo>
                    <a:pt x="60" y="0"/>
                  </a:lnTo>
                  <a:lnTo>
                    <a:pt x="112" y="0"/>
                  </a:lnTo>
                  <a:lnTo>
                    <a:pt x="163" y="2"/>
                  </a:lnTo>
                  <a:lnTo>
                    <a:pt x="215" y="4"/>
                  </a:lnTo>
                  <a:lnTo>
                    <a:pt x="268" y="7"/>
                  </a:lnTo>
                  <a:lnTo>
                    <a:pt x="320" y="9"/>
                  </a:lnTo>
                  <a:lnTo>
                    <a:pt x="371" y="14"/>
                  </a:lnTo>
                  <a:lnTo>
                    <a:pt x="423" y="18"/>
                  </a:lnTo>
                  <a:lnTo>
                    <a:pt x="474" y="23"/>
                  </a:lnTo>
                  <a:lnTo>
                    <a:pt x="527" y="29"/>
                  </a:lnTo>
                  <a:lnTo>
                    <a:pt x="536" y="3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59" name="Freeform 331"/>
            <p:cNvSpPr>
              <a:spLocks/>
            </p:cNvSpPr>
            <p:nvPr/>
          </p:nvSpPr>
          <p:spPr bwMode="auto">
            <a:xfrm>
              <a:off x="2777" y="1745"/>
              <a:ext cx="91" cy="22"/>
            </a:xfrm>
            <a:custGeom>
              <a:avLst/>
              <a:gdLst>
                <a:gd name="T0" fmla="*/ 0 w 495"/>
                <a:gd name="T1" fmla="*/ 0 h 122"/>
                <a:gd name="T2" fmla="*/ 32 w 495"/>
                <a:gd name="T3" fmla="*/ 6 h 122"/>
                <a:gd name="T4" fmla="*/ 82 w 495"/>
                <a:gd name="T5" fmla="*/ 15 h 122"/>
                <a:gd name="T6" fmla="*/ 130 w 495"/>
                <a:gd name="T7" fmla="*/ 25 h 122"/>
                <a:gd name="T8" fmla="*/ 179 w 495"/>
                <a:gd name="T9" fmla="*/ 37 h 122"/>
                <a:gd name="T10" fmla="*/ 228 w 495"/>
                <a:gd name="T11" fmla="*/ 48 h 122"/>
                <a:gd name="T12" fmla="*/ 276 w 495"/>
                <a:gd name="T13" fmla="*/ 59 h 122"/>
                <a:gd name="T14" fmla="*/ 323 w 495"/>
                <a:gd name="T15" fmla="*/ 72 h 122"/>
                <a:gd name="T16" fmla="*/ 370 w 495"/>
                <a:gd name="T17" fmla="*/ 84 h 122"/>
                <a:gd name="T18" fmla="*/ 416 w 495"/>
                <a:gd name="T19" fmla="*/ 98 h 122"/>
                <a:gd name="T20" fmla="*/ 463 w 495"/>
                <a:gd name="T21" fmla="*/ 112 h 122"/>
                <a:gd name="T22" fmla="*/ 495 w 495"/>
                <a:gd name="T23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5" h="122">
                  <a:moveTo>
                    <a:pt x="0" y="0"/>
                  </a:moveTo>
                  <a:lnTo>
                    <a:pt x="32" y="6"/>
                  </a:lnTo>
                  <a:lnTo>
                    <a:pt x="82" y="15"/>
                  </a:lnTo>
                  <a:lnTo>
                    <a:pt x="130" y="25"/>
                  </a:lnTo>
                  <a:lnTo>
                    <a:pt x="179" y="37"/>
                  </a:lnTo>
                  <a:lnTo>
                    <a:pt x="228" y="48"/>
                  </a:lnTo>
                  <a:lnTo>
                    <a:pt x="276" y="59"/>
                  </a:lnTo>
                  <a:lnTo>
                    <a:pt x="323" y="72"/>
                  </a:lnTo>
                  <a:lnTo>
                    <a:pt x="370" y="84"/>
                  </a:lnTo>
                  <a:lnTo>
                    <a:pt x="416" y="98"/>
                  </a:lnTo>
                  <a:lnTo>
                    <a:pt x="463" y="112"/>
                  </a:lnTo>
                  <a:lnTo>
                    <a:pt x="495" y="12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60" name="Freeform 332"/>
            <p:cNvSpPr>
              <a:spLocks/>
            </p:cNvSpPr>
            <p:nvPr/>
          </p:nvSpPr>
          <p:spPr bwMode="auto">
            <a:xfrm>
              <a:off x="2909" y="1782"/>
              <a:ext cx="72" cy="36"/>
            </a:xfrm>
            <a:custGeom>
              <a:avLst/>
              <a:gdLst>
                <a:gd name="T0" fmla="*/ 0 w 389"/>
                <a:gd name="T1" fmla="*/ 0 h 196"/>
                <a:gd name="T2" fmla="*/ 4 w 389"/>
                <a:gd name="T3" fmla="*/ 3 h 196"/>
                <a:gd name="T4" fmla="*/ 45 w 389"/>
                <a:gd name="T5" fmla="*/ 20 h 196"/>
                <a:gd name="T6" fmla="*/ 86 w 389"/>
                <a:gd name="T7" fmla="*/ 37 h 196"/>
                <a:gd name="T8" fmla="*/ 126 w 389"/>
                <a:gd name="T9" fmla="*/ 55 h 196"/>
                <a:gd name="T10" fmla="*/ 165 w 389"/>
                <a:gd name="T11" fmla="*/ 73 h 196"/>
                <a:gd name="T12" fmla="*/ 203 w 389"/>
                <a:gd name="T13" fmla="*/ 91 h 196"/>
                <a:gd name="T14" fmla="*/ 240 w 389"/>
                <a:gd name="T15" fmla="*/ 111 h 196"/>
                <a:gd name="T16" fmla="*/ 278 w 389"/>
                <a:gd name="T17" fmla="*/ 130 h 196"/>
                <a:gd name="T18" fmla="*/ 313 w 389"/>
                <a:gd name="T19" fmla="*/ 150 h 196"/>
                <a:gd name="T20" fmla="*/ 348 w 389"/>
                <a:gd name="T21" fmla="*/ 171 h 196"/>
                <a:gd name="T22" fmla="*/ 381 w 389"/>
                <a:gd name="T23" fmla="*/ 191 h 196"/>
                <a:gd name="T24" fmla="*/ 389 w 389"/>
                <a:gd name="T25" fmla="*/ 19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9" h="196">
                  <a:moveTo>
                    <a:pt x="0" y="0"/>
                  </a:moveTo>
                  <a:lnTo>
                    <a:pt x="4" y="3"/>
                  </a:lnTo>
                  <a:lnTo>
                    <a:pt x="45" y="20"/>
                  </a:lnTo>
                  <a:lnTo>
                    <a:pt x="86" y="37"/>
                  </a:lnTo>
                  <a:lnTo>
                    <a:pt x="126" y="55"/>
                  </a:lnTo>
                  <a:lnTo>
                    <a:pt x="165" y="73"/>
                  </a:lnTo>
                  <a:lnTo>
                    <a:pt x="203" y="91"/>
                  </a:lnTo>
                  <a:lnTo>
                    <a:pt x="240" y="111"/>
                  </a:lnTo>
                  <a:lnTo>
                    <a:pt x="278" y="130"/>
                  </a:lnTo>
                  <a:lnTo>
                    <a:pt x="313" y="150"/>
                  </a:lnTo>
                  <a:lnTo>
                    <a:pt x="348" y="171"/>
                  </a:lnTo>
                  <a:lnTo>
                    <a:pt x="381" y="191"/>
                  </a:lnTo>
                  <a:lnTo>
                    <a:pt x="389" y="19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61" name="Freeform 333"/>
            <p:cNvSpPr>
              <a:spLocks/>
            </p:cNvSpPr>
            <p:nvPr/>
          </p:nvSpPr>
          <p:spPr bwMode="auto">
            <a:xfrm>
              <a:off x="3009" y="1838"/>
              <a:ext cx="41" cy="45"/>
            </a:xfrm>
            <a:custGeom>
              <a:avLst/>
              <a:gdLst>
                <a:gd name="T0" fmla="*/ 0 w 223"/>
                <a:gd name="T1" fmla="*/ 0 h 249"/>
                <a:gd name="T2" fmla="*/ 16 w 223"/>
                <a:gd name="T3" fmla="*/ 14 h 249"/>
                <a:gd name="T4" fmla="*/ 43 w 223"/>
                <a:gd name="T5" fmla="*/ 36 h 249"/>
                <a:gd name="T6" fmla="*/ 68 w 223"/>
                <a:gd name="T7" fmla="*/ 59 h 249"/>
                <a:gd name="T8" fmla="*/ 93 w 223"/>
                <a:gd name="T9" fmla="*/ 83 h 249"/>
                <a:gd name="T10" fmla="*/ 116 w 223"/>
                <a:gd name="T11" fmla="*/ 107 h 249"/>
                <a:gd name="T12" fmla="*/ 137 w 223"/>
                <a:gd name="T13" fmla="*/ 131 h 249"/>
                <a:gd name="T14" fmla="*/ 158 w 223"/>
                <a:gd name="T15" fmla="*/ 154 h 249"/>
                <a:gd name="T16" fmla="*/ 177 w 223"/>
                <a:gd name="T17" fmla="*/ 179 h 249"/>
                <a:gd name="T18" fmla="*/ 195 w 223"/>
                <a:gd name="T19" fmla="*/ 204 h 249"/>
                <a:gd name="T20" fmla="*/ 212 w 223"/>
                <a:gd name="T21" fmla="*/ 229 h 249"/>
                <a:gd name="T22" fmla="*/ 223 w 223"/>
                <a:gd name="T23" fmla="*/ 249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3" h="249">
                  <a:moveTo>
                    <a:pt x="0" y="0"/>
                  </a:moveTo>
                  <a:lnTo>
                    <a:pt x="16" y="14"/>
                  </a:lnTo>
                  <a:lnTo>
                    <a:pt x="43" y="36"/>
                  </a:lnTo>
                  <a:lnTo>
                    <a:pt x="68" y="59"/>
                  </a:lnTo>
                  <a:lnTo>
                    <a:pt x="93" y="83"/>
                  </a:lnTo>
                  <a:lnTo>
                    <a:pt x="116" y="107"/>
                  </a:lnTo>
                  <a:lnTo>
                    <a:pt x="137" y="131"/>
                  </a:lnTo>
                  <a:lnTo>
                    <a:pt x="158" y="154"/>
                  </a:lnTo>
                  <a:lnTo>
                    <a:pt x="177" y="179"/>
                  </a:lnTo>
                  <a:lnTo>
                    <a:pt x="195" y="204"/>
                  </a:lnTo>
                  <a:lnTo>
                    <a:pt x="212" y="229"/>
                  </a:lnTo>
                  <a:lnTo>
                    <a:pt x="223" y="24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62" name="Freeform 334"/>
            <p:cNvSpPr>
              <a:spLocks/>
            </p:cNvSpPr>
            <p:nvPr/>
          </p:nvSpPr>
          <p:spPr bwMode="auto">
            <a:xfrm>
              <a:off x="3062" y="1908"/>
              <a:ext cx="5" cy="33"/>
            </a:xfrm>
            <a:custGeom>
              <a:avLst/>
              <a:gdLst>
                <a:gd name="T0" fmla="*/ 0 w 28"/>
                <a:gd name="T1" fmla="*/ 0 h 184"/>
                <a:gd name="T2" fmla="*/ 1 w 28"/>
                <a:gd name="T3" fmla="*/ 1 h 184"/>
                <a:gd name="T4" fmla="*/ 9 w 28"/>
                <a:gd name="T5" fmla="*/ 28 h 184"/>
                <a:gd name="T6" fmla="*/ 14 w 28"/>
                <a:gd name="T7" fmla="*/ 54 h 184"/>
                <a:gd name="T8" fmla="*/ 20 w 28"/>
                <a:gd name="T9" fmla="*/ 80 h 184"/>
                <a:gd name="T10" fmla="*/ 23 w 28"/>
                <a:gd name="T11" fmla="*/ 106 h 184"/>
                <a:gd name="T12" fmla="*/ 26 w 28"/>
                <a:gd name="T13" fmla="*/ 132 h 184"/>
                <a:gd name="T14" fmla="*/ 28 w 28"/>
                <a:gd name="T15" fmla="*/ 158 h 184"/>
                <a:gd name="T16" fmla="*/ 28 w 28"/>
                <a:gd name="T17" fmla="*/ 18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184">
                  <a:moveTo>
                    <a:pt x="0" y="0"/>
                  </a:moveTo>
                  <a:lnTo>
                    <a:pt x="1" y="1"/>
                  </a:lnTo>
                  <a:lnTo>
                    <a:pt x="9" y="28"/>
                  </a:lnTo>
                  <a:lnTo>
                    <a:pt x="14" y="54"/>
                  </a:lnTo>
                  <a:lnTo>
                    <a:pt x="20" y="80"/>
                  </a:lnTo>
                  <a:lnTo>
                    <a:pt x="23" y="106"/>
                  </a:lnTo>
                  <a:lnTo>
                    <a:pt x="26" y="132"/>
                  </a:lnTo>
                  <a:lnTo>
                    <a:pt x="28" y="158"/>
                  </a:lnTo>
                  <a:lnTo>
                    <a:pt x="28" y="18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63" name="Freeform 335"/>
            <p:cNvSpPr>
              <a:spLocks/>
            </p:cNvSpPr>
            <p:nvPr/>
          </p:nvSpPr>
          <p:spPr bwMode="auto">
            <a:xfrm>
              <a:off x="2293" y="1984"/>
              <a:ext cx="6" cy="27"/>
            </a:xfrm>
            <a:custGeom>
              <a:avLst/>
              <a:gdLst>
                <a:gd name="T0" fmla="*/ 0 w 35"/>
                <a:gd name="T1" fmla="*/ 142 h 142"/>
                <a:gd name="T2" fmla="*/ 1 w 35"/>
                <a:gd name="T3" fmla="*/ 123 h 142"/>
                <a:gd name="T4" fmla="*/ 3 w 35"/>
                <a:gd name="T5" fmla="*/ 103 h 142"/>
                <a:gd name="T6" fmla="*/ 6 w 35"/>
                <a:gd name="T7" fmla="*/ 82 h 142"/>
                <a:gd name="T8" fmla="*/ 11 w 35"/>
                <a:gd name="T9" fmla="*/ 62 h 142"/>
                <a:gd name="T10" fmla="*/ 18 w 35"/>
                <a:gd name="T11" fmla="*/ 42 h 142"/>
                <a:gd name="T12" fmla="*/ 25 w 35"/>
                <a:gd name="T13" fmla="*/ 22 h 142"/>
                <a:gd name="T14" fmla="*/ 34 w 35"/>
                <a:gd name="T15" fmla="*/ 3 h 142"/>
                <a:gd name="T16" fmla="*/ 35 w 35"/>
                <a:gd name="T17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" h="142">
                  <a:moveTo>
                    <a:pt x="0" y="142"/>
                  </a:moveTo>
                  <a:lnTo>
                    <a:pt x="1" y="123"/>
                  </a:lnTo>
                  <a:lnTo>
                    <a:pt x="3" y="103"/>
                  </a:lnTo>
                  <a:lnTo>
                    <a:pt x="6" y="82"/>
                  </a:lnTo>
                  <a:lnTo>
                    <a:pt x="11" y="62"/>
                  </a:lnTo>
                  <a:lnTo>
                    <a:pt x="18" y="42"/>
                  </a:lnTo>
                  <a:lnTo>
                    <a:pt x="25" y="22"/>
                  </a:lnTo>
                  <a:lnTo>
                    <a:pt x="34" y="3"/>
                  </a:lnTo>
                  <a:lnTo>
                    <a:pt x="35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64" name="Freeform 336"/>
            <p:cNvSpPr>
              <a:spLocks/>
            </p:cNvSpPr>
            <p:nvPr/>
          </p:nvSpPr>
          <p:spPr bwMode="auto">
            <a:xfrm>
              <a:off x="2311" y="1932"/>
              <a:ext cx="41" cy="35"/>
            </a:xfrm>
            <a:custGeom>
              <a:avLst/>
              <a:gdLst>
                <a:gd name="T0" fmla="*/ 0 w 224"/>
                <a:gd name="T1" fmla="*/ 186 h 186"/>
                <a:gd name="T2" fmla="*/ 11 w 224"/>
                <a:gd name="T3" fmla="*/ 173 h 186"/>
                <a:gd name="T4" fmla="*/ 29 w 224"/>
                <a:gd name="T5" fmla="*/ 154 h 186"/>
                <a:gd name="T6" fmla="*/ 47 w 224"/>
                <a:gd name="T7" fmla="*/ 135 h 186"/>
                <a:gd name="T8" fmla="*/ 68 w 224"/>
                <a:gd name="T9" fmla="*/ 116 h 186"/>
                <a:gd name="T10" fmla="*/ 88 w 224"/>
                <a:gd name="T11" fmla="*/ 98 h 186"/>
                <a:gd name="T12" fmla="*/ 110 w 224"/>
                <a:gd name="T13" fmla="*/ 80 h 186"/>
                <a:gd name="T14" fmla="*/ 132 w 224"/>
                <a:gd name="T15" fmla="*/ 63 h 186"/>
                <a:gd name="T16" fmla="*/ 157 w 224"/>
                <a:gd name="T17" fmla="*/ 45 h 186"/>
                <a:gd name="T18" fmla="*/ 182 w 224"/>
                <a:gd name="T19" fmla="*/ 28 h 186"/>
                <a:gd name="T20" fmla="*/ 208 w 224"/>
                <a:gd name="T21" fmla="*/ 10 h 186"/>
                <a:gd name="T22" fmla="*/ 224 w 224"/>
                <a:gd name="T23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4" h="186">
                  <a:moveTo>
                    <a:pt x="0" y="186"/>
                  </a:moveTo>
                  <a:lnTo>
                    <a:pt x="11" y="173"/>
                  </a:lnTo>
                  <a:lnTo>
                    <a:pt x="29" y="154"/>
                  </a:lnTo>
                  <a:lnTo>
                    <a:pt x="47" y="135"/>
                  </a:lnTo>
                  <a:lnTo>
                    <a:pt x="68" y="116"/>
                  </a:lnTo>
                  <a:lnTo>
                    <a:pt x="88" y="98"/>
                  </a:lnTo>
                  <a:lnTo>
                    <a:pt x="110" y="80"/>
                  </a:lnTo>
                  <a:lnTo>
                    <a:pt x="132" y="63"/>
                  </a:lnTo>
                  <a:lnTo>
                    <a:pt x="157" y="45"/>
                  </a:lnTo>
                  <a:lnTo>
                    <a:pt x="182" y="28"/>
                  </a:lnTo>
                  <a:lnTo>
                    <a:pt x="208" y="10"/>
                  </a:lnTo>
                  <a:lnTo>
                    <a:pt x="224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65" name="Freeform 337"/>
            <p:cNvSpPr>
              <a:spLocks/>
            </p:cNvSpPr>
            <p:nvPr/>
          </p:nvSpPr>
          <p:spPr bwMode="auto">
            <a:xfrm>
              <a:off x="2380" y="1892"/>
              <a:ext cx="71" cy="25"/>
            </a:xfrm>
            <a:custGeom>
              <a:avLst/>
              <a:gdLst>
                <a:gd name="T0" fmla="*/ 0 w 382"/>
                <a:gd name="T1" fmla="*/ 136 h 136"/>
                <a:gd name="T2" fmla="*/ 7 w 382"/>
                <a:gd name="T3" fmla="*/ 133 h 136"/>
                <a:gd name="T4" fmla="*/ 41 w 382"/>
                <a:gd name="T5" fmla="*/ 118 h 136"/>
                <a:gd name="T6" fmla="*/ 75 w 382"/>
                <a:gd name="T7" fmla="*/ 103 h 136"/>
                <a:gd name="T8" fmla="*/ 109 w 382"/>
                <a:gd name="T9" fmla="*/ 89 h 136"/>
                <a:gd name="T10" fmla="*/ 145 w 382"/>
                <a:gd name="T11" fmla="*/ 75 h 136"/>
                <a:gd name="T12" fmla="*/ 181 w 382"/>
                <a:gd name="T13" fmla="*/ 61 h 136"/>
                <a:gd name="T14" fmla="*/ 219 w 382"/>
                <a:gd name="T15" fmla="*/ 49 h 136"/>
                <a:gd name="T16" fmla="*/ 258 w 382"/>
                <a:gd name="T17" fmla="*/ 37 h 136"/>
                <a:gd name="T18" fmla="*/ 297 w 382"/>
                <a:gd name="T19" fmla="*/ 24 h 136"/>
                <a:gd name="T20" fmla="*/ 337 w 382"/>
                <a:gd name="T21" fmla="*/ 13 h 136"/>
                <a:gd name="T22" fmla="*/ 378 w 382"/>
                <a:gd name="T23" fmla="*/ 1 h 136"/>
                <a:gd name="T24" fmla="*/ 382 w 382"/>
                <a:gd name="T25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2" h="136">
                  <a:moveTo>
                    <a:pt x="0" y="136"/>
                  </a:moveTo>
                  <a:lnTo>
                    <a:pt x="7" y="133"/>
                  </a:lnTo>
                  <a:lnTo>
                    <a:pt x="41" y="118"/>
                  </a:lnTo>
                  <a:lnTo>
                    <a:pt x="75" y="103"/>
                  </a:lnTo>
                  <a:lnTo>
                    <a:pt x="109" y="89"/>
                  </a:lnTo>
                  <a:lnTo>
                    <a:pt x="145" y="75"/>
                  </a:lnTo>
                  <a:lnTo>
                    <a:pt x="181" y="61"/>
                  </a:lnTo>
                  <a:lnTo>
                    <a:pt x="219" y="49"/>
                  </a:lnTo>
                  <a:lnTo>
                    <a:pt x="258" y="37"/>
                  </a:lnTo>
                  <a:lnTo>
                    <a:pt x="297" y="24"/>
                  </a:lnTo>
                  <a:lnTo>
                    <a:pt x="337" y="13"/>
                  </a:lnTo>
                  <a:lnTo>
                    <a:pt x="378" y="1"/>
                  </a:lnTo>
                  <a:lnTo>
                    <a:pt x="382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66" name="Freeform 338"/>
            <p:cNvSpPr>
              <a:spLocks/>
            </p:cNvSpPr>
            <p:nvPr/>
          </p:nvSpPr>
          <p:spPr bwMode="auto">
            <a:xfrm>
              <a:off x="2492" y="1872"/>
              <a:ext cx="91" cy="11"/>
            </a:xfrm>
            <a:custGeom>
              <a:avLst/>
              <a:gdLst>
                <a:gd name="T0" fmla="*/ 0 w 497"/>
                <a:gd name="T1" fmla="*/ 58 h 58"/>
                <a:gd name="T2" fmla="*/ 32 w 497"/>
                <a:gd name="T3" fmla="*/ 52 h 58"/>
                <a:gd name="T4" fmla="*/ 77 w 497"/>
                <a:gd name="T5" fmla="*/ 44 h 58"/>
                <a:gd name="T6" fmla="*/ 124 w 497"/>
                <a:gd name="T7" fmla="*/ 38 h 58"/>
                <a:gd name="T8" fmla="*/ 172 w 497"/>
                <a:gd name="T9" fmla="*/ 31 h 58"/>
                <a:gd name="T10" fmla="*/ 219 w 497"/>
                <a:gd name="T11" fmla="*/ 24 h 58"/>
                <a:gd name="T12" fmla="*/ 267 w 497"/>
                <a:gd name="T13" fmla="*/ 18 h 58"/>
                <a:gd name="T14" fmla="*/ 316 w 497"/>
                <a:gd name="T15" fmla="*/ 14 h 58"/>
                <a:gd name="T16" fmla="*/ 365 w 497"/>
                <a:gd name="T17" fmla="*/ 9 h 58"/>
                <a:gd name="T18" fmla="*/ 414 w 497"/>
                <a:gd name="T19" fmla="*/ 6 h 58"/>
                <a:gd name="T20" fmla="*/ 464 w 497"/>
                <a:gd name="T21" fmla="*/ 2 h 58"/>
                <a:gd name="T22" fmla="*/ 497 w 497"/>
                <a:gd name="T23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7" h="58">
                  <a:moveTo>
                    <a:pt x="0" y="58"/>
                  </a:moveTo>
                  <a:lnTo>
                    <a:pt x="32" y="52"/>
                  </a:lnTo>
                  <a:lnTo>
                    <a:pt x="77" y="44"/>
                  </a:lnTo>
                  <a:lnTo>
                    <a:pt x="124" y="38"/>
                  </a:lnTo>
                  <a:lnTo>
                    <a:pt x="172" y="31"/>
                  </a:lnTo>
                  <a:lnTo>
                    <a:pt x="219" y="24"/>
                  </a:lnTo>
                  <a:lnTo>
                    <a:pt x="267" y="18"/>
                  </a:lnTo>
                  <a:lnTo>
                    <a:pt x="316" y="14"/>
                  </a:lnTo>
                  <a:lnTo>
                    <a:pt x="365" y="9"/>
                  </a:lnTo>
                  <a:lnTo>
                    <a:pt x="414" y="6"/>
                  </a:lnTo>
                  <a:lnTo>
                    <a:pt x="464" y="2"/>
                  </a:lnTo>
                  <a:lnTo>
                    <a:pt x="497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67" name="Freeform 339"/>
            <p:cNvSpPr>
              <a:spLocks/>
            </p:cNvSpPr>
            <p:nvPr/>
          </p:nvSpPr>
          <p:spPr bwMode="auto">
            <a:xfrm>
              <a:off x="2631" y="1872"/>
              <a:ext cx="98" cy="5"/>
            </a:xfrm>
            <a:custGeom>
              <a:avLst/>
              <a:gdLst>
                <a:gd name="T0" fmla="*/ 0 w 535"/>
                <a:gd name="T1" fmla="*/ 0 h 32"/>
                <a:gd name="T2" fmla="*/ 9 w 535"/>
                <a:gd name="T3" fmla="*/ 0 h 32"/>
                <a:gd name="T4" fmla="*/ 60 w 535"/>
                <a:gd name="T5" fmla="*/ 1 h 32"/>
                <a:gd name="T6" fmla="*/ 112 w 535"/>
                <a:gd name="T7" fmla="*/ 2 h 32"/>
                <a:gd name="T8" fmla="*/ 163 w 535"/>
                <a:gd name="T9" fmla="*/ 3 h 32"/>
                <a:gd name="T10" fmla="*/ 215 w 535"/>
                <a:gd name="T11" fmla="*/ 5 h 32"/>
                <a:gd name="T12" fmla="*/ 268 w 535"/>
                <a:gd name="T13" fmla="*/ 9 h 32"/>
                <a:gd name="T14" fmla="*/ 319 w 535"/>
                <a:gd name="T15" fmla="*/ 12 h 32"/>
                <a:gd name="T16" fmla="*/ 371 w 535"/>
                <a:gd name="T17" fmla="*/ 15 h 32"/>
                <a:gd name="T18" fmla="*/ 423 w 535"/>
                <a:gd name="T19" fmla="*/ 20 h 32"/>
                <a:gd name="T20" fmla="*/ 474 w 535"/>
                <a:gd name="T21" fmla="*/ 26 h 32"/>
                <a:gd name="T22" fmla="*/ 526 w 535"/>
                <a:gd name="T23" fmla="*/ 31 h 32"/>
                <a:gd name="T24" fmla="*/ 535 w 535"/>
                <a:gd name="T25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35" h="32">
                  <a:moveTo>
                    <a:pt x="0" y="0"/>
                  </a:moveTo>
                  <a:lnTo>
                    <a:pt x="9" y="0"/>
                  </a:lnTo>
                  <a:lnTo>
                    <a:pt x="60" y="1"/>
                  </a:lnTo>
                  <a:lnTo>
                    <a:pt x="112" y="2"/>
                  </a:lnTo>
                  <a:lnTo>
                    <a:pt x="163" y="3"/>
                  </a:lnTo>
                  <a:lnTo>
                    <a:pt x="215" y="5"/>
                  </a:lnTo>
                  <a:lnTo>
                    <a:pt x="268" y="9"/>
                  </a:lnTo>
                  <a:lnTo>
                    <a:pt x="319" y="12"/>
                  </a:lnTo>
                  <a:lnTo>
                    <a:pt x="371" y="15"/>
                  </a:lnTo>
                  <a:lnTo>
                    <a:pt x="423" y="20"/>
                  </a:lnTo>
                  <a:lnTo>
                    <a:pt x="474" y="26"/>
                  </a:lnTo>
                  <a:lnTo>
                    <a:pt x="526" y="31"/>
                  </a:lnTo>
                  <a:lnTo>
                    <a:pt x="535" y="3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68" name="Freeform 340"/>
            <p:cNvSpPr>
              <a:spLocks/>
            </p:cNvSpPr>
            <p:nvPr/>
          </p:nvSpPr>
          <p:spPr bwMode="auto">
            <a:xfrm>
              <a:off x="2777" y="1885"/>
              <a:ext cx="91" cy="21"/>
            </a:xfrm>
            <a:custGeom>
              <a:avLst/>
              <a:gdLst>
                <a:gd name="T0" fmla="*/ 0 w 499"/>
                <a:gd name="T1" fmla="*/ 0 h 118"/>
                <a:gd name="T2" fmla="*/ 33 w 499"/>
                <a:gd name="T3" fmla="*/ 6 h 118"/>
                <a:gd name="T4" fmla="*/ 83 w 499"/>
                <a:gd name="T5" fmla="*/ 15 h 118"/>
                <a:gd name="T6" fmla="*/ 131 w 499"/>
                <a:gd name="T7" fmla="*/ 25 h 118"/>
                <a:gd name="T8" fmla="*/ 181 w 499"/>
                <a:gd name="T9" fmla="*/ 35 h 118"/>
                <a:gd name="T10" fmla="*/ 230 w 499"/>
                <a:gd name="T11" fmla="*/ 46 h 118"/>
                <a:gd name="T12" fmla="*/ 278 w 499"/>
                <a:gd name="T13" fmla="*/ 58 h 118"/>
                <a:gd name="T14" fmla="*/ 326 w 499"/>
                <a:gd name="T15" fmla="*/ 69 h 118"/>
                <a:gd name="T16" fmla="*/ 373 w 499"/>
                <a:gd name="T17" fmla="*/ 82 h 118"/>
                <a:gd name="T18" fmla="*/ 420 w 499"/>
                <a:gd name="T19" fmla="*/ 94 h 118"/>
                <a:gd name="T20" fmla="*/ 466 w 499"/>
                <a:gd name="T21" fmla="*/ 108 h 118"/>
                <a:gd name="T22" fmla="*/ 499 w 499"/>
                <a:gd name="T23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9" h="118">
                  <a:moveTo>
                    <a:pt x="0" y="0"/>
                  </a:moveTo>
                  <a:lnTo>
                    <a:pt x="33" y="6"/>
                  </a:lnTo>
                  <a:lnTo>
                    <a:pt x="83" y="15"/>
                  </a:lnTo>
                  <a:lnTo>
                    <a:pt x="131" y="25"/>
                  </a:lnTo>
                  <a:lnTo>
                    <a:pt x="181" y="35"/>
                  </a:lnTo>
                  <a:lnTo>
                    <a:pt x="230" y="46"/>
                  </a:lnTo>
                  <a:lnTo>
                    <a:pt x="278" y="58"/>
                  </a:lnTo>
                  <a:lnTo>
                    <a:pt x="326" y="69"/>
                  </a:lnTo>
                  <a:lnTo>
                    <a:pt x="373" y="82"/>
                  </a:lnTo>
                  <a:lnTo>
                    <a:pt x="420" y="94"/>
                  </a:lnTo>
                  <a:lnTo>
                    <a:pt x="466" y="108"/>
                  </a:lnTo>
                  <a:lnTo>
                    <a:pt x="499" y="11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69" name="Freeform 341"/>
            <p:cNvSpPr>
              <a:spLocks/>
            </p:cNvSpPr>
            <p:nvPr/>
          </p:nvSpPr>
          <p:spPr bwMode="auto">
            <a:xfrm>
              <a:off x="2910" y="1920"/>
              <a:ext cx="71" cy="36"/>
            </a:xfrm>
            <a:custGeom>
              <a:avLst/>
              <a:gdLst>
                <a:gd name="T0" fmla="*/ 0 w 386"/>
                <a:gd name="T1" fmla="*/ 0 h 196"/>
                <a:gd name="T2" fmla="*/ 5 w 386"/>
                <a:gd name="T3" fmla="*/ 2 h 196"/>
                <a:gd name="T4" fmla="*/ 46 w 386"/>
                <a:gd name="T5" fmla="*/ 19 h 196"/>
                <a:gd name="T6" fmla="*/ 87 w 386"/>
                <a:gd name="T7" fmla="*/ 36 h 196"/>
                <a:gd name="T8" fmla="*/ 126 w 386"/>
                <a:gd name="T9" fmla="*/ 54 h 196"/>
                <a:gd name="T10" fmla="*/ 166 w 386"/>
                <a:gd name="T11" fmla="*/ 72 h 196"/>
                <a:gd name="T12" fmla="*/ 203 w 386"/>
                <a:gd name="T13" fmla="*/ 91 h 196"/>
                <a:gd name="T14" fmla="*/ 241 w 386"/>
                <a:gd name="T15" fmla="*/ 111 h 196"/>
                <a:gd name="T16" fmla="*/ 276 w 386"/>
                <a:gd name="T17" fmla="*/ 130 h 196"/>
                <a:gd name="T18" fmla="*/ 311 w 386"/>
                <a:gd name="T19" fmla="*/ 150 h 196"/>
                <a:gd name="T20" fmla="*/ 345 w 386"/>
                <a:gd name="T21" fmla="*/ 171 h 196"/>
                <a:gd name="T22" fmla="*/ 378 w 386"/>
                <a:gd name="T23" fmla="*/ 191 h 196"/>
                <a:gd name="T24" fmla="*/ 386 w 386"/>
                <a:gd name="T25" fmla="*/ 19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6" h="196">
                  <a:moveTo>
                    <a:pt x="0" y="0"/>
                  </a:moveTo>
                  <a:lnTo>
                    <a:pt x="5" y="2"/>
                  </a:lnTo>
                  <a:lnTo>
                    <a:pt x="46" y="19"/>
                  </a:lnTo>
                  <a:lnTo>
                    <a:pt x="87" y="36"/>
                  </a:lnTo>
                  <a:lnTo>
                    <a:pt x="126" y="54"/>
                  </a:lnTo>
                  <a:lnTo>
                    <a:pt x="166" y="72"/>
                  </a:lnTo>
                  <a:lnTo>
                    <a:pt x="203" y="91"/>
                  </a:lnTo>
                  <a:lnTo>
                    <a:pt x="241" y="111"/>
                  </a:lnTo>
                  <a:lnTo>
                    <a:pt x="276" y="130"/>
                  </a:lnTo>
                  <a:lnTo>
                    <a:pt x="311" y="150"/>
                  </a:lnTo>
                  <a:lnTo>
                    <a:pt x="345" y="171"/>
                  </a:lnTo>
                  <a:lnTo>
                    <a:pt x="378" y="191"/>
                  </a:lnTo>
                  <a:lnTo>
                    <a:pt x="386" y="19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70" name="Freeform 342"/>
            <p:cNvSpPr>
              <a:spLocks/>
            </p:cNvSpPr>
            <p:nvPr/>
          </p:nvSpPr>
          <p:spPr bwMode="auto">
            <a:xfrm>
              <a:off x="3009" y="1977"/>
              <a:ext cx="40" cy="46"/>
            </a:xfrm>
            <a:custGeom>
              <a:avLst/>
              <a:gdLst>
                <a:gd name="T0" fmla="*/ 0 w 217"/>
                <a:gd name="T1" fmla="*/ 0 h 250"/>
                <a:gd name="T2" fmla="*/ 15 w 217"/>
                <a:gd name="T3" fmla="*/ 13 h 250"/>
                <a:gd name="T4" fmla="*/ 41 w 217"/>
                <a:gd name="T5" fmla="*/ 37 h 250"/>
                <a:gd name="T6" fmla="*/ 65 w 217"/>
                <a:gd name="T7" fmla="*/ 59 h 250"/>
                <a:gd name="T8" fmla="*/ 89 w 217"/>
                <a:gd name="T9" fmla="*/ 83 h 250"/>
                <a:gd name="T10" fmla="*/ 112 w 217"/>
                <a:gd name="T11" fmla="*/ 107 h 250"/>
                <a:gd name="T12" fmla="*/ 132 w 217"/>
                <a:gd name="T13" fmla="*/ 132 h 250"/>
                <a:gd name="T14" fmla="*/ 153 w 217"/>
                <a:gd name="T15" fmla="*/ 156 h 250"/>
                <a:gd name="T16" fmla="*/ 172 w 217"/>
                <a:gd name="T17" fmla="*/ 181 h 250"/>
                <a:gd name="T18" fmla="*/ 189 w 217"/>
                <a:gd name="T19" fmla="*/ 206 h 250"/>
                <a:gd name="T20" fmla="*/ 206 w 217"/>
                <a:gd name="T21" fmla="*/ 231 h 250"/>
                <a:gd name="T22" fmla="*/ 217 w 217"/>
                <a:gd name="T23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7" h="250">
                  <a:moveTo>
                    <a:pt x="0" y="0"/>
                  </a:moveTo>
                  <a:lnTo>
                    <a:pt x="15" y="13"/>
                  </a:lnTo>
                  <a:lnTo>
                    <a:pt x="41" y="37"/>
                  </a:lnTo>
                  <a:lnTo>
                    <a:pt x="65" y="59"/>
                  </a:lnTo>
                  <a:lnTo>
                    <a:pt x="89" y="83"/>
                  </a:lnTo>
                  <a:lnTo>
                    <a:pt x="112" y="107"/>
                  </a:lnTo>
                  <a:lnTo>
                    <a:pt x="132" y="132"/>
                  </a:lnTo>
                  <a:lnTo>
                    <a:pt x="153" y="156"/>
                  </a:lnTo>
                  <a:lnTo>
                    <a:pt x="172" y="181"/>
                  </a:lnTo>
                  <a:lnTo>
                    <a:pt x="189" y="206"/>
                  </a:lnTo>
                  <a:lnTo>
                    <a:pt x="206" y="231"/>
                  </a:lnTo>
                  <a:lnTo>
                    <a:pt x="217" y="25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71" name="Freeform 343"/>
            <p:cNvSpPr>
              <a:spLocks/>
            </p:cNvSpPr>
            <p:nvPr/>
          </p:nvSpPr>
          <p:spPr bwMode="auto">
            <a:xfrm>
              <a:off x="3060" y="2047"/>
              <a:ext cx="7" cy="34"/>
            </a:xfrm>
            <a:custGeom>
              <a:avLst/>
              <a:gdLst>
                <a:gd name="T0" fmla="*/ 0 w 34"/>
                <a:gd name="T1" fmla="*/ 0 h 184"/>
                <a:gd name="T2" fmla="*/ 0 w 34"/>
                <a:gd name="T3" fmla="*/ 1 h 184"/>
                <a:gd name="T4" fmla="*/ 9 w 34"/>
                <a:gd name="T5" fmla="*/ 27 h 184"/>
                <a:gd name="T6" fmla="*/ 16 w 34"/>
                <a:gd name="T7" fmla="*/ 53 h 184"/>
                <a:gd name="T8" fmla="*/ 23 w 34"/>
                <a:gd name="T9" fmla="*/ 79 h 184"/>
                <a:gd name="T10" fmla="*/ 27 w 34"/>
                <a:gd name="T11" fmla="*/ 105 h 184"/>
                <a:gd name="T12" fmla="*/ 31 w 34"/>
                <a:gd name="T13" fmla="*/ 131 h 184"/>
                <a:gd name="T14" fmla="*/ 33 w 34"/>
                <a:gd name="T15" fmla="*/ 158 h 184"/>
                <a:gd name="T16" fmla="*/ 34 w 34"/>
                <a:gd name="T17" fmla="*/ 18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" h="184">
                  <a:moveTo>
                    <a:pt x="0" y="0"/>
                  </a:moveTo>
                  <a:lnTo>
                    <a:pt x="0" y="1"/>
                  </a:lnTo>
                  <a:lnTo>
                    <a:pt x="9" y="27"/>
                  </a:lnTo>
                  <a:lnTo>
                    <a:pt x="16" y="53"/>
                  </a:lnTo>
                  <a:lnTo>
                    <a:pt x="23" y="79"/>
                  </a:lnTo>
                  <a:lnTo>
                    <a:pt x="27" y="105"/>
                  </a:lnTo>
                  <a:lnTo>
                    <a:pt x="31" y="131"/>
                  </a:lnTo>
                  <a:lnTo>
                    <a:pt x="33" y="158"/>
                  </a:lnTo>
                  <a:lnTo>
                    <a:pt x="34" y="18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72" name="Freeform 344"/>
            <p:cNvSpPr>
              <a:spLocks/>
            </p:cNvSpPr>
            <p:nvPr/>
          </p:nvSpPr>
          <p:spPr bwMode="auto">
            <a:xfrm>
              <a:off x="2294" y="2124"/>
              <a:ext cx="7" cy="26"/>
            </a:xfrm>
            <a:custGeom>
              <a:avLst/>
              <a:gdLst>
                <a:gd name="T0" fmla="*/ 0 w 33"/>
                <a:gd name="T1" fmla="*/ 142 h 142"/>
                <a:gd name="T2" fmla="*/ 1 w 33"/>
                <a:gd name="T3" fmla="*/ 121 h 142"/>
                <a:gd name="T4" fmla="*/ 3 w 33"/>
                <a:gd name="T5" fmla="*/ 101 h 142"/>
                <a:gd name="T6" fmla="*/ 6 w 33"/>
                <a:gd name="T7" fmla="*/ 80 h 142"/>
                <a:gd name="T8" fmla="*/ 11 w 33"/>
                <a:gd name="T9" fmla="*/ 60 h 142"/>
                <a:gd name="T10" fmla="*/ 17 w 33"/>
                <a:gd name="T11" fmla="*/ 41 h 142"/>
                <a:gd name="T12" fmla="*/ 23 w 33"/>
                <a:gd name="T13" fmla="*/ 20 h 142"/>
                <a:gd name="T14" fmla="*/ 31 w 33"/>
                <a:gd name="T15" fmla="*/ 0 h 142"/>
                <a:gd name="T16" fmla="*/ 33 w 33"/>
                <a:gd name="T17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" h="142">
                  <a:moveTo>
                    <a:pt x="0" y="142"/>
                  </a:moveTo>
                  <a:lnTo>
                    <a:pt x="1" y="121"/>
                  </a:lnTo>
                  <a:lnTo>
                    <a:pt x="3" y="101"/>
                  </a:lnTo>
                  <a:lnTo>
                    <a:pt x="6" y="80"/>
                  </a:lnTo>
                  <a:lnTo>
                    <a:pt x="11" y="60"/>
                  </a:lnTo>
                  <a:lnTo>
                    <a:pt x="17" y="41"/>
                  </a:lnTo>
                  <a:lnTo>
                    <a:pt x="23" y="20"/>
                  </a:lnTo>
                  <a:lnTo>
                    <a:pt x="31" y="0"/>
                  </a:lnTo>
                  <a:lnTo>
                    <a:pt x="33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73" name="Freeform 345"/>
            <p:cNvSpPr>
              <a:spLocks/>
            </p:cNvSpPr>
            <p:nvPr/>
          </p:nvSpPr>
          <p:spPr bwMode="auto">
            <a:xfrm>
              <a:off x="2311" y="2070"/>
              <a:ext cx="40" cy="35"/>
            </a:xfrm>
            <a:custGeom>
              <a:avLst/>
              <a:gdLst>
                <a:gd name="T0" fmla="*/ 0 w 216"/>
                <a:gd name="T1" fmla="*/ 189 h 189"/>
                <a:gd name="T2" fmla="*/ 11 w 216"/>
                <a:gd name="T3" fmla="*/ 174 h 189"/>
                <a:gd name="T4" fmla="*/ 28 w 216"/>
                <a:gd name="T5" fmla="*/ 155 h 189"/>
                <a:gd name="T6" fmla="*/ 45 w 216"/>
                <a:gd name="T7" fmla="*/ 136 h 189"/>
                <a:gd name="T8" fmla="*/ 63 w 216"/>
                <a:gd name="T9" fmla="*/ 117 h 189"/>
                <a:gd name="T10" fmla="*/ 84 w 216"/>
                <a:gd name="T11" fmla="*/ 99 h 189"/>
                <a:gd name="T12" fmla="*/ 104 w 216"/>
                <a:gd name="T13" fmla="*/ 81 h 189"/>
                <a:gd name="T14" fmla="*/ 127 w 216"/>
                <a:gd name="T15" fmla="*/ 63 h 189"/>
                <a:gd name="T16" fmla="*/ 150 w 216"/>
                <a:gd name="T17" fmla="*/ 45 h 189"/>
                <a:gd name="T18" fmla="*/ 175 w 216"/>
                <a:gd name="T19" fmla="*/ 28 h 189"/>
                <a:gd name="T20" fmla="*/ 201 w 216"/>
                <a:gd name="T21" fmla="*/ 10 h 189"/>
                <a:gd name="T22" fmla="*/ 216 w 216"/>
                <a:gd name="T23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6" h="189">
                  <a:moveTo>
                    <a:pt x="0" y="189"/>
                  </a:moveTo>
                  <a:lnTo>
                    <a:pt x="11" y="174"/>
                  </a:lnTo>
                  <a:lnTo>
                    <a:pt x="28" y="155"/>
                  </a:lnTo>
                  <a:lnTo>
                    <a:pt x="45" y="136"/>
                  </a:lnTo>
                  <a:lnTo>
                    <a:pt x="63" y="117"/>
                  </a:lnTo>
                  <a:lnTo>
                    <a:pt x="84" y="99"/>
                  </a:lnTo>
                  <a:lnTo>
                    <a:pt x="104" y="81"/>
                  </a:lnTo>
                  <a:lnTo>
                    <a:pt x="127" y="63"/>
                  </a:lnTo>
                  <a:lnTo>
                    <a:pt x="150" y="45"/>
                  </a:lnTo>
                  <a:lnTo>
                    <a:pt x="175" y="28"/>
                  </a:lnTo>
                  <a:lnTo>
                    <a:pt x="201" y="10"/>
                  </a:lnTo>
                  <a:lnTo>
                    <a:pt x="216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74" name="Freeform 346"/>
            <p:cNvSpPr>
              <a:spLocks/>
            </p:cNvSpPr>
            <p:nvPr/>
          </p:nvSpPr>
          <p:spPr bwMode="auto">
            <a:xfrm>
              <a:off x="2379" y="2031"/>
              <a:ext cx="72" cy="24"/>
            </a:xfrm>
            <a:custGeom>
              <a:avLst/>
              <a:gdLst>
                <a:gd name="T0" fmla="*/ 0 w 389"/>
                <a:gd name="T1" fmla="*/ 134 h 134"/>
                <a:gd name="T2" fmla="*/ 8 w 389"/>
                <a:gd name="T3" fmla="*/ 131 h 134"/>
                <a:gd name="T4" fmla="*/ 41 w 389"/>
                <a:gd name="T5" fmla="*/ 116 h 134"/>
                <a:gd name="T6" fmla="*/ 76 w 389"/>
                <a:gd name="T7" fmla="*/ 101 h 134"/>
                <a:gd name="T8" fmla="*/ 111 w 389"/>
                <a:gd name="T9" fmla="*/ 88 h 134"/>
                <a:gd name="T10" fmla="*/ 147 w 389"/>
                <a:gd name="T11" fmla="*/ 74 h 134"/>
                <a:gd name="T12" fmla="*/ 185 w 389"/>
                <a:gd name="T13" fmla="*/ 61 h 134"/>
                <a:gd name="T14" fmla="*/ 222 w 389"/>
                <a:gd name="T15" fmla="*/ 48 h 134"/>
                <a:gd name="T16" fmla="*/ 262 w 389"/>
                <a:gd name="T17" fmla="*/ 36 h 134"/>
                <a:gd name="T18" fmla="*/ 302 w 389"/>
                <a:gd name="T19" fmla="*/ 24 h 134"/>
                <a:gd name="T20" fmla="*/ 343 w 389"/>
                <a:gd name="T21" fmla="*/ 13 h 134"/>
                <a:gd name="T22" fmla="*/ 385 w 389"/>
                <a:gd name="T23" fmla="*/ 2 h 134"/>
                <a:gd name="T24" fmla="*/ 389 w 389"/>
                <a:gd name="T25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9" h="134">
                  <a:moveTo>
                    <a:pt x="0" y="134"/>
                  </a:moveTo>
                  <a:lnTo>
                    <a:pt x="8" y="131"/>
                  </a:lnTo>
                  <a:lnTo>
                    <a:pt x="41" y="116"/>
                  </a:lnTo>
                  <a:lnTo>
                    <a:pt x="76" y="101"/>
                  </a:lnTo>
                  <a:lnTo>
                    <a:pt x="111" y="88"/>
                  </a:lnTo>
                  <a:lnTo>
                    <a:pt x="147" y="74"/>
                  </a:lnTo>
                  <a:lnTo>
                    <a:pt x="185" y="61"/>
                  </a:lnTo>
                  <a:lnTo>
                    <a:pt x="222" y="48"/>
                  </a:lnTo>
                  <a:lnTo>
                    <a:pt x="262" y="36"/>
                  </a:lnTo>
                  <a:lnTo>
                    <a:pt x="302" y="24"/>
                  </a:lnTo>
                  <a:lnTo>
                    <a:pt x="343" y="13"/>
                  </a:lnTo>
                  <a:lnTo>
                    <a:pt x="385" y="2"/>
                  </a:lnTo>
                  <a:lnTo>
                    <a:pt x="389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75" name="Freeform 347"/>
            <p:cNvSpPr>
              <a:spLocks/>
            </p:cNvSpPr>
            <p:nvPr/>
          </p:nvSpPr>
          <p:spPr bwMode="auto">
            <a:xfrm>
              <a:off x="2492" y="2011"/>
              <a:ext cx="92" cy="12"/>
            </a:xfrm>
            <a:custGeom>
              <a:avLst/>
              <a:gdLst>
                <a:gd name="T0" fmla="*/ 0 w 499"/>
                <a:gd name="T1" fmla="*/ 58 h 58"/>
                <a:gd name="T2" fmla="*/ 33 w 499"/>
                <a:gd name="T3" fmla="*/ 52 h 58"/>
                <a:gd name="T4" fmla="*/ 79 w 499"/>
                <a:gd name="T5" fmla="*/ 44 h 58"/>
                <a:gd name="T6" fmla="*/ 126 w 499"/>
                <a:gd name="T7" fmla="*/ 37 h 58"/>
                <a:gd name="T8" fmla="*/ 173 w 499"/>
                <a:gd name="T9" fmla="*/ 31 h 58"/>
                <a:gd name="T10" fmla="*/ 220 w 499"/>
                <a:gd name="T11" fmla="*/ 25 h 58"/>
                <a:gd name="T12" fmla="*/ 269 w 499"/>
                <a:gd name="T13" fmla="*/ 19 h 58"/>
                <a:gd name="T14" fmla="*/ 318 w 499"/>
                <a:gd name="T15" fmla="*/ 14 h 58"/>
                <a:gd name="T16" fmla="*/ 367 w 499"/>
                <a:gd name="T17" fmla="*/ 9 h 58"/>
                <a:gd name="T18" fmla="*/ 417 w 499"/>
                <a:gd name="T19" fmla="*/ 6 h 58"/>
                <a:gd name="T20" fmla="*/ 467 w 499"/>
                <a:gd name="T21" fmla="*/ 2 h 58"/>
                <a:gd name="T22" fmla="*/ 499 w 499"/>
                <a:gd name="T23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9" h="58">
                  <a:moveTo>
                    <a:pt x="0" y="58"/>
                  </a:moveTo>
                  <a:lnTo>
                    <a:pt x="33" y="52"/>
                  </a:lnTo>
                  <a:lnTo>
                    <a:pt x="79" y="44"/>
                  </a:lnTo>
                  <a:lnTo>
                    <a:pt x="126" y="37"/>
                  </a:lnTo>
                  <a:lnTo>
                    <a:pt x="173" y="31"/>
                  </a:lnTo>
                  <a:lnTo>
                    <a:pt x="220" y="25"/>
                  </a:lnTo>
                  <a:lnTo>
                    <a:pt x="269" y="19"/>
                  </a:lnTo>
                  <a:lnTo>
                    <a:pt x="318" y="14"/>
                  </a:lnTo>
                  <a:lnTo>
                    <a:pt x="367" y="9"/>
                  </a:lnTo>
                  <a:lnTo>
                    <a:pt x="417" y="6"/>
                  </a:lnTo>
                  <a:lnTo>
                    <a:pt x="467" y="2"/>
                  </a:lnTo>
                  <a:lnTo>
                    <a:pt x="499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76" name="Freeform 348"/>
            <p:cNvSpPr>
              <a:spLocks/>
            </p:cNvSpPr>
            <p:nvPr/>
          </p:nvSpPr>
          <p:spPr bwMode="auto">
            <a:xfrm>
              <a:off x="2631" y="2010"/>
              <a:ext cx="99" cy="5"/>
            </a:xfrm>
            <a:custGeom>
              <a:avLst/>
              <a:gdLst>
                <a:gd name="T0" fmla="*/ 0 w 535"/>
                <a:gd name="T1" fmla="*/ 0 h 28"/>
                <a:gd name="T2" fmla="*/ 9 w 535"/>
                <a:gd name="T3" fmla="*/ 0 h 28"/>
                <a:gd name="T4" fmla="*/ 61 w 535"/>
                <a:gd name="T5" fmla="*/ 0 h 28"/>
                <a:gd name="T6" fmla="*/ 112 w 535"/>
                <a:gd name="T7" fmla="*/ 1 h 28"/>
                <a:gd name="T8" fmla="*/ 165 w 535"/>
                <a:gd name="T9" fmla="*/ 2 h 28"/>
                <a:gd name="T10" fmla="*/ 216 w 535"/>
                <a:gd name="T11" fmla="*/ 4 h 28"/>
                <a:gd name="T12" fmla="*/ 268 w 535"/>
                <a:gd name="T13" fmla="*/ 7 h 28"/>
                <a:gd name="T14" fmla="*/ 320 w 535"/>
                <a:gd name="T15" fmla="*/ 9 h 28"/>
                <a:gd name="T16" fmla="*/ 371 w 535"/>
                <a:gd name="T17" fmla="*/ 12 h 28"/>
                <a:gd name="T18" fmla="*/ 423 w 535"/>
                <a:gd name="T19" fmla="*/ 17 h 28"/>
                <a:gd name="T20" fmla="*/ 474 w 535"/>
                <a:gd name="T21" fmla="*/ 22 h 28"/>
                <a:gd name="T22" fmla="*/ 527 w 535"/>
                <a:gd name="T23" fmla="*/ 27 h 28"/>
                <a:gd name="T24" fmla="*/ 535 w 535"/>
                <a:gd name="T25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35" h="28">
                  <a:moveTo>
                    <a:pt x="0" y="0"/>
                  </a:moveTo>
                  <a:lnTo>
                    <a:pt x="9" y="0"/>
                  </a:lnTo>
                  <a:lnTo>
                    <a:pt x="61" y="0"/>
                  </a:lnTo>
                  <a:lnTo>
                    <a:pt x="112" y="1"/>
                  </a:lnTo>
                  <a:lnTo>
                    <a:pt x="165" y="2"/>
                  </a:lnTo>
                  <a:lnTo>
                    <a:pt x="216" y="4"/>
                  </a:lnTo>
                  <a:lnTo>
                    <a:pt x="268" y="7"/>
                  </a:lnTo>
                  <a:lnTo>
                    <a:pt x="320" y="9"/>
                  </a:lnTo>
                  <a:lnTo>
                    <a:pt x="371" y="12"/>
                  </a:lnTo>
                  <a:lnTo>
                    <a:pt x="423" y="17"/>
                  </a:lnTo>
                  <a:lnTo>
                    <a:pt x="474" y="22"/>
                  </a:lnTo>
                  <a:lnTo>
                    <a:pt x="527" y="27"/>
                  </a:lnTo>
                  <a:lnTo>
                    <a:pt x="535" y="2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77" name="Freeform 349"/>
            <p:cNvSpPr>
              <a:spLocks/>
            </p:cNvSpPr>
            <p:nvPr/>
          </p:nvSpPr>
          <p:spPr bwMode="auto">
            <a:xfrm>
              <a:off x="2777" y="2022"/>
              <a:ext cx="91" cy="23"/>
            </a:xfrm>
            <a:custGeom>
              <a:avLst/>
              <a:gdLst>
                <a:gd name="T0" fmla="*/ 0 w 495"/>
                <a:gd name="T1" fmla="*/ 0 h 121"/>
                <a:gd name="T2" fmla="*/ 32 w 495"/>
                <a:gd name="T3" fmla="*/ 5 h 121"/>
                <a:gd name="T4" fmla="*/ 82 w 495"/>
                <a:gd name="T5" fmla="*/ 16 h 121"/>
                <a:gd name="T6" fmla="*/ 132 w 495"/>
                <a:gd name="T7" fmla="*/ 26 h 121"/>
                <a:gd name="T8" fmla="*/ 181 w 495"/>
                <a:gd name="T9" fmla="*/ 36 h 121"/>
                <a:gd name="T10" fmla="*/ 229 w 495"/>
                <a:gd name="T11" fmla="*/ 47 h 121"/>
                <a:gd name="T12" fmla="*/ 277 w 495"/>
                <a:gd name="T13" fmla="*/ 59 h 121"/>
                <a:gd name="T14" fmla="*/ 325 w 495"/>
                <a:gd name="T15" fmla="*/ 71 h 121"/>
                <a:gd name="T16" fmla="*/ 371 w 495"/>
                <a:gd name="T17" fmla="*/ 84 h 121"/>
                <a:gd name="T18" fmla="*/ 418 w 495"/>
                <a:gd name="T19" fmla="*/ 97 h 121"/>
                <a:gd name="T20" fmla="*/ 463 w 495"/>
                <a:gd name="T21" fmla="*/ 111 h 121"/>
                <a:gd name="T22" fmla="*/ 495 w 495"/>
                <a:gd name="T23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5" h="121">
                  <a:moveTo>
                    <a:pt x="0" y="0"/>
                  </a:moveTo>
                  <a:lnTo>
                    <a:pt x="32" y="5"/>
                  </a:lnTo>
                  <a:lnTo>
                    <a:pt x="82" y="16"/>
                  </a:lnTo>
                  <a:lnTo>
                    <a:pt x="132" y="26"/>
                  </a:lnTo>
                  <a:lnTo>
                    <a:pt x="181" y="36"/>
                  </a:lnTo>
                  <a:lnTo>
                    <a:pt x="229" y="47"/>
                  </a:lnTo>
                  <a:lnTo>
                    <a:pt x="277" y="59"/>
                  </a:lnTo>
                  <a:lnTo>
                    <a:pt x="325" y="71"/>
                  </a:lnTo>
                  <a:lnTo>
                    <a:pt x="371" y="84"/>
                  </a:lnTo>
                  <a:lnTo>
                    <a:pt x="418" y="97"/>
                  </a:lnTo>
                  <a:lnTo>
                    <a:pt x="463" y="111"/>
                  </a:lnTo>
                  <a:lnTo>
                    <a:pt x="495" y="12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78" name="Freeform 350"/>
            <p:cNvSpPr>
              <a:spLocks/>
            </p:cNvSpPr>
            <p:nvPr/>
          </p:nvSpPr>
          <p:spPr bwMode="auto">
            <a:xfrm>
              <a:off x="2909" y="2059"/>
              <a:ext cx="71" cy="37"/>
            </a:xfrm>
            <a:custGeom>
              <a:avLst/>
              <a:gdLst>
                <a:gd name="T0" fmla="*/ 0 w 386"/>
                <a:gd name="T1" fmla="*/ 0 h 197"/>
                <a:gd name="T2" fmla="*/ 5 w 386"/>
                <a:gd name="T3" fmla="*/ 1 h 197"/>
                <a:gd name="T4" fmla="*/ 46 w 386"/>
                <a:gd name="T5" fmla="*/ 19 h 197"/>
                <a:gd name="T6" fmla="*/ 86 w 386"/>
                <a:gd name="T7" fmla="*/ 36 h 197"/>
                <a:gd name="T8" fmla="*/ 126 w 386"/>
                <a:gd name="T9" fmla="*/ 54 h 197"/>
                <a:gd name="T10" fmla="*/ 164 w 386"/>
                <a:gd name="T11" fmla="*/ 72 h 197"/>
                <a:gd name="T12" fmla="*/ 202 w 386"/>
                <a:gd name="T13" fmla="*/ 92 h 197"/>
                <a:gd name="T14" fmla="*/ 239 w 386"/>
                <a:gd name="T15" fmla="*/ 111 h 197"/>
                <a:gd name="T16" fmla="*/ 274 w 386"/>
                <a:gd name="T17" fmla="*/ 130 h 197"/>
                <a:gd name="T18" fmla="*/ 310 w 386"/>
                <a:gd name="T19" fmla="*/ 151 h 197"/>
                <a:gd name="T20" fmla="*/ 345 w 386"/>
                <a:gd name="T21" fmla="*/ 171 h 197"/>
                <a:gd name="T22" fmla="*/ 378 w 386"/>
                <a:gd name="T23" fmla="*/ 192 h 197"/>
                <a:gd name="T24" fmla="*/ 386 w 386"/>
                <a:gd name="T25" fmla="*/ 197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6" h="197">
                  <a:moveTo>
                    <a:pt x="0" y="0"/>
                  </a:moveTo>
                  <a:lnTo>
                    <a:pt x="5" y="1"/>
                  </a:lnTo>
                  <a:lnTo>
                    <a:pt x="46" y="19"/>
                  </a:lnTo>
                  <a:lnTo>
                    <a:pt x="86" y="36"/>
                  </a:lnTo>
                  <a:lnTo>
                    <a:pt x="126" y="54"/>
                  </a:lnTo>
                  <a:lnTo>
                    <a:pt x="164" y="72"/>
                  </a:lnTo>
                  <a:lnTo>
                    <a:pt x="202" y="92"/>
                  </a:lnTo>
                  <a:lnTo>
                    <a:pt x="239" y="111"/>
                  </a:lnTo>
                  <a:lnTo>
                    <a:pt x="274" y="130"/>
                  </a:lnTo>
                  <a:lnTo>
                    <a:pt x="310" y="151"/>
                  </a:lnTo>
                  <a:lnTo>
                    <a:pt x="345" y="171"/>
                  </a:lnTo>
                  <a:lnTo>
                    <a:pt x="378" y="192"/>
                  </a:lnTo>
                  <a:lnTo>
                    <a:pt x="386" y="19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79" name="Freeform 351"/>
            <p:cNvSpPr>
              <a:spLocks/>
            </p:cNvSpPr>
            <p:nvPr/>
          </p:nvSpPr>
          <p:spPr bwMode="auto">
            <a:xfrm>
              <a:off x="3008" y="2116"/>
              <a:ext cx="42" cy="45"/>
            </a:xfrm>
            <a:custGeom>
              <a:avLst/>
              <a:gdLst>
                <a:gd name="T0" fmla="*/ 0 w 227"/>
                <a:gd name="T1" fmla="*/ 0 h 247"/>
                <a:gd name="T2" fmla="*/ 17 w 227"/>
                <a:gd name="T3" fmla="*/ 13 h 247"/>
                <a:gd name="T4" fmla="*/ 43 w 227"/>
                <a:gd name="T5" fmla="*/ 36 h 247"/>
                <a:gd name="T6" fmla="*/ 69 w 227"/>
                <a:gd name="T7" fmla="*/ 59 h 247"/>
                <a:gd name="T8" fmla="*/ 93 w 227"/>
                <a:gd name="T9" fmla="*/ 83 h 247"/>
                <a:gd name="T10" fmla="*/ 116 w 227"/>
                <a:gd name="T11" fmla="*/ 106 h 247"/>
                <a:gd name="T12" fmla="*/ 139 w 227"/>
                <a:gd name="T13" fmla="*/ 130 h 247"/>
                <a:gd name="T14" fmla="*/ 159 w 227"/>
                <a:gd name="T15" fmla="*/ 154 h 247"/>
                <a:gd name="T16" fmla="*/ 179 w 227"/>
                <a:gd name="T17" fmla="*/ 179 h 247"/>
                <a:gd name="T18" fmla="*/ 198 w 227"/>
                <a:gd name="T19" fmla="*/ 204 h 247"/>
                <a:gd name="T20" fmla="*/ 216 w 227"/>
                <a:gd name="T21" fmla="*/ 228 h 247"/>
                <a:gd name="T22" fmla="*/ 227 w 227"/>
                <a:gd name="T23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7" h="247">
                  <a:moveTo>
                    <a:pt x="0" y="0"/>
                  </a:moveTo>
                  <a:lnTo>
                    <a:pt x="17" y="13"/>
                  </a:lnTo>
                  <a:lnTo>
                    <a:pt x="43" y="36"/>
                  </a:lnTo>
                  <a:lnTo>
                    <a:pt x="69" y="59"/>
                  </a:lnTo>
                  <a:lnTo>
                    <a:pt x="93" y="83"/>
                  </a:lnTo>
                  <a:lnTo>
                    <a:pt x="116" y="106"/>
                  </a:lnTo>
                  <a:lnTo>
                    <a:pt x="139" y="130"/>
                  </a:lnTo>
                  <a:lnTo>
                    <a:pt x="159" y="154"/>
                  </a:lnTo>
                  <a:lnTo>
                    <a:pt x="179" y="179"/>
                  </a:lnTo>
                  <a:lnTo>
                    <a:pt x="198" y="204"/>
                  </a:lnTo>
                  <a:lnTo>
                    <a:pt x="216" y="228"/>
                  </a:lnTo>
                  <a:lnTo>
                    <a:pt x="227" y="24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80" name="Freeform 352"/>
            <p:cNvSpPr>
              <a:spLocks/>
            </p:cNvSpPr>
            <p:nvPr/>
          </p:nvSpPr>
          <p:spPr bwMode="auto">
            <a:xfrm>
              <a:off x="3062" y="2186"/>
              <a:ext cx="6" cy="33"/>
            </a:xfrm>
            <a:custGeom>
              <a:avLst/>
              <a:gdLst>
                <a:gd name="T0" fmla="*/ 0 w 31"/>
                <a:gd name="T1" fmla="*/ 0 h 184"/>
                <a:gd name="T2" fmla="*/ 0 w 31"/>
                <a:gd name="T3" fmla="*/ 1 h 184"/>
                <a:gd name="T4" fmla="*/ 9 w 31"/>
                <a:gd name="T5" fmla="*/ 27 h 184"/>
                <a:gd name="T6" fmla="*/ 16 w 31"/>
                <a:gd name="T7" fmla="*/ 53 h 184"/>
                <a:gd name="T8" fmla="*/ 22 w 31"/>
                <a:gd name="T9" fmla="*/ 79 h 184"/>
                <a:gd name="T10" fmla="*/ 26 w 31"/>
                <a:gd name="T11" fmla="*/ 105 h 184"/>
                <a:gd name="T12" fmla="*/ 29 w 31"/>
                <a:gd name="T13" fmla="*/ 132 h 184"/>
                <a:gd name="T14" fmla="*/ 31 w 31"/>
                <a:gd name="T15" fmla="*/ 158 h 184"/>
                <a:gd name="T16" fmla="*/ 31 w 31"/>
                <a:gd name="T17" fmla="*/ 18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184">
                  <a:moveTo>
                    <a:pt x="0" y="0"/>
                  </a:moveTo>
                  <a:lnTo>
                    <a:pt x="0" y="1"/>
                  </a:lnTo>
                  <a:lnTo>
                    <a:pt x="9" y="27"/>
                  </a:lnTo>
                  <a:lnTo>
                    <a:pt x="16" y="53"/>
                  </a:lnTo>
                  <a:lnTo>
                    <a:pt x="22" y="79"/>
                  </a:lnTo>
                  <a:lnTo>
                    <a:pt x="26" y="105"/>
                  </a:lnTo>
                  <a:lnTo>
                    <a:pt x="29" y="132"/>
                  </a:lnTo>
                  <a:lnTo>
                    <a:pt x="31" y="158"/>
                  </a:lnTo>
                  <a:lnTo>
                    <a:pt x="31" y="18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81" name="Freeform 353"/>
            <p:cNvSpPr>
              <a:spLocks/>
            </p:cNvSpPr>
            <p:nvPr/>
          </p:nvSpPr>
          <p:spPr bwMode="auto">
            <a:xfrm>
              <a:off x="2293" y="2263"/>
              <a:ext cx="5" cy="25"/>
            </a:xfrm>
            <a:custGeom>
              <a:avLst/>
              <a:gdLst>
                <a:gd name="T0" fmla="*/ 0 w 28"/>
                <a:gd name="T1" fmla="*/ 142 h 142"/>
                <a:gd name="T2" fmla="*/ 0 w 28"/>
                <a:gd name="T3" fmla="*/ 121 h 142"/>
                <a:gd name="T4" fmla="*/ 1 w 28"/>
                <a:gd name="T5" fmla="*/ 101 h 142"/>
                <a:gd name="T6" fmla="*/ 3 w 28"/>
                <a:gd name="T7" fmla="*/ 82 h 142"/>
                <a:gd name="T8" fmla="*/ 8 w 28"/>
                <a:gd name="T9" fmla="*/ 61 h 142"/>
                <a:gd name="T10" fmla="*/ 14 w 28"/>
                <a:gd name="T11" fmla="*/ 41 h 142"/>
                <a:gd name="T12" fmla="*/ 19 w 28"/>
                <a:gd name="T13" fmla="*/ 20 h 142"/>
                <a:gd name="T14" fmla="*/ 27 w 28"/>
                <a:gd name="T15" fmla="*/ 1 h 142"/>
                <a:gd name="T16" fmla="*/ 28 w 28"/>
                <a:gd name="T17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142">
                  <a:moveTo>
                    <a:pt x="0" y="142"/>
                  </a:moveTo>
                  <a:lnTo>
                    <a:pt x="0" y="121"/>
                  </a:lnTo>
                  <a:lnTo>
                    <a:pt x="1" y="101"/>
                  </a:lnTo>
                  <a:lnTo>
                    <a:pt x="3" y="82"/>
                  </a:lnTo>
                  <a:lnTo>
                    <a:pt x="8" y="61"/>
                  </a:lnTo>
                  <a:lnTo>
                    <a:pt x="14" y="41"/>
                  </a:lnTo>
                  <a:lnTo>
                    <a:pt x="19" y="20"/>
                  </a:lnTo>
                  <a:lnTo>
                    <a:pt x="27" y="1"/>
                  </a:lnTo>
                  <a:lnTo>
                    <a:pt x="28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82" name="Freeform 354"/>
            <p:cNvSpPr>
              <a:spLocks/>
            </p:cNvSpPr>
            <p:nvPr/>
          </p:nvSpPr>
          <p:spPr bwMode="auto">
            <a:xfrm>
              <a:off x="2310" y="2210"/>
              <a:ext cx="42" cy="33"/>
            </a:xfrm>
            <a:custGeom>
              <a:avLst/>
              <a:gdLst>
                <a:gd name="T0" fmla="*/ 0 w 227"/>
                <a:gd name="T1" fmla="*/ 186 h 186"/>
                <a:gd name="T2" fmla="*/ 12 w 227"/>
                <a:gd name="T3" fmla="*/ 172 h 186"/>
                <a:gd name="T4" fmla="*/ 29 w 227"/>
                <a:gd name="T5" fmla="*/ 153 h 186"/>
                <a:gd name="T6" fmla="*/ 48 w 227"/>
                <a:gd name="T7" fmla="*/ 134 h 186"/>
                <a:gd name="T8" fmla="*/ 67 w 227"/>
                <a:gd name="T9" fmla="*/ 115 h 186"/>
                <a:gd name="T10" fmla="*/ 88 w 227"/>
                <a:gd name="T11" fmla="*/ 97 h 186"/>
                <a:gd name="T12" fmla="*/ 110 w 227"/>
                <a:gd name="T13" fmla="*/ 79 h 186"/>
                <a:gd name="T14" fmla="*/ 134 w 227"/>
                <a:gd name="T15" fmla="*/ 62 h 186"/>
                <a:gd name="T16" fmla="*/ 158 w 227"/>
                <a:gd name="T17" fmla="*/ 44 h 186"/>
                <a:gd name="T18" fmla="*/ 184 w 227"/>
                <a:gd name="T19" fmla="*/ 27 h 186"/>
                <a:gd name="T20" fmla="*/ 210 w 227"/>
                <a:gd name="T21" fmla="*/ 10 h 186"/>
                <a:gd name="T22" fmla="*/ 227 w 227"/>
                <a:gd name="T23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7" h="186">
                  <a:moveTo>
                    <a:pt x="0" y="186"/>
                  </a:moveTo>
                  <a:lnTo>
                    <a:pt x="12" y="172"/>
                  </a:lnTo>
                  <a:lnTo>
                    <a:pt x="29" y="153"/>
                  </a:lnTo>
                  <a:lnTo>
                    <a:pt x="48" y="134"/>
                  </a:lnTo>
                  <a:lnTo>
                    <a:pt x="67" y="115"/>
                  </a:lnTo>
                  <a:lnTo>
                    <a:pt x="88" y="97"/>
                  </a:lnTo>
                  <a:lnTo>
                    <a:pt x="110" y="79"/>
                  </a:lnTo>
                  <a:lnTo>
                    <a:pt x="134" y="62"/>
                  </a:lnTo>
                  <a:lnTo>
                    <a:pt x="158" y="44"/>
                  </a:lnTo>
                  <a:lnTo>
                    <a:pt x="184" y="27"/>
                  </a:lnTo>
                  <a:lnTo>
                    <a:pt x="210" y="10"/>
                  </a:lnTo>
                  <a:lnTo>
                    <a:pt x="227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83" name="Freeform 355"/>
            <p:cNvSpPr>
              <a:spLocks/>
            </p:cNvSpPr>
            <p:nvPr/>
          </p:nvSpPr>
          <p:spPr bwMode="auto">
            <a:xfrm>
              <a:off x="2380" y="2170"/>
              <a:ext cx="72" cy="25"/>
            </a:xfrm>
            <a:custGeom>
              <a:avLst/>
              <a:gdLst>
                <a:gd name="T0" fmla="*/ 0 w 387"/>
                <a:gd name="T1" fmla="*/ 134 h 134"/>
                <a:gd name="T2" fmla="*/ 7 w 387"/>
                <a:gd name="T3" fmla="*/ 131 h 134"/>
                <a:gd name="T4" fmla="*/ 41 w 387"/>
                <a:gd name="T5" fmla="*/ 116 h 134"/>
                <a:gd name="T6" fmla="*/ 75 w 387"/>
                <a:gd name="T7" fmla="*/ 102 h 134"/>
                <a:gd name="T8" fmla="*/ 110 w 387"/>
                <a:gd name="T9" fmla="*/ 87 h 134"/>
                <a:gd name="T10" fmla="*/ 147 w 387"/>
                <a:gd name="T11" fmla="*/ 74 h 134"/>
                <a:gd name="T12" fmla="*/ 184 w 387"/>
                <a:gd name="T13" fmla="*/ 61 h 134"/>
                <a:gd name="T14" fmla="*/ 222 w 387"/>
                <a:gd name="T15" fmla="*/ 48 h 134"/>
                <a:gd name="T16" fmla="*/ 261 w 387"/>
                <a:gd name="T17" fmla="*/ 35 h 134"/>
                <a:gd name="T18" fmla="*/ 301 w 387"/>
                <a:gd name="T19" fmla="*/ 24 h 134"/>
                <a:gd name="T20" fmla="*/ 341 w 387"/>
                <a:gd name="T21" fmla="*/ 12 h 134"/>
                <a:gd name="T22" fmla="*/ 382 w 387"/>
                <a:gd name="T23" fmla="*/ 1 h 134"/>
                <a:gd name="T24" fmla="*/ 387 w 387"/>
                <a:gd name="T25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7" h="134">
                  <a:moveTo>
                    <a:pt x="0" y="134"/>
                  </a:moveTo>
                  <a:lnTo>
                    <a:pt x="7" y="131"/>
                  </a:lnTo>
                  <a:lnTo>
                    <a:pt x="41" y="116"/>
                  </a:lnTo>
                  <a:lnTo>
                    <a:pt x="75" y="102"/>
                  </a:lnTo>
                  <a:lnTo>
                    <a:pt x="110" y="87"/>
                  </a:lnTo>
                  <a:lnTo>
                    <a:pt x="147" y="74"/>
                  </a:lnTo>
                  <a:lnTo>
                    <a:pt x="184" y="61"/>
                  </a:lnTo>
                  <a:lnTo>
                    <a:pt x="222" y="48"/>
                  </a:lnTo>
                  <a:lnTo>
                    <a:pt x="261" y="35"/>
                  </a:lnTo>
                  <a:lnTo>
                    <a:pt x="301" y="24"/>
                  </a:lnTo>
                  <a:lnTo>
                    <a:pt x="341" y="12"/>
                  </a:lnTo>
                  <a:lnTo>
                    <a:pt x="382" y="1"/>
                  </a:lnTo>
                  <a:lnTo>
                    <a:pt x="387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84" name="Freeform 356"/>
            <p:cNvSpPr>
              <a:spLocks/>
            </p:cNvSpPr>
            <p:nvPr/>
          </p:nvSpPr>
          <p:spPr bwMode="auto">
            <a:xfrm>
              <a:off x="2493" y="2150"/>
              <a:ext cx="90" cy="11"/>
            </a:xfrm>
            <a:custGeom>
              <a:avLst/>
              <a:gdLst>
                <a:gd name="T0" fmla="*/ 0 w 493"/>
                <a:gd name="T1" fmla="*/ 60 h 60"/>
                <a:gd name="T2" fmla="*/ 31 w 493"/>
                <a:gd name="T3" fmla="*/ 54 h 60"/>
                <a:gd name="T4" fmla="*/ 77 w 493"/>
                <a:gd name="T5" fmla="*/ 46 h 60"/>
                <a:gd name="T6" fmla="*/ 123 w 493"/>
                <a:gd name="T7" fmla="*/ 38 h 60"/>
                <a:gd name="T8" fmla="*/ 170 w 493"/>
                <a:gd name="T9" fmla="*/ 32 h 60"/>
                <a:gd name="T10" fmla="*/ 217 w 493"/>
                <a:gd name="T11" fmla="*/ 26 h 60"/>
                <a:gd name="T12" fmla="*/ 265 w 493"/>
                <a:gd name="T13" fmla="*/ 19 h 60"/>
                <a:gd name="T14" fmla="*/ 314 w 493"/>
                <a:gd name="T15" fmla="*/ 15 h 60"/>
                <a:gd name="T16" fmla="*/ 363 w 493"/>
                <a:gd name="T17" fmla="*/ 9 h 60"/>
                <a:gd name="T18" fmla="*/ 412 w 493"/>
                <a:gd name="T19" fmla="*/ 5 h 60"/>
                <a:gd name="T20" fmla="*/ 462 w 493"/>
                <a:gd name="T21" fmla="*/ 1 h 60"/>
                <a:gd name="T22" fmla="*/ 493 w 493"/>
                <a:gd name="T23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3" h="60">
                  <a:moveTo>
                    <a:pt x="0" y="60"/>
                  </a:moveTo>
                  <a:lnTo>
                    <a:pt x="31" y="54"/>
                  </a:lnTo>
                  <a:lnTo>
                    <a:pt x="77" y="46"/>
                  </a:lnTo>
                  <a:lnTo>
                    <a:pt x="123" y="38"/>
                  </a:lnTo>
                  <a:lnTo>
                    <a:pt x="170" y="32"/>
                  </a:lnTo>
                  <a:lnTo>
                    <a:pt x="217" y="26"/>
                  </a:lnTo>
                  <a:lnTo>
                    <a:pt x="265" y="19"/>
                  </a:lnTo>
                  <a:lnTo>
                    <a:pt x="314" y="15"/>
                  </a:lnTo>
                  <a:lnTo>
                    <a:pt x="363" y="9"/>
                  </a:lnTo>
                  <a:lnTo>
                    <a:pt x="412" y="5"/>
                  </a:lnTo>
                  <a:lnTo>
                    <a:pt x="462" y="1"/>
                  </a:lnTo>
                  <a:lnTo>
                    <a:pt x="493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85" name="Freeform 357"/>
            <p:cNvSpPr>
              <a:spLocks/>
            </p:cNvSpPr>
            <p:nvPr/>
          </p:nvSpPr>
          <p:spPr bwMode="auto">
            <a:xfrm>
              <a:off x="2631" y="2148"/>
              <a:ext cx="98" cy="7"/>
            </a:xfrm>
            <a:custGeom>
              <a:avLst/>
              <a:gdLst>
                <a:gd name="T0" fmla="*/ 0 w 535"/>
                <a:gd name="T1" fmla="*/ 0 h 33"/>
                <a:gd name="T2" fmla="*/ 9 w 535"/>
                <a:gd name="T3" fmla="*/ 0 h 33"/>
                <a:gd name="T4" fmla="*/ 61 w 535"/>
                <a:gd name="T5" fmla="*/ 0 h 33"/>
                <a:gd name="T6" fmla="*/ 112 w 535"/>
                <a:gd name="T7" fmla="*/ 1 h 33"/>
                <a:gd name="T8" fmla="*/ 164 w 535"/>
                <a:gd name="T9" fmla="*/ 3 h 33"/>
                <a:gd name="T10" fmla="*/ 215 w 535"/>
                <a:gd name="T11" fmla="*/ 5 h 33"/>
                <a:gd name="T12" fmla="*/ 268 w 535"/>
                <a:gd name="T13" fmla="*/ 8 h 33"/>
                <a:gd name="T14" fmla="*/ 320 w 535"/>
                <a:gd name="T15" fmla="*/ 11 h 33"/>
                <a:gd name="T16" fmla="*/ 371 w 535"/>
                <a:gd name="T17" fmla="*/ 16 h 33"/>
                <a:gd name="T18" fmla="*/ 423 w 535"/>
                <a:gd name="T19" fmla="*/ 20 h 33"/>
                <a:gd name="T20" fmla="*/ 474 w 535"/>
                <a:gd name="T21" fmla="*/ 26 h 33"/>
                <a:gd name="T22" fmla="*/ 525 w 535"/>
                <a:gd name="T23" fmla="*/ 32 h 33"/>
                <a:gd name="T24" fmla="*/ 535 w 535"/>
                <a:gd name="T25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35" h="33">
                  <a:moveTo>
                    <a:pt x="0" y="0"/>
                  </a:moveTo>
                  <a:lnTo>
                    <a:pt x="9" y="0"/>
                  </a:lnTo>
                  <a:lnTo>
                    <a:pt x="61" y="0"/>
                  </a:lnTo>
                  <a:lnTo>
                    <a:pt x="112" y="1"/>
                  </a:lnTo>
                  <a:lnTo>
                    <a:pt x="164" y="3"/>
                  </a:lnTo>
                  <a:lnTo>
                    <a:pt x="215" y="5"/>
                  </a:lnTo>
                  <a:lnTo>
                    <a:pt x="268" y="8"/>
                  </a:lnTo>
                  <a:lnTo>
                    <a:pt x="320" y="11"/>
                  </a:lnTo>
                  <a:lnTo>
                    <a:pt x="371" y="16"/>
                  </a:lnTo>
                  <a:lnTo>
                    <a:pt x="423" y="20"/>
                  </a:lnTo>
                  <a:lnTo>
                    <a:pt x="474" y="26"/>
                  </a:lnTo>
                  <a:lnTo>
                    <a:pt x="525" y="32"/>
                  </a:lnTo>
                  <a:lnTo>
                    <a:pt x="535" y="3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86" name="Freeform 358"/>
            <p:cNvSpPr>
              <a:spLocks/>
            </p:cNvSpPr>
            <p:nvPr/>
          </p:nvSpPr>
          <p:spPr bwMode="auto">
            <a:xfrm>
              <a:off x="2777" y="2161"/>
              <a:ext cx="91" cy="22"/>
            </a:xfrm>
            <a:custGeom>
              <a:avLst/>
              <a:gdLst>
                <a:gd name="T0" fmla="*/ 0 w 497"/>
                <a:gd name="T1" fmla="*/ 0 h 121"/>
                <a:gd name="T2" fmla="*/ 31 w 497"/>
                <a:gd name="T3" fmla="*/ 7 h 121"/>
                <a:gd name="T4" fmla="*/ 81 w 497"/>
                <a:gd name="T5" fmla="*/ 16 h 121"/>
                <a:gd name="T6" fmla="*/ 131 w 497"/>
                <a:gd name="T7" fmla="*/ 26 h 121"/>
                <a:gd name="T8" fmla="*/ 180 w 497"/>
                <a:gd name="T9" fmla="*/ 37 h 121"/>
                <a:gd name="T10" fmla="*/ 229 w 497"/>
                <a:gd name="T11" fmla="*/ 48 h 121"/>
                <a:gd name="T12" fmla="*/ 277 w 497"/>
                <a:gd name="T13" fmla="*/ 59 h 121"/>
                <a:gd name="T14" fmla="*/ 324 w 497"/>
                <a:gd name="T15" fmla="*/ 72 h 121"/>
                <a:gd name="T16" fmla="*/ 372 w 497"/>
                <a:gd name="T17" fmla="*/ 84 h 121"/>
                <a:gd name="T18" fmla="*/ 419 w 497"/>
                <a:gd name="T19" fmla="*/ 98 h 121"/>
                <a:gd name="T20" fmla="*/ 464 w 497"/>
                <a:gd name="T21" fmla="*/ 112 h 121"/>
                <a:gd name="T22" fmla="*/ 497 w 497"/>
                <a:gd name="T23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7" h="121">
                  <a:moveTo>
                    <a:pt x="0" y="0"/>
                  </a:moveTo>
                  <a:lnTo>
                    <a:pt x="31" y="7"/>
                  </a:lnTo>
                  <a:lnTo>
                    <a:pt x="81" y="16"/>
                  </a:lnTo>
                  <a:lnTo>
                    <a:pt x="131" y="26"/>
                  </a:lnTo>
                  <a:lnTo>
                    <a:pt x="180" y="37"/>
                  </a:lnTo>
                  <a:lnTo>
                    <a:pt x="229" y="48"/>
                  </a:lnTo>
                  <a:lnTo>
                    <a:pt x="277" y="59"/>
                  </a:lnTo>
                  <a:lnTo>
                    <a:pt x="324" y="72"/>
                  </a:lnTo>
                  <a:lnTo>
                    <a:pt x="372" y="84"/>
                  </a:lnTo>
                  <a:lnTo>
                    <a:pt x="419" y="98"/>
                  </a:lnTo>
                  <a:lnTo>
                    <a:pt x="464" y="112"/>
                  </a:lnTo>
                  <a:lnTo>
                    <a:pt x="497" y="12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87" name="Freeform 359"/>
            <p:cNvSpPr>
              <a:spLocks/>
            </p:cNvSpPr>
            <p:nvPr/>
          </p:nvSpPr>
          <p:spPr bwMode="auto">
            <a:xfrm>
              <a:off x="2909" y="2198"/>
              <a:ext cx="72" cy="36"/>
            </a:xfrm>
            <a:custGeom>
              <a:avLst/>
              <a:gdLst>
                <a:gd name="T0" fmla="*/ 0 w 391"/>
                <a:gd name="T1" fmla="*/ 0 h 195"/>
                <a:gd name="T2" fmla="*/ 5 w 391"/>
                <a:gd name="T3" fmla="*/ 2 h 195"/>
                <a:gd name="T4" fmla="*/ 47 w 391"/>
                <a:gd name="T5" fmla="*/ 19 h 195"/>
                <a:gd name="T6" fmla="*/ 88 w 391"/>
                <a:gd name="T7" fmla="*/ 36 h 195"/>
                <a:gd name="T8" fmla="*/ 128 w 391"/>
                <a:gd name="T9" fmla="*/ 55 h 195"/>
                <a:gd name="T10" fmla="*/ 167 w 391"/>
                <a:gd name="T11" fmla="*/ 73 h 195"/>
                <a:gd name="T12" fmla="*/ 205 w 391"/>
                <a:gd name="T13" fmla="*/ 91 h 195"/>
                <a:gd name="T14" fmla="*/ 243 w 391"/>
                <a:gd name="T15" fmla="*/ 110 h 195"/>
                <a:gd name="T16" fmla="*/ 279 w 391"/>
                <a:gd name="T17" fmla="*/ 130 h 195"/>
                <a:gd name="T18" fmla="*/ 315 w 391"/>
                <a:gd name="T19" fmla="*/ 149 h 195"/>
                <a:gd name="T20" fmla="*/ 349 w 391"/>
                <a:gd name="T21" fmla="*/ 169 h 195"/>
                <a:gd name="T22" fmla="*/ 383 w 391"/>
                <a:gd name="T23" fmla="*/ 190 h 195"/>
                <a:gd name="T24" fmla="*/ 391 w 391"/>
                <a:gd name="T25" fmla="*/ 195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1" h="195">
                  <a:moveTo>
                    <a:pt x="0" y="0"/>
                  </a:moveTo>
                  <a:lnTo>
                    <a:pt x="5" y="2"/>
                  </a:lnTo>
                  <a:lnTo>
                    <a:pt x="47" y="19"/>
                  </a:lnTo>
                  <a:lnTo>
                    <a:pt x="88" y="36"/>
                  </a:lnTo>
                  <a:lnTo>
                    <a:pt x="128" y="55"/>
                  </a:lnTo>
                  <a:lnTo>
                    <a:pt x="167" y="73"/>
                  </a:lnTo>
                  <a:lnTo>
                    <a:pt x="205" y="91"/>
                  </a:lnTo>
                  <a:lnTo>
                    <a:pt x="243" y="110"/>
                  </a:lnTo>
                  <a:lnTo>
                    <a:pt x="279" y="130"/>
                  </a:lnTo>
                  <a:lnTo>
                    <a:pt x="315" y="149"/>
                  </a:lnTo>
                  <a:lnTo>
                    <a:pt x="349" y="169"/>
                  </a:lnTo>
                  <a:lnTo>
                    <a:pt x="383" y="190"/>
                  </a:lnTo>
                  <a:lnTo>
                    <a:pt x="391" y="19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88" name="Freeform 360"/>
            <p:cNvSpPr>
              <a:spLocks/>
            </p:cNvSpPr>
            <p:nvPr/>
          </p:nvSpPr>
          <p:spPr bwMode="auto">
            <a:xfrm>
              <a:off x="3009" y="2255"/>
              <a:ext cx="41" cy="45"/>
            </a:xfrm>
            <a:custGeom>
              <a:avLst/>
              <a:gdLst>
                <a:gd name="T0" fmla="*/ 0 w 218"/>
                <a:gd name="T1" fmla="*/ 0 h 249"/>
                <a:gd name="T2" fmla="*/ 16 w 218"/>
                <a:gd name="T3" fmla="*/ 13 h 249"/>
                <a:gd name="T4" fmla="*/ 42 w 218"/>
                <a:gd name="T5" fmla="*/ 36 h 249"/>
                <a:gd name="T6" fmla="*/ 67 w 218"/>
                <a:gd name="T7" fmla="*/ 60 h 249"/>
                <a:gd name="T8" fmla="*/ 90 w 218"/>
                <a:gd name="T9" fmla="*/ 83 h 249"/>
                <a:gd name="T10" fmla="*/ 112 w 218"/>
                <a:gd name="T11" fmla="*/ 106 h 249"/>
                <a:gd name="T12" fmla="*/ 134 w 218"/>
                <a:gd name="T13" fmla="*/ 131 h 249"/>
                <a:gd name="T14" fmla="*/ 153 w 218"/>
                <a:gd name="T15" fmla="*/ 155 h 249"/>
                <a:gd name="T16" fmla="*/ 173 w 218"/>
                <a:gd name="T17" fmla="*/ 180 h 249"/>
                <a:gd name="T18" fmla="*/ 190 w 218"/>
                <a:gd name="T19" fmla="*/ 205 h 249"/>
                <a:gd name="T20" fmla="*/ 205 w 218"/>
                <a:gd name="T21" fmla="*/ 230 h 249"/>
                <a:gd name="T22" fmla="*/ 218 w 218"/>
                <a:gd name="T23" fmla="*/ 249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8" h="249">
                  <a:moveTo>
                    <a:pt x="0" y="0"/>
                  </a:moveTo>
                  <a:lnTo>
                    <a:pt x="16" y="13"/>
                  </a:lnTo>
                  <a:lnTo>
                    <a:pt x="42" y="36"/>
                  </a:lnTo>
                  <a:lnTo>
                    <a:pt x="67" y="60"/>
                  </a:lnTo>
                  <a:lnTo>
                    <a:pt x="90" y="83"/>
                  </a:lnTo>
                  <a:lnTo>
                    <a:pt x="112" y="106"/>
                  </a:lnTo>
                  <a:lnTo>
                    <a:pt x="134" y="131"/>
                  </a:lnTo>
                  <a:lnTo>
                    <a:pt x="153" y="155"/>
                  </a:lnTo>
                  <a:lnTo>
                    <a:pt x="173" y="180"/>
                  </a:lnTo>
                  <a:lnTo>
                    <a:pt x="190" y="205"/>
                  </a:lnTo>
                  <a:lnTo>
                    <a:pt x="205" y="230"/>
                  </a:lnTo>
                  <a:lnTo>
                    <a:pt x="218" y="24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89" name="Freeform 361"/>
            <p:cNvSpPr>
              <a:spLocks/>
            </p:cNvSpPr>
            <p:nvPr/>
          </p:nvSpPr>
          <p:spPr bwMode="auto">
            <a:xfrm>
              <a:off x="3060" y="2324"/>
              <a:ext cx="5" cy="33"/>
            </a:xfrm>
            <a:custGeom>
              <a:avLst/>
              <a:gdLst>
                <a:gd name="T0" fmla="*/ 0 w 30"/>
                <a:gd name="T1" fmla="*/ 0 h 184"/>
                <a:gd name="T2" fmla="*/ 1 w 30"/>
                <a:gd name="T3" fmla="*/ 1 h 184"/>
                <a:gd name="T4" fmla="*/ 9 w 30"/>
                <a:gd name="T5" fmla="*/ 27 h 184"/>
                <a:gd name="T6" fmla="*/ 15 w 30"/>
                <a:gd name="T7" fmla="*/ 53 h 184"/>
                <a:gd name="T8" fmla="*/ 20 w 30"/>
                <a:gd name="T9" fmla="*/ 80 h 184"/>
                <a:gd name="T10" fmla="*/ 25 w 30"/>
                <a:gd name="T11" fmla="*/ 106 h 184"/>
                <a:gd name="T12" fmla="*/ 27 w 30"/>
                <a:gd name="T13" fmla="*/ 132 h 184"/>
                <a:gd name="T14" fmla="*/ 30 w 30"/>
                <a:gd name="T15" fmla="*/ 158 h 184"/>
                <a:gd name="T16" fmla="*/ 30 w 30"/>
                <a:gd name="T17" fmla="*/ 18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184">
                  <a:moveTo>
                    <a:pt x="0" y="0"/>
                  </a:moveTo>
                  <a:lnTo>
                    <a:pt x="1" y="1"/>
                  </a:lnTo>
                  <a:lnTo>
                    <a:pt x="9" y="27"/>
                  </a:lnTo>
                  <a:lnTo>
                    <a:pt x="15" y="53"/>
                  </a:lnTo>
                  <a:lnTo>
                    <a:pt x="20" y="80"/>
                  </a:lnTo>
                  <a:lnTo>
                    <a:pt x="25" y="106"/>
                  </a:lnTo>
                  <a:lnTo>
                    <a:pt x="27" y="132"/>
                  </a:lnTo>
                  <a:lnTo>
                    <a:pt x="30" y="158"/>
                  </a:lnTo>
                  <a:lnTo>
                    <a:pt x="30" y="18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90" name="Freeform 362"/>
            <p:cNvSpPr>
              <a:spLocks/>
            </p:cNvSpPr>
            <p:nvPr/>
          </p:nvSpPr>
          <p:spPr bwMode="auto">
            <a:xfrm>
              <a:off x="2293" y="2401"/>
              <a:ext cx="6" cy="27"/>
            </a:xfrm>
            <a:custGeom>
              <a:avLst/>
              <a:gdLst>
                <a:gd name="T0" fmla="*/ 0 w 36"/>
                <a:gd name="T1" fmla="*/ 143 h 143"/>
                <a:gd name="T2" fmla="*/ 1 w 36"/>
                <a:gd name="T3" fmla="*/ 123 h 143"/>
                <a:gd name="T4" fmla="*/ 3 w 36"/>
                <a:gd name="T5" fmla="*/ 102 h 143"/>
                <a:gd name="T6" fmla="*/ 8 w 36"/>
                <a:gd name="T7" fmla="*/ 82 h 143"/>
                <a:gd name="T8" fmla="*/ 12 w 36"/>
                <a:gd name="T9" fmla="*/ 63 h 143"/>
                <a:gd name="T10" fmla="*/ 19 w 36"/>
                <a:gd name="T11" fmla="*/ 42 h 143"/>
                <a:gd name="T12" fmla="*/ 26 w 36"/>
                <a:gd name="T13" fmla="*/ 22 h 143"/>
                <a:gd name="T14" fmla="*/ 35 w 36"/>
                <a:gd name="T15" fmla="*/ 3 h 143"/>
                <a:gd name="T16" fmla="*/ 36 w 36"/>
                <a:gd name="T17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143">
                  <a:moveTo>
                    <a:pt x="0" y="143"/>
                  </a:moveTo>
                  <a:lnTo>
                    <a:pt x="1" y="123"/>
                  </a:lnTo>
                  <a:lnTo>
                    <a:pt x="3" y="102"/>
                  </a:lnTo>
                  <a:lnTo>
                    <a:pt x="8" y="82"/>
                  </a:lnTo>
                  <a:lnTo>
                    <a:pt x="12" y="63"/>
                  </a:lnTo>
                  <a:lnTo>
                    <a:pt x="19" y="42"/>
                  </a:lnTo>
                  <a:lnTo>
                    <a:pt x="26" y="22"/>
                  </a:lnTo>
                  <a:lnTo>
                    <a:pt x="35" y="3"/>
                  </a:lnTo>
                  <a:lnTo>
                    <a:pt x="36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91" name="Freeform 363"/>
            <p:cNvSpPr>
              <a:spLocks/>
            </p:cNvSpPr>
            <p:nvPr/>
          </p:nvSpPr>
          <p:spPr bwMode="auto">
            <a:xfrm>
              <a:off x="2312" y="2348"/>
              <a:ext cx="40" cy="35"/>
            </a:xfrm>
            <a:custGeom>
              <a:avLst/>
              <a:gdLst>
                <a:gd name="T0" fmla="*/ 0 w 221"/>
                <a:gd name="T1" fmla="*/ 187 h 187"/>
                <a:gd name="T2" fmla="*/ 11 w 221"/>
                <a:gd name="T3" fmla="*/ 174 h 187"/>
                <a:gd name="T4" fmla="*/ 28 w 221"/>
                <a:gd name="T5" fmla="*/ 154 h 187"/>
                <a:gd name="T6" fmla="*/ 47 w 221"/>
                <a:gd name="T7" fmla="*/ 135 h 187"/>
                <a:gd name="T8" fmla="*/ 66 w 221"/>
                <a:gd name="T9" fmla="*/ 117 h 187"/>
                <a:gd name="T10" fmla="*/ 86 w 221"/>
                <a:gd name="T11" fmla="*/ 99 h 187"/>
                <a:gd name="T12" fmla="*/ 108 w 221"/>
                <a:gd name="T13" fmla="*/ 81 h 187"/>
                <a:gd name="T14" fmla="*/ 131 w 221"/>
                <a:gd name="T15" fmla="*/ 62 h 187"/>
                <a:gd name="T16" fmla="*/ 154 w 221"/>
                <a:gd name="T17" fmla="*/ 44 h 187"/>
                <a:gd name="T18" fmla="*/ 179 w 221"/>
                <a:gd name="T19" fmla="*/ 27 h 187"/>
                <a:gd name="T20" fmla="*/ 205 w 221"/>
                <a:gd name="T21" fmla="*/ 10 h 187"/>
                <a:gd name="T22" fmla="*/ 221 w 221"/>
                <a:gd name="T23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1" h="187">
                  <a:moveTo>
                    <a:pt x="0" y="187"/>
                  </a:moveTo>
                  <a:lnTo>
                    <a:pt x="11" y="174"/>
                  </a:lnTo>
                  <a:lnTo>
                    <a:pt x="28" y="154"/>
                  </a:lnTo>
                  <a:lnTo>
                    <a:pt x="47" y="135"/>
                  </a:lnTo>
                  <a:lnTo>
                    <a:pt x="66" y="117"/>
                  </a:lnTo>
                  <a:lnTo>
                    <a:pt x="86" y="99"/>
                  </a:lnTo>
                  <a:lnTo>
                    <a:pt x="108" y="81"/>
                  </a:lnTo>
                  <a:lnTo>
                    <a:pt x="131" y="62"/>
                  </a:lnTo>
                  <a:lnTo>
                    <a:pt x="154" y="44"/>
                  </a:lnTo>
                  <a:lnTo>
                    <a:pt x="179" y="27"/>
                  </a:lnTo>
                  <a:lnTo>
                    <a:pt x="205" y="10"/>
                  </a:lnTo>
                  <a:lnTo>
                    <a:pt x="221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92" name="Freeform 364"/>
            <p:cNvSpPr>
              <a:spLocks/>
            </p:cNvSpPr>
            <p:nvPr/>
          </p:nvSpPr>
          <p:spPr bwMode="auto">
            <a:xfrm>
              <a:off x="2380" y="2309"/>
              <a:ext cx="71" cy="24"/>
            </a:xfrm>
            <a:custGeom>
              <a:avLst/>
              <a:gdLst>
                <a:gd name="T0" fmla="*/ 0 w 383"/>
                <a:gd name="T1" fmla="*/ 136 h 136"/>
                <a:gd name="T2" fmla="*/ 6 w 383"/>
                <a:gd name="T3" fmla="*/ 133 h 136"/>
                <a:gd name="T4" fmla="*/ 39 w 383"/>
                <a:gd name="T5" fmla="*/ 117 h 136"/>
                <a:gd name="T6" fmla="*/ 73 w 383"/>
                <a:gd name="T7" fmla="*/ 103 h 136"/>
                <a:gd name="T8" fmla="*/ 107 w 383"/>
                <a:gd name="T9" fmla="*/ 88 h 136"/>
                <a:gd name="T10" fmla="*/ 144 w 383"/>
                <a:gd name="T11" fmla="*/ 75 h 136"/>
                <a:gd name="T12" fmla="*/ 180 w 383"/>
                <a:gd name="T13" fmla="*/ 61 h 136"/>
                <a:gd name="T14" fmla="*/ 218 w 383"/>
                <a:gd name="T15" fmla="*/ 49 h 136"/>
                <a:gd name="T16" fmla="*/ 256 w 383"/>
                <a:gd name="T17" fmla="*/ 36 h 136"/>
                <a:gd name="T18" fmla="*/ 296 w 383"/>
                <a:gd name="T19" fmla="*/ 24 h 136"/>
                <a:gd name="T20" fmla="*/ 336 w 383"/>
                <a:gd name="T21" fmla="*/ 12 h 136"/>
                <a:gd name="T22" fmla="*/ 378 w 383"/>
                <a:gd name="T23" fmla="*/ 1 h 136"/>
                <a:gd name="T24" fmla="*/ 383 w 383"/>
                <a:gd name="T25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3" h="136">
                  <a:moveTo>
                    <a:pt x="0" y="136"/>
                  </a:moveTo>
                  <a:lnTo>
                    <a:pt x="6" y="133"/>
                  </a:lnTo>
                  <a:lnTo>
                    <a:pt x="39" y="117"/>
                  </a:lnTo>
                  <a:lnTo>
                    <a:pt x="73" y="103"/>
                  </a:lnTo>
                  <a:lnTo>
                    <a:pt x="107" y="88"/>
                  </a:lnTo>
                  <a:lnTo>
                    <a:pt x="144" y="75"/>
                  </a:lnTo>
                  <a:lnTo>
                    <a:pt x="180" y="61"/>
                  </a:lnTo>
                  <a:lnTo>
                    <a:pt x="218" y="49"/>
                  </a:lnTo>
                  <a:lnTo>
                    <a:pt x="256" y="36"/>
                  </a:lnTo>
                  <a:lnTo>
                    <a:pt x="296" y="24"/>
                  </a:lnTo>
                  <a:lnTo>
                    <a:pt x="336" y="12"/>
                  </a:lnTo>
                  <a:lnTo>
                    <a:pt x="378" y="1"/>
                  </a:lnTo>
                  <a:lnTo>
                    <a:pt x="383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93" name="Freeform 365"/>
            <p:cNvSpPr>
              <a:spLocks/>
            </p:cNvSpPr>
            <p:nvPr/>
          </p:nvSpPr>
          <p:spPr bwMode="auto">
            <a:xfrm>
              <a:off x="2492" y="2289"/>
              <a:ext cx="91" cy="11"/>
            </a:xfrm>
            <a:custGeom>
              <a:avLst/>
              <a:gdLst>
                <a:gd name="T0" fmla="*/ 0 w 498"/>
                <a:gd name="T1" fmla="*/ 56 h 56"/>
                <a:gd name="T2" fmla="*/ 31 w 498"/>
                <a:gd name="T3" fmla="*/ 50 h 56"/>
                <a:gd name="T4" fmla="*/ 77 w 498"/>
                <a:gd name="T5" fmla="*/ 43 h 56"/>
                <a:gd name="T6" fmla="*/ 124 w 498"/>
                <a:gd name="T7" fmla="*/ 37 h 56"/>
                <a:gd name="T8" fmla="*/ 172 w 498"/>
                <a:gd name="T9" fmla="*/ 30 h 56"/>
                <a:gd name="T10" fmla="*/ 219 w 498"/>
                <a:gd name="T11" fmla="*/ 24 h 56"/>
                <a:gd name="T12" fmla="*/ 268 w 498"/>
                <a:gd name="T13" fmla="*/ 18 h 56"/>
                <a:gd name="T14" fmla="*/ 317 w 498"/>
                <a:gd name="T15" fmla="*/ 14 h 56"/>
                <a:gd name="T16" fmla="*/ 366 w 498"/>
                <a:gd name="T17" fmla="*/ 9 h 56"/>
                <a:gd name="T18" fmla="*/ 416 w 498"/>
                <a:gd name="T19" fmla="*/ 5 h 56"/>
                <a:gd name="T20" fmla="*/ 466 w 498"/>
                <a:gd name="T21" fmla="*/ 3 h 56"/>
                <a:gd name="T22" fmla="*/ 498 w 498"/>
                <a:gd name="T23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8" h="56">
                  <a:moveTo>
                    <a:pt x="0" y="56"/>
                  </a:moveTo>
                  <a:lnTo>
                    <a:pt x="31" y="50"/>
                  </a:lnTo>
                  <a:lnTo>
                    <a:pt x="77" y="43"/>
                  </a:lnTo>
                  <a:lnTo>
                    <a:pt x="124" y="37"/>
                  </a:lnTo>
                  <a:lnTo>
                    <a:pt x="172" y="30"/>
                  </a:lnTo>
                  <a:lnTo>
                    <a:pt x="219" y="24"/>
                  </a:lnTo>
                  <a:lnTo>
                    <a:pt x="268" y="18"/>
                  </a:lnTo>
                  <a:lnTo>
                    <a:pt x="317" y="14"/>
                  </a:lnTo>
                  <a:lnTo>
                    <a:pt x="366" y="9"/>
                  </a:lnTo>
                  <a:lnTo>
                    <a:pt x="416" y="5"/>
                  </a:lnTo>
                  <a:lnTo>
                    <a:pt x="466" y="3"/>
                  </a:lnTo>
                  <a:lnTo>
                    <a:pt x="498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94" name="Freeform 366"/>
            <p:cNvSpPr>
              <a:spLocks/>
            </p:cNvSpPr>
            <p:nvPr/>
          </p:nvSpPr>
          <p:spPr bwMode="auto">
            <a:xfrm>
              <a:off x="2631" y="2288"/>
              <a:ext cx="99" cy="5"/>
            </a:xfrm>
            <a:custGeom>
              <a:avLst/>
              <a:gdLst>
                <a:gd name="T0" fmla="*/ 0 w 536"/>
                <a:gd name="T1" fmla="*/ 0 h 31"/>
                <a:gd name="T2" fmla="*/ 8 w 536"/>
                <a:gd name="T3" fmla="*/ 0 h 31"/>
                <a:gd name="T4" fmla="*/ 59 w 536"/>
                <a:gd name="T5" fmla="*/ 2 h 31"/>
                <a:gd name="T6" fmla="*/ 111 w 536"/>
                <a:gd name="T7" fmla="*/ 3 h 31"/>
                <a:gd name="T8" fmla="*/ 162 w 536"/>
                <a:gd name="T9" fmla="*/ 4 h 31"/>
                <a:gd name="T10" fmla="*/ 214 w 536"/>
                <a:gd name="T11" fmla="*/ 6 h 31"/>
                <a:gd name="T12" fmla="*/ 267 w 536"/>
                <a:gd name="T13" fmla="*/ 8 h 31"/>
                <a:gd name="T14" fmla="*/ 319 w 536"/>
                <a:gd name="T15" fmla="*/ 12 h 31"/>
                <a:gd name="T16" fmla="*/ 370 w 536"/>
                <a:gd name="T17" fmla="*/ 15 h 31"/>
                <a:gd name="T18" fmla="*/ 422 w 536"/>
                <a:gd name="T19" fmla="*/ 20 h 31"/>
                <a:gd name="T20" fmla="*/ 474 w 536"/>
                <a:gd name="T21" fmla="*/ 24 h 31"/>
                <a:gd name="T22" fmla="*/ 526 w 536"/>
                <a:gd name="T23" fmla="*/ 30 h 31"/>
                <a:gd name="T24" fmla="*/ 536 w 536"/>
                <a:gd name="T25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36" h="31">
                  <a:moveTo>
                    <a:pt x="0" y="0"/>
                  </a:moveTo>
                  <a:lnTo>
                    <a:pt x="8" y="0"/>
                  </a:lnTo>
                  <a:lnTo>
                    <a:pt x="59" y="2"/>
                  </a:lnTo>
                  <a:lnTo>
                    <a:pt x="111" y="3"/>
                  </a:lnTo>
                  <a:lnTo>
                    <a:pt x="162" y="4"/>
                  </a:lnTo>
                  <a:lnTo>
                    <a:pt x="214" y="6"/>
                  </a:lnTo>
                  <a:lnTo>
                    <a:pt x="267" y="8"/>
                  </a:lnTo>
                  <a:lnTo>
                    <a:pt x="319" y="12"/>
                  </a:lnTo>
                  <a:lnTo>
                    <a:pt x="370" y="15"/>
                  </a:lnTo>
                  <a:lnTo>
                    <a:pt x="422" y="20"/>
                  </a:lnTo>
                  <a:lnTo>
                    <a:pt x="474" y="24"/>
                  </a:lnTo>
                  <a:lnTo>
                    <a:pt x="526" y="30"/>
                  </a:lnTo>
                  <a:lnTo>
                    <a:pt x="536" y="3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95" name="Freeform 367"/>
            <p:cNvSpPr>
              <a:spLocks/>
            </p:cNvSpPr>
            <p:nvPr/>
          </p:nvSpPr>
          <p:spPr bwMode="auto">
            <a:xfrm>
              <a:off x="2777" y="2301"/>
              <a:ext cx="91" cy="20"/>
            </a:xfrm>
            <a:custGeom>
              <a:avLst/>
              <a:gdLst>
                <a:gd name="T0" fmla="*/ 0 w 498"/>
                <a:gd name="T1" fmla="*/ 0 h 117"/>
                <a:gd name="T2" fmla="*/ 32 w 498"/>
                <a:gd name="T3" fmla="*/ 5 h 117"/>
                <a:gd name="T4" fmla="*/ 82 w 498"/>
                <a:gd name="T5" fmla="*/ 14 h 117"/>
                <a:gd name="T6" fmla="*/ 132 w 498"/>
                <a:gd name="T7" fmla="*/ 23 h 117"/>
                <a:gd name="T8" fmla="*/ 181 w 498"/>
                <a:gd name="T9" fmla="*/ 34 h 117"/>
                <a:gd name="T10" fmla="*/ 229 w 498"/>
                <a:gd name="T11" fmla="*/ 45 h 117"/>
                <a:gd name="T12" fmla="*/ 277 w 498"/>
                <a:gd name="T13" fmla="*/ 56 h 117"/>
                <a:gd name="T14" fmla="*/ 326 w 498"/>
                <a:gd name="T15" fmla="*/ 68 h 117"/>
                <a:gd name="T16" fmla="*/ 372 w 498"/>
                <a:gd name="T17" fmla="*/ 80 h 117"/>
                <a:gd name="T18" fmla="*/ 419 w 498"/>
                <a:gd name="T19" fmla="*/ 93 h 117"/>
                <a:gd name="T20" fmla="*/ 465 w 498"/>
                <a:gd name="T21" fmla="*/ 106 h 117"/>
                <a:gd name="T22" fmla="*/ 498 w 498"/>
                <a:gd name="T23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8" h="117">
                  <a:moveTo>
                    <a:pt x="0" y="0"/>
                  </a:moveTo>
                  <a:lnTo>
                    <a:pt x="32" y="5"/>
                  </a:lnTo>
                  <a:lnTo>
                    <a:pt x="82" y="14"/>
                  </a:lnTo>
                  <a:lnTo>
                    <a:pt x="132" y="23"/>
                  </a:lnTo>
                  <a:lnTo>
                    <a:pt x="181" y="34"/>
                  </a:lnTo>
                  <a:lnTo>
                    <a:pt x="229" y="45"/>
                  </a:lnTo>
                  <a:lnTo>
                    <a:pt x="277" y="56"/>
                  </a:lnTo>
                  <a:lnTo>
                    <a:pt x="326" y="68"/>
                  </a:lnTo>
                  <a:lnTo>
                    <a:pt x="372" y="80"/>
                  </a:lnTo>
                  <a:lnTo>
                    <a:pt x="419" y="93"/>
                  </a:lnTo>
                  <a:lnTo>
                    <a:pt x="465" y="106"/>
                  </a:lnTo>
                  <a:lnTo>
                    <a:pt x="498" y="11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96" name="Freeform 368"/>
            <p:cNvSpPr>
              <a:spLocks/>
            </p:cNvSpPr>
            <p:nvPr/>
          </p:nvSpPr>
          <p:spPr bwMode="auto">
            <a:xfrm>
              <a:off x="2910" y="2337"/>
              <a:ext cx="71" cy="36"/>
            </a:xfrm>
            <a:custGeom>
              <a:avLst/>
              <a:gdLst>
                <a:gd name="T0" fmla="*/ 0 w 385"/>
                <a:gd name="T1" fmla="*/ 0 h 198"/>
                <a:gd name="T2" fmla="*/ 5 w 385"/>
                <a:gd name="T3" fmla="*/ 2 h 198"/>
                <a:gd name="T4" fmla="*/ 46 w 385"/>
                <a:gd name="T5" fmla="*/ 19 h 198"/>
                <a:gd name="T6" fmla="*/ 85 w 385"/>
                <a:gd name="T7" fmla="*/ 36 h 198"/>
                <a:gd name="T8" fmla="*/ 125 w 385"/>
                <a:gd name="T9" fmla="*/ 55 h 198"/>
                <a:gd name="T10" fmla="*/ 164 w 385"/>
                <a:gd name="T11" fmla="*/ 73 h 198"/>
                <a:gd name="T12" fmla="*/ 201 w 385"/>
                <a:gd name="T13" fmla="*/ 92 h 198"/>
                <a:gd name="T14" fmla="*/ 239 w 385"/>
                <a:gd name="T15" fmla="*/ 111 h 198"/>
                <a:gd name="T16" fmla="*/ 274 w 385"/>
                <a:gd name="T17" fmla="*/ 131 h 198"/>
                <a:gd name="T18" fmla="*/ 309 w 385"/>
                <a:gd name="T19" fmla="*/ 151 h 198"/>
                <a:gd name="T20" fmla="*/ 343 w 385"/>
                <a:gd name="T21" fmla="*/ 172 h 198"/>
                <a:gd name="T22" fmla="*/ 377 w 385"/>
                <a:gd name="T23" fmla="*/ 192 h 198"/>
                <a:gd name="T24" fmla="*/ 385 w 385"/>
                <a:gd name="T25" fmla="*/ 198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5" h="198">
                  <a:moveTo>
                    <a:pt x="0" y="0"/>
                  </a:moveTo>
                  <a:lnTo>
                    <a:pt x="5" y="2"/>
                  </a:lnTo>
                  <a:lnTo>
                    <a:pt x="46" y="19"/>
                  </a:lnTo>
                  <a:lnTo>
                    <a:pt x="85" y="36"/>
                  </a:lnTo>
                  <a:lnTo>
                    <a:pt x="125" y="55"/>
                  </a:lnTo>
                  <a:lnTo>
                    <a:pt x="164" y="73"/>
                  </a:lnTo>
                  <a:lnTo>
                    <a:pt x="201" y="92"/>
                  </a:lnTo>
                  <a:lnTo>
                    <a:pt x="239" y="111"/>
                  </a:lnTo>
                  <a:lnTo>
                    <a:pt x="274" y="131"/>
                  </a:lnTo>
                  <a:lnTo>
                    <a:pt x="309" y="151"/>
                  </a:lnTo>
                  <a:lnTo>
                    <a:pt x="343" y="172"/>
                  </a:lnTo>
                  <a:lnTo>
                    <a:pt x="377" y="192"/>
                  </a:lnTo>
                  <a:lnTo>
                    <a:pt x="385" y="19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97" name="Freeform 369"/>
            <p:cNvSpPr>
              <a:spLocks/>
            </p:cNvSpPr>
            <p:nvPr/>
          </p:nvSpPr>
          <p:spPr bwMode="auto">
            <a:xfrm>
              <a:off x="3009" y="2393"/>
              <a:ext cx="41" cy="46"/>
            </a:xfrm>
            <a:custGeom>
              <a:avLst/>
              <a:gdLst>
                <a:gd name="T0" fmla="*/ 0 w 223"/>
                <a:gd name="T1" fmla="*/ 0 h 249"/>
                <a:gd name="T2" fmla="*/ 16 w 223"/>
                <a:gd name="T3" fmla="*/ 14 h 249"/>
                <a:gd name="T4" fmla="*/ 42 w 223"/>
                <a:gd name="T5" fmla="*/ 36 h 249"/>
                <a:gd name="T6" fmla="*/ 67 w 223"/>
                <a:gd name="T7" fmla="*/ 60 h 249"/>
                <a:gd name="T8" fmla="*/ 91 w 223"/>
                <a:gd name="T9" fmla="*/ 83 h 249"/>
                <a:gd name="T10" fmla="*/ 114 w 223"/>
                <a:gd name="T11" fmla="*/ 107 h 249"/>
                <a:gd name="T12" fmla="*/ 136 w 223"/>
                <a:gd name="T13" fmla="*/ 132 h 249"/>
                <a:gd name="T14" fmla="*/ 156 w 223"/>
                <a:gd name="T15" fmla="*/ 156 h 249"/>
                <a:gd name="T16" fmla="*/ 175 w 223"/>
                <a:gd name="T17" fmla="*/ 181 h 249"/>
                <a:gd name="T18" fmla="*/ 195 w 223"/>
                <a:gd name="T19" fmla="*/ 204 h 249"/>
                <a:gd name="T20" fmla="*/ 212 w 223"/>
                <a:gd name="T21" fmla="*/ 229 h 249"/>
                <a:gd name="T22" fmla="*/ 223 w 223"/>
                <a:gd name="T23" fmla="*/ 249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3" h="249">
                  <a:moveTo>
                    <a:pt x="0" y="0"/>
                  </a:moveTo>
                  <a:lnTo>
                    <a:pt x="16" y="14"/>
                  </a:lnTo>
                  <a:lnTo>
                    <a:pt x="42" y="36"/>
                  </a:lnTo>
                  <a:lnTo>
                    <a:pt x="67" y="60"/>
                  </a:lnTo>
                  <a:lnTo>
                    <a:pt x="91" y="83"/>
                  </a:lnTo>
                  <a:lnTo>
                    <a:pt x="114" y="107"/>
                  </a:lnTo>
                  <a:lnTo>
                    <a:pt x="136" y="132"/>
                  </a:lnTo>
                  <a:lnTo>
                    <a:pt x="156" y="156"/>
                  </a:lnTo>
                  <a:lnTo>
                    <a:pt x="175" y="181"/>
                  </a:lnTo>
                  <a:lnTo>
                    <a:pt x="195" y="204"/>
                  </a:lnTo>
                  <a:lnTo>
                    <a:pt x="212" y="229"/>
                  </a:lnTo>
                  <a:lnTo>
                    <a:pt x="223" y="24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898" name="Freeform 370"/>
            <p:cNvSpPr>
              <a:spLocks/>
            </p:cNvSpPr>
            <p:nvPr/>
          </p:nvSpPr>
          <p:spPr bwMode="auto">
            <a:xfrm>
              <a:off x="3062" y="2462"/>
              <a:ext cx="6" cy="35"/>
            </a:xfrm>
            <a:custGeom>
              <a:avLst/>
              <a:gdLst>
                <a:gd name="T0" fmla="*/ 0 w 33"/>
                <a:gd name="T1" fmla="*/ 0 h 184"/>
                <a:gd name="T2" fmla="*/ 0 w 33"/>
                <a:gd name="T3" fmla="*/ 3 h 184"/>
                <a:gd name="T4" fmla="*/ 9 w 33"/>
                <a:gd name="T5" fmla="*/ 28 h 184"/>
                <a:gd name="T6" fmla="*/ 16 w 33"/>
                <a:gd name="T7" fmla="*/ 54 h 184"/>
                <a:gd name="T8" fmla="*/ 23 w 33"/>
                <a:gd name="T9" fmla="*/ 80 h 184"/>
                <a:gd name="T10" fmla="*/ 27 w 33"/>
                <a:gd name="T11" fmla="*/ 106 h 184"/>
                <a:gd name="T12" fmla="*/ 30 w 33"/>
                <a:gd name="T13" fmla="*/ 132 h 184"/>
                <a:gd name="T14" fmla="*/ 33 w 33"/>
                <a:gd name="T15" fmla="*/ 158 h 184"/>
                <a:gd name="T16" fmla="*/ 33 w 33"/>
                <a:gd name="T17" fmla="*/ 18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" h="184">
                  <a:moveTo>
                    <a:pt x="0" y="0"/>
                  </a:moveTo>
                  <a:lnTo>
                    <a:pt x="0" y="3"/>
                  </a:lnTo>
                  <a:lnTo>
                    <a:pt x="9" y="28"/>
                  </a:lnTo>
                  <a:lnTo>
                    <a:pt x="16" y="54"/>
                  </a:lnTo>
                  <a:lnTo>
                    <a:pt x="23" y="80"/>
                  </a:lnTo>
                  <a:lnTo>
                    <a:pt x="27" y="106"/>
                  </a:lnTo>
                  <a:lnTo>
                    <a:pt x="30" y="132"/>
                  </a:lnTo>
                  <a:lnTo>
                    <a:pt x="33" y="158"/>
                  </a:lnTo>
                  <a:lnTo>
                    <a:pt x="33" y="18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2899" name="Group 371"/>
          <p:cNvGrpSpPr>
            <a:grpSpLocks/>
          </p:cNvGrpSpPr>
          <p:nvPr/>
        </p:nvGrpSpPr>
        <p:grpSpPr bwMode="auto">
          <a:xfrm>
            <a:off x="3417888" y="2376488"/>
            <a:ext cx="1246187" cy="2697162"/>
            <a:chOff x="1032" y="1403"/>
            <a:chExt cx="650" cy="1407"/>
          </a:xfrm>
        </p:grpSpPr>
        <p:sp>
          <p:nvSpPr>
            <p:cNvPr id="22900" name="Freeform 372"/>
            <p:cNvSpPr>
              <a:spLocks/>
            </p:cNvSpPr>
            <p:nvPr/>
          </p:nvSpPr>
          <p:spPr bwMode="auto">
            <a:xfrm>
              <a:off x="1545" y="1570"/>
              <a:ext cx="2" cy="1"/>
            </a:xfrm>
            <a:custGeom>
              <a:avLst/>
              <a:gdLst>
                <a:gd name="T0" fmla="*/ 0 w 18"/>
                <a:gd name="T1" fmla="*/ 4 h 4"/>
                <a:gd name="T2" fmla="*/ 9 w 18"/>
                <a:gd name="T3" fmla="*/ 2 h 4"/>
                <a:gd name="T4" fmla="*/ 18 w 18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4">
                  <a:moveTo>
                    <a:pt x="0" y="4"/>
                  </a:moveTo>
                  <a:lnTo>
                    <a:pt x="9" y="2"/>
                  </a:lnTo>
                  <a:lnTo>
                    <a:pt x="18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01" name="Freeform 373"/>
            <p:cNvSpPr>
              <a:spLocks/>
            </p:cNvSpPr>
            <p:nvPr/>
          </p:nvSpPr>
          <p:spPr bwMode="auto">
            <a:xfrm>
              <a:off x="1584" y="2787"/>
              <a:ext cx="2" cy="1"/>
            </a:xfrm>
            <a:custGeom>
              <a:avLst/>
              <a:gdLst>
                <a:gd name="T0" fmla="*/ 0 w 16"/>
                <a:gd name="T1" fmla="*/ 5 h 5"/>
                <a:gd name="T2" fmla="*/ 8 w 16"/>
                <a:gd name="T3" fmla="*/ 3 h 5"/>
                <a:gd name="T4" fmla="*/ 16 w 16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5">
                  <a:moveTo>
                    <a:pt x="0" y="5"/>
                  </a:moveTo>
                  <a:lnTo>
                    <a:pt x="8" y="3"/>
                  </a:lnTo>
                  <a:lnTo>
                    <a:pt x="16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02" name="Freeform 374"/>
            <p:cNvSpPr>
              <a:spLocks/>
            </p:cNvSpPr>
            <p:nvPr/>
          </p:nvSpPr>
          <p:spPr bwMode="auto">
            <a:xfrm>
              <a:off x="1586" y="2785"/>
              <a:ext cx="4" cy="2"/>
            </a:xfrm>
            <a:custGeom>
              <a:avLst/>
              <a:gdLst>
                <a:gd name="T0" fmla="*/ 31 w 31"/>
                <a:gd name="T1" fmla="*/ 0 h 13"/>
                <a:gd name="T2" fmla="*/ 27 w 31"/>
                <a:gd name="T3" fmla="*/ 1 h 13"/>
                <a:gd name="T4" fmla="*/ 23 w 31"/>
                <a:gd name="T5" fmla="*/ 3 h 13"/>
                <a:gd name="T6" fmla="*/ 19 w 31"/>
                <a:gd name="T7" fmla="*/ 4 h 13"/>
                <a:gd name="T8" fmla="*/ 16 w 31"/>
                <a:gd name="T9" fmla="*/ 7 h 13"/>
                <a:gd name="T10" fmla="*/ 11 w 31"/>
                <a:gd name="T11" fmla="*/ 8 h 13"/>
                <a:gd name="T12" fmla="*/ 8 w 31"/>
                <a:gd name="T13" fmla="*/ 10 h 13"/>
                <a:gd name="T14" fmla="*/ 3 w 31"/>
                <a:gd name="T15" fmla="*/ 11 h 13"/>
                <a:gd name="T16" fmla="*/ 0 w 31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13">
                  <a:moveTo>
                    <a:pt x="31" y="0"/>
                  </a:moveTo>
                  <a:lnTo>
                    <a:pt x="27" y="1"/>
                  </a:lnTo>
                  <a:lnTo>
                    <a:pt x="23" y="3"/>
                  </a:lnTo>
                  <a:lnTo>
                    <a:pt x="19" y="4"/>
                  </a:lnTo>
                  <a:lnTo>
                    <a:pt x="16" y="7"/>
                  </a:lnTo>
                  <a:lnTo>
                    <a:pt x="11" y="8"/>
                  </a:lnTo>
                  <a:lnTo>
                    <a:pt x="8" y="10"/>
                  </a:lnTo>
                  <a:lnTo>
                    <a:pt x="3" y="11"/>
                  </a:lnTo>
                  <a:lnTo>
                    <a:pt x="0" y="13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03" name="Freeform 375"/>
            <p:cNvSpPr>
              <a:spLocks/>
            </p:cNvSpPr>
            <p:nvPr/>
          </p:nvSpPr>
          <p:spPr bwMode="auto">
            <a:xfrm>
              <a:off x="1586" y="2694"/>
              <a:ext cx="96" cy="93"/>
            </a:xfrm>
            <a:custGeom>
              <a:avLst/>
              <a:gdLst>
                <a:gd name="T0" fmla="*/ 19 w 670"/>
                <a:gd name="T1" fmla="*/ 638 h 647"/>
                <a:gd name="T2" fmla="*/ 44 w 670"/>
                <a:gd name="T3" fmla="*/ 628 h 647"/>
                <a:gd name="T4" fmla="*/ 68 w 670"/>
                <a:gd name="T5" fmla="*/ 618 h 647"/>
                <a:gd name="T6" fmla="*/ 92 w 670"/>
                <a:gd name="T7" fmla="*/ 607 h 647"/>
                <a:gd name="T8" fmla="*/ 114 w 670"/>
                <a:gd name="T9" fmla="*/ 595 h 647"/>
                <a:gd name="T10" fmla="*/ 137 w 670"/>
                <a:gd name="T11" fmla="*/ 585 h 647"/>
                <a:gd name="T12" fmla="*/ 160 w 670"/>
                <a:gd name="T13" fmla="*/ 574 h 647"/>
                <a:gd name="T14" fmla="*/ 181 w 670"/>
                <a:gd name="T15" fmla="*/ 562 h 647"/>
                <a:gd name="T16" fmla="*/ 203 w 670"/>
                <a:gd name="T17" fmla="*/ 551 h 647"/>
                <a:gd name="T18" fmla="*/ 224 w 670"/>
                <a:gd name="T19" fmla="*/ 540 h 647"/>
                <a:gd name="T20" fmla="*/ 245 w 670"/>
                <a:gd name="T21" fmla="*/ 528 h 647"/>
                <a:gd name="T22" fmla="*/ 265 w 670"/>
                <a:gd name="T23" fmla="*/ 517 h 647"/>
                <a:gd name="T24" fmla="*/ 285 w 670"/>
                <a:gd name="T25" fmla="*/ 504 h 647"/>
                <a:gd name="T26" fmla="*/ 304 w 670"/>
                <a:gd name="T27" fmla="*/ 493 h 647"/>
                <a:gd name="T28" fmla="*/ 323 w 670"/>
                <a:gd name="T29" fmla="*/ 481 h 647"/>
                <a:gd name="T30" fmla="*/ 341 w 670"/>
                <a:gd name="T31" fmla="*/ 469 h 647"/>
                <a:gd name="T32" fmla="*/ 359 w 670"/>
                <a:gd name="T33" fmla="*/ 457 h 647"/>
                <a:gd name="T34" fmla="*/ 376 w 670"/>
                <a:gd name="T35" fmla="*/ 444 h 647"/>
                <a:gd name="T36" fmla="*/ 394 w 670"/>
                <a:gd name="T37" fmla="*/ 432 h 647"/>
                <a:gd name="T38" fmla="*/ 409 w 670"/>
                <a:gd name="T39" fmla="*/ 419 h 647"/>
                <a:gd name="T40" fmla="*/ 426 w 670"/>
                <a:gd name="T41" fmla="*/ 407 h 647"/>
                <a:gd name="T42" fmla="*/ 441 w 670"/>
                <a:gd name="T43" fmla="*/ 394 h 647"/>
                <a:gd name="T44" fmla="*/ 457 w 670"/>
                <a:gd name="T45" fmla="*/ 382 h 647"/>
                <a:gd name="T46" fmla="*/ 472 w 670"/>
                <a:gd name="T47" fmla="*/ 369 h 647"/>
                <a:gd name="T48" fmla="*/ 485 w 670"/>
                <a:gd name="T49" fmla="*/ 357 h 647"/>
                <a:gd name="T50" fmla="*/ 499 w 670"/>
                <a:gd name="T51" fmla="*/ 343 h 647"/>
                <a:gd name="T52" fmla="*/ 513 w 670"/>
                <a:gd name="T53" fmla="*/ 331 h 647"/>
                <a:gd name="T54" fmla="*/ 525 w 670"/>
                <a:gd name="T55" fmla="*/ 317 h 647"/>
                <a:gd name="T56" fmla="*/ 537 w 670"/>
                <a:gd name="T57" fmla="*/ 305 h 647"/>
                <a:gd name="T58" fmla="*/ 549 w 670"/>
                <a:gd name="T59" fmla="*/ 291 h 647"/>
                <a:gd name="T60" fmla="*/ 559 w 670"/>
                <a:gd name="T61" fmla="*/ 279 h 647"/>
                <a:gd name="T62" fmla="*/ 571 w 670"/>
                <a:gd name="T63" fmla="*/ 265 h 647"/>
                <a:gd name="T64" fmla="*/ 581 w 670"/>
                <a:gd name="T65" fmla="*/ 251 h 647"/>
                <a:gd name="T66" fmla="*/ 590 w 670"/>
                <a:gd name="T67" fmla="*/ 238 h 647"/>
                <a:gd name="T68" fmla="*/ 599 w 670"/>
                <a:gd name="T69" fmla="*/ 225 h 647"/>
                <a:gd name="T70" fmla="*/ 607 w 670"/>
                <a:gd name="T71" fmla="*/ 212 h 647"/>
                <a:gd name="T72" fmla="*/ 615 w 670"/>
                <a:gd name="T73" fmla="*/ 198 h 647"/>
                <a:gd name="T74" fmla="*/ 623 w 670"/>
                <a:gd name="T75" fmla="*/ 184 h 647"/>
                <a:gd name="T76" fmla="*/ 630 w 670"/>
                <a:gd name="T77" fmla="*/ 171 h 647"/>
                <a:gd name="T78" fmla="*/ 636 w 670"/>
                <a:gd name="T79" fmla="*/ 157 h 647"/>
                <a:gd name="T80" fmla="*/ 642 w 670"/>
                <a:gd name="T81" fmla="*/ 143 h 647"/>
                <a:gd name="T82" fmla="*/ 647 w 670"/>
                <a:gd name="T83" fmla="*/ 130 h 647"/>
                <a:gd name="T84" fmla="*/ 652 w 670"/>
                <a:gd name="T85" fmla="*/ 116 h 647"/>
                <a:gd name="T86" fmla="*/ 656 w 670"/>
                <a:gd name="T87" fmla="*/ 103 h 647"/>
                <a:gd name="T88" fmla="*/ 660 w 670"/>
                <a:gd name="T89" fmla="*/ 89 h 647"/>
                <a:gd name="T90" fmla="*/ 663 w 670"/>
                <a:gd name="T91" fmla="*/ 75 h 647"/>
                <a:gd name="T92" fmla="*/ 666 w 670"/>
                <a:gd name="T93" fmla="*/ 62 h 647"/>
                <a:gd name="T94" fmla="*/ 668 w 670"/>
                <a:gd name="T95" fmla="*/ 47 h 647"/>
                <a:gd name="T96" fmla="*/ 669 w 670"/>
                <a:gd name="T97" fmla="*/ 33 h 647"/>
                <a:gd name="T98" fmla="*/ 670 w 670"/>
                <a:gd name="T99" fmla="*/ 20 h 647"/>
                <a:gd name="T100" fmla="*/ 670 w 670"/>
                <a:gd name="T101" fmla="*/ 6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70" h="647">
                  <a:moveTo>
                    <a:pt x="0" y="647"/>
                  </a:moveTo>
                  <a:lnTo>
                    <a:pt x="4" y="645"/>
                  </a:lnTo>
                  <a:lnTo>
                    <a:pt x="10" y="643"/>
                  </a:lnTo>
                  <a:lnTo>
                    <a:pt x="14" y="641"/>
                  </a:lnTo>
                  <a:lnTo>
                    <a:pt x="19" y="638"/>
                  </a:lnTo>
                  <a:lnTo>
                    <a:pt x="25" y="636"/>
                  </a:lnTo>
                  <a:lnTo>
                    <a:pt x="29" y="635"/>
                  </a:lnTo>
                  <a:lnTo>
                    <a:pt x="34" y="633"/>
                  </a:lnTo>
                  <a:lnTo>
                    <a:pt x="39" y="630"/>
                  </a:lnTo>
                  <a:lnTo>
                    <a:pt x="44" y="628"/>
                  </a:lnTo>
                  <a:lnTo>
                    <a:pt x="48" y="626"/>
                  </a:lnTo>
                  <a:lnTo>
                    <a:pt x="53" y="624"/>
                  </a:lnTo>
                  <a:lnTo>
                    <a:pt x="59" y="621"/>
                  </a:lnTo>
                  <a:lnTo>
                    <a:pt x="63" y="619"/>
                  </a:lnTo>
                  <a:lnTo>
                    <a:pt x="68" y="618"/>
                  </a:lnTo>
                  <a:lnTo>
                    <a:pt x="72" y="616"/>
                  </a:lnTo>
                  <a:lnTo>
                    <a:pt x="77" y="613"/>
                  </a:lnTo>
                  <a:lnTo>
                    <a:pt x="82" y="611"/>
                  </a:lnTo>
                  <a:lnTo>
                    <a:pt x="87" y="609"/>
                  </a:lnTo>
                  <a:lnTo>
                    <a:pt x="92" y="607"/>
                  </a:lnTo>
                  <a:lnTo>
                    <a:pt x="96" y="604"/>
                  </a:lnTo>
                  <a:lnTo>
                    <a:pt x="101" y="602"/>
                  </a:lnTo>
                  <a:lnTo>
                    <a:pt x="105" y="600"/>
                  </a:lnTo>
                  <a:lnTo>
                    <a:pt x="110" y="597"/>
                  </a:lnTo>
                  <a:lnTo>
                    <a:pt x="114" y="595"/>
                  </a:lnTo>
                  <a:lnTo>
                    <a:pt x="119" y="594"/>
                  </a:lnTo>
                  <a:lnTo>
                    <a:pt x="123" y="592"/>
                  </a:lnTo>
                  <a:lnTo>
                    <a:pt x="128" y="590"/>
                  </a:lnTo>
                  <a:lnTo>
                    <a:pt x="132" y="587"/>
                  </a:lnTo>
                  <a:lnTo>
                    <a:pt x="137" y="585"/>
                  </a:lnTo>
                  <a:lnTo>
                    <a:pt x="142" y="583"/>
                  </a:lnTo>
                  <a:lnTo>
                    <a:pt x="146" y="580"/>
                  </a:lnTo>
                  <a:lnTo>
                    <a:pt x="151" y="578"/>
                  </a:lnTo>
                  <a:lnTo>
                    <a:pt x="155" y="576"/>
                  </a:lnTo>
                  <a:lnTo>
                    <a:pt x="160" y="574"/>
                  </a:lnTo>
                  <a:lnTo>
                    <a:pt x="164" y="571"/>
                  </a:lnTo>
                  <a:lnTo>
                    <a:pt x="169" y="569"/>
                  </a:lnTo>
                  <a:lnTo>
                    <a:pt x="173" y="567"/>
                  </a:lnTo>
                  <a:lnTo>
                    <a:pt x="177" y="565"/>
                  </a:lnTo>
                  <a:lnTo>
                    <a:pt x="181" y="562"/>
                  </a:lnTo>
                  <a:lnTo>
                    <a:pt x="186" y="560"/>
                  </a:lnTo>
                  <a:lnTo>
                    <a:pt x="190" y="558"/>
                  </a:lnTo>
                  <a:lnTo>
                    <a:pt x="195" y="555"/>
                  </a:lnTo>
                  <a:lnTo>
                    <a:pt x="198" y="553"/>
                  </a:lnTo>
                  <a:lnTo>
                    <a:pt x="203" y="551"/>
                  </a:lnTo>
                  <a:lnTo>
                    <a:pt x="207" y="549"/>
                  </a:lnTo>
                  <a:lnTo>
                    <a:pt x="212" y="546"/>
                  </a:lnTo>
                  <a:lnTo>
                    <a:pt x="215" y="544"/>
                  </a:lnTo>
                  <a:lnTo>
                    <a:pt x="220" y="542"/>
                  </a:lnTo>
                  <a:lnTo>
                    <a:pt x="224" y="540"/>
                  </a:lnTo>
                  <a:lnTo>
                    <a:pt x="228" y="537"/>
                  </a:lnTo>
                  <a:lnTo>
                    <a:pt x="232" y="535"/>
                  </a:lnTo>
                  <a:lnTo>
                    <a:pt x="237" y="533"/>
                  </a:lnTo>
                  <a:lnTo>
                    <a:pt x="240" y="531"/>
                  </a:lnTo>
                  <a:lnTo>
                    <a:pt x="245" y="528"/>
                  </a:lnTo>
                  <a:lnTo>
                    <a:pt x="248" y="526"/>
                  </a:lnTo>
                  <a:lnTo>
                    <a:pt x="253" y="524"/>
                  </a:lnTo>
                  <a:lnTo>
                    <a:pt x="257" y="521"/>
                  </a:lnTo>
                  <a:lnTo>
                    <a:pt x="261" y="519"/>
                  </a:lnTo>
                  <a:lnTo>
                    <a:pt x="265" y="517"/>
                  </a:lnTo>
                  <a:lnTo>
                    <a:pt x="269" y="515"/>
                  </a:lnTo>
                  <a:lnTo>
                    <a:pt x="273" y="511"/>
                  </a:lnTo>
                  <a:lnTo>
                    <a:pt x="277" y="509"/>
                  </a:lnTo>
                  <a:lnTo>
                    <a:pt x="281" y="507"/>
                  </a:lnTo>
                  <a:lnTo>
                    <a:pt x="285" y="504"/>
                  </a:lnTo>
                  <a:lnTo>
                    <a:pt x="288" y="502"/>
                  </a:lnTo>
                  <a:lnTo>
                    <a:pt x="292" y="500"/>
                  </a:lnTo>
                  <a:lnTo>
                    <a:pt x="296" y="498"/>
                  </a:lnTo>
                  <a:lnTo>
                    <a:pt x="300" y="495"/>
                  </a:lnTo>
                  <a:lnTo>
                    <a:pt x="304" y="493"/>
                  </a:lnTo>
                  <a:lnTo>
                    <a:pt x="307" y="491"/>
                  </a:lnTo>
                  <a:lnTo>
                    <a:pt x="312" y="489"/>
                  </a:lnTo>
                  <a:lnTo>
                    <a:pt x="315" y="486"/>
                  </a:lnTo>
                  <a:lnTo>
                    <a:pt x="319" y="483"/>
                  </a:lnTo>
                  <a:lnTo>
                    <a:pt x="323" y="481"/>
                  </a:lnTo>
                  <a:lnTo>
                    <a:pt x="327" y="478"/>
                  </a:lnTo>
                  <a:lnTo>
                    <a:pt x="330" y="476"/>
                  </a:lnTo>
                  <a:lnTo>
                    <a:pt x="333" y="474"/>
                  </a:lnTo>
                  <a:lnTo>
                    <a:pt x="338" y="471"/>
                  </a:lnTo>
                  <a:lnTo>
                    <a:pt x="341" y="469"/>
                  </a:lnTo>
                  <a:lnTo>
                    <a:pt x="345" y="467"/>
                  </a:lnTo>
                  <a:lnTo>
                    <a:pt x="348" y="464"/>
                  </a:lnTo>
                  <a:lnTo>
                    <a:pt x="352" y="461"/>
                  </a:lnTo>
                  <a:lnTo>
                    <a:pt x="355" y="459"/>
                  </a:lnTo>
                  <a:lnTo>
                    <a:pt x="359" y="457"/>
                  </a:lnTo>
                  <a:lnTo>
                    <a:pt x="363" y="454"/>
                  </a:lnTo>
                  <a:lnTo>
                    <a:pt x="366" y="452"/>
                  </a:lnTo>
                  <a:lnTo>
                    <a:pt x="370" y="450"/>
                  </a:lnTo>
                  <a:lnTo>
                    <a:pt x="373" y="447"/>
                  </a:lnTo>
                  <a:lnTo>
                    <a:pt x="376" y="444"/>
                  </a:lnTo>
                  <a:lnTo>
                    <a:pt x="380" y="442"/>
                  </a:lnTo>
                  <a:lnTo>
                    <a:pt x="383" y="440"/>
                  </a:lnTo>
                  <a:lnTo>
                    <a:pt x="387" y="437"/>
                  </a:lnTo>
                  <a:lnTo>
                    <a:pt x="390" y="435"/>
                  </a:lnTo>
                  <a:lnTo>
                    <a:pt x="394" y="432"/>
                  </a:lnTo>
                  <a:lnTo>
                    <a:pt x="397" y="429"/>
                  </a:lnTo>
                  <a:lnTo>
                    <a:pt x="400" y="427"/>
                  </a:lnTo>
                  <a:lnTo>
                    <a:pt x="404" y="425"/>
                  </a:lnTo>
                  <a:lnTo>
                    <a:pt x="407" y="423"/>
                  </a:lnTo>
                  <a:lnTo>
                    <a:pt x="409" y="419"/>
                  </a:lnTo>
                  <a:lnTo>
                    <a:pt x="413" y="417"/>
                  </a:lnTo>
                  <a:lnTo>
                    <a:pt x="416" y="415"/>
                  </a:lnTo>
                  <a:lnTo>
                    <a:pt x="420" y="412"/>
                  </a:lnTo>
                  <a:lnTo>
                    <a:pt x="423" y="410"/>
                  </a:lnTo>
                  <a:lnTo>
                    <a:pt x="426" y="407"/>
                  </a:lnTo>
                  <a:lnTo>
                    <a:pt x="429" y="405"/>
                  </a:lnTo>
                  <a:lnTo>
                    <a:pt x="432" y="402"/>
                  </a:lnTo>
                  <a:lnTo>
                    <a:pt x="436" y="400"/>
                  </a:lnTo>
                  <a:lnTo>
                    <a:pt x="439" y="398"/>
                  </a:lnTo>
                  <a:lnTo>
                    <a:pt x="441" y="394"/>
                  </a:lnTo>
                  <a:lnTo>
                    <a:pt x="445" y="392"/>
                  </a:lnTo>
                  <a:lnTo>
                    <a:pt x="448" y="390"/>
                  </a:lnTo>
                  <a:lnTo>
                    <a:pt x="450" y="387"/>
                  </a:lnTo>
                  <a:lnTo>
                    <a:pt x="454" y="384"/>
                  </a:lnTo>
                  <a:lnTo>
                    <a:pt x="457" y="382"/>
                  </a:lnTo>
                  <a:lnTo>
                    <a:pt x="459" y="380"/>
                  </a:lnTo>
                  <a:lnTo>
                    <a:pt x="463" y="377"/>
                  </a:lnTo>
                  <a:lnTo>
                    <a:pt x="465" y="374"/>
                  </a:lnTo>
                  <a:lnTo>
                    <a:pt x="468" y="372"/>
                  </a:lnTo>
                  <a:lnTo>
                    <a:pt x="472" y="369"/>
                  </a:lnTo>
                  <a:lnTo>
                    <a:pt x="474" y="367"/>
                  </a:lnTo>
                  <a:lnTo>
                    <a:pt x="478" y="364"/>
                  </a:lnTo>
                  <a:lnTo>
                    <a:pt x="480" y="361"/>
                  </a:lnTo>
                  <a:lnTo>
                    <a:pt x="483" y="359"/>
                  </a:lnTo>
                  <a:lnTo>
                    <a:pt x="485" y="357"/>
                  </a:lnTo>
                  <a:lnTo>
                    <a:pt x="488" y="353"/>
                  </a:lnTo>
                  <a:lnTo>
                    <a:pt x="491" y="351"/>
                  </a:lnTo>
                  <a:lnTo>
                    <a:pt x="493" y="349"/>
                  </a:lnTo>
                  <a:lnTo>
                    <a:pt x="497" y="345"/>
                  </a:lnTo>
                  <a:lnTo>
                    <a:pt x="499" y="343"/>
                  </a:lnTo>
                  <a:lnTo>
                    <a:pt x="501" y="341"/>
                  </a:lnTo>
                  <a:lnTo>
                    <a:pt x="505" y="339"/>
                  </a:lnTo>
                  <a:lnTo>
                    <a:pt x="507" y="335"/>
                  </a:lnTo>
                  <a:lnTo>
                    <a:pt x="509" y="333"/>
                  </a:lnTo>
                  <a:lnTo>
                    <a:pt x="513" y="331"/>
                  </a:lnTo>
                  <a:lnTo>
                    <a:pt x="515" y="327"/>
                  </a:lnTo>
                  <a:lnTo>
                    <a:pt x="517" y="325"/>
                  </a:lnTo>
                  <a:lnTo>
                    <a:pt x="520" y="323"/>
                  </a:lnTo>
                  <a:lnTo>
                    <a:pt x="523" y="321"/>
                  </a:lnTo>
                  <a:lnTo>
                    <a:pt x="525" y="317"/>
                  </a:lnTo>
                  <a:lnTo>
                    <a:pt x="527" y="315"/>
                  </a:lnTo>
                  <a:lnTo>
                    <a:pt x="530" y="313"/>
                  </a:lnTo>
                  <a:lnTo>
                    <a:pt x="532" y="309"/>
                  </a:lnTo>
                  <a:lnTo>
                    <a:pt x="534" y="307"/>
                  </a:lnTo>
                  <a:lnTo>
                    <a:pt x="537" y="305"/>
                  </a:lnTo>
                  <a:lnTo>
                    <a:pt x="539" y="301"/>
                  </a:lnTo>
                  <a:lnTo>
                    <a:pt x="542" y="299"/>
                  </a:lnTo>
                  <a:lnTo>
                    <a:pt x="544" y="297"/>
                  </a:lnTo>
                  <a:lnTo>
                    <a:pt x="547" y="293"/>
                  </a:lnTo>
                  <a:lnTo>
                    <a:pt x="549" y="291"/>
                  </a:lnTo>
                  <a:lnTo>
                    <a:pt x="551" y="289"/>
                  </a:lnTo>
                  <a:lnTo>
                    <a:pt x="554" y="285"/>
                  </a:lnTo>
                  <a:lnTo>
                    <a:pt x="556" y="283"/>
                  </a:lnTo>
                  <a:lnTo>
                    <a:pt x="557" y="281"/>
                  </a:lnTo>
                  <a:lnTo>
                    <a:pt x="559" y="279"/>
                  </a:lnTo>
                  <a:lnTo>
                    <a:pt x="562" y="275"/>
                  </a:lnTo>
                  <a:lnTo>
                    <a:pt x="564" y="273"/>
                  </a:lnTo>
                  <a:lnTo>
                    <a:pt x="566" y="271"/>
                  </a:lnTo>
                  <a:lnTo>
                    <a:pt x="568" y="267"/>
                  </a:lnTo>
                  <a:lnTo>
                    <a:pt x="571" y="265"/>
                  </a:lnTo>
                  <a:lnTo>
                    <a:pt x="573" y="261"/>
                  </a:lnTo>
                  <a:lnTo>
                    <a:pt x="574" y="259"/>
                  </a:lnTo>
                  <a:lnTo>
                    <a:pt x="576" y="257"/>
                  </a:lnTo>
                  <a:lnTo>
                    <a:pt x="579" y="254"/>
                  </a:lnTo>
                  <a:lnTo>
                    <a:pt x="581" y="251"/>
                  </a:lnTo>
                  <a:lnTo>
                    <a:pt x="582" y="249"/>
                  </a:lnTo>
                  <a:lnTo>
                    <a:pt x="584" y="246"/>
                  </a:lnTo>
                  <a:lnTo>
                    <a:pt x="586" y="243"/>
                  </a:lnTo>
                  <a:lnTo>
                    <a:pt x="588" y="241"/>
                  </a:lnTo>
                  <a:lnTo>
                    <a:pt x="590" y="238"/>
                  </a:lnTo>
                  <a:lnTo>
                    <a:pt x="592" y="235"/>
                  </a:lnTo>
                  <a:lnTo>
                    <a:pt x="593" y="233"/>
                  </a:lnTo>
                  <a:lnTo>
                    <a:pt x="596" y="230"/>
                  </a:lnTo>
                  <a:lnTo>
                    <a:pt x="597" y="227"/>
                  </a:lnTo>
                  <a:lnTo>
                    <a:pt x="599" y="225"/>
                  </a:lnTo>
                  <a:lnTo>
                    <a:pt x="600" y="222"/>
                  </a:lnTo>
                  <a:lnTo>
                    <a:pt x="602" y="219"/>
                  </a:lnTo>
                  <a:lnTo>
                    <a:pt x="604" y="216"/>
                  </a:lnTo>
                  <a:lnTo>
                    <a:pt x="606" y="214"/>
                  </a:lnTo>
                  <a:lnTo>
                    <a:pt x="607" y="212"/>
                  </a:lnTo>
                  <a:lnTo>
                    <a:pt x="609" y="208"/>
                  </a:lnTo>
                  <a:lnTo>
                    <a:pt x="610" y="206"/>
                  </a:lnTo>
                  <a:lnTo>
                    <a:pt x="613" y="204"/>
                  </a:lnTo>
                  <a:lnTo>
                    <a:pt x="614" y="200"/>
                  </a:lnTo>
                  <a:lnTo>
                    <a:pt x="615" y="198"/>
                  </a:lnTo>
                  <a:lnTo>
                    <a:pt x="617" y="195"/>
                  </a:lnTo>
                  <a:lnTo>
                    <a:pt x="618" y="192"/>
                  </a:lnTo>
                  <a:lnTo>
                    <a:pt x="619" y="190"/>
                  </a:lnTo>
                  <a:lnTo>
                    <a:pt x="622" y="187"/>
                  </a:lnTo>
                  <a:lnTo>
                    <a:pt x="623" y="184"/>
                  </a:lnTo>
                  <a:lnTo>
                    <a:pt x="624" y="182"/>
                  </a:lnTo>
                  <a:lnTo>
                    <a:pt x="625" y="179"/>
                  </a:lnTo>
                  <a:lnTo>
                    <a:pt x="627" y="176"/>
                  </a:lnTo>
                  <a:lnTo>
                    <a:pt x="628" y="173"/>
                  </a:lnTo>
                  <a:lnTo>
                    <a:pt x="630" y="171"/>
                  </a:lnTo>
                  <a:lnTo>
                    <a:pt x="631" y="168"/>
                  </a:lnTo>
                  <a:lnTo>
                    <a:pt x="632" y="165"/>
                  </a:lnTo>
                  <a:lnTo>
                    <a:pt x="633" y="163"/>
                  </a:lnTo>
                  <a:lnTo>
                    <a:pt x="635" y="159"/>
                  </a:lnTo>
                  <a:lnTo>
                    <a:pt x="636" y="157"/>
                  </a:lnTo>
                  <a:lnTo>
                    <a:pt x="638" y="155"/>
                  </a:lnTo>
                  <a:lnTo>
                    <a:pt x="639" y="151"/>
                  </a:lnTo>
                  <a:lnTo>
                    <a:pt x="640" y="149"/>
                  </a:lnTo>
                  <a:lnTo>
                    <a:pt x="641" y="146"/>
                  </a:lnTo>
                  <a:lnTo>
                    <a:pt x="642" y="143"/>
                  </a:lnTo>
                  <a:lnTo>
                    <a:pt x="643" y="141"/>
                  </a:lnTo>
                  <a:lnTo>
                    <a:pt x="644" y="138"/>
                  </a:lnTo>
                  <a:lnTo>
                    <a:pt x="646" y="135"/>
                  </a:lnTo>
                  <a:lnTo>
                    <a:pt x="647" y="132"/>
                  </a:lnTo>
                  <a:lnTo>
                    <a:pt x="647" y="130"/>
                  </a:lnTo>
                  <a:lnTo>
                    <a:pt x="648" y="128"/>
                  </a:lnTo>
                  <a:lnTo>
                    <a:pt x="649" y="124"/>
                  </a:lnTo>
                  <a:lnTo>
                    <a:pt x="650" y="122"/>
                  </a:lnTo>
                  <a:lnTo>
                    <a:pt x="651" y="118"/>
                  </a:lnTo>
                  <a:lnTo>
                    <a:pt x="652" y="116"/>
                  </a:lnTo>
                  <a:lnTo>
                    <a:pt x="652" y="114"/>
                  </a:lnTo>
                  <a:lnTo>
                    <a:pt x="653" y="111"/>
                  </a:lnTo>
                  <a:lnTo>
                    <a:pt x="655" y="108"/>
                  </a:lnTo>
                  <a:lnTo>
                    <a:pt x="656" y="105"/>
                  </a:lnTo>
                  <a:lnTo>
                    <a:pt x="656" y="103"/>
                  </a:lnTo>
                  <a:lnTo>
                    <a:pt x="657" y="99"/>
                  </a:lnTo>
                  <a:lnTo>
                    <a:pt x="658" y="97"/>
                  </a:lnTo>
                  <a:lnTo>
                    <a:pt x="658" y="95"/>
                  </a:lnTo>
                  <a:lnTo>
                    <a:pt x="659" y="91"/>
                  </a:lnTo>
                  <a:lnTo>
                    <a:pt x="660" y="89"/>
                  </a:lnTo>
                  <a:lnTo>
                    <a:pt x="660" y="86"/>
                  </a:lnTo>
                  <a:lnTo>
                    <a:pt x="661" y="83"/>
                  </a:lnTo>
                  <a:lnTo>
                    <a:pt x="661" y="81"/>
                  </a:lnTo>
                  <a:lnTo>
                    <a:pt x="663" y="78"/>
                  </a:lnTo>
                  <a:lnTo>
                    <a:pt x="663" y="75"/>
                  </a:lnTo>
                  <a:lnTo>
                    <a:pt x="664" y="72"/>
                  </a:lnTo>
                  <a:lnTo>
                    <a:pt x="664" y="70"/>
                  </a:lnTo>
                  <a:lnTo>
                    <a:pt x="665" y="66"/>
                  </a:lnTo>
                  <a:lnTo>
                    <a:pt x="665" y="64"/>
                  </a:lnTo>
                  <a:lnTo>
                    <a:pt x="666" y="62"/>
                  </a:lnTo>
                  <a:lnTo>
                    <a:pt x="666" y="58"/>
                  </a:lnTo>
                  <a:lnTo>
                    <a:pt x="667" y="56"/>
                  </a:lnTo>
                  <a:lnTo>
                    <a:pt x="667" y="53"/>
                  </a:lnTo>
                  <a:lnTo>
                    <a:pt x="667" y="50"/>
                  </a:lnTo>
                  <a:lnTo>
                    <a:pt x="668" y="47"/>
                  </a:lnTo>
                  <a:lnTo>
                    <a:pt x="668" y="45"/>
                  </a:lnTo>
                  <a:lnTo>
                    <a:pt x="668" y="42"/>
                  </a:lnTo>
                  <a:lnTo>
                    <a:pt x="669" y="39"/>
                  </a:lnTo>
                  <a:lnTo>
                    <a:pt x="669" y="37"/>
                  </a:lnTo>
                  <a:lnTo>
                    <a:pt x="669" y="33"/>
                  </a:lnTo>
                  <a:lnTo>
                    <a:pt x="669" y="31"/>
                  </a:lnTo>
                  <a:lnTo>
                    <a:pt x="669" y="28"/>
                  </a:lnTo>
                  <a:lnTo>
                    <a:pt x="670" y="25"/>
                  </a:lnTo>
                  <a:lnTo>
                    <a:pt x="670" y="22"/>
                  </a:lnTo>
                  <a:lnTo>
                    <a:pt x="670" y="20"/>
                  </a:lnTo>
                  <a:lnTo>
                    <a:pt x="670" y="17"/>
                  </a:lnTo>
                  <a:lnTo>
                    <a:pt x="670" y="14"/>
                  </a:lnTo>
                  <a:lnTo>
                    <a:pt x="670" y="12"/>
                  </a:lnTo>
                  <a:lnTo>
                    <a:pt x="670" y="8"/>
                  </a:lnTo>
                  <a:lnTo>
                    <a:pt x="670" y="6"/>
                  </a:lnTo>
                  <a:lnTo>
                    <a:pt x="670" y="3"/>
                  </a:lnTo>
                  <a:lnTo>
                    <a:pt x="670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04" name="Freeform 376"/>
            <p:cNvSpPr>
              <a:spLocks/>
            </p:cNvSpPr>
            <p:nvPr/>
          </p:nvSpPr>
          <p:spPr bwMode="auto">
            <a:xfrm>
              <a:off x="1032" y="2571"/>
              <a:ext cx="650" cy="141"/>
            </a:xfrm>
            <a:custGeom>
              <a:avLst/>
              <a:gdLst>
                <a:gd name="T0" fmla="*/ 2 w 4551"/>
                <a:gd name="T1" fmla="*/ 461 h 987"/>
                <a:gd name="T2" fmla="*/ 13 w 4551"/>
                <a:gd name="T3" fmla="*/ 499 h 987"/>
                <a:gd name="T4" fmla="*/ 33 w 4551"/>
                <a:gd name="T5" fmla="*/ 537 h 987"/>
                <a:gd name="T6" fmla="*/ 61 w 4551"/>
                <a:gd name="T7" fmla="*/ 574 h 987"/>
                <a:gd name="T8" fmla="*/ 97 w 4551"/>
                <a:gd name="T9" fmla="*/ 611 h 987"/>
                <a:gd name="T10" fmla="*/ 141 w 4551"/>
                <a:gd name="T11" fmla="*/ 647 h 987"/>
                <a:gd name="T12" fmla="*/ 195 w 4551"/>
                <a:gd name="T13" fmla="*/ 681 h 987"/>
                <a:gd name="T14" fmla="*/ 255 w 4551"/>
                <a:gd name="T15" fmla="*/ 715 h 987"/>
                <a:gd name="T16" fmla="*/ 323 w 4551"/>
                <a:gd name="T17" fmla="*/ 747 h 987"/>
                <a:gd name="T18" fmla="*/ 398 w 4551"/>
                <a:gd name="T19" fmla="*/ 777 h 987"/>
                <a:gd name="T20" fmla="*/ 481 w 4551"/>
                <a:gd name="T21" fmla="*/ 807 h 987"/>
                <a:gd name="T22" fmla="*/ 569 w 4551"/>
                <a:gd name="T23" fmla="*/ 834 h 987"/>
                <a:gd name="T24" fmla="*/ 666 w 4551"/>
                <a:gd name="T25" fmla="*/ 860 h 987"/>
                <a:gd name="T26" fmla="*/ 768 w 4551"/>
                <a:gd name="T27" fmla="*/ 884 h 987"/>
                <a:gd name="T28" fmla="*/ 875 w 4551"/>
                <a:gd name="T29" fmla="*/ 905 h 987"/>
                <a:gd name="T30" fmla="*/ 987 w 4551"/>
                <a:gd name="T31" fmla="*/ 924 h 987"/>
                <a:gd name="T32" fmla="*/ 1105 w 4551"/>
                <a:gd name="T33" fmla="*/ 941 h 987"/>
                <a:gd name="T34" fmla="*/ 1227 w 4551"/>
                <a:gd name="T35" fmla="*/ 954 h 987"/>
                <a:gd name="T36" fmla="*/ 1353 w 4551"/>
                <a:gd name="T37" fmla="*/ 967 h 987"/>
                <a:gd name="T38" fmla="*/ 1482 w 4551"/>
                <a:gd name="T39" fmla="*/ 976 h 987"/>
                <a:gd name="T40" fmla="*/ 1615 w 4551"/>
                <a:gd name="T41" fmla="*/ 983 h 987"/>
                <a:gd name="T42" fmla="*/ 1749 w 4551"/>
                <a:gd name="T43" fmla="*/ 986 h 987"/>
                <a:gd name="T44" fmla="*/ 1886 w 4551"/>
                <a:gd name="T45" fmla="*/ 987 h 987"/>
                <a:gd name="T46" fmla="*/ 2025 w 4551"/>
                <a:gd name="T47" fmla="*/ 985 h 987"/>
                <a:gd name="T48" fmla="*/ 2163 w 4551"/>
                <a:gd name="T49" fmla="*/ 981 h 987"/>
                <a:gd name="T50" fmla="*/ 2304 w 4551"/>
                <a:gd name="T51" fmla="*/ 973 h 987"/>
                <a:gd name="T52" fmla="*/ 2444 w 4551"/>
                <a:gd name="T53" fmla="*/ 962 h 987"/>
                <a:gd name="T54" fmla="*/ 2582 w 4551"/>
                <a:gd name="T55" fmla="*/ 950 h 987"/>
                <a:gd name="T56" fmla="*/ 2719 w 4551"/>
                <a:gd name="T57" fmla="*/ 933 h 987"/>
                <a:gd name="T58" fmla="*/ 2856 w 4551"/>
                <a:gd name="T59" fmla="*/ 915 h 987"/>
                <a:gd name="T60" fmla="*/ 2990 w 4551"/>
                <a:gd name="T61" fmla="*/ 893 h 987"/>
                <a:gd name="T62" fmla="*/ 3121 w 4551"/>
                <a:gd name="T63" fmla="*/ 868 h 987"/>
                <a:gd name="T64" fmla="*/ 3248 w 4551"/>
                <a:gd name="T65" fmla="*/ 841 h 987"/>
                <a:gd name="T66" fmla="*/ 3373 w 4551"/>
                <a:gd name="T67" fmla="*/ 811 h 987"/>
                <a:gd name="T68" fmla="*/ 3494 w 4551"/>
                <a:gd name="T69" fmla="*/ 780 h 987"/>
                <a:gd name="T70" fmla="*/ 3608 w 4551"/>
                <a:gd name="T71" fmla="*/ 746 h 987"/>
                <a:gd name="T72" fmla="*/ 3719 w 4551"/>
                <a:gd name="T73" fmla="*/ 708 h 987"/>
                <a:gd name="T74" fmla="*/ 3825 w 4551"/>
                <a:gd name="T75" fmla="*/ 670 h 987"/>
                <a:gd name="T76" fmla="*/ 3924 w 4551"/>
                <a:gd name="T77" fmla="*/ 628 h 987"/>
                <a:gd name="T78" fmla="*/ 4018 w 4551"/>
                <a:gd name="T79" fmla="*/ 584 h 987"/>
                <a:gd name="T80" fmla="*/ 4104 w 4551"/>
                <a:gd name="T81" fmla="*/ 540 h 987"/>
                <a:gd name="T82" fmla="*/ 4184 w 4551"/>
                <a:gd name="T83" fmla="*/ 494 h 987"/>
                <a:gd name="T84" fmla="*/ 4256 w 4551"/>
                <a:gd name="T85" fmla="*/ 445 h 987"/>
                <a:gd name="T86" fmla="*/ 4321 w 4551"/>
                <a:gd name="T87" fmla="*/ 396 h 987"/>
                <a:gd name="T88" fmla="*/ 4379 w 4551"/>
                <a:gd name="T89" fmla="*/ 345 h 987"/>
                <a:gd name="T90" fmla="*/ 4428 w 4551"/>
                <a:gd name="T91" fmla="*/ 293 h 987"/>
                <a:gd name="T92" fmla="*/ 4470 w 4551"/>
                <a:gd name="T93" fmla="*/ 239 h 987"/>
                <a:gd name="T94" fmla="*/ 4503 w 4551"/>
                <a:gd name="T95" fmla="*/ 186 h 987"/>
                <a:gd name="T96" fmla="*/ 4528 w 4551"/>
                <a:gd name="T97" fmla="*/ 132 h 987"/>
                <a:gd name="T98" fmla="*/ 4544 w 4551"/>
                <a:gd name="T99" fmla="*/ 77 h 987"/>
                <a:gd name="T100" fmla="*/ 4551 w 4551"/>
                <a:gd name="T101" fmla="*/ 23 h 9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551" h="987">
                  <a:moveTo>
                    <a:pt x="0" y="431"/>
                  </a:moveTo>
                  <a:lnTo>
                    <a:pt x="0" y="438"/>
                  </a:lnTo>
                  <a:lnTo>
                    <a:pt x="0" y="446"/>
                  </a:lnTo>
                  <a:lnTo>
                    <a:pt x="1" y="454"/>
                  </a:lnTo>
                  <a:lnTo>
                    <a:pt x="2" y="461"/>
                  </a:lnTo>
                  <a:lnTo>
                    <a:pt x="3" y="469"/>
                  </a:lnTo>
                  <a:lnTo>
                    <a:pt x="5" y="477"/>
                  </a:lnTo>
                  <a:lnTo>
                    <a:pt x="8" y="485"/>
                  </a:lnTo>
                  <a:lnTo>
                    <a:pt x="10" y="491"/>
                  </a:lnTo>
                  <a:lnTo>
                    <a:pt x="13" y="499"/>
                  </a:lnTo>
                  <a:lnTo>
                    <a:pt x="17" y="507"/>
                  </a:lnTo>
                  <a:lnTo>
                    <a:pt x="20" y="514"/>
                  </a:lnTo>
                  <a:lnTo>
                    <a:pt x="23" y="522"/>
                  </a:lnTo>
                  <a:lnTo>
                    <a:pt x="28" y="530"/>
                  </a:lnTo>
                  <a:lnTo>
                    <a:pt x="33" y="537"/>
                  </a:lnTo>
                  <a:lnTo>
                    <a:pt x="37" y="545"/>
                  </a:lnTo>
                  <a:lnTo>
                    <a:pt x="43" y="552"/>
                  </a:lnTo>
                  <a:lnTo>
                    <a:pt x="48" y="559"/>
                  </a:lnTo>
                  <a:lnTo>
                    <a:pt x="54" y="566"/>
                  </a:lnTo>
                  <a:lnTo>
                    <a:pt x="61" y="574"/>
                  </a:lnTo>
                  <a:lnTo>
                    <a:pt x="68" y="581"/>
                  </a:lnTo>
                  <a:lnTo>
                    <a:pt x="75" y="589"/>
                  </a:lnTo>
                  <a:lnTo>
                    <a:pt x="81" y="596"/>
                  </a:lnTo>
                  <a:lnTo>
                    <a:pt x="89" y="604"/>
                  </a:lnTo>
                  <a:lnTo>
                    <a:pt x="97" y="611"/>
                  </a:lnTo>
                  <a:lnTo>
                    <a:pt x="105" y="617"/>
                  </a:lnTo>
                  <a:lnTo>
                    <a:pt x="114" y="625"/>
                  </a:lnTo>
                  <a:lnTo>
                    <a:pt x="123" y="632"/>
                  </a:lnTo>
                  <a:lnTo>
                    <a:pt x="132" y="639"/>
                  </a:lnTo>
                  <a:lnTo>
                    <a:pt x="141" y="647"/>
                  </a:lnTo>
                  <a:lnTo>
                    <a:pt x="152" y="654"/>
                  </a:lnTo>
                  <a:lnTo>
                    <a:pt x="162" y="660"/>
                  </a:lnTo>
                  <a:lnTo>
                    <a:pt x="172" y="667"/>
                  </a:lnTo>
                  <a:lnTo>
                    <a:pt x="183" y="674"/>
                  </a:lnTo>
                  <a:lnTo>
                    <a:pt x="195" y="681"/>
                  </a:lnTo>
                  <a:lnTo>
                    <a:pt x="206" y="688"/>
                  </a:lnTo>
                  <a:lnTo>
                    <a:pt x="218" y="695"/>
                  </a:lnTo>
                  <a:lnTo>
                    <a:pt x="230" y="701"/>
                  </a:lnTo>
                  <a:lnTo>
                    <a:pt x="243" y="708"/>
                  </a:lnTo>
                  <a:lnTo>
                    <a:pt x="255" y="715"/>
                  </a:lnTo>
                  <a:lnTo>
                    <a:pt x="267" y="722"/>
                  </a:lnTo>
                  <a:lnTo>
                    <a:pt x="281" y="727"/>
                  </a:lnTo>
                  <a:lnTo>
                    <a:pt x="295" y="734"/>
                  </a:lnTo>
                  <a:lnTo>
                    <a:pt x="308" y="741"/>
                  </a:lnTo>
                  <a:lnTo>
                    <a:pt x="323" y="747"/>
                  </a:lnTo>
                  <a:lnTo>
                    <a:pt x="338" y="754"/>
                  </a:lnTo>
                  <a:lnTo>
                    <a:pt x="353" y="759"/>
                  </a:lnTo>
                  <a:lnTo>
                    <a:pt x="367" y="766"/>
                  </a:lnTo>
                  <a:lnTo>
                    <a:pt x="382" y="772"/>
                  </a:lnTo>
                  <a:lnTo>
                    <a:pt x="398" y="777"/>
                  </a:lnTo>
                  <a:lnTo>
                    <a:pt x="414" y="784"/>
                  </a:lnTo>
                  <a:lnTo>
                    <a:pt x="431" y="790"/>
                  </a:lnTo>
                  <a:lnTo>
                    <a:pt x="447" y="796"/>
                  </a:lnTo>
                  <a:lnTo>
                    <a:pt x="464" y="801"/>
                  </a:lnTo>
                  <a:lnTo>
                    <a:pt x="481" y="807"/>
                  </a:lnTo>
                  <a:lnTo>
                    <a:pt x="498" y="813"/>
                  </a:lnTo>
                  <a:lnTo>
                    <a:pt x="516" y="818"/>
                  </a:lnTo>
                  <a:lnTo>
                    <a:pt x="533" y="824"/>
                  </a:lnTo>
                  <a:lnTo>
                    <a:pt x="551" y="830"/>
                  </a:lnTo>
                  <a:lnTo>
                    <a:pt x="569" y="834"/>
                  </a:lnTo>
                  <a:lnTo>
                    <a:pt x="589" y="840"/>
                  </a:lnTo>
                  <a:lnTo>
                    <a:pt x="608" y="844"/>
                  </a:lnTo>
                  <a:lnTo>
                    <a:pt x="627" y="850"/>
                  </a:lnTo>
                  <a:lnTo>
                    <a:pt x="647" y="855"/>
                  </a:lnTo>
                  <a:lnTo>
                    <a:pt x="666" y="860"/>
                  </a:lnTo>
                  <a:lnTo>
                    <a:pt x="686" y="865"/>
                  </a:lnTo>
                  <a:lnTo>
                    <a:pt x="706" y="869"/>
                  </a:lnTo>
                  <a:lnTo>
                    <a:pt x="726" y="874"/>
                  </a:lnTo>
                  <a:lnTo>
                    <a:pt x="747" y="880"/>
                  </a:lnTo>
                  <a:lnTo>
                    <a:pt x="768" y="884"/>
                  </a:lnTo>
                  <a:lnTo>
                    <a:pt x="789" y="888"/>
                  </a:lnTo>
                  <a:lnTo>
                    <a:pt x="810" y="892"/>
                  </a:lnTo>
                  <a:lnTo>
                    <a:pt x="832" y="897"/>
                  </a:lnTo>
                  <a:lnTo>
                    <a:pt x="853" y="901"/>
                  </a:lnTo>
                  <a:lnTo>
                    <a:pt x="875" y="905"/>
                  </a:lnTo>
                  <a:lnTo>
                    <a:pt x="897" y="909"/>
                  </a:lnTo>
                  <a:lnTo>
                    <a:pt x="919" y="912"/>
                  </a:lnTo>
                  <a:lnTo>
                    <a:pt x="942" y="917"/>
                  </a:lnTo>
                  <a:lnTo>
                    <a:pt x="964" y="920"/>
                  </a:lnTo>
                  <a:lnTo>
                    <a:pt x="987" y="924"/>
                  </a:lnTo>
                  <a:lnTo>
                    <a:pt x="1011" y="927"/>
                  </a:lnTo>
                  <a:lnTo>
                    <a:pt x="1034" y="931"/>
                  </a:lnTo>
                  <a:lnTo>
                    <a:pt x="1058" y="934"/>
                  </a:lnTo>
                  <a:lnTo>
                    <a:pt x="1081" y="937"/>
                  </a:lnTo>
                  <a:lnTo>
                    <a:pt x="1105" y="941"/>
                  </a:lnTo>
                  <a:lnTo>
                    <a:pt x="1129" y="944"/>
                  </a:lnTo>
                  <a:lnTo>
                    <a:pt x="1153" y="947"/>
                  </a:lnTo>
                  <a:lnTo>
                    <a:pt x="1178" y="950"/>
                  </a:lnTo>
                  <a:lnTo>
                    <a:pt x="1202" y="952"/>
                  </a:lnTo>
                  <a:lnTo>
                    <a:pt x="1227" y="954"/>
                  </a:lnTo>
                  <a:lnTo>
                    <a:pt x="1252" y="958"/>
                  </a:lnTo>
                  <a:lnTo>
                    <a:pt x="1277" y="960"/>
                  </a:lnTo>
                  <a:lnTo>
                    <a:pt x="1302" y="962"/>
                  </a:lnTo>
                  <a:lnTo>
                    <a:pt x="1328" y="965"/>
                  </a:lnTo>
                  <a:lnTo>
                    <a:pt x="1353" y="967"/>
                  </a:lnTo>
                  <a:lnTo>
                    <a:pt x="1379" y="969"/>
                  </a:lnTo>
                  <a:lnTo>
                    <a:pt x="1405" y="970"/>
                  </a:lnTo>
                  <a:lnTo>
                    <a:pt x="1430" y="973"/>
                  </a:lnTo>
                  <a:lnTo>
                    <a:pt x="1456" y="975"/>
                  </a:lnTo>
                  <a:lnTo>
                    <a:pt x="1482" y="976"/>
                  </a:lnTo>
                  <a:lnTo>
                    <a:pt x="1508" y="977"/>
                  </a:lnTo>
                  <a:lnTo>
                    <a:pt x="1535" y="979"/>
                  </a:lnTo>
                  <a:lnTo>
                    <a:pt x="1562" y="981"/>
                  </a:lnTo>
                  <a:lnTo>
                    <a:pt x="1588" y="982"/>
                  </a:lnTo>
                  <a:lnTo>
                    <a:pt x="1615" y="983"/>
                  </a:lnTo>
                  <a:lnTo>
                    <a:pt x="1641" y="983"/>
                  </a:lnTo>
                  <a:lnTo>
                    <a:pt x="1668" y="984"/>
                  </a:lnTo>
                  <a:lnTo>
                    <a:pt x="1695" y="985"/>
                  </a:lnTo>
                  <a:lnTo>
                    <a:pt x="1723" y="985"/>
                  </a:lnTo>
                  <a:lnTo>
                    <a:pt x="1749" y="986"/>
                  </a:lnTo>
                  <a:lnTo>
                    <a:pt x="1776" y="986"/>
                  </a:lnTo>
                  <a:lnTo>
                    <a:pt x="1803" y="987"/>
                  </a:lnTo>
                  <a:lnTo>
                    <a:pt x="1832" y="987"/>
                  </a:lnTo>
                  <a:lnTo>
                    <a:pt x="1859" y="987"/>
                  </a:lnTo>
                  <a:lnTo>
                    <a:pt x="1886" y="987"/>
                  </a:lnTo>
                  <a:lnTo>
                    <a:pt x="1913" y="987"/>
                  </a:lnTo>
                  <a:lnTo>
                    <a:pt x="1941" y="986"/>
                  </a:lnTo>
                  <a:lnTo>
                    <a:pt x="1969" y="986"/>
                  </a:lnTo>
                  <a:lnTo>
                    <a:pt x="1996" y="986"/>
                  </a:lnTo>
                  <a:lnTo>
                    <a:pt x="2025" y="985"/>
                  </a:lnTo>
                  <a:lnTo>
                    <a:pt x="2052" y="985"/>
                  </a:lnTo>
                  <a:lnTo>
                    <a:pt x="2080" y="984"/>
                  </a:lnTo>
                  <a:lnTo>
                    <a:pt x="2108" y="983"/>
                  </a:lnTo>
                  <a:lnTo>
                    <a:pt x="2136" y="982"/>
                  </a:lnTo>
                  <a:lnTo>
                    <a:pt x="2163" y="981"/>
                  </a:lnTo>
                  <a:lnTo>
                    <a:pt x="2192" y="979"/>
                  </a:lnTo>
                  <a:lnTo>
                    <a:pt x="2220" y="978"/>
                  </a:lnTo>
                  <a:lnTo>
                    <a:pt x="2247" y="976"/>
                  </a:lnTo>
                  <a:lnTo>
                    <a:pt x="2276" y="975"/>
                  </a:lnTo>
                  <a:lnTo>
                    <a:pt x="2304" y="973"/>
                  </a:lnTo>
                  <a:lnTo>
                    <a:pt x="2331" y="972"/>
                  </a:lnTo>
                  <a:lnTo>
                    <a:pt x="2360" y="969"/>
                  </a:lnTo>
                  <a:lnTo>
                    <a:pt x="2387" y="967"/>
                  </a:lnTo>
                  <a:lnTo>
                    <a:pt x="2415" y="965"/>
                  </a:lnTo>
                  <a:lnTo>
                    <a:pt x="2444" y="962"/>
                  </a:lnTo>
                  <a:lnTo>
                    <a:pt x="2471" y="960"/>
                  </a:lnTo>
                  <a:lnTo>
                    <a:pt x="2499" y="958"/>
                  </a:lnTo>
                  <a:lnTo>
                    <a:pt x="2526" y="954"/>
                  </a:lnTo>
                  <a:lnTo>
                    <a:pt x="2554" y="952"/>
                  </a:lnTo>
                  <a:lnTo>
                    <a:pt x="2582" y="950"/>
                  </a:lnTo>
                  <a:lnTo>
                    <a:pt x="2609" y="947"/>
                  </a:lnTo>
                  <a:lnTo>
                    <a:pt x="2637" y="943"/>
                  </a:lnTo>
                  <a:lnTo>
                    <a:pt x="2665" y="940"/>
                  </a:lnTo>
                  <a:lnTo>
                    <a:pt x="2692" y="936"/>
                  </a:lnTo>
                  <a:lnTo>
                    <a:pt x="2719" y="933"/>
                  </a:lnTo>
                  <a:lnTo>
                    <a:pt x="2747" y="930"/>
                  </a:lnTo>
                  <a:lnTo>
                    <a:pt x="2774" y="926"/>
                  </a:lnTo>
                  <a:lnTo>
                    <a:pt x="2801" y="923"/>
                  </a:lnTo>
                  <a:lnTo>
                    <a:pt x="2828" y="918"/>
                  </a:lnTo>
                  <a:lnTo>
                    <a:pt x="2856" y="915"/>
                  </a:lnTo>
                  <a:lnTo>
                    <a:pt x="2882" y="910"/>
                  </a:lnTo>
                  <a:lnTo>
                    <a:pt x="2909" y="906"/>
                  </a:lnTo>
                  <a:lnTo>
                    <a:pt x="2936" y="902"/>
                  </a:lnTo>
                  <a:lnTo>
                    <a:pt x="2962" y="898"/>
                  </a:lnTo>
                  <a:lnTo>
                    <a:pt x="2990" y="893"/>
                  </a:lnTo>
                  <a:lnTo>
                    <a:pt x="3016" y="889"/>
                  </a:lnTo>
                  <a:lnTo>
                    <a:pt x="3042" y="883"/>
                  </a:lnTo>
                  <a:lnTo>
                    <a:pt x="3069" y="878"/>
                  </a:lnTo>
                  <a:lnTo>
                    <a:pt x="3095" y="874"/>
                  </a:lnTo>
                  <a:lnTo>
                    <a:pt x="3121" y="868"/>
                  </a:lnTo>
                  <a:lnTo>
                    <a:pt x="3146" y="864"/>
                  </a:lnTo>
                  <a:lnTo>
                    <a:pt x="3172" y="858"/>
                  </a:lnTo>
                  <a:lnTo>
                    <a:pt x="3198" y="852"/>
                  </a:lnTo>
                  <a:lnTo>
                    <a:pt x="3223" y="847"/>
                  </a:lnTo>
                  <a:lnTo>
                    <a:pt x="3248" y="841"/>
                  </a:lnTo>
                  <a:lnTo>
                    <a:pt x="3274" y="835"/>
                  </a:lnTo>
                  <a:lnTo>
                    <a:pt x="3299" y="830"/>
                  </a:lnTo>
                  <a:lnTo>
                    <a:pt x="3324" y="824"/>
                  </a:lnTo>
                  <a:lnTo>
                    <a:pt x="3348" y="818"/>
                  </a:lnTo>
                  <a:lnTo>
                    <a:pt x="3373" y="811"/>
                  </a:lnTo>
                  <a:lnTo>
                    <a:pt x="3397" y="806"/>
                  </a:lnTo>
                  <a:lnTo>
                    <a:pt x="3422" y="799"/>
                  </a:lnTo>
                  <a:lnTo>
                    <a:pt x="3446" y="793"/>
                  </a:lnTo>
                  <a:lnTo>
                    <a:pt x="3470" y="786"/>
                  </a:lnTo>
                  <a:lnTo>
                    <a:pt x="3494" y="780"/>
                  </a:lnTo>
                  <a:lnTo>
                    <a:pt x="3516" y="773"/>
                  </a:lnTo>
                  <a:lnTo>
                    <a:pt x="3540" y="766"/>
                  </a:lnTo>
                  <a:lnTo>
                    <a:pt x="3563" y="759"/>
                  </a:lnTo>
                  <a:lnTo>
                    <a:pt x="3585" y="752"/>
                  </a:lnTo>
                  <a:lnTo>
                    <a:pt x="3608" y="746"/>
                  </a:lnTo>
                  <a:lnTo>
                    <a:pt x="3631" y="738"/>
                  </a:lnTo>
                  <a:lnTo>
                    <a:pt x="3654" y="731"/>
                  </a:lnTo>
                  <a:lnTo>
                    <a:pt x="3675" y="723"/>
                  </a:lnTo>
                  <a:lnTo>
                    <a:pt x="3698" y="716"/>
                  </a:lnTo>
                  <a:lnTo>
                    <a:pt x="3719" y="708"/>
                  </a:lnTo>
                  <a:lnTo>
                    <a:pt x="3741" y="700"/>
                  </a:lnTo>
                  <a:lnTo>
                    <a:pt x="3763" y="693"/>
                  </a:lnTo>
                  <a:lnTo>
                    <a:pt x="3783" y="685"/>
                  </a:lnTo>
                  <a:lnTo>
                    <a:pt x="3805" y="678"/>
                  </a:lnTo>
                  <a:lnTo>
                    <a:pt x="3825" y="670"/>
                  </a:lnTo>
                  <a:lnTo>
                    <a:pt x="3845" y="662"/>
                  </a:lnTo>
                  <a:lnTo>
                    <a:pt x="3866" y="653"/>
                  </a:lnTo>
                  <a:lnTo>
                    <a:pt x="3885" y="645"/>
                  </a:lnTo>
                  <a:lnTo>
                    <a:pt x="3904" y="637"/>
                  </a:lnTo>
                  <a:lnTo>
                    <a:pt x="3924" y="628"/>
                  </a:lnTo>
                  <a:lnTo>
                    <a:pt x="3943" y="620"/>
                  </a:lnTo>
                  <a:lnTo>
                    <a:pt x="3962" y="611"/>
                  </a:lnTo>
                  <a:lnTo>
                    <a:pt x="3981" y="603"/>
                  </a:lnTo>
                  <a:lnTo>
                    <a:pt x="4000" y="594"/>
                  </a:lnTo>
                  <a:lnTo>
                    <a:pt x="4018" y="584"/>
                  </a:lnTo>
                  <a:lnTo>
                    <a:pt x="4035" y="576"/>
                  </a:lnTo>
                  <a:lnTo>
                    <a:pt x="4053" y="567"/>
                  </a:lnTo>
                  <a:lnTo>
                    <a:pt x="4070" y="558"/>
                  </a:lnTo>
                  <a:lnTo>
                    <a:pt x="4087" y="549"/>
                  </a:lnTo>
                  <a:lnTo>
                    <a:pt x="4104" y="540"/>
                  </a:lnTo>
                  <a:lnTo>
                    <a:pt x="4120" y="531"/>
                  </a:lnTo>
                  <a:lnTo>
                    <a:pt x="4136" y="522"/>
                  </a:lnTo>
                  <a:lnTo>
                    <a:pt x="4153" y="512"/>
                  </a:lnTo>
                  <a:lnTo>
                    <a:pt x="4168" y="503"/>
                  </a:lnTo>
                  <a:lnTo>
                    <a:pt x="4184" y="494"/>
                  </a:lnTo>
                  <a:lnTo>
                    <a:pt x="4198" y="483"/>
                  </a:lnTo>
                  <a:lnTo>
                    <a:pt x="4213" y="474"/>
                  </a:lnTo>
                  <a:lnTo>
                    <a:pt x="4228" y="464"/>
                  </a:lnTo>
                  <a:lnTo>
                    <a:pt x="4242" y="455"/>
                  </a:lnTo>
                  <a:lnTo>
                    <a:pt x="4256" y="445"/>
                  </a:lnTo>
                  <a:lnTo>
                    <a:pt x="4270" y="436"/>
                  </a:lnTo>
                  <a:lnTo>
                    <a:pt x="4282" y="426"/>
                  </a:lnTo>
                  <a:lnTo>
                    <a:pt x="4296" y="415"/>
                  </a:lnTo>
                  <a:lnTo>
                    <a:pt x="4309" y="405"/>
                  </a:lnTo>
                  <a:lnTo>
                    <a:pt x="4321" y="396"/>
                  </a:lnTo>
                  <a:lnTo>
                    <a:pt x="4334" y="386"/>
                  </a:lnTo>
                  <a:lnTo>
                    <a:pt x="4345" y="376"/>
                  </a:lnTo>
                  <a:lnTo>
                    <a:pt x="4356" y="365"/>
                  </a:lnTo>
                  <a:lnTo>
                    <a:pt x="4368" y="355"/>
                  </a:lnTo>
                  <a:lnTo>
                    <a:pt x="4379" y="345"/>
                  </a:lnTo>
                  <a:lnTo>
                    <a:pt x="4389" y="335"/>
                  </a:lnTo>
                  <a:lnTo>
                    <a:pt x="4399" y="323"/>
                  </a:lnTo>
                  <a:lnTo>
                    <a:pt x="4410" y="313"/>
                  </a:lnTo>
                  <a:lnTo>
                    <a:pt x="4419" y="303"/>
                  </a:lnTo>
                  <a:lnTo>
                    <a:pt x="4428" y="293"/>
                  </a:lnTo>
                  <a:lnTo>
                    <a:pt x="4437" y="282"/>
                  </a:lnTo>
                  <a:lnTo>
                    <a:pt x="4446" y="271"/>
                  </a:lnTo>
                  <a:lnTo>
                    <a:pt x="4454" y="261"/>
                  </a:lnTo>
                  <a:lnTo>
                    <a:pt x="4462" y="251"/>
                  </a:lnTo>
                  <a:lnTo>
                    <a:pt x="4470" y="239"/>
                  </a:lnTo>
                  <a:lnTo>
                    <a:pt x="4477" y="229"/>
                  </a:lnTo>
                  <a:lnTo>
                    <a:pt x="4483" y="218"/>
                  </a:lnTo>
                  <a:lnTo>
                    <a:pt x="4490" y="208"/>
                  </a:lnTo>
                  <a:lnTo>
                    <a:pt x="4497" y="197"/>
                  </a:lnTo>
                  <a:lnTo>
                    <a:pt x="4503" y="186"/>
                  </a:lnTo>
                  <a:lnTo>
                    <a:pt x="4508" y="176"/>
                  </a:lnTo>
                  <a:lnTo>
                    <a:pt x="4513" y="164"/>
                  </a:lnTo>
                  <a:lnTo>
                    <a:pt x="4519" y="153"/>
                  </a:lnTo>
                  <a:lnTo>
                    <a:pt x="4523" y="143"/>
                  </a:lnTo>
                  <a:lnTo>
                    <a:pt x="4528" y="132"/>
                  </a:lnTo>
                  <a:lnTo>
                    <a:pt x="4531" y="121"/>
                  </a:lnTo>
                  <a:lnTo>
                    <a:pt x="4534" y="110"/>
                  </a:lnTo>
                  <a:lnTo>
                    <a:pt x="4538" y="99"/>
                  </a:lnTo>
                  <a:lnTo>
                    <a:pt x="4541" y="88"/>
                  </a:lnTo>
                  <a:lnTo>
                    <a:pt x="4544" y="77"/>
                  </a:lnTo>
                  <a:lnTo>
                    <a:pt x="4546" y="66"/>
                  </a:lnTo>
                  <a:lnTo>
                    <a:pt x="4548" y="55"/>
                  </a:lnTo>
                  <a:lnTo>
                    <a:pt x="4549" y="44"/>
                  </a:lnTo>
                  <a:lnTo>
                    <a:pt x="4550" y="33"/>
                  </a:lnTo>
                  <a:lnTo>
                    <a:pt x="4551" y="23"/>
                  </a:lnTo>
                  <a:lnTo>
                    <a:pt x="4551" y="11"/>
                  </a:lnTo>
                  <a:lnTo>
                    <a:pt x="4551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05" name="Freeform 377"/>
            <p:cNvSpPr>
              <a:spLocks/>
            </p:cNvSpPr>
            <p:nvPr/>
          </p:nvSpPr>
          <p:spPr bwMode="auto">
            <a:xfrm>
              <a:off x="1032" y="2448"/>
              <a:ext cx="650" cy="141"/>
            </a:xfrm>
            <a:custGeom>
              <a:avLst/>
              <a:gdLst>
                <a:gd name="T0" fmla="*/ 2 w 4551"/>
                <a:gd name="T1" fmla="*/ 462 h 988"/>
                <a:gd name="T2" fmla="*/ 13 w 4551"/>
                <a:gd name="T3" fmla="*/ 500 h 988"/>
                <a:gd name="T4" fmla="*/ 33 w 4551"/>
                <a:gd name="T5" fmla="*/ 537 h 988"/>
                <a:gd name="T6" fmla="*/ 61 w 4551"/>
                <a:gd name="T7" fmla="*/ 575 h 988"/>
                <a:gd name="T8" fmla="*/ 97 w 4551"/>
                <a:gd name="T9" fmla="*/ 611 h 988"/>
                <a:gd name="T10" fmla="*/ 141 w 4551"/>
                <a:gd name="T11" fmla="*/ 647 h 988"/>
                <a:gd name="T12" fmla="*/ 195 w 4551"/>
                <a:gd name="T13" fmla="*/ 681 h 988"/>
                <a:gd name="T14" fmla="*/ 255 w 4551"/>
                <a:gd name="T15" fmla="*/ 715 h 988"/>
                <a:gd name="T16" fmla="*/ 323 w 4551"/>
                <a:gd name="T17" fmla="*/ 747 h 988"/>
                <a:gd name="T18" fmla="*/ 398 w 4551"/>
                <a:gd name="T19" fmla="*/ 779 h 988"/>
                <a:gd name="T20" fmla="*/ 481 w 4551"/>
                <a:gd name="T21" fmla="*/ 807 h 988"/>
                <a:gd name="T22" fmla="*/ 571 w 4551"/>
                <a:gd name="T23" fmla="*/ 835 h 988"/>
                <a:gd name="T24" fmla="*/ 666 w 4551"/>
                <a:gd name="T25" fmla="*/ 861 h 988"/>
                <a:gd name="T26" fmla="*/ 768 w 4551"/>
                <a:gd name="T27" fmla="*/ 885 h 988"/>
                <a:gd name="T28" fmla="*/ 875 w 4551"/>
                <a:gd name="T29" fmla="*/ 905 h 988"/>
                <a:gd name="T30" fmla="*/ 987 w 4551"/>
                <a:gd name="T31" fmla="*/ 924 h 988"/>
                <a:gd name="T32" fmla="*/ 1105 w 4551"/>
                <a:gd name="T33" fmla="*/ 941 h 988"/>
                <a:gd name="T34" fmla="*/ 1227 w 4551"/>
                <a:gd name="T35" fmla="*/ 956 h 988"/>
                <a:gd name="T36" fmla="*/ 1353 w 4551"/>
                <a:gd name="T37" fmla="*/ 967 h 988"/>
                <a:gd name="T38" fmla="*/ 1482 w 4551"/>
                <a:gd name="T39" fmla="*/ 976 h 988"/>
                <a:gd name="T40" fmla="*/ 1615 w 4551"/>
                <a:gd name="T41" fmla="*/ 983 h 988"/>
                <a:gd name="T42" fmla="*/ 1749 w 4551"/>
                <a:gd name="T43" fmla="*/ 987 h 988"/>
                <a:gd name="T44" fmla="*/ 1886 w 4551"/>
                <a:gd name="T45" fmla="*/ 988 h 988"/>
                <a:gd name="T46" fmla="*/ 2025 w 4551"/>
                <a:gd name="T47" fmla="*/ 986 h 988"/>
                <a:gd name="T48" fmla="*/ 2164 w 4551"/>
                <a:gd name="T49" fmla="*/ 981 h 988"/>
                <a:gd name="T50" fmla="*/ 2304 w 4551"/>
                <a:gd name="T51" fmla="*/ 974 h 988"/>
                <a:gd name="T52" fmla="*/ 2442 w 4551"/>
                <a:gd name="T53" fmla="*/ 963 h 988"/>
                <a:gd name="T54" fmla="*/ 2582 w 4551"/>
                <a:gd name="T55" fmla="*/ 950 h 988"/>
                <a:gd name="T56" fmla="*/ 2719 w 4551"/>
                <a:gd name="T57" fmla="*/ 934 h 988"/>
                <a:gd name="T58" fmla="*/ 2856 w 4551"/>
                <a:gd name="T59" fmla="*/ 915 h 988"/>
                <a:gd name="T60" fmla="*/ 2990 w 4551"/>
                <a:gd name="T61" fmla="*/ 894 h 988"/>
                <a:gd name="T62" fmla="*/ 3121 w 4551"/>
                <a:gd name="T63" fmla="*/ 869 h 988"/>
                <a:gd name="T64" fmla="*/ 3248 w 4551"/>
                <a:gd name="T65" fmla="*/ 843 h 988"/>
                <a:gd name="T66" fmla="*/ 3373 w 4551"/>
                <a:gd name="T67" fmla="*/ 812 h 988"/>
                <a:gd name="T68" fmla="*/ 3494 w 4551"/>
                <a:gd name="T69" fmla="*/ 780 h 988"/>
                <a:gd name="T70" fmla="*/ 3608 w 4551"/>
                <a:gd name="T71" fmla="*/ 746 h 988"/>
                <a:gd name="T72" fmla="*/ 3719 w 4551"/>
                <a:gd name="T73" fmla="*/ 709 h 988"/>
                <a:gd name="T74" fmla="*/ 3825 w 4551"/>
                <a:gd name="T75" fmla="*/ 670 h 988"/>
                <a:gd name="T76" fmla="*/ 3924 w 4551"/>
                <a:gd name="T77" fmla="*/ 629 h 988"/>
                <a:gd name="T78" fmla="*/ 4017 w 4551"/>
                <a:gd name="T79" fmla="*/ 586 h 988"/>
                <a:gd name="T80" fmla="*/ 4104 w 4551"/>
                <a:gd name="T81" fmla="*/ 541 h 988"/>
                <a:gd name="T82" fmla="*/ 4184 w 4551"/>
                <a:gd name="T83" fmla="*/ 494 h 988"/>
                <a:gd name="T84" fmla="*/ 4256 w 4551"/>
                <a:gd name="T85" fmla="*/ 446 h 988"/>
                <a:gd name="T86" fmla="*/ 4321 w 4551"/>
                <a:gd name="T87" fmla="*/ 396 h 988"/>
                <a:gd name="T88" fmla="*/ 4379 w 4551"/>
                <a:gd name="T89" fmla="*/ 345 h 988"/>
                <a:gd name="T90" fmla="*/ 4428 w 4551"/>
                <a:gd name="T91" fmla="*/ 293 h 988"/>
                <a:gd name="T92" fmla="*/ 4470 w 4551"/>
                <a:gd name="T93" fmla="*/ 241 h 988"/>
                <a:gd name="T94" fmla="*/ 4503 w 4551"/>
                <a:gd name="T95" fmla="*/ 186 h 988"/>
                <a:gd name="T96" fmla="*/ 4528 w 4551"/>
                <a:gd name="T97" fmla="*/ 133 h 988"/>
                <a:gd name="T98" fmla="*/ 4544 w 4551"/>
                <a:gd name="T99" fmla="*/ 77 h 988"/>
                <a:gd name="T100" fmla="*/ 4551 w 4551"/>
                <a:gd name="T101" fmla="*/ 23 h 9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551" h="988">
                  <a:moveTo>
                    <a:pt x="0" y="432"/>
                  </a:moveTo>
                  <a:lnTo>
                    <a:pt x="0" y="440"/>
                  </a:lnTo>
                  <a:lnTo>
                    <a:pt x="0" y="446"/>
                  </a:lnTo>
                  <a:lnTo>
                    <a:pt x="1" y="454"/>
                  </a:lnTo>
                  <a:lnTo>
                    <a:pt x="2" y="462"/>
                  </a:lnTo>
                  <a:lnTo>
                    <a:pt x="3" y="469"/>
                  </a:lnTo>
                  <a:lnTo>
                    <a:pt x="5" y="477"/>
                  </a:lnTo>
                  <a:lnTo>
                    <a:pt x="8" y="485"/>
                  </a:lnTo>
                  <a:lnTo>
                    <a:pt x="10" y="492"/>
                  </a:lnTo>
                  <a:lnTo>
                    <a:pt x="13" y="500"/>
                  </a:lnTo>
                  <a:lnTo>
                    <a:pt x="17" y="508"/>
                  </a:lnTo>
                  <a:lnTo>
                    <a:pt x="20" y="514"/>
                  </a:lnTo>
                  <a:lnTo>
                    <a:pt x="23" y="522"/>
                  </a:lnTo>
                  <a:lnTo>
                    <a:pt x="28" y="530"/>
                  </a:lnTo>
                  <a:lnTo>
                    <a:pt x="33" y="537"/>
                  </a:lnTo>
                  <a:lnTo>
                    <a:pt x="37" y="545"/>
                  </a:lnTo>
                  <a:lnTo>
                    <a:pt x="43" y="552"/>
                  </a:lnTo>
                  <a:lnTo>
                    <a:pt x="48" y="560"/>
                  </a:lnTo>
                  <a:lnTo>
                    <a:pt x="54" y="568"/>
                  </a:lnTo>
                  <a:lnTo>
                    <a:pt x="61" y="575"/>
                  </a:lnTo>
                  <a:lnTo>
                    <a:pt x="68" y="583"/>
                  </a:lnTo>
                  <a:lnTo>
                    <a:pt x="75" y="589"/>
                  </a:lnTo>
                  <a:lnTo>
                    <a:pt x="81" y="596"/>
                  </a:lnTo>
                  <a:lnTo>
                    <a:pt x="89" y="604"/>
                  </a:lnTo>
                  <a:lnTo>
                    <a:pt x="97" y="611"/>
                  </a:lnTo>
                  <a:lnTo>
                    <a:pt x="105" y="619"/>
                  </a:lnTo>
                  <a:lnTo>
                    <a:pt x="114" y="626"/>
                  </a:lnTo>
                  <a:lnTo>
                    <a:pt x="123" y="633"/>
                  </a:lnTo>
                  <a:lnTo>
                    <a:pt x="132" y="640"/>
                  </a:lnTo>
                  <a:lnTo>
                    <a:pt x="141" y="647"/>
                  </a:lnTo>
                  <a:lnTo>
                    <a:pt x="152" y="654"/>
                  </a:lnTo>
                  <a:lnTo>
                    <a:pt x="162" y="661"/>
                  </a:lnTo>
                  <a:lnTo>
                    <a:pt x="172" y="668"/>
                  </a:lnTo>
                  <a:lnTo>
                    <a:pt x="183" y="675"/>
                  </a:lnTo>
                  <a:lnTo>
                    <a:pt x="195" y="681"/>
                  </a:lnTo>
                  <a:lnTo>
                    <a:pt x="206" y="688"/>
                  </a:lnTo>
                  <a:lnTo>
                    <a:pt x="218" y="695"/>
                  </a:lnTo>
                  <a:lnTo>
                    <a:pt x="230" y="702"/>
                  </a:lnTo>
                  <a:lnTo>
                    <a:pt x="243" y="709"/>
                  </a:lnTo>
                  <a:lnTo>
                    <a:pt x="255" y="715"/>
                  </a:lnTo>
                  <a:lnTo>
                    <a:pt x="267" y="722"/>
                  </a:lnTo>
                  <a:lnTo>
                    <a:pt x="281" y="729"/>
                  </a:lnTo>
                  <a:lnTo>
                    <a:pt x="295" y="735"/>
                  </a:lnTo>
                  <a:lnTo>
                    <a:pt x="308" y="742"/>
                  </a:lnTo>
                  <a:lnTo>
                    <a:pt x="323" y="747"/>
                  </a:lnTo>
                  <a:lnTo>
                    <a:pt x="338" y="754"/>
                  </a:lnTo>
                  <a:lnTo>
                    <a:pt x="353" y="760"/>
                  </a:lnTo>
                  <a:lnTo>
                    <a:pt x="367" y="766"/>
                  </a:lnTo>
                  <a:lnTo>
                    <a:pt x="382" y="772"/>
                  </a:lnTo>
                  <a:lnTo>
                    <a:pt x="398" y="779"/>
                  </a:lnTo>
                  <a:lnTo>
                    <a:pt x="414" y="785"/>
                  </a:lnTo>
                  <a:lnTo>
                    <a:pt x="430" y="790"/>
                  </a:lnTo>
                  <a:lnTo>
                    <a:pt x="447" y="796"/>
                  </a:lnTo>
                  <a:lnTo>
                    <a:pt x="464" y="802"/>
                  </a:lnTo>
                  <a:lnTo>
                    <a:pt x="481" y="807"/>
                  </a:lnTo>
                  <a:lnTo>
                    <a:pt x="498" y="813"/>
                  </a:lnTo>
                  <a:lnTo>
                    <a:pt x="516" y="819"/>
                  </a:lnTo>
                  <a:lnTo>
                    <a:pt x="533" y="824"/>
                  </a:lnTo>
                  <a:lnTo>
                    <a:pt x="551" y="830"/>
                  </a:lnTo>
                  <a:lnTo>
                    <a:pt x="571" y="835"/>
                  </a:lnTo>
                  <a:lnTo>
                    <a:pt x="589" y="840"/>
                  </a:lnTo>
                  <a:lnTo>
                    <a:pt x="608" y="846"/>
                  </a:lnTo>
                  <a:lnTo>
                    <a:pt x="627" y="850"/>
                  </a:lnTo>
                  <a:lnTo>
                    <a:pt x="647" y="856"/>
                  </a:lnTo>
                  <a:lnTo>
                    <a:pt x="666" y="861"/>
                  </a:lnTo>
                  <a:lnTo>
                    <a:pt x="685" y="865"/>
                  </a:lnTo>
                  <a:lnTo>
                    <a:pt x="706" y="870"/>
                  </a:lnTo>
                  <a:lnTo>
                    <a:pt x="726" y="875"/>
                  </a:lnTo>
                  <a:lnTo>
                    <a:pt x="747" y="880"/>
                  </a:lnTo>
                  <a:lnTo>
                    <a:pt x="768" y="885"/>
                  </a:lnTo>
                  <a:lnTo>
                    <a:pt x="789" y="889"/>
                  </a:lnTo>
                  <a:lnTo>
                    <a:pt x="810" y="892"/>
                  </a:lnTo>
                  <a:lnTo>
                    <a:pt x="832" y="897"/>
                  </a:lnTo>
                  <a:lnTo>
                    <a:pt x="853" y="902"/>
                  </a:lnTo>
                  <a:lnTo>
                    <a:pt x="875" y="905"/>
                  </a:lnTo>
                  <a:lnTo>
                    <a:pt x="897" y="910"/>
                  </a:lnTo>
                  <a:lnTo>
                    <a:pt x="919" y="913"/>
                  </a:lnTo>
                  <a:lnTo>
                    <a:pt x="942" y="917"/>
                  </a:lnTo>
                  <a:lnTo>
                    <a:pt x="964" y="921"/>
                  </a:lnTo>
                  <a:lnTo>
                    <a:pt x="987" y="924"/>
                  </a:lnTo>
                  <a:lnTo>
                    <a:pt x="1011" y="928"/>
                  </a:lnTo>
                  <a:lnTo>
                    <a:pt x="1034" y="931"/>
                  </a:lnTo>
                  <a:lnTo>
                    <a:pt x="1058" y="934"/>
                  </a:lnTo>
                  <a:lnTo>
                    <a:pt x="1081" y="938"/>
                  </a:lnTo>
                  <a:lnTo>
                    <a:pt x="1105" y="941"/>
                  </a:lnTo>
                  <a:lnTo>
                    <a:pt x="1129" y="945"/>
                  </a:lnTo>
                  <a:lnTo>
                    <a:pt x="1153" y="947"/>
                  </a:lnTo>
                  <a:lnTo>
                    <a:pt x="1178" y="950"/>
                  </a:lnTo>
                  <a:lnTo>
                    <a:pt x="1202" y="953"/>
                  </a:lnTo>
                  <a:lnTo>
                    <a:pt x="1227" y="956"/>
                  </a:lnTo>
                  <a:lnTo>
                    <a:pt x="1252" y="958"/>
                  </a:lnTo>
                  <a:lnTo>
                    <a:pt x="1277" y="961"/>
                  </a:lnTo>
                  <a:lnTo>
                    <a:pt x="1303" y="963"/>
                  </a:lnTo>
                  <a:lnTo>
                    <a:pt x="1328" y="965"/>
                  </a:lnTo>
                  <a:lnTo>
                    <a:pt x="1353" y="967"/>
                  </a:lnTo>
                  <a:lnTo>
                    <a:pt x="1379" y="970"/>
                  </a:lnTo>
                  <a:lnTo>
                    <a:pt x="1405" y="972"/>
                  </a:lnTo>
                  <a:lnTo>
                    <a:pt x="1430" y="973"/>
                  </a:lnTo>
                  <a:lnTo>
                    <a:pt x="1456" y="975"/>
                  </a:lnTo>
                  <a:lnTo>
                    <a:pt x="1482" y="976"/>
                  </a:lnTo>
                  <a:lnTo>
                    <a:pt x="1508" y="978"/>
                  </a:lnTo>
                  <a:lnTo>
                    <a:pt x="1535" y="980"/>
                  </a:lnTo>
                  <a:lnTo>
                    <a:pt x="1562" y="981"/>
                  </a:lnTo>
                  <a:lnTo>
                    <a:pt x="1588" y="982"/>
                  </a:lnTo>
                  <a:lnTo>
                    <a:pt x="1615" y="983"/>
                  </a:lnTo>
                  <a:lnTo>
                    <a:pt x="1641" y="984"/>
                  </a:lnTo>
                  <a:lnTo>
                    <a:pt x="1668" y="984"/>
                  </a:lnTo>
                  <a:lnTo>
                    <a:pt x="1695" y="986"/>
                  </a:lnTo>
                  <a:lnTo>
                    <a:pt x="1722" y="987"/>
                  </a:lnTo>
                  <a:lnTo>
                    <a:pt x="1749" y="987"/>
                  </a:lnTo>
                  <a:lnTo>
                    <a:pt x="1776" y="988"/>
                  </a:lnTo>
                  <a:lnTo>
                    <a:pt x="1803" y="988"/>
                  </a:lnTo>
                  <a:lnTo>
                    <a:pt x="1831" y="988"/>
                  </a:lnTo>
                  <a:lnTo>
                    <a:pt x="1859" y="988"/>
                  </a:lnTo>
                  <a:lnTo>
                    <a:pt x="1886" y="988"/>
                  </a:lnTo>
                  <a:lnTo>
                    <a:pt x="1913" y="988"/>
                  </a:lnTo>
                  <a:lnTo>
                    <a:pt x="1941" y="988"/>
                  </a:lnTo>
                  <a:lnTo>
                    <a:pt x="1969" y="987"/>
                  </a:lnTo>
                  <a:lnTo>
                    <a:pt x="1996" y="987"/>
                  </a:lnTo>
                  <a:lnTo>
                    <a:pt x="2025" y="986"/>
                  </a:lnTo>
                  <a:lnTo>
                    <a:pt x="2052" y="986"/>
                  </a:lnTo>
                  <a:lnTo>
                    <a:pt x="2080" y="984"/>
                  </a:lnTo>
                  <a:lnTo>
                    <a:pt x="2108" y="983"/>
                  </a:lnTo>
                  <a:lnTo>
                    <a:pt x="2136" y="982"/>
                  </a:lnTo>
                  <a:lnTo>
                    <a:pt x="2164" y="981"/>
                  </a:lnTo>
                  <a:lnTo>
                    <a:pt x="2192" y="980"/>
                  </a:lnTo>
                  <a:lnTo>
                    <a:pt x="2220" y="979"/>
                  </a:lnTo>
                  <a:lnTo>
                    <a:pt x="2247" y="978"/>
                  </a:lnTo>
                  <a:lnTo>
                    <a:pt x="2276" y="975"/>
                  </a:lnTo>
                  <a:lnTo>
                    <a:pt x="2304" y="974"/>
                  </a:lnTo>
                  <a:lnTo>
                    <a:pt x="2331" y="972"/>
                  </a:lnTo>
                  <a:lnTo>
                    <a:pt x="2360" y="970"/>
                  </a:lnTo>
                  <a:lnTo>
                    <a:pt x="2387" y="967"/>
                  </a:lnTo>
                  <a:lnTo>
                    <a:pt x="2415" y="965"/>
                  </a:lnTo>
                  <a:lnTo>
                    <a:pt x="2442" y="963"/>
                  </a:lnTo>
                  <a:lnTo>
                    <a:pt x="2471" y="961"/>
                  </a:lnTo>
                  <a:lnTo>
                    <a:pt x="2498" y="958"/>
                  </a:lnTo>
                  <a:lnTo>
                    <a:pt x="2526" y="956"/>
                  </a:lnTo>
                  <a:lnTo>
                    <a:pt x="2554" y="953"/>
                  </a:lnTo>
                  <a:lnTo>
                    <a:pt x="2582" y="950"/>
                  </a:lnTo>
                  <a:lnTo>
                    <a:pt x="2609" y="947"/>
                  </a:lnTo>
                  <a:lnTo>
                    <a:pt x="2637" y="944"/>
                  </a:lnTo>
                  <a:lnTo>
                    <a:pt x="2664" y="941"/>
                  </a:lnTo>
                  <a:lnTo>
                    <a:pt x="2692" y="938"/>
                  </a:lnTo>
                  <a:lnTo>
                    <a:pt x="2719" y="934"/>
                  </a:lnTo>
                  <a:lnTo>
                    <a:pt x="2747" y="930"/>
                  </a:lnTo>
                  <a:lnTo>
                    <a:pt x="2774" y="927"/>
                  </a:lnTo>
                  <a:lnTo>
                    <a:pt x="2801" y="923"/>
                  </a:lnTo>
                  <a:lnTo>
                    <a:pt x="2828" y="919"/>
                  </a:lnTo>
                  <a:lnTo>
                    <a:pt x="2856" y="915"/>
                  </a:lnTo>
                  <a:lnTo>
                    <a:pt x="2882" y="911"/>
                  </a:lnTo>
                  <a:lnTo>
                    <a:pt x="2909" y="907"/>
                  </a:lnTo>
                  <a:lnTo>
                    <a:pt x="2936" y="903"/>
                  </a:lnTo>
                  <a:lnTo>
                    <a:pt x="2962" y="898"/>
                  </a:lnTo>
                  <a:lnTo>
                    <a:pt x="2990" y="894"/>
                  </a:lnTo>
                  <a:lnTo>
                    <a:pt x="3016" y="889"/>
                  </a:lnTo>
                  <a:lnTo>
                    <a:pt x="3043" y="883"/>
                  </a:lnTo>
                  <a:lnTo>
                    <a:pt x="3069" y="879"/>
                  </a:lnTo>
                  <a:lnTo>
                    <a:pt x="3095" y="874"/>
                  </a:lnTo>
                  <a:lnTo>
                    <a:pt x="3121" y="869"/>
                  </a:lnTo>
                  <a:lnTo>
                    <a:pt x="3146" y="864"/>
                  </a:lnTo>
                  <a:lnTo>
                    <a:pt x="3172" y="858"/>
                  </a:lnTo>
                  <a:lnTo>
                    <a:pt x="3198" y="853"/>
                  </a:lnTo>
                  <a:lnTo>
                    <a:pt x="3223" y="847"/>
                  </a:lnTo>
                  <a:lnTo>
                    <a:pt x="3248" y="843"/>
                  </a:lnTo>
                  <a:lnTo>
                    <a:pt x="3274" y="836"/>
                  </a:lnTo>
                  <a:lnTo>
                    <a:pt x="3299" y="830"/>
                  </a:lnTo>
                  <a:lnTo>
                    <a:pt x="3323" y="824"/>
                  </a:lnTo>
                  <a:lnTo>
                    <a:pt x="3348" y="819"/>
                  </a:lnTo>
                  <a:lnTo>
                    <a:pt x="3373" y="812"/>
                  </a:lnTo>
                  <a:lnTo>
                    <a:pt x="3397" y="806"/>
                  </a:lnTo>
                  <a:lnTo>
                    <a:pt x="3422" y="799"/>
                  </a:lnTo>
                  <a:lnTo>
                    <a:pt x="3446" y="794"/>
                  </a:lnTo>
                  <a:lnTo>
                    <a:pt x="3470" y="787"/>
                  </a:lnTo>
                  <a:lnTo>
                    <a:pt x="3494" y="780"/>
                  </a:lnTo>
                  <a:lnTo>
                    <a:pt x="3516" y="773"/>
                  </a:lnTo>
                  <a:lnTo>
                    <a:pt x="3540" y="766"/>
                  </a:lnTo>
                  <a:lnTo>
                    <a:pt x="3563" y="760"/>
                  </a:lnTo>
                  <a:lnTo>
                    <a:pt x="3585" y="753"/>
                  </a:lnTo>
                  <a:lnTo>
                    <a:pt x="3608" y="746"/>
                  </a:lnTo>
                  <a:lnTo>
                    <a:pt x="3631" y="738"/>
                  </a:lnTo>
                  <a:lnTo>
                    <a:pt x="3654" y="731"/>
                  </a:lnTo>
                  <a:lnTo>
                    <a:pt x="3675" y="724"/>
                  </a:lnTo>
                  <a:lnTo>
                    <a:pt x="3698" y="717"/>
                  </a:lnTo>
                  <a:lnTo>
                    <a:pt x="3719" y="709"/>
                  </a:lnTo>
                  <a:lnTo>
                    <a:pt x="3741" y="702"/>
                  </a:lnTo>
                  <a:lnTo>
                    <a:pt x="3763" y="694"/>
                  </a:lnTo>
                  <a:lnTo>
                    <a:pt x="3783" y="686"/>
                  </a:lnTo>
                  <a:lnTo>
                    <a:pt x="3805" y="678"/>
                  </a:lnTo>
                  <a:lnTo>
                    <a:pt x="3825" y="670"/>
                  </a:lnTo>
                  <a:lnTo>
                    <a:pt x="3845" y="662"/>
                  </a:lnTo>
                  <a:lnTo>
                    <a:pt x="3866" y="654"/>
                  </a:lnTo>
                  <a:lnTo>
                    <a:pt x="3885" y="645"/>
                  </a:lnTo>
                  <a:lnTo>
                    <a:pt x="3904" y="637"/>
                  </a:lnTo>
                  <a:lnTo>
                    <a:pt x="3924" y="629"/>
                  </a:lnTo>
                  <a:lnTo>
                    <a:pt x="3943" y="620"/>
                  </a:lnTo>
                  <a:lnTo>
                    <a:pt x="3962" y="612"/>
                  </a:lnTo>
                  <a:lnTo>
                    <a:pt x="3981" y="603"/>
                  </a:lnTo>
                  <a:lnTo>
                    <a:pt x="3999" y="594"/>
                  </a:lnTo>
                  <a:lnTo>
                    <a:pt x="4017" y="586"/>
                  </a:lnTo>
                  <a:lnTo>
                    <a:pt x="4035" y="577"/>
                  </a:lnTo>
                  <a:lnTo>
                    <a:pt x="4053" y="568"/>
                  </a:lnTo>
                  <a:lnTo>
                    <a:pt x="4070" y="559"/>
                  </a:lnTo>
                  <a:lnTo>
                    <a:pt x="4087" y="550"/>
                  </a:lnTo>
                  <a:lnTo>
                    <a:pt x="4104" y="541"/>
                  </a:lnTo>
                  <a:lnTo>
                    <a:pt x="4120" y="532"/>
                  </a:lnTo>
                  <a:lnTo>
                    <a:pt x="4136" y="522"/>
                  </a:lnTo>
                  <a:lnTo>
                    <a:pt x="4152" y="513"/>
                  </a:lnTo>
                  <a:lnTo>
                    <a:pt x="4168" y="503"/>
                  </a:lnTo>
                  <a:lnTo>
                    <a:pt x="4184" y="494"/>
                  </a:lnTo>
                  <a:lnTo>
                    <a:pt x="4198" y="485"/>
                  </a:lnTo>
                  <a:lnTo>
                    <a:pt x="4213" y="475"/>
                  </a:lnTo>
                  <a:lnTo>
                    <a:pt x="4228" y="466"/>
                  </a:lnTo>
                  <a:lnTo>
                    <a:pt x="4242" y="455"/>
                  </a:lnTo>
                  <a:lnTo>
                    <a:pt x="4256" y="446"/>
                  </a:lnTo>
                  <a:lnTo>
                    <a:pt x="4270" y="436"/>
                  </a:lnTo>
                  <a:lnTo>
                    <a:pt x="4282" y="426"/>
                  </a:lnTo>
                  <a:lnTo>
                    <a:pt x="4296" y="416"/>
                  </a:lnTo>
                  <a:lnTo>
                    <a:pt x="4309" y="407"/>
                  </a:lnTo>
                  <a:lnTo>
                    <a:pt x="4321" y="396"/>
                  </a:lnTo>
                  <a:lnTo>
                    <a:pt x="4334" y="386"/>
                  </a:lnTo>
                  <a:lnTo>
                    <a:pt x="4345" y="376"/>
                  </a:lnTo>
                  <a:lnTo>
                    <a:pt x="4356" y="366"/>
                  </a:lnTo>
                  <a:lnTo>
                    <a:pt x="4368" y="356"/>
                  </a:lnTo>
                  <a:lnTo>
                    <a:pt x="4379" y="345"/>
                  </a:lnTo>
                  <a:lnTo>
                    <a:pt x="4389" y="335"/>
                  </a:lnTo>
                  <a:lnTo>
                    <a:pt x="4399" y="325"/>
                  </a:lnTo>
                  <a:lnTo>
                    <a:pt x="4410" y="314"/>
                  </a:lnTo>
                  <a:lnTo>
                    <a:pt x="4419" y="303"/>
                  </a:lnTo>
                  <a:lnTo>
                    <a:pt x="4428" y="293"/>
                  </a:lnTo>
                  <a:lnTo>
                    <a:pt x="4437" y="283"/>
                  </a:lnTo>
                  <a:lnTo>
                    <a:pt x="4446" y="273"/>
                  </a:lnTo>
                  <a:lnTo>
                    <a:pt x="4454" y="261"/>
                  </a:lnTo>
                  <a:lnTo>
                    <a:pt x="4462" y="251"/>
                  </a:lnTo>
                  <a:lnTo>
                    <a:pt x="4470" y="241"/>
                  </a:lnTo>
                  <a:lnTo>
                    <a:pt x="4477" y="230"/>
                  </a:lnTo>
                  <a:lnTo>
                    <a:pt x="4483" y="219"/>
                  </a:lnTo>
                  <a:lnTo>
                    <a:pt x="4490" y="208"/>
                  </a:lnTo>
                  <a:lnTo>
                    <a:pt x="4497" y="198"/>
                  </a:lnTo>
                  <a:lnTo>
                    <a:pt x="4503" y="186"/>
                  </a:lnTo>
                  <a:lnTo>
                    <a:pt x="4508" y="176"/>
                  </a:lnTo>
                  <a:lnTo>
                    <a:pt x="4513" y="165"/>
                  </a:lnTo>
                  <a:lnTo>
                    <a:pt x="4519" y="155"/>
                  </a:lnTo>
                  <a:lnTo>
                    <a:pt x="4523" y="143"/>
                  </a:lnTo>
                  <a:lnTo>
                    <a:pt x="4528" y="133"/>
                  </a:lnTo>
                  <a:lnTo>
                    <a:pt x="4531" y="122"/>
                  </a:lnTo>
                  <a:lnTo>
                    <a:pt x="4534" y="110"/>
                  </a:lnTo>
                  <a:lnTo>
                    <a:pt x="4538" y="100"/>
                  </a:lnTo>
                  <a:lnTo>
                    <a:pt x="4541" y="89"/>
                  </a:lnTo>
                  <a:lnTo>
                    <a:pt x="4544" y="77"/>
                  </a:lnTo>
                  <a:lnTo>
                    <a:pt x="4546" y="67"/>
                  </a:lnTo>
                  <a:lnTo>
                    <a:pt x="4548" y="56"/>
                  </a:lnTo>
                  <a:lnTo>
                    <a:pt x="4549" y="45"/>
                  </a:lnTo>
                  <a:lnTo>
                    <a:pt x="4550" y="33"/>
                  </a:lnTo>
                  <a:lnTo>
                    <a:pt x="4551" y="23"/>
                  </a:lnTo>
                  <a:lnTo>
                    <a:pt x="4551" y="12"/>
                  </a:lnTo>
                  <a:lnTo>
                    <a:pt x="4551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06" name="Freeform 378"/>
            <p:cNvSpPr>
              <a:spLocks/>
            </p:cNvSpPr>
            <p:nvPr/>
          </p:nvSpPr>
          <p:spPr bwMode="auto">
            <a:xfrm>
              <a:off x="1032" y="2325"/>
              <a:ext cx="650" cy="141"/>
            </a:xfrm>
            <a:custGeom>
              <a:avLst/>
              <a:gdLst>
                <a:gd name="T0" fmla="*/ 2 w 4551"/>
                <a:gd name="T1" fmla="*/ 461 h 986"/>
                <a:gd name="T2" fmla="*/ 13 w 4551"/>
                <a:gd name="T3" fmla="*/ 498 h 986"/>
                <a:gd name="T4" fmla="*/ 33 w 4551"/>
                <a:gd name="T5" fmla="*/ 536 h 986"/>
                <a:gd name="T6" fmla="*/ 61 w 4551"/>
                <a:gd name="T7" fmla="*/ 573 h 986"/>
                <a:gd name="T8" fmla="*/ 97 w 4551"/>
                <a:gd name="T9" fmla="*/ 611 h 986"/>
                <a:gd name="T10" fmla="*/ 141 w 4551"/>
                <a:gd name="T11" fmla="*/ 646 h 986"/>
                <a:gd name="T12" fmla="*/ 195 w 4551"/>
                <a:gd name="T13" fmla="*/ 681 h 986"/>
                <a:gd name="T14" fmla="*/ 255 w 4551"/>
                <a:gd name="T15" fmla="*/ 714 h 986"/>
                <a:gd name="T16" fmla="*/ 323 w 4551"/>
                <a:gd name="T17" fmla="*/ 747 h 986"/>
                <a:gd name="T18" fmla="*/ 398 w 4551"/>
                <a:gd name="T19" fmla="*/ 777 h 986"/>
                <a:gd name="T20" fmla="*/ 481 w 4551"/>
                <a:gd name="T21" fmla="*/ 806 h 986"/>
                <a:gd name="T22" fmla="*/ 571 w 4551"/>
                <a:gd name="T23" fmla="*/ 834 h 986"/>
                <a:gd name="T24" fmla="*/ 666 w 4551"/>
                <a:gd name="T25" fmla="*/ 859 h 986"/>
                <a:gd name="T26" fmla="*/ 767 w 4551"/>
                <a:gd name="T27" fmla="*/ 883 h 986"/>
                <a:gd name="T28" fmla="*/ 875 w 4551"/>
                <a:gd name="T29" fmla="*/ 905 h 986"/>
                <a:gd name="T30" fmla="*/ 987 w 4551"/>
                <a:gd name="T31" fmla="*/ 924 h 986"/>
                <a:gd name="T32" fmla="*/ 1105 w 4551"/>
                <a:gd name="T33" fmla="*/ 940 h 986"/>
                <a:gd name="T34" fmla="*/ 1227 w 4551"/>
                <a:gd name="T35" fmla="*/ 954 h 986"/>
                <a:gd name="T36" fmla="*/ 1353 w 4551"/>
                <a:gd name="T37" fmla="*/ 966 h 986"/>
                <a:gd name="T38" fmla="*/ 1482 w 4551"/>
                <a:gd name="T39" fmla="*/ 975 h 986"/>
                <a:gd name="T40" fmla="*/ 1615 w 4551"/>
                <a:gd name="T41" fmla="*/ 982 h 986"/>
                <a:gd name="T42" fmla="*/ 1749 w 4551"/>
                <a:gd name="T43" fmla="*/ 985 h 986"/>
                <a:gd name="T44" fmla="*/ 1886 w 4551"/>
                <a:gd name="T45" fmla="*/ 986 h 986"/>
                <a:gd name="T46" fmla="*/ 2025 w 4551"/>
                <a:gd name="T47" fmla="*/ 985 h 986"/>
                <a:gd name="T48" fmla="*/ 2164 w 4551"/>
                <a:gd name="T49" fmla="*/ 979 h 986"/>
                <a:gd name="T50" fmla="*/ 2304 w 4551"/>
                <a:gd name="T51" fmla="*/ 973 h 986"/>
                <a:gd name="T52" fmla="*/ 2442 w 4551"/>
                <a:gd name="T53" fmla="*/ 962 h 986"/>
                <a:gd name="T54" fmla="*/ 2582 w 4551"/>
                <a:gd name="T55" fmla="*/ 949 h 986"/>
                <a:gd name="T56" fmla="*/ 2719 w 4551"/>
                <a:gd name="T57" fmla="*/ 933 h 986"/>
                <a:gd name="T58" fmla="*/ 2856 w 4551"/>
                <a:gd name="T59" fmla="*/ 914 h 986"/>
                <a:gd name="T60" fmla="*/ 2990 w 4551"/>
                <a:gd name="T61" fmla="*/ 892 h 986"/>
                <a:gd name="T62" fmla="*/ 3121 w 4551"/>
                <a:gd name="T63" fmla="*/ 868 h 986"/>
                <a:gd name="T64" fmla="*/ 3248 w 4551"/>
                <a:gd name="T65" fmla="*/ 841 h 986"/>
                <a:gd name="T66" fmla="*/ 3373 w 4551"/>
                <a:gd name="T67" fmla="*/ 811 h 986"/>
                <a:gd name="T68" fmla="*/ 3494 w 4551"/>
                <a:gd name="T69" fmla="*/ 779 h 986"/>
                <a:gd name="T70" fmla="*/ 3608 w 4551"/>
                <a:gd name="T71" fmla="*/ 744 h 986"/>
                <a:gd name="T72" fmla="*/ 3719 w 4551"/>
                <a:gd name="T73" fmla="*/ 707 h 986"/>
                <a:gd name="T74" fmla="*/ 3825 w 4551"/>
                <a:gd name="T75" fmla="*/ 668 h 986"/>
                <a:gd name="T76" fmla="*/ 3924 w 4551"/>
                <a:gd name="T77" fmla="*/ 628 h 986"/>
                <a:gd name="T78" fmla="*/ 4017 w 4551"/>
                <a:gd name="T79" fmla="*/ 584 h 986"/>
                <a:gd name="T80" fmla="*/ 4104 w 4551"/>
                <a:gd name="T81" fmla="*/ 539 h 986"/>
                <a:gd name="T82" fmla="*/ 4184 w 4551"/>
                <a:gd name="T83" fmla="*/ 492 h 986"/>
                <a:gd name="T84" fmla="*/ 4256 w 4551"/>
                <a:gd name="T85" fmla="*/ 445 h 986"/>
                <a:gd name="T86" fmla="*/ 4321 w 4551"/>
                <a:gd name="T87" fmla="*/ 395 h 986"/>
                <a:gd name="T88" fmla="*/ 4379 w 4551"/>
                <a:gd name="T89" fmla="*/ 344 h 986"/>
                <a:gd name="T90" fmla="*/ 4428 w 4551"/>
                <a:gd name="T91" fmla="*/ 292 h 986"/>
                <a:gd name="T92" fmla="*/ 4470 w 4551"/>
                <a:gd name="T93" fmla="*/ 239 h 986"/>
                <a:gd name="T94" fmla="*/ 4503 w 4551"/>
                <a:gd name="T95" fmla="*/ 186 h 986"/>
                <a:gd name="T96" fmla="*/ 4528 w 4551"/>
                <a:gd name="T97" fmla="*/ 132 h 986"/>
                <a:gd name="T98" fmla="*/ 4544 w 4551"/>
                <a:gd name="T99" fmla="*/ 76 h 986"/>
                <a:gd name="T100" fmla="*/ 4551 w 4551"/>
                <a:gd name="T101" fmla="*/ 21 h 9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551" h="986">
                  <a:moveTo>
                    <a:pt x="0" y="430"/>
                  </a:moveTo>
                  <a:lnTo>
                    <a:pt x="0" y="438"/>
                  </a:lnTo>
                  <a:lnTo>
                    <a:pt x="0" y="445"/>
                  </a:lnTo>
                  <a:lnTo>
                    <a:pt x="1" y="453"/>
                  </a:lnTo>
                  <a:lnTo>
                    <a:pt x="2" y="461"/>
                  </a:lnTo>
                  <a:lnTo>
                    <a:pt x="3" y="469"/>
                  </a:lnTo>
                  <a:lnTo>
                    <a:pt x="5" y="475"/>
                  </a:lnTo>
                  <a:lnTo>
                    <a:pt x="8" y="483"/>
                  </a:lnTo>
                  <a:lnTo>
                    <a:pt x="10" y="491"/>
                  </a:lnTo>
                  <a:lnTo>
                    <a:pt x="13" y="498"/>
                  </a:lnTo>
                  <a:lnTo>
                    <a:pt x="17" y="506"/>
                  </a:lnTo>
                  <a:lnTo>
                    <a:pt x="20" y="514"/>
                  </a:lnTo>
                  <a:lnTo>
                    <a:pt x="23" y="521"/>
                  </a:lnTo>
                  <a:lnTo>
                    <a:pt x="28" y="529"/>
                  </a:lnTo>
                  <a:lnTo>
                    <a:pt x="33" y="536"/>
                  </a:lnTo>
                  <a:lnTo>
                    <a:pt x="37" y="544"/>
                  </a:lnTo>
                  <a:lnTo>
                    <a:pt x="43" y="552"/>
                  </a:lnTo>
                  <a:lnTo>
                    <a:pt x="48" y="558"/>
                  </a:lnTo>
                  <a:lnTo>
                    <a:pt x="54" y="566"/>
                  </a:lnTo>
                  <a:lnTo>
                    <a:pt x="61" y="573"/>
                  </a:lnTo>
                  <a:lnTo>
                    <a:pt x="68" y="581"/>
                  </a:lnTo>
                  <a:lnTo>
                    <a:pt x="75" y="588"/>
                  </a:lnTo>
                  <a:lnTo>
                    <a:pt x="81" y="596"/>
                  </a:lnTo>
                  <a:lnTo>
                    <a:pt x="89" y="603"/>
                  </a:lnTo>
                  <a:lnTo>
                    <a:pt x="97" y="611"/>
                  </a:lnTo>
                  <a:lnTo>
                    <a:pt x="105" y="617"/>
                  </a:lnTo>
                  <a:lnTo>
                    <a:pt x="114" y="624"/>
                  </a:lnTo>
                  <a:lnTo>
                    <a:pt x="123" y="632"/>
                  </a:lnTo>
                  <a:lnTo>
                    <a:pt x="132" y="639"/>
                  </a:lnTo>
                  <a:lnTo>
                    <a:pt x="141" y="646"/>
                  </a:lnTo>
                  <a:lnTo>
                    <a:pt x="152" y="653"/>
                  </a:lnTo>
                  <a:lnTo>
                    <a:pt x="162" y="659"/>
                  </a:lnTo>
                  <a:lnTo>
                    <a:pt x="172" y="667"/>
                  </a:lnTo>
                  <a:lnTo>
                    <a:pt x="183" y="674"/>
                  </a:lnTo>
                  <a:lnTo>
                    <a:pt x="195" y="681"/>
                  </a:lnTo>
                  <a:lnTo>
                    <a:pt x="206" y="688"/>
                  </a:lnTo>
                  <a:lnTo>
                    <a:pt x="218" y="695"/>
                  </a:lnTo>
                  <a:lnTo>
                    <a:pt x="230" y="701"/>
                  </a:lnTo>
                  <a:lnTo>
                    <a:pt x="243" y="707"/>
                  </a:lnTo>
                  <a:lnTo>
                    <a:pt x="255" y="714"/>
                  </a:lnTo>
                  <a:lnTo>
                    <a:pt x="267" y="721"/>
                  </a:lnTo>
                  <a:lnTo>
                    <a:pt x="281" y="727"/>
                  </a:lnTo>
                  <a:lnTo>
                    <a:pt x="295" y="733"/>
                  </a:lnTo>
                  <a:lnTo>
                    <a:pt x="308" y="740"/>
                  </a:lnTo>
                  <a:lnTo>
                    <a:pt x="323" y="747"/>
                  </a:lnTo>
                  <a:lnTo>
                    <a:pt x="337" y="752"/>
                  </a:lnTo>
                  <a:lnTo>
                    <a:pt x="353" y="759"/>
                  </a:lnTo>
                  <a:lnTo>
                    <a:pt x="367" y="765"/>
                  </a:lnTo>
                  <a:lnTo>
                    <a:pt x="382" y="771"/>
                  </a:lnTo>
                  <a:lnTo>
                    <a:pt x="398" y="777"/>
                  </a:lnTo>
                  <a:lnTo>
                    <a:pt x="414" y="783"/>
                  </a:lnTo>
                  <a:lnTo>
                    <a:pt x="430" y="789"/>
                  </a:lnTo>
                  <a:lnTo>
                    <a:pt x="447" y="794"/>
                  </a:lnTo>
                  <a:lnTo>
                    <a:pt x="464" y="800"/>
                  </a:lnTo>
                  <a:lnTo>
                    <a:pt x="481" y="806"/>
                  </a:lnTo>
                  <a:lnTo>
                    <a:pt x="498" y="811"/>
                  </a:lnTo>
                  <a:lnTo>
                    <a:pt x="516" y="817"/>
                  </a:lnTo>
                  <a:lnTo>
                    <a:pt x="533" y="823"/>
                  </a:lnTo>
                  <a:lnTo>
                    <a:pt x="551" y="828"/>
                  </a:lnTo>
                  <a:lnTo>
                    <a:pt x="571" y="834"/>
                  </a:lnTo>
                  <a:lnTo>
                    <a:pt x="589" y="839"/>
                  </a:lnTo>
                  <a:lnTo>
                    <a:pt x="608" y="844"/>
                  </a:lnTo>
                  <a:lnTo>
                    <a:pt x="627" y="849"/>
                  </a:lnTo>
                  <a:lnTo>
                    <a:pt x="647" y="855"/>
                  </a:lnTo>
                  <a:lnTo>
                    <a:pt x="666" y="859"/>
                  </a:lnTo>
                  <a:lnTo>
                    <a:pt x="685" y="864"/>
                  </a:lnTo>
                  <a:lnTo>
                    <a:pt x="706" y="869"/>
                  </a:lnTo>
                  <a:lnTo>
                    <a:pt x="726" y="874"/>
                  </a:lnTo>
                  <a:lnTo>
                    <a:pt x="747" y="878"/>
                  </a:lnTo>
                  <a:lnTo>
                    <a:pt x="767" y="883"/>
                  </a:lnTo>
                  <a:lnTo>
                    <a:pt x="789" y="888"/>
                  </a:lnTo>
                  <a:lnTo>
                    <a:pt x="810" y="892"/>
                  </a:lnTo>
                  <a:lnTo>
                    <a:pt x="832" y="895"/>
                  </a:lnTo>
                  <a:lnTo>
                    <a:pt x="853" y="900"/>
                  </a:lnTo>
                  <a:lnTo>
                    <a:pt x="875" y="905"/>
                  </a:lnTo>
                  <a:lnTo>
                    <a:pt x="896" y="908"/>
                  </a:lnTo>
                  <a:lnTo>
                    <a:pt x="919" y="912"/>
                  </a:lnTo>
                  <a:lnTo>
                    <a:pt x="942" y="916"/>
                  </a:lnTo>
                  <a:lnTo>
                    <a:pt x="964" y="919"/>
                  </a:lnTo>
                  <a:lnTo>
                    <a:pt x="987" y="924"/>
                  </a:lnTo>
                  <a:lnTo>
                    <a:pt x="1010" y="927"/>
                  </a:lnTo>
                  <a:lnTo>
                    <a:pt x="1034" y="931"/>
                  </a:lnTo>
                  <a:lnTo>
                    <a:pt x="1058" y="934"/>
                  </a:lnTo>
                  <a:lnTo>
                    <a:pt x="1081" y="936"/>
                  </a:lnTo>
                  <a:lnTo>
                    <a:pt x="1105" y="940"/>
                  </a:lnTo>
                  <a:lnTo>
                    <a:pt x="1129" y="943"/>
                  </a:lnTo>
                  <a:lnTo>
                    <a:pt x="1153" y="947"/>
                  </a:lnTo>
                  <a:lnTo>
                    <a:pt x="1178" y="949"/>
                  </a:lnTo>
                  <a:lnTo>
                    <a:pt x="1203" y="952"/>
                  </a:lnTo>
                  <a:lnTo>
                    <a:pt x="1227" y="954"/>
                  </a:lnTo>
                  <a:lnTo>
                    <a:pt x="1252" y="957"/>
                  </a:lnTo>
                  <a:lnTo>
                    <a:pt x="1277" y="959"/>
                  </a:lnTo>
                  <a:lnTo>
                    <a:pt x="1303" y="961"/>
                  </a:lnTo>
                  <a:lnTo>
                    <a:pt x="1328" y="964"/>
                  </a:lnTo>
                  <a:lnTo>
                    <a:pt x="1353" y="966"/>
                  </a:lnTo>
                  <a:lnTo>
                    <a:pt x="1379" y="968"/>
                  </a:lnTo>
                  <a:lnTo>
                    <a:pt x="1405" y="970"/>
                  </a:lnTo>
                  <a:lnTo>
                    <a:pt x="1430" y="972"/>
                  </a:lnTo>
                  <a:lnTo>
                    <a:pt x="1456" y="974"/>
                  </a:lnTo>
                  <a:lnTo>
                    <a:pt x="1482" y="975"/>
                  </a:lnTo>
                  <a:lnTo>
                    <a:pt x="1508" y="977"/>
                  </a:lnTo>
                  <a:lnTo>
                    <a:pt x="1534" y="978"/>
                  </a:lnTo>
                  <a:lnTo>
                    <a:pt x="1562" y="979"/>
                  </a:lnTo>
                  <a:lnTo>
                    <a:pt x="1588" y="981"/>
                  </a:lnTo>
                  <a:lnTo>
                    <a:pt x="1615" y="982"/>
                  </a:lnTo>
                  <a:lnTo>
                    <a:pt x="1641" y="983"/>
                  </a:lnTo>
                  <a:lnTo>
                    <a:pt x="1668" y="984"/>
                  </a:lnTo>
                  <a:lnTo>
                    <a:pt x="1695" y="984"/>
                  </a:lnTo>
                  <a:lnTo>
                    <a:pt x="1722" y="985"/>
                  </a:lnTo>
                  <a:lnTo>
                    <a:pt x="1749" y="985"/>
                  </a:lnTo>
                  <a:lnTo>
                    <a:pt x="1776" y="986"/>
                  </a:lnTo>
                  <a:lnTo>
                    <a:pt x="1803" y="986"/>
                  </a:lnTo>
                  <a:lnTo>
                    <a:pt x="1831" y="986"/>
                  </a:lnTo>
                  <a:lnTo>
                    <a:pt x="1859" y="986"/>
                  </a:lnTo>
                  <a:lnTo>
                    <a:pt x="1886" y="986"/>
                  </a:lnTo>
                  <a:lnTo>
                    <a:pt x="1913" y="986"/>
                  </a:lnTo>
                  <a:lnTo>
                    <a:pt x="1941" y="986"/>
                  </a:lnTo>
                  <a:lnTo>
                    <a:pt x="1969" y="986"/>
                  </a:lnTo>
                  <a:lnTo>
                    <a:pt x="1996" y="985"/>
                  </a:lnTo>
                  <a:lnTo>
                    <a:pt x="2025" y="985"/>
                  </a:lnTo>
                  <a:lnTo>
                    <a:pt x="2052" y="984"/>
                  </a:lnTo>
                  <a:lnTo>
                    <a:pt x="2080" y="983"/>
                  </a:lnTo>
                  <a:lnTo>
                    <a:pt x="2108" y="982"/>
                  </a:lnTo>
                  <a:lnTo>
                    <a:pt x="2136" y="981"/>
                  </a:lnTo>
                  <a:lnTo>
                    <a:pt x="2164" y="979"/>
                  </a:lnTo>
                  <a:lnTo>
                    <a:pt x="2192" y="978"/>
                  </a:lnTo>
                  <a:lnTo>
                    <a:pt x="2220" y="977"/>
                  </a:lnTo>
                  <a:lnTo>
                    <a:pt x="2247" y="976"/>
                  </a:lnTo>
                  <a:lnTo>
                    <a:pt x="2276" y="974"/>
                  </a:lnTo>
                  <a:lnTo>
                    <a:pt x="2304" y="973"/>
                  </a:lnTo>
                  <a:lnTo>
                    <a:pt x="2331" y="970"/>
                  </a:lnTo>
                  <a:lnTo>
                    <a:pt x="2360" y="968"/>
                  </a:lnTo>
                  <a:lnTo>
                    <a:pt x="2387" y="967"/>
                  </a:lnTo>
                  <a:lnTo>
                    <a:pt x="2415" y="965"/>
                  </a:lnTo>
                  <a:lnTo>
                    <a:pt x="2442" y="962"/>
                  </a:lnTo>
                  <a:lnTo>
                    <a:pt x="2471" y="959"/>
                  </a:lnTo>
                  <a:lnTo>
                    <a:pt x="2498" y="957"/>
                  </a:lnTo>
                  <a:lnTo>
                    <a:pt x="2526" y="954"/>
                  </a:lnTo>
                  <a:lnTo>
                    <a:pt x="2554" y="951"/>
                  </a:lnTo>
                  <a:lnTo>
                    <a:pt x="2582" y="949"/>
                  </a:lnTo>
                  <a:lnTo>
                    <a:pt x="2609" y="945"/>
                  </a:lnTo>
                  <a:lnTo>
                    <a:pt x="2637" y="943"/>
                  </a:lnTo>
                  <a:lnTo>
                    <a:pt x="2664" y="940"/>
                  </a:lnTo>
                  <a:lnTo>
                    <a:pt x="2692" y="936"/>
                  </a:lnTo>
                  <a:lnTo>
                    <a:pt x="2719" y="933"/>
                  </a:lnTo>
                  <a:lnTo>
                    <a:pt x="2747" y="930"/>
                  </a:lnTo>
                  <a:lnTo>
                    <a:pt x="2774" y="925"/>
                  </a:lnTo>
                  <a:lnTo>
                    <a:pt x="2801" y="922"/>
                  </a:lnTo>
                  <a:lnTo>
                    <a:pt x="2828" y="918"/>
                  </a:lnTo>
                  <a:lnTo>
                    <a:pt x="2856" y="914"/>
                  </a:lnTo>
                  <a:lnTo>
                    <a:pt x="2883" y="909"/>
                  </a:lnTo>
                  <a:lnTo>
                    <a:pt x="2909" y="906"/>
                  </a:lnTo>
                  <a:lnTo>
                    <a:pt x="2936" y="901"/>
                  </a:lnTo>
                  <a:lnTo>
                    <a:pt x="2963" y="897"/>
                  </a:lnTo>
                  <a:lnTo>
                    <a:pt x="2990" y="892"/>
                  </a:lnTo>
                  <a:lnTo>
                    <a:pt x="3016" y="888"/>
                  </a:lnTo>
                  <a:lnTo>
                    <a:pt x="3043" y="883"/>
                  </a:lnTo>
                  <a:lnTo>
                    <a:pt x="3069" y="877"/>
                  </a:lnTo>
                  <a:lnTo>
                    <a:pt x="3095" y="873"/>
                  </a:lnTo>
                  <a:lnTo>
                    <a:pt x="3121" y="868"/>
                  </a:lnTo>
                  <a:lnTo>
                    <a:pt x="3146" y="863"/>
                  </a:lnTo>
                  <a:lnTo>
                    <a:pt x="3172" y="857"/>
                  </a:lnTo>
                  <a:lnTo>
                    <a:pt x="3198" y="852"/>
                  </a:lnTo>
                  <a:lnTo>
                    <a:pt x="3223" y="847"/>
                  </a:lnTo>
                  <a:lnTo>
                    <a:pt x="3248" y="841"/>
                  </a:lnTo>
                  <a:lnTo>
                    <a:pt x="3273" y="835"/>
                  </a:lnTo>
                  <a:lnTo>
                    <a:pt x="3299" y="830"/>
                  </a:lnTo>
                  <a:lnTo>
                    <a:pt x="3323" y="823"/>
                  </a:lnTo>
                  <a:lnTo>
                    <a:pt x="3348" y="817"/>
                  </a:lnTo>
                  <a:lnTo>
                    <a:pt x="3373" y="811"/>
                  </a:lnTo>
                  <a:lnTo>
                    <a:pt x="3397" y="805"/>
                  </a:lnTo>
                  <a:lnTo>
                    <a:pt x="3422" y="799"/>
                  </a:lnTo>
                  <a:lnTo>
                    <a:pt x="3446" y="792"/>
                  </a:lnTo>
                  <a:lnTo>
                    <a:pt x="3470" y="785"/>
                  </a:lnTo>
                  <a:lnTo>
                    <a:pt x="3494" y="779"/>
                  </a:lnTo>
                  <a:lnTo>
                    <a:pt x="3516" y="773"/>
                  </a:lnTo>
                  <a:lnTo>
                    <a:pt x="3540" y="766"/>
                  </a:lnTo>
                  <a:lnTo>
                    <a:pt x="3563" y="758"/>
                  </a:lnTo>
                  <a:lnTo>
                    <a:pt x="3585" y="751"/>
                  </a:lnTo>
                  <a:lnTo>
                    <a:pt x="3608" y="744"/>
                  </a:lnTo>
                  <a:lnTo>
                    <a:pt x="3631" y="738"/>
                  </a:lnTo>
                  <a:lnTo>
                    <a:pt x="3654" y="730"/>
                  </a:lnTo>
                  <a:lnTo>
                    <a:pt x="3676" y="723"/>
                  </a:lnTo>
                  <a:lnTo>
                    <a:pt x="3698" y="715"/>
                  </a:lnTo>
                  <a:lnTo>
                    <a:pt x="3719" y="707"/>
                  </a:lnTo>
                  <a:lnTo>
                    <a:pt x="3741" y="700"/>
                  </a:lnTo>
                  <a:lnTo>
                    <a:pt x="3763" y="692"/>
                  </a:lnTo>
                  <a:lnTo>
                    <a:pt x="3783" y="684"/>
                  </a:lnTo>
                  <a:lnTo>
                    <a:pt x="3805" y="676"/>
                  </a:lnTo>
                  <a:lnTo>
                    <a:pt x="3825" y="668"/>
                  </a:lnTo>
                  <a:lnTo>
                    <a:pt x="3845" y="660"/>
                  </a:lnTo>
                  <a:lnTo>
                    <a:pt x="3866" y="653"/>
                  </a:lnTo>
                  <a:lnTo>
                    <a:pt x="3885" y="643"/>
                  </a:lnTo>
                  <a:lnTo>
                    <a:pt x="3904" y="636"/>
                  </a:lnTo>
                  <a:lnTo>
                    <a:pt x="3924" y="628"/>
                  </a:lnTo>
                  <a:lnTo>
                    <a:pt x="3943" y="618"/>
                  </a:lnTo>
                  <a:lnTo>
                    <a:pt x="3962" y="611"/>
                  </a:lnTo>
                  <a:lnTo>
                    <a:pt x="3981" y="601"/>
                  </a:lnTo>
                  <a:lnTo>
                    <a:pt x="3999" y="594"/>
                  </a:lnTo>
                  <a:lnTo>
                    <a:pt x="4017" y="584"/>
                  </a:lnTo>
                  <a:lnTo>
                    <a:pt x="4035" y="575"/>
                  </a:lnTo>
                  <a:lnTo>
                    <a:pt x="4053" y="566"/>
                  </a:lnTo>
                  <a:lnTo>
                    <a:pt x="4070" y="557"/>
                  </a:lnTo>
                  <a:lnTo>
                    <a:pt x="4087" y="548"/>
                  </a:lnTo>
                  <a:lnTo>
                    <a:pt x="4104" y="539"/>
                  </a:lnTo>
                  <a:lnTo>
                    <a:pt x="4120" y="530"/>
                  </a:lnTo>
                  <a:lnTo>
                    <a:pt x="4136" y="521"/>
                  </a:lnTo>
                  <a:lnTo>
                    <a:pt x="4152" y="512"/>
                  </a:lnTo>
                  <a:lnTo>
                    <a:pt x="4168" y="503"/>
                  </a:lnTo>
                  <a:lnTo>
                    <a:pt x="4184" y="492"/>
                  </a:lnTo>
                  <a:lnTo>
                    <a:pt x="4198" y="483"/>
                  </a:lnTo>
                  <a:lnTo>
                    <a:pt x="4213" y="473"/>
                  </a:lnTo>
                  <a:lnTo>
                    <a:pt x="4228" y="464"/>
                  </a:lnTo>
                  <a:lnTo>
                    <a:pt x="4243" y="454"/>
                  </a:lnTo>
                  <a:lnTo>
                    <a:pt x="4256" y="445"/>
                  </a:lnTo>
                  <a:lnTo>
                    <a:pt x="4270" y="435"/>
                  </a:lnTo>
                  <a:lnTo>
                    <a:pt x="4284" y="424"/>
                  </a:lnTo>
                  <a:lnTo>
                    <a:pt x="4296" y="414"/>
                  </a:lnTo>
                  <a:lnTo>
                    <a:pt x="4309" y="405"/>
                  </a:lnTo>
                  <a:lnTo>
                    <a:pt x="4321" y="395"/>
                  </a:lnTo>
                  <a:lnTo>
                    <a:pt x="4334" y="385"/>
                  </a:lnTo>
                  <a:lnTo>
                    <a:pt x="4345" y="374"/>
                  </a:lnTo>
                  <a:lnTo>
                    <a:pt x="4356" y="364"/>
                  </a:lnTo>
                  <a:lnTo>
                    <a:pt x="4368" y="354"/>
                  </a:lnTo>
                  <a:lnTo>
                    <a:pt x="4379" y="344"/>
                  </a:lnTo>
                  <a:lnTo>
                    <a:pt x="4389" y="334"/>
                  </a:lnTo>
                  <a:lnTo>
                    <a:pt x="4399" y="323"/>
                  </a:lnTo>
                  <a:lnTo>
                    <a:pt x="4410" y="313"/>
                  </a:lnTo>
                  <a:lnTo>
                    <a:pt x="4419" y="303"/>
                  </a:lnTo>
                  <a:lnTo>
                    <a:pt x="4428" y="292"/>
                  </a:lnTo>
                  <a:lnTo>
                    <a:pt x="4437" y="281"/>
                  </a:lnTo>
                  <a:lnTo>
                    <a:pt x="4446" y="271"/>
                  </a:lnTo>
                  <a:lnTo>
                    <a:pt x="4454" y="260"/>
                  </a:lnTo>
                  <a:lnTo>
                    <a:pt x="4462" y="250"/>
                  </a:lnTo>
                  <a:lnTo>
                    <a:pt x="4470" y="239"/>
                  </a:lnTo>
                  <a:lnTo>
                    <a:pt x="4477" y="228"/>
                  </a:lnTo>
                  <a:lnTo>
                    <a:pt x="4483" y="218"/>
                  </a:lnTo>
                  <a:lnTo>
                    <a:pt x="4490" y="206"/>
                  </a:lnTo>
                  <a:lnTo>
                    <a:pt x="4497" y="196"/>
                  </a:lnTo>
                  <a:lnTo>
                    <a:pt x="4503" y="186"/>
                  </a:lnTo>
                  <a:lnTo>
                    <a:pt x="4508" y="175"/>
                  </a:lnTo>
                  <a:lnTo>
                    <a:pt x="4513" y="163"/>
                  </a:lnTo>
                  <a:lnTo>
                    <a:pt x="4519" y="153"/>
                  </a:lnTo>
                  <a:lnTo>
                    <a:pt x="4523" y="142"/>
                  </a:lnTo>
                  <a:lnTo>
                    <a:pt x="4528" y="132"/>
                  </a:lnTo>
                  <a:lnTo>
                    <a:pt x="4531" y="120"/>
                  </a:lnTo>
                  <a:lnTo>
                    <a:pt x="4534" y="109"/>
                  </a:lnTo>
                  <a:lnTo>
                    <a:pt x="4538" y="99"/>
                  </a:lnTo>
                  <a:lnTo>
                    <a:pt x="4541" y="87"/>
                  </a:lnTo>
                  <a:lnTo>
                    <a:pt x="4544" y="76"/>
                  </a:lnTo>
                  <a:lnTo>
                    <a:pt x="4546" y="66"/>
                  </a:lnTo>
                  <a:lnTo>
                    <a:pt x="4548" y="54"/>
                  </a:lnTo>
                  <a:lnTo>
                    <a:pt x="4549" y="43"/>
                  </a:lnTo>
                  <a:lnTo>
                    <a:pt x="4550" y="33"/>
                  </a:lnTo>
                  <a:lnTo>
                    <a:pt x="4551" y="21"/>
                  </a:lnTo>
                  <a:lnTo>
                    <a:pt x="4551" y="10"/>
                  </a:lnTo>
                  <a:lnTo>
                    <a:pt x="4551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07" name="Freeform 379"/>
            <p:cNvSpPr>
              <a:spLocks/>
            </p:cNvSpPr>
            <p:nvPr/>
          </p:nvSpPr>
          <p:spPr bwMode="auto">
            <a:xfrm>
              <a:off x="1032" y="2202"/>
              <a:ext cx="650" cy="141"/>
            </a:xfrm>
            <a:custGeom>
              <a:avLst/>
              <a:gdLst>
                <a:gd name="T0" fmla="*/ 2 w 4551"/>
                <a:gd name="T1" fmla="*/ 461 h 987"/>
                <a:gd name="T2" fmla="*/ 13 w 4551"/>
                <a:gd name="T3" fmla="*/ 500 h 987"/>
                <a:gd name="T4" fmla="*/ 33 w 4551"/>
                <a:gd name="T5" fmla="*/ 537 h 987"/>
                <a:gd name="T6" fmla="*/ 61 w 4551"/>
                <a:gd name="T7" fmla="*/ 575 h 987"/>
                <a:gd name="T8" fmla="*/ 97 w 4551"/>
                <a:gd name="T9" fmla="*/ 611 h 987"/>
                <a:gd name="T10" fmla="*/ 141 w 4551"/>
                <a:gd name="T11" fmla="*/ 646 h 987"/>
                <a:gd name="T12" fmla="*/ 195 w 4551"/>
                <a:gd name="T13" fmla="*/ 681 h 987"/>
                <a:gd name="T14" fmla="*/ 255 w 4551"/>
                <a:gd name="T15" fmla="*/ 714 h 987"/>
                <a:gd name="T16" fmla="*/ 323 w 4551"/>
                <a:gd name="T17" fmla="*/ 747 h 987"/>
                <a:gd name="T18" fmla="*/ 398 w 4551"/>
                <a:gd name="T19" fmla="*/ 778 h 987"/>
                <a:gd name="T20" fmla="*/ 481 w 4551"/>
                <a:gd name="T21" fmla="*/ 807 h 987"/>
                <a:gd name="T22" fmla="*/ 571 w 4551"/>
                <a:gd name="T23" fmla="*/ 835 h 987"/>
                <a:gd name="T24" fmla="*/ 666 w 4551"/>
                <a:gd name="T25" fmla="*/ 860 h 987"/>
                <a:gd name="T26" fmla="*/ 767 w 4551"/>
                <a:gd name="T27" fmla="*/ 883 h 987"/>
                <a:gd name="T28" fmla="*/ 875 w 4551"/>
                <a:gd name="T29" fmla="*/ 905 h 987"/>
                <a:gd name="T30" fmla="*/ 987 w 4551"/>
                <a:gd name="T31" fmla="*/ 924 h 987"/>
                <a:gd name="T32" fmla="*/ 1105 w 4551"/>
                <a:gd name="T33" fmla="*/ 941 h 987"/>
                <a:gd name="T34" fmla="*/ 1228 w 4551"/>
                <a:gd name="T35" fmla="*/ 955 h 987"/>
                <a:gd name="T36" fmla="*/ 1353 w 4551"/>
                <a:gd name="T37" fmla="*/ 967 h 987"/>
                <a:gd name="T38" fmla="*/ 1482 w 4551"/>
                <a:gd name="T39" fmla="*/ 976 h 987"/>
                <a:gd name="T40" fmla="*/ 1615 w 4551"/>
                <a:gd name="T41" fmla="*/ 982 h 987"/>
                <a:gd name="T42" fmla="*/ 1749 w 4551"/>
                <a:gd name="T43" fmla="*/ 987 h 987"/>
                <a:gd name="T44" fmla="*/ 1886 w 4551"/>
                <a:gd name="T45" fmla="*/ 987 h 987"/>
                <a:gd name="T46" fmla="*/ 2025 w 4551"/>
                <a:gd name="T47" fmla="*/ 986 h 987"/>
                <a:gd name="T48" fmla="*/ 2164 w 4551"/>
                <a:gd name="T49" fmla="*/ 981 h 987"/>
                <a:gd name="T50" fmla="*/ 2304 w 4551"/>
                <a:gd name="T51" fmla="*/ 973 h 987"/>
                <a:gd name="T52" fmla="*/ 2442 w 4551"/>
                <a:gd name="T53" fmla="*/ 963 h 987"/>
                <a:gd name="T54" fmla="*/ 2582 w 4551"/>
                <a:gd name="T55" fmla="*/ 949 h 987"/>
                <a:gd name="T56" fmla="*/ 2719 w 4551"/>
                <a:gd name="T57" fmla="*/ 933 h 987"/>
                <a:gd name="T58" fmla="*/ 2856 w 4551"/>
                <a:gd name="T59" fmla="*/ 914 h 987"/>
                <a:gd name="T60" fmla="*/ 2990 w 4551"/>
                <a:gd name="T61" fmla="*/ 892 h 987"/>
                <a:gd name="T62" fmla="*/ 3121 w 4551"/>
                <a:gd name="T63" fmla="*/ 869 h 987"/>
                <a:gd name="T64" fmla="*/ 3248 w 4551"/>
                <a:gd name="T65" fmla="*/ 841 h 987"/>
                <a:gd name="T66" fmla="*/ 3373 w 4551"/>
                <a:gd name="T67" fmla="*/ 812 h 987"/>
                <a:gd name="T68" fmla="*/ 3494 w 4551"/>
                <a:gd name="T69" fmla="*/ 780 h 987"/>
                <a:gd name="T70" fmla="*/ 3609 w 4551"/>
                <a:gd name="T71" fmla="*/ 745 h 987"/>
                <a:gd name="T72" fmla="*/ 3719 w 4551"/>
                <a:gd name="T73" fmla="*/ 709 h 987"/>
                <a:gd name="T74" fmla="*/ 3825 w 4551"/>
                <a:gd name="T75" fmla="*/ 669 h 987"/>
                <a:gd name="T76" fmla="*/ 3924 w 4551"/>
                <a:gd name="T77" fmla="*/ 628 h 987"/>
                <a:gd name="T78" fmla="*/ 4017 w 4551"/>
                <a:gd name="T79" fmla="*/ 585 h 987"/>
                <a:gd name="T80" fmla="*/ 4104 w 4551"/>
                <a:gd name="T81" fmla="*/ 539 h 987"/>
                <a:gd name="T82" fmla="*/ 4184 w 4551"/>
                <a:gd name="T83" fmla="*/ 493 h 987"/>
                <a:gd name="T84" fmla="*/ 4256 w 4551"/>
                <a:gd name="T85" fmla="*/ 445 h 987"/>
                <a:gd name="T86" fmla="*/ 4321 w 4551"/>
                <a:gd name="T87" fmla="*/ 395 h 987"/>
                <a:gd name="T88" fmla="*/ 4379 w 4551"/>
                <a:gd name="T89" fmla="*/ 344 h 987"/>
                <a:gd name="T90" fmla="*/ 4428 w 4551"/>
                <a:gd name="T91" fmla="*/ 293 h 987"/>
                <a:gd name="T92" fmla="*/ 4470 w 4551"/>
                <a:gd name="T93" fmla="*/ 240 h 987"/>
                <a:gd name="T94" fmla="*/ 4503 w 4551"/>
                <a:gd name="T95" fmla="*/ 186 h 987"/>
                <a:gd name="T96" fmla="*/ 4528 w 4551"/>
                <a:gd name="T97" fmla="*/ 132 h 987"/>
                <a:gd name="T98" fmla="*/ 4544 w 4551"/>
                <a:gd name="T99" fmla="*/ 77 h 987"/>
                <a:gd name="T100" fmla="*/ 4551 w 4551"/>
                <a:gd name="T101" fmla="*/ 22 h 9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551" h="987">
                  <a:moveTo>
                    <a:pt x="0" y="430"/>
                  </a:moveTo>
                  <a:lnTo>
                    <a:pt x="0" y="438"/>
                  </a:lnTo>
                  <a:lnTo>
                    <a:pt x="0" y="446"/>
                  </a:lnTo>
                  <a:lnTo>
                    <a:pt x="1" y="453"/>
                  </a:lnTo>
                  <a:lnTo>
                    <a:pt x="2" y="461"/>
                  </a:lnTo>
                  <a:lnTo>
                    <a:pt x="3" y="469"/>
                  </a:lnTo>
                  <a:lnTo>
                    <a:pt x="5" y="476"/>
                  </a:lnTo>
                  <a:lnTo>
                    <a:pt x="8" y="484"/>
                  </a:lnTo>
                  <a:lnTo>
                    <a:pt x="10" y="492"/>
                  </a:lnTo>
                  <a:lnTo>
                    <a:pt x="13" y="500"/>
                  </a:lnTo>
                  <a:lnTo>
                    <a:pt x="17" y="507"/>
                  </a:lnTo>
                  <a:lnTo>
                    <a:pt x="20" y="514"/>
                  </a:lnTo>
                  <a:lnTo>
                    <a:pt x="23" y="521"/>
                  </a:lnTo>
                  <a:lnTo>
                    <a:pt x="28" y="529"/>
                  </a:lnTo>
                  <a:lnTo>
                    <a:pt x="33" y="537"/>
                  </a:lnTo>
                  <a:lnTo>
                    <a:pt x="37" y="544"/>
                  </a:lnTo>
                  <a:lnTo>
                    <a:pt x="43" y="552"/>
                  </a:lnTo>
                  <a:lnTo>
                    <a:pt x="48" y="559"/>
                  </a:lnTo>
                  <a:lnTo>
                    <a:pt x="54" y="567"/>
                  </a:lnTo>
                  <a:lnTo>
                    <a:pt x="61" y="575"/>
                  </a:lnTo>
                  <a:lnTo>
                    <a:pt x="68" y="581"/>
                  </a:lnTo>
                  <a:lnTo>
                    <a:pt x="75" y="589"/>
                  </a:lnTo>
                  <a:lnTo>
                    <a:pt x="81" y="596"/>
                  </a:lnTo>
                  <a:lnTo>
                    <a:pt x="89" y="603"/>
                  </a:lnTo>
                  <a:lnTo>
                    <a:pt x="97" y="611"/>
                  </a:lnTo>
                  <a:lnTo>
                    <a:pt x="105" y="618"/>
                  </a:lnTo>
                  <a:lnTo>
                    <a:pt x="114" y="626"/>
                  </a:lnTo>
                  <a:lnTo>
                    <a:pt x="123" y="633"/>
                  </a:lnTo>
                  <a:lnTo>
                    <a:pt x="132" y="639"/>
                  </a:lnTo>
                  <a:lnTo>
                    <a:pt x="141" y="646"/>
                  </a:lnTo>
                  <a:lnTo>
                    <a:pt x="152" y="654"/>
                  </a:lnTo>
                  <a:lnTo>
                    <a:pt x="162" y="661"/>
                  </a:lnTo>
                  <a:lnTo>
                    <a:pt x="172" y="668"/>
                  </a:lnTo>
                  <a:lnTo>
                    <a:pt x="183" y="675"/>
                  </a:lnTo>
                  <a:lnTo>
                    <a:pt x="195" y="681"/>
                  </a:lnTo>
                  <a:lnTo>
                    <a:pt x="206" y="688"/>
                  </a:lnTo>
                  <a:lnTo>
                    <a:pt x="218" y="695"/>
                  </a:lnTo>
                  <a:lnTo>
                    <a:pt x="230" y="702"/>
                  </a:lnTo>
                  <a:lnTo>
                    <a:pt x="243" y="709"/>
                  </a:lnTo>
                  <a:lnTo>
                    <a:pt x="255" y="714"/>
                  </a:lnTo>
                  <a:lnTo>
                    <a:pt x="267" y="721"/>
                  </a:lnTo>
                  <a:lnTo>
                    <a:pt x="281" y="728"/>
                  </a:lnTo>
                  <a:lnTo>
                    <a:pt x="295" y="735"/>
                  </a:lnTo>
                  <a:lnTo>
                    <a:pt x="308" y="740"/>
                  </a:lnTo>
                  <a:lnTo>
                    <a:pt x="323" y="747"/>
                  </a:lnTo>
                  <a:lnTo>
                    <a:pt x="338" y="753"/>
                  </a:lnTo>
                  <a:lnTo>
                    <a:pt x="353" y="760"/>
                  </a:lnTo>
                  <a:lnTo>
                    <a:pt x="367" y="765"/>
                  </a:lnTo>
                  <a:lnTo>
                    <a:pt x="382" y="772"/>
                  </a:lnTo>
                  <a:lnTo>
                    <a:pt x="398" y="778"/>
                  </a:lnTo>
                  <a:lnTo>
                    <a:pt x="414" y="784"/>
                  </a:lnTo>
                  <a:lnTo>
                    <a:pt x="431" y="789"/>
                  </a:lnTo>
                  <a:lnTo>
                    <a:pt x="447" y="796"/>
                  </a:lnTo>
                  <a:lnTo>
                    <a:pt x="464" y="802"/>
                  </a:lnTo>
                  <a:lnTo>
                    <a:pt x="481" y="807"/>
                  </a:lnTo>
                  <a:lnTo>
                    <a:pt x="498" y="813"/>
                  </a:lnTo>
                  <a:lnTo>
                    <a:pt x="516" y="819"/>
                  </a:lnTo>
                  <a:lnTo>
                    <a:pt x="534" y="823"/>
                  </a:lnTo>
                  <a:lnTo>
                    <a:pt x="552" y="829"/>
                  </a:lnTo>
                  <a:lnTo>
                    <a:pt x="571" y="835"/>
                  </a:lnTo>
                  <a:lnTo>
                    <a:pt x="589" y="840"/>
                  </a:lnTo>
                  <a:lnTo>
                    <a:pt x="608" y="845"/>
                  </a:lnTo>
                  <a:lnTo>
                    <a:pt x="627" y="850"/>
                  </a:lnTo>
                  <a:lnTo>
                    <a:pt x="647" y="855"/>
                  </a:lnTo>
                  <a:lnTo>
                    <a:pt x="666" y="860"/>
                  </a:lnTo>
                  <a:lnTo>
                    <a:pt x="685" y="865"/>
                  </a:lnTo>
                  <a:lnTo>
                    <a:pt x="706" y="870"/>
                  </a:lnTo>
                  <a:lnTo>
                    <a:pt x="726" y="874"/>
                  </a:lnTo>
                  <a:lnTo>
                    <a:pt x="747" y="879"/>
                  </a:lnTo>
                  <a:lnTo>
                    <a:pt x="767" y="883"/>
                  </a:lnTo>
                  <a:lnTo>
                    <a:pt x="789" y="888"/>
                  </a:lnTo>
                  <a:lnTo>
                    <a:pt x="810" y="892"/>
                  </a:lnTo>
                  <a:lnTo>
                    <a:pt x="832" y="897"/>
                  </a:lnTo>
                  <a:lnTo>
                    <a:pt x="853" y="900"/>
                  </a:lnTo>
                  <a:lnTo>
                    <a:pt x="875" y="905"/>
                  </a:lnTo>
                  <a:lnTo>
                    <a:pt x="896" y="908"/>
                  </a:lnTo>
                  <a:lnTo>
                    <a:pt x="919" y="913"/>
                  </a:lnTo>
                  <a:lnTo>
                    <a:pt x="942" y="916"/>
                  </a:lnTo>
                  <a:lnTo>
                    <a:pt x="964" y="921"/>
                  </a:lnTo>
                  <a:lnTo>
                    <a:pt x="987" y="924"/>
                  </a:lnTo>
                  <a:lnTo>
                    <a:pt x="1011" y="928"/>
                  </a:lnTo>
                  <a:lnTo>
                    <a:pt x="1034" y="931"/>
                  </a:lnTo>
                  <a:lnTo>
                    <a:pt x="1058" y="934"/>
                  </a:lnTo>
                  <a:lnTo>
                    <a:pt x="1081" y="938"/>
                  </a:lnTo>
                  <a:lnTo>
                    <a:pt x="1105" y="941"/>
                  </a:lnTo>
                  <a:lnTo>
                    <a:pt x="1129" y="944"/>
                  </a:lnTo>
                  <a:lnTo>
                    <a:pt x="1154" y="947"/>
                  </a:lnTo>
                  <a:lnTo>
                    <a:pt x="1178" y="949"/>
                  </a:lnTo>
                  <a:lnTo>
                    <a:pt x="1203" y="953"/>
                  </a:lnTo>
                  <a:lnTo>
                    <a:pt x="1228" y="955"/>
                  </a:lnTo>
                  <a:lnTo>
                    <a:pt x="1252" y="957"/>
                  </a:lnTo>
                  <a:lnTo>
                    <a:pt x="1278" y="961"/>
                  </a:lnTo>
                  <a:lnTo>
                    <a:pt x="1303" y="963"/>
                  </a:lnTo>
                  <a:lnTo>
                    <a:pt x="1328" y="965"/>
                  </a:lnTo>
                  <a:lnTo>
                    <a:pt x="1353" y="967"/>
                  </a:lnTo>
                  <a:lnTo>
                    <a:pt x="1379" y="969"/>
                  </a:lnTo>
                  <a:lnTo>
                    <a:pt x="1405" y="971"/>
                  </a:lnTo>
                  <a:lnTo>
                    <a:pt x="1430" y="973"/>
                  </a:lnTo>
                  <a:lnTo>
                    <a:pt x="1456" y="974"/>
                  </a:lnTo>
                  <a:lnTo>
                    <a:pt x="1482" y="976"/>
                  </a:lnTo>
                  <a:lnTo>
                    <a:pt x="1508" y="978"/>
                  </a:lnTo>
                  <a:lnTo>
                    <a:pt x="1534" y="979"/>
                  </a:lnTo>
                  <a:lnTo>
                    <a:pt x="1562" y="980"/>
                  </a:lnTo>
                  <a:lnTo>
                    <a:pt x="1588" y="981"/>
                  </a:lnTo>
                  <a:lnTo>
                    <a:pt x="1615" y="982"/>
                  </a:lnTo>
                  <a:lnTo>
                    <a:pt x="1641" y="983"/>
                  </a:lnTo>
                  <a:lnTo>
                    <a:pt x="1668" y="984"/>
                  </a:lnTo>
                  <a:lnTo>
                    <a:pt x="1695" y="986"/>
                  </a:lnTo>
                  <a:lnTo>
                    <a:pt x="1722" y="986"/>
                  </a:lnTo>
                  <a:lnTo>
                    <a:pt x="1749" y="987"/>
                  </a:lnTo>
                  <a:lnTo>
                    <a:pt x="1776" y="987"/>
                  </a:lnTo>
                  <a:lnTo>
                    <a:pt x="1803" y="987"/>
                  </a:lnTo>
                  <a:lnTo>
                    <a:pt x="1831" y="987"/>
                  </a:lnTo>
                  <a:lnTo>
                    <a:pt x="1859" y="987"/>
                  </a:lnTo>
                  <a:lnTo>
                    <a:pt x="1886" y="987"/>
                  </a:lnTo>
                  <a:lnTo>
                    <a:pt x="1913" y="987"/>
                  </a:lnTo>
                  <a:lnTo>
                    <a:pt x="1942" y="987"/>
                  </a:lnTo>
                  <a:lnTo>
                    <a:pt x="1969" y="987"/>
                  </a:lnTo>
                  <a:lnTo>
                    <a:pt x="1997" y="986"/>
                  </a:lnTo>
                  <a:lnTo>
                    <a:pt x="2025" y="986"/>
                  </a:lnTo>
                  <a:lnTo>
                    <a:pt x="2053" y="984"/>
                  </a:lnTo>
                  <a:lnTo>
                    <a:pt x="2080" y="983"/>
                  </a:lnTo>
                  <a:lnTo>
                    <a:pt x="2109" y="983"/>
                  </a:lnTo>
                  <a:lnTo>
                    <a:pt x="2136" y="982"/>
                  </a:lnTo>
                  <a:lnTo>
                    <a:pt x="2164" y="981"/>
                  </a:lnTo>
                  <a:lnTo>
                    <a:pt x="2192" y="979"/>
                  </a:lnTo>
                  <a:lnTo>
                    <a:pt x="2220" y="978"/>
                  </a:lnTo>
                  <a:lnTo>
                    <a:pt x="2247" y="976"/>
                  </a:lnTo>
                  <a:lnTo>
                    <a:pt x="2276" y="975"/>
                  </a:lnTo>
                  <a:lnTo>
                    <a:pt x="2304" y="973"/>
                  </a:lnTo>
                  <a:lnTo>
                    <a:pt x="2331" y="971"/>
                  </a:lnTo>
                  <a:lnTo>
                    <a:pt x="2360" y="970"/>
                  </a:lnTo>
                  <a:lnTo>
                    <a:pt x="2387" y="967"/>
                  </a:lnTo>
                  <a:lnTo>
                    <a:pt x="2415" y="965"/>
                  </a:lnTo>
                  <a:lnTo>
                    <a:pt x="2442" y="963"/>
                  </a:lnTo>
                  <a:lnTo>
                    <a:pt x="2471" y="961"/>
                  </a:lnTo>
                  <a:lnTo>
                    <a:pt x="2498" y="957"/>
                  </a:lnTo>
                  <a:lnTo>
                    <a:pt x="2526" y="955"/>
                  </a:lnTo>
                  <a:lnTo>
                    <a:pt x="2554" y="953"/>
                  </a:lnTo>
                  <a:lnTo>
                    <a:pt x="2582" y="949"/>
                  </a:lnTo>
                  <a:lnTo>
                    <a:pt x="2609" y="947"/>
                  </a:lnTo>
                  <a:lnTo>
                    <a:pt x="2637" y="944"/>
                  </a:lnTo>
                  <a:lnTo>
                    <a:pt x="2665" y="940"/>
                  </a:lnTo>
                  <a:lnTo>
                    <a:pt x="2692" y="937"/>
                  </a:lnTo>
                  <a:lnTo>
                    <a:pt x="2719" y="933"/>
                  </a:lnTo>
                  <a:lnTo>
                    <a:pt x="2747" y="930"/>
                  </a:lnTo>
                  <a:lnTo>
                    <a:pt x="2774" y="927"/>
                  </a:lnTo>
                  <a:lnTo>
                    <a:pt x="2801" y="922"/>
                  </a:lnTo>
                  <a:lnTo>
                    <a:pt x="2828" y="919"/>
                  </a:lnTo>
                  <a:lnTo>
                    <a:pt x="2856" y="914"/>
                  </a:lnTo>
                  <a:lnTo>
                    <a:pt x="2883" y="911"/>
                  </a:lnTo>
                  <a:lnTo>
                    <a:pt x="2910" y="906"/>
                  </a:lnTo>
                  <a:lnTo>
                    <a:pt x="2936" y="902"/>
                  </a:lnTo>
                  <a:lnTo>
                    <a:pt x="2963" y="897"/>
                  </a:lnTo>
                  <a:lnTo>
                    <a:pt x="2990" y="892"/>
                  </a:lnTo>
                  <a:lnTo>
                    <a:pt x="3017" y="888"/>
                  </a:lnTo>
                  <a:lnTo>
                    <a:pt x="3043" y="883"/>
                  </a:lnTo>
                  <a:lnTo>
                    <a:pt x="3069" y="879"/>
                  </a:lnTo>
                  <a:lnTo>
                    <a:pt x="3095" y="873"/>
                  </a:lnTo>
                  <a:lnTo>
                    <a:pt x="3121" y="869"/>
                  </a:lnTo>
                  <a:lnTo>
                    <a:pt x="3146" y="863"/>
                  </a:lnTo>
                  <a:lnTo>
                    <a:pt x="3172" y="857"/>
                  </a:lnTo>
                  <a:lnTo>
                    <a:pt x="3198" y="853"/>
                  </a:lnTo>
                  <a:lnTo>
                    <a:pt x="3223" y="847"/>
                  </a:lnTo>
                  <a:lnTo>
                    <a:pt x="3248" y="841"/>
                  </a:lnTo>
                  <a:lnTo>
                    <a:pt x="3273" y="836"/>
                  </a:lnTo>
                  <a:lnTo>
                    <a:pt x="3298" y="830"/>
                  </a:lnTo>
                  <a:lnTo>
                    <a:pt x="3323" y="824"/>
                  </a:lnTo>
                  <a:lnTo>
                    <a:pt x="3348" y="818"/>
                  </a:lnTo>
                  <a:lnTo>
                    <a:pt x="3373" y="812"/>
                  </a:lnTo>
                  <a:lnTo>
                    <a:pt x="3397" y="805"/>
                  </a:lnTo>
                  <a:lnTo>
                    <a:pt x="3422" y="799"/>
                  </a:lnTo>
                  <a:lnTo>
                    <a:pt x="3446" y="793"/>
                  </a:lnTo>
                  <a:lnTo>
                    <a:pt x="3470" y="786"/>
                  </a:lnTo>
                  <a:lnTo>
                    <a:pt x="3494" y="780"/>
                  </a:lnTo>
                  <a:lnTo>
                    <a:pt x="3516" y="773"/>
                  </a:lnTo>
                  <a:lnTo>
                    <a:pt x="3540" y="766"/>
                  </a:lnTo>
                  <a:lnTo>
                    <a:pt x="3563" y="760"/>
                  </a:lnTo>
                  <a:lnTo>
                    <a:pt x="3587" y="752"/>
                  </a:lnTo>
                  <a:lnTo>
                    <a:pt x="3609" y="745"/>
                  </a:lnTo>
                  <a:lnTo>
                    <a:pt x="3632" y="738"/>
                  </a:lnTo>
                  <a:lnTo>
                    <a:pt x="3654" y="730"/>
                  </a:lnTo>
                  <a:lnTo>
                    <a:pt x="3676" y="723"/>
                  </a:lnTo>
                  <a:lnTo>
                    <a:pt x="3698" y="715"/>
                  </a:lnTo>
                  <a:lnTo>
                    <a:pt x="3719" y="709"/>
                  </a:lnTo>
                  <a:lnTo>
                    <a:pt x="3741" y="701"/>
                  </a:lnTo>
                  <a:lnTo>
                    <a:pt x="3763" y="693"/>
                  </a:lnTo>
                  <a:lnTo>
                    <a:pt x="3784" y="685"/>
                  </a:lnTo>
                  <a:lnTo>
                    <a:pt x="3805" y="677"/>
                  </a:lnTo>
                  <a:lnTo>
                    <a:pt x="3825" y="669"/>
                  </a:lnTo>
                  <a:lnTo>
                    <a:pt x="3845" y="661"/>
                  </a:lnTo>
                  <a:lnTo>
                    <a:pt x="3866" y="653"/>
                  </a:lnTo>
                  <a:lnTo>
                    <a:pt x="3885" y="645"/>
                  </a:lnTo>
                  <a:lnTo>
                    <a:pt x="3904" y="636"/>
                  </a:lnTo>
                  <a:lnTo>
                    <a:pt x="3924" y="628"/>
                  </a:lnTo>
                  <a:lnTo>
                    <a:pt x="3943" y="620"/>
                  </a:lnTo>
                  <a:lnTo>
                    <a:pt x="3962" y="611"/>
                  </a:lnTo>
                  <a:lnTo>
                    <a:pt x="3981" y="602"/>
                  </a:lnTo>
                  <a:lnTo>
                    <a:pt x="3999" y="594"/>
                  </a:lnTo>
                  <a:lnTo>
                    <a:pt x="4017" y="585"/>
                  </a:lnTo>
                  <a:lnTo>
                    <a:pt x="4035" y="576"/>
                  </a:lnTo>
                  <a:lnTo>
                    <a:pt x="4053" y="567"/>
                  </a:lnTo>
                  <a:lnTo>
                    <a:pt x="4070" y="559"/>
                  </a:lnTo>
                  <a:lnTo>
                    <a:pt x="4087" y="550"/>
                  </a:lnTo>
                  <a:lnTo>
                    <a:pt x="4104" y="539"/>
                  </a:lnTo>
                  <a:lnTo>
                    <a:pt x="4120" y="530"/>
                  </a:lnTo>
                  <a:lnTo>
                    <a:pt x="4136" y="521"/>
                  </a:lnTo>
                  <a:lnTo>
                    <a:pt x="4153" y="512"/>
                  </a:lnTo>
                  <a:lnTo>
                    <a:pt x="4168" y="503"/>
                  </a:lnTo>
                  <a:lnTo>
                    <a:pt x="4184" y="493"/>
                  </a:lnTo>
                  <a:lnTo>
                    <a:pt x="4198" y="484"/>
                  </a:lnTo>
                  <a:lnTo>
                    <a:pt x="4213" y="474"/>
                  </a:lnTo>
                  <a:lnTo>
                    <a:pt x="4228" y="465"/>
                  </a:lnTo>
                  <a:lnTo>
                    <a:pt x="4243" y="454"/>
                  </a:lnTo>
                  <a:lnTo>
                    <a:pt x="4256" y="445"/>
                  </a:lnTo>
                  <a:lnTo>
                    <a:pt x="4270" y="435"/>
                  </a:lnTo>
                  <a:lnTo>
                    <a:pt x="4284" y="425"/>
                  </a:lnTo>
                  <a:lnTo>
                    <a:pt x="4296" y="416"/>
                  </a:lnTo>
                  <a:lnTo>
                    <a:pt x="4309" y="406"/>
                  </a:lnTo>
                  <a:lnTo>
                    <a:pt x="4321" y="395"/>
                  </a:lnTo>
                  <a:lnTo>
                    <a:pt x="4334" y="385"/>
                  </a:lnTo>
                  <a:lnTo>
                    <a:pt x="4345" y="375"/>
                  </a:lnTo>
                  <a:lnTo>
                    <a:pt x="4356" y="365"/>
                  </a:lnTo>
                  <a:lnTo>
                    <a:pt x="4368" y="354"/>
                  </a:lnTo>
                  <a:lnTo>
                    <a:pt x="4379" y="344"/>
                  </a:lnTo>
                  <a:lnTo>
                    <a:pt x="4389" y="334"/>
                  </a:lnTo>
                  <a:lnTo>
                    <a:pt x="4399" y="324"/>
                  </a:lnTo>
                  <a:lnTo>
                    <a:pt x="4410" y="314"/>
                  </a:lnTo>
                  <a:lnTo>
                    <a:pt x="4419" y="303"/>
                  </a:lnTo>
                  <a:lnTo>
                    <a:pt x="4428" y="293"/>
                  </a:lnTo>
                  <a:lnTo>
                    <a:pt x="4437" y="282"/>
                  </a:lnTo>
                  <a:lnTo>
                    <a:pt x="4446" y="272"/>
                  </a:lnTo>
                  <a:lnTo>
                    <a:pt x="4454" y="261"/>
                  </a:lnTo>
                  <a:lnTo>
                    <a:pt x="4462" y="250"/>
                  </a:lnTo>
                  <a:lnTo>
                    <a:pt x="4470" y="240"/>
                  </a:lnTo>
                  <a:lnTo>
                    <a:pt x="4477" y="230"/>
                  </a:lnTo>
                  <a:lnTo>
                    <a:pt x="4483" y="218"/>
                  </a:lnTo>
                  <a:lnTo>
                    <a:pt x="4490" y="208"/>
                  </a:lnTo>
                  <a:lnTo>
                    <a:pt x="4497" y="197"/>
                  </a:lnTo>
                  <a:lnTo>
                    <a:pt x="4503" y="186"/>
                  </a:lnTo>
                  <a:lnTo>
                    <a:pt x="4508" y="175"/>
                  </a:lnTo>
                  <a:lnTo>
                    <a:pt x="4514" y="165"/>
                  </a:lnTo>
                  <a:lnTo>
                    <a:pt x="4519" y="154"/>
                  </a:lnTo>
                  <a:lnTo>
                    <a:pt x="4523" y="142"/>
                  </a:lnTo>
                  <a:lnTo>
                    <a:pt x="4528" y="132"/>
                  </a:lnTo>
                  <a:lnTo>
                    <a:pt x="4531" y="121"/>
                  </a:lnTo>
                  <a:lnTo>
                    <a:pt x="4534" y="109"/>
                  </a:lnTo>
                  <a:lnTo>
                    <a:pt x="4538" y="99"/>
                  </a:lnTo>
                  <a:lnTo>
                    <a:pt x="4541" y="88"/>
                  </a:lnTo>
                  <a:lnTo>
                    <a:pt x="4544" y="77"/>
                  </a:lnTo>
                  <a:lnTo>
                    <a:pt x="4546" y="66"/>
                  </a:lnTo>
                  <a:lnTo>
                    <a:pt x="4548" y="55"/>
                  </a:lnTo>
                  <a:lnTo>
                    <a:pt x="4549" y="45"/>
                  </a:lnTo>
                  <a:lnTo>
                    <a:pt x="4550" y="33"/>
                  </a:lnTo>
                  <a:lnTo>
                    <a:pt x="4551" y="22"/>
                  </a:lnTo>
                  <a:lnTo>
                    <a:pt x="4551" y="10"/>
                  </a:lnTo>
                  <a:lnTo>
                    <a:pt x="4551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08" name="Freeform 380"/>
            <p:cNvSpPr>
              <a:spLocks/>
            </p:cNvSpPr>
            <p:nvPr/>
          </p:nvSpPr>
          <p:spPr bwMode="auto">
            <a:xfrm>
              <a:off x="1032" y="2079"/>
              <a:ext cx="650" cy="141"/>
            </a:xfrm>
            <a:custGeom>
              <a:avLst/>
              <a:gdLst>
                <a:gd name="T0" fmla="*/ 2 w 4551"/>
                <a:gd name="T1" fmla="*/ 461 h 987"/>
                <a:gd name="T2" fmla="*/ 13 w 4551"/>
                <a:gd name="T3" fmla="*/ 499 h 987"/>
                <a:gd name="T4" fmla="*/ 33 w 4551"/>
                <a:gd name="T5" fmla="*/ 537 h 987"/>
                <a:gd name="T6" fmla="*/ 61 w 4551"/>
                <a:gd name="T7" fmla="*/ 574 h 987"/>
                <a:gd name="T8" fmla="*/ 97 w 4551"/>
                <a:gd name="T9" fmla="*/ 610 h 987"/>
                <a:gd name="T10" fmla="*/ 141 w 4551"/>
                <a:gd name="T11" fmla="*/ 647 h 987"/>
                <a:gd name="T12" fmla="*/ 195 w 4551"/>
                <a:gd name="T13" fmla="*/ 681 h 987"/>
                <a:gd name="T14" fmla="*/ 255 w 4551"/>
                <a:gd name="T15" fmla="*/ 715 h 987"/>
                <a:gd name="T16" fmla="*/ 323 w 4551"/>
                <a:gd name="T17" fmla="*/ 747 h 987"/>
                <a:gd name="T18" fmla="*/ 398 w 4551"/>
                <a:gd name="T19" fmla="*/ 777 h 987"/>
                <a:gd name="T20" fmla="*/ 481 w 4551"/>
                <a:gd name="T21" fmla="*/ 807 h 987"/>
                <a:gd name="T22" fmla="*/ 571 w 4551"/>
                <a:gd name="T23" fmla="*/ 834 h 987"/>
                <a:gd name="T24" fmla="*/ 666 w 4551"/>
                <a:gd name="T25" fmla="*/ 860 h 987"/>
                <a:gd name="T26" fmla="*/ 767 w 4551"/>
                <a:gd name="T27" fmla="*/ 883 h 987"/>
                <a:gd name="T28" fmla="*/ 875 w 4551"/>
                <a:gd name="T29" fmla="*/ 904 h 987"/>
                <a:gd name="T30" fmla="*/ 987 w 4551"/>
                <a:gd name="T31" fmla="*/ 924 h 987"/>
                <a:gd name="T32" fmla="*/ 1105 w 4551"/>
                <a:gd name="T33" fmla="*/ 941 h 987"/>
                <a:gd name="T34" fmla="*/ 1228 w 4551"/>
                <a:gd name="T35" fmla="*/ 954 h 987"/>
                <a:gd name="T36" fmla="*/ 1353 w 4551"/>
                <a:gd name="T37" fmla="*/ 967 h 987"/>
                <a:gd name="T38" fmla="*/ 1482 w 4551"/>
                <a:gd name="T39" fmla="*/ 976 h 987"/>
                <a:gd name="T40" fmla="*/ 1615 w 4551"/>
                <a:gd name="T41" fmla="*/ 982 h 987"/>
                <a:gd name="T42" fmla="*/ 1749 w 4551"/>
                <a:gd name="T43" fmla="*/ 986 h 987"/>
                <a:gd name="T44" fmla="*/ 1886 w 4551"/>
                <a:gd name="T45" fmla="*/ 987 h 987"/>
                <a:gd name="T46" fmla="*/ 2025 w 4551"/>
                <a:gd name="T47" fmla="*/ 985 h 987"/>
                <a:gd name="T48" fmla="*/ 2164 w 4551"/>
                <a:gd name="T49" fmla="*/ 980 h 987"/>
                <a:gd name="T50" fmla="*/ 2304 w 4551"/>
                <a:gd name="T51" fmla="*/ 973 h 987"/>
                <a:gd name="T52" fmla="*/ 2442 w 4551"/>
                <a:gd name="T53" fmla="*/ 962 h 987"/>
                <a:gd name="T54" fmla="*/ 2582 w 4551"/>
                <a:gd name="T55" fmla="*/ 949 h 987"/>
                <a:gd name="T56" fmla="*/ 2719 w 4551"/>
                <a:gd name="T57" fmla="*/ 933 h 987"/>
                <a:gd name="T58" fmla="*/ 2856 w 4551"/>
                <a:gd name="T59" fmla="*/ 913 h 987"/>
                <a:gd name="T60" fmla="*/ 2990 w 4551"/>
                <a:gd name="T61" fmla="*/ 892 h 987"/>
                <a:gd name="T62" fmla="*/ 3121 w 4551"/>
                <a:gd name="T63" fmla="*/ 868 h 987"/>
                <a:gd name="T64" fmla="*/ 3248 w 4551"/>
                <a:gd name="T65" fmla="*/ 841 h 987"/>
                <a:gd name="T66" fmla="*/ 3373 w 4551"/>
                <a:gd name="T67" fmla="*/ 811 h 987"/>
                <a:gd name="T68" fmla="*/ 3494 w 4551"/>
                <a:gd name="T69" fmla="*/ 780 h 987"/>
                <a:gd name="T70" fmla="*/ 3609 w 4551"/>
                <a:gd name="T71" fmla="*/ 744 h 987"/>
                <a:gd name="T72" fmla="*/ 3719 w 4551"/>
                <a:gd name="T73" fmla="*/ 708 h 987"/>
                <a:gd name="T74" fmla="*/ 3825 w 4551"/>
                <a:gd name="T75" fmla="*/ 668 h 987"/>
                <a:gd name="T76" fmla="*/ 3924 w 4551"/>
                <a:gd name="T77" fmla="*/ 627 h 987"/>
                <a:gd name="T78" fmla="*/ 4017 w 4551"/>
                <a:gd name="T79" fmla="*/ 584 h 987"/>
                <a:gd name="T80" fmla="*/ 4104 w 4551"/>
                <a:gd name="T81" fmla="*/ 540 h 987"/>
                <a:gd name="T82" fmla="*/ 4184 w 4551"/>
                <a:gd name="T83" fmla="*/ 492 h 987"/>
                <a:gd name="T84" fmla="*/ 4256 w 4551"/>
                <a:gd name="T85" fmla="*/ 445 h 987"/>
                <a:gd name="T86" fmla="*/ 4321 w 4551"/>
                <a:gd name="T87" fmla="*/ 395 h 987"/>
                <a:gd name="T88" fmla="*/ 4379 w 4551"/>
                <a:gd name="T89" fmla="*/ 344 h 987"/>
                <a:gd name="T90" fmla="*/ 4428 w 4551"/>
                <a:gd name="T91" fmla="*/ 293 h 987"/>
                <a:gd name="T92" fmla="*/ 4470 w 4551"/>
                <a:gd name="T93" fmla="*/ 239 h 987"/>
                <a:gd name="T94" fmla="*/ 4503 w 4551"/>
                <a:gd name="T95" fmla="*/ 186 h 987"/>
                <a:gd name="T96" fmla="*/ 4528 w 4551"/>
                <a:gd name="T97" fmla="*/ 131 h 987"/>
                <a:gd name="T98" fmla="*/ 4544 w 4551"/>
                <a:gd name="T99" fmla="*/ 77 h 987"/>
                <a:gd name="T100" fmla="*/ 4551 w 4551"/>
                <a:gd name="T101" fmla="*/ 21 h 9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551" h="987">
                  <a:moveTo>
                    <a:pt x="0" y="430"/>
                  </a:moveTo>
                  <a:lnTo>
                    <a:pt x="0" y="438"/>
                  </a:lnTo>
                  <a:lnTo>
                    <a:pt x="0" y="446"/>
                  </a:lnTo>
                  <a:lnTo>
                    <a:pt x="1" y="454"/>
                  </a:lnTo>
                  <a:lnTo>
                    <a:pt x="2" y="461"/>
                  </a:lnTo>
                  <a:lnTo>
                    <a:pt x="3" y="469"/>
                  </a:lnTo>
                  <a:lnTo>
                    <a:pt x="5" y="476"/>
                  </a:lnTo>
                  <a:lnTo>
                    <a:pt x="8" y="483"/>
                  </a:lnTo>
                  <a:lnTo>
                    <a:pt x="10" y="491"/>
                  </a:lnTo>
                  <a:lnTo>
                    <a:pt x="13" y="499"/>
                  </a:lnTo>
                  <a:lnTo>
                    <a:pt x="17" y="506"/>
                  </a:lnTo>
                  <a:lnTo>
                    <a:pt x="20" y="514"/>
                  </a:lnTo>
                  <a:lnTo>
                    <a:pt x="23" y="522"/>
                  </a:lnTo>
                  <a:lnTo>
                    <a:pt x="28" y="529"/>
                  </a:lnTo>
                  <a:lnTo>
                    <a:pt x="33" y="537"/>
                  </a:lnTo>
                  <a:lnTo>
                    <a:pt x="37" y="545"/>
                  </a:lnTo>
                  <a:lnTo>
                    <a:pt x="43" y="551"/>
                  </a:lnTo>
                  <a:lnTo>
                    <a:pt x="48" y="559"/>
                  </a:lnTo>
                  <a:lnTo>
                    <a:pt x="54" y="566"/>
                  </a:lnTo>
                  <a:lnTo>
                    <a:pt x="61" y="574"/>
                  </a:lnTo>
                  <a:lnTo>
                    <a:pt x="68" y="581"/>
                  </a:lnTo>
                  <a:lnTo>
                    <a:pt x="75" y="589"/>
                  </a:lnTo>
                  <a:lnTo>
                    <a:pt x="81" y="596"/>
                  </a:lnTo>
                  <a:lnTo>
                    <a:pt x="89" y="604"/>
                  </a:lnTo>
                  <a:lnTo>
                    <a:pt x="97" y="610"/>
                  </a:lnTo>
                  <a:lnTo>
                    <a:pt x="105" y="617"/>
                  </a:lnTo>
                  <a:lnTo>
                    <a:pt x="114" y="625"/>
                  </a:lnTo>
                  <a:lnTo>
                    <a:pt x="123" y="632"/>
                  </a:lnTo>
                  <a:lnTo>
                    <a:pt x="132" y="639"/>
                  </a:lnTo>
                  <a:lnTo>
                    <a:pt x="141" y="647"/>
                  </a:lnTo>
                  <a:lnTo>
                    <a:pt x="152" y="654"/>
                  </a:lnTo>
                  <a:lnTo>
                    <a:pt x="162" y="660"/>
                  </a:lnTo>
                  <a:lnTo>
                    <a:pt x="172" y="667"/>
                  </a:lnTo>
                  <a:lnTo>
                    <a:pt x="183" y="674"/>
                  </a:lnTo>
                  <a:lnTo>
                    <a:pt x="195" y="681"/>
                  </a:lnTo>
                  <a:lnTo>
                    <a:pt x="206" y="688"/>
                  </a:lnTo>
                  <a:lnTo>
                    <a:pt x="218" y="694"/>
                  </a:lnTo>
                  <a:lnTo>
                    <a:pt x="230" y="701"/>
                  </a:lnTo>
                  <a:lnTo>
                    <a:pt x="243" y="708"/>
                  </a:lnTo>
                  <a:lnTo>
                    <a:pt x="255" y="715"/>
                  </a:lnTo>
                  <a:lnTo>
                    <a:pt x="267" y="721"/>
                  </a:lnTo>
                  <a:lnTo>
                    <a:pt x="281" y="727"/>
                  </a:lnTo>
                  <a:lnTo>
                    <a:pt x="295" y="734"/>
                  </a:lnTo>
                  <a:lnTo>
                    <a:pt x="308" y="740"/>
                  </a:lnTo>
                  <a:lnTo>
                    <a:pt x="323" y="747"/>
                  </a:lnTo>
                  <a:lnTo>
                    <a:pt x="338" y="753"/>
                  </a:lnTo>
                  <a:lnTo>
                    <a:pt x="353" y="759"/>
                  </a:lnTo>
                  <a:lnTo>
                    <a:pt x="367" y="766"/>
                  </a:lnTo>
                  <a:lnTo>
                    <a:pt x="383" y="772"/>
                  </a:lnTo>
                  <a:lnTo>
                    <a:pt x="398" y="777"/>
                  </a:lnTo>
                  <a:lnTo>
                    <a:pt x="414" y="784"/>
                  </a:lnTo>
                  <a:lnTo>
                    <a:pt x="431" y="790"/>
                  </a:lnTo>
                  <a:lnTo>
                    <a:pt x="447" y="795"/>
                  </a:lnTo>
                  <a:lnTo>
                    <a:pt x="464" y="801"/>
                  </a:lnTo>
                  <a:lnTo>
                    <a:pt x="481" y="807"/>
                  </a:lnTo>
                  <a:lnTo>
                    <a:pt x="498" y="812"/>
                  </a:lnTo>
                  <a:lnTo>
                    <a:pt x="516" y="818"/>
                  </a:lnTo>
                  <a:lnTo>
                    <a:pt x="534" y="824"/>
                  </a:lnTo>
                  <a:lnTo>
                    <a:pt x="552" y="828"/>
                  </a:lnTo>
                  <a:lnTo>
                    <a:pt x="571" y="834"/>
                  </a:lnTo>
                  <a:lnTo>
                    <a:pt x="589" y="840"/>
                  </a:lnTo>
                  <a:lnTo>
                    <a:pt x="608" y="844"/>
                  </a:lnTo>
                  <a:lnTo>
                    <a:pt x="627" y="850"/>
                  </a:lnTo>
                  <a:lnTo>
                    <a:pt x="647" y="854"/>
                  </a:lnTo>
                  <a:lnTo>
                    <a:pt x="666" y="860"/>
                  </a:lnTo>
                  <a:lnTo>
                    <a:pt x="685" y="865"/>
                  </a:lnTo>
                  <a:lnTo>
                    <a:pt x="706" y="869"/>
                  </a:lnTo>
                  <a:lnTo>
                    <a:pt x="726" y="874"/>
                  </a:lnTo>
                  <a:lnTo>
                    <a:pt x="747" y="878"/>
                  </a:lnTo>
                  <a:lnTo>
                    <a:pt x="767" y="883"/>
                  </a:lnTo>
                  <a:lnTo>
                    <a:pt x="789" y="887"/>
                  </a:lnTo>
                  <a:lnTo>
                    <a:pt x="810" y="892"/>
                  </a:lnTo>
                  <a:lnTo>
                    <a:pt x="832" y="896"/>
                  </a:lnTo>
                  <a:lnTo>
                    <a:pt x="853" y="900"/>
                  </a:lnTo>
                  <a:lnTo>
                    <a:pt x="875" y="904"/>
                  </a:lnTo>
                  <a:lnTo>
                    <a:pt x="897" y="909"/>
                  </a:lnTo>
                  <a:lnTo>
                    <a:pt x="919" y="912"/>
                  </a:lnTo>
                  <a:lnTo>
                    <a:pt x="942" y="916"/>
                  </a:lnTo>
                  <a:lnTo>
                    <a:pt x="964" y="920"/>
                  </a:lnTo>
                  <a:lnTo>
                    <a:pt x="987" y="924"/>
                  </a:lnTo>
                  <a:lnTo>
                    <a:pt x="1011" y="927"/>
                  </a:lnTo>
                  <a:lnTo>
                    <a:pt x="1034" y="931"/>
                  </a:lnTo>
                  <a:lnTo>
                    <a:pt x="1058" y="934"/>
                  </a:lnTo>
                  <a:lnTo>
                    <a:pt x="1081" y="937"/>
                  </a:lnTo>
                  <a:lnTo>
                    <a:pt x="1105" y="941"/>
                  </a:lnTo>
                  <a:lnTo>
                    <a:pt x="1129" y="943"/>
                  </a:lnTo>
                  <a:lnTo>
                    <a:pt x="1154" y="946"/>
                  </a:lnTo>
                  <a:lnTo>
                    <a:pt x="1178" y="950"/>
                  </a:lnTo>
                  <a:lnTo>
                    <a:pt x="1203" y="952"/>
                  </a:lnTo>
                  <a:lnTo>
                    <a:pt x="1228" y="954"/>
                  </a:lnTo>
                  <a:lnTo>
                    <a:pt x="1253" y="958"/>
                  </a:lnTo>
                  <a:lnTo>
                    <a:pt x="1278" y="960"/>
                  </a:lnTo>
                  <a:lnTo>
                    <a:pt x="1303" y="962"/>
                  </a:lnTo>
                  <a:lnTo>
                    <a:pt x="1328" y="965"/>
                  </a:lnTo>
                  <a:lnTo>
                    <a:pt x="1353" y="967"/>
                  </a:lnTo>
                  <a:lnTo>
                    <a:pt x="1379" y="969"/>
                  </a:lnTo>
                  <a:lnTo>
                    <a:pt x="1405" y="970"/>
                  </a:lnTo>
                  <a:lnTo>
                    <a:pt x="1430" y="973"/>
                  </a:lnTo>
                  <a:lnTo>
                    <a:pt x="1456" y="974"/>
                  </a:lnTo>
                  <a:lnTo>
                    <a:pt x="1482" y="976"/>
                  </a:lnTo>
                  <a:lnTo>
                    <a:pt x="1508" y="977"/>
                  </a:lnTo>
                  <a:lnTo>
                    <a:pt x="1534" y="978"/>
                  </a:lnTo>
                  <a:lnTo>
                    <a:pt x="1562" y="979"/>
                  </a:lnTo>
                  <a:lnTo>
                    <a:pt x="1588" y="982"/>
                  </a:lnTo>
                  <a:lnTo>
                    <a:pt x="1615" y="982"/>
                  </a:lnTo>
                  <a:lnTo>
                    <a:pt x="1641" y="983"/>
                  </a:lnTo>
                  <a:lnTo>
                    <a:pt x="1668" y="984"/>
                  </a:lnTo>
                  <a:lnTo>
                    <a:pt x="1695" y="985"/>
                  </a:lnTo>
                  <a:lnTo>
                    <a:pt x="1723" y="985"/>
                  </a:lnTo>
                  <a:lnTo>
                    <a:pt x="1749" y="986"/>
                  </a:lnTo>
                  <a:lnTo>
                    <a:pt x="1777" y="986"/>
                  </a:lnTo>
                  <a:lnTo>
                    <a:pt x="1804" y="986"/>
                  </a:lnTo>
                  <a:lnTo>
                    <a:pt x="1832" y="987"/>
                  </a:lnTo>
                  <a:lnTo>
                    <a:pt x="1859" y="987"/>
                  </a:lnTo>
                  <a:lnTo>
                    <a:pt x="1886" y="987"/>
                  </a:lnTo>
                  <a:lnTo>
                    <a:pt x="1915" y="986"/>
                  </a:lnTo>
                  <a:lnTo>
                    <a:pt x="1942" y="986"/>
                  </a:lnTo>
                  <a:lnTo>
                    <a:pt x="1969" y="986"/>
                  </a:lnTo>
                  <a:lnTo>
                    <a:pt x="1997" y="985"/>
                  </a:lnTo>
                  <a:lnTo>
                    <a:pt x="2025" y="985"/>
                  </a:lnTo>
                  <a:lnTo>
                    <a:pt x="2053" y="984"/>
                  </a:lnTo>
                  <a:lnTo>
                    <a:pt x="2080" y="984"/>
                  </a:lnTo>
                  <a:lnTo>
                    <a:pt x="2109" y="983"/>
                  </a:lnTo>
                  <a:lnTo>
                    <a:pt x="2136" y="982"/>
                  </a:lnTo>
                  <a:lnTo>
                    <a:pt x="2164" y="980"/>
                  </a:lnTo>
                  <a:lnTo>
                    <a:pt x="2192" y="979"/>
                  </a:lnTo>
                  <a:lnTo>
                    <a:pt x="2220" y="977"/>
                  </a:lnTo>
                  <a:lnTo>
                    <a:pt x="2247" y="976"/>
                  </a:lnTo>
                  <a:lnTo>
                    <a:pt x="2276" y="975"/>
                  </a:lnTo>
                  <a:lnTo>
                    <a:pt x="2304" y="973"/>
                  </a:lnTo>
                  <a:lnTo>
                    <a:pt x="2331" y="971"/>
                  </a:lnTo>
                  <a:lnTo>
                    <a:pt x="2360" y="969"/>
                  </a:lnTo>
                  <a:lnTo>
                    <a:pt x="2387" y="967"/>
                  </a:lnTo>
                  <a:lnTo>
                    <a:pt x="2415" y="965"/>
                  </a:lnTo>
                  <a:lnTo>
                    <a:pt x="2442" y="962"/>
                  </a:lnTo>
                  <a:lnTo>
                    <a:pt x="2471" y="960"/>
                  </a:lnTo>
                  <a:lnTo>
                    <a:pt x="2498" y="958"/>
                  </a:lnTo>
                  <a:lnTo>
                    <a:pt x="2526" y="954"/>
                  </a:lnTo>
                  <a:lnTo>
                    <a:pt x="2554" y="952"/>
                  </a:lnTo>
                  <a:lnTo>
                    <a:pt x="2582" y="949"/>
                  </a:lnTo>
                  <a:lnTo>
                    <a:pt x="2609" y="946"/>
                  </a:lnTo>
                  <a:lnTo>
                    <a:pt x="2637" y="943"/>
                  </a:lnTo>
                  <a:lnTo>
                    <a:pt x="2665" y="940"/>
                  </a:lnTo>
                  <a:lnTo>
                    <a:pt x="2692" y="936"/>
                  </a:lnTo>
                  <a:lnTo>
                    <a:pt x="2719" y="933"/>
                  </a:lnTo>
                  <a:lnTo>
                    <a:pt x="2747" y="929"/>
                  </a:lnTo>
                  <a:lnTo>
                    <a:pt x="2775" y="926"/>
                  </a:lnTo>
                  <a:lnTo>
                    <a:pt x="2802" y="921"/>
                  </a:lnTo>
                  <a:lnTo>
                    <a:pt x="2829" y="918"/>
                  </a:lnTo>
                  <a:lnTo>
                    <a:pt x="2856" y="913"/>
                  </a:lnTo>
                  <a:lnTo>
                    <a:pt x="2883" y="910"/>
                  </a:lnTo>
                  <a:lnTo>
                    <a:pt x="2910" y="906"/>
                  </a:lnTo>
                  <a:lnTo>
                    <a:pt x="2936" y="901"/>
                  </a:lnTo>
                  <a:lnTo>
                    <a:pt x="2963" y="896"/>
                  </a:lnTo>
                  <a:lnTo>
                    <a:pt x="2990" y="892"/>
                  </a:lnTo>
                  <a:lnTo>
                    <a:pt x="3017" y="887"/>
                  </a:lnTo>
                  <a:lnTo>
                    <a:pt x="3043" y="883"/>
                  </a:lnTo>
                  <a:lnTo>
                    <a:pt x="3069" y="878"/>
                  </a:lnTo>
                  <a:lnTo>
                    <a:pt x="3095" y="873"/>
                  </a:lnTo>
                  <a:lnTo>
                    <a:pt x="3121" y="868"/>
                  </a:lnTo>
                  <a:lnTo>
                    <a:pt x="3146" y="862"/>
                  </a:lnTo>
                  <a:lnTo>
                    <a:pt x="3172" y="858"/>
                  </a:lnTo>
                  <a:lnTo>
                    <a:pt x="3198" y="852"/>
                  </a:lnTo>
                  <a:lnTo>
                    <a:pt x="3223" y="847"/>
                  </a:lnTo>
                  <a:lnTo>
                    <a:pt x="3248" y="841"/>
                  </a:lnTo>
                  <a:lnTo>
                    <a:pt x="3273" y="835"/>
                  </a:lnTo>
                  <a:lnTo>
                    <a:pt x="3299" y="829"/>
                  </a:lnTo>
                  <a:lnTo>
                    <a:pt x="3323" y="824"/>
                  </a:lnTo>
                  <a:lnTo>
                    <a:pt x="3348" y="817"/>
                  </a:lnTo>
                  <a:lnTo>
                    <a:pt x="3373" y="811"/>
                  </a:lnTo>
                  <a:lnTo>
                    <a:pt x="3397" y="806"/>
                  </a:lnTo>
                  <a:lnTo>
                    <a:pt x="3422" y="799"/>
                  </a:lnTo>
                  <a:lnTo>
                    <a:pt x="3446" y="792"/>
                  </a:lnTo>
                  <a:lnTo>
                    <a:pt x="3470" y="786"/>
                  </a:lnTo>
                  <a:lnTo>
                    <a:pt x="3494" y="780"/>
                  </a:lnTo>
                  <a:lnTo>
                    <a:pt x="3517" y="773"/>
                  </a:lnTo>
                  <a:lnTo>
                    <a:pt x="3540" y="766"/>
                  </a:lnTo>
                  <a:lnTo>
                    <a:pt x="3564" y="759"/>
                  </a:lnTo>
                  <a:lnTo>
                    <a:pt x="3587" y="752"/>
                  </a:lnTo>
                  <a:lnTo>
                    <a:pt x="3609" y="744"/>
                  </a:lnTo>
                  <a:lnTo>
                    <a:pt x="3632" y="738"/>
                  </a:lnTo>
                  <a:lnTo>
                    <a:pt x="3655" y="731"/>
                  </a:lnTo>
                  <a:lnTo>
                    <a:pt x="3676" y="723"/>
                  </a:lnTo>
                  <a:lnTo>
                    <a:pt x="3698" y="715"/>
                  </a:lnTo>
                  <a:lnTo>
                    <a:pt x="3719" y="708"/>
                  </a:lnTo>
                  <a:lnTo>
                    <a:pt x="3741" y="700"/>
                  </a:lnTo>
                  <a:lnTo>
                    <a:pt x="3763" y="692"/>
                  </a:lnTo>
                  <a:lnTo>
                    <a:pt x="3784" y="684"/>
                  </a:lnTo>
                  <a:lnTo>
                    <a:pt x="3805" y="676"/>
                  </a:lnTo>
                  <a:lnTo>
                    <a:pt x="3825" y="668"/>
                  </a:lnTo>
                  <a:lnTo>
                    <a:pt x="3845" y="660"/>
                  </a:lnTo>
                  <a:lnTo>
                    <a:pt x="3866" y="652"/>
                  </a:lnTo>
                  <a:lnTo>
                    <a:pt x="3885" y="644"/>
                  </a:lnTo>
                  <a:lnTo>
                    <a:pt x="3904" y="637"/>
                  </a:lnTo>
                  <a:lnTo>
                    <a:pt x="3924" y="627"/>
                  </a:lnTo>
                  <a:lnTo>
                    <a:pt x="3943" y="619"/>
                  </a:lnTo>
                  <a:lnTo>
                    <a:pt x="3962" y="610"/>
                  </a:lnTo>
                  <a:lnTo>
                    <a:pt x="3981" y="602"/>
                  </a:lnTo>
                  <a:lnTo>
                    <a:pt x="3999" y="593"/>
                  </a:lnTo>
                  <a:lnTo>
                    <a:pt x="4017" y="584"/>
                  </a:lnTo>
                  <a:lnTo>
                    <a:pt x="4035" y="575"/>
                  </a:lnTo>
                  <a:lnTo>
                    <a:pt x="4053" y="567"/>
                  </a:lnTo>
                  <a:lnTo>
                    <a:pt x="4070" y="558"/>
                  </a:lnTo>
                  <a:lnTo>
                    <a:pt x="4087" y="549"/>
                  </a:lnTo>
                  <a:lnTo>
                    <a:pt x="4104" y="540"/>
                  </a:lnTo>
                  <a:lnTo>
                    <a:pt x="4120" y="531"/>
                  </a:lnTo>
                  <a:lnTo>
                    <a:pt x="4137" y="521"/>
                  </a:lnTo>
                  <a:lnTo>
                    <a:pt x="4153" y="512"/>
                  </a:lnTo>
                  <a:lnTo>
                    <a:pt x="4169" y="503"/>
                  </a:lnTo>
                  <a:lnTo>
                    <a:pt x="4184" y="492"/>
                  </a:lnTo>
                  <a:lnTo>
                    <a:pt x="4198" y="483"/>
                  </a:lnTo>
                  <a:lnTo>
                    <a:pt x="4213" y="474"/>
                  </a:lnTo>
                  <a:lnTo>
                    <a:pt x="4228" y="464"/>
                  </a:lnTo>
                  <a:lnTo>
                    <a:pt x="4243" y="455"/>
                  </a:lnTo>
                  <a:lnTo>
                    <a:pt x="4256" y="445"/>
                  </a:lnTo>
                  <a:lnTo>
                    <a:pt x="4270" y="434"/>
                  </a:lnTo>
                  <a:lnTo>
                    <a:pt x="4284" y="425"/>
                  </a:lnTo>
                  <a:lnTo>
                    <a:pt x="4296" y="415"/>
                  </a:lnTo>
                  <a:lnTo>
                    <a:pt x="4309" y="405"/>
                  </a:lnTo>
                  <a:lnTo>
                    <a:pt x="4321" y="395"/>
                  </a:lnTo>
                  <a:lnTo>
                    <a:pt x="4334" y="385"/>
                  </a:lnTo>
                  <a:lnTo>
                    <a:pt x="4345" y="374"/>
                  </a:lnTo>
                  <a:lnTo>
                    <a:pt x="4356" y="364"/>
                  </a:lnTo>
                  <a:lnTo>
                    <a:pt x="4368" y="354"/>
                  </a:lnTo>
                  <a:lnTo>
                    <a:pt x="4379" y="344"/>
                  </a:lnTo>
                  <a:lnTo>
                    <a:pt x="4389" y="333"/>
                  </a:lnTo>
                  <a:lnTo>
                    <a:pt x="4399" y="323"/>
                  </a:lnTo>
                  <a:lnTo>
                    <a:pt x="4410" y="313"/>
                  </a:lnTo>
                  <a:lnTo>
                    <a:pt x="4419" y="303"/>
                  </a:lnTo>
                  <a:lnTo>
                    <a:pt x="4428" y="293"/>
                  </a:lnTo>
                  <a:lnTo>
                    <a:pt x="4437" y="281"/>
                  </a:lnTo>
                  <a:lnTo>
                    <a:pt x="4446" y="271"/>
                  </a:lnTo>
                  <a:lnTo>
                    <a:pt x="4454" y="261"/>
                  </a:lnTo>
                  <a:lnTo>
                    <a:pt x="4462" y="249"/>
                  </a:lnTo>
                  <a:lnTo>
                    <a:pt x="4470" y="239"/>
                  </a:lnTo>
                  <a:lnTo>
                    <a:pt x="4477" y="229"/>
                  </a:lnTo>
                  <a:lnTo>
                    <a:pt x="4483" y="218"/>
                  </a:lnTo>
                  <a:lnTo>
                    <a:pt x="4490" y="207"/>
                  </a:lnTo>
                  <a:lnTo>
                    <a:pt x="4497" y="196"/>
                  </a:lnTo>
                  <a:lnTo>
                    <a:pt x="4503" y="186"/>
                  </a:lnTo>
                  <a:lnTo>
                    <a:pt x="4508" y="175"/>
                  </a:lnTo>
                  <a:lnTo>
                    <a:pt x="4514" y="164"/>
                  </a:lnTo>
                  <a:lnTo>
                    <a:pt x="4519" y="153"/>
                  </a:lnTo>
                  <a:lnTo>
                    <a:pt x="4523" y="142"/>
                  </a:lnTo>
                  <a:lnTo>
                    <a:pt x="4528" y="131"/>
                  </a:lnTo>
                  <a:lnTo>
                    <a:pt x="4531" y="120"/>
                  </a:lnTo>
                  <a:lnTo>
                    <a:pt x="4534" y="110"/>
                  </a:lnTo>
                  <a:lnTo>
                    <a:pt x="4538" y="98"/>
                  </a:lnTo>
                  <a:lnTo>
                    <a:pt x="4541" y="87"/>
                  </a:lnTo>
                  <a:lnTo>
                    <a:pt x="4544" y="77"/>
                  </a:lnTo>
                  <a:lnTo>
                    <a:pt x="4546" y="66"/>
                  </a:lnTo>
                  <a:lnTo>
                    <a:pt x="4548" y="54"/>
                  </a:lnTo>
                  <a:lnTo>
                    <a:pt x="4549" y="44"/>
                  </a:lnTo>
                  <a:lnTo>
                    <a:pt x="4550" y="33"/>
                  </a:lnTo>
                  <a:lnTo>
                    <a:pt x="4551" y="21"/>
                  </a:lnTo>
                  <a:lnTo>
                    <a:pt x="4551" y="11"/>
                  </a:lnTo>
                  <a:lnTo>
                    <a:pt x="4551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09" name="Freeform 381"/>
            <p:cNvSpPr>
              <a:spLocks/>
            </p:cNvSpPr>
            <p:nvPr/>
          </p:nvSpPr>
          <p:spPr bwMode="auto">
            <a:xfrm>
              <a:off x="1032" y="1956"/>
              <a:ext cx="650" cy="141"/>
            </a:xfrm>
            <a:custGeom>
              <a:avLst/>
              <a:gdLst>
                <a:gd name="T0" fmla="*/ 2 w 4551"/>
                <a:gd name="T1" fmla="*/ 461 h 988"/>
                <a:gd name="T2" fmla="*/ 13 w 4551"/>
                <a:gd name="T3" fmla="*/ 500 h 988"/>
                <a:gd name="T4" fmla="*/ 33 w 4551"/>
                <a:gd name="T5" fmla="*/ 537 h 988"/>
                <a:gd name="T6" fmla="*/ 61 w 4551"/>
                <a:gd name="T7" fmla="*/ 575 h 988"/>
                <a:gd name="T8" fmla="*/ 97 w 4551"/>
                <a:gd name="T9" fmla="*/ 611 h 988"/>
                <a:gd name="T10" fmla="*/ 141 w 4551"/>
                <a:gd name="T11" fmla="*/ 647 h 988"/>
                <a:gd name="T12" fmla="*/ 195 w 4551"/>
                <a:gd name="T13" fmla="*/ 681 h 988"/>
                <a:gd name="T14" fmla="*/ 255 w 4551"/>
                <a:gd name="T15" fmla="*/ 715 h 988"/>
                <a:gd name="T16" fmla="*/ 323 w 4551"/>
                <a:gd name="T17" fmla="*/ 747 h 988"/>
                <a:gd name="T18" fmla="*/ 399 w 4551"/>
                <a:gd name="T19" fmla="*/ 779 h 988"/>
                <a:gd name="T20" fmla="*/ 481 w 4551"/>
                <a:gd name="T21" fmla="*/ 807 h 988"/>
                <a:gd name="T22" fmla="*/ 571 w 4551"/>
                <a:gd name="T23" fmla="*/ 834 h 988"/>
                <a:gd name="T24" fmla="*/ 666 w 4551"/>
                <a:gd name="T25" fmla="*/ 861 h 988"/>
                <a:gd name="T26" fmla="*/ 768 w 4551"/>
                <a:gd name="T27" fmla="*/ 884 h 988"/>
                <a:gd name="T28" fmla="*/ 875 w 4551"/>
                <a:gd name="T29" fmla="*/ 905 h 988"/>
                <a:gd name="T30" fmla="*/ 988 w 4551"/>
                <a:gd name="T31" fmla="*/ 924 h 988"/>
                <a:gd name="T32" fmla="*/ 1105 w 4551"/>
                <a:gd name="T33" fmla="*/ 941 h 988"/>
                <a:gd name="T34" fmla="*/ 1228 w 4551"/>
                <a:gd name="T35" fmla="*/ 956 h 988"/>
                <a:gd name="T36" fmla="*/ 1353 w 4551"/>
                <a:gd name="T37" fmla="*/ 967 h 988"/>
                <a:gd name="T38" fmla="*/ 1482 w 4551"/>
                <a:gd name="T39" fmla="*/ 976 h 988"/>
                <a:gd name="T40" fmla="*/ 1615 w 4551"/>
                <a:gd name="T41" fmla="*/ 983 h 988"/>
                <a:gd name="T42" fmla="*/ 1750 w 4551"/>
                <a:gd name="T43" fmla="*/ 987 h 988"/>
                <a:gd name="T44" fmla="*/ 1887 w 4551"/>
                <a:gd name="T45" fmla="*/ 988 h 988"/>
                <a:gd name="T46" fmla="*/ 2025 w 4551"/>
                <a:gd name="T47" fmla="*/ 985 h 988"/>
                <a:gd name="T48" fmla="*/ 2164 w 4551"/>
                <a:gd name="T49" fmla="*/ 981 h 988"/>
                <a:gd name="T50" fmla="*/ 2304 w 4551"/>
                <a:gd name="T51" fmla="*/ 973 h 988"/>
                <a:gd name="T52" fmla="*/ 2442 w 4551"/>
                <a:gd name="T53" fmla="*/ 963 h 988"/>
                <a:gd name="T54" fmla="*/ 2582 w 4551"/>
                <a:gd name="T55" fmla="*/ 950 h 988"/>
                <a:gd name="T56" fmla="*/ 2721 w 4551"/>
                <a:gd name="T57" fmla="*/ 933 h 988"/>
                <a:gd name="T58" fmla="*/ 2856 w 4551"/>
                <a:gd name="T59" fmla="*/ 915 h 988"/>
                <a:gd name="T60" fmla="*/ 2990 w 4551"/>
                <a:gd name="T61" fmla="*/ 893 h 988"/>
                <a:gd name="T62" fmla="*/ 3121 w 4551"/>
                <a:gd name="T63" fmla="*/ 869 h 988"/>
                <a:gd name="T64" fmla="*/ 3248 w 4551"/>
                <a:gd name="T65" fmla="*/ 841 h 988"/>
                <a:gd name="T66" fmla="*/ 3373 w 4551"/>
                <a:gd name="T67" fmla="*/ 812 h 988"/>
                <a:gd name="T68" fmla="*/ 3494 w 4551"/>
                <a:gd name="T69" fmla="*/ 780 h 988"/>
                <a:gd name="T70" fmla="*/ 3609 w 4551"/>
                <a:gd name="T71" fmla="*/ 745 h 988"/>
                <a:gd name="T72" fmla="*/ 3719 w 4551"/>
                <a:gd name="T73" fmla="*/ 708 h 988"/>
                <a:gd name="T74" fmla="*/ 3825 w 4551"/>
                <a:gd name="T75" fmla="*/ 670 h 988"/>
                <a:gd name="T76" fmla="*/ 3924 w 4551"/>
                <a:gd name="T77" fmla="*/ 628 h 988"/>
                <a:gd name="T78" fmla="*/ 4017 w 4551"/>
                <a:gd name="T79" fmla="*/ 585 h 988"/>
                <a:gd name="T80" fmla="*/ 4104 w 4551"/>
                <a:gd name="T81" fmla="*/ 540 h 988"/>
                <a:gd name="T82" fmla="*/ 4184 w 4551"/>
                <a:gd name="T83" fmla="*/ 494 h 988"/>
                <a:gd name="T84" fmla="*/ 4256 w 4551"/>
                <a:gd name="T85" fmla="*/ 445 h 988"/>
                <a:gd name="T86" fmla="*/ 4321 w 4551"/>
                <a:gd name="T87" fmla="*/ 395 h 988"/>
                <a:gd name="T88" fmla="*/ 4379 w 4551"/>
                <a:gd name="T89" fmla="*/ 345 h 988"/>
                <a:gd name="T90" fmla="*/ 4428 w 4551"/>
                <a:gd name="T91" fmla="*/ 293 h 988"/>
                <a:gd name="T92" fmla="*/ 4470 w 4551"/>
                <a:gd name="T93" fmla="*/ 240 h 988"/>
                <a:gd name="T94" fmla="*/ 4503 w 4551"/>
                <a:gd name="T95" fmla="*/ 186 h 988"/>
                <a:gd name="T96" fmla="*/ 4528 w 4551"/>
                <a:gd name="T97" fmla="*/ 132 h 988"/>
                <a:gd name="T98" fmla="*/ 4544 w 4551"/>
                <a:gd name="T99" fmla="*/ 77 h 988"/>
                <a:gd name="T100" fmla="*/ 4551 w 4551"/>
                <a:gd name="T101" fmla="*/ 23 h 9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551" h="988">
                  <a:moveTo>
                    <a:pt x="0" y="431"/>
                  </a:moveTo>
                  <a:lnTo>
                    <a:pt x="0" y="438"/>
                  </a:lnTo>
                  <a:lnTo>
                    <a:pt x="0" y="446"/>
                  </a:lnTo>
                  <a:lnTo>
                    <a:pt x="1" y="454"/>
                  </a:lnTo>
                  <a:lnTo>
                    <a:pt x="2" y="461"/>
                  </a:lnTo>
                  <a:lnTo>
                    <a:pt x="3" y="469"/>
                  </a:lnTo>
                  <a:lnTo>
                    <a:pt x="5" y="477"/>
                  </a:lnTo>
                  <a:lnTo>
                    <a:pt x="8" y="485"/>
                  </a:lnTo>
                  <a:lnTo>
                    <a:pt x="10" y="492"/>
                  </a:lnTo>
                  <a:lnTo>
                    <a:pt x="13" y="500"/>
                  </a:lnTo>
                  <a:lnTo>
                    <a:pt x="17" y="508"/>
                  </a:lnTo>
                  <a:lnTo>
                    <a:pt x="20" y="514"/>
                  </a:lnTo>
                  <a:lnTo>
                    <a:pt x="23" y="522"/>
                  </a:lnTo>
                  <a:lnTo>
                    <a:pt x="28" y="530"/>
                  </a:lnTo>
                  <a:lnTo>
                    <a:pt x="33" y="537"/>
                  </a:lnTo>
                  <a:lnTo>
                    <a:pt x="38" y="545"/>
                  </a:lnTo>
                  <a:lnTo>
                    <a:pt x="43" y="552"/>
                  </a:lnTo>
                  <a:lnTo>
                    <a:pt x="48" y="560"/>
                  </a:lnTo>
                  <a:lnTo>
                    <a:pt x="54" y="568"/>
                  </a:lnTo>
                  <a:lnTo>
                    <a:pt x="61" y="575"/>
                  </a:lnTo>
                  <a:lnTo>
                    <a:pt x="68" y="582"/>
                  </a:lnTo>
                  <a:lnTo>
                    <a:pt x="75" y="589"/>
                  </a:lnTo>
                  <a:lnTo>
                    <a:pt x="81" y="597"/>
                  </a:lnTo>
                  <a:lnTo>
                    <a:pt x="89" y="604"/>
                  </a:lnTo>
                  <a:lnTo>
                    <a:pt x="97" y="611"/>
                  </a:lnTo>
                  <a:lnTo>
                    <a:pt x="105" y="619"/>
                  </a:lnTo>
                  <a:lnTo>
                    <a:pt x="114" y="626"/>
                  </a:lnTo>
                  <a:lnTo>
                    <a:pt x="123" y="632"/>
                  </a:lnTo>
                  <a:lnTo>
                    <a:pt x="132" y="640"/>
                  </a:lnTo>
                  <a:lnTo>
                    <a:pt x="141" y="647"/>
                  </a:lnTo>
                  <a:lnTo>
                    <a:pt x="152" y="654"/>
                  </a:lnTo>
                  <a:lnTo>
                    <a:pt x="162" y="661"/>
                  </a:lnTo>
                  <a:lnTo>
                    <a:pt x="172" y="668"/>
                  </a:lnTo>
                  <a:lnTo>
                    <a:pt x="183" y="674"/>
                  </a:lnTo>
                  <a:lnTo>
                    <a:pt x="195" y="681"/>
                  </a:lnTo>
                  <a:lnTo>
                    <a:pt x="206" y="688"/>
                  </a:lnTo>
                  <a:lnTo>
                    <a:pt x="218" y="695"/>
                  </a:lnTo>
                  <a:lnTo>
                    <a:pt x="230" y="702"/>
                  </a:lnTo>
                  <a:lnTo>
                    <a:pt x="243" y="708"/>
                  </a:lnTo>
                  <a:lnTo>
                    <a:pt x="255" y="715"/>
                  </a:lnTo>
                  <a:lnTo>
                    <a:pt x="267" y="722"/>
                  </a:lnTo>
                  <a:lnTo>
                    <a:pt x="281" y="728"/>
                  </a:lnTo>
                  <a:lnTo>
                    <a:pt x="295" y="735"/>
                  </a:lnTo>
                  <a:lnTo>
                    <a:pt x="308" y="741"/>
                  </a:lnTo>
                  <a:lnTo>
                    <a:pt x="323" y="747"/>
                  </a:lnTo>
                  <a:lnTo>
                    <a:pt x="338" y="754"/>
                  </a:lnTo>
                  <a:lnTo>
                    <a:pt x="353" y="760"/>
                  </a:lnTo>
                  <a:lnTo>
                    <a:pt x="367" y="766"/>
                  </a:lnTo>
                  <a:lnTo>
                    <a:pt x="383" y="772"/>
                  </a:lnTo>
                  <a:lnTo>
                    <a:pt x="399" y="779"/>
                  </a:lnTo>
                  <a:lnTo>
                    <a:pt x="415" y="785"/>
                  </a:lnTo>
                  <a:lnTo>
                    <a:pt x="431" y="790"/>
                  </a:lnTo>
                  <a:lnTo>
                    <a:pt x="447" y="796"/>
                  </a:lnTo>
                  <a:lnTo>
                    <a:pt x="464" y="802"/>
                  </a:lnTo>
                  <a:lnTo>
                    <a:pt x="481" y="807"/>
                  </a:lnTo>
                  <a:lnTo>
                    <a:pt x="499" y="813"/>
                  </a:lnTo>
                  <a:lnTo>
                    <a:pt x="516" y="819"/>
                  </a:lnTo>
                  <a:lnTo>
                    <a:pt x="534" y="824"/>
                  </a:lnTo>
                  <a:lnTo>
                    <a:pt x="552" y="830"/>
                  </a:lnTo>
                  <a:lnTo>
                    <a:pt x="571" y="834"/>
                  </a:lnTo>
                  <a:lnTo>
                    <a:pt x="589" y="840"/>
                  </a:lnTo>
                  <a:lnTo>
                    <a:pt x="608" y="846"/>
                  </a:lnTo>
                  <a:lnTo>
                    <a:pt x="627" y="850"/>
                  </a:lnTo>
                  <a:lnTo>
                    <a:pt x="647" y="855"/>
                  </a:lnTo>
                  <a:lnTo>
                    <a:pt x="666" y="861"/>
                  </a:lnTo>
                  <a:lnTo>
                    <a:pt x="685" y="865"/>
                  </a:lnTo>
                  <a:lnTo>
                    <a:pt x="706" y="870"/>
                  </a:lnTo>
                  <a:lnTo>
                    <a:pt x="726" y="874"/>
                  </a:lnTo>
                  <a:lnTo>
                    <a:pt x="747" y="880"/>
                  </a:lnTo>
                  <a:lnTo>
                    <a:pt x="768" y="884"/>
                  </a:lnTo>
                  <a:lnTo>
                    <a:pt x="789" y="888"/>
                  </a:lnTo>
                  <a:lnTo>
                    <a:pt x="810" y="892"/>
                  </a:lnTo>
                  <a:lnTo>
                    <a:pt x="832" y="897"/>
                  </a:lnTo>
                  <a:lnTo>
                    <a:pt x="853" y="901"/>
                  </a:lnTo>
                  <a:lnTo>
                    <a:pt x="875" y="905"/>
                  </a:lnTo>
                  <a:lnTo>
                    <a:pt x="897" y="909"/>
                  </a:lnTo>
                  <a:lnTo>
                    <a:pt x="919" y="913"/>
                  </a:lnTo>
                  <a:lnTo>
                    <a:pt x="942" y="917"/>
                  </a:lnTo>
                  <a:lnTo>
                    <a:pt x="964" y="921"/>
                  </a:lnTo>
                  <a:lnTo>
                    <a:pt x="988" y="924"/>
                  </a:lnTo>
                  <a:lnTo>
                    <a:pt x="1011" y="928"/>
                  </a:lnTo>
                  <a:lnTo>
                    <a:pt x="1035" y="931"/>
                  </a:lnTo>
                  <a:lnTo>
                    <a:pt x="1058" y="934"/>
                  </a:lnTo>
                  <a:lnTo>
                    <a:pt x="1081" y="938"/>
                  </a:lnTo>
                  <a:lnTo>
                    <a:pt x="1105" y="941"/>
                  </a:lnTo>
                  <a:lnTo>
                    <a:pt x="1130" y="945"/>
                  </a:lnTo>
                  <a:lnTo>
                    <a:pt x="1154" y="947"/>
                  </a:lnTo>
                  <a:lnTo>
                    <a:pt x="1178" y="950"/>
                  </a:lnTo>
                  <a:lnTo>
                    <a:pt x="1203" y="953"/>
                  </a:lnTo>
                  <a:lnTo>
                    <a:pt x="1228" y="956"/>
                  </a:lnTo>
                  <a:lnTo>
                    <a:pt x="1253" y="958"/>
                  </a:lnTo>
                  <a:lnTo>
                    <a:pt x="1278" y="960"/>
                  </a:lnTo>
                  <a:lnTo>
                    <a:pt x="1303" y="963"/>
                  </a:lnTo>
                  <a:lnTo>
                    <a:pt x="1328" y="965"/>
                  </a:lnTo>
                  <a:lnTo>
                    <a:pt x="1353" y="967"/>
                  </a:lnTo>
                  <a:lnTo>
                    <a:pt x="1379" y="970"/>
                  </a:lnTo>
                  <a:lnTo>
                    <a:pt x="1405" y="971"/>
                  </a:lnTo>
                  <a:lnTo>
                    <a:pt x="1430" y="973"/>
                  </a:lnTo>
                  <a:lnTo>
                    <a:pt x="1456" y="975"/>
                  </a:lnTo>
                  <a:lnTo>
                    <a:pt x="1482" y="976"/>
                  </a:lnTo>
                  <a:lnTo>
                    <a:pt x="1508" y="977"/>
                  </a:lnTo>
                  <a:lnTo>
                    <a:pt x="1535" y="980"/>
                  </a:lnTo>
                  <a:lnTo>
                    <a:pt x="1562" y="981"/>
                  </a:lnTo>
                  <a:lnTo>
                    <a:pt x="1588" y="982"/>
                  </a:lnTo>
                  <a:lnTo>
                    <a:pt x="1615" y="983"/>
                  </a:lnTo>
                  <a:lnTo>
                    <a:pt x="1641" y="984"/>
                  </a:lnTo>
                  <a:lnTo>
                    <a:pt x="1668" y="984"/>
                  </a:lnTo>
                  <a:lnTo>
                    <a:pt x="1695" y="985"/>
                  </a:lnTo>
                  <a:lnTo>
                    <a:pt x="1723" y="987"/>
                  </a:lnTo>
                  <a:lnTo>
                    <a:pt x="1750" y="987"/>
                  </a:lnTo>
                  <a:lnTo>
                    <a:pt x="1777" y="987"/>
                  </a:lnTo>
                  <a:lnTo>
                    <a:pt x="1804" y="988"/>
                  </a:lnTo>
                  <a:lnTo>
                    <a:pt x="1832" y="988"/>
                  </a:lnTo>
                  <a:lnTo>
                    <a:pt x="1859" y="988"/>
                  </a:lnTo>
                  <a:lnTo>
                    <a:pt x="1887" y="988"/>
                  </a:lnTo>
                  <a:lnTo>
                    <a:pt x="1915" y="988"/>
                  </a:lnTo>
                  <a:lnTo>
                    <a:pt x="1942" y="987"/>
                  </a:lnTo>
                  <a:lnTo>
                    <a:pt x="1969" y="987"/>
                  </a:lnTo>
                  <a:lnTo>
                    <a:pt x="1997" y="987"/>
                  </a:lnTo>
                  <a:lnTo>
                    <a:pt x="2025" y="985"/>
                  </a:lnTo>
                  <a:lnTo>
                    <a:pt x="2053" y="985"/>
                  </a:lnTo>
                  <a:lnTo>
                    <a:pt x="2080" y="984"/>
                  </a:lnTo>
                  <a:lnTo>
                    <a:pt x="2109" y="983"/>
                  </a:lnTo>
                  <a:lnTo>
                    <a:pt x="2136" y="982"/>
                  </a:lnTo>
                  <a:lnTo>
                    <a:pt x="2164" y="981"/>
                  </a:lnTo>
                  <a:lnTo>
                    <a:pt x="2192" y="980"/>
                  </a:lnTo>
                  <a:lnTo>
                    <a:pt x="2220" y="979"/>
                  </a:lnTo>
                  <a:lnTo>
                    <a:pt x="2247" y="976"/>
                  </a:lnTo>
                  <a:lnTo>
                    <a:pt x="2276" y="975"/>
                  </a:lnTo>
                  <a:lnTo>
                    <a:pt x="2304" y="973"/>
                  </a:lnTo>
                  <a:lnTo>
                    <a:pt x="2331" y="972"/>
                  </a:lnTo>
                  <a:lnTo>
                    <a:pt x="2360" y="970"/>
                  </a:lnTo>
                  <a:lnTo>
                    <a:pt x="2387" y="967"/>
                  </a:lnTo>
                  <a:lnTo>
                    <a:pt x="2415" y="965"/>
                  </a:lnTo>
                  <a:lnTo>
                    <a:pt x="2442" y="963"/>
                  </a:lnTo>
                  <a:lnTo>
                    <a:pt x="2471" y="960"/>
                  </a:lnTo>
                  <a:lnTo>
                    <a:pt x="2498" y="958"/>
                  </a:lnTo>
                  <a:lnTo>
                    <a:pt x="2526" y="956"/>
                  </a:lnTo>
                  <a:lnTo>
                    <a:pt x="2554" y="953"/>
                  </a:lnTo>
                  <a:lnTo>
                    <a:pt x="2582" y="950"/>
                  </a:lnTo>
                  <a:lnTo>
                    <a:pt x="2609" y="947"/>
                  </a:lnTo>
                  <a:lnTo>
                    <a:pt x="2638" y="943"/>
                  </a:lnTo>
                  <a:lnTo>
                    <a:pt x="2665" y="940"/>
                  </a:lnTo>
                  <a:lnTo>
                    <a:pt x="2692" y="937"/>
                  </a:lnTo>
                  <a:lnTo>
                    <a:pt x="2721" y="933"/>
                  </a:lnTo>
                  <a:lnTo>
                    <a:pt x="2748" y="930"/>
                  </a:lnTo>
                  <a:lnTo>
                    <a:pt x="2775" y="926"/>
                  </a:lnTo>
                  <a:lnTo>
                    <a:pt x="2802" y="923"/>
                  </a:lnTo>
                  <a:lnTo>
                    <a:pt x="2829" y="918"/>
                  </a:lnTo>
                  <a:lnTo>
                    <a:pt x="2856" y="915"/>
                  </a:lnTo>
                  <a:lnTo>
                    <a:pt x="2883" y="911"/>
                  </a:lnTo>
                  <a:lnTo>
                    <a:pt x="2910" y="906"/>
                  </a:lnTo>
                  <a:lnTo>
                    <a:pt x="2936" y="901"/>
                  </a:lnTo>
                  <a:lnTo>
                    <a:pt x="2963" y="898"/>
                  </a:lnTo>
                  <a:lnTo>
                    <a:pt x="2990" y="893"/>
                  </a:lnTo>
                  <a:lnTo>
                    <a:pt x="3017" y="888"/>
                  </a:lnTo>
                  <a:lnTo>
                    <a:pt x="3043" y="883"/>
                  </a:lnTo>
                  <a:lnTo>
                    <a:pt x="3069" y="879"/>
                  </a:lnTo>
                  <a:lnTo>
                    <a:pt x="3095" y="874"/>
                  </a:lnTo>
                  <a:lnTo>
                    <a:pt x="3121" y="869"/>
                  </a:lnTo>
                  <a:lnTo>
                    <a:pt x="3146" y="864"/>
                  </a:lnTo>
                  <a:lnTo>
                    <a:pt x="3172" y="858"/>
                  </a:lnTo>
                  <a:lnTo>
                    <a:pt x="3198" y="853"/>
                  </a:lnTo>
                  <a:lnTo>
                    <a:pt x="3223" y="847"/>
                  </a:lnTo>
                  <a:lnTo>
                    <a:pt x="3248" y="841"/>
                  </a:lnTo>
                  <a:lnTo>
                    <a:pt x="3274" y="836"/>
                  </a:lnTo>
                  <a:lnTo>
                    <a:pt x="3299" y="830"/>
                  </a:lnTo>
                  <a:lnTo>
                    <a:pt x="3324" y="824"/>
                  </a:lnTo>
                  <a:lnTo>
                    <a:pt x="3348" y="819"/>
                  </a:lnTo>
                  <a:lnTo>
                    <a:pt x="3373" y="812"/>
                  </a:lnTo>
                  <a:lnTo>
                    <a:pt x="3397" y="806"/>
                  </a:lnTo>
                  <a:lnTo>
                    <a:pt x="3422" y="799"/>
                  </a:lnTo>
                  <a:lnTo>
                    <a:pt x="3446" y="794"/>
                  </a:lnTo>
                  <a:lnTo>
                    <a:pt x="3470" y="787"/>
                  </a:lnTo>
                  <a:lnTo>
                    <a:pt x="3494" y="780"/>
                  </a:lnTo>
                  <a:lnTo>
                    <a:pt x="3517" y="773"/>
                  </a:lnTo>
                  <a:lnTo>
                    <a:pt x="3540" y="766"/>
                  </a:lnTo>
                  <a:lnTo>
                    <a:pt x="3564" y="760"/>
                  </a:lnTo>
                  <a:lnTo>
                    <a:pt x="3587" y="753"/>
                  </a:lnTo>
                  <a:lnTo>
                    <a:pt x="3609" y="745"/>
                  </a:lnTo>
                  <a:lnTo>
                    <a:pt x="3632" y="738"/>
                  </a:lnTo>
                  <a:lnTo>
                    <a:pt x="3655" y="731"/>
                  </a:lnTo>
                  <a:lnTo>
                    <a:pt x="3676" y="723"/>
                  </a:lnTo>
                  <a:lnTo>
                    <a:pt x="3698" y="716"/>
                  </a:lnTo>
                  <a:lnTo>
                    <a:pt x="3719" y="708"/>
                  </a:lnTo>
                  <a:lnTo>
                    <a:pt x="3741" y="701"/>
                  </a:lnTo>
                  <a:lnTo>
                    <a:pt x="3763" y="693"/>
                  </a:lnTo>
                  <a:lnTo>
                    <a:pt x="3784" y="686"/>
                  </a:lnTo>
                  <a:lnTo>
                    <a:pt x="3805" y="678"/>
                  </a:lnTo>
                  <a:lnTo>
                    <a:pt x="3825" y="670"/>
                  </a:lnTo>
                  <a:lnTo>
                    <a:pt x="3845" y="662"/>
                  </a:lnTo>
                  <a:lnTo>
                    <a:pt x="3866" y="653"/>
                  </a:lnTo>
                  <a:lnTo>
                    <a:pt x="3885" y="645"/>
                  </a:lnTo>
                  <a:lnTo>
                    <a:pt x="3904" y="637"/>
                  </a:lnTo>
                  <a:lnTo>
                    <a:pt x="3924" y="628"/>
                  </a:lnTo>
                  <a:lnTo>
                    <a:pt x="3943" y="620"/>
                  </a:lnTo>
                  <a:lnTo>
                    <a:pt x="3962" y="611"/>
                  </a:lnTo>
                  <a:lnTo>
                    <a:pt x="3981" y="603"/>
                  </a:lnTo>
                  <a:lnTo>
                    <a:pt x="3999" y="594"/>
                  </a:lnTo>
                  <a:lnTo>
                    <a:pt x="4017" y="585"/>
                  </a:lnTo>
                  <a:lnTo>
                    <a:pt x="4035" y="577"/>
                  </a:lnTo>
                  <a:lnTo>
                    <a:pt x="4053" y="568"/>
                  </a:lnTo>
                  <a:lnTo>
                    <a:pt x="4070" y="559"/>
                  </a:lnTo>
                  <a:lnTo>
                    <a:pt x="4087" y="550"/>
                  </a:lnTo>
                  <a:lnTo>
                    <a:pt x="4104" y="540"/>
                  </a:lnTo>
                  <a:lnTo>
                    <a:pt x="4120" y="531"/>
                  </a:lnTo>
                  <a:lnTo>
                    <a:pt x="4137" y="521"/>
                  </a:lnTo>
                  <a:lnTo>
                    <a:pt x="4153" y="512"/>
                  </a:lnTo>
                  <a:lnTo>
                    <a:pt x="4169" y="503"/>
                  </a:lnTo>
                  <a:lnTo>
                    <a:pt x="4184" y="494"/>
                  </a:lnTo>
                  <a:lnTo>
                    <a:pt x="4200" y="484"/>
                  </a:lnTo>
                  <a:lnTo>
                    <a:pt x="4214" y="475"/>
                  </a:lnTo>
                  <a:lnTo>
                    <a:pt x="4228" y="464"/>
                  </a:lnTo>
                  <a:lnTo>
                    <a:pt x="4243" y="455"/>
                  </a:lnTo>
                  <a:lnTo>
                    <a:pt x="4256" y="445"/>
                  </a:lnTo>
                  <a:lnTo>
                    <a:pt x="4270" y="435"/>
                  </a:lnTo>
                  <a:lnTo>
                    <a:pt x="4284" y="426"/>
                  </a:lnTo>
                  <a:lnTo>
                    <a:pt x="4296" y="416"/>
                  </a:lnTo>
                  <a:lnTo>
                    <a:pt x="4309" y="405"/>
                  </a:lnTo>
                  <a:lnTo>
                    <a:pt x="4321" y="395"/>
                  </a:lnTo>
                  <a:lnTo>
                    <a:pt x="4334" y="386"/>
                  </a:lnTo>
                  <a:lnTo>
                    <a:pt x="4345" y="376"/>
                  </a:lnTo>
                  <a:lnTo>
                    <a:pt x="4356" y="366"/>
                  </a:lnTo>
                  <a:lnTo>
                    <a:pt x="4368" y="355"/>
                  </a:lnTo>
                  <a:lnTo>
                    <a:pt x="4379" y="345"/>
                  </a:lnTo>
                  <a:lnTo>
                    <a:pt x="4389" y="335"/>
                  </a:lnTo>
                  <a:lnTo>
                    <a:pt x="4399" y="324"/>
                  </a:lnTo>
                  <a:lnTo>
                    <a:pt x="4410" y="313"/>
                  </a:lnTo>
                  <a:lnTo>
                    <a:pt x="4419" y="303"/>
                  </a:lnTo>
                  <a:lnTo>
                    <a:pt x="4428" y="293"/>
                  </a:lnTo>
                  <a:lnTo>
                    <a:pt x="4437" y="283"/>
                  </a:lnTo>
                  <a:lnTo>
                    <a:pt x="4446" y="271"/>
                  </a:lnTo>
                  <a:lnTo>
                    <a:pt x="4454" y="261"/>
                  </a:lnTo>
                  <a:lnTo>
                    <a:pt x="4462" y="251"/>
                  </a:lnTo>
                  <a:lnTo>
                    <a:pt x="4470" y="240"/>
                  </a:lnTo>
                  <a:lnTo>
                    <a:pt x="4477" y="229"/>
                  </a:lnTo>
                  <a:lnTo>
                    <a:pt x="4483" y="218"/>
                  </a:lnTo>
                  <a:lnTo>
                    <a:pt x="4490" y="208"/>
                  </a:lnTo>
                  <a:lnTo>
                    <a:pt x="4497" y="197"/>
                  </a:lnTo>
                  <a:lnTo>
                    <a:pt x="4503" y="186"/>
                  </a:lnTo>
                  <a:lnTo>
                    <a:pt x="4508" y="175"/>
                  </a:lnTo>
                  <a:lnTo>
                    <a:pt x="4514" y="165"/>
                  </a:lnTo>
                  <a:lnTo>
                    <a:pt x="4519" y="153"/>
                  </a:lnTo>
                  <a:lnTo>
                    <a:pt x="4523" y="143"/>
                  </a:lnTo>
                  <a:lnTo>
                    <a:pt x="4528" y="132"/>
                  </a:lnTo>
                  <a:lnTo>
                    <a:pt x="4531" y="120"/>
                  </a:lnTo>
                  <a:lnTo>
                    <a:pt x="4534" y="110"/>
                  </a:lnTo>
                  <a:lnTo>
                    <a:pt x="4538" y="99"/>
                  </a:lnTo>
                  <a:lnTo>
                    <a:pt x="4541" y="89"/>
                  </a:lnTo>
                  <a:lnTo>
                    <a:pt x="4544" y="77"/>
                  </a:lnTo>
                  <a:lnTo>
                    <a:pt x="4546" y="66"/>
                  </a:lnTo>
                  <a:lnTo>
                    <a:pt x="4548" y="56"/>
                  </a:lnTo>
                  <a:lnTo>
                    <a:pt x="4549" y="44"/>
                  </a:lnTo>
                  <a:lnTo>
                    <a:pt x="4550" y="33"/>
                  </a:lnTo>
                  <a:lnTo>
                    <a:pt x="4551" y="23"/>
                  </a:lnTo>
                  <a:lnTo>
                    <a:pt x="4551" y="11"/>
                  </a:lnTo>
                  <a:lnTo>
                    <a:pt x="4551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10" name="Freeform 382"/>
            <p:cNvSpPr>
              <a:spLocks/>
            </p:cNvSpPr>
            <p:nvPr/>
          </p:nvSpPr>
          <p:spPr bwMode="auto">
            <a:xfrm>
              <a:off x="1032" y="1833"/>
              <a:ext cx="650" cy="141"/>
            </a:xfrm>
            <a:custGeom>
              <a:avLst/>
              <a:gdLst>
                <a:gd name="T0" fmla="*/ 2 w 4551"/>
                <a:gd name="T1" fmla="*/ 462 h 987"/>
                <a:gd name="T2" fmla="*/ 13 w 4551"/>
                <a:gd name="T3" fmla="*/ 499 h 987"/>
                <a:gd name="T4" fmla="*/ 33 w 4551"/>
                <a:gd name="T5" fmla="*/ 538 h 987"/>
                <a:gd name="T6" fmla="*/ 61 w 4551"/>
                <a:gd name="T7" fmla="*/ 574 h 987"/>
                <a:gd name="T8" fmla="*/ 97 w 4551"/>
                <a:gd name="T9" fmla="*/ 611 h 987"/>
                <a:gd name="T10" fmla="*/ 141 w 4551"/>
                <a:gd name="T11" fmla="*/ 647 h 987"/>
                <a:gd name="T12" fmla="*/ 195 w 4551"/>
                <a:gd name="T13" fmla="*/ 682 h 987"/>
                <a:gd name="T14" fmla="*/ 255 w 4551"/>
                <a:gd name="T15" fmla="*/ 715 h 987"/>
                <a:gd name="T16" fmla="*/ 323 w 4551"/>
                <a:gd name="T17" fmla="*/ 748 h 987"/>
                <a:gd name="T18" fmla="*/ 399 w 4551"/>
                <a:gd name="T19" fmla="*/ 778 h 987"/>
                <a:gd name="T20" fmla="*/ 481 w 4551"/>
                <a:gd name="T21" fmla="*/ 807 h 987"/>
                <a:gd name="T22" fmla="*/ 571 w 4551"/>
                <a:gd name="T23" fmla="*/ 835 h 987"/>
                <a:gd name="T24" fmla="*/ 666 w 4551"/>
                <a:gd name="T25" fmla="*/ 860 h 987"/>
                <a:gd name="T26" fmla="*/ 768 w 4551"/>
                <a:gd name="T27" fmla="*/ 884 h 987"/>
                <a:gd name="T28" fmla="*/ 875 w 4551"/>
                <a:gd name="T29" fmla="*/ 905 h 987"/>
                <a:gd name="T30" fmla="*/ 988 w 4551"/>
                <a:gd name="T31" fmla="*/ 924 h 987"/>
                <a:gd name="T32" fmla="*/ 1105 w 4551"/>
                <a:gd name="T33" fmla="*/ 941 h 987"/>
                <a:gd name="T34" fmla="*/ 1228 w 4551"/>
                <a:gd name="T35" fmla="*/ 955 h 987"/>
                <a:gd name="T36" fmla="*/ 1353 w 4551"/>
                <a:gd name="T37" fmla="*/ 967 h 987"/>
                <a:gd name="T38" fmla="*/ 1482 w 4551"/>
                <a:gd name="T39" fmla="*/ 976 h 987"/>
                <a:gd name="T40" fmla="*/ 1615 w 4551"/>
                <a:gd name="T41" fmla="*/ 983 h 987"/>
                <a:gd name="T42" fmla="*/ 1750 w 4551"/>
                <a:gd name="T43" fmla="*/ 986 h 987"/>
                <a:gd name="T44" fmla="*/ 1887 w 4551"/>
                <a:gd name="T45" fmla="*/ 987 h 987"/>
                <a:gd name="T46" fmla="*/ 2025 w 4551"/>
                <a:gd name="T47" fmla="*/ 985 h 987"/>
                <a:gd name="T48" fmla="*/ 2164 w 4551"/>
                <a:gd name="T49" fmla="*/ 980 h 987"/>
                <a:gd name="T50" fmla="*/ 2304 w 4551"/>
                <a:gd name="T51" fmla="*/ 974 h 987"/>
                <a:gd name="T52" fmla="*/ 2444 w 4551"/>
                <a:gd name="T53" fmla="*/ 962 h 987"/>
                <a:gd name="T54" fmla="*/ 2582 w 4551"/>
                <a:gd name="T55" fmla="*/ 950 h 987"/>
                <a:gd name="T56" fmla="*/ 2721 w 4551"/>
                <a:gd name="T57" fmla="*/ 934 h 987"/>
                <a:gd name="T58" fmla="*/ 2856 w 4551"/>
                <a:gd name="T59" fmla="*/ 914 h 987"/>
                <a:gd name="T60" fmla="*/ 2990 w 4551"/>
                <a:gd name="T61" fmla="*/ 893 h 987"/>
                <a:gd name="T62" fmla="*/ 3121 w 4551"/>
                <a:gd name="T63" fmla="*/ 868 h 987"/>
                <a:gd name="T64" fmla="*/ 3248 w 4551"/>
                <a:gd name="T65" fmla="*/ 842 h 987"/>
                <a:gd name="T66" fmla="*/ 3373 w 4551"/>
                <a:gd name="T67" fmla="*/ 811 h 987"/>
                <a:gd name="T68" fmla="*/ 3494 w 4551"/>
                <a:gd name="T69" fmla="*/ 779 h 987"/>
                <a:gd name="T70" fmla="*/ 3609 w 4551"/>
                <a:gd name="T71" fmla="*/ 745 h 987"/>
                <a:gd name="T72" fmla="*/ 3719 w 4551"/>
                <a:gd name="T73" fmla="*/ 708 h 987"/>
                <a:gd name="T74" fmla="*/ 3825 w 4551"/>
                <a:gd name="T75" fmla="*/ 669 h 987"/>
                <a:gd name="T76" fmla="*/ 3924 w 4551"/>
                <a:gd name="T77" fmla="*/ 628 h 987"/>
                <a:gd name="T78" fmla="*/ 4018 w 4551"/>
                <a:gd name="T79" fmla="*/ 585 h 987"/>
                <a:gd name="T80" fmla="*/ 4104 w 4551"/>
                <a:gd name="T81" fmla="*/ 540 h 987"/>
                <a:gd name="T82" fmla="*/ 4184 w 4551"/>
                <a:gd name="T83" fmla="*/ 493 h 987"/>
                <a:gd name="T84" fmla="*/ 4256 w 4551"/>
                <a:gd name="T85" fmla="*/ 445 h 987"/>
                <a:gd name="T86" fmla="*/ 4321 w 4551"/>
                <a:gd name="T87" fmla="*/ 396 h 987"/>
                <a:gd name="T88" fmla="*/ 4379 w 4551"/>
                <a:gd name="T89" fmla="*/ 345 h 987"/>
                <a:gd name="T90" fmla="*/ 4428 w 4551"/>
                <a:gd name="T91" fmla="*/ 292 h 987"/>
                <a:gd name="T92" fmla="*/ 4470 w 4551"/>
                <a:gd name="T93" fmla="*/ 239 h 987"/>
                <a:gd name="T94" fmla="*/ 4503 w 4551"/>
                <a:gd name="T95" fmla="*/ 186 h 987"/>
                <a:gd name="T96" fmla="*/ 4528 w 4551"/>
                <a:gd name="T97" fmla="*/ 131 h 987"/>
                <a:gd name="T98" fmla="*/ 4544 w 4551"/>
                <a:gd name="T99" fmla="*/ 77 h 987"/>
                <a:gd name="T100" fmla="*/ 4551 w 4551"/>
                <a:gd name="T101" fmla="*/ 22 h 9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551" h="987">
                  <a:moveTo>
                    <a:pt x="0" y="431"/>
                  </a:moveTo>
                  <a:lnTo>
                    <a:pt x="0" y="439"/>
                  </a:lnTo>
                  <a:lnTo>
                    <a:pt x="0" y="446"/>
                  </a:lnTo>
                  <a:lnTo>
                    <a:pt x="1" y="454"/>
                  </a:lnTo>
                  <a:lnTo>
                    <a:pt x="2" y="462"/>
                  </a:lnTo>
                  <a:lnTo>
                    <a:pt x="3" y="468"/>
                  </a:lnTo>
                  <a:lnTo>
                    <a:pt x="5" y="476"/>
                  </a:lnTo>
                  <a:lnTo>
                    <a:pt x="8" y="484"/>
                  </a:lnTo>
                  <a:lnTo>
                    <a:pt x="10" y="492"/>
                  </a:lnTo>
                  <a:lnTo>
                    <a:pt x="13" y="499"/>
                  </a:lnTo>
                  <a:lnTo>
                    <a:pt x="17" y="507"/>
                  </a:lnTo>
                  <a:lnTo>
                    <a:pt x="20" y="515"/>
                  </a:lnTo>
                  <a:lnTo>
                    <a:pt x="23" y="522"/>
                  </a:lnTo>
                  <a:lnTo>
                    <a:pt x="28" y="530"/>
                  </a:lnTo>
                  <a:lnTo>
                    <a:pt x="33" y="538"/>
                  </a:lnTo>
                  <a:lnTo>
                    <a:pt x="38" y="544"/>
                  </a:lnTo>
                  <a:lnTo>
                    <a:pt x="43" y="552"/>
                  </a:lnTo>
                  <a:lnTo>
                    <a:pt x="48" y="559"/>
                  </a:lnTo>
                  <a:lnTo>
                    <a:pt x="54" y="567"/>
                  </a:lnTo>
                  <a:lnTo>
                    <a:pt x="61" y="574"/>
                  </a:lnTo>
                  <a:lnTo>
                    <a:pt x="68" y="582"/>
                  </a:lnTo>
                  <a:lnTo>
                    <a:pt x="75" y="589"/>
                  </a:lnTo>
                  <a:lnTo>
                    <a:pt x="81" y="597"/>
                  </a:lnTo>
                  <a:lnTo>
                    <a:pt x="89" y="603"/>
                  </a:lnTo>
                  <a:lnTo>
                    <a:pt x="97" y="611"/>
                  </a:lnTo>
                  <a:lnTo>
                    <a:pt x="105" y="618"/>
                  </a:lnTo>
                  <a:lnTo>
                    <a:pt x="114" y="625"/>
                  </a:lnTo>
                  <a:lnTo>
                    <a:pt x="123" y="632"/>
                  </a:lnTo>
                  <a:lnTo>
                    <a:pt x="132" y="640"/>
                  </a:lnTo>
                  <a:lnTo>
                    <a:pt x="141" y="647"/>
                  </a:lnTo>
                  <a:lnTo>
                    <a:pt x="152" y="653"/>
                  </a:lnTo>
                  <a:lnTo>
                    <a:pt x="162" y="660"/>
                  </a:lnTo>
                  <a:lnTo>
                    <a:pt x="172" y="667"/>
                  </a:lnTo>
                  <a:lnTo>
                    <a:pt x="183" y="674"/>
                  </a:lnTo>
                  <a:lnTo>
                    <a:pt x="195" y="682"/>
                  </a:lnTo>
                  <a:lnTo>
                    <a:pt x="206" y="689"/>
                  </a:lnTo>
                  <a:lnTo>
                    <a:pt x="218" y="694"/>
                  </a:lnTo>
                  <a:lnTo>
                    <a:pt x="230" y="701"/>
                  </a:lnTo>
                  <a:lnTo>
                    <a:pt x="243" y="708"/>
                  </a:lnTo>
                  <a:lnTo>
                    <a:pt x="255" y="715"/>
                  </a:lnTo>
                  <a:lnTo>
                    <a:pt x="267" y="722"/>
                  </a:lnTo>
                  <a:lnTo>
                    <a:pt x="281" y="728"/>
                  </a:lnTo>
                  <a:lnTo>
                    <a:pt x="295" y="734"/>
                  </a:lnTo>
                  <a:lnTo>
                    <a:pt x="309" y="741"/>
                  </a:lnTo>
                  <a:lnTo>
                    <a:pt x="323" y="748"/>
                  </a:lnTo>
                  <a:lnTo>
                    <a:pt x="338" y="753"/>
                  </a:lnTo>
                  <a:lnTo>
                    <a:pt x="353" y="760"/>
                  </a:lnTo>
                  <a:lnTo>
                    <a:pt x="367" y="766"/>
                  </a:lnTo>
                  <a:lnTo>
                    <a:pt x="383" y="771"/>
                  </a:lnTo>
                  <a:lnTo>
                    <a:pt x="399" y="778"/>
                  </a:lnTo>
                  <a:lnTo>
                    <a:pt x="415" y="784"/>
                  </a:lnTo>
                  <a:lnTo>
                    <a:pt x="431" y="790"/>
                  </a:lnTo>
                  <a:lnTo>
                    <a:pt x="447" y="795"/>
                  </a:lnTo>
                  <a:lnTo>
                    <a:pt x="464" y="801"/>
                  </a:lnTo>
                  <a:lnTo>
                    <a:pt x="481" y="807"/>
                  </a:lnTo>
                  <a:lnTo>
                    <a:pt x="499" y="812"/>
                  </a:lnTo>
                  <a:lnTo>
                    <a:pt x="516" y="818"/>
                  </a:lnTo>
                  <a:lnTo>
                    <a:pt x="534" y="824"/>
                  </a:lnTo>
                  <a:lnTo>
                    <a:pt x="552" y="829"/>
                  </a:lnTo>
                  <a:lnTo>
                    <a:pt x="571" y="835"/>
                  </a:lnTo>
                  <a:lnTo>
                    <a:pt x="589" y="840"/>
                  </a:lnTo>
                  <a:lnTo>
                    <a:pt x="608" y="845"/>
                  </a:lnTo>
                  <a:lnTo>
                    <a:pt x="627" y="850"/>
                  </a:lnTo>
                  <a:lnTo>
                    <a:pt x="647" y="855"/>
                  </a:lnTo>
                  <a:lnTo>
                    <a:pt x="666" y="860"/>
                  </a:lnTo>
                  <a:lnTo>
                    <a:pt x="685" y="865"/>
                  </a:lnTo>
                  <a:lnTo>
                    <a:pt x="706" y="870"/>
                  </a:lnTo>
                  <a:lnTo>
                    <a:pt x="726" y="875"/>
                  </a:lnTo>
                  <a:lnTo>
                    <a:pt x="747" y="879"/>
                  </a:lnTo>
                  <a:lnTo>
                    <a:pt x="768" y="884"/>
                  </a:lnTo>
                  <a:lnTo>
                    <a:pt x="789" y="888"/>
                  </a:lnTo>
                  <a:lnTo>
                    <a:pt x="810" y="893"/>
                  </a:lnTo>
                  <a:lnTo>
                    <a:pt x="832" y="896"/>
                  </a:lnTo>
                  <a:lnTo>
                    <a:pt x="853" y="901"/>
                  </a:lnTo>
                  <a:lnTo>
                    <a:pt x="875" y="905"/>
                  </a:lnTo>
                  <a:lnTo>
                    <a:pt x="897" y="909"/>
                  </a:lnTo>
                  <a:lnTo>
                    <a:pt x="920" y="913"/>
                  </a:lnTo>
                  <a:lnTo>
                    <a:pt x="943" y="917"/>
                  </a:lnTo>
                  <a:lnTo>
                    <a:pt x="966" y="920"/>
                  </a:lnTo>
                  <a:lnTo>
                    <a:pt x="988" y="924"/>
                  </a:lnTo>
                  <a:lnTo>
                    <a:pt x="1011" y="928"/>
                  </a:lnTo>
                  <a:lnTo>
                    <a:pt x="1035" y="932"/>
                  </a:lnTo>
                  <a:lnTo>
                    <a:pt x="1058" y="935"/>
                  </a:lnTo>
                  <a:lnTo>
                    <a:pt x="1081" y="937"/>
                  </a:lnTo>
                  <a:lnTo>
                    <a:pt x="1105" y="941"/>
                  </a:lnTo>
                  <a:lnTo>
                    <a:pt x="1130" y="944"/>
                  </a:lnTo>
                  <a:lnTo>
                    <a:pt x="1154" y="946"/>
                  </a:lnTo>
                  <a:lnTo>
                    <a:pt x="1178" y="950"/>
                  </a:lnTo>
                  <a:lnTo>
                    <a:pt x="1203" y="952"/>
                  </a:lnTo>
                  <a:lnTo>
                    <a:pt x="1228" y="955"/>
                  </a:lnTo>
                  <a:lnTo>
                    <a:pt x="1253" y="958"/>
                  </a:lnTo>
                  <a:lnTo>
                    <a:pt x="1278" y="960"/>
                  </a:lnTo>
                  <a:lnTo>
                    <a:pt x="1303" y="962"/>
                  </a:lnTo>
                  <a:lnTo>
                    <a:pt x="1328" y="964"/>
                  </a:lnTo>
                  <a:lnTo>
                    <a:pt x="1353" y="967"/>
                  </a:lnTo>
                  <a:lnTo>
                    <a:pt x="1379" y="969"/>
                  </a:lnTo>
                  <a:lnTo>
                    <a:pt x="1405" y="971"/>
                  </a:lnTo>
                  <a:lnTo>
                    <a:pt x="1430" y="972"/>
                  </a:lnTo>
                  <a:lnTo>
                    <a:pt x="1456" y="975"/>
                  </a:lnTo>
                  <a:lnTo>
                    <a:pt x="1482" y="976"/>
                  </a:lnTo>
                  <a:lnTo>
                    <a:pt x="1508" y="978"/>
                  </a:lnTo>
                  <a:lnTo>
                    <a:pt x="1535" y="979"/>
                  </a:lnTo>
                  <a:lnTo>
                    <a:pt x="1562" y="980"/>
                  </a:lnTo>
                  <a:lnTo>
                    <a:pt x="1588" y="981"/>
                  </a:lnTo>
                  <a:lnTo>
                    <a:pt x="1615" y="983"/>
                  </a:lnTo>
                  <a:lnTo>
                    <a:pt x="1642" y="984"/>
                  </a:lnTo>
                  <a:lnTo>
                    <a:pt x="1668" y="985"/>
                  </a:lnTo>
                  <a:lnTo>
                    <a:pt x="1695" y="985"/>
                  </a:lnTo>
                  <a:lnTo>
                    <a:pt x="1723" y="986"/>
                  </a:lnTo>
                  <a:lnTo>
                    <a:pt x="1750" y="986"/>
                  </a:lnTo>
                  <a:lnTo>
                    <a:pt x="1777" y="987"/>
                  </a:lnTo>
                  <a:lnTo>
                    <a:pt x="1804" y="987"/>
                  </a:lnTo>
                  <a:lnTo>
                    <a:pt x="1832" y="987"/>
                  </a:lnTo>
                  <a:lnTo>
                    <a:pt x="1859" y="987"/>
                  </a:lnTo>
                  <a:lnTo>
                    <a:pt x="1887" y="987"/>
                  </a:lnTo>
                  <a:lnTo>
                    <a:pt x="1915" y="987"/>
                  </a:lnTo>
                  <a:lnTo>
                    <a:pt x="1942" y="987"/>
                  </a:lnTo>
                  <a:lnTo>
                    <a:pt x="1969" y="986"/>
                  </a:lnTo>
                  <a:lnTo>
                    <a:pt x="1997" y="986"/>
                  </a:lnTo>
                  <a:lnTo>
                    <a:pt x="2025" y="985"/>
                  </a:lnTo>
                  <a:lnTo>
                    <a:pt x="2053" y="985"/>
                  </a:lnTo>
                  <a:lnTo>
                    <a:pt x="2080" y="984"/>
                  </a:lnTo>
                  <a:lnTo>
                    <a:pt x="2109" y="983"/>
                  </a:lnTo>
                  <a:lnTo>
                    <a:pt x="2136" y="981"/>
                  </a:lnTo>
                  <a:lnTo>
                    <a:pt x="2164" y="980"/>
                  </a:lnTo>
                  <a:lnTo>
                    <a:pt x="2192" y="979"/>
                  </a:lnTo>
                  <a:lnTo>
                    <a:pt x="2220" y="978"/>
                  </a:lnTo>
                  <a:lnTo>
                    <a:pt x="2247" y="977"/>
                  </a:lnTo>
                  <a:lnTo>
                    <a:pt x="2276" y="975"/>
                  </a:lnTo>
                  <a:lnTo>
                    <a:pt x="2304" y="974"/>
                  </a:lnTo>
                  <a:lnTo>
                    <a:pt x="2331" y="971"/>
                  </a:lnTo>
                  <a:lnTo>
                    <a:pt x="2360" y="969"/>
                  </a:lnTo>
                  <a:lnTo>
                    <a:pt x="2387" y="967"/>
                  </a:lnTo>
                  <a:lnTo>
                    <a:pt x="2415" y="964"/>
                  </a:lnTo>
                  <a:lnTo>
                    <a:pt x="2444" y="962"/>
                  </a:lnTo>
                  <a:lnTo>
                    <a:pt x="2471" y="960"/>
                  </a:lnTo>
                  <a:lnTo>
                    <a:pt x="2499" y="958"/>
                  </a:lnTo>
                  <a:lnTo>
                    <a:pt x="2526" y="955"/>
                  </a:lnTo>
                  <a:lnTo>
                    <a:pt x="2555" y="952"/>
                  </a:lnTo>
                  <a:lnTo>
                    <a:pt x="2582" y="950"/>
                  </a:lnTo>
                  <a:lnTo>
                    <a:pt x="2610" y="946"/>
                  </a:lnTo>
                  <a:lnTo>
                    <a:pt x="2638" y="943"/>
                  </a:lnTo>
                  <a:lnTo>
                    <a:pt x="2665" y="939"/>
                  </a:lnTo>
                  <a:lnTo>
                    <a:pt x="2693" y="937"/>
                  </a:lnTo>
                  <a:lnTo>
                    <a:pt x="2721" y="934"/>
                  </a:lnTo>
                  <a:lnTo>
                    <a:pt x="2748" y="929"/>
                  </a:lnTo>
                  <a:lnTo>
                    <a:pt x="2775" y="926"/>
                  </a:lnTo>
                  <a:lnTo>
                    <a:pt x="2802" y="922"/>
                  </a:lnTo>
                  <a:lnTo>
                    <a:pt x="2829" y="918"/>
                  </a:lnTo>
                  <a:lnTo>
                    <a:pt x="2856" y="914"/>
                  </a:lnTo>
                  <a:lnTo>
                    <a:pt x="2883" y="910"/>
                  </a:lnTo>
                  <a:lnTo>
                    <a:pt x="2910" y="907"/>
                  </a:lnTo>
                  <a:lnTo>
                    <a:pt x="2936" y="902"/>
                  </a:lnTo>
                  <a:lnTo>
                    <a:pt x="2963" y="897"/>
                  </a:lnTo>
                  <a:lnTo>
                    <a:pt x="2990" y="893"/>
                  </a:lnTo>
                  <a:lnTo>
                    <a:pt x="3017" y="888"/>
                  </a:lnTo>
                  <a:lnTo>
                    <a:pt x="3043" y="884"/>
                  </a:lnTo>
                  <a:lnTo>
                    <a:pt x="3069" y="878"/>
                  </a:lnTo>
                  <a:lnTo>
                    <a:pt x="3095" y="874"/>
                  </a:lnTo>
                  <a:lnTo>
                    <a:pt x="3121" y="868"/>
                  </a:lnTo>
                  <a:lnTo>
                    <a:pt x="3146" y="863"/>
                  </a:lnTo>
                  <a:lnTo>
                    <a:pt x="3172" y="858"/>
                  </a:lnTo>
                  <a:lnTo>
                    <a:pt x="3198" y="852"/>
                  </a:lnTo>
                  <a:lnTo>
                    <a:pt x="3223" y="846"/>
                  </a:lnTo>
                  <a:lnTo>
                    <a:pt x="3248" y="842"/>
                  </a:lnTo>
                  <a:lnTo>
                    <a:pt x="3274" y="836"/>
                  </a:lnTo>
                  <a:lnTo>
                    <a:pt x="3299" y="829"/>
                  </a:lnTo>
                  <a:lnTo>
                    <a:pt x="3324" y="824"/>
                  </a:lnTo>
                  <a:lnTo>
                    <a:pt x="3348" y="818"/>
                  </a:lnTo>
                  <a:lnTo>
                    <a:pt x="3373" y="811"/>
                  </a:lnTo>
                  <a:lnTo>
                    <a:pt x="3398" y="806"/>
                  </a:lnTo>
                  <a:lnTo>
                    <a:pt x="3422" y="799"/>
                  </a:lnTo>
                  <a:lnTo>
                    <a:pt x="3446" y="793"/>
                  </a:lnTo>
                  <a:lnTo>
                    <a:pt x="3470" y="786"/>
                  </a:lnTo>
                  <a:lnTo>
                    <a:pt x="3494" y="779"/>
                  </a:lnTo>
                  <a:lnTo>
                    <a:pt x="3517" y="773"/>
                  </a:lnTo>
                  <a:lnTo>
                    <a:pt x="3541" y="766"/>
                  </a:lnTo>
                  <a:lnTo>
                    <a:pt x="3564" y="759"/>
                  </a:lnTo>
                  <a:lnTo>
                    <a:pt x="3587" y="752"/>
                  </a:lnTo>
                  <a:lnTo>
                    <a:pt x="3609" y="745"/>
                  </a:lnTo>
                  <a:lnTo>
                    <a:pt x="3632" y="737"/>
                  </a:lnTo>
                  <a:lnTo>
                    <a:pt x="3655" y="731"/>
                  </a:lnTo>
                  <a:lnTo>
                    <a:pt x="3676" y="723"/>
                  </a:lnTo>
                  <a:lnTo>
                    <a:pt x="3698" y="716"/>
                  </a:lnTo>
                  <a:lnTo>
                    <a:pt x="3719" y="708"/>
                  </a:lnTo>
                  <a:lnTo>
                    <a:pt x="3741" y="700"/>
                  </a:lnTo>
                  <a:lnTo>
                    <a:pt x="3763" y="693"/>
                  </a:lnTo>
                  <a:lnTo>
                    <a:pt x="3784" y="685"/>
                  </a:lnTo>
                  <a:lnTo>
                    <a:pt x="3805" y="677"/>
                  </a:lnTo>
                  <a:lnTo>
                    <a:pt x="3825" y="669"/>
                  </a:lnTo>
                  <a:lnTo>
                    <a:pt x="3845" y="661"/>
                  </a:lnTo>
                  <a:lnTo>
                    <a:pt x="3866" y="653"/>
                  </a:lnTo>
                  <a:lnTo>
                    <a:pt x="3885" y="644"/>
                  </a:lnTo>
                  <a:lnTo>
                    <a:pt x="3904" y="636"/>
                  </a:lnTo>
                  <a:lnTo>
                    <a:pt x="3924" y="628"/>
                  </a:lnTo>
                  <a:lnTo>
                    <a:pt x="3943" y="619"/>
                  </a:lnTo>
                  <a:lnTo>
                    <a:pt x="3962" y="611"/>
                  </a:lnTo>
                  <a:lnTo>
                    <a:pt x="3981" y="602"/>
                  </a:lnTo>
                  <a:lnTo>
                    <a:pt x="4000" y="593"/>
                  </a:lnTo>
                  <a:lnTo>
                    <a:pt x="4018" y="585"/>
                  </a:lnTo>
                  <a:lnTo>
                    <a:pt x="4035" y="576"/>
                  </a:lnTo>
                  <a:lnTo>
                    <a:pt x="4053" y="567"/>
                  </a:lnTo>
                  <a:lnTo>
                    <a:pt x="4070" y="558"/>
                  </a:lnTo>
                  <a:lnTo>
                    <a:pt x="4087" y="549"/>
                  </a:lnTo>
                  <a:lnTo>
                    <a:pt x="4104" y="540"/>
                  </a:lnTo>
                  <a:lnTo>
                    <a:pt x="4121" y="531"/>
                  </a:lnTo>
                  <a:lnTo>
                    <a:pt x="4137" y="522"/>
                  </a:lnTo>
                  <a:lnTo>
                    <a:pt x="4153" y="512"/>
                  </a:lnTo>
                  <a:lnTo>
                    <a:pt x="4169" y="502"/>
                  </a:lnTo>
                  <a:lnTo>
                    <a:pt x="4184" y="493"/>
                  </a:lnTo>
                  <a:lnTo>
                    <a:pt x="4200" y="483"/>
                  </a:lnTo>
                  <a:lnTo>
                    <a:pt x="4214" y="474"/>
                  </a:lnTo>
                  <a:lnTo>
                    <a:pt x="4228" y="464"/>
                  </a:lnTo>
                  <a:lnTo>
                    <a:pt x="4243" y="455"/>
                  </a:lnTo>
                  <a:lnTo>
                    <a:pt x="4256" y="445"/>
                  </a:lnTo>
                  <a:lnTo>
                    <a:pt x="4270" y="435"/>
                  </a:lnTo>
                  <a:lnTo>
                    <a:pt x="4284" y="425"/>
                  </a:lnTo>
                  <a:lnTo>
                    <a:pt x="4296" y="415"/>
                  </a:lnTo>
                  <a:lnTo>
                    <a:pt x="4309" y="405"/>
                  </a:lnTo>
                  <a:lnTo>
                    <a:pt x="4321" y="396"/>
                  </a:lnTo>
                  <a:lnTo>
                    <a:pt x="4334" y="386"/>
                  </a:lnTo>
                  <a:lnTo>
                    <a:pt x="4345" y="375"/>
                  </a:lnTo>
                  <a:lnTo>
                    <a:pt x="4356" y="365"/>
                  </a:lnTo>
                  <a:lnTo>
                    <a:pt x="4368" y="355"/>
                  </a:lnTo>
                  <a:lnTo>
                    <a:pt x="4379" y="345"/>
                  </a:lnTo>
                  <a:lnTo>
                    <a:pt x="4389" y="334"/>
                  </a:lnTo>
                  <a:lnTo>
                    <a:pt x="4399" y="324"/>
                  </a:lnTo>
                  <a:lnTo>
                    <a:pt x="4410" y="313"/>
                  </a:lnTo>
                  <a:lnTo>
                    <a:pt x="4419" y="303"/>
                  </a:lnTo>
                  <a:lnTo>
                    <a:pt x="4428" y="292"/>
                  </a:lnTo>
                  <a:lnTo>
                    <a:pt x="4437" y="282"/>
                  </a:lnTo>
                  <a:lnTo>
                    <a:pt x="4446" y="271"/>
                  </a:lnTo>
                  <a:lnTo>
                    <a:pt x="4454" y="261"/>
                  </a:lnTo>
                  <a:lnTo>
                    <a:pt x="4462" y="250"/>
                  </a:lnTo>
                  <a:lnTo>
                    <a:pt x="4470" y="239"/>
                  </a:lnTo>
                  <a:lnTo>
                    <a:pt x="4477" y="229"/>
                  </a:lnTo>
                  <a:lnTo>
                    <a:pt x="4483" y="218"/>
                  </a:lnTo>
                  <a:lnTo>
                    <a:pt x="4490" y="207"/>
                  </a:lnTo>
                  <a:lnTo>
                    <a:pt x="4497" y="197"/>
                  </a:lnTo>
                  <a:lnTo>
                    <a:pt x="4503" y="186"/>
                  </a:lnTo>
                  <a:lnTo>
                    <a:pt x="4508" y="174"/>
                  </a:lnTo>
                  <a:lnTo>
                    <a:pt x="4514" y="164"/>
                  </a:lnTo>
                  <a:lnTo>
                    <a:pt x="4519" y="153"/>
                  </a:lnTo>
                  <a:lnTo>
                    <a:pt x="4523" y="143"/>
                  </a:lnTo>
                  <a:lnTo>
                    <a:pt x="4528" y="131"/>
                  </a:lnTo>
                  <a:lnTo>
                    <a:pt x="4531" y="121"/>
                  </a:lnTo>
                  <a:lnTo>
                    <a:pt x="4534" y="110"/>
                  </a:lnTo>
                  <a:lnTo>
                    <a:pt x="4538" y="98"/>
                  </a:lnTo>
                  <a:lnTo>
                    <a:pt x="4541" y="88"/>
                  </a:lnTo>
                  <a:lnTo>
                    <a:pt x="4544" y="77"/>
                  </a:lnTo>
                  <a:lnTo>
                    <a:pt x="4546" y="65"/>
                  </a:lnTo>
                  <a:lnTo>
                    <a:pt x="4548" y="55"/>
                  </a:lnTo>
                  <a:lnTo>
                    <a:pt x="4549" y="44"/>
                  </a:lnTo>
                  <a:lnTo>
                    <a:pt x="4550" y="32"/>
                  </a:lnTo>
                  <a:lnTo>
                    <a:pt x="4551" y="22"/>
                  </a:lnTo>
                  <a:lnTo>
                    <a:pt x="4551" y="11"/>
                  </a:lnTo>
                  <a:lnTo>
                    <a:pt x="4551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11" name="Freeform 383"/>
            <p:cNvSpPr>
              <a:spLocks/>
            </p:cNvSpPr>
            <p:nvPr/>
          </p:nvSpPr>
          <p:spPr bwMode="auto">
            <a:xfrm>
              <a:off x="1032" y="1710"/>
              <a:ext cx="650" cy="141"/>
            </a:xfrm>
            <a:custGeom>
              <a:avLst/>
              <a:gdLst>
                <a:gd name="T0" fmla="*/ 2 w 4551"/>
                <a:gd name="T1" fmla="*/ 461 h 987"/>
                <a:gd name="T2" fmla="*/ 13 w 4551"/>
                <a:gd name="T3" fmla="*/ 500 h 987"/>
                <a:gd name="T4" fmla="*/ 33 w 4551"/>
                <a:gd name="T5" fmla="*/ 537 h 987"/>
                <a:gd name="T6" fmla="*/ 61 w 4551"/>
                <a:gd name="T7" fmla="*/ 575 h 987"/>
                <a:gd name="T8" fmla="*/ 97 w 4551"/>
                <a:gd name="T9" fmla="*/ 611 h 987"/>
                <a:gd name="T10" fmla="*/ 141 w 4551"/>
                <a:gd name="T11" fmla="*/ 646 h 987"/>
                <a:gd name="T12" fmla="*/ 195 w 4551"/>
                <a:gd name="T13" fmla="*/ 681 h 987"/>
                <a:gd name="T14" fmla="*/ 255 w 4551"/>
                <a:gd name="T15" fmla="*/ 714 h 987"/>
                <a:gd name="T16" fmla="*/ 323 w 4551"/>
                <a:gd name="T17" fmla="*/ 747 h 987"/>
                <a:gd name="T18" fmla="*/ 399 w 4551"/>
                <a:gd name="T19" fmla="*/ 778 h 987"/>
                <a:gd name="T20" fmla="*/ 481 w 4551"/>
                <a:gd name="T21" fmla="*/ 807 h 987"/>
                <a:gd name="T22" fmla="*/ 571 w 4551"/>
                <a:gd name="T23" fmla="*/ 834 h 987"/>
                <a:gd name="T24" fmla="*/ 666 w 4551"/>
                <a:gd name="T25" fmla="*/ 859 h 987"/>
                <a:gd name="T26" fmla="*/ 768 w 4551"/>
                <a:gd name="T27" fmla="*/ 883 h 987"/>
                <a:gd name="T28" fmla="*/ 876 w 4551"/>
                <a:gd name="T29" fmla="*/ 905 h 987"/>
                <a:gd name="T30" fmla="*/ 988 w 4551"/>
                <a:gd name="T31" fmla="*/ 924 h 987"/>
                <a:gd name="T32" fmla="*/ 1105 w 4551"/>
                <a:gd name="T33" fmla="*/ 940 h 987"/>
                <a:gd name="T34" fmla="*/ 1228 w 4551"/>
                <a:gd name="T35" fmla="*/ 955 h 987"/>
                <a:gd name="T36" fmla="*/ 1353 w 4551"/>
                <a:gd name="T37" fmla="*/ 966 h 987"/>
                <a:gd name="T38" fmla="*/ 1482 w 4551"/>
                <a:gd name="T39" fmla="*/ 975 h 987"/>
                <a:gd name="T40" fmla="*/ 1615 w 4551"/>
                <a:gd name="T41" fmla="*/ 982 h 987"/>
                <a:gd name="T42" fmla="*/ 1750 w 4551"/>
                <a:gd name="T43" fmla="*/ 985 h 987"/>
                <a:gd name="T44" fmla="*/ 1887 w 4551"/>
                <a:gd name="T45" fmla="*/ 987 h 987"/>
                <a:gd name="T46" fmla="*/ 2025 w 4551"/>
                <a:gd name="T47" fmla="*/ 985 h 987"/>
                <a:gd name="T48" fmla="*/ 2164 w 4551"/>
                <a:gd name="T49" fmla="*/ 980 h 987"/>
                <a:gd name="T50" fmla="*/ 2304 w 4551"/>
                <a:gd name="T51" fmla="*/ 973 h 987"/>
                <a:gd name="T52" fmla="*/ 2444 w 4551"/>
                <a:gd name="T53" fmla="*/ 963 h 987"/>
                <a:gd name="T54" fmla="*/ 2582 w 4551"/>
                <a:gd name="T55" fmla="*/ 949 h 987"/>
                <a:gd name="T56" fmla="*/ 2721 w 4551"/>
                <a:gd name="T57" fmla="*/ 933 h 987"/>
                <a:gd name="T58" fmla="*/ 2856 w 4551"/>
                <a:gd name="T59" fmla="*/ 914 h 987"/>
                <a:gd name="T60" fmla="*/ 2990 w 4551"/>
                <a:gd name="T61" fmla="*/ 892 h 987"/>
                <a:gd name="T62" fmla="*/ 3121 w 4551"/>
                <a:gd name="T63" fmla="*/ 869 h 987"/>
                <a:gd name="T64" fmla="*/ 3249 w 4551"/>
                <a:gd name="T65" fmla="*/ 841 h 987"/>
                <a:gd name="T66" fmla="*/ 3373 w 4551"/>
                <a:gd name="T67" fmla="*/ 812 h 987"/>
                <a:gd name="T68" fmla="*/ 3494 w 4551"/>
                <a:gd name="T69" fmla="*/ 779 h 987"/>
                <a:gd name="T70" fmla="*/ 3609 w 4551"/>
                <a:gd name="T71" fmla="*/ 745 h 987"/>
                <a:gd name="T72" fmla="*/ 3719 w 4551"/>
                <a:gd name="T73" fmla="*/ 707 h 987"/>
                <a:gd name="T74" fmla="*/ 3825 w 4551"/>
                <a:gd name="T75" fmla="*/ 669 h 987"/>
                <a:gd name="T76" fmla="*/ 3924 w 4551"/>
                <a:gd name="T77" fmla="*/ 628 h 987"/>
                <a:gd name="T78" fmla="*/ 4018 w 4551"/>
                <a:gd name="T79" fmla="*/ 585 h 987"/>
                <a:gd name="T80" fmla="*/ 4104 w 4551"/>
                <a:gd name="T81" fmla="*/ 539 h 987"/>
                <a:gd name="T82" fmla="*/ 4184 w 4551"/>
                <a:gd name="T83" fmla="*/ 493 h 987"/>
                <a:gd name="T84" fmla="*/ 4256 w 4551"/>
                <a:gd name="T85" fmla="*/ 445 h 987"/>
                <a:gd name="T86" fmla="*/ 4321 w 4551"/>
                <a:gd name="T87" fmla="*/ 395 h 987"/>
                <a:gd name="T88" fmla="*/ 4379 w 4551"/>
                <a:gd name="T89" fmla="*/ 344 h 987"/>
                <a:gd name="T90" fmla="*/ 4428 w 4551"/>
                <a:gd name="T91" fmla="*/ 292 h 987"/>
                <a:gd name="T92" fmla="*/ 4470 w 4551"/>
                <a:gd name="T93" fmla="*/ 239 h 987"/>
                <a:gd name="T94" fmla="*/ 4503 w 4551"/>
                <a:gd name="T95" fmla="*/ 185 h 987"/>
                <a:gd name="T96" fmla="*/ 4528 w 4551"/>
                <a:gd name="T97" fmla="*/ 131 h 987"/>
                <a:gd name="T98" fmla="*/ 4544 w 4551"/>
                <a:gd name="T99" fmla="*/ 76 h 987"/>
                <a:gd name="T100" fmla="*/ 4551 w 4551"/>
                <a:gd name="T101" fmla="*/ 22 h 9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551" h="987">
                  <a:moveTo>
                    <a:pt x="0" y="430"/>
                  </a:moveTo>
                  <a:lnTo>
                    <a:pt x="0" y="438"/>
                  </a:lnTo>
                  <a:lnTo>
                    <a:pt x="0" y="445"/>
                  </a:lnTo>
                  <a:lnTo>
                    <a:pt x="1" y="453"/>
                  </a:lnTo>
                  <a:lnTo>
                    <a:pt x="2" y="461"/>
                  </a:lnTo>
                  <a:lnTo>
                    <a:pt x="3" y="469"/>
                  </a:lnTo>
                  <a:lnTo>
                    <a:pt x="5" y="476"/>
                  </a:lnTo>
                  <a:lnTo>
                    <a:pt x="8" y="484"/>
                  </a:lnTo>
                  <a:lnTo>
                    <a:pt x="10" y="492"/>
                  </a:lnTo>
                  <a:lnTo>
                    <a:pt x="13" y="500"/>
                  </a:lnTo>
                  <a:lnTo>
                    <a:pt x="17" y="506"/>
                  </a:lnTo>
                  <a:lnTo>
                    <a:pt x="20" y="514"/>
                  </a:lnTo>
                  <a:lnTo>
                    <a:pt x="23" y="522"/>
                  </a:lnTo>
                  <a:lnTo>
                    <a:pt x="28" y="529"/>
                  </a:lnTo>
                  <a:lnTo>
                    <a:pt x="33" y="537"/>
                  </a:lnTo>
                  <a:lnTo>
                    <a:pt x="38" y="544"/>
                  </a:lnTo>
                  <a:lnTo>
                    <a:pt x="43" y="552"/>
                  </a:lnTo>
                  <a:lnTo>
                    <a:pt x="48" y="559"/>
                  </a:lnTo>
                  <a:lnTo>
                    <a:pt x="54" y="567"/>
                  </a:lnTo>
                  <a:lnTo>
                    <a:pt x="61" y="575"/>
                  </a:lnTo>
                  <a:lnTo>
                    <a:pt x="68" y="581"/>
                  </a:lnTo>
                  <a:lnTo>
                    <a:pt x="75" y="588"/>
                  </a:lnTo>
                  <a:lnTo>
                    <a:pt x="81" y="596"/>
                  </a:lnTo>
                  <a:lnTo>
                    <a:pt x="89" y="603"/>
                  </a:lnTo>
                  <a:lnTo>
                    <a:pt x="97" y="611"/>
                  </a:lnTo>
                  <a:lnTo>
                    <a:pt x="105" y="618"/>
                  </a:lnTo>
                  <a:lnTo>
                    <a:pt x="114" y="624"/>
                  </a:lnTo>
                  <a:lnTo>
                    <a:pt x="123" y="632"/>
                  </a:lnTo>
                  <a:lnTo>
                    <a:pt x="132" y="639"/>
                  </a:lnTo>
                  <a:lnTo>
                    <a:pt x="141" y="646"/>
                  </a:lnTo>
                  <a:lnTo>
                    <a:pt x="152" y="653"/>
                  </a:lnTo>
                  <a:lnTo>
                    <a:pt x="162" y="660"/>
                  </a:lnTo>
                  <a:lnTo>
                    <a:pt x="172" y="668"/>
                  </a:lnTo>
                  <a:lnTo>
                    <a:pt x="183" y="674"/>
                  </a:lnTo>
                  <a:lnTo>
                    <a:pt x="195" y="681"/>
                  </a:lnTo>
                  <a:lnTo>
                    <a:pt x="206" y="688"/>
                  </a:lnTo>
                  <a:lnTo>
                    <a:pt x="218" y="695"/>
                  </a:lnTo>
                  <a:lnTo>
                    <a:pt x="230" y="702"/>
                  </a:lnTo>
                  <a:lnTo>
                    <a:pt x="243" y="708"/>
                  </a:lnTo>
                  <a:lnTo>
                    <a:pt x="255" y="714"/>
                  </a:lnTo>
                  <a:lnTo>
                    <a:pt x="269" y="721"/>
                  </a:lnTo>
                  <a:lnTo>
                    <a:pt x="281" y="728"/>
                  </a:lnTo>
                  <a:lnTo>
                    <a:pt x="295" y="735"/>
                  </a:lnTo>
                  <a:lnTo>
                    <a:pt x="309" y="740"/>
                  </a:lnTo>
                  <a:lnTo>
                    <a:pt x="323" y="747"/>
                  </a:lnTo>
                  <a:lnTo>
                    <a:pt x="338" y="753"/>
                  </a:lnTo>
                  <a:lnTo>
                    <a:pt x="353" y="760"/>
                  </a:lnTo>
                  <a:lnTo>
                    <a:pt x="367" y="765"/>
                  </a:lnTo>
                  <a:lnTo>
                    <a:pt x="383" y="772"/>
                  </a:lnTo>
                  <a:lnTo>
                    <a:pt x="399" y="778"/>
                  </a:lnTo>
                  <a:lnTo>
                    <a:pt x="415" y="783"/>
                  </a:lnTo>
                  <a:lnTo>
                    <a:pt x="431" y="789"/>
                  </a:lnTo>
                  <a:lnTo>
                    <a:pt x="447" y="796"/>
                  </a:lnTo>
                  <a:lnTo>
                    <a:pt x="464" y="802"/>
                  </a:lnTo>
                  <a:lnTo>
                    <a:pt x="481" y="807"/>
                  </a:lnTo>
                  <a:lnTo>
                    <a:pt x="498" y="813"/>
                  </a:lnTo>
                  <a:lnTo>
                    <a:pt x="516" y="817"/>
                  </a:lnTo>
                  <a:lnTo>
                    <a:pt x="534" y="823"/>
                  </a:lnTo>
                  <a:lnTo>
                    <a:pt x="552" y="829"/>
                  </a:lnTo>
                  <a:lnTo>
                    <a:pt x="571" y="834"/>
                  </a:lnTo>
                  <a:lnTo>
                    <a:pt x="589" y="839"/>
                  </a:lnTo>
                  <a:lnTo>
                    <a:pt x="608" y="845"/>
                  </a:lnTo>
                  <a:lnTo>
                    <a:pt x="627" y="849"/>
                  </a:lnTo>
                  <a:lnTo>
                    <a:pt x="647" y="855"/>
                  </a:lnTo>
                  <a:lnTo>
                    <a:pt x="666" y="859"/>
                  </a:lnTo>
                  <a:lnTo>
                    <a:pt x="685" y="865"/>
                  </a:lnTo>
                  <a:lnTo>
                    <a:pt x="706" y="870"/>
                  </a:lnTo>
                  <a:lnTo>
                    <a:pt x="726" y="874"/>
                  </a:lnTo>
                  <a:lnTo>
                    <a:pt x="747" y="879"/>
                  </a:lnTo>
                  <a:lnTo>
                    <a:pt x="768" y="883"/>
                  </a:lnTo>
                  <a:lnTo>
                    <a:pt x="789" y="888"/>
                  </a:lnTo>
                  <a:lnTo>
                    <a:pt x="810" y="892"/>
                  </a:lnTo>
                  <a:lnTo>
                    <a:pt x="832" y="897"/>
                  </a:lnTo>
                  <a:lnTo>
                    <a:pt x="853" y="900"/>
                  </a:lnTo>
                  <a:lnTo>
                    <a:pt x="876" y="905"/>
                  </a:lnTo>
                  <a:lnTo>
                    <a:pt x="897" y="908"/>
                  </a:lnTo>
                  <a:lnTo>
                    <a:pt x="920" y="913"/>
                  </a:lnTo>
                  <a:lnTo>
                    <a:pt x="943" y="916"/>
                  </a:lnTo>
                  <a:lnTo>
                    <a:pt x="966" y="920"/>
                  </a:lnTo>
                  <a:lnTo>
                    <a:pt x="988" y="924"/>
                  </a:lnTo>
                  <a:lnTo>
                    <a:pt x="1011" y="928"/>
                  </a:lnTo>
                  <a:lnTo>
                    <a:pt x="1035" y="931"/>
                  </a:lnTo>
                  <a:lnTo>
                    <a:pt x="1058" y="934"/>
                  </a:lnTo>
                  <a:lnTo>
                    <a:pt x="1081" y="938"/>
                  </a:lnTo>
                  <a:lnTo>
                    <a:pt x="1105" y="940"/>
                  </a:lnTo>
                  <a:lnTo>
                    <a:pt x="1129" y="943"/>
                  </a:lnTo>
                  <a:lnTo>
                    <a:pt x="1154" y="947"/>
                  </a:lnTo>
                  <a:lnTo>
                    <a:pt x="1178" y="949"/>
                  </a:lnTo>
                  <a:lnTo>
                    <a:pt x="1203" y="953"/>
                  </a:lnTo>
                  <a:lnTo>
                    <a:pt x="1228" y="955"/>
                  </a:lnTo>
                  <a:lnTo>
                    <a:pt x="1252" y="957"/>
                  </a:lnTo>
                  <a:lnTo>
                    <a:pt x="1277" y="959"/>
                  </a:lnTo>
                  <a:lnTo>
                    <a:pt x="1303" y="962"/>
                  </a:lnTo>
                  <a:lnTo>
                    <a:pt x="1328" y="964"/>
                  </a:lnTo>
                  <a:lnTo>
                    <a:pt x="1353" y="966"/>
                  </a:lnTo>
                  <a:lnTo>
                    <a:pt x="1379" y="968"/>
                  </a:lnTo>
                  <a:lnTo>
                    <a:pt x="1405" y="971"/>
                  </a:lnTo>
                  <a:lnTo>
                    <a:pt x="1430" y="972"/>
                  </a:lnTo>
                  <a:lnTo>
                    <a:pt x="1456" y="974"/>
                  </a:lnTo>
                  <a:lnTo>
                    <a:pt x="1482" y="975"/>
                  </a:lnTo>
                  <a:lnTo>
                    <a:pt x="1509" y="977"/>
                  </a:lnTo>
                  <a:lnTo>
                    <a:pt x="1535" y="979"/>
                  </a:lnTo>
                  <a:lnTo>
                    <a:pt x="1562" y="980"/>
                  </a:lnTo>
                  <a:lnTo>
                    <a:pt x="1589" y="981"/>
                  </a:lnTo>
                  <a:lnTo>
                    <a:pt x="1615" y="982"/>
                  </a:lnTo>
                  <a:lnTo>
                    <a:pt x="1642" y="983"/>
                  </a:lnTo>
                  <a:lnTo>
                    <a:pt x="1669" y="984"/>
                  </a:lnTo>
                  <a:lnTo>
                    <a:pt x="1695" y="984"/>
                  </a:lnTo>
                  <a:lnTo>
                    <a:pt x="1723" y="985"/>
                  </a:lnTo>
                  <a:lnTo>
                    <a:pt x="1750" y="985"/>
                  </a:lnTo>
                  <a:lnTo>
                    <a:pt x="1777" y="987"/>
                  </a:lnTo>
                  <a:lnTo>
                    <a:pt x="1804" y="987"/>
                  </a:lnTo>
                  <a:lnTo>
                    <a:pt x="1832" y="987"/>
                  </a:lnTo>
                  <a:lnTo>
                    <a:pt x="1859" y="987"/>
                  </a:lnTo>
                  <a:lnTo>
                    <a:pt x="1887" y="987"/>
                  </a:lnTo>
                  <a:lnTo>
                    <a:pt x="1915" y="987"/>
                  </a:lnTo>
                  <a:lnTo>
                    <a:pt x="1942" y="987"/>
                  </a:lnTo>
                  <a:lnTo>
                    <a:pt x="1969" y="987"/>
                  </a:lnTo>
                  <a:lnTo>
                    <a:pt x="1997" y="985"/>
                  </a:lnTo>
                  <a:lnTo>
                    <a:pt x="2025" y="985"/>
                  </a:lnTo>
                  <a:lnTo>
                    <a:pt x="2053" y="984"/>
                  </a:lnTo>
                  <a:lnTo>
                    <a:pt x="2080" y="983"/>
                  </a:lnTo>
                  <a:lnTo>
                    <a:pt x="2109" y="982"/>
                  </a:lnTo>
                  <a:lnTo>
                    <a:pt x="2136" y="981"/>
                  </a:lnTo>
                  <a:lnTo>
                    <a:pt x="2164" y="980"/>
                  </a:lnTo>
                  <a:lnTo>
                    <a:pt x="2192" y="979"/>
                  </a:lnTo>
                  <a:lnTo>
                    <a:pt x="2220" y="977"/>
                  </a:lnTo>
                  <a:lnTo>
                    <a:pt x="2247" y="976"/>
                  </a:lnTo>
                  <a:lnTo>
                    <a:pt x="2276" y="974"/>
                  </a:lnTo>
                  <a:lnTo>
                    <a:pt x="2304" y="973"/>
                  </a:lnTo>
                  <a:lnTo>
                    <a:pt x="2331" y="971"/>
                  </a:lnTo>
                  <a:lnTo>
                    <a:pt x="2360" y="968"/>
                  </a:lnTo>
                  <a:lnTo>
                    <a:pt x="2388" y="967"/>
                  </a:lnTo>
                  <a:lnTo>
                    <a:pt x="2415" y="965"/>
                  </a:lnTo>
                  <a:lnTo>
                    <a:pt x="2444" y="963"/>
                  </a:lnTo>
                  <a:lnTo>
                    <a:pt x="2471" y="959"/>
                  </a:lnTo>
                  <a:lnTo>
                    <a:pt x="2499" y="957"/>
                  </a:lnTo>
                  <a:lnTo>
                    <a:pt x="2526" y="955"/>
                  </a:lnTo>
                  <a:lnTo>
                    <a:pt x="2555" y="951"/>
                  </a:lnTo>
                  <a:lnTo>
                    <a:pt x="2582" y="949"/>
                  </a:lnTo>
                  <a:lnTo>
                    <a:pt x="2610" y="946"/>
                  </a:lnTo>
                  <a:lnTo>
                    <a:pt x="2638" y="943"/>
                  </a:lnTo>
                  <a:lnTo>
                    <a:pt x="2665" y="940"/>
                  </a:lnTo>
                  <a:lnTo>
                    <a:pt x="2693" y="937"/>
                  </a:lnTo>
                  <a:lnTo>
                    <a:pt x="2721" y="933"/>
                  </a:lnTo>
                  <a:lnTo>
                    <a:pt x="2748" y="930"/>
                  </a:lnTo>
                  <a:lnTo>
                    <a:pt x="2775" y="925"/>
                  </a:lnTo>
                  <a:lnTo>
                    <a:pt x="2802" y="922"/>
                  </a:lnTo>
                  <a:lnTo>
                    <a:pt x="2829" y="918"/>
                  </a:lnTo>
                  <a:lnTo>
                    <a:pt x="2856" y="914"/>
                  </a:lnTo>
                  <a:lnTo>
                    <a:pt x="2883" y="909"/>
                  </a:lnTo>
                  <a:lnTo>
                    <a:pt x="2910" y="906"/>
                  </a:lnTo>
                  <a:lnTo>
                    <a:pt x="2936" y="901"/>
                  </a:lnTo>
                  <a:lnTo>
                    <a:pt x="2963" y="897"/>
                  </a:lnTo>
                  <a:lnTo>
                    <a:pt x="2990" y="892"/>
                  </a:lnTo>
                  <a:lnTo>
                    <a:pt x="3016" y="888"/>
                  </a:lnTo>
                  <a:lnTo>
                    <a:pt x="3043" y="883"/>
                  </a:lnTo>
                  <a:lnTo>
                    <a:pt x="3069" y="878"/>
                  </a:lnTo>
                  <a:lnTo>
                    <a:pt x="3095" y="873"/>
                  </a:lnTo>
                  <a:lnTo>
                    <a:pt x="3121" y="869"/>
                  </a:lnTo>
                  <a:lnTo>
                    <a:pt x="3146" y="863"/>
                  </a:lnTo>
                  <a:lnTo>
                    <a:pt x="3172" y="857"/>
                  </a:lnTo>
                  <a:lnTo>
                    <a:pt x="3198" y="853"/>
                  </a:lnTo>
                  <a:lnTo>
                    <a:pt x="3223" y="847"/>
                  </a:lnTo>
                  <a:lnTo>
                    <a:pt x="3249" y="841"/>
                  </a:lnTo>
                  <a:lnTo>
                    <a:pt x="3274" y="836"/>
                  </a:lnTo>
                  <a:lnTo>
                    <a:pt x="3299" y="830"/>
                  </a:lnTo>
                  <a:lnTo>
                    <a:pt x="3324" y="823"/>
                  </a:lnTo>
                  <a:lnTo>
                    <a:pt x="3349" y="817"/>
                  </a:lnTo>
                  <a:lnTo>
                    <a:pt x="3373" y="812"/>
                  </a:lnTo>
                  <a:lnTo>
                    <a:pt x="3398" y="805"/>
                  </a:lnTo>
                  <a:lnTo>
                    <a:pt x="3422" y="798"/>
                  </a:lnTo>
                  <a:lnTo>
                    <a:pt x="3446" y="792"/>
                  </a:lnTo>
                  <a:lnTo>
                    <a:pt x="3470" y="786"/>
                  </a:lnTo>
                  <a:lnTo>
                    <a:pt x="3494" y="779"/>
                  </a:lnTo>
                  <a:lnTo>
                    <a:pt x="3517" y="772"/>
                  </a:lnTo>
                  <a:lnTo>
                    <a:pt x="3541" y="765"/>
                  </a:lnTo>
                  <a:lnTo>
                    <a:pt x="3564" y="758"/>
                  </a:lnTo>
                  <a:lnTo>
                    <a:pt x="3587" y="752"/>
                  </a:lnTo>
                  <a:lnTo>
                    <a:pt x="3609" y="745"/>
                  </a:lnTo>
                  <a:lnTo>
                    <a:pt x="3632" y="738"/>
                  </a:lnTo>
                  <a:lnTo>
                    <a:pt x="3655" y="730"/>
                  </a:lnTo>
                  <a:lnTo>
                    <a:pt x="3676" y="723"/>
                  </a:lnTo>
                  <a:lnTo>
                    <a:pt x="3698" y="715"/>
                  </a:lnTo>
                  <a:lnTo>
                    <a:pt x="3719" y="707"/>
                  </a:lnTo>
                  <a:lnTo>
                    <a:pt x="3741" y="701"/>
                  </a:lnTo>
                  <a:lnTo>
                    <a:pt x="3763" y="693"/>
                  </a:lnTo>
                  <a:lnTo>
                    <a:pt x="3783" y="685"/>
                  </a:lnTo>
                  <a:lnTo>
                    <a:pt x="3805" y="677"/>
                  </a:lnTo>
                  <a:lnTo>
                    <a:pt x="3825" y="669"/>
                  </a:lnTo>
                  <a:lnTo>
                    <a:pt x="3845" y="661"/>
                  </a:lnTo>
                  <a:lnTo>
                    <a:pt x="3866" y="653"/>
                  </a:lnTo>
                  <a:lnTo>
                    <a:pt x="3885" y="645"/>
                  </a:lnTo>
                  <a:lnTo>
                    <a:pt x="3904" y="636"/>
                  </a:lnTo>
                  <a:lnTo>
                    <a:pt x="3924" y="628"/>
                  </a:lnTo>
                  <a:lnTo>
                    <a:pt x="3943" y="619"/>
                  </a:lnTo>
                  <a:lnTo>
                    <a:pt x="3962" y="611"/>
                  </a:lnTo>
                  <a:lnTo>
                    <a:pt x="3981" y="602"/>
                  </a:lnTo>
                  <a:lnTo>
                    <a:pt x="4000" y="593"/>
                  </a:lnTo>
                  <a:lnTo>
                    <a:pt x="4018" y="585"/>
                  </a:lnTo>
                  <a:lnTo>
                    <a:pt x="4035" y="576"/>
                  </a:lnTo>
                  <a:lnTo>
                    <a:pt x="4053" y="567"/>
                  </a:lnTo>
                  <a:lnTo>
                    <a:pt x="4070" y="557"/>
                  </a:lnTo>
                  <a:lnTo>
                    <a:pt x="4087" y="548"/>
                  </a:lnTo>
                  <a:lnTo>
                    <a:pt x="4104" y="539"/>
                  </a:lnTo>
                  <a:lnTo>
                    <a:pt x="4121" y="530"/>
                  </a:lnTo>
                  <a:lnTo>
                    <a:pt x="4137" y="521"/>
                  </a:lnTo>
                  <a:lnTo>
                    <a:pt x="4153" y="512"/>
                  </a:lnTo>
                  <a:lnTo>
                    <a:pt x="4169" y="502"/>
                  </a:lnTo>
                  <a:lnTo>
                    <a:pt x="4184" y="493"/>
                  </a:lnTo>
                  <a:lnTo>
                    <a:pt x="4198" y="484"/>
                  </a:lnTo>
                  <a:lnTo>
                    <a:pt x="4214" y="473"/>
                  </a:lnTo>
                  <a:lnTo>
                    <a:pt x="4228" y="464"/>
                  </a:lnTo>
                  <a:lnTo>
                    <a:pt x="4243" y="454"/>
                  </a:lnTo>
                  <a:lnTo>
                    <a:pt x="4256" y="445"/>
                  </a:lnTo>
                  <a:lnTo>
                    <a:pt x="4270" y="435"/>
                  </a:lnTo>
                  <a:lnTo>
                    <a:pt x="4284" y="425"/>
                  </a:lnTo>
                  <a:lnTo>
                    <a:pt x="4296" y="414"/>
                  </a:lnTo>
                  <a:lnTo>
                    <a:pt x="4309" y="405"/>
                  </a:lnTo>
                  <a:lnTo>
                    <a:pt x="4321" y="395"/>
                  </a:lnTo>
                  <a:lnTo>
                    <a:pt x="4334" y="385"/>
                  </a:lnTo>
                  <a:lnTo>
                    <a:pt x="4345" y="375"/>
                  </a:lnTo>
                  <a:lnTo>
                    <a:pt x="4356" y="365"/>
                  </a:lnTo>
                  <a:lnTo>
                    <a:pt x="4368" y="354"/>
                  </a:lnTo>
                  <a:lnTo>
                    <a:pt x="4379" y="344"/>
                  </a:lnTo>
                  <a:lnTo>
                    <a:pt x="4389" y="334"/>
                  </a:lnTo>
                  <a:lnTo>
                    <a:pt x="4399" y="324"/>
                  </a:lnTo>
                  <a:lnTo>
                    <a:pt x="4410" y="313"/>
                  </a:lnTo>
                  <a:lnTo>
                    <a:pt x="4419" y="302"/>
                  </a:lnTo>
                  <a:lnTo>
                    <a:pt x="4428" y="292"/>
                  </a:lnTo>
                  <a:lnTo>
                    <a:pt x="4437" y="282"/>
                  </a:lnTo>
                  <a:lnTo>
                    <a:pt x="4446" y="271"/>
                  </a:lnTo>
                  <a:lnTo>
                    <a:pt x="4454" y="260"/>
                  </a:lnTo>
                  <a:lnTo>
                    <a:pt x="4462" y="250"/>
                  </a:lnTo>
                  <a:lnTo>
                    <a:pt x="4470" y="239"/>
                  </a:lnTo>
                  <a:lnTo>
                    <a:pt x="4477" y="228"/>
                  </a:lnTo>
                  <a:lnTo>
                    <a:pt x="4483" y="218"/>
                  </a:lnTo>
                  <a:lnTo>
                    <a:pt x="4490" y="207"/>
                  </a:lnTo>
                  <a:lnTo>
                    <a:pt x="4497" y="197"/>
                  </a:lnTo>
                  <a:lnTo>
                    <a:pt x="4503" y="185"/>
                  </a:lnTo>
                  <a:lnTo>
                    <a:pt x="4508" y="175"/>
                  </a:lnTo>
                  <a:lnTo>
                    <a:pt x="4514" y="164"/>
                  </a:lnTo>
                  <a:lnTo>
                    <a:pt x="4519" y="153"/>
                  </a:lnTo>
                  <a:lnTo>
                    <a:pt x="4523" y="142"/>
                  </a:lnTo>
                  <a:lnTo>
                    <a:pt x="4528" y="131"/>
                  </a:lnTo>
                  <a:lnTo>
                    <a:pt x="4531" y="120"/>
                  </a:lnTo>
                  <a:lnTo>
                    <a:pt x="4534" y="109"/>
                  </a:lnTo>
                  <a:lnTo>
                    <a:pt x="4538" y="99"/>
                  </a:lnTo>
                  <a:lnTo>
                    <a:pt x="4541" y="88"/>
                  </a:lnTo>
                  <a:lnTo>
                    <a:pt x="4544" y="76"/>
                  </a:lnTo>
                  <a:lnTo>
                    <a:pt x="4546" y="66"/>
                  </a:lnTo>
                  <a:lnTo>
                    <a:pt x="4548" y="55"/>
                  </a:lnTo>
                  <a:lnTo>
                    <a:pt x="4549" y="43"/>
                  </a:lnTo>
                  <a:lnTo>
                    <a:pt x="4550" y="33"/>
                  </a:lnTo>
                  <a:lnTo>
                    <a:pt x="4551" y="22"/>
                  </a:lnTo>
                  <a:lnTo>
                    <a:pt x="4551" y="10"/>
                  </a:lnTo>
                  <a:lnTo>
                    <a:pt x="4551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12" name="Freeform 384"/>
            <p:cNvSpPr>
              <a:spLocks/>
            </p:cNvSpPr>
            <p:nvPr/>
          </p:nvSpPr>
          <p:spPr bwMode="auto">
            <a:xfrm>
              <a:off x="1032" y="1587"/>
              <a:ext cx="650" cy="141"/>
            </a:xfrm>
            <a:custGeom>
              <a:avLst/>
              <a:gdLst>
                <a:gd name="T0" fmla="*/ 2 w 4551"/>
                <a:gd name="T1" fmla="*/ 460 h 986"/>
                <a:gd name="T2" fmla="*/ 13 w 4551"/>
                <a:gd name="T3" fmla="*/ 499 h 986"/>
                <a:gd name="T4" fmla="*/ 33 w 4551"/>
                <a:gd name="T5" fmla="*/ 536 h 986"/>
                <a:gd name="T6" fmla="*/ 61 w 4551"/>
                <a:gd name="T7" fmla="*/ 574 h 986"/>
                <a:gd name="T8" fmla="*/ 97 w 4551"/>
                <a:gd name="T9" fmla="*/ 610 h 986"/>
                <a:gd name="T10" fmla="*/ 141 w 4551"/>
                <a:gd name="T11" fmla="*/ 645 h 986"/>
                <a:gd name="T12" fmla="*/ 195 w 4551"/>
                <a:gd name="T13" fmla="*/ 681 h 986"/>
                <a:gd name="T14" fmla="*/ 255 w 4551"/>
                <a:gd name="T15" fmla="*/ 715 h 986"/>
                <a:gd name="T16" fmla="*/ 323 w 4551"/>
                <a:gd name="T17" fmla="*/ 746 h 986"/>
                <a:gd name="T18" fmla="*/ 399 w 4551"/>
                <a:gd name="T19" fmla="*/ 777 h 986"/>
                <a:gd name="T20" fmla="*/ 481 w 4551"/>
                <a:gd name="T21" fmla="*/ 807 h 986"/>
                <a:gd name="T22" fmla="*/ 571 w 4551"/>
                <a:gd name="T23" fmla="*/ 834 h 986"/>
                <a:gd name="T24" fmla="*/ 666 w 4551"/>
                <a:gd name="T25" fmla="*/ 859 h 986"/>
                <a:gd name="T26" fmla="*/ 768 w 4551"/>
                <a:gd name="T27" fmla="*/ 883 h 986"/>
                <a:gd name="T28" fmla="*/ 876 w 4551"/>
                <a:gd name="T29" fmla="*/ 904 h 986"/>
                <a:gd name="T30" fmla="*/ 988 w 4551"/>
                <a:gd name="T31" fmla="*/ 924 h 986"/>
                <a:gd name="T32" fmla="*/ 1105 w 4551"/>
                <a:gd name="T33" fmla="*/ 941 h 986"/>
                <a:gd name="T34" fmla="*/ 1227 w 4551"/>
                <a:gd name="T35" fmla="*/ 954 h 986"/>
                <a:gd name="T36" fmla="*/ 1353 w 4551"/>
                <a:gd name="T37" fmla="*/ 967 h 986"/>
                <a:gd name="T38" fmla="*/ 1482 w 4551"/>
                <a:gd name="T39" fmla="*/ 976 h 986"/>
                <a:gd name="T40" fmla="*/ 1615 w 4551"/>
                <a:gd name="T41" fmla="*/ 981 h 986"/>
                <a:gd name="T42" fmla="*/ 1750 w 4551"/>
                <a:gd name="T43" fmla="*/ 986 h 986"/>
                <a:gd name="T44" fmla="*/ 1886 w 4551"/>
                <a:gd name="T45" fmla="*/ 986 h 986"/>
                <a:gd name="T46" fmla="*/ 2025 w 4551"/>
                <a:gd name="T47" fmla="*/ 985 h 986"/>
                <a:gd name="T48" fmla="*/ 2164 w 4551"/>
                <a:gd name="T49" fmla="*/ 980 h 986"/>
                <a:gd name="T50" fmla="*/ 2304 w 4551"/>
                <a:gd name="T51" fmla="*/ 972 h 986"/>
                <a:gd name="T52" fmla="*/ 2444 w 4551"/>
                <a:gd name="T53" fmla="*/ 962 h 986"/>
                <a:gd name="T54" fmla="*/ 2582 w 4551"/>
                <a:gd name="T55" fmla="*/ 949 h 986"/>
                <a:gd name="T56" fmla="*/ 2721 w 4551"/>
                <a:gd name="T57" fmla="*/ 933 h 986"/>
                <a:gd name="T58" fmla="*/ 2856 w 4551"/>
                <a:gd name="T59" fmla="*/ 913 h 986"/>
                <a:gd name="T60" fmla="*/ 2990 w 4551"/>
                <a:gd name="T61" fmla="*/ 892 h 986"/>
                <a:gd name="T62" fmla="*/ 3121 w 4551"/>
                <a:gd name="T63" fmla="*/ 868 h 986"/>
                <a:gd name="T64" fmla="*/ 3249 w 4551"/>
                <a:gd name="T65" fmla="*/ 841 h 986"/>
                <a:gd name="T66" fmla="*/ 3373 w 4551"/>
                <a:gd name="T67" fmla="*/ 811 h 986"/>
                <a:gd name="T68" fmla="*/ 3494 w 4551"/>
                <a:gd name="T69" fmla="*/ 779 h 986"/>
                <a:gd name="T70" fmla="*/ 3609 w 4551"/>
                <a:gd name="T71" fmla="*/ 744 h 986"/>
                <a:gd name="T72" fmla="*/ 3719 w 4551"/>
                <a:gd name="T73" fmla="*/ 708 h 986"/>
                <a:gd name="T74" fmla="*/ 3825 w 4551"/>
                <a:gd name="T75" fmla="*/ 668 h 986"/>
                <a:gd name="T76" fmla="*/ 3925 w 4551"/>
                <a:gd name="T77" fmla="*/ 627 h 986"/>
                <a:gd name="T78" fmla="*/ 4018 w 4551"/>
                <a:gd name="T79" fmla="*/ 584 h 986"/>
                <a:gd name="T80" fmla="*/ 4104 w 4551"/>
                <a:gd name="T81" fmla="*/ 539 h 986"/>
                <a:gd name="T82" fmla="*/ 4184 w 4551"/>
                <a:gd name="T83" fmla="*/ 492 h 986"/>
                <a:gd name="T84" fmla="*/ 4256 w 4551"/>
                <a:gd name="T85" fmla="*/ 445 h 986"/>
                <a:gd name="T86" fmla="*/ 4321 w 4551"/>
                <a:gd name="T87" fmla="*/ 395 h 986"/>
                <a:gd name="T88" fmla="*/ 4379 w 4551"/>
                <a:gd name="T89" fmla="*/ 344 h 986"/>
                <a:gd name="T90" fmla="*/ 4428 w 4551"/>
                <a:gd name="T91" fmla="*/ 291 h 986"/>
                <a:gd name="T92" fmla="*/ 4470 w 4551"/>
                <a:gd name="T93" fmla="*/ 239 h 986"/>
                <a:gd name="T94" fmla="*/ 4503 w 4551"/>
                <a:gd name="T95" fmla="*/ 185 h 986"/>
                <a:gd name="T96" fmla="*/ 4528 w 4551"/>
                <a:gd name="T97" fmla="*/ 131 h 986"/>
                <a:gd name="T98" fmla="*/ 4544 w 4551"/>
                <a:gd name="T99" fmla="*/ 77 h 986"/>
                <a:gd name="T100" fmla="*/ 4551 w 4551"/>
                <a:gd name="T101" fmla="*/ 21 h 9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551" h="986">
                  <a:moveTo>
                    <a:pt x="0" y="430"/>
                  </a:moveTo>
                  <a:lnTo>
                    <a:pt x="0" y="438"/>
                  </a:lnTo>
                  <a:lnTo>
                    <a:pt x="0" y="446"/>
                  </a:lnTo>
                  <a:lnTo>
                    <a:pt x="1" y="452"/>
                  </a:lnTo>
                  <a:lnTo>
                    <a:pt x="2" y="460"/>
                  </a:lnTo>
                  <a:lnTo>
                    <a:pt x="3" y="468"/>
                  </a:lnTo>
                  <a:lnTo>
                    <a:pt x="5" y="476"/>
                  </a:lnTo>
                  <a:lnTo>
                    <a:pt x="8" y="483"/>
                  </a:lnTo>
                  <a:lnTo>
                    <a:pt x="10" y="491"/>
                  </a:lnTo>
                  <a:lnTo>
                    <a:pt x="13" y="499"/>
                  </a:lnTo>
                  <a:lnTo>
                    <a:pt x="17" y="506"/>
                  </a:lnTo>
                  <a:lnTo>
                    <a:pt x="20" y="514"/>
                  </a:lnTo>
                  <a:lnTo>
                    <a:pt x="23" y="522"/>
                  </a:lnTo>
                  <a:lnTo>
                    <a:pt x="28" y="529"/>
                  </a:lnTo>
                  <a:lnTo>
                    <a:pt x="33" y="536"/>
                  </a:lnTo>
                  <a:lnTo>
                    <a:pt x="38" y="544"/>
                  </a:lnTo>
                  <a:lnTo>
                    <a:pt x="43" y="551"/>
                  </a:lnTo>
                  <a:lnTo>
                    <a:pt x="48" y="559"/>
                  </a:lnTo>
                  <a:lnTo>
                    <a:pt x="54" y="566"/>
                  </a:lnTo>
                  <a:lnTo>
                    <a:pt x="61" y="574"/>
                  </a:lnTo>
                  <a:lnTo>
                    <a:pt x="68" y="581"/>
                  </a:lnTo>
                  <a:lnTo>
                    <a:pt x="75" y="589"/>
                  </a:lnTo>
                  <a:lnTo>
                    <a:pt x="81" y="596"/>
                  </a:lnTo>
                  <a:lnTo>
                    <a:pt x="89" y="602"/>
                  </a:lnTo>
                  <a:lnTo>
                    <a:pt x="97" y="610"/>
                  </a:lnTo>
                  <a:lnTo>
                    <a:pt x="105" y="617"/>
                  </a:lnTo>
                  <a:lnTo>
                    <a:pt x="114" y="625"/>
                  </a:lnTo>
                  <a:lnTo>
                    <a:pt x="123" y="632"/>
                  </a:lnTo>
                  <a:lnTo>
                    <a:pt x="132" y="639"/>
                  </a:lnTo>
                  <a:lnTo>
                    <a:pt x="141" y="645"/>
                  </a:lnTo>
                  <a:lnTo>
                    <a:pt x="152" y="653"/>
                  </a:lnTo>
                  <a:lnTo>
                    <a:pt x="162" y="660"/>
                  </a:lnTo>
                  <a:lnTo>
                    <a:pt x="172" y="667"/>
                  </a:lnTo>
                  <a:lnTo>
                    <a:pt x="183" y="674"/>
                  </a:lnTo>
                  <a:lnTo>
                    <a:pt x="195" y="681"/>
                  </a:lnTo>
                  <a:lnTo>
                    <a:pt x="206" y="687"/>
                  </a:lnTo>
                  <a:lnTo>
                    <a:pt x="218" y="694"/>
                  </a:lnTo>
                  <a:lnTo>
                    <a:pt x="230" y="701"/>
                  </a:lnTo>
                  <a:lnTo>
                    <a:pt x="243" y="708"/>
                  </a:lnTo>
                  <a:lnTo>
                    <a:pt x="255" y="715"/>
                  </a:lnTo>
                  <a:lnTo>
                    <a:pt x="269" y="720"/>
                  </a:lnTo>
                  <a:lnTo>
                    <a:pt x="281" y="727"/>
                  </a:lnTo>
                  <a:lnTo>
                    <a:pt x="295" y="734"/>
                  </a:lnTo>
                  <a:lnTo>
                    <a:pt x="309" y="740"/>
                  </a:lnTo>
                  <a:lnTo>
                    <a:pt x="323" y="746"/>
                  </a:lnTo>
                  <a:lnTo>
                    <a:pt x="338" y="753"/>
                  </a:lnTo>
                  <a:lnTo>
                    <a:pt x="353" y="759"/>
                  </a:lnTo>
                  <a:lnTo>
                    <a:pt x="367" y="765"/>
                  </a:lnTo>
                  <a:lnTo>
                    <a:pt x="383" y="771"/>
                  </a:lnTo>
                  <a:lnTo>
                    <a:pt x="399" y="777"/>
                  </a:lnTo>
                  <a:lnTo>
                    <a:pt x="415" y="783"/>
                  </a:lnTo>
                  <a:lnTo>
                    <a:pt x="431" y="790"/>
                  </a:lnTo>
                  <a:lnTo>
                    <a:pt x="447" y="795"/>
                  </a:lnTo>
                  <a:lnTo>
                    <a:pt x="464" y="801"/>
                  </a:lnTo>
                  <a:lnTo>
                    <a:pt x="481" y="807"/>
                  </a:lnTo>
                  <a:lnTo>
                    <a:pt x="498" y="812"/>
                  </a:lnTo>
                  <a:lnTo>
                    <a:pt x="516" y="818"/>
                  </a:lnTo>
                  <a:lnTo>
                    <a:pt x="534" y="823"/>
                  </a:lnTo>
                  <a:lnTo>
                    <a:pt x="551" y="828"/>
                  </a:lnTo>
                  <a:lnTo>
                    <a:pt x="571" y="834"/>
                  </a:lnTo>
                  <a:lnTo>
                    <a:pt x="589" y="840"/>
                  </a:lnTo>
                  <a:lnTo>
                    <a:pt x="608" y="844"/>
                  </a:lnTo>
                  <a:lnTo>
                    <a:pt x="627" y="850"/>
                  </a:lnTo>
                  <a:lnTo>
                    <a:pt x="647" y="854"/>
                  </a:lnTo>
                  <a:lnTo>
                    <a:pt x="666" y="859"/>
                  </a:lnTo>
                  <a:lnTo>
                    <a:pt x="686" y="865"/>
                  </a:lnTo>
                  <a:lnTo>
                    <a:pt x="706" y="869"/>
                  </a:lnTo>
                  <a:lnTo>
                    <a:pt x="726" y="874"/>
                  </a:lnTo>
                  <a:lnTo>
                    <a:pt x="747" y="878"/>
                  </a:lnTo>
                  <a:lnTo>
                    <a:pt x="768" y="883"/>
                  </a:lnTo>
                  <a:lnTo>
                    <a:pt x="789" y="887"/>
                  </a:lnTo>
                  <a:lnTo>
                    <a:pt x="810" y="892"/>
                  </a:lnTo>
                  <a:lnTo>
                    <a:pt x="832" y="896"/>
                  </a:lnTo>
                  <a:lnTo>
                    <a:pt x="853" y="900"/>
                  </a:lnTo>
                  <a:lnTo>
                    <a:pt x="876" y="904"/>
                  </a:lnTo>
                  <a:lnTo>
                    <a:pt x="897" y="909"/>
                  </a:lnTo>
                  <a:lnTo>
                    <a:pt x="920" y="912"/>
                  </a:lnTo>
                  <a:lnTo>
                    <a:pt x="943" y="916"/>
                  </a:lnTo>
                  <a:lnTo>
                    <a:pt x="966" y="920"/>
                  </a:lnTo>
                  <a:lnTo>
                    <a:pt x="988" y="924"/>
                  </a:lnTo>
                  <a:lnTo>
                    <a:pt x="1011" y="927"/>
                  </a:lnTo>
                  <a:lnTo>
                    <a:pt x="1035" y="930"/>
                  </a:lnTo>
                  <a:lnTo>
                    <a:pt x="1058" y="934"/>
                  </a:lnTo>
                  <a:lnTo>
                    <a:pt x="1081" y="937"/>
                  </a:lnTo>
                  <a:lnTo>
                    <a:pt x="1105" y="941"/>
                  </a:lnTo>
                  <a:lnTo>
                    <a:pt x="1129" y="943"/>
                  </a:lnTo>
                  <a:lnTo>
                    <a:pt x="1154" y="946"/>
                  </a:lnTo>
                  <a:lnTo>
                    <a:pt x="1178" y="949"/>
                  </a:lnTo>
                  <a:lnTo>
                    <a:pt x="1203" y="952"/>
                  </a:lnTo>
                  <a:lnTo>
                    <a:pt x="1227" y="954"/>
                  </a:lnTo>
                  <a:lnTo>
                    <a:pt x="1252" y="956"/>
                  </a:lnTo>
                  <a:lnTo>
                    <a:pt x="1277" y="960"/>
                  </a:lnTo>
                  <a:lnTo>
                    <a:pt x="1303" y="962"/>
                  </a:lnTo>
                  <a:lnTo>
                    <a:pt x="1328" y="964"/>
                  </a:lnTo>
                  <a:lnTo>
                    <a:pt x="1353" y="967"/>
                  </a:lnTo>
                  <a:lnTo>
                    <a:pt x="1379" y="968"/>
                  </a:lnTo>
                  <a:lnTo>
                    <a:pt x="1405" y="970"/>
                  </a:lnTo>
                  <a:lnTo>
                    <a:pt x="1430" y="972"/>
                  </a:lnTo>
                  <a:lnTo>
                    <a:pt x="1456" y="974"/>
                  </a:lnTo>
                  <a:lnTo>
                    <a:pt x="1482" y="976"/>
                  </a:lnTo>
                  <a:lnTo>
                    <a:pt x="1509" y="977"/>
                  </a:lnTo>
                  <a:lnTo>
                    <a:pt x="1535" y="978"/>
                  </a:lnTo>
                  <a:lnTo>
                    <a:pt x="1562" y="979"/>
                  </a:lnTo>
                  <a:lnTo>
                    <a:pt x="1589" y="980"/>
                  </a:lnTo>
                  <a:lnTo>
                    <a:pt x="1615" y="981"/>
                  </a:lnTo>
                  <a:lnTo>
                    <a:pt x="1642" y="983"/>
                  </a:lnTo>
                  <a:lnTo>
                    <a:pt x="1669" y="984"/>
                  </a:lnTo>
                  <a:lnTo>
                    <a:pt x="1695" y="985"/>
                  </a:lnTo>
                  <a:lnTo>
                    <a:pt x="1723" y="985"/>
                  </a:lnTo>
                  <a:lnTo>
                    <a:pt x="1750" y="986"/>
                  </a:lnTo>
                  <a:lnTo>
                    <a:pt x="1777" y="986"/>
                  </a:lnTo>
                  <a:lnTo>
                    <a:pt x="1804" y="986"/>
                  </a:lnTo>
                  <a:lnTo>
                    <a:pt x="1832" y="986"/>
                  </a:lnTo>
                  <a:lnTo>
                    <a:pt x="1859" y="986"/>
                  </a:lnTo>
                  <a:lnTo>
                    <a:pt x="1886" y="986"/>
                  </a:lnTo>
                  <a:lnTo>
                    <a:pt x="1915" y="986"/>
                  </a:lnTo>
                  <a:lnTo>
                    <a:pt x="1942" y="986"/>
                  </a:lnTo>
                  <a:lnTo>
                    <a:pt x="1969" y="986"/>
                  </a:lnTo>
                  <a:lnTo>
                    <a:pt x="1997" y="985"/>
                  </a:lnTo>
                  <a:lnTo>
                    <a:pt x="2025" y="985"/>
                  </a:lnTo>
                  <a:lnTo>
                    <a:pt x="2052" y="984"/>
                  </a:lnTo>
                  <a:lnTo>
                    <a:pt x="2080" y="983"/>
                  </a:lnTo>
                  <a:lnTo>
                    <a:pt x="2108" y="983"/>
                  </a:lnTo>
                  <a:lnTo>
                    <a:pt x="2136" y="981"/>
                  </a:lnTo>
                  <a:lnTo>
                    <a:pt x="2164" y="980"/>
                  </a:lnTo>
                  <a:lnTo>
                    <a:pt x="2192" y="979"/>
                  </a:lnTo>
                  <a:lnTo>
                    <a:pt x="2220" y="977"/>
                  </a:lnTo>
                  <a:lnTo>
                    <a:pt x="2247" y="976"/>
                  </a:lnTo>
                  <a:lnTo>
                    <a:pt x="2276" y="975"/>
                  </a:lnTo>
                  <a:lnTo>
                    <a:pt x="2304" y="972"/>
                  </a:lnTo>
                  <a:lnTo>
                    <a:pt x="2331" y="970"/>
                  </a:lnTo>
                  <a:lnTo>
                    <a:pt x="2360" y="969"/>
                  </a:lnTo>
                  <a:lnTo>
                    <a:pt x="2388" y="967"/>
                  </a:lnTo>
                  <a:lnTo>
                    <a:pt x="2415" y="964"/>
                  </a:lnTo>
                  <a:lnTo>
                    <a:pt x="2444" y="962"/>
                  </a:lnTo>
                  <a:lnTo>
                    <a:pt x="2471" y="960"/>
                  </a:lnTo>
                  <a:lnTo>
                    <a:pt x="2499" y="956"/>
                  </a:lnTo>
                  <a:lnTo>
                    <a:pt x="2526" y="954"/>
                  </a:lnTo>
                  <a:lnTo>
                    <a:pt x="2555" y="952"/>
                  </a:lnTo>
                  <a:lnTo>
                    <a:pt x="2582" y="949"/>
                  </a:lnTo>
                  <a:lnTo>
                    <a:pt x="2610" y="945"/>
                  </a:lnTo>
                  <a:lnTo>
                    <a:pt x="2638" y="943"/>
                  </a:lnTo>
                  <a:lnTo>
                    <a:pt x="2665" y="939"/>
                  </a:lnTo>
                  <a:lnTo>
                    <a:pt x="2692" y="936"/>
                  </a:lnTo>
                  <a:lnTo>
                    <a:pt x="2721" y="933"/>
                  </a:lnTo>
                  <a:lnTo>
                    <a:pt x="2748" y="929"/>
                  </a:lnTo>
                  <a:lnTo>
                    <a:pt x="2775" y="926"/>
                  </a:lnTo>
                  <a:lnTo>
                    <a:pt x="2802" y="921"/>
                  </a:lnTo>
                  <a:lnTo>
                    <a:pt x="2828" y="918"/>
                  </a:lnTo>
                  <a:lnTo>
                    <a:pt x="2856" y="913"/>
                  </a:lnTo>
                  <a:lnTo>
                    <a:pt x="2883" y="910"/>
                  </a:lnTo>
                  <a:lnTo>
                    <a:pt x="2910" y="905"/>
                  </a:lnTo>
                  <a:lnTo>
                    <a:pt x="2936" y="901"/>
                  </a:lnTo>
                  <a:lnTo>
                    <a:pt x="2963" y="896"/>
                  </a:lnTo>
                  <a:lnTo>
                    <a:pt x="2990" y="892"/>
                  </a:lnTo>
                  <a:lnTo>
                    <a:pt x="3016" y="887"/>
                  </a:lnTo>
                  <a:lnTo>
                    <a:pt x="3043" y="883"/>
                  </a:lnTo>
                  <a:lnTo>
                    <a:pt x="3069" y="878"/>
                  </a:lnTo>
                  <a:lnTo>
                    <a:pt x="3095" y="872"/>
                  </a:lnTo>
                  <a:lnTo>
                    <a:pt x="3121" y="868"/>
                  </a:lnTo>
                  <a:lnTo>
                    <a:pt x="3146" y="862"/>
                  </a:lnTo>
                  <a:lnTo>
                    <a:pt x="3172" y="858"/>
                  </a:lnTo>
                  <a:lnTo>
                    <a:pt x="3198" y="852"/>
                  </a:lnTo>
                  <a:lnTo>
                    <a:pt x="3223" y="846"/>
                  </a:lnTo>
                  <a:lnTo>
                    <a:pt x="3249" y="841"/>
                  </a:lnTo>
                  <a:lnTo>
                    <a:pt x="3274" y="835"/>
                  </a:lnTo>
                  <a:lnTo>
                    <a:pt x="3299" y="829"/>
                  </a:lnTo>
                  <a:lnTo>
                    <a:pt x="3324" y="823"/>
                  </a:lnTo>
                  <a:lnTo>
                    <a:pt x="3349" y="817"/>
                  </a:lnTo>
                  <a:lnTo>
                    <a:pt x="3373" y="811"/>
                  </a:lnTo>
                  <a:lnTo>
                    <a:pt x="3398" y="804"/>
                  </a:lnTo>
                  <a:lnTo>
                    <a:pt x="3422" y="799"/>
                  </a:lnTo>
                  <a:lnTo>
                    <a:pt x="3446" y="792"/>
                  </a:lnTo>
                  <a:lnTo>
                    <a:pt x="3470" y="785"/>
                  </a:lnTo>
                  <a:lnTo>
                    <a:pt x="3494" y="779"/>
                  </a:lnTo>
                  <a:lnTo>
                    <a:pt x="3517" y="773"/>
                  </a:lnTo>
                  <a:lnTo>
                    <a:pt x="3540" y="766"/>
                  </a:lnTo>
                  <a:lnTo>
                    <a:pt x="3564" y="759"/>
                  </a:lnTo>
                  <a:lnTo>
                    <a:pt x="3587" y="751"/>
                  </a:lnTo>
                  <a:lnTo>
                    <a:pt x="3609" y="744"/>
                  </a:lnTo>
                  <a:lnTo>
                    <a:pt x="3632" y="737"/>
                  </a:lnTo>
                  <a:lnTo>
                    <a:pt x="3654" y="729"/>
                  </a:lnTo>
                  <a:lnTo>
                    <a:pt x="3676" y="723"/>
                  </a:lnTo>
                  <a:lnTo>
                    <a:pt x="3698" y="715"/>
                  </a:lnTo>
                  <a:lnTo>
                    <a:pt x="3719" y="708"/>
                  </a:lnTo>
                  <a:lnTo>
                    <a:pt x="3741" y="700"/>
                  </a:lnTo>
                  <a:lnTo>
                    <a:pt x="3763" y="692"/>
                  </a:lnTo>
                  <a:lnTo>
                    <a:pt x="3783" y="684"/>
                  </a:lnTo>
                  <a:lnTo>
                    <a:pt x="3805" y="676"/>
                  </a:lnTo>
                  <a:lnTo>
                    <a:pt x="3825" y="668"/>
                  </a:lnTo>
                  <a:lnTo>
                    <a:pt x="3845" y="660"/>
                  </a:lnTo>
                  <a:lnTo>
                    <a:pt x="3866" y="652"/>
                  </a:lnTo>
                  <a:lnTo>
                    <a:pt x="3885" y="644"/>
                  </a:lnTo>
                  <a:lnTo>
                    <a:pt x="3904" y="635"/>
                  </a:lnTo>
                  <a:lnTo>
                    <a:pt x="3925" y="627"/>
                  </a:lnTo>
                  <a:lnTo>
                    <a:pt x="3943" y="619"/>
                  </a:lnTo>
                  <a:lnTo>
                    <a:pt x="3962" y="610"/>
                  </a:lnTo>
                  <a:lnTo>
                    <a:pt x="3982" y="601"/>
                  </a:lnTo>
                  <a:lnTo>
                    <a:pt x="4000" y="593"/>
                  </a:lnTo>
                  <a:lnTo>
                    <a:pt x="4018" y="584"/>
                  </a:lnTo>
                  <a:lnTo>
                    <a:pt x="4035" y="575"/>
                  </a:lnTo>
                  <a:lnTo>
                    <a:pt x="4053" y="566"/>
                  </a:lnTo>
                  <a:lnTo>
                    <a:pt x="4070" y="557"/>
                  </a:lnTo>
                  <a:lnTo>
                    <a:pt x="4087" y="548"/>
                  </a:lnTo>
                  <a:lnTo>
                    <a:pt x="4104" y="539"/>
                  </a:lnTo>
                  <a:lnTo>
                    <a:pt x="4121" y="530"/>
                  </a:lnTo>
                  <a:lnTo>
                    <a:pt x="4137" y="521"/>
                  </a:lnTo>
                  <a:lnTo>
                    <a:pt x="4153" y="512"/>
                  </a:lnTo>
                  <a:lnTo>
                    <a:pt x="4169" y="502"/>
                  </a:lnTo>
                  <a:lnTo>
                    <a:pt x="4184" y="492"/>
                  </a:lnTo>
                  <a:lnTo>
                    <a:pt x="4198" y="483"/>
                  </a:lnTo>
                  <a:lnTo>
                    <a:pt x="4213" y="473"/>
                  </a:lnTo>
                  <a:lnTo>
                    <a:pt x="4228" y="464"/>
                  </a:lnTo>
                  <a:lnTo>
                    <a:pt x="4243" y="454"/>
                  </a:lnTo>
                  <a:lnTo>
                    <a:pt x="4256" y="445"/>
                  </a:lnTo>
                  <a:lnTo>
                    <a:pt x="4270" y="434"/>
                  </a:lnTo>
                  <a:lnTo>
                    <a:pt x="4284" y="425"/>
                  </a:lnTo>
                  <a:lnTo>
                    <a:pt x="4296" y="415"/>
                  </a:lnTo>
                  <a:lnTo>
                    <a:pt x="4309" y="405"/>
                  </a:lnTo>
                  <a:lnTo>
                    <a:pt x="4321" y="395"/>
                  </a:lnTo>
                  <a:lnTo>
                    <a:pt x="4334" y="384"/>
                  </a:lnTo>
                  <a:lnTo>
                    <a:pt x="4345" y="374"/>
                  </a:lnTo>
                  <a:lnTo>
                    <a:pt x="4356" y="364"/>
                  </a:lnTo>
                  <a:lnTo>
                    <a:pt x="4368" y="354"/>
                  </a:lnTo>
                  <a:lnTo>
                    <a:pt x="4379" y="344"/>
                  </a:lnTo>
                  <a:lnTo>
                    <a:pt x="4389" y="333"/>
                  </a:lnTo>
                  <a:lnTo>
                    <a:pt x="4399" y="323"/>
                  </a:lnTo>
                  <a:lnTo>
                    <a:pt x="4410" y="313"/>
                  </a:lnTo>
                  <a:lnTo>
                    <a:pt x="4419" y="303"/>
                  </a:lnTo>
                  <a:lnTo>
                    <a:pt x="4428" y="291"/>
                  </a:lnTo>
                  <a:lnTo>
                    <a:pt x="4437" y="281"/>
                  </a:lnTo>
                  <a:lnTo>
                    <a:pt x="4446" y="271"/>
                  </a:lnTo>
                  <a:lnTo>
                    <a:pt x="4454" y="260"/>
                  </a:lnTo>
                  <a:lnTo>
                    <a:pt x="4462" y="249"/>
                  </a:lnTo>
                  <a:lnTo>
                    <a:pt x="4470" y="239"/>
                  </a:lnTo>
                  <a:lnTo>
                    <a:pt x="4477" y="228"/>
                  </a:lnTo>
                  <a:lnTo>
                    <a:pt x="4483" y="218"/>
                  </a:lnTo>
                  <a:lnTo>
                    <a:pt x="4490" y="206"/>
                  </a:lnTo>
                  <a:lnTo>
                    <a:pt x="4497" y="196"/>
                  </a:lnTo>
                  <a:lnTo>
                    <a:pt x="4503" y="185"/>
                  </a:lnTo>
                  <a:lnTo>
                    <a:pt x="4508" y="174"/>
                  </a:lnTo>
                  <a:lnTo>
                    <a:pt x="4514" y="163"/>
                  </a:lnTo>
                  <a:lnTo>
                    <a:pt x="4519" y="153"/>
                  </a:lnTo>
                  <a:lnTo>
                    <a:pt x="4523" y="141"/>
                  </a:lnTo>
                  <a:lnTo>
                    <a:pt x="4528" y="131"/>
                  </a:lnTo>
                  <a:lnTo>
                    <a:pt x="4531" y="120"/>
                  </a:lnTo>
                  <a:lnTo>
                    <a:pt x="4534" y="110"/>
                  </a:lnTo>
                  <a:lnTo>
                    <a:pt x="4538" y="98"/>
                  </a:lnTo>
                  <a:lnTo>
                    <a:pt x="4541" y="87"/>
                  </a:lnTo>
                  <a:lnTo>
                    <a:pt x="4544" y="77"/>
                  </a:lnTo>
                  <a:lnTo>
                    <a:pt x="4546" y="65"/>
                  </a:lnTo>
                  <a:lnTo>
                    <a:pt x="4548" y="54"/>
                  </a:lnTo>
                  <a:lnTo>
                    <a:pt x="4549" y="44"/>
                  </a:lnTo>
                  <a:lnTo>
                    <a:pt x="4550" y="32"/>
                  </a:lnTo>
                  <a:lnTo>
                    <a:pt x="4551" y="21"/>
                  </a:lnTo>
                  <a:lnTo>
                    <a:pt x="4551" y="11"/>
                  </a:lnTo>
                  <a:lnTo>
                    <a:pt x="4551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13" name="Freeform 385"/>
            <p:cNvSpPr>
              <a:spLocks/>
            </p:cNvSpPr>
            <p:nvPr/>
          </p:nvSpPr>
          <p:spPr bwMode="auto">
            <a:xfrm>
              <a:off x="1032" y="1525"/>
              <a:ext cx="515" cy="80"/>
            </a:xfrm>
            <a:custGeom>
              <a:avLst/>
              <a:gdLst>
                <a:gd name="T0" fmla="*/ 0 w 3609"/>
                <a:gd name="T1" fmla="*/ 17 h 558"/>
                <a:gd name="T2" fmla="*/ 3 w 3609"/>
                <a:gd name="T3" fmla="*/ 38 h 558"/>
                <a:gd name="T4" fmla="*/ 10 w 3609"/>
                <a:gd name="T5" fmla="*/ 59 h 558"/>
                <a:gd name="T6" fmla="*/ 18 w 3609"/>
                <a:gd name="T7" fmla="*/ 81 h 558"/>
                <a:gd name="T8" fmla="*/ 29 w 3609"/>
                <a:gd name="T9" fmla="*/ 101 h 558"/>
                <a:gd name="T10" fmla="*/ 44 w 3609"/>
                <a:gd name="T11" fmla="*/ 123 h 558"/>
                <a:gd name="T12" fmla="*/ 60 w 3609"/>
                <a:gd name="T13" fmla="*/ 143 h 558"/>
                <a:gd name="T14" fmla="*/ 79 w 3609"/>
                <a:gd name="T15" fmla="*/ 164 h 558"/>
                <a:gd name="T16" fmla="*/ 101 w 3609"/>
                <a:gd name="T17" fmla="*/ 184 h 558"/>
                <a:gd name="T18" fmla="*/ 126 w 3609"/>
                <a:gd name="T19" fmla="*/ 205 h 558"/>
                <a:gd name="T20" fmla="*/ 152 w 3609"/>
                <a:gd name="T21" fmla="*/ 224 h 558"/>
                <a:gd name="T22" fmla="*/ 181 w 3609"/>
                <a:gd name="T23" fmla="*/ 243 h 558"/>
                <a:gd name="T24" fmla="*/ 214 w 3609"/>
                <a:gd name="T25" fmla="*/ 262 h 558"/>
                <a:gd name="T26" fmla="*/ 248 w 3609"/>
                <a:gd name="T27" fmla="*/ 282 h 558"/>
                <a:gd name="T28" fmla="*/ 285 w 3609"/>
                <a:gd name="T29" fmla="*/ 300 h 558"/>
                <a:gd name="T30" fmla="*/ 323 w 3609"/>
                <a:gd name="T31" fmla="*/ 317 h 558"/>
                <a:gd name="T32" fmla="*/ 365 w 3609"/>
                <a:gd name="T33" fmla="*/ 335 h 558"/>
                <a:gd name="T34" fmla="*/ 408 w 3609"/>
                <a:gd name="T35" fmla="*/ 352 h 558"/>
                <a:gd name="T36" fmla="*/ 454 w 3609"/>
                <a:gd name="T37" fmla="*/ 368 h 558"/>
                <a:gd name="T38" fmla="*/ 502 w 3609"/>
                <a:gd name="T39" fmla="*/ 384 h 558"/>
                <a:gd name="T40" fmla="*/ 552 w 3609"/>
                <a:gd name="T41" fmla="*/ 399 h 558"/>
                <a:gd name="T42" fmla="*/ 603 w 3609"/>
                <a:gd name="T43" fmla="*/ 413 h 558"/>
                <a:gd name="T44" fmla="*/ 658 w 3609"/>
                <a:gd name="T45" fmla="*/ 428 h 558"/>
                <a:gd name="T46" fmla="*/ 715 w 3609"/>
                <a:gd name="T47" fmla="*/ 442 h 558"/>
                <a:gd name="T48" fmla="*/ 771 w 3609"/>
                <a:gd name="T49" fmla="*/ 454 h 558"/>
                <a:gd name="T50" fmla="*/ 832 w 3609"/>
                <a:gd name="T51" fmla="*/ 467 h 558"/>
                <a:gd name="T52" fmla="*/ 893 w 3609"/>
                <a:gd name="T53" fmla="*/ 478 h 558"/>
                <a:gd name="T54" fmla="*/ 955 w 3609"/>
                <a:gd name="T55" fmla="*/ 488 h 558"/>
                <a:gd name="T56" fmla="*/ 1020 w 3609"/>
                <a:gd name="T57" fmla="*/ 499 h 558"/>
                <a:gd name="T58" fmla="*/ 1086 w 3609"/>
                <a:gd name="T59" fmla="*/ 508 h 558"/>
                <a:gd name="T60" fmla="*/ 1153 w 3609"/>
                <a:gd name="T61" fmla="*/ 517 h 558"/>
                <a:gd name="T62" fmla="*/ 1221 w 3609"/>
                <a:gd name="T63" fmla="*/ 525 h 558"/>
                <a:gd name="T64" fmla="*/ 1291 w 3609"/>
                <a:gd name="T65" fmla="*/ 531 h 558"/>
                <a:gd name="T66" fmla="*/ 1362 w 3609"/>
                <a:gd name="T67" fmla="*/ 537 h 558"/>
                <a:gd name="T68" fmla="*/ 1434 w 3609"/>
                <a:gd name="T69" fmla="*/ 543 h 558"/>
                <a:gd name="T70" fmla="*/ 1526 w 3609"/>
                <a:gd name="T71" fmla="*/ 548 h 558"/>
                <a:gd name="T72" fmla="*/ 1675 w 3609"/>
                <a:gd name="T73" fmla="*/ 554 h 558"/>
                <a:gd name="T74" fmla="*/ 1827 w 3609"/>
                <a:gd name="T75" fmla="*/ 558 h 558"/>
                <a:gd name="T76" fmla="*/ 1980 w 3609"/>
                <a:gd name="T77" fmla="*/ 556 h 558"/>
                <a:gd name="T78" fmla="*/ 2136 w 3609"/>
                <a:gd name="T79" fmla="*/ 552 h 558"/>
                <a:gd name="T80" fmla="*/ 2293 w 3609"/>
                <a:gd name="T81" fmla="*/ 544 h 558"/>
                <a:gd name="T82" fmla="*/ 2449 w 3609"/>
                <a:gd name="T83" fmla="*/ 533 h 558"/>
                <a:gd name="T84" fmla="*/ 2605 w 3609"/>
                <a:gd name="T85" fmla="*/ 517 h 558"/>
                <a:gd name="T86" fmla="*/ 2758 w 3609"/>
                <a:gd name="T87" fmla="*/ 499 h 558"/>
                <a:gd name="T88" fmla="*/ 2910 w 3609"/>
                <a:gd name="T89" fmla="*/ 476 h 558"/>
                <a:gd name="T90" fmla="*/ 3021 w 3609"/>
                <a:gd name="T91" fmla="*/ 457 h 558"/>
                <a:gd name="T92" fmla="*/ 3095 w 3609"/>
                <a:gd name="T93" fmla="*/ 443 h 558"/>
                <a:gd name="T94" fmla="*/ 3168 w 3609"/>
                <a:gd name="T95" fmla="*/ 429 h 558"/>
                <a:gd name="T96" fmla="*/ 3239 w 3609"/>
                <a:gd name="T97" fmla="*/ 413 h 558"/>
                <a:gd name="T98" fmla="*/ 3309 w 3609"/>
                <a:gd name="T99" fmla="*/ 398 h 558"/>
                <a:gd name="T100" fmla="*/ 3378 w 3609"/>
                <a:gd name="T101" fmla="*/ 380 h 558"/>
                <a:gd name="T102" fmla="*/ 3446 w 3609"/>
                <a:gd name="T103" fmla="*/ 362 h 558"/>
                <a:gd name="T104" fmla="*/ 3512 w 3609"/>
                <a:gd name="T105" fmla="*/ 344 h 558"/>
                <a:gd name="T106" fmla="*/ 3578 w 3609"/>
                <a:gd name="T107" fmla="*/ 325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609" h="558">
                  <a:moveTo>
                    <a:pt x="0" y="0"/>
                  </a:moveTo>
                  <a:lnTo>
                    <a:pt x="0" y="6"/>
                  </a:lnTo>
                  <a:lnTo>
                    <a:pt x="0" y="12"/>
                  </a:lnTo>
                  <a:lnTo>
                    <a:pt x="0" y="17"/>
                  </a:lnTo>
                  <a:lnTo>
                    <a:pt x="1" y="22"/>
                  </a:lnTo>
                  <a:lnTo>
                    <a:pt x="1" y="27"/>
                  </a:lnTo>
                  <a:lnTo>
                    <a:pt x="2" y="33"/>
                  </a:lnTo>
                  <a:lnTo>
                    <a:pt x="3" y="38"/>
                  </a:lnTo>
                  <a:lnTo>
                    <a:pt x="4" y="43"/>
                  </a:lnTo>
                  <a:lnTo>
                    <a:pt x="6" y="49"/>
                  </a:lnTo>
                  <a:lnTo>
                    <a:pt x="8" y="54"/>
                  </a:lnTo>
                  <a:lnTo>
                    <a:pt x="10" y="59"/>
                  </a:lnTo>
                  <a:lnTo>
                    <a:pt x="11" y="65"/>
                  </a:lnTo>
                  <a:lnTo>
                    <a:pt x="13" y="69"/>
                  </a:lnTo>
                  <a:lnTo>
                    <a:pt x="15" y="75"/>
                  </a:lnTo>
                  <a:lnTo>
                    <a:pt x="18" y="81"/>
                  </a:lnTo>
                  <a:lnTo>
                    <a:pt x="20" y="85"/>
                  </a:lnTo>
                  <a:lnTo>
                    <a:pt x="23" y="91"/>
                  </a:lnTo>
                  <a:lnTo>
                    <a:pt x="26" y="97"/>
                  </a:lnTo>
                  <a:lnTo>
                    <a:pt x="29" y="101"/>
                  </a:lnTo>
                  <a:lnTo>
                    <a:pt x="33" y="107"/>
                  </a:lnTo>
                  <a:lnTo>
                    <a:pt x="36" y="113"/>
                  </a:lnTo>
                  <a:lnTo>
                    <a:pt x="39" y="117"/>
                  </a:lnTo>
                  <a:lnTo>
                    <a:pt x="44" y="123"/>
                  </a:lnTo>
                  <a:lnTo>
                    <a:pt x="47" y="127"/>
                  </a:lnTo>
                  <a:lnTo>
                    <a:pt x="52" y="133"/>
                  </a:lnTo>
                  <a:lnTo>
                    <a:pt x="55" y="138"/>
                  </a:lnTo>
                  <a:lnTo>
                    <a:pt x="60" y="143"/>
                  </a:lnTo>
                  <a:lnTo>
                    <a:pt x="64" y="149"/>
                  </a:lnTo>
                  <a:lnTo>
                    <a:pt x="69" y="153"/>
                  </a:lnTo>
                  <a:lnTo>
                    <a:pt x="75" y="159"/>
                  </a:lnTo>
                  <a:lnTo>
                    <a:pt x="79" y="164"/>
                  </a:lnTo>
                  <a:lnTo>
                    <a:pt x="85" y="169"/>
                  </a:lnTo>
                  <a:lnTo>
                    <a:pt x="89" y="174"/>
                  </a:lnTo>
                  <a:lnTo>
                    <a:pt x="95" y="180"/>
                  </a:lnTo>
                  <a:lnTo>
                    <a:pt x="101" y="184"/>
                  </a:lnTo>
                  <a:lnTo>
                    <a:pt x="106" y="189"/>
                  </a:lnTo>
                  <a:lnTo>
                    <a:pt x="113" y="194"/>
                  </a:lnTo>
                  <a:lnTo>
                    <a:pt x="119" y="199"/>
                  </a:lnTo>
                  <a:lnTo>
                    <a:pt x="126" y="205"/>
                  </a:lnTo>
                  <a:lnTo>
                    <a:pt x="131" y="209"/>
                  </a:lnTo>
                  <a:lnTo>
                    <a:pt x="138" y="214"/>
                  </a:lnTo>
                  <a:lnTo>
                    <a:pt x="145" y="219"/>
                  </a:lnTo>
                  <a:lnTo>
                    <a:pt x="152" y="224"/>
                  </a:lnTo>
                  <a:lnTo>
                    <a:pt x="160" y="228"/>
                  </a:lnTo>
                  <a:lnTo>
                    <a:pt x="166" y="234"/>
                  </a:lnTo>
                  <a:lnTo>
                    <a:pt x="174" y="239"/>
                  </a:lnTo>
                  <a:lnTo>
                    <a:pt x="181" y="243"/>
                  </a:lnTo>
                  <a:lnTo>
                    <a:pt x="189" y="248"/>
                  </a:lnTo>
                  <a:lnTo>
                    <a:pt x="197" y="253"/>
                  </a:lnTo>
                  <a:lnTo>
                    <a:pt x="205" y="258"/>
                  </a:lnTo>
                  <a:lnTo>
                    <a:pt x="214" y="262"/>
                  </a:lnTo>
                  <a:lnTo>
                    <a:pt x="222" y="267"/>
                  </a:lnTo>
                  <a:lnTo>
                    <a:pt x="230" y="272"/>
                  </a:lnTo>
                  <a:lnTo>
                    <a:pt x="239" y="276"/>
                  </a:lnTo>
                  <a:lnTo>
                    <a:pt x="248" y="282"/>
                  </a:lnTo>
                  <a:lnTo>
                    <a:pt x="257" y="286"/>
                  </a:lnTo>
                  <a:lnTo>
                    <a:pt x="266" y="291"/>
                  </a:lnTo>
                  <a:lnTo>
                    <a:pt x="275" y="295"/>
                  </a:lnTo>
                  <a:lnTo>
                    <a:pt x="285" y="300"/>
                  </a:lnTo>
                  <a:lnTo>
                    <a:pt x="295" y="304"/>
                  </a:lnTo>
                  <a:lnTo>
                    <a:pt x="304" y="309"/>
                  </a:lnTo>
                  <a:lnTo>
                    <a:pt x="314" y="314"/>
                  </a:lnTo>
                  <a:lnTo>
                    <a:pt x="323" y="317"/>
                  </a:lnTo>
                  <a:lnTo>
                    <a:pt x="333" y="321"/>
                  </a:lnTo>
                  <a:lnTo>
                    <a:pt x="344" y="326"/>
                  </a:lnTo>
                  <a:lnTo>
                    <a:pt x="355" y="331"/>
                  </a:lnTo>
                  <a:lnTo>
                    <a:pt x="365" y="335"/>
                  </a:lnTo>
                  <a:lnTo>
                    <a:pt x="375" y="338"/>
                  </a:lnTo>
                  <a:lnTo>
                    <a:pt x="387" y="343"/>
                  </a:lnTo>
                  <a:lnTo>
                    <a:pt x="397" y="348"/>
                  </a:lnTo>
                  <a:lnTo>
                    <a:pt x="408" y="352"/>
                  </a:lnTo>
                  <a:lnTo>
                    <a:pt x="420" y="356"/>
                  </a:lnTo>
                  <a:lnTo>
                    <a:pt x="431" y="360"/>
                  </a:lnTo>
                  <a:lnTo>
                    <a:pt x="442" y="363"/>
                  </a:lnTo>
                  <a:lnTo>
                    <a:pt x="454" y="368"/>
                  </a:lnTo>
                  <a:lnTo>
                    <a:pt x="466" y="373"/>
                  </a:lnTo>
                  <a:lnTo>
                    <a:pt x="477" y="376"/>
                  </a:lnTo>
                  <a:lnTo>
                    <a:pt x="490" y="380"/>
                  </a:lnTo>
                  <a:lnTo>
                    <a:pt x="502" y="384"/>
                  </a:lnTo>
                  <a:lnTo>
                    <a:pt x="514" y="387"/>
                  </a:lnTo>
                  <a:lnTo>
                    <a:pt x="526" y="392"/>
                  </a:lnTo>
                  <a:lnTo>
                    <a:pt x="539" y="395"/>
                  </a:lnTo>
                  <a:lnTo>
                    <a:pt x="552" y="399"/>
                  </a:lnTo>
                  <a:lnTo>
                    <a:pt x="565" y="403"/>
                  </a:lnTo>
                  <a:lnTo>
                    <a:pt x="577" y="407"/>
                  </a:lnTo>
                  <a:lnTo>
                    <a:pt x="591" y="410"/>
                  </a:lnTo>
                  <a:lnTo>
                    <a:pt x="603" y="413"/>
                  </a:lnTo>
                  <a:lnTo>
                    <a:pt x="617" y="418"/>
                  </a:lnTo>
                  <a:lnTo>
                    <a:pt x="631" y="421"/>
                  </a:lnTo>
                  <a:lnTo>
                    <a:pt x="644" y="425"/>
                  </a:lnTo>
                  <a:lnTo>
                    <a:pt x="658" y="428"/>
                  </a:lnTo>
                  <a:lnTo>
                    <a:pt x="672" y="432"/>
                  </a:lnTo>
                  <a:lnTo>
                    <a:pt x="686" y="435"/>
                  </a:lnTo>
                  <a:lnTo>
                    <a:pt x="700" y="438"/>
                  </a:lnTo>
                  <a:lnTo>
                    <a:pt x="715" y="442"/>
                  </a:lnTo>
                  <a:lnTo>
                    <a:pt x="728" y="445"/>
                  </a:lnTo>
                  <a:lnTo>
                    <a:pt x="743" y="449"/>
                  </a:lnTo>
                  <a:lnTo>
                    <a:pt x="758" y="451"/>
                  </a:lnTo>
                  <a:lnTo>
                    <a:pt x="771" y="454"/>
                  </a:lnTo>
                  <a:lnTo>
                    <a:pt x="786" y="458"/>
                  </a:lnTo>
                  <a:lnTo>
                    <a:pt x="801" y="461"/>
                  </a:lnTo>
                  <a:lnTo>
                    <a:pt x="817" y="463"/>
                  </a:lnTo>
                  <a:lnTo>
                    <a:pt x="832" y="467"/>
                  </a:lnTo>
                  <a:lnTo>
                    <a:pt x="846" y="469"/>
                  </a:lnTo>
                  <a:lnTo>
                    <a:pt x="862" y="472"/>
                  </a:lnTo>
                  <a:lnTo>
                    <a:pt x="877" y="476"/>
                  </a:lnTo>
                  <a:lnTo>
                    <a:pt x="893" y="478"/>
                  </a:lnTo>
                  <a:lnTo>
                    <a:pt x="908" y="480"/>
                  </a:lnTo>
                  <a:lnTo>
                    <a:pt x="924" y="484"/>
                  </a:lnTo>
                  <a:lnTo>
                    <a:pt x="939" y="486"/>
                  </a:lnTo>
                  <a:lnTo>
                    <a:pt x="955" y="488"/>
                  </a:lnTo>
                  <a:lnTo>
                    <a:pt x="971" y="492"/>
                  </a:lnTo>
                  <a:lnTo>
                    <a:pt x="987" y="494"/>
                  </a:lnTo>
                  <a:lnTo>
                    <a:pt x="1003" y="496"/>
                  </a:lnTo>
                  <a:lnTo>
                    <a:pt x="1020" y="499"/>
                  </a:lnTo>
                  <a:lnTo>
                    <a:pt x="1036" y="501"/>
                  </a:lnTo>
                  <a:lnTo>
                    <a:pt x="1053" y="503"/>
                  </a:lnTo>
                  <a:lnTo>
                    <a:pt x="1069" y="506"/>
                  </a:lnTo>
                  <a:lnTo>
                    <a:pt x="1086" y="508"/>
                  </a:lnTo>
                  <a:lnTo>
                    <a:pt x="1102" y="510"/>
                  </a:lnTo>
                  <a:lnTo>
                    <a:pt x="1119" y="512"/>
                  </a:lnTo>
                  <a:lnTo>
                    <a:pt x="1136" y="514"/>
                  </a:lnTo>
                  <a:lnTo>
                    <a:pt x="1153" y="517"/>
                  </a:lnTo>
                  <a:lnTo>
                    <a:pt x="1170" y="519"/>
                  </a:lnTo>
                  <a:lnTo>
                    <a:pt x="1187" y="520"/>
                  </a:lnTo>
                  <a:lnTo>
                    <a:pt x="1204" y="522"/>
                  </a:lnTo>
                  <a:lnTo>
                    <a:pt x="1221" y="525"/>
                  </a:lnTo>
                  <a:lnTo>
                    <a:pt x="1239" y="526"/>
                  </a:lnTo>
                  <a:lnTo>
                    <a:pt x="1256" y="528"/>
                  </a:lnTo>
                  <a:lnTo>
                    <a:pt x="1273" y="529"/>
                  </a:lnTo>
                  <a:lnTo>
                    <a:pt x="1291" y="531"/>
                  </a:lnTo>
                  <a:lnTo>
                    <a:pt x="1308" y="533"/>
                  </a:lnTo>
                  <a:lnTo>
                    <a:pt x="1327" y="535"/>
                  </a:lnTo>
                  <a:lnTo>
                    <a:pt x="1345" y="536"/>
                  </a:lnTo>
                  <a:lnTo>
                    <a:pt x="1362" y="537"/>
                  </a:lnTo>
                  <a:lnTo>
                    <a:pt x="1380" y="539"/>
                  </a:lnTo>
                  <a:lnTo>
                    <a:pt x="1398" y="541"/>
                  </a:lnTo>
                  <a:lnTo>
                    <a:pt x="1416" y="542"/>
                  </a:lnTo>
                  <a:lnTo>
                    <a:pt x="1434" y="543"/>
                  </a:lnTo>
                  <a:lnTo>
                    <a:pt x="1453" y="544"/>
                  </a:lnTo>
                  <a:lnTo>
                    <a:pt x="1471" y="545"/>
                  </a:lnTo>
                  <a:lnTo>
                    <a:pt x="1489" y="546"/>
                  </a:lnTo>
                  <a:lnTo>
                    <a:pt x="1526" y="548"/>
                  </a:lnTo>
                  <a:lnTo>
                    <a:pt x="1563" y="551"/>
                  </a:lnTo>
                  <a:lnTo>
                    <a:pt x="1600" y="552"/>
                  </a:lnTo>
                  <a:lnTo>
                    <a:pt x="1638" y="553"/>
                  </a:lnTo>
                  <a:lnTo>
                    <a:pt x="1675" y="554"/>
                  </a:lnTo>
                  <a:lnTo>
                    <a:pt x="1713" y="555"/>
                  </a:lnTo>
                  <a:lnTo>
                    <a:pt x="1751" y="556"/>
                  </a:lnTo>
                  <a:lnTo>
                    <a:pt x="1789" y="556"/>
                  </a:lnTo>
                  <a:lnTo>
                    <a:pt x="1827" y="558"/>
                  </a:lnTo>
                  <a:lnTo>
                    <a:pt x="1866" y="558"/>
                  </a:lnTo>
                  <a:lnTo>
                    <a:pt x="1903" y="558"/>
                  </a:lnTo>
                  <a:lnTo>
                    <a:pt x="1942" y="556"/>
                  </a:lnTo>
                  <a:lnTo>
                    <a:pt x="1980" y="556"/>
                  </a:lnTo>
                  <a:lnTo>
                    <a:pt x="2020" y="555"/>
                  </a:lnTo>
                  <a:lnTo>
                    <a:pt x="2059" y="554"/>
                  </a:lnTo>
                  <a:lnTo>
                    <a:pt x="2097" y="553"/>
                  </a:lnTo>
                  <a:lnTo>
                    <a:pt x="2136" y="552"/>
                  </a:lnTo>
                  <a:lnTo>
                    <a:pt x="2176" y="550"/>
                  </a:lnTo>
                  <a:lnTo>
                    <a:pt x="2214" y="548"/>
                  </a:lnTo>
                  <a:lnTo>
                    <a:pt x="2254" y="546"/>
                  </a:lnTo>
                  <a:lnTo>
                    <a:pt x="2293" y="544"/>
                  </a:lnTo>
                  <a:lnTo>
                    <a:pt x="2332" y="542"/>
                  </a:lnTo>
                  <a:lnTo>
                    <a:pt x="2371" y="538"/>
                  </a:lnTo>
                  <a:lnTo>
                    <a:pt x="2411" y="535"/>
                  </a:lnTo>
                  <a:lnTo>
                    <a:pt x="2449" y="533"/>
                  </a:lnTo>
                  <a:lnTo>
                    <a:pt x="2488" y="529"/>
                  </a:lnTo>
                  <a:lnTo>
                    <a:pt x="2526" y="525"/>
                  </a:lnTo>
                  <a:lnTo>
                    <a:pt x="2566" y="521"/>
                  </a:lnTo>
                  <a:lnTo>
                    <a:pt x="2605" y="517"/>
                  </a:lnTo>
                  <a:lnTo>
                    <a:pt x="2643" y="512"/>
                  </a:lnTo>
                  <a:lnTo>
                    <a:pt x="2682" y="508"/>
                  </a:lnTo>
                  <a:lnTo>
                    <a:pt x="2719" y="503"/>
                  </a:lnTo>
                  <a:lnTo>
                    <a:pt x="2758" y="499"/>
                  </a:lnTo>
                  <a:lnTo>
                    <a:pt x="2797" y="493"/>
                  </a:lnTo>
                  <a:lnTo>
                    <a:pt x="2834" y="487"/>
                  </a:lnTo>
                  <a:lnTo>
                    <a:pt x="2871" y="482"/>
                  </a:lnTo>
                  <a:lnTo>
                    <a:pt x="2910" y="476"/>
                  </a:lnTo>
                  <a:lnTo>
                    <a:pt x="2948" y="470"/>
                  </a:lnTo>
                  <a:lnTo>
                    <a:pt x="2985" y="463"/>
                  </a:lnTo>
                  <a:lnTo>
                    <a:pt x="3003" y="460"/>
                  </a:lnTo>
                  <a:lnTo>
                    <a:pt x="3021" y="457"/>
                  </a:lnTo>
                  <a:lnTo>
                    <a:pt x="3041" y="454"/>
                  </a:lnTo>
                  <a:lnTo>
                    <a:pt x="3059" y="451"/>
                  </a:lnTo>
                  <a:lnTo>
                    <a:pt x="3077" y="447"/>
                  </a:lnTo>
                  <a:lnTo>
                    <a:pt x="3095" y="443"/>
                  </a:lnTo>
                  <a:lnTo>
                    <a:pt x="3113" y="440"/>
                  </a:lnTo>
                  <a:lnTo>
                    <a:pt x="3131" y="436"/>
                  </a:lnTo>
                  <a:lnTo>
                    <a:pt x="3150" y="433"/>
                  </a:lnTo>
                  <a:lnTo>
                    <a:pt x="3168" y="429"/>
                  </a:lnTo>
                  <a:lnTo>
                    <a:pt x="3186" y="425"/>
                  </a:lnTo>
                  <a:lnTo>
                    <a:pt x="3203" y="421"/>
                  </a:lnTo>
                  <a:lnTo>
                    <a:pt x="3221" y="418"/>
                  </a:lnTo>
                  <a:lnTo>
                    <a:pt x="3239" y="413"/>
                  </a:lnTo>
                  <a:lnTo>
                    <a:pt x="3256" y="410"/>
                  </a:lnTo>
                  <a:lnTo>
                    <a:pt x="3274" y="405"/>
                  </a:lnTo>
                  <a:lnTo>
                    <a:pt x="3291" y="402"/>
                  </a:lnTo>
                  <a:lnTo>
                    <a:pt x="3309" y="398"/>
                  </a:lnTo>
                  <a:lnTo>
                    <a:pt x="3327" y="393"/>
                  </a:lnTo>
                  <a:lnTo>
                    <a:pt x="3344" y="390"/>
                  </a:lnTo>
                  <a:lnTo>
                    <a:pt x="3361" y="385"/>
                  </a:lnTo>
                  <a:lnTo>
                    <a:pt x="3378" y="380"/>
                  </a:lnTo>
                  <a:lnTo>
                    <a:pt x="3395" y="376"/>
                  </a:lnTo>
                  <a:lnTo>
                    <a:pt x="3412" y="371"/>
                  </a:lnTo>
                  <a:lnTo>
                    <a:pt x="3429" y="367"/>
                  </a:lnTo>
                  <a:lnTo>
                    <a:pt x="3446" y="362"/>
                  </a:lnTo>
                  <a:lnTo>
                    <a:pt x="3463" y="358"/>
                  </a:lnTo>
                  <a:lnTo>
                    <a:pt x="3479" y="353"/>
                  </a:lnTo>
                  <a:lnTo>
                    <a:pt x="3496" y="349"/>
                  </a:lnTo>
                  <a:lnTo>
                    <a:pt x="3512" y="344"/>
                  </a:lnTo>
                  <a:lnTo>
                    <a:pt x="3529" y="340"/>
                  </a:lnTo>
                  <a:lnTo>
                    <a:pt x="3545" y="335"/>
                  </a:lnTo>
                  <a:lnTo>
                    <a:pt x="3561" y="329"/>
                  </a:lnTo>
                  <a:lnTo>
                    <a:pt x="3578" y="325"/>
                  </a:lnTo>
                  <a:lnTo>
                    <a:pt x="3593" y="320"/>
                  </a:lnTo>
                  <a:lnTo>
                    <a:pt x="3609" y="315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14" name="Freeform 386"/>
            <p:cNvSpPr>
              <a:spLocks/>
            </p:cNvSpPr>
            <p:nvPr/>
          </p:nvSpPr>
          <p:spPr bwMode="auto">
            <a:xfrm>
              <a:off x="1233" y="1403"/>
              <a:ext cx="417" cy="167"/>
            </a:xfrm>
            <a:custGeom>
              <a:avLst/>
              <a:gdLst>
                <a:gd name="T0" fmla="*/ 2266 w 2918"/>
                <a:gd name="T1" fmla="*/ 1148 h 1170"/>
                <a:gd name="T2" fmla="*/ 2347 w 2918"/>
                <a:gd name="T3" fmla="*/ 1121 h 1170"/>
                <a:gd name="T4" fmla="*/ 2423 w 2918"/>
                <a:gd name="T5" fmla="*/ 1091 h 1170"/>
                <a:gd name="T6" fmla="*/ 2496 w 2918"/>
                <a:gd name="T7" fmla="*/ 1061 h 1170"/>
                <a:gd name="T8" fmla="*/ 2562 w 2918"/>
                <a:gd name="T9" fmla="*/ 1029 h 1170"/>
                <a:gd name="T10" fmla="*/ 2624 w 2918"/>
                <a:gd name="T11" fmla="*/ 996 h 1170"/>
                <a:gd name="T12" fmla="*/ 2680 w 2918"/>
                <a:gd name="T13" fmla="*/ 962 h 1170"/>
                <a:gd name="T14" fmla="*/ 2731 w 2918"/>
                <a:gd name="T15" fmla="*/ 927 h 1170"/>
                <a:gd name="T16" fmla="*/ 2776 w 2918"/>
                <a:gd name="T17" fmla="*/ 890 h 1170"/>
                <a:gd name="T18" fmla="*/ 2815 w 2918"/>
                <a:gd name="T19" fmla="*/ 854 h 1170"/>
                <a:gd name="T20" fmla="*/ 2848 w 2918"/>
                <a:gd name="T21" fmla="*/ 817 h 1170"/>
                <a:gd name="T22" fmla="*/ 2875 w 2918"/>
                <a:gd name="T23" fmla="*/ 779 h 1170"/>
                <a:gd name="T24" fmla="*/ 2895 w 2918"/>
                <a:gd name="T25" fmla="*/ 741 h 1170"/>
                <a:gd name="T26" fmla="*/ 2909 w 2918"/>
                <a:gd name="T27" fmla="*/ 702 h 1170"/>
                <a:gd name="T28" fmla="*/ 2916 w 2918"/>
                <a:gd name="T29" fmla="*/ 675 h 1170"/>
                <a:gd name="T30" fmla="*/ 2918 w 2918"/>
                <a:gd name="T31" fmla="*/ 655 h 1170"/>
                <a:gd name="T32" fmla="*/ 2918 w 2918"/>
                <a:gd name="T33" fmla="*/ 636 h 1170"/>
                <a:gd name="T34" fmla="*/ 2917 w 2918"/>
                <a:gd name="T35" fmla="*/ 617 h 1170"/>
                <a:gd name="T36" fmla="*/ 2915 w 2918"/>
                <a:gd name="T37" fmla="*/ 598 h 1170"/>
                <a:gd name="T38" fmla="*/ 2910 w 2918"/>
                <a:gd name="T39" fmla="*/ 578 h 1170"/>
                <a:gd name="T40" fmla="*/ 2904 w 2918"/>
                <a:gd name="T41" fmla="*/ 559 h 1170"/>
                <a:gd name="T42" fmla="*/ 2896 w 2918"/>
                <a:gd name="T43" fmla="*/ 540 h 1170"/>
                <a:gd name="T44" fmla="*/ 2887 w 2918"/>
                <a:gd name="T45" fmla="*/ 520 h 1170"/>
                <a:gd name="T46" fmla="*/ 2876 w 2918"/>
                <a:gd name="T47" fmla="*/ 501 h 1170"/>
                <a:gd name="T48" fmla="*/ 2864 w 2918"/>
                <a:gd name="T49" fmla="*/ 482 h 1170"/>
                <a:gd name="T50" fmla="*/ 2850 w 2918"/>
                <a:gd name="T51" fmla="*/ 464 h 1170"/>
                <a:gd name="T52" fmla="*/ 2834 w 2918"/>
                <a:gd name="T53" fmla="*/ 444 h 1170"/>
                <a:gd name="T54" fmla="*/ 2816 w 2918"/>
                <a:gd name="T55" fmla="*/ 426 h 1170"/>
                <a:gd name="T56" fmla="*/ 2785 w 2918"/>
                <a:gd name="T57" fmla="*/ 397 h 1170"/>
                <a:gd name="T58" fmla="*/ 2740 w 2918"/>
                <a:gd name="T59" fmla="*/ 361 h 1170"/>
                <a:gd name="T60" fmla="*/ 2689 w 2918"/>
                <a:gd name="T61" fmla="*/ 326 h 1170"/>
                <a:gd name="T62" fmla="*/ 2631 w 2918"/>
                <a:gd name="T63" fmla="*/ 292 h 1170"/>
                <a:gd name="T64" fmla="*/ 2567 w 2918"/>
                <a:gd name="T65" fmla="*/ 260 h 1170"/>
                <a:gd name="T66" fmla="*/ 2498 w 2918"/>
                <a:gd name="T67" fmla="*/ 229 h 1170"/>
                <a:gd name="T68" fmla="*/ 2423 w 2918"/>
                <a:gd name="T69" fmla="*/ 199 h 1170"/>
                <a:gd name="T70" fmla="*/ 2342 w 2918"/>
                <a:gd name="T71" fmla="*/ 171 h 1170"/>
                <a:gd name="T72" fmla="*/ 2256 w 2918"/>
                <a:gd name="T73" fmla="*/ 145 h 1170"/>
                <a:gd name="T74" fmla="*/ 2167 w 2918"/>
                <a:gd name="T75" fmla="*/ 121 h 1170"/>
                <a:gd name="T76" fmla="*/ 2072 w 2918"/>
                <a:gd name="T77" fmla="*/ 98 h 1170"/>
                <a:gd name="T78" fmla="*/ 1974 w 2918"/>
                <a:gd name="T79" fmla="*/ 78 h 1170"/>
                <a:gd name="T80" fmla="*/ 1870 w 2918"/>
                <a:gd name="T81" fmla="*/ 59 h 1170"/>
                <a:gd name="T82" fmla="*/ 1765 w 2918"/>
                <a:gd name="T83" fmla="*/ 44 h 1170"/>
                <a:gd name="T84" fmla="*/ 1656 w 2918"/>
                <a:gd name="T85" fmla="*/ 30 h 1170"/>
                <a:gd name="T86" fmla="*/ 1544 w 2918"/>
                <a:gd name="T87" fmla="*/ 19 h 1170"/>
                <a:gd name="T88" fmla="*/ 1432 w 2918"/>
                <a:gd name="T89" fmla="*/ 11 h 1170"/>
                <a:gd name="T90" fmla="*/ 1317 w 2918"/>
                <a:gd name="T91" fmla="*/ 4 h 1170"/>
                <a:gd name="T92" fmla="*/ 1202 w 2918"/>
                <a:gd name="T93" fmla="*/ 0 h 1170"/>
                <a:gd name="T94" fmla="*/ 1086 w 2918"/>
                <a:gd name="T95" fmla="*/ 0 h 1170"/>
                <a:gd name="T96" fmla="*/ 970 w 2918"/>
                <a:gd name="T97" fmla="*/ 2 h 1170"/>
                <a:gd name="T98" fmla="*/ 854 w 2918"/>
                <a:gd name="T99" fmla="*/ 7 h 1170"/>
                <a:gd name="T100" fmla="*/ 741 w 2918"/>
                <a:gd name="T101" fmla="*/ 14 h 1170"/>
                <a:gd name="T102" fmla="*/ 630 w 2918"/>
                <a:gd name="T103" fmla="*/ 24 h 1170"/>
                <a:gd name="T104" fmla="*/ 519 w 2918"/>
                <a:gd name="T105" fmla="*/ 37 h 1170"/>
                <a:gd name="T106" fmla="*/ 414 w 2918"/>
                <a:gd name="T107" fmla="*/ 53 h 1170"/>
                <a:gd name="T108" fmla="*/ 311 w 2918"/>
                <a:gd name="T109" fmla="*/ 71 h 1170"/>
                <a:gd name="T110" fmla="*/ 213 w 2918"/>
                <a:gd name="T111" fmla="*/ 91 h 1170"/>
                <a:gd name="T112" fmla="*/ 120 w 2918"/>
                <a:gd name="T113" fmla="*/ 115 h 1170"/>
                <a:gd name="T114" fmla="*/ 32 w 2918"/>
                <a:gd name="T115" fmla="*/ 140 h 1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918" h="1170">
                  <a:moveTo>
                    <a:pt x="2198" y="1170"/>
                  </a:moveTo>
                  <a:lnTo>
                    <a:pt x="2215" y="1165"/>
                  </a:lnTo>
                  <a:lnTo>
                    <a:pt x="2232" y="1159"/>
                  </a:lnTo>
                  <a:lnTo>
                    <a:pt x="2249" y="1154"/>
                  </a:lnTo>
                  <a:lnTo>
                    <a:pt x="2266" y="1148"/>
                  </a:lnTo>
                  <a:lnTo>
                    <a:pt x="2282" y="1144"/>
                  </a:lnTo>
                  <a:lnTo>
                    <a:pt x="2299" y="1138"/>
                  </a:lnTo>
                  <a:lnTo>
                    <a:pt x="2315" y="1132"/>
                  </a:lnTo>
                  <a:lnTo>
                    <a:pt x="2331" y="1127"/>
                  </a:lnTo>
                  <a:lnTo>
                    <a:pt x="2347" y="1121"/>
                  </a:lnTo>
                  <a:lnTo>
                    <a:pt x="2363" y="1115"/>
                  </a:lnTo>
                  <a:lnTo>
                    <a:pt x="2379" y="1109"/>
                  </a:lnTo>
                  <a:lnTo>
                    <a:pt x="2394" y="1103"/>
                  </a:lnTo>
                  <a:lnTo>
                    <a:pt x="2408" y="1097"/>
                  </a:lnTo>
                  <a:lnTo>
                    <a:pt x="2423" y="1091"/>
                  </a:lnTo>
                  <a:lnTo>
                    <a:pt x="2438" y="1086"/>
                  </a:lnTo>
                  <a:lnTo>
                    <a:pt x="2453" y="1079"/>
                  </a:lnTo>
                  <a:lnTo>
                    <a:pt x="2467" y="1073"/>
                  </a:lnTo>
                  <a:lnTo>
                    <a:pt x="2481" y="1066"/>
                  </a:lnTo>
                  <a:lnTo>
                    <a:pt x="2496" y="1061"/>
                  </a:lnTo>
                  <a:lnTo>
                    <a:pt x="2509" y="1054"/>
                  </a:lnTo>
                  <a:lnTo>
                    <a:pt x="2523" y="1048"/>
                  </a:lnTo>
                  <a:lnTo>
                    <a:pt x="2535" y="1041"/>
                  </a:lnTo>
                  <a:lnTo>
                    <a:pt x="2549" y="1036"/>
                  </a:lnTo>
                  <a:lnTo>
                    <a:pt x="2562" y="1029"/>
                  </a:lnTo>
                  <a:lnTo>
                    <a:pt x="2575" y="1022"/>
                  </a:lnTo>
                  <a:lnTo>
                    <a:pt x="2588" y="1015"/>
                  </a:lnTo>
                  <a:lnTo>
                    <a:pt x="2600" y="1010"/>
                  </a:lnTo>
                  <a:lnTo>
                    <a:pt x="2612" y="1003"/>
                  </a:lnTo>
                  <a:lnTo>
                    <a:pt x="2624" y="996"/>
                  </a:lnTo>
                  <a:lnTo>
                    <a:pt x="2635" y="989"/>
                  </a:lnTo>
                  <a:lnTo>
                    <a:pt x="2647" y="982"/>
                  </a:lnTo>
                  <a:lnTo>
                    <a:pt x="2658" y="976"/>
                  </a:lnTo>
                  <a:lnTo>
                    <a:pt x="2669" y="969"/>
                  </a:lnTo>
                  <a:lnTo>
                    <a:pt x="2680" y="962"/>
                  </a:lnTo>
                  <a:lnTo>
                    <a:pt x="2691" y="955"/>
                  </a:lnTo>
                  <a:lnTo>
                    <a:pt x="2701" y="947"/>
                  </a:lnTo>
                  <a:lnTo>
                    <a:pt x="2711" y="940"/>
                  </a:lnTo>
                  <a:lnTo>
                    <a:pt x="2722" y="934"/>
                  </a:lnTo>
                  <a:lnTo>
                    <a:pt x="2731" y="927"/>
                  </a:lnTo>
                  <a:lnTo>
                    <a:pt x="2741" y="920"/>
                  </a:lnTo>
                  <a:lnTo>
                    <a:pt x="2750" y="912"/>
                  </a:lnTo>
                  <a:lnTo>
                    <a:pt x="2759" y="905"/>
                  </a:lnTo>
                  <a:lnTo>
                    <a:pt x="2767" y="898"/>
                  </a:lnTo>
                  <a:lnTo>
                    <a:pt x="2776" y="890"/>
                  </a:lnTo>
                  <a:lnTo>
                    <a:pt x="2784" y="884"/>
                  </a:lnTo>
                  <a:lnTo>
                    <a:pt x="2792" y="876"/>
                  </a:lnTo>
                  <a:lnTo>
                    <a:pt x="2800" y="869"/>
                  </a:lnTo>
                  <a:lnTo>
                    <a:pt x="2808" y="861"/>
                  </a:lnTo>
                  <a:lnTo>
                    <a:pt x="2815" y="854"/>
                  </a:lnTo>
                  <a:lnTo>
                    <a:pt x="2822" y="846"/>
                  </a:lnTo>
                  <a:lnTo>
                    <a:pt x="2829" y="839"/>
                  </a:lnTo>
                  <a:lnTo>
                    <a:pt x="2835" y="831"/>
                  </a:lnTo>
                  <a:lnTo>
                    <a:pt x="2842" y="825"/>
                  </a:lnTo>
                  <a:lnTo>
                    <a:pt x="2848" y="817"/>
                  </a:lnTo>
                  <a:lnTo>
                    <a:pt x="2853" y="809"/>
                  </a:lnTo>
                  <a:lnTo>
                    <a:pt x="2859" y="802"/>
                  </a:lnTo>
                  <a:lnTo>
                    <a:pt x="2865" y="794"/>
                  </a:lnTo>
                  <a:lnTo>
                    <a:pt x="2870" y="786"/>
                  </a:lnTo>
                  <a:lnTo>
                    <a:pt x="2875" y="779"/>
                  </a:lnTo>
                  <a:lnTo>
                    <a:pt x="2879" y="771"/>
                  </a:lnTo>
                  <a:lnTo>
                    <a:pt x="2884" y="763"/>
                  </a:lnTo>
                  <a:lnTo>
                    <a:pt x="2887" y="756"/>
                  </a:lnTo>
                  <a:lnTo>
                    <a:pt x="2892" y="749"/>
                  </a:lnTo>
                  <a:lnTo>
                    <a:pt x="2895" y="741"/>
                  </a:lnTo>
                  <a:lnTo>
                    <a:pt x="2899" y="733"/>
                  </a:lnTo>
                  <a:lnTo>
                    <a:pt x="2902" y="726"/>
                  </a:lnTo>
                  <a:lnTo>
                    <a:pt x="2904" y="718"/>
                  </a:lnTo>
                  <a:lnTo>
                    <a:pt x="2907" y="710"/>
                  </a:lnTo>
                  <a:lnTo>
                    <a:pt x="2909" y="702"/>
                  </a:lnTo>
                  <a:lnTo>
                    <a:pt x="2911" y="694"/>
                  </a:lnTo>
                  <a:lnTo>
                    <a:pt x="2913" y="686"/>
                  </a:lnTo>
                  <a:lnTo>
                    <a:pt x="2913" y="683"/>
                  </a:lnTo>
                  <a:lnTo>
                    <a:pt x="2915" y="679"/>
                  </a:lnTo>
                  <a:lnTo>
                    <a:pt x="2916" y="675"/>
                  </a:lnTo>
                  <a:lnTo>
                    <a:pt x="2916" y="671"/>
                  </a:lnTo>
                  <a:lnTo>
                    <a:pt x="2917" y="667"/>
                  </a:lnTo>
                  <a:lnTo>
                    <a:pt x="2917" y="663"/>
                  </a:lnTo>
                  <a:lnTo>
                    <a:pt x="2917" y="659"/>
                  </a:lnTo>
                  <a:lnTo>
                    <a:pt x="2918" y="655"/>
                  </a:lnTo>
                  <a:lnTo>
                    <a:pt x="2918" y="652"/>
                  </a:lnTo>
                  <a:lnTo>
                    <a:pt x="2918" y="647"/>
                  </a:lnTo>
                  <a:lnTo>
                    <a:pt x="2918" y="644"/>
                  </a:lnTo>
                  <a:lnTo>
                    <a:pt x="2918" y="640"/>
                  </a:lnTo>
                  <a:lnTo>
                    <a:pt x="2918" y="636"/>
                  </a:lnTo>
                  <a:lnTo>
                    <a:pt x="2918" y="632"/>
                  </a:lnTo>
                  <a:lnTo>
                    <a:pt x="2918" y="628"/>
                  </a:lnTo>
                  <a:lnTo>
                    <a:pt x="2918" y="625"/>
                  </a:lnTo>
                  <a:lnTo>
                    <a:pt x="2918" y="620"/>
                  </a:lnTo>
                  <a:lnTo>
                    <a:pt x="2917" y="617"/>
                  </a:lnTo>
                  <a:lnTo>
                    <a:pt x="2917" y="612"/>
                  </a:lnTo>
                  <a:lnTo>
                    <a:pt x="2917" y="609"/>
                  </a:lnTo>
                  <a:lnTo>
                    <a:pt x="2916" y="604"/>
                  </a:lnTo>
                  <a:lnTo>
                    <a:pt x="2916" y="601"/>
                  </a:lnTo>
                  <a:lnTo>
                    <a:pt x="2915" y="598"/>
                  </a:lnTo>
                  <a:lnTo>
                    <a:pt x="2913" y="593"/>
                  </a:lnTo>
                  <a:lnTo>
                    <a:pt x="2913" y="590"/>
                  </a:lnTo>
                  <a:lnTo>
                    <a:pt x="2912" y="585"/>
                  </a:lnTo>
                  <a:lnTo>
                    <a:pt x="2911" y="582"/>
                  </a:lnTo>
                  <a:lnTo>
                    <a:pt x="2910" y="578"/>
                  </a:lnTo>
                  <a:lnTo>
                    <a:pt x="2909" y="574"/>
                  </a:lnTo>
                  <a:lnTo>
                    <a:pt x="2908" y="570"/>
                  </a:lnTo>
                  <a:lnTo>
                    <a:pt x="2907" y="566"/>
                  </a:lnTo>
                  <a:lnTo>
                    <a:pt x="2906" y="562"/>
                  </a:lnTo>
                  <a:lnTo>
                    <a:pt x="2904" y="559"/>
                  </a:lnTo>
                  <a:lnTo>
                    <a:pt x="2903" y="554"/>
                  </a:lnTo>
                  <a:lnTo>
                    <a:pt x="2901" y="551"/>
                  </a:lnTo>
                  <a:lnTo>
                    <a:pt x="2900" y="546"/>
                  </a:lnTo>
                  <a:lnTo>
                    <a:pt x="2899" y="543"/>
                  </a:lnTo>
                  <a:lnTo>
                    <a:pt x="2896" y="540"/>
                  </a:lnTo>
                  <a:lnTo>
                    <a:pt x="2895" y="535"/>
                  </a:lnTo>
                  <a:lnTo>
                    <a:pt x="2893" y="532"/>
                  </a:lnTo>
                  <a:lnTo>
                    <a:pt x="2892" y="528"/>
                  </a:lnTo>
                  <a:lnTo>
                    <a:pt x="2890" y="524"/>
                  </a:lnTo>
                  <a:lnTo>
                    <a:pt x="2887" y="520"/>
                  </a:lnTo>
                  <a:lnTo>
                    <a:pt x="2885" y="516"/>
                  </a:lnTo>
                  <a:lnTo>
                    <a:pt x="2883" y="512"/>
                  </a:lnTo>
                  <a:lnTo>
                    <a:pt x="2881" y="509"/>
                  </a:lnTo>
                  <a:lnTo>
                    <a:pt x="2879" y="504"/>
                  </a:lnTo>
                  <a:lnTo>
                    <a:pt x="2876" y="501"/>
                  </a:lnTo>
                  <a:lnTo>
                    <a:pt x="2874" y="498"/>
                  </a:lnTo>
                  <a:lnTo>
                    <a:pt x="2871" y="493"/>
                  </a:lnTo>
                  <a:lnTo>
                    <a:pt x="2869" y="490"/>
                  </a:lnTo>
                  <a:lnTo>
                    <a:pt x="2867" y="486"/>
                  </a:lnTo>
                  <a:lnTo>
                    <a:pt x="2864" y="482"/>
                  </a:lnTo>
                  <a:lnTo>
                    <a:pt x="2861" y="478"/>
                  </a:lnTo>
                  <a:lnTo>
                    <a:pt x="2859" y="475"/>
                  </a:lnTo>
                  <a:lnTo>
                    <a:pt x="2856" y="470"/>
                  </a:lnTo>
                  <a:lnTo>
                    <a:pt x="2852" y="467"/>
                  </a:lnTo>
                  <a:lnTo>
                    <a:pt x="2850" y="464"/>
                  </a:lnTo>
                  <a:lnTo>
                    <a:pt x="2846" y="459"/>
                  </a:lnTo>
                  <a:lnTo>
                    <a:pt x="2843" y="456"/>
                  </a:lnTo>
                  <a:lnTo>
                    <a:pt x="2841" y="452"/>
                  </a:lnTo>
                  <a:lnTo>
                    <a:pt x="2837" y="449"/>
                  </a:lnTo>
                  <a:lnTo>
                    <a:pt x="2834" y="444"/>
                  </a:lnTo>
                  <a:lnTo>
                    <a:pt x="2831" y="441"/>
                  </a:lnTo>
                  <a:lnTo>
                    <a:pt x="2827" y="437"/>
                  </a:lnTo>
                  <a:lnTo>
                    <a:pt x="2824" y="433"/>
                  </a:lnTo>
                  <a:lnTo>
                    <a:pt x="2820" y="430"/>
                  </a:lnTo>
                  <a:lnTo>
                    <a:pt x="2816" y="426"/>
                  </a:lnTo>
                  <a:lnTo>
                    <a:pt x="2812" y="423"/>
                  </a:lnTo>
                  <a:lnTo>
                    <a:pt x="2809" y="418"/>
                  </a:lnTo>
                  <a:lnTo>
                    <a:pt x="2801" y="411"/>
                  </a:lnTo>
                  <a:lnTo>
                    <a:pt x="2793" y="403"/>
                  </a:lnTo>
                  <a:lnTo>
                    <a:pt x="2785" y="397"/>
                  </a:lnTo>
                  <a:lnTo>
                    <a:pt x="2776" y="390"/>
                  </a:lnTo>
                  <a:lnTo>
                    <a:pt x="2767" y="382"/>
                  </a:lnTo>
                  <a:lnTo>
                    <a:pt x="2758" y="375"/>
                  </a:lnTo>
                  <a:lnTo>
                    <a:pt x="2749" y="368"/>
                  </a:lnTo>
                  <a:lnTo>
                    <a:pt x="2740" y="361"/>
                  </a:lnTo>
                  <a:lnTo>
                    <a:pt x="2730" y="353"/>
                  </a:lnTo>
                  <a:lnTo>
                    <a:pt x="2719" y="347"/>
                  </a:lnTo>
                  <a:lnTo>
                    <a:pt x="2709" y="340"/>
                  </a:lnTo>
                  <a:lnTo>
                    <a:pt x="2699" y="333"/>
                  </a:lnTo>
                  <a:lnTo>
                    <a:pt x="2689" y="326"/>
                  </a:lnTo>
                  <a:lnTo>
                    <a:pt x="2677" y="319"/>
                  </a:lnTo>
                  <a:lnTo>
                    <a:pt x="2666" y="313"/>
                  </a:lnTo>
                  <a:lnTo>
                    <a:pt x="2655" y="306"/>
                  </a:lnTo>
                  <a:lnTo>
                    <a:pt x="2642" y="299"/>
                  </a:lnTo>
                  <a:lnTo>
                    <a:pt x="2631" y="292"/>
                  </a:lnTo>
                  <a:lnTo>
                    <a:pt x="2618" y="285"/>
                  </a:lnTo>
                  <a:lnTo>
                    <a:pt x="2606" y="280"/>
                  </a:lnTo>
                  <a:lnTo>
                    <a:pt x="2593" y="273"/>
                  </a:lnTo>
                  <a:lnTo>
                    <a:pt x="2581" y="266"/>
                  </a:lnTo>
                  <a:lnTo>
                    <a:pt x="2567" y="260"/>
                  </a:lnTo>
                  <a:lnTo>
                    <a:pt x="2554" y="254"/>
                  </a:lnTo>
                  <a:lnTo>
                    <a:pt x="2540" y="248"/>
                  </a:lnTo>
                  <a:lnTo>
                    <a:pt x="2526" y="241"/>
                  </a:lnTo>
                  <a:lnTo>
                    <a:pt x="2512" y="235"/>
                  </a:lnTo>
                  <a:lnTo>
                    <a:pt x="2498" y="229"/>
                  </a:lnTo>
                  <a:lnTo>
                    <a:pt x="2483" y="223"/>
                  </a:lnTo>
                  <a:lnTo>
                    <a:pt x="2468" y="217"/>
                  </a:lnTo>
                  <a:lnTo>
                    <a:pt x="2454" y="210"/>
                  </a:lnTo>
                  <a:lnTo>
                    <a:pt x="2438" y="205"/>
                  </a:lnTo>
                  <a:lnTo>
                    <a:pt x="2423" y="199"/>
                  </a:lnTo>
                  <a:lnTo>
                    <a:pt x="2407" y="193"/>
                  </a:lnTo>
                  <a:lnTo>
                    <a:pt x="2391" y="188"/>
                  </a:lnTo>
                  <a:lnTo>
                    <a:pt x="2375" y="182"/>
                  </a:lnTo>
                  <a:lnTo>
                    <a:pt x="2358" y="176"/>
                  </a:lnTo>
                  <a:lnTo>
                    <a:pt x="2342" y="171"/>
                  </a:lnTo>
                  <a:lnTo>
                    <a:pt x="2325" y="166"/>
                  </a:lnTo>
                  <a:lnTo>
                    <a:pt x="2308" y="161"/>
                  </a:lnTo>
                  <a:lnTo>
                    <a:pt x="2291" y="155"/>
                  </a:lnTo>
                  <a:lnTo>
                    <a:pt x="2274" y="150"/>
                  </a:lnTo>
                  <a:lnTo>
                    <a:pt x="2256" y="145"/>
                  </a:lnTo>
                  <a:lnTo>
                    <a:pt x="2239" y="140"/>
                  </a:lnTo>
                  <a:lnTo>
                    <a:pt x="2221" y="134"/>
                  </a:lnTo>
                  <a:lnTo>
                    <a:pt x="2203" y="130"/>
                  </a:lnTo>
                  <a:lnTo>
                    <a:pt x="2185" y="125"/>
                  </a:lnTo>
                  <a:lnTo>
                    <a:pt x="2167" y="121"/>
                  </a:lnTo>
                  <a:lnTo>
                    <a:pt x="2148" y="116"/>
                  </a:lnTo>
                  <a:lnTo>
                    <a:pt x="2129" y="112"/>
                  </a:lnTo>
                  <a:lnTo>
                    <a:pt x="2111" y="107"/>
                  </a:lnTo>
                  <a:lnTo>
                    <a:pt x="2092" y="103"/>
                  </a:lnTo>
                  <a:lnTo>
                    <a:pt x="2072" y="98"/>
                  </a:lnTo>
                  <a:lnTo>
                    <a:pt x="2053" y="94"/>
                  </a:lnTo>
                  <a:lnTo>
                    <a:pt x="2033" y="90"/>
                  </a:lnTo>
                  <a:lnTo>
                    <a:pt x="2013" y="86"/>
                  </a:lnTo>
                  <a:lnTo>
                    <a:pt x="1993" y="81"/>
                  </a:lnTo>
                  <a:lnTo>
                    <a:pt x="1974" y="78"/>
                  </a:lnTo>
                  <a:lnTo>
                    <a:pt x="1953" y="74"/>
                  </a:lnTo>
                  <a:lnTo>
                    <a:pt x="1933" y="70"/>
                  </a:lnTo>
                  <a:lnTo>
                    <a:pt x="1912" y="66"/>
                  </a:lnTo>
                  <a:lnTo>
                    <a:pt x="1892" y="63"/>
                  </a:lnTo>
                  <a:lnTo>
                    <a:pt x="1870" y="59"/>
                  </a:lnTo>
                  <a:lnTo>
                    <a:pt x="1850" y="56"/>
                  </a:lnTo>
                  <a:lnTo>
                    <a:pt x="1828" y="53"/>
                  </a:lnTo>
                  <a:lnTo>
                    <a:pt x="1808" y="49"/>
                  </a:lnTo>
                  <a:lnTo>
                    <a:pt x="1786" y="47"/>
                  </a:lnTo>
                  <a:lnTo>
                    <a:pt x="1765" y="44"/>
                  </a:lnTo>
                  <a:lnTo>
                    <a:pt x="1743" y="40"/>
                  </a:lnTo>
                  <a:lnTo>
                    <a:pt x="1722" y="38"/>
                  </a:lnTo>
                  <a:lnTo>
                    <a:pt x="1700" y="35"/>
                  </a:lnTo>
                  <a:lnTo>
                    <a:pt x="1677" y="32"/>
                  </a:lnTo>
                  <a:lnTo>
                    <a:pt x="1656" y="30"/>
                  </a:lnTo>
                  <a:lnTo>
                    <a:pt x="1634" y="28"/>
                  </a:lnTo>
                  <a:lnTo>
                    <a:pt x="1611" y="25"/>
                  </a:lnTo>
                  <a:lnTo>
                    <a:pt x="1590" y="23"/>
                  </a:lnTo>
                  <a:lnTo>
                    <a:pt x="1567" y="21"/>
                  </a:lnTo>
                  <a:lnTo>
                    <a:pt x="1544" y="19"/>
                  </a:lnTo>
                  <a:lnTo>
                    <a:pt x="1523" y="16"/>
                  </a:lnTo>
                  <a:lnTo>
                    <a:pt x="1500" y="15"/>
                  </a:lnTo>
                  <a:lnTo>
                    <a:pt x="1478" y="13"/>
                  </a:lnTo>
                  <a:lnTo>
                    <a:pt x="1455" y="12"/>
                  </a:lnTo>
                  <a:lnTo>
                    <a:pt x="1432" y="11"/>
                  </a:lnTo>
                  <a:lnTo>
                    <a:pt x="1409" y="8"/>
                  </a:lnTo>
                  <a:lnTo>
                    <a:pt x="1387" y="7"/>
                  </a:lnTo>
                  <a:lnTo>
                    <a:pt x="1363" y="6"/>
                  </a:lnTo>
                  <a:lnTo>
                    <a:pt x="1340" y="5"/>
                  </a:lnTo>
                  <a:lnTo>
                    <a:pt x="1317" y="4"/>
                  </a:lnTo>
                  <a:lnTo>
                    <a:pt x="1295" y="4"/>
                  </a:lnTo>
                  <a:lnTo>
                    <a:pt x="1271" y="3"/>
                  </a:lnTo>
                  <a:lnTo>
                    <a:pt x="1248" y="2"/>
                  </a:lnTo>
                  <a:lnTo>
                    <a:pt x="1224" y="2"/>
                  </a:lnTo>
                  <a:lnTo>
                    <a:pt x="1202" y="0"/>
                  </a:lnTo>
                  <a:lnTo>
                    <a:pt x="1178" y="0"/>
                  </a:lnTo>
                  <a:lnTo>
                    <a:pt x="1155" y="0"/>
                  </a:lnTo>
                  <a:lnTo>
                    <a:pt x="1131" y="0"/>
                  </a:lnTo>
                  <a:lnTo>
                    <a:pt x="1109" y="0"/>
                  </a:lnTo>
                  <a:lnTo>
                    <a:pt x="1086" y="0"/>
                  </a:lnTo>
                  <a:lnTo>
                    <a:pt x="1062" y="0"/>
                  </a:lnTo>
                  <a:lnTo>
                    <a:pt x="1039" y="0"/>
                  </a:lnTo>
                  <a:lnTo>
                    <a:pt x="1016" y="0"/>
                  </a:lnTo>
                  <a:lnTo>
                    <a:pt x="993" y="2"/>
                  </a:lnTo>
                  <a:lnTo>
                    <a:pt x="970" y="2"/>
                  </a:lnTo>
                  <a:lnTo>
                    <a:pt x="946" y="3"/>
                  </a:lnTo>
                  <a:lnTo>
                    <a:pt x="924" y="4"/>
                  </a:lnTo>
                  <a:lnTo>
                    <a:pt x="901" y="5"/>
                  </a:lnTo>
                  <a:lnTo>
                    <a:pt x="878" y="6"/>
                  </a:lnTo>
                  <a:lnTo>
                    <a:pt x="854" y="7"/>
                  </a:lnTo>
                  <a:lnTo>
                    <a:pt x="832" y="8"/>
                  </a:lnTo>
                  <a:lnTo>
                    <a:pt x="809" y="10"/>
                  </a:lnTo>
                  <a:lnTo>
                    <a:pt x="786" y="11"/>
                  </a:lnTo>
                  <a:lnTo>
                    <a:pt x="764" y="13"/>
                  </a:lnTo>
                  <a:lnTo>
                    <a:pt x="741" y="14"/>
                  </a:lnTo>
                  <a:lnTo>
                    <a:pt x="719" y="16"/>
                  </a:lnTo>
                  <a:lnTo>
                    <a:pt x="697" y="17"/>
                  </a:lnTo>
                  <a:lnTo>
                    <a:pt x="674" y="20"/>
                  </a:lnTo>
                  <a:lnTo>
                    <a:pt x="651" y="22"/>
                  </a:lnTo>
                  <a:lnTo>
                    <a:pt x="630" y="24"/>
                  </a:lnTo>
                  <a:lnTo>
                    <a:pt x="607" y="27"/>
                  </a:lnTo>
                  <a:lnTo>
                    <a:pt x="585" y="29"/>
                  </a:lnTo>
                  <a:lnTo>
                    <a:pt x="564" y="32"/>
                  </a:lnTo>
                  <a:lnTo>
                    <a:pt x="541" y="35"/>
                  </a:lnTo>
                  <a:lnTo>
                    <a:pt x="519" y="37"/>
                  </a:lnTo>
                  <a:lnTo>
                    <a:pt x="498" y="40"/>
                  </a:lnTo>
                  <a:lnTo>
                    <a:pt x="476" y="44"/>
                  </a:lnTo>
                  <a:lnTo>
                    <a:pt x="456" y="46"/>
                  </a:lnTo>
                  <a:lnTo>
                    <a:pt x="434" y="49"/>
                  </a:lnTo>
                  <a:lnTo>
                    <a:pt x="414" y="53"/>
                  </a:lnTo>
                  <a:lnTo>
                    <a:pt x="392" y="56"/>
                  </a:lnTo>
                  <a:lnTo>
                    <a:pt x="372" y="59"/>
                  </a:lnTo>
                  <a:lnTo>
                    <a:pt x="351" y="63"/>
                  </a:lnTo>
                  <a:lnTo>
                    <a:pt x="331" y="67"/>
                  </a:lnTo>
                  <a:lnTo>
                    <a:pt x="311" y="71"/>
                  </a:lnTo>
                  <a:lnTo>
                    <a:pt x="291" y="75"/>
                  </a:lnTo>
                  <a:lnTo>
                    <a:pt x="271" y="79"/>
                  </a:lnTo>
                  <a:lnTo>
                    <a:pt x="252" y="83"/>
                  </a:lnTo>
                  <a:lnTo>
                    <a:pt x="232" y="87"/>
                  </a:lnTo>
                  <a:lnTo>
                    <a:pt x="213" y="91"/>
                  </a:lnTo>
                  <a:lnTo>
                    <a:pt x="194" y="96"/>
                  </a:lnTo>
                  <a:lnTo>
                    <a:pt x="174" y="100"/>
                  </a:lnTo>
                  <a:lnTo>
                    <a:pt x="156" y="105"/>
                  </a:lnTo>
                  <a:lnTo>
                    <a:pt x="138" y="109"/>
                  </a:lnTo>
                  <a:lnTo>
                    <a:pt x="120" y="115"/>
                  </a:lnTo>
                  <a:lnTo>
                    <a:pt x="102" y="120"/>
                  </a:lnTo>
                  <a:lnTo>
                    <a:pt x="84" y="124"/>
                  </a:lnTo>
                  <a:lnTo>
                    <a:pt x="67" y="130"/>
                  </a:lnTo>
                  <a:lnTo>
                    <a:pt x="50" y="134"/>
                  </a:lnTo>
                  <a:lnTo>
                    <a:pt x="32" y="140"/>
                  </a:lnTo>
                  <a:lnTo>
                    <a:pt x="23" y="142"/>
                  </a:lnTo>
                  <a:lnTo>
                    <a:pt x="15" y="146"/>
                  </a:lnTo>
                  <a:lnTo>
                    <a:pt x="8" y="148"/>
                  </a:lnTo>
                  <a:lnTo>
                    <a:pt x="0" y="151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15" name="Freeform 387"/>
            <p:cNvSpPr>
              <a:spLocks/>
            </p:cNvSpPr>
            <p:nvPr/>
          </p:nvSpPr>
          <p:spPr bwMode="auto">
            <a:xfrm>
              <a:off x="1032" y="1480"/>
              <a:ext cx="513" cy="125"/>
            </a:xfrm>
            <a:custGeom>
              <a:avLst/>
              <a:gdLst>
                <a:gd name="T0" fmla="*/ 3511 w 3591"/>
                <a:gd name="T1" fmla="*/ 663 h 875"/>
                <a:gd name="T2" fmla="*/ 3406 w 3591"/>
                <a:gd name="T3" fmla="*/ 691 h 875"/>
                <a:gd name="T4" fmla="*/ 3299 w 3591"/>
                <a:gd name="T5" fmla="*/ 719 h 875"/>
                <a:gd name="T6" fmla="*/ 3189 w 3591"/>
                <a:gd name="T7" fmla="*/ 742 h 875"/>
                <a:gd name="T8" fmla="*/ 3077 w 3591"/>
                <a:gd name="T9" fmla="*/ 765 h 875"/>
                <a:gd name="T10" fmla="*/ 2962 w 3591"/>
                <a:gd name="T11" fmla="*/ 786 h 875"/>
                <a:gd name="T12" fmla="*/ 2845 w 3591"/>
                <a:gd name="T13" fmla="*/ 805 h 875"/>
                <a:gd name="T14" fmla="*/ 2727 w 3591"/>
                <a:gd name="T15" fmla="*/ 821 h 875"/>
                <a:gd name="T16" fmla="*/ 2607 w 3591"/>
                <a:gd name="T17" fmla="*/ 836 h 875"/>
                <a:gd name="T18" fmla="*/ 2487 w 3591"/>
                <a:gd name="T19" fmla="*/ 847 h 875"/>
                <a:gd name="T20" fmla="*/ 2365 w 3591"/>
                <a:gd name="T21" fmla="*/ 857 h 875"/>
                <a:gd name="T22" fmla="*/ 2245 w 3591"/>
                <a:gd name="T23" fmla="*/ 865 h 875"/>
                <a:gd name="T24" fmla="*/ 2123 w 3591"/>
                <a:gd name="T25" fmla="*/ 871 h 875"/>
                <a:gd name="T26" fmla="*/ 2002 w 3591"/>
                <a:gd name="T27" fmla="*/ 874 h 875"/>
                <a:gd name="T28" fmla="*/ 1882 w 3591"/>
                <a:gd name="T29" fmla="*/ 875 h 875"/>
                <a:gd name="T30" fmla="*/ 1762 w 3591"/>
                <a:gd name="T31" fmla="*/ 875 h 875"/>
                <a:gd name="T32" fmla="*/ 1646 w 3591"/>
                <a:gd name="T33" fmla="*/ 872 h 875"/>
                <a:gd name="T34" fmla="*/ 1530 w 3591"/>
                <a:gd name="T35" fmla="*/ 867 h 875"/>
                <a:gd name="T36" fmla="*/ 1416 w 3591"/>
                <a:gd name="T37" fmla="*/ 861 h 875"/>
                <a:gd name="T38" fmla="*/ 1305 w 3591"/>
                <a:gd name="T39" fmla="*/ 851 h 875"/>
                <a:gd name="T40" fmla="*/ 1196 w 3591"/>
                <a:gd name="T41" fmla="*/ 840 h 875"/>
                <a:gd name="T42" fmla="*/ 1090 w 3591"/>
                <a:gd name="T43" fmla="*/ 828 h 875"/>
                <a:gd name="T44" fmla="*/ 988 w 3591"/>
                <a:gd name="T45" fmla="*/ 813 h 875"/>
                <a:gd name="T46" fmla="*/ 891 w 3591"/>
                <a:gd name="T47" fmla="*/ 796 h 875"/>
                <a:gd name="T48" fmla="*/ 796 w 3591"/>
                <a:gd name="T49" fmla="*/ 778 h 875"/>
                <a:gd name="T50" fmla="*/ 706 w 3591"/>
                <a:gd name="T51" fmla="*/ 758 h 875"/>
                <a:gd name="T52" fmla="*/ 621 w 3591"/>
                <a:gd name="T53" fmla="*/ 737 h 875"/>
                <a:gd name="T54" fmla="*/ 540 w 3591"/>
                <a:gd name="T55" fmla="*/ 714 h 875"/>
                <a:gd name="T56" fmla="*/ 464 w 3591"/>
                <a:gd name="T57" fmla="*/ 690 h 875"/>
                <a:gd name="T58" fmla="*/ 392 w 3591"/>
                <a:gd name="T59" fmla="*/ 664 h 875"/>
                <a:gd name="T60" fmla="*/ 327 w 3591"/>
                <a:gd name="T61" fmla="*/ 637 h 875"/>
                <a:gd name="T62" fmla="*/ 266 w 3591"/>
                <a:gd name="T63" fmla="*/ 610 h 875"/>
                <a:gd name="T64" fmla="*/ 213 w 3591"/>
                <a:gd name="T65" fmla="*/ 580 h 875"/>
                <a:gd name="T66" fmla="*/ 164 w 3591"/>
                <a:gd name="T67" fmla="*/ 551 h 875"/>
                <a:gd name="T68" fmla="*/ 122 w 3591"/>
                <a:gd name="T69" fmla="*/ 520 h 875"/>
                <a:gd name="T70" fmla="*/ 86 w 3591"/>
                <a:gd name="T71" fmla="*/ 488 h 875"/>
                <a:gd name="T72" fmla="*/ 55 w 3591"/>
                <a:gd name="T73" fmla="*/ 456 h 875"/>
                <a:gd name="T74" fmla="*/ 31 w 3591"/>
                <a:gd name="T75" fmla="*/ 425 h 875"/>
                <a:gd name="T76" fmla="*/ 14 w 3591"/>
                <a:gd name="T77" fmla="*/ 392 h 875"/>
                <a:gd name="T78" fmla="*/ 4 w 3591"/>
                <a:gd name="T79" fmla="*/ 359 h 875"/>
                <a:gd name="T80" fmla="*/ 0 w 3591"/>
                <a:gd name="T81" fmla="*/ 326 h 875"/>
                <a:gd name="T82" fmla="*/ 2 w 3591"/>
                <a:gd name="T83" fmla="*/ 292 h 875"/>
                <a:gd name="T84" fmla="*/ 10 w 3591"/>
                <a:gd name="T85" fmla="*/ 259 h 875"/>
                <a:gd name="T86" fmla="*/ 25 w 3591"/>
                <a:gd name="T87" fmla="*/ 226 h 875"/>
                <a:gd name="T88" fmla="*/ 46 w 3591"/>
                <a:gd name="T89" fmla="*/ 193 h 875"/>
                <a:gd name="T90" fmla="*/ 75 w 3591"/>
                <a:gd name="T91" fmla="*/ 161 h 875"/>
                <a:gd name="T92" fmla="*/ 109 w 3591"/>
                <a:gd name="T93" fmla="*/ 130 h 875"/>
                <a:gd name="T94" fmla="*/ 148 w 3591"/>
                <a:gd name="T95" fmla="*/ 99 h 875"/>
                <a:gd name="T96" fmla="*/ 195 w 3591"/>
                <a:gd name="T97" fmla="*/ 69 h 875"/>
                <a:gd name="T98" fmla="*/ 246 w 3591"/>
                <a:gd name="T99" fmla="*/ 40 h 875"/>
                <a:gd name="T100" fmla="*/ 305 w 3591"/>
                <a:gd name="T101" fmla="*/ 11 h 8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591" h="875">
                  <a:moveTo>
                    <a:pt x="3591" y="639"/>
                  </a:moveTo>
                  <a:lnTo>
                    <a:pt x="3571" y="646"/>
                  </a:lnTo>
                  <a:lnTo>
                    <a:pt x="3550" y="652"/>
                  </a:lnTo>
                  <a:lnTo>
                    <a:pt x="3530" y="657"/>
                  </a:lnTo>
                  <a:lnTo>
                    <a:pt x="3511" y="663"/>
                  </a:lnTo>
                  <a:lnTo>
                    <a:pt x="3489" y="670"/>
                  </a:lnTo>
                  <a:lnTo>
                    <a:pt x="3469" y="676"/>
                  </a:lnTo>
                  <a:lnTo>
                    <a:pt x="3448" y="681"/>
                  </a:lnTo>
                  <a:lnTo>
                    <a:pt x="3428" y="687"/>
                  </a:lnTo>
                  <a:lnTo>
                    <a:pt x="3406" y="691"/>
                  </a:lnTo>
                  <a:lnTo>
                    <a:pt x="3385" y="697"/>
                  </a:lnTo>
                  <a:lnTo>
                    <a:pt x="3364" y="703"/>
                  </a:lnTo>
                  <a:lnTo>
                    <a:pt x="3343" y="708"/>
                  </a:lnTo>
                  <a:lnTo>
                    <a:pt x="3321" y="713"/>
                  </a:lnTo>
                  <a:lnTo>
                    <a:pt x="3299" y="719"/>
                  </a:lnTo>
                  <a:lnTo>
                    <a:pt x="3278" y="723"/>
                  </a:lnTo>
                  <a:lnTo>
                    <a:pt x="3256" y="729"/>
                  </a:lnTo>
                  <a:lnTo>
                    <a:pt x="3234" y="733"/>
                  </a:lnTo>
                  <a:lnTo>
                    <a:pt x="3212" y="738"/>
                  </a:lnTo>
                  <a:lnTo>
                    <a:pt x="3189" y="742"/>
                  </a:lnTo>
                  <a:lnTo>
                    <a:pt x="3168" y="747"/>
                  </a:lnTo>
                  <a:lnTo>
                    <a:pt x="3145" y="753"/>
                  </a:lnTo>
                  <a:lnTo>
                    <a:pt x="3122" y="756"/>
                  </a:lnTo>
                  <a:lnTo>
                    <a:pt x="3100" y="761"/>
                  </a:lnTo>
                  <a:lnTo>
                    <a:pt x="3077" y="765"/>
                  </a:lnTo>
                  <a:lnTo>
                    <a:pt x="3054" y="770"/>
                  </a:lnTo>
                  <a:lnTo>
                    <a:pt x="3032" y="774"/>
                  </a:lnTo>
                  <a:lnTo>
                    <a:pt x="3009" y="778"/>
                  </a:lnTo>
                  <a:lnTo>
                    <a:pt x="2986" y="782"/>
                  </a:lnTo>
                  <a:lnTo>
                    <a:pt x="2962" y="786"/>
                  </a:lnTo>
                  <a:lnTo>
                    <a:pt x="2940" y="790"/>
                  </a:lnTo>
                  <a:lnTo>
                    <a:pt x="2916" y="794"/>
                  </a:lnTo>
                  <a:lnTo>
                    <a:pt x="2893" y="797"/>
                  </a:lnTo>
                  <a:lnTo>
                    <a:pt x="2869" y="802"/>
                  </a:lnTo>
                  <a:lnTo>
                    <a:pt x="2845" y="805"/>
                  </a:lnTo>
                  <a:lnTo>
                    <a:pt x="2823" y="808"/>
                  </a:lnTo>
                  <a:lnTo>
                    <a:pt x="2799" y="812"/>
                  </a:lnTo>
                  <a:lnTo>
                    <a:pt x="2775" y="815"/>
                  </a:lnTo>
                  <a:lnTo>
                    <a:pt x="2751" y="817"/>
                  </a:lnTo>
                  <a:lnTo>
                    <a:pt x="2727" y="821"/>
                  </a:lnTo>
                  <a:lnTo>
                    <a:pt x="2703" y="824"/>
                  </a:lnTo>
                  <a:lnTo>
                    <a:pt x="2680" y="826"/>
                  </a:lnTo>
                  <a:lnTo>
                    <a:pt x="2656" y="830"/>
                  </a:lnTo>
                  <a:lnTo>
                    <a:pt x="2631" y="832"/>
                  </a:lnTo>
                  <a:lnTo>
                    <a:pt x="2607" y="836"/>
                  </a:lnTo>
                  <a:lnTo>
                    <a:pt x="2583" y="838"/>
                  </a:lnTo>
                  <a:lnTo>
                    <a:pt x="2559" y="840"/>
                  </a:lnTo>
                  <a:lnTo>
                    <a:pt x="2535" y="842"/>
                  </a:lnTo>
                  <a:lnTo>
                    <a:pt x="2511" y="845"/>
                  </a:lnTo>
                  <a:lnTo>
                    <a:pt x="2487" y="847"/>
                  </a:lnTo>
                  <a:lnTo>
                    <a:pt x="2463" y="849"/>
                  </a:lnTo>
                  <a:lnTo>
                    <a:pt x="2438" y="851"/>
                  </a:lnTo>
                  <a:lnTo>
                    <a:pt x="2414" y="854"/>
                  </a:lnTo>
                  <a:lnTo>
                    <a:pt x="2390" y="856"/>
                  </a:lnTo>
                  <a:lnTo>
                    <a:pt x="2365" y="857"/>
                  </a:lnTo>
                  <a:lnTo>
                    <a:pt x="2341" y="859"/>
                  </a:lnTo>
                  <a:lnTo>
                    <a:pt x="2318" y="861"/>
                  </a:lnTo>
                  <a:lnTo>
                    <a:pt x="2293" y="863"/>
                  </a:lnTo>
                  <a:lnTo>
                    <a:pt x="2269" y="864"/>
                  </a:lnTo>
                  <a:lnTo>
                    <a:pt x="2245" y="865"/>
                  </a:lnTo>
                  <a:lnTo>
                    <a:pt x="2220" y="866"/>
                  </a:lnTo>
                  <a:lnTo>
                    <a:pt x="2196" y="867"/>
                  </a:lnTo>
                  <a:lnTo>
                    <a:pt x="2172" y="868"/>
                  </a:lnTo>
                  <a:lnTo>
                    <a:pt x="2147" y="870"/>
                  </a:lnTo>
                  <a:lnTo>
                    <a:pt x="2123" y="871"/>
                  </a:lnTo>
                  <a:lnTo>
                    <a:pt x="2098" y="872"/>
                  </a:lnTo>
                  <a:lnTo>
                    <a:pt x="2075" y="873"/>
                  </a:lnTo>
                  <a:lnTo>
                    <a:pt x="2051" y="873"/>
                  </a:lnTo>
                  <a:lnTo>
                    <a:pt x="2027" y="874"/>
                  </a:lnTo>
                  <a:lnTo>
                    <a:pt x="2002" y="874"/>
                  </a:lnTo>
                  <a:lnTo>
                    <a:pt x="1978" y="875"/>
                  </a:lnTo>
                  <a:lnTo>
                    <a:pt x="1954" y="875"/>
                  </a:lnTo>
                  <a:lnTo>
                    <a:pt x="1930" y="875"/>
                  </a:lnTo>
                  <a:lnTo>
                    <a:pt x="1905" y="875"/>
                  </a:lnTo>
                  <a:lnTo>
                    <a:pt x="1882" y="875"/>
                  </a:lnTo>
                  <a:lnTo>
                    <a:pt x="1858" y="875"/>
                  </a:lnTo>
                  <a:lnTo>
                    <a:pt x="1834" y="875"/>
                  </a:lnTo>
                  <a:lnTo>
                    <a:pt x="1810" y="875"/>
                  </a:lnTo>
                  <a:lnTo>
                    <a:pt x="1786" y="875"/>
                  </a:lnTo>
                  <a:lnTo>
                    <a:pt x="1762" y="875"/>
                  </a:lnTo>
                  <a:lnTo>
                    <a:pt x="1739" y="874"/>
                  </a:lnTo>
                  <a:lnTo>
                    <a:pt x="1716" y="874"/>
                  </a:lnTo>
                  <a:lnTo>
                    <a:pt x="1692" y="874"/>
                  </a:lnTo>
                  <a:lnTo>
                    <a:pt x="1668" y="873"/>
                  </a:lnTo>
                  <a:lnTo>
                    <a:pt x="1646" y="872"/>
                  </a:lnTo>
                  <a:lnTo>
                    <a:pt x="1622" y="872"/>
                  </a:lnTo>
                  <a:lnTo>
                    <a:pt x="1599" y="871"/>
                  </a:lnTo>
                  <a:lnTo>
                    <a:pt x="1575" y="870"/>
                  </a:lnTo>
                  <a:lnTo>
                    <a:pt x="1552" y="868"/>
                  </a:lnTo>
                  <a:lnTo>
                    <a:pt x="1530" y="867"/>
                  </a:lnTo>
                  <a:lnTo>
                    <a:pt x="1507" y="866"/>
                  </a:lnTo>
                  <a:lnTo>
                    <a:pt x="1484" y="865"/>
                  </a:lnTo>
                  <a:lnTo>
                    <a:pt x="1462" y="863"/>
                  </a:lnTo>
                  <a:lnTo>
                    <a:pt x="1439" y="862"/>
                  </a:lnTo>
                  <a:lnTo>
                    <a:pt x="1416" y="861"/>
                  </a:lnTo>
                  <a:lnTo>
                    <a:pt x="1394" y="858"/>
                  </a:lnTo>
                  <a:lnTo>
                    <a:pt x="1371" y="857"/>
                  </a:lnTo>
                  <a:lnTo>
                    <a:pt x="1349" y="855"/>
                  </a:lnTo>
                  <a:lnTo>
                    <a:pt x="1327" y="854"/>
                  </a:lnTo>
                  <a:lnTo>
                    <a:pt x="1305" y="851"/>
                  </a:lnTo>
                  <a:lnTo>
                    <a:pt x="1283" y="849"/>
                  </a:lnTo>
                  <a:lnTo>
                    <a:pt x="1261" y="847"/>
                  </a:lnTo>
                  <a:lnTo>
                    <a:pt x="1239" y="845"/>
                  </a:lnTo>
                  <a:lnTo>
                    <a:pt x="1218" y="842"/>
                  </a:lnTo>
                  <a:lnTo>
                    <a:pt x="1196" y="840"/>
                  </a:lnTo>
                  <a:lnTo>
                    <a:pt x="1176" y="838"/>
                  </a:lnTo>
                  <a:lnTo>
                    <a:pt x="1154" y="836"/>
                  </a:lnTo>
                  <a:lnTo>
                    <a:pt x="1132" y="833"/>
                  </a:lnTo>
                  <a:lnTo>
                    <a:pt x="1112" y="830"/>
                  </a:lnTo>
                  <a:lnTo>
                    <a:pt x="1090" y="828"/>
                  </a:lnTo>
                  <a:lnTo>
                    <a:pt x="1070" y="824"/>
                  </a:lnTo>
                  <a:lnTo>
                    <a:pt x="1050" y="822"/>
                  </a:lnTo>
                  <a:lnTo>
                    <a:pt x="1029" y="819"/>
                  </a:lnTo>
                  <a:lnTo>
                    <a:pt x="1009" y="816"/>
                  </a:lnTo>
                  <a:lnTo>
                    <a:pt x="988" y="813"/>
                  </a:lnTo>
                  <a:lnTo>
                    <a:pt x="969" y="809"/>
                  </a:lnTo>
                  <a:lnTo>
                    <a:pt x="949" y="806"/>
                  </a:lnTo>
                  <a:lnTo>
                    <a:pt x="929" y="803"/>
                  </a:lnTo>
                  <a:lnTo>
                    <a:pt x="910" y="799"/>
                  </a:lnTo>
                  <a:lnTo>
                    <a:pt x="891" y="796"/>
                  </a:lnTo>
                  <a:lnTo>
                    <a:pt x="871" y="792"/>
                  </a:lnTo>
                  <a:lnTo>
                    <a:pt x="852" y="789"/>
                  </a:lnTo>
                  <a:lnTo>
                    <a:pt x="833" y="786"/>
                  </a:lnTo>
                  <a:lnTo>
                    <a:pt x="815" y="782"/>
                  </a:lnTo>
                  <a:lnTo>
                    <a:pt x="796" y="778"/>
                  </a:lnTo>
                  <a:lnTo>
                    <a:pt x="778" y="774"/>
                  </a:lnTo>
                  <a:lnTo>
                    <a:pt x="760" y="771"/>
                  </a:lnTo>
                  <a:lnTo>
                    <a:pt x="742" y="766"/>
                  </a:lnTo>
                  <a:lnTo>
                    <a:pt x="724" y="763"/>
                  </a:lnTo>
                  <a:lnTo>
                    <a:pt x="706" y="758"/>
                  </a:lnTo>
                  <a:lnTo>
                    <a:pt x="689" y="754"/>
                  </a:lnTo>
                  <a:lnTo>
                    <a:pt x="672" y="750"/>
                  </a:lnTo>
                  <a:lnTo>
                    <a:pt x="655" y="746"/>
                  </a:lnTo>
                  <a:lnTo>
                    <a:pt x="638" y="741"/>
                  </a:lnTo>
                  <a:lnTo>
                    <a:pt x="621" y="737"/>
                  </a:lnTo>
                  <a:lnTo>
                    <a:pt x="603" y="732"/>
                  </a:lnTo>
                  <a:lnTo>
                    <a:pt x="588" y="728"/>
                  </a:lnTo>
                  <a:lnTo>
                    <a:pt x="572" y="723"/>
                  </a:lnTo>
                  <a:lnTo>
                    <a:pt x="556" y="719"/>
                  </a:lnTo>
                  <a:lnTo>
                    <a:pt x="540" y="714"/>
                  </a:lnTo>
                  <a:lnTo>
                    <a:pt x="524" y="710"/>
                  </a:lnTo>
                  <a:lnTo>
                    <a:pt x="508" y="705"/>
                  </a:lnTo>
                  <a:lnTo>
                    <a:pt x="493" y="699"/>
                  </a:lnTo>
                  <a:lnTo>
                    <a:pt x="479" y="695"/>
                  </a:lnTo>
                  <a:lnTo>
                    <a:pt x="464" y="690"/>
                  </a:lnTo>
                  <a:lnTo>
                    <a:pt x="449" y="685"/>
                  </a:lnTo>
                  <a:lnTo>
                    <a:pt x="434" y="680"/>
                  </a:lnTo>
                  <a:lnTo>
                    <a:pt x="420" y="674"/>
                  </a:lnTo>
                  <a:lnTo>
                    <a:pt x="406" y="670"/>
                  </a:lnTo>
                  <a:lnTo>
                    <a:pt x="392" y="664"/>
                  </a:lnTo>
                  <a:lnTo>
                    <a:pt x="379" y="658"/>
                  </a:lnTo>
                  <a:lnTo>
                    <a:pt x="365" y="654"/>
                  </a:lnTo>
                  <a:lnTo>
                    <a:pt x="353" y="648"/>
                  </a:lnTo>
                  <a:lnTo>
                    <a:pt x="339" y="643"/>
                  </a:lnTo>
                  <a:lnTo>
                    <a:pt x="327" y="637"/>
                  </a:lnTo>
                  <a:lnTo>
                    <a:pt x="314" y="632"/>
                  </a:lnTo>
                  <a:lnTo>
                    <a:pt x="302" y="627"/>
                  </a:lnTo>
                  <a:lnTo>
                    <a:pt x="290" y="621"/>
                  </a:lnTo>
                  <a:lnTo>
                    <a:pt x="279" y="615"/>
                  </a:lnTo>
                  <a:lnTo>
                    <a:pt x="266" y="610"/>
                  </a:lnTo>
                  <a:lnTo>
                    <a:pt x="255" y="604"/>
                  </a:lnTo>
                  <a:lnTo>
                    <a:pt x="245" y="598"/>
                  </a:lnTo>
                  <a:lnTo>
                    <a:pt x="233" y="593"/>
                  </a:lnTo>
                  <a:lnTo>
                    <a:pt x="223" y="587"/>
                  </a:lnTo>
                  <a:lnTo>
                    <a:pt x="213" y="580"/>
                  </a:lnTo>
                  <a:lnTo>
                    <a:pt x="203" y="574"/>
                  </a:lnTo>
                  <a:lnTo>
                    <a:pt x="193" y="569"/>
                  </a:lnTo>
                  <a:lnTo>
                    <a:pt x="182" y="563"/>
                  </a:lnTo>
                  <a:lnTo>
                    <a:pt x="173" y="556"/>
                  </a:lnTo>
                  <a:lnTo>
                    <a:pt x="164" y="551"/>
                  </a:lnTo>
                  <a:lnTo>
                    <a:pt x="155" y="545"/>
                  </a:lnTo>
                  <a:lnTo>
                    <a:pt x="147" y="538"/>
                  </a:lnTo>
                  <a:lnTo>
                    <a:pt x="138" y="532"/>
                  </a:lnTo>
                  <a:lnTo>
                    <a:pt x="130" y="527"/>
                  </a:lnTo>
                  <a:lnTo>
                    <a:pt x="122" y="520"/>
                  </a:lnTo>
                  <a:lnTo>
                    <a:pt x="114" y="514"/>
                  </a:lnTo>
                  <a:lnTo>
                    <a:pt x="106" y="508"/>
                  </a:lnTo>
                  <a:lnTo>
                    <a:pt x="99" y="502"/>
                  </a:lnTo>
                  <a:lnTo>
                    <a:pt x="93" y="495"/>
                  </a:lnTo>
                  <a:lnTo>
                    <a:pt x="86" y="488"/>
                  </a:lnTo>
                  <a:lnTo>
                    <a:pt x="79" y="483"/>
                  </a:lnTo>
                  <a:lnTo>
                    <a:pt x="73" y="476"/>
                  </a:lnTo>
                  <a:lnTo>
                    <a:pt x="67" y="470"/>
                  </a:lnTo>
                  <a:lnTo>
                    <a:pt x="61" y="463"/>
                  </a:lnTo>
                  <a:lnTo>
                    <a:pt x="55" y="456"/>
                  </a:lnTo>
                  <a:lnTo>
                    <a:pt x="51" y="451"/>
                  </a:lnTo>
                  <a:lnTo>
                    <a:pt x="45" y="444"/>
                  </a:lnTo>
                  <a:lnTo>
                    <a:pt x="40" y="437"/>
                  </a:lnTo>
                  <a:lnTo>
                    <a:pt x="36" y="430"/>
                  </a:lnTo>
                  <a:lnTo>
                    <a:pt x="31" y="425"/>
                  </a:lnTo>
                  <a:lnTo>
                    <a:pt x="28" y="418"/>
                  </a:lnTo>
                  <a:lnTo>
                    <a:pt x="25" y="411"/>
                  </a:lnTo>
                  <a:lnTo>
                    <a:pt x="21" y="404"/>
                  </a:lnTo>
                  <a:lnTo>
                    <a:pt x="18" y="399"/>
                  </a:lnTo>
                  <a:lnTo>
                    <a:pt x="14" y="392"/>
                  </a:lnTo>
                  <a:lnTo>
                    <a:pt x="12" y="385"/>
                  </a:lnTo>
                  <a:lnTo>
                    <a:pt x="10" y="378"/>
                  </a:lnTo>
                  <a:lnTo>
                    <a:pt x="8" y="371"/>
                  </a:lnTo>
                  <a:lnTo>
                    <a:pt x="5" y="366"/>
                  </a:lnTo>
                  <a:lnTo>
                    <a:pt x="4" y="359"/>
                  </a:lnTo>
                  <a:lnTo>
                    <a:pt x="2" y="352"/>
                  </a:lnTo>
                  <a:lnTo>
                    <a:pt x="1" y="345"/>
                  </a:lnTo>
                  <a:lnTo>
                    <a:pt x="1" y="338"/>
                  </a:lnTo>
                  <a:lnTo>
                    <a:pt x="0" y="332"/>
                  </a:lnTo>
                  <a:lnTo>
                    <a:pt x="0" y="326"/>
                  </a:lnTo>
                  <a:lnTo>
                    <a:pt x="0" y="319"/>
                  </a:lnTo>
                  <a:lnTo>
                    <a:pt x="0" y="312"/>
                  </a:lnTo>
                  <a:lnTo>
                    <a:pt x="0" y="305"/>
                  </a:lnTo>
                  <a:lnTo>
                    <a:pt x="1" y="299"/>
                  </a:lnTo>
                  <a:lnTo>
                    <a:pt x="2" y="292"/>
                  </a:lnTo>
                  <a:lnTo>
                    <a:pt x="3" y="286"/>
                  </a:lnTo>
                  <a:lnTo>
                    <a:pt x="4" y="279"/>
                  </a:lnTo>
                  <a:lnTo>
                    <a:pt x="5" y="273"/>
                  </a:lnTo>
                  <a:lnTo>
                    <a:pt x="8" y="266"/>
                  </a:lnTo>
                  <a:lnTo>
                    <a:pt x="10" y="259"/>
                  </a:lnTo>
                  <a:lnTo>
                    <a:pt x="12" y="252"/>
                  </a:lnTo>
                  <a:lnTo>
                    <a:pt x="15" y="246"/>
                  </a:lnTo>
                  <a:lnTo>
                    <a:pt x="18" y="240"/>
                  </a:lnTo>
                  <a:lnTo>
                    <a:pt x="21" y="233"/>
                  </a:lnTo>
                  <a:lnTo>
                    <a:pt x="25" y="226"/>
                  </a:lnTo>
                  <a:lnTo>
                    <a:pt x="29" y="219"/>
                  </a:lnTo>
                  <a:lnTo>
                    <a:pt x="33" y="214"/>
                  </a:lnTo>
                  <a:lnTo>
                    <a:pt x="37" y="207"/>
                  </a:lnTo>
                  <a:lnTo>
                    <a:pt x="42" y="200"/>
                  </a:lnTo>
                  <a:lnTo>
                    <a:pt x="46" y="193"/>
                  </a:lnTo>
                  <a:lnTo>
                    <a:pt x="52" y="187"/>
                  </a:lnTo>
                  <a:lnTo>
                    <a:pt x="56" y="181"/>
                  </a:lnTo>
                  <a:lnTo>
                    <a:pt x="62" y="174"/>
                  </a:lnTo>
                  <a:lnTo>
                    <a:pt x="68" y="168"/>
                  </a:lnTo>
                  <a:lnTo>
                    <a:pt x="75" y="161"/>
                  </a:lnTo>
                  <a:lnTo>
                    <a:pt x="80" y="154"/>
                  </a:lnTo>
                  <a:lnTo>
                    <a:pt x="87" y="149"/>
                  </a:lnTo>
                  <a:lnTo>
                    <a:pt x="94" y="142"/>
                  </a:lnTo>
                  <a:lnTo>
                    <a:pt x="101" y="136"/>
                  </a:lnTo>
                  <a:lnTo>
                    <a:pt x="109" y="130"/>
                  </a:lnTo>
                  <a:lnTo>
                    <a:pt x="115" y="124"/>
                  </a:lnTo>
                  <a:lnTo>
                    <a:pt x="123" y="117"/>
                  </a:lnTo>
                  <a:lnTo>
                    <a:pt x="131" y="111"/>
                  </a:lnTo>
                  <a:lnTo>
                    <a:pt x="139" y="105"/>
                  </a:lnTo>
                  <a:lnTo>
                    <a:pt x="148" y="99"/>
                  </a:lnTo>
                  <a:lnTo>
                    <a:pt x="157" y="93"/>
                  </a:lnTo>
                  <a:lnTo>
                    <a:pt x="166" y="86"/>
                  </a:lnTo>
                  <a:lnTo>
                    <a:pt x="176" y="81"/>
                  </a:lnTo>
                  <a:lnTo>
                    <a:pt x="185" y="75"/>
                  </a:lnTo>
                  <a:lnTo>
                    <a:pt x="195" y="69"/>
                  </a:lnTo>
                  <a:lnTo>
                    <a:pt x="204" y="63"/>
                  </a:lnTo>
                  <a:lnTo>
                    <a:pt x="214" y="57"/>
                  </a:lnTo>
                  <a:lnTo>
                    <a:pt x="225" y="51"/>
                  </a:lnTo>
                  <a:lnTo>
                    <a:pt x="236" y="46"/>
                  </a:lnTo>
                  <a:lnTo>
                    <a:pt x="246" y="40"/>
                  </a:lnTo>
                  <a:lnTo>
                    <a:pt x="257" y="34"/>
                  </a:lnTo>
                  <a:lnTo>
                    <a:pt x="269" y="28"/>
                  </a:lnTo>
                  <a:lnTo>
                    <a:pt x="281" y="23"/>
                  </a:lnTo>
                  <a:lnTo>
                    <a:pt x="292" y="17"/>
                  </a:lnTo>
                  <a:lnTo>
                    <a:pt x="305" y="11"/>
                  </a:lnTo>
                  <a:lnTo>
                    <a:pt x="316" y="6"/>
                  </a:lnTo>
                  <a:lnTo>
                    <a:pt x="329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16" name="Freeform 388"/>
            <p:cNvSpPr>
              <a:spLocks/>
            </p:cNvSpPr>
            <p:nvPr/>
          </p:nvSpPr>
          <p:spPr bwMode="auto">
            <a:xfrm>
              <a:off x="1032" y="1522"/>
              <a:ext cx="650" cy="206"/>
            </a:xfrm>
            <a:custGeom>
              <a:avLst/>
              <a:gdLst>
                <a:gd name="T0" fmla="*/ 4299 w 4551"/>
                <a:gd name="T1" fmla="*/ 39 h 1439"/>
                <a:gd name="T2" fmla="*/ 4356 w 4551"/>
                <a:gd name="T3" fmla="*/ 87 h 1439"/>
                <a:gd name="T4" fmla="*/ 4406 w 4551"/>
                <a:gd name="T5" fmla="*/ 135 h 1439"/>
                <a:gd name="T6" fmla="*/ 4448 w 4551"/>
                <a:gd name="T7" fmla="*/ 185 h 1439"/>
                <a:gd name="T8" fmla="*/ 4483 w 4551"/>
                <a:gd name="T9" fmla="*/ 234 h 1439"/>
                <a:gd name="T10" fmla="*/ 4512 w 4551"/>
                <a:gd name="T11" fmla="*/ 284 h 1439"/>
                <a:gd name="T12" fmla="*/ 4533 w 4551"/>
                <a:gd name="T13" fmla="*/ 336 h 1439"/>
                <a:gd name="T14" fmla="*/ 4546 w 4551"/>
                <a:gd name="T15" fmla="*/ 387 h 1439"/>
                <a:gd name="T16" fmla="*/ 4551 w 4551"/>
                <a:gd name="T17" fmla="*/ 439 h 1439"/>
                <a:gd name="T18" fmla="*/ 4550 w 4551"/>
                <a:gd name="T19" fmla="*/ 490 h 1439"/>
                <a:gd name="T20" fmla="*/ 4540 w 4551"/>
                <a:gd name="T21" fmla="*/ 542 h 1439"/>
                <a:gd name="T22" fmla="*/ 4523 w 4551"/>
                <a:gd name="T23" fmla="*/ 593 h 1439"/>
                <a:gd name="T24" fmla="*/ 4499 w 4551"/>
                <a:gd name="T25" fmla="*/ 644 h 1439"/>
                <a:gd name="T26" fmla="*/ 4467 w 4551"/>
                <a:gd name="T27" fmla="*/ 694 h 1439"/>
                <a:gd name="T28" fmla="*/ 4429 w 4551"/>
                <a:gd name="T29" fmla="*/ 744 h 1439"/>
                <a:gd name="T30" fmla="*/ 4382 w 4551"/>
                <a:gd name="T31" fmla="*/ 793 h 1439"/>
                <a:gd name="T32" fmla="*/ 4330 w 4551"/>
                <a:gd name="T33" fmla="*/ 841 h 1439"/>
                <a:gd name="T34" fmla="*/ 4270 w 4551"/>
                <a:gd name="T35" fmla="*/ 887 h 1439"/>
                <a:gd name="T36" fmla="*/ 4203 w 4551"/>
                <a:gd name="T37" fmla="*/ 933 h 1439"/>
                <a:gd name="T38" fmla="*/ 4130 w 4551"/>
                <a:gd name="T39" fmla="*/ 977 h 1439"/>
                <a:gd name="T40" fmla="*/ 4051 w 4551"/>
                <a:gd name="T41" fmla="*/ 1020 h 1439"/>
                <a:gd name="T42" fmla="*/ 3966 w 4551"/>
                <a:gd name="T43" fmla="*/ 1061 h 1439"/>
                <a:gd name="T44" fmla="*/ 3876 w 4551"/>
                <a:gd name="T45" fmla="*/ 1101 h 1439"/>
                <a:gd name="T46" fmla="*/ 3780 w 4551"/>
                <a:gd name="T47" fmla="*/ 1138 h 1439"/>
                <a:gd name="T48" fmla="*/ 3679 w 4551"/>
                <a:gd name="T49" fmla="*/ 1174 h 1439"/>
                <a:gd name="T50" fmla="*/ 3496 w 4551"/>
                <a:gd name="T51" fmla="*/ 1231 h 1439"/>
                <a:gd name="T52" fmla="*/ 3267 w 4551"/>
                <a:gd name="T53" fmla="*/ 1289 h 1439"/>
                <a:gd name="T54" fmla="*/ 3025 w 4551"/>
                <a:gd name="T55" fmla="*/ 1339 h 1439"/>
                <a:gd name="T56" fmla="*/ 2773 w 4551"/>
                <a:gd name="T57" fmla="*/ 1379 h 1439"/>
                <a:gd name="T58" fmla="*/ 2514 w 4551"/>
                <a:gd name="T59" fmla="*/ 1408 h 1439"/>
                <a:gd name="T60" fmla="*/ 2253 w 4551"/>
                <a:gd name="T61" fmla="*/ 1429 h 1439"/>
                <a:gd name="T62" fmla="*/ 1991 w 4551"/>
                <a:gd name="T63" fmla="*/ 1438 h 1439"/>
                <a:gd name="T64" fmla="*/ 1733 w 4551"/>
                <a:gd name="T65" fmla="*/ 1438 h 1439"/>
                <a:gd name="T66" fmla="*/ 1483 w 4551"/>
                <a:gd name="T67" fmla="*/ 1428 h 1439"/>
                <a:gd name="T68" fmla="*/ 1243 w 4551"/>
                <a:gd name="T69" fmla="*/ 1408 h 1439"/>
                <a:gd name="T70" fmla="*/ 1017 w 4551"/>
                <a:gd name="T71" fmla="*/ 1380 h 1439"/>
                <a:gd name="T72" fmla="*/ 894 w 4551"/>
                <a:gd name="T73" fmla="*/ 1361 h 1439"/>
                <a:gd name="T74" fmla="*/ 793 w 4551"/>
                <a:gd name="T75" fmla="*/ 1341 h 1439"/>
                <a:gd name="T76" fmla="*/ 695 w 4551"/>
                <a:gd name="T77" fmla="*/ 1320 h 1439"/>
                <a:gd name="T78" fmla="*/ 605 w 4551"/>
                <a:gd name="T79" fmla="*/ 1296 h 1439"/>
                <a:gd name="T80" fmla="*/ 518 w 4551"/>
                <a:gd name="T81" fmla="*/ 1271 h 1439"/>
                <a:gd name="T82" fmla="*/ 438 w 4551"/>
                <a:gd name="T83" fmla="*/ 1245 h 1439"/>
                <a:gd name="T84" fmla="*/ 363 w 4551"/>
                <a:gd name="T85" fmla="*/ 1216 h 1439"/>
                <a:gd name="T86" fmla="*/ 296 w 4551"/>
                <a:gd name="T87" fmla="*/ 1187 h 1439"/>
                <a:gd name="T88" fmla="*/ 235 w 4551"/>
                <a:gd name="T89" fmla="*/ 1156 h 1439"/>
                <a:gd name="T90" fmla="*/ 180 w 4551"/>
                <a:gd name="T91" fmla="*/ 1124 h 1439"/>
                <a:gd name="T92" fmla="*/ 132 w 4551"/>
                <a:gd name="T93" fmla="*/ 1092 h 1439"/>
                <a:gd name="T94" fmla="*/ 92 w 4551"/>
                <a:gd name="T95" fmla="*/ 1057 h 1439"/>
                <a:gd name="T96" fmla="*/ 57 w 4551"/>
                <a:gd name="T97" fmla="*/ 1023 h 1439"/>
                <a:gd name="T98" fmla="*/ 33 w 4551"/>
                <a:gd name="T99" fmla="*/ 988 h 1439"/>
                <a:gd name="T100" fmla="*/ 13 w 4551"/>
                <a:gd name="T101" fmla="*/ 953 h 1439"/>
                <a:gd name="T102" fmla="*/ 3 w 4551"/>
                <a:gd name="T103" fmla="*/ 917 h 1439"/>
                <a:gd name="T104" fmla="*/ 0 w 4551"/>
                <a:gd name="T105" fmla="*/ 882 h 1439"/>
                <a:gd name="T106" fmla="*/ 3 w 4551"/>
                <a:gd name="T107" fmla="*/ 845 h 1439"/>
                <a:gd name="T108" fmla="*/ 14 w 4551"/>
                <a:gd name="T109" fmla="*/ 810 h 1439"/>
                <a:gd name="T110" fmla="*/ 34 w 4551"/>
                <a:gd name="T111" fmla="*/ 775 h 1439"/>
                <a:gd name="T112" fmla="*/ 61 w 4551"/>
                <a:gd name="T113" fmla="*/ 740 h 1439"/>
                <a:gd name="T114" fmla="*/ 94 w 4551"/>
                <a:gd name="T115" fmla="*/ 706 h 1439"/>
                <a:gd name="T116" fmla="*/ 136 w 4551"/>
                <a:gd name="T117" fmla="*/ 672 h 1439"/>
                <a:gd name="T118" fmla="*/ 183 w 4551"/>
                <a:gd name="T119" fmla="*/ 639 h 1439"/>
                <a:gd name="T120" fmla="*/ 239 w 4551"/>
                <a:gd name="T121" fmla="*/ 607 h 1439"/>
                <a:gd name="T122" fmla="*/ 300 w 4551"/>
                <a:gd name="T123" fmla="*/ 576 h 1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1" h="1439">
                  <a:moveTo>
                    <a:pt x="4246" y="0"/>
                  </a:moveTo>
                  <a:lnTo>
                    <a:pt x="4255" y="6"/>
                  </a:lnTo>
                  <a:lnTo>
                    <a:pt x="4264" y="13"/>
                  </a:lnTo>
                  <a:lnTo>
                    <a:pt x="4273" y="19"/>
                  </a:lnTo>
                  <a:lnTo>
                    <a:pt x="4282" y="26"/>
                  </a:lnTo>
                  <a:lnTo>
                    <a:pt x="4290" y="32"/>
                  </a:lnTo>
                  <a:lnTo>
                    <a:pt x="4299" y="39"/>
                  </a:lnTo>
                  <a:lnTo>
                    <a:pt x="4307" y="46"/>
                  </a:lnTo>
                  <a:lnTo>
                    <a:pt x="4317" y="53"/>
                  </a:lnTo>
                  <a:lnTo>
                    <a:pt x="4324" y="60"/>
                  </a:lnTo>
                  <a:lnTo>
                    <a:pt x="4332" y="66"/>
                  </a:lnTo>
                  <a:lnTo>
                    <a:pt x="4340" y="73"/>
                  </a:lnTo>
                  <a:lnTo>
                    <a:pt x="4348" y="80"/>
                  </a:lnTo>
                  <a:lnTo>
                    <a:pt x="4356" y="87"/>
                  </a:lnTo>
                  <a:lnTo>
                    <a:pt x="4363" y="94"/>
                  </a:lnTo>
                  <a:lnTo>
                    <a:pt x="4371" y="101"/>
                  </a:lnTo>
                  <a:lnTo>
                    <a:pt x="4378" y="107"/>
                  </a:lnTo>
                  <a:lnTo>
                    <a:pt x="4386" y="114"/>
                  </a:lnTo>
                  <a:lnTo>
                    <a:pt x="4393" y="121"/>
                  </a:lnTo>
                  <a:lnTo>
                    <a:pt x="4399" y="128"/>
                  </a:lnTo>
                  <a:lnTo>
                    <a:pt x="4406" y="135"/>
                  </a:lnTo>
                  <a:lnTo>
                    <a:pt x="4412" y="141"/>
                  </a:lnTo>
                  <a:lnTo>
                    <a:pt x="4419" y="148"/>
                  </a:lnTo>
                  <a:lnTo>
                    <a:pt x="4424" y="156"/>
                  </a:lnTo>
                  <a:lnTo>
                    <a:pt x="4431" y="163"/>
                  </a:lnTo>
                  <a:lnTo>
                    <a:pt x="4437" y="170"/>
                  </a:lnTo>
                  <a:lnTo>
                    <a:pt x="4443" y="177"/>
                  </a:lnTo>
                  <a:lnTo>
                    <a:pt x="4448" y="185"/>
                  </a:lnTo>
                  <a:lnTo>
                    <a:pt x="4454" y="191"/>
                  </a:lnTo>
                  <a:lnTo>
                    <a:pt x="4460" y="198"/>
                  </a:lnTo>
                  <a:lnTo>
                    <a:pt x="4464" y="205"/>
                  </a:lnTo>
                  <a:lnTo>
                    <a:pt x="4470" y="213"/>
                  </a:lnTo>
                  <a:lnTo>
                    <a:pt x="4474" y="220"/>
                  </a:lnTo>
                  <a:lnTo>
                    <a:pt x="4479" y="227"/>
                  </a:lnTo>
                  <a:lnTo>
                    <a:pt x="4483" y="234"/>
                  </a:lnTo>
                  <a:lnTo>
                    <a:pt x="4488" y="241"/>
                  </a:lnTo>
                  <a:lnTo>
                    <a:pt x="4492" y="248"/>
                  </a:lnTo>
                  <a:lnTo>
                    <a:pt x="4497" y="256"/>
                  </a:lnTo>
                  <a:lnTo>
                    <a:pt x="4500" y="263"/>
                  </a:lnTo>
                  <a:lnTo>
                    <a:pt x="4505" y="271"/>
                  </a:lnTo>
                  <a:lnTo>
                    <a:pt x="4508" y="278"/>
                  </a:lnTo>
                  <a:lnTo>
                    <a:pt x="4512" y="284"/>
                  </a:lnTo>
                  <a:lnTo>
                    <a:pt x="4515" y="292"/>
                  </a:lnTo>
                  <a:lnTo>
                    <a:pt x="4519" y="299"/>
                  </a:lnTo>
                  <a:lnTo>
                    <a:pt x="4522" y="307"/>
                  </a:lnTo>
                  <a:lnTo>
                    <a:pt x="4525" y="314"/>
                  </a:lnTo>
                  <a:lnTo>
                    <a:pt x="4528" y="321"/>
                  </a:lnTo>
                  <a:lnTo>
                    <a:pt x="4530" y="329"/>
                  </a:lnTo>
                  <a:lnTo>
                    <a:pt x="4533" y="336"/>
                  </a:lnTo>
                  <a:lnTo>
                    <a:pt x="4536" y="343"/>
                  </a:lnTo>
                  <a:lnTo>
                    <a:pt x="4538" y="350"/>
                  </a:lnTo>
                  <a:lnTo>
                    <a:pt x="4539" y="358"/>
                  </a:lnTo>
                  <a:lnTo>
                    <a:pt x="4541" y="365"/>
                  </a:lnTo>
                  <a:lnTo>
                    <a:pt x="4544" y="373"/>
                  </a:lnTo>
                  <a:lnTo>
                    <a:pt x="4545" y="380"/>
                  </a:lnTo>
                  <a:lnTo>
                    <a:pt x="4546" y="387"/>
                  </a:lnTo>
                  <a:lnTo>
                    <a:pt x="4547" y="395"/>
                  </a:lnTo>
                  <a:lnTo>
                    <a:pt x="4548" y="401"/>
                  </a:lnTo>
                  <a:lnTo>
                    <a:pt x="4549" y="409"/>
                  </a:lnTo>
                  <a:lnTo>
                    <a:pt x="4550" y="416"/>
                  </a:lnTo>
                  <a:lnTo>
                    <a:pt x="4550" y="424"/>
                  </a:lnTo>
                  <a:lnTo>
                    <a:pt x="4551" y="431"/>
                  </a:lnTo>
                  <a:lnTo>
                    <a:pt x="4551" y="439"/>
                  </a:lnTo>
                  <a:lnTo>
                    <a:pt x="4551" y="446"/>
                  </a:lnTo>
                  <a:lnTo>
                    <a:pt x="4551" y="454"/>
                  </a:lnTo>
                  <a:lnTo>
                    <a:pt x="4551" y="460"/>
                  </a:lnTo>
                  <a:lnTo>
                    <a:pt x="4551" y="468"/>
                  </a:lnTo>
                  <a:lnTo>
                    <a:pt x="4551" y="475"/>
                  </a:lnTo>
                  <a:lnTo>
                    <a:pt x="4550" y="483"/>
                  </a:lnTo>
                  <a:lnTo>
                    <a:pt x="4550" y="490"/>
                  </a:lnTo>
                  <a:lnTo>
                    <a:pt x="4549" y="498"/>
                  </a:lnTo>
                  <a:lnTo>
                    <a:pt x="4548" y="505"/>
                  </a:lnTo>
                  <a:lnTo>
                    <a:pt x="4547" y="513"/>
                  </a:lnTo>
                  <a:lnTo>
                    <a:pt x="4546" y="519"/>
                  </a:lnTo>
                  <a:lnTo>
                    <a:pt x="4544" y="527"/>
                  </a:lnTo>
                  <a:lnTo>
                    <a:pt x="4542" y="534"/>
                  </a:lnTo>
                  <a:lnTo>
                    <a:pt x="4540" y="542"/>
                  </a:lnTo>
                  <a:lnTo>
                    <a:pt x="4539" y="549"/>
                  </a:lnTo>
                  <a:lnTo>
                    <a:pt x="4537" y="557"/>
                  </a:lnTo>
                  <a:lnTo>
                    <a:pt x="4534" y="564"/>
                  </a:lnTo>
                  <a:lnTo>
                    <a:pt x="4532" y="572"/>
                  </a:lnTo>
                  <a:lnTo>
                    <a:pt x="4529" y="578"/>
                  </a:lnTo>
                  <a:lnTo>
                    <a:pt x="4527" y="586"/>
                  </a:lnTo>
                  <a:lnTo>
                    <a:pt x="4523" y="593"/>
                  </a:lnTo>
                  <a:lnTo>
                    <a:pt x="4521" y="600"/>
                  </a:lnTo>
                  <a:lnTo>
                    <a:pt x="4517" y="608"/>
                  </a:lnTo>
                  <a:lnTo>
                    <a:pt x="4514" y="615"/>
                  </a:lnTo>
                  <a:lnTo>
                    <a:pt x="4511" y="623"/>
                  </a:lnTo>
                  <a:lnTo>
                    <a:pt x="4507" y="630"/>
                  </a:lnTo>
                  <a:lnTo>
                    <a:pt x="4503" y="636"/>
                  </a:lnTo>
                  <a:lnTo>
                    <a:pt x="4499" y="644"/>
                  </a:lnTo>
                  <a:lnTo>
                    <a:pt x="4495" y="651"/>
                  </a:lnTo>
                  <a:lnTo>
                    <a:pt x="4491" y="659"/>
                  </a:lnTo>
                  <a:lnTo>
                    <a:pt x="4487" y="666"/>
                  </a:lnTo>
                  <a:lnTo>
                    <a:pt x="4482" y="673"/>
                  </a:lnTo>
                  <a:lnTo>
                    <a:pt x="4478" y="681"/>
                  </a:lnTo>
                  <a:lnTo>
                    <a:pt x="4472" y="687"/>
                  </a:lnTo>
                  <a:lnTo>
                    <a:pt x="4467" y="694"/>
                  </a:lnTo>
                  <a:lnTo>
                    <a:pt x="4463" y="701"/>
                  </a:lnTo>
                  <a:lnTo>
                    <a:pt x="4457" y="709"/>
                  </a:lnTo>
                  <a:lnTo>
                    <a:pt x="4452" y="716"/>
                  </a:lnTo>
                  <a:lnTo>
                    <a:pt x="4446" y="723"/>
                  </a:lnTo>
                  <a:lnTo>
                    <a:pt x="4440" y="729"/>
                  </a:lnTo>
                  <a:lnTo>
                    <a:pt x="4435" y="737"/>
                  </a:lnTo>
                  <a:lnTo>
                    <a:pt x="4429" y="744"/>
                  </a:lnTo>
                  <a:lnTo>
                    <a:pt x="4422" y="751"/>
                  </a:lnTo>
                  <a:lnTo>
                    <a:pt x="4416" y="758"/>
                  </a:lnTo>
                  <a:lnTo>
                    <a:pt x="4410" y="765"/>
                  </a:lnTo>
                  <a:lnTo>
                    <a:pt x="4403" y="771"/>
                  </a:lnTo>
                  <a:lnTo>
                    <a:pt x="4396" y="779"/>
                  </a:lnTo>
                  <a:lnTo>
                    <a:pt x="4389" y="786"/>
                  </a:lnTo>
                  <a:lnTo>
                    <a:pt x="4382" y="793"/>
                  </a:lnTo>
                  <a:lnTo>
                    <a:pt x="4376" y="800"/>
                  </a:lnTo>
                  <a:lnTo>
                    <a:pt x="4369" y="807"/>
                  </a:lnTo>
                  <a:lnTo>
                    <a:pt x="4361" y="813"/>
                  </a:lnTo>
                  <a:lnTo>
                    <a:pt x="4353" y="820"/>
                  </a:lnTo>
                  <a:lnTo>
                    <a:pt x="4346" y="827"/>
                  </a:lnTo>
                  <a:lnTo>
                    <a:pt x="4338" y="834"/>
                  </a:lnTo>
                  <a:lnTo>
                    <a:pt x="4330" y="841"/>
                  </a:lnTo>
                  <a:lnTo>
                    <a:pt x="4321" y="847"/>
                  </a:lnTo>
                  <a:lnTo>
                    <a:pt x="4313" y="854"/>
                  </a:lnTo>
                  <a:lnTo>
                    <a:pt x="4305" y="861"/>
                  </a:lnTo>
                  <a:lnTo>
                    <a:pt x="4296" y="868"/>
                  </a:lnTo>
                  <a:lnTo>
                    <a:pt x="4287" y="874"/>
                  </a:lnTo>
                  <a:lnTo>
                    <a:pt x="4279" y="880"/>
                  </a:lnTo>
                  <a:lnTo>
                    <a:pt x="4270" y="887"/>
                  </a:lnTo>
                  <a:lnTo>
                    <a:pt x="4261" y="894"/>
                  </a:lnTo>
                  <a:lnTo>
                    <a:pt x="4252" y="901"/>
                  </a:lnTo>
                  <a:lnTo>
                    <a:pt x="4242" y="908"/>
                  </a:lnTo>
                  <a:lnTo>
                    <a:pt x="4233" y="913"/>
                  </a:lnTo>
                  <a:lnTo>
                    <a:pt x="4222" y="920"/>
                  </a:lnTo>
                  <a:lnTo>
                    <a:pt x="4213" y="927"/>
                  </a:lnTo>
                  <a:lnTo>
                    <a:pt x="4203" y="933"/>
                  </a:lnTo>
                  <a:lnTo>
                    <a:pt x="4193" y="939"/>
                  </a:lnTo>
                  <a:lnTo>
                    <a:pt x="4183" y="946"/>
                  </a:lnTo>
                  <a:lnTo>
                    <a:pt x="4172" y="952"/>
                  </a:lnTo>
                  <a:lnTo>
                    <a:pt x="4162" y="959"/>
                  </a:lnTo>
                  <a:lnTo>
                    <a:pt x="4152" y="964"/>
                  </a:lnTo>
                  <a:lnTo>
                    <a:pt x="4141" y="971"/>
                  </a:lnTo>
                  <a:lnTo>
                    <a:pt x="4130" y="977"/>
                  </a:lnTo>
                  <a:lnTo>
                    <a:pt x="4119" y="984"/>
                  </a:lnTo>
                  <a:lnTo>
                    <a:pt x="4108" y="989"/>
                  </a:lnTo>
                  <a:lnTo>
                    <a:pt x="4097" y="996"/>
                  </a:lnTo>
                  <a:lnTo>
                    <a:pt x="4086" y="1002"/>
                  </a:lnTo>
                  <a:lnTo>
                    <a:pt x="4075" y="1008"/>
                  </a:lnTo>
                  <a:lnTo>
                    <a:pt x="4062" y="1014"/>
                  </a:lnTo>
                  <a:lnTo>
                    <a:pt x="4051" y="1020"/>
                  </a:lnTo>
                  <a:lnTo>
                    <a:pt x="4040" y="1026"/>
                  </a:lnTo>
                  <a:lnTo>
                    <a:pt x="4027" y="1031"/>
                  </a:lnTo>
                  <a:lnTo>
                    <a:pt x="4016" y="1038"/>
                  </a:lnTo>
                  <a:lnTo>
                    <a:pt x="4003" y="1044"/>
                  </a:lnTo>
                  <a:lnTo>
                    <a:pt x="3991" y="1050"/>
                  </a:lnTo>
                  <a:lnTo>
                    <a:pt x="3978" y="1055"/>
                  </a:lnTo>
                  <a:lnTo>
                    <a:pt x="3966" y="1061"/>
                  </a:lnTo>
                  <a:lnTo>
                    <a:pt x="3953" y="1067"/>
                  </a:lnTo>
                  <a:lnTo>
                    <a:pt x="3941" y="1072"/>
                  </a:lnTo>
                  <a:lnTo>
                    <a:pt x="3928" y="1078"/>
                  </a:lnTo>
                  <a:lnTo>
                    <a:pt x="3916" y="1084"/>
                  </a:lnTo>
                  <a:lnTo>
                    <a:pt x="3902" y="1089"/>
                  </a:lnTo>
                  <a:lnTo>
                    <a:pt x="3889" y="1095"/>
                  </a:lnTo>
                  <a:lnTo>
                    <a:pt x="3876" y="1101"/>
                  </a:lnTo>
                  <a:lnTo>
                    <a:pt x="3862" y="1106"/>
                  </a:lnTo>
                  <a:lnTo>
                    <a:pt x="3849" y="1112"/>
                  </a:lnTo>
                  <a:lnTo>
                    <a:pt x="3835" y="1116"/>
                  </a:lnTo>
                  <a:lnTo>
                    <a:pt x="3822" y="1122"/>
                  </a:lnTo>
                  <a:lnTo>
                    <a:pt x="3808" y="1128"/>
                  </a:lnTo>
                  <a:lnTo>
                    <a:pt x="3794" y="1134"/>
                  </a:lnTo>
                  <a:lnTo>
                    <a:pt x="3780" y="1138"/>
                  </a:lnTo>
                  <a:lnTo>
                    <a:pt x="3766" y="1144"/>
                  </a:lnTo>
                  <a:lnTo>
                    <a:pt x="3751" y="1148"/>
                  </a:lnTo>
                  <a:lnTo>
                    <a:pt x="3738" y="1154"/>
                  </a:lnTo>
                  <a:lnTo>
                    <a:pt x="3723" y="1158"/>
                  </a:lnTo>
                  <a:lnTo>
                    <a:pt x="3708" y="1164"/>
                  </a:lnTo>
                  <a:lnTo>
                    <a:pt x="3693" y="1169"/>
                  </a:lnTo>
                  <a:lnTo>
                    <a:pt x="3679" y="1174"/>
                  </a:lnTo>
                  <a:lnTo>
                    <a:pt x="3664" y="1179"/>
                  </a:lnTo>
                  <a:lnTo>
                    <a:pt x="3649" y="1185"/>
                  </a:lnTo>
                  <a:lnTo>
                    <a:pt x="3620" y="1194"/>
                  </a:lnTo>
                  <a:lnTo>
                    <a:pt x="3589" y="1204"/>
                  </a:lnTo>
                  <a:lnTo>
                    <a:pt x="3558" y="1213"/>
                  </a:lnTo>
                  <a:lnTo>
                    <a:pt x="3526" y="1222"/>
                  </a:lnTo>
                  <a:lnTo>
                    <a:pt x="3496" y="1231"/>
                  </a:lnTo>
                  <a:lnTo>
                    <a:pt x="3464" y="1240"/>
                  </a:lnTo>
                  <a:lnTo>
                    <a:pt x="3431" y="1248"/>
                  </a:lnTo>
                  <a:lnTo>
                    <a:pt x="3399" y="1257"/>
                  </a:lnTo>
                  <a:lnTo>
                    <a:pt x="3366" y="1265"/>
                  </a:lnTo>
                  <a:lnTo>
                    <a:pt x="3333" y="1273"/>
                  </a:lnTo>
                  <a:lnTo>
                    <a:pt x="3301" y="1281"/>
                  </a:lnTo>
                  <a:lnTo>
                    <a:pt x="3267" y="1289"/>
                  </a:lnTo>
                  <a:lnTo>
                    <a:pt x="3232" y="1297"/>
                  </a:lnTo>
                  <a:lnTo>
                    <a:pt x="3198" y="1304"/>
                  </a:lnTo>
                  <a:lnTo>
                    <a:pt x="3164" y="1312"/>
                  </a:lnTo>
                  <a:lnTo>
                    <a:pt x="3130" y="1319"/>
                  </a:lnTo>
                  <a:lnTo>
                    <a:pt x="3095" y="1325"/>
                  </a:lnTo>
                  <a:lnTo>
                    <a:pt x="3060" y="1332"/>
                  </a:lnTo>
                  <a:lnTo>
                    <a:pt x="3025" y="1339"/>
                  </a:lnTo>
                  <a:lnTo>
                    <a:pt x="2990" y="1345"/>
                  </a:lnTo>
                  <a:lnTo>
                    <a:pt x="2953" y="1350"/>
                  </a:lnTo>
                  <a:lnTo>
                    <a:pt x="2918" y="1357"/>
                  </a:lnTo>
                  <a:lnTo>
                    <a:pt x="2882" y="1363"/>
                  </a:lnTo>
                  <a:lnTo>
                    <a:pt x="2845" y="1367"/>
                  </a:lnTo>
                  <a:lnTo>
                    <a:pt x="2809" y="1373"/>
                  </a:lnTo>
                  <a:lnTo>
                    <a:pt x="2773" y="1379"/>
                  </a:lnTo>
                  <a:lnTo>
                    <a:pt x="2735" y="1383"/>
                  </a:lnTo>
                  <a:lnTo>
                    <a:pt x="2699" y="1388"/>
                  </a:lnTo>
                  <a:lnTo>
                    <a:pt x="2663" y="1392"/>
                  </a:lnTo>
                  <a:lnTo>
                    <a:pt x="2625" y="1397"/>
                  </a:lnTo>
                  <a:lnTo>
                    <a:pt x="2588" y="1400"/>
                  </a:lnTo>
                  <a:lnTo>
                    <a:pt x="2551" y="1405"/>
                  </a:lnTo>
                  <a:lnTo>
                    <a:pt x="2514" y="1408"/>
                  </a:lnTo>
                  <a:lnTo>
                    <a:pt x="2476" y="1412"/>
                  </a:lnTo>
                  <a:lnTo>
                    <a:pt x="2439" y="1415"/>
                  </a:lnTo>
                  <a:lnTo>
                    <a:pt x="2403" y="1418"/>
                  </a:lnTo>
                  <a:lnTo>
                    <a:pt x="2365" y="1421"/>
                  </a:lnTo>
                  <a:lnTo>
                    <a:pt x="2328" y="1423"/>
                  </a:lnTo>
                  <a:lnTo>
                    <a:pt x="2290" y="1426"/>
                  </a:lnTo>
                  <a:lnTo>
                    <a:pt x="2253" y="1429"/>
                  </a:lnTo>
                  <a:lnTo>
                    <a:pt x="2215" y="1430"/>
                  </a:lnTo>
                  <a:lnTo>
                    <a:pt x="2178" y="1432"/>
                  </a:lnTo>
                  <a:lnTo>
                    <a:pt x="2140" y="1433"/>
                  </a:lnTo>
                  <a:lnTo>
                    <a:pt x="2103" y="1435"/>
                  </a:lnTo>
                  <a:lnTo>
                    <a:pt x="2066" y="1437"/>
                  </a:lnTo>
                  <a:lnTo>
                    <a:pt x="2028" y="1438"/>
                  </a:lnTo>
                  <a:lnTo>
                    <a:pt x="1991" y="1438"/>
                  </a:lnTo>
                  <a:lnTo>
                    <a:pt x="1954" y="1439"/>
                  </a:lnTo>
                  <a:lnTo>
                    <a:pt x="1917" y="1439"/>
                  </a:lnTo>
                  <a:lnTo>
                    <a:pt x="1879" y="1439"/>
                  </a:lnTo>
                  <a:lnTo>
                    <a:pt x="1843" y="1439"/>
                  </a:lnTo>
                  <a:lnTo>
                    <a:pt x="1806" y="1439"/>
                  </a:lnTo>
                  <a:lnTo>
                    <a:pt x="1769" y="1439"/>
                  </a:lnTo>
                  <a:lnTo>
                    <a:pt x="1733" y="1438"/>
                  </a:lnTo>
                  <a:lnTo>
                    <a:pt x="1697" y="1437"/>
                  </a:lnTo>
                  <a:lnTo>
                    <a:pt x="1660" y="1437"/>
                  </a:lnTo>
                  <a:lnTo>
                    <a:pt x="1625" y="1434"/>
                  </a:lnTo>
                  <a:lnTo>
                    <a:pt x="1589" y="1433"/>
                  </a:lnTo>
                  <a:lnTo>
                    <a:pt x="1554" y="1432"/>
                  </a:lnTo>
                  <a:lnTo>
                    <a:pt x="1518" y="1430"/>
                  </a:lnTo>
                  <a:lnTo>
                    <a:pt x="1483" y="1428"/>
                  </a:lnTo>
                  <a:lnTo>
                    <a:pt x="1448" y="1426"/>
                  </a:lnTo>
                  <a:lnTo>
                    <a:pt x="1413" y="1423"/>
                  </a:lnTo>
                  <a:lnTo>
                    <a:pt x="1379" y="1421"/>
                  </a:lnTo>
                  <a:lnTo>
                    <a:pt x="1345" y="1418"/>
                  </a:lnTo>
                  <a:lnTo>
                    <a:pt x="1311" y="1415"/>
                  </a:lnTo>
                  <a:lnTo>
                    <a:pt x="1277" y="1412"/>
                  </a:lnTo>
                  <a:lnTo>
                    <a:pt x="1243" y="1408"/>
                  </a:lnTo>
                  <a:lnTo>
                    <a:pt x="1210" y="1405"/>
                  </a:lnTo>
                  <a:lnTo>
                    <a:pt x="1177" y="1401"/>
                  </a:lnTo>
                  <a:lnTo>
                    <a:pt x="1144" y="1398"/>
                  </a:lnTo>
                  <a:lnTo>
                    <a:pt x="1112" y="1393"/>
                  </a:lnTo>
                  <a:lnTo>
                    <a:pt x="1079" y="1389"/>
                  </a:lnTo>
                  <a:lnTo>
                    <a:pt x="1047" y="1384"/>
                  </a:lnTo>
                  <a:lnTo>
                    <a:pt x="1017" y="1380"/>
                  </a:lnTo>
                  <a:lnTo>
                    <a:pt x="985" y="1375"/>
                  </a:lnTo>
                  <a:lnTo>
                    <a:pt x="970" y="1373"/>
                  </a:lnTo>
                  <a:lnTo>
                    <a:pt x="954" y="1371"/>
                  </a:lnTo>
                  <a:lnTo>
                    <a:pt x="939" y="1368"/>
                  </a:lnTo>
                  <a:lnTo>
                    <a:pt x="925" y="1366"/>
                  </a:lnTo>
                  <a:lnTo>
                    <a:pt x="909" y="1363"/>
                  </a:lnTo>
                  <a:lnTo>
                    <a:pt x="894" y="1361"/>
                  </a:lnTo>
                  <a:lnTo>
                    <a:pt x="879" y="1358"/>
                  </a:lnTo>
                  <a:lnTo>
                    <a:pt x="865" y="1355"/>
                  </a:lnTo>
                  <a:lnTo>
                    <a:pt x="850" y="1353"/>
                  </a:lnTo>
                  <a:lnTo>
                    <a:pt x="836" y="1349"/>
                  </a:lnTo>
                  <a:lnTo>
                    <a:pt x="821" y="1347"/>
                  </a:lnTo>
                  <a:lnTo>
                    <a:pt x="807" y="1344"/>
                  </a:lnTo>
                  <a:lnTo>
                    <a:pt x="793" y="1341"/>
                  </a:lnTo>
                  <a:lnTo>
                    <a:pt x="778" y="1338"/>
                  </a:lnTo>
                  <a:lnTo>
                    <a:pt x="765" y="1334"/>
                  </a:lnTo>
                  <a:lnTo>
                    <a:pt x="751" y="1332"/>
                  </a:lnTo>
                  <a:lnTo>
                    <a:pt x="736" y="1329"/>
                  </a:lnTo>
                  <a:lnTo>
                    <a:pt x="723" y="1325"/>
                  </a:lnTo>
                  <a:lnTo>
                    <a:pt x="709" y="1322"/>
                  </a:lnTo>
                  <a:lnTo>
                    <a:pt x="695" y="1320"/>
                  </a:lnTo>
                  <a:lnTo>
                    <a:pt x="683" y="1316"/>
                  </a:lnTo>
                  <a:lnTo>
                    <a:pt x="669" y="1313"/>
                  </a:lnTo>
                  <a:lnTo>
                    <a:pt x="656" y="1309"/>
                  </a:lnTo>
                  <a:lnTo>
                    <a:pt x="643" y="1306"/>
                  </a:lnTo>
                  <a:lnTo>
                    <a:pt x="630" y="1303"/>
                  </a:lnTo>
                  <a:lnTo>
                    <a:pt x="617" y="1299"/>
                  </a:lnTo>
                  <a:lnTo>
                    <a:pt x="605" y="1296"/>
                  </a:lnTo>
                  <a:lnTo>
                    <a:pt x="592" y="1292"/>
                  </a:lnTo>
                  <a:lnTo>
                    <a:pt x="580" y="1289"/>
                  </a:lnTo>
                  <a:lnTo>
                    <a:pt x="567" y="1286"/>
                  </a:lnTo>
                  <a:lnTo>
                    <a:pt x="555" y="1282"/>
                  </a:lnTo>
                  <a:lnTo>
                    <a:pt x="542" y="1279"/>
                  </a:lnTo>
                  <a:lnTo>
                    <a:pt x="530" y="1274"/>
                  </a:lnTo>
                  <a:lnTo>
                    <a:pt x="518" y="1271"/>
                  </a:lnTo>
                  <a:lnTo>
                    <a:pt x="506" y="1267"/>
                  </a:lnTo>
                  <a:lnTo>
                    <a:pt x="495" y="1263"/>
                  </a:lnTo>
                  <a:lnTo>
                    <a:pt x="483" y="1260"/>
                  </a:lnTo>
                  <a:lnTo>
                    <a:pt x="472" y="1256"/>
                  </a:lnTo>
                  <a:lnTo>
                    <a:pt x="459" y="1252"/>
                  </a:lnTo>
                  <a:lnTo>
                    <a:pt x="449" y="1248"/>
                  </a:lnTo>
                  <a:lnTo>
                    <a:pt x="438" y="1245"/>
                  </a:lnTo>
                  <a:lnTo>
                    <a:pt x="426" y="1240"/>
                  </a:lnTo>
                  <a:lnTo>
                    <a:pt x="416" y="1237"/>
                  </a:lnTo>
                  <a:lnTo>
                    <a:pt x="405" y="1232"/>
                  </a:lnTo>
                  <a:lnTo>
                    <a:pt x="395" y="1228"/>
                  </a:lnTo>
                  <a:lnTo>
                    <a:pt x="383" y="1224"/>
                  </a:lnTo>
                  <a:lnTo>
                    <a:pt x="373" y="1220"/>
                  </a:lnTo>
                  <a:lnTo>
                    <a:pt x="363" y="1216"/>
                  </a:lnTo>
                  <a:lnTo>
                    <a:pt x="353" y="1212"/>
                  </a:lnTo>
                  <a:lnTo>
                    <a:pt x="344" y="1207"/>
                  </a:lnTo>
                  <a:lnTo>
                    <a:pt x="333" y="1204"/>
                  </a:lnTo>
                  <a:lnTo>
                    <a:pt x="323" y="1199"/>
                  </a:lnTo>
                  <a:lnTo>
                    <a:pt x="314" y="1195"/>
                  </a:lnTo>
                  <a:lnTo>
                    <a:pt x="305" y="1191"/>
                  </a:lnTo>
                  <a:lnTo>
                    <a:pt x="296" y="1187"/>
                  </a:lnTo>
                  <a:lnTo>
                    <a:pt x="286" y="1182"/>
                  </a:lnTo>
                  <a:lnTo>
                    <a:pt x="278" y="1178"/>
                  </a:lnTo>
                  <a:lnTo>
                    <a:pt x="269" y="1173"/>
                  </a:lnTo>
                  <a:lnTo>
                    <a:pt x="260" y="1169"/>
                  </a:lnTo>
                  <a:lnTo>
                    <a:pt x="250" y="1165"/>
                  </a:lnTo>
                  <a:lnTo>
                    <a:pt x="243" y="1161"/>
                  </a:lnTo>
                  <a:lnTo>
                    <a:pt x="235" y="1156"/>
                  </a:lnTo>
                  <a:lnTo>
                    <a:pt x="225" y="1152"/>
                  </a:lnTo>
                  <a:lnTo>
                    <a:pt x="218" y="1147"/>
                  </a:lnTo>
                  <a:lnTo>
                    <a:pt x="210" y="1143"/>
                  </a:lnTo>
                  <a:lnTo>
                    <a:pt x="202" y="1138"/>
                  </a:lnTo>
                  <a:lnTo>
                    <a:pt x="195" y="1134"/>
                  </a:lnTo>
                  <a:lnTo>
                    <a:pt x="187" y="1129"/>
                  </a:lnTo>
                  <a:lnTo>
                    <a:pt x="180" y="1124"/>
                  </a:lnTo>
                  <a:lnTo>
                    <a:pt x="172" y="1120"/>
                  </a:lnTo>
                  <a:lnTo>
                    <a:pt x="165" y="1115"/>
                  </a:lnTo>
                  <a:lnTo>
                    <a:pt x="159" y="1110"/>
                  </a:lnTo>
                  <a:lnTo>
                    <a:pt x="152" y="1105"/>
                  </a:lnTo>
                  <a:lnTo>
                    <a:pt x="145" y="1101"/>
                  </a:lnTo>
                  <a:lnTo>
                    <a:pt x="138" y="1096"/>
                  </a:lnTo>
                  <a:lnTo>
                    <a:pt x="132" y="1092"/>
                  </a:lnTo>
                  <a:lnTo>
                    <a:pt x="126" y="1087"/>
                  </a:lnTo>
                  <a:lnTo>
                    <a:pt x="120" y="1081"/>
                  </a:lnTo>
                  <a:lnTo>
                    <a:pt x="114" y="1077"/>
                  </a:lnTo>
                  <a:lnTo>
                    <a:pt x="107" y="1072"/>
                  </a:lnTo>
                  <a:lnTo>
                    <a:pt x="102" y="1068"/>
                  </a:lnTo>
                  <a:lnTo>
                    <a:pt x="97" y="1062"/>
                  </a:lnTo>
                  <a:lnTo>
                    <a:pt x="92" y="1057"/>
                  </a:lnTo>
                  <a:lnTo>
                    <a:pt x="86" y="1053"/>
                  </a:lnTo>
                  <a:lnTo>
                    <a:pt x="81" y="1047"/>
                  </a:lnTo>
                  <a:lnTo>
                    <a:pt x="76" y="1043"/>
                  </a:lnTo>
                  <a:lnTo>
                    <a:pt x="71" y="1038"/>
                  </a:lnTo>
                  <a:lnTo>
                    <a:pt x="67" y="1032"/>
                  </a:lnTo>
                  <a:lnTo>
                    <a:pt x="62" y="1028"/>
                  </a:lnTo>
                  <a:lnTo>
                    <a:pt x="57" y="1023"/>
                  </a:lnTo>
                  <a:lnTo>
                    <a:pt x="54" y="1018"/>
                  </a:lnTo>
                  <a:lnTo>
                    <a:pt x="50" y="1013"/>
                  </a:lnTo>
                  <a:lnTo>
                    <a:pt x="46" y="1009"/>
                  </a:lnTo>
                  <a:lnTo>
                    <a:pt x="43" y="1003"/>
                  </a:lnTo>
                  <a:lnTo>
                    <a:pt x="38" y="998"/>
                  </a:lnTo>
                  <a:lnTo>
                    <a:pt x="35" y="993"/>
                  </a:lnTo>
                  <a:lnTo>
                    <a:pt x="33" y="988"/>
                  </a:lnTo>
                  <a:lnTo>
                    <a:pt x="29" y="983"/>
                  </a:lnTo>
                  <a:lnTo>
                    <a:pt x="26" y="978"/>
                  </a:lnTo>
                  <a:lnTo>
                    <a:pt x="23" y="973"/>
                  </a:lnTo>
                  <a:lnTo>
                    <a:pt x="21" y="968"/>
                  </a:lnTo>
                  <a:lnTo>
                    <a:pt x="18" y="963"/>
                  </a:lnTo>
                  <a:lnTo>
                    <a:pt x="15" y="958"/>
                  </a:lnTo>
                  <a:lnTo>
                    <a:pt x="13" y="953"/>
                  </a:lnTo>
                  <a:lnTo>
                    <a:pt x="12" y="947"/>
                  </a:lnTo>
                  <a:lnTo>
                    <a:pt x="10" y="943"/>
                  </a:lnTo>
                  <a:lnTo>
                    <a:pt x="8" y="937"/>
                  </a:lnTo>
                  <a:lnTo>
                    <a:pt x="6" y="933"/>
                  </a:lnTo>
                  <a:lnTo>
                    <a:pt x="5" y="927"/>
                  </a:lnTo>
                  <a:lnTo>
                    <a:pt x="4" y="922"/>
                  </a:lnTo>
                  <a:lnTo>
                    <a:pt x="3" y="917"/>
                  </a:lnTo>
                  <a:lnTo>
                    <a:pt x="2" y="912"/>
                  </a:lnTo>
                  <a:lnTo>
                    <a:pt x="1" y="906"/>
                  </a:lnTo>
                  <a:lnTo>
                    <a:pt x="1" y="902"/>
                  </a:lnTo>
                  <a:lnTo>
                    <a:pt x="0" y="896"/>
                  </a:lnTo>
                  <a:lnTo>
                    <a:pt x="0" y="892"/>
                  </a:lnTo>
                  <a:lnTo>
                    <a:pt x="0" y="886"/>
                  </a:lnTo>
                  <a:lnTo>
                    <a:pt x="0" y="882"/>
                  </a:lnTo>
                  <a:lnTo>
                    <a:pt x="0" y="876"/>
                  </a:lnTo>
                  <a:lnTo>
                    <a:pt x="0" y="871"/>
                  </a:lnTo>
                  <a:lnTo>
                    <a:pt x="0" y="866"/>
                  </a:lnTo>
                  <a:lnTo>
                    <a:pt x="1" y="861"/>
                  </a:lnTo>
                  <a:lnTo>
                    <a:pt x="1" y="855"/>
                  </a:lnTo>
                  <a:lnTo>
                    <a:pt x="2" y="851"/>
                  </a:lnTo>
                  <a:lnTo>
                    <a:pt x="3" y="845"/>
                  </a:lnTo>
                  <a:lnTo>
                    <a:pt x="4" y="841"/>
                  </a:lnTo>
                  <a:lnTo>
                    <a:pt x="5" y="835"/>
                  </a:lnTo>
                  <a:lnTo>
                    <a:pt x="8" y="830"/>
                  </a:lnTo>
                  <a:lnTo>
                    <a:pt x="9" y="825"/>
                  </a:lnTo>
                  <a:lnTo>
                    <a:pt x="11" y="820"/>
                  </a:lnTo>
                  <a:lnTo>
                    <a:pt x="13" y="815"/>
                  </a:lnTo>
                  <a:lnTo>
                    <a:pt x="14" y="810"/>
                  </a:lnTo>
                  <a:lnTo>
                    <a:pt x="17" y="804"/>
                  </a:lnTo>
                  <a:lnTo>
                    <a:pt x="20" y="800"/>
                  </a:lnTo>
                  <a:lnTo>
                    <a:pt x="22" y="794"/>
                  </a:lnTo>
                  <a:lnTo>
                    <a:pt x="25" y="790"/>
                  </a:lnTo>
                  <a:lnTo>
                    <a:pt x="28" y="784"/>
                  </a:lnTo>
                  <a:lnTo>
                    <a:pt x="30" y="779"/>
                  </a:lnTo>
                  <a:lnTo>
                    <a:pt x="34" y="775"/>
                  </a:lnTo>
                  <a:lnTo>
                    <a:pt x="37" y="769"/>
                  </a:lnTo>
                  <a:lnTo>
                    <a:pt x="40" y="765"/>
                  </a:lnTo>
                  <a:lnTo>
                    <a:pt x="45" y="759"/>
                  </a:lnTo>
                  <a:lnTo>
                    <a:pt x="48" y="754"/>
                  </a:lnTo>
                  <a:lnTo>
                    <a:pt x="52" y="750"/>
                  </a:lnTo>
                  <a:lnTo>
                    <a:pt x="56" y="744"/>
                  </a:lnTo>
                  <a:lnTo>
                    <a:pt x="61" y="740"/>
                  </a:lnTo>
                  <a:lnTo>
                    <a:pt x="65" y="734"/>
                  </a:lnTo>
                  <a:lnTo>
                    <a:pt x="70" y="729"/>
                  </a:lnTo>
                  <a:lnTo>
                    <a:pt x="75" y="725"/>
                  </a:lnTo>
                  <a:lnTo>
                    <a:pt x="79" y="720"/>
                  </a:lnTo>
                  <a:lnTo>
                    <a:pt x="84" y="715"/>
                  </a:lnTo>
                  <a:lnTo>
                    <a:pt x="89" y="710"/>
                  </a:lnTo>
                  <a:lnTo>
                    <a:pt x="94" y="706"/>
                  </a:lnTo>
                  <a:lnTo>
                    <a:pt x="99" y="700"/>
                  </a:lnTo>
                  <a:lnTo>
                    <a:pt x="105" y="695"/>
                  </a:lnTo>
                  <a:lnTo>
                    <a:pt x="111" y="691"/>
                  </a:lnTo>
                  <a:lnTo>
                    <a:pt x="117" y="686"/>
                  </a:lnTo>
                  <a:lnTo>
                    <a:pt x="123" y="681"/>
                  </a:lnTo>
                  <a:lnTo>
                    <a:pt x="129" y="676"/>
                  </a:lnTo>
                  <a:lnTo>
                    <a:pt x="136" y="672"/>
                  </a:lnTo>
                  <a:lnTo>
                    <a:pt x="141" y="667"/>
                  </a:lnTo>
                  <a:lnTo>
                    <a:pt x="148" y="662"/>
                  </a:lnTo>
                  <a:lnTo>
                    <a:pt x="155" y="658"/>
                  </a:lnTo>
                  <a:lnTo>
                    <a:pt x="162" y="652"/>
                  </a:lnTo>
                  <a:lnTo>
                    <a:pt x="169" y="648"/>
                  </a:lnTo>
                  <a:lnTo>
                    <a:pt x="177" y="643"/>
                  </a:lnTo>
                  <a:lnTo>
                    <a:pt x="183" y="639"/>
                  </a:lnTo>
                  <a:lnTo>
                    <a:pt x="191" y="634"/>
                  </a:lnTo>
                  <a:lnTo>
                    <a:pt x="198" y="630"/>
                  </a:lnTo>
                  <a:lnTo>
                    <a:pt x="206" y="625"/>
                  </a:lnTo>
                  <a:lnTo>
                    <a:pt x="214" y="620"/>
                  </a:lnTo>
                  <a:lnTo>
                    <a:pt x="222" y="616"/>
                  </a:lnTo>
                  <a:lnTo>
                    <a:pt x="230" y="611"/>
                  </a:lnTo>
                  <a:lnTo>
                    <a:pt x="239" y="607"/>
                  </a:lnTo>
                  <a:lnTo>
                    <a:pt x="247" y="602"/>
                  </a:lnTo>
                  <a:lnTo>
                    <a:pt x="256" y="598"/>
                  </a:lnTo>
                  <a:lnTo>
                    <a:pt x="264" y="593"/>
                  </a:lnTo>
                  <a:lnTo>
                    <a:pt x="273" y="590"/>
                  </a:lnTo>
                  <a:lnTo>
                    <a:pt x="282" y="585"/>
                  </a:lnTo>
                  <a:lnTo>
                    <a:pt x="291" y="581"/>
                  </a:lnTo>
                  <a:lnTo>
                    <a:pt x="300" y="576"/>
                  </a:lnTo>
                  <a:lnTo>
                    <a:pt x="311" y="572"/>
                  </a:lnTo>
                  <a:lnTo>
                    <a:pt x="320" y="568"/>
                  </a:lnTo>
                  <a:lnTo>
                    <a:pt x="329" y="564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17" name="Freeform 389"/>
            <p:cNvSpPr>
              <a:spLocks/>
            </p:cNvSpPr>
            <p:nvPr/>
          </p:nvSpPr>
          <p:spPr bwMode="auto">
            <a:xfrm>
              <a:off x="1032" y="1649"/>
              <a:ext cx="650" cy="202"/>
            </a:xfrm>
            <a:custGeom>
              <a:avLst/>
              <a:gdLst>
                <a:gd name="T0" fmla="*/ 4328 w 4551"/>
                <a:gd name="T1" fmla="*/ 40 h 1416"/>
                <a:gd name="T2" fmla="*/ 4380 w 4551"/>
                <a:gd name="T3" fmla="*/ 87 h 1416"/>
                <a:gd name="T4" fmla="*/ 4427 w 4551"/>
                <a:gd name="T5" fmla="*/ 135 h 1416"/>
                <a:gd name="T6" fmla="*/ 4466 w 4551"/>
                <a:gd name="T7" fmla="*/ 185 h 1416"/>
                <a:gd name="T8" fmla="*/ 4498 w 4551"/>
                <a:gd name="T9" fmla="*/ 235 h 1416"/>
                <a:gd name="T10" fmla="*/ 4522 w 4551"/>
                <a:gd name="T11" fmla="*/ 285 h 1416"/>
                <a:gd name="T12" fmla="*/ 4539 w 4551"/>
                <a:gd name="T13" fmla="*/ 336 h 1416"/>
                <a:gd name="T14" fmla="*/ 4549 w 4551"/>
                <a:gd name="T15" fmla="*/ 387 h 1416"/>
                <a:gd name="T16" fmla="*/ 4551 w 4551"/>
                <a:gd name="T17" fmla="*/ 438 h 1416"/>
                <a:gd name="T18" fmla="*/ 4547 w 4551"/>
                <a:gd name="T19" fmla="*/ 489 h 1416"/>
                <a:gd name="T20" fmla="*/ 4534 w 4551"/>
                <a:gd name="T21" fmla="*/ 540 h 1416"/>
                <a:gd name="T22" fmla="*/ 4514 w 4551"/>
                <a:gd name="T23" fmla="*/ 591 h 1416"/>
                <a:gd name="T24" fmla="*/ 4488 w 4551"/>
                <a:gd name="T25" fmla="*/ 641 h 1416"/>
                <a:gd name="T26" fmla="*/ 4453 w 4551"/>
                <a:gd name="T27" fmla="*/ 691 h 1416"/>
                <a:gd name="T28" fmla="*/ 4412 w 4551"/>
                <a:gd name="T29" fmla="*/ 740 h 1416"/>
                <a:gd name="T30" fmla="*/ 4363 w 4551"/>
                <a:gd name="T31" fmla="*/ 789 h 1416"/>
                <a:gd name="T32" fmla="*/ 4307 w 4551"/>
                <a:gd name="T33" fmla="*/ 835 h 1416"/>
                <a:gd name="T34" fmla="*/ 4246 w 4551"/>
                <a:gd name="T35" fmla="*/ 882 h 1416"/>
                <a:gd name="T36" fmla="*/ 4177 w 4551"/>
                <a:gd name="T37" fmla="*/ 926 h 1416"/>
                <a:gd name="T38" fmla="*/ 4103 w 4551"/>
                <a:gd name="T39" fmla="*/ 970 h 1416"/>
                <a:gd name="T40" fmla="*/ 4023 w 4551"/>
                <a:gd name="T41" fmla="*/ 1012 h 1416"/>
                <a:gd name="T42" fmla="*/ 3936 w 4551"/>
                <a:gd name="T43" fmla="*/ 1052 h 1416"/>
                <a:gd name="T44" fmla="*/ 3844 w 4551"/>
                <a:gd name="T45" fmla="*/ 1091 h 1416"/>
                <a:gd name="T46" fmla="*/ 3748 w 4551"/>
                <a:gd name="T47" fmla="*/ 1128 h 1416"/>
                <a:gd name="T48" fmla="*/ 3555 w 4551"/>
                <a:gd name="T49" fmla="*/ 1191 h 1416"/>
                <a:gd name="T50" fmla="*/ 3331 w 4551"/>
                <a:gd name="T51" fmla="*/ 1252 h 1416"/>
                <a:gd name="T52" fmla="*/ 3095 w 4551"/>
                <a:gd name="T53" fmla="*/ 1303 h 1416"/>
                <a:gd name="T54" fmla="*/ 2847 w 4551"/>
                <a:gd name="T55" fmla="*/ 1345 h 1416"/>
                <a:gd name="T56" fmla="*/ 2591 w 4551"/>
                <a:gd name="T57" fmla="*/ 1378 h 1416"/>
                <a:gd name="T58" fmla="*/ 2332 w 4551"/>
                <a:gd name="T59" fmla="*/ 1401 h 1416"/>
                <a:gd name="T60" fmla="*/ 2072 w 4551"/>
                <a:gd name="T61" fmla="*/ 1413 h 1416"/>
                <a:gd name="T62" fmla="*/ 1815 w 4551"/>
                <a:gd name="T63" fmla="*/ 1416 h 1416"/>
                <a:gd name="T64" fmla="*/ 1563 w 4551"/>
                <a:gd name="T65" fmla="*/ 1410 h 1416"/>
                <a:gd name="T66" fmla="*/ 1321 w 4551"/>
                <a:gd name="T67" fmla="*/ 1394 h 1416"/>
                <a:gd name="T68" fmla="*/ 1090 w 4551"/>
                <a:gd name="T69" fmla="*/ 1369 h 1416"/>
                <a:gd name="T70" fmla="*/ 877 w 4551"/>
                <a:gd name="T71" fmla="*/ 1335 h 1416"/>
                <a:gd name="T72" fmla="*/ 777 w 4551"/>
                <a:gd name="T73" fmla="*/ 1314 h 1416"/>
                <a:gd name="T74" fmla="*/ 682 w 4551"/>
                <a:gd name="T75" fmla="*/ 1293 h 1416"/>
                <a:gd name="T76" fmla="*/ 591 w 4551"/>
                <a:gd name="T77" fmla="*/ 1270 h 1416"/>
                <a:gd name="T78" fmla="*/ 506 w 4551"/>
                <a:gd name="T79" fmla="*/ 1245 h 1416"/>
                <a:gd name="T80" fmla="*/ 428 w 4551"/>
                <a:gd name="T81" fmla="*/ 1218 h 1416"/>
                <a:gd name="T82" fmla="*/ 354 w 4551"/>
                <a:gd name="T83" fmla="*/ 1189 h 1416"/>
                <a:gd name="T84" fmla="*/ 288 w 4551"/>
                <a:gd name="T85" fmla="*/ 1160 h 1416"/>
                <a:gd name="T86" fmla="*/ 228 w 4551"/>
                <a:gd name="T87" fmla="*/ 1129 h 1416"/>
                <a:gd name="T88" fmla="*/ 174 w 4551"/>
                <a:gd name="T89" fmla="*/ 1097 h 1416"/>
                <a:gd name="T90" fmla="*/ 128 w 4551"/>
                <a:gd name="T91" fmla="*/ 1066 h 1416"/>
                <a:gd name="T92" fmla="*/ 88 w 4551"/>
                <a:gd name="T93" fmla="*/ 1032 h 1416"/>
                <a:gd name="T94" fmla="*/ 55 w 4551"/>
                <a:gd name="T95" fmla="*/ 998 h 1416"/>
                <a:gd name="T96" fmla="*/ 30 w 4551"/>
                <a:gd name="T97" fmla="*/ 962 h 1416"/>
                <a:gd name="T98" fmla="*/ 12 w 4551"/>
                <a:gd name="T99" fmla="*/ 927 h 1416"/>
                <a:gd name="T100" fmla="*/ 2 w 4551"/>
                <a:gd name="T101" fmla="*/ 892 h 1416"/>
                <a:gd name="T102" fmla="*/ 0 w 4551"/>
                <a:gd name="T103" fmla="*/ 857 h 1416"/>
                <a:gd name="T104" fmla="*/ 4 w 4551"/>
                <a:gd name="T105" fmla="*/ 820 h 1416"/>
                <a:gd name="T106" fmla="*/ 15 w 4551"/>
                <a:gd name="T107" fmla="*/ 785 h 1416"/>
                <a:gd name="T108" fmla="*/ 35 w 4551"/>
                <a:gd name="T109" fmla="*/ 750 h 1416"/>
                <a:gd name="T110" fmla="*/ 62 w 4551"/>
                <a:gd name="T111" fmla="*/ 716 h 1416"/>
                <a:gd name="T112" fmla="*/ 95 w 4551"/>
                <a:gd name="T113" fmla="*/ 682 h 1416"/>
                <a:gd name="T114" fmla="*/ 136 w 4551"/>
                <a:gd name="T115" fmla="*/ 648 h 1416"/>
                <a:gd name="T116" fmla="*/ 185 w 4551"/>
                <a:gd name="T117" fmla="*/ 616 h 1416"/>
                <a:gd name="T118" fmla="*/ 239 w 4551"/>
                <a:gd name="T119" fmla="*/ 584 h 1416"/>
                <a:gd name="T120" fmla="*/ 300 w 4551"/>
                <a:gd name="T121" fmla="*/ 554 h 1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551" h="1416">
                  <a:moveTo>
                    <a:pt x="4277" y="0"/>
                  </a:moveTo>
                  <a:lnTo>
                    <a:pt x="4286" y="5"/>
                  </a:lnTo>
                  <a:lnTo>
                    <a:pt x="4294" y="12"/>
                  </a:lnTo>
                  <a:lnTo>
                    <a:pt x="4303" y="19"/>
                  </a:lnTo>
                  <a:lnTo>
                    <a:pt x="4311" y="26"/>
                  </a:lnTo>
                  <a:lnTo>
                    <a:pt x="4320" y="33"/>
                  </a:lnTo>
                  <a:lnTo>
                    <a:pt x="4328" y="40"/>
                  </a:lnTo>
                  <a:lnTo>
                    <a:pt x="4336" y="46"/>
                  </a:lnTo>
                  <a:lnTo>
                    <a:pt x="4344" y="53"/>
                  </a:lnTo>
                  <a:lnTo>
                    <a:pt x="4351" y="60"/>
                  </a:lnTo>
                  <a:lnTo>
                    <a:pt x="4359" y="66"/>
                  </a:lnTo>
                  <a:lnTo>
                    <a:pt x="4366" y="72"/>
                  </a:lnTo>
                  <a:lnTo>
                    <a:pt x="4373" y="79"/>
                  </a:lnTo>
                  <a:lnTo>
                    <a:pt x="4380" y="87"/>
                  </a:lnTo>
                  <a:lnTo>
                    <a:pt x="4388" y="94"/>
                  </a:lnTo>
                  <a:lnTo>
                    <a:pt x="4395" y="101"/>
                  </a:lnTo>
                  <a:lnTo>
                    <a:pt x="4402" y="108"/>
                  </a:lnTo>
                  <a:lnTo>
                    <a:pt x="4407" y="114"/>
                  </a:lnTo>
                  <a:lnTo>
                    <a:pt x="4414" y="121"/>
                  </a:lnTo>
                  <a:lnTo>
                    <a:pt x="4421" y="128"/>
                  </a:lnTo>
                  <a:lnTo>
                    <a:pt x="4427" y="135"/>
                  </a:lnTo>
                  <a:lnTo>
                    <a:pt x="4432" y="142"/>
                  </a:lnTo>
                  <a:lnTo>
                    <a:pt x="4439" y="150"/>
                  </a:lnTo>
                  <a:lnTo>
                    <a:pt x="4445" y="156"/>
                  </a:lnTo>
                  <a:lnTo>
                    <a:pt x="4449" y="163"/>
                  </a:lnTo>
                  <a:lnTo>
                    <a:pt x="4455" y="170"/>
                  </a:lnTo>
                  <a:lnTo>
                    <a:pt x="4461" y="177"/>
                  </a:lnTo>
                  <a:lnTo>
                    <a:pt x="4466" y="185"/>
                  </a:lnTo>
                  <a:lnTo>
                    <a:pt x="4471" y="192"/>
                  </a:lnTo>
                  <a:lnTo>
                    <a:pt x="4475" y="198"/>
                  </a:lnTo>
                  <a:lnTo>
                    <a:pt x="4480" y="206"/>
                  </a:lnTo>
                  <a:lnTo>
                    <a:pt x="4485" y="213"/>
                  </a:lnTo>
                  <a:lnTo>
                    <a:pt x="4489" y="220"/>
                  </a:lnTo>
                  <a:lnTo>
                    <a:pt x="4494" y="227"/>
                  </a:lnTo>
                  <a:lnTo>
                    <a:pt x="4498" y="235"/>
                  </a:lnTo>
                  <a:lnTo>
                    <a:pt x="4502" y="242"/>
                  </a:lnTo>
                  <a:lnTo>
                    <a:pt x="4505" y="248"/>
                  </a:lnTo>
                  <a:lnTo>
                    <a:pt x="4509" y="256"/>
                  </a:lnTo>
                  <a:lnTo>
                    <a:pt x="4513" y="263"/>
                  </a:lnTo>
                  <a:lnTo>
                    <a:pt x="4516" y="271"/>
                  </a:lnTo>
                  <a:lnTo>
                    <a:pt x="4520" y="278"/>
                  </a:lnTo>
                  <a:lnTo>
                    <a:pt x="4522" y="285"/>
                  </a:lnTo>
                  <a:lnTo>
                    <a:pt x="4525" y="293"/>
                  </a:lnTo>
                  <a:lnTo>
                    <a:pt x="4528" y="299"/>
                  </a:lnTo>
                  <a:lnTo>
                    <a:pt x="4531" y="306"/>
                  </a:lnTo>
                  <a:lnTo>
                    <a:pt x="4533" y="314"/>
                  </a:lnTo>
                  <a:lnTo>
                    <a:pt x="4536" y="321"/>
                  </a:lnTo>
                  <a:lnTo>
                    <a:pt x="4538" y="329"/>
                  </a:lnTo>
                  <a:lnTo>
                    <a:pt x="4539" y="336"/>
                  </a:lnTo>
                  <a:lnTo>
                    <a:pt x="4541" y="343"/>
                  </a:lnTo>
                  <a:lnTo>
                    <a:pt x="4544" y="351"/>
                  </a:lnTo>
                  <a:lnTo>
                    <a:pt x="4545" y="357"/>
                  </a:lnTo>
                  <a:lnTo>
                    <a:pt x="4546" y="365"/>
                  </a:lnTo>
                  <a:lnTo>
                    <a:pt x="4547" y="372"/>
                  </a:lnTo>
                  <a:lnTo>
                    <a:pt x="4548" y="380"/>
                  </a:lnTo>
                  <a:lnTo>
                    <a:pt x="4549" y="387"/>
                  </a:lnTo>
                  <a:lnTo>
                    <a:pt x="4550" y="394"/>
                  </a:lnTo>
                  <a:lnTo>
                    <a:pt x="4550" y="402"/>
                  </a:lnTo>
                  <a:lnTo>
                    <a:pt x="4551" y="408"/>
                  </a:lnTo>
                  <a:lnTo>
                    <a:pt x="4551" y="416"/>
                  </a:lnTo>
                  <a:lnTo>
                    <a:pt x="4551" y="423"/>
                  </a:lnTo>
                  <a:lnTo>
                    <a:pt x="4551" y="431"/>
                  </a:lnTo>
                  <a:lnTo>
                    <a:pt x="4551" y="438"/>
                  </a:lnTo>
                  <a:lnTo>
                    <a:pt x="4551" y="446"/>
                  </a:lnTo>
                  <a:lnTo>
                    <a:pt x="4551" y="453"/>
                  </a:lnTo>
                  <a:lnTo>
                    <a:pt x="4550" y="460"/>
                  </a:lnTo>
                  <a:lnTo>
                    <a:pt x="4550" y="467"/>
                  </a:lnTo>
                  <a:lnTo>
                    <a:pt x="4549" y="474"/>
                  </a:lnTo>
                  <a:lnTo>
                    <a:pt x="4548" y="482"/>
                  </a:lnTo>
                  <a:lnTo>
                    <a:pt x="4547" y="489"/>
                  </a:lnTo>
                  <a:lnTo>
                    <a:pt x="4546" y="497"/>
                  </a:lnTo>
                  <a:lnTo>
                    <a:pt x="4544" y="504"/>
                  </a:lnTo>
                  <a:lnTo>
                    <a:pt x="4542" y="512"/>
                  </a:lnTo>
                  <a:lnTo>
                    <a:pt x="4540" y="519"/>
                  </a:lnTo>
                  <a:lnTo>
                    <a:pt x="4539" y="526"/>
                  </a:lnTo>
                  <a:lnTo>
                    <a:pt x="4537" y="533"/>
                  </a:lnTo>
                  <a:lnTo>
                    <a:pt x="4534" y="540"/>
                  </a:lnTo>
                  <a:lnTo>
                    <a:pt x="4532" y="548"/>
                  </a:lnTo>
                  <a:lnTo>
                    <a:pt x="4530" y="555"/>
                  </a:lnTo>
                  <a:lnTo>
                    <a:pt x="4527" y="563"/>
                  </a:lnTo>
                  <a:lnTo>
                    <a:pt x="4524" y="570"/>
                  </a:lnTo>
                  <a:lnTo>
                    <a:pt x="4521" y="576"/>
                  </a:lnTo>
                  <a:lnTo>
                    <a:pt x="4517" y="584"/>
                  </a:lnTo>
                  <a:lnTo>
                    <a:pt x="4514" y="591"/>
                  </a:lnTo>
                  <a:lnTo>
                    <a:pt x="4511" y="599"/>
                  </a:lnTo>
                  <a:lnTo>
                    <a:pt x="4507" y="606"/>
                  </a:lnTo>
                  <a:lnTo>
                    <a:pt x="4504" y="613"/>
                  </a:lnTo>
                  <a:lnTo>
                    <a:pt x="4500" y="621"/>
                  </a:lnTo>
                  <a:lnTo>
                    <a:pt x="4496" y="628"/>
                  </a:lnTo>
                  <a:lnTo>
                    <a:pt x="4491" y="634"/>
                  </a:lnTo>
                  <a:lnTo>
                    <a:pt x="4488" y="641"/>
                  </a:lnTo>
                  <a:lnTo>
                    <a:pt x="4483" y="649"/>
                  </a:lnTo>
                  <a:lnTo>
                    <a:pt x="4479" y="656"/>
                  </a:lnTo>
                  <a:lnTo>
                    <a:pt x="4473" y="663"/>
                  </a:lnTo>
                  <a:lnTo>
                    <a:pt x="4469" y="671"/>
                  </a:lnTo>
                  <a:lnTo>
                    <a:pt x="4464" y="677"/>
                  </a:lnTo>
                  <a:lnTo>
                    <a:pt x="4458" y="684"/>
                  </a:lnTo>
                  <a:lnTo>
                    <a:pt x="4453" y="691"/>
                  </a:lnTo>
                  <a:lnTo>
                    <a:pt x="4447" y="698"/>
                  </a:lnTo>
                  <a:lnTo>
                    <a:pt x="4443" y="706"/>
                  </a:lnTo>
                  <a:lnTo>
                    <a:pt x="4436" y="713"/>
                  </a:lnTo>
                  <a:lnTo>
                    <a:pt x="4430" y="719"/>
                  </a:lnTo>
                  <a:lnTo>
                    <a:pt x="4424" y="726"/>
                  </a:lnTo>
                  <a:lnTo>
                    <a:pt x="4418" y="733"/>
                  </a:lnTo>
                  <a:lnTo>
                    <a:pt x="4412" y="740"/>
                  </a:lnTo>
                  <a:lnTo>
                    <a:pt x="4405" y="747"/>
                  </a:lnTo>
                  <a:lnTo>
                    <a:pt x="4398" y="755"/>
                  </a:lnTo>
                  <a:lnTo>
                    <a:pt x="4391" y="761"/>
                  </a:lnTo>
                  <a:lnTo>
                    <a:pt x="4385" y="768"/>
                  </a:lnTo>
                  <a:lnTo>
                    <a:pt x="4378" y="775"/>
                  </a:lnTo>
                  <a:lnTo>
                    <a:pt x="4371" y="782"/>
                  </a:lnTo>
                  <a:lnTo>
                    <a:pt x="4363" y="789"/>
                  </a:lnTo>
                  <a:lnTo>
                    <a:pt x="4356" y="796"/>
                  </a:lnTo>
                  <a:lnTo>
                    <a:pt x="4348" y="802"/>
                  </a:lnTo>
                  <a:lnTo>
                    <a:pt x="4340" y="809"/>
                  </a:lnTo>
                  <a:lnTo>
                    <a:pt x="4332" y="816"/>
                  </a:lnTo>
                  <a:lnTo>
                    <a:pt x="4324" y="823"/>
                  </a:lnTo>
                  <a:lnTo>
                    <a:pt x="4317" y="828"/>
                  </a:lnTo>
                  <a:lnTo>
                    <a:pt x="4307" y="835"/>
                  </a:lnTo>
                  <a:lnTo>
                    <a:pt x="4299" y="842"/>
                  </a:lnTo>
                  <a:lnTo>
                    <a:pt x="4290" y="849"/>
                  </a:lnTo>
                  <a:lnTo>
                    <a:pt x="4282" y="856"/>
                  </a:lnTo>
                  <a:lnTo>
                    <a:pt x="4273" y="862"/>
                  </a:lnTo>
                  <a:lnTo>
                    <a:pt x="4264" y="868"/>
                  </a:lnTo>
                  <a:lnTo>
                    <a:pt x="4255" y="875"/>
                  </a:lnTo>
                  <a:lnTo>
                    <a:pt x="4246" y="882"/>
                  </a:lnTo>
                  <a:lnTo>
                    <a:pt x="4236" y="889"/>
                  </a:lnTo>
                  <a:lnTo>
                    <a:pt x="4227" y="894"/>
                  </a:lnTo>
                  <a:lnTo>
                    <a:pt x="4217" y="901"/>
                  </a:lnTo>
                  <a:lnTo>
                    <a:pt x="4208" y="908"/>
                  </a:lnTo>
                  <a:lnTo>
                    <a:pt x="4197" y="914"/>
                  </a:lnTo>
                  <a:lnTo>
                    <a:pt x="4187" y="920"/>
                  </a:lnTo>
                  <a:lnTo>
                    <a:pt x="4177" y="926"/>
                  </a:lnTo>
                  <a:lnTo>
                    <a:pt x="4167" y="933"/>
                  </a:lnTo>
                  <a:lnTo>
                    <a:pt x="4156" y="939"/>
                  </a:lnTo>
                  <a:lnTo>
                    <a:pt x="4146" y="945"/>
                  </a:lnTo>
                  <a:lnTo>
                    <a:pt x="4135" y="951"/>
                  </a:lnTo>
                  <a:lnTo>
                    <a:pt x="4125" y="958"/>
                  </a:lnTo>
                  <a:lnTo>
                    <a:pt x="4113" y="964"/>
                  </a:lnTo>
                  <a:lnTo>
                    <a:pt x="4103" y="970"/>
                  </a:lnTo>
                  <a:lnTo>
                    <a:pt x="4092" y="976"/>
                  </a:lnTo>
                  <a:lnTo>
                    <a:pt x="4080" y="982"/>
                  </a:lnTo>
                  <a:lnTo>
                    <a:pt x="4069" y="988"/>
                  </a:lnTo>
                  <a:lnTo>
                    <a:pt x="4058" y="994"/>
                  </a:lnTo>
                  <a:lnTo>
                    <a:pt x="4046" y="1000"/>
                  </a:lnTo>
                  <a:lnTo>
                    <a:pt x="4034" y="1006"/>
                  </a:lnTo>
                  <a:lnTo>
                    <a:pt x="4023" y="1012"/>
                  </a:lnTo>
                  <a:lnTo>
                    <a:pt x="4010" y="1018"/>
                  </a:lnTo>
                  <a:lnTo>
                    <a:pt x="3999" y="1024"/>
                  </a:lnTo>
                  <a:lnTo>
                    <a:pt x="3986" y="1029"/>
                  </a:lnTo>
                  <a:lnTo>
                    <a:pt x="3974" y="1035"/>
                  </a:lnTo>
                  <a:lnTo>
                    <a:pt x="3961" y="1041"/>
                  </a:lnTo>
                  <a:lnTo>
                    <a:pt x="3949" y="1046"/>
                  </a:lnTo>
                  <a:lnTo>
                    <a:pt x="3936" y="1052"/>
                  </a:lnTo>
                  <a:lnTo>
                    <a:pt x="3924" y="1058"/>
                  </a:lnTo>
                  <a:lnTo>
                    <a:pt x="3910" y="1063"/>
                  </a:lnTo>
                  <a:lnTo>
                    <a:pt x="3898" y="1069"/>
                  </a:lnTo>
                  <a:lnTo>
                    <a:pt x="3884" y="1075"/>
                  </a:lnTo>
                  <a:lnTo>
                    <a:pt x="3872" y="1080"/>
                  </a:lnTo>
                  <a:lnTo>
                    <a:pt x="3858" y="1085"/>
                  </a:lnTo>
                  <a:lnTo>
                    <a:pt x="3844" y="1091"/>
                  </a:lnTo>
                  <a:lnTo>
                    <a:pt x="3831" y="1096"/>
                  </a:lnTo>
                  <a:lnTo>
                    <a:pt x="3817" y="1102"/>
                  </a:lnTo>
                  <a:lnTo>
                    <a:pt x="3803" y="1107"/>
                  </a:lnTo>
                  <a:lnTo>
                    <a:pt x="3790" y="1112"/>
                  </a:lnTo>
                  <a:lnTo>
                    <a:pt x="3775" y="1117"/>
                  </a:lnTo>
                  <a:lnTo>
                    <a:pt x="3761" y="1122"/>
                  </a:lnTo>
                  <a:lnTo>
                    <a:pt x="3748" y="1128"/>
                  </a:lnTo>
                  <a:lnTo>
                    <a:pt x="3733" y="1133"/>
                  </a:lnTo>
                  <a:lnTo>
                    <a:pt x="3705" y="1143"/>
                  </a:lnTo>
                  <a:lnTo>
                    <a:pt x="3675" y="1153"/>
                  </a:lnTo>
                  <a:lnTo>
                    <a:pt x="3646" y="1162"/>
                  </a:lnTo>
                  <a:lnTo>
                    <a:pt x="3615" y="1172"/>
                  </a:lnTo>
                  <a:lnTo>
                    <a:pt x="3585" y="1181"/>
                  </a:lnTo>
                  <a:lnTo>
                    <a:pt x="3555" y="1191"/>
                  </a:lnTo>
                  <a:lnTo>
                    <a:pt x="3524" y="1201"/>
                  </a:lnTo>
                  <a:lnTo>
                    <a:pt x="3492" y="1209"/>
                  </a:lnTo>
                  <a:lnTo>
                    <a:pt x="3461" y="1218"/>
                  </a:lnTo>
                  <a:lnTo>
                    <a:pt x="3429" y="1227"/>
                  </a:lnTo>
                  <a:lnTo>
                    <a:pt x="3397" y="1235"/>
                  </a:lnTo>
                  <a:lnTo>
                    <a:pt x="3364" y="1243"/>
                  </a:lnTo>
                  <a:lnTo>
                    <a:pt x="3331" y="1252"/>
                  </a:lnTo>
                  <a:lnTo>
                    <a:pt x="3298" y="1259"/>
                  </a:lnTo>
                  <a:lnTo>
                    <a:pt x="3265" y="1267"/>
                  </a:lnTo>
                  <a:lnTo>
                    <a:pt x="3231" y="1275"/>
                  </a:lnTo>
                  <a:lnTo>
                    <a:pt x="3197" y="1281"/>
                  </a:lnTo>
                  <a:lnTo>
                    <a:pt x="3163" y="1289"/>
                  </a:lnTo>
                  <a:lnTo>
                    <a:pt x="3129" y="1296"/>
                  </a:lnTo>
                  <a:lnTo>
                    <a:pt x="3095" y="1303"/>
                  </a:lnTo>
                  <a:lnTo>
                    <a:pt x="3060" y="1310"/>
                  </a:lnTo>
                  <a:lnTo>
                    <a:pt x="3025" y="1315"/>
                  </a:lnTo>
                  <a:lnTo>
                    <a:pt x="2990" y="1322"/>
                  </a:lnTo>
                  <a:lnTo>
                    <a:pt x="2954" y="1328"/>
                  </a:lnTo>
                  <a:lnTo>
                    <a:pt x="2918" y="1334"/>
                  </a:lnTo>
                  <a:lnTo>
                    <a:pt x="2883" y="1339"/>
                  </a:lnTo>
                  <a:lnTo>
                    <a:pt x="2847" y="1345"/>
                  </a:lnTo>
                  <a:lnTo>
                    <a:pt x="2810" y="1351"/>
                  </a:lnTo>
                  <a:lnTo>
                    <a:pt x="2774" y="1355"/>
                  </a:lnTo>
                  <a:lnTo>
                    <a:pt x="2738" y="1361"/>
                  </a:lnTo>
                  <a:lnTo>
                    <a:pt x="2701" y="1365"/>
                  </a:lnTo>
                  <a:lnTo>
                    <a:pt x="2665" y="1370"/>
                  </a:lnTo>
                  <a:lnTo>
                    <a:pt x="2629" y="1373"/>
                  </a:lnTo>
                  <a:lnTo>
                    <a:pt x="2591" y="1378"/>
                  </a:lnTo>
                  <a:lnTo>
                    <a:pt x="2555" y="1381"/>
                  </a:lnTo>
                  <a:lnTo>
                    <a:pt x="2517" y="1385"/>
                  </a:lnTo>
                  <a:lnTo>
                    <a:pt x="2481" y="1389"/>
                  </a:lnTo>
                  <a:lnTo>
                    <a:pt x="2444" y="1391"/>
                  </a:lnTo>
                  <a:lnTo>
                    <a:pt x="2406" y="1395"/>
                  </a:lnTo>
                  <a:lnTo>
                    <a:pt x="2370" y="1398"/>
                  </a:lnTo>
                  <a:lnTo>
                    <a:pt x="2332" y="1401"/>
                  </a:lnTo>
                  <a:lnTo>
                    <a:pt x="2295" y="1403"/>
                  </a:lnTo>
                  <a:lnTo>
                    <a:pt x="2257" y="1405"/>
                  </a:lnTo>
                  <a:lnTo>
                    <a:pt x="2221" y="1407"/>
                  </a:lnTo>
                  <a:lnTo>
                    <a:pt x="2184" y="1408"/>
                  </a:lnTo>
                  <a:lnTo>
                    <a:pt x="2146" y="1411"/>
                  </a:lnTo>
                  <a:lnTo>
                    <a:pt x="2109" y="1412"/>
                  </a:lnTo>
                  <a:lnTo>
                    <a:pt x="2072" y="1413"/>
                  </a:lnTo>
                  <a:lnTo>
                    <a:pt x="2035" y="1414"/>
                  </a:lnTo>
                  <a:lnTo>
                    <a:pt x="1997" y="1415"/>
                  </a:lnTo>
                  <a:lnTo>
                    <a:pt x="1961" y="1415"/>
                  </a:lnTo>
                  <a:lnTo>
                    <a:pt x="1924" y="1416"/>
                  </a:lnTo>
                  <a:lnTo>
                    <a:pt x="1887" y="1416"/>
                  </a:lnTo>
                  <a:lnTo>
                    <a:pt x="1851" y="1416"/>
                  </a:lnTo>
                  <a:lnTo>
                    <a:pt x="1815" y="1416"/>
                  </a:lnTo>
                  <a:lnTo>
                    <a:pt x="1778" y="1416"/>
                  </a:lnTo>
                  <a:lnTo>
                    <a:pt x="1742" y="1415"/>
                  </a:lnTo>
                  <a:lnTo>
                    <a:pt x="1706" y="1414"/>
                  </a:lnTo>
                  <a:lnTo>
                    <a:pt x="1669" y="1414"/>
                  </a:lnTo>
                  <a:lnTo>
                    <a:pt x="1634" y="1413"/>
                  </a:lnTo>
                  <a:lnTo>
                    <a:pt x="1599" y="1411"/>
                  </a:lnTo>
                  <a:lnTo>
                    <a:pt x="1563" y="1410"/>
                  </a:lnTo>
                  <a:lnTo>
                    <a:pt x="1527" y="1407"/>
                  </a:lnTo>
                  <a:lnTo>
                    <a:pt x="1493" y="1406"/>
                  </a:lnTo>
                  <a:lnTo>
                    <a:pt x="1458" y="1404"/>
                  </a:lnTo>
                  <a:lnTo>
                    <a:pt x="1423" y="1402"/>
                  </a:lnTo>
                  <a:lnTo>
                    <a:pt x="1389" y="1399"/>
                  </a:lnTo>
                  <a:lnTo>
                    <a:pt x="1355" y="1396"/>
                  </a:lnTo>
                  <a:lnTo>
                    <a:pt x="1321" y="1394"/>
                  </a:lnTo>
                  <a:lnTo>
                    <a:pt x="1287" y="1390"/>
                  </a:lnTo>
                  <a:lnTo>
                    <a:pt x="1254" y="1387"/>
                  </a:lnTo>
                  <a:lnTo>
                    <a:pt x="1221" y="1384"/>
                  </a:lnTo>
                  <a:lnTo>
                    <a:pt x="1188" y="1380"/>
                  </a:lnTo>
                  <a:lnTo>
                    <a:pt x="1155" y="1377"/>
                  </a:lnTo>
                  <a:lnTo>
                    <a:pt x="1123" y="1372"/>
                  </a:lnTo>
                  <a:lnTo>
                    <a:pt x="1090" y="1369"/>
                  </a:lnTo>
                  <a:lnTo>
                    <a:pt x="1060" y="1364"/>
                  </a:lnTo>
                  <a:lnTo>
                    <a:pt x="1028" y="1360"/>
                  </a:lnTo>
                  <a:lnTo>
                    <a:pt x="997" y="1355"/>
                  </a:lnTo>
                  <a:lnTo>
                    <a:pt x="967" y="1349"/>
                  </a:lnTo>
                  <a:lnTo>
                    <a:pt x="936" y="1345"/>
                  </a:lnTo>
                  <a:lnTo>
                    <a:pt x="907" y="1340"/>
                  </a:lnTo>
                  <a:lnTo>
                    <a:pt x="877" y="1335"/>
                  </a:lnTo>
                  <a:lnTo>
                    <a:pt x="862" y="1332"/>
                  </a:lnTo>
                  <a:lnTo>
                    <a:pt x="848" y="1329"/>
                  </a:lnTo>
                  <a:lnTo>
                    <a:pt x="834" y="1327"/>
                  </a:lnTo>
                  <a:lnTo>
                    <a:pt x="819" y="1323"/>
                  </a:lnTo>
                  <a:lnTo>
                    <a:pt x="804" y="1321"/>
                  </a:lnTo>
                  <a:lnTo>
                    <a:pt x="791" y="1318"/>
                  </a:lnTo>
                  <a:lnTo>
                    <a:pt x="777" y="1314"/>
                  </a:lnTo>
                  <a:lnTo>
                    <a:pt x="762" y="1312"/>
                  </a:lnTo>
                  <a:lnTo>
                    <a:pt x="749" y="1309"/>
                  </a:lnTo>
                  <a:lnTo>
                    <a:pt x="735" y="1305"/>
                  </a:lnTo>
                  <a:lnTo>
                    <a:pt x="722" y="1303"/>
                  </a:lnTo>
                  <a:lnTo>
                    <a:pt x="708" y="1300"/>
                  </a:lnTo>
                  <a:lnTo>
                    <a:pt x="694" y="1296"/>
                  </a:lnTo>
                  <a:lnTo>
                    <a:pt x="682" y="1293"/>
                  </a:lnTo>
                  <a:lnTo>
                    <a:pt x="668" y="1290"/>
                  </a:lnTo>
                  <a:lnTo>
                    <a:pt x="655" y="1287"/>
                  </a:lnTo>
                  <a:lnTo>
                    <a:pt x="642" y="1284"/>
                  </a:lnTo>
                  <a:lnTo>
                    <a:pt x="630" y="1280"/>
                  </a:lnTo>
                  <a:lnTo>
                    <a:pt x="616" y="1277"/>
                  </a:lnTo>
                  <a:lnTo>
                    <a:pt x="603" y="1273"/>
                  </a:lnTo>
                  <a:lnTo>
                    <a:pt x="591" y="1270"/>
                  </a:lnTo>
                  <a:lnTo>
                    <a:pt x="579" y="1267"/>
                  </a:lnTo>
                  <a:lnTo>
                    <a:pt x="566" y="1263"/>
                  </a:lnTo>
                  <a:lnTo>
                    <a:pt x="554" y="1259"/>
                  </a:lnTo>
                  <a:lnTo>
                    <a:pt x="542" y="1255"/>
                  </a:lnTo>
                  <a:lnTo>
                    <a:pt x="530" y="1252"/>
                  </a:lnTo>
                  <a:lnTo>
                    <a:pt x="518" y="1248"/>
                  </a:lnTo>
                  <a:lnTo>
                    <a:pt x="506" y="1245"/>
                  </a:lnTo>
                  <a:lnTo>
                    <a:pt x="495" y="1240"/>
                  </a:lnTo>
                  <a:lnTo>
                    <a:pt x="483" y="1237"/>
                  </a:lnTo>
                  <a:lnTo>
                    <a:pt x="472" y="1234"/>
                  </a:lnTo>
                  <a:lnTo>
                    <a:pt x="460" y="1229"/>
                  </a:lnTo>
                  <a:lnTo>
                    <a:pt x="449" y="1226"/>
                  </a:lnTo>
                  <a:lnTo>
                    <a:pt x="438" y="1221"/>
                  </a:lnTo>
                  <a:lnTo>
                    <a:pt x="428" y="1218"/>
                  </a:lnTo>
                  <a:lnTo>
                    <a:pt x="416" y="1214"/>
                  </a:lnTo>
                  <a:lnTo>
                    <a:pt x="406" y="1210"/>
                  </a:lnTo>
                  <a:lnTo>
                    <a:pt x="395" y="1206"/>
                  </a:lnTo>
                  <a:lnTo>
                    <a:pt x="384" y="1202"/>
                  </a:lnTo>
                  <a:lnTo>
                    <a:pt x="374" y="1197"/>
                  </a:lnTo>
                  <a:lnTo>
                    <a:pt x="364" y="1194"/>
                  </a:lnTo>
                  <a:lnTo>
                    <a:pt x="354" y="1189"/>
                  </a:lnTo>
                  <a:lnTo>
                    <a:pt x="345" y="1186"/>
                  </a:lnTo>
                  <a:lnTo>
                    <a:pt x="334" y="1181"/>
                  </a:lnTo>
                  <a:lnTo>
                    <a:pt x="324" y="1177"/>
                  </a:lnTo>
                  <a:lnTo>
                    <a:pt x="315" y="1174"/>
                  </a:lnTo>
                  <a:lnTo>
                    <a:pt x="306" y="1169"/>
                  </a:lnTo>
                  <a:lnTo>
                    <a:pt x="297" y="1164"/>
                  </a:lnTo>
                  <a:lnTo>
                    <a:pt x="288" y="1160"/>
                  </a:lnTo>
                  <a:lnTo>
                    <a:pt x="279" y="1156"/>
                  </a:lnTo>
                  <a:lnTo>
                    <a:pt x="270" y="1152"/>
                  </a:lnTo>
                  <a:lnTo>
                    <a:pt x="261" y="1147"/>
                  </a:lnTo>
                  <a:lnTo>
                    <a:pt x="253" y="1143"/>
                  </a:lnTo>
                  <a:lnTo>
                    <a:pt x="244" y="1138"/>
                  </a:lnTo>
                  <a:lnTo>
                    <a:pt x="236" y="1134"/>
                  </a:lnTo>
                  <a:lnTo>
                    <a:pt x="228" y="1129"/>
                  </a:lnTo>
                  <a:lnTo>
                    <a:pt x="220" y="1125"/>
                  </a:lnTo>
                  <a:lnTo>
                    <a:pt x="212" y="1120"/>
                  </a:lnTo>
                  <a:lnTo>
                    <a:pt x="204" y="1116"/>
                  </a:lnTo>
                  <a:lnTo>
                    <a:pt x="196" y="1111"/>
                  </a:lnTo>
                  <a:lnTo>
                    <a:pt x="189" y="1107"/>
                  </a:lnTo>
                  <a:lnTo>
                    <a:pt x="181" y="1102"/>
                  </a:lnTo>
                  <a:lnTo>
                    <a:pt x="174" y="1097"/>
                  </a:lnTo>
                  <a:lnTo>
                    <a:pt x="166" y="1093"/>
                  </a:lnTo>
                  <a:lnTo>
                    <a:pt x="160" y="1088"/>
                  </a:lnTo>
                  <a:lnTo>
                    <a:pt x="153" y="1084"/>
                  </a:lnTo>
                  <a:lnTo>
                    <a:pt x="146" y="1079"/>
                  </a:lnTo>
                  <a:lnTo>
                    <a:pt x="140" y="1075"/>
                  </a:lnTo>
                  <a:lnTo>
                    <a:pt x="134" y="1070"/>
                  </a:lnTo>
                  <a:lnTo>
                    <a:pt x="128" y="1066"/>
                  </a:lnTo>
                  <a:lnTo>
                    <a:pt x="121" y="1060"/>
                  </a:lnTo>
                  <a:lnTo>
                    <a:pt x="115" y="1055"/>
                  </a:lnTo>
                  <a:lnTo>
                    <a:pt x="110" y="1051"/>
                  </a:lnTo>
                  <a:lnTo>
                    <a:pt x="104" y="1046"/>
                  </a:lnTo>
                  <a:lnTo>
                    <a:pt x="98" y="1041"/>
                  </a:lnTo>
                  <a:lnTo>
                    <a:pt x="93" y="1036"/>
                  </a:lnTo>
                  <a:lnTo>
                    <a:pt x="88" y="1032"/>
                  </a:lnTo>
                  <a:lnTo>
                    <a:pt x="82" y="1027"/>
                  </a:lnTo>
                  <a:lnTo>
                    <a:pt x="78" y="1021"/>
                  </a:lnTo>
                  <a:lnTo>
                    <a:pt x="73" y="1017"/>
                  </a:lnTo>
                  <a:lnTo>
                    <a:pt x="69" y="1012"/>
                  </a:lnTo>
                  <a:lnTo>
                    <a:pt x="64" y="1007"/>
                  </a:lnTo>
                  <a:lnTo>
                    <a:pt x="60" y="1002"/>
                  </a:lnTo>
                  <a:lnTo>
                    <a:pt x="55" y="998"/>
                  </a:lnTo>
                  <a:lnTo>
                    <a:pt x="52" y="992"/>
                  </a:lnTo>
                  <a:lnTo>
                    <a:pt x="47" y="987"/>
                  </a:lnTo>
                  <a:lnTo>
                    <a:pt x="44" y="983"/>
                  </a:lnTo>
                  <a:lnTo>
                    <a:pt x="40" y="977"/>
                  </a:lnTo>
                  <a:lnTo>
                    <a:pt x="37" y="973"/>
                  </a:lnTo>
                  <a:lnTo>
                    <a:pt x="34" y="968"/>
                  </a:lnTo>
                  <a:lnTo>
                    <a:pt x="30" y="962"/>
                  </a:lnTo>
                  <a:lnTo>
                    <a:pt x="27" y="958"/>
                  </a:lnTo>
                  <a:lnTo>
                    <a:pt x="25" y="952"/>
                  </a:lnTo>
                  <a:lnTo>
                    <a:pt x="22" y="948"/>
                  </a:lnTo>
                  <a:lnTo>
                    <a:pt x="19" y="942"/>
                  </a:lnTo>
                  <a:lnTo>
                    <a:pt x="17" y="937"/>
                  </a:lnTo>
                  <a:lnTo>
                    <a:pt x="14" y="933"/>
                  </a:lnTo>
                  <a:lnTo>
                    <a:pt x="12" y="927"/>
                  </a:lnTo>
                  <a:lnTo>
                    <a:pt x="11" y="923"/>
                  </a:lnTo>
                  <a:lnTo>
                    <a:pt x="9" y="917"/>
                  </a:lnTo>
                  <a:lnTo>
                    <a:pt x="8" y="912"/>
                  </a:lnTo>
                  <a:lnTo>
                    <a:pt x="5" y="907"/>
                  </a:lnTo>
                  <a:lnTo>
                    <a:pt x="4" y="902"/>
                  </a:lnTo>
                  <a:lnTo>
                    <a:pt x="3" y="897"/>
                  </a:lnTo>
                  <a:lnTo>
                    <a:pt x="2" y="892"/>
                  </a:lnTo>
                  <a:lnTo>
                    <a:pt x="1" y="887"/>
                  </a:lnTo>
                  <a:lnTo>
                    <a:pt x="1" y="882"/>
                  </a:lnTo>
                  <a:lnTo>
                    <a:pt x="0" y="877"/>
                  </a:lnTo>
                  <a:lnTo>
                    <a:pt x="0" y="872"/>
                  </a:lnTo>
                  <a:lnTo>
                    <a:pt x="0" y="867"/>
                  </a:lnTo>
                  <a:lnTo>
                    <a:pt x="0" y="861"/>
                  </a:lnTo>
                  <a:lnTo>
                    <a:pt x="0" y="857"/>
                  </a:lnTo>
                  <a:lnTo>
                    <a:pt x="0" y="851"/>
                  </a:lnTo>
                  <a:lnTo>
                    <a:pt x="0" y="847"/>
                  </a:lnTo>
                  <a:lnTo>
                    <a:pt x="1" y="841"/>
                  </a:lnTo>
                  <a:lnTo>
                    <a:pt x="1" y="836"/>
                  </a:lnTo>
                  <a:lnTo>
                    <a:pt x="2" y="831"/>
                  </a:lnTo>
                  <a:lnTo>
                    <a:pt x="3" y="826"/>
                  </a:lnTo>
                  <a:lnTo>
                    <a:pt x="4" y="820"/>
                  </a:lnTo>
                  <a:lnTo>
                    <a:pt x="5" y="816"/>
                  </a:lnTo>
                  <a:lnTo>
                    <a:pt x="6" y="810"/>
                  </a:lnTo>
                  <a:lnTo>
                    <a:pt x="8" y="806"/>
                  </a:lnTo>
                  <a:lnTo>
                    <a:pt x="10" y="800"/>
                  </a:lnTo>
                  <a:lnTo>
                    <a:pt x="11" y="796"/>
                  </a:lnTo>
                  <a:lnTo>
                    <a:pt x="13" y="790"/>
                  </a:lnTo>
                  <a:lnTo>
                    <a:pt x="15" y="785"/>
                  </a:lnTo>
                  <a:lnTo>
                    <a:pt x="18" y="781"/>
                  </a:lnTo>
                  <a:lnTo>
                    <a:pt x="20" y="775"/>
                  </a:lnTo>
                  <a:lnTo>
                    <a:pt x="23" y="771"/>
                  </a:lnTo>
                  <a:lnTo>
                    <a:pt x="26" y="765"/>
                  </a:lnTo>
                  <a:lnTo>
                    <a:pt x="29" y="760"/>
                  </a:lnTo>
                  <a:lnTo>
                    <a:pt x="31" y="755"/>
                  </a:lnTo>
                  <a:lnTo>
                    <a:pt x="35" y="750"/>
                  </a:lnTo>
                  <a:lnTo>
                    <a:pt x="38" y="746"/>
                  </a:lnTo>
                  <a:lnTo>
                    <a:pt x="42" y="740"/>
                  </a:lnTo>
                  <a:lnTo>
                    <a:pt x="45" y="735"/>
                  </a:lnTo>
                  <a:lnTo>
                    <a:pt x="50" y="731"/>
                  </a:lnTo>
                  <a:lnTo>
                    <a:pt x="53" y="725"/>
                  </a:lnTo>
                  <a:lnTo>
                    <a:pt x="57" y="721"/>
                  </a:lnTo>
                  <a:lnTo>
                    <a:pt x="62" y="716"/>
                  </a:lnTo>
                  <a:lnTo>
                    <a:pt x="65" y="710"/>
                  </a:lnTo>
                  <a:lnTo>
                    <a:pt x="70" y="706"/>
                  </a:lnTo>
                  <a:lnTo>
                    <a:pt x="76" y="701"/>
                  </a:lnTo>
                  <a:lnTo>
                    <a:pt x="80" y="696"/>
                  </a:lnTo>
                  <a:lnTo>
                    <a:pt x="85" y="691"/>
                  </a:lnTo>
                  <a:lnTo>
                    <a:pt x="90" y="687"/>
                  </a:lnTo>
                  <a:lnTo>
                    <a:pt x="95" y="682"/>
                  </a:lnTo>
                  <a:lnTo>
                    <a:pt x="101" y="676"/>
                  </a:lnTo>
                  <a:lnTo>
                    <a:pt x="106" y="672"/>
                  </a:lnTo>
                  <a:lnTo>
                    <a:pt x="112" y="667"/>
                  </a:lnTo>
                  <a:lnTo>
                    <a:pt x="118" y="663"/>
                  </a:lnTo>
                  <a:lnTo>
                    <a:pt x="124" y="658"/>
                  </a:lnTo>
                  <a:lnTo>
                    <a:pt x="130" y="652"/>
                  </a:lnTo>
                  <a:lnTo>
                    <a:pt x="136" y="648"/>
                  </a:lnTo>
                  <a:lnTo>
                    <a:pt x="143" y="643"/>
                  </a:lnTo>
                  <a:lnTo>
                    <a:pt x="149" y="639"/>
                  </a:lnTo>
                  <a:lnTo>
                    <a:pt x="156" y="634"/>
                  </a:lnTo>
                  <a:lnTo>
                    <a:pt x="163" y="630"/>
                  </a:lnTo>
                  <a:lnTo>
                    <a:pt x="170" y="625"/>
                  </a:lnTo>
                  <a:lnTo>
                    <a:pt x="177" y="621"/>
                  </a:lnTo>
                  <a:lnTo>
                    <a:pt x="185" y="616"/>
                  </a:lnTo>
                  <a:lnTo>
                    <a:pt x="191" y="612"/>
                  </a:lnTo>
                  <a:lnTo>
                    <a:pt x="199" y="607"/>
                  </a:lnTo>
                  <a:lnTo>
                    <a:pt x="207" y="603"/>
                  </a:lnTo>
                  <a:lnTo>
                    <a:pt x="215" y="598"/>
                  </a:lnTo>
                  <a:lnTo>
                    <a:pt x="223" y="593"/>
                  </a:lnTo>
                  <a:lnTo>
                    <a:pt x="231" y="589"/>
                  </a:lnTo>
                  <a:lnTo>
                    <a:pt x="239" y="584"/>
                  </a:lnTo>
                  <a:lnTo>
                    <a:pt x="248" y="580"/>
                  </a:lnTo>
                  <a:lnTo>
                    <a:pt x="256" y="575"/>
                  </a:lnTo>
                  <a:lnTo>
                    <a:pt x="265" y="571"/>
                  </a:lnTo>
                  <a:lnTo>
                    <a:pt x="273" y="566"/>
                  </a:lnTo>
                  <a:lnTo>
                    <a:pt x="282" y="562"/>
                  </a:lnTo>
                  <a:lnTo>
                    <a:pt x="291" y="558"/>
                  </a:lnTo>
                  <a:lnTo>
                    <a:pt x="300" y="554"/>
                  </a:lnTo>
                  <a:lnTo>
                    <a:pt x="311" y="549"/>
                  </a:lnTo>
                  <a:lnTo>
                    <a:pt x="320" y="545"/>
                  </a:lnTo>
                  <a:lnTo>
                    <a:pt x="329" y="541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18" name="Freeform 390"/>
            <p:cNvSpPr>
              <a:spLocks/>
            </p:cNvSpPr>
            <p:nvPr/>
          </p:nvSpPr>
          <p:spPr bwMode="auto">
            <a:xfrm>
              <a:off x="1032" y="1771"/>
              <a:ext cx="650" cy="203"/>
            </a:xfrm>
            <a:custGeom>
              <a:avLst/>
              <a:gdLst>
                <a:gd name="T0" fmla="*/ 4328 w 4551"/>
                <a:gd name="T1" fmla="*/ 41 h 1418"/>
                <a:gd name="T2" fmla="*/ 4380 w 4551"/>
                <a:gd name="T3" fmla="*/ 88 h 1418"/>
                <a:gd name="T4" fmla="*/ 4427 w 4551"/>
                <a:gd name="T5" fmla="*/ 136 h 1418"/>
                <a:gd name="T6" fmla="*/ 4466 w 4551"/>
                <a:gd name="T7" fmla="*/ 186 h 1418"/>
                <a:gd name="T8" fmla="*/ 4498 w 4551"/>
                <a:gd name="T9" fmla="*/ 236 h 1418"/>
                <a:gd name="T10" fmla="*/ 4522 w 4551"/>
                <a:gd name="T11" fmla="*/ 286 h 1418"/>
                <a:gd name="T12" fmla="*/ 4539 w 4551"/>
                <a:gd name="T13" fmla="*/ 337 h 1418"/>
                <a:gd name="T14" fmla="*/ 4549 w 4551"/>
                <a:gd name="T15" fmla="*/ 388 h 1418"/>
                <a:gd name="T16" fmla="*/ 4551 w 4551"/>
                <a:gd name="T17" fmla="*/ 440 h 1418"/>
                <a:gd name="T18" fmla="*/ 4547 w 4551"/>
                <a:gd name="T19" fmla="*/ 491 h 1418"/>
                <a:gd name="T20" fmla="*/ 4534 w 4551"/>
                <a:gd name="T21" fmla="*/ 542 h 1418"/>
                <a:gd name="T22" fmla="*/ 4514 w 4551"/>
                <a:gd name="T23" fmla="*/ 593 h 1418"/>
                <a:gd name="T24" fmla="*/ 4488 w 4551"/>
                <a:gd name="T25" fmla="*/ 643 h 1418"/>
                <a:gd name="T26" fmla="*/ 4453 w 4551"/>
                <a:gd name="T27" fmla="*/ 693 h 1418"/>
                <a:gd name="T28" fmla="*/ 4412 w 4551"/>
                <a:gd name="T29" fmla="*/ 741 h 1418"/>
                <a:gd name="T30" fmla="*/ 4363 w 4551"/>
                <a:gd name="T31" fmla="*/ 790 h 1418"/>
                <a:gd name="T32" fmla="*/ 4307 w 4551"/>
                <a:gd name="T33" fmla="*/ 837 h 1418"/>
                <a:gd name="T34" fmla="*/ 4246 w 4551"/>
                <a:gd name="T35" fmla="*/ 883 h 1418"/>
                <a:gd name="T36" fmla="*/ 4177 w 4551"/>
                <a:gd name="T37" fmla="*/ 928 h 1418"/>
                <a:gd name="T38" fmla="*/ 4103 w 4551"/>
                <a:gd name="T39" fmla="*/ 971 h 1418"/>
                <a:gd name="T40" fmla="*/ 4023 w 4551"/>
                <a:gd name="T41" fmla="*/ 1013 h 1418"/>
                <a:gd name="T42" fmla="*/ 3936 w 4551"/>
                <a:gd name="T43" fmla="*/ 1054 h 1418"/>
                <a:gd name="T44" fmla="*/ 3844 w 4551"/>
                <a:gd name="T45" fmla="*/ 1092 h 1418"/>
                <a:gd name="T46" fmla="*/ 3747 w 4551"/>
                <a:gd name="T47" fmla="*/ 1129 h 1418"/>
                <a:gd name="T48" fmla="*/ 3555 w 4551"/>
                <a:gd name="T49" fmla="*/ 1192 h 1418"/>
                <a:gd name="T50" fmla="*/ 3331 w 4551"/>
                <a:gd name="T51" fmla="*/ 1252 h 1418"/>
                <a:gd name="T52" fmla="*/ 3094 w 4551"/>
                <a:gd name="T53" fmla="*/ 1304 h 1418"/>
                <a:gd name="T54" fmla="*/ 2847 w 4551"/>
                <a:gd name="T55" fmla="*/ 1346 h 1418"/>
                <a:gd name="T56" fmla="*/ 2591 w 4551"/>
                <a:gd name="T57" fmla="*/ 1379 h 1418"/>
                <a:gd name="T58" fmla="*/ 2332 w 4551"/>
                <a:gd name="T59" fmla="*/ 1402 h 1418"/>
                <a:gd name="T60" fmla="*/ 2071 w 4551"/>
                <a:gd name="T61" fmla="*/ 1415 h 1418"/>
                <a:gd name="T62" fmla="*/ 1815 w 4551"/>
                <a:gd name="T63" fmla="*/ 1418 h 1418"/>
                <a:gd name="T64" fmla="*/ 1563 w 4551"/>
                <a:gd name="T65" fmla="*/ 1411 h 1418"/>
                <a:gd name="T66" fmla="*/ 1321 w 4551"/>
                <a:gd name="T67" fmla="*/ 1395 h 1418"/>
                <a:gd name="T68" fmla="*/ 1090 w 4551"/>
                <a:gd name="T69" fmla="*/ 1369 h 1418"/>
                <a:gd name="T70" fmla="*/ 877 w 4551"/>
                <a:gd name="T71" fmla="*/ 1336 h 1418"/>
                <a:gd name="T72" fmla="*/ 777 w 4551"/>
                <a:gd name="T73" fmla="*/ 1316 h 1418"/>
                <a:gd name="T74" fmla="*/ 682 w 4551"/>
                <a:gd name="T75" fmla="*/ 1294 h 1418"/>
                <a:gd name="T76" fmla="*/ 591 w 4551"/>
                <a:gd name="T77" fmla="*/ 1270 h 1418"/>
                <a:gd name="T78" fmla="*/ 506 w 4551"/>
                <a:gd name="T79" fmla="*/ 1245 h 1418"/>
                <a:gd name="T80" fmla="*/ 428 w 4551"/>
                <a:gd name="T81" fmla="*/ 1219 h 1418"/>
                <a:gd name="T82" fmla="*/ 354 w 4551"/>
                <a:gd name="T83" fmla="*/ 1191 h 1418"/>
                <a:gd name="T84" fmla="*/ 288 w 4551"/>
                <a:gd name="T85" fmla="*/ 1161 h 1418"/>
                <a:gd name="T86" fmla="*/ 228 w 4551"/>
                <a:gd name="T87" fmla="*/ 1131 h 1418"/>
                <a:gd name="T88" fmla="*/ 174 w 4551"/>
                <a:gd name="T89" fmla="*/ 1099 h 1418"/>
                <a:gd name="T90" fmla="*/ 128 w 4551"/>
                <a:gd name="T91" fmla="*/ 1066 h 1418"/>
                <a:gd name="T92" fmla="*/ 88 w 4551"/>
                <a:gd name="T93" fmla="*/ 1033 h 1418"/>
                <a:gd name="T94" fmla="*/ 55 w 4551"/>
                <a:gd name="T95" fmla="*/ 999 h 1418"/>
                <a:gd name="T96" fmla="*/ 30 w 4551"/>
                <a:gd name="T97" fmla="*/ 964 h 1418"/>
                <a:gd name="T98" fmla="*/ 12 w 4551"/>
                <a:gd name="T99" fmla="*/ 929 h 1418"/>
                <a:gd name="T100" fmla="*/ 2 w 4551"/>
                <a:gd name="T101" fmla="*/ 894 h 1418"/>
                <a:gd name="T102" fmla="*/ 0 w 4551"/>
                <a:gd name="T103" fmla="*/ 857 h 1418"/>
                <a:gd name="T104" fmla="*/ 4 w 4551"/>
                <a:gd name="T105" fmla="*/ 822 h 1418"/>
                <a:gd name="T106" fmla="*/ 15 w 4551"/>
                <a:gd name="T107" fmla="*/ 787 h 1418"/>
                <a:gd name="T108" fmla="*/ 35 w 4551"/>
                <a:gd name="T109" fmla="*/ 752 h 1418"/>
                <a:gd name="T110" fmla="*/ 62 w 4551"/>
                <a:gd name="T111" fmla="*/ 716 h 1418"/>
                <a:gd name="T112" fmla="*/ 95 w 4551"/>
                <a:gd name="T113" fmla="*/ 682 h 1418"/>
                <a:gd name="T114" fmla="*/ 136 w 4551"/>
                <a:gd name="T115" fmla="*/ 650 h 1418"/>
                <a:gd name="T116" fmla="*/ 185 w 4551"/>
                <a:gd name="T117" fmla="*/ 617 h 1418"/>
                <a:gd name="T118" fmla="*/ 239 w 4551"/>
                <a:gd name="T119" fmla="*/ 585 h 1418"/>
                <a:gd name="T120" fmla="*/ 300 w 4551"/>
                <a:gd name="T121" fmla="*/ 555 h 1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551" h="1418">
                  <a:moveTo>
                    <a:pt x="4277" y="0"/>
                  </a:moveTo>
                  <a:lnTo>
                    <a:pt x="4286" y="7"/>
                  </a:lnTo>
                  <a:lnTo>
                    <a:pt x="4294" y="14"/>
                  </a:lnTo>
                  <a:lnTo>
                    <a:pt x="4303" y="21"/>
                  </a:lnTo>
                  <a:lnTo>
                    <a:pt x="4311" y="27"/>
                  </a:lnTo>
                  <a:lnTo>
                    <a:pt x="4320" y="34"/>
                  </a:lnTo>
                  <a:lnTo>
                    <a:pt x="4328" y="41"/>
                  </a:lnTo>
                  <a:lnTo>
                    <a:pt x="4336" y="47"/>
                  </a:lnTo>
                  <a:lnTo>
                    <a:pt x="4344" y="54"/>
                  </a:lnTo>
                  <a:lnTo>
                    <a:pt x="4351" y="60"/>
                  </a:lnTo>
                  <a:lnTo>
                    <a:pt x="4359" y="67"/>
                  </a:lnTo>
                  <a:lnTo>
                    <a:pt x="4366" y="74"/>
                  </a:lnTo>
                  <a:lnTo>
                    <a:pt x="4373" y="81"/>
                  </a:lnTo>
                  <a:lnTo>
                    <a:pt x="4380" y="88"/>
                  </a:lnTo>
                  <a:lnTo>
                    <a:pt x="4388" y="94"/>
                  </a:lnTo>
                  <a:lnTo>
                    <a:pt x="4395" y="101"/>
                  </a:lnTo>
                  <a:lnTo>
                    <a:pt x="4402" y="109"/>
                  </a:lnTo>
                  <a:lnTo>
                    <a:pt x="4407" y="116"/>
                  </a:lnTo>
                  <a:lnTo>
                    <a:pt x="4414" y="123"/>
                  </a:lnTo>
                  <a:lnTo>
                    <a:pt x="4421" y="130"/>
                  </a:lnTo>
                  <a:lnTo>
                    <a:pt x="4427" y="136"/>
                  </a:lnTo>
                  <a:lnTo>
                    <a:pt x="4432" y="143"/>
                  </a:lnTo>
                  <a:lnTo>
                    <a:pt x="4439" y="151"/>
                  </a:lnTo>
                  <a:lnTo>
                    <a:pt x="4445" y="158"/>
                  </a:lnTo>
                  <a:lnTo>
                    <a:pt x="4450" y="165"/>
                  </a:lnTo>
                  <a:lnTo>
                    <a:pt x="4455" y="172"/>
                  </a:lnTo>
                  <a:lnTo>
                    <a:pt x="4461" y="178"/>
                  </a:lnTo>
                  <a:lnTo>
                    <a:pt x="4466" y="186"/>
                  </a:lnTo>
                  <a:lnTo>
                    <a:pt x="4471" y="193"/>
                  </a:lnTo>
                  <a:lnTo>
                    <a:pt x="4475" y="200"/>
                  </a:lnTo>
                  <a:lnTo>
                    <a:pt x="4480" y="207"/>
                  </a:lnTo>
                  <a:lnTo>
                    <a:pt x="4485" y="215"/>
                  </a:lnTo>
                  <a:lnTo>
                    <a:pt x="4489" y="222"/>
                  </a:lnTo>
                  <a:lnTo>
                    <a:pt x="4494" y="228"/>
                  </a:lnTo>
                  <a:lnTo>
                    <a:pt x="4498" y="236"/>
                  </a:lnTo>
                  <a:lnTo>
                    <a:pt x="4502" y="243"/>
                  </a:lnTo>
                  <a:lnTo>
                    <a:pt x="4505" y="250"/>
                  </a:lnTo>
                  <a:lnTo>
                    <a:pt x="4509" y="258"/>
                  </a:lnTo>
                  <a:lnTo>
                    <a:pt x="4513" y="265"/>
                  </a:lnTo>
                  <a:lnTo>
                    <a:pt x="4516" y="272"/>
                  </a:lnTo>
                  <a:lnTo>
                    <a:pt x="4520" y="279"/>
                  </a:lnTo>
                  <a:lnTo>
                    <a:pt x="4522" y="286"/>
                  </a:lnTo>
                  <a:lnTo>
                    <a:pt x="4525" y="293"/>
                  </a:lnTo>
                  <a:lnTo>
                    <a:pt x="4528" y="301"/>
                  </a:lnTo>
                  <a:lnTo>
                    <a:pt x="4531" y="308"/>
                  </a:lnTo>
                  <a:lnTo>
                    <a:pt x="4533" y="316"/>
                  </a:lnTo>
                  <a:lnTo>
                    <a:pt x="4536" y="323"/>
                  </a:lnTo>
                  <a:lnTo>
                    <a:pt x="4538" y="329"/>
                  </a:lnTo>
                  <a:lnTo>
                    <a:pt x="4539" y="337"/>
                  </a:lnTo>
                  <a:lnTo>
                    <a:pt x="4541" y="344"/>
                  </a:lnTo>
                  <a:lnTo>
                    <a:pt x="4544" y="352"/>
                  </a:lnTo>
                  <a:lnTo>
                    <a:pt x="4545" y="359"/>
                  </a:lnTo>
                  <a:lnTo>
                    <a:pt x="4546" y="366"/>
                  </a:lnTo>
                  <a:lnTo>
                    <a:pt x="4547" y="374"/>
                  </a:lnTo>
                  <a:lnTo>
                    <a:pt x="4548" y="380"/>
                  </a:lnTo>
                  <a:lnTo>
                    <a:pt x="4549" y="388"/>
                  </a:lnTo>
                  <a:lnTo>
                    <a:pt x="4550" y="395"/>
                  </a:lnTo>
                  <a:lnTo>
                    <a:pt x="4550" y="403"/>
                  </a:lnTo>
                  <a:lnTo>
                    <a:pt x="4551" y="410"/>
                  </a:lnTo>
                  <a:lnTo>
                    <a:pt x="4551" y="418"/>
                  </a:lnTo>
                  <a:lnTo>
                    <a:pt x="4551" y="425"/>
                  </a:lnTo>
                  <a:lnTo>
                    <a:pt x="4551" y="433"/>
                  </a:lnTo>
                  <a:lnTo>
                    <a:pt x="4551" y="440"/>
                  </a:lnTo>
                  <a:lnTo>
                    <a:pt x="4551" y="446"/>
                  </a:lnTo>
                  <a:lnTo>
                    <a:pt x="4551" y="454"/>
                  </a:lnTo>
                  <a:lnTo>
                    <a:pt x="4550" y="461"/>
                  </a:lnTo>
                  <a:lnTo>
                    <a:pt x="4550" y="469"/>
                  </a:lnTo>
                  <a:lnTo>
                    <a:pt x="4549" y="476"/>
                  </a:lnTo>
                  <a:lnTo>
                    <a:pt x="4548" y="484"/>
                  </a:lnTo>
                  <a:lnTo>
                    <a:pt x="4547" y="491"/>
                  </a:lnTo>
                  <a:lnTo>
                    <a:pt x="4546" y="499"/>
                  </a:lnTo>
                  <a:lnTo>
                    <a:pt x="4544" y="505"/>
                  </a:lnTo>
                  <a:lnTo>
                    <a:pt x="4542" y="513"/>
                  </a:lnTo>
                  <a:lnTo>
                    <a:pt x="4540" y="520"/>
                  </a:lnTo>
                  <a:lnTo>
                    <a:pt x="4539" y="527"/>
                  </a:lnTo>
                  <a:lnTo>
                    <a:pt x="4537" y="535"/>
                  </a:lnTo>
                  <a:lnTo>
                    <a:pt x="4534" y="542"/>
                  </a:lnTo>
                  <a:lnTo>
                    <a:pt x="4532" y="550"/>
                  </a:lnTo>
                  <a:lnTo>
                    <a:pt x="4530" y="556"/>
                  </a:lnTo>
                  <a:lnTo>
                    <a:pt x="4527" y="563"/>
                  </a:lnTo>
                  <a:lnTo>
                    <a:pt x="4524" y="571"/>
                  </a:lnTo>
                  <a:lnTo>
                    <a:pt x="4521" y="578"/>
                  </a:lnTo>
                  <a:lnTo>
                    <a:pt x="4517" y="586"/>
                  </a:lnTo>
                  <a:lnTo>
                    <a:pt x="4514" y="593"/>
                  </a:lnTo>
                  <a:lnTo>
                    <a:pt x="4511" y="600"/>
                  </a:lnTo>
                  <a:lnTo>
                    <a:pt x="4507" y="608"/>
                  </a:lnTo>
                  <a:lnTo>
                    <a:pt x="4504" y="614"/>
                  </a:lnTo>
                  <a:lnTo>
                    <a:pt x="4500" y="621"/>
                  </a:lnTo>
                  <a:lnTo>
                    <a:pt x="4496" y="629"/>
                  </a:lnTo>
                  <a:lnTo>
                    <a:pt x="4491" y="636"/>
                  </a:lnTo>
                  <a:lnTo>
                    <a:pt x="4488" y="643"/>
                  </a:lnTo>
                  <a:lnTo>
                    <a:pt x="4483" y="651"/>
                  </a:lnTo>
                  <a:lnTo>
                    <a:pt x="4479" y="657"/>
                  </a:lnTo>
                  <a:lnTo>
                    <a:pt x="4473" y="664"/>
                  </a:lnTo>
                  <a:lnTo>
                    <a:pt x="4469" y="671"/>
                  </a:lnTo>
                  <a:lnTo>
                    <a:pt x="4464" y="679"/>
                  </a:lnTo>
                  <a:lnTo>
                    <a:pt x="4458" y="686"/>
                  </a:lnTo>
                  <a:lnTo>
                    <a:pt x="4453" y="693"/>
                  </a:lnTo>
                  <a:lnTo>
                    <a:pt x="4447" y="699"/>
                  </a:lnTo>
                  <a:lnTo>
                    <a:pt x="4443" y="706"/>
                  </a:lnTo>
                  <a:lnTo>
                    <a:pt x="4436" y="714"/>
                  </a:lnTo>
                  <a:lnTo>
                    <a:pt x="4430" y="721"/>
                  </a:lnTo>
                  <a:lnTo>
                    <a:pt x="4424" y="728"/>
                  </a:lnTo>
                  <a:lnTo>
                    <a:pt x="4418" y="735"/>
                  </a:lnTo>
                  <a:lnTo>
                    <a:pt x="4412" y="741"/>
                  </a:lnTo>
                  <a:lnTo>
                    <a:pt x="4405" y="748"/>
                  </a:lnTo>
                  <a:lnTo>
                    <a:pt x="4398" y="755"/>
                  </a:lnTo>
                  <a:lnTo>
                    <a:pt x="4391" y="762"/>
                  </a:lnTo>
                  <a:lnTo>
                    <a:pt x="4385" y="769"/>
                  </a:lnTo>
                  <a:lnTo>
                    <a:pt x="4378" y="777"/>
                  </a:lnTo>
                  <a:lnTo>
                    <a:pt x="4371" y="783"/>
                  </a:lnTo>
                  <a:lnTo>
                    <a:pt x="4363" y="790"/>
                  </a:lnTo>
                  <a:lnTo>
                    <a:pt x="4355" y="797"/>
                  </a:lnTo>
                  <a:lnTo>
                    <a:pt x="4348" y="804"/>
                  </a:lnTo>
                  <a:lnTo>
                    <a:pt x="4340" y="811"/>
                  </a:lnTo>
                  <a:lnTo>
                    <a:pt x="4332" y="816"/>
                  </a:lnTo>
                  <a:lnTo>
                    <a:pt x="4324" y="823"/>
                  </a:lnTo>
                  <a:lnTo>
                    <a:pt x="4317" y="830"/>
                  </a:lnTo>
                  <a:lnTo>
                    <a:pt x="4307" y="837"/>
                  </a:lnTo>
                  <a:lnTo>
                    <a:pt x="4299" y="844"/>
                  </a:lnTo>
                  <a:lnTo>
                    <a:pt x="4290" y="850"/>
                  </a:lnTo>
                  <a:lnTo>
                    <a:pt x="4281" y="857"/>
                  </a:lnTo>
                  <a:lnTo>
                    <a:pt x="4273" y="864"/>
                  </a:lnTo>
                  <a:lnTo>
                    <a:pt x="4264" y="870"/>
                  </a:lnTo>
                  <a:lnTo>
                    <a:pt x="4255" y="877"/>
                  </a:lnTo>
                  <a:lnTo>
                    <a:pt x="4246" y="883"/>
                  </a:lnTo>
                  <a:lnTo>
                    <a:pt x="4236" y="890"/>
                  </a:lnTo>
                  <a:lnTo>
                    <a:pt x="4227" y="896"/>
                  </a:lnTo>
                  <a:lnTo>
                    <a:pt x="4217" y="903"/>
                  </a:lnTo>
                  <a:lnTo>
                    <a:pt x="4208" y="908"/>
                  </a:lnTo>
                  <a:lnTo>
                    <a:pt x="4197" y="915"/>
                  </a:lnTo>
                  <a:lnTo>
                    <a:pt x="4187" y="922"/>
                  </a:lnTo>
                  <a:lnTo>
                    <a:pt x="4177" y="928"/>
                  </a:lnTo>
                  <a:lnTo>
                    <a:pt x="4167" y="934"/>
                  </a:lnTo>
                  <a:lnTo>
                    <a:pt x="4156" y="940"/>
                  </a:lnTo>
                  <a:lnTo>
                    <a:pt x="4146" y="947"/>
                  </a:lnTo>
                  <a:lnTo>
                    <a:pt x="4135" y="953"/>
                  </a:lnTo>
                  <a:lnTo>
                    <a:pt x="4125" y="959"/>
                  </a:lnTo>
                  <a:lnTo>
                    <a:pt x="4113" y="965"/>
                  </a:lnTo>
                  <a:lnTo>
                    <a:pt x="4103" y="971"/>
                  </a:lnTo>
                  <a:lnTo>
                    <a:pt x="4092" y="978"/>
                  </a:lnTo>
                  <a:lnTo>
                    <a:pt x="4080" y="983"/>
                  </a:lnTo>
                  <a:lnTo>
                    <a:pt x="4069" y="989"/>
                  </a:lnTo>
                  <a:lnTo>
                    <a:pt x="4058" y="996"/>
                  </a:lnTo>
                  <a:lnTo>
                    <a:pt x="4046" y="1001"/>
                  </a:lnTo>
                  <a:lnTo>
                    <a:pt x="4034" y="1007"/>
                  </a:lnTo>
                  <a:lnTo>
                    <a:pt x="4023" y="1013"/>
                  </a:lnTo>
                  <a:lnTo>
                    <a:pt x="4010" y="1018"/>
                  </a:lnTo>
                  <a:lnTo>
                    <a:pt x="3999" y="1025"/>
                  </a:lnTo>
                  <a:lnTo>
                    <a:pt x="3986" y="1031"/>
                  </a:lnTo>
                  <a:lnTo>
                    <a:pt x="3974" y="1037"/>
                  </a:lnTo>
                  <a:lnTo>
                    <a:pt x="3961" y="1042"/>
                  </a:lnTo>
                  <a:lnTo>
                    <a:pt x="3949" y="1048"/>
                  </a:lnTo>
                  <a:lnTo>
                    <a:pt x="3936" y="1054"/>
                  </a:lnTo>
                  <a:lnTo>
                    <a:pt x="3924" y="1059"/>
                  </a:lnTo>
                  <a:lnTo>
                    <a:pt x="3910" y="1065"/>
                  </a:lnTo>
                  <a:lnTo>
                    <a:pt x="3898" y="1071"/>
                  </a:lnTo>
                  <a:lnTo>
                    <a:pt x="3884" y="1076"/>
                  </a:lnTo>
                  <a:lnTo>
                    <a:pt x="3870" y="1081"/>
                  </a:lnTo>
                  <a:lnTo>
                    <a:pt x="3858" y="1087"/>
                  </a:lnTo>
                  <a:lnTo>
                    <a:pt x="3844" y="1092"/>
                  </a:lnTo>
                  <a:lnTo>
                    <a:pt x="3831" y="1098"/>
                  </a:lnTo>
                  <a:lnTo>
                    <a:pt x="3817" y="1102"/>
                  </a:lnTo>
                  <a:lnTo>
                    <a:pt x="3803" y="1108"/>
                  </a:lnTo>
                  <a:lnTo>
                    <a:pt x="3790" y="1114"/>
                  </a:lnTo>
                  <a:lnTo>
                    <a:pt x="3775" y="1118"/>
                  </a:lnTo>
                  <a:lnTo>
                    <a:pt x="3761" y="1124"/>
                  </a:lnTo>
                  <a:lnTo>
                    <a:pt x="3747" y="1129"/>
                  </a:lnTo>
                  <a:lnTo>
                    <a:pt x="3733" y="1134"/>
                  </a:lnTo>
                  <a:lnTo>
                    <a:pt x="3704" y="1144"/>
                  </a:lnTo>
                  <a:lnTo>
                    <a:pt x="3675" y="1155"/>
                  </a:lnTo>
                  <a:lnTo>
                    <a:pt x="3646" y="1164"/>
                  </a:lnTo>
                  <a:lnTo>
                    <a:pt x="3615" y="1174"/>
                  </a:lnTo>
                  <a:lnTo>
                    <a:pt x="3585" y="1183"/>
                  </a:lnTo>
                  <a:lnTo>
                    <a:pt x="3555" y="1192"/>
                  </a:lnTo>
                  <a:lnTo>
                    <a:pt x="3524" y="1201"/>
                  </a:lnTo>
                  <a:lnTo>
                    <a:pt x="3492" y="1210"/>
                  </a:lnTo>
                  <a:lnTo>
                    <a:pt x="3461" y="1219"/>
                  </a:lnTo>
                  <a:lnTo>
                    <a:pt x="3429" y="1228"/>
                  </a:lnTo>
                  <a:lnTo>
                    <a:pt x="3397" y="1236"/>
                  </a:lnTo>
                  <a:lnTo>
                    <a:pt x="3364" y="1244"/>
                  </a:lnTo>
                  <a:lnTo>
                    <a:pt x="3331" y="1252"/>
                  </a:lnTo>
                  <a:lnTo>
                    <a:pt x="3298" y="1260"/>
                  </a:lnTo>
                  <a:lnTo>
                    <a:pt x="3265" y="1268"/>
                  </a:lnTo>
                  <a:lnTo>
                    <a:pt x="3231" y="1276"/>
                  </a:lnTo>
                  <a:lnTo>
                    <a:pt x="3197" y="1283"/>
                  </a:lnTo>
                  <a:lnTo>
                    <a:pt x="3163" y="1291"/>
                  </a:lnTo>
                  <a:lnTo>
                    <a:pt x="3129" y="1298"/>
                  </a:lnTo>
                  <a:lnTo>
                    <a:pt x="3094" y="1304"/>
                  </a:lnTo>
                  <a:lnTo>
                    <a:pt x="3060" y="1311"/>
                  </a:lnTo>
                  <a:lnTo>
                    <a:pt x="3025" y="1317"/>
                  </a:lnTo>
                  <a:lnTo>
                    <a:pt x="2990" y="1324"/>
                  </a:lnTo>
                  <a:lnTo>
                    <a:pt x="2953" y="1329"/>
                  </a:lnTo>
                  <a:lnTo>
                    <a:pt x="2918" y="1335"/>
                  </a:lnTo>
                  <a:lnTo>
                    <a:pt x="2882" y="1341"/>
                  </a:lnTo>
                  <a:lnTo>
                    <a:pt x="2847" y="1346"/>
                  </a:lnTo>
                  <a:lnTo>
                    <a:pt x="2810" y="1352"/>
                  </a:lnTo>
                  <a:lnTo>
                    <a:pt x="2774" y="1357"/>
                  </a:lnTo>
                  <a:lnTo>
                    <a:pt x="2738" y="1361"/>
                  </a:lnTo>
                  <a:lnTo>
                    <a:pt x="2701" y="1366"/>
                  </a:lnTo>
                  <a:lnTo>
                    <a:pt x="2665" y="1370"/>
                  </a:lnTo>
                  <a:lnTo>
                    <a:pt x="2629" y="1375"/>
                  </a:lnTo>
                  <a:lnTo>
                    <a:pt x="2591" y="1379"/>
                  </a:lnTo>
                  <a:lnTo>
                    <a:pt x="2555" y="1383"/>
                  </a:lnTo>
                  <a:lnTo>
                    <a:pt x="2517" y="1386"/>
                  </a:lnTo>
                  <a:lnTo>
                    <a:pt x="2481" y="1390"/>
                  </a:lnTo>
                  <a:lnTo>
                    <a:pt x="2444" y="1393"/>
                  </a:lnTo>
                  <a:lnTo>
                    <a:pt x="2406" y="1396"/>
                  </a:lnTo>
                  <a:lnTo>
                    <a:pt x="2370" y="1399"/>
                  </a:lnTo>
                  <a:lnTo>
                    <a:pt x="2332" y="1402"/>
                  </a:lnTo>
                  <a:lnTo>
                    <a:pt x="2295" y="1404"/>
                  </a:lnTo>
                  <a:lnTo>
                    <a:pt x="2257" y="1407"/>
                  </a:lnTo>
                  <a:lnTo>
                    <a:pt x="2220" y="1409"/>
                  </a:lnTo>
                  <a:lnTo>
                    <a:pt x="2184" y="1410"/>
                  </a:lnTo>
                  <a:lnTo>
                    <a:pt x="2146" y="1412"/>
                  </a:lnTo>
                  <a:lnTo>
                    <a:pt x="2109" y="1413"/>
                  </a:lnTo>
                  <a:lnTo>
                    <a:pt x="2071" y="1415"/>
                  </a:lnTo>
                  <a:lnTo>
                    <a:pt x="2035" y="1416"/>
                  </a:lnTo>
                  <a:lnTo>
                    <a:pt x="1997" y="1417"/>
                  </a:lnTo>
                  <a:lnTo>
                    <a:pt x="1961" y="1417"/>
                  </a:lnTo>
                  <a:lnTo>
                    <a:pt x="1924" y="1418"/>
                  </a:lnTo>
                  <a:lnTo>
                    <a:pt x="1887" y="1418"/>
                  </a:lnTo>
                  <a:lnTo>
                    <a:pt x="1851" y="1418"/>
                  </a:lnTo>
                  <a:lnTo>
                    <a:pt x="1815" y="1418"/>
                  </a:lnTo>
                  <a:lnTo>
                    <a:pt x="1778" y="1417"/>
                  </a:lnTo>
                  <a:lnTo>
                    <a:pt x="1742" y="1417"/>
                  </a:lnTo>
                  <a:lnTo>
                    <a:pt x="1706" y="1416"/>
                  </a:lnTo>
                  <a:lnTo>
                    <a:pt x="1669" y="1415"/>
                  </a:lnTo>
                  <a:lnTo>
                    <a:pt x="1634" y="1413"/>
                  </a:lnTo>
                  <a:lnTo>
                    <a:pt x="1599" y="1412"/>
                  </a:lnTo>
                  <a:lnTo>
                    <a:pt x="1563" y="1411"/>
                  </a:lnTo>
                  <a:lnTo>
                    <a:pt x="1527" y="1409"/>
                  </a:lnTo>
                  <a:lnTo>
                    <a:pt x="1493" y="1408"/>
                  </a:lnTo>
                  <a:lnTo>
                    <a:pt x="1458" y="1406"/>
                  </a:lnTo>
                  <a:lnTo>
                    <a:pt x="1423" y="1403"/>
                  </a:lnTo>
                  <a:lnTo>
                    <a:pt x="1389" y="1400"/>
                  </a:lnTo>
                  <a:lnTo>
                    <a:pt x="1355" y="1398"/>
                  </a:lnTo>
                  <a:lnTo>
                    <a:pt x="1321" y="1395"/>
                  </a:lnTo>
                  <a:lnTo>
                    <a:pt x="1287" y="1392"/>
                  </a:lnTo>
                  <a:lnTo>
                    <a:pt x="1254" y="1388"/>
                  </a:lnTo>
                  <a:lnTo>
                    <a:pt x="1221" y="1385"/>
                  </a:lnTo>
                  <a:lnTo>
                    <a:pt x="1188" y="1382"/>
                  </a:lnTo>
                  <a:lnTo>
                    <a:pt x="1155" y="1377"/>
                  </a:lnTo>
                  <a:lnTo>
                    <a:pt x="1123" y="1374"/>
                  </a:lnTo>
                  <a:lnTo>
                    <a:pt x="1090" y="1369"/>
                  </a:lnTo>
                  <a:lnTo>
                    <a:pt x="1060" y="1366"/>
                  </a:lnTo>
                  <a:lnTo>
                    <a:pt x="1028" y="1361"/>
                  </a:lnTo>
                  <a:lnTo>
                    <a:pt x="997" y="1356"/>
                  </a:lnTo>
                  <a:lnTo>
                    <a:pt x="967" y="1351"/>
                  </a:lnTo>
                  <a:lnTo>
                    <a:pt x="936" y="1346"/>
                  </a:lnTo>
                  <a:lnTo>
                    <a:pt x="907" y="1341"/>
                  </a:lnTo>
                  <a:lnTo>
                    <a:pt x="877" y="1336"/>
                  </a:lnTo>
                  <a:lnTo>
                    <a:pt x="862" y="1333"/>
                  </a:lnTo>
                  <a:lnTo>
                    <a:pt x="848" y="1331"/>
                  </a:lnTo>
                  <a:lnTo>
                    <a:pt x="834" y="1327"/>
                  </a:lnTo>
                  <a:lnTo>
                    <a:pt x="819" y="1325"/>
                  </a:lnTo>
                  <a:lnTo>
                    <a:pt x="804" y="1322"/>
                  </a:lnTo>
                  <a:lnTo>
                    <a:pt x="791" y="1319"/>
                  </a:lnTo>
                  <a:lnTo>
                    <a:pt x="777" y="1316"/>
                  </a:lnTo>
                  <a:lnTo>
                    <a:pt x="762" y="1314"/>
                  </a:lnTo>
                  <a:lnTo>
                    <a:pt x="749" y="1310"/>
                  </a:lnTo>
                  <a:lnTo>
                    <a:pt x="735" y="1307"/>
                  </a:lnTo>
                  <a:lnTo>
                    <a:pt x="722" y="1304"/>
                  </a:lnTo>
                  <a:lnTo>
                    <a:pt x="708" y="1301"/>
                  </a:lnTo>
                  <a:lnTo>
                    <a:pt x="694" y="1298"/>
                  </a:lnTo>
                  <a:lnTo>
                    <a:pt x="682" y="1294"/>
                  </a:lnTo>
                  <a:lnTo>
                    <a:pt x="668" y="1291"/>
                  </a:lnTo>
                  <a:lnTo>
                    <a:pt x="655" y="1287"/>
                  </a:lnTo>
                  <a:lnTo>
                    <a:pt x="642" y="1284"/>
                  </a:lnTo>
                  <a:lnTo>
                    <a:pt x="628" y="1282"/>
                  </a:lnTo>
                  <a:lnTo>
                    <a:pt x="616" y="1278"/>
                  </a:lnTo>
                  <a:lnTo>
                    <a:pt x="603" y="1275"/>
                  </a:lnTo>
                  <a:lnTo>
                    <a:pt x="591" y="1270"/>
                  </a:lnTo>
                  <a:lnTo>
                    <a:pt x="579" y="1267"/>
                  </a:lnTo>
                  <a:lnTo>
                    <a:pt x="566" y="1264"/>
                  </a:lnTo>
                  <a:lnTo>
                    <a:pt x="554" y="1260"/>
                  </a:lnTo>
                  <a:lnTo>
                    <a:pt x="541" y="1257"/>
                  </a:lnTo>
                  <a:lnTo>
                    <a:pt x="530" y="1253"/>
                  </a:lnTo>
                  <a:lnTo>
                    <a:pt x="517" y="1250"/>
                  </a:lnTo>
                  <a:lnTo>
                    <a:pt x="506" y="1245"/>
                  </a:lnTo>
                  <a:lnTo>
                    <a:pt x="495" y="1242"/>
                  </a:lnTo>
                  <a:lnTo>
                    <a:pt x="483" y="1239"/>
                  </a:lnTo>
                  <a:lnTo>
                    <a:pt x="472" y="1234"/>
                  </a:lnTo>
                  <a:lnTo>
                    <a:pt x="460" y="1231"/>
                  </a:lnTo>
                  <a:lnTo>
                    <a:pt x="449" y="1227"/>
                  </a:lnTo>
                  <a:lnTo>
                    <a:pt x="438" y="1223"/>
                  </a:lnTo>
                  <a:lnTo>
                    <a:pt x="428" y="1219"/>
                  </a:lnTo>
                  <a:lnTo>
                    <a:pt x="416" y="1215"/>
                  </a:lnTo>
                  <a:lnTo>
                    <a:pt x="406" y="1211"/>
                  </a:lnTo>
                  <a:lnTo>
                    <a:pt x="395" y="1207"/>
                  </a:lnTo>
                  <a:lnTo>
                    <a:pt x="384" y="1203"/>
                  </a:lnTo>
                  <a:lnTo>
                    <a:pt x="374" y="1199"/>
                  </a:lnTo>
                  <a:lnTo>
                    <a:pt x="364" y="1196"/>
                  </a:lnTo>
                  <a:lnTo>
                    <a:pt x="354" y="1191"/>
                  </a:lnTo>
                  <a:lnTo>
                    <a:pt x="345" y="1186"/>
                  </a:lnTo>
                  <a:lnTo>
                    <a:pt x="334" y="1183"/>
                  </a:lnTo>
                  <a:lnTo>
                    <a:pt x="325" y="1178"/>
                  </a:lnTo>
                  <a:lnTo>
                    <a:pt x="315" y="1174"/>
                  </a:lnTo>
                  <a:lnTo>
                    <a:pt x="306" y="1171"/>
                  </a:lnTo>
                  <a:lnTo>
                    <a:pt x="297" y="1166"/>
                  </a:lnTo>
                  <a:lnTo>
                    <a:pt x="288" y="1161"/>
                  </a:lnTo>
                  <a:lnTo>
                    <a:pt x="279" y="1157"/>
                  </a:lnTo>
                  <a:lnTo>
                    <a:pt x="270" y="1154"/>
                  </a:lnTo>
                  <a:lnTo>
                    <a:pt x="261" y="1149"/>
                  </a:lnTo>
                  <a:lnTo>
                    <a:pt x="253" y="1144"/>
                  </a:lnTo>
                  <a:lnTo>
                    <a:pt x="244" y="1140"/>
                  </a:lnTo>
                  <a:lnTo>
                    <a:pt x="236" y="1135"/>
                  </a:lnTo>
                  <a:lnTo>
                    <a:pt x="228" y="1131"/>
                  </a:lnTo>
                  <a:lnTo>
                    <a:pt x="220" y="1126"/>
                  </a:lnTo>
                  <a:lnTo>
                    <a:pt x="212" y="1122"/>
                  </a:lnTo>
                  <a:lnTo>
                    <a:pt x="204" y="1117"/>
                  </a:lnTo>
                  <a:lnTo>
                    <a:pt x="196" y="1113"/>
                  </a:lnTo>
                  <a:lnTo>
                    <a:pt x="189" y="1108"/>
                  </a:lnTo>
                  <a:lnTo>
                    <a:pt x="181" y="1104"/>
                  </a:lnTo>
                  <a:lnTo>
                    <a:pt x="174" y="1099"/>
                  </a:lnTo>
                  <a:lnTo>
                    <a:pt x="166" y="1094"/>
                  </a:lnTo>
                  <a:lnTo>
                    <a:pt x="160" y="1090"/>
                  </a:lnTo>
                  <a:lnTo>
                    <a:pt x="153" y="1085"/>
                  </a:lnTo>
                  <a:lnTo>
                    <a:pt x="146" y="1081"/>
                  </a:lnTo>
                  <a:lnTo>
                    <a:pt x="140" y="1076"/>
                  </a:lnTo>
                  <a:lnTo>
                    <a:pt x="134" y="1071"/>
                  </a:lnTo>
                  <a:lnTo>
                    <a:pt x="128" y="1066"/>
                  </a:lnTo>
                  <a:lnTo>
                    <a:pt x="121" y="1062"/>
                  </a:lnTo>
                  <a:lnTo>
                    <a:pt x="115" y="1057"/>
                  </a:lnTo>
                  <a:lnTo>
                    <a:pt x="110" y="1052"/>
                  </a:lnTo>
                  <a:lnTo>
                    <a:pt x="104" y="1047"/>
                  </a:lnTo>
                  <a:lnTo>
                    <a:pt x="98" y="1042"/>
                  </a:lnTo>
                  <a:lnTo>
                    <a:pt x="93" y="1038"/>
                  </a:lnTo>
                  <a:lnTo>
                    <a:pt x="88" y="1033"/>
                  </a:lnTo>
                  <a:lnTo>
                    <a:pt x="82" y="1028"/>
                  </a:lnTo>
                  <a:lnTo>
                    <a:pt x="78" y="1023"/>
                  </a:lnTo>
                  <a:lnTo>
                    <a:pt x="73" y="1018"/>
                  </a:lnTo>
                  <a:lnTo>
                    <a:pt x="69" y="1013"/>
                  </a:lnTo>
                  <a:lnTo>
                    <a:pt x="64" y="1008"/>
                  </a:lnTo>
                  <a:lnTo>
                    <a:pt x="60" y="1004"/>
                  </a:lnTo>
                  <a:lnTo>
                    <a:pt x="55" y="999"/>
                  </a:lnTo>
                  <a:lnTo>
                    <a:pt x="52" y="993"/>
                  </a:lnTo>
                  <a:lnTo>
                    <a:pt x="47" y="989"/>
                  </a:lnTo>
                  <a:lnTo>
                    <a:pt x="44" y="983"/>
                  </a:lnTo>
                  <a:lnTo>
                    <a:pt x="40" y="979"/>
                  </a:lnTo>
                  <a:lnTo>
                    <a:pt x="37" y="974"/>
                  </a:lnTo>
                  <a:lnTo>
                    <a:pt x="34" y="968"/>
                  </a:lnTo>
                  <a:lnTo>
                    <a:pt x="30" y="964"/>
                  </a:lnTo>
                  <a:lnTo>
                    <a:pt x="27" y="959"/>
                  </a:lnTo>
                  <a:lnTo>
                    <a:pt x="25" y="954"/>
                  </a:lnTo>
                  <a:lnTo>
                    <a:pt x="22" y="949"/>
                  </a:lnTo>
                  <a:lnTo>
                    <a:pt x="19" y="944"/>
                  </a:lnTo>
                  <a:lnTo>
                    <a:pt x="17" y="939"/>
                  </a:lnTo>
                  <a:lnTo>
                    <a:pt x="14" y="933"/>
                  </a:lnTo>
                  <a:lnTo>
                    <a:pt x="12" y="929"/>
                  </a:lnTo>
                  <a:lnTo>
                    <a:pt x="11" y="924"/>
                  </a:lnTo>
                  <a:lnTo>
                    <a:pt x="9" y="919"/>
                  </a:lnTo>
                  <a:lnTo>
                    <a:pt x="8" y="914"/>
                  </a:lnTo>
                  <a:lnTo>
                    <a:pt x="5" y="908"/>
                  </a:lnTo>
                  <a:lnTo>
                    <a:pt x="4" y="904"/>
                  </a:lnTo>
                  <a:lnTo>
                    <a:pt x="3" y="898"/>
                  </a:lnTo>
                  <a:lnTo>
                    <a:pt x="2" y="894"/>
                  </a:lnTo>
                  <a:lnTo>
                    <a:pt x="1" y="888"/>
                  </a:lnTo>
                  <a:lnTo>
                    <a:pt x="1" y="883"/>
                  </a:lnTo>
                  <a:lnTo>
                    <a:pt x="0" y="878"/>
                  </a:lnTo>
                  <a:lnTo>
                    <a:pt x="0" y="873"/>
                  </a:lnTo>
                  <a:lnTo>
                    <a:pt x="0" y="867"/>
                  </a:lnTo>
                  <a:lnTo>
                    <a:pt x="0" y="863"/>
                  </a:lnTo>
                  <a:lnTo>
                    <a:pt x="0" y="857"/>
                  </a:lnTo>
                  <a:lnTo>
                    <a:pt x="0" y="853"/>
                  </a:lnTo>
                  <a:lnTo>
                    <a:pt x="0" y="847"/>
                  </a:lnTo>
                  <a:lnTo>
                    <a:pt x="1" y="842"/>
                  </a:lnTo>
                  <a:lnTo>
                    <a:pt x="1" y="837"/>
                  </a:lnTo>
                  <a:lnTo>
                    <a:pt x="2" y="832"/>
                  </a:lnTo>
                  <a:lnTo>
                    <a:pt x="3" y="827"/>
                  </a:lnTo>
                  <a:lnTo>
                    <a:pt x="4" y="822"/>
                  </a:lnTo>
                  <a:lnTo>
                    <a:pt x="5" y="818"/>
                  </a:lnTo>
                  <a:lnTo>
                    <a:pt x="6" y="812"/>
                  </a:lnTo>
                  <a:lnTo>
                    <a:pt x="8" y="807"/>
                  </a:lnTo>
                  <a:lnTo>
                    <a:pt x="10" y="802"/>
                  </a:lnTo>
                  <a:lnTo>
                    <a:pt x="11" y="797"/>
                  </a:lnTo>
                  <a:lnTo>
                    <a:pt x="13" y="791"/>
                  </a:lnTo>
                  <a:lnTo>
                    <a:pt x="15" y="787"/>
                  </a:lnTo>
                  <a:lnTo>
                    <a:pt x="18" y="781"/>
                  </a:lnTo>
                  <a:lnTo>
                    <a:pt x="20" y="777"/>
                  </a:lnTo>
                  <a:lnTo>
                    <a:pt x="23" y="771"/>
                  </a:lnTo>
                  <a:lnTo>
                    <a:pt x="26" y="766"/>
                  </a:lnTo>
                  <a:lnTo>
                    <a:pt x="29" y="762"/>
                  </a:lnTo>
                  <a:lnTo>
                    <a:pt x="31" y="756"/>
                  </a:lnTo>
                  <a:lnTo>
                    <a:pt x="35" y="752"/>
                  </a:lnTo>
                  <a:lnTo>
                    <a:pt x="38" y="746"/>
                  </a:lnTo>
                  <a:lnTo>
                    <a:pt x="42" y="741"/>
                  </a:lnTo>
                  <a:lnTo>
                    <a:pt x="45" y="737"/>
                  </a:lnTo>
                  <a:lnTo>
                    <a:pt x="50" y="731"/>
                  </a:lnTo>
                  <a:lnTo>
                    <a:pt x="53" y="727"/>
                  </a:lnTo>
                  <a:lnTo>
                    <a:pt x="57" y="722"/>
                  </a:lnTo>
                  <a:lnTo>
                    <a:pt x="62" y="716"/>
                  </a:lnTo>
                  <a:lnTo>
                    <a:pt x="65" y="712"/>
                  </a:lnTo>
                  <a:lnTo>
                    <a:pt x="70" y="707"/>
                  </a:lnTo>
                  <a:lnTo>
                    <a:pt x="76" y="702"/>
                  </a:lnTo>
                  <a:lnTo>
                    <a:pt x="80" y="697"/>
                  </a:lnTo>
                  <a:lnTo>
                    <a:pt x="85" y="693"/>
                  </a:lnTo>
                  <a:lnTo>
                    <a:pt x="90" y="688"/>
                  </a:lnTo>
                  <a:lnTo>
                    <a:pt x="95" y="682"/>
                  </a:lnTo>
                  <a:lnTo>
                    <a:pt x="101" y="678"/>
                  </a:lnTo>
                  <a:lnTo>
                    <a:pt x="106" y="673"/>
                  </a:lnTo>
                  <a:lnTo>
                    <a:pt x="112" y="669"/>
                  </a:lnTo>
                  <a:lnTo>
                    <a:pt x="118" y="664"/>
                  </a:lnTo>
                  <a:lnTo>
                    <a:pt x="124" y="659"/>
                  </a:lnTo>
                  <a:lnTo>
                    <a:pt x="130" y="654"/>
                  </a:lnTo>
                  <a:lnTo>
                    <a:pt x="136" y="650"/>
                  </a:lnTo>
                  <a:lnTo>
                    <a:pt x="143" y="645"/>
                  </a:lnTo>
                  <a:lnTo>
                    <a:pt x="149" y="640"/>
                  </a:lnTo>
                  <a:lnTo>
                    <a:pt x="156" y="636"/>
                  </a:lnTo>
                  <a:lnTo>
                    <a:pt x="163" y="631"/>
                  </a:lnTo>
                  <a:lnTo>
                    <a:pt x="170" y="626"/>
                  </a:lnTo>
                  <a:lnTo>
                    <a:pt x="177" y="621"/>
                  </a:lnTo>
                  <a:lnTo>
                    <a:pt x="185" y="617"/>
                  </a:lnTo>
                  <a:lnTo>
                    <a:pt x="191" y="612"/>
                  </a:lnTo>
                  <a:lnTo>
                    <a:pt x="199" y="608"/>
                  </a:lnTo>
                  <a:lnTo>
                    <a:pt x="207" y="603"/>
                  </a:lnTo>
                  <a:lnTo>
                    <a:pt x="215" y="598"/>
                  </a:lnTo>
                  <a:lnTo>
                    <a:pt x="223" y="594"/>
                  </a:lnTo>
                  <a:lnTo>
                    <a:pt x="231" y="589"/>
                  </a:lnTo>
                  <a:lnTo>
                    <a:pt x="239" y="585"/>
                  </a:lnTo>
                  <a:lnTo>
                    <a:pt x="248" y="581"/>
                  </a:lnTo>
                  <a:lnTo>
                    <a:pt x="256" y="577"/>
                  </a:lnTo>
                  <a:lnTo>
                    <a:pt x="265" y="572"/>
                  </a:lnTo>
                  <a:lnTo>
                    <a:pt x="274" y="568"/>
                  </a:lnTo>
                  <a:lnTo>
                    <a:pt x="282" y="563"/>
                  </a:lnTo>
                  <a:lnTo>
                    <a:pt x="291" y="559"/>
                  </a:lnTo>
                  <a:lnTo>
                    <a:pt x="300" y="555"/>
                  </a:lnTo>
                  <a:lnTo>
                    <a:pt x="311" y="551"/>
                  </a:lnTo>
                  <a:lnTo>
                    <a:pt x="320" y="546"/>
                  </a:lnTo>
                  <a:lnTo>
                    <a:pt x="329" y="542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19" name="Freeform 391"/>
            <p:cNvSpPr>
              <a:spLocks/>
            </p:cNvSpPr>
            <p:nvPr/>
          </p:nvSpPr>
          <p:spPr bwMode="auto">
            <a:xfrm>
              <a:off x="1032" y="1895"/>
              <a:ext cx="650" cy="202"/>
            </a:xfrm>
            <a:custGeom>
              <a:avLst/>
              <a:gdLst>
                <a:gd name="T0" fmla="*/ 4328 w 4551"/>
                <a:gd name="T1" fmla="*/ 40 h 1418"/>
                <a:gd name="T2" fmla="*/ 4381 w 4551"/>
                <a:gd name="T3" fmla="*/ 87 h 1418"/>
                <a:gd name="T4" fmla="*/ 4427 w 4551"/>
                <a:gd name="T5" fmla="*/ 136 h 1418"/>
                <a:gd name="T6" fmla="*/ 4466 w 4551"/>
                <a:gd name="T7" fmla="*/ 185 h 1418"/>
                <a:gd name="T8" fmla="*/ 4498 w 4551"/>
                <a:gd name="T9" fmla="*/ 235 h 1418"/>
                <a:gd name="T10" fmla="*/ 4522 w 4551"/>
                <a:gd name="T11" fmla="*/ 286 h 1418"/>
                <a:gd name="T12" fmla="*/ 4539 w 4551"/>
                <a:gd name="T13" fmla="*/ 337 h 1418"/>
                <a:gd name="T14" fmla="*/ 4549 w 4551"/>
                <a:gd name="T15" fmla="*/ 388 h 1418"/>
                <a:gd name="T16" fmla="*/ 4551 w 4551"/>
                <a:gd name="T17" fmla="*/ 439 h 1418"/>
                <a:gd name="T18" fmla="*/ 4547 w 4551"/>
                <a:gd name="T19" fmla="*/ 490 h 1418"/>
                <a:gd name="T20" fmla="*/ 4534 w 4551"/>
                <a:gd name="T21" fmla="*/ 541 h 1418"/>
                <a:gd name="T22" fmla="*/ 4514 w 4551"/>
                <a:gd name="T23" fmla="*/ 592 h 1418"/>
                <a:gd name="T24" fmla="*/ 4488 w 4551"/>
                <a:gd name="T25" fmla="*/ 642 h 1418"/>
                <a:gd name="T26" fmla="*/ 4453 w 4551"/>
                <a:gd name="T27" fmla="*/ 692 h 1418"/>
                <a:gd name="T28" fmla="*/ 4412 w 4551"/>
                <a:gd name="T29" fmla="*/ 741 h 1418"/>
                <a:gd name="T30" fmla="*/ 4363 w 4551"/>
                <a:gd name="T31" fmla="*/ 789 h 1418"/>
                <a:gd name="T32" fmla="*/ 4307 w 4551"/>
                <a:gd name="T33" fmla="*/ 836 h 1418"/>
                <a:gd name="T34" fmla="*/ 4246 w 4551"/>
                <a:gd name="T35" fmla="*/ 883 h 1418"/>
                <a:gd name="T36" fmla="*/ 4177 w 4551"/>
                <a:gd name="T37" fmla="*/ 927 h 1418"/>
                <a:gd name="T38" fmla="*/ 4103 w 4551"/>
                <a:gd name="T39" fmla="*/ 970 h 1418"/>
                <a:gd name="T40" fmla="*/ 4023 w 4551"/>
                <a:gd name="T41" fmla="*/ 1012 h 1418"/>
                <a:gd name="T42" fmla="*/ 3936 w 4551"/>
                <a:gd name="T43" fmla="*/ 1053 h 1418"/>
                <a:gd name="T44" fmla="*/ 3844 w 4551"/>
                <a:gd name="T45" fmla="*/ 1092 h 1418"/>
                <a:gd name="T46" fmla="*/ 3747 w 4551"/>
                <a:gd name="T47" fmla="*/ 1128 h 1418"/>
                <a:gd name="T48" fmla="*/ 3585 w 4551"/>
                <a:gd name="T49" fmla="*/ 1183 h 1418"/>
                <a:gd name="T50" fmla="*/ 3364 w 4551"/>
                <a:gd name="T51" fmla="*/ 1244 h 1418"/>
                <a:gd name="T52" fmla="*/ 3129 w 4551"/>
                <a:gd name="T53" fmla="*/ 1297 h 1418"/>
                <a:gd name="T54" fmla="*/ 2882 w 4551"/>
                <a:gd name="T55" fmla="*/ 1340 h 1418"/>
                <a:gd name="T56" fmla="*/ 2629 w 4551"/>
                <a:gd name="T57" fmla="*/ 1374 h 1418"/>
                <a:gd name="T58" fmla="*/ 2370 w 4551"/>
                <a:gd name="T59" fmla="*/ 1398 h 1418"/>
                <a:gd name="T60" fmla="*/ 2109 w 4551"/>
                <a:gd name="T61" fmla="*/ 1413 h 1418"/>
                <a:gd name="T62" fmla="*/ 1851 w 4551"/>
                <a:gd name="T63" fmla="*/ 1418 h 1418"/>
                <a:gd name="T64" fmla="*/ 1599 w 4551"/>
                <a:gd name="T65" fmla="*/ 1412 h 1418"/>
                <a:gd name="T66" fmla="*/ 1355 w 4551"/>
                <a:gd name="T67" fmla="*/ 1397 h 1418"/>
                <a:gd name="T68" fmla="*/ 1122 w 4551"/>
                <a:gd name="T69" fmla="*/ 1373 h 1418"/>
                <a:gd name="T70" fmla="*/ 907 w 4551"/>
                <a:gd name="T71" fmla="*/ 1340 h 1418"/>
                <a:gd name="T72" fmla="*/ 777 w 4551"/>
                <a:gd name="T73" fmla="*/ 1315 h 1418"/>
                <a:gd name="T74" fmla="*/ 681 w 4551"/>
                <a:gd name="T75" fmla="*/ 1294 h 1418"/>
                <a:gd name="T76" fmla="*/ 591 w 4551"/>
                <a:gd name="T77" fmla="*/ 1270 h 1418"/>
                <a:gd name="T78" fmla="*/ 506 w 4551"/>
                <a:gd name="T79" fmla="*/ 1245 h 1418"/>
                <a:gd name="T80" fmla="*/ 428 w 4551"/>
                <a:gd name="T81" fmla="*/ 1219 h 1418"/>
                <a:gd name="T82" fmla="*/ 354 w 4551"/>
                <a:gd name="T83" fmla="*/ 1191 h 1418"/>
                <a:gd name="T84" fmla="*/ 288 w 4551"/>
                <a:gd name="T85" fmla="*/ 1161 h 1418"/>
                <a:gd name="T86" fmla="*/ 228 w 4551"/>
                <a:gd name="T87" fmla="*/ 1130 h 1418"/>
                <a:gd name="T88" fmla="*/ 174 w 4551"/>
                <a:gd name="T89" fmla="*/ 1099 h 1418"/>
                <a:gd name="T90" fmla="*/ 127 w 4551"/>
                <a:gd name="T91" fmla="*/ 1066 h 1418"/>
                <a:gd name="T92" fmla="*/ 88 w 4551"/>
                <a:gd name="T93" fmla="*/ 1032 h 1418"/>
                <a:gd name="T94" fmla="*/ 55 w 4551"/>
                <a:gd name="T95" fmla="*/ 998 h 1418"/>
                <a:gd name="T96" fmla="*/ 30 w 4551"/>
                <a:gd name="T97" fmla="*/ 964 h 1418"/>
                <a:gd name="T98" fmla="*/ 12 w 4551"/>
                <a:gd name="T99" fmla="*/ 928 h 1418"/>
                <a:gd name="T100" fmla="*/ 2 w 4551"/>
                <a:gd name="T101" fmla="*/ 893 h 1418"/>
                <a:gd name="T102" fmla="*/ 0 w 4551"/>
                <a:gd name="T103" fmla="*/ 857 h 1418"/>
                <a:gd name="T104" fmla="*/ 4 w 4551"/>
                <a:gd name="T105" fmla="*/ 822 h 1418"/>
                <a:gd name="T106" fmla="*/ 15 w 4551"/>
                <a:gd name="T107" fmla="*/ 786 h 1418"/>
                <a:gd name="T108" fmla="*/ 35 w 4551"/>
                <a:gd name="T109" fmla="*/ 751 h 1418"/>
                <a:gd name="T110" fmla="*/ 62 w 4551"/>
                <a:gd name="T111" fmla="*/ 716 h 1418"/>
                <a:gd name="T112" fmla="*/ 95 w 4551"/>
                <a:gd name="T113" fmla="*/ 682 h 1418"/>
                <a:gd name="T114" fmla="*/ 137 w 4551"/>
                <a:gd name="T115" fmla="*/ 649 h 1418"/>
                <a:gd name="T116" fmla="*/ 185 w 4551"/>
                <a:gd name="T117" fmla="*/ 616 h 1418"/>
                <a:gd name="T118" fmla="*/ 239 w 4551"/>
                <a:gd name="T119" fmla="*/ 584 h 1418"/>
                <a:gd name="T120" fmla="*/ 302 w 4551"/>
                <a:gd name="T121" fmla="*/ 554 h 1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551" h="1418">
                  <a:moveTo>
                    <a:pt x="4277" y="0"/>
                  </a:moveTo>
                  <a:lnTo>
                    <a:pt x="4286" y="7"/>
                  </a:lnTo>
                  <a:lnTo>
                    <a:pt x="4294" y="13"/>
                  </a:lnTo>
                  <a:lnTo>
                    <a:pt x="4303" y="20"/>
                  </a:lnTo>
                  <a:lnTo>
                    <a:pt x="4311" y="27"/>
                  </a:lnTo>
                  <a:lnTo>
                    <a:pt x="4320" y="33"/>
                  </a:lnTo>
                  <a:lnTo>
                    <a:pt x="4328" y="40"/>
                  </a:lnTo>
                  <a:lnTo>
                    <a:pt x="4336" y="46"/>
                  </a:lnTo>
                  <a:lnTo>
                    <a:pt x="4344" y="53"/>
                  </a:lnTo>
                  <a:lnTo>
                    <a:pt x="4352" y="60"/>
                  </a:lnTo>
                  <a:lnTo>
                    <a:pt x="4359" y="67"/>
                  </a:lnTo>
                  <a:lnTo>
                    <a:pt x="4366" y="74"/>
                  </a:lnTo>
                  <a:lnTo>
                    <a:pt x="4373" y="80"/>
                  </a:lnTo>
                  <a:lnTo>
                    <a:pt x="4381" y="87"/>
                  </a:lnTo>
                  <a:lnTo>
                    <a:pt x="4388" y="94"/>
                  </a:lnTo>
                  <a:lnTo>
                    <a:pt x="4395" y="101"/>
                  </a:lnTo>
                  <a:lnTo>
                    <a:pt x="4402" y="108"/>
                  </a:lnTo>
                  <a:lnTo>
                    <a:pt x="4408" y="116"/>
                  </a:lnTo>
                  <a:lnTo>
                    <a:pt x="4414" y="122"/>
                  </a:lnTo>
                  <a:lnTo>
                    <a:pt x="4421" y="129"/>
                  </a:lnTo>
                  <a:lnTo>
                    <a:pt x="4427" y="136"/>
                  </a:lnTo>
                  <a:lnTo>
                    <a:pt x="4433" y="143"/>
                  </a:lnTo>
                  <a:lnTo>
                    <a:pt x="4439" y="150"/>
                  </a:lnTo>
                  <a:lnTo>
                    <a:pt x="4445" y="158"/>
                  </a:lnTo>
                  <a:lnTo>
                    <a:pt x="4450" y="164"/>
                  </a:lnTo>
                  <a:lnTo>
                    <a:pt x="4455" y="171"/>
                  </a:lnTo>
                  <a:lnTo>
                    <a:pt x="4461" y="178"/>
                  </a:lnTo>
                  <a:lnTo>
                    <a:pt x="4466" y="185"/>
                  </a:lnTo>
                  <a:lnTo>
                    <a:pt x="4471" y="193"/>
                  </a:lnTo>
                  <a:lnTo>
                    <a:pt x="4475" y="200"/>
                  </a:lnTo>
                  <a:lnTo>
                    <a:pt x="4480" y="206"/>
                  </a:lnTo>
                  <a:lnTo>
                    <a:pt x="4485" y="214"/>
                  </a:lnTo>
                  <a:lnTo>
                    <a:pt x="4489" y="221"/>
                  </a:lnTo>
                  <a:lnTo>
                    <a:pt x="4494" y="228"/>
                  </a:lnTo>
                  <a:lnTo>
                    <a:pt x="4498" y="235"/>
                  </a:lnTo>
                  <a:lnTo>
                    <a:pt x="4502" y="243"/>
                  </a:lnTo>
                  <a:lnTo>
                    <a:pt x="4505" y="250"/>
                  </a:lnTo>
                  <a:lnTo>
                    <a:pt x="4509" y="256"/>
                  </a:lnTo>
                  <a:lnTo>
                    <a:pt x="4513" y="264"/>
                  </a:lnTo>
                  <a:lnTo>
                    <a:pt x="4516" y="271"/>
                  </a:lnTo>
                  <a:lnTo>
                    <a:pt x="4520" y="278"/>
                  </a:lnTo>
                  <a:lnTo>
                    <a:pt x="4522" y="286"/>
                  </a:lnTo>
                  <a:lnTo>
                    <a:pt x="4525" y="293"/>
                  </a:lnTo>
                  <a:lnTo>
                    <a:pt x="4528" y="301"/>
                  </a:lnTo>
                  <a:lnTo>
                    <a:pt x="4531" y="307"/>
                  </a:lnTo>
                  <a:lnTo>
                    <a:pt x="4533" y="314"/>
                  </a:lnTo>
                  <a:lnTo>
                    <a:pt x="4536" y="322"/>
                  </a:lnTo>
                  <a:lnTo>
                    <a:pt x="4538" y="329"/>
                  </a:lnTo>
                  <a:lnTo>
                    <a:pt x="4539" y="337"/>
                  </a:lnTo>
                  <a:lnTo>
                    <a:pt x="4541" y="344"/>
                  </a:lnTo>
                  <a:lnTo>
                    <a:pt x="4544" y="351"/>
                  </a:lnTo>
                  <a:lnTo>
                    <a:pt x="4545" y="358"/>
                  </a:lnTo>
                  <a:lnTo>
                    <a:pt x="4546" y="365"/>
                  </a:lnTo>
                  <a:lnTo>
                    <a:pt x="4547" y="373"/>
                  </a:lnTo>
                  <a:lnTo>
                    <a:pt x="4548" y="380"/>
                  </a:lnTo>
                  <a:lnTo>
                    <a:pt x="4549" y="388"/>
                  </a:lnTo>
                  <a:lnTo>
                    <a:pt x="4550" y="395"/>
                  </a:lnTo>
                  <a:lnTo>
                    <a:pt x="4550" y="403"/>
                  </a:lnTo>
                  <a:lnTo>
                    <a:pt x="4551" y="410"/>
                  </a:lnTo>
                  <a:lnTo>
                    <a:pt x="4551" y="416"/>
                  </a:lnTo>
                  <a:lnTo>
                    <a:pt x="4551" y="424"/>
                  </a:lnTo>
                  <a:lnTo>
                    <a:pt x="4551" y="431"/>
                  </a:lnTo>
                  <a:lnTo>
                    <a:pt x="4551" y="439"/>
                  </a:lnTo>
                  <a:lnTo>
                    <a:pt x="4551" y="446"/>
                  </a:lnTo>
                  <a:lnTo>
                    <a:pt x="4551" y="454"/>
                  </a:lnTo>
                  <a:lnTo>
                    <a:pt x="4550" y="461"/>
                  </a:lnTo>
                  <a:lnTo>
                    <a:pt x="4550" y="469"/>
                  </a:lnTo>
                  <a:lnTo>
                    <a:pt x="4549" y="475"/>
                  </a:lnTo>
                  <a:lnTo>
                    <a:pt x="4548" y="483"/>
                  </a:lnTo>
                  <a:lnTo>
                    <a:pt x="4547" y="490"/>
                  </a:lnTo>
                  <a:lnTo>
                    <a:pt x="4546" y="498"/>
                  </a:lnTo>
                  <a:lnTo>
                    <a:pt x="4544" y="505"/>
                  </a:lnTo>
                  <a:lnTo>
                    <a:pt x="4542" y="512"/>
                  </a:lnTo>
                  <a:lnTo>
                    <a:pt x="4540" y="520"/>
                  </a:lnTo>
                  <a:lnTo>
                    <a:pt x="4539" y="526"/>
                  </a:lnTo>
                  <a:lnTo>
                    <a:pt x="4537" y="534"/>
                  </a:lnTo>
                  <a:lnTo>
                    <a:pt x="4534" y="541"/>
                  </a:lnTo>
                  <a:lnTo>
                    <a:pt x="4532" y="549"/>
                  </a:lnTo>
                  <a:lnTo>
                    <a:pt x="4530" y="556"/>
                  </a:lnTo>
                  <a:lnTo>
                    <a:pt x="4527" y="563"/>
                  </a:lnTo>
                  <a:lnTo>
                    <a:pt x="4524" y="571"/>
                  </a:lnTo>
                  <a:lnTo>
                    <a:pt x="4521" y="578"/>
                  </a:lnTo>
                  <a:lnTo>
                    <a:pt x="4517" y="584"/>
                  </a:lnTo>
                  <a:lnTo>
                    <a:pt x="4514" y="592"/>
                  </a:lnTo>
                  <a:lnTo>
                    <a:pt x="4511" y="599"/>
                  </a:lnTo>
                  <a:lnTo>
                    <a:pt x="4507" y="606"/>
                  </a:lnTo>
                  <a:lnTo>
                    <a:pt x="4504" y="614"/>
                  </a:lnTo>
                  <a:lnTo>
                    <a:pt x="4500" y="621"/>
                  </a:lnTo>
                  <a:lnTo>
                    <a:pt x="4496" y="628"/>
                  </a:lnTo>
                  <a:lnTo>
                    <a:pt x="4491" y="635"/>
                  </a:lnTo>
                  <a:lnTo>
                    <a:pt x="4488" y="642"/>
                  </a:lnTo>
                  <a:lnTo>
                    <a:pt x="4483" y="649"/>
                  </a:lnTo>
                  <a:lnTo>
                    <a:pt x="4479" y="657"/>
                  </a:lnTo>
                  <a:lnTo>
                    <a:pt x="4473" y="664"/>
                  </a:lnTo>
                  <a:lnTo>
                    <a:pt x="4469" y="671"/>
                  </a:lnTo>
                  <a:lnTo>
                    <a:pt x="4464" y="677"/>
                  </a:lnTo>
                  <a:lnTo>
                    <a:pt x="4458" y="685"/>
                  </a:lnTo>
                  <a:lnTo>
                    <a:pt x="4453" y="692"/>
                  </a:lnTo>
                  <a:lnTo>
                    <a:pt x="4447" y="699"/>
                  </a:lnTo>
                  <a:lnTo>
                    <a:pt x="4443" y="706"/>
                  </a:lnTo>
                  <a:lnTo>
                    <a:pt x="4436" y="713"/>
                  </a:lnTo>
                  <a:lnTo>
                    <a:pt x="4430" y="721"/>
                  </a:lnTo>
                  <a:lnTo>
                    <a:pt x="4424" y="727"/>
                  </a:lnTo>
                  <a:lnTo>
                    <a:pt x="4418" y="734"/>
                  </a:lnTo>
                  <a:lnTo>
                    <a:pt x="4412" y="741"/>
                  </a:lnTo>
                  <a:lnTo>
                    <a:pt x="4405" y="748"/>
                  </a:lnTo>
                  <a:lnTo>
                    <a:pt x="4398" y="755"/>
                  </a:lnTo>
                  <a:lnTo>
                    <a:pt x="4391" y="761"/>
                  </a:lnTo>
                  <a:lnTo>
                    <a:pt x="4385" y="768"/>
                  </a:lnTo>
                  <a:lnTo>
                    <a:pt x="4378" y="775"/>
                  </a:lnTo>
                  <a:lnTo>
                    <a:pt x="4370" y="782"/>
                  </a:lnTo>
                  <a:lnTo>
                    <a:pt x="4363" y="789"/>
                  </a:lnTo>
                  <a:lnTo>
                    <a:pt x="4355" y="796"/>
                  </a:lnTo>
                  <a:lnTo>
                    <a:pt x="4348" y="802"/>
                  </a:lnTo>
                  <a:lnTo>
                    <a:pt x="4340" y="809"/>
                  </a:lnTo>
                  <a:lnTo>
                    <a:pt x="4332" y="816"/>
                  </a:lnTo>
                  <a:lnTo>
                    <a:pt x="4324" y="823"/>
                  </a:lnTo>
                  <a:lnTo>
                    <a:pt x="4315" y="830"/>
                  </a:lnTo>
                  <a:lnTo>
                    <a:pt x="4307" y="836"/>
                  </a:lnTo>
                  <a:lnTo>
                    <a:pt x="4299" y="843"/>
                  </a:lnTo>
                  <a:lnTo>
                    <a:pt x="4290" y="850"/>
                  </a:lnTo>
                  <a:lnTo>
                    <a:pt x="4281" y="857"/>
                  </a:lnTo>
                  <a:lnTo>
                    <a:pt x="4273" y="862"/>
                  </a:lnTo>
                  <a:lnTo>
                    <a:pt x="4264" y="869"/>
                  </a:lnTo>
                  <a:lnTo>
                    <a:pt x="4255" y="876"/>
                  </a:lnTo>
                  <a:lnTo>
                    <a:pt x="4246" y="883"/>
                  </a:lnTo>
                  <a:lnTo>
                    <a:pt x="4236" y="889"/>
                  </a:lnTo>
                  <a:lnTo>
                    <a:pt x="4227" y="895"/>
                  </a:lnTo>
                  <a:lnTo>
                    <a:pt x="4217" y="902"/>
                  </a:lnTo>
                  <a:lnTo>
                    <a:pt x="4208" y="908"/>
                  </a:lnTo>
                  <a:lnTo>
                    <a:pt x="4197" y="915"/>
                  </a:lnTo>
                  <a:lnTo>
                    <a:pt x="4187" y="920"/>
                  </a:lnTo>
                  <a:lnTo>
                    <a:pt x="4177" y="927"/>
                  </a:lnTo>
                  <a:lnTo>
                    <a:pt x="4167" y="934"/>
                  </a:lnTo>
                  <a:lnTo>
                    <a:pt x="4156" y="940"/>
                  </a:lnTo>
                  <a:lnTo>
                    <a:pt x="4146" y="946"/>
                  </a:lnTo>
                  <a:lnTo>
                    <a:pt x="4135" y="952"/>
                  </a:lnTo>
                  <a:lnTo>
                    <a:pt x="4125" y="958"/>
                  </a:lnTo>
                  <a:lnTo>
                    <a:pt x="4113" y="965"/>
                  </a:lnTo>
                  <a:lnTo>
                    <a:pt x="4103" y="970"/>
                  </a:lnTo>
                  <a:lnTo>
                    <a:pt x="4092" y="977"/>
                  </a:lnTo>
                  <a:lnTo>
                    <a:pt x="4080" y="983"/>
                  </a:lnTo>
                  <a:lnTo>
                    <a:pt x="4069" y="988"/>
                  </a:lnTo>
                  <a:lnTo>
                    <a:pt x="4058" y="994"/>
                  </a:lnTo>
                  <a:lnTo>
                    <a:pt x="4046" y="1001"/>
                  </a:lnTo>
                  <a:lnTo>
                    <a:pt x="4034" y="1007"/>
                  </a:lnTo>
                  <a:lnTo>
                    <a:pt x="4023" y="1012"/>
                  </a:lnTo>
                  <a:lnTo>
                    <a:pt x="4010" y="1018"/>
                  </a:lnTo>
                  <a:lnTo>
                    <a:pt x="3999" y="1024"/>
                  </a:lnTo>
                  <a:lnTo>
                    <a:pt x="3986" y="1030"/>
                  </a:lnTo>
                  <a:lnTo>
                    <a:pt x="3974" y="1036"/>
                  </a:lnTo>
                  <a:lnTo>
                    <a:pt x="3961" y="1042"/>
                  </a:lnTo>
                  <a:lnTo>
                    <a:pt x="3949" y="1048"/>
                  </a:lnTo>
                  <a:lnTo>
                    <a:pt x="3936" y="1053"/>
                  </a:lnTo>
                  <a:lnTo>
                    <a:pt x="3923" y="1059"/>
                  </a:lnTo>
                  <a:lnTo>
                    <a:pt x="3910" y="1065"/>
                  </a:lnTo>
                  <a:lnTo>
                    <a:pt x="3898" y="1070"/>
                  </a:lnTo>
                  <a:lnTo>
                    <a:pt x="3884" y="1075"/>
                  </a:lnTo>
                  <a:lnTo>
                    <a:pt x="3870" y="1080"/>
                  </a:lnTo>
                  <a:lnTo>
                    <a:pt x="3858" y="1086"/>
                  </a:lnTo>
                  <a:lnTo>
                    <a:pt x="3844" y="1092"/>
                  </a:lnTo>
                  <a:lnTo>
                    <a:pt x="3831" y="1097"/>
                  </a:lnTo>
                  <a:lnTo>
                    <a:pt x="3817" y="1102"/>
                  </a:lnTo>
                  <a:lnTo>
                    <a:pt x="3803" y="1108"/>
                  </a:lnTo>
                  <a:lnTo>
                    <a:pt x="3789" y="1113"/>
                  </a:lnTo>
                  <a:lnTo>
                    <a:pt x="3775" y="1118"/>
                  </a:lnTo>
                  <a:lnTo>
                    <a:pt x="3761" y="1124"/>
                  </a:lnTo>
                  <a:lnTo>
                    <a:pt x="3747" y="1128"/>
                  </a:lnTo>
                  <a:lnTo>
                    <a:pt x="3733" y="1134"/>
                  </a:lnTo>
                  <a:lnTo>
                    <a:pt x="3718" y="1138"/>
                  </a:lnTo>
                  <a:lnTo>
                    <a:pt x="3704" y="1144"/>
                  </a:lnTo>
                  <a:lnTo>
                    <a:pt x="3675" y="1153"/>
                  </a:lnTo>
                  <a:lnTo>
                    <a:pt x="3646" y="1163"/>
                  </a:lnTo>
                  <a:lnTo>
                    <a:pt x="3615" y="1174"/>
                  </a:lnTo>
                  <a:lnTo>
                    <a:pt x="3585" y="1183"/>
                  </a:lnTo>
                  <a:lnTo>
                    <a:pt x="3555" y="1192"/>
                  </a:lnTo>
                  <a:lnTo>
                    <a:pt x="3524" y="1201"/>
                  </a:lnTo>
                  <a:lnTo>
                    <a:pt x="3492" y="1210"/>
                  </a:lnTo>
                  <a:lnTo>
                    <a:pt x="3461" y="1219"/>
                  </a:lnTo>
                  <a:lnTo>
                    <a:pt x="3429" y="1227"/>
                  </a:lnTo>
                  <a:lnTo>
                    <a:pt x="3397" y="1236"/>
                  </a:lnTo>
                  <a:lnTo>
                    <a:pt x="3364" y="1244"/>
                  </a:lnTo>
                  <a:lnTo>
                    <a:pt x="3331" y="1252"/>
                  </a:lnTo>
                  <a:lnTo>
                    <a:pt x="3298" y="1260"/>
                  </a:lnTo>
                  <a:lnTo>
                    <a:pt x="3265" y="1268"/>
                  </a:lnTo>
                  <a:lnTo>
                    <a:pt x="3231" y="1276"/>
                  </a:lnTo>
                  <a:lnTo>
                    <a:pt x="3197" y="1282"/>
                  </a:lnTo>
                  <a:lnTo>
                    <a:pt x="3163" y="1289"/>
                  </a:lnTo>
                  <a:lnTo>
                    <a:pt x="3129" y="1297"/>
                  </a:lnTo>
                  <a:lnTo>
                    <a:pt x="3094" y="1304"/>
                  </a:lnTo>
                  <a:lnTo>
                    <a:pt x="3059" y="1310"/>
                  </a:lnTo>
                  <a:lnTo>
                    <a:pt x="3025" y="1317"/>
                  </a:lnTo>
                  <a:lnTo>
                    <a:pt x="2988" y="1323"/>
                  </a:lnTo>
                  <a:lnTo>
                    <a:pt x="2953" y="1329"/>
                  </a:lnTo>
                  <a:lnTo>
                    <a:pt x="2918" y="1335"/>
                  </a:lnTo>
                  <a:lnTo>
                    <a:pt x="2882" y="1340"/>
                  </a:lnTo>
                  <a:lnTo>
                    <a:pt x="2847" y="1346"/>
                  </a:lnTo>
                  <a:lnTo>
                    <a:pt x="2810" y="1351"/>
                  </a:lnTo>
                  <a:lnTo>
                    <a:pt x="2774" y="1356"/>
                  </a:lnTo>
                  <a:lnTo>
                    <a:pt x="2738" y="1361"/>
                  </a:lnTo>
                  <a:lnTo>
                    <a:pt x="2701" y="1365"/>
                  </a:lnTo>
                  <a:lnTo>
                    <a:pt x="2665" y="1370"/>
                  </a:lnTo>
                  <a:lnTo>
                    <a:pt x="2629" y="1374"/>
                  </a:lnTo>
                  <a:lnTo>
                    <a:pt x="2591" y="1378"/>
                  </a:lnTo>
                  <a:lnTo>
                    <a:pt x="2555" y="1382"/>
                  </a:lnTo>
                  <a:lnTo>
                    <a:pt x="2517" y="1386"/>
                  </a:lnTo>
                  <a:lnTo>
                    <a:pt x="2481" y="1389"/>
                  </a:lnTo>
                  <a:lnTo>
                    <a:pt x="2444" y="1393"/>
                  </a:lnTo>
                  <a:lnTo>
                    <a:pt x="2406" y="1396"/>
                  </a:lnTo>
                  <a:lnTo>
                    <a:pt x="2370" y="1398"/>
                  </a:lnTo>
                  <a:lnTo>
                    <a:pt x="2332" y="1402"/>
                  </a:lnTo>
                  <a:lnTo>
                    <a:pt x="2295" y="1404"/>
                  </a:lnTo>
                  <a:lnTo>
                    <a:pt x="2257" y="1406"/>
                  </a:lnTo>
                  <a:lnTo>
                    <a:pt x="2220" y="1407"/>
                  </a:lnTo>
                  <a:lnTo>
                    <a:pt x="2182" y="1410"/>
                  </a:lnTo>
                  <a:lnTo>
                    <a:pt x="2146" y="1412"/>
                  </a:lnTo>
                  <a:lnTo>
                    <a:pt x="2109" y="1413"/>
                  </a:lnTo>
                  <a:lnTo>
                    <a:pt x="2071" y="1414"/>
                  </a:lnTo>
                  <a:lnTo>
                    <a:pt x="2035" y="1415"/>
                  </a:lnTo>
                  <a:lnTo>
                    <a:pt x="1997" y="1416"/>
                  </a:lnTo>
                  <a:lnTo>
                    <a:pt x="1961" y="1416"/>
                  </a:lnTo>
                  <a:lnTo>
                    <a:pt x="1924" y="1416"/>
                  </a:lnTo>
                  <a:lnTo>
                    <a:pt x="1887" y="1418"/>
                  </a:lnTo>
                  <a:lnTo>
                    <a:pt x="1851" y="1418"/>
                  </a:lnTo>
                  <a:lnTo>
                    <a:pt x="1815" y="1416"/>
                  </a:lnTo>
                  <a:lnTo>
                    <a:pt x="1778" y="1416"/>
                  </a:lnTo>
                  <a:lnTo>
                    <a:pt x="1742" y="1416"/>
                  </a:lnTo>
                  <a:lnTo>
                    <a:pt x="1706" y="1415"/>
                  </a:lnTo>
                  <a:lnTo>
                    <a:pt x="1669" y="1414"/>
                  </a:lnTo>
                  <a:lnTo>
                    <a:pt x="1634" y="1413"/>
                  </a:lnTo>
                  <a:lnTo>
                    <a:pt x="1599" y="1412"/>
                  </a:lnTo>
                  <a:lnTo>
                    <a:pt x="1563" y="1411"/>
                  </a:lnTo>
                  <a:lnTo>
                    <a:pt x="1527" y="1408"/>
                  </a:lnTo>
                  <a:lnTo>
                    <a:pt x="1492" y="1406"/>
                  </a:lnTo>
                  <a:lnTo>
                    <a:pt x="1458" y="1404"/>
                  </a:lnTo>
                  <a:lnTo>
                    <a:pt x="1423" y="1402"/>
                  </a:lnTo>
                  <a:lnTo>
                    <a:pt x="1389" y="1399"/>
                  </a:lnTo>
                  <a:lnTo>
                    <a:pt x="1355" y="1397"/>
                  </a:lnTo>
                  <a:lnTo>
                    <a:pt x="1321" y="1394"/>
                  </a:lnTo>
                  <a:lnTo>
                    <a:pt x="1287" y="1391"/>
                  </a:lnTo>
                  <a:lnTo>
                    <a:pt x="1254" y="1388"/>
                  </a:lnTo>
                  <a:lnTo>
                    <a:pt x="1220" y="1385"/>
                  </a:lnTo>
                  <a:lnTo>
                    <a:pt x="1187" y="1381"/>
                  </a:lnTo>
                  <a:lnTo>
                    <a:pt x="1155" y="1377"/>
                  </a:lnTo>
                  <a:lnTo>
                    <a:pt x="1122" y="1373"/>
                  </a:lnTo>
                  <a:lnTo>
                    <a:pt x="1090" y="1369"/>
                  </a:lnTo>
                  <a:lnTo>
                    <a:pt x="1060" y="1364"/>
                  </a:lnTo>
                  <a:lnTo>
                    <a:pt x="1028" y="1360"/>
                  </a:lnTo>
                  <a:lnTo>
                    <a:pt x="997" y="1355"/>
                  </a:lnTo>
                  <a:lnTo>
                    <a:pt x="967" y="1351"/>
                  </a:lnTo>
                  <a:lnTo>
                    <a:pt x="936" y="1346"/>
                  </a:lnTo>
                  <a:lnTo>
                    <a:pt x="907" y="1340"/>
                  </a:lnTo>
                  <a:lnTo>
                    <a:pt x="877" y="1335"/>
                  </a:lnTo>
                  <a:lnTo>
                    <a:pt x="848" y="1330"/>
                  </a:lnTo>
                  <a:lnTo>
                    <a:pt x="834" y="1327"/>
                  </a:lnTo>
                  <a:lnTo>
                    <a:pt x="819" y="1324"/>
                  </a:lnTo>
                  <a:lnTo>
                    <a:pt x="804" y="1321"/>
                  </a:lnTo>
                  <a:lnTo>
                    <a:pt x="791" y="1319"/>
                  </a:lnTo>
                  <a:lnTo>
                    <a:pt x="777" y="1315"/>
                  </a:lnTo>
                  <a:lnTo>
                    <a:pt x="762" y="1312"/>
                  </a:lnTo>
                  <a:lnTo>
                    <a:pt x="749" y="1310"/>
                  </a:lnTo>
                  <a:lnTo>
                    <a:pt x="735" y="1306"/>
                  </a:lnTo>
                  <a:lnTo>
                    <a:pt x="722" y="1303"/>
                  </a:lnTo>
                  <a:lnTo>
                    <a:pt x="708" y="1301"/>
                  </a:lnTo>
                  <a:lnTo>
                    <a:pt x="694" y="1297"/>
                  </a:lnTo>
                  <a:lnTo>
                    <a:pt x="681" y="1294"/>
                  </a:lnTo>
                  <a:lnTo>
                    <a:pt x="668" y="1290"/>
                  </a:lnTo>
                  <a:lnTo>
                    <a:pt x="655" y="1287"/>
                  </a:lnTo>
                  <a:lnTo>
                    <a:pt x="642" y="1284"/>
                  </a:lnTo>
                  <a:lnTo>
                    <a:pt x="628" y="1280"/>
                  </a:lnTo>
                  <a:lnTo>
                    <a:pt x="616" y="1277"/>
                  </a:lnTo>
                  <a:lnTo>
                    <a:pt x="603" y="1273"/>
                  </a:lnTo>
                  <a:lnTo>
                    <a:pt x="591" y="1270"/>
                  </a:lnTo>
                  <a:lnTo>
                    <a:pt x="579" y="1267"/>
                  </a:lnTo>
                  <a:lnTo>
                    <a:pt x="566" y="1263"/>
                  </a:lnTo>
                  <a:lnTo>
                    <a:pt x="554" y="1260"/>
                  </a:lnTo>
                  <a:lnTo>
                    <a:pt x="541" y="1256"/>
                  </a:lnTo>
                  <a:lnTo>
                    <a:pt x="530" y="1253"/>
                  </a:lnTo>
                  <a:lnTo>
                    <a:pt x="517" y="1248"/>
                  </a:lnTo>
                  <a:lnTo>
                    <a:pt x="506" y="1245"/>
                  </a:lnTo>
                  <a:lnTo>
                    <a:pt x="495" y="1242"/>
                  </a:lnTo>
                  <a:lnTo>
                    <a:pt x="483" y="1237"/>
                  </a:lnTo>
                  <a:lnTo>
                    <a:pt x="472" y="1234"/>
                  </a:lnTo>
                  <a:lnTo>
                    <a:pt x="460" y="1230"/>
                  </a:lnTo>
                  <a:lnTo>
                    <a:pt x="449" y="1226"/>
                  </a:lnTo>
                  <a:lnTo>
                    <a:pt x="438" y="1222"/>
                  </a:lnTo>
                  <a:lnTo>
                    <a:pt x="428" y="1219"/>
                  </a:lnTo>
                  <a:lnTo>
                    <a:pt x="416" y="1214"/>
                  </a:lnTo>
                  <a:lnTo>
                    <a:pt x="406" y="1211"/>
                  </a:lnTo>
                  <a:lnTo>
                    <a:pt x="395" y="1206"/>
                  </a:lnTo>
                  <a:lnTo>
                    <a:pt x="384" y="1203"/>
                  </a:lnTo>
                  <a:lnTo>
                    <a:pt x="374" y="1198"/>
                  </a:lnTo>
                  <a:lnTo>
                    <a:pt x="364" y="1194"/>
                  </a:lnTo>
                  <a:lnTo>
                    <a:pt x="354" y="1191"/>
                  </a:lnTo>
                  <a:lnTo>
                    <a:pt x="345" y="1186"/>
                  </a:lnTo>
                  <a:lnTo>
                    <a:pt x="334" y="1183"/>
                  </a:lnTo>
                  <a:lnTo>
                    <a:pt x="325" y="1178"/>
                  </a:lnTo>
                  <a:lnTo>
                    <a:pt x="315" y="1174"/>
                  </a:lnTo>
                  <a:lnTo>
                    <a:pt x="306" y="1169"/>
                  </a:lnTo>
                  <a:lnTo>
                    <a:pt x="297" y="1166"/>
                  </a:lnTo>
                  <a:lnTo>
                    <a:pt x="288" y="1161"/>
                  </a:lnTo>
                  <a:lnTo>
                    <a:pt x="279" y="1156"/>
                  </a:lnTo>
                  <a:lnTo>
                    <a:pt x="270" y="1152"/>
                  </a:lnTo>
                  <a:lnTo>
                    <a:pt x="261" y="1147"/>
                  </a:lnTo>
                  <a:lnTo>
                    <a:pt x="253" y="1144"/>
                  </a:lnTo>
                  <a:lnTo>
                    <a:pt x="244" y="1139"/>
                  </a:lnTo>
                  <a:lnTo>
                    <a:pt x="236" y="1135"/>
                  </a:lnTo>
                  <a:lnTo>
                    <a:pt x="228" y="1130"/>
                  </a:lnTo>
                  <a:lnTo>
                    <a:pt x="220" y="1126"/>
                  </a:lnTo>
                  <a:lnTo>
                    <a:pt x="212" y="1121"/>
                  </a:lnTo>
                  <a:lnTo>
                    <a:pt x="204" y="1117"/>
                  </a:lnTo>
                  <a:lnTo>
                    <a:pt x="196" y="1112"/>
                  </a:lnTo>
                  <a:lnTo>
                    <a:pt x="188" y="1108"/>
                  </a:lnTo>
                  <a:lnTo>
                    <a:pt x="181" y="1103"/>
                  </a:lnTo>
                  <a:lnTo>
                    <a:pt x="174" y="1099"/>
                  </a:lnTo>
                  <a:lnTo>
                    <a:pt x="166" y="1094"/>
                  </a:lnTo>
                  <a:lnTo>
                    <a:pt x="160" y="1090"/>
                  </a:lnTo>
                  <a:lnTo>
                    <a:pt x="153" y="1085"/>
                  </a:lnTo>
                  <a:lnTo>
                    <a:pt x="146" y="1079"/>
                  </a:lnTo>
                  <a:lnTo>
                    <a:pt x="140" y="1075"/>
                  </a:lnTo>
                  <a:lnTo>
                    <a:pt x="134" y="1070"/>
                  </a:lnTo>
                  <a:lnTo>
                    <a:pt x="127" y="1066"/>
                  </a:lnTo>
                  <a:lnTo>
                    <a:pt x="121" y="1061"/>
                  </a:lnTo>
                  <a:lnTo>
                    <a:pt x="115" y="1057"/>
                  </a:lnTo>
                  <a:lnTo>
                    <a:pt x="110" y="1051"/>
                  </a:lnTo>
                  <a:lnTo>
                    <a:pt x="104" y="1046"/>
                  </a:lnTo>
                  <a:lnTo>
                    <a:pt x="98" y="1042"/>
                  </a:lnTo>
                  <a:lnTo>
                    <a:pt x="93" y="1037"/>
                  </a:lnTo>
                  <a:lnTo>
                    <a:pt x="88" y="1032"/>
                  </a:lnTo>
                  <a:lnTo>
                    <a:pt x="82" y="1027"/>
                  </a:lnTo>
                  <a:lnTo>
                    <a:pt x="78" y="1023"/>
                  </a:lnTo>
                  <a:lnTo>
                    <a:pt x="73" y="1018"/>
                  </a:lnTo>
                  <a:lnTo>
                    <a:pt x="69" y="1012"/>
                  </a:lnTo>
                  <a:lnTo>
                    <a:pt x="64" y="1008"/>
                  </a:lnTo>
                  <a:lnTo>
                    <a:pt x="60" y="1003"/>
                  </a:lnTo>
                  <a:lnTo>
                    <a:pt x="55" y="998"/>
                  </a:lnTo>
                  <a:lnTo>
                    <a:pt x="52" y="993"/>
                  </a:lnTo>
                  <a:lnTo>
                    <a:pt x="47" y="988"/>
                  </a:lnTo>
                  <a:lnTo>
                    <a:pt x="44" y="983"/>
                  </a:lnTo>
                  <a:lnTo>
                    <a:pt x="40" y="978"/>
                  </a:lnTo>
                  <a:lnTo>
                    <a:pt x="37" y="974"/>
                  </a:lnTo>
                  <a:lnTo>
                    <a:pt x="34" y="968"/>
                  </a:lnTo>
                  <a:lnTo>
                    <a:pt x="30" y="964"/>
                  </a:lnTo>
                  <a:lnTo>
                    <a:pt x="27" y="958"/>
                  </a:lnTo>
                  <a:lnTo>
                    <a:pt x="25" y="953"/>
                  </a:lnTo>
                  <a:lnTo>
                    <a:pt x="22" y="948"/>
                  </a:lnTo>
                  <a:lnTo>
                    <a:pt x="19" y="943"/>
                  </a:lnTo>
                  <a:lnTo>
                    <a:pt x="17" y="939"/>
                  </a:lnTo>
                  <a:lnTo>
                    <a:pt x="14" y="933"/>
                  </a:lnTo>
                  <a:lnTo>
                    <a:pt x="12" y="928"/>
                  </a:lnTo>
                  <a:lnTo>
                    <a:pt x="11" y="923"/>
                  </a:lnTo>
                  <a:lnTo>
                    <a:pt x="9" y="918"/>
                  </a:lnTo>
                  <a:lnTo>
                    <a:pt x="8" y="912"/>
                  </a:lnTo>
                  <a:lnTo>
                    <a:pt x="5" y="908"/>
                  </a:lnTo>
                  <a:lnTo>
                    <a:pt x="4" y="902"/>
                  </a:lnTo>
                  <a:lnTo>
                    <a:pt x="3" y="898"/>
                  </a:lnTo>
                  <a:lnTo>
                    <a:pt x="2" y="893"/>
                  </a:lnTo>
                  <a:lnTo>
                    <a:pt x="1" y="887"/>
                  </a:lnTo>
                  <a:lnTo>
                    <a:pt x="1" y="883"/>
                  </a:lnTo>
                  <a:lnTo>
                    <a:pt x="0" y="877"/>
                  </a:lnTo>
                  <a:lnTo>
                    <a:pt x="0" y="873"/>
                  </a:lnTo>
                  <a:lnTo>
                    <a:pt x="0" y="867"/>
                  </a:lnTo>
                  <a:lnTo>
                    <a:pt x="0" y="862"/>
                  </a:lnTo>
                  <a:lnTo>
                    <a:pt x="0" y="857"/>
                  </a:lnTo>
                  <a:lnTo>
                    <a:pt x="0" y="852"/>
                  </a:lnTo>
                  <a:lnTo>
                    <a:pt x="0" y="847"/>
                  </a:lnTo>
                  <a:lnTo>
                    <a:pt x="1" y="842"/>
                  </a:lnTo>
                  <a:lnTo>
                    <a:pt x="1" y="836"/>
                  </a:lnTo>
                  <a:lnTo>
                    <a:pt x="2" y="832"/>
                  </a:lnTo>
                  <a:lnTo>
                    <a:pt x="3" y="826"/>
                  </a:lnTo>
                  <a:lnTo>
                    <a:pt x="4" y="822"/>
                  </a:lnTo>
                  <a:lnTo>
                    <a:pt x="5" y="816"/>
                  </a:lnTo>
                  <a:lnTo>
                    <a:pt x="6" y="811"/>
                  </a:lnTo>
                  <a:lnTo>
                    <a:pt x="8" y="806"/>
                  </a:lnTo>
                  <a:lnTo>
                    <a:pt x="10" y="801"/>
                  </a:lnTo>
                  <a:lnTo>
                    <a:pt x="11" y="796"/>
                  </a:lnTo>
                  <a:lnTo>
                    <a:pt x="13" y="791"/>
                  </a:lnTo>
                  <a:lnTo>
                    <a:pt x="15" y="786"/>
                  </a:lnTo>
                  <a:lnTo>
                    <a:pt x="18" y="781"/>
                  </a:lnTo>
                  <a:lnTo>
                    <a:pt x="20" y="776"/>
                  </a:lnTo>
                  <a:lnTo>
                    <a:pt x="23" y="771"/>
                  </a:lnTo>
                  <a:lnTo>
                    <a:pt x="26" y="766"/>
                  </a:lnTo>
                  <a:lnTo>
                    <a:pt x="29" y="760"/>
                  </a:lnTo>
                  <a:lnTo>
                    <a:pt x="31" y="756"/>
                  </a:lnTo>
                  <a:lnTo>
                    <a:pt x="35" y="751"/>
                  </a:lnTo>
                  <a:lnTo>
                    <a:pt x="38" y="746"/>
                  </a:lnTo>
                  <a:lnTo>
                    <a:pt x="42" y="741"/>
                  </a:lnTo>
                  <a:lnTo>
                    <a:pt x="45" y="736"/>
                  </a:lnTo>
                  <a:lnTo>
                    <a:pt x="50" y="731"/>
                  </a:lnTo>
                  <a:lnTo>
                    <a:pt x="53" y="726"/>
                  </a:lnTo>
                  <a:lnTo>
                    <a:pt x="57" y="722"/>
                  </a:lnTo>
                  <a:lnTo>
                    <a:pt x="62" y="716"/>
                  </a:lnTo>
                  <a:lnTo>
                    <a:pt x="65" y="712"/>
                  </a:lnTo>
                  <a:lnTo>
                    <a:pt x="70" y="707"/>
                  </a:lnTo>
                  <a:lnTo>
                    <a:pt x="76" y="701"/>
                  </a:lnTo>
                  <a:lnTo>
                    <a:pt x="80" y="697"/>
                  </a:lnTo>
                  <a:lnTo>
                    <a:pt x="85" y="692"/>
                  </a:lnTo>
                  <a:lnTo>
                    <a:pt x="90" y="687"/>
                  </a:lnTo>
                  <a:lnTo>
                    <a:pt x="95" y="682"/>
                  </a:lnTo>
                  <a:lnTo>
                    <a:pt x="101" y="677"/>
                  </a:lnTo>
                  <a:lnTo>
                    <a:pt x="106" y="673"/>
                  </a:lnTo>
                  <a:lnTo>
                    <a:pt x="112" y="667"/>
                  </a:lnTo>
                  <a:lnTo>
                    <a:pt x="118" y="663"/>
                  </a:lnTo>
                  <a:lnTo>
                    <a:pt x="124" y="658"/>
                  </a:lnTo>
                  <a:lnTo>
                    <a:pt x="130" y="654"/>
                  </a:lnTo>
                  <a:lnTo>
                    <a:pt x="137" y="649"/>
                  </a:lnTo>
                  <a:lnTo>
                    <a:pt x="143" y="645"/>
                  </a:lnTo>
                  <a:lnTo>
                    <a:pt x="149" y="639"/>
                  </a:lnTo>
                  <a:lnTo>
                    <a:pt x="156" y="634"/>
                  </a:lnTo>
                  <a:lnTo>
                    <a:pt x="163" y="630"/>
                  </a:lnTo>
                  <a:lnTo>
                    <a:pt x="170" y="625"/>
                  </a:lnTo>
                  <a:lnTo>
                    <a:pt x="178" y="621"/>
                  </a:lnTo>
                  <a:lnTo>
                    <a:pt x="185" y="616"/>
                  </a:lnTo>
                  <a:lnTo>
                    <a:pt x="193" y="612"/>
                  </a:lnTo>
                  <a:lnTo>
                    <a:pt x="199" y="607"/>
                  </a:lnTo>
                  <a:lnTo>
                    <a:pt x="207" y="603"/>
                  </a:lnTo>
                  <a:lnTo>
                    <a:pt x="215" y="598"/>
                  </a:lnTo>
                  <a:lnTo>
                    <a:pt x="223" y="593"/>
                  </a:lnTo>
                  <a:lnTo>
                    <a:pt x="231" y="589"/>
                  </a:lnTo>
                  <a:lnTo>
                    <a:pt x="239" y="584"/>
                  </a:lnTo>
                  <a:lnTo>
                    <a:pt x="248" y="580"/>
                  </a:lnTo>
                  <a:lnTo>
                    <a:pt x="256" y="575"/>
                  </a:lnTo>
                  <a:lnTo>
                    <a:pt x="265" y="572"/>
                  </a:lnTo>
                  <a:lnTo>
                    <a:pt x="274" y="567"/>
                  </a:lnTo>
                  <a:lnTo>
                    <a:pt x="282" y="563"/>
                  </a:lnTo>
                  <a:lnTo>
                    <a:pt x="291" y="558"/>
                  </a:lnTo>
                  <a:lnTo>
                    <a:pt x="302" y="554"/>
                  </a:lnTo>
                  <a:lnTo>
                    <a:pt x="311" y="550"/>
                  </a:lnTo>
                  <a:lnTo>
                    <a:pt x="320" y="546"/>
                  </a:lnTo>
                  <a:lnTo>
                    <a:pt x="329" y="541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20" name="Freeform 392"/>
            <p:cNvSpPr>
              <a:spLocks/>
            </p:cNvSpPr>
            <p:nvPr/>
          </p:nvSpPr>
          <p:spPr bwMode="auto">
            <a:xfrm>
              <a:off x="1032" y="2018"/>
              <a:ext cx="650" cy="202"/>
            </a:xfrm>
            <a:custGeom>
              <a:avLst/>
              <a:gdLst>
                <a:gd name="T0" fmla="*/ 4328 w 4551"/>
                <a:gd name="T1" fmla="*/ 40 h 1417"/>
                <a:gd name="T2" fmla="*/ 4381 w 4551"/>
                <a:gd name="T3" fmla="*/ 88 h 1417"/>
                <a:gd name="T4" fmla="*/ 4427 w 4551"/>
                <a:gd name="T5" fmla="*/ 137 h 1417"/>
                <a:gd name="T6" fmla="*/ 4466 w 4551"/>
                <a:gd name="T7" fmla="*/ 185 h 1417"/>
                <a:gd name="T8" fmla="*/ 4498 w 4551"/>
                <a:gd name="T9" fmla="*/ 235 h 1417"/>
                <a:gd name="T10" fmla="*/ 4522 w 4551"/>
                <a:gd name="T11" fmla="*/ 286 h 1417"/>
                <a:gd name="T12" fmla="*/ 4539 w 4551"/>
                <a:gd name="T13" fmla="*/ 336 h 1417"/>
                <a:gd name="T14" fmla="*/ 4549 w 4551"/>
                <a:gd name="T15" fmla="*/ 387 h 1417"/>
                <a:gd name="T16" fmla="*/ 4551 w 4551"/>
                <a:gd name="T17" fmla="*/ 440 h 1417"/>
                <a:gd name="T18" fmla="*/ 4547 w 4551"/>
                <a:gd name="T19" fmla="*/ 491 h 1417"/>
                <a:gd name="T20" fmla="*/ 4534 w 4551"/>
                <a:gd name="T21" fmla="*/ 542 h 1417"/>
                <a:gd name="T22" fmla="*/ 4514 w 4551"/>
                <a:gd name="T23" fmla="*/ 593 h 1417"/>
                <a:gd name="T24" fmla="*/ 4488 w 4551"/>
                <a:gd name="T25" fmla="*/ 643 h 1417"/>
                <a:gd name="T26" fmla="*/ 4453 w 4551"/>
                <a:gd name="T27" fmla="*/ 693 h 1417"/>
                <a:gd name="T28" fmla="*/ 4412 w 4551"/>
                <a:gd name="T29" fmla="*/ 742 h 1417"/>
                <a:gd name="T30" fmla="*/ 4363 w 4551"/>
                <a:gd name="T31" fmla="*/ 789 h 1417"/>
                <a:gd name="T32" fmla="*/ 4307 w 4551"/>
                <a:gd name="T33" fmla="*/ 837 h 1417"/>
                <a:gd name="T34" fmla="*/ 4246 w 4551"/>
                <a:gd name="T35" fmla="*/ 882 h 1417"/>
                <a:gd name="T36" fmla="*/ 4177 w 4551"/>
                <a:gd name="T37" fmla="*/ 928 h 1417"/>
                <a:gd name="T38" fmla="*/ 4103 w 4551"/>
                <a:gd name="T39" fmla="*/ 971 h 1417"/>
                <a:gd name="T40" fmla="*/ 4023 w 4551"/>
                <a:gd name="T41" fmla="*/ 1013 h 1417"/>
                <a:gd name="T42" fmla="*/ 3936 w 4551"/>
                <a:gd name="T43" fmla="*/ 1054 h 1417"/>
                <a:gd name="T44" fmla="*/ 3844 w 4551"/>
                <a:gd name="T45" fmla="*/ 1092 h 1417"/>
                <a:gd name="T46" fmla="*/ 3747 w 4551"/>
                <a:gd name="T47" fmla="*/ 1129 h 1417"/>
                <a:gd name="T48" fmla="*/ 3615 w 4551"/>
                <a:gd name="T49" fmla="*/ 1173 h 1417"/>
                <a:gd name="T50" fmla="*/ 3397 w 4551"/>
                <a:gd name="T51" fmla="*/ 1237 h 1417"/>
                <a:gd name="T52" fmla="*/ 3163 w 4551"/>
                <a:gd name="T53" fmla="*/ 1290 h 1417"/>
                <a:gd name="T54" fmla="*/ 2918 w 4551"/>
                <a:gd name="T55" fmla="*/ 1335 h 1417"/>
                <a:gd name="T56" fmla="*/ 2665 w 4551"/>
                <a:gd name="T57" fmla="*/ 1370 h 1417"/>
                <a:gd name="T58" fmla="*/ 2406 w 4551"/>
                <a:gd name="T59" fmla="*/ 1395 h 1417"/>
                <a:gd name="T60" fmla="*/ 2145 w 4551"/>
                <a:gd name="T61" fmla="*/ 1411 h 1417"/>
                <a:gd name="T62" fmla="*/ 1887 w 4551"/>
                <a:gd name="T63" fmla="*/ 1417 h 1417"/>
                <a:gd name="T64" fmla="*/ 1634 w 4551"/>
                <a:gd name="T65" fmla="*/ 1414 h 1417"/>
                <a:gd name="T66" fmla="*/ 1388 w 4551"/>
                <a:gd name="T67" fmla="*/ 1400 h 1417"/>
                <a:gd name="T68" fmla="*/ 1155 w 4551"/>
                <a:gd name="T69" fmla="*/ 1377 h 1417"/>
                <a:gd name="T70" fmla="*/ 936 w 4551"/>
                <a:gd name="T71" fmla="*/ 1345 h 1417"/>
                <a:gd name="T72" fmla="*/ 776 w 4551"/>
                <a:gd name="T73" fmla="*/ 1316 h 1417"/>
                <a:gd name="T74" fmla="*/ 681 w 4551"/>
                <a:gd name="T75" fmla="*/ 1294 h 1417"/>
                <a:gd name="T76" fmla="*/ 591 w 4551"/>
                <a:gd name="T77" fmla="*/ 1271 h 1417"/>
                <a:gd name="T78" fmla="*/ 506 w 4551"/>
                <a:gd name="T79" fmla="*/ 1246 h 1417"/>
                <a:gd name="T80" fmla="*/ 428 w 4551"/>
                <a:gd name="T81" fmla="*/ 1218 h 1417"/>
                <a:gd name="T82" fmla="*/ 354 w 4551"/>
                <a:gd name="T83" fmla="*/ 1191 h 1417"/>
                <a:gd name="T84" fmla="*/ 288 w 4551"/>
                <a:gd name="T85" fmla="*/ 1162 h 1417"/>
                <a:gd name="T86" fmla="*/ 228 w 4551"/>
                <a:gd name="T87" fmla="*/ 1131 h 1417"/>
                <a:gd name="T88" fmla="*/ 173 w 4551"/>
                <a:gd name="T89" fmla="*/ 1099 h 1417"/>
                <a:gd name="T90" fmla="*/ 127 w 4551"/>
                <a:gd name="T91" fmla="*/ 1066 h 1417"/>
                <a:gd name="T92" fmla="*/ 88 w 4551"/>
                <a:gd name="T93" fmla="*/ 1032 h 1417"/>
                <a:gd name="T94" fmla="*/ 55 w 4551"/>
                <a:gd name="T95" fmla="*/ 998 h 1417"/>
                <a:gd name="T96" fmla="*/ 30 w 4551"/>
                <a:gd name="T97" fmla="*/ 964 h 1417"/>
                <a:gd name="T98" fmla="*/ 12 w 4551"/>
                <a:gd name="T99" fmla="*/ 929 h 1417"/>
                <a:gd name="T100" fmla="*/ 2 w 4551"/>
                <a:gd name="T101" fmla="*/ 893 h 1417"/>
                <a:gd name="T102" fmla="*/ 0 w 4551"/>
                <a:gd name="T103" fmla="*/ 857 h 1417"/>
                <a:gd name="T104" fmla="*/ 4 w 4551"/>
                <a:gd name="T105" fmla="*/ 822 h 1417"/>
                <a:gd name="T106" fmla="*/ 15 w 4551"/>
                <a:gd name="T107" fmla="*/ 786 h 1417"/>
                <a:gd name="T108" fmla="*/ 35 w 4551"/>
                <a:gd name="T109" fmla="*/ 751 h 1417"/>
                <a:gd name="T110" fmla="*/ 62 w 4551"/>
                <a:gd name="T111" fmla="*/ 717 h 1417"/>
                <a:gd name="T112" fmla="*/ 95 w 4551"/>
                <a:gd name="T113" fmla="*/ 683 h 1417"/>
                <a:gd name="T114" fmla="*/ 137 w 4551"/>
                <a:gd name="T115" fmla="*/ 649 h 1417"/>
                <a:gd name="T116" fmla="*/ 185 w 4551"/>
                <a:gd name="T117" fmla="*/ 617 h 1417"/>
                <a:gd name="T118" fmla="*/ 239 w 4551"/>
                <a:gd name="T119" fmla="*/ 585 h 1417"/>
                <a:gd name="T120" fmla="*/ 302 w 4551"/>
                <a:gd name="T121" fmla="*/ 554 h 1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551" h="1417">
                  <a:moveTo>
                    <a:pt x="4277" y="0"/>
                  </a:moveTo>
                  <a:lnTo>
                    <a:pt x="4286" y="7"/>
                  </a:lnTo>
                  <a:lnTo>
                    <a:pt x="4294" y="14"/>
                  </a:lnTo>
                  <a:lnTo>
                    <a:pt x="4303" y="20"/>
                  </a:lnTo>
                  <a:lnTo>
                    <a:pt x="4311" y="26"/>
                  </a:lnTo>
                  <a:lnTo>
                    <a:pt x="4320" y="33"/>
                  </a:lnTo>
                  <a:lnTo>
                    <a:pt x="4328" y="40"/>
                  </a:lnTo>
                  <a:lnTo>
                    <a:pt x="4336" y="47"/>
                  </a:lnTo>
                  <a:lnTo>
                    <a:pt x="4344" y="54"/>
                  </a:lnTo>
                  <a:lnTo>
                    <a:pt x="4352" y="61"/>
                  </a:lnTo>
                  <a:lnTo>
                    <a:pt x="4359" y="67"/>
                  </a:lnTo>
                  <a:lnTo>
                    <a:pt x="4366" y="74"/>
                  </a:lnTo>
                  <a:lnTo>
                    <a:pt x="4373" y="81"/>
                  </a:lnTo>
                  <a:lnTo>
                    <a:pt x="4381" y="88"/>
                  </a:lnTo>
                  <a:lnTo>
                    <a:pt x="4388" y="95"/>
                  </a:lnTo>
                  <a:lnTo>
                    <a:pt x="4395" y="101"/>
                  </a:lnTo>
                  <a:lnTo>
                    <a:pt x="4402" y="108"/>
                  </a:lnTo>
                  <a:lnTo>
                    <a:pt x="4408" y="115"/>
                  </a:lnTo>
                  <a:lnTo>
                    <a:pt x="4414" y="123"/>
                  </a:lnTo>
                  <a:lnTo>
                    <a:pt x="4421" y="130"/>
                  </a:lnTo>
                  <a:lnTo>
                    <a:pt x="4427" y="137"/>
                  </a:lnTo>
                  <a:lnTo>
                    <a:pt x="4433" y="143"/>
                  </a:lnTo>
                  <a:lnTo>
                    <a:pt x="4439" y="150"/>
                  </a:lnTo>
                  <a:lnTo>
                    <a:pt x="4445" y="157"/>
                  </a:lnTo>
                  <a:lnTo>
                    <a:pt x="4450" y="165"/>
                  </a:lnTo>
                  <a:lnTo>
                    <a:pt x="4455" y="172"/>
                  </a:lnTo>
                  <a:lnTo>
                    <a:pt x="4461" y="179"/>
                  </a:lnTo>
                  <a:lnTo>
                    <a:pt x="4466" y="185"/>
                  </a:lnTo>
                  <a:lnTo>
                    <a:pt x="4471" y="192"/>
                  </a:lnTo>
                  <a:lnTo>
                    <a:pt x="4475" y="200"/>
                  </a:lnTo>
                  <a:lnTo>
                    <a:pt x="4480" y="207"/>
                  </a:lnTo>
                  <a:lnTo>
                    <a:pt x="4485" y="214"/>
                  </a:lnTo>
                  <a:lnTo>
                    <a:pt x="4489" y="222"/>
                  </a:lnTo>
                  <a:lnTo>
                    <a:pt x="4494" y="229"/>
                  </a:lnTo>
                  <a:lnTo>
                    <a:pt x="4498" y="235"/>
                  </a:lnTo>
                  <a:lnTo>
                    <a:pt x="4502" y="242"/>
                  </a:lnTo>
                  <a:lnTo>
                    <a:pt x="4505" y="250"/>
                  </a:lnTo>
                  <a:lnTo>
                    <a:pt x="4509" y="257"/>
                  </a:lnTo>
                  <a:lnTo>
                    <a:pt x="4513" y="265"/>
                  </a:lnTo>
                  <a:lnTo>
                    <a:pt x="4516" y="272"/>
                  </a:lnTo>
                  <a:lnTo>
                    <a:pt x="4520" y="278"/>
                  </a:lnTo>
                  <a:lnTo>
                    <a:pt x="4522" y="286"/>
                  </a:lnTo>
                  <a:lnTo>
                    <a:pt x="4525" y="293"/>
                  </a:lnTo>
                  <a:lnTo>
                    <a:pt x="4528" y="300"/>
                  </a:lnTo>
                  <a:lnTo>
                    <a:pt x="4531" y="308"/>
                  </a:lnTo>
                  <a:lnTo>
                    <a:pt x="4533" y="315"/>
                  </a:lnTo>
                  <a:lnTo>
                    <a:pt x="4536" y="323"/>
                  </a:lnTo>
                  <a:lnTo>
                    <a:pt x="4538" y="330"/>
                  </a:lnTo>
                  <a:lnTo>
                    <a:pt x="4539" y="336"/>
                  </a:lnTo>
                  <a:lnTo>
                    <a:pt x="4541" y="344"/>
                  </a:lnTo>
                  <a:lnTo>
                    <a:pt x="4544" y="351"/>
                  </a:lnTo>
                  <a:lnTo>
                    <a:pt x="4545" y="359"/>
                  </a:lnTo>
                  <a:lnTo>
                    <a:pt x="4546" y="366"/>
                  </a:lnTo>
                  <a:lnTo>
                    <a:pt x="4547" y="374"/>
                  </a:lnTo>
                  <a:lnTo>
                    <a:pt x="4548" y="381"/>
                  </a:lnTo>
                  <a:lnTo>
                    <a:pt x="4549" y="387"/>
                  </a:lnTo>
                  <a:lnTo>
                    <a:pt x="4550" y="395"/>
                  </a:lnTo>
                  <a:lnTo>
                    <a:pt x="4550" y="402"/>
                  </a:lnTo>
                  <a:lnTo>
                    <a:pt x="4551" y="410"/>
                  </a:lnTo>
                  <a:lnTo>
                    <a:pt x="4551" y="417"/>
                  </a:lnTo>
                  <a:lnTo>
                    <a:pt x="4551" y="425"/>
                  </a:lnTo>
                  <a:lnTo>
                    <a:pt x="4551" y="432"/>
                  </a:lnTo>
                  <a:lnTo>
                    <a:pt x="4551" y="440"/>
                  </a:lnTo>
                  <a:lnTo>
                    <a:pt x="4551" y="446"/>
                  </a:lnTo>
                  <a:lnTo>
                    <a:pt x="4551" y="454"/>
                  </a:lnTo>
                  <a:lnTo>
                    <a:pt x="4550" y="461"/>
                  </a:lnTo>
                  <a:lnTo>
                    <a:pt x="4550" y="469"/>
                  </a:lnTo>
                  <a:lnTo>
                    <a:pt x="4549" y="476"/>
                  </a:lnTo>
                  <a:lnTo>
                    <a:pt x="4548" y="483"/>
                  </a:lnTo>
                  <a:lnTo>
                    <a:pt x="4547" y="491"/>
                  </a:lnTo>
                  <a:lnTo>
                    <a:pt x="4546" y="498"/>
                  </a:lnTo>
                  <a:lnTo>
                    <a:pt x="4544" y="505"/>
                  </a:lnTo>
                  <a:lnTo>
                    <a:pt x="4542" y="512"/>
                  </a:lnTo>
                  <a:lnTo>
                    <a:pt x="4540" y="520"/>
                  </a:lnTo>
                  <a:lnTo>
                    <a:pt x="4539" y="527"/>
                  </a:lnTo>
                  <a:lnTo>
                    <a:pt x="4537" y="534"/>
                  </a:lnTo>
                  <a:lnTo>
                    <a:pt x="4534" y="542"/>
                  </a:lnTo>
                  <a:lnTo>
                    <a:pt x="4532" y="549"/>
                  </a:lnTo>
                  <a:lnTo>
                    <a:pt x="4530" y="557"/>
                  </a:lnTo>
                  <a:lnTo>
                    <a:pt x="4527" y="563"/>
                  </a:lnTo>
                  <a:lnTo>
                    <a:pt x="4524" y="570"/>
                  </a:lnTo>
                  <a:lnTo>
                    <a:pt x="4521" y="578"/>
                  </a:lnTo>
                  <a:lnTo>
                    <a:pt x="4517" y="585"/>
                  </a:lnTo>
                  <a:lnTo>
                    <a:pt x="4514" y="593"/>
                  </a:lnTo>
                  <a:lnTo>
                    <a:pt x="4511" y="600"/>
                  </a:lnTo>
                  <a:lnTo>
                    <a:pt x="4507" y="607"/>
                  </a:lnTo>
                  <a:lnTo>
                    <a:pt x="4504" y="614"/>
                  </a:lnTo>
                  <a:lnTo>
                    <a:pt x="4500" y="621"/>
                  </a:lnTo>
                  <a:lnTo>
                    <a:pt x="4496" y="628"/>
                  </a:lnTo>
                  <a:lnTo>
                    <a:pt x="4491" y="636"/>
                  </a:lnTo>
                  <a:lnTo>
                    <a:pt x="4488" y="643"/>
                  </a:lnTo>
                  <a:lnTo>
                    <a:pt x="4483" y="650"/>
                  </a:lnTo>
                  <a:lnTo>
                    <a:pt x="4479" y="656"/>
                  </a:lnTo>
                  <a:lnTo>
                    <a:pt x="4473" y="664"/>
                  </a:lnTo>
                  <a:lnTo>
                    <a:pt x="4469" y="671"/>
                  </a:lnTo>
                  <a:lnTo>
                    <a:pt x="4464" y="678"/>
                  </a:lnTo>
                  <a:lnTo>
                    <a:pt x="4458" y="685"/>
                  </a:lnTo>
                  <a:lnTo>
                    <a:pt x="4453" y="693"/>
                  </a:lnTo>
                  <a:lnTo>
                    <a:pt x="4447" y="700"/>
                  </a:lnTo>
                  <a:lnTo>
                    <a:pt x="4441" y="706"/>
                  </a:lnTo>
                  <a:lnTo>
                    <a:pt x="4436" y="713"/>
                  </a:lnTo>
                  <a:lnTo>
                    <a:pt x="4430" y="720"/>
                  </a:lnTo>
                  <a:lnTo>
                    <a:pt x="4424" y="728"/>
                  </a:lnTo>
                  <a:lnTo>
                    <a:pt x="4418" y="735"/>
                  </a:lnTo>
                  <a:lnTo>
                    <a:pt x="4412" y="742"/>
                  </a:lnTo>
                  <a:lnTo>
                    <a:pt x="4405" y="748"/>
                  </a:lnTo>
                  <a:lnTo>
                    <a:pt x="4398" y="755"/>
                  </a:lnTo>
                  <a:lnTo>
                    <a:pt x="4391" y="762"/>
                  </a:lnTo>
                  <a:lnTo>
                    <a:pt x="4385" y="769"/>
                  </a:lnTo>
                  <a:lnTo>
                    <a:pt x="4378" y="776"/>
                  </a:lnTo>
                  <a:lnTo>
                    <a:pt x="4370" y="782"/>
                  </a:lnTo>
                  <a:lnTo>
                    <a:pt x="4363" y="789"/>
                  </a:lnTo>
                  <a:lnTo>
                    <a:pt x="4355" y="796"/>
                  </a:lnTo>
                  <a:lnTo>
                    <a:pt x="4348" y="803"/>
                  </a:lnTo>
                  <a:lnTo>
                    <a:pt x="4340" y="810"/>
                  </a:lnTo>
                  <a:lnTo>
                    <a:pt x="4332" y="817"/>
                  </a:lnTo>
                  <a:lnTo>
                    <a:pt x="4324" y="823"/>
                  </a:lnTo>
                  <a:lnTo>
                    <a:pt x="4315" y="830"/>
                  </a:lnTo>
                  <a:lnTo>
                    <a:pt x="4307" y="837"/>
                  </a:lnTo>
                  <a:lnTo>
                    <a:pt x="4299" y="844"/>
                  </a:lnTo>
                  <a:lnTo>
                    <a:pt x="4290" y="851"/>
                  </a:lnTo>
                  <a:lnTo>
                    <a:pt x="4281" y="856"/>
                  </a:lnTo>
                  <a:lnTo>
                    <a:pt x="4273" y="863"/>
                  </a:lnTo>
                  <a:lnTo>
                    <a:pt x="4264" y="870"/>
                  </a:lnTo>
                  <a:lnTo>
                    <a:pt x="4255" y="877"/>
                  </a:lnTo>
                  <a:lnTo>
                    <a:pt x="4246" y="882"/>
                  </a:lnTo>
                  <a:lnTo>
                    <a:pt x="4236" y="889"/>
                  </a:lnTo>
                  <a:lnTo>
                    <a:pt x="4227" y="896"/>
                  </a:lnTo>
                  <a:lnTo>
                    <a:pt x="4217" y="902"/>
                  </a:lnTo>
                  <a:lnTo>
                    <a:pt x="4208" y="908"/>
                  </a:lnTo>
                  <a:lnTo>
                    <a:pt x="4197" y="915"/>
                  </a:lnTo>
                  <a:lnTo>
                    <a:pt x="4187" y="921"/>
                  </a:lnTo>
                  <a:lnTo>
                    <a:pt x="4177" y="928"/>
                  </a:lnTo>
                  <a:lnTo>
                    <a:pt x="4167" y="933"/>
                  </a:lnTo>
                  <a:lnTo>
                    <a:pt x="4156" y="940"/>
                  </a:lnTo>
                  <a:lnTo>
                    <a:pt x="4146" y="946"/>
                  </a:lnTo>
                  <a:lnTo>
                    <a:pt x="4135" y="953"/>
                  </a:lnTo>
                  <a:lnTo>
                    <a:pt x="4125" y="958"/>
                  </a:lnTo>
                  <a:lnTo>
                    <a:pt x="4113" y="965"/>
                  </a:lnTo>
                  <a:lnTo>
                    <a:pt x="4103" y="971"/>
                  </a:lnTo>
                  <a:lnTo>
                    <a:pt x="4092" y="977"/>
                  </a:lnTo>
                  <a:lnTo>
                    <a:pt x="4080" y="983"/>
                  </a:lnTo>
                  <a:lnTo>
                    <a:pt x="4069" y="989"/>
                  </a:lnTo>
                  <a:lnTo>
                    <a:pt x="4058" y="995"/>
                  </a:lnTo>
                  <a:lnTo>
                    <a:pt x="4046" y="1002"/>
                  </a:lnTo>
                  <a:lnTo>
                    <a:pt x="4034" y="1007"/>
                  </a:lnTo>
                  <a:lnTo>
                    <a:pt x="4023" y="1013"/>
                  </a:lnTo>
                  <a:lnTo>
                    <a:pt x="4010" y="1019"/>
                  </a:lnTo>
                  <a:lnTo>
                    <a:pt x="3998" y="1024"/>
                  </a:lnTo>
                  <a:lnTo>
                    <a:pt x="3986" y="1030"/>
                  </a:lnTo>
                  <a:lnTo>
                    <a:pt x="3974" y="1036"/>
                  </a:lnTo>
                  <a:lnTo>
                    <a:pt x="3961" y="1042"/>
                  </a:lnTo>
                  <a:lnTo>
                    <a:pt x="3949" y="1048"/>
                  </a:lnTo>
                  <a:lnTo>
                    <a:pt x="3936" y="1054"/>
                  </a:lnTo>
                  <a:lnTo>
                    <a:pt x="3923" y="1059"/>
                  </a:lnTo>
                  <a:lnTo>
                    <a:pt x="3910" y="1064"/>
                  </a:lnTo>
                  <a:lnTo>
                    <a:pt x="3897" y="1070"/>
                  </a:lnTo>
                  <a:lnTo>
                    <a:pt x="3884" y="1075"/>
                  </a:lnTo>
                  <a:lnTo>
                    <a:pt x="3870" y="1081"/>
                  </a:lnTo>
                  <a:lnTo>
                    <a:pt x="3857" y="1087"/>
                  </a:lnTo>
                  <a:lnTo>
                    <a:pt x="3844" y="1092"/>
                  </a:lnTo>
                  <a:lnTo>
                    <a:pt x="3831" y="1097"/>
                  </a:lnTo>
                  <a:lnTo>
                    <a:pt x="3817" y="1103"/>
                  </a:lnTo>
                  <a:lnTo>
                    <a:pt x="3802" y="1108"/>
                  </a:lnTo>
                  <a:lnTo>
                    <a:pt x="3789" y="1113"/>
                  </a:lnTo>
                  <a:lnTo>
                    <a:pt x="3775" y="1118"/>
                  </a:lnTo>
                  <a:lnTo>
                    <a:pt x="3761" y="1124"/>
                  </a:lnTo>
                  <a:lnTo>
                    <a:pt x="3747" y="1129"/>
                  </a:lnTo>
                  <a:lnTo>
                    <a:pt x="3733" y="1134"/>
                  </a:lnTo>
                  <a:lnTo>
                    <a:pt x="3718" y="1139"/>
                  </a:lnTo>
                  <a:lnTo>
                    <a:pt x="3704" y="1145"/>
                  </a:lnTo>
                  <a:lnTo>
                    <a:pt x="3690" y="1149"/>
                  </a:lnTo>
                  <a:lnTo>
                    <a:pt x="3675" y="1154"/>
                  </a:lnTo>
                  <a:lnTo>
                    <a:pt x="3646" y="1164"/>
                  </a:lnTo>
                  <a:lnTo>
                    <a:pt x="3615" y="1173"/>
                  </a:lnTo>
                  <a:lnTo>
                    <a:pt x="3585" y="1183"/>
                  </a:lnTo>
                  <a:lnTo>
                    <a:pt x="3555" y="1192"/>
                  </a:lnTo>
                  <a:lnTo>
                    <a:pt x="3524" y="1201"/>
                  </a:lnTo>
                  <a:lnTo>
                    <a:pt x="3492" y="1210"/>
                  </a:lnTo>
                  <a:lnTo>
                    <a:pt x="3461" y="1219"/>
                  </a:lnTo>
                  <a:lnTo>
                    <a:pt x="3429" y="1227"/>
                  </a:lnTo>
                  <a:lnTo>
                    <a:pt x="3397" y="1237"/>
                  </a:lnTo>
                  <a:lnTo>
                    <a:pt x="3364" y="1244"/>
                  </a:lnTo>
                  <a:lnTo>
                    <a:pt x="3331" y="1252"/>
                  </a:lnTo>
                  <a:lnTo>
                    <a:pt x="3298" y="1260"/>
                  </a:lnTo>
                  <a:lnTo>
                    <a:pt x="3265" y="1268"/>
                  </a:lnTo>
                  <a:lnTo>
                    <a:pt x="3231" y="1275"/>
                  </a:lnTo>
                  <a:lnTo>
                    <a:pt x="3197" y="1283"/>
                  </a:lnTo>
                  <a:lnTo>
                    <a:pt x="3163" y="1290"/>
                  </a:lnTo>
                  <a:lnTo>
                    <a:pt x="3128" y="1297"/>
                  </a:lnTo>
                  <a:lnTo>
                    <a:pt x="3094" y="1303"/>
                  </a:lnTo>
                  <a:lnTo>
                    <a:pt x="3059" y="1310"/>
                  </a:lnTo>
                  <a:lnTo>
                    <a:pt x="3024" y="1317"/>
                  </a:lnTo>
                  <a:lnTo>
                    <a:pt x="2988" y="1323"/>
                  </a:lnTo>
                  <a:lnTo>
                    <a:pt x="2953" y="1330"/>
                  </a:lnTo>
                  <a:lnTo>
                    <a:pt x="2918" y="1335"/>
                  </a:lnTo>
                  <a:lnTo>
                    <a:pt x="2882" y="1341"/>
                  </a:lnTo>
                  <a:lnTo>
                    <a:pt x="2847" y="1347"/>
                  </a:lnTo>
                  <a:lnTo>
                    <a:pt x="2810" y="1351"/>
                  </a:lnTo>
                  <a:lnTo>
                    <a:pt x="2774" y="1357"/>
                  </a:lnTo>
                  <a:lnTo>
                    <a:pt x="2738" y="1361"/>
                  </a:lnTo>
                  <a:lnTo>
                    <a:pt x="2701" y="1366"/>
                  </a:lnTo>
                  <a:lnTo>
                    <a:pt x="2665" y="1370"/>
                  </a:lnTo>
                  <a:lnTo>
                    <a:pt x="2629" y="1375"/>
                  </a:lnTo>
                  <a:lnTo>
                    <a:pt x="2591" y="1378"/>
                  </a:lnTo>
                  <a:lnTo>
                    <a:pt x="2555" y="1383"/>
                  </a:lnTo>
                  <a:lnTo>
                    <a:pt x="2517" y="1386"/>
                  </a:lnTo>
                  <a:lnTo>
                    <a:pt x="2481" y="1390"/>
                  </a:lnTo>
                  <a:lnTo>
                    <a:pt x="2444" y="1393"/>
                  </a:lnTo>
                  <a:lnTo>
                    <a:pt x="2406" y="1395"/>
                  </a:lnTo>
                  <a:lnTo>
                    <a:pt x="2369" y="1399"/>
                  </a:lnTo>
                  <a:lnTo>
                    <a:pt x="2331" y="1401"/>
                  </a:lnTo>
                  <a:lnTo>
                    <a:pt x="2295" y="1403"/>
                  </a:lnTo>
                  <a:lnTo>
                    <a:pt x="2257" y="1406"/>
                  </a:lnTo>
                  <a:lnTo>
                    <a:pt x="2220" y="1408"/>
                  </a:lnTo>
                  <a:lnTo>
                    <a:pt x="2182" y="1410"/>
                  </a:lnTo>
                  <a:lnTo>
                    <a:pt x="2145" y="1411"/>
                  </a:lnTo>
                  <a:lnTo>
                    <a:pt x="2109" y="1414"/>
                  </a:lnTo>
                  <a:lnTo>
                    <a:pt x="2071" y="1415"/>
                  </a:lnTo>
                  <a:lnTo>
                    <a:pt x="2035" y="1416"/>
                  </a:lnTo>
                  <a:lnTo>
                    <a:pt x="1997" y="1416"/>
                  </a:lnTo>
                  <a:lnTo>
                    <a:pt x="1961" y="1417"/>
                  </a:lnTo>
                  <a:lnTo>
                    <a:pt x="1924" y="1417"/>
                  </a:lnTo>
                  <a:lnTo>
                    <a:pt x="1887" y="1417"/>
                  </a:lnTo>
                  <a:lnTo>
                    <a:pt x="1851" y="1417"/>
                  </a:lnTo>
                  <a:lnTo>
                    <a:pt x="1815" y="1417"/>
                  </a:lnTo>
                  <a:lnTo>
                    <a:pt x="1778" y="1417"/>
                  </a:lnTo>
                  <a:lnTo>
                    <a:pt x="1742" y="1416"/>
                  </a:lnTo>
                  <a:lnTo>
                    <a:pt x="1706" y="1416"/>
                  </a:lnTo>
                  <a:lnTo>
                    <a:pt x="1669" y="1415"/>
                  </a:lnTo>
                  <a:lnTo>
                    <a:pt x="1634" y="1414"/>
                  </a:lnTo>
                  <a:lnTo>
                    <a:pt x="1598" y="1412"/>
                  </a:lnTo>
                  <a:lnTo>
                    <a:pt x="1563" y="1410"/>
                  </a:lnTo>
                  <a:lnTo>
                    <a:pt x="1527" y="1409"/>
                  </a:lnTo>
                  <a:lnTo>
                    <a:pt x="1492" y="1407"/>
                  </a:lnTo>
                  <a:lnTo>
                    <a:pt x="1457" y="1405"/>
                  </a:lnTo>
                  <a:lnTo>
                    <a:pt x="1423" y="1402"/>
                  </a:lnTo>
                  <a:lnTo>
                    <a:pt x="1388" y="1400"/>
                  </a:lnTo>
                  <a:lnTo>
                    <a:pt x="1354" y="1398"/>
                  </a:lnTo>
                  <a:lnTo>
                    <a:pt x="1321" y="1394"/>
                  </a:lnTo>
                  <a:lnTo>
                    <a:pt x="1287" y="1391"/>
                  </a:lnTo>
                  <a:lnTo>
                    <a:pt x="1253" y="1389"/>
                  </a:lnTo>
                  <a:lnTo>
                    <a:pt x="1220" y="1385"/>
                  </a:lnTo>
                  <a:lnTo>
                    <a:pt x="1187" y="1381"/>
                  </a:lnTo>
                  <a:lnTo>
                    <a:pt x="1155" y="1377"/>
                  </a:lnTo>
                  <a:lnTo>
                    <a:pt x="1123" y="1374"/>
                  </a:lnTo>
                  <a:lnTo>
                    <a:pt x="1090" y="1369"/>
                  </a:lnTo>
                  <a:lnTo>
                    <a:pt x="1060" y="1365"/>
                  </a:lnTo>
                  <a:lnTo>
                    <a:pt x="1028" y="1360"/>
                  </a:lnTo>
                  <a:lnTo>
                    <a:pt x="997" y="1356"/>
                  </a:lnTo>
                  <a:lnTo>
                    <a:pt x="967" y="1351"/>
                  </a:lnTo>
                  <a:lnTo>
                    <a:pt x="936" y="1345"/>
                  </a:lnTo>
                  <a:lnTo>
                    <a:pt x="907" y="1341"/>
                  </a:lnTo>
                  <a:lnTo>
                    <a:pt x="877" y="1335"/>
                  </a:lnTo>
                  <a:lnTo>
                    <a:pt x="848" y="1330"/>
                  </a:lnTo>
                  <a:lnTo>
                    <a:pt x="819" y="1325"/>
                  </a:lnTo>
                  <a:lnTo>
                    <a:pt x="804" y="1322"/>
                  </a:lnTo>
                  <a:lnTo>
                    <a:pt x="791" y="1318"/>
                  </a:lnTo>
                  <a:lnTo>
                    <a:pt x="776" y="1316"/>
                  </a:lnTo>
                  <a:lnTo>
                    <a:pt x="762" y="1313"/>
                  </a:lnTo>
                  <a:lnTo>
                    <a:pt x="749" y="1309"/>
                  </a:lnTo>
                  <a:lnTo>
                    <a:pt x="735" y="1307"/>
                  </a:lnTo>
                  <a:lnTo>
                    <a:pt x="722" y="1303"/>
                  </a:lnTo>
                  <a:lnTo>
                    <a:pt x="708" y="1300"/>
                  </a:lnTo>
                  <a:lnTo>
                    <a:pt x="694" y="1297"/>
                  </a:lnTo>
                  <a:lnTo>
                    <a:pt x="681" y="1294"/>
                  </a:lnTo>
                  <a:lnTo>
                    <a:pt x="667" y="1291"/>
                  </a:lnTo>
                  <a:lnTo>
                    <a:pt x="655" y="1288"/>
                  </a:lnTo>
                  <a:lnTo>
                    <a:pt x="641" y="1284"/>
                  </a:lnTo>
                  <a:lnTo>
                    <a:pt x="628" y="1281"/>
                  </a:lnTo>
                  <a:lnTo>
                    <a:pt x="616" y="1277"/>
                  </a:lnTo>
                  <a:lnTo>
                    <a:pt x="603" y="1274"/>
                  </a:lnTo>
                  <a:lnTo>
                    <a:pt x="591" y="1271"/>
                  </a:lnTo>
                  <a:lnTo>
                    <a:pt x="579" y="1267"/>
                  </a:lnTo>
                  <a:lnTo>
                    <a:pt x="566" y="1264"/>
                  </a:lnTo>
                  <a:lnTo>
                    <a:pt x="554" y="1260"/>
                  </a:lnTo>
                  <a:lnTo>
                    <a:pt x="541" y="1257"/>
                  </a:lnTo>
                  <a:lnTo>
                    <a:pt x="530" y="1252"/>
                  </a:lnTo>
                  <a:lnTo>
                    <a:pt x="517" y="1249"/>
                  </a:lnTo>
                  <a:lnTo>
                    <a:pt x="506" y="1246"/>
                  </a:lnTo>
                  <a:lnTo>
                    <a:pt x="495" y="1242"/>
                  </a:lnTo>
                  <a:lnTo>
                    <a:pt x="483" y="1238"/>
                  </a:lnTo>
                  <a:lnTo>
                    <a:pt x="472" y="1234"/>
                  </a:lnTo>
                  <a:lnTo>
                    <a:pt x="460" y="1231"/>
                  </a:lnTo>
                  <a:lnTo>
                    <a:pt x="449" y="1226"/>
                  </a:lnTo>
                  <a:lnTo>
                    <a:pt x="438" y="1223"/>
                  </a:lnTo>
                  <a:lnTo>
                    <a:pt x="428" y="1218"/>
                  </a:lnTo>
                  <a:lnTo>
                    <a:pt x="416" y="1215"/>
                  </a:lnTo>
                  <a:lnTo>
                    <a:pt x="406" y="1210"/>
                  </a:lnTo>
                  <a:lnTo>
                    <a:pt x="395" y="1207"/>
                  </a:lnTo>
                  <a:lnTo>
                    <a:pt x="384" y="1202"/>
                  </a:lnTo>
                  <a:lnTo>
                    <a:pt x="374" y="1199"/>
                  </a:lnTo>
                  <a:lnTo>
                    <a:pt x="364" y="1195"/>
                  </a:lnTo>
                  <a:lnTo>
                    <a:pt x="354" y="1191"/>
                  </a:lnTo>
                  <a:lnTo>
                    <a:pt x="345" y="1187"/>
                  </a:lnTo>
                  <a:lnTo>
                    <a:pt x="334" y="1182"/>
                  </a:lnTo>
                  <a:lnTo>
                    <a:pt x="325" y="1179"/>
                  </a:lnTo>
                  <a:lnTo>
                    <a:pt x="315" y="1174"/>
                  </a:lnTo>
                  <a:lnTo>
                    <a:pt x="306" y="1170"/>
                  </a:lnTo>
                  <a:lnTo>
                    <a:pt x="297" y="1165"/>
                  </a:lnTo>
                  <a:lnTo>
                    <a:pt x="288" y="1162"/>
                  </a:lnTo>
                  <a:lnTo>
                    <a:pt x="279" y="1157"/>
                  </a:lnTo>
                  <a:lnTo>
                    <a:pt x="270" y="1153"/>
                  </a:lnTo>
                  <a:lnTo>
                    <a:pt x="261" y="1148"/>
                  </a:lnTo>
                  <a:lnTo>
                    <a:pt x="253" y="1143"/>
                  </a:lnTo>
                  <a:lnTo>
                    <a:pt x="244" y="1139"/>
                  </a:lnTo>
                  <a:lnTo>
                    <a:pt x="236" y="1135"/>
                  </a:lnTo>
                  <a:lnTo>
                    <a:pt x="228" y="1131"/>
                  </a:lnTo>
                  <a:lnTo>
                    <a:pt x="220" y="1126"/>
                  </a:lnTo>
                  <a:lnTo>
                    <a:pt x="212" y="1122"/>
                  </a:lnTo>
                  <a:lnTo>
                    <a:pt x="204" y="1117"/>
                  </a:lnTo>
                  <a:lnTo>
                    <a:pt x="196" y="1113"/>
                  </a:lnTo>
                  <a:lnTo>
                    <a:pt x="188" y="1108"/>
                  </a:lnTo>
                  <a:lnTo>
                    <a:pt x="181" y="1104"/>
                  </a:lnTo>
                  <a:lnTo>
                    <a:pt x="173" y="1099"/>
                  </a:lnTo>
                  <a:lnTo>
                    <a:pt x="166" y="1093"/>
                  </a:lnTo>
                  <a:lnTo>
                    <a:pt x="160" y="1089"/>
                  </a:lnTo>
                  <a:lnTo>
                    <a:pt x="153" y="1084"/>
                  </a:lnTo>
                  <a:lnTo>
                    <a:pt x="146" y="1080"/>
                  </a:lnTo>
                  <a:lnTo>
                    <a:pt x="140" y="1075"/>
                  </a:lnTo>
                  <a:lnTo>
                    <a:pt x="134" y="1071"/>
                  </a:lnTo>
                  <a:lnTo>
                    <a:pt x="127" y="1066"/>
                  </a:lnTo>
                  <a:lnTo>
                    <a:pt x="121" y="1062"/>
                  </a:lnTo>
                  <a:lnTo>
                    <a:pt x="115" y="1056"/>
                  </a:lnTo>
                  <a:lnTo>
                    <a:pt x="110" y="1051"/>
                  </a:lnTo>
                  <a:lnTo>
                    <a:pt x="104" y="1047"/>
                  </a:lnTo>
                  <a:lnTo>
                    <a:pt x="98" y="1042"/>
                  </a:lnTo>
                  <a:lnTo>
                    <a:pt x="93" y="1037"/>
                  </a:lnTo>
                  <a:lnTo>
                    <a:pt x="88" y="1032"/>
                  </a:lnTo>
                  <a:lnTo>
                    <a:pt x="82" y="1028"/>
                  </a:lnTo>
                  <a:lnTo>
                    <a:pt x="78" y="1023"/>
                  </a:lnTo>
                  <a:lnTo>
                    <a:pt x="73" y="1017"/>
                  </a:lnTo>
                  <a:lnTo>
                    <a:pt x="69" y="1013"/>
                  </a:lnTo>
                  <a:lnTo>
                    <a:pt x="64" y="1008"/>
                  </a:lnTo>
                  <a:lnTo>
                    <a:pt x="60" y="1003"/>
                  </a:lnTo>
                  <a:lnTo>
                    <a:pt x="55" y="998"/>
                  </a:lnTo>
                  <a:lnTo>
                    <a:pt x="52" y="994"/>
                  </a:lnTo>
                  <a:lnTo>
                    <a:pt x="47" y="988"/>
                  </a:lnTo>
                  <a:lnTo>
                    <a:pt x="44" y="983"/>
                  </a:lnTo>
                  <a:lnTo>
                    <a:pt x="40" y="979"/>
                  </a:lnTo>
                  <a:lnTo>
                    <a:pt x="37" y="973"/>
                  </a:lnTo>
                  <a:lnTo>
                    <a:pt x="34" y="969"/>
                  </a:lnTo>
                  <a:lnTo>
                    <a:pt x="30" y="964"/>
                  </a:lnTo>
                  <a:lnTo>
                    <a:pt x="27" y="958"/>
                  </a:lnTo>
                  <a:lnTo>
                    <a:pt x="25" y="954"/>
                  </a:lnTo>
                  <a:lnTo>
                    <a:pt x="22" y="948"/>
                  </a:lnTo>
                  <a:lnTo>
                    <a:pt x="19" y="944"/>
                  </a:lnTo>
                  <a:lnTo>
                    <a:pt x="17" y="938"/>
                  </a:lnTo>
                  <a:lnTo>
                    <a:pt x="14" y="933"/>
                  </a:lnTo>
                  <a:lnTo>
                    <a:pt x="12" y="929"/>
                  </a:lnTo>
                  <a:lnTo>
                    <a:pt x="11" y="923"/>
                  </a:lnTo>
                  <a:lnTo>
                    <a:pt x="9" y="919"/>
                  </a:lnTo>
                  <a:lnTo>
                    <a:pt x="8" y="913"/>
                  </a:lnTo>
                  <a:lnTo>
                    <a:pt x="5" y="908"/>
                  </a:lnTo>
                  <a:lnTo>
                    <a:pt x="4" y="903"/>
                  </a:lnTo>
                  <a:lnTo>
                    <a:pt x="3" y="898"/>
                  </a:lnTo>
                  <a:lnTo>
                    <a:pt x="2" y="893"/>
                  </a:lnTo>
                  <a:lnTo>
                    <a:pt x="1" y="888"/>
                  </a:lnTo>
                  <a:lnTo>
                    <a:pt x="1" y="882"/>
                  </a:lnTo>
                  <a:lnTo>
                    <a:pt x="0" y="878"/>
                  </a:lnTo>
                  <a:lnTo>
                    <a:pt x="0" y="872"/>
                  </a:lnTo>
                  <a:lnTo>
                    <a:pt x="0" y="868"/>
                  </a:lnTo>
                  <a:lnTo>
                    <a:pt x="0" y="862"/>
                  </a:lnTo>
                  <a:lnTo>
                    <a:pt x="0" y="857"/>
                  </a:lnTo>
                  <a:lnTo>
                    <a:pt x="0" y="852"/>
                  </a:lnTo>
                  <a:lnTo>
                    <a:pt x="0" y="847"/>
                  </a:lnTo>
                  <a:lnTo>
                    <a:pt x="1" y="841"/>
                  </a:lnTo>
                  <a:lnTo>
                    <a:pt x="1" y="837"/>
                  </a:lnTo>
                  <a:lnTo>
                    <a:pt x="2" y="831"/>
                  </a:lnTo>
                  <a:lnTo>
                    <a:pt x="3" y="827"/>
                  </a:lnTo>
                  <a:lnTo>
                    <a:pt x="4" y="822"/>
                  </a:lnTo>
                  <a:lnTo>
                    <a:pt x="5" y="817"/>
                  </a:lnTo>
                  <a:lnTo>
                    <a:pt x="6" y="812"/>
                  </a:lnTo>
                  <a:lnTo>
                    <a:pt x="8" y="806"/>
                  </a:lnTo>
                  <a:lnTo>
                    <a:pt x="10" y="802"/>
                  </a:lnTo>
                  <a:lnTo>
                    <a:pt x="11" y="796"/>
                  </a:lnTo>
                  <a:lnTo>
                    <a:pt x="13" y="792"/>
                  </a:lnTo>
                  <a:lnTo>
                    <a:pt x="15" y="786"/>
                  </a:lnTo>
                  <a:lnTo>
                    <a:pt x="18" y="781"/>
                  </a:lnTo>
                  <a:lnTo>
                    <a:pt x="20" y="776"/>
                  </a:lnTo>
                  <a:lnTo>
                    <a:pt x="23" y="771"/>
                  </a:lnTo>
                  <a:lnTo>
                    <a:pt x="26" y="767"/>
                  </a:lnTo>
                  <a:lnTo>
                    <a:pt x="29" y="761"/>
                  </a:lnTo>
                  <a:lnTo>
                    <a:pt x="31" y="756"/>
                  </a:lnTo>
                  <a:lnTo>
                    <a:pt x="35" y="751"/>
                  </a:lnTo>
                  <a:lnTo>
                    <a:pt x="38" y="746"/>
                  </a:lnTo>
                  <a:lnTo>
                    <a:pt x="42" y="742"/>
                  </a:lnTo>
                  <a:lnTo>
                    <a:pt x="45" y="736"/>
                  </a:lnTo>
                  <a:lnTo>
                    <a:pt x="50" y="731"/>
                  </a:lnTo>
                  <a:lnTo>
                    <a:pt x="53" y="727"/>
                  </a:lnTo>
                  <a:lnTo>
                    <a:pt x="57" y="721"/>
                  </a:lnTo>
                  <a:lnTo>
                    <a:pt x="62" y="717"/>
                  </a:lnTo>
                  <a:lnTo>
                    <a:pt x="65" y="712"/>
                  </a:lnTo>
                  <a:lnTo>
                    <a:pt x="70" y="706"/>
                  </a:lnTo>
                  <a:lnTo>
                    <a:pt x="76" y="702"/>
                  </a:lnTo>
                  <a:lnTo>
                    <a:pt x="80" y="697"/>
                  </a:lnTo>
                  <a:lnTo>
                    <a:pt x="85" y="692"/>
                  </a:lnTo>
                  <a:lnTo>
                    <a:pt x="90" y="687"/>
                  </a:lnTo>
                  <a:lnTo>
                    <a:pt x="95" y="683"/>
                  </a:lnTo>
                  <a:lnTo>
                    <a:pt x="101" y="678"/>
                  </a:lnTo>
                  <a:lnTo>
                    <a:pt x="106" y="672"/>
                  </a:lnTo>
                  <a:lnTo>
                    <a:pt x="112" y="668"/>
                  </a:lnTo>
                  <a:lnTo>
                    <a:pt x="118" y="663"/>
                  </a:lnTo>
                  <a:lnTo>
                    <a:pt x="124" y="659"/>
                  </a:lnTo>
                  <a:lnTo>
                    <a:pt x="130" y="654"/>
                  </a:lnTo>
                  <a:lnTo>
                    <a:pt x="137" y="649"/>
                  </a:lnTo>
                  <a:lnTo>
                    <a:pt x="143" y="644"/>
                  </a:lnTo>
                  <a:lnTo>
                    <a:pt x="149" y="639"/>
                  </a:lnTo>
                  <a:lnTo>
                    <a:pt x="156" y="635"/>
                  </a:lnTo>
                  <a:lnTo>
                    <a:pt x="163" y="630"/>
                  </a:lnTo>
                  <a:lnTo>
                    <a:pt x="170" y="626"/>
                  </a:lnTo>
                  <a:lnTo>
                    <a:pt x="178" y="621"/>
                  </a:lnTo>
                  <a:lnTo>
                    <a:pt x="185" y="617"/>
                  </a:lnTo>
                  <a:lnTo>
                    <a:pt x="193" y="612"/>
                  </a:lnTo>
                  <a:lnTo>
                    <a:pt x="199" y="608"/>
                  </a:lnTo>
                  <a:lnTo>
                    <a:pt x="207" y="603"/>
                  </a:lnTo>
                  <a:lnTo>
                    <a:pt x="215" y="599"/>
                  </a:lnTo>
                  <a:lnTo>
                    <a:pt x="223" y="594"/>
                  </a:lnTo>
                  <a:lnTo>
                    <a:pt x="231" y="589"/>
                  </a:lnTo>
                  <a:lnTo>
                    <a:pt x="239" y="585"/>
                  </a:lnTo>
                  <a:lnTo>
                    <a:pt x="248" y="580"/>
                  </a:lnTo>
                  <a:lnTo>
                    <a:pt x="256" y="576"/>
                  </a:lnTo>
                  <a:lnTo>
                    <a:pt x="265" y="571"/>
                  </a:lnTo>
                  <a:lnTo>
                    <a:pt x="274" y="568"/>
                  </a:lnTo>
                  <a:lnTo>
                    <a:pt x="282" y="563"/>
                  </a:lnTo>
                  <a:lnTo>
                    <a:pt x="291" y="559"/>
                  </a:lnTo>
                  <a:lnTo>
                    <a:pt x="302" y="554"/>
                  </a:lnTo>
                  <a:lnTo>
                    <a:pt x="311" y="550"/>
                  </a:lnTo>
                  <a:lnTo>
                    <a:pt x="320" y="546"/>
                  </a:lnTo>
                  <a:lnTo>
                    <a:pt x="329" y="542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21" name="Freeform 393"/>
            <p:cNvSpPr>
              <a:spLocks/>
            </p:cNvSpPr>
            <p:nvPr/>
          </p:nvSpPr>
          <p:spPr bwMode="auto">
            <a:xfrm>
              <a:off x="1032" y="2141"/>
              <a:ext cx="650" cy="202"/>
            </a:xfrm>
            <a:custGeom>
              <a:avLst/>
              <a:gdLst>
                <a:gd name="T0" fmla="*/ 4328 w 4551"/>
                <a:gd name="T1" fmla="*/ 40 h 1417"/>
                <a:gd name="T2" fmla="*/ 4381 w 4551"/>
                <a:gd name="T3" fmla="*/ 87 h 1417"/>
                <a:gd name="T4" fmla="*/ 4427 w 4551"/>
                <a:gd name="T5" fmla="*/ 136 h 1417"/>
                <a:gd name="T6" fmla="*/ 4466 w 4551"/>
                <a:gd name="T7" fmla="*/ 185 h 1417"/>
                <a:gd name="T8" fmla="*/ 4498 w 4551"/>
                <a:gd name="T9" fmla="*/ 235 h 1417"/>
                <a:gd name="T10" fmla="*/ 4522 w 4551"/>
                <a:gd name="T11" fmla="*/ 285 h 1417"/>
                <a:gd name="T12" fmla="*/ 4539 w 4551"/>
                <a:gd name="T13" fmla="*/ 336 h 1417"/>
                <a:gd name="T14" fmla="*/ 4549 w 4551"/>
                <a:gd name="T15" fmla="*/ 387 h 1417"/>
                <a:gd name="T16" fmla="*/ 4551 w 4551"/>
                <a:gd name="T17" fmla="*/ 439 h 1417"/>
                <a:gd name="T18" fmla="*/ 4547 w 4551"/>
                <a:gd name="T19" fmla="*/ 490 h 1417"/>
                <a:gd name="T20" fmla="*/ 4534 w 4551"/>
                <a:gd name="T21" fmla="*/ 541 h 1417"/>
                <a:gd name="T22" fmla="*/ 4514 w 4551"/>
                <a:gd name="T23" fmla="*/ 591 h 1417"/>
                <a:gd name="T24" fmla="*/ 4488 w 4551"/>
                <a:gd name="T25" fmla="*/ 642 h 1417"/>
                <a:gd name="T26" fmla="*/ 4453 w 4551"/>
                <a:gd name="T27" fmla="*/ 691 h 1417"/>
                <a:gd name="T28" fmla="*/ 4412 w 4551"/>
                <a:gd name="T29" fmla="*/ 741 h 1417"/>
                <a:gd name="T30" fmla="*/ 4363 w 4551"/>
                <a:gd name="T31" fmla="*/ 789 h 1417"/>
                <a:gd name="T32" fmla="*/ 4307 w 4551"/>
                <a:gd name="T33" fmla="*/ 837 h 1417"/>
                <a:gd name="T34" fmla="*/ 4246 w 4551"/>
                <a:gd name="T35" fmla="*/ 882 h 1417"/>
                <a:gd name="T36" fmla="*/ 4177 w 4551"/>
                <a:gd name="T37" fmla="*/ 927 h 1417"/>
                <a:gd name="T38" fmla="*/ 4103 w 4551"/>
                <a:gd name="T39" fmla="*/ 970 h 1417"/>
                <a:gd name="T40" fmla="*/ 4023 w 4551"/>
                <a:gd name="T41" fmla="*/ 1012 h 1417"/>
                <a:gd name="T42" fmla="*/ 3935 w 4551"/>
                <a:gd name="T43" fmla="*/ 1052 h 1417"/>
                <a:gd name="T44" fmla="*/ 3844 w 4551"/>
                <a:gd name="T45" fmla="*/ 1091 h 1417"/>
                <a:gd name="T46" fmla="*/ 3747 w 4551"/>
                <a:gd name="T47" fmla="*/ 1128 h 1417"/>
                <a:gd name="T48" fmla="*/ 3615 w 4551"/>
                <a:gd name="T49" fmla="*/ 1173 h 1417"/>
                <a:gd name="T50" fmla="*/ 3397 w 4551"/>
                <a:gd name="T51" fmla="*/ 1235 h 1417"/>
                <a:gd name="T52" fmla="*/ 3163 w 4551"/>
                <a:gd name="T53" fmla="*/ 1289 h 1417"/>
                <a:gd name="T54" fmla="*/ 2918 w 4551"/>
                <a:gd name="T55" fmla="*/ 1335 h 1417"/>
                <a:gd name="T56" fmla="*/ 2665 w 4551"/>
                <a:gd name="T57" fmla="*/ 1370 h 1417"/>
                <a:gd name="T58" fmla="*/ 2406 w 4551"/>
                <a:gd name="T59" fmla="*/ 1395 h 1417"/>
                <a:gd name="T60" fmla="*/ 2145 w 4551"/>
                <a:gd name="T61" fmla="*/ 1411 h 1417"/>
                <a:gd name="T62" fmla="*/ 1887 w 4551"/>
                <a:gd name="T63" fmla="*/ 1417 h 1417"/>
                <a:gd name="T64" fmla="*/ 1634 w 4551"/>
                <a:gd name="T65" fmla="*/ 1413 h 1417"/>
                <a:gd name="T66" fmla="*/ 1388 w 4551"/>
                <a:gd name="T67" fmla="*/ 1400 h 1417"/>
                <a:gd name="T68" fmla="*/ 1155 w 4551"/>
                <a:gd name="T69" fmla="*/ 1377 h 1417"/>
                <a:gd name="T70" fmla="*/ 936 w 4551"/>
                <a:gd name="T71" fmla="*/ 1345 h 1417"/>
                <a:gd name="T72" fmla="*/ 776 w 4551"/>
                <a:gd name="T73" fmla="*/ 1316 h 1417"/>
                <a:gd name="T74" fmla="*/ 681 w 4551"/>
                <a:gd name="T75" fmla="*/ 1293 h 1417"/>
                <a:gd name="T76" fmla="*/ 591 w 4551"/>
                <a:gd name="T77" fmla="*/ 1270 h 1417"/>
                <a:gd name="T78" fmla="*/ 506 w 4551"/>
                <a:gd name="T79" fmla="*/ 1245 h 1417"/>
                <a:gd name="T80" fmla="*/ 428 w 4551"/>
                <a:gd name="T81" fmla="*/ 1218 h 1417"/>
                <a:gd name="T82" fmla="*/ 354 w 4551"/>
                <a:gd name="T83" fmla="*/ 1190 h 1417"/>
                <a:gd name="T84" fmla="*/ 288 w 4551"/>
                <a:gd name="T85" fmla="*/ 1160 h 1417"/>
                <a:gd name="T86" fmla="*/ 228 w 4551"/>
                <a:gd name="T87" fmla="*/ 1129 h 1417"/>
                <a:gd name="T88" fmla="*/ 173 w 4551"/>
                <a:gd name="T89" fmla="*/ 1098 h 1417"/>
                <a:gd name="T90" fmla="*/ 127 w 4551"/>
                <a:gd name="T91" fmla="*/ 1066 h 1417"/>
                <a:gd name="T92" fmla="*/ 88 w 4551"/>
                <a:gd name="T93" fmla="*/ 1032 h 1417"/>
                <a:gd name="T94" fmla="*/ 55 w 4551"/>
                <a:gd name="T95" fmla="*/ 998 h 1417"/>
                <a:gd name="T96" fmla="*/ 30 w 4551"/>
                <a:gd name="T97" fmla="*/ 963 h 1417"/>
                <a:gd name="T98" fmla="*/ 12 w 4551"/>
                <a:gd name="T99" fmla="*/ 927 h 1417"/>
                <a:gd name="T100" fmla="*/ 2 w 4551"/>
                <a:gd name="T101" fmla="*/ 892 h 1417"/>
                <a:gd name="T102" fmla="*/ 0 w 4551"/>
                <a:gd name="T103" fmla="*/ 857 h 1417"/>
                <a:gd name="T104" fmla="*/ 4 w 4551"/>
                <a:gd name="T105" fmla="*/ 821 h 1417"/>
                <a:gd name="T106" fmla="*/ 15 w 4551"/>
                <a:gd name="T107" fmla="*/ 785 h 1417"/>
                <a:gd name="T108" fmla="*/ 35 w 4551"/>
                <a:gd name="T109" fmla="*/ 750 h 1417"/>
                <a:gd name="T110" fmla="*/ 62 w 4551"/>
                <a:gd name="T111" fmla="*/ 716 h 1417"/>
                <a:gd name="T112" fmla="*/ 96 w 4551"/>
                <a:gd name="T113" fmla="*/ 682 h 1417"/>
                <a:gd name="T114" fmla="*/ 137 w 4551"/>
                <a:gd name="T115" fmla="*/ 648 h 1417"/>
                <a:gd name="T116" fmla="*/ 185 w 4551"/>
                <a:gd name="T117" fmla="*/ 616 h 1417"/>
                <a:gd name="T118" fmla="*/ 239 w 4551"/>
                <a:gd name="T119" fmla="*/ 585 h 1417"/>
                <a:gd name="T120" fmla="*/ 302 w 4551"/>
                <a:gd name="T121" fmla="*/ 554 h 1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551" h="1417">
                  <a:moveTo>
                    <a:pt x="4277" y="0"/>
                  </a:moveTo>
                  <a:lnTo>
                    <a:pt x="4286" y="7"/>
                  </a:lnTo>
                  <a:lnTo>
                    <a:pt x="4294" y="12"/>
                  </a:lnTo>
                  <a:lnTo>
                    <a:pt x="4303" y="19"/>
                  </a:lnTo>
                  <a:lnTo>
                    <a:pt x="4311" y="26"/>
                  </a:lnTo>
                  <a:lnTo>
                    <a:pt x="4320" y="33"/>
                  </a:lnTo>
                  <a:lnTo>
                    <a:pt x="4328" y="40"/>
                  </a:lnTo>
                  <a:lnTo>
                    <a:pt x="4336" y="46"/>
                  </a:lnTo>
                  <a:lnTo>
                    <a:pt x="4344" y="53"/>
                  </a:lnTo>
                  <a:lnTo>
                    <a:pt x="4352" y="60"/>
                  </a:lnTo>
                  <a:lnTo>
                    <a:pt x="4359" y="67"/>
                  </a:lnTo>
                  <a:lnTo>
                    <a:pt x="4366" y="74"/>
                  </a:lnTo>
                  <a:lnTo>
                    <a:pt x="4373" y="81"/>
                  </a:lnTo>
                  <a:lnTo>
                    <a:pt x="4381" y="87"/>
                  </a:lnTo>
                  <a:lnTo>
                    <a:pt x="4388" y="94"/>
                  </a:lnTo>
                  <a:lnTo>
                    <a:pt x="4395" y="101"/>
                  </a:lnTo>
                  <a:lnTo>
                    <a:pt x="4402" y="108"/>
                  </a:lnTo>
                  <a:lnTo>
                    <a:pt x="4408" y="115"/>
                  </a:lnTo>
                  <a:lnTo>
                    <a:pt x="4414" y="121"/>
                  </a:lnTo>
                  <a:lnTo>
                    <a:pt x="4421" y="128"/>
                  </a:lnTo>
                  <a:lnTo>
                    <a:pt x="4427" y="136"/>
                  </a:lnTo>
                  <a:lnTo>
                    <a:pt x="4432" y="143"/>
                  </a:lnTo>
                  <a:lnTo>
                    <a:pt x="4439" y="150"/>
                  </a:lnTo>
                  <a:lnTo>
                    <a:pt x="4445" y="157"/>
                  </a:lnTo>
                  <a:lnTo>
                    <a:pt x="4450" y="163"/>
                  </a:lnTo>
                  <a:lnTo>
                    <a:pt x="4455" y="171"/>
                  </a:lnTo>
                  <a:lnTo>
                    <a:pt x="4461" y="178"/>
                  </a:lnTo>
                  <a:lnTo>
                    <a:pt x="4466" y="185"/>
                  </a:lnTo>
                  <a:lnTo>
                    <a:pt x="4471" y="192"/>
                  </a:lnTo>
                  <a:lnTo>
                    <a:pt x="4475" y="199"/>
                  </a:lnTo>
                  <a:lnTo>
                    <a:pt x="4480" y="207"/>
                  </a:lnTo>
                  <a:lnTo>
                    <a:pt x="4485" y="213"/>
                  </a:lnTo>
                  <a:lnTo>
                    <a:pt x="4489" y="220"/>
                  </a:lnTo>
                  <a:lnTo>
                    <a:pt x="4494" y="228"/>
                  </a:lnTo>
                  <a:lnTo>
                    <a:pt x="4498" y="235"/>
                  </a:lnTo>
                  <a:lnTo>
                    <a:pt x="4502" y="242"/>
                  </a:lnTo>
                  <a:lnTo>
                    <a:pt x="4505" y="250"/>
                  </a:lnTo>
                  <a:lnTo>
                    <a:pt x="4509" y="256"/>
                  </a:lnTo>
                  <a:lnTo>
                    <a:pt x="4513" y="263"/>
                  </a:lnTo>
                  <a:lnTo>
                    <a:pt x="4516" y="271"/>
                  </a:lnTo>
                  <a:lnTo>
                    <a:pt x="4520" y="278"/>
                  </a:lnTo>
                  <a:lnTo>
                    <a:pt x="4522" y="285"/>
                  </a:lnTo>
                  <a:lnTo>
                    <a:pt x="4525" y="293"/>
                  </a:lnTo>
                  <a:lnTo>
                    <a:pt x="4528" y="300"/>
                  </a:lnTo>
                  <a:lnTo>
                    <a:pt x="4531" y="308"/>
                  </a:lnTo>
                  <a:lnTo>
                    <a:pt x="4533" y="314"/>
                  </a:lnTo>
                  <a:lnTo>
                    <a:pt x="4536" y="321"/>
                  </a:lnTo>
                  <a:lnTo>
                    <a:pt x="4538" y="329"/>
                  </a:lnTo>
                  <a:lnTo>
                    <a:pt x="4539" y="336"/>
                  </a:lnTo>
                  <a:lnTo>
                    <a:pt x="4541" y="344"/>
                  </a:lnTo>
                  <a:lnTo>
                    <a:pt x="4544" y="351"/>
                  </a:lnTo>
                  <a:lnTo>
                    <a:pt x="4545" y="359"/>
                  </a:lnTo>
                  <a:lnTo>
                    <a:pt x="4546" y="365"/>
                  </a:lnTo>
                  <a:lnTo>
                    <a:pt x="4547" y="372"/>
                  </a:lnTo>
                  <a:lnTo>
                    <a:pt x="4548" y="380"/>
                  </a:lnTo>
                  <a:lnTo>
                    <a:pt x="4549" y="387"/>
                  </a:lnTo>
                  <a:lnTo>
                    <a:pt x="4550" y="395"/>
                  </a:lnTo>
                  <a:lnTo>
                    <a:pt x="4550" y="402"/>
                  </a:lnTo>
                  <a:lnTo>
                    <a:pt x="4551" y="410"/>
                  </a:lnTo>
                  <a:lnTo>
                    <a:pt x="4551" y="417"/>
                  </a:lnTo>
                  <a:lnTo>
                    <a:pt x="4551" y="424"/>
                  </a:lnTo>
                  <a:lnTo>
                    <a:pt x="4551" y="431"/>
                  </a:lnTo>
                  <a:lnTo>
                    <a:pt x="4551" y="439"/>
                  </a:lnTo>
                  <a:lnTo>
                    <a:pt x="4551" y="446"/>
                  </a:lnTo>
                  <a:lnTo>
                    <a:pt x="4551" y="453"/>
                  </a:lnTo>
                  <a:lnTo>
                    <a:pt x="4550" y="461"/>
                  </a:lnTo>
                  <a:lnTo>
                    <a:pt x="4550" y="468"/>
                  </a:lnTo>
                  <a:lnTo>
                    <a:pt x="4549" y="476"/>
                  </a:lnTo>
                  <a:lnTo>
                    <a:pt x="4548" y="482"/>
                  </a:lnTo>
                  <a:lnTo>
                    <a:pt x="4547" y="490"/>
                  </a:lnTo>
                  <a:lnTo>
                    <a:pt x="4546" y="497"/>
                  </a:lnTo>
                  <a:lnTo>
                    <a:pt x="4544" y="505"/>
                  </a:lnTo>
                  <a:lnTo>
                    <a:pt x="4542" y="512"/>
                  </a:lnTo>
                  <a:lnTo>
                    <a:pt x="4540" y="519"/>
                  </a:lnTo>
                  <a:lnTo>
                    <a:pt x="4539" y="527"/>
                  </a:lnTo>
                  <a:lnTo>
                    <a:pt x="4537" y="533"/>
                  </a:lnTo>
                  <a:lnTo>
                    <a:pt x="4534" y="541"/>
                  </a:lnTo>
                  <a:lnTo>
                    <a:pt x="4532" y="548"/>
                  </a:lnTo>
                  <a:lnTo>
                    <a:pt x="4530" y="555"/>
                  </a:lnTo>
                  <a:lnTo>
                    <a:pt x="4527" y="563"/>
                  </a:lnTo>
                  <a:lnTo>
                    <a:pt x="4524" y="570"/>
                  </a:lnTo>
                  <a:lnTo>
                    <a:pt x="4521" y="578"/>
                  </a:lnTo>
                  <a:lnTo>
                    <a:pt x="4517" y="585"/>
                  </a:lnTo>
                  <a:lnTo>
                    <a:pt x="4514" y="591"/>
                  </a:lnTo>
                  <a:lnTo>
                    <a:pt x="4511" y="599"/>
                  </a:lnTo>
                  <a:lnTo>
                    <a:pt x="4507" y="606"/>
                  </a:lnTo>
                  <a:lnTo>
                    <a:pt x="4504" y="613"/>
                  </a:lnTo>
                  <a:lnTo>
                    <a:pt x="4500" y="621"/>
                  </a:lnTo>
                  <a:lnTo>
                    <a:pt x="4496" y="628"/>
                  </a:lnTo>
                  <a:lnTo>
                    <a:pt x="4491" y="634"/>
                  </a:lnTo>
                  <a:lnTo>
                    <a:pt x="4488" y="642"/>
                  </a:lnTo>
                  <a:lnTo>
                    <a:pt x="4483" y="649"/>
                  </a:lnTo>
                  <a:lnTo>
                    <a:pt x="4479" y="656"/>
                  </a:lnTo>
                  <a:lnTo>
                    <a:pt x="4473" y="663"/>
                  </a:lnTo>
                  <a:lnTo>
                    <a:pt x="4469" y="671"/>
                  </a:lnTo>
                  <a:lnTo>
                    <a:pt x="4464" y="678"/>
                  </a:lnTo>
                  <a:lnTo>
                    <a:pt x="4458" y="684"/>
                  </a:lnTo>
                  <a:lnTo>
                    <a:pt x="4453" y="691"/>
                  </a:lnTo>
                  <a:lnTo>
                    <a:pt x="4447" y="699"/>
                  </a:lnTo>
                  <a:lnTo>
                    <a:pt x="4441" y="706"/>
                  </a:lnTo>
                  <a:lnTo>
                    <a:pt x="4436" y="713"/>
                  </a:lnTo>
                  <a:lnTo>
                    <a:pt x="4430" y="720"/>
                  </a:lnTo>
                  <a:lnTo>
                    <a:pt x="4424" y="726"/>
                  </a:lnTo>
                  <a:lnTo>
                    <a:pt x="4418" y="734"/>
                  </a:lnTo>
                  <a:lnTo>
                    <a:pt x="4412" y="741"/>
                  </a:lnTo>
                  <a:lnTo>
                    <a:pt x="4405" y="748"/>
                  </a:lnTo>
                  <a:lnTo>
                    <a:pt x="4398" y="755"/>
                  </a:lnTo>
                  <a:lnTo>
                    <a:pt x="4391" y="762"/>
                  </a:lnTo>
                  <a:lnTo>
                    <a:pt x="4385" y="768"/>
                  </a:lnTo>
                  <a:lnTo>
                    <a:pt x="4378" y="775"/>
                  </a:lnTo>
                  <a:lnTo>
                    <a:pt x="4370" y="782"/>
                  </a:lnTo>
                  <a:lnTo>
                    <a:pt x="4363" y="789"/>
                  </a:lnTo>
                  <a:lnTo>
                    <a:pt x="4355" y="796"/>
                  </a:lnTo>
                  <a:lnTo>
                    <a:pt x="4348" y="802"/>
                  </a:lnTo>
                  <a:lnTo>
                    <a:pt x="4340" y="809"/>
                  </a:lnTo>
                  <a:lnTo>
                    <a:pt x="4332" y="816"/>
                  </a:lnTo>
                  <a:lnTo>
                    <a:pt x="4324" y="823"/>
                  </a:lnTo>
                  <a:lnTo>
                    <a:pt x="4315" y="830"/>
                  </a:lnTo>
                  <a:lnTo>
                    <a:pt x="4307" y="837"/>
                  </a:lnTo>
                  <a:lnTo>
                    <a:pt x="4299" y="843"/>
                  </a:lnTo>
                  <a:lnTo>
                    <a:pt x="4290" y="849"/>
                  </a:lnTo>
                  <a:lnTo>
                    <a:pt x="4281" y="856"/>
                  </a:lnTo>
                  <a:lnTo>
                    <a:pt x="4273" y="863"/>
                  </a:lnTo>
                  <a:lnTo>
                    <a:pt x="4264" y="869"/>
                  </a:lnTo>
                  <a:lnTo>
                    <a:pt x="4255" y="875"/>
                  </a:lnTo>
                  <a:lnTo>
                    <a:pt x="4246" y="882"/>
                  </a:lnTo>
                  <a:lnTo>
                    <a:pt x="4236" y="889"/>
                  </a:lnTo>
                  <a:lnTo>
                    <a:pt x="4227" y="896"/>
                  </a:lnTo>
                  <a:lnTo>
                    <a:pt x="4217" y="901"/>
                  </a:lnTo>
                  <a:lnTo>
                    <a:pt x="4208" y="908"/>
                  </a:lnTo>
                  <a:lnTo>
                    <a:pt x="4197" y="914"/>
                  </a:lnTo>
                  <a:lnTo>
                    <a:pt x="4187" y="921"/>
                  </a:lnTo>
                  <a:lnTo>
                    <a:pt x="4177" y="927"/>
                  </a:lnTo>
                  <a:lnTo>
                    <a:pt x="4167" y="933"/>
                  </a:lnTo>
                  <a:lnTo>
                    <a:pt x="4156" y="940"/>
                  </a:lnTo>
                  <a:lnTo>
                    <a:pt x="4146" y="945"/>
                  </a:lnTo>
                  <a:lnTo>
                    <a:pt x="4136" y="952"/>
                  </a:lnTo>
                  <a:lnTo>
                    <a:pt x="4125" y="958"/>
                  </a:lnTo>
                  <a:lnTo>
                    <a:pt x="4113" y="964"/>
                  </a:lnTo>
                  <a:lnTo>
                    <a:pt x="4103" y="970"/>
                  </a:lnTo>
                  <a:lnTo>
                    <a:pt x="4092" y="976"/>
                  </a:lnTo>
                  <a:lnTo>
                    <a:pt x="4080" y="982"/>
                  </a:lnTo>
                  <a:lnTo>
                    <a:pt x="4069" y="989"/>
                  </a:lnTo>
                  <a:lnTo>
                    <a:pt x="4058" y="994"/>
                  </a:lnTo>
                  <a:lnTo>
                    <a:pt x="4045" y="1000"/>
                  </a:lnTo>
                  <a:lnTo>
                    <a:pt x="4034" y="1007"/>
                  </a:lnTo>
                  <a:lnTo>
                    <a:pt x="4023" y="1012"/>
                  </a:lnTo>
                  <a:lnTo>
                    <a:pt x="4010" y="1018"/>
                  </a:lnTo>
                  <a:lnTo>
                    <a:pt x="3998" y="1024"/>
                  </a:lnTo>
                  <a:lnTo>
                    <a:pt x="3986" y="1029"/>
                  </a:lnTo>
                  <a:lnTo>
                    <a:pt x="3974" y="1035"/>
                  </a:lnTo>
                  <a:lnTo>
                    <a:pt x="3961" y="1041"/>
                  </a:lnTo>
                  <a:lnTo>
                    <a:pt x="3949" y="1047"/>
                  </a:lnTo>
                  <a:lnTo>
                    <a:pt x="3935" y="1052"/>
                  </a:lnTo>
                  <a:lnTo>
                    <a:pt x="3923" y="1058"/>
                  </a:lnTo>
                  <a:lnTo>
                    <a:pt x="3910" y="1064"/>
                  </a:lnTo>
                  <a:lnTo>
                    <a:pt x="3897" y="1069"/>
                  </a:lnTo>
                  <a:lnTo>
                    <a:pt x="3884" y="1075"/>
                  </a:lnTo>
                  <a:lnTo>
                    <a:pt x="3870" y="1081"/>
                  </a:lnTo>
                  <a:lnTo>
                    <a:pt x="3857" y="1086"/>
                  </a:lnTo>
                  <a:lnTo>
                    <a:pt x="3844" y="1091"/>
                  </a:lnTo>
                  <a:lnTo>
                    <a:pt x="3831" y="1096"/>
                  </a:lnTo>
                  <a:lnTo>
                    <a:pt x="3817" y="1102"/>
                  </a:lnTo>
                  <a:lnTo>
                    <a:pt x="3802" y="1108"/>
                  </a:lnTo>
                  <a:lnTo>
                    <a:pt x="3789" y="1112"/>
                  </a:lnTo>
                  <a:lnTo>
                    <a:pt x="3775" y="1118"/>
                  </a:lnTo>
                  <a:lnTo>
                    <a:pt x="3761" y="1123"/>
                  </a:lnTo>
                  <a:lnTo>
                    <a:pt x="3747" y="1128"/>
                  </a:lnTo>
                  <a:lnTo>
                    <a:pt x="3733" y="1133"/>
                  </a:lnTo>
                  <a:lnTo>
                    <a:pt x="3718" y="1138"/>
                  </a:lnTo>
                  <a:lnTo>
                    <a:pt x="3704" y="1143"/>
                  </a:lnTo>
                  <a:lnTo>
                    <a:pt x="3690" y="1149"/>
                  </a:lnTo>
                  <a:lnTo>
                    <a:pt x="3675" y="1153"/>
                  </a:lnTo>
                  <a:lnTo>
                    <a:pt x="3646" y="1163"/>
                  </a:lnTo>
                  <a:lnTo>
                    <a:pt x="3615" y="1173"/>
                  </a:lnTo>
                  <a:lnTo>
                    <a:pt x="3585" y="1182"/>
                  </a:lnTo>
                  <a:lnTo>
                    <a:pt x="3555" y="1192"/>
                  </a:lnTo>
                  <a:lnTo>
                    <a:pt x="3524" y="1201"/>
                  </a:lnTo>
                  <a:lnTo>
                    <a:pt x="3492" y="1210"/>
                  </a:lnTo>
                  <a:lnTo>
                    <a:pt x="3461" y="1218"/>
                  </a:lnTo>
                  <a:lnTo>
                    <a:pt x="3429" y="1227"/>
                  </a:lnTo>
                  <a:lnTo>
                    <a:pt x="3397" y="1235"/>
                  </a:lnTo>
                  <a:lnTo>
                    <a:pt x="3364" y="1244"/>
                  </a:lnTo>
                  <a:lnTo>
                    <a:pt x="3331" y="1252"/>
                  </a:lnTo>
                  <a:lnTo>
                    <a:pt x="3298" y="1260"/>
                  </a:lnTo>
                  <a:lnTo>
                    <a:pt x="3264" y="1268"/>
                  </a:lnTo>
                  <a:lnTo>
                    <a:pt x="3231" y="1275"/>
                  </a:lnTo>
                  <a:lnTo>
                    <a:pt x="3197" y="1283"/>
                  </a:lnTo>
                  <a:lnTo>
                    <a:pt x="3163" y="1289"/>
                  </a:lnTo>
                  <a:lnTo>
                    <a:pt x="3128" y="1296"/>
                  </a:lnTo>
                  <a:lnTo>
                    <a:pt x="3094" y="1303"/>
                  </a:lnTo>
                  <a:lnTo>
                    <a:pt x="3059" y="1310"/>
                  </a:lnTo>
                  <a:lnTo>
                    <a:pt x="3024" y="1317"/>
                  </a:lnTo>
                  <a:lnTo>
                    <a:pt x="2988" y="1322"/>
                  </a:lnTo>
                  <a:lnTo>
                    <a:pt x="2953" y="1328"/>
                  </a:lnTo>
                  <a:lnTo>
                    <a:pt x="2918" y="1335"/>
                  </a:lnTo>
                  <a:lnTo>
                    <a:pt x="2883" y="1341"/>
                  </a:lnTo>
                  <a:lnTo>
                    <a:pt x="2847" y="1345"/>
                  </a:lnTo>
                  <a:lnTo>
                    <a:pt x="2810" y="1351"/>
                  </a:lnTo>
                  <a:lnTo>
                    <a:pt x="2774" y="1355"/>
                  </a:lnTo>
                  <a:lnTo>
                    <a:pt x="2738" y="1361"/>
                  </a:lnTo>
                  <a:lnTo>
                    <a:pt x="2701" y="1365"/>
                  </a:lnTo>
                  <a:lnTo>
                    <a:pt x="2665" y="1370"/>
                  </a:lnTo>
                  <a:lnTo>
                    <a:pt x="2629" y="1373"/>
                  </a:lnTo>
                  <a:lnTo>
                    <a:pt x="2591" y="1378"/>
                  </a:lnTo>
                  <a:lnTo>
                    <a:pt x="2555" y="1381"/>
                  </a:lnTo>
                  <a:lnTo>
                    <a:pt x="2517" y="1386"/>
                  </a:lnTo>
                  <a:lnTo>
                    <a:pt x="2480" y="1389"/>
                  </a:lnTo>
                  <a:lnTo>
                    <a:pt x="2444" y="1393"/>
                  </a:lnTo>
                  <a:lnTo>
                    <a:pt x="2406" y="1395"/>
                  </a:lnTo>
                  <a:lnTo>
                    <a:pt x="2369" y="1398"/>
                  </a:lnTo>
                  <a:lnTo>
                    <a:pt x="2331" y="1401"/>
                  </a:lnTo>
                  <a:lnTo>
                    <a:pt x="2294" y="1403"/>
                  </a:lnTo>
                  <a:lnTo>
                    <a:pt x="2257" y="1405"/>
                  </a:lnTo>
                  <a:lnTo>
                    <a:pt x="2220" y="1407"/>
                  </a:lnTo>
                  <a:lnTo>
                    <a:pt x="2182" y="1410"/>
                  </a:lnTo>
                  <a:lnTo>
                    <a:pt x="2145" y="1411"/>
                  </a:lnTo>
                  <a:lnTo>
                    <a:pt x="2109" y="1412"/>
                  </a:lnTo>
                  <a:lnTo>
                    <a:pt x="2071" y="1413"/>
                  </a:lnTo>
                  <a:lnTo>
                    <a:pt x="2035" y="1414"/>
                  </a:lnTo>
                  <a:lnTo>
                    <a:pt x="1997" y="1415"/>
                  </a:lnTo>
                  <a:lnTo>
                    <a:pt x="1961" y="1417"/>
                  </a:lnTo>
                  <a:lnTo>
                    <a:pt x="1924" y="1417"/>
                  </a:lnTo>
                  <a:lnTo>
                    <a:pt x="1887" y="1417"/>
                  </a:lnTo>
                  <a:lnTo>
                    <a:pt x="1851" y="1417"/>
                  </a:lnTo>
                  <a:lnTo>
                    <a:pt x="1815" y="1417"/>
                  </a:lnTo>
                  <a:lnTo>
                    <a:pt x="1778" y="1417"/>
                  </a:lnTo>
                  <a:lnTo>
                    <a:pt x="1742" y="1415"/>
                  </a:lnTo>
                  <a:lnTo>
                    <a:pt x="1706" y="1415"/>
                  </a:lnTo>
                  <a:lnTo>
                    <a:pt x="1669" y="1414"/>
                  </a:lnTo>
                  <a:lnTo>
                    <a:pt x="1634" y="1413"/>
                  </a:lnTo>
                  <a:lnTo>
                    <a:pt x="1598" y="1411"/>
                  </a:lnTo>
                  <a:lnTo>
                    <a:pt x="1563" y="1410"/>
                  </a:lnTo>
                  <a:lnTo>
                    <a:pt x="1527" y="1409"/>
                  </a:lnTo>
                  <a:lnTo>
                    <a:pt x="1492" y="1406"/>
                  </a:lnTo>
                  <a:lnTo>
                    <a:pt x="1457" y="1404"/>
                  </a:lnTo>
                  <a:lnTo>
                    <a:pt x="1423" y="1402"/>
                  </a:lnTo>
                  <a:lnTo>
                    <a:pt x="1388" y="1400"/>
                  </a:lnTo>
                  <a:lnTo>
                    <a:pt x="1354" y="1396"/>
                  </a:lnTo>
                  <a:lnTo>
                    <a:pt x="1320" y="1394"/>
                  </a:lnTo>
                  <a:lnTo>
                    <a:pt x="1287" y="1390"/>
                  </a:lnTo>
                  <a:lnTo>
                    <a:pt x="1254" y="1387"/>
                  </a:lnTo>
                  <a:lnTo>
                    <a:pt x="1220" y="1384"/>
                  </a:lnTo>
                  <a:lnTo>
                    <a:pt x="1188" y="1380"/>
                  </a:lnTo>
                  <a:lnTo>
                    <a:pt x="1155" y="1377"/>
                  </a:lnTo>
                  <a:lnTo>
                    <a:pt x="1123" y="1372"/>
                  </a:lnTo>
                  <a:lnTo>
                    <a:pt x="1090" y="1369"/>
                  </a:lnTo>
                  <a:lnTo>
                    <a:pt x="1060" y="1364"/>
                  </a:lnTo>
                  <a:lnTo>
                    <a:pt x="1028" y="1360"/>
                  </a:lnTo>
                  <a:lnTo>
                    <a:pt x="997" y="1355"/>
                  </a:lnTo>
                  <a:lnTo>
                    <a:pt x="967" y="1351"/>
                  </a:lnTo>
                  <a:lnTo>
                    <a:pt x="936" y="1345"/>
                  </a:lnTo>
                  <a:lnTo>
                    <a:pt x="907" y="1341"/>
                  </a:lnTo>
                  <a:lnTo>
                    <a:pt x="877" y="1335"/>
                  </a:lnTo>
                  <a:lnTo>
                    <a:pt x="848" y="1329"/>
                  </a:lnTo>
                  <a:lnTo>
                    <a:pt x="819" y="1323"/>
                  </a:lnTo>
                  <a:lnTo>
                    <a:pt x="804" y="1321"/>
                  </a:lnTo>
                  <a:lnTo>
                    <a:pt x="791" y="1318"/>
                  </a:lnTo>
                  <a:lnTo>
                    <a:pt x="776" y="1316"/>
                  </a:lnTo>
                  <a:lnTo>
                    <a:pt x="762" y="1312"/>
                  </a:lnTo>
                  <a:lnTo>
                    <a:pt x="749" y="1309"/>
                  </a:lnTo>
                  <a:lnTo>
                    <a:pt x="735" y="1306"/>
                  </a:lnTo>
                  <a:lnTo>
                    <a:pt x="722" y="1303"/>
                  </a:lnTo>
                  <a:lnTo>
                    <a:pt x="708" y="1300"/>
                  </a:lnTo>
                  <a:lnTo>
                    <a:pt x="694" y="1296"/>
                  </a:lnTo>
                  <a:lnTo>
                    <a:pt x="681" y="1293"/>
                  </a:lnTo>
                  <a:lnTo>
                    <a:pt x="667" y="1291"/>
                  </a:lnTo>
                  <a:lnTo>
                    <a:pt x="655" y="1287"/>
                  </a:lnTo>
                  <a:lnTo>
                    <a:pt x="641" y="1284"/>
                  </a:lnTo>
                  <a:lnTo>
                    <a:pt x="628" y="1280"/>
                  </a:lnTo>
                  <a:lnTo>
                    <a:pt x="616" y="1277"/>
                  </a:lnTo>
                  <a:lnTo>
                    <a:pt x="603" y="1274"/>
                  </a:lnTo>
                  <a:lnTo>
                    <a:pt x="591" y="1270"/>
                  </a:lnTo>
                  <a:lnTo>
                    <a:pt x="579" y="1267"/>
                  </a:lnTo>
                  <a:lnTo>
                    <a:pt x="566" y="1263"/>
                  </a:lnTo>
                  <a:lnTo>
                    <a:pt x="554" y="1259"/>
                  </a:lnTo>
                  <a:lnTo>
                    <a:pt x="541" y="1255"/>
                  </a:lnTo>
                  <a:lnTo>
                    <a:pt x="530" y="1252"/>
                  </a:lnTo>
                  <a:lnTo>
                    <a:pt x="517" y="1249"/>
                  </a:lnTo>
                  <a:lnTo>
                    <a:pt x="506" y="1245"/>
                  </a:lnTo>
                  <a:lnTo>
                    <a:pt x="495" y="1241"/>
                  </a:lnTo>
                  <a:lnTo>
                    <a:pt x="483" y="1237"/>
                  </a:lnTo>
                  <a:lnTo>
                    <a:pt x="472" y="1234"/>
                  </a:lnTo>
                  <a:lnTo>
                    <a:pt x="460" y="1229"/>
                  </a:lnTo>
                  <a:lnTo>
                    <a:pt x="449" y="1226"/>
                  </a:lnTo>
                  <a:lnTo>
                    <a:pt x="438" y="1222"/>
                  </a:lnTo>
                  <a:lnTo>
                    <a:pt x="428" y="1218"/>
                  </a:lnTo>
                  <a:lnTo>
                    <a:pt x="416" y="1215"/>
                  </a:lnTo>
                  <a:lnTo>
                    <a:pt x="406" y="1210"/>
                  </a:lnTo>
                  <a:lnTo>
                    <a:pt x="395" y="1207"/>
                  </a:lnTo>
                  <a:lnTo>
                    <a:pt x="384" y="1202"/>
                  </a:lnTo>
                  <a:lnTo>
                    <a:pt x="374" y="1199"/>
                  </a:lnTo>
                  <a:lnTo>
                    <a:pt x="364" y="1194"/>
                  </a:lnTo>
                  <a:lnTo>
                    <a:pt x="354" y="1190"/>
                  </a:lnTo>
                  <a:lnTo>
                    <a:pt x="345" y="1186"/>
                  </a:lnTo>
                  <a:lnTo>
                    <a:pt x="334" y="1182"/>
                  </a:lnTo>
                  <a:lnTo>
                    <a:pt x="324" y="1177"/>
                  </a:lnTo>
                  <a:lnTo>
                    <a:pt x="315" y="1174"/>
                  </a:lnTo>
                  <a:lnTo>
                    <a:pt x="306" y="1169"/>
                  </a:lnTo>
                  <a:lnTo>
                    <a:pt x="297" y="1165"/>
                  </a:lnTo>
                  <a:lnTo>
                    <a:pt x="288" y="1160"/>
                  </a:lnTo>
                  <a:lnTo>
                    <a:pt x="279" y="1157"/>
                  </a:lnTo>
                  <a:lnTo>
                    <a:pt x="270" y="1152"/>
                  </a:lnTo>
                  <a:lnTo>
                    <a:pt x="261" y="1148"/>
                  </a:lnTo>
                  <a:lnTo>
                    <a:pt x="253" y="1143"/>
                  </a:lnTo>
                  <a:lnTo>
                    <a:pt x="244" y="1138"/>
                  </a:lnTo>
                  <a:lnTo>
                    <a:pt x="236" y="1134"/>
                  </a:lnTo>
                  <a:lnTo>
                    <a:pt x="228" y="1129"/>
                  </a:lnTo>
                  <a:lnTo>
                    <a:pt x="219" y="1125"/>
                  </a:lnTo>
                  <a:lnTo>
                    <a:pt x="211" y="1120"/>
                  </a:lnTo>
                  <a:lnTo>
                    <a:pt x="204" y="1116"/>
                  </a:lnTo>
                  <a:lnTo>
                    <a:pt x="196" y="1111"/>
                  </a:lnTo>
                  <a:lnTo>
                    <a:pt x="188" y="1107"/>
                  </a:lnTo>
                  <a:lnTo>
                    <a:pt x="181" y="1102"/>
                  </a:lnTo>
                  <a:lnTo>
                    <a:pt x="173" y="1098"/>
                  </a:lnTo>
                  <a:lnTo>
                    <a:pt x="166" y="1093"/>
                  </a:lnTo>
                  <a:lnTo>
                    <a:pt x="160" y="1089"/>
                  </a:lnTo>
                  <a:lnTo>
                    <a:pt x="153" y="1084"/>
                  </a:lnTo>
                  <a:lnTo>
                    <a:pt x="146" y="1079"/>
                  </a:lnTo>
                  <a:lnTo>
                    <a:pt x="139" y="1075"/>
                  </a:lnTo>
                  <a:lnTo>
                    <a:pt x="134" y="1070"/>
                  </a:lnTo>
                  <a:lnTo>
                    <a:pt x="127" y="1066"/>
                  </a:lnTo>
                  <a:lnTo>
                    <a:pt x="121" y="1060"/>
                  </a:lnTo>
                  <a:lnTo>
                    <a:pt x="115" y="1056"/>
                  </a:lnTo>
                  <a:lnTo>
                    <a:pt x="110" y="1051"/>
                  </a:lnTo>
                  <a:lnTo>
                    <a:pt x="104" y="1047"/>
                  </a:lnTo>
                  <a:lnTo>
                    <a:pt x="98" y="1042"/>
                  </a:lnTo>
                  <a:lnTo>
                    <a:pt x="93" y="1036"/>
                  </a:lnTo>
                  <a:lnTo>
                    <a:pt x="88" y="1032"/>
                  </a:lnTo>
                  <a:lnTo>
                    <a:pt x="82" y="1027"/>
                  </a:lnTo>
                  <a:lnTo>
                    <a:pt x="78" y="1022"/>
                  </a:lnTo>
                  <a:lnTo>
                    <a:pt x="73" y="1017"/>
                  </a:lnTo>
                  <a:lnTo>
                    <a:pt x="69" y="1012"/>
                  </a:lnTo>
                  <a:lnTo>
                    <a:pt x="64" y="1008"/>
                  </a:lnTo>
                  <a:lnTo>
                    <a:pt x="60" y="1002"/>
                  </a:lnTo>
                  <a:lnTo>
                    <a:pt x="55" y="998"/>
                  </a:lnTo>
                  <a:lnTo>
                    <a:pt x="52" y="993"/>
                  </a:lnTo>
                  <a:lnTo>
                    <a:pt x="47" y="987"/>
                  </a:lnTo>
                  <a:lnTo>
                    <a:pt x="44" y="983"/>
                  </a:lnTo>
                  <a:lnTo>
                    <a:pt x="40" y="977"/>
                  </a:lnTo>
                  <a:lnTo>
                    <a:pt x="37" y="973"/>
                  </a:lnTo>
                  <a:lnTo>
                    <a:pt x="34" y="968"/>
                  </a:lnTo>
                  <a:lnTo>
                    <a:pt x="30" y="963"/>
                  </a:lnTo>
                  <a:lnTo>
                    <a:pt x="27" y="958"/>
                  </a:lnTo>
                  <a:lnTo>
                    <a:pt x="25" y="952"/>
                  </a:lnTo>
                  <a:lnTo>
                    <a:pt x="22" y="948"/>
                  </a:lnTo>
                  <a:lnTo>
                    <a:pt x="19" y="943"/>
                  </a:lnTo>
                  <a:lnTo>
                    <a:pt x="17" y="938"/>
                  </a:lnTo>
                  <a:lnTo>
                    <a:pt x="14" y="933"/>
                  </a:lnTo>
                  <a:lnTo>
                    <a:pt x="12" y="927"/>
                  </a:lnTo>
                  <a:lnTo>
                    <a:pt x="11" y="923"/>
                  </a:lnTo>
                  <a:lnTo>
                    <a:pt x="9" y="917"/>
                  </a:lnTo>
                  <a:lnTo>
                    <a:pt x="8" y="913"/>
                  </a:lnTo>
                  <a:lnTo>
                    <a:pt x="5" y="907"/>
                  </a:lnTo>
                  <a:lnTo>
                    <a:pt x="4" y="902"/>
                  </a:lnTo>
                  <a:lnTo>
                    <a:pt x="3" y="897"/>
                  </a:lnTo>
                  <a:lnTo>
                    <a:pt x="2" y="892"/>
                  </a:lnTo>
                  <a:lnTo>
                    <a:pt x="1" y="886"/>
                  </a:lnTo>
                  <a:lnTo>
                    <a:pt x="1" y="882"/>
                  </a:lnTo>
                  <a:lnTo>
                    <a:pt x="0" y="877"/>
                  </a:lnTo>
                  <a:lnTo>
                    <a:pt x="0" y="872"/>
                  </a:lnTo>
                  <a:lnTo>
                    <a:pt x="0" y="867"/>
                  </a:lnTo>
                  <a:lnTo>
                    <a:pt x="0" y="861"/>
                  </a:lnTo>
                  <a:lnTo>
                    <a:pt x="0" y="857"/>
                  </a:lnTo>
                  <a:lnTo>
                    <a:pt x="0" y="851"/>
                  </a:lnTo>
                  <a:lnTo>
                    <a:pt x="0" y="847"/>
                  </a:lnTo>
                  <a:lnTo>
                    <a:pt x="1" y="841"/>
                  </a:lnTo>
                  <a:lnTo>
                    <a:pt x="1" y="837"/>
                  </a:lnTo>
                  <a:lnTo>
                    <a:pt x="2" y="831"/>
                  </a:lnTo>
                  <a:lnTo>
                    <a:pt x="3" y="826"/>
                  </a:lnTo>
                  <a:lnTo>
                    <a:pt x="4" y="821"/>
                  </a:lnTo>
                  <a:lnTo>
                    <a:pt x="5" y="816"/>
                  </a:lnTo>
                  <a:lnTo>
                    <a:pt x="6" y="810"/>
                  </a:lnTo>
                  <a:lnTo>
                    <a:pt x="8" y="806"/>
                  </a:lnTo>
                  <a:lnTo>
                    <a:pt x="10" y="800"/>
                  </a:lnTo>
                  <a:lnTo>
                    <a:pt x="11" y="796"/>
                  </a:lnTo>
                  <a:lnTo>
                    <a:pt x="13" y="791"/>
                  </a:lnTo>
                  <a:lnTo>
                    <a:pt x="15" y="785"/>
                  </a:lnTo>
                  <a:lnTo>
                    <a:pt x="18" y="781"/>
                  </a:lnTo>
                  <a:lnTo>
                    <a:pt x="20" y="775"/>
                  </a:lnTo>
                  <a:lnTo>
                    <a:pt x="23" y="771"/>
                  </a:lnTo>
                  <a:lnTo>
                    <a:pt x="26" y="765"/>
                  </a:lnTo>
                  <a:lnTo>
                    <a:pt x="29" y="760"/>
                  </a:lnTo>
                  <a:lnTo>
                    <a:pt x="31" y="756"/>
                  </a:lnTo>
                  <a:lnTo>
                    <a:pt x="35" y="750"/>
                  </a:lnTo>
                  <a:lnTo>
                    <a:pt x="38" y="746"/>
                  </a:lnTo>
                  <a:lnTo>
                    <a:pt x="42" y="740"/>
                  </a:lnTo>
                  <a:lnTo>
                    <a:pt x="45" y="735"/>
                  </a:lnTo>
                  <a:lnTo>
                    <a:pt x="50" y="731"/>
                  </a:lnTo>
                  <a:lnTo>
                    <a:pt x="53" y="725"/>
                  </a:lnTo>
                  <a:lnTo>
                    <a:pt x="57" y="721"/>
                  </a:lnTo>
                  <a:lnTo>
                    <a:pt x="62" y="716"/>
                  </a:lnTo>
                  <a:lnTo>
                    <a:pt x="65" y="711"/>
                  </a:lnTo>
                  <a:lnTo>
                    <a:pt x="70" y="706"/>
                  </a:lnTo>
                  <a:lnTo>
                    <a:pt x="76" y="701"/>
                  </a:lnTo>
                  <a:lnTo>
                    <a:pt x="80" y="696"/>
                  </a:lnTo>
                  <a:lnTo>
                    <a:pt x="85" y="691"/>
                  </a:lnTo>
                  <a:lnTo>
                    <a:pt x="90" y="687"/>
                  </a:lnTo>
                  <a:lnTo>
                    <a:pt x="96" y="682"/>
                  </a:lnTo>
                  <a:lnTo>
                    <a:pt x="101" y="676"/>
                  </a:lnTo>
                  <a:lnTo>
                    <a:pt x="106" y="672"/>
                  </a:lnTo>
                  <a:lnTo>
                    <a:pt x="112" y="667"/>
                  </a:lnTo>
                  <a:lnTo>
                    <a:pt x="118" y="663"/>
                  </a:lnTo>
                  <a:lnTo>
                    <a:pt x="124" y="658"/>
                  </a:lnTo>
                  <a:lnTo>
                    <a:pt x="130" y="653"/>
                  </a:lnTo>
                  <a:lnTo>
                    <a:pt x="137" y="648"/>
                  </a:lnTo>
                  <a:lnTo>
                    <a:pt x="143" y="644"/>
                  </a:lnTo>
                  <a:lnTo>
                    <a:pt x="149" y="639"/>
                  </a:lnTo>
                  <a:lnTo>
                    <a:pt x="156" y="634"/>
                  </a:lnTo>
                  <a:lnTo>
                    <a:pt x="163" y="630"/>
                  </a:lnTo>
                  <a:lnTo>
                    <a:pt x="170" y="625"/>
                  </a:lnTo>
                  <a:lnTo>
                    <a:pt x="178" y="621"/>
                  </a:lnTo>
                  <a:lnTo>
                    <a:pt x="185" y="616"/>
                  </a:lnTo>
                  <a:lnTo>
                    <a:pt x="193" y="612"/>
                  </a:lnTo>
                  <a:lnTo>
                    <a:pt x="199" y="606"/>
                  </a:lnTo>
                  <a:lnTo>
                    <a:pt x="207" y="603"/>
                  </a:lnTo>
                  <a:lnTo>
                    <a:pt x="215" y="598"/>
                  </a:lnTo>
                  <a:lnTo>
                    <a:pt x="223" y="594"/>
                  </a:lnTo>
                  <a:lnTo>
                    <a:pt x="231" y="589"/>
                  </a:lnTo>
                  <a:lnTo>
                    <a:pt x="239" y="585"/>
                  </a:lnTo>
                  <a:lnTo>
                    <a:pt x="248" y="580"/>
                  </a:lnTo>
                  <a:lnTo>
                    <a:pt x="256" y="575"/>
                  </a:lnTo>
                  <a:lnTo>
                    <a:pt x="265" y="571"/>
                  </a:lnTo>
                  <a:lnTo>
                    <a:pt x="274" y="566"/>
                  </a:lnTo>
                  <a:lnTo>
                    <a:pt x="282" y="563"/>
                  </a:lnTo>
                  <a:lnTo>
                    <a:pt x="291" y="558"/>
                  </a:lnTo>
                  <a:lnTo>
                    <a:pt x="302" y="554"/>
                  </a:lnTo>
                  <a:lnTo>
                    <a:pt x="311" y="549"/>
                  </a:lnTo>
                  <a:lnTo>
                    <a:pt x="320" y="546"/>
                  </a:lnTo>
                  <a:lnTo>
                    <a:pt x="329" y="541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22" name="Freeform 394"/>
            <p:cNvSpPr>
              <a:spLocks/>
            </p:cNvSpPr>
            <p:nvPr/>
          </p:nvSpPr>
          <p:spPr bwMode="auto">
            <a:xfrm>
              <a:off x="1032" y="2264"/>
              <a:ext cx="650" cy="202"/>
            </a:xfrm>
            <a:custGeom>
              <a:avLst/>
              <a:gdLst>
                <a:gd name="T0" fmla="*/ 4328 w 4551"/>
                <a:gd name="T1" fmla="*/ 40 h 1417"/>
                <a:gd name="T2" fmla="*/ 4381 w 4551"/>
                <a:gd name="T3" fmla="*/ 88 h 1417"/>
                <a:gd name="T4" fmla="*/ 4427 w 4551"/>
                <a:gd name="T5" fmla="*/ 136 h 1417"/>
                <a:gd name="T6" fmla="*/ 4465 w 4551"/>
                <a:gd name="T7" fmla="*/ 186 h 1417"/>
                <a:gd name="T8" fmla="*/ 4498 w 4551"/>
                <a:gd name="T9" fmla="*/ 235 h 1417"/>
                <a:gd name="T10" fmla="*/ 4522 w 4551"/>
                <a:gd name="T11" fmla="*/ 285 h 1417"/>
                <a:gd name="T12" fmla="*/ 4540 w 4551"/>
                <a:gd name="T13" fmla="*/ 336 h 1417"/>
                <a:gd name="T14" fmla="*/ 4549 w 4551"/>
                <a:gd name="T15" fmla="*/ 388 h 1417"/>
                <a:gd name="T16" fmla="*/ 4551 w 4551"/>
                <a:gd name="T17" fmla="*/ 439 h 1417"/>
                <a:gd name="T18" fmla="*/ 4547 w 4551"/>
                <a:gd name="T19" fmla="*/ 490 h 1417"/>
                <a:gd name="T20" fmla="*/ 4534 w 4551"/>
                <a:gd name="T21" fmla="*/ 541 h 1417"/>
                <a:gd name="T22" fmla="*/ 4515 w 4551"/>
                <a:gd name="T23" fmla="*/ 592 h 1417"/>
                <a:gd name="T24" fmla="*/ 4488 w 4551"/>
                <a:gd name="T25" fmla="*/ 642 h 1417"/>
                <a:gd name="T26" fmla="*/ 4453 w 4551"/>
                <a:gd name="T27" fmla="*/ 692 h 1417"/>
                <a:gd name="T28" fmla="*/ 4412 w 4551"/>
                <a:gd name="T29" fmla="*/ 741 h 1417"/>
                <a:gd name="T30" fmla="*/ 4363 w 4551"/>
                <a:gd name="T31" fmla="*/ 789 h 1417"/>
                <a:gd name="T32" fmla="*/ 4307 w 4551"/>
                <a:gd name="T33" fmla="*/ 836 h 1417"/>
                <a:gd name="T34" fmla="*/ 4246 w 4551"/>
                <a:gd name="T35" fmla="*/ 882 h 1417"/>
                <a:gd name="T36" fmla="*/ 4178 w 4551"/>
                <a:gd name="T37" fmla="*/ 927 h 1417"/>
                <a:gd name="T38" fmla="*/ 4103 w 4551"/>
                <a:gd name="T39" fmla="*/ 971 h 1417"/>
                <a:gd name="T40" fmla="*/ 4023 w 4551"/>
                <a:gd name="T41" fmla="*/ 1013 h 1417"/>
                <a:gd name="T42" fmla="*/ 3935 w 4551"/>
                <a:gd name="T43" fmla="*/ 1053 h 1417"/>
                <a:gd name="T44" fmla="*/ 3844 w 4551"/>
                <a:gd name="T45" fmla="*/ 1091 h 1417"/>
                <a:gd name="T46" fmla="*/ 3747 w 4551"/>
                <a:gd name="T47" fmla="*/ 1129 h 1417"/>
                <a:gd name="T48" fmla="*/ 3646 w 4551"/>
                <a:gd name="T49" fmla="*/ 1163 h 1417"/>
                <a:gd name="T50" fmla="*/ 3429 w 4551"/>
                <a:gd name="T51" fmla="*/ 1228 h 1417"/>
                <a:gd name="T52" fmla="*/ 3197 w 4551"/>
                <a:gd name="T53" fmla="*/ 1283 h 1417"/>
                <a:gd name="T54" fmla="*/ 2953 w 4551"/>
                <a:gd name="T55" fmla="*/ 1329 h 1417"/>
                <a:gd name="T56" fmla="*/ 2701 w 4551"/>
                <a:gd name="T57" fmla="*/ 1366 h 1417"/>
                <a:gd name="T58" fmla="*/ 2444 w 4551"/>
                <a:gd name="T59" fmla="*/ 1392 h 1417"/>
                <a:gd name="T60" fmla="*/ 2182 w 4551"/>
                <a:gd name="T61" fmla="*/ 1409 h 1417"/>
                <a:gd name="T62" fmla="*/ 1924 w 4551"/>
                <a:gd name="T63" fmla="*/ 1417 h 1417"/>
                <a:gd name="T64" fmla="*/ 1669 w 4551"/>
                <a:gd name="T65" fmla="*/ 1415 h 1417"/>
                <a:gd name="T66" fmla="*/ 1423 w 4551"/>
                <a:gd name="T67" fmla="*/ 1402 h 1417"/>
                <a:gd name="T68" fmla="*/ 1188 w 4551"/>
                <a:gd name="T69" fmla="*/ 1381 h 1417"/>
                <a:gd name="T70" fmla="*/ 967 w 4551"/>
                <a:gd name="T71" fmla="*/ 1350 h 1417"/>
                <a:gd name="T72" fmla="*/ 819 w 4551"/>
                <a:gd name="T73" fmla="*/ 1324 h 1417"/>
                <a:gd name="T74" fmla="*/ 722 w 4551"/>
                <a:gd name="T75" fmla="*/ 1304 h 1417"/>
                <a:gd name="T76" fmla="*/ 628 w 4551"/>
                <a:gd name="T77" fmla="*/ 1281 h 1417"/>
                <a:gd name="T78" fmla="*/ 541 w 4551"/>
                <a:gd name="T79" fmla="*/ 1256 h 1417"/>
                <a:gd name="T80" fmla="*/ 460 w 4551"/>
                <a:gd name="T81" fmla="*/ 1230 h 1417"/>
                <a:gd name="T82" fmla="*/ 384 w 4551"/>
                <a:gd name="T83" fmla="*/ 1203 h 1417"/>
                <a:gd name="T84" fmla="*/ 315 w 4551"/>
                <a:gd name="T85" fmla="*/ 1173 h 1417"/>
                <a:gd name="T86" fmla="*/ 252 w 4551"/>
                <a:gd name="T87" fmla="*/ 1144 h 1417"/>
                <a:gd name="T88" fmla="*/ 196 w 4551"/>
                <a:gd name="T89" fmla="*/ 1112 h 1417"/>
                <a:gd name="T90" fmla="*/ 146 w 4551"/>
                <a:gd name="T91" fmla="*/ 1080 h 1417"/>
                <a:gd name="T92" fmla="*/ 104 w 4551"/>
                <a:gd name="T93" fmla="*/ 1047 h 1417"/>
                <a:gd name="T94" fmla="*/ 69 w 4551"/>
                <a:gd name="T95" fmla="*/ 1013 h 1417"/>
                <a:gd name="T96" fmla="*/ 40 w 4551"/>
                <a:gd name="T97" fmla="*/ 978 h 1417"/>
                <a:gd name="T98" fmla="*/ 19 w 4551"/>
                <a:gd name="T99" fmla="*/ 943 h 1417"/>
                <a:gd name="T100" fmla="*/ 5 w 4551"/>
                <a:gd name="T101" fmla="*/ 907 h 1417"/>
                <a:gd name="T102" fmla="*/ 0 w 4551"/>
                <a:gd name="T103" fmla="*/ 872 h 1417"/>
                <a:gd name="T104" fmla="*/ 1 w 4551"/>
                <a:gd name="T105" fmla="*/ 837 h 1417"/>
                <a:gd name="T106" fmla="*/ 10 w 4551"/>
                <a:gd name="T107" fmla="*/ 801 h 1417"/>
                <a:gd name="T108" fmla="*/ 26 w 4551"/>
                <a:gd name="T109" fmla="*/ 766 h 1417"/>
                <a:gd name="T110" fmla="*/ 50 w 4551"/>
                <a:gd name="T111" fmla="*/ 732 h 1417"/>
                <a:gd name="T112" fmla="*/ 80 w 4551"/>
                <a:gd name="T113" fmla="*/ 696 h 1417"/>
                <a:gd name="T114" fmla="*/ 119 w 4551"/>
                <a:gd name="T115" fmla="*/ 662 h 1417"/>
                <a:gd name="T116" fmla="*/ 163 w 4551"/>
                <a:gd name="T117" fmla="*/ 629 h 1417"/>
                <a:gd name="T118" fmla="*/ 215 w 4551"/>
                <a:gd name="T119" fmla="*/ 598 h 1417"/>
                <a:gd name="T120" fmla="*/ 274 w 4551"/>
                <a:gd name="T121" fmla="*/ 567 h 1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551" h="1417">
                  <a:moveTo>
                    <a:pt x="4277" y="0"/>
                  </a:moveTo>
                  <a:lnTo>
                    <a:pt x="4286" y="6"/>
                  </a:lnTo>
                  <a:lnTo>
                    <a:pt x="4295" y="13"/>
                  </a:lnTo>
                  <a:lnTo>
                    <a:pt x="4303" y="20"/>
                  </a:lnTo>
                  <a:lnTo>
                    <a:pt x="4311" y="27"/>
                  </a:lnTo>
                  <a:lnTo>
                    <a:pt x="4320" y="33"/>
                  </a:lnTo>
                  <a:lnTo>
                    <a:pt x="4328" y="40"/>
                  </a:lnTo>
                  <a:lnTo>
                    <a:pt x="4336" y="47"/>
                  </a:lnTo>
                  <a:lnTo>
                    <a:pt x="4344" y="54"/>
                  </a:lnTo>
                  <a:lnTo>
                    <a:pt x="4352" y="61"/>
                  </a:lnTo>
                  <a:lnTo>
                    <a:pt x="4359" y="67"/>
                  </a:lnTo>
                  <a:lnTo>
                    <a:pt x="4366" y="74"/>
                  </a:lnTo>
                  <a:lnTo>
                    <a:pt x="4373" y="81"/>
                  </a:lnTo>
                  <a:lnTo>
                    <a:pt x="4381" y="88"/>
                  </a:lnTo>
                  <a:lnTo>
                    <a:pt x="4388" y="95"/>
                  </a:lnTo>
                  <a:lnTo>
                    <a:pt x="4395" y="102"/>
                  </a:lnTo>
                  <a:lnTo>
                    <a:pt x="4402" y="108"/>
                  </a:lnTo>
                  <a:lnTo>
                    <a:pt x="4407" y="115"/>
                  </a:lnTo>
                  <a:lnTo>
                    <a:pt x="4414" y="122"/>
                  </a:lnTo>
                  <a:lnTo>
                    <a:pt x="4421" y="129"/>
                  </a:lnTo>
                  <a:lnTo>
                    <a:pt x="4427" y="136"/>
                  </a:lnTo>
                  <a:lnTo>
                    <a:pt x="4432" y="142"/>
                  </a:lnTo>
                  <a:lnTo>
                    <a:pt x="4439" y="150"/>
                  </a:lnTo>
                  <a:lnTo>
                    <a:pt x="4445" y="157"/>
                  </a:lnTo>
                  <a:lnTo>
                    <a:pt x="4450" y="164"/>
                  </a:lnTo>
                  <a:lnTo>
                    <a:pt x="4455" y="171"/>
                  </a:lnTo>
                  <a:lnTo>
                    <a:pt x="4461" y="178"/>
                  </a:lnTo>
                  <a:lnTo>
                    <a:pt x="4465" y="186"/>
                  </a:lnTo>
                  <a:lnTo>
                    <a:pt x="4471" y="192"/>
                  </a:lnTo>
                  <a:lnTo>
                    <a:pt x="4475" y="199"/>
                  </a:lnTo>
                  <a:lnTo>
                    <a:pt x="4480" y="206"/>
                  </a:lnTo>
                  <a:lnTo>
                    <a:pt x="4485" y="214"/>
                  </a:lnTo>
                  <a:lnTo>
                    <a:pt x="4489" y="221"/>
                  </a:lnTo>
                  <a:lnTo>
                    <a:pt x="4494" y="228"/>
                  </a:lnTo>
                  <a:lnTo>
                    <a:pt x="4498" y="235"/>
                  </a:lnTo>
                  <a:lnTo>
                    <a:pt x="4502" y="242"/>
                  </a:lnTo>
                  <a:lnTo>
                    <a:pt x="4505" y="249"/>
                  </a:lnTo>
                  <a:lnTo>
                    <a:pt x="4509" y="257"/>
                  </a:lnTo>
                  <a:lnTo>
                    <a:pt x="4513" y="264"/>
                  </a:lnTo>
                  <a:lnTo>
                    <a:pt x="4516" y="271"/>
                  </a:lnTo>
                  <a:lnTo>
                    <a:pt x="4520" y="279"/>
                  </a:lnTo>
                  <a:lnTo>
                    <a:pt x="4522" y="285"/>
                  </a:lnTo>
                  <a:lnTo>
                    <a:pt x="4525" y="292"/>
                  </a:lnTo>
                  <a:lnTo>
                    <a:pt x="4528" y="300"/>
                  </a:lnTo>
                  <a:lnTo>
                    <a:pt x="4531" y="307"/>
                  </a:lnTo>
                  <a:lnTo>
                    <a:pt x="4533" y="315"/>
                  </a:lnTo>
                  <a:lnTo>
                    <a:pt x="4536" y="322"/>
                  </a:lnTo>
                  <a:lnTo>
                    <a:pt x="4538" y="330"/>
                  </a:lnTo>
                  <a:lnTo>
                    <a:pt x="4540" y="336"/>
                  </a:lnTo>
                  <a:lnTo>
                    <a:pt x="4541" y="343"/>
                  </a:lnTo>
                  <a:lnTo>
                    <a:pt x="4544" y="351"/>
                  </a:lnTo>
                  <a:lnTo>
                    <a:pt x="4545" y="358"/>
                  </a:lnTo>
                  <a:lnTo>
                    <a:pt x="4546" y="366"/>
                  </a:lnTo>
                  <a:lnTo>
                    <a:pt x="4547" y="373"/>
                  </a:lnTo>
                  <a:lnTo>
                    <a:pt x="4548" y="381"/>
                  </a:lnTo>
                  <a:lnTo>
                    <a:pt x="4549" y="388"/>
                  </a:lnTo>
                  <a:lnTo>
                    <a:pt x="4550" y="396"/>
                  </a:lnTo>
                  <a:lnTo>
                    <a:pt x="4550" y="402"/>
                  </a:lnTo>
                  <a:lnTo>
                    <a:pt x="4551" y="410"/>
                  </a:lnTo>
                  <a:lnTo>
                    <a:pt x="4551" y="417"/>
                  </a:lnTo>
                  <a:lnTo>
                    <a:pt x="4551" y="424"/>
                  </a:lnTo>
                  <a:lnTo>
                    <a:pt x="4551" y="432"/>
                  </a:lnTo>
                  <a:lnTo>
                    <a:pt x="4551" y="439"/>
                  </a:lnTo>
                  <a:lnTo>
                    <a:pt x="4551" y="447"/>
                  </a:lnTo>
                  <a:lnTo>
                    <a:pt x="4551" y="453"/>
                  </a:lnTo>
                  <a:lnTo>
                    <a:pt x="4550" y="461"/>
                  </a:lnTo>
                  <a:lnTo>
                    <a:pt x="4550" y="468"/>
                  </a:lnTo>
                  <a:lnTo>
                    <a:pt x="4549" y="476"/>
                  </a:lnTo>
                  <a:lnTo>
                    <a:pt x="4548" y="483"/>
                  </a:lnTo>
                  <a:lnTo>
                    <a:pt x="4547" y="490"/>
                  </a:lnTo>
                  <a:lnTo>
                    <a:pt x="4546" y="498"/>
                  </a:lnTo>
                  <a:lnTo>
                    <a:pt x="4544" y="504"/>
                  </a:lnTo>
                  <a:lnTo>
                    <a:pt x="4542" y="512"/>
                  </a:lnTo>
                  <a:lnTo>
                    <a:pt x="4540" y="519"/>
                  </a:lnTo>
                  <a:lnTo>
                    <a:pt x="4539" y="527"/>
                  </a:lnTo>
                  <a:lnTo>
                    <a:pt x="4537" y="534"/>
                  </a:lnTo>
                  <a:lnTo>
                    <a:pt x="4534" y="541"/>
                  </a:lnTo>
                  <a:lnTo>
                    <a:pt x="4532" y="549"/>
                  </a:lnTo>
                  <a:lnTo>
                    <a:pt x="4530" y="556"/>
                  </a:lnTo>
                  <a:lnTo>
                    <a:pt x="4527" y="562"/>
                  </a:lnTo>
                  <a:lnTo>
                    <a:pt x="4524" y="570"/>
                  </a:lnTo>
                  <a:lnTo>
                    <a:pt x="4521" y="577"/>
                  </a:lnTo>
                  <a:lnTo>
                    <a:pt x="4517" y="585"/>
                  </a:lnTo>
                  <a:lnTo>
                    <a:pt x="4515" y="592"/>
                  </a:lnTo>
                  <a:lnTo>
                    <a:pt x="4512" y="599"/>
                  </a:lnTo>
                  <a:lnTo>
                    <a:pt x="4507" y="607"/>
                  </a:lnTo>
                  <a:lnTo>
                    <a:pt x="4504" y="613"/>
                  </a:lnTo>
                  <a:lnTo>
                    <a:pt x="4500" y="620"/>
                  </a:lnTo>
                  <a:lnTo>
                    <a:pt x="4496" y="628"/>
                  </a:lnTo>
                  <a:lnTo>
                    <a:pt x="4491" y="635"/>
                  </a:lnTo>
                  <a:lnTo>
                    <a:pt x="4488" y="642"/>
                  </a:lnTo>
                  <a:lnTo>
                    <a:pt x="4483" y="650"/>
                  </a:lnTo>
                  <a:lnTo>
                    <a:pt x="4479" y="657"/>
                  </a:lnTo>
                  <a:lnTo>
                    <a:pt x="4473" y="663"/>
                  </a:lnTo>
                  <a:lnTo>
                    <a:pt x="4469" y="670"/>
                  </a:lnTo>
                  <a:lnTo>
                    <a:pt x="4464" y="678"/>
                  </a:lnTo>
                  <a:lnTo>
                    <a:pt x="4458" y="685"/>
                  </a:lnTo>
                  <a:lnTo>
                    <a:pt x="4453" y="692"/>
                  </a:lnTo>
                  <a:lnTo>
                    <a:pt x="4447" y="699"/>
                  </a:lnTo>
                  <a:lnTo>
                    <a:pt x="4441" y="707"/>
                  </a:lnTo>
                  <a:lnTo>
                    <a:pt x="4436" y="713"/>
                  </a:lnTo>
                  <a:lnTo>
                    <a:pt x="4430" y="720"/>
                  </a:lnTo>
                  <a:lnTo>
                    <a:pt x="4424" y="727"/>
                  </a:lnTo>
                  <a:lnTo>
                    <a:pt x="4418" y="734"/>
                  </a:lnTo>
                  <a:lnTo>
                    <a:pt x="4412" y="741"/>
                  </a:lnTo>
                  <a:lnTo>
                    <a:pt x="4405" y="749"/>
                  </a:lnTo>
                  <a:lnTo>
                    <a:pt x="4398" y="755"/>
                  </a:lnTo>
                  <a:lnTo>
                    <a:pt x="4391" y="762"/>
                  </a:lnTo>
                  <a:lnTo>
                    <a:pt x="4385" y="769"/>
                  </a:lnTo>
                  <a:lnTo>
                    <a:pt x="4378" y="776"/>
                  </a:lnTo>
                  <a:lnTo>
                    <a:pt x="4370" y="783"/>
                  </a:lnTo>
                  <a:lnTo>
                    <a:pt x="4363" y="789"/>
                  </a:lnTo>
                  <a:lnTo>
                    <a:pt x="4355" y="796"/>
                  </a:lnTo>
                  <a:lnTo>
                    <a:pt x="4348" y="803"/>
                  </a:lnTo>
                  <a:lnTo>
                    <a:pt x="4340" y="810"/>
                  </a:lnTo>
                  <a:lnTo>
                    <a:pt x="4332" y="817"/>
                  </a:lnTo>
                  <a:lnTo>
                    <a:pt x="4324" y="823"/>
                  </a:lnTo>
                  <a:lnTo>
                    <a:pt x="4317" y="829"/>
                  </a:lnTo>
                  <a:lnTo>
                    <a:pt x="4307" y="836"/>
                  </a:lnTo>
                  <a:lnTo>
                    <a:pt x="4299" y="843"/>
                  </a:lnTo>
                  <a:lnTo>
                    <a:pt x="4290" y="850"/>
                  </a:lnTo>
                  <a:lnTo>
                    <a:pt x="4282" y="856"/>
                  </a:lnTo>
                  <a:lnTo>
                    <a:pt x="4273" y="863"/>
                  </a:lnTo>
                  <a:lnTo>
                    <a:pt x="4264" y="869"/>
                  </a:lnTo>
                  <a:lnTo>
                    <a:pt x="4255" y="876"/>
                  </a:lnTo>
                  <a:lnTo>
                    <a:pt x="4246" y="882"/>
                  </a:lnTo>
                  <a:lnTo>
                    <a:pt x="4236" y="889"/>
                  </a:lnTo>
                  <a:lnTo>
                    <a:pt x="4227" y="895"/>
                  </a:lnTo>
                  <a:lnTo>
                    <a:pt x="4218" y="902"/>
                  </a:lnTo>
                  <a:lnTo>
                    <a:pt x="4208" y="909"/>
                  </a:lnTo>
                  <a:lnTo>
                    <a:pt x="4197" y="914"/>
                  </a:lnTo>
                  <a:lnTo>
                    <a:pt x="4187" y="921"/>
                  </a:lnTo>
                  <a:lnTo>
                    <a:pt x="4178" y="927"/>
                  </a:lnTo>
                  <a:lnTo>
                    <a:pt x="4167" y="934"/>
                  </a:lnTo>
                  <a:lnTo>
                    <a:pt x="4156" y="939"/>
                  </a:lnTo>
                  <a:lnTo>
                    <a:pt x="4146" y="946"/>
                  </a:lnTo>
                  <a:lnTo>
                    <a:pt x="4136" y="952"/>
                  </a:lnTo>
                  <a:lnTo>
                    <a:pt x="4125" y="959"/>
                  </a:lnTo>
                  <a:lnTo>
                    <a:pt x="4113" y="964"/>
                  </a:lnTo>
                  <a:lnTo>
                    <a:pt x="4103" y="971"/>
                  </a:lnTo>
                  <a:lnTo>
                    <a:pt x="4092" y="977"/>
                  </a:lnTo>
                  <a:lnTo>
                    <a:pt x="4080" y="982"/>
                  </a:lnTo>
                  <a:lnTo>
                    <a:pt x="4069" y="989"/>
                  </a:lnTo>
                  <a:lnTo>
                    <a:pt x="4058" y="995"/>
                  </a:lnTo>
                  <a:lnTo>
                    <a:pt x="4045" y="1001"/>
                  </a:lnTo>
                  <a:lnTo>
                    <a:pt x="4034" y="1006"/>
                  </a:lnTo>
                  <a:lnTo>
                    <a:pt x="4023" y="1013"/>
                  </a:lnTo>
                  <a:lnTo>
                    <a:pt x="4010" y="1019"/>
                  </a:lnTo>
                  <a:lnTo>
                    <a:pt x="3998" y="1024"/>
                  </a:lnTo>
                  <a:lnTo>
                    <a:pt x="3985" y="1030"/>
                  </a:lnTo>
                  <a:lnTo>
                    <a:pt x="3974" y="1036"/>
                  </a:lnTo>
                  <a:lnTo>
                    <a:pt x="3961" y="1041"/>
                  </a:lnTo>
                  <a:lnTo>
                    <a:pt x="3949" y="1047"/>
                  </a:lnTo>
                  <a:lnTo>
                    <a:pt x="3935" y="1053"/>
                  </a:lnTo>
                  <a:lnTo>
                    <a:pt x="3923" y="1058"/>
                  </a:lnTo>
                  <a:lnTo>
                    <a:pt x="3910" y="1064"/>
                  </a:lnTo>
                  <a:lnTo>
                    <a:pt x="3897" y="1070"/>
                  </a:lnTo>
                  <a:lnTo>
                    <a:pt x="3884" y="1075"/>
                  </a:lnTo>
                  <a:lnTo>
                    <a:pt x="3870" y="1081"/>
                  </a:lnTo>
                  <a:lnTo>
                    <a:pt x="3857" y="1086"/>
                  </a:lnTo>
                  <a:lnTo>
                    <a:pt x="3844" y="1091"/>
                  </a:lnTo>
                  <a:lnTo>
                    <a:pt x="3831" y="1097"/>
                  </a:lnTo>
                  <a:lnTo>
                    <a:pt x="3817" y="1103"/>
                  </a:lnTo>
                  <a:lnTo>
                    <a:pt x="3803" y="1107"/>
                  </a:lnTo>
                  <a:lnTo>
                    <a:pt x="3789" y="1113"/>
                  </a:lnTo>
                  <a:lnTo>
                    <a:pt x="3775" y="1119"/>
                  </a:lnTo>
                  <a:lnTo>
                    <a:pt x="3761" y="1123"/>
                  </a:lnTo>
                  <a:lnTo>
                    <a:pt x="3747" y="1129"/>
                  </a:lnTo>
                  <a:lnTo>
                    <a:pt x="3733" y="1133"/>
                  </a:lnTo>
                  <a:lnTo>
                    <a:pt x="3718" y="1139"/>
                  </a:lnTo>
                  <a:lnTo>
                    <a:pt x="3705" y="1144"/>
                  </a:lnTo>
                  <a:lnTo>
                    <a:pt x="3690" y="1148"/>
                  </a:lnTo>
                  <a:lnTo>
                    <a:pt x="3675" y="1154"/>
                  </a:lnTo>
                  <a:lnTo>
                    <a:pt x="3660" y="1158"/>
                  </a:lnTo>
                  <a:lnTo>
                    <a:pt x="3646" y="1163"/>
                  </a:lnTo>
                  <a:lnTo>
                    <a:pt x="3616" y="1173"/>
                  </a:lnTo>
                  <a:lnTo>
                    <a:pt x="3585" y="1182"/>
                  </a:lnTo>
                  <a:lnTo>
                    <a:pt x="3555" y="1191"/>
                  </a:lnTo>
                  <a:lnTo>
                    <a:pt x="3524" y="1200"/>
                  </a:lnTo>
                  <a:lnTo>
                    <a:pt x="3492" y="1209"/>
                  </a:lnTo>
                  <a:lnTo>
                    <a:pt x="3461" y="1218"/>
                  </a:lnTo>
                  <a:lnTo>
                    <a:pt x="3429" y="1228"/>
                  </a:lnTo>
                  <a:lnTo>
                    <a:pt x="3397" y="1236"/>
                  </a:lnTo>
                  <a:lnTo>
                    <a:pt x="3364" y="1243"/>
                  </a:lnTo>
                  <a:lnTo>
                    <a:pt x="3331" y="1253"/>
                  </a:lnTo>
                  <a:lnTo>
                    <a:pt x="3298" y="1260"/>
                  </a:lnTo>
                  <a:lnTo>
                    <a:pt x="3264" y="1267"/>
                  </a:lnTo>
                  <a:lnTo>
                    <a:pt x="3231" y="1275"/>
                  </a:lnTo>
                  <a:lnTo>
                    <a:pt x="3197" y="1283"/>
                  </a:lnTo>
                  <a:lnTo>
                    <a:pt x="3163" y="1290"/>
                  </a:lnTo>
                  <a:lnTo>
                    <a:pt x="3129" y="1297"/>
                  </a:lnTo>
                  <a:lnTo>
                    <a:pt x="3094" y="1304"/>
                  </a:lnTo>
                  <a:lnTo>
                    <a:pt x="3059" y="1310"/>
                  </a:lnTo>
                  <a:lnTo>
                    <a:pt x="3025" y="1316"/>
                  </a:lnTo>
                  <a:lnTo>
                    <a:pt x="2990" y="1323"/>
                  </a:lnTo>
                  <a:lnTo>
                    <a:pt x="2953" y="1329"/>
                  </a:lnTo>
                  <a:lnTo>
                    <a:pt x="2918" y="1334"/>
                  </a:lnTo>
                  <a:lnTo>
                    <a:pt x="2883" y="1340"/>
                  </a:lnTo>
                  <a:lnTo>
                    <a:pt x="2847" y="1346"/>
                  </a:lnTo>
                  <a:lnTo>
                    <a:pt x="2810" y="1351"/>
                  </a:lnTo>
                  <a:lnTo>
                    <a:pt x="2774" y="1356"/>
                  </a:lnTo>
                  <a:lnTo>
                    <a:pt x="2738" y="1360"/>
                  </a:lnTo>
                  <a:lnTo>
                    <a:pt x="2701" y="1366"/>
                  </a:lnTo>
                  <a:lnTo>
                    <a:pt x="2665" y="1369"/>
                  </a:lnTo>
                  <a:lnTo>
                    <a:pt x="2629" y="1374"/>
                  </a:lnTo>
                  <a:lnTo>
                    <a:pt x="2591" y="1379"/>
                  </a:lnTo>
                  <a:lnTo>
                    <a:pt x="2555" y="1382"/>
                  </a:lnTo>
                  <a:lnTo>
                    <a:pt x="2517" y="1385"/>
                  </a:lnTo>
                  <a:lnTo>
                    <a:pt x="2480" y="1390"/>
                  </a:lnTo>
                  <a:lnTo>
                    <a:pt x="2444" y="1392"/>
                  </a:lnTo>
                  <a:lnTo>
                    <a:pt x="2406" y="1396"/>
                  </a:lnTo>
                  <a:lnTo>
                    <a:pt x="2369" y="1399"/>
                  </a:lnTo>
                  <a:lnTo>
                    <a:pt x="2331" y="1401"/>
                  </a:lnTo>
                  <a:lnTo>
                    <a:pt x="2295" y="1404"/>
                  </a:lnTo>
                  <a:lnTo>
                    <a:pt x="2257" y="1406"/>
                  </a:lnTo>
                  <a:lnTo>
                    <a:pt x="2220" y="1408"/>
                  </a:lnTo>
                  <a:lnTo>
                    <a:pt x="2182" y="1409"/>
                  </a:lnTo>
                  <a:lnTo>
                    <a:pt x="2146" y="1411"/>
                  </a:lnTo>
                  <a:lnTo>
                    <a:pt x="2109" y="1413"/>
                  </a:lnTo>
                  <a:lnTo>
                    <a:pt x="2071" y="1414"/>
                  </a:lnTo>
                  <a:lnTo>
                    <a:pt x="2035" y="1415"/>
                  </a:lnTo>
                  <a:lnTo>
                    <a:pt x="1997" y="1416"/>
                  </a:lnTo>
                  <a:lnTo>
                    <a:pt x="1961" y="1416"/>
                  </a:lnTo>
                  <a:lnTo>
                    <a:pt x="1924" y="1417"/>
                  </a:lnTo>
                  <a:lnTo>
                    <a:pt x="1887" y="1417"/>
                  </a:lnTo>
                  <a:lnTo>
                    <a:pt x="1851" y="1417"/>
                  </a:lnTo>
                  <a:lnTo>
                    <a:pt x="1815" y="1417"/>
                  </a:lnTo>
                  <a:lnTo>
                    <a:pt x="1778" y="1417"/>
                  </a:lnTo>
                  <a:lnTo>
                    <a:pt x="1742" y="1416"/>
                  </a:lnTo>
                  <a:lnTo>
                    <a:pt x="1706" y="1415"/>
                  </a:lnTo>
                  <a:lnTo>
                    <a:pt x="1669" y="1415"/>
                  </a:lnTo>
                  <a:lnTo>
                    <a:pt x="1634" y="1413"/>
                  </a:lnTo>
                  <a:lnTo>
                    <a:pt x="1598" y="1411"/>
                  </a:lnTo>
                  <a:lnTo>
                    <a:pt x="1563" y="1410"/>
                  </a:lnTo>
                  <a:lnTo>
                    <a:pt x="1527" y="1408"/>
                  </a:lnTo>
                  <a:lnTo>
                    <a:pt x="1492" y="1407"/>
                  </a:lnTo>
                  <a:lnTo>
                    <a:pt x="1457" y="1405"/>
                  </a:lnTo>
                  <a:lnTo>
                    <a:pt x="1423" y="1402"/>
                  </a:lnTo>
                  <a:lnTo>
                    <a:pt x="1388" y="1400"/>
                  </a:lnTo>
                  <a:lnTo>
                    <a:pt x="1354" y="1397"/>
                  </a:lnTo>
                  <a:lnTo>
                    <a:pt x="1321" y="1394"/>
                  </a:lnTo>
                  <a:lnTo>
                    <a:pt x="1287" y="1391"/>
                  </a:lnTo>
                  <a:lnTo>
                    <a:pt x="1254" y="1388"/>
                  </a:lnTo>
                  <a:lnTo>
                    <a:pt x="1221" y="1384"/>
                  </a:lnTo>
                  <a:lnTo>
                    <a:pt x="1188" y="1381"/>
                  </a:lnTo>
                  <a:lnTo>
                    <a:pt x="1155" y="1377"/>
                  </a:lnTo>
                  <a:lnTo>
                    <a:pt x="1123" y="1373"/>
                  </a:lnTo>
                  <a:lnTo>
                    <a:pt x="1092" y="1368"/>
                  </a:lnTo>
                  <a:lnTo>
                    <a:pt x="1060" y="1365"/>
                  </a:lnTo>
                  <a:lnTo>
                    <a:pt x="1028" y="1360"/>
                  </a:lnTo>
                  <a:lnTo>
                    <a:pt x="997" y="1356"/>
                  </a:lnTo>
                  <a:lnTo>
                    <a:pt x="967" y="1350"/>
                  </a:lnTo>
                  <a:lnTo>
                    <a:pt x="936" y="1346"/>
                  </a:lnTo>
                  <a:lnTo>
                    <a:pt x="907" y="1341"/>
                  </a:lnTo>
                  <a:lnTo>
                    <a:pt x="877" y="1335"/>
                  </a:lnTo>
                  <a:lnTo>
                    <a:pt x="862" y="1332"/>
                  </a:lnTo>
                  <a:lnTo>
                    <a:pt x="848" y="1330"/>
                  </a:lnTo>
                  <a:lnTo>
                    <a:pt x="833" y="1327"/>
                  </a:lnTo>
                  <a:lnTo>
                    <a:pt x="819" y="1324"/>
                  </a:lnTo>
                  <a:lnTo>
                    <a:pt x="804" y="1321"/>
                  </a:lnTo>
                  <a:lnTo>
                    <a:pt x="791" y="1318"/>
                  </a:lnTo>
                  <a:lnTo>
                    <a:pt x="776" y="1315"/>
                  </a:lnTo>
                  <a:lnTo>
                    <a:pt x="762" y="1313"/>
                  </a:lnTo>
                  <a:lnTo>
                    <a:pt x="749" y="1309"/>
                  </a:lnTo>
                  <a:lnTo>
                    <a:pt x="735" y="1306"/>
                  </a:lnTo>
                  <a:lnTo>
                    <a:pt x="722" y="1304"/>
                  </a:lnTo>
                  <a:lnTo>
                    <a:pt x="708" y="1300"/>
                  </a:lnTo>
                  <a:lnTo>
                    <a:pt x="694" y="1297"/>
                  </a:lnTo>
                  <a:lnTo>
                    <a:pt x="681" y="1293"/>
                  </a:lnTo>
                  <a:lnTo>
                    <a:pt x="667" y="1290"/>
                  </a:lnTo>
                  <a:lnTo>
                    <a:pt x="655" y="1287"/>
                  </a:lnTo>
                  <a:lnTo>
                    <a:pt x="641" y="1284"/>
                  </a:lnTo>
                  <a:lnTo>
                    <a:pt x="628" y="1281"/>
                  </a:lnTo>
                  <a:lnTo>
                    <a:pt x="616" y="1278"/>
                  </a:lnTo>
                  <a:lnTo>
                    <a:pt x="603" y="1274"/>
                  </a:lnTo>
                  <a:lnTo>
                    <a:pt x="591" y="1271"/>
                  </a:lnTo>
                  <a:lnTo>
                    <a:pt x="579" y="1267"/>
                  </a:lnTo>
                  <a:lnTo>
                    <a:pt x="566" y="1263"/>
                  </a:lnTo>
                  <a:lnTo>
                    <a:pt x="554" y="1259"/>
                  </a:lnTo>
                  <a:lnTo>
                    <a:pt x="541" y="1256"/>
                  </a:lnTo>
                  <a:lnTo>
                    <a:pt x="530" y="1253"/>
                  </a:lnTo>
                  <a:lnTo>
                    <a:pt x="517" y="1249"/>
                  </a:lnTo>
                  <a:lnTo>
                    <a:pt x="506" y="1245"/>
                  </a:lnTo>
                  <a:lnTo>
                    <a:pt x="495" y="1241"/>
                  </a:lnTo>
                  <a:lnTo>
                    <a:pt x="483" y="1238"/>
                  </a:lnTo>
                  <a:lnTo>
                    <a:pt x="472" y="1234"/>
                  </a:lnTo>
                  <a:lnTo>
                    <a:pt x="460" y="1230"/>
                  </a:lnTo>
                  <a:lnTo>
                    <a:pt x="449" y="1226"/>
                  </a:lnTo>
                  <a:lnTo>
                    <a:pt x="438" y="1222"/>
                  </a:lnTo>
                  <a:lnTo>
                    <a:pt x="428" y="1218"/>
                  </a:lnTo>
                  <a:lnTo>
                    <a:pt x="416" y="1215"/>
                  </a:lnTo>
                  <a:lnTo>
                    <a:pt x="406" y="1211"/>
                  </a:lnTo>
                  <a:lnTo>
                    <a:pt x="395" y="1207"/>
                  </a:lnTo>
                  <a:lnTo>
                    <a:pt x="384" y="1203"/>
                  </a:lnTo>
                  <a:lnTo>
                    <a:pt x="374" y="1198"/>
                  </a:lnTo>
                  <a:lnTo>
                    <a:pt x="364" y="1195"/>
                  </a:lnTo>
                  <a:lnTo>
                    <a:pt x="354" y="1190"/>
                  </a:lnTo>
                  <a:lnTo>
                    <a:pt x="345" y="1187"/>
                  </a:lnTo>
                  <a:lnTo>
                    <a:pt x="334" y="1182"/>
                  </a:lnTo>
                  <a:lnTo>
                    <a:pt x="324" y="1178"/>
                  </a:lnTo>
                  <a:lnTo>
                    <a:pt x="315" y="1173"/>
                  </a:lnTo>
                  <a:lnTo>
                    <a:pt x="306" y="1170"/>
                  </a:lnTo>
                  <a:lnTo>
                    <a:pt x="297" y="1165"/>
                  </a:lnTo>
                  <a:lnTo>
                    <a:pt x="288" y="1161"/>
                  </a:lnTo>
                  <a:lnTo>
                    <a:pt x="279" y="1156"/>
                  </a:lnTo>
                  <a:lnTo>
                    <a:pt x="270" y="1153"/>
                  </a:lnTo>
                  <a:lnTo>
                    <a:pt x="261" y="1148"/>
                  </a:lnTo>
                  <a:lnTo>
                    <a:pt x="252" y="1144"/>
                  </a:lnTo>
                  <a:lnTo>
                    <a:pt x="244" y="1139"/>
                  </a:lnTo>
                  <a:lnTo>
                    <a:pt x="236" y="1134"/>
                  </a:lnTo>
                  <a:lnTo>
                    <a:pt x="227" y="1130"/>
                  </a:lnTo>
                  <a:lnTo>
                    <a:pt x="219" y="1125"/>
                  </a:lnTo>
                  <a:lnTo>
                    <a:pt x="211" y="1121"/>
                  </a:lnTo>
                  <a:lnTo>
                    <a:pt x="204" y="1116"/>
                  </a:lnTo>
                  <a:lnTo>
                    <a:pt x="196" y="1112"/>
                  </a:lnTo>
                  <a:lnTo>
                    <a:pt x="188" y="1107"/>
                  </a:lnTo>
                  <a:lnTo>
                    <a:pt x="181" y="1103"/>
                  </a:lnTo>
                  <a:lnTo>
                    <a:pt x="173" y="1098"/>
                  </a:lnTo>
                  <a:lnTo>
                    <a:pt x="166" y="1094"/>
                  </a:lnTo>
                  <a:lnTo>
                    <a:pt x="160" y="1089"/>
                  </a:lnTo>
                  <a:lnTo>
                    <a:pt x="153" y="1085"/>
                  </a:lnTo>
                  <a:lnTo>
                    <a:pt x="146" y="1080"/>
                  </a:lnTo>
                  <a:lnTo>
                    <a:pt x="140" y="1075"/>
                  </a:lnTo>
                  <a:lnTo>
                    <a:pt x="134" y="1070"/>
                  </a:lnTo>
                  <a:lnTo>
                    <a:pt x="127" y="1065"/>
                  </a:lnTo>
                  <a:lnTo>
                    <a:pt x="121" y="1061"/>
                  </a:lnTo>
                  <a:lnTo>
                    <a:pt x="115" y="1056"/>
                  </a:lnTo>
                  <a:lnTo>
                    <a:pt x="110" y="1052"/>
                  </a:lnTo>
                  <a:lnTo>
                    <a:pt x="104" y="1047"/>
                  </a:lnTo>
                  <a:lnTo>
                    <a:pt x="98" y="1041"/>
                  </a:lnTo>
                  <a:lnTo>
                    <a:pt x="93" y="1037"/>
                  </a:lnTo>
                  <a:lnTo>
                    <a:pt x="88" y="1032"/>
                  </a:lnTo>
                  <a:lnTo>
                    <a:pt x="82" y="1028"/>
                  </a:lnTo>
                  <a:lnTo>
                    <a:pt x="78" y="1022"/>
                  </a:lnTo>
                  <a:lnTo>
                    <a:pt x="73" y="1018"/>
                  </a:lnTo>
                  <a:lnTo>
                    <a:pt x="69" y="1013"/>
                  </a:lnTo>
                  <a:lnTo>
                    <a:pt x="64" y="1007"/>
                  </a:lnTo>
                  <a:lnTo>
                    <a:pt x="60" y="1003"/>
                  </a:lnTo>
                  <a:lnTo>
                    <a:pt x="55" y="998"/>
                  </a:lnTo>
                  <a:lnTo>
                    <a:pt x="52" y="993"/>
                  </a:lnTo>
                  <a:lnTo>
                    <a:pt x="47" y="988"/>
                  </a:lnTo>
                  <a:lnTo>
                    <a:pt x="44" y="984"/>
                  </a:lnTo>
                  <a:lnTo>
                    <a:pt x="40" y="978"/>
                  </a:lnTo>
                  <a:lnTo>
                    <a:pt x="37" y="973"/>
                  </a:lnTo>
                  <a:lnTo>
                    <a:pt x="34" y="968"/>
                  </a:lnTo>
                  <a:lnTo>
                    <a:pt x="30" y="963"/>
                  </a:lnTo>
                  <a:lnTo>
                    <a:pt x="27" y="959"/>
                  </a:lnTo>
                  <a:lnTo>
                    <a:pt x="25" y="953"/>
                  </a:lnTo>
                  <a:lnTo>
                    <a:pt x="22" y="948"/>
                  </a:lnTo>
                  <a:lnTo>
                    <a:pt x="19" y="943"/>
                  </a:lnTo>
                  <a:lnTo>
                    <a:pt x="17" y="938"/>
                  </a:lnTo>
                  <a:lnTo>
                    <a:pt x="14" y="932"/>
                  </a:lnTo>
                  <a:lnTo>
                    <a:pt x="12" y="928"/>
                  </a:lnTo>
                  <a:lnTo>
                    <a:pt x="11" y="923"/>
                  </a:lnTo>
                  <a:lnTo>
                    <a:pt x="9" y="918"/>
                  </a:lnTo>
                  <a:lnTo>
                    <a:pt x="8" y="913"/>
                  </a:lnTo>
                  <a:lnTo>
                    <a:pt x="5" y="907"/>
                  </a:lnTo>
                  <a:lnTo>
                    <a:pt x="4" y="903"/>
                  </a:lnTo>
                  <a:lnTo>
                    <a:pt x="3" y="897"/>
                  </a:lnTo>
                  <a:lnTo>
                    <a:pt x="2" y="893"/>
                  </a:lnTo>
                  <a:lnTo>
                    <a:pt x="1" y="887"/>
                  </a:lnTo>
                  <a:lnTo>
                    <a:pt x="1" y="882"/>
                  </a:lnTo>
                  <a:lnTo>
                    <a:pt x="0" y="877"/>
                  </a:lnTo>
                  <a:lnTo>
                    <a:pt x="0" y="872"/>
                  </a:lnTo>
                  <a:lnTo>
                    <a:pt x="0" y="867"/>
                  </a:lnTo>
                  <a:lnTo>
                    <a:pt x="0" y="862"/>
                  </a:lnTo>
                  <a:lnTo>
                    <a:pt x="0" y="856"/>
                  </a:lnTo>
                  <a:lnTo>
                    <a:pt x="0" y="852"/>
                  </a:lnTo>
                  <a:lnTo>
                    <a:pt x="0" y="846"/>
                  </a:lnTo>
                  <a:lnTo>
                    <a:pt x="1" y="842"/>
                  </a:lnTo>
                  <a:lnTo>
                    <a:pt x="1" y="837"/>
                  </a:lnTo>
                  <a:lnTo>
                    <a:pt x="2" y="831"/>
                  </a:lnTo>
                  <a:lnTo>
                    <a:pt x="3" y="827"/>
                  </a:lnTo>
                  <a:lnTo>
                    <a:pt x="4" y="821"/>
                  </a:lnTo>
                  <a:lnTo>
                    <a:pt x="5" y="817"/>
                  </a:lnTo>
                  <a:lnTo>
                    <a:pt x="6" y="811"/>
                  </a:lnTo>
                  <a:lnTo>
                    <a:pt x="8" y="806"/>
                  </a:lnTo>
                  <a:lnTo>
                    <a:pt x="10" y="801"/>
                  </a:lnTo>
                  <a:lnTo>
                    <a:pt x="11" y="796"/>
                  </a:lnTo>
                  <a:lnTo>
                    <a:pt x="13" y="791"/>
                  </a:lnTo>
                  <a:lnTo>
                    <a:pt x="15" y="786"/>
                  </a:lnTo>
                  <a:lnTo>
                    <a:pt x="18" y="781"/>
                  </a:lnTo>
                  <a:lnTo>
                    <a:pt x="20" y="776"/>
                  </a:lnTo>
                  <a:lnTo>
                    <a:pt x="23" y="771"/>
                  </a:lnTo>
                  <a:lnTo>
                    <a:pt x="26" y="766"/>
                  </a:lnTo>
                  <a:lnTo>
                    <a:pt x="29" y="761"/>
                  </a:lnTo>
                  <a:lnTo>
                    <a:pt x="31" y="755"/>
                  </a:lnTo>
                  <a:lnTo>
                    <a:pt x="35" y="751"/>
                  </a:lnTo>
                  <a:lnTo>
                    <a:pt x="38" y="746"/>
                  </a:lnTo>
                  <a:lnTo>
                    <a:pt x="42" y="741"/>
                  </a:lnTo>
                  <a:lnTo>
                    <a:pt x="45" y="736"/>
                  </a:lnTo>
                  <a:lnTo>
                    <a:pt x="50" y="732"/>
                  </a:lnTo>
                  <a:lnTo>
                    <a:pt x="53" y="726"/>
                  </a:lnTo>
                  <a:lnTo>
                    <a:pt x="57" y="721"/>
                  </a:lnTo>
                  <a:lnTo>
                    <a:pt x="62" y="716"/>
                  </a:lnTo>
                  <a:lnTo>
                    <a:pt x="67" y="711"/>
                  </a:lnTo>
                  <a:lnTo>
                    <a:pt x="71" y="707"/>
                  </a:lnTo>
                  <a:lnTo>
                    <a:pt x="76" y="702"/>
                  </a:lnTo>
                  <a:lnTo>
                    <a:pt x="80" y="696"/>
                  </a:lnTo>
                  <a:lnTo>
                    <a:pt x="85" y="692"/>
                  </a:lnTo>
                  <a:lnTo>
                    <a:pt x="90" y="687"/>
                  </a:lnTo>
                  <a:lnTo>
                    <a:pt x="96" y="682"/>
                  </a:lnTo>
                  <a:lnTo>
                    <a:pt x="101" y="677"/>
                  </a:lnTo>
                  <a:lnTo>
                    <a:pt x="106" y="672"/>
                  </a:lnTo>
                  <a:lnTo>
                    <a:pt x="112" y="668"/>
                  </a:lnTo>
                  <a:lnTo>
                    <a:pt x="119" y="662"/>
                  </a:lnTo>
                  <a:lnTo>
                    <a:pt x="124" y="658"/>
                  </a:lnTo>
                  <a:lnTo>
                    <a:pt x="130" y="653"/>
                  </a:lnTo>
                  <a:lnTo>
                    <a:pt x="137" y="649"/>
                  </a:lnTo>
                  <a:lnTo>
                    <a:pt x="143" y="644"/>
                  </a:lnTo>
                  <a:lnTo>
                    <a:pt x="149" y="640"/>
                  </a:lnTo>
                  <a:lnTo>
                    <a:pt x="156" y="635"/>
                  </a:lnTo>
                  <a:lnTo>
                    <a:pt x="163" y="629"/>
                  </a:lnTo>
                  <a:lnTo>
                    <a:pt x="170" y="625"/>
                  </a:lnTo>
                  <a:lnTo>
                    <a:pt x="178" y="620"/>
                  </a:lnTo>
                  <a:lnTo>
                    <a:pt x="185" y="616"/>
                  </a:lnTo>
                  <a:lnTo>
                    <a:pt x="193" y="611"/>
                  </a:lnTo>
                  <a:lnTo>
                    <a:pt x="199" y="607"/>
                  </a:lnTo>
                  <a:lnTo>
                    <a:pt x="207" y="602"/>
                  </a:lnTo>
                  <a:lnTo>
                    <a:pt x="215" y="598"/>
                  </a:lnTo>
                  <a:lnTo>
                    <a:pt x="223" y="593"/>
                  </a:lnTo>
                  <a:lnTo>
                    <a:pt x="231" y="588"/>
                  </a:lnTo>
                  <a:lnTo>
                    <a:pt x="239" y="585"/>
                  </a:lnTo>
                  <a:lnTo>
                    <a:pt x="248" y="581"/>
                  </a:lnTo>
                  <a:lnTo>
                    <a:pt x="256" y="576"/>
                  </a:lnTo>
                  <a:lnTo>
                    <a:pt x="265" y="571"/>
                  </a:lnTo>
                  <a:lnTo>
                    <a:pt x="274" y="567"/>
                  </a:lnTo>
                  <a:lnTo>
                    <a:pt x="282" y="562"/>
                  </a:lnTo>
                  <a:lnTo>
                    <a:pt x="291" y="559"/>
                  </a:lnTo>
                  <a:lnTo>
                    <a:pt x="300" y="554"/>
                  </a:lnTo>
                  <a:lnTo>
                    <a:pt x="311" y="550"/>
                  </a:lnTo>
                  <a:lnTo>
                    <a:pt x="320" y="545"/>
                  </a:lnTo>
                  <a:lnTo>
                    <a:pt x="329" y="542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23" name="Freeform 395"/>
            <p:cNvSpPr>
              <a:spLocks/>
            </p:cNvSpPr>
            <p:nvPr/>
          </p:nvSpPr>
          <p:spPr bwMode="auto">
            <a:xfrm>
              <a:off x="1032" y="2387"/>
              <a:ext cx="650" cy="202"/>
            </a:xfrm>
            <a:custGeom>
              <a:avLst/>
              <a:gdLst>
                <a:gd name="T0" fmla="*/ 4328 w 4551"/>
                <a:gd name="T1" fmla="*/ 41 h 1418"/>
                <a:gd name="T2" fmla="*/ 4380 w 4551"/>
                <a:gd name="T3" fmla="*/ 87 h 1418"/>
                <a:gd name="T4" fmla="*/ 4427 w 4551"/>
                <a:gd name="T5" fmla="*/ 136 h 1418"/>
                <a:gd name="T6" fmla="*/ 4465 w 4551"/>
                <a:gd name="T7" fmla="*/ 185 h 1418"/>
                <a:gd name="T8" fmla="*/ 4498 w 4551"/>
                <a:gd name="T9" fmla="*/ 235 h 1418"/>
                <a:gd name="T10" fmla="*/ 4522 w 4551"/>
                <a:gd name="T11" fmla="*/ 286 h 1418"/>
                <a:gd name="T12" fmla="*/ 4540 w 4551"/>
                <a:gd name="T13" fmla="*/ 337 h 1418"/>
                <a:gd name="T14" fmla="*/ 4549 w 4551"/>
                <a:gd name="T15" fmla="*/ 388 h 1418"/>
                <a:gd name="T16" fmla="*/ 4551 w 4551"/>
                <a:gd name="T17" fmla="*/ 439 h 1418"/>
                <a:gd name="T18" fmla="*/ 4547 w 4551"/>
                <a:gd name="T19" fmla="*/ 490 h 1418"/>
                <a:gd name="T20" fmla="*/ 4534 w 4551"/>
                <a:gd name="T21" fmla="*/ 541 h 1418"/>
                <a:gd name="T22" fmla="*/ 4515 w 4551"/>
                <a:gd name="T23" fmla="*/ 592 h 1418"/>
                <a:gd name="T24" fmla="*/ 4488 w 4551"/>
                <a:gd name="T25" fmla="*/ 642 h 1418"/>
                <a:gd name="T26" fmla="*/ 4453 w 4551"/>
                <a:gd name="T27" fmla="*/ 692 h 1418"/>
                <a:gd name="T28" fmla="*/ 4412 w 4551"/>
                <a:gd name="T29" fmla="*/ 741 h 1418"/>
                <a:gd name="T30" fmla="*/ 4363 w 4551"/>
                <a:gd name="T31" fmla="*/ 790 h 1418"/>
                <a:gd name="T32" fmla="*/ 4307 w 4551"/>
                <a:gd name="T33" fmla="*/ 837 h 1418"/>
                <a:gd name="T34" fmla="*/ 4246 w 4551"/>
                <a:gd name="T35" fmla="*/ 883 h 1418"/>
                <a:gd name="T36" fmla="*/ 4178 w 4551"/>
                <a:gd name="T37" fmla="*/ 927 h 1418"/>
                <a:gd name="T38" fmla="*/ 4103 w 4551"/>
                <a:gd name="T39" fmla="*/ 970 h 1418"/>
                <a:gd name="T40" fmla="*/ 4023 w 4551"/>
                <a:gd name="T41" fmla="*/ 1012 h 1418"/>
                <a:gd name="T42" fmla="*/ 3936 w 4551"/>
                <a:gd name="T43" fmla="*/ 1053 h 1418"/>
                <a:gd name="T44" fmla="*/ 3844 w 4551"/>
                <a:gd name="T45" fmla="*/ 1092 h 1418"/>
                <a:gd name="T46" fmla="*/ 3748 w 4551"/>
                <a:gd name="T47" fmla="*/ 1128 h 1418"/>
                <a:gd name="T48" fmla="*/ 3646 w 4551"/>
                <a:gd name="T49" fmla="*/ 1163 h 1418"/>
                <a:gd name="T50" fmla="*/ 3461 w 4551"/>
                <a:gd name="T51" fmla="*/ 1219 h 1418"/>
                <a:gd name="T52" fmla="*/ 3231 w 4551"/>
                <a:gd name="T53" fmla="*/ 1276 h 1418"/>
                <a:gd name="T54" fmla="*/ 2990 w 4551"/>
                <a:gd name="T55" fmla="*/ 1323 h 1418"/>
                <a:gd name="T56" fmla="*/ 2738 w 4551"/>
                <a:gd name="T57" fmla="*/ 1361 h 1418"/>
                <a:gd name="T58" fmla="*/ 2480 w 4551"/>
                <a:gd name="T59" fmla="*/ 1389 h 1418"/>
                <a:gd name="T60" fmla="*/ 2220 w 4551"/>
                <a:gd name="T61" fmla="*/ 1409 h 1418"/>
                <a:gd name="T62" fmla="*/ 1961 w 4551"/>
                <a:gd name="T63" fmla="*/ 1417 h 1418"/>
                <a:gd name="T64" fmla="*/ 1706 w 4551"/>
                <a:gd name="T65" fmla="*/ 1415 h 1418"/>
                <a:gd name="T66" fmla="*/ 1457 w 4551"/>
                <a:gd name="T67" fmla="*/ 1405 h 1418"/>
                <a:gd name="T68" fmla="*/ 1221 w 4551"/>
                <a:gd name="T69" fmla="*/ 1385 h 1418"/>
                <a:gd name="T70" fmla="*/ 997 w 4551"/>
                <a:gd name="T71" fmla="*/ 1355 h 1418"/>
                <a:gd name="T72" fmla="*/ 862 w 4551"/>
                <a:gd name="T73" fmla="*/ 1333 h 1418"/>
                <a:gd name="T74" fmla="*/ 762 w 4551"/>
                <a:gd name="T75" fmla="*/ 1312 h 1418"/>
                <a:gd name="T76" fmla="*/ 668 w 4551"/>
                <a:gd name="T77" fmla="*/ 1291 h 1418"/>
                <a:gd name="T78" fmla="*/ 579 w 4551"/>
                <a:gd name="T79" fmla="*/ 1267 h 1418"/>
                <a:gd name="T80" fmla="*/ 495 w 4551"/>
                <a:gd name="T81" fmla="*/ 1242 h 1418"/>
                <a:gd name="T82" fmla="*/ 416 w 4551"/>
                <a:gd name="T83" fmla="*/ 1215 h 1418"/>
                <a:gd name="T84" fmla="*/ 345 w 4551"/>
                <a:gd name="T85" fmla="*/ 1186 h 1418"/>
                <a:gd name="T86" fmla="*/ 279 w 4551"/>
                <a:gd name="T87" fmla="*/ 1157 h 1418"/>
                <a:gd name="T88" fmla="*/ 219 w 4551"/>
                <a:gd name="T89" fmla="*/ 1126 h 1418"/>
                <a:gd name="T90" fmla="*/ 166 w 4551"/>
                <a:gd name="T91" fmla="*/ 1094 h 1418"/>
                <a:gd name="T92" fmla="*/ 121 w 4551"/>
                <a:gd name="T93" fmla="*/ 1061 h 1418"/>
                <a:gd name="T94" fmla="*/ 82 w 4551"/>
                <a:gd name="T95" fmla="*/ 1027 h 1418"/>
                <a:gd name="T96" fmla="*/ 52 w 4551"/>
                <a:gd name="T97" fmla="*/ 993 h 1418"/>
                <a:gd name="T98" fmla="*/ 27 w 4551"/>
                <a:gd name="T99" fmla="*/ 958 h 1418"/>
                <a:gd name="T100" fmla="*/ 11 w 4551"/>
                <a:gd name="T101" fmla="*/ 923 h 1418"/>
                <a:gd name="T102" fmla="*/ 1 w 4551"/>
                <a:gd name="T103" fmla="*/ 888 h 1418"/>
                <a:gd name="T104" fmla="*/ 0 w 4551"/>
                <a:gd name="T105" fmla="*/ 852 h 1418"/>
                <a:gd name="T106" fmla="*/ 5 w 4551"/>
                <a:gd name="T107" fmla="*/ 816 h 1418"/>
                <a:gd name="T108" fmla="*/ 18 w 4551"/>
                <a:gd name="T109" fmla="*/ 781 h 1418"/>
                <a:gd name="T110" fmla="*/ 38 w 4551"/>
                <a:gd name="T111" fmla="*/ 746 h 1418"/>
                <a:gd name="T112" fmla="*/ 67 w 4551"/>
                <a:gd name="T113" fmla="*/ 712 h 1418"/>
                <a:gd name="T114" fmla="*/ 101 w 4551"/>
                <a:gd name="T115" fmla="*/ 678 h 1418"/>
                <a:gd name="T116" fmla="*/ 143 w 4551"/>
                <a:gd name="T117" fmla="*/ 645 h 1418"/>
                <a:gd name="T118" fmla="*/ 193 w 4551"/>
                <a:gd name="T119" fmla="*/ 612 h 1418"/>
                <a:gd name="T120" fmla="*/ 248 w 4551"/>
                <a:gd name="T121" fmla="*/ 580 h 1418"/>
                <a:gd name="T122" fmla="*/ 311 w 4551"/>
                <a:gd name="T123" fmla="*/ 550 h 1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1" h="1418">
                  <a:moveTo>
                    <a:pt x="4277" y="0"/>
                  </a:moveTo>
                  <a:lnTo>
                    <a:pt x="4286" y="7"/>
                  </a:lnTo>
                  <a:lnTo>
                    <a:pt x="4294" y="14"/>
                  </a:lnTo>
                  <a:lnTo>
                    <a:pt x="4303" y="20"/>
                  </a:lnTo>
                  <a:lnTo>
                    <a:pt x="4311" y="27"/>
                  </a:lnTo>
                  <a:lnTo>
                    <a:pt x="4320" y="34"/>
                  </a:lnTo>
                  <a:lnTo>
                    <a:pt x="4328" y="41"/>
                  </a:lnTo>
                  <a:lnTo>
                    <a:pt x="4336" y="46"/>
                  </a:lnTo>
                  <a:lnTo>
                    <a:pt x="4344" y="53"/>
                  </a:lnTo>
                  <a:lnTo>
                    <a:pt x="4352" y="60"/>
                  </a:lnTo>
                  <a:lnTo>
                    <a:pt x="4359" y="67"/>
                  </a:lnTo>
                  <a:lnTo>
                    <a:pt x="4366" y="74"/>
                  </a:lnTo>
                  <a:lnTo>
                    <a:pt x="4373" y="81"/>
                  </a:lnTo>
                  <a:lnTo>
                    <a:pt x="4380" y="87"/>
                  </a:lnTo>
                  <a:lnTo>
                    <a:pt x="4388" y="94"/>
                  </a:lnTo>
                  <a:lnTo>
                    <a:pt x="4395" y="101"/>
                  </a:lnTo>
                  <a:lnTo>
                    <a:pt x="4402" y="109"/>
                  </a:lnTo>
                  <a:lnTo>
                    <a:pt x="4407" y="116"/>
                  </a:lnTo>
                  <a:lnTo>
                    <a:pt x="4414" y="123"/>
                  </a:lnTo>
                  <a:lnTo>
                    <a:pt x="4421" y="129"/>
                  </a:lnTo>
                  <a:lnTo>
                    <a:pt x="4427" y="136"/>
                  </a:lnTo>
                  <a:lnTo>
                    <a:pt x="4432" y="143"/>
                  </a:lnTo>
                  <a:lnTo>
                    <a:pt x="4438" y="150"/>
                  </a:lnTo>
                  <a:lnTo>
                    <a:pt x="4445" y="157"/>
                  </a:lnTo>
                  <a:lnTo>
                    <a:pt x="4449" y="165"/>
                  </a:lnTo>
                  <a:lnTo>
                    <a:pt x="4455" y="171"/>
                  </a:lnTo>
                  <a:lnTo>
                    <a:pt x="4461" y="178"/>
                  </a:lnTo>
                  <a:lnTo>
                    <a:pt x="4465" y="185"/>
                  </a:lnTo>
                  <a:lnTo>
                    <a:pt x="4471" y="193"/>
                  </a:lnTo>
                  <a:lnTo>
                    <a:pt x="4475" y="200"/>
                  </a:lnTo>
                  <a:lnTo>
                    <a:pt x="4480" y="207"/>
                  </a:lnTo>
                  <a:lnTo>
                    <a:pt x="4485" y="213"/>
                  </a:lnTo>
                  <a:lnTo>
                    <a:pt x="4489" y="221"/>
                  </a:lnTo>
                  <a:lnTo>
                    <a:pt x="4494" y="228"/>
                  </a:lnTo>
                  <a:lnTo>
                    <a:pt x="4498" y="235"/>
                  </a:lnTo>
                  <a:lnTo>
                    <a:pt x="4502" y="243"/>
                  </a:lnTo>
                  <a:lnTo>
                    <a:pt x="4505" y="250"/>
                  </a:lnTo>
                  <a:lnTo>
                    <a:pt x="4509" y="256"/>
                  </a:lnTo>
                  <a:lnTo>
                    <a:pt x="4513" y="264"/>
                  </a:lnTo>
                  <a:lnTo>
                    <a:pt x="4516" y="271"/>
                  </a:lnTo>
                  <a:lnTo>
                    <a:pt x="4520" y="278"/>
                  </a:lnTo>
                  <a:lnTo>
                    <a:pt x="4522" y="286"/>
                  </a:lnTo>
                  <a:lnTo>
                    <a:pt x="4525" y="293"/>
                  </a:lnTo>
                  <a:lnTo>
                    <a:pt x="4528" y="301"/>
                  </a:lnTo>
                  <a:lnTo>
                    <a:pt x="4531" y="308"/>
                  </a:lnTo>
                  <a:lnTo>
                    <a:pt x="4533" y="315"/>
                  </a:lnTo>
                  <a:lnTo>
                    <a:pt x="4536" y="322"/>
                  </a:lnTo>
                  <a:lnTo>
                    <a:pt x="4538" y="329"/>
                  </a:lnTo>
                  <a:lnTo>
                    <a:pt x="4540" y="337"/>
                  </a:lnTo>
                  <a:lnTo>
                    <a:pt x="4541" y="344"/>
                  </a:lnTo>
                  <a:lnTo>
                    <a:pt x="4544" y="352"/>
                  </a:lnTo>
                  <a:lnTo>
                    <a:pt x="4545" y="359"/>
                  </a:lnTo>
                  <a:lnTo>
                    <a:pt x="4546" y="367"/>
                  </a:lnTo>
                  <a:lnTo>
                    <a:pt x="4547" y="373"/>
                  </a:lnTo>
                  <a:lnTo>
                    <a:pt x="4548" y="380"/>
                  </a:lnTo>
                  <a:lnTo>
                    <a:pt x="4549" y="388"/>
                  </a:lnTo>
                  <a:lnTo>
                    <a:pt x="4550" y="395"/>
                  </a:lnTo>
                  <a:lnTo>
                    <a:pt x="4550" y="403"/>
                  </a:lnTo>
                  <a:lnTo>
                    <a:pt x="4551" y="410"/>
                  </a:lnTo>
                  <a:lnTo>
                    <a:pt x="4551" y="418"/>
                  </a:lnTo>
                  <a:lnTo>
                    <a:pt x="4551" y="424"/>
                  </a:lnTo>
                  <a:lnTo>
                    <a:pt x="4551" y="432"/>
                  </a:lnTo>
                  <a:lnTo>
                    <a:pt x="4551" y="439"/>
                  </a:lnTo>
                  <a:lnTo>
                    <a:pt x="4551" y="446"/>
                  </a:lnTo>
                  <a:lnTo>
                    <a:pt x="4551" y="454"/>
                  </a:lnTo>
                  <a:lnTo>
                    <a:pt x="4550" y="461"/>
                  </a:lnTo>
                  <a:lnTo>
                    <a:pt x="4550" y="469"/>
                  </a:lnTo>
                  <a:lnTo>
                    <a:pt x="4549" y="476"/>
                  </a:lnTo>
                  <a:lnTo>
                    <a:pt x="4548" y="483"/>
                  </a:lnTo>
                  <a:lnTo>
                    <a:pt x="4547" y="490"/>
                  </a:lnTo>
                  <a:lnTo>
                    <a:pt x="4546" y="498"/>
                  </a:lnTo>
                  <a:lnTo>
                    <a:pt x="4544" y="505"/>
                  </a:lnTo>
                  <a:lnTo>
                    <a:pt x="4542" y="512"/>
                  </a:lnTo>
                  <a:lnTo>
                    <a:pt x="4540" y="520"/>
                  </a:lnTo>
                  <a:lnTo>
                    <a:pt x="4539" y="527"/>
                  </a:lnTo>
                  <a:lnTo>
                    <a:pt x="4537" y="535"/>
                  </a:lnTo>
                  <a:lnTo>
                    <a:pt x="4534" y="541"/>
                  </a:lnTo>
                  <a:lnTo>
                    <a:pt x="4532" y="548"/>
                  </a:lnTo>
                  <a:lnTo>
                    <a:pt x="4530" y="556"/>
                  </a:lnTo>
                  <a:lnTo>
                    <a:pt x="4527" y="563"/>
                  </a:lnTo>
                  <a:lnTo>
                    <a:pt x="4524" y="571"/>
                  </a:lnTo>
                  <a:lnTo>
                    <a:pt x="4521" y="578"/>
                  </a:lnTo>
                  <a:lnTo>
                    <a:pt x="4517" y="585"/>
                  </a:lnTo>
                  <a:lnTo>
                    <a:pt x="4515" y="592"/>
                  </a:lnTo>
                  <a:lnTo>
                    <a:pt x="4512" y="599"/>
                  </a:lnTo>
                  <a:lnTo>
                    <a:pt x="4507" y="606"/>
                  </a:lnTo>
                  <a:lnTo>
                    <a:pt x="4504" y="614"/>
                  </a:lnTo>
                  <a:lnTo>
                    <a:pt x="4500" y="621"/>
                  </a:lnTo>
                  <a:lnTo>
                    <a:pt x="4496" y="628"/>
                  </a:lnTo>
                  <a:lnTo>
                    <a:pt x="4491" y="636"/>
                  </a:lnTo>
                  <a:lnTo>
                    <a:pt x="4488" y="642"/>
                  </a:lnTo>
                  <a:lnTo>
                    <a:pt x="4483" y="649"/>
                  </a:lnTo>
                  <a:lnTo>
                    <a:pt x="4479" y="657"/>
                  </a:lnTo>
                  <a:lnTo>
                    <a:pt x="4473" y="664"/>
                  </a:lnTo>
                  <a:lnTo>
                    <a:pt x="4469" y="671"/>
                  </a:lnTo>
                  <a:lnTo>
                    <a:pt x="4464" y="679"/>
                  </a:lnTo>
                  <a:lnTo>
                    <a:pt x="4458" y="686"/>
                  </a:lnTo>
                  <a:lnTo>
                    <a:pt x="4453" y="692"/>
                  </a:lnTo>
                  <a:lnTo>
                    <a:pt x="4447" y="699"/>
                  </a:lnTo>
                  <a:lnTo>
                    <a:pt x="4441" y="706"/>
                  </a:lnTo>
                  <a:lnTo>
                    <a:pt x="4436" y="714"/>
                  </a:lnTo>
                  <a:lnTo>
                    <a:pt x="4430" y="721"/>
                  </a:lnTo>
                  <a:lnTo>
                    <a:pt x="4424" y="728"/>
                  </a:lnTo>
                  <a:lnTo>
                    <a:pt x="4418" y="734"/>
                  </a:lnTo>
                  <a:lnTo>
                    <a:pt x="4412" y="741"/>
                  </a:lnTo>
                  <a:lnTo>
                    <a:pt x="4405" y="748"/>
                  </a:lnTo>
                  <a:lnTo>
                    <a:pt x="4398" y="755"/>
                  </a:lnTo>
                  <a:lnTo>
                    <a:pt x="4391" y="762"/>
                  </a:lnTo>
                  <a:lnTo>
                    <a:pt x="4385" y="770"/>
                  </a:lnTo>
                  <a:lnTo>
                    <a:pt x="4378" y="776"/>
                  </a:lnTo>
                  <a:lnTo>
                    <a:pt x="4370" y="783"/>
                  </a:lnTo>
                  <a:lnTo>
                    <a:pt x="4363" y="790"/>
                  </a:lnTo>
                  <a:lnTo>
                    <a:pt x="4355" y="797"/>
                  </a:lnTo>
                  <a:lnTo>
                    <a:pt x="4348" y="804"/>
                  </a:lnTo>
                  <a:lnTo>
                    <a:pt x="4340" y="809"/>
                  </a:lnTo>
                  <a:lnTo>
                    <a:pt x="4332" y="816"/>
                  </a:lnTo>
                  <a:lnTo>
                    <a:pt x="4324" y="823"/>
                  </a:lnTo>
                  <a:lnTo>
                    <a:pt x="4317" y="830"/>
                  </a:lnTo>
                  <a:lnTo>
                    <a:pt x="4307" y="837"/>
                  </a:lnTo>
                  <a:lnTo>
                    <a:pt x="4299" y="843"/>
                  </a:lnTo>
                  <a:lnTo>
                    <a:pt x="4290" y="850"/>
                  </a:lnTo>
                  <a:lnTo>
                    <a:pt x="4282" y="857"/>
                  </a:lnTo>
                  <a:lnTo>
                    <a:pt x="4273" y="863"/>
                  </a:lnTo>
                  <a:lnTo>
                    <a:pt x="4264" y="869"/>
                  </a:lnTo>
                  <a:lnTo>
                    <a:pt x="4255" y="876"/>
                  </a:lnTo>
                  <a:lnTo>
                    <a:pt x="4246" y="883"/>
                  </a:lnTo>
                  <a:lnTo>
                    <a:pt x="4237" y="889"/>
                  </a:lnTo>
                  <a:lnTo>
                    <a:pt x="4227" y="896"/>
                  </a:lnTo>
                  <a:lnTo>
                    <a:pt x="4218" y="902"/>
                  </a:lnTo>
                  <a:lnTo>
                    <a:pt x="4208" y="908"/>
                  </a:lnTo>
                  <a:lnTo>
                    <a:pt x="4197" y="915"/>
                  </a:lnTo>
                  <a:lnTo>
                    <a:pt x="4188" y="921"/>
                  </a:lnTo>
                  <a:lnTo>
                    <a:pt x="4178" y="927"/>
                  </a:lnTo>
                  <a:lnTo>
                    <a:pt x="4168" y="934"/>
                  </a:lnTo>
                  <a:lnTo>
                    <a:pt x="4156" y="940"/>
                  </a:lnTo>
                  <a:lnTo>
                    <a:pt x="4146" y="947"/>
                  </a:lnTo>
                  <a:lnTo>
                    <a:pt x="4136" y="952"/>
                  </a:lnTo>
                  <a:lnTo>
                    <a:pt x="4125" y="959"/>
                  </a:lnTo>
                  <a:lnTo>
                    <a:pt x="4113" y="965"/>
                  </a:lnTo>
                  <a:lnTo>
                    <a:pt x="4103" y="970"/>
                  </a:lnTo>
                  <a:lnTo>
                    <a:pt x="4092" y="977"/>
                  </a:lnTo>
                  <a:lnTo>
                    <a:pt x="4080" y="983"/>
                  </a:lnTo>
                  <a:lnTo>
                    <a:pt x="4069" y="989"/>
                  </a:lnTo>
                  <a:lnTo>
                    <a:pt x="4058" y="995"/>
                  </a:lnTo>
                  <a:lnTo>
                    <a:pt x="4045" y="1001"/>
                  </a:lnTo>
                  <a:lnTo>
                    <a:pt x="4034" y="1007"/>
                  </a:lnTo>
                  <a:lnTo>
                    <a:pt x="4023" y="1012"/>
                  </a:lnTo>
                  <a:lnTo>
                    <a:pt x="4010" y="1019"/>
                  </a:lnTo>
                  <a:lnTo>
                    <a:pt x="3998" y="1025"/>
                  </a:lnTo>
                  <a:lnTo>
                    <a:pt x="3986" y="1031"/>
                  </a:lnTo>
                  <a:lnTo>
                    <a:pt x="3974" y="1036"/>
                  </a:lnTo>
                  <a:lnTo>
                    <a:pt x="3961" y="1042"/>
                  </a:lnTo>
                  <a:lnTo>
                    <a:pt x="3949" y="1048"/>
                  </a:lnTo>
                  <a:lnTo>
                    <a:pt x="3936" y="1053"/>
                  </a:lnTo>
                  <a:lnTo>
                    <a:pt x="3923" y="1059"/>
                  </a:lnTo>
                  <a:lnTo>
                    <a:pt x="3910" y="1065"/>
                  </a:lnTo>
                  <a:lnTo>
                    <a:pt x="3897" y="1070"/>
                  </a:lnTo>
                  <a:lnTo>
                    <a:pt x="3884" y="1076"/>
                  </a:lnTo>
                  <a:lnTo>
                    <a:pt x="3870" y="1081"/>
                  </a:lnTo>
                  <a:lnTo>
                    <a:pt x="3858" y="1086"/>
                  </a:lnTo>
                  <a:lnTo>
                    <a:pt x="3844" y="1092"/>
                  </a:lnTo>
                  <a:lnTo>
                    <a:pt x="3831" y="1098"/>
                  </a:lnTo>
                  <a:lnTo>
                    <a:pt x="3817" y="1102"/>
                  </a:lnTo>
                  <a:lnTo>
                    <a:pt x="3803" y="1108"/>
                  </a:lnTo>
                  <a:lnTo>
                    <a:pt x="3790" y="1113"/>
                  </a:lnTo>
                  <a:lnTo>
                    <a:pt x="3775" y="1118"/>
                  </a:lnTo>
                  <a:lnTo>
                    <a:pt x="3761" y="1124"/>
                  </a:lnTo>
                  <a:lnTo>
                    <a:pt x="3748" y="1128"/>
                  </a:lnTo>
                  <a:lnTo>
                    <a:pt x="3733" y="1134"/>
                  </a:lnTo>
                  <a:lnTo>
                    <a:pt x="3718" y="1138"/>
                  </a:lnTo>
                  <a:lnTo>
                    <a:pt x="3705" y="1144"/>
                  </a:lnTo>
                  <a:lnTo>
                    <a:pt x="3690" y="1149"/>
                  </a:lnTo>
                  <a:lnTo>
                    <a:pt x="3675" y="1154"/>
                  </a:lnTo>
                  <a:lnTo>
                    <a:pt x="3660" y="1159"/>
                  </a:lnTo>
                  <a:lnTo>
                    <a:pt x="3646" y="1163"/>
                  </a:lnTo>
                  <a:lnTo>
                    <a:pt x="3631" y="1168"/>
                  </a:lnTo>
                  <a:lnTo>
                    <a:pt x="3616" y="1174"/>
                  </a:lnTo>
                  <a:lnTo>
                    <a:pt x="3585" y="1183"/>
                  </a:lnTo>
                  <a:lnTo>
                    <a:pt x="3555" y="1192"/>
                  </a:lnTo>
                  <a:lnTo>
                    <a:pt x="3524" y="1201"/>
                  </a:lnTo>
                  <a:lnTo>
                    <a:pt x="3492" y="1210"/>
                  </a:lnTo>
                  <a:lnTo>
                    <a:pt x="3461" y="1219"/>
                  </a:lnTo>
                  <a:lnTo>
                    <a:pt x="3429" y="1228"/>
                  </a:lnTo>
                  <a:lnTo>
                    <a:pt x="3397" y="1236"/>
                  </a:lnTo>
                  <a:lnTo>
                    <a:pt x="3364" y="1244"/>
                  </a:lnTo>
                  <a:lnTo>
                    <a:pt x="3331" y="1252"/>
                  </a:lnTo>
                  <a:lnTo>
                    <a:pt x="3298" y="1260"/>
                  </a:lnTo>
                  <a:lnTo>
                    <a:pt x="3264" y="1268"/>
                  </a:lnTo>
                  <a:lnTo>
                    <a:pt x="3231" y="1276"/>
                  </a:lnTo>
                  <a:lnTo>
                    <a:pt x="3197" y="1283"/>
                  </a:lnTo>
                  <a:lnTo>
                    <a:pt x="3163" y="1291"/>
                  </a:lnTo>
                  <a:lnTo>
                    <a:pt x="3129" y="1297"/>
                  </a:lnTo>
                  <a:lnTo>
                    <a:pt x="3094" y="1304"/>
                  </a:lnTo>
                  <a:lnTo>
                    <a:pt x="3060" y="1311"/>
                  </a:lnTo>
                  <a:lnTo>
                    <a:pt x="3025" y="1317"/>
                  </a:lnTo>
                  <a:lnTo>
                    <a:pt x="2990" y="1323"/>
                  </a:lnTo>
                  <a:lnTo>
                    <a:pt x="2954" y="1329"/>
                  </a:lnTo>
                  <a:lnTo>
                    <a:pt x="2918" y="1335"/>
                  </a:lnTo>
                  <a:lnTo>
                    <a:pt x="2883" y="1341"/>
                  </a:lnTo>
                  <a:lnTo>
                    <a:pt x="2847" y="1346"/>
                  </a:lnTo>
                  <a:lnTo>
                    <a:pt x="2810" y="1351"/>
                  </a:lnTo>
                  <a:lnTo>
                    <a:pt x="2775" y="1356"/>
                  </a:lnTo>
                  <a:lnTo>
                    <a:pt x="2738" y="1361"/>
                  </a:lnTo>
                  <a:lnTo>
                    <a:pt x="2701" y="1365"/>
                  </a:lnTo>
                  <a:lnTo>
                    <a:pt x="2665" y="1370"/>
                  </a:lnTo>
                  <a:lnTo>
                    <a:pt x="2629" y="1375"/>
                  </a:lnTo>
                  <a:lnTo>
                    <a:pt x="2591" y="1379"/>
                  </a:lnTo>
                  <a:lnTo>
                    <a:pt x="2554" y="1383"/>
                  </a:lnTo>
                  <a:lnTo>
                    <a:pt x="2517" y="1386"/>
                  </a:lnTo>
                  <a:lnTo>
                    <a:pt x="2480" y="1389"/>
                  </a:lnTo>
                  <a:lnTo>
                    <a:pt x="2444" y="1393"/>
                  </a:lnTo>
                  <a:lnTo>
                    <a:pt x="2406" y="1396"/>
                  </a:lnTo>
                  <a:lnTo>
                    <a:pt x="2369" y="1398"/>
                  </a:lnTo>
                  <a:lnTo>
                    <a:pt x="2331" y="1402"/>
                  </a:lnTo>
                  <a:lnTo>
                    <a:pt x="2295" y="1404"/>
                  </a:lnTo>
                  <a:lnTo>
                    <a:pt x="2257" y="1406"/>
                  </a:lnTo>
                  <a:lnTo>
                    <a:pt x="2220" y="1409"/>
                  </a:lnTo>
                  <a:lnTo>
                    <a:pt x="2184" y="1410"/>
                  </a:lnTo>
                  <a:lnTo>
                    <a:pt x="2146" y="1412"/>
                  </a:lnTo>
                  <a:lnTo>
                    <a:pt x="2109" y="1413"/>
                  </a:lnTo>
                  <a:lnTo>
                    <a:pt x="2072" y="1414"/>
                  </a:lnTo>
                  <a:lnTo>
                    <a:pt x="2035" y="1415"/>
                  </a:lnTo>
                  <a:lnTo>
                    <a:pt x="1997" y="1417"/>
                  </a:lnTo>
                  <a:lnTo>
                    <a:pt x="1961" y="1417"/>
                  </a:lnTo>
                  <a:lnTo>
                    <a:pt x="1925" y="1418"/>
                  </a:lnTo>
                  <a:lnTo>
                    <a:pt x="1887" y="1418"/>
                  </a:lnTo>
                  <a:lnTo>
                    <a:pt x="1851" y="1418"/>
                  </a:lnTo>
                  <a:lnTo>
                    <a:pt x="1815" y="1418"/>
                  </a:lnTo>
                  <a:lnTo>
                    <a:pt x="1778" y="1417"/>
                  </a:lnTo>
                  <a:lnTo>
                    <a:pt x="1742" y="1417"/>
                  </a:lnTo>
                  <a:lnTo>
                    <a:pt x="1706" y="1415"/>
                  </a:lnTo>
                  <a:lnTo>
                    <a:pt x="1669" y="1414"/>
                  </a:lnTo>
                  <a:lnTo>
                    <a:pt x="1633" y="1413"/>
                  </a:lnTo>
                  <a:lnTo>
                    <a:pt x="1598" y="1412"/>
                  </a:lnTo>
                  <a:lnTo>
                    <a:pt x="1563" y="1411"/>
                  </a:lnTo>
                  <a:lnTo>
                    <a:pt x="1527" y="1409"/>
                  </a:lnTo>
                  <a:lnTo>
                    <a:pt x="1492" y="1406"/>
                  </a:lnTo>
                  <a:lnTo>
                    <a:pt x="1457" y="1405"/>
                  </a:lnTo>
                  <a:lnTo>
                    <a:pt x="1423" y="1403"/>
                  </a:lnTo>
                  <a:lnTo>
                    <a:pt x="1389" y="1400"/>
                  </a:lnTo>
                  <a:lnTo>
                    <a:pt x="1355" y="1397"/>
                  </a:lnTo>
                  <a:lnTo>
                    <a:pt x="1321" y="1394"/>
                  </a:lnTo>
                  <a:lnTo>
                    <a:pt x="1287" y="1392"/>
                  </a:lnTo>
                  <a:lnTo>
                    <a:pt x="1254" y="1388"/>
                  </a:lnTo>
                  <a:lnTo>
                    <a:pt x="1221" y="1385"/>
                  </a:lnTo>
                  <a:lnTo>
                    <a:pt x="1188" y="1381"/>
                  </a:lnTo>
                  <a:lnTo>
                    <a:pt x="1155" y="1377"/>
                  </a:lnTo>
                  <a:lnTo>
                    <a:pt x="1123" y="1373"/>
                  </a:lnTo>
                  <a:lnTo>
                    <a:pt x="1092" y="1369"/>
                  </a:lnTo>
                  <a:lnTo>
                    <a:pt x="1060" y="1365"/>
                  </a:lnTo>
                  <a:lnTo>
                    <a:pt x="1028" y="1361"/>
                  </a:lnTo>
                  <a:lnTo>
                    <a:pt x="997" y="1355"/>
                  </a:lnTo>
                  <a:lnTo>
                    <a:pt x="967" y="1351"/>
                  </a:lnTo>
                  <a:lnTo>
                    <a:pt x="936" y="1346"/>
                  </a:lnTo>
                  <a:lnTo>
                    <a:pt x="921" y="1344"/>
                  </a:lnTo>
                  <a:lnTo>
                    <a:pt x="907" y="1341"/>
                  </a:lnTo>
                  <a:lnTo>
                    <a:pt x="892" y="1338"/>
                  </a:lnTo>
                  <a:lnTo>
                    <a:pt x="877" y="1336"/>
                  </a:lnTo>
                  <a:lnTo>
                    <a:pt x="862" y="1333"/>
                  </a:lnTo>
                  <a:lnTo>
                    <a:pt x="848" y="1330"/>
                  </a:lnTo>
                  <a:lnTo>
                    <a:pt x="833" y="1327"/>
                  </a:lnTo>
                  <a:lnTo>
                    <a:pt x="819" y="1325"/>
                  </a:lnTo>
                  <a:lnTo>
                    <a:pt x="804" y="1321"/>
                  </a:lnTo>
                  <a:lnTo>
                    <a:pt x="791" y="1319"/>
                  </a:lnTo>
                  <a:lnTo>
                    <a:pt x="776" y="1316"/>
                  </a:lnTo>
                  <a:lnTo>
                    <a:pt x="762" y="1312"/>
                  </a:lnTo>
                  <a:lnTo>
                    <a:pt x="749" y="1310"/>
                  </a:lnTo>
                  <a:lnTo>
                    <a:pt x="735" y="1306"/>
                  </a:lnTo>
                  <a:lnTo>
                    <a:pt x="722" y="1303"/>
                  </a:lnTo>
                  <a:lnTo>
                    <a:pt x="708" y="1301"/>
                  </a:lnTo>
                  <a:lnTo>
                    <a:pt x="694" y="1297"/>
                  </a:lnTo>
                  <a:lnTo>
                    <a:pt x="681" y="1294"/>
                  </a:lnTo>
                  <a:lnTo>
                    <a:pt x="668" y="1291"/>
                  </a:lnTo>
                  <a:lnTo>
                    <a:pt x="655" y="1287"/>
                  </a:lnTo>
                  <a:lnTo>
                    <a:pt x="642" y="1284"/>
                  </a:lnTo>
                  <a:lnTo>
                    <a:pt x="628" y="1280"/>
                  </a:lnTo>
                  <a:lnTo>
                    <a:pt x="616" y="1277"/>
                  </a:lnTo>
                  <a:lnTo>
                    <a:pt x="603" y="1274"/>
                  </a:lnTo>
                  <a:lnTo>
                    <a:pt x="591" y="1270"/>
                  </a:lnTo>
                  <a:lnTo>
                    <a:pt x="579" y="1267"/>
                  </a:lnTo>
                  <a:lnTo>
                    <a:pt x="566" y="1263"/>
                  </a:lnTo>
                  <a:lnTo>
                    <a:pt x="554" y="1260"/>
                  </a:lnTo>
                  <a:lnTo>
                    <a:pt x="542" y="1257"/>
                  </a:lnTo>
                  <a:lnTo>
                    <a:pt x="530" y="1253"/>
                  </a:lnTo>
                  <a:lnTo>
                    <a:pt x="518" y="1250"/>
                  </a:lnTo>
                  <a:lnTo>
                    <a:pt x="506" y="1245"/>
                  </a:lnTo>
                  <a:lnTo>
                    <a:pt x="495" y="1242"/>
                  </a:lnTo>
                  <a:lnTo>
                    <a:pt x="483" y="1238"/>
                  </a:lnTo>
                  <a:lnTo>
                    <a:pt x="472" y="1234"/>
                  </a:lnTo>
                  <a:lnTo>
                    <a:pt x="460" y="1230"/>
                  </a:lnTo>
                  <a:lnTo>
                    <a:pt x="449" y="1227"/>
                  </a:lnTo>
                  <a:lnTo>
                    <a:pt x="438" y="1222"/>
                  </a:lnTo>
                  <a:lnTo>
                    <a:pt x="428" y="1219"/>
                  </a:lnTo>
                  <a:lnTo>
                    <a:pt x="416" y="1215"/>
                  </a:lnTo>
                  <a:lnTo>
                    <a:pt x="406" y="1211"/>
                  </a:lnTo>
                  <a:lnTo>
                    <a:pt x="395" y="1207"/>
                  </a:lnTo>
                  <a:lnTo>
                    <a:pt x="384" y="1203"/>
                  </a:lnTo>
                  <a:lnTo>
                    <a:pt x="374" y="1199"/>
                  </a:lnTo>
                  <a:lnTo>
                    <a:pt x="364" y="1195"/>
                  </a:lnTo>
                  <a:lnTo>
                    <a:pt x="354" y="1191"/>
                  </a:lnTo>
                  <a:lnTo>
                    <a:pt x="345" y="1186"/>
                  </a:lnTo>
                  <a:lnTo>
                    <a:pt x="334" y="1183"/>
                  </a:lnTo>
                  <a:lnTo>
                    <a:pt x="324" y="1178"/>
                  </a:lnTo>
                  <a:lnTo>
                    <a:pt x="315" y="1174"/>
                  </a:lnTo>
                  <a:lnTo>
                    <a:pt x="306" y="1169"/>
                  </a:lnTo>
                  <a:lnTo>
                    <a:pt x="296" y="1166"/>
                  </a:lnTo>
                  <a:lnTo>
                    <a:pt x="287" y="1161"/>
                  </a:lnTo>
                  <a:lnTo>
                    <a:pt x="279" y="1157"/>
                  </a:lnTo>
                  <a:lnTo>
                    <a:pt x="270" y="1152"/>
                  </a:lnTo>
                  <a:lnTo>
                    <a:pt x="261" y="1148"/>
                  </a:lnTo>
                  <a:lnTo>
                    <a:pt x="252" y="1144"/>
                  </a:lnTo>
                  <a:lnTo>
                    <a:pt x="244" y="1140"/>
                  </a:lnTo>
                  <a:lnTo>
                    <a:pt x="236" y="1135"/>
                  </a:lnTo>
                  <a:lnTo>
                    <a:pt x="227" y="1131"/>
                  </a:lnTo>
                  <a:lnTo>
                    <a:pt x="219" y="1126"/>
                  </a:lnTo>
                  <a:lnTo>
                    <a:pt x="211" y="1121"/>
                  </a:lnTo>
                  <a:lnTo>
                    <a:pt x="204" y="1117"/>
                  </a:lnTo>
                  <a:lnTo>
                    <a:pt x="196" y="1112"/>
                  </a:lnTo>
                  <a:lnTo>
                    <a:pt x="188" y="1108"/>
                  </a:lnTo>
                  <a:lnTo>
                    <a:pt x="181" y="1103"/>
                  </a:lnTo>
                  <a:lnTo>
                    <a:pt x="173" y="1099"/>
                  </a:lnTo>
                  <a:lnTo>
                    <a:pt x="166" y="1094"/>
                  </a:lnTo>
                  <a:lnTo>
                    <a:pt x="160" y="1090"/>
                  </a:lnTo>
                  <a:lnTo>
                    <a:pt x="153" y="1085"/>
                  </a:lnTo>
                  <a:lnTo>
                    <a:pt x="146" y="1081"/>
                  </a:lnTo>
                  <a:lnTo>
                    <a:pt x="140" y="1075"/>
                  </a:lnTo>
                  <a:lnTo>
                    <a:pt x="134" y="1070"/>
                  </a:lnTo>
                  <a:lnTo>
                    <a:pt x="127" y="1066"/>
                  </a:lnTo>
                  <a:lnTo>
                    <a:pt x="121" y="1061"/>
                  </a:lnTo>
                  <a:lnTo>
                    <a:pt x="115" y="1057"/>
                  </a:lnTo>
                  <a:lnTo>
                    <a:pt x="110" y="1052"/>
                  </a:lnTo>
                  <a:lnTo>
                    <a:pt x="104" y="1047"/>
                  </a:lnTo>
                  <a:lnTo>
                    <a:pt x="98" y="1042"/>
                  </a:lnTo>
                  <a:lnTo>
                    <a:pt x="93" y="1037"/>
                  </a:lnTo>
                  <a:lnTo>
                    <a:pt x="88" y="1033"/>
                  </a:lnTo>
                  <a:lnTo>
                    <a:pt x="82" y="1027"/>
                  </a:lnTo>
                  <a:lnTo>
                    <a:pt x="78" y="1023"/>
                  </a:lnTo>
                  <a:lnTo>
                    <a:pt x="73" y="1018"/>
                  </a:lnTo>
                  <a:lnTo>
                    <a:pt x="69" y="1012"/>
                  </a:lnTo>
                  <a:lnTo>
                    <a:pt x="64" y="1008"/>
                  </a:lnTo>
                  <a:lnTo>
                    <a:pt x="60" y="1003"/>
                  </a:lnTo>
                  <a:lnTo>
                    <a:pt x="55" y="999"/>
                  </a:lnTo>
                  <a:lnTo>
                    <a:pt x="52" y="993"/>
                  </a:lnTo>
                  <a:lnTo>
                    <a:pt x="47" y="989"/>
                  </a:lnTo>
                  <a:lnTo>
                    <a:pt x="44" y="983"/>
                  </a:lnTo>
                  <a:lnTo>
                    <a:pt x="40" y="978"/>
                  </a:lnTo>
                  <a:lnTo>
                    <a:pt x="37" y="974"/>
                  </a:lnTo>
                  <a:lnTo>
                    <a:pt x="34" y="968"/>
                  </a:lnTo>
                  <a:lnTo>
                    <a:pt x="30" y="964"/>
                  </a:lnTo>
                  <a:lnTo>
                    <a:pt x="27" y="958"/>
                  </a:lnTo>
                  <a:lnTo>
                    <a:pt x="25" y="953"/>
                  </a:lnTo>
                  <a:lnTo>
                    <a:pt x="21" y="949"/>
                  </a:lnTo>
                  <a:lnTo>
                    <a:pt x="19" y="943"/>
                  </a:lnTo>
                  <a:lnTo>
                    <a:pt x="17" y="939"/>
                  </a:lnTo>
                  <a:lnTo>
                    <a:pt x="14" y="933"/>
                  </a:lnTo>
                  <a:lnTo>
                    <a:pt x="12" y="928"/>
                  </a:lnTo>
                  <a:lnTo>
                    <a:pt x="11" y="923"/>
                  </a:lnTo>
                  <a:lnTo>
                    <a:pt x="9" y="918"/>
                  </a:lnTo>
                  <a:lnTo>
                    <a:pt x="8" y="913"/>
                  </a:lnTo>
                  <a:lnTo>
                    <a:pt x="5" y="908"/>
                  </a:lnTo>
                  <a:lnTo>
                    <a:pt x="4" y="902"/>
                  </a:lnTo>
                  <a:lnTo>
                    <a:pt x="3" y="898"/>
                  </a:lnTo>
                  <a:lnTo>
                    <a:pt x="2" y="893"/>
                  </a:lnTo>
                  <a:lnTo>
                    <a:pt x="1" y="888"/>
                  </a:lnTo>
                  <a:lnTo>
                    <a:pt x="1" y="883"/>
                  </a:lnTo>
                  <a:lnTo>
                    <a:pt x="0" y="877"/>
                  </a:lnTo>
                  <a:lnTo>
                    <a:pt x="0" y="873"/>
                  </a:lnTo>
                  <a:lnTo>
                    <a:pt x="0" y="867"/>
                  </a:lnTo>
                  <a:lnTo>
                    <a:pt x="0" y="863"/>
                  </a:lnTo>
                  <a:lnTo>
                    <a:pt x="0" y="857"/>
                  </a:lnTo>
                  <a:lnTo>
                    <a:pt x="0" y="852"/>
                  </a:lnTo>
                  <a:lnTo>
                    <a:pt x="0" y="847"/>
                  </a:lnTo>
                  <a:lnTo>
                    <a:pt x="1" y="842"/>
                  </a:lnTo>
                  <a:lnTo>
                    <a:pt x="1" y="837"/>
                  </a:lnTo>
                  <a:lnTo>
                    <a:pt x="2" y="832"/>
                  </a:lnTo>
                  <a:lnTo>
                    <a:pt x="3" y="826"/>
                  </a:lnTo>
                  <a:lnTo>
                    <a:pt x="4" y="822"/>
                  </a:lnTo>
                  <a:lnTo>
                    <a:pt x="5" y="816"/>
                  </a:lnTo>
                  <a:lnTo>
                    <a:pt x="6" y="812"/>
                  </a:lnTo>
                  <a:lnTo>
                    <a:pt x="8" y="807"/>
                  </a:lnTo>
                  <a:lnTo>
                    <a:pt x="10" y="801"/>
                  </a:lnTo>
                  <a:lnTo>
                    <a:pt x="11" y="797"/>
                  </a:lnTo>
                  <a:lnTo>
                    <a:pt x="13" y="791"/>
                  </a:lnTo>
                  <a:lnTo>
                    <a:pt x="15" y="787"/>
                  </a:lnTo>
                  <a:lnTo>
                    <a:pt x="18" y="781"/>
                  </a:lnTo>
                  <a:lnTo>
                    <a:pt x="20" y="776"/>
                  </a:lnTo>
                  <a:lnTo>
                    <a:pt x="23" y="771"/>
                  </a:lnTo>
                  <a:lnTo>
                    <a:pt x="26" y="766"/>
                  </a:lnTo>
                  <a:lnTo>
                    <a:pt x="29" y="762"/>
                  </a:lnTo>
                  <a:lnTo>
                    <a:pt x="31" y="756"/>
                  </a:lnTo>
                  <a:lnTo>
                    <a:pt x="35" y="751"/>
                  </a:lnTo>
                  <a:lnTo>
                    <a:pt x="38" y="746"/>
                  </a:lnTo>
                  <a:lnTo>
                    <a:pt x="42" y="741"/>
                  </a:lnTo>
                  <a:lnTo>
                    <a:pt x="45" y="737"/>
                  </a:lnTo>
                  <a:lnTo>
                    <a:pt x="50" y="731"/>
                  </a:lnTo>
                  <a:lnTo>
                    <a:pt x="53" y="726"/>
                  </a:lnTo>
                  <a:lnTo>
                    <a:pt x="57" y="722"/>
                  </a:lnTo>
                  <a:lnTo>
                    <a:pt x="62" y="716"/>
                  </a:lnTo>
                  <a:lnTo>
                    <a:pt x="67" y="712"/>
                  </a:lnTo>
                  <a:lnTo>
                    <a:pt x="71" y="707"/>
                  </a:lnTo>
                  <a:lnTo>
                    <a:pt x="76" y="701"/>
                  </a:lnTo>
                  <a:lnTo>
                    <a:pt x="80" y="697"/>
                  </a:lnTo>
                  <a:lnTo>
                    <a:pt x="85" y="692"/>
                  </a:lnTo>
                  <a:lnTo>
                    <a:pt x="90" y="687"/>
                  </a:lnTo>
                  <a:lnTo>
                    <a:pt x="96" y="682"/>
                  </a:lnTo>
                  <a:lnTo>
                    <a:pt x="101" y="678"/>
                  </a:lnTo>
                  <a:lnTo>
                    <a:pt x="106" y="673"/>
                  </a:lnTo>
                  <a:lnTo>
                    <a:pt x="112" y="667"/>
                  </a:lnTo>
                  <a:lnTo>
                    <a:pt x="119" y="663"/>
                  </a:lnTo>
                  <a:lnTo>
                    <a:pt x="124" y="658"/>
                  </a:lnTo>
                  <a:lnTo>
                    <a:pt x="130" y="654"/>
                  </a:lnTo>
                  <a:lnTo>
                    <a:pt x="137" y="649"/>
                  </a:lnTo>
                  <a:lnTo>
                    <a:pt x="143" y="645"/>
                  </a:lnTo>
                  <a:lnTo>
                    <a:pt x="149" y="639"/>
                  </a:lnTo>
                  <a:lnTo>
                    <a:pt x="156" y="634"/>
                  </a:lnTo>
                  <a:lnTo>
                    <a:pt x="163" y="630"/>
                  </a:lnTo>
                  <a:lnTo>
                    <a:pt x="170" y="625"/>
                  </a:lnTo>
                  <a:lnTo>
                    <a:pt x="178" y="621"/>
                  </a:lnTo>
                  <a:lnTo>
                    <a:pt x="185" y="616"/>
                  </a:lnTo>
                  <a:lnTo>
                    <a:pt x="193" y="612"/>
                  </a:lnTo>
                  <a:lnTo>
                    <a:pt x="199" y="607"/>
                  </a:lnTo>
                  <a:lnTo>
                    <a:pt x="207" y="603"/>
                  </a:lnTo>
                  <a:lnTo>
                    <a:pt x="215" y="598"/>
                  </a:lnTo>
                  <a:lnTo>
                    <a:pt x="223" y="594"/>
                  </a:lnTo>
                  <a:lnTo>
                    <a:pt x="231" y="589"/>
                  </a:lnTo>
                  <a:lnTo>
                    <a:pt x="239" y="585"/>
                  </a:lnTo>
                  <a:lnTo>
                    <a:pt x="248" y="580"/>
                  </a:lnTo>
                  <a:lnTo>
                    <a:pt x="256" y="577"/>
                  </a:lnTo>
                  <a:lnTo>
                    <a:pt x="265" y="572"/>
                  </a:lnTo>
                  <a:lnTo>
                    <a:pt x="274" y="567"/>
                  </a:lnTo>
                  <a:lnTo>
                    <a:pt x="282" y="563"/>
                  </a:lnTo>
                  <a:lnTo>
                    <a:pt x="291" y="558"/>
                  </a:lnTo>
                  <a:lnTo>
                    <a:pt x="300" y="555"/>
                  </a:lnTo>
                  <a:lnTo>
                    <a:pt x="311" y="550"/>
                  </a:lnTo>
                  <a:lnTo>
                    <a:pt x="320" y="546"/>
                  </a:lnTo>
                  <a:lnTo>
                    <a:pt x="329" y="541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24" name="Freeform 396"/>
            <p:cNvSpPr>
              <a:spLocks/>
            </p:cNvSpPr>
            <p:nvPr/>
          </p:nvSpPr>
          <p:spPr bwMode="auto">
            <a:xfrm>
              <a:off x="1032" y="2510"/>
              <a:ext cx="650" cy="202"/>
            </a:xfrm>
            <a:custGeom>
              <a:avLst/>
              <a:gdLst>
                <a:gd name="T0" fmla="*/ 4328 w 4551"/>
                <a:gd name="T1" fmla="*/ 40 h 1418"/>
                <a:gd name="T2" fmla="*/ 4380 w 4551"/>
                <a:gd name="T3" fmla="*/ 88 h 1418"/>
                <a:gd name="T4" fmla="*/ 4427 w 4551"/>
                <a:gd name="T5" fmla="*/ 137 h 1418"/>
                <a:gd name="T6" fmla="*/ 4465 w 4551"/>
                <a:gd name="T7" fmla="*/ 186 h 1418"/>
                <a:gd name="T8" fmla="*/ 4498 w 4551"/>
                <a:gd name="T9" fmla="*/ 235 h 1418"/>
                <a:gd name="T10" fmla="*/ 4522 w 4551"/>
                <a:gd name="T11" fmla="*/ 287 h 1418"/>
                <a:gd name="T12" fmla="*/ 4540 w 4551"/>
                <a:gd name="T13" fmla="*/ 338 h 1418"/>
                <a:gd name="T14" fmla="*/ 4549 w 4551"/>
                <a:gd name="T15" fmla="*/ 389 h 1418"/>
                <a:gd name="T16" fmla="*/ 4551 w 4551"/>
                <a:gd name="T17" fmla="*/ 440 h 1418"/>
                <a:gd name="T18" fmla="*/ 4547 w 4551"/>
                <a:gd name="T19" fmla="*/ 491 h 1418"/>
                <a:gd name="T20" fmla="*/ 4534 w 4551"/>
                <a:gd name="T21" fmla="*/ 542 h 1418"/>
                <a:gd name="T22" fmla="*/ 4515 w 4551"/>
                <a:gd name="T23" fmla="*/ 593 h 1418"/>
                <a:gd name="T24" fmla="*/ 4488 w 4551"/>
                <a:gd name="T25" fmla="*/ 643 h 1418"/>
                <a:gd name="T26" fmla="*/ 4453 w 4551"/>
                <a:gd name="T27" fmla="*/ 693 h 1418"/>
                <a:gd name="T28" fmla="*/ 4412 w 4551"/>
                <a:gd name="T29" fmla="*/ 742 h 1418"/>
                <a:gd name="T30" fmla="*/ 4363 w 4551"/>
                <a:gd name="T31" fmla="*/ 789 h 1418"/>
                <a:gd name="T32" fmla="*/ 4307 w 4551"/>
                <a:gd name="T33" fmla="*/ 837 h 1418"/>
                <a:gd name="T34" fmla="*/ 4246 w 4551"/>
                <a:gd name="T35" fmla="*/ 882 h 1418"/>
                <a:gd name="T36" fmla="*/ 4178 w 4551"/>
                <a:gd name="T37" fmla="*/ 928 h 1418"/>
                <a:gd name="T38" fmla="*/ 4103 w 4551"/>
                <a:gd name="T39" fmla="*/ 971 h 1418"/>
                <a:gd name="T40" fmla="*/ 4023 w 4551"/>
                <a:gd name="T41" fmla="*/ 1013 h 1418"/>
                <a:gd name="T42" fmla="*/ 3936 w 4551"/>
                <a:gd name="T43" fmla="*/ 1054 h 1418"/>
                <a:gd name="T44" fmla="*/ 3844 w 4551"/>
                <a:gd name="T45" fmla="*/ 1092 h 1418"/>
                <a:gd name="T46" fmla="*/ 3748 w 4551"/>
                <a:gd name="T47" fmla="*/ 1129 h 1418"/>
                <a:gd name="T48" fmla="*/ 3646 w 4551"/>
                <a:gd name="T49" fmla="*/ 1164 h 1418"/>
                <a:gd name="T50" fmla="*/ 3492 w 4551"/>
                <a:gd name="T51" fmla="*/ 1211 h 1418"/>
                <a:gd name="T52" fmla="*/ 3265 w 4551"/>
                <a:gd name="T53" fmla="*/ 1268 h 1418"/>
                <a:gd name="T54" fmla="*/ 3025 w 4551"/>
                <a:gd name="T55" fmla="*/ 1317 h 1418"/>
                <a:gd name="T56" fmla="*/ 2775 w 4551"/>
                <a:gd name="T57" fmla="*/ 1357 h 1418"/>
                <a:gd name="T58" fmla="*/ 2517 w 4551"/>
                <a:gd name="T59" fmla="*/ 1386 h 1418"/>
                <a:gd name="T60" fmla="*/ 2257 w 4551"/>
                <a:gd name="T61" fmla="*/ 1407 h 1418"/>
                <a:gd name="T62" fmla="*/ 1999 w 4551"/>
                <a:gd name="T63" fmla="*/ 1416 h 1418"/>
                <a:gd name="T64" fmla="*/ 1742 w 4551"/>
                <a:gd name="T65" fmla="*/ 1417 h 1418"/>
                <a:gd name="T66" fmla="*/ 1492 w 4551"/>
                <a:gd name="T67" fmla="*/ 1407 h 1418"/>
                <a:gd name="T68" fmla="*/ 1254 w 4551"/>
                <a:gd name="T69" fmla="*/ 1389 h 1418"/>
                <a:gd name="T70" fmla="*/ 1028 w 4551"/>
                <a:gd name="T71" fmla="*/ 1360 h 1418"/>
                <a:gd name="T72" fmla="*/ 907 w 4551"/>
                <a:gd name="T73" fmla="*/ 1341 h 1418"/>
                <a:gd name="T74" fmla="*/ 804 w 4551"/>
                <a:gd name="T75" fmla="*/ 1322 h 1418"/>
                <a:gd name="T76" fmla="*/ 708 w 4551"/>
                <a:gd name="T77" fmla="*/ 1300 h 1418"/>
                <a:gd name="T78" fmla="*/ 616 w 4551"/>
                <a:gd name="T79" fmla="*/ 1278 h 1418"/>
                <a:gd name="T80" fmla="*/ 530 w 4551"/>
                <a:gd name="T81" fmla="*/ 1254 h 1418"/>
                <a:gd name="T82" fmla="*/ 449 w 4551"/>
                <a:gd name="T83" fmla="*/ 1226 h 1418"/>
                <a:gd name="T84" fmla="*/ 374 w 4551"/>
                <a:gd name="T85" fmla="*/ 1199 h 1418"/>
                <a:gd name="T86" fmla="*/ 306 w 4551"/>
                <a:gd name="T87" fmla="*/ 1170 h 1418"/>
                <a:gd name="T88" fmla="*/ 244 w 4551"/>
                <a:gd name="T89" fmla="*/ 1140 h 1418"/>
                <a:gd name="T90" fmla="*/ 188 w 4551"/>
                <a:gd name="T91" fmla="*/ 1108 h 1418"/>
                <a:gd name="T92" fmla="*/ 140 w 4551"/>
                <a:gd name="T93" fmla="*/ 1075 h 1418"/>
                <a:gd name="T94" fmla="*/ 98 w 4551"/>
                <a:gd name="T95" fmla="*/ 1043 h 1418"/>
                <a:gd name="T96" fmla="*/ 64 w 4551"/>
                <a:gd name="T97" fmla="*/ 1008 h 1418"/>
                <a:gd name="T98" fmla="*/ 37 w 4551"/>
                <a:gd name="T99" fmla="*/ 973 h 1418"/>
                <a:gd name="T100" fmla="*/ 17 w 4551"/>
                <a:gd name="T101" fmla="*/ 938 h 1418"/>
                <a:gd name="T102" fmla="*/ 4 w 4551"/>
                <a:gd name="T103" fmla="*/ 903 h 1418"/>
                <a:gd name="T104" fmla="*/ 0 w 4551"/>
                <a:gd name="T105" fmla="*/ 868 h 1418"/>
                <a:gd name="T106" fmla="*/ 2 w 4551"/>
                <a:gd name="T107" fmla="*/ 833 h 1418"/>
                <a:gd name="T108" fmla="*/ 11 w 4551"/>
                <a:gd name="T109" fmla="*/ 796 h 1418"/>
                <a:gd name="T110" fmla="*/ 29 w 4551"/>
                <a:gd name="T111" fmla="*/ 761 h 1418"/>
                <a:gd name="T112" fmla="*/ 53 w 4551"/>
                <a:gd name="T113" fmla="*/ 727 h 1418"/>
                <a:gd name="T114" fmla="*/ 85 w 4551"/>
                <a:gd name="T115" fmla="*/ 692 h 1418"/>
                <a:gd name="T116" fmla="*/ 124 w 4551"/>
                <a:gd name="T117" fmla="*/ 659 h 1418"/>
                <a:gd name="T118" fmla="*/ 170 w 4551"/>
                <a:gd name="T119" fmla="*/ 626 h 1418"/>
                <a:gd name="T120" fmla="*/ 223 w 4551"/>
                <a:gd name="T121" fmla="*/ 594 h 1418"/>
                <a:gd name="T122" fmla="*/ 282 w 4551"/>
                <a:gd name="T123" fmla="*/ 564 h 1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1" h="1418">
                  <a:moveTo>
                    <a:pt x="4277" y="0"/>
                  </a:moveTo>
                  <a:lnTo>
                    <a:pt x="4286" y="7"/>
                  </a:lnTo>
                  <a:lnTo>
                    <a:pt x="4294" y="14"/>
                  </a:lnTo>
                  <a:lnTo>
                    <a:pt x="4303" y="21"/>
                  </a:lnTo>
                  <a:lnTo>
                    <a:pt x="4311" y="28"/>
                  </a:lnTo>
                  <a:lnTo>
                    <a:pt x="4320" y="33"/>
                  </a:lnTo>
                  <a:lnTo>
                    <a:pt x="4328" y="40"/>
                  </a:lnTo>
                  <a:lnTo>
                    <a:pt x="4336" y="47"/>
                  </a:lnTo>
                  <a:lnTo>
                    <a:pt x="4344" y="54"/>
                  </a:lnTo>
                  <a:lnTo>
                    <a:pt x="4351" y="61"/>
                  </a:lnTo>
                  <a:lnTo>
                    <a:pt x="4359" y="67"/>
                  </a:lnTo>
                  <a:lnTo>
                    <a:pt x="4366" y="74"/>
                  </a:lnTo>
                  <a:lnTo>
                    <a:pt x="4373" y="81"/>
                  </a:lnTo>
                  <a:lnTo>
                    <a:pt x="4380" y="88"/>
                  </a:lnTo>
                  <a:lnTo>
                    <a:pt x="4388" y="95"/>
                  </a:lnTo>
                  <a:lnTo>
                    <a:pt x="4395" y="102"/>
                  </a:lnTo>
                  <a:lnTo>
                    <a:pt x="4402" y="108"/>
                  </a:lnTo>
                  <a:lnTo>
                    <a:pt x="4407" y="115"/>
                  </a:lnTo>
                  <a:lnTo>
                    <a:pt x="4414" y="122"/>
                  </a:lnTo>
                  <a:lnTo>
                    <a:pt x="4421" y="130"/>
                  </a:lnTo>
                  <a:lnTo>
                    <a:pt x="4427" y="137"/>
                  </a:lnTo>
                  <a:lnTo>
                    <a:pt x="4432" y="144"/>
                  </a:lnTo>
                  <a:lnTo>
                    <a:pt x="4438" y="150"/>
                  </a:lnTo>
                  <a:lnTo>
                    <a:pt x="4444" y="157"/>
                  </a:lnTo>
                  <a:lnTo>
                    <a:pt x="4449" y="164"/>
                  </a:lnTo>
                  <a:lnTo>
                    <a:pt x="4455" y="172"/>
                  </a:lnTo>
                  <a:lnTo>
                    <a:pt x="4461" y="179"/>
                  </a:lnTo>
                  <a:lnTo>
                    <a:pt x="4465" y="186"/>
                  </a:lnTo>
                  <a:lnTo>
                    <a:pt x="4471" y="192"/>
                  </a:lnTo>
                  <a:lnTo>
                    <a:pt x="4475" y="200"/>
                  </a:lnTo>
                  <a:lnTo>
                    <a:pt x="4480" y="207"/>
                  </a:lnTo>
                  <a:lnTo>
                    <a:pt x="4485" y="214"/>
                  </a:lnTo>
                  <a:lnTo>
                    <a:pt x="4489" y="221"/>
                  </a:lnTo>
                  <a:lnTo>
                    <a:pt x="4494" y="229"/>
                  </a:lnTo>
                  <a:lnTo>
                    <a:pt x="4498" y="235"/>
                  </a:lnTo>
                  <a:lnTo>
                    <a:pt x="4502" y="242"/>
                  </a:lnTo>
                  <a:lnTo>
                    <a:pt x="4505" y="250"/>
                  </a:lnTo>
                  <a:lnTo>
                    <a:pt x="4509" y="257"/>
                  </a:lnTo>
                  <a:lnTo>
                    <a:pt x="4513" y="265"/>
                  </a:lnTo>
                  <a:lnTo>
                    <a:pt x="4516" y="272"/>
                  </a:lnTo>
                  <a:lnTo>
                    <a:pt x="4520" y="279"/>
                  </a:lnTo>
                  <a:lnTo>
                    <a:pt x="4522" y="287"/>
                  </a:lnTo>
                  <a:lnTo>
                    <a:pt x="4525" y="293"/>
                  </a:lnTo>
                  <a:lnTo>
                    <a:pt x="4528" y="301"/>
                  </a:lnTo>
                  <a:lnTo>
                    <a:pt x="4531" y="308"/>
                  </a:lnTo>
                  <a:lnTo>
                    <a:pt x="4533" y="315"/>
                  </a:lnTo>
                  <a:lnTo>
                    <a:pt x="4536" y="323"/>
                  </a:lnTo>
                  <a:lnTo>
                    <a:pt x="4538" y="330"/>
                  </a:lnTo>
                  <a:lnTo>
                    <a:pt x="4540" y="338"/>
                  </a:lnTo>
                  <a:lnTo>
                    <a:pt x="4541" y="344"/>
                  </a:lnTo>
                  <a:lnTo>
                    <a:pt x="4544" y="351"/>
                  </a:lnTo>
                  <a:lnTo>
                    <a:pt x="4545" y="359"/>
                  </a:lnTo>
                  <a:lnTo>
                    <a:pt x="4546" y="366"/>
                  </a:lnTo>
                  <a:lnTo>
                    <a:pt x="4547" y="374"/>
                  </a:lnTo>
                  <a:lnTo>
                    <a:pt x="4548" y="381"/>
                  </a:lnTo>
                  <a:lnTo>
                    <a:pt x="4549" y="389"/>
                  </a:lnTo>
                  <a:lnTo>
                    <a:pt x="4550" y="396"/>
                  </a:lnTo>
                  <a:lnTo>
                    <a:pt x="4550" y="403"/>
                  </a:lnTo>
                  <a:lnTo>
                    <a:pt x="4551" y="410"/>
                  </a:lnTo>
                  <a:lnTo>
                    <a:pt x="4551" y="417"/>
                  </a:lnTo>
                  <a:lnTo>
                    <a:pt x="4551" y="425"/>
                  </a:lnTo>
                  <a:lnTo>
                    <a:pt x="4551" y="432"/>
                  </a:lnTo>
                  <a:lnTo>
                    <a:pt x="4551" y="440"/>
                  </a:lnTo>
                  <a:lnTo>
                    <a:pt x="4551" y="447"/>
                  </a:lnTo>
                  <a:lnTo>
                    <a:pt x="4551" y="455"/>
                  </a:lnTo>
                  <a:lnTo>
                    <a:pt x="4550" y="461"/>
                  </a:lnTo>
                  <a:lnTo>
                    <a:pt x="4550" y="468"/>
                  </a:lnTo>
                  <a:lnTo>
                    <a:pt x="4549" y="476"/>
                  </a:lnTo>
                  <a:lnTo>
                    <a:pt x="4548" y="483"/>
                  </a:lnTo>
                  <a:lnTo>
                    <a:pt x="4547" y="491"/>
                  </a:lnTo>
                  <a:lnTo>
                    <a:pt x="4546" y="498"/>
                  </a:lnTo>
                  <a:lnTo>
                    <a:pt x="4544" y="506"/>
                  </a:lnTo>
                  <a:lnTo>
                    <a:pt x="4542" y="512"/>
                  </a:lnTo>
                  <a:lnTo>
                    <a:pt x="4541" y="520"/>
                  </a:lnTo>
                  <a:lnTo>
                    <a:pt x="4539" y="527"/>
                  </a:lnTo>
                  <a:lnTo>
                    <a:pt x="4537" y="534"/>
                  </a:lnTo>
                  <a:lnTo>
                    <a:pt x="4534" y="542"/>
                  </a:lnTo>
                  <a:lnTo>
                    <a:pt x="4532" y="549"/>
                  </a:lnTo>
                  <a:lnTo>
                    <a:pt x="4530" y="557"/>
                  </a:lnTo>
                  <a:lnTo>
                    <a:pt x="4527" y="564"/>
                  </a:lnTo>
                  <a:lnTo>
                    <a:pt x="4524" y="570"/>
                  </a:lnTo>
                  <a:lnTo>
                    <a:pt x="4521" y="578"/>
                  </a:lnTo>
                  <a:lnTo>
                    <a:pt x="4517" y="585"/>
                  </a:lnTo>
                  <a:lnTo>
                    <a:pt x="4515" y="593"/>
                  </a:lnTo>
                  <a:lnTo>
                    <a:pt x="4512" y="600"/>
                  </a:lnTo>
                  <a:lnTo>
                    <a:pt x="4507" y="607"/>
                  </a:lnTo>
                  <a:lnTo>
                    <a:pt x="4504" y="615"/>
                  </a:lnTo>
                  <a:lnTo>
                    <a:pt x="4500" y="621"/>
                  </a:lnTo>
                  <a:lnTo>
                    <a:pt x="4496" y="628"/>
                  </a:lnTo>
                  <a:lnTo>
                    <a:pt x="4491" y="636"/>
                  </a:lnTo>
                  <a:lnTo>
                    <a:pt x="4488" y="643"/>
                  </a:lnTo>
                  <a:lnTo>
                    <a:pt x="4483" y="650"/>
                  </a:lnTo>
                  <a:lnTo>
                    <a:pt x="4479" y="658"/>
                  </a:lnTo>
                  <a:lnTo>
                    <a:pt x="4473" y="665"/>
                  </a:lnTo>
                  <a:lnTo>
                    <a:pt x="4469" y="671"/>
                  </a:lnTo>
                  <a:lnTo>
                    <a:pt x="4464" y="678"/>
                  </a:lnTo>
                  <a:lnTo>
                    <a:pt x="4458" y="686"/>
                  </a:lnTo>
                  <a:lnTo>
                    <a:pt x="4453" y="693"/>
                  </a:lnTo>
                  <a:lnTo>
                    <a:pt x="4447" y="700"/>
                  </a:lnTo>
                  <a:lnTo>
                    <a:pt x="4441" y="707"/>
                  </a:lnTo>
                  <a:lnTo>
                    <a:pt x="4436" y="713"/>
                  </a:lnTo>
                  <a:lnTo>
                    <a:pt x="4430" y="721"/>
                  </a:lnTo>
                  <a:lnTo>
                    <a:pt x="4424" y="728"/>
                  </a:lnTo>
                  <a:lnTo>
                    <a:pt x="4418" y="735"/>
                  </a:lnTo>
                  <a:lnTo>
                    <a:pt x="4412" y="742"/>
                  </a:lnTo>
                  <a:lnTo>
                    <a:pt x="4405" y="749"/>
                  </a:lnTo>
                  <a:lnTo>
                    <a:pt x="4398" y="755"/>
                  </a:lnTo>
                  <a:lnTo>
                    <a:pt x="4391" y="762"/>
                  </a:lnTo>
                  <a:lnTo>
                    <a:pt x="4385" y="769"/>
                  </a:lnTo>
                  <a:lnTo>
                    <a:pt x="4378" y="776"/>
                  </a:lnTo>
                  <a:lnTo>
                    <a:pt x="4371" y="783"/>
                  </a:lnTo>
                  <a:lnTo>
                    <a:pt x="4363" y="789"/>
                  </a:lnTo>
                  <a:lnTo>
                    <a:pt x="4355" y="796"/>
                  </a:lnTo>
                  <a:lnTo>
                    <a:pt x="4348" y="803"/>
                  </a:lnTo>
                  <a:lnTo>
                    <a:pt x="4340" y="810"/>
                  </a:lnTo>
                  <a:lnTo>
                    <a:pt x="4332" y="817"/>
                  </a:lnTo>
                  <a:lnTo>
                    <a:pt x="4324" y="823"/>
                  </a:lnTo>
                  <a:lnTo>
                    <a:pt x="4317" y="830"/>
                  </a:lnTo>
                  <a:lnTo>
                    <a:pt x="4307" y="837"/>
                  </a:lnTo>
                  <a:lnTo>
                    <a:pt x="4299" y="844"/>
                  </a:lnTo>
                  <a:lnTo>
                    <a:pt x="4290" y="850"/>
                  </a:lnTo>
                  <a:lnTo>
                    <a:pt x="4282" y="856"/>
                  </a:lnTo>
                  <a:lnTo>
                    <a:pt x="4273" y="863"/>
                  </a:lnTo>
                  <a:lnTo>
                    <a:pt x="4264" y="870"/>
                  </a:lnTo>
                  <a:lnTo>
                    <a:pt x="4255" y="877"/>
                  </a:lnTo>
                  <a:lnTo>
                    <a:pt x="4246" y="882"/>
                  </a:lnTo>
                  <a:lnTo>
                    <a:pt x="4237" y="889"/>
                  </a:lnTo>
                  <a:lnTo>
                    <a:pt x="4227" y="896"/>
                  </a:lnTo>
                  <a:lnTo>
                    <a:pt x="4218" y="902"/>
                  </a:lnTo>
                  <a:lnTo>
                    <a:pt x="4208" y="909"/>
                  </a:lnTo>
                  <a:lnTo>
                    <a:pt x="4197" y="915"/>
                  </a:lnTo>
                  <a:lnTo>
                    <a:pt x="4188" y="921"/>
                  </a:lnTo>
                  <a:lnTo>
                    <a:pt x="4178" y="928"/>
                  </a:lnTo>
                  <a:lnTo>
                    <a:pt x="4167" y="934"/>
                  </a:lnTo>
                  <a:lnTo>
                    <a:pt x="4156" y="940"/>
                  </a:lnTo>
                  <a:lnTo>
                    <a:pt x="4146" y="946"/>
                  </a:lnTo>
                  <a:lnTo>
                    <a:pt x="4136" y="953"/>
                  </a:lnTo>
                  <a:lnTo>
                    <a:pt x="4125" y="959"/>
                  </a:lnTo>
                  <a:lnTo>
                    <a:pt x="4113" y="965"/>
                  </a:lnTo>
                  <a:lnTo>
                    <a:pt x="4103" y="971"/>
                  </a:lnTo>
                  <a:lnTo>
                    <a:pt x="4092" y="978"/>
                  </a:lnTo>
                  <a:lnTo>
                    <a:pt x="4080" y="984"/>
                  </a:lnTo>
                  <a:lnTo>
                    <a:pt x="4069" y="989"/>
                  </a:lnTo>
                  <a:lnTo>
                    <a:pt x="4058" y="996"/>
                  </a:lnTo>
                  <a:lnTo>
                    <a:pt x="4045" y="1002"/>
                  </a:lnTo>
                  <a:lnTo>
                    <a:pt x="4034" y="1007"/>
                  </a:lnTo>
                  <a:lnTo>
                    <a:pt x="4023" y="1013"/>
                  </a:lnTo>
                  <a:lnTo>
                    <a:pt x="4010" y="1019"/>
                  </a:lnTo>
                  <a:lnTo>
                    <a:pt x="3998" y="1024"/>
                  </a:lnTo>
                  <a:lnTo>
                    <a:pt x="3986" y="1031"/>
                  </a:lnTo>
                  <a:lnTo>
                    <a:pt x="3974" y="1037"/>
                  </a:lnTo>
                  <a:lnTo>
                    <a:pt x="3961" y="1043"/>
                  </a:lnTo>
                  <a:lnTo>
                    <a:pt x="3949" y="1048"/>
                  </a:lnTo>
                  <a:lnTo>
                    <a:pt x="3936" y="1054"/>
                  </a:lnTo>
                  <a:lnTo>
                    <a:pt x="3923" y="1060"/>
                  </a:lnTo>
                  <a:lnTo>
                    <a:pt x="3910" y="1065"/>
                  </a:lnTo>
                  <a:lnTo>
                    <a:pt x="3898" y="1070"/>
                  </a:lnTo>
                  <a:lnTo>
                    <a:pt x="3884" y="1075"/>
                  </a:lnTo>
                  <a:lnTo>
                    <a:pt x="3870" y="1081"/>
                  </a:lnTo>
                  <a:lnTo>
                    <a:pt x="3858" y="1087"/>
                  </a:lnTo>
                  <a:lnTo>
                    <a:pt x="3844" y="1092"/>
                  </a:lnTo>
                  <a:lnTo>
                    <a:pt x="3831" y="1097"/>
                  </a:lnTo>
                  <a:lnTo>
                    <a:pt x="3817" y="1103"/>
                  </a:lnTo>
                  <a:lnTo>
                    <a:pt x="3803" y="1108"/>
                  </a:lnTo>
                  <a:lnTo>
                    <a:pt x="3790" y="1113"/>
                  </a:lnTo>
                  <a:lnTo>
                    <a:pt x="3775" y="1119"/>
                  </a:lnTo>
                  <a:lnTo>
                    <a:pt x="3761" y="1124"/>
                  </a:lnTo>
                  <a:lnTo>
                    <a:pt x="3748" y="1129"/>
                  </a:lnTo>
                  <a:lnTo>
                    <a:pt x="3733" y="1134"/>
                  </a:lnTo>
                  <a:lnTo>
                    <a:pt x="3719" y="1139"/>
                  </a:lnTo>
                  <a:lnTo>
                    <a:pt x="3705" y="1145"/>
                  </a:lnTo>
                  <a:lnTo>
                    <a:pt x="3690" y="1149"/>
                  </a:lnTo>
                  <a:lnTo>
                    <a:pt x="3675" y="1154"/>
                  </a:lnTo>
                  <a:lnTo>
                    <a:pt x="3660" y="1159"/>
                  </a:lnTo>
                  <a:lnTo>
                    <a:pt x="3646" y="1164"/>
                  </a:lnTo>
                  <a:lnTo>
                    <a:pt x="3631" y="1169"/>
                  </a:lnTo>
                  <a:lnTo>
                    <a:pt x="3616" y="1173"/>
                  </a:lnTo>
                  <a:lnTo>
                    <a:pt x="3600" y="1179"/>
                  </a:lnTo>
                  <a:lnTo>
                    <a:pt x="3585" y="1183"/>
                  </a:lnTo>
                  <a:lnTo>
                    <a:pt x="3555" y="1192"/>
                  </a:lnTo>
                  <a:lnTo>
                    <a:pt x="3524" y="1201"/>
                  </a:lnTo>
                  <a:lnTo>
                    <a:pt x="3492" y="1211"/>
                  </a:lnTo>
                  <a:lnTo>
                    <a:pt x="3461" y="1220"/>
                  </a:lnTo>
                  <a:lnTo>
                    <a:pt x="3429" y="1228"/>
                  </a:lnTo>
                  <a:lnTo>
                    <a:pt x="3397" y="1237"/>
                  </a:lnTo>
                  <a:lnTo>
                    <a:pt x="3364" y="1245"/>
                  </a:lnTo>
                  <a:lnTo>
                    <a:pt x="3331" y="1253"/>
                  </a:lnTo>
                  <a:lnTo>
                    <a:pt x="3298" y="1260"/>
                  </a:lnTo>
                  <a:lnTo>
                    <a:pt x="3265" y="1268"/>
                  </a:lnTo>
                  <a:lnTo>
                    <a:pt x="3231" y="1276"/>
                  </a:lnTo>
                  <a:lnTo>
                    <a:pt x="3197" y="1283"/>
                  </a:lnTo>
                  <a:lnTo>
                    <a:pt x="3163" y="1290"/>
                  </a:lnTo>
                  <a:lnTo>
                    <a:pt x="3129" y="1297"/>
                  </a:lnTo>
                  <a:lnTo>
                    <a:pt x="3094" y="1304"/>
                  </a:lnTo>
                  <a:lnTo>
                    <a:pt x="3060" y="1310"/>
                  </a:lnTo>
                  <a:lnTo>
                    <a:pt x="3025" y="1317"/>
                  </a:lnTo>
                  <a:lnTo>
                    <a:pt x="2990" y="1323"/>
                  </a:lnTo>
                  <a:lnTo>
                    <a:pt x="2954" y="1330"/>
                  </a:lnTo>
                  <a:lnTo>
                    <a:pt x="2918" y="1335"/>
                  </a:lnTo>
                  <a:lnTo>
                    <a:pt x="2883" y="1341"/>
                  </a:lnTo>
                  <a:lnTo>
                    <a:pt x="2847" y="1347"/>
                  </a:lnTo>
                  <a:lnTo>
                    <a:pt x="2810" y="1351"/>
                  </a:lnTo>
                  <a:lnTo>
                    <a:pt x="2775" y="1357"/>
                  </a:lnTo>
                  <a:lnTo>
                    <a:pt x="2738" y="1362"/>
                  </a:lnTo>
                  <a:lnTo>
                    <a:pt x="2701" y="1366"/>
                  </a:lnTo>
                  <a:lnTo>
                    <a:pt x="2665" y="1371"/>
                  </a:lnTo>
                  <a:lnTo>
                    <a:pt x="2627" y="1375"/>
                  </a:lnTo>
                  <a:lnTo>
                    <a:pt x="2591" y="1379"/>
                  </a:lnTo>
                  <a:lnTo>
                    <a:pt x="2554" y="1383"/>
                  </a:lnTo>
                  <a:lnTo>
                    <a:pt x="2517" y="1386"/>
                  </a:lnTo>
                  <a:lnTo>
                    <a:pt x="2480" y="1390"/>
                  </a:lnTo>
                  <a:lnTo>
                    <a:pt x="2444" y="1393"/>
                  </a:lnTo>
                  <a:lnTo>
                    <a:pt x="2406" y="1397"/>
                  </a:lnTo>
                  <a:lnTo>
                    <a:pt x="2369" y="1399"/>
                  </a:lnTo>
                  <a:lnTo>
                    <a:pt x="2332" y="1401"/>
                  </a:lnTo>
                  <a:lnTo>
                    <a:pt x="2295" y="1405"/>
                  </a:lnTo>
                  <a:lnTo>
                    <a:pt x="2257" y="1407"/>
                  </a:lnTo>
                  <a:lnTo>
                    <a:pt x="2220" y="1408"/>
                  </a:lnTo>
                  <a:lnTo>
                    <a:pt x="2184" y="1410"/>
                  </a:lnTo>
                  <a:lnTo>
                    <a:pt x="2146" y="1411"/>
                  </a:lnTo>
                  <a:lnTo>
                    <a:pt x="2109" y="1414"/>
                  </a:lnTo>
                  <a:lnTo>
                    <a:pt x="2072" y="1415"/>
                  </a:lnTo>
                  <a:lnTo>
                    <a:pt x="2035" y="1416"/>
                  </a:lnTo>
                  <a:lnTo>
                    <a:pt x="1999" y="1416"/>
                  </a:lnTo>
                  <a:lnTo>
                    <a:pt x="1961" y="1417"/>
                  </a:lnTo>
                  <a:lnTo>
                    <a:pt x="1925" y="1417"/>
                  </a:lnTo>
                  <a:lnTo>
                    <a:pt x="1887" y="1418"/>
                  </a:lnTo>
                  <a:lnTo>
                    <a:pt x="1851" y="1418"/>
                  </a:lnTo>
                  <a:lnTo>
                    <a:pt x="1815" y="1417"/>
                  </a:lnTo>
                  <a:lnTo>
                    <a:pt x="1777" y="1417"/>
                  </a:lnTo>
                  <a:lnTo>
                    <a:pt x="1742" y="1417"/>
                  </a:lnTo>
                  <a:lnTo>
                    <a:pt x="1706" y="1416"/>
                  </a:lnTo>
                  <a:lnTo>
                    <a:pt x="1669" y="1415"/>
                  </a:lnTo>
                  <a:lnTo>
                    <a:pt x="1633" y="1414"/>
                  </a:lnTo>
                  <a:lnTo>
                    <a:pt x="1598" y="1413"/>
                  </a:lnTo>
                  <a:lnTo>
                    <a:pt x="1563" y="1411"/>
                  </a:lnTo>
                  <a:lnTo>
                    <a:pt x="1527" y="1409"/>
                  </a:lnTo>
                  <a:lnTo>
                    <a:pt x="1492" y="1407"/>
                  </a:lnTo>
                  <a:lnTo>
                    <a:pt x="1457" y="1405"/>
                  </a:lnTo>
                  <a:lnTo>
                    <a:pt x="1423" y="1402"/>
                  </a:lnTo>
                  <a:lnTo>
                    <a:pt x="1389" y="1400"/>
                  </a:lnTo>
                  <a:lnTo>
                    <a:pt x="1355" y="1398"/>
                  </a:lnTo>
                  <a:lnTo>
                    <a:pt x="1321" y="1394"/>
                  </a:lnTo>
                  <a:lnTo>
                    <a:pt x="1287" y="1392"/>
                  </a:lnTo>
                  <a:lnTo>
                    <a:pt x="1254" y="1389"/>
                  </a:lnTo>
                  <a:lnTo>
                    <a:pt x="1221" y="1385"/>
                  </a:lnTo>
                  <a:lnTo>
                    <a:pt x="1188" y="1382"/>
                  </a:lnTo>
                  <a:lnTo>
                    <a:pt x="1155" y="1377"/>
                  </a:lnTo>
                  <a:lnTo>
                    <a:pt x="1123" y="1374"/>
                  </a:lnTo>
                  <a:lnTo>
                    <a:pt x="1092" y="1369"/>
                  </a:lnTo>
                  <a:lnTo>
                    <a:pt x="1060" y="1365"/>
                  </a:lnTo>
                  <a:lnTo>
                    <a:pt x="1028" y="1360"/>
                  </a:lnTo>
                  <a:lnTo>
                    <a:pt x="997" y="1356"/>
                  </a:lnTo>
                  <a:lnTo>
                    <a:pt x="981" y="1354"/>
                  </a:lnTo>
                  <a:lnTo>
                    <a:pt x="967" y="1351"/>
                  </a:lnTo>
                  <a:lnTo>
                    <a:pt x="951" y="1349"/>
                  </a:lnTo>
                  <a:lnTo>
                    <a:pt x="936" y="1347"/>
                  </a:lnTo>
                  <a:lnTo>
                    <a:pt x="921" y="1343"/>
                  </a:lnTo>
                  <a:lnTo>
                    <a:pt x="907" y="1341"/>
                  </a:lnTo>
                  <a:lnTo>
                    <a:pt x="892" y="1339"/>
                  </a:lnTo>
                  <a:lnTo>
                    <a:pt x="877" y="1335"/>
                  </a:lnTo>
                  <a:lnTo>
                    <a:pt x="862" y="1333"/>
                  </a:lnTo>
                  <a:lnTo>
                    <a:pt x="848" y="1331"/>
                  </a:lnTo>
                  <a:lnTo>
                    <a:pt x="833" y="1327"/>
                  </a:lnTo>
                  <a:lnTo>
                    <a:pt x="819" y="1325"/>
                  </a:lnTo>
                  <a:lnTo>
                    <a:pt x="804" y="1322"/>
                  </a:lnTo>
                  <a:lnTo>
                    <a:pt x="791" y="1320"/>
                  </a:lnTo>
                  <a:lnTo>
                    <a:pt x="776" y="1316"/>
                  </a:lnTo>
                  <a:lnTo>
                    <a:pt x="762" y="1313"/>
                  </a:lnTo>
                  <a:lnTo>
                    <a:pt x="749" y="1310"/>
                  </a:lnTo>
                  <a:lnTo>
                    <a:pt x="735" y="1307"/>
                  </a:lnTo>
                  <a:lnTo>
                    <a:pt x="722" y="1304"/>
                  </a:lnTo>
                  <a:lnTo>
                    <a:pt x="708" y="1300"/>
                  </a:lnTo>
                  <a:lnTo>
                    <a:pt x="694" y="1298"/>
                  </a:lnTo>
                  <a:lnTo>
                    <a:pt x="681" y="1295"/>
                  </a:lnTo>
                  <a:lnTo>
                    <a:pt x="668" y="1291"/>
                  </a:lnTo>
                  <a:lnTo>
                    <a:pt x="655" y="1288"/>
                  </a:lnTo>
                  <a:lnTo>
                    <a:pt x="642" y="1284"/>
                  </a:lnTo>
                  <a:lnTo>
                    <a:pt x="628" y="1281"/>
                  </a:lnTo>
                  <a:lnTo>
                    <a:pt x="616" y="1278"/>
                  </a:lnTo>
                  <a:lnTo>
                    <a:pt x="603" y="1274"/>
                  </a:lnTo>
                  <a:lnTo>
                    <a:pt x="591" y="1271"/>
                  </a:lnTo>
                  <a:lnTo>
                    <a:pt x="579" y="1267"/>
                  </a:lnTo>
                  <a:lnTo>
                    <a:pt x="566" y="1264"/>
                  </a:lnTo>
                  <a:lnTo>
                    <a:pt x="554" y="1260"/>
                  </a:lnTo>
                  <a:lnTo>
                    <a:pt x="542" y="1257"/>
                  </a:lnTo>
                  <a:lnTo>
                    <a:pt x="530" y="1254"/>
                  </a:lnTo>
                  <a:lnTo>
                    <a:pt x="518" y="1249"/>
                  </a:lnTo>
                  <a:lnTo>
                    <a:pt x="506" y="1246"/>
                  </a:lnTo>
                  <a:lnTo>
                    <a:pt x="495" y="1242"/>
                  </a:lnTo>
                  <a:lnTo>
                    <a:pt x="483" y="1239"/>
                  </a:lnTo>
                  <a:lnTo>
                    <a:pt x="472" y="1234"/>
                  </a:lnTo>
                  <a:lnTo>
                    <a:pt x="460" y="1231"/>
                  </a:lnTo>
                  <a:lnTo>
                    <a:pt x="449" y="1226"/>
                  </a:lnTo>
                  <a:lnTo>
                    <a:pt x="438" y="1223"/>
                  </a:lnTo>
                  <a:lnTo>
                    <a:pt x="428" y="1220"/>
                  </a:lnTo>
                  <a:lnTo>
                    <a:pt x="416" y="1215"/>
                  </a:lnTo>
                  <a:lnTo>
                    <a:pt x="406" y="1212"/>
                  </a:lnTo>
                  <a:lnTo>
                    <a:pt x="395" y="1207"/>
                  </a:lnTo>
                  <a:lnTo>
                    <a:pt x="384" y="1204"/>
                  </a:lnTo>
                  <a:lnTo>
                    <a:pt x="374" y="1199"/>
                  </a:lnTo>
                  <a:lnTo>
                    <a:pt x="364" y="1195"/>
                  </a:lnTo>
                  <a:lnTo>
                    <a:pt x="354" y="1191"/>
                  </a:lnTo>
                  <a:lnTo>
                    <a:pt x="344" y="1187"/>
                  </a:lnTo>
                  <a:lnTo>
                    <a:pt x="334" y="1182"/>
                  </a:lnTo>
                  <a:lnTo>
                    <a:pt x="324" y="1179"/>
                  </a:lnTo>
                  <a:lnTo>
                    <a:pt x="315" y="1174"/>
                  </a:lnTo>
                  <a:lnTo>
                    <a:pt x="306" y="1170"/>
                  </a:lnTo>
                  <a:lnTo>
                    <a:pt x="296" y="1166"/>
                  </a:lnTo>
                  <a:lnTo>
                    <a:pt x="287" y="1162"/>
                  </a:lnTo>
                  <a:lnTo>
                    <a:pt x="279" y="1157"/>
                  </a:lnTo>
                  <a:lnTo>
                    <a:pt x="270" y="1153"/>
                  </a:lnTo>
                  <a:lnTo>
                    <a:pt x="261" y="1148"/>
                  </a:lnTo>
                  <a:lnTo>
                    <a:pt x="252" y="1144"/>
                  </a:lnTo>
                  <a:lnTo>
                    <a:pt x="244" y="1140"/>
                  </a:lnTo>
                  <a:lnTo>
                    <a:pt x="236" y="1136"/>
                  </a:lnTo>
                  <a:lnTo>
                    <a:pt x="228" y="1131"/>
                  </a:lnTo>
                  <a:lnTo>
                    <a:pt x="219" y="1127"/>
                  </a:lnTo>
                  <a:lnTo>
                    <a:pt x="211" y="1122"/>
                  </a:lnTo>
                  <a:lnTo>
                    <a:pt x="204" y="1117"/>
                  </a:lnTo>
                  <a:lnTo>
                    <a:pt x="196" y="1113"/>
                  </a:lnTo>
                  <a:lnTo>
                    <a:pt x="188" y="1108"/>
                  </a:lnTo>
                  <a:lnTo>
                    <a:pt x="181" y="1104"/>
                  </a:lnTo>
                  <a:lnTo>
                    <a:pt x="174" y="1099"/>
                  </a:lnTo>
                  <a:lnTo>
                    <a:pt x="166" y="1095"/>
                  </a:lnTo>
                  <a:lnTo>
                    <a:pt x="160" y="1090"/>
                  </a:lnTo>
                  <a:lnTo>
                    <a:pt x="153" y="1086"/>
                  </a:lnTo>
                  <a:lnTo>
                    <a:pt x="146" y="1080"/>
                  </a:lnTo>
                  <a:lnTo>
                    <a:pt x="140" y="1075"/>
                  </a:lnTo>
                  <a:lnTo>
                    <a:pt x="134" y="1071"/>
                  </a:lnTo>
                  <a:lnTo>
                    <a:pt x="128" y="1066"/>
                  </a:lnTo>
                  <a:lnTo>
                    <a:pt x="121" y="1062"/>
                  </a:lnTo>
                  <a:lnTo>
                    <a:pt x="115" y="1057"/>
                  </a:lnTo>
                  <a:lnTo>
                    <a:pt x="110" y="1052"/>
                  </a:lnTo>
                  <a:lnTo>
                    <a:pt x="104" y="1047"/>
                  </a:lnTo>
                  <a:lnTo>
                    <a:pt x="98" y="1043"/>
                  </a:lnTo>
                  <a:lnTo>
                    <a:pt x="93" y="1038"/>
                  </a:lnTo>
                  <a:lnTo>
                    <a:pt x="88" y="1032"/>
                  </a:lnTo>
                  <a:lnTo>
                    <a:pt x="82" y="1028"/>
                  </a:lnTo>
                  <a:lnTo>
                    <a:pt x="78" y="1023"/>
                  </a:lnTo>
                  <a:lnTo>
                    <a:pt x="73" y="1019"/>
                  </a:lnTo>
                  <a:lnTo>
                    <a:pt x="69" y="1013"/>
                  </a:lnTo>
                  <a:lnTo>
                    <a:pt x="64" y="1008"/>
                  </a:lnTo>
                  <a:lnTo>
                    <a:pt x="60" y="1004"/>
                  </a:lnTo>
                  <a:lnTo>
                    <a:pt x="55" y="998"/>
                  </a:lnTo>
                  <a:lnTo>
                    <a:pt x="52" y="994"/>
                  </a:lnTo>
                  <a:lnTo>
                    <a:pt x="47" y="989"/>
                  </a:lnTo>
                  <a:lnTo>
                    <a:pt x="44" y="984"/>
                  </a:lnTo>
                  <a:lnTo>
                    <a:pt x="40" y="979"/>
                  </a:lnTo>
                  <a:lnTo>
                    <a:pt x="37" y="973"/>
                  </a:lnTo>
                  <a:lnTo>
                    <a:pt x="34" y="969"/>
                  </a:lnTo>
                  <a:lnTo>
                    <a:pt x="30" y="964"/>
                  </a:lnTo>
                  <a:lnTo>
                    <a:pt x="27" y="959"/>
                  </a:lnTo>
                  <a:lnTo>
                    <a:pt x="25" y="954"/>
                  </a:lnTo>
                  <a:lnTo>
                    <a:pt x="21" y="948"/>
                  </a:lnTo>
                  <a:lnTo>
                    <a:pt x="19" y="944"/>
                  </a:lnTo>
                  <a:lnTo>
                    <a:pt x="17" y="938"/>
                  </a:lnTo>
                  <a:lnTo>
                    <a:pt x="14" y="934"/>
                  </a:lnTo>
                  <a:lnTo>
                    <a:pt x="12" y="929"/>
                  </a:lnTo>
                  <a:lnTo>
                    <a:pt x="11" y="923"/>
                  </a:lnTo>
                  <a:lnTo>
                    <a:pt x="9" y="919"/>
                  </a:lnTo>
                  <a:lnTo>
                    <a:pt x="8" y="913"/>
                  </a:lnTo>
                  <a:lnTo>
                    <a:pt x="5" y="909"/>
                  </a:lnTo>
                  <a:lnTo>
                    <a:pt x="4" y="903"/>
                  </a:lnTo>
                  <a:lnTo>
                    <a:pt x="3" y="898"/>
                  </a:lnTo>
                  <a:lnTo>
                    <a:pt x="2" y="893"/>
                  </a:lnTo>
                  <a:lnTo>
                    <a:pt x="1" y="888"/>
                  </a:lnTo>
                  <a:lnTo>
                    <a:pt x="1" y="882"/>
                  </a:lnTo>
                  <a:lnTo>
                    <a:pt x="0" y="878"/>
                  </a:lnTo>
                  <a:lnTo>
                    <a:pt x="0" y="872"/>
                  </a:lnTo>
                  <a:lnTo>
                    <a:pt x="0" y="868"/>
                  </a:lnTo>
                  <a:lnTo>
                    <a:pt x="0" y="863"/>
                  </a:lnTo>
                  <a:lnTo>
                    <a:pt x="0" y="858"/>
                  </a:lnTo>
                  <a:lnTo>
                    <a:pt x="0" y="853"/>
                  </a:lnTo>
                  <a:lnTo>
                    <a:pt x="0" y="847"/>
                  </a:lnTo>
                  <a:lnTo>
                    <a:pt x="1" y="843"/>
                  </a:lnTo>
                  <a:lnTo>
                    <a:pt x="1" y="837"/>
                  </a:lnTo>
                  <a:lnTo>
                    <a:pt x="2" y="833"/>
                  </a:lnTo>
                  <a:lnTo>
                    <a:pt x="3" y="827"/>
                  </a:lnTo>
                  <a:lnTo>
                    <a:pt x="4" y="822"/>
                  </a:lnTo>
                  <a:lnTo>
                    <a:pt x="5" y="817"/>
                  </a:lnTo>
                  <a:lnTo>
                    <a:pt x="6" y="812"/>
                  </a:lnTo>
                  <a:lnTo>
                    <a:pt x="8" y="806"/>
                  </a:lnTo>
                  <a:lnTo>
                    <a:pt x="10" y="802"/>
                  </a:lnTo>
                  <a:lnTo>
                    <a:pt x="11" y="796"/>
                  </a:lnTo>
                  <a:lnTo>
                    <a:pt x="13" y="792"/>
                  </a:lnTo>
                  <a:lnTo>
                    <a:pt x="15" y="787"/>
                  </a:lnTo>
                  <a:lnTo>
                    <a:pt x="18" y="781"/>
                  </a:lnTo>
                  <a:lnTo>
                    <a:pt x="20" y="777"/>
                  </a:lnTo>
                  <a:lnTo>
                    <a:pt x="23" y="771"/>
                  </a:lnTo>
                  <a:lnTo>
                    <a:pt x="26" y="767"/>
                  </a:lnTo>
                  <a:lnTo>
                    <a:pt x="29" y="761"/>
                  </a:lnTo>
                  <a:lnTo>
                    <a:pt x="31" y="756"/>
                  </a:lnTo>
                  <a:lnTo>
                    <a:pt x="35" y="752"/>
                  </a:lnTo>
                  <a:lnTo>
                    <a:pt x="38" y="746"/>
                  </a:lnTo>
                  <a:lnTo>
                    <a:pt x="42" y="742"/>
                  </a:lnTo>
                  <a:lnTo>
                    <a:pt x="45" y="736"/>
                  </a:lnTo>
                  <a:lnTo>
                    <a:pt x="50" y="732"/>
                  </a:lnTo>
                  <a:lnTo>
                    <a:pt x="53" y="727"/>
                  </a:lnTo>
                  <a:lnTo>
                    <a:pt x="57" y="721"/>
                  </a:lnTo>
                  <a:lnTo>
                    <a:pt x="62" y="717"/>
                  </a:lnTo>
                  <a:lnTo>
                    <a:pt x="67" y="712"/>
                  </a:lnTo>
                  <a:lnTo>
                    <a:pt x="71" y="707"/>
                  </a:lnTo>
                  <a:lnTo>
                    <a:pt x="76" y="702"/>
                  </a:lnTo>
                  <a:lnTo>
                    <a:pt x="80" y="697"/>
                  </a:lnTo>
                  <a:lnTo>
                    <a:pt x="85" y="692"/>
                  </a:lnTo>
                  <a:lnTo>
                    <a:pt x="90" y="687"/>
                  </a:lnTo>
                  <a:lnTo>
                    <a:pt x="96" y="683"/>
                  </a:lnTo>
                  <a:lnTo>
                    <a:pt x="101" y="678"/>
                  </a:lnTo>
                  <a:lnTo>
                    <a:pt x="106" y="672"/>
                  </a:lnTo>
                  <a:lnTo>
                    <a:pt x="112" y="668"/>
                  </a:lnTo>
                  <a:lnTo>
                    <a:pt x="118" y="663"/>
                  </a:lnTo>
                  <a:lnTo>
                    <a:pt x="124" y="659"/>
                  </a:lnTo>
                  <a:lnTo>
                    <a:pt x="130" y="654"/>
                  </a:lnTo>
                  <a:lnTo>
                    <a:pt x="137" y="650"/>
                  </a:lnTo>
                  <a:lnTo>
                    <a:pt x="143" y="644"/>
                  </a:lnTo>
                  <a:lnTo>
                    <a:pt x="149" y="640"/>
                  </a:lnTo>
                  <a:lnTo>
                    <a:pt x="156" y="635"/>
                  </a:lnTo>
                  <a:lnTo>
                    <a:pt x="163" y="630"/>
                  </a:lnTo>
                  <a:lnTo>
                    <a:pt x="170" y="626"/>
                  </a:lnTo>
                  <a:lnTo>
                    <a:pt x="178" y="621"/>
                  </a:lnTo>
                  <a:lnTo>
                    <a:pt x="185" y="617"/>
                  </a:lnTo>
                  <a:lnTo>
                    <a:pt x="191" y="612"/>
                  </a:lnTo>
                  <a:lnTo>
                    <a:pt x="199" y="608"/>
                  </a:lnTo>
                  <a:lnTo>
                    <a:pt x="207" y="603"/>
                  </a:lnTo>
                  <a:lnTo>
                    <a:pt x="215" y="599"/>
                  </a:lnTo>
                  <a:lnTo>
                    <a:pt x="223" y="594"/>
                  </a:lnTo>
                  <a:lnTo>
                    <a:pt x="231" y="590"/>
                  </a:lnTo>
                  <a:lnTo>
                    <a:pt x="239" y="585"/>
                  </a:lnTo>
                  <a:lnTo>
                    <a:pt x="248" y="581"/>
                  </a:lnTo>
                  <a:lnTo>
                    <a:pt x="256" y="576"/>
                  </a:lnTo>
                  <a:lnTo>
                    <a:pt x="265" y="573"/>
                  </a:lnTo>
                  <a:lnTo>
                    <a:pt x="273" y="568"/>
                  </a:lnTo>
                  <a:lnTo>
                    <a:pt x="282" y="564"/>
                  </a:lnTo>
                  <a:lnTo>
                    <a:pt x="291" y="559"/>
                  </a:lnTo>
                  <a:lnTo>
                    <a:pt x="300" y="554"/>
                  </a:lnTo>
                  <a:lnTo>
                    <a:pt x="311" y="551"/>
                  </a:lnTo>
                  <a:lnTo>
                    <a:pt x="320" y="546"/>
                  </a:lnTo>
                  <a:lnTo>
                    <a:pt x="329" y="542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25" name="Freeform 397"/>
            <p:cNvSpPr>
              <a:spLocks/>
            </p:cNvSpPr>
            <p:nvPr/>
          </p:nvSpPr>
          <p:spPr bwMode="auto">
            <a:xfrm>
              <a:off x="1584" y="2633"/>
              <a:ext cx="98" cy="155"/>
            </a:xfrm>
            <a:custGeom>
              <a:avLst/>
              <a:gdLst>
                <a:gd name="T0" fmla="*/ 433 w 686"/>
                <a:gd name="T1" fmla="*/ 16 h 1083"/>
                <a:gd name="T2" fmla="*/ 459 w 686"/>
                <a:gd name="T3" fmla="*/ 38 h 1083"/>
                <a:gd name="T4" fmla="*/ 483 w 686"/>
                <a:gd name="T5" fmla="*/ 58 h 1083"/>
                <a:gd name="T6" fmla="*/ 507 w 686"/>
                <a:gd name="T7" fmla="*/ 78 h 1083"/>
                <a:gd name="T8" fmla="*/ 529 w 686"/>
                <a:gd name="T9" fmla="*/ 100 h 1083"/>
                <a:gd name="T10" fmla="*/ 549 w 686"/>
                <a:gd name="T11" fmla="*/ 122 h 1083"/>
                <a:gd name="T12" fmla="*/ 567 w 686"/>
                <a:gd name="T13" fmla="*/ 143 h 1083"/>
                <a:gd name="T14" fmla="*/ 585 w 686"/>
                <a:gd name="T15" fmla="*/ 165 h 1083"/>
                <a:gd name="T16" fmla="*/ 601 w 686"/>
                <a:gd name="T17" fmla="*/ 186 h 1083"/>
                <a:gd name="T18" fmla="*/ 617 w 686"/>
                <a:gd name="T19" fmla="*/ 209 h 1083"/>
                <a:gd name="T20" fmla="*/ 630 w 686"/>
                <a:gd name="T21" fmla="*/ 230 h 1083"/>
                <a:gd name="T22" fmla="*/ 642 w 686"/>
                <a:gd name="T23" fmla="*/ 253 h 1083"/>
                <a:gd name="T24" fmla="*/ 652 w 686"/>
                <a:gd name="T25" fmla="*/ 276 h 1083"/>
                <a:gd name="T26" fmla="*/ 663 w 686"/>
                <a:gd name="T27" fmla="*/ 297 h 1083"/>
                <a:gd name="T28" fmla="*/ 669 w 686"/>
                <a:gd name="T29" fmla="*/ 320 h 1083"/>
                <a:gd name="T30" fmla="*/ 676 w 686"/>
                <a:gd name="T31" fmla="*/ 343 h 1083"/>
                <a:gd name="T32" fmla="*/ 681 w 686"/>
                <a:gd name="T33" fmla="*/ 366 h 1083"/>
                <a:gd name="T34" fmla="*/ 684 w 686"/>
                <a:gd name="T35" fmla="*/ 388 h 1083"/>
                <a:gd name="T36" fmla="*/ 686 w 686"/>
                <a:gd name="T37" fmla="*/ 411 h 1083"/>
                <a:gd name="T38" fmla="*/ 686 w 686"/>
                <a:gd name="T39" fmla="*/ 434 h 1083"/>
                <a:gd name="T40" fmla="*/ 686 w 686"/>
                <a:gd name="T41" fmla="*/ 456 h 1083"/>
                <a:gd name="T42" fmla="*/ 683 w 686"/>
                <a:gd name="T43" fmla="*/ 479 h 1083"/>
                <a:gd name="T44" fmla="*/ 680 w 686"/>
                <a:gd name="T45" fmla="*/ 501 h 1083"/>
                <a:gd name="T46" fmla="*/ 674 w 686"/>
                <a:gd name="T47" fmla="*/ 523 h 1083"/>
                <a:gd name="T48" fmla="*/ 668 w 686"/>
                <a:gd name="T49" fmla="*/ 546 h 1083"/>
                <a:gd name="T50" fmla="*/ 659 w 686"/>
                <a:gd name="T51" fmla="*/ 569 h 1083"/>
                <a:gd name="T52" fmla="*/ 650 w 686"/>
                <a:gd name="T53" fmla="*/ 591 h 1083"/>
                <a:gd name="T54" fmla="*/ 639 w 686"/>
                <a:gd name="T55" fmla="*/ 614 h 1083"/>
                <a:gd name="T56" fmla="*/ 626 w 686"/>
                <a:gd name="T57" fmla="*/ 636 h 1083"/>
                <a:gd name="T58" fmla="*/ 613 w 686"/>
                <a:gd name="T59" fmla="*/ 658 h 1083"/>
                <a:gd name="T60" fmla="*/ 597 w 686"/>
                <a:gd name="T61" fmla="*/ 680 h 1083"/>
                <a:gd name="T62" fmla="*/ 581 w 686"/>
                <a:gd name="T63" fmla="*/ 702 h 1083"/>
                <a:gd name="T64" fmla="*/ 563 w 686"/>
                <a:gd name="T65" fmla="*/ 723 h 1083"/>
                <a:gd name="T66" fmla="*/ 542 w 686"/>
                <a:gd name="T67" fmla="*/ 745 h 1083"/>
                <a:gd name="T68" fmla="*/ 522 w 686"/>
                <a:gd name="T69" fmla="*/ 766 h 1083"/>
                <a:gd name="T70" fmla="*/ 500 w 686"/>
                <a:gd name="T71" fmla="*/ 788 h 1083"/>
                <a:gd name="T72" fmla="*/ 476 w 686"/>
                <a:gd name="T73" fmla="*/ 808 h 1083"/>
                <a:gd name="T74" fmla="*/ 452 w 686"/>
                <a:gd name="T75" fmla="*/ 830 h 1083"/>
                <a:gd name="T76" fmla="*/ 425 w 686"/>
                <a:gd name="T77" fmla="*/ 850 h 1083"/>
                <a:gd name="T78" fmla="*/ 398 w 686"/>
                <a:gd name="T79" fmla="*/ 871 h 1083"/>
                <a:gd name="T80" fmla="*/ 369 w 686"/>
                <a:gd name="T81" fmla="*/ 890 h 1083"/>
                <a:gd name="T82" fmla="*/ 339 w 686"/>
                <a:gd name="T83" fmla="*/ 910 h 1083"/>
                <a:gd name="T84" fmla="*/ 307 w 686"/>
                <a:gd name="T85" fmla="*/ 930 h 1083"/>
                <a:gd name="T86" fmla="*/ 276 w 686"/>
                <a:gd name="T87" fmla="*/ 949 h 1083"/>
                <a:gd name="T88" fmla="*/ 242 w 686"/>
                <a:gd name="T89" fmla="*/ 968 h 1083"/>
                <a:gd name="T90" fmla="*/ 206 w 686"/>
                <a:gd name="T91" fmla="*/ 988 h 1083"/>
                <a:gd name="T92" fmla="*/ 171 w 686"/>
                <a:gd name="T93" fmla="*/ 1006 h 1083"/>
                <a:gd name="T94" fmla="*/ 134 w 686"/>
                <a:gd name="T95" fmla="*/ 1024 h 1083"/>
                <a:gd name="T96" fmla="*/ 96 w 686"/>
                <a:gd name="T97" fmla="*/ 1042 h 1083"/>
                <a:gd name="T98" fmla="*/ 56 w 686"/>
                <a:gd name="T99" fmla="*/ 1059 h 1083"/>
                <a:gd name="T100" fmla="*/ 16 w 686"/>
                <a:gd name="T101" fmla="*/ 1076 h 10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86" h="1083">
                  <a:moveTo>
                    <a:pt x="412" y="0"/>
                  </a:moveTo>
                  <a:lnTo>
                    <a:pt x="417" y="5"/>
                  </a:lnTo>
                  <a:lnTo>
                    <a:pt x="423" y="8"/>
                  </a:lnTo>
                  <a:lnTo>
                    <a:pt x="428" y="13"/>
                  </a:lnTo>
                  <a:lnTo>
                    <a:pt x="433" y="16"/>
                  </a:lnTo>
                  <a:lnTo>
                    <a:pt x="439" y="20"/>
                  </a:lnTo>
                  <a:lnTo>
                    <a:pt x="444" y="25"/>
                  </a:lnTo>
                  <a:lnTo>
                    <a:pt x="449" y="28"/>
                  </a:lnTo>
                  <a:lnTo>
                    <a:pt x="454" y="33"/>
                  </a:lnTo>
                  <a:lnTo>
                    <a:pt x="459" y="38"/>
                  </a:lnTo>
                  <a:lnTo>
                    <a:pt x="464" y="41"/>
                  </a:lnTo>
                  <a:lnTo>
                    <a:pt x="469" y="45"/>
                  </a:lnTo>
                  <a:lnTo>
                    <a:pt x="474" y="49"/>
                  </a:lnTo>
                  <a:lnTo>
                    <a:pt x="479" y="53"/>
                  </a:lnTo>
                  <a:lnTo>
                    <a:pt x="483" y="58"/>
                  </a:lnTo>
                  <a:lnTo>
                    <a:pt x="488" y="62"/>
                  </a:lnTo>
                  <a:lnTo>
                    <a:pt x="492" y="66"/>
                  </a:lnTo>
                  <a:lnTo>
                    <a:pt x="498" y="70"/>
                  </a:lnTo>
                  <a:lnTo>
                    <a:pt x="503" y="75"/>
                  </a:lnTo>
                  <a:lnTo>
                    <a:pt x="507" y="78"/>
                  </a:lnTo>
                  <a:lnTo>
                    <a:pt x="511" y="83"/>
                  </a:lnTo>
                  <a:lnTo>
                    <a:pt x="515" y="87"/>
                  </a:lnTo>
                  <a:lnTo>
                    <a:pt x="520" y="92"/>
                  </a:lnTo>
                  <a:lnTo>
                    <a:pt x="524" y="95"/>
                  </a:lnTo>
                  <a:lnTo>
                    <a:pt x="529" y="100"/>
                  </a:lnTo>
                  <a:lnTo>
                    <a:pt x="532" y="104"/>
                  </a:lnTo>
                  <a:lnTo>
                    <a:pt x="537" y="109"/>
                  </a:lnTo>
                  <a:lnTo>
                    <a:pt x="541" y="112"/>
                  </a:lnTo>
                  <a:lnTo>
                    <a:pt x="545" y="117"/>
                  </a:lnTo>
                  <a:lnTo>
                    <a:pt x="549" y="122"/>
                  </a:lnTo>
                  <a:lnTo>
                    <a:pt x="553" y="126"/>
                  </a:lnTo>
                  <a:lnTo>
                    <a:pt x="557" y="129"/>
                  </a:lnTo>
                  <a:lnTo>
                    <a:pt x="560" y="134"/>
                  </a:lnTo>
                  <a:lnTo>
                    <a:pt x="564" y="139"/>
                  </a:lnTo>
                  <a:lnTo>
                    <a:pt x="567" y="143"/>
                  </a:lnTo>
                  <a:lnTo>
                    <a:pt x="572" y="148"/>
                  </a:lnTo>
                  <a:lnTo>
                    <a:pt x="575" y="152"/>
                  </a:lnTo>
                  <a:lnTo>
                    <a:pt x="579" y="156"/>
                  </a:lnTo>
                  <a:lnTo>
                    <a:pt x="582" y="160"/>
                  </a:lnTo>
                  <a:lnTo>
                    <a:pt x="585" y="165"/>
                  </a:lnTo>
                  <a:lnTo>
                    <a:pt x="589" y="169"/>
                  </a:lnTo>
                  <a:lnTo>
                    <a:pt x="592" y="174"/>
                  </a:lnTo>
                  <a:lnTo>
                    <a:pt x="596" y="178"/>
                  </a:lnTo>
                  <a:lnTo>
                    <a:pt x="599" y="182"/>
                  </a:lnTo>
                  <a:lnTo>
                    <a:pt x="601" y="186"/>
                  </a:lnTo>
                  <a:lnTo>
                    <a:pt x="605" y="191"/>
                  </a:lnTo>
                  <a:lnTo>
                    <a:pt x="608" y="195"/>
                  </a:lnTo>
                  <a:lnTo>
                    <a:pt x="610" y="200"/>
                  </a:lnTo>
                  <a:lnTo>
                    <a:pt x="614" y="204"/>
                  </a:lnTo>
                  <a:lnTo>
                    <a:pt x="617" y="209"/>
                  </a:lnTo>
                  <a:lnTo>
                    <a:pt x="620" y="213"/>
                  </a:lnTo>
                  <a:lnTo>
                    <a:pt x="622" y="218"/>
                  </a:lnTo>
                  <a:lnTo>
                    <a:pt x="625" y="221"/>
                  </a:lnTo>
                  <a:lnTo>
                    <a:pt x="627" y="226"/>
                  </a:lnTo>
                  <a:lnTo>
                    <a:pt x="630" y="230"/>
                  </a:lnTo>
                  <a:lnTo>
                    <a:pt x="633" y="235"/>
                  </a:lnTo>
                  <a:lnTo>
                    <a:pt x="635" y="240"/>
                  </a:lnTo>
                  <a:lnTo>
                    <a:pt x="638" y="244"/>
                  </a:lnTo>
                  <a:lnTo>
                    <a:pt x="640" y="249"/>
                  </a:lnTo>
                  <a:lnTo>
                    <a:pt x="642" y="253"/>
                  </a:lnTo>
                  <a:lnTo>
                    <a:pt x="644" y="258"/>
                  </a:lnTo>
                  <a:lnTo>
                    <a:pt x="647" y="262"/>
                  </a:lnTo>
                  <a:lnTo>
                    <a:pt x="649" y="267"/>
                  </a:lnTo>
                  <a:lnTo>
                    <a:pt x="651" y="271"/>
                  </a:lnTo>
                  <a:lnTo>
                    <a:pt x="652" y="276"/>
                  </a:lnTo>
                  <a:lnTo>
                    <a:pt x="655" y="280"/>
                  </a:lnTo>
                  <a:lnTo>
                    <a:pt x="657" y="285"/>
                  </a:lnTo>
                  <a:lnTo>
                    <a:pt x="658" y="288"/>
                  </a:lnTo>
                  <a:lnTo>
                    <a:pt x="660" y="293"/>
                  </a:lnTo>
                  <a:lnTo>
                    <a:pt x="663" y="297"/>
                  </a:lnTo>
                  <a:lnTo>
                    <a:pt x="664" y="302"/>
                  </a:lnTo>
                  <a:lnTo>
                    <a:pt x="665" y="307"/>
                  </a:lnTo>
                  <a:lnTo>
                    <a:pt x="667" y="311"/>
                  </a:lnTo>
                  <a:lnTo>
                    <a:pt x="668" y="316"/>
                  </a:lnTo>
                  <a:lnTo>
                    <a:pt x="669" y="320"/>
                  </a:lnTo>
                  <a:lnTo>
                    <a:pt x="672" y="325"/>
                  </a:lnTo>
                  <a:lnTo>
                    <a:pt x="673" y="329"/>
                  </a:lnTo>
                  <a:lnTo>
                    <a:pt x="674" y="334"/>
                  </a:lnTo>
                  <a:lnTo>
                    <a:pt x="675" y="338"/>
                  </a:lnTo>
                  <a:lnTo>
                    <a:pt x="676" y="343"/>
                  </a:lnTo>
                  <a:lnTo>
                    <a:pt x="677" y="347"/>
                  </a:lnTo>
                  <a:lnTo>
                    <a:pt x="679" y="352"/>
                  </a:lnTo>
                  <a:lnTo>
                    <a:pt x="680" y="356"/>
                  </a:lnTo>
                  <a:lnTo>
                    <a:pt x="680" y="361"/>
                  </a:lnTo>
                  <a:lnTo>
                    <a:pt x="681" y="366"/>
                  </a:lnTo>
                  <a:lnTo>
                    <a:pt x="682" y="370"/>
                  </a:lnTo>
                  <a:lnTo>
                    <a:pt x="683" y="375"/>
                  </a:lnTo>
                  <a:lnTo>
                    <a:pt x="683" y="379"/>
                  </a:lnTo>
                  <a:lnTo>
                    <a:pt x="684" y="384"/>
                  </a:lnTo>
                  <a:lnTo>
                    <a:pt x="684" y="388"/>
                  </a:lnTo>
                  <a:lnTo>
                    <a:pt x="685" y="393"/>
                  </a:lnTo>
                  <a:lnTo>
                    <a:pt x="685" y="397"/>
                  </a:lnTo>
                  <a:lnTo>
                    <a:pt x="685" y="402"/>
                  </a:lnTo>
                  <a:lnTo>
                    <a:pt x="686" y="406"/>
                  </a:lnTo>
                  <a:lnTo>
                    <a:pt x="686" y="411"/>
                  </a:lnTo>
                  <a:lnTo>
                    <a:pt x="686" y="416"/>
                  </a:lnTo>
                  <a:lnTo>
                    <a:pt x="686" y="420"/>
                  </a:lnTo>
                  <a:lnTo>
                    <a:pt x="686" y="425"/>
                  </a:lnTo>
                  <a:lnTo>
                    <a:pt x="686" y="429"/>
                  </a:lnTo>
                  <a:lnTo>
                    <a:pt x="686" y="434"/>
                  </a:lnTo>
                  <a:lnTo>
                    <a:pt x="686" y="438"/>
                  </a:lnTo>
                  <a:lnTo>
                    <a:pt x="686" y="443"/>
                  </a:lnTo>
                  <a:lnTo>
                    <a:pt x="686" y="447"/>
                  </a:lnTo>
                  <a:lnTo>
                    <a:pt x="686" y="452"/>
                  </a:lnTo>
                  <a:lnTo>
                    <a:pt x="686" y="456"/>
                  </a:lnTo>
                  <a:lnTo>
                    <a:pt x="685" y="461"/>
                  </a:lnTo>
                  <a:lnTo>
                    <a:pt x="685" y="465"/>
                  </a:lnTo>
                  <a:lnTo>
                    <a:pt x="684" y="470"/>
                  </a:lnTo>
                  <a:lnTo>
                    <a:pt x="684" y="475"/>
                  </a:lnTo>
                  <a:lnTo>
                    <a:pt x="683" y="479"/>
                  </a:lnTo>
                  <a:lnTo>
                    <a:pt x="683" y="484"/>
                  </a:lnTo>
                  <a:lnTo>
                    <a:pt x="682" y="488"/>
                  </a:lnTo>
                  <a:lnTo>
                    <a:pt x="682" y="492"/>
                  </a:lnTo>
                  <a:lnTo>
                    <a:pt x="681" y="496"/>
                  </a:lnTo>
                  <a:lnTo>
                    <a:pt x="680" y="501"/>
                  </a:lnTo>
                  <a:lnTo>
                    <a:pt x="679" y="505"/>
                  </a:lnTo>
                  <a:lnTo>
                    <a:pt x="677" y="510"/>
                  </a:lnTo>
                  <a:lnTo>
                    <a:pt x="676" y="514"/>
                  </a:lnTo>
                  <a:lnTo>
                    <a:pt x="675" y="519"/>
                  </a:lnTo>
                  <a:lnTo>
                    <a:pt x="674" y="523"/>
                  </a:lnTo>
                  <a:lnTo>
                    <a:pt x="673" y="528"/>
                  </a:lnTo>
                  <a:lnTo>
                    <a:pt x="672" y="532"/>
                  </a:lnTo>
                  <a:lnTo>
                    <a:pt x="671" y="537"/>
                  </a:lnTo>
                  <a:lnTo>
                    <a:pt x="669" y="542"/>
                  </a:lnTo>
                  <a:lnTo>
                    <a:pt x="668" y="546"/>
                  </a:lnTo>
                  <a:lnTo>
                    <a:pt x="666" y="551"/>
                  </a:lnTo>
                  <a:lnTo>
                    <a:pt x="665" y="555"/>
                  </a:lnTo>
                  <a:lnTo>
                    <a:pt x="663" y="560"/>
                  </a:lnTo>
                  <a:lnTo>
                    <a:pt x="662" y="564"/>
                  </a:lnTo>
                  <a:lnTo>
                    <a:pt x="659" y="569"/>
                  </a:lnTo>
                  <a:lnTo>
                    <a:pt x="658" y="573"/>
                  </a:lnTo>
                  <a:lnTo>
                    <a:pt x="656" y="578"/>
                  </a:lnTo>
                  <a:lnTo>
                    <a:pt x="654" y="582"/>
                  </a:lnTo>
                  <a:lnTo>
                    <a:pt x="652" y="587"/>
                  </a:lnTo>
                  <a:lnTo>
                    <a:pt x="650" y="591"/>
                  </a:lnTo>
                  <a:lnTo>
                    <a:pt x="648" y="596"/>
                  </a:lnTo>
                  <a:lnTo>
                    <a:pt x="646" y="601"/>
                  </a:lnTo>
                  <a:lnTo>
                    <a:pt x="643" y="605"/>
                  </a:lnTo>
                  <a:lnTo>
                    <a:pt x="641" y="610"/>
                  </a:lnTo>
                  <a:lnTo>
                    <a:pt x="639" y="614"/>
                  </a:lnTo>
                  <a:lnTo>
                    <a:pt x="637" y="618"/>
                  </a:lnTo>
                  <a:lnTo>
                    <a:pt x="634" y="622"/>
                  </a:lnTo>
                  <a:lnTo>
                    <a:pt x="632" y="627"/>
                  </a:lnTo>
                  <a:lnTo>
                    <a:pt x="629" y="631"/>
                  </a:lnTo>
                  <a:lnTo>
                    <a:pt x="626" y="636"/>
                  </a:lnTo>
                  <a:lnTo>
                    <a:pt x="624" y="640"/>
                  </a:lnTo>
                  <a:lnTo>
                    <a:pt x="621" y="645"/>
                  </a:lnTo>
                  <a:lnTo>
                    <a:pt x="618" y="649"/>
                  </a:lnTo>
                  <a:lnTo>
                    <a:pt x="615" y="654"/>
                  </a:lnTo>
                  <a:lnTo>
                    <a:pt x="613" y="658"/>
                  </a:lnTo>
                  <a:lnTo>
                    <a:pt x="609" y="662"/>
                  </a:lnTo>
                  <a:lnTo>
                    <a:pt x="606" y="666"/>
                  </a:lnTo>
                  <a:lnTo>
                    <a:pt x="604" y="671"/>
                  </a:lnTo>
                  <a:lnTo>
                    <a:pt x="600" y="675"/>
                  </a:lnTo>
                  <a:lnTo>
                    <a:pt x="597" y="680"/>
                  </a:lnTo>
                  <a:lnTo>
                    <a:pt x="593" y="685"/>
                  </a:lnTo>
                  <a:lnTo>
                    <a:pt x="591" y="689"/>
                  </a:lnTo>
                  <a:lnTo>
                    <a:pt x="588" y="694"/>
                  </a:lnTo>
                  <a:lnTo>
                    <a:pt x="584" y="697"/>
                  </a:lnTo>
                  <a:lnTo>
                    <a:pt x="581" y="702"/>
                  </a:lnTo>
                  <a:lnTo>
                    <a:pt x="576" y="706"/>
                  </a:lnTo>
                  <a:lnTo>
                    <a:pt x="573" y="711"/>
                  </a:lnTo>
                  <a:lnTo>
                    <a:pt x="570" y="715"/>
                  </a:lnTo>
                  <a:lnTo>
                    <a:pt x="566" y="719"/>
                  </a:lnTo>
                  <a:lnTo>
                    <a:pt x="563" y="723"/>
                  </a:lnTo>
                  <a:lnTo>
                    <a:pt x="558" y="728"/>
                  </a:lnTo>
                  <a:lnTo>
                    <a:pt x="555" y="732"/>
                  </a:lnTo>
                  <a:lnTo>
                    <a:pt x="550" y="737"/>
                  </a:lnTo>
                  <a:lnTo>
                    <a:pt x="547" y="740"/>
                  </a:lnTo>
                  <a:lnTo>
                    <a:pt x="542" y="745"/>
                  </a:lnTo>
                  <a:lnTo>
                    <a:pt x="539" y="749"/>
                  </a:lnTo>
                  <a:lnTo>
                    <a:pt x="534" y="754"/>
                  </a:lnTo>
                  <a:lnTo>
                    <a:pt x="531" y="758"/>
                  </a:lnTo>
                  <a:lnTo>
                    <a:pt x="526" y="762"/>
                  </a:lnTo>
                  <a:lnTo>
                    <a:pt x="522" y="766"/>
                  </a:lnTo>
                  <a:lnTo>
                    <a:pt x="517" y="771"/>
                  </a:lnTo>
                  <a:lnTo>
                    <a:pt x="513" y="775"/>
                  </a:lnTo>
                  <a:lnTo>
                    <a:pt x="508" y="779"/>
                  </a:lnTo>
                  <a:lnTo>
                    <a:pt x="505" y="783"/>
                  </a:lnTo>
                  <a:lnTo>
                    <a:pt x="500" y="788"/>
                  </a:lnTo>
                  <a:lnTo>
                    <a:pt x="495" y="791"/>
                  </a:lnTo>
                  <a:lnTo>
                    <a:pt x="490" y="796"/>
                  </a:lnTo>
                  <a:lnTo>
                    <a:pt x="486" y="800"/>
                  </a:lnTo>
                  <a:lnTo>
                    <a:pt x="481" y="805"/>
                  </a:lnTo>
                  <a:lnTo>
                    <a:pt x="476" y="808"/>
                  </a:lnTo>
                  <a:lnTo>
                    <a:pt x="471" y="813"/>
                  </a:lnTo>
                  <a:lnTo>
                    <a:pt x="466" y="817"/>
                  </a:lnTo>
                  <a:lnTo>
                    <a:pt x="462" y="821"/>
                  </a:lnTo>
                  <a:lnTo>
                    <a:pt x="456" y="825"/>
                  </a:lnTo>
                  <a:lnTo>
                    <a:pt x="452" y="830"/>
                  </a:lnTo>
                  <a:lnTo>
                    <a:pt x="446" y="833"/>
                  </a:lnTo>
                  <a:lnTo>
                    <a:pt x="441" y="838"/>
                  </a:lnTo>
                  <a:lnTo>
                    <a:pt x="436" y="842"/>
                  </a:lnTo>
                  <a:lnTo>
                    <a:pt x="430" y="846"/>
                  </a:lnTo>
                  <a:lnTo>
                    <a:pt x="425" y="850"/>
                  </a:lnTo>
                  <a:lnTo>
                    <a:pt x="420" y="854"/>
                  </a:lnTo>
                  <a:lnTo>
                    <a:pt x="414" y="858"/>
                  </a:lnTo>
                  <a:lnTo>
                    <a:pt x="408" y="863"/>
                  </a:lnTo>
                  <a:lnTo>
                    <a:pt x="403" y="866"/>
                  </a:lnTo>
                  <a:lnTo>
                    <a:pt x="398" y="871"/>
                  </a:lnTo>
                  <a:lnTo>
                    <a:pt x="392" y="874"/>
                  </a:lnTo>
                  <a:lnTo>
                    <a:pt x="387" y="879"/>
                  </a:lnTo>
                  <a:lnTo>
                    <a:pt x="380" y="882"/>
                  </a:lnTo>
                  <a:lnTo>
                    <a:pt x="374" y="887"/>
                  </a:lnTo>
                  <a:lnTo>
                    <a:pt x="369" y="890"/>
                  </a:lnTo>
                  <a:lnTo>
                    <a:pt x="363" y="895"/>
                  </a:lnTo>
                  <a:lnTo>
                    <a:pt x="357" y="899"/>
                  </a:lnTo>
                  <a:lnTo>
                    <a:pt x="350" y="902"/>
                  </a:lnTo>
                  <a:lnTo>
                    <a:pt x="345" y="907"/>
                  </a:lnTo>
                  <a:lnTo>
                    <a:pt x="339" y="910"/>
                  </a:lnTo>
                  <a:lnTo>
                    <a:pt x="332" y="914"/>
                  </a:lnTo>
                  <a:lnTo>
                    <a:pt x="327" y="918"/>
                  </a:lnTo>
                  <a:lnTo>
                    <a:pt x="320" y="922"/>
                  </a:lnTo>
                  <a:lnTo>
                    <a:pt x="314" y="926"/>
                  </a:lnTo>
                  <a:lnTo>
                    <a:pt x="307" y="930"/>
                  </a:lnTo>
                  <a:lnTo>
                    <a:pt x="302" y="934"/>
                  </a:lnTo>
                  <a:lnTo>
                    <a:pt x="295" y="938"/>
                  </a:lnTo>
                  <a:lnTo>
                    <a:pt x="288" y="942"/>
                  </a:lnTo>
                  <a:lnTo>
                    <a:pt x="281" y="946"/>
                  </a:lnTo>
                  <a:lnTo>
                    <a:pt x="276" y="949"/>
                  </a:lnTo>
                  <a:lnTo>
                    <a:pt x="269" y="954"/>
                  </a:lnTo>
                  <a:lnTo>
                    <a:pt x="262" y="957"/>
                  </a:lnTo>
                  <a:lnTo>
                    <a:pt x="255" y="960"/>
                  </a:lnTo>
                  <a:lnTo>
                    <a:pt x="248" y="965"/>
                  </a:lnTo>
                  <a:lnTo>
                    <a:pt x="242" y="968"/>
                  </a:lnTo>
                  <a:lnTo>
                    <a:pt x="235" y="972"/>
                  </a:lnTo>
                  <a:lnTo>
                    <a:pt x="228" y="976"/>
                  </a:lnTo>
                  <a:lnTo>
                    <a:pt x="221" y="980"/>
                  </a:lnTo>
                  <a:lnTo>
                    <a:pt x="214" y="983"/>
                  </a:lnTo>
                  <a:lnTo>
                    <a:pt x="206" y="988"/>
                  </a:lnTo>
                  <a:lnTo>
                    <a:pt x="200" y="991"/>
                  </a:lnTo>
                  <a:lnTo>
                    <a:pt x="193" y="994"/>
                  </a:lnTo>
                  <a:lnTo>
                    <a:pt x="186" y="998"/>
                  </a:lnTo>
                  <a:lnTo>
                    <a:pt x="178" y="1002"/>
                  </a:lnTo>
                  <a:lnTo>
                    <a:pt x="171" y="1006"/>
                  </a:lnTo>
                  <a:lnTo>
                    <a:pt x="163" y="1009"/>
                  </a:lnTo>
                  <a:lnTo>
                    <a:pt x="156" y="1013"/>
                  </a:lnTo>
                  <a:lnTo>
                    <a:pt x="148" y="1017"/>
                  </a:lnTo>
                  <a:lnTo>
                    <a:pt x="142" y="1021"/>
                  </a:lnTo>
                  <a:lnTo>
                    <a:pt x="134" y="1024"/>
                  </a:lnTo>
                  <a:lnTo>
                    <a:pt x="126" y="1027"/>
                  </a:lnTo>
                  <a:lnTo>
                    <a:pt x="119" y="1031"/>
                  </a:lnTo>
                  <a:lnTo>
                    <a:pt x="111" y="1034"/>
                  </a:lnTo>
                  <a:lnTo>
                    <a:pt x="103" y="1039"/>
                  </a:lnTo>
                  <a:lnTo>
                    <a:pt x="96" y="1042"/>
                  </a:lnTo>
                  <a:lnTo>
                    <a:pt x="88" y="1046"/>
                  </a:lnTo>
                  <a:lnTo>
                    <a:pt x="80" y="1049"/>
                  </a:lnTo>
                  <a:lnTo>
                    <a:pt x="72" y="1052"/>
                  </a:lnTo>
                  <a:lnTo>
                    <a:pt x="64" y="1056"/>
                  </a:lnTo>
                  <a:lnTo>
                    <a:pt x="56" y="1059"/>
                  </a:lnTo>
                  <a:lnTo>
                    <a:pt x="49" y="1063"/>
                  </a:lnTo>
                  <a:lnTo>
                    <a:pt x="41" y="1066"/>
                  </a:lnTo>
                  <a:lnTo>
                    <a:pt x="33" y="1069"/>
                  </a:lnTo>
                  <a:lnTo>
                    <a:pt x="25" y="1073"/>
                  </a:lnTo>
                  <a:lnTo>
                    <a:pt x="16" y="1076"/>
                  </a:lnTo>
                  <a:lnTo>
                    <a:pt x="8" y="1080"/>
                  </a:lnTo>
                  <a:lnTo>
                    <a:pt x="0" y="1083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26" name="Freeform 398"/>
            <p:cNvSpPr>
              <a:spLocks/>
            </p:cNvSpPr>
            <p:nvPr/>
          </p:nvSpPr>
          <p:spPr bwMode="auto">
            <a:xfrm>
              <a:off x="1113" y="2698"/>
              <a:ext cx="471" cy="112"/>
            </a:xfrm>
            <a:custGeom>
              <a:avLst/>
              <a:gdLst>
                <a:gd name="T0" fmla="*/ 3247 w 3294"/>
                <a:gd name="T1" fmla="*/ 637 h 780"/>
                <a:gd name="T2" fmla="*/ 3185 w 3294"/>
                <a:gd name="T3" fmla="*/ 652 h 780"/>
                <a:gd name="T4" fmla="*/ 3120 w 3294"/>
                <a:gd name="T5" fmla="*/ 666 h 780"/>
                <a:gd name="T6" fmla="*/ 3054 w 3294"/>
                <a:gd name="T7" fmla="*/ 679 h 780"/>
                <a:gd name="T8" fmla="*/ 2987 w 3294"/>
                <a:gd name="T9" fmla="*/ 692 h 780"/>
                <a:gd name="T10" fmla="*/ 2918 w 3294"/>
                <a:gd name="T11" fmla="*/ 704 h 780"/>
                <a:gd name="T12" fmla="*/ 2849 w 3294"/>
                <a:gd name="T13" fmla="*/ 716 h 780"/>
                <a:gd name="T14" fmla="*/ 2778 w 3294"/>
                <a:gd name="T15" fmla="*/ 726 h 780"/>
                <a:gd name="T16" fmla="*/ 2706 w 3294"/>
                <a:gd name="T17" fmla="*/ 735 h 780"/>
                <a:gd name="T18" fmla="*/ 2633 w 3294"/>
                <a:gd name="T19" fmla="*/ 744 h 780"/>
                <a:gd name="T20" fmla="*/ 2559 w 3294"/>
                <a:gd name="T21" fmla="*/ 752 h 780"/>
                <a:gd name="T22" fmla="*/ 2429 w 3294"/>
                <a:gd name="T23" fmla="*/ 763 h 780"/>
                <a:gd name="T24" fmla="*/ 2277 w 3294"/>
                <a:gd name="T25" fmla="*/ 773 h 780"/>
                <a:gd name="T26" fmla="*/ 2123 w 3294"/>
                <a:gd name="T27" fmla="*/ 778 h 780"/>
                <a:gd name="T28" fmla="*/ 1969 w 3294"/>
                <a:gd name="T29" fmla="*/ 780 h 780"/>
                <a:gd name="T30" fmla="*/ 1815 w 3294"/>
                <a:gd name="T31" fmla="*/ 779 h 780"/>
                <a:gd name="T32" fmla="*/ 1661 w 3294"/>
                <a:gd name="T33" fmla="*/ 774 h 780"/>
                <a:gd name="T34" fmla="*/ 1529 w 3294"/>
                <a:gd name="T35" fmla="*/ 766 h 780"/>
                <a:gd name="T36" fmla="*/ 1454 w 3294"/>
                <a:gd name="T37" fmla="*/ 760 h 780"/>
                <a:gd name="T38" fmla="*/ 1379 w 3294"/>
                <a:gd name="T39" fmla="*/ 753 h 780"/>
                <a:gd name="T40" fmla="*/ 1305 w 3294"/>
                <a:gd name="T41" fmla="*/ 746 h 780"/>
                <a:gd name="T42" fmla="*/ 1232 w 3294"/>
                <a:gd name="T43" fmla="*/ 737 h 780"/>
                <a:gd name="T44" fmla="*/ 1161 w 3294"/>
                <a:gd name="T45" fmla="*/ 728 h 780"/>
                <a:gd name="T46" fmla="*/ 1090 w 3294"/>
                <a:gd name="T47" fmla="*/ 718 h 780"/>
                <a:gd name="T48" fmla="*/ 1021 w 3294"/>
                <a:gd name="T49" fmla="*/ 707 h 780"/>
                <a:gd name="T50" fmla="*/ 953 w 3294"/>
                <a:gd name="T51" fmla="*/ 694 h 780"/>
                <a:gd name="T52" fmla="*/ 887 w 3294"/>
                <a:gd name="T53" fmla="*/ 681 h 780"/>
                <a:gd name="T54" fmla="*/ 821 w 3294"/>
                <a:gd name="T55" fmla="*/ 667 h 780"/>
                <a:gd name="T56" fmla="*/ 759 w 3294"/>
                <a:gd name="T57" fmla="*/ 652 h 780"/>
                <a:gd name="T58" fmla="*/ 698 w 3294"/>
                <a:gd name="T59" fmla="*/ 636 h 780"/>
                <a:gd name="T60" fmla="*/ 639 w 3294"/>
                <a:gd name="T61" fmla="*/ 620 h 780"/>
                <a:gd name="T62" fmla="*/ 582 w 3294"/>
                <a:gd name="T63" fmla="*/ 603 h 780"/>
                <a:gd name="T64" fmla="*/ 526 w 3294"/>
                <a:gd name="T65" fmla="*/ 585 h 780"/>
                <a:gd name="T66" fmla="*/ 473 w 3294"/>
                <a:gd name="T67" fmla="*/ 566 h 780"/>
                <a:gd name="T68" fmla="*/ 423 w 3294"/>
                <a:gd name="T69" fmla="*/ 547 h 780"/>
                <a:gd name="T70" fmla="*/ 374 w 3294"/>
                <a:gd name="T71" fmla="*/ 527 h 780"/>
                <a:gd name="T72" fmla="*/ 329 w 3294"/>
                <a:gd name="T73" fmla="*/ 506 h 780"/>
                <a:gd name="T74" fmla="*/ 286 w 3294"/>
                <a:gd name="T75" fmla="*/ 485 h 780"/>
                <a:gd name="T76" fmla="*/ 246 w 3294"/>
                <a:gd name="T77" fmla="*/ 463 h 780"/>
                <a:gd name="T78" fmla="*/ 208 w 3294"/>
                <a:gd name="T79" fmla="*/ 441 h 780"/>
                <a:gd name="T80" fmla="*/ 173 w 3294"/>
                <a:gd name="T81" fmla="*/ 417 h 780"/>
                <a:gd name="T82" fmla="*/ 141 w 3294"/>
                <a:gd name="T83" fmla="*/ 395 h 780"/>
                <a:gd name="T84" fmla="*/ 113 w 3294"/>
                <a:gd name="T85" fmla="*/ 371 h 780"/>
                <a:gd name="T86" fmla="*/ 87 w 3294"/>
                <a:gd name="T87" fmla="*/ 346 h 780"/>
                <a:gd name="T88" fmla="*/ 65 w 3294"/>
                <a:gd name="T89" fmla="*/ 322 h 780"/>
                <a:gd name="T90" fmla="*/ 46 w 3294"/>
                <a:gd name="T91" fmla="*/ 297 h 780"/>
                <a:gd name="T92" fmla="*/ 30 w 3294"/>
                <a:gd name="T93" fmla="*/ 272 h 780"/>
                <a:gd name="T94" fmla="*/ 17 w 3294"/>
                <a:gd name="T95" fmla="*/ 246 h 780"/>
                <a:gd name="T96" fmla="*/ 8 w 3294"/>
                <a:gd name="T97" fmla="*/ 221 h 780"/>
                <a:gd name="T98" fmla="*/ 2 w 3294"/>
                <a:gd name="T99" fmla="*/ 196 h 780"/>
                <a:gd name="T100" fmla="*/ 0 w 3294"/>
                <a:gd name="T101" fmla="*/ 170 h 780"/>
                <a:gd name="T102" fmla="*/ 1 w 3294"/>
                <a:gd name="T103" fmla="*/ 144 h 780"/>
                <a:gd name="T104" fmla="*/ 5 w 3294"/>
                <a:gd name="T105" fmla="*/ 119 h 780"/>
                <a:gd name="T106" fmla="*/ 13 w 3294"/>
                <a:gd name="T107" fmla="*/ 93 h 780"/>
                <a:gd name="T108" fmla="*/ 25 w 3294"/>
                <a:gd name="T109" fmla="*/ 68 h 780"/>
                <a:gd name="T110" fmla="*/ 39 w 3294"/>
                <a:gd name="T111" fmla="*/ 43 h 780"/>
                <a:gd name="T112" fmla="*/ 57 w 3294"/>
                <a:gd name="T113" fmla="*/ 18 h 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294" h="780">
                  <a:moveTo>
                    <a:pt x="3294" y="625"/>
                  </a:moveTo>
                  <a:lnTo>
                    <a:pt x="3278" y="630"/>
                  </a:lnTo>
                  <a:lnTo>
                    <a:pt x="3263" y="633"/>
                  </a:lnTo>
                  <a:lnTo>
                    <a:pt x="3247" y="637"/>
                  </a:lnTo>
                  <a:lnTo>
                    <a:pt x="3231" y="641"/>
                  </a:lnTo>
                  <a:lnTo>
                    <a:pt x="3215" y="644"/>
                  </a:lnTo>
                  <a:lnTo>
                    <a:pt x="3201" y="649"/>
                  </a:lnTo>
                  <a:lnTo>
                    <a:pt x="3185" y="652"/>
                  </a:lnTo>
                  <a:lnTo>
                    <a:pt x="3168" y="656"/>
                  </a:lnTo>
                  <a:lnTo>
                    <a:pt x="3152" y="659"/>
                  </a:lnTo>
                  <a:lnTo>
                    <a:pt x="3136" y="662"/>
                  </a:lnTo>
                  <a:lnTo>
                    <a:pt x="3120" y="666"/>
                  </a:lnTo>
                  <a:lnTo>
                    <a:pt x="3103" y="669"/>
                  </a:lnTo>
                  <a:lnTo>
                    <a:pt x="3087" y="673"/>
                  </a:lnTo>
                  <a:lnTo>
                    <a:pt x="3070" y="676"/>
                  </a:lnTo>
                  <a:lnTo>
                    <a:pt x="3054" y="679"/>
                  </a:lnTo>
                  <a:lnTo>
                    <a:pt x="3037" y="683"/>
                  </a:lnTo>
                  <a:lnTo>
                    <a:pt x="3020" y="686"/>
                  </a:lnTo>
                  <a:lnTo>
                    <a:pt x="3003" y="690"/>
                  </a:lnTo>
                  <a:lnTo>
                    <a:pt x="2987" y="692"/>
                  </a:lnTo>
                  <a:lnTo>
                    <a:pt x="2970" y="695"/>
                  </a:lnTo>
                  <a:lnTo>
                    <a:pt x="2953" y="699"/>
                  </a:lnTo>
                  <a:lnTo>
                    <a:pt x="2935" y="701"/>
                  </a:lnTo>
                  <a:lnTo>
                    <a:pt x="2918" y="704"/>
                  </a:lnTo>
                  <a:lnTo>
                    <a:pt x="2901" y="707"/>
                  </a:lnTo>
                  <a:lnTo>
                    <a:pt x="2884" y="710"/>
                  </a:lnTo>
                  <a:lnTo>
                    <a:pt x="2866" y="712"/>
                  </a:lnTo>
                  <a:lnTo>
                    <a:pt x="2849" y="716"/>
                  </a:lnTo>
                  <a:lnTo>
                    <a:pt x="2831" y="718"/>
                  </a:lnTo>
                  <a:lnTo>
                    <a:pt x="2814" y="720"/>
                  </a:lnTo>
                  <a:lnTo>
                    <a:pt x="2795" y="724"/>
                  </a:lnTo>
                  <a:lnTo>
                    <a:pt x="2778" y="726"/>
                  </a:lnTo>
                  <a:lnTo>
                    <a:pt x="2760" y="728"/>
                  </a:lnTo>
                  <a:lnTo>
                    <a:pt x="2742" y="731"/>
                  </a:lnTo>
                  <a:lnTo>
                    <a:pt x="2724" y="733"/>
                  </a:lnTo>
                  <a:lnTo>
                    <a:pt x="2706" y="735"/>
                  </a:lnTo>
                  <a:lnTo>
                    <a:pt x="2688" y="737"/>
                  </a:lnTo>
                  <a:lnTo>
                    <a:pt x="2669" y="740"/>
                  </a:lnTo>
                  <a:lnTo>
                    <a:pt x="2651" y="742"/>
                  </a:lnTo>
                  <a:lnTo>
                    <a:pt x="2633" y="744"/>
                  </a:lnTo>
                  <a:lnTo>
                    <a:pt x="2615" y="745"/>
                  </a:lnTo>
                  <a:lnTo>
                    <a:pt x="2597" y="748"/>
                  </a:lnTo>
                  <a:lnTo>
                    <a:pt x="2577" y="750"/>
                  </a:lnTo>
                  <a:lnTo>
                    <a:pt x="2559" y="752"/>
                  </a:lnTo>
                  <a:lnTo>
                    <a:pt x="2541" y="753"/>
                  </a:lnTo>
                  <a:lnTo>
                    <a:pt x="2504" y="757"/>
                  </a:lnTo>
                  <a:lnTo>
                    <a:pt x="2466" y="760"/>
                  </a:lnTo>
                  <a:lnTo>
                    <a:pt x="2429" y="763"/>
                  </a:lnTo>
                  <a:lnTo>
                    <a:pt x="2390" y="766"/>
                  </a:lnTo>
                  <a:lnTo>
                    <a:pt x="2353" y="768"/>
                  </a:lnTo>
                  <a:lnTo>
                    <a:pt x="2315" y="770"/>
                  </a:lnTo>
                  <a:lnTo>
                    <a:pt x="2277" y="773"/>
                  </a:lnTo>
                  <a:lnTo>
                    <a:pt x="2238" y="775"/>
                  </a:lnTo>
                  <a:lnTo>
                    <a:pt x="2201" y="776"/>
                  </a:lnTo>
                  <a:lnTo>
                    <a:pt x="2162" y="777"/>
                  </a:lnTo>
                  <a:lnTo>
                    <a:pt x="2123" y="778"/>
                  </a:lnTo>
                  <a:lnTo>
                    <a:pt x="2085" y="779"/>
                  </a:lnTo>
                  <a:lnTo>
                    <a:pt x="2046" y="780"/>
                  </a:lnTo>
                  <a:lnTo>
                    <a:pt x="2008" y="780"/>
                  </a:lnTo>
                  <a:lnTo>
                    <a:pt x="1969" y="780"/>
                  </a:lnTo>
                  <a:lnTo>
                    <a:pt x="1930" y="780"/>
                  </a:lnTo>
                  <a:lnTo>
                    <a:pt x="1892" y="780"/>
                  </a:lnTo>
                  <a:lnTo>
                    <a:pt x="1853" y="780"/>
                  </a:lnTo>
                  <a:lnTo>
                    <a:pt x="1815" y="779"/>
                  </a:lnTo>
                  <a:lnTo>
                    <a:pt x="1777" y="778"/>
                  </a:lnTo>
                  <a:lnTo>
                    <a:pt x="1739" y="777"/>
                  </a:lnTo>
                  <a:lnTo>
                    <a:pt x="1700" y="776"/>
                  </a:lnTo>
                  <a:lnTo>
                    <a:pt x="1661" y="774"/>
                  </a:lnTo>
                  <a:lnTo>
                    <a:pt x="1623" y="773"/>
                  </a:lnTo>
                  <a:lnTo>
                    <a:pt x="1585" y="770"/>
                  </a:lnTo>
                  <a:lnTo>
                    <a:pt x="1547" y="768"/>
                  </a:lnTo>
                  <a:lnTo>
                    <a:pt x="1529" y="766"/>
                  </a:lnTo>
                  <a:lnTo>
                    <a:pt x="1509" y="765"/>
                  </a:lnTo>
                  <a:lnTo>
                    <a:pt x="1491" y="763"/>
                  </a:lnTo>
                  <a:lnTo>
                    <a:pt x="1472" y="762"/>
                  </a:lnTo>
                  <a:lnTo>
                    <a:pt x="1454" y="760"/>
                  </a:lnTo>
                  <a:lnTo>
                    <a:pt x="1434" y="759"/>
                  </a:lnTo>
                  <a:lnTo>
                    <a:pt x="1416" y="757"/>
                  </a:lnTo>
                  <a:lnTo>
                    <a:pt x="1397" y="756"/>
                  </a:lnTo>
                  <a:lnTo>
                    <a:pt x="1379" y="753"/>
                  </a:lnTo>
                  <a:lnTo>
                    <a:pt x="1361" y="752"/>
                  </a:lnTo>
                  <a:lnTo>
                    <a:pt x="1341" y="750"/>
                  </a:lnTo>
                  <a:lnTo>
                    <a:pt x="1323" y="748"/>
                  </a:lnTo>
                  <a:lnTo>
                    <a:pt x="1305" y="746"/>
                  </a:lnTo>
                  <a:lnTo>
                    <a:pt x="1287" y="744"/>
                  </a:lnTo>
                  <a:lnTo>
                    <a:pt x="1269" y="742"/>
                  </a:lnTo>
                  <a:lnTo>
                    <a:pt x="1250" y="740"/>
                  </a:lnTo>
                  <a:lnTo>
                    <a:pt x="1232" y="737"/>
                  </a:lnTo>
                  <a:lnTo>
                    <a:pt x="1214" y="735"/>
                  </a:lnTo>
                  <a:lnTo>
                    <a:pt x="1197" y="733"/>
                  </a:lnTo>
                  <a:lnTo>
                    <a:pt x="1179" y="731"/>
                  </a:lnTo>
                  <a:lnTo>
                    <a:pt x="1161" y="728"/>
                  </a:lnTo>
                  <a:lnTo>
                    <a:pt x="1144" y="726"/>
                  </a:lnTo>
                  <a:lnTo>
                    <a:pt x="1126" y="723"/>
                  </a:lnTo>
                  <a:lnTo>
                    <a:pt x="1109" y="720"/>
                  </a:lnTo>
                  <a:lnTo>
                    <a:pt x="1090" y="718"/>
                  </a:lnTo>
                  <a:lnTo>
                    <a:pt x="1073" y="715"/>
                  </a:lnTo>
                  <a:lnTo>
                    <a:pt x="1055" y="712"/>
                  </a:lnTo>
                  <a:lnTo>
                    <a:pt x="1038" y="709"/>
                  </a:lnTo>
                  <a:lnTo>
                    <a:pt x="1021" y="707"/>
                  </a:lnTo>
                  <a:lnTo>
                    <a:pt x="1004" y="703"/>
                  </a:lnTo>
                  <a:lnTo>
                    <a:pt x="987" y="700"/>
                  </a:lnTo>
                  <a:lnTo>
                    <a:pt x="970" y="698"/>
                  </a:lnTo>
                  <a:lnTo>
                    <a:pt x="953" y="694"/>
                  </a:lnTo>
                  <a:lnTo>
                    <a:pt x="936" y="691"/>
                  </a:lnTo>
                  <a:lnTo>
                    <a:pt x="920" y="687"/>
                  </a:lnTo>
                  <a:lnTo>
                    <a:pt x="903" y="684"/>
                  </a:lnTo>
                  <a:lnTo>
                    <a:pt x="887" y="681"/>
                  </a:lnTo>
                  <a:lnTo>
                    <a:pt x="870" y="677"/>
                  </a:lnTo>
                  <a:lnTo>
                    <a:pt x="854" y="674"/>
                  </a:lnTo>
                  <a:lnTo>
                    <a:pt x="838" y="670"/>
                  </a:lnTo>
                  <a:lnTo>
                    <a:pt x="821" y="667"/>
                  </a:lnTo>
                  <a:lnTo>
                    <a:pt x="806" y="664"/>
                  </a:lnTo>
                  <a:lnTo>
                    <a:pt x="791" y="660"/>
                  </a:lnTo>
                  <a:lnTo>
                    <a:pt x="775" y="656"/>
                  </a:lnTo>
                  <a:lnTo>
                    <a:pt x="759" y="652"/>
                  </a:lnTo>
                  <a:lnTo>
                    <a:pt x="743" y="649"/>
                  </a:lnTo>
                  <a:lnTo>
                    <a:pt x="728" y="644"/>
                  </a:lnTo>
                  <a:lnTo>
                    <a:pt x="712" y="641"/>
                  </a:lnTo>
                  <a:lnTo>
                    <a:pt x="698" y="636"/>
                  </a:lnTo>
                  <a:lnTo>
                    <a:pt x="683" y="633"/>
                  </a:lnTo>
                  <a:lnTo>
                    <a:pt x="668" y="628"/>
                  </a:lnTo>
                  <a:lnTo>
                    <a:pt x="653" y="624"/>
                  </a:lnTo>
                  <a:lnTo>
                    <a:pt x="639" y="620"/>
                  </a:lnTo>
                  <a:lnTo>
                    <a:pt x="624" y="616"/>
                  </a:lnTo>
                  <a:lnTo>
                    <a:pt x="610" y="611"/>
                  </a:lnTo>
                  <a:lnTo>
                    <a:pt x="596" y="607"/>
                  </a:lnTo>
                  <a:lnTo>
                    <a:pt x="582" y="603"/>
                  </a:lnTo>
                  <a:lnTo>
                    <a:pt x="567" y="599"/>
                  </a:lnTo>
                  <a:lnTo>
                    <a:pt x="554" y="594"/>
                  </a:lnTo>
                  <a:lnTo>
                    <a:pt x="540" y="590"/>
                  </a:lnTo>
                  <a:lnTo>
                    <a:pt x="526" y="585"/>
                  </a:lnTo>
                  <a:lnTo>
                    <a:pt x="513" y="581"/>
                  </a:lnTo>
                  <a:lnTo>
                    <a:pt x="499" y="576"/>
                  </a:lnTo>
                  <a:lnTo>
                    <a:pt x="487" y="572"/>
                  </a:lnTo>
                  <a:lnTo>
                    <a:pt x="473" y="566"/>
                  </a:lnTo>
                  <a:lnTo>
                    <a:pt x="460" y="561"/>
                  </a:lnTo>
                  <a:lnTo>
                    <a:pt x="448" y="557"/>
                  </a:lnTo>
                  <a:lnTo>
                    <a:pt x="435" y="552"/>
                  </a:lnTo>
                  <a:lnTo>
                    <a:pt x="423" y="547"/>
                  </a:lnTo>
                  <a:lnTo>
                    <a:pt x="410" y="542"/>
                  </a:lnTo>
                  <a:lnTo>
                    <a:pt x="398" y="536"/>
                  </a:lnTo>
                  <a:lnTo>
                    <a:pt x="387" y="532"/>
                  </a:lnTo>
                  <a:lnTo>
                    <a:pt x="374" y="527"/>
                  </a:lnTo>
                  <a:lnTo>
                    <a:pt x="363" y="522"/>
                  </a:lnTo>
                  <a:lnTo>
                    <a:pt x="351" y="516"/>
                  </a:lnTo>
                  <a:lnTo>
                    <a:pt x="340" y="511"/>
                  </a:lnTo>
                  <a:lnTo>
                    <a:pt x="329" y="506"/>
                  </a:lnTo>
                  <a:lnTo>
                    <a:pt x="317" y="501"/>
                  </a:lnTo>
                  <a:lnTo>
                    <a:pt x="307" y="496"/>
                  </a:lnTo>
                  <a:lnTo>
                    <a:pt x="296" y="490"/>
                  </a:lnTo>
                  <a:lnTo>
                    <a:pt x="286" y="485"/>
                  </a:lnTo>
                  <a:lnTo>
                    <a:pt x="275" y="480"/>
                  </a:lnTo>
                  <a:lnTo>
                    <a:pt x="265" y="474"/>
                  </a:lnTo>
                  <a:lnTo>
                    <a:pt x="255" y="468"/>
                  </a:lnTo>
                  <a:lnTo>
                    <a:pt x="246" y="463"/>
                  </a:lnTo>
                  <a:lnTo>
                    <a:pt x="236" y="457"/>
                  </a:lnTo>
                  <a:lnTo>
                    <a:pt x="227" y="451"/>
                  </a:lnTo>
                  <a:lnTo>
                    <a:pt x="218" y="447"/>
                  </a:lnTo>
                  <a:lnTo>
                    <a:pt x="208" y="441"/>
                  </a:lnTo>
                  <a:lnTo>
                    <a:pt x="199" y="435"/>
                  </a:lnTo>
                  <a:lnTo>
                    <a:pt x="190" y="430"/>
                  </a:lnTo>
                  <a:lnTo>
                    <a:pt x="182" y="423"/>
                  </a:lnTo>
                  <a:lnTo>
                    <a:pt x="173" y="417"/>
                  </a:lnTo>
                  <a:lnTo>
                    <a:pt x="165" y="412"/>
                  </a:lnTo>
                  <a:lnTo>
                    <a:pt x="157" y="406"/>
                  </a:lnTo>
                  <a:lnTo>
                    <a:pt x="149" y="400"/>
                  </a:lnTo>
                  <a:lnTo>
                    <a:pt x="141" y="395"/>
                  </a:lnTo>
                  <a:lnTo>
                    <a:pt x="135" y="389"/>
                  </a:lnTo>
                  <a:lnTo>
                    <a:pt x="127" y="382"/>
                  </a:lnTo>
                  <a:lnTo>
                    <a:pt x="120" y="376"/>
                  </a:lnTo>
                  <a:lnTo>
                    <a:pt x="113" y="371"/>
                  </a:lnTo>
                  <a:lnTo>
                    <a:pt x="106" y="365"/>
                  </a:lnTo>
                  <a:lnTo>
                    <a:pt x="99" y="358"/>
                  </a:lnTo>
                  <a:lnTo>
                    <a:pt x="94" y="353"/>
                  </a:lnTo>
                  <a:lnTo>
                    <a:pt x="87" y="346"/>
                  </a:lnTo>
                  <a:lnTo>
                    <a:pt x="81" y="340"/>
                  </a:lnTo>
                  <a:lnTo>
                    <a:pt x="76" y="334"/>
                  </a:lnTo>
                  <a:lnTo>
                    <a:pt x="70" y="328"/>
                  </a:lnTo>
                  <a:lnTo>
                    <a:pt x="65" y="322"/>
                  </a:lnTo>
                  <a:lnTo>
                    <a:pt x="60" y="315"/>
                  </a:lnTo>
                  <a:lnTo>
                    <a:pt x="55" y="309"/>
                  </a:lnTo>
                  <a:lnTo>
                    <a:pt x="51" y="303"/>
                  </a:lnTo>
                  <a:lnTo>
                    <a:pt x="46" y="297"/>
                  </a:lnTo>
                  <a:lnTo>
                    <a:pt x="42" y="290"/>
                  </a:lnTo>
                  <a:lnTo>
                    <a:pt x="37" y="284"/>
                  </a:lnTo>
                  <a:lnTo>
                    <a:pt x="34" y="278"/>
                  </a:lnTo>
                  <a:lnTo>
                    <a:pt x="30" y="272"/>
                  </a:lnTo>
                  <a:lnTo>
                    <a:pt x="27" y="265"/>
                  </a:lnTo>
                  <a:lnTo>
                    <a:pt x="23" y="259"/>
                  </a:lnTo>
                  <a:lnTo>
                    <a:pt x="20" y="253"/>
                  </a:lnTo>
                  <a:lnTo>
                    <a:pt x="17" y="246"/>
                  </a:lnTo>
                  <a:lnTo>
                    <a:pt x="14" y="240"/>
                  </a:lnTo>
                  <a:lnTo>
                    <a:pt x="12" y="233"/>
                  </a:lnTo>
                  <a:lnTo>
                    <a:pt x="10" y="228"/>
                  </a:lnTo>
                  <a:lnTo>
                    <a:pt x="8" y="221"/>
                  </a:lnTo>
                  <a:lnTo>
                    <a:pt x="6" y="214"/>
                  </a:lnTo>
                  <a:lnTo>
                    <a:pt x="4" y="208"/>
                  </a:lnTo>
                  <a:lnTo>
                    <a:pt x="3" y="202"/>
                  </a:lnTo>
                  <a:lnTo>
                    <a:pt x="2" y="196"/>
                  </a:lnTo>
                  <a:lnTo>
                    <a:pt x="1" y="189"/>
                  </a:lnTo>
                  <a:lnTo>
                    <a:pt x="1" y="182"/>
                  </a:lnTo>
                  <a:lnTo>
                    <a:pt x="0" y="177"/>
                  </a:lnTo>
                  <a:lnTo>
                    <a:pt x="0" y="170"/>
                  </a:lnTo>
                  <a:lnTo>
                    <a:pt x="0" y="163"/>
                  </a:lnTo>
                  <a:lnTo>
                    <a:pt x="0" y="157"/>
                  </a:lnTo>
                  <a:lnTo>
                    <a:pt x="0" y="150"/>
                  </a:lnTo>
                  <a:lnTo>
                    <a:pt x="1" y="144"/>
                  </a:lnTo>
                  <a:lnTo>
                    <a:pt x="2" y="138"/>
                  </a:lnTo>
                  <a:lnTo>
                    <a:pt x="2" y="131"/>
                  </a:lnTo>
                  <a:lnTo>
                    <a:pt x="4" y="126"/>
                  </a:lnTo>
                  <a:lnTo>
                    <a:pt x="5" y="119"/>
                  </a:lnTo>
                  <a:lnTo>
                    <a:pt x="6" y="112"/>
                  </a:lnTo>
                  <a:lnTo>
                    <a:pt x="9" y="106"/>
                  </a:lnTo>
                  <a:lnTo>
                    <a:pt x="11" y="99"/>
                  </a:lnTo>
                  <a:lnTo>
                    <a:pt x="13" y="93"/>
                  </a:lnTo>
                  <a:lnTo>
                    <a:pt x="15" y="87"/>
                  </a:lnTo>
                  <a:lnTo>
                    <a:pt x="19" y="80"/>
                  </a:lnTo>
                  <a:lnTo>
                    <a:pt x="21" y="74"/>
                  </a:lnTo>
                  <a:lnTo>
                    <a:pt x="25" y="68"/>
                  </a:lnTo>
                  <a:lnTo>
                    <a:pt x="28" y="61"/>
                  </a:lnTo>
                  <a:lnTo>
                    <a:pt x="31" y="55"/>
                  </a:lnTo>
                  <a:lnTo>
                    <a:pt x="36" y="48"/>
                  </a:lnTo>
                  <a:lnTo>
                    <a:pt x="39" y="43"/>
                  </a:lnTo>
                  <a:lnTo>
                    <a:pt x="44" y="36"/>
                  </a:lnTo>
                  <a:lnTo>
                    <a:pt x="48" y="30"/>
                  </a:lnTo>
                  <a:lnTo>
                    <a:pt x="53" y="23"/>
                  </a:lnTo>
                  <a:lnTo>
                    <a:pt x="57" y="18"/>
                  </a:lnTo>
                  <a:lnTo>
                    <a:pt x="63" y="12"/>
                  </a:lnTo>
                  <a:lnTo>
                    <a:pt x="69" y="5"/>
                  </a:lnTo>
                  <a:lnTo>
                    <a:pt x="74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27" name="Freeform 399"/>
            <p:cNvSpPr>
              <a:spLocks/>
            </p:cNvSpPr>
            <p:nvPr/>
          </p:nvSpPr>
          <p:spPr bwMode="auto">
            <a:xfrm>
              <a:off x="1168" y="2700"/>
              <a:ext cx="335" cy="37"/>
            </a:xfrm>
            <a:custGeom>
              <a:avLst/>
              <a:gdLst>
                <a:gd name="T0" fmla="*/ 10 w 2345"/>
                <a:gd name="T1" fmla="*/ 127 h 260"/>
                <a:gd name="T2" fmla="*/ 26 w 2345"/>
                <a:gd name="T3" fmla="*/ 133 h 260"/>
                <a:gd name="T4" fmla="*/ 42 w 2345"/>
                <a:gd name="T5" fmla="*/ 140 h 260"/>
                <a:gd name="T6" fmla="*/ 59 w 2345"/>
                <a:gd name="T7" fmla="*/ 145 h 260"/>
                <a:gd name="T8" fmla="*/ 76 w 2345"/>
                <a:gd name="T9" fmla="*/ 152 h 260"/>
                <a:gd name="T10" fmla="*/ 94 w 2345"/>
                <a:gd name="T11" fmla="*/ 158 h 260"/>
                <a:gd name="T12" fmla="*/ 113 w 2345"/>
                <a:gd name="T13" fmla="*/ 164 h 260"/>
                <a:gd name="T14" fmla="*/ 132 w 2345"/>
                <a:gd name="T15" fmla="*/ 169 h 260"/>
                <a:gd name="T16" fmla="*/ 151 w 2345"/>
                <a:gd name="T17" fmla="*/ 175 h 260"/>
                <a:gd name="T18" fmla="*/ 172 w 2345"/>
                <a:gd name="T19" fmla="*/ 181 h 260"/>
                <a:gd name="T20" fmla="*/ 193 w 2345"/>
                <a:gd name="T21" fmla="*/ 186 h 260"/>
                <a:gd name="T22" fmla="*/ 214 w 2345"/>
                <a:gd name="T23" fmla="*/ 191 h 260"/>
                <a:gd name="T24" fmla="*/ 236 w 2345"/>
                <a:gd name="T25" fmla="*/ 195 h 260"/>
                <a:gd name="T26" fmla="*/ 258 w 2345"/>
                <a:gd name="T27" fmla="*/ 201 h 260"/>
                <a:gd name="T28" fmla="*/ 281 w 2345"/>
                <a:gd name="T29" fmla="*/ 206 h 260"/>
                <a:gd name="T30" fmla="*/ 304 w 2345"/>
                <a:gd name="T31" fmla="*/ 210 h 260"/>
                <a:gd name="T32" fmla="*/ 328 w 2345"/>
                <a:gd name="T33" fmla="*/ 214 h 260"/>
                <a:gd name="T34" fmla="*/ 352 w 2345"/>
                <a:gd name="T35" fmla="*/ 218 h 260"/>
                <a:gd name="T36" fmla="*/ 377 w 2345"/>
                <a:gd name="T37" fmla="*/ 223 h 260"/>
                <a:gd name="T38" fmla="*/ 402 w 2345"/>
                <a:gd name="T39" fmla="*/ 226 h 260"/>
                <a:gd name="T40" fmla="*/ 428 w 2345"/>
                <a:gd name="T41" fmla="*/ 229 h 260"/>
                <a:gd name="T42" fmla="*/ 454 w 2345"/>
                <a:gd name="T43" fmla="*/ 233 h 260"/>
                <a:gd name="T44" fmla="*/ 480 w 2345"/>
                <a:gd name="T45" fmla="*/ 236 h 260"/>
                <a:gd name="T46" fmla="*/ 517 w 2345"/>
                <a:gd name="T47" fmla="*/ 240 h 260"/>
                <a:gd name="T48" fmla="*/ 571 w 2345"/>
                <a:gd name="T49" fmla="*/ 245 h 260"/>
                <a:gd name="T50" fmla="*/ 628 w 2345"/>
                <a:gd name="T51" fmla="*/ 250 h 260"/>
                <a:gd name="T52" fmla="*/ 686 w 2345"/>
                <a:gd name="T53" fmla="*/ 253 h 260"/>
                <a:gd name="T54" fmla="*/ 745 w 2345"/>
                <a:gd name="T55" fmla="*/ 257 h 260"/>
                <a:gd name="T56" fmla="*/ 805 w 2345"/>
                <a:gd name="T57" fmla="*/ 259 h 260"/>
                <a:gd name="T58" fmla="*/ 865 w 2345"/>
                <a:gd name="T59" fmla="*/ 260 h 260"/>
                <a:gd name="T60" fmla="*/ 928 w 2345"/>
                <a:gd name="T61" fmla="*/ 260 h 260"/>
                <a:gd name="T62" fmla="*/ 990 w 2345"/>
                <a:gd name="T63" fmla="*/ 259 h 260"/>
                <a:gd name="T64" fmla="*/ 1054 w 2345"/>
                <a:gd name="T65" fmla="*/ 258 h 260"/>
                <a:gd name="T66" fmla="*/ 1117 w 2345"/>
                <a:gd name="T67" fmla="*/ 254 h 260"/>
                <a:gd name="T68" fmla="*/ 1181 w 2345"/>
                <a:gd name="T69" fmla="*/ 251 h 260"/>
                <a:gd name="T70" fmla="*/ 1245 w 2345"/>
                <a:gd name="T71" fmla="*/ 248 h 260"/>
                <a:gd name="T72" fmla="*/ 1310 w 2345"/>
                <a:gd name="T73" fmla="*/ 242 h 260"/>
                <a:gd name="T74" fmla="*/ 1375 w 2345"/>
                <a:gd name="T75" fmla="*/ 235 h 260"/>
                <a:gd name="T76" fmla="*/ 1440 w 2345"/>
                <a:gd name="T77" fmla="*/ 228 h 260"/>
                <a:gd name="T78" fmla="*/ 1503 w 2345"/>
                <a:gd name="T79" fmla="*/ 220 h 260"/>
                <a:gd name="T80" fmla="*/ 1568 w 2345"/>
                <a:gd name="T81" fmla="*/ 211 h 260"/>
                <a:gd name="T82" fmla="*/ 1631 w 2345"/>
                <a:gd name="T83" fmla="*/ 201 h 260"/>
                <a:gd name="T84" fmla="*/ 1694 w 2345"/>
                <a:gd name="T85" fmla="*/ 190 h 260"/>
                <a:gd name="T86" fmla="*/ 1756 w 2345"/>
                <a:gd name="T87" fmla="*/ 178 h 260"/>
                <a:gd name="T88" fmla="*/ 1818 w 2345"/>
                <a:gd name="T89" fmla="*/ 166 h 260"/>
                <a:gd name="T90" fmla="*/ 1878 w 2345"/>
                <a:gd name="T91" fmla="*/ 152 h 260"/>
                <a:gd name="T92" fmla="*/ 1937 w 2345"/>
                <a:gd name="T93" fmla="*/ 137 h 260"/>
                <a:gd name="T94" fmla="*/ 1995 w 2345"/>
                <a:gd name="T95" fmla="*/ 123 h 260"/>
                <a:gd name="T96" fmla="*/ 2053 w 2345"/>
                <a:gd name="T97" fmla="*/ 107 h 260"/>
                <a:gd name="T98" fmla="*/ 2108 w 2345"/>
                <a:gd name="T99" fmla="*/ 90 h 260"/>
                <a:gd name="T100" fmla="*/ 2152 w 2345"/>
                <a:gd name="T101" fmla="*/ 75 h 260"/>
                <a:gd name="T102" fmla="*/ 2180 w 2345"/>
                <a:gd name="T103" fmla="*/ 66 h 260"/>
                <a:gd name="T104" fmla="*/ 2206 w 2345"/>
                <a:gd name="T105" fmla="*/ 57 h 260"/>
                <a:gd name="T106" fmla="*/ 2232 w 2345"/>
                <a:gd name="T107" fmla="*/ 47 h 260"/>
                <a:gd name="T108" fmla="*/ 2257 w 2345"/>
                <a:gd name="T109" fmla="*/ 38 h 260"/>
                <a:gd name="T110" fmla="*/ 2282 w 2345"/>
                <a:gd name="T111" fmla="*/ 27 h 260"/>
                <a:gd name="T112" fmla="*/ 2306 w 2345"/>
                <a:gd name="T113" fmla="*/ 17 h 260"/>
                <a:gd name="T114" fmla="*/ 2330 w 2345"/>
                <a:gd name="T115" fmla="*/ 7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345" h="260">
                  <a:moveTo>
                    <a:pt x="0" y="123"/>
                  </a:moveTo>
                  <a:lnTo>
                    <a:pt x="6" y="125"/>
                  </a:lnTo>
                  <a:lnTo>
                    <a:pt x="10" y="127"/>
                  </a:lnTo>
                  <a:lnTo>
                    <a:pt x="16" y="130"/>
                  </a:lnTo>
                  <a:lnTo>
                    <a:pt x="21" y="131"/>
                  </a:lnTo>
                  <a:lnTo>
                    <a:pt x="26" y="133"/>
                  </a:lnTo>
                  <a:lnTo>
                    <a:pt x="31" y="135"/>
                  </a:lnTo>
                  <a:lnTo>
                    <a:pt x="37" y="137"/>
                  </a:lnTo>
                  <a:lnTo>
                    <a:pt x="42" y="140"/>
                  </a:lnTo>
                  <a:lnTo>
                    <a:pt x="48" y="142"/>
                  </a:lnTo>
                  <a:lnTo>
                    <a:pt x="54" y="144"/>
                  </a:lnTo>
                  <a:lnTo>
                    <a:pt x="59" y="145"/>
                  </a:lnTo>
                  <a:lnTo>
                    <a:pt x="65" y="148"/>
                  </a:lnTo>
                  <a:lnTo>
                    <a:pt x="71" y="150"/>
                  </a:lnTo>
                  <a:lnTo>
                    <a:pt x="76" y="152"/>
                  </a:lnTo>
                  <a:lnTo>
                    <a:pt x="82" y="155"/>
                  </a:lnTo>
                  <a:lnTo>
                    <a:pt x="89" y="156"/>
                  </a:lnTo>
                  <a:lnTo>
                    <a:pt x="94" y="158"/>
                  </a:lnTo>
                  <a:lnTo>
                    <a:pt x="100" y="160"/>
                  </a:lnTo>
                  <a:lnTo>
                    <a:pt x="107" y="161"/>
                  </a:lnTo>
                  <a:lnTo>
                    <a:pt x="113" y="164"/>
                  </a:lnTo>
                  <a:lnTo>
                    <a:pt x="119" y="166"/>
                  </a:lnTo>
                  <a:lnTo>
                    <a:pt x="125" y="168"/>
                  </a:lnTo>
                  <a:lnTo>
                    <a:pt x="132" y="169"/>
                  </a:lnTo>
                  <a:lnTo>
                    <a:pt x="139" y="172"/>
                  </a:lnTo>
                  <a:lnTo>
                    <a:pt x="146" y="173"/>
                  </a:lnTo>
                  <a:lnTo>
                    <a:pt x="151" y="175"/>
                  </a:lnTo>
                  <a:lnTo>
                    <a:pt x="158" y="177"/>
                  </a:lnTo>
                  <a:lnTo>
                    <a:pt x="165" y="178"/>
                  </a:lnTo>
                  <a:lnTo>
                    <a:pt x="172" y="181"/>
                  </a:lnTo>
                  <a:lnTo>
                    <a:pt x="178" y="182"/>
                  </a:lnTo>
                  <a:lnTo>
                    <a:pt x="185" y="184"/>
                  </a:lnTo>
                  <a:lnTo>
                    <a:pt x="193" y="186"/>
                  </a:lnTo>
                  <a:lnTo>
                    <a:pt x="200" y="187"/>
                  </a:lnTo>
                  <a:lnTo>
                    <a:pt x="207" y="190"/>
                  </a:lnTo>
                  <a:lnTo>
                    <a:pt x="214" y="191"/>
                  </a:lnTo>
                  <a:lnTo>
                    <a:pt x="222" y="193"/>
                  </a:lnTo>
                  <a:lnTo>
                    <a:pt x="228" y="194"/>
                  </a:lnTo>
                  <a:lnTo>
                    <a:pt x="236" y="195"/>
                  </a:lnTo>
                  <a:lnTo>
                    <a:pt x="243" y="198"/>
                  </a:lnTo>
                  <a:lnTo>
                    <a:pt x="251" y="199"/>
                  </a:lnTo>
                  <a:lnTo>
                    <a:pt x="258" y="201"/>
                  </a:lnTo>
                  <a:lnTo>
                    <a:pt x="266" y="202"/>
                  </a:lnTo>
                  <a:lnTo>
                    <a:pt x="274" y="203"/>
                  </a:lnTo>
                  <a:lnTo>
                    <a:pt x="281" y="206"/>
                  </a:lnTo>
                  <a:lnTo>
                    <a:pt x="289" y="207"/>
                  </a:lnTo>
                  <a:lnTo>
                    <a:pt x="297" y="208"/>
                  </a:lnTo>
                  <a:lnTo>
                    <a:pt x="304" y="210"/>
                  </a:lnTo>
                  <a:lnTo>
                    <a:pt x="312" y="211"/>
                  </a:lnTo>
                  <a:lnTo>
                    <a:pt x="320" y="212"/>
                  </a:lnTo>
                  <a:lnTo>
                    <a:pt x="328" y="214"/>
                  </a:lnTo>
                  <a:lnTo>
                    <a:pt x="336" y="216"/>
                  </a:lnTo>
                  <a:lnTo>
                    <a:pt x="344" y="217"/>
                  </a:lnTo>
                  <a:lnTo>
                    <a:pt x="352" y="218"/>
                  </a:lnTo>
                  <a:lnTo>
                    <a:pt x="361" y="219"/>
                  </a:lnTo>
                  <a:lnTo>
                    <a:pt x="369" y="220"/>
                  </a:lnTo>
                  <a:lnTo>
                    <a:pt x="377" y="223"/>
                  </a:lnTo>
                  <a:lnTo>
                    <a:pt x="385" y="224"/>
                  </a:lnTo>
                  <a:lnTo>
                    <a:pt x="394" y="225"/>
                  </a:lnTo>
                  <a:lnTo>
                    <a:pt x="402" y="226"/>
                  </a:lnTo>
                  <a:lnTo>
                    <a:pt x="411" y="227"/>
                  </a:lnTo>
                  <a:lnTo>
                    <a:pt x="419" y="228"/>
                  </a:lnTo>
                  <a:lnTo>
                    <a:pt x="428" y="229"/>
                  </a:lnTo>
                  <a:lnTo>
                    <a:pt x="436" y="231"/>
                  </a:lnTo>
                  <a:lnTo>
                    <a:pt x="445" y="232"/>
                  </a:lnTo>
                  <a:lnTo>
                    <a:pt x="454" y="233"/>
                  </a:lnTo>
                  <a:lnTo>
                    <a:pt x="462" y="234"/>
                  </a:lnTo>
                  <a:lnTo>
                    <a:pt x="471" y="235"/>
                  </a:lnTo>
                  <a:lnTo>
                    <a:pt x="480" y="236"/>
                  </a:lnTo>
                  <a:lnTo>
                    <a:pt x="489" y="237"/>
                  </a:lnTo>
                  <a:lnTo>
                    <a:pt x="499" y="239"/>
                  </a:lnTo>
                  <a:lnTo>
                    <a:pt x="517" y="240"/>
                  </a:lnTo>
                  <a:lnTo>
                    <a:pt x="535" y="242"/>
                  </a:lnTo>
                  <a:lnTo>
                    <a:pt x="553" y="244"/>
                  </a:lnTo>
                  <a:lnTo>
                    <a:pt x="571" y="245"/>
                  </a:lnTo>
                  <a:lnTo>
                    <a:pt x="591" y="246"/>
                  </a:lnTo>
                  <a:lnTo>
                    <a:pt x="609" y="249"/>
                  </a:lnTo>
                  <a:lnTo>
                    <a:pt x="628" y="250"/>
                  </a:lnTo>
                  <a:lnTo>
                    <a:pt x="647" y="251"/>
                  </a:lnTo>
                  <a:lnTo>
                    <a:pt x="667" y="252"/>
                  </a:lnTo>
                  <a:lnTo>
                    <a:pt x="686" y="253"/>
                  </a:lnTo>
                  <a:lnTo>
                    <a:pt x="705" y="254"/>
                  </a:lnTo>
                  <a:lnTo>
                    <a:pt x="724" y="256"/>
                  </a:lnTo>
                  <a:lnTo>
                    <a:pt x="745" y="257"/>
                  </a:lnTo>
                  <a:lnTo>
                    <a:pt x="764" y="257"/>
                  </a:lnTo>
                  <a:lnTo>
                    <a:pt x="785" y="258"/>
                  </a:lnTo>
                  <a:lnTo>
                    <a:pt x="805" y="259"/>
                  </a:lnTo>
                  <a:lnTo>
                    <a:pt x="824" y="259"/>
                  </a:lnTo>
                  <a:lnTo>
                    <a:pt x="845" y="259"/>
                  </a:lnTo>
                  <a:lnTo>
                    <a:pt x="865" y="260"/>
                  </a:lnTo>
                  <a:lnTo>
                    <a:pt x="886" y="260"/>
                  </a:lnTo>
                  <a:lnTo>
                    <a:pt x="907" y="260"/>
                  </a:lnTo>
                  <a:lnTo>
                    <a:pt x="928" y="260"/>
                  </a:lnTo>
                  <a:lnTo>
                    <a:pt x="948" y="260"/>
                  </a:lnTo>
                  <a:lnTo>
                    <a:pt x="970" y="259"/>
                  </a:lnTo>
                  <a:lnTo>
                    <a:pt x="990" y="259"/>
                  </a:lnTo>
                  <a:lnTo>
                    <a:pt x="1012" y="259"/>
                  </a:lnTo>
                  <a:lnTo>
                    <a:pt x="1032" y="258"/>
                  </a:lnTo>
                  <a:lnTo>
                    <a:pt x="1054" y="258"/>
                  </a:lnTo>
                  <a:lnTo>
                    <a:pt x="1074" y="257"/>
                  </a:lnTo>
                  <a:lnTo>
                    <a:pt x="1096" y="256"/>
                  </a:lnTo>
                  <a:lnTo>
                    <a:pt x="1117" y="254"/>
                  </a:lnTo>
                  <a:lnTo>
                    <a:pt x="1139" y="254"/>
                  </a:lnTo>
                  <a:lnTo>
                    <a:pt x="1160" y="252"/>
                  </a:lnTo>
                  <a:lnTo>
                    <a:pt x="1181" y="251"/>
                  </a:lnTo>
                  <a:lnTo>
                    <a:pt x="1202" y="250"/>
                  </a:lnTo>
                  <a:lnTo>
                    <a:pt x="1224" y="249"/>
                  </a:lnTo>
                  <a:lnTo>
                    <a:pt x="1245" y="248"/>
                  </a:lnTo>
                  <a:lnTo>
                    <a:pt x="1267" y="245"/>
                  </a:lnTo>
                  <a:lnTo>
                    <a:pt x="1289" y="243"/>
                  </a:lnTo>
                  <a:lnTo>
                    <a:pt x="1310" y="242"/>
                  </a:lnTo>
                  <a:lnTo>
                    <a:pt x="1332" y="240"/>
                  </a:lnTo>
                  <a:lnTo>
                    <a:pt x="1353" y="237"/>
                  </a:lnTo>
                  <a:lnTo>
                    <a:pt x="1375" y="235"/>
                  </a:lnTo>
                  <a:lnTo>
                    <a:pt x="1396" y="233"/>
                  </a:lnTo>
                  <a:lnTo>
                    <a:pt x="1418" y="231"/>
                  </a:lnTo>
                  <a:lnTo>
                    <a:pt x="1440" y="228"/>
                  </a:lnTo>
                  <a:lnTo>
                    <a:pt x="1461" y="226"/>
                  </a:lnTo>
                  <a:lnTo>
                    <a:pt x="1482" y="223"/>
                  </a:lnTo>
                  <a:lnTo>
                    <a:pt x="1503" y="220"/>
                  </a:lnTo>
                  <a:lnTo>
                    <a:pt x="1525" y="217"/>
                  </a:lnTo>
                  <a:lnTo>
                    <a:pt x="1546" y="215"/>
                  </a:lnTo>
                  <a:lnTo>
                    <a:pt x="1568" y="211"/>
                  </a:lnTo>
                  <a:lnTo>
                    <a:pt x="1588" y="208"/>
                  </a:lnTo>
                  <a:lnTo>
                    <a:pt x="1610" y="204"/>
                  </a:lnTo>
                  <a:lnTo>
                    <a:pt x="1631" y="201"/>
                  </a:lnTo>
                  <a:lnTo>
                    <a:pt x="1652" y="198"/>
                  </a:lnTo>
                  <a:lnTo>
                    <a:pt x="1673" y="194"/>
                  </a:lnTo>
                  <a:lnTo>
                    <a:pt x="1694" y="190"/>
                  </a:lnTo>
                  <a:lnTo>
                    <a:pt x="1714" y="186"/>
                  </a:lnTo>
                  <a:lnTo>
                    <a:pt x="1735" y="183"/>
                  </a:lnTo>
                  <a:lnTo>
                    <a:pt x="1756" y="178"/>
                  </a:lnTo>
                  <a:lnTo>
                    <a:pt x="1777" y="174"/>
                  </a:lnTo>
                  <a:lnTo>
                    <a:pt x="1797" y="170"/>
                  </a:lnTo>
                  <a:lnTo>
                    <a:pt x="1818" y="166"/>
                  </a:lnTo>
                  <a:lnTo>
                    <a:pt x="1838" y="161"/>
                  </a:lnTo>
                  <a:lnTo>
                    <a:pt x="1857" y="157"/>
                  </a:lnTo>
                  <a:lnTo>
                    <a:pt x="1878" y="152"/>
                  </a:lnTo>
                  <a:lnTo>
                    <a:pt x="1897" y="148"/>
                  </a:lnTo>
                  <a:lnTo>
                    <a:pt x="1917" y="143"/>
                  </a:lnTo>
                  <a:lnTo>
                    <a:pt x="1937" y="137"/>
                  </a:lnTo>
                  <a:lnTo>
                    <a:pt x="1956" y="133"/>
                  </a:lnTo>
                  <a:lnTo>
                    <a:pt x="1977" y="127"/>
                  </a:lnTo>
                  <a:lnTo>
                    <a:pt x="1995" y="123"/>
                  </a:lnTo>
                  <a:lnTo>
                    <a:pt x="2014" y="117"/>
                  </a:lnTo>
                  <a:lnTo>
                    <a:pt x="2033" y="111"/>
                  </a:lnTo>
                  <a:lnTo>
                    <a:pt x="2053" y="107"/>
                  </a:lnTo>
                  <a:lnTo>
                    <a:pt x="2071" y="101"/>
                  </a:lnTo>
                  <a:lnTo>
                    <a:pt x="2089" y="95"/>
                  </a:lnTo>
                  <a:lnTo>
                    <a:pt x="2108" y="90"/>
                  </a:lnTo>
                  <a:lnTo>
                    <a:pt x="2126" y="84"/>
                  </a:lnTo>
                  <a:lnTo>
                    <a:pt x="2143" y="77"/>
                  </a:lnTo>
                  <a:lnTo>
                    <a:pt x="2152" y="75"/>
                  </a:lnTo>
                  <a:lnTo>
                    <a:pt x="2162" y="72"/>
                  </a:lnTo>
                  <a:lnTo>
                    <a:pt x="2171" y="68"/>
                  </a:lnTo>
                  <a:lnTo>
                    <a:pt x="2180" y="66"/>
                  </a:lnTo>
                  <a:lnTo>
                    <a:pt x="2189" y="63"/>
                  </a:lnTo>
                  <a:lnTo>
                    <a:pt x="2197" y="59"/>
                  </a:lnTo>
                  <a:lnTo>
                    <a:pt x="2206" y="57"/>
                  </a:lnTo>
                  <a:lnTo>
                    <a:pt x="2214" y="53"/>
                  </a:lnTo>
                  <a:lnTo>
                    <a:pt x="2223" y="50"/>
                  </a:lnTo>
                  <a:lnTo>
                    <a:pt x="2232" y="47"/>
                  </a:lnTo>
                  <a:lnTo>
                    <a:pt x="2240" y="43"/>
                  </a:lnTo>
                  <a:lnTo>
                    <a:pt x="2248" y="41"/>
                  </a:lnTo>
                  <a:lnTo>
                    <a:pt x="2257" y="38"/>
                  </a:lnTo>
                  <a:lnTo>
                    <a:pt x="2265" y="34"/>
                  </a:lnTo>
                  <a:lnTo>
                    <a:pt x="2274" y="31"/>
                  </a:lnTo>
                  <a:lnTo>
                    <a:pt x="2282" y="27"/>
                  </a:lnTo>
                  <a:lnTo>
                    <a:pt x="2290" y="24"/>
                  </a:lnTo>
                  <a:lnTo>
                    <a:pt x="2298" y="21"/>
                  </a:lnTo>
                  <a:lnTo>
                    <a:pt x="2306" y="17"/>
                  </a:lnTo>
                  <a:lnTo>
                    <a:pt x="2314" y="14"/>
                  </a:lnTo>
                  <a:lnTo>
                    <a:pt x="2322" y="10"/>
                  </a:lnTo>
                  <a:lnTo>
                    <a:pt x="2330" y="7"/>
                  </a:lnTo>
                  <a:lnTo>
                    <a:pt x="2337" y="4"/>
                  </a:lnTo>
                  <a:lnTo>
                    <a:pt x="2345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28" name="Freeform 400"/>
            <p:cNvSpPr>
              <a:spLocks/>
            </p:cNvSpPr>
            <p:nvPr/>
          </p:nvSpPr>
          <p:spPr bwMode="auto">
            <a:xfrm>
              <a:off x="1168" y="2577"/>
              <a:ext cx="335" cy="37"/>
            </a:xfrm>
            <a:custGeom>
              <a:avLst/>
              <a:gdLst>
                <a:gd name="T0" fmla="*/ 10 w 2345"/>
                <a:gd name="T1" fmla="*/ 127 h 260"/>
                <a:gd name="T2" fmla="*/ 26 w 2345"/>
                <a:gd name="T3" fmla="*/ 134 h 260"/>
                <a:gd name="T4" fmla="*/ 42 w 2345"/>
                <a:gd name="T5" fmla="*/ 139 h 260"/>
                <a:gd name="T6" fmla="*/ 59 w 2345"/>
                <a:gd name="T7" fmla="*/ 146 h 260"/>
                <a:gd name="T8" fmla="*/ 76 w 2345"/>
                <a:gd name="T9" fmla="*/ 152 h 260"/>
                <a:gd name="T10" fmla="*/ 94 w 2345"/>
                <a:gd name="T11" fmla="*/ 157 h 260"/>
                <a:gd name="T12" fmla="*/ 113 w 2345"/>
                <a:gd name="T13" fmla="*/ 163 h 260"/>
                <a:gd name="T14" fmla="*/ 132 w 2345"/>
                <a:gd name="T15" fmla="*/ 169 h 260"/>
                <a:gd name="T16" fmla="*/ 151 w 2345"/>
                <a:gd name="T17" fmla="*/ 174 h 260"/>
                <a:gd name="T18" fmla="*/ 172 w 2345"/>
                <a:gd name="T19" fmla="*/ 180 h 260"/>
                <a:gd name="T20" fmla="*/ 193 w 2345"/>
                <a:gd name="T21" fmla="*/ 186 h 260"/>
                <a:gd name="T22" fmla="*/ 214 w 2345"/>
                <a:gd name="T23" fmla="*/ 190 h 260"/>
                <a:gd name="T24" fmla="*/ 236 w 2345"/>
                <a:gd name="T25" fmla="*/ 196 h 260"/>
                <a:gd name="T26" fmla="*/ 258 w 2345"/>
                <a:gd name="T27" fmla="*/ 200 h 260"/>
                <a:gd name="T28" fmla="*/ 281 w 2345"/>
                <a:gd name="T29" fmla="*/ 205 h 260"/>
                <a:gd name="T30" fmla="*/ 304 w 2345"/>
                <a:gd name="T31" fmla="*/ 210 h 260"/>
                <a:gd name="T32" fmla="*/ 328 w 2345"/>
                <a:gd name="T33" fmla="*/ 214 h 260"/>
                <a:gd name="T34" fmla="*/ 352 w 2345"/>
                <a:gd name="T35" fmla="*/ 218 h 260"/>
                <a:gd name="T36" fmla="*/ 377 w 2345"/>
                <a:gd name="T37" fmla="*/ 222 h 260"/>
                <a:gd name="T38" fmla="*/ 402 w 2345"/>
                <a:gd name="T39" fmla="*/ 225 h 260"/>
                <a:gd name="T40" fmla="*/ 428 w 2345"/>
                <a:gd name="T41" fmla="*/ 229 h 260"/>
                <a:gd name="T42" fmla="*/ 454 w 2345"/>
                <a:gd name="T43" fmla="*/ 232 h 260"/>
                <a:gd name="T44" fmla="*/ 480 w 2345"/>
                <a:gd name="T45" fmla="*/ 236 h 260"/>
                <a:gd name="T46" fmla="*/ 517 w 2345"/>
                <a:gd name="T47" fmla="*/ 240 h 260"/>
                <a:gd name="T48" fmla="*/ 571 w 2345"/>
                <a:gd name="T49" fmla="*/ 245 h 260"/>
                <a:gd name="T50" fmla="*/ 628 w 2345"/>
                <a:gd name="T51" fmla="*/ 249 h 260"/>
                <a:gd name="T52" fmla="*/ 686 w 2345"/>
                <a:gd name="T53" fmla="*/ 254 h 260"/>
                <a:gd name="T54" fmla="*/ 745 w 2345"/>
                <a:gd name="T55" fmla="*/ 256 h 260"/>
                <a:gd name="T56" fmla="*/ 805 w 2345"/>
                <a:gd name="T57" fmla="*/ 258 h 260"/>
                <a:gd name="T58" fmla="*/ 865 w 2345"/>
                <a:gd name="T59" fmla="*/ 260 h 260"/>
                <a:gd name="T60" fmla="*/ 928 w 2345"/>
                <a:gd name="T61" fmla="*/ 260 h 260"/>
                <a:gd name="T62" fmla="*/ 990 w 2345"/>
                <a:gd name="T63" fmla="*/ 258 h 260"/>
                <a:gd name="T64" fmla="*/ 1054 w 2345"/>
                <a:gd name="T65" fmla="*/ 257 h 260"/>
                <a:gd name="T66" fmla="*/ 1117 w 2345"/>
                <a:gd name="T67" fmla="*/ 255 h 260"/>
                <a:gd name="T68" fmla="*/ 1181 w 2345"/>
                <a:gd name="T69" fmla="*/ 252 h 260"/>
                <a:gd name="T70" fmla="*/ 1245 w 2345"/>
                <a:gd name="T71" fmla="*/ 247 h 260"/>
                <a:gd name="T72" fmla="*/ 1310 w 2345"/>
                <a:gd name="T73" fmla="*/ 241 h 260"/>
                <a:gd name="T74" fmla="*/ 1375 w 2345"/>
                <a:gd name="T75" fmla="*/ 236 h 260"/>
                <a:gd name="T76" fmla="*/ 1440 w 2345"/>
                <a:gd name="T77" fmla="*/ 228 h 260"/>
                <a:gd name="T78" fmla="*/ 1503 w 2345"/>
                <a:gd name="T79" fmla="*/ 220 h 260"/>
                <a:gd name="T80" fmla="*/ 1568 w 2345"/>
                <a:gd name="T81" fmla="*/ 211 h 260"/>
                <a:gd name="T82" fmla="*/ 1631 w 2345"/>
                <a:gd name="T83" fmla="*/ 200 h 260"/>
                <a:gd name="T84" fmla="*/ 1694 w 2345"/>
                <a:gd name="T85" fmla="*/ 190 h 260"/>
                <a:gd name="T86" fmla="*/ 1756 w 2345"/>
                <a:gd name="T87" fmla="*/ 178 h 260"/>
                <a:gd name="T88" fmla="*/ 1818 w 2345"/>
                <a:gd name="T89" fmla="*/ 165 h 260"/>
                <a:gd name="T90" fmla="*/ 1878 w 2345"/>
                <a:gd name="T91" fmla="*/ 152 h 260"/>
                <a:gd name="T92" fmla="*/ 1937 w 2345"/>
                <a:gd name="T93" fmla="*/ 137 h 260"/>
                <a:gd name="T94" fmla="*/ 1995 w 2345"/>
                <a:gd name="T95" fmla="*/ 122 h 260"/>
                <a:gd name="T96" fmla="*/ 2053 w 2345"/>
                <a:gd name="T97" fmla="*/ 106 h 260"/>
                <a:gd name="T98" fmla="*/ 2108 w 2345"/>
                <a:gd name="T99" fmla="*/ 89 h 260"/>
                <a:gd name="T100" fmla="*/ 2152 w 2345"/>
                <a:gd name="T101" fmla="*/ 74 h 260"/>
                <a:gd name="T102" fmla="*/ 2180 w 2345"/>
                <a:gd name="T103" fmla="*/ 65 h 260"/>
                <a:gd name="T104" fmla="*/ 2206 w 2345"/>
                <a:gd name="T105" fmla="*/ 56 h 260"/>
                <a:gd name="T106" fmla="*/ 2232 w 2345"/>
                <a:gd name="T107" fmla="*/ 46 h 260"/>
                <a:gd name="T108" fmla="*/ 2257 w 2345"/>
                <a:gd name="T109" fmla="*/ 37 h 260"/>
                <a:gd name="T110" fmla="*/ 2282 w 2345"/>
                <a:gd name="T111" fmla="*/ 27 h 260"/>
                <a:gd name="T112" fmla="*/ 2306 w 2345"/>
                <a:gd name="T113" fmla="*/ 17 h 260"/>
                <a:gd name="T114" fmla="*/ 2330 w 2345"/>
                <a:gd name="T115" fmla="*/ 6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345" h="260">
                  <a:moveTo>
                    <a:pt x="0" y="122"/>
                  </a:moveTo>
                  <a:lnTo>
                    <a:pt x="6" y="124"/>
                  </a:lnTo>
                  <a:lnTo>
                    <a:pt x="10" y="127"/>
                  </a:lnTo>
                  <a:lnTo>
                    <a:pt x="16" y="129"/>
                  </a:lnTo>
                  <a:lnTo>
                    <a:pt x="21" y="131"/>
                  </a:lnTo>
                  <a:lnTo>
                    <a:pt x="26" y="134"/>
                  </a:lnTo>
                  <a:lnTo>
                    <a:pt x="31" y="135"/>
                  </a:lnTo>
                  <a:lnTo>
                    <a:pt x="37" y="137"/>
                  </a:lnTo>
                  <a:lnTo>
                    <a:pt x="42" y="139"/>
                  </a:lnTo>
                  <a:lnTo>
                    <a:pt x="48" y="141"/>
                  </a:lnTo>
                  <a:lnTo>
                    <a:pt x="54" y="144"/>
                  </a:lnTo>
                  <a:lnTo>
                    <a:pt x="59" y="146"/>
                  </a:lnTo>
                  <a:lnTo>
                    <a:pt x="65" y="147"/>
                  </a:lnTo>
                  <a:lnTo>
                    <a:pt x="71" y="149"/>
                  </a:lnTo>
                  <a:lnTo>
                    <a:pt x="76" y="152"/>
                  </a:lnTo>
                  <a:lnTo>
                    <a:pt x="82" y="154"/>
                  </a:lnTo>
                  <a:lnTo>
                    <a:pt x="89" y="156"/>
                  </a:lnTo>
                  <a:lnTo>
                    <a:pt x="94" y="157"/>
                  </a:lnTo>
                  <a:lnTo>
                    <a:pt x="100" y="160"/>
                  </a:lnTo>
                  <a:lnTo>
                    <a:pt x="107" y="162"/>
                  </a:lnTo>
                  <a:lnTo>
                    <a:pt x="113" y="163"/>
                  </a:lnTo>
                  <a:lnTo>
                    <a:pt x="119" y="165"/>
                  </a:lnTo>
                  <a:lnTo>
                    <a:pt x="125" y="168"/>
                  </a:lnTo>
                  <a:lnTo>
                    <a:pt x="132" y="169"/>
                  </a:lnTo>
                  <a:lnTo>
                    <a:pt x="139" y="171"/>
                  </a:lnTo>
                  <a:lnTo>
                    <a:pt x="146" y="173"/>
                  </a:lnTo>
                  <a:lnTo>
                    <a:pt x="151" y="174"/>
                  </a:lnTo>
                  <a:lnTo>
                    <a:pt x="158" y="177"/>
                  </a:lnTo>
                  <a:lnTo>
                    <a:pt x="165" y="179"/>
                  </a:lnTo>
                  <a:lnTo>
                    <a:pt x="172" y="180"/>
                  </a:lnTo>
                  <a:lnTo>
                    <a:pt x="178" y="182"/>
                  </a:lnTo>
                  <a:lnTo>
                    <a:pt x="185" y="183"/>
                  </a:lnTo>
                  <a:lnTo>
                    <a:pt x="193" y="186"/>
                  </a:lnTo>
                  <a:lnTo>
                    <a:pt x="200" y="187"/>
                  </a:lnTo>
                  <a:lnTo>
                    <a:pt x="207" y="189"/>
                  </a:lnTo>
                  <a:lnTo>
                    <a:pt x="214" y="190"/>
                  </a:lnTo>
                  <a:lnTo>
                    <a:pt x="222" y="193"/>
                  </a:lnTo>
                  <a:lnTo>
                    <a:pt x="228" y="194"/>
                  </a:lnTo>
                  <a:lnTo>
                    <a:pt x="236" y="196"/>
                  </a:lnTo>
                  <a:lnTo>
                    <a:pt x="243" y="197"/>
                  </a:lnTo>
                  <a:lnTo>
                    <a:pt x="251" y="198"/>
                  </a:lnTo>
                  <a:lnTo>
                    <a:pt x="258" y="200"/>
                  </a:lnTo>
                  <a:lnTo>
                    <a:pt x="266" y="202"/>
                  </a:lnTo>
                  <a:lnTo>
                    <a:pt x="274" y="204"/>
                  </a:lnTo>
                  <a:lnTo>
                    <a:pt x="281" y="205"/>
                  </a:lnTo>
                  <a:lnTo>
                    <a:pt x="289" y="206"/>
                  </a:lnTo>
                  <a:lnTo>
                    <a:pt x="297" y="208"/>
                  </a:lnTo>
                  <a:lnTo>
                    <a:pt x="304" y="210"/>
                  </a:lnTo>
                  <a:lnTo>
                    <a:pt x="312" y="211"/>
                  </a:lnTo>
                  <a:lnTo>
                    <a:pt x="320" y="212"/>
                  </a:lnTo>
                  <a:lnTo>
                    <a:pt x="328" y="214"/>
                  </a:lnTo>
                  <a:lnTo>
                    <a:pt x="336" y="215"/>
                  </a:lnTo>
                  <a:lnTo>
                    <a:pt x="344" y="216"/>
                  </a:lnTo>
                  <a:lnTo>
                    <a:pt x="352" y="218"/>
                  </a:lnTo>
                  <a:lnTo>
                    <a:pt x="361" y="220"/>
                  </a:lnTo>
                  <a:lnTo>
                    <a:pt x="369" y="221"/>
                  </a:lnTo>
                  <a:lnTo>
                    <a:pt x="377" y="222"/>
                  </a:lnTo>
                  <a:lnTo>
                    <a:pt x="385" y="223"/>
                  </a:lnTo>
                  <a:lnTo>
                    <a:pt x="394" y="224"/>
                  </a:lnTo>
                  <a:lnTo>
                    <a:pt x="402" y="225"/>
                  </a:lnTo>
                  <a:lnTo>
                    <a:pt x="411" y="227"/>
                  </a:lnTo>
                  <a:lnTo>
                    <a:pt x="419" y="228"/>
                  </a:lnTo>
                  <a:lnTo>
                    <a:pt x="428" y="229"/>
                  </a:lnTo>
                  <a:lnTo>
                    <a:pt x="436" y="230"/>
                  </a:lnTo>
                  <a:lnTo>
                    <a:pt x="445" y="231"/>
                  </a:lnTo>
                  <a:lnTo>
                    <a:pt x="454" y="232"/>
                  </a:lnTo>
                  <a:lnTo>
                    <a:pt x="462" y="233"/>
                  </a:lnTo>
                  <a:lnTo>
                    <a:pt x="471" y="235"/>
                  </a:lnTo>
                  <a:lnTo>
                    <a:pt x="480" y="236"/>
                  </a:lnTo>
                  <a:lnTo>
                    <a:pt x="489" y="237"/>
                  </a:lnTo>
                  <a:lnTo>
                    <a:pt x="499" y="238"/>
                  </a:lnTo>
                  <a:lnTo>
                    <a:pt x="517" y="240"/>
                  </a:lnTo>
                  <a:lnTo>
                    <a:pt x="535" y="241"/>
                  </a:lnTo>
                  <a:lnTo>
                    <a:pt x="553" y="244"/>
                  </a:lnTo>
                  <a:lnTo>
                    <a:pt x="571" y="245"/>
                  </a:lnTo>
                  <a:lnTo>
                    <a:pt x="591" y="247"/>
                  </a:lnTo>
                  <a:lnTo>
                    <a:pt x="609" y="248"/>
                  </a:lnTo>
                  <a:lnTo>
                    <a:pt x="628" y="249"/>
                  </a:lnTo>
                  <a:lnTo>
                    <a:pt x="647" y="250"/>
                  </a:lnTo>
                  <a:lnTo>
                    <a:pt x="667" y="253"/>
                  </a:lnTo>
                  <a:lnTo>
                    <a:pt x="686" y="254"/>
                  </a:lnTo>
                  <a:lnTo>
                    <a:pt x="705" y="254"/>
                  </a:lnTo>
                  <a:lnTo>
                    <a:pt x="724" y="255"/>
                  </a:lnTo>
                  <a:lnTo>
                    <a:pt x="745" y="256"/>
                  </a:lnTo>
                  <a:lnTo>
                    <a:pt x="764" y="257"/>
                  </a:lnTo>
                  <a:lnTo>
                    <a:pt x="785" y="257"/>
                  </a:lnTo>
                  <a:lnTo>
                    <a:pt x="805" y="258"/>
                  </a:lnTo>
                  <a:lnTo>
                    <a:pt x="824" y="258"/>
                  </a:lnTo>
                  <a:lnTo>
                    <a:pt x="845" y="258"/>
                  </a:lnTo>
                  <a:lnTo>
                    <a:pt x="865" y="260"/>
                  </a:lnTo>
                  <a:lnTo>
                    <a:pt x="886" y="260"/>
                  </a:lnTo>
                  <a:lnTo>
                    <a:pt x="907" y="260"/>
                  </a:lnTo>
                  <a:lnTo>
                    <a:pt x="928" y="260"/>
                  </a:lnTo>
                  <a:lnTo>
                    <a:pt x="948" y="260"/>
                  </a:lnTo>
                  <a:lnTo>
                    <a:pt x="970" y="260"/>
                  </a:lnTo>
                  <a:lnTo>
                    <a:pt x="990" y="258"/>
                  </a:lnTo>
                  <a:lnTo>
                    <a:pt x="1012" y="258"/>
                  </a:lnTo>
                  <a:lnTo>
                    <a:pt x="1032" y="257"/>
                  </a:lnTo>
                  <a:lnTo>
                    <a:pt x="1054" y="257"/>
                  </a:lnTo>
                  <a:lnTo>
                    <a:pt x="1074" y="256"/>
                  </a:lnTo>
                  <a:lnTo>
                    <a:pt x="1096" y="255"/>
                  </a:lnTo>
                  <a:lnTo>
                    <a:pt x="1117" y="255"/>
                  </a:lnTo>
                  <a:lnTo>
                    <a:pt x="1139" y="254"/>
                  </a:lnTo>
                  <a:lnTo>
                    <a:pt x="1160" y="253"/>
                  </a:lnTo>
                  <a:lnTo>
                    <a:pt x="1181" y="252"/>
                  </a:lnTo>
                  <a:lnTo>
                    <a:pt x="1202" y="249"/>
                  </a:lnTo>
                  <a:lnTo>
                    <a:pt x="1224" y="248"/>
                  </a:lnTo>
                  <a:lnTo>
                    <a:pt x="1245" y="247"/>
                  </a:lnTo>
                  <a:lnTo>
                    <a:pt x="1267" y="245"/>
                  </a:lnTo>
                  <a:lnTo>
                    <a:pt x="1289" y="244"/>
                  </a:lnTo>
                  <a:lnTo>
                    <a:pt x="1310" y="241"/>
                  </a:lnTo>
                  <a:lnTo>
                    <a:pt x="1332" y="239"/>
                  </a:lnTo>
                  <a:lnTo>
                    <a:pt x="1353" y="237"/>
                  </a:lnTo>
                  <a:lnTo>
                    <a:pt x="1375" y="236"/>
                  </a:lnTo>
                  <a:lnTo>
                    <a:pt x="1396" y="233"/>
                  </a:lnTo>
                  <a:lnTo>
                    <a:pt x="1418" y="230"/>
                  </a:lnTo>
                  <a:lnTo>
                    <a:pt x="1440" y="228"/>
                  </a:lnTo>
                  <a:lnTo>
                    <a:pt x="1461" y="225"/>
                  </a:lnTo>
                  <a:lnTo>
                    <a:pt x="1482" y="223"/>
                  </a:lnTo>
                  <a:lnTo>
                    <a:pt x="1503" y="220"/>
                  </a:lnTo>
                  <a:lnTo>
                    <a:pt x="1525" y="216"/>
                  </a:lnTo>
                  <a:lnTo>
                    <a:pt x="1546" y="214"/>
                  </a:lnTo>
                  <a:lnTo>
                    <a:pt x="1568" y="211"/>
                  </a:lnTo>
                  <a:lnTo>
                    <a:pt x="1588" y="207"/>
                  </a:lnTo>
                  <a:lnTo>
                    <a:pt x="1610" y="204"/>
                  </a:lnTo>
                  <a:lnTo>
                    <a:pt x="1631" y="200"/>
                  </a:lnTo>
                  <a:lnTo>
                    <a:pt x="1652" y="197"/>
                  </a:lnTo>
                  <a:lnTo>
                    <a:pt x="1673" y="194"/>
                  </a:lnTo>
                  <a:lnTo>
                    <a:pt x="1694" y="190"/>
                  </a:lnTo>
                  <a:lnTo>
                    <a:pt x="1714" y="186"/>
                  </a:lnTo>
                  <a:lnTo>
                    <a:pt x="1735" y="182"/>
                  </a:lnTo>
                  <a:lnTo>
                    <a:pt x="1756" y="178"/>
                  </a:lnTo>
                  <a:lnTo>
                    <a:pt x="1777" y="174"/>
                  </a:lnTo>
                  <a:lnTo>
                    <a:pt x="1797" y="170"/>
                  </a:lnTo>
                  <a:lnTo>
                    <a:pt x="1818" y="165"/>
                  </a:lnTo>
                  <a:lnTo>
                    <a:pt x="1838" y="161"/>
                  </a:lnTo>
                  <a:lnTo>
                    <a:pt x="1857" y="156"/>
                  </a:lnTo>
                  <a:lnTo>
                    <a:pt x="1878" y="152"/>
                  </a:lnTo>
                  <a:lnTo>
                    <a:pt x="1897" y="147"/>
                  </a:lnTo>
                  <a:lnTo>
                    <a:pt x="1917" y="143"/>
                  </a:lnTo>
                  <a:lnTo>
                    <a:pt x="1937" y="137"/>
                  </a:lnTo>
                  <a:lnTo>
                    <a:pt x="1956" y="132"/>
                  </a:lnTo>
                  <a:lnTo>
                    <a:pt x="1977" y="128"/>
                  </a:lnTo>
                  <a:lnTo>
                    <a:pt x="1995" y="122"/>
                  </a:lnTo>
                  <a:lnTo>
                    <a:pt x="2014" y="116"/>
                  </a:lnTo>
                  <a:lnTo>
                    <a:pt x="2033" y="112"/>
                  </a:lnTo>
                  <a:lnTo>
                    <a:pt x="2053" y="106"/>
                  </a:lnTo>
                  <a:lnTo>
                    <a:pt x="2071" y="101"/>
                  </a:lnTo>
                  <a:lnTo>
                    <a:pt x="2089" y="95"/>
                  </a:lnTo>
                  <a:lnTo>
                    <a:pt x="2108" y="89"/>
                  </a:lnTo>
                  <a:lnTo>
                    <a:pt x="2126" y="84"/>
                  </a:lnTo>
                  <a:lnTo>
                    <a:pt x="2143" y="78"/>
                  </a:lnTo>
                  <a:lnTo>
                    <a:pt x="2152" y="74"/>
                  </a:lnTo>
                  <a:lnTo>
                    <a:pt x="2162" y="71"/>
                  </a:lnTo>
                  <a:lnTo>
                    <a:pt x="2171" y="69"/>
                  </a:lnTo>
                  <a:lnTo>
                    <a:pt x="2180" y="65"/>
                  </a:lnTo>
                  <a:lnTo>
                    <a:pt x="2189" y="62"/>
                  </a:lnTo>
                  <a:lnTo>
                    <a:pt x="2197" y="59"/>
                  </a:lnTo>
                  <a:lnTo>
                    <a:pt x="2206" y="56"/>
                  </a:lnTo>
                  <a:lnTo>
                    <a:pt x="2214" y="53"/>
                  </a:lnTo>
                  <a:lnTo>
                    <a:pt x="2223" y="50"/>
                  </a:lnTo>
                  <a:lnTo>
                    <a:pt x="2232" y="46"/>
                  </a:lnTo>
                  <a:lnTo>
                    <a:pt x="2240" y="44"/>
                  </a:lnTo>
                  <a:lnTo>
                    <a:pt x="2248" y="40"/>
                  </a:lnTo>
                  <a:lnTo>
                    <a:pt x="2257" y="37"/>
                  </a:lnTo>
                  <a:lnTo>
                    <a:pt x="2265" y="34"/>
                  </a:lnTo>
                  <a:lnTo>
                    <a:pt x="2274" y="30"/>
                  </a:lnTo>
                  <a:lnTo>
                    <a:pt x="2282" y="27"/>
                  </a:lnTo>
                  <a:lnTo>
                    <a:pt x="2290" y="23"/>
                  </a:lnTo>
                  <a:lnTo>
                    <a:pt x="2298" y="20"/>
                  </a:lnTo>
                  <a:lnTo>
                    <a:pt x="2306" y="17"/>
                  </a:lnTo>
                  <a:lnTo>
                    <a:pt x="2314" y="13"/>
                  </a:lnTo>
                  <a:lnTo>
                    <a:pt x="2322" y="10"/>
                  </a:lnTo>
                  <a:lnTo>
                    <a:pt x="2330" y="6"/>
                  </a:lnTo>
                  <a:lnTo>
                    <a:pt x="2337" y="3"/>
                  </a:lnTo>
                  <a:lnTo>
                    <a:pt x="2345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29" name="Freeform 401"/>
            <p:cNvSpPr>
              <a:spLocks/>
            </p:cNvSpPr>
            <p:nvPr/>
          </p:nvSpPr>
          <p:spPr bwMode="auto">
            <a:xfrm>
              <a:off x="1168" y="2454"/>
              <a:ext cx="335" cy="37"/>
            </a:xfrm>
            <a:custGeom>
              <a:avLst/>
              <a:gdLst>
                <a:gd name="T0" fmla="*/ 10 w 2345"/>
                <a:gd name="T1" fmla="*/ 126 h 259"/>
                <a:gd name="T2" fmla="*/ 26 w 2345"/>
                <a:gd name="T3" fmla="*/ 133 h 259"/>
                <a:gd name="T4" fmla="*/ 42 w 2345"/>
                <a:gd name="T5" fmla="*/ 139 h 259"/>
                <a:gd name="T6" fmla="*/ 59 w 2345"/>
                <a:gd name="T7" fmla="*/ 145 h 259"/>
                <a:gd name="T8" fmla="*/ 76 w 2345"/>
                <a:gd name="T9" fmla="*/ 151 h 259"/>
                <a:gd name="T10" fmla="*/ 94 w 2345"/>
                <a:gd name="T11" fmla="*/ 157 h 259"/>
                <a:gd name="T12" fmla="*/ 113 w 2345"/>
                <a:gd name="T13" fmla="*/ 164 h 259"/>
                <a:gd name="T14" fmla="*/ 132 w 2345"/>
                <a:gd name="T15" fmla="*/ 169 h 259"/>
                <a:gd name="T16" fmla="*/ 151 w 2345"/>
                <a:gd name="T17" fmla="*/ 175 h 259"/>
                <a:gd name="T18" fmla="*/ 172 w 2345"/>
                <a:gd name="T19" fmla="*/ 179 h 259"/>
                <a:gd name="T20" fmla="*/ 193 w 2345"/>
                <a:gd name="T21" fmla="*/ 185 h 259"/>
                <a:gd name="T22" fmla="*/ 214 w 2345"/>
                <a:gd name="T23" fmla="*/ 190 h 259"/>
                <a:gd name="T24" fmla="*/ 236 w 2345"/>
                <a:gd name="T25" fmla="*/ 195 h 259"/>
                <a:gd name="T26" fmla="*/ 258 w 2345"/>
                <a:gd name="T27" fmla="*/ 200 h 259"/>
                <a:gd name="T28" fmla="*/ 281 w 2345"/>
                <a:gd name="T29" fmla="*/ 204 h 259"/>
                <a:gd name="T30" fmla="*/ 304 w 2345"/>
                <a:gd name="T31" fmla="*/ 209 h 259"/>
                <a:gd name="T32" fmla="*/ 328 w 2345"/>
                <a:gd name="T33" fmla="*/ 214 h 259"/>
                <a:gd name="T34" fmla="*/ 352 w 2345"/>
                <a:gd name="T35" fmla="*/ 218 h 259"/>
                <a:gd name="T36" fmla="*/ 377 w 2345"/>
                <a:gd name="T37" fmla="*/ 221 h 259"/>
                <a:gd name="T38" fmla="*/ 402 w 2345"/>
                <a:gd name="T39" fmla="*/ 225 h 259"/>
                <a:gd name="T40" fmla="*/ 428 w 2345"/>
                <a:gd name="T41" fmla="*/ 228 h 259"/>
                <a:gd name="T42" fmla="*/ 454 w 2345"/>
                <a:gd name="T43" fmla="*/ 232 h 259"/>
                <a:gd name="T44" fmla="*/ 480 w 2345"/>
                <a:gd name="T45" fmla="*/ 235 h 259"/>
                <a:gd name="T46" fmla="*/ 508 w 2345"/>
                <a:gd name="T47" fmla="*/ 239 h 259"/>
                <a:gd name="T48" fmla="*/ 553 w 2345"/>
                <a:gd name="T49" fmla="*/ 243 h 259"/>
                <a:gd name="T50" fmla="*/ 609 w 2345"/>
                <a:gd name="T51" fmla="*/ 248 h 259"/>
                <a:gd name="T52" fmla="*/ 667 w 2345"/>
                <a:gd name="T53" fmla="*/ 252 h 259"/>
                <a:gd name="T54" fmla="*/ 724 w 2345"/>
                <a:gd name="T55" fmla="*/ 254 h 259"/>
                <a:gd name="T56" fmla="*/ 785 w 2345"/>
                <a:gd name="T57" fmla="*/ 257 h 259"/>
                <a:gd name="T58" fmla="*/ 845 w 2345"/>
                <a:gd name="T59" fmla="*/ 259 h 259"/>
                <a:gd name="T60" fmla="*/ 907 w 2345"/>
                <a:gd name="T61" fmla="*/ 259 h 259"/>
                <a:gd name="T62" fmla="*/ 970 w 2345"/>
                <a:gd name="T63" fmla="*/ 259 h 259"/>
                <a:gd name="T64" fmla="*/ 1032 w 2345"/>
                <a:gd name="T65" fmla="*/ 258 h 259"/>
                <a:gd name="T66" fmla="*/ 1096 w 2345"/>
                <a:gd name="T67" fmla="*/ 256 h 259"/>
                <a:gd name="T68" fmla="*/ 1160 w 2345"/>
                <a:gd name="T69" fmla="*/ 252 h 259"/>
                <a:gd name="T70" fmla="*/ 1224 w 2345"/>
                <a:gd name="T71" fmla="*/ 248 h 259"/>
                <a:gd name="T72" fmla="*/ 1289 w 2345"/>
                <a:gd name="T73" fmla="*/ 243 h 259"/>
                <a:gd name="T74" fmla="*/ 1353 w 2345"/>
                <a:gd name="T75" fmla="*/ 237 h 259"/>
                <a:gd name="T76" fmla="*/ 1418 w 2345"/>
                <a:gd name="T77" fmla="*/ 231 h 259"/>
                <a:gd name="T78" fmla="*/ 1482 w 2345"/>
                <a:gd name="T79" fmla="*/ 223 h 259"/>
                <a:gd name="T80" fmla="*/ 1546 w 2345"/>
                <a:gd name="T81" fmla="*/ 214 h 259"/>
                <a:gd name="T82" fmla="*/ 1610 w 2345"/>
                <a:gd name="T83" fmla="*/ 204 h 259"/>
                <a:gd name="T84" fmla="*/ 1673 w 2345"/>
                <a:gd name="T85" fmla="*/ 193 h 259"/>
                <a:gd name="T86" fmla="*/ 1735 w 2345"/>
                <a:gd name="T87" fmla="*/ 182 h 259"/>
                <a:gd name="T88" fmla="*/ 1797 w 2345"/>
                <a:gd name="T89" fmla="*/ 169 h 259"/>
                <a:gd name="T90" fmla="*/ 1857 w 2345"/>
                <a:gd name="T91" fmla="*/ 156 h 259"/>
                <a:gd name="T92" fmla="*/ 1917 w 2345"/>
                <a:gd name="T93" fmla="*/ 142 h 259"/>
                <a:gd name="T94" fmla="*/ 1977 w 2345"/>
                <a:gd name="T95" fmla="*/ 127 h 259"/>
                <a:gd name="T96" fmla="*/ 2033 w 2345"/>
                <a:gd name="T97" fmla="*/ 111 h 259"/>
                <a:gd name="T98" fmla="*/ 2089 w 2345"/>
                <a:gd name="T99" fmla="*/ 94 h 259"/>
                <a:gd name="T100" fmla="*/ 2143 w 2345"/>
                <a:gd name="T101" fmla="*/ 77 h 259"/>
                <a:gd name="T102" fmla="*/ 2171 w 2345"/>
                <a:gd name="T103" fmla="*/ 68 h 259"/>
                <a:gd name="T104" fmla="*/ 2197 w 2345"/>
                <a:gd name="T105" fmla="*/ 59 h 259"/>
                <a:gd name="T106" fmla="*/ 2223 w 2345"/>
                <a:gd name="T107" fmla="*/ 49 h 259"/>
                <a:gd name="T108" fmla="*/ 2248 w 2345"/>
                <a:gd name="T109" fmla="*/ 40 h 259"/>
                <a:gd name="T110" fmla="*/ 2274 w 2345"/>
                <a:gd name="T111" fmla="*/ 30 h 259"/>
                <a:gd name="T112" fmla="*/ 2298 w 2345"/>
                <a:gd name="T113" fmla="*/ 21 h 259"/>
                <a:gd name="T114" fmla="*/ 2322 w 2345"/>
                <a:gd name="T115" fmla="*/ 10 h 259"/>
                <a:gd name="T116" fmla="*/ 2345 w 2345"/>
                <a:gd name="T117" fmla="*/ 0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345" h="259">
                  <a:moveTo>
                    <a:pt x="0" y="122"/>
                  </a:moveTo>
                  <a:lnTo>
                    <a:pt x="6" y="124"/>
                  </a:lnTo>
                  <a:lnTo>
                    <a:pt x="10" y="126"/>
                  </a:lnTo>
                  <a:lnTo>
                    <a:pt x="16" y="128"/>
                  </a:lnTo>
                  <a:lnTo>
                    <a:pt x="21" y="131"/>
                  </a:lnTo>
                  <a:lnTo>
                    <a:pt x="26" y="133"/>
                  </a:lnTo>
                  <a:lnTo>
                    <a:pt x="31" y="135"/>
                  </a:lnTo>
                  <a:lnTo>
                    <a:pt x="37" y="136"/>
                  </a:lnTo>
                  <a:lnTo>
                    <a:pt x="42" y="139"/>
                  </a:lnTo>
                  <a:lnTo>
                    <a:pt x="48" y="141"/>
                  </a:lnTo>
                  <a:lnTo>
                    <a:pt x="54" y="143"/>
                  </a:lnTo>
                  <a:lnTo>
                    <a:pt x="59" y="145"/>
                  </a:lnTo>
                  <a:lnTo>
                    <a:pt x="65" y="148"/>
                  </a:lnTo>
                  <a:lnTo>
                    <a:pt x="71" y="149"/>
                  </a:lnTo>
                  <a:lnTo>
                    <a:pt x="76" y="151"/>
                  </a:lnTo>
                  <a:lnTo>
                    <a:pt x="82" y="153"/>
                  </a:lnTo>
                  <a:lnTo>
                    <a:pt x="89" y="156"/>
                  </a:lnTo>
                  <a:lnTo>
                    <a:pt x="94" y="157"/>
                  </a:lnTo>
                  <a:lnTo>
                    <a:pt x="100" y="159"/>
                  </a:lnTo>
                  <a:lnTo>
                    <a:pt x="107" y="161"/>
                  </a:lnTo>
                  <a:lnTo>
                    <a:pt x="113" y="164"/>
                  </a:lnTo>
                  <a:lnTo>
                    <a:pt x="119" y="165"/>
                  </a:lnTo>
                  <a:lnTo>
                    <a:pt x="125" y="167"/>
                  </a:lnTo>
                  <a:lnTo>
                    <a:pt x="132" y="169"/>
                  </a:lnTo>
                  <a:lnTo>
                    <a:pt x="139" y="170"/>
                  </a:lnTo>
                  <a:lnTo>
                    <a:pt x="146" y="173"/>
                  </a:lnTo>
                  <a:lnTo>
                    <a:pt x="151" y="175"/>
                  </a:lnTo>
                  <a:lnTo>
                    <a:pt x="158" y="176"/>
                  </a:lnTo>
                  <a:lnTo>
                    <a:pt x="165" y="178"/>
                  </a:lnTo>
                  <a:lnTo>
                    <a:pt x="172" y="179"/>
                  </a:lnTo>
                  <a:lnTo>
                    <a:pt x="178" y="182"/>
                  </a:lnTo>
                  <a:lnTo>
                    <a:pt x="185" y="183"/>
                  </a:lnTo>
                  <a:lnTo>
                    <a:pt x="193" y="185"/>
                  </a:lnTo>
                  <a:lnTo>
                    <a:pt x="200" y="186"/>
                  </a:lnTo>
                  <a:lnTo>
                    <a:pt x="207" y="189"/>
                  </a:lnTo>
                  <a:lnTo>
                    <a:pt x="214" y="190"/>
                  </a:lnTo>
                  <a:lnTo>
                    <a:pt x="222" y="192"/>
                  </a:lnTo>
                  <a:lnTo>
                    <a:pt x="228" y="193"/>
                  </a:lnTo>
                  <a:lnTo>
                    <a:pt x="236" y="195"/>
                  </a:lnTo>
                  <a:lnTo>
                    <a:pt x="243" y="197"/>
                  </a:lnTo>
                  <a:lnTo>
                    <a:pt x="251" y="199"/>
                  </a:lnTo>
                  <a:lnTo>
                    <a:pt x="258" y="200"/>
                  </a:lnTo>
                  <a:lnTo>
                    <a:pt x="266" y="201"/>
                  </a:lnTo>
                  <a:lnTo>
                    <a:pt x="274" y="203"/>
                  </a:lnTo>
                  <a:lnTo>
                    <a:pt x="281" y="204"/>
                  </a:lnTo>
                  <a:lnTo>
                    <a:pt x="289" y="206"/>
                  </a:lnTo>
                  <a:lnTo>
                    <a:pt x="297" y="208"/>
                  </a:lnTo>
                  <a:lnTo>
                    <a:pt x="304" y="209"/>
                  </a:lnTo>
                  <a:lnTo>
                    <a:pt x="312" y="210"/>
                  </a:lnTo>
                  <a:lnTo>
                    <a:pt x="320" y="212"/>
                  </a:lnTo>
                  <a:lnTo>
                    <a:pt x="328" y="214"/>
                  </a:lnTo>
                  <a:lnTo>
                    <a:pt x="336" y="215"/>
                  </a:lnTo>
                  <a:lnTo>
                    <a:pt x="344" y="216"/>
                  </a:lnTo>
                  <a:lnTo>
                    <a:pt x="352" y="218"/>
                  </a:lnTo>
                  <a:lnTo>
                    <a:pt x="361" y="219"/>
                  </a:lnTo>
                  <a:lnTo>
                    <a:pt x="369" y="220"/>
                  </a:lnTo>
                  <a:lnTo>
                    <a:pt x="377" y="221"/>
                  </a:lnTo>
                  <a:lnTo>
                    <a:pt x="385" y="223"/>
                  </a:lnTo>
                  <a:lnTo>
                    <a:pt x="394" y="224"/>
                  </a:lnTo>
                  <a:lnTo>
                    <a:pt x="402" y="225"/>
                  </a:lnTo>
                  <a:lnTo>
                    <a:pt x="411" y="226"/>
                  </a:lnTo>
                  <a:lnTo>
                    <a:pt x="419" y="227"/>
                  </a:lnTo>
                  <a:lnTo>
                    <a:pt x="428" y="228"/>
                  </a:lnTo>
                  <a:lnTo>
                    <a:pt x="436" y="231"/>
                  </a:lnTo>
                  <a:lnTo>
                    <a:pt x="445" y="232"/>
                  </a:lnTo>
                  <a:lnTo>
                    <a:pt x="454" y="232"/>
                  </a:lnTo>
                  <a:lnTo>
                    <a:pt x="462" y="233"/>
                  </a:lnTo>
                  <a:lnTo>
                    <a:pt x="471" y="234"/>
                  </a:lnTo>
                  <a:lnTo>
                    <a:pt x="480" y="235"/>
                  </a:lnTo>
                  <a:lnTo>
                    <a:pt x="489" y="236"/>
                  </a:lnTo>
                  <a:lnTo>
                    <a:pt x="499" y="237"/>
                  </a:lnTo>
                  <a:lnTo>
                    <a:pt x="508" y="239"/>
                  </a:lnTo>
                  <a:lnTo>
                    <a:pt x="517" y="240"/>
                  </a:lnTo>
                  <a:lnTo>
                    <a:pt x="535" y="241"/>
                  </a:lnTo>
                  <a:lnTo>
                    <a:pt x="553" y="243"/>
                  </a:lnTo>
                  <a:lnTo>
                    <a:pt x="571" y="245"/>
                  </a:lnTo>
                  <a:lnTo>
                    <a:pt x="591" y="246"/>
                  </a:lnTo>
                  <a:lnTo>
                    <a:pt x="609" y="248"/>
                  </a:lnTo>
                  <a:lnTo>
                    <a:pt x="628" y="249"/>
                  </a:lnTo>
                  <a:lnTo>
                    <a:pt x="647" y="251"/>
                  </a:lnTo>
                  <a:lnTo>
                    <a:pt x="667" y="252"/>
                  </a:lnTo>
                  <a:lnTo>
                    <a:pt x="686" y="253"/>
                  </a:lnTo>
                  <a:lnTo>
                    <a:pt x="705" y="254"/>
                  </a:lnTo>
                  <a:lnTo>
                    <a:pt x="724" y="254"/>
                  </a:lnTo>
                  <a:lnTo>
                    <a:pt x="745" y="256"/>
                  </a:lnTo>
                  <a:lnTo>
                    <a:pt x="764" y="257"/>
                  </a:lnTo>
                  <a:lnTo>
                    <a:pt x="785" y="257"/>
                  </a:lnTo>
                  <a:lnTo>
                    <a:pt x="805" y="258"/>
                  </a:lnTo>
                  <a:lnTo>
                    <a:pt x="824" y="258"/>
                  </a:lnTo>
                  <a:lnTo>
                    <a:pt x="845" y="259"/>
                  </a:lnTo>
                  <a:lnTo>
                    <a:pt x="865" y="259"/>
                  </a:lnTo>
                  <a:lnTo>
                    <a:pt x="886" y="259"/>
                  </a:lnTo>
                  <a:lnTo>
                    <a:pt x="907" y="259"/>
                  </a:lnTo>
                  <a:lnTo>
                    <a:pt x="928" y="259"/>
                  </a:lnTo>
                  <a:lnTo>
                    <a:pt x="948" y="259"/>
                  </a:lnTo>
                  <a:lnTo>
                    <a:pt x="970" y="259"/>
                  </a:lnTo>
                  <a:lnTo>
                    <a:pt x="990" y="258"/>
                  </a:lnTo>
                  <a:lnTo>
                    <a:pt x="1012" y="258"/>
                  </a:lnTo>
                  <a:lnTo>
                    <a:pt x="1032" y="258"/>
                  </a:lnTo>
                  <a:lnTo>
                    <a:pt x="1054" y="257"/>
                  </a:lnTo>
                  <a:lnTo>
                    <a:pt x="1074" y="256"/>
                  </a:lnTo>
                  <a:lnTo>
                    <a:pt x="1096" y="256"/>
                  </a:lnTo>
                  <a:lnTo>
                    <a:pt x="1117" y="254"/>
                  </a:lnTo>
                  <a:lnTo>
                    <a:pt x="1139" y="253"/>
                  </a:lnTo>
                  <a:lnTo>
                    <a:pt x="1160" y="252"/>
                  </a:lnTo>
                  <a:lnTo>
                    <a:pt x="1181" y="251"/>
                  </a:lnTo>
                  <a:lnTo>
                    <a:pt x="1202" y="250"/>
                  </a:lnTo>
                  <a:lnTo>
                    <a:pt x="1224" y="248"/>
                  </a:lnTo>
                  <a:lnTo>
                    <a:pt x="1245" y="246"/>
                  </a:lnTo>
                  <a:lnTo>
                    <a:pt x="1267" y="244"/>
                  </a:lnTo>
                  <a:lnTo>
                    <a:pt x="1289" y="243"/>
                  </a:lnTo>
                  <a:lnTo>
                    <a:pt x="1310" y="241"/>
                  </a:lnTo>
                  <a:lnTo>
                    <a:pt x="1332" y="240"/>
                  </a:lnTo>
                  <a:lnTo>
                    <a:pt x="1353" y="237"/>
                  </a:lnTo>
                  <a:lnTo>
                    <a:pt x="1375" y="235"/>
                  </a:lnTo>
                  <a:lnTo>
                    <a:pt x="1396" y="233"/>
                  </a:lnTo>
                  <a:lnTo>
                    <a:pt x="1418" y="231"/>
                  </a:lnTo>
                  <a:lnTo>
                    <a:pt x="1440" y="227"/>
                  </a:lnTo>
                  <a:lnTo>
                    <a:pt x="1461" y="225"/>
                  </a:lnTo>
                  <a:lnTo>
                    <a:pt x="1482" y="223"/>
                  </a:lnTo>
                  <a:lnTo>
                    <a:pt x="1503" y="219"/>
                  </a:lnTo>
                  <a:lnTo>
                    <a:pt x="1525" y="217"/>
                  </a:lnTo>
                  <a:lnTo>
                    <a:pt x="1546" y="214"/>
                  </a:lnTo>
                  <a:lnTo>
                    <a:pt x="1568" y="210"/>
                  </a:lnTo>
                  <a:lnTo>
                    <a:pt x="1588" y="207"/>
                  </a:lnTo>
                  <a:lnTo>
                    <a:pt x="1610" y="204"/>
                  </a:lnTo>
                  <a:lnTo>
                    <a:pt x="1631" y="200"/>
                  </a:lnTo>
                  <a:lnTo>
                    <a:pt x="1652" y="197"/>
                  </a:lnTo>
                  <a:lnTo>
                    <a:pt x="1673" y="193"/>
                  </a:lnTo>
                  <a:lnTo>
                    <a:pt x="1694" y="190"/>
                  </a:lnTo>
                  <a:lnTo>
                    <a:pt x="1714" y="186"/>
                  </a:lnTo>
                  <a:lnTo>
                    <a:pt x="1735" y="182"/>
                  </a:lnTo>
                  <a:lnTo>
                    <a:pt x="1756" y="178"/>
                  </a:lnTo>
                  <a:lnTo>
                    <a:pt x="1777" y="174"/>
                  </a:lnTo>
                  <a:lnTo>
                    <a:pt x="1797" y="169"/>
                  </a:lnTo>
                  <a:lnTo>
                    <a:pt x="1818" y="165"/>
                  </a:lnTo>
                  <a:lnTo>
                    <a:pt x="1838" y="160"/>
                  </a:lnTo>
                  <a:lnTo>
                    <a:pt x="1857" y="156"/>
                  </a:lnTo>
                  <a:lnTo>
                    <a:pt x="1878" y="151"/>
                  </a:lnTo>
                  <a:lnTo>
                    <a:pt x="1897" y="147"/>
                  </a:lnTo>
                  <a:lnTo>
                    <a:pt x="1917" y="142"/>
                  </a:lnTo>
                  <a:lnTo>
                    <a:pt x="1937" y="137"/>
                  </a:lnTo>
                  <a:lnTo>
                    <a:pt x="1956" y="132"/>
                  </a:lnTo>
                  <a:lnTo>
                    <a:pt x="1977" y="127"/>
                  </a:lnTo>
                  <a:lnTo>
                    <a:pt x="1995" y="122"/>
                  </a:lnTo>
                  <a:lnTo>
                    <a:pt x="2014" y="117"/>
                  </a:lnTo>
                  <a:lnTo>
                    <a:pt x="2033" y="111"/>
                  </a:lnTo>
                  <a:lnTo>
                    <a:pt x="2053" y="106"/>
                  </a:lnTo>
                  <a:lnTo>
                    <a:pt x="2071" y="100"/>
                  </a:lnTo>
                  <a:lnTo>
                    <a:pt x="2089" y="94"/>
                  </a:lnTo>
                  <a:lnTo>
                    <a:pt x="2108" y="89"/>
                  </a:lnTo>
                  <a:lnTo>
                    <a:pt x="2126" y="83"/>
                  </a:lnTo>
                  <a:lnTo>
                    <a:pt x="2143" y="77"/>
                  </a:lnTo>
                  <a:lnTo>
                    <a:pt x="2152" y="74"/>
                  </a:lnTo>
                  <a:lnTo>
                    <a:pt x="2162" y="71"/>
                  </a:lnTo>
                  <a:lnTo>
                    <a:pt x="2171" y="68"/>
                  </a:lnTo>
                  <a:lnTo>
                    <a:pt x="2180" y="65"/>
                  </a:lnTo>
                  <a:lnTo>
                    <a:pt x="2189" y="61"/>
                  </a:lnTo>
                  <a:lnTo>
                    <a:pt x="2197" y="59"/>
                  </a:lnTo>
                  <a:lnTo>
                    <a:pt x="2206" y="56"/>
                  </a:lnTo>
                  <a:lnTo>
                    <a:pt x="2214" y="52"/>
                  </a:lnTo>
                  <a:lnTo>
                    <a:pt x="2223" y="49"/>
                  </a:lnTo>
                  <a:lnTo>
                    <a:pt x="2232" y="47"/>
                  </a:lnTo>
                  <a:lnTo>
                    <a:pt x="2240" y="43"/>
                  </a:lnTo>
                  <a:lnTo>
                    <a:pt x="2248" y="40"/>
                  </a:lnTo>
                  <a:lnTo>
                    <a:pt x="2257" y="36"/>
                  </a:lnTo>
                  <a:lnTo>
                    <a:pt x="2265" y="33"/>
                  </a:lnTo>
                  <a:lnTo>
                    <a:pt x="2274" y="30"/>
                  </a:lnTo>
                  <a:lnTo>
                    <a:pt x="2282" y="26"/>
                  </a:lnTo>
                  <a:lnTo>
                    <a:pt x="2290" y="24"/>
                  </a:lnTo>
                  <a:lnTo>
                    <a:pt x="2298" y="21"/>
                  </a:lnTo>
                  <a:lnTo>
                    <a:pt x="2306" y="17"/>
                  </a:lnTo>
                  <a:lnTo>
                    <a:pt x="2314" y="14"/>
                  </a:lnTo>
                  <a:lnTo>
                    <a:pt x="2322" y="10"/>
                  </a:lnTo>
                  <a:lnTo>
                    <a:pt x="2330" y="7"/>
                  </a:lnTo>
                  <a:lnTo>
                    <a:pt x="2337" y="4"/>
                  </a:lnTo>
                  <a:lnTo>
                    <a:pt x="2345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30" name="Freeform 402"/>
            <p:cNvSpPr>
              <a:spLocks/>
            </p:cNvSpPr>
            <p:nvPr/>
          </p:nvSpPr>
          <p:spPr bwMode="auto">
            <a:xfrm>
              <a:off x="1168" y="2331"/>
              <a:ext cx="335" cy="37"/>
            </a:xfrm>
            <a:custGeom>
              <a:avLst/>
              <a:gdLst>
                <a:gd name="T0" fmla="*/ 10 w 2345"/>
                <a:gd name="T1" fmla="*/ 126 h 258"/>
                <a:gd name="T2" fmla="*/ 26 w 2345"/>
                <a:gd name="T3" fmla="*/ 132 h 258"/>
                <a:gd name="T4" fmla="*/ 42 w 2345"/>
                <a:gd name="T5" fmla="*/ 139 h 258"/>
                <a:gd name="T6" fmla="*/ 59 w 2345"/>
                <a:gd name="T7" fmla="*/ 145 h 258"/>
                <a:gd name="T8" fmla="*/ 76 w 2345"/>
                <a:gd name="T9" fmla="*/ 151 h 258"/>
                <a:gd name="T10" fmla="*/ 94 w 2345"/>
                <a:gd name="T11" fmla="*/ 157 h 258"/>
                <a:gd name="T12" fmla="*/ 113 w 2345"/>
                <a:gd name="T13" fmla="*/ 163 h 258"/>
                <a:gd name="T14" fmla="*/ 132 w 2345"/>
                <a:gd name="T15" fmla="*/ 169 h 258"/>
                <a:gd name="T16" fmla="*/ 151 w 2345"/>
                <a:gd name="T17" fmla="*/ 174 h 258"/>
                <a:gd name="T18" fmla="*/ 172 w 2345"/>
                <a:gd name="T19" fmla="*/ 180 h 258"/>
                <a:gd name="T20" fmla="*/ 193 w 2345"/>
                <a:gd name="T21" fmla="*/ 185 h 258"/>
                <a:gd name="T22" fmla="*/ 214 w 2345"/>
                <a:gd name="T23" fmla="*/ 190 h 258"/>
                <a:gd name="T24" fmla="*/ 236 w 2345"/>
                <a:gd name="T25" fmla="*/ 195 h 258"/>
                <a:gd name="T26" fmla="*/ 258 w 2345"/>
                <a:gd name="T27" fmla="*/ 199 h 258"/>
                <a:gd name="T28" fmla="*/ 281 w 2345"/>
                <a:gd name="T29" fmla="*/ 204 h 258"/>
                <a:gd name="T30" fmla="*/ 304 w 2345"/>
                <a:gd name="T31" fmla="*/ 208 h 258"/>
                <a:gd name="T32" fmla="*/ 328 w 2345"/>
                <a:gd name="T33" fmla="*/ 213 h 258"/>
                <a:gd name="T34" fmla="*/ 352 w 2345"/>
                <a:gd name="T35" fmla="*/ 218 h 258"/>
                <a:gd name="T36" fmla="*/ 377 w 2345"/>
                <a:gd name="T37" fmla="*/ 221 h 258"/>
                <a:gd name="T38" fmla="*/ 402 w 2345"/>
                <a:gd name="T39" fmla="*/ 225 h 258"/>
                <a:gd name="T40" fmla="*/ 428 w 2345"/>
                <a:gd name="T41" fmla="*/ 229 h 258"/>
                <a:gd name="T42" fmla="*/ 454 w 2345"/>
                <a:gd name="T43" fmla="*/ 232 h 258"/>
                <a:gd name="T44" fmla="*/ 480 w 2345"/>
                <a:gd name="T45" fmla="*/ 236 h 258"/>
                <a:gd name="T46" fmla="*/ 517 w 2345"/>
                <a:gd name="T47" fmla="*/ 239 h 258"/>
                <a:gd name="T48" fmla="*/ 571 w 2345"/>
                <a:gd name="T49" fmla="*/ 245 h 258"/>
                <a:gd name="T50" fmla="*/ 628 w 2345"/>
                <a:gd name="T51" fmla="*/ 249 h 258"/>
                <a:gd name="T52" fmla="*/ 686 w 2345"/>
                <a:gd name="T53" fmla="*/ 253 h 258"/>
                <a:gd name="T54" fmla="*/ 745 w 2345"/>
                <a:gd name="T55" fmla="*/ 255 h 258"/>
                <a:gd name="T56" fmla="*/ 805 w 2345"/>
                <a:gd name="T57" fmla="*/ 257 h 258"/>
                <a:gd name="T58" fmla="*/ 865 w 2345"/>
                <a:gd name="T59" fmla="*/ 258 h 258"/>
                <a:gd name="T60" fmla="*/ 928 w 2345"/>
                <a:gd name="T61" fmla="*/ 258 h 258"/>
                <a:gd name="T62" fmla="*/ 990 w 2345"/>
                <a:gd name="T63" fmla="*/ 258 h 258"/>
                <a:gd name="T64" fmla="*/ 1054 w 2345"/>
                <a:gd name="T65" fmla="*/ 256 h 258"/>
                <a:gd name="T66" fmla="*/ 1117 w 2345"/>
                <a:gd name="T67" fmla="*/ 254 h 258"/>
                <a:gd name="T68" fmla="*/ 1181 w 2345"/>
                <a:gd name="T69" fmla="*/ 250 h 258"/>
                <a:gd name="T70" fmla="*/ 1245 w 2345"/>
                <a:gd name="T71" fmla="*/ 246 h 258"/>
                <a:gd name="T72" fmla="*/ 1310 w 2345"/>
                <a:gd name="T73" fmla="*/ 240 h 258"/>
                <a:gd name="T74" fmla="*/ 1375 w 2345"/>
                <a:gd name="T75" fmla="*/ 235 h 258"/>
                <a:gd name="T76" fmla="*/ 1440 w 2345"/>
                <a:gd name="T77" fmla="*/ 228 h 258"/>
                <a:gd name="T78" fmla="*/ 1503 w 2345"/>
                <a:gd name="T79" fmla="*/ 219 h 258"/>
                <a:gd name="T80" fmla="*/ 1568 w 2345"/>
                <a:gd name="T81" fmla="*/ 210 h 258"/>
                <a:gd name="T82" fmla="*/ 1631 w 2345"/>
                <a:gd name="T83" fmla="*/ 200 h 258"/>
                <a:gd name="T84" fmla="*/ 1694 w 2345"/>
                <a:gd name="T85" fmla="*/ 189 h 258"/>
                <a:gd name="T86" fmla="*/ 1756 w 2345"/>
                <a:gd name="T87" fmla="*/ 178 h 258"/>
                <a:gd name="T88" fmla="*/ 1818 w 2345"/>
                <a:gd name="T89" fmla="*/ 165 h 258"/>
                <a:gd name="T90" fmla="*/ 1878 w 2345"/>
                <a:gd name="T91" fmla="*/ 152 h 258"/>
                <a:gd name="T92" fmla="*/ 1937 w 2345"/>
                <a:gd name="T93" fmla="*/ 137 h 258"/>
                <a:gd name="T94" fmla="*/ 1995 w 2345"/>
                <a:gd name="T95" fmla="*/ 121 h 258"/>
                <a:gd name="T96" fmla="*/ 2053 w 2345"/>
                <a:gd name="T97" fmla="*/ 105 h 258"/>
                <a:gd name="T98" fmla="*/ 2108 w 2345"/>
                <a:gd name="T99" fmla="*/ 88 h 258"/>
                <a:gd name="T100" fmla="*/ 2152 w 2345"/>
                <a:gd name="T101" fmla="*/ 73 h 258"/>
                <a:gd name="T102" fmla="*/ 2180 w 2345"/>
                <a:gd name="T103" fmla="*/ 64 h 258"/>
                <a:gd name="T104" fmla="*/ 2206 w 2345"/>
                <a:gd name="T105" fmla="*/ 55 h 258"/>
                <a:gd name="T106" fmla="*/ 2232 w 2345"/>
                <a:gd name="T107" fmla="*/ 46 h 258"/>
                <a:gd name="T108" fmla="*/ 2257 w 2345"/>
                <a:gd name="T109" fmla="*/ 36 h 258"/>
                <a:gd name="T110" fmla="*/ 2282 w 2345"/>
                <a:gd name="T111" fmla="*/ 27 h 258"/>
                <a:gd name="T112" fmla="*/ 2306 w 2345"/>
                <a:gd name="T113" fmla="*/ 17 h 258"/>
                <a:gd name="T114" fmla="*/ 2330 w 2345"/>
                <a:gd name="T115" fmla="*/ 6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345" h="258">
                  <a:moveTo>
                    <a:pt x="0" y="121"/>
                  </a:moveTo>
                  <a:lnTo>
                    <a:pt x="6" y="123"/>
                  </a:lnTo>
                  <a:lnTo>
                    <a:pt x="10" y="126"/>
                  </a:lnTo>
                  <a:lnTo>
                    <a:pt x="16" y="128"/>
                  </a:lnTo>
                  <a:lnTo>
                    <a:pt x="21" y="130"/>
                  </a:lnTo>
                  <a:lnTo>
                    <a:pt x="26" y="132"/>
                  </a:lnTo>
                  <a:lnTo>
                    <a:pt x="31" y="135"/>
                  </a:lnTo>
                  <a:lnTo>
                    <a:pt x="37" y="137"/>
                  </a:lnTo>
                  <a:lnTo>
                    <a:pt x="42" y="139"/>
                  </a:lnTo>
                  <a:lnTo>
                    <a:pt x="48" y="140"/>
                  </a:lnTo>
                  <a:lnTo>
                    <a:pt x="54" y="143"/>
                  </a:lnTo>
                  <a:lnTo>
                    <a:pt x="59" y="145"/>
                  </a:lnTo>
                  <a:lnTo>
                    <a:pt x="65" y="147"/>
                  </a:lnTo>
                  <a:lnTo>
                    <a:pt x="71" y="149"/>
                  </a:lnTo>
                  <a:lnTo>
                    <a:pt x="76" y="151"/>
                  </a:lnTo>
                  <a:lnTo>
                    <a:pt x="82" y="153"/>
                  </a:lnTo>
                  <a:lnTo>
                    <a:pt x="89" y="155"/>
                  </a:lnTo>
                  <a:lnTo>
                    <a:pt x="94" y="157"/>
                  </a:lnTo>
                  <a:lnTo>
                    <a:pt x="100" y="158"/>
                  </a:lnTo>
                  <a:lnTo>
                    <a:pt x="107" y="161"/>
                  </a:lnTo>
                  <a:lnTo>
                    <a:pt x="113" y="163"/>
                  </a:lnTo>
                  <a:lnTo>
                    <a:pt x="119" y="165"/>
                  </a:lnTo>
                  <a:lnTo>
                    <a:pt x="125" y="166"/>
                  </a:lnTo>
                  <a:lnTo>
                    <a:pt x="132" y="169"/>
                  </a:lnTo>
                  <a:lnTo>
                    <a:pt x="139" y="170"/>
                  </a:lnTo>
                  <a:lnTo>
                    <a:pt x="146" y="172"/>
                  </a:lnTo>
                  <a:lnTo>
                    <a:pt x="151" y="174"/>
                  </a:lnTo>
                  <a:lnTo>
                    <a:pt x="158" y="176"/>
                  </a:lnTo>
                  <a:lnTo>
                    <a:pt x="165" y="178"/>
                  </a:lnTo>
                  <a:lnTo>
                    <a:pt x="172" y="180"/>
                  </a:lnTo>
                  <a:lnTo>
                    <a:pt x="178" y="181"/>
                  </a:lnTo>
                  <a:lnTo>
                    <a:pt x="185" y="183"/>
                  </a:lnTo>
                  <a:lnTo>
                    <a:pt x="193" y="185"/>
                  </a:lnTo>
                  <a:lnTo>
                    <a:pt x="200" y="187"/>
                  </a:lnTo>
                  <a:lnTo>
                    <a:pt x="207" y="188"/>
                  </a:lnTo>
                  <a:lnTo>
                    <a:pt x="214" y="190"/>
                  </a:lnTo>
                  <a:lnTo>
                    <a:pt x="222" y="191"/>
                  </a:lnTo>
                  <a:lnTo>
                    <a:pt x="228" y="194"/>
                  </a:lnTo>
                  <a:lnTo>
                    <a:pt x="236" y="195"/>
                  </a:lnTo>
                  <a:lnTo>
                    <a:pt x="243" y="196"/>
                  </a:lnTo>
                  <a:lnTo>
                    <a:pt x="251" y="198"/>
                  </a:lnTo>
                  <a:lnTo>
                    <a:pt x="258" y="199"/>
                  </a:lnTo>
                  <a:lnTo>
                    <a:pt x="266" y="202"/>
                  </a:lnTo>
                  <a:lnTo>
                    <a:pt x="274" y="203"/>
                  </a:lnTo>
                  <a:lnTo>
                    <a:pt x="281" y="204"/>
                  </a:lnTo>
                  <a:lnTo>
                    <a:pt x="289" y="206"/>
                  </a:lnTo>
                  <a:lnTo>
                    <a:pt x="297" y="207"/>
                  </a:lnTo>
                  <a:lnTo>
                    <a:pt x="304" y="208"/>
                  </a:lnTo>
                  <a:lnTo>
                    <a:pt x="312" y="211"/>
                  </a:lnTo>
                  <a:lnTo>
                    <a:pt x="320" y="212"/>
                  </a:lnTo>
                  <a:lnTo>
                    <a:pt x="328" y="213"/>
                  </a:lnTo>
                  <a:lnTo>
                    <a:pt x="336" y="214"/>
                  </a:lnTo>
                  <a:lnTo>
                    <a:pt x="344" y="216"/>
                  </a:lnTo>
                  <a:lnTo>
                    <a:pt x="352" y="218"/>
                  </a:lnTo>
                  <a:lnTo>
                    <a:pt x="361" y="219"/>
                  </a:lnTo>
                  <a:lnTo>
                    <a:pt x="369" y="220"/>
                  </a:lnTo>
                  <a:lnTo>
                    <a:pt x="377" y="221"/>
                  </a:lnTo>
                  <a:lnTo>
                    <a:pt x="385" y="222"/>
                  </a:lnTo>
                  <a:lnTo>
                    <a:pt x="394" y="223"/>
                  </a:lnTo>
                  <a:lnTo>
                    <a:pt x="402" y="225"/>
                  </a:lnTo>
                  <a:lnTo>
                    <a:pt x="411" y="227"/>
                  </a:lnTo>
                  <a:lnTo>
                    <a:pt x="419" y="228"/>
                  </a:lnTo>
                  <a:lnTo>
                    <a:pt x="428" y="229"/>
                  </a:lnTo>
                  <a:lnTo>
                    <a:pt x="436" y="230"/>
                  </a:lnTo>
                  <a:lnTo>
                    <a:pt x="445" y="231"/>
                  </a:lnTo>
                  <a:lnTo>
                    <a:pt x="454" y="232"/>
                  </a:lnTo>
                  <a:lnTo>
                    <a:pt x="462" y="233"/>
                  </a:lnTo>
                  <a:lnTo>
                    <a:pt x="471" y="235"/>
                  </a:lnTo>
                  <a:lnTo>
                    <a:pt x="480" y="236"/>
                  </a:lnTo>
                  <a:lnTo>
                    <a:pt x="489" y="236"/>
                  </a:lnTo>
                  <a:lnTo>
                    <a:pt x="499" y="237"/>
                  </a:lnTo>
                  <a:lnTo>
                    <a:pt x="517" y="239"/>
                  </a:lnTo>
                  <a:lnTo>
                    <a:pt x="535" y="241"/>
                  </a:lnTo>
                  <a:lnTo>
                    <a:pt x="553" y="242"/>
                  </a:lnTo>
                  <a:lnTo>
                    <a:pt x="571" y="245"/>
                  </a:lnTo>
                  <a:lnTo>
                    <a:pt x="591" y="246"/>
                  </a:lnTo>
                  <a:lnTo>
                    <a:pt x="609" y="247"/>
                  </a:lnTo>
                  <a:lnTo>
                    <a:pt x="628" y="249"/>
                  </a:lnTo>
                  <a:lnTo>
                    <a:pt x="647" y="250"/>
                  </a:lnTo>
                  <a:lnTo>
                    <a:pt x="667" y="252"/>
                  </a:lnTo>
                  <a:lnTo>
                    <a:pt x="686" y="253"/>
                  </a:lnTo>
                  <a:lnTo>
                    <a:pt x="705" y="254"/>
                  </a:lnTo>
                  <a:lnTo>
                    <a:pt x="724" y="255"/>
                  </a:lnTo>
                  <a:lnTo>
                    <a:pt x="745" y="255"/>
                  </a:lnTo>
                  <a:lnTo>
                    <a:pt x="764" y="256"/>
                  </a:lnTo>
                  <a:lnTo>
                    <a:pt x="785" y="257"/>
                  </a:lnTo>
                  <a:lnTo>
                    <a:pt x="805" y="257"/>
                  </a:lnTo>
                  <a:lnTo>
                    <a:pt x="824" y="258"/>
                  </a:lnTo>
                  <a:lnTo>
                    <a:pt x="845" y="258"/>
                  </a:lnTo>
                  <a:lnTo>
                    <a:pt x="865" y="258"/>
                  </a:lnTo>
                  <a:lnTo>
                    <a:pt x="886" y="258"/>
                  </a:lnTo>
                  <a:lnTo>
                    <a:pt x="907" y="258"/>
                  </a:lnTo>
                  <a:lnTo>
                    <a:pt x="928" y="258"/>
                  </a:lnTo>
                  <a:lnTo>
                    <a:pt x="948" y="258"/>
                  </a:lnTo>
                  <a:lnTo>
                    <a:pt x="970" y="258"/>
                  </a:lnTo>
                  <a:lnTo>
                    <a:pt x="990" y="258"/>
                  </a:lnTo>
                  <a:lnTo>
                    <a:pt x="1012" y="257"/>
                  </a:lnTo>
                  <a:lnTo>
                    <a:pt x="1032" y="257"/>
                  </a:lnTo>
                  <a:lnTo>
                    <a:pt x="1054" y="256"/>
                  </a:lnTo>
                  <a:lnTo>
                    <a:pt x="1074" y="256"/>
                  </a:lnTo>
                  <a:lnTo>
                    <a:pt x="1096" y="255"/>
                  </a:lnTo>
                  <a:lnTo>
                    <a:pt x="1117" y="254"/>
                  </a:lnTo>
                  <a:lnTo>
                    <a:pt x="1139" y="253"/>
                  </a:lnTo>
                  <a:lnTo>
                    <a:pt x="1160" y="252"/>
                  </a:lnTo>
                  <a:lnTo>
                    <a:pt x="1181" y="250"/>
                  </a:lnTo>
                  <a:lnTo>
                    <a:pt x="1202" y="249"/>
                  </a:lnTo>
                  <a:lnTo>
                    <a:pt x="1224" y="248"/>
                  </a:lnTo>
                  <a:lnTo>
                    <a:pt x="1245" y="246"/>
                  </a:lnTo>
                  <a:lnTo>
                    <a:pt x="1267" y="245"/>
                  </a:lnTo>
                  <a:lnTo>
                    <a:pt x="1289" y="242"/>
                  </a:lnTo>
                  <a:lnTo>
                    <a:pt x="1310" y="240"/>
                  </a:lnTo>
                  <a:lnTo>
                    <a:pt x="1332" y="239"/>
                  </a:lnTo>
                  <a:lnTo>
                    <a:pt x="1353" y="237"/>
                  </a:lnTo>
                  <a:lnTo>
                    <a:pt x="1375" y="235"/>
                  </a:lnTo>
                  <a:lnTo>
                    <a:pt x="1396" y="232"/>
                  </a:lnTo>
                  <a:lnTo>
                    <a:pt x="1418" y="230"/>
                  </a:lnTo>
                  <a:lnTo>
                    <a:pt x="1440" y="228"/>
                  </a:lnTo>
                  <a:lnTo>
                    <a:pt x="1461" y="224"/>
                  </a:lnTo>
                  <a:lnTo>
                    <a:pt x="1482" y="222"/>
                  </a:lnTo>
                  <a:lnTo>
                    <a:pt x="1503" y="219"/>
                  </a:lnTo>
                  <a:lnTo>
                    <a:pt x="1525" y="216"/>
                  </a:lnTo>
                  <a:lnTo>
                    <a:pt x="1546" y="213"/>
                  </a:lnTo>
                  <a:lnTo>
                    <a:pt x="1568" y="210"/>
                  </a:lnTo>
                  <a:lnTo>
                    <a:pt x="1588" y="207"/>
                  </a:lnTo>
                  <a:lnTo>
                    <a:pt x="1610" y="204"/>
                  </a:lnTo>
                  <a:lnTo>
                    <a:pt x="1631" y="200"/>
                  </a:lnTo>
                  <a:lnTo>
                    <a:pt x="1652" y="197"/>
                  </a:lnTo>
                  <a:lnTo>
                    <a:pt x="1673" y="193"/>
                  </a:lnTo>
                  <a:lnTo>
                    <a:pt x="1694" y="189"/>
                  </a:lnTo>
                  <a:lnTo>
                    <a:pt x="1714" y="186"/>
                  </a:lnTo>
                  <a:lnTo>
                    <a:pt x="1735" y="181"/>
                  </a:lnTo>
                  <a:lnTo>
                    <a:pt x="1756" y="178"/>
                  </a:lnTo>
                  <a:lnTo>
                    <a:pt x="1777" y="173"/>
                  </a:lnTo>
                  <a:lnTo>
                    <a:pt x="1797" y="169"/>
                  </a:lnTo>
                  <a:lnTo>
                    <a:pt x="1818" y="165"/>
                  </a:lnTo>
                  <a:lnTo>
                    <a:pt x="1838" y="161"/>
                  </a:lnTo>
                  <a:lnTo>
                    <a:pt x="1857" y="156"/>
                  </a:lnTo>
                  <a:lnTo>
                    <a:pt x="1878" y="152"/>
                  </a:lnTo>
                  <a:lnTo>
                    <a:pt x="1897" y="146"/>
                  </a:lnTo>
                  <a:lnTo>
                    <a:pt x="1917" y="141"/>
                  </a:lnTo>
                  <a:lnTo>
                    <a:pt x="1937" y="137"/>
                  </a:lnTo>
                  <a:lnTo>
                    <a:pt x="1956" y="131"/>
                  </a:lnTo>
                  <a:lnTo>
                    <a:pt x="1977" y="127"/>
                  </a:lnTo>
                  <a:lnTo>
                    <a:pt x="1995" y="121"/>
                  </a:lnTo>
                  <a:lnTo>
                    <a:pt x="2014" y="116"/>
                  </a:lnTo>
                  <a:lnTo>
                    <a:pt x="2033" y="111"/>
                  </a:lnTo>
                  <a:lnTo>
                    <a:pt x="2053" y="105"/>
                  </a:lnTo>
                  <a:lnTo>
                    <a:pt x="2071" y="99"/>
                  </a:lnTo>
                  <a:lnTo>
                    <a:pt x="2089" y="94"/>
                  </a:lnTo>
                  <a:lnTo>
                    <a:pt x="2108" y="88"/>
                  </a:lnTo>
                  <a:lnTo>
                    <a:pt x="2126" y="82"/>
                  </a:lnTo>
                  <a:lnTo>
                    <a:pt x="2143" y="77"/>
                  </a:lnTo>
                  <a:lnTo>
                    <a:pt x="2152" y="73"/>
                  </a:lnTo>
                  <a:lnTo>
                    <a:pt x="2162" y="71"/>
                  </a:lnTo>
                  <a:lnTo>
                    <a:pt x="2171" y="68"/>
                  </a:lnTo>
                  <a:lnTo>
                    <a:pt x="2180" y="64"/>
                  </a:lnTo>
                  <a:lnTo>
                    <a:pt x="2189" y="62"/>
                  </a:lnTo>
                  <a:lnTo>
                    <a:pt x="2197" y="59"/>
                  </a:lnTo>
                  <a:lnTo>
                    <a:pt x="2206" y="55"/>
                  </a:lnTo>
                  <a:lnTo>
                    <a:pt x="2214" y="52"/>
                  </a:lnTo>
                  <a:lnTo>
                    <a:pt x="2223" y="50"/>
                  </a:lnTo>
                  <a:lnTo>
                    <a:pt x="2232" y="46"/>
                  </a:lnTo>
                  <a:lnTo>
                    <a:pt x="2240" y="43"/>
                  </a:lnTo>
                  <a:lnTo>
                    <a:pt x="2248" y="39"/>
                  </a:lnTo>
                  <a:lnTo>
                    <a:pt x="2257" y="36"/>
                  </a:lnTo>
                  <a:lnTo>
                    <a:pt x="2265" y="32"/>
                  </a:lnTo>
                  <a:lnTo>
                    <a:pt x="2274" y="30"/>
                  </a:lnTo>
                  <a:lnTo>
                    <a:pt x="2282" y="27"/>
                  </a:lnTo>
                  <a:lnTo>
                    <a:pt x="2290" y="23"/>
                  </a:lnTo>
                  <a:lnTo>
                    <a:pt x="2298" y="20"/>
                  </a:lnTo>
                  <a:lnTo>
                    <a:pt x="2306" y="17"/>
                  </a:lnTo>
                  <a:lnTo>
                    <a:pt x="2314" y="13"/>
                  </a:lnTo>
                  <a:lnTo>
                    <a:pt x="2322" y="10"/>
                  </a:lnTo>
                  <a:lnTo>
                    <a:pt x="2330" y="6"/>
                  </a:lnTo>
                  <a:lnTo>
                    <a:pt x="2337" y="3"/>
                  </a:lnTo>
                  <a:lnTo>
                    <a:pt x="2345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31" name="Freeform 403"/>
            <p:cNvSpPr>
              <a:spLocks/>
            </p:cNvSpPr>
            <p:nvPr/>
          </p:nvSpPr>
          <p:spPr bwMode="auto">
            <a:xfrm>
              <a:off x="1168" y="2208"/>
              <a:ext cx="335" cy="37"/>
            </a:xfrm>
            <a:custGeom>
              <a:avLst/>
              <a:gdLst>
                <a:gd name="T0" fmla="*/ 10 w 2345"/>
                <a:gd name="T1" fmla="*/ 126 h 260"/>
                <a:gd name="T2" fmla="*/ 26 w 2345"/>
                <a:gd name="T3" fmla="*/ 133 h 260"/>
                <a:gd name="T4" fmla="*/ 42 w 2345"/>
                <a:gd name="T5" fmla="*/ 140 h 260"/>
                <a:gd name="T6" fmla="*/ 59 w 2345"/>
                <a:gd name="T7" fmla="*/ 145 h 260"/>
                <a:gd name="T8" fmla="*/ 76 w 2345"/>
                <a:gd name="T9" fmla="*/ 152 h 260"/>
                <a:gd name="T10" fmla="*/ 94 w 2345"/>
                <a:gd name="T11" fmla="*/ 158 h 260"/>
                <a:gd name="T12" fmla="*/ 113 w 2345"/>
                <a:gd name="T13" fmla="*/ 163 h 260"/>
                <a:gd name="T14" fmla="*/ 132 w 2345"/>
                <a:gd name="T15" fmla="*/ 169 h 260"/>
                <a:gd name="T16" fmla="*/ 151 w 2345"/>
                <a:gd name="T17" fmla="*/ 175 h 260"/>
                <a:gd name="T18" fmla="*/ 172 w 2345"/>
                <a:gd name="T19" fmla="*/ 180 h 260"/>
                <a:gd name="T20" fmla="*/ 193 w 2345"/>
                <a:gd name="T21" fmla="*/ 185 h 260"/>
                <a:gd name="T22" fmla="*/ 214 w 2345"/>
                <a:gd name="T23" fmla="*/ 191 h 260"/>
                <a:gd name="T24" fmla="*/ 236 w 2345"/>
                <a:gd name="T25" fmla="*/ 195 h 260"/>
                <a:gd name="T26" fmla="*/ 258 w 2345"/>
                <a:gd name="T27" fmla="*/ 200 h 260"/>
                <a:gd name="T28" fmla="*/ 281 w 2345"/>
                <a:gd name="T29" fmla="*/ 205 h 260"/>
                <a:gd name="T30" fmla="*/ 304 w 2345"/>
                <a:gd name="T31" fmla="*/ 210 h 260"/>
                <a:gd name="T32" fmla="*/ 328 w 2345"/>
                <a:gd name="T33" fmla="*/ 213 h 260"/>
                <a:gd name="T34" fmla="*/ 352 w 2345"/>
                <a:gd name="T35" fmla="*/ 218 h 260"/>
                <a:gd name="T36" fmla="*/ 377 w 2345"/>
                <a:gd name="T37" fmla="*/ 221 h 260"/>
                <a:gd name="T38" fmla="*/ 402 w 2345"/>
                <a:gd name="T39" fmla="*/ 226 h 260"/>
                <a:gd name="T40" fmla="*/ 428 w 2345"/>
                <a:gd name="T41" fmla="*/ 229 h 260"/>
                <a:gd name="T42" fmla="*/ 454 w 2345"/>
                <a:gd name="T43" fmla="*/ 233 h 260"/>
                <a:gd name="T44" fmla="*/ 480 w 2345"/>
                <a:gd name="T45" fmla="*/ 236 h 260"/>
                <a:gd name="T46" fmla="*/ 517 w 2345"/>
                <a:gd name="T47" fmla="*/ 240 h 260"/>
                <a:gd name="T48" fmla="*/ 571 w 2345"/>
                <a:gd name="T49" fmla="*/ 245 h 260"/>
                <a:gd name="T50" fmla="*/ 628 w 2345"/>
                <a:gd name="T51" fmla="*/ 250 h 260"/>
                <a:gd name="T52" fmla="*/ 686 w 2345"/>
                <a:gd name="T53" fmla="*/ 253 h 260"/>
                <a:gd name="T54" fmla="*/ 745 w 2345"/>
                <a:gd name="T55" fmla="*/ 257 h 260"/>
                <a:gd name="T56" fmla="*/ 805 w 2345"/>
                <a:gd name="T57" fmla="*/ 258 h 260"/>
                <a:gd name="T58" fmla="*/ 865 w 2345"/>
                <a:gd name="T59" fmla="*/ 259 h 260"/>
                <a:gd name="T60" fmla="*/ 928 w 2345"/>
                <a:gd name="T61" fmla="*/ 260 h 260"/>
                <a:gd name="T62" fmla="*/ 990 w 2345"/>
                <a:gd name="T63" fmla="*/ 259 h 260"/>
                <a:gd name="T64" fmla="*/ 1054 w 2345"/>
                <a:gd name="T65" fmla="*/ 257 h 260"/>
                <a:gd name="T66" fmla="*/ 1117 w 2345"/>
                <a:gd name="T67" fmla="*/ 254 h 260"/>
                <a:gd name="T68" fmla="*/ 1181 w 2345"/>
                <a:gd name="T69" fmla="*/ 251 h 260"/>
                <a:gd name="T70" fmla="*/ 1245 w 2345"/>
                <a:gd name="T71" fmla="*/ 246 h 260"/>
                <a:gd name="T72" fmla="*/ 1310 w 2345"/>
                <a:gd name="T73" fmla="*/ 242 h 260"/>
                <a:gd name="T74" fmla="*/ 1375 w 2345"/>
                <a:gd name="T75" fmla="*/ 235 h 260"/>
                <a:gd name="T76" fmla="*/ 1440 w 2345"/>
                <a:gd name="T77" fmla="*/ 228 h 260"/>
                <a:gd name="T78" fmla="*/ 1503 w 2345"/>
                <a:gd name="T79" fmla="*/ 220 h 260"/>
                <a:gd name="T80" fmla="*/ 1568 w 2345"/>
                <a:gd name="T81" fmla="*/ 211 h 260"/>
                <a:gd name="T82" fmla="*/ 1631 w 2345"/>
                <a:gd name="T83" fmla="*/ 201 h 260"/>
                <a:gd name="T84" fmla="*/ 1694 w 2345"/>
                <a:gd name="T85" fmla="*/ 190 h 260"/>
                <a:gd name="T86" fmla="*/ 1756 w 2345"/>
                <a:gd name="T87" fmla="*/ 178 h 260"/>
                <a:gd name="T88" fmla="*/ 1818 w 2345"/>
                <a:gd name="T89" fmla="*/ 166 h 260"/>
                <a:gd name="T90" fmla="*/ 1878 w 2345"/>
                <a:gd name="T91" fmla="*/ 152 h 260"/>
                <a:gd name="T92" fmla="*/ 1937 w 2345"/>
                <a:gd name="T93" fmla="*/ 137 h 260"/>
                <a:gd name="T94" fmla="*/ 1995 w 2345"/>
                <a:gd name="T95" fmla="*/ 123 h 260"/>
                <a:gd name="T96" fmla="*/ 2053 w 2345"/>
                <a:gd name="T97" fmla="*/ 106 h 260"/>
                <a:gd name="T98" fmla="*/ 2108 w 2345"/>
                <a:gd name="T99" fmla="*/ 90 h 260"/>
                <a:gd name="T100" fmla="*/ 2152 w 2345"/>
                <a:gd name="T101" fmla="*/ 75 h 260"/>
                <a:gd name="T102" fmla="*/ 2180 w 2345"/>
                <a:gd name="T103" fmla="*/ 66 h 260"/>
                <a:gd name="T104" fmla="*/ 2206 w 2345"/>
                <a:gd name="T105" fmla="*/ 56 h 260"/>
                <a:gd name="T106" fmla="*/ 2232 w 2345"/>
                <a:gd name="T107" fmla="*/ 47 h 260"/>
                <a:gd name="T108" fmla="*/ 2257 w 2345"/>
                <a:gd name="T109" fmla="*/ 37 h 260"/>
                <a:gd name="T110" fmla="*/ 2282 w 2345"/>
                <a:gd name="T111" fmla="*/ 27 h 260"/>
                <a:gd name="T112" fmla="*/ 2306 w 2345"/>
                <a:gd name="T113" fmla="*/ 17 h 260"/>
                <a:gd name="T114" fmla="*/ 2330 w 2345"/>
                <a:gd name="T115" fmla="*/ 7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345" h="260">
                  <a:moveTo>
                    <a:pt x="0" y="123"/>
                  </a:moveTo>
                  <a:lnTo>
                    <a:pt x="6" y="125"/>
                  </a:lnTo>
                  <a:lnTo>
                    <a:pt x="10" y="126"/>
                  </a:lnTo>
                  <a:lnTo>
                    <a:pt x="16" y="128"/>
                  </a:lnTo>
                  <a:lnTo>
                    <a:pt x="21" y="131"/>
                  </a:lnTo>
                  <a:lnTo>
                    <a:pt x="26" y="133"/>
                  </a:lnTo>
                  <a:lnTo>
                    <a:pt x="31" y="135"/>
                  </a:lnTo>
                  <a:lnTo>
                    <a:pt x="37" y="137"/>
                  </a:lnTo>
                  <a:lnTo>
                    <a:pt x="42" y="140"/>
                  </a:lnTo>
                  <a:lnTo>
                    <a:pt x="48" y="142"/>
                  </a:lnTo>
                  <a:lnTo>
                    <a:pt x="54" y="143"/>
                  </a:lnTo>
                  <a:lnTo>
                    <a:pt x="59" y="145"/>
                  </a:lnTo>
                  <a:lnTo>
                    <a:pt x="65" y="148"/>
                  </a:lnTo>
                  <a:lnTo>
                    <a:pt x="71" y="150"/>
                  </a:lnTo>
                  <a:lnTo>
                    <a:pt x="76" y="152"/>
                  </a:lnTo>
                  <a:lnTo>
                    <a:pt x="82" y="153"/>
                  </a:lnTo>
                  <a:lnTo>
                    <a:pt x="89" y="156"/>
                  </a:lnTo>
                  <a:lnTo>
                    <a:pt x="94" y="158"/>
                  </a:lnTo>
                  <a:lnTo>
                    <a:pt x="100" y="160"/>
                  </a:lnTo>
                  <a:lnTo>
                    <a:pt x="107" y="161"/>
                  </a:lnTo>
                  <a:lnTo>
                    <a:pt x="113" y="163"/>
                  </a:lnTo>
                  <a:lnTo>
                    <a:pt x="119" y="166"/>
                  </a:lnTo>
                  <a:lnTo>
                    <a:pt x="125" y="167"/>
                  </a:lnTo>
                  <a:lnTo>
                    <a:pt x="132" y="169"/>
                  </a:lnTo>
                  <a:lnTo>
                    <a:pt x="139" y="171"/>
                  </a:lnTo>
                  <a:lnTo>
                    <a:pt x="146" y="173"/>
                  </a:lnTo>
                  <a:lnTo>
                    <a:pt x="151" y="175"/>
                  </a:lnTo>
                  <a:lnTo>
                    <a:pt x="158" y="177"/>
                  </a:lnTo>
                  <a:lnTo>
                    <a:pt x="165" y="178"/>
                  </a:lnTo>
                  <a:lnTo>
                    <a:pt x="172" y="180"/>
                  </a:lnTo>
                  <a:lnTo>
                    <a:pt x="178" y="182"/>
                  </a:lnTo>
                  <a:lnTo>
                    <a:pt x="185" y="184"/>
                  </a:lnTo>
                  <a:lnTo>
                    <a:pt x="193" y="185"/>
                  </a:lnTo>
                  <a:lnTo>
                    <a:pt x="200" y="187"/>
                  </a:lnTo>
                  <a:lnTo>
                    <a:pt x="207" y="188"/>
                  </a:lnTo>
                  <a:lnTo>
                    <a:pt x="214" y="191"/>
                  </a:lnTo>
                  <a:lnTo>
                    <a:pt x="222" y="192"/>
                  </a:lnTo>
                  <a:lnTo>
                    <a:pt x="228" y="194"/>
                  </a:lnTo>
                  <a:lnTo>
                    <a:pt x="236" y="195"/>
                  </a:lnTo>
                  <a:lnTo>
                    <a:pt x="243" y="198"/>
                  </a:lnTo>
                  <a:lnTo>
                    <a:pt x="251" y="199"/>
                  </a:lnTo>
                  <a:lnTo>
                    <a:pt x="258" y="200"/>
                  </a:lnTo>
                  <a:lnTo>
                    <a:pt x="266" y="202"/>
                  </a:lnTo>
                  <a:lnTo>
                    <a:pt x="274" y="203"/>
                  </a:lnTo>
                  <a:lnTo>
                    <a:pt x="281" y="205"/>
                  </a:lnTo>
                  <a:lnTo>
                    <a:pt x="289" y="207"/>
                  </a:lnTo>
                  <a:lnTo>
                    <a:pt x="297" y="208"/>
                  </a:lnTo>
                  <a:lnTo>
                    <a:pt x="304" y="210"/>
                  </a:lnTo>
                  <a:lnTo>
                    <a:pt x="312" y="211"/>
                  </a:lnTo>
                  <a:lnTo>
                    <a:pt x="320" y="212"/>
                  </a:lnTo>
                  <a:lnTo>
                    <a:pt x="328" y="213"/>
                  </a:lnTo>
                  <a:lnTo>
                    <a:pt x="336" y="216"/>
                  </a:lnTo>
                  <a:lnTo>
                    <a:pt x="344" y="217"/>
                  </a:lnTo>
                  <a:lnTo>
                    <a:pt x="352" y="218"/>
                  </a:lnTo>
                  <a:lnTo>
                    <a:pt x="361" y="219"/>
                  </a:lnTo>
                  <a:lnTo>
                    <a:pt x="369" y="220"/>
                  </a:lnTo>
                  <a:lnTo>
                    <a:pt x="377" y="221"/>
                  </a:lnTo>
                  <a:lnTo>
                    <a:pt x="385" y="224"/>
                  </a:lnTo>
                  <a:lnTo>
                    <a:pt x="394" y="225"/>
                  </a:lnTo>
                  <a:lnTo>
                    <a:pt x="402" y="226"/>
                  </a:lnTo>
                  <a:lnTo>
                    <a:pt x="411" y="227"/>
                  </a:lnTo>
                  <a:lnTo>
                    <a:pt x="419" y="228"/>
                  </a:lnTo>
                  <a:lnTo>
                    <a:pt x="428" y="229"/>
                  </a:lnTo>
                  <a:lnTo>
                    <a:pt x="436" y="230"/>
                  </a:lnTo>
                  <a:lnTo>
                    <a:pt x="445" y="232"/>
                  </a:lnTo>
                  <a:lnTo>
                    <a:pt x="454" y="233"/>
                  </a:lnTo>
                  <a:lnTo>
                    <a:pt x="462" y="234"/>
                  </a:lnTo>
                  <a:lnTo>
                    <a:pt x="471" y="235"/>
                  </a:lnTo>
                  <a:lnTo>
                    <a:pt x="480" y="236"/>
                  </a:lnTo>
                  <a:lnTo>
                    <a:pt x="489" y="237"/>
                  </a:lnTo>
                  <a:lnTo>
                    <a:pt x="499" y="238"/>
                  </a:lnTo>
                  <a:lnTo>
                    <a:pt x="517" y="240"/>
                  </a:lnTo>
                  <a:lnTo>
                    <a:pt x="535" y="242"/>
                  </a:lnTo>
                  <a:lnTo>
                    <a:pt x="553" y="243"/>
                  </a:lnTo>
                  <a:lnTo>
                    <a:pt x="571" y="245"/>
                  </a:lnTo>
                  <a:lnTo>
                    <a:pt x="591" y="246"/>
                  </a:lnTo>
                  <a:lnTo>
                    <a:pt x="609" y="249"/>
                  </a:lnTo>
                  <a:lnTo>
                    <a:pt x="628" y="250"/>
                  </a:lnTo>
                  <a:lnTo>
                    <a:pt x="647" y="251"/>
                  </a:lnTo>
                  <a:lnTo>
                    <a:pt x="667" y="252"/>
                  </a:lnTo>
                  <a:lnTo>
                    <a:pt x="686" y="253"/>
                  </a:lnTo>
                  <a:lnTo>
                    <a:pt x="705" y="254"/>
                  </a:lnTo>
                  <a:lnTo>
                    <a:pt x="724" y="255"/>
                  </a:lnTo>
                  <a:lnTo>
                    <a:pt x="745" y="257"/>
                  </a:lnTo>
                  <a:lnTo>
                    <a:pt x="764" y="257"/>
                  </a:lnTo>
                  <a:lnTo>
                    <a:pt x="785" y="258"/>
                  </a:lnTo>
                  <a:lnTo>
                    <a:pt x="805" y="258"/>
                  </a:lnTo>
                  <a:lnTo>
                    <a:pt x="824" y="259"/>
                  </a:lnTo>
                  <a:lnTo>
                    <a:pt x="845" y="259"/>
                  </a:lnTo>
                  <a:lnTo>
                    <a:pt x="865" y="259"/>
                  </a:lnTo>
                  <a:lnTo>
                    <a:pt x="886" y="259"/>
                  </a:lnTo>
                  <a:lnTo>
                    <a:pt x="907" y="260"/>
                  </a:lnTo>
                  <a:lnTo>
                    <a:pt x="928" y="260"/>
                  </a:lnTo>
                  <a:lnTo>
                    <a:pt x="948" y="259"/>
                  </a:lnTo>
                  <a:lnTo>
                    <a:pt x="970" y="259"/>
                  </a:lnTo>
                  <a:lnTo>
                    <a:pt x="990" y="259"/>
                  </a:lnTo>
                  <a:lnTo>
                    <a:pt x="1012" y="259"/>
                  </a:lnTo>
                  <a:lnTo>
                    <a:pt x="1032" y="258"/>
                  </a:lnTo>
                  <a:lnTo>
                    <a:pt x="1054" y="257"/>
                  </a:lnTo>
                  <a:lnTo>
                    <a:pt x="1074" y="257"/>
                  </a:lnTo>
                  <a:lnTo>
                    <a:pt x="1096" y="255"/>
                  </a:lnTo>
                  <a:lnTo>
                    <a:pt x="1117" y="254"/>
                  </a:lnTo>
                  <a:lnTo>
                    <a:pt x="1139" y="253"/>
                  </a:lnTo>
                  <a:lnTo>
                    <a:pt x="1160" y="252"/>
                  </a:lnTo>
                  <a:lnTo>
                    <a:pt x="1181" y="251"/>
                  </a:lnTo>
                  <a:lnTo>
                    <a:pt x="1202" y="250"/>
                  </a:lnTo>
                  <a:lnTo>
                    <a:pt x="1224" y="249"/>
                  </a:lnTo>
                  <a:lnTo>
                    <a:pt x="1245" y="246"/>
                  </a:lnTo>
                  <a:lnTo>
                    <a:pt x="1267" y="245"/>
                  </a:lnTo>
                  <a:lnTo>
                    <a:pt x="1289" y="243"/>
                  </a:lnTo>
                  <a:lnTo>
                    <a:pt x="1310" y="242"/>
                  </a:lnTo>
                  <a:lnTo>
                    <a:pt x="1332" y="240"/>
                  </a:lnTo>
                  <a:lnTo>
                    <a:pt x="1353" y="237"/>
                  </a:lnTo>
                  <a:lnTo>
                    <a:pt x="1375" y="235"/>
                  </a:lnTo>
                  <a:lnTo>
                    <a:pt x="1396" y="233"/>
                  </a:lnTo>
                  <a:lnTo>
                    <a:pt x="1418" y="230"/>
                  </a:lnTo>
                  <a:lnTo>
                    <a:pt x="1440" y="228"/>
                  </a:lnTo>
                  <a:lnTo>
                    <a:pt x="1461" y="226"/>
                  </a:lnTo>
                  <a:lnTo>
                    <a:pt x="1482" y="222"/>
                  </a:lnTo>
                  <a:lnTo>
                    <a:pt x="1503" y="220"/>
                  </a:lnTo>
                  <a:lnTo>
                    <a:pt x="1525" y="217"/>
                  </a:lnTo>
                  <a:lnTo>
                    <a:pt x="1546" y="213"/>
                  </a:lnTo>
                  <a:lnTo>
                    <a:pt x="1568" y="211"/>
                  </a:lnTo>
                  <a:lnTo>
                    <a:pt x="1588" y="208"/>
                  </a:lnTo>
                  <a:lnTo>
                    <a:pt x="1610" y="204"/>
                  </a:lnTo>
                  <a:lnTo>
                    <a:pt x="1631" y="201"/>
                  </a:lnTo>
                  <a:lnTo>
                    <a:pt x="1652" y="198"/>
                  </a:lnTo>
                  <a:lnTo>
                    <a:pt x="1673" y="194"/>
                  </a:lnTo>
                  <a:lnTo>
                    <a:pt x="1694" y="190"/>
                  </a:lnTo>
                  <a:lnTo>
                    <a:pt x="1714" y="186"/>
                  </a:lnTo>
                  <a:lnTo>
                    <a:pt x="1735" y="182"/>
                  </a:lnTo>
                  <a:lnTo>
                    <a:pt x="1756" y="178"/>
                  </a:lnTo>
                  <a:lnTo>
                    <a:pt x="1777" y="174"/>
                  </a:lnTo>
                  <a:lnTo>
                    <a:pt x="1797" y="170"/>
                  </a:lnTo>
                  <a:lnTo>
                    <a:pt x="1818" y="166"/>
                  </a:lnTo>
                  <a:lnTo>
                    <a:pt x="1838" y="161"/>
                  </a:lnTo>
                  <a:lnTo>
                    <a:pt x="1857" y="157"/>
                  </a:lnTo>
                  <a:lnTo>
                    <a:pt x="1878" y="152"/>
                  </a:lnTo>
                  <a:lnTo>
                    <a:pt x="1897" y="148"/>
                  </a:lnTo>
                  <a:lnTo>
                    <a:pt x="1917" y="142"/>
                  </a:lnTo>
                  <a:lnTo>
                    <a:pt x="1937" y="137"/>
                  </a:lnTo>
                  <a:lnTo>
                    <a:pt x="1956" y="133"/>
                  </a:lnTo>
                  <a:lnTo>
                    <a:pt x="1977" y="127"/>
                  </a:lnTo>
                  <a:lnTo>
                    <a:pt x="1995" y="123"/>
                  </a:lnTo>
                  <a:lnTo>
                    <a:pt x="2014" y="117"/>
                  </a:lnTo>
                  <a:lnTo>
                    <a:pt x="2033" y="111"/>
                  </a:lnTo>
                  <a:lnTo>
                    <a:pt x="2053" y="106"/>
                  </a:lnTo>
                  <a:lnTo>
                    <a:pt x="2071" y="101"/>
                  </a:lnTo>
                  <a:lnTo>
                    <a:pt x="2089" y="95"/>
                  </a:lnTo>
                  <a:lnTo>
                    <a:pt x="2108" y="90"/>
                  </a:lnTo>
                  <a:lnTo>
                    <a:pt x="2126" y="83"/>
                  </a:lnTo>
                  <a:lnTo>
                    <a:pt x="2143" y="77"/>
                  </a:lnTo>
                  <a:lnTo>
                    <a:pt x="2152" y="75"/>
                  </a:lnTo>
                  <a:lnTo>
                    <a:pt x="2162" y="72"/>
                  </a:lnTo>
                  <a:lnTo>
                    <a:pt x="2171" y="68"/>
                  </a:lnTo>
                  <a:lnTo>
                    <a:pt x="2180" y="66"/>
                  </a:lnTo>
                  <a:lnTo>
                    <a:pt x="2189" y="62"/>
                  </a:lnTo>
                  <a:lnTo>
                    <a:pt x="2197" y="59"/>
                  </a:lnTo>
                  <a:lnTo>
                    <a:pt x="2206" y="56"/>
                  </a:lnTo>
                  <a:lnTo>
                    <a:pt x="2214" y="53"/>
                  </a:lnTo>
                  <a:lnTo>
                    <a:pt x="2223" y="50"/>
                  </a:lnTo>
                  <a:lnTo>
                    <a:pt x="2232" y="47"/>
                  </a:lnTo>
                  <a:lnTo>
                    <a:pt x="2240" y="43"/>
                  </a:lnTo>
                  <a:lnTo>
                    <a:pt x="2248" y="40"/>
                  </a:lnTo>
                  <a:lnTo>
                    <a:pt x="2257" y="37"/>
                  </a:lnTo>
                  <a:lnTo>
                    <a:pt x="2265" y="34"/>
                  </a:lnTo>
                  <a:lnTo>
                    <a:pt x="2274" y="31"/>
                  </a:lnTo>
                  <a:lnTo>
                    <a:pt x="2282" y="27"/>
                  </a:lnTo>
                  <a:lnTo>
                    <a:pt x="2290" y="24"/>
                  </a:lnTo>
                  <a:lnTo>
                    <a:pt x="2298" y="20"/>
                  </a:lnTo>
                  <a:lnTo>
                    <a:pt x="2306" y="17"/>
                  </a:lnTo>
                  <a:lnTo>
                    <a:pt x="2314" y="14"/>
                  </a:lnTo>
                  <a:lnTo>
                    <a:pt x="2322" y="10"/>
                  </a:lnTo>
                  <a:lnTo>
                    <a:pt x="2330" y="7"/>
                  </a:lnTo>
                  <a:lnTo>
                    <a:pt x="2337" y="3"/>
                  </a:lnTo>
                  <a:lnTo>
                    <a:pt x="2345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32" name="Freeform 404"/>
            <p:cNvSpPr>
              <a:spLocks/>
            </p:cNvSpPr>
            <p:nvPr/>
          </p:nvSpPr>
          <p:spPr bwMode="auto">
            <a:xfrm>
              <a:off x="1168" y="2085"/>
              <a:ext cx="335" cy="37"/>
            </a:xfrm>
            <a:custGeom>
              <a:avLst/>
              <a:gdLst>
                <a:gd name="T0" fmla="*/ 10 w 2345"/>
                <a:gd name="T1" fmla="*/ 128 h 260"/>
                <a:gd name="T2" fmla="*/ 26 w 2345"/>
                <a:gd name="T3" fmla="*/ 133 h 260"/>
                <a:gd name="T4" fmla="*/ 42 w 2345"/>
                <a:gd name="T5" fmla="*/ 140 h 260"/>
                <a:gd name="T6" fmla="*/ 59 w 2345"/>
                <a:gd name="T7" fmla="*/ 146 h 260"/>
                <a:gd name="T8" fmla="*/ 76 w 2345"/>
                <a:gd name="T9" fmla="*/ 153 h 260"/>
                <a:gd name="T10" fmla="*/ 94 w 2345"/>
                <a:gd name="T11" fmla="*/ 158 h 260"/>
                <a:gd name="T12" fmla="*/ 113 w 2345"/>
                <a:gd name="T13" fmla="*/ 164 h 260"/>
                <a:gd name="T14" fmla="*/ 132 w 2345"/>
                <a:gd name="T15" fmla="*/ 170 h 260"/>
                <a:gd name="T16" fmla="*/ 151 w 2345"/>
                <a:gd name="T17" fmla="*/ 175 h 260"/>
                <a:gd name="T18" fmla="*/ 172 w 2345"/>
                <a:gd name="T19" fmla="*/ 181 h 260"/>
                <a:gd name="T20" fmla="*/ 193 w 2345"/>
                <a:gd name="T21" fmla="*/ 187 h 260"/>
                <a:gd name="T22" fmla="*/ 214 w 2345"/>
                <a:gd name="T23" fmla="*/ 191 h 260"/>
                <a:gd name="T24" fmla="*/ 236 w 2345"/>
                <a:gd name="T25" fmla="*/ 196 h 260"/>
                <a:gd name="T26" fmla="*/ 258 w 2345"/>
                <a:gd name="T27" fmla="*/ 201 h 260"/>
                <a:gd name="T28" fmla="*/ 281 w 2345"/>
                <a:gd name="T29" fmla="*/ 206 h 260"/>
                <a:gd name="T30" fmla="*/ 304 w 2345"/>
                <a:gd name="T31" fmla="*/ 210 h 260"/>
                <a:gd name="T32" fmla="*/ 328 w 2345"/>
                <a:gd name="T33" fmla="*/ 215 h 260"/>
                <a:gd name="T34" fmla="*/ 352 w 2345"/>
                <a:gd name="T35" fmla="*/ 218 h 260"/>
                <a:gd name="T36" fmla="*/ 377 w 2345"/>
                <a:gd name="T37" fmla="*/ 223 h 260"/>
                <a:gd name="T38" fmla="*/ 402 w 2345"/>
                <a:gd name="T39" fmla="*/ 226 h 260"/>
                <a:gd name="T40" fmla="*/ 428 w 2345"/>
                <a:gd name="T41" fmla="*/ 230 h 260"/>
                <a:gd name="T42" fmla="*/ 454 w 2345"/>
                <a:gd name="T43" fmla="*/ 233 h 260"/>
                <a:gd name="T44" fmla="*/ 480 w 2345"/>
                <a:gd name="T45" fmla="*/ 237 h 260"/>
                <a:gd name="T46" fmla="*/ 517 w 2345"/>
                <a:gd name="T47" fmla="*/ 240 h 260"/>
                <a:gd name="T48" fmla="*/ 571 w 2345"/>
                <a:gd name="T49" fmla="*/ 246 h 260"/>
                <a:gd name="T50" fmla="*/ 628 w 2345"/>
                <a:gd name="T51" fmla="*/ 250 h 260"/>
                <a:gd name="T52" fmla="*/ 686 w 2345"/>
                <a:gd name="T53" fmla="*/ 254 h 260"/>
                <a:gd name="T54" fmla="*/ 745 w 2345"/>
                <a:gd name="T55" fmla="*/ 257 h 260"/>
                <a:gd name="T56" fmla="*/ 805 w 2345"/>
                <a:gd name="T57" fmla="*/ 259 h 260"/>
                <a:gd name="T58" fmla="*/ 865 w 2345"/>
                <a:gd name="T59" fmla="*/ 260 h 260"/>
                <a:gd name="T60" fmla="*/ 928 w 2345"/>
                <a:gd name="T61" fmla="*/ 260 h 260"/>
                <a:gd name="T62" fmla="*/ 990 w 2345"/>
                <a:gd name="T63" fmla="*/ 259 h 260"/>
                <a:gd name="T64" fmla="*/ 1054 w 2345"/>
                <a:gd name="T65" fmla="*/ 258 h 260"/>
                <a:gd name="T66" fmla="*/ 1117 w 2345"/>
                <a:gd name="T67" fmla="*/ 255 h 260"/>
                <a:gd name="T68" fmla="*/ 1181 w 2345"/>
                <a:gd name="T69" fmla="*/ 251 h 260"/>
                <a:gd name="T70" fmla="*/ 1245 w 2345"/>
                <a:gd name="T71" fmla="*/ 248 h 260"/>
                <a:gd name="T72" fmla="*/ 1310 w 2345"/>
                <a:gd name="T73" fmla="*/ 242 h 260"/>
                <a:gd name="T74" fmla="*/ 1375 w 2345"/>
                <a:gd name="T75" fmla="*/ 235 h 260"/>
                <a:gd name="T76" fmla="*/ 1440 w 2345"/>
                <a:gd name="T77" fmla="*/ 229 h 260"/>
                <a:gd name="T78" fmla="*/ 1503 w 2345"/>
                <a:gd name="T79" fmla="*/ 221 h 260"/>
                <a:gd name="T80" fmla="*/ 1568 w 2345"/>
                <a:gd name="T81" fmla="*/ 212 h 260"/>
                <a:gd name="T82" fmla="*/ 1631 w 2345"/>
                <a:gd name="T83" fmla="*/ 201 h 260"/>
                <a:gd name="T84" fmla="*/ 1694 w 2345"/>
                <a:gd name="T85" fmla="*/ 191 h 260"/>
                <a:gd name="T86" fmla="*/ 1756 w 2345"/>
                <a:gd name="T87" fmla="*/ 179 h 260"/>
                <a:gd name="T88" fmla="*/ 1818 w 2345"/>
                <a:gd name="T89" fmla="*/ 166 h 260"/>
                <a:gd name="T90" fmla="*/ 1878 w 2345"/>
                <a:gd name="T91" fmla="*/ 153 h 260"/>
                <a:gd name="T92" fmla="*/ 1937 w 2345"/>
                <a:gd name="T93" fmla="*/ 138 h 260"/>
                <a:gd name="T94" fmla="*/ 1995 w 2345"/>
                <a:gd name="T95" fmla="*/ 123 h 260"/>
                <a:gd name="T96" fmla="*/ 2053 w 2345"/>
                <a:gd name="T97" fmla="*/ 107 h 260"/>
                <a:gd name="T98" fmla="*/ 2108 w 2345"/>
                <a:gd name="T99" fmla="*/ 90 h 260"/>
                <a:gd name="T100" fmla="*/ 2152 w 2345"/>
                <a:gd name="T101" fmla="*/ 75 h 260"/>
                <a:gd name="T102" fmla="*/ 2180 w 2345"/>
                <a:gd name="T103" fmla="*/ 66 h 260"/>
                <a:gd name="T104" fmla="*/ 2206 w 2345"/>
                <a:gd name="T105" fmla="*/ 57 h 260"/>
                <a:gd name="T106" fmla="*/ 2232 w 2345"/>
                <a:gd name="T107" fmla="*/ 47 h 260"/>
                <a:gd name="T108" fmla="*/ 2257 w 2345"/>
                <a:gd name="T109" fmla="*/ 38 h 260"/>
                <a:gd name="T110" fmla="*/ 2282 w 2345"/>
                <a:gd name="T111" fmla="*/ 28 h 260"/>
                <a:gd name="T112" fmla="*/ 2306 w 2345"/>
                <a:gd name="T113" fmla="*/ 17 h 260"/>
                <a:gd name="T114" fmla="*/ 2330 w 2345"/>
                <a:gd name="T115" fmla="*/ 7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345" h="260">
                  <a:moveTo>
                    <a:pt x="0" y="123"/>
                  </a:moveTo>
                  <a:lnTo>
                    <a:pt x="6" y="125"/>
                  </a:lnTo>
                  <a:lnTo>
                    <a:pt x="10" y="128"/>
                  </a:lnTo>
                  <a:lnTo>
                    <a:pt x="16" y="130"/>
                  </a:lnTo>
                  <a:lnTo>
                    <a:pt x="21" y="131"/>
                  </a:lnTo>
                  <a:lnTo>
                    <a:pt x="26" y="133"/>
                  </a:lnTo>
                  <a:lnTo>
                    <a:pt x="31" y="136"/>
                  </a:lnTo>
                  <a:lnTo>
                    <a:pt x="37" y="138"/>
                  </a:lnTo>
                  <a:lnTo>
                    <a:pt x="42" y="140"/>
                  </a:lnTo>
                  <a:lnTo>
                    <a:pt x="48" y="142"/>
                  </a:lnTo>
                  <a:lnTo>
                    <a:pt x="54" y="145"/>
                  </a:lnTo>
                  <a:lnTo>
                    <a:pt x="59" y="146"/>
                  </a:lnTo>
                  <a:lnTo>
                    <a:pt x="65" y="148"/>
                  </a:lnTo>
                  <a:lnTo>
                    <a:pt x="71" y="150"/>
                  </a:lnTo>
                  <a:lnTo>
                    <a:pt x="76" y="153"/>
                  </a:lnTo>
                  <a:lnTo>
                    <a:pt x="82" y="155"/>
                  </a:lnTo>
                  <a:lnTo>
                    <a:pt x="89" y="156"/>
                  </a:lnTo>
                  <a:lnTo>
                    <a:pt x="94" y="158"/>
                  </a:lnTo>
                  <a:lnTo>
                    <a:pt x="100" y="160"/>
                  </a:lnTo>
                  <a:lnTo>
                    <a:pt x="107" y="163"/>
                  </a:lnTo>
                  <a:lnTo>
                    <a:pt x="113" y="164"/>
                  </a:lnTo>
                  <a:lnTo>
                    <a:pt x="119" y="166"/>
                  </a:lnTo>
                  <a:lnTo>
                    <a:pt x="125" y="168"/>
                  </a:lnTo>
                  <a:lnTo>
                    <a:pt x="132" y="170"/>
                  </a:lnTo>
                  <a:lnTo>
                    <a:pt x="139" y="172"/>
                  </a:lnTo>
                  <a:lnTo>
                    <a:pt x="146" y="174"/>
                  </a:lnTo>
                  <a:lnTo>
                    <a:pt x="151" y="175"/>
                  </a:lnTo>
                  <a:lnTo>
                    <a:pt x="158" y="178"/>
                  </a:lnTo>
                  <a:lnTo>
                    <a:pt x="165" y="179"/>
                  </a:lnTo>
                  <a:lnTo>
                    <a:pt x="172" y="181"/>
                  </a:lnTo>
                  <a:lnTo>
                    <a:pt x="178" y="182"/>
                  </a:lnTo>
                  <a:lnTo>
                    <a:pt x="185" y="184"/>
                  </a:lnTo>
                  <a:lnTo>
                    <a:pt x="193" y="187"/>
                  </a:lnTo>
                  <a:lnTo>
                    <a:pt x="200" y="188"/>
                  </a:lnTo>
                  <a:lnTo>
                    <a:pt x="207" y="190"/>
                  </a:lnTo>
                  <a:lnTo>
                    <a:pt x="214" y="191"/>
                  </a:lnTo>
                  <a:lnTo>
                    <a:pt x="222" y="193"/>
                  </a:lnTo>
                  <a:lnTo>
                    <a:pt x="228" y="195"/>
                  </a:lnTo>
                  <a:lnTo>
                    <a:pt x="236" y="196"/>
                  </a:lnTo>
                  <a:lnTo>
                    <a:pt x="243" y="198"/>
                  </a:lnTo>
                  <a:lnTo>
                    <a:pt x="251" y="199"/>
                  </a:lnTo>
                  <a:lnTo>
                    <a:pt x="258" y="201"/>
                  </a:lnTo>
                  <a:lnTo>
                    <a:pt x="266" y="202"/>
                  </a:lnTo>
                  <a:lnTo>
                    <a:pt x="274" y="204"/>
                  </a:lnTo>
                  <a:lnTo>
                    <a:pt x="281" y="206"/>
                  </a:lnTo>
                  <a:lnTo>
                    <a:pt x="289" y="207"/>
                  </a:lnTo>
                  <a:lnTo>
                    <a:pt x="297" y="208"/>
                  </a:lnTo>
                  <a:lnTo>
                    <a:pt x="304" y="210"/>
                  </a:lnTo>
                  <a:lnTo>
                    <a:pt x="312" y="212"/>
                  </a:lnTo>
                  <a:lnTo>
                    <a:pt x="320" y="213"/>
                  </a:lnTo>
                  <a:lnTo>
                    <a:pt x="328" y="215"/>
                  </a:lnTo>
                  <a:lnTo>
                    <a:pt x="336" y="216"/>
                  </a:lnTo>
                  <a:lnTo>
                    <a:pt x="344" y="217"/>
                  </a:lnTo>
                  <a:lnTo>
                    <a:pt x="352" y="218"/>
                  </a:lnTo>
                  <a:lnTo>
                    <a:pt x="361" y="220"/>
                  </a:lnTo>
                  <a:lnTo>
                    <a:pt x="369" y="221"/>
                  </a:lnTo>
                  <a:lnTo>
                    <a:pt x="377" y="223"/>
                  </a:lnTo>
                  <a:lnTo>
                    <a:pt x="385" y="224"/>
                  </a:lnTo>
                  <a:lnTo>
                    <a:pt x="394" y="225"/>
                  </a:lnTo>
                  <a:lnTo>
                    <a:pt x="402" y="226"/>
                  </a:lnTo>
                  <a:lnTo>
                    <a:pt x="411" y="227"/>
                  </a:lnTo>
                  <a:lnTo>
                    <a:pt x="419" y="229"/>
                  </a:lnTo>
                  <a:lnTo>
                    <a:pt x="428" y="230"/>
                  </a:lnTo>
                  <a:lnTo>
                    <a:pt x="436" y="231"/>
                  </a:lnTo>
                  <a:lnTo>
                    <a:pt x="445" y="232"/>
                  </a:lnTo>
                  <a:lnTo>
                    <a:pt x="454" y="233"/>
                  </a:lnTo>
                  <a:lnTo>
                    <a:pt x="462" y="234"/>
                  </a:lnTo>
                  <a:lnTo>
                    <a:pt x="471" y="235"/>
                  </a:lnTo>
                  <a:lnTo>
                    <a:pt x="480" y="237"/>
                  </a:lnTo>
                  <a:lnTo>
                    <a:pt x="489" y="238"/>
                  </a:lnTo>
                  <a:lnTo>
                    <a:pt x="499" y="239"/>
                  </a:lnTo>
                  <a:lnTo>
                    <a:pt x="517" y="240"/>
                  </a:lnTo>
                  <a:lnTo>
                    <a:pt x="535" y="242"/>
                  </a:lnTo>
                  <a:lnTo>
                    <a:pt x="553" y="244"/>
                  </a:lnTo>
                  <a:lnTo>
                    <a:pt x="571" y="246"/>
                  </a:lnTo>
                  <a:lnTo>
                    <a:pt x="591" y="248"/>
                  </a:lnTo>
                  <a:lnTo>
                    <a:pt x="609" y="249"/>
                  </a:lnTo>
                  <a:lnTo>
                    <a:pt x="628" y="250"/>
                  </a:lnTo>
                  <a:lnTo>
                    <a:pt x="647" y="251"/>
                  </a:lnTo>
                  <a:lnTo>
                    <a:pt x="667" y="252"/>
                  </a:lnTo>
                  <a:lnTo>
                    <a:pt x="686" y="254"/>
                  </a:lnTo>
                  <a:lnTo>
                    <a:pt x="705" y="255"/>
                  </a:lnTo>
                  <a:lnTo>
                    <a:pt x="724" y="256"/>
                  </a:lnTo>
                  <a:lnTo>
                    <a:pt x="745" y="257"/>
                  </a:lnTo>
                  <a:lnTo>
                    <a:pt x="764" y="258"/>
                  </a:lnTo>
                  <a:lnTo>
                    <a:pt x="785" y="258"/>
                  </a:lnTo>
                  <a:lnTo>
                    <a:pt x="805" y="259"/>
                  </a:lnTo>
                  <a:lnTo>
                    <a:pt x="824" y="259"/>
                  </a:lnTo>
                  <a:lnTo>
                    <a:pt x="845" y="259"/>
                  </a:lnTo>
                  <a:lnTo>
                    <a:pt x="865" y="260"/>
                  </a:lnTo>
                  <a:lnTo>
                    <a:pt x="886" y="260"/>
                  </a:lnTo>
                  <a:lnTo>
                    <a:pt x="907" y="260"/>
                  </a:lnTo>
                  <a:lnTo>
                    <a:pt x="928" y="260"/>
                  </a:lnTo>
                  <a:lnTo>
                    <a:pt x="948" y="260"/>
                  </a:lnTo>
                  <a:lnTo>
                    <a:pt x="970" y="259"/>
                  </a:lnTo>
                  <a:lnTo>
                    <a:pt x="990" y="259"/>
                  </a:lnTo>
                  <a:lnTo>
                    <a:pt x="1012" y="259"/>
                  </a:lnTo>
                  <a:lnTo>
                    <a:pt x="1032" y="258"/>
                  </a:lnTo>
                  <a:lnTo>
                    <a:pt x="1054" y="258"/>
                  </a:lnTo>
                  <a:lnTo>
                    <a:pt x="1074" y="257"/>
                  </a:lnTo>
                  <a:lnTo>
                    <a:pt x="1096" y="256"/>
                  </a:lnTo>
                  <a:lnTo>
                    <a:pt x="1117" y="255"/>
                  </a:lnTo>
                  <a:lnTo>
                    <a:pt x="1139" y="255"/>
                  </a:lnTo>
                  <a:lnTo>
                    <a:pt x="1160" y="254"/>
                  </a:lnTo>
                  <a:lnTo>
                    <a:pt x="1181" y="251"/>
                  </a:lnTo>
                  <a:lnTo>
                    <a:pt x="1202" y="250"/>
                  </a:lnTo>
                  <a:lnTo>
                    <a:pt x="1224" y="249"/>
                  </a:lnTo>
                  <a:lnTo>
                    <a:pt x="1245" y="248"/>
                  </a:lnTo>
                  <a:lnTo>
                    <a:pt x="1267" y="246"/>
                  </a:lnTo>
                  <a:lnTo>
                    <a:pt x="1289" y="244"/>
                  </a:lnTo>
                  <a:lnTo>
                    <a:pt x="1310" y="242"/>
                  </a:lnTo>
                  <a:lnTo>
                    <a:pt x="1332" y="240"/>
                  </a:lnTo>
                  <a:lnTo>
                    <a:pt x="1353" y="238"/>
                  </a:lnTo>
                  <a:lnTo>
                    <a:pt x="1375" y="235"/>
                  </a:lnTo>
                  <a:lnTo>
                    <a:pt x="1396" y="233"/>
                  </a:lnTo>
                  <a:lnTo>
                    <a:pt x="1418" y="231"/>
                  </a:lnTo>
                  <a:lnTo>
                    <a:pt x="1440" y="229"/>
                  </a:lnTo>
                  <a:lnTo>
                    <a:pt x="1461" y="226"/>
                  </a:lnTo>
                  <a:lnTo>
                    <a:pt x="1482" y="223"/>
                  </a:lnTo>
                  <a:lnTo>
                    <a:pt x="1503" y="221"/>
                  </a:lnTo>
                  <a:lnTo>
                    <a:pt x="1525" y="217"/>
                  </a:lnTo>
                  <a:lnTo>
                    <a:pt x="1546" y="215"/>
                  </a:lnTo>
                  <a:lnTo>
                    <a:pt x="1568" y="212"/>
                  </a:lnTo>
                  <a:lnTo>
                    <a:pt x="1588" y="208"/>
                  </a:lnTo>
                  <a:lnTo>
                    <a:pt x="1610" y="205"/>
                  </a:lnTo>
                  <a:lnTo>
                    <a:pt x="1631" y="201"/>
                  </a:lnTo>
                  <a:lnTo>
                    <a:pt x="1652" y="198"/>
                  </a:lnTo>
                  <a:lnTo>
                    <a:pt x="1673" y="195"/>
                  </a:lnTo>
                  <a:lnTo>
                    <a:pt x="1694" y="191"/>
                  </a:lnTo>
                  <a:lnTo>
                    <a:pt x="1714" y="187"/>
                  </a:lnTo>
                  <a:lnTo>
                    <a:pt x="1735" y="183"/>
                  </a:lnTo>
                  <a:lnTo>
                    <a:pt x="1756" y="179"/>
                  </a:lnTo>
                  <a:lnTo>
                    <a:pt x="1777" y="175"/>
                  </a:lnTo>
                  <a:lnTo>
                    <a:pt x="1797" y="171"/>
                  </a:lnTo>
                  <a:lnTo>
                    <a:pt x="1818" y="166"/>
                  </a:lnTo>
                  <a:lnTo>
                    <a:pt x="1838" y="162"/>
                  </a:lnTo>
                  <a:lnTo>
                    <a:pt x="1857" y="157"/>
                  </a:lnTo>
                  <a:lnTo>
                    <a:pt x="1878" y="153"/>
                  </a:lnTo>
                  <a:lnTo>
                    <a:pt x="1897" y="148"/>
                  </a:lnTo>
                  <a:lnTo>
                    <a:pt x="1917" y="143"/>
                  </a:lnTo>
                  <a:lnTo>
                    <a:pt x="1937" y="138"/>
                  </a:lnTo>
                  <a:lnTo>
                    <a:pt x="1956" y="133"/>
                  </a:lnTo>
                  <a:lnTo>
                    <a:pt x="1977" y="128"/>
                  </a:lnTo>
                  <a:lnTo>
                    <a:pt x="1995" y="123"/>
                  </a:lnTo>
                  <a:lnTo>
                    <a:pt x="2014" y="117"/>
                  </a:lnTo>
                  <a:lnTo>
                    <a:pt x="2033" y="112"/>
                  </a:lnTo>
                  <a:lnTo>
                    <a:pt x="2053" y="107"/>
                  </a:lnTo>
                  <a:lnTo>
                    <a:pt x="2071" y="101"/>
                  </a:lnTo>
                  <a:lnTo>
                    <a:pt x="2089" y="96"/>
                  </a:lnTo>
                  <a:lnTo>
                    <a:pt x="2108" y="90"/>
                  </a:lnTo>
                  <a:lnTo>
                    <a:pt x="2126" y="84"/>
                  </a:lnTo>
                  <a:lnTo>
                    <a:pt x="2143" y="78"/>
                  </a:lnTo>
                  <a:lnTo>
                    <a:pt x="2152" y="75"/>
                  </a:lnTo>
                  <a:lnTo>
                    <a:pt x="2162" y="72"/>
                  </a:lnTo>
                  <a:lnTo>
                    <a:pt x="2171" y="69"/>
                  </a:lnTo>
                  <a:lnTo>
                    <a:pt x="2180" y="66"/>
                  </a:lnTo>
                  <a:lnTo>
                    <a:pt x="2189" y="63"/>
                  </a:lnTo>
                  <a:lnTo>
                    <a:pt x="2197" y="59"/>
                  </a:lnTo>
                  <a:lnTo>
                    <a:pt x="2206" y="57"/>
                  </a:lnTo>
                  <a:lnTo>
                    <a:pt x="2214" y="54"/>
                  </a:lnTo>
                  <a:lnTo>
                    <a:pt x="2223" y="50"/>
                  </a:lnTo>
                  <a:lnTo>
                    <a:pt x="2232" y="47"/>
                  </a:lnTo>
                  <a:lnTo>
                    <a:pt x="2240" y="44"/>
                  </a:lnTo>
                  <a:lnTo>
                    <a:pt x="2248" y="41"/>
                  </a:lnTo>
                  <a:lnTo>
                    <a:pt x="2257" y="38"/>
                  </a:lnTo>
                  <a:lnTo>
                    <a:pt x="2265" y="34"/>
                  </a:lnTo>
                  <a:lnTo>
                    <a:pt x="2274" y="31"/>
                  </a:lnTo>
                  <a:lnTo>
                    <a:pt x="2282" y="28"/>
                  </a:lnTo>
                  <a:lnTo>
                    <a:pt x="2290" y="24"/>
                  </a:lnTo>
                  <a:lnTo>
                    <a:pt x="2298" y="21"/>
                  </a:lnTo>
                  <a:lnTo>
                    <a:pt x="2306" y="17"/>
                  </a:lnTo>
                  <a:lnTo>
                    <a:pt x="2314" y="14"/>
                  </a:lnTo>
                  <a:lnTo>
                    <a:pt x="2322" y="11"/>
                  </a:lnTo>
                  <a:lnTo>
                    <a:pt x="2330" y="7"/>
                  </a:lnTo>
                  <a:lnTo>
                    <a:pt x="2337" y="4"/>
                  </a:lnTo>
                  <a:lnTo>
                    <a:pt x="2345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33" name="Freeform 405"/>
            <p:cNvSpPr>
              <a:spLocks/>
            </p:cNvSpPr>
            <p:nvPr/>
          </p:nvSpPr>
          <p:spPr bwMode="auto">
            <a:xfrm>
              <a:off x="1168" y="1962"/>
              <a:ext cx="335" cy="37"/>
            </a:xfrm>
            <a:custGeom>
              <a:avLst/>
              <a:gdLst>
                <a:gd name="T0" fmla="*/ 10 w 2345"/>
                <a:gd name="T1" fmla="*/ 127 h 260"/>
                <a:gd name="T2" fmla="*/ 26 w 2345"/>
                <a:gd name="T3" fmla="*/ 134 h 260"/>
                <a:gd name="T4" fmla="*/ 42 w 2345"/>
                <a:gd name="T5" fmla="*/ 139 h 260"/>
                <a:gd name="T6" fmla="*/ 59 w 2345"/>
                <a:gd name="T7" fmla="*/ 146 h 260"/>
                <a:gd name="T8" fmla="*/ 76 w 2345"/>
                <a:gd name="T9" fmla="*/ 152 h 260"/>
                <a:gd name="T10" fmla="*/ 94 w 2345"/>
                <a:gd name="T11" fmla="*/ 158 h 260"/>
                <a:gd name="T12" fmla="*/ 113 w 2345"/>
                <a:gd name="T13" fmla="*/ 163 h 260"/>
                <a:gd name="T14" fmla="*/ 132 w 2345"/>
                <a:gd name="T15" fmla="*/ 169 h 260"/>
                <a:gd name="T16" fmla="*/ 151 w 2345"/>
                <a:gd name="T17" fmla="*/ 175 h 260"/>
                <a:gd name="T18" fmla="*/ 172 w 2345"/>
                <a:gd name="T19" fmla="*/ 180 h 260"/>
                <a:gd name="T20" fmla="*/ 193 w 2345"/>
                <a:gd name="T21" fmla="*/ 186 h 260"/>
                <a:gd name="T22" fmla="*/ 214 w 2345"/>
                <a:gd name="T23" fmla="*/ 191 h 260"/>
                <a:gd name="T24" fmla="*/ 236 w 2345"/>
                <a:gd name="T25" fmla="*/ 196 h 260"/>
                <a:gd name="T26" fmla="*/ 258 w 2345"/>
                <a:gd name="T27" fmla="*/ 201 h 260"/>
                <a:gd name="T28" fmla="*/ 281 w 2345"/>
                <a:gd name="T29" fmla="*/ 205 h 260"/>
                <a:gd name="T30" fmla="*/ 304 w 2345"/>
                <a:gd name="T31" fmla="*/ 210 h 260"/>
                <a:gd name="T32" fmla="*/ 328 w 2345"/>
                <a:gd name="T33" fmla="*/ 214 h 260"/>
                <a:gd name="T34" fmla="*/ 352 w 2345"/>
                <a:gd name="T35" fmla="*/ 218 h 260"/>
                <a:gd name="T36" fmla="*/ 377 w 2345"/>
                <a:gd name="T37" fmla="*/ 222 h 260"/>
                <a:gd name="T38" fmla="*/ 402 w 2345"/>
                <a:gd name="T39" fmla="*/ 226 h 260"/>
                <a:gd name="T40" fmla="*/ 428 w 2345"/>
                <a:gd name="T41" fmla="*/ 229 h 260"/>
                <a:gd name="T42" fmla="*/ 454 w 2345"/>
                <a:gd name="T43" fmla="*/ 233 h 260"/>
                <a:gd name="T44" fmla="*/ 480 w 2345"/>
                <a:gd name="T45" fmla="*/ 236 h 260"/>
                <a:gd name="T46" fmla="*/ 517 w 2345"/>
                <a:gd name="T47" fmla="*/ 241 h 260"/>
                <a:gd name="T48" fmla="*/ 571 w 2345"/>
                <a:gd name="T49" fmla="*/ 245 h 260"/>
                <a:gd name="T50" fmla="*/ 628 w 2345"/>
                <a:gd name="T51" fmla="*/ 250 h 260"/>
                <a:gd name="T52" fmla="*/ 686 w 2345"/>
                <a:gd name="T53" fmla="*/ 254 h 260"/>
                <a:gd name="T54" fmla="*/ 745 w 2345"/>
                <a:gd name="T55" fmla="*/ 256 h 260"/>
                <a:gd name="T56" fmla="*/ 805 w 2345"/>
                <a:gd name="T57" fmla="*/ 259 h 260"/>
                <a:gd name="T58" fmla="*/ 865 w 2345"/>
                <a:gd name="T59" fmla="*/ 260 h 260"/>
                <a:gd name="T60" fmla="*/ 928 w 2345"/>
                <a:gd name="T61" fmla="*/ 260 h 260"/>
                <a:gd name="T62" fmla="*/ 990 w 2345"/>
                <a:gd name="T63" fmla="*/ 259 h 260"/>
                <a:gd name="T64" fmla="*/ 1054 w 2345"/>
                <a:gd name="T65" fmla="*/ 258 h 260"/>
                <a:gd name="T66" fmla="*/ 1117 w 2345"/>
                <a:gd name="T67" fmla="*/ 255 h 260"/>
                <a:gd name="T68" fmla="*/ 1181 w 2345"/>
                <a:gd name="T69" fmla="*/ 252 h 260"/>
                <a:gd name="T70" fmla="*/ 1245 w 2345"/>
                <a:gd name="T71" fmla="*/ 247 h 260"/>
                <a:gd name="T72" fmla="*/ 1310 w 2345"/>
                <a:gd name="T73" fmla="*/ 242 h 260"/>
                <a:gd name="T74" fmla="*/ 1375 w 2345"/>
                <a:gd name="T75" fmla="*/ 236 h 260"/>
                <a:gd name="T76" fmla="*/ 1440 w 2345"/>
                <a:gd name="T77" fmla="*/ 228 h 260"/>
                <a:gd name="T78" fmla="*/ 1503 w 2345"/>
                <a:gd name="T79" fmla="*/ 220 h 260"/>
                <a:gd name="T80" fmla="*/ 1568 w 2345"/>
                <a:gd name="T81" fmla="*/ 211 h 260"/>
                <a:gd name="T82" fmla="*/ 1631 w 2345"/>
                <a:gd name="T83" fmla="*/ 201 h 260"/>
                <a:gd name="T84" fmla="*/ 1694 w 2345"/>
                <a:gd name="T85" fmla="*/ 191 h 260"/>
                <a:gd name="T86" fmla="*/ 1756 w 2345"/>
                <a:gd name="T87" fmla="*/ 178 h 260"/>
                <a:gd name="T88" fmla="*/ 1818 w 2345"/>
                <a:gd name="T89" fmla="*/ 166 h 260"/>
                <a:gd name="T90" fmla="*/ 1878 w 2345"/>
                <a:gd name="T91" fmla="*/ 152 h 260"/>
                <a:gd name="T92" fmla="*/ 1937 w 2345"/>
                <a:gd name="T93" fmla="*/ 138 h 260"/>
                <a:gd name="T94" fmla="*/ 1995 w 2345"/>
                <a:gd name="T95" fmla="*/ 122 h 260"/>
                <a:gd name="T96" fmla="*/ 2053 w 2345"/>
                <a:gd name="T97" fmla="*/ 107 h 260"/>
                <a:gd name="T98" fmla="*/ 2108 w 2345"/>
                <a:gd name="T99" fmla="*/ 90 h 260"/>
                <a:gd name="T100" fmla="*/ 2152 w 2345"/>
                <a:gd name="T101" fmla="*/ 75 h 260"/>
                <a:gd name="T102" fmla="*/ 2180 w 2345"/>
                <a:gd name="T103" fmla="*/ 66 h 260"/>
                <a:gd name="T104" fmla="*/ 2206 w 2345"/>
                <a:gd name="T105" fmla="*/ 57 h 260"/>
                <a:gd name="T106" fmla="*/ 2232 w 2345"/>
                <a:gd name="T107" fmla="*/ 46 h 260"/>
                <a:gd name="T108" fmla="*/ 2257 w 2345"/>
                <a:gd name="T109" fmla="*/ 37 h 260"/>
                <a:gd name="T110" fmla="*/ 2282 w 2345"/>
                <a:gd name="T111" fmla="*/ 27 h 260"/>
                <a:gd name="T112" fmla="*/ 2306 w 2345"/>
                <a:gd name="T113" fmla="*/ 17 h 260"/>
                <a:gd name="T114" fmla="*/ 2330 w 2345"/>
                <a:gd name="T115" fmla="*/ 7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345" h="260">
                  <a:moveTo>
                    <a:pt x="0" y="122"/>
                  </a:moveTo>
                  <a:lnTo>
                    <a:pt x="6" y="125"/>
                  </a:lnTo>
                  <a:lnTo>
                    <a:pt x="10" y="127"/>
                  </a:lnTo>
                  <a:lnTo>
                    <a:pt x="16" y="129"/>
                  </a:lnTo>
                  <a:lnTo>
                    <a:pt x="21" y="132"/>
                  </a:lnTo>
                  <a:lnTo>
                    <a:pt x="26" y="134"/>
                  </a:lnTo>
                  <a:lnTo>
                    <a:pt x="31" y="135"/>
                  </a:lnTo>
                  <a:lnTo>
                    <a:pt x="37" y="137"/>
                  </a:lnTo>
                  <a:lnTo>
                    <a:pt x="42" y="139"/>
                  </a:lnTo>
                  <a:lnTo>
                    <a:pt x="48" y="142"/>
                  </a:lnTo>
                  <a:lnTo>
                    <a:pt x="54" y="144"/>
                  </a:lnTo>
                  <a:lnTo>
                    <a:pt x="59" y="146"/>
                  </a:lnTo>
                  <a:lnTo>
                    <a:pt x="65" y="147"/>
                  </a:lnTo>
                  <a:lnTo>
                    <a:pt x="71" y="150"/>
                  </a:lnTo>
                  <a:lnTo>
                    <a:pt x="76" y="152"/>
                  </a:lnTo>
                  <a:lnTo>
                    <a:pt x="82" y="154"/>
                  </a:lnTo>
                  <a:lnTo>
                    <a:pt x="89" y="157"/>
                  </a:lnTo>
                  <a:lnTo>
                    <a:pt x="94" y="158"/>
                  </a:lnTo>
                  <a:lnTo>
                    <a:pt x="100" y="160"/>
                  </a:lnTo>
                  <a:lnTo>
                    <a:pt x="107" y="162"/>
                  </a:lnTo>
                  <a:lnTo>
                    <a:pt x="113" y="163"/>
                  </a:lnTo>
                  <a:lnTo>
                    <a:pt x="119" y="166"/>
                  </a:lnTo>
                  <a:lnTo>
                    <a:pt x="125" y="168"/>
                  </a:lnTo>
                  <a:lnTo>
                    <a:pt x="132" y="169"/>
                  </a:lnTo>
                  <a:lnTo>
                    <a:pt x="139" y="171"/>
                  </a:lnTo>
                  <a:lnTo>
                    <a:pt x="146" y="174"/>
                  </a:lnTo>
                  <a:lnTo>
                    <a:pt x="151" y="175"/>
                  </a:lnTo>
                  <a:lnTo>
                    <a:pt x="158" y="177"/>
                  </a:lnTo>
                  <a:lnTo>
                    <a:pt x="165" y="179"/>
                  </a:lnTo>
                  <a:lnTo>
                    <a:pt x="172" y="180"/>
                  </a:lnTo>
                  <a:lnTo>
                    <a:pt x="178" y="183"/>
                  </a:lnTo>
                  <a:lnTo>
                    <a:pt x="185" y="184"/>
                  </a:lnTo>
                  <a:lnTo>
                    <a:pt x="193" y="186"/>
                  </a:lnTo>
                  <a:lnTo>
                    <a:pt x="200" y="187"/>
                  </a:lnTo>
                  <a:lnTo>
                    <a:pt x="207" y="189"/>
                  </a:lnTo>
                  <a:lnTo>
                    <a:pt x="214" y="191"/>
                  </a:lnTo>
                  <a:lnTo>
                    <a:pt x="222" y="193"/>
                  </a:lnTo>
                  <a:lnTo>
                    <a:pt x="228" y="194"/>
                  </a:lnTo>
                  <a:lnTo>
                    <a:pt x="236" y="196"/>
                  </a:lnTo>
                  <a:lnTo>
                    <a:pt x="243" y="197"/>
                  </a:lnTo>
                  <a:lnTo>
                    <a:pt x="251" y="200"/>
                  </a:lnTo>
                  <a:lnTo>
                    <a:pt x="258" y="201"/>
                  </a:lnTo>
                  <a:lnTo>
                    <a:pt x="266" y="202"/>
                  </a:lnTo>
                  <a:lnTo>
                    <a:pt x="274" y="204"/>
                  </a:lnTo>
                  <a:lnTo>
                    <a:pt x="281" y="205"/>
                  </a:lnTo>
                  <a:lnTo>
                    <a:pt x="289" y="206"/>
                  </a:lnTo>
                  <a:lnTo>
                    <a:pt x="297" y="209"/>
                  </a:lnTo>
                  <a:lnTo>
                    <a:pt x="304" y="210"/>
                  </a:lnTo>
                  <a:lnTo>
                    <a:pt x="312" y="211"/>
                  </a:lnTo>
                  <a:lnTo>
                    <a:pt x="320" y="212"/>
                  </a:lnTo>
                  <a:lnTo>
                    <a:pt x="328" y="214"/>
                  </a:lnTo>
                  <a:lnTo>
                    <a:pt x="336" y="216"/>
                  </a:lnTo>
                  <a:lnTo>
                    <a:pt x="344" y="217"/>
                  </a:lnTo>
                  <a:lnTo>
                    <a:pt x="352" y="218"/>
                  </a:lnTo>
                  <a:lnTo>
                    <a:pt x="361" y="220"/>
                  </a:lnTo>
                  <a:lnTo>
                    <a:pt x="369" y="221"/>
                  </a:lnTo>
                  <a:lnTo>
                    <a:pt x="377" y="222"/>
                  </a:lnTo>
                  <a:lnTo>
                    <a:pt x="385" y="223"/>
                  </a:lnTo>
                  <a:lnTo>
                    <a:pt x="394" y="225"/>
                  </a:lnTo>
                  <a:lnTo>
                    <a:pt x="402" y="226"/>
                  </a:lnTo>
                  <a:lnTo>
                    <a:pt x="411" y="227"/>
                  </a:lnTo>
                  <a:lnTo>
                    <a:pt x="419" y="228"/>
                  </a:lnTo>
                  <a:lnTo>
                    <a:pt x="428" y="229"/>
                  </a:lnTo>
                  <a:lnTo>
                    <a:pt x="436" y="230"/>
                  </a:lnTo>
                  <a:lnTo>
                    <a:pt x="445" y="231"/>
                  </a:lnTo>
                  <a:lnTo>
                    <a:pt x="454" y="233"/>
                  </a:lnTo>
                  <a:lnTo>
                    <a:pt x="462" y="234"/>
                  </a:lnTo>
                  <a:lnTo>
                    <a:pt x="471" y="235"/>
                  </a:lnTo>
                  <a:lnTo>
                    <a:pt x="480" y="236"/>
                  </a:lnTo>
                  <a:lnTo>
                    <a:pt x="489" y="237"/>
                  </a:lnTo>
                  <a:lnTo>
                    <a:pt x="499" y="238"/>
                  </a:lnTo>
                  <a:lnTo>
                    <a:pt x="517" y="241"/>
                  </a:lnTo>
                  <a:lnTo>
                    <a:pt x="535" y="242"/>
                  </a:lnTo>
                  <a:lnTo>
                    <a:pt x="553" y="244"/>
                  </a:lnTo>
                  <a:lnTo>
                    <a:pt x="571" y="245"/>
                  </a:lnTo>
                  <a:lnTo>
                    <a:pt x="591" y="247"/>
                  </a:lnTo>
                  <a:lnTo>
                    <a:pt x="609" y="248"/>
                  </a:lnTo>
                  <a:lnTo>
                    <a:pt x="628" y="250"/>
                  </a:lnTo>
                  <a:lnTo>
                    <a:pt x="647" y="251"/>
                  </a:lnTo>
                  <a:lnTo>
                    <a:pt x="667" y="253"/>
                  </a:lnTo>
                  <a:lnTo>
                    <a:pt x="686" y="254"/>
                  </a:lnTo>
                  <a:lnTo>
                    <a:pt x="705" y="254"/>
                  </a:lnTo>
                  <a:lnTo>
                    <a:pt x="724" y="255"/>
                  </a:lnTo>
                  <a:lnTo>
                    <a:pt x="745" y="256"/>
                  </a:lnTo>
                  <a:lnTo>
                    <a:pt x="764" y="258"/>
                  </a:lnTo>
                  <a:lnTo>
                    <a:pt x="785" y="258"/>
                  </a:lnTo>
                  <a:lnTo>
                    <a:pt x="805" y="259"/>
                  </a:lnTo>
                  <a:lnTo>
                    <a:pt x="824" y="259"/>
                  </a:lnTo>
                  <a:lnTo>
                    <a:pt x="845" y="260"/>
                  </a:lnTo>
                  <a:lnTo>
                    <a:pt x="865" y="260"/>
                  </a:lnTo>
                  <a:lnTo>
                    <a:pt x="886" y="260"/>
                  </a:lnTo>
                  <a:lnTo>
                    <a:pt x="907" y="260"/>
                  </a:lnTo>
                  <a:lnTo>
                    <a:pt x="928" y="260"/>
                  </a:lnTo>
                  <a:lnTo>
                    <a:pt x="948" y="260"/>
                  </a:lnTo>
                  <a:lnTo>
                    <a:pt x="970" y="260"/>
                  </a:lnTo>
                  <a:lnTo>
                    <a:pt x="990" y="259"/>
                  </a:lnTo>
                  <a:lnTo>
                    <a:pt x="1012" y="259"/>
                  </a:lnTo>
                  <a:lnTo>
                    <a:pt x="1032" y="258"/>
                  </a:lnTo>
                  <a:lnTo>
                    <a:pt x="1054" y="258"/>
                  </a:lnTo>
                  <a:lnTo>
                    <a:pt x="1074" y="256"/>
                  </a:lnTo>
                  <a:lnTo>
                    <a:pt x="1096" y="256"/>
                  </a:lnTo>
                  <a:lnTo>
                    <a:pt x="1117" y="255"/>
                  </a:lnTo>
                  <a:lnTo>
                    <a:pt x="1139" y="254"/>
                  </a:lnTo>
                  <a:lnTo>
                    <a:pt x="1160" y="253"/>
                  </a:lnTo>
                  <a:lnTo>
                    <a:pt x="1181" y="252"/>
                  </a:lnTo>
                  <a:lnTo>
                    <a:pt x="1202" y="250"/>
                  </a:lnTo>
                  <a:lnTo>
                    <a:pt x="1224" y="248"/>
                  </a:lnTo>
                  <a:lnTo>
                    <a:pt x="1245" y="247"/>
                  </a:lnTo>
                  <a:lnTo>
                    <a:pt x="1267" y="245"/>
                  </a:lnTo>
                  <a:lnTo>
                    <a:pt x="1289" y="244"/>
                  </a:lnTo>
                  <a:lnTo>
                    <a:pt x="1310" y="242"/>
                  </a:lnTo>
                  <a:lnTo>
                    <a:pt x="1332" y="239"/>
                  </a:lnTo>
                  <a:lnTo>
                    <a:pt x="1353" y="237"/>
                  </a:lnTo>
                  <a:lnTo>
                    <a:pt x="1375" y="236"/>
                  </a:lnTo>
                  <a:lnTo>
                    <a:pt x="1396" y="234"/>
                  </a:lnTo>
                  <a:lnTo>
                    <a:pt x="1418" y="230"/>
                  </a:lnTo>
                  <a:lnTo>
                    <a:pt x="1440" y="228"/>
                  </a:lnTo>
                  <a:lnTo>
                    <a:pt x="1461" y="226"/>
                  </a:lnTo>
                  <a:lnTo>
                    <a:pt x="1482" y="223"/>
                  </a:lnTo>
                  <a:lnTo>
                    <a:pt x="1503" y="220"/>
                  </a:lnTo>
                  <a:lnTo>
                    <a:pt x="1525" y="218"/>
                  </a:lnTo>
                  <a:lnTo>
                    <a:pt x="1546" y="214"/>
                  </a:lnTo>
                  <a:lnTo>
                    <a:pt x="1568" y="211"/>
                  </a:lnTo>
                  <a:lnTo>
                    <a:pt x="1588" y="208"/>
                  </a:lnTo>
                  <a:lnTo>
                    <a:pt x="1610" y="204"/>
                  </a:lnTo>
                  <a:lnTo>
                    <a:pt x="1631" y="201"/>
                  </a:lnTo>
                  <a:lnTo>
                    <a:pt x="1652" y="197"/>
                  </a:lnTo>
                  <a:lnTo>
                    <a:pt x="1673" y="194"/>
                  </a:lnTo>
                  <a:lnTo>
                    <a:pt x="1694" y="191"/>
                  </a:lnTo>
                  <a:lnTo>
                    <a:pt x="1714" y="186"/>
                  </a:lnTo>
                  <a:lnTo>
                    <a:pt x="1735" y="183"/>
                  </a:lnTo>
                  <a:lnTo>
                    <a:pt x="1756" y="178"/>
                  </a:lnTo>
                  <a:lnTo>
                    <a:pt x="1777" y="175"/>
                  </a:lnTo>
                  <a:lnTo>
                    <a:pt x="1797" y="170"/>
                  </a:lnTo>
                  <a:lnTo>
                    <a:pt x="1818" y="166"/>
                  </a:lnTo>
                  <a:lnTo>
                    <a:pt x="1838" y="161"/>
                  </a:lnTo>
                  <a:lnTo>
                    <a:pt x="1857" y="157"/>
                  </a:lnTo>
                  <a:lnTo>
                    <a:pt x="1878" y="152"/>
                  </a:lnTo>
                  <a:lnTo>
                    <a:pt x="1897" y="147"/>
                  </a:lnTo>
                  <a:lnTo>
                    <a:pt x="1917" y="143"/>
                  </a:lnTo>
                  <a:lnTo>
                    <a:pt x="1937" y="138"/>
                  </a:lnTo>
                  <a:lnTo>
                    <a:pt x="1956" y="133"/>
                  </a:lnTo>
                  <a:lnTo>
                    <a:pt x="1977" y="128"/>
                  </a:lnTo>
                  <a:lnTo>
                    <a:pt x="1995" y="122"/>
                  </a:lnTo>
                  <a:lnTo>
                    <a:pt x="2014" y="117"/>
                  </a:lnTo>
                  <a:lnTo>
                    <a:pt x="2033" y="112"/>
                  </a:lnTo>
                  <a:lnTo>
                    <a:pt x="2053" y="107"/>
                  </a:lnTo>
                  <a:lnTo>
                    <a:pt x="2071" y="101"/>
                  </a:lnTo>
                  <a:lnTo>
                    <a:pt x="2089" y="95"/>
                  </a:lnTo>
                  <a:lnTo>
                    <a:pt x="2108" y="90"/>
                  </a:lnTo>
                  <a:lnTo>
                    <a:pt x="2126" y="84"/>
                  </a:lnTo>
                  <a:lnTo>
                    <a:pt x="2143" y="78"/>
                  </a:lnTo>
                  <a:lnTo>
                    <a:pt x="2152" y="75"/>
                  </a:lnTo>
                  <a:lnTo>
                    <a:pt x="2162" y="71"/>
                  </a:lnTo>
                  <a:lnTo>
                    <a:pt x="2171" y="69"/>
                  </a:lnTo>
                  <a:lnTo>
                    <a:pt x="2180" y="66"/>
                  </a:lnTo>
                  <a:lnTo>
                    <a:pt x="2189" y="62"/>
                  </a:lnTo>
                  <a:lnTo>
                    <a:pt x="2197" y="60"/>
                  </a:lnTo>
                  <a:lnTo>
                    <a:pt x="2206" y="57"/>
                  </a:lnTo>
                  <a:lnTo>
                    <a:pt x="2214" y="53"/>
                  </a:lnTo>
                  <a:lnTo>
                    <a:pt x="2223" y="50"/>
                  </a:lnTo>
                  <a:lnTo>
                    <a:pt x="2232" y="46"/>
                  </a:lnTo>
                  <a:lnTo>
                    <a:pt x="2240" y="44"/>
                  </a:lnTo>
                  <a:lnTo>
                    <a:pt x="2248" y="41"/>
                  </a:lnTo>
                  <a:lnTo>
                    <a:pt x="2257" y="37"/>
                  </a:lnTo>
                  <a:lnTo>
                    <a:pt x="2265" y="34"/>
                  </a:lnTo>
                  <a:lnTo>
                    <a:pt x="2274" y="31"/>
                  </a:lnTo>
                  <a:lnTo>
                    <a:pt x="2282" y="27"/>
                  </a:lnTo>
                  <a:lnTo>
                    <a:pt x="2290" y="24"/>
                  </a:lnTo>
                  <a:lnTo>
                    <a:pt x="2298" y="20"/>
                  </a:lnTo>
                  <a:lnTo>
                    <a:pt x="2306" y="17"/>
                  </a:lnTo>
                  <a:lnTo>
                    <a:pt x="2314" y="13"/>
                  </a:lnTo>
                  <a:lnTo>
                    <a:pt x="2322" y="10"/>
                  </a:lnTo>
                  <a:lnTo>
                    <a:pt x="2330" y="7"/>
                  </a:lnTo>
                  <a:lnTo>
                    <a:pt x="2337" y="3"/>
                  </a:lnTo>
                  <a:lnTo>
                    <a:pt x="2345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34" name="Freeform 406"/>
            <p:cNvSpPr>
              <a:spLocks/>
            </p:cNvSpPr>
            <p:nvPr/>
          </p:nvSpPr>
          <p:spPr bwMode="auto">
            <a:xfrm>
              <a:off x="1168" y="1839"/>
              <a:ext cx="335" cy="37"/>
            </a:xfrm>
            <a:custGeom>
              <a:avLst/>
              <a:gdLst>
                <a:gd name="T0" fmla="*/ 10 w 2345"/>
                <a:gd name="T1" fmla="*/ 126 h 259"/>
                <a:gd name="T2" fmla="*/ 26 w 2345"/>
                <a:gd name="T3" fmla="*/ 133 h 259"/>
                <a:gd name="T4" fmla="*/ 42 w 2345"/>
                <a:gd name="T5" fmla="*/ 139 h 259"/>
                <a:gd name="T6" fmla="*/ 59 w 2345"/>
                <a:gd name="T7" fmla="*/ 146 h 259"/>
                <a:gd name="T8" fmla="*/ 76 w 2345"/>
                <a:gd name="T9" fmla="*/ 151 h 259"/>
                <a:gd name="T10" fmla="*/ 94 w 2345"/>
                <a:gd name="T11" fmla="*/ 157 h 259"/>
                <a:gd name="T12" fmla="*/ 113 w 2345"/>
                <a:gd name="T13" fmla="*/ 164 h 259"/>
                <a:gd name="T14" fmla="*/ 132 w 2345"/>
                <a:gd name="T15" fmla="*/ 170 h 259"/>
                <a:gd name="T16" fmla="*/ 151 w 2345"/>
                <a:gd name="T17" fmla="*/ 175 h 259"/>
                <a:gd name="T18" fmla="*/ 172 w 2345"/>
                <a:gd name="T19" fmla="*/ 180 h 259"/>
                <a:gd name="T20" fmla="*/ 193 w 2345"/>
                <a:gd name="T21" fmla="*/ 185 h 259"/>
                <a:gd name="T22" fmla="*/ 214 w 2345"/>
                <a:gd name="T23" fmla="*/ 191 h 259"/>
                <a:gd name="T24" fmla="*/ 236 w 2345"/>
                <a:gd name="T25" fmla="*/ 196 h 259"/>
                <a:gd name="T26" fmla="*/ 258 w 2345"/>
                <a:gd name="T27" fmla="*/ 200 h 259"/>
                <a:gd name="T28" fmla="*/ 281 w 2345"/>
                <a:gd name="T29" fmla="*/ 205 h 259"/>
                <a:gd name="T30" fmla="*/ 304 w 2345"/>
                <a:gd name="T31" fmla="*/ 209 h 259"/>
                <a:gd name="T32" fmla="*/ 328 w 2345"/>
                <a:gd name="T33" fmla="*/ 214 h 259"/>
                <a:gd name="T34" fmla="*/ 352 w 2345"/>
                <a:gd name="T35" fmla="*/ 218 h 259"/>
                <a:gd name="T36" fmla="*/ 377 w 2345"/>
                <a:gd name="T37" fmla="*/ 222 h 259"/>
                <a:gd name="T38" fmla="*/ 402 w 2345"/>
                <a:gd name="T39" fmla="*/ 225 h 259"/>
                <a:gd name="T40" fmla="*/ 428 w 2345"/>
                <a:gd name="T41" fmla="*/ 230 h 259"/>
                <a:gd name="T42" fmla="*/ 454 w 2345"/>
                <a:gd name="T43" fmla="*/ 233 h 259"/>
                <a:gd name="T44" fmla="*/ 480 w 2345"/>
                <a:gd name="T45" fmla="*/ 235 h 259"/>
                <a:gd name="T46" fmla="*/ 517 w 2345"/>
                <a:gd name="T47" fmla="*/ 240 h 259"/>
                <a:gd name="T48" fmla="*/ 571 w 2345"/>
                <a:gd name="T49" fmla="*/ 246 h 259"/>
                <a:gd name="T50" fmla="*/ 628 w 2345"/>
                <a:gd name="T51" fmla="*/ 250 h 259"/>
                <a:gd name="T52" fmla="*/ 686 w 2345"/>
                <a:gd name="T53" fmla="*/ 254 h 259"/>
                <a:gd name="T54" fmla="*/ 745 w 2345"/>
                <a:gd name="T55" fmla="*/ 256 h 259"/>
                <a:gd name="T56" fmla="*/ 805 w 2345"/>
                <a:gd name="T57" fmla="*/ 258 h 259"/>
                <a:gd name="T58" fmla="*/ 865 w 2345"/>
                <a:gd name="T59" fmla="*/ 259 h 259"/>
                <a:gd name="T60" fmla="*/ 928 w 2345"/>
                <a:gd name="T61" fmla="*/ 259 h 259"/>
                <a:gd name="T62" fmla="*/ 990 w 2345"/>
                <a:gd name="T63" fmla="*/ 259 h 259"/>
                <a:gd name="T64" fmla="*/ 1054 w 2345"/>
                <a:gd name="T65" fmla="*/ 257 h 259"/>
                <a:gd name="T66" fmla="*/ 1117 w 2345"/>
                <a:gd name="T67" fmla="*/ 255 h 259"/>
                <a:gd name="T68" fmla="*/ 1181 w 2345"/>
                <a:gd name="T69" fmla="*/ 251 h 259"/>
                <a:gd name="T70" fmla="*/ 1245 w 2345"/>
                <a:gd name="T71" fmla="*/ 247 h 259"/>
                <a:gd name="T72" fmla="*/ 1310 w 2345"/>
                <a:gd name="T73" fmla="*/ 241 h 259"/>
                <a:gd name="T74" fmla="*/ 1375 w 2345"/>
                <a:gd name="T75" fmla="*/ 235 h 259"/>
                <a:gd name="T76" fmla="*/ 1440 w 2345"/>
                <a:gd name="T77" fmla="*/ 227 h 259"/>
                <a:gd name="T78" fmla="*/ 1503 w 2345"/>
                <a:gd name="T79" fmla="*/ 220 h 259"/>
                <a:gd name="T80" fmla="*/ 1568 w 2345"/>
                <a:gd name="T81" fmla="*/ 210 h 259"/>
                <a:gd name="T82" fmla="*/ 1631 w 2345"/>
                <a:gd name="T83" fmla="*/ 201 h 259"/>
                <a:gd name="T84" fmla="*/ 1694 w 2345"/>
                <a:gd name="T85" fmla="*/ 190 h 259"/>
                <a:gd name="T86" fmla="*/ 1756 w 2345"/>
                <a:gd name="T87" fmla="*/ 179 h 259"/>
                <a:gd name="T88" fmla="*/ 1818 w 2345"/>
                <a:gd name="T89" fmla="*/ 165 h 259"/>
                <a:gd name="T90" fmla="*/ 1878 w 2345"/>
                <a:gd name="T91" fmla="*/ 151 h 259"/>
                <a:gd name="T92" fmla="*/ 1937 w 2345"/>
                <a:gd name="T93" fmla="*/ 138 h 259"/>
                <a:gd name="T94" fmla="*/ 1995 w 2345"/>
                <a:gd name="T95" fmla="*/ 122 h 259"/>
                <a:gd name="T96" fmla="*/ 2053 w 2345"/>
                <a:gd name="T97" fmla="*/ 106 h 259"/>
                <a:gd name="T98" fmla="*/ 2108 w 2345"/>
                <a:gd name="T99" fmla="*/ 89 h 259"/>
                <a:gd name="T100" fmla="*/ 2152 w 2345"/>
                <a:gd name="T101" fmla="*/ 74 h 259"/>
                <a:gd name="T102" fmla="*/ 2180 w 2345"/>
                <a:gd name="T103" fmla="*/ 65 h 259"/>
                <a:gd name="T104" fmla="*/ 2206 w 2345"/>
                <a:gd name="T105" fmla="*/ 56 h 259"/>
                <a:gd name="T106" fmla="*/ 2232 w 2345"/>
                <a:gd name="T107" fmla="*/ 47 h 259"/>
                <a:gd name="T108" fmla="*/ 2257 w 2345"/>
                <a:gd name="T109" fmla="*/ 37 h 259"/>
                <a:gd name="T110" fmla="*/ 2282 w 2345"/>
                <a:gd name="T111" fmla="*/ 27 h 259"/>
                <a:gd name="T112" fmla="*/ 2306 w 2345"/>
                <a:gd name="T113" fmla="*/ 17 h 259"/>
                <a:gd name="T114" fmla="*/ 2330 w 2345"/>
                <a:gd name="T115" fmla="*/ 7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345" h="259">
                  <a:moveTo>
                    <a:pt x="0" y="122"/>
                  </a:moveTo>
                  <a:lnTo>
                    <a:pt x="6" y="124"/>
                  </a:lnTo>
                  <a:lnTo>
                    <a:pt x="10" y="126"/>
                  </a:lnTo>
                  <a:lnTo>
                    <a:pt x="16" y="129"/>
                  </a:lnTo>
                  <a:lnTo>
                    <a:pt x="21" y="131"/>
                  </a:lnTo>
                  <a:lnTo>
                    <a:pt x="26" y="133"/>
                  </a:lnTo>
                  <a:lnTo>
                    <a:pt x="31" y="136"/>
                  </a:lnTo>
                  <a:lnTo>
                    <a:pt x="37" y="138"/>
                  </a:lnTo>
                  <a:lnTo>
                    <a:pt x="42" y="139"/>
                  </a:lnTo>
                  <a:lnTo>
                    <a:pt x="48" y="141"/>
                  </a:lnTo>
                  <a:lnTo>
                    <a:pt x="54" y="143"/>
                  </a:lnTo>
                  <a:lnTo>
                    <a:pt x="59" y="146"/>
                  </a:lnTo>
                  <a:lnTo>
                    <a:pt x="65" y="148"/>
                  </a:lnTo>
                  <a:lnTo>
                    <a:pt x="71" y="149"/>
                  </a:lnTo>
                  <a:lnTo>
                    <a:pt x="76" y="151"/>
                  </a:lnTo>
                  <a:lnTo>
                    <a:pt x="82" y="154"/>
                  </a:lnTo>
                  <a:lnTo>
                    <a:pt x="89" y="156"/>
                  </a:lnTo>
                  <a:lnTo>
                    <a:pt x="94" y="157"/>
                  </a:lnTo>
                  <a:lnTo>
                    <a:pt x="100" y="159"/>
                  </a:lnTo>
                  <a:lnTo>
                    <a:pt x="107" y="162"/>
                  </a:lnTo>
                  <a:lnTo>
                    <a:pt x="113" y="164"/>
                  </a:lnTo>
                  <a:lnTo>
                    <a:pt x="119" y="165"/>
                  </a:lnTo>
                  <a:lnTo>
                    <a:pt x="125" y="167"/>
                  </a:lnTo>
                  <a:lnTo>
                    <a:pt x="132" y="170"/>
                  </a:lnTo>
                  <a:lnTo>
                    <a:pt x="139" y="171"/>
                  </a:lnTo>
                  <a:lnTo>
                    <a:pt x="146" y="173"/>
                  </a:lnTo>
                  <a:lnTo>
                    <a:pt x="151" y="175"/>
                  </a:lnTo>
                  <a:lnTo>
                    <a:pt x="158" y="176"/>
                  </a:lnTo>
                  <a:lnTo>
                    <a:pt x="165" y="179"/>
                  </a:lnTo>
                  <a:lnTo>
                    <a:pt x="172" y="180"/>
                  </a:lnTo>
                  <a:lnTo>
                    <a:pt x="178" y="182"/>
                  </a:lnTo>
                  <a:lnTo>
                    <a:pt x="185" y="183"/>
                  </a:lnTo>
                  <a:lnTo>
                    <a:pt x="193" y="185"/>
                  </a:lnTo>
                  <a:lnTo>
                    <a:pt x="200" y="188"/>
                  </a:lnTo>
                  <a:lnTo>
                    <a:pt x="207" y="189"/>
                  </a:lnTo>
                  <a:lnTo>
                    <a:pt x="214" y="191"/>
                  </a:lnTo>
                  <a:lnTo>
                    <a:pt x="222" y="192"/>
                  </a:lnTo>
                  <a:lnTo>
                    <a:pt x="228" y="193"/>
                  </a:lnTo>
                  <a:lnTo>
                    <a:pt x="236" y="196"/>
                  </a:lnTo>
                  <a:lnTo>
                    <a:pt x="243" y="197"/>
                  </a:lnTo>
                  <a:lnTo>
                    <a:pt x="251" y="199"/>
                  </a:lnTo>
                  <a:lnTo>
                    <a:pt x="258" y="200"/>
                  </a:lnTo>
                  <a:lnTo>
                    <a:pt x="266" y="201"/>
                  </a:lnTo>
                  <a:lnTo>
                    <a:pt x="274" y="204"/>
                  </a:lnTo>
                  <a:lnTo>
                    <a:pt x="281" y="205"/>
                  </a:lnTo>
                  <a:lnTo>
                    <a:pt x="289" y="207"/>
                  </a:lnTo>
                  <a:lnTo>
                    <a:pt x="297" y="208"/>
                  </a:lnTo>
                  <a:lnTo>
                    <a:pt x="304" y="209"/>
                  </a:lnTo>
                  <a:lnTo>
                    <a:pt x="312" y="210"/>
                  </a:lnTo>
                  <a:lnTo>
                    <a:pt x="320" y="213"/>
                  </a:lnTo>
                  <a:lnTo>
                    <a:pt x="328" y="214"/>
                  </a:lnTo>
                  <a:lnTo>
                    <a:pt x="336" y="215"/>
                  </a:lnTo>
                  <a:lnTo>
                    <a:pt x="344" y="216"/>
                  </a:lnTo>
                  <a:lnTo>
                    <a:pt x="352" y="218"/>
                  </a:lnTo>
                  <a:lnTo>
                    <a:pt x="361" y="220"/>
                  </a:lnTo>
                  <a:lnTo>
                    <a:pt x="369" y="221"/>
                  </a:lnTo>
                  <a:lnTo>
                    <a:pt x="377" y="222"/>
                  </a:lnTo>
                  <a:lnTo>
                    <a:pt x="385" y="223"/>
                  </a:lnTo>
                  <a:lnTo>
                    <a:pt x="394" y="224"/>
                  </a:lnTo>
                  <a:lnTo>
                    <a:pt x="402" y="225"/>
                  </a:lnTo>
                  <a:lnTo>
                    <a:pt x="411" y="226"/>
                  </a:lnTo>
                  <a:lnTo>
                    <a:pt x="419" y="229"/>
                  </a:lnTo>
                  <a:lnTo>
                    <a:pt x="428" y="230"/>
                  </a:lnTo>
                  <a:lnTo>
                    <a:pt x="436" y="231"/>
                  </a:lnTo>
                  <a:lnTo>
                    <a:pt x="445" y="232"/>
                  </a:lnTo>
                  <a:lnTo>
                    <a:pt x="454" y="233"/>
                  </a:lnTo>
                  <a:lnTo>
                    <a:pt x="462" y="233"/>
                  </a:lnTo>
                  <a:lnTo>
                    <a:pt x="471" y="234"/>
                  </a:lnTo>
                  <a:lnTo>
                    <a:pt x="480" y="235"/>
                  </a:lnTo>
                  <a:lnTo>
                    <a:pt x="489" y="237"/>
                  </a:lnTo>
                  <a:lnTo>
                    <a:pt x="499" y="238"/>
                  </a:lnTo>
                  <a:lnTo>
                    <a:pt x="517" y="240"/>
                  </a:lnTo>
                  <a:lnTo>
                    <a:pt x="535" y="242"/>
                  </a:lnTo>
                  <a:lnTo>
                    <a:pt x="553" y="243"/>
                  </a:lnTo>
                  <a:lnTo>
                    <a:pt x="571" y="246"/>
                  </a:lnTo>
                  <a:lnTo>
                    <a:pt x="591" y="247"/>
                  </a:lnTo>
                  <a:lnTo>
                    <a:pt x="609" y="248"/>
                  </a:lnTo>
                  <a:lnTo>
                    <a:pt x="628" y="250"/>
                  </a:lnTo>
                  <a:lnTo>
                    <a:pt x="647" y="251"/>
                  </a:lnTo>
                  <a:lnTo>
                    <a:pt x="667" y="252"/>
                  </a:lnTo>
                  <a:lnTo>
                    <a:pt x="686" y="254"/>
                  </a:lnTo>
                  <a:lnTo>
                    <a:pt x="705" y="255"/>
                  </a:lnTo>
                  <a:lnTo>
                    <a:pt x="724" y="256"/>
                  </a:lnTo>
                  <a:lnTo>
                    <a:pt x="745" y="256"/>
                  </a:lnTo>
                  <a:lnTo>
                    <a:pt x="764" y="257"/>
                  </a:lnTo>
                  <a:lnTo>
                    <a:pt x="785" y="257"/>
                  </a:lnTo>
                  <a:lnTo>
                    <a:pt x="805" y="258"/>
                  </a:lnTo>
                  <a:lnTo>
                    <a:pt x="824" y="258"/>
                  </a:lnTo>
                  <a:lnTo>
                    <a:pt x="845" y="259"/>
                  </a:lnTo>
                  <a:lnTo>
                    <a:pt x="865" y="259"/>
                  </a:lnTo>
                  <a:lnTo>
                    <a:pt x="886" y="259"/>
                  </a:lnTo>
                  <a:lnTo>
                    <a:pt x="907" y="259"/>
                  </a:lnTo>
                  <a:lnTo>
                    <a:pt x="928" y="259"/>
                  </a:lnTo>
                  <a:lnTo>
                    <a:pt x="948" y="259"/>
                  </a:lnTo>
                  <a:lnTo>
                    <a:pt x="970" y="259"/>
                  </a:lnTo>
                  <a:lnTo>
                    <a:pt x="990" y="259"/>
                  </a:lnTo>
                  <a:lnTo>
                    <a:pt x="1012" y="258"/>
                  </a:lnTo>
                  <a:lnTo>
                    <a:pt x="1032" y="258"/>
                  </a:lnTo>
                  <a:lnTo>
                    <a:pt x="1054" y="257"/>
                  </a:lnTo>
                  <a:lnTo>
                    <a:pt x="1074" y="256"/>
                  </a:lnTo>
                  <a:lnTo>
                    <a:pt x="1096" y="256"/>
                  </a:lnTo>
                  <a:lnTo>
                    <a:pt x="1117" y="255"/>
                  </a:lnTo>
                  <a:lnTo>
                    <a:pt x="1139" y="254"/>
                  </a:lnTo>
                  <a:lnTo>
                    <a:pt x="1160" y="252"/>
                  </a:lnTo>
                  <a:lnTo>
                    <a:pt x="1181" y="251"/>
                  </a:lnTo>
                  <a:lnTo>
                    <a:pt x="1202" y="250"/>
                  </a:lnTo>
                  <a:lnTo>
                    <a:pt x="1224" y="248"/>
                  </a:lnTo>
                  <a:lnTo>
                    <a:pt x="1245" y="247"/>
                  </a:lnTo>
                  <a:lnTo>
                    <a:pt x="1267" y="246"/>
                  </a:lnTo>
                  <a:lnTo>
                    <a:pt x="1289" y="243"/>
                  </a:lnTo>
                  <a:lnTo>
                    <a:pt x="1310" y="241"/>
                  </a:lnTo>
                  <a:lnTo>
                    <a:pt x="1332" y="240"/>
                  </a:lnTo>
                  <a:lnTo>
                    <a:pt x="1353" y="238"/>
                  </a:lnTo>
                  <a:lnTo>
                    <a:pt x="1375" y="235"/>
                  </a:lnTo>
                  <a:lnTo>
                    <a:pt x="1396" y="233"/>
                  </a:lnTo>
                  <a:lnTo>
                    <a:pt x="1418" y="231"/>
                  </a:lnTo>
                  <a:lnTo>
                    <a:pt x="1440" y="227"/>
                  </a:lnTo>
                  <a:lnTo>
                    <a:pt x="1461" y="225"/>
                  </a:lnTo>
                  <a:lnTo>
                    <a:pt x="1482" y="223"/>
                  </a:lnTo>
                  <a:lnTo>
                    <a:pt x="1503" y="220"/>
                  </a:lnTo>
                  <a:lnTo>
                    <a:pt x="1525" y="217"/>
                  </a:lnTo>
                  <a:lnTo>
                    <a:pt x="1546" y="214"/>
                  </a:lnTo>
                  <a:lnTo>
                    <a:pt x="1568" y="210"/>
                  </a:lnTo>
                  <a:lnTo>
                    <a:pt x="1588" y="207"/>
                  </a:lnTo>
                  <a:lnTo>
                    <a:pt x="1610" y="205"/>
                  </a:lnTo>
                  <a:lnTo>
                    <a:pt x="1631" y="201"/>
                  </a:lnTo>
                  <a:lnTo>
                    <a:pt x="1652" y="197"/>
                  </a:lnTo>
                  <a:lnTo>
                    <a:pt x="1673" y="193"/>
                  </a:lnTo>
                  <a:lnTo>
                    <a:pt x="1694" y="190"/>
                  </a:lnTo>
                  <a:lnTo>
                    <a:pt x="1714" y="187"/>
                  </a:lnTo>
                  <a:lnTo>
                    <a:pt x="1735" y="182"/>
                  </a:lnTo>
                  <a:lnTo>
                    <a:pt x="1756" y="179"/>
                  </a:lnTo>
                  <a:lnTo>
                    <a:pt x="1777" y="174"/>
                  </a:lnTo>
                  <a:lnTo>
                    <a:pt x="1797" y="170"/>
                  </a:lnTo>
                  <a:lnTo>
                    <a:pt x="1818" y="165"/>
                  </a:lnTo>
                  <a:lnTo>
                    <a:pt x="1838" y="160"/>
                  </a:lnTo>
                  <a:lnTo>
                    <a:pt x="1857" y="156"/>
                  </a:lnTo>
                  <a:lnTo>
                    <a:pt x="1878" y="151"/>
                  </a:lnTo>
                  <a:lnTo>
                    <a:pt x="1897" y="147"/>
                  </a:lnTo>
                  <a:lnTo>
                    <a:pt x="1917" y="142"/>
                  </a:lnTo>
                  <a:lnTo>
                    <a:pt x="1937" y="138"/>
                  </a:lnTo>
                  <a:lnTo>
                    <a:pt x="1956" y="132"/>
                  </a:lnTo>
                  <a:lnTo>
                    <a:pt x="1977" y="128"/>
                  </a:lnTo>
                  <a:lnTo>
                    <a:pt x="1995" y="122"/>
                  </a:lnTo>
                  <a:lnTo>
                    <a:pt x="2014" y="117"/>
                  </a:lnTo>
                  <a:lnTo>
                    <a:pt x="2033" y="112"/>
                  </a:lnTo>
                  <a:lnTo>
                    <a:pt x="2053" y="106"/>
                  </a:lnTo>
                  <a:lnTo>
                    <a:pt x="2071" y="100"/>
                  </a:lnTo>
                  <a:lnTo>
                    <a:pt x="2089" y="95"/>
                  </a:lnTo>
                  <a:lnTo>
                    <a:pt x="2108" y="89"/>
                  </a:lnTo>
                  <a:lnTo>
                    <a:pt x="2126" y="83"/>
                  </a:lnTo>
                  <a:lnTo>
                    <a:pt x="2143" y="78"/>
                  </a:lnTo>
                  <a:lnTo>
                    <a:pt x="2152" y="74"/>
                  </a:lnTo>
                  <a:lnTo>
                    <a:pt x="2162" y="72"/>
                  </a:lnTo>
                  <a:lnTo>
                    <a:pt x="2171" y="69"/>
                  </a:lnTo>
                  <a:lnTo>
                    <a:pt x="2180" y="65"/>
                  </a:lnTo>
                  <a:lnTo>
                    <a:pt x="2189" y="62"/>
                  </a:lnTo>
                  <a:lnTo>
                    <a:pt x="2197" y="59"/>
                  </a:lnTo>
                  <a:lnTo>
                    <a:pt x="2206" y="56"/>
                  </a:lnTo>
                  <a:lnTo>
                    <a:pt x="2214" y="53"/>
                  </a:lnTo>
                  <a:lnTo>
                    <a:pt x="2223" y="49"/>
                  </a:lnTo>
                  <a:lnTo>
                    <a:pt x="2232" y="47"/>
                  </a:lnTo>
                  <a:lnTo>
                    <a:pt x="2240" y="44"/>
                  </a:lnTo>
                  <a:lnTo>
                    <a:pt x="2248" y="40"/>
                  </a:lnTo>
                  <a:lnTo>
                    <a:pt x="2257" y="37"/>
                  </a:lnTo>
                  <a:lnTo>
                    <a:pt x="2265" y="33"/>
                  </a:lnTo>
                  <a:lnTo>
                    <a:pt x="2274" y="30"/>
                  </a:lnTo>
                  <a:lnTo>
                    <a:pt x="2282" y="27"/>
                  </a:lnTo>
                  <a:lnTo>
                    <a:pt x="2290" y="24"/>
                  </a:lnTo>
                  <a:lnTo>
                    <a:pt x="2298" y="21"/>
                  </a:lnTo>
                  <a:lnTo>
                    <a:pt x="2306" y="17"/>
                  </a:lnTo>
                  <a:lnTo>
                    <a:pt x="2314" y="14"/>
                  </a:lnTo>
                  <a:lnTo>
                    <a:pt x="2322" y="11"/>
                  </a:lnTo>
                  <a:lnTo>
                    <a:pt x="2330" y="7"/>
                  </a:lnTo>
                  <a:lnTo>
                    <a:pt x="2337" y="4"/>
                  </a:lnTo>
                  <a:lnTo>
                    <a:pt x="2345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35" name="Freeform 407"/>
            <p:cNvSpPr>
              <a:spLocks/>
            </p:cNvSpPr>
            <p:nvPr/>
          </p:nvSpPr>
          <p:spPr bwMode="auto">
            <a:xfrm>
              <a:off x="1168" y="1716"/>
              <a:ext cx="335" cy="37"/>
            </a:xfrm>
            <a:custGeom>
              <a:avLst/>
              <a:gdLst>
                <a:gd name="T0" fmla="*/ 10 w 2345"/>
                <a:gd name="T1" fmla="*/ 126 h 259"/>
                <a:gd name="T2" fmla="*/ 26 w 2345"/>
                <a:gd name="T3" fmla="*/ 133 h 259"/>
                <a:gd name="T4" fmla="*/ 42 w 2345"/>
                <a:gd name="T5" fmla="*/ 139 h 259"/>
                <a:gd name="T6" fmla="*/ 59 w 2345"/>
                <a:gd name="T7" fmla="*/ 145 h 259"/>
                <a:gd name="T8" fmla="*/ 76 w 2345"/>
                <a:gd name="T9" fmla="*/ 151 h 259"/>
                <a:gd name="T10" fmla="*/ 94 w 2345"/>
                <a:gd name="T11" fmla="*/ 158 h 259"/>
                <a:gd name="T12" fmla="*/ 113 w 2345"/>
                <a:gd name="T13" fmla="*/ 163 h 259"/>
                <a:gd name="T14" fmla="*/ 132 w 2345"/>
                <a:gd name="T15" fmla="*/ 169 h 259"/>
                <a:gd name="T16" fmla="*/ 151 w 2345"/>
                <a:gd name="T17" fmla="*/ 175 h 259"/>
                <a:gd name="T18" fmla="*/ 172 w 2345"/>
                <a:gd name="T19" fmla="*/ 180 h 259"/>
                <a:gd name="T20" fmla="*/ 193 w 2345"/>
                <a:gd name="T21" fmla="*/ 185 h 259"/>
                <a:gd name="T22" fmla="*/ 214 w 2345"/>
                <a:gd name="T23" fmla="*/ 191 h 259"/>
                <a:gd name="T24" fmla="*/ 236 w 2345"/>
                <a:gd name="T25" fmla="*/ 195 h 259"/>
                <a:gd name="T26" fmla="*/ 258 w 2345"/>
                <a:gd name="T27" fmla="*/ 200 h 259"/>
                <a:gd name="T28" fmla="*/ 281 w 2345"/>
                <a:gd name="T29" fmla="*/ 204 h 259"/>
                <a:gd name="T30" fmla="*/ 304 w 2345"/>
                <a:gd name="T31" fmla="*/ 209 h 259"/>
                <a:gd name="T32" fmla="*/ 328 w 2345"/>
                <a:gd name="T33" fmla="*/ 213 h 259"/>
                <a:gd name="T34" fmla="*/ 352 w 2345"/>
                <a:gd name="T35" fmla="*/ 218 h 259"/>
                <a:gd name="T36" fmla="*/ 377 w 2345"/>
                <a:gd name="T37" fmla="*/ 221 h 259"/>
                <a:gd name="T38" fmla="*/ 402 w 2345"/>
                <a:gd name="T39" fmla="*/ 226 h 259"/>
                <a:gd name="T40" fmla="*/ 428 w 2345"/>
                <a:gd name="T41" fmla="*/ 229 h 259"/>
                <a:gd name="T42" fmla="*/ 454 w 2345"/>
                <a:gd name="T43" fmla="*/ 233 h 259"/>
                <a:gd name="T44" fmla="*/ 480 w 2345"/>
                <a:gd name="T45" fmla="*/ 236 h 259"/>
                <a:gd name="T46" fmla="*/ 517 w 2345"/>
                <a:gd name="T47" fmla="*/ 239 h 259"/>
                <a:gd name="T48" fmla="*/ 571 w 2345"/>
                <a:gd name="T49" fmla="*/ 245 h 259"/>
                <a:gd name="T50" fmla="*/ 628 w 2345"/>
                <a:gd name="T51" fmla="*/ 250 h 259"/>
                <a:gd name="T52" fmla="*/ 686 w 2345"/>
                <a:gd name="T53" fmla="*/ 253 h 259"/>
                <a:gd name="T54" fmla="*/ 745 w 2345"/>
                <a:gd name="T55" fmla="*/ 255 h 259"/>
                <a:gd name="T56" fmla="*/ 805 w 2345"/>
                <a:gd name="T57" fmla="*/ 258 h 259"/>
                <a:gd name="T58" fmla="*/ 865 w 2345"/>
                <a:gd name="T59" fmla="*/ 259 h 259"/>
                <a:gd name="T60" fmla="*/ 928 w 2345"/>
                <a:gd name="T61" fmla="*/ 259 h 259"/>
                <a:gd name="T62" fmla="*/ 990 w 2345"/>
                <a:gd name="T63" fmla="*/ 259 h 259"/>
                <a:gd name="T64" fmla="*/ 1054 w 2345"/>
                <a:gd name="T65" fmla="*/ 256 h 259"/>
                <a:gd name="T66" fmla="*/ 1117 w 2345"/>
                <a:gd name="T67" fmla="*/ 254 h 259"/>
                <a:gd name="T68" fmla="*/ 1181 w 2345"/>
                <a:gd name="T69" fmla="*/ 251 h 259"/>
                <a:gd name="T70" fmla="*/ 1245 w 2345"/>
                <a:gd name="T71" fmla="*/ 246 h 259"/>
                <a:gd name="T72" fmla="*/ 1310 w 2345"/>
                <a:gd name="T73" fmla="*/ 241 h 259"/>
                <a:gd name="T74" fmla="*/ 1375 w 2345"/>
                <a:gd name="T75" fmla="*/ 235 h 259"/>
                <a:gd name="T76" fmla="*/ 1440 w 2345"/>
                <a:gd name="T77" fmla="*/ 228 h 259"/>
                <a:gd name="T78" fmla="*/ 1503 w 2345"/>
                <a:gd name="T79" fmla="*/ 220 h 259"/>
                <a:gd name="T80" fmla="*/ 1568 w 2345"/>
                <a:gd name="T81" fmla="*/ 211 h 259"/>
                <a:gd name="T82" fmla="*/ 1631 w 2345"/>
                <a:gd name="T83" fmla="*/ 201 h 259"/>
                <a:gd name="T84" fmla="*/ 1694 w 2345"/>
                <a:gd name="T85" fmla="*/ 189 h 259"/>
                <a:gd name="T86" fmla="*/ 1756 w 2345"/>
                <a:gd name="T87" fmla="*/ 178 h 259"/>
                <a:gd name="T88" fmla="*/ 1818 w 2345"/>
                <a:gd name="T89" fmla="*/ 166 h 259"/>
                <a:gd name="T90" fmla="*/ 1878 w 2345"/>
                <a:gd name="T91" fmla="*/ 152 h 259"/>
                <a:gd name="T92" fmla="*/ 1937 w 2345"/>
                <a:gd name="T93" fmla="*/ 137 h 259"/>
                <a:gd name="T94" fmla="*/ 1995 w 2345"/>
                <a:gd name="T95" fmla="*/ 121 h 259"/>
                <a:gd name="T96" fmla="*/ 2053 w 2345"/>
                <a:gd name="T97" fmla="*/ 105 h 259"/>
                <a:gd name="T98" fmla="*/ 2108 w 2345"/>
                <a:gd name="T99" fmla="*/ 88 h 259"/>
                <a:gd name="T100" fmla="*/ 2152 w 2345"/>
                <a:gd name="T101" fmla="*/ 74 h 259"/>
                <a:gd name="T102" fmla="*/ 2180 w 2345"/>
                <a:gd name="T103" fmla="*/ 65 h 259"/>
                <a:gd name="T104" fmla="*/ 2206 w 2345"/>
                <a:gd name="T105" fmla="*/ 55 h 259"/>
                <a:gd name="T106" fmla="*/ 2232 w 2345"/>
                <a:gd name="T107" fmla="*/ 46 h 259"/>
                <a:gd name="T108" fmla="*/ 2257 w 2345"/>
                <a:gd name="T109" fmla="*/ 36 h 259"/>
                <a:gd name="T110" fmla="*/ 2282 w 2345"/>
                <a:gd name="T111" fmla="*/ 27 h 259"/>
                <a:gd name="T112" fmla="*/ 2306 w 2345"/>
                <a:gd name="T113" fmla="*/ 17 h 259"/>
                <a:gd name="T114" fmla="*/ 2330 w 2345"/>
                <a:gd name="T115" fmla="*/ 7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345" h="259">
                  <a:moveTo>
                    <a:pt x="0" y="121"/>
                  </a:moveTo>
                  <a:lnTo>
                    <a:pt x="6" y="124"/>
                  </a:lnTo>
                  <a:lnTo>
                    <a:pt x="10" y="126"/>
                  </a:lnTo>
                  <a:lnTo>
                    <a:pt x="16" y="128"/>
                  </a:lnTo>
                  <a:lnTo>
                    <a:pt x="21" y="130"/>
                  </a:lnTo>
                  <a:lnTo>
                    <a:pt x="26" y="133"/>
                  </a:lnTo>
                  <a:lnTo>
                    <a:pt x="31" y="135"/>
                  </a:lnTo>
                  <a:lnTo>
                    <a:pt x="37" y="137"/>
                  </a:lnTo>
                  <a:lnTo>
                    <a:pt x="42" y="139"/>
                  </a:lnTo>
                  <a:lnTo>
                    <a:pt x="48" y="141"/>
                  </a:lnTo>
                  <a:lnTo>
                    <a:pt x="54" y="143"/>
                  </a:lnTo>
                  <a:lnTo>
                    <a:pt x="59" y="145"/>
                  </a:lnTo>
                  <a:lnTo>
                    <a:pt x="65" y="147"/>
                  </a:lnTo>
                  <a:lnTo>
                    <a:pt x="71" y="150"/>
                  </a:lnTo>
                  <a:lnTo>
                    <a:pt x="76" y="151"/>
                  </a:lnTo>
                  <a:lnTo>
                    <a:pt x="82" y="153"/>
                  </a:lnTo>
                  <a:lnTo>
                    <a:pt x="89" y="155"/>
                  </a:lnTo>
                  <a:lnTo>
                    <a:pt x="94" y="158"/>
                  </a:lnTo>
                  <a:lnTo>
                    <a:pt x="100" y="159"/>
                  </a:lnTo>
                  <a:lnTo>
                    <a:pt x="107" y="161"/>
                  </a:lnTo>
                  <a:lnTo>
                    <a:pt x="113" y="163"/>
                  </a:lnTo>
                  <a:lnTo>
                    <a:pt x="119" y="166"/>
                  </a:lnTo>
                  <a:lnTo>
                    <a:pt x="125" y="167"/>
                  </a:lnTo>
                  <a:lnTo>
                    <a:pt x="132" y="169"/>
                  </a:lnTo>
                  <a:lnTo>
                    <a:pt x="139" y="171"/>
                  </a:lnTo>
                  <a:lnTo>
                    <a:pt x="146" y="172"/>
                  </a:lnTo>
                  <a:lnTo>
                    <a:pt x="151" y="175"/>
                  </a:lnTo>
                  <a:lnTo>
                    <a:pt x="158" y="176"/>
                  </a:lnTo>
                  <a:lnTo>
                    <a:pt x="165" y="178"/>
                  </a:lnTo>
                  <a:lnTo>
                    <a:pt x="172" y="180"/>
                  </a:lnTo>
                  <a:lnTo>
                    <a:pt x="178" y="181"/>
                  </a:lnTo>
                  <a:lnTo>
                    <a:pt x="185" y="184"/>
                  </a:lnTo>
                  <a:lnTo>
                    <a:pt x="193" y="185"/>
                  </a:lnTo>
                  <a:lnTo>
                    <a:pt x="200" y="187"/>
                  </a:lnTo>
                  <a:lnTo>
                    <a:pt x="207" y="188"/>
                  </a:lnTo>
                  <a:lnTo>
                    <a:pt x="214" y="191"/>
                  </a:lnTo>
                  <a:lnTo>
                    <a:pt x="222" y="192"/>
                  </a:lnTo>
                  <a:lnTo>
                    <a:pt x="228" y="194"/>
                  </a:lnTo>
                  <a:lnTo>
                    <a:pt x="236" y="195"/>
                  </a:lnTo>
                  <a:lnTo>
                    <a:pt x="243" y="197"/>
                  </a:lnTo>
                  <a:lnTo>
                    <a:pt x="251" y="199"/>
                  </a:lnTo>
                  <a:lnTo>
                    <a:pt x="258" y="200"/>
                  </a:lnTo>
                  <a:lnTo>
                    <a:pt x="266" y="202"/>
                  </a:lnTo>
                  <a:lnTo>
                    <a:pt x="274" y="203"/>
                  </a:lnTo>
                  <a:lnTo>
                    <a:pt x="281" y="204"/>
                  </a:lnTo>
                  <a:lnTo>
                    <a:pt x="289" y="206"/>
                  </a:lnTo>
                  <a:lnTo>
                    <a:pt x="297" y="208"/>
                  </a:lnTo>
                  <a:lnTo>
                    <a:pt x="304" y="209"/>
                  </a:lnTo>
                  <a:lnTo>
                    <a:pt x="312" y="211"/>
                  </a:lnTo>
                  <a:lnTo>
                    <a:pt x="320" y="212"/>
                  </a:lnTo>
                  <a:lnTo>
                    <a:pt x="328" y="213"/>
                  </a:lnTo>
                  <a:lnTo>
                    <a:pt x="336" y="214"/>
                  </a:lnTo>
                  <a:lnTo>
                    <a:pt x="344" y="217"/>
                  </a:lnTo>
                  <a:lnTo>
                    <a:pt x="352" y="218"/>
                  </a:lnTo>
                  <a:lnTo>
                    <a:pt x="361" y="219"/>
                  </a:lnTo>
                  <a:lnTo>
                    <a:pt x="369" y="220"/>
                  </a:lnTo>
                  <a:lnTo>
                    <a:pt x="377" y="221"/>
                  </a:lnTo>
                  <a:lnTo>
                    <a:pt x="385" y="222"/>
                  </a:lnTo>
                  <a:lnTo>
                    <a:pt x="394" y="223"/>
                  </a:lnTo>
                  <a:lnTo>
                    <a:pt x="402" y="226"/>
                  </a:lnTo>
                  <a:lnTo>
                    <a:pt x="411" y="227"/>
                  </a:lnTo>
                  <a:lnTo>
                    <a:pt x="419" y="228"/>
                  </a:lnTo>
                  <a:lnTo>
                    <a:pt x="428" y="229"/>
                  </a:lnTo>
                  <a:lnTo>
                    <a:pt x="436" y="230"/>
                  </a:lnTo>
                  <a:lnTo>
                    <a:pt x="445" y="231"/>
                  </a:lnTo>
                  <a:lnTo>
                    <a:pt x="454" y="233"/>
                  </a:lnTo>
                  <a:lnTo>
                    <a:pt x="462" y="234"/>
                  </a:lnTo>
                  <a:lnTo>
                    <a:pt x="471" y="235"/>
                  </a:lnTo>
                  <a:lnTo>
                    <a:pt x="480" y="236"/>
                  </a:lnTo>
                  <a:lnTo>
                    <a:pt x="489" y="236"/>
                  </a:lnTo>
                  <a:lnTo>
                    <a:pt x="499" y="237"/>
                  </a:lnTo>
                  <a:lnTo>
                    <a:pt x="517" y="239"/>
                  </a:lnTo>
                  <a:lnTo>
                    <a:pt x="535" y="242"/>
                  </a:lnTo>
                  <a:lnTo>
                    <a:pt x="553" y="243"/>
                  </a:lnTo>
                  <a:lnTo>
                    <a:pt x="571" y="245"/>
                  </a:lnTo>
                  <a:lnTo>
                    <a:pt x="591" y="246"/>
                  </a:lnTo>
                  <a:lnTo>
                    <a:pt x="609" y="247"/>
                  </a:lnTo>
                  <a:lnTo>
                    <a:pt x="628" y="250"/>
                  </a:lnTo>
                  <a:lnTo>
                    <a:pt x="647" y="251"/>
                  </a:lnTo>
                  <a:lnTo>
                    <a:pt x="667" y="252"/>
                  </a:lnTo>
                  <a:lnTo>
                    <a:pt x="686" y="253"/>
                  </a:lnTo>
                  <a:lnTo>
                    <a:pt x="705" y="254"/>
                  </a:lnTo>
                  <a:lnTo>
                    <a:pt x="724" y="255"/>
                  </a:lnTo>
                  <a:lnTo>
                    <a:pt x="745" y="255"/>
                  </a:lnTo>
                  <a:lnTo>
                    <a:pt x="764" y="256"/>
                  </a:lnTo>
                  <a:lnTo>
                    <a:pt x="785" y="258"/>
                  </a:lnTo>
                  <a:lnTo>
                    <a:pt x="805" y="258"/>
                  </a:lnTo>
                  <a:lnTo>
                    <a:pt x="824" y="259"/>
                  </a:lnTo>
                  <a:lnTo>
                    <a:pt x="845" y="259"/>
                  </a:lnTo>
                  <a:lnTo>
                    <a:pt x="865" y="259"/>
                  </a:lnTo>
                  <a:lnTo>
                    <a:pt x="886" y="259"/>
                  </a:lnTo>
                  <a:lnTo>
                    <a:pt x="907" y="259"/>
                  </a:lnTo>
                  <a:lnTo>
                    <a:pt x="928" y="259"/>
                  </a:lnTo>
                  <a:lnTo>
                    <a:pt x="948" y="259"/>
                  </a:lnTo>
                  <a:lnTo>
                    <a:pt x="970" y="259"/>
                  </a:lnTo>
                  <a:lnTo>
                    <a:pt x="990" y="259"/>
                  </a:lnTo>
                  <a:lnTo>
                    <a:pt x="1012" y="258"/>
                  </a:lnTo>
                  <a:lnTo>
                    <a:pt x="1032" y="258"/>
                  </a:lnTo>
                  <a:lnTo>
                    <a:pt x="1054" y="256"/>
                  </a:lnTo>
                  <a:lnTo>
                    <a:pt x="1074" y="256"/>
                  </a:lnTo>
                  <a:lnTo>
                    <a:pt x="1096" y="255"/>
                  </a:lnTo>
                  <a:lnTo>
                    <a:pt x="1117" y="254"/>
                  </a:lnTo>
                  <a:lnTo>
                    <a:pt x="1139" y="253"/>
                  </a:lnTo>
                  <a:lnTo>
                    <a:pt x="1160" y="252"/>
                  </a:lnTo>
                  <a:lnTo>
                    <a:pt x="1181" y="251"/>
                  </a:lnTo>
                  <a:lnTo>
                    <a:pt x="1202" y="250"/>
                  </a:lnTo>
                  <a:lnTo>
                    <a:pt x="1224" y="248"/>
                  </a:lnTo>
                  <a:lnTo>
                    <a:pt x="1245" y="246"/>
                  </a:lnTo>
                  <a:lnTo>
                    <a:pt x="1267" y="245"/>
                  </a:lnTo>
                  <a:lnTo>
                    <a:pt x="1289" y="243"/>
                  </a:lnTo>
                  <a:lnTo>
                    <a:pt x="1310" y="241"/>
                  </a:lnTo>
                  <a:lnTo>
                    <a:pt x="1332" y="239"/>
                  </a:lnTo>
                  <a:lnTo>
                    <a:pt x="1353" y="237"/>
                  </a:lnTo>
                  <a:lnTo>
                    <a:pt x="1375" y="235"/>
                  </a:lnTo>
                  <a:lnTo>
                    <a:pt x="1396" y="233"/>
                  </a:lnTo>
                  <a:lnTo>
                    <a:pt x="1418" y="230"/>
                  </a:lnTo>
                  <a:lnTo>
                    <a:pt x="1440" y="228"/>
                  </a:lnTo>
                  <a:lnTo>
                    <a:pt x="1461" y="225"/>
                  </a:lnTo>
                  <a:lnTo>
                    <a:pt x="1482" y="222"/>
                  </a:lnTo>
                  <a:lnTo>
                    <a:pt x="1503" y="220"/>
                  </a:lnTo>
                  <a:lnTo>
                    <a:pt x="1525" y="217"/>
                  </a:lnTo>
                  <a:lnTo>
                    <a:pt x="1546" y="213"/>
                  </a:lnTo>
                  <a:lnTo>
                    <a:pt x="1568" y="211"/>
                  </a:lnTo>
                  <a:lnTo>
                    <a:pt x="1588" y="208"/>
                  </a:lnTo>
                  <a:lnTo>
                    <a:pt x="1610" y="204"/>
                  </a:lnTo>
                  <a:lnTo>
                    <a:pt x="1631" y="201"/>
                  </a:lnTo>
                  <a:lnTo>
                    <a:pt x="1652" y="197"/>
                  </a:lnTo>
                  <a:lnTo>
                    <a:pt x="1673" y="193"/>
                  </a:lnTo>
                  <a:lnTo>
                    <a:pt x="1694" y="189"/>
                  </a:lnTo>
                  <a:lnTo>
                    <a:pt x="1714" y="186"/>
                  </a:lnTo>
                  <a:lnTo>
                    <a:pt x="1735" y="181"/>
                  </a:lnTo>
                  <a:lnTo>
                    <a:pt x="1756" y="178"/>
                  </a:lnTo>
                  <a:lnTo>
                    <a:pt x="1777" y="174"/>
                  </a:lnTo>
                  <a:lnTo>
                    <a:pt x="1797" y="169"/>
                  </a:lnTo>
                  <a:lnTo>
                    <a:pt x="1818" y="166"/>
                  </a:lnTo>
                  <a:lnTo>
                    <a:pt x="1838" y="161"/>
                  </a:lnTo>
                  <a:lnTo>
                    <a:pt x="1857" y="157"/>
                  </a:lnTo>
                  <a:lnTo>
                    <a:pt x="1878" y="152"/>
                  </a:lnTo>
                  <a:lnTo>
                    <a:pt x="1897" y="146"/>
                  </a:lnTo>
                  <a:lnTo>
                    <a:pt x="1917" y="142"/>
                  </a:lnTo>
                  <a:lnTo>
                    <a:pt x="1937" y="137"/>
                  </a:lnTo>
                  <a:lnTo>
                    <a:pt x="1956" y="133"/>
                  </a:lnTo>
                  <a:lnTo>
                    <a:pt x="1977" y="127"/>
                  </a:lnTo>
                  <a:lnTo>
                    <a:pt x="1995" y="121"/>
                  </a:lnTo>
                  <a:lnTo>
                    <a:pt x="2014" y="117"/>
                  </a:lnTo>
                  <a:lnTo>
                    <a:pt x="2033" y="111"/>
                  </a:lnTo>
                  <a:lnTo>
                    <a:pt x="2053" y="105"/>
                  </a:lnTo>
                  <a:lnTo>
                    <a:pt x="2071" y="100"/>
                  </a:lnTo>
                  <a:lnTo>
                    <a:pt x="2089" y="94"/>
                  </a:lnTo>
                  <a:lnTo>
                    <a:pt x="2108" y="88"/>
                  </a:lnTo>
                  <a:lnTo>
                    <a:pt x="2126" y="83"/>
                  </a:lnTo>
                  <a:lnTo>
                    <a:pt x="2143" y="77"/>
                  </a:lnTo>
                  <a:lnTo>
                    <a:pt x="2152" y="74"/>
                  </a:lnTo>
                  <a:lnTo>
                    <a:pt x="2162" y="71"/>
                  </a:lnTo>
                  <a:lnTo>
                    <a:pt x="2171" y="68"/>
                  </a:lnTo>
                  <a:lnTo>
                    <a:pt x="2180" y="65"/>
                  </a:lnTo>
                  <a:lnTo>
                    <a:pt x="2189" y="62"/>
                  </a:lnTo>
                  <a:lnTo>
                    <a:pt x="2197" y="59"/>
                  </a:lnTo>
                  <a:lnTo>
                    <a:pt x="2206" y="55"/>
                  </a:lnTo>
                  <a:lnTo>
                    <a:pt x="2214" y="52"/>
                  </a:lnTo>
                  <a:lnTo>
                    <a:pt x="2223" y="50"/>
                  </a:lnTo>
                  <a:lnTo>
                    <a:pt x="2232" y="46"/>
                  </a:lnTo>
                  <a:lnTo>
                    <a:pt x="2240" y="43"/>
                  </a:lnTo>
                  <a:lnTo>
                    <a:pt x="2248" y="40"/>
                  </a:lnTo>
                  <a:lnTo>
                    <a:pt x="2257" y="36"/>
                  </a:lnTo>
                  <a:lnTo>
                    <a:pt x="2265" y="33"/>
                  </a:lnTo>
                  <a:lnTo>
                    <a:pt x="2274" y="31"/>
                  </a:lnTo>
                  <a:lnTo>
                    <a:pt x="2282" y="27"/>
                  </a:lnTo>
                  <a:lnTo>
                    <a:pt x="2290" y="24"/>
                  </a:lnTo>
                  <a:lnTo>
                    <a:pt x="2298" y="20"/>
                  </a:lnTo>
                  <a:lnTo>
                    <a:pt x="2306" y="17"/>
                  </a:lnTo>
                  <a:lnTo>
                    <a:pt x="2314" y="13"/>
                  </a:lnTo>
                  <a:lnTo>
                    <a:pt x="2322" y="10"/>
                  </a:lnTo>
                  <a:lnTo>
                    <a:pt x="2330" y="7"/>
                  </a:lnTo>
                  <a:lnTo>
                    <a:pt x="2337" y="3"/>
                  </a:lnTo>
                  <a:lnTo>
                    <a:pt x="2345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36" name="Freeform 408"/>
            <p:cNvSpPr>
              <a:spLocks/>
            </p:cNvSpPr>
            <p:nvPr/>
          </p:nvSpPr>
          <p:spPr bwMode="auto">
            <a:xfrm>
              <a:off x="1168" y="1593"/>
              <a:ext cx="335" cy="37"/>
            </a:xfrm>
            <a:custGeom>
              <a:avLst/>
              <a:gdLst>
                <a:gd name="T0" fmla="*/ 10 w 2345"/>
                <a:gd name="T1" fmla="*/ 127 h 260"/>
                <a:gd name="T2" fmla="*/ 26 w 2345"/>
                <a:gd name="T3" fmla="*/ 133 h 260"/>
                <a:gd name="T4" fmla="*/ 42 w 2345"/>
                <a:gd name="T5" fmla="*/ 140 h 260"/>
                <a:gd name="T6" fmla="*/ 59 w 2345"/>
                <a:gd name="T7" fmla="*/ 146 h 260"/>
                <a:gd name="T8" fmla="*/ 76 w 2345"/>
                <a:gd name="T9" fmla="*/ 152 h 260"/>
                <a:gd name="T10" fmla="*/ 94 w 2345"/>
                <a:gd name="T11" fmla="*/ 158 h 260"/>
                <a:gd name="T12" fmla="*/ 113 w 2345"/>
                <a:gd name="T13" fmla="*/ 164 h 260"/>
                <a:gd name="T14" fmla="*/ 132 w 2345"/>
                <a:gd name="T15" fmla="*/ 169 h 260"/>
                <a:gd name="T16" fmla="*/ 151 w 2345"/>
                <a:gd name="T17" fmla="*/ 175 h 260"/>
                <a:gd name="T18" fmla="*/ 172 w 2345"/>
                <a:gd name="T19" fmla="*/ 181 h 260"/>
                <a:gd name="T20" fmla="*/ 193 w 2345"/>
                <a:gd name="T21" fmla="*/ 185 h 260"/>
                <a:gd name="T22" fmla="*/ 214 w 2345"/>
                <a:gd name="T23" fmla="*/ 191 h 260"/>
                <a:gd name="T24" fmla="*/ 236 w 2345"/>
                <a:gd name="T25" fmla="*/ 196 h 260"/>
                <a:gd name="T26" fmla="*/ 258 w 2345"/>
                <a:gd name="T27" fmla="*/ 201 h 260"/>
                <a:gd name="T28" fmla="*/ 281 w 2345"/>
                <a:gd name="T29" fmla="*/ 206 h 260"/>
                <a:gd name="T30" fmla="*/ 304 w 2345"/>
                <a:gd name="T31" fmla="*/ 210 h 260"/>
                <a:gd name="T32" fmla="*/ 328 w 2345"/>
                <a:gd name="T33" fmla="*/ 214 h 260"/>
                <a:gd name="T34" fmla="*/ 352 w 2345"/>
                <a:gd name="T35" fmla="*/ 218 h 260"/>
                <a:gd name="T36" fmla="*/ 377 w 2345"/>
                <a:gd name="T37" fmla="*/ 222 h 260"/>
                <a:gd name="T38" fmla="*/ 402 w 2345"/>
                <a:gd name="T39" fmla="*/ 226 h 260"/>
                <a:gd name="T40" fmla="*/ 428 w 2345"/>
                <a:gd name="T41" fmla="*/ 230 h 260"/>
                <a:gd name="T42" fmla="*/ 454 w 2345"/>
                <a:gd name="T43" fmla="*/ 233 h 260"/>
                <a:gd name="T44" fmla="*/ 480 w 2345"/>
                <a:gd name="T45" fmla="*/ 236 h 260"/>
                <a:gd name="T46" fmla="*/ 517 w 2345"/>
                <a:gd name="T47" fmla="*/ 240 h 260"/>
                <a:gd name="T48" fmla="*/ 571 w 2345"/>
                <a:gd name="T49" fmla="*/ 245 h 260"/>
                <a:gd name="T50" fmla="*/ 628 w 2345"/>
                <a:gd name="T51" fmla="*/ 250 h 260"/>
                <a:gd name="T52" fmla="*/ 686 w 2345"/>
                <a:gd name="T53" fmla="*/ 253 h 260"/>
                <a:gd name="T54" fmla="*/ 745 w 2345"/>
                <a:gd name="T55" fmla="*/ 257 h 260"/>
                <a:gd name="T56" fmla="*/ 805 w 2345"/>
                <a:gd name="T57" fmla="*/ 258 h 260"/>
                <a:gd name="T58" fmla="*/ 865 w 2345"/>
                <a:gd name="T59" fmla="*/ 259 h 260"/>
                <a:gd name="T60" fmla="*/ 928 w 2345"/>
                <a:gd name="T61" fmla="*/ 260 h 260"/>
                <a:gd name="T62" fmla="*/ 990 w 2345"/>
                <a:gd name="T63" fmla="*/ 259 h 260"/>
                <a:gd name="T64" fmla="*/ 1054 w 2345"/>
                <a:gd name="T65" fmla="*/ 258 h 260"/>
                <a:gd name="T66" fmla="*/ 1117 w 2345"/>
                <a:gd name="T67" fmla="*/ 255 h 260"/>
                <a:gd name="T68" fmla="*/ 1181 w 2345"/>
                <a:gd name="T69" fmla="*/ 251 h 260"/>
                <a:gd name="T70" fmla="*/ 1245 w 2345"/>
                <a:gd name="T71" fmla="*/ 247 h 260"/>
                <a:gd name="T72" fmla="*/ 1310 w 2345"/>
                <a:gd name="T73" fmla="*/ 242 h 260"/>
                <a:gd name="T74" fmla="*/ 1375 w 2345"/>
                <a:gd name="T75" fmla="*/ 235 h 260"/>
                <a:gd name="T76" fmla="*/ 1440 w 2345"/>
                <a:gd name="T77" fmla="*/ 228 h 260"/>
                <a:gd name="T78" fmla="*/ 1503 w 2345"/>
                <a:gd name="T79" fmla="*/ 221 h 260"/>
                <a:gd name="T80" fmla="*/ 1568 w 2345"/>
                <a:gd name="T81" fmla="*/ 211 h 260"/>
                <a:gd name="T82" fmla="*/ 1631 w 2345"/>
                <a:gd name="T83" fmla="*/ 201 h 260"/>
                <a:gd name="T84" fmla="*/ 1694 w 2345"/>
                <a:gd name="T85" fmla="*/ 190 h 260"/>
                <a:gd name="T86" fmla="*/ 1756 w 2345"/>
                <a:gd name="T87" fmla="*/ 179 h 260"/>
                <a:gd name="T88" fmla="*/ 1818 w 2345"/>
                <a:gd name="T89" fmla="*/ 166 h 260"/>
                <a:gd name="T90" fmla="*/ 1878 w 2345"/>
                <a:gd name="T91" fmla="*/ 152 h 260"/>
                <a:gd name="T92" fmla="*/ 1937 w 2345"/>
                <a:gd name="T93" fmla="*/ 138 h 260"/>
                <a:gd name="T94" fmla="*/ 1995 w 2345"/>
                <a:gd name="T95" fmla="*/ 123 h 260"/>
                <a:gd name="T96" fmla="*/ 2053 w 2345"/>
                <a:gd name="T97" fmla="*/ 106 h 260"/>
                <a:gd name="T98" fmla="*/ 2108 w 2345"/>
                <a:gd name="T99" fmla="*/ 90 h 260"/>
                <a:gd name="T100" fmla="*/ 2152 w 2345"/>
                <a:gd name="T101" fmla="*/ 75 h 260"/>
                <a:gd name="T102" fmla="*/ 2180 w 2345"/>
                <a:gd name="T103" fmla="*/ 66 h 260"/>
                <a:gd name="T104" fmla="*/ 2206 w 2345"/>
                <a:gd name="T105" fmla="*/ 56 h 260"/>
                <a:gd name="T106" fmla="*/ 2232 w 2345"/>
                <a:gd name="T107" fmla="*/ 47 h 260"/>
                <a:gd name="T108" fmla="*/ 2257 w 2345"/>
                <a:gd name="T109" fmla="*/ 38 h 260"/>
                <a:gd name="T110" fmla="*/ 2282 w 2345"/>
                <a:gd name="T111" fmla="*/ 28 h 260"/>
                <a:gd name="T112" fmla="*/ 2306 w 2345"/>
                <a:gd name="T113" fmla="*/ 17 h 260"/>
                <a:gd name="T114" fmla="*/ 2330 w 2345"/>
                <a:gd name="T115" fmla="*/ 7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345" h="260">
                  <a:moveTo>
                    <a:pt x="0" y="123"/>
                  </a:moveTo>
                  <a:lnTo>
                    <a:pt x="6" y="125"/>
                  </a:lnTo>
                  <a:lnTo>
                    <a:pt x="10" y="127"/>
                  </a:lnTo>
                  <a:lnTo>
                    <a:pt x="16" y="129"/>
                  </a:lnTo>
                  <a:lnTo>
                    <a:pt x="21" y="131"/>
                  </a:lnTo>
                  <a:lnTo>
                    <a:pt x="26" y="133"/>
                  </a:lnTo>
                  <a:lnTo>
                    <a:pt x="31" y="135"/>
                  </a:lnTo>
                  <a:lnTo>
                    <a:pt x="37" y="138"/>
                  </a:lnTo>
                  <a:lnTo>
                    <a:pt x="42" y="140"/>
                  </a:lnTo>
                  <a:lnTo>
                    <a:pt x="48" y="142"/>
                  </a:lnTo>
                  <a:lnTo>
                    <a:pt x="54" y="143"/>
                  </a:lnTo>
                  <a:lnTo>
                    <a:pt x="59" y="146"/>
                  </a:lnTo>
                  <a:lnTo>
                    <a:pt x="65" y="148"/>
                  </a:lnTo>
                  <a:lnTo>
                    <a:pt x="71" y="150"/>
                  </a:lnTo>
                  <a:lnTo>
                    <a:pt x="76" y="152"/>
                  </a:lnTo>
                  <a:lnTo>
                    <a:pt x="82" y="154"/>
                  </a:lnTo>
                  <a:lnTo>
                    <a:pt x="89" y="156"/>
                  </a:lnTo>
                  <a:lnTo>
                    <a:pt x="94" y="158"/>
                  </a:lnTo>
                  <a:lnTo>
                    <a:pt x="100" y="160"/>
                  </a:lnTo>
                  <a:lnTo>
                    <a:pt x="107" y="161"/>
                  </a:lnTo>
                  <a:lnTo>
                    <a:pt x="113" y="164"/>
                  </a:lnTo>
                  <a:lnTo>
                    <a:pt x="119" y="166"/>
                  </a:lnTo>
                  <a:lnTo>
                    <a:pt x="125" y="167"/>
                  </a:lnTo>
                  <a:lnTo>
                    <a:pt x="132" y="169"/>
                  </a:lnTo>
                  <a:lnTo>
                    <a:pt x="139" y="172"/>
                  </a:lnTo>
                  <a:lnTo>
                    <a:pt x="146" y="173"/>
                  </a:lnTo>
                  <a:lnTo>
                    <a:pt x="151" y="175"/>
                  </a:lnTo>
                  <a:lnTo>
                    <a:pt x="158" y="177"/>
                  </a:lnTo>
                  <a:lnTo>
                    <a:pt x="165" y="179"/>
                  </a:lnTo>
                  <a:lnTo>
                    <a:pt x="172" y="181"/>
                  </a:lnTo>
                  <a:lnTo>
                    <a:pt x="178" y="182"/>
                  </a:lnTo>
                  <a:lnTo>
                    <a:pt x="185" y="184"/>
                  </a:lnTo>
                  <a:lnTo>
                    <a:pt x="193" y="185"/>
                  </a:lnTo>
                  <a:lnTo>
                    <a:pt x="200" y="188"/>
                  </a:lnTo>
                  <a:lnTo>
                    <a:pt x="207" y="189"/>
                  </a:lnTo>
                  <a:lnTo>
                    <a:pt x="214" y="191"/>
                  </a:lnTo>
                  <a:lnTo>
                    <a:pt x="222" y="192"/>
                  </a:lnTo>
                  <a:lnTo>
                    <a:pt x="228" y="194"/>
                  </a:lnTo>
                  <a:lnTo>
                    <a:pt x="236" y="196"/>
                  </a:lnTo>
                  <a:lnTo>
                    <a:pt x="243" y="198"/>
                  </a:lnTo>
                  <a:lnTo>
                    <a:pt x="251" y="199"/>
                  </a:lnTo>
                  <a:lnTo>
                    <a:pt x="258" y="201"/>
                  </a:lnTo>
                  <a:lnTo>
                    <a:pt x="266" y="202"/>
                  </a:lnTo>
                  <a:lnTo>
                    <a:pt x="274" y="203"/>
                  </a:lnTo>
                  <a:lnTo>
                    <a:pt x="281" y="206"/>
                  </a:lnTo>
                  <a:lnTo>
                    <a:pt x="289" y="207"/>
                  </a:lnTo>
                  <a:lnTo>
                    <a:pt x="297" y="208"/>
                  </a:lnTo>
                  <a:lnTo>
                    <a:pt x="304" y="210"/>
                  </a:lnTo>
                  <a:lnTo>
                    <a:pt x="312" y="211"/>
                  </a:lnTo>
                  <a:lnTo>
                    <a:pt x="320" y="213"/>
                  </a:lnTo>
                  <a:lnTo>
                    <a:pt x="328" y="214"/>
                  </a:lnTo>
                  <a:lnTo>
                    <a:pt x="336" y="216"/>
                  </a:lnTo>
                  <a:lnTo>
                    <a:pt x="344" y="217"/>
                  </a:lnTo>
                  <a:lnTo>
                    <a:pt x="352" y="218"/>
                  </a:lnTo>
                  <a:lnTo>
                    <a:pt x="361" y="219"/>
                  </a:lnTo>
                  <a:lnTo>
                    <a:pt x="369" y="221"/>
                  </a:lnTo>
                  <a:lnTo>
                    <a:pt x="377" y="222"/>
                  </a:lnTo>
                  <a:lnTo>
                    <a:pt x="385" y="224"/>
                  </a:lnTo>
                  <a:lnTo>
                    <a:pt x="394" y="225"/>
                  </a:lnTo>
                  <a:lnTo>
                    <a:pt x="402" y="226"/>
                  </a:lnTo>
                  <a:lnTo>
                    <a:pt x="411" y="227"/>
                  </a:lnTo>
                  <a:lnTo>
                    <a:pt x="419" y="228"/>
                  </a:lnTo>
                  <a:lnTo>
                    <a:pt x="428" y="230"/>
                  </a:lnTo>
                  <a:lnTo>
                    <a:pt x="436" y="231"/>
                  </a:lnTo>
                  <a:lnTo>
                    <a:pt x="445" y="232"/>
                  </a:lnTo>
                  <a:lnTo>
                    <a:pt x="454" y="233"/>
                  </a:lnTo>
                  <a:lnTo>
                    <a:pt x="462" y="234"/>
                  </a:lnTo>
                  <a:lnTo>
                    <a:pt x="471" y="235"/>
                  </a:lnTo>
                  <a:lnTo>
                    <a:pt x="480" y="236"/>
                  </a:lnTo>
                  <a:lnTo>
                    <a:pt x="489" y="238"/>
                  </a:lnTo>
                  <a:lnTo>
                    <a:pt x="499" y="239"/>
                  </a:lnTo>
                  <a:lnTo>
                    <a:pt x="517" y="240"/>
                  </a:lnTo>
                  <a:lnTo>
                    <a:pt x="535" y="242"/>
                  </a:lnTo>
                  <a:lnTo>
                    <a:pt x="553" y="243"/>
                  </a:lnTo>
                  <a:lnTo>
                    <a:pt x="571" y="245"/>
                  </a:lnTo>
                  <a:lnTo>
                    <a:pt x="591" y="247"/>
                  </a:lnTo>
                  <a:lnTo>
                    <a:pt x="609" y="249"/>
                  </a:lnTo>
                  <a:lnTo>
                    <a:pt x="628" y="250"/>
                  </a:lnTo>
                  <a:lnTo>
                    <a:pt x="647" y="251"/>
                  </a:lnTo>
                  <a:lnTo>
                    <a:pt x="667" y="252"/>
                  </a:lnTo>
                  <a:lnTo>
                    <a:pt x="686" y="253"/>
                  </a:lnTo>
                  <a:lnTo>
                    <a:pt x="705" y="255"/>
                  </a:lnTo>
                  <a:lnTo>
                    <a:pt x="724" y="256"/>
                  </a:lnTo>
                  <a:lnTo>
                    <a:pt x="745" y="257"/>
                  </a:lnTo>
                  <a:lnTo>
                    <a:pt x="764" y="257"/>
                  </a:lnTo>
                  <a:lnTo>
                    <a:pt x="785" y="258"/>
                  </a:lnTo>
                  <a:lnTo>
                    <a:pt x="805" y="258"/>
                  </a:lnTo>
                  <a:lnTo>
                    <a:pt x="824" y="259"/>
                  </a:lnTo>
                  <a:lnTo>
                    <a:pt x="845" y="259"/>
                  </a:lnTo>
                  <a:lnTo>
                    <a:pt x="865" y="259"/>
                  </a:lnTo>
                  <a:lnTo>
                    <a:pt x="886" y="260"/>
                  </a:lnTo>
                  <a:lnTo>
                    <a:pt x="907" y="260"/>
                  </a:lnTo>
                  <a:lnTo>
                    <a:pt x="928" y="260"/>
                  </a:lnTo>
                  <a:lnTo>
                    <a:pt x="948" y="259"/>
                  </a:lnTo>
                  <a:lnTo>
                    <a:pt x="970" y="259"/>
                  </a:lnTo>
                  <a:lnTo>
                    <a:pt x="990" y="259"/>
                  </a:lnTo>
                  <a:lnTo>
                    <a:pt x="1012" y="259"/>
                  </a:lnTo>
                  <a:lnTo>
                    <a:pt x="1032" y="258"/>
                  </a:lnTo>
                  <a:lnTo>
                    <a:pt x="1054" y="258"/>
                  </a:lnTo>
                  <a:lnTo>
                    <a:pt x="1074" y="257"/>
                  </a:lnTo>
                  <a:lnTo>
                    <a:pt x="1096" y="256"/>
                  </a:lnTo>
                  <a:lnTo>
                    <a:pt x="1117" y="255"/>
                  </a:lnTo>
                  <a:lnTo>
                    <a:pt x="1139" y="253"/>
                  </a:lnTo>
                  <a:lnTo>
                    <a:pt x="1160" y="252"/>
                  </a:lnTo>
                  <a:lnTo>
                    <a:pt x="1181" y="251"/>
                  </a:lnTo>
                  <a:lnTo>
                    <a:pt x="1202" y="250"/>
                  </a:lnTo>
                  <a:lnTo>
                    <a:pt x="1224" y="249"/>
                  </a:lnTo>
                  <a:lnTo>
                    <a:pt x="1245" y="247"/>
                  </a:lnTo>
                  <a:lnTo>
                    <a:pt x="1267" y="245"/>
                  </a:lnTo>
                  <a:lnTo>
                    <a:pt x="1289" y="243"/>
                  </a:lnTo>
                  <a:lnTo>
                    <a:pt x="1310" y="242"/>
                  </a:lnTo>
                  <a:lnTo>
                    <a:pt x="1332" y="240"/>
                  </a:lnTo>
                  <a:lnTo>
                    <a:pt x="1353" y="238"/>
                  </a:lnTo>
                  <a:lnTo>
                    <a:pt x="1375" y="235"/>
                  </a:lnTo>
                  <a:lnTo>
                    <a:pt x="1396" y="233"/>
                  </a:lnTo>
                  <a:lnTo>
                    <a:pt x="1418" y="231"/>
                  </a:lnTo>
                  <a:lnTo>
                    <a:pt x="1440" y="228"/>
                  </a:lnTo>
                  <a:lnTo>
                    <a:pt x="1461" y="226"/>
                  </a:lnTo>
                  <a:lnTo>
                    <a:pt x="1482" y="223"/>
                  </a:lnTo>
                  <a:lnTo>
                    <a:pt x="1503" y="221"/>
                  </a:lnTo>
                  <a:lnTo>
                    <a:pt x="1525" y="217"/>
                  </a:lnTo>
                  <a:lnTo>
                    <a:pt x="1546" y="214"/>
                  </a:lnTo>
                  <a:lnTo>
                    <a:pt x="1568" y="211"/>
                  </a:lnTo>
                  <a:lnTo>
                    <a:pt x="1588" y="208"/>
                  </a:lnTo>
                  <a:lnTo>
                    <a:pt x="1610" y="205"/>
                  </a:lnTo>
                  <a:lnTo>
                    <a:pt x="1631" y="201"/>
                  </a:lnTo>
                  <a:lnTo>
                    <a:pt x="1652" y="198"/>
                  </a:lnTo>
                  <a:lnTo>
                    <a:pt x="1673" y="194"/>
                  </a:lnTo>
                  <a:lnTo>
                    <a:pt x="1694" y="190"/>
                  </a:lnTo>
                  <a:lnTo>
                    <a:pt x="1714" y="186"/>
                  </a:lnTo>
                  <a:lnTo>
                    <a:pt x="1735" y="183"/>
                  </a:lnTo>
                  <a:lnTo>
                    <a:pt x="1756" y="179"/>
                  </a:lnTo>
                  <a:lnTo>
                    <a:pt x="1777" y="174"/>
                  </a:lnTo>
                  <a:lnTo>
                    <a:pt x="1797" y="171"/>
                  </a:lnTo>
                  <a:lnTo>
                    <a:pt x="1818" y="166"/>
                  </a:lnTo>
                  <a:lnTo>
                    <a:pt x="1838" y="161"/>
                  </a:lnTo>
                  <a:lnTo>
                    <a:pt x="1857" y="157"/>
                  </a:lnTo>
                  <a:lnTo>
                    <a:pt x="1878" y="152"/>
                  </a:lnTo>
                  <a:lnTo>
                    <a:pt x="1897" y="148"/>
                  </a:lnTo>
                  <a:lnTo>
                    <a:pt x="1917" y="142"/>
                  </a:lnTo>
                  <a:lnTo>
                    <a:pt x="1937" y="138"/>
                  </a:lnTo>
                  <a:lnTo>
                    <a:pt x="1956" y="133"/>
                  </a:lnTo>
                  <a:lnTo>
                    <a:pt x="1977" y="127"/>
                  </a:lnTo>
                  <a:lnTo>
                    <a:pt x="1995" y="123"/>
                  </a:lnTo>
                  <a:lnTo>
                    <a:pt x="2014" y="117"/>
                  </a:lnTo>
                  <a:lnTo>
                    <a:pt x="2033" y="112"/>
                  </a:lnTo>
                  <a:lnTo>
                    <a:pt x="2053" y="106"/>
                  </a:lnTo>
                  <a:lnTo>
                    <a:pt x="2071" y="101"/>
                  </a:lnTo>
                  <a:lnTo>
                    <a:pt x="2089" y="96"/>
                  </a:lnTo>
                  <a:lnTo>
                    <a:pt x="2108" y="90"/>
                  </a:lnTo>
                  <a:lnTo>
                    <a:pt x="2126" y="83"/>
                  </a:lnTo>
                  <a:lnTo>
                    <a:pt x="2143" y="77"/>
                  </a:lnTo>
                  <a:lnTo>
                    <a:pt x="2152" y="75"/>
                  </a:lnTo>
                  <a:lnTo>
                    <a:pt x="2162" y="72"/>
                  </a:lnTo>
                  <a:lnTo>
                    <a:pt x="2171" y="68"/>
                  </a:lnTo>
                  <a:lnTo>
                    <a:pt x="2180" y="66"/>
                  </a:lnTo>
                  <a:lnTo>
                    <a:pt x="2189" y="63"/>
                  </a:lnTo>
                  <a:lnTo>
                    <a:pt x="2197" y="59"/>
                  </a:lnTo>
                  <a:lnTo>
                    <a:pt x="2206" y="56"/>
                  </a:lnTo>
                  <a:lnTo>
                    <a:pt x="2214" y="54"/>
                  </a:lnTo>
                  <a:lnTo>
                    <a:pt x="2223" y="50"/>
                  </a:lnTo>
                  <a:lnTo>
                    <a:pt x="2232" y="47"/>
                  </a:lnTo>
                  <a:lnTo>
                    <a:pt x="2240" y="43"/>
                  </a:lnTo>
                  <a:lnTo>
                    <a:pt x="2248" y="40"/>
                  </a:lnTo>
                  <a:lnTo>
                    <a:pt x="2257" y="38"/>
                  </a:lnTo>
                  <a:lnTo>
                    <a:pt x="2265" y="34"/>
                  </a:lnTo>
                  <a:lnTo>
                    <a:pt x="2274" y="31"/>
                  </a:lnTo>
                  <a:lnTo>
                    <a:pt x="2282" y="28"/>
                  </a:lnTo>
                  <a:lnTo>
                    <a:pt x="2290" y="24"/>
                  </a:lnTo>
                  <a:lnTo>
                    <a:pt x="2298" y="21"/>
                  </a:lnTo>
                  <a:lnTo>
                    <a:pt x="2306" y="17"/>
                  </a:lnTo>
                  <a:lnTo>
                    <a:pt x="2314" y="14"/>
                  </a:lnTo>
                  <a:lnTo>
                    <a:pt x="2322" y="11"/>
                  </a:lnTo>
                  <a:lnTo>
                    <a:pt x="2330" y="7"/>
                  </a:lnTo>
                  <a:lnTo>
                    <a:pt x="2337" y="4"/>
                  </a:lnTo>
                  <a:lnTo>
                    <a:pt x="2345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37" name="Freeform 409"/>
            <p:cNvSpPr>
              <a:spLocks/>
            </p:cNvSpPr>
            <p:nvPr/>
          </p:nvSpPr>
          <p:spPr bwMode="auto">
            <a:xfrm>
              <a:off x="1108" y="1425"/>
              <a:ext cx="437" cy="159"/>
            </a:xfrm>
            <a:custGeom>
              <a:avLst/>
              <a:gdLst>
                <a:gd name="T0" fmla="*/ 776 w 3059"/>
                <a:gd name="T1" fmla="*/ 19 h 1116"/>
                <a:gd name="T2" fmla="*/ 659 w 3059"/>
                <a:gd name="T3" fmla="*/ 44 h 1116"/>
                <a:gd name="T4" fmla="*/ 552 w 3059"/>
                <a:gd name="T5" fmla="*/ 72 h 1116"/>
                <a:gd name="T6" fmla="*/ 451 w 3059"/>
                <a:gd name="T7" fmla="*/ 104 h 1116"/>
                <a:gd name="T8" fmla="*/ 381 w 3059"/>
                <a:gd name="T9" fmla="*/ 130 h 1116"/>
                <a:gd name="T10" fmla="*/ 337 w 3059"/>
                <a:gd name="T11" fmla="*/ 148 h 1116"/>
                <a:gd name="T12" fmla="*/ 296 w 3059"/>
                <a:gd name="T13" fmla="*/ 167 h 1116"/>
                <a:gd name="T14" fmla="*/ 258 w 3059"/>
                <a:gd name="T15" fmla="*/ 187 h 1116"/>
                <a:gd name="T16" fmla="*/ 221 w 3059"/>
                <a:gd name="T17" fmla="*/ 206 h 1116"/>
                <a:gd name="T18" fmla="*/ 188 w 3059"/>
                <a:gd name="T19" fmla="*/ 226 h 1116"/>
                <a:gd name="T20" fmla="*/ 158 w 3059"/>
                <a:gd name="T21" fmla="*/ 247 h 1116"/>
                <a:gd name="T22" fmla="*/ 129 w 3059"/>
                <a:gd name="T23" fmla="*/ 268 h 1116"/>
                <a:gd name="T24" fmla="*/ 104 w 3059"/>
                <a:gd name="T25" fmla="*/ 290 h 1116"/>
                <a:gd name="T26" fmla="*/ 81 w 3059"/>
                <a:gd name="T27" fmla="*/ 311 h 1116"/>
                <a:gd name="T28" fmla="*/ 61 w 3059"/>
                <a:gd name="T29" fmla="*/ 334 h 1116"/>
                <a:gd name="T30" fmla="*/ 44 w 3059"/>
                <a:gd name="T31" fmla="*/ 357 h 1116"/>
                <a:gd name="T32" fmla="*/ 29 w 3059"/>
                <a:gd name="T33" fmla="*/ 380 h 1116"/>
                <a:gd name="T34" fmla="*/ 18 w 3059"/>
                <a:gd name="T35" fmla="*/ 402 h 1116"/>
                <a:gd name="T36" fmla="*/ 9 w 3059"/>
                <a:gd name="T37" fmla="*/ 425 h 1116"/>
                <a:gd name="T38" fmla="*/ 3 w 3059"/>
                <a:gd name="T39" fmla="*/ 449 h 1116"/>
                <a:gd name="T40" fmla="*/ 0 w 3059"/>
                <a:gd name="T41" fmla="*/ 472 h 1116"/>
                <a:gd name="T42" fmla="*/ 0 w 3059"/>
                <a:gd name="T43" fmla="*/ 495 h 1116"/>
                <a:gd name="T44" fmla="*/ 2 w 3059"/>
                <a:gd name="T45" fmla="*/ 518 h 1116"/>
                <a:gd name="T46" fmla="*/ 7 w 3059"/>
                <a:gd name="T47" fmla="*/ 542 h 1116"/>
                <a:gd name="T48" fmla="*/ 15 w 3059"/>
                <a:gd name="T49" fmla="*/ 565 h 1116"/>
                <a:gd name="T50" fmla="*/ 26 w 3059"/>
                <a:gd name="T51" fmla="*/ 587 h 1116"/>
                <a:gd name="T52" fmla="*/ 39 w 3059"/>
                <a:gd name="T53" fmla="*/ 610 h 1116"/>
                <a:gd name="T54" fmla="*/ 54 w 3059"/>
                <a:gd name="T55" fmla="*/ 633 h 1116"/>
                <a:gd name="T56" fmla="*/ 74 w 3059"/>
                <a:gd name="T57" fmla="*/ 655 h 1116"/>
                <a:gd name="T58" fmla="*/ 94 w 3059"/>
                <a:gd name="T59" fmla="*/ 677 h 1116"/>
                <a:gd name="T60" fmla="*/ 118 w 3059"/>
                <a:gd name="T61" fmla="*/ 700 h 1116"/>
                <a:gd name="T62" fmla="*/ 144 w 3059"/>
                <a:gd name="T63" fmla="*/ 721 h 1116"/>
                <a:gd name="T64" fmla="*/ 199 w 3059"/>
                <a:gd name="T65" fmla="*/ 760 h 1116"/>
                <a:gd name="T66" fmla="*/ 267 w 3059"/>
                <a:gd name="T67" fmla="*/ 801 h 1116"/>
                <a:gd name="T68" fmla="*/ 343 w 3059"/>
                <a:gd name="T69" fmla="*/ 839 h 1116"/>
                <a:gd name="T70" fmla="*/ 428 w 3059"/>
                <a:gd name="T71" fmla="*/ 876 h 1116"/>
                <a:gd name="T72" fmla="*/ 521 w 3059"/>
                <a:gd name="T73" fmla="*/ 911 h 1116"/>
                <a:gd name="T74" fmla="*/ 621 w 3059"/>
                <a:gd name="T75" fmla="*/ 943 h 1116"/>
                <a:gd name="T76" fmla="*/ 729 w 3059"/>
                <a:gd name="T77" fmla="*/ 973 h 1116"/>
                <a:gd name="T78" fmla="*/ 841 w 3059"/>
                <a:gd name="T79" fmla="*/ 1000 h 1116"/>
                <a:gd name="T80" fmla="*/ 960 w 3059"/>
                <a:gd name="T81" fmla="*/ 1025 h 1116"/>
                <a:gd name="T82" fmla="*/ 1083 w 3059"/>
                <a:gd name="T83" fmla="*/ 1047 h 1116"/>
                <a:gd name="T84" fmla="*/ 1211 w 3059"/>
                <a:gd name="T85" fmla="*/ 1066 h 1116"/>
                <a:gd name="T86" fmla="*/ 1343 w 3059"/>
                <a:gd name="T87" fmla="*/ 1082 h 1116"/>
                <a:gd name="T88" fmla="*/ 1477 w 3059"/>
                <a:gd name="T89" fmla="*/ 1095 h 1116"/>
                <a:gd name="T90" fmla="*/ 1613 w 3059"/>
                <a:gd name="T91" fmla="*/ 1105 h 1116"/>
                <a:gd name="T92" fmla="*/ 1751 w 3059"/>
                <a:gd name="T93" fmla="*/ 1112 h 1116"/>
                <a:gd name="T94" fmla="*/ 1891 w 3059"/>
                <a:gd name="T95" fmla="*/ 1115 h 1116"/>
                <a:gd name="T96" fmla="*/ 2031 w 3059"/>
                <a:gd name="T97" fmla="*/ 1116 h 1116"/>
                <a:gd name="T98" fmla="*/ 2171 w 3059"/>
                <a:gd name="T99" fmla="*/ 1114 h 1116"/>
                <a:gd name="T100" fmla="*/ 2310 w 3059"/>
                <a:gd name="T101" fmla="*/ 1108 h 1116"/>
                <a:gd name="T102" fmla="*/ 2448 w 3059"/>
                <a:gd name="T103" fmla="*/ 1100 h 1116"/>
                <a:gd name="T104" fmla="*/ 2585 w 3059"/>
                <a:gd name="T105" fmla="*/ 1089 h 1116"/>
                <a:gd name="T106" fmla="*/ 2717 w 3059"/>
                <a:gd name="T107" fmla="*/ 1074 h 1116"/>
                <a:gd name="T108" fmla="*/ 2849 w 3059"/>
                <a:gd name="T109" fmla="*/ 1057 h 1116"/>
                <a:gd name="T110" fmla="*/ 2976 w 3059"/>
                <a:gd name="T111" fmla="*/ 1038 h 1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059" h="1116">
                  <a:moveTo>
                    <a:pt x="879" y="0"/>
                  </a:moveTo>
                  <a:lnTo>
                    <a:pt x="857" y="4"/>
                  </a:lnTo>
                  <a:lnTo>
                    <a:pt x="837" y="7"/>
                  </a:lnTo>
                  <a:lnTo>
                    <a:pt x="816" y="11"/>
                  </a:lnTo>
                  <a:lnTo>
                    <a:pt x="796" y="14"/>
                  </a:lnTo>
                  <a:lnTo>
                    <a:pt x="776" y="19"/>
                  </a:lnTo>
                  <a:lnTo>
                    <a:pt x="756" y="22"/>
                  </a:lnTo>
                  <a:lnTo>
                    <a:pt x="737" y="27"/>
                  </a:lnTo>
                  <a:lnTo>
                    <a:pt x="717" y="30"/>
                  </a:lnTo>
                  <a:lnTo>
                    <a:pt x="698" y="34"/>
                  </a:lnTo>
                  <a:lnTo>
                    <a:pt x="679" y="39"/>
                  </a:lnTo>
                  <a:lnTo>
                    <a:pt x="659" y="44"/>
                  </a:lnTo>
                  <a:lnTo>
                    <a:pt x="641" y="48"/>
                  </a:lnTo>
                  <a:lnTo>
                    <a:pt x="623" y="53"/>
                  </a:lnTo>
                  <a:lnTo>
                    <a:pt x="605" y="57"/>
                  </a:lnTo>
                  <a:lnTo>
                    <a:pt x="587" y="62"/>
                  </a:lnTo>
                  <a:lnTo>
                    <a:pt x="569" y="67"/>
                  </a:lnTo>
                  <a:lnTo>
                    <a:pt x="552" y="72"/>
                  </a:lnTo>
                  <a:lnTo>
                    <a:pt x="533" y="78"/>
                  </a:lnTo>
                  <a:lnTo>
                    <a:pt x="516" y="82"/>
                  </a:lnTo>
                  <a:lnTo>
                    <a:pt x="499" y="88"/>
                  </a:lnTo>
                  <a:lnTo>
                    <a:pt x="484" y="94"/>
                  </a:lnTo>
                  <a:lnTo>
                    <a:pt x="467" y="99"/>
                  </a:lnTo>
                  <a:lnTo>
                    <a:pt x="451" y="104"/>
                  </a:lnTo>
                  <a:lnTo>
                    <a:pt x="435" y="109"/>
                  </a:lnTo>
                  <a:lnTo>
                    <a:pt x="419" y="115"/>
                  </a:lnTo>
                  <a:lnTo>
                    <a:pt x="404" y="122"/>
                  </a:lnTo>
                  <a:lnTo>
                    <a:pt x="396" y="124"/>
                  </a:lnTo>
                  <a:lnTo>
                    <a:pt x="388" y="128"/>
                  </a:lnTo>
                  <a:lnTo>
                    <a:pt x="381" y="130"/>
                  </a:lnTo>
                  <a:lnTo>
                    <a:pt x="373" y="133"/>
                  </a:lnTo>
                  <a:lnTo>
                    <a:pt x="367" y="137"/>
                  </a:lnTo>
                  <a:lnTo>
                    <a:pt x="359" y="139"/>
                  </a:lnTo>
                  <a:lnTo>
                    <a:pt x="352" y="142"/>
                  </a:lnTo>
                  <a:lnTo>
                    <a:pt x="344" y="146"/>
                  </a:lnTo>
                  <a:lnTo>
                    <a:pt x="337" y="148"/>
                  </a:lnTo>
                  <a:lnTo>
                    <a:pt x="330" y="151"/>
                  </a:lnTo>
                  <a:lnTo>
                    <a:pt x="323" y="155"/>
                  </a:lnTo>
                  <a:lnTo>
                    <a:pt x="317" y="157"/>
                  </a:lnTo>
                  <a:lnTo>
                    <a:pt x="310" y="160"/>
                  </a:lnTo>
                  <a:lnTo>
                    <a:pt x="303" y="164"/>
                  </a:lnTo>
                  <a:lnTo>
                    <a:pt x="296" y="167"/>
                  </a:lnTo>
                  <a:lnTo>
                    <a:pt x="289" y="170"/>
                  </a:lnTo>
                  <a:lnTo>
                    <a:pt x="283" y="173"/>
                  </a:lnTo>
                  <a:lnTo>
                    <a:pt x="277" y="176"/>
                  </a:lnTo>
                  <a:lnTo>
                    <a:pt x="270" y="180"/>
                  </a:lnTo>
                  <a:lnTo>
                    <a:pt x="264" y="183"/>
                  </a:lnTo>
                  <a:lnTo>
                    <a:pt x="258" y="187"/>
                  </a:lnTo>
                  <a:lnTo>
                    <a:pt x="252" y="190"/>
                  </a:lnTo>
                  <a:lnTo>
                    <a:pt x="245" y="192"/>
                  </a:lnTo>
                  <a:lnTo>
                    <a:pt x="239" y="196"/>
                  </a:lnTo>
                  <a:lnTo>
                    <a:pt x="234" y="199"/>
                  </a:lnTo>
                  <a:lnTo>
                    <a:pt x="228" y="202"/>
                  </a:lnTo>
                  <a:lnTo>
                    <a:pt x="221" y="206"/>
                  </a:lnTo>
                  <a:lnTo>
                    <a:pt x="216" y="209"/>
                  </a:lnTo>
                  <a:lnTo>
                    <a:pt x="210" y="213"/>
                  </a:lnTo>
                  <a:lnTo>
                    <a:pt x="204" y="216"/>
                  </a:lnTo>
                  <a:lnTo>
                    <a:pt x="200" y="220"/>
                  </a:lnTo>
                  <a:lnTo>
                    <a:pt x="194" y="223"/>
                  </a:lnTo>
                  <a:lnTo>
                    <a:pt x="188" y="226"/>
                  </a:lnTo>
                  <a:lnTo>
                    <a:pt x="183" y="230"/>
                  </a:lnTo>
                  <a:lnTo>
                    <a:pt x="178" y="233"/>
                  </a:lnTo>
                  <a:lnTo>
                    <a:pt x="173" y="237"/>
                  </a:lnTo>
                  <a:lnTo>
                    <a:pt x="168" y="240"/>
                  </a:lnTo>
                  <a:lnTo>
                    <a:pt x="162" y="243"/>
                  </a:lnTo>
                  <a:lnTo>
                    <a:pt x="158" y="247"/>
                  </a:lnTo>
                  <a:lnTo>
                    <a:pt x="152" y="250"/>
                  </a:lnTo>
                  <a:lnTo>
                    <a:pt x="148" y="255"/>
                  </a:lnTo>
                  <a:lnTo>
                    <a:pt x="143" y="258"/>
                  </a:lnTo>
                  <a:lnTo>
                    <a:pt x="138" y="262"/>
                  </a:lnTo>
                  <a:lnTo>
                    <a:pt x="134" y="265"/>
                  </a:lnTo>
                  <a:lnTo>
                    <a:pt x="129" y="268"/>
                  </a:lnTo>
                  <a:lnTo>
                    <a:pt x="125" y="272"/>
                  </a:lnTo>
                  <a:lnTo>
                    <a:pt x="120" y="275"/>
                  </a:lnTo>
                  <a:lnTo>
                    <a:pt x="116" y="280"/>
                  </a:lnTo>
                  <a:lnTo>
                    <a:pt x="112" y="283"/>
                  </a:lnTo>
                  <a:lnTo>
                    <a:pt x="108" y="286"/>
                  </a:lnTo>
                  <a:lnTo>
                    <a:pt x="104" y="290"/>
                  </a:lnTo>
                  <a:lnTo>
                    <a:pt x="100" y="293"/>
                  </a:lnTo>
                  <a:lnTo>
                    <a:pt x="96" y="298"/>
                  </a:lnTo>
                  <a:lnTo>
                    <a:pt x="92" y="301"/>
                  </a:lnTo>
                  <a:lnTo>
                    <a:pt x="89" y="305"/>
                  </a:lnTo>
                  <a:lnTo>
                    <a:pt x="85" y="308"/>
                  </a:lnTo>
                  <a:lnTo>
                    <a:pt x="81" y="311"/>
                  </a:lnTo>
                  <a:lnTo>
                    <a:pt x="77" y="316"/>
                  </a:lnTo>
                  <a:lnTo>
                    <a:pt x="74" y="319"/>
                  </a:lnTo>
                  <a:lnTo>
                    <a:pt x="70" y="323"/>
                  </a:lnTo>
                  <a:lnTo>
                    <a:pt x="67" y="327"/>
                  </a:lnTo>
                  <a:lnTo>
                    <a:pt x="65" y="331"/>
                  </a:lnTo>
                  <a:lnTo>
                    <a:pt x="61" y="334"/>
                  </a:lnTo>
                  <a:lnTo>
                    <a:pt x="58" y="338"/>
                  </a:lnTo>
                  <a:lnTo>
                    <a:pt x="56" y="342"/>
                  </a:lnTo>
                  <a:lnTo>
                    <a:pt x="52" y="346"/>
                  </a:lnTo>
                  <a:lnTo>
                    <a:pt x="49" y="349"/>
                  </a:lnTo>
                  <a:lnTo>
                    <a:pt x="47" y="353"/>
                  </a:lnTo>
                  <a:lnTo>
                    <a:pt x="44" y="357"/>
                  </a:lnTo>
                  <a:lnTo>
                    <a:pt x="41" y="360"/>
                  </a:lnTo>
                  <a:lnTo>
                    <a:pt x="39" y="365"/>
                  </a:lnTo>
                  <a:lnTo>
                    <a:pt x="36" y="368"/>
                  </a:lnTo>
                  <a:lnTo>
                    <a:pt x="34" y="372"/>
                  </a:lnTo>
                  <a:lnTo>
                    <a:pt x="32" y="376"/>
                  </a:lnTo>
                  <a:lnTo>
                    <a:pt x="29" y="380"/>
                  </a:lnTo>
                  <a:lnTo>
                    <a:pt x="27" y="383"/>
                  </a:lnTo>
                  <a:lnTo>
                    <a:pt x="25" y="388"/>
                  </a:lnTo>
                  <a:lnTo>
                    <a:pt x="24" y="391"/>
                  </a:lnTo>
                  <a:lnTo>
                    <a:pt x="22" y="394"/>
                  </a:lnTo>
                  <a:lnTo>
                    <a:pt x="19" y="399"/>
                  </a:lnTo>
                  <a:lnTo>
                    <a:pt x="18" y="402"/>
                  </a:lnTo>
                  <a:lnTo>
                    <a:pt x="16" y="406"/>
                  </a:lnTo>
                  <a:lnTo>
                    <a:pt x="15" y="410"/>
                  </a:lnTo>
                  <a:lnTo>
                    <a:pt x="14" y="414"/>
                  </a:lnTo>
                  <a:lnTo>
                    <a:pt x="11" y="418"/>
                  </a:lnTo>
                  <a:lnTo>
                    <a:pt x="10" y="422"/>
                  </a:lnTo>
                  <a:lnTo>
                    <a:pt x="9" y="425"/>
                  </a:lnTo>
                  <a:lnTo>
                    <a:pt x="8" y="430"/>
                  </a:lnTo>
                  <a:lnTo>
                    <a:pt x="7" y="433"/>
                  </a:lnTo>
                  <a:lnTo>
                    <a:pt x="6" y="436"/>
                  </a:lnTo>
                  <a:lnTo>
                    <a:pt x="5" y="441"/>
                  </a:lnTo>
                  <a:lnTo>
                    <a:pt x="5" y="444"/>
                  </a:lnTo>
                  <a:lnTo>
                    <a:pt x="3" y="449"/>
                  </a:lnTo>
                  <a:lnTo>
                    <a:pt x="2" y="452"/>
                  </a:lnTo>
                  <a:lnTo>
                    <a:pt x="2" y="456"/>
                  </a:lnTo>
                  <a:lnTo>
                    <a:pt x="1" y="460"/>
                  </a:lnTo>
                  <a:lnTo>
                    <a:pt x="1" y="464"/>
                  </a:lnTo>
                  <a:lnTo>
                    <a:pt x="0" y="468"/>
                  </a:lnTo>
                  <a:lnTo>
                    <a:pt x="0" y="472"/>
                  </a:lnTo>
                  <a:lnTo>
                    <a:pt x="0" y="476"/>
                  </a:lnTo>
                  <a:lnTo>
                    <a:pt x="0" y="479"/>
                  </a:lnTo>
                  <a:lnTo>
                    <a:pt x="0" y="483"/>
                  </a:lnTo>
                  <a:lnTo>
                    <a:pt x="0" y="487"/>
                  </a:lnTo>
                  <a:lnTo>
                    <a:pt x="0" y="491"/>
                  </a:lnTo>
                  <a:lnTo>
                    <a:pt x="0" y="495"/>
                  </a:lnTo>
                  <a:lnTo>
                    <a:pt x="0" y="499"/>
                  </a:lnTo>
                  <a:lnTo>
                    <a:pt x="0" y="502"/>
                  </a:lnTo>
                  <a:lnTo>
                    <a:pt x="0" y="507"/>
                  </a:lnTo>
                  <a:lnTo>
                    <a:pt x="1" y="510"/>
                  </a:lnTo>
                  <a:lnTo>
                    <a:pt x="1" y="515"/>
                  </a:lnTo>
                  <a:lnTo>
                    <a:pt x="2" y="518"/>
                  </a:lnTo>
                  <a:lnTo>
                    <a:pt x="2" y="523"/>
                  </a:lnTo>
                  <a:lnTo>
                    <a:pt x="3" y="526"/>
                  </a:lnTo>
                  <a:lnTo>
                    <a:pt x="5" y="529"/>
                  </a:lnTo>
                  <a:lnTo>
                    <a:pt x="6" y="534"/>
                  </a:lnTo>
                  <a:lnTo>
                    <a:pt x="6" y="537"/>
                  </a:lnTo>
                  <a:lnTo>
                    <a:pt x="7" y="542"/>
                  </a:lnTo>
                  <a:lnTo>
                    <a:pt x="8" y="545"/>
                  </a:lnTo>
                  <a:lnTo>
                    <a:pt x="9" y="549"/>
                  </a:lnTo>
                  <a:lnTo>
                    <a:pt x="11" y="553"/>
                  </a:lnTo>
                  <a:lnTo>
                    <a:pt x="12" y="557"/>
                  </a:lnTo>
                  <a:lnTo>
                    <a:pt x="14" y="561"/>
                  </a:lnTo>
                  <a:lnTo>
                    <a:pt x="15" y="565"/>
                  </a:lnTo>
                  <a:lnTo>
                    <a:pt x="17" y="568"/>
                  </a:lnTo>
                  <a:lnTo>
                    <a:pt x="18" y="573"/>
                  </a:lnTo>
                  <a:lnTo>
                    <a:pt x="20" y="576"/>
                  </a:lnTo>
                  <a:lnTo>
                    <a:pt x="22" y="579"/>
                  </a:lnTo>
                  <a:lnTo>
                    <a:pt x="24" y="584"/>
                  </a:lnTo>
                  <a:lnTo>
                    <a:pt x="26" y="587"/>
                  </a:lnTo>
                  <a:lnTo>
                    <a:pt x="27" y="592"/>
                  </a:lnTo>
                  <a:lnTo>
                    <a:pt x="29" y="595"/>
                  </a:lnTo>
                  <a:lnTo>
                    <a:pt x="32" y="599"/>
                  </a:lnTo>
                  <a:lnTo>
                    <a:pt x="34" y="603"/>
                  </a:lnTo>
                  <a:lnTo>
                    <a:pt x="36" y="607"/>
                  </a:lnTo>
                  <a:lnTo>
                    <a:pt x="39" y="610"/>
                  </a:lnTo>
                  <a:lnTo>
                    <a:pt x="42" y="615"/>
                  </a:lnTo>
                  <a:lnTo>
                    <a:pt x="44" y="618"/>
                  </a:lnTo>
                  <a:lnTo>
                    <a:pt x="47" y="621"/>
                  </a:lnTo>
                  <a:lnTo>
                    <a:pt x="49" y="626"/>
                  </a:lnTo>
                  <a:lnTo>
                    <a:pt x="52" y="629"/>
                  </a:lnTo>
                  <a:lnTo>
                    <a:pt x="54" y="633"/>
                  </a:lnTo>
                  <a:lnTo>
                    <a:pt x="58" y="636"/>
                  </a:lnTo>
                  <a:lnTo>
                    <a:pt x="61" y="641"/>
                  </a:lnTo>
                  <a:lnTo>
                    <a:pt x="64" y="644"/>
                  </a:lnTo>
                  <a:lnTo>
                    <a:pt x="67" y="647"/>
                  </a:lnTo>
                  <a:lnTo>
                    <a:pt x="70" y="652"/>
                  </a:lnTo>
                  <a:lnTo>
                    <a:pt x="74" y="655"/>
                  </a:lnTo>
                  <a:lnTo>
                    <a:pt x="77" y="659"/>
                  </a:lnTo>
                  <a:lnTo>
                    <a:pt x="81" y="662"/>
                  </a:lnTo>
                  <a:lnTo>
                    <a:pt x="84" y="667"/>
                  </a:lnTo>
                  <a:lnTo>
                    <a:pt x="87" y="670"/>
                  </a:lnTo>
                  <a:lnTo>
                    <a:pt x="91" y="674"/>
                  </a:lnTo>
                  <a:lnTo>
                    <a:pt x="94" y="677"/>
                  </a:lnTo>
                  <a:lnTo>
                    <a:pt x="98" y="682"/>
                  </a:lnTo>
                  <a:lnTo>
                    <a:pt x="102" y="685"/>
                  </a:lnTo>
                  <a:lnTo>
                    <a:pt x="106" y="688"/>
                  </a:lnTo>
                  <a:lnTo>
                    <a:pt x="110" y="692"/>
                  </a:lnTo>
                  <a:lnTo>
                    <a:pt x="113" y="695"/>
                  </a:lnTo>
                  <a:lnTo>
                    <a:pt x="118" y="700"/>
                  </a:lnTo>
                  <a:lnTo>
                    <a:pt x="123" y="703"/>
                  </a:lnTo>
                  <a:lnTo>
                    <a:pt x="126" y="706"/>
                  </a:lnTo>
                  <a:lnTo>
                    <a:pt x="131" y="710"/>
                  </a:lnTo>
                  <a:lnTo>
                    <a:pt x="135" y="713"/>
                  </a:lnTo>
                  <a:lnTo>
                    <a:pt x="140" y="718"/>
                  </a:lnTo>
                  <a:lnTo>
                    <a:pt x="144" y="721"/>
                  </a:lnTo>
                  <a:lnTo>
                    <a:pt x="149" y="725"/>
                  </a:lnTo>
                  <a:lnTo>
                    <a:pt x="158" y="731"/>
                  </a:lnTo>
                  <a:lnTo>
                    <a:pt x="168" y="738"/>
                  </a:lnTo>
                  <a:lnTo>
                    <a:pt x="178" y="746"/>
                  </a:lnTo>
                  <a:lnTo>
                    <a:pt x="188" y="753"/>
                  </a:lnTo>
                  <a:lnTo>
                    <a:pt x="199" y="760"/>
                  </a:lnTo>
                  <a:lnTo>
                    <a:pt x="209" y="767"/>
                  </a:lnTo>
                  <a:lnTo>
                    <a:pt x="220" y="773"/>
                  </a:lnTo>
                  <a:lnTo>
                    <a:pt x="232" y="780"/>
                  </a:lnTo>
                  <a:lnTo>
                    <a:pt x="243" y="787"/>
                  </a:lnTo>
                  <a:lnTo>
                    <a:pt x="254" y="794"/>
                  </a:lnTo>
                  <a:lnTo>
                    <a:pt x="267" y="801"/>
                  </a:lnTo>
                  <a:lnTo>
                    <a:pt x="278" y="806"/>
                  </a:lnTo>
                  <a:lnTo>
                    <a:pt x="291" y="813"/>
                  </a:lnTo>
                  <a:lnTo>
                    <a:pt x="303" y="820"/>
                  </a:lnTo>
                  <a:lnTo>
                    <a:pt x="317" y="827"/>
                  </a:lnTo>
                  <a:lnTo>
                    <a:pt x="329" y="832"/>
                  </a:lnTo>
                  <a:lnTo>
                    <a:pt x="343" y="839"/>
                  </a:lnTo>
                  <a:lnTo>
                    <a:pt x="356" y="845"/>
                  </a:lnTo>
                  <a:lnTo>
                    <a:pt x="370" y="852"/>
                  </a:lnTo>
                  <a:lnTo>
                    <a:pt x="385" y="857"/>
                  </a:lnTo>
                  <a:lnTo>
                    <a:pt x="398" y="864"/>
                  </a:lnTo>
                  <a:lnTo>
                    <a:pt x="413" y="870"/>
                  </a:lnTo>
                  <a:lnTo>
                    <a:pt x="428" y="876"/>
                  </a:lnTo>
                  <a:lnTo>
                    <a:pt x="443" y="882"/>
                  </a:lnTo>
                  <a:lnTo>
                    <a:pt x="459" y="888"/>
                  </a:lnTo>
                  <a:lnTo>
                    <a:pt x="473" y="894"/>
                  </a:lnTo>
                  <a:lnTo>
                    <a:pt x="489" y="899"/>
                  </a:lnTo>
                  <a:lnTo>
                    <a:pt x="505" y="905"/>
                  </a:lnTo>
                  <a:lnTo>
                    <a:pt x="521" y="911"/>
                  </a:lnTo>
                  <a:lnTo>
                    <a:pt x="537" y="916"/>
                  </a:lnTo>
                  <a:lnTo>
                    <a:pt x="554" y="922"/>
                  </a:lnTo>
                  <a:lnTo>
                    <a:pt x="570" y="927"/>
                  </a:lnTo>
                  <a:lnTo>
                    <a:pt x="587" y="932"/>
                  </a:lnTo>
                  <a:lnTo>
                    <a:pt x="604" y="938"/>
                  </a:lnTo>
                  <a:lnTo>
                    <a:pt x="621" y="943"/>
                  </a:lnTo>
                  <a:lnTo>
                    <a:pt x="639" y="948"/>
                  </a:lnTo>
                  <a:lnTo>
                    <a:pt x="656" y="954"/>
                  </a:lnTo>
                  <a:lnTo>
                    <a:pt x="674" y="958"/>
                  </a:lnTo>
                  <a:lnTo>
                    <a:pt x="692" y="963"/>
                  </a:lnTo>
                  <a:lnTo>
                    <a:pt x="711" y="969"/>
                  </a:lnTo>
                  <a:lnTo>
                    <a:pt x="729" y="973"/>
                  </a:lnTo>
                  <a:lnTo>
                    <a:pt x="747" y="978"/>
                  </a:lnTo>
                  <a:lnTo>
                    <a:pt x="765" y="982"/>
                  </a:lnTo>
                  <a:lnTo>
                    <a:pt x="784" y="987"/>
                  </a:lnTo>
                  <a:lnTo>
                    <a:pt x="804" y="991"/>
                  </a:lnTo>
                  <a:lnTo>
                    <a:pt x="822" y="996"/>
                  </a:lnTo>
                  <a:lnTo>
                    <a:pt x="841" y="1000"/>
                  </a:lnTo>
                  <a:lnTo>
                    <a:pt x="860" y="1005"/>
                  </a:lnTo>
                  <a:lnTo>
                    <a:pt x="881" y="1008"/>
                  </a:lnTo>
                  <a:lnTo>
                    <a:pt x="900" y="1013"/>
                  </a:lnTo>
                  <a:lnTo>
                    <a:pt x="919" y="1018"/>
                  </a:lnTo>
                  <a:lnTo>
                    <a:pt x="940" y="1021"/>
                  </a:lnTo>
                  <a:lnTo>
                    <a:pt x="960" y="1025"/>
                  </a:lnTo>
                  <a:lnTo>
                    <a:pt x="980" y="1029"/>
                  </a:lnTo>
                  <a:lnTo>
                    <a:pt x="1000" y="1032"/>
                  </a:lnTo>
                  <a:lnTo>
                    <a:pt x="1020" y="1037"/>
                  </a:lnTo>
                  <a:lnTo>
                    <a:pt x="1042" y="1040"/>
                  </a:lnTo>
                  <a:lnTo>
                    <a:pt x="1062" y="1044"/>
                  </a:lnTo>
                  <a:lnTo>
                    <a:pt x="1083" y="1047"/>
                  </a:lnTo>
                  <a:lnTo>
                    <a:pt x="1104" y="1050"/>
                  </a:lnTo>
                  <a:lnTo>
                    <a:pt x="1125" y="1054"/>
                  </a:lnTo>
                  <a:lnTo>
                    <a:pt x="1146" y="1057"/>
                  </a:lnTo>
                  <a:lnTo>
                    <a:pt x="1168" y="1060"/>
                  </a:lnTo>
                  <a:lnTo>
                    <a:pt x="1190" y="1063"/>
                  </a:lnTo>
                  <a:lnTo>
                    <a:pt x="1211" y="1066"/>
                  </a:lnTo>
                  <a:lnTo>
                    <a:pt x="1233" y="1069"/>
                  </a:lnTo>
                  <a:lnTo>
                    <a:pt x="1254" y="1072"/>
                  </a:lnTo>
                  <a:lnTo>
                    <a:pt x="1277" y="1074"/>
                  </a:lnTo>
                  <a:lnTo>
                    <a:pt x="1299" y="1077"/>
                  </a:lnTo>
                  <a:lnTo>
                    <a:pt x="1320" y="1079"/>
                  </a:lnTo>
                  <a:lnTo>
                    <a:pt x="1343" y="1082"/>
                  </a:lnTo>
                  <a:lnTo>
                    <a:pt x="1364" y="1084"/>
                  </a:lnTo>
                  <a:lnTo>
                    <a:pt x="1387" y="1087"/>
                  </a:lnTo>
                  <a:lnTo>
                    <a:pt x="1410" y="1089"/>
                  </a:lnTo>
                  <a:lnTo>
                    <a:pt x="1433" y="1091"/>
                  </a:lnTo>
                  <a:lnTo>
                    <a:pt x="1454" y="1092"/>
                  </a:lnTo>
                  <a:lnTo>
                    <a:pt x="1477" y="1095"/>
                  </a:lnTo>
                  <a:lnTo>
                    <a:pt x="1499" y="1097"/>
                  </a:lnTo>
                  <a:lnTo>
                    <a:pt x="1522" y="1098"/>
                  </a:lnTo>
                  <a:lnTo>
                    <a:pt x="1545" y="1100"/>
                  </a:lnTo>
                  <a:lnTo>
                    <a:pt x="1568" y="1102"/>
                  </a:lnTo>
                  <a:lnTo>
                    <a:pt x="1590" y="1104"/>
                  </a:lnTo>
                  <a:lnTo>
                    <a:pt x="1613" y="1105"/>
                  </a:lnTo>
                  <a:lnTo>
                    <a:pt x="1637" y="1106"/>
                  </a:lnTo>
                  <a:lnTo>
                    <a:pt x="1660" y="1107"/>
                  </a:lnTo>
                  <a:lnTo>
                    <a:pt x="1682" y="1108"/>
                  </a:lnTo>
                  <a:lnTo>
                    <a:pt x="1705" y="1109"/>
                  </a:lnTo>
                  <a:lnTo>
                    <a:pt x="1729" y="1111"/>
                  </a:lnTo>
                  <a:lnTo>
                    <a:pt x="1751" y="1112"/>
                  </a:lnTo>
                  <a:lnTo>
                    <a:pt x="1774" y="1113"/>
                  </a:lnTo>
                  <a:lnTo>
                    <a:pt x="1798" y="1113"/>
                  </a:lnTo>
                  <a:lnTo>
                    <a:pt x="1821" y="1114"/>
                  </a:lnTo>
                  <a:lnTo>
                    <a:pt x="1845" y="1114"/>
                  </a:lnTo>
                  <a:lnTo>
                    <a:pt x="1867" y="1115"/>
                  </a:lnTo>
                  <a:lnTo>
                    <a:pt x="1891" y="1115"/>
                  </a:lnTo>
                  <a:lnTo>
                    <a:pt x="1914" y="1115"/>
                  </a:lnTo>
                  <a:lnTo>
                    <a:pt x="1938" y="1116"/>
                  </a:lnTo>
                  <a:lnTo>
                    <a:pt x="1960" y="1116"/>
                  </a:lnTo>
                  <a:lnTo>
                    <a:pt x="1984" y="1116"/>
                  </a:lnTo>
                  <a:lnTo>
                    <a:pt x="2008" y="1116"/>
                  </a:lnTo>
                  <a:lnTo>
                    <a:pt x="2031" y="1116"/>
                  </a:lnTo>
                  <a:lnTo>
                    <a:pt x="2055" y="1116"/>
                  </a:lnTo>
                  <a:lnTo>
                    <a:pt x="2077" y="1115"/>
                  </a:lnTo>
                  <a:lnTo>
                    <a:pt x="2101" y="1115"/>
                  </a:lnTo>
                  <a:lnTo>
                    <a:pt x="2125" y="1115"/>
                  </a:lnTo>
                  <a:lnTo>
                    <a:pt x="2148" y="1114"/>
                  </a:lnTo>
                  <a:lnTo>
                    <a:pt x="2171" y="1114"/>
                  </a:lnTo>
                  <a:lnTo>
                    <a:pt x="2194" y="1113"/>
                  </a:lnTo>
                  <a:lnTo>
                    <a:pt x="2218" y="1112"/>
                  </a:lnTo>
                  <a:lnTo>
                    <a:pt x="2241" y="1112"/>
                  </a:lnTo>
                  <a:lnTo>
                    <a:pt x="2263" y="1111"/>
                  </a:lnTo>
                  <a:lnTo>
                    <a:pt x="2287" y="1109"/>
                  </a:lnTo>
                  <a:lnTo>
                    <a:pt x="2310" y="1108"/>
                  </a:lnTo>
                  <a:lnTo>
                    <a:pt x="2334" y="1107"/>
                  </a:lnTo>
                  <a:lnTo>
                    <a:pt x="2357" y="1106"/>
                  </a:lnTo>
                  <a:lnTo>
                    <a:pt x="2379" y="1105"/>
                  </a:lnTo>
                  <a:lnTo>
                    <a:pt x="2402" y="1103"/>
                  </a:lnTo>
                  <a:lnTo>
                    <a:pt x="2426" y="1102"/>
                  </a:lnTo>
                  <a:lnTo>
                    <a:pt x="2448" y="1100"/>
                  </a:lnTo>
                  <a:lnTo>
                    <a:pt x="2471" y="1098"/>
                  </a:lnTo>
                  <a:lnTo>
                    <a:pt x="2494" y="1097"/>
                  </a:lnTo>
                  <a:lnTo>
                    <a:pt x="2517" y="1095"/>
                  </a:lnTo>
                  <a:lnTo>
                    <a:pt x="2539" y="1092"/>
                  </a:lnTo>
                  <a:lnTo>
                    <a:pt x="2562" y="1091"/>
                  </a:lnTo>
                  <a:lnTo>
                    <a:pt x="2585" y="1089"/>
                  </a:lnTo>
                  <a:lnTo>
                    <a:pt x="2606" y="1087"/>
                  </a:lnTo>
                  <a:lnTo>
                    <a:pt x="2629" y="1084"/>
                  </a:lnTo>
                  <a:lnTo>
                    <a:pt x="2652" y="1082"/>
                  </a:lnTo>
                  <a:lnTo>
                    <a:pt x="2673" y="1080"/>
                  </a:lnTo>
                  <a:lnTo>
                    <a:pt x="2696" y="1077"/>
                  </a:lnTo>
                  <a:lnTo>
                    <a:pt x="2717" y="1074"/>
                  </a:lnTo>
                  <a:lnTo>
                    <a:pt x="2740" y="1072"/>
                  </a:lnTo>
                  <a:lnTo>
                    <a:pt x="2762" y="1070"/>
                  </a:lnTo>
                  <a:lnTo>
                    <a:pt x="2783" y="1066"/>
                  </a:lnTo>
                  <a:lnTo>
                    <a:pt x="2806" y="1064"/>
                  </a:lnTo>
                  <a:lnTo>
                    <a:pt x="2828" y="1061"/>
                  </a:lnTo>
                  <a:lnTo>
                    <a:pt x="2849" y="1057"/>
                  </a:lnTo>
                  <a:lnTo>
                    <a:pt x="2870" y="1055"/>
                  </a:lnTo>
                  <a:lnTo>
                    <a:pt x="2891" y="1052"/>
                  </a:lnTo>
                  <a:lnTo>
                    <a:pt x="2913" y="1048"/>
                  </a:lnTo>
                  <a:lnTo>
                    <a:pt x="2934" y="1045"/>
                  </a:lnTo>
                  <a:lnTo>
                    <a:pt x="2955" y="1041"/>
                  </a:lnTo>
                  <a:lnTo>
                    <a:pt x="2976" y="1038"/>
                  </a:lnTo>
                  <a:lnTo>
                    <a:pt x="2997" y="1035"/>
                  </a:lnTo>
                  <a:lnTo>
                    <a:pt x="3017" y="1031"/>
                  </a:lnTo>
                  <a:lnTo>
                    <a:pt x="3039" y="1028"/>
                  </a:lnTo>
                  <a:lnTo>
                    <a:pt x="3059" y="1023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38" name="Line 410"/>
            <p:cNvSpPr>
              <a:spLocks noChangeShapeType="1"/>
            </p:cNvSpPr>
            <p:nvPr/>
          </p:nvSpPr>
          <p:spPr bwMode="auto">
            <a:xfrm flipV="1">
              <a:off x="1682" y="1587"/>
              <a:ext cx="0" cy="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39" name="Line 411"/>
            <p:cNvSpPr>
              <a:spLocks noChangeShapeType="1"/>
            </p:cNvSpPr>
            <p:nvPr/>
          </p:nvSpPr>
          <p:spPr bwMode="auto">
            <a:xfrm flipV="1">
              <a:off x="1682" y="1710"/>
              <a:ext cx="0" cy="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40" name="Line 412"/>
            <p:cNvSpPr>
              <a:spLocks noChangeShapeType="1"/>
            </p:cNvSpPr>
            <p:nvPr/>
          </p:nvSpPr>
          <p:spPr bwMode="auto">
            <a:xfrm flipV="1">
              <a:off x="1682" y="1833"/>
              <a:ext cx="0" cy="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41" name="Line 413"/>
            <p:cNvSpPr>
              <a:spLocks noChangeShapeType="1"/>
            </p:cNvSpPr>
            <p:nvPr/>
          </p:nvSpPr>
          <p:spPr bwMode="auto">
            <a:xfrm flipV="1">
              <a:off x="1682" y="1956"/>
              <a:ext cx="0" cy="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42" name="Line 414"/>
            <p:cNvSpPr>
              <a:spLocks noChangeShapeType="1"/>
            </p:cNvSpPr>
            <p:nvPr/>
          </p:nvSpPr>
          <p:spPr bwMode="auto">
            <a:xfrm flipV="1">
              <a:off x="1682" y="2079"/>
              <a:ext cx="0" cy="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43" name="Line 415"/>
            <p:cNvSpPr>
              <a:spLocks noChangeShapeType="1"/>
            </p:cNvSpPr>
            <p:nvPr/>
          </p:nvSpPr>
          <p:spPr bwMode="auto">
            <a:xfrm flipV="1">
              <a:off x="1682" y="2202"/>
              <a:ext cx="0" cy="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44" name="Line 416"/>
            <p:cNvSpPr>
              <a:spLocks noChangeShapeType="1"/>
            </p:cNvSpPr>
            <p:nvPr/>
          </p:nvSpPr>
          <p:spPr bwMode="auto">
            <a:xfrm flipV="1">
              <a:off x="1682" y="2325"/>
              <a:ext cx="0" cy="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45" name="Line 417"/>
            <p:cNvSpPr>
              <a:spLocks noChangeShapeType="1"/>
            </p:cNvSpPr>
            <p:nvPr/>
          </p:nvSpPr>
          <p:spPr bwMode="auto">
            <a:xfrm flipV="1">
              <a:off x="1682" y="2448"/>
              <a:ext cx="0" cy="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46" name="Line 418"/>
            <p:cNvSpPr>
              <a:spLocks noChangeShapeType="1"/>
            </p:cNvSpPr>
            <p:nvPr/>
          </p:nvSpPr>
          <p:spPr bwMode="auto">
            <a:xfrm flipV="1">
              <a:off x="1682" y="2571"/>
              <a:ext cx="0" cy="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47" name="Line 419"/>
            <p:cNvSpPr>
              <a:spLocks noChangeShapeType="1"/>
            </p:cNvSpPr>
            <p:nvPr/>
          </p:nvSpPr>
          <p:spPr bwMode="auto">
            <a:xfrm flipV="1">
              <a:off x="1682" y="2694"/>
              <a:ext cx="0" cy="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48" name="Line 420"/>
            <p:cNvSpPr>
              <a:spLocks noChangeShapeType="1"/>
            </p:cNvSpPr>
            <p:nvPr/>
          </p:nvSpPr>
          <p:spPr bwMode="auto">
            <a:xfrm flipV="1">
              <a:off x="1032" y="1525"/>
              <a:ext cx="0" cy="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49" name="Line 421"/>
            <p:cNvSpPr>
              <a:spLocks noChangeShapeType="1"/>
            </p:cNvSpPr>
            <p:nvPr/>
          </p:nvSpPr>
          <p:spPr bwMode="auto">
            <a:xfrm flipV="1">
              <a:off x="1032" y="1648"/>
              <a:ext cx="0" cy="1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50" name="Line 422"/>
            <p:cNvSpPr>
              <a:spLocks noChangeShapeType="1"/>
            </p:cNvSpPr>
            <p:nvPr/>
          </p:nvSpPr>
          <p:spPr bwMode="auto">
            <a:xfrm flipV="1">
              <a:off x="1032" y="1771"/>
              <a:ext cx="0" cy="1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51" name="Line 423"/>
            <p:cNvSpPr>
              <a:spLocks noChangeShapeType="1"/>
            </p:cNvSpPr>
            <p:nvPr/>
          </p:nvSpPr>
          <p:spPr bwMode="auto">
            <a:xfrm flipV="1">
              <a:off x="1032" y="1895"/>
              <a:ext cx="0" cy="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52" name="Line 424"/>
            <p:cNvSpPr>
              <a:spLocks noChangeShapeType="1"/>
            </p:cNvSpPr>
            <p:nvPr/>
          </p:nvSpPr>
          <p:spPr bwMode="auto">
            <a:xfrm flipV="1">
              <a:off x="1032" y="2017"/>
              <a:ext cx="0" cy="1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53" name="Line 425"/>
            <p:cNvSpPr>
              <a:spLocks noChangeShapeType="1"/>
            </p:cNvSpPr>
            <p:nvPr/>
          </p:nvSpPr>
          <p:spPr bwMode="auto">
            <a:xfrm flipV="1">
              <a:off x="1032" y="2141"/>
              <a:ext cx="0" cy="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54" name="Line 426"/>
            <p:cNvSpPr>
              <a:spLocks noChangeShapeType="1"/>
            </p:cNvSpPr>
            <p:nvPr/>
          </p:nvSpPr>
          <p:spPr bwMode="auto">
            <a:xfrm flipV="1">
              <a:off x="1032" y="2264"/>
              <a:ext cx="0" cy="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55" name="Line 427"/>
            <p:cNvSpPr>
              <a:spLocks noChangeShapeType="1"/>
            </p:cNvSpPr>
            <p:nvPr/>
          </p:nvSpPr>
          <p:spPr bwMode="auto">
            <a:xfrm flipV="1">
              <a:off x="1032" y="2387"/>
              <a:ext cx="0" cy="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56" name="Line 428"/>
            <p:cNvSpPr>
              <a:spLocks noChangeShapeType="1"/>
            </p:cNvSpPr>
            <p:nvPr/>
          </p:nvSpPr>
          <p:spPr bwMode="auto">
            <a:xfrm flipV="1">
              <a:off x="1032" y="2510"/>
              <a:ext cx="0" cy="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57" name="Line 429"/>
            <p:cNvSpPr>
              <a:spLocks noChangeShapeType="1"/>
            </p:cNvSpPr>
            <p:nvPr/>
          </p:nvSpPr>
          <p:spPr bwMode="auto">
            <a:xfrm flipV="1">
              <a:off x="1032" y="2633"/>
              <a:ext cx="0" cy="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58" name="Freeform 430"/>
            <p:cNvSpPr>
              <a:spLocks/>
            </p:cNvSpPr>
            <p:nvPr/>
          </p:nvSpPr>
          <p:spPr bwMode="auto">
            <a:xfrm>
              <a:off x="1079" y="1571"/>
              <a:ext cx="89" cy="39"/>
            </a:xfrm>
            <a:custGeom>
              <a:avLst/>
              <a:gdLst>
                <a:gd name="T0" fmla="*/ 625 w 625"/>
                <a:gd name="T1" fmla="*/ 274 h 274"/>
                <a:gd name="T2" fmla="*/ 587 w 625"/>
                <a:gd name="T3" fmla="*/ 256 h 274"/>
                <a:gd name="T4" fmla="*/ 548 w 625"/>
                <a:gd name="T5" fmla="*/ 239 h 274"/>
                <a:gd name="T6" fmla="*/ 508 w 625"/>
                <a:gd name="T7" fmla="*/ 222 h 274"/>
                <a:gd name="T8" fmla="*/ 470 w 625"/>
                <a:gd name="T9" fmla="*/ 205 h 274"/>
                <a:gd name="T10" fmla="*/ 430 w 625"/>
                <a:gd name="T11" fmla="*/ 188 h 274"/>
                <a:gd name="T12" fmla="*/ 391 w 625"/>
                <a:gd name="T13" fmla="*/ 171 h 274"/>
                <a:gd name="T14" fmla="*/ 353 w 625"/>
                <a:gd name="T15" fmla="*/ 154 h 274"/>
                <a:gd name="T16" fmla="*/ 313 w 625"/>
                <a:gd name="T17" fmla="*/ 137 h 274"/>
                <a:gd name="T18" fmla="*/ 274 w 625"/>
                <a:gd name="T19" fmla="*/ 120 h 274"/>
                <a:gd name="T20" fmla="*/ 235 w 625"/>
                <a:gd name="T21" fmla="*/ 102 h 274"/>
                <a:gd name="T22" fmla="*/ 196 w 625"/>
                <a:gd name="T23" fmla="*/ 85 h 274"/>
                <a:gd name="T24" fmla="*/ 156 w 625"/>
                <a:gd name="T25" fmla="*/ 68 h 274"/>
                <a:gd name="T26" fmla="*/ 118 w 625"/>
                <a:gd name="T27" fmla="*/ 51 h 274"/>
                <a:gd name="T28" fmla="*/ 78 w 625"/>
                <a:gd name="T29" fmla="*/ 34 h 274"/>
                <a:gd name="T30" fmla="*/ 0 w 625"/>
                <a:gd name="T31" fmla="*/ 0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25" h="274">
                  <a:moveTo>
                    <a:pt x="625" y="274"/>
                  </a:moveTo>
                  <a:lnTo>
                    <a:pt x="587" y="256"/>
                  </a:lnTo>
                  <a:lnTo>
                    <a:pt x="548" y="239"/>
                  </a:lnTo>
                  <a:lnTo>
                    <a:pt x="508" y="222"/>
                  </a:lnTo>
                  <a:lnTo>
                    <a:pt x="470" y="205"/>
                  </a:lnTo>
                  <a:lnTo>
                    <a:pt x="430" y="188"/>
                  </a:lnTo>
                  <a:lnTo>
                    <a:pt x="391" y="171"/>
                  </a:lnTo>
                  <a:lnTo>
                    <a:pt x="353" y="154"/>
                  </a:lnTo>
                  <a:lnTo>
                    <a:pt x="313" y="137"/>
                  </a:lnTo>
                  <a:lnTo>
                    <a:pt x="274" y="120"/>
                  </a:lnTo>
                  <a:lnTo>
                    <a:pt x="235" y="102"/>
                  </a:lnTo>
                  <a:lnTo>
                    <a:pt x="196" y="85"/>
                  </a:lnTo>
                  <a:lnTo>
                    <a:pt x="156" y="68"/>
                  </a:lnTo>
                  <a:lnTo>
                    <a:pt x="118" y="51"/>
                  </a:lnTo>
                  <a:lnTo>
                    <a:pt x="78" y="34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59" name="Freeform 431"/>
            <p:cNvSpPr>
              <a:spLocks/>
            </p:cNvSpPr>
            <p:nvPr/>
          </p:nvSpPr>
          <p:spPr bwMode="auto">
            <a:xfrm>
              <a:off x="1079" y="1694"/>
              <a:ext cx="89" cy="39"/>
            </a:xfrm>
            <a:custGeom>
              <a:avLst/>
              <a:gdLst>
                <a:gd name="T0" fmla="*/ 625 w 625"/>
                <a:gd name="T1" fmla="*/ 273 h 273"/>
                <a:gd name="T2" fmla="*/ 587 w 625"/>
                <a:gd name="T3" fmla="*/ 256 h 273"/>
                <a:gd name="T4" fmla="*/ 548 w 625"/>
                <a:gd name="T5" fmla="*/ 239 h 273"/>
                <a:gd name="T6" fmla="*/ 508 w 625"/>
                <a:gd name="T7" fmla="*/ 222 h 273"/>
                <a:gd name="T8" fmla="*/ 470 w 625"/>
                <a:gd name="T9" fmla="*/ 205 h 273"/>
                <a:gd name="T10" fmla="*/ 430 w 625"/>
                <a:gd name="T11" fmla="*/ 188 h 273"/>
                <a:gd name="T12" fmla="*/ 391 w 625"/>
                <a:gd name="T13" fmla="*/ 171 h 273"/>
                <a:gd name="T14" fmla="*/ 353 w 625"/>
                <a:gd name="T15" fmla="*/ 153 h 273"/>
                <a:gd name="T16" fmla="*/ 313 w 625"/>
                <a:gd name="T17" fmla="*/ 136 h 273"/>
                <a:gd name="T18" fmla="*/ 274 w 625"/>
                <a:gd name="T19" fmla="*/ 119 h 273"/>
                <a:gd name="T20" fmla="*/ 235 w 625"/>
                <a:gd name="T21" fmla="*/ 102 h 273"/>
                <a:gd name="T22" fmla="*/ 196 w 625"/>
                <a:gd name="T23" fmla="*/ 85 h 273"/>
                <a:gd name="T24" fmla="*/ 156 w 625"/>
                <a:gd name="T25" fmla="*/ 68 h 273"/>
                <a:gd name="T26" fmla="*/ 118 w 625"/>
                <a:gd name="T27" fmla="*/ 51 h 273"/>
                <a:gd name="T28" fmla="*/ 78 w 625"/>
                <a:gd name="T29" fmla="*/ 34 h 273"/>
                <a:gd name="T30" fmla="*/ 0 w 625"/>
                <a:gd name="T31" fmla="*/ 0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25" h="273">
                  <a:moveTo>
                    <a:pt x="625" y="273"/>
                  </a:moveTo>
                  <a:lnTo>
                    <a:pt x="587" y="256"/>
                  </a:lnTo>
                  <a:lnTo>
                    <a:pt x="548" y="239"/>
                  </a:lnTo>
                  <a:lnTo>
                    <a:pt x="508" y="222"/>
                  </a:lnTo>
                  <a:lnTo>
                    <a:pt x="470" y="205"/>
                  </a:lnTo>
                  <a:lnTo>
                    <a:pt x="430" y="188"/>
                  </a:lnTo>
                  <a:lnTo>
                    <a:pt x="391" y="171"/>
                  </a:lnTo>
                  <a:lnTo>
                    <a:pt x="353" y="153"/>
                  </a:lnTo>
                  <a:lnTo>
                    <a:pt x="313" y="136"/>
                  </a:lnTo>
                  <a:lnTo>
                    <a:pt x="274" y="119"/>
                  </a:lnTo>
                  <a:lnTo>
                    <a:pt x="235" y="102"/>
                  </a:lnTo>
                  <a:lnTo>
                    <a:pt x="196" y="85"/>
                  </a:lnTo>
                  <a:lnTo>
                    <a:pt x="156" y="68"/>
                  </a:lnTo>
                  <a:lnTo>
                    <a:pt x="118" y="51"/>
                  </a:lnTo>
                  <a:lnTo>
                    <a:pt x="78" y="34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60" name="Freeform 432"/>
            <p:cNvSpPr>
              <a:spLocks/>
            </p:cNvSpPr>
            <p:nvPr/>
          </p:nvSpPr>
          <p:spPr bwMode="auto">
            <a:xfrm>
              <a:off x="1079" y="1817"/>
              <a:ext cx="89" cy="39"/>
            </a:xfrm>
            <a:custGeom>
              <a:avLst/>
              <a:gdLst>
                <a:gd name="T0" fmla="*/ 625 w 625"/>
                <a:gd name="T1" fmla="*/ 274 h 274"/>
                <a:gd name="T2" fmla="*/ 587 w 625"/>
                <a:gd name="T3" fmla="*/ 257 h 274"/>
                <a:gd name="T4" fmla="*/ 548 w 625"/>
                <a:gd name="T5" fmla="*/ 240 h 274"/>
                <a:gd name="T6" fmla="*/ 508 w 625"/>
                <a:gd name="T7" fmla="*/ 223 h 274"/>
                <a:gd name="T8" fmla="*/ 470 w 625"/>
                <a:gd name="T9" fmla="*/ 206 h 274"/>
                <a:gd name="T10" fmla="*/ 430 w 625"/>
                <a:gd name="T11" fmla="*/ 188 h 274"/>
                <a:gd name="T12" fmla="*/ 391 w 625"/>
                <a:gd name="T13" fmla="*/ 171 h 274"/>
                <a:gd name="T14" fmla="*/ 353 w 625"/>
                <a:gd name="T15" fmla="*/ 154 h 274"/>
                <a:gd name="T16" fmla="*/ 313 w 625"/>
                <a:gd name="T17" fmla="*/ 137 h 274"/>
                <a:gd name="T18" fmla="*/ 274 w 625"/>
                <a:gd name="T19" fmla="*/ 120 h 274"/>
                <a:gd name="T20" fmla="*/ 235 w 625"/>
                <a:gd name="T21" fmla="*/ 102 h 274"/>
                <a:gd name="T22" fmla="*/ 196 w 625"/>
                <a:gd name="T23" fmla="*/ 85 h 274"/>
                <a:gd name="T24" fmla="*/ 156 w 625"/>
                <a:gd name="T25" fmla="*/ 68 h 274"/>
                <a:gd name="T26" fmla="*/ 118 w 625"/>
                <a:gd name="T27" fmla="*/ 51 h 274"/>
                <a:gd name="T28" fmla="*/ 78 w 625"/>
                <a:gd name="T29" fmla="*/ 34 h 274"/>
                <a:gd name="T30" fmla="*/ 0 w 625"/>
                <a:gd name="T31" fmla="*/ 0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25" h="274">
                  <a:moveTo>
                    <a:pt x="625" y="274"/>
                  </a:moveTo>
                  <a:lnTo>
                    <a:pt x="587" y="257"/>
                  </a:lnTo>
                  <a:lnTo>
                    <a:pt x="548" y="240"/>
                  </a:lnTo>
                  <a:lnTo>
                    <a:pt x="508" y="223"/>
                  </a:lnTo>
                  <a:lnTo>
                    <a:pt x="470" y="206"/>
                  </a:lnTo>
                  <a:lnTo>
                    <a:pt x="430" y="188"/>
                  </a:lnTo>
                  <a:lnTo>
                    <a:pt x="391" y="171"/>
                  </a:lnTo>
                  <a:lnTo>
                    <a:pt x="353" y="154"/>
                  </a:lnTo>
                  <a:lnTo>
                    <a:pt x="313" y="137"/>
                  </a:lnTo>
                  <a:lnTo>
                    <a:pt x="274" y="120"/>
                  </a:lnTo>
                  <a:lnTo>
                    <a:pt x="235" y="102"/>
                  </a:lnTo>
                  <a:lnTo>
                    <a:pt x="196" y="85"/>
                  </a:lnTo>
                  <a:lnTo>
                    <a:pt x="156" y="68"/>
                  </a:lnTo>
                  <a:lnTo>
                    <a:pt x="118" y="51"/>
                  </a:lnTo>
                  <a:lnTo>
                    <a:pt x="78" y="34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61" name="Freeform 433"/>
            <p:cNvSpPr>
              <a:spLocks/>
            </p:cNvSpPr>
            <p:nvPr/>
          </p:nvSpPr>
          <p:spPr bwMode="auto">
            <a:xfrm>
              <a:off x="1079" y="1940"/>
              <a:ext cx="89" cy="39"/>
            </a:xfrm>
            <a:custGeom>
              <a:avLst/>
              <a:gdLst>
                <a:gd name="T0" fmla="*/ 625 w 625"/>
                <a:gd name="T1" fmla="*/ 273 h 273"/>
                <a:gd name="T2" fmla="*/ 587 w 625"/>
                <a:gd name="T3" fmla="*/ 256 h 273"/>
                <a:gd name="T4" fmla="*/ 548 w 625"/>
                <a:gd name="T5" fmla="*/ 239 h 273"/>
                <a:gd name="T6" fmla="*/ 508 w 625"/>
                <a:gd name="T7" fmla="*/ 221 h 273"/>
                <a:gd name="T8" fmla="*/ 470 w 625"/>
                <a:gd name="T9" fmla="*/ 204 h 273"/>
                <a:gd name="T10" fmla="*/ 430 w 625"/>
                <a:gd name="T11" fmla="*/ 187 h 273"/>
                <a:gd name="T12" fmla="*/ 391 w 625"/>
                <a:gd name="T13" fmla="*/ 170 h 273"/>
                <a:gd name="T14" fmla="*/ 353 w 625"/>
                <a:gd name="T15" fmla="*/ 153 h 273"/>
                <a:gd name="T16" fmla="*/ 313 w 625"/>
                <a:gd name="T17" fmla="*/ 136 h 273"/>
                <a:gd name="T18" fmla="*/ 274 w 625"/>
                <a:gd name="T19" fmla="*/ 119 h 273"/>
                <a:gd name="T20" fmla="*/ 235 w 625"/>
                <a:gd name="T21" fmla="*/ 102 h 273"/>
                <a:gd name="T22" fmla="*/ 196 w 625"/>
                <a:gd name="T23" fmla="*/ 85 h 273"/>
                <a:gd name="T24" fmla="*/ 156 w 625"/>
                <a:gd name="T25" fmla="*/ 68 h 273"/>
                <a:gd name="T26" fmla="*/ 118 w 625"/>
                <a:gd name="T27" fmla="*/ 51 h 273"/>
                <a:gd name="T28" fmla="*/ 78 w 625"/>
                <a:gd name="T29" fmla="*/ 34 h 273"/>
                <a:gd name="T30" fmla="*/ 0 w 625"/>
                <a:gd name="T31" fmla="*/ 0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25" h="273">
                  <a:moveTo>
                    <a:pt x="625" y="273"/>
                  </a:moveTo>
                  <a:lnTo>
                    <a:pt x="587" y="256"/>
                  </a:lnTo>
                  <a:lnTo>
                    <a:pt x="548" y="239"/>
                  </a:lnTo>
                  <a:lnTo>
                    <a:pt x="508" y="221"/>
                  </a:lnTo>
                  <a:lnTo>
                    <a:pt x="470" y="204"/>
                  </a:lnTo>
                  <a:lnTo>
                    <a:pt x="430" y="187"/>
                  </a:lnTo>
                  <a:lnTo>
                    <a:pt x="391" y="170"/>
                  </a:lnTo>
                  <a:lnTo>
                    <a:pt x="353" y="153"/>
                  </a:lnTo>
                  <a:lnTo>
                    <a:pt x="313" y="136"/>
                  </a:lnTo>
                  <a:lnTo>
                    <a:pt x="274" y="119"/>
                  </a:lnTo>
                  <a:lnTo>
                    <a:pt x="235" y="102"/>
                  </a:lnTo>
                  <a:lnTo>
                    <a:pt x="196" y="85"/>
                  </a:lnTo>
                  <a:lnTo>
                    <a:pt x="156" y="68"/>
                  </a:lnTo>
                  <a:lnTo>
                    <a:pt x="118" y="51"/>
                  </a:lnTo>
                  <a:lnTo>
                    <a:pt x="78" y="34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62" name="Freeform 434"/>
            <p:cNvSpPr>
              <a:spLocks/>
            </p:cNvSpPr>
            <p:nvPr/>
          </p:nvSpPr>
          <p:spPr bwMode="auto">
            <a:xfrm>
              <a:off x="1079" y="2063"/>
              <a:ext cx="89" cy="39"/>
            </a:xfrm>
            <a:custGeom>
              <a:avLst/>
              <a:gdLst>
                <a:gd name="T0" fmla="*/ 625 w 625"/>
                <a:gd name="T1" fmla="*/ 274 h 274"/>
                <a:gd name="T2" fmla="*/ 587 w 625"/>
                <a:gd name="T3" fmla="*/ 257 h 274"/>
                <a:gd name="T4" fmla="*/ 548 w 625"/>
                <a:gd name="T5" fmla="*/ 239 h 274"/>
                <a:gd name="T6" fmla="*/ 508 w 625"/>
                <a:gd name="T7" fmla="*/ 222 h 274"/>
                <a:gd name="T8" fmla="*/ 470 w 625"/>
                <a:gd name="T9" fmla="*/ 205 h 274"/>
                <a:gd name="T10" fmla="*/ 430 w 625"/>
                <a:gd name="T11" fmla="*/ 188 h 274"/>
                <a:gd name="T12" fmla="*/ 391 w 625"/>
                <a:gd name="T13" fmla="*/ 171 h 274"/>
                <a:gd name="T14" fmla="*/ 353 w 625"/>
                <a:gd name="T15" fmla="*/ 154 h 274"/>
                <a:gd name="T16" fmla="*/ 313 w 625"/>
                <a:gd name="T17" fmla="*/ 137 h 274"/>
                <a:gd name="T18" fmla="*/ 274 w 625"/>
                <a:gd name="T19" fmla="*/ 120 h 274"/>
                <a:gd name="T20" fmla="*/ 235 w 625"/>
                <a:gd name="T21" fmla="*/ 103 h 274"/>
                <a:gd name="T22" fmla="*/ 196 w 625"/>
                <a:gd name="T23" fmla="*/ 86 h 274"/>
                <a:gd name="T24" fmla="*/ 156 w 625"/>
                <a:gd name="T25" fmla="*/ 69 h 274"/>
                <a:gd name="T26" fmla="*/ 118 w 625"/>
                <a:gd name="T27" fmla="*/ 52 h 274"/>
                <a:gd name="T28" fmla="*/ 78 w 625"/>
                <a:gd name="T29" fmla="*/ 35 h 274"/>
                <a:gd name="T30" fmla="*/ 0 w 625"/>
                <a:gd name="T31" fmla="*/ 0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25" h="274">
                  <a:moveTo>
                    <a:pt x="625" y="274"/>
                  </a:moveTo>
                  <a:lnTo>
                    <a:pt x="587" y="257"/>
                  </a:lnTo>
                  <a:lnTo>
                    <a:pt x="548" y="239"/>
                  </a:lnTo>
                  <a:lnTo>
                    <a:pt x="508" y="222"/>
                  </a:lnTo>
                  <a:lnTo>
                    <a:pt x="470" y="205"/>
                  </a:lnTo>
                  <a:lnTo>
                    <a:pt x="430" y="188"/>
                  </a:lnTo>
                  <a:lnTo>
                    <a:pt x="391" y="171"/>
                  </a:lnTo>
                  <a:lnTo>
                    <a:pt x="353" y="154"/>
                  </a:lnTo>
                  <a:lnTo>
                    <a:pt x="313" y="137"/>
                  </a:lnTo>
                  <a:lnTo>
                    <a:pt x="274" y="120"/>
                  </a:lnTo>
                  <a:lnTo>
                    <a:pt x="235" y="103"/>
                  </a:lnTo>
                  <a:lnTo>
                    <a:pt x="196" y="86"/>
                  </a:lnTo>
                  <a:lnTo>
                    <a:pt x="156" y="69"/>
                  </a:lnTo>
                  <a:lnTo>
                    <a:pt x="118" y="52"/>
                  </a:lnTo>
                  <a:lnTo>
                    <a:pt x="78" y="35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63" name="Freeform 435"/>
            <p:cNvSpPr>
              <a:spLocks/>
            </p:cNvSpPr>
            <p:nvPr/>
          </p:nvSpPr>
          <p:spPr bwMode="auto">
            <a:xfrm>
              <a:off x="1079" y="2186"/>
              <a:ext cx="89" cy="40"/>
            </a:xfrm>
            <a:custGeom>
              <a:avLst/>
              <a:gdLst>
                <a:gd name="T0" fmla="*/ 625 w 625"/>
                <a:gd name="T1" fmla="*/ 274 h 274"/>
                <a:gd name="T2" fmla="*/ 587 w 625"/>
                <a:gd name="T3" fmla="*/ 255 h 274"/>
                <a:gd name="T4" fmla="*/ 548 w 625"/>
                <a:gd name="T5" fmla="*/ 238 h 274"/>
                <a:gd name="T6" fmla="*/ 508 w 625"/>
                <a:gd name="T7" fmla="*/ 221 h 274"/>
                <a:gd name="T8" fmla="*/ 470 w 625"/>
                <a:gd name="T9" fmla="*/ 204 h 274"/>
                <a:gd name="T10" fmla="*/ 430 w 625"/>
                <a:gd name="T11" fmla="*/ 187 h 274"/>
                <a:gd name="T12" fmla="*/ 391 w 625"/>
                <a:gd name="T13" fmla="*/ 170 h 274"/>
                <a:gd name="T14" fmla="*/ 353 w 625"/>
                <a:gd name="T15" fmla="*/ 153 h 274"/>
                <a:gd name="T16" fmla="*/ 313 w 625"/>
                <a:gd name="T17" fmla="*/ 136 h 274"/>
                <a:gd name="T18" fmla="*/ 274 w 625"/>
                <a:gd name="T19" fmla="*/ 119 h 274"/>
                <a:gd name="T20" fmla="*/ 235 w 625"/>
                <a:gd name="T21" fmla="*/ 102 h 274"/>
                <a:gd name="T22" fmla="*/ 196 w 625"/>
                <a:gd name="T23" fmla="*/ 85 h 274"/>
                <a:gd name="T24" fmla="*/ 156 w 625"/>
                <a:gd name="T25" fmla="*/ 67 h 274"/>
                <a:gd name="T26" fmla="*/ 118 w 625"/>
                <a:gd name="T27" fmla="*/ 50 h 274"/>
                <a:gd name="T28" fmla="*/ 78 w 625"/>
                <a:gd name="T29" fmla="*/ 34 h 274"/>
                <a:gd name="T30" fmla="*/ 0 w 625"/>
                <a:gd name="T31" fmla="*/ 0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25" h="274">
                  <a:moveTo>
                    <a:pt x="625" y="274"/>
                  </a:moveTo>
                  <a:lnTo>
                    <a:pt x="587" y="255"/>
                  </a:lnTo>
                  <a:lnTo>
                    <a:pt x="548" y="238"/>
                  </a:lnTo>
                  <a:lnTo>
                    <a:pt x="508" y="221"/>
                  </a:lnTo>
                  <a:lnTo>
                    <a:pt x="470" y="204"/>
                  </a:lnTo>
                  <a:lnTo>
                    <a:pt x="430" y="187"/>
                  </a:lnTo>
                  <a:lnTo>
                    <a:pt x="391" y="170"/>
                  </a:lnTo>
                  <a:lnTo>
                    <a:pt x="353" y="153"/>
                  </a:lnTo>
                  <a:lnTo>
                    <a:pt x="313" y="136"/>
                  </a:lnTo>
                  <a:lnTo>
                    <a:pt x="274" y="119"/>
                  </a:lnTo>
                  <a:lnTo>
                    <a:pt x="235" y="102"/>
                  </a:lnTo>
                  <a:lnTo>
                    <a:pt x="196" y="85"/>
                  </a:lnTo>
                  <a:lnTo>
                    <a:pt x="156" y="67"/>
                  </a:lnTo>
                  <a:lnTo>
                    <a:pt x="118" y="50"/>
                  </a:lnTo>
                  <a:lnTo>
                    <a:pt x="78" y="34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64" name="Freeform 436"/>
            <p:cNvSpPr>
              <a:spLocks/>
            </p:cNvSpPr>
            <p:nvPr/>
          </p:nvSpPr>
          <p:spPr bwMode="auto">
            <a:xfrm>
              <a:off x="1079" y="2309"/>
              <a:ext cx="89" cy="39"/>
            </a:xfrm>
            <a:custGeom>
              <a:avLst/>
              <a:gdLst>
                <a:gd name="T0" fmla="*/ 625 w 625"/>
                <a:gd name="T1" fmla="*/ 274 h 274"/>
                <a:gd name="T2" fmla="*/ 587 w 625"/>
                <a:gd name="T3" fmla="*/ 257 h 274"/>
                <a:gd name="T4" fmla="*/ 548 w 625"/>
                <a:gd name="T5" fmla="*/ 240 h 274"/>
                <a:gd name="T6" fmla="*/ 508 w 625"/>
                <a:gd name="T7" fmla="*/ 223 h 274"/>
                <a:gd name="T8" fmla="*/ 470 w 625"/>
                <a:gd name="T9" fmla="*/ 206 h 274"/>
                <a:gd name="T10" fmla="*/ 430 w 625"/>
                <a:gd name="T11" fmla="*/ 189 h 274"/>
                <a:gd name="T12" fmla="*/ 391 w 625"/>
                <a:gd name="T13" fmla="*/ 172 h 274"/>
                <a:gd name="T14" fmla="*/ 353 w 625"/>
                <a:gd name="T15" fmla="*/ 154 h 274"/>
                <a:gd name="T16" fmla="*/ 313 w 625"/>
                <a:gd name="T17" fmla="*/ 137 h 274"/>
                <a:gd name="T18" fmla="*/ 274 w 625"/>
                <a:gd name="T19" fmla="*/ 120 h 274"/>
                <a:gd name="T20" fmla="*/ 235 w 625"/>
                <a:gd name="T21" fmla="*/ 103 h 274"/>
                <a:gd name="T22" fmla="*/ 196 w 625"/>
                <a:gd name="T23" fmla="*/ 86 h 274"/>
                <a:gd name="T24" fmla="*/ 156 w 625"/>
                <a:gd name="T25" fmla="*/ 69 h 274"/>
                <a:gd name="T26" fmla="*/ 118 w 625"/>
                <a:gd name="T27" fmla="*/ 52 h 274"/>
                <a:gd name="T28" fmla="*/ 78 w 625"/>
                <a:gd name="T29" fmla="*/ 35 h 274"/>
                <a:gd name="T30" fmla="*/ 0 w 625"/>
                <a:gd name="T31" fmla="*/ 0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25" h="274">
                  <a:moveTo>
                    <a:pt x="625" y="274"/>
                  </a:moveTo>
                  <a:lnTo>
                    <a:pt x="587" y="257"/>
                  </a:lnTo>
                  <a:lnTo>
                    <a:pt x="548" y="240"/>
                  </a:lnTo>
                  <a:lnTo>
                    <a:pt x="508" y="223"/>
                  </a:lnTo>
                  <a:lnTo>
                    <a:pt x="470" y="206"/>
                  </a:lnTo>
                  <a:lnTo>
                    <a:pt x="430" y="189"/>
                  </a:lnTo>
                  <a:lnTo>
                    <a:pt x="391" y="172"/>
                  </a:lnTo>
                  <a:lnTo>
                    <a:pt x="353" y="154"/>
                  </a:lnTo>
                  <a:lnTo>
                    <a:pt x="313" y="137"/>
                  </a:lnTo>
                  <a:lnTo>
                    <a:pt x="274" y="120"/>
                  </a:lnTo>
                  <a:lnTo>
                    <a:pt x="235" y="103"/>
                  </a:lnTo>
                  <a:lnTo>
                    <a:pt x="196" y="86"/>
                  </a:lnTo>
                  <a:lnTo>
                    <a:pt x="156" y="69"/>
                  </a:lnTo>
                  <a:lnTo>
                    <a:pt x="118" y="52"/>
                  </a:lnTo>
                  <a:lnTo>
                    <a:pt x="78" y="35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65" name="Freeform 437"/>
            <p:cNvSpPr>
              <a:spLocks/>
            </p:cNvSpPr>
            <p:nvPr/>
          </p:nvSpPr>
          <p:spPr bwMode="auto">
            <a:xfrm>
              <a:off x="1079" y="2432"/>
              <a:ext cx="89" cy="40"/>
            </a:xfrm>
            <a:custGeom>
              <a:avLst/>
              <a:gdLst>
                <a:gd name="T0" fmla="*/ 625 w 625"/>
                <a:gd name="T1" fmla="*/ 274 h 274"/>
                <a:gd name="T2" fmla="*/ 587 w 625"/>
                <a:gd name="T3" fmla="*/ 257 h 274"/>
                <a:gd name="T4" fmla="*/ 548 w 625"/>
                <a:gd name="T5" fmla="*/ 240 h 274"/>
                <a:gd name="T6" fmla="*/ 508 w 625"/>
                <a:gd name="T7" fmla="*/ 223 h 274"/>
                <a:gd name="T8" fmla="*/ 470 w 625"/>
                <a:gd name="T9" fmla="*/ 205 h 274"/>
                <a:gd name="T10" fmla="*/ 430 w 625"/>
                <a:gd name="T11" fmla="*/ 187 h 274"/>
                <a:gd name="T12" fmla="*/ 391 w 625"/>
                <a:gd name="T13" fmla="*/ 170 h 274"/>
                <a:gd name="T14" fmla="*/ 353 w 625"/>
                <a:gd name="T15" fmla="*/ 153 h 274"/>
                <a:gd name="T16" fmla="*/ 313 w 625"/>
                <a:gd name="T17" fmla="*/ 136 h 274"/>
                <a:gd name="T18" fmla="*/ 274 w 625"/>
                <a:gd name="T19" fmla="*/ 119 h 274"/>
                <a:gd name="T20" fmla="*/ 235 w 625"/>
                <a:gd name="T21" fmla="*/ 102 h 274"/>
                <a:gd name="T22" fmla="*/ 196 w 625"/>
                <a:gd name="T23" fmla="*/ 85 h 274"/>
                <a:gd name="T24" fmla="*/ 156 w 625"/>
                <a:gd name="T25" fmla="*/ 68 h 274"/>
                <a:gd name="T26" fmla="*/ 118 w 625"/>
                <a:gd name="T27" fmla="*/ 51 h 274"/>
                <a:gd name="T28" fmla="*/ 78 w 625"/>
                <a:gd name="T29" fmla="*/ 34 h 274"/>
                <a:gd name="T30" fmla="*/ 0 w 625"/>
                <a:gd name="T31" fmla="*/ 0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25" h="274">
                  <a:moveTo>
                    <a:pt x="625" y="274"/>
                  </a:moveTo>
                  <a:lnTo>
                    <a:pt x="587" y="257"/>
                  </a:lnTo>
                  <a:lnTo>
                    <a:pt x="548" y="240"/>
                  </a:lnTo>
                  <a:lnTo>
                    <a:pt x="508" y="223"/>
                  </a:lnTo>
                  <a:lnTo>
                    <a:pt x="470" y="205"/>
                  </a:lnTo>
                  <a:lnTo>
                    <a:pt x="430" y="187"/>
                  </a:lnTo>
                  <a:lnTo>
                    <a:pt x="391" y="170"/>
                  </a:lnTo>
                  <a:lnTo>
                    <a:pt x="353" y="153"/>
                  </a:lnTo>
                  <a:lnTo>
                    <a:pt x="313" y="136"/>
                  </a:lnTo>
                  <a:lnTo>
                    <a:pt x="274" y="119"/>
                  </a:lnTo>
                  <a:lnTo>
                    <a:pt x="235" y="102"/>
                  </a:lnTo>
                  <a:lnTo>
                    <a:pt x="196" y="85"/>
                  </a:lnTo>
                  <a:lnTo>
                    <a:pt x="156" y="68"/>
                  </a:lnTo>
                  <a:lnTo>
                    <a:pt x="118" y="51"/>
                  </a:lnTo>
                  <a:lnTo>
                    <a:pt x="78" y="34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66" name="Freeform 438"/>
            <p:cNvSpPr>
              <a:spLocks/>
            </p:cNvSpPr>
            <p:nvPr/>
          </p:nvSpPr>
          <p:spPr bwMode="auto">
            <a:xfrm>
              <a:off x="1079" y="2556"/>
              <a:ext cx="89" cy="39"/>
            </a:xfrm>
            <a:custGeom>
              <a:avLst/>
              <a:gdLst>
                <a:gd name="T0" fmla="*/ 625 w 625"/>
                <a:gd name="T1" fmla="*/ 273 h 273"/>
                <a:gd name="T2" fmla="*/ 587 w 625"/>
                <a:gd name="T3" fmla="*/ 256 h 273"/>
                <a:gd name="T4" fmla="*/ 548 w 625"/>
                <a:gd name="T5" fmla="*/ 239 h 273"/>
                <a:gd name="T6" fmla="*/ 508 w 625"/>
                <a:gd name="T7" fmla="*/ 221 h 273"/>
                <a:gd name="T8" fmla="*/ 470 w 625"/>
                <a:gd name="T9" fmla="*/ 204 h 273"/>
                <a:gd name="T10" fmla="*/ 430 w 625"/>
                <a:gd name="T11" fmla="*/ 187 h 273"/>
                <a:gd name="T12" fmla="*/ 391 w 625"/>
                <a:gd name="T13" fmla="*/ 170 h 273"/>
                <a:gd name="T14" fmla="*/ 353 w 625"/>
                <a:gd name="T15" fmla="*/ 153 h 273"/>
                <a:gd name="T16" fmla="*/ 313 w 625"/>
                <a:gd name="T17" fmla="*/ 136 h 273"/>
                <a:gd name="T18" fmla="*/ 274 w 625"/>
                <a:gd name="T19" fmla="*/ 119 h 273"/>
                <a:gd name="T20" fmla="*/ 235 w 625"/>
                <a:gd name="T21" fmla="*/ 102 h 273"/>
                <a:gd name="T22" fmla="*/ 196 w 625"/>
                <a:gd name="T23" fmla="*/ 85 h 273"/>
                <a:gd name="T24" fmla="*/ 156 w 625"/>
                <a:gd name="T25" fmla="*/ 68 h 273"/>
                <a:gd name="T26" fmla="*/ 118 w 625"/>
                <a:gd name="T27" fmla="*/ 51 h 273"/>
                <a:gd name="T28" fmla="*/ 78 w 625"/>
                <a:gd name="T29" fmla="*/ 34 h 273"/>
                <a:gd name="T30" fmla="*/ 0 w 625"/>
                <a:gd name="T31" fmla="*/ 0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25" h="273">
                  <a:moveTo>
                    <a:pt x="625" y="273"/>
                  </a:moveTo>
                  <a:lnTo>
                    <a:pt x="587" y="256"/>
                  </a:lnTo>
                  <a:lnTo>
                    <a:pt x="548" y="239"/>
                  </a:lnTo>
                  <a:lnTo>
                    <a:pt x="508" y="221"/>
                  </a:lnTo>
                  <a:lnTo>
                    <a:pt x="470" y="204"/>
                  </a:lnTo>
                  <a:lnTo>
                    <a:pt x="430" y="187"/>
                  </a:lnTo>
                  <a:lnTo>
                    <a:pt x="391" y="170"/>
                  </a:lnTo>
                  <a:lnTo>
                    <a:pt x="353" y="153"/>
                  </a:lnTo>
                  <a:lnTo>
                    <a:pt x="313" y="136"/>
                  </a:lnTo>
                  <a:lnTo>
                    <a:pt x="274" y="119"/>
                  </a:lnTo>
                  <a:lnTo>
                    <a:pt x="235" y="102"/>
                  </a:lnTo>
                  <a:lnTo>
                    <a:pt x="196" y="85"/>
                  </a:lnTo>
                  <a:lnTo>
                    <a:pt x="156" y="68"/>
                  </a:lnTo>
                  <a:lnTo>
                    <a:pt x="118" y="51"/>
                  </a:lnTo>
                  <a:lnTo>
                    <a:pt x="78" y="34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67" name="Freeform 439"/>
            <p:cNvSpPr>
              <a:spLocks/>
            </p:cNvSpPr>
            <p:nvPr/>
          </p:nvSpPr>
          <p:spPr bwMode="auto">
            <a:xfrm>
              <a:off x="1079" y="2679"/>
              <a:ext cx="89" cy="39"/>
            </a:xfrm>
            <a:custGeom>
              <a:avLst/>
              <a:gdLst>
                <a:gd name="T0" fmla="*/ 625 w 625"/>
                <a:gd name="T1" fmla="*/ 274 h 274"/>
                <a:gd name="T2" fmla="*/ 587 w 625"/>
                <a:gd name="T3" fmla="*/ 257 h 274"/>
                <a:gd name="T4" fmla="*/ 548 w 625"/>
                <a:gd name="T5" fmla="*/ 239 h 274"/>
                <a:gd name="T6" fmla="*/ 508 w 625"/>
                <a:gd name="T7" fmla="*/ 222 h 274"/>
                <a:gd name="T8" fmla="*/ 470 w 625"/>
                <a:gd name="T9" fmla="*/ 204 h 274"/>
                <a:gd name="T10" fmla="*/ 430 w 625"/>
                <a:gd name="T11" fmla="*/ 187 h 274"/>
                <a:gd name="T12" fmla="*/ 391 w 625"/>
                <a:gd name="T13" fmla="*/ 170 h 274"/>
                <a:gd name="T14" fmla="*/ 353 w 625"/>
                <a:gd name="T15" fmla="*/ 153 h 274"/>
                <a:gd name="T16" fmla="*/ 313 w 625"/>
                <a:gd name="T17" fmla="*/ 136 h 274"/>
                <a:gd name="T18" fmla="*/ 274 w 625"/>
                <a:gd name="T19" fmla="*/ 119 h 274"/>
                <a:gd name="T20" fmla="*/ 235 w 625"/>
                <a:gd name="T21" fmla="*/ 102 h 274"/>
                <a:gd name="T22" fmla="*/ 196 w 625"/>
                <a:gd name="T23" fmla="*/ 85 h 274"/>
                <a:gd name="T24" fmla="*/ 156 w 625"/>
                <a:gd name="T25" fmla="*/ 68 h 274"/>
                <a:gd name="T26" fmla="*/ 118 w 625"/>
                <a:gd name="T27" fmla="*/ 51 h 274"/>
                <a:gd name="T28" fmla="*/ 78 w 625"/>
                <a:gd name="T29" fmla="*/ 34 h 274"/>
                <a:gd name="T30" fmla="*/ 0 w 625"/>
                <a:gd name="T31" fmla="*/ 0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25" h="274">
                  <a:moveTo>
                    <a:pt x="625" y="274"/>
                  </a:moveTo>
                  <a:lnTo>
                    <a:pt x="587" y="257"/>
                  </a:lnTo>
                  <a:lnTo>
                    <a:pt x="548" y="239"/>
                  </a:lnTo>
                  <a:lnTo>
                    <a:pt x="508" y="222"/>
                  </a:lnTo>
                  <a:lnTo>
                    <a:pt x="470" y="204"/>
                  </a:lnTo>
                  <a:lnTo>
                    <a:pt x="430" y="187"/>
                  </a:lnTo>
                  <a:lnTo>
                    <a:pt x="391" y="170"/>
                  </a:lnTo>
                  <a:lnTo>
                    <a:pt x="353" y="153"/>
                  </a:lnTo>
                  <a:lnTo>
                    <a:pt x="313" y="136"/>
                  </a:lnTo>
                  <a:lnTo>
                    <a:pt x="274" y="119"/>
                  </a:lnTo>
                  <a:lnTo>
                    <a:pt x="235" y="102"/>
                  </a:lnTo>
                  <a:lnTo>
                    <a:pt x="196" y="85"/>
                  </a:lnTo>
                  <a:lnTo>
                    <a:pt x="156" y="68"/>
                  </a:lnTo>
                  <a:lnTo>
                    <a:pt x="118" y="51"/>
                  </a:lnTo>
                  <a:lnTo>
                    <a:pt x="78" y="34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68" name="Freeform 440"/>
            <p:cNvSpPr>
              <a:spLocks/>
            </p:cNvSpPr>
            <p:nvPr/>
          </p:nvSpPr>
          <p:spPr bwMode="auto">
            <a:xfrm>
              <a:off x="1503" y="1677"/>
              <a:ext cx="88" cy="39"/>
            </a:xfrm>
            <a:custGeom>
              <a:avLst/>
              <a:gdLst>
                <a:gd name="T0" fmla="*/ 618 w 618"/>
                <a:gd name="T1" fmla="*/ 0 h 270"/>
                <a:gd name="T2" fmla="*/ 578 w 618"/>
                <a:gd name="T3" fmla="*/ 17 h 270"/>
                <a:gd name="T4" fmla="*/ 540 w 618"/>
                <a:gd name="T5" fmla="*/ 34 h 270"/>
                <a:gd name="T6" fmla="*/ 501 w 618"/>
                <a:gd name="T7" fmla="*/ 51 h 270"/>
                <a:gd name="T8" fmla="*/ 462 w 618"/>
                <a:gd name="T9" fmla="*/ 67 h 270"/>
                <a:gd name="T10" fmla="*/ 424 w 618"/>
                <a:gd name="T11" fmla="*/ 84 h 270"/>
                <a:gd name="T12" fmla="*/ 385 w 618"/>
                <a:gd name="T13" fmla="*/ 101 h 270"/>
                <a:gd name="T14" fmla="*/ 347 w 618"/>
                <a:gd name="T15" fmla="*/ 118 h 270"/>
                <a:gd name="T16" fmla="*/ 308 w 618"/>
                <a:gd name="T17" fmla="*/ 135 h 270"/>
                <a:gd name="T18" fmla="*/ 269 w 618"/>
                <a:gd name="T19" fmla="*/ 152 h 270"/>
                <a:gd name="T20" fmla="*/ 231 w 618"/>
                <a:gd name="T21" fmla="*/ 168 h 270"/>
                <a:gd name="T22" fmla="*/ 192 w 618"/>
                <a:gd name="T23" fmla="*/ 185 h 270"/>
                <a:gd name="T24" fmla="*/ 154 w 618"/>
                <a:gd name="T25" fmla="*/ 202 h 270"/>
                <a:gd name="T26" fmla="*/ 115 w 618"/>
                <a:gd name="T27" fmla="*/ 219 h 270"/>
                <a:gd name="T28" fmla="*/ 78 w 618"/>
                <a:gd name="T29" fmla="*/ 236 h 270"/>
                <a:gd name="T30" fmla="*/ 58 w 618"/>
                <a:gd name="T31" fmla="*/ 244 h 270"/>
                <a:gd name="T32" fmla="*/ 39 w 618"/>
                <a:gd name="T33" fmla="*/ 253 h 270"/>
                <a:gd name="T34" fmla="*/ 20 w 618"/>
                <a:gd name="T35" fmla="*/ 261 h 270"/>
                <a:gd name="T36" fmla="*/ 0 w 618"/>
                <a:gd name="T37" fmla="*/ 270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18" h="270">
                  <a:moveTo>
                    <a:pt x="618" y="0"/>
                  </a:moveTo>
                  <a:lnTo>
                    <a:pt x="578" y="17"/>
                  </a:lnTo>
                  <a:lnTo>
                    <a:pt x="540" y="34"/>
                  </a:lnTo>
                  <a:lnTo>
                    <a:pt x="501" y="51"/>
                  </a:lnTo>
                  <a:lnTo>
                    <a:pt x="462" y="67"/>
                  </a:lnTo>
                  <a:lnTo>
                    <a:pt x="424" y="84"/>
                  </a:lnTo>
                  <a:lnTo>
                    <a:pt x="385" y="101"/>
                  </a:lnTo>
                  <a:lnTo>
                    <a:pt x="347" y="118"/>
                  </a:lnTo>
                  <a:lnTo>
                    <a:pt x="308" y="135"/>
                  </a:lnTo>
                  <a:lnTo>
                    <a:pt x="269" y="152"/>
                  </a:lnTo>
                  <a:lnTo>
                    <a:pt x="231" y="168"/>
                  </a:lnTo>
                  <a:lnTo>
                    <a:pt x="192" y="185"/>
                  </a:lnTo>
                  <a:lnTo>
                    <a:pt x="154" y="202"/>
                  </a:lnTo>
                  <a:lnTo>
                    <a:pt x="115" y="219"/>
                  </a:lnTo>
                  <a:lnTo>
                    <a:pt x="78" y="236"/>
                  </a:lnTo>
                  <a:lnTo>
                    <a:pt x="58" y="244"/>
                  </a:lnTo>
                  <a:lnTo>
                    <a:pt x="39" y="253"/>
                  </a:lnTo>
                  <a:lnTo>
                    <a:pt x="20" y="261"/>
                  </a:lnTo>
                  <a:lnTo>
                    <a:pt x="0" y="27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69" name="Freeform 441"/>
            <p:cNvSpPr>
              <a:spLocks/>
            </p:cNvSpPr>
            <p:nvPr/>
          </p:nvSpPr>
          <p:spPr bwMode="auto">
            <a:xfrm>
              <a:off x="1503" y="1800"/>
              <a:ext cx="88" cy="39"/>
            </a:xfrm>
            <a:custGeom>
              <a:avLst/>
              <a:gdLst>
                <a:gd name="T0" fmla="*/ 618 w 618"/>
                <a:gd name="T1" fmla="*/ 0 h 270"/>
                <a:gd name="T2" fmla="*/ 578 w 618"/>
                <a:gd name="T3" fmla="*/ 17 h 270"/>
                <a:gd name="T4" fmla="*/ 540 w 618"/>
                <a:gd name="T5" fmla="*/ 33 h 270"/>
                <a:gd name="T6" fmla="*/ 501 w 618"/>
                <a:gd name="T7" fmla="*/ 50 h 270"/>
                <a:gd name="T8" fmla="*/ 462 w 618"/>
                <a:gd name="T9" fmla="*/ 67 h 270"/>
                <a:gd name="T10" fmla="*/ 424 w 618"/>
                <a:gd name="T11" fmla="*/ 84 h 270"/>
                <a:gd name="T12" fmla="*/ 385 w 618"/>
                <a:gd name="T13" fmla="*/ 101 h 270"/>
                <a:gd name="T14" fmla="*/ 347 w 618"/>
                <a:gd name="T15" fmla="*/ 118 h 270"/>
                <a:gd name="T16" fmla="*/ 308 w 618"/>
                <a:gd name="T17" fmla="*/ 135 h 270"/>
                <a:gd name="T18" fmla="*/ 269 w 618"/>
                <a:gd name="T19" fmla="*/ 151 h 270"/>
                <a:gd name="T20" fmla="*/ 231 w 618"/>
                <a:gd name="T21" fmla="*/ 168 h 270"/>
                <a:gd name="T22" fmla="*/ 192 w 618"/>
                <a:gd name="T23" fmla="*/ 185 h 270"/>
                <a:gd name="T24" fmla="*/ 154 w 618"/>
                <a:gd name="T25" fmla="*/ 202 h 270"/>
                <a:gd name="T26" fmla="*/ 115 w 618"/>
                <a:gd name="T27" fmla="*/ 219 h 270"/>
                <a:gd name="T28" fmla="*/ 78 w 618"/>
                <a:gd name="T29" fmla="*/ 236 h 270"/>
                <a:gd name="T30" fmla="*/ 58 w 618"/>
                <a:gd name="T31" fmla="*/ 244 h 270"/>
                <a:gd name="T32" fmla="*/ 39 w 618"/>
                <a:gd name="T33" fmla="*/ 253 h 270"/>
                <a:gd name="T34" fmla="*/ 20 w 618"/>
                <a:gd name="T35" fmla="*/ 261 h 270"/>
                <a:gd name="T36" fmla="*/ 0 w 618"/>
                <a:gd name="T37" fmla="*/ 270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18" h="270">
                  <a:moveTo>
                    <a:pt x="618" y="0"/>
                  </a:moveTo>
                  <a:lnTo>
                    <a:pt x="578" y="17"/>
                  </a:lnTo>
                  <a:lnTo>
                    <a:pt x="540" y="33"/>
                  </a:lnTo>
                  <a:lnTo>
                    <a:pt x="501" y="50"/>
                  </a:lnTo>
                  <a:lnTo>
                    <a:pt x="462" y="67"/>
                  </a:lnTo>
                  <a:lnTo>
                    <a:pt x="424" y="84"/>
                  </a:lnTo>
                  <a:lnTo>
                    <a:pt x="385" y="101"/>
                  </a:lnTo>
                  <a:lnTo>
                    <a:pt x="347" y="118"/>
                  </a:lnTo>
                  <a:lnTo>
                    <a:pt x="308" y="135"/>
                  </a:lnTo>
                  <a:lnTo>
                    <a:pt x="269" y="151"/>
                  </a:lnTo>
                  <a:lnTo>
                    <a:pt x="231" y="168"/>
                  </a:lnTo>
                  <a:lnTo>
                    <a:pt x="192" y="185"/>
                  </a:lnTo>
                  <a:lnTo>
                    <a:pt x="154" y="202"/>
                  </a:lnTo>
                  <a:lnTo>
                    <a:pt x="115" y="219"/>
                  </a:lnTo>
                  <a:lnTo>
                    <a:pt x="78" y="236"/>
                  </a:lnTo>
                  <a:lnTo>
                    <a:pt x="58" y="244"/>
                  </a:lnTo>
                  <a:lnTo>
                    <a:pt x="39" y="253"/>
                  </a:lnTo>
                  <a:lnTo>
                    <a:pt x="20" y="261"/>
                  </a:lnTo>
                  <a:lnTo>
                    <a:pt x="0" y="27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70" name="Freeform 442"/>
            <p:cNvSpPr>
              <a:spLocks/>
            </p:cNvSpPr>
            <p:nvPr/>
          </p:nvSpPr>
          <p:spPr bwMode="auto">
            <a:xfrm>
              <a:off x="1503" y="1923"/>
              <a:ext cx="88" cy="39"/>
            </a:xfrm>
            <a:custGeom>
              <a:avLst/>
              <a:gdLst>
                <a:gd name="T0" fmla="*/ 618 w 618"/>
                <a:gd name="T1" fmla="*/ 0 h 269"/>
                <a:gd name="T2" fmla="*/ 578 w 618"/>
                <a:gd name="T3" fmla="*/ 16 h 269"/>
                <a:gd name="T4" fmla="*/ 540 w 618"/>
                <a:gd name="T5" fmla="*/ 33 h 269"/>
                <a:gd name="T6" fmla="*/ 501 w 618"/>
                <a:gd name="T7" fmla="*/ 50 h 269"/>
                <a:gd name="T8" fmla="*/ 462 w 618"/>
                <a:gd name="T9" fmla="*/ 67 h 269"/>
                <a:gd name="T10" fmla="*/ 424 w 618"/>
                <a:gd name="T11" fmla="*/ 84 h 269"/>
                <a:gd name="T12" fmla="*/ 385 w 618"/>
                <a:gd name="T13" fmla="*/ 101 h 269"/>
                <a:gd name="T14" fmla="*/ 347 w 618"/>
                <a:gd name="T15" fmla="*/ 117 h 269"/>
                <a:gd name="T16" fmla="*/ 308 w 618"/>
                <a:gd name="T17" fmla="*/ 134 h 269"/>
                <a:gd name="T18" fmla="*/ 269 w 618"/>
                <a:gd name="T19" fmla="*/ 151 h 269"/>
                <a:gd name="T20" fmla="*/ 231 w 618"/>
                <a:gd name="T21" fmla="*/ 168 h 269"/>
                <a:gd name="T22" fmla="*/ 192 w 618"/>
                <a:gd name="T23" fmla="*/ 185 h 269"/>
                <a:gd name="T24" fmla="*/ 154 w 618"/>
                <a:gd name="T25" fmla="*/ 202 h 269"/>
                <a:gd name="T26" fmla="*/ 115 w 618"/>
                <a:gd name="T27" fmla="*/ 219 h 269"/>
                <a:gd name="T28" fmla="*/ 78 w 618"/>
                <a:gd name="T29" fmla="*/ 236 h 269"/>
                <a:gd name="T30" fmla="*/ 58 w 618"/>
                <a:gd name="T31" fmla="*/ 244 h 269"/>
                <a:gd name="T32" fmla="*/ 39 w 618"/>
                <a:gd name="T33" fmla="*/ 252 h 269"/>
                <a:gd name="T34" fmla="*/ 20 w 618"/>
                <a:gd name="T35" fmla="*/ 261 h 269"/>
                <a:gd name="T36" fmla="*/ 0 w 618"/>
                <a:gd name="T37" fmla="*/ 269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18" h="269">
                  <a:moveTo>
                    <a:pt x="618" y="0"/>
                  </a:moveTo>
                  <a:lnTo>
                    <a:pt x="578" y="16"/>
                  </a:lnTo>
                  <a:lnTo>
                    <a:pt x="540" y="33"/>
                  </a:lnTo>
                  <a:lnTo>
                    <a:pt x="501" y="50"/>
                  </a:lnTo>
                  <a:lnTo>
                    <a:pt x="462" y="67"/>
                  </a:lnTo>
                  <a:lnTo>
                    <a:pt x="424" y="84"/>
                  </a:lnTo>
                  <a:lnTo>
                    <a:pt x="385" y="101"/>
                  </a:lnTo>
                  <a:lnTo>
                    <a:pt x="347" y="117"/>
                  </a:lnTo>
                  <a:lnTo>
                    <a:pt x="308" y="134"/>
                  </a:lnTo>
                  <a:lnTo>
                    <a:pt x="269" y="151"/>
                  </a:lnTo>
                  <a:lnTo>
                    <a:pt x="231" y="168"/>
                  </a:lnTo>
                  <a:lnTo>
                    <a:pt x="192" y="185"/>
                  </a:lnTo>
                  <a:lnTo>
                    <a:pt x="154" y="202"/>
                  </a:lnTo>
                  <a:lnTo>
                    <a:pt x="115" y="219"/>
                  </a:lnTo>
                  <a:lnTo>
                    <a:pt x="78" y="236"/>
                  </a:lnTo>
                  <a:lnTo>
                    <a:pt x="58" y="244"/>
                  </a:lnTo>
                  <a:lnTo>
                    <a:pt x="39" y="252"/>
                  </a:lnTo>
                  <a:lnTo>
                    <a:pt x="20" y="261"/>
                  </a:lnTo>
                  <a:lnTo>
                    <a:pt x="0" y="269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71" name="Freeform 443"/>
            <p:cNvSpPr>
              <a:spLocks/>
            </p:cNvSpPr>
            <p:nvPr/>
          </p:nvSpPr>
          <p:spPr bwMode="auto">
            <a:xfrm>
              <a:off x="1503" y="2046"/>
              <a:ext cx="88" cy="39"/>
            </a:xfrm>
            <a:custGeom>
              <a:avLst/>
              <a:gdLst>
                <a:gd name="T0" fmla="*/ 618 w 618"/>
                <a:gd name="T1" fmla="*/ 0 h 270"/>
                <a:gd name="T2" fmla="*/ 578 w 618"/>
                <a:gd name="T3" fmla="*/ 17 h 270"/>
                <a:gd name="T4" fmla="*/ 540 w 618"/>
                <a:gd name="T5" fmla="*/ 34 h 270"/>
                <a:gd name="T6" fmla="*/ 501 w 618"/>
                <a:gd name="T7" fmla="*/ 51 h 270"/>
                <a:gd name="T8" fmla="*/ 462 w 618"/>
                <a:gd name="T9" fmla="*/ 68 h 270"/>
                <a:gd name="T10" fmla="*/ 424 w 618"/>
                <a:gd name="T11" fmla="*/ 85 h 270"/>
                <a:gd name="T12" fmla="*/ 385 w 618"/>
                <a:gd name="T13" fmla="*/ 101 h 270"/>
                <a:gd name="T14" fmla="*/ 347 w 618"/>
                <a:gd name="T15" fmla="*/ 118 h 270"/>
                <a:gd name="T16" fmla="*/ 308 w 618"/>
                <a:gd name="T17" fmla="*/ 135 h 270"/>
                <a:gd name="T18" fmla="*/ 269 w 618"/>
                <a:gd name="T19" fmla="*/ 152 h 270"/>
                <a:gd name="T20" fmla="*/ 231 w 618"/>
                <a:gd name="T21" fmla="*/ 169 h 270"/>
                <a:gd name="T22" fmla="*/ 192 w 618"/>
                <a:gd name="T23" fmla="*/ 186 h 270"/>
                <a:gd name="T24" fmla="*/ 154 w 618"/>
                <a:gd name="T25" fmla="*/ 203 h 270"/>
                <a:gd name="T26" fmla="*/ 115 w 618"/>
                <a:gd name="T27" fmla="*/ 219 h 270"/>
                <a:gd name="T28" fmla="*/ 78 w 618"/>
                <a:gd name="T29" fmla="*/ 236 h 270"/>
                <a:gd name="T30" fmla="*/ 58 w 618"/>
                <a:gd name="T31" fmla="*/ 245 h 270"/>
                <a:gd name="T32" fmla="*/ 39 w 618"/>
                <a:gd name="T33" fmla="*/ 253 h 270"/>
                <a:gd name="T34" fmla="*/ 20 w 618"/>
                <a:gd name="T35" fmla="*/ 262 h 270"/>
                <a:gd name="T36" fmla="*/ 0 w 618"/>
                <a:gd name="T37" fmla="*/ 270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18" h="270">
                  <a:moveTo>
                    <a:pt x="618" y="0"/>
                  </a:moveTo>
                  <a:lnTo>
                    <a:pt x="578" y="17"/>
                  </a:lnTo>
                  <a:lnTo>
                    <a:pt x="540" y="34"/>
                  </a:lnTo>
                  <a:lnTo>
                    <a:pt x="501" y="51"/>
                  </a:lnTo>
                  <a:lnTo>
                    <a:pt x="462" y="68"/>
                  </a:lnTo>
                  <a:lnTo>
                    <a:pt x="424" y="85"/>
                  </a:lnTo>
                  <a:lnTo>
                    <a:pt x="385" y="101"/>
                  </a:lnTo>
                  <a:lnTo>
                    <a:pt x="347" y="118"/>
                  </a:lnTo>
                  <a:lnTo>
                    <a:pt x="308" y="135"/>
                  </a:lnTo>
                  <a:lnTo>
                    <a:pt x="269" y="152"/>
                  </a:lnTo>
                  <a:lnTo>
                    <a:pt x="231" y="169"/>
                  </a:lnTo>
                  <a:lnTo>
                    <a:pt x="192" y="186"/>
                  </a:lnTo>
                  <a:lnTo>
                    <a:pt x="154" y="203"/>
                  </a:lnTo>
                  <a:lnTo>
                    <a:pt x="115" y="219"/>
                  </a:lnTo>
                  <a:lnTo>
                    <a:pt x="78" y="236"/>
                  </a:lnTo>
                  <a:lnTo>
                    <a:pt x="58" y="245"/>
                  </a:lnTo>
                  <a:lnTo>
                    <a:pt x="39" y="253"/>
                  </a:lnTo>
                  <a:lnTo>
                    <a:pt x="20" y="262"/>
                  </a:lnTo>
                  <a:lnTo>
                    <a:pt x="0" y="27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72" name="Freeform 444"/>
            <p:cNvSpPr>
              <a:spLocks/>
            </p:cNvSpPr>
            <p:nvPr/>
          </p:nvSpPr>
          <p:spPr bwMode="auto">
            <a:xfrm>
              <a:off x="1503" y="2169"/>
              <a:ext cx="88" cy="39"/>
            </a:xfrm>
            <a:custGeom>
              <a:avLst/>
              <a:gdLst>
                <a:gd name="T0" fmla="*/ 618 w 618"/>
                <a:gd name="T1" fmla="*/ 0 h 270"/>
                <a:gd name="T2" fmla="*/ 578 w 618"/>
                <a:gd name="T3" fmla="*/ 17 h 270"/>
                <a:gd name="T4" fmla="*/ 540 w 618"/>
                <a:gd name="T5" fmla="*/ 34 h 270"/>
                <a:gd name="T6" fmla="*/ 501 w 618"/>
                <a:gd name="T7" fmla="*/ 51 h 270"/>
                <a:gd name="T8" fmla="*/ 462 w 618"/>
                <a:gd name="T9" fmla="*/ 68 h 270"/>
                <a:gd name="T10" fmla="*/ 424 w 618"/>
                <a:gd name="T11" fmla="*/ 84 h 270"/>
                <a:gd name="T12" fmla="*/ 385 w 618"/>
                <a:gd name="T13" fmla="*/ 101 h 270"/>
                <a:gd name="T14" fmla="*/ 347 w 618"/>
                <a:gd name="T15" fmla="*/ 118 h 270"/>
                <a:gd name="T16" fmla="*/ 308 w 618"/>
                <a:gd name="T17" fmla="*/ 135 h 270"/>
                <a:gd name="T18" fmla="*/ 269 w 618"/>
                <a:gd name="T19" fmla="*/ 152 h 270"/>
                <a:gd name="T20" fmla="*/ 231 w 618"/>
                <a:gd name="T21" fmla="*/ 169 h 270"/>
                <a:gd name="T22" fmla="*/ 192 w 618"/>
                <a:gd name="T23" fmla="*/ 185 h 270"/>
                <a:gd name="T24" fmla="*/ 154 w 618"/>
                <a:gd name="T25" fmla="*/ 202 h 270"/>
                <a:gd name="T26" fmla="*/ 115 w 618"/>
                <a:gd name="T27" fmla="*/ 219 h 270"/>
                <a:gd name="T28" fmla="*/ 78 w 618"/>
                <a:gd name="T29" fmla="*/ 236 h 270"/>
                <a:gd name="T30" fmla="*/ 58 w 618"/>
                <a:gd name="T31" fmla="*/ 245 h 270"/>
                <a:gd name="T32" fmla="*/ 39 w 618"/>
                <a:gd name="T33" fmla="*/ 253 h 270"/>
                <a:gd name="T34" fmla="*/ 20 w 618"/>
                <a:gd name="T35" fmla="*/ 262 h 270"/>
                <a:gd name="T36" fmla="*/ 0 w 618"/>
                <a:gd name="T37" fmla="*/ 270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18" h="270">
                  <a:moveTo>
                    <a:pt x="618" y="0"/>
                  </a:moveTo>
                  <a:lnTo>
                    <a:pt x="578" y="17"/>
                  </a:lnTo>
                  <a:lnTo>
                    <a:pt x="540" y="34"/>
                  </a:lnTo>
                  <a:lnTo>
                    <a:pt x="501" y="51"/>
                  </a:lnTo>
                  <a:lnTo>
                    <a:pt x="462" y="68"/>
                  </a:lnTo>
                  <a:lnTo>
                    <a:pt x="424" y="84"/>
                  </a:lnTo>
                  <a:lnTo>
                    <a:pt x="385" y="101"/>
                  </a:lnTo>
                  <a:lnTo>
                    <a:pt x="347" y="118"/>
                  </a:lnTo>
                  <a:lnTo>
                    <a:pt x="308" y="135"/>
                  </a:lnTo>
                  <a:lnTo>
                    <a:pt x="269" y="152"/>
                  </a:lnTo>
                  <a:lnTo>
                    <a:pt x="231" y="169"/>
                  </a:lnTo>
                  <a:lnTo>
                    <a:pt x="192" y="185"/>
                  </a:lnTo>
                  <a:lnTo>
                    <a:pt x="154" y="202"/>
                  </a:lnTo>
                  <a:lnTo>
                    <a:pt x="115" y="219"/>
                  </a:lnTo>
                  <a:lnTo>
                    <a:pt x="78" y="236"/>
                  </a:lnTo>
                  <a:lnTo>
                    <a:pt x="58" y="245"/>
                  </a:lnTo>
                  <a:lnTo>
                    <a:pt x="39" y="253"/>
                  </a:lnTo>
                  <a:lnTo>
                    <a:pt x="20" y="262"/>
                  </a:lnTo>
                  <a:lnTo>
                    <a:pt x="0" y="27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73" name="Freeform 445"/>
            <p:cNvSpPr>
              <a:spLocks/>
            </p:cNvSpPr>
            <p:nvPr/>
          </p:nvSpPr>
          <p:spPr bwMode="auto">
            <a:xfrm>
              <a:off x="1503" y="2292"/>
              <a:ext cx="88" cy="39"/>
            </a:xfrm>
            <a:custGeom>
              <a:avLst/>
              <a:gdLst>
                <a:gd name="T0" fmla="*/ 618 w 618"/>
                <a:gd name="T1" fmla="*/ 0 h 271"/>
                <a:gd name="T2" fmla="*/ 578 w 618"/>
                <a:gd name="T3" fmla="*/ 17 h 271"/>
                <a:gd name="T4" fmla="*/ 540 w 618"/>
                <a:gd name="T5" fmla="*/ 34 h 271"/>
                <a:gd name="T6" fmla="*/ 501 w 618"/>
                <a:gd name="T7" fmla="*/ 50 h 271"/>
                <a:gd name="T8" fmla="*/ 462 w 618"/>
                <a:gd name="T9" fmla="*/ 67 h 271"/>
                <a:gd name="T10" fmla="*/ 424 w 618"/>
                <a:gd name="T11" fmla="*/ 84 h 271"/>
                <a:gd name="T12" fmla="*/ 385 w 618"/>
                <a:gd name="T13" fmla="*/ 101 h 271"/>
                <a:gd name="T14" fmla="*/ 347 w 618"/>
                <a:gd name="T15" fmla="*/ 118 h 271"/>
                <a:gd name="T16" fmla="*/ 308 w 618"/>
                <a:gd name="T17" fmla="*/ 135 h 271"/>
                <a:gd name="T18" fmla="*/ 269 w 618"/>
                <a:gd name="T19" fmla="*/ 153 h 271"/>
                <a:gd name="T20" fmla="*/ 231 w 618"/>
                <a:gd name="T21" fmla="*/ 168 h 271"/>
                <a:gd name="T22" fmla="*/ 192 w 618"/>
                <a:gd name="T23" fmla="*/ 185 h 271"/>
                <a:gd name="T24" fmla="*/ 154 w 618"/>
                <a:gd name="T25" fmla="*/ 202 h 271"/>
                <a:gd name="T26" fmla="*/ 115 w 618"/>
                <a:gd name="T27" fmla="*/ 219 h 271"/>
                <a:gd name="T28" fmla="*/ 78 w 618"/>
                <a:gd name="T29" fmla="*/ 237 h 271"/>
                <a:gd name="T30" fmla="*/ 58 w 618"/>
                <a:gd name="T31" fmla="*/ 244 h 271"/>
                <a:gd name="T32" fmla="*/ 39 w 618"/>
                <a:gd name="T33" fmla="*/ 254 h 271"/>
                <a:gd name="T34" fmla="*/ 20 w 618"/>
                <a:gd name="T35" fmla="*/ 261 h 271"/>
                <a:gd name="T36" fmla="*/ 0 w 618"/>
                <a:gd name="T37" fmla="*/ 271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18" h="271">
                  <a:moveTo>
                    <a:pt x="618" y="0"/>
                  </a:moveTo>
                  <a:lnTo>
                    <a:pt x="578" y="17"/>
                  </a:lnTo>
                  <a:lnTo>
                    <a:pt x="540" y="34"/>
                  </a:lnTo>
                  <a:lnTo>
                    <a:pt x="501" y="50"/>
                  </a:lnTo>
                  <a:lnTo>
                    <a:pt x="462" y="67"/>
                  </a:lnTo>
                  <a:lnTo>
                    <a:pt x="424" y="84"/>
                  </a:lnTo>
                  <a:lnTo>
                    <a:pt x="385" y="101"/>
                  </a:lnTo>
                  <a:lnTo>
                    <a:pt x="347" y="118"/>
                  </a:lnTo>
                  <a:lnTo>
                    <a:pt x="308" y="135"/>
                  </a:lnTo>
                  <a:lnTo>
                    <a:pt x="269" y="153"/>
                  </a:lnTo>
                  <a:lnTo>
                    <a:pt x="231" y="168"/>
                  </a:lnTo>
                  <a:lnTo>
                    <a:pt x="192" y="185"/>
                  </a:lnTo>
                  <a:lnTo>
                    <a:pt x="154" y="202"/>
                  </a:lnTo>
                  <a:lnTo>
                    <a:pt x="115" y="219"/>
                  </a:lnTo>
                  <a:lnTo>
                    <a:pt x="78" y="237"/>
                  </a:lnTo>
                  <a:lnTo>
                    <a:pt x="58" y="244"/>
                  </a:lnTo>
                  <a:lnTo>
                    <a:pt x="39" y="254"/>
                  </a:lnTo>
                  <a:lnTo>
                    <a:pt x="20" y="261"/>
                  </a:lnTo>
                  <a:lnTo>
                    <a:pt x="0" y="271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74" name="Freeform 446"/>
            <p:cNvSpPr>
              <a:spLocks/>
            </p:cNvSpPr>
            <p:nvPr/>
          </p:nvSpPr>
          <p:spPr bwMode="auto">
            <a:xfrm>
              <a:off x="1503" y="2416"/>
              <a:ext cx="88" cy="38"/>
            </a:xfrm>
            <a:custGeom>
              <a:avLst/>
              <a:gdLst>
                <a:gd name="T0" fmla="*/ 618 w 618"/>
                <a:gd name="T1" fmla="*/ 0 h 270"/>
                <a:gd name="T2" fmla="*/ 578 w 618"/>
                <a:gd name="T3" fmla="*/ 17 h 270"/>
                <a:gd name="T4" fmla="*/ 540 w 618"/>
                <a:gd name="T5" fmla="*/ 33 h 270"/>
                <a:gd name="T6" fmla="*/ 501 w 618"/>
                <a:gd name="T7" fmla="*/ 50 h 270"/>
                <a:gd name="T8" fmla="*/ 462 w 618"/>
                <a:gd name="T9" fmla="*/ 67 h 270"/>
                <a:gd name="T10" fmla="*/ 424 w 618"/>
                <a:gd name="T11" fmla="*/ 84 h 270"/>
                <a:gd name="T12" fmla="*/ 385 w 618"/>
                <a:gd name="T13" fmla="*/ 101 h 270"/>
                <a:gd name="T14" fmla="*/ 347 w 618"/>
                <a:gd name="T15" fmla="*/ 118 h 270"/>
                <a:gd name="T16" fmla="*/ 308 w 618"/>
                <a:gd name="T17" fmla="*/ 134 h 270"/>
                <a:gd name="T18" fmla="*/ 269 w 618"/>
                <a:gd name="T19" fmla="*/ 151 h 270"/>
                <a:gd name="T20" fmla="*/ 231 w 618"/>
                <a:gd name="T21" fmla="*/ 168 h 270"/>
                <a:gd name="T22" fmla="*/ 192 w 618"/>
                <a:gd name="T23" fmla="*/ 185 h 270"/>
                <a:gd name="T24" fmla="*/ 154 w 618"/>
                <a:gd name="T25" fmla="*/ 202 h 270"/>
                <a:gd name="T26" fmla="*/ 115 w 618"/>
                <a:gd name="T27" fmla="*/ 219 h 270"/>
                <a:gd name="T28" fmla="*/ 78 w 618"/>
                <a:gd name="T29" fmla="*/ 236 h 270"/>
                <a:gd name="T30" fmla="*/ 58 w 618"/>
                <a:gd name="T31" fmla="*/ 244 h 270"/>
                <a:gd name="T32" fmla="*/ 39 w 618"/>
                <a:gd name="T33" fmla="*/ 253 h 270"/>
                <a:gd name="T34" fmla="*/ 20 w 618"/>
                <a:gd name="T35" fmla="*/ 261 h 270"/>
                <a:gd name="T36" fmla="*/ 0 w 618"/>
                <a:gd name="T37" fmla="*/ 270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18" h="270">
                  <a:moveTo>
                    <a:pt x="618" y="0"/>
                  </a:moveTo>
                  <a:lnTo>
                    <a:pt x="578" y="17"/>
                  </a:lnTo>
                  <a:lnTo>
                    <a:pt x="540" y="33"/>
                  </a:lnTo>
                  <a:lnTo>
                    <a:pt x="501" y="50"/>
                  </a:lnTo>
                  <a:lnTo>
                    <a:pt x="462" y="67"/>
                  </a:lnTo>
                  <a:lnTo>
                    <a:pt x="424" y="84"/>
                  </a:lnTo>
                  <a:lnTo>
                    <a:pt x="385" y="101"/>
                  </a:lnTo>
                  <a:lnTo>
                    <a:pt x="347" y="118"/>
                  </a:lnTo>
                  <a:lnTo>
                    <a:pt x="308" y="134"/>
                  </a:lnTo>
                  <a:lnTo>
                    <a:pt x="269" y="151"/>
                  </a:lnTo>
                  <a:lnTo>
                    <a:pt x="231" y="168"/>
                  </a:lnTo>
                  <a:lnTo>
                    <a:pt x="192" y="185"/>
                  </a:lnTo>
                  <a:lnTo>
                    <a:pt x="154" y="202"/>
                  </a:lnTo>
                  <a:lnTo>
                    <a:pt x="115" y="219"/>
                  </a:lnTo>
                  <a:lnTo>
                    <a:pt x="78" y="236"/>
                  </a:lnTo>
                  <a:lnTo>
                    <a:pt x="58" y="244"/>
                  </a:lnTo>
                  <a:lnTo>
                    <a:pt x="39" y="253"/>
                  </a:lnTo>
                  <a:lnTo>
                    <a:pt x="20" y="261"/>
                  </a:lnTo>
                  <a:lnTo>
                    <a:pt x="0" y="27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75" name="Freeform 447"/>
            <p:cNvSpPr>
              <a:spLocks/>
            </p:cNvSpPr>
            <p:nvPr/>
          </p:nvSpPr>
          <p:spPr bwMode="auto">
            <a:xfrm>
              <a:off x="1503" y="2539"/>
              <a:ext cx="88" cy="38"/>
            </a:xfrm>
            <a:custGeom>
              <a:avLst/>
              <a:gdLst>
                <a:gd name="T0" fmla="*/ 618 w 618"/>
                <a:gd name="T1" fmla="*/ 0 h 269"/>
                <a:gd name="T2" fmla="*/ 578 w 618"/>
                <a:gd name="T3" fmla="*/ 15 h 269"/>
                <a:gd name="T4" fmla="*/ 540 w 618"/>
                <a:gd name="T5" fmla="*/ 32 h 269"/>
                <a:gd name="T6" fmla="*/ 501 w 618"/>
                <a:gd name="T7" fmla="*/ 49 h 269"/>
                <a:gd name="T8" fmla="*/ 462 w 618"/>
                <a:gd name="T9" fmla="*/ 67 h 269"/>
                <a:gd name="T10" fmla="*/ 424 w 618"/>
                <a:gd name="T11" fmla="*/ 84 h 269"/>
                <a:gd name="T12" fmla="*/ 385 w 618"/>
                <a:gd name="T13" fmla="*/ 101 h 269"/>
                <a:gd name="T14" fmla="*/ 347 w 618"/>
                <a:gd name="T15" fmla="*/ 116 h 269"/>
                <a:gd name="T16" fmla="*/ 308 w 618"/>
                <a:gd name="T17" fmla="*/ 133 h 269"/>
                <a:gd name="T18" fmla="*/ 269 w 618"/>
                <a:gd name="T19" fmla="*/ 151 h 269"/>
                <a:gd name="T20" fmla="*/ 231 w 618"/>
                <a:gd name="T21" fmla="*/ 168 h 269"/>
                <a:gd name="T22" fmla="*/ 192 w 618"/>
                <a:gd name="T23" fmla="*/ 185 h 269"/>
                <a:gd name="T24" fmla="*/ 154 w 618"/>
                <a:gd name="T25" fmla="*/ 202 h 269"/>
                <a:gd name="T26" fmla="*/ 115 w 618"/>
                <a:gd name="T27" fmla="*/ 219 h 269"/>
                <a:gd name="T28" fmla="*/ 78 w 618"/>
                <a:gd name="T29" fmla="*/ 236 h 269"/>
                <a:gd name="T30" fmla="*/ 58 w 618"/>
                <a:gd name="T31" fmla="*/ 244 h 269"/>
                <a:gd name="T32" fmla="*/ 39 w 618"/>
                <a:gd name="T33" fmla="*/ 252 h 269"/>
                <a:gd name="T34" fmla="*/ 20 w 618"/>
                <a:gd name="T35" fmla="*/ 261 h 269"/>
                <a:gd name="T36" fmla="*/ 0 w 618"/>
                <a:gd name="T37" fmla="*/ 269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18" h="269">
                  <a:moveTo>
                    <a:pt x="618" y="0"/>
                  </a:moveTo>
                  <a:lnTo>
                    <a:pt x="578" y="15"/>
                  </a:lnTo>
                  <a:lnTo>
                    <a:pt x="540" y="32"/>
                  </a:lnTo>
                  <a:lnTo>
                    <a:pt x="501" y="49"/>
                  </a:lnTo>
                  <a:lnTo>
                    <a:pt x="462" y="67"/>
                  </a:lnTo>
                  <a:lnTo>
                    <a:pt x="424" y="84"/>
                  </a:lnTo>
                  <a:lnTo>
                    <a:pt x="385" y="101"/>
                  </a:lnTo>
                  <a:lnTo>
                    <a:pt x="347" y="116"/>
                  </a:lnTo>
                  <a:lnTo>
                    <a:pt x="308" y="133"/>
                  </a:lnTo>
                  <a:lnTo>
                    <a:pt x="269" y="151"/>
                  </a:lnTo>
                  <a:lnTo>
                    <a:pt x="231" y="168"/>
                  </a:lnTo>
                  <a:lnTo>
                    <a:pt x="192" y="185"/>
                  </a:lnTo>
                  <a:lnTo>
                    <a:pt x="154" y="202"/>
                  </a:lnTo>
                  <a:lnTo>
                    <a:pt x="115" y="219"/>
                  </a:lnTo>
                  <a:lnTo>
                    <a:pt x="78" y="236"/>
                  </a:lnTo>
                  <a:lnTo>
                    <a:pt x="58" y="244"/>
                  </a:lnTo>
                  <a:lnTo>
                    <a:pt x="39" y="252"/>
                  </a:lnTo>
                  <a:lnTo>
                    <a:pt x="20" y="261"/>
                  </a:lnTo>
                  <a:lnTo>
                    <a:pt x="0" y="269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76" name="Freeform 448"/>
            <p:cNvSpPr>
              <a:spLocks/>
            </p:cNvSpPr>
            <p:nvPr/>
          </p:nvSpPr>
          <p:spPr bwMode="auto">
            <a:xfrm>
              <a:off x="1503" y="2662"/>
              <a:ext cx="88" cy="38"/>
            </a:xfrm>
            <a:custGeom>
              <a:avLst/>
              <a:gdLst>
                <a:gd name="T0" fmla="*/ 618 w 618"/>
                <a:gd name="T1" fmla="*/ 0 h 270"/>
                <a:gd name="T2" fmla="*/ 578 w 618"/>
                <a:gd name="T3" fmla="*/ 17 h 270"/>
                <a:gd name="T4" fmla="*/ 540 w 618"/>
                <a:gd name="T5" fmla="*/ 34 h 270"/>
                <a:gd name="T6" fmla="*/ 501 w 618"/>
                <a:gd name="T7" fmla="*/ 51 h 270"/>
                <a:gd name="T8" fmla="*/ 462 w 618"/>
                <a:gd name="T9" fmla="*/ 68 h 270"/>
                <a:gd name="T10" fmla="*/ 424 w 618"/>
                <a:gd name="T11" fmla="*/ 85 h 270"/>
                <a:gd name="T12" fmla="*/ 385 w 618"/>
                <a:gd name="T13" fmla="*/ 101 h 270"/>
                <a:gd name="T14" fmla="*/ 347 w 618"/>
                <a:gd name="T15" fmla="*/ 118 h 270"/>
                <a:gd name="T16" fmla="*/ 308 w 618"/>
                <a:gd name="T17" fmla="*/ 135 h 270"/>
                <a:gd name="T18" fmla="*/ 269 w 618"/>
                <a:gd name="T19" fmla="*/ 152 h 270"/>
                <a:gd name="T20" fmla="*/ 231 w 618"/>
                <a:gd name="T21" fmla="*/ 169 h 270"/>
                <a:gd name="T22" fmla="*/ 192 w 618"/>
                <a:gd name="T23" fmla="*/ 186 h 270"/>
                <a:gd name="T24" fmla="*/ 154 w 618"/>
                <a:gd name="T25" fmla="*/ 203 h 270"/>
                <a:gd name="T26" fmla="*/ 115 w 618"/>
                <a:gd name="T27" fmla="*/ 219 h 270"/>
                <a:gd name="T28" fmla="*/ 78 w 618"/>
                <a:gd name="T29" fmla="*/ 236 h 270"/>
                <a:gd name="T30" fmla="*/ 58 w 618"/>
                <a:gd name="T31" fmla="*/ 245 h 270"/>
                <a:gd name="T32" fmla="*/ 39 w 618"/>
                <a:gd name="T33" fmla="*/ 253 h 270"/>
                <a:gd name="T34" fmla="*/ 20 w 618"/>
                <a:gd name="T35" fmla="*/ 262 h 270"/>
                <a:gd name="T36" fmla="*/ 0 w 618"/>
                <a:gd name="T37" fmla="*/ 270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18" h="270">
                  <a:moveTo>
                    <a:pt x="618" y="0"/>
                  </a:moveTo>
                  <a:lnTo>
                    <a:pt x="578" y="17"/>
                  </a:lnTo>
                  <a:lnTo>
                    <a:pt x="540" y="34"/>
                  </a:lnTo>
                  <a:lnTo>
                    <a:pt x="501" y="51"/>
                  </a:lnTo>
                  <a:lnTo>
                    <a:pt x="462" y="68"/>
                  </a:lnTo>
                  <a:lnTo>
                    <a:pt x="424" y="85"/>
                  </a:lnTo>
                  <a:lnTo>
                    <a:pt x="385" y="101"/>
                  </a:lnTo>
                  <a:lnTo>
                    <a:pt x="347" y="118"/>
                  </a:lnTo>
                  <a:lnTo>
                    <a:pt x="308" y="135"/>
                  </a:lnTo>
                  <a:lnTo>
                    <a:pt x="269" y="152"/>
                  </a:lnTo>
                  <a:lnTo>
                    <a:pt x="231" y="169"/>
                  </a:lnTo>
                  <a:lnTo>
                    <a:pt x="192" y="186"/>
                  </a:lnTo>
                  <a:lnTo>
                    <a:pt x="154" y="203"/>
                  </a:lnTo>
                  <a:lnTo>
                    <a:pt x="115" y="219"/>
                  </a:lnTo>
                  <a:lnTo>
                    <a:pt x="78" y="236"/>
                  </a:lnTo>
                  <a:lnTo>
                    <a:pt x="58" y="245"/>
                  </a:lnTo>
                  <a:lnTo>
                    <a:pt x="39" y="253"/>
                  </a:lnTo>
                  <a:lnTo>
                    <a:pt x="20" y="262"/>
                  </a:lnTo>
                  <a:lnTo>
                    <a:pt x="0" y="27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77" name="Line 449"/>
            <p:cNvSpPr>
              <a:spLocks noChangeShapeType="1"/>
            </p:cNvSpPr>
            <p:nvPr/>
          </p:nvSpPr>
          <p:spPr bwMode="auto">
            <a:xfrm flipH="1">
              <a:off x="1590" y="2785"/>
              <a:ext cx="1" cy="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78" name="Freeform 450"/>
            <p:cNvSpPr>
              <a:spLocks/>
            </p:cNvSpPr>
            <p:nvPr/>
          </p:nvSpPr>
          <p:spPr bwMode="auto">
            <a:xfrm>
              <a:off x="1503" y="1556"/>
              <a:ext cx="83" cy="37"/>
            </a:xfrm>
            <a:custGeom>
              <a:avLst/>
              <a:gdLst>
                <a:gd name="T0" fmla="*/ 583 w 583"/>
                <a:gd name="T1" fmla="*/ 0 h 254"/>
                <a:gd name="T2" fmla="*/ 545 w 583"/>
                <a:gd name="T3" fmla="*/ 16 h 254"/>
                <a:gd name="T4" fmla="*/ 509 w 583"/>
                <a:gd name="T5" fmla="*/ 32 h 254"/>
                <a:gd name="T6" fmla="*/ 473 w 583"/>
                <a:gd name="T7" fmla="*/ 48 h 254"/>
                <a:gd name="T8" fmla="*/ 436 w 583"/>
                <a:gd name="T9" fmla="*/ 64 h 254"/>
                <a:gd name="T10" fmla="*/ 400 w 583"/>
                <a:gd name="T11" fmla="*/ 79 h 254"/>
                <a:gd name="T12" fmla="*/ 364 w 583"/>
                <a:gd name="T13" fmla="*/ 95 h 254"/>
                <a:gd name="T14" fmla="*/ 327 w 583"/>
                <a:gd name="T15" fmla="*/ 111 h 254"/>
                <a:gd name="T16" fmla="*/ 291 w 583"/>
                <a:gd name="T17" fmla="*/ 127 h 254"/>
                <a:gd name="T18" fmla="*/ 254 w 583"/>
                <a:gd name="T19" fmla="*/ 143 h 254"/>
                <a:gd name="T20" fmla="*/ 217 w 583"/>
                <a:gd name="T21" fmla="*/ 159 h 254"/>
                <a:gd name="T22" fmla="*/ 182 w 583"/>
                <a:gd name="T23" fmla="*/ 175 h 254"/>
                <a:gd name="T24" fmla="*/ 146 w 583"/>
                <a:gd name="T25" fmla="*/ 191 h 254"/>
                <a:gd name="T26" fmla="*/ 109 w 583"/>
                <a:gd name="T27" fmla="*/ 207 h 254"/>
                <a:gd name="T28" fmla="*/ 73 w 583"/>
                <a:gd name="T29" fmla="*/ 223 h 254"/>
                <a:gd name="T30" fmla="*/ 37 w 583"/>
                <a:gd name="T31" fmla="*/ 238 h 254"/>
                <a:gd name="T32" fmla="*/ 0 w 583"/>
                <a:gd name="T33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83" h="254">
                  <a:moveTo>
                    <a:pt x="583" y="0"/>
                  </a:moveTo>
                  <a:lnTo>
                    <a:pt x="545" y="16"/>
                  </a:lnTo>
                  <a:lnTo>
                    <a:pt x="509" y="32"/>
                  </a:lnTo>
                  <a:lnTo>
                    <a:pt x="473" y="48"/>
                  </a:lnTo>
                  <a:lnTo>
                    <a:pt x="436" y="64"/>
                  </a:lnTo>
                  <a:lnTo>
                    <a:pt x="400" y="79"/>
                  </a:lnTo>
                  <a:lnTo>
                    <a:pt x="364" y="95"/>
                  </a:lnTo>
                  <a:lnTo>
                    <a:pt x="327" y="111"/>
                  </a:lnTo>
                  <a:lnTo>
                    <a:pt x="291" y="127"/>
                  </a:lnTo>
                  <a:lnTo>
                    <a:pt x="254" y="143"/>
                  </a:lnTo>
                  <a:lnTo>
                    <a:pt x="217" y="159"/>
                  </a:lnTo>
                  <a:lnTo>
                    <a:pt x="182" y="175"/>
                  </a:lnTo>
                  <a:lnTo>
                    <a:pt x="146" y="191"/>
                  </a:lnTo>
                  <a:lnTo>
                    <a:pt x="109" y="207"/>
                  </a:lnTo>
                  <a:lnTo>
                    <a:pt x="73" y="223"/>
                  </a:lnTo>
                  <a:lnTo>
                    <a:pt x="37" y="238"/>
                  </a:lnTo>
                  <a:lnTo>
                    <a:pt x="0" y="254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79" name="Freeform 451"/>
            <p:cNvSpPr>
              <a:spLocks/>
            </p:cNvSpPr>
            <p:nvPr/>
          </p:nvSpPr>
          <p:spPr bwMode="auto">
            <a:xfrm>
              <a:off x="1079" y="2571"/>
              <a:ext cx="36" cy="16"/>
            </a:xfrm>
            <a:custGeom>
              <a:avLst/>
              <a:gdLst>
                <a:gd name="T0" fmla="*/ 0 w 255"/>
                <a:gd name="T1" fmla="*/ 110 h 110"/>
                <a:gd name="T2" fmla="*/ 64 w 255"/>
                <a:gd name="T3" fmla="*/ 83 h 110"/>
                <a:gd name="T4" fmla="*/ 128 w 255"/>
                <a:gd name="T5" fmla="*/ 54 h 110"/>
                <a:gd name="T6" fmla="*/ 192 w 255"/>
                <a:gd name="T7" fmla="*/ 27 h 110"/>
                <a:gd name="T8" fmla="*/ 255 w 255"/>
                <a:gd name="T9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5" h="110">
                  <a:moveTo>
                    <a:pt x="0" y="110"/>
                  </a:moveTo>
                  <a:lnTo>
                    <a:pt x="64" y="83"/>
                  </a:lnTo>
                  <a:lnTo>
                    <a:pt x="128" y="54"/>
                  </a:lnTo>
                  <a:lnTo>
                    <a:pt x="192" y="27"/>
                  </a:lnTo>
                  <a:lnTo>
                    <a:pt x="255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80" name="Freeform 452"/>
            <p:cNvSpPr>
              <a:spLocks/>
            </p:cNvSpPr>
            <p:nvPr/>
          </p:nvSpPr>
          <p:spPr bwMode="auto">
            <a:xfrm>
              <a:off x="1079" y="2448"/>
              <a:ext cx="36" cy="16"/>
            </a:xfrm>
            <a:custGeom>
              <a:avLst/>
              <a:gdLst>
                <a:gd name="T0" fmla="*/ 0 w 255"/>
                <a:gd name="T1" fmla="*/ 110 h 110"/>
                <a:gd name="T2" fmla="*/ 64 w 255"/>
                <a:gd name="T3" fmla="*/ 83 h 110"/>
                <a:gd name="T4" fmla="*/ 128 w 255"/>
                <a:gd name="T5" fmla="*/ 56 h 110"/>
                <a:gd name="T6" fmla="*/ 192 w 255"/>
                <a:gd name="T7" fmla="*/ 28 h 110"/>
                <a:gd name="T8" fmla="*/ 255 w 255"/>
                <a:gd name="T9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5" h="110">
                  <a:moveTo>
                    <a:pt x="0" y="110"/>
                  </a:moveTo>
                  <a:lnTo>
                    <a:pt x="64" y="83"/>
                  </a:lnTo>
                  <a:lnTo>
                    <a:pt x="128" y="56"/>
                  </a:lnTo>
                  <a:lnTo>
                    <a:pt x="192" y="28"/>
                  </a:lnTo>
                  <a:lnTo>
                    <a:pt x="255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81" name="Freeform 453"/>
            <p:cNvSpPr>
              <a:spLocks/>
            </p:cNvSpPr>
            <p:nvPr/>
          </p:nvSpPr>
          <p:spPr bwMode="auto">
            <a:xfrm>
              <a:off x="1079" y="2325"/>
              <a:ext cx="36" cy="16"/>
            </a:xfrm>
            <a:custGeom>
              <a:avLst/>
              <a:gdLst>
                <a:gd name="T0" fmla="*/ 0 w 255"/>
                <a:gd name="T1" fmla="*/ 111 h 111"/>
                <a:gd name="T2" fmla="*/ 64 w 255"/>
                <a:gd name="T3" fmla="*/ 83 h 111"/>
                <a:gd name="T4" fmla="*/ 128 w 255"/>
                <a:gd name="T5" fmla="*/ 55 h 111"/>
                <a:gd name="T6" fmla="*/ 192 w 255"/>
                <a:gd name="T7" fmla="*/ 27 h 111"/>
                <a:gd name="T8" fmla="*/ 255 w 255"/>
                <a:gd name="T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5" h="111">
                  <a:moveTo>
                    <a:pt x="0" y="111"/>
                  </a:moveTo>
                  <a:lnTo>
                    <a:pt x="64" y="83"/>
                  </a:lnTo>
                  <a:lnTo>
                    <a:pt x="128" y="55"/>
                  </a:lnTo>
                  <a:lnTo>
                    <a:pt x="192" y="27"/>
                  </a:lnTo>
                  <a:lnTo>
                    <a:pt x="255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82" name="Freeform 454"/>
            <p:cNvSpPr>
              <a:spLocks/>
            </p:cNvSpPr>
            <p:nvPr/>
          </p:nvSpPr>
          <p:spPr bwMode="auto">
            <a:xfrm>
              <a:off x="1079" y="2202"/>
              <a:ext cx="36" cy="16"/>
            </a:xfrm>
            <a:custGeom>
              <a:avLst/>
              <a:gdLst>
                <a:gd name="T0" fmla="*/ 0 w 255"/>
                <a:gd name="T1" fmla="*/ 111 h 111"/>
                <a:gd name="T2" fmla="*/ 64 w 255"/>
                <a:gd name="T3" fmla="*/ 83 h 111"/>
                <a:gd name="T4" fmla="*/ 128 w 255"/>
                <a:gd name="T5" fmla="*/ 56 h 111"/>
                <a:gd name="T6" fmla="*/ 192 w 255"/>
                <a:gd name="T7" fmla="*/ 29 h 111"/>
                <a:gd name="T8" fmla="*/ 255 w 255"/>
                <a:gd name="T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5" h="111">
                  <a:moveTo>
                    <a:pt x="0" y="111"/>
                  </a:moveTo>
                  <a:lnTo>
                    <a:pt x="64" y="83"/>
                  </a:lnTo>
                  <a:lnTo>
                    <a:pt x="128" y="56"/>
                  </a:lnTo>
                  <a:lnTo>
                    <a:pt x="192" y="29"/>
                  </a:lnTo>
                  <a:lnTo>
                    <a:pt x="255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83" name="Freeform 455"/>
            <p:cNvSpPr>
              <a:spLocks/>
            </p:cNvSpPr>
            <p:nvPr/>
          </p:nvSpPr>
          <p:spPr bwMode="auto">
            <a:xfrm>
              <a:off x="1079" y="2079"/>
              <a:ext cx="36" cy="16"/>
            </a:xfrm>
            <a:custGeom>
              <a:avLst/>
              <a:gdLst>
                <a:gd name="T0" fmla="*/ 0 w 255"/>
                <a:gd name="T1" fmla="*/ 111 h 111"/>
                <a:gd name="T2" fmla="*/ 64 w 255"/>
                <a:gd name="T3" fmla="*/ 84 h 111"/>
                <a:gd name="T4" fmla="*/ 128 w 255"/>
                <a:gd name="T5" fmla="*/ 55 h 111"/>
                <a:gd name="T6" fmla="*/ 192 w 255"/>
                <a:gd name="T7" fmla="*/ 28 h 111"/>
                <a:gd name="T8" fmla="*/ 255 w 255"/>
                <a:gd name="T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5" h="111">
                  <a:moveTo>
                    <a:pt x="0" y="111"/>
                  </a:moveTo>
                  <a:lnTo>
                    <a:pt x="64" y="84"/>
                  </a:lnTo>
                  <a:lnTo>
                    <a:pt x="128" y="55"/>
                  </a:lnTo>
                  <a:lnTo>
                    <a:pt x="192" y="28"/>
                  </a:lnTo>
                  <a:lnTo>
                    <a:pt x="255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84" name="Freeform 456"/>
            <p:cNvSpPr>
              <a:spLocks/>
            </p:cNvSpPr>
            <p:nvPr/>
          </p:nvSpPr>
          <p:spPr bwMode="auto">
            <a:xfrm>
              <a:off x="1079" y="1956"/>
              <a:ext cx="36" cy="16"/>
            </a:xfrm>
            <a:custGeom>
              <a:avLst/>
              <a:gdLst>
                <a:gd name="T0" fmla="*/ 0 w 255"/>
                <a:gd name="T1" fmla="*/ 110 h 110"/>
                <a:gd name="T2" fmla="*/ 64 w 255"/>
                <a:gd name="T3" fmla="*/ 83 h 110"/>
                <a:gd name="T4" fmla="*/ 128 w 255"/>
                <a:gd name="T5" fmla="*/ 55 h 110"/>
                <a:gd name="T6" fmla="*/ 192 w 255"/>
                <a:gd name="T7" fmla="*/ 27 h 110"/>
                <a:gd name="T8" fmla="*/ 255 w 255"/>
                <a:gd name="T9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5" h="110">
                  <a:moveTo>
                    <a:pt x="0" y="110"/>
                  </a:moveTo>
                  <a:lnTo>
                    <a:pt x="64" y="83"/>
                  </a:lnTo>
                  <a:lnTo>
                    <a:pt x="128" y="55"/>
                  </a:lnTo>
                  <a:lnTo>
                    <a:pt x="192" y="27"/>
                  </a:lnTo>
                  <a:lnTo>
                    <a:pt x="255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85" name="Freeform 457"/>
            <p:cNvSpPr>
              <a:spLocks/>
            </p:cNvSpPr>
            <p:nvPr/>
          </p:nvSpPr>
          <p:spPr bwMode="auto">
            <a:xfrm>
              <a:off x="1079" y="1833"/>
              <a:ext cx="36" cy="16"/>
            </a:xfrm>
            <a:custGeom>
              <a:avLst/>
              <a:gdLst>
                <a:gd name="T0" fmla="*/ 0 w 255"/>
                <a:gd name="T1" fmla="*/ 110 h 110"/>
                <a:gd name="T2" fmla="*/ 64 w 255"/>
                <a:gd name="T3" fmla="*/ 82 h 110"/>
                <a:gd name="T4" fmla="*/ 128 w 255"/>
                <a:gd name="T5" fmla="*/ 55 h 110"/>
                <a:gd name="T6" fmla="*/ 192 w 255"/>
                <a:gd name="T7" fmla="*/ 27 h 110"/>
                <a:gd name="T8" fmla="*/ 255 w 255"/>
                <a:gd name="T9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5" h="110">
                  <a:moveTo>
                    <a:pt x="0" y="110"/>
                  </a:moveTo>
                  <a:lnTo>
                    <a:pt x="64" y="82"/>
                  </a:lnTo>
                  <a:lnTo>
                    <a:pt x="128" y="55"/>
                  </a:lnTo>
                  <a:lnTo>
                    <a:pt x="192" y="27"/>
                  </a:lnTo>
                  <a:lnTo>
                    <a:pt x="255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86" name="Freeform 458"/>
            <p:cNvSpPr>
              <a:spLocks/>
            </p:cNvSpPr>
            <p:nvPr/>
          </p:nvSpPr>
          <p:spPr bwMode="auto">
            <a:xfrm>
              <a:off x="1079" y="1710"/>
              <a:ext cx="36" cy="16"/>
            </a:xfrm>
            <a:custGeom>
              <a:avLst/>
              <a:gdLst>
                <a:gd name="T0" fmla="*/ 0 w 255"/>
                <a:gd name="T1" fmla="*/ 111 h 111"/>
                <a:gd name="T2" fmla="*/ 64 w 255"/>
                <a:gd name="T3" fmla="*/ 83 h 111"/>
                <a:gd name="T4" fmla="*/ 128 w 255"/>
                <a:gd name="T5" fmla="*/ 56 h 111"/>
                <a:gd name="T6" fmla="*/ 192 w 255"/>
                <a:gd name="T7" fmla="*/ 27 h 111"/>
                <a:gd name="T8" fmla="*/ 255 w 255"/>
                <a:gd name="T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5" h="111">
                  <a:moveTo>
                    <a:pt x="0" y="111"/>
                  </a:moveTo>
                  <a:lnTo>
                    <a:pt x="64" y="83"/>
                  </a:lnTo>
                  <a:lnTo>
                    <a:pt x="128" y="56"/>
                  </a:lnTo>
                  <a:lnTo>
                    <a:pt x="192" y="27"/>
                  </a:lnTo>
                  <a:lnTo>
                    <a:pt x="255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87" name="Freeform 459"/>
            <p:cNvSpPr>
              <a:spLocks/>
            </p:cNvSpPr>
            <p:nvPr/>
          </p:nvSpPr>
          <p:spPr bwMode="auto">
            <a:xfrm>
              <a:off x="1079" y="1587"/>
              <a:ext cx="36" cy="16"/>
            </a:xfrm>
            <a:custGeom>
              <a:avLst/>
              <a:gdLst>
                <a:gd name="T0" fmla="*/ 0 w 255"/>
                <a:gd name="T1" fmla="*/ 112 h 112"/>
                <a:gd name="T2" fmla="*/ 64 w 255"/>
                <a:gd name="T3" fmla="*/ 84 h 112"/>
                <a:gd name="T4" fmla="*/ 128 w 255"/>
                <a:gd name="T5" fmla="*/ 56 h 112"/>
                <a:gd name="T6" fmla="*/ 192 w 255"/>
                <a:gd name="T7" fmla="*/ 29 h 112"/>
                <a:gd name="T8" fmla="*/ 255 w 255"/>
                <a:gd name="T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5" h="112">
                  <a:moveTo>
                    <a:pt x="0" y="112"/>
                  </a:moveTo>
                  <a:lnTo>
                    <a:pt x="64" y="84"/>
                  </a:lnTo>
                  <a:lnTo>
                    <a:pt x="128" y="56"/>
                  </a:lnTo>
                  <a:lnTo>
                    <a:pt x="192" y="29"/>
                  </a:lnTo>
                  <a:lnTo>
                    <a:pt x="255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88" name="Freeform 460"/>
            <p:cNvSpPr>
              <a:spLocks/>
            </p:cNvSpPr>
            <p:nvPr/>
          </p:nvSpPr>
          <p:spPr bwMode="auto">
            <a:xfrm>
              <a:off x="1079" y="1446"/>
              <a:ext cx="76" cy="34"/>
            </a:xfrm>
            <a:custGeom>
              <a:avLst/>
              <a:gdLst>
                <a:gd name="T0" fmla="*/ 0 w 534"/>
                <a:gd name="T1" fmla="*/ 233 h 233"/>
                <a:gd name="T2" fmla="*/ 67 w 534"/>
                <a:gd name="T3" fmla="*/ 205 h 233"/>
                <a:gd name="T4" fmla="*/ 134 w 534"/>
                <a:gd name="T5" fmla="*/ 175 h 233"/>
                <a:gd name="T6" fmla="*/ 201 w 534"/>
                <a:gd name="T7" fmla="*/ 146 h 233"/>
                <a:gd name="T8" fmla="*/ 268 w 534"/>
                <a:gd name="T9" fmla="*/ 117 h 233"/>
                <a:gd name="T10" fmla="*/ 301 w 534"/>
                <a:gd name="T11" fmla="*/ 103 h 233"/>
                <a:gd name="T12" fmla="*/ 335 w 534"/>
                <a:gd name="T13" fmla="*/ 88 h 233"/>
                <a:gd name="T14" fmla="*/ 368 w 534"/>
                <a:gd name="T15" fmla="*/ 73 h 233"/>
                <a:gd name="T16" fmla="*/ 400 w 534"/>
                <a:gd name="T17" fmla="*/ 58 h 233"/>
                <a:gd name="T18" fmla="*/ 435 w 534"/>
                <a:gd name="T19" fmla="*/ 44 h 233"/>
                <a:gd name="T20" fmla="*/ 467 w 534"/>
                <a:gd name="T21" fmla="*/ 29 h 233"/>
                <a:gd name="T22" fmla="*/ 500 w 534"/>
                <a:gd name="T23" fmla="*/ 15 h 233"/>
                <a:gd name="T24" fmla="*/ 534 w 534"/>
                <a:gd name="T25" fmla="*/ 0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34" h="233">
                  <a:moveTo>
                    <a:pt x="0" y="233"/>
                  </a:moveTo>
                  <a:lnTo>
                    <a:pt x="67" y="205"/>
                  </a:lnTo>
                  <a:lnTo>
                    <a:pt x="134" y="175"/>
                  </a:lnTo>
                  <a:lnTo>
                    <a:pt x="201" y="146"/>
                  </a:lnTo>
                  <a:lnTo>
                    <a:pt x="268" y="117"/>
                  </a:lnTo>
                  <a:lnTo>
                    <a:pt x="301" y="103"/>
                  </a:lnTo>
                  <a:lnTo>
                    <a:pt x="335" y="88"/>
                  </a:lnTo>
                  <a:lnTo>
                    <a:pt x="368" y="73"/>
                  </a:lnTo>
                  <a:lnTo>
                    <a:pt x="400" y="58"/>
                  </a:lnTo>
                  <a:lnTo>
                    <a:pt x="435" y="44"/>
                  </a:lnTo>
                  <a:lnTo>
                    <a:pt x="467" y="29"/>
                  </a:lnTo>
                  <a:lnTo>
                    <a:pt x="500" y="15"/>
                  </a:lnTo>
                  <a:lnTo>
                    <a:pt x="534" y="0"/>
                  </a:lnTo>
                </a:path>
              </a:pathLst>
            </a:custGeom>
            <a:noFill/>
            <a:ln w="38100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2989" name="Group 461"/>
          <p:cNvGrpSpPr>
            <a:grpSpLocks/>
          </p:cNvGrpSpPr>
          <p:nvPr/>
        </p:nvGrpSpPr>
        <p:grpSpPr bwMode="auto">
          <a:xfrm>
            <a:off x="3417888" y="2317750"/>
            <a:ext cx="1246187" cy="2768600"/>
            <a:chOff x="1032" y="1374"/>
            <a:chExt cx="650" cy="1444"/>
          </a:xfrm>
        </p:grpSpPr>
        <p:sp>
          <p:nvSpPr>
            <p:cNvPr id="22990" name="Freeform 462"/>
            <p:cNvSpPr>
              <a:spLocks/>
            </p:cNvSpPr>
            <p:nvPr/>
          </p:nvSpPr>
          <p:spPr bwMode="auto">
            <a:xfrm>
              <a:off x="1032" y="1374"/>
              <a:ext cx="650" cy="217"/>
            </a:xfrm>
            <a:custGeom>
              <a:avLst/>
              <a:gdLst>
                <a:gd name="T0" fmla="*/ 4541 w 4551"/>
                <a:gd name="T1" fmla="*/ 688 h 1519"/>
                <a:gd name="T2" fmla="*/ 4508 w 4551"/>
                <a:gd name="T3" fmla="*/ 613 h 1519"/>
                <a:gd name="T4" fmla="*/ 4454 w 4551"/>
                <a:gd name="T5" fmla="*/ 539 h 1519"/>
                <a:gd name="T6" fmla="*/ 4377 w 4551"/>
                <a:gd name="T7" fmla="*/ 468 h 1519"/>
                <a:gd name="T8" fmla="*/ 4279 w 4551"/>
                <a:gd name="T9" fmla="*/ 398 h 1519"/>
                <a:gd name="T10" fmla="*/ 4161 w 4551"/>
                <a:gd name="T11" fmla="*/ 334 h 1519"/>
                <a:gd name="T12" fmla="*/ 4025 w 4551"/>
                <a:gd name="T13" fmla="*/ 274 h 1519"/>
                <a:gd name="T14" fmla="*/ 3870 w 4551"/>
                <a:gd name="T15" fmla="*/ 218 h 1519"/>
                <a:gd name="T16" fmla="*/ 3700 w 4551"/>
                <a:gd name="T17" fmla="*/ 167 h 1519"/>
                <a:gd name="T18" fmla="*/ 3515 w 4551"/>
                <a:gd name="T19" fmla="*/ 123 h 1519"/>
                <a:gd name="T20" fmla="*/ 3319 w 4551"/>
                <a:gd name="T21" fmla="*/ 85 h 1519"/>
                <a:gd name="T22" fmla="*/ 3112 w 4551"/>
                <a:gd name="T23" fmla="*/ 53 h 1519"/>
                <a:gd name="T24" fmla="*/ 2896 w 4551"/>
                <a:gd name="T25" fmla="*/ 28 h 1519"/>
                <a:gd name="T26" fmla="*/ 2675 w 4551"/>
                <a:gd name="T27" fmla="*/ 12 h 1519"/>
                <a:gd name="T28" fmla="*/ 2449 w 4551"/>
                <a:gd name="T29" fmla="*/ 2 h 1519"/>
                <a:gd name="T30" fmla="*/ 2221 w 4551"/>
                <a:gd name="T31" fmla="*/ 0 h 1519"/>
                <a:gd name="T32" fmla="*/ 1995 w 4551"/>
                <a:gd name="T33" fmla="*/ 6 h 1519"/>
                <a:gd name="T34" fmla="*/ 1770 w 4551"/>
                <a:gd name="T35" fmla="*/ 19 h 1519"/>
                <a:gd name="T36" fmla="*/ 1551 w 4551"/>
                <a:gd name="T37" fmla="*/ 40 h 1519"/>
                <a:gd name="T38" fmla="*/ 1340 w 4551"/>
                <a:gd name="T39" fmla="*/ 67 h 1519"/>
                <a:gd name="T40" fmla="*/ 1137 w 4551"/>
                <a:gd name="T41" fmla="*/ 102 h 1519"/>
                <a:gd name="T42" fmla="*/ 946 w 4551"/>
                <a:gd name="T43" fmla="*/ 143 h 1519"/>
                <a:gd name="T44" fmla="*/ 768 w 4551"/>
                <a:gd name="T45" fmla="*/ 191 h 1519"/>
                <a:gd name="T46" fmla="*/ 606 w 4551"/>
                <a:gd name="T47" fmla="*/ 243 h 1519"/>
                <a:gd name="T48" fmla="*/ 459 w 4551"/>
                <a:gd name="T49" fmla="*/ 302 h 1519"/>
                <a:gd name="T50" fmla="*/ 332 w 4551"/>
                <a:gd name="T51" fmla="*/ 364 h 1519"/>
                <a:gd name="T52" fmla="*/ 223 w 4551"/>
                <a:gd name="T53" fmla="*/ 431 h 1519"/>
                <a:gd name="T54" fmla="*/ 135 w 4551"/>
                <a:gd name="T55" fmla="*/ 501 h 1519"/>
                <a:gd name="T56" fmla="*/ 69 w 4551"/>
                <a:gd name="T57" fmla="*/ 573 h 1519"/>
                <a:gd name="T58" fmla="*/ 23 w 4551"/>
                <a:gd name="T59" fmla="*/ 648 h 1519"/>
                <a:gd name="T60" fmla="*/ 2 w 4551"/>
                <a:gd name="T61" fmla="*/ 723 h 1519"/>
                <a:gd name="T62" fmla="*/ 2 w 4551"/>
                <a:gd name="T63" fmla="*/ 799 h 1519"/>
                <a:gd name="T64" fmla="*/ 26 w 4551"/>
                <a:gd name="T65" fmla="*/ 875 h 1519"/>
                <a:gd name="T66" fmla="*/ 71 w 4551"/>
                <a:gd name="T67" fmla="*/ 949 h 1519"/>
                <a:gd name="T68" fmla="*/ 139 w 4551"/>
                <a:gd name="T69" fmla="*/ 1022 h 1519"/>
                <a:gd name="T70" fmla="*/ 228 w 4551"/>
                <a:gd name="T71" fmla="*/ 1092 h 1519"/>
                <a:gd name="T72" fmla="*/ 338 w 4551"/>
                <a:gd name="T73" fmla="*/ 1158 h 1519"/>
                <a:gd name="T74" fmla="*/ 466 w 4551"/>
                <a:gd name="T75" fmla="*/ 1220 h 1519"/>
                <a:gd name="T76" fmla="*/ 614 w 4551"/>
                <a:gd name="T77" fmla="*/ 1278 h 1519"/>
                <a:gd name="T78" fmla="*/ 777 w 4551"/>
                <a:gd name="T79" fmla="*/ 1332 h 1519"/>
                <a:gd name="T80" fmla="*/ 955 w 4551"/>
                <a:gd name="T81" fmla="*/ 1378 h 1519"/>
                <a:gd name="T82" fmla="*/ 1147 w 4551"/>
                <a:gd name="T83" fmla="*/ 1419 h 1519"/>
                <a:gd name="T84" fmla="*/ 1350 w 4551"/>
                <a:gd name="T85" fmla="*/ 1453 h 1519"/>
                <a:gd name="T86" fmla="*/ 1563 w 4551"/>
                <a:gd name="T87" fmla="*/ 1480 h 1519"/>
                <a:gd name="T88" fmla="*/ 1782 w 4551"/>
                <a:gd name="T89" fmla="*/ 1501 h 1519"/>
                <a:gd name="T90" fmla="*/ 2007 w 4551"/>
                <a:gd name="T91" fmla="*/ 1513 h 1519"/>
                <a:gd name="T92" fmla="*/ 2232 w 4551"/>
                <a:gd name="T93" fmla="*/ 1519 h 1519"/>
                <a:gd name="T94" fmla="*/ 2461 w 4551"/>
                <a:gd name="T95" fmla="*/ 1517 h 1519"/>
                <a:gd name="T96" fmla="*/ 2685 w 4551"/>
                <a:gd name="T97" fmla="*/ 1506 h 1519"/>
                <a:gd name="T98" fmla="*/ 2907 w 4551"/>
                <a:gd name="T99" fmla="*/ 1489 h 1519"/>
                <a:gd name="T100" fmla="*/ 3122 w 4551"/>
                <a:gd name="T101" fmla="*/ 1464 h 1519"/>
                <a:gd name="T102" fmla="*/ 3329 w 4551"/>
                <a:gd name="T103" fmla="*/ 1433 h 1519"/>
                <a:gd name="T104" fmla="*/ 3525 w 4551"/>
                <a:gd name="T105" fmla="*/ 1394 h 1519"/>
                <a:gd name="T106" fmla="*/ 3709 w 4551"/>
                <a:gd name="T107" fmla="*/ 1350 h 1519"/>
                <a:gd name="T108" fmla="*/ 3878 w 4551"/>
                <a:gd name="T109" fmla="*/ 1299 h 1519"/>
                <a:gd name="T110" fmla="*/ 4032 w 4551"/>
                <a:gd name="T111" fmla="*/ 1243 h 1519"/>
                <a:gd name="T112" fmla="*/ 4168 w 4551"/>
                <a:gd name="T113" fmla="*/ 1182 h 1519"/>
                <a:gd name="T114" fmla="*/ 4285 w 4551"/>
                <a:gd name="T115" fmla="*/ 1117 h 1519"/>
                <a:gd name="T116" fmla="*/ 4381 w 4551"/>
                <a:gd name="T117" fmla="*/ 1048 h 1519"/>
                <a:gd name="T118" fmla="*/ 4457 w 4551"/>
                <a:gd name="T119" fmla="*/ 976 h 1519"/>
                <a:gd name="T120" fmla="*/ 4511 w 4551"/>
                <a:gd name="T121" fmla="*/ 902 h 1519"/>
                <a:gd name="T122" fmla="*/ 4542 w 4551"/>
                <a:gd name="T123" fmla="*/ 828 h 1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1" h="1519">
                  <a:moveTo>
                    <a:pt x="4551" y="759"/>
                  </a:moveTo>
                  <a:lnTo>
                    <a:pt x="4551" y="756"/>
                  </a:lnTo>
                  <a:lnTo>
                    <a:pt x="4551" y="751"/>
                  </a:lnTo>
                  <a:lnTo>
                    <a:pt x="4551" y="748"/>
                  </a:lnTo>
                  <a:lnTo>
                    <a:pt x="4551" y="745"/>
                  </a:lnTo>
                  <a:lnTo>
                    <a:pt x="4551" y="740"/>
                  </a:lnTo>
                  <a:lnTo>
                    <a:pt x="4551" y="737"/>
                  </a:lnTo>
                  <a:lnTo>
                    <a:pt x="4550" y="733"/>
                  </a:lnTo>
                  <a:lnTo>
                    <a:pt x="4550" y="729"/>
                  </a:lnTo>
                  <a:lnTo>
                    <a:pt x="4549" y="725"/>
                  </a:lnTo>
                  <a:lnTo>
                    <a:pt x="4549" y="722"/>
                  </a:lnTo>
                  <a:lnTo>
                    <a:pt x="4548" y="717"/>
                  </a:lnTo>
                  <a:lnTo>
                    <a:pt x="4548" y="714"/>
                  </a:lnTo>
                  <a:lnTo>
                    <a:pt x="4547" y="711"/>
                  </a:lnTo>
                  <a:lnTo>
                    <a:pt x="4547" y="706"/>
                  </a:lnTo>
                  <a:lnTo>
                    <a:pt x="4546" y="703"/>
                  </a:lnTo>
                  <a:lnTo>
                    <a:pt x="4545" y="699"/>
                  </a:lnTo>
                  <a:lnTo>
                    <a:pt x="4544" y="695"/>
                  </a:lnTo>
                  <a:lnTo>
                    <a:pt x="4542" y="691"/>
                  </a:lnTo>
                  <a:lnTo>
                    <a:pt x="4541" y="688"/>
                  </a:lnTo>
                  <a:lnTo>
                    <a:pt x="4540" y="683"/>
                  </a:lnTo>
                  <a:lnTo>
                    <a:pt x="4539" y="680"/>
                  </a:lnTo>
                  <a:lnTo>
                    <a:pt x="4538" y="677"/>
                  </a:lnTo>
                  <a:lnTo>
                    <a:pt x="4537" y="672"/>
                  </a:lnTo>
                  <a:lnTo>
                    <a:pt x="4536" y="669"/>
                  </a:lnTo>
                  <a:lnTo>
                    <a:pt x="4534" y="665"/>
                  </a:lnTo>
                  <a:lnTo>
                    <a:pt x="4533" y="661"/>
                  </a:lnTo>
                  <a:lnTo>
                    <a:pt x="4531" y="657"/>
                  </a:lnTo>
                  <a:lnTo>
                    <a:pt x="4530" y="654"/>
                  </a:lnTo>
                  <a:lnTo>
                    <a:pt x="4528" y="650"/>
                  </a:lnTo>
                  <a:lnTo>
                    <a:pt x="4527" y="646"/>
                  </a:lnTo>
                  <a:lnTo>
                    <a:pt x="4524" y="642"/>
                  </a:lnTo>
                  <a:lnTo>
                    <a:pt x="4523" y="639"/>
                  </a:lnTo>
                  <a:lnTo>
                    <a:pt x="4521" y="635"/>
                  </a:lnTo>
                  <a:lnTo>
                    <a:pt x="4520" y="631"/>
                  </a:lnTo>
                  <a:lnTo>
                    <a:pt x="4517" y="628"/>
                  </a:lnTo>
                  <a:lnTo>
                    <a:pt x="4515" y="623"/>
                  </a:lnTo>
                  <a:lnTo>
                    <a:pt x="4513" y="620"/>
                  </a:lnTo>
                  <a:lnTo>
                    <a:pt x="4511" y="616"/>
                  </a:lnTo>
                  <a:lnTo>
                    <a:pt x="4508" y="613"/>
                  </a:lnTo>
                  <a:lnTo>
                    <a:pt x="4506" y="608"/>
                  </a:lnTo>
                  <a:lnTo>
                    <a:pt x="4504" y="605"/>
                  </a:lnTo>
                  <a:lnTo>
                    <a:pt x="4502" y="602"/>
                  </a:lnTo>
                  <a:lnTo>
                    <a:pt x="4499" y="597"/>
                  </a:lnTo>
                  <a:lnTo>
                    <a:pt x="4497" y="594"/>
                  </a:lnTo>
                  <a:lnTo>
                    <a:pt x="4495" y="590"/>
                  </a:lnTo>
                  <a:lnTo>
                    <a:pt x="4492" y="587"/>
                  </a:lnTo>
                  <a:lnTo>
                    <a:pt x="4489" y="582"/>
                  </a:lnTo>
                  <a:lnTo>
                    <a:pt x="4487" y="579"/>
                  </a:lnTo>
                  <a:lnTo>
                    <a:pt x="4485" y="576"/>
                  </a:lnTo>
                  <a:lnTo>
                    <a:pt x="4481" y="572"/>
                  </a:lnTo>
                  <a:lnTo>
                    <a:pt x="4479" y="568"/>
                  </a:lnTo>
                  <a:lnTo>
                    <a:pt x="4475" y="564"/>
                  </a:lnTo>
                  <a:lnTo>
                    <a:pt x="4472" y="561"/>
                  </a:lnTo>
                  <a:lnTo>
                    <a:pt x="4470" y="557"/>
                  </a:lnTo>
                  <a:lnTo>
                    <a:pt x="4466" y="554"/>
                  </a:lnTo>
                  <a:lnTo>
                    <a:pt x="4463" y="549"/>
                  </a:lnTo>
                  <a:lnTo>
                    <a:pt x="4461" y="546"/>
                  </a:lnTo>
                  <a:lnTo>
                    <a:pt x="4457" y="543"/>
                  </a:lnTo>
                  <a:lnTo>
                    <a:pt x="4454" y="539"/>
                  </a:lnTo>
                  <a:lnTo>
                    <a:pt x="4450" y="536"/>
                  </a:lnTo>
                  <a:lnTo>
                    <a:pt x="4447" y="531"/>
                  </a:lnTo>
                  <a:lnTo>
                    <a:pt x="4444" y="528"/>
                  </a:lnTo>
                  <a:lnTo>
                    <a:pt x="4440" y="524"/>
                  </a:lnTo>
                  <a:lnTo>
                    <a:pt x="4437" y="521"/>
                  </a:lnTo>
                  <a:lnTo>
                    <a:pt x="4433" y="518"/>
                  </a:lnTo>
                  <a:lnTo>
                    <a:pt x="4429" y="513"/>
                  </a:lnTo>
                  <a:lnTo>
                    <a:pt x="4425" y="510"/>
                  </a:lnTo>
                  <a:lnTo>
                    <a:pt x="4422" y="506"/>
                  </a:lnTo>
                  <a:lnTo>
                    <a:pt x="4418" y="503"/>
                  </a:lnTo>
                  <a:lnTo>
                    <a:pt x="4414" y="499"/>
                  </a:lnTo>
                  <a:lnTo>
                    <a:pt x="4410" y="496"/>
                  </a:lnTo>
                  <a:lnTo>
                    <a:pt x="4406" y="493"/>
                  </a:lnTo>
                  <a:lnTo>
                    <a:pt x="4402" y="488"/>
                  </a:lnTo>
                  <a:lnTo>
                    <a:pt x="4398" y="485"/>
                  </a:lnTo>
                  <a:lnTo>
                    <a:pt x="4394" y="481"/>
                  </a:lnTo>
                  <a:lnTo>
                    <a:pt x="4389" y="478"/>
                  </a:lnTo>
                  <a:lnTo>
                    <a:pt x="4386" y="474"/>
                  </a:lnTo>
                  <a:lnTo>
                    <a:pt x="4381" y="471"/>
                  </a:lnTo>
                  <a:lnTo>
                    <a:pt x="4377" y="468"/>
                  </a:lnTo>
                  <a:lnTo>
                    <a:pt x="4372" y="464"/>
                  </a:lnTo>
                  <a:lnTo>
                    <a:pt x="4368" y="461"/>
                  </a:lnTo>
                  <a:lnTo>
                    <a:pt x="4363" y="457"/>
                  </a:lnTo>
                  <a:lnTo>
                    <a:pt x="4359" y="453"/>
                  </a:lnTo>
                  <a:lnTo>
                    <a:pt x="4354" y="450"/>
                  </a:lnTo>
                  <a:lnTo>
                    <a:pt x="4349" y="446"/>
                  </a:lnTo>
                  <a:lnTo>
                    <a:pt x="4345" y="443"/>
                  </a:lnTo>
                  <a:lnTo>
                    <a:pt x="4340" y="439"/>
                  </a:lnTo>
                  <a:lnTo>
                    <a:pt x="4336" y="436"/>
                  </a:lnTo>
                  <a:lnTo>
                    <a:pt x="4330" y="432"/>
                  </a:lnTo>
                  <a:lnTo>
                    <a:pt x="4326" y="429"/>
                  </a:lnTo>
                  <a:lnTo>
                    <a:pt x="4321" y="426"/>
                  </a:lnTo>
                  <a:lnTo>
                    <a:pt x="4315" y="422"/>
                  </a:lnTo>
                  <a:lnTo>
                    <a:pt x="4311" y="419"/>
                  </a:lnTo>
                  <a:lnTo>
                    <a:pt x="4305" y="415"/>
                  </a:lnTo>
                  <a:lnTo>
                    <a:pt x="4301" y="412"/>
                  </a:lnTo>
                  <a:lnTo>
                    <a:pt x="4295" y="409"/>
                  </a:lnTo>
                  <a:lnTo>
                    <a:pt x="4289" y="405"/>
                  </a:lnTo>
                  <a:lnTo>
                    <a:pt x="4285" y="402"/>
                  </a:lnTo>
                  <a:lnTo>
                    <a:pt x="4279" y="398"/>
                  </a:lnTo>
                  <a:lnTo>
                    <a:pt x="4273" y="396"/>
                  </a:lnTo>
                  <a:lnTo>
                    <a:pt x="4268" y="393"/>
                  </a:lnTo>
                  <a:lnTo>
                    <a:pt x="4262" y="389"/>
                  </a:lnTo>
                  <a:lnTo>
                    <a:pt x="4256" y="386"/>
                  </a:lnTo>
                  <a:lnTo>
                    <a:pt x="4252" y="383"/>
                  </a:lnTo>
                  <a:lnTo>
                    <a:pt x="4246" y="379"/>
                  </a:lnTo>
                  <a:lnTo>
                    <a:pt x="4239" y="376"/>
                  </a:lnTo>
                  <a:lnTo>
                    <a:pt x="4234" y="372"/>
                  </a:lnTo>
                  <a:lnTo>
                    <a:pt x="4228" y="369"/>
                  </a:lnTo>
                  <a:lnTo>
                    <a:pt x="4222" y="366"/>
                  </a:lnTo>
                  <a:lnTo>
                    <a:pt x="4217" y="363"/>
                  </a:lnTo>
                  <a:lnTo>
                    <a:pt x="4211" y="360"/>
                  </a:lnTo>
                  <a:lnTo>
                    <a:pt x="4204" y="356"/>
                  </a:lnTo>
                  <a:lnTo>
                    <a:pt x="4198" y="353"/>
                  </a:lnTo>
                  <a:lnTo>
                    <a:pt x="4193" y="350"/>
                  </a:lnTo>
                  <a:lnTo>
                    <a:pt x="4186" y="346"/>
                  </a:lnTo>
                  <a:lnTo>
                    <a:pt x="4180" y="344"/>
                  </a:lnTo>
                  <a:lnTo>
                    <a:pt x="4173" y="341"/>
                  </a:lnTo>
                  <a:lnTo>
                    <a:pt x="4168" y="337"/>
                  </a:lnTo>
                  <a:lnTo>
                    <a:pt x="4161" y="334"/>
                  </a:lnTo>
                  <a:lnTo>
                    <a:pt x="4154" y="331"/>
                  </a:lnTo>
                  <a:lnTo>
                    <a:pt x="4149" y="328"/>
                  </a:lnTo>
                  <a:lnTo>
                    <a:pt x="4142" y="325"/>
                  </a:lnTo>
                  <a:lnTo>
                    <a:pt x="4135" y="321"/>
                  </a:lnTo>
                  <a:lnTo>
                    <a:pt x="4128" y="319"/>
                  </a:lnTo>
                  <a:lnTo>
                    <a:pt x="4122" y="316"/>
                  </a:lnTo>
                  <a:lnTo>
                    <a:pt x="4116" y="312"/>
                  </a:lnTo>
                  <a:lnTo>
                    <a:pt x="4109" y="309"/>
                  </a:lnTo>
                  <a:lnTo>
                    <a:pt x="4102" y="306"/>
                  </a:lnTo>
                  <a:lnTo>
                    <a:pt x="4095" y="303"/>
                  </a:lnTo>
                  <a:lnTo>
                    <a:pt x="4088" y="300"/>
                  </a:lnTo>
                  <a:lnTo>
                    <a:pt x="4082" y="297"/>
                  </a:lnTo>
                  <a:lnTo>
                    <a:pt x="4075" y="294"/>
                  </a:lnTo>
                  <a:lnTo>
                    <a:pt x="4067" y="291"/>
                  </a:lnTo>
                  <a:lnTo>
                    <a:pt x="4060" y="288"/>
                  </a:lnTo>
                  <a:lnTo>
                    <a:pt x="4053" y="285"/>
                  </a:lnTo>
                  <a:lnTo>
                    <a:pt x="4046" y="283"/>
                  </a:lnTo>
                  <a:lnTo>
                    <a:pt x="4038" y="279"/>
                  </a:lnTo>
                  <a:lnTo>
                    <a:pt x="4032" y="276"/>
                  </a:lnTo>
                  <a:lnTo>
                    <a:pt x="4025" y="274"/>
                  </a:lnTo>
                  <a:lnTo>
                    <a:pt x="4017" y="270"/>
                  </a:lnTo>
                  <a:lnTo>
                    <a:pt x="4010" y="268"/>
                  </a:lnTo>
                  <a:lnTo>
                    <a:pt x="4002" y="264"/>
                  </a:lnTo>
                  <a:lnTo>
                    <a:pt x="3995" y="262"/>
                  </a:lnTo>
                  <a:lnTo>
                    <a:pt x="3987" y="259"/>
                  </a:lnTo>
                  <a:lnTo>
                    <a:pt x="3979" y="257"/>
                  </a:lnTo>
                  <a:lnTo>
                    <a:pt x="3973" y="253"/>
                  </a:lnTo>
                  <a:lnTo>
                    <a:pt x="3965" y="251"/>
                  </a:lnTo>
                  <a:lnTo>
                    <a:pt x="3957" y="247"/>
                  </a:lnTo>
                  <a:lnTo>
                    <a:pt x="3949" y="245"/>
                  </a:lnTo>
                  <a:lnTo>
                    <a:pt x="3942" y="242"/>
                  </a:lnTo>
                  <a:lnTo>
                    <a:pt x="3934" y="240"/>
                  </a:lnTo>
                  <a:lnTo>
                    <a:pt x="3926" y="236"/>
                  </a:lnTo>
                  <a:lnTo>
                    <a:pt x="3918" y="234"/>
                  </a:lnTo>
                  <a:lnTo>
                    <a:pt x="3910" y="232"/>
                  </a:lnTo>
                  <a:lnTo>
                    <a:pt x="3902" y="228"/>
                  </a:lnTo>
                  <a:lnTo>
                    <a:pt x="3894" y="226"/>
                  </a:lnTo>
                  <a:lnTo>
                    <a:pt x="3886" y="222"/>
                  </a:lnTo>
                  <a:lnTo>
                    <a:pt x="3878" y="220"/>
                  </a:lnTo>
                  <a:lnTo>
                    <a:pt x="3870" y="218"/>
                  </a:lnTo>
                  <a:lnTo>
                    <a:pt x="3862" y="215"/>
                  </a:lnTo>
                  <a:lnTo>
                    <a:pt x="3853" y="212"/>
                  </a:lnTo>
                  <a:lnTo>
                    <a:pt x="3845" y="210"/>
                  </a:lnTo>
                  <a:lnTo>
                    <a:pt x="3837" y="207"/>
                  </a:lnTo>
                  <a:lnTo>
                    <a:pt x="3830" y="204"/>
                  </a:lnTo>
                  <a:lnTo>
                    <a:pt x="3820" y="202"/>
                  </a:lnTo>
                  <a:lnTo>
                    <a:pt x="3813" y="200"/>
                  </a:lnTo>
                  <a:lnTo>
                    <a:pt x="3803" y="196"/>
                  </a:lnTo>
                  <a:lnTo>
                    <a:pt x="3795" y="194"/>
                  </a:lnTo>
                  <a:lnTo>
                    <a:pt x="3786" y="192"/>
                  </a:lnTo>
                  <a:lnTo>
                    <a:pt x="3778" y="190"/>
                  </a:lnTo>
                  <a:lnTo>
                    <a:pt x="3769" y="186"/>
                  </a:lnTo>
                  <a:lnTo>
                    <a:pt x="3761" y="184"/>
                  </a:lnTo>
                  <a:lnTo>
                    <a:pt x="3752" y="182"/>
                  </a:lnTo>
                  <a:lnTo>
                    <a:pt x="3744" y="179"/>
                  </a:lnTo>
                  <a:lnTo>
                    <a:pt x="3735" y="177"/>
                  </a:lnTo>
                  <a:lnTo>
                    <a:pt x="3726" y="175"/>
                  </a:lnTo>
                  <a:lnTo>
                    <a:pt x="3717" y="173"/>
                  </a:lnTo>
                  <a:lnTo>
                    <a:pt x="3709" y="169"/>
                  </a:lnTo>
                  <a:lnTo>
                    <a:pt x="3700" y="167"/>
                  </a:lnTo>
                  <a:lnTo>
                    <a:pt x="3691" y="165"/>
                  </a:lnTo>
                  <a:lnTo>
                    <a:pt x="3682" y="162"/>
                  </a:lnTo>
                  <a:lnTo>
                    <a:pt x="3673" y="160"/>
                  </a:lnTo>
                  <a:lnTo>
                    <a:pt x="3664" y="158"/>
                  </a:lnTo>
                  <a:lnTo>
                    <a:pt x="3655" y="156"/>
                  </a:lnTo>
                  <a:lnTo>
                    <a:pt x="3646" y="153"/>
                  </a:lnTo>
                  <a:lnTo>
                    <a:pt x="3637" y="151"/>
                  </a:lnTo>
                  <a:lnTo>
                    <a:pt x="3627" y="149"/>
                  </a:lnTo>
                  <a:lnTo>
                    <a:pt x="3618" y="146"/>
                  </a:lnTo>
                  <a:lnTo>
                    <a:pt x="3609" y="144"/>
                  </a:lnTo>
                  <a:lnTo>
                    <a:pt x="3600" y="142"/>
                  </a:lnTo>
                  <a:lnTo>
                    <a:pt x="3591" y="140"/>
                  </a:lnTo>
                  <a:lnTo>
                    <a:pt x="3582" y="137"/>
                  </a:lnTo>
                  <a:lnTo>
                    <a:pt x="3572" y="135"/>
                  </a:lnTo>
                  <a:lnTo>
                    <a:pt x="3563" y="133"/>
                  </a:lnTo>
                  <a:lnTo>
                    <a:pt x="3554" y="132"/>
                  </a:lnTo>
                  <a:lnTo>
                    <a:pt x="3545" y="129"/>
                  </a:lnTo>
                  <a:lnTo>
                    <a:pt x="3534" y="127"/>
                  </a:lnTo>
                  <a:lnTo>
                    <a:pt x="3525" y="125"/>
                  </a:lnTo>
                  <a:lnTo>
                    <a:pt x="3515" y="123"/>
                  </a:lnTo>
                  <a:lnTo>
                    <a:pt x="3506" y="120"/>
                  </a:lnTo>
                  <a:lnTo>
                    <a:pt x="3497" y="119"/>
                  </a:lnTo>
                  <a:lnTo>
                    <a:pt x="3487" y="117"/>
                  </a:lnTo>
                  <a:lnTo>
                    <a:pt x="3478" y="115"/>
                  </a:lnTo>
                  <a:lnTo>
                    <a:pt x="3467" y="112"/>
                  </a:lnTo>
                  <a:lnTo>
                    <a:pt x="3458" y="110"/>
                  </a:lnTo>
                  <a:lnTo>
                    <a:pt x="3448" y="109"/>
                  </a:lnTo>
                  <a:lnTo>
                    <a:pt x="3438" y="107"/>
                  </a:lnTo>
                  <a:lnTo>
                    <a:pt x="3429" y="104"/>
                  </a:lnTo>
                  <a:lnTo>
                    <a:pt x="3419" y="103"/>
                  </a:lnTo>
                  <a:lnTo>
                    <a:pt x="3408" y="101"/>
                  </a:lnTo>
                  <a:lnTo>
                    <a:pt x="3399" y="99"/>
                  </a:lnTo>
                  <a:lnTo>
                    <a:pt x="3389" y="98"/>
                  </a:lnTo>
                  <a:lnTo>
                    <a:pt x="3379" y="95"/>
                  </a:lnTo>
                  <a:lnTo>
                    <a:pt x="3369" y="93"/>
                  </a:lnTo>
                  <a:lnTo>
                    <a:pt x="3360" y="92"/>
                  </a:lnTo>
                  <a:lnTo>
                    <a:pt x="3349" y="90"/>
                  </a:lnTo>
                  <a:lnTo>
                    <a:pt x="3339" y="89"/>
                  </a:lnTo>
                  <a:lnTo>
                    <a:pt x="3329" y="86"/>
                  </a:lnTo>
                  <a:lnTo>
                    <a:pt x="3319" y="85"/>
                  </a:lnTo>
                  <a:lnTo>
                    <a:pt x="3309" y="83"/>
                  </a:lnTo>
                  <a:lnTo>
                    <a:pt x="3298" y="82"/>
                  </a:lnTo>
                  <a:lnTo>
                    <a:pt x="3288" y="79"/>
                  </a:lnTo>
                  <a:lnTo>
                    <a:pt x="3278" y="78"/>
                  </a:lnTo>
                  <a:lnTo>
                    <a:pt x="3268" y="76"/>
                  </a:lnTo>
                  <a:lnTo>
                    <a:pt x="3257" y="75"/>
                  </a:lnTo>
                  <a:lnTo>
                    <a:pt x="3247" y="73"/>
                  </a:lnTo>
                  <a:lnTo>
                    <a:pt x="3237" y="72"/>
                  </a:lnTo>
                  <a:lnTo>
                    <a:pt x="3227" y="69"/>
                  </a:lnTo>
                  <a:lnTo>
                    <a:pt x="3217" y="68"/>
                  </a:lnTo>
                  <a:lnTo>
                    <a:pt x="3206" y="67"/>
                  </a:lnTo>
                  <a:lnTo>
                    <a:pt x="3196" y="65"/>
                  </a:lnTo>
                  <a:lnTo>
                    <a:pt x="3185" y="64"/>
                  </a:lnTo>
                  <a:lnTo>
                    <a:pt x="3175" y="62"/>
                  </a:lnTo>
                  <a:lnTo>
                    <a:pt x="3164" y="60"/>
                  </a:lnTo>
                  <a:lnTo>
                    <a:pt x="3154" y="59"/>
                  </a:lnTo>
                  <a:lnTo>
                    <a:pt x="3144" y="58"/>
                  </a:lnTo>
                  <a:lnTo>
                    <a:pt x="3133" y="56"/>
                  </a:lnTo>
                  <a:lnTo>
                    <a:pt x="3122" y="54"/>
                  </a:lnTo>
                  <a:lnTo>
                    <a:pt x="3112" y="53"/>
                  </a:lnTo>
                  <a:lnTo>
                    <a:pt x="3101" y="52"/>
                  </a:lnTo>
                  <a:lnTo>
                    <a:pt x="3091" y="50"/>
                  </a:lnTo>
                  <a:lnTo>
                    <a:pt x="3080" y="49"/>
                  </a:lnTo>
                  <a:lnTo>
                    <a:pt x="3069" y="48"/>
                  </a:lnTo>
                  <a:lnTo>
                    <a:pt x="3059" y="47"/>
                  </a:lnTo>
                  <a:lnTo>
                    <a:pt x="3047" y="45"/>
                  </a:lnTo>
                  <a:lnTo>
                    <a:pt x="3037" y="44"/>
                  </a:lnTo>
                  <a:lnTo>
                    <a:pt x="3027" y="43"/>
                  </a:lnTo>
                  <a:lnTo>
                    <a:pt x="3016" y="41"/>
                  </a:lnTo>
                  <a:lnTo>
                    <a:pt x="3005" y="40"/>
                  </a:lnTo>
                  <a:lnTo>
                    <a:pt x="2994" y="39"/>
                  </a:lnTo>
                  <a:lnTo>
                    <a:pt x="2984" y="37"/>
                  </a:lnTo>
                  <a:lnTo>
                    <a:pt x="2973" y="36"/>
                  </a:lnTo>
                  <a:lnTo>
                    <a:pt x="2961" y="35"/>
                  </a:lnTo>
                  <a:lnTo>
                    <a:pt x="2951" y="34"/>
                  </a:lnTo>
                  <a:lnTo>
                    <a:pt x="2940" y="33"/>
                  </a:lnTo>
                  <a:lnTo>
                    <a:pt x="2929" y="32"/>
                  </a:lnTo>
                  <a:lnTo>
                    <a:pt x="2918" y="31"/>
                  </a:lnTo>
                  <a:lnTo>
                    <a:pt x="2907" y="30"/>
                  </a:lnTo>
                  <a:lnTo>
                    <a:pt x="2896" y="28"/>
                  </a:lnTo>
                  <a:lnTo>
                    <a:pt x="2885" y="28"/>
                  </a:lnTo>
                  <a:lnTo>
                    <a:pt x="2875" y="27"/>
                  </a:lnTo>
                  <a:lnTo>
                    <a:pt x="2864" y="26"/>
                  </a:lnTo>
                  <a:lnTo>
                    <a:pt x="2852" y="25"/>
                  </a:lnTo>
                  <a:lnTo>
                    <a:pt x="2841" y="24"/>
                  </a:lnTo>
                  <a:lnTo>
                    <a:pt x="2831" y="23"/>
                  </a:lnTo>
                  <a:lnTo>
                    <a:pt x="2819" y="23"/>
                  </a:lnTo>
                  <a:lnTo>
                    <a:pt x="2808" y="22"/>
                  </a:lnTo>
                  <a:lnTo>
                    <a:pt x="2798" y="20"/>
                  </a:lnTo>
                  <a:lnTo>
                    <a:pt x="2786" y="19"/>
                  </a:lnTo>
                  <a:lnTo>
                    <a:pt x="2775" y="18"/>
                  </a:lnTo>
                  <a:lnTo>
                    <a:pt x="2764" y="18"/>
                  </a:lnTo>
                  <a:lnTo>
                    <a:pt x="2752" y="17"/>
                  </a:lnTo>
                  <a:lnTo>
                    <a:pt x="2742" y="16"/>
                  </a:lnTo>
                  <a:lnTo>
                    <a:pt x="2731" y="16"/>
                  </a:lnTo>
                  <a:lnTo>
                    <a:pt x="2719" y="15"/>
                  </a:lnTo>
                  <a:lnTo>
                    <a:pt x="2708" y="14"/>
                  </a:lnTo>
                  <a:lnTo>
                    <a:pt x="2697" y="14"/>
                  </a:lnTo>
                  <a:lnTo>
                    <a:pt x="2685" y="12"/>
                  </a:lnTo>
                  <a:lnTo>
                    <a:pt x="2675" y="12"/>
                  </a:lnTo>
                  <a:lnTo>
                    <a:pt x="2664" y="11"/>
                  </a:lnTo>
                  <a:lnTo>
                    <a:pt x="2652" y="10"/>
                  </a:lnTo>
                  <a:lnTo>
                    <a:pt x="2641" y="10"/>
                  </a:lnTo>
                  <a:lnTo>
                    <a:pt x="2630" y="9"/>
                  </a:lnTo>
                  <a:lnTo>
                    <a:pt x="2618" y="9"/>
                  </a:lnTo>
                  <a:lnTo>
                    <a:pt x="2607" y="8"/>
                  </a:lnTo>
                  <a:lnTo>
                    <a:pt x="2596" y="8"/>
                  </a:lnTo>
                  <a:lnTo>
                    <a:pt x="2584" y="7"/>
                  </a:lnTo>
                  <a:lnTo>
                    <a:pt x="2573" y="7"/>
                  </a:lnTo>
                  <a:lnTo>
                    <a:pt x="2562" y="6"/>
                  </a:lnTo>
                  <a:lnTo>
                    <a:pt x="2551" y="6"/>
                  </a:lnTo>
                  <a:lnTo>
                    <a:pt x="2540" y="6"/>
                  </a:lnTo>
                  <a:lnTo>
                    <a:pt x="2529" y="5"/>
                  </a:lnTo>
                  <a:lnTo>
                    <a:pt x="2517" y="5"/>
                  </a:lnTo>
                  <a:lnTo>
                    <a:pt x="2506" y="5"/>
                  </a:lnTo>
                  <a:lnTo>
                    <a:pt x="2495" y="3"/>
                  </a:lnTo>
                  <a:lnTo>
                    <a:pt x="2483" y="3"/>
                  </a:lnTo>
                  <a:lnTo>
                    <a:pt x="2472" y="3"/>
                  </a:lnTo>
                  <a:lnTo>
                    <a:pt x="2461" y="2"/>
                  </a:lnTo>
                  <a:lnTo>
                    <a:pt x="2449" y="2"/>
                  </a:lnTo>
                  <a:lnTo>
                    <a:pt x="2438" y="2"/>
                  </a:lnTo>
                  <a:lnTo>
                    <a:pt x="2427" y="2"/>
                  </a:lnTo>
                  <a:lnTo>
                    <a:pt x="2415" y="1"/>
                  </a:lnTo>
                  <a:lnTo>
                    <a:pt x="2404" y="1"/>
                  </a:lnTo>
                  <a:lnTo>
                    <a:pt x="2392" y="1"/>
                  </a:lnTo>
                  <a:lnTo>
                    <a:pt x="2381" y="1"/>
                  </a:lnTo>
                  <a:lnTo>
                    <a:pt x="2370" y="1"/>
                  </a:lnTo>
                  <a:lnTo>
                    <a:pt x="2358" y="1"/>
                  </a:lnTo>
                  <a:lnTo>
                    <a:pt x="2347" y="0"/>
                  </a:lnTo>
                  <a:lnTo>
                    <a:pt x="2336" y="0"/>
                  </a:lnTo>
                  <a:lnTo>
                    <a:pt x="2324" y="0"/>
                  </a:lnTo>
                  <a:lnTo>
                    <a:pt x="2313" y="0"/>
                  </a:lnTo>
                  <a:lnTo>
                    <a:pt x="2302" y="0"/>
                  </a:lnTo>
                  <a:lnTo>
                    <a:pt x="2290" y="0"/>
                  </a:lnTo>
                  <a:lnTo>
                    <a:pt x="2279" y="0"/>
                  </a:lnTo>
                  <a:lnTo>
                    <a:pt x="2268" y="0"/>
                  </a:lnTo>
                  <a:lnTo>
                    <a:pt x="2255" y="0"/>
                  </a:lnTo>
                  <a:lnTo>
                    <a:pt x="2244" y="0"/>
                  </a:lnTo>
                  <a:lnTo>
                    <a:pt x="2232" y="0"/>
                  </a:lnTo>
                  <a:lnTo>
                    <a:pt x="2221" y="0"/>
                  </a:lnTo>
                  <a:lnTo>
                    <a:pt x="2210" y="0"/>
                  </a:lnTo>
                  <a:lnTo>
                    <a:pt x="2198" y="1"/>
                  </a:lnTo>
                  <a:lnTo>
                    <a:pt x="2187" y="1"/>
                  </a:lnTo>
                  <a:lnTo>
                    <a:pt x="2176" y="1"/>
                  </a:lnTo>
                  <a:lnTo>
                    <a:pt x="2164" y="1"/>
                  </a:lnTo>
                  <a:lnTo>
                    <a:pt x="2153" y="1"/>
                  </a:lnTo>
                  <a:lnTo>
                    <a:pt x="2142" y="1"/>
                  </a:lnTo>
                  <a:lnTo>
                    <a:pt x="2130" y="2"/>
                  </a:lnTo>
                  <a:lnTo>
                    <a:pt x="2119" y="2"/>
                  </a:lnTo>
                  <a:lnTo>
                    <a:pt x="2108" y="2"/>
                  </a:lnTo>
                  <a:lnTo>
                    <a:pt x="2096" y="2"/>
                  </a:lnTo>
                  <a:lnTo>
                    <a:pt x="2085" y="2"/>
                  </a:lnTo>
                  <a:lnTo>
                    <a:pt x="2073" y="3"/>
                  </a:lnTo>
                  <a:lnTo>
                    <a:pt x="2062" y="3"/>
                  </a:lnTo>
                  <a:lnTo>
                    <a:pt x="2051" y="3"/>
                  </a:lnTo>
                  <a:lnTo>
                    <a:pt x="2039" y="5"/>
                  </a:lnTo>
                  <a:lnTo>
                    <a:pt x="2028" y="5"/>
                  </a:lnTo>
                  <a:lnTo>
                    <a:pt x="2017" y="5"/>
                  </a:lnTo>
                  <a:lnTo>
                    <a:pt x="2007" y="6"/>
                  </a:lnTo>
                  <a:lnTo>
                    <a:pt x="1995" y="6"/>
                  </a:lnTo>
                  <a:lnTo>
                    <a:pt x="1984" y="7"/>
                  </a:lnTo>
                  <a:lnTo>
                    <a:pt x="1972" y="7"/>
                  </a:lnTo>
                  <a:lnTo>
                    <a:pt x="1961" y="8"/>
                  </a:lnTo>
                  <a:lnTo>
                    <a:pt x="1950" y="8"/>
                  </a:lnTo>
                  <a:lnTo>
                    <a:pt x="1938" y="9"/>
                  </a:lnTo>
                  <a:lnTo>
                    <a:pt x="1927" y="9"/>
                  </a:lnTo>
                  <a:lnTo>
                    <a:pt x="1916" y="10"/>
                  </a:lnTo>
                  <a:lnTo>
                    <a:pt x="1904" y="10"/>
                  </a:lnTo>
                  <a:lnTo>
                    <a:pt x="1893" y="11"/>
                  </a:lnTo>
                  <a:lnTo>
                    <a:pt x="1882" y="11"/>
                  </a:lnTo>
                  <a:lnTo>
                    <a:pt x="1871" y="12"/>
                  </a:lnTo>
                  <a:lnTo>
                    <a:pt x="1860" y="12"/>
                  </a:lnTo>
                  <a:lnTo>
                    <a:pt x="1849" y="14"/>
                  </a:lnTo>
                  <a:lnTo>
                    <a:pt x="1837" y="15"/>
                  </a:lnTo>
                  <a:lnTo>
                    <a:pt x="1826" y="15"/>
                  </a:lnTo>
                  <a:lnTo>
                    <a:pt x="1815" y="16"/>
                  </a:lnTo>
                  <a:lnTo>
                    <a:pt x="1804" y="17"/>
                  </a:lnTo>
                  <a:lnTo>
                    <a:pt x="1793" y="17"/>
                  </a:lnTo>
                  <a:lnTo>
                    <a:pt x="1782" y="18"/>
                  </a:lnTo>
                  <a:lnTo>
                    <a:pt x="1770" y="19"/>
                  </a:lnTo>
                  <a:lnTo>
                    <a:pt x="1759" y="20"/>
                  </a:lnTo>
                  <a:lnTo>
                    <a:pt x="1749" y="20"/>
                  </a:lnTo>
                  <a:lnTo>
                    <a:pt x="1737" y="22"/>
                  </a:lnTo>
                  <a:lnTo>
                    <a:pt x="1726" y="23"/>
                  </a:lnTo>
                  <a:lnTo>
                    <a:pt x="1715" y="24"/>
                  </a:lnTo>
                  <a:lnTo>
                    <a:pt x="1705" y="25"/>
                  </a:lnTo>
                  <a:lnTo>
                    <a:pt x="1693" y="25"/>
                  </a:lnTo>
                  <a:lnTo>
                    <a:pt x="1682" y="26"/>
                  </a:lnTo>
                  <a:lnTo>
                    <a:pt x="1672" y="27"/>
                  </a:lnTo>
                  <a:lnTo>
                    <a:pt x="1660" y="28"/>
                  </a:lnTo>
                  <a:lnTo>
                    <a:pt x="1649" y="30"/>
                  </a:lnTo>
                  <a:lnTo>
                    <a:pt x="1639" y="31"/>
                  </a:lnTo>
                  <a:lnTo>
                    <a:pt x="1627" y="32"/>
                  </a:lnTo>
                  <a:lnTo>
                    <a:pt x="1617" y="33"/>
                  </a:lnTo>
                  <a:lnTo>
                    <a:pt x="1606" y="34"/>
                  </a:lnTo>
                  <a:lnTo>
                    <a:pt x="1594" y="35"/>
                  </a:lnTo>
                  <a:lnTo>
                    <a:pt x="1584" y="36"/>
                  </a:lnTo>
                  <a:lnTo>
                    <a:pt x="1573" y="37"/>
                  </a:lnTo>
                  <a:lnTo>
                    <a:pt x="1563" y="39"/>
                  </a:lnTo>
                  <a:lnTo>
                    <a:pt x="1551" y="40"/>
                  </a:lnTo>
                  <a:lnTo>
                    <a:pt x="1541" y="41"/>
                  </a:lnTo>
                  <a:lnTo>
                    <a:pt x="1530" y="42"/>
                  </a:lnTo>
                  <a:lnTo>
                    <a:pt x="1520" y="43"/>
                  </a:lnTo>
                  <a:lnTo>
                    <a:pt x="1508" y="44"/>
                  </a:lnTo>
                  <a:lnTo>
                    <a:pt x="1498" y="45"/>
                  </a:lnTo>
                  <a:lnTo>
                    <a:pt x="1487" y="48"/>
                  </a:lnTo>
                  <a:lnTo>
                    <a:pt x="1476" y="49"/>
                  </a:lnTo>
                  <a:lnTo>
                    <a:pt x="1466" y="50"/>
                  </a:lnTo>
                  <a:lnTo>
                    <a:pt x="1455" y="51"/>
                  </a:lnTo>
                  <a:lnTo>
                    <a:pt x="1445" y="52"/>
                  </a:lnTo>
                  <a:lnTo>
                    <a:pt x="1434" y="54"/>
                  </a:lnTo>
                  <a:lnTo>
                    <a:pt x="1423" y="56"/>
                  </a:lnTo>
                  <a:lnTo>
                    <a:pt x="1413" y="57"/>
                  </a:lnTo>
                  <a:lnTo>
                    <a:pt x="1403" y="58"/>
                  </a:lnTo>
                  <a:lnTo>
                    <a:pt x="1392" y="60"/>
                  </a:lnTo>
                  <a:lnTo>
                    <a:pt x="1381" y="61"/>
                  </a:lnTo>
                  <a:lnTo>
                    <a:pt x="1371" y="62"/>
                  </a:lnTo>
                  <a:lnTo>
                    <a:pt x="1361" y="65"/>
                  </a:lnTo>
                  <a:lnTo>
                    <a:pt x="1350" y="66"/>
                  </a:lnTo>
                  <a:lnTo>
                    <a:pt x="1340" y="67"/>
                  </a:lnTo>
                  <a:lnTo>
                    <a:pt x="1330" y="69"/>
                  </a:lnTo>
                  <a:lnTo>
                    <a:pt x="1319" y="70"/>
                  </a:lnTo>
                  <a:lnTo>
                    <a:pt x="1308" y="72"/>
                  </a:lnTo>
                  <a:lnTo>
                    <a:pt x="1298" y="74"/>
                  </a:lnTo>
                  <a:lnTo>
                    <a:pt x="1288" y="75"/>
                  </a:lnTo>
                  <a:lnTo>
                    <a:pt x="1278" y="77"/>
                  </a:lnTo>
                  <a:lnTo>
                    <a:pt x="1268" y="78"/>
                  </a:lnTo>
                  <a:lnTo>
                    <a:pt x="1257" y="81"/>
                  </a:lnTo>
                  <a:lnTo>
                    <a:pt x="1247" y="82"/>
                  </a:lnTo>
                  <a:lnTo>
                    <a:pt x="1237" y="84"/>
                  </a:lnTo>
                  <a:lnTo>
                    <a:pt x="1227" y="85"/>
                  </a:lnTo>
                  <a:lnTo>
                    <a:pt x="1218" y="87"/>
                  </a:lnTo>
                  <a:lnTo>
                    <a:pt x="1207" y="89"/>
                  </a:lnTo>
                  <a:lnTo>
                    <a:pt x="1197" y="91"/>
                  </a:lnTo>
                  <a:lnTo>
                    <a:pt x="1187" y="93"/>
                  </a:lnTo>
                  <a:lnTo>
                    <a:pt x="1177" y="94"/>
                  </a:lnTo>
                  <a:lnTo>
                    <a:pt x="1167" y="96"/>
                  </a:lnTo>
                  <a:lnTo>
                    <a:pt x="1157" y="98"/>
                  </a:lnTo>
                  <a:lnTo>
                    <a:pt x="1147" y="100"/>
                  </a:lnTo>
                  <a:lnTo>
                    <a:pt x="1137" y="102"/>
                  </a:lnTo>
                  <a:lnTo>
                    <a:pt x="1128" y="103"/>
                  </a:lnTo>
                  <a:lnTo>
                    <a:pt x="1118" y="106"/>
                  </a:lnTo>
                  <a:lnTo>
                    <a:pt x="1107" y="108"/>
                  </a:lnTo>
                  <a:lnTo>
                    <a:pt x="1098" y="110"/>
                  </a:lnTo>
                  <a:lnTo>
                    <a:pt x="1088" y="111"/>
                  </a:lnTo>
                  <a:lnTo>
                    <a:pt x="1079" y="114"/>
                  </a:lnTo>
                  <a:lnTo>
                    <a:pt x="1069" y="116"/>
                  </a:lnTo>
                  <a:lnTo>
                    <a:pt x="1060" y="118"/>
                  </a:lnTo>
                  <a:lnTo>
                    <a:pt x="1050" y="119"/>
                  </a:lnTo>
                  <a:lnTo>
                    <a:pt x="1041" y="121"/>
                  </a:lnTo>
                  <a:lnTo>
                    <a:pt x="1030" y="124"/>
                  </a:lnTo>
                  <a:lnTo>
                    <a:pt x="1021" y="126"/>
                  </a:lnTo>
                  <a:lnTo>
                    <a:pt x="1012" y="128"/>
                  </a:lnTo>
                  <a:lnTo>
                    <a:pt x="1002" y="131"/>
                  </a:lnTo>
                  <a:lnTo>
                    <a:pt x="993" y="132"/>
                  </a:lnTo>
                  <a:lnTo>
                    <a:pt x="984" y="134"/>
                  </a:lnTo>
                  <a:lnTo>
                    <a:pt x="975" y="136"/>
                  </a:lnTo>
                  <a:lnTo>
                    <a:pt x="964" y="138"/>
                  </a:lnTo>
                  <a:lnTo>
                    <a:pt x="955" y="141"/>
                  </a:lnTo>
                  <a:lnTo>
                    <a:pt x="946" y="143"/>
                  </a:lnTo>
                  <a:lnTo>
                    <a:pt x="937" y="145"/>
                  </a:lnTo>
                  <a:lnTo>
                    <a:pt x="928" y="148"/>
                  </a:lnTo>
                  <a:lnTo>
                    <a:pt x="919" y="150"/>
                  </a:lnTo>
                  <a:lnTo>
                    <a:pt x="910" y="152"/>
                  </a:lnTo>
                  <a:lnTo>
                    <a:pt x="901" y="154"/>
                  </a:lnTo>
                  <a:lnTo>
                    <a:pt x="892" y="157"/>
                  </a:lnTo>
                  <a:lnTo>
                    <a:pt x="883" y="159"/>
                  </a:lnTo>
                  <a:lnTo>
                    <a:pt x="874" y="161"/>
                  </a:lnTo>
                  <a:lnTo>
                    <a:pt x="865" y="163"/>
                  </a:lnTo>
                  <a:lnTo>
                    <a:pt x="855" y="166"/>
                  </a:lnTo>
                  <a:lnTo>
                    <a:pt x="846" y="168"/>
                  </a:lnTo>
                  <a:lnTo>
                    <a:pt x="837" y="170"/>
                  </a:lnTo>
                  <a:lnTo>
                    <a:pt x="829" y="174"/>
                  </a:lnTo>
                  <a:lnTo>
                    <a:pt x="820" y="176"/>
                  </a:lnTo>
                  <a:lnTo>
                    <a:pt x="811" y="178"/>
                  </a:lnTo>
                  <a:lnTo>
                    <a:pt x="803" y="180"/>
                  </a:lnTo>
                  <a:lnTo>
                    <a:pt x="794" y="183"/>
                  </a:lnTo>
                  <a:lnTo>
                    <a:pt x="785" y="185"/>
                  </a:lnTo>
                  <a:lnTo>
                    <a:pt x="777" y="188"/>
                  </a:lnTo>
                  <a:lnTo>
                    <a:pt x="768" y="191"/>
                  </a:lnTo>
                  <a:lnTo>
                    <a:pt x="760" y="193"/>
                  </a:lnTo>
                  <a:lnTo>
                    <a:pt x="751" y="195"/>
                  </a:lnTo>
                  <a:lnTo>
                    <a:pt x="743" y="198"/>
                  </a:lnTo>
                  <a:lnTo>
                    <a:pt x="735" y="201"/>
                  </a:lnTo>
                  <a:lnTo>
                    <a:pt x="726" y="203"/>
                  </a:lnTo>
                  <a:lnTo>
                    <a:pt x="718" y="205"/>
                  </a:lnTo>
                  <a:lnTo>
                    <a:pt x="710" y="209"/>
                  </a:lnTo>
                  <a:lnTo>
                    <a:pt x="701" y="211"/>
                  </a:lnTo>
                  <a:lnTo>
                    <a:pt x="693" y="213"/>
                  </a:lnTo>
                  <a:lnTo>
                    <a:pt x="685" y="217"/>
                  </a:lnTo>
                  <a:lnTo>
                    <a:pt x="677" y="219"/>
                  </a:lnTo>
                  <a:lnTo>
                    <a:pt x="669" y="221"/>
                  </a:lnTo>
                  <a:lnTo>
                    <a:pt x="661" y="225"/>
                  </a:lnTo>
                  <a:lnTo>
                    <a:pt x="653" y="227"/>
                  </a:lnTo>
                  <a:lnTo>
                    <a:pt x="644" y="229"/>
                  </a:lnTo>
                  <a:lnTo>
                    <a:pt x="638" y="233"/>
                  </a:lnTo>
                  <a:lnTo>
                    <a:pt x="630" y="235"/>
                  </a:lnTo>
                  <a:lnTo>
                    <a:pt x="622" y="238"/>
                  </a:lnTo>
                  <a:lnTo>
                    <a:pt x="614" y="241"/>
                  </a:lnTo>
                  <a:lnTo>
                    <a:pt x="606" y="243"/>
                  </a:lnTo>
                  <a:lnTo>
                    <a:pt x="598" y="246"/>
                  </a:lnTo>
                  <a:lnTo>
                    <a:pt x="590" y="249"/>
                  </a:lnTo>
                  <a:lnTo>
                    <a:pt x="583" y="252"/>
                  </a:lnTo>
                  <a:lnTo>
                    <a:pt x="575" y="254"/>
                  </a:lnTo>
                  <a:lnTo>
                    <a:pt x="567" y="258"/>
                  </a:lnTo>
                  <a:lnTo>
                    <a:pt x="560" y="260"/>
                  </a:lnTo>
                  <a:lnTo>
                    <a:pt x="552" y="263"/>
                  </a:lnTo>
                  <a:lnTo>
                    <a:pt x="546" y="266"/>
                  </a:lnTo>
                  <a:lnTo>
                    <a:pt x="538" y="269"/>
                  </a:lnTo>
                  <a:lnTo>
                    <a:pt x="531" y="272"/>
                  </a:lnTo>
                  <a:lnTo>
                    <a:pt x="523" y="275"/>
                  </a:lnTo>
                  <a:lnTo>
                    <a:pt x="516" y="278"/>
                  </a:lnTo>
                  <a:lnTo>
                    <a:pt x="509" y="280"/>
                  </a:lnTo>
                  <a:lnTo>
                    <a:pt x="501" y="284"/>
                  </a:lnTo>
                  <a:lnTo>
                    <a:pt x="495" y="287"/>
                  </a:lnTo>
                  <a:lnTo>
                    <a:pt x="488" y="289"/>
                  </a:lnTo>
                  <a:lnTo>
                    <a:pt x="481" y="293"/>
                  </a:lnTo>
                  <a:lnTo>
                    <a:pt x="473" y="295"/>
                  </a:lnTo>
                  <a:lnTo>
                    <a:pt x="466" y="299"/>
                  </a:lnTo>
                  <a:lnTo>
                    <a:pt x="459" y="302"/>
                  </a:lnTo>
                  <a:lnTo>
                    <a:pt x="453" y="304"/>
                  </a:lnTo>
                  <a:lnTo>
                    <a:pt x="446" y="308"/>
                  </a:lnTo>
                  <a:lnTo>
                    <a:pt x="439" y="311"/>
                  </a:lnTo>
                  <a:lnTo>
                    <a:pt x="432" y="313"/>
                  </a:lnTo>
                  <a:lnTo>
                    <a:pt x="426" y="317"/>
                  </a:lnTo>
                  <a:lnTo>
                    <a:pt x="420" y="320"/>
                  </a:lnTo>
                  <a:lnTo>
                    <a:pt x="413" y="324"/>
                  </a:lnTo>
                  <a:lnTo>
                    <a:pt x="406" y="326"/>
                  </a:lnTo>
                  <a:lnTo>
                    <a:pt x="400" y="329"/>
                  </a:lnTo>
                  <a:lnTo>
                    <a:pt x="393" y="333"/>
                  </a:lnTo>
                  <a:lnTo>
                    <a:pt x="387" y="336"/>
                  </a:lnTo>
                  <a:lnTo>
                    <a:pt x="381" y="338"/>
                  </a:lnTo>
                  <a:lnTo>
                    <a:pt x="374" y="342"/>
                  </a:lnTo>
                  <a:lnTo>
                    <a:pt x="369" y="345"/>
                  </a:lnTo>
                  <a:lnTo>
                    <a:pt x="362" y="348"/>
                  </a:lnTo>
                  <a:lnTo>
                    <a:pt x="356" y="352"/>
                  </a:lnTo>
                  <a:lnTo>
                    <a:pt x="349" y="354"/>
                  </a:lnTo>
                  <a:lnTo>
                    <a:pt x="344" y="358"/>
                  </a:lnTo>
                  <a:lnTo>
                    <a:pt x="338" y="361"/>
                  </a:lnTo>
                  <a:lnTo>
                    <a:pt x="332" y="364"/>
                  </a:lnTo>
                  <a:lnTo>
                    <a:pt x="325" y="368"/>
                  </a:lnTo>
                  <a:lnTo>
                    <a:pt x="320" y="371"/>
                  </a:lnTo>
                  <a:lnTo>
                    <a:pt x="314" y="375"/>
                  </a:lnTo>
                  <a:lnTo>
                    <a:pt x="308" y="377"/>
                  </a:lnTo>
                  <a:lnTo>
                    <a:pt x="303" y="380"/>
                  </a:lnTo>
                  <a:lnTo>
                    <a:pt x="297" y="384"/>
                  </a:lnTo>
                  <a:lnTo>
                    <a:pt x="291" y="387"/>
                  </a:lnTo>
                  <a:lnTo>
                    <a:pt x="286" y="390"/>
                  </a:lnTo>
                  <a:lnTo>
                    <a:pt x="280" y="394"/>
                  </a:lnTo>
                  <a:lnTo>
                    <a:pt x="275" y="397"/>
                  </a:lnTo>
                  <a:lnTo>
                    <a:pt x="270" y="401"/>
                  </a:lnTo>
                  <a:lnTo>
                    <a:pt x="264" y="404"/>
                  </a:lnTo>
                  <a:lnTo>
                    <a:pt x="258" y="408"/>
                  </a:lnTo>
                  <a:lnTo>
                    <a:pt x="254" y="411"/>
                  </a:lnTo>
                  <a:lnTo>
                    <a:pt x="248" y="414"/>
                  </a:lnTo>
                  <a:lnTo>
                    <a:pt x="244" y="418"/>
                  </a:lnTo>
                  <a:lnTo>
                    <a:pt x="238" y="421"/>
                  </a:lnTo>
                  <a:lnTo>
                    <a:pt x="233" y="425"/>
                  </a:lnTo>
                  <a:lnTo>
                    <a:pt x="228" y="428"/>
                  </a:lnTo>
                  <a:lnTo>
                    <a:pt x="223" y="431"/>
                  </a:lnTo>
                  <a:lnTo>
                    <a:pt x="219" y="435"/>
                  </a:lnTo>
                  <a:lnTo>
                    <a:pt x="213" y="438"/>
                  </a:lnTo>
                  <a:lnTo>
                    <a:pt x="208" y="442"/>
                  </a:lnTo>
                  <a:lnTo>
                    <a:pt x="204" y="445"/>
                  </a:lnTo>
                  <a:lnTo>
                    <a:pt x="199" y="448"/>
                  </a:lnTo>
                  <a:lnTo>
                    <a:pt x="195" y="452"/>
                  </a:lnTo>
                  <a:lnTo>
                    <a:pt x="190" y="455"/>
                  </a:lnTo>
                  <a:lnTo>
                    <a:pt x="186" y="459"/>
                  </a:lnTo>
                  <a:lnTo>
                    <a:pt x="181" y="462"/>
                  </a:lnTo>
                  <a:lnTo>
                    <a:pt x="177" y="465"/>
                  </a:lnTo>
                  <a:lnTo>
                    <a:pt x="172" y="469"/>
                  </a:lnTo>
                  <a:lnTo>
                    <a:pt x="168" y="472"/>
                  </a:lnTo>
                  <a:lnTo>
                    <a:pt x="163" y="477"/>
                  </a:lnTo>
                  <a:lnTo>
                    <a:pt x="160" y="480"/>
                  </a:lnTo>
                  <a:lnTo>
                    <a:pt x="155" y="484"/>
                  </a:lnTo>
                  <a:lnTo>
                    <a:pt x="151" y="487"/>
                  </a:lnTo>
                  <a:lnTo>
                    <a:pt x="147" y="490"/>
                  </a:lnTo>
                  <a:lnTo>
                    <a:pt x="143" y="494"/>
                  </a:lnTo>
                  <a:lnTo>
                    <a:pt x="139" y="497"/>
                  </a:lnTo>
                  <a:lnTo>
                    <a:pt x="135" y="501"/>
                  </a:lnTo>
                  <a:lnTo>
                    <a:pt x="131" y="505"/>
                  </a:lnTo>
                  <a:lnTo>
                    <a:pt x="128" y="509"/>
                  </a:lnTo>
                  <a:lnTo>
                    <a:pt x="123" y="512"/>
                  </a:lnTo>
                  <a:lnTo>
                    <a:pt x="120" y="515"/>
                  </a:lnTo>
                  <a:lnTo>
                    <a:pt x="117" y="519"/>
                  </a:lnTo>
                  <a:lnTo>
                    <a:pt x="113" y="522"/>
                  </a:lnTo>
                  <a:lnTo>
                    <a:pt x="110" y="527"/>
                  </a:lnTo>
                  <a:lnTo>
                    <a:pt x="106" y="530"/>
                  </a:lnTo>
                  <a:lnTo>
                    <a:pt x="103" y="534"/>
                  </a:lnTo>
                  <a:lnTo>
                    <a:pt x="99" y="537"/>
                  </a:lnTo>
                  <a:lnTo>
                    <a:pt x="96" y="540"/>
                  </a:lnTo>
                  <a:lnTo>
                    <a:pt x="93" y="545"/>
                  </a:lnTo>
                  <a:lnTo>
                    <a:pt x="89" y="548"/>
                  </a:lnTo>
                  <a:lnTo>
                    <a:pt x="86" y="552"/>
                  </a:lnTo>
                  <a:lnTo>
                    <a:pt x="84" y="555"/>
                  </a:lnTo>
                  <a:lnTo>
                    <a:pt x="80" y="558"/>
                  </a:lnTo>
                  <a:lnTo>
                    <a:pt x="77" y="563"/>
                  </a:lnTo>
                  <a:lnTo>
                    <a:pt x="75" y="566"/>
                  </a:lnTo>
                  <a:lnTo>
                    <a:pt x="71" y="570"/>
                  </a:lnTo>
                  <a:lnTo>
                    <a:pt x="69" y="573"/>
                  </a:lnTo>
                  <a:lnTo>
                    <a:pt x="65" y="578"/>
                  </a:lnTo>
                  <a:lnTo>
                    <a:pt x="63" y="581"/>
                  </a:lnTo>
                  <a:lnTo>
                    <a:pt x="61" y="585"/>
                  </a:lnTo>
                  <a:lnTo>
                    <a:pt x="57" y="588"/>
                  </a:lnTo>
                  <a:lnTo>
                    <a:pt x="55" y="593"/>
                  </a:lnTo>
                  <a:lnTo>
                    <a:pt x="53" y="596"/>
                  </a:lnTo>
                  <a:lnTo>
                    <a:pt x="51" y="599"/>
                  </a:lnTo>
                  <a:lnTo>
                    <a:pt x="48" y="603"/>
                  </a:lnTo>
                  <a:lnTo>
                    <a:pt x="46" y="607"/>
                  </a:lnTo>
                  <a:lnTo>
                    <a:pt x="44" y="611"/>
                  </a:lnTo>
                  <a:lnTo>
                    <a:pt x="42" y="614"/>
                  </a:lnTo>
                  <a:lnTo>
                    <a:pt x="39" y="618"/>
                  </a:lnTo>
                  <a:lnTo>
                    <a:pt x="37" y="622"/>
                  </a:lnTo>
                  <a:lnTo>
                    <a:pt x="35" y="625"/>
                  </a:lnTo>
                  <a:lnTo>
                    <a:pt x="33" y="629"/>
                  </a:lnTo>
                  <a:lnTo>
                    <a:pt x="31" y="633"/>
                  </a:lnTo>
                  <a:lnTo>
                    <a:pt x="29" y="637"/>
                  </a:lnTo>
                  <a:lnTo>
                    <a:pt x="27" y="640"/>
                  </a:lnTo>
                  <a:lnTo>
                    <a:pt x="26" y="645"/>
                  </a:lnTo>
                  <a:lnTo>
                    <a:pt x="23" y="648"/>
                  </a:lnTo>
                  <a:lnTo>
                    <a:pt x="22" y="652"/>
                  </a:lnTo>
                  <a:lnTo>
                    <a:pt x="21" y="655"/>
                  </a:lnTo>
                  <a:lnTo>
                    <a:pt x="19" y="660"/>
                  </a:lnTo>
                  <a:lnTo>
                    <a:pt x="18" y="663"/>
                  </a:lnTo>
                  <a:lnTo>
                    <a:pt x="17" y="666"/>
                  </a:lnTo>
                  <a:lnTo>
                    <a:pt x="14" y="671"/>
                  </a:lnTo>
                  <a:lnTo>
                    <a:pt x="13" y="674"/>
                  </a:lnTo>
                  <a:lnTo>
                    <a:pt x="12" y="678"/>
                  </a:lnTo>
                  <a:lnTo>
                    <a:pt x="11" y="682"/>
                  </a:lnTo>
                  <a:lnTo>
                    <a:pt x="10" y="686"/>
                  </a:lnTo>
                  <a:lnTo>
                    <a:pt x="9" y="689"/>
                  </a:lnTo>
                  <a:lnTo>
                    <a:pt x="8" y="694"/>
                  </a:lnTo>
                  <a:lnTo>
                    <a:pt x="6" y="697"/>
                  </a:lnTo>
                  <a:lnTo>
                    <a:pt x="6" y="700"/>
                  </a:lnTo>
                  <a:lnTo>
                    <a:pt x="5" y="705"/>
                  </a:lnTo>
                  <a:lnTo>
                    <a:pt x="4" y="708"/>
                  </a:lnTo>
                  <a:lnTo>
                    <a:pt x="4" y="712"/>
                  </a:lnTo>
                  <a:lnTo>
                    <a:pt x="3" y="716"/>
                  </a:lnTo>
                  <a:lnTo>
                    <a:pt x="2" y="720"/>
                  </a:lnTo>
                  <a:lnTo>
                    <a:pt x="2" y="723"/>
                  </a:lnTo>
                  <a:lnTo>
                    <a:pt x="1" y="728"/>
                  </a:lnTo>
                  <a:lnTo>
                    <a:pt x="1" y="731"/>
                  </a:lnTo>
                  <a:lnTo>
                    <a:pt x="1" y="734"/>
                  </a:lnTo>
                  <a:lnTo>
                    <a:pt x="0" y="739"/>
                  </a:lnTo>
                  <a:lnTo>
                    <a:pt x="0" y="742"/>
                  </a:lnTo>
                  <a:lnTo>
                    <a:pt x="0" y="746"/>
                  </a:lnTo>
                  <a:lnTo>
                    <a:pt x="0" y="750"/>
                  </a:lnTo>
                  <a:lnTo>
                    <a:pt x="0" y="754"/>
                  </a:lnTo>
                  <a:lnTo>
                    <a:pt x="0" y="757"/>
                  </a:lnTo>
                  <a:lnTo>
                    <a:pt x="0" y="762"/>
                  </a:lnTo>
                  <a:lnTo>
                    <a:pt x="0" y="765"/>
                  </a:lnTo>
                  <a:lnTo>
                    <a:pt x="0" y="770"/>
                  </a:lnTo>
                  <a:lnTo>
                    <a:pt x="0" y="773"/>
                  </a:lnTo>
                  <a:lnTo>
                    <a:pt x="0" y="776"/>
                  </a:lnTo>
                  <a:lnTo>
                    <a:pt x="0" y="781"/>
                  </a:lnTo>
                  <a:lnTo>
                    <a:pt x="1" y="784"/>
                  </a:lnTo>
                  <a:lnTo>
                    <a:pt x="1" y="788"/>
                  </a:lnTo>
                  <a:lnTo>
                    <a:pt x="1" y="792"/>
                  </a:lnTo>
                  <a:lnTo>
                    <a:pt x="2" y="796"/>
                  </a:lnTo>
                  <a:lnTo>
                    <a:pt x="2" y="799"/>
                  </a:lnTo>
                  <a:lnTo>
                    <a:pt x="3" y="804"/>
                  </a:lnTo>
                  <a:lnTo>
                    <a:pt x="4" y="807"/>
                  </a:lnTo>
                  <a:lnTo>
                    <a:pt x="4" y="810"/>
                  </a:lnTo>
                  <a:lnTo>
                    <a:pt x="5" y="815"/>
                  </a:lnTo>
                  <a:lnTo>
                    <a:pt x="6" y="818"/>
                  </a:lnTo>
                  <a:lnTo>
                    <a:pt x="6" y="822"/>
                  </a:lnTo>
                  <a:lnTo>
                    <a:pt x="8" y="826"/>
                  </a:lnTo>
                  <a:lnTo>
                    <a:pt x="9" y="830"/>
                  </a:lnTo>
                  <a:lnTo>
                    <a:pt x="10" y="833"/>
                  </a:lnTo>
                  <a:lnTo>
                    <a:pt x="11" y="838"/>
                  </a:lnTo>
                  <a:lnTo>
                    <a:pt x="12" y="841"/>
                  </a:lnTo>
                  <a:lnTo>
                    <a:pt x="13" y="845"/>
                  </a:lnTo>
                  <a:lnTo>
                    <a:pt x="14" y="849"/>
                  </a:lnTo>
                  <a:lnTo>
                    <a:pt x="17" y="852"/>
                  </a:lnTo>
                  <a:lnTo>
                    <a:pt x="18" y="856"/>
                  </a:lnTo>
                  <a:lnTo>
                    <a:pt x="19" y="860"/>
                  </a:lnTo>
                  <a:lnTo>
                    <a:pt x="21" y="864"/>
                  </a:lnTo>
                  <a:lnTo>
                    <a:pt x="22" y="867"/>
                  </a:lnTo>
                  <a:lnTo>
                    <a:pt x="23" y="871"/>
                  </a:lnTo>
                  <a:lnTo>
                    <a:pt x="26" y="875"/>
                  </a:lnTo>
                  <a:lnTo>
                    <a:pt x="27" y="879"/>
                  </a:lnTo>
                  <a:lnTo>
                    <a:pt x="29" y="882"/>
                  </a:lnTo>
                  <a:lnTo>
                    <a:pt x="31" y="887"/>
                  </a:lnTo>
                  <a:lnTo>
                    <a:pt x="33" y="890"/>
                  </a:lnTo>
                  <a:lnTo>
                    <a:pt x="35" y="893"/>
                  </a:lnTo>
                  <a:lnTo>
                    <a:pt x="37" y="898"/>
                  </a:lnTo>
                  <a:lnTo>
                    <a:pt x="39" y="901"/>
                  </a:lnTo>
                  <a:lnTo>
                    <a:pt x="42" y="905"/>
                  </a:lnTo>
                  <a:lnTo>
                    <a:pt x="44" y="908"/>
                  </a:lnTo>
                  <a:lnTo>
                    <a:pt x="46" y="913"/>
                  </a:lnTo>
                  <a:lnTo>
                    <a:pt x="48" y="916"/>
                  </a:lnTo>
                  <a:lnTo>
                    <a:pt x="51" y="919"/>
                  </a:lnTo>
                  <a:lnTo>
                    <a:pt x="53" y="923"/>
                  </a:lnTo>
                  <a:lnTo>
                    <a:pt x="55" y="927"/>
                  </a:lnTo>
                  <a:lnTo>
                    <a:pt x="57" y="931"/>
                  </a:lnTo>
                  <a:lnTo>
                    <a:pt x="61" y="934"/>
                  </a:lnTo>
                  <a:lnTo>
                    <a:pt x="63" y="939"/>
                  </a:lnTo>
                  <a:lnTo>
                    <a:pt x="65" y="942"/>
                  </a:lnTo>
                  <a:lnTo>
                    <a:pt x="69" y="946"/>
                  </a:lnTo>
                  <a:lnTo>
                    <a:pt x="71" y="949"/>
                  </a:lnTo>
                  <a:lnTo>
                    <a:pt x="75" y="952"/>
                  </a:lnTo>
                  <a:lnTo>
                    <a:pt x="77" y="957"/>
                  </a:lnTo>
                  <a:lnTo>
                    <a:pt x="80" y="960"/>
                  </a:lnTo>
                  <a:lnTo>
                    <a:pt x="84" y="964"/>
                  </a:lnTo>
                  <a:lnTo>
                    <a:pt x="86" y="967"/>
                  </a:lnTo>
                  <a:lnTo>
                    <a:pt x="89" y="972"/>
                  </a:lnTo>
                  <a:lnTo>
                    <a:pt x="93" y="975"/>
                  </a:lnTo>
                  <a:lnTo>
                    <a:pt x="96" y="978"/>
                  </a:lnTo>
                  <a:lnTo>
                    <a:pt x="99" y="982"/>
                  </a:lnTo>
                  <a:lnTo>
                    <a:pt x="103" y="985"/>
                  </a:lnTo>
                  <a:lnTo>
                    <a:pt x="106" y="990"/>
                  </a:lnTo>
                  <a:lnTo>
                    <a:pt x="110" y="993"/>
                  </a:lnTo>
                  <a:lnTo>
                    <a:pt x="113" y="997"/>
                  </a:lnTo>
                  <a:lnTo>
                    <a:pt x="117" y="1000"/>
                  </a:lnTo>
                  <a:lnTo>
                    <a:pt x="120" y="1003"/>
                  </a:lnTo>
                  <a:lnTo>
                    <a:pt x="123" y="1007"/>
                  </a:lnTo>
                  <a:lnTo>
                    <a:pt x="128" y="1011"/>
                  </a:lnTo>
                  <a:lnTo>
                    <a:pt x="131" y="1015"/>
                  </a:lnTo>
                  <a:lnTo>
                    <a:pt x="135" y="1018"/>
                  </a:lnTo>
                  <a:lnTo>
                    <a:pt x="139" y="1022"/>
                  </a:lnTo>
                  <a:lnTo>
                    <a:pt x="143" y="1025"/>
                  </a:lnTo>
                  <a:lnTo>
                    <a:pt x="147" y="1028"/>
                  </a:lnTo>
                  <a:lnTo>
                    <a:pt x="151" y="1032"/>
                  </a:lnTo>
                  <a:lnTo>
                    <a:pt x="155" y="1036"/>
                  </a:lnTo>
                  <a:lnTo>
                    <a:pt x="160" y="1040"/>
                  </a:lnTo>
                  <a:lnTo>
                    <a:pt x="163" y="1043"/>
                  </a:lnTo>
                  <a:lnTo>
                    <a:pt x="168" y="1047"/>
                  </a:lnTo>
                  <a:lnTo>
                    <a:pt x="172" y="1050"/>
                  </a:lnTo>
                  <a:lnTo>
                    <a:pt x="177" y="1053"/>
                  </a:lnTo>
                  <a:lnTo>
                    <a:pt x="181" y="1057"/>
                  </a:lnTo>
                  <a:lnTo>
                    <a:pt x="186" y="1060"/>
                  </a:lnTo>
                  <a:lnTo>
                    <a:pt x="190" y="1064"/>
                  </a:lnTo>
                  <a:lnTo>
                    <a:pt x="195" y="1067"/>
                  </a:lnTo>
                  <a:lnTo>
                    <a:pt x="199" y="1070"/>
                  </a:lnTo>
                  <a:lnTo>
                    <a:pt x="204" y="1074"/>
                  </a:lnTo>
                  <a:lnTo>
                    <a:pt x="208" y="1077"/>
                  </a:lnTo>
                  <a:lnTo>
                    <a:pt x="213" y="1082"/>
                  </a:lnTo>
                  <a:lnTo>
                    <a:pt x="219" y="1085"/>
                  </a:lnTo>
                  <a:lnTo>
                    <a:pt x="223" y="1089"/>
                  </a:lnTo>
                  <a:lnTo>
                    <a:pt x="228" y="1092"/>
                  </a:lnTo>
                  <a:lnTo>
                    <a:pt x="233" y="1095"/>
                  </a:lnTo>
                  <a:lnTo>
                    <a:pt x="238" y="1099"/>
                  </a:lnTo>
                  <a:lnTo>
                    <a:pt x="244" y="1102"/>
                  </a:lnTo>
                  <a:lnTo>
                    <a:pt x="248" y="1106"/>
                  </a:lnTo>
                  <a:lnTo>
                    <a:pt x="254" y="1109"/>
                  </a:lnTo>
                  <a:lnTo>
                    <a:pt x="258" y="1111"/>
                  </a:lnTo>
                  <a:lnTo>
                    <a:pt x="264" y="1115"/>
                  </a:lnTo>
                  <a:lnTo>
                    <a:pt x="270" y="1118"/>
                  </a:lnTo>
                  <a:lnTo>
                    <a:pt x="275" y="1122"/>
                  </a:lnTo>
                  <a:lnTo>
                    <a:pt x="280" y="1125"/>
                  </a:lnTo>
                  <a:lnTo>
                    <a:pt x="286" y="1128"/>
                  </a:lnTo>
                  <a:lnTo>
                    <a:pt x="291" y="1132"/>
                  </a:lnTo>
                  <a:lnTo>
                    <a:pt x="297" y="1135"/>
                  </a:lnTo>
                  <a:lnTo>
                    <a:pt x="303" y="1139"/>
                  </a:lnTo>
                  <a:lnTo>
                    <a:pt x="308" y="1142"/>
                  </a:lnTo>
                  <a:lnTo>
                    <a:pt x="314" y="1145"/>
                  </a:lnTo>
                  <a:lnTo>
                    <a:pt x="320" y="1149"/>
                  </a:lnTo>
                  <a:lnTo>
                    <a:pt x="325" y="1151"/>
                  </a:lnTo>
                  <a:lnTo>
                    <a:pt x="332" y="1154"/>
                  </a:lnTo>
                  <a:lnTo>
                    <a:pt x="338" y="1158"/>
                  </a:lnTo>
                  <a:lnTo>
                    <a:pt x="344" y="1161"/>
                  </a:lnTo>
                  <a:lnTo>
                    <a:pt x="349" y="1165"/>
                  </a:lnTo>
                  <a:lnTo>
                    <a:pt x="356" y="1168"/>
                  </a:lnTo>
                  <a:lnTo>
                    <a:pt x="362" y="1170"/>
                  </a:lnTo>
                  <a:lnTo>
                    <a:pt x="369" y="1174"/>
                  </a:lnTo>
                  <a:lnTo>
                    <a:pt x="374" y="1177"/>
                  </a:lnTo>
                  <a:lnTo>
                    <a:pt x="381" y="1181"/>
                  </a:lnTo>
                  <a:lnTo>
                    <a:pt x="387" y="1184"/>
                  </a:lnTo>
                  <a:lnTo>
                    <a:pt x="393" y="1186"/>
                  </a:lnTo>
                  <a:lnTo>
                    <a:pt x="400" y="1190"/>
                  </a:lnTo>
                  <a:lnTo>
                    <a:pt x="406" y="1193"/>
                  </a:lnTo>
                  <a:lnTo>
                    <a:pt x="413" y="1196"/>
                  </a:lnTo>
                  <a:lnTo>
                    <a:pt x="420" y="1199"/>
                  </a:lnTo>
                  <a:lnTo>
                    <a:pt x="426" y="1202"/>
                  </a:lnTo>
                  <a:lnTo>
                    <a:pt x="432" y="1206"/>
                  </a:lnTo>
                  <a:lnTo>
                    <a:pt x="439" y="1209"/>
                  </a:lnTo>
                  <a:lnTo>
                    <a:pt x="446" y="1211"/>
                  </a:lnTo>
                  <a:lnTo>
                    <a:pt x="453" y="1215"/>
                  </a:lnTo>
                  <a:lnTo>
                    <a:pt x="459" y="1218"/>
                  </a:lnTo>
                  <a:lnTo>
                    <a:pt x="466" y="1220"/>
                  </a:lnTo>
                  <a:lnTo>
                    <a:pt x="473" y="1224"/>
                  </a:lnTo>
                  <a:lnTo>
                    <a:pt x="481" y="1227"/>
                  </a:lnTo>
                  <a:lnTo>
                    <a:pt x="488" y="1229"/>
                  </a:lnTo>
                  <a:lnTo>
                    <a:pt x="495" y="1233"/>
                  </a:lnTo>
                  <a:lnTo>
                    <a:pt x="501" y="1235"/>
                  </a:lnTo>
                  <a:lnTo>
                    <a:pt x="509" y="1238"/>
                  </a:lnTo>
                  <a:lnTo>
                    <a:pt x="516" y="1242"/>
                  </a:lnTo>
                  <a:lnTo>
                    <a:pt x="523" y="1244"/>
                  </a:lnTo>
                  <a:lnTo>
                    <a:pt x="531" y="1248"/>
                  </a:lnTo>
                  <a:lnTo>
                    <a:pt x="538" y="1250"/>
                  </a:lnTo>
                  <a:lnTo>
                    <a:pt x="546" y="1253"/>
                  </a:lnTo>
                  <a:lnTo>
                    <a:pt x="552" y="1255"/>
                  </a:lnTo>
                  <a:lnTo>
                    <a:pt x="560" y="1259"/>
                  </a:lnTo>
                  <a:lnTo>
                    <a:pt x="567" y="1261"/>
                  </a:lnTo>
                  <a:lnTo>
                    <a:pt x="575" y="1265"/>
                  </a:lnTo>
                  <a:lnTo>
                    <a:pt x="583" y="1267"/>
                  </a:lnTo>
                  <a:lnTo>
                    <a:pt x="590" y="1270"/>
                  </a:lnTo>
                  <a:lnTo>
                    <a:pt x="598" y="1272"/>
                  </a:lnTo>
                  <a:lnTo>
                    <a:pt x="606" y="1276"/>
                  </a:lnTo>
                  <a:lnTo>
                    <a:pt x="614" y="1278"/>
                  </a:lnTo>
                  <a:lnTo>
                    <a:pt x="622" y="1282"/>
                  </a:lnTo>
                  <a:lnTo>
                    <a:pt x="630" y="1284"/>
                  </a:lnTo>
                  <a:lnTo>
                    <a:pt x="638" y="1287"/>
                  </a:lnTo>
                  <a:lnTo>
                    <a:pt x="644" y="1290"/>
                  </a:lnTo>
                  <a:lnTo>
                    <a:pt x="653" y="1292"/>
                  </a:lnTo>
                  <a:lnTo>
                    <a:pt x="661" y="1295"/>
                  </a:lnTo>
                  <a:lnTo>
                    <a:pt x="669" y="1297"/>
                  </a:lnTo>
                  <a:lnTo>
                    <a:pt x="677" y="1300"/>
                  </a:lnTo>
                  <a:lnTo>
                    <a:pt x="685" y="1303"/>
                  </a:lnTo>
                  <a:lnTo>
                    <a:pt x="693" y="1305"/>
                  </a:lnTo>
                  <a:lnTo>
                    <a:pt x="701" y="1308"/>
                  </a:lnTo>
                  <a:lnTo>
                    <a:pt x="710" y="1311"/>
                  </a:lnTo>
                  <a:lnTo>
                    <a:pt x="718" y="1313"/>
                  </a:lnTo>
                  <a:lnTo>
                    <a:pt x="726" y="1316"/>
                  </a:lnTo>
                  <a:lnTo>
                    <a:pt x="735" y="1319"/>
                  </a:lnTo>
                  <a:lnTo>
                    <a:pt x="743" y="1321"/>
                  </a:lnTo>
                  <a:lnTo>
                    <a:pt x="751" y="1324"/>
                  </a:lnTo>
                  <a:lnTo>
                    <a:pt x="760" y="1326"/>
                  </a:lnTo>
                  <a:lnTo>
                    <a:pt x="768" y="1329"/>
                  </a:lnTo>
                  <a:lnTo>
                    <a:pt x="777" y="1332"/>
                  </a:lnTo>
                  <a:lnTo>
                    <a:pt x="785" y="1334"/>
                  </a:lnTo>
                  <a:lnTo>
                    <a:pt x="794" y="1336"/>
                  </a:lnTo>
                  <a:lnTo>
                    <a:pt x="803" y="1338"/>
                  </a:lnTo>
                  <a:lnTo>
                    <a:pt x="811" y="1341"/>
                  </a:lnTo>
                  <a:lnTo>
                    <a:pt x="820" y="1344"/>
                  </a:lnTo>
                  <a:lnTo>
                    <a:pt x="829" y="1346"/>
                  </a:lnTo>
                  <a:lnTo>
                    <a:pt x="837" y="1349"/>
                  </a:lnTo>
                  <a:lnTo>
                    <a:pt x="846" y="1351"/>
                  </a:lnTo>
                  <a:lnTo>
                    <a:pt x="855" y="1353"/>
                  </a:lnTo>
                  <a:lnTo>
                    <a:pt x="865" y="1355"/>
                  </a:lnTo>
                  <a:lnTo>
                    <a:pt x="874" y="1358"/>
                  </a:lnTo>
                  <a:lnTo>
                    <a:pt x="883" y="1360"/>
                  </a:lnTo>
                  <a:lnTo>
                    <a:pt x="892" y="1362"/>
                  </a:lnTo>
                  <a:lnTo>
                    <a:pt x="901" y="1364"/>
                  </a:lnTo>
                  <a:lnTo>
                    <a:pt x="910" y="1367"/>
                  </a:lnTo>
                  <a:lnTo>
                    <a:pt x="919" y="1369"/>
                  </a:lnTo>
                  <a:lnTo>
                    <a:pt x="928" y="1371"/>
                  </a:lnTo>
                  <a:lnTo>
                    <a:pt x="937" y="1374"/>
                  </a:lnTo>
                  <a:lnTo>
                    <a:pt x="946" y="1376"/>
                  </a:lnTo>
                  <a:lnTo>
                    <a:pt x="955" y="1378"/>
                  </a:lnTo>
                  <a:lnTo>
                    <a:pt x="964" y="1380"/>
                  </a:lnTo>
                  <a:lnTo>
                    <a:pt x="975" y="1383"/>
                  </a:lnTo>
                  <a:lnTo>
                    <a:pt x="984" y="1385"/>
                  </a:lnTo>
                  <a:lnTo>
                    <a:pt x="993" y="1387"/>
                  </a:lnTo>
                  <a:lnTo>
                    <a:pt x="1002" y="1389"/>
                  </a:lnTo>
                  <a:lnTo>
                    <a:pt x="1012" y="1392"/>
                  </a:lnTo>
                  <a:lnTo>
                    <a:pt x="1021" y="1393"/>
                  </a:lnTo>
                  <a:lnTo>
                    <a:pt x="1030" y="1395"/>
                  </a:lnTo>
                  <a:lnTo>
                    <a:pt x="1041" y="1397"/>
                  </a:lnTo>
                  <a:lnTo>
                    <a:pt x="1050" y="1400"/>
                  </a:lnTo>
                  <a:lnTo>
                    <a:pt x="1060" y="1402"/>
                  </a:lnTo>
                  <a:lnTo>
                    <a:pt x="1069" y="1403"/>
                  </a:lnTo>
                  <a:lnTo>
                    <a:pt x="1079" y="1405"/>
                  </a:lnTo>
                  <a:lnTo>
                    <a:pt x="1088" y="1408"/>
                  </a:lnTo>
                  <a:lnTo>
                    <a:pt x="1098" y="1410"/>
                  </a:lnTo>
                  <a:lnTo>
                    <a:pt x="1107" y="1411"/>
                  </a:lnTo>
                  <a:lnTo>
                    <a:pt x="1118" y="1413"/>
                  </a:lnTo>
                  <a:lnTo>
                    <a:pt x="1128" y="1416"/>
                  </a:lnTo>
                  <a:lnTo>
                    <a:pt x="1137" y="1418"/>
                  </a:lnTo>
                  <a:lnTo>
                    <a:pt x="1147" y="1419"/>
                  </a:lnTo>
                  <a:lnTo>
                    <a:pt x="1157" y="1421"/>
                  </a:lnTo>
                  <a:lnTo>
                    <a:pt x="1167" y="1422"/>
                  </a:lnTo>
                  <a:lnTo>
                    <a:pt x="1177" y="1425"/>
                  </a:lnTo>
                  <a:lnTo>
                    <a:pt x="1187" y="1427"/>
                  </a:lnTo>
                  <a:lnTo>
                    <a:pt x="1197" y="1428"/>
                  </a:lnTo>
                  <a:lnTo>
                    <a:pt x="1207" y="1430"/>
                  </a:lnTo>
                  <a:lnTo>
                    <a:pt x="1218" y="1431"/>
                  </a:lnTo>
                  <a:lnTo>
                    <a:pt x="1227" y="1434"/>
                  </a:lnTo>
                  <a:lnTo>
                    <a:pt x="1237" y="1436"/>
                  </a:lnTo>
                  <a:lnTo>
                    <a:pt x="1247" y="1437"/>
                  </a:lnTo>
                  <a:lnTo>
                    <a:pt x="1257" y="1439"/>
                  </a:lnTo>
                  <a:lnTo>
                    <a:pt x="1268" y="1440"/>
                  </a:lnTo>
                  <a:lnTo>
                    <a:pt x="1278" y="1443"/>
                  </a:lnTo>
                  <a:lnTo>
                    <a:pt x="1288" y="1444"/>
                  </a:lnTo>
                  <a:lnTo>
                    <a:pt x="1298" y="1445"/>
                  </a:lnTo>
                  <a:lnTo>
                    <a:pt x="1308" y="1447"/>
                  </a:lnTo>
                  <a:lnTo>
                    <a:pt x="1319" y="1448"/>
                  </a:lnTo>
                  <a:lnTo>
                    <a:pt x="1330" y="1451"/>
                  </a:lnTo>
                  <a:lnTo>
                    <a:pt x="1340" y="1452"/>
                  </a:lnTo>
                  <a:lnTo>
                    <a:pt x="1350" y="1453"/>
                  </a:lnTo>
                  <a:lnTo>
                    <a:pt x="1361" y="1455"/>
                  </a:lnTo>
                  <a:lnTo>
                    <a:pt x="1371" y="1456"/>
                  </a:lnTo>
                  <a:lnTo>
                    <a:pt x="1381" y="1458"/>
                  </a:lnTo>
                  <a:lnTo>
                    <a:pt x="1392" y="1460"/>
                  </a:lnTo>
                  <a:lnTo>
                    <a:pt x="1403" y="1461"/>
                  </a:lnTo>
                  <a:lnTo>
                    <a:pt x="1413" y="1462"/>
                  </a:lnTo>
                  <a:lnTo>
                    <a:pt x="1423" y="1464"/>
                  </a:lnTo>
                  <a:lnTo>
                    <a:pt x="1434" y="1465"/>
                  </a:lnTo>
                  <a:lnTo>
                    <a:pt x="1445" y="1467"/>
                  </a:lnTo>
                  <a:lnTo>
                    <a:pt x="1455" y="1468"/>
                  </a:lnTo>
                  <a:lnTo>
                    <a:pt x="1466" y="1469"/>
                  </a:lnTo>
                  <a:lnTo>
                    <a:pt x="1476" y="1471"/>
                  </a:lnTo>
                  <a:lnTo>
                    <a:pt x="1487" y="1472"/>
                  </a:lnTo>
                  <a:lnTo>
                    <a:pt x="1498" y="1473"/>
                  </a:lnTo>
                  <a:lnTo>
                    <a:pt x="1508" y="1475"/>
                  </a:lnTo>
                  <a:lnTo>
                    <a:pt x="1520" y="1476"/>
                  </a:lnTo>
                  <a:lnTo>
                    <a:pt x="1530" y="1477"/>
                  </a:lnTo>
                  <a:lnTo>
                    <a:pt x="1541" y="1478"/>
                  </a:lnTo>
                  <a:lnTo>
                    <a:pt x="1551" y="1479"/>
                  </a:lnTo>
                  <a:lnTo>
                    <a:pt x="1563" y="1480"/>
                  </a:lnTo>
                  <a:lnTo>
                    <a:pt x="1573" y="1482"/>
                  </a:lnTo>
                  <a:lnTo>
                    <a:pt x="1584" y="1484"/>
                  </a:lnTo>
                  <a:lnTo>
                    <a:pt x="1594" y="1485"/>
                  </a:lnTo>
                  <a:lnTo>
                    <a:pt x="1606" y="1486"/>
                  </a:lnTo>
                  <a:lnTo>
                    <a:pt x="1617" y="1487"/>
                  </a:lnTo>
                  <a:lnTo>
                    <a:pt x="1627" y="1487"/>
                  </a:lnTo>
                  <a:lnTo>
                    <a:pt x="1639" y="1488"/>
                  </a:lnTo>
                  <a:lnTo>
                    <a:pt x="1649" y="1489"/>
                  </a:lnTo>
                  <a:lnTo>
                    <a:pt x="1660" y="1490"/>
                  </a:lnTo>
                  <a:lnTo>
                    <a:pt x="1672" y="1492"/>
                  </a:lnTo>
                  <a:lnTo>
                    <a:pt x="1682" y="1493"/>
                  </a:lnTo>
                  <a:lnTo>
                    <a:pt x="1693" y="1494"/>
                  </a:lnTo>
                  <a:lnTo>
                    <a:pt x="1705" y="1495"/>
                  </a:lnTo>
                  <a:lnTo>
                    <a:pt x="1715" y="1496"/>
                  </a:lnTo>
                  <a:lnTo>
                    <a:pt x="1726" y="1496"/>
                  </a:lnTo>
                  <a:lnTo>
                    <a:pt x="1737" y="1497"/>
                  </a:lnTo>
                  <a:lnTo>
                    <a:pt x="1749" y="1498"/>
                  </a:lnTo>
                  <a:lnTo>
                    <a:pt x="1759" y="1500"/>
                  </a:lnTo>
                  <a:lnTo>
                    <a:pt x="1770" y="1501"/>
                  </a:lnTo>
                  <a:lnTo>
                    <a:pt x="1782" y="1501"/>
                  </a:lnTo>
                  <a:lnTo>
                    <a:pt x="1793" y="1502"/>
                  </a:lnTo>
                  <a:lnTo>
                    <a:pt x="1804" y="1503"/>
                  </a:lnTo>
                  <a:lnTo>
                    <a:pt x="1815" y="1503"/>
                  </a:lnTo>
                  <a:lnTo>
                    <a:pt x="1826" y="1504"/>
                  </a:lnTo>
                  <a:lnTo>
                    <a:pt x="1837" y="1505"/>
                  </a:lnTo>
                  <a:lnTo>
                    <a:pt x="1849" y="1505"/>
                  </a:lnTo>
                  <a:lnTo>
                    <a:pt x="1860" y="1506"/>
                  </a:lnTo>
                  <a:lnTo>
                    <a:pt x="1871" y="1507"/>
                  </a:lnTo>
                  <a:lnTo>
                    <a:pt x="1882" y="1507"/>
                  </a:lnTo>
                  <a:lnTo>
                    <a:pt x="1893" y="1509"/>
                  </a:lnTo>
                  <a:lnTo>
                    <a:pt x="1904" y="1509"/>
                  </a:lnTo>
                  <a:lnTo>
                    <a:pt x="1916" y="1510"/>
                  </a:lnTo>
                  <a:lnTo>
                    <a:pt x="1927" y="1510"/>
                  </a:lnTo>
                  <a:lnTo>
                    <a:pt x="1938" y="1511"/>
                  </a:lnTo>
                  <a:lnTo>
                    <a:pt x="1950" y="1511"/>
                  </a:lnTo>
                  <a:lnTo>
                    <a:pt x="1961" y="1512"/>
                  </a:lnTo>
                  <a:lnTo>
                    <a:pt x="1972" y="1512"/>
                  </a:lnTo>
                  <a:lnTo>
                    <a:pt x="1984" y="1513"/>
                  </a:lnTo>
                  <a:lnTo>
                    <a:pt x="1995" y="1513"/>
                  </a:lnTo>
                  <a:lnTo>
                    <a:pt x="2007" y="1513"/>
                  </a:lnTo>
                  <a:lnTo>
                    <a:pt x="2017" y="1514"/>
                  </a:lnTo>
                  <a:lnTo>
                    <a:pt x="2028" y="1514"/>
                  </a:lnTo>
                  <a:lnTo>
                    <a:pt x="2039" y="1515"/>
                  </a:lnTo>
                  <a:lnTo>
                    <a:pt x="2051" y="1515"/>
                  </a:lnTo>
                  <a:lnTo>
                    <a:pt x="2062" y="1515"/>
                  </a:lnTo>
                  <a:lnTo>
                    <a:pt x="2073" y="1517"/>
                  </a:lnTo>
                  <a:lnTo>
                    <a:pt x="2085" y="1517"/>
                  </a:lnTo>
                  <a:lnTo>
                    <a:pt x="2096" y="1517"/>
                  </a:lnTo>
                  <a:lnTo>
                    <a:pt x="2108" y="1517"/>
                  </a:lnTo>
                  <a:lnTo>
                    <a:pt x="2119" y="1518"/>
                  </a:lnTo>
                  <a:lnTo>
                    <a:pt x="2130" y="1518"/>
                  </a:lnTo>
                  <a:lnTo>
                    <a:pt x="2142" y="1518"/>
                  </a:lnTo>
                  <a:lnTo>
                    <a:pt x="2153" y="1518"/>
                  </a:lnTo>
                  <a:lnTo>
                    <a:pt x="2164" y="1518"/>
                  </a:lnTo>
                  <a:lnTo>
                    <a:pt x="2176" y="1519"/>
                  </a:lnTo>
                  <a:lnTo>
                    <a:pt x="2187" y="1519"/>
                  </a:lnTo>
                  <a:lnTo>
                    <a:pt x="2198" y="1519"/>
                  </a:lnTo>
                  <a:lnTo>
                    <a:pt x="2210" y="1519"/>
                  </a:lnTo>
                  <a:lnTo>
                    <a:pt x="2221" y="1519"/>
                  </a:lnTo>
                  <a:lnTo>
                    <a:pt x="2232" y="1519"/>
                  </a:lnTo>
                  <a:lnTo>
                    <a:pt x="2244" y="1519"/>
                  </a:lnTo>
                  <a:lnTo>
                    <a:pt x="2255" y="1519"/>
                  </a:lnTo>
                  <a:lnTo>
                    <a:pt x="2268" y="1519"/>
                  </a:lnTo>
                  <a:lnTo>
                    <a:pt x="2279" y="1519"/>
                  </a:lnTo>
                  <a:lnTo>
                    <a:pt x="2290" y="1519"/>
                  </a:lnTo>
                  <a:lnTo>
                    <a:pt x="2302" y="1519"/>
                  </a:lnTo>
                  <a:lnTo>
                    <a:pt x="2313" y="1519"/>
                  </a:lnTo>
                  <a:lnTo>
                    <a:pt x="2324" y="1519"/>
                  </a:lnTo>
                  <a:lnTo>
                    <a:pt x="2336" y="1519"/>
                  </a:lnTo>
                  <a:lnTo>
                    <a:pt x="2347" y="1519"/>
                  </a:lnTo>
                  <a:lnTo>
                    <a:pt x="2358" y="1519"/>
                  </a:lnTo>
                  <a:lnTo>
                    <a:pt x="2370" y="1519"/>
                  </a:lnTo>
                  <a:lnTo>
                    <a:pt x="2381" y="1518"/>
                  </a:lnTo>
                  <a:lnTo>
                    <a:pt x="2392" y="1518"/>
                  </a:lnTo>
                  <a:lnTo>
                    <a:pt x="2404" y="1518"/>
                  </a:lnTo>
                  <a:lnTo>
                    <a:pt x="2415" y="1518"/>
                  </a:lnTo>
                  <a:lnTo>
                    <a:pt x="2427" y="1518"/>
                  </a:lnTo>
                  <a:lnTo>
                    <a:pt x="2438" y="1517"/>
                  </a:lnTo>
                  <a:lnTo>
                    <a:pt x="2449" y="1517"/>
                  </a:lnTo>
                  <a:lnTo>
                    <a:pt x="2461" y="1517"/>
                  </a:lnTo>
                  <a:lnTo>
                    <a:pt x="2472" y="1517"/>
                  </a:lnTo>
                  <a:lnTo>
                    <a:pt x="2483" y="1515"/>
                  </a:lnTo>
                  <a:lnTo>
                    <a:pt x="2495" y="1515"/>
                  </a:lnTo>
                  <a:lnTo>
                    <a:pt x="2506" y="1515"/>
                  </a:lnTo>
                  <a:lnTo>
                    <a:pt x="2517" y="1514"/>
                  </a:lnTo>
                  <a:lnTo>
                    <a:pt x="2529" y="1514"/>
                  </a:lnTo>
                  <a:lnTo>
                    <a:pt x="2540" y="1514"/>
                  </a:lnTo>
                  <a:lnTo>
                    <a:pt x="2551" y="1513"/>
                  </a:lnTo>
                  <a:lnTo>
                    <a:pt x="2562" y="1513"/>
                  </a:lnTo>
                  <a:lnTo>
                    <a:pt x="2573" y="1512"/>
                  </a:lnTo>
                  <a:lnTo>
                    <a:pt x="2584" y="1512"/>
                  </a:lnTo>
                  <a:lnTo>
                    <a:pt x="2596" y="1512"/>
                  </a:lnTo>
                  <a:lnTo>
                    <a:pt x="2607" y="1511"/>
                  </a:lnTo>
                  <a:lnTo>
                    <a:pt x="2618" y="1511"/>
                  </a:lnTo>
                  <a:lnTo>
                    <a:pt x="2630" y="1510"/>
                  </a:lnTo>
                  <a:lnTo>
                    <a:pt x="2641" y="1509"/>
                  </a:lnTo>
                  <a:lnTo>
                    <a:pt x="2652" y="1509"/>
                  </a:lnTo>
                  <a:lnTo>
                    <a:pt x="2664" y="1507"/>
                  </a:lnTo>
                  <a:lnTo>
                    <a:pt x="2675" y="1507"/>
                  </a:lnTo>
                  <a:lnTo>
                    <a:pt x="2685" y="1506"/>
                  </a:lnTo>
                  <a:lnTo>
                    <a:pt x="2697" y="1506"/>
                  </a:lnTo>
                  <a:lnTo>
                    <a:pt x="2708" y="1505"/>
                  </a:lnTo>
                  <a:lnTo>
                    <a:pt x="2719" y="1504"/>
                  </a:lnTo>
                  <a:lnTo>
                    <a:pt x="2731" y="1504"/>
                  </a:lnTo>
                  <a:lnTo>
                    <a:pt x="2742" y="1503"/>
                  </a:lnTo>
                  <a:lnTo>
                    <a:pt x="2752" y="1502"/>
                  </a:lnTo>
                  <a:lnTo>
                    <a:pt x="2764" y="1502"/>
                  </a:lnTo>
                  <a:lnTo>
                    <a:pt x="2775" y="1501"/>
                  </a:lnTo>
                  <a:lnTo>
                    <a:pt x="2786" y="1500"/>
                  </a:lnTo>
                  <a:lnTo>
                    <a:pt x="2798" y="1498"/>
                  </a:lnTo>
                  <a:lnTo>
                    <a:pt x="2808" y="1498"/>
                  </a:lnTo>
                  <a:lnTo>
                    <a:pt x="2819" y="1497"/>
                  </a:lnTo>
                  <a:lnTo>
                    <a:pt x="2831" y="1496"/>
                  </a:lnTo>
                  <a:lnTo>
                    <a:pt x="2841" y="1495"/>
                  </a:lnTo>
                  <a:lnTo>
                    <a:pt x="2852" y="1494"/>
                  </a:lnTo>
                  <a:lnTo>
                    <a:pt x="2864" y="1493"/>
                  </a:lnTo>
                  <a:lnTo>
                    <a:pt x="2875" y="1493"/>
                  </a:lnTo>
                  <a:lnTo>
                    <a:pt x="2885" y="1492"/>
                  </a:lnTo>
                  <a:lnTo>
                    <a:pt x="2896" y="1490"/>
                  </a:lnTo>
                  <a:lnTo>
                    <a:pt x="2907" y="1489"/>
                  </a:lnTo>
                  <a:lnTo>
                    <a:pt x="2918" y="1488"/>
                  </a:lnTo>
                  <a:lnTo>
                    <a:pt x="2929" y="1487"/>
                  </a:lnTo>
                  <a:lnTo>
                    <a:pt x="2940" y="1486"/>
                  </a:lnTo>
                  <a:lnTo>
                    <a:pt x="2951" y="1485"/>
                  </a:lnTo>
                  <a:lnTo>
                    <a:pt x="2961" y="1484"/>
                  </a:lnTo>
                  <a:lnTo>
                    <a:pt x="2973" y="1482"/>
                  </a:lnTo>
                  <a:lnTo>
                    <a:pt x="2984" y="1481"/>
                  </a:lnTo>
                  <a:lnTo>
                    <a:pt x="2994" y="1480"/>
                  </a:lnTo>
                  <a:lnTo>
                    <a:pt x="3005" y="1479"/>
                  </a:lnTo>
                  <a:lnTo>
                    <a:pt x="3016" y="1478"/>
                  </a:lnTo>
                  <a:lnTo>
                    <a:pt x="3027" y="1477"/>
                  </a:lnTo>
                  <a:lnTo>
                    <a:pt x="3037" y="1476"/>
                  </a:lnTo>
                  <a:lnTo>
                    <a:pt x="3047" y="1473"/>
                  </a:lnTo>
                  <a:lnTo>
                    <a:pt x="3059" y="1472"/>
                  </a:lnTo>
                  <a:lnTo>
                    <a:pt x="3069" y="1471"/>
                  </a:lnTo>
                  <a:lnTo>
                    <a:pt x="3080" y="1470"/>
                  </a:lnTo>
                  <a:lnTo>
                    <a:pt x="3091" y="1469"/>
                  </a:lnTo>
                  <a:lnTo>
                    <a:pt x="3101" y="1468"/>
                  </a:lnTo>
                  <a:lnTo>
                    <a:pt x="3112" y="1465"/>
                  </a:lnTo>
                  <a:lnTo>
                    <a:pt x="3122" y="1464"/>
                  </a:lnTo>
                  <a:lnTo>
                    <a:pt x="3133" y="1463"/>
                  </a:lnTo>
                  <a:lnTo>
                    <a:pt x="3144" y="1462"/>
                  </a:lnTo>
                  <a:lnTo>
                    <a:pt x="3154" y="1460"/>
                  </a:lnTo>
                  <a:lnTo>
                    <a:pt x="3164" y="1459"/>
                  </a:lnTo>
                  <a:lnTo>
                    <a:pt x="3175" y="1458"/>
                  </a:lnTo>
                  <a:lnTo>
                    <a:pt x="3185" y="1455"/>
                  </a:lnTo>
                  <a:lnTo>
                    <a:pt x="3196" y="1454"/>
                  </a:lnTo>
                  <a:lnTo>
                    <a:pt x="3206" y="1453"/>
                  </a:lnTo>
                  <a:lnTo>
                    <a:pt x="3217" y="1451"/>
                  </a:lnTo>
                  <a:lnTo>
                    <a:pt x="3227" y="1450"/>
                  </a:lnTo>
                  <a:lnTo>
                    <a:pt x="3237" y="1448"/>
                  </a:lnTo>
                  <a:lnTo>
                    <a:pt x="3247" y="1446"/>
                  </a:lnTo>
                  <a:lnTo>
                    <a:pt x="3257" y="1445"/>
                  </a:lnTo>
                  <a:lnTo>
                    <a:pt x="3268" y="1443"/>
                  </a:lnTo>
                  <a:lnTo>
                    <a:pt x="3278" y="1442"/>
                  </a:lnTo>
                  <a:lnTo>
                    <a:pt x="3288" y="1439"/>
                  </a:lnTo>
                  <a:lnTo>
                    <a:pt x="3298" y="1438"/>
                  </a:lnTo>
                  <a:lnTo>
                    <a:pt x="3309" y="1436"/>
                  </a:lnTo>
                  <a:lnTo>
                    <a:pt x="3319" y="1435"/>
                  </a:lnTo>
                  <a:lnTo>
                    <a:pt x="3329" y="1433"/>
                  </a:lnTo>
                  <a:lnTo>
                    <a:pt x="3339" y="1431"/>
                  </a:lnTo>
                  <a:lnTo>
                    <a:pt x="3349" y="1429"/>
                  </a:lnTo>
                  <a:lnTo>
                    <a:pt x="3360" y="1428"/>
                  </a:lnTo>
                  <a:lnTo>
                    <a:pt x="3369" y="1426"/>
                  </a:lnTo>
                  <a:lnTo>
                    <a:pt x="3379" y="1423"/>
                  </a:lnTo>
                  <a:lnTo>
                    <a:pt x="3389" y="1422"/>
                  </a:lnTo>
                  <a:lnTo>
                    <a:pt x="3399" y="1420"/>
                  </a:lnTo>
                  <a:lnTo>
                    <a:pt x="3408" y="1418"/>
                  </a:lnTo>
                  <a:lnTo>
                    <a:pt x="3419" y="1417"/>
                  </a:lnTo>
                  <a:lnTo>
                    <a:pt x="3429" y="1414"/>
                  </a:lnTo>
                  <a:lnTo>
                    <a:pt x="3438" y="1412"/>
                  </a:lnTo>
                  <a:lnTo>
                    <a:pt x="3448" y="1411"/>
                  </a:lnTo>
                  <a:lnTo>
                    <a:pt x="3458" y="1409"/>
                  </a:lnTo>
                  <a:lnTo>
                    <a:pt x="3467" y="1406"/>
                  </a:lnTo>
                  <a:lnTo>
                    <a:pt x="3478" y="1404"/>
                  </a:lnTo>
                  <a:lnTo>
                    <a:pt x="3487" y="1403"/>
                  </a:lnTo>
                  <a:lnTo>
                    <a:pt x="3497" y="1401"/>
                  </a:lnTo>
                  <a:lnTo>
                    <a:pt x="3506" y="1398"/>
                  </a:lnTo>
                  <a:lnTo>
                    <a:pt x="3515" y="1396"/>
                  </a:lnTo>
                  <a:lnTo>
                    <a:pt x="3525" y="1394"/>
                  </a:lnTo>
                  <a:lnTo>
                    <a:pt x="3534" y="1393"/>
                  </a:lnTo>
                  <a:lnTo>
                    <a:pt x="3545" y="1391"/>
                  </a:lnTo>
                  <a:lnTo>
                    <a:pt x="3554" y="1388"/>
                  </a:lnTo>
                  <a:lnTo>
                    <a:pt x="3563" y="1386"/>
                  </a:lnTo>
                  <a:lnTo>
                    <a:pt x="3572" y="1384"/>
                  </a:lnTo>
                  <a:lnTo>
                    <a:pt x="3582" y="1381"/>
                  </a:lnTo>
                  <a:lnTo>
                    <a:pt x="3591" y="1379"/>
                  </a:lnTo>
                  <a:lnTo>
                    <a:pt x="3600" y="1377"/>
                  </a:lnTo>
                  <a:lnTo>
                    <a:pt x="3609" y="1375"/>
                  </a:lnTo>
                  <a:lnTo>
                    <a:pt x="3618" y="1372"/>
                  </a:lnTo>
                  <a:lnTo>
                    <a:pt x="3627" y="1370"/>
                  </a:lnTo>
                  <a:lnTo>
                    <a:pt x="3637" y="1368"/>
                  </a:lnTo>
                  <a:lnTo>
                    <a:pt x="3646" y="1366"/>
                  </a:lnTo>
                  <a:lnTo>
                    <a:pt x="3655" y="1363"/>
                  </a:lnTo>
                  <a:lnTo>
                    <a:pt x="3664" y="1361"/>
                  </a:lnTo>
                  <a:lnTo>
                    <a:pt x="3673" y="1359"/>
                  </a:lnTo>
                  <a:lnTo>
                    <a:pt x="3682" y="1356"/>
                  </a:lnTo>
                  <a:lnTo>
                    <a:pt x="3691" y="1354"/>
                  </a:lnTo>
                  <a:lnTo>
                    <a:pt x="3700" y="1352"/>
                  </a:lnTo>
                  <a:lnTo>
                    <a:pt x="3709" y="1350"/>
                  </a:lnTo>
                  <a:lnTo>
                    <a:pt x="3717" y="1347"/>
                  </a:lnTo>
                  <a:lnTo>
                    <a:pt x="3726" y="1345"/>
                  </a:lnTo>
                  <a:lnTo>
                    <a:pt x="3735" y="1343"/>
                  </a:lnTo>
                  <a:lnTo>
                    <a:pt x="3744" y="1339"/>
                  </a:lnTo>
                  <a:lnTo>
                    <a:pt x="3752" y="1337"/>
                  </a:lnTo>
                  <a:lnTo>
                    <a:pt x="3761" y="1335"/>
                  </a:lnTo>
                  <a:lnTo>
                    <a:pt x="3769" y="1333"/>
                  </a:lnTo>
                  <a:lnTo>
                    <a:pt x="3778" y="1330"/>
                  </a:lnTo>
                  <a:lnTo>
                    <a:pt x="3786" y="1327"/>
                  </a:lnTo>
                  <a:lnTo>
                    <a:pt x="3795" y="1325"/>
                  </a:lnTo>
                  <a:lnTo>
                    <a:pt x="3803" y="1322"/>
                  </a:lnTo>
                  <a:lnTo>
                    <a:pt x="3813" y="1320"/>
                  </a:lnTo>
                  <a:lnTo>
                    <a:pt x="3820" y="1317"/>
                  </a:lnTo>
                  <a:lnTo>
                    <a:pt x="3830" y="1314"/>
                  </a:lnTo>
                  <a:lnTo>
                    <a:pt x="3837" y="1312"/>
                  </a:lnTo>
                  <a:lnTo>
                    <a:pt x="3845" y="1310"/>
                  </a:lnTo>
                  <a:lnTo>
                    <a:pt x="3853" y="1307"/>
                  </a:lnTo>
                  <a:lnTo>
                    <a:pt x="3862" y="1304"/>
                  </a:lnTo>
                  <a:lnTo>
                    <a:pt x="3870" y="1302"/>
                  </a:lnTo>
                  <a:lnTo>
                    <a:pt x="3878" y="1299"/>
                  </a:lnTo>
                  <a:lnTo>
                    <a:pt x="3886" y="1296"/>
                  </a:lnTo>
                  <a:lnTo>
                    <a:pt x="3894" y="1294"/>
                  </a:lnTo>
                  <a:lnTo>
                    <a:pt x="3902" y="1291"/>
                  </a:lnTo>
                  <a:lnTo>
                    <a:pt x="3910" y="1288"/>
                  </a:lnTo>
                  <a:lnTo>
                    <a:pt x="3918" y="1285"/>
                  </a:lnTo>
                  <a:lnTo>
                    <a:pt x="3926" y="1283"/>
                  </a:lnTo>
                  <a:lnTo>
                    <a:pt x="3934" y="1280"/>
                  </a:lnTo>
                  <a:lnTo>
                    <a:pt x="3942" y="1277"/>
                  </a:lnTo>
                  <a:lnTo>
                    <a:pt x="3949" y="1275"/>
                  </a:lnTo>
                  <a:lnTo>
                    <a:pt x="3957" y="1271"/>
                  </a:lnTo>
                  <a:lnTo>
                    <a:pt x="3965" y="1269"/>
                  </a:lnTo>
                  <a:lnTo>
                    <a:pt x="3973" y="1266"/>
                  </a:lnTo>
                  <a:lnTo>
                    <a:pt x="3979" y="1263"/>
                  </a:lnTo>
                  <a:lnTo>
                    <a:pt x="3987" y="1260"/>
                  </a:lnTo>
                  <a:lnTo>
                    <a:pt x="3995" y="1258"/>
                  </a:lnTo>
                  <a:lnTo>
                    <a:pt x="4002" y="1254"/>
                  </a:lnTo>
                  <a:lnTo>
                    <a:pt x="4010" y="1252"/>
                  </a:lnTo>
                  <a:lnTo>
                    <a:pt x="4017" y="1249"/>
                  </a:lnTo>
                  <a:lnTo>
                    <a:pt x="4025" y="1245"/>
                  </a:lnTo>
                  <a:lnTo>
                    <a:pt x="4032" y="1243"/>
                  </a:lnTo>
                  <a:lnTo>
                    <a:pt x="4038" y="1240"/>
                  </a:lnTo>
                  <a:lnTo>
                    <a:pt x="4046" y="1237"/>
                  </a:lnTo>
                  <a:lnTo>
                    <a:pt x="4053" y="1234"/>
                  </a:lnTo>
                  <a:lnTo>
                    <a:pt x="4060" y="1232"/>
                  </a:lnTo>
                  <a:lnTo>
                    <a:pt x="4067" y="1228"/>
                  </a:lnTo>
                  <a:lnTo>
                    <a:pt x="4075" y="1225"/>
                  </a:lnTo>
                  <a:lnTo>
                    <a:pt x="4082" y="1223"/>
                  </a:lnTo>
                  <a:lnTo>
                    <a:pt x="4088" y="1219"/>
                  </a:lnTo>
                  <a:lnTo>
                    <a:pt x="4095" y="1216"/>
                  </a:lnTo>
                  <a:lnTo>
                    <a:pt x="4102" y="1213"/>
                  </a:lnTo>
                  <a:lnTo>
                    <a:pt x="4109" y="1210"/>
                  </a:lnTo>
                  <a:lnTo>
                    <a:pt x="4116" y="1207"/>
                  </a:lnTo>
                  <a:lnTo>
                    <a:pt x="4122" y="1203"/>
                  </a:lnTo>
                  <a:lnTo>
                    <a:pt x="4128" y="1201"/>
                  </a:lnTo>
                  <a:lnTo>
                    <a:pt x="4135" y="1198"/>
                  </a:lnTo>
                  <a:lnTo>
                    <a:pt x="4142" y="1194"/>
                  </a:lnTo>
                  <a:lnTo>
                    <a:pt x="4149" y="1192"/>
                  </a:lnTo>
                  <a:lnTo>
                    <a:pt x="4154" y="1188"/>
                  </a:lnTo>
                  <a:lnTo>
                    <a:pt x="4161" y="1185"/>
                  </a:lnTo>
                  <a:lnTo>
                    <a:pt x="4168" y="1182"/>
                  </a:lnTo>
                  <a:lnTo>
                    <a:pt x="4173" y="1178"/>
                  </a:lnTo>
                  <a:lnTo>
                    <a:pt x="4180" y="1176"/>
                  </a:lnTo>
                  <a:lnTo>
                    <a:pt x="4186" y="1173"/>
                  </a:lnTo>
                  <a:lnTo>
                    <a:pt x="4193" y="1169"/>
                  </a:lnTo>
                  <a:lnTo>
                    <a:pt x="4198" y="1166"/>
                  </a:lnTo>
                  <a:lnTo>
                    <a:pt x="4204" y="1162"/>
                  </a:lnTo>
                  <a:lnTo>
                    <a:pt x="4211" y="1160"/>
                  </a:lnTo>
                  <a:lnTo>
                    <a:pt x="4217" y="1157"/>
                  </a:lnTo>
                  <a:lnTo>
                    <a:pt x="4222" y="1153"/>
                  </a:lnTo>
                  <a:lnTo>
                    <a:pt x="4228" y="1150"/>
                  </a:lnTo>
                  <a:lnTo>
                    <a:pt x="4234" y="1146"/>
                  </a:lnTo>
                  <a:lnTo>
                    <a:pt x="4239" y="1143"/>
                  </a:lnTo>
                  <a:lnTo>
                    <a:pt x="4246" y="1140"/>
                  </a:lnTo>
                  <a:lnTo>
                    <a:pt x="4252" y="1136"/>
                  </a:lnTo>
                  <a:lnTo>
                    <a:pt x="4256" y="1134"/>
                  </a:lnTo>
                  <a:lnTo>
                    <a:pt x="4262" y="1131"/>
                  </a:lnTo>
                  <a:lnTo>
                    <a:pt x="4268" y="1127"/>
                  </a:lnTo>
                  <a:lnTo>
                    <a:pt x="4273" y="1124"/>
                  </a:lnTo>
                  <a:lnTo>
                    <a:pt x="4279" y="1120"/>
                  </a:lnTo>
                  <a:lnTo>
                    <a:pt x="4285" y="1117"/>
                  </a:lnTo>
                  <a:lnTo>
                    <a:pt x="4289" y="1114"/>
                  </a:lnTo>
                  <a:lnTo>
                    <a:pt x="4295" y="1110"/>
                  </a:lnTo>
                  <a:lnTo>
                    <a:pt x="4301" y="1107"/>
                  </a:lnTo>
                  <a:lnTo>
                    <a:pt x="4305" y="1103"/>
                  </a:lnTo>
                  <a:lnTo>
                    <a:pt x="4311" y="1100"/>
                  </a:lnTo>
                  <a:lnTo>
                    <a:pt x="4315" y="1097"/>
                  </a:lnTo>
                  <a:lnTo>
                    <a:pt x="4321" y="1093"/>
                  </a:lnTo>
                  <a:lnTo>
                    <a:pt x="4326" y="1090"/>
                  </a:lnTo>
                  <a:lnTo>
                    <a:pt x="4330" y="1086"/>
                  </a:lnTo>
                  <a:lnTo>
                    <a:pt x="4336" y="1083"/>
                  </a:lnTo>
                  <a:lnTo>
                    <a:pt x="4340" y="1080"/>
                  </a:lnTo>
                  <a:lnTo>
                    <a:pt x="4345" y="1076"/>
                  </a:lnTo>
                  <a:lnTo>
                    <a:pt x="4349" y="1073"/>
                  </a:lnTo>
                  <a:lnTo>
                    <a:pt x="4354" y="1069"/>
                  </a:lnTo>
                  <a:lnTo>
                    <a:pt x="4359" y="1066"/>
                  </a:lnTo>
                  <a:lnTo>
                    <a:pt x="4363" y="1062"/>
                  </a:lnTo>
                  <a:lnTo>
                    <a:pt x="4368" y="1059"/>
                  </a:lnTo>
                  <a:lnTo>
                    <a:pt x="4372" y="1056"/>
                  </a:lnTo>
                  <a:lnTo>
                    <a:pt x="4377" y="1052"/>
                  </a:lnTo>
                  <a:lnTo>
                    <a:pt x="4381" y="1048"/>
                  </a:lnTo>
                  <a:lnTo>
                    <a:pt x="4386" y="1044"/>
                  </a:lnTo>
                  <a:lnTo>
                    <a:pt x="4389" y="1041"/>
                  </a:lnTo>
                  <a:lnTo>
                    <a:pt x="4394" y="1038"/>
                  </a:lnTo>
                  <a:lnTo>
                    <a:pt x="4398" y="1034"/>
                  </a:lnTo>
                  <a:lnTo>
                    <a:pt x="4402" y="1031"/>
                  </a:lnTo>
                  <a:lnTo>
                    <a:pt x="4406" y="1027"/>
                  </a:lnTo>
                  <a:lnTo>
                    <a:pt x="4410" y="1024"/>
                  </a:lnTo>
                  <a:lnTo>
                    <a:pt x="4414" y="1019"/>
                  </a:lnTo>
                  <a:lnTo>
                    <a:pt x="4418" y="1016"/>
                  </a:lnTo>
                  <a:lnTo>
                    <a:pt x="4422" y="1013"/>
                  </a:lnTo>
                  <a:lnTo>
                    <a:pt x="4425" y="1009"/>
                  </a:lnTo>
                  <a:lnTo>
                    <a:pt x="4429" y="1006"/>
                  </a:lnTo>
                  <a:lnTo>
                    <a:pt x="4433" y="1002"/>
                  </a:lnTo>
                  <a:lnTo>
                    <a:pt x="4437" y="999"/>
                  </a:lnTo>
                  <a:lnTo>
                    <a:pt x="4440" y="994"/>
                  </a:lnTo>
                  <a:lnTo>
                    <a:pt x="4444" y="991"/>
                  </a:lnTo>
                  <a:lnTo>
                    <a:pt x="4447" y="988"/>
                  </a:lnTo>
                  <a:lnTo>
                    <a:pt x="4450" y="984"/>
                  </a:lnTo>
                  <a:lnTo>
                    <a:pt x="4454" y="981"/>
                  </a:lnTo>
                  <a:lnTo>
                    <a:pt x="4457" y="976"/>
                  </a:lnTo>
                  <a:lnTo>
                    <a:pt x="4461" y="973"/>
                  </a:lnTo>
                  <a:lnTo>
                    <a:pt x="4463" y="969"/>
                  </a:lnTo>
                  <a:lnTo>
                    <a:pt x="4466" y="966"/>
                  </a:lnTo>
                  <a:lnTo>
                    <a:pt x="4470" y="963"/>
                  </a:lnTo>
                  <a:lnTo>
                    <a:pt x="4472" y="958"/>
                  </a:lnTo>
                  <a:lnTo>
                    <a:pt x="4475" y="955"/>
                  </a:lnTo>
                  <a:lnTo>
                    <a:pt x="4479" y="951"/>
                  </a:lnTo>
                  <a:lnTo>
                    <a:pt x="4481" y="948"/>
                  </a:lnTo>
                  <a:lnTo>
                    <a:pt x="4485" y="943"/>
                  </a:lnTo>
                  <a:lnTo>
                    <a:pt x="4487" y="940"/>
                  </a:lnTo>
                  <a:lnTo>
                    <a:pt x="4489" y="936"/>
                  </a:lnTo>
                  <a:lnTo>
                    <a:pt x="4492" y="933"/>
                  </a:lnTo>
                  <a:lnTo>
                    <a:pt x="4495" y="929"/>
                  </a:lnTo>
                  <a:lnTo>
                    <a:pt x="4497" y="925"/>
                  </a:lnTo>
                  <a:lnTo>
                    <a:pt x="4499" y="922"/>
                  </a:lnTo>
                  <a:lnTo>
                    <a:pt x="4502" y="918"/>
                  </a:lnTo>
                  <a:lnTo>
                    <a:pt x="4504" y="914"/>
                  </a:lnTo>
                  <a:lnTo>
                    <a:pt x="4506" y="910"/>
                  </a:lnTo>
                  <a:lnTo>
                    <a:pt x="4508" y="907"/>
                  </a:lnTo>
                  <a:lnTo>
                    <a:pt x="4511" y="902"/>
                  </a:lnTo>
                  <a:lnTo>
                    <a:pt x="4513" y="899"/>
                  </a:lnTo>
                  <a:lnTo>
                    <a:pt x="4515" y="896"/>
                  </a:lnTo>
                  <a:lnTo>
                    <a:pt x="4517" y="892"/>
                  </a:lnTo>
                  <a:lnTo>
                    <a:pt x="4520" y="888"/>
                  </a:lnTo>
                  <a:lnTo>
                    <a:pt x="4521" y="884"/>
                  </a:lnTo>
                  <a:lnTo>
                    <a:pt x="4523" y="881"/>
                  </a:lnTo>
                  <a:lnTo>
                    <a:pt x="4524" y="876"/>
                  </a:lnTo>
                  <a:lnTo>
                    <a:pt x="4527" y="873"/>
                  </a:lnTo>
                  <a:lnTo>
                    <a:pt x="4528" y="870"/>
                  </a:lnTo>
                  <a:lnTo>
                    <a:pt x="4530" y="865"/>
                  </a:lnTo>
                  <a:lnTo>
                    <a:pt x="4531" y="862"/>
                  </a:lnTo>
                  <a:lnTo>
                    <a:pt x="4533" y="858"/>
                  </a:lnTo>
                  <a:lnTo>
                    <a:pt x="4534" y="855"/>
                  </a:lnTo>
                  <a:lnTo>
                    <a:pt x="4536" y="850"/>
                  </a:lnTo>
                  <a:lnTo>
                    <a:pt x="4537" y="847"/>
                  </a:lnTo>
                  <a:lnTo>
                    <a:pt x="4538" y="843"/>
                  </a:lnTo>
                  <a:lnTo>
                    <a:pt x="4539" y="839"/>
                  </a:lnTo>
                  <a:lnTo>
                    <a:pt x="4540" y="835"/>
                  </a:lnTo>
                  <a:lnTo>
                    <a:pt x="4541" y="832"/>
                  </a:lnTo>
                  <a:lnTo>
                    <a:pt x="4542" y="828"/>
                  </a:lnTo>
                  <a:lnTo>
                    <a:pt x="4544" y="824"/>
                  </a:lnTo>
                  <a:lnTo>
                    <a:pt x="4545" y="821"/>
                  </a:lnTo>
                  <a:lnTo>
                    <a:pt x="4546" y="816"/>
                  </a:lnTo>
                  <a:lnTo>
                    <a:pt x="4547" y="813"/>
                  </a:lnTo>
                  <a:lnTo>
                    <a:pt x="4547" y="809"/>
                  </a:lnTo>
                  <a:lnTo>
                    <a:pt x="4548" y="805"/>
                  </a:lnTo>
                  <a:lnTo>
                    <a:pt x="4548" y="801"/>
                  </a:lnTo>
                  <a:lnTo>
                    <a:pt x="4549" y="798"/>
                  </a:lnTo>
                  <a:lnTo>
                    <a:pt x="4549" y="793"/>
                  </a:lnTo>
                  <a:lnTo>
                    <a:pt x="4550" y="790"/>
                  </a:lnTo>
                  <a:lnTo>
                    <a:pt x="4550" y="787"/>
                  </a:lnTo>
                  <a:lnTo>
                    <a:pt x="4551" y="782"/>
                  </a:lnTo>
                  <a:lnTo>
                    <a:pt x="4551" y="779"/>
                  </a:lnTo>
                  <a:lnTo>
                    <a:pt x="4551" y="775"/>
                  </a:lnTo>
                  <a:lnTo>
                    <a:pt x="4551" y="771"/>
                  </a:lnTo>
                  <a:lnTo>
                    <a:pt x="4551" y="767"/>
                  </a:lnTo>
                  <a:lnTo>
                    <a:pt x="4551" y="764"/>
                  </a:lnTo>
                  <a:lnTo>
                    <a:pt x="4551" y="759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91" name="Freeform 463"/>
            <p:cNvSpPr>
              <a:spLocks/>
            </p:cNvSpPr>
            <p:nvPr/>
          </p:nvSpPr>
          <p:spPr bwMode="auto">
            <a:xfrm>
              <a:off x="1032" y="2710"/>
              <a:ext cx="650" cy="108"/>
            </a:xfrm>
            <a:custGeom>
              <a:avLst/>
              <a:gdLst>
                <a:gd name="T0" fmla="*/ 2 w 4551"/>
                <a:gd name="T1" fmla="*/ 34 h 760"/>
                <a:gd name="T2" fmla="*/ 10 w 4551"/>
                <a:gd name="T3" fmla="*/ 73 h 760"/>
                <a:gd name="T4" fmla="*/ 23 w 4551"/>
                <a:gd name="T5" fmla="*/ 110 h 760"/>
                <a:gd name="T6" fmla="*/ 43 w 4551"/>
                <a:gd name="T7" fmla="*/ 148 h 760"/>
                <a:gd name="T8" fmla="*/ 67 w 4551"/>
                <a:gd name="T9" fmla="*/ 184 h 760"/>
                <a:gd name="T10" fmla="*/ 97 w 4551"/>
                <a:gd name="T11" fmla="*/ 220 h 760"/>
                <a:gd name="T12" fmla="*/ 134 w 4551"/>
                <a:gd name="T13" fmla="*/ 257 h 760"/>
                <a:gd name="T14" fmla="*/ 174 w 4551"/>
                <a:gd name="T15" fmla="*/ 292 h 760"/>
                <a:gd name="T16" fmla="*/ 220 w 4551"/>
                <a:gd name="T17" fmla="*/ 327 h 760"/>
                <a:gd name="T18" fmla="*/ 272 w 4551"/>
                <a:gd name="T19" fmla="*/ 361 h 760"/>
                <a:gd name="T20" fmla="*/ 329 w 4551"/>
                <a:gd name="T21" fmla="*/ 394 h 760"/>
                <a:gd name="T22" fmla="*/ 390 w 4551"/>
                <a:gd name="T23" fmla="*/ 426 h 760"/>
                <a:gd name="T24" fmla="*/ 456 w 4551"/>
                <a:gd name="T25" fmla="*/ 457 h 760"/>
                <a:gd name="T26" fmla="*/ 526 w 4551"/>
                <a:gd name="T27" fmla="*/ 486 h 760"/>
                <a:gd name="T28" fmla="*/ 601 w 4551"/>
                <a:gd name="T29" fmla="*/ 514 h 760"/>
                <a:gd name="T30" fmla="*/ 680 w 4551"/>
                <a:gd name="T31" fmla="*/ 542 h 760"/>
                <a:gd name="T32" fmla="*/ 764 w 4551"/>
                <a:gd name="T33" fmla="*/ 568 h 760"/>
                <a:gd name="T34" fmla="*/ 850 w 4551"/>
                <a:gd name="T35" fmla="*/ 593 h 760"/>
                <a:gd name="T36" fmla="*/ 941 w 4551"/>
                <a:gd name="T37" fmla="*/ 615 h 760"/>
                <a:gd name="T38" fmla="*/ 1034 w 4551"/>
                <a:gd name="T39" fmla="*/ 637 h 760"/>
                <a:gd name="T40" fmla="*/ 1131 w 4551"/>
                <a:gd name="T41" fmla="*/ 656 h 760"/>
                <a:gd name="T42" fmla="*/ 1230 w 4551"/>
                <a:gd name="T43" fmla="*/ 676 h 760"/>
                <a:gd name="T44" fmla="*/ 1332 w 4551"/>
                <a:gd name="T45" fmla="*/ 692 h 760"/>
                <a:gd name="T46" fmla="*/ 1438 w 4551"/>
                <a:gd name="T47" fmla="*/ 706 h 760"/>
                <a:gd name="T48" fmla="*/ 1545 w 4551"/>
                <a:gd name="T49" fmla="*/ 720 h 760"/>
                <a:gd name="T50" fmla="*/ 1652 w 4551"/>
                <a:gd name="T51" fmla="*/ 731 h 760"/>
                <a:gd name="T52" fmla="*/ 1762 w 4551"/>
                <a:gd name="T53" fmla="*/ 740 h 760"/>
                <a:gd name="T54" fmla="*/ 1874 w 4551"/>
                <a:gd name="T55" fmla="*/ 748 h 760"/>
                <a:gd name="T56" fmla="*/ 1986 w 4551"/>
                <a:gd name="T57" fmla="*/ 754 h 760"/>
                <a:gd name="T58" fmla="*/ 2100 w 4551"/>
                <a:gd name="T59" fmla="*/ 757 h 760"/>
                <a:gd name="T60" fmla="*/ 2213 w 4551"/>
                <a:gd name="T61" fmla="*/ 760 h 760"/>
                <a:gd name="T62" fmla="*/ 2327 w 4551"/>
                <a:gd name="T63" fmla="*/ 760 h 760"/>
                <a:gd name="T64" fmla="*/ 2440 w 4551"/>
                <a:gd name="T65" fmla="*/ 757 h 760"/>
                <a:gd name="T66" fmla="*/ 2554 w 4551"/>
                <a:gd name="T67" fmla="*/ 754 h 760"/>
                <a:gd name="T68" fmla="*/ 2666 w 4551"/>
                <a:gd name="T69" fmla="*/ 748 h 760"/>
                <a:gd name="T70" fmla="*/ 2777 w 4551"/>
                <a:gd name="T71" fmla="*/ 741 h 760"/>
                <a:gd name="T72" fmla="*/ 2887 w 4551"/>
                <a:gd name="T73" fmla="*/ 732 h 760"/>
                <a:gd name="T74" fmla="*/ 2996 w 4551"/>
                <a:gd name="T75" fmla="*/ 721 h 760"/>
                <a:gd name="T76" fmla="*/ 3103 w 4551"/>
                <a:gd name="T77" fmla="*/ 707 h 760"/>
                <a:gd name="T78" fmla="*/ 3207 w 4551"/>
                <a:gd name="T79" fmla="*/ 693 h 760"/>
                <a:gd name="T80" fmla="*/ 3311 w 4551"/>
                <a:gd name="T81" fmla="*/ 677 h 760"/>
                <a:gd name="T82" fmla="*/ 3411 w 4551"/>
                <a:gd name="T83" fmla="*/ 659 h 760"/>
                <a:gd name="T84" fmla="*/ 3507 w 4551"/>
                <a:gd name="T85" fmla="*/ 639 h 760"/>
                <a:gd name="T86" fmla="*/ 3601 w 4551"/>
                <a:gd name="T87" fmla="*/ 618 h 760"/>
                <a:gd name="T88" fmla="*/ 3692 w 4551"/>
                <a:gd name="T89" fmla="*/ 595 h 760"/>
                <a:gd name="T90" fmla="*/ 3780 w 4551"/>
                <a:gd name="T91" fmla="*/ 570 h 760"/>
                <a:gd name="T92" fmla="*/ 3862 w 4551"/>
                <a:gd name="T93" fmla="*/ 545 h 760"/>
                <a:gd name="T94" fmla="*/ 3942 w 4551"/>
                <a:gd name="T95" fmla="*/ 518 h 760"/>
                <a:gd name="T96" fmla="*/ 4018 w 4551"/>
                <a:gd name="T97" fmla="*/ 489 h 760"/>
                <a:gd name="T98" fmla="*/ 4088 w 4551"/>
                <a:gd name="T99" fmla="*/ 460 h 760"/>
                <a:gd name="T100" fmla="*/ 4155 w 4551"/>
                <a:gd name="T101" fmla="*/ 429 h 760"/>
                <a:gd name="T102" fmla="*/ 4217 w 4551"/>
                <a:gd name="T103" fmla="*/ 398 h 760"/>
                <a:gd name="T104" fmla="*/ 4273 w 4551"/>
                <a:gd name="T105" fmla="*/ 365 h 760"/>
                <a:gd name="T106" fmla="*/ 4326 w 4551"/>
                <a:gd name="T107" fmla="*/ 331 h 760"/>
                <a:gd name="T108" fmla="*/ 4372 w 4551"/>
                <a:gd name="T109" fmla="*/ 295 h 760"/>
                <a:gd name="T110" fmla="*/ 4414 w 4551"/>
                <a:gd name="T111" fmla="*/ 260 h 760"/>
                <a:gd name="T112" fmla="*/ 4450 w 4551"/>
                <a:gd name="T113" fmla="*/ 225 h 760"/>
                <a:gd name="T114" fmla="*/ 4481 w 4551"/>
                <a:gd name="T115" fmla="*/ 189 h 760"/>
                <a:gd name="T116" fmla="*/ 4507 w 4551"/>
                <a:gd name="T117" fmla="*/ 151 h 760"/>
                <a:gd name="T118" fmla="*/ 4527 w 4551"/>
                <a:gd name="T119" fmla="*/ 114 h 760"/>
                <a:gd name="T120" fmla="*/ 4540 w 4551"/>
                <a:gd name="T121" fmla="*/ 76 h 760"/>
                <a:gd name="T122" fmla="*/ 4549 w 4551"/>
                <a:gd name="T123" fmla="*/ 39 h 760"/>
                <a:gd name="T124" fmla="*/ 4551 w 4551"/>
                <a:gd name="T125" fmla="*/ 0 h 7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551" h="760">
                  <a:moveTo>
                    <a:pt x="0" y="0"/>
                  </a:moveTo>
                  <a:lnTo>
                    <a:pt x="0" y="5"/>
                  </a:lnTo>
                  <a:lnTo>
                    <a:pt x="0" y="8"/>
                  </a:lnTo>
                  <a:lnTo>
                    <a:pt x="0" y="12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1" y="31"/>
                  </a:lnTo>
                  <a:lnTo>
                    <a:pt x="2" y="34"/>
                  </a:lnTo>
                  <a:lnTo>
                    <a:pt x="2" y="39"/>
                  </a:lnTo>
                  <a:lnTo>
                    <a:pt x="3" y="42"/>
                  </a:lnTo>
                  <a:lnTo>
                    <a:pt x="3" y="46"/>
                  </a:lnTo>
                  <a:lnTo>
                    <a:pt x="4" y="50"/>
                  </a:lnTo>
                  <a:lnTo>
                    <a:pt x="5" y="54"/>
                  </a:lnTo>
                  <a:lnTo>
                    <a:pt x="5" y="57"/>
                  </a:lnTo>
                  <a:lnTo>
                    <a:pt x="6" y="62"/>
                  </a:lnTo>
                  <a:lnTo>
                    <a:pt x="8" y="65"/>
                  </a:lnTo>
                  <a:lnTo>
                    <a:pt x="9" y="68"/>
                  </a:lnTo>
                  <a:lnTo>
                    <a:pt x="10" y="73"/>
                  </a:lnTo>
                  <a:lnTo>
                    <a:pt x="11" y="76"/>
                  </a:lnTo>
                  <a:lnTo>
                    <a:pt x="12" y="80"/>
                  </a:lnTo>
                  <a:lnTo>
                    <a:pt x="13" y="84"/>
                  </a:lnTo>
                  <a:lnTo>
                    <a:pt x="14" y="88"/>
                  </a:lnTo>
                  <a:lnTo>
                    <a:pt x="15" y="91"/>
                  </a:lnTo>
                  <a:lnTo>
                    <a:pt x="17" y="94"/>
                  </a:lnTo>
                  <a:lnTo>
                    <a:pt x="18" y="99"/>
                  </a:lnTo>
                  <a:lnTo>
                    <a:pt x="20" y="102"/>
                  </a:lnTo>
                  <a:lnTo>
                    <a:pt x="21" y="106"/>
                  </a:lnTo>
                  <a:lnTo>
                    <a:pt x="23" y="110"/>
                  </a:lnTo>
                  <a:lnTo>
                    <a:pt x="25" y="114"/>
                  </a:lnTo>
                  <a:lnTo>
                    <a:pt x="27" y="117"/>
                  </a:lnTo>
                  <a:lnTo>
                    <a:pt x="28" y="122"/>
                  </a:lnTo>
                  <a:lnTo>
                    <a:pt x="30" y="125"/>
                  </a:lnTo>
                  <a:lnTo>
                    <a:pt x="31" y="129"/>
                  </a:lnTo>
                  <a:lnTo>
                    <a:pt x="34" y="133"/>
                  </a:lnTo>
                  <a:lnTo>
                    <a:pt x="36" y="136"/>
                  </a:lnTo>
                  <a:lnTo>
                    <a:pt x="38" y="140"/>
                  </a:lnTo>
                  <a:lnTo>
                    <a:pt x="40" y="143"/>
                  </a:lnTo>
                  <a:lnTo>
                    <a:pt x="43" y="148"/>
                  </a:lnTo>
                  <a:lnTo>
                    <a:pt x="44" y="151"/>
                  </a:lnTo>
                  <a:lnTo>
                    <a:pt x="47" y="155"/>
                  </a:lnTo>
                  <a:lnTo>
                    <a:pt x="50" y="158"/>
                  </a:lnTo>
                  <a:lnTo>
                    <a:pt x="52" y="163"/>
                  </a:lnTo>
                  <a:lnTo>
                    <a:pt x="54" y="166"/>
                  </a:lnTo>
                  <a:lnTo>
                    <a:pt x="56" y="169"/>
                  </a:lnTo>
                  <a:lnTo>
                    <a:pt x="59" y="174"/>
                  </a:lnTo>
                  <a:lnTo>
                    <a:pt x="62" y="177"/>
                  </a:lnTo>
                  <a:lnTo>
                    <a:pt x="64" y="181"/>
                  </a:lnTo>
                  <a:lnTo>
                    <a:pt x="67" y="184"/>
                  </a:lnTo>
                  <a:lnTo>
                    <a:pt x="70" y="189"/>
                  </a:lnTo>
                  <a:lnTo>
                    <a:pt x="72" y="192"/>
                  </a:lnTo>
                  <a:lnTo>
                    <a:pt x="76" y="195"/>
                  </a:lnTo>
                  <a:lnTo>
                    <a:pt x="78" y="199"/>
                  </a:lnTo>
                  <a:lnTo>
                    <a:pt x="81" y="202"/>
                  </a:lnTo>
                  <a:lnTo>
                    <a:pt x="85" y="207"/>
                  </a:lnTo>
                  <a:lnTo>
                    <a:pt x="88" y="210"/>
                  </a:lnTo>
                  <a:lnTo>
                    <a:pt x="90" y="214"/>
                  </a:lnTo>
                  <a:lnTo>
                    <a:pt x="94" y="217"/>
                  </a:lnTo>
                  <a:lnTo>
                    <a:pt x="97" y="220"/>
                  </a:lnTo>
                  <a:lnTo>
                    <a:pt x="101" y="225"/>
                  </a:lnTo>
                  <a:lnTo>
                    <a:pt x="104" y="228"/>
                  </a:lnTo>
                  <a:lnTo>
                    <a:pt x="107" y="232"/>
                  </a:lnTo>
                  <a:lnTo>
                    <a:pt x="111" y="235"/>
                  </a:lnTo>
                  <a:lnTo>
                    <a:pt x="114" y="239"/>
                  </a:lnTo>
                  <a:lnTo>
                    <a:pt x="118" y="243"/>
                  </a:lnTo>
                  <a:lnTo>
                    <a:pt x="122" y="247"/>
                  </a:lnTo>
                  <a:lnTo>
                    <a:pt x="126" y="250"/>
                  </a:lnTo>
                  <a:lnTo>
                    <a:pt x="129" y="253"/>
                  </a:lnTo>
                  <a:lnTo>
                    <a:pt x="134" y="257"/>
                  </a:lnTo>
                  <a:lnTo>
                    <a:pt x="137" y="260"/>
                  </a:lnTo>
                  <a:lnTo>
                    <a:pt x="140" y="264"/>
                  </a:lnTo>
                  <a:lnTo>
                    <a:pt x="145" y="268"/>
                  </a:lnTo>
                  <a:lnTo>
                    <a:pt x="148" y="272"/>
                  </a:lnTo>
                  <a:lnTo>
                    <a:pt x="153" y="275"/>
                  </a:lnTo>
                  <a:lnTo>
                    <a:pt x="157" y="278"/>
                  </a:lnTo>
                  <a:lnTo>
                    <a:pt x="161" y="282"/>
                  </a:lnTo>
                  <a:lnTo>
                    <a:pt x="165" y="285"/>
                  </a:lnTo>
                  <a:lnTo>
                    <a:pt x="170" y="289"/>
                  </a:lnTo>
                  <a:lnTo>
                    <a:pt x="174" y="292"/>
                  </a:lnTo>
                  <a:lnTo>
                    <a:pt x="179" y="295"/>
                  </a:lnTo>
                  <a:lnTo>
                    <a:pt x="182" y="299"/>
                  </a:lnTo>
                  <a:lnTo>
                    <a:pt x="187" y="303"/>
                  </a:lnTo>
                  <a:lnTo>
                    <a:pt x="191" y="307"/>
                  </a:lnTo>
                  <a:lnTo>
                    <a:pt x="197" y="310"/>
                  </a:lnTo>
                  <a:lnTo>
                    <a:pt x="202" y="314"/>
                  </a:lnTo>
                  <a:lnTo>
                    <a:pt x="206" y="317"/>
                  </a:lnTo>
                  <a:lnTo>
                    <a:pt x="211" y="320"/>
                  </a:lnTo>
                  <a:lnTo>
                    <a:pt x="215" y="324"/>
                  </a:lnTo>
                  <a:lnTo>
                    <a:pt x="220" y="327"/>
                  </a:lnTo>
                  <a:lnTo>
                    <a:pt x="225" y="331"/>
                  </a:lnTo>
                  <a:lnTo>
                    <a:pt x="230" y="334"/>
                  </a:lnTo>
                  <a:lnTo>
                    <a:pt x="236" y="337"/>
                  </a:lnTo>
                  <a:lnTo>
                    <a:pt x="240" y="341"/>
                  </a:lnTo>
                  <a:lnTo>
                    <a:pt x="246" y="344"/>
                  </a:lnTo>
                  <a:lnTo>
                    <a:pt x="250" y="348"/>
                  </a:lnTo>
                  <a:lnTo>
                    <a:pt x="256" y="351"/>
                  </a:lnTo>
                  <a:lnTo>
                    <a:pt x="261" y="354"/>
                  </a:lnTo>
                  <a:lnTo>
                    <a:pt x="266" y="358"/>
                  </a:lnTo>
                  <a:lnTo>
                    <a:pt x="272" y="361"/>
                  </a:lnTo>
                  <a:lnTo>
                    <a:pt x="278" y="365"/>
                  </a:lnTo>
                  <a:lnTo>
                    <a:pt x="282" y="368"/>
                  </a:lnTo>
                  <a:lnTo>
                    <a:pt x="288" y="370"/>
                  </a:lnTo>
                  <a:lnTo>
                    <a:pt x="294" y="374"/>
                  </a:lnTo>
                  <a:lnTo>
                    <a:pt x="299" y="377"/>
                  </a:lnTo>
                  <a:lnTo>
                    <a:pt x="305" y="381"/>
                  </a:lnTo>
                  <a:lnTo>
                    <a:pt x="311" y="384"/>
                  </a:lnTo>
                  <a:lnTo>
                    <a:pt x="316" y="387"/>
                  </a:lnTo>
                  <a:lnTo>
                    <a:pt x="322" y="391"/>
                  </a:lnTo>
                  <a:lnTo>
                    <a:pt x="329" y="394"/>
                  </a:lnTo>
                  <a:lnTo>
                    <a:pt x="334" y="398"/>
                  </a:lnTo>
                  <a:lnTo>
                    <a:pt x="340" y="400"/>
                  </a:lnTo>
                  <a:lnTo>
                    <a:pt x="346" y="403"/>
                  </a:lnTo>
                  <a:lnTo>
                    <a:pt x="353" y="407"/>
                  </a:lnTo>
                  <a:lnTo>
                    <a:pt x="358" y="410"/>
                  </a:lnTo>
                  <a:lnTo>
                    <a:pt x="364" y="413"/>
                  </a:lnTo>
                  <a:lnTo>
                    <a:pt x="371" y="416"/>
                  </a:lnTo>
                  <a:lnTo>
                    <a:pt x="376" y="419"/>
                  </a:lnTo>
                  <a:lnTo>
                    <a:pt x="383" y="423"/>
                  </a:lnTo>
                  <a:lnTo>
                    <a:pt x="390" y="426"/>
                  </a:lnTo>
                  <a:lnTo>
                    <a:pt x="396" y="429"/>
                  </a:lnTo>
                  <a:lnTo>
                    <a:pt x="403" y="432"/>
                  </a:lnTo>
                  <a:lnTo>
                    <a:pt x="409" y="435"/>
                  </a:lnTo>
                  <a:lnTo>
                    <a:pt x="415" y="438"/>
                  </a:lnTo>
                  <a:lnTo>
                    <a:pt x="422" y="442"/>
                  </a:lnTo>
                  <a:lnTo>
                    <a:pt x="429" y="444"/>
                  </a:lnTo>
                  <a:lnTo>
                    <a:pt x="435" y="447"/>
                  </a:lnTo>
                  <a:lnTo>
                    <a:pt x="442" y="451"/>
                  </a:lnTo>
                  <a:lnTo>
                    <a:pt x="449" y="453"/>
                  </a:lnTo>
                  <a:lnTo>
                    <a:pt x="456" y="457"/>
                  </a:lnTo>
                  <a:lnTo>
                    <a:pt x="463" y="460"/>
                  </a:lnTo>
                  <a:lnTo>
                    <a:pt x="470" y="462"/>
                  </a:lnTo>
                  <a:lnTo>
                    <a:pt x="476" y="466"/>
                  </a:lnTo>
                  <a:lnTo>
                    <a:pt x="483" y="469"/>
                  </a:lnTo>
                  <a:lnTo>
                    <a:pt x="490" y="471"/>
                  </a:lnTo>
                  <a:lnTo>
                    <a:pt x="497" y="475"/>
                  </a:lnTo>
                  <a:lnTo>
                    <a:pt x="505" y="477"/>
                  </a:lnTo>
                  <a:lnTo>
                    <a:pt x="512" y="480"/>
                  </a:lnTo>
                  <a:lnTo>
                    <a:pt x="518" y="484"/>
                  </a:lnTo>
                  <a:lnTo>
                    <a:pt x="526" y="486"/>
                  </a:lnTo>
                  <a:lnTo>
                    <a:pt x="533" y="489"/>
                  </a:lnTo>
                  <a:lnTo>
                    <a:pt x="541" y="492"/>
                  </a:lnTo>
                  <a:lnTo>
                    <a:pt x="548" y="495"/>
                  </a:lnTo>
                  <a:lnTo>
                    <a:pt x="556" y="497"/>
                  </a:lnTo>
                  <a:lnTo>
                    <a:pt x="563" y="501"/>
                  </a:lnTo>
                  <a:lnTo>
                    <a:pt x="571" y="503"/>
                  </a:lnTo>
                  <a:lnTo>
                    <a:pt x="579" y="507"/>
                  </a:lnTo>
                  <a:lnTo>
                    <a:pt x="585" y="509"/>
                  </a:lnTo>
                  <a:lnTo>
                    <a:pt x="593" y="512"/>
                  </a:lnTo>
                  <a:lnTo>
                    <a:pt x="601" y="514"/>
                  </a:lnTo>
                  <a:lnTo>
                    <a:pt x="609" y="518"/>
                  </a:lnTo>
                  <a:lnTo>
                    <a:pt x="616" y="520"/>
                  </a:lnTo>
                  <a:lnTo>
                    <a:pt x="624" y="524"/>
                  </a:lnTo>
                  <a:lnTo>
                    <a:pt x="632" y="526"/>
                  </a:lnTo>
                  <a:lnTo>
                    <a:pt x="640" y="528"/>
                  </a:lnTo>
                  <a:lnTo>
                    <a:pt x="648" y="531"/>
                  </a:lnTo>
                  <a:lnTo>
                    <a:pt x="656" y="534"/>
                  </a:lnTo>
                  <a:lnTo>
                    <a:pt x="664" y="537"/>
                  </a:lnTo>
                  <a:lnTo>
                    <a:pt x="672" y="539"/>
                  </a:lnTo>
                  <a:lnTo>
                    <a:pt x="680" y="542"/>
                  </a:lnTo>
                  <a:lnTo>
                    <a:pt x="689" y="545"/>
                  </a:lnTo>
                  <a:lnTo>
                    <a:pt x="697" y="547"/>
                  </a:lnTo>
                  <a:lnTo>
                    <a:pt x="705" y="550"/>
                  </a:lnTo>
                  <a:lnTo>
                    <a:pt x="712" y="553"/>
                  </a:lnTo>
                  <a:lnTo>
                    <a:pt x="722" y="555"/>
                  </a:lnTo>
                  <a:lnTo>
                    <a:pt x="729" y="558"/>
                  </a:lnTo>
                  <a:lnTo>
                    <a:pt x="737" y="560"/>
                  </a:lnTo>
                  <a:lnTo>
                    <a:pt x="747" y="563"/>
                  </a:lnTo>
                  <a:lnTo>
                    <a:pt x="754" y="566"/>
                  </a:lnTo>
                  <a:lnTo>
                    <a:pt x="764" y="568"/>
                  </a:lnTo>
                  <a:lnTo>
                    <a:pt x="771" y="570"/>
                  </a:lnTo>
                  <a:lnTo>
                    <a:pt x="781" y="573"/>
                  </a:lnTo>
                  <a:lnTo>
                    <a:pt x="789" y="576"/>
                  </a:lnTo>
                  <a:lnTo>
                    <a:pt x="798" y="578"/>
                  </a:lnTo>
                  <a:lnTo>
                    <a:pt x="806" y="580"/>
                  </a:lnTo>
                  <a:lnTo>
                    <a:pt x="815" y="583"/>
                  </a:lnTo>
                  <a:lnTo>
                    <a:pt x="824" y="585"/>
                  </a:lnTo>
                  <a:lnTo>
                    <a:pt x="833" y="588"/>
                  </a:lnTo>
                  <a:lnTo>
                    <a:pt x="841" y="591"/>
                  </a:lnTo>
                  <a:lnTo>
                    <a:pt x="850" y="593"/>
                  </a:lnTo>
                  <a:lnTo>
                    <a:pt x="859" y="595"/>
                  </a:lnTo>
                  <a:lnTo>
                    <a:pt x="868" y="597"/>
                  </a:lnTo>
                  <a:lnTo>
                    <a:pt x="877" y="600"/>
                  </a:lnTo>
                  <a:lnTo>
                    <a:pt x="886" y="602"/>
                  </a:lnTo>
                  <a:lnTo>
                    <a:pt x="895" y="604"/>
                  </a:lnTo>
                  <a:lnTo>
                    <a:pt x="903" y="606"/>
                  </a:lnTo>
                  <a:lnTo>
                    <a:pt x="912" y="609"/>
                  </a:lnTo>
                  <a:lnTo>
                    <a:pt x="922" y="611"/>
                  </a:lnTo>
                  <a:lnTo>
                    <a:pt x="932" y="613"/>
                  </a:lnTo>
                  <a:lnTo>
                    <a:pt x="941" y="615"/>
                  </a:lnTo>
                  <a:lnTo>
                    <a:pt x="950" y="618"/>
                  </a:lnTo>
                  <a:lnTo>
                    <a:pt x="959" y="620"/>
                  </a:lnTo>
                  <a:lnTo>
                    <a:pt x="968" y="622"/>
                  </a:lnTo>
                  <a:lnTo>
                    <a:pt x="977" y="625"/>
                  </a:lnTo>
                  <a:lnTo>
                    <a:pt x="987" y="627"/>
                  </a:lnTo>
                  <a:lnTo>
                    <a:pt x="996" y="629"/>
                  </a:lnTo>
                  <a:lnTo>
                    <a:pt x="1005" y="630"/>
                  </a:lnTo>
                  <a:lnTo>
                    <a:pt x="1016" y="633"/>
                  </a:lnTo>
                  <a:lnTo>
                    <a:pt x="1025" y="635"/>
                  </a:lnTo>
                  <a:lnTo>
                    <a:pt x="1034" y="637"/>
                  </a:lnTo>
                  <a:lnTo>
                    <a:pt x="1044" y="639"/>
                  </a:lnTo>
                  <a:lnTo>
                    <a:pt x="1053" y="642"/>
                  </a:lnTo>
                  <a:lnTo>
                    <a:pt x="1063" y="643"/>
                  </a:lnTo>
                  <a:lnTo>
                    <a:pt x="1072" y="645"/>
                  </a:lnTo>
                  <a:lnTo>
                    <a:pt x="1083" y="647"/>
                  </a:lnTo>
                  <a:lnTo>
                    <a:pt x="1092" y="650"/>
                  </a:lnTo>
                  <a:lnTo>
                    <a:pt x="1102" y="651"/>
                  </a:lnTo>
                  <a:lnTo>
                    <a:pt x="1111" y="653"/>
                  </a:lnTo>
                  <a:lnTo>
                    <a:pt x="1121" y="655"/>
                  </a:lnTo>
                  <a:lnTo>
                    <a:pt x="1131" y="656"/>
                  </a:lnTo>
                  <a:lnTo>
                    <a:pt x="1140" y="659"/>
                  </a:lnTo>
                  <a:lnTo>
                    <a:pt x="1151" y="661"/>
                  </a:lnTo>
                  <a:lnTo>
                    <a:pt x="1161" y="662"/>
                  </a:lnTo>
                  <a:lnTo>
                    <a:pt x="1170" y="664"/>
                  </a:lnTo>
                  <a:lnTo>
                    <a:pt x="1180" y="667"/>
                  </a:lnTo>
                  <a:lnTo>
                    <a:pt x="1190" y="668"/>
                  </a:lnTo>
                  <a:lnTo>
                    <a:pt x="1201" y="670"/>
                  </a:lnTo>
                  <a:lnTo>
                    <a:pt x="1211" y="671"/>
                  </a:lnTo>
                  <a:lnTo>
                    <a:pt x="1220" y="673"/>
                  </a:lnTo>
                  <a:lnTo>
                    <a:pt x="1230" y="676"/>
                  </a:lnTo>
                  <a:lnTo>
                    <a:pt x="1240" y="677"/>
                  </a:lnTo>
                  <a:lnTo>
                    <a:pt x="1251" y="679"/>
                  </a:lnTo>
                  <a:lnTo>
                    <a:pt x="1261" y="680"/>
                  </a:lnTo>
                  <a:lnTo>
                    <a:pt x="1271" y="682"/>
                  </a:lnTo>
                  <a:lnTo>
                    <a:pt x="1281" y="684"/>
                  </a:lnTo>
                  <a:lnTo>
                    <a:pt x="1291" y="685"/>
                  </a:lnTo>
                  <a:lnTo>
                    <a:pt x="1302" y="687"/>
                  </a:lnTo>
                  <a:lnTo>
                    <a:pt x="1312" y="688"/>
                  </a:lnTo>
                  <a:lnTo>
                    <a:pt x="1322" y="690"/>
                  </a:lnTo>
                  <a:lnTo>
                    <a:pt x="1332" y="692"/>
                  </a:lnTo>
                  <a:lnTo>
                    <a:pt x="1344" y="693"/>
                  </a:lnTo>
                  <a:lnTo>
                    <a:pt x="1354" y="695"/>
                  </a:lnTo>
                  <a:lnTo>
                    <a:pt x="1364" y="696"/>
                  </a:lnTo>
                  <a:lnTo>
                    <a:pt x="1374" y="698"/>
                  </a:lnTo>
                  <a:lnTo>
                    <a:pt x="1384" y="699"/>
                  </a:lnTo>
                  <a:lnTo>
                    <a:pt x="1395" y="701"/>
                  </a:lnTo>
                  <a:lnTo>
                    <a:pt x="1406" y="702"/>
                  </a:lnTo>
                  <a:lnTo>
                    <a:pt x="1416" y="704"/>
                  </a:lnTo>
                  <a:lnTo>
                    <a:pt x="1426" y="705"/>
                  </a:lnTo>
                  <a:lnTo>
                    <a:pt x="1438" y="706"/>
                  </a:lnTo>
                  <a:lnTo>
                    <a:pt x="1448" y="707"/>
                  </a:lnTo>
                  <a:lnTo>
                    <a:pt x="1458" y="710"/>
                  </a:lnTo>
                  <a:lnTo>
                    <a:pt x="1470" y="711"/>
                  </a:lnTo>
                  <a:lnTo>
                    <a:pt x="1480" y="712"/>
                  </a:lnTo>
                  <a:lnTo>
                    <a:pt x="1490" y="713"/>
                  </a:lnTo>
                  <a:lnTo>
                    <a:pt x="1501" y="714"/>
                  </a:lnTo>
                  <a:lnTo>
                    <a:pt x="1512" y="715"/>
                  </a:lnTo>
                  <a:lnTo>
                    <a:pt x="1523" y="718"/>
                  </a:lnTo>
                  <a:lnTo>
                    <a:pt x="1533" y="719"/>
                  </a:lnTo>
                  <a:lnTo>
                    <a:pt x="1545" y="720"/>
                  </a:lnTo>
                  <a:lnTo>
                    <a:pt x="1555" y="721"/>
                  </a:lnTo>
                  <a:lnTo>
                    <a:pt x="1566" y="722"/>
                  </a:lnTo>
                  <a:lnTo>
                    <a:pt x="1576" y="723"/>
                  </a:lnTo>
                  <a:lnTo>
                    <a:pt x="1588" y="724"/>
                  </a:lnTo>
                  <a:lnTo>
                    <a:pt x="1598" y="726"/>
                  </a:lnTo>
                  <a:lnTo>
                    <a:pt x="1609" y="727"/>
                  </a:lnTo>
                  <a:lnTo>
                    <a:pt x="1619" y="728"/>
                  </a:lnTo>
                  <a:lnTo>
                    <a:pt x="1631" y="729"/>
                  </a:lnTo>
                  <a:lnTo>
                    <a:pt x="1642" y="730"/>
                  </a:lnTo>
                  <a:lnTo>
                    <a:pt x="1652" y="731"/>
                  </a:lnTo>
                  <a:lnTo>
                    <a:pt x="1664" y="732"/>
                  </a:lnTo>
                  <a:lnTo>
                    <a:pt x="1675" y="732"/>
                  </a:lnTo>
                  <a:lnTo>
                    <a:pt x="1685" y="734"/>
                  </a:lnTo>
                  <a:lnTo>
                    <a:pt x="1697" y="735"/>
                  </a:lnTo>
                  <a:lnTo>
                    <a:pt x="1708" y="736"/>
                  </a:lnTo>
                  <a:lnTo>
                    <a:pt x="1718" y="737"/>
                  </a:lnTo>
                  <a:lnTo>
                    <a:pt x="1730" y="738"/>
                  </a:lnTo>
                  <a:lnTo>
                    <a:pt x="1741" y="738"/>
                  </a:lnTo>
                  <a:lnTo>
                    <a:pt x="1751" y="739"/>
                  </a:lnTo>
                  <a:lnTo>
                    <a:pt x="1762" y="740"/>
                  </a:lnTo>
                  <a:lnTo>
                    <a:pt x="1774" y="741"/>
                  </a:lnTo>
                  <a:lnTo>
                    <a:pt x="1785" y="741"/>
                  </a:lnTo>
                  <a:lnTo>
                    <a:pt x="1797" y="743"/>
                  </a:lnTo>
                  <a:lnTo>
                    <a:pt x="1807" y="744"/>
                  </a:lnTo>
                  <a:lnTo>
                    <a:pt x="1818" y="745"/>
                  </a:lnTo>
                  <a:lnTo>
                    <a:pt x="1829" y="745"/>
                  </a:lnTo>
                  <a:lnTo>
                    <a:pt x="1841" y="746"/>
                  </a:lnTo>
                  <a:lnTo>
                    <a:pt x="1852" y="746"/>
                  </a:lnTo>
                  <a:lnTo>
                    <a:pt x="1862" y="747"/>
                  </a:lnTo>
                  <a:lnTo>
                    <a:pt x="1874" y="748"/>
                  </a:lnTo>
                  <a:lnTo>
                    <a:pt x="1885" y="748"/>
                  </a:lnTo>
                  <a:lnTo>
                    <a:pt x="1896" y="749"/>
                  </a:lnTo>
                  <a:lnTo>
                    <a:pt x="1908" y="749"/>
                  </a:lnTo>
                  <a:lnTo>
                    <a:pt x="1919" y="751"/>
                  </a:lnTo>
                  <a:lnTo>
                    <a:pt x="1930" y="751"/>
                  </a:lnTo>
                  <a:lnTo>
                    <a:pt x="1942" y="752"/>
                  </a:lnTo>
                  <a:lnTo>
                    <a:pt x="1953" y="752"/>
                  </a:lnTo>
                  <a:lnTo>
                    <a:pt x="1963" y="753"/>
                  </a:lnTo>
                  <a:lnTo>
                    <a:pt x="1975" y="753"/>
                  </a:lnTo>
                  <a:lnTo>
                    <a:pt x="1986" y="754"/>
                  </a:lnTo>
                  <a:lnTo>
                    <a:pt x="1997" y="754"/>
                  </a:lnTo>
                  <a:lnTo>
                    <a:pt x="2009" y="755"/>
                  </a:lnTo>
                  <a:lnTo>
                    <a:pt x="2020" y="755"/>
                  </a:lnTo>
                  <a:lnTo>
                    <a:pt x="2031" y="755"/>
                  </a:lnTo>
                  <a:lnTo>
                    <a:pt x="2043" y="756"/>
                  </a:lnTo>
                  <a:lnTo>
                    <a:pt x="2054" y="756"/>
                  </a:lnTo>
                  <a:lnTo>
                    <a:pt x="2066" y="756"/>
                  </a:lnTo>
                  <a:lnTo>
                    <a:pt x="2077" y="757"/>
                  </a:lnTo>
                  <a:lnTo>
                    <a:pt x="2088" y="757"/>
                  </a:lnTo>
                  <a:lnTo>
                    <a:pt x="2100" y="757"/>
                  </a:lnTo>
                  <a:lnTo>
                    <a:pt x="2111" y="757"/>
                  </a:lnTo>
                  <a:lnTo>
                    <a:pt x="2122" y="759"/>
                  </a:lnTo>
                  <a:lnTo>
                    <a:pt x="2134" y="759"/>
                  </a:lnTo>
                  <a:lnTo>
                    <a:pt x="2145" y="759"/>
                  </a:lnTo>
                  <a:lnTo>
                    <a:pt x="2156" y="759"/>
                  </a:lnTo>
                  <a:lnTo>
                    <a:pt x="2168" y="759"/>
                  </a:lnTo>
                  <a:lnTo>
                    <a:pt x="2179" y="760"/>
                  </a:lnTo>
                  <a:lnTo>
                    <a:pt x="2190" y="760"/>
                  </a:lnTo>
                  <a:lnTo>
                    <a:pt x="2202" y="760"/>
                  </a:lnTo>
                  <a:lnTo>
                    <a:pt x="2213" y="760"/>
                  </a:lnTo>
                  <a:lnTo>
                    <a:pt x="2224" y="760"/>
                  </a:lnTo>
                  <a:lnTo>
                    <a:pt x="2236" y="760"/>
                  </a:lnTo>
                  <a:lnTo>
                    <a:pt x="2247" y="760"/>
                  </a:lnTo>
                  <a:lnTo>
                    <a:pt x="2259" y="760"/>
                  </a:lnTo>
                  <a:lnTo>
                    <a:pt x="2270" y="760"/>
                  </a:lnTo>
                  <a:lnTo>
                    <a:pt x="2281" y="760"/>
                  </a:lnTo>
                  <a:lnTo>
                    <a:pt x="2293" y="760"/>
                  </a:lnTo>
                  <a:lnTo>
                    <a:pt x="2304" y="760"/>
                  </a:lnTo>
                  <a:lnTo>
                    <a:pt x="2315" y="760"/>
                  </a:lnTo>
                  <a:lnTo>
                    <a:pt x="2327" y="760"/>
                  </a:lnTo>
                  <a:lnTo>
                    <a:pt x="2338" y="760"/>
                  </a:lnTo>
                  <a:lnTo>
                    <a:pt x="2349" y="760"/>
                  </a:lnTo>
                  <a:lnTo>
                    <a:pt x="2361" y="760"/>
                  </a:lnTo>
                  <a:lnTo>
                    <a:pt x="2372" y="760"/>
                  </a:lnTo>
                  <a:lnTo>
                    <a:pt x="2383" y="759"/>
                  </a:lnTo>
                  <a:lnTo>
                    <a:pt x="2395" y="759"/>
                  </a:lnTo>
                  <a:lnTo>
                    <a:pt x="2406" y="759"/>
                  </a:lnTo>
                  <a:lnTo>
                    <a:pt x="2417" y="759"/>
                  </a:lnTo>
                  <a:lnTo>
                    <a:pt x="2429" y="759"/>
                  </a:lnTo>
                  <a:lnTo>
                    <a:pt x="2440" y="757"/>
                  </a:lnTo>
                  <a:lnTo>
                    <a:pt x="2451" y="757"/>
                  </a:lnTo>
                  <a:lnTo>
                    <a:pt x="2463" y="757"/>
                  </a:lnTo>
                  <a:lnTo>
                    <a:pt x="2474" y="757"/>
                  </a:lnTo>
                  <a:lnTo>
                    <a:pt x="2486" y="756"/>
                  </a:lnTo>
                  <a:lnTo>
                    <a:pt x="2497" y="756"/>
                  </a:lnTo>
                  <a:lnTo>
                    <a:pt x="2508" y="756"/>
                  </a:lnTo>
                  <a:lnTo>
                    <a:pt x="2520" y="755"/>
                  </a:lnTo>
                  <a:lnTo>
                    <a:pt x="2531" y="755"/>
                  </a:lnTo>
                  <a:lnTo>
                    <a:pt x="2542" y="755"/>
                  </a:lnTo>
                  <a:lnTo>
                    <a:pt x="2554" y="754"/>
                  </a:lnTo>
                  <a:lnTo>
                    <a:pt x="2565" y="754"/>
                  </a:lnTo>
                  <a:lnTo>
                    <a:pt x="2576" y="753"/>
                  </a:lnTo>
                  <a:lnTo>
                    <a:pt x="2588" y="753"/>
                  </a:lnTo>
                  <a:lnTo>
                    <a:pt x="2599" y="752"/>
                  </a:lnTo>
                  <a:lnTo>
                    <a:pt x="2609" y="752"/>
                  </a:lnTo>
                  <a:lnTo>
                    <a:pt x="2621" y="751"/>
                  </a:lnTo>
                  <a:lnTo>
                    <a:pt x="2632" y="751"/>
                  </a:lnTo>
                  <a:lnTo>
                    <a:pt x="2643" y="749"/>
                  </a:lnTo>
                  <a:lnTo>
                    <a:pt x="2655" y="749"/>
                  </a:lnTo>
                  <a:lnTo>
                    <a:pt x="2666" y="748"/>
                  </a:lnTo>
                  <a:lnTo>
                    <a:pt x="2677" y="748"/>
                  </a:lnTo>
                  <a:lnTo>
                    <a:pt x="2689" y="747"/>
                  </a:lnTo>
                  <a:lnTo>
                    <a:pt x="2699" y="746"/>
                  </a:lnTo>
                  <a:lnTo>
                    <a:pt x="2710" y="746"/>
                  </a:lnTo>
                  <a:lnTo>
                    <a:pt x="2722" y="745"/>
                  </a:lnTo>
                  <a:lnTo>
                    <a:pt x="2733" y="745"/>
                  </a:lnTo>
                  <a:lnTo>
                    <a:pt x="2744" y="744"/>
                  </a:lnTo>
                  <a:lnTo>
                    <a:pt x="2756" y="743"/>
                  </a:lnTo>
                  <a:lnTo>
                    <a:pt x="2766" y="741"/>
                  </a:lnTo>
                  <a:lnTo>
                    <a:pt x="2777" y="741"/>
                  </a:lnTo>
                  <a:lnTo>
                    <a:pt x="2789" y="740"/>
                  </a:lnTo>
                  <a:lnTo>
                    <a:pt x="2800" y="739"/>
                  </a:lnTo>
                  <a:lnTo>
                    <a:pt x="2810" y="738"/>
                  </a:lnTo>
                  <a:lnTo>
                    <a:pt x="2822" y="738"/>
                  </a:lnTo>
                  <a:lnTo>
                    <a:pt x="2833" y="737"/>
                  </a:lnTo>
                  <a:lnTo>
                    <a:pt x="2843" y="736"/>
                  </a:lnTo>
                  <a:lnTo>
                    <a:pt x="2854" y="735"/>
                  </a:lnTo>
                  <a:lnTo>
                    <a:pt x="2866" y="734"/>
                  </a:lnTo>
                  <a:lnTo>
                    <a:pt x="2877" y="732"/>
                  </a:lnTo>
                  <a:lnTo>
                    <a:pt x="2887" y="732"/>
                  </a:lnTo>
                  <a:lnTo>
                    <a:pt x="2899" y="731"/>
                  </a:lnTo>
                  <a:lnTo>
                    <a:pt x="2909" y="730"/>
                  </a:lnTo>
                  <a:lnTo>
                    <a:pt x="2920" y="729"/>
                  </a:lnTo>
                  <a:lnTo>
                    <a:pt x="2932" y="728"/>
                  </a:lnTo>
                  <a:lnTo>
                    <a:pt x="2942" y="727"/>
                  </a:lnTo>
                  <a:lnTo>
                    <a:pt x="2953" y="726"/>
                  </a:lnTo>
                  <a:lnTo>
                    <a:pt x="2963" y="724"/>
                  </a:lnTo>
                  <a:lnTo>
                    <a:pt x="2975" y="723"/>
                  </a:lnTo>
                  <a:lnTo>
                    <a:pt x="2985" y="722"/>
                  </a:lnTo>
                  <a:lnTo>
                    <a:pt x="2996" y="721"/>
                  </a:lnTo>
                  <a:lnTo>
                    <a:pt x="3007" y="720"/>
                  </a:lnTo>
                  <a:lnTo>
                    <a:pt x="3018" y="719"/>
                  </a:lnTo>
                  <a:lnTo>
                    <a:pt x="3028" y="718"/>
                  </a:lnTo>
                  <a:lnTo>
                    <a:pt x="3039" y="715"/>
                  </a:lnTo>
                  <a:lnTo>
                    <a:pt x="3050" y="714"/>
                  </a:lnTo>
                  <a:lnTo>
                    <a:pt x="3061" y="713"/>
                  </a:lnTo>
                  <a:lnTo>
                    <a:pt x="3071" y="712"/>
                  </a:lnTo>
                  <a:lnTo>
                    <a:pt x="3081" y="711"/>
                  </a:lnTo>
                  <a:lnTo>
                    <a:pt x="3093" y="710"/>
                  </a:lnTo>
                  <a:lnTo>
                    <a:pt x="3103" y="707"/>
                  </a:lnTo>
                  <a:lnTo>
                    <a:pt x="3113" y="706"/>
                  </a:lnTo>
                  <a:lnTo>
                    <a:pt x="3125" y="705"/>
                  </a:lnTo>
                  <a:lnTo>
                    <a:pt x="3135" y="704"/>
                  </a:lnTo>
                  <a:lnTo>
                    <a:pt x="3145" y="702"/>
                  </a:lnTo>
                  <a:lnTo>
                    <a:pt x="3156" y="701"/>
                  </a:lnTo>
                  <a:lnTo>
                    <a:pt x="3167" y="699"/>
                  </a:lnTo>
                  <a:lnTo>
                    <a:pt x="3177" y="698"/>
                  </a:lnTo>
                  <a:lnTo>
                    <a:pt x="3187" y="696"/>
                  </a:lnTo>
                  <a:lnTo>
                    <a:pt x="3197" y="695"/>
                  </a:lnTo>
                  <a:lnTo>
                    <a:pt x="3207" y="693"/>
                  </a:lnTo>
                  <a:lnTo>
                    <a:pt x="3219" y="692"/>
                  </a:lnTo>
                  <a:lnTo>
                    <a:pt x="3229" y="690"/>
                  </a:lnTo>
                  <a:lnTo>
                    <a:pt x="3239" y="688"/>
                  </a:lnTo>
                  <a:lnTo>
                    <a:pt x="3249" y="687"/>
                  </a:lnTo>
                  <a:lnTo>
                    <a:pt x="3260" y="685"/>
                  </a:lnTo>
                  <a:lnTo>
                    <a:pt x="3270" y="684"/>
                  </a:lnTo>
                  <a:lnTo>
                    <a:pt x="3280" y="682"/>
                  </a:lnTo>
                  <a:lnTo>
                    <a:pt x="3290" y="680"/>
                  </a:lnTo>
                  <a:lnTo>
                    <a:pt x="3301" y="679"/>
                  </a:lnTo>
                  <a:lnTo>
                    <a:pt x="3311" y="677"/>
                  </a:lnTo>
                  <a:lnTo>
                    <a:pt x="3321" y="676"/>
                  </a:lnTo>
                  <a:lnTo>
                    <a:pt x="3331" y="673"/>
                  </a:lnTo>
                  <a:lnTo>
                    <a:pt x="3340" y="671"/>
                  </a:lnTo>
                  <a:lnTo>
                    <a:pt x="3351" y="670"/>
                  </a:lnTo>
                  <a:lnTo>
                    <a:pt x="3361" y="668"/>
                  </a:lnTo>
                  <a:lnTo>
                    <a:pt x="3371" y="667"/>
                  </a:lnTo>
                  <a:lnTo>
                    <a:pt x="3381" y="664"/>
                  </a:lnTo>
                  <a:lnTo>
                    <a:pt x="3390" y="662"/>
                  </a:lnTo>
                  <a:lnTo>
                    <a:pt x="3400" y="661"/>
                  </a:lnTo>
                  <a:lnTo>
                    <a:pt x="3411" y="659"/>
                  </a:lnTo>
                  <a:lnTo>
                    <a:pt x="3421" y="656"/>
                  </a:lnTo>
                  <a:lnTo>
                    <a:pt x="3430" y="655"/>
                  </a:lnTo>
                  <a:lnTo>
                    <a:pt x="3440" y="653"/>
                  </a:lnTo>
                  <a:lnTo>
                    <a:pt x="3449" y="651"/>
                  </a:lnTo>
                  <a:lnTo>
                    <a:pt x="3459" y="650"/>
                  </a:lnTo>
                  <a:lnTo>
                    <a:pt x="3469" y="647"/>
                  </a:lnTo>
                  <a:lnTo>
                    <a:pt x="3479" y="645"/>
                  </a:lnTo>
                  <a:lnTo>
                    <a:pt x="3488" y="643"/>
                  </a:lnTo>
                  <a:lnTo>
                    <a:pt x="3498" y="642"/>
                  </a:lnTo>
                  <a:lnTo>
                    <a:pt x="3507" y="639"/>
                  </a:lnTo>
                  <a:lnTo>
                    <a:pt x="3517" y="637"/>
                  </a:lnTo>
                  <a:lnTo>
                    <a:pt x="3526" y="635"/>
                  </a:lnTo>
                  <a:lnTo>
                    <a:pt x="3537" y="633"/>
                  </a:lnTo>
                  <a:lnTo>
                    <a:pt x="3546" y="630"/>
                  </a:lnTo>
                  <a:lnTo>
                    <a:pt x="3555" y="629"/>
                  </a:lnTo>
                  <a:lnTo>
                    <a:pt x="3564" y="627"/>
                  </a:lnTo>
                  <a:lnTo>
                    <a:pt x="3574" y="625"/>
                  </a:lnTo>
                  <a:lnTo>
                    <a:pt x="3583" y="622"/>
                  </a:lnTo>
                  <a:lnTo>
                    <a:pt x="3592" y="620"/>
                  </a:lnTo>
                  <a:lnTo>
                    <a:pt x="3601" y="618"/>
                  </a:lnTo>
                  <a:lnTo>
                    <a:pt x="3610" y="615"/>
                  </a:lnTo>
                  <a:lnTo>
                    <a:pt x="3620" y="613"/>
                  </a:lnTo>
                  <a:lnTo>
                    <a:pt x="3630" y="611"/>
                  </a:lnTo>
                  <a:lnTo>
                    <a:pt x="3639" y="609"/>
                  </a:lnTo>
                  <a:lnTo>
                    <a:pt x="3648" y="606"/>
                  </a:lnTo>
                  <a:lnTo>
                    <a:pt x="3657" y="604"/>
                  </a:lnTo>
                  <a:lnTo>
                    <a:pt x="3665" y="602"/>
                  </a:lnTo>
                  <a:lnTo>
                    <a:pt x="3674" y="600"/>
                  </a:lnTo>
                  <a:lnTo>
                    <a:pt x="3683" y="597"/>
                  </a:lnTo>
                  <a:lnTo>
                    <a:pt x="3692" y="595"/>
                  </a:lnTo>
                  <a:lnTo>
                    <a:pt x="3701" y="593"/>
                  </a:lnTo>
                  <a:lnTo>
                    <a:pt x="3710" y="591"/>
                  </a:lnTo>
                  <a:lnTo>
                    <a:pt x="3719" y="588"/>
                  </a:lnTo>
                  <a:lnTo>
                    <a:pt x="3727" y="585"/>
                  </a:lnTo>
                  <a:lnTo>
                    <a:pt x="3736" y="583"/>
                  </a:lnTo>
                  <a:lnTo>
                    <a:pt x="3746" y="580"/>
                  </a:lnTo>
                  <a:lnTo>
                    <a:pt x="3753" y="578"/>
                  </a:lnTo>
                  <a:lnTo>
                    <a:pt x="3763" y="576"/>
                  </a:lnTo>
                  <a:lnTo>
                    <a:pt x="3771" y="573"/>
                  </a:lnTo>
                  <a:lnTo>
                    <a:pt x="3780" y="570"/>
                  </a:lnTo>
                  <a:lnTo>
                    <a:pt x="3788" y="568"/>
                  </a:lnTo>
                  <a:lnTo>
                    <a:pt x="3797" y="566"/>
                  </a:lnTo>
                  <a:lnTo>
                    <a:pt x="3805" y="563"/>
                  </a:lnTo>
                  <a:lnTo>
                    <a:pt x="3814" y="560"/>
                  </a:lnTo>
                  <a:lnTo>
                    <a:pt x="3822" y="558"/>
                  </a:lnTo>
                  <a:lnTo>
                    <a:pt x="3830" y="555"/>
                  </a:lnTo>
                  <a:lnTo>
                    <a:pt x="3839" y="553"/>
                  </a:lnTo>
                  <a:lnTo>
                    <a:pt x="3847" y="550"/>
                  </a:lnTo>
                  <a:lnTo>
                    <a:pt x="3855" y="547"/>
                  </a:lnTo>
                  <a:lnTo>
                    <a:pt x="3862" y="545"/>
                  </a:lnTo>
                  <a:lnTo>
                    <a:pt x="3872" y="542"/>
                  </a:lnTo>
                  <a:lnTo>
                    <a:pt x="3879" y="539"/>
                  </a:lnTo>
                  <a:lnTo>
                    <a:pt x="3887" y="537"/>
                  </a:lnTo>
                  <a:lnTo>
                    <a:pt x="3895" y="534"/>
                  </a:lnTo>
                  <a:lnTo>
                    <a:pt x="3903" y="531"/>
                  </a:lnTo>
                  <a:lnTo>
                    <a:pt x="3911" y="528"/>
                  </a:lnTo>
                  <a:lnTo>
                    <a:pt x="3919" y="526"/>
                  </a:lnTo>
                  <a:lnTo>
                    <a:pt x="3927" y="524"/>
                  </a:lnTo>
                  <a:lnTo>
                    <a:pt x="3935" y="520"/>
                  </a:lnTo>
                  <a:lnTo>
                    <a:pt x="3942" y="518"/>
                  </a:lnTo>
                  <a:lnTo>
                    <a:pt x="3950" y="514"/>
                  </a:lnTo>
                  <a:lnTo>
                    <a:pt x="3958" y="512"/>
                  </a:lnTo>
                  <a:lnTo>
                    <a:pt x="3966" y="509"/>
                  </a:lnTo>
                  <a:lnTo>
                    <a:pt x="3973" y="507"/>
                  </a:lnTo>
                  <a:lnTo>
                    <a:pt x="3981" y="503"/>
                  </a:lnTo>
                  <a:lnTo>
                    <a:pt x="3988" y="501"/>
                  </a:lnTo>
                  <a:lnTo>
                    <a:pt x="3995" y="497"/>
                  </a:lnTo>
                  <a:lnTo>
                    <a:pt x="4003" y="495"/>
                  </a:lnTo>
                  <a:lnTo>
                    <a:pt x="4010" y="492"/>
                  </a:lnTo>
                  <a:lnTo>
                    <a:pt x="4018" y="489"/>
                  </a:lnTo>
                  <a:lnTo>
                    <a:pt x="4025" y="486"/>
                  </a:lnTo>
                  <a:lnTo>
                    <a:pt x="4033" y="484"/>
                  </a:lnTo>
                  <a:lnTo>
                    <a:pt x="4040" y="480"/>
                  </a:lnTo>
                  <a:lnTo>
                    <a:pt x="4046" y="477"/>
                  </a:lnTo>
                  <a:lnTo>
                    <a:pt x="4054" y="475"/>
                  </a:lnTo>
                  <a:lnTo>
                    <a:pt x="4061" y="471"/>
                  </a:lnTo>
                  <a:lnTo>
                    <a:pt x="4068" y="469"/>
                  </a:lnTo>
                  <a:lnTo>
                    <a:pt x="4075" y="466"/>
                  </a:lnTo>
                  <a:lnTo>
                    <a:pt x="4082" y="462"/>
                  </a:lnTo>
                  <a:lnTo>
                    <a:pt x="4088" y="460"/>
                  </a:lnTo>
                  <a:lnTo>
                    <a:pt x="4095" y="457"/>
                  </a:lnTo>
                  <a:lnTo>
                    <a:pt x="4102" y="453"/>
                  </a:lnTo>
                  <a:lnTo>
                    <a:pt x="4109" y="451"/>
                  </a:lnTo>
                  <a:lnTo>
                    <a:pt x="4116" y="447"/>
                  </a:lnTo>
                  <a:lnTo>
                    <a:pt x="4122" y="444"/>
                  </a:lnTo>
                  <a:lnTo>
                    <a:pt x="4129" y="442"/>
                  </a:lnTo>
                  <a:lnTo>
                    <a:pt x="4136" y="438"/>
                  </a:lnTo>
                  <a:lnTo>
                    <a:pt x="4143" y="435"/>
                  </a:lnTo>
                  <a:lnTo>
                    <a:pt x="4149" y="432"/>
                  </a:lnTo>
                  <a:lnTo>
                    <a:pt x="4155" y="429"/>
                  </a:lnTo>
                  <a:lnTo>
                    <a:pt x="4162" y="426"/>
                  </a:lnTo>
                  <a:lnTo>
                    <a:pt x="4168" y="423"/>
                  </a:lnTo>
                  <a:lnTo>
                    <a:pt x="4175" y="419"/>
                  </a:lnTo>
                  <a:lnTo>
                    <a:pt x="4180" y="416"/>
                  </a:lnTo>
                  <a:lnTo>
                    <a:pt x="4187" y="413"/>
                  </a:lnTo>
                  <a:lnTo>
                    <a:pt x="4193" y="410"/>
                  </a:lnTo>
                  <a:lnTo>
                    <a:pt x="4198" y="407"/>
                  </a:lnTo>
                  <a:lnTo>
                    <a:pt x="4205" y="403"/>
                  </a:lnTo>
                  <a:lnTo>
                    <a:pt x="4211" y="400"/>
                  </a:lnTo>
                  <a:lnTo>
                    <a:pt x="4217" y="398"/>
                  </a:lnTo>
                  <a:lnTo>
                    <a:pt x="4223" y="394"/>
                  </a:lnTo>
                  <a:lnTo>
                    <a:pt x="4229" y="391"/>
                  </a:lnTo>
                  <a:lnTo>
                    <a:pt x="4235" y="387"/>
                  </a:lnTo>
                  <a:lnTo>
                    <a:pt x="4240" y="384"/>
                  </a:lnTo>
                  <a:lnTo>
                    <a:pt x="4246" y="381"/>
                  </a:lnTo>
                  <a:lnTo>
                    <a:pt x="4252" y="377"/>
                  </a:lnTo>
                  <a:lnTo>
                    <a:pt x="4257" y="374"/>
                  </a:lnTo>
                  <a:lnTo>
                    <a:pt x="4263" y="370"/>
                  </a:lnTo>
                  <a:lnTo>
                    <a:pt x="4269" y="368"/>
                  </a:lnTo>
                  <a:lnTo>
                    <a:pt x="4273" y="365"/>
                  </a:lnTo>
                  <a:lnTo>
                    <a:pt x="4279" y="361"/>
                  </a:lnTo>
                  <a:lnTo>
                    <a:pt x="4285" y="358"/>
                  </a:lnTo>
                  <a:lnTo>
                    <a:pt x="4290" y="354"/>
                  </a:lnTo>
                  <a:lnTo>
                    <a:pt x="4295" y="351"/>
                  </a:lnTo>
                  <a:lnTo>
                    <a:pt x="4301" y="348"/>
                  </a:lnTo>
                  <a:lnTo>
                    <a:pt x="4305" y="344"/>
                  </a:lnTo>
                  <a:lnTo>
                    <a:pt x="4311" y="341"/>
                  </a:lnTo>
                  <a:lnTo>
                    <a:pt x="4315" y="337"/>
                  </a:lnTo>
                  <a:lnTo>
                    <a:pt x="4321" y="334"/>
                  </a:lnTo>
                  <a:lnTo>
                    <a:pt x="4326" y="331"/>
                  </a:lnTo>
                  <a:lnTo>
                    <a:pt x="4331" y="327"/>
                  </a:lnTo>
                  <a:lnTo>
                    <a:pt x="4336" y="324"/>
                  </a:lnTo>
                  <a:lnTo>
                    <a:pt x="4340" y="320"/>
                  </a:lnTo>
                  <a:lnTo>
                    <a:pt x="4345" y="317"/>
                  </a:lnTo>
                  <a:lnTo>
                    <a:pt x="4349" y="314"/>
                  </a:lnTo>
                  <a:lnTo>
                    <a:pt x="4355" y="310"/>
                  </a:lnTo>
                  <a:lnTo>
                    <a:pt x="4360" y="307"/>
                  </a:lnTo>
                  <a:lnTo>
                    <a:pt x="4364" y="303"/>
                  </a:lnTo>
                  <a:lnTo>
                    <a:pt x="4369" y="299"/>
                  </a:lnTo>
                  <a:lnTo>
                    <a:pt x="4372" y="295"/>
                  </a:lnTo>
                  <a:lnTo>
                    <a:pt x="4377" y="292"/>
                  </a:lnTo>
                  <a:lnTo>
                    <a:pt x="4381" y="289"/>
                  </a:lnTo>
                  <a:lnTo>
                    <a:pt x="4386" y="285"/>
                  </a:lnTo>
                  <a:lnTo>
                    <a:pt x="4390" y="282"/>
                  </a:lnTo>
                  <a:lnTo>
                    <a:pt x="4394" y="278"/>
                  </a:lnTo>
                  <a:lnTo>
                    <a:pt x="4398" y="275"/>
                  </a:lnTo>
                  <a:lnTo>
                    <a:pt x="4403" y="272"/>
                  </a:lnTo>
                  <a:lnTo>
                    <a:pt x="4406" y="268"/>
                  </a:lnTo>
                  <a:lnTo>
                    <a:pt x="4411" y="264"/>
                  </a:lnTo>
                  <a:lnTo>
                    <a:pt x="4414" y="260"/>
                  </a:lnTo>
                  <a:lnTo>
                    <a:pt x="4419" y="257"/>
                  </a:lnTo>
                  <a:lnTo>
                    <a:pt x="4422" y="253"/>
                  </a:lnTo>
                  <a:lnTo>
                    <a:pt x="4425" y="250"/>
                  </a:lnTo>
                  <a:lnTo>
                    <a:pt x="4429" y="247"/>
                  </a:lnTo>
                  <a:lnTo>
                    <a:pt x="4433" y="243"/>
                  </a:lnTo>
                  <a:lnTo>
                    <a:pt x="4437" y="239"/>
                  </a:lnTo>
                  <a:lnTo>
                    <a:pt x="4440" y="235"/>
                  </a:lnTo>
                  <a:lnTo>
                    <a:pt x="4444" y="232"/>
                  </a:lnTo>
                  <a:lnTo>
                    <a:pt x="4447" y="228"/>
                  </a:lnTo>
                  <a:lnTo>
                    <a:pt x="4450" y="225"/>
                  </a:lnTo>
                  <a:lnTo>
                    <a:pt x="4454" y="220"/>
                  </a:lnTo>
                  <a:lnTo>
                    <a:pt x="4457" y="217"/>
                  </a:lnTo>
                  <a:lnTo>
                    <a:pt x="4461" y="214"/>
                  </a:lnTo>
                  <a:lnTo>
                    <a:pt x="4464" y="210"/>
                  </a:lnTo>
                  <a:lnTo>
                    <a:pt x="4466" y="207"/>
                  </a:lnTo>
                  <a:lnTo>
                    <a:pt x="4470" y="202"/>
                  </a:lnTo>
                  <a:lnTo>
                    <a:pt x="4473" y="199"/>
                  </a:lnTo>
                  <a:lnTo>
                    <a:pt x="4475" y="195"/>
                  </a:lnTo>
                  <a:lnTo>
                    <a:pt x="4479" y="192"/>
                  </a:lnTo>
                  <a:lnTo>
                    <a:pt x="4481" y="189"/>
                  </a:lnTo>
                  <a:lnTo>
                    <a:pt x="4485" y="184"/>
                  </a:lnTo>
                  <a:lnTo>
                    <a:pt x="4487" y="181"/>
                  </a:lnTo>
                  <a:lnTo>
                    <a:pt x="4489" y="177"/>
                  </a:lnTo>
                  <a:lnTo>
                    <a:pt x="4492" y="174"/>
                  </a:lnTo>
                  <a:lnTo>
                    <a:pt x="4495" y="169"/>
                  </a:lnTo>
                  <a:lnTo>
                    <a:pt x="4497" y="166"/>
                  </a:lnTo>
                  <a:lnTo>
                    <a:pt x="4499" y="163"/>
                  </a:lnTo>
                  <a:lnTo>
                    <a:pt x="4502" y="158"/>
                  </a:lnTo>
                  <a:lnTo>
                    <a:pt x="4505" y="155"/>
                  </a:lnTo>
                  <a:lnTo>
                    <a:pt x="4507" y="151"/>
                  </a:lnTo>
                  <a:lnTo>
                    <a:pt x="4509" y="148"/>
                  </a:lnTo>
                  <a:lnTo>
                    <a:pt x="4511" y="143"/>
                  </a:lnTo>
                  <a:lnTo>
                    <a:pt x="4513" y="140"/>
                  </a:lnTo>
                  <a:lnTo>
                    <a:pt x="4515" y="136"/>
                  </a:lnTo>
                  <a:lnTo>
                    <a:pt x="4517" y="133"/>
                  </a:lnTo>
                  <a:lnTo>
                    <a:pt x="4520" y="129"/>
                  </a:lnTo>
                  <a:lnTo>
                    <a:pt x="4521" y="125"/>
                  </a:lnTo>
                  <a:lnTo>
                    <a:pt x="4523" y="122"/>
                  </a:lnTo>
                  <a:lnTo>
                    <a:pt x="4524" y="117"/>
                  </a:lnTo>
                  <a:lnTo>
                    <a:pt x="4527" y="114"/>
                  </a:lnTo>
                  <a:lnTo>
                    <a:pt x="4528" y="110"/>
                  </a:lnTo>
                  <a:lnTo>
                    <a:pt x="4530" y="106"/>
                  </a:lnTo>
                  <a:lnTo>
                    <a:pt x="4531" y="102"/>
                  </a:lnTo>
                  <a:lnTo>
                    <a:pt x="4533" y="99"/>
                  </a:lnTo>
                  <a:lnTo>
                    <a:pt x="4534" y="94"/>
                  </a:lnTo>
                  <a:lnTo>
                    <a:pt x="4536" y="91"/>
                  </a:lnTo>
                  <a:lnTo>
                    <a:pt x="4537" y="88"/>
                  </a:lnTo>
                  <a:lnTo>
                    <a:pt x="4538" y="84"/>
                  </a:lnTo>
                  <a:lnTo>
                    <a:pt x="4539" y="80"/>
                  </a:lnTo>
                  <a:lnTo>
                    <a:pt x="4540" y="76"/>
                  </a:lnTo>
                  <a:lnTo>
                    <a:pt x="4541" y="73"/>
                  </a:lnTo>
                  <a:lnTo>
                    <a:pt x="4542" y="68"/>
                  </a:lnTo>
                  <a:lnTo>
                    <a:pt x="4544" y="65"/>
                  </a:lnTo>
                  <a:lnTo>
                    <a:pt x="4545" y="62"/>
                  </a:lnTo>
                  <a:lnTo>
                    <a:pt x="4546" y="57"/>
                  </a:lnTo>
                  <a:lnTo>
                    <a:pt x="4547" y="54"/>
                  </a:lnTo>
                  <a:lnTo>
                    <a:pt x="4547" y="50"/>
                  </a:lnTo>
                  <a:lnTo>
                    <a:pt x="4548" y="46"/>
                  </a:lnTo>
                  <a:lnTo>
                    <a:pt x="4548" y="42"/>
                  </a:lnTo>
                  <a:lnTo>
                    <a:pt x="4549" y="39"/>
                  </a:lnTo>
                  <a:lnTo>
                    <a:pt x="4549" y="34"/>
                  </a:lnTo>
                  <a:lnTo>
                    <a:pt x="4550" y="31"/>
                  </a:lnTo>
                  <a:lnTo>
                    <a:pt x="4550" y="27"/>
                  </a:lnTo>
                  <a:lnTo>
                    <a:pt x="4551" y="23"/>
                  </a:lnTo>
                  <a:lnTo>
                    <a:pt x="4551" y="20"/>
                  </a:lnTo>
                  <a:lnTo>
                    <a:pt x="4551" y="16"/>
                  </a:lnTo>
                  <a:lnTo>
                    <a:pt x="4551" y="12"/>
                  </a:lnTo>
                  <a:lnTo>
                    <a:pt x="4551" y="8"/>
                  </a:lnTo>
                  <a:lnTo>
                    <a:pt x="4551" y="5"/>
                  </a:lnTo>
                  <a:lnTo>
                    <a:pt x="455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92" name="Line 464"/>
            <p:cNvSpPr>
              <a:spLocks noChangeShapeType="1"/>
            </p:cNvSpPr>
            <p:nvPr/>
          </p:nvSpPr>
          <p:spPr bwMode="auto">
            <a:xfrm flipV="1">
              <a:off x="1682" y="1482"/>
              <a:ext cx="0" cy="122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93" name="Line 465"/>
            <p:cNvSpPr>
              <a:spLocks noChangeShapeType="1"/>
            </p:cNvSpPr>
            <p:nvPr/>
          </p:nvSpPr>
          <p:spPr bwMode="auto">
            <a:xfrm flipV="1">
              <a:off x="1032" y="1482"/>
              <a:ext cx="0" cy="122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84856156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225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0"/>
                                  </p:iterate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75"/>
                                        <p:tgtEl>
                                          <p:spTgt spid="227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227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3000"/>
                                        <p:tgtEl>
                                          <p:spTgt spid="227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229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3000"/>
                                        <p:tgtEl>
                                          <p:spTgt spid="228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34" dur="3000"/>
                                        <p:tgtEl>
                                          <p:spTgt spid="229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229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16" presetClass="entr" presetSubtype="4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40" dur="500"/>
                                        <p:tgtEl>
                                          <p:spTgt spid="227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5" dur="500"/>
                                        <p:tgtEl>
                                          <p:spTgt spid="227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" dur="500"/>
                                        <p:tgtEl>
                                          <p:spTgt spid="227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552" grpId="0" build="p" autoUpdateAnimBg="0"/>
      <p:bldP spid="22713" grpId="0" build="p" autoUpdateAnimBg="0"/>
      <p:bldP spid="22736" grpId="0" autoUpdateAnimBg="0"/>
      <p:bldP spid="22738" grpId="0" autoUpdateAnimBg="0"/>
      <p:bldP spid="22752" grpId="0" autoUpdateAnimBg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2" name="Text Box 2"/>
          <p:cNvSpPr txBox="1">
            <a:spLocks noChangeArrowheads="1"/>
          </p:cNvSpPr>
          <p:nvPr/>
        </p:nvSpPr>
        <p:spPr bwMode="auto">
          <a:xfrm>
            <a:off x="1427163" y="5340350"/>
            <a:ext cx="2560637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38100">
                <a:pattFill prst="smCheck">
                  <a:fgClr>
                    <a:srgbClr val="FF3300"/>
                  </a:fgClr>
                  <a:bgClr>
                    <a:srgbClr val="FFFF00"/>
                  </a:bgClr>
                </a:patt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>
                <a:solidFill>
                  <a:srgbClr val="FF0000"/>
                </a:solidFill>
                <a:ea typeface="黑体" pitchFamily="2" charset="-122"/>
              </a:rPr>
              <a:t>车外螺纹</a:t>
            </a:r>
          </a:p>
        </p:txBody>
      </p:sp>
      <p:sp>
        <p:nvSpPr>
          <p:cNvPr id="61443" name="Text Box 3"/>
          <p:cNvSpPr txBox="1">
            <a:spLocks noChangeArrowheads="1"/>
          </p:cNvSpPr>
          <p:nvPr/>
        </p:nvSpPr>
        <p:spPr bwMode="auto">
          <a:xfrm>
            <a:off x="5264150" y="5300663"/>
            <a:ext cx="2478088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38100">
                <a:pattFill prst="trellis">
                  <a:fgClr>
                    <a:srgbClr val="FF3300"/>
                  </a:fgClr>
                  <a:bgClr>
                    <a:srgbClr val="FFFF00"/>
                  </a:bgClr>
                </a:patt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>
                <a:solidFill>
                  <a:srgbClr val="FF0000"/>
                </a:solidFill>
                <a:ea typeface="黑体" pitchFamily="2" charset="-122"/>
              </a:rPr>
              <a:t>车内螺纹</a:t>
            </a:r>
          </a:p>
        </p:txBody>
      </p:sp>
      <p:pic>
        <p:nvPicPr>
          <p:cNvPr id="61471" name="Picture 31" descr="车削外螺纹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675" y="1684338"/>
            <a:ext cx="4386263" cy="30924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472" name="Picture 32" descr="车削内螺纹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41913" y="1685925"/>
            <a:ext cx="3625850" cy="31083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1473" name="Text Box 33"/>
          <p:cNvSpPr txBox="1">
            <a:spLocks noChangeArrowheads="1"/>
          </p:cNvSpPr>
          <p:nvPr/>
        </p:nvSpPr>
        <p:spPr bwMode="auto">
          <a:xfrm>
            <a:off x="211138" y="169863"/>
            <a:ext cx="7764462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kumimoji="1" lang="zh-CN" altLang="en-US" sz="4000" b="1">
                <a:solidFill>
                  <a:srgbClr val="FF0000"/>
                </a:solidFill>
                <a:ea typeface="黑体" pitchFamily="2" charset="-122"/>
              </a:rPr>
              <a:t>螺纹如何加工？</a:t>
            </a:r>
          </a:p>
        </p:txBody>
      </p:sp>
    </p:spTree>
    <p:extLst>
      <p:ext uri="{BB962C8B-B14F-4D97-AF65-F5344CB8AC3E}">
        <p14:creationId xmlns:p14="http://schemas.microsoft.com/office/powerpoint/2010/main" val="328493817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61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61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442" grpId="0" autoUpdateAnimBg="0"/>
      <p:bldP spid="61443" grpId="0" autoUpdateAnimBg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40" name="Text Box 4"/>
          <p:cNvSpPr txBox="1">
            <a:spLocks noChangeArrowheads="1"/>
          </p:cNvSpPr>
          <p:nvPr/>
        </p:nvSpPr>
        <p:spPr bwMode="auto">
          <a:xfrm>
            <a:off x="1116013" y="5373688"/>
            <a:ext cx="274320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FFFFCC"/>
                    </a:gs>
                    <a:gs pos="50000">
                      <a:srgbClr val="FFFFFF"/>
                    </a:gs>
                    <a:gs pos="100000">
                      <a:srgbClr val="FFFFCC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FF0000"/>
                </a:solidFill>
                <a:ea typeface="黑体" pitchFamily="2" charset="-122"/>
              </a:rPr>
              <a:t>碾压外螺纹</a:t>
            </a:r>
          </a:p>
        </p:txBody>
      </p:sp>
      <p:sp>
        <p:nvSpPr>
          <p:cNvPr id="142342" name="Text Box 6"/>
          <p:cNvSpPr txBox="1">
            <a:spLocks noChangeArrowheads="1"/>
          </p:cNvSpPr>
          <p:nvPr/>
        </p:nvSpPr>
        <p:spPr bwMode="auto">
          <a:xfrm>
            <a:off x="3802063" y="5380038"/>
            <a:ext cx="4975225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FFFFCC"/>
                    </a:gs>
                    <a:gs pos="50000">
                      <a:srgbClr val="FFFFFF"/>
                    </a:gs>
                    <a:gs pos="100000">
                      <a:srgbClr val="FFFFCC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34925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FF0000"/>
                </a:solidFill>
                <a:ea typeface="黑体" pitchFamily="2" charset="-122"/>
              </a:rPr>
              <a:t>手工加工内外螺纹的工具</a:t>
            </a:r>
          </a:p>
        </p:txBody>
      </p:sp>
      <p:sp>
        <p:nvSpPr>
          <p:cNvPr id="142353" name="Rectangle 17"/>
          <p:cNvSpPr>
            <a:spLocks noChangeArrowheads="1"/>
          </p:cNvSpPr>
          <p:nvPr/>
        </p:nvSpPr>
        <p:spPr bwMode="auto">
          <a:xfrm>
            <a:off x="1431925" y="4694238"/>
            <a:ext cx="1674813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</a:rPr>
              <a:t>碾压板</a:t>
            </a:r>
          </a:p>
        </p:txBody>
      </p:sp>
      <p:pic>
        <p:nvPicPr>
          <p:cNvPr id="142354" name="Picture 18" descr="u=2545729201,2932838061&amp;fm=23&amp;gp=0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02113" y="614363"/>
            <a:ext cx="2225675" cy="34782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2344" name="AutoShape 8"/>
          <p:cNvSpPr>
            <a:spLocks noChangeArrowheads="1"/>
          </p:cNvSpPr>
          <p:nvPr/>
        </p:nvSpPr>
        <p:spPr bwMode="auto">
          <a:xfrm>
            <a:off x="3616325" y="4684713"/>
            <a:ext cx="1479550" cy="565150"/>
          </a:xfrm>
          <a:prstGeom prst="wedgeRectCallout">
            <a:avLst>
              <a:gd name="adj1" fmla="val 62019"/>
              <a:gd name="adj2" fmla="val -192134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FFFFCC"/>
                    </a:gs>
                    <a:gs pos="50000">
                      <a:schemeClr val="bg1"/>
                    </a:gs>
                    <a:gs pos="100000">
                      <a:srgbClr val="FFFFCC"/>
                    </a:gs>
                  </a:gsLst>
                  <a:lin ang="5400000" scaled="1"/>
                </a:gra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</a:rPr>
              <a:t>丝锥</a:t>
            </a:r>
          </a:p>
        </p:txBody>
      </p:sp>
      <p:pic>
        <p:nvPicPr>
          <p:cNvPr id="142355" name="Picture 19" descr="u=2987681550,461660745&amp;fm=23&amp;gp=0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2213" y="1665288"/>
            <a:ext cx="2173287" cy="20923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2345" name="AutoShape 9"/>
          <p:cNvSpPr>
            <a:spLocks noChangeArrowheads="1"/>
          </p:cNvSpPr>
          <p:nvPr/>
        </p:nvSpPr>
        <p:spPr bwMode="auto">
          <a:xfrm>
            <a:off x="5668963" y="4694238"/>
            <a:ext cx="1320800" cy="566737"/>
          </a:xfrm>
          <a:prstGeom prst="wedgeRectCallout">
            <a:avLst>
              <a:gd name="adj1" fmla="val 93630"/>
              <a:gd name="adj2" fmla="val -265968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FFFFCC"/>
                    </a:gs>
                    <a:gs pos="50000">
                      <a:schemeClr val="bg1"/>
                    </a:gs>
                    <a:gs pos="100000">
                      <a:srgbClr val="FFFFCC"/>
                    </a:gs>
                  </a:gsLst>
                  <a:lin ang="5400000" scaled="1"/>
                </a:gra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</a:rPr>
              <a:t>板牙</a:t>
            </a:r>
          </a:p>
        </p:txBody>
      </p:sp>
      <p:pic>
        <p:nvPicPr>
          <p:cNvPr id="142356" name="Picture 20" descr="u=3187536957,2983792921&amp;fm=23&amp;gp=0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484" b="17575"/>
          <a:stretch>
            <a:fillRect/>
          </a:stretch>
        </p:blipFill>
        <p:spPr bwMode="auto">
          <a:xfrm>
            <a:off x="242888" y="1874838"/>
            <a:ext cx="4333875" cy="20780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2357" name="Text Box 21"/>
          <p:cNvSpPr txBox="1">
            <a:spLocks noChangeArrowheads="1"/>
          </p:cNvSpPr>
          <p:nvPr/>
        </p:nvSpPr>
        <p:spPr bwMode="auto">
          <a:xfrm>
            <a:off x="211138" y="169863"/>
            <a:ext cx="7764462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kumimoji="1" lang="zh-CN" altLang="en-US" sz="4000" b="1">
                <a:solidFill>
                  <a:srgbClr val="FF0000"/>
                </a:solidFill>
                <a:ea typeface="黑体" pitchFamily="2" charset="-122"/>
              </a:rPr>
              <a:t>螺纹如何加工？</a:t>
            </a:r>
          </a:p>
        </p:txBody>
      </p:sp>
    </p:spTree>
    <p:extLst>
      <p:ext uri="{BB962C8B-B14F-4D97-AF65-F5344CB8AC3E}">
        <p14:creationId xmlns:p14="http://schemas.microsoft.com/office/powerpoint/2010/main" val="2682068974"/>
      </p:ext>
    </p:extLst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42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1423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42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2340" grpId="0"/>
      <p:bldP spid="142342" grpId="0"/>
      <p:bldP spid="142353" grpId="0"/>
      <p:bldP spid="142344" grpId="0" animBg="1"/>
      <p:bldP spid="142345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Text Box 1026"/>
          <p:cNvSpPr txBox="1">
            <a:spLocks noChangeArrowheads="1"/>
          </p:cNvSpPr>
          <p:nvPr/>
        </p:nvSpPr>
        <p:spPr bwMode="auto">
          <a:xfrm>
            <a:off x="112713" y="50800"/>
            <a:ext cx="502285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2.</a:t>
            </a:r>
            <a:r>
              <a:rPr kumimoji="1" lang="zh-CN" altLang="en-US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螺纹的基本要素</a:t>
            </a:r>
          </a:p>
        </p:txBody>
      </p:sp>
      <p:sp>
        <p:nvSpPr>
          <p:cNvPr id="63491" name="Text Box 1027"/>
          <p:cNvSpPr txBox="1">
            <a:spLocks noChangeArrowheads="1"/>
          </p:cNvSpPr>
          <p:nvPr/>
        </p:nvSpPr>
        <p:spPr bwMode="auto">
          <a:xfrm>
            <a:off x="88900" y="665163"/>
            <a:ext cx="3716338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000000"/>
                </a:solidFill>
              </a:rPr>
              <a:t>⑴ </a:t>
            </a:r>
            <a:r>
              <a:rPr kumimoji="1" lang="zh-CN" altLang="en-US" sz="3600" b="1">
                <a:solidFill>
                  <a:srgbClr val="000000"/>
                </a:solidFill>
              </a:rPr>
              <a:t>螺纹的牙型</a:t>
            </a:r>
          </a:p>
        </p:txBody>
      </p:sp>
      <p:sp>
        <p:nvSpPr>
          <p:cNvPr id="63493" name="Text Box 1029"/>
          <p:cNvSpPr txBox="1">
            <a:spLocks noChangeArrowheads="1"/>
          </p:cNvSpPr>
          <p:nvPr/>
        </p:nvSpPr>
        <p:spPr bwMode="auto">
          <a:xfrm>
            <a:off x="1296988" y="6197600"/>
            <a:ext cx="2327275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FF0000"/>
                </a:solidFill>
                <a:ea typeface="黑体" pitchFamily="2" charset="-122"/>
              </a:rPr>
              <a:t>三角形</a:t>
            </a:r>
          </a:p>
        </p:txBody>
      </p:sp>
      <p:sp>
        <p:nvSpPr>
          <p:cNvPr id="63515" name="Text Box 1051"/>
          <p:cNvSpPr txBox="1">
            <a:spLocks noChangeArrowheads="1"/>
          </p:cNvSpPr>
          <p:nvPr/>
        </p:nvSpPr>
        <p:spPr bwMode="auto">
          <a:xfrm>
            <a:off x="100013" y="1230313"/>
            <a:ext cx="9043987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3333CC"/>
                </a:solidFill>
              </a:rPr>
              <a:t>      </a:t>
            </a:r>
            <a:r>
              <a:rPr kumimoji="1" lang="zh-CN" altLang="en-US" sz="3200" b="1">
                <a:solidFill>
                  <a:srgbClr val="3333CC"/>
                </a:solidFill>
              </a:rPr>
              <a:t>在通过螺纹轴线的剖面上，螺纹的轮廓形状。</a:t>
            </a:r>
          </a:p>
        </p:txBody>
      </p:sp>
      <p:sp>
        <p:nvSpPr>
          <p:cNvPr id="63537" name="Text Box 1073"/>
          <p:cNvSpPr txBox="1">
            <a:spLocks noChangeArrowheads="1"/>
          </p:cNvSpPr>
          <p:nvPr/>
        </p:nvSpPr>
        <p:spPr bwMode="auto">
          <a:xfrm>
            <a:off x="4198938" y="6197600"/>
            <a:ext cx="207645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FF0000"/>
                </a:solidFill>
                <a:ea typeface="黑体" pitchFamily="2" charset="-122"/>
              </a:rPr>
              <a:t>梯形</a:t>
            </a:r>
          </a:p>
        </p:txBody>
      </p:sp>
      <p:sp>
        <p:nvSpPr>
          <p:cNvPr id="63558" name="Text Box 1094"/>
          <p:cNvSpPr txBox="1">
            <a:spLocks noChangeArrowheads="1"/>
          </p:cNvSpPr>
          <p:nvPr/>
        </p:nvSpPr>
        <p:spPr bwMode="auto">
          <a:xfrm>
            <a:off x="5921375" y="6197600"/>
            <a:ext cx="2979738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FF0000"/>
                </a:solidFill>
                <a:ea typeface="黑体" pitchFamily="2" charset="-122"/>
              </a:rPr>
              <a:t>锯齿形</a:t>
            </a:r>
          </a:p>
        </p:txBody>
      </p:sp>
      <p:sp>
        <p:nvSpPr>
          <p:cNvPr id="63563" name="Text Box 1099"/>
          <p:cNvSpPr txBox="1">
            <a:spLocks noChangeArrowheads="1"/>
          </p:cNvSpPr>
          <p:nvPr/>
        </p:nvSpPr>
        <p:spPr bwMode="auto">
          <a:xfrm>
            <a:off x="107950" y="4308475"/>
            <a:ext cx="4052888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200" b="1">
                <a:solidFill>
                  <a:srgbClr val="3333CC"/>
                </a:solidFill>
                <a:ea typeface="黑体" pitchFamily="2" charset="-122"/>
              </a:rPr>
              <a:t>常用的螺纹牙型有：</a:t>
            </a:r>
          </a:p>
        </p:txBody>
      </p:sp>
      <p:grpSp>
        <p:nvGrpSpPr>
          <p:cNvPr id="63842" name="Group 1378"/>
          <p:cNvGrpSpPr>
            <a:grpSpLocks/>
          </p:cNvGrpSpPr>
          <p:nvPr/>
        </p:nvGrpSpPr>
        <p:grpSpPr bwMode="auto">
          <a:xfrm>
            <a:off x="817563" y="5143500"/>
            <a:ext cx="2435225" cy="1089025"/>
            <a:chOff x="515" y="3240"/>
            <a:chExt cx="1534" cy="686"/>
          </a:xfrm>
        </p:grpSpPr>
        <p:sp>
          <p:nvSpPr>
            <p:cNvPr id="63843" name="Line 1379"/>
            <p:cNvSpPr>
              <a:spLocks noChangeShapeType="1"/>
            </p:cNvSpPr>
            <p:nvPr/>
          </p:nvSpPr>
          <p:spPr bwMode="auto">
            <a:xfrm flipH="1" flipV="1">
              <a:off x="1690" y="3240"/>
              <a:ext cx="246" cy="42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3844" name="Line 1380"/>
            <p:cNvSpPr>
              <a:spLocks noChangeShapeType="1"/>
            </p:cNvSpPr>
            <p:nvPr/>
          </p:nvSpPr>
          <p:spPr bwMode="auto">
            <a:xfrm flipH="1">
              <a:off x="1323" y="3240"/>
              <a:ext cx="246" cy="42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3845" name="Line 1381"/>
            <p:cNvSpPr>
              <a:spLocks noChangeShapeType="1"/>
            </p:cNvSpPr>
            <p:nvPr/>
          </p:nvSpPr>
          <p:spPr bwMode="auto">
            <a:xfrm flipH="1" flipV="1">
              <a:off x="948" y="3240"/>
              <a:ext cx="246" cy="42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3846" name="Line 1382"/>
            <p:cNvSpPr>
              <a:spLocks noChangeShapeType="1"/>
            </p:cNvSpPr>
            <p:nvPr/>
          </p:nvSpPr>
          <p:spPr bwMode="auto">
            <a:xfrm flipH="1">
              <a:off x="581" y="3240"/>
              <a:ext cx="245" cy="42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3847" name="Line 1383"/>
            <p:cNvSpPr>
              <a:spLocks noChangeShapeType="1"/>
            </p:cNvSpPr>
            <p:nvPr/>
          </p:nvSpPr>
          <p:spPr bwMode="auto">
            <a:xfrm>
              <a:off x="826" y="3240"/>
              <a:ext cx="12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3848" name="Line 1384"/>
            <p:cNvSpPr>
              <a:spLocks noChangeShapeType="1"/>
            </p:cNvSpPr>
            <p:nvPr/>
          </p:nvSpPr>
          <p:spPr bwMode="auto">
            <a:xfrm>
              <a:off x="1569" y="3240"/>
              <a:ext cx="12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3849" name="Line 1385"/>
            <p:cNvSpPr>
              <a:spLocks noChangeShapeType="1"/>
            </p:cNvSpPr>
            <p:nvPr/>
          </p:nvSpPr>
          <p:spPr bwMode="auto">
            <a:xfrm flipH="1">
              <a:off x="1936" y="3666"/>
              <a:ext cx="11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3850" name="Line 1386"/>
            <p:cNvSpPr>
              <a:spLocks noChangeShapeType="1"/>
            </p:cNvSpPr>
            <p:nvPr/>
          </p:nvSpPr>
          <p:spPr bwMode="auto">
            <a:xfrm flipH="1">
              <a:off x="1194" y="3666"/>
              <a:ext cx="12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3851" name="Line 1387"/>
            <p:cNvSpPr>
              <a:spLocks noChangeShapeType="1"/>
            </p:cNvSpPr>
            <p:nvPr/>
          </p:nvSpPr>
          <p:spPr bwMode="auto">
            <a:xfrm flipH="1">
              <a:off x="515" y="3666"/>
              <a:ext cx="6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3852" name="Line 1388"/>
            <p:cNvSpPr>
              <a:spLocks noChangeShapeType="1"/>
            </p:cNvSpPr>
            <p:nvPr/>
          </p:nvSpPr>
          <p:spPr bwMode="auto">
            <a:xfrm flipV="1">
              <a:off x="515" y="3666"/>
              <a:ext cx="26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3853" name="Line 1389"/>
            <p:cNvSpPr>
              <a:spLocks noChangeShapeType="1"/>
            </p:cNvSpPr>
            <p:nvPr/>
          </p:nvSpPr>
          <p:spPr bwMode="auto">
            <a:xfrm flipV="1">
              <a:off x="637" y="3249"/>
              <a:ext cx="318" cy="3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3854" name="Line 1390"/>
            <p:cNvSpPr>
              <a:spLocks noChangeShapeType="1"/>
            </p:cNvSpPr>
            <p:nvPr/>
          </p:nvSpPr>
          <p:spPr bwMode="auto">
            <a:xfrm flipV="1">
              <a:off x="515" y="3378"/>
              <a:ext cx="513" cy="5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3855" name="Line 1391"/>
            <p:cNvSpPr>
              <a:spLocks noChangeShapeType="1"/>
            </p:cNvSpPr>
            <p:nvPr/>
          </p:nvSpPr>
          <p:spPr bwMode="auto">
            <a:xfrm flipV="1">
              <a:off x="684" y="3507"/>
              <a:ext cx="419" cy="4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3856" name="Line 1392"/>
            <p:cNvSpPr>
              <a:spLocks noChangeShapeType="1"/>
            </p:cNvSpPr>
            <p:nvPr/>
          </p:nvSpPr>
          <p:spPr bwMode="auto">
            <a:xfrm flipV="1">
              <a:off x="885" y="3636"/>
              <a:ext cx="290" cy="2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3857" name="Line 1393"/>
            <p:cNvSpPr>
              <a:spLocks noChangeShapeType="1"/>
            </p:cNvSpPr>
            <p:nvPr/>
          </p:nvSpPr>
          <p:spPr bwMode="auto">
            <a:xfrm flipV="1">
              <a:off x="1564" y="3240"/>
              <a:ext cx="7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3858" name="Line 1394"/>
            <p:cNvSpPr>
              <a:spLocks noChangeShapeType="1"/>
            </p:cNvSpPr>
            <p:nvPr/>
          </p:nvSpPr>
          <p:spPr bwMode="auto">
            <a:xfrm flipV="1">
              <a:off x="1086" y="3292"/>
              <a:ext cx="635" cy="6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3859" name="Line 1395"/>
            <p:cNvSpPr>
              <a:spLocks noChangeShapeType="1"/>
            </p:cNvSpPr>
            <p:nvPr/>
          </p:nvSpPr>
          <p:spPr bwMode="auto">
            <a:xfrm flipV="1">
              <a:off x="1290" y="3420"/>
              <a:ext cx="506" cy="5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3860" name="Line 1396"/>
            <p:cNvSpPr>
              <a:spLocks noChangeShapeType="1"/>
            </p:cNvSpPr>
            <p:nvPr/>
          </p:nvSpPr>
          <p:spPr bwMode="auto">
            <a:xfrm flipV="1">
              <a:off x="1491" y="3549"/>
              <a:ext cx="377" cy="3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3861" name="Line 1397"/>
            <p:cNvSpPr>
              <a:spLocks noChangeShapeType="1"/>
            </p:cNvSpPr>
            <p:nvPr/>
          </p:nvSpPr>
          <p:spPr bwMode="auto">
            <a:xfrm flipV="1">
              <a:off x="1693" y="3666"/>
              <a:ext cx="260" cy="2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3862" name="Line 1398"/>
            <p:cNvSpPr>
              <a:spLocks noChangeShapeType="1"/>
            </p:cNvSpPr>
            <p:nvPr/>
          </p:nvSpPr>
          <p:spPr bwMode="auto">
            <a:xfrm flipV="1">
              <a:off x="1894" y="3774"/>
              <a:ext cx="155" cy="1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63863" name="Group 1399"/>
          <p:cNvGrpSpPr>
            <a:grpSpLocks/>
          </p:cNvGrpSpPr>
          <p:nvPr/>
        </p:nvGrpSpPr>
        <p:grpSpPr bwMode="auto">
          <a:xfrm>
            <a:off x="3879850" y="5143500"/>
            <a:ext cx="1579563" cy="1089025"/>
            <a:chOff x="2444" y="3240"/>
            <a:chExt cx="995" cy="686"/>
          </a:xfrm>
        </p:grpSpPr>
        <p:sp>
          <p:nvSpPr>
            <p:cNvPr id="63864" name="Line 1400"/>
            <p:cNvSpPr>
              <a:spLocks noChangeShapeType="1"/>
            </p:cNvSpPr>
            <p:nvPr/>
          </p:nvSpPr>
          <p:spPr bwMode="auto">
            <a:xfrm>
              <a:off x="2625" y="3240"/>
              <a:ext cx="12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3865" name="Line 1401"/>
            <p:cNvSpPr>
              <a:spLocks noChangeShapeType="1"/>
            </p:cNvSpPr>
            <p:nvPr/>
          </p:nvSpPr>
          <p:spPr bwMode="auto">
            <a:xfrm flipH="1">
              <a:off x="2861" y="3666"/>
              <a:ext cx="12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3866" name="Line 1402"/>
            <p:cNvSpPr>
              <a:spLocks noChangeShapeType="1"/>
            </p:cNvSpPr>
            <p:nvPr/>
          </p:nvSpPr>
          <p:spPr bwMode="auto">
            <a:xfrm flipH="1">
              <a:off x="2444" y="3666"/>
              <a:ext cx="6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3867" name="Line 1403"/>
            <p:cNvSpPr>
              <a:spLocks noChangeShapeType="1"/>
            </p:cNvSpPr>
            <p:nvPr/>
          </p:nvSpPr>
          <p:spPr bwMode="auto">
            <a:xfrm flipV="1">
              <a:off x="2510" y="3240"/>
              <a:ext cx="115" cy="42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3868" name="Line 1404"/>
            <p:cNvSpPr>
              <a:spLocks noChangeShapeType="1"/>
            </p:cNvSpPr>
            <p:nvPr/>
          </p:nvSpPr>
          <p:spPr bwMode="auto">
            <a:xfrm>
              <a:off x="2746" y="3240"/>
              <a:ext cx="115" cy="42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3869" name="Line 1405"/>
            <p:cNvSpPr>
              <a:spLocks noChangeShapeType="1"/>
            </p:cNvSpPr>
            <p:nvPr/>
          </p:nvSpPr>
          <p:spPr bwMode="auto">
            <a:xfrm>
              <a:off x="3102" y="3240"/>
              <a:ext cx="12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3870" name="Line 1406"/>
            <p:cNvSpPr>
              <a:spLocks noChangeShapeType="1"/>
            </p:cNvSpPr>
            <p:nvPr/>
          </p:nvSpPr>
          <p:spPr bwMode="auto">
            <a:xfrm flipH="1">
              <a:off x="3339" y="3666"/>
              <a:ext cx="10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3871" name="Line 1407"/>
            <p:cNvSpPr>
              <a:spLocks noChangeShapeType="1"/>
            </p:cNvSpPr>
            <p:nvPr/>
          </p:nvSpPr>
          <p:spPr bwMode="auto">
            <a:xfrm flipV="1">
              <a:off x="2987" y="3240"/>
              <a:ext cx="115" cy="42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3872" name="Line 1408"/>
            <p:cNvSpPr>
              <a:spLocks noChangeShapeType="1"/>
            </p:cNvSpPr>
            <p:nvPr/>
          </p:nvSpPr>
          <p:spPr bwMode="auto">
            <a:xfrm>
              <a:off x="3224" y="3240"/>
              <a:ext cx="115" cy="42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3873" name="Line 1409"/>
            <p:cNvSpPr>
              <a:spLocks noChangeShapeType="1"/>
            </p:cNvSpPr>
            <p:nvPr/>
          </p:nvSpPr>
          <p:spPr bwMode="auto">
            <a:xfrm flipV="1">
              <a:off x="2566" y="3268"/>
              <a:ext cx="187" cy="1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3874" name="Line 1410"/>
            <p:cNvSpPr>
              <a:spLocks noChangeShapeType="1"/>
            </p:cNvSpPr>
            <p:nvPr/>
          </p:nvSpPr>
          <p:spPr bwMode="auto">
            <a:xfrm flipV="1">
              <a:off x="2444" y="3427"/>
              <a:ext cx="352" cy="3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3875" name="Line 1411"/>
            <p:cNvSpPr>
              <a:spLocks noChangeShapeType="1"/>
            </p:cNvSpPr>
            <p:nvPr/>
          </p:nvSpPr>
          <p:spPr bwMode="auto">
            <a:xfrm flipV="1">
              <a:off x="2500" y="3587"/>
              <a:ext cx="340" cy="3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3876" name="Line 1412"/>
            <p:cNvSpPr>
              <a:spLocks noChangeShapeType="1"/>
            </p:cNvSpPr>
            <p:nvPr/>
          </p:nvSpPr>
          <p:spPr bwMode="auto">
            <a:xfrm flipV="1">
              <a:off x="3072" y="3240"/>
              <a:ext cx="115" cy="1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3877" name="Line 1413"/>
            <p:cNvSpPr>
              <a:spLocks noChangeShapeType="1"/>
            </p:cNvSpPr>
            <p:nvPr/>
          </p:nvSpPr>
          <p:spPr bwMode="auto">
            <a:xfrm flipV="1">
              <a:off x="2702" y="3666"/>
              <a:ext cx="262" cy="2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3878" name="Line 1414"/>
            <p:cNvSpPr>
              <a:spLocks noChangeShapeType="1"/>
            </p:cNvSpPr>
            <p:nvPr/>
          </p:nvSpPr>
          <p:spPr bwMode="auto">
            <a:xfrm flipV="1">
              <a:off x="2997" y="3369"/>
              <a:ext cx="262" cy="2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3879" name="Line 1415"/>
            <p:cNvSpPr>
              <a:spLocks noChangeShapeType="1"/>
            </p:cNvSpPr>
            <p:nvPr/>
          </p:nvSpPr>
          <p:spPr bwMode="auto">
            <a:xfrm flipV="1">
              <a:off x="2906" y="3528"/>
              <a:ext cx="395" cy="3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3880" name="Line 1416"/>
            <p:cNvSpPr>
              <a:spLocks noChangeShapeType="1"/>
            </p:cNvSpPr>
            <p:nvPr/>
          </p:nvSpPr>
          <p:spPr bwMode="auto">
            <a:xfrm flipV="1">
              <a:off x="3107" y="3666"/>
              <a:ext cx="260" cy="2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3881" name="Line 1417"/>
            <p:cNvSpPr>
              <a:spLocks noChangeShapeType="1"/>
            </p:cNvSpPr>
            <p:nvPr/>
          </p:nvSpPr>
          <p:spPr bwMode="auto">
            <a:xfrm flipV="1">
              <a:off x="3308" y="3795"/>
              <a:ext cx="131" cy="1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63882" name="Group 1418"/>
          <p:cNvGrpSpPr>
            <a:grpSpLocks/>
          </p:cNvGrpSpPr>
          <p:nvPr/>
        </p:nvGrpSpPr>
        <p:grpSpPr bwMode="auto">
          <a:xfrm>
            <a:off x="6500813" y="5143500"/>
            <a:ext cx="1862137" cy="1089025"/>
            <a:chOff x="4095" y="3240"/>
            <a:chExt cx="1173" cy="686"/>
          </a:xfrm>
        </p:grpSpPr>
        <p:sp>
          <p:nvSpPr>
            <p:cNvPr id="63883" name="Line 1419"/>
            <p:cNvSpPr>
              <a:spLocks noChangeShapeType="1"/>
            </p:cNvSpPr>
            <p:nvPr/>
          </p:nvSpPr>
          <p:spPr bwMode="auto">
            <a:xfrm flipH="1">
              <a:off x="4161" y="3240"/>
              <a:ext cx="245" cy="42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3884" name="Line 1420"/>
            <p:cNvSpPr>
              <a:spLocks noChangeShapeType="1"/>
            </p:cNvSpPr>
            <p:nvPr/>
          </p:nvSpPr>
          <p:spPr bwMode="auto">
            <a:xfrm>
              <a:off x="4406" y="3240"/>
              <a:ext cx="12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3885" name="Line 1421"/>
            <p:cNvSpPr>
              <a:spLocks noChangeShapeType="1"/>
            </p:cNvSpPr>
            <p:nvPr/>
          </p:nvSpPr>
          <p:spPr bwMode="auto">
            <a:xfrm flipH="1">
              <a:off x="4603" y="3666"/>
              <a:ext cx="12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3886" name="Line 1422"/>
            <p:cNvSpPr>
              <a:spLocks noChangeShapeType="1"/>
            </p:cNvSpPr>
            <p:nvPr/>
          </p:nvSpPr>
          <p:spPr bwMode="auto">
            <a:xfrm flipH="1">
              <a:off x="4095" y="3666"/>
              <a:ext cx="6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3887" name="Line 1423"/>
            <p:cNvSpPr>
              <a:spLocks noChangeShapeType="1"/>
            </p:cNvSpPr>
            <p:nvPr/>
          </p:nvSpPr>
          <p:spPr bwMode="auto">
            <a:xfrm>
              <a:off x="4528" y="3240"/>
              <a:ext cx="75" cy="42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3888" name="Line 1424"/>
            <p:cNvSpPr>
              <a:spLocks noChangeShapeType="1"/>
            </p:cNvSpPr>
            <p:nvPr/>
          </p:nvSpPr>
          <p:spPr bwMode="auto">
            <a:xfrm flipH="1">
              <a:off x="4732" y="3240"/>
              <a:ext cx="246" cy="42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3889" name="Line 1425"/>
            <p:cNvSpPr>
              <a:spLocks noChangeShapeType="1"/>
            </p:cNvSpPr>
            <p:nvPr/>
          </p:nvSpPr>
          <p:spPr bwMode="auto">
            <a:xfrm>
              <a:off x="4978" y="3240"/>
              <a:ext cx="12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3890" name="Line 1426"/>
            <p:cNvSpPr>
              <a:spLocks noChangeShapeType="1"/>
            </p:cNvSpPr>
            <p:nvPr/>
          </p:nvSpPr>
          <p:spPr bwMode="auto">
            <a:xfrm flipH="1">
              <a:off x="5174" y="3666"/>
              <a:ext cx="9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3891" name="Line 1427"/>
            <p:cNvSpPr>
              <a:spLocks noChangeShapeType="1"/>
            </p:cNvSpPr>
            <p:nvPr/>
          </p:nvSpPr>
          <p:spPr bwMode="auto">
            <a:xfrm>
              <a:off x="5099" y="3240"/>
              <a:ext cx="75" cy="42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3892" name="Line 1428"/>
            <p:cNvSpPr>
              <a:spLocks noChangeShapeType="1"/>
            </p:cNvSpPr>
            <p:nvPr/>
          </p:nvSpPr>
          <p:spPr bwMode="auto">
            <a:xfrm flipV="1">
              <a:off x="4095" y="3301"/>
              <a:ext cx="442" cy="4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3893" name="Line 1429"/>
            <p:cNvSpPr>
              <a:spLocks noChangeShapeType="1"/>
            </p:cNvSpPr>
            <p:nvPr/>
          </p:nvSpPr>
          <p:spPr bwMode="auto">
            <a:xfrm flipV="1">
              <a:off x="4116" y="3474"/>
              <a:ext cx="452" cy="4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3894" name="Line 1430"/>
            <p:cNvSpPr>
              <a:spLocks noChangeShapeType="1"/>
            </p:cNvSpPr>
            <p:nvPr/>
          </p:nvSpPr>
          <p:spPr bwMode="auto">
            <a:xfrm flipV="1">
              <a:off x="4320" y="3645"/>
              <a:ext cx="278" cy="2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3895" name="Line 1431"/>
            <p:cNvSpPr>
              <a:spLocks noChangeShapeType="1"/>
            </p:cNvSpPr>
            <p:nvPr/>
          </p:nvSpPr>
          <p:spPr bwMode="auto">
            <a:xfrm flipV="1">
              <a:off x="4938" y="3240"/>
              <a:ext cx="65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3896" name="Line 1432"/>
            <p:cNvSpPr>
              <a:spLocks noChangeShapeType="1"/>
            </p:cNvSpPr>
            <p:nvPr/>
          </p:nvSpPr>
          <p:spPr bwMode="auto">
            <a:xfrm flipV="1">
              <a:off x="4521" y="3331"/>
              <a:ext cx="595" cy="5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3897" name="Line 1433"/>
            <p:cNvSpPr>
              <a:spLocks noChangeShapeType="1"/>
            </p:cNvSpPr>
            <p:nvPr/>
          </p:nvSpPr>
          <p:spPr bwMode="auto">
            <a:xfrm flipV="1">
              <a:off x="4722" y="3502"/>
              <a:ext cx="424" cy="4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3898" name="Line 1434"/>
            <p:cNvSpPr>
              <a:spLocks noChangeShapeType="1"/>
            </p:cNvSpPr>
            <p:nvPr/>
          </p:nvSpPr>
          <p:spPr bwMode="auto">
            <a:xfrm flipV="1">
              <a:off x="4924" y="3666"/>
              <a:ext cx="260" cy="2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3899" name="Line 1435"/>
            <p:cNvSpPr>
              <a:spLocks noChangeShapeType="1"/>
            </p:cNvSpPr>
            <p:nvPr/>
          </p:nvSpPr>
          <p:spPr bwMode="auto">
            <a:xfrm flipV="1">
              <a:off x="5128" y="3786"/>
              <a:ext cx="140" cy="1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93959" name="Group 3143"/>
          <p:cNvGrpSpPr>
            <a:grpSpLocks/>
          </p:cNvGrpSpPr>
          <p:nvPr/>
        </p:nvGrpSpPr>
        <p:grpSpPr bwMode="auto">
          <a:xfrm>
            <a:off x="977900" y="1925638"/>
            <a:ext cx="6657975" cy="3052762"/>
            <a:chOff x="616" y="1213"/>
            <a:chExt cx="4194" cy="1923"/>
          </a:xfrm>
        </p:grpSpPr>
        <p:sp>
          <p:nvSpPr>
            <p:cNvPr id="293960" name="Line 3144"/>
            <p:cNvSpPr>
              <a:spLocks noChangeShapeType="1"/>
            </p:cNvSpPr>
            <p:nvPr/>
          </p:nvSpPr>
          <p:spPr bwMode="auto">
            <a:xfrm flipH="1" flipV="1">
              <a:off x="1158" y="2175"/>
              <a:ext cx="31" cy="42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3961" name="Line 3145"/>
            <p:cNvSpPr>
              <a:spLocks noChangeShapeType="1"/>
            </p:cNvSpPr>
            <p:nvPr/>
          </p:nvSpPr>
          <p:spPr bwMode="auto">
            <a:xfrm>
              <a:off x="1158" y="2175"/>
              <a:ext cx="91" cy="52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3962" name="Line 3146"/>
            <p:cNvSpPr>
              <a:spLocks noChangeShapeType="1"/>
            </p:cNvSpPr>
            <p:nvPr/>
          </p:nvSpPr>
          <p:spPr bwMode="auto">
            <a:xfrm>
              <a:off x="2361" y="1747"/>
              <a:ext cx="0" cy="96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3963" name="Line 3147"/>
            <p:cNvSpPr>
              <a:spLocks noChangeShapeType="1"/>
            </p:cNvSpPr>
            <p:nvPr/>
          </p:nvSpPr>
          <p:spPr bwMode="auto">
            <a:xfrm flipH="1">
              <a:off x="728" y="1640"/>
              <a:ext cx="46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3964" name="Line 3148"/>
            <p:cNvSpPr>
              <a:spLocks noChangeShapeType="1"/>
            </p:cNvSpPr>
            <p:nvPr/>
          </p:nvSpPr>
          <p:spPr bwMode="auto">
            <a:xfrm flipH="1">
              <a:off x="728" y="2709"/>
              <a:ext cx="39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3965" name="Line 3149"/>
            <p:cNvSpPr>
              <a:spLocks noChangeShapeType="1"/>
            </p:cNvSpPr>
            <p:nvPr/>
          </p:nvSpPr>
          <p:spPr bwMode="auto">
            <a:xfrm flipH="1" flipV="1">
              <a:off x="2299" y="1640"/>
              <a:ext cx="62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3966" name="Line 3150"/>
            <p:cNvSpPr>
              <a:spLocks noChangeShapeType="1"/>
            </p:cNvSpPr>
            <p:nvPr/>
          </p:nvSpPr>
          <p:spPr bwMode="auto">
            <a:xfrm flipH="1">
              <a:off x="2236" y="1640"/>
              <a:ext cx="63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3967" name="Line 3151"/>
            <p:cNvSpPr>
              <a:spLocks noChangeShapeType="1"/>
            </p:cNvSpPr>
            <p:nvPr/>
          </p:nvSpPr>
          <p:spPr bwMode="auto">
            <a:xfrm flipH="1" flipV="1">
              <a:off x="2176" y="1640"/>
              <a:ext cx="60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3968" name="Line 3152"/>
            <p:cNvSpPr>
              <a:spLocks noChangeShapeType="1"/>
            </p:cNvSpPr>
            <p:nvPr/>
          </p:nvSpPr>
          <p:spPr bwMode="auto">
            <a:xfrm flipH="1">
              <a:off x="2114" y="1640"/>
              <a:ext cx="62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3969" name="Line 3153"/>
            <p:cNvSpPr>
              <a:spLocks noChangeShapeType="1"/>
            </p:cNvSpPr>
            <p:nvPr/>
          </p:nvSpPr>
          <p:spPr bwMode="auto">
            <a:xfrm flipH="1" flipV="1">
              <a:off x="2051" y="1640"/>
              <a:ext cx="63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3970" name="Line 3154"/>
            <p:cNvSpPr>
              <a:spLocks noChangeShapeType="1"/>
            </p:cNvSpPr>
            <p:nvPr/>
          </p:nvSpPr>
          <p:spPr bwMode="auto">
            <a:xfrm flipH="1">
              <a:off x="1991" y="1640"/>
              <a:ext cx="60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3971" name="Line 3155"/>
            <p:cNvSpPr>
              <a:spLocks noChangeShapeType="1"/>
            </p:cNvSpPr>
            <p:nvPr/>
          </p:nvSpPr>
          <p:spPr bwMode="auto">
            <a:xfrm flipH="1" flipV="1">
              <a:off x="1929" y="1640"/>
              <a:ext cx="62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3972" name="Line 3156"/>
            <p:cNvSpPr>
              <a:spLocks noChangeShapeType="1"/>
            </p:cNvSpPr>
            <p:nvPr/>
          </p:nvSpPr>
          <p:spPr bwMode="auto">
            <a:xfrm flipH="1">
              <a:off x="1866" y="1640"/>
              <a:ext cx="63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3973" name="Line 3157"/>
            <p:cNvSpPr>
              <a:spLocks noChangeShapeType="1"/>
            </p:cNvSpPr>
            <p:nvPr/>
          </p:nvSpPr>
          <p:spPr bwMode="auto">
            <a:xfrm flipH="1" flipV="1">
              <a:off x="1806" y="1640"/>
              <a:ext cx="60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3974" name="Line 3158"/>
            <p:cNvSpPr>
              <a:spLocks noChangeShapeType="1"/>
            </p:cNvSpPr>
            <p:nvPr/>
          </p:nvSpPr>
          <p:spPr bwMode="auto">
            <a:xfrm flipH="1">
              <a:off x="1744" y="1640"/>
              <a:ext cx="62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3975" name="Line 3159"/>
            <p:cNvSpPr>
              <a:spLocks noChangeShapeType="1"/>
            </p:cNvSpPr>
            <p:nvPr/>
          </p:nvSpPr>
          <p:spPr bwMode="auto">
            <a:xfrm flipH="1" flipV="1">
              <a:off x="1681" y="1640"/>
              <a:ext cx="63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3976" name="Line 3160"/>
            <p:cNvSpPr>
              <a:spLocks noChangeShapeType="1"/>
            </p:cNvSpPr>
            <p:nvPr/>
          </p:nvSpPr>
          <p:spPr bwMode="auto">
            <a:xfrm flipH="1">
              <a:off x="1621" y="1640"/>
              <a:ext cx="60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3977" name="Line 3161"/>
            <p:cNvSpPr>
              <a:spLocks noChangeShapeType="1"/>
            </p:cNvSpPr>
            <p:nvPr/>
          </p:nvSpPr>
          <p:spPr bwMode="auto">
            <a:xfrm flipH="1" flipV="1">
              <a:off x="1559" y="1640"/>
              <a:ext cx="62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3978" name="Line 3162"/>
            <p:cNvSpPr>
              <a:spLocks noChangeShapeType="1"/>
            </p:cNvSpPr>
            <p:nvPr/>
          </p:nvSpPr>
          <p:spPr bwMode="auto">
            <a:xfrm flipH="1">
              <a:off x="1496" y="1640"/>
              <a:ext cx="63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3979" name="Line 3163"/>
            <p:cNvSpPr>
              <a:spLocks noChangeShapeType="1"/>
            </p:cNvSpPr>
            <p:nvPr/>
          </p:nvSpPr>
          <p:spPr bwMode="auto">
            <a:xfrm flipH="1" flipV="1">
              <a:off x="1436" y="1640"/>
              <a:ext cx="60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3980" name="Line 3164"/>
            <p:cNvSpPr>
              <a:spLocks noChangeShapeType="1"/>
            </p:cNvSpPr>
            <p:nvPr/>
          </p:nvSpPr>
          <p:spPr bwMode="auto">
            <a:xfrm flipH="1">
              <a:off x="1374" y="1640"/>
              <a:ext cx="62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3981" name="Line 3165"/>
            <p:cNvSpPr>
              <a:spLocks noChangeShapeType="1"/>
            </p:cNvSpPr>
            <p:nvPr/>
          </p:nvSpPr>
          <p:spPr bwMode="auto">
            <a:xfrm flipH="1" flipV="1">
              <a:off x="1311" y="1640"/>
              <a:ext cx="63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3982" name="Line 3166"/>
            <p:cNvSpPr>
              <a:spLocks noChangeShapeType="1"/>
            </p:cNvSpPr>
            <p:nvPr/>
          </p:nvSpPr>
          <p:spPr bwMode="auto">
            <a:xfrm flipH="1">
              <a:off x="1251" y="1640"/>
              <a:ext cx="60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3983" name="Line 3167"/>
            <p:cNvSpPr>
              <a:spLocks noChangeShapeType="1"/>
            </p:cNvSpPr>
            <p:nvPr/>
          </p:nvSpPr>
          <p:spPr bwMode="auto">
            <a:xfrm flipH="1" flipV="1">
              <a:off x="1189" y="1640"/>
              <a:ext cx="62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3984" name="Line 3168"/>
            <p:cNvSpPr>
              <a:spLocks noChangeShapeType="1"/>
            </p:cNvSpPr>
            <p:nvPr/>
          </p:nvSpPr>
          <p:spPr bwMode="auto">
            <a:xfrm flipH="1" flipV="1">
              <a:off x="1189" y="2602"/>
              <a:ext cx="62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3985" name="Line 3169"/>
            <p:cNvSpPr>
              <a:spLocks noChangeShapeType="1"/>
            </p:cNvSpPr>
            <p:nvPr/>
          </p:nvSpPr>
          <p:spPr bwMode="auto">
            <a:xfrm flipH="1" flipV="1">
              <a:off x="2299" y="2602"/>
              <a:ext cx="62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3986" name="Line 3170"/>
            <p:cNvSpPr>
              <a:spLocks noChangeShapeType="1"/>
            </p:cNvSpPr>
            <p:nvPr/>
          </p:nvSpPr>
          <p:spPr bwMode="auto">
            <a:xfrm flipH="1">
              <a:off x="2236" y="2602"/>
              <a:ext cx="63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3987" name="Line 3171"/>
            <p:cNvSpPr>
              <a:spLocks noChangeShapeType="1"/>
            </p:cNvSpPr>
            <p:nvPr/>
          </p:nvSpPr>
          <p:spPr bwMode="auto">
            <a:xfrm flipH="1" flipV="1">
              <a:off x="2176" y="2602"/>
              <a:ext cx="60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3988" name="Line 3172"/>
            <p:cNvSpPr>
              <a:spLocks noChangeShapeType="1"/>
            </p:cNvSpPr>
            <p:nvPr/>
          </p:nvSpPr>
          <p:spPr bwMode="auto">
            <a:xfrm flipH="1">
              <a:off x="2114" y="2602"/>
              <a:ext cx="62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3989" name="Line 3173"/>
            <p:cNvSpPr>
              <a:spLocks noChangeShapeType="1"/>
            </p:cNvSpPr>
            <p:nvPr/>
          </p:nvSpPr>
          <p:spPr bwMode="auto">
            <a:xfrm flipH="1" flipV="1">
              <a:off x="2051" y="2602"/>
              <a:ext cx="63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3990" name="Line 3174"/>
            <p:cNvSpPr>
              <a:spLocks noChangeShapeType="1"/>
            </p:cNvSpPr>
            <p:nvPr/>
          </p:nvSpPr>
          <p:spPr bwMode="auto">
            <a:xfrm flipH="1">
              <a:off x="1991" y="2602"/>
              <a:ext cx="60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3991" name="Line 3175"/>
            <p:cNvSpPr>
              <a:spLocks noChangeShapeType="1"/>
            </p:cNvSpPr>
            <p:nvPr/>
          </p:nvSpPr>
          <p:spPr bwMode="auto">
            <a:xfrm flipH="1" flipV="1">
              <a:off x="1929" y="2602"/>
              <a:ext cx="62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3992" name="Line 3176"/>
            <p:cNvSpPr>
              <a:spLocks noChangeShapeType="1"/>
            </p:cNvSpPr>
            <p:nvPr/>
          </p:nvSpPr>
          <p:spPr bwMode="auto">
            <a:xfrm flipH="1">
              <a:off x="1866" y="2602"/>
              <a:ext cx="63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3993" name="Line 3177"/>
            <p:cNvSpPr>
              <a:spLocks noChangeShapeType="1"/>
            </p:cNvSpPr>
            <p:nvPr/>
          </p:nvSpPr>
          <p:spPr bwMode="auto">
            <a:xfrm flipH="1" flipV="1">
              <a:off x="1806" y="2602"/>
              <a:ext cx="60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3994" name="Line 3178"/>
            <p:cNvSpPr>
              <a:spLocks noChangeShapeType="1"/>
            </p:cNvSpPr>
            <p:nvPr/>
          </p:nvSpPr>
          <p:spPr bwMode="auto">
            <a:xfrm flipH="1">
              <a:off x="1744" y="2602"/>
              <a:ext cx="62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3995" name="Line 3179"/>
            <p:cNvSpPr>
              <a:spLocks noChangeShapeType="1"/>
            </p:cNvSpPr>
            <p:nvPr/>
          </p:nvSpPr>
          <p:spPr bwMode="auto">
            <a:xfrm flipH="1" flipV="1">
              <a:off x="1681" y="2602"/>
              <a:ext cx="63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3996" name="Line 3180"/>
            <p:cNvSpPr>
              <a:spLocks noChangeShapeType="1"/>
            </p:cNvSpPr>
            <p:nvPr/>
          </p:nvSpPr>
          <p:spPr bwMode="auto">
            <a:xfrm flipH="1">
              <a:off x="1621" y="2602"/>
              <a:ext cx="60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3997" name="Line 3181"/>
            <p:cNvSpPr>
              <a:spLocks noChangeShapeType="1"/>
            </p:cNvSpPr>
            <p:nvPr/>
          </p:nvSpPr>
          <p:spPr bwMode="auto">
            <a:xfrm flipH="1" flipV="1">
              <a:off x="1559" y="2602"/>
              <a:ext cx="62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3998" name="Line 3182"/>
            <p:cNvSpPr>
              <a:spLocks noChangeShapeType="1"/>
            </p:cNvSpPr>
            <p:nvPr/>
          </p:nvSpPr>
          <p:spPr bwMode="auto">
            <a:xfrm flipH="1">
              <a:off x="1496" y="2602"/>
              <a:ext cx="63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3999" name="Line 3183"/>
            <p:cNvSpPr>
              <a:spLocks noChangeShapeType="1"/>
            </p:cNvSpPr>
            <p:nvPr/>
          </p:nvSpPr>
          <p:spPr bwMode="auto">
            <a:xfrm flipH="1" flipV="1">
              <a:off x="1436" y="2602"/>
              <a:ext cx="60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00" name="Line 3184"/>
            <p:cNvSpPr>
              <a:spLocks noChangeShapeType="1"/>
            </p:cNvSpPr>
            <p:nvPr/>
          </p:nvSpPr>
          <p:spPr bwMode="auto">
            <a:xfrm flipH="1">
              <a:off x="1374" y="2602"/>
              <a:ext cx="62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01" name="Line 3185"/>
            <p:cNvSpPr>
              <a:spLocks noChangeShapeType="1"/>
            </p:cNvSpPr>
            <p:nvPr/>
          </p:nvSpPr>
          <p:spPr bwMode="auto">
            <a:xfrm flipH="1" flipV="1">
              <a:off x="1311" y="2602"/>
              <a:ext cx="63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02" name="Line 3186"/>
            <p:cNvSpPr>
              <a:spLocks noChangeShapeType="1"/>
            </p:cNvSpPr>
            <p:nvPr/>
          </p:nvSpPr>
          <p:spPr bwMode="auto">
            <a:xfrm flipH="1">
              <a:off x="1251" y="2602"/>
              <a:ext cx="60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03" name="Line 3187"/>
            <p:cNvSpPr>
              <a:spLocks noChangeShapeType="1"/>
            </p:cNvSpPr>
            <p:nvPr/>
          </p:nvSpPr>
          <p:spPr bwMode="auto">
            <a:xfrm flipH="1" flipV="1">
              <a:off x="2236" y="1747"/>
              <a:ext cx="63" cy="8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04" name="Line 3188"/>
            <p:cNvSpPr>
              <a:spLocks noChangeShapeType="1"/>
            </p:cNvSpPr>
            <p:nvPr/>
          </p:nvSpPr>
          <p:spPr bwMode="auto">
            <a:xfrm flipH="1" flipV="1">
              <a:off x="2176" y="1640"/>
              <a:ext cx="60" cy="10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05" name="Line 3189"/>
            <p:cNvSpPr>
              <a:spLocks noChangeShapeType="1"/>
            </p:cNvSpPr>
            <p:nvPr/>
          </p:nvSpPr>
          <p:spPr bwMode="auto">
            <a:xfrm>
              <a:off x="2299" y="1640"/>
              <a:ext cx="62" cy="10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06" name="Line 3190"/>
            <p:cNvSpPr>
              <a:spLocks noChangeShapeType="1"/>
            </p:cNvSpPr>
            <p:nvPr/>
          </p:nvSpPr>
          <p:spPr bwMode="auto">
            <a:xfrm flipH="1" flipV="1">
              <a:off x="2114" y="1747"/>
              <a:ext cx="62" cy="8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07" name="Line 3191"/>
            <p:cNvSpPr>
              <a:spLocks noChangeShapeType="1"/>
            </p:cNvSpPr>
            <p:nvPr/>
          </p:nvSpPr>
          <p:spPr bwMode="auto">
            <a:xfrm flipH="1" flipV="1">
              <a:off x="2058" y="1761"/>
              <a:ext cx="56" cy="94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08" name="Line 3192"/>
            <p:cNvSpPr>
              <a:spLocks noChangeShapeType="1"/>
            </p:cNvSpPr>
            <p:nvPr/>
          </p:nvSpPr>
          <p:spPr bwMode="auto">
            <a:xfrm flipH="1" flipV="1">
              <a:off x="1993" y="1791"/>
              <a:ext cx="58" cy="81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09" name="Line 3193"/>
            <p:cNvSpPr>
              <a:spLocks noChangeShapeType="1"/>
            </p:cNvSpPr>
            <p:nvPr/>
          </p:nvSpPr>
          <p:spPr bwMode="auto">
            <a:xfrm flipH="1" flipV="1">
              <a:off x="1938" y="1804"/>
              <a:ext cx="53" cy="90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10" name="Line 3194"/>
            <p:cNvSpPr>
              <a:spLocks noChangeShapeType="1"/>
            </p:cNvSpPr>
            <p:nvPr/>
          </p:nvSpPr>
          <p:spPr bwMode="auto">
            <a:xfrm flipH="1" flipV="1">
              <a:off x="1870" y="1798"/>
              <a:ext cx="59" cy="8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11" name="Line 3195"/>
            <p:cNvSpPr>
              <a:spLocks noChangeShapeType="1"/>
            </p:cNvSpPr>
            <p:nvPr/>
          </p:nvSpPr>
          <p:spPr bwMode="auto">
            <a:xfrm flipH="1" flipV="1">
              <a:off x="1813" y="1777"/>
              <a:ext cx="53" cy="93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12" name="Line 3196"/>
            <p:cNvSpPr>
              <a:spLocks noChangeShapeType="1"/>
            </p:cNvSpPr>
            <p:nvPr/>
          </p:nvSpPr>
          <p:spPr bwMode="auto">
            <a:xfrm flipH="1" flipV="1">
              <a:off x="1744" y="1747"/>
              <a:ext cx="62" cy="8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13" name="Line 3197"/>
            <p:cNvSpPr>
              <a:spLocks noChangeShapeType="1"/>
            </p:cNvSpPr>
            <p:nvPr/>
          </p:nvSpPr>
          <p:spPr bwMode="auto">
            <a:xfrm flipH="1" flipV="1">
              <a:off x="1681" y="1640"/>
              <a:ext cx="63" cy="10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14" name="Line 3198"/>
            <p:cNvSpPr>
              <a:spLocks noChangeShapeType="1"/>
            </p:cNvSpPr>
            <p:nvPr/>
          </p:nvSpPr>
          <p:spPr bwMode="auto">
            <a:xfrm flipH="1" flipV="1">
              <a:off x="1621" y="1747"/>
              <a:ext cx="60" cy="8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15" name="Line 3199"/>
            <p:cNvSpPr>
              <a:spLocks noChangeShapeType="1"/>
            </p:cNvSpPr>
            <p:nvPr/>
          </p:nvSpPr>
          <p:spPr bwMode="auto">
            <a:xfrm flipH="1" flipV="1">
              <a:off x="1559" y="1640"/>
              <a:ext cx="62" cy="10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16" name="Line 3200"/>
            <p:cNvSpPr>
              <a:spLocks noChangeShapeType="1"/>
            </p:cNvSpPr>
            <p:nvPr/>
          </p:nvSpPr>
          <p:spPr bwMode="auto">
            <a:xfrm flipH="1" flipV="1">
              <a:off x="1496" y="1747"/>
              <a:ext cx="63" cy="8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17" name="Line 3201"/>
            <p:cNvSpPr>
              <a:spLocks noChangeShapeType="1"/>
            </p:cNvSpPr>
            <p:nvPr/>
          </p:nvSpPr>
          <p:spPr bwMode="auto">
            <a:xfrm flipH="1" flipV="1">
              <a:off x="1436" y="1640"/>
              <a:ext cx="60" cy="10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18" name="Line 3202"/>
            <p:cNvSpPr>
              <a:spLocks noChangeShapeType="1"/>
            </p:cNvSpPr>
            <p:nvPr/>
          </p:nvSpPr>
          <p:spPr bwMode="auto">
            <a:xfrm flipH="1" flipV="1">
              <a:off x="1374" y="1747"/>
              <a:ext cx="62" cy="8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19" name="Line 3203"/>
            <p:cNvSpPr>
              <a:spLocks noChangeShapeType="1"/>
            </p:cNvSpPr>
            <p:nvPr/>
          </p:nvSpPr>
          <p:spPr bwMode="auto">
            <a:xfrm flipH="1" flipV="1">
              <a:off x="1311" y="1640"/>
              <a:ext cx="63" cy="10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20" name="Line 3204"/>
            <p:cNvSpPr>
              <a:spLocks noChangeShapeType="1"/>
            </p:cNvSpPr>
            <p:nvPr/>
          </p:nvSpPr>
          <p:spPr bwMode="auto">
            <a:xfrm flipH="1" flipV="1">
              <a:off x="1251" y="1747"/>
              <a:ext cx="60" cy="8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21" name="Line 3205"/>
            <p:cNvSpPr>
              <a:spLocks noChangeShapeType="1"/>
            </p:cNvSpPr>
            <p:nvPr/>
          </p:nvSpPr>
          <p:spPr bwMode="auto">
            <a:xfrm flipH="1" flipV="1">
              <a:off x="1189" y="1640"/>
              <a:ext cx="62" cy="10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22" name="Line 3206"/>
            <p:cNvSpPr>
              <a:spLocks noChangeShapeType="1"/>
            </p:cNvSpPr>
            <p:nvPr/>
          </p:nvSpPr>
          <p:spPr bwMode="auto">
            <a:xfrm flipH="1">
              <a:off x="1126" y="2175"/>
              <a:ext cx="32" cy="53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23" name="Line 3207"/>
            <p:cNvSpPr>
              <a:spLocks noChangeShapeType="1"/>
            </p:cNvSpPr>
            <p:nvPr/>
          </p:nvSpPr>
          <p:spPr bwMode="auto">
            <a:xfrm flipH="1">
              <a:off x="1126" y="2602"/>
              <a:ext cx="63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24" name="Line 3208"/>
            <p:cNvSpPr>
              <a:spLocks noChangeShapeType="1"/>
            </p:cNvSpPr>
            <p:nvPr/>
          </p:nvSpPr>
          <p:spPr bwMode="auto">
            <a:xfrm>
              <a:off x="2992" y="1213"/>
              <a:ext cx="0" cy="19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25" name="Line 3209"/>
            <p:cNvSpPr>
              <a:spLocks noChangeShapeType="1"/>
            </p:cNvSpPr>
            <p:nvPr/>
          </p:nvSpPr>
          <p:spPr bwMode="auto">
            <a:xfrm>
              <a:off x="4810" y="1213"/>
              <a:ext cx="0" cy="19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26" name="Line 3210"/>
            <p:cNvSpPr>
              <a:spLocks noChangeShapeType="1"/>
            </p:cNvSpPr>
            <p:nvPr/>
          </p:nvSpPr>
          <p:spPr bwMode="auto">
            <a:xfrm flipV="1">
              <a:off x="4810" y="1640"/>
              <a:ext cx="0" cy="96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27" name="Line 3211"/>
            <p:cNvSpPr>
              <a:spLocks noChangeShapeType="1"/>
            </p:cNvSpPr>
            <p:nvPr/>
          </p:nvSpPr>
          <p:spPr bwMode="auto">
            <a:xfrm flipH="1">
              <a:off x="4750" y="2602"/>
              <a:ext cx="60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28" name="Line 3212"/>
            <p:cNvSpPr>
              <a:spLocks noChangeShapeType="1"/>
            </p:cNvSpPr>
            <p:nvPr/>
          </p:nvSpPr>
          <p:spPr bwMode="auto">
            <a:xfrm flipH="1" flipV="1">
              <a:off x="4687" y="2602"/>
              <a:ext cx="63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29" name="Line 3213"/>
            <p:cNvSpPr>
              <a:spLocks noChangeShapeType="1"/>
            </p:cNvSpPr>
            <p:nvPr/>
          </p:nvSpPr>
          <p:spPr bwMode="auto">
            <a:xfrm flipH="1">
              <a:off x="4627" y="2602"/>
              <a:ext cx="60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30" name="Line 3214"/>
            <p:cNvSpPr>
              <a:spLocks noChangeShapeType="1"/>
            </p:cNvSpPr>
            <p:nvPr/>
          </p:nvSpPr>
          <p:spPr bwMode="auto">
            <a:xfrm flipH="1" flipV="1">
              <a:off x="4565" y="2602"/>
              <a:ext cx="62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31" name="Line 3215"/>
            <p:cNvSpPr>
              <a:spLocks noChangeShapeType="1"/>
            </p:cNvSpPr>
            <p:nvPr/>
          </p:nvSpPr>
          <p:spPr bwMode="auto">
            <a:xfrm flipH="1">
              <a:off x="4502" y="2602"/>
              <a:ext cx="63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32" name="Line 3216"/>
            <p:cNvSpPr>
              <a:spLocks noChangeShapeType="1"/>
            </p:cNvSpPr>
            <p:nvPr/>
          </p:nvSpPr>
          <p:spPr bwMode="auto">
            <a:xfrm flipH="1" flipV="1">
              <a:off x="4442" y="2602"/>
              <a:ext cx="60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33" name="Line 3217"/>
            <p:cNvSpPr>
              <a:spLocks noChangeShapeType="1"/>
            </p:cNvSpPr>
            <p:nvPr/>
          </p:nvSpPr>
          <p:spPr bwMode="auto">
            <a:xfrm flipH="1">
              <a:off x="4380" y="2602"/>
              <a:ext cx="62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34" name="Line 3218"/>
            <p:cNvSpPr>
              <a:spLocks noChangeShapeType="1"/>
            </p:cNvSpPr>
            <p:nvPr/>
          </p:nvSpPr>
          <p:spPr bwMode="auto">
            <a:xfrm flipH="1" flipV="1">
              <a:off x="4317" y="2602"/>
              <a:ext cx="63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35" name="Line 3219"/>
            <p:cNvSpPr>
              <a:spLocks noChangeShapeType="1"/>
            </p:cNvSpPr>
            <p:nvPr/>
          </p:nvSpPr>
          <p:spPr bwMode="auto">
            <a:xfrm flipH="1">
              <a:off x="4255" y="2602"/>
              <a:ext cx="62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36" name="Line 3220"/>
            <p:cNvSpPr>
              <a:spLocks noChangeShapeType="1"/>
            </p:cNvSpPr>
            <p:nvPr/>
          </p:nvSpPr>
          <p:spPr bwMode="auto">
            <a:xfrm flipH="1" flipV="1">
              <a:off x="4195" y="2602"/>
              <a:ext cx="60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37" name="Line 3221"/>
            <p:cNvSpPr>
              <a:spLocks noChangeShapeType="1"/>
            </p:cNvSpPr>
            <p:nvPr/>
          </p:nvSpPr>
          <p:spPr bwMode="auto">
            <a:xfrm flipH="1">
              <a:off x="4132" y="2602"/>
              <a:ext cx="63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38" name="Line 3222"/>
            <p:cNvSpPr>
              <a:spLocks noChangeShapeType="1"/>
            </p:cNvSpPr>
            <p:nvPr/>
          </p:nvSpPr>
          <p:spPr bwMode="auto">
            <a:xfrm flipH="1" flipV="1">
              <a:off x="4072" y="2602"/>
              <a:ext cx="60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39" name="Line 3223"/>
            <p:cNvSpPr>
              <a:spLocks noChangeShapeType="1"/>
            </p:cNvSpPr>
            <p:nvPr/>
          </p:nvSpPr>
          <p:spPr bwMode="auto">
            <a:xfrm flipH="1">
              <a:off x="4010" y="2602"/>
              <a:ext cx="62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40" name="Line 3224"/>
            <p:cNvSpPr>
              <a:spLocks noChangeShapeType="1"/>
            </p:cNvSpPr>
            <p:nvPr/>
          </p:nvSpPr>
          <p:spPr bwMode="auto">
            <a:xfrm flipH="1" flipV="1">
              <a:off x="3947" y="2602"/>
              <a:ext cx="63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41" name="Line 3225"/>
            <p:cNvSpPr>
              <a:spLocks noChangeShapeType="1"/>
            </p:cNvSpPr>
            <p:nvPr/>
          </p:nvSpPr>
          <p:spPr bwMode="auto">
            <a:xfrm flipH="1">
              <a:off x="3887" y="2602"/>
              <a:ext cx="60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42" name="Line 3226"/>
            <p:cNvSpPr>
              <a:spLocks noChangeShapeType="1"/>
            </p:cNvSpPr>
            <p:nvPr/>
          </p:nvSpPr>
          <p:spPr bwMode="auto">
            <a:xfrm flipH="1" flipV="1">
              <a:off x="3825" y="2602"/>
              <a:ext cx="62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43" name="Line 3227"/>
            <p:cNvSpPr>
              <a:spLocks noChangeShapeType="1"/>
            </p:cNvSpPr>
            <p:nvPr/>
          </p:nvSpPr>
          <p:spPr bwMode="auto">
            <a:xfrm flipH="1">
              <a:off x="3762" y="2602"/>
              <a:ext cx="63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44" name="Line 3228"/>
            <p:cNvSpPr>
              <a:spLocks noChangeShapeType="1"/>
            </p:cNvSpPr>
            <p:nvPr/>
          </p:nvSpPr>
          <p:spPr bwMode="auto">
            <a:xfrm flipH="1" flipV="1">
              <a:off x="3700" y="2602"/>
              <a:ext cx="62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45" name="Line 3229"/>
            <p:cNvSpPr>
              <a:spLocks noChangeShapeType="1"/>
            </p:cNvSpPr>
            <p:nvPr/>
          </p:nvSpPr>
          <p:spPr bwMode="auto">
            <a:xfrm flipH="1">
              <a:off x="3640" y="2602"/>
              <a:ext cx="60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46" name="Line 3230"/>
            <p:cNvSpPr>
              <a:spLocks noChangeShapeType="1"/>
            </p:cNvSpPr>
            <p:nvPr/>
          </p:nvSpPr>
          <p:spPr bwMode="auto">
            <a:xfrm flipH="1" flipV="1">
              <a:off x="3577" y="2602"/>
              <a:ext cx="63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47" name="Line 3231"/>
            <p:cNvSpPr>
              <a:spLocks noChangeShapeType="1"/>
            </p:cNvSpPr>
            <p:nvPr/>
          </p:nvSpPr>
          <p:spPr bwMode="auto">
            <a:xfrm flipH="1">
              <a:off x="4750" y="1640"/>
              <a:ext cx="60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48" name="Line 3232"/>
            <p:cNvSpPr>
              <a:spLocks noChangeShapeType="1"/>
            </p:cNvSpPr>
            <p:nvPr/>
          </p:nvSpPr>
          <p:spPr bwMode="auto">
            <a:xfrm flipH="1" flipV="1">
              <a:off x="4687" y="1640"/>
              <a:ext cx="63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49" name="Line 3233"/>
            <p:cNvSpPr>
              <a:spLocks noChangeShapeType="1"/>
            </p:cNvSpPr>
            <p:nvPr/>
          </p:nvSpPr>
          <p:spPr bwMode="auto">
            <a:xfrm flipH="1">
              <a:off x="4627" y="1640"/>
              <a:ext cx="60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50" name="Line 3234"/>
            <p:cNvSpPr>
              <a:spLocks noChangeShapeType="1"/>
            </p:cNvSpPr>
            <p:nvPr/>
          </p:nvSpPr>
          <p:spPr bwMode="auto">
            <a:xfrm flipH="1" flipV="1">
              <a:off x="4565" y="1640"/>
              <a:ext cx="62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51" name="Line 3235"/>
            <p:cNvSpPr>
              <a:spLocks noChangeShapeType="1"/>
            </p:cNvSpPr>
            <p:nvPr/>
          </p:nvSpPr>
          <p:spPr bwMode="auto">
            <a:xfrm flipH="1">
              <a:off x="4502" y="1640"/>
              <a:ext cx="63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52" name="Line 3236"/>
            <p:cNvSpPr>
              <a:spLocks noChangeShapeType="1"/>
            </p:cNvSpPr>
            <p:nvPr/>
          </p:nvSpPr>
          <p:spPr bwMode="auto">
            <a:xfrm flipH="1" flipV="1">
              <a:off x="4442" y="1640"/>
              <a:ext cx="60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53" name="Line 3237"/>
            <p:cNvSpPr>
              <a:spLocks noChangeShapeType="1"/>
            </p:cNvSpPr>
            <p:nvPr/>
          </p:nvSpPr>
          <p:spPr bwMode="auto">
            <a:xfrm flipH="1">
              <a:off x="4380" y="1640"/>
              <a:ext cx="62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54" name="Line 3238"/>
            <p:cNvSpPr>
              <a:spLocks noChangeShapeType="1"/>
            </p:cNvSpPr>
            <p:nvPr/>
          </p:nvSpPr>
          <p:spPr bwMode="auto">
            <a:xfrm flipH="1" flipV="1">
              <a:off x="4317" y="1640"/>
              <a:ext cx="63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55" name="Line 3239"/>
            <p:cNvSpPr>
              <a:spLocks noChangeShapeType="1"/>
            </p:cNvSpPr>
            <p:nvPr/>
          </p:nvSpPr>
          <p:spPr bwMode="auto">
            <a:xfrm flipH="1">
              <a:off x="4255" y="1640"/>
              <a:ext cx="62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56" name="Line 3240"/>
            <p:cNvSpPr>
              <a:spLocks noChangeShapeType="1"/>
            </p:cNvSpPr>
            <p:nvPr/>
          </p:nvSpPr>
          <p:spPr bwMode="auto">
            <a:xfrm flipH="1" flipV="1">
              <a:off x="4195" y="1640"/>
              <a:ext cx="60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57" name="Line 3241"/>
            <p:cNvSpPr>
              <a:spLocks noChangeShapeType="1"/>
            </p:cNvSpPr>
            <p:nvPr/>
          </p:nvSpPr>
          <p:spPr bwMode="auto">
            <a:xfrm flipH="1">
              <a:off x="4132" y="1640"/>
              <a:ext cx="63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58" name="Line 3242"/>
            <p:cNvSpPr>
              <a:spLocks noChangeShapeType="1"/>
            </p:cNvSpPr>
            <p:nvPr/>
          </p:nvSpPr>
          <p:spPr bwMode="auto">
            <a:xfrm flipH="1" flipV="1">
              <a:off x="4072" y="1640"/>
              <a:ext cx="60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59" name="Line 3243"/>
            <p:cNvSpPr>
              <a:spLocks noChangeShapeType="1"/>
            </p:cNvSpPr>
            <p:nvPr/>
          </p:nvSpPr>
          <p:spPr bwMode="auto">
            <a:xfrm flipH="1">
              <a:off x="4010" y="1640"/>
              <a:ext cx="62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60" name="Line 3244"/>
            <p:cNvSpPr>
              <a:spLocks noChangeShapeType="1"/>
            </p:cNvSpPr>
            <p:nvPr/>
          </p:nvSpPr>
          <p:spPr bwMode="auto">
            <a:xfrm flipH="1" flipV="1">
              <a:off x="3947" y="1640"/>
              <a:ext cx="63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61" name="Line 3245"/>
            <p:cNvSpPr>
              <a:spLocks noChangeShapeType="1"/>
            </p:cNvSpPr>
            <p:nvPr/>
          </p:nvSpPr>
          <p:spPr bwMode="auto">
            <a:xfrm flipH="1">
              <a:off x="3887" y="1640"/>
              <a:ext cx="60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62" name="Line 3246"/>
            <p:cNvSpPr>
              <a:spLocks noChangeShapeType="1"/>
            </p:cNvSpPr>
            <p:nvPr/>
          </p:nvSpPr>
          <p:spPr bwMode="auto">
            <a:xfrm flipH="1" flipV="1">
              <a:off x="3825" y="1640"/>
              <a:ext cx="62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63" name="Line 3247"/>
            <p:cNvSpPr>
              <a:spLocks noChangeShapeType="1"/>
            </p:cNvSpPr>
            <p:nvPr/>
          </p:nvSpPr>
          <p:spPr bwMode="auto">
            <a:xfrm flipH="1">
              <a:off x="3762" y="1640"/>
              <a:ext cx="63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64" name="Line 3248"/>
            <p:cNvSpPr>
              <a:spLocks noChangeShapeType="1"/>
            </p:cNvSpPr>
            <p:nvPr/>
          </p:nvSpPr>
          <p:spPr bwMode="auto">
            <a:xfrm flipH="1" flipV="1">
              <a:off x="3700" y="1640"/>
              <a:ext cx="62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65" name="Line 3249"/>
            <p:cNvSpPr>
              <a:spLocks noChangeShapeType="1"/>
            </p:cNvSpPr>
            <p:nvPr/>
          </p:nvSpPr>
          <p:spPr bwMode="auto">
            <a:xfrm flipH="1">
              <a:off x="4687" y="1747"/>
              <a:ext cx="63" cy="8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66" name="Line 3250"/>
            <p:cNvSpPr>
              <a:spLocks noChangeShapeType="1"/>
            </p:cNvSpPr>
            <p:nvPr/>
          </p:nvSpPr>
          <p:spPr bwMode="auto">
            <a:xfrm flipH="1">
              <a:off x="4627" y="1640"/>
              <a:ext cx="60" cy="10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67" name="Line 3251"/>
            <p:cNvSpPr>
              <a:spLocks noChangeShapeType="1"/>
            </p:cNvSpPr>
            <p:nvPr/>
          </p:nvSpPr>
          <p:spPr bwMode="auto">
            <a:xfrm flipV="1">
              <a:off x="4750" y="1640"/>
              <a:ext cx="60" cy="10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68" name="Line 3252"/>
            <p:cNvSpPr>
              <a:spLocks noChangeShapeType="1"/>
            </p:cNvSpPr>
            <p:nvPr/>
          </p:nvSpPr>
          <p:spPr bwMode="auto">
            <a:xfrm flipH="1">
              <a:off x="4565" y="1747"/>
              <a:ext cx="62" cy="8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69" name="Line 3253"/>
            <p:cNvSpPr>
              <a:spLocks noChangeShapeType="1"/>
            </p:cNvSpPr>
            <p:nvPr/>
          </p:nvSpPr>
          <p:spPr bwMode="auto">
            <a:xfrm flipH="1">
              <a:off x="4502" y="1651"/>
              <a:ext cx="55" cy="105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70" name="Line 3254"/>
            <p:cNvSpPr>
              <a:spLocks noChangeShapeType="1"/>
            </p:cNvSpPr>
            <p:nvPr/>
          </p:nvSpPr>
          <p:spPr bwMode="auto">
            <a:xfrm flipH="1">
              <a:off x="4442" y="1743"/>
              <a:ext cx="59" cy="85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71" name="Line 3255"/>
            <p:cNvSpPr>
              <a:spLocks noChangeShapeType="1"/>
            </p:cNvSpPr>
            <p:nvPr/>
          </p:nvSpPr>
          <p:spPr bwMode="auto">
            <a:xfrm flipH="1">
              <a:off x="4380" y="1640"/>
              <a:ext cx="62" cy="10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72" name="Line 3256"/>
            <p:cNvSpPr>
              <a:spLocks noChangeShapeType="1"/>
            </p:cNvSpPr>
            <p:nvPr/>
          </p:nvSpPr>
          <p:spPr bwMode="auto">
            <a:xfrm flipH="1">
              <a:off x="4317" y="1747"/>
              <a:ext cx="63" cy="8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73" name="Line 3257"/>
            <p:cNvSpPr>
              <a:spLocks noChangeShapeType="1"/>
            </p:cNvSpPr>
            <p:nvPr/>
          </p:nvSpPr>
          <p:spPr bwMode="auto">
            <a:xfrm flipH="1">
              <a:off x="4255" y="1640"/>
              <a:ext cx="62" cy="10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74" name="Line 3258"/>
            <p:cNvSpPr>
              <a:spLocks noChangeShapeType="1"/>
            </p:cNvSpPr>
            <p:nvPr/>
          </p:nvSpPr>
          <p:spPr bwMode="auto">
            <a:xfrm flipH="1">
              <a:off x="4195" y="1747"/>
              <a:ext cx="60" cy="8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75" name="Line 3259"/>
            <p:cNvSpPr>
              <a:spLocks noChangeShapeType="1"/>
            </p:cNvSpPr>
            <p:nvPr/>
          </p:nvSpPr>
          <p:spPr bwMode="auto">
            <a:xfrm flipH="1">
              <a:off x="4132" y="1640"/>
              <a:ext cx="63" cy="10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76" name="Line 3260"/>
            <p:cNvSpPr>
              <a:spLocks noChangeShapeType="1"/>
            </p:cNvSpPr>
            <p:nvPr/>
          </p:nvSpPr>
          <p:spPr bwMode="auto">
            <a:xfrm flipH="1">
              <a:off x="4072" y="1747"/>
              <a:ext cx="60" cy="8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77" name="Line 3261"/>
            <p:cNvSpPr>
              <a:spLocks noChangeShapeType="1"/>
            </p:cNvSpPr>
            <p:nvPr/>
          </p:nvSpPr>
          <p:spPr bwMode="auto">
            <a:xfrm flipH="1">
              <a:off x="4010" y="1640"/>
              <a:ext cx="62" cy="10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78" name="Line 3262"/>
            <p:cNvSpPr>
              <a:spLocks noChangeShapeType="1"/>
            </p:cNvSpPr>
            <p:nvPr/>
          </p:nvSpPr>
          <p:spPr bwMode="auto">
            <a:xfrm flipH="1">
              <a:off x="3947" y="1747"/>
              <a:ext cx="63" cy="8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79" name="Line 3263"/>
            <p:cNvSpPr>
              <a:spLocks noChangeShapeType="1"/>
            </p:cNvSpPr>
            <p:nvPr/>
          </p:nvSpPr>
          <p:spPr bwMode="auto">
            <a:xfrm flipH="1">
              <a:off x="3887" y="1640"/>
              <a:ext cx="60" cy="10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80" name="Line 3264"/>
            <p:cNvSpPr>
              <a:spLocks noChangeShapeType="1"/>
            </p:cNvSpPr>
            <p:nvPr/>
          </p:nvSpPr>
          <p:spPr bwMode="auto">
            <a:xfrm flipH="1">
              <a:off x="3825" y="1747"/>
              <a:ext cx="62" cy="8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81" name="Line 3265"/>
            <p:cNvSpPr>
              <a:spLocks noChangeShapeType="1"/>
            </p:cNvSpPr>
            <p:nvPr/>
          </p:nvSpPr>
          <p:spPr bwMode="auto">
            <a:xfrm flipH="1">
              <a:off x="3762" y="1640"/>
              <a:ext cx="63" cy="10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82" name="Line 3266"/>
            <p:cNvSpPr>
              <a:spLocks noChangeShapeType="1"/>
            </p:cNvSpPr>
            <p:nvPr/>
          </p:nvSpPr>
          <p:spPr bwMode="auto">
            <a:xfrm flipH="1">
              <a:off x="3700" y="1747"/>
              <a:ext cx="62" cy="8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83" name="Line 3267"/>
            <p:cNvSpPr>
              <a:spLocks noChangeShapeType="1"/>
            </p:cNvSpPr>
            <p:nvPr/>
          </p:nvSpPr>
          <p:spPr bwMode="auto">
            <a:xfrm flipH="1">
              <a:off x="3640" y="1640"/>
              <a:ext cx="60" cy="10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84" name="Line 3268"/>
            <p:cNvSpPr>
              <a:spLocks noChangeShapeType="1"/>
            </p:cNvSpPr>
            <p:nvPr/>
          </p:nvSpPr>
          <p:spPr bwMode="auto">
            <a:xfrm flipH="1" flipV="1">
              <a:off x="3577" y="2602"/>
              <a:ext cx="63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85" name="Line 3269"/>
            <p:cNvSpPr>
              <a:spLocks noChangeShapeType="1"/>
            </p:cNvSpPr>
            <p:nvPr/>
          </p:nvSpPr>
          <p:spPr bwMode="auto">
            <a:xfrm flipH="1">
              <a:off x="3515" y="2602"/>
              <a:ext cx="62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86" name="Line 3270"/>
            <p:cNvSpPr>
              <a:spLocks noChangeShapeType="1"/>
            </p:cNvSpPr>
            <p:nvPr/>
          </p:nvSpPr>
          <p:spPr bwMode="auto">
            <a:xfrm flipH="1">
              <a:off x="3640" y="1640"/>
              <a:ext cx="60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87" name="Line 3271"/>
            <p:cNvSpPr>
              <a:spLocks noChangeShapeType="1"/>
            </p:cNvSpPr>
            <p:nvPr/>
          </p:nvSpPr>
          <p:spPr bwMode="auto">
            <a:xfrm flipH="1" flipV="1">
              <a:off x="3577" y="1640"/>
              <a:ext cx="63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88" name="Line 3272"/>
            <p:cNvSpPr>
              <a:spLocks noChangeShapeType="1"/>
            </p:cNvSpPr>
            <p:nvPr/>
          </p:nvSpPr>
          <p:spPr bwMode="auto">
            <a:xfrm flipH="1">
              <a:off x="3577" y="1747"/>
              <a:ext cx="63" cy="8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89" name="Line 3273"/>
            <p:cNvSpPr>
              <a:spLocks noChangeShapeType="1"/>
            </p:cNvSpPr>
            <p:nvPr/>
          </p:nvSpPr>
          <p:spPr bwMode="auto">
            <a:xfrm flipH="1">
              <a:off x="3515" y="1640"/>
              <a:ext cx="62" cy="10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90" name="Line 3274"/>
            <p:cNvSpPr>
              <a:spLocks noChangeShapeType="1"/>
            </p:cNvSpPr>
            <p:nvPr/>
          </p:nvSpPr>
          <p:spPr bwMode="auto">
            <a:xfrm flipH="1" flipV="1">
              <a:off x="3455" y="2602"/>
              <a:ext cx="60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91" name="Line 3275"/>
            <p:cNvSpPr>
              <a:spLocks noChangeShapeType="1"/>
            </p:cNvSpPr>
            <p:nvPr/>
          </p:nvSpPr>
          <p:spPr bwMode="auto">
            <a:xfrm flipH="1">
              <a:off x="3392" y="2602"/>
              <a:ext cx="63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92" name="Line 3276"/>
            <p:cNvSpPr>
              <a:spLocks noChangeShapeType="1"/>
            </p:cNvSpPr>
            <p:nvPr/>
          </p:nvSpPr>
          <p:spPr bwMode="auto">
            <a:xfrm flipH="1">
              <a:off x="3515" y="1640"/>
              <a:ext cx="62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93" name="Line 3277"/>
            <p:cNvSpPr>
              <a:spLocks noChangeShapeType="1"/>
            </p:cNvSpPr>
            <p:nvPr/>
          </p:nvSpPr>
          <p:spPr bwMode="auto">
            <a:xfrm flipH="1" flipV="1">
              <a:off x="3455" y="1640"/>
              <a:ext cx="60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94" name="Line 3278"/>
            <p:cNvSpPr>
              <a:spLocks noChangeShapeType="1"/>
            </p:cNvSpPr>
            <p:nvPr/>
          </p:nvSpPr>
          <p:spPr bwMode="auto">
            <a:xfrm flipH="1">
              <a:off x="3455" y="1747"/>
              <a:ext cx="60" cy="8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95" name="Line 3279"/>
            <p:cNvSpPr>
              <a:spLocks noChangeShapeType="1"/>
            </p:cNvSpPr>
            <p:nvPr/>
          </p:nvSpPr>
          <p:spPr bwMode="auto">
            <a:xfrm flipH="1">
              <a:off x="3392" y="1640"/>
              <a:ext cx="63" cy="10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96" name="Line 3280"/>
            <p:cNvSpPr>
              <a:spLocks noChangeShapeType="1"/>
            </p:cNvSpPr>
            <p:nvPr/>
          </p:nvSpPr>
          <p:spPr bwMode="auto">
            <a:xfrm flipH="1" flipV="1">
              <a:off x="3332" y="2602"/>
              <a:ext cx="60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97" name="Line 3281"/>
            <p:cNvSpPr>
              <a:spLocks noChangeShapeType="1"/>
            </p:cNvSpPr>
            <p:nvPr/>
          </p:nvSpPr>
          <p:spPr bwMode="auto">
            <a:xfrm flipH="1">
              <a:off x="3270" y="2602"/>
              <a:ext cx="62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98" name="Line 3282"/>
            <p:cNvSpPr>
              <a:spLocks noChangeShapeType="1"/>
            </p:cNvSpPr>
            <p:nvPr/>
          </p:nvSpPr>
          <p:spPr bwMode="auto">
            <a:xfrm flipH="1">
              <a:off x="3392" y="1640"/>
              <a:ext cx="63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099" name="Line 3283"/>
            <p:cNvSpPr>
              <a:spLocks noChangeShapeType="1"/>
            </p:cNvSpPr>
            <p:nvPr/>
          </p:nvSpPr>
          <p:spPr bwMode="auto">
            <a:xfrm flipH="1" flipV="1">
              <a:off x="3332" y="1640"/>
              <a:ext cx="60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00" name="Line 3284"/>
            <p:cNvSpPr>
              <a:spLocks noChangeShapeType="1"/>
            </p:cNvSpPr>
            <p:nvPr/>
          </p:nvSpPr>
          <p:spPr bwMode="auto">
            <a:xfrm flipH="1">
              <a:off x="3332" y="1747"/>
              <a:ext cx="60" cy="8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01" name="Line 3285"/>
            <p:cNvSpPr>
              <a:spLocks noChangeShapeType="1"/>
            </p:cNvSpPr>
            <p:nvPr/>
          </p:nvSpPr>
          <p:spPr bwMode="auto">
            <a:xfrm flipH="1">
              <a:off x="3270" y="1640"/>
              <a:ext cx="62" cy="10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02" name="Line 3286"/>
            <p:cNvSpPr>
              <a:spLocks noChangeShapeType="1"/>
            </p:cNvSpPr>
            <p:nvPr/>
          </p:nvSpPr>
          <p:spPr bwMode="auto">
            <a:xfrm flipH="1" flipV="1">
              <a:off x="3207" y="2602"/>
              <a:ext cx="63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03" name="Line 3287"/>
            <p:cNvSpPr>
              <a:spLocks noChangeShapeType="1"/>
            </p:cNvSpPr>
            <p:nvPr/>
          </p:nvSpPr>
          <p:spPr bwMode="auto">
            <a:xfrm flipH="1">
              <a:off x="3145" y="2602"/>
              <a:ext cx="62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04" name="Line 3288"/>
            <p:cNvSpPr>
              <a:spLocks noChangeShapeType="1"/>
            </p:cNvSpPr>
            <p:nvPr/>
          </p:nvSpPr>
          <p:spPr bwMode="auto">
            <a:xfrm flipH="1">
              <a:off x="3270" y="1640"/>
              <a:ext cx="62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05" name="Line 3289"/>
            <p:cNvSpPr>
              <a:spLocks noChangeShapeType="1"/>
            </p:cNvSpPr>
            <p:nvPr/>
          </p:nvSpPr>
          <p:spPr bwMode="auto">
            <a:xfrm flipH="1" flipV="1">
              <a:off x="3207" y="1640"/>
              <a:ext cx="63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06" name="Line 3290"/>
            <p:cNvSpPr>
              <a:spLocks noChangeShapeType="1"/>
            </p:cNvSpPr>
            <p:nvPr/>
          </p:nvSpPr>
          <p:spPr bwMode="auto">
            <a:xfrm flipH="1">
              <a:off x="3207" y="1747"/>
              <a:ext cx="63" cy="8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07" name="Line 3291"/>
            <p:cNvSpPr>
              <a:spLocks noChangeShapeType="1"/>
            </p:cNvSpPr>
            <p:nvPr/>
          </p:nvSpPr>
          <p:spPr bwMode="auto">
            <a:xfrm flipH="1">
              <a:off x="3145" y="1640"/>
              <a:ext cx="62" cy="10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08" name="Line 3292"/>
            <p:cNvSpPr>
              <a:spLocks noChangeShapeType="1"/>
            </p:cNvSpPr>
            <p:nvPr/>
          </p:nvSpPr>
          <p:spPr bwMode="auto">
            <a:xfrm flipH="1" flipV="1">
              <a:off x="3085" y="2602"/>
              <a:ext cx="60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09" name="Line 3293"/>
            <p:cNvSpPr>
              <a:spLocks noChangeShapeType="1"/>
            </p:cNvSpPr>
            <p:nvPr/>
          </p:nvSpPr>
          <p:spPr bwMode="auto">
            <a:xfrm flipH="1">
              <a:off x="3022" y="2602"/>
              <a:ext cx="63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10" name="Line 3294"/>
            <p:cNvSpPr>
              <a:spLocks noChangeShapeType="1"/>
            </p:cNvSpPr>
            <p:nvPr/>
          </p:nvSpPr>
          <p:spPr bwMode="auto">
            <a:xfrm flipH="1">
              <a:off x="3145" y="1640"/>
              <a:ext cx="62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11" name="Line 3295"/>
            <p:cNvSpPr>
              <a:spLocks noChangeShapeType="1"/>
            </p:cNvSpPr>
            <p:nvPr/>
          </p:nvSpPr>
          <p:spPr bwMode="auto">
            <a:xfrm flipH="1" flipV="1">
              <a:off x="3085" y="1640"/>
              <a:ext cx="60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12" name="Line 3296"/>
            <p:cNvSpPr>
              <a:spLocks noChangeShapeType="1"/>
            </p:cNvSpPr>
            <p:nvPr/>
          </p:nvSpPr>
          <p:spPr bwMode="auto">
            <a:xfrm flipH="1">
              <a:off x="3085" y="1747"/>
              <a:ext cx="60" cy="8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13" name="Line 3297"/>
            <p:cNvSpPr>
              <a:spLocks noChangeShapeType="1"/>
            </p:cNvSpPr>
            <p:nvPr/>
          </p:nvSpPr>
          <p:spPr bwMode="auto">
            <a:xfrm flipH="1">
              <a:off x="3022" y="1640"/>
              <a:ext cx="63" cy="10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14" name="Line 3298"/>
            <p:cNvSpPr>
              <a:spLocks noChangeShapeType="1"/>
            </p:cNvSpPr>
            <p:nvPr/>
          </p:nvSpPr>
          <p:spPr bwMode="auto">
            <a:xfrm flipH="1" flipV="1">
              <a:off x="2992" y="2656"/>
              <a:ext cx="30" cy="5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15" name="Line 3299"/>
            <p:cNvSpPr>
              <a:spLocks noChangeShapeType="1"/>
            </p:cNvSpPr>
            <p:nvPr/>
          </p:nvSpPr>
          <p:spPr bwMode="auto">
            <a:xfrm flipH="1">
              <a:off x="3022" y="1640"/>
              <a:ext cx="63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16" name="Line 3300"/>
            <p:cNvSpPr>
              <a:spLocks noChangeShapeType="1"/>
            </p:cNvSpPr>
            <p:nvPr/>
          </p:nvSpPr>
          <p:spPr bwMode="auto">
            <a:xfrm flipH="1" flipV="1">
              <a:off x="2992" y="1693"/>
              <a:ext cx="30" cy="5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17" name="Line 3301"/>
            <p:cNvSpPr>
              <a:spLocks noChangeShapeType="1"/>
            </p:cNvSpPr>
            <p:nvPr/>
          </p:nvSpPr>
          <p:spPr bwMode="auto">
            <a:xfrm flipH="1">
              <a:off x="2992" y="1747"/>
              <a:ext cx="30" cy="42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18" name="Line 3302"/>
            <p:cNvSpPr>
              <a:spLocks noChangeShapeType="1"/>
            </p:cNvSpPr>
            <p:nvPr/>
          </p:nvSpPr>
          <p:spPr bwMode="auto">
            <a:xfrm flipV="1">
              <a:off x="2992" y="1213"/>
              <a:ext cx="100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19" name="Line 3303"/>
            <p:cNvSpPr>
              <a:spLocks noChangeShapeType="1"/>
            </p:cNvSpPr>
            <p:nvPr/>
          </p:nvSpPr>
          <p:spPr bwMode="auto">
            <a:xfrm flipV="1">
              <a:off x="2992" y="1213"/>
              <a:ext cx="269" cy="2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20" name="Line 3304"/>
            <p:cNvSpPr>
              <a:spLocks noChangeShapeType="1"/>
            </p:cNvSpPr>
            <p:nvPr/>
          </p:nvSpPr>
          <p:spPr bwMode="auto">
            <a:xfrm flipV="1">
              <a:off x="2992" y="1213"/>
              <a:ext cx="436" cy="4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21" name="Line 3305"/>
            <p:cNvSpPr>
              <a:spLocks noChangeShapeType="1"/>
            </p:cNvSpPr>
            <p:nvPr/>
          </p:nvSpPr>
          <p:spPr bwMode="auto">
            <a:xfrm flipV="1">
              <a:off x="3115" y="1213"/>
              <a:ext cx="480" cy="4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22" name="Line 3306"/>
            <p:cNvSpPr>
              <a:spLocks noChangeShapeType="1"/>
            </p:cNvSpPr>
            <p:nvPr/>
          </p:nvSpPr>
          <p:spPr bwMode="auto">
            <a:xfrm flipV="1">
              <a:off x="3255" y="1654"/>
              <a:ext cx="68" cy="6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23" name="Line 3307"/>
            <p:cNvSpPr>
              <a:spLocks noChangeShapeType="1"/>
            </p:cNvSpPr>
            <p:nvPr/>
          </p:nvSpPr>
          <p:spPr bwMode="auto">
            <a:xfrm flipV="1">
              <a:off x="3334" y="1213"/>
              <a:ext cx="430" cy="4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24" name="Line 3308"/>
            <p:cNvSpPr>
              <a:spLocks noChangeShapeType="1"/>
            </p:cNvSpPr>
            <p:nvPr/>
          </p:nvSpPr>
          <p:spPr bwMode="auto">
            <a:xfrm flipV="1">
              <a:off x="3472" y="1213"/>
              <a:ext cx="459" cy="4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25" name="Line 3309"/>
            <p:cNvSpPr>
              <a:spLocks noChangeShapeType="1"/>
            </p:cNvSpPr>
            <p:nvPr/>
          </p:nvSpPr>
          <p:spPr bwMode="auto">
            <a:xfrm flipV="1">
              <a:off x="3613" y="1213"/>
              <a:ext cx="487" cy="4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26" name="Line 3310"/>
            <p:cNvSpPr>
              <a:spLocks noChangeShapeType="1"/>
            </p:cNvSpPr>
            <p:nvPr/>
          </p:nvSpPr>
          <p:spPr bwMode="auto">
            <a:xfrm flipV="1">
              <a:off x="3752" y="1677"/>
              <a:ext cx="51" cy="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27" name="Line 3311"/>
            <p:cNvSpPr>
              <a:spLocks noChangeShapeType="1"/>
            </p:cNvSpPr>
            <p:nvPr/>
          </p:nvSpPr>
          <p:spPr bwMode="auto">
            <a:xfrm flipV="1">
              <a:off x="3830" y="1213"/>
              <a:ext cx="438" cy="4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28" name="Line 3312"/>
            <p:cNvSpPr>
              <a:spLocks noChangeShapeType="1"/>
            </p:cNvSpPr>
            <p:nvPr/>
          </p:nvSpPr>
          <p:spPr bwMode="auto">
            <a:xfrm flipV="1">
              <a:off x="2992" y="2657"/>
              <a:ext cx="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29" name="Line 3313"/>
            <p:cNvSpPr>
              <a:spLocks noChangeShapeType="1"/>
            </p:cNvSpPr>
            <p:nvPr/>
          </p:nvSpPr>
          <p:spPr bwMode="auto">
            <a:xfrm flipV="1">
              <a:off x="3970" y="1213"/>
              <a:ext cx="465" cy="4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30" name="Line 3314"/>
            <p:cNvSpPr>
              <a:spLocks noChangeShapeType="1"/>
            </p:cNvSpPr>
            <p:nvPr/>
          </p:nvSpPr>
          <p:spPr bwMode="auto">
            <a:xfrm flipV="1">
              <a:off x="2992" y="2684"/>
              <a:ext cx="141" cy="1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31" name="Line 3315"/>
            <p:cNvSpPr>
              <a:spLocks noChangeShapeType="1"/>
            </p:cNvSpPr>
            <p:nvPr/>
          </p:nvSpPr>
          <p:spPr bwMode="auto">
            <a:xfrm flipV="1">
              <a:off x="4109" y="1213"/>
              <a:ext cx="495" cy="4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32" name="Line 3316"/>
            <p:cNvSpPr>
              <a:spLocks noChangeShapeType="1"/>
            </p:cNvSpPr>
            <p:nvPr/>
          </p:nvSpPr>
          <p:spPr bwMode="auto">
            <a:xfrm flipV="1">
              <a:off x="3199" y="2606"/>
              <a:ext cx="12" cy="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33" name="Line 3317"/>
            <p:cNvSpPr>
              <a:spLocks noChangeShapeType="1"/>
            </p:cNvSpPr>
            <p:nvPr/>
          </p:nvSpPr>
          <p:spPr bwMode="auto">
            <a:xfrm flipV="1">
              <a:off x="2992" y="2634"/>
              <a:ext cx="358" cy="3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34" name="Line 3318"/>
            <p:cNvSpPr>
              <a:spLocks noChangeShapeType="1"/>
            </p:cNvSpPr>
            <p:nvPr/>
          </p:nvSpPr>
          <p:spPr bwMode="auto">
            <a:xfrm flipV="1">
              <a:off x="4326" y="1213"/>
              <a:ext cx="445" cy="4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35" name="Line 3319"/>
            <p:cNvSpPr>
              <a:spLocks noChangeShapeType="1"/>
            </p:cNvSpPr>
            <p:nvPr/>
          </p:nvSpPr>
          <p:spPr bwMode="auto">
            <a:xfrm flipV="1">
              <a:off x="4250" y="1702"/>
              <a:ext cx="32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36" name="Line 3320"/>
            <p:cNvSpPr>
              <a:spLocks noChangeShapeType="1"/>
            </p:cNvSpPr>
            <p:nvPr/>
          </p:nvSpPr>
          <p:spPr bwMode="auto">
            <a:xfrm flipV="1">
              <a:off x="3015" y="2663"/>
              <a:ext cx="475" cy="4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37" name="Line 3321"/>
            <p:cNvSpPr>
              <a:spLocks noChangeShapeType="1"/>
            </p:cNvSpPr>
            <p:nvPr/>
          </p:nvSpPr>
          <p:spPr bwMode="auto">
            <a:xfrm flipV="1">
              <a:off x="4467" y="1341"/>
              <a:ext cx="343" cy="3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38" name="Line 3322"/>
            <p:cNvSpPr>
              <a:spLocks noChangeShapeType="1"/>
            </p:cNvSpPr>
            <p:nvPr/>
          </p:nvSpPr>
          <p:spPr bwMode="auto">
            <a:xfrm flipV="1">
              <a:off x="3184" y="2691"/>
              <a:ext cx="445" cy="4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39" name="Line 3323"/>
            <p:cNvSpPr>
              <a:spLocks noChangeShapeType="1"/>
            </p:cNvSpPr>
            <p:nvPr/>
          </p:nvSpPr>
          <p:spPr bwMode="auto">
            <a:xfrm flipV="1">
              <a:off x="4605" y="1508"/>
              <a:ext cx="205" cy="20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40" name="Line 3324"/>
            <p:cNvSpPr>
              <a:spLocks noChangeShapeType="1"/>
            </p:cNvSpPr>
            <p:nvPr/>
          </p:nvSpPr>
          <p:spPr bwMode="auto">
            <a:xfrm flipV="1">
              <a:off x="3677" y="2613"/>
              <a:ext cx="3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41" name="Line 3325"/>
            <p:cNvSpPr>
              <a:spLocks noChangeShapeType="1"/>
            </p:cNvSpPr>
            <p:nvPr/>
          </p:nvSpPr>
          <p:spPr bwMode="auto">
            <a:xfrm flipV="1">
              <a:off x="3352" y="2641"/>
              <a:ext cx="494" cy="4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42" name="Line 3326"/>
            <p:cNvSpPr>
              <a:spLocks noChangeShapeType="1"/>
            </p:cNvSpPr>
            <p:nvPr/>
          </p:nvSpPr>
          <p:spPr bwMode="auto">
            <a:xfrm flipV="1">
              <a:off x="4746" y="1727"/>
              <a:ext cx="16" cy="1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43" name="Line 3327"/>
            <p:cNvSpPr>
              <a:spLocks noChangeShapeType="1"/>
            </p:cNvSpPr>
            <p:nvPr/>
          </p:nvSpPr>
          <p:spPr bwMode="auto">
            <a:xfrm flipV="1">
              <a:off x="3520" y="2670"/>
              <a:ext cx="466" cy="4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44" name="Line 3328"/>
            <p:cNvSpPr>
              <a:spLocks noChangeShapeType="1"/>
            </p:cNvSpPr>
            <p:nvPr/>
          </p:nvSpPr>
          <p:spPr bwMode="auto">
            <a:xfrm flipV="1">
              <a:off x="3688" y="2698"/>
              <a:ext cx="437" cy="4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45" name="Line 3329"/>
            <p:cNvSpPr>
              <a:spLocks noChangeShapeType="1"/>
            </p:cNvSpPr>
            <p:nvPr/>
          </p:nvSpPr>
          <p:spPr bwMode="auto">
            <a:xfrm flipV="1">
              <a:off x="4157" y="2620"/>
              <a:ext cx="46" cy="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46" name="Line 3330"/>
            <p:cNvSpPr>
              <a:spLocks noChangeShapeType="1"/>
            </p:cNvSpPr>
            <p:nvPr/>
          </p:nvSpPr>
          <p:spPr bwMode="auto">
            <a:xfrm flipV="1">
              <a:off x="3855" y="2649"/>
              <a:ext cx="489" cy="4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47" name="Line 3331"/>
            <p:cNvSpPr>
              <a:spLocks noChangeShapeType="1"/>
            </p:cNvSpPr>
            <p:nvPr/>
          </p:nvSpPr>
          <p:spPr bwMode="auto">
            <a:xfrm flipV="1">
              <a:off x="4024" y="2677"/>
              <a:ext cx="459" cy="4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48" name="Line 3332"/>
            <p:cNvSpPr>
              <a:spLocks noChangeShapeType="1"/>
            </p:cNvSpPr>
            <p:nvPr/>
          </p:nvSpPr>
          <p:spPr bwMode="auto">
            <a:xfrm flipV="1">
              <a:off x="4191" y="2704"/>
              <a:ext cx="432" cy="4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49" name="Line 3333"/>
            <p:cNvSpPr>
              <a:spLocks noChangeShapeType="1"/>
            </p:cNvSpPr>
            <p:nvPr/>
          </p:nvSpPr>
          <p:spPr bwMode="auto">
            <a:xfrm flipV="1">
              <a:off x="4636" y="2625"/>
              <a:ext cx="66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50" name="Line 3334"/>
            <p:cNvSpPr>
              <a:spLocks noChangeShapeType="1"/>
            </p:cNvSpPr>
            <p:nvPr/>
          </p:nvSpPr>
          <p:spPr bwMode="auto">
            <a:xfrm flipV="1">
              <a:off x="4358" y="2684"/>
              <a:ext cx="452" cy="4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51" name="Line 3335"/>
            <p:cNvSpPr>
              <a:spLocks noChangeShapeType="1"/>
            </p:cNvSpPr>
            <p:nvPr/>
          </p:nvSpPr>
          <p:spPr bwMode="auto">
            <a:xfrm flipV="1">
              <a:off x="4527" y="2853"/>
              <a:ext cx="283" cy="2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52" name="Line 3336"/>
            <p:cNvSpPr>
              <a:spLocks noChangeShapeType="1"/>
            </p:cNvSpPr>
            <p:nvPr/>
          </p:nvSpPr>
          <p:spPr bwMode="auto">
            <a:xfrm flipV="1">
              <a:off x="4694" y="3020"/>
              <a:ext cx="116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53" name="Freeform 3337"/>
            <p:cNvSpPr>
              <a:spLocks/>
            </p:cNvSpPr>
            <p:nvPr/>
          </p:nvSpPr>
          <p:spPr bwMode="auto">
            <a:xfrm>
              <a:off x="616" y="2175"/>
              <a:ext cx="112" cy="534"/>
            </a:xfrm>
            <a:custGeom>
              <a:avLst/>
              <a:gdLst>
                <a:gd name="T0" fmla="*/ 436 w 436"/>
                <a:gd name="T1" fmla="*/ 0 h 2103"/>
                <a:gd name="T2" fmla="*/ 371 w 436"/>
                <a:gd name="T3" fmla="*/ 67 h 2103"/>
                <a:gd name="T4" fmla="*/ 313 w 436"/>
                <a:gd name="T5" fmla="*/ 137 h 2103"/>
                <a:gd name="T6" fmla="*/ 260 w 436"/>
                <a:gd name="T7" fmla="*/ 210 h 2103"/>
                <a:gd name="T8" fmla="*/ 212 w 436"/>
                <a:gd name="T9" fmla="*/ 284 h 2103"/>
                <a:gd name="T10" fmla="*/ 170 w 436"/>
                <a:gd name="T11" fmla="*/ 361 h 2103"/>
                <a:gd name="T12" fmla="*/ 133 w 436"/>
                <a:gd name="T13" fmla="*/ 439 h 2103"/>
                <a:gd name="T14" fmla="*/ 73 w 436"/>
                <a:gd name="T15" fmla="*/ 596 h 2103"/>
                <a:gd name="T16" fmla="*/ 33 w 436"/>
                <a:gd name="T17" fmla="*/ 755 h 2103"/>
                <a:gd name="T18" fmla="*/ 8 w 436"/>
                <a:gd name="T19" fmla="*/ 910 h 2103"/>
                <a:gd name="T20" fmla="*/ 0 w 436"/>
                <a:gd name="T21" fmla="*/ 1060 h 2103"/>
                <a:gd name="T22" fmla="*/ 6 w 436"/>
                <a:gd name="T23" fmla="*/ 1202 h 2103"/>
                <a:gd name="T24" fmla="*/ 26 w 436"/>
                <a:gd name="T25" fmla="*/ 1331 h 2103"/>
                <a:gd name="T26" fmla="*/ 57 w 436"/>
                <a:gd name="T27" fmla="*/ 1448 h 2103"/>
                <a:gd name="T28" fmla="*/ 101 w 436"/>
                <a:gd name="T29" fmla="*/ 1555 h 2103"/>
                <a:gd name="T30" fmla="*/ 153 w 436"/>
                <a:gd name="T31" fmla="*/ 1659 h 2103"/>
                <a:gd name="T32" fmla="*/ 214 w 436"/>
                <a:gd name="T33" fmla="*/ 1761 h 2103"/>
                <a:gd name="T34" fmla="*/ 282 w 436"/>
                <a:gd name="T35" fmla="*/ 1865 h 2103"/>
                <a:gd name="T36" fmla="*/ 356 w 436"/>
                <a:gd name="T37" fmla="*/ 1978 h 2103"/>
                <a:gd name="T38" fmla="*/ 436 w 436"/>
                <a:gd name="T39" fmla="*/ 2103 h 2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6" h="2103">
                  <a:moveTo>
                    <a:pt x="436" y="0"/>
                  </a:moveTo>
                  <a:lnTo>
                    <a:pt x="371" y="67"/>
                  </a:lnTo>
                  <a:lnTo>
                    <a:pt x="313" y="137"/>
                  </a:lnTo>
                  <a:lnTo>
                    <a:pt x="260" y="210"/>
                  </a:lnTo>
                  <a:lnTo>
                    <a:pt x="212" y="284"/>
                  </a:lnTo>
                  <a:lnTo>
                    <a:pt x="170" y="361"/>
                  </a:lnTo>
                  <a:lnTo>
                    <a:pt x="133" y="439"/>
                  </a:lnTo>
                  <a:lnTo>
                    <a:pt x="73" y="596"/>
                  </a:lnTo>
                  <a:lnTo>
                    <a:pt x="33" y="755"/>
                  </a:lnTo>
                  <a:lnTo>
                    <a:pt x="8" y="910"/>
                  </a:lnTo>
                  <a:lnTo>
                    <a:pt x="0" y="1060"/>
                  </a:lnTo>
                  <a:lnTo>
                    <a:pt x="6" y="1202"/>
                  </a:lnTo>
                  <a:lnTo>
                    <a:pt x="26" y="1331"/>
                  </a:lnTo>
                  <a:lnTo>
                    <a:pt x="57" y="1448"/>
                  </a:lnTo>
                  <a:lnTo>
                    <a:pt x="101" y="1555"/>
                  </a:lnTo>
                  <a:lnTo>
                    <a:pt x="153" y="1659"/>
                  </a:lnTo>
                  <a:lnTo>
                    <a:pt x="214" y="1761"/>
                  </a:lnTo>
                  <a:lnTo>
                    <a:pt x="282" y="1865"/>
                  </a:lnTo>
                  <a:lnTo>
                    <a:pt x="356" y="1978"/>
                  </a:lnTo>
                  <a:lnTo>
                    <a:pt x="436" y="210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54" name="Freeform 3338"/>
            <p:cNvSpPr>
              <a:spLocks/>
            </p:cNvSpPr>
            <p:nvPr/>
          </p:nvSpPr>
          <p:spPr bwMode="auto">
            <a:xfrm>
              <a:off x="616" y="1640"/>
              <a:ext cx="112" cy="535"/>
            </a:xfrm>
            <a:custGeom>
              <a:avLst/>
              <a:gdLst>
                <a:gd name="T0" fmla="*/ 436 w 436"/>
                <a:gd name="T1" fmla="*/ 2103 h 2103"/>
                <a:gd name="T2" fmla="*/ 371 w 436"/>
                <a:gd name="T3" fmla="*/ 2036 h 2103"/>
                <a:gd name="T4" fmla="*/ 313 w 436"/>
                <a:gd name="T5" fmla="*/ 1966 h 2103"/>
                <a:gd name="T6" fmla="*/ 260 w 436"/>
                <a:gd name="T7" fmla="*/ 1892 h 2103"/>
                <a:gd name="T8" fmla="*/ 212 w 436"/>
                <a:gd name="T9" fmla="*/ 1818 h 2103"/>
                <a:gd name="T10" fmla="*/ 170 w 436"/>
                <a:gd name="T11" fmla="*/ 1741 h 2103"/>
                <a:gd name="T12" fmla="*/ 133 w 436"/>
                <a:gd name="T13" fmla="*/ 1663 h 2103"/>
                <a:gd name="T14" fmla="*/ 73 w 436"/>
                <a:gd name="T15" fmla="*/ 1506 h 2103"/>
                <a:gd name="T16" fmla="*/ 33 w 436"/>
                <a:gd name="T17" fmla="*/ 1348 h 2103"/>
                <a:gd name="T18" fmla="*/ 8 w 436"/>
                <a:gd name="T19" fmla="*/ 1192 h 2103"/>
                <a:gd name="T20" fmla="*/ 0 w 436"/>
                <a:gd name="T21" fmla="*/ 1042 h 2103"/>
                <a:gd name="T22" fmla="*/ 6 w 436"/>
                <a:gd name="T23" fmla="*/ 901 h 2103"/>
                <a:gd name="T24" fmla="*/ 26 w 436"/>
                <a:gd name="T25" fmla="*/ 771 h 2103"/>
                <a:gd name="T26" fmla="*/ 57 w 436"/>
                <a:gd name="T27" fmla="*/ 654 h 2103"/>
                <a:gd name="T28" fmla="*/ 101 w 436"/>
                <a:gd name="T29" fmla="*/ 546 h 2103"/>
                <a:gd name="T30" fmla="*/ 153 w 436"/>
                <a:gd name="T31" fmla="*/ 444 h 2103"/>
                <a:gd name="T32" fmla="*/ 214 w 436"/>
                <a:gd name="T33" fmla="*/ 342 h 2103"/>
                <a:gd name="T34" fmla="*/ 282 w 436"/>
                <a:gd name="T35" fmla="*/ 237 h 2103"/>
                <a:gd name="T36" fmla="*/ 356 w 436"/>
                <a:gd name="T37" fmla="*/ 124 h 2103"/>
                <a:gd name="T38" fmla="*/ 436 w 436"/>
                <a:gd name="T39" fmla="*/ 0 h 2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6" h="2103">
                  <a:moveTo>
                    <a:pt x="436" y="2103"/>
                  </a:moveTo>
                  <a:lnTo>
                    <a:pt x="371" y="2036"/>
                  </a:lnTo>
                  <a:lnTo>
                    <a:pt x="313" y="1966"/>
                  </a:lnTo>
                  <a:lnTo>
                    <a:pt x="260" y="1892"/>
                  </a:lnTo>
                  <a:lnTo>
                    <a:pt x="212" y="1818"/>
                  </a:lnTo>
                  <a:lnTo>
                    <a:pt x="170" y="1741"/>
                  </a:lnTo>
                  <a:lnTo>
                    <a:pt x="133" y="1663"/>
                  </a:lnTo>
                  <a:lnTo>
                    <a:pt x="73" y="1506"/>
                  </a:lnTo>
                  <a:lnTo>
                    <a:pt x="33" y="1348"/>
                  </a:lnTo>
                  <a:lnTo>
                    <a:pt x="8" y="1192"/>
                  </a:lnTo>
                  <a:lnTo>
                    <a:pt x="0" y="1042"/>
                  </a:lnTo>
                  <a:lnTo>
                    <a:pt x="6" y="901"/>
                  </a:lnTo>
                  <a:lnTo>
                    <a:pt x="26" y="771"/>
                  </a:lnTo>
                  <a:lnTo>
                    <a:pt x="57" y="654"/>
                  </a:lnTo>
                  <a:lnTo>
                    <a:pt x="101" y="546"/>
                  </a:lnTo>
                  <a:lnTo>
                    <a:pt x="153" y="444"/>
                  </a:lnTo>
                  <a:lnTo>
                    <a:pt x="214" y="342"/>
                  </a:lnTo>
                  <a:lnTo>
                    <a:pt x="282" y="237"/>
                  </a:lnTo>
                  <a:lnTo>
                    <a:pt x="356" y="124"/>
                  </a:lnTo>
                  <a:lnTo>
                    <a:pt x="43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55" name="Freeform 3339"/>
            <p:cNvSpPr>
              <a:spLocks/>
            </p:cNvSpPr>
            <p:nvPr/>
          </p:nvSpPr>
          <p:spPr bwMode="auto">
            <a:xfrm>
              <a:off x="728" y="2175"/>
              <a:ext cx="110" cy="534"/>
            </a:xfrm>
            <a:custGeom>
              <a:avLst/>
              <a:gdLst>
                <a:gd name="T0" fmla="*/ 0 w 436"/>
                <a:gd name="T1" fmla="*/ 0 h 2103"/>
                <a:gd name="T2" fmla="*/ 64 w 436"/>
                <a:gd name="T3" fmla="*/ 67 h 2103"/>
                <a:gd name="T4" fmla="*/ 123 w 436"/>
                <a:gd name="T5" fmla="*/ 137 h 2103"/>
                <a:gd name="T6" fmla="*/ 175 w 436"/>
                <a:gd name="T7" fmla="*/ 210 h 2103"/>
                <a:gd name="T8" fmla="*/ 223 w 436"/>
                <a:gd name="T9" fmla="*/ 284 h 2103"/>
                <a:gd name="T10" fmla="*/ 265 w 436"/>
                <a:gd name="T11" fmla="*/ 361 h 2103"/>
                <a:gd name="T12" fmla="*/ 302 w 436"/>
                <a:gd name="T13" fmla="*/ 439 h 2103"/>
                <a:gd name="T14" fmla="*/ 362 w 436"/>
                <a:gd name="T15" fmla="*/ 596 h 2103"/>
                <a:gd name="T16" fmla="*/ 403 w 436"/>
                <a:gd name="T17" fmla="*/ 755 h 2103"/>
                <a:gd name="T18" fmla="*/ 427 w 436"/>
                <a:gd name="T19" fmla="*/ 910 h 2103"/>
                <a:gd name="T20" fmla="*/ 436 w 436"/>
                <a:gd name="T21" fmla="*/ 1060 h 2103"/>
                <a:gd name="T22" fmla="*/ 429 w 436"/>
                <a:gd name="T23" fmla="*/ 1202 h 2103"/>
                <a:gd name="T24" fmla="*/ 409 w 436"/>
                <a:gd name="T25" fmla="*/ 1331 h 2103"/>
                <a:gd name="T26" fmla="*/ 378 w 436"/>
                <a:gd name="T27" fmla="*/ 1448 h 2103"/>
                <a:gd name="T28" fmla="*/ 334 w 436"/>
                <a:gd name="T29" fmla="*/ 1555 h 2103"/>
                <a:gd name="T30" fmla="*/ 282 w 436"/>
                <a:gd name="T31" fmla="*/ 1659 h 2103"/>
                <a:gd name="T32" fmla="*/ 222 w 436"/>
                <a:gd name="T33" fmla="*/ 1761 h 2103"/>
                <a:gd name="T34" fmla="*/ 153 w 436"/>
                <a:gd name="T35" fmla="*/ 1865 h 2103"/>
                <a:gd name="T36" fmla="*/ 79 w 436"/>
                <a:gd name="T37" fmla="*/ 1978 h 2103"/>
                <a:gd name="T38" fmla="*/ 0 w 436"/>
                <a:gd name="T39" fmla="*/ 2103 h 2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6" h="2103">
                  <a:moveTo>
                    <a:pt x="0" y="0"/>
                  </a:moveTo>
                  <a:lnTo>
                    <a:pt x="64" y="67"/>
                  </a:lnTo>
                  <a:lnTo>
                    <a:pt x="123" y="137"/>
                  </a:lnTo>
                  <a:lnTo>
                    <a:pt x="175" y="210"/>
                  </a:lnTo>
                  <a:lnTo>
                    <a:pt x="223" y="284"/>
                  </a:lnTo>
                  <a:lnTo>
                    <a:pt x="265" y="361"/>
                  </a:lnTo>
                  <a:lnTo>
                    <a:pt x="302" y="439"/>
                  </a:lnTo>
                  <a:lnTo>
                    <a:pt x="362" y="596"/>
                  </a:lnTo>
                  <a:lnTo>
                    <a:pt x="403" y="755"/>
                  </a:lnTo>
                  <a:lnTo>
                    <a:pt x="427" y="910"/>
                  </a:lnTo>
                  <a:lnTo>
                    <a:pt x="436" y="1060"/>
                  </a:lnTo>
                  <a:lnTo>
                    <a:pt x="429" y="1202"/>
                  </a:lnTo>
                  <a:lnTo>
                    <a:pt x="409" y="1331"/>
                  </a:lnTo>
                  <a:lnTo>
                    <a:pt x="378" y="1448"/>
                  </a:lnTo>
                  <a:lnTo>
                    <a:pt x="334" y="1555"/>
                  </a:lnTo>
                  <a:lnTo>
                    <a:pt x="282" y="1659"/>
                  </a:lnTo>
                  <a:lnTo>
                    <a:pt x="222" y="1761"/>
                  </a:lnTo>
                  <a:lnTo>
                    <a:pt x="153" y="1865"/>
                  </a:lnTo>
                  <a:lnTo>
                    <a:pt x="79" y="1978"/>
                  </a:lnTo>
                  <a:lnTo>
                    <a:pt x="0" y="210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56" name="Line 3340"/>
            <p:cNvSpPr>
              <a:spLocks noChangeShapeType="1"/>
            </p:cNvSpPr>
            <p:nvPr/>
          </p:nvSpPr>
          <p:spPr bwMode="auto">
            <a:xfrm flipH="1">
              <a:off x="707" y="2572"/>
              <a:ext cx="105" cy="10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57" name="Line 3341"/>
            <p:cNvSpPr>
              <a:spLocks noChangeShapeType="1"/>
            </p:cNvSpPr>
            <p:nvPr/>
          </p:nvSpPr>
          <p:spPr bwMode="auto">
            <a:xfrm flipH="1">
              <a:off x="673" y="2462"/>
              <a:ext cx="165" cy="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58" name="Line 3342"/>
            <p:cNvSpPr>
              <a:spLocks noChangeShapeType="1"/>
            </p:cNvSpPr>
            <p:nvPr/>
          </p:nvSpPr>
          <p:spPr bwMode="auto">
            <a:xfrm flipH="1">
              <a:off x="643" y="2382"/>
              <a:ext cx="190" cy="1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59" name="Line 3343"/>
            <p:cNvSpPr>
              <a:spLocks noChangeShapeType="1"/>
            </p:cNvSpPr>
            <p:nvPr/>
          </p:nvSpPr>
          <p:spPr bwMode="auto">
            <a:xfrm flipH="1">
              <a:off x="623" y="2316"/>
              <a:ext cx="192" cy="1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60" name="Line 3344"/>
            <p:cNvSpPr>
              <a:spLocks noChangeShapeType="1"/>
            </p:cNvSpPr>
            <p:nvPr/>
          </p:nvSpPr>
          <p:spPr bwMode="auto">
            <a:xfrm flipH="1">
              <a:off x="616" y="2257"/>
              <a:ext cx="174" cy="1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61" name="Line 3345"/>
            <p:cNvSpPr>
              <a:spLocks noChangeShapeType="1"/>
            </p:cNvSpPr>
            <p:nvPr/>
          </p:nvSpPr>
          <p:spPr bwMode="auto">
            <a:xfrm flipH="1">
              <a:off x="634" y="2207"/>
              <a:ext cx="123" cy="1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62" name="Freeform 3346"/>
            <p:cNvSpPr>
              <a:spLocks/>
            </p:cNvSpPr>
            <p:nvPr/>
          </p:nvSpPr>
          <p:spPr bwMode="auto">
            <a:xfrm>
              <a:off x="1753" y="1725"/>
              <a:ext cx="348" cy="79"/>
            </a:xfrm>
            <a:custGeom>
              <a:avLst/>
              <a:gdLst>
                <a:gd name="T0" fmla="*/ 18 w 1369"/>
                <a:gd name="T1" fmla="*/ 39 h 309"/>
                <a:gd name="T2" fmla="*/ 46 w 1369"/>
                <a:gd name="T3" fmla="*/ 63 h 309"/>
                <a:gd name="T4" fmla="*/ 73 w 1369"/>
                <a:gd name="T5" fmla="*/ 87 h 309"/>
                <a:gd name="T6" fmla="*/ 102 w 1369"/>
                <a:gd name="T7" fmla="*/ 109 h 309"/>
                <a:gd name="T8" fmla="*/ 130 w 1369"/>
                <a:gd name="T9" fmla="*/ 132 h 309"/>
                <a:gd name="T10" fmla="*/ 159 w 1369"/>
                <a:gd name="T11" fmla="*/ 152 h 309"/>
                <a:gd name="T12" fmla="*/ 188 w 1369"/>
                <a:gd name="T13" fmla="*/ 171 h 309"/>
                <a:gd name="T14" fmla="*/ 218 w 1369"/>
                <a:gd name="T15" fmla="*/ 189 h 309"/>
                <a:gd name="T16" fmla="*/ 248 w 1369"/>
                <a:gd name="T17" fmla="*/ 206 h 309"/>
                <a:gd name="T18" fmla="*/ 279 w 1369"/>
                <a:gd name="T19" fmla="*/ 222 h 309"/>
                <a:gd name="T20" fmla="*/ 310 w 1369"/>
                <a:gd name="T21" fmla="*/ 237 h 309"/>
                <a:gd name="T22" fmla="*/ 342 w 1369"/>
                <a:gd name="T23" fmla="*/ 250 h 309"/>
                <a:gd name="T24" fmla="*/ 374 w 1369"/>
                <a:gd name="T25" fmla="*/ 262 h 309"/>
                <a:gd name="T26" fmla="*/ 405 w 1369"/>
                <a:gd name="T27" fmla="*/ 273 h 309"/>
                <a:gd name="T28" fmla="*/ 438 w 1369"/>
                <a:gd name="T29" fmla="*/ 283 h 309"/>
                <a:gd name="T30" fmla="*/ 473 w 1369"/>
                <a:gd name="T31" fmla="*/ 290 h 309"/>
                <a:gd name="T32" fmla="*/ 507 w 1369"/>
                <a:gd name="T33" fmla="*/ 297 h 309"/>
                <a:gd name="T34" fmla="*/ 541 w 1369"/>
                <a:gd name="T35" fmla="*/ 302 h 309"/>
                <a:gd name="T36" fmla="*/ 576 w 1369"/>
                <a:gd name="T37" fmla="*/ 306 h 309"/>
                <a:gd name="T38" fmla="*/ 611 w 1369"/>
                <a:gd name="T39" fmla="*/ 308 h 309"/>
                <a:gd name="T40" fmla="*/ 646 w 1369"/>
                <a:gd name="T41" fmla="*/ 309 h 309"/>
                <a:gd name="T42" fmla="*/ 682 w 1369"/>
                <a:gd name="T43" fmla="*/ 308 h 309"/>
                <a:gd name="T44" fmla="*/ 719 w 1369"/>
                <a:gd name="T45" fmla="*/ 306 h 309"/>
                <a:gd name="T46" fmla="*/ 755 w 1369"/>
                <a:gd name="T47" fmla="*/ 303 h 309"/>
                <a:gd name="T48" fmla="*/ 791 w 1369"/>
                <a:gd name="T49" fmla="*/ 299 h 309"/>
                <a:gd name="T50" fmla="*/ 827 w 1369"/>
                <a:gd name="T51" fmla="*/ 292 h 309"/>
                <a:gd name="T52" fmla="*/ 863 w 1369"/>
                <a:gd name="T53" fmla="*/ 285 h 309"/>
                <a:gd name="T54" fmla="*/ 898 w 1369"/>
                <a:gd name="T55" fmla="*/ 276 h 309"/>
                <a:gd name="T56" fmla="*/ 935 w 1369"/>
                <a:gd name="T57" fmla="*/ 267 h 309"/>
                <a:gd name="T58" fmla="*/ 970 w 1369"/>
                <a:gd name="T59" fmla="*/ 255 h 309"/>
                <a:gd name="T60" fmla="*/ 1005 w 1369"/>
                <a:gd name="T61" fmla="*/ 242 h 309"/>
                <a:gd name="T62" fmla="*/ 1039 w 1369"/>
                <a:gd name="T63" fmla="*/ 228 h 309"/>
                <a:gd name="T64" fmla="*/ 1073 w 1369"/>
                <a:gd name="T65" fmla="*/ 214 h 309"/>
                <a:gd name="T66" fmla="*/ 1106 w 1369"/>
                <a:gd name="T67" fmla="*/ 198 h 309"/>
                <a:gd name="T68" fmla="*/ 1139 w 1369"/>
                <a:gd name="T69" fmla="*/ 181 h 309"/>
                <a:gd name="T70" fmla="*/ 1171 w 1369"/>
                <a:gd name="T71" fmla="*/ 161 h 309"/>
                <a:gd name="T72" fmla="*/ 1203 w 1369"/>
                <a:gd name="T73" fmla="*/ 142 h 309"/>
                <a:gd name="T74" fmla="*/ 1233 w 1369"/>
                <a:gd name="T75" fmla="*/ 121 h 309"/>
                <a:gd name="T76" fmla="*/ 1263 w 1369"/>
                <a:gd name="T77" fmla="*/ 99 h 309"/>
                <a:gd name="T78" fmla="*/ 1290 w 1369"/>
                <a:gd name="T79" fmla="*/ 75 h 309"/>
                <a:gd name="T80" fmla="*/ 1318 w 1369"/>
                <a:gd name="T81" fmla="*/ 52 h 309"/>
                <a:gd name="T82" fmla="*/ 1344 w 1369"/>
                <a:gd name="T83" fmla="*/ 26 h 309"/>
                <a:gd name="T84" fmla="*/ 1361 w 1369"/>
                <a:gd name="T85" fmla="*/ 8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69" h="309">
                  <a:moveTo>
                    <a:pt x="0" y="22"/>
                  </a:moveTo>
                  <a:lnTo>
                    <a:pt x="9" y="30"/>
                  </a:lnTo>
                  <a:lnTo>
                    <a:pt x="18" y="39"/>
                  </a:lnTo>
                  <a:lnTo>
                    <a:pt x="27" y="47"/>
                  </a:lnTo>
                  <a:lnTo>
                    <a:pt x="37" y="56"/>
                  </a:lnTo>
                  <a:lnTo>
                    <a:pt x="46" y="63"/>
                  </a:lnTo>
                  <a:lnTo>
                    <a:pt x="55" y="72"/>
                  </a:lnTo>
                  <a:lnTo>
                    <a:pt x="64" y="79"/>
                  </a:lnTo>
                  <a:lnTo>
                    <a:pt x="73" y="87"/>
                  </a:lnTo>
                  <a:lnTo>
                    <a:pt x="83" y="94"/>
                  </a:lnTo>
                  <a:lnTo>
                    <a:pt x="92" y="102"/>
                  </a:lnTo>
                  <a:lnTo>
                    <a:pt x="102" y="109"/>
                  </a:lnTo>
                  <a:lnTo>
                    <a:pt x="112" y="117"/>
                  </a:lnTo>
                  <a:lnTo>
                    <a:pt x="120" y="124"/>
                  </a:lnTo>
                  <a:lnTo>
                    <a:pt x="130" y="132"/>
                  </a:lnTo>
                  <a:lnTo>
                    <a:pt x="139" y="138"/>
                  </a:lnTo>
                  <a:lnTo>
                    <a:pt x="150" y="144"/>
                  </a:lnTo>
                  <a:lnTo>
                    <a:pt x="159" y="152"/>
                  </a:lnTo>
                  <a:lnTo>
                    <a:pt x="169" y="158"/>
                  </a:lnTo>
                  <a:lnTo>
                    <a:pt x="179" y="165"/>
                  </a:lnTo>
                  <a:lnTo>
                    <a:pt x="188" y="171"/>
                  </a:lnTo>
                  <a:lnTo>
                    <a:pt x="198" y="177"/>
                  </a:lnTo>
                  <a:lnTo>
                    <a:pt x="208" y="183"/>
                  </a:lnTo>
                  <a:lnTo>
                    <a:pt x="218" y="189"/>
                  </a:lnTo>
                  <a:lnTo>
                    <a:pt x="229" y="195"/>
                  </a:lnTo>
                  <a:lnTo>
                    <a:pt x="238" y="201"/>
                  </a:lnTo>
                  <a:lnTo>
                    <a:pt x="248" y="206"/>
                  </a:lnTo>
                  <a:lnTo>
                    <a:pt x="259" y="211"/>
                  </a:lnTo>
                  <a:lnTo>
                    <a:pt x="269" y="217"/>
                  </a:lnTo>
                  <a:lnTo>
                    <a:pt x="279" y="222"/>
                  </a:lnTo>
                  <a:lnTo>
                    <a:pt x="289" y="227"/>
                  </a:lnTo>
                  <a:lnTo>
                    <a:pt x="300" y="232"/>
                  </a:lnTo>
                  <a:lnTo>
                    <a:pt x="310" y="237"/>
                  </a:lnTo>
                  <a:lnTo>
                    <a:pt x="320" y="241"/>
                  </a:lnTo>
                  <a:lnTo>
                    <a:pt x="331" y="245"/>
                  </a:lnTo>
                  <a:lnTo>
                    <a:pt x="342" y="250"/>
                  </a:lnTo>
                  <a:lnTo>
                    <a:pt x="352" y="254"/>
                  </a:lnTo>
                  <a:lnTo>
                    <a:pt x="363" y="258"/>
                  </a:lnTo>
                  <a:lnTo>
                    <a:pt x="374" y="262"/>
                  </a:lnTo>
                  <a:lnTo>
                    <a:pt x="384" y="266"/>
                  </a:lnTo>
                  <a:lnTo>
                    <a:pt x="395" y="270"/>
                  </a:lnTo>
                  <a:lnTo>
                    <a:pt x="405" y="273"/>
                  </a:lnTo>
                  <a:lnTo>
                    <a:pt x="417" y="276"/>
                  </a:lnTo>
                  <a:lnTo>
                    <a:pt x="428" y="280"/>
                  </a:lnTo>
                  <a:lnTo>
                    <a:pt x="438" y="283"/>
                  </a:lnTo>
                  <a:lnTo>
                    <a:pt x="450" y="285"/>
                  </a:lnTo>
                  <a:lnTo>
                    <a:pt x="461" y="288"/>
                  </a:lnTo>
                  <a:lnTo>
                    <a:pt x="473" y="290"/>
                  </a:lnTo>
                  <a:lnTo>
                    <a:pt x="483" y="292"/>
                  </a:lnTo>
                  <a:lnTo>
                    <a:pt x="495" y="294"/>
                  </a:lnTo>
                  <a:lnTo>
                    <a:pt x="507" y="297"/>
                  </a:lnTo>
                  <a:lnTo>
                    <a:pt x="517" y="299"/>
                  </a:lnTo>
                  <a:lnTo>
                    <a:pt x="529" y="301"/>
                  </a:lnTo>
                  <a:lnTo>
                    <a:pt x="541" y="302"/>
                  </a:lnTo>
                  <a:lnTo>
                    <a:pt x="552" y="304"/>
                  </a:lnTo>
                  <a:lnTo>
                    <a:pt x="564" y="305"/>
                  </a:lnTo>
                  <a:lnTo>
                    <a:pt x="576" y="306"/>
                  </a:lnTo>
                  <a:lnTo>
                    <a:pt x="588" y="307"/>
                  </a:lnTo>
                  <a:lnTo>
                    <a:pt x="599" y="307"/>
                  </a:lnTo>
                  <a:lnTo>
                    <a:pt x="611" y="308"/>
                  </a:lnTo>
                  <a:lnTo>
                    <a:pt x="623" y="308"/>
                  </a:lnTo>
                  <a:lnTo>
                    <a:pt x="634" y="309"/>
                  </a:lnTo>
                  <a:lnTo>
                    <a:pt x="646" y="309"/>
                  </a:lnTo>
                  <a:lnTo>
                    <a:pt x="659" y="309"/>
                  </a:lnTo>
                  <a:lnTo>
                    <a:pt x="671" y="308"/>
                  </a:lnTo>
                  <a:lnTo>
                    <a:pt x="682" y="308"/>
                  </a:lnTo>
                  <a:lnTo>
                    <a:pt x="694" y="308"/>
                  </a:lnTo>
                  <a:lnTo>
                    <a:pt x="707" y="307"/>
                  </a:lnTo>
                  <a:lnTo>
                    <a:pt x="719" y="306"/>
                  </a:lnTo>
                  <a:lnTo>
                    <a:pt x="730" y="305"/>
                  </a:lnTo>
                  <a:lnTo>
                    <a:pt x="743" y="304"/>
                  </a:lnTo>
                  <a:lnTo>
                    <a:pt x="755" y="303"/>
                  </a:lnTo>
                  <a:lnTo>
                    <a:pt x="766" y="302"/>
                  </a:lnTo>
                  <a:lnTo>
                    <a:pt x="779" y="300"/>
                  </a:lnTo>
                  <a:lnTo>
                    <a:pt x="791" y="299"/>
                  </a:lnTo>
                  <a:lnTo>
                    <a:pt x="803" y="297"/>
                  </a:lnTo>
                  <a:lnTo>
                    <a:pt x="815" y="294"/>
                  </a:lnTo>
                  <a:lnTo>
                    <a:pt x="827" y="292"/>
                  </a:lnTo>
                  <a:lnTo>
                    <a:pt x="839" y="290"/>
                  </a:lnTo>
                  <a:lnTo>
                    <a:pt x="851" y="288"/>
                  </a:lnTo>
                  <a:lnTo>
                    <a:pt x="863" y="285"/>
                  </a:lnTo>
                  <a:lnTo>
                    <a:pt x="875" y="283"/>
                  </a:lnTo>
                  <a:lnTo>
                    <a:pt x="887" y="280"/>
                  </a:lnTo>
                  <a:lnTo>
                    <a:pt x="898" y="276"/>
                  </a:lnTo>
                  <a:lnTo>
                    <a:pt x="911" y="273"/>
                  </a:lnTo>
                  <a:lnTo>
                    <a:pt x="923" y="270"/>
                  </a:lnTo>
                  <a:lnTo>
                    <a:pt x="935" y="267"/>
                  </a:lnTo>
                  <a:lnTo>
                    <a:pt x="946" y="262"/>
                  </a:lnTo>
                  <a:lnTo>
                    <a:pt x="958" y="259"/>
                  </a:lnTo>
                  <a:lnTo>
                    <a:pt x="970" y="255"/>
                  </a:lnTo>
                  <a:lnTo>
                    <a:pt x="982" y="251"/>
                  </a:lnTo>
                  <a:lnTo>
                    <a:pt x="993" y="247"/>
                  </a:lnTo>
                  <a:lnTo>
                    <a:pt x="1005" y="242"/>
                  </a:lnTo>
                  <a:lnTo>
                    <a:pt x="1017" y="238"/>
                  </a:lnTo>
                  <a:lnTo>
                    <a:pt x="1027" y="234"/>
                  </a:lnTo>
                  <a:lnTo>
                    <a:pt x="1039" y="228"/>
                  </a:lnTo>
                  <a:lnTo>
                    <a:pt x="1051" y="224"/>
                  </a:lnTo>
                  <a:lnTo>
                    <a:pt x="1062" y="219"/>
                  </a:lnTo>
                  <a:lnTo>
                    <a:pt x="1073" y="214"/>
                  </a:lnTo>
                  <a:lnTo>
                    <a:pt x="1085" y="208"/>
                  </a:lnTo>
                  <a:lnTo>
                    <a:pt x="1095" y="203"/>
                  </a:lnTo>
                  <a:lnTo>
                    <a:pt x="1106" y="198"/>
                  </a:lnTo>
                  <a:lnTo>
                    <a:pt x="1118" y="192"/>
                  </a:lnTo>
                  <a:lnTo>
                    <a:pt x="1128" y="186"/>
                  </a:lnTo>
                  <a:lnTo>
                    <a:pt x="1139" y="181"/>
                  </a:lnTo>
                  <a:lnTo>
                    <a:pt x="1150" y="174"/>
                  </a:lnTo>
                  <a:lnTo>
                    <a:pt x="1160" y="168"/>
                  </a:lnTo>
                  <a:lnTo>
                    <a:pt x="1171" y="161"/>
                  </a:lnTo>
                  <a:lnTo>
                    <a:pt x="1182" y="155"/>
                  </a:lnTo>
                  <a:lnTo>
                    <a:pt x="1192" y="149"/>
                  </a:lnTo>
                  <a:lnTo>
                    <a:pt x="1203" y="142"/>
                  </a:lnTo>
                  <a:lnTo>
                    <a:pt x="1213" y="135"/>
                  </a:lnTo>
                  <a:lnTo>
                    <a:pt x="1223" y="128"/>
                  </a:lnTo>
                  <a:lnTo>
                    <a:pt x="1233" y="121"/>
                  </a:lnTo>
                  <a:lnTo>
                    <a:pt x="1242" y="113"/>
                  </a:lnTo>
                  <a:lnTo>
                    <a:pt x="1253" y="106"/>
                  </a:lnTo>
                  <a:lnTo>
                    <a:pt x="1263" y="99"/>
                  </a:lnTo>
                  <a:lnTo>
                    <a:pt x="1272" y="91"/>
                  </a:lnTo>
                  <a:lnTo>
                    <a:pt x="1281" y="84"/>
                  </a:lnTo>
                  <a:lnTo>
                    <a:pt x="1290" y="75"/>
                  </a:lnTo>
                  <a:lnTo>
                    <a:pt x="1300" y="68"/>
                  </a:lnTo>
                  <a:lnTo>
                    <a:pt x="1308" y="59"/>
                  </a:lnTo>
                  <a:lnTo>
                    <a:pt x="1318" y="52"/>
                  </a:lnTo>
                  <a:lnTo>
                    <a:pt x="1327" y="43"/>
                  </a:lnTo>
                  <a:lnTo>
                    <a:pt x="1335" y="35"/>
                  </a:lnTo>
                  <a:lnTo>
                    <a:pt x="1344" y="26"/>
                  </a:lnTo>
                  <a:lnTo>
                    <a:pt x="1348" y="22"/>
                  </a:lnTo>
                  <a:lnTo>
                    <a:pt x="1352" y="17"/>
                  </a:lnTo>
                  <a:lnTo>
                    <a:pt x="1361" y="8"/>
                  </a:lnTo>
                  <a:lnTo>
                    <a:pt x="1365" y="4"/>
                  </a:lnTo>
                  <a:lnTo>
                    <a:pt x="136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63" name="Line 3347"/>
            <p:cNvSpPr>
              <a:spLocks noChangeShapeType="1"/>
            </p:cNvSpPr>
            <p:nvPr/>
          </p:nvSpPr>
          <p:spPr bwMode="auto">
            <a:xfrm flipV="1">
              <a:off x="1763" y="1659"/>
              <a:ext cx="54" cy="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64" name="Line 3348"/>
            <p:cNvSpPr>
              <a:spLocks noChangeShapeType="1"/>
            </p:cNvSpPr>
            <p:nvPr/>
          </p:nvSpPr>
          <p:spPr bwMode="auto">
            <a:xfrm flipV="1">
              <a:off x="1781" y="1697"/>
              <a:ext cx="57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65" name="Line 3349"/>
            <p:cNvSpPr>
              <a:spLocks noChangeShapeType="1"/>
            </p:cNvSpPr>
            <p:nvPr/>
          </p:nvSpPr>
          <p:spPr bwMode="auto">
            <a:xfrm flipV="1">
              <a:off x="1817" y="1736"/>
              <a:ext cx="44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66" name="Line 3350"/>
            <p:cNvSpPr>
              <a:spLocks noChangeShapeType="1"/>
            </p:cNvSpPr>
            <p:nvPr/>
          </p:nvSpPr>
          <p:spPr bwMode="auto">
            <a:xfrm flipV="1">
              <a:off x="1891" y="1658"/>
              <a:ext cx="48" cy="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67" name="Line 3351"/>
            <p:cNvSpPr>
              <a:spLocks noChangeShapeType="1"/>
            </p:cNvSpPr>
            <p:nvPr/>
          </p:nvSpPr>
          <p:spPr bwMode="auto">
            <a:xfrm flipV="1">
              <a:off x="1859" y="1695"/>
              <a:ext cx="102" cy="1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68" name="Line 3352"/>
            <p:cNvSpPr>
              <a:spLocks noChangeShapeType="1"/>
            </p:cNvSpPr>
            <p:nvPr/>
          </p:nvSpPr>
          <p:spPr bwMode="auto">
            <a:xfrm flipV="1">
              <a:off x="1913" y="1732"/>
              <a:ext cx="69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69" name="Line 3353"/>
            <p:cNvSpPr>
              <a:spLocks noChangeShapeType="1"/>
            </p:cNvSpPr>
            <p:nvPr/>
          </p:nvSpPr>
          <p:spPr bwMode="auto">
            <a:xfrm flipV="1">
              <a:off x="2021" y="1656"/>
              <a:ext cx="39" cy="3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70" name="Line 3354"/>
            <p:cNvSpPr>
              <a:spLocks noChangeShapeType="1"/>
            </p:cNvSpPr>
            <p:nvPr/>
          </p:nvSpPr>
          <p:spPr bwMode="auto">
            <a:xfrm flipV="1">
              <a:off x="1980" y="1693"/>
              <a:ext cx="103" cy="1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94171" name="Group 3355"/>
          <p:cNvGrpSpPr>
            <a:grpSpLocks/>
          </p:cNvGrpSpPr>
          <p:nvPr/>
        </p:nvGrpSpPr>
        <p:grpSpPr bwMode="auto">
          <a:xfrm>
            <a:off x="3067050" y="1835150"/>
            <a:ext cx="1076325" cy="938213"/>
            <a:chOff x="1932" y="1156"/>
            <a:chExt cx="678" cy="591"/>
          </a:xfrm>
        </p:grpSpPr>
        <p:sp>
          <p:nvSpPr>
            <p:cNvPr id="294172" name="Line 3356"/>
            <p:cNvSpPr>
              <a:spLocks noChangeShapeType="1"/>
            </p:cNvSpPr>
            <p:nvPr/>
          </p:nvSpPr>
          <p:spPr bwMode="auto">
            <a:xfrm flipV="1">
              <a:off x="1932" y="1467"/>
              <a:ext cx="235" cy="28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73" name="Line 3357"/>
            <p:cNvSpPr>
              <a:spLocks noChangeShapeType="1"/>
            </p:cNvSpPr>
            <p:nvPr/>
          </p:nvSpPr>
          <p:spPr bwMode="auto">
            <a:xfrm flipV="1">
              <a:off x="2233" y="1156"/>
              <a:ext cx="117" cy="1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74" name="Line 3358"/>
            <p:cNvSpPr>
              <a:spLocks noChangeShapeType="1"/>
            </p:cNvSpPr>
            <p:nvPr/>
          </p:nvSpPr>
          <p:spPr bwMode="auto">
            <a:xfrm flipH="1">
              <a:off x="2242" y="1188"/>
              <a:ext cx="10" cy="7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75" name="Line 3359"/>
            <p:cNvSpPr>
              <a:spLocks noChangeShapeType="1"/>
            </p:cNvSpPr>
            <p:nvPr/>
          </p:nvSpPr>
          <p:spPr bwMode="auto">
            <a:xfrm flipV="1">
              <a:off x="2243" y="1236"/>
              <a:ext cx="120" cy="1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76" name="Freeform 3360"/>
            <p:cNvSpPr>
              <a:spLocks/>
            </p:cNvSpPr>
            <p:nvPr/>
          </p:nvSpPr>
          <p:spPr bwMode="auto">
            <a:xfrm>
              <a:off x="2275" y="1160"/>
              <a:ext cx="36" cy="243"/>
            </a:xfrm>
            <a:custGeom>
              <a:avLst/>
              <a:gdLst>
                <a:gd name="T0" fmla="*/ 140 w 140"/>
                <a:gd name="T1" fmla="*/ 0 h 963"/>
                <a:gd name="T2" fmla="*/ 140 w 140"/>
                <a:gd name="T3" fmla="*/ 963 h 963"/>
                <a:gd name="T4" fmla="*/ 0 w 140"/>
                <a:gd name="T5" fmla="*/ 777 h 9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0" h="963">
                  <a:moveTo>
                    <a:pt x="140" y="0"/>
                  </a:moveTo>
                  <a:lnTo>
                    <a:pt x="140" y="963"/>
                  </a:lnTo>
                  <a:lnTo>
                    <a:pt x="0" y="777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77" name="Freeform 3361"/>
            <p:cNvSpPr>
              <a:spLocks/>
            </p:cNvSpPr>
            <p:nvPr/>
          </p:nvSpPr>
          <p:spPr bwMode="auto">
            <a:xfrm>
              <a:off x="2206" y="1241"/>
              <a:ext cx="105" cy="121"/>
            </a:xfrm>
            <a:custGeom>
              <a:avLst/>
              <a:gdLst>
                <a:gd name="T0" fmla="*/ 418 w 418"/>
                <a:gd name="T1" fmla="*/ 0 h 476"/>
                <a:gd name="T2" fmla="*/ 278 w 418"/>
                <a:gd name="T3" fmla="*/ 220 h 476"/>
                <a:gd name="T4" fmla="*/ 140 w 418"/>
                <a:gd name="T5" fmla="*/ 360 h 476"/>
                <a:gd name="T6" fmla="*/ 0 w 418"/>
                <a:gd name="T7" fmla="*/ 476 h 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8" h="476">
                  <a:moveTo>
                    <a:pt x="418" y="0"/>
                  </a:moveTo>
                  <a:lnTo>
                    <a:pt x="278" y="220"/>
                  </a:lnTo>
                  <a:lnTo>
                    <a:pt x="140" y="360"/>
                  </a:lnTo>
                  <a:lnTo>
                    <a:pt x="0" y="476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78" name="Line 3362"/>
            <p:cNvSpPr>
              <a:spLocks noChangeShapeType="1"/>
            </p:cNvSpPr>
            <p:nvPr/>
          </p:nvSpPr>
          <p:spPr bwMode="auto">
            <a:xfrm flipV="1">
              <a:off x="2439" y="1348"/>
              <a:ext cx="87" cy="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79" name="Line 3363"/>
            <p:cNvSpPr>
              <a:spLocks noChangeShapeType="1"/>
            </p:cNvSpPr>
            <p:nvPr/>
          </p:nvSpPr>
          <p:spPr bwMode="auto">
            <a:xfrm flipV="1">
              <a:off x="2404" y="1398"/>
              <a:ext cx="158" cy="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80" name="Line 3364"/>
            <p:cNvSpPr>
              <a:spLocks noChangeShapeType="1"/>
            </p:cNvSpPr>
            <p:nvPr/>
          </p:nvSpPr>
          <p:spPr bwMode="auto">
            <a:xfrm>
              <a:off x="2482" y="1297"/>
              <a:ext cx="0" cy="10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81" name="Line 3365"/>
            <p:cNvSpPr>
              <a:spLocks noChangeShapeType="1"/>
            </p:cNvSpPr>
            <p:nvPr/>
          </p:nvSpPr>
          <p:spPr bwMode="auto">
            <a:xfrm flipV="1">
              <a:off x="2421" y="1177"/>
              <a:ext cx="73" cy="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82" name="Freeform 3366"/>
            <p:cNvSpPr>
              <a:spLocks/>
            </p:cNvSpPr>
            <p:nvPr/>
          </p:nvSpPr>
          <p:spPr bwMode="auto">
            <a:xfrm>
              <a:off x="2404" y="1186"/>
              <a:ext cx="40" cy="159"/>
            </a:xfrm>
            <a:custGeom>
              <a:avLst/>
              <a:gdLst>
                <a:gd name="T0" fmla="*/ 163 w 163"/>
                <a:gd name="T1" fmla="*/ 0 h 626"/>
                <a:gd name="T2" fmla="*/ 152 w 163"/>
                <a:gd name="T3" fmla="*/ 243 h 626"/>
                <a:gd name="T4" fmla="*/ 82 w 163"/>
                <a:gd name="T5" fmla="*/ 487 h 626"/>
                <a:gd name="T6" fmla="*/ 0 w 163"/>
                <a:gd name="T7" fmla="*/ 626 h 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3" h="626">
                  <a:moveTo>
                    <a:pt x="163" y="0"/>
                  </a:moveTo>
                  <a:lnTo>
                    <a:pt x="152" y="243"/>
                  </a:lnTo>
                  <a:lnTo>
                    <a:pt x="82" y="487"/>
                  </a:lnTo>
                  <a:lnTo>
                    <a:pt x="0" y="626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83" name="Line 3367"/>
            <p:cNvSpPr>
              <a:spLocks noChangeShapeType="1"/>
            </p:cNvSpPr>
            <p:nvPr/>
          </p:nvSpPr>
          <p:spPr bwMode="auto">
            <a:xfrm>
              <a:off x="2471" y="1179"/>
              <a:ext cx="0" cy="13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84" name="Line 3368"/>
            <p:cNvSpPr>
              <a:spLocks noChangeShapeType="1"/>
            </p:cNvSpPr>
            <p:nvPr/>
          </p:nvSpPr>
          <p:spPr bwMode="auto">
            <a:xfrm flipV="1">
              <a:off x="2400" y="1241"/>
              <a:ext cx="100" cy="1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85" name="Line 3369"/>
            <p:cNvSpPr>
              <a:spLocks noChangeShapeType="1"/>
            </p:cNvSpPr>
            <p:nvPr/>
          </p:nvSpPr>
          <p:spPr bwMode="auto">
            <a:xfrm>
              <a:off x="2516" y="1186"/>
              <a:ext cx="0" cy="10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86" name="Freeform 3370"/>
            <p:cNvSpPr>
              <a:spLocks/>
            </p:cNvSpPr>
            <p:nvPr/>
          </p:nvSpPr>
          <p:spPr bwMode="auto">
            <a:xfrm>
              <a:off x="2517" y="1160"/>
              <a:ext cx="31" cy="179"/>
            </a:xfrm>
            <a:custGeom>
              <a:avLst/>
              <a:gdLst>
                <a:gd name="T0" fmla="*/ 116 w 116"/>
                <a:gd name="T1" fmla="*/ 0 h 708"/>
                <a:gd name="T2" fmla="*/ 116 w 116"/>
                <a:gd name="T3" fmla="*/ 708 h 708"/>
                <a:gd name="T4" fmla="*/ 0 w 116"/>
                <a:gd name="T5" fmla="*/ 557 h 7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6" h="708">
                  <a:moveTo>
                    <a:pt x="116" y="0"/>
                  </a:moveTo>
                  <a:lnTo>
                    <a:pt x="116" y="708"/>
                  </a:lnTo>
                  <a:lnTo>
                    <a:pt x="0" y="557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4187" name="Line 3371"/>
            <p:cNvSpPr>
              <a:spLocks noChangeShapeType="1"/>
            </p:cNvSpPr>
            <p:nvPr/>
          </p:nvSpPr>
          <p:spPr bwMode="auto">
            <a:xfrm>
              <a:off x="2167" y="1467"/>
              <a:ext cx="443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61605015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4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75"/>
                                        <p:tgtEl>
                                          <p:spTgt spid="634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7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35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35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9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939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294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8" dur="500"/>
                                        <p:tgtEl>
                                          <p:spTgt spid="635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8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3" dur="500"/>
                                        <p:tgtEl>
                                          <p:spTgt spid="638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" dur="500"/>
                                        <p:tgtEl>
                                          <p:spTgt spid="634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638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635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8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3" dur="500"/>
                                        <p:tgtEl>
                                          <p:spTgt spid="638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63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491" grpId="0" build="p" autoUpdateAnimBg="0"/>
      <p:bldP spid="63493" grpId="0"/>
      <p:bldP spid="63515" grpId="0" autoUpdateAnimBg="0"/>
      <p:bldP spid="63537" grpId="0"/>
      <p:bldP spid="63558" grpId="0"/>
      <p:bldP spid="63563" grpId="0" autoUpdateAnimBg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Text Box 2"/>
          <p:cNvSpPr txBox="1">
            <a:spLocks noChangeArrowheads="1"/>
          </p:cNvSpPr>
          <p:nvPr/>
        </p:nvSpPr>
        <p:spPr bwMode="auto">
          <a:xfrm>
            <a:off x="103188" y="98425"/>
            <a:ext cx="5294312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</a:rPr>
              <a:t>⑵ </a:t>
            </a:r>
            <a:r>
              <a:rPr kumimoji="1" lang="zh-CN" altLang="en-US" sz="3600" b="1">
                <a:solidFill>
                  <a:srgbClr val="000000"/>
                </a:solidFill>
              </a:rPr>
              <a:t>螺纹的大径和小径</a:t>
            </a:r>
            <a:endParaRPr kumimoji="1" lang="zh-CN" altLang="en-US" sz="3200" b="1">
              <a:solidFill>
                <a:srgbClr val="000000"/>
              </a:solidFill>
            </a:endParaRPr>
          </a:p>
        </p:txBody>
      </p:sp>
      <p:sp>
        <p:nvSpPr>
          <p:cNvPr id="43011" name="Text Box 3"/>
          <p:cNvSpPr txBox="1">
            <a:spLocks noChangeArrowheads="1"/>
          </p:cNvSpPr>
          <p:nvPr/>
        </p:nvSpPr>
        <p:spPr bwMode="auto">
          <a:xfrm>
            <a:off x="115888" y="623888"/>
            <a:ext cx="9028112" cy="11890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FF0000"/>
                </a:solidFill>
                <a:ea typeface="黑体" pitchFamily="2" charset="-122"/>
              </a:rPr>
              <a:t>大径</a:t>
            </a:r>
            <a:r>
              <a:rPr kumimoji="1" lang="zh-CN" altLang="en-US" sz="3200" b="1">
                <a:solidFill>
                  <a:srgbClr val="000000"/>
                </a:solidFill>
              </a:rPr>
              <a:t>：与</a:t>
            </a:r>
            <a:r>
              <a:rPr kumimoji="1" lang="zh-CN" altLang="en-US" sz="3200" b="1">
                <a:solidFill>
                  <a:srgbClr val="FF0000"/>
                </a:solidFill>
              </a:rPr>
              <a:t>外螺纹牙顶</a:t>
            </a:r>
            <a:r>
              <a:rPr kumimoji="1" lang="zh-CN" altLang="en-US" sz="3200" b="1">
                <a:solidFill>
                  <a:srgbClr val="000000"/>
                </a:solidFill>
              </a:rPr>
              <a:t>或</a:t>
            </a:r>
            <a:r>
              <a:rPr kumimoji="1" lang="zh-CN" altLang="en-US" sz="3200" b="1">
                <a:solidFill>
                  <a:srgbClr val="FF0000"/>
                </a:solidFill>
              </a:rPr>
              <a:t>内螺纹牙底</a:t>
            </a:r>
            <a:r>
              <a:rPr kumimoji="1" lang="zh-CN" altLang="en-US" sz="3200" b="1">
                <a:solidFill>
                  <a:srgbClr val="000000"/>
                </a:solidFill>
              </a:rPr>
              <a:t>相切的假想圆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</a:rPr>
              <a:t>            柱面的直径</a:t>
            </a:r>
            <a:r>
              <a:rPr kumimoji="1" lang="zh-CN" altLang="en-US" sz="4000" b="1">
                <a:solidFill>
                  <a:srgbClr val="000000"/>
                </a:solidFill>
              </a:rPr>
              <a:t>。</a:t>
            </a:r>
            <a:r>
              <a:rPr kumimoji="1" lang="en-US" altLang="zh-CN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D</a:t>
            </a:r>
            <a:r>
              <a:rPr kumimoji="1" lang="zh-CN" altLang="en-US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、</a:t>
            </a:r>
            <a:r>
              <a:rPr kumimoji="1" lang="en-US" altLang="zh-CN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d</a:t>
            </a:r>
          </a:p>
        </p:txBody>
      </p:sp>
      <p:sp>
        <p:nvSpPr>
          <p:cNvPr id="43141" name="Text Box 133"/>
          <p:cNvSpPr txBox="1">
            <a:spLocks noChangeArrowheads="1"/>
          </p:cNvSpPr>
          <p:nvPr/>
        </p:nvSpPr>
        <p:spPr bwMode="auto">
          <a:xfrm>
            <a:off x="103188" y="1789113"/>
            <a:ext cx="9040812" cy="11890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FF0000"/>
                </a:solidFill>
                <a:ea typeface="黑体" pitchFamily="2" charset="-122"/>
              </a:rPr>
              <a:t>小径</a:t>
            </a:r>
            <a:r>
              <a:rPr kumimoji="1" lang="zh-CN" altLang="en-US" sz="3200" b="1">
                <a:solidFill>
                  <a:srgbClr val="000000"/>
                </a:solidFill>
              </a:rPr>
              <a:t>：与</a:t>
            </a:r>
            <a:r>
              <a:rPr kumimoji="1" lang="zh-CN" altLang="en-US" sz="3200" b="1">
                <a:solidFill>
                  <a:srgbClr val="FF0000"/>
                </a:solidFill>
              </a:rPr>
              <a:t>外螺纹牙底</a:t>
            </a:r>
            <a:r>
              <a:rPr kumimoji="1" lang="zh-CN" altLang="en-US" sz="3200" b="1">
                <a:solidFill>
                  <a:srgbClr val="000000"/>
                </a:solidFill>
              </a:rPr>
              <a:t>或</a:t>
            </a:r>
            <a:r>
              <a:rPr kumimoji="1" lang="zh-CN" altLang="en-US" sz="3200" b="1">
                <a:solidFill>
                  <a:srgbClr val="FF0000"/>
                </a:solidFill>
              </a:rPr>
              <a:t>内螺纹牙顶</a:t>
            </a:r>
            <a:r>
              <a:rPr kumimoji="1" lang="zh-CN" altLang="en-US" sz="3200" b="1">
                <a:solidFill>
                  <a:srgbClr val="000000"/>
                </a:solidFill>
              </a:rPr>
              <a:t>相切的假想圆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</a:rPr>
              <a:t>            柱面的直径。 </a:t>
            </a:r>
            <a:r>
              <a:rPr kumimoji="1" lang="en-US" altLang="zh-CN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D</a:t>
            </a:r>
            <a:r>
              <a:rPr kumimoji="1" lang="en-US" altLang="zh-CN" sz="4000" b="1" baseline="-25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1</a:t>
            </a:r>
            <a:r>
              <a:rPr kumimoji="1" lang="zh-CN" altLang="en-US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、</a:t>
            </a:r>
            <a:r>
              <a:rPr kumimoji="1" lang="en-US" altLang="zh-CN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d</a:t>
            </a:r>
            <a:r>
              <a:rPr kumimoji="1" lang="en-US" altLang="zh-CN" sz="4000" b="1" baseline="-25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1</a:t>
            </a:r>
            <a:endParaRPr kumimoji="1" lang="en-US" altLang="zh-CN" sz="4000" b="1">
              <a:solidFill>
                <a:srgbClr val="FF0000"/>
              </a:solidFill>
              <a:latin typeface="黑体" pitchFamily="2" charset="-122"/>
              <a:ea typeface="黑体" pitchFamily="2" charset="-122"/>
            </a:endParaRPr>
          </a:p>
        </p:txBody>
      </p:sp>
      <p:grpSp>
        <p:nvGrpSpPr>
          <p:cNvPr id="296217" name="Group 2329"/>
          <p:cNvGrpSpPr>
            <a:grpSpLocks/>
          </p:cNvGrpSpPr>
          <p:nvPr/>
        </p:nvGrpSpPr>
        <p:grpSpPr bwMode="auto">
          <a:xfrm>
            <a:off x="463550" y="3116263"/>
            <a:ext cx="8178800" cy="3519487"/>
            <a:chOff x="292" y="1963"/>
            <a:chExt cx="5152" cy="2217"/>
          </a:xfrm>
        </p:grpSpPr>
        <p:grpSp>
          <p:nvGrpSpPr>
            <p:cNvPr id="296218" name="Group 2330"/>
            <p:cNvGrpSpPr>
              <a:grpSpLocks/>
            </p:cNvGrpSpPr>
            <p:nvPr/>
          </p:nvGrpSpPr>
          <p:grpSpPr bwMode="auto">
            <a:xfrm>
              <a:off x="292" y="1963"/>
              <a:ext cx="5152" cy="1816"/>
              <a:chOff x="292" y="1963"/>
              <a:chExt cx="5152" cy="1816"/>
            </a:xfrm>
          </p:grpSpPr>
          <p:sp>
            <p:nvSpPr>
              <p:cNvPr id="296219" name="Line 2331"/>
              <p:cNvSpPr>
                <a:spLocks noChangeShapeType="1"/>
              </p:cNvSpPr>
              <p:nvPr/>
            </p:nvSpPr>
            <p:spPr bwMode="auto">
              <a:xfrm flipH="1" flipV="1">
                <a:off x="1200" y="2403"/>
                <a:ext cx="101" cy="93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20" name="Line 2332"/>
              <p:cNvSpPr>
                <a:spLocks noChangeShapeType="1"/>
              </p:cNvSpPr>
              <p:nvPr/>
            </p:nvSpPr>
            <p:spPr bwMode="auto">
              <a:xfrm>
                <a:off x="1200" y="2403"/>
                <a:ext cx="101" cy="17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21" name="Line 2333"/>
              <p:cNvSpPr>
                <a:spLocks noChangeShapeType="1"/>
              </p:cNvSpPr>
              <p:nvPr/>
            </p:nvSpPr>
            <p:spPr bwMode="auto">
              <a:xfrm>
                <a:off x="1173" y="2871"/>
                <a:ext cx="128" cy="46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22" name="Line 2334"/>
              <p:cNvSpPr>
                <a:spLocks noChangeShapeType="1"/>
              </p:cNvSpPr>
              <p:nvPr/>
            </p:nvSpPr>
            <p:spPr bwMode="auto">
              <a:xfrm flipH="1">
                <a:off x="437" y="2403"/>
                <a:ext cx="763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23" name="Line 2335"/>
              <p:cNvSpPr>
                <a:spLocks noChangeShapeType="1"/>
              </p:cNvSpPr>
              <p:nvPr/>
            </p:nvSpPr>
            <p:spPr bwMode="auto">
              <a:xfrm flipH="1" flipV="1">
                <a:off x="2420" y="2403"/>
                <a:ext cx="104" cy="17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24" name="Line 2336"/>
              <p:cNvSpPr>
                <a:spLocks noChangeShapeType="1"/>
              </p:cNvSpPr>
              <p:nvPr/>
            </p:nvSpPr>
            <p:spPr bwMode="auto">
              <a:xfrm flipH="1">
                <a:off x="2319" y="2403"/>
                <a:ext cx="101" cy="17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25" name="Line 2337"/>
              <p:cNvSpPr>
                <a:spLocks noChangeShapeType="1"/>
              </p:cNvSpPr>
              <p:nvPr/>
            </p:nvSpPr>
            <p:spPr bwMode="auto">
              <a:xfrm flipH="1" flipV="1">
                <a:off x="2218" y="2403"/>
                <a:ext cx="101" cy="17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26" name="Line 2338"/>
              <p:cNvSpPr>
                <a:spLocks noChangeShapeType="1"/>
              </p:cNvSpPr>
              <p:nvPr/>
            </p:nvSpPr>
            <p:spPr bwMode="auto">
              <a:xfrm flipH="1">
                <a:off x="2115" y="2403"/>
                <a:ext cx="103" cy="17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27" name="Line 2339"/>
              <p:cNvSpPr>
                <a:spLocks noChangeShapeType="1"/>
              </p:cNvSpPr>
              <p:nvPr/>
            </p:nvSpPr>
            <p:spPr bwMode="auto">
              <a:xfrm flipH="1" flipV="1">
                <a:off x="2014" y="2403"/>
                <a:ext cx="101" cy="17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28" name="Line 2340"/>
              <p:cNvSpPr>
                <a:spLocks noChangeShapeType="1"/>
              </p:cNvSpPr>
              <p:nvPr/>
            </p:nvSpPr>
            <p:spPr bwMode="auto">
              <a:xfrm flipH="1">
                <a:off x="1913" y="2403"/>
                <a:ext cx="101" cy="17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29" name="Line 2341"/>
              <p:cNvSpPr>
                <a:spLocks noChangeShapeType="1"/>
              </p:cNvSpPr>
              <p:nvPr/>
            </p:nvSpPr>
            <p:spPr bwMode="auto">
              <a:xfrm flipH="1" flipV="1">
                <a:off x="1810" y="2403"/>
                <a:ext cx="103" cy="17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30" name="Line 2342"/>
              <p:cNvSpPr>
                <a:spLocks noChangeShapeType="1"/>
              </p:cNvSpPr>
              <p:nvPr/>
            </p:nvSpPr>
            <p:spPr bwMode="auto">
              <a:xfrm flipH="1">
                <a:off x="1709" y="2403"/>
                <a:ext cx="101" cy="17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31" name="Line 2343"/>
              <p:cNvSpPr>
                <a:spLocks noChangeShapeType="1"/>
              </p:cNvSpPr>
              <p:nvPr/>
            </p:nvSpPr>
            <p:spPr bwMode="auto">
              <a:xfrm flipH="1" flipV="1">
                <a:off x="1608" y="2403"/>
                <a:ext cx="101" cy="17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32" name="Line 2344"/>
              <p:cNvSpPr>
                <a:spLocks noChangeShapeType="1"/>
              </p:cNvSpPr>
              <p:nvPr/>
            </p:nvSpPr>
            <p:spPr bwMode="auto">
              <a:xfrm flipH="1">
                <a:off x="1505" y="2403"/>
                <a:ext cx="103" cy="17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33" name="Line 2345"/>
              <p:cNvSpPr>
                <a:spLocks noChangeShapeType="1"/>
              </p:cNvSpPr>
              <p:nvPr/>
            </p:nvSpPr>
            <p:spPr bwMode="auto">
              <a:xfrm flipH="1" flipV="1">
                <a:off x="1404" y="2403"/>
                <a:ext cx="101" cy="17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34" name="Line 2346"/>
              <p:cNvSpPr>
                <a:spLocks noChangeShapeType="1"/>
              </p:cNvSpPr>
              <p:nvPr/>
            </p:nvSpPr>
            <p:spPr bwMode="auto">
              <a:xfrm flipH="1">
                <a:off x="1301" y="2403"/>
                <a:ext cx="103" cy="17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35" name="Line 2347"/>
              <p:cNvSpPr>
                <a:spLocks noChangeShapeType="1"/>
              </p:cNvSpPr>
              <p:nvPr/>
            </p:nvSpPr>
            <p:spPr bwMode="auto">
              <a:xfrm flipH="1" flipV="1">
                <a:off x="1200" y="3161"/>
                <a:ext cx="101" cy="17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36" name="Line 2348"/>
              <p:cNvSpPr>
                <a:spLocks noChangeShapeType="1"/>
              </p:cNvSpPr>
              <p:nvPr/>
            </p:nvSpPr>
            <p:spPr bwMode="auto">
              <a:xfrm flipV="1">
                <a:off x="2115" y="3331"/>
                <a:ext cx="5" cy="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37" name="Line 2349"/>
              <p:cNvSpPr>
                <a:spLocks noChangeShapeType="1"/>
              </p:cNvSpPr>
              <p:nvPr/>
            </p:nvSpPr>
            <p:spPr bwMode="auto">
              <a:xfrm flipV="1">
                <a:off x="2243" y="3068"/>
                <a:ext cx="140" cy="14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38" name="Line 2350"/>
              <p:cNvSpPr>
                <a:spLocks noChangeShapeType="1"/>
              </p:cNvSpPr>
              <p:nvPr/>
            </p:nvSpPr>
            <p:spPr bwMode="auto">
              <a:xfrm flipV="1">
                <a:off x="2295" y="3176"/>
                <a:ext cx="118" cy="1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39" name="Line 2351"/>
              <p:cNvSpPr>
                <a:spLocks noChangeShapeType="1"/>
              </p:cNvSpPr>
              <p:nvPr/>
            </p:nvSpPr>
            <p:spPr bwMode="auto">
              <a:xfrm flipV="1">
                <a:off x="2423" y="3075"/>
                <a:ext cx="91" cy="9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40" name="Line 2352"/>
              <p:cNvSpPr>
                <a:spLocks noChangeShapeType="1"/>
              </p:cNvSpPr>
              <p:nvPr/>
            </p:nvSpPr>
            <p:spPr bwMode="auto">
              <a:xfrm flipV="1">
                <a:off x="2474" y="3206"/>
                <a:ext cx="50" cy="4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41" name="Line 2353"/>
              <p:cNvSpPr>
                <a:spLocks noChangeShapeType="1"/>
              </p:cNvSpPr>
              <p:nvPr/>
            </p:nvSpPr>
            <p:spPr bwMode="auto">
              <a:xfrm flipH="1" flipV="1">
                <a:off x="2420" y="3161"/>
                <a:ext cx="104" cy="17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42" name="Line 2354"/>
              <p:cNvSpPr>
                <a:spLocks noChangeShapeType="1"/>
              </p:cNvSpPr>
              <p:nvPr/>
            </p:nvSpPr>
            <p:spPr bwMode="auto">
              <a:xfrm flipH="1">
                <a:off x="2319" y="3161"/>
                <a:ext cx="101" cy="17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43" name="Line 2355"/>
              <p:cNvSpPr>
                <a:spLocks noChangeShapeType="1"/>
              </p:cNvSpPr>
              <p:nvPr/>
            </p:nvSpPr>
            <p:spPr bwMode="auto">
              <a:xfrm flipH="1" flipV="1">
                <a:off x="2218" y="3161"/>
                <a:ext cx="101" cy="17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44" name="Line 2356"/>
              <p:cNvSpPr>
                <a:spLocks noChangeShapeType="1"/>
              </p:cNvSpPr>
              <p:nvPr/>
            </p:nvSpPr>
            <p:spPr bwMode="auto">
              <a:xfrm flipH="1">
                <a:off x="2115" y="3161"/>
                <a:ext cx="103" cy="17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45" name="Line 2357"/>
              <p:cNvSpPr>
                <a:spLocks noChangeShapeType="1"/>
              </p:cNvSpPr>
              <p:nvPr/>
            </p:nvSpPr>
            <p:spPr bwMode="auto">
              <a:xfrm flipH="1" flipV="1">
                <a:off x="2014" y="3161"/>
                <a:ext cx="101" cy="17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46" name="Line 2358"/>
              <p:cNvSpPr>
                <a:spLocks noChangeShapeType="1"/>
              </p:cNvSpPr>
              <p:nvPr/>
            </p:nvSpPr>
            <p:spPr bwMode="auto">
              <a:xfrm flipH="1">
                <a:off x="1913" y="3161"/>
                <a:ext cx="101" cy="17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47" name="Line 2359"/>
              <p:cNvSpPr>
                <a:spLocks noChangeShapeType="1"/>
              </p:cNvSpPr>
              <p:nvPr/>
            </p:nvSpPr>
            <p:spPr bwMode="auto">
              <a:xfrm flipH="1" flipV="1">
                <a:off x="1810" y="3161"/>
                <a:ext cx="103" cy="17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48" name="Line 2360"/>
              <p:cNvSpPr>
                <a:spLocks noChangeShapeType="1"/>
              </p:cNvSpPr>
              <p:nvPr/>
            </p:nvSpPr>
            <p:spPr bwMode="auto">
              <a:xfrm flipH="1">
                <a:off x="1709" y="3161"/>
                <a:ext cx="101" cy="17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49" name="Line 2361"/>
              <p:cNvSpPr>
                <a:spLocks noChangeShapeType="1"/>
              </p:cNvSpPr>
              <p:nvPr/>
            </p:nvSpPr>
            <p:spPr bwMode="auto">
              <a:xfrm flipH="1" flipV="1">
                <a:off x="1608" y="3161"/>
                <a:ext cx="101" cy="17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50" name="Line 2362"/>
              <p:cNvSpPr>
                <a:spLocks noChangeShapeType="1"/>
              </p:cNvSpPr>
              <p:nvPr/>
            </p:nvSpPr>
            <p:spPr bwMode="auto">
              <a:xfrm flipH="1">
                <a:off x="1505" y="3161"/>
                <a:ext cx="103" cy="17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51" name="Line 2363"/>
              <p:cNvSpPr>
                <a:spLocks noChangeShapeType="1"/>
              </p:cNvSpPr>
              <p:nvPr/>
            </p:nvSpPr>
            <p:spPr bwMode="auto">
              <a:xfrm flipH="1" flipV="1">
                <a:off x="1404" y="3161"/>
                <a:ext cx="101" cy="17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52" name="Line 2364"/>
              <p:cNvSpPr>
                <a:spLocks noChangeShapeType="1"/>
              </p:cNvSpPr>
              <p:nvPr/>
            </p:nvSpPr>
            <p:spPr bwMode="auto">
              <a:xfrm flipH="1">
                <a:off x="1301" y="3161"/>
                <a:ext cx="103" cy="17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53" name="Line 2365"/>
              <p:cNvSpPr>
                <a:spLocks noChangeShapeType="1"/>
              </p:cNvSpPr>
              <p:nvPr/>
            </p:nvSpPr>
            <p:spPr bwMode="auto">
              <a:xfrm flipH="1" flipV="1">
                <a:off x="2420" y="2403"/>
                <a:ext cx="89" cy="67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54" name="Line 2366"/>
              <p:cNvSpPr>
                <a:spLocks noChangeShapeType="1"/>
              </p:cNvSpPr>
              <p:nvPr/>
            </p:nvSpPr>
            <p:spPr bwMode="auto">
              <a:xfrm flipH="1" flipV="1">
                <a:off x="2319" y="2581"/>
                <a:ext cx="96" cy="48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55" name="Line 2367"/>
              <p:cNvSpPr>
                <a:spLocks noChangeShapeType="1"/>
              </p:cNvSpPr>
              <p:nvPr/>
            </p:nvSpPr>
            <p:spPr bwMode="auto">
              <a:xfrm flipH="1" flipV="1">
                <a:off x="2218" y="2403"/>
                <a:ext cx="87" cy="68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56" name="Line 2368"/>
              <p:cNvSpPr>
                <a:spLocks noChangeShapeType="1"/>
              </p:cNvSpPr>
              <p:nvPr/>
            </p:nvSpPr>
            <p:spPr bwMode="auto">
              <a:xfrm flipH="1" flipV="1">
                <a:off x="2115" y="2581"/>
                <a:ext cx="101" cy="54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57" name="Line 2369"/>
              <p:cNvSpPr>
                <a:spLocks noChangeShapeType="1"/>
              </p:cNvSpPr>
              <p:nvPr/>
            </p:nvSpPr>
            <p:spPr bwMode="auto">
              <a:xfrm flipH="1" flipV="1">
                <a:off x="2014" y="2403"/>
                <a:ext cx="94" cy="80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58" name="Line 2370"/>
              <p:cNvSpPr>
                <a:spLocks noChangeShapeType="1"/>
              </p:cNvSpPr>
              <p:nvPr/>
            </p:nvSpPr>
            <p:spPr bwMode="auto">
              <a:xfrm flipH="1" flipV="1">
                <a:off x="1913" y="2581"/>
                <a:ext cx="101" cy="58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59" name="Line 2371"/>
              <p:cNvSpPr>
                <a:spLocks noChangeShapeType="1"/>
              </p:cNvSpPr>
              <p:nvPr/>
            </p:nvSpPr>
            <p:spPr bwMode="auto">
              <a:xfrm flipH="1" flipV="1">
                <a:off x="1810" y="2403"/>
                <a:ext cx="103" cy="93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60" name="Line 2372"/>
              <p:cNvSpPr>
                <a:spLocks noChangeShapeType="1"/>
              </p:cNvSpPr>
              <p:nvPr/>
            </p:nvSpPr>
            <p:spPr bwMode="auto">
              <a:xfrm flipH="1" flipV="1">
                <a:off x="1709" y="2581"/>
                <a:ext cx="101" cy="58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61" name="Line 2373"/>
              <p:cNvSpPr>
                <a:spLocks noChangeShapeType="1"/>
              </p:cNvSpPr>
              <p:nvPr/>
            </p:nvSpPr>
            <p:spPr bwMode="auto">
              <a:xfrm flipH="1" flipV="1">
                <a:off x="1608" y="2403"/>
                <a:ext cx="101" cy="93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62" name="Line 2374"/>
              <p:cNvSpPr>
                <a:spLocks noChangeShapeType="1"/>
              </p:cNvSpPr>
              <p:nvPr/>
            </p:nvSpPr>
            <p:spPr bwMode="auto">
              <a:xfrm flipH="1" flipV="1">
                <a:off x="1505" y="2581"/>
                <a:ext cx="103" cy="58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63" name="Line 2375"/>
              <p:cNvSpPr>
                <a:spLocks noChangeShapeType="1"/>
              </p:cNvSpPr>
              <p:nvPr/>
            </p:nvSpPr>
            <p:spPr bwMode="auto">
              <a:xfrm flipH="1" flipV="1">
                <a:off x="1404" y="2403"/>
                <a:ext cx="101" cy="93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64" name="Line 2376"/>
              <p:cNvSpPr>
                <a:spLocks noChangeShapeType="1"/>
              </p:cNvSpPr>
              <p:nvPr/>
            </p:nvSpPr>
            <p:spPr bwMode="auto">
              <a:xfrm flipH="1" flipV="1">
                <a:off x="1301" y="2581"/>
                <a:ext cx="103" cy="58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65" name="Line 2377"/>
              <p:cNvSpPr>
                <a:spLocks noChangeShapeType="1"/>
              </p:cNvSpPr>
              <p:nvPr/>
            </p:nvSpPr>
            <p:spPr bwMode="auto">
              <a:xfrm flipH="1">
                <a:off x="1097" y="2871"/>
                <a:ext cx="76" cy="46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66" name="Line 2378"/>
              <p:cNvSpPr>
                <a:spLocks noChangeShapeType="1"/>
              </p:cNvSpPr>
              <p:nvPr/>
            </p:nvSpPr>
            <p:spPr bwMode="auto">
              <a:xfrm flipH="1">
                <a:off x="1097" y="3161"/>
                <a:ext cx="103" cy="17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67" name="Line 2379"/>
              <p:cNvSpPr>
                <a:spLocks noChangeShapeType="1"/>
              </p:cNvSpPr>
              <p:nvPr/>
            </p:nvSpPr>
            <p:spPr bwMode="auto">
              <a:xfrm>
                <a:off x="1173" y="2871"/>
                <a:ext cx="27" cy="29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68" name="Freeform 2380"/>
              <p:cNvSpPr>
                <a:spLocks/>
              </p:cNvSpPr>
              <p:nvPr/>
            </p:nvSpPr>
            <p:spPr bwMode="auto">
              <a:xfrm>
                <a:off x="2068" y="3065"/>
                <a:ext cx="456" cy="190"/>
              </a:xfrm>
              <a:custGeom>
                <a:avLst/>
                <a:gdLst>
                  <a:gd name="T0" fmla="*/ 15 w 1293"/>
                  <a:gd name="T1" fmla="*/ 520 h 539"/>
                  <a:gd name="T2" fmla="*/ 47 w 1293"/>
                  <a:gd name="T3" fmla="*/ 484 h 539"/>
                  <a:gd name="T4" fmla="*/ 80 w 1293"/>
                  <a:gd name="T5" fmla="*/ 447 h 539"/>
                  <a:gd name="T6" fmla="*/ 112 w 1293"/>
                  <a:gd name="T7" fmla="*/ 413 h 539"/>
                  <a:gd name="T8" fmla="*/ 146 w 1293"/>
                  <a:gd name="T9" fmla="*/ 379 h 539"/>
                  <a:gd name="T10" fmla="*/ 180 w 1293"/>
                  <a:gd name="T11" fmla="*/ 346 h 539"/>
                  <a:gd name="T12" fmla="*/ 214 w 1293"/>
                  <a:gd name="T13" fmla="*/ 315 h 539"/>
                  <a:gd name="T14" fmla="*/ 248 w 1293"/>
                  <a:gd name="T15" fmla="*/ 284 h 539"/>
                  <a:gd name="T16" fmla="*/ 284 w 1293"/>
                  <a:gd name="T17" fmla="*/ 255 h 539"/>
                  <a:gd name="T18" fmla="*/ 320 w 1293"/>
                  <a:gd name="T19" fmla="*/ 227 h 539"/>
                  <a:gd name="T20" fmla="*/ 357 w 1293"/>
                  <a:gd name="T21" fmla="*/ 201 h 539"/>
                  <a:gd name="T22" fmla="*/ 393 w 1293"/>
                  <a:gd name="T23" fmla="*/ 176 h 539"/>
                  <a:gd name="T24" fmla="*/ 431 w 1293"/>
                  <a:gd name="T25" fmla="*/ 153 h 539"/>
                  <a:gd name="T26" fmla="*/ 469 w 1293"/>
                  <a:gd name="T27" fmla="*/ 131 h 539"/>
                  <a:gd name="T28" fmla="*/ 508 w 1293"/>
                  <a:gd name="T29" fmla="*/ 110 h 539"/>
                  <a:gd name="T30" fmla="*/ 548 w 1293"/>
                  <a:gd name="T31" fmla="*/ 91 h 539"/>
                  <a:gd name="T32" fmla="*/ 588 w 1293"/>
                  <a:gd name="T33" fmla="*/ 75 h 539"/>
                  <a:gd name="T34" fmla="*/ 629 w 1293"/>
                  <a:gd name="T35" fmla="*/ 59 h 539"/>
                  <a:gd name="T36" fmla="*/ 671 w 1293"/>
                  <a:gd name="T37" fmla="*/ 45 h 539"/>
                  <a:gd name="T38" fmla="*/ 713 w 1293"/>
                  <a:gd name="T39" fmla="*/ 33 h 539"/>
                  <a:gd name="T40" fmla="*/ 734 w 1293"/>
                  <a:gd name="T41" fmla="*/ 28 h 539"/>
                  <a:gd name="T42" fmla="*/ 756 w 1293"/>
                  <a:gd name="T43" fmla="*/ 23 h 539"/>
                  <a:gd name="T44" fmla="*/ 778 w 1293"/>
                  <a:gd name="T45" fmla="*/ 18 h 539"/>
                  <a:gd name="T46" fmla="*/ 800 w 1293"/>
                  <a:gd name="T47" fmla="*/ 15 h 539"/>
                  <a:gd name="T48" fmla="*/ 822 w 1293"/>
                  <a:gd name="T49" fmla="*/ 12 h 539"/>
                  <a:gd name="T50" fmla="*/ 844 w 1293"/>
                  <a:gd name="T51" fmla="*/ 8 h 539"/>
                  <a:gd name="T52" fmla="*/ 867 w 1293"/>
                  <a:gd name="T53" fmla="*/ 6 h 539"/>
                  <a:gd name="T54" fmla="*/ 913 w 1293"/>
                  <a:gd name="T55" fmla="*/ 2 h 539"/>
                  <a:gd name="T56" fmla="*/ 959 w 1293"/>
                  <a:gd name="T57" fmla="*/ 0 h 539"/>
                  <a:gd name="T58" fmla="*/ 1006 w 1293"/>
                  <a:gd name="T59" fmla="*/ 0 h 539"/>
                  <a:gd name="T60" fmla="*/ 1053 w 1293"/>
                  <a:gd name="T61" fmla="*/ 2 h 539"/>
                  <a:gd name="T62" fmla="*/ 1101 w 1293"/>
                  <a:gd name="T63" fmla="*/ 5 h 539"/>
                  <a:gd name="T64" fmla="*/ 1148 w 1293"/>
                  <a:gd name="T65" fmla="*/ 10 h 539"/>
                  <a:gd name="T66" fmla="*/ 1197 w 1293"/>
                  <a:gd name="T67" fmla="*/ 16 h 539"/>
                  <a:gd name="T68" fmla="*/ 1244 w 1293"/>
                  <a:gd name="T69" fmla="*/ 25 h 539"/>
                  <a:gd name="T70" fmla="*/ 1293 w 1293"/>
                  <a:gd name="T71" fmla="*/ 34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93" h="539">
                    <a:moveTo>
                      <a:pt x="0" y="539"/>
                    </a:moveTo>
                    <a:lnTo>
                      <a:pt x="15" y="520"/>
                    </a:lnTo>
                    <a:lnTo>
                      <a:pt x="32" y="501"/>
                    </a:lnTo>
                    <a:lnTo>
                      <a:pt x="47" y="484"/>
                    </a:lnTo>
                    <a:lnTo>
                      <a:pt x="64" y="465"/>
                    </a:lnTo>
                    <a:lnTo>
                      <a:pt x="80" y="447"/>
                    </a:lnTo>
                    <a:lnTo>
                      <a:pt x="96" y="430"/>
                    </a:lnTo>
                    <a:lnTo>
                      <a:pt x="112" y="413"/>
                    </a:lnTo>
                    <a:lnTo>
                      <a:pt x="129" y="395"/>
                    </a:lnTo>
                    <a:lnTo>
                      <a:pt x="146" y="379"/>
                    </a:lnTo>
                    <a:lnTo>
                      <a:pt x="163" y="362"/>
                    </a:lnTo>
                    <a:lnTo>
                      <a:pt x="180" y="346"/>
                    </a:lnTo>
                    <a:lnTo>
                      <a:pt x="196" y="330"/>
                    </a:lnTo>
                    <a:lnTo>
                      <a:pt x="214" y="315"/>
                    </a:lnTo>
                    <a:lnTo>
                      <a:pt x="232" y="299"/>
                    </a:lnTo>
                    <a:lnTo>
                      <a:pt x="248" y="284"/>
                    </a:lnTo>
                    <a:lnTo>
                      <a:pt x="266" y="269"/>
                    </a:lnTo>
                    <a:lnTo>
                      <a:pt x="284" y="255"/>
                    </a:lnTo>
                    <a:lnTo>
                      <a:pt x="301" y="242"/>
                    </a:lnTo>
                    <a:lnTo>
                      <a:pt x="320" y="227"/>
                    </a:lnTo>
                    <a:lnTo>
                      <a:pt x="338" y="214"/>
                    </a:lnTo>
                    <a:lnTo>
                      <a:pt x="357" y="201"/>
                    </a:lnTo>
                    <a:lnTo>
                      <a:pt x="374" y="189"/>
                    </a:lnTo>
                    <a:lnTo>
                      <a:pt x="393" y="176"/>
                    </a:lnTo>
                    <a:lnTo>
                      <a:pt x="412" y="164"/>
                    </a:lnTo>
                    <a:lnTo>
                      <a:pt x="431" y="153"/>
                    </a:lnTo>
                    <a:lnTo>
                      <a:pt x="450" y="142"/>
                    </a:lnTo>
                    <a:lnTo>
                      <a:pt x="469" y="131"/>
                    </a:lnTo>
                    <a:lnTo>
                      <a:pt x="488" y="120"/>
                    </a:lnTo>
                    <a:lnTo>
                      <a:pt x="508" y="110"/>
                    </a:lnTo>
                    <a:lnTo>
                      <a:pt x="528" y="101"/>
                    </a:lnTo>
                    <a:lnTo>
                      <a:pt x="548" y="91"/>
                    </a:lnTo>
                    <a:lnTo>
                      <a:pt x="568" y="82"/>
                    </a:lnTo>
                    <a:lnTo>
                      <a:pt x="588" y="75"/>
                    </a:lnTo>
                    <a:lnTo>
                      <a:pt x="608" y="67"/>
                    </a:lnTo>
                    <a:lnTo>
                      <a:pt x="629" y="59"/>
                    </a:lnTo>
                    <a:lnTo>
                      <a:pt x="650" y="52"/>
                    </a:lnTo>
                    <a:lnTo>
                      <a:pt x="671" y="45"/>
                    </a:lnTo>
                    <a:lnTo>
                      <a:pt x="692" y="39"/>
                    </a:lnTo>
                    <a:lnTo>
                      <a:pt x="713" y="33"/>
                    </a:lnTo>
                    <a:lnTo>
                      <a:pt x="724" y="31"/>
                    </a:lnTo>
                    <a:lnTo>
                      <a:pt x="734" y="28"/>
                    </a:lnTo>
                    <a:lnTo>
                      <a:pt x="745" y="25"/>
                    </a:lnTo>
                    <a:lnTo>
                      <a:pt x="756" y="23"/>
                    </a:lnTo>
                    <a:lnTo>
                      <a:pt x="767" y="21"/>
                    </a:lnTo>
                    <a:lnTo>
                      <a:pt x="778" y="18"/>
                    </a:lnTo>
                    <a:lnTo>
                      <a:pt x="789" y="16"/>
                    </a:lnTo>
                    <a:lnTo>
                      <a:pt x="800" y="15"/>
                    </a:lnTo>
                    <a:lnTo>
                      <a:pt x="811" y="13"/>
                    </a:lnTo>
                    <a:lnTo>
                      <a:pt x="822" y="12"/>
                    </a:lnTo>
                    <a:lnTo>
                      <a:pt x="833" y="10"/>
                    </a:lnTo>
                    <a:lnTo>
                      <a:pt x="844" y="8"/>
                    </a:lnTo>
                    <a:lnTo>
                      <a:pt x="855" y="7"/>
                    </a:lnTo>
                    <a:lnTo>
                      <a:pt x="867" y="6"/>
                    </a:lnTo>
                    <a:lnTo>
                      <a:pt x="889" y="4"/>
                    </a:lnTo>
                    <a:lnTo>
                      <a:pt x="913" y="2"/>
                    </a:lnTo>
                    <a:lnTo>
                      <a:pt x="936" y="1"/>
                    </a:lnTo>
                    <a:lnTo>
                      <a:pt x="959" y="0"/>
                    </a:lnTo>
                    <a:lnTo>
                      <a:pt x="982" y="0"/>
                    </a:lnTo>
                    <a:lnTo>
                      <a:pt x="1006" y="0"/>
                    </a:lnTo>
                    <a:lnTo>
                      <a:pt x="1029" y="1"/>
                    </a:lnTo>
                    <a:lnTo>
                      <a:pt x="1053" y="2"/>
                    </a:lnTo>
                    <a:lnTo>
                      <a:pt x="1076" y="3"/>
                    </a:lnTo>
                    <a:lnTo>
                      <a:pt x="1101" y="5"/>
                    </a:lnTo>
                    <a:lnTo>
                      <a:pt x="1124" y="7"/>
                    </a:lnTo>
                    <a:lnTo>
                      <a:pt x="1148" y="10"/>
                    </a:lnTo>
                    <a:lnTo>
                      <a:pt x="1172" y="13"/>
                    </a:lnTo>
                    <a:lnTo>
                      <a:pt x="1197" y="16"/>
                    </a:lnTo>
                    <a:lnTo>
                      <a:pt x="1220" y="21"/>
                    </a:lnTo>
                    <a:lnTo>
                      <a:pt x="1244" y="25"/>
                    </a:lnTo>
                    <a:lnTo>
                      <a:pt x="1269" y="29"/>
                    </a:lnTo>
                    <a:lnTo>
                      <a:pt x="1293" y="3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69" name="Line 2381"/>
              <p:cNvSpPr>
                <a:spLocks noChangeShapeType="1"/>
              </p:cNvSpPr>
              <p:nvPr/>
            </p:nvSpPr>
            <p:spPr bwMode="auto">
              <a:xfrm>
                <a:off x="4177" y="1963"/>
                <a:ext cx="0" cy="181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70" name="Line 2382"/>
              <p:cNvSpPr>
                <a:spLocks noChangeShapeType="1"/>
              </p:cNvSpPr>
              <p:nvPr/>
            </p:nvSpPr>
            <p:spPr bwMode="auto">
              <a:xfrm>
                <a:off x="5264" y="1963"/>
                <a:ext cx="0" cy="181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71" name="Line 2383"/>
              <p:cNvSpPr>
                <a:spLocks noChangeShapeType="1"/>
              </p:cNvSpPr>
              <p:nvPr/>
            </p:nvSpPr>
            <p:spPr bwMode="auto">
              <a:xfrm flipH="1">
                <a:off x="5245" y="3304"/>
                <a:ext cx="19" cy="3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72" name="Line 2384"/>
              <p:cNvSpPr>
                <a:spLocks noChangeShapeType="1"/>
              </p:cNvSpPr>
              <p:nvPr/>
            </p:nvSpPr>
            <p:spPr bwMode="auto">
              <a:xfrm flipH="1" flipV="1">
                <a:off x="5144" y="3161"/>
                <a:ext cx="101" cy="17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73" name="Line 2385"/>
              <p:cNvSpPr>
                <a:spLocks noChangeShapeType="1"/>
              </p:cNvSpPr>
              <p:nvPr/>
            </p:nvSpPr>
            <p:spPr bwMode="auto">
              <a:xfrm flipH="1">
                <a:off x="5245" y="3159"/>
                <a:ext cx="19" cy="17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74" name="Line 2386"/>
              <p:cNvSpPr>
                <a:spLocks noChangeShapeType="1"/>
              </p:cNvSpPr>
              <p:nvPr/>
            </p:nvSpPr>
            <p:spPr bwMode="auto">
              <a:xfrm flipH="1" flipV="1">
                <a:off x="5144" y="3161"/>
                <a:ext cx="101" cy="17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75" name="Line 2387"/>
              <p:cNvSpPr>
                <a:spLocks noChangeShapeType="1"/>
              </p:cNvSpPr>
              <p:nvPr/>
            </p:nvSpPr>
            <p:spPr bwMode="auto">
              <a:xfrm flipH="1">
                <a:off x="5041" y="3161"/>
                <a:ext cx="103" cy="17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76" name="Line 2388"/>
              <p:cNvSpPr>
                <a:spLocks noChangeShapeType="1"/>
              </p:cNvSpPr>
              <p:nvPr/>
            </p:nvSpPr>
            <p:spPr bwMode="auto">
              <a:xfrm flipH="1">
                <a:off x="5245" y="2546"/>
                <a:ext cx="19" cy="3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77" name="Line 2389"/>
              <p:cNvSpPr>
                <a:spLocks noChangeShapeType="1"/>
              </p:cNvSpPr>
              <p:nvPr/>
            </p:nvSpPr>
            <p:spPr bwMode="auto">
              <a:xfrm flipH="1" flipV="1">
                <a:off x="5144" y="2403"/>
                <a:ext cx="101" cy="17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78" name="Line 2390"/>
              <p:cNvSpPr>
                <a:spLocks noChangeShapeType="1"/>
              </p:cNvSpPr>
              <p:nvPr/>
            </p:nvSpPr>
            <p:spPr bwMode="auto">
              <a:xfrm flipH="1">
                <a:off x="5144" y="2581"/>
                <a:ext cx="101" cy="58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79" name="Line 2391"/>
              <p:cNvSpPr>
                <a:spLocks noChangeShapeType="1"/>
              </p:cNvSpPr>
              <p:nvPr/>
            </p:nvSpPr>
            <p:spPr bwMode="auto">
              <a:xfrm flipH="1">
                <a:off x="5041" y="2403"/>
                <a:ext cx="103" cy="93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80" name="Line 2392"/>
              <p:cNvSpPr>
                <a:spLocks noChangeShapeType="1"/>
              </p:cNvSpPr>
              <p:nvPr/>
            </p:nvSpPr>
            <p:spPr bwMode="auto">
              <a:xfrm flipH="1" flipV="1">
                <a:off x="4940" y="3161"/>
                <a:ext cx="101" cy="17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81" name="Line 2393"/>
              <p:cNvSpPr>
                <a:spLocks noChangeShapeType="1"/>
              </p:cNvSpPr>
              <p:nvPr/>
            </p:nvSpPr>
            <p:spPr bwMode="auto">
              <a:xfrm flipH="1">
                <a:off x="4839" y="3161"/>
                <a:ext cx="101" cy="17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82" name="Line 2394"/>
              <p:cNvSpPr>
                <a:spLocks noChangeShapeType="1"/>
              </p:cNvSpPr>
              <p:nvPr/>
            </p:nvSpPr>
            <p:spPr bwMode="auto">
              <a:xfrm flipH="1">
                <a:off x="5041" y="2403"/>
                <a:ext cx="103" cy="17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83" name="Line 2395"/>
              <p:cNvSpPr>
                <a:spLocks noChangeShapeType="1"/>
              </p:cNvSpPr>
              <p:nvPr/>
            </p:nvSpPr>
            <p:spPr bwMode="auto">
              <a:xfrm flipH="1" flipV="1">
                <a:off x="4940" y="2403"/>
                <a:ext cx="101" cy="17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84" name="Line 2396"/>
              <p:cNvSpPr>
                <a:spLocks noChangeShapeType="1"/>
              </p:cNvSpPr>
              <p:nvPr/>
            </p:nvSpPr>
            <p:spPr bwMode="auto">
              <a:xfrm flipH="1">
                <a:off x="4940" y="2581"/>
                <a:ext cx="101" cy="58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85" name="Line 2397"/>
              <p:cNvSpPr>
                <a:spLocks noChangeShapeType="1"/>
              </p:cNvSpPr>
              <p:nvPr/>
            </p:nvSpPr>
            <p:spPr bwMode="auto">
              <a:xfrm flipH="1">
                <a:off x="4839" y="2403"/>
                <a:ext cx="101" cy="93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86" name="Line 2398"/>
              <p:cNvSpPr>
                <a:spLocks noChangeShapeType="1"/>
              </p:cNvSpPr>
              <p:nvPr/>
            </p:nvSpPr>
            <p:spPr bwMode="auto">
              <a:xfrm flipH="1" flipV="1">
                <a:off x="4735" y="3161"/>
                <a:ext cx="104" cy="17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87" name="Line 2399"/>
              <p:cNvSpPr>
                <a:spLocks noChangeShapeType="1"/>
              </p:cNvSpPr>
              <p:nvPr/>
            </p:nvSpPr>
            <p:spPr bwMode="auto">
              <a:xfrm flipH="1">
                <a:off x="4635" y="3161"/>
                <a:ext cx="100" cy="17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88" name="Line 2400"/>
              <p:cNvSpPr>
                <a:spLocks noChangeShapeType="1"/>
              </p:cNvSpPr>
              <p:nvPr/>
            </p:nvSpPr>
            <p:spPr bwMode="auto">
              <a:xfrm flipH="1">
                <a:off x="4839" y="2403"/>
                <a:ext cx="101" cy="17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89" name="Line 2401"/>
              <p:cNvSpPr>
                <a:spLocks noChangeShapeType="1"/>
              </p:cNvSpPr>
              <p:nvPr/>
            </p:nvSpPr>
            <p:spPr bwMode="auto">
              <a:xfrm flipH="1" flipV="1">
                <a:off x="4735" y="2403"/>
                <a:ext cx="104" cy="17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90" name="Line 2402"/>
              <p:cNvSpPr>
                <a:spLocks noChangeShapeType="1"/>
              </p:cNvSpPr>
              <p:nvPr/>
            </p:nvSpPr>
            <p:spPr bwMode="auto">
              <a:xfrm flipH="1">
                <a:off x="4735" y="2581"/>
                <a:ext cx="104" cy="58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91" name="Line 2403"/>
              <p:cNvSpPr>
                <a:spLocks noChangeShapeType="1"/>
              </p:cNvSpPr>
              <p:nvPr/>
            </p:nvSpPr>
            <p:spPr bwMode="auto">
              <a:xfrm flipH="1">
                <a:off x="4635" y="2403"/>
                <a:ext cx="100" cy="93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92" name="Line 2404"/>
              <p:cNvSpPr>
                <a:spLocks noChangeShapeType="1"/>
              </p:cNvSpPr>
              <p:nvPr/>
            </p:nvSpPr>
            <p:spPr bwMode="auto">
              <a:xfrm flipH="1" flipV="1">
                <a:off x="4534" y="3161"/>
                <a:ext cx="101" cy="17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93" name="Line 2405"/>
              <p:cNvSpPr>
                <a:spLocks noChangeShapeType="1"/>
              </p:cNvSpPr>
              <p:nvPr/>
            </p:nvSpPr>
            <p:spPr bwMode="auto">
              <a:xfrm flipH="1">
                <a:off x="4430" y="3161"/>
                <a:ext cx="104" cy="17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94" name="Line 2406"/>
              <p:cNvSpPr>
                <a:spLocks noChangeShapeType="1"/>
              </p:cNvSpPr>
              <p:nvPr/>
            </p:nvSpPr>
            <p:spPr bwMode="auto">
              <a:xfrm flipH="1">
                <a:off x="4635" y="2403"/>
                <a:ext cx="100" cy="17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95" name="Line 2407"/>
              <p:cNvSpPr>
                <a:spLocks noChangeShapeType="1"/>
              </p:cNvSpPr>
              <p:nvPr/>
            </p:nvSpPr>
            <p:spPr bwMode="auto">
              <a:xfrm flipH="1" flipV="1">
                <a:off x="4534" y="2403"/>
                <a:ext cx="101" cy="17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96" name="Line 2408"/>
              <p:cNvSpPr>
                <a:spLocks noChangeShapeType="1"/>
              </p:cNvSpPr>
              <p:nvPr/>
            </p:nvSpPr>
            <p:spPr bwMode="auto">
              <a:xfrm flipH="1">
                <a:off x="4534" y="2581"/>
                <a:ext cx="101" cy="58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97" name="Line 2409"/>
              <p:cNvSpPr>
                <a:spLocks noChangeShapeType="1"/>
              </p:cNvSpPr>
              <p:nvPr/>
            </p:nvSpPr>
            <p:spPr bwMode="auto">
              <a:xfrm flipH="1">
                <a:off x="4430" y="2403"/>
                <a:ext cx="104" cy="93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98" name="Line 2410"/>
              <p:cNvSpPr>
                <a:spLocks noChangeShapeType="1"/>
              </p:cNvSpPr>
              <p:nvPr/>
            </p:nvSpPr>
            <p:spPr bwMode="auto">
              <a:xfrm flipH="1" flipV="1">
                <a:off x="4329" y="3161"/>
                <a:ext cx="101" cy="17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299" name="Line 2411"/>
              <p:cNvSpPr>
                <a:spLocks noChangeShapeType="1"/>
              </p:cNvSpPr>
              <p:nvPr/>
            </p:nvSpPr>
            <p:spPr bwMode="auto">
              <a:xfrm flipH="1">
                <a:off x="4229" y="3161"/>
                <a:ext cx="100" cy="17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00" name="Line 2412"/>
              <p:cNvSpPr>
                <a:spLocks noChangeShapeType="1"/>
              </p:cNvSpPr>
              <p:nvPr/>
            </p:nvSpPr>
            <p:spPr bwMode="auto">
              <a:xfrm flipH="1">
                <a:off x="4430" y="2403"/>
                <a:ext cx="104" cy="17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01" name="Line 2413"/>
              <p:cNvSpPr>
                <a:spLocks noChangeShapeType="1"/>
              </p:cNvSpPr>
              <p:nvPr/>
            </p:nvSpPr>
            <p:spPr bwMode="auto">
              <a:xfrm flipH="1" flipV="1">
                <a:off x="4329" y="2403"/>
                <a:ext cx="101" cy="17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02" name="Line 2414"/>
              <p:cNvSpPr>
                <a:spLocks noChangeShapeType="1"/>
              </p:cNvSpPr>
              <p:nvPr/>
            </p:nvSpPr>
            <p:spPr bwMode="auto">
              <a:xfrm flipH="1">
                <a:off x="4329" y="2581"/>
                <a:ext cx="101" cy="58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03" name="Line 2415"/>
              <p:cNvSpPr>
                <a:spLocks noChangeShapeType="1"/>
              </p:cNvSpPr>
              <p:nvPr/>
            </p:nvSpPr>
            <p:spPr bwMode="auto">
              <a:xfrm flipH="1">
                <a:off x="4229" y="2403"/>
                <a:ext cx="100" cy="93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04" name="Line 2416"/>
              <p:cNvSpPr>
                <a:spLocks noChangeShapeType="1"/>
              </p:cNvSpPr>
              <p:nvPr/>
            </p:nvSpPr>
            <p:spPr bwMode="auto">
              <a:xfrm flipH="1" flipV="1">
                <a:off x="4177" y="3250"/>
                <a:ext cx="52" cy="8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05" name="Line 2417"/>
              <p:cNvSpPr>
                <a:spLocks noChangeShapeType="1"/>
              </p:cNvSpPr>
              <p:nvPr/>
            </p:nvSpPr>
            <p:spPr bwMode="auto">
              <a:xfrm flipH="1">
                <a:off x="4229" y="2403"/>
                <a:ext cx="100" cy="17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06" name="Line 2418"/>
              <p:cNvSpPr>
                <a:spLocks noChangeShapeType="1"/>
              </p:cNvSpPr>
              <p:nvPr/>
            </p:nvSpPr>
            <p:spPr bwMode="auto">
              <a:xfrm flipH="1" flipV="1">
                <a:off x="4177" y="2492"/>
                <a:ext cx="52" cy="8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07" name="Line 2419"/>
              <p:cNvSpPr>
                <a:spLocks noChangeShapeType="1"/>
              </p:cNvSpPr>
              <p:nvPr/>
            </p:nvSpPr>
            <p:spPr bwMode="auto">
              <a:xfrm flipH="1">
                <a:off x="4177" y="2581"/>
                <a:ext cx="52" cy="70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08" name="Freeform 2420"/>
              <p:cNvSpPr>
                <a:spLocks/>
              </p:cNvSpPr>
              <p:nvPr/>
            </p:nvSpPr>
            <p:spPr bwMode="auto">
              <a:xfrm>
                <a:off x="341" y="2871"/>
                <a:ext cx="96" cy="467"/>
              </a:xfrm>
              <a:custGeom>
                <a:avLst/>
                <a:gdLst>
                  <a:gd name="T0" fmla="*/ 275 w 275"/>
                  <a:gd name="T1" fmla="*/ 0 h 1327"/>
                  <a:gd name="T2" fmla="*/ 197 w 275"/>
                  <a:gd name="T3" fmla="*/ 86 h 1327"/>
                  <a:gd name="T4" fmla="*/ 134 w 275"/>
                  <a:gd name="T5" fmla="*/ 179 h 1327"/>
                  <a:gd name="T6" fmla="*/ 84 w 275"/>
                  <a:gd name="T7" fmla="*/ 276 h 1327"/>
                  <a:gd name="T8" fmla="*/ 46 w 275"/>
                  <a:gd name="T9" fmla="*/ 377 h 1327"/>
                  <a:gd name="T10" fmla="*/ 21 w 275"/>
                  <a:gd name="T11" fmla="*/ 476 h 1327"/>
                  <a:gd name="T12" fmla="*/ 5 w 275"/>
                  <a:gd name="T13" fmla="*/ 574 h 1327"/>
                  <a:gd name="T14" fmla="*/ 0 w 275"/>
                  <a:gd name="T15" fmla="*/ 670 h 1327"/>
                  <a:gd name="T16" fmla="*/ 4 w 275"/>
                  <a:gd name="T17" fmla="*/ 759 h 1327"/>
                  <a:gd name="T18" fmla="*/ 16 w 275"/>
                  <a:gd name="T19" fmla="*/ 841 h 1327"/>
                  <a:gd name="T20" fmla="*/ 36 w 275"/>
                  <a:gd name="T21" fmla="*/ 914 h 1327"/>
                  <a:gd name="T22" fmla="*/ 64 w 275"/>
                  <a:gd name="T23" fmla="*/ 982 h 1327"/>
                  <a:gd name="T24" fmla="*/ 97 w 275"/>
                  <a:gd name="T25" fmla="*/ 1048 h 1327"/>
                  <a:gd name="T26" fmla="*/ 178 w 275"/>
                  <a:gd name="T27" fmla="*/ 1178 h 1327"/>
                  <a:gd name="T28" fmla="*/ 225 w 275"/>
                  <a:gd name="T29" fmla="*/ 1249 h 1327"/>
                  <a:gd name="T30" fmla="*/ 275 w 275"/>
                  <a:gd name="T31" fmla="*/ 1327 h 1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75" h="1327">
                    <a:moveTo>
                      <a:pt x="275" y="0"/>
                    </a:moveTo>
                    <a:lnTo>
                      <a:pt x="197" y="86"/>
                    </a:lnTo>
                    <a:lnTo>
                      <a:pt x="134" y="179"/>
                    </a:lnTo>
                    <a:lnTo>
                      <a:pt x="84" y="276"/>
                    </a:lnTo>
                    <a:lnTo>
                      <a:pt x="46" y="377"/>
                    </a:lnTo>
                    <a:lnTo>
                      <a:pt x="21" y="476"/>
                    </a:lnTo>
                    <a:lnTo>
                      <a:pt x="5" y="574"/>
                    </a:lnTo>
                    <a:lnTo>
                      <a:pt x="0" y="670"/>
                    </a:lnTo>
                    <a:lnTo>
                      <a:pt x="4" y="759"/>
                    </a:lnTo>
                    <a:lnTo>
                      <a:pt x="16" y="841"/>
                    </a:lnTo>
                    <a:lnTo>
                      <a:pt x="36" y="914"/>
                    </a:lnTo>
                    <a:lnTo>
                      <a:pt x="64" y="982"/>
                    </a:lnTo>
                    <a:lnTo>
                      <a:pt x="97" y="1048"/>
                    </a:lnTo>
                    <a:lnTo>
                      <a:pt x="178" y="1178"/>
                    </a:lnTo>
                    <a:lnTo>
                      <a:pt x="225" y="1249"/>
                    </a:lnTo>
                    <a:lnTo>
                      <a:pt x="275" y="1327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09" name="Freeform 2421"/>
              <p:cNvSpPr>
                <a:spLocks/>
              </p:cNvSpPr>
              <p:nvPr/>
            </p:nvSpPr>
            <p:spPr bwMode="auto">
              <a:xfrm>
                <a:off x="341" y="2403"/>
                <a:ext cx="96" cy="468"/>
              </a:xfrm>
              <a:custGeom>
                <a:avLst/>
                <a:gdLst>
                  <a:gd name="T0" fmla="*/ 275 w 275"/>
                  <a:gd name="T1" fmla="*/ 1329 h 1329"/>
                  <a:gd name="T2" fmla="*/ 197 w 275"/>
                  <a:gd name="T3" fmla="*/ 1241 h 1329"/>
                  <a:gd name="T4" fmla="*/ 134 w 275"/>
                  <a:gd name="T5" fmla="*/ 1149 h 1329"/>
                  <a:gd name="T6" fmla="*/ 84 w 275"/>
                  <a:gd name="T7" fmla="*/ 1051 h 1329"/>
                  <a:gd name="T8" fmla="*/ 46 w 275"/>
                  <a:gd name="T9" fmla="*/ 952 h 1329"/>
                  <a:gd name="T10" fmla="*/ 21 w 275"/>
                  <a:gd name="T11" fmla="*/ 851 h 1329"/>
                  <a:gd name="T12" fmla="*/ 5 w 275"/>
                  <a:gd name="T13" fmla="*/ 753 h 1329"/>
                  <a:gd name="T14" fmla="*/ 0 w 275"/>
                  <a:gd name="T15" fmla="*/ 658 h 1329"/>
                  <a:gd name="T16" fmla="*/ 4 w 275"/>
                  <a:gd name="T17" fmla="*/ 569 h 1329"/>
                  <a:gd name="T18" fmla="*/ 16 w 275"/>
                  <a:gd name="T19" fmla="*/ 488 h 1329"/>
                  <a:gd name="T20" fmla="*/ 36 w 275"/>
                  <a:gd name="T21" fmla="*/ 414 h 1329"/>
                  <a:gd name="T22" fmla="*/ 64 w 275"/>
                  <a:gd name="T23" fmla="*/ 345 h 1329"/>
                  <a:gd name="T24" fmla="*/ 97 w 275"/>
                  <a:gd name="T25" fmla="*/ 281 h 1329"/>
                  <a:gd name="T26" fmla="*/ 178 w 275"/>
                  <a:gd name="T27" fmla="*/ 149 h 1329"/>
                  <a:gd name="T28" fmla="*/ 225 w 275"/>
                  <a:gd name="T29" fmla="*/ 79 h 1329"/>
                  <a:gd name="T30" fmla="*/ 275 w 275"/>
                  <a:gd name="T31" fmla="*/ 0 h 1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75" h="1329">
                    <a:moveTo>
                      <a:pt x="275" y="1329"/>
                    </a:moveTo>
                    <a:lnTo>
                      <a:pt x="197" y="1241"/>
                    </a:lnTo>
                    <a:lnTo>
                      <a:pt x="134" y="1149"/>
                    </a:lnTo>
                    <a:lnTo>
                      <a:pt x="84" y="1051"/>
                    </a:lnTo>
                    <a:lnTo>
                      <a:pt x="46" y="952"/>
                    </a:lnTo>
                    <a:lnTo>
                      <a:pt x="21" y="851"/>
                    </a:lnTo>
                    <a:lnTo>
                      <a:pt x="5" y="753"/>
                    </a:lnTo>
                    <a:lnTo>
                      <a:pt x="0" y="658"/>
                    </a:lnTo>
                    <a:lnTo>
                      <a:pt x="4" y="569"/>
                    </a:lnTo>
                    <a:lnTo>
                      <a:pt x="16" y="488"/>
                    </a:lnTo>
                    <a:lnTo>
                      <a:pt x="36" y="414"/>
                    </a:lnTo>
                    <a:lnTo>
                      <a:pt x="64" y="345"/>
                    </a:lnTo>
                    <a:lnTo>
                      <a:pt x="97" y="281"/>
                    </a:lnTo>
                    <a:lnTo>
                      <a:pt x="178" y="149"/>
                    </a:lnTo>
                    <a:lnTo>
                      <a:pt x="225" y="79"/>
                    </a:lnTo>
                    <a:lnTo>
                      <a:pt x="275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10" name="Freeform 2422"/>
              <p:cNvSpPr>
                <a:spLocks/>
              </p:cNvSpPr>
              <p:nvPr/>
            </p:nvSpPr>
            <p:spPr bwMode="auto">
              <a:xfrm>
                <a:off x="437" y="2871"/>
                <a:ext cx="99" cy="467"/>
              </a:xfrm>
              <a:custGeom>
                <a:avLst/>
                <a:gdLst>
                  <a:gd name="T0" fmla="*/ 0 w 275"/>
                  <a:gd name="T1" fmla="*/ 0 h 1327"/>
                  <a:gd name="T2" fmla="*/ 77 w 275"/>
                  <a:gd name="T3" fmla="*/ 86 h 1327"/>
                  <a:gd name="T4" fmla="*/ 141 w 275"/>
                  <a:gd name="T5" fmla="*/ 179 h 1327"/>
                  <a:gd name="T6" fmla="*/ 191 w 275"/>
                  <a:gd name="T7" fmla="*/ 276 h 1327"/>
                  <a:gd name="T8" fmla="*/ 229 w 275"/>
                  <a:gd name="T9" fmla="*/ 377 h 1327"/>
                  <a:gd name="T10" fmla="*/ 255 w 275"/>
                  <a:gd name="T11" fmla="*/ 476 h 1327"/>
                  <a:gd name="T12" fmla="*/ 271 w 275"/>
                  <a:gd name="T13" fmla="*/ 574 h 1327"/>
                  <a:gd name="T14" fmla="*/ 275 w 275"/>
                  <a:gd name="T15" fmla="*/ 670 h 1327"/>
                  <a:gd name="T16" fmla="*/ 272 w 275"/>
                  <a:gd name="T17" fmla="*/ 759 h 1327"/>
                  <a:gd name="T18" fmla="*/ 258 w 275"/>
                  <a:gd name="T19" fmla="*/ 841 h 1327"/>
                  <a:gd name="T20" fmla="*/ 239 w 275"/>
                  <a:gd name="T21" fmla="*/ 914 h 1327"/>
                  <a:gd name="T22" fmla="*/ 212 w 275"/>
                  <a:gd name="T23" fmla="*/ 982 h 1327"/>
                  <a:gd name="T24" fmla="*/ 179 w 275"/>
                  <a:gd name="T25" fmla="*/ 1048 h 1327"/>
                  <a:gd name="T26" fmla="*/ 97 w 275"/>
                  <a:gd name="T27" fmla="*/ 1178 h 1327"/>
                  <a:gd name="T28" fmla="*/ 51 w 275"/>
                  <a:gd name="T29" fmla="*/ 1249 h 1327"/>
                  <a:gd name="T30" fmla="*/ 0 w 275"/>
                  <a:gd name="T31" fmla="*/ 1327 h 1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75" h="1327">
                    <a:moveTo>
                      <a:pt x="0" y="0"/>
                    </a:moveTo>
                    <a:lnTo>
                      <a:pt x="77" y="86"/>
                    </a:lnTo>
                    <a:lnTo>
                      <a:pt x="141" y="179"/>
                    </a:lnTo>
                    <a:lnTo>
                      <a:pt x="191" y="276"/>
                    </a:lnTo>
                    <a:lnTo>
                      <a:pt x="229" y="377"/>
                    </a:lnTo>
                    <a:lnTo>
                      <a:pt x="255" y="476"/>
                    </a:lnTo>
                    <a:lnTo>
                      <a:pt x="271" y="574"/>
                    </a:lnTo>
                    <a:lnTo>
                      <a:pt x="275" y="670"/>
                    </a:lnTo>
                    <a:lnTo>
                      <a:pt x="272" y="759"/>
                    </a:lnTo>
                    <a:lnTo>
                      <a:pt x="258" y="841"/>
                    </a:lnTo>
                    <a:lnTo>
                      <a:pt x="239" y="914"/>
                    </a:lnTo>
                    <a:lnTo>
                      <a:pt x="212" y="982"/>
                    </a:lnTo>
                    <a:lnTo>
                      <a:pt x="179" y="1048"/>
                    </a:lnTo>
                    <a:lnTo>
                      <a:pt x="97" y="1178"/>
                    </a:lnTo>
                    <a:lnTo>
                      <a:pt x="51" y="1249"/>
                    </a:lnTo>
                    <a:lnTo>
                      <a:pt x="0" y="1327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11" name="Line 2423"/>
              <p:cNvSpPr>
                <a:spLocks noChangeShapeType="1"/>
              </p:cNvSpPr>
              <p:nvPr/>
            </p:nvSpPr>
            <p:spPr bwMode="auto">
              <a:xfrm flipH="1">
                <a:off x="388" y="3115"/>
                <a:ext cx="148" cy="14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12" name="Line 2424"/>
              <p:cNvSpPr>
                <a:spLocks noChangeShapeType="1"/>
              </p:cNvSpPr>
              <p:nvPr/>
            </p:nvSpPr>
            <p:spPr bwMode="auto">
              <a:xfrm flipH="1">
                <a:off x="346" y="2996"/>
                <a:ext cx="170" cy="16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13" name="Line 2425"/>
              <p:cNvSpPr>
                <a:spLocks noChangeShapeType="1"/>
              </p:cNvSpPr>
              <p:nvPr/>
            </p:nvSpPr>
            <p:spPr bwMode="auto">
              <a:xfrm flipH="1">
                <a:off x="354" y="2905"/>
                <a:ext cx="113" cy="11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14" name="Line 2426"/>
              <p:cNvSpPr>
                <a:spLocks noChangeShapeType="1"/>
              </p:cNvSpPr>
              <p:nvPr/>
            </p:nvSpPr>
            <p:spPr bwMode="auto">
              <a:xfrm flipV="1">
                <a:off x="2524" y="2581"/>
                <a:ext cx="0" cy="75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15" name="Line 2427"/>
              <p:cNvSpPr>
                <a:spLocks noChangeShapeType="1"/>
              </p:cNvSpPr>
              <p:nvPr/>
            </p:nvSpPr>
            <p:spPr bwMode="auto">
              <a:xfrm flipH="1">
                <a:off x="437" y="3338"/>
                <a:ext cx="66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16" name="Line 2428"/>
              <p:cNvSpPr>
                <a:spLocks noChangeShapeType="1"/>
              </p:cNvSpPr>
              <p:nvPr/>
            </p:nvSpPr>
            <p:spPr bwMode="auto">
              <a:xfrm>
                <a:off x="292" y="2871"/>
                <a:ext cx="38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17" name="Line 2429"/>
              <p:cNvSpPr>
                <a:spLocks noChangeShapeType="1"/>
              </p:cNvSpPr>
              <p:nvPr/>
            </p:nvSpPr>
            <p:spPr bwMode="auto">
              <a:xfrm>
                <a:off x="737" y="2871"/>
                <a:ext cx="5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18" name="Line 2430"/>
              <p:cNvSpPr>
                <a:spLocks noChangeShapeType="1"/>
              </p:cNvSpPr>
              <p:nvPr/>
            </p:nvSpPr>
            <p:spPr bwMode="auto">
              <a:xfrm>
                <a:off x="858" y="2871"/>
                <a:ext cx="5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19" name="Line 2431"/>
              <p:cNvSpPr>
                <a:spLocks noChangeShapeType="1"/>
              </p:cNvSpPr>
              <p:nvPr/>
            </p:nvSpPr>
            <p:spPr bwMode="auto">
              <a:xfrm>
                <a:off x="1453" y="2871"/>
                <a:ext cx="5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20" name="Line 2432"/>
              <p:cNvSpPr>
                <a:spLocks noChangeShapeType="1"/>
              </p:cNvSpPr>
              <p:nvPr/>
            </p:nvSpPr>
            <p:spPr bwMode="auto">
              <a:xfrm>
                <a:off x="1571" y="2871"/>
                <a:ext cx="52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21" name="Line 2433"/>
              <p:cNvSpPr>
                <a:spLocks noChangeShapeType="1"/>
              </p:cNvSpPr>
              <p:nvPr/>
            </p:nvSpPr>
            <p:spPr bwMode="auto">
              <a:xfrm>
                <a:off x="2167" y="2871"/>
                <a:ext cx="5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22" name="Line 2434"/>
              <p:cNvSpPr>
                <a:spLocks noChangeShapeType="1"/>
              </p:cNvSpPr>
              <p:nvPr/>
            </p:nvSpPr>
            <p:spPr bwMode="auto">
              <a:xfrm>
                <a:off x="2285" y="2871"/>
                <a:ext cx="38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23" name="Line 2435"/>
              <p:cNvSpPr>
                <a:spLocks noChangeShapeType="1"/>
              </p:cNvSpPr>
              <p:nvPr/>
            </p:nvSpPr>
            <p:spPr bwMode="auto">
              <a:xfrm>
                <a:off x="4037" y="2871"/>
                <a:ext cx="61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24" name="Line 2436"/>
              <p:cNvSpPr>
                <a:spLocks noChangeShapeType="1"/>
              </p:cNvSpPr>
              <p:nvPr/>
            </p:nvSpPr>
            <p:spPr bwMode="auto">
              <a:xfrm>
                <a:off x="4713" y="2871"/>
                <a:ext cx="5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25" name="Line 2437"/>
              <p:cNvSpPr>
                <a:spLocks noChangeShapeType="1"/>
              </p:cNvSpPr>
              <p:nvPr/>
            </p:nvSpPr>
            <p:spPr bwMode="auto">
              <a:xfrm>
                <a:off x="4834" y="2871"/>
                <a:ext cx="61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26" name="Line 2438"/>
              <p:cNvSpPr>
                <a:spLocks noChangeShapeType="1"/>
              </p:cNvSpPr>
              <p:nvPr/>
            </p:nvSpPr>
            <p:spPr bwMode="auto">
              <a:xfrm>
                <a:off x="4177" y="1963"/>
                <a:ext cx="1087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27" name="Line 2439"/>
              <p:cNvSpPr>
                <a:spLocks noChangeShapeType="1"/>
              </p:cNvSpPr>
              <p:nvPr/>
            </p:nvSpPr>
            <p:spPr bwMode="auto">
              <a:xfrm>
                <a:off x="5264" y="1963"/>
                <a:ext cx="0" cy="181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28" name="Line 2440"/>
              <p:cNvSpPr>
                <a:spLocks noChangeShapeType="1"/>
              </p:cNvSpPr>
              <p:nvPr/>
            </p:nvSpPr>
            <p:spPr bwMode="auto">
              <a:xfrm flipH="1">
                <a:off x="4177" y="3779"/>
                <a:ext cx="1087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29" name="Line 2441"/>
              <p:cNvSpPr>
                <a:spLocks noChangeShapeType="1"/>
              </p:cNvSpPr>
              <p:nvPr/>
            </p:nvSpPr>
            <p:spPr bwMode="auto">
              <a:xfrm flipH="1" flipV="1">
                <a:off x="4177" y="3715"/>
                <a:ext cx="64" cy="6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30" name="Line 2442"/>
              <p:cNvSpPr>
                <a:spLocks noChangeShapeType="1"/>
              </p:cNvSpPr>
              <p:nvPr/>
            </p:nvSpPr>
            <p:spPr bwMode="auto">
              <a:xfrm flipH="1" flipV="1">
                <a:off x="4177" y="3518"/>
                <a:ext cx="261" cy="26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31" name="Freeform 2443"/>
              <p:cNvSpPr>
                <a:spLocks/>
              </p:cNvSpPr>
              <p:nvPr/>
            </p:nvSpPr>
            <p:spPr bwMode="auto">
              <a:xfrm>
                <a:off x="4177" y="3319"/>
                <a:ext cx="458" cy="460"/>
              </a:xfrm>
              <a:custGeom>
                <a:avLst/>
                <a:gdLst>
                  <a:gd name="T0" fmla="*/ 1306 w 1306"/>
                  <a:gd name="T1" fmla="*/ 1308 h 1308"/>
                  <a:gd name="T2" fmla="*/ 52 w 1306"/>
                  <a:gd name="T3" fmla="*/ 52 h 1308"/>
                  <a:gd name="T4" fmla="*/ 0 w 1306"/>
                  <a:gd name="T5" fmla="*/ 0 h 1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06" h="1308">
                    <a:moveTo>
                      <a:pt x="1306" y="1308"/>
                    </a:moveTo>
                    <a:lnTo>
                      <a:pt x="52" y="52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32" name="Line 2444"/>
              <p:cNvSpPr>
                <a:spLocks noChangeShapeType="1"/>
              </p:cNvSpPr>
              <p:nvPr/>
            </p:nvSpPr>
            <p:spPr bwMode="auto">
              <a:xfrm flipH="1" flipV="1">
                <a:off x="4288" y="3233"/>
                <a:ext cx="546" cy="54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33" name="Line 2445"/>
              <p:cNvSpPr>
                <a:spLocks noChangeShapeType="1"/>
              </p:cNvSpPr>
              <p:nvPr/>
            </p:nvSpPr>
            <p:spPr bwMode="auto">
              <a:xfrm flipH="1" flipV="1">
                <a:off x="4489" y="3238"/>
                <a:ext cx="542" cy="54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34" name="Line 2446"/>
              <p:cNvSpPr>
                <a:spLocks noChangeShapeType="1"/>
              </p:cNvSpPr>
              <p:nvPr/>
            </p:nvSpPr>
            <p:spPr bwMode="auto">
              <a:xfrm flipH="1" flipV="1">
                <a:off x="4691" y="3240"/>
                <a:ext cx="539" cy="5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35" name="Line 2447"/>
              <p:cNvSpPr>
                <a:spLocks noChangeShapeType="1"/>
              </p:cNvSpPr>
              <p:nvPr/>
            </p:nvSpPr>
            <p:spPr bwMode="auto">
              <a:xfrm flipH="1" flipV="1">
                <a:off x="4893" y="3245"/>
                <a:ext cx="371" cy="3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36" name="Line 2448"/>
              <p:cNvSpPr>
                <a:spLocks noChangeShapeType="1"/>
              </p:cNvSpPr>
              <p:nvPr/>
            </p:nvSpPr>
            <p:spPr bwMode="auto">
              <a:xfrm flipH="1" flipV="1">
                <a:off x="4224" y="2576"/>
                <a:ext cx="5" cy="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37" name="Line 2449"/>
              <p:cNvSpPr>
                <a:spLocks noChangeShapeType="1"/>
              </p:cNvSpPr>
              <p:nvPr/>
            </p:nvSpPr>
            <p:spPr bwMode="auto">
              <a:xfrm flipH="1" flipV="1">
                <a:off x="5095" y="3247"/>
                <a:ext cx="169" cy="17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38" name="Line 2450"/>
              <p:cNvSpPr>
                <a:spLocks noChangeShapeType="1"/>
              </p:cNvSpPr>
              <p:nvPr/>
            </p:nvSpPr>
            <p:spPr bwMode="auto">
              <a:xfrm flipH="1" flipV="1">
                <a:off x="4177" y="2330"/>
                <a:ext cx="74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39" name="Line 2451"/>
              <p:cNvSpPr>
                <a:spLocks noChangeShapeType="1"/>
              </p:cNvSpPr>
              <p:nvPr/>
            </p:nvSpPr>
            <p:spPr bwMode="auto">
              <a:xfrm flipH="1" flipV="1">
                <a:off x="4251" y="2403"/>
                <a:ext cx="49" cy="5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40" name="Line 2452"/>
              <p:cNvSpPr>
                <a:spLocks noChangeShapeType="1"/>
              </p:cNvSpPr>
              <p:nvPr/>
            </p:nvSpPr>
            <p:spPr bwMode="auto">
              <a:xfrm flipH="1" flipV="1">
                <a:off x="4177" y="2130"/>
                <a:ext cx="325" cy="3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41" name="Line 2453"/>
              <p:cNvSpPr>
                <a:spLocks noChangeShapeType="1"/>
              </p:cNvSpPr>
              <p:nvPr/>
            </p:nvSpPr>
            <p:spPr bwMode="auto">
              <a:xfrm flipH="1" flipV="1">
                <a:off x="4206" y="1963"/>
                <a:ext cx="497" cy="4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42" name="Line 2454"/>
              <p:cNvSpPr>
                <a:spLocks noChangeShapeType="1"/>
              </p:cNvSpPr>
              <p:nvPr/>
            </p:nvSpPr>
            <p:spPr bwMode="auto">
              <a:xfrm flipH="1" flipV="1">
                <a:off x="4406" y="1963"/>
                <a:ext cx="499" cy="5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43" name="Line 2455"/>
              <p:cNvSpPr>
                <a:spLocks noChangeShapeType="1"/>
              </p:cNvSpPr>
              <p:nvPr/>
            </p:nvSpPr>
            <p:spPr bwMode="auto">
              <a:xfrm flipH="1" flipV="1">
                <a:off x="4603" y="1963"/>
                <a:ext cx="504" cy="50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44" name="Line 2456"/>
              <p:cNvSpPr>
                <a:spLocks noChangeShapeType="1"/>
              </p:cNvSpPr>
              <p:nvPr/>
            </p:nvSpPr>
            <p:spPr bwMode="auto">
              <a:xfrm flipH="1" flipV="1">
                <a:off x="4799" y="1963"/>
                <a:ext cx="465" cy="46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45" name="Line 2457"/>
              <p:cNvSpPr>
                <a:spLocks noChangeShapeType="1"/>
              </p:cNvSpPr>
              <p:nvPr/>
            </p:nvSpPr>
            <p:spPr bwMode="auto">
              <a:xfrm flipH="1" flipV="1">
                <a:off x="4999" y="1963"/>
                <a:ext cx="265" cy="2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46" name="Line 2458"/>
              <p:cNvSpPr>
                <a:spLocks noChangeShapeType="1"/>
              </p:cNvSpPr>
              <p:nvPr/>
            </p:nvSpPr>
            <p:spPr bwMode="auto">
              <a:xfrm flipH="1" flipV="1">
                <a:off x="5196" y="1963"/>
                <a:ext cx="68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296347" name="Group 2459"/>
            <p:cNvGrpSpPr>
              <a:grpSpLocks/>
            </p:cNvGrpSpPr>
            <p:nvPr/>
          </p:nvGrpSpPr>
          <p:grpSpPr bwMode="auto">
            <a:xfrm>
              <a:off x="819" y="3161"/>
              <a:ext cx="4207" cy="1019"/>
              <a:chOff x="819" y="3161"/>
              <a:chExt cx="4207" cy="1019"/>
            </a:xfrm>
          </p:grpSpPr>
          <p:sp>
            <p:nvSpPr>
              <p:cNvPr id="296348" name="Line 2460"/>
              <p:cNvSpPr>
                <a:spLocks noChangeShapeType="1"/>
              </p:cNvSpPr>
              <p:nvPr/>
            </p:nvSpPr>
            <p:spPr bwMode="auto">
              <a:xfrm flipH="1">
                <a:off x="1234" y="3319"/>
                <a:ext cx="475" cy="86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49" name="Line 2461"/>
              <p:cNvSpPr>
                <a:spLocks noChangeShapeType="1"/>
              </p:cNvSpPr>
              <p:nvPr/>
            </p:nvSpPr>
            <p:spPr bwMode="auto">
              <a:xfrm flipH="1">
                <a:off x="1790" y="3161"/>
                <a:ext cx="20" cy="101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50" name="Line 2462"/>
              <p:cNvSpPr>
                <a:spLocks noChangeShapeType="1"/>
              </p:cNvSpPr>
              <p:nvPr/>
            </p:nvSpPr>
            <p:spPr bwMode="auto">
              <a:xfrm flipV="1">
                <a:off x="865" y="3875"/>
                <a:ext cx="116" cy="1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51" name="Line 2463"/>
              <p:cNvSpPr>
                <a:spLocks noChangeShapeType="1"/>
              </p:cNvSpPr>
              <p:nvPr/>
            </p:nvSpPr>
            <p:spPr bwMode="auto">
              <a:xfrm flipH="1">
                <a:off x="875" y="3907"/>
                <a:ext cx="10" cy="74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52" name="Line 2464"/>
              <p:cNvSpPr>
                <a:spLocks noChangeShapeType="1"/>
              </p:cNvSpPr>
              <p:nvPr/>
            </p:nvSpPr>
            <p:spPr bwMode="auto">
              <a:xfrm flipV="1">
                <a:off x="878" y="3954"/>
                <a:ext cx="115" cy="17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53" name="Freeform 2465"/>
              <p:cNvSpPr>
                <a:spLocks/>
              </p:cNvSpPr>
              <p:nvPr/>
            </p:nvSpPr>
            <p:spPr bwMode="auto">
              <a:xfrm>
                <a:off x="910" y="3877"/>
                <a:ext cx="34" cy="244"/>
              </a:xfrm>
              <a:custGeom>
                <a:avLst/>
                <a:gdLst>
                  <a:gd name="T0" fmla="*/ 99 w 99"/>
                  <a:gd name="T1" fmla="*/ 0 h 688"/>
                  <a:gd name="T2" fmla="*/ 99 w 99"/>
                  <a:gd name="T3" fmla="*/ 688 h 688"/>
                  <a:gd name="T4" fmla="*/ 0 w 99"/>
                  <a:gd name="T5" fmla="*/ 556 h 6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9" h="688">
                    <a:moveTo>
                      <a:pt x="99" y="0"/>
                    </a:moveTo>
                    <a:lnTo>
                      <a:pt x="99" y="688"/>
                    </a:lnTo>
                    <a:lnTo>
                      <a:pt x="0" y="556"/>
                    </a:lnTo>
                  </a:path>
                </a:pathLst>
              </a:custGeom>
              <a:noFill/>
              <a:ln w="28575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54" name="Freeform 2466"/>
              <p:cNvSpPr>
                <a:spLocks/>
              </p:cNvSpPr>
              <p:nvPr/>
            </p:nvSpPr>
            <p:spPr bwMode="auto">
              <a:xfrm>
                <a:off x="838" y="3961"/>
                <a:ext cx="106" cy="118"/>
              </a:xfrm>
              <a:custGeom>
                <a:avLst/>
                <a:gdLst>
                  <a:gd name="T0" fmla="*/ 298 w 298"/>
                  <a:gd name="T1" fmla="*/ 0 h 340"/>
                  <a:gd name="T2" fmla="*/ 199 w 298"/>
                  <a:gd name="T3" fmla="*/ 158 h 340"/>
                  <a:gd name="T4" fmla="*/ 99 w 298"/>
                  <a:gd name="T5" fmla="*/ 257 h 340"/>
                  <a:gd name="T6" fmla="*/ 0 w 298"/>
                  <a:gd name="T7" fmla="*/ 340 h 3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98" h="340">
                    <a:moveTo>
                      <a:pt x="298" y="0"/>
                    </a:moveTo>
                    <a:lnTo>
                      <a:pt x="199" y="158"/>
                    </a:lnTo>
                    <a:lnTo>
                      <a:pt x="99" y="257"/>
                    </a:lnTo>
                    <a:lnTo>
                      <a:pt x="0" y="340"/>
                    </a:lnTo>
                  </a:path>
                </a:pathLst>
              </a:custGeom>
              <a:noFill/>
              <a:ln w="28575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55" name="Line 2467"/>
              <p:cNvSpPr>
                <a:spLocks noChangeShapeType="1"/>
              </p:cNvSpPr>
              <p:nvPr/>
            </p:nvSpPr>
            <p:spPr bwMode="auto">
              <a:xfrm flipV="1">
                <a:off x="1035" y="3917"/>
                <a:ext cx="66" cy="1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56" name="Line 2468"/>
              <p:cNvSpPr>
                <a:spLocks noChangeShapeType="1"/>
              </p:cNvSpPr>
              <p:nvPr/>
            </p:nvSpPr>
            <p:spPr bwMode="auto">
              <a:xfrm flipH="1" flipV="1">
                <a:off x="1040" y="4062"/>
                <a:ext cx="29" cy="44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57" name="Line 2469"/>
              <p:cNvSpPr>
                <a:spLocks noChangeShapeType="1"/>
              </p:cNvSpPr>
              <p:nvPr/>
            </p:nvSpPr>
            <p:spPr bwMode="auto">
              <a:xfrm flipV="1">
                <a:off x="1069" y="3922"/>
                <a:ext cx="0" cy="184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58" name="Line 2470"/>
              <p:cNvSpPr>
                <a:spLocks noChangeShapeType="1"/>
              </p:cNvSpPr>
              <p:nvPr/>
            </p:nvSpPr>
            <p:spPr bwMode="auto">
              <a:xfrm flipV="1">
                <a:off x="1101" y="3880"/>
                <a:ext cx="89" cy="1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59" name="Line 2471"/>
              <p:cNvSpPr>
                <a:spLocks noChangeShapeType="1"/>
              </p:cNvSpPr>
              <p:nvPr/>
            </p:nvSpPr>
            <p:spPr bwMode="auto">
              <a:xfrm>
                <a:off x="1106" y="3934"/>
                <a:ext cx="0" cy="12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60" name="Line 2472"/>
              <p:cNvSpPr>
                <a:spLocks noChangeShapeType="1"/>
              </p:cNvSpPr>
              <p:nvPr/>
            </p:nvSpPr>
            <p:spPr bwMode="auto">
              <a:xfrm flipV="1">
                <a:off x="1106" y="3939"/>
                <a:ext cx="69" cy="1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61" name="Line 2473"/>
              <p:cNvSpPr>
                <a:spLocks noChangeShapeType="1"/>
              </p:cNvSpPr>
              <p:nvPr/>
            </p:nvSpPr>
            <p:spPr bwMode="auto">
              <a:xfrm flipH="1">
                <a:off x="1173" y="3931"/>
                <a:ext cx="2" cy="13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62" name="Line 2474"/>
              <p:cNvSpPr>
                <a:spLocks noChangeShapeType="1"/>
              </p:cNvSpPr>
              <p:nvPr/>
            </p:nvSpPr>
            <p:spPr bwMode="auto">
              <a:xfrm flipV="1">
                <a:off x="1131" y="3890"/>
                <a:ext cx="7" cy="5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63" name="Freeform 2475"/>
              <p:cNvSpPr>
                <a:spLocks/>
              </p:cNvSpPr>
              <p:nvPr/>
            </p:nvSpPr>
            <p:spPr bwMode="auto">
              <a:xfrm>
                <a:off x="1084" y="3966"/>
                <a:ext cx="54" cy="167"/>
              </a:xfrm>
              <a:custGeom>
                <a:avLst/>
                <a:gdLst>
                  <a:gd name="T0" fmla="*/ 158 w 158"/>
                  <a:gd name="T1" fmla="*/ 0 h 474"/>
                  <a:gd name="T2" fmla="*/ 150 w 158"/>
                  <a:gd name="T3" fmla="*/ 149 h 474"/>
                  <a:gd name="T4" fmla="*/ 108 w 158"/>
                  <a:gd name="T5" fmla="*/ 350 h 474"/>
                  <a:gd name="T6" fmla="*/ 0 w 158"/>
                  <a:gd name="T7" fmla="*/ 474 h 4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8" h="474">
                    <a:moveTo>
                      <a:pt x="158" y="0"/>
                    </a:moveTo>
                    <a:lnTo>
                      <a:pt x="150" y="149"/>
                    </a:lnTo>
                    <a:lnTo>
                      <a:pt x="108" y="350"/>
                    </a:lnTo>
                    <a:lnTo>
                      <a:pt x="0" y="474"/>
                    </a:lnTo>
                  </a:path>
                </a:pathLst>
              </a:custGeom>
              <a:noFill/>
              <a:ln w="28575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64" name="Line 2476"/>
              <p:cNvSpPr>
                <a:spLocks noChangeShapeType="1"/>
              </p:cNvSpPr>
              <p:nvPr/>
            </p:nvSpPr>
            <p:spPr bwMode="auto">
              <a:xfrm>
                <a:off x="1138" y="4064"/>
                <a:ext cx="42" cy="54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65" name="Line 2477"/>
              <p:cNvSpPr>
                <a:spLocks noChangeShapeType="1"/>
              </p:cNvSpPr>
              <p:nvPr/>
            </p:nvSpPr>
            <p:spPr bwMode="auto">
              <a:xfrm>
                <a:off x="819" y="4180"/>
                <a:ext cx="413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66" name="Line 2478"/>
              <p:cNvSpPr>
                <a:spLocks noChangeShapeType="1"/>
              </p:cNvSpPr>
              <p:nvPr/>
            </p:nvSpPr>
            <p:spPr bwMode="auto">
              <a:xfrm flipV="1">
                <a:off x="1837" y="3875"/>
                <a:ext cx="116" cy="1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67" name="Line 2479"/>
              <p:cNvSpPr>
                <a:spLocks noChangeShapeType="1"/>
              </p:cNvSpPr>
              <p:nvPr/>
            </p:nvSpPr>
            <p:spPr bwMode="auto">
              <a:xfrm flipH="1">
                <a:off x="1844" y="3907"/>
                <a:ext cx="13" cy="74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68" name="Line 2480"/>
              <p:cNvSpPr>
                <a:spLocks noChangeShapeType="1"/>
              </p:cNvSpPr>
              <p:nvPr/>
            </p:nvSpPr>
            <p:spPr bwMode="auto">
              <a:xfrm flipV="1">
                <a:off x="1849" y="3954"/>
                <a:ext cx="116" cy="17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69" name="Freeform 2481"/>
              <p:cNvSpPr>
                <a:spLocks/>
              </p:cNvSpPr>
              <p:nvPr/>
            </p:nvSpPr>
            <p:spPr bwMode="auto">
              <a:xfrm>
                <a:off x="1881" y="3877"/>
                <a:ext cx="35" cy="244"/>
              </a:xfrm>
              <a:custGeom>
                <a:avLst/>
                <a:gdLst>
                  <a:gd name="T0" fmla="*/ 99 w 99"/>
                  <a:gd name="T1" fmla="*/ 0 h 688"/>
                  <a:gd name="T2" fmla="*/ 99 w 99"/>
                  <a:gd name="T3" fmla="*/ 688 h 688"/>
                  <a:gd name="T4" fmla="*/ 0 w 99"/>
                  <a:gd name="T5" fmla="*/ 556 h 6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9" h="688">
                    <a:moveTo>
                      <a:pt x="99" y="0"/>
                    </a:moveTo>
                    <a:lnTo>
                      <a:pt x="99" y="688"/>
                    </a:lnTo>
                    <a:lnTo>
                      <a:pt x="0" y="556"/>
                    </a:lnTo>
                  </a:path>
                </a:pathLst>
              </a:custGeom>
              <a:noFill/>
              <a:ln w="28575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70" name="Freeform 2482"/>
              <p:cNvSpPr>
                <a:spLocks/>
              </p:cNvSpPr>
              <p:nvPr/>
            </p:nvSpPr>
            <p:spPr bwMode="auto">
              <a:xfrm>
                <a:off x="1810" y="3961"/>
                <a:ext cx="106" cy="118"/>
              </a:xfrm>
              <a:custGeom>
                <a:avLst/>
                <a:gdLst>
                  <a:gd name="T0" fmla="*/ 298 w 298"/>
                  <a:gd name="T1" fmla="*/ 0 h 340"/>
                  <a:gd name="T2" fmla="*/ 199 w 298"/>
                  <a:gd name="T3" fmla="*/ 158 h 340"/>
                  <a:gd name="T4" fmla="*/ 99 w 298"/>
                  <a:gd name="T5" fmla="*/ 257 h 340"/>
                  <a:gd name="T6" fmla="*/ 0 w 298"/>
                  <a:gd name="T7" fmla="*/ 340 h 3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98" h="340">
                    <a:moveTo>
                      <a:pt x="298" y="0"/>
                    </a:moveTo>
                    <a:lnTo>
                      <a:pt x="199" y="158"/>
                    </a:lnTo>
                    <a:lnTo>
                      <a:pt x="99" y="257"/>
                    </a:lnTo>
                    <a:lnTo>
                      <a:pt x="0" y="340"/>
                    </a:lnTo>
                  </a:path>
                </a:pathLst>
              </a:custGeom>
              <a:noFill/>
              <a:ln w="28575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71" name="Line 2483"/>
              <p:cNvSpPr>
                <a:spLocks noChangeShapeType="1"/>
              </p:cNvSpPr>
              <p:nvPr/>
            </p:nvSpPr>
            <p:spPr bwMode="auto">
              <a:xfrm flipV="1">
                <a:off x="2044" y="3917"/>
                <a:ext cx="115" cy="14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72" name="Line 2484"/>
              <p:cNvSpPr>
                <a:spLocks noChangeShapeType="1"/>
              </p:cNvSpPr>
              <p:nvPr/>
            </p:nvSpPr>
            <p:spPr bwMode="auto">
              <a:xfrm>
                <a:off x="2086" y="3868"/>
                <a:ext cx="12" cy="4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73" name="Freeform 2485"/>
              <p:cNvSpPr>
                <a:spLocks/>
              </p:cNvSpPr>
              <p:nvPr/>
            </p:nvSpPr>
            <p:spPr bwMode="auto">
              <a:xfrm>
                <a:off x="1997" y="3909"/>
                <a:ext cx="47" cy="227"/>
              </a:xfrm>
              <a:custGeom>
                <a:avLst/>
                <a:gdLst>
                  <a:gd name="T0" fmla="*/ 133 w 133"/>
                  <a:gd name="T1" fmla="*/ 0 h 640"/>
                  <a:gd name="T2" fmla="*/ 116 w 133"/>
                  <a:gd name="T3" fmla="*/ 258 h 640"/>
                  <a:gd name="T4" fmla="*/ 67 w 133"/>
                  <a:gd name="T5" fmla="*/ 508 h 640"/>
                  <a:gd name="T6" fmla="*/ 0 w 133"/>
                  <a:gd name="T7" fmla="*/ 640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3" h="640">
                    <a:moveTo>
                      <a:pt x="133" y="0"/>
                    </a:moveTo>
                    <a:lnTo>
                      <a:pt x="116" y="258"/>
                    </a:lnTo>
                    <a:lnTo>
                      <a:pt x="67" y="508"/>
                    </a:lnTo>
                    <a:lnTo>
                      <a:pt x="0" y="640"/>
                    </a:lnTo>
                  </a:path>
                </a:pathLst>
              </a:custGeom>
              <a:noFill/>
              <a:ln w="28575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74" name="Line 2486"/>
              <p:cNvSpPr>
                <a:spLocks noChangeShapeType="1"/>
              </p:cNvSpPr>
              <p:nvPr/>
            </p:nvSpPr>
            <p:spPr bwMode="auto">
              <a:xfrm flipH="1">
                <a:off x="2063" y="3946"/>
                <a:ext cx="72" cy="3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75" name="Line 2487"/>
              <p:cNvSpPr>
                <a:spLocks noChangeShapeType="1"/>
              </p:cNvSpPr>
              <p:nvPr/>
            </p:nvSpPr>
            <p:spPr bwMode="auto">
              <a:xfrm>
                <a:off x="2063" y="3954"/>
                <a:ext cx="0" cy="15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76" name="Line 2488"/>
              <p:cNvSpPr>
                <a:spLocks noChangeShapeType="1"/>
              </p:cNvSpPr>
              <p:nvPr/>
            </p:nvSpPr>
            <p:spPr bwMode="auto">
              <a:xfrm flipV="1">
                <a:off x="2059" y="4055"/>
                <a:ext cx="39" cy="5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77" name="Line 2489"/>
              <p:cNvSpPr>
                <a:spLocks noChangeShapeType="1"/>
              </p:cNvSpPr>
              <p:nvPr/>
            </p:nvSpPr>
            <p:spPr bwMode="auto">
              <a:xfrm flipV="1">
                <a:off x="2063" y="4003"/>
                <a:ext cx="91" cy="17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78" name="Freeform 2490"/>
              <p:cNvSpPr>
                <a:spLocks/>
              </p:cNvSpPr>
              <p:nvPr/>
            </p:nvSpPr>
            <p:spPr bwMode="auto">
              <a:xfrm>
                <a:off x="2103" y="3961"/>
                <a:ext cx="56" cy="167"/>
              </a:xfrm>
              <a:custGeom>
                <a:avLst/>
                <a:gdLst>
                  <a:gd name="T0" fmla="*/ 0 w 166"/>
                  <a:gd name="T1" fmla="*/ 0 h 482"/>
                  <a:gd name="T2" fmla="*/ 16 w 166"/>
                  <a:gd name="T3" fmla="*/ 149 h 482"/>
                  <a:gd name="T4" fmla="*/ 57 w 166"/>
                  <a:gd name="T5" fmla="*/ 316 h 482"/>
                  <a:gd name="T6" fmla="*/ 166 w 166"/>
                  <a:gd name="T7" fmla="*/ 482 h 482"/>
                  <a:gd name="T8" fmla="*/ 157 w 166"/>
                  <a:gd name="T9" fmla="*/ 290 h 4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6" h="482">
                    <a:moveTo>
                      <a:pt x="0" y="0"/>
                    </a:moveTo>
                    <a:lnTo>
                      <a:pt x="16" y="149"/>
                    </a:lnTo>
                    <a:lnTo>
                      <a:pt x="57" y="316"/>
                    </a:lnTo>
                    <a:lnTo>
                      <a:pt x="166" y="482"/>
                    </a:lnTo>
                    <a:lnTo>
                      <a:pt x="157" y="290"/>
                    </a:lnTo>
                  </a:path>
                </a:pathLst>
              </a:custGeom>
              <a:noFill/>
              <a:ln w="28575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79" name="Line 2491"/>
              <p:cNvSpPr>
                <a:spLocks noChangeShapeType="1"/>
              </p:cNvSpPr>
              <p:nvPr/>
            </p:nvSpPr>
            <p:spPr bwMode="auto">
              <a:xfrm>
                <a:off x="2093" y="4086"/>
                <a:ext cx="25" cy="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80" name="Line 2492"/>
              <p:cNvSpPr>
                <a:spLocks noChangeShapeType="1"/>
              </p:cNvSpPr>
              <p:nvPr/>
            </p:nvSpPr>
            <p:spPr bwMode="auto">
              <a:xfrm>
                <a:off x="1790" y="4180"/>
                <a:ext cx="414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81" name="Line 2493"/>
              <p:cNvSpPr>
                <a:spLocks noChangeShapeType="1"/>
              </p:cNvSpPr>
              <p:nvPr/>
            </p:nvSpPr>
            <p:spPr bwMode="auto">
              <a:xfrm flipH="1">
                <a:off x="4059" y="3338"/>
                <a:ext cx="371" cy="84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82" name="Line 2494"/>
              <p:cNvSpPr>
                <a:spLocks noChangeShapeType="1"/>
              </p:cNvSpPr>
              <p:nvPr/>
            </p:nvSpPr>
            <p:spPr bwMode="auto">
              <a:xfrm>
                <a:off x="4534" y="3161"/>
                <a:ext cx="78" cy="101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83" name="Line 2495"/>
              <p:cNvSpPr>
                <a:spLocks noChangeShapeType="1"/>
              </p:cNvSpPr>
              <p:nvPr/>
            </p:nvSpPr>
            <p:spPr bwMode="auto">
              <a:xfrm flipV="1">
                <a:off x="3690" y="3875"/>
                <a:ext cx="115" cy="1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84" name="Line 2496"/>
              <p:cNvSpPr>
                <a:spLocks noChangeShapeType="1"/>
              </p:cNvSpPr>
              <p:nvPr/>
            </p:nvSpPr>
            <p:spPr bwMode="auto">
              <a:xfrm flipH="1">
                <a:off x="3697" y="3907"/>
                <a:ext cx="12" cy="74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85" name="Line 2497"/>
              <p:cNvSpPr>
                <a:spLocks noChangeShapeType="1"/>
              </p:cNvSpPr>
              <p:nvPr/>
            </p:nvSpPr>
            <p:spPr bwMode="auto">
              <a:xfrm flipV="1">
                <a:off x="3702" y="3954"/>
                <a:ext cx="116" cy="17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86" name="Freeform 2498"/>
              <p:cNvSpPr>
                <a:spLocks/>
              </p:cNvSpPr>
              <p:nvPr/>
            </p:nvSpPr>
            <p:spPr bwMode="auto">
              <a:xfrm>
                <a:off x="3734" y="3877"/>
                <a:ext cx="34" cy="244"/>
              </a:xfrm>
              <a:custGeom>
                <a:avLst/>
                <a:gdLst>
                  <a:gd name="T0" fmla="*/ 99 w 99"/>
                  <a:gd name="T1" fmla="*/ 0 h 688"/>
                  <a:gd name="T2" fmla="*/ 99 w 99"/>
                  <a:gd name="T3" fmla="*/ 688 h 688"/>
                  <a:gd name="T4" fmla="*/ 0 w 99"/>
                  <a:gd name="T5" fmla="*/ 556 h 6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9" h="688">
                    <a:moveTo>
                      <a:pt x="99" y="0"/>
                    </a:moveTo>
                    <a:lnTo>
                      <a:pt x="99" y="688"/>
                    </a:lnTo>
                    <a:lnTo>
                      <a:pt x="0" y="556"/>
                    </a:lnTo>
                  </a:path>
                </a:pathLst>
              </a:custGeom>
              <a:noFill/>
              <a:ln w="28575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87" name="Freeform 2499"/>
              <p:cNvSpPr>
                <a:spLocks/>
              </p:cNvSpPr>
              <p:nvPr/>
            </p:nvSpPr>
            <p:spPr bwMode="auto">
              <a:xfrm>
                <a:off x="3663" y="3961"/>
                <a:ext cx="105" cy="118"/>
              </a:xfrm>
              <a:custGeom>
                <a:avLst/>
                <a:gdLst>
                  <a:gd name="T0" fmla="*/ 298 w 298"/>
                  <a:gd name="T1" fmla="*/ 0 h 340"/>
                  <a:gd name="T2" fmla="*/ 199 w 298"/>
                  <a:gd name="T3" fmla="*/ 158 h 340"/>
                  <a:gd name="T4" fmla="*/ 99 w 298"/>
                  <a:gd name="T5" fmla="*/ 257 h 340"/>
                  <a:gd name="T6" fmla="*/ 0 w 298"/>
                  <a:gd name="T7" fmla="*/ 340 h 3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98" h="340">
                    <a:moveTo>
                      <a:pt x="298" y="0"/>
                    </a:moveTo>
                    <a:lnTo>
                      <a:pt x="199" y="158"/>
                    </a:lnTo>
                    <a:lnTo>
                      <a:pt x="99" y="257"/>
                    </a:lnTo>
                    <a:lnTo>
                      <a:pt x="0" y="340"/>
                    </a:lnTo>
                  </a:path>
                </a:pathLst>
              </a:custGeom>
              <a:noFill/>
              <a:ln w="28575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88" name="Line 2500"/>
              <p:cNvSpPr>
                <a:spLocks noChangeShapeType="1"/>
              </p:cNvSpPr>
              <p:nvPr/>
            </p:nvSpPr>
            <p:spPr bwMode="auto">
              <a:xfrm flipV="1">
                <a:off x="3896" y="3917"/>
                <a:ext cx="116" cy="14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89" name="Line 2501"/>
              <p:cNvSpPr>
                <a:spLocks noChangeShapeType="1"/>
              </p:cNvSpPr>
              <p:nvPr/>
            </p:nvSpPr>
            <p:spPr bwMode="auto">
              <a:xfrm>
                <a:off x="3938" y="3868"/>
                <a:ext cx="13" cy="4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90" name="Freeform 2502"/>
              <p:cNvSpPr>
                <a:spLocks/>
              </p:cNvSpPr>
              <p:nvPr/>
            </p:nvSpPr>
            <p:spPr bwMode="auto">
              <a:xfrm>
                <a:off x="3850" y="3909"/>
                <a:ext cx="46" cy="227"/>
              </a:xfrm>
              <a:custGeom>
                <a:avLst/>
                <a:gdLst>
                  <a:gd name="T0" fmla="*/ 134 w 134"/>
                  <a:gd name="T1" fmla="*/ 0 h 640"/>
                  <a:gd name="T2" fmla="*/ 117 w 134"/>
                  <a:gd name="T3" fmla="*/ 258 h 640"/>
                  <a:gd name="T4" fmla="*/ 68 w 134"/>
                  <a:gd name="T5" fmla="*/ 508 h 640"/>
                  <a:gd name="T6" fmla="*/ 0 w 134"/>
                  <a:gd name="T7" fmla="*/ 640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4" h="640">
                    <a:moveTo>
                      <a:pt x="134" y="0"/>
                    </a:moveTo>
                    <a:lnTo>
                      <a:pt x="117" y="258"/>
                    </a:lnTo>
                    <a:lnTo>
                      <a:pt x="68" y="508"/>
                    </a:lnTo>
                    <a:lnTo>
                      <a:pt x="0" y="640"/>
                    </a:lnTo>
                  </a:path>
                </a:pathLst>
              </a:custGeom>
              <a:noFill/>
              <a:ln w="28575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91" name="Line 2503"/>
              <p:cNvSpPr>
                <a:spLocks noChangeShapeType="1"/>
              </p:cNvSpPr>
              <p:nvPr/>
            </p:nvSpPr>
            <p:spPr bwMode="auto">
              <a:xfrm flipH="1">
                <a:off x="3916" y="3946"/>
                <a:ext cx="71" cy="3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92" name="Line 2504"/>
              <p:cNvSpPr>
                <a:spLocks noChangeShapeType="1"/>
              </p:cNvSpPr>
              <p:nvPr/>
            </p:nvSpPr>
            <p:spPr bwMode="auto">
              <a:xfrm>
                <a:off x="3916" y="3954"/>
                <a:ext cx="0" cy="15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93" name="Line 2505"/>
              <p:cNvSpPr>
                <a:spLocks noChangeShapeType="1"/>
              </p:cNvSpPr>
              <p:nvPr/>
            </p:nvSpPr>
            <p:spPr bwMode="auto">
              <a:xfrm flipV="1">
                <a:off x="3911" y="4055"/>
                <a:ext cx="40" cy="5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94" name="Line 2506"/>
              <p:cNvSpPr>
                <a:spLocks noChangeShapeType="1"/>
              </p:cNvSpPr>
              <p:nvPr/>
            </p:nvSpPr>
            <p:spPr bwMode="auto">
              <a:xfrm flipV="1">
                <a:off x="3916" y="4003"/>
                <a:ext cx="91" cy="17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95" name="Freeform 2507"/>
              <p:cNvSpPr>
                <a:spLocks/>
              </p:cNvSpPr>
              <p:nvPr/>
            </p:nvSpPr>
            <p:spPr bwMode="auto">
              <a:xfrm>
                <a:off x="3955" y="3961"/>
                <a:ext cx="57" cy="167"/>
              </a:xfrm>
              <a:custGeom>
                <a:avLst/>
                <a:gdLst>
                  <a:gd name="T0" fmla="*/ 0 w 166"/>
                  <a:gd name="T1" fmla="*/ 0 h 482"/>
                  <a:gd name="T2" fmla="*/ 16 w 166"/>
                  <a:gd name="T3" fmla="*/ 149 h 482"/>
                  <a:gd name="T4" fmla="*/ 57 w 166"/>
                  <a:gd name="T5" fmla="*/ 316 h 482"/>
                  <a:gd name="T6" fmla="*/ 166 w 166"/>
                  <a:gd name="T7" fmla="*/ 482 h 482"/>
                  <a:gd name="T8" fmla="*/ 157 w 166"/>
                  <a:gd name="T9" fmla="*/ 290 h 4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6" h="482">
                    <a:moveTo>
                      <a:pt x="0" y="0"/>
                    </a:moveTo>
                    <a:lnTo>
                      <a:pt x="16" y="149"/>
                    </a:lnTo>
                    <a:lnTo>
                      <a:pt x="57" y="316"/>
                    </a:lnTo>
                    <a:lnTo>
                      <a:pt x="166" y="482"/>
                    </a:lnTo>
                    <a:lnTo>
                      <a:pt x="157" y="290"/>
                    </a:lnTo>
                  </a:path>
                </a:pathLst>
              </a:custGeom>
              <a:noFill/>
              <a:ln w="28575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96" name="Line 2508"/>
              <p:cNvSpPr>
                <a:spLocks noChangeShapeType="1"/>
              </p:cNvSpPr>
              <p:nvPr/>
            </p:nvSpPr>
            <p:spPr bwMode="auto">
              <a:xfrm>
                <a:off x="3946" y="4086"/>
                <a:ext cx="24" cy="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97" name="Line 2509"/>
              <p:cNvSpPr>
                <a:spLocks noChangeShapeType="1"/>
              </p:cNvSpPr>
              <p:nvPr/>
            </p:nvSpPr>
            <p:spPr bwMode="auto">
              <a:xfrm>
                <a:off x="3643" y="4180"/>
                <a:ext cx="413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98" name="Line 2510"/>
              <p:cNvSpPr>
                <a:spLocks noChangeShapeType="1"/>
              </p:cNvSpPr>
              <p:nvPr/>
            </p:nvSpPr>
            <p:spPr bwMode="auto">
              <a:xfrm flipV="1">
                <a:off x="4662" y="3875"/>
                <a:ext cx="115" cy="1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399" name="Line 2511"/>
              <p:cNvSpPr>
                <a:spLocks noChangeShapeType="1"/>
              </p:cNvSpPr>
              <p:nvPr/>
            </p:nvSpPr>
            <p:spPr bwMode="auto">
              <a:xfrm flipH="1">
                <a:off x="4669" y="3907"/>
                <a:ext cx="12" cy="74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400" name="Line 2512"/>
              <p:cNvSpPr>
                <a:spLocks noChangeShapeType="1"/>
              </p:cNvSpPr>
              <p:nvPr/>
            </p:nvSpPr>
            <p:spPr bwMode="auto">
              <a:xfrm flipV="1">
                <a:off x="4671" y="3954"/>
                <a:ext cx="119" cy="17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401" name="Freeform 2513"/>
              <p:cNvSpPr>
                <a:spLocks/>
              </p:cNvSpPr>
              <p:nvPr/>
            </p:nvSpPr>
            <p:spPr bwMode="auto">
              <a:xfrm>
                <a:off x="4703" y="3877"/>
                <a:ext cx="35" cy="244"/>
              </a:xfrm>
              <a:custGeom>
                <a:avLst/>
                <a:gdLst>
                  <a:gd name="T0" fmla="*/ 99 w 99"/>
                  <a:gd name="T1" fmla="*/ 0 h 688"/>
                  <a:gd name="T2" fmla="*/ 99 w 99"/>
                  <a:gd name="T3" fmla="*/ 688 h 688"/>
                  <a:gd name="T4" fmla="*/ 0 w 99"/>
                  <a:gd name="T5" fmla="*/ 556 h 6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9" h="688">
                    <a:moveTo>
                      <a:pt x="99" y="0"/>
                    </a:moveTo>
                    <a:lnTo>
                      <a:pt x="99" y="688"/>
                    </a:lnTo>
                    <a:lnTo>
                      <a:pt x="0" y="556"/>
                    </a:lnTo>
                  </a:path>
                </a:pathLst>
              </a:custGeom>
              <a:noFill/>
              <a:ln w="28575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402" name="Freeform 2514"/>
              <p:cNvSpPr>
                <a:spLocks/>
              </p:cNvSpPr>
              <p:nvPr/>
            </p:nvSpPr>
            <p:spPr bwMode="auto">
              <a:xfrm>
                <a:off x="4635" y="3961"/>
                <a:ext cx="103" cy="118"/>
              </a:xfrm>
              <a:custGeom>
                <a:avLst/>
                <a:gdLst>
                  <a:gd name="T0" fmla="*/ 298 w 298"/>
                  <a:gd name="T1" fmla="*/ 0 h 340"/>
                  <a:gd name="T2" fmla="*/ 199 w 298"/>
                  <a:gd name="T3" fmla="*/ 158 h 340"/>
                  <a:gd name="T4" fmla="*/ 99 w 298"/>
                  <a:gd name="T5" fmla="*/ 257 h 340"/>
                  <a:gd name="T6" fmla="*/ 0 w 298"/>
                  <a:gd name="T7" fmla="*/ 340 h 3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98" h="340">
                    <a:moveTo>
                      <a:pt x="298" y="0"/>
                    </a:moveTo>
                    <a:lnTo>
                      <a:pt x="199" y="158"/>
                    </a:lnTo>
                    <a:lnTo>
                      <a:pt x="99" y="257"/>
                    </a:lnTo>
                    <a:lnTo>
                      <a:pt x="0" y="340"/>
                    </a:lnTo>
                  </a:path>
                </a:pathLst>
              </a:custGeom>
              <a:noFill/>
              <a:ln w="28575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403" name="Line 2515"/>
              <p:cNvSpPr>
                <a:spLocks noChangeShapeType="1"/>
              </p:cNvSpPr>
              <p:nvPr/>
            </p:nvSpPr>
            <p:spPr bwMode="auto">
              <a:xfrm flipV="1">
                <a:off x="4829" y="3917"/>
                <a:ext cx="69" cy="1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404" name="Line 2516"/>
              <p:cNvSpPr>
                <a:spLocks noChangeShapeType="1"/>
              </p:cNvSpPr>
              <p:nvPr/>
            </p:nvSpPr>
            <p:spPr bwMode="auto">
              <a:xfrm flipH="1" flipV="1">
                <a:off x="4836" y="4062"/>
                <a:ext cx="27" cy="44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405" name="Line 2517"/>
              <p:cNvSpPr>
                <a:spLocks noChangeShapeType="1"/>
              </p:cNvSpPr>
              <p:nvPr/>
            </p:nvSpPr>
            <p:spPr bwMode="auto">
              <a:xfrm flipV="1">
                <a:off x="4863" y="3922"/>
                <a:ext cx="0" cy="184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406" name="Line 2518"/>
              <p:cNvSpPr>
                <a:spLocks noChangeShapeType="1"/>
              </p:cNvSpPr>
              <p:nvPr/>
            </p:nvSpPr>
            <p:spPr bwMode="auto">
              <a:xfrm flipV="1">
                <a:off x="4898" y="3880"/>
                <a:ext cx="86" cy="1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407" name="Line 2519"/>
              <p:cNvSpPr>
                <a:spLocks noChangeShapeType="1"/>
              </p:cNvSpPr>
              <p:nvPr/>
            </p:nvSpPr>
            <p:spPr bwMode="auto">
              <a:xfrm>
                <a:off x="4903" y="3934"/>
                <a:ext cx="0" cy="12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408" name="Line 2520"/>
              <p:cNvSpPr>
                <a:spLocks noChangeShapeType="1"/>
              </p:cNvSpPr>
              <p:nvPr/>
            </p:nvSpPr>
            <p:spPr bwMode="auto">
              <a:xfrm flipV="1">
                <a:off x="4903" y="3939"/>
                <a:ext cx="66" cy="1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409" name="Line 2521"/>
              <p:cNvSpPr>
                <a:spLocks noChangeShapeType="1"/>
              </p:cNvSpPr>
              <p:nvPr/>
            </p:nvSpPr>
            <p:spPr bwMode="auto">
              <a:xfrm flipH="1">
                <a:off x="4967" y="3931"/>
                <a:ext cx="2" cy="13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410" name="Line 2522"/>
              <p:cNvSpPr>
                <a:spLocks noChangeShapeType="1"/>
              </p:cNvSpPr>
              <p:nvPr/>
            </p:nvSpPr>
            <p:spPr bwMode="auto">
              <a:xfrm flipV="1">
                <a:off x="4925" y="3890"/>
                <a:ext cx="10" cy="5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411" name="Freeform 2523"/>
              <p:cNvSpPr>
                <a:spLocks/>
              </p:cNvSpPr>
              <p:nvPr/>
            </p:nvSpPr>
            <p:spPr bwMode="auto">
              <a:xfrm>
                <a:off x="4878" y="3966"/>
                <a:ext cx="57" cy="167"/>
              </a:xfrm>
              <a:custGeom>
                <a:avLst/>
                <a:gdLst>
                  <a:gd name="T0" fmla="*/ 158 w 158"/>
                  <a:gd name="T1" fmla="*/ 0 h 474"/>
                  <a:gd name="T2" fmla="*/ 150 w 158"/>
                  <a:gd name="T3" fmla="*/ 149 h 474"/>
                  <a:gd name="T4" fmla="*/ 108 w 158"/>
                  <a:gd name="T5" fmla="*/ 350 h 474"/>
                  <a:gd name="T6" fmla="*/ 0 w 158"/>
                  <a:gd name="T7" fmla="*/ 474 h 4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8" h="474">
                    <a:moveTo>
                      <a:pt x="158" y="0"/>
                    </a:moveTo>
                    <a:lnTo>
                      <a:pt x="150" y="149"/>
                    </a:lnTo>
                    <a:lnTo>
                      <a:pt x="108" y="350"/>
                    </a:lnTo>
                    <a:lnTo>
                      <a:pt x="0" y="474"/>
                    </a:lnTo>
                  </a:path>
                </a:pathLst>
              </a:custGeom>
              <a:noFill/>
              <a:ln w="28575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412" name="Line 2524"/>
              <p:cNvSpPr>
                <a:spLocks noChangeShapeType="1"/>
              </p:cNvSpPr>
              <p:nvPr/>
            </p:nvSpPr>
            <p:spPr bwMode="auto">
              <a:xfrm>
                <a:off x="4935" y="4064"/>
                <a:ext cx="42" cy="54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96413" name="Line 2525"/>
              <p:cNvSpPr>
                <a:spLocks noChangeShapeType="1"/>
              </p:cNvSpPr>
              <p:nvPr/>
            </p:nvSpPr>
            <p:spPr bwMode="auto">
              <a:xfrm>
                <a:off x="4612" y="4180"/>
                <a:ext cx="414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296414" name="Group 2526"/>
          <p:cNvGrpSpPr>
            <a:grpSpLocks/>
          </p:cNvGrpSpPr>
          <p:nvPr/>
        </p:nvGrpSpPr>
        <p:grpSpPr bwMode="auto">
          <a:xfrm>
            <a:off x="4384675" y="3814763"/>
            <a:ext cx="403225" cy="1484312"/>
            <a:chOff x="2762" y="2403"/>
            <a:chExt cx="254" cy="935"/>
          </a:xfrm>
        </p:grpSpPr>
        <p:sp>
          <p:nvSpPr>
            <p:cNvPr id="296415" name="Line 2527"/>
            <p:cNvSpPr>
              <a:spLocks noChangeShapeType="1"/>
            </p:cNvSpPr>
            <p:nvPr/>
          </p:nvSpPr>
          <p:spPr bwMode="auto">
            <a:xfrm>
              <a:off x="2998" y="2514"/>
              <a:ext cx="0" cy="7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6416" name="Freeform 2528"/>
            <p:cNvSpPr>
              <a:spLocks/>
            </p:cNvSpPr>
            <p:nvPr/>
          </p:nvSpPr>
          <p:spPr bwMode="auto">
            <a:xfrm>
              <a:off x="2979" y="2403"/>
              <a:ext cx="37" cy="111"/>
            </a:xfrm>
            <a:custGeom>
              <a:avLst/>
              <a:gdLst>
                <a:gd name="T0" fmla="*/ 0 w 105"/>
                <a:gd name="T1" fmla="*/ 314 h 314"/>
                <a:gd name="T2" fmla="*/ 105 w 105"/>
                <a:gd name="T3" fmla="*/ 314 h 314"/>
                <a:gd name="T4" fmla="*/ 54 w 105"/>
                <a:gd name="T5" fmla="*/ 0 h 314"/>
                <a:gd name="T6" fmla="*/ 0 w 105"/>
                <a:gd name="T7" fmla="*/ 314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5" h="314">
                  <a:moveTo>
                    <a:pt x="0" y="314"/>
                  </a:moveTo>
                  <a:lnTo>
                    <a:pt x="105" y="314"/>
                  </a:lnTo>
                  <a:lnTo>
                    <a:pt x="54" y="0"/>
                  </a:lnTo>
                  <a:lnTo>
                    <a:pt x="0" y="314"/>
                  </a:lnTo>
                  <a:close/>
                </a:path>
              </a:pathLst>
            </a:custGeom>
            <a:solidFill>
              <a:srgbClr val="000000"/>
            </a:solidFill>
            <a:ln w="28575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6417" name="Freeform 2529"/>
            <p:cNvSpPr>
              <a:spLocks/>
            </p:cNvSpPr>
            <p:nvPr/>
          </p:nvSpPr>
          <p:spPr bwMode="auto">
            <a:xfrm>
              <a:off x="2979" y="2403"/>
              <a:ext cx="37" cy="111"/>
            </a:xfrm>
            <a:custGeom>
              <a:avLst/>
              <a:gdLst>
                <a:gd name="T0" fmla="*/ 0 w 105"/>
                <a:gd name="T1" fmla="*/ 314 h 314"/>
                <a:gd name="T2" fmla="*/ 105 w 105"/>
                <a:gd name="T3" fmla="*/ 314 h 314"/>
                <a:gd name="T4" fmla="*/ 54 w 105"/>
                <a:gd name="T5" fmla="*/ 0 h 314"/>
                <a:gd name="T6" fmla="*/ 0 w 105"/>
                <a:gd name="T7" fmla="*/ 314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5" h="314">
                  <a:moveTo>
                    <a:pt x="0" y="314"/>
                  </a:moveTo>
                  <a:lnTo>
                    <a:pt x="105" y="314"/>
                  </a:lnTo>
                  <a:lnTo>
                    <a:pt x="54" y="0"/>
                  </a:lnTo>
                  <a:lnTo>
                    <a:pt x="0" y="314"/>
                  </a:lnTo>
                  <a:close/>
                </a:path>
              </a:pathLst>
            </a:custGeom>
            <a:solidFill>
              <a:srgbClr val="FF0000"/>
            </a:solidFill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6418" name="Freeform 2530"/>
            <p:cNvSpPr>
              <a:spLocks/>
            </p:cNvSpPr>
            <p:nvPr/>
          </p:nvSpPr>
          <p:spPr bwMode="auto">
            <a:xfrm>
              <a:off x="2979" y="3228"/>
              <a:ext cx="37" cy="110"/>
            </a:xfrm>
            <a:custGeom>
              <a:avLst/>
              <a:gdLst>
                <a:gd name="T0" fmla="*/ 0 w 105"/>
                <a:gd name="T1" fmla="*/ 0 h 314"/>
                <a:gd name="T2" fmla="*/ 105 w 105"/>
                <a:gd name="T3" fmla="*/ 0 h 314"/>
                <a:gd name="T4" fmla="*/ 54 w 105"/>
                <a:gd name="T5" fmla="*/ 314 h 314"/>
                <a:gd name="T6" fmla="*/ 0 w 105"/>
                <a:gd name="T7" fmla="*/ 0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5" h="314">
                  <a:moveTo>
                    <a:pt x="0" y="0"/>
                  </a:moveTo>
                  <a:lnTo>
                    <a:pt x="105" y="0"/>
                  </a:lnTo>
                  <a:lnTo>
                    <a:pt x="54" y="3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8575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6419" name="Freeform 2531"/>
            <p:cNvSpPr>
              <a:spLocks/>
            </p:cNvSpPr>
            <p:nvPr/>
          </p:nvSpPr>
          <p:spPr bwMode="auto">
            <a:xfrm>
              <a:off x="2979" y="3228"/>
              <a:ext cx="37" cy="110"/>
            </a:xfrm>
            <a:custGeom>
              <a:avLst/>
              <a:gdLst>
                <a:gd name="T0" fmla="*/ 0 w 105"/>
                <a:gd name="T1" fmla="*/ 0 h 314"/>
                <a:gd name="T2" fmla="*/ 105 w 105"/>
                <a:gd name="T3" fmla="*/ 0 h 314"/>
                <a:gd name="T4" fmla="*/ 54 w 105"/>
                <a:gd name="T5" fmla="*/ 314 h 314"/>
                <a:gd name="T6" fmla="*/ 0 w 105"/>
                <a:gd name="T7" fmla="*/ 0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5" h="314">
                  <a:moveTo>
                    <a:pt x="0" y="0"/>
                  </a:moveTo>
                  <a:lnTo>
                    <a:pt x="105" y="0"/>
                  </a:lnTo>
                  <a:lnTo>
                    <a:pt x="54" y="3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6420" name="Line 2532"/>
            <p:cNvSpPr>
              <a:spLocks noChangeShapeType="1"/>
            </p:cNvSpPr>
            <p:nvPr/>
          </p:nvSpPr>
          <p:spPr bwMode="auto">
            <a:xfrm>
              <a:off x="2841" y="2896"/>
              <a:ext cx="15" cy="11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6421" name="Line 2533"/>
            <p:cNvSpPr>
              <a:spLocks noChangeShapeType="1"/>
            </p:cNvSpPr>
            <p:nvPr/>
          </p:nvSpPr>
          <p:spPr bwMode="auto">
            <a:xfrm>
              <a:off x="2762" y="2955"/>
              <a:ext cx="86" cy="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6422" name="Freeform 2534"/>
            <p:cNvSpPr>
              <a:spLocks/>
            </p:cNvSpPr>
            <p:nvPr/>
          </p:nvSpPr>
          <p:spPr bwMode="auto">
            <a:xfrm>
              <a:off x="2848" y="2883"/>
              <a:ext cx="123" cy="74"/>
            </a:xfrm>
            <a:custGeom>
              <a:avLst/>
              <a:gdLst>
                <a:gd name="T0" fmla="*/ 0 w 346"/>
                <a:gd name="T1" fmla="*/ 208 h 208"/>
                <a:gd name="T2" fmla="*/ 346 w 346"/>
                <a:gd name="T3" fmla="*/ 83 h 208"/>
                <a:gd name="T4" fmla="*/ 346 w 346"/>
                <a:gd name="T5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6" h="208">
                  <a:moveTo>
                    <a:pt x="0" y="208"/>
                  </a:moveTo>
                  <a:lnTo>
                    <a:pt x="346" y="83"/>
                  </a:lnTo>
                  <a:lnTo>
                    <a:pt x="346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6423" name="Freeform 2535"/>
            <p:cNvSpPr>
              <a:spLocks/>
            </p:cNvSpPr>
            <p:nvPr/>
          </p:nvSpPr>
          <p:spPr bwMode="auto">
            <a:xfrm>
              <a:off x="2848" y="2960"/>
              <a:ext cx="133" cy="59"/>
            </a:xfrm>
            <a:custGeom>
              <a:avLst/>
              <a:gdLst>
                <a:gd name="T0" fmla="*/ 0 w 374"/>
                <a:gd name="T1" fmla="*/ 0 h 174"/>
                <a:gd name="T2" fmla="*/ 125 w 374"/>
                <a:gd name="T3" fmla="*/ 28 h 174"/>
                <a:gd name="T4" fmla="*/ 263 w 374"/>
                <a:gd name="T5" fmla="*/ 83 h 174"/>
                <a:gd name="T6" fmla="*/ 374 w 374"/>
                <a:gd name="T7" fmla="*/ 174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4" h="174">
                  <a:moveTo>
                    <a:pt x="0" y="0"/>
                  </a:moveTo>
                  <a:lnTo>
                    <a:pt x="125" y="28"/>
                  </a:lnTo>
                  <a:lnTo>
                    <a:pt x="263" y="83"/>
                  </a:lnTo>
                  <a:lnTo>
                    <a:pt x="374" y="174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6424" name="Line 2536"/>
            <p:cNvSpPr>
              <a:spLocks noChangeShapeType="1"/>
            </p:cNvSpPr>
            <p:nvPr/>
          </p:nvSpPr>
          <p:spPr bwMode="auto">
            <a:xfrm flipH="1" flipV="1">
              <a:off x="2770" y="2819"/>
              <a:ext cx="71" cy="4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6425" name="Freeform 2537"/>
            <p:cNvSpPr>
              <a:spLocks/>
            </p:cNvSpPr>
            <p:nvPr/>
          </p:nvSpPr>
          <p:spPr bwMode="auto">
            <a:xfrm>
              <a:off x="2853" y="2829"/>
              <a:ext cx="121" cy="30"/>
            </a:xfrm>
            <a:custGeom>
              <a:avLst/>
              <a:gdLst>
                <a:gd name="T0" fmla="*/ 118 w 339"/>
                <a:gd name="T1" fmla="*/ 83 h 83"/>
                <a:gd name="T2" fmla="*/ 0 w 339"/>
                <a:gd name="T3" fmla="*/ 0 h 83"/>
                <a:gd name="T4" fmla="*/ 339 w 339"/>
                <a:gd name="T5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9" h="83">
                  <a:moveTo>
                    <a:pt x="118" y="83"/>
                  </a:moveTo>
                  <a:lnTo>
                    <a:pt x="0" y="0"/>
                  </a:lnTo>
                  <a:lnTo>
                    <a:pt x="339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6426" name="Line 2538"/>
            <p:cNvSpPr>
              <a:spLocks noChangeShapeType="1"/>
            </p:cNvSpPr>
            <p:nvPr/>
          </p:nvSpPr>
          <p:spPr bwMode="auto">
            <a:xfrm flipH="1" flipV="1">
              <a:off x="2819" y="2814"/>
              <a:ext cx="34" cy="1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6427" name="Freeform 2539"/>
            <p:cNvSpPr>
              <a:spLocks/>
            </p:cNvSpPr>
            <p:nvPr/>
          </p:nvSpPr>
          <p:spPr bwMode="auto">
            <a:xfrm>
              <a:off x="2770" y="2750"/>
              <a:ext cx="91" cy="64"/>
            </a:xfrm>
            <a:custGeom>
              <a:avLst/>
              <a:gdLst>
                <a:gd name="T0" fmla="*/ 0 w 263"/>
                <a:gd name="T1" fmla="*/ 0 h 188"/>
                <a:gd name="T2" fmla="*/ 145 w 263"/>
                <a:gd name="T3" fmla="*/ 69 h 188"/>
                <a:gd name="T4" fmla="*/ 263 w 263"/>
                <a:gd name="T5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3" h="188">
                  <a:moveTo>
                    <a:pt x="0" y="0"/>
                  </a:moveTo>
                  <a:lnTo>
                    <a:pt x="145" y="69"/>
                  </a:lnTo>
                  <a:lnTo>
                    <a:pt x="263" y="188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6428" name="Line 2540"/>
            <p:cNvSpPr>
              <a:spLocks noChangeShapeType="1"/>
            </p:cNvSpPr>
            <p:nvPr/>
          </p:nvSpPr>
          <p:spPr bwMode="auto">
            <a:xfrm flipH="1" flipV="1">
              <a:off x="2779" y="2755"/>
              <a:ext cx="10" cy="47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6429" name="Line 2541"/>
            <p:cNvSpPr>
              <a:spLocks noChangeShapeType="1"/>
            </p:cNvSpPr>
            <p:nvPr/>
          </p:nvSpPr>
          <p:spPr bwMode="auto">
            <a:xfrm flipH="1">
              <a:off x="2819" y="2733"/>
              <a:ext cx="37" cy="4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6430" name="Line 2542"/>
            <p:cNvSpPr>
              <a:spLocks noChangeShapeType="1"/>
            </p:cNvSpPr>
            <p:nvPr/>
          </p:nvSpPr>
          <p:spPr bwMode="auto">
            <a:xfrm flipH="1" flipV="1">
              <a:off x="2870" y="2743"/>
              <a:ext cx="10" cy="5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6431" name="Line 2543"/>
            <p:cNvSpPr>
              <a:spLocks noChangeShapeType="1"/>
            </p:cNvSpPr>
            <p:nvPr/>
          </p:nvSpPr>
          <p:spPr bwMode="auto">
            <a:xfrm>
              <a:off x="2937" y="2723"/>
              <a:ext cx="12" cy="9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6432" name="Line 2544"/>
            <p:cNvSpPr>
              <a:spLocks noChangeShapeType="1"/>
            </p:cNvSpPr>
            <p:nvPr/>
          </p:nvSpPr>
          <p:spPr bwMode="auto">
            <a:xfrm flipH="1">
              <a:off x="2875" y="2773"/>
              <a:ext cx="69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96433" name="Group 2545"/>
          <p:cNvGrpSpPr>
            <a:grpSpLocks/>
          </p:cNvGrpSpPr>
          <p:nvPr/>
        </p:nvGrpSpPr>
        <p:grpSpPr bwMode="auto">
          <a:xfrm>
            <a:off x="5251450" y="4097338"/>
            <a:ext cx="398463" cy="920750"/>
            <a:chOff x="3308" y="2581"/>
            <a:chExt cx="251" cy="580"/>
          </a:xfrm>
        </p:grpSpPr>
        <p:sp>
          <p:nvSpPr>
            <p:cNvPr id="296434" name="Line 2546"/>
            <p:cNvSpPr>
              <a:spLocks noChangeShapeType="1"/>
            </p:cNvSpPr>
            <p:nvPr/>
          </p:nvSpPr>
          <p:spPr bwMode="auto">
            <a:xfrm>
              <a:off x="3542" y="2691"/>
              <a:ext cx="0" cy="36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6435" name="Freeform 2547"/>
            <p:cNvSpPr>
              <a:spLocks/>
            </p:cNvSpPr>
            <p:nvPr/>
          </p:nvSpPr>
          <p:spPr bwMode="auto">
            <a:xfrm>
              <a:off x="3522" y="2581"/>
              <a:ext cx="37" cy="110"/>
            </a:xfrm>
            <a:custGeom>
              <a:avLst/>
              <a:gdLst>
                <a:gd name="T0" fmla="*/ 0 w 104"/>
                <a:gd name="T1" fmla="*/ 314 h 314"/>
                <a:gd name="T2" fmla="*/ 104 w 104"/>
                <a:gd name="T3" fmla="*/ 314 h 314"/>
                <a:gd name="T4" fmla="*/ 52 w 104"/>
                <a:gd name="T5" fmla="*/ 0 h 314"/>
                <a:gd name="T6" fmla="*/ 0 w 104"/>
                <a:gd name="T7" fmla="*/ 314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4" h="314">
                  <a:moveTo>
                    <a:pt x="0" y="314"/>
                  </a:moveTo>
                  <a:lnTo>
                    <a:pt x="104" y="314"/>
                  </a:lnTo>
                  <a:lnTo>
                    <a:pt x="52" y="0"/>
                  </a:lnTo>
                  <a:lnTo>
                    <a:pt x="0" y="314"/>
                  </a:lnTo>
                  <a:close/>
                </a:path>
              </a:pathLst>
            </a:custGeom>
            <a:solidFill>
              <a:srgbClr val="000000"/>
            </a:solidFill>
            <a:ln w="28575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6436" name="Freeform 2548"/>
            <p:cNvSpPr>
              <a:spLocks/>
            </p:cNvSpPr>
            <p:nvPr/>
          </p:nvSpPr>
          <p:spPr bwMode="auto">
            <a:xfrm>
              <a:off x="3522" y="2581"/>
              <a:ext cx="37" cy="110"/>
            </a:xfrm>
            <a:custGeom>
              <a:avLst/>
              <a:gdLst>
                <a:gd name="T0" fmla="*/ 0 w 104"/>
                <a:gd name="T1" fmla="*/ 314 h 314"/>
                <a:gd name="T2" fmla="*/ 104 w 104"/>
                <a:gd name="T3" fmla="*/ 314 h 314"/>
                <a:gd name="T4" fmla="*/ 52 w 104"/>
                <a:gd name="T5" fmla="*/ 0 h 314"/>
                <a:gd name="T6" fmla="*/ 0 w 104"/>
                <a:gd name="T7" fmla="*/ 314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4" h="314">
                  <a:moveTo>
                    <a:pt x="0" y="314"/>
                  </a:moveTo>
                  <a:lnTo>
                    <a:pt x="104" y="314"/>
                  </a:lnTo>
                  <a:lnTo>
                    <a:pt x="52" y="0"/>
                  </a:lnTo>
                  <a:lnTo>
                    <a:pt x="0" y="314"/>
                  </a:lnTo>
                  <a:close/>
                </a:path>
              </a:pathLst>
            </a:custGeom>
            <a:solidFill>
              <a:srgbClr val="FF0000"/>
            </a:solidFill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6437" name="Freeform 2549"/>
            <p:cNvSpPr>
              <a:spLocks/>
            </p:cNvSpPr>
            <p:nvPr/>
          </p:nvSpPr>
          <p:spPr bwMode="auto">
            <a:xfrm>
              <a:off x="3522" y="3051"/>
              <a:ext cx="37" cy="110"/>
            </a:xfrm>
            <a:custGeom>
              <a:avLst/>
              <a:gdLst>
                <a:gd name="T0" fmla="*/ 0 w 104"/>
                <a:gd name="T1" fmla="*/ 0 h 314"/>
                <a:gd name="T2" fmla="*/ 104 w 104"/>
                <a:gd name="T3" fmla="*/ 0 h 314"/>
                <a:gd name="T4" fmla="*/ 52 w 104"/>
                <a:gd name="T5" fmla="*/ 314 h 314"/>
                <a:gd name="T6" fmla="*/ 0 w 104"/>
                <a:gd name="T7" fmla="*/ 0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4" h="314">
                  <a:moveTo>
                    <a:pt x="0" y="0"/>
                  </a:moveTo>
                  <a:lnTo>
                    <a:pt x="104" y="0"/>
                  </a:lnTo>
                  <a:lnTo>
                    <a:pt x="52" y="3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8575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6438" name="Freeform 2550"/>
            <p:cNvSpPr>
              <a:spLocks/>
            </p:cNvSpPr>
            <p:nvPr/>
          </p:nvSpPr>
          <p:spPr bwMode="auto">
            <a:xfrm>
              <a:off x="3522" y="3051"/>
              <a:ext cx="37" cy="110"/>
            </a:xfrm>
            <a:custGeom>
              <a:avLst/>
              <a:gdLst>
                <a:gd name="T0" fmla="*/ 0 w 104"/>
                <a:gd name="T1" fmla="*/ 0 h 314"/>
                <a:gd name="T2" fmla="*/ 104 w 104"/>
                <a:gd name="T3" fmla="*/ 0 h 314"/>
                <a:gd name="T4" fmla="*/ 52 w 104"/>
                <a:gd name="T5" fmla="*/ 314 h 314"/>
                <a:gd name="T6" fmla="*/ 0 w 104"/>
                <a:gd name="T7" fmla="*/ 0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4" h="314">
                  <a:moveTo>
                    <a:pt x="0" y="0"/>
                  </a:moveTo>
                  <a:lnTo>
                    <a:pt x="104" y="0"/>
                  </a:lnTo>
                  <a:lnTo>
                    <a:pt x="52" y="3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6439" name="Freeform 2551"/>
            <p:cNvSpPr>
              <a:spLocks/>
            </p:cNvSpPr>
            <p:nvPr/>
          </p:nvSpPr>
          <p:spPr bwMode="auto">
            <a:xfrm>
              <a:off x="3308" y="2950"/>
              <a:ext cx="214" cy="27"/>
            </a:xfrm>
            <a:custGeom>
              <a:avLst/>
              <a:gdLst>
                <a:gd name="T0" fmla="*/ 0 w 609"/>
                <a:gd name="T1" fmla="*/ 0 h 76"/>
                <a:gd name="T2" fmla="*/ 539 w 609"/>
                <a:gd name="T3" fmla="*/ 0 h 76"/>
                <a:gd name="T4" fmla="*/ 609 w 609"/>
                <a:gd name="T5" fmla="*/ 7 h 76"/>
                <a:gd name="T6" fmla="*/ 498 w 609"/>
                <a:gd name="T7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09" h="76">
                  <a:moveTo>
                    <a:pt x="0" y="0"/>
                  </a:moveTo>
                  <a:lnTo>
                    <a:pt x="539" y="0"/>
                  </a:lnTo>
                  <a:lnTo>
                    <a:pt x="609" y="7"/>
                  </a:lnTo>
                  <a:lnTo>
                    <a:pt x="498" y="76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6440" name="Line 2552"/>
            <p:cNvSpPr>
              <a:spLocks noChangeShapeType="1"/>
            </p:cNvSpPr>
            <p:nvPr/>
          </p:nvSpPr>
          <p:spPr bwMode="auto">
            <a:xfrm>
              <a:off x="3367" y="2979"/>
              <a:ext cx="106" cy="4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6441" name="Line 2553"/>
            <p:cNvSpPr>
              <a:spLocks noChangeShapeType="1"/>
            </p:cNvSpPr>
            <p:nvPr/>
          </p:nvSpPr>
          <p:spPr bwMode="auto">
            <a:xfrm flipV="1">
              <a:off x="3367" y="2891"/>
              <a:ext cx="91" cy="3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6442" name="Line 2554"/>
            <p:cNvSpPr>
              <a:spLocks noChangeShapeType="1"/>
            </p:cNvSpPr>
            <p:nvPr/>
          </p:nvSpPr>
          <p:spPr bwMode="auto">
            <a:xfrm flipH="1" flipV="1">
              <a:off x="3311" y="2819"/>
              <a:ext cx="74" cy="4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6443" name="Freeform 2555"/>
            <p:cNvSpPr>
              <a:spLocks/>
            </p:cNvSpPr>
            <p:nvPr/>
          </p:nvSpPr>
          <p:spPr bwMode="auto">
            <a:xfrm>
              <a:off x="3397" y="2829"/>
              <a:ext cx="118" cy="30"/>
            </a:xfrm>
            <a:custGeom>
              <a:avLst/>
              <a:gdLst>
                <a:gd name="T0" fmla="*/ 118 w 339"/>
                <a:gd name="T1" fmla="*/ 83 h 83"/>
                <a:gd name="T2" fmla="*/ 0 w 339"/>
                <a:gd name="T3" fmla="*/ 0 h 83"/>
                <a:gd name="T4" fmla="*/ 339 w 339"/>
                <a:gd name="T5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9" h="83">
                  <a:moveTo>
                    <a:pt x="118" y="83"/>
                  </a:moveTo>
                  <a:lnTo>
                    <a:pt x="0" y="0"/>
                  </a:lnTo>
                  <a:lnTo>
                    <a:pt x="339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6444" name="Line 2556"/>
            <p:cNvSpPr>
              <a:spLocks noChangeShapeType="1"/>
            </p:cNvSpPr>
            <p:nvPr/>
          </p:nvSpPr>
          <p:spPr bwMode="auto">
            <a:xfrm flipH="1" flipV="1">
              <a:off x="3363" y="2814"/>
              <a:ext cx="34" cy="1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6445" name="Freeform 2557"/>
            <p:cNvSpPr>
              <a:spLocks/>
            </p:cNvSpPr>
            <p:nvPr/>
          </p:nvSpPr>
          <p:spPr bwMode="auto">
            <a:xfrm>
              <a:off x="3311" y="2748"/>
              <a:ext cx="93" cy="66"/>
            </a:xfrm>
            <a:custGeom>
              <a:avLst/>
              <a:gdLst>
                <a:gd name="T0" fmla="*/ 0 w 263"/>
                <a:gd name="T1" fmla="*/ 0 h 187"/>
                <a:gd name="T2" fmla="*/ 145 w 263"/>
                <a:gd name="T3" fmla="*/ 70 h 187"/>
                <a:gd name="T4" fmla="*/ 263 w 263"/>
                <a:gd name="T5" fmla="*/ 187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3" h="187">
                  <a:moveTo>
                    <a:pt x="0" y="0"/>
                  </a:moveTo>
                  <a:lnTo>
                    <a:pt x="145" y="70"/>
                  </a:lnTo>
                  <a:lnTo>
                    <a:pt x="263" y="187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6446" name="Line 2558"/>
            <p:cNvSpPr>
              <a:spLocks noChangeShapeType="1"/>
            </p:cNvSpPr>
            <p:nvPr/>
          </p:nvSpPr>
          <p:spPr bwMode="auto">
            <a:xfrm flipH="1" flipV="1">
              <a:off x="3321" y="2753"/>
              <a:ext cx="10" cy="4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6447" name="Line 2559"/>
            <p:cNvSpPr>
              <a:spLocks noChangeShapeType="1"/>
            </p:cNvSpPr>
            <p:nvPr/>
          </p:nvSpPr>
          <p:spPr bwMode="auto">
            <a:xfrm flipH="1">
              <a:off x="3363" y="2731"/>
              <a:ext cx="36" cy="4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6448" name="Line 2560"/>
            <p:cNvSpPr>
              <a:spLocks noChangeShapeType="1"/>
            </p:cNvSpPr>
            <p:nvPr/>
          </p:nvSpPr>
          <p:spPr bwMode="auto">
            <a:xfrm flipH="1" flipV="1">
              <a:off x="3414" y="2741"/>
              <a:ext cx="10" cy="6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6449" name="Line 2561"/>
            <p:cNvSpPr>
              <a:spLocks noChangeShapeType="1"/>
            </p:cNvSpPr>
            <p:nvPr/>
          </p:nvSpPr>
          <p:spPr bwMode="auto">
            <a:xfrm>
              <a:off x="3481" y="2721"/>
              <a:ext cx="9" cy="9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6450" name="Line 2562"/>
            <p:cNvSpPr>
              <a:spLocks noChangeShapeType="1"/>
            </p:cNvSpPr>
            <p:nvPr/>
          </p:nvSpPr>
          <p:spPr bwMode="auto">
            <a:xfrm flipH="1">
              <a:off x="3419" y="2773"/>
              <a:ext cx="69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96451" name="Group 2563"/>
          <p:cNvGrpSpPr>
            <a:grpSpLocks/>
          </p:cNvGrpSpPr>
          <p:nvPr/>
        </p:nvGrpSpPr>
        <p:grpSpPr bwMode="auto">
          <a:xfrm>
            <a:off x="3681413" y="3814763"/>
            <a:ext cx="3190875" cy="1484312"/>
            <a:chOff x="2319" y="2403"/>
            <a:chExt cx="2010" cy="935"/>
          </a:xfrm>
        </p:grpSpPr>
        <p:sp>
          <p:nvSpPr>
            <p:cNvPr id="296452" name="Line 2564"/>
            <p:cNvSpPr>
              <a:spLocks noChangeShapeType="1"/>
            </p:cNvSpPr>
            <p:nvPr/>
          </p:nvSpPr>
          <p:spPr bwMode="auto">
            <a:xfrm>
              <a:off x="2524" y="2403"/>
              <a:ext cx="180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6453" name="Line 2565"/>
            <p:cNvSpPr>
              <a:spLocks noChangeShapeType="1"/>
            </p:cNvSpPr>
            <p:nvPr/>
          </p:nvSpPr>
          <p:spPr bwMode="auto">
            <a:xfrm>
              <a:off x="2319" y="3338"/>
              <a:ext cx="191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6454" name="Line 2566"/>
            <p:cNvSpPr>
              <a:spLocks noChangeShapeType="1"/>
            </p:cNvSpPr>
            <p:nvPr/>
          </p:nvSpPr>
          <p:spPr bwMode="auto">
            <a:xfrm>
              <a:off x="2420" y="2403"/>
              <a:ext cx="66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96455" name="Group 2567"/>
          <p:cNvGrpSpPr>
            <a:grpSpLocks/>
          </p:cNvGrpSpPr>
          <p:nvPr/>
        </p:nvGrpSpPr>
        <p:grpSpPr bwMode="auto">
          <a:xfrm>
            <a:off x="3681413" y="4097338"/>
            <a:ext cx="3190875" cy="920750"/>
            <a:chOff x="2319" y="2581"/>
            <a:chExt cx="2010" cy="580"/>
          </a:xfrm>
        </p:grpSpPr>
        <p:sp>
          <p:nvSpPr>
            <p:cNvPr id="296456" name="Line 2568"/>
            <p:cNvSpPr>
              <a:spLocks noChangeShapeType="1"/>
            </p:cNvSpPr>
            <p:nvPr/>
          </p:nvSpPr>
          <p:spPr bwMode="auto">
            <a:xfrm>
              <a:off x="2420" y="2581"/>
              <a:ext cx="180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6457" name="Line 2569"/>
            <p:cNvSpPr>
              <a:spLocks noChangeShapeType="1"/>
            </p:cNvSpPr>
            <p:nvPr/>
          </p:nvSpPr>
          <p:spPr bwMode="auto">
            <a:xfrm>
              <a:off x="2524" y="3161"/>
              <a:ext cx="180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6458" name="Line 2570"/>
            <p:cNvSpPr>
              <a:spLocks noChangeShapeType="1"/>
            </p:cNvSpPr>
            <p:nvPr/>
          </p:nvSpPr>
          <p:spPr bwMode="auto">
            <a:xfrm>
              <a:off x="2319" y="2581"/>
              <a:ext cx="130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96459" name="Line 2571"/>
            <p:cNvSpPr>
              <a:spLocks noChangeShapeType="1"/>
            </p:cNvSpPr>
            <p:nvPr/>
          </p:nvSpPr>
          <p:spPr bwMode="auto">
            <a:xfrm>
              <a:off x="2420" y="3161"/>
              <a:ext cx="120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25118054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96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5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2" dur="500"/>
                                        <p:tgtEl>
                                          <p:spTgt spid="430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964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2964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5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27" dur="500"/>
                                        <p:tgtEl>
                                          <p:spTgt spid="43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2964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2964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011" grpId="0" autoUpdateAnimBg="0"/>
      <p:bldP spid="43141" grpId="0" autoUpdateAnimBg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81" name="Text Box 1093"/>
          <p:cNvSpPr txBox="1">
            <a:spLocks noChangeArrowheads="1"/>
          </p:cNvSpPr>
          <p:nvPr/>
        </p:nvSpPr>
        <p:spPr bwMode="auto">
          <a:xfrm>
            <a:off x="82550" y="100013"/>
            <a:ext cx="32512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600" b="1">
                <a:solidFill>
                  <a:srgbClr val="FF0000"/>
                </a:solidFill>
              </a:rPr>
              <a:t>螺纹的中径：</a:t>
            </a:r>
          </a:p>
        </p:txBody>
      </p:sp>
      <p:sp>
        <p:nvSpPr>
          <p:cNvPr id="64582" name="Text Box 1094"/>
          <p:cNvSpPr txBox="1">
            <a:spLocks noChangeArrowheads="1"/>
          </p:cNvSpPr>
          <p:nvPr/>
        </p:nvSpPr>
        <p:spPr bwMode="auto">
          <a:xfrm>
            <a:off x="120650" y="679450"/>
            <a:ext cx="8966200" cy="11890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200" b="1">
                <a:solidFill>
                  <a:srgbClr val="000000"/>
                </a:solidFill>
              </a:rPr>
              <a:t>        </a:t>
            </a:r>
            <a:r>
              <a:rPr lang="zh-CN" altLang="en-US" sz="3200" b="1">
                <a:solidFill>
                  <a:srgbClr val="000000"/>
                </a:solidFill>
              </a:rPr>
              <a:t>一个假想圆柱的直径。该圆柱的母线通过牙型上</a:t>
            </a:r>
            <a:r>
              <a:rPr lang="zh-CN" altLang="en-US" sz="3200" b="1">
                <a:solidFill>
                  <a:srgbClr val="FF0000"/>
                </a:solidFill>
              </a:rPr>
              <a:t>沟槽和凸起宽度相等</a:t>
            </a:r>
            <a:r>
              <a:rPr lang="zh-CN" altLang="en-US" sz="3200" b="1">
                <a:solidFill>
                  <a:srgbClr val="000000"/>
                </a:solidFill>
              </a:rPr>
              <a:t>的地方。 </a:t>
            </a:r>
            <a:r>
              <a:rPr kumimoji="1" lang="en-US" altLang="zh-CN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D</a:t>
            </a:r>
            <a:r>
              <a:rPr kumimoji="1" lang="en-US" altLang="zh-CN" sz="4000" b="1" baseline="-25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2</a:t>
            </a:r>
            <a:r>
              <a:rPr kumimoji="1" lang="zh-CN" altLang="en-US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、</a:t>
            </a:r>
            <a:r>
              <a:rPr kumimoji="1" lang="en-US" altLang="zh-CN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d</a:t>
            </a:r>
            <a:r>
              <a:rPr kumimoji="1" lang="en-US" altLang="zh-CN" sz="4000" b="1" baseline="-25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2</a:t>
            </a:r>
          </a:p>
        </p:txBody>
      </p:sp>
      <p:grpSp>
        <p:nvGrpSpPr>
          <p:cNvPr id="64854" name="Group 1366"/>
          <p:cNvGrpSpPr>
            <a:grpSpLocks/>
          </p:cNvGrpSpPr>
          <p:nvPr/>
        </p:nvGrpSpPr>
        <p:grpSpPr bwMode="auto">
          <a:xfrm>
            <a:off x="784225" y="2160588"/>
            <a:ext cx="7716838" cy="4059237"/>
            <a:chOff x="494" y="1361"/>
            <a:chExt cx="4861" cy="2557"/>
          </a:xfrm>
        </p:grpSpPr>
        <p:sp>
          <p:nvSpPr>
            <p:cNvPr id="64728" name="Line 1240"/>
            <p:cNvSpPr>
              <a:spLocks noChangeShapeType="1"/>
            </p:cNvSpPr>
            <p:nvPr/>
          </p:nvSpPr>
          <p:spPr bwMode="auto">
            <a:xfrm>
              <a:off x="1035" y="1419"/>
              <a:ext cx="0" cy="17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29" name="Line 1241"/>
            <p:cNvSpPr>
              <a:spLocks noChangeShapeType="1"/>
            </p:cNvSpPr>
            <p:nvPr/>
          </p:nvSpPr>
          <p:spPr bwMode="auto">
            <a:xfrm>
              <a:off x="1079" y="1475"/>
              <a:ext cx="39" cy="5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30" name="Freeform 1242"/>
            <p:cNvSpPr>
              <a:spLocks/>
            </p:cNvSpPr>
            <p:nvPr/>
          </p:nvSpPr>
          <p:spPr bwMode="auto">
            <a:xfrm>
              <a:off x="1046" y="1439"/>
              <a:ext cx="39" cy="108"/>
            </a:xfrm>
            <a:custGeom>
              <a:avLst/>
              <a:gdLst>
                <a:gd name="T0" fmla="*/ 99 w 99"/>
                <a:gd name="T1" fmla="*/ 0 h 271"/>
                <a:gd name="T2" fmla="*/ 79 w 99"/>
                <a:gd name="T3" fmla="*/ 112 h 271"/>
                <a:gd name="T4" fmla="*/ 0 w 99"/>
                <a:gd name="T5" fmla="*/ 271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9" h="271">
                  <a:moveTo>
                    <a:pt x="99" y="0"/>
                  </a:moveTo>
                  <a:lnTo>
                    <a:pt x="79" y="112"/>
                  </a:lnTo>
                  <a:lnTo>
                    <a:pt x="0" y="27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31" name="Freeform 1243"/>
            <p:cNvSpPr>
              <a:spLocks/>
            </p:cNvSpPr>
            <p:nvPr/>
          </p:nvSpPr>
          <p:spPr bwMode="auto">
            <a:xfrm>
              <a:off x="1101" y="1419"/>
              <a:ext cx="39" cy="181"/>
            </a:xfrm>
            <a:custGeom>
              <a:avLst/>
              <a:gdLst>
                <a:gd name="T0" fmla="*/ 100 w 100"/>
                <a:gd name="T1" fmla="*/ 0 h 451"/>
                <a:gd name="T2" fmla="*/ 73 w 100"/>
                <a:gd name="T3" fmla="*/ 451 h 451"/>
                <a:gd name="T4" fmla="*/ 0 w 100"/>
                <a:gd name="T5" fmla="*/ 352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0" h="451">
                  <a:moveTo>
                    <a:pt x="100" y="0"/>
                  </a:moveTo>
                  <a:lnTo>
                    <a:pt x="73" y="451"/>
                  </a:lnTo>
                  <a:lnTo>
                    <a:pt x="0" y="35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32" name="Line 1244"/>
            <p:cNvSpPr>
              <a:spLocks noChangeShapeType="1"/>
            </p:cNvSpPr>
            <p:nvPr/>
          </p:nvSpPr>
          <p:spPr bwMode="auto">
            <a:xfrm flipV="1">
              <a:off x="1035" y="1430"/>
              <a:ext cx="102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33" name="Line 1245"/>
            <p:cNvSpPr>
              <a:spLocks noChangeShapeType="1"/>
            </p:cNvSpPr>
            <p:nvPr/>
          </p:nvSpPr>
          <p:spPr bwMode="auto">
            <a:xfrm flipH="1">
              <a:off x="1085" y="1361"/>
              <a:ext cx="2" cy="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39" name="Line 1251"/>
            <p:cNvSpPr>
              <a:spLocks noChangeShapeType="1"/>
            </p:cNvSpPr>
            <p:nvPr/>
          </p:nvSpPr>
          <p:spPr bwMode="auto">
            <a:xfrm flipH="1">
              <a:off x="1259" y="1464"/>
              <a:ext cx="53" cy="5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41" name="Line 1253"/>
            <p:cNvSpPr>
              <a:spLocks noChangeShapeType="1"/>
            </p:cNvSpPr>
            <p:nvPr/>
          </p:nvSpPr>
          <p:spPr bwMode="auto">
            <a:xfrm flipH="1">
              <a:off x="1262" y="1453"/>
              <a:ext cx="28" cy="3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42" name="Line 1254"/>
            <p:cNvSpPr>
              <a:spLocks noChangeShapeType="1"/>
            </p:cNvSpPr>
            <p:nvPr/>
          </p:nvSpPr>
          <p:spPr bwMode="auto">
            <a:xfrm>
              <a:off x="1287" y="1383"/>
              <a:ext cx="0" cy="6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43" name="Line 1255"/>
            <p:cNvSpPr>
              <a:spLocks noChangeShapeType="1"/>
            </p:cNvSpPr>
            <p:nvPr/>
          </p:nvSpPr>
          <p:spPr bwMode="auto">
            <a:xfrm flipV="1">
              <a:off x="1259" y="1411"/>
              <a:ext cx="45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44" name="Line 1256"/>
            <p:cNvSpPr>
              <a:spLocks noChangeShapeType="1"/>
            </p:cNvSpPr>
            <p:nvPr/>
          </p:nvSpPr>
          <p:spPr bwMode="auto">
            <a:xfrm flipH="1">
              <a:off x="1257" y="1441"/>
              <a:ext cx="61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45" name="Line 1257"/>
            <p:cNvSpPr>
              <a:spLocks noChangeShapeType="1"/>
            </p:cNvSpPr>
            <p:nvPr/>
          </p:nvSpPr>
          <p:spPr bwMode="auto">
            <a:xfrm flipH="1">
              <a:off x="1312" y="1369"/>
              <a:ext cx="6" cy="7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46" name="Line 1258"/>
            <p:cNvSpPr>
              <a:spLocks noChangeShapeType="1"/>
            </p:cNvSpPr>
            <p:nvPr/>
          </p:nvSpPr>
          <p:spPr bwMode="auto">
            <a:xfrm flipV="1">
              <a:off x="1254" y="1378"/>
              <a:ext cx="61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47" name="Line 1259"/>
            <p:cNvSpPr>
              <a:spLocks noChangeShapeType="1"/>
            </p:cNvSpPr>
            <p:nvPr/>
          </p:nvSpPr>
          <p:spPr bwMode="auto">
            <a:xfrm>
              <a:off x="1254" y="1369"/>
              <a:ext cx="3" cy="9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50" name="Line 1262"/>
            <p:cNvSpPr>
              <a:spLocks noChangeShapeType="1"/>
            </p:cNvSpPr>
            <p:nvPr/>
          </p:nvSpPr>
          <p:spPr bwMode="auto">
            <a:xfrm>
              <a:off x="1218" y="1369"/>
              <a:ext cx="0" cy="17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51" name="Line 1263"/>
            <p:cNvSpPr>
              <a:spLocks noChangeShapeType="1"/>
            </p:cNvSpPr>
            <p:nvPr/>
          </p:nvSpPr>
          <p:spPr bwMode="auto">
            <a:xfrm flipH="1">
              <a:off x="1198" y="1477"/>
              <a:ext cx="42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52" name="Line 1264"/>
            <p:cNvSpPr>
              <a:spLocks noChangeShapeType="1"/>
            </p:cNvSpPr>
            <p:nvPr/>
          </p:nvSpPr>
          <p:spPr bwMode="auto">
            <a:xfrm flipH="1">
              <a:off x="1237" y="1419"/>
              <a:ext cx="3" cy="5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53" name="Line 1265"/>
            <p:cNvSpPr>
              <a:spLocks noChangeShapeType="1"/>
            </p:cNvSpPr>
            <p:nvPr/>
          </p:nvSpPr>
          <p:spPr bwMode="auto">
            <a:xfrm flipV="1">
              <a:off x="1198" y="1428"/>
              <a:ext cx="39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54" name="Line 1266"/>
            <p:cNvSpPr>
              <a:spLocks noChangeShapeType="1"/>
            </p:cNvSpPr>
            <p:nvPr/>
          </p:nvSpPr>
          <p:spPr bwMode="auto">
            <a:xfrm>
              <a:off x="1198" y="1416"/>
              <a:ext cx="0" cy="8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55" name="Line 1267"/>
            <p:cNvSpPr>
              <a:spLocks noChangeShapeType="1"/>
            </p:cNvSpPr>
            <p:nvPr/>
          </p:nvSpPr>
          <p:spPr bwMode="auto">
            <a:xfrm flipH="1">
              <a:off x="1370" y="1375"/>
              <a:ext cx="31" cy="8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grpSp>
          <p:nvGrpSpPr>
            <p:cNvPr id="64853" name="Group 1365"/>
            <p:cNvGrpSpPr>
              <a:grpSpLocks/>
            </p:cNvGrpSpPr>
            <p:nvPr/>
          </p:nvGrpSpPr>
          <p:grpSpPr bwMode="auto">
            <a:xfrm>
              <a:off x="494" y="1483"/>
              <a:ext cx="4861" cy="1087"/>
              <a:chOff x="494" y="1483"/>
              <a:chExt cx="4861" cy="1087"/>
            </a:xfrm>
          </p:grpSpPr>
          <p:sp>
            <p:nvSpPr>
              <p:cNvPr id="64584" name="Line 1096"/>
              <p:cNvSpPr>
                <a:spLocks noChangeShapeType="1"/>
              </p:cNvSpPr>
              <p:nvPr/>
            </p:nvSpPr>
            <p:spPr bwMode="auto">
              <a:xfrm flipH="1" flipV="1">
                <a:off x="3616" y="1918"/>
                <a:ext cx="258" cy="45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585" name="Line 1097"/>
              <p:cNvSpPr>
                <a:spLocks noChangeShapeType="1"/>
              </p:cNvSpPr>
              <p:nvPr/>
            </p:nvSpPr>
            <p:spPr bwMode="auto">
              <a:xfrm flipH="1">
                <a:off x="3225" y="1918"/>
                <a:ext cx="261" cy="45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586" name="Line 1098"/>
              <p:cNvSpPr>
                <a:spLocks noChangeShapeType="1"/>
              </p:cNvSpPr>
              <p:nvPr/>
            </p:nvSpPr>
            <p:spPr bwMode="auto">
              <a:xfrm flipH="1">
                <a:off x="2443" y="1918"/>
                <a:ext cx="258" cy="45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587" name="Line 1099"/>
              <p:cNvSpPr>
                <a:spLocks noChangeShapeType="1"/>
              </p:cNvSpPr>
              <p:nvPr/>
            </p:nvSpPr>
            <p:spPr bwMode="auto">
              <a:xfrm>
                <a:off x="2701" y="1918"/>
                <a:ext cx="13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588" name="Line 1100"/>
              <p:cNvSpPr>
                <a:spLocks noChangeShapeType="1"/>
              </p:cNvSpPr>
              <p:nvPr/>
            </p:nvSpPr>
            <p:spPr bwMode="auto">
              <a:xfrm>
                <a:off x="3486" y="1918"/>
                <a:ext cx="13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589" name="Line 1101"/>
              <p:cNvSpPr>
                <a:spLocks noChangeShapeType="1"/>
              </p:cNvSpPr>
              <p:nvPr/>
            </p:nvSpPr>
            <p:spPr bwMode="auto">
              <a:xfrm flipH="1">
                <a:off x="3874" y="2368"/>
                <a:ext cx="11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590" name="Line 1102"/>
              <p:cNvSpPr>
                <a:spLocks noChangeShapeType="1"/>
              </p:cNvSpPr>
              <p:nvPr/>
            </p:nvSpPr>
            <p:spPr bwMode="auto">
              <a:xfrm flipH="1">
                <a:off x="3092" y="2368"/>
                <a:ext cx="133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591" name="Line 1103"/>
              <p:cNvSpPr>
                <a:spLocks noChangeShapeType="1"/>
              </p:cNvSpPr>
              <p:nvPr/>
            </p:nvSpPr>
            <p:spPr bwMode="auto">
              <a:xfrm flipH="1">
                <a:off x="2374" y="2368"/>
                <a:ext cx="6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592" name="Line 1104"/>
              <p:cNvSpPr>
                <a:spLocks noChangeShapeType="1"/>
              </p:cNvSpPr>
              <p:nvPr/>
            </p:nvSpPr>
            <p:spPr bwMode="auto">
              <a:xfrm flipH="1">
                <a:off x="1736" y="1918"/>
                <a:ext cx="258" cy="45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593" name="Line 1105"/>
              <p:cNvSpPr>
                <a:spLocks noChangeShapeType="1"/>
              </p:cNvSpPr>
              <p:nvPr/>
            </p:nvSpPr>
            <p:spPr bwMode="auto">
              <a:xfrm flipH="1" flipV="1">
                <a:off x="1345" y="1918"/>
                <a:ext cx="261" cy="45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594" name="Line 1106"/>
              <p:cNvSpPr>
                <a:spLocks noChangeShapeType="1"/>
              </p:cNvSpPr>
              <p:nvPr/>
            </p:nvSpPr>
            <p:spPr bwMode="auto">
              <a:xfrm flipH="1">
                <a:off x="952" y="1918"/>
                <a:ext cx="260" cy="45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595" name="Line 1107"/>
              <p:cNvSpPr>
                <a:spLocks noChangeShapeType="1"/>
              </p:cNvSpPr>
              <p:nvPr/>
            </p:nvSpPr>
            <p:spPr bwMode="auto">
              <a:xfrm flipH="1" flipV="1">
                <a:off x="563" y="1918"/>
                <a:ext cx="258" cy="45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596" name="Line 1108"/>
              <p:cNvSpPr>
                <a:spLocks noChangeShapeType="1"/>
              </p:cNvSpPr>
              <p:nvPr/>
            </p:nvSpPr>
            <p:spPr bwMode="auto">
              <a:xfrm>
                <a:off x="821" y="2368"/>
                <a:ext cx="13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597" name="Line 1109"/>
              <p:cNvSpPr>
                <a:spLocks noChangeShapeType="1"/>
              </p:cNvSpPr>
              <p:nvPr/>
            </p:nvSpPr>
            <p:spPr bwMode="auto">
              <a:xfrm>
                <a:off x="1606" y="2368"/>
                <a:ext cx="13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598" name="Line 1110"/>
              <p:cNvSpPr>
                <a:spLocks noChangeShapeType="1"/>
              </p:cNvSpPr>
              <p:nvPr/>
            </p:nvSpPr>
            <p:spPr bwMode="auto">
              <a:xfrm flipH="1">
                <a:off x="1994" y="1918"/>
                <a:ext cx="11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599" name="Line 1111"/>
              <p:cNvSpPr>
                <a:spLocks noChangeShapeType="1"/>
              </p:cNvSpPr>
              <p:nvPr/>
            </p:nvSpPr>
            <p:spPr bwMode="auto">
              <a:xfrm flipH="1">
                <a:off x="1212" y="1918"/>
                <a:ext cx="133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600" name="Line 1112"/>
              <p:cNvSpPr>
                <a:spLocks noChangeShapeType="1"/>
              </p:cNvSpPr>
              <p:nvPr/>
            </p:nvSpPr>
            <p:spPr bwMode="auto">
              <a:xfrm flipH="1">
                <a:off x="494" y="1918"/>
                <a:ext cx="6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601" name="Line 1113"/>
              <p:cNvSpPr>
                <a:spLocks noChangeShapeType="1"/>
              </p:cNvSpPr>
              <p:nvPr/>
            </p:nvSpPr>
            <p:spPr bwMode="auto">
              <a:xfrm flipH="1" flipV="1">
                <a:off x="622" y="2018"/>
                <a:ext cx="335" cy="3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602" name="Line 1114"/>
              <p:cNvSpPr>
                <a:spLocks noChangeShapeType="1"/>
              </p:cNvSpPr>
              <p:nvPr/>
            </p:nvSpPr>
            <p:spPr bwMode="auto">
              <a:xfrm flipH="1" flipV="1">
                <a:off x="494" y="1893"/>
                <a:ext cx="25" cy="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603" name="Line 1115"/>
              <p:cNvSpPr>
                <a:spLocks noChangeShapeType="1"/>
              </p:cNvSpPr>
              <p:nvPr/>
            </p:nvSpPr>
            <p:spPr bwMode="auto">
              <a:xfrm flipH="1" flipV="1">
                <a:off x="494" y="1738"/>
                <a:ext cx="519" cy="52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604" name="Line 1116"/>
              <p:cNvSpPr>
                <a:spLocks noChangeShapeType="1"/>
              </p:cNvSpPr>
              <p:nvPr/>
            </p:nvSpPr>
            <p:spPr bwMode="auto">
              <a:xfrm flipH="1" flipV="1">
                <a:off x="622" y="1713"/>
                <a:ext cx="449" cy="44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605" name="Line 1117"/>
              <p:cNvSpPr>
                <a:spLocks noChangeShapeType="1"/>
              </p:cNvSpPr>
              <p:nvPr/>
            </p:nvSpPr>
            <p:spPr bwMode="auto">
              <a:xfrm flipH="1" flipV="1">
                <a:off x="771" y="1713"/>
                <a:ext cx="355" cy="35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606" name="Line 1118"/>
              <p:cNvSpPr>
                <a:spLocks noChangeShapeType="1"/>
              </p:cNvSpPr>
              <p:nvPr/>
            </p:nvSpPr>
            <p:spPr bwMode="auto">
              <a:xfrm flipH="1" flipV="1">
                <a:off x="924" y="1713"/>
                <a:ext cx="258" cy="2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607" name="Line 1119"/>
              <p:cNvSpPr>
                <a:spLocks noChangeShapeType="1"/>
              </p:cNvSpPr>
              <p:nvPr/>
            </p:nvSpPr>
            <p:spPr bwMode="auto">
              <a:xfrm flipH="1" flipV="1">
                <a:off x="1437" y="2071"/>
                <a:ext cx="294" cy="2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608" name="Line 1120"/>
              <p:cNvSpPr>
                <a:spLocks noChangeShapeType="1"/>
              </p:cNvSpPr>
              <p:nvPr/>
            </p:nvSpPr>
            <p:spPr bwMode="auto">
              <a:xfrm flipH="1" flipV="1">
                <a:off x="1079" y="1713"/>
                <a:ext cx="203" cy="20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609" name="Line 1121"/>
              <p:cNvSpPr>
                <a:spLocks noChangeShapeType="1"/>
              </p:cNvSpPr>
              <p:nvPr/>
            </p:nvSpPr>
            <p:spPr bwMode="auto">
              <a:xfrm flipH="1" flipV="1">
                <a:off x="1229" y="1713"/>
                <a:ext cx="560" cy="56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610" name="Line 1122"/>
              <p:cNvSpPr>
                <a:spLocks noChangeShapeType="1"/>
              </p:cNvSpPr>
              <p:nvPr/>
            </p:nvSpPr>
            <p:spPr bwMode="auto">
              <a:xfrm flipH="1" flipV="1">
                <a:off x="1381" y="1713"/>
                <a:ext cx="463" cy="46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611" name="Line 1123"/>
              <p:cNvSpPr>
                <a:spLocks noChangeShapeType="1"/>
              </p:cNvSpPr>
              <p:nvPr/>
            </p:nvSpPr>
            <p:spPr bwMode="auto">
              <a:xfrm flipH="1" flipV="1">
                <a:off x="1534" y="1713"/>
                <a:ext cx="369" cy="3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612" name="Line 1124"/>
              <p:cNvSpPr>
                <a:spLocks noChangeShapeType="1"/>
              </p:cNvSpPr>
              <p:nvPr/>
            </p:nvSpPr>
            <p:spPr bwMode="auto">
              <a:xfrm flipH="1" flipV="1">
                <a:off x="1686" y="1713"/>
                <a:ext cx="272" cy="2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613" name="Line 1125"/>
              <p:cNvSpPr>
                <a:spLocks noChangeShapeType="1"/>
              </p:cNvSpPr>
              <p:nvPr/>
            </p:nvSpPr>
            <p:spPr bwMode="auto">
              <a:xfrm flipH="1" flipV="1">
                <a:off x="1839" y="1713"/>
                <a:ext cx="205" cy="20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614" name="Line 1126"/>
              <p:cNvSpPr>
                <a:spLocks noChangeShapeType="1"/>
              </p:cNvSpPr>
              <p:nvPr/>
            </p:nvSpPr>
            <p:spPr bwMode="auto">
              <a:xfrm flipH="1" flipV="1">
                <a:off x="1991" y="1713"/>
                <a:ext cx="122" cy="12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615" name="Line 1127"/>
              <p:cNvSpPr>
                <a:spLocks noChangeShapeType="1"/>
              </p:cNvSpPr>
              <p:nvPr/>
            </p:nvSpPr>
            <p:spPr bwMode="auto">
              <a:xfrm flipV="1">
                <a:off x="2643" y="1918"/>
                <a:ext cx="103" cy="1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616" name="Line 1128"/>
              <p:cNvSpPr>
                <a:spLocks noChangeShapeType="1"/>
              </p:cNvSpPr>
              <p:nvPr/>
            </p:nvSpPr>
            <p:spPr bwMode="auto">
              <a:xfrm flipV="1">
                <a:off x="2374" y="1960"/>
                <a:ext cx="483" cy="4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617" name="Line 1129"/>
              <p:cNvSpPr>
                <a:spLocks noChangeShapeType="1"/>
              </p:cNvSpPr>
              <p:nvPr/>
            </p:nvSpPr>
            <p:spPr bwMode="auto">
              <a:xfrm flipV="1">
                <a:off x="2396" y="2054"/>
                <a:ext cx="516" cy="5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618" name="Line 1130"/>
              <p:cNvSpPr>
                <a:spLocks noChangeShapeType="1"/>
              </p:cNvSpPr>
              <p:nvPr/>
            </p:nvSpPr>
            <p:spPr bwMode="auto">
              <a:xfrm flipV="1">
                <a:off x="2549" y="2151"/>
                <a:ext cx="418" cy="41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619" name="Line 1131"/>
              <p:cNvSpPr>
                <a:spLocks noChangeShapeType="1"/>
              </p:cNvSpPr>
              <p:nvPr/>
            </p:nvSpPr>
            <p:spPr bwMode="auto">
              <a:xfrm flipV="1">
                <a:off x="2701" y="2248"/>
                <a:ext cx="322" cy="32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620" name="Line 1132"/>
              <p:cNvSpPr>
                <a:spLocks noChangeShapeType="1"/>
              </p:cNvSpPr>
              <p:nvPr/>
            </p:nvSpPr>
            <p:spPr bwMode="auto">
              <a:xfrm flipV="1">
                <a:off x="2854" y="2346"/>
                <a:ext cx="224" cy="22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621" name="Line 1133"/>
              <p:cNvSpPr>
                <a:spLocks noChangeShapeType="1"/>
              </p:cNvSpPr>
              <p:nvPr/>
            </p:nvSpPr>
            <p:spPr bwMode="auto">
              <a:xfrm flipV="1">
                <a:off x="3458" y="1918"/>
                <a:ext cx="50" cy="4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622" name="Line 1134"/>
              <p:cNvSpPr>
                <a:spLocks noChangeShapeType="1"/>
              </p:cNvSpPr>
              <p:nvPr/>
            </p:nvSpPr>
            <p:spPr bwMode="auto">
              <a:xfrm flipV="1">
                <a:off x="3006" y="2368"/>
                <a:ext cx="203" cy="2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623" name="Line 1135"/>
              <p:cNvSpPr>
                <a:spLocks noChangeShapeType="1"/>
              </p:cNvSpPr>
              <p:nvPr/>
            </p:nvSpPr>
            <p:spPr bwMode="auto">
              <a:xfrm flipV="1">
                <a:off x="3250" y="1943"/>
                <a:ext cx="383" cy="38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624" name="Line 1136"/>
              <p:cNvSpPr>
                <a:spLocks noChangeShapeType="1"/>
              </p:cNvSpPr>
              <p:nvPr/>
            </p:nvSpPr>
            <p:spPr bwMode="auto">
              <a:xfrm flipV="1">
                <a:off x="3159" y="2040"/>
                <a:ext cx="529" cy="5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625" name="Line 1137"/>
              <p:cNvSpPr>
                <a:spLocks noChangeShapeType="1"/>
              </p:cNvSpPr>
              <p:nvPr/>
            </p:nvSpPr>
            <p:spPr bwMode="auto">
              <a:xfrm flipV="1">
                <a:off x="3311" y="2138"/>
                <a:ext cx="433" cy="4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626" name="Line 1138"/>
              <p:cNvSpPr>
                <a:spLocks noChangeShapeType="1"/>
              </p:cNvSpPr>
              <p:nvPr/>
            </p:nvSpPr>
            <p:spPr bwMode="auto">
              <a:xfrm flipV="1">
                <a:off x="3464" y="2235"/>
                <a:ext cx="335" cy="33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627" name="Line 1139"/>
              <p:cNvSpPr>
                <a:spLocks noChangeShapeType="1"/>
              </p:cNvSpPr>
              <p:nvPr/>
            </p:nvSpPr>
            <p:spPr bwMode="auto">
              <a:xfrm flipV="1">
                <a:off x="3616" y="2332"/>
                <a:ext cx="239" cy="23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628" name="Line 1140"/>
              <p:cNvSpPr>
                <a:spLocks noChangeShapeType="1"/>
              </p:cNvSpPr>
              <p:nvPr/>
            </p:nvSpPr>
            <p:spPr bwMode="auto">
              <a:xfrm flipV="1">
                <a:off x="3769" y="2368"/>
                <a:ext cx="202" cy="2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629" name="Line 1141"/>
              <p:cNvSpPr>
                <a:spLocks noChangeShapeType="1"/>
              </p:cNvSpPr>
              <p:nvPr/>
            </p:nvSpPr>
            <p:spPr bwMode="auto">
              <a:xfrm flipV="1">
                <a:off x="3921" y="2498"/>
                <a:ext cx="72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630" name="Line 1142"/>
              <p:cNvSpPr>
                <a:spLocks noChangeShapeType="1"/>
              </p:cNvSpPr>
              <p:nvPr/>
            </p:nvSpPr>
            <p:spPr bwMode="auto">
              <a:xfrm>
                <a:off x="563" y="1918"/>
                <a:ext cx="47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631" name="Line 1143"/>
              <p:cNvSpPr>
                <a:spLocks noChangeShapeType="1"/>
              </p:cNvSpPr>
              <p:nvPr/>
            </p:nvSpPr>
            <p:spPr bwMode="auto">
              <a:xfrm>
                <a:off x="821" y="2368"/>
                <a:ext cx="369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632" name="Line 1144"/>
              <p:cNvSpPr>
                <a:spLocks noChangeShapeType="1"/>
              </p:cNvSpPr>
              <p:nvPr/>
            </p:nvSpPr>
            <p:spPr bwMode="auto">
              <a:xfrm>
                <a:off x="2832" y="1918"/>
                <a:ext cx="260" cy="45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734" name="Line 1246"/>
              <p:cNvSpPr>
                <a:spLocks noChangeShapeType="1"/>
              </p:cNvSpPr>
              <p:nvPr/>
            </p:nvSpPr>
            <p:spPr bwMode="auto">
              <a:xfrm>
                <a:off x="1304" y="1536"/>
                <a:ext cx="25" cy="4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735" name="Line 1247"/>
              <p:cNvSpPr>
                <a:spLocks noChangeShapeType="1"/>
              </p:cNvSpPr>
              <p:nvPr/>
            </p:nvSpPr>
            <p:spPr bwMode="auto">
              <a:xfrm flipH="1">
                <a:off x="1232" y="1536"/>
                <a:ext cx="41" cy="5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736" name="Freeform 1248"/>
              <p:cNvSpPr>
                <a:spLocks/>
              </p:cNvSpPr>
              <p:nvPr/>
            </p:nvSpPr>
            <p:spPr bwMode="auto">
              <a:xfrm>
                <a:off x="1270" y="1516"/>
                <a:ext cx="20" cy="84"/>
              </a:xfrm>
              <a:custGeom>
                <a:avLst/>
                <a:gdLst>
                  <a:gd name="T0" fmla="*/ 53 w 53"/>
                  <a:gd name="T1" fmla="*/ 0 h 206"/>
                  <a:gd name="T2" fmla="*/ 53 w 53"/>
                  <a:gd name="T3" fmla="*/ 206 h 206"/>
                  <a:gd name="T4" fmla="*/ 0 w 53"/>
                  <a:gd name="T5" fmla="*/ 140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3" h="206">
                    <a:moveTo>
                      <a:pt x="53" y="0"/>
                    </a:moveTo>
                    <a:lnTo>
                      <a:pt x="53" y="206"/>
                    </a:lnTo>
                    <a:lnTo>
                      <a:pt x="0" y="14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737" name="Line 1249"/>
              <p:cNvSpPr>
                <a:spLocks noChangeShapeType="1"/>
              </p:cNvSpPr>
              <p:nvPr/>
            </p:nvSpPr>
            <p:spPr bwMode="auto">
              <a:xfrm>
                <a:off x="1306" y="1494"/>
                <a:ext cx="17" cy="3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738" name="Line 1250"/>
              <p:cNvSpPr>
                <a:spLocks noChangeShapeType="1"/>
              </p:cNvSpPr>
              <p:nvPr/>
            </p:nvSpPr>
            <p:spPr bwMode="auto">
              <a:xfrm flipV="1">
                <a:off x="1251" y="1514"/>
                <a:ext cx="64" cy="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740" name="Line 1252"/>
              <p:cNvSpPr>
                <a:spLocks noChangeShapeType="1"/>
              </p:cNvSpPr>
              <p:nvPr/>
            </p:nvSpPr>
            <p:spPr bwMode="auto">
              <a:xfrm flipV="1">
                <a:off x="1254" y="1483"/>
                <a:ext cx="41" cy="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748" name="Line 1260"/>
              <p:cNvSpPr>
                <a:spLocks noChangeShapeType="1"/>
              </p:cNvSpPr>
              <p:nvPr/>
            </p:nvSpPr>
            <p:spPr bwMode="auto">
              <a:xfrm flipV="1">
                <a:off x="1187" y="1527"/>
                <a:ext cx="50" cy="2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749" name="Line 1261"/>
              <p:cNvSpPr>
                <a:spLocks noChangeShapeType="1"/>
              </p:cNvSpPr>
              <p:nvPr/>
            </p:nvSpPr>
            <p:spPr bwMode="auto">
              <a:xfrm>
                <a:off x="1234" y="1508"/>
                <a:ext cx="9" cy="3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756" name="Line 1268"/>
              <p:cNvSpPr>
                <a:spLocks noChangeShapeType="1"/>
              </p:cNvSpPr>
              <p:nvPr/>
            </p:nvSpPr>
            <p:spPr bwMode="auto">
              <a:xfrm flipV="1">
                <a:off x="1365" y="1541"/>
                <a:ext cx="55" cy="3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757" name="Line 1269"/>
              <p:cNvSpPr>
                <a:spLocks noChangeShapeType="1"/>
              </p:cNvSpPr>
              <p:nvPr/>
            </p:nvSpPr>
            <p:spPr bwMode="auto">
              <a:xfrm flipV="1">
                <a:off x="1373" y="1502"/>
                <a:ext cx="47" cy="1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64758" name="Line 1270"/>
            <p:cNvSpPr>
              <a:spLocks noChangeShapeType="1"/>
            </p:cNvSpPr>
            <p:nvPr/>
          </p:nvSpPr>
          <p:spPr bwMode="auto">
            <a:xfrm flipH="1">
              <a:off x="1379" y="1430"/>
              <a:ext cx="41" cy="8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59" name="Line 1271"/>
            <p:cNvSpPr>
              <a:spLocks noChangeShapeType="1"/>
            </p:cNvSpPr>
            <p:nvPr/>
          </p:nvSpPr>
          <p:spPr bwMode="auto">
            <a:xfrm flipV="1">
              <a:off x="1365" y="1447"/>
              <a:ext cx="44" cy="1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60" name="Line 1272"/>
            <p:cNvSpPr>
              <a:spLocks noChangeShapeType="1"/>
            </p:cNvSpPr>
            <p:nvPr/>
          </p:nvSpPr>
          <p:spPr bwMode="auto">
            <a:xfrm>
              <a:off x="1462" y="1375"/>
              <a:ext cx="8" cy="3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61" name="Line 1273"/>
            <p:cNvSpPr>
              <a:spLocks noChangeShapeType="1"/>
            </p:cNvSpPr>
            <p:nvPr/>
          </p:nvSpPr>
          <p:spPr bwMode="auto">
            <a:xfrm flipV="1">
              <a:off x="1428" y="1436"/>
              <a:ext cx="78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62" name="Freeform 1274"/>
            <p:cNvSpPr>
              <a:spLocks/>
            </p:cNvSpPr>
            <p:nvPr/>
          </p:nvSpPr>
          <p:spPr bwMode="auto">
            <a:xfrm>
              <a:off x="1440" y="1466"/>
              <a:ext cx="66" cy="131"/>
            </a:xfrm>
            <a:custGeom>
              <a:avLst/>
              <a:gdLst>
                <a:gd name="T0" fmla="*/ 0 w 166"/>
                <a:gd name="T1" fmla="*/ 0 h 325"/>
                <a:gd name="T2" fmla="*/ 119 w 166"/>
                <a:gd name="T3" fmla="*/ 325 h 325"/>
                <a:gd name="T4" fmla="*/ 166 w 166"/>
                <a:gd name="T5" fmla="*/ 325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6" h="325">
                  <a:moveTo>
                    <a:pt x="0" y="0"/>
                  </a:moveTo>
                  <a:lnTo>
                    <a:pt x="119" y="325"/>
                  </a:lnTo>
                  <a:lnTo>
                    <a:pt x="166" y="32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63" name="Freeform 1275"/>
            <p:cNvSpPr>
              <a:spLocks/>
            </p:cNvSpPr>
            <p:nvPr/>
          </p:nvSpPr>
          <p:spPr bwMode="auto">
            <a:xfrm>
              <a:off x="1401" y="1453"/>
              <a:ext cx="83" cy="147"/>
            </a:xfrm>
            <a:custGeom>
              <a:avLst/>
              <a:gdLst>
                <a:gd name="T0" fmla="*/ 213 w 213"/>
                <a:gd name="T1" fmla="*/ 0 h 371"/>
                <a:gd name="T2" fmla="*/ 153 w 213"/>
                <a:gd name="T3" fmla="*/ 185 h 371"/>
                <a:gd name="T4" fmla="*/ 93 w 213"/>
                <a:gd name="T5" fmla="*/ 285 h 371"/>
                <a:gd name="T6" fmla="*/ 0 w 213"/>
                <a:gd name="T7" fmla="*/ 371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3" h="371">
                  <a:moveTo>
                    <a:pt x="213" y="0"/>
                  </a:moveTo>
                  <a:lnTo>
                    <a:pt x="153" y="185"/>
                  </a:lnTo>
                  <a:lnTo>
                    <a:pt x="93" y="285"/>
                  </a:lnTo>
                  <a:lnTo>
                    <a:pt x="0" y="37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64" name="Line 1276"/>
            <p:cNvSpPr>
              <a:spLocks noChangeShapeType="1"/>
            </p:cNvSpPr>
            <p:nvPr/>
          </p:nvSpPr>
          <p:spPr bwMode="auto">
            <a:xfrm flipH="1">
              <a:off x="2987" y="2709"/>
              <a:ext cx="39" cy="1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65" name="Line 1277"/>
            <p:cNvSpPr>
              <a:spLocks noChangeShapeType="1"/>
            </p:cNvSpPr>
            <p:nvPr/>
          </p:nvSpPr>
          <p:spPr bwMode="auto">
            <a:xfrm flipV="1">
              <a:off x="3006" y="2764"/>
              <a:ext cx="45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66" name="Line 1278"/>
            <p:cNvSpPr>
              <a:spLocks noChangeShapeType="1"/>
            </p:cNvSpPr>
            <p:nvPr/>
          </p:nvSpPr>
          <p:spPr bwMode="auto">
            <a:xfrm>
              <a:off x="3001" y="2789"/>
              <a:ext cx="25" cy="4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67" name="Line 1279"/>
            <p:cNvSpPr>
              <a:spLocks noChangeShapeType="1"/>
            </p:cNvSpPr>
            <p:nvPr/>
          </p:nvSpPr>
          <p:spPr bwMode="auto">
            <a:xfrm>
              <a:off x="3076" y="2698"/>
              <a:ext cx="0" cy="23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68" name="Line 1280"/>
            <p:cNvSpPr>
              <a:spLocks noChangeShapeType="1"/>
            </p:cNvSpPr>
            <p:nvPr/>
          </p:nvSpPr>
          <p:spPr bwMode="auto">
            <a:xfrm>
              <a:off x="3076" y="2775"/>
              <a:ext cx="50" cy="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69" name="Freeform 1281"/>
            <p:cNvSpPr>
              <a:spLocks/>
            </p:cNvSpPr>
            <p:nvPr/>
          </p:nvSpPr>
          <p:spPr bwMode="auto">
            <a:xfrm>
              <a:off x="2981" y="2753"/>
              <a:ext cx="72" cy="158"/>
            </a:xfrm>
            <a:custGeom>
              <a:avLst/>
              <a:gdLst>
                <a:gd name="T0" fmla="*/ 179 w 179"/>
                <a:gd name="T1" fmla="*/ 0 h 398"/>
                <a:gd name="T2" fmla="*/ 126 w 179"/>
                <a:gd name="T3" fmla="*/ 192 h 398"/>
                <a:gd name="T4" fmla="*/ 99 w 179"/>
                <a:gd name="T5" fmla="*/ 252 h 398"/>
                <a:gd name="T6" fmla="*/ 0 w 179"/>
                <a:gd name="T7" fmla="*/ 398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9" h="398">
                  <a:moveTo>
                    <a:pt x="179" y="0"/>
                  </a:moveTo>
                  <a:lnTo>
                    <a:pt x="126" y="192"/>
                  </a:lnTo>
                  <a:lnTo>
                    <a:pt x="99" y="252"/>
                  </a:lnTo>
                  <a:lnTo>
                    <a:pt x="0" y="39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70" name="Line 1282"/>
            <p:cNvSpPr>
              <a:spLocks noChangeShapeType="1"/>
            </p:cNvSpPr>
            <p:nvPr/>
          </p:nvSpPr>
          <p:spPr bwMode="auto">
            <a:xfrm>
              <a:off x="3273" y="2870"/>
              <a:ext cx="27" cy="4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71" name="Line 1283"/>
            <p:cNvSpPr>
              <a:spLocks noChangeShapeType="1"/>
            </p:cNvSpPr>
            <p:nvPr/>
          </p:nvSpPr>
          <p:spPr bwMode="auto">
            <a:xfrm flipH="1">
              <a:off x="3200" y="2870"/>
              <a:ext cx="42" cy="5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72" name="Freeform 1284"/>
            <p:cNvSpPr>
              <a:spLocks/>
            </p:cNvSpPr>
            <p:nvPr/>
          </p:nvSpPr>
          <p:spPr bwMode="auto">
            <a:xfrm>
              <a:off x="3239" y="2850"/>
              <a:ext cx="22" cy="83"/>
            </a:xfrm>
            <a:custGeom>
              <a:avLst/>
              <a:gdLst>
                <a:gd name="T0" fmla="*/ 53 w 53"/>
                <a:gd name="T1" fmla="*/ 0 h 206"/>
                <a:gd name="T2" fmla="*/ 53 w 53"/>
                <a:gd name="T3" fmla="*/ 206 h 206"/>
                <a:gd name="T4" fmla="*/ 0 w 53"/>
                <a:gd name="T5" fmla="*/ 140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3" h="206">
                  <a:moveTo>
                    <a:pt x="53" y="0"/>
                  </a:moveTo>
                  <a:lnTo>
                    <a:pt x="53" y="206"/>
                  </a:lnTo>
                  <a:lnTo>
                    <a:pt x="0" y="14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73" name="Line 1285"/>
            <p:cNvSpPr>
              <a:spLocks noChangeShapeType="1"/>
            </p:cNvSpPr>
            <p:nvPr/>
          </p:nvSpPr>
          <p:spPr bwMode="auto">
            <a:xfrm>
              <a:off x="3275" y="2828"/>
              <a:ext cx="17" cy="3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74" name="Line 1286"/>
            <p:cNvSpPr>
              <a:spLocks noChangeShapeType="1"/>
            </p:cNvSpPr>
            <p:nvPr/>
          </p:nvSpPr>
          <p:spPr bwMode="auto">
            <a:xfrm flipV="1">
              <a:off x="3220" y="2850"/>
              <a:ext cx="64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75" name="Line 1287"/>
            <p:cNvSpPr>
              <a:spLocks noChangeShapeType="1"/>
            </p:cNvSpPr>
            <p:nvPr/>
          </p:nvSpPr>
          <p:spPr bwMode="auto">
            <a:xfrm flipH="1">
              <a:off x="3228" y="2800"/>
              <a:ext cx="53" cy="5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76" name="Line 1288"/>
            <p:cNvSpPr>
              <a:spLocks noChangeShapeType="1"/>
            </p:cNvSpPr>
            <p:nvPr/>
          </p:nvSpPr>
          <p:spPr bwMode="auto">
            <a:xfrm flipV="1">
              <a:off x="3223" y="2817"/>
              <a:ext cx="44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77" name="Line 1289"/>
            <p:cNvSpPr>
              <a:spLocks noChangeShapeType="1"/>
            </p:cNvSpPr>
            <p:nvPr/>
          </p:nvSpPr>
          <p:spPr bwMode="auto">
            <a:xfrm flipH="1">
              <a:off x="3231" y="2786"/>
              <a:ext cx="30" cy="3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78" name="Line 1290"/>
            <p:cNvSpPr>
              <a:spLocks noChangeShapeType="1"/>
            </p:cNvSpPr>
            <p:nvPr/>
          </p:nvSpPr>
          <p:spPr bwMode="auto">
            <a:xfrm>
              <a:off x="3256" y="2717"/>
              <a:ext cx="0" cy="6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79" name="Line 1291"/>
            <p:cNvSpPr>
              <a:spLocks noChangeShapeType="1"/>
            </p:cNvSpPr>
            <p:nvPr/>
          </p:nvSpPr>
          <p:spPr bwMode="auto">
            <a:xfrm flipV="1">
              <a:off x="3228" y="2748"/>
              <a:ext cx="45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80" name="Line 1292"/>
            <p:cNvSpPr>
              <a:spLocks noChangeShapeType="1"/>
            </p:cNvSpPr>
            <p:nvPr/>
          </p:nvSpPr>
          <p:spPr bwMode="auto">
            <a:xfrm flipH="1">
              <a:off x="3225" y="2775"/>
              <a:ext cx="61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81" name="Line 1293"/>
            <p:cNvSpPr>
              <a:spLocks noChangeShapeType="1"/>
            </p:cNvSpPr>
            <p:nvPr/>
          </p:nvSpPr>
          <p:spPr bwMode="auto">
            <a:xfrm flipH="1">
              <a:off x="3281" y="2703"/>
              <a:ext cx="5" cy="7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82" name="Line 1294"/>
            <p:cNvSpPr>
              <a:spLocks noChangeShapeType="1"/>
            </p:cNvSpPr>
            <p:nvPr/>
          </p:nvSpPr>
          <p:spPr bwMode="auto">
            <a:xfrm flipV="1">
              <a:off x="3223" y="2712"/>
              <a:ext cx="61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83" name="Line 1295"/>
            <p:cNvSpPr>
              <a:spLocks noChangeShapeType="1"/>
            </p:cNvSpPr>
            <p:nvPr/>
          </p:nvSpPr>
          <p:spPr bwMode="auto">
            <a:xfrm>
              <a:off x="3223" y="2703"/>
              <a:ext cx="2" cy="9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84" name="Line 1296"/>
            <p:cNvSpPr>
              <a:spLocks noChangeShapeType="1"/>
            </p:cNvSpPr>
            <p:nvPr/>
          </p:nvSpPr>
          <p:spPr bwMode="auto">
            <a:xfrm flipV="1">
              <a:off x="3159" y="2861"/>
              <a:ext cx="50" cy="3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85" name="Line 1297"/>
            <p:cNvSpPr>
              <a:spLocks noChangeShapeType="1"/>
            </p:cNvSpPr>
            <p:nvPr/>
          </p:nvSpPr>
          <p:spPr bwMode="auto">
            <a:xfrm>
              <a:off x="3203" y="2845"/>
              <a:ext cx="11" cy="3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86" name="Line 1298"/>
            <p:cNvSpPr>
              <a:spLocks noChangeShapeType="1"/>
            </p:cNvSpPr>
            <p:nvPr/>
          </p:nvSpPr>
          <p:spPr bwMode="auto">
            <a:xfrm>
              <a:off x="3187" y="2703"/>
              <a:ext cx="0" cy="17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87" name="Line 1299"/>
            <p:cNvSpPr>
              <a:spLocks noChangeShapeType="1"/>
            </p:cNvSpPr>
            <p:nvPr/>
          </p:nvSpPr>
          <p:spPr bwMode="auto">
            <a:xfrm flipH="1">
              <a:off x="3167" y="2811"/>
              <a:ext cx="45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88" name="Line 1300"/>
            <p:cNvSpPr>
              <a:spLocks noChangeShapeType="1"/>
            </p:cNvSpPr>
            <p:nvPr/>
          </p:nvSpPr>
          <p:spPr bwMode="auto">
            <a:xfrm flipH="1">
              <a:off x="3206" y="2753"/>
              <a:ext cx="6" cy="5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89" name="Line 1301"/>
            <p:cNvSpPr>
              <a:spLocks noChangeShapeType="1"/>
            </p:cNvSpPr>
            <p:nvPr/>
          </p:nvSpPr>
          <p:spPr bwMode="auto">
            <a:xfrm flipV="1">
              <a:off x="3167" y="2762"/>
              <a:ext cx="42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90" name="Line 1302"/>
            <p:cNvSpPr>
              <a:spLocks noChangeShapeType="1"/>
            </p:cNvSpPr>
            <p:nvPr/>
          </p:nvSpPr>
          <p:spPr bwMode="auto">
            <a:xfrm>
              <a:off x="3167" y="2750"/>
              <a:ext cx="0" cy="8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91" name="Line 1303"/>
            <p:cNvSpPr>
              <a:spLocks noChangeShapeType="1"/>
            </p:cNvSpPr>
            <p:nvPr/>
          </p:nvSpPr>
          <p:spPr bwMode="auto">
            <a:xfrm flipH="1">
              <a:off x="3339" y="2709"/>
              <a:ext cx="31" cy="8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92" name="Line 1304"/>
            <p:cNvSpPr>
              <a:spLocks noChangeShapeType="1"/>
            </p:cNvSpPr>
            <p:nvPr/>
          </p:nvSpPr>
          <p:spPr bwMode="auto">
            <a:xfrm flipV="1">
              <a:off x="3334" y="2875"/>
              <a:ext cx="55" cy="3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93" name="Line 1305"/>
            <p:cNvSpPr>
              <a:spLocks noChangeShapeType="1"/>
            </p:cNvSpPr>
            <p:nvPr/>
          </p:nvSpPr>
          <p:spPr bwMode="auto">
            <a:xfrm flipV="1">
              <a:off x="3342" y="2836"/>
              <a:ext cx="47" cy="1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94" name="Line 1306"/>
            <p:cNvSpPr>
              <a:spLocks noChangeShapeType="1"/>
            </p:cNvSpPr>
            <p:nvPr/>
          </p:nvSpPr>
          <p:spPr bwMode="auto">
            <a:xfrm flipH="1">
              <a:off x="3347" y="2764"/>
              <a:ext cx="42" cy="8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95" name="Line 1307"/>
            <p:cNvSpPr>
              <a:spLocks noChangeShapeType="1"/>
            </p:cNvSpPr>
            <p:nvPr/>
          </p:nvSpPr>
          <p:spPr bwMode="auto">
            <a:xfrm flipV="1">
              <a:off x="3334" y="2781"/>
              <a:ext cx="44" cy="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96" name="Line 1308"/>
            <p:cNvSpPr>
              <a:spLocks noChangeShapeType="1"/>
            </p:cNvSpPr>
            <p:nvPr/>
          </p:nvSpPr>
          <p:spPr bwMode="auto">
            <a:xfrm>
              <a:off x="3431" y="2709"/>
              <a:ext cx="8" cy="4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97" name="Line 1309"/>
            <p:cNvSpPr>
              <a:spLocks noChangeShapeType="1"/>
            </p:cNvSpPr>
            <p:nvPr/>
          </p:nvSpPr>
          <p:spPr bwMode="auto">
            <a:xfrm flipV="1">
              <a:off x="3400" y="2770"/>
              <a:ext cx="75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98" name="Freeform 1310"/>
            <p:cNvSpPr>
              <a:spLocks/>
            </p:cNvSpPr>
            <p:nvPr/>
          </p:nvSpPr>
          <p:spPr bwMode="auto">
            <a:xfrm>
              <a:off x="3408" y="2800"/>
              <a:ext cx="67" cy="131"/>
            </a:xfrm>
            <a:custGeom>
              <a:avLst/>
              <a:gdLst>
                <a:gd name="T0" fmla="*/ 0 w 166"/>
                <a:gd name="T1" fmla="*/ 0 h 325"/>
                <a:gd name="T2" fmla="*/ 120 w 166"/>
                <a:gd name="T3" fmla="*/ 325 h 325"/>
                <a:gd name="T4" fmla="*/ 166 w 166"/>
                <a:gd name="T5" fmla="*/ 325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6" h="325">
                  <a:moveTo>
                    <a:pt x="0" y="0"/>
                  </a:moveTo>
                  <a:lnTo>
                    <a:pt x="120" y="325"/>
                  </a:lnTo>
                  <a:lnTo>
                    <a:pt x="166" y="32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799" name="Freeform 1311"/>
            <p:cNvSpPr>
              <a:spLocks/>
            </p:cNvSpPr>
            <p:nvPr/>
          </p:nvSpPr>
          <p:spPr bwMode="auto">
            <a:xfrm>
              <a:off x="3370" y="2786"/>
              <a:ext cx="86" cy="147"/>
            </a:xfrm>
            <a:custGeom>
              <a:avLst/>
              <a:gdLst>
                <a:gd name="T0" fmla="*/ 211 w 211"/>
                <a:gd name="T1" fmla="*/ 0 h 371"/>
                <a:gd name="T2" fmla="*/ 151 w 211"/>
                <a:gd name="T3" fmla="*/ 185 h 371"/>
                <a:gd name="T4" fmla="*/ 92 w 211"/>
                <a:gd name="T5" fmla="*/ 285 h 371"/>
                <a:gd name="T6" fmla="*/ 0 w 211"/>
                <a:gd name="T7" fmla="*/ 371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371">
                  <a:moveTo>
                    <a:pt x="211" y="0"/>
                  </a:moveTo>
                  <a:lnTo>
                    <a:pt x="151" y="185"/>
                  </a:lnTo>
                  <a:lnTo>
                    <a:pt x="92" y="285"/>
                  </a:lnTo>
                  <a:lnTo>
                    <a:pt x="0" y="37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grpSp>
          <p:nvGrpSpPr>
            <p:cNvPr id="64803" name="Group 1315"/>
            <p:cNvGrpSpPr>
              <a:grpSpLocks/>
            </p:cNvGrpSpPr>
            <p:nvPr/>
          </p:nvGrpSpPr>
          <p:grpSpPr bwMode="auto">
            <a:xfrm>
              <a:off x="4859" y="1918"/>
              <a:ext cx="338" cy="2000"/>
              <a:chOff x="4859" y="1918"/>
              <a:chExt cx="338" cy="2000"/>
            </a:xfrm>
          </p:grpSpPr>
          <p:sp>
            <p:nvSpPr>
              <p:cNvPr id="64804" name="Line 1316"/>
              <p:cNvSpPr>
                <a:spLocks noChangeShapeType="1"/>
              </p:cNvSpPr>
              <p:nvPr/>
            </p:nvSpPr>
            <p:spPr bwMode="auto">
              <a:xfrm>
                <a:off x="5166" y="2088"/>
                <a:ext cx="0" cy="183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805" name="Freeform 1317"/>
              <p:cNvSpPr>
                <a:spLocks/>
              </p:cNvSpPr>
              <p:nvPr/>
            </p:nvSpPr>
            <p:spPr bwMode="auto">
              <a:xfrm>
                <a:off x="5139" y="1918"/>
                <a:ext cx="58" cy="170"/>
              </a:xfrm>
              <a:custGeom>
                <a:avLst/>
                <a:gdLst>
                  <a:gd name="T0" fmla="*/ 0 w 144"/>
                  <a:gd name="T1" fmla="*/ 429 h 429"/>
                  <a:gd name="T2" fmla="*/ 144 w 144"/>
                  <a:gd name="T3" fmla="*/ 429 h 429"/>
                  <a:gd name="T4" fmla="*/ 72 w 144"/>
                  <a:gd name="T5" fmla="*/ 0 h 429"/>
                  <a:gd name="T6" fmla="*/ 0 w 144"/>
                  <a:gd name="T7" fmla="*/ 429 h 4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4" h="429">
                    <a:moveTo>
                      <a:pt x="0" y="429"/>
                    </a:moveTo>
                    <a:lnTo>
                      <a:pt x="144" y="429"/>
                    </a:lnTo>
                    <a:lnTo>
                      <a:pt x="72" y="0"/>
                    </a:lnTo>
                    <a:lnTo>
                      <a:pt x="0" y="429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806" name="Freeform 1318"/>
              <p:cNvSpPr>
                <a:spLocks/>
              </p:cNvSpPr>
              <p:nvPr/>
            </p:nvSpPr>
            <p:spPr bwMode="auto">
              <a:xfrm>
                <a:off x="5139" y="1918"/>
                <a:ext cx="58" cy="170"/>
              </a:xfrm>
              <a:custGeom>
                <a:avLst/>
                <a:gdLst>
                  <a:gd name="T0" fmla="*/ 0 w 144"/>
                  <a:gd name="T1" fmla="*/ 429 h 429"/>
                  <a:gd name="T2" fmla="*/ 144 w 144"/>
                  <a:gd name="T3" fmla="*/ 429 h 429"/>
                  <a:gd name="T4" fmla="*/ 72 w 144"/>
                  <a:gd name="T5" fmla="*/ 0 h 429"/>
                  <a:gd name="T6" fmla="*/ 0 w 144"/>
                  <a:gd name="T7" fmla="*/ 429 h 4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4" h="429">
                    <a:moveTo>
                      <a:pt x="0" y="429"/>
                    </a:moveTo>
                    <a:lnTo>
                      <a:pt x="144" y="429"/>
                    </a:lnTo>
                    <a:lnTo>
                      <a:pt x="72" y="0"/>
                    </a:lnTo>
                    <a:lnTo>
                      <a:pt x="0" y="429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807" name="Freeform 1319"/>
              <p:cNvSpPr>
                <a:spLocks/>
              </p:cNvSpPr>
              <p:nvPr/>
            </p:nvSpPr>
            <p:spPr bwMode="auto">
              <a:xfrm>
                <a:off x="4878" y="3147"/>
                <a:ext cx="214" cy="128"/>
              </a:xfrm>
              <a:custGeom>
                <a:avLst/>
                <a:gdLst>
                  <a:gd name="T0" fmla="*/ 539 w 539"/>
                  <a:gd name="T1" fmla="*/ 320 h 320"/>
                  <a:gd name="T2" fmla="*/ 539 w 539"/>
                  <a:gd name="T3" fmla="*/ 225 h 320"/>
                  <a:gd name="T4" fmla="*/ 539 w 539"/>
                  <a:gd name="T5" fmla="*/ 218 h 320"/>
                  <a:gd name="T6" fmla="*/ 538 w 539"/>
                  <a:gd name="T7" fmla="*/ 211 h 320"/>
                  <a:gd name="T8" fmla="*/ 537 w 539"/>
                  <a:gd name="T9" fmla="*/ 204 h 320"/>
                  <a:gd name="T10" fmla="*/ 535 w 539"/>
                  <a:gd name="T11" fmla="*/ 197 h 320"/>
                  <a:gd name="T12" fmla="*/ 532 w 539"/>
                  <a:gd name="T13" fmla="*/ 189 h 320"/>
                  <a:gd name="T14" fmla="*/ 529 w 539"/>
                  <a:gd name="T15" fmla="*/ 183 h 320"/>
                  <a:gd name="T16" fmla="*/ 526 w 539"/>
                  <a:gd name="T17" fmla="*/ 175 h 320"/>
                  <a:gd name="T18" fmla="*/ 522 w 539"/>
                  <a:gd name="T19" fmla="*/ 168 h 320"/>
                  <a:gd name="T20" fmla="*/ 517 w 539"/>
                  <a:gd name="T21" fmla="*/ 161 h 320"/>
                  <a:gd name="T22" fmla="*/ 512 w 539"/>
                  <a:gd name="T23" fmla="*/ 154 h 320"/>
                  <a:gd name="T24" fmla="*/ 507 w 539"/>
                  <a:gd name="T25" fmla="*/ 147 h 320"/>
                  <a:gd name="T26" fmla="*/ 500 w 539"/>
                  <a:gd name="T27" fmla="*/ 141 h 320"/>
                  <a:gd name="T28" fmla="*/ 495 w 539"/>
                  <a:gd name="T29" fmla="*/ 133 h 320"/>
                  <a:gd name="T30" fmla="*/ 488 w 539"/>
                  <a:gd name="T31" fmla="*/ 127 h 320"/>
                  <a:gd name="T32" fmla="*/ 480 w 539"/>
                  <a:gd name="T33" fmla="*/ 121 h 320"/>
                  <a:gd name="T34" fmla="*/ 473 w 539"/>
                  <a:gd name="T35" fmla="*/ 114 h 320"/>
                  <a:gd name="T36" fmla="*/ 465 w 539"/>
                  <a:gd name="T37" fmla="*/ 109 h 320"/>
                  <a:gd name="T38" fmla="*/ 457 w 539"/>
                  <a:gd name="T39" fmla="*/ 103 h 320"/>
                  <a:gd name="T40" fmla="*/ 448 w 539"/>
                  <a:gd name="T41" fmla="*/ 98 h 320"/>
                  <a:gd name="T42" fmla="*/ 439 w 539"/>
                  <a:gd name="T43" fmla="*/ 92 h 320"/>
                  <a:gd name="T44" fmla="*/ 431 w 539"/>
                  <a:gd name="T45" fmla="*/ 88 h 320"/>
                  <a:gd name="T46" fmla="*/ 422 w 539"/>
                  <a:gd name="T47" fmla="*/ 82 h 320"/>
                  <a:gd name="T48" fmla="*/ 413 w 539"/>
                  <a:gd name="T49" fmla="*/ 79 h 320"/>
                  <a:gd name="T50" fmla="*/ 403 w 539"/>
                  <a:gd name="T51" fmla="*/ 74 h 320"/>
                  <a:gd name="T52" fmla="*/ 393 w 539"/>
                  <a:gd name="T53" fmla="*/ 71 h 320"/>
                  <a:gd name="T54" fmla="*/ 384 w 539"/>
                  <a:gd name="T55" fmla="*/ 68 h 320"/>
                  <a:gd name="T56" fmla="*/ 374 w 539"/>
                  <a:gd name="T57" fmla="*/ 65 h 320"/>
                  <a:gd name="T58" fmla="*/ 164 w 539"/>
                  <a:gd name="T59" fmla="*/ 9 h 320"/>
                  <a:gd name="T60" fmla="*/ 154 w 539"/>
                  <a:gd name="T61" fmla="*/ 6 h 320"/>
                  <a:gd name="T62" fmla="*/ 145 w 539"/>
                  <a:gd name="T63" fmla="*/ 5 h 320"/>
                  <a:gd name="T64" fmla="*/ 136 w 539"/>
                  <a:gd name="T65" fmla="*/ 2 h 320"/>
                  <a:gd name="T66" fmla="*/ 127 w 539"/>
                  <a:gd name="T67" fmla="*/ 1 h 320"/>
                  <a:gd name="T68" fmla="*/ 117 w 539"/>
                  <a:gd name="T69" fmla="*/ 0 h 320"/>
                  <a:gd name="T70" fmla="*/ 108 w 539"/>
                  <a:gd name="T71" fmla="*/ 0 h 320"/>
                  <a:gd name="T72" fmla="*/ 99 w 539"/>
                  <a:gd name="T73" fmla="*/ 0 h 320"/>
                  <a:gd name="T74" fmla="*/ 90 w 539"/>
                  <a:gd name="T75" fmla="*/ 1 h 320"/>
                  <a:gd name="T76" fmla="*/ 81 w 539"/>
                  <a:gd name="T77" fmla="*/ 2 h 320"/>
                  <a:gd name="T78" fmla="*/ 74 w 539"/>
                  <a:gd name="T79" fmla="*/ 4 h 320"/>
                  <a:gd name="T80" fmla="*/ 66 w 539"/>
                  <a:gd name="T81" fmla="*/ 5 h 320"/>
                  <a:gd name="T82" fmla="*/ 58 w 539"/>
                  <a:gd name="T83" fmla="*/ 7 h 320"/>
                  <a:gd name="T84" fmla="*/ 52 w 539"/>
                  <a:gd name="T85" fmla="*/ 10 h 320"/>
                  <a:gd name="T86" fmla="*/ 45 w 539"/>
                  <a:gd name="T87" fmla="*/ 12 h 320"/>
                  <a:gd name="T88" fmla="*/ 38 w 539"/>
                  <a:gd name="T89" fmla="*/ 16 h 320"/>
                  <a:gd name="T90" fmla="*/ 32 w 539"/>
                  <a:gd name="T91" fmla="*/ 20 h 320"/>
                  <a:gd name="T92" fmla="*/ 26 w 539"/>
                  <a:gd name="T93" fmla="*/ 23 h 320"/>
                  <a:gd name="T94" fmla="*/ 22 w 539"/>
                  <a:gd name="T95" fmla="*/ 28 h 320"/>
                  <a:gd name="T96" fmla="*/ 17 w 539"/>
                  <a:gd name="T97" fmla="*/ 32 h 320"/>
                  <a:gd name="T98" fmla="*/ 13 w 539"/>
                  <a:gd name="T99" fmla="*/ 38 h 320"/>
                  <a:gd name="T100" fmla="*/ 10 w 539"/>
                  <a:gd name="T101" fmla="*/ 43 h 320"/>
                  <a:gd name="T102" fmla="*/ 6 w 539"/>
                  <a:gd name="T103" fmla="*/ 49 h 320"/>
                  <a:gd name="T104" fmla="*/ 4 w 539"/>
                  <a:gd name="T105" fmla="*/ 54 h 320"/>
                  <a:gd name="T106" fmla="*/ 2 w 539"/>
                  <a:gd name="T107" fmla="*/ 61 h 320"/>
                  <a:gd name="T108" fmla="*/ 1 w 539"/>
                  <a:gd name="T109" fmla="*/ 67 h 320"/>
                  <a:gd name="T110" fmla="*/ 0 w 539"/>
                  <a:gd name="T111" fmla="*/ 73 h 320"/>
                  <a:gd name="T112" fmla="*/ 0 w 539"/>
                  <a:gd name="T113" fmla="*/ 80 h 320"/>
                  <a:gd name="T114" fmla="*/ 0 w 539"/>
                  <a:gd name="T115" fmla="*/ 175 h 320"/>
                  <a:gd name="T116" fmla="*/ 539 w 539"/>
                  <a:gd name="T117" fmla="*/ 320 h 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39" h="320">
                    <a:moveTo>
                      <a:pt x="539" y="320"/>
                    </a:moveTo>
                    <a:lnTo>
                      <a:pt x="539" y="225"/>
                    </a:lnTo>
                    <a:lnTo>
                      <a:pt x="539" y="218"/>
                    </a:lnTo>
                    <a:lnTo>
                      <a:pt x="538" y="211"/>
                    </a:lnTo>
                    <a:lnTo>
                      <a:pt x="537" y="204"/>
                    </a:lnTo>
                    <a:lnTo>
                      <a:pt x="535" y="197"/>
                    </a:lnTo>
                    <a:lnTo>
                      <a:pt x="532" y="189"/>
                    </a:lnTo>
                    <a:lnTo>
                      <a:pt x="529" y="183"/>
                    </a:lnTo>
                    <a:lnTo>
                      <a:pt x="526" y="175"/>
                    </a:lnTo>
                    <a:lnTo>
                      <a:pt x="522" y="168"/>
                    </a:lnTo>
                    <a:lnTo>
                      <a:pt x="517" y="161"/>
                    </a:lnTo>
                    <a:lnTo>
                      <a:pt x="512" y="154"/>
                    </a:lnTo>
                    <a:lnTo>
                      <a:pt x="507" y="147"/>
                    </a:lnTo>
                    <a:lnTo>
                      <a:pt x="500" y="141"/>
                    </a:lnTo>
                    <a:lnTo>
                      <a:pt x="495" y="133"/>
                    </a:lnTo>
                    <a:lnTo>
                      <a:pt x="488" y="127"/>
                    </a:lnTo>
                    <a:lnTo>
                      <a:pt x="480" y="121"/>
                    </a:lnTo>
                    <a:lnTo>
                      <a:pt x="473" y="114"/>
                    </a:lnTo>
                    <a:lnTo>
                      <a:pt x="465" y="109"/>
                    </a:lnTo>
                    <a:lnTo>
                      <a:pt x="457" y="103"/>
                    </a:lnTo>
                    <a:lnTo>
                      <a:pt x="448" y="98"/>
                    </a:lnTo>
                    <a:lnTo>
                      <a:pt x="439" y="92"/>
                    </a:lnTo>
                    <a:lnTo>
                      <a:pt x="431" y="88"/>
                    </a:lnTo>
                    <a:lnTo>
                      <a:pt x="422" y="82"/>
                    </a:lnTo>
                    <a:lnTo>
                      <a:pt x="413" y="79"/>
                    </a:lnTo>
                    <a:lnTo>
                      <a:pt x="403" y="74"/>
                    </a:lnTo>
                    <a:lnTo>
                      <a:pt x="393" y="71"/>
                    </a:lnTo>
                    <a:lnTo>
                      <a:pt x="384" y="68"/>
                    </a:lnTo>
                    <a:lnTo>
                      <a:pt x="374" y="65"/>
                    </a:lnTo>
                    <a:lnTo>
                      <a:pt x="164" y="9"/>
                    </a:lnTo>
                    <a:lnTo>
                      <a:pt x="154" y="6"/>
                    </a:lnTo>
                    <a:lnTo>
                      <a:pt x="145" y="5"/>
                    </a:lnTo>
                    <a:lnTo>
                      <a:pt x="136" y="2"/>
                    </a:lnTo>
                    <a:lnTo>
                      <a:pt x="127" y="1"/>
                    </a:lnTo>
                    <a:lnTo>
                      <a:pt x="117" y="0"/>
                    </a:lnTo>
                    <a:lnTo>
                      <a:pt x="108" y="0"/>
                    </a:lnTo>
                    <a:lnTo>
                      <a:pt x="99" y="0"/>
                    </a:lnTo>
                    <a:lnTo>
                      <a:pt x="90" y="1"/>
                    </a:lnTo>
                    <a:lnTo>
                      <a:pt x="81" y="2"/>
                    </a:lnTo>
                    <a:lnTo>
                      <a:pt x="74" y="4"/>
                    </a:lnTo>
                    <a:lnTo>
                      <a:pt x="66" y="5"/>
                    </a:lnTo>
                    <a:lnTo>
                      <a:pt x="58" y="7"/>
                    </a:lnTo>
                    <a:lnTo>
                      <a:pt x="52" y="10"/>
                    </a:lnTo>
                    <a:lnTo>
                      <a:pt x="45" y="12"/>
                    </a:lnTo>
                    <a:lnTo>
                      <a:pt x="38" y="16"/>
                    </a:lnTo>
                    <a:lnTo>
                      <a:pt x="32" y="20"/>
                    </a:lnTo>
                    <a:lnTo>
                      <a:pt x="26" y="23"/>
                    </a:lnTo>
                    <a:lnTo>
                      <a:pt x="22" y="28"/>
                    </a:lnTo>
                    <a:lnTo>
                      <a:pt x="17" y="32"/>
                    </a:lnTo>
                    <a:lnTo>
                      <a:pt x="13" y="38"/>
                    </a:lnTo>
                    <a:lnTo>
                      <a:pt x="10" y="43"/>
                    </a:lnTo>
                    <a:lnTo>
                      <a:pt x="6" y="49"/>
                    </a:lnTo>
                    <a:lnTo>
                      <a:pt x="4" y="54"/>
                    </a:lnTo>
                    <a:lnTo>
                      <a:pt x="2" y="61"/>
                    </a:lnTo>
                    <a:lnTo>
                      <a:pt x="1" y="67"/>
                    </a:lnTo>
                    <a:lnTo>
                      <a:pt x="0" y="73"/>
                    </a:lnTo>
                    <a:lnTo>
                      <a:pt x="0" y="80"/>
                    </a:lnTo>
                    <a:lnTo>
                      <a:pt x="0" y="175"/>
                    </a:lnTo>
                    <a:lnTo>
                      <a:pt x="539" y="320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808" name="Line 1320"/>
              <p:cNvSpPr>
                <a:spLocks noChangeShapeType="1"/>
              </p:cNvSpPr>
              <p:nvPr/>
            </p:nvSpPr>
            <p:spPr bwMode="auto">
              <a:xfrm flipH="1" flipV="1">
                <a:off x="5092" y="3130"/>
                <a:ext cx="49" cy="2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809" name="Freeform 1321"/>
              <p:cNvSpPr>
                <a:spLocks/>
              </p:cNvSpPr>
              <p:nvPr/>
            </p:nvSpPr>
            <p:spPr bwMode="auto">
              <a:xfrm>
                <a:off x="4878" y="2958"/>
                <a:ext cx="214" cy="95"/>
              </a:xfrm>
              <a:custGeom>
                <a:avLst/>
                <a:gdLst>
                  <a:gd name="T0" fmla="*/ 0 w 539"/>
                  <a:gd name="T1" fmla="*/ 0 h 240"/>
                  <a:gd name="T2" fmla="*/ 539 w 539"/>
                  <a:gd name="T3" fmla="*/ 145 h 240"/>
                  <a:gd name="T4" fmla="*/ 539 w 539"/>
                  <a:gd name="T5" fmla="*/ 24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39" h="240">
                    <a:moveTo>
                      <a:pt x="0" y="0"/>
                    </a:moveTo>
                    <a:lnTo>
                      <a:pt x="539" y="145"/>
                    </a:lnTo>
                    <a:lnTo>
                      <a:pt x="539" y="24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810" name="Freeform 1322"/>
              <p:cNvSpPr>
                <a:spLocks/>
              </p:cNvSpPr>
              <p:nvPr/>
            </p:nvSpPr>
            <p:spPr bwMode="auto">
              <a:xfrm>
                <a:off x="5050" y="3053"/>
                <a:ext cx="42" cy="19"/>
              </a:xfrm>
              <a:custGeom>
                <a:avLst/>
                <a:gdLst>
                  <a:gd name="T0" fmla="*/ 0 w 105"/>
                  <a:gd name="T1" fmla="*/ 45 h 50"/>
                  <a:gd name="T2" fmla="*/ 9 w 105"/>
                  <a:gd name="T3" fmla="*/ 47 h 50"/>
                  <a:gd name="T4" fmla="*/ 17 w 105"/>
                  <a:gd name="T5" fmla="*/ 48 h 50"/>
                  <a:gd name="T6" fmla="*/ 24 w 105"/>
                  <a:gd name="T7" fmla="*/ 49 h 50"/>
                  <a:gd name="T8" fmla="*/ 31 w 105"/>
                  <a:gd name="T9" fmla="*/ 49 h 50"/>
                  <a:gd name="T10" fmla="*/ 39 w 105"/>
                  <a:gd name="T11" fmla="*/ 50 h 50"/>
                  <a:gd name="T12" fmla="*/ 46 w 105"/>
                  <a:gd name="T13" fmla="*/ 49 h 50"/>
                  <a:gd name="T14" fmla="*/ 53 w 105"/>
                  <a:gd name="T15" fmla="*/ 49 h 50"/>
                  <a:gd name="T16" fmla="*/ 60 w 105"/>
                  <a:gd name="T17" fmla="*/ 48 h 50"/>
                  <a:gd name="T18" fmla="*/ 66 w 105"/>
                  <a:gd name="T19" fmla="*/ 46 h 50"/>
                  <a:gd name="T20" fmla="*/ 72 w 105"/>
                  <a:gd name="T21" fmla="*/ 44 h 50"/>
                  <a:gd name="T22" fmla="*/ 77 w 105"/>
                  <a:gd name="T23" fmla="*/ 42 h 50"/>
                  <a:gd name="T24" fmla="*/ 83 w 105"/>
                  <a:gd name="T25" fmla="*/ 39 h 50"/>
                  <a:gd name="T26" fmla="*/ 87 w 105"/>
                  <a:gd name="T27" fmla="*/ 36 h 50"/>
                  <a:gd name="T28" fmla="*/ 92 w 105"/>
                  <a:gd name="T29" fmla="*/ 33 h 50"/>
                  <a:gd name="T30" fmla="*/ 95 w 105"/>
                  <a:gd name="T31" fmla="*/ 28 h 50"/>
                  <a:gd name="T32" fmla="*/ 98 w 105"/>
                  <a:gd name="T33" fmla="*/ 24 h 50"/>
                  <a:gd name="T34" fmla="*/ 101 w 105"/>
                  <a:gd name="T35" fmla="*/ 20 h 50"/>
                  <a:gd name="T36" fmla="*/ 103 w 105"/>
                  <a:gd name="T37" fmla="*/ 15 h 50"/>
                  <a:gd name="T38" fmla="*/ 104 w 105"/>
                  <a:gd name="T39" fmla="*/ 10 h 50"/>
                  <a:gd name="T40" fmla="*/ 105 w 105"/>
                  <a:gd name="T41" fmla="*/ 5 h 50"/>
                  <a:gd name="T42" fmla="*/ 105 w 105"/>
                  <a:gd name="T4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05" h="50">
                    <a:moveTo>
                      <a:pt x="0" y="45"/>
                    </a:moveTo>
                    <a:lnTo>
                      <a:pt x="9" y="47"/>
                    </a:lnTo>
                    <a:lnTo>
                      <a:pt x="17" y="48"/>
                    </a:lnTo>
                    <a:lnTo>
                      <a:pt x="24" y="49"/>
                    </a:lnTo>
                    <a:lnTo>
                      <a:pt x="31" y="49"/>
                    </a:lnTo>
                    <a:lnTo>
                      <a:pt x="39" y="50"/>
                    </a:lnTo>
                    <a:lnTo>
                      <a:pt x="46" y="49"/>
                    </a:lnTo>
                    <a:lnTo>
                      <a:pt x="53" y="49"/>
                    </a:lnTo>
                    <a:lnTo>
                      <a:pt x="60" y="48"/>
                    </a:lnTo>
                    <a:lnTo>
                      <a:pt x="66" y="46"/>
                    </a:lnTo>
                    <a:lnTo>
                      <a:pt x="72" y="44"/>
                    </a:lnTo>
                    <a:lnTo>
                      <a:pt x="77" y="42"/>
                    </a:lnTo>
                    <a:lnTo>
                      <a:pt x="83" y="39"/>
                    </a:lnTo>
                    <a:lnTo>
                      <a:pt x="87" y="36"/>
                    </a:lnTo>
                    <a:lnTo>
                      <a:pt x="92" y="33"/>
                    </a:lnTo>
                    <a:lnTo>
                      <a:pt x="95" y="28"/>
                    </a:lnTo>
                    <a:lnTo>
                      <a:pt x="98" y="24"/>
                    </a:lnTo>
                    <a:lnTo>
                      <a:pt x="101" y="20"/>
                    </a:lnTo>
                    <a:lnTo>
                      <a:pt x="103" y="15"/>
                    </a:lnTo>
                    <a:lnTo>
                      <a:pt x="104" y="10"/>
                    </a:lnTo>
                    <a:lnTo>
                      <a:pt x="105" y="5"/>
                    </a:lnTo>
                    <a:lnTo>
                      <a:pt x="105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811" name="Line 1323"/>
              <p:cNvSpPr>
                <a:spLocks noChangeShapeType="1"/>
              </p:cNvSpPr>
              <p:nvPr/>
            </p:nvSpPr>
            <p:spPr bwMode="auto">
              <a:xfrm flipH="1" flipV="1">
                <a:off x="4992" y="3055"/>
                <a:ext cx="58" cy="1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812" name="Freeform 1324"/>
              <p:cNvSpPr>
                <a:spLocks/>
              </p:cNvSpPr>
              <p:nvPr/>
            </p:nvSpPr>
            <p:spPr bwMode="auto">
              <a:xfrm>
                <a:off x="4950" y="3014"/>
                <a:ext cx="42" cy="41"/>
              </a:xfrm>
              <a:custGeom>
                <a:avLst/>
                <a:gdLst>
                  <a:gd name="T0" fmla="*/ 0 w 105"/>
                  <a:gd name="T1" fmla="*/ 0 h 102"/>
                  <a:gd name="T2" fmla="*/ 0 w 105"/>
                  <a:gd name="T3" fmla="*/ 6 h 102"/>
                  <a:gd name="T4" fmla="*/ 1 w 105"/>
                  <a:gd name="T5" fmla="*/ 13 h 102"/>
                  <a:gd name="T6" fmla="*/ 2 w 105"/>
                  <a:gd name="T7" fmla="*/ 18 h 102"/>
                  <a:gd name="T8" fmla="*/ 4 w 105"/>
                  <a:gd name="T9" fmla="*/ 24 h 102"/>
                  <a:gd name="T10" fmla="*/ 6 w 105"/>
                  <a:gd name="T11" fmla="*/ 30 h 102"/>
                  <a:gd name="T12" fmla="*/ 10 w 105"/>
                  <a:gd name="T13" fmla="*/ 36 h 102"/>
                  <a:gd name="T14" fmla="*/ 13 w 105"/>
                  <a:gd name="T15" fmla="*/ 41 h 102"/>
                  <a:gd name="T16" fmla="*/ 17 w 105"/>
                  <a:gd name="T17" fmla="*/ 47 h 102"/>
                  <a:gd name="T18" fmla="*/ 22 w 105"/>
                  <a:gd name="T19" fmla="*/ 53 h 102"/>
                  <a:gd name="T20" fmla="*/ 27 w 105"/>
                  <a:gd name="T21" fmla="*/ 59 h 102"/>
                  <a:gd name="T22" fmla="*/ 33 w 105"/>
                  <a:gd name="T23" fmla="*/ 63 h 102"/>
                  <a:gd name="T24" fmla="*/ 38 w 105"/>
                  <a:gd name="T25" fmla="*/ 69 h 102"/>
                  <a:gd name="T26" fmla="*/ 45 w 105"/>
                  <a:gd name="T27" fmla="*/ 74 h 102"/>
                  <a:gd name="T28" fmla="*/ 52 w 105"/>
                  <a:gd name="T29" fmla="*/ 79 h 102"/>
                  <a:gd name="T30" fmla="*/ 58 w 105"/>
                  <a:gd name="T31" fmla="*/ 83 h 102"/>
                  <a:gd name="T32" fmla="*/ 66 w 105"/>
                  <a:gd name="T33" fmla="*/ 88 h 102"/>
                  <a:gd name="T34" fmla="*/ 74 w 105"/>
                  <a:gd name="T35" fmla="*/ 91 h 102"/>
                  <a:gd name="T36" fmla="*/ 82 w 105"/>
                  <a:gd name="T37" fmla="*/ 94 h 102"/>
                  <a:gd name="T38" fmla="*/ 89 w 105"/>
                  <a:gd name="T39" fmla="*/ 98 h 102"/>
                  <a:gd name="T40" fmla="*/ 97 w 105"/>
                  <a:gd name="T41" fmla="*/ 100 h 102"/>
                  <a:gd name="T42" fmla="*/ 105 w 105"/>
                  <a:gd name="T43" fmla="*/ 102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05" h="102">
                    <a:moveTo>
                      <a:pt x="0" y="0"/>
                    </a:moveTo>
                    <a:lnTo>
                      <a:pt x="0" y="6"/>
                    </a:lnTo>
                    <a:lnTo>
                      <a:pt x="1" y="13"/>
                    </a:lnTo>
                    <a:lnTo>
                      <a:pt x="2" y="18"/>
                    </a:lnTo>
                    <a:lnTo>
                      <a:pt x="4" y="24"/>
                    </a:lnTo>
                    <a:lnTo>
                      <a:pt x="6" y="30"/>
                    </a:lnTo>
                    <a:lnTo>
                      <a:pt x="10" y="36"/>
                    </a:lnTo>
                    <a:lnTo>
                      <a:pt x="13" y="41"/>
                    </a:lnTo>
                    <a:lnTo>
                      <a:pt x="17" y="47"/>
                    </a:lnTo>
                    <a:lnTo>
                      <a:pt x="22" y="53"/>
                    </a:lnTo>
                    <a:lnTo>
                      <a:pt x="27" y="59"/>
                    </a:lnTo>
                    <a:lnTo>
                      <a:pt x="33" y="63"/>
                    </a:lnTo>
                    <a:lnTo>
                      <a:pt x="38" y="69"/>
                    </a:lnTo>
                    <a:lnTo>
                      <a:pt x="45" y="74"/>
                    </a:lnTo>
                    <a:lnTo>
                      <a:pt x="52" y="79"/>
                    </a:lnTo>
                    <a:lnTo>
                      <a:pt x="58" y="83"/>
                    </a:lnTo>
                    <a:lnTo>
                      <a:pt x="66" y="88"/>
                    </a:lnTo>
                    <a:lnTo>
                      <a:pt x="74" y="91"/>
                    </a:lnTo>
                    <a:lnTo>
                      <a:pt x="82" y="94"/>
                    </a:lnTo>
                    <a:lnTo>
                      <a:pt x="89" y="98"/>
                    </a:lnTo>
                    <a:lnTo>
                      <a:pt x="97" y="100"/>
                    </a:lnTo>
                    <a:lnTo>
                      <a:pt x="105" y="102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813" name="Line 1325"/>
              <p:cNvSpPr>
                <a:spLocks noChangeShapeType="1"/>
              </p:cNvSpPr>
              <p:nvPr/>
            </p:nvSpPr>
            <p:spPr bwMode="auto">
              <a:xfrm flipV="1">
                <a:off x="4950" y="2978"/>
                <a:ext cx="0" cy="3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814" name="Line 1326"/>
              <p:cNvSpPr>
                <a:spLocks noChangeShapeType="1"/>
              </p:cNvSpPr>
              <p:nvPr/>
            </p:nvSpPr>
            <p:spPr bwMode="auto">
              <a:xfrm>
                <a:off x="4958" y="3638"/>
                <a:ext cx="17" cy="14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815" name="Line 1327"/>
              <p:cNvSpPr>
                <a:spLocks noChangeShapeType="1"/>
              </p:cNvSpPr>
              <p:nvPr/>
            </p:nvSpPr>
            <p:spPr bwMode="auto">
              <a:xfrm>
                <a:off x="4859" y="3710"/>
                <a:ext cx="108" cy="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816" name="Freeform 1328"/>
              <p:cNvSpPr>
                <a:spLocks/>
              </p:cNvSpPr>
              <p:nvPr/>
            </p:nvSpPr>
            <p:spPr bwMode="auto">
              <a:xfrm>
                <a:off x="4967" y="3624"/>
                <a:ext cx="150" cy="89"/>
              </a:xfrm>
              <a:custGeom>
                <a:avLst/>
                <a:gdLst>
                  <a:gd name="T0" fmla="*/ 0 w 378"/>
                  <a:gd name="T1" fmla="*/ 226 h 226"/>
                  <a:gd name="T2" fmla="*/ 378 w 378"/>
                  <a:gd name="T3" fmla="*/ 90 h 226"/>
                  <a:gd name="T4" fmla="*/ 378 w 378"/>
                  <a:gd name="T5" fmla="*/ 0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78" h="226">
                    <a:moveTo>
                      <a:pt x="0" y="226"/>
                    </a:moveTo>
                    <a:lnTo>
                      <a:pt x="378" y="90"/>
                    </a:lnTo>
                    <a:lnTo>
                      <a:pt x="378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817" name="Freeform 1329"/>
              <p:cNvSpPr>
                <a:spLocks/>
              </p:cNvSpPr>
              <p:nvPr/>
            </p:nvSpPr>
            <p:spPr bwMode="auto">
              <a:xfrm>
                <a:off x="4967" y="3716"/>
                <a:ext cx="161" cy="74"/>
              </a:xfrm>
              <a:custGeom>
                <a:avLst/>
                <a:gdLst>
                  <a:gd name="T0" fmla="*/ 0 w 407"/>
                  <a:gd name="T1" fmla="*/ 0 h 189"/>
                  <a:gd name="T2" fmla="*/ 136 w 407"/>
                  <a:gd name="T3" fmla="*/ 30 h 189"/>
                  <a:gd name="T4" fmla="*/ 287 w 407"/>
                  <a:gd name="T5" fmla="*/ 91 h 189"/>
                  <a:gd name="T6" fmla="*/ 407 w 407"/>
                  <a:gd name="T7" fmla="*/ 189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7" h="189">
                    <a:moveTo>
                      <a:pt x="0" y="0"/>
                    </a:moveTo>
                    <a:lnTo>
                      <a:pt x="136" y="30"/>
                    </a:lnTo>
                    <a:lnTo>
                      <a:pt x="287" y="91"/>
                    </a:lnTo>
                    <a:lnTo>
                      <a:pt x="407" y="189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818" name="Line 1330"/>
              <p:cNvSpPr>
                <a:spLocks noChangeShapeType="1"/>
              </p:cNvSpPr>
              <p:nvPr/>
            </p:nvSpPr>
            <p:spPr bwMode="auto">
              <a:xfrm flipH="1" flipV="1">
                <a:off x="4867" y="3546"/>
                <a:ext cx="91" cy="4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819" name="Freeform 1331"/>
              <p:cNvSpPr>
                <a:spLocks/>
              </p:cNvSpPr>
              <p:nvPr/>
            </p:nvSpPr>
            <p:spPr bwMode="auto">
              <a:xfrm>
                <a:off x="4972" y="3557"/>
                <a:ext cx="147" cy="37"/>
              </a:xfrm>
              <a:custGeom>
                <a:avLst/>
                <a:gdLst>
                  <a:gd name="T0" fmla="*/ 129 w 371"/>
                  <a:gd name="T1" fmla="*/ 91 h 91"/>
                  <a:gd name="T2" fmla="*/ 0 w 371"/>
                  <a:gd name="T3" fmla="*/ 0 h 91"/>
                  <a:gd name="T4" fmla="*/ 371 w 371"/>
                  <a:gd name="T5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71" h="91">
                    <a:moveTo>
                      <a:pt x="129" y="91"/>
                    </a:moveTo>
                    <a:lnTo>
                      <a:pt x="0" y="0"/>
                    </a:lnTo>
                    <a:lnTo>
                      <a:pt x="371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820" name="Line 1332"/>
              <p:cNvSpPr>
                <a:spLocks noChangeShapeType="1"/>
              </p:cNvSpPr>
              <p:nvPr/>
            </p:nvSpPr>
            <p:spPr bwMode="auto">
              <a:xfrm flipH="1" flipV="1">
                <a:off x="4931" y="3538"/>
                <a:ext cx="41" cy="1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821" name="Freeform 1333"/>
              <p:cNvSpPr>
                <a:spLocks/>
              </p:cNvSpPr>
              <p:nvPr/>
            </p:nvSpPr>
            <p:spPr bwMode="auto">
              <a:xfrm>
                <a:off x="4867" y="3458"/>
                <a:ext cx="114" cy="80"/>
              </a:xfrm>
              <a:custGeom>
                <a:avLst/>
                <a:gdLst>
                  <a:gd name="T0" fmla="*/ 0 w 287"/>
                  <a:gd name="T1" fmla="*/ 0 h 205"/>
                  <a:gd name="T2" fmla="*/ 159 w 287"/>
                  <a:gd name="T3" fmla="*/ 75 h 205"/>
                  <a:gd name="T4" fmla="*/ 287 w 287"/>
                  <a:gd name="T5" fmla="*/ 205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7" h="205">
                    <a:moveTo>
                      <a:pt x="0" y="0"/>
                    </a:moveTo>
                    <a:lnTo>
                      <a:pt x="159" y="75"/>
                    </a:lnTo>
                    <a:lnTo>
                      <a:pt x="287" y="205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822" name="Line 1334"/>
              <p:cNvSpPr>
                <a:spLocks noChangeShapeType="1"/>
              </p:cNvSpPr>
              <p:nvPr/>
            </p:nvSpPr>
            <p:spPr bwMode="auto">
              <a:xfrm flipH="1" flipV="1">
                <a:off x="4881" y="3463"/>
                <a:ext cx="11" cy="6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823" name="Line 1335"/>
              <p:cNvSpPr>
                <a:spLocks noChangeShapeType="1"/>
              </p:cNvSpPr>
              <p:nvPr/>
            </p:nvSpPr>
            <p:spPr bwMode="auto">
              <a:xfrm flipH="1">
                <a:off x="4931" y="3438"/>
                <a:ext cx="44" cy="5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824" name="Line 1336"/>
              <p:cNvSpPr>
                <a:spLocks noChangeShapeType="1"/>
              </p:cNvSpPr>
              <p:nvPr/>
            </p:nvSpPr>
            <p:spPr bwMode="auto">
              <a:xfrm flipH="1" flipV="1">
                <a:off x="4995" y="3449"/>
                <a:ext cx="11" cy="7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825" name="Line 1337"/>
              <p:cNvSpPr>
                <a:spLocks noChangeShapeType="1"/>
              </p:cNvSpPr>
              <p:nvPr/>
            </p:nvSpPr>
            <p:spPr bwMode="auto">
              <a:xfrm>
                <a:off x="5075" y="3424"/>
                <a:ext cx="14" cy="11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826" name="Line 1338"/>
              <p:cNvSpPr>
                <a:spLocks noChangeShapeType="1"/>
              </p:cNvSpPr>
              <p:nvPr/>
            </p:nvSpPr>
            <p:spPr bwMode="auto">
              <a:xfrm flipH="1">
                <a:off x="5000" y="3488"/>
                <a:ext cx="83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64827" name="Group 1339"/>
            <p:cNvGrpSpPr>
              <a:grpSpLocks/>
            </p:cNvGrpSpPr>
            <p:nvPr/>
          </p:nvGrpSpPr>
          <p:grpSpPr bwMode="auto">
            <a:xfrm>
              <a:off x="4085" y="2368"/>
              <a:ext cx="333" cy="1550"/>
              <a:chOff x="4085" y="2368"/>
              <a:chExt cx="333" cy="1550"/>
            </a:xfrm>
          </p:grpSpPr>
          <p:sp>
            <p:nvSpPr>
              <p:cNvPr id="64828" name="Line 1340"/>
              <p:cNvSpPr>
                <a:spLocks noChangeShapeType="1"/>
              </p:cNvSpPr>
              <p:nvPr/>
            </p:nvSpPr>
            <p:spPr bwMode="auto">
              <a:xfrm>
                <a:off x="4387" y="2537"/>
                <a:ext cx="0" cy="138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829" name="Freeform 1341"/>
              <p:cNvSpPr>
                <a:spLocks/>
              </p:cNvSpPr>
              <p:nvPr/>
            </p:nvSpPr>
            <p:spPr bwMode="auto">
              <a:xfrm>
                <a:off x="4360" y="2368"/>
                <a:ext cx="58" cy="169"/>
              </a:xfrm>
              <a:custGeom>
                <a:avLst/>
                <a:gdLst>
                  <a:gd name="T0" fmla="*/ 0 w 143"/>
                  <a:gd name="T1" fmla="*/ 429 h 429"/>
                  <a:gd name="T2" fmla="*/ 143 w 143"/>
                  <a:gd name="T3" fmla="*/ 429 h 429"/>
                  <a:gd name="T4" fmla="*/ 72 w 143"/>
                  <a:gd name="T5" fmla="*/ 0 h 429"/>
                  <a:gd name="T6" fmla="*/ 0 w 143"/>
                  <a:gd name="T7" fmla="*/ 429 h 4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3" h="429">
                    <a:moveTo>
                      <a:pt x="0" y="429"/>
                    </a:moveTo>
                    <a:lnTo>
                      <a:pt x="143" y="429"/>
                    </a:lnTo>
                    <a:lnTo>
                      <a:pt x="72" y="0"/>
                    </a:lnTo>
                    <a:lnTo>
                      <a:pt x="0" y="429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830" name="Freeform 1342"/>
              <p:cNvSpPr>
                <a:spLocks/>
              </p:cNvSpPr>
              <p:nvPr/>
            </p:nvSpPr>
            <p:spPr bwMode="auto">
              <a:xfrm>
                <a:off x="4360" y="2368"/>
                <a:ext cx="58" cy="169"/>
              </a:xfrm>
              <a:custGeom>
                <a:avLst/>
                <a:gdLst>
                  <a:gd name="T0" fmla="*/ 0 w 143"/>
                  <a:gd name="T1" fmla="*/ 429 h 429"/>
                  <a:gd name="T2" fmla="*/ 143 w 143"/>
                  <a:gd name="T3" fmla="*/ 429 h 429"/>
                  <a:gd name="T4" fmla="*/ 72 w 143"/>
                  <a:gd name="T5" fmla="*/ 0 h 429"/>
                  <a:gd name="T6" fmla="*/ 0 w 143"/>
                  <a:gd name="T7" fmla="*/ 429 h 4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3" h="429">
                    <a:moveTo>
                      <a:pt x="0" y="429"/>
                    </a:moveTo>
                    <a:lnTo>
                      <a:pt x="143" y="429"/>
                    </a:lnTo>
                    <a:lnTo>
                      <a:pt x="72" y="0"/>
                    </a:lnTo>
                    <a:lnTo>
                      <a:pt x="0" y="429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831" name="Freeform 1343"/>
              <p:cNvSpPr>
                <a:spLocks/>
              </p:cNvSpPr>
              <p:nvPr/>
            </p:nvSpPr>
            <p:spPr bwMode="auto">
              <a:xfrm>
                <a:off x="4099" y="3236"/>
                <a:ext cx="213" cy="127"/>
              </a:xfrm>
              <a:custGeom>
                <a:avLst/>
                <a:gdLst>
                  <a:gd name="T0" fmla="*/ 540 w 540"/>
                  <a:gd name="T1" fmla="*/ 319 h 319"/>
                  <a:gd name="T2" fmla="*/ 540 w 540"/>
                  <a:gd name="T3" fmla="*/ 224 h 319"/>
                  <a:gd name="T4" fmla="*/ 540 w 540"/>
                  <a:gd name="T5" fmla="*/ 216 h 319"/>
                  <a:gd name="T6" fmla="*/ 538 w 540"/>
                  <a:gd name="T7" fmla="*/ 207 h 319"/>
                  <a:gd name="T8" fmla="*/ 536 w 540"/>
                  <a:gd name="T9" fmla="*/ 199 h 319"/>
                  <a:gd name="T10" fmla="*/ 533 w 540"/>
                  <a:gd name="T11" fmla="*/ 190 h 319"/>
                  <a:gd name="T12" fmla="*/ 530 w 540"/>
                  <a:gd name="T13" fmla="*/ 181 h 319"/>
                  <a:gd name="T14" fmla="*/ 525 w 540"/>
                  <a:gd name="T15" fmla="*/ 172 h 319"/>
                  <a:gd name="T16" fmla="*/ 520 w 540"/>
                  <a:gd name="T17" fmla="*/ 163 h 319"/>
                  <a:gd name="T18" fmla="*/ 514 w 540"/>
                  <a:gd name="T19" fmla="*/ 154 h 319"/>
                  <a:gd name="T20" fmla="*/ 508 w 540"/>
                  <a:gd name="T21" fmla="*/ 146 h 319"/>
                  <a:gd name="T22" fmla="*/ 500 w 540"/>
                  <a:gd name="T23" fmla="*/ 138 h 319"/>
                  <a:gd name="T24" fmla="*/ 492 w 540"/>
                  <a:gd name="T25" fmla="*/ 129 h 319"/>
                  <a:gd name="T26" fmla="*/ 483 w 540"/>
                  <a:gd name="T27" fmla="*/ 121 h 319"/>
                  <a:gd name="T28" fmla="*/ 474 w 540"/>
                  <a:gd name="T29" fmla="*/ 113 h 319"/>
                  <a:gd name="T30" fmla="*/ 464 w 540"/>
                  <a:gd name="T31" fmla="*/ 107 h 319"/>
                  <a:gd name="T32" fmla="*/ 454 w 540"/>
                  <a:gd name="T33" fmla="*/ 100 h 319"/>
                  <a:gd name="T34" fmla="*/ 443 w 540"/>
                  <a:gd name="T35" fmla="*/ 94 h 319"/>
                  <a:gd name="T36" fmla="*/ 432 w 540"/>
                  <a:gd name="T37" fmla="*/ 87 h 319"/>
                  <a:gd name="T38" fmla="*/ 421 w 540"/>
                  <a:gd name="T39" fmla="*/ 81 h 319"/>
                  <a:gd name="T40" fmla="*/ 410 w 540"/>
                  <a:gd name="T41" fmla="*/ 76 h 319"/>
                  <a:gd name="T42" fmla="*/ 398 w 540"/>
                  <a:gd name="T43" fmla="*/ 71 h 319"/>
                  <a:gd name="T44" fmla="*/ 387 w 540"/>
                  <a:gd name="T45" fmla="*/ 68 h 319"/>
                  <a:gd name="T46" fmla="*/ 375 w 540"/>
                  <a:gd name="T47" fmla="*/ 65 h 319"/>
                  <a:gd name="T48" fmla="*/ 165 w 540"/>
                  <a:gd name="T49" fmla="*/ 8 h 319"/>
                  <a:gd name="T50" fmla="*/ 153 w 540"/>
                  <a:gd name="T51" fmla="*/ 5 h 319"/>
                  <a:gd name="T52" fmla="*/ 142 w 540"/>
                  <a:gd name="T53" fmla="*/ 3 h 319"/>
                  <a:gd name="T54" fmla="*/ 130 w 540"/>
                  <a:gd name="T55" fmla="*/ 1 h 319"/>
                  <a:gd name="T56" fmla="*/ 118 w 540"/>
                  <a:gd name="T57" fmla="*/ 1 h 319"/>
                  <a:gd name="T58" fmla="*/ 107 w 540"/>
                  <a:gd name="T59" fmla="*/ 0 h 319"/>
                  <a:gd name="T60" fmla="*/ 96 w 540"/>
                  <a:gd name="T61" fmla="*/ 0 h 319"/>
                  <a:gd name="T62" fmla="*/ 86 w 540"/>
                  <a:gd name="T63" fmla="*/ 1 h 319"/>
                  <a:gd name="T64" fmla="*/ 75 w 540"/>
                  <a:gd name="T65" fmla="*/ 3 h 319"/>
                  <a:gd name="T66" fmla="*/ 67 w 540"/>
                  <a:gd name="T67" fmla="*/ 4 h 319"/>
                  <a:gd name="T68" fmla="*/ 57 w 540"/>
                  <a:gd name="T69" fmla="*/ 7 h 319"/>
                  <a:gd name="T70" fmla="*/ 49 w 540"/>
                  <a:gd name="T71" fmla="*/ 11 h 319"/>
                  <a:gd name="T72" fmla="*/ 40 w 540"/>
                  <a:gd name="T73" fmla="*/ 14 h 319"/>
                  <a:gd name="T74" fmla="*/ 33 w 540"/>
                  <a:gd name="T75" fmla="*/ 18 h 319"/>
                  <a:gd name="T76" fmla="*/ 26 w 540"/>
                  <a:gd name="T77" fmla="*/ 24 h 319"/>
                  <a:gd name="T78" fmla="*/ 20 w 540"/>
                  <a:gd name="T79" fmla="*/ 29 h 319"/>
                  <a:gd name="T80" fmla="*/ 15 w 540"/>
                  <a:gd name="T81" fmla="*/ 35 h 319"/>
                  <a:gd name="T82" fmla="*/ 10 w 540"/>
                  <a:gd name="T83" fmla="*/ 42 h 319"/>
                  <a:gd name="T84" fmla="*/ 7 w 540"/>
                  <a:gd name="T85" fmla="*/ 48 h 319"/>
                  <a:gd name="T86" fmla="*/ 4 w 540"/>
                  <a:gd name="T87" fmla="*/ 56 h 319"/>
                  <a:gd name="T88" fmla="*/ 1 w 540"/>
                  <a:gd name="T89" fmla="*/ 64 h 319"/>
                  <a:gd name="T90" fmla="*/ 0 w 540"/>
                  <a:gd name="T91" fmla="*/ 71 h 319"/>
                  <a:gd name="T92" fmla="*/ 0 w 540"/>
                  <a:gd name="T93" fmla="*/ 79 h 319"/>
                  <a:gd name="T94" fmla="*/ 0 w 540"/>
                  <a:gd name="T95" fmla="*/ 174 h 319"/>
                  <a:gd name="T96" fmla="*/ 540 w 540"/>
                  <a:gd name="T97" fmla="*/ 319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40" h="319">
                    <a:moveTo>
                      <a:pt x="540" y="319"/>
                    </a:moveTo>
                    <a:lnTo>
                      <a:pt x="540" y="224"/>
                    </a:lnTo>
                    <a:lnTo>
                      <a:pt x="540" y="216"/>
                    </a:lnTo>
                    <a:lnTo>
                      <a:pt x="538" y="207"/>
                    </a:lnTo>
                    <a:lnTo>
                      <a:pt x="536" y="199"/>
                    </a:lnTo>
                    <a:lnTo>
                      <a:pt x="533" y="190"/>
                    </a:lnTo>
                    <a:lnTo>
                      <a:pt x="530" y="181"/>
                    </a:lnTo>
                    <a:lnTo>
                      <a:pt x="525" y="172"/>
                    </a:lnTo>
                    <a:lnTo>
                      <a:pt x="520" y="163"/>
                    </a:lnTo>
                    <a:lnTo>
                      <a:pt x="514" y="154"/>
                    </a:lnTo>
                    <a:lnTo>
                      <a:pt x="508" y="146"/>
                    </a:lnTo>
                    <a:lnTo>
                      <a:pt x="500" y="138"/>
                    </a:lnTo>
                    <a:lnTo>
                      <a:pt x="492" y="129"/>
                    </a:lnTo>
                    <a:lnTo>
                      <a:pt x="483" y="121"/>
                    </a:lnTo>
                    <a:lnTo>
                      <a:pt x="474" y="113"/>
                    </a:lnTo>
                    <a:lnTo>
                      <a:pt x="464" y="107"/>
                    </a:lnTo>
                    <a:lnTo>
                      <a:pt x="454" y="100"/>
                    </a:lnTo>
                    <a:lnTo>
                      <a:pt x="443" y="94"/>
                    </a:lnTo>
                    <a:lnTo>
                      <a:pt x="432" y="87"/>
                    </a:lnTo>
                    <a:lnTo>
                      <a:pt x="421" y="81"/>
                    </a:lnTo>
                    <a:lnTo>
                      <a:pt x="410" y="76"/>
                    </a:lnTo>
                    <a:lnTo>
                      <a:pt x="398" y="71"/>
                    </a:lnTo>
                    <a:lnTo>
                      <a:pt x="387" y="68"/>
                    </a:lnTo>
                    <a:lnTo>
                      <a:pt x="375" y="65"/>
                    </a:lnTo>
                    <a:lnTo>
                      <a:pt x="165" y="8"/>
                    </a:lnTo>
                    <a:lnTo>
                      <a:pt x="153" y="5"/>
                    </a:lnTo>
                    <a:lnTo>
                      <a:pt x="142" y="3"/>
                    </a:lnTo>
                    <a:lnTo>
                      <a:pt x="130" y="1"/>
                    </a:lnTo>
                    <a:lnTo>
                      <a:pt x="118" y="1"/>
                    </a:lnTo>
                    <a:lnTo>
                      <a:pt x="107" y="0"/>
                    </a:lnTo>
                    <a:lnTo>
                      <a:pt x="96" y="0"/>
                    </a:lnTo>
                    <a:lnTo>
                      <a:pt x="86" y="1"/>
                    </a:lnTo>
                    <a:lnTo>
                      <a:pt x="75" y="3"/>
                    </a:lnTo>
                    <a:lnTo>
                      <a:pt x="67" y="4"/>
                    </a:lnTo>
                    <a:lnTo>
                      <a:pt x="57" y="7"/>
                    </a:lnTo>
                    <a:lnTo>
                      <a:pt x="49" y="11"/>
                    </a:lnTo>
                    <a:lnTo>
                      <a:pt x="40" y="14"/>
                    </a:lnTo>
                    <a:lnTo>
                      <a:pt x="33" y="18"/>
                    </a:lnTo>
                    <a:lnTo>
                      <a:pt x="26" y="24"/>
                    </a:lnTo>
                    <a:lnTo>
                      <a:pt x="20" y="29"/>
                    </a:lnTo>
                    <a:lnTo>
                      <a:pt x="15" y="35"/>
                    </a:lnTo>
                    <a:lnTo>
                      <a:pt x="10" y="42"/>
                    </a:lnTo>
                    <a:lnTo>
                      <a:pt x="7" y="48"/>
                    </a:lnTo>
                    <a:lnTo>
                      <a:pt x="4" y="56"/>
                    </a:lnTo>
                    <a:lnTo>
                      <a:pt x="1" y="64"/>
                    </a:lnTo>
                    <a:lnTo>
                      <a:pt x="0" y="71"/>
                    </a:lnTo>
                    <a:lnTo>
                      <a:pt x="0" y="79"/>
                    </a:lnTo>
                    <a:lnTo>
                      <a:pt x="0" y="174"/>
                    </a:lnTo>
                    <a:lnTo>
                      <a:pt x="540" y="319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832" name="Freeform 1344"/>
              <p:cNvSpPr>
                <a:spLocks/>
              </p:cNvSpPr>
              <p:nvPr/>
            </p:nvSpPr>
            <p:spPr bwMode="auto">
              <a:xfrm>
                <a:off x="4196" y="3158"/>
                <a:ext cx="122" cy="33"/>
              </a:xfrm>
              <a:custGeom>
                <a:avLst/>
                <a:gdLst>
                  <a:gd name="T0" fmla="*/ 309 w 309"/>
                  <a:gd name="T1" fmla="*/ 82 h 82"/>
                  <a:gd name="T2" fmla="*/ 0 w 309"/>
                  <a:gd name="T3" fmla="*/ 0 h 82"/>
                  <a:gd name="T4" fmla="*/ 69 w 309"/>
                  <a:gd name="T5" fmla="*/ 66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9" h="82">
                    <a:moveTo>
                      <a:pt x="309" y="82"/>
                    </a:moveTo>
                    <a:lnTo>
                      <a:pt x="0" y="0"/>
                    </a:lnTo>
                    <a:lnTo>
                      <a:pt x="69" y="66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833" name="Line 1345"/>
              <p:cNvSpPr>
                <a:spLocks noChangeShapeType="1"/>
              </p:cNvSpPr>
              <p:nvPr/>
            </p:nvSpPr>
            <p:spPr bwMode="auto">
              <a:xfrm flipH="1" flipV="1">
                <a:off x="4312" y="3122"/>
                <a:ext cx="50" cy="1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834" name="Freeform 1346"/>
              <p:cNvSpPr>
                <a:spLocks/>
              </p:cNvSpPr>
              <p:nvPr/>
            </p:nvSpPr>
            <p:spPr bwMode="auto">
              <a:xfrm>
                <a:off x="4099" y="2947"/>
                <a:ext cx="213" cy="95"/>
              </a:xfrm>
              <a:custGeom>
                <a:avLst/>
                <a:gdLst>
                  <a:gd name="T0" fmla="*/ 0 w 540"/>
                  <a:gd name="T1" fmla="*/ 0 h 240"/>
                  <a:gd name="T2" fmla="*/ 540 w 540"/>
                  <a:gd name="T3" fmla="*/ 145 h 240"/>
                  <a:gd name="T4" fmla="*/ 540 w 540"/>
                  <a:gd name="T5" fmla="*/ 24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40" h="240">
                    <a:moveTo>
                      <a:pt x="0" y="0"/>
                    </a:moveTo>
                    <a:lnTo>
                      <a:pt x="540" y="145"/>
                    </a:lnTo>
                    <a:lnTo>
                      <a:pt x="540" y="24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835" name="Freeform 1347"/>
              <p:cNvSpPr>
                <a:spLocks/>
              </p:cNvSpPr>
              <p:nvPr/>
            </p:nvSpPr>
            <p:spPr bwMode="auto">
              <a:xfrm>
                <a:off x="4271" y="3042"/>
                <a:ext cx="41" cy="19"/>
              </a:xfrm>
              <a:custGeom>
                <a:avLst/>
                <a:gdLst>
                  <a:gd name="T0" fmla="*/ 0 w 105"/>
                  <a:gd name="T1" fmla="*/ 46 h 50"/>
                  <a:gd name="T2" fmla="*/ 10 w 105"/>
                  <a:gd name="T3" fmla="*/ 48 h 50"/>
                  <a:gd name="T4" fmla="*/ 18 w 105"/>
                  <a:gd name="T5" fmla="*/ 49 h 50"/>
                  <a:gd name="T6" fmla="*/ 27 w 105"/>
                  <a:gd name="T7" fmla="*/ 50 h 50"/>
                  <a:gd name="T8" fmla="*/ 36 w 105"/>
                  <a:gd name="T9" fmla="*/ 50 h 50"/>
                  <a:gd name="T10" fmla="*/ 45 w 105"/>
                  <a:gd name="T11" fmla="*/ 50 h 50"/>
                  <a:gd name="T12" fmla="*/ 53 w 105"/>
                  <a:gd name="T13" fmla="*/ 49 h 50"/>
                  <a:gd name="T14" fmla="*/ 60 w 105"/>
                  <a:gd name="T15" fmla="*/ 48 h 50"/>
                  <a:gd name="T16" fmla="*/ 67 w 105"/>
                  <a:gd name="T17" fmla="*/ 46 h 50"/>
                  <a:gd name="T18" fmla="*/ 75 w 105"/>
                  <a:gd name="T19" fmla="*/ 43 h 50"/>
                  <a:gd name="T20" fmla="*/ 80 w 105"/>
                  <a:gd name="T21" fmla="*/ 40 h 50"/>
                  <a:gd name="T22" fmla="*/ 86 w 105"/>
                  <a:gd name="T23" fmla="*/ 37 h 50"/>
                  <a:gd name="T24" fmla="*/ 91 w 105"/>
                  <a:gd name="T25" fmla="*/ 32 h 50"/>
                  <a:gd name="T26" fmla="*/ 96 w 105"/>
                  <a:gd name="T27" fmla="*/ 28 h 50"/>
                  <a:gd name="T28" fmla="*/ 99 w 105"/>
                  <a:gd name="T29" fmla="*/ 23 h 50"/>
                  <a:gd name="T30" fmla="*/ 101 w 105"/>
                  <a:gd name="T31" fmla="*/ 18 h 50"/>
                  <a:gd name="T32" fmla="*/ 103 w 105"/>
                  <a:gd name="T33" fmla="*/ 12 h 50"/>
                  <a:gd name="T34" fmla="*/ 105 w 105"/>
                  <a:gd name="T35" fmla="*/ 6 h 50"/>
                  <a:gd name="T36" fmla="*/ 105 w 105"/>
                  <a:gd name="T37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5" h="50">
                    <a:moveTo>
                      <a:pt x="0" y="46"/>
                    </a:moveTo>
                    <a:lnTo>
                      <a:pt x="10" y="48"/>
                    </a:lnTo>
                    <a:lnTo>
                      <a:pt x="18" y="49"/>
                    </a:lnTo>
                    <a:lnTo>
                      <a:pt x="27" y="50"/>
                    </a:lnTo>
                    <a:lnTo>
                      <a:pt x="36" y="50"/>
                    </a:lnTo>
                    <a:lnTo>
                      <a:pt x="45" y="50"/>
                    </a:lnTo>
                    <a:lnTo>
                      <a:pt x="53" y="49"/>
                    </a:lnTo>
                    <a:lnTo>
                      <a:pt x="60" y="48"/>
                    </a:lnTo>
                    <a:lnTo>
                      <a:pt x="67" y="46"/>
                    </a:lnTo>
                    <a:lnTo>
                      <a:pt x="75" y="43"/>
                    </a:lnTo>
                    <a:lnTo>
                      <a:pt x="80" y="40"/>
                    </a:lnTo>
                    <a:lnTo>
                      <a:pt x="86" y="37"/>
                    </a:lnTo>
                    <a:lnTo>
                      <a:pt x="91" y="32"/>
                    </a:lnTo>
                    <a:lnTo>
                      <a:pt x="96" y="28"/>
                    </a:lnTo>
                    <a:lnTo>
                      <a:pt x="99" y="23"/>
                    </a:lnTo>
                    <a:lnTo>
                      <a:pt x="101" y="18"/>
                    </a:lnTo>
                    <a:lnTo>
                      <a:pt x="103" y="12"/>
                    </a:lnTo>
                    <a:lnTo>
                      <a:pt x="105" y="6"/>
                    </a:lnTo>
                    <a:lnTo>
                      <a:pt x="105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836" name="Line 1348"/>
              <p:cNvSpPr>
                <a:spLocks noChangeShapeType="1"/>
              </p:cNvSpPr>
              <p:nvPr/>
            </p:nvSpPr>
            <p:spPr bwMode="auto">
              <a:xfrm flipH="1" flipV="1">
                <a:off x="4213" y="3044"/>
                <a:ext cx="58" cy="1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837" name="Freeform 1349"/>
              <p:cNvSpPr>
                <a:spLocks/>
              </p:cNvSpPr>
              <p:nvPr/>
            </p:nvSpPr>
            <p:spPr bwMode="auto">
              <a:xfrm>
                <a:off x="4171" y="3003"/>
                <a:ext cx="42" cy="41"/>
              </a:xfrm>
              <a:custGeom>
                <a:avLst/>
                <a:gdLst>
                  <a:gd name="T0" fmla="*/ 0 w 105"/>
                  <a:gd name="T1" fmla="*/ 0 h 102"/>
                  <a:gd name="T2" fmla="*/ 0 w 105"/>
                  <a:gd name="T3" fmla="*/ 7 h 102"/>
                  <a:gd name="T4" fmla="*/ 1 w 105"/>
                  <a:gd name="T5" fmla="*/ 13 h 102"/>
                  <a:gd name="T6" fmla="*/ 4 w 105"/>
                  <a:gd name="T7" fmla="*/ 20 h 102"/>
                  <a:gd name="T8" fmla="*/ 6 w 105"/>
                  <a:gd name="T9" fmla="*/ 26 h 102"/>
                  <a:gd name="T10" fmla="*/ 10 w 105"/>
                  <a:gd name="T11" fmla="*/ 34 h 102"/>
                  <a:gd name="T12" fmla="*/ 14 w 105"/>
                  <a:gd name="T13" fmla="*/ 41 h 102"/>
                  <a:gd name="T14" fmla="*/ 19 w 105"/>
                  <a:gd name="T15" fmla="*/ 47 h 102"/>
                  <a:gd name="T16" fmla="*/ 25 w 105"/>
                  <a:gd name="T17" fmla="*/ 54 h 102"/>
                  <a:gd name="T18" fmla="*/ 30 w 105"/>
                  <a:gd name="T19" fmla="*/ 61 h 102"/>
                  <a:gd name="T20" fmla="*/ 38 w 105"/>
                  <a:gd name="T21" fmla="*/ 66 h 102"/>
                  <a:gd name="T22" fmla="*/ 45 w 105"/>
                  <a:gd name="T23" fmla="*/ 73 h 102"/>
                  <a:gd name="T24" fmla="*/ 52 w 105"/>
                  <a:gd name="T25" fmla="*/ 78 h 102"/>
                  <a:gd name="T26" fmla="*/ 61 w 105"/>
                  <a:gd name="T27" fmla="*/ 83 h 102"/>
                  <a:gd name="T28" fmla="*/ 69 w 105"/>
                  <a:gd name="T29" fmla="*/ 88 h 102"/>
                  <a:gd name="T30" fmla="*/ 78 w 105"/>
                  <a:gd name="T31" fmla="*/ 92 h 102"/>
                  <a:gd name="T32" fmla="*/ 87 w 105"/>
                  <a:gd name="T33" fmla="*/ 96 h 102"/>
                  <a:gd name="T34" fmla="*/ 95 w 105"/>
                  <a:gd name="T35" fmla="*/ 99 h 102"/>
                  <a:gd name="T36" fmla="*/ 105 w 105"/>
                  <a:gd name="T37" fmla="*/ 102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5" h="102">
                    <a:moveTo>
                      <a:pt x="0" y="0"/>
                    </a:moveTo>
                    <a:lnTo>
                      <a:pt x="0" y="7"/>
                    </a:lnTo>
                    <a:lnTo>
                      <a:pt x="1" y="13"/>
                    </a:lnTo>
                    <a:lnTo>
                      <a:pt x="4" y="20"/>
                    </a:lnTo>
                    <a:lnTo>
                      <a:pt x="6" y="26"/>
                    </a:lnTo>
                    <a:lnTo>
                      <a:pt x="10" y="34"/>
                    </a:lnTo>
                    <a:lnTo>
                      <a:pt x="14" y="41"/>
                    </a:lnTo>
                    <a:lnTo>
                      <a:pt x="19" y="47"/>
                    </a:lnTo>
                    <a:lnTo>
                      <a:pt x="25" y="54"/>
                    </a:lnTo>
                    <a:lnTo>
                      <a:pt x="30" y="61"/>
                    </a:lnTo>
                    <a:lnTo>
                      <a:pt x="38" y="66"/>
                    </a:lnTo>
                    <a:lnTo>
                      <a:pt x="45" y="73"/>
                    </a:lnTo>
                    <a:lnTo>
                      <a:pt x="52" y="78"/>
                    </a:lnTo>
                    <a:lnTo>
                      <a:pt x="61" y="83"/>
                    </a:lnTo>
                    <a:lnTo>
                      <a:pt x="69" y="88"/>
                    </a:lnTo>
                    <a:lnTo>
                      <a:pt x="78" y="92"/>
                    </a:lnTo>
                    <a:lnTo>
                      <a:pt x="87" y="96"/>
                    </a:lnTo>
                    <a:lnTo>
                      <a:pt x="95" y="99"/>
                    </a:lnTo>
                    <a:lnTo>
                      <a:pt x="105" y="102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838" name="Line 1350"/>
              <p:cNvSpPr>
                <a:spLocks noChangeShapeType="1"/>
              </p:cNvSpPr>
              <p:nvPr/>
            </p:nvSpPr>
            <p:spPr bwMode="auto">
              <a:xfrm flipV="1">
                <a:off x="4171" y="2967"/>
                <a:ext cx="0" cy="3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839" name="Freeform 1351"/>
              <p:cNvSpPr>
                <a:spLocks/>
              </p:cNvSpPr>
              <p:nvPr/>
            </p:nvSpPr>
            <p:spPr bwMode="auto">
              <a:xfrm>
                <a:off x="4196" y="2881"/>
                <a:ext cx="122" cy="30"/>
              </a:xfrm>
              <a:custGeom>
                <a:avLst/>
                <a:gdLst>
                  <a:gd name="T0" fmla="*/ 307 w 307"/>
                  <a:gd name="T1" fmla="*/ 83 h 83"/>
                  <a:gd name="T2" fmla="*/ 0 w 307"/>
                  <a:gd name="T3" fmla="*/ 0 h 83"/>
                  <a:gd name="T4" fmla="*/ 67 w 307"/>
                  <a:gd name="T5" fmla="*/ 66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7" h="83">
                    <a:moveTo>
                      <a:pt x="307" y="83"/>
                    </a:moveTo>
                    <a:lnTo>
                      <a:pt x="0" y="0"/>
                    </a:lnTo>
                    <a:lnTo>
                      <a:pt x="67" y="66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840" name="Freeform 1352"/>
              <p:cNvSpPr>
                <a:spLocks/>
              </p:cNvSpPr>
              <p:nvPr/>
            </p:nvSpPr>
            <p:spPr bwMode="auto">
              <a:xfrm>
                <a:off x="4085" y="3710"/>
                <a:ext cx="263" cy="33"/>
              </a:xfrm>
              <a:custGeom>
                <a:avLst/>
                <a:gdLst>
                  <a:gd name="T0" fmla="*/ 0 w 665"/>
                  <a:gd name="T1" fmla="*/ 0 h 82"/>
                  <a:gd name="T2" fmla="*/ 590 w 665"/>
                  <a:gd name="T3" fmla="*/ 0 h 82"/>
                  <a:gd name="T4" fmla="*/ 665 w 665"/>
                  <a:gd name="T5" fmla="*/ 7 h 82"/>
                  <a:gd name="T6" fmla="*/ 545 w 665"/>
                  <a:gd name="T7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65" h="82">
                    <a:moveTo>
                      <a:pt x="0" y="0"/>
                    </a:moveTo>
                    <a:lnTo>
                      <a:pt x="590" y="0"/>
                    </a:lnTo>
                    <a:lnTo>
                      <a:pt x="665" y="7"/>
                    </a:lnTo>
                    <a:lnTo>
                      <a:pt x="545" y="82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841" name="Line 1353"/>
              <p:cNvSpPr>
                <a:spLocks noChangeShapeType="1"/>
              </p:cNvSpPr>
              <p:nvPr/>
            </p:nvSpPr>
            <p:spPr bwMode="auto">
              <a:xfrm>
                <a:off x="4157" y="3746"/>
                <a:ext cx="130" cy="5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842" name="Line 1354"/>
              <p:cNvSpPr>
                <a:spLocks noChangeShapeType="1"/>
              </p:cNvSpPr>
              <p:nvPr/>
            </p:nvSpPr>
            <p:spPr bwMode="auto">
              <a:xfrm flipV="1">
                <a:off x="4157" y="3635"/>
                <a:ext cx="111" cy="5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843" name="Line 1355"/>
              <p:cNvSpPr>
                <a:spLocks noChangeShapeType="1"/>
              </p:cNvSpPr>
              <p:nvPr/>
            </p:nvSpPr>
            <p:spPr bwMode="auto">
              <a:xfrm flipH="1" flipV="1">
                <a:off x="4088" y="3546"/>
                <a:ext cx="91" cy="5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844" name="Freeform 1356"/>
              <p:cNvSpPr>
                <a:spLocks/>
              </p:cNvSpPr>
              <p:nvPr/>
            </p:nvSpPr>
            <p:spPr bwMode="auto">
              <a:xfrm>
                <a:off x="4193" y="3560"/>
                <a:ext cx="147" cy="36"/>
              </a:xfrm>
              <a:custGeom>
                <a:avLst/>
                <a:gdLst>
                  <a:gd name="T0" fmla="*/ 129 w 371"/>
                  <a:gd name="T1" fmla="*/ 90 h 90"/>
                  <a:gd name="T2" fmla="*/ 0 w 371"/>
                  <a:gd name="T3" fmla="*/ 0 h 90"/>
                  <a:gd name="T4" fmla="*/ 371 w 371"/>
                  <a:gd name="T5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71" h="90">
                    <a:moveTo>
                      <a:pt x="129" y="90"/>
                    </a:moveTo>
                    <a:lnTo>
                      <a:pt x="0" y="0"/>
                    </a:lnTo>
                    <a:lnTo>
                      <a:pt x="371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845" name="Line 1357"/>
              <p:cNvSpPr>
                <a:spLocks noChangeShapeType="1"/>
              </p:cNvSpPr>
              <p:nvPr/>
            </p:nvSpPr>
            <p:spPr bwMode="auto">
              <a:xfrm flipH="1" flipV="1">
                <a:off x="4152" y="3541"/>
                <a:ext cx="41" cy="1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846" name="Freeform 1358"/>
              <p:cNvSpPr>
                <a:spLocks/>
              </p:cNvSpPr>
              <p:nvPr/>
            </p:nvSpPr>
            <p:spPr bwMode="auto">
              <a:xfrm>
                <a:off x="4088" y="3460"/>
                <a:ext cx="113" cy="81"/>
              </a:xfrm>
              <a:custGeom>
                <a:avLst/>
                <a:gdLst>
                  <a:gd name="T0" fmla="*/ 0 w 288"/>
                  <a:gd name="T1" fmla="*/ 0 h 204"/>
                  <a:gd name="T2" fmla="*/ 160 w 288"/>
                  <a:gd name="T3" fmla="*/ 75 h 204"/>
                  <a:gd name="T4" fmla="*/ 288 w 288"/>
                  <a:gd name="T5" fmla="*/ 204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8" h="204">
                    <a:moveTo>
                      <a:pt x="0" y="0"/>
                    </a:moveTo>
                    <a:lnTo>
                      <a:pt x="160" y="75"/>
                    </a:lnTo>
                    <a:lnTo>
                      <a:pt x="288" y="204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847" name="Line 1359"/>
              <p:cNvSpPr>
                <a:spLocks noChangeShapeType="1"/>
              </p:cNvSpPr>
              <p:nvPr/>
            </p:nvSpPr>
            <p:spPr bwMode="auto">
              <a:xfrm flipH="1" flipV="1">
                <a:off x="4099" y="3466"/>
                <a:ext cx="14" cy="6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848" name="Line 1360"/>
              <p:cNvSpPr>
                <a:spLocks noChangeShapeType="1"/>
              </p:cNvSpPr>
              <p:nvPr/>
            </p:nvSpPr>
            <p:spPr bwMode="auto">
              <a:xfrm flipH="1">
                <a:off x="4152" y="3441"/>
                <a:ext cx="44" cy="5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849" name="Line 1361"/>
              <p:cNvSpPr>
                <a:spLocks noChangeShapeType="1"/>
              </p:cNvSpPr>
              <p:nvPr/>
            </p:nvSpPr>
            <p:spPr bwMode="auto">
              <a:xfrm flipH="1" flipV="1">
                <a:off x="4215" y="3452"/>
                <a:ext cx="11" cy="7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850" name="Line 1362"/>
              <p:cNvSpPr>
                <a:spLocks noChangeShapeType="1"/>
              </p:cNvSpPr>
              <p:nvPr/>
            </p:nvSpPr>
            <p:spPr bwMode="auto">
              <a:xfrm>
                <a:off x="4296" y="3427"/>
                <a:ext cx="14" cy="11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64851" name="Line 1363"/>
              <p:cNvSpPr>
                <a:spLocks noChangeShapeType="1"/>
              </p:cNvSpPr>
              <p:nvPr/>
            </p:nvSpPr>
            <p:spPr bwMode="auto">
              <a:xfrm flipH="1">
                <a:off x="4221" y="3491"/>
                <a:ext cx="83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64855" name="Group 1367"/>
          <p:cNvGrpSpPr>
            <a:grpSpLocks/>
          </p:cNvGrpSpPr>
          <p:nvPr/>
        </p:nvGrpSpPr>
        <p:grpSpPr bwMode="auto">
          <a:xfrm>
            <a:off x="876300" y="3406775"/>
            <a:ext cx="6994525" cy="0"/>
            <a:chOff x="552" y="2146"/>
            <a:chExt cx="4406" cy="0"/>
          </a:xfrm>
        </p:grpSpPr>
        <p:sp>
          <p:nvSpPr>
            <p:cNvPr id="64856" name="Line 1368"/>
            <p:cNvSpPr>
              <a:spLocks noChangeShapeType="1"/>
            </p:cNvSpPr>
            <p:nvPr/>
          </p:nvSpPr>
          <p:spPr bwMode="auto">
            <a:xfrm>
              <a:off x="552" y="2146"/>
              <a:ext cx="20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857" name="Line 1369"/>
            <p:cNvSpPr>
              <a:spLocks noChangeShapeType="1"/>
            </p:cNvSpPr>
            <p:nvPr/>
          </p:nvSpPr>
          <p:spPr bwMode="auto">
            <a:xfrm>
              <a:off x="810" y="2146"/>
              <a:ext cx="4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858" name="Line 1370"/>
            <p:cNvSpPr>
              <a:spLocks noChangeShapeType="1"/>
            </p:cNvSpPr>
            <p:nvPr/>
          </p:nvSpPr>
          <p:spPr bwMode="auto">
            <a:xfrm>
              <a:off x="902" y="2146"/>
              <a:ext cx="4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859" name="Line 1371"/>
            <p:cNvSpPr>
              <a:spLocks noChangeShapeType="1"/>
            </p:cNvSpPr>
            <p:nvPr/>
          </p:nvSpPr>
          <p:spPr bwMode="auto">
            <a:xfrm>
              <a:off x="1359" y="2146"/>
              <a:ext cx="4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860" name="Line 1372"/>
            <p:cNvSpPr>
              <a:spLocks noChangeShapeType="1"/>
            </p:cNvSpPr>
            <p:nvPr/>
          </p:nvSpPr>
          <p:spPr bwMode="auto">
            <a:xfrm>
              <a:off x="1453" y="2146"/>
              <a:ext cx="40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861" name="Line 1373"/>
            <p:cNvSpPr>
              <a:spLocks noChangeShapeType="1"/>
            </p:cNvSpPr>
            <p:nvPr/>
          </p:nvSpPr>
          <p:spPr bwMode="auto">
            <a:xfrm>
              <a:off x="1911" y="2146"/>
              <a:ext cx="4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862" name="Line 1374"/>
            <p:cNvSpPr>
              <a:spLocks noChangeShapeType="1"/>
            </p:cNvSpPr>
            <p:nvPr/>
          </p:nvSpPr>
          <p:spPr bwMode="auto">
            <a:xfrm>
              <a:off x="2002" y="2146"/>
              <a:ext cx="40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863" name="Line 1375"/>
            <p:cNvSpPr>
              <a:spLocks noChangeShapeType="1"/>
            </p:cNvSpPr>
            <p:nvPr/>
          </p:nvSpPr>
          <p:spPr bwMode="auto">
            <a:xfrm>
              <a:off x="2460" y="2146"/>
              <a:ext cx="4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864" name="Line 1376"/>
            <p:cNvSpPr>
              <a:spLocks noChangeShapeType="1"/>
            </p:cNvSpPr>
            <p:nvPr/>
          </p:nvSpPr>
          <p:spPr bwMode="auto">
            <a:xfrm>
              <a:off x="2552" y="2146"/>
              <a:ext cx="4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865" name="Line 1377"/>
            <p:cNvSpPr>
              <a:spLocks noChangeShapeType="1"/>
            </p:cNvSpPr>
            <p:nvPr/>
          </p:nvSpPr>
          <p:spPr bwMode="auto">
            <a:xfrm>
              <a:off x="3012" y="2146"/>
              <a:ext cx="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866" name="Line 1378"/>
            <p:cNvSpPr>
              <a:spLocks noChangeShapeType="1"/>
            </p:cNvSpPr>
            <p:nvPr/>
          </p:nvSpPr>
          <p:spPr bwMode="auto">
            <a:xfrm>
              <a:off x="3103" y="2146"/>
              <a:ext cx="40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867" name="Line 1379"/>
            <p:cNvSpPr>
              <a:spLocks noChangeShapeType="1"/>
            </p:cNvSpPr>
            <p:nvPr/>
          </p:nvSpPr>
          <p:spPr bwMode="auto">
            <a:xfrm>
              <a:off x="3561" y="2146"/>
              <a:ext cx="4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868" name="Line 1380"/>
            <p:cNvSpPr>
              <a:spLocks noChangeShapeType="1"/>
            </p:cNvSpPr>
            <p:nvPr/>
          </p:nvSpPr>
          <p:spPr bwMode="auto">
            <a:xfrm>
              <a:off x="3652" y="2146"/>
              <a:ext cx="40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869" name="Line 1381"/>
            <p:cNvSpPr>
              <a:spLocks noChangeShapeType="1"/>
            </p:cNvSpPr>
            <p:nvPr/>
          </p:nvSpPr>
          <p:spPr bwMode="auto">
            <a:xfrm>
              <a:off x="4110" y="2146"/>
              <a:ext cx="4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870" name="Line 1382"/>
            <p:cNvSpPr>
              <a:spLocks noChangeShapeType="1"/>
            </p:cNvSpPr>
            <p:nvPr/>
          </p:nvSpPr>
          <p:spPr bwMode="auto">
            <a:xfrm>
              <a:off x="4201" y="2146"/>
              <a:ext cx="40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871" name="Line 1383"/>
            <p:cNvSpPr>
              <a:spLocks noChangeShapeType="1"/>
            </p:cNvSpPr>
            <p:nvPr/>
          </p:nvSpPr>
          <p:spPr bwMode="auto">
            <a:xfrm>
              <a:off x="4662" y="2146"/>
              <a:ext cx="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872" name="Line 1384"/>
            <p:cNvSpPr>
              <a:spLocks noChangeShapeType="1"/>
            </p:cNvSpPr>
            <p:nvPr/>
          </p:nvSpPr>
          <p:spPr bwMode="auto">
            <a:xfrm>
              <a:off x="4753" y="2146"/>
              <a:ext cx="20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64873" name="Group 1385"/>
          <p:cNvGrpSpPr>
            <a:grpSpLocks/>
          </p:cNvGrpSpPr>
          <p:nvPr/>
        </p:nvGrpSpPr>
        <p:grpSpPr bwMode="auto">
          <a:xfrm>
            <a:off x="7088188" y="3406775"/>
            <a:ext cx="536575" cy="2813050"/>
            <a:chOff x="4465" y="2146"/>
            <a:chExt cx="338" cy="1772"/>
          </a:xfrm>
        </p:grpSpPr>
        <p:sp>
          <p:nvSpPr>
            <p:cNvPr id="64874" name="Line 1386"/>
            <p:cNvSpPr>
              <a:spLocks noChangeShapeType="1"/>
            </p:cNvSpPr>
            <p:nvPr/>
          </p:nvSpPr>
          <p:spPr bwMode="auto">
            <a:xfrm>
              <a:off x="4773" y="2315"/>
              <a:ext cx="0" cy="160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875" name="Freeform 1387"/>
            <p:cNvSpPr>
              <a:spLocks/>
            </p:cNvSpPr>
            <p:nvPr/>
          </p:nvSpPr>
          <p:spPr bwMode="auto">
            <a:xfrm>
              <a:off x="4745" y="2146"/>
              <a:ext cx="58" cy="169"/>
            </a:xfrm>
            <a:custGeom>
              <a:avLst/>
              <a:gdLst>
                <a:gd name="T0" fmla="*/ 0 w 144"/>
                <a:gd name="T1" fmla="*/ 429 h 429"/>
                <a:gd name="T2" fmla="*/ 144 w 144"/>
                <a:gd name="T3" fmla="*/ 429 h 429"/>
                <a:gd name="T4" fmla="*/ 72 w 144"/>
                <a:gd name="T5" fmla="*/ 0 h 429"/>
                <a:gd name="T6" fmla="*/ 0 w 144"/>
                <a:gd name="T7" fmla="*/ 429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4" h="429">
                  <a:moveTo>
                    <a:pt x="0" y="429"/>
                  </a:moveTo>
                  <a:lnTo>
                    <a:pt x="144" y="429"/>
                  </a:lnTo>
                  <a:lnTo>
                    <a:pt x="72" y="0"/>
                  </a:lnTo>
                  <a:lnTo>
                    <a:pt x="0" y="429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876" name="Freeform 1388"/>
            <p:cNvSpPr>
              <a:spLocks/>
            </p:cNvSpPr>
            <p:nvPr/>
          </p:nvSpPr>
          <p:spPr bwMode="auto">
            <a:xfrm>
              <a:off x="4745" y="2146"/>
              <a:ext cx="58" cy="169"/>
            </a:xfrm>
            <a:custGeom>
              <a:avLst/>
              <a:gdLst>
                <a:gd name="T0" fmla="*/ 0 w 144"/>
                <a:gd name="T1" fmla="*/ 429 h 429"/>
                <a:gd name="T2" fmla="*/ 144 w 144"/>
                <a:gd name="T3" fmla="*/ 429 h 429"/>
                <a:gd name="T4" fmla="*/ 72 w 144"/>
                <a:gd name="T5" fmla="*/ 0 h 429"/>
                <a:gd name="T6" fmla="*/ 0 w 144"/>
                <a:gd name="T7" fmla="*/ 429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4" h="429">
                  <a:moveTo>
                    <a:pt x="0" y="429"/>
                  </a:moveTo>
                  <a:lnTo>
                    <a:pt x="144" y="429"/>
                  </a:lnTo>
                  <a:lnTo>
                    <a:pt x="72" y="0"/>
                  </a:lnTo>
                  <a:lnTo>
                    <a:pt x="0" y="429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877" name="Freeform 1389"/>
            <p:cNvSpPr>
              <a:spLocks/>
            </p:cNvSpPr>
            <p:nvPr/>
          </p:nvSpPr>
          <p:spPr bwMode="auto">
            <a:xfrm>
              <a:off x="4484" y="3244"/>
              <a:ext cx="214" cy="128"/>
            </a:xfrm>
            <a:custGeom>
              <a:avLst/>
              <a:gdLst>
                <a:gd name="T0" fmla="*/ 539 w 539"/>
                <a:gd name="T1" fmla="*/ 319 h 319"/>
                <a:gd name="T2" fmla="*/ 539 w 539"/>
                <a:gd name="T3" fmla="*/ 224 h 319"/>
                <a:gd name="T4" fmla="*/ 539 w 539"/>
                <a:gd name="T5" fmla="*/ 217 h 319"/>
                <a:gd name="T6" fmla="*/ 538 w 539"/>
                <a:gd name="T7" fmla="*/ 211 h 319"/>
                <a:gd name="T8" fmla="*/ 537 w 539"/>
                <a:gd name="T9" fmla="*/ 203 h 319"/>
                <a:gd name="T10" fmla="*/ 535 w 539"/>
                <a:gd name="T11" fmla="*/ 196 h 319"/>
                <a:gd name="T12" fmla="*/ 533 w 539"/>
                <a:gd name="T13" fmla="*/ 189 h 319"/>
                <a:gd name="T14" fmla="*/ 529 w 539"/>
                <a:gd name="T15" fmla="*/ 182 h 319"/>
                <a:gd name="T16" fmla="*/ 526 w 539"/>
                <a:gd name="T17" fmla="*/ 174 h 319"/>
                <a:gd name="T18" fmla="*/ 522 w 539"/>
                <a:gd name="T19" fmla="*/ 168 h 319"/>
                <a:gd name="T20" fmla="*/ 517 w 539"/>
                <a:gd name="T21" fmla="*/ 160 h 319"/>
                <a:gd name="T22" fmla="*/ 513 w 539"/>
                <a:gd name="T23" fmla="*/ 153 h 319"/>
                <a:gd name="T24" fmla="*/ 507 w 539"/>
                <a:gd name="T25" fmla="*/ 147 h 319"/>
                <a:gd name="T26" fmla="*/ 501 w 539"/>
                <a:gd name="T27" fmla="*/ 140 h 319"/>
                <a:gd name="T28" fmla="*/ 495 w 539"/>
                <a:gd name="T29" fmla="*/ 132 h 319"/>
                <a:gd name="T30" fmla="*/ 487 w 539"/>
                <a:gd name="T31" fmla="*/ 127 h 319"/>
                <a:gd name="T32" fmla="*/ 481 w 539"/>
                <a:gd name="T33" fmla="*/ 120 h 319"/>
                <a:gd name="T34" fmla="*/ 473 w 539"/>
                <a:gd name="T35" fmla="*/ 113 h 319"/>
                <a:gd name="T36" fmla="*/ 465 w 539"/>
                <a:gd name="T37" fmla="*/ 108 h 319"/>
                <a:gd name="T38" fmla="*/ 457 w 539"/>
                <a:gd name="T39" fmla="*/ 102 h 319"/>
                <a:gd name="T40" fmla="*/ 449 w 539"/>
                <a:gd name="T41" fmla="*/ 97 h 319"/>
                <a:gd name="T42" fmla="*/ 440 w 539"/>
                <a:gd name="T43" fmla="*/ 91 h 319"/>
                <a:gd name="T44" fmla="*/ 431 w 539"/>
                <a:gd name="T45" fmla="*/ 87 h 319"/>
                <a:gd name="T46" fmla="*/ 422 w 539"/>
                <a:gd name="T47" fmla="*/ 81 h 319"/>
                <a:gd name="T48" fmla="*/ 412 w 539"/>
                <a:gd name="T49" fmla="*/ 78 h 319"/>
                <a:gd name="T50" fmla="*/ 403 w 539"/>
                <a:gd name="T51" fmla="*/ 74 h 319"/>
                <a:gd name="T52" fmla="*/ 393 w 539"/>
                <a:gd name="T53" fmla="*/ 70 h 319"/>
                <a:gd name="T54" fmla="*/ 384 w 539"/>
                <a:gd name="T55" fmla="*/ 67 h 319"/>
                <a:gd name="T56" fmla="*/ 375 w 539"/>
                <a:gd name="T57" fmla="*/ 65 h 319"/>
                <a:gd name="T58" fmla="*/ 165 w 539"/>
                <a:gd name="T59" fmla="*/ 8 h 319"/>
                <a:gd name="T60" fmla="*/ 155 w 539"/>
                <a:gd name="T61" fmla="*/ 5 h 319"/>
                <a:gd name="T62" fmla="*/ 146 w 539"/>
                <a:gd name="T63" fmla="*/ 4 h 319"/>
                <a:gd name="T64" fmla="*/ 136 w 539"/>
                <a:gd name="T65" fmla="*/ 2 h 319"/>
                <a:gd name="T66" fmla="*/ 127 w 539"/>
                <a:gd name="T67" fmla="*/ 1 h 319"/>
                <a:gd name="T68" fmla="*/ 117 w 539"/>
                <a:gd name="T69" fmla="*/ 0 h 319"/>
                <a:gd name="T70" fmla="*/ 108 w 539"/>
                <a:gd name="T71" fmla="*/ 0 h 319"/>
                <a:gd name="T72" fmla="*/ 99 w 539"/>
                <a:gd name="T73" fmla="*/ 0 h 319"/>
                <a:gd name="T74" fmla="*/ 90 w 539"/>
                <a:gd name="T75" fmla="*/ 1 h 319"/>
                <a:gd name="T76" fmla="*/ 82 w 539"/>
                <a:gd name="T77" fmla="*/ 2 h 319"/>
                <a:gd name="T78" fmla="*/ 74 w 539"/>
                <a:gd name="T79" fmla="*/ 3 h 319"/>
                <a:gd name="T80" fmla="*/ 66 w 539"/>
                <a:gd name="T81" fmla="*/ 4 h 319"/>
                <a:gd name="T82" fmla="*/ 58 w 539"/>
                <a:gd name="T83" fmla="*/ 6 h 319"/>
                <a:gd name="T84" fmla="*/ 52 w 539"/>
                <a:gd name="T85" fmla="*/ 10 h 319"/>
                <a:gd name="T86" fmla="*/ 44 w 539"/>
                <a:gd name="T87" fmla="*/ 12 h 319"/>
                <a:gd name="T88" fmla="*/ 39 w 539"/>
                <a:gd name="T89" fmla="*/ 15 h 319"/>
                <a:gd name="T90" fmla="*/ 32 w 539"/>
                <a:gd name="T91" fmla="*/ 20 h 319"/>
                <a:gd name="T92" fmla="*/ 26 w 539"/>
                <a:gd name="T93" fmla="*/ 23 h 319"/>
                <a:gd name="T94" fmla="*/ 22 w 539"/>
                <a:gd name="T95" fmla="*/ 27 h 319"/>
                <a:gd name="T96" fmla="*/ 18 w 539"/>
                <a:gd name="T97" fmla="*/ 32 h 319"/>
                <a:gd name="T98" fmla="*/ 13 w 539"/>
                <a:gd name="T99" fmla="*/ 37 h 319"/>
                <a:gd name="T100" fmla="*/ 10 w 539"/>
                <a:gd name="T101" fmla="*/ 43 h 319"/>
                <a:gd name="T102" fmla="*/ 6 w 539"/>
                <a:gd name="T103" fmla="*/ 48 h 319"/>
                <a:gd name="T104" fmla="*/ 4 w 539"/>
                <a:gd name="T105" fmla="*/ 54 h 319"/>
                <a:gd name="T106" fmla="*/ 2 w 539"/>
                <a:gd name="T107" fmla="*/ 60 h 319"/>
                <a:gd name="T108" fmla="*/ 1 w 539"/>
                <a:gd name="T109" fmla="*/ 66 h 319"/>
                <a:gd name="T110" fmla="*/ 0 w 539"/>
                <a:gd name="T111" fmla="*/ 73 h 319"/>
                <a:gd name="T112" fmla="*/ 0 w 539"/>
                <a:gd name="T113" fmla="*/ 79 h 319"/>
                <a:gd name="T114" fmla="*/ 0 w 539"/>
                <a:gd name="T115" fmla="*/ 174 h 319"/>
                <a:gd name="T116" fmla="*/ 539 w 539"/>
                <a:gd name="T117" fmla="*/ 319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39" h="319">
                  <a:moveTo>
                    <a:pt x="539" y="319"/>
                  </a:moveTo>
                  <a:lnTo>
                    <a:pt x="539" y="224"/>
                  </a:lnTo>
                  <a:lnTo>
                    <a:pt x="539" y="217"/>
                  </a:lnTo>
                  <a:lnTo>
                    <a:pt x="538" y="211"/>
                  </a:lnTo>
                  <a:lnTo>
                    <a:pt x="537" y="203"/>
                  </a:lnTo>
                  <a:lnTo>
                    <a:pt x="535" y="196"/>
                  </a:lnTo>
                  <a:lnTo>
                    <a:pt x="533" y="189"/>
                  </a:lnTo>
                  <a:lnTo>
                    <a:pt x="529" y="182"/>
                  </a:lnTo>
                  <a:lnTo>
                    <a:pt x="526" y="174"/>
                  </a:lnTo>
                  <a:lnTo>
                    <a:pt x="522" y="168"/>
                  </a:lnTo>
                  <a:lnTo>
                    <a:pt x="517" y="160"/>
                  </a:lnTo>
                  <a:lnTo>
                    <a:pt x="513" y="153"/>
                  </a:lnTo>
                  <a:lnTo>
                    <a:pt x="507" y="147"/>
                  </a:lnTo>
                  <a:lnTo>
                    <a:pt x="501" y="140"/>
                  </a:lnTo>
                  <a:lnTo>
                    <a:pt x="495" y="132"/>
                  </a:lnTo>
                  <a:lnTo>
                    <a:pt x="487" y="127"/>
                  </a:lnTo>
                  <a:lnTo>
                    <a:pt x="481" y="120"/>
                  </a:lnTo>
                  <a:lnTo>
                    <a:pt x="473" y="113"/>
                  </a:lnTo>
                  <a:lnTo>
                    <a:pt x="465" y="108"/>
                  </a:lnTo>
                  <a:lnTo>
                    <a:pt x="457" y="102"/>
                  </a:lnTo>
                  <a:lnTo>
                    <a:pt x="449" y="97"/>
                  </a:lnTo>
                  <a:lnTo>
                    <a:pt x="440" y="91"/>
                  </a:lnTo>
                  <a:lnTo>
                    <a:pt x="431" y="87"/>
                  </a:lnTo>
                  <a:lnTo>
                    <a:pt x="422" y="81"/>
                  </a:lnTo>
                  <a:lnTo>
                    <a:pt x="412" y="78"/>
                  </a:lnTo>
                  <a:lnTo>
                    <a:pt x="403" y="74"/>
                  </a:lnTo>
                  <a:lnTo>
                    <a:pt x="393" y="70"/>
                  </a:lnTo>
                  <a:lnTo>
                    <a:pt x="384" y="67"/>
                  </a:lnTo>
                  <a:lnTo>
                    <a:pt x="375" y="65"/>
                  </a:lnTo>
                  <a:lnTo>
                    <a:pt x="165" y="8"/>
                  </a:lnTo>
                  <a:lnTo>
                    <a:pt x="155" y="5"/>
                  </a:lnTo>
                  <a:lnTo>
                    <a:pt x="146" y="4"/>
                  </a:lnTo>
                  <a:lnTo>
                    <a:pt x="136" y="2"/>
                  </a:lnTo>
                  <a:lnTo>
                    <a:pt x="127" y="1"/>
                  </a:lnTo>
                  <a:lnTo>
                    <a:pt x="117" y="0"/>
                  </a:lnTo>
                  <a:lnTo>
                    <a:pt x="108" y="0"/>
                  </a:lnTo>
                  <a:lnTo>
                    <a:pt x="99" y="0"/>
                  </a:lnTo>
                  <a:lnTo>
                    <a:pt x="90" y="1"/>
                  </a:lnTo>
                  <a:lnTo>
                    <a:pt x="82" y="2"/>
                  </a:lnTo>
                  <a:lnTo>
                    <a:pt x="74" y="3"/>
                  </a:lnTo>
                  <a:lnTo>
                    <a:pt x="66" y="4"/>
                  </a:lnTo>
                  <a:lnTo>
                    <a:pt x="58" y="6"/>
                  </a:lnTo>
                  <a:lnTo>
                    <a:pt x="52" y="10"/>
                  </a:lnTo>
                  <a:lnTo>
                    <a:pt x="44" y="12"/>
                  </a:lnTo>
                  <a:lnTo>
                    <a:pt x="39" y="15"/>
                  </a:lnTo>
                  <a:lnTo>
                    <a:pt x="32" y="20"/>
                  </a:lnTo>
                  <a:lnTo>
                    <a:pt x="26" y="23"/>
                  </a:lnTo>
                  <a:lnTo>
                    <a:pt x="22" y="27"/>
                  </a:lnTo>
                  <a:lnTo>
                    <a:pt x="18" y="32"/>
                  </a:lnTo>
                  <a:lnTo>
                    <a:pt x="13" y="37"/>
                  </a:lnTo>
                  <a:lnTo>
                    <a:pt x="10" y="43"/>
                  </a:lnTo>
                  <a:lnTo>
                    <a:pt x="6" y="48"/>
                  </a:lnTo>
                  <a:lnTo>
                    <a:pt x="4" y="54"/>
                  </a:lnTo>
                  <a:lnTo>
                    <a:pt x="2" y="60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0" y="79"/>
                  </a:lnTo>
                  <a:lnTo>
                    <a:pt x="0" y="174"/>
                  </a:lnTo>
                  <a:lnTo>
                    <a:pt x="539" y="319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878" name="Freeform 1390"/>
            <p:cNvSpPr>
              <a:spLocks/>
            </p:cNvSpPr>
            <p:nvPr/>
          </p:nvSpPr>
          <p:spPr bwMode="auto">
            <a:xfrm>
              <a:off x="4581" y="3166"/>
              <a:ext cx="20" cy="25"/>
            </a:xfrm>
            <a:custGeom>
              <a:avLst/>
              <a:gdLst>
                <a:gd name="T0" fmla="*/ 0 w 51"/>
                <a:gd name="T1" fmla="*/ 0 h 61"/>
                <a:gd name="T2" fmla="*/ 0 w 51"/>
                <a:gd name="T3" fmla="*/ 3 h 61"/>
                <a:gd name="T4" fmla="*/ 1 w 51"/>
                <a:gd name="T5" fmla="*/ 9 h 61"/>
                <a:gd name="T6" fmla="*/ 2 w 51"/>
                <a:gd name="T7" fmla="*/ 13 h 61"/>
                <a:gd name="T8" fmla="*/ 3 w 51"/>
                <a:gd name="T9" fmla="*/ 18 h 61"/>
                <a:gd name="T10" fmla="*/ 6 w 51"/>
                <a:gd name="T11" fmla="*/ 22 h 61"/>
                <a:gd name="T12" fmla="*/ 9 w 51"/>
                <a:gd name="T13" fmla="*/ 27 h 61"/>
                <a:gd name="T14" fmla="*/ 12 w 51"/>
                <a:gd name="T15" fmla="*/ 31 h 61"/>
                <a:gd name="T16" fmla="*/ 16 w 51"/>
                <a:gd name="T17" fmla="*/ 35 h 61"/>
                <a:gd name="T18" fmla="*/ 20 w 51"/>
                <a:gd name="T19" fmla="*/ 40 h 61"/>
                <a:gd name="T20" fmla="*/ 24 w 51"/>
                <a:gd name="T21" fmla="*/ 44 h 61"/>
                <a:gd name="T22" fmla="*/ 29 w 51"/>
                <a:gd name="T23" fmla="*/ 48 h 61"/>
                <a:gd name="T24" fmla="*/ 34 w 51"/>
                <a:gd name="T25" fmla="*/ 52 h 61"/>
                <a:gd name="T26" fmla="*/ 40 w 51"/>
                <a:gd name="T27" fmla="*/ 55 h 61"/>
                <a:gd name="T28" fmla="*/ 45 w 51"/>
                <a:gd name="T29" fmla="*/ 59 h 61"/>
                <a:gd name="T30" fmla="*/ 51 w 51"/>
                <a:gd name="T31" fmla="*/ 6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1" h="61">
                  <a:moveTo>
                    <a:pt x="0" y="0"/>
                  </a:moveTo>
                  <a:lnTo>
                    <a:pt x="0" y="3"/>
                  </a:lnTo>
                  <a:lnTo>
                    <a:pt x="1" y="9"/>
                  </a:lnTo>
                  <a:lnTo>
                    <a:pt x="2" y="13"/>
                  </a:lnTo>
                  <a:lnTo>
                    <a:pt x="3" y="18"/>
                  </a:lnTo>
                  <a:lnTo>
                    <a:pt x="6" y="22"/>
                  </a:lnTo>
                  <a:lnTo>
                    <a:pt x="9" y="27"/>
                  </a:lnTo>
                  <a:lnTo>
                    <a:pt x="12" y="31"/>
                  </a:lnTo>
                  <a:lnTo>
                    <a:pt x="16" y="35"/>
                  </a:lnTo>
                  <a:lnTo>
                    <a:pt x="20" y="40"/>
                  </a:lnTo>
                  <a:lnTo>
                    <a:pt x="24" y="44"/>
                  </a:lnTo>
                  <a:lnTo>
                    <a:pt x="29" y="48"/>
                  </a:lnTo>
                  <a:lnTo>
                    <a:pt x="34" y="52"/>
                  </a:lnTo>
                  <a:lnTo>
                    <a:pt x="40" y="55"/>
                  </a:lnTo>
                  <a:lnTo>
                    <a:pt x="45" y="59"/>
                  </a:lnTo>
                  <a:lnTo>
                    <a:pt x="51" y="6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879" name="Freeform 1391"/>
            <p:cNvSpPr>
              <a:spLocks/>
            </p:cNvSpPr>
            <p:nvPr/>
          </p:nvSpPr>
          <p:spPr bwMode="auto">
            <a:xfrm>
              <a:off x="4581" y="3153"/>
              <a:ext cx="42" cy="13"/>
            </a:xfrm>
            <a:custGeom>
              <a:avLst/>
              <a:gdLst>
                <a:gd name="T0" fmla="*/ 104 w 104"/>
                <a:gd name="T1" fmla="*/ 20 h 33"/>
                <a:gd name="T2" fmla="*/ 98 w 104"/>
                <a:gd name="T3" fmla="*/ 16 h 33"/>
                <a:gd name="T4" fmla="*/ 93 w 104"/>
                <a:gd name="T5" fmla="*/ 13 h 33"/>
                <a:gd name="T6" fmla="*/ 87 w 104"/>
                <a:gd name="T7" fmla="*/ 10 h 33"/>
                <a:gd name="T8" fmla="*/ 81 w 104"/>
                <a:gd name="T9" fmla="*/ 6 h 33"/>
                <a:gd name="T10" fmla="*/ 74 w 104"/>
                <a:gd name="T11" fmla="*/ 4 h 33"/>
                <a:gd name="T12" fmla="*/ 69 w 104"/>
                <a:gd name="T13" fmla="*/ 3 h 33"/>
                <a:gd name="T14" fmla="*/ 62 w 104"/>
                <a:gd name="T15" fmla="*/ 1 h 33"/>
                <a:gd name="T16" fmla="*/ 55 w 104"/>
                <a:gd name="T17" fmla="*/ 0 h 33"/>
                <a:gd name="T18" fmla="*/ 50 w 104"/>
                <a:gd name="T19" fmla="*/ 0 h 33"/>
                <a:gd name="T20" fmla="*/ 43 w 104"/>
                <a:gd name="T21" fmla="*/ 0 h 33"/>
                <a:gd name="T22" fmla="*/ 38 w 104"/>
                <a:gd name="T23" fmla="*/ 0 h 33"/>
                <a:gd name="T24" fmla="*/ 32 w 104"/>
                <a:gd name="T25" fmla="*/ 0 h 33"/>
                <a:gd name="T26" fmla="*/ 27 w 104"/>
                <a:gd name="T27" fmla="*/ 1 h 33"/>
                <a:gd name="T28" fmla="*/ 22 w 104"/>
                <a:gd name="T29" fmla="*/ 3 h 33"/>
                <a:gd name="T30" fmla="*/ 18 w 104"/>
                <a:gd name="T31" fmla="*/ 5 h 33"/>
                <a:gd name="T32" fmla="*/ 13 w 104"/>
                <a:gd name="T33" fmla="*/ 8 h 33"/>
                <a:gd name="T34" fmla="*/ 10 w 104"/>
                <a:gd name="T35" fmla="*/ 10 h 33"/>
                <a:gd name="T36" fmla="*/ 7 w 104"/>
                <a:gd name="T37" fmla="*/ 13 h 33"/>
                <a:gd name="T38" fmla="*/ 5 w 104"/>
                <a:gd name="T39" fmla="*/ 16 h 33"/>
                <a:gd name="T40" fmla="*/ 2 w 104"/>
                <a:gd name="T41" fmla="*/ 20 h 33"/>
                <a:gd name="T42" fmla="*/ 1 w 104"/>
                <a:gd name="T43" fmla="*/ 24 h 33"/>
                <a:gd name="T44" fmla="*/ 0 w 104"/>
                <a:gd name="T45" fmla="*/ 29 h 33"/>
                <a:gd name="T46" fmla="*/ 0 w 104"/>
                <a:gd name="T47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4" h="33">
                  <a:moveTo>
                    <a:pt x="104" y="20"/>
                  </a:moveTo>
                  <a:lnTo>
                    <a:pt x="98" y="16"/>
                  </a:lnTo>
                  <a:lnTo>
                    <a:pt x="93" y="13"/>
                  </a:lnTo>
                  <a:lnTo>
                    <a:pt x="87" y="10"/>
                  </a:lnTo>
                  <a:lnTo>
                    <a:pt x="81" y="6"/>
                  </a:lnTo>
                  <a:lnTo>
                    <a:pt x="74" y="4"/>
                  </a:lnTo>
                  <a:lnTo>
                    <a:pt x="69" y="3"/>
                  </a:lnTo>
                  <a:lnTo>
                    <a:pt x="62" y="1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3" y="0"/>
                  </a:lnTo>
                  <a:lnTo>
                    <a:pt x="38" y="0"/>
                  </a:lnTo>
                  <a:lnTo>
                    <a:pt x="32" y="0"/>
                  </a:lnTo>
                  <a:lnTo>
                    <a:pt x="27" y="1"/>
                  </a:lnTo>
                  <a:lnTo>
                    <a:pt x="22" y="3"/>
                  </a:lnTo>
                  <a:lnTo>
                    <a:pt x="18" y="5"/>
                  </a:lnTo>
                  <a:lnTo>
                    <a:pt x="13" y="8"/>
                  </a:lnTo>
                  <a:lnTo>
                    <a:pt x="10" y="10"/>
                  </a:lnTo>
                  <a:lnTo>
                    <a:pt x="7" y="13"/>
                  </a:lnTo>
                  <a:lnTo>
                    <a:pt x="5" y="16"/>
                  </a:lnTo>
                  <a:lnTo>
                    <a:pt x="2" y="20"/>
                  </a:lnTo>
                  <a:lnTo>
                    <a:pt x="1" y="24"/>
                  </a:lnTo>
                  <a:lnTo>
                    <a:pt x="0" y="29"/>
                  </a:lnTo>
                  <a:lnTo>
                    <a:pt x="0" y="3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880" name="Freeform 1392"/>
            <p:cNvSpPr>
              <a:spLocks/>
            </p:cNvSpPr>
            <p:nvPr/>
          </p:nvSpPr>
          <p:spPr bwMode="auto">
            <a:xfrm>
              <a:off x="4623" y="3161"/>
              <a:ext cx="80" cy="58"/>
            </a:xfrm>
            <a:custGeom>
              <a:avLst/>
              <a:gdLst>
                <a:gd name="T0" fmla="*/ 0 w 204"/>
                <a:gd name="T1" fmla="*/ 0 h 143"/>
                <a:gd name="T2" fmla="*/ 204 w 204"/>
                <a:gd name="T3" fmla="*/ 143 h 143"/>
                <a:gd name="T4" fmla="*/ 204 w 204"/>
                <a:gd name="T5" fmla="*/ 47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4" h="143">
                  <a:moveTo>
                    <a:pt x="0" y="0"/>
                  </a:moveTo>
                  <a:lnTo>
                    <a:pt x="204" y="143"/>
                  </a:lnTo>
                  <a:lnTo>
                    <a:pt x="204" y="4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881" name="Line 1393"/>
            <p:cNvSpPr>
              <a:spLocks noChangeShapeType="1"/>
            </p:cNvSpPr>
            <p:nvPr/>
          </p:nvSpPr>
          <p:spPr bwMode="auto">
            <a:xfrm flipH="1" flipV="1">
              <a:off x="4698" y="3114"/>
              <a:ext cx="50" cy="2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882" name="Freeform 1394"/>
            <p:cNvSpPr>
              <a:spLocks/>
            </p:cNvSpPr>
            <p:nvPr/>
          </p:nvSpPr>
          <p:spPr bwMode="auto">
            <a:xfrm>
              <a:off x="4484" y="2942"/>
              <a:ext cx="214" cy="94"/>
            </a:xfrm>
            <a:custGeom>
              <a:avLst/>
              <a:gdLst>
                <a:gd name="T0" fmla="*/ 0 w 539"/>
                <a:gd name="T1" fmla="*/ 0 h 238"/>
                <a:gd name="T2" fmla="*/ 539 w 539"/>
                <a:gd name="T3" fmla="*/ 144 h 238"/>
                <a:gd name="T4" fmla="*/ 539 w 539"/>
                <a:gd name="T5" fmla="*/ 238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39" h="238">
                  <a:moveTo>
                    <a:pt x="0" y="0"/>
                  </a:moveTo>
                  <a:lnTo>
                    <a:pt x="539" y="144"/>
                  </a:lnTo>
                  <a:lnTo>
                    <a:pt x="539" y="23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883" name="Freeform 1395"/>
            <p:cNvSpPr>
              <a:spLocks/>
            </p:cNvSpPr>
            <p:nvPr/>
          </p:nvSpPr>
          <p:spPr bwMode="auto">
            <a:xfrm>
              <a:off x="4656" y="3036"/>
              <a:ext cx="42" cy="19"/>
            </a:xfrm>
            <a:custGeom>
              <a:avLst/>
              <a:gdLst>
                <a:gd name="T0" fmla="*/ 0 w 105"/>
                <a:gd name="T1" fmla="*/ 46 h 51"/>
                <a:gd name="T2" fmla="*/ 8 w 105"/>
                <a:gd name="T3" fmla="*/ 48 h 51"/>
                <a:gd name="T4" fmla="*/ 16 w 105"/>
                <a:gd name="T5" fmla="*/ 49 h 51"/>
                <a:gd name="T6" fmla="*/ 23 w 105"/>
                <a:gd name="T7" fmla="*/ 50 h 51"/>
                <a:gd name="T8" fmla="*/ 31 w 105"/>
                <a:gd name="T9" fmla="*/ 51 h 51"/>
                <a:gd name="T10" fmla="*/ 39 w 105"/>
                <a:gd name="T11" fmla="*/ 51 h 51"/>
                <a:gd name="T12" fmla="*/ 46 w 105"/>
                <a:gd name="T13" fmla="*/ 51 h 51"/>
                <a:gd name="T14" fmla="*/ 53 w 105"/>
                <a:gd name="T15" fmla="*/ 50 h 51"/>
                <a:gd name="T16" fmla="*/ 60 w 105"/>
                <a:gd name="T17" fmla="*/ 49 h 51"/>
                <a:gd name="T18" fmla="*/ 67 w 105"/>
                <a:gd name="T19" fmla="*/ 48 h 51"/>
                <a:gd name="T20" fmla="*/ 72 w 105"/>
                <a:gd name="T21" fmla="*/ 46 h 51"/>
                <a:gd name="T22" fmla="*/ 78 w 105"/>
                <a:gd name="T23" fmla="*/ 44 h 51"/>
                <a:gd name="T24" fmla="*/ 83 w 105"/>
                <a:gd name="T25" fmla="*/ 40 h 51"/>
                <a:gd name="T26" fmla="*/ 88 w 105"/>
                <a:gd name="T27" fmla="*/ 37 h 51"/>
                <a:gd name="T28" fmla="*/ 92 w 105"/>
                <a:gd name="T29" fmla="*/ 34 h 51"/>
                <a:gd name="T30" fmla="*/ 95 w 105"/>
                <a:gd name="T31" fmla="*/ 30 h 51"/>
                <a:gd name="T32" fmla="*/ 99 w 105"/>
                <a:gd name="T33" fmla="*/ 26 h 51"/>
                <a:gd name="T34" fmla="*/ 101 w 105"/>
                <a:gd name="T35" fmla="*/ 21 h 51"/>
                <a:gd name="T36" fmla="*/ 103 w 105"/>
                <a:gd name="T37" fmla="*/ 16 h 51"/>
                <a:gd name="T38" fmla="*/ 104 w 105"/>
                <a:gd name="T39" fmla="*/ 11 h 51"/>
                <a:gd name="T40" fmla="*/ 105 w 105"/>
                <a:gd name="T41" fmla="*/ 6 h 51"/>
                <a:gd name="T42" fmla="*/ 105 w 105"/>
                <a:gd name="T43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5" h="51">
                  <a:moveTo>
                    <a:pt x="0" y="46"/>
                  </a:moveTo>
                  <a:lnTo>
                    <a:pt x="8" y="48"/>
                  </a:lnTo>
                  <a:lnTo>
                    <a:pt x="16" y="49"/>
                  </a:lnTo>
                  <a:lnTo>
                    <a:pt x="23" y="50"/>
                  </a:lnTo>
                  <a:lnTo>
                    <a:pt x="31" y="51"/>
                  </a:lnTo>
                  <a:lnTo>
                    <a:pt x="39" y="51"/>
                  </a:lnTo>
                  <a:lnTo>
                    <a:pt x="46" y="51"/>
                  </a:lnTo>
                  <a:lnTo>
                    <a:pt x="53" y="50"/>
                  </a:lnTo>
                  <a:lnTo>
                    <a:pt x="60" y="49"/>
                  </a:lnTo>
                  <a:lnTo>
                    <a:pt x="67" y="48"/>
                  </a:lnTo>
                  <a:lnTo>
                    <a:pt x="72" y="46"/>
                  </a:lnTo>
                  <a:lnTo>
                    <a:pt x="78" y="44"/>
                  </a:lnTo>
                  <a:lnTo>
                    <a:pt x="83" y="40"/>
                  </a:lnTo>
                  <a:lnTo>
                    <a:pt x="88" y="37"/>
                  </a:lnTo>
                  <a:lnTo>
                    <a:pt x="92" y="34"/>
                  </a:lnTo>
                  <a:lnTo>
                    <a:pt x="95" y="30"/>
                  </a:lnTo>
                  <a:lnTo>
                    <a:pt x="99" y="26"/>
                  </a:lnTo>
                  <a:lnTo>
                    <a:pt x="101" y="21"/>
                  </a:lnTo>
                  <a:lnTo>
                    <a:pt x="103" y="16"/>
                  </a:lnTo>
                  <a:lnTo>
                    <a:pt x="104" y="11"/>
                  </a:lnTo>
                  <a:lnTo>
                    <a:pt x="105" y="6"/>
                  </a:lnTo>
                  <a:lnTo>
                    <a:pt x="105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884" name="Line 1396"/>
            <p:cNvSpPr>
              <a:spLocks noChangeShapeType="1"/>
            </p:cNvSpPr>
            <p:nvPr/>
          </p:nvSpPr>
          <p:spPr bwMode="auto">
            <a:xfrm flipH="1" flipV="1">
              <a:off x="4598" y="3036"/>
              <a:ext cx="58" cy="1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885" name="Freeform 1397"/>
            <p:cNvSpPr>
              <a:spLocks/>
            </p:cNvSpPr>
            <p:nvPr/>
          </p:nvSpPr>
          <p:spPr bwMode="auto">
            <a:xfrm>
              <a:off x="4556" y="2997"/>
              <a:ext cx="42" cy="39"/>
            </a:xfrm>
            <a:custGeom>
              <a:avLst/>
              <a:gdLst>
                <a:gd name="T0" fmla="*/ 0 w 105"/>
                <a:gd name="T1" fmla="*/ 0 h 102"/>
                <a:gd name="T2" fmla="*/ 0 w 105"/>
                <a:gd name="T3" fmla="*/ 6 h 102"/>
                <a:gd name="T4" fmla="*/ 1 w 105"/>
                <a:gd name="T5" fmla="*/ 11 h 102"/>
                <a:gd name="T6" fmla="*/ 2 w 105"/>
                <a:gd name="T7" fmla="*/ 17 h 102"/>
                <a:gd name="T8" fmla="*/ 4 w 105"/>
                <a:gd name="T9" fmla="*/ 23 h 102"/>
                <a:gd name="T10" fmla="*/ 7 w 105"/>
                <a:gd name="T11" fmla="*/ 29 h 102"/>
                <a:gd name="T12" fmla="*/ 10 w 105"/>
                <a:gd name="T13" fmla="*/ 35 h 102"/>
                <a:gd name="T14" fmla="*/ 13 w 105"/>
                <a:gd name="T15" fmla="*/ 41 h 102"/>
                <a:gd name="T16" fmla="*/ 18 w 105"/>
                <a:gd name="T17" fmla="*/ 47 h 102"/>
                <a:gd name="T18" fmla="*/ 22 w 105"/>
                <a:gd name="T19" fmla="*/ 52 h 102"/>
                <a:gd name="T20" fmla="*/ 28 w 105"/>
                <a:gd name="T21" fmla="*/ 58 h 102"/>
                <a:gd name="T22" fmla="*/ 33 w 105"/>
                <a:gd name="T23" fmla="*/ 63 h 102"/>
                <a:gd name="T24" fmla="*/ 39 w 105"/>
                <a:gd name="T25" fmla="*/ 69 h 102"/>
                <a:gd name="T26" fmla="*/ 45 w 105"/>
                <a:gd name="T27" fmla="*/ 73 h 102"/>
                <a:gd name="T28" fmla="*/ 52 w 105"/>
                <a:gd name="T29" fmla="*/ 78 h 102"/>
                <a:gd name="T30" fmla="*/ 59 w 105"/>
                <a:gd name="T31" fmla="*/ 82 h 102"/>
                <a:gd name="T32" fmla="*/ 66 w 105"/>
                <a:gd name="T33" fmla="*/ 86 h 102"/>
                <a:gd name="T34" fmla="*/ 74 w 105"/>
                <a:gd name="T35" fmla="*/ 90 h 102"/>
                <a:gd name="T36" fmla="*/ 81 w 105"/>
                <a:gd name="T37" fmla="*/ 94 h 102"/>
                <a:gd name="T38" fmla="*/ 88 w 105"/>
                <a:gd name="T39" fmla="*/ 96 h 102"/>
                <a:gd name="T40" fmla="*/ 96 w 105"/>
                <a:gd name="T41" fmla="*/ 100 h 102"/>
                <a:gd name="T42" fmla="*/ 105 w 105"/>
                <a:gd name="T43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5" h="102">
                  <a:moveTo>
                    <a:pt x="0" y="0"/>
                  </a:moveTo>
                  <a:lnTo>
                    <a:pt x="0" y="6"/>
                  </a:lnTo>
                  <a:lnTo>
                    <a:pt x="1" y="11"/>
                  </a:lnTo>
                  <a:lnTo>
                    <a:pt x="2" y="17"/>
                  </a:lnTo>
                  <a:lnTo>
                    <a:pt x="4" y="23"/>
                  </a:lnTo>
                  <a:lnTo>
                    <a:pt x="7" y="29"/>
                  </a:lnTo>
                  <a:lnTo>
                    <a:pt x="10" y="35"/>
                  </a:lnTo>
                  <a:lnTo>
                    <a:pt x="13" y="41"/>
                  </a:lnTo>
                  <a:lnTo>
                    <a:pt x="18" y="47"/>
                  </a:lnTo>
                  <a:lnTo>
                    <a:pt x="22" y="52"/>
                  </a:lnTo>
                  <a:lnTo>
                    <a:pt x="28" y="58"/>
                  </a:lnTo>
                  <a:lnTo>
                    <a:pt x="33" y="63"/>
                  </a:lnTo>
                  <a:lnTo>
                    <a:pt x="39" y="69"/>
                  </a:lnTo>
                  <a:lnTo>
                    <a:pt x="45" y="73"/>
                  </a:lnTo>
                  <a:lnTo>
                    <a:pt x="52" y="78"/>
                  </a:lnTo>
                  <a:lnTo>
                    <a:pt x="59" y="82"/>
                  </a:lnTo>
                  <a:lnTo>
                    <a:pt x="66" y="86"/>
                  </a:lnTo>
                  <a:lnTo>
                    <a:pt x="74" y="90"/>
                  </a:lnTo>
                  <a:lnTo>
                    <a:pt x="81" y="94"/>
                  </a:lnTo>
                  <a:lnTo>
                    <a:pt x="88" y="96"/>
                  </a:lnTo>
                  <a:lnTo>
                    <a:pt x="96" y="100"/>
                  </a:lnTo>
                  <a:lnTo>
                    <a:pt x="105" y="10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886" name="Line 1398"/>
            <p:cNvSpPr>
              <a:spLocks noChangeShapeType="1"/>
            </p:cNvSpPr>
            <p:nvPr/>
          </p:nvSpPr>
          <p:spPr bwMode="auto">
            <a:xfrm flipV="1">
              <a:off x="4556" y="2958"/>
              <a:ext cx="0" cy="3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887" name="Freeform 1399"/>
            <p:cNvSpPr>
              <a:spLocks/>
            </p:cNvSpPr>
            <p:nvPr/>
          </p:nvSpPr>
          <p:spPr bwMode="auto">
            <a:xfrm>
              <a:off x="4581" y="2872"/>
              <a:ext cx="23" cy="25"/>
            </a:xfrm>
            <a:custGeom>
              <a:avLst/>
              <a:gdLst>
                <a:gd name="T0" fmla="*/ 0 w 52"/>
                <a:gd name="T1" fmla="*/ 0 h 62"/>
                <a:gd name="T2" fmla="*/ 1 w 52"/>
                <a:gd name="T3" fmla="*/ 5 h 62"/>
                <a:gd name="T4" fmla="*/ 1 w 52"/>
                <a:gd name="T5" fmla="*/ 9 h 62"/>
                <a:gd name="T6" fmla="*/ 3 w 52"/>
                <a:gd name="T7" fmla="*/ 15 h 62"/>
                <a:gd name="T8" fmla="*/ 6 w 52"/>
                <a:gd name="T9" fmla="*/ 19 h 62"/>
                <a:gd name="T10" fmla="*/ 8 w 52"/>
                <a:gd name="T11" fmla="*/ 25 h 62"/>
                <a:gd name="T12" fmla="*/ 11 w 52"/>
                <a:gd name="T13" fmla="*/ 29 h 62"/>
                <a:gd name="T14" fmla="*/ 14 w 52"/>
                <a:gd name="T15" fmla="*/ 35 h 62"/>
                <a:gd name="T16" fmla="*/ 19 w 52"/>
                <a:gd name="T17" fmla="*/ 39 h 62"/>
                <a:gd name="T18" fmla="*/ 23 w 52"/>
                <a:gd name="T19" fmla="*/ 43 h 62"/>
                <a:gd name="T20" fmla="*/ 29 w 52"/>
                <a:gd name="T21" fmla="*/ 48 h 62"/>
                <a:gd name="T22" fmla="*/ 34 w 52"/>
                <a:gd name="T23" fmla="*/ 51 h 62"/>
                <a:gd name="T24" fmla="*/ 40 w 52"/>
                <a:gd name="T25" fmla="*/ 56 h 62"/>
                <a:gd name="T26" fmla="*/ 45 w 52"/>
                <a:gd name="T27" fmla="*/ 59 h 62"/>
                <a:gd name="T28" fmla="*/ 52 w 52"/>
                <a:gd name="T29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2" h="62">
                  <a:moveTo>
                    <a:pt x="0" y="0"/>
                  </a:moveTo>
                  <a:lnTo>
                    <a:pt x="1" y="5"/>
                  </a:lnTo>
                  <a:lnTo>
                    <a:pt x="1" y="9"/>
                  </a:lnTo>
                  <a:lnTo>
                    <a:pt x="3" y="15"/>
                  </a:lnTo>
                  <a:lnTo>
                    <a:pt x="6" y="19"/>
                  </a:lnTo>
                  <a:lnTo>
                    <a:pt x="8" y="25"/>
                  </a:lnTo>
                  <a:lnTo>
                    <a:pt x="11" y="29"/>
                  </a:lnTo>
                  <a:lnTo>
                    <a:pt x="14" y="35"/>
                  </a:lnTo>
                  <a:lnTo>
                    <a:pt x="19" y="39"/>
                  </a:lnTo>
                  <a:lnTo>
                    <a:pt x="23" y="43"/>
                  </a:lnTo>
                  <a:lnTo>
                    <a:pt x="29" y="48"/>
                  </a:lnTo>
                  <a:lnTo>
                    <a:pt x="34" y="51"/>
                  </a:lnTo>
                  <a:lnTo>
                    <a:pt x="40" y="56"/>
                  </a:lnTo>
                  <a:lnTo>
                    <a:pt x="45" y="59"/>
                  </a:lnTo>
                  <a:lnTo>
                    <a:pt x="52" y="6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888" name="Freeform 1400"/>
            <p:cNvSpPr>
              <a:spLocks/>
            </p:cNvSpPr>
            <p:nvPr/>
          </p:nvSpPr>
          <p:spPr bwMode="auto">
            <a:xfrm>
              <a:off x="4581" y="2859"/>
              <a:ext cx="42" cy="13"/>
            </a:xfrm>
            <a:custGeom>
              <a:avLst/>
              <a:gdLst>
                <a:gd name="T0" fmla="*/ 105 w 105"/>
                <a:gd name="T1" fmla="*/ 20 h 33"/>
                <a:gd name="T2" fmla="*/ 100 w 105"/>
                <a:gd name="T3" fmla="*/ 17 h 33"/>
                <a:gd name="T4" fmla="*/ 94 w 105"/>
                <a:gd name="T5" fmla="*/ 13 h 33"/>
                <a:gd name="T6" fmla="*/ 87 w 105"/>
                <a:gd name="T7" fmla="*/ 10 h 33"/>
                <a:gd name="T8" fmla="*/ 82 w 105"/>
                <a:gd name="T9" fmla="*/ 8 h 33"/>
                <a:gd name="T10" fmla="*/ 75 w 105"/>
                <a:gd name="T11" fmla="*/ 6 h 33"/>
                <a:gd name="T12" fmla="*/ 69 w 105"/>
                <a:gd name="T13" fmla="*/ 4 h 33"/>
                <a:gd name="T14" fmla="*/ 63 w 105"/>
                <a:gd name="T15" fmla="*/ 2 h 33"/>
                <a:gd name="T16" fmla="*/ 56 w 105"/>
                <a:gd name="T17" fmla="*/ 1 h 33"/>
                <a:gd name="T18" fmla="*/ 50 w 105"/>
                <a:gd name="T19" fmla="*/ 0 h 33"/>
                <a:gd name="T20" fmla="*/ 44 w 105"/>
                <a:gd name="T21" fmla="*/ 0 h 33"/>
                <a:gd name="T22" fmla="*/ 39 w 105"/>
                <a:gd name="T23" fmla="*/ 0 h 33"/>
                <a:gd name="T24" fmla="*/ 33 w 105"/>
                <a:gd name="T25" fmla="*/ 1 h 33"/>
                <a:gd name="T26" fmla="*/ 28 w 105"/>
                <a:gd name="T27" fmla="*/ 2 h 33"/>
                <a:gd name="T28" fmla="*/ 23 w 105"/>
                <a:gd name="T29" fmla="*/ 4 h 33"/>
                <a:gd name="T30" fmla="*/ 18 w 105"/>
                <a:gd name="T31" fmla="*/ 6 h 33"/>
                <a:gd name="T32" fmla="*/ 14 w 105"/>
                <a:gd name="T33" fmla="*/ 8 h 33"/>
                <a:gd name="T34" fmla="*/ 11 w 105"/>
                <a:gd name="T35" fmla="*/ 11 h 33"/>
                <a:gd name="T36" fmla="*/ 8 w 105"/>
                <a:gd name="T37" fmla="*/ 13 h 33"/>
                <a:gd name="T38" fmla="*/ 6 w 105"/>
                <a:gd name="T39" fmla="*/ 17 h 33"/>
                <a:gd name="T40" fmla="*/ 3 w 105"/>
                <a:gd name="T41" fmla="*/ 21 h 33"/>
                <a:gd name="T42" fmla="*/ 1 w 105"/>
                <a:gd name="T43" fmla="*/ 25 h 33"/>
                <a:gd name="T44" fmla="*/ 1 w 105"/>
                <a:gd name="T45" fmla="*/ 29 h 33"/>
                <a:gd name="T46" fmla="*/ 0 w 105"/>
                <a:gd name="T47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5" h="33">
                  <a:moveTo>
                    <a:pt x="105" y="20"/>
                  </a:moveTo>
                  <a:lnTo>
                    <a:pt x="100" y="17"/>
                  </a:lnTo>
                  <a:lnTo>
                    <a:pt x="94" y="13"/>
                  </a:lnTo>
                  <a:lnTo>
                    <a:pt x="87" y="10"/>
                  </a:lnTo>
                  <a:lnTo>
                    <a:pt x="82" y="8"/>
                  </a:lnTo>
                  <a:lnTo>
                    <a:pt x="75" y="6"/>
                  </a:lnTo>
                  <a:lnTo>
                    <a:pt x="69" y="4"/>
                  </a:lnTo>
                  <a:lnTo>
                    <a:pt x="63" y="2"/>
                  </a:lnTo>
                  <a:lnTo>
                    <a:pt x="56" y="1"/>
                  </a:lnTo>
                  <a:lnTo>
                    <a:pt x="50" y="0"/>
                  </a:lnTo>
                  <a:lnTo>
                    <a:pt x="44" y="0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8" y="2"/>
                  </a:lnTo>
                  <a:lnTo>
                    <a:pt x="23" y="4"/>
                  </a:lnTo>
                  <a:lnTo>
                    <a:pt x="18" y="6"/>
                  </a:lnTo>
                  <a:lnTo>
                    <a:pt x="14" y="8"/>
                  </a:lnTo>
                  <a:lnTo>
                    <a:pt x="11" y="11"/>
                  </a:lnTo>
                  <a:lnTo>
                    <a:pt x="8" y="13"/>
                  </a:lnTo>
                  <a:lnTo>
                    <a:pt x="6" y="17"/>
                  </a:lnTo>
                  <a:lnTo>
                    <a:pt x="3" y="21"/>
                  </a:lnTo>
                  <a:lnTo>
                    <a:pt x="1" y="25"/>
                  </a:lnTo>
                  <a:lnTo>
                    <a:pt x="1" y="29"/>
                  </a:lnTo>
                  <a:lnTo>
                    <a:pt x="0" y="3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889" name="Freeform 1401"/>
            <p:cNvSpPr>
              <a:spLocks/>
            </p:cNvSpPr>
            <p:nvPr/>
          </p:nvSpPr>
          <p:spPr bwMode="auto">
            <a:xfrm>
              <a:off x="4623" y="2867"/>
              <a:ext cx="80" cy="58"/>
            </a:xfrm>
            <a:custGeom>
              <a:avLst/>
              <a:gdLst>
                <a:gd name="T0" fmla="*/ 0 w 203"/>
                <a:gd name="T1" fmla="*/ 0 h 144"/>
                <a:gd name="T2" fmla="*/ 203 w 203"/>
                <a:gd name="T3" fmla="*/ 144 h 144"/>
                <a:gd name="T4" fmla="*/ 203 w 203"/>
                <a:gd name="T5" fmla="*/ 48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3" h="144">
                  <a:moveTo>
                    <a:pt x="0" y="0"/>
                  </a:moveTo>
                  <a:lnTo>
                    <a:pt x="203" y="144"/>
                  </a:lnTo>
                  <a:lnTo>
                    <a:pt x="203" y="4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890" name="Line 1402"/>
            <p:cNvSpPr>
              <a:spLocks noChangeShapeType="1"/>
            </p:cNvSpPr>
            <p:nvPr/>
          </p:nvSpPr>
          <p:spPr bwMode="auto">
            <a:xfrm flipH="1" flipV="1">
              <a:off x="4534" y="3663"/>
              <a:ext cx="14" cy="1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891" name="Line 1403"/>
            <p:cNvSpPr>
              <a:spLocks noChangeShapeType="1"/>
            </p:cNvSpPr>
            <p:nvPr/>
          </p:nvSpPr>
          <p:spPr bwMode="auto">
            <a:xfrm>
              <a:off x="4518" y="3790"/>
              <a:ext cx="13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892" name="Line 1404"/>
            <p:cNvSpPr>
              <a:spLocks noChangeShapeType="1"/>
            </p:cNvSpPr>
            <p:nvPr/>
          </p:nvSpPr>
          <p:spPr bwMode="auto">
            <a:xfrm>
              <a:off x="4465" y="3727"/>
              <a:ext cx="26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893" name="Line 1405"/>
            <p:cNvSpPr>
              <a:spLocks noChangeShapeType="1"/>
            </p:cNvSpPr>
            <p:nvPr/>
          </p:nvSpPr>
          <p:spPr bwMode="auto">
            <a:xfrm>
              <a:off x="4529" y="3660"/>
              <a:ext cx="88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894" name="Line 1406"/>
            <p:cNvSpPr>
              <a:spLocks noChangeShapeType="1"/>
            </p:cNvSpPr>
            <p:nvPr/>
          </p:nvSpPr>
          <p:spPr bwMode="auto">
            <a:xfrm>
              <a:off x="4617" y="3663"/>
              <a:ext cx="14" cy="1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895" name="Line 1407"/>
            <p:cNvSpPr>
              <a:spLocks noChangeShapeType="1"/>
            </p:cNvSpPr>
            <p:nvPr/>
          </p:nvSpPr>
          <p:spPr bwMode="auto">
            <a:xfrm flipH="1" flipV="1">
              <a:off x="4473" y="3566"/>
              <a:ext cx="92" cy="4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896" name="Freeform 1408"/>
            <p:cNvSpPr>
              <a:spLocks/>
            </p:cNvSpPr>
            <p:nvPr/>
          </p:nvSpPr>
          <p:spPr bwMode="auto">
            <a:xfrm>
              <a:off x="4579" y="3577"/>
              <a:ext cx="147" cy="36"/>
            </a:xfrm>
            <a:custGeom>
              <a:avLst/>
              <a:gdLst>
                <a:gd name="T0" fmla="*/ 130 w 372"/>
                <a:gd name="T1" fmla="*/ 90 h 90"/>
                <a:gd name="T2" fmla="*/ 0 w 372"/>
                <a:gd name="T3" fmla="*/ 0 h 90"/>
                <a:gd name="T4" fmla="*/ 372 w 372"/>
                <a:gd name="T5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72" h="90">
                  <a:moveTo>
                    <a:pt x="130" y="90"/>
                  </a:moveTo>
                  <a:lnTo>
                    <a:pt x="0" y="0"/>
                  </a:lnTo>
                  <a:lnTo>
                    <a:pt x="372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897" name="Line 1409"/>
            <p:cNvSpPr>
              <a:spLocks noChangeShapeType="1"/>
            </p:cNvSpPr>
            <p:nvPr/>
          </p:nvSpPr>
          <p:spPr bwMode="auto">
            <a:xfrm flipH="1" flipV="1">
              <a:off x="4537" y="3557"/>
              <a:ext cx="42" cy="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898" name="Freeform 1410"/>
            <p:cNvSpPr>
              <a:spLocks/>
            </p:cNvSpPr>
            <p:nvPr/>
          </p:nvSpPr>
          <p:spPr bwMode="auto">
            <a:xfrm>
              <a:off x="4473" y="3477"/>
              <a:ext cx="114" cy="80"/>
            </a:xfrm>
            <a:custGeom>
              <a:avLst/>
              <a:gdLst>
                <a:gd name="T0" fmla="*/ 0 w 287"/>
                <a:gd name="T1" fmla="*/ 0 h 204"/>
                <a:gd name="T2" fmla="*/ 158 w 287"/>
                <a:gd name="T3" fmla="*/ 76 h 204"/>
                <a:gd name="T4" fmla="*/ 287 w 287"/>
                <a:gd name="T5" fmla="*/ 204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87" h="204">
                  <a:moveTo>
                    <a:pt x="0" y="0"/>
                  </a:moveTo>
                  <a:lnTo>
                    <a:pt x="158" y="76"/>
                  </a:lnTo>
                  <a:lnTo>
                    <a:pt x="287" y="20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899" name="Line 1411"/>
            <p:cNvSpPr>
              <a:spLocks noChangeShapeType="1"/>
            </p:cNvSpPr>
            <p:nvPr/>
          </p:nvSpPr>
          <p:spPr bwMode="auto">
            <a:xfrm flipH="1" flipV="1">
              <a:off x="4484" y="3483"/>
              <a:ext cx="14" cy="6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900" name="Line 1412"/>
            <p:cNvSpPr>
              <a:spLocks noChangeShapeType="1"/>
            </p:cNvSpPr>
            <p:nvPr/>
          </p:nvSpPr>
          <p:spPr bwMode="auto">
            <a:xfrm flipH="1">
              <a:off x="4537" y="3458"/>
              <a:ext cx="44" cy="5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901" name="Line 1413"/>
            <p:cNvSpPr>
              <a:spLocks noChangeShapeType="1"/>
            </p:cNvSpPr>
            <p:nvPr/>
          </p:nvSpPr>
          <p:spPr bwMode="auto">
            <a:xfrm flipH="1" flipV="1">
              <a:off x="4598" y="3469"/>
              <a:ext cx="14" cy="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902" name="Line 1414"/>
            <p:cNvSpPr>
              <a:spLocks noChangeShapeType="1"/>
            </p:cNvSpPr>
            <p:nvPr/>
          </p:nvSpPr>
          <p:spPr bwMode="auto">
            <a:xfrm>
              <a:off x="4681" y="3444"/>
              <a:ext cx="14" cy="1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4903" name="Line 1415"/>
            <p:cNvSpPr>
              <a:spLocks noChangeShapeType="1"/>
            </p:cNvSpPr>
            <p:nvPr/>
          </p:nvSpPr>
          <p:spPr bwMode="auto">
            <a:xfrm flipH="1">
              <a:off x="4606" y="3508"/>
              <a:ext cx="8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82703813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8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48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645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8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648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8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648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582" grpId="0" autoUpdateAnimBg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371" name="Text Box 1195"/>
          <p:cNvSpPr txBox="1">
            <a:spLocks noChangeArrowheads="1"/>
          </p:cNvSpPr>
          <p:nvPr/>
        </p:nvSpPr>
        <p:spPr bwMode="auto">
          <a:xfrm>
            <a:off x="85725" y="88900"/>
            <a:ext cx="62277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000000"/>
                </a:solidFill>
              </a:rPr>
              <a:t>⑶ </a:t>
            </a:r>
            <a:r>
              <a:rPr kumimoji="1" lang="zh-CN" altLang="en-US" sz="3600" b="1">
                <a:solidFill>
                  <a:srgbClr val="000000"/>
                </a:solidFill>
              </a:rPr>
              <a:t>螺纹的线数</a:t>
            </a:r>
            <a:r>
              <a:rPr kumimoji="1" lang="en-US" altLang="zh-CN" sz="44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n</a:t>
            </a:r>
            <a:endParaRPr kumimoji="1" lang="en-US" altLang="zh-CN" sz="4400" b="1">
              <a:solidFill>
                <a:srgbClr val="000000"/>
              </a:solidFill>
              <a:latin typeface="黑体" pitchFamily="2" charset="-122"/>
              <a:ea typeface="黑体" pitchFamily="2" charset="-122"/>
            </a:endParaRPr>
          </a:p>
        </p:txBody>
      </p:sp>
      <p:sp>
        <p:nvSpPr>
          <p:cNvPr id="51372" name="Text Box 1196"/>
          <p:cNvSpPr txBox="1">
            <a:spLocks noChangeArrowheads="1"/>
          </p:cNvSpPr>
          <p:nvPr/>
        </p:nvSpPr>
        <p:spPr bwMode="auto">
          <a:xfrm>
            <a:off x="115888" y="760413"/>
            <a:ext cx="9231312" cy="1739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</a:rPr>
              <a:t>        </a:t>
            </a:r>
            <a:r>
              <a:rPr kumimoji="1" lang="zh-CN" altLang="en-US" sz="3600" b="1">
                <a:solidFill>
                  <a:srgbClr val="000000"/>
                </a:solidFill>
              </a:rPr>
              <a:t>沿</a:t>
            </a:r>
            <a:r>
              <a:rPr kumimoji="1" lang="zh-CN" altLang="en-US" sz="3600" b="1">
                <a:solidFill>
                  <a:srgbClr val="FF0000"/>
                </a:solidFill>
              </a:rPr>
              <a:t>一条螺旋线</a:t>
            </a:r>
            <a:r>
              <a:rPr kumimoji="1" lang="zh-CN" altLang="en-US" sz="3600" b="1">
                <a:solidFill>
                  <a:srgbClr val="000000"/>
                </a:solidFill>
              </a:rPr>
              <a:t>形成的螺纹叫做</a:t>
            </a:r>
            <a:r>
              <a:rPr kumimoji="1" lang="zh-CN" altLang="en-US" sz="3600" b="1">
                <a:solidFill>
                  <a:srgbClr val="FF0000"/>
                </a:solidFill>
              </a:rPr>
              <a:t>单线螺纹</a:t>
            </a:r>
            <a:r>
              <a:rPr kumimoji="1" lang="zh-CN" altLang="en-US" sz="3600" b="1">
                <a:solidFill>
                  <a:srgbClr val="000000"/>
                </a:solidFill>
              </a:rPr>
              <a:t>；沿</a:t>
            </a:r>
            <a:r>
              <a:rPr kumimoji="1" lang="zh-CN" altLang="en-US" sz="3600" b="1">
                <a:solidFill>
                  <a:srgbClr val="FF0000"/>
                </a:solidFill>
              </a:rPr>
              <a:t>两条或两条以上</a:t>
            </a:r>
            <a:r>
              <a:rPr kumimoji="1" lang="zh-CN" altLang="en-US" sz="3600" b="1">
                <a:solidFill>
                  <a:srgbClr val="000000"/>
                </a:solidFill>
              </a:rPr>
              <a:t>在轴向</a:t>
            </a:r>
            <a:r>
              <a:rPr kumimoji="1" lang="zh-CN" altLang="en-US" sz="3600" b="1">
                <a:solidFill>
                  <a:srgbClr val="FF0000"/>
                </a:solidFill>
              </a:rPr>
              <a:t>等距</a:t>
            </a:r>
            <a:r>
              <a:rPr kumimoji="1" lang="zh-CN" altLang="en-US" sz="3600" b="1">
                <a:solidFill>
                  <a:srgbClr val="000000"/>
                </a:solidFill>
              </a:rPr>
              <a:t>分布的螺旋线所形成的螺纹叫做</a:t>
            </a:r>
            <a:r>
              <a:rPr kumimoji="1" lang="zh-CN" altLang="en-US" sz="3600" b="1">
                <a:solidFill>
                  <a:srgbClr val="FF0000"/>
                </a:solidFill>
              </a:rPr>
              <a:t>多线螺纹</a:t>
            </a:r>
            <a:r>
              <a:rPr kumimoji="1" lang="zh-CN" altLang="en-US" sz="3600" b="1">
                <a:solidFill>
                  <a:srgbClr val="000000"/>
                </a:solidFill>
              </a:rPr>
              <a:t>。</a:t>
            </a:r>
          </a:p>
        </p:txBody>
      </p:sp>
      <p:grpSp>
        <p:nvGrpSpPr>
          <p:cNvPr id="51415" name="Group 1239"/>
          <p:cNvGrpSpPr>
            <a:grpSpLocks/>
          </p:cNvGrpSpPr>
          <p:nvPr/>
        </p:nvGrpSpPr>
        <p:grpSpPr bwMode="auto">
          <a:xfrm>
            <a:off x="1997075" y="6169025"/>
            <a:ext cx="1233488" cy="430213"/>
            <a:chOff x="1282" y="3989"/>
            <a:chExt cx="596" cy="208"/>
          </a:xfrm>
        </p:grpSpPr>
        <p:sp>
          <p:nvSpPr>
            <p:cNvPr id="51416" name="Line 1240"/>
            <p:cNvSpPr>
              <a:spLocks noChangeShapeType="1"/>
            </p:cNvSpPr>
            <p:nvPr/>
          </p:nvSpPr>
          <p:spPr bwMode="auto">
            <a:xfrm>
              <a:off x="1322" y="3991"/>
              <a:ext cx="17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17" name="Line 1241"/>
            <p:cNvSpPr>
              <a:spLocks noChangeShapeType="1"/>
            </p:cNvSpPr>
            <p:nvPr/>
          </p:nvSpPr>
          <p:spPr bwMode="auto">
            <a:xfrm flipH="1">
              <a:off x="1357" y="3989"/>
              <a:ext cx="19" cy="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18" name="Line 1242"/>
            <p:cNvSpPr>
              <a:spLocks noChangeShapeType="1"/>
            </p:cNvSpPr>
            <p:nvPr/>
          </p:nvSpPr>
          <p:spPr bwMode="auto">
            <a:xfrm>
              <a:off x="1315" y="4034"/>
              <a:ext cx="0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19" name="Line 1243"/>
            <p:cNvSpPr>
              <a:spLocks noChangeShapeType="1"/>
            </p:cNvSpPr>
            <p:nvPr/>
          </p:nvSpPr>
          <p:spPr bwMode="auto">
            <a:xfrm flipV="1">
              <a:off x="1315" y="4102"/>
              <a:ext cx="76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20" name="Line 1244"/>
            <p:cNvSpPr>
              <a:spLocks noChangeShapeType="1"/>
            </p:cNvSpPr>
            <p:nvPr/>
          </p:nvSpPr>
          <p:spPr bwMode="auto">
            <a:xfrm flipH="1">
              <a:off x="1315" y="4038"/>
              <a:ext cx="71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21" name="Line 1245"/>
            <p:cNvSpPr>
              <a:spLocks noChangeShapeType="1"/>
            </p:cNvSpPr>
            <p:nvPr/>
          </p:nvSpPr>
          <p:spPr bwMode="auto">
            <a:xfrm flipV="1">
              <a:off x="1324" y="4069"/>
              <a:ext cx="52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22" name="Line 1246"/>
            <p:cNvSpPr>
              <a:spLocks noChangeShapeType="1"/>
            </p:cNvSpPr>
            <p:nvPr/>
          </p:nvSpPr>
          <p:spPr bwMode="auto">
            <a:xfrm flipV="1">
              <a:off x="1282" y="4126"/>
              <a:ext cx="132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23" name="Line 1247"/>
            <p:cNvSpPr>
              <a:spLocks noChangeShapeType="1"/>
            </p:cNvSpPr>
            <p:nvPr/>
          </p:nvSpPr>
          <p:spPr bwMode="auto">
            <a:xfrm flipH="1">
              <a:off x="1383" y="4034"/>
              <a:ext cx="5" cy="6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24" name="Line 1248"/>
            <p:cNvSpPr>
              <a:spLocks noChangeShapeType="1"/>
            </p:cNvSpPr>
            <p:nvPr/>
          </p:nvSpPr>
          <p:spPr bwMode="auto">
            <a:xfrm flipV="1">
              <a:off x="1350" y="4043"/>
              <a:ext cx="0" cy="1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25" name="Line 1249"/>
            <p:cNvSpPr>
              <a:spLocks noChangeShapeType="1"/>
            </p:cNvSpPr>
            <p:nvPr/>
          </p:nvSpPr>
          <p:spPr bwMode="auto">
            <a:xfrm flipH="1">
              <a:off x="1440" y="4107"/>
              <a:ext cx="45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26" name="Line 1250"/>
            <p:cNvSpPr>
              <a:spLocks noChangeShapeType="1"/>
            </p:cNvSpPr>
            <p:nvPr/>
          </p:nvSpPr>
          <p:spPr bwMode="auto">
            <a:xfrm flipH="1">
              <a:off x="1445" y="4041"/>
              <a:ext cx="36" cy="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27" name="Line 1251"/>
            <p:cNvSpPr>
              <a:spLocks noChangeShapeType="1"/>
            </p:cNvSpPr>
            <p:nvPr/>
          </p:nvSpPr>
          <p:spPr bwMode="auto">
            <a:xfrm flipV="1">
              <a:off x="1436" y="4060"/>
              <a:ext cx="35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28" name="Line 1252"/>
            <p:cNvSpPr>
              <a:spLocks noChangeShapeType="1"/>
            </p:cNvSpPr>
            <p:nvPr/>
          </p:nvSpPr>
          <p:spPr bwMode="auto">
            <a:xfrm flipV="1">
              <a:off x="1440" y="4140"/>
              <a:ext cx="48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29" name="Line 1253"/>
            <p:cNvSpPr>
              <a:spLocks noChangeShapeType="1"/>
            </p:cNvSpPr>
            <p:nvPr/>
          </p:nvSpPr>
          <p:spPr bwMode="auto">
            <a:xfrm flipH="1">
              <a:off x="1440" y="4001"/>
              <a:ext cx="29" cy="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30" name="Line 1254"/>
            <p:cNvSpPr>
              <a:spLocks noChangeShapeType="1"/>
            </p:cNvSpPr>
            <p:nvPr/>
          </p:nvSpPr>
          <p:spPr bwMode="auto">
            <a:xfrm flipV="1">
              <a:off x="1495" y="4038"/>
              <a:ext cx="49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31" name="Line 1255"/>
            <p:cNvSpPr>
              <a:spLocks noChangeShapeType="1"/>
            </p:cNvSpPr>
            <p:nvPr/>
          </p:nvSpPr>
          <p:spPr bwMode="auto">
            <a:xfrm flipV="1">
              <a:off x="1492" y="4079"/>
              <a:ext cx="57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32" name="Freeform 1256"/>
            <p:cNvSpPr>
              <a:spLocks/>
            </p:cNvSpPr>
            <p:nvPr/>
          </p:nvSpPr>
          <p:spPr bwMode="auto">
            <a:xfrm>
              <a:off x="1533" y="4147"/>
              <a:ext cx="30" cy="45"/>
            </a:xfrm>
            <a:custGeom>
              <a:avLst/>
              <a:gdLst>
                <a:gd name="T0" fmla="*/ 0 w 97"/>
                <a:gd name="T1" fmla="*/ 6 h 138"/>
                <a:gd name="T2" fmla="*/ 97 w 97"/>
                <a:gd name="T3" fmla="*/ 138 h 138"/>
                <a:gd name="T4" fmla="*/ 97 w 97"/>
                <a:gd name="T5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7" h="138">
                  <a:moveTo>
                    <a:pt x="0" y="6"/>
                  </a:moveTo>
                  <a:lnTo>
                    <a:pt x="97" y="138"/>
                  </a:lnTo>
                  <a:lnTo>
                    <a:pt x="9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33" name="Line 1257"/>
            <p:cNvSpPr>
              <a:spLocks noChangeShapeType="1"/>
            </p:cNvSpPr>
            <p:nvPr/>
          </p:nvSpPr>
          <p:spPr bwMode="auto">
            <a:xfrm>
              <a:off x="1528" y="4003"/>
              <a:ext cx="16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34" name="Freeform 1258"/>
            <p:cNvSpPr>
              <a:spLocks/>
            </p:cNvSpPr>
            <p:nvPr/>
          </p:nvSpPr>
          <p:spPr bwMode="auto">
            <a:xfrm>
              <a:off x="1509" y="3991"/>
              <a:ext cx="24" cy="159"/>
            </a:xfrm>
            <a:custGeom>
              <a:avLst/>
              <a:gdLst>
                <a:gd name="T0" fmla="*/ 0 w 70"/>
                <a:gd name="T1" fmla="*/ 0 h 465"/>
                <a:gd name="T2" fmla="*/ 21 w 70"/>
                <a:gd name="T3" fmla="*/ 320 h 465"/>
                <a:gd name="T4" fmla="*/ 70 w 70"/>
                <a:gd name="T5" fmla="*/ 465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0" h="465">
                  <a:moveTo>
                    <a:pt x="0" y="0"/>
                  </a:moveTo>
                  <a:lnTo>
                    <a:pt x="21" y="320"/>
                  </a:lnTo>
                  <a:lnTo>
                    <a:pt x="70" y="46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35" name="Freeform 1259"/>
            <p:cNvSpPr>
              <a:spLocks/>
            </p:cNvSpPr>
            <p:nvPr/>
          </p:nvSpPr>
          <p:spPr bwMode="auto">
            <a:xfrm>
              <a:off x="1483" y="4100"/>
              <a:ext cx="64" cy="83"/>
            </a:xfrm>
            <a:custGeom>
              <a:avLst/>
              <a:gdLst>
                <a:gd name="T0" fmla="*/ 194 w 194"/>
                <a:gd name="T1" fmla="*/ 0 h 243"/>
                <a:gd name="T2" fmla="*/ 131 w 194"/>
                <a:gd name="T3" fmla="*/ 103 h 243"/>
                <a:gd name="T4" fmla="*/ 0 w 194"/>
                <a:gd name="T5" fmla="*/ 243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4" h="243">
                  <a:moveTo>
                    <a:pt x="194" y="0"/>
                  </a:moveTo>
                  <a:lnTo>
                    <a:pt x="131" y="103"/>
                  </a:lnTo>
                  <a:lnTo>
                    <a:pt x="0" y="24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36" name="Line 1260"/>
            <p:cNvSpPr>
              <a:spLocks noChangeShapeType="1"/>
            </p:cNvSpPr>
            <p:nvPr/>
          </p:nvSpPr>
          <p:spPr bwMode="auto">
            <a:xfrm>
              <a:off x="1698" y="4143"/>
              <a:ext cx="24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37" name="Line 1261"/>
            <p:cNvSpPr>
              <a:spLocks noChangeShapeType="1"/>
            </p:cNvSpPr>
            <p:nvPr/>
          </p:nvSpPr>
          <p:spPr bwMode="auto">
            <a:xfrm flipH="1">
              <a:off x="1632" y="4143"/>
              <a:ext cx="38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38" name="Freeform 1262"/>
            <p:cNvSpPr>
              <a:spLocks/>
            </p:cNvSpPr>
            <p:nvPr/>
          </p:nvSpPr>
          <p:spPr bwMode="auto">
            <a:xfrm>
              <a:off x="1668" y="4126"/>
              <a:ext cx="18" cy="71"/>
            </a:xfrm>
            <a:custGeom>
              <a:avLst/>
              <a:gdLst>
                <a:gd name="T0" fmla="*/ 55 w 55"/>
                <a:gd name="T1" fmla="*/ 0 h 215"/>
                <a:gd name="T2" fmla="*/ 55 w 55"/>
                <a:gd name="T3" fmla="*/ 215 h 215"/>
                <a:gd name="T4" fmla="*/ 0 w 55"/>
                <a:gd name="T5" fmla="*/ 146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5" h="215">
                  <a:moveTo>
                    <a:pt x="55" y="0"/>
                  </a:moveTo>
                  <a:lnTo>
                    <a:pt x="55" y="215"/>
                  </a:lnTo>
                  <a:lnTo>
                    <a:pt x="0" y="14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39" name="Line 1263"/>
            <p:cNvSpPr>
              <a:spLocks noChangeShapeType="1"/>
            </p:cNvSpPr>
            <p:nvPr/>
          </p:nvSpPr>
          <p:spPr bwMode="auto">
            <a:xfrm>
              <a:off x="1701" y="4105"/>
              <a:ext cx="14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40" name="Line 1264"/>
            <p:cNvSpPr>
              <a:spLocks noChangeShapeType="1"/>
            </p:cNvSpPr>
            <p:nvPr/>
          </p:nvSpPr>
          <p:spPr bwMode="auto">
            <a:xfrm flipV="1">
              <a:off x="1651" y="4124"/>
              <a:ext cx="57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41" name="Line 1265"/>
            <p:cNvSpPr>
              <a:spLocks noChangeShapeType="1"/>
            </p:cNvSpPr>
            <p:nvPr/>
          </p:nvSpPr>
          <p:spPr bwMode="auto">
            <a:xfrm flipH="1">
              <a:off x="1658" y="4079"/>
              <a:ext cx="47" cy="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42" name="Line 1266"/>
            <p:cNvSpPr>
              <a:spLocks noChangeShapeType="1"/>
            </p:cNvSpPr>
            <p:nvPr/>
          </p:nvSpPr>
          <p:spPr bwMode="auto">
            <a:xfrm flipV="1">
              <a:off x="1653" y="4095"/>
              <a:ext cx="38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43" name="Line 1267"/>
            <p:cNvSpPr>
              <a:spLocks noChangeShapeType="1"/>
            </p:cNvSpPr>
            <p:nvPr/>
          </p:nvSpPr>
          <p:spPr bwMode="auto">
            <a:xfrm flipH="1">
              <a:off x="1660" y="4067"/>
              <a:ext cx="26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44" name="Line 1268"/>
            <p:cNvSpPr>
              <a:spLocks noChangeShapeType="1"/>
            </p:cNvSpPr>
            <p:nvPr/>
          </p:nvSpPr>
          <p:spPr bwMode="auto">
            <a:xfrm>
              <a:off x="1682" y="4005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45" name="Line 1269"/>
            <p:cNvSpPr>
              <a:spLocks noChangeShapeType="1"/>
            </p:cNvSpPr>
            <p:nvPr/>
          </p:nvSpPr>
          <p:spPr bwMode="auto">
            <a:xfrm flipV="1">
              <a:off x="1658" y="4031"/>
              <a:ext cx="40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46" name="Line 1270"/>
            <p:cNvSpPr>
              <a:spLocks noChangeShapeType="1"/>
            </p:cNvSpPr>
            <p:nvPr/>
          </p:nvSpPr>
          <p:spPr bwMode="auto">
            <a:xfrm flipH="1">
              <a:off x="1656" y="4057"/>
              <a:ext cx="54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47" name="Line 1271"/>
            <p:cNvSpPr>
              <a:spLocks noChangeShapeType="1"/>
            </p:cNvSpPr>
            <p:nvPr/>
          </p:nvSpPr>
          <p:spPr bwMode="auto">
            <a:xfrm flipH="1">
              <a:off x="1705" y="3993"/>
              <a:ext cx="5" cy="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48" name="Line 1272"/>
            <p:cNvSpPr>
              <a:spLocks noChangeShapeType="1"/>
            </p:cNvSpPr>
            <p:nvPr/>
          </p:nvSpPr>
          <p:spPr bwMode="auto">
            <a:xfrm flipV="1">
              <a:off x="1653" y="4001"/>
              <a:ext cx="55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49" name="Line 1273"/>
            <p:cNvSpPr>
              <a:spLocks noChangeShapeType="1"/>
            </p:cNvSpPr>
            <p:nvPr/>
          </p:nvSpPr>
          <p:spPr bwMode="auto">
            <a:xfrm>
              <a:off x="1653" y="3993"/>
              <a:ext cx="3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50" name="Line 1274"/>
            <p:cNvSpPr>
              <a:spLocks noChangeShapeType="1"/>
            </p:cNvSpPr>
            <p:nvPr/>
          </p:nvSpPr>
          <p:spPr bwMode="auto">
            <a:xfrm flipV="1">
              <a:off x="1594" y="4135"/>
              <a:ext cx="45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51" name="Line 1275"/>
            <p:cNvSpPr>
              <a:spLocks noChangeShapeType="1"/>
            </p:cNvSpPr>
            <p:nvPr/>
          </p:nvSpPr>
          <p:spPr bwMode="auto">
            <a:xfrm>
              <a:off x="1634" y="4119"/>
              <a:ext cx="1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52" name="Line 1276"/>
            <p:cNvSpPr>
              <a:spLocks noChangeShapeType="1"/>
            </p:cNvSpPr>
            <p:nvPr/>
          </p:nvSpPr>
          <p:spPr bwMode="auto">
            <a:xfrm>
              <a:off x="1620" y="3993"/>
              <a:ext cx="0" cy="1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53" name="Line 1277"/>
            <p:cNvSpPr>
              <a:spLocks noChangeShapeType="1"/>
            </p:cNvSpPr>
            <p:nvPr/>
          </p:nvSpPr>
          <p:spPr bwMode="auto">
            <a:xfrm flipH="1">
              <a:off x="1604" y="4090"/>
              <a:ext cx="37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54" name="Line 1278"/>
            <p:cNvSpPr>
              <a:spLocks noChangeShapeType="1"/>
            </p:cNvSpPr>
            <p:nvPr/>
          </p:nvSpPr>
          <p:spPr bwMode="auto">
            <a:xfrm flipH="1">
              <a:off x="1637" y="4038"/>
              <a:ext cx="4" cy="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55" name="Line 1279"/>
            <p:cNvSpPr>
              <a:spLocks noChangeShapeType="1"/>
            </p:cNvSpPr>
            <p:nvPr/>
          </p:nvSpPr>
          <p:spPr bwMode="auto">
            <a:xfrm flipV="1">
              <a:off x="1604" y="4046"/>
              <a:ext cx="35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56" name="Line 1280"/>
            <p:cNvSpPr>
              <a:spLocks noChangeShapeType="1"/>
            </p:cNvSpPr>
            <p:nvPr/>
          </p:nvSpPr>
          <p:spPr bwMode="auto">
            <a:xfrm>
              <a:off x="1604" y="4036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57" name="Line 1281"/>
            <p:cNvSpPr>
              <a:spLocks noChangeShapeType="1"/>
            </p:cNvSpPr>
            <p:nvPr/>
          </p:nvSpPr>
          <p:spPr bwMode="auto">
            <a:xfrm flipH="1">
              <a:off x="1757" y="3998"/>
              <a:ext cx="29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58" name="Line 1282"/>
            <p:cNvSpPr>
              <a:spLocks noChangeShapeType="1"/>
            </p:cNvSpPr>
            <p:nvPr/>
          </p:nvSpPr>
          <p:spPr bwMode="auto">
            <a:xfrm flipV="1">
              <a:off x="1753" y="4147"/>
              <a:ext cx="49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59" name="Line 1283"/>
            <p:cNvSpPr>
              <a:spLocks noChangeShapeType="1"/>
            </p:cNvSpPr>
            <p:nvPr/>
          </p:nvSpPr>
          <p:spPr bwMode="auto">
            <a:xfrm flipV="1">
              <a:off x="1760" y="4112"/>
              <a:ext cx="42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60" name="Line 1284"/>
            <p:cNvSpPr>
              <a:spLocks noChangeShapeType="1"/>
            </p:cNvSpPr>
            <p:nvPr/>
          </p:nvSpPr>
          <p:spPr bwMode="auto">
            <a:xfrm flipH="1">
              <a:off x="1765" y="4048"/>
              <a:ext cx="37" cy="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61" name="Line 1285"/>
            <p:cNvSpPr>
              <a:spLocks noChangeShapeType="1"/>
            </p:cNvSpPr>
            <p:nvPr/>
          </p:nvSpPr>
          <p:spPr bwMode="auto">
            <a:xfrm flipV="1">
              <a:off x="1753" y="4062"/>
              <a:ext cx="4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62" name="Line 1286"/>
            <p:cNvSpPr>
              <a:spLocks noChangeShapeType="1"/>
            </p:cNvSpPr>
            <p:nvPr/>
          </p:nvSpPr>
          <p:spPr bwMode="auto">
            <a:xfrm>
              <a:off x="1838" y="3998"/>
              <a:ext cx="7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63" name="Line 1287"/>
            <p:cNvSpPr>
              <a:spLocks noChangeShapeType="1"/>
            </p:cNvSpPr>
            <p:nvPr/>
          </p:nvSpPr>
          <p:spPr bwMode="auto">
            <a:xfrm flipV="1">
              <a:off x="1810" y="4053"/>
              <a:ext cx="68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64" name="Freeform 1288"/>
            <p:cNvSpPr>
              <a:spLocks/>
            </p:cNvSpPr>
            <p:nvPr/>
          </p:nvSpPr>
          <p:spPr bwMode="auto">
            <a:xfrm>
              <a:off x="1819" y="4081"/>
              <a:ext cx="59" cy="116"/>
            </a:xfrm>
            <a:custGeom>
              <a:avLst/>
              <a:gdLst>
                <a:gd name="T0" fmla="*/ 0 w 173"/>
                <a:gd name="T1" fmla="*/ 0 h 341"/>
                <a:gd name="T2" fmla="*/ 125 w 173"/>
                <a:gd name="T3" fmla="*/ 341 h 341"/>
                <a:gd name="T4" fmla="*/ 173 w 173"/>
                <a:gd name="T5" fmla="*/ 341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3" h="341">
                  <a:moveTo>
                    <a:pt x="0" y="0"/>
                  </a:moveTo>
                  <a:lnTo>
                    <a:pt x="125" y="341"/>
                  </a:lnTo>
                  <a:lnTo>
                    <a:pt x="173" y="34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65" name="Freeform 1289"/>
            <p:cNvSpPr>
              <a:spLocks/>
            </p:cNvSpPr>
            <p:nvPr/>
          </p:nvSpPr>
          <p:spPr bwMode="auto">
            <a:xfrm>
              <a:off x="1786" y="4067"/>
              <a:ext cx="73" cy="130"/>
            </a:xfrm>
            <a:custGeom>
              <a:avLst/>
              <a:gdLst>
                <a:gd name="T0" fmla="*/ 222 w 222"/>
                <a:gd name="T1" fmla="*/ 0 h 389"/>
                <a:gd name="T2" fmla="*/ 160 w 222"/>
                <a:gd name="T3" fmla="*/ 195 h 389"/>
                <a:gd name="T4" fmla="*/ 97 w 222"/>
                <a:gd name="T5" fmla="*/ 299 h 389"/>
                <a:gd name="T6" fmla="*/ 0 w 222"/>
                <a:gd name="T7" fmla="*/ 389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2" h="389">
                  <a:moveTo>
                    <a:pt x="222" y="0"/>
                  </a:moveTo>
                  <a:lnTo>
                    <a:pt x="160" y="195"/>
                  </a:lnTo>
                  <a:lnTo>
                    <a:pt x="97" y="299"/>
                  </a:lnTo>
                  <a:lnTo>
                    <a:pt x="0" y="38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51466" name="Group 1290"/>
          <p:cNvGrpSpPr>
            <a:grpSpLocks/>
          </p:cNvGrpSpPr>
          <p:nvPr/>
        </p:nvGrpSpPr>
        <p:grpSpPr bwMode="auto">
          <a:xfrm>
            <a:off x="6213475" y="6184900"/>
            <a:ext cx="1282700" cy="439738"/>
            <a:chOff x="3762" y="3991"/>
            <a:chExt cx="601" cy="206"/>
          </a:xfrm>
        </p:grpSpPr>
        <p:sp>
          <p:nvSpPr>
            <p:cNvPr id="51467" name="Line 1291"/>
            <p:cNvSpPr>
              <a:spLocks noChangeShapeType="1"/>
            </p:cNvSpPr>
            <p:nvPr/>
          </p:nvSpPr>
          <p:spPr bwMode="auto">
            <a:xfrm flipV="1">
              <a:off x="3786" y="4012"/>
              <a:ext cx="47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68" name="Freeform 1292"/>
            <p:cNvSpPr>
              <a:spLocks/>
            </p:cNvSpPr>
            <p:nvPr/>
          </p:nvSpPr>
          <p:spPr bwMode="auto">
            <a:xfrm>
              <a:off x="3762" y="4005"/>
              <a:ext cx="76" cy="171"/>
            </a:xfrm>
            <a:custGeom>
              <a:avLst/>
              <a:gdLst>
                <a:gd name="T0" fmla="*/ 222 w 222"/>
                <a:gd name="T1" fmla="*/ 0 h 507"/>
                <a:gd name="T2" fmla="*/ 153 w 222"/>
                <a:gd name="T3" fmla="*/ 244 h 507"/>
                <a:gd name="T4" fmla="*/ 84 w 222"/>
                <a:gd name="T5" fmla="*/ 390 h 507"/>
                <a:gd name="T6" fmla="*/ 0 w 222"/>
                <a:gd name="T7" fmla="*/ 507 h 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2" h="507">
                  <a:moveTo>
                    <a:pt x="222" y="0"/>
                  </a:moveTo>
                  <a:lnTo>
                    <a:pt x="153" y="244"/>
                  </a:lnTo>
                  <a:lnTo>
                    <a:pt x="84" y="390"/>
                  </a:lnTo>
                  <a:lnTo>
                    <a:pt x="0" y="50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69" name="Line 1293"/>
            <p:cNvSpPr>
              <a:spLocks noChangeShapeType="1"/>
            </p:cNvSpPr>
            <p:nvPr/>
          </p:nvSpPr>
          <p:spPr bwMode="auto">
            <a:xfrm>
              <a:off x="3795" y="4050"/>
              <a:ext cx="36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70" name="Line 1294"/>
            <p:cNvSpPr>
              <a:spLocks noChangeShapeType="1"/>
            </p:cNvSpPr>
            <p:nvPr/>
          </p:nvSpPr>
          <p:spPr bwMode="auto">
            <a:xfrm flipV="1">
              <a:off x="3845" y="4012"/>
              <a:ext cx="40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71" name="Freeform 1295"/>
            <p:cNvSpPr>
              <a:spLocks/>
            </p:cNvSpPr>
            <p:nvPr/>
          </p:nvSpPr>
          <p:spPr bwMode="auto">
            <a:xfrm>
              <a:off x="3805" y="4005"/>
              <a:ext cx="85" cy="178"/>
            </a:xfrm>
            <a:custGeom>
              <a:avLst/>
              <a:gdLst>
                <a:gd name="T0" fmla="*/ 250 w 250"/>
                <a:gd name="T1" fmla="*/ 0 h 528"/>
                <a:gd name="T2" fmla="*/ 160 w 250"/>
                <a:gd name="T3" fmla="*/ 300 h 528"/>
                <a:gd name="T4" fmla="*/ 0 w 250"/>
                <a:gd name="T5" fmla="*/ 528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0" h="528">
                  <a:moveTo>
                    <a:pt x="250" y="0"/>
                  </a:moveTo>
                  <a:lnTo>
                    <a:pt x="160" y="300"/>
                  </a:lnTo>
                  <a:lnTo>
                    <a:pt x="0" y="52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72" name="Freeform 1296"/>
            <p:cNvSpPr>
              <a:spLocks/>
            </p:cNvSpPr>
            <p:nvPr/>
          </p:nvSpPr>
          <p:spPr bwMode="auto">
            <a:xfrm>
              <a:off x="3843" y="4046"/>
              <a:ext cx="61" cy="127"/>
            </a:xfrm>
            <a:custGeom>
              <a:avLst/>
              <a:gdLst>
                <a:gd name="T0" fmla="*/ 0 w 180"/>
                <a:gd name="T1" fmla="*/ 0 h 376"/>
                <a:gd name="T2" fmla="*/ 138 w 180"/>
                <a:gd name="T3" fmla="*/ 376 h 376"/>
                <a:gd name="T4" fmla="*/ 180 w 180"/>
                <a:gd name="T5" fmla="*/ 376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0" h="376">
                  <a:moveTo>
                    <a:pt x="0" y="0"/>
                  </a:moveTo>
                  <a:lnTo>
                    <a:pt x="138" y="376"/>
                  </a:lnTo>
                  <a:lnTo>
                    <a:pt x="180" y="37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73" name="Line 1297"/>
            <p:cNvSpPr>
              <a:spLocks noChangeShapeType="1"/>
            </p:cNvSpPr>
            <p:nvPr/>
          </p:nvSpPr>
          <p:spPr bwMode="auto">
            <a:xfrm flipH="1">
              <a:off x="3925" y="4107"/>
              <a:ext cx="45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74" name="Line 1298"/>
            <p:cNvSpPr>
              <a:spLocks noChangeShapeType="1"/>
            </p:cNvSpPr>
            <p:nvPr/>
          </p:nvSpPr>
          <p:spPr bwMode="auto">
            <a:xfrm flipH="1">
              <a:off x="3930" y="4041"/>
              <a:ext cx="36" cy="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75" name="Line 1299"/>
            <p:cNvSpPr>
              <a:spLocks noChangeShapeType="1"/>
            </p:cNvSpPr>
            <p:nvPr/>
          </p:nvSpPr>
          <p:spPr bwMode="auto">
            <a:xfrm flipV="1">
              <a:off x="3921" y="4060"/>
              <a:ext cx="35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76" name="Line 1300"/>
            <p:cNvSpPr>
              <a:spLocks noChangeShapeType="1"/>
            </p:cNvSpPr>
            <p:nvPr/>
          </p:nvSpPr>
          <p:spPr bwMode="auto">
            <a:xfrm flipV="1">
              <a:off x="3925" y="4140"/>
              <a:ext cx="48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77" name="Line 1301"/>
            <p:cNvSpPr>
              <a:spLocks noChangeShapeType="1"/>
            </p:cNvSpPr>
            <p:nvPr/>
          </p:nvSpPr>
          <p:spPr bwMode="auto">
            <a:xfrm flipH="1">
              <a:off x="3925" y="4001"/>
              <a:ext cx="29" cy="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78" name="Line 1302"/>
            <p:cNvSpPr>
              <a:spLocks noChangeShapeType="1"/>
            </p:cNvSpPr>
            <p:nvPr/>
          </p:nvSpPr>
          <p:spPr bwMode="auto">
            <a:xfrm flipV="1">
              <a:off x="3980" y="4038"/>
              <a:ext cx="52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79" name="Line 1303"/>
            <p:cNvSpPr>
              <a:spLocks noChangeShapeType="1"/>
            </p:cNvSpPr>
            <p:nvPr/>
          </p:nvSpPr>
          <p:spPr bwMode="auto">
            <a:xfrm flipV="1">
              <a:off x="3977" y="4079"/>
              <a:ext cx="6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80" name="Freeform 1304"/>
            <p:cNvSpPr>
              <a:spLocks/>
            </p:cNvSpPr>
            <p:nvPr/>
          </p:nvSpPr>
          <p:spPr bwMode="auto">
            <a:xfrm>
              <a:off x="4018" y="4147"/>
              <a:ext cx="33" cy="45"/>
            </a:xfrm>
            <a:custGeom>
              <a:avLst/>
              <a:gdLst>
                <a:gd name="T0" fmla="*/ 0 w 97"/>
                <a:gd name="T1" fmla="*/ 6 h 138"/>
                <a:gd name="T2" fmla="*/ 97 w 97"/>
                <a:gd name="T3" fmla="*/ 138 h 138"/>
                <a:gd name="T4" fmla="*/ 97 w 97"/>
                <a:gd name="T5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7" h="138">
                  <a:moveTo>
                    <a:pt x="0" y="6"/>
                  </a:moveTo>
                  <a:lnTo>
                    <a:pt x="97" y="138"/>
                  </a:lnTo>
                  <a:lnTo>
                    <a:pt x="9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81" name="Line 1305"/>
            <p:cNvSpPr>
              <a:spLocks noChangeShapeType="1"/>
            </p:cNvSpPr>
            <p:nvPr/>
          </p:nvSpPr>
          <p:spPr bwMode="auto">
            <a:xfrm>
              <a:off x="4015" y="4003"/>
              <a:ext cx="17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82" name="Freeform 1306"/>
            <p:cNvSpPr>
              <a:spLocks/>
            </p:cNvSpPr>
            <p:nvPr/>
          </p:nvSpPr>
          <p:spPr bwMode="auto">
            <a:xfrm>
              <a:off x="3994" y="3991"/>
              <a:ext cx="24" cy="159"/>
            </a:xfrm>
            <a:custGeom>
              <a:avLst/>
              <a:gdLst>
                <a:gd name="T0" fmla="*/ 0 w 70"/>
                <a:gd name="T1" fmla="*/ 0 h 465"/>
                <a:gd name="T2" fmla="*/ 21 w 70"/>
                <a:gd name="T3" fmla="*/ 320 h 465"/>
                <a:gd name="T4" fmla="*/ 70 w 70"/>
                <a:gd name="T5" fmla="*/ 465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0" h="465">
                  <a:moveTo>
                    <a:pt x="0" y="0"/>
                  </a:moveTo>
                  <a:lnTo>
                    <a:pt x="21" y="320"/>
                  </a:lnTo>
                  <a:lnTo>
                    <a:pt x="70" y="46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83" name="Freeform 1307"/>
            <p:cNvSpPr>
              <a:spLocks/>
            </p:cNvSpPr>
            <p:nvPr/>
          </p:nvSpPr>
          <p:spPr bwMode="auto">
            <a:xfrm>
              <a:off x="3968" y="4100"/>
              <a:ext cx="66" cy="83"/>
            </a:xfrm>
            <a:custGeom>
              <a:avLst/>
              <a:gdLst>
                <a:gd name="T0" fmla="*/ 194 w 194"/>
                <a:gd name="T1" fmla="*/ 0 h 243"/>
                <a:gd name="T2" fmla="*/ 131 w 194"/>
                <a:gd name="T3" fmla="*/ 103 h 243"/>
                <a:gd name="T4" fmla="*/ 0 w 194"/>
                <a:gd name="T5" fmla="*/ 243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4" h="243">
                  <a:moveTo>
                    <a:pt x="194" y="0"/>
                  </a:moveTo>
                  <a:lnTo>
                    <a:pt x="131" y="103"/>
                  </a:lnTo>
                  <a:lnTo>
                    <a:pt x="0" y="24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84" name="Line 1308"/>
            <p:cNvSpPr>
              <a:spLocks noChangeShapeType="1"/>
            </p:cNvSpPr>
            <p:nvPr/>
          </p:nvSpPr>
          <p:spPr bwMode="auto">
            <a:xfrm>
              <a:off x="4183" y="4143"/>
              <a:ext cx="24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85" name="Line 1309"/>
            <p:cNvSpPr>
              <a:spLocks noChangeShapeType="1"/>
            </p:cNvSpPr>
            <p:nvPr/>
          </p:nvSpPr>
          <p:spPr bwMode="auto">
            <a:xfrm flipH="1">
              <a:off x="4117" y="4143"/>
              <a:ext cx="38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86" name="Freeform 1310"/>
            <p:cNvSpPr>
              <a:spLocks/>
            </p:cNvSpPr>
            <p:nvPr/>
          </p:nvSpPr>
          <p:spPr bwMode="auto">
            <a:xfrm>
              <a:off x="4153" y="4126"/>
              <a:ext cx="19" cy="71"/>
            </a:xfrm>
            <a:custGeom>
              <a:avLst/>
              <a:gdLst>
                <a:gd name="T0" fmla="*/ 55 w 55"/>
                <a:gd name="T1" fmla="*/ 0 h 215"/>
                <a:gd name="T2" fmla="*/ 55 w 55"/>
                <a:gd name="T3" fmla="*/ 215 h 215"/>
                <a:gd name="T4" fmla="*/ 0 w 55"/>
                <a:gd name="T5" fmla="*/ 146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5" h="215">
                  <a:moveTo>
                    <a:pt x="55" y="0"/>
                  </a:moveTo>
                  <a:lnTo>
                    <a:pt x="55" y="215"/>
                  </a:lnTo>
                  <a:lnTo>
                    <a:pt x="0" y="14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87" name="Line 1311"/>
            <p:cNvSpPr>
              <a:spLocks noChangeShapeType="1"/>
            </p:cNvSpPr>
            <p:nvPr/>
          </p:nvSpPr>
          <p:spPr bwMode="auto">
            <a:xfrm>
              <a:off x="4186" y="4105"/>
              <a:ext cx="14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88" name="Line 1312"/>
            <p:cNvSpPr>
              <a:spLocks noChangeShapeType="1"/>
            </p:cNvSpPr>
            <p:nvPr/>
          </p:nvSpPr>
          <p:spPr bwMode="auto">
            <a:xfrm flipV="1">
              <a:off x="4136" y="4124"/>
              <a:ext cx="57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89" name="Line 1313"/>
            <p:cNvSpPr>
              <a:spLocks noChangeShapeType="1"/>
            </p:cNvSpPr>
            <p:nvPr/>
          </p:nvSpPr>
          <p:spPr bwMode="auto">
            <a:xfrm flipH="1">
              <a:off x="4143" y="4079"/>
              <a:ext cx="47" cy="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90" name="Line 1314"/>
            <p:cNvSpPr>
              <a:spLocks noChangeShapeType="1"/>
            </p:cNvSpPr>
            <p:nvPr/>
          </p:nvSpPr>
          <p:spPr bwMode="auto">
            <a:xfrm flipV="1">
              <a:off x="4138" y="4095"/>
              <a:ext cx="38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91" name="Line 1315"/>
            <p:cNvSpPr>
              <a:spLocks noChangeShapeType="1"/>
            </p:cNvSpPr>
            <p:nvPr/>
          </p:nvSpPr>
          <p:spPr bwMode="auto">
            <a:xfrm flipH="1">
              <a:off x="4145" y="4067"/>
              <a:ext cx="27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92" name="Line 1316"/>
            <p:cNvSpPr>
              <a:spLocks noChangeShapeType="1"/>
            </p:cNvSpPr>
            <p:nvPr/>
          </p:nvSpPr>
          <p:spPr bwMode="auto">
            <a:xfrm>
              <a:off x="4167" y="4005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93" name="Line 1317"/>
            <p:cNvSpPr>
              <a:spLocks noChangeShapeType="1"/>
            </p:cNvSpPr>
            <p:nvPr/>
          </p:nvSpPr>
          <p:spPr bwMode="auto">
            <a:xfrm flipV="1">
              <a:off x="4143" y="4031"/>
              <a:ext cx="40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94" name="Line 1318"/>
            <p:cNvSpPr>
              <a:spLocks noChangeShapeType="1"/>
            </p:cNvSpPr>
            <p:nvPr/>
          </p:nvSpPr>
          <p:spPr bwMode="auto">
            <a:xfrm flipH="1">
              <a:off x="4141" y="4057"/>
              <a:ext cx="54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95" name="Line 1319"/>
            <p:cNvSpPr>
              <a:spLocks noChangeShapeType="1"/>
            </p:cNvSpPr>
            <p:nvPr/>
          </p:nvSpPr>
          <p:spPr bwMode="auto">
            <a:xfrm flipH="1">
              <a:off x="4190" y="3993"/>
              <a:ext cx="5" cy="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96" name="Line 1320"/>
            <p:cNvSpPr>
              <a:spLocks noChangeShapeType="1"/>
            </p:cNvSpPr>
            <p:nvPr/>
          </p:nvSpPr>
          <p:spPr bwMode="auto">
            <a:xfrm flipV="1">
              <a:off x="4138" y="4001"/>
              <a:ext cx="55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97" name="Line 1321"/>
            <p:cNvSpPr>
              <a:spLocks noChangeShapeType="1"/>
            </p:cNvSpPr>
            <p:nvPr/>
          </p:nvSpPr>
          <p:spPr bwMode="auto">
            <a:xfrm>
              <a:off x="4138" y="3993"/>
              <a:ext cx="3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98" name="Line 1322"/>
            <p:cNvSpPr>
              <a:spLocks noChangeShapeType="1"/>
            </p:cNvSpPr>
            <p:nvPr/>
          </p:nvSpPr>
          <p:spPr bwMode="auto">
            <a:xfrm flipV="1">
              <a:off x="4079" y="4135"/>
              <a:ext cx="45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499" name="Line 1323"/>
            <p:cNvSpPr>
              <a:spLocks noChangeShapeType="1"/>
            </p:cNvSpPr>
            <p:nvPr/>
          </p:nvSpPr>
          <p:spPr bwMode="auto">
            <a:xfrm>
              <a:off x="4119" y="4119"/>
              <a:ext cx="1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00" name="Line 1324"/>
            <p:cNvSpPr>
              <a:spLocks noChangeShapeType="1"/>
            </p:cNvSpPr>
            <p:nvPr/>
          </p:nvSpPr>
          <p:spPr bwMode="auto">
            <a:xfrm>
              <a:off x="4105" y="3993"/>
              <a:ext cx="0" cy="1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01" name="Line 1325"/>
            <p:cNvSpPr>
              <a:spLocks noChangeShapeType="1"/>
            </p:cNvSpPr>
            <p:nvPr/>
          </p:nvSpPr>
          <p:spPr bwMode="auto">
            <a:xfrm flipH="1">
              <a:off x="4089" y="4090"/>
              <a:ext cx="38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02" name="Line 1326"/>
            <p:cNvSpPr>
              <a:spLocks noChangeShapeType="1"/>
            </p:cNvSpPr>
            <p:nvPr/>
          </p:nvSpPr>
          <p:spPr bwMode="auto">
            <a:xfrm flipH="1">
              <a:off x="4122" y="4038"/>
              <a:ext cx="5" cy="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03" name="Line 1327"/>
            <p:cNvSpPr>
              <a:spLocks noChangeShapeType="1"/>
            </p:cNvSpPr>
            <p:nvPr/>
          </p:nvSpPr>
          <p:spPr bwMode="auto">
            <a:xfrm flipV="1">
              <a:off x="4089" y="4046"/>
              <a:ext cx="35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04" name="Line 1328"/>
            <p:cNvSpPr>
              <a:spLocks noChangeShapeType="1"/>
            </p:cNvSpPr>
            <p:nvPr/>
          </p:nvSpPr>
          <p:spPr bwMode="auto">
            <a:xfrm>
              <a:off x="4089" y="4036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05" name="Line 1329"/>
            <p:cNvSpPr>
              <a:spLocks noChangeShapeType="1"/>
            </p:cNvSpPr>
            <p:nvPr/>
          </p:nvSpPr>
          <p:spPr bwMode="auto">
            <a:xfrm flipH="1">
              <a:off x="4243" y="3998"/>
              <a:ext cx="28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06" name="Line 1330"/>
            <p:cNvSpPr>
              <a:spLocks noChangeShapeType="1"/>
            </p:cNvSpPr>
            <p:nvPr/>
          </p:nvSpPr>
          <p:spPr bwMode="auto">
            <a:xfrm flipV="1">
              <a:off x="4238" y="4147"/>
              <a:ext cx="49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07" name="Line 1331"/>
            <p:cNvSpPr>
              <a:spLocks noChangeShapeType="1"/>
            </p:cNvSpPr>
            <p:nvPr/>
          </p:nvSpPr>
          <p:spPr bwMode="auto">
            <a:xfrm flipV="1">
              <a:off x="4245" y="4112"/>
              <a:ext cx="42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08" name="Line 1332"/>
            <p:cNvSpPr>
              <a:spLocks noChangeShapeType="1"/>
            </p:cNvSpPr>
            <p:nvPr/>
          </p:nvSpPr>
          <p:spPr bwMode="auto">
            <a:xfrm flipH="1">
              <a:off x="4250" y="4048"/>
              <a:ext cx="37" cy="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09" name="Line 1333"/>
            <p:cNvSpPr>
              <a:spLocks noChangeShapeType="1"/>
            </p:cNvSpPr>
            <p:nvPr/>
          </p:nvSpPr>
          <p:spPr bwMode="auto">
            <a:xfrm flipV="1">
              <a:off x="4238" y="4062"/>
              <a:ext cx="4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10" name="Line 1334"/>
            <p:cNvSpPr>
              <a:spLocks noChangeShapeType="1"/>
            </p:cNvSpPr>
            <p:nvPr/>
          </p:nvSpPr>
          <p:spPr bwMode="auto">
            <a:xfrm>
              <a:off x="4325" y="3998"/>
              <a:ext cx="5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11" name="Line 1335"/>
            <p:cNvSpPr>
              <a:spLocks noChangeShapeType="1"/>
            </p:cNvSpPr>
            <p:nvPr/>
          </p:nvSpPr>
          <p:spPr bwMode="auto">
            <a:xfrm flipV="1">
              <a:off x="4297" y="4053"/>
              <a:ext cx="66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12" name="Freeform 1336"/>
            <p:cNvSpPr>
              <a:spLocks/>
            </p:cNvSpPr>
            <p:nvPr/>
          </p:nvSpPr>
          <p:spPr bwMode="auto">
            <a:xfrm>
              <a:off x="4306" y="4081"/>
              <a:ext cx="57" cy="116"/>
            </a:xfrm>
            <a:custGeom>
              <a:avLst/>
              <a:gdLst>
                <a:gd name="T0" fmla="*/ 0 w 174"/>
                <a:gd name="T1" fmla="*/ 0 h 341"/>
                <a:gd name="T2" fmla="*/ 125 w 174"/>
                <a:gd name="T3" fmla="*/ 341 h 341"/>
                <a:gd name="T4" fmla="*/ 174 w 174"/>
                <a:gd name="T5" fmla="*/ 341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4" h="341">
                  <a:moveTo>
                    <a:pt x="0" y="0"/>
                  </a:moveTo>
                  <a:lnTo>
                    <a:pt x="125" y="341"/>
                  </a:lnTo>
                  <a:lnTo>
                    <a:pt x="174" y="34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13" name="Freeform 1337"/>
            <p:cNvSpPr>
              <a:spLocks/>
            </p:cNvSpPr>
            <p:nvPr/>
          </p:nvSpPr>
          <p:spPr bwMode="auto">
            <a:xfrm>
              <a:off x="4271" y="4067"/>
              <a:ext cx="73" cy="130"/>
            </a:xfrm>
            <a:custGeom>
              <a:avLst/>
              <a:gdLst>
                <a:gd name="T0" fmla="*/ 222 w 222"/>
                <a:gd name="T1" fmla="*/ 0 h 389"/>
                <a:gd name="T2" fmla="*/ 160 w 222"/>
                <a:gd name="T3" fmla="*/ 195 h 389"/>
                <a:gd name="T4" fmla="*/ 97 w 222"/>
                <a:gd name="T5" fmla="*/ 299 h 389"/>
                <a:gd name="T6" fmla="*/ 0 w 222"/>
                <a:gd name="T7" fmla="*/ 389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2" h="389">
                  <a:moveTo>
                    <a:pt x="222" y="0"/>
                  </a:moveTo>
                  <a:lnTo>
                    <a:pt x="160" y="195"/>
                  </a:lnTo>
                  <a:lnTo>
                    <a:pt x="97" y="299"/>
                  </a:lnTo>
                  <a:lnTo>
                    <a:pt x="0" y="38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51514" name="Group 1338"/>
          <p:cNvGrpSpPr>
            <a:grpSpLocks/>
          </p:cNvGrpSpPr>
          <p:nvPr/>
        </p:nvGrpSpPr>
        <p:grpSpPr bwMode="auto">
          <a:xfrm>
            <a:off x="180975" y="3001963"/>
            <a:ext cx="4130675" cy="2314575"/>
            <a:chOff x="522" y="2604"/>
            <a:chExt cx="1900" cy="1065"/>
          </a:xfrm>
        </p:grpSpPr>
        <p:sp>
          <p:nvSpPr>
            <p:cNvPr id="51515" name="Line 1339"/>
            <p:cNvSpPr>
              <a:spLocks noChangeShapeType="1"/>
            </p:cNvSpPr>
            <p:nvPr/>
          </p:nvSpPr>
          <p:spPr bwMode="auto">
            <a:xfrm>
              <a:off x="683" y="2604"/>
              <a:ext cx="64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16" name="Line 1340"/>
            <p:cNvSpPr>
              <a:spLocks noChangeShapeType="1"/>
            </p:cNvSpPr>
            <p:nvPr/>
          </p:nvSpPr>
          <p:spPr bwMode="auto">
            <a:xfrm flipH="1">
              <a:off x="1365" y="2746"/>
              <a:ext cx="4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17" name="Line 1341"/>
            <p:cNvSpPr>
              <a:spLocks noChangeShapeType="1"/>
            </p:cNvSpPr>
            <p:nvPr/>
          </p:nvSpPr>
          <p:spPr bwMode="auto">
            <a:xfrm>
              <a:off x="1327" y="2604"/>
              <a:ext cx="38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18" name="Line 1342"/>
            <p:cNvSpPr>
              <a:spLocks noChangeShapeType="1"/>
            </p:cNvSpPr>
            <p:nvPr/>
          </p:nvSpPr>
          <p:spPr bwMode="auto">
            <a:xfrm>
              <a:off x="1445" y="2604"/>
              <a:ext cx="4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19" name="Line 1343"/>
            <p:cNvSpPr>
              <a:spLocks noChangeShapeType="1"/>
            </p:cNvSpPr>
            <p:nvPr/>
          </p:nvSpPr>
          <p:spPr bwMode="auto">
            <a:xfrm flipV="1">
              <a:off x="1407" y="2604"/>
              <a:ext cx="38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20" name="Line 1344"/>
            <p:cNvSpPr>
              <a:spLocks noChangeShapeType="1"/>
            </p:cNvSpPr>
            <p:nvPr/>
          </p:nvSpPr>
          <p:spPr bwMode="auto">
            <a:xfrm>
              <a:off x="1485" y="2604"/>
              <a:ext cx="40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21" name="Line 1345"/>
            <p:cNvSpPr>
              <a:spLocks noChangeShapeType="1"/>
            </p:cNvSpPr>
            <p:nvPr/>
          </p:nvSpPr>
          <p:spPr bwMode="auto">
            <a:xfrm flipH="1">
              <a:off x="1525" y="2746"/>
              <a:ext cx="41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22" name="Line 1346"/>
            <p:cNvSpPr>
              <a:spLocks noChangeShapeType="1"/>
            </p:cNvSpPr>
            <p:nvPr/>
          </p:nvSpPr>
          <p:spPr bwMode="auto">
            <a:xfrm>
              <a:off x="1604" y="2604"/>
              <a:ext cx="4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23" name="Line 1347"/>
            <p:cNvSpPr>
              <a:spLocks noChangeShapeType="1"/>
            </p:cNvSpPr>
            <p:nvPr/>
          </p:nvSpPr>
          <p:spPr bwMode="auto">
            <a:xfrm flipV="1">
              <a:off x="1566" y="2604"/>
              <a:ext cx="38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24" name="Line 1348"/>
            <p:cNvSpPr>
              <a:spLocks noChangeShapeType="1"/>
            </p:cNvSpPr>
            <p:nvPr/>
          </p:nvSpPr>
          <p:spPr bwMode="auto">
            <a:xfrm>
              <a:off x="1646" y="2604"/>
              <a:ext cx="36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25" name="Line 1349"/>
            <p:cNvSpPr>
              <a:spLocks noChangeShapeType="1"/>
            </p:cNvSpPr>
            <p:nvPr/>
          </p:nvSpPr>
          <p:spPr bwMode="auto">
            <a:xfrm flipH="1">
              <a:off x="1682" y="2746"/>
              <a:ext cx="4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26" name="Line 1350"/>
            <p:cNvSpPr>
              <a:spLocks noChangeShapeType="1"/>
            </p:cNvSpPr>
            <p:nvPr/>
          </p:nvSpPr>
          <p:spPr bwMode="auto">
            <a:xfrm>
              <a:off x="1762" y="2604"/>
              <a:ext cx="4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27" name="Line 1351"/>
            <p:cNvSpPr>
              <a:spLocks noChangeShapeType="1"/>
            </p:cNvSpPr>
            <p:nvPr/>
          </p:nvSpPr>
          <p:spPr bwMode="auto">
            <a:xfrm flipV="1">
              <a:off x="1724" y="2604"/>
              <a:ext cx="38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28" name="Line 1352"/>
            <p:cNvSpPr>
              <a:spLocks noChangeShapeType="1"/>
            </p:cNvSpPr>
            <p:nvPr/>
          </p:nvSpPr>
          <p:spPr bwMode="auto">
            <a:xfrm>
              <a:off x="1802" y="2604"/>
              <a:ext cx="38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29" name="Line 1353"/>
            <p:cNvSpPr>
              <a:spLocks noChangeShapeType="1"/>
            </p:cNvSpPr>
            <p:nvPr/>
          </p:nvSpPr>
          <p:spPr bwMode="auto">
            <a:xfrm flipH="1">
              <a:off x="1840" y="2746"/>
              <a:ext cx="43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30" name="Line 1354"/>
            <p:cNvSpPr>
              <a:spLocks noChangeShapeType="1"/>
            </p:cNvSpPr>
            <p:nvPr/>
          </p:nvSpPr>
          <p:spPr bwMode="auto">
            <a:xfrm>
              <a:off x="1921" y="2604"/>
              <a:ext cx="4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31" name="Line 1355"/>
            <p:cNvSpPr>
              <a:spLocks noChangeShapeType="1"/>
            </p:cNvSpPr>
            <p:nvPr/>
          </p:nvSpPr>
          <p:spPr bwMode="auto">
            <a:xfrm flipV="1">
              <a:off x="1883" y="2604"/>
              <a:ext cx="38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32" name="Line 1356"/>
            <p:cNvSpPr>
              <a:spLocks noChangeShapeType="1"/>
            </p:cNvSpPr>
            <p:nvPr/>
          </p:nvSpPr>
          <p:spPr bwMode="auto">
            <a:xfrm>
              <a:off x="1961" y="2604"/>
              <a:ext cx="38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33" name="Line 1357"/>
            <p:cNvSpPr>
              <a:spLocks noChangeShapeType="1"/>
            </p:cNvSpPr>
            <p:nvPr/>
          </p:nvSpPr>
          <p:spPr bwMode="auto">
            <a:xfrm flipH="1">
              <a:off x="1999" y="2746"/>
              <a:ext cx="4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34" name="Line 1358"/>
            <p:cNvSpPr>
              <a:spLocks noChangeShapeType="1"/>
            </p:cNvSpPr>
            <p:nvPr/>
          </p:nvSpPr>
          <p:spPr bwMode="auto">
            <a:xfrm>
              <a:off x="2079" y="2604"/>
              <a:ext cx="41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35" name="Line 1359"/>
            <p:cNvSpPr>
              <a:spLocks noChangeShapeType="1"/>
            </p:cNvSpPr>
            <p:nvPr/>
          </p:nvSpPr>
          <p:spPr bwMode="auto">
            <a:xfrm flipV="1">
              <a:off x="2041" y="2604"/>
              <a:ext cx="38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36" name="Line 1360"/>
            <p:cNvSpPr>
              <a:spLocks noChangeShapeType="1"/>
            </p:cNvSpPr>
            <p:nvPr/>
          </p:nvSpPr>
          <p:spPr bwMode="auto">
            <a:xfrm>
              <a:off x="2120" y="2604"/>
              <a:ext cx="37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37" name="Line 1361"/>
            <p:cNvSpPr>
              <a:spLocks noChangeShapeType="1"/>
            </p:cNvSpPr>
            <p:nvPr/>
          </p:nvSpPr>
          <p:spPr bwMode="auto">
            <a:xfrm flipH="1">
              <a:off x="2157" y="2746"/>
              <a:ext cx="43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38" name="Line 1362"/>
            <p:cNvSpPr>
              <a:spLocks noChangeShapeType="1"/>
            </p:cNvSpPr>
            <p:nvPr/>
          </p:nvSpPr>
          <p:spPr bwMode="auto">
            <a:xfrm>
              <a:off x="2238" y="2604"/>
              <a:ext cx="4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39" name="Line 1363"/>
            <p:cNvSpPr>
              <a:spLocks noChangeShapeType="1"/>
            </p:cNvSpPr>
            <p:nvPr/>
          </p:nvSpPr>
          <p:spPr bwMode="auto">
            <a:xfrm flipV="1">
              <a:off x="2200" y="2604"/>
              <a:ext cx="38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40" name="Line 1364"/>
            <p:cNvSpPr>
              <a:spLocks noChangeShapeType="1"/>
            </p:cNvSpPr>
            <p:nvPr/>
          </p:nvSpPr>
          <p:spPr bwMode="auto">
            <a:xfrm>
              <a:off x="2278" y="2604"/>
              <a:ext cx="38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41" name="Line 1365"/>
            <p:cNvSpPr>
              <a:spLocks noChangeShapeType="1"/>
            </p:cNvSpPr>
            <p:nvPr/>
          </p:nvSpPr>
          <p:spPr bwMode="auto">
            <a:xfrm>
              <a:off x="522" y="3137"/>
              <a:ext cx="19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42" name="Line 1366"/>
            <p:cNvSpPr>
              <a:spLocks noChangeShapeType="1"/>
            </p:cNvSpPr>
            <p:nvPr/>
          </p:nvSpPr>
          <p:spPr bwMode="auto">
            <a:xfrm>
              <a:off x="744" y="3137"/>
              <a:ext cx="2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43" name="Line 1367"/>
            <p:cNvSpPr>
              <a:spLocks noChangeShapeType="1"/>
            </p:cNvSpPr>
            <p:nvPr/>
          </p:nvSpPr>
          <p:spPr bwMode="auto">
            <a:xfrm>
              <a:off x="792" y="3137"/>
              <a:ext cx="21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44" name="Line 1368"/>
            <p:cNvSpPr>
              <a:spLocks noChangeShapeType="1"/>
            </p:cNvSpPr>
            <p:nvPr/>
          </p:nvSpPr>
          <p:spPr bwMode="auto">
            <a:xfrm>
              <a:off x="1031" y="3137"/>
              <a:ext cx="21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45" name="Line 1369"/>
            <p:cNvSpPr>
              <a:spLocks noChangeShapeType="1"/>
            </p:cNvSpPr>
            <p:nvPr/>
          </p:nvSpPr>
          <p:spPr bwMode="auto">
            <a:xfrm>
              <a:off x="1078" y="3137"/>
              <a:ext cx="21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46" name="Line 1370"/>
            <p:cNvSpPr>
              <a:spLocks noChangeShapeType="1"/>
            </p:cNvSpPr>
            <p:nvPr/>
          </p:nvSpPr>
          <p:spPr bwMode="auto">
            <a:xfrm>
              <a:off x="1317" y="3137"/>
              <a:ext cx="2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47" name="Line 1371"/>
            <p:cNvSpPr>
              <a:spLocks noChangeShapeType="1"/>
            </p:cNvSpPr>
            <p:nvPr/>
          </p:nvSpPr>
          <p:spPr bwMode="auto">
            <a:xfrm>
              <a:off x="1367" y="3137"/>
              <a:ext cx="21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48" name="Line 1372"/>
            <p:cNvSpPr>
              <a:spLocks noChangeShapeType="1"/>
            </p:cNvSpPr>
            <p:nvPr/>
          </p:nvSpPr>
          <p:spPr bwMode="auto">
            <a:xfrm>
              <a:off x="1606" y="3137"/>
              <a:ext cx="21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49" name="Line 1373"/>
            <p:cNvSpPr>
              <a:spLocks noChangeShapeType="1"/>
            </p:cNvSpPr>
            <p:nvPr/>
          </p:nvSpPr>
          <p:spPr bwMode="auto">
            <a:xfrm>
              <a:off x="1653" y="3137"/>
              <a:ext cx="21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50" name="Line 1374"/>
            <p:cNvSpPr>
              <a:spLocks noChangeShapeType="1"/>
            </p:cNvSpPr>
            <p:nvPr/>
          </p:nvSpPr>
          <p:spPr bwMode="auto">
            <a:xfrm>
              <a:off x="1892" y="3137"/>
              <a:ext cx="2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51" name="Line 1375"/>
            <p:cNvSpPr>
              <a:spLocks noChangeShapeType="1"/>
            </p:cNvSpPr>
            <p:nvPr/>
          </p:nvSpPr>
          <p:spPr bwMode="auto">
            <a:xfrm>
              <a:off x="1940" y="3137"/>
              <a:ext cx="21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52" name="Line 1376"/>
            <p:cNvSpPr>
              <a:spLocks noChangeShapeType="1"/>
            </p:cNvSpPr>
            <p:nvPr/>
          </p:nvSpPr>
          <p:spPr bwMode="auto">
            <a:xfrm>
              <a:off x="2181" y="3137"/>
              <a:ext cx="21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53" name="Line 1377"/>
            <p:cNvSpPr>
              <a:spLocks noChangeShapeType="1"/>
            </p:cNvSpPr>
            <p:nvPr/>
          </p:nvSpPr>
          <p:spPr bwMode="auto">
            <a:xfrm>
              <a:off x="2228" y="3137"/>
              <a:ext cx="19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54" name="Line 1378"/>
            <p:cNvSpPr>
              <a:spLocks noChangeShapeType="1"/>
            </p:cNvSpPr>
            <p:nvPr/>
          </p:nvSpPr>
          <p:spPr bwMode="auto">
            <a:xfrm>
              <a:off x="2316" y="2746"/>
              <a:ext cx="2" cy="923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55" name="Line 1379"/>
            <p:cNvSpPr>
              <a:spLocks noChangeShapeType="1"/>
            </p:cNvSpPr>
            <p:nvPr/>
          </p:nvSpPr>
          <p:spPr bwMode="auto">
            <a:xfrm flipH="1">
              <a:off x="1286" y="3527"/>
              <a:ext cx="43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56" name="Line 1380"/>
            <p:cNvSpPr>
              <a:spLocks noChangeShapeType="1"/>
            </p:cNvSpPr>
            <p:nvPr/>
          </p:nvSpPr>
          <p:spPr bwMode="auto">
            <a:xfrm flipV="1">
              <a:off x="1249" y="3527"/>
              <a:ext cx="37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57" name="Line 1381"/>
            <p:cNvSpPr>
              <a:spLocks noChangeShapeType="1"/>
            </p:cNvSpPr>
            <p:nvPr/>
          </p:nvSpPr>
          <p:spPr bwMode="auto">
            <a:xfrm>
              <a:off x="1367" y="3669"/>
              <a:ext cx="4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58" name="Line 1382"/>
            <p:cNvSpPr>
              <a:spLocks noChangeShapeType="1"/>
            </p:cNvSpPr>
            <p:nvPr/>
          </p:nvSpPr>
          <p:spPr bwMode="auto">
            <a:xfrm>
              <a:off x="1329" y="3527"/>
              <a:ext cx="38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59" name="Line 1383"/>
            <p:cNvSpPr>
              <a:spLocks noChangeShapeType="1"/>
            </p:cNvSpPr>
            <p:nvPr/>
          </p:nvSpPr>
          <p:spPr bwMode="auto">
            <a:xfrm flipV="1">
              <a:off x="1407" y="3527"/>
              <a:ext cx="38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60" name="Line 1384"/>
            <p:cNvSpPr>
              <a:spLocks noChangeShapeType="1"/>
            </p:cNvSpPr>
            <p:nvPr/>
          </p:nvSpPr>
          <p:spPr bwMode="auto">
            <a:xfrm flipH="1">
              <a:off x="1445" y="3527"/>
              <a:ext cx="43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61" name="Line 1385"/>
            <p:cNvSpPr>
              <a:spLocks noChangeShapeType="1"/>
            </p:cNvSpPr>
            <p:nvPr/>
          </p:nvSpPr>
          <p:spPr bwMode="auto">
            <a:xfrm>
              <a:off x="1525" y="3669"/>
              <a:ext cx="41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62" name="Line 1386"/>
            <p:cNvSpPr>
              <a:spLocks noChangeShapeType="1"/>
            </p:cNvSpPr>
            <p:nvPr/>
          </p:nvSpPr>
          <p:spPr bwMode="auto">
            <a:xfrm>
              <a:off x="1488" y="3527"/>
              <a:ext cx="37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63" name="Line 1387"/>
            <p:cNvSpPr>
              <a:spLocks noChangeShapeType="1"/>
            </p:cNvSpPr>
            <p:nvPr/>
          </p:nvSpPr>
          <p:spPr bwMode="auto">
            <a:xfrm flipV="1">
              <a:off x="1566" y="3527"/>
              <a:ext cx="38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64" name="Line 1388"/>
            <p:cNvSpPr>
              <a:spLocks noChangeShapeType="1"/>
            </p:cNvSpPr>
            <p:nvPr/>
          </p:nvSpPr>
          <p:spPr bwMode="auto">
            <a:xfrm flipH="1">
              <a:off x="1604" y="3527"/>
              <a:ext cx="4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65" name="Line 1389"/>
            <p:cNvSpPr>
              <a:spLocks noChangeShapeType="1"/>
            </p:cNvSpPr>
            <p:nvPr/>
          </p:nvSpPr>
          <p:spPr bwMode="auto">
            <a:xfrm>
              <a:off x="1684" y="3669"/>
              <a:ext cx="4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66" name="Line 1390"/>
            <p:cNvSpPr>
              <a:spLocks noChangeShapeType="1"/>
            </p:cNvSpPr>
            <p:nvPr/>
          </p:nvSpPr>
          <p:spPr bwMode="auto">
            <a:xfrm>
              <a:off x="1646" y="3527"/>
              <a:ext cx="38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67" name="Line 1391"/>
            <p:cNvSpPr>
              <a:spLocks noChangeShapeType="1"/>
            </p:cNvSpPr>
            <p:nvPr/>
          </p:nvSpPr>
          <p:spPr bwMode="auto">
            <a:xfrm flipV="1">
              <a:off x="1724" y="3527"/>
              <a:ext cx="38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68" name="Line 1392"/>
            <p:cNvSpPr>
              <a:spLocks noChangeShapeType="1"/>
            </p:cNvSpPr>
            <p:nvPr/>
          </p:nvSpPr>
          <p:spPr bwMode="auto">
            <a:xfrm flipH="1">
              <a:off x="1762" y="3527"/>
              <a:ext cx="43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69" name="Line 1393"/>
            <p:cNvSpPr>
              <a:spLocks noChangeShapeType="1"/>
            </p:cNvSpPr>
            <p:nvPr/>
          </p:nvSpPr>
          <p:spPr bwMode="auto">
            <a:xfrm>
              <a:off x="1843" y="3669"/>
              <a:ext cx="4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70" name="Line 1394"/>
            <p:cNvSpPr>
              <a:spLocks noChangeShapeType="1"/>
            </p:cNvSpPr>
            <p:nvPr/>
          </p:nvSpPr>
          <p:spPr bwMode="auto">
            <a:xfrm>
              <a:off x="1805" y="3527"/>
              <a:ext cx="38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71" name="Line 1395"/>
            <p:cNvSpPr>
              <a:spLocks noChangeShapeType="1"/>
            </p:cNvSpPr>
            <p:nvPr/>
          </p:nvSpPr>
          <p:spPr bwMode="auto">
            <a:xfrm flipV="1">
              <a:off x="1883" y="3527"/>
              <a:ext cx="38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72" name="Line 1396"/>
            <p:cNvSpPr>
              <a:spLocks noChangeShapeType="1"/>
            </p:cNvSpPr>
            <p:nvPr/>
          </p:nvSpPr>
          <p:spPr bwMode="auto">
            <a:xfrm flipH="1">
              <a:off x="1921" y="3527"/>
              <a:ext cx="4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73" name="Line 1397"/>
            <p:cNvSpPr>
              <a:spLocks noChangeShapeType="1"/>
            </p:cNvSpPr>
            <p:nvPr/>
          </p:nvSpPr>
          <p:spPr bwMode="auto">
            <a:xfrm>
              <a:off x="2001" y="3669"/>
              <a:ext cx="4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74" name="Line 1398"/>
            <p:cNvSpPr>
              <a:spLocks noChangeShapeType="1"/>
            </p:cNvSpPr>
            <p:nvPr/>
          </p:nvSpPr>
          <p:spPr bwMode="auto">
            <a:xfrm>
              <a:off x="1963" y="3527"/>
              <a:ext cx="38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75" name="Line 1399"/>
            <p:cNvSpPr>
              <a:spLocks noChangeShapeType="1"/>
            </p:cNvSpPr>
            <p:nvPr/>
          </p:nvSpPr>
          <p:spPr bwMode="auto">
            <a:xfrm flipV="1">
              <a:off x="2041" y="3527"/>
              <a:ext cx="38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76" name="Line 1400"/>
            <p:cNvSpPr>
              <a:spLocks noChangeShapeType="1"/>
            </p:cNvSpPr>
            <p:nvPr/>
          </p:nvSpPr>
          <p:spPr bwMode="auto">
            <a:xfrm flipH="1">
              <a:off x="2079" y="3527"/>
              <a:ext cx="43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77" name="Line 1401"/>
            <p:cNvSpPr>
              <a:spLocks noChangeShapeType="1"/>
            </p:cNvSpPr>
            <p:nvPr/>
          </p:nvSpPr>
          <p:spPr bwMode="auto">
            <a:xfrm>
              <a:off x="2160" y="3669"/>
              <a:ext cx="4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78" name="Line 1402"/>
            <p:cNvSpPr>
              <a:spLocks noChangeShapeType="1"/>
            </p:cNvSpPr>
            <p:nvPr/>
          </p:nvSpPr>
          <p:spPr bwMode="auto">
            <a:xfrm>
              <a:off x="2122" y="3527"/>
              <a:ext cx="38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79" name="Line 1403"/>
            <p:cNvSpPr>
              <a:spLocks noChangeShapeType="1"/>
            </p:cNvSpPr>
            <p:nvPr/>
          </p:nvSpPr>
          <p:spPr bwMode="auto">
            <a:xfrm flipV="1">
              <a:off x="2200" y="3527"/>
              <a:ext cx="38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80" name="Line 1404"/>
            <p:cNvSpPr>
              <a:spLocks noChangeShapeType="1"/>
            </p:cNvSpPr>
            <p:nvPr/>
          </p:nvSpPr>
          <p:spPr bwMode="auto">
            <a:xfrm flipH="1">
              <a:off x="2238" y="3527"/>
              <a:ext cx="4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81" name="Line 1405"/>
            <p:cNvSpPr>
              <a:spLocks noChangeShapeType="1"/>
            </p:cNvSpPr>
            <p:nvPr/>
          </p:nvSpPr>
          <p:spPr bwMode="auto">
            <a:xfrm>
              <a:off x="2280" y="3527"/>
              <a:ext cx="38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82" name="Line 1406"/>
            <p:cNvSpPr>
              <a:spLocks noChangeShapeType="1"/>
            </p:cNvSpPr>
            <p:nvPr/>
          </p:nvSpPr>
          <p:spPr bwMode="auto">
            <a:xfrm>
              <a:off x="2120" y="2604"/>
              <a:ext cx="80" cy="106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83" name="Line 1407"/>
            <p:cNvSpPr>
              <a:spLocks noChangeShapeType="1"/>
            </p:cNvSpPr>
            <p:nvPr/>
          </p:nvSpPr>
          <p:spPr bwMode="auto">
            <a:xfrm>
              <a:off x="2041" y="2746"/>
              <a:ext cx="81" cy="78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84" name="Line 1408"/>
            <p:cNvSpPr>
              <a:spLocks noChangeShapeType="1"/>
            </p:cNvSpPr>
            <p:nvPr/>
          </p:nvSpPr>
          <p:spPr bwMode="auto">
            <a:xfrm>
              <a:off x="1999" y="2746"/>
              <a:ext cx="80" cy="78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85" name="Line 1409"/>
            <p:cNvSpPr>
              <a:spLocks noChangeShapeType="1"/>
            </p:cNvSpPr>
            <p:nvPr/>
          </p:nvSpPr>
          <p:spPr bwMode="auto">
            <a:xfrm>
              <a:off x="2079" y="2604"/>
              <a:ext cx="81" cy="106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86" name="Line 1410"/>
            <p:cNvSpPr>
              <a:spLocks noChangeShapeType="1"/>
            </p:cNvSpPr>
            <p:nvPr/>
          </p:nvSpPr>
          <p:spPr bwMode="auto">
            <a:xfrm>
              <a:off x="1961" y="2604"/>
              <a:ext cx="80" cy="106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87" name="Line 1411"/>
            <p:cNvSpPr>
              <a:spLocks noChangeShapeType="1"/>
            </p:cNvSpPr>
            <p:nvPr/>
          </p:nvSpPr>
          <p:spPr bwMode="auto">
            <a:xfrm>
              <a:off x="1883" y="2746"/>
              <a:ext cx="80" cy="78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88" name="Line 1412"/>
            <p:cNvSpPr>
              <a:spLocks noChangeShapeType="1"/>
            </p:cNvSpPr>
            <p:nvPr/>
          </p:nvSpPr>
          <p:spPr bwMode="auto">
            <a:xfrm>
              <a:off x="1840" y="2746"/>
              <a:ext cx="81" cy="78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89" name="Line 1413"/>
            <p:cNvSpPr>
              <a:spLocks noChangeShapeType="1"/>
            </p:cNvSpPr>
            <p:nvPr/>
          </p:nvSpPr>
          <p:spPr bwMode="auto">
            <a:xfrm>
              <a:off x="1921" y="2604"/>
              <a:ext cx="80" cy="106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90" name="Line 1414"/>
            <p:cNvSpPr>
              <a:spLocks noChangeShapeType="1"/>
            </p:cNvSpPr>
            <p:nvPr/>
          </p:nvSpPr>
          <p:spPr bwMode="auto">
            <a:xfrm>
              <a:off x="1802" y="2604"/>
              <a:ext cx="81" cy="106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91" name="Line 1415"/>
            <p:cNvSpPr>
              <a:spLocks noChangeShapeType="1"/>
            </p:cNvSpPr>
            <p:nvPr/>
          </p:nvSpPr>
          <p:spPr bwMode="auto">
            <a:xfrm>
              <a:off x="1724" y="2746"/>
              <a:ext cx="81" cy="78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92" name="Line 1416"/>
            <p:cNvSpPr>
              <a:spLocks noChangeShapeType="1"/>
            </p:cNvSpPr>
            <p:nvPr/>
          </p:nvSpPr>
          <p:spPr bwMode="auto">
            <a:xfrm>
              <a:off x="1682" y="2746"/>
              <a:ext cx="80" cy="78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93" name="Line 1417"/>
            <p:cNvSpPr>
              <a:spLocks noChangeShapeType="1"/>
            </p:cNvSpPr>
            <p:nvPr/>
          </p:nvSpPr>
          <p:spPr bwMode="auto">
            <a:xfrm>
              <a:off x="1762" y="2604"/>
              <a:ext cx="81" cy="106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94" name="Line 1418"/>
            <p:cNvSpPr>
              <a:spLocks noChangeShapeType="1"/>
            </p:cNvSpPr>
            <p:nvPr/>
          </p:nvSpPr>
          <p:spPr bwMode="auto">
            <a:xfrm>
              <a:off x="1646" y="2604"/>
              <a:ext cx="78" cy="106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95" name="Line 1419"/>
            <p:cNvSpPr>
              <a:spLocks noChangeShapeType="1"/>
            </p:cNvSpPr>
            <p:nvPr/>
          </p:nvSpPr>
          <p:spPr bwMode="auto">
            <a:xfrm>
              <a:off x="1566" y="2746"/>
              <a:ext cx="80" cy="78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96" name="Line 1420"/>
            <p:cNvSpPr>
              <a:spLocks noChangeShapeType="1"/>
            </p:cNvSpPr>
            <p:nvPr/>
          </p:nvSpPr>
          <p:spPr bwMode="auto">
            <a:xfrm>
              <a:off x="1525" y="2746"/>
              <a:ext cx="79" cy="78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97" name="Line 1421"/>
            <p:cNvSpPr>
              <a:spLocks noChangeShapeType="1"/>
            </p:cNvSpPr>
            <p:nvPr/>
          </p:nvSpPr>
          <p:spPr bwMode="auto">
            <a:xfrm>
              <a:off x="1604" y="2604"/>
              <a:ext cx="80" cy="106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98" name="Line 1422"/>
            <p:cNvSpPr>
              <a:spLocks noChangeShapeType="1"/>
            </p:cNvSpPr>
            <p:nvPr/>
          </p:nvSpPr>
          <p:spPr bwMode="auto">
            <a:xfrm>
              <a:off x="1485" y="2604"/>
              <a:ext cx="81" cy="106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599" name="Line 1423"/>
            <p:cNvSpPr>
              <a:spLocks noChangeShapeType="1"/>
            </p:cNvSpPr>
            <p:nvPr/>
          </p:nvSpPr>
          <p:spPr bwMode="auto">
            <a:xfrm>
              <a:off x="1407" y="2746"/>
              <a:ext cx="81" cy="78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00" name="Line 1424"/>
            <p:cNvSpPr>
              <a:spLocks noChangeShapeType="1"/>
            </p:cNvSpPr>
            <p:nvPr/>
          </p:nvSpPr>
          <p:spPr bwMode="auto">
            <a:xfrm>
              <a:off x="1365" y="2746"/>
              <a:ext cx="80" cy="78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01" name="Line 1425"/>
            <p:cNvSpPr>
              <a:spLocks noChangeShapeType="1"/>
            </p:cNvSpPr>
            <p:nvPr/>
          </p:nvSpPr>
          <p:spPr bwMode="auto">
            <a:xfrm>
              <a:off x="1445" y="2604"/>
              <a:ext cx="80" cy="106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02" name="Line 1426"/>
            <p:cNvSpPr>
              <a:spLocks noChangeShapeType="1"/>
            </p:cNvSpPr>
            <p:nvPr/>
          </p:nvSpPr>
          <p:spPr bwMode="auto">
            <a:xfrm>
              <a:off x="1327" y="2604"/>
              <a:ext cx="80" cy="106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03" name="Line 1427"/>
            <p:cNvSpPr>
              <a:spLocks noChangeShapeType="1"/>
            </p:cNvSpPr>
            <p:nvPr/>
          </p:nvSpPr>
          <p:spPr bwMode="auto">
            <a:xfrm>
              <a:off x="1327" y="3137"/>
              <a:ext cx="2" cy="39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04" name="Line 1428"/>
            <p:cNvSpPr>
              <a:spLocks noChangeShapeType="1"/>
            </p:cNvSpPr>
            <p:nvPr/>
          </p:nvSpPr>
          <p:spPr bwMode="auto">
            <a:xfrm>
              <a:off x="1327" y="3137"/>
              <a:ext cx="40" cy="53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05" name="Line 1429"/>
            <p:cNvSpPr>
              <a:spLocks noChangeShapeType="1"/>
            </p:cNvSpPr>
            <p:nvPr/>
          </p:nvSpPr>
          <p:spPr bwMode="auto">
            <a:xfrm flipH="1">
              <a:off x="1249" y="3137"/>
              <a:ext cx="35" cy="53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06" name="Line 1430"/>
            <p:cNvSpPr>
              <a:spLocks noChangeShapeType="1"/>
            </p:cNvSpPr>
            <p:nvPr/>
          </p:nvSpPr>
          <p:spPr bwMode="auto">
            <a:xfrm>
              <a:off x="2278" y="2604"/>
              <a:ext cx="40" cy="533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07" name="Line 1431"/>
            <p:cNvSpPr>
              <a:spLocks noChangeShapeType="1"/>
            </p:cNvSpPr>
            <p:nvPr/>
          </p:nvSpPr>
          <p:spPr bwMode="auto">
            <a:xfrm>
              <a:off x="2200" y="2746"/>
              <a:ext cx="80" cy="78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08" name="Line 1432"/>
            <p:cNvSpPr>
              <a:spLocks noChangeShapeType="1"/>
            </p:cNvSpPr>
            <p:nvPr/>
          </p:nvSpPr>
          <p:spPr bwMode="auto">
            <a:xfrm>
              <a:off x="2157" y="2746"/>
              <a:ext cx="81" cy="78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09" name="Line 1433"/>
            <p:cNvSpPr>
              <a:spLocks noChangeShapeType="1"/>
            </p:cNvSpPr>
            <p:nvPr/>
          </p:nvSpPr>
          <p:spPr bwMode="auto">
            <a:xfrm>
              <a:off x="2238" y="2604"/>
              <a:ext cx="80" cy="106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10" name="Line 1434"/>
            <p:cNvSpPr>
              <a:spLocks noChangeShapeType="1"/>
            </p:cNvSpPr>
            <p:nvPr/>
          </p:nvSpPr>
          <p:spPr bwMode="auto">
            <a:xfrm>
              <a:off x="1284" y="3137"/>
              <a:ext cx="2" cy="39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11" name="Line 1435"/>
            <p:cNvSpPr>
              <a:spLocks noChangeShapeType="1"/>
            </p:cNvSpPr>
            <p:nvPr/>
          </p:nvSpPr>
          <p:spPr bwMode="auto">
            <a:xfrm flipH="1">
              <a:off x="692" y="3669"/>
              <a:ext cx="557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12" name="Freeform 1436"/>
            <p:cNvSpPr>
              <a:spLocks/>
            </p:cNvSpPr>
            <p:nvPr/>
          </p:nvSpPr>
          <p:spPr bwMode="auto">
            <a:xfrm>
              <a:off x="683" y="3137"/>
              <a:ext cx="111" cy="532"/>
            </a:xfrm>
            <a:custGeom>
              <a:avLst/>
              <a:gdLst>
                <a:gd name="T0" fmla="*/ 13 w 327"/>
                <a:gd name="T1" fmla="*/ 12 h 1575"/>
                <a:gd name="T2" fmla="*/ 38 w 327"/>
                <a:gd name="T3" fmla="*/ 38 h 1575"/>
                <a:gd name="T4" fmla="*/ 60 w 327"/>
                <a:gd name="T5" fmla="*/ 63 h 1575"/>
                <a:gd name="T6" fmla="*/ 82 w 327"/>
                <a:gd name="T7" fmla="*/ 90 h 1575"/>
                <a:gd name="T8" fmla="*/ 103 w 327"/>
                <a:gd name="T9" fmla="*/ 116 h 1575"/>
                <a:gd name="T10" fmla="*/ 123 w 327"/>
                <a:gd name="T11" fmla="*/ 144 h 1575"/>
                <a:gd name="T12" fmla="*/ 141 w 327"/>
                <a:gd name="T13" fmla="*/ 172 h 1575"/>
                <a:gd name="T14" fmla="*/ 159 w 327"/>
                <a:gd name="T15" fmla="*/ 199 h 1575"/>
                <a:gd name="T16" fmla="*/ 176 w 327"/>
                <a:gd name="T17" fmla="*/ 228 h 1575"/>
                <a:gd name="T18" fmla="*/ 191 w 327"/>
                <a:gd name="T19" fmla="*/ 257 h 1575"/>
                <a:gd name="T20" fmla="*/ 207 w 327"/>
                <a:gd name="T21" fmla="*/ 285 h 1575"/>
                <a:gd name="T22" fmla="*/ 221 w 327"/>
                <a:gd name="T23" fmla="*/ 314 h 1575"/>
                <a:gd name="T24" fmla="*/ 233 w 327"/>
                <a:gd name="T25" fmla="*/ 344 h 1575"/>
                <a:gd name="T26" fmla="*/ 245 w 327"/>
                <a:gd name="T27" fmla="*/ 373 h 1575"/>
                <a:gd name="T28" fmla="*/ 256 w 327"/>
                <a:gd name="T29" fmla="*/ 403 h 1575"/>
                <a:gd name="T30" fmla="*/ 267 w 327"/>
                <a:gd name="T31" fmla="*/ 432 h 1575"/>
                <a:gd name="T32" fmla="*/ 276 w 327"/>
                <a:gd name="T33" fmla="*/ 462 h 1575"/>
                <a:gd name="T34" fmla="*/ 285 w 327"/>
                <a:gd name="T35" fmla="*/ 491 h 1575"/>
                <a:gd name="T36" fmla="*/ 293 w 327"/>
                <a:gd name="T37" fmla="*/ 521 h 1575"/>
                <a:gd name="T38" fmla="*/ 299 w 327"/>
                <a:gd name="T39" fmla="*/ 551 h 1575"/>
                <a:gd name="T40" fmla="*/ 306 w 327"/>
                <a:gd name="T41" fmla="*/ 581 h 1575"/>
                <a:gd name="T42" fmla="*/ 311 w 327"/>
                <a:gd name="T43" fmla="*/ 609 h 1575"/>
                <a:gd name="T44" fmla="*/ 315 w 327"/>
                <a:gd name="T45" fmla="*/ 639 h 1575"/>
                <a:gd name="T46" fmla="*/ 319 w 327"/>
                <a:gd name="T47" fmla="*/ 668 h 1575"/>
                <a:gd name="T48" fmla="*/ 322 w 327"/>
                <a:gd name="T49" fmla="*/ 697 h 1575"/>
                <a:gd name="T50" fmla="*/ 325 w 327"/>
                <a:gd name="T51" fmla="*/ 725 h 1575"/>
                <a:gd name="T52" fmla="*/ 326 w 327"/>
                <a:gd name="T53" fmla="*/ 753 h 1575"/>
                <a:gd name="T54" fmla="*/ 327 w 327"/>
                <a:gd name="T55" fmla="*/ 781 h 1575"/>
                <a:gd name="T56" fmla="*/ 327 w 327"/>
                <a:gd name="T57" fmla="*/ 808 h 1575"/>
                <a:gd name="T58" fmla="*/ 326 w 327"/>
                <a:gd name="T59" fmla="*/ 835 h 1575"/>
                <a:gd name="T60" fmla="*/ 325 w 327"/>
                <a:gd name="T61" fmla="*/ 861 h 1575"/>
                <a:gd name="T62" fmla="*/ 324 w 327"/>
                <a:gd name="T63" fmla="*/ 888 h 1575"/>
                <a:gd name="T64" fmla="*/ 320 w 327"/>
                <a:gd name="T65" fmla="*/ 913 h 1575"/>
                <a:gd name="T66" fmla="*/ 317 w 327"/>
                <a:gd name="T67" fmla="*/ 938 h 1575"/>
                <a:gd name="T68" fmla="*/ 314 w 327"/>
                <a:gd name="T69" fmla="*/ 962 h 1575"/>
                <a:gd name="T70" fmla="*/ 309 w 327"/>
                <a:gd name="T71" fmla="*/ 986 h 1575"/>
                <a:gd name="T72" fmla="*/ 305 w 327"/>
                <a:gd name="T73" fmla="*/ 1008 h 1575"/>
                <a:gd name="T74" fmla="*/ 299 w 327"/>
                <a:gd name="T75" fmla="*/ 1031 h 1575"/>
                <a:gd name="T76" fmla="*/ 294 w 327"/>
                <a:gd name="T77" fmla="*/ 1052 h 1575"/>
                <a:gd name="T78" fmla="*/ 287 w 327"/>
                <a:gd name="T79" fmla="*/ 1075 h 1575"/>
                <a:gd name="T80" fmla="*/ 280 w 327"/>
                <a:gd name="T81" fmla="*/ 1096 h 1575"/>
                <a:gd name="T82" fmla="*/ 273 w 327"/>
                <a:gd name="T83" fmla="*/ 1115 h 1575"/>
                <a:gd name="T84" fmla="*/ 264 w 327"/>
                <a:gd name="T85" fmla="*/ 1135 h 1575"/>
                <a:gd name="T86" fmla="*/ 256 w 327"/>
                <a:gd name="T87" fmla="*/ 1155 h 1575"/>
                <a:gd name="T88" fmla="*/ 248 w 327"/>
                <a:gd name="T89" fmla="*/ 1175 h 1575"/>
                <a:gd name="T90" fmla="*/ 238 w 327"/>
                <a:gd name="T91" fmla="*/ 1195 h 1575"/>
                <a:gd name="T92" fmla="*/ 228 w 327"/>
                <a:gd name="T93" fmla="*/ 1214 h 1575"/>
                <a:gd name="T94" fmla="*/ 212 w 327"/>
                <a:gd name="T95" fmla="*/ 1243 h 1575"/>
                <a:gd name="T96" fmla="*/ 190 w 327"/>
                <a:gd name="T97" fmla="*/ 1280 h 1575"/>
                <a:gd name="T98" fmla="*/ 167 w 327"/>
                <a:gd name="T99" fmla="*/ 1319 h 1575"/>
                <a:gd name="T100" fmla="*/ 141 w 327"/>
                <a:gd name="T101" fmla="*/ 1358 h 1575"/>
                <a:gd name="T102" fmla="*/ 129 w 327"/>
                <a:gd name="T103" fmla="*/ 1377 h 1575"/>
                <a:gd name="T104" fmla="*/ 116 w 327"/>
                <a:gd name="T105" fmla="*/ 1397 h 1575"/>
                <a:gd name="T106" fmla="*/ 103 w 327"/>
                <a:gd name="T107" fmla="*/ 1418 h 1575"/>
                <a:gd name="T108" fmla="*/ 88 w 327"/>
                <a:gd name="T109" fmla="*/ 1439 h 1575"/>
                <a:gd name="T110" fmla="*/ 74 w 327"/>
                <a:gd name="T111" fmla="*/ 1460 h 1575"/>
                <a:gd name="T112" fmla="*/ 60 w 327"/>
                <a:gd name="T113" fmla="*/ 1482 h 1575"/>
                <a:gd name="T114" fmla="*/ 45 w 327"/>
                <a:gd name="T115" fmla="*/ 1505 h 1575"/>
                <a:gd name="T116" fmla="*/ 31 w 327"/>
                <a:gd name="T117" fmla="*/ 1528 h 1575"/>
                <a:gd name="T118" fmla="*/ 15 w 327"/>
                <a:gd name="T119" fmla="*/ 1551 h 1575"/>
                <a:gd name="T120" fmla="*/ 0 w 327"/>
                <a:gd name="T121" fmla="*/ 1575 h 1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27" h="1575">
                  <a:moveTo>
                    <a:pt x="0" y="0"/>
                  </a:moveTo>
                  <a:lnTo>
                    <a:pt x="13" y="12"/>
                  </a:lnTo>
                  <a:lnTo>
                    <a:pt x="25" y="25"/>
                  </a:lnTo>
                  <a:lnTo>
                    <a:pt x="38" y="38"/>
                  </a:lnTo>
                  <a:lnTo>
                    <a:pt x="49" y="50"/>
                  </a:lnTo>
                  <a:lnTo>
                    <a:pt x="60" y="63"/>
                  </a:lnTo>
                  <a:lnTo>
                    <a:pt x="71" y="77"/>
                  </a:lnTo>
                  <a:lnTo>
                    <a:pt x="82" y="90"/>
                  </a:lnTo>
                  <a:lnTo>
                    <a:pt x="93" y="103"/>
                  </a:lnTo>
                  <a:lnTo>
                    <a:pt x="103" y="116"/>
                  </a:lnTo>
                  <a:lnTo>
                    <a:pt x="113" y="130"/>
                  </a:lnTo>
                  <a:lnTo>
                    <a:pt x="123" y="144"/>
                  </a:lnTo>
                  <a:lnTo>
                    <a:pt x="133" y="157"/>
                  </a:lnTo>
                  <a:lnTo>
                    <a:pt x="141" y="172"/>
                  </a:lnTo>
                  <a:lnTo>
                    <a:pt x="150" y="185"/>
                  </a:lnTo>
                  <a:lnTo>
                    <a:pt x="159" y="199"/>
                  </a:lnTo>
                  <a:lnTo>
                    <a:pt x="168" y="214"/>
                  </a:lnTo>
                  <a:lnTo>
                    <a:pt x="176" y="228"/>
                  </a:lnTo>
                  <a:lnTo>
                    <a:pt x="183" y="242"/>
                  </a:lnTo>
                  <a:lnTo>
                    <a:pt x="191" y="257"/>
                  </a:lnTo>
                  <a:lnTo>
                    <a:pt x="199" y="271"/>
                  </a:lnTo>
                  <a:lnTo>
                    <a:pt x="207" y="285"/>
                  </a:lnTo>
                  <a:lnTo>
                    <a:pt x="213" y="300"/>
                  </a:lnTo>
                  <a:lnTo>
                    <a:pt x="221" y="314"/>
                  </a:lnTo>
                  <a:lnTo>
                    <a:pt x="228" y="329"/>
                  </a:lnTo>
                  <a:lnTo>
                    <a:pt x="233" y="344"/>
                  </a:lnTo>
                  <a:lnTo>
                    <a:pt x="240" y="358"/>
                  </a:lnTo>
                  <a:lnTo>
                    <a:pt x="245" y="373"/>
                  </a:lnTo>
                  <a:lnTo>
                    <a:pt x="251" y="388"/>
                  </a:lnTo>
                  <a:lnTo>
                    <a:pt x="256" y="403"/>
                  </a:lnTo>
                  <a:lnTo>
                    <a:pt x="262" y="417"/>
                  </a:lnTo>
                  <a:lnTo>
                    <a:pt x="267" y="432"/>
                  </a:lnTo>
                  <a:lnTo>
                    <a:pt x="272" y="447"/>
                  </a:lnTo>
                  <a:lnTo>
                    <a:pt x="276" y="462"/>
                  </a:lnTo>
                  <a:lnTo>
                    <a:pt x="281" y="477"/>
                  </a:lnTo>
                  <a:lnTo>
                    <a:pt x="285" y="491"/>
                  </a:lnTo>
                  <a:lnTo>
                    <a:pt x="288" y="506"/>
                  </a:lnTo>
                  <a:lnTo>
                    <a:pt x="293" y="521"/>
                  </a:lnTo>
                  <a:lnTo>
                    <a:pt x="296" y="536"/>
                  </a:lnTo>
                  <a:lnTo>
                    <a:pt x="299" y="551"/>
                  </a:lnTo>
                  <a:lnTo>
                    <a:pt x="303" y="565"/>
                  </a:lnTo>
                  <a:lnTo>
                    <a:pt x="306" y="581"/>
                  </a:lnTo>
                  <a:lnTo>
                    <a:pt x="308" y="595"/>
                  </a:lnTo>
                  <a:lnTo>
                    <a:pt x="311" y="609"/>
                  </a:lnTo>
                  <a:lnTo>
                    <a:pt x="313" y="625"/>
                  </a:lnTo>
                  <a:lnTo>
                    <a:pt x="315" y="639"/>
                  </a:lnTo>
                  <a:lnTo>
                    <a:pt x="317" y="653"/>
                  </a:lnTo>
                  <a:lnTo>
                    <a:pt x="319" y="668"/>
                  </a:lnTo>
                  <a:lnTo>
                    <a:pt x="320" y="682"/>
                  </a:lnTo>
                  <a:lnTo>
                    <a:pt x="322" y="697"/>
                  </a:lnTo>
                  <a:lnTo>
                    <a:pt x="324" y="711"/>
                  </a:lnTo>
                  <a:lnTo>
                    <a:pt x="325" y="725"/>
                  </a:lnTo>
                  <a:lnTo>
                    <a:pt x="325" y="739"/>
                  </a:lnTo>
                  <a:lnTo>
                    <a:pt x="326" y="753"/>
                  </a:lnTo>
                  <a:lnTo>
                    <a:pt x="326" y="767"/>
                  </a:lnTo>
                  <a:lnTo>
                    <a:pt x="327" y="781"/>
                  </a:lnTo>
                  <a:lnTo>
                    <a:pt x="327" y="795"/>
                  </a:lnTo>
                  <a:lnTo>
                    <a:pt x="327" y="808"/>
                  </a:lnTo>
                  <a:lnTo>
                    <a:pt x="327" y="821"/>
                  </a:lnTo>
                  <a:lnTo>
                    <a:pt x="326" y="835"/>
                  </a:lnTo>
                  <a:lnTo>
                    <a:pt x="326" y="848"/>
                  </a:lnTo>
                  <a:lnTo>
                    <a:pt x="325" y="861"/>
                  </a:lnTo>
                  <a:lnTo>
                    <a:pt x="324" y="875"/>
                  </a:lnTo>
                  <a:lnTo>
                    <a:pt x="324" y="888"/>
                  </a:lnTo>
                  <a:lnTo>
                    <a:pt x="322" y="900"/>
                  </a:lnTo>
                  <a:lnTo>
                    <a:pt x="320" y="913"/>
                  </a:lnTo>
                  <a:lnTo>
                    <a:pt x="319" y="925"/>
                  </a:lnTo>
                  <a:lnTo>
                    <a:pt x="317" y="938"/>
                  </a:lnTo>
                  <a:lnTo>
                    <a:pt x="316" y="950"/>
                  </a:lnTo>
                  <a:lnTo>
                    <a:pt x="314" y="962"/>
                  </a:lnTo>
                  <a:lnTo>
                    <a:pt x="312" y="974"/>
                  </a:lnTo>
                  <a:lnTo>
                    <a:pt x="309" y="986"/>
                  </a:lnTo>
                  <a:lnTo>
                    <a:pt x="307" y="997"/>
                  </a:lnTo>
                  <a:lnTo>
                    <a:pt x="305" y="1008"/>
                  </a:lnTo>
                  <a:lnTo>
                    <a:pt x="302" y="1020"/>
                  </a:lnTo>
                  <a:lnTo>
                    <a:pt x="299" y="1031"/>
                  </a:lnTo>
                  <a:lnTo>
                    <a:pt x="296" y="1043"/>
                  </a:lnTo>
                  <a:lnTo>
                    <a:pt x="294" y="1052"/>
                  </a:lnTo>
                  <a:lnTo>
                    <a:pt x="291" y="1064"/>
                  </a:lnTo>
                  <a:lnTo>
                    <a:pt x="287" y="1075"/>
                  </a:lnTo>
                  <a:lnTo>
                    <a:pt x="284" y="1085"/>
                  </a:lnTo>
                  <a:lnTo>
                    <a:pt x="280" y="1096"/>
                  </a:lnTo>
                  <a:lnTo>
                    <a:pt x="276" y="1106"/>
                  </a:lnTo>
                  <a:lnTo>
                    <a:pt x="273" y="1115"/>
                  </a:lnTo>
                  <a:lnTo>
                    <a:pt x="269" y="1125"/>
                  </a:lnTo>
                  <a:lnTo>
                    <a:pt x="264" y="1135"/>
                  </a:lnTo>
                  <a:lnTo>
                    <a:pt x="261" y="1145"/>
                  </a:lnTo>
                  <a:lnTo>
                    <a:pt x="256" y="1155"/>
                  </a:lnTo>
                  <a:lnTo>
                    <a:pt x="252" y="1165"/>
                  </a:lnTo>
                  <a:lnTo>
                    <a:pt x="248" y="1175"/>
                  </a:lnTo>
                  <a:lnTo>
                    <a:pt x="242" y="1185"/>
                  </a:lnTo>
                  <a:lnTo>
                    <a:pt x="238" y="1195"/>
                  </a:lnTo>
                  <a:lnTo>
                    <a:pt x="233" y="1204"/>
                  </a:lnTo>
                  <a:lnTo>
                    <a:pt x="228" y="1214"/>
                  </a:lnTo>
                  <a:lnTo>
                    <a:pt x="223" y="1224"/>
                  </a:lnTo>
                  <a:lnTo>
                    <a:pt x="212" y="1243"/>
                  </a:lnTo>
                  <a:lnTo>
                    <a:pt x="201" y="1261"/>
                  </a:lnTo>
                  <a:lnTo>
                    <a:pt x="190" y="1280"/>
                  </a:lnTo>
                  <a:lnTo>
                    <a:pt x="179" y="1300"/>
                  </a:lnTo>
                  <a:lnTo>
                    <a:pt x="167" y="1319"/>
                  </a:lnTo>
                  <a:lnTo>
                    <a:pt x="155" y="1338"/>
                  </a:lnTo>
                  <a:lnTo>
                    <a:pt x="141" y="1358"/>
                  </a:lnTo>
                  <a:lnTo>
                    <a:pt x="136" y="1367"/>
                  </a:lnTo>
                  <a:lnTo>
                    <a:pt x="129" y="1377"/>
                  </a:lnTo>
                  <a:lnTo>
                    <a:pt x="123" y="1387"/>
                  </a:lnTo>
                  <a:lnTo>
                    <a:pt x="116" y="1397"/>
                  </a:lnTo>
                  <a:lnTo>
                    <a:pt x="109" y="1407"/>
                  </a:lnTo>
                  <a:lnTo>
                    <a:pt x="103" y="1418"/>
                  </a:lnTo>
                  <a:lnTo>
                    <a:pt x="95" y="1428"/>
                  </a:lnTo>
                  <a:lnTo>
                    <a:pt x="88" y="1439"/>
                  </a:lnTo>
                  <a:lnTo>
                    <a:pt x="82" y="1449"/>
                  </a:lnTo>
                  <a:lnTo>
                    <a:pt x="74" y="1460"/>
                  </a:lnTo>
                  <a:lnTo>
                    <a:pt x="67" y="1471"/>
                  </a:lnTo>
                  <a:lnTo>
                    <a:pt x="60" y="1482"/>
                  </a:lnTo>
                  <a:lnTo>
                    <a:pt x="53" y="1493"/>
                  </a:lnTo>
                  <a:lnTo>
                    <a:pt x="45" y="1505"/>
                  </a:lnTo>
                  <a:lnTo>
                    <a:pt x="39" y="1516"/>
                  </a:lnTo>
                  <a:lnTo>
                    <a:pt x="31" y="1528"/>
                  </a:lnTo>
                  <a:lnTo>
                    <a:pt x="23" y="1539"/>
                  </a:lnTo>
                  <a:lnTo>
                    <a:pt x="15" y="1551"/>
                  </a:lnTo>
                  <a:lnTo>
                    <a:pt x="8" y="1563"/>
                  </a:lnTo>
                  <a:lnTo>
                    <a:pt x="0" y="1575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13" name="Freeform 1437"/>
            <p:cNvSpPr>
              <a:spLocks/>
            </p:cNvSpPr>
            <p:nvPr/>
          </p:nvSpPr>
          <p:spPr bwMode="auto">
            <a:xfrm>
              <a:off x="574" y="3137"/>
              <a:ext cx="109" cy="532"/>
            </a:xfrm>
            <a:custGeom>
              <a:avLst/>
              <a:gdLst>
                <a:gd name="T0" fmla="*/ 314 w 326"/>
                <a:gd name="T1" fmla="*/ 12 h 1575"/>
                <a:gd name="T2" fmla="*/ 289 w 326"/>
                <a:gd name="T3" fmla="*/ 38 h 1575"/>
                <a:gd name="T4" fmla="*/ 267 w 326"/>
                <a:gd name="T5" fmla="*/ 63 h 1575"/>
                <a:gd name="T6" fmla="*/ 245 w 326"/>
                <a:gd name="T7" fmla="*/ 90 h 1575"/>
                <a:gd name="T8" fmla="*/ 224 w 326"/>
                <a:gd name="T9" fmla="*/ 116 h 1575"/>
                <a:gd name="T10" fmla="*/ 204 w 326"/>
                <a:gd name="T11" fmla="*/ 144 h 1575"/>
                <a:gd name="T12" fmla="*/ 186 w 326"/>
                <a:gd name="T13" fmla="*/ 172 h 1575"/>
                <a:gd name="T14" fmla="*/ 168 w 326"/>
                <a:gd name="T15" fmla="*/ 199 h 1575"/>
                <a:gd name="T16" fmla="*/ 151 w 326"/>
                <a:gd name="T17" fmla="*/ 228 h 1575"/>
                <a:gd name="T18" fmla="*/ 136 w 326"/>
                <a:gd name="T19" fmla="*/ 257 h 1575"/>
                <a:gd name="T20" fmla="*/ 120 w 326"/>
                <a:gd name="T21" fmla="*/ 285 h 1575"/>
                <a:gd name="T22" fmla="*/ 106 w 326"/>
                <a:gd name="T23" fmla="*/ 314 h 1575"/>
                <a:gd name="T24" fmla="*/ 94 w 326"/>
                <a:gd name="T25" fmla="*/ 344 h 1575"/>
                <a:gd name="T26" fmla="*/ 82 w 326"/>
                <a:gd name="T27" fmla="*/ 373 h 1575"/>
                <a:gd name="T28" fmla="*/ 71 w 326"/>
                <a:gd name="T29" fmla="*/ 403 h 1575"/>
                <a:gd name="T30" fmla="*/ 60 w 326"/>
                <a:gd name="T31" fmla="*/ 432 h 1575"/>
                <a:gd name="T32" fmla="*/ 51 w 326"/>
                <a:gd name="T33" fmla="*/ 462 h 1575"/>
                <a:gd name="T34" fmla="*/ 42 w 326"/>
                <a:gd name="T35" fmla="*/ 491 h 1575"/>
                <a:gd name="T36" fmla="*/ 34 w 326"/>
                <a:gd name="T37" fmla="*/ 521 h 1575"/>
                <a:gd name="T38" fmla="*/ 28 w 326"/>
                <a:gd name="T39" fmla="*/ 551 h 1575"/>
                <a:gd name="T40" fmla="*/ 21 w 326"/>
                <a:gd name="T41" fmla="*/ 581 h 1575"/>
                <a:gd name="T42" fmla="*/ 16 w 326"/>
                <a:gd name="T43" fmla="*/ 609 h 1575"/>
                <a:gd name="T44" fmla="*/ 12 w 326"/>
                <a:gd name="T45" fmla="*/ 639 h 1575"/>
                <a:gd name="T46" fmla="*/ 8 w 326"/>
                <a:gd name="T47" fmla="*/ 668 h 1575"/>
                <a:gd name="T48" fmla="*/ 5 w 326"/>
                <a:gd name="T49" fmla="*/ 697 h 1575"/>
                <a:gd name="T50" fmla="*/ 2 w 326"/>
                <a:gd name="T51" fmla="*/ 725 h 1575"/>
                <a:gd name="T52" fmla="*/ 1 w 326"/>
                <a:gd name="T53" fmla="*/ 753 h 1575"/>
                <a:gd name="T54" fmla="*/ 0 w 326"/>
                <a:gd name="T55" fmla="*/ 781 h 1575"/>
                <a:gd name="T56" fmla="*/ 0 w 326"/>
                <a:gd name="T57" fmla="*/ 808 h 1575"/>
                <a:gd name="T58" fmla="*/ 1 w 326"/>
                <a:gd name="T59" fmla="*/ 835 h 1575"/>
                <a:gd name="T60" fmla="*/ 2 w 326"/>
                <a:gd name="T61" fmla="*/ 861 h 1575"/>
                <a:gd name="T62" fmla="*/ 3 w 326"/>
                <a:gd name="T63" fmla="*/ 888 h 1575"/>
                <a:gd name="T64" fmla="*/ 7 w 326"/>
                <a:gd name="T65" fmla="*/ 913 h 1575"/>
                <a:gd name="T66" fmla="*/ 10 w 326"/>
                <a:gd name="T67" fmla="*/ 938 h 1575"/>
                <a:gd name="T68" fmla="*/ 13 w 326"/>
                <a:gd name="T69" fmla="*/ 962 h 1575"/>
                <a:gd name="T70" fmla="*/ 18 w 326"/>
                <a:gd name="T71" fmla="*/ 986 h 1575"/>
                <a:gd name="T72" fmla="*/ 22 w 326"/>
                <a:gd name="T73" fmla="*/ 1008 h 1575"/>
                <a:gd name="T74" fmla="*/ 28 w 326"/>
                <a:gd name="T75" fmla="*/ 1031 h 1575"/>
                <a:gd name="T76" fmla="*/ 33 w 326"/>
                <a:gd name="T77" fmla="*/ 1052 h 1575"/>
                <a:gd name="T78" fmla="*/ 40 w 326"/>
                <a:gd name="T79" fmla="*/ 1075 h 1575"/>
                <a:gd name="T80" fmla="*/ 47 w 326"/>
                <a:gd name="T81" fmla="*/ 1096 h 1575"/>
                <a:gd name="T82" fmla="*/ 54 w 326"/>
                <a:gd name="T83" fmla="*/ 1115 h 1575"/>
                <a:gd name="T84" fmla="*/ 63 w 326"/>
                <a:gd name="T85" fmla="*/ 1135 h 1575"/>
                <a:gd name="T86" fmla="*/ 71 w 326"/>
                <a:gd name="T87" fmla="*/ 1155 h 1575"/>
                <a:gd name="T88" fmla="*/ 79 w 326"/>
                <a:gd name="T89" fmla="*/ 1175 h 1575"/>
                <a:gd name="T90" fmla="*/ 89 w 326"/>
                <a:gd name="T91" fmla="*/ 1195 h 1575"/>
                <a:gd name="T92" fmla="*/ 99 w 326"/>
                <a:gd name="T93" fmla="*/ 1214 h 1575"/>
                <a:gd name="T94" fmla="*/ 115 w 326"/>
                <a:gd name="T95" fmla="*/ 1243 h 1575"/>
                <a:gd name="T96" fmla="*/ 137 w 326"/>
                <a:gd name="T97" fmla="*/ 1280 h 1575"/>
                <a:gd name="T98" fmla="*/ 160 w 326"/>
                <a:gd name="T99" fmla="*/ 1319 h 1575"/>
                <a:gd name="T100" fmla="*/ 186 w 326"/>
                <a:gd name="T101" fmla="*/ 1358 h 1575"/>
                <a:gd name="T102" fmla="*/ 198 w 326"/>
                <a:gd name="T103" fmla="*/ 1377 h 1575"/>
                <a:gd name="T104" fmla="*/ 211 w 326"/>
                <a:gd name="T105" fmla="*/ 1397 h 1575"/>
                <a:gd name="T106" fmla="*/ 224 w 326"/>
                <a:gd name="T107" fmla="*/ 1418 h 1575"/>
                <a:gd name="T108" fmla="*/ 239 w 326"/>
                <a:gd name="T109" fmla="*/ 1439 h 1575"/>
                <a:gd name="T110" fmla="*/ 253 w 326"/>
                <a:gd name="T111" fmla="*/ 1460 h 1575"/>
                <a:gd name="T112" fmla="*/ 267 w 326"/>
                <a:gd name="T113" fmla="*/ 1482 h 1575"/>
                <a:gd name="T114" fmla="*/ 282 w 326"/>
                <a:gd name="T115" fmla="*/ 1505 h 1575"/>
                <a:gd name="T116" fmla="*/ 296 w 326"/>
                <a:gd name="T117" fmla="*/ 1528 h 1575"/>
                <a:gd name="T118" fmla="*/ 312 w 326"/>
                <a:gd name="T119" fmla="*/ 1551 h 1575"/>
                <a:gd name="T120" fmla="*/ 326 w 326"/>
                <a:gd name="T121" fmla="*/ 1575 h 1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26" h="1575">
                  <a:moveTo>
                    <a:pt x="326" y="0"/>
                  </a:moveTo>
                  <a:lnTo>
                    <a:pt x="314" y="12"/>
                  </a:lnTo>
                  <a:lnTo>
                    <a:pt x="302" y="25"/>
                  </a:lnTo>
                  <a:lnTo>
                    <a:pt x="289" y="38"/>
                  </a:lnTo>
                  <a:lnTo>
                    <a:pt x="278" y="50"/>
                  </a:lnTo>
                  <a:lnTo>
                    <a:pt x="267" y="63"/>
                  </a:lnTo>
                  <a:lnTo>
                    <a:pt x="256" y="77"/>
                  </a:lnTo>
                  <a:lnTo>
                    <a:pt x="245" y="90"/>
                  </a:lnTo>
                  <a:lnTo>
                    <a:pt x="234" y="103"/>
                  </a:lnTo>
                  <a:lnTo>
                    <a:pt x="224" y="116"/>
                  </a:lnTo>
                  <a:lnTo>
                    <a:pt x="214" y="130"/>
                  </a:lnTo>
                  <a:lnTo>
                    <a:pt x="204" y="144"/>
                  </a:lnTo>
                  <a:lnTo>
                    <a:pt x="194" y="157"/>
                  </a:lnTo>
                  <a:lnTo>
                    <a:pt x="186" y="172"/>
                  </a:lnTo>
                  <a:lnTo>
                    <a:pt x="177" y="185"/>
                  </a:lnTo>
                  <a:lnTo>
                    <a:pt x="168" y="199"/>
                  </a:lnTo>
                  <a:lnTo>
                    <a:pt x="159" y="214"/>
                  </a:lnTo>
                  <a:lnTo>
                    <a:pt x="151" y="228"/>
                  </a:lnTo>
                  <a:lnTo>
                    <a:pt x="144" y="242"/>
                  </a:lnTo>
                  <a:lnTo>
                    <a:pt x="136" y="257"/>
                  </a:lnTo>
                  <a:lnTo>
                    <a:pt x="128" y="271"/>
                  </a:lnTo>
                  <a:lnTo>
                    <a:pt x="120" y="285"/>
                  </a:lnTo>
                  <a:lnTo>
                    <a:pt x="114" y="300"/>
                  </a:lnTo>
                  <a:lnTo>
                    <a:pt x="106" y="314"/>
                  </a:lnTo>
                  <a:lnTo>
                    <a:pt x="99" y="329"/>
                  </a:lnTo>
                  <a:lnTo>
                    <a:pt x="94" y="344"/>
                  </a:lnTo>
                  <a:lnTo>
                    <a:pt x="87" y="358"/>
                  </a:lnTo>
                  <a:lnTo>
                    <a:pt x="82" y="373"/>
                  </a:lnTo>
                  <a:lnTo>
                    <a:pt x="76" y="388"/>
                  </a:lnTo>
                  <a:lnTo>
                    <a:pt x="71" y="403"/>
                  </a:lnTo>
                  <a:lnTo>
                    <a:pt x="65" y="417"/>
                  </a:lnTo>
                  <a:lnTo>
                    <a:pt x="60" y="432"/>
                  </a:lnTo>
                  <a:lnTo>
                    <a:pt x="55" y="447"/>
                  </a:lnTo>
                  <a:lnTo>
                    <a:pt x="51" y="462"/>
                  </a:lnTo>
                  <a:lnTo>
                    <a:pt x="46" y="477"/>
                  </a:lnTo>
                  <a:lnTo>
                    <a:pt x="42" y="491"/>
                  </a:lnTo>
                  <a:lnTo>
                    <a:pt x="39" y="506"/>
                  </a:lnTo>
                  <a:lnTo>
                    <a:pt x="34" y="521"/>
                  </a:lnTo>
                  <a:lnTo>
                    <a:pt x="31" y="536"/>
                  </a:lnTo>
                  <a:lnTo>
                    <a:pt x="28" y="551"/>
                  </a:lnTo>
                  <a:lnTo>
                    <a:pt x="24" y="565"/>
                  </a:lnTo>
                  <a:lnTo>
                    <a:pt x="21" y="581"/>
                  </a:lnTo>
                  <a:lnTo>
                    <a:pt x="19" y="595"/>
                  </a:lnTo>
                  <a:lnTo>
                    <a:pt x="16" y="609"/>
                  </a:lnTo>
                  <a:lnTo>
                    <a:pt x="14" y="625"/>
                  </a:lnTo>
                  <a:lnTo>
                    <a:pt x="12" y="639"/>
                  </a:lnTo>
                  <a:lnTo>
                    <a:pt x="10" y="653"/>
                  </a:lnTo>
                  <a:lnTo>
                    <a:pt x="8" y="668"/>
                  </a:lnTo>
                  <a:lnTo>
                    <a:pt x="7" y="682"/>
                  </a:lnTo>
                  <a:lnTo>
                    <a:pt x="5" y="697"/>
                  </a:lnTo>
                  <a:lnTo>
                    <a:pt x="3" y="711"/>
                  </a:lnTo>
                  <a:lnTo>
                    <a:pt x="2" y="725"/>
                  </a:lnTo>
                  <a:lnTo>
                    <a:pt x="2" y="739"/>
                  </a:lnTo>
                  <a:lnTo>
                    <a:pt x="1" y="753"/>
                  </a:lnTo>
                  <a:lnTo>
                    <a:pt x="1" y="767"/>
                  </a:lnTo>
                  <a:lnTo>
                    <a:pt x="0" y="781"/>
                  </a:lnTo>
                  <a:lnTo>
                    <a:pt x="0" y="795"/>
                  </a:lnTo>
                  <a:lnTo>
                    <a:pt x="0" y="808"/>
                  </a:lnTo>
                  <a:lnTo>
                    <a:pt x="0" y="821"/>
                  </a:lnTo>
                  <a:lnTo>
                    <a:pt x="1" y="835"/>
                  </a:lnTo>
                  <a:lnTo>
                    <a:pt x="1" y="848"/>
                  </a:lnTo>
                  <a:lnTo>
                    <a:pt x="2" y="861"/>
                  </a:lnTo>
                  <a:lnTo>
                    <a:pt x="3" y="875"/>
                  </a:lnTo>
                  <a:lnTo>
                    <a:pt x="3" y="888"/>
                  </a:lnTo>
                  <a:lnTo>
                    <a:pt x="5" y="900"/>
                  </a:lnTo>
                  <a:lnTo>
                    <a:pt x="7" y="913"/>
                  </a:lnTo>
                  <a:lnTo>
                    <a:pt x="8" y="925"/>
                  </a:lnTo>
                  <a:lnTo>
                    <a:pt x="10" y="938"/>
                  </a:lnTo>
                  <a:lnTo>
                    <a:pt x="11" y="950"/>
                  </a:lnTo>
                  <a:lnTo>
                    <a:pt x="13" y="962"/>
                  </a:lnTo>
                  <a:lnTo>
                    <a:pt x="15" y="974"/>
                  </a:lnTo>
                  <a:lnTo>
                    <a:pt x="18" y="986"/>
                  </a:lnTo>
                  <a:lnTo>
                    <a:pt x="20" y="997"/>
                  </a:lnTo>
                  <a:lnTo>
                    <a:pt x="22" y="1008"/>
                  </a:lnTo>
                  <a:lnTo>
                    <a:pt x="25" y="1020"/>
                  </a:lnTo>
                  <a:lnTo>
                    <a:pt x="28" y="1031"/>
                  </a:lnTo>
                  <a:lnTo>
                    <a:pt x="31" y="1043"/>
                  </a:lnTo>
                  <a:lnTo>
                    <a:pt x="33" y="1052"/>
                  </a:lnTo>
                  <a:lnTo>
                    <a:pt x="36" y="1064"/>
                  </a:lnTo>
                  <a:lnTo>
                    <a:pt x="40" y="1075"/>
                  </a:lnTo>
                  <a:lnTo>
                    <a:pt x="43" y="1085"/>
                  </a:lnTo>
                  <a:lnTo>
                    <a:pt x="47" y="1096"/>
                  </a:lnTo>
                  <a:lnTo>
                    <a:pt x="51" y="1106"/>
                  </a:lnTo>
                  <a:lnTo>
                    <a:pt x="54" y="1115"/>
                  </a:lnTo>
                  <a:lnTo>
                    <a:pt x="58" y="1125"/>
                  </a:lnTo>
                  <a:lnTo>
                    <a:pt x="63" y="1135"/>
                  </a:lnTo>
                  <a:lnTo>
                    <a:pt x="66" y="1145"/>
                  </a:lnTo>
                  <a:lnTo>
                    <a:pt x="71" y="1155"/>
                  </a:lnTo>
                  <a:lnTo>
                    <a:pt x="75" y="1165"/>
                  </a:lnTo>
                  <a:lnTo>
                    <a:pt x="79" y="1175"/>
                  </a:lnTo>
                  <a:lnTo>
                    <a:pt x="85" y="1185"/>
                  </a:lnTo>
                  <a:lnTo>
                    <a:pt x="89" y="1195"/>
                  </a:lnTo>
                  <a:lnTo>
                    <a:pt x="94" y="1204"/>
                  </a:lnTo>
                  <a:lnTo>
                    <a:pt x="99" y="1214"/>
                  </a:lnTo>
                  <a:lnTo>
                    <a:pt x="104" y="1224"/>
                  </a:lnTo>
                  <a:lnTo>
                    <a:pt x="115" y="1243"/>
                  </a:lnTo>
                  <a:lnTo>
                    <a:pt x="126" y="1261"/>
                  </a:lnTo>
                  <a:lnTo>
                    <a:pt x="137" y="1280"/>
                  </a:lnTo>
                  <a:lnTo>
                    <a:pt x="148" y="1300"/>
                  </a:lnTo>
                  <a:lnTo>
                    <a:pt x="160" y="1319"/>
                  </a:lnTo>
                  <a:lnTo>
                    <a:pt x="172" y="1338"/>
                  </a:lnTo>
                  <a:lnTo>
                    <a:pt x="186" y="1358"/>
                  </a:lnTo>
                  <a:lnTo>
                    <a:pt x="191" y="1367"/>
                  </a:lnTo>
                  <a:lnTo>
                    <a:pt x="198" y="1377"/>
                  </a:lnTo>
                  <a:lnTo>
                    <a:pt x="204" y="1387"/>
                  </a:lnTo>
                  <a:lnTo>
                    <a:pt x="211" y="1397"/>
                  </a:lnTo>
                  <a:lnTo>
                    <a:pt x="218" y="1407"/>
                  </a:lnTo>
                  <a:lnTo>
                    <a:pt x="224" y="1418"/>
                  </a:lnTo>
                  <a:lnTo>
                    <a:pt x="232" y="1428"/>
                  </a:lnTo>
                  <a:lnTo>
                    <a:pt x="239" y="1439"/>
                  </a:lnTo>
                  <a:lnTo>
                    <a:pt x="245" y="1449"/>
                  </a:lnTo>
                  <a:lnTo>
                    <a:pt x="253" y="1460"/>
                  </a:lnTo>
                  <a:lnTo>
                    <a:pt x="260" y="1471"/>
                  </a:lnTo>
                  <a:lnTo>
                    <a:pt x="267" y="1482"/>
                  </a:lnTo>
                  <a:lnTo>
                    <a:pt x="274" y="1493"/>
                  </a:lnTo>
                  <a:lnTo>
                    <a:pt x="282" y="1505"/>
                  </a:lnTo>
                  <a:lnTo>
                    <a:pt x="288" y="1516"/>
                  </a:lnTo>
                  <a:lnTo>
                    <a:pt x="296" y="1528"/>
                  </a:lnTo>
                  <a:lnTo>
                    <a:pt x="304" y="1539"/>
                  </a:lnTo>
                  <a:lnTo>
                    <a:pt x="312" y="1551"/>
                  </a:lnTo>
                  <a:lnTo>
                    <a:pt x="319" y="1563"/>
                  </a:lnTo>
                  <a:lnTo>
                    <a:pt x="326" y="1575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14" name="Line 1438"/>
            <p:cNvSpPr>
              <a:spLocks noChangeShapeType="1"/>
            </p:cNvSpPr>
            <p:nvPr/>
          </p:nvSpPr>
          <p:spPr bwMode="auto">
            <a:xfrm>
              <a:off x="655" y="3167"/>
              <a:ext cx="123" cy="12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15" name="Line 1439"/>
            <p:cNvSpPr>
              <a:spLocks noChangeShapeType="1"/>
            </p:cNvSpPr>
            <p:nvPr/>
          </p:nvSpPr>
          <p:spPr bwMode="auto">
            <a:xfrm>
              <a:off x="621" y="3219"/>
              <a:ext cx="173" cy="1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16" name="Line 1440"/>
            <p:cNvSpPr>
              <a:spLocks noChangeShapeType="1"/>
            </p:cNvSpPr>
            <p:nvPr/>
          </p:nvSpPr>
          <p:spPr bwMode="auto">
            <a:xfrm>
              <a:off x="595" y="3276"/>
              <a:ext cx="194" cy="19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17" name="Line 1441"/>
            <p:cNvSpPr>
              <a:spLocks noChangeShapeType="1"/>
            </p:cNvSpPr>
            <p:nvPr/>
          </p:nvSpPr>
          <p:spPr bwMode="auto">
            <a:xfrm>
              <a:off x="579" y="3343"/>
              <a:ext cx="189" cy="18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18" name="Line 1442"/>
            <p:cNvSpPr>
              <a:spLocks noChangeShapeType="1"/>
            </p:cNvSpPr>
            <p:nvPr/>
          </p:nvSpPr>
          <p:spPr bwMode="auto">
            <a:xfrm>
              <a:off x="574" y="3423"/>
              <a:ext cx="163" cy="16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19" name="Line 1443"/>
            <p:cNvSpPr>
              <a:spLocks noChangeShapeType="1"/>
            </p:cNvSpPr>
            <p:nvPr/>
          </p:nvSpPr>
          <p:spPr bwMode="auto">
            <a:xfrm>
              <a:off x="600" y="3532"/>
              <a:ext cx="104" cy="10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20" name="Freeform 1444"/>
            <p:cNvSpPr>
              <a:spLocks/>
            </p:cNvSpPr>
            <p:nvPr/>
          </p:nvSpPr>
          <p:spPr bwMode="auto">
            <a:xfrm>
              <a:off x="574" y="2604"/>
              <a:ext cx="109" cy="533"/>
            </a:xfrm>
            <a:custGeom>
              <a:avLst/>
              <a:gdLst>
                <a:gd name="T0" fmla="*/ 314 w 326"/>
                <a:gd name="T1" fmla="*/ 1563 h 1575"/>
                <a:gd name="T2" fmla="*/ 289 w 326"/>
                <a:gd name="T3" fmla="*/ 1538 h 1575"/>
                <a:gd name="T4" fmla="*/ 267 w 326"/>
                <a:gd name="T5" fmla="*/ 1512 h 1575"/>
                <a:gd name="T6" fmla="*/ 245 w 326"/>
                <a:gd name="T7" fmla="*/ 1486 h 1575"/>
                <a:gd name="T8" fmla="*/ 224 w 326"/>
                <a:gd name="T9" fmla="*/ 1459 h 1575"/>
                <a:gd name="T10" fmla="*/ 204 w 326"/>
                <a:gd name="T11" fmla="*/ 1432 h 1575"/>
                <a:gd name="T12" fmla="*/ 186 w 326"/>
                <a:gd name="T13" fmla="*/ 1404 h 1575"/>
                <a:gd name="T14" fmla="*/ 168 w 326"/>
                <a:gd name="T15" fmla="*/ 1376 h 1575"/>
                <a:gd name="T16" fmla="*/ 151 w 326"/>
                <a:gd name="T17" fmla="*/ 1348 h 1575"/>
                <a:gd name="T18" fmla="*/ 136 w 326"/>
                <a:gd name="T19" fmla="*/ 1319 h 1575"/>
                <a:gd name="T20" fmla="*/ 120 w 326"/>
                <a:gd name="T21" fmla="*/ 1290 h 1575"/>
                <a:gd name="T22" fmla="*/ 106 w 326"/>
                <a:gd name="T23" fmla="*/ 1261 h 1575"/>
                <a:gd name="T24" fmla="*/ 94 w 326"/>
                <a:gd name="T25" fmla="*/ 1232 h 1575"/>
                <a:gd name="T26" fmla="*/ 82 w 326"/>
                <a:gd name="T27" fmla="*/ 1203 h 1575"/>
                <a:gd name="T28" fmla="*/ 71 w 326"/>
                <a:gd name="T29" fmla="*/ 1173 h 1575"/>
                <a:gd name="T30" fmla="*/ 60 w 326"/>
                <a:gd name="T31" fmla="*/ 1143 h 1575"/>
                <a:gd name="T32" fmla="*/ 51 w 326"/>
                <a:gd name="T33" fmla="*/ 1113 h 1575"/>
                <a:gd name="T34" fmla="*/ 42 w 326"/>
                <a:gd name="T35" fmla="*/ 1083 h 1575"/>
                <a:gd name="T36" fmla="*/ 34 w 326"/>
                <a:gd name="T37" fmla="*/ 1054 h 1575"/>
                <a:gd name="T38" fmla="*/ 28 w 326"/>
                <a:gd name="T39" fmla="*/ 1025 h 1575"/>
                <a:gd name="T40" fmla="*/ 21 w 326"/>
                <a:gd name="T41" fmla="*/ 995 h 1575"/>
                <a:gd name="T42" fmla="*/ 16 w 326"/>
                <a:gd name="T43" fmla="*/ 965 h 1575"/>
                <a:gd name="T44" fmla="*/ 12 w 326"/>
                <a:gd name="T45" fmla="*/ 936 h 1575"/>
                <a:gd name="T46" fmla="*/ 8 w 326"/>
                <a:gd name="T47" fmla="*/ 908 h 1575"/>
                <a:gd name="T48" fmla="*/ 5 w 326"/>
                <a:gd name="T49" fmla="*/ 879 h 1575"/>
                <a:gd name="T50" fmla="*/ 2 w 326"/>
                <a:gd name="T51" fmla="*/ 850 h 1575"/>
                <a:gd name="T52" fmla="*/ 1 w 326"/>
                <a:gd name="T53" fmla="*/ 823 h 1575"/>
                <a:gd name="T54" fmla="*/ 0 w 326"/>
                <a:gd name="T55" fmla="*/ 794 h 1575"/>
                <a:gd name="T56" fmla="*/ 0 w 326"/>
                <a:gd name="T57" fmla="*/ 767 h 1575"/>
                <a:gd name="T58" fmla="*/ 1 w 326"/>
                <a:gd name="T59" fmla="*/ 740 h 1575"/>
                <a:gd name="T60" fmla="*/ 2 w 326"/>
                <a:gd name="T61" fmla="*/ 713 h 1575"/>
                <a:gd name="T62" fmla="*/ 3 w 326"/>
                <a:gd name="T63" fmla="*/ 688 h 1575"/>
                <a:gd name="T64" fmla="*/ 7 w 326"/>
                <a:gd name="T65" fmla="*/ 662 h 1575"/>
                <a:gd name="T66" fmla="*/ 10 w 326"/>
                <a:gd name="T67" fmla="*/ 637 h 1575"/>
                <a:gd name="T68" fmla="*/ 13 w 326"/>
                <a:gd name="T69" fmla="*/ 613 h 1575"/>
                <a:gd name="T70" fmla="*/ 18 w 326"/>
                <a:gd name="T71" fmla="*/ 589 h 1575"/>
                <a:gd name="T72" fmla="*/ 22 w 326"/>
                <a:gd name="T73" fmla="*/ 566 h 1575"/>
                <a:gd name="T74" fmla="*/ 28 w 326"/>
                <a:gd name="T75" fmla="*/ 544 h 1575"/>
                <a:gd name="T76" fmla="*/ 33 w 326"/>
                <a:gd name="T77" fmla="*/ 522 h 1575"/>
                <a:gd name="T78" fmla="*/ 40 w 326"/>
                <a:gd name="T79" fmla="*/ 501 h 1575"/>
                <a:gd name="T80" fmla="*/ 47 w 326"/>
                <a:gd name="T81" fmla="*/ 480 h 1575"/>
                <a:gd name="T82" fmla="*/ 54 w 326"/>
                <a:gd name="T83" fmla="*/ 460 h 1575"/>
                <a:gd name="T84" fmla="*/ 63 w 326"/>
                <a:gd name="T85" fmla="*/ 439 h 1575"/>
                <a:gd name="T86" fmla="*/ 71 w 326"/>
                <a:gd name="T87" fmla="*/ 419 h 1575"/>
                <a:gd name="T88" fmla="*/ 79 w 326"/>
                <a:gd name="T89" fmla="*/ 400 h 1575"/>
                <a:gd name="T90" fmla="*/ 89 w 326"/>
                <a:gd name="T91" fmla="*/ 380 h 1575"/>
                <a:gd name="T92" fmla="*/ 99 w 326"/>
                <a:gd name="T93" fmla="*/ 362 h 1575"/>
                <a:gd name="T94" fmla="*/ 115 w 326"/>
                <a:gd name="T95" fmla="*/ 333 h 1575"/>
                <a:gd name="T96" fmla="*/ 137 w 326"/>
                <a:gd name="T97" fmla="*/ 294 h 1575"/>
                <a:gd name="T98" fmla="*/ 160 w 326"/>
                <a:gd name="T99" fmla="*/ 257 h 1575"/>
                <a:gd name="T100" fmla="*/ 186 w 326"/>
                <a:gd name="T101" fmla="*/ 218 h 1575"/>
                <a:gd name="T102" fmla="*/ 198 w 326"/>
                <a:gd name="T103" fmla="*/ 198 h 1575"/>
                <a:gd name="T104" fmla="*/ 211 w 326"/>
                <a:gd name="T105" fmla="*/ 177 h 1575"/>
                <a:gd name="T106" fmla="*/ 224 w 326"/>
                <a:gd name="T107" fmla="*/ 157 h 1575"/>
                <a:gd name="T108" fmla="*/ 239 w 326"/>
                <a:gd name="T109" fmla="*/ 136 h 1575"/>
                <a:gd name="T110" fmla="*/ 253 w 326"/>
                <a:gd name="T111" fmla="*/ 115 h 1575"/>
                <a:gd name="T112" fmla="*/ 267 w 326"/>
                <a:gd name="T113" fmla="*/ 93 h 1575"/>
                <a:gd name="T114" fmla="*/ 282 w 326"/>
                <a:gd name="T115" fmla="*/ 71 h 1575"/>
                <a:gd name="T116" fmla="*/ 296 w 326"/>
                <a:gd name="T117" fmla="*/ 48 h 1575"/>
                <a:gd name="T118" fmla="*/ 312 w 326"/>
                <a:gd name="T119" fmla="*/ 25 h 1575"/>
                <a:gd name="T120" fmla="*/ 326 w 326"/>
                <a:gd name="T121" fmla="*/ 0 h 1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26" h="1575">
                  <a:moveTo>
                    <a:pt x="326" y="1575"/>
                  </a:moveTo>
                  <a:lnTo>
                    <a:pt x="314" y="1563"/>
                  </a:lnTo>
                  <a:lnTo>
                    <a:pt x="302" y="1550"/>
                  </a:lnTo>
                  <a:lnTo>
                    <a:pt x="289" y="1538"/>
                  </a:lnTo>
                  <a:lnTo>
                    <a:pt x="278" y="1524"/>
                  </a:lnTo>
                  <a:lnTo>
                    <a:pt x="267" y="1512"/>
                  </a:lnTo>
                  <a:lnTo>
                    <a:pt x="256" y="1499"/>
                  </a:lnTo>
                  <a:lnTo>
                    <a:pt x="245" y="1486"/>
                  </a:lnTo>
                  <a:lnTo>
                    <a:pt x="234" y="1472"/>
                  </a:lnTo>
                  <a:lnTo>
                    <a:pt x="224" y="1459"/>
                  </a:lnTo>
                  <a:lnTo>
                    <a:pt x="214" y="1445"/>
                  </a:lnTo>
                  <a:lnTo>
                    <a:pt x="204" y="1432"/>
                  </a:lnTo>
                  <a:lnTo>
                    <a:pt x="194" y="1417"/>
                  </a:lnTo>
                  <a:lnTo>
                    <a:pt x="186" y="1404"/>
                  </a:lnTo>
                  <a:lnTo>
                    <a:pt x="177" y="1390"/>
                  </a:lnTo>
                  <a:lnTo>
                    <a:pt x="168" y="1376"/>
                  </a:lnTo>
                  <a:lnTo>
                    <a:pt x="159" y="1362"/>
                  </a:lnTo>
                  <a:lnTo>
                    <a:pt x="151" y="1348"/>
                  </a:lnTo>
                  <a:lnTo>
                    <a:pt x="144" y="1333"/>
                  </a:lnTo>
                  <a:lnTo>
                    <a:pt x="136" y="1319"/>
                  </a:lnTo>
                  <a:lnTo>
                    <a:pt x="128" y="1304"/>
                  </a:lnTo>
                  <a:lnTo>
                    <a:pt x="120" y="1290"/>
                  </a:lnTo>
                  <a:lnTo>
                    <a:pt x="114" y="1276"/>
                  </a:lnTo>
                  <a:lnTo>
                    <a:pt x="106" y="1261"/>
                  </a:lnTo>
                  <a:lnTo>
                    <a:pt x="99" y="1246"/>
                  </a:lnTo>
                  <a:lnTo>
                    <a:pt x="94" y="1232"/>
                  </a:lnTo>
                  <a:lnTo>
                    <a:pt x="87" y="1217"/>
                  </a:lnTo>
                  <a:lnTo>
                    <a:pt x="82" y="1203"/>
                  </a:lnTo>
                  <a:lnTo>
                    <a:pt x="76" y="1187"/>
                  </a:lnTo>
                  <a:lnTo>
                    <a:pt x="71" y="1173"/>
                  </a:lnTo>
                  <a:lnTo>
                    <a:pt x="65" y="1157"/>
                  </a:lnTo>
                  <a:lnTo>
                    <a:pt x="60" y="1143"/>
                  </a:lnTo>
                  <a:lnTo>
                    <a:pt x="55" y="1129"/>
                  </a:lnTo>
                  <a:lnTo>
                    <a:pt x="51" y="1113"/>
                  </a:lnTo>
                  <a:lnTo>
                    <a:pt x="46" y="1099"/>
                  </a:lnTo>
                  <a:lnTo>
                    <a:pt x="42" y="1083"/>
                  </a:lnTo>
                  <a:lnTo>
                    <a:pt x="39" y="1069"/>
                  </a:lnTo>
                  <a:lnTo>
                    <a:pt x="34" y="1054"/>
                  </a:lnTo>
                  <a:lnTo>
                    <a:pt x="31" y="1039"/>
                  </a:lnTo>
                  <a:lnTo>
                    <a:pt x="28" y="1025"/>
                  </a:lnTo>
                  <a:lnTo>
                    <a:pt x="24" y="1009"/>
                  </a:lnTo>
                  <a:lnTo>
                    <a:pt x="21" y="995"/>
                  </a:lnTo>
                  <a:lnTo>
                    <a:pt x="19" y="981"/>
                  </a:lnTo>
                  <a:lnTo>
                    <a:pt x="16" y="965"/>
                  </a:lnTo>
                  <a:lnTo>
                    <a:pt x="14" y="951"/>
                  </a:lnTo>
                  <a:lnTo>
                    <a:pt x="12" y="936"/>
                  </a:lnTo>
                  <a:lnTo>
                    <a:pt x="10" y="922"/>
                  </a:lnTo>
                  <a:lnTo>
                    <a:pt x="8" y="908"/>
                  </a:lnTo>
                  <a:lnTo>
                    <a:pt x="7" y="893"/>
                  </a:lnTo>
                  <a:lnTo>
                    <a:pt x="5" y="879"/>
                  </a:lnTo>
                  <a:lnTo>
                    <a:pt x="3" y="865"/>
                  </a:lnTo>
                  <a:lnTo>
                    <a:pt x="2" y="850"/>
                  </a:lnTo>
                  <a:lnTo>
                    <a:pt x="2" y="836"/>
                  </a:lnTo>
                  <a:lnTo>
                    <a:pt x="1" y="823"/>
                  </a:lnTo>
                  <a:lnTo>
                    <a:pt x="1" y="808"/>
                  </a:lnTo>
                  <a:lnTo>
                    <a:pt x="0" y="794"/>
                  </a:lnTo>
                  <a:lnTo>
                    <a:pt x="0" y="781"/>
                  </a:lnTo>
                  <a:lnTo>
                    <a:pt x="0" y="767"/>
                  </a:lnTo>
                  <a:lnTo>
                    <a:pt x="0" y="753"/>
                  </a:lnTo>
                  <a:lnTo>
                    <a:pt x="1" y="740"/>
                  </a:lnTo>
                  <a:lnTo>
                    <a:pt x="1" y="726"/>
                  </a:lnTo>
                  <a:lnTo>
                    <a:pt x="2" y="713"/>
                  </a:lnTo>
                  <a:lnTo>
                    <a:pt x="3" y="701"/>
                  </a:lnTo>
                  <a:lnTo>
                    <a:pt x="3" y="688"/>
                  </a:lnTo>
                  <a:lnTo>
                    <a:pt x="5" y="674"/>
                  </a:lnTo>
                  <a:lnTo>
                    <a:pt x="7" y="662"/>
                  </a:lnTo>
                  <a:lnTo>
                    <a:pt x="8" y="650"/>
                  </a:lnTo>
                  <a:lnTo>
                    <a:pt x="10" y="637"/>
                  </a:lnTo>
                  <a:lnTo>
                    <a:pt x="11" y="625"/>
                  </a:lnTo>
                  <a:lnTo>
                    <a:pt x="13" y="613"/>
                  </a:lnTo>
                  <a:lnTo>
                    <a:pt x="15" y="602"/>
                  </a:lnTo>
                  <a:lnTo>
                    <a:pt x="18" y="589"/>
                  </a:lnTo>
                  <a:lnTo>
                    <a:pt x="20" y="578"/>
                  </a:lnTo>
                  <a:lnTo>
                    <a:pt x="22" y="566"/>
                  </a:lnTo>
                  <a:lnTo>
                    <a:pt x="25" y="555"/>
                  </a:lnTo>
                  <a:lnTo>
                    <a:pt x="28" y="544"/>
                  </a:lnTo>
                  <a:lnTo>
                    <a:pt x="31" y="533"/>
                  </a:lnTo>
                  <a:lnTo>
                    <a:pt x="33" y="522"/>
                  </a:lnTo>
                  <a:lnTo>
                    <a:pt x="36" y="512"/>
                  </a:lnTo>
                  <a:lnTo>
                    <a:pt x="40" y="501"/>
                  </a:lnTo>
                  <a:lnTo>
                    <a:pt x="43" y="490"/>
                  </a:lnTo>
                  <a:lnTo>
                    <a:pt x="47" y="480"/>
                  </a:lnTo>
                  <a:lnTo>
                    <a:pt x="51" y="470"/>
                  </a:lnTo>
                  <a:lnTo>
                    <a:pt x="54" y="460"/>
                  </a:lnTo>
                  <a:lnTo>
                    <a:pt x="58" y="449"/>
                  </a:lnTo>
                  <a:lnTo>
                    <a:pt x="63" y="439"/>
                  </a:lnTo>
                  <a:lnTo>
                    <a:pt x="66" y="429"/>
                  </a:lnTo>
                  <a:lnTo>
                    <a:pt x="71" y="419"/>
                  </a:lnTo>
                  <a:lnTo>
                    <a:pt x="75" y="409"/>
                  </a:lnTo>
                  <a:lnTo>
                    <a:pt x="79" y="400"/>
                  </a:lnTo>
                  <a:lnTo>
                    <a:pt x="85" y="390"/>
                  </a:lnTo>
                  <a:lnTo>
                    <a:pt x="89" y="380"/>
                  </a:lnTo>
                  <a:lnTo>
                    <a:pt x="94" y="371"/>
                  </a:lnTo>
                  <a:lnTo>
                    <a:pt x="99" y="362"/>
                  </a:lnTo>
                  <a:lnTo>
                    <a:pt x="104" y="352"/>
                  </a:lnTo>
                  <a:lnTo>
                    <a:pt x="115" y="333"/>
                  </a:lnTo>
                  <a:lnTo>
                    <a:pt x="126" y="314"/>
                  </a:lnTo>
                  <a:lnTo>
                    <a:pt x="137" y="294"/>
                  </a:lnTo>
                  <a:lnTo>
                    <a:pt x="148" y="275"/>
                  </a:lnTo>
                  <a:lnTo>
                    <a:pt x="160" y="257"/>
                  </a:lnTo>
                  <a:lnTo>
                    <a:pt x="172" y="237"/>
                  </a:lnTo>
                  <a:lnTo>
                    <a:pt x="186" y="218"/>
                  </a:lnTo>
                  <a:lnTo>
                    <a:pt x="191" y="208"/>
                  </a:lnTo>
                  <a:lnTo>
                    <a:pt x="198" y="198"/>
                  </a:lnTo>
                  <a:lnTo>
                    <a:pt x="204" y="188"/>
                  </a:lnTo>
                  <a:lnTo>
                    <a:pt x="211" y="177"/>
                  </a:lnTo>
                  <a:lnTo>
                    <a:pt x="218" y="167"/>
                  </a:lnTo>
                  <a:lnTo>
                    <a:pt x="224" y="157"/>
                  </a:lnTo>
                  <a:lnTo>
                    <a:pt x="232" y="147"/>
                  </a:lnTo>
                  <a:lnTo>
                    <a:pt x="239" y="136"/>
                  </a:lnTo>
                  <a:lnTo>
                    <a:pt x="245" y="126"/>
                  </a:lnTo>
                  <a:lnTo>
                    <a:pt x="253" y="115"/>
                  </a:lnTo>
                  <a:lnTo>
                    <a:pt x="260" y="104"/>
                  </a:lnTo>
                  <a:lnTo>
                    <a:pt x="267" y="93"/>
                  </a:lnTo>
                  <a:lnTo>
                    <a:pt x="274" y="82"/>
                  </a:lnTo>
                  <a:lnTo>
                    <a:pt x="282" y="71"/>
                  </a:lnTo>
                  <a:lnTo>
                    <a:pt x="288" y="60"/>
                  </a:lnTo>
                  <a:lnTo>
                    <a:pt x="296" y="48"/>
                  </a:lnTo>
                  <a:lnTo>
                    <a:pt x="304" y="37"/>
                  </a:lnTo>
                  <a:lnTo>
                    <a:pt x="312" y="25"/>
                  </a:lnTo>
                  <a:lnTo>
                    <a:pt x="319" y="12"/>
                  </a:lnTo>
                  <a:lnTo>
                    <a:pt x="326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51621" name="Group 1445"/>
          <p:cNvGrpSpPr>
            <a:grpSpLocks/>
          </p:cNvGrpSpPr>
          <p:nvPr/>
        </p:nvGrpSpPr>
        <p:grpSpPr bwMode="auto">
          <a:xfrm>
            <a:off x="4887913" y="3001963"/>
            <a:ext cx="4130675" cy="2314575"/>
            <a:chOff x="2991" y="2604"/>
            <a:chExt cx="1900" cy="1065"/>
          </a:xfrm>
        </p:grpSpPr>
        <p:sp>
          <p:nvSpPr>
            <p:cNvPr id="51622" name="Line 1446"/>
            <p:cNvSpPr>
              <a:spLocks noChangeShapeType="1"/>
            </p:cNvSpPr>
            <p:nvPr/>
          </p:nvSpPr>
          <p:spPr bwMode="auto">
            <a:xfrm flipH="1">
              <a:off x="3161" y="3669"/>
              <a:ext cx="556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23" name="Freeform 1447"/>
            <p:cNvSpPr>
              <a:spLocks/>
            </p:cNvSpPr>
            <p:nvPr/>
          </p:nvSpPr>
          <p:spPr bwMode="auto">
            <a:xfrm>
              <a:off x="3151" y="3137"/>
              <a:ext cx="112" cy="532"/>
            </a:xfrm>
            <a:custGeom>
              <a:avLst/>
              <a:gdLst>
                <a:gd name="T0" fmla="*/ 12 w 326"/>
                <a:gd name="T1" fmla="*/ 12 h 1575"/>
                <a:gd name="T2" fmla="*/ 37 w 326"/>
                <a:gd name="T3" fmla="*/ 38 h 1575"/>
                <a:gd name="T4" fmla="*/ 60 w 326"/>
                <a:gd name="T5" fmla="*/ 63 h 1575"/>
                <a:gd name="T6" fmla="*/ 81 w 326"/>
                <a:gd name="T7" fmla="*/ 90 h 1575"/>
                <a:gd name="T8" fmla="*/ 102 w 326"/>
                <a:gd name="T9" fmla="*/ 116 h 1575"/>
                <a:gd name="T10" fmla="*/ 122 w 326"/>
                <a:gd name="T11" fmla="*/ 144 h 1575"/>
                <a:gd name="T12" fmla="*/ 141 w 326"/>
                <a:gd name="T13" fmla="*/ 172 h 1575"/>
                <a:gd name="T14" fmla="*/ 158 w 326"/>
                <a:gd name="T15" fmla="*/ 199 h 1575"/>
                <a:gd name="T16" fmla="*/ 176 w 326"/>
                <a:gd name="T17" fmla="*/ 228 h 1575"/>
                <a:gd name="T18" fmla="*/ 191 w 326"/>
                <a:gd name="T19" fmla="*/ 257 h 1575"/>
                <a:gd name="T20" fmla="*/ 206 w 326"/>
                <a:gd name="T21" fmla="*/ 285 h 1575"/>
                <a:gd name="T22" fmla="*/ 220 w 326"/>
                <a:gd name="T23" fmla="*/ 314 h 1575"/>
                <a:gd name="T24" fmla="*/ 233 w 326"/>
                <a:gd name="T25" fmla="*/ 344 h 1575"/>
                <a:gd name="T26" fmla="*/ 246 w 326"/>
                <a:gd name="T27" fmla="*/ 373 h 1575"/>
                <a:gd name="T28" fmla="*/ 257 w 326"/>
                <a:gd name="T29" fmla="*/ 403 h 1575"/>
                <a:gd name="T30" fmla="*/ 267 w 326"/>
                <a:gd name="T31" fmla="*/ 432 h 1575"/>
                <a:gd name="T32" fmla="*/ 275 w 326"/>
                <a:gd name="T33" fmla="*/ 462 h 1575"/>
                <a:gd name="T34" fmla="*/ 284 w 326"/>
                <a:gd name="T35" fmla="*/ 491 h 1575"/>
                <a:gd name="T36" fmla="*/ 292 w 326"/>
                <a:gd name="T37" fmla="*/ 521 h 1575"/>
                <a:gd name="T38" fmla="*/ 299 w 326"/>
                <a:gd name="T39" fmla="*/ 551 h 1575"/>
                <a:gd name="T40" fmla="*/ 305 w 326"/>
                <a:gd name="T41" fmla="*/ 581 h 1575"/>
                <a:gd name="T42" fmla="*/ 311 w 326"/>
                <a:gd name="T43" fmla="*/ 609 h 1575"/>
                <a:gd name="T44" fmla="*/ 315 w 326"/>
                <a:gd name="T45" fmla="*/ 639 h 1575"/>
                <a:gd name="T46" fmla="*/ 319 w 326"/>
                <a:gd name="T47" fmla="*/ 668 h 1575"/>
                <a:gd name="T48" fmla="*/ 322 w 326"/>
                <a:gd name="T49" fmla="*/ 697 h 1575"/>
                <a:gd name="T50" fmla="*/ 324 w 326"/>
                <a:gd name="T51" fmla="*/ 725 h 1575"/>
                <a:gd name="T52" fmla="*/ 325 w 326"/>
                <a:gd name="T53" fmla="*/ 753 h 1575"/>
                <a:gd name="T54" fmla="*/ 326 w 326"/>
                <a:gd name="T55" fmla="*/ 781 h 1575"/>
                <a:gd name="T56" fmla="*/ 326 w 326"/>
                <a:gd name="T57" fmla="*/ 808 h 1575"/>
                <a:gd name="T58" fmla="*/ 326 w 326"/>
                <a:gd name="T59" fmla="*/ 835 h 1575"/>
                <a:gd name="T60" fmla="*/ 325 w 326"/>
                <a:gd name="T61" fmla="*/ 861 h 1575"/>
                <a:gd name="T62" fmla="*/ 323 w 326"/>
                <a:gd name="T63" fmla="*/ 888 h 1575"/>
                <a:gd name="T64" fmla="*/ 321 w 326"/>
                <a:gd name="T65" fmla="*/ 913 h 1575"/>
                <a:gd name="T66" fmla="*/ 317 w 326"/>
                <a:gd name="T67" fmla="*/ 938 h 1575"/>
                <a:gd name="T68" fmla="*/ 313 w 326"/>
                <a:gd name="T69" fmla="*/ 962 h 1575"/>
                <a:gd name="T70" fmla="*/ 310 w 326"/>
                <a:gd name="T71" fmla="*/ 986 h 1575"/>
                <a:gd name="T72" fmla="*/ 304 w 326"/>
                <a:gd name="T73" fmla="*/ 1008 h 1575"/>
                <a:gd name="T74" fmla="*/ 299 w 326"/>
                <a:gd name="T75" fmla="*/ 1031 h 1575"/>
                <a:gd name="T76" fmla="*/ 293 w 326"/>
                <a:gd name="T77" fmla="*/ 1052 h 1575"/>
                <a:gd name="T78" fmla="*/ 286 w 326"/>
                <a:gd name="T79" fmla="*/ 1075 h 1575"/>
                <a:gd name="T80" fmla="*/ 280 w 326"/>
                <a:gd name="T81" fmla="*/ 1096 h 1575"/>
                <a:gd name="T82" fmla="*/ 272 w 326"/>
                <a:gd name="T83" fmla="*/ 1115 h 1575"/>
                <a:gd name="T84" fmla="*/ 264 w 326"/>
                <a:gd name="T85" fmla="*/ 1135 h 1575"/>
                <a:gd name="T86" fmla="*/ 256 w 326"/>
                <a:gd name="T87" fmla="*/ 1155 h 1575"/>
                <a:gd name="T88" fmla="*/ 242 w 326"/>
                <a:gd name="T89" fmla="*/ 1185 h 1575"/>
                <a:gd name="T90" fmla="*/ 222 w 326"/>
                <a:gd name="T91" fmla="*/ 1224 h 1575"/>
                <a:gd name="T92" fmla="*/ 201 w 326"/>
                <a:gd name="T93" fmla="*/ 1261 h 1575"/>
                <a:gd name="T94" fmla="*/ 178 w 326"/>
                <a:gd name="T95" fmla="*/ 1300 h 1575"/>
                <a:gd name="T96" fmla="*/ 154 w 326"/>
                <a:gd name="T97" fmla="*/ 1338 h 1575"/>
                <a:gd name="T98" fmla="*/ 128 w 326"/>
                <a:gd name="T99" fmla="*/ 1377 h 1575"/>
                <a:gd name="T100" fmla="*/ 102 w 326"/>
                <a:gd name="T101" fmla="*/ 1418 h 1575"/>
                <a:gd name="T102" fmla="*/ 81 w 326"/>
                <a:gd name="T103" fmla="*/ 1449 h 1575"/>
                <a:gd name="T104" fmla="*/ 67 w 326"/>
                <a:gd name="T105" fmla="*/ 1471 h 1575"/>
                <a:gd name="T106" fmla="*/ 52 w 326"/>
                <a:gd name="T107" fmla="*/ 1493 h 1575"/>
                <a:gd name="T108" fmla="*/ 38 w 326"/>
                <a:gd name="T109" fmla="*/ 1516 h 1575"/>
                <a:gd name="T110" fmla="*/ 22 w 326"/>
                <a:gd name="T111" fmla="*/ 1539 h 1575"/>
                <a:gd name="T112" fmla="*/ 8 w 326"/>
                <a:gd name="T113" fmla="*/ 1563 h 1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26" h="1575">
                  <a:moveTo>
                    <a:pt x="0" y="0"/>
                  </a:moveTo>
                  <a:lnTo>
                    <a:pt x="12" y="12"/>
                  </a:lnTo>
                  <a:lnTo>
                    <a:pt x="25" y="25"/>
                  </a:lnTo>
                  <a:lnTo>
                    <a:pt x="37" y="38"/>
                  </a:lnTo>
                  <a:lnTo>
                    <a:pt x="48" y="50"/>
                  </a:lnTo>
                  <a:lnTo>
                    <a:pt x="60" y="63"/>
                  </a:lnTo>
                  <a:lnTo>
                    <a:pt x="71" y="77"/>
                  </a:lnTo>
                  <a:lnTo>
                    <a:pt x="81" y="90"/>
                  </a:lnTo>
                  <a:lnTo>
                    <a:pt x="92" y="103"/>
                  </a:lnTo>
                  <a:lnTo>
                    <a:pt x="102" y="116"/>
                  </a:lnTo>
                  <a:lnTo>
                    <a:pt x="112" y="130"/>
                  </a:lnTo>
                  <a:lnTo>
                    <a:pt x="122" y="144"/>
                  </a:lnTo>
                  <a:lnTo>
                    <a:pt x="132" y="157"/>
                  </a:lnTo>
                  <a:lnTo>
                    <a:pt x="141" y="172"/>
                  </a:lnTo>
                  <a:lnTo>
                    <a:pt x="149" y="185"/>
                  </a:lnTo>
                  <a:lnTo>
                    <a:pt x="158" y="199"/>
                  </a:lnTo>
                  <a:lnTo>
                    <a:pt x="167" y="214"/>
                  </a:lnTo>
                  <a:lnTo>
                    <a:pt x="176" y="228"/>
                  </a:lnTo>
                  <a:lnTo>
                    <a:pt x="184" y="242"/>
                  </a:lnTo>
                  <a:lnTo>
                    <a:pt x="191" y="257"/>
                  </a:lnTo>
                  <a:lnTo>
                    <a:pt x="199" y="271"/>
                  </a:lnTo>
                  <a:lnTo>
                    <a:pt x="206" y="285"/>
                  </a:lnTo>
                  <a:lnTo>
                    <a:pt x="214" y="300"/>
                  </a:lnTo>
                  <a:lnTo>
                    <a:pt x="220" y="314"/>
                  </a:lnTo>
                  <a:lnTo>
                    <a:pt x="227" y="329"/>
                  </a:lnTo>
                  <a:lnTo>
                    <a:pt x="233" y="344"/>
                  </a:lnTo>
                  <a:lnTo>
                    <a:pt x="239" y="358"/>
                  </a:lnTo>
                  <a:lnTo>
                    <a:pt x="246" y="373"/>
                  </a:lnTo>
                  <a:lnTo>
                    <a:pt x="251" y="388"/>
                  </a:lnTo>
                  <a:lnTo>
                    <a:pt x="257" y="403"/>
                  </a:lnTo>
                  <a:lnTo>
                    <a:pt x="261" y="417"/>
                  </a:lnTo>
                  <a:lnTo>
                    <a:pt x="267" y="432"/>
                  </a:lnTo>
                  <a:lnTo>
                    <a:pt x="271" y="447"/>
                  </a:lnTo>
                  <a:lnTo>
                    <a:pt x="275" y="462"/>
                  </a:lnTo>
                  <a:lnTo>
                    <a:pt x="280" y="477"/>
                  </a:lnTo>
                  <a:lnTo>
                    <a:pt x="284" y="491"/>
                  </a:lnTo>
                  <a:lnTo>
                    <a:pt x="289" y="506"/>
                  </a:lnTo>
                  <a:lnTo>
                    <a:pt x="292" y="521"/>
                  </a:lnTo>
                  <a:lnTo>
                    <a:pt x="295" y="536"/>
                  </a:lnTo>
                  <a:lnTo>
                    <a:pt x="299" y="551"/>
                  </a:lnTo>
                  <a:lnTo>
                    <a:pt x="302" y="565"/>
                  </a:lnTo>
                  <a:lnTo>
                    <a:pt x="305" y="581"/>
                  </a:lnTo>
                  <a:lnTo>
                    <a:pt x="307" y="595"/>
                  </a:lnTo>
                  <a:lnTo>
                    <a:pt x="311" y="609"/>
                  </a:lnTo>
                  <a:lnTo>
                    <a:pt x="313" y="625"/>
                  </a:lnTo>
                  <a:lnTo>
                    <a:pt x="315" y="639"/>
                  </a:lnTo>
                  <a:lnTo>
                    <a:pt x="317" y="653"/>
                  </a:lnTo>
                  <a:lnTo>
                    <a:pt x="319" y="668"/>
                  </a:lnTo>
                  <a:lnTo>
                    <a:pt x="321" y="682"/>
                  </a:lnTo>
                  <a:lnTo>
                    <a:pt x="322" y="697"/>
                  </a:lnTo>
                  <a:lnTo>
                    <a:pt x="323" y="711"/>
                  </a:lnTo>
                  <a:lnTo>
                    <a:pt x="324" y="725"/>
                  </a:lnTo>
                  <a:lnTo>
                    <a:pt x="325" y="739"/>
                  </a:lnTo>
                  <a:lnTo>
                    <a:pt x="325" y="753"/>
                  </a:lnTo>
                  <a:lnTo>
                    <a:pt x="326" y="767"/>
                  </a:lnTo>
                  <a:lnTo>
                    <a:pt x="326" y="781"/>
                  </a:lnTo>
                  <a:lnTo>
                    <a:pt x="326" y="795"/>
                  </a:lnTo>
                  <a:lnTo>
                    <a:pt x="326" y="808"/>
                  </a:lnTo>
                  <a:lnTo>
                    <a:pt x="326" y="821"/>
                  </a:lnTo>
                  <a:lnTo>
                    <a:pt x="326" y="835"/>
                  </a:lnTo>
                  <a:lnTo>
                    <a:pt x="325" y="848"/>
                  </a:lnTo>
                  <a:lnTo>
                    <a:pt x="325" y="861"/>
                  </a:lnTo>
                  <a:lnTo>
                    <a:pt x="324" y="875"/>
                  </a:lnTo>
                  <a:lnTo>
                    <a:pt x="323" y="888"/>
                  </a:lnTo>
                  <a:lnTo>
                    <a:pt x="322" y="900"/>
                  </a:lnTo>
                  <a:lnTo>
                    <a:pt x="321" y="913"/>
                  </a:lnTo>
                  <a:lnTo>
                    <a:pt x="319" y="925"/>
                  </a:lnTo>
                  <a:lnTo>
                    <a:pt x="317" y="938"/>
                  </a:lnTo>
                  <a:lnTo>
                    <a:pt x="315" y="950"/>
                  </a:lnTo>
                  <a:lnTo>
                    <a:pt x="313" y="962"/>
                  </a:lnTo>
                  <a:lnTo>
                    <a:pt x="312" y="974"/>
                  </a:lnTo>
                  <a:lnTo>
                    <a:pt x="310" y="986"/>
                  </a:lnTo>
                  <a:lnTo>
                    <a:pt x="306" y="997"/>
                  </a:lnTo>
                  <a:lnTo>
                    <a:pt x="304" y="1008"/>
                  </a:lnTo>
                  <a:lnTo>
                    <a:pt x="302" y="1020"/>
                  </a:lnTo>
                  <a:lnTo>
                    <a:pt x="299" y="1031"/>
                  </a:lnTo>
                  <a:lnTo>
                    <a:pt x="296" y="1043"/>
                  </a:lnTo>
                  <a:lnTo>
                    <a:pt x="293" y="1052"/>
                  </a:lnTo>
                  <a:lnTo>
                    <a:pt x="290" y="1064"/>
                  </a:lnTo>
                  <a:lnTo>
                    <a:pt x="286" y="1075"/>
                  </a:lnTo>
                  <a:lnTo>
                    <a:pt x="283" y="1085"/>
                  </a:lnTo>
                  <a:lnTo>
                    <a:pt x="280" y="1096"/>
                  </a:lnTo>
                  <a:lnTo>
                    <a:pt x="275" y="1106"/>
                  </a:lnTo>
                  <a:lnTo>
                    <a:pt x="272" y="1115"/>
                  </a:lnTo>
                  <a:lnTo>
                    <a:pt x="268" y="1125"/>
                  </a:lnTo>
                  <a:lnTo>
                    <a:pt x="264" y="1135"/>
                  </a:lnTo>
                  <a:lnTo>
                    <a:pt x="260" y="1145"/>
                  </a:lnTo>
                  <a:lnTo>
                    <a:pt x="256" y="1155"/>
                  </a:lnTo>
                  <a:lnTo>
                    <a:pt x="251" y="1165"/>
                  </a:lnTo>
                  <a:lnTo>
                    <a:pt x="242" y="1185"/>
                  </a:lnTo>
                  <a:lnTo>
                    <a:pt x="232" y="1204"/>
                  </a:lnTo>
                  <a:lnTo>
                    <a:pt x="222" y="1224"/>
                  </a:lnTo>
                  <a:lnTo>
                    <a:pt x="212" y="1243"/>
                  </a:lnTo>
                  <a:lnTo>
                    <a:pt x="201" y="1261"/>
                  </a:lnTo>
                  <a:lnTo>
                    <a:pt x="190" y="1280"/>
                  </a:lnTo>
                  <a:lnTo>
                    <a:pt x="178" y="1300"/>
                  </a:lnTo>
                  <a:lnTo>
                    <a:pt x="166" y="1319"/>
                  </a:lnTo>
                  <a:lnTo>
                    <a:pt x="154" y="1338"/>
                  </a:lnTo>
                  <a:lnTo>
                    <a:pt x="142" y="1358"/>
                  </a:lnTo>
                  <a:lnTo>
                    <a:pt x="128" y="1377"/>
                  </a:lnTo>
                  <a:lnTo>
                    <a:pt x="115" y="1397"/>
                  </a:lnTo>
                  <a:lnTo>
                    <a:pt x="102" y="1418"/>
                  </a:lnTo>
                  <a:lnTo>
                    <a:pt x="88" y="1439"/>
                  </a:lnTo>
                  <a:lnTo>
                    <a:pt x="81" y="1449"/>
                  </a:lnTo>
                  <a:lnTo>
                    <a:pt x="74" y="1460"/>
                  </a:lnTo>
                  <a:lnTo>
                    <a:pt x="67" y="1471"/>
                  </a:lnTo>
                  <a:lnTo>
                    <a:pt x="60" y="1482"/>
                  </a:lnTo>
                  <a:lnTo>
                    <a:pt x="52" y="1493"/>
                  </a:lnTo>
                  <a:lnTo>
                    <a:pt x="46" y="1505"/>
                  </a:lnTo>
                  <a:lnTo>
                    <a:pt x="38" y="1516"/>
                  </a:lnTo>
                  <a:lnTo>
                    <a:pt x="30" y="1528"/>
                  </a:lnTo>
                  <a:lnTo>
                    <a:pt x="22" y="1539"/>
                  </a:lnTo>
                  <a:lnTo>
                    <a:pt x="16" y="1551"/>
                  </a:lnTo>
                  <a:lnTo>
                    <a:pt x="8" y="1563"/>
                  </a:lnTo>
                  <a:lnTo>
                    <a:pt x="0" y="157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24" name="Freeform 1448"/>
            <p:cNvSpPr>
              <a:spLocks/>
            </p:cNvSpPr>
            <p:nvPr/>
          </p:nvSpPr>
          <p:spPr bwMode="auto">
            <a:xfrm>
              <a:off x="3043" y="3137"/>
              <a:ext cx="108" cy="532"/>
            </a:xfrm>
            <a:custGeom>
              <a:avLst/>
              <a:gdLst>
                <a:gd name="T0" fmla="*/ 314 w 326"/>
                <a:gd name="T1" fmla="*/ 12 h 1575"/>
                <a:gd name="T2" fmla="*/ 290 w 326"/>
                <a:gd name="T3" fmla="*/ 38 h 1575"/>
                <a:gd name="T4" fmla="*/ 267 w 326"/>
                <a:gd name="T5" fmla="*/ 63 h 1575"/>
                <a:gd name="T6" fmla="*/ 244 w 326"/>
                <a:gd name="T7" fmla="*/ 90 h 1575"/>
                <a:gd name="T8" fmla="*/ 223 w 326"/>
                <a:gd name="T9" fmla="*/ 116 h 1575"/>
                <a:gd name="T10" fmla="*/ 204 w 326"/>
                <a:gd name="T11" fmla="*/ 144 h 1575"/>
                <a:gd name="T12" fmla="*/ 185 w 326"/>
                <a:gd name="T13" fmla="*/ 172 h 1575"/>
                <a:gd name="T14" fmla="*/ 167 w 326"/>
                <a:gd name="T15" fmla="*/ 199 h 1575"/>
                <a:gd name="T16" fmla="*/ 150 w 326"/>
                <a:gd name="T17" fmla="*/ 228 h 1575"/>
                <a:gd name="T18" fmla="*/ 135 w 326"/>
                <a:gd name="T19" fmla="*/ 257 h 1575"/>
                <a:gd name="T20" fmla="*/ 120 w 326"/>
                <a:gd name="T21" fmla="*/ 285 h 1575"/>
                <a:gd name="T22" fmla="*/ 106 w 326"/>
                <a:gd name="T23" fmla="*/ 314 h 1575"/>
                <a:gd name="T24" fmla="*/ 93 w 326"/>
                <a:gd name="T25" fmla="*/ 344 h 1575"/>
                <a:gd name="T26" fmla="*/ 81 w 326"/>
                <a:gd name="T27" fmla="*/ 373 h 1575"/>
                <a:gd name="T28" fmla="*/ 70 w 326"/>
                <a:gd name="T29" fmla="*/ 403 h 1575"/>
                <a:gd name="T30" fmla="*/ 60 w 326"/>
                <a:gd name="T31" fmla="*/ 432 h 1575"/>
                <a:gd name="T32" fmla="*/ 50 w 326"/>
                <a:gd name="T33" fmla="*/ 462 h 1575"/>
                <a:gd name="T34" fmla="*/ 41 w 326"/>
                <a:gd name="T35" fmla="*/ 491 h 1575"/>
                <a:gd name="T36" fmla="*/ 34 w 326"/>
                <a:gd name="T37" fmla="*/ 521 h 1575"/>
                <a:gd name="T38" fmla="*/ 27 w 326"/>
                <a:gd name="T39" fmla="*/ 551 h 1575"/>
                <a:gd name="T40" fmla="*/ 21 w 326"/>
                <a:gd name="T41" fmla="*/ 581 h 1575"/>
                <a:gd name="T42" fmla="*/ 16 w 326"/>
                <a:gd name="T43" fmla="*/ 609 h 1575"/>
                <a:gd name="T44" fmla="*/ 11 w 326"/>
                <a:gd name="T45" fmla="*/ 639 h 1575"/>
                <a:gd name="T46" fmla="*/ 8 w 326"/>
                <a:gd name="T47" fmla="*/ 668 h 1575"/>
                <a:gd name="T48" fmla="*/ 5 w 326"/>
                <a:gd name="T49" fmla="*/ 697 h 1575"/>
                <a:gd name="T50" fmla="*/ 2 w 326"/>
                <a:gd name="T51" fmla="*/ 725 h 1575"/>
                <a:gd name="T52" fmla="*/ 0 w 326"/>
                <a:gd name="T53" fmla="*/ 753 h 1575"/>
                <a:gd name="T54" fmla="*/ 0 w 326"/>
                <a:gd name="T55" fmla="*/ 781 h 1575"/>
                <a:gd name="T56" fmla="*/ 0 w 326"/>
                <a:gd name="T57" fmla="*/ 808 h 1575"/>
                <a:gd name="T58" fmla="*/ 0 w 326"/>
                <a:gd name="T59" fmla="*/ 835 h 1575"/>
                <a:gd name="T60" fmla="*/ 1 w 326"/>
                <a:gd name="T61" fmla="*/ 861 h 1575"/>
                <a:gd name="T62" fmla="*/ 3 w 326"/>
                <a:gd name="T63" fmla="*/ 888 h 1575"/>
                <a:gd name="T64" fmla="*/ 6 w 326"/>
                <a:gd name="T65" fmla="*/ 913 h 1575"/>
                <a:gd name="T66" fmla="*/ 9 w 326"/>
                <a:gd name="T67" fmla="*/ 938 h 1575"/>
                <a:gd name="T68" fmla="*/ 12 w 326"/>
                <a:gd name="T69" fmla="*/ 962 h 1575"/>
                <a:gd name="T70" fmla="*/ 17 w 326"/>
                <a:gd name="T71" fmla="*/ 986 h 1575"/>
                <a:gd name="T72" fmla="*/ 21 w 326"/>
                <a:gd name="T73" fmla="*/ 1008 h 1575"/>
                <a:gd name="T74" fmla="*/ 27 w 326"/>
                <a:gd name="T75" fmla="*/ 1031 h 1575"/>
                <a:gd name="T76" fmla="*/ 33 w 326"/>
                <a:gd name="T77" fmla="*/ 1052 h 1575"/>
                <a:gd name="T78" fmla="*/ 40 w 326"/>
                <a:gd name="T79" fmla="*/ 1075 h 1575"/>
                <a:gd name="T80" fmla="*/ 47 w 326"/>
                <a:gd name="T81" fmla="*/ 1096 h 1575"/>
                <a:gd name="T82" fmla="*/ 54 w 326"/>
                <a:gd name="T83" fmla="*/ 1115 h 1575"/>
                <a:gd name="T84" fmla="*/ 62 w 326"/>
                <a:gd name="T85" fmla="*/ 1135 h 1575"/>
                <a:gd name="T86" fmla="*/ 71 w 326"/>
                <a:gd name="T87" fmla="*/ 1155 h 1575"/>
                <a:gd name="T88" fmla="*/ 84 w 326"/>
                <a:gd name="T89" fmla="*/ 1185 h 1575"/>
                <a:gd name="T90" fmla="*/ 104 w 326"/>
                <a:gd name="T91" fmla="*/ 1224 h 1575"/>
                <a:gd name="T92" fmla="*/ 125 w 326"/>
                <a:gd name="T93" fmla="*/ 1261 h 1575"/>
                <a:gd name="T94" fmla="*/ 148 w 326"/>
                <a:gd name="T95" fmla="*/ 1300 h 1575"/>
                <a:gd name="T96" fmla="*/ 171 w 326"/>
                <a:gd name="T97" fmla="*/ 1338 h 1575"/>
                <a:gd name="T98" fmla="*/ 198 w 326"/>
                <a:gd name="T99" fmla="*/ 1377 h 1575"/>
                <a:gd name="T100" fmla="*/ 225 w 326"/>
                <a:gd name="T101" fmla="*/ 1418 h 1575"/>
                <a:gd name="T102" fmla="*/ 246 w 326"/>
                <a:gd name="T103" fmla="*/ 1449 h 1575"/>
                <a:gd name="T104" fmla="*/ 259 w 326"/>
                <a:gd name="T105" fmla="*/ 1471 h 1575"/>
                <a:gd name="T106" fmla="*/ 274 w 326"/>
                <a:gd name="T107" fmla="*/ 1493 h 1575"/>
                <a:gd name="T108" fmla="*/ 289 w 326"/>
                <a:gd name="T109" fmla="*/ 1516 h 1575"/>
                <a:gd name="T110" fmla="*/ 303 w 326"/>
                <a:gd name="T111" fmla="*/ 1539 h 1575"/>
                <a:gd name="T112" fmla="*/ 318 w 326"/>
                <a:gd name="T113" fmla="*/ 1563 h 1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26" h="1575">
                  <a:moveTo>
                    <a:pt x="326" y="0"/>
                  </a:moveTo>
                  <a:lnTo>
                    <a:pt x="314" y="12"/>
                  </a:lnTo>
                  <a:lnTo>
                    <a:pt x="302" y="25"/>
                  </a:lnTo>
                  <a:lnTo>
                    <a:pt x="290" y="38"/>
                  </a:lnTo>
                  <a:lnTo>
                    <a:pt x="278" y="50"/>
                  </a:lnTo>
                  <a:lnTo>
                    <a:pt x="267" y="63"/>
                  </a:lnTo>
                  <a:lnTo>
                    <a:pt x="255" y="77"/>
                  </a:lnTo>
                  <a:lnTo>
                    <a:pt x="244" y="90"/>
                  </a:lnTo>
                  <a:lnTo>
                    <a:pt x="234" y="103"/>
                  </a:lnTo>
                  <a:lnTo>
                    <a:pt x="223" y="116"/>
                  </a:lnTo>
                  <a:lnTo>
                    <a:pt x="213" y="130"/>
                  </a:lnTo>
                  <a:lnTo>
                    <a:pt x="204" y="144"/>
                  </a:lnTo>
                  <a:lnTo>
                    <a:pt x="195" y="157"/>
                  </a:lnTo>
                  <a:lnTo>
                    <a:pt x="185" y="172"/>
                  </a:lnTo>
                  <a:lnTo>
                    <a:pt x="176" y="185"/>
                  </a:lnTo>
                  <a:lnTo>
                    <a:pt x="167" y="199"/>
                  </a:lnTo>
                  <a:lnTo>
                    <a:pt x="159" y="214"/>
                  </a:lnTo>
                  <a:lnTo>
                    <a:pt x="150" y="228"/>
                  </a:lnTo>
                  <a:lnTo>
                    <a:pt x="143" y="242"/>
                  </a:lnTo>
                  <a:lnTo>
                    <a:pt x="135" y="257"/>
                  </a:lnTo>
                  <a:lnTo>
                    <a:pt x="127" y="271"/>
                  </a:lnTo>
                  <a:lnTo>
                    <a:pt x="120" y="285"/>
                  </a:lnTo>
                  <a:lnTo>
                    <a:pt x="113" y="300"/>
                  </a:lnTo>
                  <a:lnTo>
                    <a:pt x="106" y="314"/>
                  </a:lnTo>
                  <a:lnTo>
                    <a:pt x="100" y="329"/>
                  </a:lnTo>
                  <a:lnTo>
                    <a:pt x="93" y="344"/>
                  </a:lnTo>
                  <a:lnTo>
                    <a:pt x="87" y="358"/>
                  </a:lnTo>
                  <a:lnTo>
                    <a:pt x="81" y="373"/>
                  </a:lnTo>
                  <a:lnTo>
                    <a:pt x="75" y="388"/>
                  </a:lnTo>
                  <a:lnTo>
                    <a:pt x="70" y="403"/>
                  </a:lnTo>
                  <a:lnTo>
                    <a:pt x="64" y="417"/>
                  </a:lnTo>
                  <a:lnTo>
                    <a:pt x="60" y="432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5" y="477"/>
                  </a:lnTo>
                  <a:lnTo>
                    <a:pt x="41" y="491"/>
                  </a:lnTo>
                  <a:lnTo>
                    <a:pt x="38" y="506"/>
                  </a:lnTo>
                  <a:lnTo>
                    <a:pt x="34" y="521"/>
                  </a:lnTo>
                  <a:lnTo>
                    <a:pt x="30" y="536"/>
                  </a:lnTo>
                  <a:lnTo>
                    <a:pt x="27" y="551"/>
                  </a:lnTo>
                  <a:lnTo>
                    <a:pt x="23" y="565"/>
                  </a:lnTo>
                  <a:lnTo>
                    <a:pt x="21" y="581"/>
                  </a:lnTo>
                  <a:lnTo>
                    <a:pt x="18" y="595"/>
                  </a:lnTo>
                  <a:lnTo>
                    <a:pt x="16" y="609"/>
                  </a:lnTo>
                  <a:lnTo>
                    <a:pt x="13" y="625"/>
                  </a:lnTo>
                  <a:lnTo>
                    <a:pt x="11" y="639"/>
                  </a:lnTo>
                  <a:lnTo>
                    <a:pt x="9" y="653"/>
                  </a:lnTo>
                  <a:lnTo>
                    <a:pt x="8" y="668"/>
                  </a:lnTo>
                  <a:lnTo>
                    <a:pt x="6" y="682"/>
                  </a:lnTo>
                  <a:lnTo>
                    <a:pt x="5" y="697"/>
                  </a:lnTo>
                  <a:lnTo>
                    <a:pt x="3" y="711"/>
                  </a:lnTo>
                  <a:lnTo>
                    <a:pt x="2" y="725"/>
                  </a:lnTo>
                  <a:lnTo>
                    <a:pt x="1" y="739"/>
                  </a:lnTo>
                  <a:lnTo>
                    <a:pt x="0" y="753"/>
                  </a:lnTo>
                  <a:lnTo>
                    <a:pt x="0" y="767"/>
                  </a:lnTo>
                  <a:lnTo>
                    <a:pt x="0" y="781"/>
                  </a:lnTo>
                  <a:lnTo>
                    <a:pt x="0" y="795"/>
                  </a:lnTo>
                  <a:lnTo>
                    <a:pt x="0" y="808"/>
                  </a:lnTo>
                  <a:lnTo>
                    <a:pt x="0" y="821"/>
                  </a:lnTo>
                  <a:lnTo>
                    <a:pt x="0" y="835"/>
                  </a:lnTo>
                  <a:lnTo>
                    <a:pt x="1" y="848"/>
                  </a:lnTo>
                  <a:lnTo>
                    <a:pt x="1" y="861"/>
                  </a:lnTo>
                  <a:lnTo>
                    <a:pt x="2" y="875"/>
                  </a:lnTo>
                  <a:lnTo>
                    <a:pt x="3" y="888"/>
                  </a:lnTo>
                  <a:lnTo>
                    <a:pt x="5" y="900"/>
                  </a:lnTo>
                  <a:lnTo>
                    <a:pt x="6" y="913"/>
                  </a:lnTo>
                  <a:lnTo>
                    <a:pt x="7" y="925"/>
                  </a:lnTo>
                  <a:lnTo>
                    <a:pt x="9" y="938"/>
                  </a:lnTo>
                  <a:lnTo>
                    <a:pt x="10" y="950"/>
                  </a:lnTo>
                  <a:lnTo>
                    <a:pt x="12" y="962"/>
                  </a:lnTo>
                  <a:lnTo>
                    <a:pt x="15" y="974"/>
                  </a:lnTo>
                  <a:lnTo>
                    <a:pt x="17" y="986"/>
                  </a:lnTo>
                  <a:lnTo>
                    <a:pt x="19" y="997"/>
                  </a:lnTo>
                  <a:lnTo>
                    <a:pt x="21" y="1008"/>
                  </a:lnTo>
                  <a:lnTo>
                    <a:pt x="24" y="1020"/>
                  </a:lnTo>
                  <a:lnTo>
                    <a:pt x="27" y="1031"/>
                  </a:lnTo>
                  <a:lnTo>
                    <a:pt x="30" y="1043"/>
                  </a:lnTo>
                  <a:lnTo>
                    <a:pt x="33" y="1052"/>
                  </a:lnTo>
                  <a:lnTo>
                    <a:pt x="37" y="1064"/>
                  </a:lnTo>
                  <a:lnTo>
                    <a:pt x="40" y="1075"/>
                  </a:lnTo>
                  <a:lnTo>
                    <a:pt x="43" y="1085"/>
                  </a:lnTo>
                  <a:lnTo>
                    <a:pt x="47" y="1096"/>
                  </a:lnTo>
                  <a:lnTo>
                    <a:pt x="50" y="1106"/>
                  </a:lnTo>
                  <a:lnTo>
                    <a:pt x="54" y="1115"/>
                  </a:lnTo>
                  <a:lnTo>
                    <a:pt x="58" y="1125"/>
                  </a:lnTo>
                  <a:lnTo>
                    <a:pt x="62" y="1135"/>
                  </a:lnTo>
                  <a:lnTo>
                    <a:pt x="66" y="1145"/>
                  </a:lnTo>
                  <a:lnTo>
                    <a:pt x="71" y="1155"/>
                  </a:lnTo>
                  <a:lnTo>
                    <a:pt x="75" y="1165"/>
                  </a:lnTo>
                  <a:lnTo>
                    <a:pt x="84" y="1185"/>
                  </a:lnTo>
                  <a:lnTo>
                    <a:pt x="94" y="1204"/>
                  </a:lnTo>
                  <a:lnTo>
                    <a:pt x="104" y="1224"/>
                  </a:lnTo>
                  <a:lnTo>
                    <a:pt x="114" y="1243"/>
                  </a:lnTo>
                  <a:lnTo>
                    <a:pt x="125" y="1261"/>
                  </a:lnTo>
                  <a:lnTo>
                    <a:pt x="136" y="1280"/>
                  </a:lnTo>
                  <a:lnTo>
                    <a:pt x="148" y="1300"/>
                  </a:lnTo>
                  <a:lnTo>
                    <a:pt x="159" y="1319"/>
                  </a:lnTo>
                  <a:lnTo>
                    <a:pt x="171" y="1338"/>
                  </a:lnTo>
                  <a:lnTo>
                    <a:pt x="185" y="1358"/>
                  </a:lnTo>
                  <a:lnTo>
                    <a:pt x="198" y="1377"/>
                  </a:lnTo>
                  <a:lnTo>
                    <a:pt x="211" y="1397"/>
                  </a:lnTo>
                  <a:lnTo>
                    <a:pt x="225" y="1418"/>
                  </a:lnTo>
                  <a:lnTo>
                    <a:pt x="238" y="1439"/>
                  </a:lnTo>
                  <a:lnTo>
                    <a:pt x="246" y="1449"/>
                  </a:lnTo>
                  <a:lnTo>
                    <a:pt x="252" y="1460"/>
                  </a:lnTo>
                  <a:lnTo>
                    <a:pt x="259" y="1471"/>
                  </a:lnTo>
                  <a:lnTo>
                    <a:pt x="267" y="1482"/>
                  </a:lnTo>
                  <a:lnTo>
                    <a:pt x="274" y="1493"/>
                  </a:lnTo>
                  <a:lnTo>
                    <a:pt x="281" y="1505"/>
                  </a:lnTo>
                  <a:lnTo>
                    <a:pt x="289" y="1516"/>
                  </a:lnTo>
                  <a:lnTo>
                    <a:pt x="296" y="1528"/>
                  </a:lnTo>
                  <a:lnTo>
                    <a:pt x="303" y="1539"/>
                  </a:lnTo>
                  <a:lnTo>
                    <a:pt x="311" y="1551"/>
                  </a:lnTo>
                  <a:lnTo>
                    <a:pt x="318" y="1563"/>
                  </a:lnTo>
                  <a:lnTo>
                    <a:pt x="326" y="157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25" name="Line 1449"/>
            <p:cNvSpPr>
              <a:spLocks noChangeShapeType="1"/>
            </p:cNvSpPr>
            <p:nvPr/>
          </p:nvSpPr>
          <p:spPr bwMode="auto">
            <a:xfrm>
              <a:off x="3123" y="3167"/>
              <a:ext cx="121" cy="1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26" name="Line 1450"/>
            <p:cNvSpPr>
              <a:spLocks noChangeShapeType="1"/>
            </p:cNvSpPr>
            <p:nvPr/>
          </p:nvSpPr>
          <p:spPr bwMode="auto">
            <a:xfrm>
              <a:off x="3090" y="3219"/>
              <a:ext cx="173" cy="1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27" name="Line 1451"/>
            <p:cNvSpPr>
              <a:spLocks noChangeShapeType="1"/>
            </p:cNvSpPr>
            <p:nvPr/>
          </p:nvSpPr>
          <p:spPr bwMode="auto">
            <a:xfrm>
              <a:off x="3064" y="3276"/>
              <a:ext cx="194" cy="1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28" name="Line 1452"/>
            <p:cNvSpPr>
              <a:spLocks noChangeShapeType="1"/>
            </p:cNvSpPr>
            <p:nvPr/>
          </p:nvSpPr>
          <p:spPr bwMode="auto">
            <a:xfrm>
              <a:off x="3047" y="3343"/>
              <a:ext cx="190" cy="1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29" name="Line 1453"/>
            <p:cNvSpPr>
              <a:spLocks noChangeShapeType="1"/>
            </p:cNvSpPr>
            <p:nvPr/>
          </p:nvSpPr>
          <p:spPr bwMode="auto">
            <a:xfrm>
              <a:off x="3043" y="3423"/>
              <a:ext cx="163" cy="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30" name="Line 1454"/>
            <p:cNvSpPr>
              <a:spLocks noChangeShapeType="1"/>
            </p:cNvSpPr>
            <p:nvPr/>
          </p:nvSpPr>
          <p:spPr bwMode="auto">
            <a:xfrm>
              <a:off x="3069" y="3532"/>
              <a:ext cx="104" cy="1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31" name="Freeform 1455"/>
            <p:cNvSpPr>
              <a:spLocks/>
            </p:cNvSpPr>
            <p:nvPr/>
          </p:nvSpPr>
          <p:spPr bwMode="auto">
            <a:xfrm>
              <a:off x="3043" y="2604"/>
              <a:ext cx="108" cy="533"/>
            </a:xfrm>
            <a:custGeom>
              <a:avLst/>
              <a:gdLst>
                <a:gd name="T0" fmla="*/ 314 w 326"/>
                <a:gd name="T1" fmla="*/ 1563 h 1575"/>
                <a:gd name="T2" fmla="*/ 290 w 326"/>
                <a:gd name="T3" fmla="*/ 1538 h 1575"/>
                <a:gd name="T4" fmla="*/ 267 w 326"/>
                <a:gd name="T5" fmla="*/ 1512 h 1575"/>
                <a:gd name="T6" fmla="*/ 244 w 326"/>
                <a:gd name="T7" fmla="*/ 1486 h 1575"/>
                <a:gd name="T8" fmla="*/ 223 w 326"/>
                <a:gd name="T9" fmla="*/ 1459 h 1575"/>
                <a:gd name="T10" fmla="*/ 204 w 326"/>
                <a:gd name="T11" fmla="*/ 1432 h 1575"/>
                <a:gd name="T12" fmla="*/ 185 w 326"/>
                <a:gd name="T13" fmla="*/ 1404 h 1575"/>
                <a:gd name="T14" fmla="*/ 167 w 326"/>
                <a:gd name="T15" fmla="*/ 1376 h 1575"/>
                <a:gd name="T16" fmla="*/ 150 w 326"/>
                <a:gd name="T17" fmla="*/ 1348 h 1575"/>
                <a:gd name="T18" fmla="*/ 135 w 326"/>
                <a:gd name="T19" fmla="*/ 1319 h 1575"/>
                <a:gd name="T20" fmla="*/ 120 w 326"/>
                <a:gd name="T21" fmla="*/ 1290 h 1575"/>
                <a:gd name="T22" fmla="*/ 106 w 326"/>
                <a:gd name="T23" fmla="*/ 1261 h 1575"/>
                <a:gd name="T24" fmla="*/ 93 w 326"/>
                <a:gd name="T25" fmla="*/ 1232 h 1575"/>
                <a:gd name="T26" fmla="*/ 81 w 326"/>
                <a:gd name="T27" fmla="*/ 1203 h 1575"/>
                <a:gd name="T28" fmla="*/ 70 w 326"/>
                <a:gd name="T29" fmla="*/ 1173 h 1575"/>
                <a:gd name="T30" fmla="*/ 60 w 326"/>
                <a:gd name="T31" fmla="*/ 1143 h 1575"/>
                <a:gd name="T32" fmla="*/ 50 w 326"/>
                <a:gd name="T33" fmla="*/ 1113 h 1575"/>
                <a:gd name="T34" fmla="*/ 41 w 326"/>
                <a:gd name="T35" fmla="*/ 1083 h 1575"/>
                <a:gd name="T36" fmla="*/ 34 w 326"/>
                <a:gd name="T37" fmla="*/ 1054 h 1575"/>
                <a:gd name="T38" fmla="*/ 27 w 326"/>
                <a:gd name="T39" fmla="*/ 1025 h 1575"/>
                <a:gd name="T40" fmla="*/ 21 w 326"/>
                <a:gd name="T41" fmla="*/ 995 h 1575"/>
                <a:gd name="T42" fmla="*/ 16 w 326"/>
                <a:gd name="T43" fmla="*/ 965 h 1575"/>
                <a:gd name="T44" fmla="*/ 11 w 326"/>
                <a:gd name="T45" fmla="*/ 936 h 1575"/>
                <a:gd name="T46" fmla="*/ 8 w 326"/>
                <a:gd name="T47" fmla="*/ 908 h 1575"/>
                <a:gd name="T48" fmla="*/ 5 w 326"/>
                <a:gd name="T49" fmla="*/ 879 h 1575"/>
                <a:gd name="T50" fmla="*/ 2 w 326"/>
                <a:gd name="T51" fmla="*/ 850 h 1575"/>
                <a:gd name="T52" fmla="*/ 0 w 326"/>
                <a:gd name="T53" fmla="*/ 823 h 1575"/>
                <a:gd name="T54" fmla="*/ 0 w 326"/>
                <a:gd name="T55" fmla="*/ 794 h 1575"/>
                <a:gd name="T56" fmla="*/ 0 w 326"/>
                <a:gd name="T57" fmla="*/ 767 h 1575"/>
                <a:gd name="T58" fmla="*/ 0 w 326"/>
                <a:gd name="T59" fmla="*/ 740 h 1575"/>
                <a:gd name="T60" fmla="*/ 1 w 326"/>
                <a:gd name="T61" fmla="*/ 713 h 1575"/>
                <a:gd name="T62" fmla="*/ 3 w 326"/>
                <a:gd name="T63" fmla="*/ 688 h 1575"/>
                <a:gd name="T64" fmla="*/ 6 w 326"/>
                <a:gd name="T65" fmla="*/ 662 h 1575"/>
                <a:gd name="T66" fmla="*/ 9 w 326"/>
                <a:gd name="T67" fmla="*/ 637 h 1575"/>
                <a:gd name="T68" fmla="*/ 12 w 326"/>
                <a:gd name="T69" fmla="*/ 613 h 1575"/>
                <a:gd name="T70" fmla="*/ 17 w 326"/>
                <a:gd name="T71" fmla="*/ 589 h 1575"/>
                <a:gd name="T72" fmla="*/ 21 w 326"/>
                <a:gd name="T73" fmla="*/ 566 h 1575"/>
                <a:gd name="T74" fmla="*/ 27 w 326"/>
                <a:gd name="T75" fmla="*/ 544 h 1575"/>
                <a:gd name="T76" fmla="*/ 33 w 326"/>
                <a:gd name="T77" fmla="*/ 522 h 1575"/>
                <a:gd name="T78" fmla="*/ 40 w 326"/>
                <a:gd name="T79" fmla="*/ 501 h 1575"/>
                <a:gd name="T80" fmla="*/ 47 w 326"/>
                <a:gd name="T81" fmla="*/ 480 h 1575"/>
                <a:gd name="T82" fmla="*/ 54 w 326"/>
                <a:gd name="T83" fmla="*/ 460 h 1575"/>
                <a:gd name="T84" fmla="*/ 62 w 326"/>
                <a:gd name="T85" fmla="*/ 439 h 1575"/>
                <a:gd name="T86" fmla="*/ 71 w 326"/>
                <a:gd name="T87" fmla="*/ 419 h 1575"/>
                <a:gd name="T88" fmla="*/ 84 w 326"/>
                <a:gd name="T89" fmla="*/ 390 h 1575"/>
                <a:gd name="T90" fmla="*/ 104 w 326"/>
                <a:gd name="T91" fmla="*/ 352 h 1575"/>
                <a:gd name="T92" fmla="*/ 125 w 326"/>
                <a:gd name="T93" fmla="*/ 314 h 1575"/>
                <a:gd name="T94" fmla="*/ 148 w 326"/>
                <a:gd name="T95" fmla="*/ 275 h 1575"/>
                <a:gd name="T96" fmla="*/ 171 w 326"/>
                <a:gd name="T97" fmla="*/ 237 h 1575"/>
                <a:gd name="T98" fmla="*/ 198 w 326"/>
                <a:gd name="T99" fmla="*/ 198 h 1575"/>
                <a:gd name="T100" fmla="*/ 225 w 326"/>
                <a:gd name="T101" fmla="*/ 157 h 1575"/>
                <a:gd name="T102" fmla="*/ 246 w 326"/>
                <a:gd name="T103" fmla="*/ 126 h 1575"/>
                <a:gd name="T104" fmla="*/ 259 w 326"/>
                <a:gd name="T105" fmla="*/ 104 h 1575"/>
                <a:gd name="T106" fmla="*/ 274 w 326"/>
                <a:gd name="T107" fmla="*/ 82 h 1575"/>
                <a:gd name="T108" fmla="*/ 289 w 326"/>
                <a:gd name="T109" fmla="*/ 60 h 1575"/>
                <a:gd name="T110" fmla="*/ 303 w 326"/>
                <a:gd name="T111" fmla="*/ 37 h 1575"/>
                <a:gd name="T112" fmla="*/ 318 w 326"/>
                <a:gd name="T113" fmla="*/ 12 h 1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26" h="1575">
                  <a:moveTo>
                    <a:pt x="326" y="1575"/>
                  </a:moveTo>
                  <a:lnTo>
                    <a:pt x="314" y="1563"/>
                  </a:lnTo>
                  <a:lnTo>
                    <a:pt x="302" y="1550"/>
                  </a:lnTo>
                  <a:lnTo>
                    <a:pt x="290" y="1538"/>
                  </a:lnTo>
                  <a:lnTo>
                    <a:pt x="278" y="1524"/>
                  </a:lnTo>
                  <a:lnTo>
                    <a:pt x="267" y="1512"/>
                  </a:lnTo>
                  <a:lnTo>
                    <a:pt x="255" y="1499"/>
                  </a:lnTo>
                  <a:lnTo>
                    <a:pt x="244" y="1486"/>
                  </a:lnTo>
                  <a:lnTo>
                    <a:pt x="234" y="1472"/>
                  </a:lnTo>
                  <a:lnTo>
                    <a:pt x="223" y="1459"/>
                  </a:lnTo>
                  <a:lnTo>
                    <a:pt x="213" y="1445"/>
                  </a:lnTo>
                  <a:lnTo>
                    <a:pt x="204" y="1432"/>
                  </a:lnTo>
                  <a:lnTo>
                    <a:pt x="195" y="1417"/>
                  </a:lnTo>
                  <a:lnTo>
                    <a:pt x="185" y="1404"/>
                  </a:lnTo>
                  <a:lnTo>
                    <a:pt x="176" y="1390"/>
                  </a:lnTo>
                  <a:lnTo>
                    <a:pt x="167" y="1376"/>
                  </a:lnTo>
                  <a:lnTo>
                    <a:pt x="159" y="1362"/>
                  </a:lnTo>
                  <a:lnTo>
                    <a:pt x="150" y="1348"/>
                  </a:lnTo>
                  <a:lnTo>
                    <a:pt x="143" y="1333"/>
                  </a:lnTo>
                  <a:lnTo>
                    <a:pt x="135" y="1319"/>
                  </a:lnTo>
                  <a:lnTo>
                    <a:pt x="127" y="1304"/>
                  </a:lnTo>
                  <a:lnTo>
                    <a:pt x="120" y="1290"/>
                  </a:lnTo>
                  <a:lnTo>
                    <a:pt x="113" y="1276"/>
                  </a:lnTo>
                  <a:lnTo>
                    <a:pt x="106" y="1261"/>
                  </a:lnTo>
                  <a:lnTo>
                    <a:pt x="100" y="1246"/>
                  </a:lnTo>
                  <a:lnTo>
                    <a:pt x="93" y="1232"/>
                  </a:lnTo>
                  <a:lnTo>
                    <a:pt x="87" y="1217"/>
                  </a:lnTo>
                  <a:lnTo>
                    <a:pt x="81" y="1203"/>
                  </a:lnTo>
                  <a:lnTo>
                    <a:pt x="75" y="1187"/>
                  </a:lnTo>
                  <a:lnTo>
                    <a:pt x="70" y="1173"/>
                  </a:lnTo>
                  <a:lnTo>
                    <a:pt x="64" y="1157"/>
                  </a:lnTo>
                  <a:lnTo>
                    <a:pt x="60" y="1143"/>
                  </a:lnTo>
                  <a:lnTo>
                    <a:pt x="54" y="1129"/>
                  </a:lnTo>
                  <a:lnTo>
                    <a:pt x="50" y="1113"/>
                  </a:lnTo>
                  <a:lnTo>
                    <a:pt x="45" y="1099"/>
                  </a:lnTo>
                  <a:lnTo>
                    <a:pt x="41" y="1083"/>
                  </a:lnTo>
                  <a:lnTo>
                    <a:pt x="38" y="1069"/>
                  </a:lnTo>
                  <a:lnTo>
                    <a:pt x="34" y="1054"/>
                  </a:lnTo>
                  <a:lnTo>
                    <a:pt x="30" y="1039"/>
                  </a:lnTo>
                  <a:lnTo>
                    <a:pt x="27" y="1025"/>
                  </a:lnTo>
                  <a:lnTo>
                    <a:pt x="23" y="1009"/>
                  </a:lnTo>
                  <a:lnTo>
                    <a:pt x="21" y="995"/>
                  </a:lnTo>
                  <a:lnTo>
                    <a:pt x="18" y="981"/>
                  </a:lnTo>
                  <a:lnTo>
                    <a:pt x="16" y="965"/>
                  </a:lnTo>
                  <a:lnTo>
                    <a:pt x="13" y="951"/>
                  </a:lnTo>
                  <a:lnTo>
                    <a:pt x="11" y="936"/>
                  </a:lnTo>
                  <a:lnTo>
                    <a:pt x="9" y="922"/>
                  </a:lnTo>
                  <a:lnTo>
                    <a:pt x="8" y="908"/>
                  </a:lnTo>
                  <a:lnTo>
                    <a:pt x="6" y="893"/>
                  </a:lnTo>
                  <a:lnTo>
                    <a:pt x="5" y="879"/>
                  </a:lnTo>
                  <a:lnTo>
                    <a:pt x="3" y="865"/>
                  </a:lnTo>
                  <a:lnTo>
                    <a:pt x="2" y="850"/>
                  </a:lnTo>
                  <a:lnTo>
                    <a:pt x="1" y="836"/>
                  </a:lnTo>
                  <a:lnTo>
                    <a:pt x="0" y="823"/>
                  </a:lnTo>
                  <a:lnTo>
                    <a:pt x="0" y="808"/>
                  </a:lnTo>
                  <a:lnTo>
                    <a:pt x="0" y="794"/>
                  </a:lnTo>
                  <a:lnTo>
                    <a:pt x="0" y="781"/>
                  </a:lnTo>
                  <a:lnTo>
                    <a:pt x="0" y="767"/>
                  </a:lnTo>
                  <a:lnTo>
                    <a:pt x="0" y="753"/>
                  </a:lnTo>
                  <a:lnTo>
                    <a:pt x="0" y="740"/>
                  </a:lnTo>
                  <a:lnTo>
                    <a:pt x="1" y="726"/>
                  </a:lnTo>
                  <a:lnTo>
                    <a:pt x="1" y="713"/>
                  </a:lnTo>
                  <a:lnTo>
                    <a:pt x="2" y="701"/>
                  </a:lnTo>
                  <a:lnTo>
                    <a:pt x="3" y="688"/>
                  </a:lnTo>
                  <a:lnTo>
                    <a:pt x="5" y="674"/>
                  </a:lnTo>
                  <a:lnTo>
                    <a:pt x="6" y="662"/>
                  </a:lnTo>
                  <a:lnTo>
                    <a:pt x="7" y="650"/>
                  </a:lnTo>
                  <a:lnTo>
                    <a:pt x="9" y="637"/>
                  </a:lnTo>
                  <a:lnTo>
                    <a:pt x="10" y="625"/>
                  </a:lnTo>
                  <a:lnTo>
                    <a:pt x="12" y="613"/>
                  </a:lnTo>
                  <a:lnTo>
                    <a:pt x="15" y="602"/>
                  </a:lnTo>
                  <a:lnTo>
                    <a:pt x="17" y="589"/>
                  </a:lnTo>
                  <a:lnTo>
                    <a:pt x="19" y="578"/>
                  </a:lnTo>
                  <a:lnTo>
                    <a:pt x="21" y="566"/>
                  </a:lnTo>
                  <a:lnTo>
                    <a:pt x="24" y="555"/>
                  </a:lnTo>
                  <a:lnTo>
                    <a:pt x="27" y="544"/>
                  </a:lnTo>
                  <a:lnTo>
                    <a:pt x="30" y="533"/>
                  </a:lnTo>
                  <a:lnTo>
                    <a:pt x="33" y="522"/>
                  </a:lnTo>
                  <a:lnTo>
                    <a:pt x="37" y="512"/>
                  </a:lnTo>
                  <a:lnTo>
                    <a:pt x="40" y="501"/>
                  </a:lnTo>
                  <a:lnTo>
                    <a:pt x="43" y="490"/>
                  </a:lnTo>
                  <a:lnTo>
                    <a:pt x="47" y="480"/>
                  </a:lnTo>
                  <a:lnTo>
                    <a:pt x="50" y="470"/>
                  </a:lnTo>
                  <a:lnTo>
                    <a:pt x="54" y="460"/>
                  </a:lnTo>
                  <a:lnTo>
                    <a:pt x="58" y="449"/>
                  </a:lnTo>
                  <a:lnTo>
                    <a:pt x="62" y="439"/>
                  </a:lnTo>
                  <a:lnTo>
                    <a:pt x="66" y="429"/>
                  </a:lnTo>
                  <a:lnTo>
                    <a:pt x="71" y="419"/>
                  </a:lnTo>
                  <a:lnTo>
                    <a:pt x="75" y="409"/>
                  </a:lnTo>
                  <a:lnTo>
                    <a:pt x="84" y="390"/>
                  </a:lnTo>
                  <a:lnTo>
                    <a:pt x="94" y="371"/>
                  </a:lnTo>
                  <a:lnTo>
                    <a:pt x="104" y="352"/>
                  </a:lnTo>
                  <a:lnTo>
                    <a:pt x="114" y="333"/>
                  </a:lnTo>
                  <a:lnTo>
                    <a:pt x="125" y="314"/>
                  </a:lnTo>
                  <a:lnTo>
                    <a:pt x="136" y="294"/>
                  </a:lnTo>
                  <a:lnTo>
                    <a:pt x="148" y="275"/>
                  </a:lnTo>
                  <a:lnTo>
                    <a:pt x="159" y="257"/>
                  </a:lnTo>
                  <a:lnTo>
                    <a:pt x="171" y="237"/>
                  </a:lnTo>
                  <a:lnTo>
                    <a:pt x="185" y="218"/>
                  </a:lnTo>
                  <a:lnTo>
                    <a:pt x="198" y="198"/>
                  </a:lnTo>
                  <a:lnTo>
                    <a:pt x="211" y="177"/>
                  </a:lnTo>
                  <a:lnTo>
                    <a:pt x="225" y="157"/>
                  </a:lnTo>
                  <a:lnTo>
                    <a:pt x="238" y="136"/>
                  </a:lnTo>
                  <a:lnTo>
                    <a:pt x="246" y="126"/>
                  </a:lnTo>
                  <a:lnTo>
                    <a:pt x="252" y="115"/>
                  </a:lnTo>
                  <a:lnTo>
                    <a:pt x="259" y="104"/>
                  </a:lnTo>
                  <a:lnTo>
                    <a:pt x="267" y="93"/>
                  </a:lnTo>
                  <a:lnTo>
                    <a:pt x="274" y="82"/>
                  </a:lnTo>
                  <a:lnTo>
                    <a:pt x="281" y="71"/>
                  </a:lnTo>
                  <a:lnTo>
                    <a:pt x="289" y="60"/>
                  </a:lnTo>
                  <a:lnTo>
                    <a:pt x="296" y="48"/>
                  </a:lnTo>
                  <a:lnTo>
                    <a:pt x="303" y="37"/>
                  </a:lnTo>
                  <a:lnTo>
                    <a:pt x="311" y="25"/>
                  </a:lnTo>
                  <a:lnTo>
                    <a:pt x="318" y="12"/>
                  </a:lnTo>
                  <a:lnTo>
                    <a:pt x="32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32" name="Line 1456"/>
            <p:cNvSpPr>
              <a:spLocks noChangeShapeType="1"/>
            </p:cNvSpPr>
            <p:nvPr/>
          </p:nvSpPr>
          <p:spPr bwMode="auto">
            <a:xfrm>
              <a:off x="4429" y="2604"/>
              <a:ext cx="240" cy="106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33" name="Line 1457"/>
            <p:cNvSpPr>
              <a:spLocks noChangeShapeType="1"/>
            </p:cNvSpPr>
            <p:nvPr/>
          </p:nvSpPr>
          <p:spPr bwMode="auto">
            <a:xfrm flipH="1" flipV="1">
              <a:off x="4389" y="2604"/>
              <a:ext cx="239" cy="106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34" name="Line 1458"/>
            <p:cNvSpPr>
              <a:spLocks noChangeShapeType="1"/>
            </p:cNvSpPr>
            <p:nvPr/>
          </p:nvSpPr>
          <p:spPr bwMode="auto">
            <a:xfrm flipH="1" flipV="1">
              <a:off x="4351" y="2746"/>
              <a:ext cx="239" cy="78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35" name="Line 1459"/>
            <p:cNvSpPr>
              <a:spLocks noChangeShapeType="1"/>
            </p:cNvSpPr>
            <p:nvPr/>
          </p:nvSpPr>
          <p:spPr bwMode="auto">
            <a:xfrm>
              <a:off x="4309" y="2746"/>
              <a:ext cx="239" cy="78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36" name="Line 1460"/>
            <p:cNvSpPr>
              <a:spLocks noChangeShapeType="1"/>
            </p:cNvSpPr>
            <p:nvPr/>
          </p:nvSpPr>
          <p:spPr bwMode="auto">
            <a:xfrm>
              <a:off x="4271" y="2604"/>
              <a:ext cx="239" cy="106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37" name="Line 1461"/>
            <p:cNvSpPr>
              <a:spLocks noChangeShapeType="1"/>
            </p:cNvSpPr>
            <p:nvPr/>
          </p:nvSpPr>
          <p:spPr bwMode="auto">
            <a:xfrm flipH="1" flipV="1">
              <a:off x="4231" y="2604"/>
              <a:ext cx="239" cy="106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38" name="Line 1462"/>
            <p:cNvSpPr>
              <a:spLocks noChangeShapeType="1"/>
            </p:cNvSpPr>
            <p:nvPr/>
          </p:nvSpPr>
          <p:spPr bwMode="auto">
            <a:xfrm flipH="1" flipV="1">
              <a:off x="4193" y="2746"/>
              <a:ext cx="239" cy="78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39" name="Line 1463"/>
            <p:cNvSpPr>
              <a:spLocks noChangeShapeType="1"/>
            </p:cNvSpPr>
            <p:nvPr/>
          </p:nvSpPr>
          <p:spPr bwMode="auto">
            <a:xfrm>
              <a:off x="4150" y="2746"/>
              <a:ext cx="239" cy="78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40" name="Line 1464"/>
            <p:cNvSpPr>
              <a:spLocks noChangeShapeType="1"/>
            </p:cNvSpPr>
            <p:nvPr/>
          </p:nvSpPr>
          <p:spPr bwMode="auto">
            <a:xfrm>
              <a:off x="4112" y="2604"/>
              <a:ext cx="239" cy="106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41" name="Line 1465"/>
            <p:cNvSpPr>
              <a:spLocks noChangeShapeType="1"/>
            </p:cNvSpPr>
            <p:nvPr/>
          </p:nvSpPr>
          <p:spPr bwMode="auto">
            <a:xfrm flipH="1" flipV="1">
              <a:off x="4072" y="2604"/>
              <a:ext cx="239" cy="106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42" name="Line 1466"/>
            <p:cNvSpPr>
              <a:spLocks noChangeShapeType="1"/>
            </p:cNvSpPr>
            <p:nvPr/>
          </p:nvSpPr>
          <p:spPr bwMode="auto">
            <a:xfrm flipH="1" flipV="1">
              <a:off x="4034" y="2746"/>
              <a:ext cx="239" cy="78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43" name="Line 1467"/>
            <p:cNvSpPr>
              <a:spLocks noChangeShapeType="1"/>
            </p:cNvSpPr>
            <p:nvPr/>
          </p:nvSpPr>
          <p:spPr bwMode="auto">
            <a:xfrm>
              <a:off x="3992" y="2746"/>
              <a:ext cx="239" cy="78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44" name="Line 1468"/>
            <p:cNvSpPr>
              <a:spLocks noChangeShapeType="1"/>
            </p:cNvSpPr>
            <p:nvPr/>
          </p:nvSpPr>
          <p:spPr bwMode="auto">
            <a:xfrm>
              <a:off x="3954" y="2604"/>
              <a:ext cx="239" cy="106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45" name="Line 1469"/>
            <p:cNvSpPr>
              <a:spLocks noChangeShapeType="1"/>
            </p:cNvSpPr>
            <p:nvPr/>
          </p:nvSpPr>
          <p:spPr bwMode="auto">
            <a:xfrm flipH="1" flipV="1">
              <a:off x="3914" y="2604"/>
              <a:ext cx="239" cy="106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46" name="Line 1470"/>
            <p:cNvSpPr>
              <a:spLocks noChangeShapeType="1"/>
            </p:cNvSpPr>
            <p:nvPr/>
          </p:nvSpPr>
          <p:spPr bwMode="auto">
            <a:xfrm flipH="1" flipV="1">
              <a:off x="3876" y="2746"/>
              <a:ext cx="239" cy="78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47" name="Line 1471"/>
            <p:cNvSpPr>
              <a:spLocks noChangeShapeType="1"/>
            </p:cNvSpPr>
            <p:nvPr/>
          </p:nvSpPr>
          <p:spPr bwMode="auto">
            <a:xfrm>
              <a:off x="3833" y="2746"/>
              <a:ext cx="239" cy="78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48" name="Line 1472"/>
            <p:cNvSpPr>
              <a:spLocks noChangeShapeType="1"/>
            </p:cNvSpPr>
            <p:nvPr/>
          </p:nvSpPr>
          <p:spPr bwMode="auto">
            <a:xfrm>
              <a:off x="3795" y="2604"/>
              <a:ext cx="239" cy="106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49" name="Line 1473"/>
            <p:cNvSpPr>
              <a:spLocks noChangeShapeType="1"/>
            </p:cNvSpPr>
            <p:nvPr/>
          </p:nvSpPr>
          <p:spPr bwMode="auto">
            <a:xfrm flipH="1" flipV="1">
              <a:off x="3755" y="2604"/>
              <a:ext cx="239" cy="106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50" name="Line 1474"/>
            <p:cNvSpPr>
              <a:spLocks noChangeShapeType="1"/>
            </p:cNvSpPr>
            <p:nvPr/>
          </p:nvSpPr>
          <p:spPr bwMode="auto">
            <a:xfrm flipH="1" flipV="1">
              <a:off x="3717" y="2746"/>
              <a:ext cx="239" cy="78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51" name="Line 1475"/>
            <p:cNvSpPr>
              <a:spLocks noChangeShapeType="1"/>
            </p:cNvSpPr>
            <p:nvPr/>
          </p:nvSpPr>
          <p:spPr bwMode="auto">
            <a:xfrm>
              <a:off x="3674" y="2746"/>
              <a:ext cx="240" cy="78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52" name="Line 1476"/>
            <p:cNvSpPr>
              <a:spLocks noChangeShapeType="1"/>
            </p:cNvSpPr>
            <p:nvPr/>
          </p:nvSpPr>
          <p:spPr bwMode="auto">
            <a:xfrm>
              <a:off x="3637" y="2604"/>
              <a:ext cx="239" cy="106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53" name="Line 1477"/>
            <p:cNvSpPr>
              <a:spLocks noChangeShapeType="1"/>
            </p:cNvSpPr>
            <p:nvPr/>
          </p:nvSpPr>
          <p:spPr bwMode="auto">
            <a:xfrm>
              <a:off x="3665" y="3137"/>
              <a:ext cx="90" cy="39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54" name="Line 1478"/>
            <p:cNvSpPr>
              <a:spLocks noChangeShapeType="1"/>
            </p:cNvSpPr>
            <p:nvPr/>
          </p:nvSpPr>
          <p:spPr bwMode="auto">
            <a:xfrm>
              <a:off x="3665" y="3137"/>
              <a:ext cx="52" cy="53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55" name="Line 1479"/>
            <p:cNvSpPr>
              <a:spLocks noChangeShapeType="1"/>
            </p:cNvSpPr>
            <p:nvPr/>
          </p:nvSpPr>
          <p:spPr bwMode="auto">
            <a:xfrm>
              <a:off x="4588" y="2604"/>
              <a:ext cx="196" cy="88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56" name="Line 1480"/>
            <p:cNvSpPr>
              <a:spLocks noChangeShapeType="1"/>
            </p:cNvSpPr>
            <p:nvPr/>
          </p:nvSpPr>
          <p:spPr bwMode="auto">
            <a:xfrm flipH="1" flipV="1">
              <a:off x="4548" y="2604"/>
              <a:ext cx="236" cy="106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57" name="Line 1481"/>
            <p:cNvSpPr>
              <a:spLocks noChangeShapeType="1"/>
            </p:cNvSpPr>
            <p:nvPr/>
          </p:nvSpPr>
          <p:spPr bwMode="auto">
            <a:xfrm flipH="1" flipV="1">
              <a:off x="4510" y="2746"/>
              <a:ext cx="239" cy="78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58" name="Line 1482"/>
            <p:cNvSpPr>
              <a:spLocks noChangeShapeType="1"/>
            </p:cNvSpPr>
            <p:nvPr/>
          </p:nvSpPr>
          <p:spPr bwMode="auto">
            <a:xfrm>
              <a:off x="4467" y="2746"/>
              <a:ext cx="239" cy="78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59" name="Line 1483"/>
            <p:cNvSpPr>
              <a:spLocks noChangeShapeType="1"/>
            </p:cNvSpPr>
            <p:nvPr/>
          </p:nvSpPr>
          <p:spPr bwMode="auto">
            <a:xfrm>
              <a:off x="4747" y="2604"/>
              <a:ext cx="37" cy="168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60" name="Line 1484"/>
            <p:cNvSpPr>
              <a:spLocks noChangeShapeType="1"/>
            </p:cNvSpPr>
            <p:nvPr/>
          </p:nvSpPr>
          <p:spPr bwMode="auto">
            <a:xfrm flipH="1" flipV="1">
              <a:off x="4706" y="2604"/>
              <a:ext cx="78" cy="35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61" name="Line 1485"/>
            <p:cNvSpPr>
              <a:spLocks noChangeShapeType="1"/>
            </p:cNvSpPr>
            <p:nvPr/>
          </p:nvSpPr>
          <p:spPr bwMode="auto">
            <a:xfrm flipH="1" flipV="1">
              <a:off x="4669" y="2746"/>
              <a:ext cx="115" cy="38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62" name="Line 1486"/>
            <p:cNvSpPr>
              <a:spLocks noChangeShapeType="1"/>
            </p:cNvSpPr>
            <p:nvPr/>
          </p:nvSpPr>
          <p:spPr bwMode="auto">
            <a:xfrm>
              <a:off x="4626" y="2746"/>
              <a:ext cx="158" cy="52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63" name="Line 1487"/>
            <p:cNvSpPr>
              <a:spLocks noChangeShapeType="1"/>
            </p:cNvSpPr>
            <p:nvPr/>
          </p:nvSpPr>
          <p:spPr bwMode="auto">
            <a:xfrm flipH="1">
              <a:off x="3674" y="2746"/>
              <a:ext cx="43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64" name="Line 1488"/>
            <p:cNvSpPr>
              <a:spLocks noChangeShapeType="1"/>
            </p:cNvSpPr>
            <p:nvPr/>
          </p:nvSpPr>
          <p:spPr bwMode="auto">
            <a:xfrm>
              <a:off x="3637" y="2604"/>
              <a:ext cx="37" cy="14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65" name="Line 1489"/>
            <p:cNvSpPr>
              <a:spLocks noChangeShapeType="1"/>
            </p:cNvSpPr>
            <p:nvPr/>
          </p:nvSpPr>
          <p:spPr bwMode="auto">
            <a:xfrm>
              <a:off x="3755" y="2604"/>
              <a:ext cx="40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66" name="Line 1490"/>
            <p:cNvSpPr>
              <a:spLocks noChangeShapeType="1"/>
            </p:cNvSpPr>
            <p:nvPr/>
          </p:nvSpPr>
          <p:spPr bwMode="auto">
            <a:xfrm flipV="1">
              <a:off x="3717" y="2604"/>
              <a:ext cx="38" cy="14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67" name="Line 1491"/>
            <p:cNvSpPr>
              <a:spLocks noChangeShapeType="1"/>
            </p:cNvSpPr>
            <p:nvPr/>
          </p:nvSpPr>
          <p:spPr bwMode="auto">
            <a:xfrm>
              <a:off x="3755" y="2604"/>
              <a:ext cx="40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68" name="Line 1492"/>
            <p:cNvSpPr>
              <a:spLocks noChangeShapeType="1"/>
            </p:cNvSpPr>
            <p:nvPr/>
          </p:nvSpPr>
          <p:spPr bwMode="auto">
            <a:xfrm flipH="1" flipV="1">
              <a:off x="3715" y="3137"/>
              <a:ext cx="83" cy="39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69" name="Line 1493"/>
            <p:cNvSpPr>
              <a:spLocks noChangeShapeType="1"/>
            </p:cNvSpPr>
            <p:nvPr/>
          </p:nvSpPr>
          <p:spPr bwMode="auto">
            <a:xfrm flipH="1" flipV="1">
              <a:off x="3715" y="3137"/>
              <a:ext cx="120" cy="53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70" name="Line 1494"/>
            <p:cNvSpPr>
              <a:spLocks noChangeShapeType="1"/>
            </p:cNvSpPr>
            <p:nvPr/>
          </p:nvSpPr>
          <p:spPr bwMode="auto">
            <a:xfrm>
              <a:off x="3151" y="2604"/>
              <a:ext cx="48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71" name="Line 1495"/>
            <p:cNvSpPr>
              <a:spLocks noChangeShapeType="1"/>
            </p:cNvSpPr>
            <p:nvPr/>
          </p:nvSpPr>
          <p:spPr bwMode="auto">
            <a:xfrm flipH="1">
              <a:off x="3833" y="2746"/>
              <a:ext cx="43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72" name="Line 1496"/>
            <p:cNvSpPr>
              <a:spLocks noChangeShapeType="1"/>
            </p:cNvSpPr>
            <p:nvPr/>
          </p:nvSpPr>
          <p:spPr bwMode="auto">
            <a:xfrm>
              <a:off x="3795" y="2604"/>
              <a:ext cx="38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73" name="Line 1497"/>
            <p:cNvSpPr>
              <a:spLocks noChangeShapeType="1"/>
            </p:cNvSpPr>
            <p:nvPr/>
          </p:nvSpPr>
          <p:spPr bwMode="auto">
            <a:xfrm>
              <a:off x="3914" y="2604"/>
              <a:ext cx="40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74" name="Line 1498"/>
            <p:cNvSpPr>
              <a:spLocks noChangeShapeType="1"/>
            </p:cNvSpPr>
            <p:nvPr/>
          </p:nvSpPr>
          <p:spPr bwMode="auto">
            <a:xfrm flipV="1">
              <a:off x="3876" y="2604"/>
              <a:ext cx="38" cy="14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75" name="Line 1499"/>
            <p:cNvSpPr>
              <a:spLocks noChangeShapeType="1"/>
            </p:cNvSpPr>
            <p:nvPr/>
          </p:nvSpPr>
          <p:spPr bwMode="auto">
            <a:xfrm>
              <a:off x="3954" y="2604"/>
              <a:ext cx="38" cy="14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76" name="Line 1500"/>
            <p:cNvSpPr>
              <a:spLocks noChangeShapeType="1"/>
            </p:cNvSpPr>
            <p:nvPr/>
          </p:nvSpPr>
          <p:spPr bwMode="auto">
            <a:xfrm flipH="1">
              <a:off x="3992" y="2746"/>
              <a:ext cx="4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77" name="Line 1501"/>
            <p:cNvSpPr>
              <a:spLocks noChangeShapeType="1"/>
            </p:cNvSpPr>
            <p:nvPr/>
          </p:nvSpPr>
          <p:spPr bwMode="auto">
            <a:xfrm>
              <a:off x="4072" y="2604"/>
              <a:ext cx="4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78" name="Line 1502"/>
            <p:cNvSpPr>
              <a:spLocks noChangeShapeType="1"/>
            </p:cNvSpPr>
            <p:nvPr/>
          </p:nvSpPr>
          <p:spPr bwMode="auto">
            <a:xfrm flipV="1">
              <a:off x="4034" y="2604"/>
              <a:ext cx="38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79" name="Line 1503"/>
            <p:cNvSpPr>
              <a:spLocks noChangeShapeType="1"/>
            </p:cNvSpPr>
            <p:nvPr/>
          </p:nvSpPr>
          <p:spPr bwMode="auto">
            <a:xfrm>
              <a:off x="4112" y="2604"/>
              <a:ext cx="38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80" name="Line 1504"/>
            <p:cNvSpPr>
              <a:spLocks noChangeShapeType="1"/>
            </p:cNvSpPr>
            <p:nvPr/>
          </p:nvSpPr>
          <p:spPr bwMode="auto">
            <a:xfrm flipH="1">
              <a:off x="4150" y="2746"/>
              <a:ext cx="43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81" name="Line 1505"/>
            <p:cNvSpPr>
              <a:spLocks noChangeShapeType="1"/>
            </p:cNvSpPr>
            <p:nvPr/>
          </p:nvSpPr>
          <p:spPr bwMode="auto">
            <a:xfrm>
              <a:off x="4231" y="2604"/>
              <a:ext cx="40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82" name="Line 1506"/>
            <p:cNvSpPr>
              <a:spLocks noChangeShapeType="1"/>
            </p:cNvSpPr>
            <p:nvPr/>
          </p:nvSpPr>
          <p:spPr bwMode="auto">
            <a:xfrm flipV="1">
              <a:off x="4193" y="2604"/>
              <a:ext cx="38" cy="14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83" name="Line 1507"/>
            <p:cNvSpPr>
              <a:spLocks noChangeShapeType="1"/>
            </p:cNvSpPr>
            <p:nvPr/>
          </p:nvSpPr>
          <p:spPr bwMode="auto">
            <a:xfrm>
              <a:off x="4271" y="2604"/>
              <a:ext cx="38" cy="14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84" name="Line 1508"/>
            <p:cNvSpPr>
              <a:spLocks noChangeShapeType="1"/>
            </p:cNvSpPr>
            <p:nvPr/>
          </p:nvSpPr>
          <p:spPr bwMode="auto">
            <a:xfrm flipH="1">
              <a:off x="4309" y="2746"/>
              <a:ext cx="42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85" name="Line 1509"/>
            <p:cNvSpPr>
              <a:spLocks noChangeShapeType="1"/>
            </p:cNvSpPr>
            <p:nvPr/>
          </p:nvSpPr>
          <p:spPr bwMode="auto">
            <a:xfrm>
              <a:off x="4389" y="2604"/>
              <a:ext cx="40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86" name="Line 1510"/>
            <p:cNvSpPr>
              <a:spLocks noChangeShapeType="1"/>
            </p:cNvSpPr>
            <p:nvPr/>
          </p:nvSpPr>
          <p:spPr bwMode="auto">
            <a:xfrm flipV="1">
              <a:off x="4351" y="2604"/>
              <a:ext cx="38" cy="14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87" name="Line 1511"/>
            <p:cNvSpPr>
              <a:spLocks noChangeShapeType="1"/>
            </p:cNvSpPr>
            <p:nvPr/>
          </p:nvSpPr>
          <p:spPr bwMode="auto">
            <a:xfrm>
              <a:off x="4429" y="2604"/>
              <a:ext cx="38" cy="14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88" name="Line 1512"/>
            <p:cNvSpPr>
              <a:spLocks noChangeShapeType="1"/>
            </p:cNvSpPr>
            <p:nvPr/>
          </p:nvSpPr>
          <p:spPr bwMode="auto">
            <a:xfrm flipH="1">
              <a:off x="4467" y="2746"/>
              <a:ext cx="43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89" name="Line 1513"/>
            <p:cNvSpPr>
              <a:spLocks noChangeShapeType="1"/>
            </p:cNvSpPr>
            <p:nvPr/>
          </p:nvSpPr>
          <p:spPr bwMode="auto">
            <a:xfrm>
              <a:off x="4548" y="2604"/>
              <a:ext cx="40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90" name="Line 1514"/>
            <p:cNvSpPr>
              <a:spLocks noChangeShapeType="1"/>
            </p:cNvSpPr>
            <p:nvPr/>
          </p:nvSpPr>
          <p:spPr bwMode="auto">
            <a:xfrm flipV="1">
              <a:off x="4510" y="2604"/>
              <a:ext cx="38" cy="14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91" name="Line 1515"/>
            <p:cNvSpPr>
              <a:spLocks noChangeShapeType="1"/>
            </p:cNvSpPr>
            <p:nvPr/>
          </p:nvSpPr>
          <p:spPr bwMode="auto">
            <a:xfrm>
              <a:off x="4588" y="2604"/>
              <a:ext cx="38" cy="14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92" name="Line 1516"/>
            <p:cNvSpPr>
              <a:spLocks noChangeShapeType="1"/>
            </p:cNvSpPr>
            <p:nvPr/>
          </p:nvSpPr>
          <p:spPr bwMode="auto">
            <a:xfrm flipH="1">
              <a:off x="4626" y="2746"/>
              <a:ext cx="43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93" name="Line 1517"/>
            <p:cNvSpPr>
              <a:spLocks noChangeShapeType="1"/>
            </p:cNvSpPr>
            <p:nvPr/>
          </p:nvSpPr>
          <p:spPr bwMode="auto">
            <a:xfrm>
              <a:off x="4706" y="2604"/>
              <a:ext cx="41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94" name="Line 1518"/>
            <p:cNvSpPr>
              <a:spLocks noChangeShapeType="1"/>
            </p:cNvSpPr>
            <p:nvPr/>
          </p:nvSpPr>
          <p:spPr bwMode="auto">
            <a:xfrm flipV="1">
              <a:off x="4669" y="2604"/>
              <a:ext cx="37" cy="14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95" name="Line 1519"/>
            <p:cNvSpPr>
              <a:spLocks noChangeShapeType="1"/>
            </p:cNvSpPr>
            <p:nvPr/>
          </p:nvSpPr>
          <p:spPr bwMode="auto">
            <a:xfrm>
              <a:off x="4747" y="2604"/>
              <a:ext cx="37" cy="14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96" name="Line 1520"/>
            <p:cNvSpPr>
              <a:spLocks noChangeShapeType="1"/>
            </p:cNvSpPr>
            <p:nvPr/>
          </p:nvSpPr>
          <p:spPr bwMode="auto">
            <a:xfrm>
              <a:off x="2991" y="3137"/>
              <a:ext cx="1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97" name="Line 1521"/>
            <p:cNvSpPr>
              <a:spLocks noChangeShapeType="1"/>
            </p:cNvSpPr>
            <p:nvPr/>
          </p:nvSpPr>
          <p:spPr bwMode="auto">
            <a:xfrm>
              <a:off x="3211" y="3137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98" name="Line 1522"/>
            <p:cNvSpPr>
              <a:spLocks noChangeShapeType="1"/>
            </p:cNvSpPr>
            <p:nvPr/>
          </p:nvSpPr>
          <p:spPr bwMode="auto">
            <a:xfrm>
              <a:off x="3260" y="3137"/>
              <a:ext cx="2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699" name="Line 1523"/>
            <p:cNvSpPr>
              <a:spLocks noChangeShapeType="1"/>
            </p:cNvSpPr>
            <p:nvPr/>
          </p:nvSpPr>
          <p:spPr bwMode="auto">
            <a:xfrm>
              <a:off x="3499" y="3137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700" name="Line 1524"/>
            <p:cNvSpPr>
              <a:spLocks noChangeShapeType="1"/>
            </p:cNvSpPr>
            <p:nvPr/>
          </p:nvSpPr>
          <p:spPr bwMode="auto">
            <a:xfrm>
              <a:off x="3547" y="3137"/>
              <a:ext cx="2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701" name="Line 1525"/>
            <p:cNvSpPr>
              <a:spLocks noChangeShapeType="1"/>
            </p:cNvSpPr>
            <p:nvPr/>
          </p:nvSpPr>
          <p:spPr bwMode="auto">
            <a:xfrm>
              <a:off x="3786" y="3137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702" name="Line 1526"/>
            <p:cNvSpPr>
              <a:spLocks noChangeShapeType="1"/>
            </p:cNvSpPr>
            <p:nvPr/>
          </p:nvSpPr>
          <p:spPr bwMode="auto">
            <a:xfrm>
              <a:off x="3833" y="3137"/>
              <a:ext cx="2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703" name="Line 1527"/>
            <p:cNvSpPr>
              <a:spLocks noChangeShapeType="1"/>
            </p:cNvSpPr>
            <p:nvPr/>
          </p:nvSpPr>
          <p:spPr bwMode="auto">
            <a:xfrm>
              <a:off x="4074" y="3137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704" name="Line 1528"/>
            <p:cNvSpPr>
              <a:spLocks noChangeShapeType="1"/>
            </p:cNvSpPr>
            <p:nvPr/>
          </p:nvSpPr>
          <p:spPr bwMode="auto">
            <a:xfrm>
              <a:off x="4122" y="3137"/>
              <a:ext cx="2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705" name="Line 1529"/>
            <p:cNvSpPr>
              <a:spLocks noChangeShapeType="1"/>
            </p:cNvSpPr>
            <p:nvPr/>
          </p:nvSpPr>
          <p:spPr bwMode="auto">
            <a:xfrm>
              <a:off x="4361" y="3137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706" name="Line 1530"/>
            <p:cNvSpPr>
              <a:spLocks noChangeShapeType="1"/>
            </p:cNvSpPr>
            <p:nvPr/>
          </p:nvSpPr>
          <p:spPr bwMode="auto">
            <a:xfrm>
              <a:off x="4408" y="3137"/>
              <a:ext cx="2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707" name="Line 1531"/>
            <p:cNvSpPr>
              <a:spLocks noChangeShapeType="1"/>
            </p:cNvSpPr>
            <p:nvPr/>
          </p:nvSpPr>
          <p:spPr bwMode="auto">
            <a:xfrm>
              <a:off x="4647" y="3137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708" name="Line 1532"/>
            <p:cNvSpPr>
              <a:spLocks noChangeShapeType="1"/>
            </p:cNvSpPr>
            <p:nvPr/>
          </p:nvSpPr>
          <p:spPr bwMode="auto">
            <a:xfrm>
              <a:off x="4697" y="3137"/>
              <a:ext cx="1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709" name="Line 1533"/>
            <p:cNvSpPr>
              <a:spLocks noChangeShapeType="1"/>
            </p:cNvSpPr>
            <p:nvPr/>
          </p:nvSpPr>
          <p:spPr bwMode="auto">
            <a:xfrm>
              <a:off x="4784" y="2746"/>
              <a:ext cx="0" cy="92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710" name="Line 1534"/>
            <p:cNvSpPr>
              <a:spLocks noChangeShapeType="1"/>
            </p:cNvSpPr>
            <p:nvPr/>
          </p:nvSpPr>
          <p:spPr bwMode="auto">
            <a:xfrm flipH="1">
              <a:off x="3755" y="3527"/>
              <a:ext cx="43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711" name="Line 1535"/>
            <p:cNvSpPr>
              <a:spLocks noChangeShapeType="1"/>
            </p:cNvSpPr>
            <p:nvPr/>
          </p:nvSpPr>
          <p:spPr bwMode="auto">
            <a:xfrm flipV="1">
              <a:off x="3717" y="3527"/>
              <a:ext cx="38" cy="14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712" name="Line 1536"/>
            <p:cNvSpPr>
              <a:spLocks noChangeShapeType="1"/>
            </p:cNvSpPr>
            <p:nvPr/>
          </p:nvSpPr>
          <p:spPr bwMode="auto">
            <a:xfrm>
              <a:off x="3835" y="3669"/>
              <a:ext cx="41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713" name="Line 1537"/>
            <p:cNvSpPr>
              <a:spLocks noChangeShapeType="1"/>
            </p:cNvSpPr>
            <p:nvPr/>
          </p:nvSpPr>
          <p:spPr bwMode="auto">
            <a:xfrm>
              <a:off x="3798" y="3527"/>
              <a:ext cx="37" cy="14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714" name="Line 1538"/>
            <p:cNvSpPr>
              <a:spLocks noChangeShapeType="1"/>
            </p:cNvSpPr>
            <p:nvPr/>
          </p:nvSpPr>
          <p:spPr bwMode="auto">
            <a:xfrm flipV="1">
              <a:off x="3876" y="3527"/>
              <a:ext cx="38" cy="14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715" name="Line 1539"/>
            <p:cNvSpPr>
              <a:spLocks noChangeShapeType="1"/>
            </p:cNvSpPr>
            <p:nvPr/>
          </p:nvSpPr>
          <p:spPr bwMode="auto">
            <a:xfrm flipH="1">
              <a:off x="3914" y="3527"/>
              <a:ext cx="42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716" name="Line 1540"/>
            <p:cNvSpPr>
              <a:spLocks noChangeShapeType="1"/>
            </p:cNvSpPr>
            <p:nvPr/>
          </p:nvSpPr>
          <p:spPr bwMode="auto">
            <a:xfrm>
              <a:off x="3994" y="3669"/>
              <a:ext cx="40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717" name="Line 1541"/>
            <p:cNvSpPr>
              <a:spLocks noChangeShapeType="1"/>
            </p:cNvSpPr>
            <p:nvPr/>
          </p:nvSpPr>
          <p:spPr bwMode="auto">
            <a:xfrm>
              <a:off x="3956" y="3527"/>
              <a:ext cx="38" cy="14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718" name="Line 1542"/>
            <p:cNvSpPr>
              <a:spLocks noChangeShapeType="1"/>
            </p:cNvSpPr>
            <p:nvPr/>
          </p:nvSpPr>
          <p:spPr bwMode="auto">
            <a:xfrm flipV="1">
              <a:off x="4034" y="3527"/>
              <a:ext cx="38" cy="14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719" name="Line 1543"/>
            <p:cNvSpPr>
              <a:spLocks noChangeShapeType="1"/>
            </p:cNvSpPr>
            <p:nvPr/>
          </p:nvSpPr>
          <p:spPr bwMode="auto">
            <a:xfrm flipH="1">
              <a:off x="4072" y="3527"/>
              <a:ext cx="43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720" name="Line 1544"/>
            <p:cNvSpPr>
              <a:spLocks noChangeShapeType="1"/>
            </p:cNvSpPr>
            <p:nvPr/>
          </p:nvSpPr>
          <p:spPr bwMode="auto">
            <a:xfrm>
              <a:off x="4153" y="3669"/>
              <a:ext cx="40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721" name="Line 1545"/>
            <p:cNvSpPr>
              <a:spLocks noChangeShapeType="1"/>
            </p:cNvSpPr>
            <p:nvPr/>
          </p:nvSpPr>
          <p:spPr bwMode="auto">
            <a:xfrm>
              <a:off x="4115" y="3527"/>
              <a:ext cx="38" cy="14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722" name="Line 1546"/>
            <p:cNvSpPr>
              <a:spLocks noChangeShapeType="1"/>
            </p:cNvSpPr>
            <p:nvPr/>
          </p:nvSpPr>
          <p:spPr bwMode="auto">
            <a:xfrm flipV="1">
              <a:off x="4193" y="3527"/>
              <a:ext cx="38" cy="14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723" name="Line 1547"/>
            <p:cNvSpPr>
              <a:spLocks noChangeShapeType="1"/>
            </p:cNvSpPr>
            <p:nvPr/>
          </p:nvSpPr>
          <p:spPr bwMode="auto">
            <a:xfrm flipH="1">
              <a:off x="4231" y="3527"/>
              <a:ext cx="42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724" name="Line 1548"/>
            <p:cNvSpPr>
              <a:spLocks noChangeShapeType="1"/>
            </p:cNvSpPr>
            <p:nvPr/>
          </p:nvSpPr>
          <p:spPr bwMode="auto">
            <a:xfrm>
              <a:off x="4311" y="3669"/>
              <a:ext cx="40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725" name="Line 1549"/>
            <p:cNvSpPr>
              <a:spLocks noChangeShapeType="1"/>
            </p:cNvSpPr>
            <p:nvPr/>
          </p:nvSpPr>
          <p:spPr bwMode="auto">
            <a:xfrm>
              <a:off x="4273" y="3527"/>
              <a:ext cx="38" cy="14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726" name="Line 1550"/>
            <p:cNvSpPr>
              <a:spLocks noChangeShapeType="1"/>
            </p:cNvSpPr>
            <p:nvPr/>
          </p:nvSpPr>
          <p:spPr bwMode="auto">
            <a:xfrm flipV="1">
              <a:off x="4351" y="3527"/>
              <a:ext cx="38" cy="14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727" name="Line 1551"/>
            <p:cNvSpPr>
              <a:spLocks noChangeShapeType="1"/>
            </p:cNvSpPr>
            <p:nvPr/>
          </p:nvSpPr>
          <p:spPr bwMode="auto">
            <a:xfrm flipH="1">
              <a:off x="4389" y="3527"/>
              <a:ext cx="43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728" name="Line 1552"/>
            <p:cNvSpPr>
              <a:spLocks noChangeShapeType="1"/>
            </p:cNvSpPr>
            <p:nvPr/>
          </p:nvSpPr>
          <p:spPr bwMode="auto">
            <a:xfrm>
              <a:off x="4470" y="3669"/>
              <a:ext cx="40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729" name="Line 1553"/>
            <p:cNvSpPr>
              <a:spLocks noChangeShapeType="1"/>
            </p:cNvSpPr>
            <p:nvPr/>
          </p:nvSpPr>
          <p:spPr bwMode="auto">
            <a:xfrm>
              <a:off x="4432" y="3527"/>
              <a:ext cx="38" cy="14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730" name="Line 1554"/>
            <p:cNvSpPr>
              <a:spLocks noChangeShapeType="1"/>
            </p:cNvSpPr>
            <p:nvPr/>
          </p:nvSpPr>
          <p:spPr bwMode="auto">
            <a:xfrm flipV="1">
              <a:off x="4510" y="3527"/>
              <a:ext cx="38" cy="14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731" name="Line 1555"/>
            <p:cNvSpPr>
              <a:spLocks noChangeShapeType="1"/>
            </p:cNvSpPr>
            <p:nvPr/>
          </p:nvSpPr>
          <p:spPr bwMode="auto">
            <a:xfrm flipH="1">
              <a:off x="4548" y="3527"/>
              <a:ext cx="42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732" name="Line 1556"/>
            <p:cNvSpPr>
              <a:spLocks noChangeShapeType="1"/>
            </p:cNvSpPr>
            <p:nvPr/>
          </p:nvSpPr>
          <p:spPr bwMode="auto">
            <a:xfrm>
              <a:off x="4628" y="3669"/>
              <a:ext cx="41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733" name="Line 1557"/>
            <p:cNvSpPr>
              <a:spLocks noChangeShapeType="1"/>
            </p:cNvSpPr>
            <p:nvPr/>
          </p:nvSpPr>
          <p:spPr bwMode="auto">
            <a:xfrm>
              <a:off x="4590" y="3527"/>
              <a:ext cx="38" cy="14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734" name="Line 1558"/>
            <p:cNvSpPr>
              <a:spLocks noChangeShapeType="1"/>
            </p:cNvSpPr>
            <p:nvPr/>
          </p:nvSpPr>
          <p:spPr bwMode="auto">
            <a:xfrm flipV="1">
              <a:off x="4669" y="3527"/>
              <a:ext cx="37" cy="14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735" name="Line 1559"/>
            <p:cNvSpPr>
              <a:spLocks noChangeShapeType="1"/>
            </p:cNvSpPr>
            <p:nvPr/>
          </p:nvSpPr>
          <p:spPr bwMode="auto">
            <a:xfrm flipH="1">
              <a:off x="4706" y="3527"/>
              <a:ext cx="43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51736" name="Line 1560"/>
            <p:cNvSpPr>
              <a:spLocks noChangeShapeType="1"/>
            </p:cNvSpPr>
            <p:nvPr/>
          </p:nvSpPr>
          <p:spPr bwMode="auto">
            <a:xfrm>
              <a:off x="4749" y="3527"/>
              <a:ext cx="35" cy="14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5498109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51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515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51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516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514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372" grpId="0" autoUpdateAnimBg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69" name="Text Box 33"/>
          <p:cNvSpPr txBox="1">
            <a:spLocks noChangeArrowheads="1"/>
          </p:cNvSpPr>
          <p:nvPr/>
        </p:nvSpPr>
        <p:spPr bwMode="auto">
          <a:xfrm>
            <a:off x="109538" y="107950"/>
            <a:ext cx="40767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000000"/>
                </a:solidFill>
              </a:rPr>
              <a:t>⑷ </a:t>
            </a:r>
            <a:r>
              <a:rPr kumimoji="1" lang="zh-CN" altLang="en-US" sz="3600" b="1">
                <a:solidFill>
                  <a:srgbClr val="000000"/>
                </a:solidFill>
              </a:rPr>
              <a:t>螺距和导程</a:t>
            </a:r>
          </a:p>
        </p:txBody>
      </p:sp>
      <p:sp>
        <p:nvSpPr>
          <p:cNvPr id="65570" name="Text Box 34"/>
          <p:cNvSpPr txBox="1">
            <a:spLocks noChangeArrowheads="1"/>
          </p:cNvSpPr>
          <p:nvPr/>
        </p:nvSpPr>
        <p:spPr bwMode="auto">
          <a:xfrm>
            <a:off x="122238" y="649288"/>
            <a:ext cx="8669337" cy="11890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</a:rPr>
              <a:t>         </a:t>
            </a:r>
            <a:r>
              <a:rPr kumimoji="1" lang="zh-CN" altLang="en-US" sz="3200" b="1">
                <a:solidFill>
                  <a:srgbClr val="000000"/>
                </a:solidFill>
              </a:rPr>
              <a:t>螺纹上相邻两牙在中径线上对应两点之间的轴向距离称为</a:t>
            </a:r>
            <a:r>
              <a:rPr kumimoji="1" lang="zh-CN" altLang="en-US" sz="3600" b="1">
                <a:solidFill>
                  <a:srgbClr val="FF0000"/>
                </a:solidFill>
                <a:ea typeface="黑体" pitchFamily="2" charset="-122"/>
              </a:rPr>
              <a:t>螺距</a:t>
            </a:r>
            <a:r>
              <a:rPr kumimoji="1" lang="zh-CN" altLang="en-US" sz="3200" b="1">
                <a:solidFill>
                  <a:srgbClr val="000000"/>
                </a:solidFill>
              </a:rPr>
              <a:t>，用</a:t>
            </a:r>
            <a:r>
              <a:rPr kumimoji="1" lang="en-US" altLang="zh-CN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P</a:t>
            </a:r>
            <a:r>
              <a:rPr kumimoji="1" lang="zh-CN" altLang="en-US" sz="3200" b="1">
                <a:solidFill>
                  <a:srgbClr val="000000"/>
                </a:solidFill>
              </a:rPr>
              <a:t>表示 。</a:t>
            </a:r>
          </a:p>
        </p:txBody>
      </p:sp>
      <p:sp>
        <p:nvSpPr>
          <p:cNvPr id="65571" name="Text Box 35"/>
          <p:cNvSpPr txBox="1">
            <a:spLocks noChangeArrowheads="1"/>
          </p:cNvSpPr>
          <p:nvPr/>
        </p:nvSpPr>
        <p:spPr bwMode="auto">
          <a:xfrm>
            <a:off x="103188" y="1741488"/>
            <a:ext cx="8826500" cy="11890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FF3300"/>
                </a:solidFill>
              </a:rPr>
              <a:t>        </a:t>
            </a:r>
            <a:r>
              <a:rPr kumimoji="1" lang="zh-CN" altLang="en-US" sz="3200" b="1">
                <a:solidFill>
                  <a:srgbClr val="FF0000"/>
                </a:solidFill>
                <a:ea typeface="黑体" pitchFamily="2" charset="-122"/>
              </a:rPr>
              <a:t>同一条螺纹上</a:t>
            </a:r>
            <a:r>
              <a:rPr kumimoji="1" lang="zh-CN" altLang="en-US" sz="3200" b="1">
                <a:solidFill>
                  <a:srgbClr val="000000"/>
                </a:solidFill>
              </a:rPr>
              <a:t>相邻两牙在中径线上对应两点之间的轴向距离称为</a:t>
            </a:r>
            <a:r>
              <a:rPr kumimoji="1" lang="zh-CN" altLang="en-US" sz="3600" b="1">
                <a:solidFill>
                  <a:srgbClr val="FF0000"/>
                </a:solidFill>
                <a:ea typeface="黑体" pitchFamily="2" charset="-122"/>
              </a:rPr>
              <a:t>导程</a:t>
            </a:r>
            <a:r>
              <a:rPr kumimoji="1" lang="zh-CN" altLang="en-US" sz="3200" b="1">
                <a:solidFill>
                  <a:srgbClr val="000000"/>
                </a:solidFill>
              </a:rPr>
              <a:t>，用</a:t>
            </a:r>
            <a:r>
              <a:rPr kumimoji="1" lang="en-US" altLang="zh-CN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P</a:t>
            </a:r>
            <a:r>
              <a:rPr kumimoji="1" lang="en-US" altLang="zh-CN" sz="4000" b="1" baseline="-25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h</a:t>
            </a:r>
            <a:r>
              <a:rPr kumimoji="1" lang="zh-CN" altLang="en-US" sz="3200" b="1">
                <a:solidFill>
                  <a:srgbClr val="000000"/>
                </a:solidFill>
              </a:rPr>
              <a:t>表示 。</a:t>
            </a:r>
          </a:p>
        </p:txBody>
      </p:sp>
      <p:sp>
        <p:nvSpPr>
          <p:cNvPr id="65572" name="Text Box 36"/>
          <p:cNvSpPr txBox="1">
            <a:spLocks noChangeArrowheads="1"/>
          </p:cNvSpPr>
          <p:nvPr/>
        </p:nvSpPr>
        <p:spPr bwMode="auto">
          <a:xfrm>
            <a:off x="109538" y="6067425"/>
            <a:ext cx="4151312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FF0000"/>
                </a:solidFill>
                <a:ea typeface="黑体" pitchFamily="2" charset="-122"/>
              </a:rPr>
              <a:t>单线螺纹：</a:t>
            </a:r>
            <a:r>
              <a:rPr kumimoji="1" lang="zh-CN" altLang="en-US" sz="3200" b="1">
                <a:solidFill>
                  <a:srgbClr val="FF0000"/>
                </a:solidFill>
              </a:rPr>
              <a:t> </a:t>
            </a:r>
            <a:r>
              <a:rPr kumimoji="1" lang="en-US" altLang="zh-CN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P=P</a:t>
            </a:r>
            <a:r>
              <a:rPr kumimoji="1" lang="en-US" altLang="zh-CN" sz="4000" b="1" baseline="-25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h</a:t>
            </a:r>
            <a:r>
              <a:rPr kumimoji="1" lang="en-US" altLang="zh-CN" sz="2400" b="1">
                <a:solidFill>
                  <a:srgbClr val="000000"/>
                </a:solidFill>
              </a:rPr>
              <a:t> </a:t>
            </a:r>
            <a:endParaRPr kumimoji="1" lang="en-US" altLang="zh-CN" sz="3200" b="1">
              <a:solidFill>
                <a:srgbClr val="FF0000"/>
              </a:solidFill>
            </a:endParaRPr>
          </a:p>
        </p:txBody>
      </p:sp>
      <p:sp>
        <p:nvSpPr>
          <p:cNvPr id="65573" name="Text Box 37"/>
          <p:cNvSpPr txBox="1">
            <a:spLocks noChangeArrowheads="1"/>
          </p:cNvSpPr>
          <p:nvPr/>
        </p:nvSpPr>
        <p:spPr bwMode="auto">
          <a:xfrm>
            <a:off x="4619625" y="6046788"/>
            <a:ext cx="396557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FF0000"/>
                </a:solidFill>
                <a:ea typeface="黑体" pitchFamily="2" charset="-122"/>
              </a:rPr>
              <a:t>多线螺纹：</a:t>
            </a:r>
            <a:r>
              <a:rPr kumimoji="1" lang="zh-CN" altLang="en-US" sz="3200" b="1">
                <a:solidFill>
                  <a:srgbClr val="FF0000"/>
                </a:solidFill>
              </a:rPr>
              <a:t> </a:t>
            </a:r>
            <a:r>
              <a:rPr kumimoji="1" lang="en-US" altLang="zh-CN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P=P</a:t>
            </a:r>
            <a:r>
              <a:rPr kumimoji="1" lang="en-US" altLang="zh-CN" sz="4000" b="1" baseline="-25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h</a:t>
            </a:r>
            <a:r>
              <a:rPr kumimoji="1" lang="en-US" altLang="zh-CN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/n</a:t>
            </a:r>
          </a:p>
        </p:txBody>
      </p:sp>
      <p:grpSp>
        <p:nvGrpSpPr>
          <p:cNvPr id="66069" name="Group 533"/>
          <p:cNvGrpSpPr>
            <a:grpSpLocks/>
          </p:cNvGrpSpPr>
          <p:nvPr/>
        </p:nvGrpSpPr>
        <p:grpSpPr bwMode="auto">
          <a:xfrm>
            <a:off x="614363" y="4157663"/>
            <a:ext cx="3432175" cy="1924050"/>
            <a:chOff x="522" y="2604"/>
            <a:chExt cx="1900" cy="1065"/>
          </a:xfrm>
        </p:grpSpPr>
        <p:sp>
          <p:nvSpPr>
            <p:cNvPr id="66070" name="Line 534"/>
            <p:cNvSpPr>
              <a:spLocks noChangeShapeType="1"/>
            </p:cNvSpPr>
            <p:nvPr/>
          </p:nvSpPr>
          <p:spPr bwMode="auto">
            <a:xfrm>
              <a:off x="683" y="2604"/>
              <a:ext cx="644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071" name="Line 535"/>
            <p:cNvSpPr>
              <a:spLocks noChangeShapeType="1"/>
            </p:cNvSpPr>
            <p:nvPr/>
          </p:nvSpPr>
          <p:spPr bwMode="auto">
            <a:xfrm flipH="1">
              <a:off x="1365" y="2746"/>
              <a:ext cx="4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072" name="Line 536"/>
            <p:cNvSpPr>
              <a:spLocks noChangeShapeType="1"/>
            </p:cNvSpPr>
            <p:nvPr/>
          </p:nvSpPr>
          <p:spPr bwMode="auto">
            <a:xfrm>
              <a:off x="1327" y="2604"/>
              <a:ext cx="38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073" name="Line 537"/>
            <p:cNvSpPr>
              <a:spLocks noChangeShapeType="1"/>
            </p:cNvSpPr>
            <p:nvPr/>
          </p:nvSpPr>
          <p:spPr bwMode="auto">
            <a:xfrm>
              <a:off x="1445" y="2604"/>
              <a:ext cx="4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074" name="Line 538"/>
            <p:cNvSpPr>
              <a:spLocks noChangeShapeType="1"/>
            </p:cNvSpPr>
            <p:nvPr/>
          </p:nvSpPr>
          <p:spPr bwMode="auto">
            <a:xfrm flipV="1">
              <a:off x="1407" y="2604"/>
              <a:ext cx="38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075" name="Line 539"/>
            <p:cNvSpPr>
              <a:spLocks noChangeShapeType="1"/>
            </p:cNvSpPr>
            <p:nvPr/>
          </p:nvSpPr>
          <p:spPr bwMode="auto">
            <a:xfrm>
              <a:off x="1485" y="2604"/>
              <a:ext cx="40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076" name="Line 540"/>
            <p:cNvSpPr>
              <a:spLocks noChangeShapeType="1"/>
            </p:cNvSpPr>
            <p:nvPr/>
          </p:nvSpPr>
          <p:spPr bwMode="auto">
            <a:xfrm flipH="1">
              <a:off x="1525" y="2746"/>
              <a:ext cx="41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077" name="Line 541"/>
            <p:cNvSpPr>
              <a:spLocks noChangeShapeType="1"/>
            </p:cNvSpPr>
            <p:nvPr/>
          </p:nvSpPr>
          <p:spPr bwMode="auto">
            <a:xfrm>
              <a:off x="1604" y="2604"/>
              <a:ext cx="4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078" name="Line 542"/>
            <p:cNvSpPr>
              <a:spLocks noChangeShapeType="1"/>
            </p:cNvSpPr>
            <p:nvPr/>
          </p:nvSpPr>
          <p:spPr bwMode="auto">
            <a:xfrm flipV="1">
              <a:off x="1566" y="2604"/>
              <a:ext cx="38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079" name="Line 543"/>
            <p:cNvSpPr>
              <a:spLocks noChangeShapeType="1"/>
            </p:cNvSpPr>
            <p:nvPr/>
          </p:nvSpPr>
          <p:spPr bwMode="auto">
            <a:xfrm>
              <a:off x="1646" y="2604"/>
              <a:ext cx="36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080" name="Line 544"/>
            <p:cNvSpPr>
              <a:spLocks noChangeShapeType="1"/>
            </p:cNvSpPr>
            <p:nvPr/>
          </p:nvSpPr>
          <p:spPr bwMode="auto">
            <a:xfrm flipH="1">
              <a:off x="1682" y="2746"/>
              <a:ext cx="4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081" name="Line 545"/>
            <p:cNvSpPr>
              <a:spLocks noChangeShapeType="1"/>
            </p:cNvSpPr>
            <p:nvPr/>
          </p:nvSpPr>
          <p:spPr bwMode="auto">
            <a:xfrm>
              <a:off x="1762" y="2604"/>
              <a:ext cx="4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082" name="Line 546"/>
            <p:cNvSpPr>
              <a:spLocks noChangeShapeType="1"/>
            </p:cNvSpPr>
            <p:nvPr/>
          </p:nvSpPr>
          <p:spPr bwMode="auto">
            <a:xfrm flipV="1">
              <a:off x="1724" y="2604"/>
              <a:ext cx="38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083" name="Line 547"/>
            <p:cNvSpPr>
              <a:spLocks noChangeShapeType="1"/>
            </p:cNvSpPr>
            <p:nvPr/>
          </p:nvSpPr>
          <p:spPr bwMode="auto">
            <a:xfrm>
              <a:off x="1802" y="2604"/>
              <a:ext cx="38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084" name="Line 548"/>
            <p:cNvSpPr>
              <a:spLocks noChangeShapeType="1"/>
            </p:cNvSpPr>
            <p:nvPr/>
          </p:nvSpPr>
          <p:spPr bwMode="auto">
            <a:xfrm flipH="1">
              <a:off x="1840" y="2746"/>
              <a:ext cx="43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085" name="Line 549"/>
            <p:cNvSpPr>
              <a:spLocks noChangeShapeType="1"/>
            </p:cNvSpPr>
            <p:nvPr/>
          </p:nvSpPr>
          <p:spPr bwMode="auto">
            <a:xfrm>
              <a:off x="1921" y="2604"/>
              <a:ext cx="4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086" name="Line 550"/>
            <p:cNvSpPr>
              <a:spLocks noChangeShapeType="1"/>
            </p:cNvSpPr>
            <p:nvPr/>
          </p:nvSpPr>
          <p:spPr bwMode="auto">
            <a:xfrm flipV="1">
              <a:off x="1883" y="2604"/>
              <a:ext cx="38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087" name="Line 551"/>
            <p:cNvSpPr>
              <a:spLocks noChangeShapeType="1"/>
            </p:cNvSpPr>
            <p:nvPr/>
          </p:nvSpPr>
          <p:spPr bwMode="auto">
            <a:xfrm>
              <a:off x="1961" y="2604"/>
              <a:ext cx="38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088" name="Line 552"/>
            <p:cNvSpPr>
              <a:spLocks noChangeShapeType="1"/>
            </p:cNvSpPr>
            <p:nvPr/>
          </p:nvSpPr>
          <p:spPr bwMode="auto">
            <a:xfrm flipH="1">
              <a:off x="1999" y="2746"/>
              <a:ext cx="4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089" name="Line 553"/>
            <p:cNvSpPr>
              <a:spLocks noChangeShapeType="1"/>
            </p:cNvSpPr>
            <p:nvPr/>
          </p:nvSpPr>
          <p:spPr bwMode="auto">
            <a:xfrm>
              <a:off x="2079" y="2604"/>
              <a:ext cx="41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090" name="Line 554"/>
            <p:cNvSpPr>
              <a:spLocks noChangeShapeType="1"/>
            </p:cNvSpPr>
            <p:nvPr/>
          </p:nvSpPr>
          <p:spPr bwMode="auto">
            <a:xfrm flipV="1">
              <a:off x="2041" y="2604"/>
              <a:ext cx="38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091" name="Line 555"/>
            <p:cNvSpPr>
              <a:spLocks noChangeShapeType="1"/>
            </p:cNvSpPr>
            <p:nvPr/>
          </p:nvSpPr>
          <p:spPr bwMode="auto">
            <a:xfrm>
              <a:off x="2120" y="2604"/>
              <a:ext cx="37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092" name="Line 556"/>
            <p:cNvSpPr>
              <a:spLocks noChangeShapeType="1"/>
            </p:cNvSpPr>
            <p:nvPr/>
          </p:nvSpPr>
          <p:spPr bwMode="auto">
            <a:xfrm flipH="1">
              <a:off x="2157" y="2746"/>
              <a:ext cx="43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093" name="Line 557"/>
            <p:cNvSpPr>
              <a:spLocks noChangeShapeType="1"/>
            </p:cNvSpPr>
            <p:nvPr/>
          </p:nvSpPr>
          <p:spPr bwMode="auto">
            <a:xfrm>
              <a:off x="2238" y="2604"/>
              <a:ext cx="4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094" name="Line 558"/>
            <p:cNvSpPr>
              <a:spLocks noChangeShapeType="1"/>
            </p:cNvSpPr>
            <p:nvPr/>
          </p:nvSpPr>
          <p:spPr bwMode="auto">
            <a:xfrm flipV="1">
              <a:off x="2200" y="2604"/>
              <a:ext cx="38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095" name="Line 559"/>
            <p:cNvSpPr>
              <a:spLocks noChangeShapeType="1"/>
            </p:cNvSpPr>
            <p:nvPr/>
          </p:nvSpPr>
          <p:spPr bwMode="auto">
            <a:xfrm>
              <a:off x="2278" y="2604"/>
              <a:ext cx="38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096" name="Line 560"/>
            <p:cNvSpPr>
              <a:spLocks noChangeShapeType="1"/>
            </p:cNvSpPr>
            <p:nvPr/>
          </p:nvSpPr>
          <p:spPr bwMode="auto">
            <a:xfrm>
              <a:off x="522" y="3137"/>
              <a:ext cx="19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097" name="Line 561"/>
            <p:cNvSpPr>
              <a:spLocks noChangeShapeType="1"/>
            </p:cNvSpPr>
            <p:nvPr/>
          </p:nvSpPr>
          <p:spPr bwMode="auto">
            <a:xfrm>
              <a:off x="744" y="3137"/>
              <a:ext cx="2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098" name="Line 562"/>
            <p:cNvSpPr>
              <a:spLocks noChangeShapeType="1"/>
            </p:cNvSpPr>
            <p:nvPr/>
          </p:nvSpPr>
          <p:spPr bwMode="auto">
            <a:xfrm>
              <a:off x="792" y="3137"/>
              <a:ext cx="21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099" name="Line 563"/>
            <p:cNvSpPr>
              <a:spLocks noChangeShapeType="1"/>
            </p:cNvSpPr>
            <p:nvPr/>
          </p:nvSpPr>
          <p:spPr bwMode="auto">
            <a:xfrm>
              <a:off x="1031" y="3137"/>
              <a:ext cx="21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00" name="Line 564"/>
            <p:cNvSpPr>
              <a:spLocks noChangeShapeType="1"/>
            </p:cNvSpPr>
            <p:nvPr/>
          </p:nvSpPr>
          <p:spPr bwMode="auto">
            <a:xfrm>
              <a:off x="1078" y="3137"/>
              <a:ext cx="21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01" name="Line 565"/>
            <p:cNvSpPr>
              <a:spLocks noChangeShapeType="1"/>
            </p:cNvSpPr>
            <p:nvPr/>
          </p:nvSpPr>
          <p:spPr bwMode="auto">
            <a:xfrm>
              <a:off x="1317" y="3137"/>
              <a:ext cx="2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02" name="Line 566"/>
            <p:cNvSpPr>
              <a:spLocks noChangeShapeType="1"/>
            </p:cNvSpPr>
            <p:nvPr/>
          </p:nvSpPr>
          <p:spPr bwMode="auto">
            <a:xfrm>
              <a:off x="1367" y="3137"/>
              <a:ext cx="21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03" name="Line 567"/>
            <p:cNvSpPr>
              <a:spLocks noChangeShapeType="1"/>
            </p:cNvSpPr>
            <p:nvPr/>
          </p:nvSpPr>
          <p:spPr bwMode="auto">
            <a:xfrm>
              <a:off x="1606" y="3137"/>
              <a:ext cx="21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04" name="Line 568"/>
            <p:cNvSpPr>
              <a:spLocks noChangeShapeType="1"/>
            </p:cNvSpPr>
            <p:nvPr/>
          </p:nvSpPr>
          <p:spPr bwMode="auto">
            <a:xfrm>
              <a:off x="1653" y="3137"/>
              <a:ext cx="21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05" name="Line 569"/>
            <p:cNvSpPr>
              <a:spLocks noChangeShapeType="1"/>
            </p:cNvSpPr>
            <p:nvPr/>
          </p:nvSpPr>
          <p:spPr bwMode="auto">
            <a:xfrm>
              <a:off x="1892" y="3137"/>
              <a:ext cx="2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06" name="Line 570"/>
            <p:cNvSpPr>
              <a:spLocks noChangeShapeType="1"/>
            </p:cNvSpPr>
            <p:nvPr/>
          </p:nvSpPr>
          <p:spPr bwMode="auto">
            <a:xfrm>
              <a:off x="1940" y="3137"/>
              <a:ext cx="21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07" name="Line 571"/>
            <p:cNvSpPr>
              <a:spLocks noChangeShapeType="1"/>
            </p:cNvSpPr>
            <p:nvPr/>
          </p:nvSpPr>
          <p:spPr bwMode="auto">
            <a:xfrm>
              <a:off x="2181" y="3137"/>
              <a:ext cx="21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08" name="Line 572"/>
            <p:cNvSpPr>
              <a:spLocks noChangeShapeType="1"/>
            </p:cNvSpPr>
            <p:nvPr/>
          </p:nvSpPr>
          <p:spPr bwMode="auto">
            <a:xfrm>
              <a:off x="2228" y="3137"/>
              <a:ext cx="19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09" name="Line 573"/>
            <p:cNvSpPr>
              <a:spLocks noChangeShapeType="1"/>
            </p:cNvSpPr>
            <p:nvPr/>
          </p:nvSpPr>
          <p:spPr bwMode="auto">
            <a:xfrm>
              <a:off x="2316" y="2746"/>
              <a:ext cx="2" cy="923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10" name="Line 574"/>
            <p:cNvSpPr>
              <a:spLocks noChangeShapeType="1"/>
            </p:cNvSpPr>
            <p:nvPr/>
          </p:nvSpPr>
          <p:spPr bwMode="auto">
            <a:xfrm flipH="1">
              <a:off x="1286" y="3527"/>
              <a:ext cx="43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11" name="Line 575"/>
            <p:cNvSpPr>
              <a:spLocks noChangeShapeType="1"/>
            </p:cNvSpPr>
            <p:nvPr/>
          </p:nvSpPr>
          <p:spPr bwMode="auto">
            <a:xfrm flipV="1">
              <a:off x="1249" y="3527"/>
              <a:ext cx="37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12" name="Line 576"/>
            <p:cNvSpPr>
              <a:spLocks noChangeShapeType="1"/>
            </p:cNvSpPr>
            <p:nvPr/>
          </p:nvSpPr>
          <p:spPr bwMode="auto">
            <a:xfrm>
              <a:off x="1367" y="3669"/>
              <a:ext cx="4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13" name="Line 577"/>
            <p:cNvSpPr>
              <a:spLocks noChangeShapeType="1"/>
            </p:cNvSpPr>
            <p:nvPr/>
          </p:nvSpPr>
          <p:spPr bwMode="auto">
            <a:xfrm>
              <a:off x="1329" y="3527"/>
              <a:ext cx="38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14" name="Line 578"/>
            <p:cNvSpPr>
              <a:spLocks noChangeShapeType="1"/>
            </p:cNvSpPr>
            <p:nvPr/>
          </p:nvSpPr>
          <p:spPr bwMode="auto">
            <a:xfrm flipV="1">
              <a:off x="1407" y="3527"/>
              <a:ext cx="38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15" name="Line 579"/>
            <p:cNvSpPr>
              <a:spLocks noChangeShapeType="1"/>
            </p:cNvSpPr>
            <p:nvPr/>
          </p:nvSpPr>
          <p:spPr bwMode="auto">
            <a:xfrm flipH="1">
              <a:off x="1445" y="3527"/>
              <a:ext cx="43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16" name="Line 580"/>
            <p:cNvSpPr>
              <a:spLocks noChangeShapeType="1"/>
            </p:cNvSpPr>
            <p:nvPr/>
          </p:nvSpPr>
          <p:spPr bwMode="auto">
            <a:xfrm>
              <a:off x="1525" y="3669"/>
              <a:ext cx="41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17" name="Line 581"/>
            <p:cNvSpPr>
              <a:spLocks noChangeShapeType="1"/>
            </p:cNvSpPr>
            <p:nvPr/>
          </p:nvSpPr>
          <p:spPr bwMode="auto">
            <a:xfrm>
              <a:off x="1488" y="3527"/>
              <a:ext cx="37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18" name="Line 582"/>
            <p:cNvSpPr>
              <a:spLocks noChangeShapeType="1"/>
            </p:cNvSpPr>
            <p:nvPr/>
          </p:nvSpPr>
          <p:spPr bwMode="auto">
            <a:xfrm flipV="1">
              <a:off x="1566" y="3527"/>
              <a:ext cx="38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19" name="Line 583"/>
            <p:cNvSpPr>
              <a:spLocks noChangeShapeType="1"/>
            </p:cNvSpPr>
            <p:nvPr/>
          </p:nvSpPr>
          <p:spPr bwMode="auto">
            <a:xfrm flipH="1">
              <a:off x="1604" y="3527"/>
              <a:ext cx="4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20" name="Line 584"/>
            <p:cNvSpPr>
              <a:spLocks noChangeShapeType="1"/>
            </p:cNvSpPr>
            <p:nvPr/>
          </p:nvSpPr>
          <p:spPr bwMode="auto">
            <a:xfrm>
              <a:off x="1684" y="3669"/>
              <a:ext cx="4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21" name="Line 585"/>
            <p:cNvSpPr>
              <a:spLocks noChangeShapeType="1"/>
            </p:cNvSpPr>
            <p:nvPr/>
          </p:nvSpPr>
          <p:spPr bwMode="auto">
            <a:xfrm>
              <a:off x="1646" y="3527"/>
              <a:ext cx="38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22" name="Line 586"/>
            <p:cNvSpPr>
              <a:spLocks noChangeShapeType="1"/>
            </p:cNvSpPr>
            <p:nvPr/>
          </p:nvSpPr>
          <p:spPr bwMode="auto">
            <a:xfrm flipV="1">
              <a:off x="1724" y="3527"/>
              <a:ext cx="38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23" name="Line 587"/>
            <p:cNvSpPr>
              <a:spLocks noChangeShapeType="1"/>
            </p:cNvSpPr>
            <p:nvPr/>
          </p:nvSpPr>
          <p:spPr bwMode="auto">
            <a:xfrm flipH="1">
              <a:off x="1762" y="3527"/>
              <a:ext cx="43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24" name="Line 588"/>
            <p:cNvSpPr>
              <a:spLocks noChangeShapeType="1"/>
            </p:cNvSpPr>
            <p:nvPr/>
          </p:nvSpPr>
          <p:spPr bwMode="auto">
            <a:xfrm>
              <a:off x="1843" y="3669"/>
              <a:ext cx="4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25" name="Line 589"/>
            <p:cNvSpPr>
              <a:spLocks noChangeShapeType="1"/>
            </p:cNvSpPr>
            <p:nvPr/>
          </p:nvSpPr>
          <p:spPr bwMode="auto">
            <a:xfrm>
              <a:off x="1805" y="3527"/>
              <a:ext cx="38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26" name="Line 590"/>
            <p:cNvSpPr>
              <a:spLocks noChangeShapeType="1"/>
            </p:cNvSpPr>
            <p:nvPr/>
          </p:nvSpPr>
          <p:spPr bwMode="auto">
            <a:xfrm flipV="1">
              <a:off x="1883" y="3527"/>
              <a:ext cx="38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27" name="Line 591"/>
            <p:cNvSpPr>
              <a:spLocks noChangeShapeType="1"/>
            </p:cNvSpPr>
            <p:nvPr/>
          </p:nvSpPr>
          <p:spPr bwMode="auto">
            <a:xfrm flipH="1">
              <a:off x="1921" y="3527"/>
              <a:ext cx="4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28" name="Line 592"/>
            <p:cNvSpPr>
              <a:spLocks noChangeShapeType="1"/>
            </p:cNvSpPr>
            <p:nvPr/>
          </p:nvSpPr>
          <p:spPr bwMode="auto">
            <a:xfrm>
              <a:off x="2001" y="3669"/>
              <a:ext cx="4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29" name="Line 593"/>
            <p:cNvSpPr>
              <a:spLocks noChangeShapeType="1"/>
            </p:cNvSpPr>
            <p:nvPr/>
          </p:nvSpPr>
          <p:spPr bwMode="auto">
            <a:xfrm>
              <a:off x="1963" y="3527"/>
              <a:ext cx="38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30" name="Line 594"/>
            <p:cNvSpPr>
              <a:spLocks noChangeShapeType="1"/>
            </p:cNvSpPr>
            <p:nvPr/>
          </p:nvSpPr>
          <p:spPr bwMode="auto">
            <a:xfrm flipV="1">
              <a:off x="2041" y="3527"/>
              <a:ext cx="38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31" name="Line 595"/>
            <p:cNvSpPr>
              <a:spLocks noChangeShapeType="1"/>
            </p:cNvSpPr>
            <p:nvPr/>
          </p:nvSpPr>
          <p:spPr bwMode="auto">
            <a:xfrm flipH="1">
              <a:off x="2079" y="3527"/>
              <a:ext cx="43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32" name="Line 596"/>
            <p:cNvSpPr>
              <a:spLocks noChangeShapeType="1"/>
            </p:cNvSpPr>
            <p:nvPr/>
          </p:nvSpPr>
          <p:spPr bwMode="auto">
            <a:xfrm>
              <a:off x="2160" y="3669"/>
              <a:ext cx="4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33" name="Line 597"/>
            <p:cNvSpPr>
              <a:spLocks noChangeShapeType="1"/>
            </p:cNvSpPr>
            <p:nvPr/>
          </p:nvSpPr>
          <p:spPr bwMode="auto">
            <a:xfrm>
              <a:off x="2122" y="3527"/>
              <a:ext cx="38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34" name="Line 598"/>
            <p:cNvSpPr>
              <a:spLocks noChangeShapeType="1"/>
            </p:cNvSpPr>
            <p:nvPr/>
          </p:nvSpPr>
          <p:spPr bwMode="auto">
            <a:xfrm flipV="1">
              <a:off x="2200" y="3527"/>
              <a:ext cx="38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35" name="Line 599"/>
            <p:cNvSpPr>
              <a:spLocks noChangeShapeType="1"/>
            </p:cNvSpPr>
            <p:nvPr/>
          </p:nvSpPr>
          <p:spPr bwMode="auto">
            <a:xfrm flipH="1">
              <a:off x="2238" y="3527"/>
              <a:ext cx="4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36" name="Line 600"/>
            <p:cNvSpPr>
              <a:spLocks noChangeShapeType="1"/>
            </p:cNvSpPr>
            <p:nvPr/>
          </p:nvSpPr>
          <p:spPr bwMode="auto">
            <a:xfrm>
              <a:off x="2280" y="3527"/>
              <a:ext cx="38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37" name="Line 601"/>
            <p:cNvSpPr>
              <a:spLocks noChangeShapeType="1"/>
            </p:cNvSpPr>
            <p:nvPr/>
          </p:nvSpPr>
          <p:spPr bwMode="auto">
            <a:xfrm>
              <a:off x="2120" y="2604"/>
              <a:ext cx="80" cy="106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38" name="Line 602"/>
            <p:cNvSpPr>
              <a:spLocks noChangeShapeType="1"/>
            </p:cNvSpPr>
            <p:nvPr/>
          </p:nvSpPr>
          <p:spPr bwMode="auto">
            <a:xfrm>
              <a:off x="2041" y="2746"/>
              <a:ext cx="81" cy="78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39" name="Line 603"/>
            <p:cNvSpPr>
              <a:spLocks noChangeShapeType="1"/>
            </p:cNvSpPr>
            <p:nvPr/>
          </p:nvSpPr>
          <p:spPr bwMode="auto">
            <a:xfrm>
              <a:off x="1999" y="2746"/>
              <a:ext cx="80" cy="78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40" name="Line 604"/>
            <p:cNvSpPr>
              <a:spLocks noChangeShapeType="1"/>
            </p:cNvSpPr>
            <p:nvPr/>
          </p:nvSpPr>
          <p:spPr bwMode="auto">
            <a:xfrm>
              <a:off x="2079" y="2604"/>
              <a:ext cx="81" cy="106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41" name="Line 605"/>
            <p:cNvSpPr>
              <a:spLocks noChangeShapeType="1"/>
            </p:cNvSpPr>
            <p:nvPr/>
          </p:nvSpPr>
          <p:spPr bwMode="auto">
            <a:xfrm>
              <a:off x="1961" y="2604"/>
              <a:ext cx="80" cy="106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42" name="Line 606"/>
            <p:cNvSpPr>
              <a:spLocks noChangeShapeType="1"/>
            </p:cNvSpPr>
            <p:nvPr/>
          </p:nvSpPr>
          <p:spPr bwMode="auto">
            <a:xfrm>
              <a:off x="1883" y="2746"/>
              <a:ext cx="80" cy="78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43" name="Line 607"/>
            <p:cNvSpPr>
              <a:spLocks noChangeShapeType="1"/>
            </p:cNvSpPr>
            <p:nvPr/>
          </p:nvSpPr>
          <p:spPr bwMode="auto">
            <a:xfrm>
              <a:off x="1840" y="2746"/>
              <a:ext cx="81" cy="78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44" name="Line 608"/>
            <p:cNvSpPr>
              <a:spLocks noChangeShapeType="1"/>
            </p:cNvSpPr>
            <p:nvPr/>
          </p:nvSpPr>
          <p:spPr bwMode="auto">
            <a:xfrm>
              <a:off x="1921" y="2604"/>
              <a:ext cx="80" cy="106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45" name="Line 609"/>
            <p:cNvSpPr>
              <a:spLocks noChangeShapeType="1"/>
            </p:cNvSpPr>
            <p:nvPr/>
          </p:nvSpPr>
          <p:spPr bwMode="auto">
            <a:xfrm>
              <a:off x="1802" y="2604"/>
              <a:ext cx="81" cy="106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46" name="Line 610"/>
            <p:cNvSpPr>
              <a:spLocks noChangeShapeType="1"/>
            </p:cNvSpPr>
            <p:nvPr/>
          </p:nvSpPr>
          <p:spPr bwMode="auto">
            <a:xfrm>
              <a:off x="1724" y="2746"/>
              <a:ext cx="81" cy="78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47" name="Line 611"/>
            <p:cNvSpPr>
              <a:spLocks noChangeShapeType="1"/>
            </p:cNvSpPr>
            <p:nvPr/>
          </p:nvSpPr>
          <p:spPr bwMode="auto">
            <a:xfrm>
              <a:off x="1682" y="2746"/>
              <a:ext cx="80" cy="78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48" name="Line 612"/>
            <p:cNvSpPr>
              <a:spLocks noChangeShapeType="1"/>
            </p:cNvSpPr>
            <p:nvPr/>
          </p:nvSpPr>
          <p:spPr bwMode="auto">
            <a:xfrm>
              <a:off x="1762" y="2604"/>
              <a:ext cx="81" cy="106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49" name="Line 613"/>
            <p:cNvSpPr>
              <a:spLocks noChangeShapeType="1"/>
            </p:cNvSpPr>
            <p:nvPr/>
          </p:nvSpPr>
          <p:spPr bwMode="auto">
            <a:xfrm>
              <a:off x="1646" y="2604"/>
              <a:ext cx="78" cy="106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50" name="Line 614"/>
            <p:cNvSpPr>
              <a:spLocks noChangeShapeType="1"/>
            </p:cNvSpPr>
            <p:nvPr/>
          </p:nvSpPr>
          <p:spPr bwMode="auto">
            <a:xfrm>
              <a:off x="1566" y="2746"/>
              <a:ext cx="80" cy="78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51" name="Line 615"/>
            <p:cNvSpPr>
              <a:spLocks noChangeShapeType="1"/>
            </p:cNvSpPr>
            <p:nvPr/>
          </p:nvSpPr>
          <p:spPr bwMode="auto">
            <a:xfrm>
              <a:off x="1525" y="2746"/>
              <a:ext cx="79" cy="78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52" name="Line 616"/>
            <p:cNvSpPr>
              <a:spLocks noChangeShapeType="1"/>
            </p:cNvSpPr>
            <p:nvPr/>
          </p:nvSpPr>
          <p:spPr bwMode="auto">
            <a:xfrm>
              <a:off x="1604" y="2604"/>
              <a:ext cx="80" cy="106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53" name="Line 617"/>
            <p:cNvSpPr>
              <a:spLocks noChangeShapeType="1"/>
            </p:cNvSpPr>
            <p:nvPr/>
          </p:nvSpPr>
          <p:spPr bwMode="auto">
            <a:xfrm>
              <a:off x="1485" y="2604"/>
              <a:ext cx="81" cy="106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54" name="Line 618"/>
            <p:cNvSpPr>
              <a:spLocks noChangeShapeType="1"/>
            </p:cNvSpPr>
            <p:nvPr/>
          </p:nvSpPr>
          <p:spPr bwMode="auto">
            <a:xfrm>
              <a:off x="1407" y="2746"/>
              <a:ext cx="81" cy="78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55" name="Line 619"/>
            <p:cNvSpPr>
              <a:spLocks noChangeShapeType="1"/>
            </p:cNvSpPr>
            <p:nvPr/>
          </p:nvSpPr>
          <p:spPr bwMode="auto">
            <a:xfrm>
              <a:off x="1365" y="2746"/>
              <a:ext cx="80" cy="78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56" name="Line 620"/>
            <p:cNvSpPr>
              <a:spLocks noChangeShapeType="1"/>
            </p:cNvSpPr>
            <p:nvPr/>
          </p:nvSpPr>
          <p:spPr bwMode="auto">
            <a:xfrm>
              <a:off x="1445" y="2604"/>
              <a:ext cx="80" cy="106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57" name="Line 621"/>
            <p:cNvSpPr>
              <a:spLocks noChangeShapeType="1"/>
            </p:cNvSpPr>
            <p:nvPr/>
          </p:nvSpPr>
          <p:spPr bwMode="auto">
            <a:xfrm>
              <a:off x="1327" y="2604"/>
              <a:ext cx="80" cy="106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58" name="Line 622"/>
            <p:cNvSpPr>
              <a:spLocks noChangeShapeType="1"/>
            </p:cNvSpPr>
            <p:nvPr/>
          </p:nvSpPr>
          <p:spPr bwMode="auto">
            <a:xfrm>
              <a:off x="1327" y="3137"/>
              <a:ext cx="2" cy="39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59" name="Line 623"/>
            <p:cNvSpPr>
              <a:spLocks noChangeShapeType="1"/>
            </p:cNvSpPr>
            <p:nvPr/>
          </p:nvSpPr>
          <p:spPr bwMode="auto">
            <a:xfrm>
              <a:off x="1327" y="3137"/>
              <a:ext cx="40" cy="53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60" name="Line 624"/>
            <p:cNvSpPr>
              <a:spLocks noChangeShapeType="1"/>
            </p:cNvSpPr>
            <p:nvPr/>
          </p:nvSpPr>
          <p:spPr bwMode="auto">
            <a:xfrm flipH="1">
              <a:off x="1249" y="3137"/>
              <a:ext cx="35" cy="53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61" name="Line 625"/>
            <p:cNvSpPr>
              <a:spLocks noChangeShapeType="1"/>
            </p:cNvSpPr>
            <p:nvPr/>
          </p:nvSpPr>
          <p:spPr bwMode="auto">
            <a:xfrm>
              <a:off x="2278" y="2604"/>
              <a:ext cx="40" cy="533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62" name="Line 626"/>
            <p:cNvSpPr>
              <a:spLocks noChangeShapeType="1"/>
            </p:cNvSpPr>
            <p:nvPr/>
          </p:nvSpPr>
          <p:spPr bwMode="auto">
            <a:xfrm>
              <a:off x="2200" y="2746"/>
              <a:ext cx="80" cy="78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63" name="Line 627"/>
            <p:cNvSpPr>
              <a:spLocks noChangeShapeType="1"/>
            </p:cNvSpPr>
            <p:nvPr/>
          </p:nvSpPr>
          <p:spPr bwMode="auto">
            <a:xfrm>
              <a:off x="2157" y="2746"/>
              <a:ext cx="81" cy="78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64" name="Line 628"/>
            <p:cNvSpPr>
              <a:spLocks noChangeShapeType="1"/>
            </p:cNvSpPr>
            <p:nvPr/>
          </p:nvSpPr>
          <p:spPr bwMode="auto">
            <a:xfrm>
              <a:off x="2238" y="2604"/>
              <a:ext cx="80" cy="106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65" name="Line 629"/>
            <p:cNvSpPr>
              <a:spLocks noChangeShapeType="1"/>
            </p:cNvSpPr>
            <p:nvPr/>
          </p:nvSpPr>
          <p:spPr bwMode="auto">
            <a:xfrm>
              <a:off x="1284" y="3137"/>
              <a:ext cx="2" cy="39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66" name="Line 630"/>
            <p:cNvSpPr>
              <a:spLocks noChangeShapeType="1"/>
            </p:cNvSpPr>
            <p:nvPr/>
          </p:nvSpPr>
          <p:spPr bwMode="auto">
            <a:xfrm flipH="1">
              <a:off x="692" y="3669"/>
              <a:ext cx="557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67" name="Freeform 631"/>
            <p:cNvSpPr>
              <a:spLocks/>
            </p:cNvSpPr>
            <p:nvPr/>
          </p:nvSpPr>
          <p:spPr bwMode="auto">
            <a:xfrm>
              <a:off x="683" y="3137"/>
              <a:ext cx="111" cy="532"/>
            </a:xfrm>
            <a:custGeom>
              <a:avLst/>
              <a:gdLst>
                <a:gd name="T0" fmla="*/ 13 w 327"/>
                <a:gd name="T1" fmla="*/ 12 h 1575"/>
                <a:gd name="T2" fmla="*/ 38 w 327"/>
                <a:gd name="T3" fmla="*/ 38 h 1575"/>
                <a:gd name="T4" fmla="*/ 60 w 327"/>
                <a:gd name="T5" fmla="*/ 63 h 1575"/>
                <a:gd name="T6" fmla="*/ 82 w 327"/>
                <a:gd name="T7" fmla="*/ 90 h 1575"/>
                <a:gd name="T8" fmla="*/ 103 w 327"/>
                <a:gd name="T9" fmla="*/ 116 h 1575"/>
                <a:gd name="T10" fmla="*/ 123 w 327"/>
                <a:gd name="T11" fmla="*/ 144 h 1575"/>
                <a:gd name="T12" fmla="*/ 141 w 327"/>
                <a:gd name="T13" fmla="*/ 172 h 1575"/>
                <a:gd name="T14" fmla="*/ 159 w 327"/>
                <a:gd name="T15" fmla="*/ 199 h 1575"/>
                <a:gd name="T16" fmla="*/ 176 w 327"/>
                <a:gd name="T17" fmla="*/ 228 h 1575"/>
                <a:gd name="T18" fmla="*/ 191 w 327"/>
                <a:gd name="T19" fmla="*/ 257 h 1575"/>
                <a:gd name="T20" fmla="*/ 207 w 327"/>
                <a:gd name="T21" fmla="*/ 285 h 1575"/>
                <a:gd name="T22" fmla="*/ 221 w 327"/>
                <a:gd name="T23" fmla="*/ 314 h 1575"/>
                <a:gd name="T24" fmla="*/ 233 w 327"/>
                <a:gd name="T25" fmla="*/ 344 h 1575"/>
                <a:gd name="T26" fmla="*/ 245 w 327"/>
                <a:gd name="T27" fmla="*/ 373 h 1575"/>
                <a:gd name="T28" fmla="*/ 256 w 327"/>
                <a:gd name="T29" fmla="*/ 403 h 1575"/>
                <a:gd name="T30" fmla="*/ 267 w 327"/>
                <a:gd name="T31" fmla="*/ 432 h 1575"/>
                <a:gd name="T32" fmla="*/ 276 w 327"/>
                <a:gd name="T33" fmla="*/ 462 h 1575"/>
                <a:gd name="T34" fmla="*/ 285 w 327"/>
                <a:gd name="T35" fmla="*/ 491 h 1575"/>
                <a:gd name="T36" fmla="*/ 293 w 327"/>
                <a:gd name="T37" fmla="*/ 521 h 1575"/>
                <a:gd name="T38" fmla="*/ 299 w 327"/>
                <a:gd name="T39" fmla="*/ 551 h 1575"/>
                <a:gd name="T40" fmla="*/ 306 w 327"/>
                <a:gd name="T41" fmla="*/ 581 h 1575"/>
                <a:gd name="T42" fmla="*/ 311 w 327"/>
                <a:gd name="T43" fmla="*/ 609 h 1575"/>
                <a:gd name="T44" fmla="*/ 315 w 327"/>
                <a:gd name="T45" fmla="*/ 639 h 1575"/>
                <a:gd name="T46" fmla="*/ 319 w 327"/>
                <a:gd name="T47" fmla="*/ 668 h 1575"/>
                <a:gd name="T48" fmla="*/ 322 w 327"/>
                <a:gd name="T49" fmla="*/ 697 h 1575"/>
                <a:gd name="T50" fmla="*/ 325 w 327"/>
                <a:gd name="T51" fmla="*/ 725 h 1575"/>
                <a:gd name="T52" fmla="*/ 326 w 327"/>
                <a:gd name="T53" fmla="*/ 753 h 1575"/>
                <a:gd name="T54" fmla="*/ 327 w 327"/>
                <a:gd name="T55" fmla="*/ 781 h 1575"/>
                <a:gd name="T56" fmla="*/ 327 w 327"/>
                <a:gd name="T57" fmla="*/ 808 h 1575"/>
                <a:gd name="T58" fmla="*/ 326 w 327"/>
                <a:gd name="T59" fmla="*/ 835 h 1575"/>
                <a:gd name="T60" fmla="*/ 325 w 327"/>
                <a:gd name="T61" fmla="*/ 861 h 1575"/>
                <a:gd name="T62" fmla="*/ 324 w 327"/>
                <a:gd name="T63" fmla="*/ 888 h 1575"/>
                <a:gd name="T64" fmla="*/ 320 w 327"/>
                <a:gd name="T65" fmla="*/ 913 h 1575"/>
                <a:gd name="T66" fmla="*/ 317 w 327"/>
                <a:gd name="T67" fmla="*/ 938 h 1575"/>
                <a:gd name="T68" fmla="*/ 314 w 327"/>
                <a:gd name="T69" fmla="*/ 962 h 1575"/>
                <a:gd name="T70" fmla="*/ 309 w 327"/>
                <a:gd name="T71" fmla="*/ 986 h 1575"/>
                <a:gd name="T72" fmla="*/ 305 w 327"/>
                <a:gd name="T73" fmla="*/ 1008 h 1575"/>
                <a:gd name="T74" fmla="*/ 299 w 327"/>
                <a:gd name="T75" fmla="*/ 1031 h 1575"/>
                <a:gd name="T76" fmla="*/ 294 w 327"/>
                <a:gd name="T77" fmla="*/ 1052 h 1575"/>
                <a:gd name="T78" fmla="*/ 287 w 327"/>
                <a:gd name="T79" fmla="*/ 1075 h 1575"/>
                <a:gd name="T80" fmla="*/ 280 w 327"/>
                <a:gd name="T81" fmla="*/ 1096 h 1575"/>
                <a:gd name="T82" fmla="*/ 273 w 327"/>
                <a:gd name="T83" fmla="*/ 1115 h 1575"/>
                <a:gd name="T84" fmla="*/ 264 w 327"/>
                <a:gd name="T85" fmla="*/ 1135 h 1575"/>
                <a:gd name="T86" fmla="*/ 256 w 327"/>
                <a:gd name="T87" fmla="*/ 1155 h 1575"/>
                <a:gd name="T88" fmla="*/ 248 w 327"/>
                <a:gd name="T89" fmla="*/ 1175 h 1575"/>
                <a:gd name="T90" fmla="*/ 238 w 327"/>
                <a:gd name="T91" fmla="*/ 1195 h 1575"/>
                <a:gd name="T92" fmla="*/ 228 w 327"/>
                <a:gd name="T93" fmla="*/ 1214 h 1575"/>
                <a:gd name="T94" fmla="*/ 212 w 327"/>
                <a:gd name="T95" fmla="*/ 1243 h 1575"/>
                <a:gd name="T96" fmla="*/ 190 w 327"/>
                <a:gd name="T97" fmla="*/ 1280 h 1575"/>
                <a:gd name="T98" fmla="*/ 167 w 327"/>
                <a:gd name="T99" fmla="*/ 1319 h 1575"/>
                <a:gd name="T100" fmla="*/ 141 w 327"/>
                <a:gd name="T101" fmla="*/ 1358 h 1575"/>
                <a:gd name="T102" fmla="*/ 129 w 327"/>
                <a:gd name="T103" fmla="*/ 1377 h 1575"/>
                <a:gd name="T104" fmla="*/ 116 w 327"/>
                <a:gd name="T105" fmla="*/ 1397 h 1575"/>
                <a:gd name="T106" fmla="*/ 103 w 327"/>
                <a:gd name="T107" fmla="*/ 1418 h 1575"/>
                <a:gd name="T108" fmla="*/ 88 w 327"/>
                <a:gd name="T109" fmla="*/ 1439 h 1575"/>
                <a:gd name="T110" fmla="*/ 74 w 327"/>
                <a:gd name="T111" fmla="*/ 1460 h 1575"/>
                <a:gd name="T112" fmla="*/ 60 w 327"/>
                <a:gd name="T113" fmla="*/ 1482 h 1575"/>
                <a:gd name="T114" fmla="*/ 45 w 327"/>
                <a:gd name="T115" fmla="*/ 1505 h 1575"/>
                <a:gd name="T116" fmla="*/ 31 w 327"/>
                <a:gd name="T117" fmla="*/ 1528 h 1575"/>
                <a:gd name="T118" fmla="*/ 15 w 327"/>
                <a:gd name="T119" fmla="*/ 1551 h 1575"/>
                <a:gd name="T120" fmla="*/ 0 w 327"/>
                <a:gd name="T121" fmla="*/ 1575 h 1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27" h="1575">
                  <a:moveTo>
                    <a:pt x="0" y="0"/>
                  </a:moveTo>
                  <a:lnTo>
                    <a:pt x="13" y="12"/>
                  </a:lnTo>
                  <a:lnTo>
                    <a:pt x="25" y="25"/>
                  </a:lnTo>
                  <a:lnTo>
                    <a:pt x="38" y="38"/>
                  </a:lnTo>
                  <a:lnTo>
                    <a:pt x="49" y="50"/>
                  </a:lnTo>
                  <a:lnTo>
                    <a:pt x="60" y="63"/>
                  </a:lnTo>
                  <a:lnTo>
                    <a:pt x="71" y="77"/>
                  </a:lnTo>
                  <a:lnTo>
                    <a:pt x="82" y="90"/>
                  </a:lnTo>
                  <a:lnTo>
                    <a:pt x="93" y="103"/>
                  </a:lnTo>
                  <a:lnTo>
                    <a:pt x="103" y="116"/>
                  </a:lnTo>
                  <a:lnTo>
                    <a:pt x="113" y="130"/>
                  </a:lnTo>
                  <a:lnTo>
                    <a:pt x="123" y="144"/>
                  </a:lnTo>
                  <a:lnTo>
                    <a:pt x="133" y="157"/>
                  </a:lnTo>
                  <a:lnTo>
                    <a:pt x="141" y="172"/>
                  </a:lnTo>
                  <a:lnTo>
                    <a:pt x="150" y="185"/>
                  </a:lnTo>
                  <a:lnTo>
                    <a:pt x="159" y="199"/>
                  </a:lnTo>
                  <a:lnTo>
                    <a:pt x="168" y="214"/>
                  </a:lnTo>
                  <a:lnTo>
                    <a:pt x="176" y="228"/>
                  </a:lnTo>
                  <a:lnTo>
                    <a:pt x="183" y="242"/>
                  </a:lnTo>
                  <a:lnTo>
                    <a:pt x="191" y="257"/>
                  </a:lnTo>
                  <a:lnTo>
                    <a:pt x="199" y="271"/>
                  </a:lnTo>
                  <a:lnTo>
                    <a:pt x="207" y="285"/>
                  </a:lnTo>
                  <a:lnTo>
                    <a:pt x="213" y="300"/>
                  </a:lnTo>
                  <a:lnTo>
                    <a:pt x="221" y="314"/>
                  </a:lnTo>
                  <a:lnTo>
                    <a:pt x="228" y="329"/>
                  </a:lnTo>
                  <a:lnTo>
                    <a:pt x="233" y="344"/>
                  </a:lnTo>
                  <a:lnTo>
                    <a:pt x="240" y="358"/>
                  </a:lnTo>
                  <a:lnTo>
                    <a:pt x="245" y="373"/>
                  </a:lnTo>
                  <a:lnTo>
                    <a:pt x="251" y="388"/>
                  </a:lnTo>
                  <a:lnTo>
                    <a:pt x="256" y="403"/>
                  </a:lnTo>
                  <a:lnTo>
                    <a:pt x="262" y="417"/>
                  </a:lnTo>
                  <a:lnTo>
                    <a:pt x="267" y="432"/>
                  </a:lnTo>
                  <a:lnTo>
                    <a:pt x="272" y="447"/>
                  </a:lnTo>
                  <a:lnTo>
                    <a:pt x="276" y="462"/>
                  </a:lnTo>
                  <a:lnTo>
                    <a:pt x="281" y="477"/>
                  </a:lnTo>
                  <a:lnTo>
                    <a:pt x="285" y="491"/>
                  </a:lnTo>
                  <a:lnTo>
                    <a:pt x="288" y="506"/>
                  </a:lnTo>
                  <a:lnTo>
                    <a:pt x="293" y="521"/>
                  </a:lnTo>
                  <a:lnTo>
                    <a:pt x="296" y="536"/>
                  </a:lnTo>
                  <a:lnTo>
                    <a:pt x="299" y="551"/>
                  </a:lnTo>
                  <a:lnTo>
                    <a:pt x="303" y="565"/>
                  </a:lnTo>
                  <a:lnTo>
                    <a:pt x="306" y="581"/>
                  </a:lnTo>
                  <a:lnTo>
                    <a:pt x="308" y="595"/>
                  </a:lnTo>
                  <a:lnTo>
                    <a:pt x="311" y="609"/>
                  </a:lnTo>
                  <a:lnTo>
                    <a:pt x="313" y="625"/>
                  </a:lnTo>
                  <a:lnTo>
                    <a:pt x="315" y="639"/>
                  </a:lnTo>
                  <a:lnTo>
                    <a:pt x="317" y="653"/>
                  </a:lnTo>
                  <a:lnTo>
                    <a:pt x="319" y="668"/>
                  </a:lnTo>
                  <a:lnTo>
                    <a:pt x="320" y="682"/>
                  </a:lnTo>
                  <a:lnTo>
                    <a:pt x="322" y="697"/>
                  </a:lnTo>
                  <a:lnTo>
                    <a:pt x="324" y="711"/>
                  </a:lnTo>
                  <a:lnTo>
                    <a:pt x="325" y="725"/>
                  </a:lnTo>
                  <a:lnTo>
                    <a:pt x="325" y="739"/>
                  </a:lnTo>
                  <a:lnTo>
                    <a:pt x="326" y="753"/>
                  </a:lnTo>
                  <a:lnTo>
                    <a:pt x="326" y="767"/>
                  </a:lnTo>
                  <a:lnTo>
                    <a:pt x="327" y="781"/>
                  </a:lnTo>
                  <a:lnTo>
                    <a:pt x="327" y="795"/>
                  </a:lnTo>
                  <a:lnTo>
                    <a:pt x="327" y="808"/>
                  </a:lnTo>
                  <a:lnTo>
                    <a:pt x="327" y="821"/>
                  </a:lnTo>
                  <a:lnTo>
                    <a:pt x="326" y="835"/>
                  </a:lnTo>
                  <a:lnTo>
                    <a:pt x="326" y="848"/>
                  </a:lnTo>
                  <a:lnTo>
                    <a:pt x="325" y="861"/>
                  </a:lnTo>
                  <a:lnTo>
                    <a:pt x="324" y="875"/>
                  </a:lnTo>
                  <a:lnTo>
                    <a:pt x="324" y="888"/>
                  </a:lnTo>
                  <a:lnTo>
                    <a:pt x="322" y="900"/>
                  </a:lnTo>
                  <a:lnTo>
                    <a:pt x="320" y="913"/>
                  </a:lnTo>
                  <a:lnTo>
                    <a:pt x="319" y="925"/>
                  </a:lnTo>
                  <a:lnTo>
                    <a:pt x="317" y="938"/>
                  </a:lnTo>
                  <a:lnTo>
                    <a:pt x="316" y="950"/>
                  </a:lnTo>
                  <a:lnTo>
                    <a:pt x="314" y="962"/>
                  </a:lnTo>
                  <a:lnTo>
                    <a:pt x="312" y="974"/>
                  </a:lnTo>
                  <a:lnTo>
                    <a:pt x="309" y="986"/>
                  </a:lnTo>
                  <a:lnTo>
                    <a:pt x="307" y="997"/>
                  </a:lnTo>
                  <a:lnTo>
                    <a:pt x="305" y="1008"/>
                  </a:lnTo>
                  <a:lnTo>
                    <a:pt x="302" y="1020"/>
                  </a:lnTo>
                  <a:lnTo>
                    <a:pt x="299" y="1031"/>
                  </a:lnTo>
                  <a:lnTo>
                    <a:pt x="296" y="1043"/>
                  </a:lnTo>
                  <a:lnTo>
                    <a:pt x="294" y="1052"/>
                  </a:lnTo>
                  <a:lnTo>
                    <a:pt x="291" y="1064"/>
                  </a:lnTo>
                  <a:lnTo>
                    <a:pt x="287" y="1075"/>
                  </a:lnTo>
                  <a:lnTo>
                    <a:pt x="284" y="1085"/>
                  </a:lnTo>
                  <a:lnTo>
                    <a:pt x="280" y="1096"/>
                  </a:lnTo>
                  <a:lnTo>
                    <a:pt x="276" y="1106"/>
                  </a:lnTo>
                  <a:lnTo>
                    <a:pt x="273" y="1115"/>
                  </a:lnTo>
                  <a:lnTo>
                    <a:pt x="269" y="1125"/>
                  </a:lnTo>
                  <a:lnTo>
                    <a:pt x="264" y="1135"/>
                  </a:lnTo>
                  <a:lnTo>
                    <a:pt x="261" y="1145"/>
                  </a:lnTo>
                  <a:lnTo>
                    <a:pt x="256" y="1155"/>
                  </a:lnTo>
                  <a:lnTo>
                    <a:pt x="252" y="1165"/>
                  </a:lnTo>
                  <a:lnTo>
                    <a:pt x="248" y="1175"/>
                  </a:lnTo>
                  <a:lnTo>
                    <a:pt x="242" y="1185"/>
                  </a:lnTo>
                  <a:lnTo>
                    <a:pt x="238" y="1195"/>
                  </a:lnTo>
                  <a:lnTo>
                    <a:pt x="233" y="1204"/>
                  </a:lnTo>
                  <a:lnTo>
                    <a:pt x="228" y="1214"/>
                  </a:lnTo>
                  <a:lnTo>
                    <a:pt x="223" y="1224"/>
                  </a:lnTo>
                  <a:lnTo>
                    <a:pt x="212" y="1243"/>
                  </a:lnTo>
                  <a:lnTo>
                    <a:pt x="201" y="1261"/>
                  </a:lnTo>
                  <a:lnTo>
                    <a:pt x="190" y="1280"/>
                  </a:lnTo>
                  <a:lnTo>
                    <a:pt x="179" y="1300"/>
                  </a:lnTo>
                  <a:lnTo>
                    <a:pt x="167" y="1319"/>
                  </a:lnTo>
                  <a:lnTo>
                    <a:pt x="155" y="1338"/>
                  </a:lnTo>
                  <a:lnTo>
                    <a:pt x="141" y="1358"/>
                  </a:lnTo>
                  <a:lnTo>
                    <a:pt x="136" y="1367"/>
                  </a:lnTo>
                  <a:lnTo>
                    <a:pt x="129" y="1377"/>
                  </a:lnTo>
                  <a:lnTo>
                    <a:pt x="123" y="1387"/>
                  </a:lnTo>
                  <a:lnTo>
                    <a:pt x="116" y="1397"/>
                  </a:lnTo>
                  <a:lnTo>
                    <a:pt x="109" y="1407"/>
                  </a:lnTo>
                  <a:lnTo>
                    <a:pt x="103" y="1418"/>
                  </a:lnTo>
                  <a:lnTo>
                    <a:pt x="95" y="1428"/>
                  </a:lnTo>
                  <a:lnTo>
                    <a:pt x="88" y="1439"/>
                  </a:lnTo>
                  <a:lnTo>
                    <a:pt x="82" y="1449"/>
                  </a:lnTo>
                  <a:lnTo>
                    <a:pt x="74" y="1460"/>
                  </a:lnTo>
                  <a:lnTo>
                    <a:pt x="67" y="1471"/>
                  </a:lnTo>
                  <a:lnTo>
                    <a:pt x="60" y="1482"/>
                  </a:lnTo>
                  <a:lnTo>
                    <a:pt x="53" y="1493"/>
                  </a:lnTo>
                  <a:lnTo>
                    <a:pt x="45" y="1505"/>
                  </a:lnTo>
                  <a:lnTo>
                    <a:pt x="39" y="1516"/>
                  </a:lnTo>
                  <a:lnTo>
                    <a:pt x="31" y="1528"/>
                  </a:lnTo>
                  <a:lnTo>
                    <a:pt x="23" y="1539"/>
                  </a:lnTo>
                  <a:lnTo>
                    <a:pt x="15" y="1551"/>
                  </a:lnTo>
                  <a:lnTo>
                    <a:pt x="8" y="1563"/>
                  </a:lnTo>
                  <a:lnTo>
                    <a:pt x="0" y="1575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68" name="Freeform 632"/>
            <p:cNvSpPr>
              <a:spLocks/>
            </p:cNvSpPr>
            <p:nvPr/>
          </p:nvSpPr>
          <p:spPr bwMode="auto">
            <a:xfrm>
              <a:off x="574" y="3137"/>
              <a:ext cx="109" cy="532"/>
            </a:xfrm>
            <a:custGeom>
              <a:avLst/>
              <a:gdLst>
                <a:gd name="T0" fmla="*/ 314 w 326"/>
                <a:gd name="T1" fmla="*/ 12 h 1575"/>
                <a:gd name="T2" fmla="*/ 289 w 326"/>
                <a:gd name="T3" fmla="*/ 38 h 1575"/>
                <a:gd name="T4" fmla="*/ 267 w 326"/>
                <a:gd name="T5" fmla="*/ 63 h 1575"/>
                <a:gd name="T6" fmla="*/ 245 w 326"/>
                <a:gd name="T7" fmla="*/ 90 h 1575"/>
                <a:gd name="T8" fmla="*/ 224 w 326"/>
                <a:gd name="T9" fmla="*/ 116 h 1575"/>
                <a:gd name="T10" fmla="*/ 204 w 326"/>
                <a:gd name="T11" fmla="*/ 144 h 1575"/>
                <a:gd name="T12" fmla="*/ 186 w 326"/>
                <a:gd name="T13" fmla="*/ 172 h 1575"/>
                <a:gd name="T14" fmla="*/ 168 w 326"/>
                <a:gd name="T15" fmla="*/ 199 h 1575"/>
                <a:gd name="T16" fmla="*/ 151 w 326"/>
                <a:gd name="T17" fmla="*/ 228 h 1575"/>
                <a:gd name="T18" fmla="*/ 136 w 326"/>
                <a:gd name="T19" fmla="*/ 257 h 1575"/>
                <a:gd name="T20" fmla="*/ 120 w 326"/>
                <a:gd name="T21" fmla="*/ 285 h 1575"/>
                <a:gd name="T22" fmla="*/ 106 w 326"/>
                <a:gd name="T23" fmla="*/ 314 h 1575"/>
                <a:gd name="T24" fmla="*/ 94 w 326"/>
                <a:gd name="T25" fmla="*/ 344 h 1575"/>
                <a:gd name="T26" fmla="*/ 82 w 326"/>
                <a:gd name="T27" fmla="*/ 373 h 1575"/>
                <a:gd name="T28" fmla="*/ 71 w 326"/>
                <a:gd name="T29" fmla="*/ 403 h 1575"/>
                <a:gd name="T30" fmla="*/ 60 w 326"/>
                <a:gd name="T31" fmla="*/ 432 h 1575"/>
                <a:gd name="T32" fmla="*/ 51 w 326"/>
                <a:gd name="T33" fmla="*/ 462 h 1575"/>
                <a:gd name="T34" fmla="*/ 42 w 326"/>
                <a:gd name="T35" fmla="*/ 491 h 1575"/>
                <a:gd name="T36" fmla="*/ 34 w 326"/>
                <a:gd name="T37" fmla="*/ 521 h 1575"/>
                <a:gd name="T38" fmla="*/ 28 w 326"/>
                <a:gd name="T39" fmla="*/ 551 h 1575"/>
                <a:gd name="T40" fmla="*/ 21 w 326"/>
                <a:gd name="T41" fmla="*/ 581 h 1575"/>
                <a:gd name="T42" fmla="*/ 16 w 326"/>
                <a:gd name="T43" fmla="*/ 609 h 1575"/>
                <a:gd name="T44" fmla="*/ 12 w 326"/>
                <a:gd name="T45" fmla="*/ 639 h 1575"/>
                <a:gd name="T46" fmla="*/ 8 w 326"/>
                <a:gd name="T47" fmla="*/ 668 h 1575"/>
                <a:gd name="T48" fmla="*/ 5 w 326"/>
                <a:gd name="T49" fmla="*/ 697 h 1575"/>
                <a:gd name="T50" fmla="*/ 2 w 326"/>
                <a:gd name="T51" fmla="*/ 725 h 1575"/>
                <a:gd name="T52" fmla="*/ 1 w 326"/>
                <a:gd name="T53" fmla="*/ 753 h 1575"/>
                <a:gd name="T54" fmla="*/ 0 w 326"/>
                <a:gd name="T55" fmla="*/ 781 h 1575"/>
                <a:gd name="T56" fmla="*/ 0 w 326"/>
                <a:gd name="T57" fmla="*/ 808 h 1575"/>
                <a:gd name="T58" fmla="*/ 1 w 326"/>
                <a:gd name="T59" fmla="*/ 835 h 1575"/>
                <a:gd name="T60" fmla="*/ 2 w 326"/>
                <a:gd name="T61" fmla="*/ 861 h 1575"/>
                <a:gd name="T62" fmla="*/ 3 w 326"/>
                <a:gd name="T63" fmla="*/ 888 h 1575"/>
                <a:gd name="T64" fmla="*/ 7 w 326"/>
                <a:gd name="T65" fmla="*/ 913 h 1575"/>
                <a:gd name="T66" fmla="*/ 10 w 326"/>
                <a:gd name="T67" fmla="*/ 938 h 1575"/>
                <a:gd name="T68" fmla="*/ 13 w 326"/>
                <a:gd name="T69" fmla="*/ 962 h 1575"/>
                <a:gd name="T70" fmla="*/ 18 w 326"/>
                <a:gd name="T71" fmla="*/ 986 h 1575"/>
                <a:gd name="T72" fmla="*/ 22 w 326"/>
                <a:gd name="T73" fmla="*/ 1008 h 1575"/>
                <a:gd name="T74" fmla="*/ 28 w 326"/>
                <a:gd name="T75" fmla="*/ 1031 h 1575"/>
                <a:gd name="T76" fmla="*/ 33 w 326"/>
                <a:gd name="T77" fmla="*/ 1052 h 1575"/>
                <a:gd name="T78" fmla="*/ 40 w 326"/>
                <a:gd name="T79" fmla="*/ 1075 h 1575"/>
                <a:gd name="T80" fmla="*/ 47 w 326"/>
                <a:gd name="T81" fmla="*/ 1096 h 1575"/>
                <a:gd name="T82" fmla="*/ 54 w 326"/>
                <a:gd name="T83" fmla="*/ 1115 h 1575"/>
                <a:gd name="T84" fmla="*/ 63 w 326"/>
                <a:gd name="T85" fmla="*/ 1135 h 1575"/>
                <a:gd name="T86" fmla="*/ 71 w 326"/>
                <a:gd name="T87" fmla="*/ 1155 h 1575"/>
                <a:gd name="T88" fmla="*/ 79 w 326"/>
                <a:gd name="T89" fmla="*/ 1175 h 1575"/>
                <a:gd name="T90" fmla="*/ 89 w 326"/>
                <a:gd name="T91" fmla="*/ 1195 h 1575"/>
                <a:gd name="T92" fmla="*/ 99 w 326"/>
                <a:gd name="T93" fmla="*/ 1214 h 1575"/>
                <a:gd name="T94" fmla="*/ 115 w 326"/>
                <a:gd name="T95" fmla="*/ 1243 h 1575"/>
                <a:gd name="T96" fmla="*/ 137 w 326"/>
                <a:gd name="T97" fmla="*/ 1280 h 1575"/>
                <a:gd name="T98" fmla="*/ 160 w 326"/>
                <a:gd name="T99" fmla="*/ 1319 h 1575"/>
                <a:gd name="T100" fmla="*/ 186 w 326"/>
                <a:gd name="T101" fmla="*/ 1358 h 1575"/>
                <a:gd name="T102" fmla="*/ 198 w 326"/>
                <a:gd name="T103" fmla="*/ 1377 h 1575"/>
                <a:gd name="T104" fmla="*/ 211 w 326"/>
                <a:gd name="T105" fmla="*/ 1397 h 1575"/>
                <a:gd name="T106" fmla="*/ 224 w 326"/>
                <a:gd name="T107" fmla="*/ 1418 h 1575"/>
                <a:gd name="T108" fmla="*/ 239 w 326"/>
                <a:gd name="T109" fmla="*/ 1439 h 1575"/>
                <a:gd name="T110" fmla="*/ 253 w 326"/>
                <a:gd name="T111" fmla="*/ 1460 h 1575"/>
                <a:gd name="T112" fmla="*/ 267 w 326"/>
                <a:gd name="T113" fmla="*/ 1482 h 1575"/>
                <a:gd name="T114" fmla="*/ 282 w 326"/>
                <a:gd name="T115" fmla="*/ 1505 h 1575"/>
                <a:gd name="T116" fmla="*/ 296 w 326"/>
                <a:gd name="T117" fmla="*/ 1528 h 1575"/>
                <a:gd name="T118" fmla="*/ 312 w 326"/>
                <a:gd name="T119" fmla="*/ 1551 h 1575"/>
                <a:gd name="T120" fmla="*/ 326 w 326"/>
                <a:gd name="T121" fmla="*/ 1575 h 1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26" h="1575">
                  <a:moveTo>
                    <a:pt x="326" y="0"/>
                  </a:moveTo>
                  <a:lnTo>
                    <a:pt x="314" y="12"/>
                  </a:lnTo>
                  <a:lnTo>
                    <a:pt x="302" y="25"/>
                  </a:lnTo>
                  <a:lnTo>
                    <a:pt x="289" y="38"/>
                  </a:lnTo>
                  <a:lnTo>
                    <a:pt x="278" y="50"/>
                  </a:lnTo>
                  <a:lnTo>
                    <a:pt x="267" y="63"/>
                  </a:lnTo>
                  <a:lnTo>
                    <a:pt x="256" y="77"/>
                  </a:lnTo>
                  <a:lnTo>
                    <a:pt x="245" y="90"/>
                  </a:lnTo>
                  <a:lnTo>
                    <a:pt x="234" y="103"/>
                  </a:lnTo>
                  <a:lnTo>
                    <a:pt x="224" y="116"/>
                  </a:lnTo>
                  <a:lnTo>
                    <a:pt x="214" y="130"/>
                  </a:lnTo>
                  <a:lnTo>
                    <a:pt x="204" y="144"/>
                  </a:lnTo>
                  <a:lnTo>
                    <a:pt x="194" y="157"/>
                  </a:lnTo>
                  <a:lnTo>
                    <a:pt x="186" y="172"/>
                  </a:lnTo>
                  <a:lnTo>
                    <a:pt x="177" y="185"/>
                  </a:lnTo>
                  <a:lnTo>
                    <a:pt x="168" y="199"/>
                  </a:lnTo>
                  <a:lnTo>
                    <a:pt x="159" y="214"/>
                  </a:lnTo>
                  <a:lnTo>
                    <a:pt x="151" y="228"/>
                  </a:lnTo>
                  <a:lnTo>
                    <a:pt x="144" y="242"/>
                  </a:lnTo>
                  <a:lnTo>
                    <a:pt x="136" y="257"/>
                  </a:lnTo>
                  <a:lnTo>
                    <a:pt x="128" y="271"/>
                  </a:lnTo>
                  <a:lnTo>
                    <a:pt x="120" y="285"/>
                  </a:lnTo>
                  <a:lnTo>
                    <a:pt x="114" y="300"/>
                  </a:lnTo>
                  <a:lnTo>
                    <a:pt x="106" y="314"/>
                  </a:lnTo>
                  <a:lnTo>
                    <a:pt x="99" y="329"/>
                  </a:lnTo>
                  <a:lnTo>
                    <a:pt x="94" y="344"/>
                  </a:lnTo>
                  <a:lnTo>
                    <a:pt x="87" y="358"/>
                  </a:lnTo>
                  <a:lnTo>
                    <a:pt x="82" y="373"/>
                  </a:lnTo>
                  <a:lnTo>
                    <a:pt x="76" y="388"/>
                  </a:lnTo>
                  <a:lnTo>
                    <a:pt x="71" y="403"/>
                  </a:lnTo>
                  <a:lnTo>
                    <a:pt x="65" y="417"/>
                  </a:lnTo>
                  <a:lnTo>
                    <a:pt x="60" y="432"/>
                  </a:lnTo>
                  <a:lnTo>
                    <a:pt x="55" y="447"/>
                  </a:lnTo>
                  <a:lnTo>
                    <a:pt x="51" y="462"/>
                  </a:lnTo>
                  <a:lnTo>
                    <a:pt x="46" y="477"/>
                  </a:lnTo>
                  <a:lnTo>
                    <a:pt x="42" y="491"/>
                  </a:lnTo>
                  <a:lnTo>
                    <a:pt x="39" y="506"/>
                  </a:lnTo>
                  <a:lnTo>
                    <a:pt x="34" y="521"/>
                  </a:lnTo>
                  <a:lnTo>
                    <a:pt x="31" y="536"/>
                  </a:lnTo>
                  <a:lnTo>
                    <a:pt x="28" y="551"/>
                  </a:lnTo>
                  <a:lnTo>
                    <a:pt x="24" y="565"/>
                  </a:lnTo>
                  <a:lnTo>
                    <a:pt x="21" y="581"/>
                  </a:lnTo>
                  <a:lnTo>
                    <a:pt x="19" y="595"/>
                  </a:lnTo>
                  <a:lnTo>
                    <a:pt x="16" y="609"/>
                  </a:lnTo>
                  <a:lnTo>
                    <a:pt x="14" y="625"/>
                  </a:lnTo>
                  <a:lnTo>
                    <a:pt x="12" y="639"/>
                  </a:lnTo>
                  <a:lnTo>
                    <a:pt x="10" y="653"/>
                  </a:lnTo>
                  <a:lnTo>
                    <a:pt x="8" y="668"/>
                  </a:lnTo>
                  <a:lnTo>
                    <a:pt x="7" y="682"/>
                  </a:lnTo>
                  <a:lnTo>
                    <a:pt x="5" y="697"/>
                  </a:lnTo>
                  <a:lnTo>
                    <a:pt x="3" y="711"/>
                  </a:lnTo>
                  <a:lnTo>
                    <a:pt x="2" y="725"/>
                  </a:lnTo>
                  <a:lnTo>
                    <a:pt x="2" y="739"/>
                  </a:lnTo>
                  <a:lnTo>
                    <a:pt x="1" y="753"/>
                  </a:lnTo>
                  <a:lnTo>
                    <a:pt x="1" y="767"/>
                  </a:lnTo>
                  <a:lnTo>
                    <a:pt x="0" y="781"/>
                  </a:lnTo>
                  <a:lnTo>
                    <a:pt x="0" y="795"/>
                  </a:lnTo>
                  <a:lnTo>
                    <a:pt x="0" y="808"/>
                  </a:lnTo>
                  <a:lnTo>
                    <a:pt x="0" y="821"/>
                  </a:lnTo>
                  <a:lnTo>
                    <a:pt x="1" y="835"/>
                  </a:lnTo>
                  <a:lnTo>
                    <a:pt x="1" y="848"/>
                  </a:lnTo>
                  <a:lnTo>
                    <a:pt x="2" y="861"/>
                  </a:lnTo>
                  <a:lnTo>
                    <a:pt x="3" y="875"/>
                  </a:lnTo>
                  <a:lnTo>
                    <a:pt x="3" y="888"/>
                  </a:lnTo>
                  <a:lnTo>
                    <a:pt x="5" y="900"/>
                  </a:lnTo>
                  <a:lnTo>
                    <a:pt x="7" y="913"/>
                  </a:lnTo>
                  <a:lnTo>
                    <a:pt x="8" y="925"/>
                  </a:lnTo>
                  <a:lnTo>
                    <a:pt x="10" y="938"/>
                  </a:lnTo>
                  <a:lnTo>
                    <a:pt x="11" y="950"/>
                  </a:lnTo>
                  <a:lnTo>
                    <a:pt x="13" y="962"/>
                  </a:lnTo>
                  <a:lnTo>
                    <a:pt x="15" y="974"/>
                  </a:lnTo>
                  <a:lnTo>
                    <a:pt x="18" y="986"/>
                  </a:lnTo>
                  <a:lnTo>
                    <a:pt x="20" y="997"/>
                  </a:lnTo>
                  <a:lnTo>
                    <a:pt x="22" y="1008"/>
                  </a:lnTo>
                  <a:lnTo>
                    <a:pt x="25" y="1020"/>
                  </a:lnTo>
                  <a:lnTo>
                    <a:pt x="28" y="1031"/>
                  </a:lnTo>
                  <a:lnTo>
                    <a:pt x="31" y="1043"/>
                  </a:lnTo>
                  <a:lnTo>
                    <a:pt x="33" y="1052"/>
                  </a:lnTo>
                  <a:lnTo>
                    <a:pt x="36" y="1064"/>
                  </a:lnTo>
                  <a:lnTo>
                    <a:pt x="40" y="1075"/>
                  </a:lnTo>
                  <a:lnTo>
                    <a:pt x="43" y="1085"/>
                  </a:lnTo>
                  <a:lnTo>
                    <a:pt x="47" y="1096"/>
                  </a:lnTo>
                  <a:lnTo>
                    <a:pt x="51" y="1106"/>
                  </a:lnTo>
                  <a:lnTo>
                    <a:pt x="54" y="1115"/>
                  </a:lnTo>
                  <a:lnTo>
                    <a:pt x="58" y="1125"/>
                  </a:lnTo>
                  <a:lnTo>
                    <a:pt x="63" y="1135"/>
                  </a:lnTo>
                  <a:lnTo>
                    <a:pt x="66" y="1145"/>
                  </a:lnTo>
                  <a:lnTo>
                    <a:pt x="71" y="1155"/>
                  </a:lnTo>
                  <a:lnTo>
                    <a:pt x="75" y="1165"/>
                  </a:lnTo>
                  <a:lnTo>
                    <a:pt x="79" y="1175"/>
                  </a:lnTo>
                  <a:lnTo>
                    <a:pt x="85" y="1185"/>
                  </a:lnTo>
                  <a:lnTo>
                    <a:pt x="89" y="1195"/>
                  </a:lnTo>
                  <a:lnTo>
                    <a:pt x="94" y="1204"/>
                  </a:lnTo>
                  <a:lnTo>
                    <a:pt x="99" y="1214"/>
                  </a:lnTo>
                  <a:lnTo>
                    <a:pt x="104" y="1224"/>
                  </a:lnTo>
                  <a:lnTo>
                    <a:pt x="115" y="1243"/>
                  </a:lnTo>
                  <a:lnTo>
                    <a:pt x="126" y="1261"/>
                  </a:lnTo>
                  <a:lnTo>
                    <a:pt x="137" y="1280"/>
                  </a:lnTo>
                  <a:lnTo>
                    <a:pt x="148" y="1300"/>
                  </a:lnTo>
                  <a:lnTo>
                    <a:pt x="160" y="1319"/>
                  </a:lnTo>
                  <a:lnTo>
                    <a:pt x="172" y="1338"/>
                  </a:lnTo>
                  <a:lnTo>
                    <a:pt x="186" y="1358"/>
                  </a:lnTo>
                  <a:lnTo>
                    <a:pt x="191" y="1367"/>
                  </a:lnTo>
                  <a:lnTo>
                    <a:pt x="198" y="1377"/>
                  </a:lnTo>
                  <a:lnTo>
                    <a:pt x="204" y="1387"/>
                  </a:lnTo>
                  <a:lnTo>
                    <a:pt x="211" y="1397"/>
                  </a:lnTo>
                  <a:lnTo>
                    <a:pt x="218" y="1407"/>
                  </a:lnTo>
                  <a:lnTo>
                    <a:pt x="224" y="1418"/>
                  </a:lnTo>
                  <a:lnTo>
                    <a:pt x="232" y="1428"/>
                  </a:lnTo>
                  <a:lnTo>
                    <a:pt x="239" y="1439"/>
                  </a:lnTo>
                  <a:lnTo>
                    <a:pt x="245" y="1449"/>
                  </a:lnTo>
                  <a:lnTo>
                    <a:pt x="253" y="1460"/>
                  </a:lnTo>
                  <a:lnTo>
                    <a:pt x="260" y="1471"/>
                  </a:lnTo>
                  <a:lnTo>
                    <a:pt x="267" y="1482"/>
                  </a:lnTo>
                  <a:lnTo>
                    <a:pt x="274" y="1493"/>
                  </a:lnTo>
                  <a:lnTo>
                    <a:pt x="282" y="1505"/>
                  </a:lnTo>
                  <a:lnTo>
                    <a:pt x="288" y="1516"/>
                  </a:lnTo>
                  <a:lnTo>
                    <a:pt x="296" y="1528"/>
                  </a:lnTo>
                  <a:lnTo>
                    <a:pt x="304" y="1539"/>
                  </a:lnTo>
                  <a:lnTo>
                    <a:pt x="312" y="1551"/>
                  </a:lnTo>
                  <a:lnTo>
                    <a:pt x="319" y="1563"/>
                  </a:lnTo>
                  <a:lnTo>
                    <a:pt x="326" y="1575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69" name="Line 633"/>
            <p:cNvSpPr>
              <a:spLocks noChangeShapeType="1"/>
            </p:cNvSpPr>
            <p:nvPr/>
          </p:nvSpPr>
          <p:spPr bwMode="auto">
            <a:xfrm>
              <a:off x="655" y="3167"/>
              <a:ext cx="123" cy="12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70" name="Line 634"/>
            <p:cNvSpPr>
              <a:spLocks noChangeShapeType="1"/>
            </p:cNvSpPr>
            <p:nvPr/>
          </p:nvSpPr>
          <p:spPr bwMode="auto">
            <a:xfrm>
              <a:off x="621" y="3219"/>
              <a:ext cx="173" cy="1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71" name="Line 635"/>
            <p:cNvSpPr>
              <a:spLocks noChangeShapeType="1"/>
            </p:cNvSpPr>
            <p:nvPr/>
          </p:nvSpPr>
          <p:spPr bwMode="auto">
            <a:xfrm>
              <a:off x="595" y="3276"/>
              <a:ext cx="194" cy="19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72" name="Line 636"/>
            <p:cNvSpPr>
              <a:spLocks noChangeShapeType="1"/>
            </p:cNvSpPr>
            <p:nvPr/>
          </p:nvSpPr>
          <p:spPr bwMode="auto">
            <a:xfrm>
              <a:off x="579" y="3343"/>
              <a:ext cx="189" cy="18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73" name="Line 637"/>
            <p:cNvSpPr>
              <a:spLocks noChangeShapeType="1"/>
            </p:cNvSpPr>
            <p:nvPr/>
          </p:nvSpPr>
          <p:spPr bwMode="auto">
            <a:xfrm>
              <a:off x="574" y="3423"/>
              <a:ext cx="163" cy="16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74" name="Line 638"/>
            <p:cNvSpPr>
              <a:spLocks noChangeShapeType="1"/>
            </p:cNvSpPr>
            <p:nvPr/>
          </p:nvSpPr>
          <p:spPr bwMode="auto">
            <a:xfrm>
              <a:off x="600" y="3532"/>
              <a:ext cx="104" cy="10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75" name="Freeform 639"/>
            <p:cNvSpPr>
              <a:spLocks/>
            </p:cNvSpPr>
            <p:nvPr/>
          </p:nvSpPr>
          <p:spPr bwMode="auto">
            <a:xfrm>
              <a:off x="574" y="2604"/>
              <a:ext cx="109" cy="533"/>
            </a:xfrm>
            <a:custGeom>
              <a:avLst/>
              <a:gdLst>
                <a:gd name="T0" fmla="*/ 314 w 326"/>
                <a:gd name="T1" fmla="*/ 1563 h 1575"/>
                <a:gd name="T2" fmla="*/ 289 w 326"/>
                <a:gd name="T3" fmla="*/ 1538 h 1575"/>
                <a:gd name="T4" fmla="*/ 267 w 326"/>
                <a:gd name="T5" fmla="*/ 1512 h 1575"/>
                <a:gd name="T6" fmla="*/ 245 w 326"/>
                <a:gd name="T7" fmla="*/ 1486 h 1575"/>
                <a:gd name="T8" fmla="*/ 224 w 326"/>
                <a:gd name="T9" fmla="*/ 1459 h 1575"/>
                <a:gd name="T10" fmla="*/ 204 w 326"/>
                <a:gd name="T11" fmla="*/ 1432 h 1575"/>
                <a:gd name="T12" fmla="*/ 186 w 326"/>
                <a:gd name="T13" fmla="*/ 1404 h 1575"/>
                <a:gd name="T14" fmla="*/ 168 w 326"/>
                <a:gd name="T15" fmla="*/ 1376 h 1575"/>
                <a:gd name="T16" fmla="*/ 151 w 326"/>
                <a:gd name="T17" fmla="*/ 1348 h 1575"/>
                <a:gd name="T18" fmla="*/ 136 w 326"/>
                <a:gd name="T19" fmla="*/ 1319 h 1575"/>
                <a:gd name="T20" fmla="*/ 120 w 326"/>
                <a:gd name="T21" fmla="*/ 1290 h 1575"/>
                <a:gd name="T22" fmla="*/ 106 w 326"/>
                <a:gd name="T23" fmla="*/ 1261 h 1575"/>
                <a:gd name="T24" fmla="*/ 94 w 326"/>
                <a:gd name="T25" fmla="*/ 1232 h 1575"/>
                <a:gd name="T26" fmla="*/ 82 w 326"/>
                <a:gd name="T27" fmla="*/ 1203 h 1575"/>
                <a:gd name="T28" fmla="*/ 71 w 326"/>
                <a:gd name="T29" fmla="*/ 1173 h 1575"/>
                <a:gd name="T30" fmla="*/ 60 w 326"/>
                <a:gd name="T31" fmla="*/ 1143 h 1575"/>
                <a:gd name="T32" fmla="*/ 51 w 326"/>
                <a:gd name="T33" fmla="*/ 1113 h 1575"/>
                <a:gd name="T34" fmla="*/ 42 w 326"/>
                <a:gd name="T35" fmla="*/ 1083 h 1575"/>
                <a:gd name="T36" fmla="*/ 34 w 326"/>
                <a:gd name="T37" fmla="*/ 1054 h 1575"/>
                <a:gd name="T38" fmla="*/ 28 w 326"/>
                <a:gd name="T39" fmla="*/ 1025 h 1575"/>
                <a:gd name="T40" fmla="*/ 21 w 326"/>
                <a:gd name="T41" fmla="*/ 995 h 1575"/>
                <a:gd name="T42" fmla="*/ 16 w 326"/>
                <a:gd name="T43" fmla="*/ 965 h 1575"/>
                <a:gd name="T44" fmla="*/ 12 w 326"/>
                <a:gd name="T45" fmla="*/ 936 h 1575"/>
                <a:gd name="T46" fmla="*/ 8 w 326"/>
                <a:gd name="T47" fmla="*/ 908 h 1575"/>
                <a:gd name="T48" fmla="*/ 5 w 326"/>
                <a:gd name="T49" fmla="*/ 879 h 1575"/>
                <a:gd name="T50" fmla="*/ 2 w 326"/>
                <a:gd name="T51" fmla="*/ 850 h 1575"/>
                <a:gd name="T52" fmla="*/ 1 w 326"/>
                <a:gd name="T53" fmla="*/ 823 h 1575"/>
                <a:gd name="T54" fmla="*/ 0 w 326"/>
                <a:gd name="T55" fmla="*/ 794 h 1575"/>
                <a:gd name="T56" fmla="*/ 0 w 326"/>
                <a:gd name="T57" fmla="*/ 767 h 1575"/>
                <a:gd name="T58" fmla="*/ 1 w 326"/>
                <a:gd name="T59" fmla="*/ 740 h 1575"/>
                <a:gd name="T60" fmla="*/ 2 w 326"/>
                <a:gd name="T61" fmla="*/ 713 h 1575"/>
                <a:gd name="T62" fmla="*/ 3 w 326"/>
                <a:gd name="T63" fmla="*/ 688 h 1575"/>
                <a:gd name="T64" fmla="*/ 7 w 326"/>
                <a:gd name="T65" fmla="*/ 662 h 1575"/>
                <a:gd name="T66" fmla="*/ 10 w 326"/>
                <a:gd name="T67" fmla="*/ 637 h 1575"/>
                <a:gd name="T68" fmla="*/ 13 w 326"/>
                <a:gd name="T69" fmla="*/ 613 h 1575"/>
                <a:gd name="T70" fmla="*/ 18 w 326"/>
                <a:gd name="T71" fmla="*/ 589 h 1575"/>
                <a:gd name="T72" fmla="*/ 22 w 326"/>
                <a:gd name="T73" fmla="*/ 566 h 1575"/>
                <a:gd name="T74" fmla="*/ 28 w 326"/>
                <a:gd name="T75" fmla="*/ 544 h 1575"/>
                <a:gd name="T76" fmla="*/ 33 w 326"/>
                <a:gd name="T77" fmla="*/ 522 h 1575"/>
                <a:gd name="T78" fmla="*/ 40 w 326"/>
                <a:gd name="T79" fmla="*/ 501 h 1575"/>
                <a:gd name="T80" fmla="*/ 47 w 326"/>
                <a:gd name="T81" fmla="*/ 480 h 1575"/>
                <a:gd name="T82" fmla="*/ 54 w 326"/>
                <a:gd name="T83" fmla="*/ 460 h 1575"/>
                <a:gd name="T84" fmla="*/ 63 w 326"/>
                <a:gd name="T85" fmla="*/ 439 h 1575"/>
                <a:gd name="T86" fmla="*/ 71 w 326"/>
                <a:gd name="T87" fmla="*/ 419 h 1575"/>
                <a:gd name="T88" fmla="*/ 79 w 326"/>
                <a:gd name="T89" fmla="*/ 400 h 1575"/>
                <a:gd name="T90" fmla="*/ 89 w 326"/>
                <a:gd name="T91" fmla="*/ 380 h 1575"/>
                <a:gd name="T92" fmla="*/ 99 w 326"/>
                <a:gd name="T93" fmla="*/ 362 h 1575"/>
                <a:gd name="T94" fmla="*/ 115 w 326"/>
                <a:gd name="T95" fmla="*/ 333 h 1575"/>
                <a:gd name="T96" fmla="*/ 137 w 326"/>
                <a:gd name="T97" fmla="*/ 294 h 1575"/>
                <a:gd name="T98" fmla="*/ 160 w 326"/>
                <a:gd name="T99" fmla="*/ 257 h 1575"/>
                <a:gd name="T100" fmla="*/ 186 w 326"/>
                <a:gd name="T101" fmla="*/ 218 h 1575"/>
                <a:gd name="T102" fmla="*/ 198 w 326"/>
                <a:gd name="T103" fmla="*/ 198 h 1575"/>
                <a:gd name="T104" fmla="*/ 211 w 326"/>
                <a:gd name="T105" fmla="*/ 177 h 1575"/>
                <a:gd name="T106" fmla="*/ 224 w 326"/>
                <a:gd name="T107" fmla="*/ 157 h 1575"/>
                <a:gd name="T108" fmla="*/ 239 w 326"/>
                <a:gd name="T109" fmla="*/ 136 h 1575"/>
                <a:gd name="T110" fmla="*/ 253 w 326"/>
                <a:gd name="T111" fmla="*/ 115 h 1575"/>
                <a:gd name="T112" fmla="*/ 267 w 326"/>
                <a:gd name="T113" fmla="*/ 93 h 1575"/>
                <a:gd name="T114" fmla="*/ 282 w 326"/>
                <a:gd name="T115" fmla="*/ 71 h 1575"/>
                <a:gd name="T116" fmla="*/ 296 w 326"/>
                <a:gd name="T117" fmla="*/ 48 h 1575"/>
                <a:gd name="T118" fmla="*/ 312 w 326"/>
                <a:gd name="T119" fmla="*/ 25 h 1575"/>
                <a:gd name="T120" fmla="*/ 326 w 326"/>
                <a:gd name="T121" fmla="*/ 0 h 1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26" h="1575">
                  <a:moveTo>
                    <a:pt x="326" y="1575"/>
                  </a:moveTo>
                  <a:lnTo>
                    <a:pt x="314" y="1563"/>
                  </a:lnTo>
                  <a:lnTo>
                    <a:pt x="302" y="1550"/>
                  </a:lnTo>
                  <a:lnTo>
                    <a:pt x="289" y="1538"/>
                  </a:lnTo>
                  <a:lnTo>
                    <a:pt x="278" y="1524"/>
                  </a:lnTo>
                  <a:lnTo>
                    <a:pt x="267" y="1512"/>
                  </a:lnTo>
                  <a:lnTo>
                    <a:pt x="256" y="1499"/>
                  </a:lnTo>
                  <a:lnTo>
                    <a:pt x="245" y="1486"/>
                  </a:lnTo>
                  <a:lnTo>
                    <a:pt x="234" y="1472"/>
                  </a:lnTo>
                  <a:lnTo>
                    <a:pt x="224" y="1459"/>
                  </a:lnTo>
                  <a:lnTo>
                    <a:pt x="214" y="1445"/>
                  </a:lnTo>
                  <a:lnTo>
                    <a:pt x="204" y="1432"/>
                  </a:lnTo>
                  <a:lnTo>
                    <a:pt x="194" y="1417"/>
                  </a:lnTo>
                  <a:lnTo>
                    <a:pt x="186" y="1404"/>
                  </a:lnTo>
                  <a:lnTo>
                    <a:pt x="177" y="1390"/>
                  </a:lnTo>
                  <a:lnTo>
                    <a:pt x="168" y="1376"/>
                  </a:lnTo>
                  <a:lnTo>
                    <a:pt x="159" y="1362"/>
                  </a:lnTo>
                  <a:lnTo>
                    <a:pt x="151" y="1348"/>
                  </a:lnTo>
                  <a:lnTo>
                    <a:pt x="144" y="1333"/>
                  </a:lnTo>
                  <a:lnTo>
                    <a:pt x="136" y="1319"/>
                  </a:lnTo>
                  <a:lnTo>
                    <a:pt x="128" y="1304"/>
                  </a:lnTo>
                  <a:lnTo>
                    <a:pt x="120" y="1290"/>
                  </a:lnTo>
                  <a:lnTo>
                    <a:pt x="114" y="1276"/>
                  </a:lnTo>
                  <a:lnTo>
                    <a:pt x="106" y="1261"/>
                  </a:lnTo>
                  <a:lnTo>
                    <a:pt x="99" y="1246"/>
                  </a:lnTo>
                  <a:lnTo>
                    <a:pt x="94" y="1232"/>
                  </a:lnTo>
                  <a:lnTo>
                    <a:pt x="87" y="1217"/>
                  </a:lnTo>
                  <a:lnTo>
                    <a:pt x="82" y="1203"/>
                  </a:lnTo>
                  <a:lnTo>
                    <a:pt x="76" y="1187"/>
                  </a:lnTo>
                  <a:lnTo>
                    <a:pt x="71" y="1173"/>
                  </a:lnTo>
                  <a:lnTo>
                    <a:pt x="65" y="1157"/>
                  </a:lnTo>
                  <a:lnTo>
                    <a:pt x="60" y="1143"/>
                  </a:lnTo>
                  <a:lnTo>
                    <a:pt x="55" y="1129"/>
                  </a:lnTo>
                  <a:lnTo>
                    <a:pt x="51" y="1113"/>
                  </a:lnTo>
                  <a:lnTo>
                    <a:pt x="46" y="1099"/>
                  </a:lnTo>
                  <a:lnTo>
                    <a:pt x="42" y="1083"/>
                  </a:lnTo>
                  <a:lnTo>
                    <a:pt x="39" y="1069"/>
                  </a:lnTo>
                  <a:lnTo>
                    <a:pt x="34" y="1054"/>
                  </a:lnTo>
                  <a:lnTo>
                    <a:pt x="31" y="1039"/>
                  </a:lnTo>
                  <a:lnTo>
                    <a:pt x="28" y="1025"/>
                  </a:lnTo>
                  <a:lnTo>
                    <a:pt x="24" y="1009"/>
                  </a:lnTo>
                  <a:lnTo>
                    <a:pt x="21" y="995"/>
                  </a:lnTo>
                  <a:lnTo>
                    <a:pt x="19" y="981"/>
                  </a:lnTo>
                  <a:lnTo>
                    <a:pt x="16" y="965"/>
                  </a:lnTo>
                  <a:lnTo>
                    <a:pt x="14" y="951"/>
                  </a:lnTo>
                  <a:lnTo>
                    <a:pt x="12" y="936"/>
                  </a:lnTo>
                  <a:lnTo>
                    <a:pt x="10" y="922"/>
                  </a:lnTo>
                  <a:lnTo>
                    <a:pt x="8" y="908"/>
                  </a:lnTo>
                  <a:lnTo>
                    <a:pt x="7" y="893"/>
                  </a:lnTo>
                  <a:lnTo>
                    <a:pt x="5" y="879"/>
                  </a:lnTo>
                  <a:lnTo>
                    <a:pt x="3" y="865"/>
                  </a:lnTo>
                  <a:lnTo>
                    <a:pt x="2" y="850"/>
                  </a:lnTo>
                  <a:lnTo>
                    <a:pt x="2" y="836"/>
                  </a:lnTo>
                  <a:lnTo>
                    <a:pt x="1" y="823"/>
                  </a:lnTo>
                  <a:lnTo>
                    <a:pt x="1" y="808"/>
                  </a:lnTo>
                  <a:lnTo>
                    <a:pt x="0" y="794"/>
                  </a:lnTo>
                  <a:lnTo>
                    <a:pt x="0" y="781"/>
                  </a:lnTo>
                  <a:lnTo>
                    <a:pt x="0" y="767"/>
                  </a:lnTo>
                  <a:lnTo>
                    <a:pt x="0" y="753"/>
                  </a:lnTo>
                  <a:lnTo>
                    <a:pt x="1" y="740"/>
                  </a:lnTo>
                  <a:lnTo>
                    <a:pt x="1" y="726"/>
                  </a:lnTo>
                  <a:lnTo>
                    <a:pt x="2" y="713"/>
                  </a:lnTo>
                  <a:lnTo>
                    <a:pt x="3" y="701"/>
                  </a:lnTo>
                  <a:lnTo>
                    <a:pt x="3" y="688"/>
                  </a:lnTo>
                  <a:lnTo>
                    <a:pt x="5" y="674"/>
                  </a:lnTo>
                  <a:lnTo>
                    <a:pt x="7" y="662"/>
                  </a:lnTo>
                  <a:lnTo>
                    <a:pt x="8" y="650"/>
                  </a:lnTo>
                  <a:lnTo>
                    <a:pt x="10" y="637"/>
                  </a:lnTo>
                  <a:lnTo>
                    <a:pt x="11" y="625"/>
                  </a:lnTo>
                  <a:lnTo>
                    <a:pt x="13" y="613"/>
                  </a:lnTo>
                  <a:lnTo>
                    <a:pt x="15" y="602"/>
                  </a:lnTo>
                  <a:lnTo>
                    <a:pt x="18" y="589"/>
                  </a:lnTo>
                  <a:lnTo>
                    <a:pt x="20" y="578"/>
                  </a:lnTo>
                  <a:lnTo>
                    <a:pt x="22" y="566"/>
                  </a:lnTo>
                  <a:lnTo>
                    <a:pt x="25" y="555"/>
                  </a:lnTo>
                  <a:lnTo>
                    <a:pt x="28" y="544"/>
                  </a:lnTo>
                  <a:lnTo>
                    <a:pt x="31" y="533"/>
                  </a:lnTo>
                  <a:lnTo>
                    <a:pt x="33" y="522"/>
                  </a:lnTo>
                  <a:lnTo>
                    <a:pt x="36" y="512"/>
                  </a:lnTo>
                  <a:lnTo>
                    <a:pt x="40" y="501"/>
                  </a:lnTo>
                  <a:lnTo>
                    <a:pt x="43" y="490"/>
                  </a:lnTo>
                  <a:lnTo>
                    <a:pt x="47" y="480"/>
                  </a:lnTo>
                  <a:lnTo>
                    <a:pt x="51" y="470"/>
                  </a:lnTo>
                  <a:lnTo>
                    <a:pt x="54" y="460"/>
                  </a:lnTo>
                  <a:lnTo>
                    <a:pt x="58" y="449"/>
                  </a:lnTo>
                  <a:lnTo>
                    <a:pt x="63" y="439"/>
                  </a:lnTo>
                  <a:lnTo>
                    <a:pt x="66" y="429"/>
                  </a:lnTo>
                  <a:lnTo>
                    <a:pt x="71" y="419"/>
                  </a:lnTo>
                  <a:lnTo>
                    <a:pt x="75" y="409"/>
                  </a:lnTo>
                  <a:lnTo>
                    <a:pt x="79" y="400"/>
                  </a:lnTo>
                  <a:lnTo>
                    <a:pt x="85" y="390"/>
                  </a:lnTo>
                  <a:lnTo>
                    <a:pt x="89" y="380"/>
                  </a:lnTo>
                  <a:lnTo>
                    <a:pt x="94" y="371"/>
                  </a:lnTo>
                  <a:lnTo>
                    <a:pt x="99" y="362"/>
                  </a:lnTo>
                  <a:lnTo>
                    <a:pt x="104" y="352"/>
                  </a:lnTo>
                  <a:lnTo>
                    <a:pt x="115" y="333"/>
                  </a:lnTo>
                  <a:lnTo>
                    <a:pt x="126" y="314"/>
                  </a:lnTo>
                  <a:lnTo>
                    <a:pt x="137" y="294"/>
                  </a:lnTo>
                  <a:lnTo>
                    <a:pt x="148" y="275"/>
                  </a:lnTo>
                  <a:lnTo>
                    <a:pt x="160" y="257"/>
                  </a:lnTo>
                  <a:lnTo>
                    <a:pt x="172" y="237"/>
                  </a:lnTo>
                  <a:lnTo>
                    <a:pt x="186" y="218"/>
                  </a:lnTo>
                  <a:lnTo>
                    <a:pt x="191" y="208"/>
                  </a:lnTo>
                  <a:lnTo>
                    <a:pt x="198" y="198"/>
                  </a:lnTo>
                  <a:lnTo>
                    <a:pt x="204" y="188"/>
                  </a:lnTo>
                  <a:lnTo>
                    <a:pt x="211" y="177"/>
                  </a:lnTo>
                  <a:lnTo>
                    <a:pt x="218" y="167"/>
                  </a:lnTo>
                  <a:lnTo>
                    <a:pt x="224" y="157"/>
                  </a:lnTo>
                  <a:lnTo>
                    <a:pt x="232" y="147"/>
                  </a:lnTo>
                  <a:lnTo>
                    <a:pt x="239" y="136"/>
                  </a:lnTo>
                  <a:lnTo>
                    <a:pt x="245" y="126"/>
                  </a:lnTo>
                  <a:lnTo>
                    <a:pt x="253" y="115"/>
                  </a:lnTo>
                  <a:lnTo>
                    <a:pt x="260" y="104"/>
                  </a:lnTo>
                  <a:lnTo>
                    <a:pt x="267" y="93"/>
                  </a:lnTo>
                  <a:lnTo>
                    <a:pt x="274" y="82"/>
                  </a:lnTo>
                  <a:lnTo>
                    <a:pt x="282" y="71"/>
                  </a:lnTo>
                  <a:lnTo>
                    <a:pt x="288" y="60"/>
                  </a:lnTo>
                  <a:lnTo>
                    <a:pt x="296" y="48"/>
                  </a:lnTo>
                  <a:lnTo>
                    <a:pt x="304" y="37"/>
                  </a:lnTo>
                  <a:lnTo>
                    <a:pt x="312" y="25"/>
                  </a:lnTo>
                  <a:lnTo>
                    <a:pt x="319" y="12"/>
                  </a:lnTo>
                  <a:lnTo>
                    <a:pt x="326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66176" name="Group 640"/>
          <p:cNvGrpSpPr>
            <a:grpSpLocks/>
          </p:cNvGrpSpPr>
          <p:nvPr/>
        </p:nvGrpSpPr>
        <p:grpSpPr bwMode="auto">
          <a:xfrm>
            <a:off x="5073650" y="4157663"/>
            <a:ext cx="3432175" cy="1924050"/>
            <a:chOff x="2991" y="2604"/>
            <a:chExt cx="1900" cy="1065"/>
          </a:xfrm>
        </p:grpSpPr>
        <p:sp>
          <p:nvSpPr>
            <p:cNvPr id="66177" name="Line 641"/>
            <p:cNvSpPr>
              <a:spLocks noChangeShapeType="1"/>
            </p:cNvSpPr>
            <p:nvPr/>
          </p:nvSpPr>
          <p:spPr bwMode="auto">
            <a:xfrm flipH="1">
              <a:off x="3161" y="3669"/>
              <a:ext cx="556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78" name="Freeform 642"/>
            <p:cNvSpPr>
              <a:spLocks/>
            </p:cNvSpPr>
            <p:nvPr/>
          </p:nvSpPr>
          <p:spPr bwMode="auto">
            <a:xfrm>
              <a:off x="3151" y="3137"/>
              <a:ext cx="112" cy="532"/>
            </a:xfrm>
            <a:custGeom>
              <a:avLst/>
              <a:gdLst>
                <a:gd name="T0" fmla="*/ 12 w 326"/>
                <a:gd name="T1" fmla="*/ 12 h 1575"/>
                <a:gd name="T2" fmla="*/ 37 w 326"/>
                <a:gd name="T3" fmla="*/ 38 h 1575"/>
                <a:gd name="T4" fmla="*/ 60 w 326"/>
                <a:gd name="T5" fmla="*/ 63 h 1575"/>
                <a:gd name="T6" fmla="*/ 81 w 326"/>
                <a:gd name="T7" fmla="*/ 90 h 1575"/>
                <a:gd name="T8" fmla="*/ 102 w 326"/>
                <a:gd name="T9" fmla="*/ 116 h 1575"/>
                <a:gd name="T10" fmla="*/ 122 w 326"/>
                <a:gd name="T11" fmla="*/ 144 h 1575"/>
                <a:gd name="T12" fmla="*/ 141 w 326"/>
                <a:gd name="T13" fmla="*/ 172 h 1575"/>
                <a:gd name="T14" fmla="*/ 158 w 326"/>
                <a:gd name="T15" fmla="*/ 199 h 1575"/>
                <a:gd name="T16" fmla="*/ 176 w 326"/>
                <a:gd name="T17" fmla="*/ 228 h 1575"/>
                <a:gd name="T18" fmla="*/ 191 w 326"/>
                <a:gd name="T19" fmla="*/ 257 h 1575"/>
                <a:gd name="T20" fmla="*/ 206 w 326"/>
                <a:gd name="T21" fmla="*/ 285 h 1575"/>
                <a:gd name="T22" fmla="*/ 220 w 326"/>
                <a:gd name="T23" fmla="*/ 314 h 1575"/>
                <a:gd name="T24" fmla="*/ 233 w 326"/>
                <a:gd name="T25" fmla="*/ 344 h 1575"/>
                <a:gd name="T26" fmla="*/ 246 w 326"/>
                <a:gd name="T27" fmla="*/ 373 h 1575"/>
                <a:gd name="T28" fmla="*/ 257 w 326"/>
                <a:gd name="T29" fmla="*/ 403 h 1575"/>
                <a:gd name="T30" fmla="*/ 267 w 326"/>
                <a:gd name="T31" fmla="*/ 432 h 1575"/>
                <a:gd name="T32" fmla="*/ 275 w 326"/>
                <a:gd name="T33" fmla="*/ 462 h 1575"/>
                <a:gd name="T34" fmla="*/ 284 w 326"/>
                <a:gd name="T35" fmla="*/ 491 h 1575"/>
                <a:gd name="T36" fmla="*/ 292 w 326"/>
                <a:gd name="T37" fmla="*/ 521 h 1575"/>
                <a:gd name="T38" fmla="*/ 299 w 326"/>
                <a:gd name="T39" fmla="*/ 551 h 1575"/>
                <a:gd name="T40" fmla="*/ 305 w 326"/>
                <a:gd name="T41" fmla="*/ 581 h 1575"/>
                <a:gd name="T42" fmla="*/ 311 w 326"/>
                <a:gd name="T43" fmla="*/ 609 h 1575"/>
                <a:gd name="T44" fmla="*/ 315 w 326"/>
                <a:gd name="T45" fmla="*/ 639 h 1575"/>
                <a:gd name="T46" fmla="*/ 319 w 326"/>
                <a:gd name="T47" fmla="*/ 668 h 1575"/>
                <a:gd name="T48" fmla="*/ 322 w 326"/>
                <a:gd name="T49" fmla="*/ 697 h 1575"/>
                <a:gd name="T50" fmla="*/ 324 w 326"/>
                <a:gd name="T51" fmla="*/ 725 h 1575"/>
                <a:gd name="T52" fmla="*/ 325 w 326"/>
                <a:gd name="T53" fmla="*/ 753 h 1575"/>
                <a:gd name="T54" fmla="*/ 326 w 326"/>
                <a:gd name="T55" fmla="*/ 781 h 1575"/>
                <a:gd name="T56" fmla="*/ 326 w 326"/>
                <a:gd name="T57" fmla="*/ 808 h 1575"/>
                <a:gd name="T58" fmla="*/ 326 w 326"/>
                <a:gd name="T59" fmla="*/ 835 h 1575"/>
                <a:gd name="T60" fmla="*/ 325 w 326"/>
                <a:gd name="T61" fmla="*/ 861 h 1575"/>
                <a:gd name="T62" fmla="*/ 323 w 326"/>
                <a:gd name="T63" fmla="*/ 888 h 1575"/>
                <a:gd name="T64" fmla="*/ 321 w 326"/>
                <a:gd name="T65" fmla="*/ 913 h 1575"/>
                <a:gd name="T66" fmla="*/ 317 w 326"/>
                <a:gd name="T67" fmla="*/ 938 h 1575"/>
                <a:gd name="T68" fmla="*/ 313 w 326"/>
                <a:gd name="T69" fmla="*/ 962 h 1575"/>
                <a:gd name="T70" fmla="*/ 310 w 326"/>
                <a:gd name="T71" fmla="*/ 986 h 1575"/>
                <a:gd name="T72" fmla="*/ 304 w 326"/>
                <a:gd name="T73" fmla="*/ 1008 h 1575"/>
                <a:gd name="T74" fmla="*/ 299 w 326"/>
                <a:gd name="T75" fmla="*/ 1031 h 1575"/>
                <a:gd name="T76" fmla="*/ 293 w 326"/>
                <a:gd name="T77" fmla="*/ 1052 h 1575"/>
                <a:gd name="T78" fmla="*/ 286 w 326"/>
                <a:gd name="T79" fmla="*/ 1075 h 1575"/>
                <a:gd name="T80" fmla="*/ 280 w 326"/>
                <a:gd name="T81" fmla="*/ 1096 h 1575"/>
                <a:gd name="T82" fmla="*/ 272 w 326"/>
                <a:gd name="T83" fmla="*/ 1115 h 1575"/>
                <a:gd name="T84" fmla="*/ 264 w 326"/>
                <a:gd name="T85" fmla="*/ 1135 h 1575"/>
                <a:gd name="T86" fmla="*/ 256 w 326"/>
                <a:gd name="T87" fmla="*/ 1155 h 1575"/>
                <a:gd name="T88" fmla="*/ 242 w 326"/>
                <a:gd name="T89" fmla="*/ 1185 h 1575"/>
                <a:gd name="T90" fmla="*/ 222 w 326"/>
                <a:gd name="T91" fmla="*/ 1224 h 1575"/>
                <a:gd name="T92" fmla="*/ 201 w 326"/>
                <a:gd name="T93" fmla="*/ 1261 h 1575"/>
                <a:gd name="T94" fmla="*/ 178 w 326"/>
                <a:gd name="T95" fmla="*/ 1300 h 1575"/>
                <a:gd name="T96" fmla="*/ 154 w 326"/>
                <a:gd name="T97" fmla="*/ 1338 h 1575"/>
                <a:gd name="T98" fmla="*/ 128 w 326"/>
                <a:gd name="T99" fmla="*/ 1377 h 1575"/>
                <a:gd name="T100" fmla="*/ 102 w 326"/>
                <a:gd name="T101" fmla="*/ 1418 h 1575"/>
                <a:gd name="T102" fmla="*/ 81 w 326"/>
                <a:gd name="T103" fmla="*/ 1449 h 1575"/>
                <a:gd name="T104" fmla="*/ 67 w 326"/>
                <a:gd name="T105" fmla="*/ 1471 h 1575"/>
                <a:gd name="T106" fmla="*/ 52 w 326"/>
                <a:gd name="T107" fmla="*/ 1493 h 1575"/>
                <a:gd name="T108" fmla="*/ 38 w 326"/>
                <a:gd name="T109" fmla="*/ 1516 h 1575"/>
                <a:gd name="T110" fmla="*/ 22 w 326"/>
                <a:gd name="T111" fmla="*/ 1539 h 1575"/>
                <a:gd name="T112" fmla="*/ 8 w 326"/>
                <a:gd name="T113" fmla="*/ 1563 h 1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26" h="1575">
                  <a:moveTo>
                    <a:pt x="0" y="0"/>
                  </a:moveTo>
                  <a:lnTo>
                    <a:pt x="12" y="12"/>
                  </a:lnTo>
                  <a:lnTo>
                    <a:pt x="25" y="25"/>
                  </a:lnTo>
                  <a:lnTo>
                    <a:pt x="37" y="38"/>
                  </a:lnTo>
                  <a:lnTo>
                    <a:pt x="48" y="50"/>
                  </a:lnTo>
                  <a:lnTo>
                    <a:pt x="60" y="63"/>
                  </a:lnTo>
                  <a:lnTo>
                    <a:pt x="71" y="77"/>
                  </a:lnTo>
                  <a:lnTo>
                    <a:pt x="81" y="90"/>
                  </a:lnTo>
                  <a:lnTo>
                    <a:pt x="92" y="103"/>
                  </a:lnTo>
                  <a:lnTo>
                    <a:pt x="102" y="116"/>
                  </a:lnTo>
                  <a:lnTo>
                    <a:pt x="112" y="130"/>
                  </a:lnTo>
                  <a:lnTo>
                    <a:pt x="122" y="144"/>
                  </a:lnTo>
                  <a:lnTo>
                    <a:pt x="132" y="157"/>
                  </a:lnTo>
                  <a:lnTo>
                    <a:pt x="141" y="172"/>
                  </a:lnTo>
                  <a:lnTo>
                    <a:pt x="149" y="185"/>
                  </a:lnTo>
                  <a:lnTo>
                    <a:pt x="158" y="199"/>
                  </a:lnTo>
                  <a:lnTo>
                    <a:pt x="167" y="214"/>
                  </a:lnTo>
                  <a:lnTo>
                    <a:pt x="176" y="228"/>
                  </a:lnTo>
                  <a:lnTo>
                    <a:pt x="184" y="242"/>
                  </a:lnTo>
                  <a:lnTo>
                    <a:pt x="191" y="257"/>
                  </a:lnTo>
                  <a:lnTo>
                    <a:pt x="199" y="271"/>
                  </a:lnTo>
                  <a:lnTo>
                    <a:pt x="206" y="285"/>
                  </a:lnTo>
                  <a:lnTo>
                    <a:pt x="214" y="300"/>
                  </a:lnTo>
                  <a:lnTo>
                    <a:pt x="220" y="314"/>
                  </a:lnTo>
                  <a:lnTo>
                    <a:pt x="227" y="329"/>
                  </a:lnTo>
                  <a:lnTo>
                    <a:pt x="233" y="344"/>
                  </a:lnTo>
                  <a:lnTo>
                    <a:pt x="239" y="358"/>
                  </a:lnTo>
                  <a:lnTo>
                    <a:pt x="246" y="373"/>
                  </a:lnTo>
                  <a:lnTo>
                    <a:pt x="251" y="388"/>
                  </a:lnTo>
                  <a:lnTo>
                    <a:pt x="257" y="403"/>
                  </a:lnTo>
                  <a:lnTo>
                    <a:pt x="261" y="417"/>
                  </a:lnTo>
                  <a:lnTo>
                    <a:pt x="267" y="432"/>
                  </a:lnTo>
                  <a:lnTo>
                    <a:pt x="271" y="447"/>
                  </a:lnTo>
                  <a:lnTo>
                    <a:pt x="275" y="462"/>
                  </a:lnTo>
                  <a:lnTo>
                    <a:pt x="280" y="477"/>
                  </a:lnTo>
                  <a:lnTo>
                    <a:pt x="284" y="491"/>
                  </a:lnTo>
                  <a:lnTo>
                    <a:pt x="289" y="506"/>
                  </a:lnTo>
                  <a:lnTo>
                    <a:pt x="292" y="521"/>
                  </a:lnTo>
                  <a:lnTo>
                    <a:pt x="295" y="536"/>
                  </a:lnTo>
                  <a:lnTo>
                    <a:pt x="299" y="551"/>
                  </a:lnTo>
                  <a:lnTo>
                    <a:pt x="302" y="565"/>
                  </a:lnTo>
                  <a:lnTo>
                    <a:pt x="305" y="581"/>
                  </a:lnTo>
                  <a:lnTo>
                    <a:pt x="307" y="595"/>
                  </a:lnTo>
                  <a:lnTo>
                    <a:pt x="311" y="609"/>
                  </a:lnTo>
                  <a:lnTo>
                    <a:pt x="313" y="625"/>
                  </a:lnTo>
                  <a:lnTo>
                    <a:pt x="315" y="639"/>
                  </a:lnTo>
                  <a:lnTo>
                    <a:pt x="317" y="653"/>
                  </a:lnTo>
                  <a:lnTo>
                    <a:pt x="319" y="668"/>
                  </a:lnTo>
                  <a:lnTo>
                    <a:pt x="321" y="682"/>
                  </a:lnTo>
                  <a:lnTo>
                    <a:pt x="322" y="697"/>
                  </a:lnTo>
                  <a:lnTo>
                    <a:pt x="323" y="711"/>
                  </a:lnTo>
                  <a:lnTo>
                    <a:pt x="324" y="725"/>
                  </a:lnTo>
                  <a:lnTo>
                    <a:pt x="325" y="739"/>
                  </a:lnTo>
                  <a:lnTo>
                    <a:pt x="325" y="753"/>
                  </a:lnTo>
                  <a:lnTo>
                    <a:pt x="326" y="767"/>
                  </a:lnTo>
                  <a:lnTo>
                    <a:pt x="326" y="781"/>
                  </a:lnTo>
                  <a:lnTo>
                    <a:pt x="326" y="795"/>
                  </a:lnTo>
                  <a:lnTo>
                    <a:pt x="326" y="808"/>
                  </a:lnTo>
                  <a:lnTo>
                    <a:pt x="326" y="821"/>
                  </a:lnTo>
                  <a:lnTo>
                    <a:pt x="326" y="835"/>
                  </a:lnTo>
                  <a:lnTo>
                    <a:pt x="325" y="848"/>
                  </a:lnTo>
                  <a:lnTo>
                    <a:pt x="325" y="861"/>
                  </a:lnTo>
                  <a:lnTo>
                    <a:pt x="324" y="875"/>
                  </a:lnTo>
                  <a:lnTo>
                    <a:pt x="323" y="888"/>
                  </a:lnTo>
                  <a:lnTo>
                    <a:pt x="322" y="900"/>
                  </a:lnTo>
                  <a:lnTo>
                    <a:pt x="321" y="913"/>
                  </a:lnTo>
                  <a:lnTo>
                    <a:pt x="319" y="925"/>
                  </a:lnTo>
                  <a:lnTo>
                    <a:pt x="317" y="938"/>
                  </a:lnTo>
                  <a:lnTo>
                    <a:pt x="315" y="950"/>
                  </a:lnTo>
                  <a:lnTo>
                    <a:pt x="313" y="962"/>
                  </a:lnTo>
                  <a:lnTo>
                    <a:pt x="312" y="974"/>
                  </a:lnTo>
                  <a:lnTo>
                    <a:pt x="310" y="986"/>
                  </a:lnTo>
                  <a:lnTo>
                    <a:pt x="306" y="997"/>
                  </a:lnTo>
                  <a:lnTo>
                    <a:pt x="304" y="1008"/>
                  </a:lnTo>
                  <a:lnTo>
                    <a:pt x="302" y="1020"/>
                  </a:lnTo>
                  <a:lnTo>
                    <a:pt x="299" y="1031"/>
                  </a:lnTo>
                  <a:lnTo>
                    <a:pt x="296" y="1043"/>
                  </a:lnTo>
                  <a:lnTo>
                    <a:pt x="293" y="1052"/>
                  </a:lnTo>
                  <a:lnTo>
                    <a:pt x="290" y="1064"/>
                  </a:lnTo>
                  <a:lnTo>
                    <a:pt x="286" y="1075"/>
                  </a:lnTo>
                  <a:lnTo>
                    <a:pt x="283" y="1085"/>
                  </a:lnTo>
                  <a:lnTo>
                    <a:pt x="280" y="1096"/>
                  </a:lnTo>
                  <a:lnTo>
                    <a:pt x="275" y="1106"/>
                  </a:lnTo>
                  <a:lnTo>
                    <a:pt x="272" y="1115"/>
                  </a:lnTo>
                  <a:lnTo>
                    <a:pt x="268" y="1125"/>
                  </a:lnTo>
                  <a:lnTo>
                    <a:pt x="264" y="1135"/>
                  </a:lnTo>
                  <a:lnTo>
                    <a:pt x="260" y="1145"/>
                  </a:lnTo>
                  <a:lnTo>
                    <a:pt x="256" y="1155"/>
                  </a:lnTo>
                  <a:lnTo>
                    <a:pt x="251" y="1165"/>
                  </a:lnTo>
                  <a:lnTo>
                    <a:pt x="242" y="1185"/>
                  </a:lnTo>
                  <a:lnTo>
                    <a:pt x="232" y="1204"/>
                  </a:lnTo>
                  <a:lnTo>
                    <a:pt x="222" y="1224"/>
                  </a:lnTo>
                  <a:lnTo>
                    <a:pt x="212" y="1243"/>
                  </a:lnTo>
                  <a:lnTo>
                    <a:pt x="201" y="1261"/>
                  </a:lnTo>
                  <a:lnTo>
                    <a:pt x="190" y="1280"/>
                  </a:lnTo>
                  <a:lnTo>
                    <a:pt x="178" y="1300"/>
                  </a:lnTo>
                  <a:lnTo>
                    <a:pt x="166" y="1319"/>
                  </a:lnTo>
                  <a:lnTo>
                    <a:pt x="154" y="1338"/>
                  </a:lnTo>
                  <a:lnTo>
                    <a:pt x="142" y="1358"/>
                  </a:lnTo>
                  <a:lnTo>
                    <a:pt x="128" y="1377"/>
                  </a:lnTo>
                  <a:lnTo>
                    <a:pt x="115" y="1397"/>
                  </a:lnTo>
                  <a:lnTo>
                    <a:pt x="102" y="1418"/>
                  </a:lnTo>
                  <a:lnTo>
                    <a:pt x="88" y="1439"/>
                  </a:lnTo>
                  <a:lnTo>
                    <a:pt x="81" y="1449"/>
                  </a:lnTo>
                  <a:lnTo>
                    <a:pt x="74" y="1460"/>
                  </a:lnTo>
                  <a:lnTo>
                    <a:pt x="67" y="1471"/>
                  </a:lnTo>
                  <a:lnTo>
                    <a:pt x="60" y="1482"/>
                  </a:lnTo>
                  <a:lnTo>
                    <a:pt x="52" y="1493"/>
                  </a:lnTo>
                  <a:lnTo>
                    <a:pt x="46" y="1505"/>
                  </a:lnTo>
                  <a:lnTo>
                    <a:pt x="38" y="1516"/>
                  </a:lnTo>
                  <a:lnTo>
                    <a:pt x="30" y="1528"/>
                  </a:lnTo>
                  <a:lnTo>
                    <a:pt x="22" y="1539"/>
                  </a:lnTo>
                  <a:lnTo>
                    <a:pt x="16" y="1551"/>
                  </a:lnTo>
                  <a:lnTo>
                    <a:pt x="8" y="1563"/>
                  </a:lnTo>
                  <a:lnTo>
                    <a:pt x="0" y="157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79" name="Freeform 643"/>
            <p:cNvSpPr>
              <a:spLocks/>
            </p:cNvSpPr>
            <p:nvPr/>
          </p:nvSpPr>
          <p:spPr bwMode="auto">
            <a:xfrm>
              <a:off x="3043" y="3137"/>
              <a:ext cx="108" cy="532"/>
            </a:xfrm>
            <a:custGeom>
              <a:avLst/>
              <a:gdLst>
                <a:gd name="T0" fmla="*/ 314 w 326"/>
                <a:gd name="T1" fmla="*/ 12 h 1575"/>
                <a:gd name="T2" fmla="*/ 290 w 326"/>
                <a:gd name="T3" fmla="*/ 38 h 1575"/>
                <a:gd name="T4" fmla="*/ 267 w 326"/>
                <a:gd name="T5" fmla="*/ 63 h 1575"/>
                <a:gd name="T6" fmla="*/ 244 w 326"/>
                <a:gd name="T7" fmla="*/ 90 h 1575"/>
                <a:gd name="T8" fmla="*/ 223 w 326"/>
                <a:gd name="T9" fmla="*/ 116 h 1575"/>
                <a:gd name="T10" fmla="*/ 204 w 326"/>
                <a:gd name="T11" fmla="*/ 144 h 1575"/>
                <a:gd name="T12" fmla="*/ 185 w 326"/>
                <a:gd name="T13" fmla="*/ 172 h 1575"/>
                <a:gd name="T14" fmla="*/ 167 w 326"/>
                <a:gd name="T15" fmla="*/ 199 h 1575"/>
                <a:gd name="T16" fmla="*/ 150 w 326"/>
                <a:gd name="T17" fmla="*/ 228 h 1575"/>
                <a:gd name="T18" fmla="*/ 135 w 326"/>
                <a:gd name="T19" fmla="*/ 257 h 1575"/>
                <a:gd name="T20" fmla="*/ 120 w 326"/>
                <a:gd name="T21" fmla="*/ 285 h 1575"/>
                <a:gd name="T22" fmla="*/ 106 w 326"/>
                <a:gd name="T23" fmla="*/ 314 h 1575"/>
                <a:gd name="T24" fmla="*/ 93 w 326"/>
                <a:gd name="T25" fmla="*/ 344 h 1575"/>
                <a:gd name="T26" fmla="*/ 81 w 326"/>
                <a:gd name="T27" fmla="*/ 373 h 1575"/>
                <a:gd name="T28" fmla="*/ 70 w 326"/>
                <a:gd name="T29" fmla="*/ 403 h 1575"/>
                <a:gd name="T30" fmla="*/ 60 w 326"/>
                <a:gd name="T31" fmla="*/ 432 h 1575"/>
                <a:gd name="T32" fmla="*/ 50 w 326"/>
                <a:gd name="T33" fmla="*/ 462 h 1575"/>
                <a:gd name="T34" fmla="*/ 41 w 326"/>
                <a:gd name="T35" fmla="*/ 491 h 1575"/>
                <a:gd name="T36" fmla="*/ 34 w 326"/>
                <a:gd name="T37" fmla="*/ 521 h 1575"/>
                <a:gd name="T38" fmla="*/ 27 w 326"/>
                <a:gd name="T39" fmla="*/ 551 h 1575"/>
                <a:gd name="T40" fmla="*/ 21 w 326"/>
                <a:gd name="T41" fmla="*/ 581 h 1575"/>
                <a:gd name="T42" fmla="*/ 16 w 326"/>
                <a:gd name="T43" fmla="*/ 609 h 1575"/>
                <a:gd name="T44" fmla="*/ 11 w 326"/>
                <a:gd name="T45" fmla="*/ 639 h 1575"/>
                <a:gd name="T46" fmla="*/ 8 w 326"/>
                <a:gd name="T47" fmla="*/ 668 h 1575"/>
                <a:gd name="T48" fmla="*/ 5 w 326"/>
                <a:gd name="T49" fmla="*/ 697 h 1575"/>
                <a:gd name="T50" fmla="*/ 2 w 326"/>
                <a:gd name="T51" fmla="*/ 725 h 1575"/>
                <a:gd name="T52" fmla="*/ 0 w 326"/>
                <a:gd name="T53" fmla="*/ 753 h 1575"/>
                <a:gd name="T54" fmla="*/ 0 w 326"/>
                <a:gd name="T55" fmla="*/ 781 h 1575"/>
                <a:gd name="T56" fmla="*/ 0 w 326"/>
                <a:gd name="T57" fmla="*/ 808 h 1575"/>
                <a:gd name="T58" fmla="*/ 0 w 326"/>
                <a:gd name="T59" fmla="*/ 835 h 1575"/>
                <a:gd name="T60" fmla="*/ 1 w 326"/>
                <a:gd name="T61" fmla="*/ 861 h 1575"/>
                <a:gd name="T62" fmla="*/ 3 w 326"/>
                <a:gd name="T63" fmla="*/ 888 h 1575"/>
                <a:gd name="T64" fmla="*/ 6 w 326"/>
                <a:gd name="T65" fmla="*/ 913 h 1575"/>
                <a:gd name="T66" fmla="*/ 9 w 326"/>
                <a:gd name="T67" fmla="*/ 938 h 1575"/>
                <a:gd name="T68" fmla="*/ 12 w 326"/>
                <a:gd name="T69" fmla="*/ 962 h 1575"/>
                <a:gd name="T70" fmla="*/ 17 w 326"/>
                <a:gd name="T71" fmla="*/ 986 h 1575"/>
                <a:gd name="T72" fmla="*/ 21 w 326"/>
                <a:gd name="T73" fmla="*/ 1008 h 1575"/>
                <a:gd name="T74" fmla="*/ 27 w 326"/>
                <a:gd name="T75" fmla="*/ 1031 h 1575"/>
                <a:gd name="T76" fmla="*/ 33 w 326"/>
                <a:gd name="T77" fmla="*/ 1052 h 1575"/>
                <a:gd name="T78" fmla="*/ 40 w 326"/>
                <a:gd name="T79" fmla="*/ 1075 h 1575"/>
                <a:gd name="T80" fmla="*/ 47 w 326"/>
                <a:gd name="T81" fmla="*/ 1096 h 1575"/>
                <a:gd name="T82" fmla="*/ 54 w 326"/>
                <a:gd name="T83" fmla="*/ 1115 h 1575"/>
                <a:gd name="T84" fmla="*/ 62 w 326"/>
                <a:gd name="T85" fmla="*/ 1135 h 1575"/>
                <a:gd name="T86" fmla="*/ 71 w 326"/>
                <a:gd name="T87" fmla="*/ 1155 h 1575"/>
                <a:gd name="T88" fmla="*/ 84 w 326"/>
                <a:gd name="T89" fmla="*/ 1185 h 1575"/>
                <a:gd name="T90" fmla="*/ 104 w 326"/>
                <a:gd name="T91" fmla="*/ 1224 h 1575"/>
                <a:gd name="T92" fmla="*/ 125 w 326"/>
                <a:gd name="T93" fmla="*/ 1261 h 1575"/>
                <a:gd name="T94" fmla="*/ 148 w 326"/>
                <a:gd name="T95" fmla="*/ 1300 h 1575"/>
                <a:gd name="T96" fmla="*/ 171 w 326"/>
                <a:gd name="T97" fmla="*/ 1338 h 1575"/>
                <a:gd name="T98" fmla="*/ 198 w 326"/>
                <a:gd name="T99" fmla="*/ 1377 h 1575"/>
                <a:gd name="T100" fmla="*/ 225 w 326"/>
                <a:gd name="T101" fmla="*/ 1418 h 1575"/>
                <a:gd name="T102" fmla="*/ 246 w 326"/>
                <a:gd name="T103" fmla="*/ 1449 h 1575"/>
                <a:gd name="T104" fmla="*/ 259 w 326"/>
                <a:gd name="T105" fmla="*/ 1471 h 1575"/>
                <a:gd name="T106" fmla="*/ 274 w 326"/>
                <a:gd name="T107" fmla="*/ 1493 h 1575"/>
                <a:gd name="T108" fmla="*/ 289 w 326"/>
                <a:gd name="T109" fmla="*/ 1516 h 1575"/>
                <a:gd name="T110" fmla="*/ 303 w 326"/>
                <a:gd name="T111" fmla="*/ 1539 h 1575"/>
                <a:gd name="T112" fmla="*/ 318 w 326"/>
                <a:gd name="T113" fmla="*/ 1563 h 1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26" h="1575">
                  <a:moveTo>
                    <a:pt x="326" y="0"/>
                  </a:moveTo>
                  <a:lnTo>
                    <a:pt x="314" y="12"/>
                  </a:lnTo>
                  <a:lnTo>
                    <a:pt x="302" y="25"/>
                  </a:lnTo>
                  <a:lnTo>
                    <a:pt x="290" y="38"/>
                  </a:lnTo>
                  <a:lnTo>
                    <a:pt x="278" y="50"/>
                  </a:lnTo>
                  <a:lnTo>
                    <a:pt x="267" y="63"/>
                  </a:lnTo>
                  <a:lnTo>
                    <a:pt x="255" y="77"/>
                  </a:lnTo>
                  <a:lnTo>
                    <a:pt x="244" y="90"/>
                  </a:lnTo>
                  <a:lnTo>
                    <a:pt x="234" y="103"/>
                  </a:lnTo>
                  <a:lnTo>
                    <a:pt x="223" y="116"/>
                  </a:lnTo>
                  <a:lnTo>
                    <a:pt x="213" y="130"/>
                  </a:lnTo>
                  <a:lnTo>
                    <a:pt x="204" y="144"/>
                  </a:lnTo>
                  <a:lnTo>
                    <a:pt x="195" y="157"/>
                  </a:lnTo>
                  <a:lnTo>
                    <a:pt x="185" y="172"/>
                  </a:lnTo>
                  <a:lnTo>
                    <a:pt x="176" y="185"/>
                  </a:lnTo>
                  <a:lnTo>
                    <a:pt x="167" y="199"/>
                  </a:lnTo>
                  <a:lnTo>
                    <a:pt x="159" y="214"/>
                  </a:lnTo>
                  <a:lnTo>
                    <a:pt x="150" y="228"/>
                  </a:lnTo>
                  <a:lnTo>
                    <a:pt x="143" y="242"/>
                  </a:lnTo>
                  <a:lnTo>
                    <a:pt x="135" y="257"/>
                  </a:lnTo>
                  <a:lnTo>
                    <a:pt x="127" y="271"/>
                  </a:lnTo>
                  <a:lnTo>
                    <a:pt x="120" y="285"/>
                  </a:lnTo>
                  <a:lnTo>
                    <a:pt x="113" y="300"/>
                  </a:lnTo>
                  <a:lnTo>
                    <a:pt x="106" y="314"/>
                  </a:lnTo>
                  <a:lnTo>
                    <a:pt x="100" y="329"/>
                  </a:lnTo>
                  <a:lnTo>
                    <a:pt x="93" y="344"/>
                  </a:lnTo>
                  <a:lnTo>
                    <a:pt x="87" y="358"/>
                  </a:lnTo>
                  <a:lnTo>
                    <a:pt x="81" y="373"/>
                  </a:lnTo>
                  <a:lnTo>
                    <a:pt x="75" y="388"/>
                  </a:lnTo>
                  <a:lnTo>
                    <a:pt x="70" y="403"/>
                  </a:lnTo>
                  <a:lnTo>
                    <a:pt x="64" y="417"/>
                  </a:lnTo>
                  <a:lnTo>
                    <a:pt x="60" y="432"/>
                  </a:lnTo>
                  <a:lnTo>
                    <a:pt x="54" y="447"/>
                  </a:lnTo>
                  <a:lnTo>
                    <a:pt x="50" y="462"/>
                  </a:lnTo>
                  <a:lnTo>
                    <a:pt x="45" y="477"/>
                  </a:lnTo>
                  <a:lnTo>
                    <a:pt x="41" y="491"/>
                  </a:lnTo>
                  <a:lnTo>
                    <a:pt x="38" y="506"/>
                  </a:lnTo>
                  <a:lnTo>
                    <a:pt x="34" y="521"/>
                  </a:lnTo>
                  <a:lnTo>
                    <a:pt x="30" y="536"/>
                  </a:lnTo>
                  <a:lnTo>
                    <a:pt x="27" y="551"/>
                  </a:lnTo>
                  <a:lnTo>
                    <a:pt x="23" y="565"/>
                  </a:lnTo>
                  <a:lnTo>
                    <a:pt x="21" y="581"/>
                  </a:lnTo>
                  <a:lnTo>
                    <a:pt x="18" y="595"/>
                  </a:lnTo>
                  <a:lnTo>
                    <a:pt x="16" y="609"/>
                  </a:lnTo>
                  <a:lnTo>
                    <a:pt x="13" y="625"/>
                  </a:lnTo>
                  <a:lnTo>
                    <a:pt x="11" y="639"/>
                  </a:lnTo>
                  <a:lnTo>
                    <a:pt x="9" y="653"/>
                  </a:lnTo>
                  <a:lnTo>
                    <a:pt x="8" y="668"/>
                  </a:lnTo>
                  <a:lnTo>
                    <a:pt x="6" y="682"/>
                  </a:lnTo>
                  <a:lnTo>
                    <a:pt x="5" y="697"/>
                  </a:lnTo>
                  <a:lnTo>
                    <a:pt x="3" y="711"/>
                  </a:lnTo>
                  <a:lnTo>
                    <a:pt x="2" y="725"/>
                  </a:lnTo>
                  <a:lnTo>
                    <a:pt x="1" y="739"/>
                  </a:lnTo>
                  <a:lnTo>
                    <a:pt x="0" y="753"/>
                  </a:lnTo>
                  <a:lnTo>
                    <a:pt x="0" y="767"/>
                  </a:lnTo>
                  <a:lnTo>
                    <a:pt x="0" y="781"/>
                  </a:lnTo>
                  <a:lnTo>
                    <a:pt x="0" y="795"/>
                  </a:lnTo>
                  <a:lnTo>
                    <a:pt x="0" y="808"/>
                  </a:lnTo>
                  <a:lnTo>
                    <a:pt x="0" y="821"/>
                  </a:lnTo>
                  <a:lnTo>
                    <a:pt x="0" y="835"/>
                  </a:lnTo>
                  <a:lnTo>
                    <a:pt x="1" y="848"/>
                  </a:lnTo>
                  <a:lnTo>
                    <a:pt x="1" y="861"/>
                  </a:lnTo>
                  <a:lnTo>
                    <a:pt x="2" y="875"/>
                  </a:lnTo>
                  <a:lnTo>
                    <a:pt x="3" y="888"/>
                  </a:lnTo>
                  <a:lnTo>
                    <a:pt x="5" y="900"/>
                  </a:lnTo>
                  <a:lnTo>
                    <a:pt x="6" y="913"/>
                  </a:lnTo>
                  <a:lnTo>
                    <a:pt x="7" y="925"/>
                  </a:lnTo>
                  <a:lnTo>
                    <a:pt x="9" y="938"/>
                  </a:lnTo>
                  <a:lnTo>
                    <a:pt x="10" y="950"/>
                  </a:lnTo>
                  <a:lnTo>
                    <a:pt x="12" y="962"/>
                  </a:lnTo>
                  <a:lnTo>
                    <a:pt x="15" y="974"/>
                  </a:lnTo>
                  <a:lnTo>
                    <a:pt x="17" y="986"/>
                  </a:lnTo>
                  <a:lnTo>
                    <a:pt x="19" y="997"/>
                  </a:lnTo>
                  <a:lnTo>
                    <a:pt x="21" y="1008"/>
                  </a:lnTo>
                  <a:lnTo>
                    <a:pt x="24" y="1020"/>
                  </a:lnTo>
                  <a:lnTo>
                    <a:pt x="27" y="1031"/>
                  </a:lnTo>
                  <a:lnTo>
                    <a:pt x="30" y="1043"/>
                  </a:lnTo>
                  <a:lnTo>
                    <a:pt x="33" y="1052"/>
                  </a:lnTo>
                  <a:lnTo>
                    <a:pt x="37" y="1064"/>
                  </a:lnTo>
                  <a:lnTo>
                    <a:pt x="40" y="1075"/>
                  </a:lnTo>
                  <a:lnTo>
                    <a:pt x="43" y="1085"/>
                  </a:lnTo>
                  <a:lnTo>
                    <a:pt x="47" y="1096"/>
                  </a:lnTo>
                  <a:lnTo>
                    <a:pt x="50" y="1106"/>
                  </a:lnTo>
                  <a:lnTo>
                    <a:pt x="54" y="1115"/>
                  </a:lnTo>
                  <a:lnTo>
                    <a:pt x="58" y="1125"/>
                  </a:lnTo>
                  <a:lnTo>
                    <a:pt x="62" y="1135"/>
                  </a:lnTo>
                  <a:lnTo>
                    <a:pt x="66" y="1145"/>
                  </a:lnTo>
                  <a:lnTo>
                    <a:pt x="71" y="1155"/>
                  </a:lnTo>
                  <a:lnTo>
                    <a:pt x="75" y="1165"/>
                  </a:lnTo>
                  <a:lnTo>
                    <a:pt x="84" y="1185"/>
                  </a:lnTo>
                  <a:lnTo>
                    <a:pt x="94" y="1204"/>
                  </a:lnTo>
                  <a:lnTo>
                    <a:pt x="104" y="1224"/>
                  </a:lnTo>
                  <a:lnTo>
                    <a:pt x="114" y="1243"/>
                  </a:lnTo>
                  <a:lnTo>
                    <a:pt x="125" y="1261"/>
                  </a:lnTo>
                  <a:lnTo>
                    <a:pt x="136" y="1280"/>
                  </a:lnTo>
                  <a:lnTo>
                    <a:pt x="148" y="1300"/>
                  </a:lnTo>
                  <a:lnTo>
                    <a:pt x="159" y="1319"/>
                  </a:lnTo>
                  <a:lnTo>
                    <a:pt x="171" y="1338"/>
                  </a:lnTo>
                  <a:lnTo>
                    <a:pt x="185" y="1358"/>
                  </a:lnTo>
                  <a:lnTo>
                    <a:pt x="198" y="1377"/>
                  </a:lnTo>
                  <a:lnTo>
                    <a:pt x="211" y="1397"/>
                  </a:lnTo>
                  <a:lnTo>
                    <a:pt x="225" y="1418"/>
                  </a:lnTo>
                  <a:lnTo>
                    <a:pt x="238" y="1439"/>
                  </a:lnTo>
                  <a:lnTo>
                    <a:pt x="246" y="1449"/>
                  </a:lnTo>
                  <a:lnTo>
                    <a:pt x="252" y="1460"/>
                  </a:lnTo>
                  <a:lnTo>
                    <a:pt x="259" y="1471"/>
                  </a:lnTo>
                  <a:lnTo>
                    <a:pt x="267" y="1482"/>
                  </a:lnTo>
                  <a:lnTo>
                    <a:pt x="274" y="1493"/>
                  </a:lnTo>
                  <a:lnTo>
                    <a:pt x="281" y="1505"/>
                  </a:lnTo>
                  <a:lnTo>
                    <a:pt x="289" y="1516"/>
                  </a:lnTo>
                  <a:lnTo>
                    <a:pt x="296" y="1528"/>
                  </a:lnTo>
                  <a:lnTo>
                    <a:pt x="303" y="1539"/>
                  </a:lnTo>
                  <a:lnTo>
                    <a:pt x="311" y="1551"/>
                  </a:lnTo>
                  <a:lnTo>
                    <a:pt x="318" y="1563"/>
                  </a:lnTo>
                  <a:lnTo>
                    <a:pt x="326" y="157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80" name="Line 644"/>
            <p:cNvSpPr>
              <a:spLocks noChangeShapeType="1"/>
            </p:cNvSpPr>
            <p:nvPr/>
          </p:nvSpPr>
          <p:spPr bwMode="auto">
            <a:xfrm>
              <a:off x="3123" y="3167"/>
              <a:ext cx="121" cy="1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81" name="Line 645"/>
            <p:cNvSpPr>
              <a:spLocks noChangeShapeType="1"/>
            </p:cNvSpPr>
            <p:nvPr/>
          </p:nvSpPr>
          <p:spPr bwMode="auto">
            <a:xfrm>
              <a:off x="3090" y="3219"/>
              <a:ext cx="173" cy="1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82" name="Line 646"/>
            <p:cNvSpPr>
              <a:spLocks noChangeShapeType="1"/>
            </p:cNvSpPr>
            <p:nvPr/>
          </p:nvSpPr>
          <p:spPr bwMode="auto">
            <a:xfrm>
              <a:off x="3064" y="3276"/>
              <a:ext cx="194" cy="1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83" name="Line 647"/>
            <p:cNvSpPr>
              <a:spLocks noChangeShapeType="1"/>
            </p:cNvSpPr>
            <p:nvPr/>
          </p:nvSpPr>
          <p:spPr bwMode="auto">
            <a:xfrm>
              <a:off x="3047" y="3343"/>
              <a:ext cx="190" cy="1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84" name="Line 648"/>
            <p:cNvSpPr>
              <a:spLocks noChangeShapeType="1"/>
            </p:cNvSpPr>
            <p:nvPr/>
          </p:nvSpPr>
          <p:spPr bwMode="auto">
            <a:xfrm>
              <a:off x="3043" y="3423"/>
              <a:ext cx="163" cy="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85" name="Line 649"/>
            <p:cNvSpPr>
              <a:spLocks noChangeShapeType="1"/>
            </p:cNvSpPr>
            <p:nvPr/>
          </p:nvSpPr>
          <p:spPr bwMode="auto">
            <a:xfrm>
              <a:off x="3069" y="3532"/>
              <a:ext cx="104" cy="1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86" name="Freeform 650"/>
            <p:cNvSpPr>
              <a:spLocks/>
            </p:cNvSpPr>
            <p:nvPr/>
          </p:nvSpPr>
          <p:spPr bwMode="auto">
            <a:xfrm>
              <a:off x="3043" y="2604"/>
              <a:ext cx="108" cy="533"/>
            </a:xfrm>
            <a:custGeom>
              <a:avLst/>
              <a:gdLst>
                <a:gd name="T0" fmla="*/ 314 w 326"/>
                <a:gd name="T1" fmla="*/ 1563 h 1575"/>
                <a:gd name="T2" fmla="*/ 290 w 326"/>
                <a:gd name="T3" fmla="*/ 1538 h 1575"/>
                <a:gd name="T4" fmla="*/ 267 w 326"/>
                <a:gd name="T5" fmla="*/ 1512 h 1575"/>
                <a:gd name="T6" fmla="*/ 244 w 326"/>
                <a:gd name="T7" fmla="*/ 1486 h 1575"/>
                <a:gd name="T8" fmla="*/ 223 w 326"/>
                <a:gd name="T9" fmla="*/ 1459 h 1575"/>
                <a:gd name="T10" fmla="*/ 204 w 326"/>
                <a:gd name="T11" fmla="*/ 1432 h 1575"/>
                <a:gd name="T12" fmla="*/ 185 w 326"/>
                <a:gd name="T13" fmla="*/ 1404 h 1575"/>
                <a:gd name="T14" fmla="*/ 167 w 326"/>
                <a:gd name="T15" fmla="*/ 1376 h 1575"/>
                <a:gd name="T16" fmla="*/ 150 w 326"/>
                <a:gd name="T17" fmla="*/ 1348 h 1575"/>
                <a:gd name="T18" fmla="*/ 135 w 326"/>
                <a:gd name="T19" fmla="*/ 1319 h 1575"/>
                <a:gd name="T20" fmla="*/ 120 w 326"/>
                <a:gd name="T21" fmla="*/ 1290 h 1575"/>
                <a:gd name="T22" fmla="*/ 106 w 326"/>
                <a:gd name="T23" fmla="*/ 1261 h 1575"/>
                <a:gd name="T24" fmla="*/ 93 w 326"/>
                <a:gd name="T25" fmla="*/ 1232 h 1575"/>
                <a:gd name="T26" fmla="*/ 81 w 326"/>
                <a:gd name="T27" fmla="*/ 1203 h 1575"/>
                <a:gd name="T28" fmla="*/ 70 w 326"/>
                <a:gd name="T29" fmla="*/ 1173 h 1575"/>
                <a:gd name="T30" fmla="*/ 60 w 326"/>
                <a:gd name="T31" fmla="*/ 1143 h 1575"/>
                <a:gd name="T32" fmla="*/ 50 w 326"/>
                <a:gd name="T33" fmla="*/ 1113 h 1575"/>
                <a:gd name="T34" fmla="*/ 41 w 326"/>
                <a:gd name="T35" fmla="*/ 1083 h 1575"/>
                <a:gd name="T36" fmla="*/ 34 w 326"/>
                <a:gd name="T37" fmla="*/ 1054 h 1575"/>
                <a:gd name="T38" fmla="*/ 27 w 326"/>
                <a:gd name="T39" fmla="*/ 1025 h 1575"/>
                <a:gd name="T40" fmla="*/ 21 w 326"/>
                <a:gd name="T41" fmla="*/ 995 h 1575"/>
                <a:gd name="T42" fmla="*/ 16 w 326"/>
                <a:gd name="T43" fmla="*/ 965 h 1575"/>
                <a:gd name="T44" fmla="*/ 11 w 326"/>
                <a:gd name="T45" fmla="*/ 936 h 1575"/>
                <a:gd name="T46" fmla="*/ 8 w 326"/>
                <a:gd name="T47" fmla="*/ 908 h 1575"/>
                <a:gd name="T48" fmla="*/ 5 w 326"/>
                <a:gd name="T49" fmla="*/ 879 h 1575"/>
                <a:gd name="T50" fmla="*/ 2 w 326"/>
                <a:gd name="T51" fmla="*/ 850 h 1575"/>
                <a:gd name="T52" fmla="*/ 0 w 326"/>
                <a:gd name="T53" fmla="*/ 823 h 1575"/>
                <a:gd name="T54" fmla="*/ 0 w 326"/>
                <a:gd name="T55" fmla="*/ 794 h 1575"/>
                <a:gd name="T56" fmla="*/ 0 w 326"/>
                <a:gd name="T57" fmla="*/ 767 h 1575"/>
                <a:gd name="T58" fmla="*/ 0 w 326"/>
                <a:gd name="T59" fmla="*/ 740 h 1575"/>
                <a:gd name="T60" fmla="*/ 1 w 326"/>
                <a:gd name="T61" fmla="*/ 713 h 1575"/>
                <a:gd name="T62" fmla="*/ 3 w 326"/>
                <a:gd name="T63" fmla="*/ 688 h 1575"/>
                <a:gd name="T64" fmla="*/ 6 w 326"/>
                <a:gd name="T65" fmla="*/ 662 h 1575"/>
                <a:gd name="T66" fmla="*/ 9 w 326"/>
                <a:gd name="T67" fmla="*/ 637 h 1575"/>
                <a:gd name="T68" fmla="*/ 12 w 326"/>
                <a:gd name="T69" fmla="*/ 613 h 1575"/>
                <a:gd name="T70" fmla="*/ 17 w 326"/>
                <a:gd name="T71" fmla="*/ 589 h 1575"/>
                <a:gd name="T72" fmla="*/ 21 w 326"/>
                <a:gd name="T73" fmla="*/ 566 h 1575"/>
                <a:gd name="T74" fmla="*/ 27 w 326"/>
                <a:gd name="T75" fmla="*/ 544 h 1575"/>
                <a:gd name="T76" fmla="*/ 33 w 326"/>
                <a:gd name="T77" fmla="*/ 522 h 1575"/>
                <a:gd name="T78" fmla="*/ 40 w 326"/>
                <a:gd name="T79" fmla="*/ 501 h 1575"/>
                <a:gd name="T80" fmla="*/ 47 w 326"/>
                <a:gd name="T81" fmla="*/ 480 h 1575"/>
                <a:gd name="T82" fmla="*/ 54 w 326"/>
                <a:gd name="T83" fmla="*/ 460 h 1575"/>
                <a:gd name="T84" fmla="*/ 62 w 326"/>
                <a:gd name="T85" fmla="*/ 439 h 1575"/>
                <a:gd name="T86" fmla="*/ 71 w 326"/>
                <a:gd name="T87" fmla="*/ 419 h 1575"/>
                <a:gd name="T88" fmla="*/ 84 w 326"/>
                <a:gd name="T89" fmla="*/ 390 h 1575"/>
                <a:gd name="T90" fmla="*/ 104 w 326"/>
                <a:gd name="T91" fmla="*/ 352 h 1575"/>
                <a:gd name="T92" fmla="*/ 125 w 326"/>
                <a:gd name="T93" fmla="*/ 314 h 1575"/>
                <a:gd name="T94" fmla="*/ 148 w 326"/>
                <a:gd name="T95" fmla="*/ 275 h 1575"/>
                <a:gd name="T96" fmla="*/ 171 w 326"/>
                <a:gd name="T97" fmla="*/ 237 h 1575"/>
                <a:gd name="T98" fmla="*/ 198 w 326"/>
                <a:gd name="T99" fmla="*/ 198 h 1575"/>
                <a:gd name="T100" fmla="*/ 225 w 326"/>
                <a:gd name="T101" fmla="*/ 157 h 1575"/>
                <a:gd name="T102" fmla="*/ 246 w 326"/>
                <a:gd name="T103" fmla="*/ 126 h 1575"/>
                <a:gd name="T104" fmla="*/ 259 w 326"/>
                <a:gd name="T105" fmla="*/ 104 h 1575"/>
                <a:gd name="T106" fmla="*/ 274 w 326"/>
                <a:gd name="T107" fmla="*/ 82 h 1575"/>
                <a:gd name="T108" fmla="*/ 289 w 326"/>
                <a:gd name="T109" fmla="*/ 60 h 1575"/>
                <a:gd name="T110" fmla="*/ 303 w 326"/>
                <a:gd name="T111" fmla="*/ 37 h 1575"/>
                <a:gd name="T112" fmla="*/ 318 w 326"/>
                <a:gd name="T113" fmla="*/ 12 h 1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26" h="1575">
                  <a:moveTo>
                    <a:pt x="326" y="1575"/>
                  </a:moveTo>
                  <a:lnTo>
                    <a:pt x="314" y="1563"/>
                  </a:lnTo>
                  <a:lnTo>
                    <a:pt x="302" y="1550"/>
                  </a:lnTo>
                  <a:lnTo>
                    <a:pt x="290" y="1538"/>
                  </a:lnTo>
                  <a:lnTo>
                    <a:pt x="278" y="1524"/>
                  </a:lnTo>
                  <a:lnTo>
                    <a:pt x="267" y="1512"/>
                  </a:lnTo>
                  <a:lnTo>
                    <a:pt x="255" y="1499"/>
                  </a:lnTo>
                  <a:lnTo>
                    <a:pt x="244" y="1486"/>
                  </a:lnTo>
                  <a:lnTo>
                    <a:pt x="234" y="1472"/>
                  </a:lnTo>
                  <a:lnTo>
                    <a:pt x="223" y="1459"/>
                  </a:lnTo>
                  <a:lnTo>
                    <a:pt x="213" y="1445"/>
                  </a:lnTo>
                  <a:lnTo>
                    <a:pt x="204" y="1432"/>
                  </a:lnTo>
                  <a:lnTo>
                    <a:pt x="195" y="1417"/>
                  </a:lnTo>
                  <a:lnTo>
                    <a:pt x="185" y="1404"/>
                  </a:lnTo>
                  <a:lnTo>
                    <a:pt x="176" y="1390"/>
                  </a:lnTo>
                  <a:lnTo>
                    <a:pt x="167" y="1376"/>
                  </a:lnTo>
                  <a:lnTo>
                    <a:pt x="159" y="1362"/>
                  </a:lnTo>
                  <a:lnTo>
                    <a:pt x="150" y="1348"/>
                  </a:lnTo>
                  <a:lnTo>
                    <a:pt x="143" y="1333"/>
                  </a:lnTo>
                  <a:lnTo>
                    <a:pt x="135" y="1319"/>
                  </a:lnTo>
                  <a:lnTo>
                    <a:pt x="127" y="1304"/>
                  </a:lnTo>
                  <a:lnTo>
                    <a:pt x="120" y="1290"/>
                  </a:lnTo>
                  <a:lnTo>
                    <a:pt x="113" y="1276"/>
                  </a:lnTo>
                  <a:lnTo>
                    <a:pt x="106" y="1261"/>
                  </a:lnTo>
                  <a:lnTo>
                    <a:pt x="100" y="1246"/>
                  </a:lnTo>
                  <a:lnTo>
                    <a:pt x="93" y="1232"/>
                  </a:lnTo>
                  <a:lnTo>
                    <a:pt x="87" y="1217"/>
                  </a:lnTo>
                  <a:lnTo>
                    <a:pt x="81" y="1203"/>
                  </a:lnTo>
                  <a:lnTo>
                    <a:pt x="75" y="1187"/>
                  </a:lnTo>
                  <a:lnTo>
                    <a:pt x="70" y="1173"/>
                  </a:lnTo>
                  <a:lnTo>
                    <a:pt x="64" y="1157"/>
                  </a:lnTo>
                  <a:lnTo>
                    <a:pt x="60" y="1143"/>
                  </a:lnTo>
                  <a:lnTo>
                    <a:pt x="54" y="1129"/>
                  </a:lnTo>
                  <a:lnTo>
                    <a:pt x="50" y="1113"/>
                  </a:lnTo>
                  <a:lnTo>
                    <a:pt x="45" y="1099"/>
                  </a:lnTo>
                  <a:lnTo>
                    <a:pt x="41" y="1083"/>
                  </a:lnTo>
                  <a:lnTo>
                    <a:pt x="38" y="1069"/>
                  </a:lnTo>
                  <a:lnTo>
                    <a:pt x="34" y="1054"/>
                  </a:lnTo>
                  <a:lnTo>
                    <a:pt x="30" y="1039"/>
                  </a:lnTo>
                  <a:lnTo>
                    <a:pt x="27" y="1025"/>
                  </a:lnTo>
                  <a:lnTo>
                    <a:pt x="23" y="1009"/>
                  </a:lnTo>
                  <a:lnTo>
                    <a:pt x="21" y="995"/>
                  </a:lnTo>
                  <a:lnTo>
                    <a:pt x="18" y="981"/>
                  </a:lnTo>
                  <a:lnTo>
                    <a:pt x="16" y="965"/>
                  </a:lnTo>
                  <a:lnTo>
                    <a:pt x="13" y="951"/>
                  </a:lnTo>
                  <a:lnTo>
                    <a:pt x="11" y="936"/>
                  </a:lnTo>
                  <a:lnTo>
                    <a:pt x="9" y="922"/>
                  </a:lnTo>
                  <a:lnTo>
                    <a:pt x="8" y="908"/>
                  </a:lnTo>
                  <a:lnTo>
                    <a:pt x="6" y="893"/>
                  </a:lnTo>
                  <a:lnTo>
                    <a:pt x="5" y="879"/>
                  </a:lnTo>
                  <a:lnTo>
                    <a:pt x="3" y="865"/>
                  </a:lnTo>
                  <a:lnTo>
                    <a:pt x="2" y="850"/>
                  </a:lnTo>
                  <a:lnTo>
                    <a:pt x="1" y="836"/>
                  </a:lnTo>
                  <a:lnTo>
                    <a:pt x="0" y="823"/>
                  </a:lnTo>
                  <a:lnTo>
                    <a:pt x="0" y="808"/>
                  </a:lnTo>
                  <a:lnTo>
                    <a:pt x="0" y="794"/>
                  </a:lnTo>
                  <a:lnTo>
                    <a:pt x="0" y="781"/>
                  </a:lnTo>
                  <a:lnTo>
                    <a:pt x="0" y="767"/>
                  </a:lnTo>
                  <a:lnTo>
                    <a:pt x="0" y="753"/>
                  </a:lnTo>
                  <a:lnTo>
                    <a:pt x="0" y="740"/>
                  </a:lnTo>
                  <a:lnTo>
                    <a:pt x="1" y="726"/>
                  </a:lnTo>
                  <a:lnTo>
                    <a:pt x="1" y="713"/>
                  </a:lnTo>
                  <a:lnTo>
                    <a:pt x="2" y="701"/>
                  </a:lnTo>
                  <a:lnTo>
                    <a:pt x="3" y="688"/>
                  </a:lnTo>
                  <a:lnTo>
                    <a:pt x="5" y="674"/>
                  </a:lnTo>
                  <a:lnTo>
                    <a:pt x="6" y="662"/>
                  </a:lnTo>
                  <a:lnTo>
                    <a:pt x="7" y="650"/>
                  </a:lnTo>
                  <a:lnTo>
                    <a:pt x="9" y="637"/>
                  </a:lnTo>
                  <a:lnTo>
                    <a:pt x="10" y="625"/>
                  </a:lnTo>
                  <a:lnTo>
                    <a:pt x="12" y="613"/>
                  </a:lnTo>
                  <a:lnTo>
                    <a:pt x="15" y="602"/>
                  </a:lnTo>
                  <a:lnTo>
                    <a:pt x="17" y="589"/>
                  </a:lnTo>
                  <a:lnTo>
                    <a:pt x="19" y="578"/>
                  </a:lnTo>
                  <a:lnTo>
                    <a:pt x="21" y="566"/>
                  </a:lnTo>
                  <a:lnTo>
                    <a:pt x="24" y="555"/>
                  </a:lnTo>
                  <a:lnTo>
                    <a:pt x="27" y="544"/>
                  </a:lnTo>
                  <a:lnTo>
                    <a:pt x="30" y="533"/>
                  </a:lnTo>
                  <a:lnTo>
                    <a:pt x="33" y="522"/>
                  </a:lnTo>
                  <a:lnTo>
                    <a:pt x="37" y="512"/>
                  </a:lnTo>
                  <a:lnTo>
                    <a:pt x="40" y="501"/>
                  </a:lnTo>
                  <a:lnTo>
                    <a:pt x="43" y="490"/>
                  </a:lnTo>
                  <a:lnTo>
                    <a:pt x="47" y="480"/>
                  </a:lnTo>
                  <a:lnTo>
                    <a:pt x="50" y="470"/>
                  </a:lnTo>
                  <a:lnTo>
                    <a:pt x="54" y="460"/>
                  </a:lnTo>
                  <a:lnTo>
                    <a:pt x="58" y="449"/>
                  </a:lnTo>
                  <a:lnTo>
                    <a:pt x="62" y="439"/>
                  </a:lnTo>
                  <a:lnTo>
                    <a:pt x="66" y="429"/>
                  </a:lnTo>
                  <a:lnTo>
                    <a:pt x="71" y="419"/>
                  </a:lnTo>
                  <a:lnTo>
                    <a:pt x="75" y="409"/>
                  </a:lnTo>
                  <a:lnTo>
                    <a:pt x="84" y="390"/>
                  </a:lnTo>
                  <a:lnTo>
                    <a:pt x="94" y="371"/>
                  </a:lnTo>
                  <a:lnTo>
                    <a:pt x="104" y="352"/>
                  </a:lnTo>
                  <a:lnTo>
                    <a:pt x="114" y="333"/>
                  </a:lnTo>
                  <a:lnTo>
                    <a:pt x="125" y="314"/>
                  </a:lnTo>
                  <a:lnTo>
                    <a:pt x="136" y="294"/>
                  </a:lnTo>
                  <a:lnTo>
                    <a:pt x="148" y="275"/>
                  </a:lnTo>
                  <a:lnTo>
                    <a:pt x="159" y="257"/>
                  </a:lnTo>
                  <a:lnTo>
                    <a:pt x="171" y="237"/>
                  </a:lnTo>
                  <a:lnTo>
                    <a:pt x="185" y="218"/>
                  </a:lnTo>
                  <a:lnTo>
                    <a:pt x="198" y="198"/>
                  </a:lnTo>
                  <a:lnTo>
                    <a:pt x="211" y="177"/>
                  </a:lnTo>
                  <a:lnTo>
                    <a:pt x="225" y="157"/>
                  </a:lnTo>
                  <a:lnTo>
                    <a:pt x="238" y="136"/>
                  </a:lnTo>
                  <a:lnTo>
                    <a:pt x="246" y="126"/>
                  </a:lnTo>
                  <a:lnTo>
                    <a:pt x="252" y="115"/>
                  </a:lnTo>
                  <a:lnTo>
                    <a:pt x="259" y="104"/>
                  </a:lnTo>
                  <a:lnTo>
                    <a:pt x="267" y="93"/>
                  </a:lnTo>
                  <a:lnTo>
                    <a:pt x="274" y="82"/>
                  </a:lnTo>
                  <a:lnTo>
                    <a:pt x="281" y="71"/>
                  </a:lnTo>
                  <a:lnTo>
                    <a:pt x="289" y="60"/>
                  </a:lnTo>
                  <a:lnTo>
                    <a:pt x="296" y="48"/>
                  </a:lnTo>
                  <a:lnTo>
                    <a:pt x="303" y="37"/>
                  </a:lnTo>
                  <a:lnTo>
                    <a:pt x="311" y="25"/>
                  </a:lnTo>
                  <a:lnTo>
                    <a:pt x="318" y="12"/>
                  </a:lnTo>
                  <a:lnTo>
                    <a:pt x="32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87" name="Line 651"/>
            <p:cNvSpPr>
              <a:spLocks noChangeShapeType="1"/>
            </p:cNvSpPr>
            <p:nvPr/>
          </p:nvSpPr>
          <p:spPr bwMode="auto">
            <a:xfrm>
              <a:off x="4429" y="2604"/>
              <a:ext cx="240" cy="106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88" name="Line 652"/>
            <p:cNvSpPr>
              <a:spLocks noChangeShapeType="1"/>
            </p:cNvSpPr>
            <p:nvPr/>
          </p:nvSpPr>
          <p:spPr bwMode="auto">
            <a:xfrm flipH="1" flipV="1">
              <a:off x="4389" y="2604"/>
              <a:ext cx="239" cy="106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89" name="Line 653"/>
            <p:cNvSpPr>
              <a:spLocks noChangeShapeType="1"/>
            </p:cNvSpPr>
            <p:nvPr/>
          </p:nvSpPr>
          <p:spPr bwMode="auto">
            <a:xfrm flipH="1" flipV="1">
              <a:off x="4351" y="2746"/>
              <a:ext cx="239" cy="78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90" name="Line 654"/>
            <p:cNvSpPr>
              <a:spLocks noChangeShapeType="1"/>
            </p:cNvSpPr>
            <p:nvPr/>
          </p:nvSpPr>
          <p:spPr bwMode="auto">
            <a:xfrm>
              <a:off x="4309" y="2746"/>
              <a:ext cx="239" cy="78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91" name="Line 655"/>
            <p:cNvSpPr>
              <a:spLocks noChangeShapeType="1"/>
            </p:cNvSpPr>
            <p:nvPr/>
          </p:nvSpPr>
          <p:spPr bwMode="auto">
            <a:xfrm>
              <a:off x="4271" y="2604"/>
              <a:ext cx="239" cy="106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92" name="Line 656"/>
            <p:cNvSpPr>
              <a:spLocks noChangeShapeType="1"/>
            </p:cNvSpPr>
            <p:nvPr/>
          </p:nvSpPr>
          <p:spPr bwMode="auto">
            <a:xfrm flipH="1" flipV="1">
              <a:off x="4231" y="2604"/>
              <a:ext cx="239" cy="106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93" name="Line 657"/>
            <p:cNvSpPr>
              <a:spLocks noChangeShapeType="1"/>
            </p:cNvSpPr>
            <p:nvPr/>
          </p:nvSpPr>
          <p:spPr bwMode="auto">
            <a:xfrm flipH="1" flipV="1">
              <a:off x="4193" y="2746"/>
              <a:ext cx="239" cy="78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94" name="Line 658"/>
            <p:cNvSpPr>
              <a:spLocks noChangeShapeType="1"/>
            </p:cNvSpPr>
            <p:nvPr/>
          </p:nvSpPr>
          <p:spPr bwMode="auto">
            <a:xfrm>
              <a:off x="4150" y="2746"/>
              <a:ext cx="239" cy="78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95" name="Line 659"/>
            <p:cNvSpPr>
              <a:spLocks noChangeShapeType="1"/>
            </p:cNvSpPr>
            <p:nvPr/>
          </p:nvSpPr>
          <p:spPr bwMode="auto">
            <a:xfrm>
              <a:off x="4112" y="2604"/>
              <a:ext cx="239" cy="106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96" name="Line 660"/>
            <p:cNvSpPr>
              <a:spLocks noChangeShapeType="1"/>
            </p:cNvSpPr>
            <p:nvPr/>
          </p:nvSpPr>
          <p:spPr bwMode="auto">
            <a:xfrm flipH="1" flipV="1">
              <a:off x="4072" y="2604"/>
              <a:ext cx="239" cy="106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97" name="Line 661"/>
            <p:cNvSpPr>
              <a:spLocks noChangeShapeType="1"/>
            </p:cNvSpPr>
            <p:nvPr/>
          </p:nvSpPr>
          <p:spPr bwMode="auto">
            <a:xfrm flipH="1" flipV="1">
              <a:off x="4034" y="2746"/>
              <a:ext cx="239" cy="78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98" name="Line 662"/>
            <p:cNvSpPr>
              <a:spLocks noChangeShapeType="1"/>
            </p:cNvSpPr>
            <p:nvPr/>
          </p:nvSpPr>
          <p:spPr bwMode="auto">
            <a:xfrm>
              <a:off x="3992" y="2746"/>
              <a:ext cx="239" cy="78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199" name="Line 663"/>
            <p:cNvSpPr>
              <a:spLocks noChangeShapeType="1"/>
            </p:cNvSpPr>
            <p:nvPr/>
          </p:nvSpPr>
          <p:spPr bwMode="auto">
            <a:xfrm>
              <a:off x="3954" y="2604"/>
              <a:ext cx="239" cy="106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00" name="Line 664"/>
            <p:cNvSpPr>
              <a:spLocks noChangeShapeType="1"/>
            </p:cNvSpPr>
            <p:nvPr/>
          </p:nvSpPr>
          <p:spPr bwMode="auto">
            <a:xfrm flipH="1" flipV="1">
              <a:off x="3914" y="2604"/>
              <a:ext cx="239" cy="106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01" name="Line 665"/>
            <p:cNvSpPr>
              <a:spLocks noChangeShapeType="1"/>
            </p:cNvSpPr>
            <p:nvPr/>
          </p:nvSpPr>
          <p:spPr bwMode="auto">
            <a:xfrm flipH="1" flipV="1">
              <a:off x="3876" y="2746"/>
              <a:ext cx="239" cy="78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02" name="Line 666"/>
            <p:cNvSpPr>
              <a:spLocks noChangeShapeType="1"/>
            </p:cNvSpPr>
            <p:nvPr/>
          </p:nvSpPr>
          <p:spPr bwMode="auto">
            <a:xfrm>
              <a:off x="3833" y="2746"/>
              <a:ext cx="239" cy="78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03" name="Line 667"/>
            <p:cNvSpPr>
              <a:spLocks noChangeShapeType="1"/>
            </p:cNvSpPr>
            <p:nvPr/>
          </p:nvSpPr>
          <p:spPr bwMode="auto">
            <a:xfrm>
              <a:off x="3795" y="2604"/>
              <a:ext cx="239" cy="106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04" name="Line 668"/>
            <p:cNvSpPr>
              <a:spLocks noChangeShapeType="1"/>
            </p:cNvSpPr>
            <p:nvPr/>
          </p:nvSpPr>
          <p:spPr bwMode="auto">
            <a:xfrm flipH="1" flipV="1">
              <a:off x="3755" y="2604"/>
              <a:ext cx="239" cy="106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05" name="Line 669"/>
            <p:cNvSpPr>
              <a:spLocks noChangeShapeType="1"/>
            </p:cNvSpPr>
            <p:nvPr/>
          </p:nvSpPr>
          <p:spPr bwMode="auto">
            <a:xfrm flipH="1" flipV="1">
              <a:off x="3717" y="2746"/>
              <a:ext cx="239" cy="78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06" name="Line 670"/>
            <p:cNvSpPr>
              <a:spLocks noChangeShapeType="1"/>
            </p:cNvSpPr>
            <p:nvPr/>
          </p:nvSpPr>
          <p:spPr bwMode="auto">
            <a:xfrm>
              <a:off x="3674" y="2746"/>
              <a:ext cx="240" cy="78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07" name="Line 671"/>
            <p:cNvSpPr>
              <a:spLocks noChangeShapeType="1"/>
            </p:cNvSpPr>
            <p:nvPr/>
          </p:nvSpPr>
          <p:spPr bwMode="auto">
            <a:xfrm>
              <a:off x="3637" y="2604"/>
              <a:ext cx="239" cy="106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08" name="Line 672"/>
            <p:cNvSpPr>
              <a:spLocks noChangeShapeType="1"/>
            </p:cNvSpPr>
            <p:nvPr/>
          </p:nvSpPr>
          <p:spPr bwMode="auto">
            <a:xfrm>
              <a:off x="3665" y="3137"/>
              <a:ext cx="90" cy="39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09" name="Line 673"/>
            <p:cNvSpPr>
              <a:spLocks noChangeShapeType="1"/>
            </p:cNvSpPr>
            <p:nvPr/>
          </p:nvSpPr>
          <p:spPr bwMode="auto">
            <a:xfrm>
              <a:off x="3665" y="3137"/>
              <a:ext cx="52" cy="53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10" name="Line 674"/>
            <p:cNvSpPr>
              <a:spLocks noChangeShapeType="1"/>
            </p:cNvSpPr>
            <p:nvPr/>
          </p:nvSpPr>
          <p:spPr bwMode="auto">
            <a:xfrm>
              <a:off x="4588" y="2604"/>
              <a:ext cx="196" cy="88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11" name="Line 675"/>
            <p:cNvSpPr>
              <a:spLocks noChangeShapeType="1"/>
            </p:cNvSpPr>
            <p:nvPr/>
          </p:nvSpPr>
          <p:spPr bwMode="auto">
            <a:xfrm flipH="1" flipV="1">
              <a:off x="4548" y="2604"/>
              <a:ext cx="236" cy="106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12" name="Line 676"/>
            <p:cNvSpPr>
              <a:spLocks noChangeShapeType="1"/>
            </p:cNvSpPr>
            <p:nvPr/>
          </p:nvSpPr>
          <p:spPr bwMode="auto">
            <a:xfrm flipH="1" flipV="1">
              <a:off x="4510" y="2746"/>
              <a:ext cx="239" cy="78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13" name="Line 677"/>
            <p:cNvSpPr>
              <a:spLocks noChangeShapeType="1"/>
            </p:cNvSpPr>
            <p:nvPr/>
          </p:nvSpPr>
          <p:spPr bwMode="auto">
            <a:xfrm>
              <a:off x="4467" y="2746"/>
              <a:ext cx="239" cy="78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14" name="Line 678"/>
            <p:cNvSpPr>
              <a:spLocks noChangeShapeType="1"/>
            </p:cNvSpPr>
            <p:nvPr/>
          </p:nvSpPr>
          <p:spPr bwMode="auto">
            <a:xfrm>
              <a:off x="4747" y="2604"/>
              <a:ext cx="37" cy="168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15" name="Line 679"/>
            <p:cNvSpPr>
              <a:spLocks noChangeShapeType="1"/>
            </p:cNvSpPr>
            <p:nvPr/>
          </p:nvSpPr>
          <p:spPr bwMode="auto">
            <a:xfrm flipH="1" flipV="1">
              <a:off x="4706" y="2604"/>
              <a:ext cx="78" cy="35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16" name="Line 680"/>
            <p:cNvSpPr>
              <a:spLocks noChangeShapeType="1"/>
            </p:cNvSpPr>
            <p:nvPr/>
          </p:nvSpPr>
          <p:spPr bwMode="auto">
            <a:xfrm flipH="1" flipV="1">
              <a:off x="4669" y="2746"/>
              <a:ext cx="115" cy="38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17" name="Line 681"/>
            <p:cNvSpPr>
              <a:spLocks noChangeShapeType="1"/>
            </p:cNvSpPr>
            <p:nvPr/>
          </p:nvSpPr>
          <p:spPr bwMode="auto">
            <a:xfrm>
              <a:off x="4626" y="2746"/>
              <a:ext cx="158" cy="52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18" name="Line 682"/>
            <p:cNvSpPr>
              <a:spLocks noChangeShapeType="1"/>
            </p:cNvSpPr>
            <p:nvPr/>
          </p:nvSpPr>
          <p:spPr bwMode="auto">
            <a:xfrm flipH="1">
              <a:off x="3674" y="2746"/>
              <a:ext cx="43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19" name="Line 683"/>
            <p:cNvSpPr>
              <a:spLocks noChangeShapeType="1"/>
            </p:cNvSpPr>
            <p:nvPr/>
          </p:nvSpPr>
          <p:spPr bwMode="auto">
            <a:xfrm>
              <a:off x="3637" y="2604"/>
              <a:ext cx="37" cy="14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20" name="Line 684"/>
            <p:cNvSpPr>
              <a:spLocks noChangeShapeType="1"/>
            </p:cNvSpPr>
            <p:nvPr/>
          </p:nvSpPr>
          <p:spPr bwMode="auto">
            <a:xfrm>
              <a:off x="3755" y="2604"/>
              <a:ext cx="40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21" name="Line 685"/>
            <p:cNvSpPr>
              <a:spLocks noChangeShapeType="1"/>
            </p:cNvSpPr>
            <p:nvPr/>
          </p:nvSpPr>
          <p:spPr bwMode="auto">
            <a:xfrm flipV="1">
              <a:off x="3717" y="2604"/>
              <a:ext cx="38" cy="14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22" name="Line 686"/>
            <p:cNvSpPr>
              <a:spLocks noChangeShapeType="1"/>
            </p:cNvSpPr>
            <p:nvPr/>
          </p:nvSpPr>
          <p:spPr bwMode="auto">
            <a:xfrm>
              <a:off x="3755" y="2604"/>
              <a:ext cx="40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23" name="Line 687"/>
            <p:cNvSpPr>
              <a:spLocks noChangeShapeType="1"/>
            </p:cNvSpPr>
            <p:nvPr/>
          </p:nvSpPr>
          <p:spPr bwMode="auto">
            <a:xfrm flipH="1" flipV="1">
              <a:off x="3715" y="3137"/>
              <a:ext cx="83" cy="39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24" name="Line 688"/>
            <p:cNvSpPr>
              <a:spLocks noChangeShapeType="1"/>
            </p:cNvSpPr>
            <p:nvPr/>
          </p:nvSpPr>
          <p:spPr bwMode="auto">
            <a:xfrm flipH="1" flipV="1">
              <a:off x="3715" y="3137"/>
              <a:ext cx="120" cy="53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25" name="Line 689"/>
            <p:cNvSpPr>
              <a:spLocks noChangeShapeType="1"/>
            </p:cNvSpPr>
            <p:nvPr/>
          </p:nvSpPr>
          <p:spPr bwMode="auto">
            <a:xfrm>
              <a:off x="3151" y="2604"/>
              <a:ext cx="486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26" name="Line 690"/>
            <p:cNvSpPr>
              <a:spLocks noChangeShapeType="1"/>
            </p:cNvSpPr>
            <p:nvPr/>
          </p:nvSpPr>
          <p:spPr bwMode="auto">
            <a:xfrm flipH="1">
              <a:off x="3833" y="2746"/>
              <a:ext cx="43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27" name="Line 691"/>
            <p:cNvSpPr>
              <a:spLocks noChangeShapeType="1"/>
            </p:cNvSpPr>
            <p:nvPr/>
          </p:nvSpPr>
          <p:spPr bwMode="auto">
            <a:xfrm>
              <a:off x="3795" y="2604"/>
              <a:ext cx="38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28" name="Line 692"/>
            <p:cNvSpPr>
              <a:spLocks noChangeShapeType="1"/>
            </p:cNvSpPr>
            <p:nvPr/>
          </p:nvSpPr>
          <p:spPr bwMode="auto">
            <a:xfrm>
              <a:off x="3914" y="2604"/>
              <a:ext cx="40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29" name="Line 693"/>
            <p:cNvSpPr>
              <a:spLocks noChangeShapeType="1"/>
            </p:cNvSpPr>
            <p:nvPr/>
          </p:nvSpPr>
          <p:spPr bwMode="auto">
            <a:xfrm flipV="1">
              <a:off x="3876" y="2604"/>
              <a:ext cx="38" cy="14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30" name="Line 694"/>
            <p:cNvSpPr>
              <a:spLocks noChangeShapeType="1"/>
            </p:cNvSpPr>
            <p:nvPr/>
          </p:nvSpPr>
          <p:spPr bwMode="auto">
            <a:xfrm>
              <a:off x="3954" y="2604"/>
              <a:ext cx="38" cy="14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31" name="Line 695"/>
            <p:cNvSpPr>
              <a:spLocks noChangeShapeType="1"/>
            </p:cNvSpPr>
            <p:nvPr/>
          </p:nvSpPr>
          <p:spPr bwMode="auto">
            <a:xfrm flipH="1">
              <a:off x="3992" y="2746"/>
              <a:ext cx="42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32" name="Line 696"/>
            <p:cNvSpPr>
              <a:spLocks noChangeShapeType="1"/>
            </p:cNvSpPr>
            <p:nvPr/>
          </p:nvSpPr>
          <p:spPr bwMode="auto">
            <a:xfrm>
              <a:off x="4072" y="2604"/>
              <a:ext cx="4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33" name="Line 697"/>
            <p:cNvSpPr>
              <a:spLocks noChangeShapeType="1"/>
            </p:cNvSpPr>
            <p:nvPr/>
          </p:nvSpPr>
          <p:spPr bwMode="auto">
            <a:xfrm flipV="1">
              <a:off x="4034" y="2604"/>
              <a:ext cx="38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34" name="Line 698"/>
            <p:cNvSpPr>
              <a:spLocks noChangeShapeType="1"/>
            </p:cNvSpPr>
            <p:nvPr/>
          </p:nvSpPr>
          <p:spPr bwMode="auto">
            <a:xfrm>
              <a:off x="4112" y="2604"/>
              <a:ext cx="38" cy="1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35" name="Line 699"/>
            <p:cNvSpPr>
              <a:spLocks noChangeShapeType="1"/>
            </p:cNvSpPr>
            <p:nvPr/>
          </p:nvSpPr>
          <p:spPr bwMode="auto">
            <a:xfrm flipH="1">
              <a:off x="4150" y="2746"/>
              <a:ext cx="43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36" name="Line 700"/>
            <p:cNvSpPr>
              <a:spLocks noChangeShapeType="1"/>
            </p:cNvSpPr>
            <p:nvPr/>
          </p:nvSpPr>
          <p:spPr bwMode="auto">
            <a:xfrm>
              <a:off x="4231" y="2604"/>
              <a:ext cx="40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37" name="Line 701"/>
            <p:cNvSpPr>
              <a:spLocks noChangeShapeType="1"/>
            </p:cNvSpPr>
            <p:nvPr/>
          </p:nvSpPr>
          <p:spPr bwMode="auto">
            <a:xfrm flipV="1">
              <a:off x="4193" y="2604"/>
              <a:ext cx="38" cy="14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38" name="Line 702"/>
            <p:cNvSpPr>
              <a:spLocks noChangeShapeType="1"/>
            </p:cNvSpPr>
            <p:nvPr/>
          </p:nvSpPr>
          <p:spPr bwMode="auto">
            <a:xfrm>
              <a:off x="4271" y="2604"/>
              <a:ext cx="38" cy="14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39" name="Line 703"/>
            <p:cNvSpPr>
              <a:spLocks noChangeShapeType="1"/>
            </p:cNvSpPr>
            <p:nvPr/>
          </p:nvSpPr>
          <p:spPr bwMode="auto">
            <a:xfrm flipH="1">
              <a:off x="4309" y="2746"/>
              <a:ext cx="42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40" name="Line 704"/>
            <p:cNvSpPr>
              <a:spLocks noChangeShapeType="1"/>
            </p:cNvSpPr>
            <p:nvPr/>
          </p:nvSpPr>
          <p:spPr bwMode="auto">
            <a:xfrm>
              <a:off x="4389" y="2604"/>
              <a:ext cx="40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41" name="Line 705"/>
            <p:cNvSpPr>
              <a:spLocks noChangeShapeType="1"/>
            </p:cNvSpPr>
            <p:nvPr/>
          </p:nvSpPr>
          <p:spPr bwMode="auto">
            <a:xfrm flipV="1">
              <a:off x="4351" y="2604"/>
              <a:ext cx="38" cy="14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42" name="Line 706"/>
            <p:cNvSpPr>
              <a:spLocks noChangeShapeType="1"/>
            </p:cNvSpPr>
            <p:nvPr/>
          </p:nvSpPr>
          <p:spPr bwMode="auto">
            <a:xfrm>
              <a:off x="4429" y="2604"/>
              <a:ext cx="38" cy="14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43" name="Line 707"/>
            <p:cNvSpPr>
              <a:spLocks noChangeShapeType="1"/>
            </p:cNvSpPr>
            <p:nvPr/>
          </p:nvSpPr>
          <p:spPr bwMode="auto">
            <a:xfrm flipH="1">
              <a:off x="4467" y="2746"/>
              <a:ext cx="43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44" name="Line 708"/>
            <p:cNvSpPr>
              <a:spLocks noChangeShapeType="1"/>
            </p:cNvSpPr>
            <p:nvPr/>
          </p:nvSpPr>
          <p:spPr bwMode="auto">
            <a:xfrm>
              <a:off x="4548" y="2604"/>
              <a:ext cx="40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45" name="Line 709"/>
            <p:cNvSpPr>
              <a:spLocks noChangeShapeType="1"/>
            </p:cNvSpPr>
            <p:nvPr/>
          </p:nvSpPr>
          <p:spPr bwMode="auto">
            <a:xfrm flipV="1">
              <a:off x="4510" y="2604"/>
              <a:ext cx="38" cy="14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46" name="Line 710"/>
            <p:cNvSpPr>
              <a:spLocks noChangeShapeType="1"/>
            </p:cNvSpPr>
            <p:nvPr/>
          </p:nvSpPr>
          <p:spPr bwMode="auto">
            <a:xfrm>
              <a:off x="4588" y="2604"/>
              <a:ext cx="38" cy="14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47" name="Line 711"/>
            <p:cNvSpPr>
              <a:spLocks noChangeShapeType="1"/>
            </p:cNvSpPr>
            <p:nvPr/>
          </p:nvSpPr>
          <p:spPr bwMode="auto">
            <a:xfrm flipH="1">
              <a:off x="4626" y="2746"/>
              <a:ext cx="43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48" name="Line 712"/>
            <p:cNvSpPr>
              <a:spLocks noChangeShapeType="1"/>
            </p:cNvSpPr>
            <p:nvPr/>
          </p:nvSpPr>
          <p:spPr bwMode="auto">
            <a:xfrm>
              <a:off x="4706" y="2604"/>
              <a:ext cx="41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49" name="Line 713"/>
            <p:cNvSpPr>
              <a:spLocks noChangeShapeType="1"/>
            </p:cNvSpPr>
            <p:nvPr/>
          </p:nvSpPr>
          <p:spPr bwMode="auto">
            <a:xfrm flipV="1">
              <a:off x="4669" y="2604"/>
              <a:ext cx="37" cy="14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50" name="Line 714"/>
            <p:cNvSpPr>
              <a:spLocks noChangeShapeType="1"/>
            </p:cNvSpPr>
            <p:nvPr/>
          </p:nvSpPr>
          <p:spPr bwMode="auto">
            <a:xfrm>
              <a:off x="4747" y="2604"/>
              <a:ext cx="37" cy="14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51" name="Line 715"/>
            <p:cNvSpPr>
              <a:spLocks noChangeShapeType="1"/>
            </p:cNvSpPr>
            <p:nvPr/>
          </p:nvSpPr>
          <p:spPr bwMode="auto">
            <a:xfrm>
              <a:off x="2991" y="3137"/>
              <a:ext cx="1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52" name="Line 716"/>
            <p:cNvSpPr>
              <a:spLocks noChangeShapeType="1"/>
            </p:cNvSpPr>
            <p:nvPr/>
          </p:nvSpPr>
          <p:spPr bwMode="auto">
            <a:xfrm>
              <a:off x="3211" y="3137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53" name="Line 717"/>
            <p:cNvSpPr>
              <a:spLocks noChangeShapeType="1"/>
            </p:cNvSpPr>
            <p:nvPr/>
          </p:nvSpPr>
          <p:spPr bwMode="auto">
            <a:xfrm>
              <a:off x="3260" y="3137"/>
              <a:ext cx="2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54" name="Line 718"/>
            <p:cNvSpPr>
              <a:spLocks noChangeShapeType="1"/>
            </p:cNvSpPr>
            <p:nvPr/>
          </p:nvSpPr>
          <p:spPr bwMode="auto">
            <a:xfrm>
              <a:off x="3499" y="3137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55" name="Line 719"/>
            <p:cNvSpPr>
              <a:spLocks noChangeShapeType="1"/>
            </p:cNvSpPr>
            <p:nvPr/>
          </p:nvSpPr>
          <p:spPr bwMode="auto">
            <a:xfrm>
              <a:off x="3547" y="3137"/>
              <a:ext cx="2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56" name="Line 720"/>
            <p:cNvSpPr>
              <a:spLocks noChangeShapeType="1"/>
            </p:cNvSpPr>
            <p:nvPr/>
          </p:nvSpPr>
          <p:spPr bwMode="auto">
            <a:xfrm>
              <a:off x="3786" y="3137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57" name="Line 721"/>
            <p:cNvSpPr>
              <a:spLocks noChangeShapeType="1"/>
            </p:cNvSpPr>
            <p:nvPr/>
          </p:nvSpPr>
          <p:spPr bwMode="auto">
            <a:xfrm>
              <a:off x="3833" y="3137"/>
              <a:ext cx="2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58" name="Line 722"/>
            <p:cNvSpPr>
              <a:spLocks noChangeShapeType="1"/>
            </p:cNvSpPr>
            <p:nvPr/>
          </p:nvSpPr>
          <p:spPr bwMode="auto">
            <a:xfrm>
              <a:off x="4074" y="3137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59" name="Line 723"/>
            <p:cNvSpPr>
              <a:spLocks noChangeShapeType="1"/>
            </p:cNvSpPr>
            <p:nvPr/>
          </p:nvSpPr>
          <p:spPr bwMode="auto">
            <a:xfrm>
              <a:off x="4122" y="3137"/>
              <a:ext cx="2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60" name="Line 724"/>
            <p:cNvSpPr>
              <a:spLocks noChangeShapeType="1"/>
            </p:cNvSpPr>
            <p:nvPr/>
          </p:nvSpPr>
          <p:spPr bwMode="auto">
            <a:xfrm>
              <a:off x="4361" y="3137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61" name="Line 725"/>
            <p:cNvSpPr>
              <a:spLocks noChangeShapeType="1"/>
            </p:cNvSpPr>
            <p:nvPr/>
          </p:nvSpPr>
          <p:spPr bwMode="auto">
            <a:xfrm>
              <a:off x="4408" y="3137"/>
              <a:ext cx="2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62" name="Line 726"/>
            <p:cNvSpPr>
              <a:spLocks noChangeShapeType="1"/>
            </p:cNvSpPr>
            <p:nvPr/>
          </p:nvSpPr>
          <p:spPr bwMode="auto">
            <a:xfrm>
              <a:off x="4647" y="3137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63" name="Line 727"/>
            <p:cNvSpPr>
              <a:spLocks noChangeShapeType="1"/>
            </p:cNvSpPr>
            <p:nvPr/>
          </p:nvSpPr>
          <p:spPr bwMode="auto">
            <a:xfrm>
              <a:off x="4697" y="3137"/>
              <a:ext cx="1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64" name="Line 728"/>
            <p:cNvSpPr>
              <a:spLocks noChangeShapeType="1"/>
            </p:cNvSpPr>
            <p:nvPr/>
          </p:nvSpPr>
          <p:spPr bwMode="auto">
            <a:xfrm>
              <a:off x="4784" y="2746"/>
              <a:ext cx="0" cy="92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65" name="Line 729"/>
            <p:cNvSpPr>
              <a:spLocks noChangeShapeType="1"/>
            </p:cNvSpPr>
            <p:nvPr/>
          </p:nvSpPr>
          <p:spPr bwMode="auto">
            <a:xfrm flipH="1">
              <a:off x="3755" y="3527"/>
              <a:ext cx="43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66" name="Line 730"/>
            <p:cNvSpPr>
              <a:spLocks noChangeShapeType="1"/>
            </p:cNvSpPr>
            <p:nvPr/>
          </p:nvSpPr>
          <p:spPr bwMode="auto">
            <a:xfrm flipV="1">
              <a:off x="3717" y="3527"/>
              <a:ext cx="38" cy="14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67" name="Line 731"/>
            <p:cNvSpPr>
              <a:spLocks noChangeShapeType="1"/>
            </p:cNvSpPr>
            <p:nvPr/>
          </p:nvSpPr>
          <p:spPr bwMode="auto">
            <a:xfrm>
              <a:off x="3835" y="3669"/>
              <a:ext cx="41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68" name="Line 732"/>
            <p:cNvSpPr>
              <a:spLocks noChangeShapeType="1"/>
            </p:cNvSpPr>
            <p:nvPr/>
          </p:nvSpPr>
          <p:spPr bwMode="auto">
            <a:xfrm>
              <a:off x="3798" y="3527"/>
              <a:ext cx="37" cy="14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69" name="Line 733"/>
            <p:cNvSpPr>
              <a:spLocks noChangeShapeType="1"/>
            </p:cNvSpPr>
            <p:nvPr/>
          </p:nvSpPr>
          <p:spPr bwMode="auto">
            <a:xfrm flipV="1">
              <a:off x="3876" y="3527"/>
              <a:ext cx="38" cy="14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70" name="Line 734"/>
            <p:cNvSpPr>
              <a:spLocks noChangeShapeType="1"/>
            </p:cNvSpPr>
            <p:nvPr/>
          </p:nvSpPr>
          <p:spPr bwMode="auto">
            <a:xfrm flipH="1">
              <a:off x="3914" y="3527"/>
              <a:ext cx="42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71" name="Line 735"/>
            <p:cNvSpPr>
              <a:spLocks noChangeShapeType="1"/>
            </p:cNvSpPr>
            <p:nvPr/>
          </p:nvSpPr>
          <p:spPr bwMode="auto">
            <a:xfrm>
              <a:off x="3994" y="3669"/>
              <a:ext cx="40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72" name="Line 736"/>
            <p:cNvSpPr>
              <a:spLocks noChangeShapeType="1"/>
            </p:cNvSpPr>
            <p:nvPr/>
          </p:nvSpPr>
          <p:spPr bwMode="auto">
            <a:xfrm>
              <a:off x="3956" y="3527"/>
              <a:ext cx="38" cy="14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73" name="Line 737"/>
            <p:cNvSpPr>
              <a:spLocks noChangeShapeType="1"/>
            </p:cNvSpPr>
            <p:nvPr/>
          </p:nvSpPr>
          <p:spPr bwMode="auto">
            <a:xfrm flipV="1">
              <a:off x="4034" y="3527"/>
              <a:ext cx="38" cy="14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74" name="Line 738"/>
            <p:cNvSpPr>
              <a:spLocks noChangeShapeType="1"/>
            </p:cNvSpPr>
            <p:nvPr/>
          </p:nvSpPr>
          <p:spPr bwMode="auto">
            <a:xfrm flipH="1">
              <a:off x="4072" y="3527"/>
              <a:ext cx="43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75" name="Line 739"/>
            <p:cNvSpPr>
              <a:spLocks noChangeShapeType="1"/>
            </p:cNvSpPr>
            <p:nvPr/>
          </p:nvSpPr>
          <p:spPr bwMode="auto">
            <a:xfrm>
              <a:off x="4153" y="3669"/>
              <a:ext cx="40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76" name="Line 740"/>
            <p:cNvSpPr>
              <a:spLocks noChangeShapeType="1"/>
            </p:cNvSpPr>
            <p:nvPr/>
          </p:nvSpPr>
          <p:spPr bwMode="auto">
            <a:xfrm>
              <a:off x="4115" y="3527"/>
              <a:ext cx="38" cy="14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77" name="Line 741"/>
            <p:cNvSpPr>
              <a:spLocks noChangeShapeType="1"/>
            </p:cNvSpPr>
            <p:nvPr/>
          </p:nvSpPr>
          <p:spPr bwMode="auto">
            <a:xfrm flipV="1">
              <a:off x="4193" y="3527"/>
              <a:ext cx="38" cy="14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78" name="Line 742"/>
            <p:cNvSpPr>
              <a:spLocks noChangeShapeType="1"/>
            </p:cNvSpPr>
            <p:nvPr/>
          </p:nvSpPr>
          <p:spPr bwMode="auto">
            <a:xfrm flipH="1">
              <a:off x="4231" y="3527"/>
              <a:ext cx="42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79" name="Line 743"/>
            <p:cNvSpPr>
              <a:spLocks noChangeShapeType="1"/>
            </p:cNvSpPr>
            <p:nvPr/>
          </p:nvSpPr>
          <p:spPr bwMode="auto">
            <a:xfrm>
              <a:off x="4311" y="3669"/>
              <a:ext cx="40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80" name="Line 744"/>
            <p:cNvSpPr>
              <a:spLocks noChangeShapeType="1"/>
            </p:cNvSpPr>
            <p:nvPr/>
          </p:nvSpPr>
          <p:spPr bwMode="auto">
            <a:xfrm>
              <a:off x="4273" y="3527"/>
              <a:ext cx="38" cy="14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81" name="Line 745"/>
            <p:cNvSpPr>
              <a:spLocks noChangeShapeType="1"/>
            </p:cNvSpPr>
            <p:nvPr/>
          </p:nvSpPr>
          <p:spPr bwMode="auto">
            <a:xfrm flipV="1">
              <a:off x="4351" y="3527"/>
              <a:ext cx="38" cy="14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82" name="Line 746"/>
            <p:cNvSpPr>
              <a:spLocks noChangeShapeType="1"/>
            </p:cNvSpPr>
            <p:nvPr/>
          </p:nvSpPr>
          <p:spPr bwMode="auto">
            <a:xfrm flipH="1">
              <a:off x="4389" y="3527"/>
              <a:ext cx="43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83" name="Line 747"/>
            <p:cNvSpPr>
              <a:spLocks noChangeShapeType="1"/>
            </p:cNvSpPr>
            <p:nvPr/>
          </p:nvSpPr>
          <p:spPr bwMode="auto">
            <a:xfrm>
              <a:off x="4470" y="3669"/>
              <a:ext cx="40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84" name="Line 748"/>
            <p:cNvSpPr>
              <a:spLocks noChangeShapeType="1"/>
            </p:cNvSpPr>
            <p:nvPr/>
          </p:nvSpPr>
          <p:spPr bwMode="auto">
            <a:xfrm>
              <a:off x="4432" y="3527"/>
              <a:ext cx="38" cy="14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85" name="Line 749"/>
            <p:cNvSpPr>
              <a:spLocks noChangeShapeType="1"/>
            </p:cNvSpPr>
            <p:nvPr/>
          </p:nvSpPr>
          <p:spPr bwMode="auto">
            <a:xfrm flipV="1">
              <a:off x="4510" y="3527"/>
              <a:ext cx="38" cy="14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86" name="Line 750"/>
            <p:cNvSpPr>
              <a:spLocks noChangeShapeType="1"/>
            </p:cNvSpPr>
            <p:nvPr/>
          </p:nvSpPr>
          <p:spPr bwMode="auto">
            <a:xfrm flipH="1">
              <a:off x="4548" y="3527"/>
              <a:ext cx="42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87" name="Line 751"/>
            <p:cNvSpPr>
              <a:spLocks noChangeShapeType="1"/>
            </p:cNvSpPr>
            <p:nvPr/>
          </p:nvSpPr>
          <p:spPr bwMode="auto">
            <a:xfrm>
              <a:off x="4628" y="3669"/>
              <a:ext cx="41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88" name="Line 752"/>
            <p:cNvSpPr>
              <a:spLocks noChangeShapeType="1"/>
            </p:cNvSpPr>
            <p:nvPr/>
          </p:nvSpPr>
          <p:spPr bwMode="auto">
            <a:xfrm>
              <a:off x="4590" y="3527"/>
              <a:ext cx="38" cy="14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89" name="Line 753"/>
            <p:cNvSpPr>
              <a:spLocks noChangeShapeType="1"/>
            </p:cNvSpPr>
            <p:nvPr/>
          </p:nvSpPr>
          <p:spPr bwMode="auto">
            <a:xfrm flipV="1">
              <a:off x="4669" y="3527"/>
              <a:ext cx="37" cy="14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90" name="Line 754"/>
            <p:cNvSpPr>
              <a:spLocks noChangeShapeType="1"/>
            </p:cNvSpPr>
            <p:nvPr/>
          </p:nvSpPr>
          <p:spPr bwMode="auto">
            <a:xfrm flipH="1">
              <a:off x="4706" y="3527"/>
              <a:ext cx="43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91" name="Line 755"/>
            <p:cNvSpPr>
              <a:spLocks noChangeShapeType="1"/>
            </p:cNvSpPr>
            <p:nvPr/>
          </p:nvSpPr>
          <p:spPr bwMode="auto">
            <a:xfrm>
              <a:off x="4749" y="3527"/>
              <a:ext cx="35" cy="14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66292" name="Group 756"/>
          <p:cNvGrpSpPr>
            <a:grpSpLocks/>
          </p:cNvGrpSpPr>
          <p:nvPr/>
        </p:nvGrpSpPr>
        <p:grpSpPr bwMode="auto">
          <a:xfrm>
            <a:off x="2028825" y="3402013"/>
            <a:ext cx="2719388" cy="755650"/>
            <a:chOff x="1305" y="2185"/>
            <a:chExt cx="1506" cy="419"/>
          </a:xfrm>
        </p:grpSpPr>
        <p:sp>
          <p:nvSpPr>
            <p:cNvPr id="66293" name="Line 757"/>
            <p:cNvSpPr>
              <a:spLocks noChangeShapeType="1"/>
            </p:cNvSpPr>
            <p:nvPr/>
          </p:nvSpPr>
          <p:spPr bwMode="auto">
            <a:xfrm flipV="1">
              <a:off x="1604" y="2306"/>
              <a:ext cx="0" cy="29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94" name="Line 758"/>
            <p:cNvSpPr>
              <a:spLocks noChangeShapeType="1"/>
            </p:cNvSpPr>
            <p:nvPr/>
          </p:nvSpPr>
          <p:spPr bwMode="auto">
            <a:xfrm flipV="1">
              <a:off x="1762" y="2306"/>
              <a:ext cx="0" cy="29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95" name="Line 759"/>
            <p:cNvSpPr>
              <a:spLocks noChangeShapeType="1"/>
            </p:cNvSpPr>
            <p:nvPr/>
          </p:nvSpPr>
          <p:spPr bwMode="auto">
            <a:xfrm flipH="1">
              <a:off x="1305" y="2424"/>
              <a:ext cx="14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96" name="Line 760"/>
            <p:cNvSpPr>
              <a:spLocks noChangeShapeType="1"/>
            </p:cNvSpPr>
            <p:nvPr/>
          </p:nvSpPr>
          <p:spPr bwMode="auto">
            <a:xfrm>
              <a:off x="1911" y="2424"/>
              <a:ext cx="90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97" name="Line 761"/>
            <p:cNvSpPr>
              <a:spLocks noChangeShapeType="1"/>
            </p:cNvSpPr>
            <p:nvPr/>
          </p:nvSpPr>
          <p:spPr bwMode="auto">
            <a:xfrm>
              <a:off x="1604" y="2424"/>
              <a:ext cx="15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98" name="Freeform 762"/>
            <p:cNvSpPr>
              <a:spLocks/>
            </p:cNvSpPr>
            <p:nvPr/>
          </p:nvSpPr>
          <p:spPr bwMode="auto">
            <a:xfrm>
              <a:off x="1454" y="2400"/>
              <a:ext cx="150" cy="50"/>
            </a:xfrm>
            <a:custGeom>
              <a:avLst/>
              <a:gdLst>
                <a:gd name="T0" fmla="*/ 0 w 441"/>
                <a:gd name="T1" fmla="*/ 0 h 147"/>
                <a:gd name="T2" fmla="*/ 0 w 441"/>
                <a:gd name="T3" fmla="*/ 147 h 147"/>
                <a:gd name="T4" fmla="*/ 441 w 441"/>
                <a:gd name="T5" fmla="*/ 73 h 147"/>
                <a:gd name="T6" fmla="*/ 0 w 441"/>
                <a:gd name="T7" fmla="*/ 0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1" h="147">
                  <a:moveTo>
                    <a:pt x="0" y="0"/>
                  </a:moveTo>
                  <a:lnTo>
                    <a:pt x="0" y="147"/>
                  </a:lnTo>
                  <a:lnTo>
                    <a:pt x="441" y="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299" name="Freeform 763"/>
            <p:cNvSpPr>
              <a:spLocks/>
            </p:cNvSpPr>
            <p:nvPr/>
          </p:nvSpPr>
          <p:spPr bwMode="auto">
            <a:xfrm>
              <a:off x="1454" y="2400"/>
              <a:ext cx="150" cy="50"/>
            </a:xfrm>
            <a:custGeom>
              <a:avLst/>
              <a:gdLst>
                <a:gd name="T0" fmla="*/ 0 w 441"/>
                <a:gd name="T1" fmla="*/ 0 h 147"/>
                <a:gd name="T2" fmla="*/ 0 w 441"/>
                <a:gd name="T3" fmla="*/ 147 h 147"/>
                <a:gd name="T4" fmla="*/ 441 w 441"/>
                <a:gd name="T5" fmla="*/ 73 h 147"/>
                <a:gd name="T6" fmla="*/ 0 w 441"/>
                <a:gd name="T7" fmla="*/ 0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1" h="147">
                  <a:moveTo>
                    <a:pt x="0" y="0"/>
                  </a:moveTo>
                  <a:lnTo>
                    <a:pt x="0" y="147"/>
                  </a:lnTo>
                  <a:lnTo>
                    <a:pt x="441" y="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00" name="Freeform 764"/>
            <p:cNvSpPr>
              <a:spLocks/>
            </p:cNvSpPr>
            <p:nvPr/>
          </p:nvSpPr>
          <p:spPr bwMode="auto">
            <a:xfrm>
              <a:off x="1762" y="2400"/>
              <a:ext cx="149" cy="50"/>
            </a:xfrm>
            <a:custGeom>
              <a:avLst/>
              <a:gdLst>
                <a:gd name="T0" fmla="*/ 441 w 441"/>
                <a:gd name="T1" fmla="*/ 0 h 147"/>
                <a:gd name="T2" fmla="*/ 441 w 441"/>
                <a:gd name="T3" fmla="*/ 147 h 147"/>
                <a:gd name="T4" fmla="*/ 0 w 441"/>
                <a:gd name="T5" fmla="*/ 73 h 147"/>
                <a:gd name="T6" fmla="*/ 441 w 441"/>
                <a:gd name="T7" fmla="*/ 0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1" h="147">
                  <a:moveTo>
                    <a:pt x="441" y="0"/>
                  </a:moveTo>
                  <a:lnTo>
                    <a:pt x="441" y="147"/>
                  </a:lnTo>
                  <a:lnTo>
                    <a:pt x="0" y="73"/>
                  </a:lnTo>
                  <a:lnTo>
                    <a:pt x="441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01" name="Freeform 765"/>
            <p:cNvSpPr>
              <a:spLocks/>
            </p:cNvSpPr>
            <p:nvPr/>
          </p:nvSpPr>
          <p:spPr bwMode="auto">
            <a:xfrm>
              <a:off x="1762" y="2400"/>
              <a:ext cx="149" cy="50"/>
            </a:xfrm>
            <a:custGeom>
              <a:avLst/>
              <a:gdLst>
                <a:gd name="T0" fmla="*/ 441 w 441"/>
                <a:gd name="T1" fmla="*/ 0 h 147"/>
                <a:gd name="T2" fmla="*/ 441 w 441"/>
                <a:gd name="T3" fmla="*/ 147 h 147"/>
                <a:gd name="T4" fmla="*/ 0 w 441"/>
                <a:gd name="T5" fmla="*/ 73 h 147"/>
                <a:gd name="T6" fmla="*/ 441 w 441"/>
                <a:gd name="T7" fmla="*/ 0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1" h="147">
                  <a:moveTo>
                    <a:pt x="441" y="0"/>
                  </a:moveTo>
                  <a:lnTo>
                    <a:pt x="441" y="147"/>
                  </a:lnTo>
                  <a:lnTo>
                    <a:pt x="0" y="73"/>
                  </a:lnTo>
                  <a:lnTo>
                    <a:pt x="441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02" name="Line 766"/>
            <p:cNvSpPr>
              <a:spLocks noChangeShapeType="1"/>
            </p:cNvSpPr>
            <p:nvPr/>
          </p:nvSpPr>
          <p:spPr bwMode="auto">
            <a:xfrm>
              <a:off x="2186" y="2339"/>
              <a:ext cx="23" cy="3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03" name="Line 767"/>
            <p:cNvSpPr>
              <a:spLocks noChangeShapeType="1"/>
            </p:cNvSpPr>
            <p:nvPr/>
          </p:nvSpPr>
          <p:spPr bwMode="auto">
            <a:xfrm flipH="1">
              <a:off x="2122" y="2339"/>
              <a:ext cx="35" cy="4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04" name="Freeform 768"/>
            <p:cNvSpPr>
              <a:spLocks/>
            </p:cNvSpPr>
            <p:nvPr/>
          </p:nvSpPr>
          <p:spPr bwMode="auto">
            <a:xfrm>
              <a:off x="2155" y="2322"/>
              <a:ext cx="19" cy="71"/>
            </a:xfrm>
            <a:custGeom>
              <a:avLst/>
              <a:gdLst>
                <a:gd name="T0" fmla="*/ 54 w 54"/>
                <a:gd name="T1" fmla="*/ 0 h 211"/>
                <a:gd name="T2" fmla="*/ 54 w 54"/>
                <a:gd name="T3" fmla="*/ 211 h 211"/>
                <a:gd name="T4" fmla="*/ 0 w 54"/>
                <a:gd name="T5" fmla="*/ 143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4" h="211">
                  <a:moveTo>
                    <a:pt x="54" y="0"/>
                  </a:moveTo>
                  <a:lnTo>
                    <a:pt x="54" y="211"/>
                  </a:lnTo>
                  <a:lnTo>
                    <a:pt x="0" y="14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05" name="Line 769"/>
            <p:cNvSpPr>
              <a:spLocks noChangeShapeType="1"/>
            </p:cNvSpPr>
            <p:nvPr/>
          </p:nvSpPr>
          <p:spPr bwMode="auto">
            <a:xfrm>
              <a:off x="2188" y="2301"/>
              <a:ext cx="14" cy="3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06" name="Line 770"/>
            <p:cNvSpPr>
              <a:spLocks noChangeShapeType="1"/>
            </p:cNvSpPr>
            <p:nvPr/>
          </p:nvSpPr>
          <p:spPr bwMode="auto">
            <a:xfrm flipV="1">
              <a:off x="2141" y="2320"/>
              <a:ext cx="54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07" name="Line 771"/>
            <p:cNvSpPr>
              <a:spLocks noChangeShapeType="1"/>
            </p:cNvSpPr>
            <p:nvPr/>
          </p:nvSpPr>
          <p:spPr bwMode="auto">
            <a:xfrm flipH="1">
              <a:off x="2148" y="2277"/>
              <a:ext cx="45" cy="4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08" name="Line 772"/>
            <p:cNvSpPr>
              <a:spLocks noChangeShapeType="1"/>
            </p:cNvSpPr>
            <p:nvPr/>
          </p:nvSpPr>
          <p:spPr bwMode="auto">
            <a:xfrm flipV="1">
              <a:off x="2143" y="2294"/>
              <a:ext cx="36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09" name="Line 773"/>
            <p:cNvSpPr>
              <a:spLocks noChangeShapeType="1"/>
            </p:cNvSpPr>
            <p:nvPr/>
          </p:nvSpPr>
          <p:spPr bwMode="auto">
            <a:xfrm flipH="1">
              <a:off x="2150" y="2266"/>
              <a:ext cx="24" cy="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10" name="Line 774"/>
            <p:cNvSpPr>
              <a:spLocks noChangeShapeType="1"/>
            </p:cNvSpPr>
            <p:nvPr/>
          </p:nvSpPr>
          <p:spPr bwMode="auto">
            <a:xfrm>
              <a:off x="2169" y="2206"/>
              <a:ext cx="0" cy="5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11" name="Line 775"/>
            <p:cNvSpPr>
              <a:spLocks noChangeShapeType="1"/>
            </p:cNvSpPr>
            <p:nvPr/>
          </p:nvSpPr>
          <p:spPr bwMode="auto">
            <a:xfrm flipV="1">
              <a:off x="2148" y="2230"/>
              <a:ext cx="38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12" name="Line 776"/>
            <p:cNvSpPr>
              <a:spLocks noChangeShapeType="1"/>
            </p:cNvSpPr>
            <p:nvPr/>
          </p:nvSpPr>
          <p:spPr bwMode="auto">
            <a:xfrm flipH="1">
              <a:off x="2143" y="2256"/>
              <a:ext cx="55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13" name="Line 777"/>
            <p:cNvSpPr>
              <a:spLocks noChangeShapeType="1"/>
            </p:cNvSpPr>
            <p:nvPr/>
          </p:nvSpPr>
          <p:spPr bwMode="auto">
            <a:xfrm flipH="1">
              <a:off x="2193" y="2195"/>
              <a:ext cx="5" cy="6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14" name="Line 778"/>
            <p:cNvSpPr>
              <a:spLocks noChangeShapeType="1"/>
            </p:cNvSpPr>
            <p:nvPr/>
          </p:nvSpPr>
          <p:spPr bwMode="auto">
            <a:xfrm flipV="1">
              <a:off x="2143" y="2202"/>
              <a:ext cx="52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15" name="Line 779"/>
            <p:cNvSpPr>
              <a:spLocks noChangeShapeType="1"/>
            </p:cNvSpPr>
            <p:nvPr/>
          </p:nvSpPr>
          <p:spPr bwMode="auto">
            <a:xfrm>
              <a:off x="2143" y="2195"/>
              <a:ext cx="0" cy="8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16" name="Line 780"/>
            <p:cNvSpPr>
              <a:spLocks noChangeShapeType="1"/>
            </p:cNvSpPr>
            <p:nvPr/>
          </p:nvSpPr>
          <p:spPr bwMode="auto">
            <a:xfrm flipV="1">
              <a:off x="2084" y="2332"/>
              <a:ext cx="45" cy="2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17" name="Line 781"/>
            <p:cNvSpPr>
              <a:spLocks noChangeShapeType="1"/>
            </p:cNvSpPr>
            <p:nvPr/>
          </p:nvSpPr>
          <p:spPr bwMode="auto">
            <a:xfrm>
              <a:off x="2124" y="2315"/>
              <a:ext cx="10" cy="3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18" name="Line 782"/>
            <p:cNvSpPr>
              <a:spLocks noChangeShapeType="1"/>
            </p:cNvSpPr>
            <p:nvPr/>
          </p:nvSpPr>
          <p:spPr bwMode="auto">
            <a:xfrm>
              <a:off x="2110" y="2195"/>
              <a:ext cx="0" cy="14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19" name="Line 783"/>
            <p:cNvSpPr>
              <a:spLocks noChangeShapeType="1"/>
            </p:cNvSpPr>
            <p:nvPr/>
          </p:nvSpPr>
          <p:spPr bwMode="auto">
            <a:xfrm flipH="1">
              <a:off x="2094" y="2289"/>
              <a:ext cx="37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20" name="Line 784"/>
            <p:cNvSpPr>
              <a:spLocks noChangeShapeType="1"/>
            </p:cNvSpPr>
            <p:nvPr/>
          </p:nvSpPr>
          <p:spPr bwMode="auto">
            <a:xfrm flipH="1">
              <a:off x="2127" y="2237"/>
              <a:ext cx="4" cy="5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21" name="Line 785"/>
            <p:cNvSpPr>
              <a:spLocks noChangeShapeType="1"/>
            </p:cNvSpPr>
            <p:nvPr/>
          </p:nvSpPr>
          <p:spPr bwMode="auto">
            <a:xfrm flipV="1">
              <a:off x="2094" y="2244"/>
              <a:ext cx="35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22" name="Line 786"/>
            <p:cNvSpPr>
              <a:spLocks noChangeShapeType="1"/>
            </p:cNvSpPr>
            <p:nvPr/>
          </p:nvSpPr>
          <p:spPr bwMode="auto">
            <a:xfrm>
              <a:off x="2094" y="2235"/>
              <a:ext cx="0" cy="7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23" name="Line 787"/>
            <p:cNvSpPr>
              <a:spLocks noChangeShapeType="1"/>
            </p:cNvSpPr>
            <p:nvPr/>
          </p:nvSpPr>
          <p:spPr bwMode="auto">
            <a:xfrm>
              <a:off x="2252" y="2204"/>
              <a:ext cx="2" cy="6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24" name="Line 788"/>
            <p:cNvSpPr>
              <a:spLocks noChangeShapeType="1"/>
            </p:cNvSpPr>
            <p:nvPr/>
          </p:nvSpPr>
          <p:spPr bwMode="auto">
            <a:xfrm flipV="1">
              <a:off x="2254" y="2211"/>
              <a:ext cx="34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25" name="Line 789"/>
            <p:cNvSpPr>
              <a:spLocks noChangeShapeType="1"/>
            </p:cNvSpPr>
            <p:nvPr/>
          </p:nvSpPr>
          <p:spPr bwMode="auto">
            <a:xfrm flipH="1">
              <a:off x="2288" y="2209"/>
              <a:ext cx="2" cy="4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26" name="Line 790"/>
            <p:cNvSpPr>
              <a:spLocks noChangeShapeType="1"/>
            </p:cNvSpPr>
            <p:nvPr/>
          </p:nvSpPr>
          <p:spPr bwMode="auto">
            <a:xfrm flipH="1">
              <a:off x="2254" y="2256"/>
              <a:ext cx="36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27" name="Line 791"/>
            <p:cNvSpPr>
              <a:spLocks noChangeShapeType="1"/>
            </p:cNvSpPr>
            <p:nvPr/>
          </p:nvSpPr>
          <p:spPr bwMode="auto">
            <a:xfrm flipV="1">
              <a:off x="2271" y="2294"/>
              <a:ext cx="24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28" name="Line 792"/>
            <p:cNvSpPr>
              <a:spLocks noChangeShapeType="1"/>
            </p:cNvSpPr>
            <p:nvPr/>
          </p:nvSpPr>
          <p:spPr bwMode="auto">
            <a:xfrm flipV="1">
              <a:off x="2238" y="2348"/>
              <a:ext cx="57" cy="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29" name="Line 793"/>
            <p:cNvSpPr>
              <a:spLocks noChangeShapeType="1"/>
            </p:cNvSpPr>
            <p:nvPr/>
          </p:nvSpPr>
          <p:spPr bwMode="auto">
            <a:xfrm flipV="1">
              <a:off x="2271" y="2261"/>
              <a:ext cx="0" cy="9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30" name="Line 794"/>
            <p:cNvSpPr>
              <a:spLocks noChangeShapeType="1"/>
            </p:cNvSpPr>
            <p:nvPr/>
          </p:nvSpPr>
          <p:spPr bwMode="auto">
            <a:xfrm>
              <a:off x="2252" y="2289"/>
              <a:ext cx="2" cy="7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31" name="Line 795"/>
            <p:cNvSpPr>
              <a:spLocks noChangeShapeType="1"/>
            </p:cNvSpPr>
            <p:nvPr/>
          </p:nvSpPr>
          <p:spPr bwMode="auto">
            <a:xfrm>
              <a:off x="2304" y="2209"/>
              <a:ext cx="0" cy="17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32" name="Line 796"/>
            <p:cNvSpPr>
              <a:spLocks noChangeShapeType="1"/>
            </p:cNvSpPr>
            <p:nvPr/>
          </p:nvSpPr>
          <p:spPr bwMode="auto">
            <a:xfrm flipV="1">
              <a:off x="2304" y="2209"/>
              <a:ext cx="52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33" name="Line 797"/>
            <p:cNvSpPr>
              <a:spLocks noChangeShapeType="1"/>
            </p:cNvSpPr>
            <p:nvPr/>
          </p:nvSpPr>
          <p:spPr bwMode="auto">
            <a:xfrm flipV="1">
              <a:off x="2304" y="2263"/>
              <a:ext cx="43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34" name="Line 798"/>
            <p:cNvSpPr>
              <a:spLocks noChangeShapeType="1"/>
            </p:cNvSpPr>
            <p:nvPr/>
          </p:nvSpPr>
          <p:spPr bwMode="auto">
            <a:xfrm flipH="1">
              <a:off x="2344" y="2258"/>
              <a:ext cx="5" cy="6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35" name="Line 799"/>
            <p:cNvSpPr>
              <a:spLocks noChangeShapeType="1"/>
            </p:cNvSpPr>
            <p:nvPr/>
          </p:nvSpPr>
          <p:spPr bwMode="auto">
            <a:xfrm flipH="1">
              <a:off x="2304" y="2320"/>
              <a:ext cx="43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36" name="Line 800"/>
            <p:cNvSpPr>
              <a:spLocks noChangeShapeType="1"/>
            </p:cNvSpPr>
            <p:nvPr/>
          </p:nvSpPr>
          <p:spPr bwMode="auto">
            <a:xfrm flipH="1">
              <a:off x="2304" y="2374"/>
              <a:ext cx="55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37" name="Line 801"/>
            <p:cNvSpPr>
              <a:spLocks noChangeShapeType="1"/>
            </p:cNvSpPr>
            <p:nvPr/>
          </p:nvSpPr>
          <p:spPr bwMode="auto">
            <a:xfrm>
              <a:off x="2401" y="2348"/>
              <a:ext cx="6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38" name="Line 802"/>
            <p:cNvSpPr>
              <a:spLocks noChangeShapeType="1"/>
            </p:cNvSpPr>
            <p:nvPr/>
          </p:nvSpPr>
          <p:spPr bwMode="auto">
            <a:xfrm flipH="1">
              <a:off x="2401" y="2296"/>
              <a:ext cx="6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39" name="Line 803"/>
            <p:cNvSpPr>
              <a:spLocks noChangeShapeType="1"/>
            </p:cNvSpPr>
            <p:nvPr/>
          </p:nvSpPr>
          <p:spPr bwMode="auto">
            <a:xfrm flipH="1">
              <a:off x="2598" y="2190"/>
              <a:ext cx="2" cy="4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40" name="Line 804"/>
            <p:cNvSpPr>
              <a:spLocks noChangeShapeType="1"/>
            </p:cNvSpPr>
            <p:nvPr/>
          </p:nvSpPr>
          <p:spPr bwMode="auto">
            <a:xfrm flipH="1">
              <a:off x="2543" y="2235"/>
              <a:ext cx="57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41" name="Freeform 805"/>
            <p:cNvSpPr>
              <a:spLocks/>
            </p:cNvSpPr>
            <p:nvPr/>
          </p:nvSpPr>
          <p:spPr bwMode="auto">
            <a:xfrm>
              <a:off x="2543" y="2185"/>
              <a:ext cx="78" cy="97"/>
            </a:xfrm>
            <a:custGeom>
              <a:avLst/>
              <a:gdLst>
                <a:gd name="T0" fmla="*/ 0 w 231"/>
                <a:gd name="T1" fmla="*/ 0 h 286"/>
                <a:gd name="T2" fmla="*/ 0 w 231"/>
                <a:gd name="T3" fmla="*/ 260 h 286"/>
                <a:gd name="T4" fmla="*/ 35 w 231"/>
                <a:gd name="T5" fmla="*/ 286 h 286"/>
                <a:gd name="T6" fmla="*/ 231 w 231"/>
                <a:gd name="T7" fmla="*/ 273 h 286"/>
                <a:gd name="T8" fmla="*/ 225 w 231"/>
                <a:gd name="T9" fmla="*/ 150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1" h="286">
                  <a:moveTo>
                    <a:pt x="0" y="0"/>
                  </a:moveTo>
                  <a:lnTo>
                    <a:pt x="0" y="260"/>
                  </a:lnTo>
                  <a:lnTo>
                    <a:pt x="35" y="286"/>
                  </a:lnTo>
                  <a:lnTo>
                    <a:pt x="231" y="273"/>
                  </a:lnTo>
                  <a:lnTo>
                    <a:pt x="225" y="15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42" name="Line 806"/>
            <p:cNvSpPr>
              <a:spLocks noChangeShapeType="1"/>
            </p:cNvSpPr>
            <p:nvPr/>
          </p:nvSpPr>
          <p:spPr bwMode="auto">
            <a:xfrm flipH="1">
              <a:off x="2543" y="2199"/>
              <a:ext cx="57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43" name="Line 807"/>
            <p:cNvSpPr>
              <a:spLocks noChangeShapeType="1"/>
            </p:cNvSpPr>
            <p:nvPr/>
          </p:nvSpPr>
          <p:spPr bwMode="auto">
            <a:xfrm flipV="1">
              <a:off x="2508" y="2306"/>
              <a:ext cx="127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44" name="Freeform 808"/>
            <p:cNvSpPr>
              <a:spLocks/>
            </p:cNvSpPr>
            <p:nvPr/>
          </p:nvSpPr>
          <p:spPr bwMode="auto">
            <a:xfrm>
              <a:off x="2562" y="2280"/>
              <a:ext cx="29" cy="120"/>
            </a:xfrm>
            <a:custGeom>
              <a:avLst/>
              <a:gdLst>
                <a:gd name="T0" fmla="*/ 82 w 82"/>
                <a:gd name="T1" fmla="*/ 0 h 361"/>
                <a:gd name="T2" fmla="*/ 82 w 82"/>
                <a:gd name="T3" fmla="*/ 361 h 361"/>
                <a:gd name="T4" fmla="*/ 0 w 82"/>
                <a:gd name="T5" fmla="*/ 258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2" h="361">
                  <a:moveTo>
                    <a:pt x="82" y="0"/>
                  </a:moveTo>
                  <a:lnTo>
                    <a:pt x="82" y="361"/>
                  </a:lnTo>
                  <a:lnTo>
                    <a:pt x="0" y="25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45" name="Line 809"/>
            <p:cNvSpPr>
              <a:spLocks noChangeShapeType="1"/>
            </p:cNvSpPr>
            <p:nvPr/>
          </p:nvSpPr>
          <p:spPr bwMode="auto">
            <a:xfrm flipH="1" flipV="1">
              <a:off x="2543" y="2318"/>
              <a:ext cx="7" cy="4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46" name="Line 810"/>
            <p:cNvSpPr>
              <a:spLocks noChangeShapeType="1"/>
            </p:cNvSpPr>
            <p:nvPr/>
          </p:nvSpPr>
          <p:spPr bwMode="auto">
            <a:xfrm>
              <a:off x="2695" y="2280"/>
              <a:ext cx="19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47" name="Freeform 811"/>
            <p:cNvSpPr>
              <a:spLocks/>
            </p:cNvSpPr>
            <p:nvPr/>
          </p:nvSpPr>
          <p:spPr bwMode="auto">
            <a:xfrm>
              <a:off x="2657" y="2268"/>
              <a:ext cx="38" cy="78"/>
            </a:xfrm>
            <a:custGeom>
              <a:avLst/>
              <a:gdLst>
                <a:gd name="T0" fmla="*/ 108 w 108"/>
                <a:gd name="T1" fmla="*/ 0 h 232"/>
                <a:gd name="T2" fmla="*/ 61 w 108"/>
                <a:gd name="T3" fmla="*/ 116 h 232"/>
                <a:gd name="T4" fmla="*/ 0 w 108"/>
                <a:gd name="T5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8" h="232">
                  <a:moveTo>
                    <a:pt x="108" y="0"/>
                  </a:moveTo>
                  <a:lnTo>
                    <a:pt x="61" y="116"/>
                  </a:lnTo>
                  <a:lnTo>
                    <a:pt x="0" y="23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48" name="Line 812"/>
            <p:cNvSpPr>
              <a:spLocks noChangeShapeType="1"/>
            </p:cNvSpPr>
            <p:nvPr/>
          </p:nvSpPr>
          <p:spPr bwMode="auto">
            <a:xfrm>
              <a:off x="2695" y="2218"/>
              <a:ext cx="0" cy="17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49" name="Line 813"/>
            <p:cNvSpPr>
              <a:spLocks noChangeShapeType="1"/>
            </p:cNvSpPr>
            <p:nvPr/>
          </p:nvSpPr>
          <p:spPr bwMode="auto">
            <a:xfrm flipV="1">
              <a:off x="2662" y="2258"/>
              <a:ext cx="56" cy="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50" name="Line 814"/>
            <p:cNvSpPr>
              <a:spLocks noChangeShapeType="1"/>
            </p:cNvSpPr>
            <p:nvPr/>
          </p:nvSpPr>
          <p:spPr bwMode="auto">
            <a:xfrm flipH="1">
              <a:off x="2669" y="2197"/>
              <a:ext cx="42" cy="3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51" name="Line 815"/>
            <p:cNvSpPr>
              <a:spLocks noChangeShapeType="1"/>
            </p:cNvSpPr>
            <p:nvPr/>
          </p:nvSpPr>
          <p:spPr bwMode="auto">
            <a:xfrm>
              <a:off x="2730" y="2204"/>
              <a:ext cx="0" cy="6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52" name="Line 816"/>
            <p:cNvSpPr>
              <a:spLocks noChangeShapeType="1"/>
            </p:cNvSpPr>
            <p:nvPr/>
          </p:nvSpPr>
          <p:spPr bwMode="auto">
            <a:xfrm flipV="1">
              <a:off x="2730" y="2209"/>
              <a:ext cx="40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53" name="Line 817"/>
            <p:cNvSpPr>
              <a:spLocks noChangeShapeType="1"/>
            </p:cNvSpPr>
            <p:nvPr/>
          </p:nvSpPr>
          <p:spPr bwMode="auto">
            <a:xfrm flipH="1">
              <a:off x="2768" y="2204"/>
              <a:ext cx="5" cy="5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54" name="Line 818"/>
            <p:cNvSpPr>
              <a:spLocks noChangeShapeType="1"/>
            </p:cNvSpPr>
            <p:nvPr/>
          </p:nvSpPr>
          <p:spPr bwMode="auto">
            <a:xfrm flipH="1">
              <a:off x="2730" y="2256"/>
              <a:ext cx="43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55" name="Line 819"/>
            <p:cNvSpPr>
              <a:spLocks noChangeShapeType="1"/>
            </p:cNvSpPr>
            <p:nvPr/>
          </p:nvSpPr>
          <p:spPr bwMode="auto">
            <a:xfrm flipV="1">
              <a:off x="2725" y="2289"/>
              <a:ext cx="48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56" name="Line 820"/>
            <p:cNvSpPr>
              <a:spLocks noChangeShapeType="1"/>
            </p:cNvSpPr>
            <p:nvPr/>
          </p:nvSpPr>
          <p:spPr bwMode="auto">
            <a:xfrm>
              <a:off x="2749" y="2294"/>
              <a:ext cx="0" cy="8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57" name="Line 821"/>
            <p:cNvSpPr>
              <a:spLocks noChangeShapeType="1"/>
            </p:cNvSpPr>
            <p:nvPr/>
          </p:nvSpPr>
          <p:spPr bwMode="auto">
            <a:xfrm flipV="1">
              <a:off x="2728" y="2327"/>
              <a:ext cx="42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58" name="Line 822"/>
            <p:cNvSpPr>
              <a:spLocks noChangeShapeType="1"/>
            </p:cNvSpPr>
            <p:nvPr/>
          </p:nvSpPr>
          <p:spPr bwMode="auto">
            <a:xfrm flipH="1">
              <a:off x="2709" y="2372"/>
              <a:ext cx="78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66359" name="Group 823"/>
          <p:cNvGrpSpPr>
            <a:grpSpLocks/>
          </p:cNvGrpSpPr>
          <p:nvPr/>
        </p:nvGrpSpPr>
        <p:grpSpPr bwMode="auto">
          <a:xfrm>
            <a:off x="6200775" y="2841625"/>
            <a:ext cx="2239963" cy="1316038"/>
            <a:chOff x="3615" y="1875"/>
            <a:chExt cx="1240" cy="729"/>
          </a:xfrm>
        </p:grpSpPr>
        <p:sp>
          <p:nvSpPr>
            <p:cNvPr id="66360" name="Line 824"/>
            <p:cNvSpPr>
              <a:spLocks noChangeShapeType="1"/>
            </p:cNvSpPr>
            <p:nvPr/>
          </p:nvSpPr>
          <p:spPr bwMode="auto">
            <a:xfrm flipH="1">
              <a:off x="3615" y="2116"/>
              <a:ext cx="14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61" name="Line 825"/>
            <p:cNvSpPr>
              <a:spLocks noChangeShapeType="1"/>
            </p:cNvSpPr>
            <p:nvPr/>
          </p:nvSpPr>
          <p:spPr bwMode="auto">
            <a:xfrm>
              <a:off x="4380" y="2116"/>
              <a:ext cx="47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62" name="Line 826"/>
            <p:cNvSpPr>
              <a:spLocks noChangeShapeType="1"/>
            </p:cNvSpPr>
            <p:nvPr/>
          </p:nvSpPr>
          <p:spPr bwMode="auto">
            <a:xfrm>
              <a:off x="3914" y="2116"/>
              <a:ext cx="31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63" name="Freeform 827"/>
            <p:cNvSpPr>
              <a:spLocks/>
            </p:cNvSpPr>
            <p:nvPr/>
          </p:nvSpPr>
          <p:spPr bwMode="auto">
            <a:xfrm>
              <a:off x="3764" y="2090"/>
              <a:ext cx="150" cy="50"/>
            </a:xfrm>
            <a:custGeom>
              <a:avLst/>
              <a:gdLst>
                <a:gd name="T0" fmla="*/ 0 w 440"/>
                <a:gd name="T1" fmla="*/ 0 h 147"/>
                <a:gd name="T2" fmla="*/ 0 w 440"/>
                <a:gd name="T3" fmla="*/ 147 h 147"/>
                <a:gd name="T4" fmla="*/ 440 w 440"/>
                <a:gd name="T5" fmla="*/ 73 h 147"/>
                <a:gd name="T6" fmla="*/ 0 w 440"/>
                <a:gd name="T7" fmla="*/ 0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0" h="147">
                  <a:moveTo>
                    <a:pt x="0" y="0"/>
                  </a:moveTo>
                  <a:lnTo>
                    <a:pt x="0" y="147"/>
                  </a:lnTo>
                  <a:lnTo>
                    <a:pt x="440" y="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64" name="Freeform 828"/>
            <p:cNvSpPr>
              <a:spLocks/>
            </p:cNvSpPr>
            <p:nvPr/>
          </p:nvSpPr>
          <p:spPr bwMode="auto">
            <a:xfrm>
              <a:off x="3764" y="2090"/>
              <a:ext cx="150" cy="50"/>
            </a:xfrm>
            <a:custGeom>
              <a:avLst/>
              <a:gdLst>
                <a:gd name="T0" fmla="*/ 0 w 440"/>
                <a:gd name="T1" fmla="*/ 0 h 147"/>
                <a:gd name="T2" fmla="*/ 0 w 440"/>
                <a:gd name="T3" fmla="*/ 147 h 147"/>
                <a:gd name="T4" fmla="*/ 440 w 440"/>
                <a:gd name="T5" fmla="*/ 73 h 147"/>
                <a:gd name="T6" fmla="*/ 0 w 440"/>
                <a:gd name="T7" fmla="*/ 0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0" h="147">
                  <a:moveTo>
                    <a:pt x="0" y="0"/>
                  </a:moveTo>
                  <a:lnTo>
                    <a:pt x="0" y="147"/>
                  </a:lnTo>
                  <a:lnTo>
                    <a:pt x="440" y="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65" name="Freeform 829"/>
            <p:cNvSpPr>
              <a:spLocks/>
            </p:cNvSpPr>
            <p:nvPr/>
          </p:nvSpPr>
          <p:spPr bwMode="auto">
            <a:xfrm>
              <a:off x="4231" y="2090"/>
              <a:ext cx="149" cy="50"/>
            </a:xfrm>
            <a:custGeom>
              <a:avLst/>
              <a:gdLst>
                <a:gd name="T0" fmla="*/ 440 w 440"/>
                <a:gd name="T1" fmla="*/ 0 h 147"/>
                <a:gd name="T2" fmla="*/ 440 w 440"/>
                <a:gd name="T3" fmla="*/ 147 h 147"/>
                <a:gd name="T4" fmla="*/ 0 w 440"/>
                <a:gd name="T5" fmla="*/ 73 h 147"/>
                <a:gd name="T6" fmla="*/ 440 w 440"/>
                <a:gd name="T7" fmla="*/ 0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0" h="147">
                  <a:moveTo>
                    <a:pt x="440" y="0"/>
                  </a:moveTo>
                  <a:lnTo>
                    <a:pt x="440" y="147"/>
                  </a:lnTo>
                  <a:lnTo>
                    <a:pt x="0" y="73"/>
                  </a:lnTo>
                  <a:lnTo>
                    <a:pt x="44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66" name="Freeform 830"/>
            <p:cNvSpPr>
              <a:spLocks/>
            </p:cNvSpPr>
            <p:nvPr/>
          </p:nvSpPr>
          <p:spPr bwMode="auto">
            <a:xfrm>
              <a:off x="4231" y="2090"/>
              <a:ext cx="149" cy="50"/>
            </a:xfrm>
            <a:custGeom>
              <a:avLst/>
              <a:gdLst>
                <a:gd name="T0" fmla="*/ 440 w 440"/>
                <a:gd name="T1" fmla="*/ 0 h 147"/>
                <a:gd name="T2" fmla="*/ 440 w 440"/>
                <a:gd name="T3" fmla="*/ 147 h 147"/>
                <a:gd name="T4" fmla="*/ 0 w 440"/>
                <a:gd name="T5" fmla="*/ 73 h 147"/>
                <a:gd name="T6" fmla="*/ 440 w 440"/>
                <a:gd name="T7" fmla="*/ 0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0" h="147">
                  <a:moveTo>
                    <a:pt x="440" y="0"/>
                  </a:moveTo>
                  <a:lnTo>
                    <a:pt x="440" y="147"/>
                  </a:lnTo>
                  <a:lnTo>
                    <a:pt x="0" y="73"/>
                  </a:lnTo>
                  <a:lnTo>
                    <a:pt x="44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67" name="Line 831"/>
            <p:cNvSpPr>
              <a:spLocks noChangeShapeType="1"/>
            </p:cNvSpPr>
            <p:nvPr/>
          </p:nvSpPr>
          <p:spPr bwMode="auto">
            <a:xfrm flipH="1">
              <a:off x="4642" y="1880"/>
              <a:ext cx="3" cy="4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68" name="Line 832"/>
            <p:cNvSpPr>
              <a:spLocks noChangeShapeType="1"/>
            </p:cNvSpPr>
            <p:nvPr/>
          </p:nvSpPr>
          <p:spPr bwMode="auto">
            <a:xfrm flipH="1">
              <a:off x="4588" y="1925"/>
              <a:ext cx="57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69" name="Freeform 833"/>
            <p:cNvSpPr>
              <a:spLocks/>
            </p:cNvSpPr>
            <p:nvPr/>
          </p:nvSpPr>
          <p:spPr bwMode="auto">
            <a:xfrm>
              <a:off x="4588" y="1875"/>
              <a:ext cx="78" cy="97"/>
            </a:xfrm>
            <a:custGeom>
              <a:avLst/>
              <a:gdLst>
                <a:gd name="T0" fmla="*/ 0 w 231"/>
                <a:gd name="T1" fmla="*/ 0 h 285"/>
                <a:gd name="T2" fmla="*/ 0 w 231"/>
                <a:gd name="T3" fmla="*/ 259 h 285"/>
                <a:gd name="T4" fmla="*/ 35 w 231"/>
                <a:gd name="T5" fmla="*/ 285 h 285"/>
                <a:gd name="T6" fmla="*/ 231 w 231"/>
                <a:gd name="T7" fmla="*/ 272 h 285"/>
                <a:gd name="T8" fmla="*/ 225 w 231"/>
                <a:gd name="T9" fmla="*/ 149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1" h="285">
                  <a:moveTo>
                    <a:pt x="0" y="0"/>
                  </a:moveTo>
                  <a:lnTo>
                    <a:pt x="0" y="259"/>
                  </a:lnTo>
                  <a:lnTo>
                    <a:pt x="35" y="285"/>
                  </a:lnTo>
                  <a:lnTo>
                    <a:pt x="231" y="272"/>
                  </a:lnTo>
                  <a:lnTo>
                    <a:pt x="225" y="14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70" name="Line 834"/>
            <p:cNvSpPr>
              <a:spLocks noChangeShapeType="1"/>
            </p:cNvSpPr>
            <p:nvPr/>
          </p:nvSpPr>
          <p:spPr bwMode="auto">
            <a:xfrm flipH="1">
              <a:off x="4588" y="1889"/>
              <a:ext cx="57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71" name="Line 835"/>
            <p:cNvSpPr>
              <a:spLocks noChangeShapeType="1"/>
            </p:cNvSpPr>
            <p:nvPr/>
          </p:nvSpPr>
          <p:spPr bwMode="auto">
            <a:xfrm flipV="1">
              <a:off x="4553" y="1998"/>
              <a:ext cx="127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72" name="Freeform 836"/>
            <p:cNvSpPr>
              <a:spLocks/>
            </p:cNvSpPr>
            <p:nvPr/>
          </p:nvSpPr>
          <p:spPr bwMode="auto">
            <a:xfrm>
              <a:off x="4607" y="1970"/>
              <a:ext cx="28" cy="123"/>
            </a:xfrm>
            <a:custGeom>
              <a:avLst/>
              <a:gdLst>
                <a:gd name="T0" fmla="*/ 82 w 82"/>
                <a:gd name="T1" fmla="*/ 0 h 361"/>
                <a:gd name="T2" fmla="*/ 82 w 82"/>
                <a:gd name="T3" fmla="*/ 361 h 361"/>
                <a:gd name="T4" fmla="*/ 0 w 82"/>
                <a:gd name="T5" fmla="*/ 258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2" h="361">
                  <a:moveTo>
                    <a:pt x="82" y="0"/>
                  </a:moveTo>
                  <a:lnTo>
                    <a:pt x="82" y="361"/>
                  </a:lnTo>
                  <a:lnTo>
                    <a:pt x="0" y="25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73" name="Line 837"/>
            <p:cNvSpPr>
              <a:spLocks noChangeShapeType="1"/>
            </p:cNvSpPr>
            <p:nvPr/>
          </p:nvSpPr>
          <p:spPr bwMode="auto">
            <a:xfrm flipH="1" flipV="1">
              <a:off x="4588" y="2010"/>
              <a:ext cx="10" cy="4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74" name="Line 838"/>
            <p:cNvSpPr>
              <a:spLocks noChangeShapeType="1"/>
            </p:cNvSpPr>
            <p:nvPr/>
          </p:nvSpPr>
          <p:spPr bwMode="auto">
            <a:xfrm>
              <a:off x="4740" y="1970"/>
              <a:ext cx="21" cy="2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75" name="Freeform 839"/>
            <p:cNvSpPr>
              <a:spLocks/>
            </p:cNvSpPr>
            <p:nvPr/>
          </p:nvSpPr>
          <p:spPr bwMode="auto">
            <a:xfrm>
              <a:off x="4702" y="1958"/>
              <a:ext cx="38" cy="78"/>
            </a:xfrm>
            <a:custGeom>
              <a:avLst/>
              <a:gdLst>
                <a:gd name="T0" fmla="*/ 108 w 108"/>
                <a:gd name="T1" fmla="*/ 0 h 232"/>
                <a:gd name="T2" fmla="*/ 61 w 108"/>
                <a:gd name="T3" fmla="*/ 116 h 232"/>
                <a:gd name="T4" fmla="*/ 0 w 108"/>
                <a:gd name="T5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8" h="232">
                  <a:moveTo>
                    <a:pt x="108" y="0"/>
                  </a:moveTo>
                  <a:lnTo>
                    <a:pt x="61" y="116"/>
                  </a:lnTo>
                  <a:lnTo>
                    <a:pt x="0" y="23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76" name="Line 840"/>
            <p:cNvSpPr>
              <a:spLocks noChangeShapeType="1"/>
            </p:cNvSpPr>
            <p:nvPr/>
          </p:nvSpPr>
          <p:spPr bwMode="auto">
            <a:xfrm>
              <a:off x="4740" y="1911"/>
              <a:ext cx="0" cy="17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77" name="Line 841"/>
            <p:cNvSpPr>
              <a:spLocks noChangeShapeType="1"/>
            </p:cNvSpPr>
            <p:nvPr/>
          </p:nvSpPr>
          <p:spPr bwMode="auto">
            <a:xfrm flipV="1">
              <a:off x="4706" y="1948"/>
              <a:ext cx="57" cy="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78" name="Line 842"/>
            <p:cNvSpPr>
              <a:spLocks noChangeShapeType="1"/>
            </p:cNvSpPr>
            <p:nvPr/>
          </p:nvSpPr>
          <p:spPr bwMode="auto">
            <a:xfrm flipH="1">
              <a:off x="4713" y="1887"/>
              <a:ext cx="45" cy="3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79" name="Line 843"/>
            <p:cNvSpPr>
              <a:spLocks noChangeShapeType="1"/>
            </p:cNvSpPr>
            <p:nvPr/>
          </p:nvSpPr>
          <p:spPr bwMode="auto">
            <a:xfrm>
              <a:off x="4775" y="1894"/>
              <a:ext cx="0" cy="6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80" name="Line 844"/>
            <p:cNvSpPr>
              <a:spLocks noChangeShapeType="1"/>
            </p:cNvSpPr>
            <p:nvPr/>
          </p:nvSpPr>
          <p:spPr bwMode="auto">
            <a:xfrm flipV="1">
              <a:off x="4775" y="1901"/>
              <a:ext cx="40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81" name="Line 845"/>
            <p:cNvSpPr>
              <a:spLocks noChangeShapeType="1"/>
            </p:cNvSpPr>
            <p:nvPr/>
          </p:nvSpPr>
          <p:spPr bwMode="auto">
            <a:xfrm flipH="1">
              <a:off x="4813" y="1894"/>
              <a:ext cx="5" cy="5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82" name="Line 846"/>
            <p:cNvSpPr>
              <a:spLocks noChangeShapeType="1"/>
            </p:cNvSpPr>
            <p:nvPr/>
          </p:nvSpPr>
          <p:spPr bwMode="auto">
            <a:xfrm flipH="1">
              <a:off x="4775" y="1946"/>
              <a:ext cx="43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83" name="Line 847"/>
            <p:cNvSpPr>
              <a:spLocks noChangeShapeType="1"/>
            </p:cNvSpPr>
            <p:nvPr/>
          </p:nvSpPr>
          <p:spPr bwMode="auto">
            <a:xfrm flipV="1">
              <a:off x="4770" y="1979"/>
              <a:ext cx="48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84" name="Line 848"/>
            <p:cNvSpPr>
              <a:spLocks noChangeShapeType="1"/>
            </p:cNvSpPr>
            <p:nvPr/>
          </p:nvSpPr>
          <p:spPr bwMode="auto">
            <a:xfrm>
              <a:off x="4794" y="1984"/>
              <a:ext cx="0" cy="8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85" name="Line 849"/>
            <p:cNvSpPr>
              <a:spLocks noChangeShapeType="1"/>
            </p:cNvSpPr>
            <p:nvPr/>
          </p:nvSpPr>
          <p:spPr bwMode="auto">
            <a:xfrm flipV="1">
              <a:off x="4773" y="2017"/>
              <a:ext cx="42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86" name="Line 850"/>
            <p:cNvSpPr>
              <a:spLocks noChangeShapeType="1"/>
            </p:cNvSpPr>
            <p:nvPr/>
          </p:nvSpPr>
          <p:spPr bwMode="auto">
            <a:xfrm flipH="1">
              <a:off x="4754" y="2062"/>
              <a:ext cx="78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87" name="Line 851"/>
            <p:cNvSpPr>
              <a:spLocks noChangeShapeType="1"/>
            </p:cNvSpPr>
            <p:nvPr/>
          </p:nvSpPr>
          <p:spPr bwMode="auto">
            <a:xfrm flipV="1">
              <a:off x="3914" y="1996"/>
              <a:ext cx="0" cy="60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88" name="Line 852"/>
            <p:cNvSpPr>
              <a:spLocks noChangeShapeType="1"/>
            </p:cNvSpPr>
            <p:nvPr/>
          </p:nvSpPr>
          <p:spPr bwMode="auto">
            <a:xfrm flipV="1">
              <a:off x="4231" y="1996"/>
              <a:ext cx="0" cy="60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66389" name="Group 853"/>
          <p:cNvGrpSpPr>
            <a:grpSpLocks/>
          </p:cNvGrpSpPr>
          <p:nvPr/>
        </p:nvGrpSpPr>
        <p:grpSpPr bwMode="auto">
          <a:xfrm>
            <a:off x="6200775" y="3432175"/>
            <a:ext cx="1946275" cy="725488"/>
            <a:chOff x="3615" y="2202"/>
            <a:chExt cx="1077" cy="402"/>
          </a:xfrm>
        </p:grpSpPr>
        <p:sp>
          <p:nvSpPr>
            <p:cNvPr id="66390" name="Line 854"/>
            <p:cNvSpPr>
              <a:spLocks noChangeShapeType="1"/>
            </p:cNvSpPr>
            <p:nvPr/>
          </p:nvSpPr>
          <p:spPr bwMode="auto">
            <a:xfrm flipH="1">
              <a:off x="3615" y="2424"/>
              <a:ext cx="14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91" name="Line 855"/>
            <p:cNvSpPr>
              <a:spLocks noChangeShapeType="1"/>
            </p:cNvSpPr>
            <p:nvPr/>
          </p:nvSpPr>
          <p:spPr bwMode="auto">
            <a:xfrm>
              <a:off x="4221" y="2424"/>
              <a:ext cx="47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92" name="Line 856"/>
            <p:cNvSpPr>
              <a:spLocks noChangeShapeType="1"/>
            </p:cNvSpPr>
            <p:nvPr/>
          </p:nvSpPr>
          <p:spPr bwMode="auto">
            <a:xfrm>
              <a:off x="3914" y="2424"/>
              <a:ext cx="15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93" name="Freeform 857"/>
            <p:cNvSpPr>
              <a:spLocks/>
            </p:cNvSpPr>
            <p:nvPr/>
          </p:nvSpPr>
          <p:spPr bwMode="auto">
            <a:xfrm>
              <a:off x="3764" y="2400"/>
              <a:ext cx="150" cy="50"/>
            </a:xfrm>
            <a:custGeom>
              <a:avLst/>
              <a:gdLst>
                <a:gd name="T0" fmla="*/ 0 w 440"/>
                <a:gd name="T1" fmla="*/ 0 h 147"/>
                <a:gd name="T2" fmla="*/ 0 w 440"/>
                <a:gd name="T3" fmla="*/ 147 h 147"/>
                <a:gd name="T4" fmla="*/ 440 w 440"/>
                <a:gd name="T5" fmla="*/ 73 h 147"/>
                <a:gd name="T6" fmla="*/ 0 w 440"/>
                <a:gd name="T7" fmla="*/ 0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0" h="147">
                  <a:moveTo>
                    <a:pt x="0" y="0"/>
                  </a:moveTo>
                  <a:lnTo>
                    <a:pt x="0" y="147"/>
                  </a:lnTo>
                  <a:lnTo>
                    <a:pt x="440" y="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94" name="Freeform 858"/>
            <p:cNvSpPr>
              <a:spLocks/>
            </p:cNvSpPr>
            <p:nvPr/>
          </p:nvSpPr>
          <p:spPr bwMode="auto">
            <a:xfrm>
              <a:off x="3764" y="2400"/>
              <a:ext cx="150" cy="50"/>
            </a:xfrm>
            <a:custGeom>
              <a:avLst/>
              <a:gdLst>
                <a:gd name="T0" fmla="*/ 0 w 440"/>
                <a:gd name="T1" fmla="*/ 0 h 147"/>
                <a:gd name="T2" fmla="*/ 0 w 440"/>
                <a:gd name="T3" fmla="*/ 147 h 147"/>
                <a:gd name="T4" fmla="*/ 440 w 440"/>
                <a:gd name="T5" fmla="*/ 73 h 147"/>
                <a:gd name="T6" fmla="*/ 0 w 440"/>
                <a:gd name="T7" fmla="*/ 0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0" h="147">
                  <a:moveTo>
                    <a:pt x="0" y="0"/>
                  </a:moveTo>
                  <a:lnTo>
                    <a:pt x="0" y="147"/>
                  </a:lnTo>
                  <a:lnTo>
                    <a:pt x="440" y="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95" name="Freeform 859"/>
            <p:cNvSpPr>
              <a:spLocks/>
            </p:cNvSpPr>
            <p:nvPr/>
          </p:nvSpPr>
          <p:spPr bwMode="auto">
            <a:xfrm>
              <a:off x="4072" y="2400"/>
              <a:ext cx="149" cy="50"/>
            </a:xfrm>
            <a:custGeom>
              <a:avLst/>
              <a:gdLst>
                <a:gd name="T0" fmla="*/ 441 w 441"/>
                <a:gd name="T1" fmla="*/ 0 h 147"/>
                <a:gd name="T2" fmla="*/ 441 w 441"/>
                <a:gd name="T3" fmla="*/ 147 h 147"/>
                <a:gd name="T4" fmla="*/ 0 w 441"/>
                <a:gd name="T5" fmla="*/ 73 h 147"/>
                <a:gd name="T6" fmla="*/ 441 w 441"/>
                <a:gd name="T7" fmla="*/ 0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1" h="147">
                  <a:moveTo>
                    <a:pt x="441" y="0"/>
                  </a:moveTo>
                  <a:lnTo>
                    <a:pt x="441" y="147"/>
                  </a:lnTo>
                  <a:lnTo>
                    <a:pt x="0" y="73"/>
                  </a:lnTo>
                  <a:lnTo>
                    <a:pt x="441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96" name="Freeform 860"/>
            <p:cNvSpPr>
              <a:spLocks/>
            </p:cNvSpPr>
            <p:nvPr/>
          </p:nvSpPr>
          <p:spPr bwMode="auto">
            <a:xfrm>
              <a:off x="4072" y="2400"/>
              <a:ext cx="149" cy="50"/>
            </a:xfrm>
            <a:custGeom>
              <a:avLst/>
              <a:gdLst>
                <a:gd name="T0" fmla="*/ 441 w 441"/>
                <a:gd name="T1" fmla="*/ 0 h 147"/>
                <a:gd name="T2" fmla="*/ 441 w 441"/>
                <a:gd name="T3" fmla="*/ 147 h 147"/>
                <a:gd name="T4" fmla="*/ 0 w 441"/>
                <a:gd name="T5" fmla="*/ 73 h 147"/>
                <a:gd name="T6" fmla="*/ 441 w 441"/>
                <a:gd name="T7" fmla="*/ 0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1" h="147">
                  <a:moveTo>
                    <a:pt x="441" y="0"/>
                  </a:moveTo>
                  <a:lnTo>
                    <a:pt x="441" y="147"/>
                  </a:lnTo>
                  <a:lnTo>
                    <a:pt x="0" y="73"/>
                  </a:lnTo>
                  <a:lnTo>
                    <a:pt x="441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97" name="Line 861"/>
            <p:cNvSpPr>
              <a:spLocks noChangeShapeType="1"/>
            </p:cNvSpPr>
            <p:nvPr/>
          </p:nvSpPr>
          <p:spPr bwMode="auto">
            <a:xfrm>
              <a:off x="4496" y="2346"/>
              <a:ext cx="23" cy="3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98" name="Line 862"/>
            <p:cNvSpPr>
              <a:spLocks noChangeShapeType="1"/>
            </p:cNvSpPr>
            <p:nvPr/>
          </p:nvSpPr>
          <p:spPr bwMode="auto">
            <a:xfrm flipH="1">
              <a:off x="4432" y="2346"/>
              <a:ext cx="35" cy="4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399" name="Freeform 863"/>
            <p:cNvSpPr>
              <a:spLocks/>
            </p:cNvSpPr>
            <p:nvPr/>
          </p:nvSpPr>
          <p:spPr bwMode="auto">
            <a:xfrm>
              <a:off x="4465" y="2329"/>
              <a:ext cx="19" cy="71"/>
            </a:xfrm>
            <a:custGeom>
              <a:avLst/>
              <a:gdLst>
                <a:gd name="T0" fmla="*/ 55 w 55"/>
                <a:gd name="T1" fmla="*/ 0 h 211"/>
                <a:gd name="T2" fmla="*/ 55 w 55"/>
                <a:gd name="T3" fmla="*/ 211 h 211"/>
                <a:gd name="T4" fmla="*/ 0 w 55"/>
                <a:gd name="T5" fmla="*/ 143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5" h="211">
                  <a:moveTo>
                    <a:pt x="55" y="0"/>
                  </a:moveTo>
                  <a:lnTo>
                    <a:pt x="55" y="211"/>
                  </a:lnTo>
                  <a:lnTo>
                    <a:pt x="0" y="14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400" name="Line 864"/>
            <p:cNvSpPr>
              <a:spLocks noChangeShapeType="1"/>
            </p:cNvSpPr>
            <p:nvPr/>
          </p:nvSpPr>
          <p:spPr bwMode="auto">
            <a:xfrm>
              <a:off x="4498" y="2308"/>
              <a:ext cx="14" cy="3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401" name="Line 865"/>
            <p:cNvSpPr>
              <a:spLocks noChangeShapeType="1"/>
            </p:cNvSpPr>
            <p:nvPr/>
          </p:nvSpPr>
          <p:spPr bwMode="auto">
            <a:xfrm flipV="1">
              <a:off x="4448" y="2327"/>
              <a:ext cx="57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402" name="Line 866"/>
            <p:cNvSpPr>
              <a:spLocks noChangeShapeType="1"/>
            </p:cNvSpPr>
            <p:nvPr/>
          </p:nvSpPr>
          <p:spPr bwMode="auto">
            <a:xfrm flipH="1">
              <a:off x="4456" y="2284"/>
              <a:ext cx="47" cy="4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403" name="Line 867"/>
            <p:cNvSpPr>
              <a:spLocks noChangeShapeType="1"/>
            </p:cNvSpPr>
            <p:nvPr/>
          </p:nvSpPr>
          <p:spPr bwMode="auto">
            <a:xfrm flipV="1">
              <a:off x="4451" y="2299"/>
              <a:ext cx="38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404" name="Line 868"/>
            <p:cNvSpPr>
              <a:spLocks noChangeShapeType="1"/>
            </p:cNvSpPr>
            <p:nvPr/>
          </p:nvSpPr>
          <p:spPr bwMode="auto">
            <a:xfrm flipH="1">
              <a:off x="4458" y="2273"/>
              <a:ext cx="26" cy="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405" name="Line 869"/>
            <p:cNvSpPr>
              <a:spLocks noChangeShapeType="1"/>
            </p:cNvSpPr>
            <p:nvPr/>
          </p:nvSpPr>
          <p:spPr bwMode="auto">
            <a:xfrm>
              <a:off x="4479" y="2211"/>
              <a:ext cx="0" cy="5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406" name="Line 870"/>
            <p:cNvSpPr>
              <a:spLocks noChangeShapeType="1"/>
            </p:cNvSpPr>
            <p:nvPr/>
          </p:nvSpPr>
          <p:spPr bwMode="auto">
            <a:xfrm flipV="1">
              <a:off x="4456" y="2237"/>
              <a:ext cx="40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407" name="Line 871"/>
            <p:cNvSpPr>
              <a:spLocks noChangeShapeType="1"/>
            </p:cNvSpPr>
            <p:nvPr/>
          </p:nvSpPr>
          <p:spPr bwMode="auto">
            <a:xfrm flipH="1">
              <a:off x="4453" y="2263"/>
              <a:ext cx="55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408" name="Line 872"/>
            <p:cNvSpPr>
              <a:spLocks noChangeShapeType="1"/>
            </p:cNvSpPr>
            <p:nvPr/>
          </p:nvSpPr>
          <p:spPr bwMode="auto">
            <a:xfrm flipH="1">
              <a:off x="4503" y="2202"/>
              <a:ext cx="5" cy="6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409" name="Line 873"/>
            <p:cNvSpPr>
              <a:spLocks noChangeShapeType="1"/>
            </p:cNvSpPr>
            <p:nvPr/>
          </p:nvSpPr>
          <p:spPr bwMode="auto">
            <a:xfrm flipV="1">
              <a:off x="4451" y="2209"/>
              <a:ext cx="54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410" name="Line 874"/>
            <p:cNvSpPr>
              <a:spLocks noChangeShapeType="1"/>
            </p:cNvSpPr>
            <p:nvPr/>
          </p:nvSpPr>
          <p:spPr bwMode="auto">
            <a:xfrm>
              <a:off x="4451" y="2202"/>
              <a:ext cx="2" cy="8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411" name="Line 875"/>
            <p:cNvSpPr>
              <a:spLocks noChangeShapeType="1"/>
            </p:cNvSpPr>
            <p:nvPr/>
          </p:nvSpPr>
          <p:spPr bwMode="auto">
            <a:xfrm flipV="1">
              <a:off x="4394" y="2339"/>
              <a:ext cx="45" cy="2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412" name="Line 876"/>
            <p:cNvSpPr>
              <a:spLocks noChangeShapeType="1"/>
            </p:cNvSpPr>
            <p:nvPr/>
          </p:nvSpPr>
          <p:spPr bwMode="auto">
            <a:xfrm>
              <a:off x="4434" y="2322"/>
              <a:ext cx="10" cy="3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413" name="Line 877"/>
            <p:cNvSpPr>
              <a:spLocks noChangeShapeType="1"/>
            </p:cNvSpPr>
            <p:nvPr/>
          </p:nvSpPr>
          <p:spPr bwMode="auto">
            <a:xfrm>
              <a:off x="4420" y="2202"/>
              <a:ext cx="0" cy="14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414" name="Line 878"/>
            <p:cNvSpPr>
              <a:spLocks noChangeShapeType="1"/>
            </p:cNvSpPr>
            <p:nvPr/>
          </p:nvSpPr>
          <p:spPr bwMode="auto">
            <a:xfrm flipH="1">
              <a:off x="4403" y="2294"/>
              <a:ext cx="38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415" name="Line 879"/>
            <p:cNvSpPr>
              <a:spLocks noChangeShapeType="1"/>
            </p:cNvSpPr>
            <p:nvPr/>
          </p:nvSpPr>
          <p:spPr bwMode="auto">
            <a:xfrm flipH="1">
              <a:off x="4437" y="2244"/>
              <a:ext cx="4" cy="5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416" name="Line 880"/>
            <p:cNvSpPr>
              <a:spLocks noChangeShapeType="1"/>
            </p:cNvSpPr>
            <p:nvPr/>
          </p:nvSpPr>
          <p:spPr bwMode="auto">
            <a:xfrm flipV="1">
              <a:off x="4403" y="2251"/>
              <a:ext cx="36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417" name="Line 881"/>
            <p:cNvSpPr>
              <a:spLocks noChangeShapeType="1"/>
            </p:cNvSpPr>
            <p:nvPr/>
          </p:nvSpPr>
          <p:spPr bwMode="auto">
            <a:xfrm>
              <a:off x="4403" y="2242"/>
              <a:ext cx="0" cy="7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418" name="Line 882"/>
            <p:cNvSpPr>
              <a:spLocks noChangeShapeType="1"/>
            </p:cNvSpPr>
            <p:nvPr/>
          </p:nvSpPr>
          <p:spPr bwMode="auto">
            <a:xfrm>
              <a:off x="4562" y="2209"/>
              <a:ext cx="2" cy="7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419" name="Line 883"/>
            <p:cNvSpPr>
              <a:spLocks noChangeShapeType="1"/>
            </p:cNvSpPr>
            <p:nvPr/>
          </p:nvSpPr>
          <p:spPr bwMode="auto">
            <a:xfrm flipV="1">
              <a:off x="4564" y="2218"/>
              <a:ext cx="34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420" name="Line 884"/>
            <p:cNvSpPr>
              <a:spLocks noChangeShapeType="1"/>
            </p:cNvSpPr>
            <p:nvPr/>
          </p:nvSpPr>
          <p:spPr bwMode="auto">
            <a:xfrm flipH="1">
              <a:off x="4598" y="2216"/>
              <a:ext cx="2" cy="4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421" name="Line 885"/>
            <p:cNvSpPr>
              <a:spLocks noChangeShapeType="1"/>
            </p:cNvSpPr>
            <p:nvPr/>
          </p:nvSpPr>
          <p:spPr bwMode="auto">
            <a:xfrm flipH="1">
              <a:off x="4564" y="2263"/>
              <a:ext cx="36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422" name="Line 886"/>
            <p:cNvSpPr>
              <a:spLocks noChangeShapeType="1"/>
            </p:cNvSpPr>
            <p:nvPr/>
          </p:nvSpPr>
          <p:spPr bwMode="auto">
            <a:xfrm flipV="1">
              <a:off x="4581" y="2301"/>
              <a:ext cx="24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423" name="Line 887"/>
            <p:cNvSpPr>
              <a:spLocks noChangeShapeType="1"/>
            </p:cNvSpPr>
            <p:nvPr/>
          </p:nvSpPr>
          <p:spPr bwMode="auto">
            <a:xfrm flipV="1">
              <a:off x="4548" y="2355"/>
              <a:ext cx="57" cy="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424" name="Line 888"/>
            <p:cNvSpPr>
              <a:spLocks noChangeShapeType="1"/>
            </p:cNvSpPr>
            <p:nvPr/>
          </p:nvSpPr>
          <p:spPr bwMode="auto">
            <a:xfrm flipV="1">
              <a:off x="4581" y="2268"/>
              <a:ext cx="0" cy="9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425" name="Line 889"/>
            <p:cNvSpPr>
              <a:spLocks noChangeShapeType="1"/>
            </p:cNvSpPr>
            <p:nvPr/>
          </p:nvSpPr>
          <p:spPr bwMode="auto">
            <a:xfrm>
              <a:off x="4562" y="2294"/>
              <a:ext cx="2" cy="8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426" name="Line 890"/>
            <p:cNvSpPr>
              <a:spLocks noChangeShapeType="1"/>
            </p:cNvSpPr>
            <p:nvPr/>
          </p:nvSpPr>
          <p:spPr bwMode="auto">
            <a:xfrm>
              <a:off x="4612" y="2216"/>
              <a:ext cx="0" cy="17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427" name="Line 891"/>
            <p:cNvSpPr>
              <a:spLocks noChangeShapeType="1"/>
            </p:cNvSpPr>
            <p:nvPr/>
          </p:nvSpPr>
          <p:spPr bwMode="auto">
            <a:xfrm flipV="1">
              <a:off x="4612" y="2216"/>
              <a:ext cx="54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428" name="Line 892"/>
            <p:cNvSpPr>
              <a:spLocks noChangeShapeType="1"/>
            </p:cNvSpPr>
            <p:nvPr/>
          </p:nvSpPr>
          <p:spPr bwMode="auto">
            <a:xfrm flipV="1">
              <a:off x="4612" y="2270"/>
              <a:ext cx="45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429" name="Line 893"/>
            <p:cNvSpPr>
              <a:spLocks noChangeShapeType="1"/>
            </p:cNvSpPr>
            <p:nvPr/>
          </p:nvSpPr>
          <p:spPr bwMode="auto">
            <a:xfrm flipH="1">
              <a:off x="4654" y="2266"/>
              <a:ext cx="5" cy="6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430" name="Line 894"/>
            <p:cNvSpPr>
              <a:spLocks noChangeShapeType="1"/>
            </p:cNvSpPr>
            <p:nvPr/>
          </p:nvSpPr>
          <p:spPr bwMode="auto">
            <a:xfrm flipH="1">
              <a:off x="4612" y="2327"/>
              <a:ext cx="45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431" name="Line 895"/>
            <p:cNvSpPr>
              <a:spLocks noChangeShapeType="1"/>
            </p:cNvSpPr>
            <p:nvPr/>
          </p:nvSpPr>
          <p:spPr bwMode="auto">
            <a:xfrm flipH="1">
              <a:off x="4612" y="2379"/>
              <a:ext cx="57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432" name="Line 896"/>
            <p:cNvSpPr>
              <a:spLocks noChangeShapeType="1"/>
            </p:cNvSpPr>
            <p:nvPr/>
          </p:nvSpPr>
          <p:spPr bwMode="auto">
            <a:xfrm flipV="1">
              <a:off x="4072" y="2306"/>
              <a:ext cx="0" cy="29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66433" name="Line 897"/>
            <p:cNvSpPr>
              <a:spLocks noChangeShapeType="1"/>
            </p:cNvSpPr>
            <p:nvPr/>
          </p:nvSpPr>
          <p:spPr bwMode="auto">
            <a:xfrm flipV="1">
              <a:off x="3914" y="2306"/>
              <a:ext cx="0" cy="29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69966040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5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55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55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655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655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0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660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66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55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66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8" dur="500"/>
                                        <p:tgtEl>
                                          <p:spTgt spid="66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66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55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570" grpId="0" autoUpdateAnimBg="0"/>
      <p:bldP spid="65571" grpId="0" autoUpdateAnimBg="0"/>
      <p:bldP spid="65572" grpId="0" autoUpdateAnimBg="0"/>
      <p:bldP spid="65573" grpId="0" autoUpdateAnimBg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93" name="Text Box 9"/>
          <p:cNvSpPr txBox="1">
            <a:spLocks noChangeArrowheads="1"/>
          </p:cNvSpPr>
          <p:nvPr/>
        </p:nvSpPr>
        <p:spPr bwMode="auto">
          <a:xfrm>
            <a:off x="96838" y="93663"/>
            <a:ext cx="362267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000000"/>
                </a:solidFill>
              </a:rPr>
              <a:t>⑸ </a:t>
            </a:r>
            <a:r>
              <a:rPr kumimoji="1" lang="zh-CN" altLang="en-US" sz="3600" b="1">
                <a:solidFill>
                  <a:srgbClr val="000000"/>
                </a:solidFill>
              </a:rPr>
              <a:t>螺纹的旋向</a:t>
            </a:r>
          </a:p>
        </p:txBody>
      </p:sp>
      <p:sp>
        <p:nvSpPr>
          <p:cNvPr id="41994" name="Text Box 10"/>
          <p:cNvSpPr txBox="1">
            <a:spLocks noChangeArrowheads="1"/>
          </p:cNvSpPr>
          <p:nvPr/>
        </p:nvSpPr>
        <p:spPr bwMode="auto">
          <a:xfrm>
            <a:off x="107950" y="792163"/>
            <a:ext cx="2716213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>
                <a:solidFill>
                  <a:srgbClr val="FF0000"/>
                </a:solidFill>
                <a:ea typeface="黑体" pitchFamily="2" charset="-122"/>
              </a:rPr>
              <a:t>右旋</a:t>
            </a:r>
            <a:r>
              <a:rPr kumimoji="1" lang="en-US" altLang="zh-CN" sz="3600" b="1">
                <a:solidFill>
                  <a:srgbClr val="000000"/>
                </a:solidFill>
              </a:rPr>
              <a:t>(</a:t>
            </a:r>
            <a:r>
              <a:rPr kumimoji="1" lang="zh-CN" altLang="en-US" sz="3600" b="1">
                <a:solidFill>
                  <a:srgbClr val="000000"/>
                </a:solidFill>
              </a:rPr>
              <a:t>常用</a:t>
            </a:r>
            <a:r>
              <a:rPr kumimoji="1" lang="en-US" altLang="zh-CN" sz="3600" b="1">
                <a:solidFill>
                  <a:srgbClr val="000000"/>
                </a:solidFill>
              </a:rPr>
              <a:t>)</a:t>
            </a:r>
          </a:p>
        </p:txBody>
      </p:sp>
      <p:sp>
        <p:nvSpPr>
          <p:cNvPr id="41995" name="Text Box 11"/>
          <p:cNvSpPr txBox="1">
            <a:spLocks noChangeArrowheads="1"/>
          </p:cNvSpPr>
          <p:nvPr/>
        </p:nvSpPr>
        <p:spPr bwMode="auto">
          <a:xfrm>
            <a:off x="2882900" y="769938"/>
            <a:ext cx="1884363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>
                <a:solidFill>
                  <a:srgbClr val="FF0000"/>
                </a:solidFill>
                <a:ea typeface="黑体" pitchFamily="2" charset="-122"/>
              </a:rPr>
              <a:t>左旋</a:t>
            </a:r>
            <a:endParaRPr kumimoji="1" lang="zh-CN" altLang="en-US" sz="3600" b="1">
              <a:solidFill>
                <a:srgbClr val="000000"/>
              </a:solidFill>
              <a:ea typeface="黑体" pitchFamily="2" charset="-122"/>
            </a:endParaRPr>
          </a:p>
        </p:txBody>
      </p:sp>
      <p:sp>
        <p:nvSpPr>
          <p:cNvPr id="42000" name="Text Box 16"/>
          <p:cNvSpPr txBox="1">
            <a:spLocks noChangeArrowheads="1"/>
          </p:cNvSpPr>
          <p:nvPr/>
        </p:nvSpPr>
        <p:spPr bwMode="auto">
          <a:xfrm>
            <a:off x="100013" y="5513388"/>
            <a:ext cx="9043987" cy="1250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66"/>
                </a:solidFill>
              </a14:hiddenFill>
            </a:ext>
            <a:ext uri="{91240B29-F687-4F45-9708-019B960494DF}">
              <a14:hiddenLine xmlns:a14="http://schemas.microsoft.com/office/drawing/2010/main" w="57150">
                <a:pattFill prst="smCheck">
                  <a:fgClr>
                    <a:srgbClr val="FF3300"/>
                  </a:fgClr>
                  <a:bgClr>
                    <a:srgbClr val="FFFF00"/>
                  </a:bgClr>
                </a:patt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000" b="1">
                <a:solidFill>
                  <a:srgbClr val="FF0000"/>
                </a:solidFill>
                <a:ea typeface="黑体" pitchFamily="2" charset="-122"/>
              </a:rPr>
              <a:t>注意：</a:t>
            </a:r>
            <a:r>
              <a:rPr kumimoji="1" lang="zh-CN" altLang="en-US" sz="3600" b="1">
                <a:solidFill>
                  <a:srgbClr val="000000"/>
                </a:solidFill>
              </a:rPr>
              <a:t>只有上述各</a:t>
            </a:r>
            <a:r>
              <a:rPr kumimoji="1" lang="zh-CN" altLang="en-US" sz="3600" b="1">
                <a:solidFill>
                  <a:srgbClr val="FF0000"/>
                </a:solidFill>
                <a:ea typeface="黑体" pitchFamily="2" charset="-122"/>
              </a:rPr>
              <a:t>要素完全相同</a:t>
            </a:r>
            <a:r>
              <a:rPr kumimoji="1" lang="zh-CN" altLang="en-US" sz="3600" b="1">
                <a:solidFill>
                  <a:srgbClr val="000000"/>
                </a:solidFill>
              </a:rPr>
              <a:t>的内、外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>
                <a:solidFill>
                  <a:srgbClr val="000000"/>
                </a:solidFill>
              </a:rPr>
              <a:t>              螺纹才能旋合在一起。</a:t>
            </a:r>
          </a:p>
        </p:txBody>
      </p:sp>
      <p:sp>
        <p:nvSpPr>
          <p:cNvPr id="42004" name="Text Box 20"/>
          <p:cNvSpPr txBox="1">
            <a:spLocks noChangeArrowheads="1"/>
          </p:cNvSpPr>
          <p:nvPr/>
        </p:nvSpPr>
        <p:spPr bwMode="auto">
          <a:xfrm>
            <a:off x="2686050" y="4811713"/>
            <a:ext cx="14859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>
                <a:solidFill>
                  <a:srgbClr val="FF0000"/>
                </a:solidFill>
                <a:ea typeface="黑体" pitchFamily="2" charset="-122"/>
              </a:rPr>
              <a:t>右旋</a:t>
            </a:r>
            <a:endParaRPr kumimoji="1" lang="zh-CN" altLang="en-US" sz="3600">
              <a:solidFill>
                <a:srgbClr val="FF0000"/>
              </a:solidFill>
              <a:ea typeface="黑体" pitchFamily="2" charset="-122"/>
            </a:endParaRPr>
          </a:p>
        </p:txBody>
      </p:sp>
      <p:sp>
        <p:nvSpPr>
          <p:cNvPr id="42005" name="Text Box 21"/>
          <p:cNvSpPr txBox="1">
            <a:spLocks noChangeArrowheads="1"/>
          </p:cNvSpPr>
          <p:nvPr/>
        </p:nvSpPr>
        <p:spPr bwMode="auto">
          <a:xfrm>
            <a:off x="5465763" y="4800600"/>
            <a:ext cx="135572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>
                <a:solidFill>
                  <a:srgbClr val="FF0000"/>
                </a:solidFill>
                <a:ea typeface="黑体" pitchFamily="2" charset="-122"/>
              </a:rPr>
              <a:t>左旋</a:t>
            </a:r>
            <a:endParaRPr kumimoji="1" lang="zh-CN" altLang="en-US" sz="3600">
              <a:solidFill>
                <a:srgbClr val="FF0000"/>
              </a:solidFill>
              <a:ea typeface="黑体" pitchFamily="2" charset="-122"/>
            </a:endParaRPr>
          </a:p>
        </p:txBody>
      </p:sp>
      <p:grpSp>
        <p:nvGrpSpPr>
          <p:cNvPr id="42135" name="Group 151"/>
          <p:cNvGrpSpPr>
            <a:grpSpLocks/>
          </p:cNvGrpSpPr>
          <p:nvPr/>
        </p:nvGrpSpPr>
        <p:grpSpPr bwMode="auto">
          <a:xfrm>
            <a:off x="5453063" y="1644650"/>
            <a:ext cx="1119187" cy="2844800"/>
            <a:chOff x="3192" y="1017"/>
            <a:chExt cx="705" cy="1792"/>
          </a:xfrm>
        </p:grpSpPr>
        <p:sp>
          <p:nvSpPr>
            <p:cNvPr id="42015" name="Line 31"/>
            <p:cNvSpPr>
              <a:spLocks noChangeShapeType="1"/>
            </p:cNvSpPr>
            <p:nvPr/>
          </p:nvSpPr>
          <p:spPr bwMode="auto">
            <a:xfrm>
              <a:off x="3192" y="2050"/>
              <a:ext cx="0" cy="6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16" name="Line 32"/>
            <p:cNvSpPr>
              <a:spLocks noChangeShapeType="1"/>
            </p:cNvSpPr>
            <p:nvPr/>
          </p:nvSpPr>
          <p:spPr bwMode="auto">
            <a:xfrm>
              <a:off x="3766" y="1126"/>
              <a:ext cx="131" cy="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17" name="Line 33"/>
            <p:cNvSpPr>
              <a:spLocks noChangeShapeType="1"/>
            </p:cNvSpPr>
            <p:nvPr/>
          </p:nvSpPr>
          <p:spPr bwMode="auto">
            <a:xfrm flipH="1">
              <a:off x="3766" y="1203"/>
              <a:ext cx="131" cy="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18" name="Line 34"/>
            <p:cNvSpPr>
              <a:spLocks noChangeShapeType="1"/>
            </p:cNvSpPr>
            <p:nvPr/>
          </p:nvSpPr>
          <p:spPr bwMode="auto">
            <a:xfrm>
              <a:off x="3766" y="1279"/>
              <a:ext cx="131" cy="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19" name="Line 35"/>
            <p:cNvSpPr>
              <a:spLocks noChangeShapeType="1"/>
            </p:cNvSpPr>
            <p:nvPr/>
          </p:nvSpPr>
          <p:spPr bwMode="auto">
            <a:xfrm flipH="1">
              <a:off x="3766" y="1356"/>
              <a:ext cx="131" cy="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20" name="Line 36"/>
            <p:cNvSpPr>
              <a:spLocks noChangeShapeType="1"/>
            </p:cNvSpPr>
            <p:nvPr/>
          </p:nvSpPr>
          <p:spPr bwMode="auto">
            <a:xfrm>
              <a:off x="3766" y="1432"/>
              <a:ext cx="131" cy="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21" name="Line 37"/>
            <p:cNvSpPr>
              <a:spLocks noChangeShapeType="1"/>
            </p:cNvSpPr>
            <p:nvPr/>
          </p:nvSpPr>
          <p:spPr bwMode="auto">
            <a:xfrm flipH="1">
              <a:off x="3766" y="1509"/>
              <a:ext cx="131" cy="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22" name="Line 38"/>
            <p:cNvSpPr>
              <a:spLocks noChangeShapeType="1"/>
            </p:cNvSpPr>
            <p:nvPr/>
          </p:nvSpPr>
          <p:spPr bwMode="auto">
            <a:xfrm>
              <a:off x="3766" y="1585"/>
              <a:ext cx="131" cy="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23" name="Line 39"/>
            <p:cNvSpPr>
              <a:spLocks noChangeShapeType="1"/>
            </p:cNvSpPr>
            <p:nvPr/>
          </p:nvSpPr>
          <p:spPr bwMode="auto">
            <a:xfrm flipH="1">
              <a:off x="3766" y="1662"/>
              <a:ext cx="131" cy="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24" name="Line 40"/>
            <p:cNvSpPr>
              <a:spLocks noChangeShapeType="1"/>
            </p:cNvSpPr>
            <p:nvPr/>
          </p:nvSpPr>
          <p:spPr bwMode="auto">
            <a:xfrm>
              <a:off x="3766" y="1738"/>
              <a:ext cx="131" cy="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25" name="Line 41"/>
            <p:cNvSpPr>
              <a:spLocks noChangeShapeType="1"/>
            </p:cNvSpPr>
            <p:nvPr/>
          </p:nvSpPr>
          <p:spPr bwMode="auto">
            <a:xfrm flipH="1">
              <a:off x="3766" y="1815"/>
              <a:ext cx="131" cy="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26" name="Line 42"/>
            <p:cNvSpPr>
              <a:spLocks noChangeShapeType="1"/>
            </p:cNvSpPr>
            <p:nvPr/>
          </p:nvSpPr>
          <p:spPr bwMode="auto">
            <a:xfrm>
              <a:off x="3766" y="1891"/>
              <a:ext cx="131" cy="8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27" name="Line 43"/>
            <p:cNvSpPr>
              <a:spLocks noChangeShapeType="1"/>
            </p:cNvSpPr>
            <p:nvPr/>
          </p:nvSpPr>
          <p:spPr bwMode="auto">
            <a:xfrm flipH="1">
              <a:off x="3766" y="1973"/>
              <a:ext cx="131" cy="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28" name="Line 44"/>
            <p:cNvSpPr>
              <a:spLocks noChangeShapeType="1"/>
            </p:cNvSpPr>
            <p:nvPr/>
          </p:nvSpPr>
          <p:spPr bwMode="auto">
            <a:xfrm>
              <a:off x="3766" y="2050"/>
              <a:ext cx="131" cy="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29" name="Line 45"/>
            <p:cNvSpPr>
              <a:spLocks noChangeShapeType="1"/>
            </p:cNvSpPr>
            <p:nvPr/>
          </p:nvSpPr>
          <p:spPr bwMode="auto">
            <a:xfrm flipH="1">
              <a:off x="3766" y="2126"/>
              <a:ext cx="131" cy="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30" name="Line 46"/>
            <p:cNvSpPr>
              <a:spLocks noChangeShapeType="1"/>
            </p:cNvSpPr>
            <p:nvPr/>
          </p:nvSpPr>
          <p:spPr bwMode="auto">
            <a:xfrm>
              <a:off x="3192" y="1126"/>
              <a:ext cx="137" cy="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31" name="Line 47"/>
            <p:cNvSpPr>
              <a:spLocks noChangeShapeType="1"/>
            </p:cNvSpPr>
            <p:nvPr/>
          </p:nvSpPr>
          <p:spPr bwMode="auto">
            <a:xfrm flipH="1">
              <a:off x="3192" y="1203"/>
              <a:ext cx="137" cy="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32" name="Line 48"/>
            <p:cNvSpPr>
              <a:spLocks noChangeShapeType="1"/>
            </p:cNvSpPr>
            <p:nvPr/>
          </p:nvSpPr>
          <p:spPr bwMode="auto">
            <a:xfrm>
              <a:off x="3192" y="1279"/>
              <a:ext cx="137" cy="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33" name="Line 49"/>
            <p:cNvSpPr>
              <a:spLocks noChangeShapeType="1"/>
            </p:cNvSpPr>
            <p:nvPr/>
          </p:nvSpPr>
          <p:spPr bwMode="auto">
            <a:xfrm flipH="1">
              <a:off x="3192" y="1356"/>
              <a:ext cx="137" cy="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34" name="Line 50"/>
            <p:cNvSpPr>
              <a:spLocks noChangeShapeType="1"/>
            </p:cNvSpPr>
            <p:nvPr/>
          </p:nvSpPr>
          <p:spPr bwMode="auto">
            <a:xfrm>
              <a:off x="3192" y="1432"/>
              <a:ext cx="137" cy="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35" name="Line 51"/>
            <p:cNvSpPr>
              <a:spLocks noChangeShapeType="1"/>
            </p:cNvSpPr>
            <p:nvPr/>
          </p:nvSpPr>
          <p:spPr bwMode="auto">
            <a:xfrm flipH="1">
              <a:off x="3192" y="1509"/>
              <a:ext cx="137" cy="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36" name="Line 52"/>
            <p:cNvSpPr>
              <a:spLocks noChangeShapeType="1"/>
            </p:cNvSpPr>
            <p:nvPr/>
          </p:nvSpPr>
          <p:spPr bwMode="auto">
            <a:xfrm>
              <a:off x="3192" y="1585"/>
              <a:ext cx="137" cy="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37" name="Line 53"/>
            <p:cNvSpPr>
              <a:spLocks noChangeShapeType="1"/>
            </p:cNvSpPr>
            <p:nvPr/>
          </p:nvSpPr>
          <p:spPr bwMode="auto">
            <a:xfrm flipH="1">
              <a:off x="3192" y="1662"/>
              <a:ext cx="137" cy="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38" name="Line 54"/>
            <p:cNvSpPr>
              <a:spLocks noChangeShapeType="1"/>
            </p:cNvSpPr>
            <p:nvPr/>
          </p:nvSpPr>
          <p:spPr bwMode="auto">
            <a:xfrm>
              <a:off x="3192" y="1738"/>
              <a:ext cx="137" cy="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39" name="Line 55"/>
            <p:cNvSpPr>
              <a:spLocks noChangeShapeType="1"/>
            </p:cNvSpPr>
            <p:nvPr/>
          </p:nvSpPr>
          <p:spPr bwMode="auto">
            <a:xfrm flipH="1">
              <a:off x="3192" y="1815"/>
              <a:ext cx="137" cy="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40" name="Line 56"/>
            <p:cNvSpPr>
              <a:spLocks noChangeShapeType="1"/>
            </p:cNvSpPr>
            <p:nvPr/>
          </p:nvSpPr>
          <p:spPr bwMode="auto">
            <a:xfrm>
              <a:off x="3192" y="1891"/>
              <a:ext cx="137" cy="8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41" name="Line 57"/>
            <p:cNvSpPr>
              <a:spLocks noChangeShapeType="1"/>
            </p:cNvSpPr>
            <p:nvPr/>
          </p:nvSpPr>
          <p:spPr bwMode="auto">
            <a:xfrm flipH="1">
              <a:off x="3192" y="1973"/>
              <a:ext cx="137" cy="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42" name="Line 58"/>
            <p:cNvSpPr>
              <a:spLocks noChangeShapeType="1"/>
            </p:cNvSpPr>
            <p:nvPr/>
          </p:nvSpPr>
          <p:spPr bwMode="auto">
            <a:xfrm>
              <a:off x="3192" y="1126"/>
              <a:ext cx="705" cy="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43" name="Line 59"/>
            <p:cNvSpPr>
              <a:spLocks noChangeShapeType="1"/>
            </p:cNvSpPr>
            <p:nvPr/>
          </p:nvSpPr>
          <p:spPr bwMode="auto">
            <a:xfrm>
              <a:off x="3329" y="1203"/>
              <a:ext cx="437" cy="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44" name="Line 60"/>
            <p:cNvSpPr>
              <a:spLocks noChangeShapeType="1"/>
            </p:cNvSpPr>
            <p:nvPr/>
          </p:nvSpPr>
          <p:spPr bwMode="auto">
            <a:xfrm>
              <a:off x="3192" y="1279"/>
              <a:ext cx="705" cy="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45" name="Line 61"/>
            <p:cNvSpPr>
              <a:spLocks noChangeShapeType="1"/>
            </p:cNvSpPr>
            <p:nvPr/>
          </p:nvSpPr>
          <p:spPr bwMode="auto">
            <a:xfrm>
              <a:off x="3329" y="1356"/>
              <a:ext cx="437" cy="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46" name="Line 62"/>
            <p:cNvSpPr>
              <a:spLocks noChangeShapeType="1"/>
            </p:cNvSpPr>
            <p:nvPr/>
          </p:nvSpPr>
          <p:spPr bwMode="auto">
            <a:xfrm>
              <a:off x="3192" y="1432"/>
              <a:ext cx="705" cy="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47" name="Line 63"/>
            <p:cNvSpPr>
              <a:spLocks noChangeShapeType="1"/>
            </p:cNvSpPr>
            <p:nvPr/>
          </p:nvSpPr>
          <p:spPr bwMode="auto">
            <a:xfrm>
              <a:off x="3329" y="1509"/>
              <a:ext cx="437" cy="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48" name="Line 64"/>
            <p:cNvSpPr>
              <a:spLocks noChangeShapeType="1"/>
            </p:cNvSpPr>
            <p:nvPr/>
          </p:nvSpPr>
          <p:spPr bwMode="auto">
            <a:xfrm>
              <a:off x="3192" y="1585"/>
              <a:ext cx="705" cy="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49" name="Line 65"/>
            <p:cNvSpPr>
              <a:spLocks noChangeShapeType="1"/>
            </p:cNvSpPr>
            <p:nvPr/>
          </p:nvSpPr>
          <p:spPr bwMode="auto">
            <a:xfrm>
              <a:off x="3329" y="1662"/>
              <a:ext cx="437" cy="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50" name="Line 66"/>
            <p:cNvSpPr>
              <a:spLocks noChangeShapeType="1"/>
            </p:cNvSpPr>
            <p:nvPr/>
          </p:nvSpPr>
          <p:spPr bwMode="auto">
            <a:xfrm>
              <a:off x="3192" y="1738"/>
              <a:ext cx="705" cy="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51" name="Line 67"/>
            <p:cNvSpPr>
              <a:spLocks noChangeShapeType="1"/>
            </p:cNvSpPr>
            <p:nvPr/>
          </p:nvSpPr>
          <p:spPr bwMode="auto">
            <a:xfrm>
              <a:off x="3329" y="1815"/>
              <a:ext cx="437" cy="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52" name="Line 68"/>
            <p:cNvSpPr>
              <a:spLocks noChangeShapeType="1"/>
            </p:cNvSpPr>
            <p:nvPr/>
          </p:nvSpPr>
          <p:spPr bwMode="auto">
            <a:xfrm>
              <a:off x="3192" y="1891"/>
              <a:ext cx="705" cy="8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53" name="Line 69"/>
            <p:cNvSpPr>
              <a:spLocks noChangeShapeType="1"/>
            </p:cNvSpPr>
            <p:nvPr/>
          </p:nvSpPr>
          <p:spPr bwMode="auto">
            <a:xfrm>
              <a:off x="3329" y="1973"/>
              <a:ext cx="437" cy="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54" name="Line 70"/>
            <p:cNvSpPr>
              <a:spLocks noChangeShapeType="1"/>
            </p:cNvSpPr>
            <p:nvPr/>
          </p:nvSpPr>
          <p:spPr bwMode="auto">
            <a:xfrm>
              <a:off x="3192" y="2050"/>
              <a:ext cx="705" cy="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55" name="Line 71"/>
            <p:cNvSpPr>
              <a:spLocks noChangeShapeType="1"/>
            </p:cNvSpPr>
            <p:nvPr/>
          </p:nvSpPr>
          <p:spPr bwMode="auto">
            <a:xfrm>
              <a:off x="3558" y="2142"/>
              <a:ext cx="208" cy="6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56" name="Line 72"/>
            <p:cNvSpPr>
              <a:spLocks noChangeShapeType="1"/>
            </p:cNvSpPr>
            <p:nvPr/>
          </p:nvSpPr>
          <p:spPr bwMode="auto">
            <a:xfrm>
              <a:off x="3558" y="2142"/>
              <a:ext cx="339" cy="13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57" name="Line 73"/>
            <p:cNvSpPr>
              <a:spLocks noChangeShapeType="1"/>
            </p:cNvSpPr>
            <p:nvPr/>
          </p:nvSpPr>
          <p:spPr bwMode="auto">
            <a:xfrm>
              <a:off x="3766" y="2203"/>
              <a:ext cx="131" cy="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58" name="Line 74"/>
            <p:cNvSpPr>
              <a:spLocks noChangeShapeType="1"/>
            </p:cNvSpPr>
            <p:nvPr/>
          </p:nvSpPr>
          <p:spPr bwMode="auto">
            <a:xfrm flipV="1">
              <a:off x="3558" y="2126"/>
              <a:ext cx="339" cy="1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59" name="Freeform 75"/>
            <p:cNvSpPr>
              <a:spLocks/>
            </p:cNvSpPr>
            <p:nvPr/>
          </p:nvSpPr>
          <p:spPr bwMode="auto">
            <a:xfrm>
              <a:off x="3547" y="2700"/>
              <a:ext cx="350" cy="76"/>
            </a:xfrm>
            <a:custGeom>
              <a:avLst/>
              <a:gdLst>
                <a:gd name="T0" fmla="*/ 7 w 451"/>
                <a:gd name="T1" fmla="*/ 7 h 94"/>
                <a:gd name="T2" fmla="*/ 22 w 451"/>
                <a:gd name="T3" fmla="*/ 20 h 94"/>
                <a:gd name="T4" fmla="*/ 37 w 451"/>
                <a:gd name="T5" fmla="*/ 32 h 94"/>
                <a:gd name="T6" fmla="*/ 53 w 451"/>
                <a:gd name="T7" fmla="*/ 42 h 94"/>
                <a:gd name="T8" fmla="*/ 69 w 451"/>
                <a:gd name="T9" fmla="*/ 52 h 94"/>
                <a:gd name="T10" fmla="*/ 86 w 451"/>
                <a:gd name="T11" fmla="*/ 61 h 94"/>
                <a:gd name="T12" fmla="*/ 103 w 451"/>
                <a:gd name="T13" fmla="*/ 68 h 94"/>
                <a:gd name="T14" fmla="*/ 120 w 451"/>
                <a:gd name="T15" fmla="*/ 74 h 94"/>
                <a:gd name="T16" fmla="*/ 137 w 451"/>
                <a:gd name="T17" fmla="*/ 80 h 94"/>
                <a:gd name="T18" fmla="*/ 154 w 451"/>
                <a:gd name="T19" fmla="*/ 85 h 94"/>
                <a:gd name="T20" fmla="*/ 170 w 451"/>
                <a:gd name="T21" fmla="*/ 88 h 94"/>
                <a:gd name="T22" fmla="*/ 187 w 451"/>
                <a:gd name="T23" fmla="*/ 90 h 94"/>
                <a:gd name="T24" fmla="*/ 204 w 451"/>
                <a:gd name="T25" fmla="*/ 92 h 94"/>
                <a:gd name="T26" fmla="*/ 220 w 451"/>
                <a:gd name="T27" fmla="*/ 94 h 94"/>
                <a:gd name="T28" fmla="*/ 236 w 451"/>
                <a:gd name="T29" fmla="*/ 94 h 94"/>
                <a:gd name="T30" fmla="*/ 251 w 451"/>
                <a:gd name="T31" fmla="*/ 92 h 94"/>
                <a:gd name="T32" fmla="*/ 265 w 451"/>
                <a:gd name="T33" fmla="*/ 91 h 94"/>
                <a:gd name="T34" fmla="*/ 280 w 451"/>
                <a:gd name="T35" fmla="*/ 89 h 94"/>
                <a:gd name="T36" fmla="*/ 293 w 451"/>
                <a:gd name="T37" fmla="*/ 86 h 94"/>
                <a:gd name="T38" fmla="*/ 305 w 451"/>
                <a:gd name="T39" fmla="*/ 83 h 94"/>
                <a:gd name="T40" fmla="*/ 317 w 451"/>
                <a:gd name="T41" fmla="*/ 79 h 94"/>
                <a:gd name="T42" fmla="*/ 329 w 451"/>
                <a:gd name="T43" fmla="*/ 74 h 94"/>
                <a:gd name="T44" fmla="*/ 339 w 451"/>
                <a:gd name="T45" fmla="*/ 69 h 94"/>
                <a:gd name="T46" fmla="*/ 351 w 451"/>
                <a:gd name="T47" fmla="*/ 64 h 94"/>
                <a:gd name="T48" fmla="*/ 362 w 451"/>
                <a:gd name="T49" fmla="*/ 57 h 94"/>
                <a:gd name="T50" fmla="*/ 372 w 451"/>
                <a:gd name="T51" fmla="*/ 51 h 94"/>
                <a:gd name="T52" fmla="*/ 384 w 451"/>
                <a:gd name="T53" fmla="*/ 43 h 94"/>
                <a:gd name="T54" fmla="*/ 395 w 451"/>
                <a:gd name="T55" fmla="*/ 37 h 94"/>
                <a:gd name="T56" fmla="*/ 407 w 451"/>
                <a:gd name="T57" fmla="*/ 29 h 94"/>
                <a:gd name="T58" fmla="*/ 418 w 451"/>
                <a:gd name="T59" fmla="*/ 21 h 94"/>
                <a:gd name="T60" fmla="*/ 431 w 451"/>
                <a:gd name="T61" fmla="*/ 13 h 94"/>
                <a:gd name="T62" fmla="*/ 445 w 451"/>
                <a:gd name="T63" fmla="*/ 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51" h="94">
                  <a:moveTo>
                    <a:pt x="0" y="0"/>
                  </a:moveTo>
                  <a:lnTo>
                    <a:pt x="7" y="7"/>
                  </a:lnTo>
                  <a:lnTo>
                    <a:pt x="15" y="14"/>
                  </a:lnTo>
                  <a:lnTo>
                    <a:pt x="22" y="20"/>
                  </a:lnTo>
                  <a:lnTo>
                    <a:pt x="30" y="26"/>
                  </a:lnTo>
                  <a:lnTo>
                    <a:pt x="37" y="32"/>
                  </a:lnTo>
                  <a:lnTo>
                    <a:pt x="46" y="37"/>
                  </a:lnTo>
                  <a:lnTo>
                    <a:pt x="53" y="42"/>
                  </a:lnTo>
                  <a:lnTo>
                    <a:pt x="62" y="48"/>
                  </a:lnTo>
                  <a:lnTo>
                    <a:pt x="69" y="52"/>
                  </a:lnTo>
                  <a:lnTo>
                    <a:pt x="78" y="56"/>
                  </a:lnTo>
                  <a:lnTo>
                    <a:pt x="86" y="61"/>
                  </a:lnTo>
                  <a:lnTo>
                    <a:pt x="95" y="65"/>
                  </a:lnTo>
                  <a:lnTo>
                    <a:pt x="103" y="68"/>
                  </a:lnTo>
                  <a:lnTo>
                    <a:pt x="112" y="71"/>
                  </a:lnTo>
                  <a:lnTo>
                    <a:pt x="120" y="74"/>
                  </a:lnTo>
                  <a:lnTo>
                    <a:pt x="129" y="78"/>
                  </a:lnTo>
                  <a:lnTo>
                    <a:pt x="137" y="80"/>
                  </a:lnTo>
                  <a:lnTo>
                    <a:pt x="146" y="83"/>
                  </a:lnTo>
                  <a:lnTo>
                    <a:pt x="154" y="85"/>
                  </a:lnTo>
                  <a:lnTo>
                    <a:pt x="163" y="86"/>
                  </a:lnTo>
                  <a:lnTo>
                    <a:pt x="170" y="88"/>
                  </a:lnTo>
                  <a:lnTo>
                    <a:pt x="179" y="89"/>
                  </a:lnTo>
                  <a:lnTo>
                    <a:pt x="187" y="90"/>
                  </a:lnTo>
                  <a:lnTo>
                    <a:pt x="196" y="91"/>
                  </a:lnTo>
                  <a:lnTo>
                    <a:pt x="204" y="92"/>
                  </a:lnTo>
                  <a:lnTo>
                    <a:pt x="212" y="92"/>
                  </a:lnTo>
                  <a:lnTo>
                    <a:pt x="220" y="94"/>
                  </a:lnTo>
                  <a:lnTo>
                    <a:pt x="228" y="94"/>
                  </a:lnTo>
                  <a:lnTo>
                    <a:pt x="236" y="94"/>
                  </a:lnTo>
                  <a:lnTo>
                    <a:pt x="244" y="94"/>
                  </a:lnTo>
                  <a:lnTo>
                    <a:pt x="251" y="92"/>
                  </a:lnTo>
                  <a:lnTo>
                    <a:pt x="259" y="92"/>
                  </a:lnTo>
                  <a:lnTo>
                    <a:pt x="265" y="91"/>
                  </a:lnTo>
                  <a:lnTo>
                    <a:pt x="272" y="90"/>
                  </a:lnTo>
                  <a:lnTo>
                    <a:pt x="280" y="89"/>
                  </a:lnTo>
                  <a:lnTo>
                    <a:pt x="286" y="88"/>
                  </a:lnTo>
                  <a:lnTo>
                    <a:pt x="293" y="86"/>
                  </a:lnTo>
                  <a:lnTo>
                    <a:pt x="299" y="85"/>
                  </a:lnTo>
                  <a:lnTo>
                    <a:pt x="305" y="83"/>
                  </a:lnTo>
                  <a:lnTo>
                    <a:pt x="311" y="81"/>
                  </a:lnTo>
                  <a:lnTo>
                    <a:pt x="317" y="79"/>
                  </a:lnTo>
                  <a:lnTo>
                    <a:pt x="322" y="76"/>
                  </a:lnTo>
                  <a:lnTo>
                    <a:pt x="329" y="74"/>
                  </a:lnTo>
                  <a:lnTo>
                    <a:pt x="334" y="72"/>
                  </a:lnTo>
                  <a:lnTo>
                    <a:pt x="339" y="69"/>
                  </a:lnTo>
                  <a:lnTo>
                    <a:pt x="346" y="67"/>
                  </a:lnTo>
                  <a:lnTo>
                    <a:pt x="351" y="64"/>
                  </a:lnTo>
                  <a:lnTo>
                    <a:pt x="357" y="61"/>
                  </a:lnTo>
                  <a:lnTo>
                    <a:pt x="362" y="57"/>
                  </a:lnTo>
                  <a:lnTo>
                    <a:pt x="367" y="54"/>
                  </a:lnTo>
                  <a:lnTo>
                    <a:pt x="372" y="51"/>
                  </a:lnTo>
                  <a:lnTo>
                    <a:pt x="378" y="48"/>
                  </a:lnTo>
                  <a:lnTo>
                    <a:pt x="384" y="43"/>
                  </a:lnTo>
                  <a:lnTo>
                    <a:pt x="390" y="40"/>
                  </a:lnTo>
                  <a:lnTo>
                    <a:pt x="395" y="37"/>
                  </a:lnTo>
                  <a:lnTo>
                    <a:pt x="401" y="33"/>
                  </a:lnTo>
                  <a:lnTo>
                    <a:pt x="407" y="29"/>
                  </a:lnTo>
                  <a:lnTo>
                    <a:pt x="413" y="25"/>
                  </a:lnTo>
                  <a:lnTo>
                    <a:pt x="418" y="21"/>
                  </a:lnTo>
                  <a:lnTo>
                    <a:pt x="425" y="17"/>
                  </a:lnTo>
                  <a:lnTo>
                    <a:pt x="431" y="13"/>
                  </a:lnTo>
                  <a:lnTo>
                    <a:pt x="437" y="8"/>
                  </a:lnTo>
                  <a:lnTo>
                    <a:pt x="445" y="4"/>
                  </a:lnTo>
                  <a:lnTo>
                    <a:pt x="45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60" name="Freeform 76"/>
            <p:cNvSpPr>
              <a:spLocks/>
            </p:cNvSpPr>
            <p:nvPr/>
          </p:nvSpPr>
          <p:spPr bwMode="auto">
            <a:xfrm>
              <a:off x="3192" y="2700"/>
              <a:ext cx="355" cy="76"/>
            </a:xfrm>
            <a:custGeom>
              <a:avLst/>
              <a:gdLst>
                <a:gd name="T0" fmla="*/ 445 w 452"/>
                <a:gd name="T1" fmla="*/ 7 h 94"/>
                <a:gd name="T2" fmla="*/ 431 w 452"/>
                <a:gd name="T3" fmla="*/ 20 h 94"/>
                <a:gd name="T4" fmla="*/ 415 w 452"/>
                <a:gd name="T5" fmla="*/ 32 h 94"/>
                <a:gd name="T6" fmla="*/ 399 w 452"/>
                <a:gd name="T7" fmla="*/ 42 h 94"/>
                <a:gd name="T8" fmla="*/ 383 w 452"/>
                <a:gd name="T9" fmla="*/ 52 h 94"/>
                <a:gd name="T10" fmla="*/ 367 w 452"/>
                <a:gd name="T11" fmla="*/ 61 h 94"/>
                <a:gd name="T12" fmla="*/ 350 w 452"/>
                <a:gd name="T13" fmla="*/ 68 h 94"/>
                <a:gd name="T14" fmla="*/ 333 w 452"/>
                <a:gd name="T15" fmla="*/ 74 h 94"/>
                <a:gd name="T16" fmla="*/ 316 w 452"/>
                <a:gd name="T17" fmla="*/ 80 h 94"/>
                <a:gd name="T18" fmla="*/ 298 w 452"/>
                <a:gd name="T19" fmla="*/ 85 h 94"/>
                <a:gd name="T20" fmla="*/ 281 w 452"/>
                <a:gd name="T21" fmla="*/ 88 h 94"/>
                <a:gd name="T22" fmla="*/ 264 w 452"/>
                <a:gd name="T23" fmla="*/ 90 h 94"/>
                <a:gd name="T24" fmla="*/ 248 w 452"/>
                <a:gd name="T25" fmla="*/ 92 h 94"/>
                <a:gd name="T26" fmla="*/ 232 w 452"/>
                <a:gd name="T27" fmla="*/ 94 h 94"/>
                <a:gd name="T28" fmla="*/ 216 w 452"/>
                <a:gd name="T29" fmla="*/ 94 h 94"/>
                <a:gd name="T30" fmla="*/ 202 w 452"/>
                <a:gd name="T31" fmla="*/ 92 h 94"/>
                <a:gd name="T32" fmla="*/ 187 w 452"/>
                <a:gd name="T33" fmla="*/ 91 h 94"/>
                <a:gd name="T34" fmla="*/ 173 w 452"/>
                <a:gd name="T35" fmla="*/ 89 h 94"/>
                <a:gd name="T36" fmla="*/ 160 w 452"/>
                <a:gd name="T37" fmla="*/ 86 h 94"/>
                <a:gd name="T38" fmla="*/ 147 w 452"/>
                <a:gd name="T39" fmla="*/ 83 h 94"/>
                <a:gd name="T40" fmla="*/ 136 w 452"/>
                <a:gd name="T41" fmla="*/ 79 h 94"/>
                <a:gd name="T42" fmla="*/ 124 w 452"/>
                <a:gd name="T43" fmla="*/ 74 h 94"/>
                <a:gd name="T44" fmla="*/ 112 w 452"/>
                <a:gd name="T45" fmla="*/ 69 h 94"/>
                <a:gd name="T46" fmla="*/ 101 w 452"/>
                <a:gd name="T47" fmla="*/ 64 h 94"/>
                <a:gd name="T48" fmla="*/ 91 w 452"/>
                <a:gd name="T49" fmla="*/ 57 h 94"/>
                <a:gd name="T50" fmla="*/ 79 w 452"/>
                <a:gd name="T51" fmla="*/ 51 h 94"/>
                <a:gd name="T52" fmla="*/ 68 w 452"/>
                <a:gd name="T53" fmla="*/ 43 h 94"/>
                <a:gd name="T54" fmla="*/ 57 w 452"/>
                <a:gd name="T55" fmla="*/ 37 h 94"/>
                <a:gd name="T56" fmla="*/ 46 w 452"/>
                <a:gd name="T57" fmla="*/ 29 h 94"/>
                <a:gd name="T58" fmla="*/ 33 w 452"/>
                <a:gd name="T59" fmla="*/ 21 h 94"/>
                <a:gd name="T60" fmla="*/ 21 w 452"/>
                <a:gd name="T61" fmla="*/ 13 h 94"/>
                <a:gd name="T62" fmla="*/ 8 w 452"/>
                <a:gd name="T63" fmla="*/ 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52" h="94">
                  <a:moveTo>
                    <a:pt x="452" y="0"/>
                  </a:moveTo>
                  <a:lnTo>
                    <a:pt x="445" y="7"/>
                  </a:lnTo>
                  <a:lnTo>
                    <a:pt x="438" y="14"/>
                  </a:lnTo>
                  <a:lnTo>
                    <a:pt x="431" y="20"/>
                  </a:lnTo>
                  <a:lnTo>
                    <a:pt x="423" y="26"/>
                  </a:lnTo>
                  <a:lnTo>
                    <a:pt x="415" y="32"/>
                  </a:lnTo>
                  <a:lnTo>
                    <a:pt x="407" y="37"/>
                  </a:lnTo>
                  <a:lnTo>
                    <a:pt x="399" y="42"/>
                  </a:lnTo>
                  <a:lnTo>
                    <a:pt x="391" y="48"/>
                  </a:lnTo>
                  <a:lnTo>
                    <a:pt x="383" y="52"/>
                  </a:lnTo>
                  <a:lnTo>
                    <a:pt x="374" y="56"/>
                  </a:lnTo>
                  <a:lnTo>
                    <a:pt x="367" y="61"/>
                  </a:lnTo>
                  <a:lnTo>
                    <a:pt x="358" y="65"/>
                  </a:lnTo>
                  <a:lnTo>
                    <a:pt x="350" y="68"/>
                  </a:lnTo>
                  <a:lnTo>
                    <a:pt x="341" y="71"/>
                  </a:lnTo>
                  <a:lnTo>
                    <a:pt x="333" y="74"/>
                  </a:lnTo>
                  <a:lnTo>
                    <a:pt x="324" y="78"/>
                  </a:lnTo>
                  <a:lnTo>
                    <a:pt x="316" y="80"/>
                  </a:lnTo>
                  <a:lnTo>
                    <a:pt x="307" y="83"/>
                  </a:lnTo>
                  <a:lnTo>
                    <a:pt x="298" y="85"/>
                  </a:lnTo>
                  <a:lnTo>
                    <a:pt x="290" y="86"/>
                  </a:lnTo>
                  <a:lnTo>
                    <a:pt x="281" y="88"/>
                  </a:lnTo>
                  <a:lnTo>
                    <a:pt x="273" y="89"/>
                  </a:lnTo>
                  <a:lnTo>
                    <a:pt x="264" y="90"/>
                  </a:lnTo>
                  <a:lnTo>
                    <a:pt x="257" y="91"/>
                  </a:lnTo>
                  <a:lnTo>
                    <a:pt x="248" y="92"/>
                  </a:lnTo>
                  <a:lnTo>
                    <a:pt x="240" y="92"/>
                  </a:lnTo>
                  <a:lnTo>
                    <a:pt x="232" y="94"/>
                  </a:lnTo>
                  <a:lnTo>
                    <a:pt x="224" y="94"/>
                  </a:lnTo>
                  <a:lnTo>
                    <a:pt x="216" y="94"/>
                  </a:lnTo>
                  <a:lnTo>
                    <a:pt x="209" y="94"/>
                  </a:lnTo>
                  <a:lnTo>
                    <a:pt x="202" y="92"/>
                  </a:lnTo>
                  <a:lnTo>
                    <a:pt x="194" y="92"/>
                  </a:lnTo>
                  <a:lnTo>
                    <a:pt x="187" y="91"/>
                  </a:lnTo>
                  <a:lnTo>
                    <a:pt x="179" y="90"/>
                  </a:lnTo>
                  <a:lnTo>
                    <a:pt x="173" y="89"/>
                  </a:lnTo>
                  <a:lnTo>
                    <a:pt x="166" y="88"/>
                  </a:lnTo>
                  <a:lnTo>
                    <a:pt x="160" y="86"/>
                  </a:lnTo>
                  <a:lnTo>
                    <a:pt x="154" y="85"/>
                  </a:lnTo>
                  <a:lnTo>
                    <a:pt x="147" y="83"/>
                  </a:lnTo>
                  <a:lnTo>
                    <a:pt x="141" y="81"/>
                  </a:lnTo>
                  <a:lnTo>
                    <a:pt x="136" y="79"/>
                  </a:lnTo>
                  <a:lnTo>
                    <a:pt x="129" y="76"/>
                  </a:lnTo>
                  <a:lnTo>
                    <a:pt x="124" y="74"/>
                  </a:lnTo>
                  <a:lnTo>
                    <a:pt x="119" y="72"/>
                  </a:lnTo>
                  <a:lnTo>
                    <a:pt x="112" y="69"/>
                  </a:lnTo>
                  <a:lnTo>
                    <a:pt x="107" y="67"/>
                  </a:lnTo>
                  <a:lnTo>
                    <a:pt x="101" y="64"/>
                  </a:lnTo>
                  <a:lnTo>
                    <a:pt x="96" y="61"/>
                  </a:lnTo>
                  <a:lnTo>
                    <a:pt x="91" y="57"/>
                  </a:lnTo>
                  <a:lnTo>
                    <a:pt x="86" y="54"/>
                  </a:lnTo>
                  <a:lnTo>
                    <a:pt x="79" y="51"/>
                  </a:lnTo>
                  <a:lnTo>
                    <a:pt x="74" y="48"/>
                  </a:lnTo>
                  <a:lnTo>
                    <a:pt x="68" y="43"/>
                  </a:lnTo>
                  <a:lnTo>
                    <a:pt x="63" y="40"/>
                  </a:lnTo>
                  <a:lnTo>
                    <a:pt x="57" y="37"/>
                  </a:lnTo>
                  <a:lnTo>
                    <a:pt x="51" y="33"/>
                  </a:lnTo>
                  <a:lnTo>
                    <a:pt x="46" y="29"/>
                  </a:lnTo>
                  <a:lnTo>
                    <a:pt x="40" y="25"/>
                  </a:lnTo>
                  <a:lnTo>
                    <a:pt x="33" y="21"/>
                  </a:lnTo>
                  <a:lnTo>
                    <a:pt x="27" y="17"/>
                  </a:lnTo>
                  <a:lnTo>
                    <a:pt x="21" y="13"/>
                  </a:lnTo>
                  <a:lnTo>
                    <a:pt x="14" y="8"/>
                  </a:lnTo>
                  <a:lnTo>
                    <a:pt x="8" y="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61" name="Freeform 77"/>
            <p:cNvSpPr>
              <a:spLocks/>
            </p:cNvSpPr>
            <p:nvPr/>
          </p:nvSpPr>
          <p:spPr bwMode="auto">
            <a:xfrm>
              <a:off x="3547" y="2629"/>
              <a:ext cx="350" cy="71"/>
            </a:xfrm>
            <a:custGeom>
              <a:avLst/>
              <a:gdLst>
                <a:gd name="T0" fmla="*/ 7 w 451"/>
                <a:gd name="T1" fmla="*/ 86 h 94"/>
                <a:gd name="T2" fmla="*/ 22 w 451"/>
                <a:gd name="T3" fmla="*/ 74 h 94"/>
                <a:gd name="T4" fmla="*/ 37 w 451"/>
                <a:gd name="T5" fmla="*/ 62 h 94"/>
                <a:gd name="T6" fmla="*/ 53 w 451"/>
                <a:gd name="T7" fmla="*/ 50 h 94"/>
                <a:gd name="T8" fmla="*/ 69 w 451"/>
                <a:gd name="T9" fmla="*/ 41 h 94"/>
                <a:gd name="T10" fmla="*/ 86 w 451"/>
                <a:gd name="T11" fmla="*/ 32 h 94"/>
                <a:gd name="T12" fmla="*/ 103 w 451"/>
                <a:gd name="T13" fmla="*/ 25 h 94"/>
                <a:gd name="T14" fmla="*/ 120 w 451"/>
                <a:gd name="T15" fmla="*/ 18 h 94"/>
                <a:gd name="T16" fmla="*/ 137 w 451"/>
                <a:gd name="T17" fmla="*/ 13 h 94"/>
                <a:gd name="T18" fmla="*/ 154 w 451"/>
                <a:gd name="T19" fmla="*/ 9 h 94"/>
                <a:gd name="T20" fmla="*/ 170 w 451"/>
                <a:gd name="T21" fmla="*/ 5 h 94"/>
                <a:gd name="T22" fmla="*/ 187 w 451"/>
                <a:gd name="T23" fmla="*/ 2 h 94"/>
                <a:gd name="T24" fmla="*/ 204 w 451"/>
                <a:gd name="T25" fmla="*/ 1 h 94"/>
                <a:gd name="T26" fmla="*/ 220 w 451"/>
                <a:gd name="T27" fmla="*/ 0 h 94"/>
                <a:gd name="T28" fmla="*/ 236 w 451"/>
                <a:gd name="T29" fmla="*/ 0 h 94"/>
                <a:gd name="T30" fmla="*/ 251 w 451"/>
                <a:gd name="T31" fmla="*/ 1 h 94"/>
                <a:gd name="T32" fmla="*/ 265 w 451"/>
                <a:gd name="T33" fmla="*/ 2 h 94"/>
                <a:gd name="T34" fmla="*/ 280 w 451"/>
                <a:gd name="T35" fmla="*/ 4 h 94"/>
                <a:gd name="T36" fmla="*/ 293 w 451"/>
                <a:gd name="T37" fmla="*/ 8 h 94"/>
                <a:gd name="T38" fmla="*/ 305 w 451"/>
                <a:gd name="T39" fmla="*/ 11 h 94"/>
                <a:gd name="T40" fmla="*/ 317 w 451"/>
                <a:gd name="T41" fmla="*/ 14 h 94"/>
                <a:gd name="T42" fmla="*/ 329 w 451"/>
                <a:gd name="T43" fmla="*/ 19 h 94"/>
                <a:gd name="T44" fmla="*/ 339 w 451"/>
                <a:gd name="T45" fmla="*/ 25 h 94"/>
                <a:gd name="T46" fmla="*/ 351 w 451"/>
                <a:gd name="T47" fmla="*/ 30 h 94"/>
                <a:gd name="T48" fmla="*/ 362 w 451"/>
                <a:gd name="T49" fmla="*/ 36 h 94"/>
                <a:gd name="T50" fmla="*/ 372 w 451"/>
                <a:gd name="T51" fmla="*/ 43 h 94"/>
                <a:gd name="T52" fmla="*/ 384 w 451"/>
                <a:gd name="T53" fmla="*/ 49 h 94"/>
                <a:gd name="T54" fmla="*/ 395 w 451"/>
                <a:gd name="T55" fmla="*/ 57 h 94"/>
                <a:gd name="T56" fmla="*/ 407 w 451"/>
                <a:gd name="T57" fmla="*/ 64 h 94"/>
                <a:gd name="T58" fmla="*/ 418 w 451"/>
                <a:gd name="T59" fmla="*/ 73 h 94"/>
                <a:gd name="T60" fmla="*/ 431 w 451"/>
                <a:gd name="T61" fmla="*/ 81 h 94"/>
                <a:gd name="T62" fmla="*/ 445 w 451"/>
                <a:gd name="T63" fmla="*/ 9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51" h="94">
                  <a:moveTo>
                    <a:pt x="0" y="94"/>
                  </a:moveTo>
                  <a:lnTo>
                    <a:pt x="7" y="86"/>
                  </a:lnTo>
                  <a:lnTo>
                    <a:pt x="15" y="80"/>
                  </a:lnTo>
                  <a:lnTo>
                    <a:pt x="22" y="74"/>
                  </a:lnTo>
                  <a:lnTo>
                    <a:pt x="30" y="67"/>
                  </a:lnTo>
                  <a:lnTo>
                    <a:pt x="37" y="62"/>
                  </a:lnTo>
                  <a:lnTo>
                    <a:pt x="46" y="56"/>
                  </a:lnTo>
                  <a:lnTo>
                    <a:pt x="53" y="50"/>
                  </a:lnTo>
                  <a:lnTo>
                    <a:pt x="62" y="46"/>
                  </a:lnTo>
                  <a:lnTo>
                    <a:pt x="69" y="41"/>
                  </a:lnTo>
                  <a:lnTo>
                    <a:pt x="78" y="36"/>
                  </a:lnTo>
                  <a:lnTo>
                    <a:pt x="86" y="32"/>
                  </a:lnTo>
                  <a:lnTo>
                    <a:pt x="95" y="29"/>
                  </a:lnTo>
                  <a:lnTo>
                    <a:pt x="103" y="25"/>
                  </a:lnTo>
                  <a:lnTo>
                    <a:pt x="112" y="21"/>
                  </a:lnTo>
                  <a:lnTo>
                    <a:pt x="120" y="18"/>
                  </a:lnTo>
                  <a:lnTo>
                    <a:pt x="129" y="16"/>
                  </a:lnTo>
                  <a:lnTo>
                    <a:pt x="137" y="13"/>
                  </a:lnTo>
                  <a:lnTo>
                    <a:pt x="146" y="11"/>
                  </a:lnTo>
                  <a:lnTo>
                    <a:pt x="154" y="9"/>
                  </a:lnTo>
                  <a:lnTo>
                    <a:pt x="163" y="7"/>
                  </a:lnTo>
                  <a:lnTo>
                    <a:pt x="170" y="5"/>
                  </a:lnTo>
                  <a:lnTo>
                    <a:pt x="179" y="4"/>
                  </a:lnTo>
                  <a:lnTo>
                    <a:pt x="187" y="2"/>
                  </a:lnTo>
                  <a:lnTo>
                    <a:pt x="196" y="2"/>
                  </a:lnTo>
                  <a:lnTo>
                    <a:pt x="204" y="1"/>
                  </a:lnTo>
                  <a:lnTo>
                    <a:pt x="212" y="0"/>
                  </a:lnTo>
                  <a:lnTo>
                    <a:pt x="220" y="0"/>
                  </a:lnTo>
                  <a:lnTo>
                    <a:pt x="228" y="0"/>
                  </a:lnTo>
                  <a:lnTo>
                    <a:pt x="236" y="0"/>
                  </a:lnTo>
                  <a:lnTo>
                    <a:pt x="244" y="0"/>
                  </a:lnTo>
                  <a:lnTo>
                    <a:pt x="251" y="1"/>
                  </a:lnTo>
                  <a:lnTo>
                    <a:pt x="259" y="1"/>
                  </a:lnTo>
                  <a:lnTo>
                    <a:pt x="265" y="2"/>
                  </a:lnTo>
                  <a:lnTo>
                    <a:pt x="272" y="3"/>
                  </a:lnTo>
                  <a:lnTo>
                    <a:pt x="280" y="4"/>
                  </a:lnTo>
                  <a:lnTo>
                    <a:pt x="286" y="5"/>
                  </a:lnTo>
                  <a:lnTo>
                    <a:pt x="293" y="8"/>
                  </a:lnTo>
                  <a:lnTo>
                    <a:pt x="299" y="9"/>
                  </a:lnTo>
                  <a:lnTo>
                    <a:pt x="305" y="11"/>
                  </a:lnTo>
                  <a:lnTo>
                    <a:pt x="311" y="13"/>
                  </a:lnTo>
                  <a:lnTo>
                    <a:pt x="317" y="14"/>
                  </a:lnTo>
                  <a:lnTo>
                    <a:pt x="322" y="17"/>
                  </a:lnTo>
                  <a:lnTo>
                    <a:pt x="329" y="19"/>
                  </a:lnTo>
                  <a:lnTo>
                    <a:pt x="334" y="21"/>
                  </a:lnTo>
                  <a:lnTo>
                    <a:pt x="339" y="25"/>
                  </a:lnTo>
                  <a:lnTo>
                    <a:pt x="346" y="27"/>
                  </a:lnTo>
                  <a:lnTo>
                    <a:pt x="351" y="30"/>
                  </a:lnTo>
                  <a:lnTo>
                    <a:pt x="357" y="33"/>
                  </a:lnTo>
                  <a:lnTo>
                    <a:pt x="362" y="36"/>
                  </a:lnTo>
                  <a:lnTo>
                    <a:pt x="367" y="40"/>
                  </a:lnTo>
                  <a:lnTo>
                    <a:pt x="372" y="43"/>
                  </a:lnTo>
                  <a:lnTo>
                    <a:pt x="378" y="46"/>
                  </a:lnTo>
                  <a:lnTo>
                    <a:pt x="384" y="49"/>
                  </a:lnTo>
                  <a:lnTo>
                    <a:pt x="390" y="53"/>
                  </a:lnTo>
                  <a:lnTo>
                    <a:pt x="395" y="57"/>
                  </a:lnTo>
                  <a:lnTo>
                    <a:pt x="401" y="61"/>
                  </a:lnTo>
                  <a:lnTo>
                    <a:pt x="407" y="64"/>
                  </a:lnTo>
                  <a:lnTo>
                    <a:pt x="413" y="68"/>
                  </a:lnTo>
                  <a:lnTo>
                    <a:pt x="418" y="73"/>
                  </a:lnTo>
                  <a:lnTo>
                    <a:pt x="425" y="77"/>
                  </a:lnTo>
                  <a:lnTo>
                    <a:pt x="431" y="81"/>
                  </a:lnTo>
                  <a:lnTo>
                    <a:pt x="437" y="85"/>
                  </a:lnTo>
                  <a:lnTo>
                    <a:pt x="445" y="90"/>
                  </a:lnTo>
                  <a:lnTo>
                    <a:pt x="451" y="9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62" name="Line 78"/>
            <p:cNvSpPr>
              <a:spLocks noChangeShapeType="1"/>
            </p:cNvSpPr>
            <p:nvPr/>
          </p:nvSpPr>
          <p:spPr bwMode="auto">
            <a:xfrm>
              <a:off x="3728" y="2629"/>
              <a:ext cx="114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63" name="Line 79"/>
            <p:cNvSpPr>
              <a:spLocks noChangeShapeType="1"/>
            </p:cNvSpPr>
            <p:nvPr/>
          </p:nvSpPr>
          <p:spPr bwMode="auto">
            <a:xfrm>
              <a:off x="3640" y="2640"/>
              <a:ext cx="126" cy="1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64" name="Line 80"/>
            <p:cNvSpPr>
              <a:spLocks noChangeShapeType="1"/>
            </p:cNvSpPr>
            <p:nvPr/>
          </p:nvSpPr>
          <p:spPr bwMode="auto">
            <a:xfrm>
              <a:off x="3569" y="2678"/>
              <a:ext cx="88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65" name="Line 81"/>
            <p:cNvSpPr>
              <a:spLocks noChangeShapeType="1"/>
            </p:cNvSpPr>
            <p:nvPr/>
          </p:nvSpPr>
          <p:spPr bwMode="auto">
            <a:xfrm>
              <a:off x="3558" y="2142"/>
              <a:ext cx="208" cy="6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66" name="Line 82"/>
            <p:cNvSpPr>
              <a:spLocks noChangeShapeType="1"/>
            </p:cNvSpPr>
            <p:nvPr/>
          </p:nvSpPr>
          <p:spPr bwMode="auto">
            <a:xfrm>
              <a:off x="3192" y="1126"/>
              <a:ext cx="57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67" name="Line 83"/>
            <p:cNvSpPr>
              <a:spLocks noChangeShapeType="1"/>
            </p:cNvSpPr>
            <p:nvPr/>
          </p:nvSpPr>
          <p:spPr bwMode="auto">
            <a:xfrm>
              <a:off x="3897" y="2279"/>
              <a:ext cx="0" cy="4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68" name="Line 84"/>
            <p:cNvSpPr>
              <a:spLocks noChangeShapeType="1"/>
            </p:cNvSpPr>
            <p:nvPr/>
          </p:nvSpPr>
          <p:spPr bwMode="auto">
            <a:xfrm flipV="1">
              <a:off x="3547" y="2525"/>
              <a:ext cx="0" cy="2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69" name="Line 85"/>
            <p:cNvSpPr>
              <a:spLocks noChangeShapeType="1"/>
            </p:cNvSpPr>
            <p:nvPr/>
          </p:nvSpPr>
          <p:spPr bwMode="auto">
            <a:xfrm flipV="1">
              <a:off x="3547" y="2432"/>
              <a:ext cx="0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70" name="Line 86"/>
            <p:cNvSpPr>
              <a:spLocks noChangeShapeType="1"/>
            </p:cNvSpPr>
            <p:nvPr/>
          </p:nvSpPr>
          <p:spPr bwMode="auto">
            <a:xfrm flipV="1">
              <a:off x="3547" y="1984"/>
              <a:ext cx="0" cy="3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71" name="Line 87"/>
            <p:cNvSpPr>
              <a:spLocks noChangeShapeType="1"/>
            </p:cNvSpPr>
            <p:nvPr/>
          </p:nvSpPr>
          <p:spPr bwMode="auto">
            <a:xfrm flipV="1">
              <a:off x="3547" y="1891"/>
              <a:ext cx="0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72" name="Line 88"/>
            <p:cNvSpPr>
              <a:spLocks noChangeShapeType="1"/>
            </p:cNvSpPr>
            <p:nvPr/>
          </p:nvSpPr>
          <p:spPr bwMode="auto">
            <a:xfrm flipV="1">
              <a:off x="3547" y="1443"/>
              <a:ext cx="0" cy="3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73" name="Line 89"/>
            <p:cNvSpPr>
              <a:spLocks noChangeShapeType="1"/>
            </p:cNvSpPr>
            <p:nvPr/>
          </p:nvSpPr>
          <p:spPr bwMode="auto">
            <a:xfrm flipV="1">
              <a:off x="3547" y="1356"/>
              <a:ext cx="0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74" name="Line 90"/>
            <p:cNvSpPr>
              <a:spLocks noChangeShapeType="1"/>
            </p:cNvSpPr>
            <p:nvPr/>
          </p:nvSpPr>
          <p:spPr bwMode="auto">
            <a:xfrm flipV="1">
              <a:off x="3547" y="1017"/>
              <a:ext cx="0" cy="2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42136" name="Group 152"/>
          <p:cNvGrpSpPr>
            <a:grpSpLocks/>
          </p:cNvGrpSpPr>
          <p:nvPr/>
        </p:nvGrpSpPr>
        <p:grpSpPr bwMode="auto">
          <a:xfrm>
            <a:off x="2714625" y="1641475"/>
            <a:ext cx="1119188" cy="2844800"/>
            <a:chOff x="2061" y="1017"/>
            <a:chExt cx="705" cy="1792"/>
          </a:xfrm>
        </p:grpSpPr>
        <p:sp>
          <p:nvSpPr>
            <p:cNvPr id="42075" name="Line 91"/>
            <p:cNvSpPr>
              <a:spLocks noChangeShapeType="1"/>
            </p:cNvSpPr>
            <p:nvPr/>
          </p:nvSpPr>
          <p:spPr bwMode="auto">
            <a:xfrm>
              <a:off x="2766" y="2050"/>
              <a:ext cx="0" cy="6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76" name="Line 92"/>
            <p:cNvSpPr>
              <a:spLocks noChangeShapeType="1"/>
            </p:cNvSpPr>
            <p:nvPr/>
          </p:nvSpPr>
          <p:spPr bwMode="auto">
            <a:xfrm flipH="1">
              <a:off x="2061" y="1126"/>
              <a:ext cx="131" cy="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77" name="Line 93"/>
            <p:cNvSpPr>
              <a:spLocks noChangeShapeType="1"/>
            </p:cNvSpPr>
            <p:nvPr/>
          </p:nvSpPr>
          <p:spPr bwMode="auto">
            <a:xfrm>
              <a:off x="2061" y="1203"/>
              <a:ext cx="131" cy="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78" name="Line 94"/>
            <p:cNvSpPr>
              <a:spLocks noChangeShapeType="1"/>
            </p:cNvSpPr>
            <p:nvPr/>
          </p:nvSpPr>
          <p:spPr bwMode="auto">
            <a:xfrm flipH="1">
              <a:off x="2061" y="1279"/>
              <a:ext cx="131" cy="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79" name="Line 95"/>
            <p:cNvSpPr>
              <a:spLocks noChangeShapeType="1"/>
            </p:cNvSpPr>
            <p:nvPr/>
          </p:nvSpPr>
          <p:spPr bwMode="auto">
            <a:xfrm>
              <a:off x="2061" y="1356"/>
              <a:ext cx="131" cy="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80" name="Line 96"/>
            <p:cNvSpPr>
              <a:spLocks noChangeShapeType="1"/>
            </p:cNvSpPr>
            <p:nvPr/>
          </p:nvSpPr>
          <p:spPr bwMode="auto">
            <a:xfrm flipH="1">
              <a:off x="2061" y="1432"/>
              <a:ext cx="131" cy="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81" name="Line 97"/>
            <p:cNvSpPr>
              <a:spLocks noChangeShapeType="1"/>
            </p:cNvSpPr>
            <p:nvPr/>
          </p:nvSpPr>
          <p:spPr bwMode="auto">
            <a:xfrm>
              <a:off x="2061" y="1509"/>
              <a:ext cx="131" cy="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82" name="Line 98"/>
            <p:cNvSpPr>
              <a:spLocks noChangeShapeType="1"/>
            </p:cNvSpPr>
            <p:nvPr/>
          </p:nvSpPr>
          <p:spPr bwMode="auto">
            <a:xfrm flipH="1">
              <a:off x="2061" y="1585"/>
              <a:ext cx="131" cy="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83" name="Line 99"/>
            <p:cNvSpPr>
              <a:spLocks noChangeShapeType="1"/>
            </p:cNvSpPr>
            <p:nvPr/>
          </p:nvSpPr>
          <p:spPr bwMode="auto">
            <a:xfrm>
              <a:off x="2061" y="1662"/>
              <a:ext cx="131" cy="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84" name="Line 100"/>
            <p:cNvSpPr>
              <a:spLocks noChangeShapeType="1"/>
            </p:cNvSpPr>
            <p:nvPr/>
          </p:nvSpPr>
          <p:spPr bwMode="auto">
            <a:xfrm flipH="1">
              <a:off x="2061" y="1738"/>
              <a:ext cx="131" cy="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85" name="Line 101"/>
            <p:cNvSpPr>
              <a:spLocks noChangeShapeType="1"/>
            </p:cNvSpPr>
            <p:nvPr/>
          </p:nvSpPr>
          <p:spPr bwMode="auto">
            <a:xfrm>
              <a:off x="2061" y="1815"/>
              <a:ext cx="131" cy="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86" name="Line 102"/>
            <p:cNvSpPr>
              <a:spLocks noChangeShapeType="1"/>
            </p:cNvSpPr>
            <p:nvPr/>
          </p:nvSpPr>
          <p:spPr bwMode="auto">
            <a:xfrm flipH="1">
              <a:off x="2061" y="1891"/>
              <a:ext cx="131" cy="8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87" name="Line 103"/>
            <p:cNvSpPr>
              <a:spLocks noChangeShapeType="1"/>
            </p:cNvSpPr>
            <p:nvPr/>
          </p:nvSpPr>
          <p:spPr bwMode="auto">
            <a:xfrm>
              <a:off x="2061" y="1973"/>
              <a:ext cx="131" cy="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88" name="Line 104"/>
            <p:cNvSpPr>
              <a:spLocks noChangeShapeType="1"/>
            </p:cNvSpPr>
            <p:nvPr/>
          </p:nvSpPr>
          <p:spPr bwMode="auto">
            <a:xfrm flipH="1">
              <a:off x="2061" y="2050"/>
              <a:ext cx="131" cy="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89" name="Line 105"/>
            <p:cNvSpPr>
              <a:spLocks noChangeShapeType="1"/>
            </p:cNvSpPr>
            <p:nvPr/>
          </p:nvSpPr>
          <p:spPr bwMode="auto">
            <a:xfrm>
              <a:off x="2061" y="2126"/>
              <a:ext cx="131" cy="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90" name="Line 106"/>
            <p:cNvSpPr>
              <a:spLocks noChangeShapeType="1"/>
            </p:cNvSpPr>
            <p:nvPr/>
          </p:nvSpPr>
          <p:spPr bwMode="auto">
            <a:xfrm flipH="1">
              <a:off x="2635" y="1126"/>
              <a:ext cx="131" cy="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91" name="Line 107"/>
            <p:cNvSpPr>
              <a:spLocks noChangeShapeType="1"/>
            </p:cNvSpPr>
            <p:nvPr/>
          </p:nvSpPr>
          <p:spPr bwMode="auto">
            <a:xfrm>
              <a:off x="2635" y="1203"/>
              <a:ext cx="131" cy="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92" name="Line 108"/>
            <p:cNvSpPr>
              <a:spLocks noChangeShapeType="1"/>
            </p:cNvSpPr>
            <p:nvPr/>
          </p:nvSpPr>
          <p:spPr bwMode="auto">
            <a:xfrm flipH="1">
              <a:off x="2635" y="1279"/>
              <a:ext cx="131" cy="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93" name="Line 109"/>
            <p:cNvSpPr>
              <a:spLocks noChangeShapeType="1"/>
            </p:cNvSpPr>
            <p:nvPr/>
          </p:nvSpPr>
          <p:spPr bwMode="auto">
            <a:xfrm>
              <a:off x="2635" y="1356"/>
              <a:ext cx="131" cy="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94" name="Line 110"/>
            <p:cNvSpPr>
              <a:spLocks noChangeShapeType="1"/>
            </p:cNvSpPr>
            <p:nvPr/>
          </p:nvSpPr>
          <p:spPr bwMode="auto">
            <a:xfrm flipH="1">
              <a:off x="2635" y="1432"/>
              <a:ext cx="131" cy="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95" name="Line 111"/>
            <p:cNvSpPr>
              <a:spLocks noChangeShapeType="1"/>
            </p:cNvSpPr>
            <p:nvPr/>
          </p:nvSpPr>
          <p:spPr bwMode="auto">
            <a:xfrm>
              <a:off x="2635" y="1509"/>
              <a:ext cx="131" cy="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96" name="Line 112"/>
            <p:cNvSpPr>
              <a:spLocks noChangeShapeType="1"/>
            </p:cNvSpPr>
            <p:nvPr/>
          </p:nvSpPr>
          <p:spPr bwMode="auto">
            <a:xfrm flipH="1">
              <a:off x="2635" y="1585"/>
              <a:ext cx="131" cy="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97" name="Line 113"/>
            <p:cNvSpPr>
              <a:spLocks noChangeShapeType="1"/>
            </p:cNvSpPr>
            <p:nvPr/>
          </p:nvSpPr>
          <p:spPr bwMode="auto">
            <a:xfrm>
              <a:off x="2635" y="1662"/>
              <a:ext cx="131" cy="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98" name="Line 114"/>
            <p:cNvSpPr>
              <a:spLocks noChangeShapeType="1"/>
            </p:cNvSpPr>
            <p:nvPr/>
          </p:nvSpPr>
          <p:spPr bwMode="auto">
            <a:xfrm flipH="1">
              <a:off x="2635" y="1738"/>
              <a:ext cx="131" cy="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099" name="Line 115"/>
            <p:cNvSpPr>
              <a:spLocks noChangeShapeType="1"/>
            </p:cNvSpPr>
            <p:nvPr/>
          </p:nvSpPr>
          <p:spPr bwMode="auto">
            <a:xfrm>
              <a:off x="2635" y="1815"/>
              <a:ext cx="131" cy="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100" name="Line 116"/>
            <p:cNvSpPr>
              <a:spLocks noChangeShapeType="1"/>
            </p:cNvSpPr>
            <p:nvPr/>
          </p:nvSpPr>
          <p:spPr bwMode="auto">
            <a:xfrm flipH="1">
              <a:off x="2635" y="1891"/>
              <a:ext cx="131" cy="8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101" name="Line 117"/>
            <p:cNvSpPr>
              <a:spLocks noChangeShapeType="1"/>
            </p:cNvSpPr>
            <p:nvPr/>
          </p:nvSpPr>
          <p:spPr bwMode="auto">
            <a:xfrm>
              <a:off x="2635" y="1973"/>
              <a:ext cx="131" cy="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102" name="Line 118"/>
            <p:cNvSpPr>
              <a:spLocks noChangeShapeType="1"/>
            </p:cNvSpPr>
            <p:nvPr/>
          </p:nvSpPr>
          <p:spPr bwMode="auto">
            <a:xfrm flipH="1">
              <a:off x="2061" y="1126"/>
              <a:ext cx="705" cy="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103" name="Line 119"/>
            <p:cNvSpPr>
              <a:spLocks noChangeShapeType="1"/>
            </p:cNvSpPr>
            <p:nvPr/>
          </p:nvSpPr>
          <p:spPr bwMode="auto">
            <a:xfrm flipH="1">
              <a:off x="2192" y="1203"/>
              <a:ext cx="443" cy="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104" name="Line 120"/>
            <p:cNvSpPr>
              <a:spLocks noChangeShapeType="1"/>
            </p:cNvSpPr>
            <p:nvPr/>
          </p:nvSpPr>
          <p:spPr bwMode="auto">
            <a:xfrm flipH="1">
              <a:off x="2061" y="1279"/>
              <a:ext cx="705" cy="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105" name="Line 121"/>
            <p:cNvSpPr>
              <a:spLocks noChangeShapeType="1"/>
            </p:cNvSpPr>
            <p:nvPr/>
          </p:nvSpPr>
          <p:spPr bwMode="auto">
            <a:xfrm flipH="1">
              <a:off x="2192" y="1356"/>
              <a:ext cx="443" cy="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106" name="Line 122"/>
            <p:cNvSpPr>
              <a:spLocks noChangeShapeType="1"/>
            </p:cNvSpPr>
            <p:nvPr/>
          </p:nvSpPr>
          <p:spPr bwMode="auto">
            <a:xfrm flipH="1">
              <a:off x="2061" y="1432"/>
              <a:ext cx="705" cy="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107" name="Line 123"/>
            <p:cNvSpPr>
              <a:spLocks noChangeShapeType="1"/>
            </p:cNvSpPr>
            <p:nvPr/>
          </p:nvSpPr>
          <p:spPr bwMode="auto">
            <a:xfrm flipH="1">
              <a:off x="2192" y="1509"/>
              <a:ext cx="443" cy="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108" name="Line 124"/>
            <p:cNvSpPr>
              <a:spLocks noChangeShapeType="1"/>
            </p:cNvSpPr>
            <p:nvPr/>
          </p:nvSpPr>
          <p:spPr bwMode="auto">
            <a:xfrm flipH="1">
              <a:off x="2061" y="1585"/>
              <a:ext cx="705" cy="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109" name="Line 125"/>
            <p:cNvSpPr>
              <a:spLocks noChangeShapeType="1"/>
            </p:cNvSpPr>
            <p:nvPr/>
          </p:nvSpPr>
          <p:spPr bwMode="auto">
            <a:xfrm flipH="1">
              <a:off x="2192" y="1662"/>
              <a:ext cx="443" cy="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110" name="Line 126"/>
            <p:cNvSpPr>
              <a:spLocks noChangeShapeType="1"/>
            </p:cNvSpPr>
            <p:nvPr/>
          </p:nvSpPr>
          <p:spPr bwMode="auto">
            <a:xfrm flipH="1">
              <a:off x="2061" y="1738"/>
              <a:ext cx="705" cy="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111" name="Line 127"/>
            <p:cNvSpPr>
              <a:spLocks noChangeShapeType="1"/>
            </p:cNvSpPr>
            <p:nvPr/>
          </p:nvSpPr>
          <p:spPr bwMode="auto">
            <a:xfrm flipH="1">
              <a:off x="2192" y="1815"/>
              <a:ext cx="443" cy="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112" name="Line 128"/>
            <p:cNvSpPr>
              <a:spLocks noChangeShapeType="1"/>
            </p:cNvSpPr>
            <p:nvPr/>
          </p:nvSpPr>
          <p:spPr bwMode="auto">
            <a:xfrm flipH="1">
              <a:off x="2061" y="1891"/>
              <a:ext cx="705" cy="8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113" name="Line 129"/>
            <p:cNvSpPr>
              <a:spLocks noChangeShapeType="1"/>
            </p:cNvSpPr>
            <p:nvPr/>
          </p:nvSpPr>
          <p:spPr bwMode="auto">
            <a:xfrm flipH="1">
              <a:off x="2192" y="1973"/>
              <a:ext cx="443" cy="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114" name="Line 130"/>
            <p:cNvSpPr>
              <a:spLocks noChangeShapeType="1"/>
            </p:cNvSpPr>
            <p:nvPr/>
          </p:nvSpPr>
          <p:spPr bwMode="auto">
            <a:xfrm flipH="1">
              <a:off x="2061" y="2050"/>
              <a:ext cx="705" cy="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115" name="Line 131"/>
            <p:cNvSpPr>
              <a:spLocks noChangeShapeType="1"/>
            </p:cNvSpPr>
            <p:nvPr/>
          </p:nvSpPr>
          <p:spPr bwMode="auto">
            <a:xfrm flipH="1">
              <a:off x="2192" y="2142"/>
              <a:ext cx="208" cy="6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116" name="Line 132"/>
            <p:cNvSpPr>
              <a:spLocks noChangeShapeType="1"/>
            </p:cNvSpPr>
            <p:nvPr/>
          </p:nvSpPr>
          <p:spPr bwMode="auto">
            <a:xfrm flipH="1">
              <a:off x="2061" y="2142"/>
              <a:ext cx="339" cy="13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117" name="Line 133"/>
            <p:cNvSpPr>
              <a:spLocks noChangeShapeType="1"/>
            </p:cNvSpPr>
            <p:nvPr/>
          </p:nvSpPr>
          <p:spPr bwMode="auto">
            <a:xfrm flipH="1">
              <a:off x="2061" y="2203"/>
              <a:ext cx="131" cy="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118" name="Line 134"/>
            <p:cNvSpPr>
              <a:spLocks noChangeShapeType="1"/>
            </p:cNvSpPr>
            <p:nvPr/>
          </p:nvSpPr>
          <p:spPr bwMode="auto">
            <a:xfrm flipH="1" flipV="1">
              <a:off x="2061" y="2126"/>
              <a:ext cx="339" cy="1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119" name="Line 135"/>
            <p:cNvSpPr>
              <a:spLocks noChangeShapeType="1"/>
            </p:cNvSpPr>
            <p:nvPr/>
          </p:nvSpPr>
          <p:spPr bwMode="auto">
            <a:xfrm flipH="1">
              <a:off x="2192" y="2142"/>
              <a:ext cx="208" cy="6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120" name="Line 136"/>
            <p:cNvSpPr>
              <a:spLocks noChangeShapeType="1"/>
            </p:cNvSpPr>
            <p:nvPr/>
          </p:nvSpPr>
          <p:spPr bwMode="auto">
            <a:xfrm flipH="1">
              <a:off x="2192" y="1126"/>
              <a:ext cx="57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121" name="Line 137"/>
            <p:cNvSpPr>
              <a:spLocks noChangeShapeType="1"/>
            </p:cNvSpPr>
            <p:nvPr/>
          </p:nvSpPr>
          <p:spPr bwMode="auto">
            <a:xfrm>
              <a:off x="2061" y="2279"/>
              <a:ext cx="0" cy="4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122" name="Line 138"/>
            <p:cNvSpPr>
              <a:spLocks noChangeShapeType="1"/>
            </p:cNvSpPr>
            <p:nvPr/>
          </p:nvSpPr>
          <p:spPr bwMode="auto">
            <a:xfrm flipV="1">
              <a:off x="2411" y="2525"/>
              <a:ext cx="0" cy="2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123" name="Line 139"/>
            <p:cNvSpPr>
              <a:spLocks noChangeShapeType="1"/>
            </p:cNvSpPr>
            <p:nvPr/>
          </p:nvSpPr>
          <p:spPr bwMode="auto">
            <a:xfrm flipV="1">
              <a:off x="2411" y="2432"/>
              <a:ext cx="0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124" name="Line 140"/>
            <p:cNvSpPr>
              <a:spLocks noChangeShapeType="1"/>
            </p:cNvSpPr>
            <p:nvPr/>
          </p:nvSpPr>
          <p:spPr bwMode="auto">
            <a:xfrm flipV="1">
              <a:off x="2411" y="1984"/>
              <a:ext cx="0" cy="3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125" name="Line 141"/>
            <p:cNvSpPr>
              <a:spLocks noChangeShapeType="1"/>
            </p:cNvSpPr>
            <p:nvPr/>
          </p:nvSpPr>
          <p:spPr bwMode="auto">
            <a:xfrm flipV="1">
              <a:off x="2411" y="1891"/>
              <a:ext cx="0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126" name="Line 142"/>
            <p:cNvSpPr>
              <a:spLocks noChangeShapeType="1"/>
            </p:cNvSpPr>
            <p:nvPr/>
          </p:nvSpPr>
          <p:spPr bwMode="auto">
            <a:xfrm flipV="1">
              <a:off x="2411" y="1443"/>
              <a:ext cx="0" cy="3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127" name="Line 143"/>
            <p:cNvSpPr>
              <a:spLocks noChangeShapeType="1"/>
            </p:cNvSpPr>
            <p:nvPr/>
          </p:nvSpPr>
          <p:spPr bwMode="auto">
            <a:xfrm flipV="1">
              <a:off x="2411" y="1356"/>
              <a:ext cx="0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128" name="Line 144"/>
            <p:cNvSpPr>
              <a:spLocks noChangeShapeType="1"/>
            </p:cNvSpPr>
            <p:nvPr/>
          </p:nvSpPr>
          <p:spPr bwMode="auto">
            <a:xfrm flipV="1">
              <a:off x="2411" y="1017"/>
              <a:ext cx="0" cy="2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129" name="Freeform 145"/>
            <p:cNvSpPr>
              <a:spLocks/>
            </p:cNvSpPr>
            <p:nvPr/>
          </p:nvSpPr>
          <p:spPr bwMode="auto">
            <a:xfrm>
              <a:off x="2411" y="2700"/>
              <a:ext cx="355" cy="76"/>
            </a:xfrm>
            <a:custGeom>
              <a:avLst/>
              <a:gdLst>
                <a:gd name="T0" fmla="*/ 0 w 452"/>
                <a:gd name="T1" fmla="*/ 0 h 94"/>
                <a:gd name="T2" fmla="*/ 8 w 452"/>
                <a:gd name="T3" fmla="*/ 7 h 94"/>
                <a:gd name="T4" fmla="*/ 14 w 452"/>
                <a:gd name="T5" fmla="*/ 14 h 94"/>
                <a:gd name="T6" fmla="*/ 22 w 452"/>
                <a:gd name="T7" fmla="*/ 20 h 94"/>
                <a:gd name="T8" fmla="*/ 30 w 452"/>
                <a:gd name="T9" fmla="*/ 26 h 94"/>
                <a:gd name="T10" fmla="*/ 38 w 452"/>
                <a:gd name="T11" fmla="*/ 32 h 94"/>
                <a:gd name="T12" fmla="*/ 45 w 452"/>
                <a:gd name="T13" fmla="*/ 37 h 94"/>
                <a:gd name="T14" fmla="*/ 54 w 452"/>
                <a:gd name="T15" fmla="*/ 42 h 94"/>
                <a:gd name="T16" fmla="*/ 61 w 452"/>
                <a:gd name="T17" fmla="*/ 48 h 94"/>
                <a:gd name="T18" fmla="*/ 70 w 452"/>
                <a:gd name="T19" fmla="*/ 52 h 94"/>
                <a:gd name="T20" fmla="*/ 78 w 452"/>
                <a:gd name="T21" fmla="*/ 56 h 94"/>
                <a:gd name="T22" fmla="*/ 87 w 452"/>
                <a:gd name="T23" fmla="*/ 61 h 94"/>
                <a:gd name="T24" fmla="*/ 94 w 452"/>
                <a:gd name="T25" fmla="*/ 65 h 94"/>
                <a:gd name="T26" fmla="*/ 103 w 452"/>
                <a:gd name="T27" fmla="*/ 68 h 94"/>
                <a:gd name="T28" fmla="*/ 111 w 452"/>
                <a:gd name="T29" fmla="*/ 71 h 94"/>
                <a:gd name="T30" fmla="*/ 120 w 452"/>
                <a:gd name="T31" fmla="*/ 74 h 94"/>
                <a:gd name="T32" fmla="*/ 128 w 452"/>
                <a:gd name="T33" fmla="*/ 78 h 94"/>
                <a:gd name="T34" fmla="*/ 137 w 452"/>
                <a:gd name="T35" fmla="*/ 80 h 94"/>
                <a:gd name="T36" fmla="*/ 145 w 452"/>
                <a:gd name="T37" fmla="*/ 83 h 94"/>
                <a:gd name="T38" fmla="*/ 154 w 452"/>
                <a:gd name="T39" fmla="*/ 85 h 94"/>
                <a:gd name="T40" fmla="*/ 162 w 452"/>
                <a:gd name="T41" fmla="*/ 86 h 94"/>
                <a:gd name="T42" fmla="*/ 171 w 452"/>
                <a:gd name="T43" fmla="*/ 88 h 94"/>
                <a:gd name="T44" fmla="*/ 179 w 452"/>
                <a:gd name="T45" fmla="*/ 89 h 94"/>
                <a:gd name="T46" fmla="*/ 188 w 452"/>
                <a:gd name="T47" fmla="*/ 90 h 94"/>
                <a:gd name="T48" fmla="*/ 196 w 452"/>
                <a:gd name="T49" fmla="*/ 91 h 94"/>
                <a:gd name="T50" fmla="*/ 204 w 452"/>
                <a:gd name="T51" fmla="*/ 92 h 94"/>
                <a:gd name="T52" fmla="*/ 212 w 452"/>
                <a:gd name="T53" fmla="*/ 92 h 94"/>
                <a:gd name="T54" fmla="*/ 220 w 452"/>
                <a:gd name="T55" fmla="*/ 94 h 94"/>
                <a:gd name="T56" fmla="*/ 228 w 452"/>
                <a:gd name="T57" fmla="*/ 94 h 94"/>
                <a:gd name="T58" fmla="*/ 236 w 452"/>
                <a:gd name="T59" fmla="*/ 94 h 94"/>
                <a:gd name="T60" fmla="*/ 243 w 452"/>
                <a:gd name="T61" fmla="*/ 94 h 94"/>
                <a:gd name="T62" fmla="*/ 251 w 452"/>
                <a:gd name="T63" fmla="*/ 92 h 94"/>
                <a:gd name="T64" fmla="*/ 258 w 452"/>
                <a:gd name="T65" fmla="*/ 92 h 94"/>
                <a:gd name="T66" fmla="*/ 266 w 452"/>
                <a:gd name="T67" fmla="*/ 91 h 94"/>
                <a:gd name="T68" fmla="*/ 273 w 452"/>
                <a:gd name="T69" fmla="*/ 90 h 94"/>
                <a:gd name="T70" fmla="*/ 279 w 452"/>
                <a:gd name="T71" fmla="*/ 89 h 94"/>
                <a:gd name="T72" fmla="*/ 286 w 452"/>
                <a:gd name="T73" fmla="*/ 88 h 94"/>
                <a:gd name="T74" fmla="*/ 293 w 452"/>
                <a:gd name="T75" fmla="*/ 86 h 94"/>
                <a:gd name="T76" fmla="*/ 299 w 452"/>
                <a:gd name="T77" fmla="*/ 85 h 94"/>
                <a:gd name="T78" fmla="*/ 305 w 452"/>
                <a:gd name="T79" fmla="*/ 83 h 94"/>
                <a:gd name="T80" fmla="*/ 311 w 452"/>
                <a:gd name="T81" fmla="*/ 81 h 94"/>
                <a:gd name="T82" fmla="*/ 318 w 452"/>
                <a:gd name="T83" fmla="*/ 79 h 94"/>
                <a:gd name="T84" fmla="*/ 323 w 452"/>
                <a:gd name="T85" fmla="*/ 76 h 94"/>
                <a:gd name="T86" fmla="*/ 328 w 452"/>
                <a:gd name="T87" fmla="*/ 74 h 94"/>
                <a:gd name="T88" fmla="*/ 335 w 452"/>
                <a:gd name="T89" fmla="*/ 72 h 94"/>
                <a:gd name="T90" fmla="*/ 340 w 452"/>
                <a:gd name="T91" fmla="*/ 69 h 94"/>
                <a:gd name="T92" fmla="*/ 345 w 452"/>
                <a:gd name="T93" fmla="*/ 67 h 94"/>
                <a:gd name="T94" fmla="*/ 356 w 452"/>
                <a:gd name="T95" fmla="*/ 61 h 94"/>
                <a:gd name="T96" fmla="*/ 368 w 452"/>
                <a:gd name="T97" fmla="*/ 54 h 94"/>
                <a:gd name="T98" fmla="*/ 378 w 452"/>
                <a:gd name="T99" fmla="*/ 48 h 94"/>
                <a:gd name="T100" fmla="*/ 389 w 452"/>
                <a:gd name="T101" fmla="*/ 40 h 94"/>
                <a:gd name="T102" fmla="*/ 401 w 452"/>
                <a:gd name="T103" fmla="*/ 33 h 94"/>
                <a:gd name="T104" fmla="*/ 407 w 452"/>
                <a:gd name="T105" fmla="*/ 29 h 94"/>
                <a:gd name="T106" fmla="*/ 413 w 452"/>
                <a:gd name="T107" fmla="*/ 25 h 94"/>
                <a:gd name="T108" fmla="*/ 419 w 452"/>
                <a:gd name="T109" fmla="*/ 21 h 94"/>
                <a:gd name="T110" fmla="*/ 425 w 452"/>
                <a:gd name="T111" fmla="*/ 17 h 94"/>
                <a:gd name="T112" fmla="*/ 432 w 452"/>
                <a:gd name="T113" fmla="*/ 13 h 94"/>
                <a:gd name="T114" fmla="*/ 438 w 452"/>
                <a:gd name="T115" fmla="*/ 8 h 94"/>
                <a:gd name="T116" fmla="*/ 444 w 452"/>
                <a:gd name="T117" fmla="*/ 4 h 94"/>
                <a:gd name="T118" fmla="*/ 452 w 452"/>
                <a:gd name="T119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52" h="94">
                  <a:moveTo>
                    <a:pt x="0" y="0"/>
                  </a:moveTo>
                  <a:lnTo>
                    <a:pt x="8" y="7"/>
                  </a:lnTo>
                  <a:lnTo>
                    <a:pt x="14" y="14"/>
                  </a:lnTo>
                  <a:lnTo>
                    <a:pt x="22" y="20"/>
                  </a:lnTo>
                  <a:lnTo>
                    <a:pt x="30" y="26"/>
                  </a:lnTo>
                  <a:lnTo>
                    <a:pt x="38" y="32"/>
                  </a:lnTo>
                  <a:lnTo>
                    <a:pt x="45" y="37"/>
                  </a:lnTo>
                  <a:lnTo>
                    <a:pt x="54" y="42"/>
                  </a:lnTo>
                  <a:lnTo>
                    <a:pt x="61" y="48"/>
                  </a:lnTo>
                  <a:lnTo>
                    <a:pt x="70" y="52"/>
                  </a:lnTo>
                  <a:lnTo>
                    <a:pt x="78" y="56"/>
                  </a:lnTo>
                  <a:lnTo>
                    <a:pt x="87" y="61"/>
                  </a:lnTo>
                  <a:lnTo>
                    <a:pt x="94" y="65"/>
                  </a:lnTo>
                  <a:lnTo>
                    <a:pt x="103" y="68"/>
                  </a:lnTo>
                  <a:lnTo>
                    <a:pt x="111" y="71"/>
                  </a:lnTo>
                  <a:lnTo>
                    <a:pt x="120" y="74"/>
                  </a:lnTo>
                  <a:lnTo>
                    <a:pt x="128" y="78"/>
                  </a:lnTo>
                  <a:lnTo>
                    <a:pt x="137" y="80"/>
                  </a:lnTo>
                  <a:lnTo>
                    <a:pt x="145" y="83"/>
                  </a:lnTo>
                  <a:lnTo>
                    <a:pt x="154" y="85"/>
                  </a:lnTo>
                  <a:lnTo>
                    <a:pt x="162" y="86"/>
                  </a:lnTo>
                  <a:lnTo>
                    <a:pt x="171" y="88"/>
                  </a:lnTo>
                  <a:lnTo>
                    <a:pt x="179" y="89"/>
                  </a:lnTo>
                  <a:lnTo>
                    <a:pt x="188" y="90"/>
                  </a:lnTo>
                  <a:lnTo>
                    <a:pt x="196" y="91"/>
                  </a:lnTo>
                  <a:lnTo>
                    <a:pt x="204" y="92"/>
                  </a:lnTo>
                  <a:lnTo>
                    <a:pt x="212" y="92"/>
                  </a:lnTo>
                  <a:lnTo>
                    <a:pt x="220" y="94"/>
                  </a:lnTo>
                  <a:lnTo>
                    <a:pt x="228" y="94"/>
                  </a:lnTo>
                  <a:lnTo>
                    <a:pt x="236" y="94"/>
                  </a:lnTo>
                  <a:lnTo>
                    <a:pt x="243" y="94"/>
                  </a:lnTo>
                  <a:lnTo>
                    <a:pt x="251" y="92"/>
                  </a:lnTo>
                  <a:lnTo>
                    <a:pt x="258" y="92"/>
                  </a:lnTo>
                  <a:lnTo>
                    <a:pt x="266" y="91"/>
                  </a:lnTo>
                  <a:lnTo>
                    <a:pt x="273" y="90"/>
                  </a:lnTo>
                  <a:lnTo>
                    <a:pt x="279" y="89"/>
                  </a:lnTo>
                  <a:lnTo>
                    <a:pt x="286" y="88"/>
                  </a:lnTo>
                  <a:lnTo>
                    <a:pt x="293" y="86"/>
                  </a:lnTo>
                  <a:lnTo>
                    <a:pt x="299" y="85"/>
                  </a:lnTo>
                  <a:lnTo>
                    <a:pt x="305" y="83"/>
                  </a:lnTo>
                  <a:lnTo>
                    <a:pt x="311" y="81"/>
                  </a:lnTo>
                  <a:lnTo>
                    <a:pt x="318" y="79"/>
                  </a:lnTo>
                  <a:lnTo>
                    <a:pt x="323" y="76"/>
                  </a:lnTo>
                  <a:lnTo>
                    <a:pt x="328" y="74"/>
                  </a:lnTo>
                  <a:lnTo>
                    <a:pt x="335" y="72"/>
                  </a:lnTo>
                  <a:lnTo>
                    <a:pt x="340" y="69"/>
                  </a:lnTo>
                  <a:lnTo>
                    <a:pt x="345" y="67"/>
                  </a:lnTo>
                  <a:lnTo>
                    <a:pt x="356" y="61"/>
                  </a:lnTo>
                  <a:lnTo>
                    <a:pt x="368" y="54"/>
                  </a:lnTo>
                  <a:lnTo>
                    <a:pt x="378" y="48"/>
                  </a:lnTo>
                  <a:lnTo>
                    <a:pt x="389" y="40"/>
                  </a:lnTo>
                  <a:lnTo>
                    <a:pt x="401" y="33"/>
                  </a:lnTo>
                  <a:lnTo>
                    <a:pt x="407" y="29"/>
                  </a:lnTo>
                  <a:lnTo>
                    <a:pt x="413" y="25"/>
                  </a:lnTo>
                  <a:lnTo>
                    <a:pt x="419" y="21"/>
                  </a:lnTo>
                  <a:lnTo>
                    <a:pt x="425" y="17"/>
                  </a:lnTo>
                  <a:lnTo>
                    <a:pt x="432" y="13"/>
                  </a:lnTo>
                  <a:lnTo>
                    <a:pt x="438" y="8"/>
                  </a:lnTo>
                  <a:lnTo>
                    <a:pt x="444" y="4"/>
                  </a:lnTo>
                  <a:lnTo>
                    <a:pt x="45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130" name="Freeform 146"/>
            <p:cNvSpPr>
              <a:spLocks/>
            </p:cNvSpPr>
            <p:nvPr/>
          </p:nvSpPr>
          <p:spPr bwMode="auto">
            <a:xfrm>
              <a:off x="2061" y="2700"/>
              <a:ext cx="350" cy="76"/>
            </a:xfrm>
            <a:custGeom>
              <a:avLst/>
              <a:gdLst>
                <a:gd name="T0" fmla="*/ 451 w 451"/>
                <a:gd name="T1" fmla="*/ 0 h 94"/>
                <a:gd name="T2" fmla="*/ 444 w 451"/>
                <a:gd name="T3" fmla="*/ 7 h 94"/>
                <a:gd name="T4" fmla="*/ 437 w 451"/>
                <a:gd name="T5" fmla="*/ 14 h 94"/>
                <a:gd name="T6" fmla="*/ 429 w 451"/>
                <a:gd name="T7" fmla="*/ 20 h 94"/>
                <a:gd name="T8" fmla="*/ 422 w 451"/>
                <a:gd name="T9" fmla="*/ 26 h 94"/>
                <a:gd name="T10" fmla="*/ 414 w 451"/>
                <a:gd name="T11" fmla="*/ 32 h 94"/>
                <a:gd name="T12" fmla="*/ 407 w 451"/>
                <a:gd name="T13" fmla="*/ 37 h 94"/>
                <a:gd name="T14" fmla="*/ 398 w 451"/>
                <a:gd name="T15" fmla="*/ 42 h 94"/>
                <a:gd name="T16" fmla="*/ 390 w 451"/>
                <a:gd name="T17" fmla="*/ 48 h 94"/>
                <a:gd name="T18" fmla="*/ 382 w 451"/>
                <a:gd name="T19" fmla="*/ 52 h 94"/>
                <a:gd name="T20" fmla="*/ 374 w 451"/>
                <a:gd name="T21" fmla="*/ 56 h 94"/>
                <a:gd name="T22" fmla="*/ 365 w 451"/>
                <a:gd name="T23" fmla="*/ 61 h 94"/>
                <a:gd name="T24" fmla="*/ 357 w 451"/>
                <a:gd name="T25" fmla="*/ 65 h 94"/>
                <a:gd name="T26" fmla="*/ 348 w 451"/>
                <a:gd name="T27" fmla="*/ 68 h 94"/>
                <a:gd name="T28" fmla="*/ 341 w 451"/>
                <a:gd name="T29" fmla="*/ 71 h 94"/>
                <a:gd name="T30" fmla="*/ 332 w 451"/>
                <a:gd name="T31" fmla="*/ 74 h 94"/>
                <a:gd name="T32" fmla="*/ 324 w 451"/>
                <a:gd name="T33" fmla="*/ 78 h 94"/>
                <a:gd name="T34" fmla="*/ 315 w 451"/>
                <a:gd name="T35" fmla="*/ 80 h 94"/>
                <a:gd name="T36" fmla="*/ 307 w 451"/>
                <a:gd name="T37" fmla="*/ 83 h 94"/>
                <a:gd name="T38" fmla="*/ 298 w 451"/>
                <a:gd name="T39" fmla="*/ 85 h 94"/>
                <a:gd name="T40" fmla="*/ 290 w 451"/>
                <a:gd name="T41" fmla="*/ 86 h 94"/>
                <a:gd name="T42" fmla="*/ 281 w 451"/>
                <a:gd name="T43" fmla="*/ 88 h 94"/>
                <a:gd name="T44" fmla="*/ 273 w 451"/>
                <a:gd name="T45" fmla="*/ 89 h 94"/>
                <a:gd name="T46" fmla="*/ 264 w 451"/>
                <a:gd name="T47" fmla="*/ 90 h 94"/>
                <a:gd name="T48" fmla="*/ 256 w 451"/>
                <a:gd name="T49" fmla="*/ 91 h 94"/>
                <a:gd name="T50" fmla="*/ 248 w 451"/>
                <a:gd name="T51" fmla="*/ 92 h 94"/>
                <a:gd name="T52" fmla="*/ 240 w 451"/>
                <a:gd name="T53" fmla="*/ 92 h 94"/>
                <a:gd name="T54" fmla="*/ 231 w 451"/>
                <a:gd name="T55" fmla="*/ 94 h 94"/>
                <a:gd name="T56" fmla="*/ 224 w 451"/>
                <a:gd name="T57" fmla="*/ 94 h 94"/>
                <a:gd name="T58" fmla="*/ 216 w 451"/>
                <a:gd name="T59" fmla="*/ 94 h 94"/>
                <a:gd name="T60" fmla="*/ 208 w 451"/>
                <a:gd name="T61" fmla="*/ 94 h 94"/>
                <a:gd name="T62" fmla="*/ 200 w 451"/>
                <a:gd name="T63" fmla="*/ 92 h 94"/>
                <a:gd name="T64" fmla="*/ 193 w 451"/>
                <a:gd name="T65" fmla="*/ 92 h 94"/>
                <a:gd name="T66" fmla="*/ 186 w 451"/>
                <a:gd name="T67" fmla="*/ 91 h 94"/>
                <a:gd name="T68" fmla="*/ 179 w 451"/>
                <a:gd name="T69" fmla="*/ 90 h 94"/>
                <a:gd name="T70" fmla="*/ 172 w 451"/>
                <a:gd name="T71" fmla="*/ 89 h 94"/>
                <a:gd name="T72" fmla="*/ 165 w 451"/>
                <a:gd name="T73" fmla="*/ 88 h 94"/>
                <a:gd name="T74" fmla="*/ 159 w 451"/>
                <a:gd name="T75" fmla="*/ 86 h 94"/>
                <a:gd name="T76" fmla="*/ 152 w 451"/>
                <a:gd name="T77" fmla="*/ 85 h 94"/>
                <a:gd name="T78" fmla="*/ 146 w 451"/>
                <a:gd name="T79" fmla="*/ 83 h 94"/>
                <a:gd name="T80" fmla="*/ 141 w 451"/>
                <a:gd name="T81" fmla="*/ 81 h 94"/>
                <a:gd name="T82" fmla="*/ 134 w 451"/>
                <a:gd name="T83" fmla="*/ 79 h 94"/>
                <a:gd name="T84" fmla="*/ 129 w 451"/>
                <a:gd name="T85" fmla="*/ 76 h 94"/>
                <a:gd name="T86" fmla="*/ 122 w 451"/>
                <a:gd name="T87" fmla="*/ 74 h 94"/>
                <a:gd name="T88" fmla="*/ 117 w 451"/>
                <a:gd name="T89" fmla="*/ 72 h 94"/>
                <a:gd name="T90" fmla="*/ 112 w 451"/>
                <a:gd name="T91" fmla="*/ 69 h 94"/>
                <a:gd name="T92" fmla="*/ 106 w 451"/>
                <a:gd name="T93" fmla="*/ 67 h 94"/>
                <a:gd name="T94" fmla="*/ 95 w 451"/>
                <a:gd name="T95" fmla="*/ 61 h 94"/>
                <a:gd name="T96" fmla="*/ 84 w 451"/>
                <a:gd name="T97" fmla="*/ 54 h 94"/>
                <a:gd name="T98" fmla="*/ 73 w 451"/>
                <a:gd name="T99" fmla="*/ 48 h 94"/>
                <a:gd name="T100" fmla="*/ 62 w 451"/>
                <a:gd name="T101" fmla="*/ 40 h 94"/>
                <a:gd name="T102" fmla="*/ 51 w 451"/>
                <a:gd name="T103" fmla="*/ 33 h 94"/>
                <a:gd name="T104" fmla="*/ 45 w 451"/>
                <a:gd name="T105" fmla="*/ 29 h 94"/>
                <a:gd name="T106" fmla="*/ 38 w 451"/>
                <a:gd name="T107" fmla="*/ 25 h 94"/>
                <a:gd name="T108" fmla="*/ 33 w 451"/>
                <a:gd name="T109" fmla="*/ 21 h 94"/>
                <a:gd name="T110" fmla="*/ 27 w 451"/>
                <a:gd name="T111" fmla="*/ 17 h 94"/>
                <a:gd name="T112" fmla="*/ 20 w 451"/>
                <a:gd name="T113" fmla="*/ 13 h 94"/>
                <a:gd name="T114" fmla="*/ 14 w 451"/>
                <a:gd name="T115" fmla="*/ 8 h 94"/>
                <a:gd name="T116" fmla="*/ 6 w 451"/>
                <a:gd name="T117" fmla="*/ 4 h 94"/>
                <a:gd name="T118" fmla="*/ 0 w 451"/>
                <a:gd name="T119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51" h="94">
                  <a:moveTo>
                    <a:pt x="451" y="0"/>
                  </a:moveTo>
                  <a:lnTo>
                    <a:pt x="444" y="7"/>
                  </a:lnTo>
                  <a:lnTo>
                    <a:pt x="437" y="14"/>
                  </a:lnTo>
                  <a:lnTo>
                    <a:pt x="429" y="20"/>
                  </a:lnTo>
                  <a:lnTo>
                    <a:pt x="422" y="26"/>
                  </a:lnTo>
                  <a:lnTo>
                    <a:pt x="414" y="32"/>
                  </a:lnTo>
                  <a:lnTo>
                    <a:pt x="407" y="37"/>
                  </a:lnTo>
                  <a:lnTo>
                    <a:pt x="398" y="42"/>
                  </a:lnTo>
                  <a:lnTo>
                    <a:pt x="390" y="48"/>
                  </a:lnTo>
                  <a:lnTo>
                    <a:pt x="382" y="52"/>
                  </a:lnTo>
                  <a:lnTo>
                    <a:pt x="374" y="56"/>
                  </a:lnTo>
                  <a:lnTo>
                    <a:pt x="365" y="61"/>
                  </a:lnTo>
                  <a:lnTo>
                    <a:pt x="357" y="65"/>
                  </a:lnTo>
                  <a:lnTo>
                    <a:pt x="348" y="68"/>
                  </a:lnTo>
                  <a:lnTo>
                    <a:pt x="341" y="71"/>
                  </a:lnTo>
                  <a:lnTo>
                    <a:pt x="332" y="74"/>
                  </a:lnTo>
                  <a:lnTo>
                    <a:pt x="324" y="78"/>
                  </a:lnTo>
                  <a:lnTo>
                    <a:pt x="315" y="80"/>
                  </a:lnTo>
                  <a:lnTo>
                    <a:pt x="307" y="83"/>
                  </a:lnTo>
                  <a:lnTo>
                    <a:pt x="298" y="85"/>
                  </a:lnTo>
                  <a:lnTo>
                    <a:pt x="290" y="86"/>
                  </a:lnTo>
                  <a:lnTo>
                    <a:pt x="281" y="88"/>
                  </a:lnTo>
                  <a:lnTo>
                    <a:pt x="273" y="89"/>
                  </a:lnTo>
                  <a:lnTo>
                    <a:pt x="264" y="90"/>
                  </a:lnTo>
                  <a:lnTo>
                    <a:pt x="256" y="91"/>
                  </a:lnTo>
                  <a:lnTo>
                    <a:pt x="248" y="92"/>
                  </a:lnTo>
                  <a:lnTo>
                    <a:pt x="240" y="92"/>
                  </a:lnTo>
                  <a:lnTo>
                    <a:pt x="231" y="94"/>
                  </a:lnTo>
                  <a:lnTo>
                    <a:pt x="224" y="94"/>
                  </a:lnTo>
                  <a:lnTo>
                    <a:pt x="216" y="94"/>
                  </a:lnTo>
                  <a:lnTo>
                    <a:pt x="208" y="94"/>
                  </a:lnTo>
                  <a:lnTo>
                    <a:pt x="200" y="92"/>
                  </a:lnTo>
                  <a:lnTo>
                    <a:pt x="193" y="92"/>
                  </a:lnTo>
                  <a:lnTo>
                    <a:pt x="186" y="91"/>
                  </a:lnTo>
                  <a:lnTo>
                    <a:pt x="179" y="90"/>
                  </a:lnTo>
                  <a:lnTo>
                    <a:pt x="172" y="89"/>
                  </a:lnTo>
                  <a:lnTo>
                    <a:pt x="165" y="88"/>
                  </a:lnTo>
                  <a:lnTo>
                    <a:pt x="159" y="86"/>
                  </a:lnTo>
                  <a:lnTo>
                    <a:pt x="152" y="85"/>
                  </a:lnTo>
                  <a:lnTo>
                    <a:pt x="146" y="83"/>
                  </a:lnTo>
                  <a:lnTo>
                    <a:pt x="141" y="81"/>
                  </a:lnTo>
                  <a:lnTo>
                    <a:pt x="134" y="79"/>
                  </a:lnTo>
                  <a:lnTo>
                    <a:pt x="129" y="76"/>
                  </a:lnTo>
                  <a:lnTo>
                    <a:pt x="122" y="74"/>
                  </a:lnTo>
                  <a:lnTo>
                    <a:pt x="117" y="72"/>
                  </a:lnTo>
                  <a:lnTo>
                    <a:pt x="112" y="69"/>
                  </a:lnTo>
                  <a:lnTo>
                    <a:pt x="106" y="67"/>
                  </a:lnTo>
                  <a:lnTo>
                    <a:pt x="95" y="61"/>
                  </a:lnTo>
                  <a:lnTo>
                    <a:pt x="84" y="54"/>
                  </a:lnTo>
                  <a:lnTo>
                    <a:pt x="73" y="48"/>
                  </a:lnTo>
                  <a:lnTo>
                    <a:pt x="62" y="40"/>
                  </a:lnTo>
                  <a:lnTo>
                    <a:pt x="51" y="33"/>
                  </a:lnTo>
                  <a:lnTo>
                    <a:pt x="45" y="29"/>
                  </a:lnTo>
                  <a:lnTo>
                    <a:pt x="38" y="25"/>
                  </a:lnTo>
                  <a:lnTo>
                    <a:pt x="33" y="21"/>
                  </a:lnTo>
                  <a:lnTo>
                    <a:pt x="27" y="17"/>
                  </a:lnTo>
                  <a:lnTo>
                    <a:pt x="20" y="13"/>
                  </a:lnTo>
                  <a:lnTo>
                    <a:pt x="14" y="8"/>
                  </a:lnTo>
                  <a:lnTo>
                    <a:pt x="6" y="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131" name="Freeform 147"/>
            <p:cNvSpPr>
              <a:spLocks/>
            </p:cNvSpPr>
            <p:nvPr/>
          </p:nvSpPr>
          <p:spPr bwMode="auto">
            <a:xfrm>
              <a:off x="2411" y="2629"/>
              <a:ext cx="355" cy="71"/>
            </a:xfrm>
            <a:custGeom>
              <a:avLst/>
              <a:gdLst>
                <a:gd name="T0" fmla="*/ 0 w 452"/>
                <a:gd name="T1" fmla="*/ 94 h 94"/>
                <a:gd name="T2" fmla="*/ 8 w 452"/>
                <a:gd name="T3" fmla="*/ 86 h 94"/>
                <a:gd name="T4" fmla="*/ 14 w 452"/>
                <a:gd name="T5" fmla="*/ 80 h 94"/>
                <a:gd name="T6" fmla="*/ 22 w 452"/>
                <a:gd name="T7" fmla="*/ 74 h 94"/>
                <a:gd name="T8" fmla="*/ 30 w 452"/>
                <a:gd name="T9" fmla="*/ 67 h 94"/>
                <a:gd name="T10" fmla="*/ 38 w 452"/>
                <a:gd name="T11" fmla="*/ 62 h 94"/>
                <a:gd name="T12" fmla="*/ 45 w 452"/>
                <a:gd name="T13" fmla="*/ 56 h 94"/>
                <a:gd name="T14" fmla="*/ 54 w 452"/>
                <a:gd name="T15" fmla="*/ 50 h 94"/>
                <a:gd name="T16" fmla="*/ 61 w 452"/>
                <a:gd name="T17" fmla="*/ 46 h 94"/>
                <a:gd name="T18" fmla="*/ 70 w 452"/>
                <a:gd name="T19" fmla="*/ 41 h 94"/>
                <a:gd name="T20" fmla="*/ 78 w 452"/>
                <a:gd name="T21" fmla="*/ 36 h 94"/>
                <a:gd name="T22" fmla="*/ 87 w 452"/>
                <a:gd name="T23" fmla="*/ 32 h 94"/>
                <a:gd name="T24" fmla="*/ 94 w 452"/>
                <a:gd name="T25" fmla="*/ 29 h 94"/>
                <a:gd name="T26" fmla="*/ 103 w 452"/>
                <a:gd name="T27" fmla="*/ 25 h 94"/>
                <a:gd name="T28" fmla="*/ 111 w 452"/>
                <a:gd name="T29" fmla="*/ 21 h 94"/>
                <a:gd name="T30" fmla="*/ 120 w 452"/>
                <a:gd name="T31" fmla="*/ 18 h 94"/>
                <a:gd name="T32" fmla="*/ 128 w 452"/>
                <a:gd name="T33" fmla="*/ 16 h 94"/>
                <a:gd name="T34" fmla="*/ 137 w 452"/>
                <a:gd name="T35" fmla="*/ 13 h 94"/>
                <a:gd name="T36" fmla="*/ 145 w 452"/>
                <a:gd name="T37" fmla="*/ 11 h 94"/>
                <a:gd name="T38" fmla="*/ 154 w 452"/>
                <a:gd name="T39" fmla="*/ 9 h 94"/>
                <a:gd name="T40" fmla="*/ 162 w 452"/>
                <a:gd name="T41" fmla="*/ 7 h 94"/>
                <a:gd name="T42" fmla="*/ 171 w 452"/>
                <a:gd name="T43" fmla="*/ 5 h 94"/>
                <a:gd name="T44" fmla="*/ 179 w 452"/>
                <a:gd name="T45" fmla="*/ 4 h 94"/>
                <a:gd name="T46" fmla="*/ 188 w 452"/>
                <a:gd name="T47" fmla="*/ 2 h 94"/>
                <a:gd name="T48" fmla="*/ 196 w 452"/>
                <a:gd name="T49" fmla="*/ 2 h 94"/>
                <a:gd name="T50" fmla="*/ 204 w 452"/>
                <a:gd name="T51" fmla="*/ 1 h 94"/>
                <a:gd name="T52" fmla="*/ 212 w 452"/>
                <a:gd name="T53" fmla="*/ 0 h 94"/>
                <a:gd name="T54" fmla="*/ 220 w 452"/>
                <a:gd name="T55" fmla="*/ 0 h 94"/>
                <a:gd name="T56" fmla="*/ 228 w 452"/>
                <a:gd name="T57" fmla="*/ 0 h 94"/>
                <a:gd name="T58" fmla="*/ 236 w 452"/>
                <a:gd name="T59" fmla="*/ 0 h 94"/>
                <a:gd name="T60" fmla="*/ 243 w 452"/>
                <a:gd name="T61" fmla="*/ 0 h 94"/>
                <a:gd name="T62" fmla="*/ 251 w 452"/>
                <a:gd name="T63" fmla="*/ 1 h 94"/>
                <a:gd name="T64" fmla="*/ 258 w 452"/>
                <a:gd name="T65" fmla="*/ 1 h 94"/>
                <a:gd name="T66" fmla="*/ 266 w 452"/>
                <a:gd name="T67" fmla="*/ 2 h 94"/>
                <a:gd name="T68" fmla="*/ 273 w 452"/>
                <a:gd name="T69" fmla="*/ 3 h 94"/>
                <a:gd name="T70" fmla="*/ 279 w 452"/>
                <a:gd name="T71" fmla="*/ 4 h 94"/>
                <a:gd name="T72" fmla="*/ 286 w 452"/>
                <a:gd name="T73" fmla="*/ 5 h 94"/>
                <a:gd name="T74" fmla="*/ 293 w 452"/>
                <a:gd name="T75" fmla="*/ 8 h 94"/>
                <a:gd name="T76" fmla="*/ 299 w 452"/>
                <a:gd name="T77" fmla="*/ 9 h 94"/>
                <a:gd name="T78" fmla="*/ 305 w 452"/>
                <a:gd name="T79" fmla="*/ 11 h 94"/>
                <a:gd name="T80" fmla="*/ 311 w 452"/>
                <a:gd name="T81" fmla="*/ 13 h 94"/>
                <a:gd name="T82" fmla="*/ 318 w 452"/>
                <a:gd name="T83" fmla="*/ 14 h 94"/>
                <a:gd name="T84" fmla="*/ 323 w 452"/>
                <a:gd name="T85" fmla="*/ 17 h 94"/>
                <a:gd name="T86" fmla="*/ 328 w 452"/>
                <a:gd name="T87" fmla="*/ 19 h 94"/>
                <a:gd name="T88" fmla="*/ 335 w 452"/>
                <a:gd name="T89" fmla="*/ 21 h 94"/>
                <a:gd name="T90" fmla="*/ 340 w 452"/>
                <a:gd name="T91" fmla="*/ 25 h 94"/>
                <a:gd name="T92" fmla="*/ 345 w 452"/>
                <a:gd name="T93" fmla="*/ 27 h 94"/>
                <a:gd name="T94" fmla="*/ 356 w 452"/>
                <a:gd name="T95" fmla="*/ 33 h 94"/>
                <a:gd name="T96" fmla="*/ 368 w 452"/>
                <a:gd name="T97" fmla="*/ 40 h 94"/>
                <a:gd name="T98" fmla="*/ 378 w 452"/>
                <a:gd name="T99" fmla="*/ 46 h 94"/>
                <a:gd name="T100" fmla="*/ 389 w 452"/>
                <a:gd name="T101" fmla="*/ 53 h 94"/>
                <a:gd name="T102" fmla="*/ 401 w 452"/>
                <a:gd name="T103" fmla="*/ 61 h 94"/>
                <a:gd name="T104" fmla="*/ 407 w 452"/>
                <a:gd name="T105" fmla="*/ 64 h 94"/>
                <a:gd name="T106" fmla="*/ 413 w 452"/>
                <a:gd name="T107" fmla="*/ 68 h 94"/>
                <a:gd name="T108" fmla="*/ 419 w 452"/>
                <a:gd name="T109" fmla="*/ 73 h 94"/>
                <a:gd name="T110" fmla="*/ 425 w 452"/>
                <a:gd name="T111" fmla="*/ 77 h 94"/>
                <a:gd name="T112" fmla="*/ 432 w 452"/>
                <a:gd name="T113" fmla="*/ 81 h 94"/>
                <a:gd name="T114" fmla="*/ 438 w 452"/>
                <a:gd name="T115" fmla="*/ 85 h 94"/>
                <a:gd name="T116" fmla="*/ 444 w 452"/>
                <a:gd name="T117" fmla="*/ 90 h 94"/>
                <a:gd name="T118" fmla="*/ 452 w 452"/>
                <a:gd name="T119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52" h="94">
                  <a:moveTo>
                    <a:pt x="0" y="94"/>
                  </a:moveTo>
                  <a:lnTo>
                    <a:pt x="8" y="86"/>
                  </a:lnTo>
                  <a:lnTo>
                    <a:pt x="14" y="80"/>
                  </a:lnTo>
                  <a:lnTo>
                    <a:pt x="22" y="74"/>
                  </a:lnTo>
                  <a:lnTo>
                    <a:pt x="30" y="67"/>
                  </a:lnTo>
                  <a:lnTo>
                    <a:pt x="38" y="62"/>
                  </a:lnTo>
                  <a:lnTo>
                    <a:pt x="45" y="56"/>
                  </a:lnTo>
                  <a:lnTo>
                    <a:pt x="54" y="50"/>
                  </a:lnTo>
                  <a:lnTo>
                    <a:pt x="61" y="46"/>
                  </a:lnTo>
                  <a:lnTo>
                    <a:pt x="70" y="41"/>
                  </a:lnTo>
                  <a:lnTo>
                    <a:pt x="78" y="36"/>
                  </a:lnTo>
                  <a:lnTo>
                    <a:pt x="87" y="32"/>
                  </a:lnTo>
                  <a:lnTo>
                    <a:pt x="94" y="29"/>
                  </a:lnTo>
                  <a:lnTo>
                    <a:pt x="103" y="25"/>
                  </a:lnTo>
                  <a:lnTo>
                    <a:pt x="111" y="21"/>
                  </a:lnTo>
                  <a:lnTo>
                    <a:pt x="120" y="18"/>
                  </a:lnTo>
                  <a:lnTo>
                    <a:pt x="128" y="16"/>
                  </a:lnTo>
                  <a:lnTo>
                    <a:pt x="137" y="13"/>
                  </a:lnTo>
                  <a:lnTo>
                    <a:pt x="145" y="11"/>
                  </a:lnTo>
                  <a:lnTo>
                    <a:pt x="154" y="9"/>
                  </a:lnTo>
                  <a:lnTo>
                    <a:pt x="162" y="7"/>
                  </a:lnTo>
                  <a:lnTo>
                    <a:pt x="171" y="5"/>
                  </a:lnTo>
                  <a:lnTo>
                    <a:pt x="179" y="4"/>
                  </a:lnTo>
                  <a:lnTo>
                    <a:pt x="188" y="2"/>
                  </a:lnTo>
                  <a:lnTo>
                    <a:pt x="196" y="2"/>
                  </a:lnTo>
                  <a:lnTo>
                    <a:pt x="204" y="1"/>
                  </a:lnTo>
                  <a:lnTo>
                    <a:pt x="212" y="0"/>
                  </a:lnTo>
                  <a:lnTo>
                    <a:pt x="220" y="0"/>
                  </a:lnTo>
                  <a:lnTo>
                    <a:pt x="228" y="0"/>
                  </a:lnTo>
                  <a:lnTo>
                    <a:pt x="236" y="0"/>
                  </a:lnTo>
                  <a:lnTo>
                    <a:pt x="243" y="0"/>
                  </a:lnTo>
                  <a:lnTo>
                    <a:pt x="251" y="1"/>
                  </a:lnTo>
                  <a:lnTo>
                    <a:pt x="258" y="1"/>
                  </a:lnTo>
                  <a:lnTo>
                    <a:pt x="266" y="2"/>
                  </a:lnTo>
                  <a:lnTo>
                    <a:pt x="273" y="3"/>
                  </a:lnTo>
                  <a:lnTo>
                    <a:pt x="279" y="4"/>
                  </a:lnTo>
                  <a:lnTo>
                    <a:pt x="286" y="5"/>
                  </a:lnTo>
                  <a:lnTo>
                    <a:pt x="293" y="8"/>
                  </a:lnTo>
                  <a:lnTo>
                    <a:pt x="299" y="9"/>
                  </a:lnTo>
                  <a:lnTo>
                    <a:pt x="305" y="11"/>
                  </a:lnTo>
                  <a:lnTo>
                    <a:pt x="311" y="13"/>
                  </a:lnTo>
                  <a:lnTo>
                    <a:pt x="318" y="14"/>
                  </a:lnTo>
                  <a:lnTo>
                    <a:pt x="323" y="17"/>
                  </a:lnTo>
                  <a:lnTo>
                    <a:pt x="328" y="19"/>
                  </a:lnTo>
                  <a:lnTo>
                    <a:pt x="335" y="21"/>
                  </a:lnTo>
                  <a:lnTo>
                    <a:pt x="340" y="25"/>
                  </a:lnTo>
                  <a:lnTo>
                    <a:pt x="345" y="27"/>
                  </a:lnTo>
                  <a:lnTo>
                    <a:pt x="356" y="33"/>
                  </a:lnTo>
                  <a:lnTo>
                    <a:pt x="368" y="40"/>
                  </a:lnTo>
                  <a:lnTo>
                    <a:pt x="378" y="46"/>
                  </a:lnTo>
                  <a:lnTo>
                    <a:pt x="389" y="53"/>
                  </a:lnTo>
                  <a:lnTo>
                    <a:pt x="401" y="61"/>
                  </a:lnTo>
                  <a:lnTo>
                    <a:pt x="407" y="64"/>
                  </a:lnTo>
                  <a:lnTo>
                    <a:pt x="413" y="68"/>
                  </a:lnTo>
                  <a:lnTo>
                    <a:pt x="419" y="73"/>
                  </a:lnTo>
                  <a:lnTo>
                    <a:pt x="425" y="77"/>
                  </a:lnTo>
                  <a:lnTo>
                    <a:pt x="432" y="81"/>
                  </a:lnTo>
                  <a:lnTo>
                    <a:pt x="438" y="85"/>
                  </a:lnTo>
                  <a:lnTo>
                    <a:pt x="444" y="90"/>
                  </a:lnTo>
                  <a:lnTo>
                    <a:pt x="452" y="9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132" name="Line 148"/>
            <p:cNvSpPr>
              <a:spLocks noChangeShapeType="1"/>
            </p:cNvSpPr>
            <p:nvPr/>
          </p:nvSpPr>
          <p:spPr bwMode="auto">
            <a:xfrm>
              <a:off x="2597" y="2629"/>
              <a:ext cx="109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133" name="Line 149"/>
            <p:cNvSpPr>
              <a:spLocks noChangeShapeType="1"/>
            </p:cNvSpPr>
            <p:nvPr/>
          </p:nvSpPr>
          <p:spPr bwMode="auto">
            <a:xfrm>
              <a:off x="2509" y="2640"/>
              <a:ext cx="126" cy="1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2134" name="Line 150"/>
            <p:cNvSpPr>
              <a:spLocks noChangeShapeType="1"/>
            </p:cNvSpPr>
            <p:nvPr/>
          </p:nvSpPr>
          <p:spPr bwMode="auto">
            <a:xfrm>
              <a:off x="2438" y="2678"/>
              <a:ext cx="87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91034213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19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419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42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420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42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420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420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420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994" grpId="0" autoUpdateAnimBg="0"/>
      <p:bldP spid="41995" grpId="0" autoUpdateAnimBg="0"/>
      <p:bldP spid="42000" grpId="0" autoUpdateAnimBg="0"/>
      <p:bldP spid="42004" grpId="0"/>
      <p:bldP spid="42005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9" name="Text Box 3"/>
          <p:cNvSpPr txBox="1">
            <a:spLocks noChangeArrowheads="1"/>
          </p:cNvSpPr>
          <p:nvPr/>
        </p:nvSpPr>
        <p:spPr bwMode="auto">
          <a:xfrm>
            <a:off x="104775" y="104775"/>
            <a:ext cx="86312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3.</a:t>
            </a:r>
            <a:r>
              <a:rPr kumimoji="1" lang="zh-CN" altLang="en-US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螺纹的种类</a:t>
            </a:r>
          </a:p>
        </p:txBody>
      </p:sp>
      <p:sp>
        <p:nvSpPr>
          <p:cNvPr id="24701" name="Text Box 125"/>
          <p:cNvSpPr txBox="1">
            <a:spLocks noChangeArrowheads="1"/>
          </p:cNvSpPr>
          <p:nvPr/>
        </p:nvSpPr>
        <p:spPr bwMode="auto">
          <a:xfrm>
            <a:off x="100013" y="790575"/>
            <a:ext cx="9043987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>
                <a:solidFill>
                  <a:srgbClr val="FF0000"/>
                </a:solidFill>
                <a:latin typeface="宋体" pitchFamily="2" charset="-122"/>
              </a:rPr>
              <a:t>３</a:t>
            </a:r>
            <a:r>
              <a:rPr kumimoji="1" lang="en-US" altLang="zh-CN" sz="3600" b="1">
                <a:solidFill>
                  <a:srgbClr val="FF0000"/>
                </a:solidFill>
                <a:latin typeface="宋体" pitchFamily="2" charset="-122"/>
              </a:rPr>
              <a:t>.1 </a:t>
            </a:r>
            <a:r>
              <a:rPr kumimoji="1" lang="zh-CN" altLang="en-US" sz="3600" b="1">
                <a:solidFill>
                  <a:srgbClr val="FF0000"/>
                </a:solidFill>
                <a:latin typeface="宋体" pitchFamily="2" charset="-122"/>
              </a:rPr>
              <a:t>按螺纹要素是否标准分</a:t>
            </a:r>
            <a:r>
              <a:rPr kumimoji="1" lang="zh-CN" altLang="en-US" sz="3200" b="1">
                <a:solidFill>
                  <a:srgbClr val="0000FF"/>
                </a:solidFill>
                <a:latin typeface="楷体_GB2312" pitchFamily="49" charset="-122"/>
                <a:ea typeface="楷体_GB2312" pitchFamily="49" charset="-122"/>
              </a:rPr>
              <a:t> </a:t>
            </a:r>
          </a:p>
        </p:txBody>
      </p:sp>
      <p:sp>
        <p:nvSpPr>
          <p:cNvPr id="24702" name="Text Box 126"/>
          <p:cNvSpPr txBox="1">
            <a:spLocks noChangeArrowheads="1"/>
          </p:cNvSpPr>
          <p:nvPr/>
        </p:nvSpPr>
        <p:spPr bwMode="auto">
          <a:xfrm>
            <a:off x="123825" y="1428750"/>
            <a:ext cx="9020175" cy="968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  <a:latin typeface="宋体" pitchFamily="2" charset="-122"/>
              </a:rPr>
              <a:t>(1)</a:t>
            </a:r>
            <a:r>
              <a:rPr kumimoji="1" lang="zh-CN" altLang="en-US" sz="3200" b="1">
                <a:solidFill>
                  <a:srgbClr val="000000"/>
                </a:solidFill>
                <a:latin typeface="宋体" pitchFamily="2" charset="-122"/>
              </a:rPr>
              <a:t>标准螺纹：牙型、直径和螺距均符合国家标准</a:t>
            </a:r>
          </a:p>
          <a:p>
            <a:pPr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  <a:latin typeface="宋体" pitchFamily="2" charset="-122"/>
              </a:rPr>
              <a:t>   的螺纹；</a:t>
            </a:r>
            <a:r>
              <a:rPr kumimoji="1" lang="zh-CN" altLang="en-US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</a:p>
        </p:txBody>
      </p:sp>
      <p:sp>
        <p:nvSpPr>
          <p:cNvPr id="24703" name="Text Box 127"/>
          <p:cNvSpPr txBox="1">
            <a:spLocks noChangeArrowheads="1"/>
          </p:cNvSpPr>
          <p:nvPr/>
        </p:nvSpPr>
        <p:spPr bwMode="auto">
          <a:xfrm>
            <a:off x="123825" y="2486025"/>
            <a:ext cx="9020175" cy="968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  <a:latin typeface="宋体" pitchFamily="2" charset="-122"/>
              </a:rPr>
              <a:t>(2)</a:t>
            </a:r>
            <a:r>
              <a:rPr kumimoji="1" lang="zh-CN" altLang="en-US" sz="3200" b="1">
                <a:solidFill>
                  <a:srgbClr val="000000"/>
                </a:solidFill>
                <a:latin typeface="宋体" pitchFamily="2" charset="-122"/>
              </a:rPr>
              <a:t>特殊螺纹：牙型符合国家标准，直径或螺距不</a:t>
            </a:r>
          </a:p>
          <a:p>
            <a:pPr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  <a:latin typeface="宋体" pitchFamily="2" charset="-122"/>
              </a:rPr>
              <a:t>   符合标准的螺纹；</a:t>
            </a:r>
            <a:r>
              <a:rPr kumimoji="1" lang="zh-CN" altLang="en-US" sz="28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</a:p>
        </p:txBody>
      </p:sp>
      <p:sp>
        <p:nvSpPr>
          <p:cNvPr id="24704" name="Text Box 128"/>
          <p:cNvSpPr txBox="1">
            <a:spLocks noChangeArrowheads="1"/>
          </p:cNvSpPr>
          <p:nvPr/>
        </p:nvSpPr>
        <p:spPr bwMode="auto">
          <a:xfrm>
            <a:off x="138113" y="3529013"/>
            <a:ext cx="9005887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  <a:latin typeface="宋体" pitchFamily="2" charset="-122"/>
              </a:rPr>
              <a:t>(3)</a:t>
            </a:r>
            <a:r>
              <a:rPr kumimoji="1" lang="zh-CN" altLang="en-US" sz="3200" b="1">
                <a:solidFill>
                  <a:srgbClr val="000000"/>
                </a:solidFill>
                <a:latin typeface="宋体" pitchFamily="2" charset="-122"/>
              </a:rPr>
              <a:t>非标准螺纹：牙型不符合标准的螺纹。</a:t>
            </a:r>
            <a:r>
              <a:rPr kumimoji="1" lang="zh-CN" altLang="en-US" sz="28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</a:p>
        </p:txBody>
      </p:sp>
      <p:sp>
        <p:nvSpPr>
          <p:cNvPr id="24705" name="Text Box 129"/>
          <p:cNvSpPr txBox="1">
            <a:spLocks noChangeArrowheads="1"/>
          </p:cNvSpPr>
          <p:nvPr/>
        </p:nvSpPr>
        <p:spPr bwMode="auto">
          <a:xfrm>
            <a:off x="104775" y="4267200"/>
            <a:ext cx="867727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>
                <a:solidFill>
                  <a:srgbClr val="FF0000"/>
                </a:solidFill>
                <a:latin typeface="宋体" pitchFamily="2" charset="-122"/>
              </a:rPr>
              <a:t>３</a:t>
            </a:r>
            <a:r>
              <a:rPr kumimoji="1" lang="en-US" altLang="zh-CN" sz="3600" b="1">
                <a:solidFill>
                  <a:srgbClr val="FF0000"/>
                </a:solidFill>
                <a:latin typeface="宋体" pitchFamily="2" charset="-122"/>
              </a:rPr>
              <a:t>.2 </a:t>
            </a:r>
            <a:r>
              <a:rPr kumimoji="1" lang="zh-CN" altLang="en-US" sz="3600" b="1">
                <a:solidFill>
                  <a:srgbClr val="FF0000"/>
                </a:solidFill>
                <a:latin typeface="宋体" pitchFamily="2" charset="-122"/>
              </a:rPr>
              <a:t>按螺纹的用途分</a:t>
            </a:r>
            <a:r>
              <a:rPr kumimoji="1" lang="zh-CN" altLang="en-US" sz="3200" b="1">
                <a:solidFill>
                  <a:srgbClr val="0000FF"/>
                </a:solidFill>
                <a:latin typeface="楷体_GB2312" pitchFamily="49" charset="-122"/>
                <a:ea typeface="楷体_GB2312" pitchFamily="49" charset="-122"/>
              </a:rPr>
              <a:t> </a:t>
            </a:r>
          </a:p>
        </p:txBody>
      </p:sp>
      <p:sp>
        <p:nvSpPr>
          <p:cNvPr id="24706" name="Text Box 130"/>
          <p:cNvSpPr txBox="1">
            <a:spLocks noChangeArrowheads="1"/>
          </p:cNvSpPr>
          <p:nvPr/>
        </p:nvSpPr>
        <p:spPr bwMode="auto">
          <a:xfrm>
            <a:off x="100013" y="4933950"/>
            <a:ext cx="798195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  <a:latin typeface="宋体" pitchFamily="2" charset="-122"/>
              </a:rPr>
              <a:t>(1)</a:t>
            </a:r>
            <a:r>
              <a:rPr kumimoji="1" lang="zh-CN" altLang="en-US" sz="3200" b="1">
                <a:solidFill>
                  <a:srgbClr val="000000"/>
                </a:solidFill>
                <a:latin typeface="宋体" pitchFamily="2" charset="-122"/>
              </a:rPr>
              <a:t>连接螺纹：如普通螺纹、管螺纹</a:t>
            </a:r>
            <a:r>
              <a:rPr kumimoji="1" lang="zh-CN" altLang="en-US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；</a:t>
            </a:r>
            <a:r>
              <a:rPr kumimoji="1" lang="zh-CN" altLang="en-US" sz="28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</a:p>
        </p:txBody>
      </p:sp>
      <p:sp>
        <p:nvSpPr>
          <p:cNvPr id="24707" name="Text Box 131"/>
          <p:cNvSpPr txBox="1">
            <a:spLocks noChangeArrowheads="1"/>
          </p:cNvSpPr>
          <p:nvPr/>
        </p:nvSpPr>
        <p:spPr bwMode="auto">
          <a:xfrm>
            <a:off x="114300" y="5705475"/>
            <a:ext cx="6015038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  <a:latin typeface="宋体" pitchFamily="2" charset="-122"/>
              </a:rPr>
              <a:t>(2)</a:t>
            </a:r>
            <a:r>
              <a:rPr kumimoji="1" lang="zh-CN" altLang="en-US" sz="3200" b="1">
                <a:solidFill>
                  <a:srgbClr val="000000"/>
                </a:solidFill>
                <a:latin typeface="宋体" pitchFamily="2" charset="-122"/>
              </a:rPr>
              <a:t>传动螺纹：如梯形螺纹。</a:t>
            </a:r>
            <a:r>
              <a:rPr kumimoji="1" lang="zh-CN" altLang="en-US" sz="28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891448086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47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47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0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470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47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0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470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0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2470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247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0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2470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247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701" grpId="0" build="p" autoUpdateAnimBg="0"/>
      <p:bldP spid="24702" grpId="0" build="p" autoUpdateAnimBg="0"/>
      <p:bldP spid="24703" grpId="0" build="p" autoUpdateAnimBg="0"/>
      <p:bldP spid="24704" grpId="0" build="p" autoUpdateAnimBg="0"/>
      <p:bldP spid="24705" grpId="0" build="p" autoUpdateAnimBg="0"/>
      <p:bldP spid="24706" grpId="0" build="p" autoUpdateAnimBg="0"/>
      <p:bldP spid="24707" grpId="0" build="p" autoUpdateAnimBg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9708" name="Group 156"/>
          <p:cNvGrpSpPr>
            <a:grpSpLocks/>
          </p:cNvGrpSpPr>
          <p:nvPr/>
        </p:nvGrpSpPr>
        <p:grpSpPr bwMode="auto">
          <a:xfrm>
            <a:off x="817563" y="1387475"/>
            <a:ext cx="1149350" cy="403225"/>
            <a:chOff x="515" y="874"/>
            <a:chExt cx="724" cy="254"/>
          </a:xfrm>
        </p:grpSpPr>
        <p:sp>
          <p:nvSpPr>
            <p:cNvPr id="279709" name="Line 157"/>
            <p:cNvSpPr>
              <a:spLocks noChangeShapeType="1"/>
            </p:cNvSpPr>
            <p:nvPr/>
          </p:nvSpPr>
          <p:spPr bwMode="auto">
            <a:xfrm>
              <a:off x="642" y="1058"/>
              <a:ext cx="28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10" name="Line 158"/>
            <p:cNvSpPr>
              <a:spLocks noChangeShapeType="1"/>
            </p:cNvSpPr>
            <p:nvPr/>
          </p:nvSpPr>
          <p:spPr bwMode="auto">
            <a:xfrm flipH="1">
              <a:off x="560" y="1058"/>
              <a:ext cx="47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11" name="Freeform 159"/>
            <p:cNvSpPr>
              <a:spLocks/>
            </p:cNvSpPr>
            <p:nvPr/>
          </p:nvSpPr>
          <p:spPr bwMode="auto">
            <a:xfrm>
              <a:off x="605" y="1038"/>
              <a:ext cx="22" cy="88"/>
            </a:xfrm>
            <a:custGeom>
              <a:avLst/>
              <a:gdLst>
                <a:gd name="T0" fmla="*/ 64 w 64"/>
                <a:gd name="T1" fmla="*/ 0 h 249"/>
                <a:gd name="T2" fmla="*/ 64 w 64"/>
                <a:gd name="T3" fmla="*/ 249 h 249"/>
                <a:gd name="T4" fmla="*/ 0 w 64"/>
                <a:gd name="T5" fmla="*/ 168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" h="249">
                  <a:moveTo>
                    <a:pt x="64" y="0"/>
                  </a:moveTo>
                  <a:lnTo>
                    <a:pt x="64" y="249"/>
                  </a:lnTo>
                  <a:lnTo>
                    <a:pt x="0" y="16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12" name="Line 160"/>
            <p:cNvSpPr>
              <a:spLocks noChangeShapeType="1"/>
            </p:cNvSpPr>
            <p:nvPr/>
          </p:nvSpPr>
          <p:spPr bwMode="auto">
            <a:xfrm>
              <a:off x="645" y="1011"/>
              <a:ext cx="15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13" name="Line 161"/>
            <p:cNvSpPr>
              <a:spLocks noChangeShapeType="1"/>
            </p:cNvSpPr>
            <p:nvPr/>
          </p:nvSpPr>
          <p:spPr bwMode="auto">
            <a:xfrm flipV="1">
              <a:off x="585" y="1036"/>
              <a:ext cx="67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14" name="Line 162"/>
            <p:cNvSpPr>
              <a:spLocks noChangeShapeType="1"/>
            </p:cNvSpPr>
            <p:nvPr/>
          </p:nvSpPr>
          <p:spPr bwMode="auto">
            <a:xfrm flipH="1">
              <a:off x="593" y="981"/>
              <a:ext cx="57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15" name="Line 163"/>
            <p:cNvSpPr>
              <a:spLocks noChangeShapeType="1"/>
            </p:cNvSpPr>
            <p:nvPr/>
          </p:nvSpPr>
          <p:spPr bwMode="auto">
            <a:xfrm flipV="1">
              <a:off x="588" y="1001"/>
              <a:ext cx="44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16" name="Line 164"/>
            <p:cNvSpPr>
              <a:spLocks noChangeShapeType="1"/>
            </p:cNvSpPr>
            <p:nvPr/>
          </p:nvSpPr>
          <p:spPr bwMode="auto">
            <a:xfrm flipH="1">
              <a:off x="595" y="966"/>
              <a:ext cx="32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17" name="Line 165"/>
            <p:cNvSpPr>
              <a:spLocks noChangeShapeType="1"/>
            </p:cNvSpPr>
            <p:nvPr/>
          </p:nvSpPr>
          <p:spPr bwMode="auto">
            <a:xfrm>
              <a:off x="620" y="891"/>
              <a:ext cx="0" cy="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18" name="Line 166"/>
            <p:cNvSpPr>
              <a:spLocks noChangeShapeType="1"/>
            </p:cNvSpPr>
            <p:nvPr/>
          </p:nvSpPr>
          <p:spPr bwMode="auto">
            <a:xfrm flipV="1">
              <a:off x="593" y="923"/>
              <a:ext cx="49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19" name="Line 167"/>
            <p:cNvSpPr>
              <a:spLocks noChangeShapeType="1"/>
            </p:cNvSpPr>
            <p:nvPr/>
          </p:nvSpPr>
          <p:spPr bwMode="auto">
            <a:xfrm flipH="1">
              <a:off x="590" y="953"/>
              <a:ext cx="65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20" name="Line 168"/>
            <p:cNvSpPr>
              <a:spLocks noChangeShapeType="1"/>
            </p:cNvSpPr>
            <p:nvPr/>
          </p:nvSpPr>
          <p:spPr bwMode="auto">
            <a:xfrm flipH="1">
              <a:off x="650" y="879"/>
              <a:ext cx="5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21" name="Line 169"/>
            <p:cNvSpPr>
              <a:spLocks noChangeShapeType="1"/>
            </p:cNvSpPr>
            <p:nvPr/>
          </p:nvSpPr>
          <p:spPr bwMode="auto">
            <a:xfrm flipV="1">
              <a:off x="588" y="886"/>
              <a:ext cx="64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22" name="Line 170"/>
            <p:cNvSpPr>
              <a:spLocks noChangeShapeType="1"/>
            </p:cNvSpPr>
            <p:nvPr/>
          </p:nvSpPr>
          <p:spPr bwMode="auto">
            <a:xfrm>
              <a:off x="588" y="879"/>
              <a:ext cx="2" cy="1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23" name="Line 171"/>
            <p:cNvSpPr>
              <a:spLocks noChangeShapeType="1"/>
            </p:cNvSpPr>
            <p:nvPr/>
          </p:nvSpPr>
          <p:spPr bwMode="auto">
            <a:xfrm flipV="1">
              <a:off x="515" y="1048"/>
              <a:ext cx="55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24" name="Line 172"/>
            <p:cNvSpPr>
              <a:spLocks noChangeShapeType="1"/>
            </p:cNvSpPr>
            <p:nvPr/>
          </p:nvSpPr>
          <p:spPr bwMode="auto">
            <a:xfrm>
              <a:off x="563" y="1028"/>
              <a:ext cx="12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25" name="Line 173"/>
            <p:cNvSpPr>
              <a:spLocks noChangeShapeType="1"/>
            </p:cNvSpPr>
            <p:nvPr/>
          </p:nvSpPr>
          <p:spPr bwMode="auto">
            <a:xfrm>
              <a:off x="548" y="879"/>
              <a:ext cx="0" cy="1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26" name="Line 174"/>
            <p:cNvSpPr>
              <a:spLocks noChangeShapeType="1"/>
            </p:cNvSpPr>
            <p:nvPr/>
          </p:nvSpPr>
          <p:spPr bwMode="auto">
            <a:xfrm flipH="1">
              <a:off x="528" y="996"/>
              <a:ext cx="45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27" name="Line 175"/>
            <p:cNvSpPr>
              <a:spLocks noChangeShapeType="1"/>
            </p:cNvSpPr>
            <p:nvPr/>
          </p:nvSpPr>
          <p:spPr bwMode="auto">
            <a:xfrm flipH="1">
              <a:off x="568" y="931"/>
              <a:ext cx="5" cy="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28" name="Line 176"/>
            <p:cNvSpPr>
              <a:spLocks noChangeShapeType="1"/>
            </p:cNvSpPr>
            <p:nvPr/>
          </p:nvSpPr>
          <p:spPr bwMode="auto">
            <a:xfrm flipV="1">
              <a:off x="528" y="941"/>
              <a:ext cx="42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29" name="Line 177"/>
            <p:cNvSpPr>
              <a:spLocks noChangeShapeType="1"/>
            </p:cNvSpPr>
            <p:nvPr/>
          </p:nvSpPr>
          <p:spPr bwMode="auto">
            <a:xfrm>
              <a:off x="528" y="928"/>
              <a:ext cx="0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30" name="Line 178"/>
            <p:cNvSpPr>
              <a:spLocks noChangeShapeType="1"/>
            </p:cNvSpPr>
            <p:nvPr/>
          </p:nvSpPr>
          <p:spPr bwMode="auto">
            <a:xfrm flipH="1">
              <a:off x="712" y="884"/>
              <a:ext cx="35" cy="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31" name="Line 179"/>
            <p:cNvSpPr>
              <a:spLocks noChangeShapeType="1"/>
            </p:cNvSpPr>
            <p:nvPr/>
          </p:nvSpPr>
          <p:spPr bwMode="auto">
            <a:xfrm flipV="1">
              <a:off x="707" y="1063"/>
              <a:ext cx="60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32" name="Line 180"/>
            <p:cNvSpPr>
              <a:spLocks noChangeShapeType="1"/>
            </p:cNvSpPr>
            <p:nvPr/>
          </p:nvSpPr>
          <p:spPr bwMode="auto">
            <a:xfrm flipV="1">
              <a:off x="715" y="1021"/>
              <a:ext cx="52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33" name="Line 181"/>
            <p:cNvSpPr>
              <a:spLocks noChangeShapeType="1"/>
            </p:cNvSpPr>
            <p:nvPr/>
          </p:nvSpPr>
          <p:spPr bwMode="auto">
            <a:xfrm flipH="1">
              <a:off x="722" y="943"/>
              <a:ext cx="45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34" name="Line 182"/>
            <p:cNvSpPr>
              <a:spLocks noChangeShapeType="1"/>
            </p:cNvSpPr>
            <p:nvPr/>
          </p:nvSpPr>
          <p:spPr bwMode="auto">
            <a:xfrm flipV="1">
              <a:off x="707" y="961"/>
              <a:ext cx="48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35" name="Line 183"/>
            <p:cNvSpPr>
              <a:spLocks noChangeShapeType="1"/>
            </p:cNvSpPr>
            <p:nvPr/>
          </p:nvSpPr>
          <p:spPr bwMode="auto">
            <a:xfrm>
              <a:off x="812" y="884"/>
              <a:ext cx="10" cy="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36" name="Line 184"/>
            <p:cNvSpPr>
              <a:spLocks noChangeShapeType="1"/>
            </p:cNvSpPr>
            <p:nvPr/>
          </p:nvSpPr>
          <p:spPr bwMode="auto">
            <a:xfrm flipV="1">
              <a:off x="780" y="948"/>
              <a:ext cx="82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37" name="Freeform 185"/>
            <p:cNvSpPr>
              <a:spLocks/>
            </p:cNvSpPr>
            <p:nvPr/>
          </p:nvSpPr>
          <p:spPr bwMode="auto">
            <a:xfrm>
              <a:off x="790" y="983"/>
              <a:ext cx="72" cy="140"/>
            </a:xfrm>
            <a:custGeom>
              <a:avLst/>
              <a:gdLst>
                <a:gd name="T0" fmla="*/ 0 w 200"/>
                <a:gd name="T1" fmla="*/ 0 h 393"/>
                <a:gd name="T2" fmla="*/ 144 w 200"/>
                <a:gd name="T3" fmla="*/ 393 h 393"/>
                <a:gd name="T4" fmla="*/ 200 w 200"/>
                <a:gd name="T5" fmla="*/ 393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0" h="393">
                  <a:moveTo>
                    <a:pt x="0" y="0"/>
                  </a:moveTo>
                  <a:lnTo>
                    <a:pt x="144" y="393"/>
                  </a:lnTo>
                  <a:lnTo>
                    <a:pt x="200" y="39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38" name="Freeform 186"/>
            <p:cNvSpPr>
              <a:spLocks/>
            </p:cNvSpPr>
            <p:nvPr/>
          </p:nvSpPr>
          <p:spPr bwMode="auto">
            <a:xfrm>
              <a:off x="747" y="966"/>
              <a:ext cx="93" cy="160"/>
            </a:xfrm>
            <a:custGeom>
              <a:avLst/>
              <a:gdLst>
                <a:gd name="T0" fmla="*/ 256 w 256"/>
                <a:gd name="T1" fmla="*/ 0 h 450"/>
                <a:gd name="T2" fmla="*/ 184 w 256"/>
                <a:gd name="T3" fmla="*/ 226 h 450"/>
                <a:gd name="T4" fmla="*/ 112 w 256"/>
                <a:gd name="T5" fmla="*/ 346 h 450"/>
                <a:gd name="T6" fmla="*/ 0 w 256"/>
                <a:gd name="T7" fmla="*/ 450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6" h="450">
                  <a:moveTo>
                    <a:pt x="256" y="0"/>
                  </a:moveTo>
                  <a:lnTo>
                    <a:pt x="184" y="226"/>
                  </a:lnTo>
                  <a:lnTo>
                    <a:pt x="112" y="346"/>
                  </a:lnTo>
                  <a:lnTo>
                    <a:pt x="0" y="45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39" name="Line 187"/>
            <p:cNvSpPr>
              <a:spLocks noChangeShapeType="1"/>
            </p:cNvSpPr>
            <p:nvPr/>
          </p:nvSpPr>
          <p:spPr bwMode="auto">
            <a:xfrm>
              <a:off x="1014" y="874"/>
              <a:ext cx="0" cy="2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40" name="Line 188"/>
            <p:cNvSpPr>
              <a:spLocks noChangeShapeType="1"/>
            </p:cNvSpPr>
            <p:nvPr/>
          </p:nvSpPr>
          <p:spPr bwMode="auto">
            <a:xfrm flipH="1">
              <a:off x="982" y="1011"/>
              <a:ext cx="65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41" name="Line 189"/>
            <p:cNvSpPr>
              <a:spLocks noChangeShapeType="1"/>
            </p:cNvSpPr>
            <p:nvPr/>
          </p:nvSpPr>
          <p:spPr bwMode="auto">
            <a:xfrm flipH="1">
              <a:off x="1042" y="928"/>
              <a:ext cx="5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42" name="Line 190"/>
            <p:cNvSpPr>
              <a:spLocks noChangeShapeType="1"/>
            </p:cNvSpPr>
            <p:nvPr/>
          </p:nvSpPr>
          <p:spPr bwMode="auto">
            <a:xfrm flipV="1">
              <a:off x="982" y="938"/>
              <a:ext cx="62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43" name="Line 191"/>
            <p:cNvSpPr>
              <a:spLocks noChangeShapeType="1"/>
            </p:cNvSpPr>
            <p:nvPr/>
          </p:nvSpPr>
          <p:spPr bwMode="auto">
            <a:xfrm>
              <a:off x="982" y="928"/>
              <a:ext cx="0" cy="1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44" name="Line 192"/>
            <p:cNvSpPr>
              <a:spLocks noChangeShapeType="1"/>
            </p:cNvSpPr>
            <p:nvPr/>
          </p:nvSpPr>
          <p:spPr bwMode="auto">
            <a:xfrm flipH="1">
              <a:off x="907" y="874"/>
              <a:ext cx="55" cy="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45" name="Line 193"/>
            <p:cNvSpPr>
              <a:spLocks noChangeShapeType="1"/>
            </p:cNvSpPr>
            <p:nvPr/>
          </p:nvSpPr>
          <p:spPr bwMode="auto">
            <a:xfrm flipV="1">
              <a:off x="899" y="951"/>
              <a:ext cx="68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46" name="Line 194"/>
            <p:cNvSpPr>
              <a:spLocks noChangeShapeType="1"/>
            </p:cNvSpPr>
            <p:nvPr/>
          </p:nvSpPr>
          <p:spPr bwMode="auto">
            <a:xfrm>
              <a:off x="939" y="901"/>
              <a:ext cx="0" cy="2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47" name="Freeform 195"/>
            <p:cNvSpPr>
              <a:spLocks/>
            </p:cNvSpPr>
            <p:nvPr/>
          </p:nvSpPr>
          <p:spPr bwMode="auto">
            <a:xfrm>
              <a:off x="892" y="958"/>
              <a:ext cx="47" cy="98"/>
            </a:xfrm>
            <a:custGeom>
              <a:avLst/>
              <a:gdLst>
                <a:gd name="T0" fmla="*/ 128 w 128"/>
                <a:gd name="T1" fmla="*/ 0 h 272"/>
                <a:gd name="T2" fmla="*/ 72 w 128"/>
                <a:gd name="T3" fmla="*/ 136 h 272"/>
                <a:gd name="T4" fmla="*/ 0 w 128"/>
                <a:gd name="T5" fmla="*/ 272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8" h="272">
                  <a:moveTo>
                    <a:pt x="128" y="0"/>
                  </a:moveTo>
                  <a:lnTo>
                    <a:pt x="72" y="136"/>
                  </a:lnTo>
                  <a:lnTo>
                    <a:pt x="0" y="27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48" name="Line 196"/>
            <p:cNvSpPr>
              <a:spLocks noChangeShapeType="1"/>
            </p:cNvSpPr>
            <p:nvPr/>
          </p:nvSpPr>
          <p:spPr bwMode="auto">
            <a:xfrm>
              <a:off x="939" y="971"/>
              <a:ext cx="25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49" name="Line 197"/>
            <p:cNvSpPr>
              <a:spLocks noChangeShapeType="1"/>
            </p:cNvSpPr>
            <p:nvPr/>
          </p:nvSpPr>
          <p:spPr bwMode="auto">
            <a:xfrm>
              <a:off x="1161" y="874"/>
              <a:ext cx="0" cy="1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50" name="Line 198"/>
            <p:cNvSpPr>
              <a:spLocks noChangeShapeType="1"/>
            </p:cNvSpPr>
            <p:nvPr/>
          </p:nvSpPr>
          <p:spPr bwMode="auto">
            <a:xfrm flipV="1">
              <a:off x="1101" y="943"/>
              <a:ext cx="12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51" name="Line 199"/>
            <p:cNvSpPr>
              <a:spLocks noChangeShapeType="1"/>
            </p:cNvSpPr>
            <p:nvPr/>
          </p:nvSpPr>
          <p:spPr bwMode="auto">
            <a:xfrm>
              <a:off x="1124" y="894"/>
              <a:ext cx="2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52" name="Line 200"/>
            <p:cNvSpPr>
              <a:spLocks noChangeShapeType="1"/>
            </p:cNvSpPr>
            <p:nvPr/>
          </p:nvSpPr>
          <p:spPr bwMode="auto">
            <a:xfrm flipH="1">
              <a:off x="1184" y="886"/>
              <a:ext cx="15" cy="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53" name="Line 201"/>
            <p:cNvSpPr>
              <a:spLocks noChangeShapeType="1"/>
            </p:cNvSpPr>
            <p:nvPr/>
          </p:nvSpPr>
          <p:spPr bwMode="auto">
            <a:xfrm flipH="1">
              <a:off x="1097" y="951"/>
              <a:ext cx="54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54" name="Line 202"/>
            <p:cNvSpPr>
              <a:spLocks noChangeShapeType="1"/>
            </p:cNvSpPr>
            <p:nvPr/>
          </p:nvSpPr>
          <p:spPr bwMode="auto">
            <a:xfrm>
              <a:off x="1176" y="966"/>
              <a:ext cx="40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55" name="Line 203"/>
            <p:cNvSpPr>
              <a:spLocks noChangeShapeType="1"/>
            </p:cNvSpPr>
            <p:nvPr/>
          </p:nvSpPr>
          <p:spPr bwMode="auto">
            <a:xfrm flipH="1">
              <a:off x="1087" y="1031"/>
              <a:ext cx="147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56" name="Line 204"/>
            <p:cNvSpPr>
              <a:spLocks noChangeShapeType="1"/>
            </p:cNvSpPr>
            <p:nvPr/>
          </p:nvSpPr>
          <p:spPr bwMode="auto">
            <a:xfrm flipH="1">
              <a:off x="1087" y="1103"/>
              <a:ext cx="32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57" name="Freeform 205"/>
            <p:cNvSpPr>
              <a:spLocks/>
            </p:cNvSpPr>
            <p:nvPr/>
          </p:nvSpPr>
          <p:spPr bwMode="auto">
            <a:xfrm>
              <a:off x="1159" y="1043"/>
              <a:ext cx="80" cy="80"/>
            </a:xfrm>
            <a:custGeom>
              <a:avLst/>
              <a:gdLst>
                <a:gd name="T0" fmla="*/ 0 w 225"/>
                <a:gd name="T1" fmla="*/ 0 h 225"/>
                <a:gd name="T2" fmla="*/ 145 w 225"/>
                <a:gd name="T3" fmla="*/ 225 h 225"/>
                <a:gd name="T4" fmla="*/ 225 w 225"/>
                <a:gd name="T5" fmla="*/ 225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5" h="225">
                  <a:moveTo>
                    <a:pt x="0" y="0"/>
                  </a:moveTo>
                  <a:lnTo>
                    <a:pt x="145" y="225"/>
                  </a:lnTo>
                  <a:lnTo>
                    <a:pt x="225" y="22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58" name="Freeform 206"/>
            <p:cNvSpPr>
              <a:spLocks/>
            </p:cNvSpPr>
            <p:nvPr/>
          </p:nvSpPr>
          <p:spPr bwMode="auto">
            <a:xfrm>
              <a:off x="1119" y="1011"/>
              <a:ext cx="42" cy="92"/>
            </a:xfrm>
            <a:custGeom>
              <a:avLst/>
              <a:gdLst>
                <a:gd name="T0" fmla="*/ 121 w 121"/>
                <a:gd name="T1" fmla="*/ 0 h 256"/>
                <a:gd name="T2" fmla="*/ 72 w 121"/>
                <a:gd name="T3" fmla="*/ 161 h 256"/>
                <a:gd name="T4" fmla="*/ 0 w 121"/>
                <a:gd name="T5" fmla="*/ 25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1" h="256">
                  <a:moveTo>
                    <a:pt x="121" y="0"/>
                  </a:moveTo>
                  <a:lnTo>
                    <a:pt x="72" y="161"/>
                  </a:lnTo>
                  <a:lnTo>
                    <a:pt x="0" y="25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79759" name="Group 207"/>
          <p:cNvGrpSpPr>
            <a:grpSpLocks/>
          </p:cNvGrpSpPr>
          <p:nvPr/>
        </p:nvGrpSpPr>
        <p:grpSpPr bwMode="auto">
          <a:xfrm>
            <a:off x="2722563" y="1093788"/>
            <a:ext cx="558800" cy="903287"/>
            <a:chOff x="1733" y="689"/>
            <a:chExt cx="352" cy="569"/>
          </a:xfrm>
        </p:grpSpPr>
        <p:sp>
          <p:nvSpPr>
            <p:cNvPr id="279760" name="Freeform 208"/>
            <p:cNvSpPr>
              <a:spLocks/>
            </p:cNvSpPr>
            <p:nvPr/>
          </p:nvSpPr>
          <p:spPr bwMode="auto">
            <a:xfrm>
              <a:off x="1833" y="799"/>
              <a:ext cx="25" cy="144"/>
            </a:xfrm>
            <a:custGeom>
              <a:avLst/>
              <a:gdLst>
                <a:gd name="T0" fmla="*/ 72 w 72"/>
                <a:gd name="T1" fmla="*/ 0 h 408"/>
                <a:gd name="T2" fmla="*/ 72 w 72"/>
                <a:gd name="T3" fmla="*/ 408 h 408"/>
                <a:gd name="T4" fmla="*/ 0 w 72"/>
                <a:gd name="T5" fmla="*/ 320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2" h="408">
                  <a:moveTo>
                    <a:pt x="72" y="0"/>
                  </a:moveTo>
                  <a:lnTo>
                    <a:pt x="72" y="408"/>
                  </a:lnTo>
                  <a:lnTo>
                    <a:pt x="0" y="32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61" name="Line 209"/>
            <p:cNvSpPr>
              <a:spLocks noChangeShapeType="1"/>
            </p:cNvSpPr>
            <p:nvPr/>
          </p:nvSpPr>
          <p:spPr bwMode="auto">
            <a:xfrm>
              <a:off x="1840" y="689"/>
              <a:ext cx="0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62" name="Line 210"/>
            <p:cNvSpPr>
              <a:spLocks noChangeShapeType="1"/>
            </p:cNvSpPr>
            <p:nvPr/>
          </p:nvSpPr>
          <p:spPr bwMode="auto">
            <a:xfrm flipH="1">
              <a:off x="1740" y="734"/>
              <a:ext cx="18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63" name="Line 211"/>
            <p:cNvSpPr>
              <a:spLocks noChangeShapeType="1"/>
            </p:cNvSpPr>
            <p:nvPr/>
          </p:nvSpPr>
          <p:spPr bwMode="auto">
            <a:xfrm flipV="1">
              <a:off x="1753" y="764"/>
              <a:ext cx="47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64" name="Line 212"/>
            <p:cNvSpPr>
              <a:spLocks noChangeShapeType="1"/>
            </p:cNvSpPr>
            <p:nvPr/>
          </p:nvSpPr>
          <p:spPr bwMode="auto">
            <a:xfrm flipV="1">
              <a:off x="1733" y="806"/>
              <a:ext cx="67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65" name="Line 213"/>
            <p:cNvSpPr>
              <a:spLocks noChangeShapeType="1"/>
            </p:cNvSpPr>
            <p:nvPr/>
          </p:nvSpPr>
          <p:spPr bwMode="auto">
            <a:xfrm>
              <a:off x="1778" y="689"/>
              <a:ext cx="0" cy="2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66" name="Line 214"/>
            <p:cNvSpPr>
              <a:spLocks noChangeShapeType="1"/>
            </p:cNvSpPr>
            <p:nvPr/>
          </p:nvSpPr>
          <p:spPr bwMode="auto">
            <a:xfrm flipV="1">
              <a:off x="1810" y="736"/>
              <a:ext cx="65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67" name="Line 215"/>
            <p:cNvSpPr>
              <a:spLocks noChangeShapeType="1"/>
            </p:cNvSpPr>
            <p:nvPr/>
          </p:nvSpPr>
          <p:spPr bwMode="auto">
            <a:xfrm flipV="1">
              <a:off x="1803" y="781"/>
              <a:ext cx="82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68" name="Line 216"/>
            <p:cNvSpPr>
              <a:spLocks noChangeShapeType="1"/>
            </p:cNvSpPr>
            <p:nvPr/>
          </p:nvSpPr>
          <p:spPr bwMode="auto">
            <a:xfrm flipV="1">
              <a:off x="1795" y="831"/>
              <a:ext cx="97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69" name="Line 217"/>
            <p:cNvSpPr>
              <a:spLocks noChangeShapeType="1"/>
            </p:cNvSpPr>
            <p:nvPr/>
          </p:nvSpPr>
          <p:spPr bwMode="auto">
            <a:xfrm>
              <a:off x="1813" y="854"/>
              <a:ext cx="15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70" name="Line 218"/>
            <p:cNvSpPr>
              <a:spLocks noChangeShapeType="1"/>
            </p:cNvSpPr>
            <p:nvPr/>
          </p:nvSpPr>
          <p:spPr bwMode="auto">
            <a:xfrm flipH="1">
              <a:off x="1915" y="796"/>
              <a:ext cx="40" cy="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71" name="Line 219"/>
            <p:cNvSpPr>
              <a:spLocks noChangeShapeType="1"/>
            </p:cNvSpPr>
            <p:nvPr/>
          </p:nvSpPr>
          <p:spPr bwMode="auto">
            <a:xfrm flipV="1">
              <a:off x="1955" y="761"/>
              <a:ext cx="17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72" name="Line 220"/>
            <p:cNvSpPr>
              <a:spLocks noChangeShapeType="1"/>
            </p:cNvSpPr>
            <p:nvPr/>
          </p:nvSpPr>
          <p:spPr bwMode="auto">
            <a:xfrm flipV="1">
              <a:off x="1990" y="719"/>
              <a:ext cx="77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73" name="Line 221"/>
            <p:cNvSpPr>
              <a:spLocks noChangeShapeType="1"/>
            </p:cNvSpPr>
            <p:nvPr/>
          </p:nvSpPr>
          <p:spPr bwMode="auto">
            <a:xfrm flipH="1">
              <a:off x="2030" y="804"/>
              <a:ext cx="37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74" name="Line 222"/>
            <p:cNvSpPr>
              <a:spLocks noChangeShapeType="1"/>
            </p:cNvSpPr>
            <p:nvPr/>
          </p:nvSpPr>
          <p:spPr bwMode="auto">
            <a:xfrm flipH="1">
              <a:off x="1967" y="899"/>
              <a:ext cx="118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75" name="Line 223"/>
            <p:cNvSpPr>
              <a:spLocks noChangeShapeType="1"/>
            </p:cNvSpPr>
            <p:nvPr/>
          </p:nvSpPr>
          <p:spPr bwMode="auto">
            <a:xfrm flipV="1">
              <a:off x="2030" y="726"/>
              <a:ext cx="0" cy="1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76" name="Line 224"/>
            <p:cNvSpPr>
              <a:spLocks noChangeShapeType="1"/>
            </p:cNvSpPr>
            <p:nvPr/>
          </p:nvSpPr>
          <p:spPr bwMode="auto">
            <a:xfrm>
              <a:off x="1995" y="781"/>
              <a:ext cx="0" cy="1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77" name="Line 225"/>
            <p:cNvSpPr>
              <a:spLocks noChangeShapeType="1"/>
            </p:cNvSpPr>
            <p:nvPr/>
          </p:nvSpPr>
          <p:spPr bwMode="auto">
            <a:xfrm>
              <a:off x="1955" y="796"/>
              <a:ext cx="0" cy="1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78" name="Line 226"/>
            <p:cNvSpPr>
              <a:spLocks noChangeShapeType="1"/>
            </p:cNvSpPr>
            <p:nvPr/>
          </p:nvSpPr>
          <p:spPr bwMode="auto">
            <a:xfrm flipV="1">
              <a:off x="1927" y="696"/>
              <a:ext cx="45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79" name="Line 227"/>
            <p:cNvSpPr>
              <a:spLocks noChangeShapeType="1"/>
            </p:cNvSpPr>
            <p:nvPr/>
          </p:nvSpPr>
          <p:spPr bwMode="auto">
            <a:xfrm flipH="1">
              <a:off x="1733" y="1008"/>
              <a:ext cx="67" cy="1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80" name="Line 228"/>
            <p:cNvSpPr>
              <a:spLocks noChangeShapeType="1"/>
            </p:cNvSpPr>
            <p:nvPr/>
          </p:nvSpPr>
          <p:spPr bwMode="auto">
            <a:xfrm>
              <a:off x="1775" y="1068"/>
              <a:ext cx="0" cy="1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81" name="Line 229"/>
            <p:cNvSpPr>
              <a:spLocks noChangeShapeType="1"/>
            </p:cNvSpPr>
            <p:nvPr/>
          </p:nvSpPr>
          <p:spPr bwMode="auto">
            <a:xfrm flipV="1">
              <a:off x="1795" y="1088"/>
              <a:ext cx="85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82" name="Line 230"/>
            <p:cNvSpPr>
              <a:spLocks noChangeShapeType="1"/>
            </p:cNvSpPr>
            <p:nvPr/>
          </p:nvSpPr>
          <p:spPr bwMode="auto">
            <a:xfrm flipH="1" flipV="1">
              <a:off x="1887" y="1188"/>
              <a:ext cx="3" cy="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83" name="Freeform 231"/>
            <p:cNvSpPr>
              <a:spLocks/>
            </p:cNvSpPr>
            <p:nvPr/>
          </p:nvSpPr>
          <p:spPr bwMode="auto">
            <a:xfrm>
              <a:off x="1833" y="1106"/>
              <a:ext cx="57" cy="147"/>
            </a:xfrm>
            <a:custGeom>
              <a:avLst/>
              <a:gdLst>
                <a:gd name="T0" fmla="*/ 0 w 161"/>
                <a:gd name="T1" fmla="*/ 0 h 410"/>
                <a:gd name="T2" fmla="*/ 80 w 161"/>
                <a:gd name="T3" fmla="*/ 306 h 410"/>
                <a:gd name="T4" fmla="*/ 161 w 161"/>
                <a:gd name="T5" fmla="*/ 410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1" h="410">
                  <a:moveTo>
                    <a:pt x="0" y="0"/>
                  </a:moveTo>
                  <a:lnTo>
                    <a:pt x="80" y="306"/>
                  </a:lnTo>
                  <a:lnTo>
                    <a:pt x="161" y="41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84" name="Line 232"/>
            <p:cNvSpPr>
              <a:spLocks noChangeShapeType="1"/>
            </p:cNvSpPr>
            <p:nvPr/>
          </p:nvSpPr>
          <p:spPr bwMode="auto">
            <a:xfrm>
              <a:off x="1850" y="1023"/>
              <a:ext cx="20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85" name="Line 233"/>
            <p:cNvSpPr>
              <a:spLocks noChangeShapeType="1"/>
            </p:cNvSpPr>
            <p:nvPr/>
          </p:nvSpPr>
          <p:spPr bwMode="auto">
            <a:xfrm>
              <a:off x="1825" y="1006"/>
              <a:ext cx="8" cy="1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86" name="Line 234"/>
            <p:cNvSpPr>
              <a:spLocks noChangeShapeType="1"/>
            </p:cNvSpPr>
            <p:nvPr/>
          </p:nvSpPr>
          <p:spPr bwMode="auto">
            <a:xfrm>
              <a:off x="1965" y="996"/>
              <a:ext cx="0" cy="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87" name="Line 235"/>
            <p:cNvSpPr>
              <a:spLocks noChangeShapeType="1"/>
            </p:cNvSpPr>
            <p:nvPr/>
          </p:nvSpPr>
          <p:spPr bwMode="auto">
            <a:xfrm flipV="1">
              <a:off x="1965" y="1013"/>
              <a:ext cx="70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88" name="Line 236"/>
            <p:cNvSpPr>
              <a:spLocks noChangeShapeType="1"/>
            </p:cNvSpPr>
            <p:nvPr/>
          </p:nvSpPr>
          <p:spPr bwMode="auto">
            <a:xfrm flipH="1">
              <a:off x="2032" y="1001"/>
              <a:ext cx="5" cy="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89" name="Line 237"/>
            <p:cNvSpPr>
              <a:spLocks noChangeShapeType="1"/>
            </p:cNvSpPr>
            <p:nvPr/>
          </p:nvSpPr>
          <p:spPr bwMode="auto">
            <a:xfrm flipH="1">
              <a:off x="1965" y="1068"/>
              <a:ext cx="72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90" name="Line 238"/>
            <p:cNvSpPr>
              <a:spLocks noChangeShapeType="1"/>
            </p:cNvSpPr>
            <p:nvPr/>
          </p:nvSpPr>
          <p:spPr bwMode="auto">
            <a:xfrm flipV="1">
              <a:off x="1920" y="1101"/>
              <a:ext cx="150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91" name="Line 239"/>
            <p:cNvSpPr>
              <a:spLocks noChangeShapeType="1"/>
            </p:cNvSpPr>
            <p:nvPr/>
          </p:nvSpPr>
          <p:spPr bwMode="auto">
            <a:xfrm flipH="1">
              <a:off x="1965" y="1108"/>
              <a:ext cx="10" cy="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92" name="Freeform 240"/>
            <p:cNvSpPr>
              <a:spLocks/>
            </p:cNvSpPr>
            <p:nvPr/>
          </p:nvSpPr>
          <p:spPr bwMode="auto">
            <a:xfrm>
              <a:off x="1982" y="1141"/>
              <a:ext cx="60" cy="117"/>
            </a:xfrm>
            <a:custGeom>
              <a:avLst/>
              <a:gdLst>
                <a:gd name="T0" fmla="*/ 169 w 169"/>
                <a:gd name="T1" fmla="*/ 0 h 329"/>
                <a:gd name="T2" fmla="*/ 73 w 169"/>
                <a:gd name="T3" fmla="*/ 329 h 329"/>
                <a:gd name="T4" fmla="*/ 0 w 169"/>
                <a:gd name="T5" fmla="*/ 201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9" h="329">
                  <a:moveTo>
                    <a:pt x="169" y="0"/>
                  </a:moveTo>
                  <a:lnTo>
                    <a:pt x="73" y="329"/>
                  </a:lnTo>
                  <a:lnTo>
                    <a:pt x="0" y="20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93" name="Line 241"/>
            <p:cNvSpPr>
              <a:spLocks noChangeShapeType="1"/>
            </p:cNvSpPr>
            <p:nvPr/>
          </p:nvSpPr>
          <p:spPr bwMode="auto">
            <a:xfrm flipH="1">
              <a:off x="1957" y="1151"/>
              <a:ext cx="80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79794" name="Group 242"/>
          <p:cNvGrpSpPr>
            <a:grpSpLocks/>
          </p:cNvGrpSpPr>
          <p:nvPr/>
        </p:nvGrpSpPr>
        <p:grpSpPr bwMode="auto">
          <a:xfrm>
            <a:off x="3779838" y="1379538"/>
            <a:ext cx="823912" cy="419100"/>
            <a:chOff x="2381" y="869"/>
            <a:chExt cx="519" cy="264"/>
          </a:xfrm>
        </p:grpSpPr>
        <p:sp>
          <p:nvSpPr>
            <p:cNvPr id="279795" name="Line 243"/>
            <p:cNvSpPr>
              <a:spLocks noChangeShapeType="1"/>
            </p:cNvSpPr>
            <p:nvPr/>
          </p:nvSpPr>
          <p:spPr bwMode="auto">
            <a:xfrm flipH="1">
              <a:off x="2389" y="884"/>
              <a:ext cx="42" cy="1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96" name="Line 244"/>
            <p:cNvSpPr>
              <a:spLocks noChangeShapeType="1"/>
            </p:cNvSpPr>
            <p:nvPr/>
          </p:nvSpPr>
          <p:spPr bwMode="auto">
            <a:xfrm flipV="1">
              <a:off x="2409" y="943"/>
              <a:ext cx="47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97" name="Line 245"/>
            <p:cNvSpPr>
              <a:spLocks noChangeShapeType="1"/>
            </p:cNvSpPr>
            <p:nvPr/>
          </p:nvSpPr>
          <p:spPr bwMode="auto">
            <a:xfrm>
              <a:off x="2401" y="968"/>
              <a:ext cx="28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98" name="Line 246"/>
            <p:cNvSpPr>
              <a:spLocks noChangeShapeType="1"/>
            </p:cNvSpPr>
            <p:nvPr/>
          </p:nvSpPr>
          <p:spPr bwMode="auto">
            <a:xfrm>
              <a:off x="2484" y="869"/>
              <a:ext cx="0" cy="2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799" name="Line 247"/>
            <p:cNvSpPr>
              <a:spLocks noChangeShapeType="1"/>
            </p:cNvSpPr>
            <p:nvPr/>
          </p:nvSpPr>
          <p:spPr bwMode="auto">
            <a:xfrm>
              <a:off x="2484" y="953"/>
              <a:ext cx="52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00" name="Freeform 248"/>
            <p:cNvSpPr>
              <a:spLocks/>
            </p:cNvSpPr>
            <p:nvPr/>
          </p:nvSpPr>
          <p:spPr bwMode="auto">
            <a:xfrm>
              <a:off x="2381" y="931"/>
              <a:ext cx="78" cy="172"/>
            </a:xfrm>
            <a:custGeom>
              <a:avLst/>
              <a:gdLst>
                <a:gd name="T0" fmla="*/ 217 w 217"/>
                <a:gd name="T1" fmla="*/ 0 h 481"/>
                <a:gd name="T2" fmla="*/ 153 w 217"/>
                <a:gd name="T3" fmla="*/ 233 h 481"/>
                <a:gd name="T4" fmla="*/ 121 w 217"/>
                <a:gd name="T5" fmla="*/ 305 h 481"/>
                <a:gd name="T6" fmla="*/ 0 w 217"/>
                <a:gd name="T7" fmla="*/ 481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7" h="481">
                  <a:moveTo>
                    <a:pt x="217" y="0"/>
                  </a:moveTo>
                  <a:lnTo>
                    <a:pt x="153" y="233"/>
                  </a:lnTo>
                  <a:lnTo>
                    <a:pt x="121" y="305"/>
                  </a:lnTo>
                  <a:lnTo>
                    <a:pt x="0" y="48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01" name="Line 249"/>
            <p:cNvSpPr>
              <a:spLocks noChangeShapeType="1"/>
            </p:cNvSpPr>
            <p:nvPr/>
          </p:nvSpPr>
          <p:spPr bwMode="auto">
            <a:xfrm flipV="1">
              <a:off x="2586" y="896"/>
              <a:ext cx="8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02" name="Line 250"/>
            <p:cNvSpPr>
              <a:spLocks noChangeShapeType="1"/>
            </p:cNvSpPr>
            <p:nvPr/>
          </p:nvSpPr>
          <p:spPr bwMode="auto">
            <a:xfrm flipV="1">
              <a:off x="2574" y="983"/>
              <a:ext cx="99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03" name="Line 251"/>
            <p:cNvSpPr>
              <a:spLocks noChangeShapeType="1"/>
            </p:cNvSpPr>
            <p:nvPr/>
          </p:nvSpPr>
          <p:spPr bwMode="auto">
            <a:xfrm flipH="1">
              <a:off x="2584" y="1053"/>
              <a:ext cx="25" cy="6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04" name="Line 252"/>
            <p:cNvSpPr>
              <a:spLocks noChangeShapeType="1"/>
            </p:cNvSpPr>
            <p:nvPr/>
          </p:nvSpPr>
          <p:spPr bwMode="auto">
            <a:xfrm flipH="1">
              <a:off x="2671" y="879"/>
              <a:ext cx="40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05" name="Line 253"/>
            <p:cNvSpPr>
              <a:spLocks noChangeShapeType="1"/>
            </p:cNvSpPr>
            <p:nvPr/>
          </p:nvSpPr>
          <p:spPr bwMode="auto">
            <a:xfrm flipH="1">
              <a:off x="2663" y="948"/>
              <a:ext cx="53" cy="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06" name="Freeform 254"/>
            <p:cNvSpPr>
              <a:spLocks/>
            </p:cNvSpPr>
            <p:nvPr/>
          </p:nvSpPr>
          <p:spPr bwMode="auto">
            <a:xfrm>
              <a:off x="2651" y="1001"/>
              <a:ext cx="77" cy="132"/>
            </a:xfrm>
            <a:custGeom>
              <a:avLst/>
              <a:gdLst>
                <a:gd name="T0" fmla="*/ 217 w 217"/>
                <a:gd name="T1" fmla="*/ 0 h 369"/>
                <a:gd name="T2" fmla="*/ 161 w 217"/>
                <a:gd name="T3" fmla="*/ 152 h 369"/>
                <a:gd name="T4" fmla="*/ 96 w 217"/>
                <a:gd name="T5" fmla="*/ 272 h 369"/>
                <a:gd name="T6" fmla="*/ 0 w 217"/>
                <a:gd name="T7" fmla="*/ 369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7" h="369">
                  <a:moveTo>
                    <a:pt x="217" y="0"/>
                  </a:moveTo>
                  <a:lnTo>
                    <a:pt x="161" y="152"/>
                  </a:lnTo>
                  <a:lnTo>
                    <a:pt x="96" y="272"/>
                  </a:lnTo>
                  <a:lnTo>
                    <a:pt x="0" y="36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07" name="Line 255"/>
            <p:cNvSpPr>
              <a:spLocks noChangeShapeType="1"/>
            </p:cNvSpPr>
            <p:nvPr/>
          </p:nvSpPr>
          <p:spPr bwMode="auto">
            <a:xfrm flipV="1">
              <a:off x="2609" y="1003"/>
              <a:ext cx="5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08" name="Line 256"/>
            <p:cNvSpPr>
              <a:spLocks noChangeShapeType="1"/>
            </p:cNvSpPr>
            <p:nvPr/>
          </p:nvSpPr>
          <p:spPr bwMode="auto">
            <a:xfrm>
              <a:off x="2648" y="904"/>
              <a:ext cx="0" cy="2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09" name="Line 257"/>
            <p:cNvSpPr>
              <a:spLocks noChangeShapeType="1"/>
            </p:cNvSpPr>
            <p:nvPr/>
          </p:nvSpPr>
          <p:spPr bwMode="auto">
            <a:xfrm>
              <a:off x="2614" y="911"/>
              <a:ext cx="0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10" name="Line 258"/>
            <p:cNvSpPr>
              <a:spLocks noChangeShapeType="1"/>
            </p:cNvSpPr>
            <p:nvPr/>
          </p:nvSpPr>
          <p:spPr bwMode="auto">
            <a:xfrm flipH="1">
              <a:off x="2781" y="894"/>
              <a:ext cx="119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11" name="Line 259"/>
            <p:cNvSpPr>
              <a:spLocks noChangeShapeType="1"/>
            </p:cNvSpPr>
            <p:nvPr/>
          </p:nvSpPr>
          <p:spPr bwMode="auto">
            <a:xfrm flipV="1">
              <a:off x="2781" y="1093"/>
              <a:ext cx="112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12" name="Line 260"/>
            <p:cNvSpPr>
              <a:spLocks noChangeShapeType="1"/>
            </p:cNvSpPr>
            <p:nvPr/>
          </p:nvSpPr>
          <p:spPr bwMode="auto">
            <a:xfrm flipV="1">
              <a:off x="2898" y="884"/>
              <a:ext cx="2" cy="2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13" name="Freeform 261"/>
            <p:cNvSpPr>
              <a:spLocks/>
            </p:cNvSpPr>
            <p:nvPr/>
          </p:nvSpPr>
          <p:spPr bwMode="auto">
            <a:xfrm>
              <a:off x="2893" y="1093"/>
              <a:ext cx="5" cy="23"/>
            </a:xfrm>
            <a:custGeom>
              <a:avLst/>
              <a:gdLst>
                <a:gd name="T0" fmla="*/ 16 w 16"/>
                <a:gd name="T1" fmla="*/ 64 h 64"/>
                <a:gd name="T2" fmla="*/ 16 w 16"/>
                <a:gd name="T3" fmla="*/ 40 h 64"/>
                <a:gd name="T4" fmla="*/ 0 w 16"/>
                <a:gd name="T5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64">
                  <a:moveTo>
                    <a:pt x="16" y="64"/>
                  </a:moveTo>
                  <a:lnTo>
                    <a:pt x="16" y="4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14" name="Line 262"/>
            <p:cNvSpPr>
              <a:spLocks noChangeShapeType="1"/>
            </p:cNvSpPr>
            <p:nvPr/>
          </p:nvSpPr>
          <p:spPr bwMode="auto">
            <a:xfrm>
              <a:off x="2781" y="884"/>
              <a:ext cx="0" cy="2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15" name="Line 263"/>
            <p:cNvSpPr>
              <a:spLocks noChangeShapeType="1"/>
            </p:cNvSpPr>
            <p:nvPr/>
          </p:nvSpPr>
          <p:spPr bwMode="auto">
            <a:xfrm>
              <a:off x="2781" y="881"/>
              <a:ext cx="0" cy="2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16" name="Line 264"/>
            <p:cNvSpPr>
              <a:spLocks noChangeShapeType="1"/>
            </p:cNvSpPr>
            <p:nvPr/>
          </p:nvSpPr>
          <p:spPr bwMode="auto">
            <a:xfrm flipH="1">
              <a:off x="2798" y="918"/>
              <a:ext cx="45" cy="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17" name="Freeform 265"/>
            <p:cNvSpPr>
              <a:spLocks/>
            </p:cNvSpPr>
            <p:nvPr/>
          </p:nvSpPr>
          <p:spPr bwMode="auto">
            <a:xfrm>
              <a:off x="2823" y="963"/>
              <a:ext cx="72" cy="60"/>
            </a:xfrm>
            <a:custGeom>
              <a:avLst/>
              <a:gdLst>
                <a:gd name="T0" fmla="*/ 0 w 201"/>
                <a:gd name="T1" fmla="*/ 0 h 168"/>
                <a:gd name="T2" fmla="*/ 161 w 201"/>
                <a:gd name="T3" fmla="*/ 168 h 168"/>
                <a:gd name="T4" fmla="*/ 201 w 201"/>
                <a:gd name="T5" fmla="*/ 16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1" h="168">
                  <a:moveTo>
                    <a:pt x="0" y="0"/>
                  </a:moveTo>
                  <a:lnTo>
                    <a:pt x="161" y="168"/>
                  </a:lnTo>
                  <a:lnTo>
                    <a:pt x="201" y="16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18" name="Line 266"/>
            <p:cNvSpPr>
              <a:spLocks noChangeShapeType="1"/>
            </p:cNvSpPr>
            <p:nvPr/>
          </p:nvSpPr>
          <p:spPr bwMode="auto">
            <a:xfrm>
              <a:off x="2833" y="1021"/>
              <a:ext cx="2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19" name="Line 267"/>
            <p:cNvSpPr>
              <a:spLocks noChangeShapeType="1"/>
            </p:cNvSpPr>
            <p:nvPr/>
          </p:nvSpPr>
          <p:spPr bwMode="auto">
            <a:xfrm>
              <a:off x="2823" y="1053"/>
              <a:ext cx="3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20" name="Line 268"/>
            <p:cNvSpPr>
              <a:spLocks noChangeShapeType="1"/>
            </p:cNvSpPr>
            <p:nvPr/>
          </p:nvSpPr>
          <p:spPr bwMode="auto">
            <a:xfrm flipV="1">
              <a:off x="2826" y="941"/>
              <a:ext cx="37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21" name="Freeform 269"/>
            <p:cNvSpPr>
              <a:spLocks/>
            </p:cNvSpPr>
            <p:nvPr/>
          </p:nvSpPr>
          <p:spPr bwMode="auto">
            <a:xfrm>
              <a:off x="2826" y="928"/>
              <a:ext cx="47" cy="75"/>
            </a:xfrm>
            <a:custGeom>
              <a:avLst/>
              <a:gdLst>
                <a:gd name="T0" fmla="*/ 0 w 128"/>
                <a:gd name="T1" fmla="*/ 208 h 208"/>
                <a:gd name="T2" fmla="*/ 48 w 128"/>
                <a:gd name="T3" fmla="*/ 145 h 208"/>
                <a:gd name="T4" fmla="*/ 128 w 128"/>
                <a:gd name="T5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8" h="208">
                  <a:moveTo>
                    <a:pt x="0" y="208"/>
                  </a:moveTo>
                  <a:lnTo>
                    <a:pt x="48" y="145"/>
                  </a:lnTo>
                  <a:lnTo>
                    <a:pt x="12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22" name="Line 270"/>
            <p:cNvSpPr>
              <a:spLocks noChangeShapeType="1"/>
            </p:cNvSpPr>
            <p:nvPr/>
          </p:nvSpPr>
          <p:spPr bwMode="auto">
            <a:xfrm flipV="1">
              <a:off x="2786" y="1003"/>
              <a:ext cx="40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79823" name="Group 271"/>
          <p:cNvGrpSpPr>
            <a:grpSpLocks/>
          </p:cNvGrpSpPr>
          <p:nvPr/>
        </p:nvGrpSpPr>
        <p:grpSpPr bwMode="auto">
          <a:xfrm>
            <a:off x="5475288" y="1387475"/>
            <a:ext cx="2424112" cy="395288"/>
            <a:chOff x="3449" y="874"/>
            <a:chExt cx="1527" cy="249"/>
          </a:xfrm>
        </p:grpSpPr>
        <p:sp>
          <p:nvSpPr>
            <p:cNvPr id="279824" name="Line 272"/>
            <p:cNvSpPr>
              <a:spLocks noChangeShapeType="1"/>
            </p:cNvSpPr>
            <p:nvPr/>
          </p:nvSpPr>
          <p:spPr bwMode="auto">
            <a:xfrm flipV="1">
              <a:off x="3492" y="951"/>
              <a:ext cx="77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25" name="Line 273"/>
            <p:cNvSpPr>
              <a:spLocks noChangeShapeType="1"/>
            </p:cNvSpPr>
            <p:nvPr/>
          </p:nvSpPr>
          <p:spPr bwMode="auto">
            <a:xfrm flipH="1">
              <a:off x="3489" y="1006"/>
              <a:ext cx="8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26" name="Line 274"/>
            <p:cNvSpPr>
              <a:spLocks noChangeShapeType="1"/>
            </p:cNvSpPr>
            <p:nvPr/>
          </p:nvSpPr>
          <p:spPr bwMode="auto">
            <a:xfrm flipV="1">
              <a:off x="3527" y="901"/>
              <a:ext cx="0" cy="2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27" name="Freeform 275"/>
            <p:cNvSpPr>
              <a:spLocks/>
            </p:cNvSpPr>
            <p:nvPr/>
          </p:nvSpPr>
          <p:spPr bwMode="auto">
            <a:xfrm>
              <a:off x="3554" y="886"/>
              <a:ext cx="30" cy="237"/>
            </a:xfrm>
            <a:custGeom>
              <a:avLst/>
              <a:gdLst>
                <a:gd name="T0" fmla="*/ 80 w 80"/>
                <a:gd name="T1" fmla="*/ 0 h 667"/>
                <a:gd name="T2" fmla="*/ 80 w 80"/>
                <a:gd name="T3" fmla="*/ 667 h 667"/>
                <a:gd name="T4" fmla="*/ 0 w 80"/>
                <a:gd name="T5" fmla="*/ 555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0" h="667">
                  <a:moveTo>
                    <a:pt x="80" y="0"/>
                  </a:moveTo>
                  <a:lnTo>
                    <a:pt x="80" y="667"/>
                  </a:lnTo>
                  <a:lnTo>
                    <a:pt x="0" y="55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28" name="Line 276"/>
            <p:cNvSpPr>
              <a:spLocks noChangeShapeType="1"/>
            </p:cNvSpPr>
            <p:nvPr/>
          </p:nvSpPr>
          <p:spPr bwMode="auto">
            <a:xfrm flipV="1">
              <a:off x="3479" y="889"/>
              <a:ext cx="105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29" name="Freeform 277"/>
            <p:cNvSpPr>
              <a:spLocks/>
            </p:cNvSpPr>
            <p:nvPr/>
          </p:nvSpPr>
          <p:spPr bwMode="auto">
            <a:xfrm>
              <a:off x="3449" y="884"/>
              <a:ext cx="30" cy="222"/>
            </a:xfrm>
            <a:custGeom>
              <a:avLst/>
              <a:gdLst>
                <a:gd name="T0" fmla="*/ 0 w 88"/>
                <a:gd name="T1" fmla="*/ 626 h 626"/>
                <a:gd name="T2" fmla="*/ 55 w 88"/>
                <a:gd name="T3" fmla="*/ 506 h 626"/>
                <a:gd name="T4" fmla="*/ 88 w 88"/>
                <a:gd name="T5" fmla="*/ 265 h 626"/>
                <a:gd name="T6" fmla="*/ 88 w 88"/>
                <a:gd name="T7" fmla="*/ 0 h 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626">
                  <a:moveTo>
                    <a:pt x="0" y="626"/>
                  </a:moveTo>
                  <a:lnTo>
                    <a:pt x="55" y="506"/>
                  </a:lnTo>
                  <a:lnTo>
                    <a:pt x="88" y="265"/>
                  </a:lnTo>
                  <a:lnTo>
                    <a:pt x="8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30" name="Line 278"/>
            <p:cNvSpPr>
              <a:spLocks noChangeShapeType="1"/>
            </p:cNvSpPr>
            <p:nvPr/>
          </p:nvSpPr>
          <p:spPr bwMode="auto">
            <a:xfrm flipV="1">
              <a:off x="4814" y="986"/>
              <a:ext cx="40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31" name="Freeform 279"/>
            <p:cNvSpPr>
              <a:spLocks/>
            </p:cNvSpPr>
            <p:nvPr/>
          </p:nvSpPr>
          <p:spPr bwMode="auto">
            <a:xfrm>
              <a:off x="4814" y="981"/>
              <a:ext cx="45" cy="100"/>
            </a:xfrm>
            <a:custGeom>
              <a:avLst/>
              <a:gdLst>
                <a:gd name="T0" fmla="*/ 122 w 122"/>
                <a:gd name="T1" fmla="*/ 0 h 281"/>
                <a:gd name="T2" fmla="*/ 73 w 122"/>
                <a:gd name="T3" fmla="*/ 120 h 281"/>
                <a:gd name="T4" fmla="*/ 89 w 122"/>
                <a:gd name="T5" fmla="*/ 185 h 281"/>
                <a:gd name="T6" fmla="*/ 65 w 122"/>
                <a:gd name="T7" fmla="*/ 281 h 281"/>
                <a:gd name="T8" fmla="*/ 0 w 122"/>
                <a:gd name="T9" fmla="*/ 281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2" h="281">
                  <a:moveTo>
                    <a:pt x="122" y="0"/>
                  </a:moveTo>
                  <a:lnTo>
                    <a:pt x="73" y="120"/>
                  </a:lnTo>
                  <a:lnTo>
                    <a:pt x="89" y="185"/>
                  </a:lnTo>
                  <a:lnTo>
                    <a:pt x="65" y="281"/>
                  </a:lnTo>
                  <a:lnTo>
                    <a:pt x="0" y="28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32" name="Freeform 280"/>
            <p:cNvSpPr>
              <a:spLocks/>
            </p:cNvSpPr>
            <p:nvPr/>
          </p:nvSpPr>
          <p:spPr bwMode="auto">
            <a:xfrm>
              <a:off x="4837" y="1081"/>
              <a:ext cx="139" cy="42"/>
            </a:xfrm>
            <a:custGeom>
              <a:avLst/>
              <a:gdLst>
                <a:gd name="T0" fmla="*/ 0 w 386"/>
                <a:gd name="T1" fmla="*/ 0 h 120"/>
                <a:gd name="T2" fmla="*/ 321 w 386"/>
                <a:gd name="T3" fmla="*/ 120 h 120"/>
                <a:gd name="T4" fmla="*/ 386 w 386"/>
                <a:gd name="T5" fmla="*/ 104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6" h="120">
                  <a:moveTo>
                    <a:pt x="0" y="0"/>
                  </a:moveTo>
                  <a:lnTo>
                    <a:pt x="321" y="120"/>
                  </a:lnTo>
                  <a:lnTo>
                    <a:pt x="386" y="10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33" name="Line 281"/>
            <p:cNvSpPr>
              <a:spLocks noChangeShapeType="1"/>
            </p:cNvSpPr>
            <p:nvPr/>
          </p:nvSpPr>
          <p:spPr bwMode="auto">
            <a:xfrm>
              <a:off x="4837" y="909"/>
              <a:ext cx="17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34" name="Freeform 282"/>
            <p:cNvSpPr>
              <a:spLocks/>
            </p:cNvSpPr>
            <p:nvPr/>
          </p:nvSpPr>
          <p:spPr bwMode="auto">
            <a:xfrm>
              <a:off x="4921" y="891"/>
              <a:ext cx="55" cy="75"/>
            </a:xfrm>
            <a:custGeom>
              <a:avLst/>
              <a:gdLst>
                <a:gd name="T0" fmla="*/ 0 w 154"/>
                <a:gd name="T1" fmla="*/ 0 h 209"/>
                <a:gd name="T2" fmla="*/ 105 w 154"/>
                <a:gd name="T3" fmla="*/ 209 h 209"/>
                <a:gd name="T4" fmla="*/ 154 w 154"/>
                <a:gd name="T5" fmla="*/ 209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4" h="209">
                  <a:moveTo>
                    <a:pt x="0" y="0"/>
                  </a:moveTo>
                  <a:lnTo>
                    <a:pt x="105" y="209"/>
                  </a:lnTo>
                  <a:lnTo>
                    <a:pt x="154" y="20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35" name="Line 283"/>
            <p:cNvSpPr>
              <a:spLocks noChangeShapeType="1"/>
            </p:cNvSpPr>
            <p:nvPr/>
          </p:nvSpPr>
          <p:spPr bwMode="auto">
            <a:xfrm flipV="1">
              <a:off x="4894" y="966"/>
              <a:ext cx="50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36" name="Line 284"/>
            <p:cNvSpPr>
              <a:spLocks noChangeShapeType="1"/>
            </p:cNvSpPr>
            <p:nvPr/>
          </p:nvSpPr>
          <p:spPr bwMode="auto">
            <a:xfrm flipV="1">
              <a:off x="4877" y="1003"/>
              <a:ext cx="84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37" name="Freeform 285"/>
            <p:cNvSpPr>
              <a:spLocks/>
            </p:cNvSpPr>
            <p:nvPr/>
          </p:nvSpPr>
          <p:spPr bwMode="auto">
            <a:xfrm>
              <a:off x="4902" y="971"/>
              <a:ext cx="19" cy="122"/>
            </a:xfrm>
            <a:custGeom>
              <a:avLst/>
              <a:gdLst>
                <a:gd name="T0" fmla="*/ 55 w 55"/>
                <a:gd name="T1" fmla="*/ 0 h 338"/>
                <a:gd name="T2" fmla="*/ 55 w 55"/>
                <a:gd name="T3" fmla="*/ 338 h 338"/>
                <a:gd name="T4" fmla="*/ 0 w 55"/>
                <a:gd name="T5" fmla="*/ 258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5" h="338">
                  <a:moveTo>
                    <a:pt x="55" y="0"/>
                  </a:moveTo>
                  <a:lnTo>
                    <a:pt x="55" y="338"/>
                  </a:lnTo>
                  <a:lnTo>
                    <a:pt x="0" y="25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38" name="Line 286"/>
            <p:cNvSpPr>
              <a:spLocks noChangeShapeType="1"/>
            </p:cNvSpPr>
            <p:nvPr/>
          </p:nvSpPr>
          <p:spPr bwMode="auto">
            <a:xfrm flipH="1">
              <a:off x="4867" y="1026"/>
              <a:ext cx="35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39" name="Line 287"/>
            <p:cNvSpPr>
              <a:spLocks noChangeShapeType="1"/>
            </p:cNvSpPr>
            <p:nvPr/>
          </p:nvSpPr>
          <p:spPr bwMode="auto">
            <a:xfrm>
              <a:off x="4931" y="1031"/>
              <a:ext cx="28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40" name="Freeform 288"/>
            <p:cNvSpPr>
              <a:spLocks/>
            </p:cNvSpPr>
            <p:nvPr/>
          </p:nvSpPr>
          <p:spPr bwMode="auto">
            <a:xfrm>
              <a:off x="4872" y="874"/>
              <a:ext cx="52" cy="109"/>
            </a:xfrm>
            <a:custGeom>
              <a:avLst/>
              <a:gdLst>
                <a:gd name="T0" fmla="*/ 145 w 145"/>
                <a:gd name="T1" fmla="*/ 0 h 306"/>
                <a:gd name="T2" fmla="*/ 57 w 145"/>
                <a:gd name="T3" fmla="*/ 209 h 306"/>
                <a:gd name="T4" fmla="*/ 0 w 145"/>
                <a:gd name="T5" fmla="*/ 306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5" h="306">
                  <a:moveTo>
                    <a:pt x="145" y="0"/>
                  </a:moveTo>
                  <a:lnTo>
                    <a:pt x="57" y="209"/>
                  </a:lnTo>
                  <a:lnTo>
                    <a:pt x="0" y="30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79859" name="Group 307"/>
          <p:cNvGrpSpPr>
            <a:grpSpLocks/>
          </p:cNvGrpSpPr>
          <p:nvPr/>
        </p:nvGrpSpPr>
        <p:grpSpPr bwMode="auto">
          <a:xfrm>
            <a:off x="136525" y="2024063"/>
            <a:ext cx="8864600" cy="4591050"/>
            <a:chOff x="86" y="1275"/>
            <a:chExt cx="5584" cy="2892"/>
          </a:xfrm>
        </p:grpSpPr>
        <p:sp>
          <p:nvSpPr>
            <p:cNvPr id="279860" name="Line 308"/>
            <p:cNvSpPr>
              <a:spLocks noChangeShapeType="1"/>
            </p:cNvSpPr>
            <p:nvPr/>
          </p:nvSpPr>
          <p:spPr bwMode="auto">
            <a:xfrm>
              <a:off x="363" y="1275"/>
              <a:ext cx="0" cy="14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61" name="Line 309"/>
            <p:cNvSpPr>
              <a:spLocks noChangeShapeType="1"/>
            </p:cNvSpPr>
            <p:nvPr/>
          </p:nvSpPr>
          <p:spPr bwMode="auto">
            <a:xfrm>
              <a:off x="86" y="2722"/>
              <a:ext cx="558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62" name="Line 310"/>
            <p:cNvSpPr>
              <a:spLocks noChangeShapeType="1"/>
            </p:cNvSpPr>
            <p:nvPr/>
          </p:nvSpPr>
          <p:spPr bwMode="auto">
            <a:xfrm>
              <a:off x="363" y="2722"/>
              <a:ext cx="0" cy="14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79863" name="Group 311"/>
          <p:cNvGrpSpPr>
            <a:grpSpLocks/>
          </p:cNvGrpSpPr>
          <p:nvPr/>
        </p:nvGrpSpPr>
        <p:grpSpPr bwMode="auto">
          <a:xfrm>
            <a:off x="176213" y="2132013"/>
            <a:ext cx="257175" cy="2043112"/>
            <a:chOff x="111" y="1343"/>
            <a:chExt cx="162" cy="1287"/>
          </a:xfrm>
        </p:grpSpPr>
        <p:sp>
          <p:nvSpPr>
            <p:cNvPr id="279864" name="Line 312"/>
            <p:cNvSpPr>
              <a:spLocks noChangeShapeType="1"/>
            </p:cNvSpPr>
            <p:nvPr/>
          </p:nvSpPr>
          <p:spPr bwMode="auto">
            <a:xfrm flipV="1">
              <a:off x="116" y="1378"/>
              <a:ext cx="7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65" name="Line 313"/>
            <p:cNvSpPr>
              <a:spLocks noChangeShapeType="1"/>
            </p:cNvSpPr>
            <p:nvPr/>
          </p:nvSpPr>
          <p:spPr bwMode="auto">
            <a:xfrm flipV="1">
              <a:off x="111" y="1500"/>
              <a:ext cx="70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66" name="Line 314"/>
            <p:cNvSpPr>
              <a:spLocks noChangeShapeType="1"/>
            </p:cNvSpPr>
            <p:nvPr/>
          </p:nvSpPr>
          <p:spPr bwMode="auto">
            <a:xfrm flipV="1">
              <a:off x="168" y="1383"/>
              <a:ext cx="0" cy="2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67" name="Line 315"/>
            <p:cNvSpPr>
              <a:spLocks noChangeShapeType="1"/>
            </p:cNvSpPr>
            <p:nvPr/>
          </p:nvSpPr>
          <p:spPr bwMode="auto">
            <a:xfrm>
              <a:off x="136" y="1393"/>
              <a:ext cx="0" cy="1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68" name="Line 316"/>
            <p:cNvSpPr>
              <a:spLocks noChangeShapeType="1"/>
            </p:cNvSpPr>
            <p:nvPr/>
          </p:nvSpPr>
          <p:spPr bwMode="auto">
            <a:xfrm flipV="1">
              <a:off x="136" y="1425"/>
              <a:ext cx="25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69" name="Line 317"/>
            <p:cNvSpPr>
              <a:spLocks noChangeShapeType="1"/>
            </p:cNvSpPr>
            <p:nvPr/>
          </p:nvSpPr>
          <p:spPr bwMode="auto">
            <a:xfrm flipV="1">
              <a:off x="136" y="1477"/>
              <a:ext cx="27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70" name="Line 318"/>
            <p:cNvSpPr>
              <a:spLocks noChangeShapeType="1"/>
            </p:cNvSpPr>
            <p:nvPr/>
          </p:nvSpPr>
          <p:spPr bwMode="auto">
            <a:xfrm>
              <a:off x="193" y="1365"/>
              <a:ext cx="10" cy="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71" name="Line 319"/>
            <p:cNvSpPr>
              <a:spLocks noChangeShapeType="1"/>
            </p:cNvSpPr>
            <p:nvPr/>
          </p:nvSpPr>
          <p:spPr bwMode="auto">
            <a:xfrm flipV="1">
              <a:off x="181" y="1420"/>
              <a:ext cx="8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72" name="Line 320"/>
            <p:cNvSpPr>
              <a:spLocks noChangeShapeType="1"/>
            </p:cNvSpPr>
            <p:nvPr/>
          </p:nvSpPr>
          <p:spPr bwMode="auto">
            <a:xfrm flipH="1">
              <a:off x="236" y="1343"/>
              <a:ext cx="7" cy="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73" name="Line 321"/>
            <p:cNvSpPr>
              <a:spLocks noChangeShapeType="1"/>
            </p:cNvSpPr>
            <p:nvPr/>
          </p:nvSpPr>
          <p:spPr bwMode="auto">
            <a:xfrm flipV="1">
              <a:off x="173" y="1472"/>
              <a:ext cx="10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74" name="Line 322"/>
            <p:cNvSpPr>
              <a:spLocks noChangeShapeType="1"/>
            </p:cNvSpPr>
            <p:nvPr/>
          </p:nvSpPr>
          <p:spPr bwMode="auto">
            <a:xfrm flipH="1">
              <a:off x="213" y="1430"/>
              <a:ext cx="10" cy="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75" name="Freeform 323"/>
            <p:cNvSpPr>
              <a:spLocks/>
            </p:cNvSpPr>
            <p:nvPr/>
          </p:nvSpPr>
          <p:spPr bwMode="auto">
            <a:xfrm>
              <a:off x="218" y="1482"/>
              <a:ext cx="55" cy="98"/>
            </a:xfrm>
            <a:custGeom>
              <a:avLst/>
              <a:gdLst>
                <a:gd name="T0" fmla="*/ 0 w 153"/>
                <a:gd name="T1" fmla="*/ 0 h 273"/>
                <a:gd name="T2" fmla="*/ 89 w 153"/>
                <a:gd name="T3" fmla="*/ 273 h 273"/>
                <a:gd name="T4" fmla="*/ 153 w 153"/>
                <a:gd name="T5" fmla="*/ 273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3" h="273">
                  <a:moveTo>
                    <a:pt x="0" y="0"/>
                  </a:moveTo>
                  <a:lnTo>
                    <a:pt x="89" y="273"/>
                  </a:lnTo>
                  <a:lnTo>
                    <a:pt x="153" y="27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76" name="Freeform 324"/>
            <p:cNvSpPr>
              <a:spLocks/>
            </p:cNvSpPr>
            <p:nvPr/>
          </p:nvSpPr>
          <p:spPr bwMode="auto">
            <a:xfrm>
              <a:off x="178" y="1517"/>
              <a:ext cx="35" cy="78"/>
            </a:xfrm>
            <a:custGeom>
              <a:avLst/>
              <a:gdLst>
                <a:gd name="T0" fmla="*/ 95 w 95"/>
                <a:gd name="T1" fmla="*/ 0 h 217"/>
                <a:gd name="T2" fmla="*/ 55 w 95"/>
                <a:gd name="T3" fmla="*/ 113 h 217"/>
                <a:gd name="T4" fmla="*/ 0 w 95"/>
                <a:gd name="T5" fmla="*/ 217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5" h="217">
                  <a:moveTo>
                    <a:pt x="95" y="0"/>
                  </a:moveTo>
                  <a:lnTo>
                    <a:pt x="55" y="113"/>
                  </a:lnTo>
                  <a:lnTo>
                    <a:pt x="0" y="21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77" name="Freeform 325"/>
            <p:cNvSpPr>
              <a:spLocks/>
            </p:cNvSpPr>
            <p:nvPr/>
          </p:nvSpPr>
          <p:spPr bwMode="auto">
            <a:xfrm>
              <a:off x="128" y="1684"/>
              <a:ext cx="28" cy="255"/>
            </a:xfrm>
            <a:custGeom>
              <a:avLst/>
              <a:gdLst>
                <a:gd name="T0" fmla="*/ 73 w 73"/>
                <a:gd name="T1" fmla="*/ 0 h 715"/>
                <a:gd name="T2" fmla="*/ 73 w 73"/>
                <a:gd name="T3" fmla="*/ 715 h 715"/>
                <a:gd name="T4" fmla="*/ 0 w 73"/>
                <a:gd name="T5" fmla="*/ 610 h 7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3" h="715">
                  <a:moveTo>
                    <a:pt x="73" y="0"/>
                  </a:moveTo>
                  <a:lnTo>
                    <a:pt x="73" y="715"/>
                  </a:lnTo>
                  <a:lnTo>
                    <a:pt x="0" y="61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78" name="Line 326"/>
            <p:cNvSpPr>
              <a:spLocks noChangeShapeType="1"/>
            </p:cNvSpPr>
            <p:nvPr/>
          </p:nvSpPr>
          <p:spPr bwMode="auto">
            <a:xfrm flipH="1">
              <a:off x="116" y="1749"/>
              <a:ext cx="52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79" name="Line 327"/>
            <p:cNvSpPr>
              <a:spLocks noChangeShapeType="1"/>
            </p:cNvSpPr>
            <p:nvPr/>
          </p:nvSpPr>
          <p:spPr bwMode="auto">
            <a:xfrm flipV="1">
              <a:off x="111" y="1792"/>
              <a:ext cx="57" cy="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80" name="Line 328"/>
            <p:cNvSpPr>
              <a:spLocks noChangeShapeType="1"/>
            </p:cNvSpPr>
            <p:nvPr/>
          </p:nvSpPr>
          <p:spPr bwMode="auto">
            <a:xfrm>
              <a:off x="203" y="1679"/>
              <a:ext cx="23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81" name="Line 329"/>
            <p:cNvSpPr>
              <a:spLocks noChangeShapeType="1"/>
            </p:cNvSpPr>
            <p:nvPr/>
          </p:nvSpPr>
          <p:spPr bwMode="auto">
            <a:xfrm flipV="1">
              <a:off x="181" y="1724"/>
              <a:ext cx="8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82" name="Line 330"/>
            <p:cNvSpPr>
              <a:spLocks noChangeShapeType="1"/>
            </p:cNvSpPr>
            <p:nvPr/>
          </p:nvSpPr>
          <p:spPr bwMode="auto">
            <a:xfrm flipH="1">
              <a:off x="178" y="1787"/>
              <a:ext cx="88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83" name="Line 331"/>
            <p:cNvSpPr>
              <a:spLocks noChangeShapeType="1"/>
            </p:cNvSpPr>
            <p:nvPr/>
          </p:nvSpPr>
          <p:spPr bwMode="auto">
            <a:xfrm flipV="1">
              <a:off x="166" y="1832"/>
              <a:ext cx="107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84" name="Line 332"/>
            <p:cNvSpPr>
              <a:spLocks noChangeShapeType="1"/>
            </p:cNvSpPr>
            <p:nvPr/>
          </p:nvSpPr>
          <p:spPr bwMode="auto">
            <a:xfrm flipH="1" flipV="1">
              <a:off x="196" y="1874"/>
              <a:ext cx="25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85" name="Line 333"/>
            <p:cNvSpPr>
              <a:spLocks noChangeShapeType="1"/>
            </p:cNvSpPr>
            <p:nvPr/>
          </p:nvSpPr>
          <p:spPr bwMode="auto">
            <a:xfrm flipH="1" flipV="1">
              <a:off x="198" y="1749"/>
              <a:ext cx="10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86" name="Line 334"/>
            <p:cNvSpPr>
              <a:spLocks noChangeShapeType="1"/>
            </p:cNvSpPr>
            <p:nvPr/>
          </p:nvSpPr>
          <p:spPr bwMode="auto">
            <a:xfrm flipH="1">
              <a:off x="228" y="1729"/>
              <a:ext cx="10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87" name="Line 335"/>
            <p:cNvSpPr>
              <a:spLocks noChangeShapeType="1"/>
            </p:cNvSpPr>
            <p:nvPr/>
          </p:nvSpPr>
          <p:spPr bwMode="auto">
            <a:xfrm>
              <a:off x="221" y="1889"/>
              <a:ext cx="45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88" name="Line 336"/>
            <p:cNvSpPr>
              <a:spLocks noChangeShapeType="1"/>
            </p:cNvSpPr>
            <p:nvPr/>
          </p:nvSpPr>
          <p:spPr bwMode="auto">
            <a:xfrm flipH="1">
              <a:off x="196" y="1799"/>
              <a:ext cx="17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89" name="Line 337"/>
            <p:cNvSpPr>
              <a:spLocks noChangeShapeType="1"/>
            </p:cNvSpPr>
            <p:nvPr/>
          </p:nvSpPr>
          <p:spPr bwMode="auto">
            <a:xfrm flipH="1">
              <a:off x="223" y="1839"/>
              <a:ext cx="15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90" name="Freeform 338"/>
            <p:cNvSpPr>
              <a:spLocks/>
            </p:cNvSpPr>
            <p:nvPr/>
          </p:nvSpPr>
          <p:spPr bwMode="auto">
            <a:xfrm>
              <a:off x="166" y="1892"/>
              <a:ext cx="57" cy="47"/>
            </a:xfrm>
            <a:custGeom>
              <a:avLst/>
              <a:gdLst>
                <a:gd name="T0" fmla="*/ 0 w 160"/>
                <a:gd name="T1" fmla="*/ 129 h 129"/>
                <a:gd name="T2" fmla="*/ 104 w 160"/>
                <a:gd name="T3" fmla="*/ 49 h 129"/>
                <a:gd name="T4" fmla="*/ 160 w 160"/>
                <a:gd name="T5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0" h="129">
                  <a:moveTo>
                    <a:pt x="0" y="129"/>
                  </a:moveTo>
                  <a:lnTo>
                    <a:pt x="104" y="49"/>
                  </a:lnTo>
                  <a:lnTo>
                    <a:pt x="16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91" name="Line 339"/>
            <p:cNvSpPr>
              <a:spLocks noChangeShapeType="1"/>
            </p:cNvSpPr>
            <p:nvPr/>
          </p:nvSpPr>
          <p:spPr bwMode="auto">
            <a:xfrm>
              <a:off x="238" y="2216"/>
              <a:ext cx="28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92" name="Line 340"/>
            <p:cNvSpPr>
              <a:spLocks noChangeShapeType="1"/>
            </p:cNvSpPr>
            <p:nvPr/>
          </p:nvSpPr>
          <p:spPr bwMode="auto">
            <a:xfrm flipH="1">
              <a:off x="158" y="2216"/>
              <a:ext cx="45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93" name="Freeform 341"/>
            <p:cNvSpPr>
              <a:spLocks/>
            </p:cNvSpPr>
            <p:nvPr/>
          </p:nvSpPr>
          <p:spPr bwMode="auto">
            <a:xfrm>
              <a:off x="201" y="2196"/>
              <a:ext cx="22" cy="87"/>
            </a:xfrm>
            <a:custGeom>
              <a:avLst/>
              <a:gdLst>
                <a:gd name="T0" fmla="*/ 64 w 64"/>
                <a:gd name="T1" fmla="*/ 0 h 250"/>
                <a:gd name="T2" fmla="*/ 64 w 64"/>
                <a:gd name="T3" fmla="*/ 250 h 250"/>
                <a:gd name="T4" fmla="*/ 0 w 64"/>
                <a:gd name="T5" fmla="*/ 17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" h="250">
                  <a:moveTo>
                    <a:pt x="64" y="0"/>
                  </a:moveTo>
                  <a:lnTo>
                    <a:pt x="64" y="250"/>
                  </a:lnTo>
                  <a:lnTo>
                    <a:pt x="0" y="17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94" name="Line 342"/>
            <p:cNvSpPr>
              <a:spLocks noChangeShapeType="1"/>
            </p:cNvSpPr>
            <p:nvPr/>
          </p:nvSpPr>
          <p:spPr bwMode="auto">
            <a:xfrm>
              <a:off x="241" y="2168"/>
              <a:ext cx="17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95" name="Line 343"/>
            <p:cNvSpPr>
              <a:spLocks noChangeShapeType="1"/>
            </p:cNvSpPr>
            <p:nvPr/>
          </p:nvSpPr>
          <p:spPr bwMode="auto">
            <a:xfrm flipV="1">
              <a:off x="181" y="2193"/>
              <a:ext cx="7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96" name="Line 344"/>
            <p:cNvSpPr>
              <a:spLocks noChangeShapeType="1"/>
            </p:cNvSpPr>
            <p:nvPr/>
          </p:nvSpPr>
          <p:spPr bwMode="auto">
            <a:xfrm flipH="1">
              <a:off x="191" y="2139"/>
              <a:ext cx="55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97" name="Line 345"/>
            <p:cNvSpPr>
              <a:spLocks noChangeShapeType="1"/>
            </p:cNvSpPr>
            <p:nvPr/>
          </p:nvSpPr>
          <p:spPr bwMode="auto">
            <a:xfrm flipV="1">
              <a:off x="183" y="2159"/>
              <a:ext cx="45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98" name="Line 346"/>
            <p:cNvSpPr>
              <a:spLocks noChangeShapeType="1"/>
            </p:cNvSpPr>
            <p:nvPr/>
          </p:nvSpPr>
          <p:spPr bwMode="auto">
            <a:xfrm flipH="1">
              <a:off x="193" y="2124"/>
              <a:ext cx="30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899" name="Line 347"/>
            <p:cNvSpPr>
              <a:spLocks noChangeShapeType="1"/>
            </p:cNvSpPr>
            <p:nvPr/>
          </p:nvSpPr>
          <p:spPr bwMode="auto">
            <a:xfrm>
              <a:off x="218" y="2049"/>
              <a:ext cx="0" cy="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00" name="Line 348"/>
            <p:cNvSpPr>
              <a:spLocks noChangeShapeType="1"/>
            </p:cNvSpPr>
            <p:nvPr/>
          </p:nvSpPr>
          <p:spPr bwMode="auto">
            <a:xfrm flipV="1">
              <a:off x="191" y="2081"/>
              <a:ext cx="47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01" name="Line 349"/>
            <p:cNvSpPr>
              <a:spLocks noChangeShapeType="1"/>
            </p:cNvSpPr>
            <p:nvPr/>
          </p:nvSpPr>
          <p:spPr bwMode="auto">
            <a:xfrm flipH="1">
              <a:off x="186" y="2111"/>
              <a:ext cx="67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02" name="Line 350"/>
            <p:cNvSpPr>
              <a:spLocks noChangeShapeType="1"/>
            </p:cNvSpPr>
            <p:nvPr/>
          </p:nvSpPr>
          <p:spPr bwMode="auto">
            <a:xfrm flipH="1">
              <a:off x="246" y="2036"/>
              <a:ext cx="7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03" name="Line 351"/>
            <p:cNvSpPr>
              <a:spLocks noChangeShapeType="1"/>
            </p:cNvSpPr>
            <p:nvPr/>
          </p:nvSpPr>
          <p:spPr bwMode="auto">
            <a:xfrm flipV="1">
              <a:off x="183" y="2044"/>
              <a:ext cx="68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04" name="Line 352"/>
            <p:cNvSpPr>
              <a:spLocks noChangeShapeType="1"/>
            </p:cNvSpPr>
            <p:nvPr/>
          </p:nvSpPr>
          <p:spPr bwMode="auto">
            <a:xfrm>
              <a:off x="183" y="2036"/>
              <a:ext cx="3" cy="1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05" name="Line 353"/>
            <p:cNvSpPr>
              <a:spLocks noChangeShapeType="1"/>
            </p:cNvSpPr>
            <p:nvPr/>
          </p:nvSpPr>
          <p:spPr bwMode="auto">
            <a:xfrm flipV="1">
              <a:off x="111" y="2206"/>
              <a:ext cx="55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06" name="Line 354"/>
            <p:cNvSpPr>
              <a:spLocks noChangeShapeType="1"/>
            </p:cNvSpPr>
            <p:nvPr/>
          </p:nvSpPr>
          <p:spPr bwMode="auto">
            <a:xfrm>
              <a:off x="161" y="2186"/>
              <a:ext cx="12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07" name="Line 355"/>
            <p:cNvSpPr>
              <a:spLocks noChangeShapeType="1"/>
            </p:cNvSpPr>
            <p:nvPr/>
          </p:nvSpPr>
          <p:spPr bwMode="auto">
            <a:xfrm>
              <a:off x="143" y="2036"/>
              <a:ext cx="0" cy="1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08" name="Line 356"/>
            <p:cNvSpPr>
              <a:spLocks noChangeShapeType="1"/>
            </p:cNvSpPr>
            <p:nvPr/>
          </p:nvSpPr>
          <p:spPr bwMode="auto">
            <a:xfrm flipH="1">
              <a:off x="123" y="2154"/>
              <a:ext cx="45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09" name="Line 357"/>
            <p:cNvSpPr>
              <a:spLocks noChangeShapeType="1"/>
            </p:cNvSpPr>
            <p:nvPr/>
          </p:nvSpPr>
          <p:spPr bwMode="auto">
            <a:xfrm flipH="1">
              <a:off x="163" y="2089"/>
              <a:ext cx="5" cy="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10" name="Line 358"/>
            <p:cNvSpPr>
              <a:spLocks noChangeShapeType="1"/>
            </p:cNvSpPr>
            <p:nvPr/>
          </p:nvSpPr>
          <p:spPr bwMode="auto">
            <a:xfrm flipV="1">
              <a:off x="123" y="2099"/>
              <a:ext cx="43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11" name="Line 359"/>
            <p:cNvSpPr>
              <a:spLocks noChangeShapeType="1"/>
            </p:cNvSpPr>
            <p:nvPr/>
          </p:nvSpPr>
          <p:spPr bwMode="auto">
            <a:xfrm>
              <a:off x="123" y="2086"/>
              <a:ext cx="0" cy="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12" name="Line 360"/>
            <p:cNvSpPr>
              <a:spLocks noChangeShapeType="1"/>
            </p:cNvSpPr>
            <p:nvPr/>
          </p:nvSpPr>
          <p:spPr bwMode="auto">
            <a:xfrm flipH="1">
              <a:off x="118" y="2388"/>
              <a:ext cx="35" cy="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13" name="Line 361"/>
            <p:cNvSpPr>
              <a:spLocks noChangeShapeType="1"/>
            </p:cNvSpPr>
            <p:nvPr/>
          </p:nvSpPr>
          <p:spPr bwMode="auto">
            <a:xfrm flipV="1">
              <a:off x="111" y="2568"/>
              <a:ext cx="62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14" name="Line 362"/>
            <p:cNvSpPr>
              <a:spLocks noChangeShapeType="1"/>
            </p:cNvSpPr>
            <p:nvPr/>
          </p:nvSpPr>
          <p:spPr bwMode="auto">
            <a:xfrm flipV="1">
              <a:off x="121" y="2525"/>
              <a:ext cx="52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15" name="Line 363"/>
            <p:cNvSpPr>
              <a:spLocks noChangeShapeType="1"/>
            </p:cNvSpPr>
            <p:nvPr/>
          </p:nvSpPr>
          <p:spPr bwMode="auto">
            <a:xfrm flipH="1">
              <a:off x="126" y="2448"/>
              <a:ext cx="47" cy="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16" name="Line 364"/>
            <p:cNvSpPr>
              <a:spLocks noChangeShapeType="1"/>
            </p:cNvSpPr>
            <p:nvPr/>
          </p:nvSpPr>
          <p:spPr bwMode="auto">
            <a:xfrm flipV="1">
              <a:off x="111" y="2463"/>
              <a:ext cx="5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17" name="Line 365"/>
            <p:cNvSpPr>
              <a:spLocks noChangeShapeType="1"/>
            </p:cNvSpPr>
            <p:nvPr/>
          </p:nvSpPr>
          <p:spPr bwMode="auto">
            <a:xfrm>
              <a:off x="218" y="2388"/>
              <a:ext cx="8" cy="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18" name="Line 366"/>
            <p:cNvSpPr>
              <a:spLocks noChangeShapeType="1"/>
            </p:cNvSpPr>
            <p:nvPr/>
          </p:nvSpPr>
          <p:spPr bwMode="auto">
            <a:xfrm flipV="1">
              <a:off x="183" y="2453"/>
              <a:ext cx="83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19" name="Freeform 367"/>
            <p:cNvSpPr>
              <a:spLocks/>
            </p:cNvSpPr>
            <p:nvPr/>
          </p:nvSpPr>
          <p:spPr bwMode="auto">
            <a:xfrm>
              <a:off x="196" y="2488"/>
              <a:ext cx="70" cy="140"/>
            </a:xfrm>
            <a:custGeom>
              <a:avLst/>
              <a:gdLst>
                <a:gd name="T0" fmla="*/ 0 w 201"/>
                <a:gd name="T1" fmla="*/ 0 h 393"/>
                <a:gd name="T2" fmla="*/ 144 w 201"/>
                <a:gd name="T3" fmla="*/ 393 h 393"/>
                <a:gd name="T4" fmla="*/ 201 w 201"/>
                <a:gd name="T5" fmla="*/ 393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1" h="393">
                  <a:moveTo>
                    <a:pt x="0" y="0"/>
                  </a:moveTo>
                  <a:lnTo>
                    <a:pt x="144" y="393"/>
                  </a:lnTo>
                  <a:lnTo>
                    <a:pt x="201" y="39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20" name="Freeform 368"/>
            <p:cNvSpPr>
              <a:spLocks/>
            </p:cNvSpPr>
            <p:nvPr/>
          </p:nvSpPr>
          <p:spPr bwMode="auto">
            <a:xfrm>
              <a:off x="153" y="2470"/>
              <a:ext cx="90" cy="160"/>
            </a:xfrm>
            <a:custGeom>
              <a:avLst/>
              <a:gdLst>
                <a:gd name="T0" fmla="*/ 257 w 257"/>
                <a:gd name="T1" fmla="*/ 0 h 450"/>
                <a:gd name="T2" fmla="*/ 184 w 257"/>
                <a:gd name="T3" fmla="*/ 225 h 450"/>
                <a:gd name="T4" fmla="*/ 112 w 257"/>
                <a:gd name="T5" fmla="*/ 345 h 450"/>
                <a:gd name="T6" fmla="*/ 0 w 257"/>
                <a:gd name="T7" fmla="*/ 450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7" h="450">
                  <a:moveTo>
                    <a:pt x="257" y="0"/>
                  </a:moveTo>
                  <a:lnTo>
                    <a:pt x="184" y="225"/>
                  </a:lnTo>
                  <a:lnTo>
                    <a:pt x="112" y="345"/>
                  </a:lnTo>
                  <a:lnTo>
                    <a:pt x="0" y="45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79921" name="Group 369"/>
          <p:cNvGrpSpPr>
            <a:grpSpLocks/>
          </p:cNvGrpSpPr>
          <p:nvPr/>
        </p:nvGrpSpPr>
        <p:grpSpPr bwMode="auto">
          <a:xfrm>
            <a:off x="176213" y="4429125"/>
            <a:ext cx="261937" cy="2043113"/>
            <a:chOff x="111" y="2790"/>
            <a:chExt cx="165" cy="1287"/>
          </a:xfrm>
        </p:grpSpPr>
        <p:sp>
          <p:nvSpPr>
            <p:cNvPr id="279922" name="Line 370"/>
            <p:cNvSpPr>
              <a:spLocks noChangeShapeType="1"/>
            </p:cNvSpPr>
            <p:nvPr/>
          </p:nvSpPr>
          <p:spPr bwMode="auto">
            <a:xfrm flipH="1">
              <a:off x="111" y="2792"/>
              <a:ext cx="50" cy="1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23" name="Line 371"/>
            <p:cNvSpPr>
              <a:spLocks noChangeShapeType="1"/>
            </p:cNvSpPr>
            <p:nvPr/>
          </p:nvSpPr>
          <p:spPr bwMode="auto">
            <a:xfrm>
              <a:off x="143" y="2845"/>
              <a:ext cx="0" cy="1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24" name="Line 372"/>
            <p:cNvSpPr>
              <a:spLocks noChangeShapeType="1"/>
            </p:cNvSpPr>
            <p:nvPr/>
          </p:nvSpPr>
          <p:spPr bwMode="auto">
            <a:xfrm flipV="1">
              <a:off x="161" y="2877"/>
              <a:ext cx="115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25" name="Line 373"/>
            <p:cNvSpPr>
              <a:spLocks noChangeShapeType="1"/>
            </p:cNvSpPr>
            <p:nvPr/>
          </p:nvSpPr>
          <p:spPr bwMode="auto">
            <a:xfrm flipH="1">
              <a:off x="198" y="2790"/>
              <a:ext cx="25" cy="1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26" name="Line 374"/>
            <p:cNvSpPr>
              <a:spLocks noChangeShapeType="1"/>
            </p:cNvSpPr>
            <p:nvPr/>
          </p:nvSpPr>
          <p:spPr bwMode="auto">
            <a:xfrm flipV="1">
              <a:off x="193" y="2934"/>
              <a:ext cx="58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27" name="Line 375"/>
            <p:cNvSpPr>
              <a:spLocks noChangeShapeType="1"/>
            </p:cNvSpPr>
            <p:nvPr/>
          </p:nvSpPr>
          <p:spPr bwMode="auto">
            <a:xfrm>
              <a:off x="193" y="2982"/>
              <a:ext cx="58" cy="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28" name="Line 376"/>
            <p:cNvSpPr>
              <a:spLocks noChangeShapeType="1"/>
            </p:cNvSpPr>
            <p:nvPr/>
          </p:nvSpPr>
          <p:spPr bwMode="auto">
            <a:xfrm flipH="1">
              <a:off x="218" y="2929"/>
              <a:ext cx="35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29" name="Line 377"/>
            <p:cNvSpPr>
              <a:spLocks noChangeShapeType="1"/>
            </p:cNvSpPr>
            <p:nvPr/>
          </p:nvSpPr>
          <p:spPr bwMode="auto">
            <a:xfrm flipV="1">
              <a:off x="178" y="2832"/>
              <a:ext cx="83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30" name="Line 378"/>
            <p:cNvSpPr>
              <a:spLocks noChangeShapeType="1"/>
            </p:cNvSpPr>
            <p:nvPr/>
          </p:nvSpPr>
          <p:spPr bwMode="auto">
            <a:xfrm>
              <a:off x="161" y="3281"/>
              <a:ext cx="17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31" name="Line 379"/>
            <p:cNvSpPr>
              <a:spLocks noChangeShapeType="1"/>
            </p:cNvSpPr>
            <p:nvPr/>
          </p:nvSpPr>
          <p:spPr bwMode="auto">
            <a:xfrm flipV="1">
              <a:off x="116" y="3309"/>
              <a:ext cx="52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32" name="Line 380"/>
            <p:cNvSpPr>
              <a:spLocks noChangeShapeType="1"/>
            </p:cNvSpPr>
            <p:nvPr/>
          </p:nvSpPr>
          <p:spPr bwMode="auto">
            <a:xfrm flipH="1">
              <a:off x="123" y="3236"/>
              <a:ext cx="23" cy="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33" name="Line 381"/>
            <p:cNvSpPr>
              <a:spLocks noChangeShapeType="1"/>
            </p:cNvSpPr>
            <p:nvPr/>
          </p:nvSpPr>
          <p:spPr bwMode="auto">
            <a:xfrm flipV="1">
              <a:off x="111" y="3226"/>
              <a:ext cx="7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34" name="Line 382"/>
            <p:cNvSpPr>
              <a:spLocks noChangeShapeType="1"/>
            </p:cNvSpPr>
            <p:nvPr/>
          </p:nvSpPr>
          <p:spPr bwMode="auto">
            <a:xfrm flipV="1">
              <a:off x="123" y="3179"/>
              <a:ext cx="55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35" name="Freeform 383"/>
            <p:cNvSpPr>
              <a:spLocks/>
            </p:cNvSpPr>
            <p:nvPr/>
          </p:nvSpPr>
          <p:spPr bwMode="auto">
            <a:xfrm>
              <a:off x="166" y="3129"/>
              <a:ext cx="57" cy="252"/>
            </a:xfrm>
            <a:custGeom>
              <a:avLst/>
              <a:gdLst>
                <a:gd name="T0" fmla="*/ 160 w 160"/>
                <a:gd name="T1" fmla="*/ 0 h 707"/>
                <a:gd name="T2" fmla="*/ 137 w 160"/>
                <a:gd name="T3" fmla="*/ 257 h 707"/>
                <a:gd name="T4" fmla="*/ 96 w 160"/>
                <a:gd name="T5" fmla="*/ 473 h 707"/>
                <a:gd name="T6" fmla="*/ 0 w 160"/>
                <a:gd name="T7" fmla="*/ 707 h 7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0" h="707">
                  <a:moveTo>
                    <a:pt x="160" y="0"/>
                  </a:moveTo>
                  <a:lnTo>
                    <a:pt x="137" y="257"/>
                  </a:lnTo>
                  <a:lnTo>
                    <a:pt x="96" y="473"/>
                  </a:lnTo>
                  <a:lnTo>
                    <a:pt x="0" y="70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36" name="Freeform 384"/>
            <p:cNvSpPr>
              <a:spLocks/>
            </p:cNvSpPr>
            <p:nvPr/>
          </p:nvSpPr>
          <p:spPr bwMode="auto">
            <a:xfrm>
              <a:off x="213" y="3216"/>
              <a:ext cx="43" cy="165"/>
            </a:xfrm>
            <a:custGeom>
              <a:avLst/>
              <a:gdLst>
                <a:gd name="T0" fmla="*/ 121 w 121"/>
                <a:gd name="T1" fmla="*/ 0 h 466"/>
                <a:gd name="T2" fmla="*/ 41 w 121"/>
                <a:gd name="T3" fmla="*/ 466 h 466"/>
                <a:gd name="T4" fmla="*/ 0 w 121"/>
                <a:gd name="T5" fmla="*/ 353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1" h="466">
                  <a:moveTo>
                    <a:pt x="121" y="0"/>
                  </a:moveTo>
                  <a:lnTo>
                    <a:pt x="41" y="466"/>
                  </a:lnTo>
                  <a:lnTo>
                    <a:pt x="0" y="35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37" name="Line 385"/>
            <p:cNvSpPr>
              <a:spLocks noChangeShapeType="1"/>
            </p:cNvSpPr>
            <p:nvPr/>
          </p:nvSpPr>
          <p:spPr bwMode="auto">
            <a:xfrm flipV="1">
              <a:off x="193" y="3224"/>
              <a:ext cx="6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38" name="Line 386"/>
            <p:cNvSpPr>
              <a:spLocks noChangeShapeType="1"/>
            </p:cNvSpPr>
            <p:nvPr/>
          </p:nvSpPr>
          <p:spPr bwMode="auto">
            <a:xfrm>
              <a:off x="238" y="3661"/>
              <a:ext cx="28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39" name="Line 387"/>
            <p:cNvSpPr>
              <a:spLocks noChangeShapeType="1"/>
            </p:cNvSpPr>
            <p:nvPr/>
          </p:nvSpPr>
          <p:spPr bwMode="auto">
            <a:xfrm flipH="1">
              <a:off x="158" y="3661"/>
              <a:ext cx="45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40" name="Freeform 388"/>
            <p:cNvSpPr>
              <a:spLocks/>
            </p:cNvSpPr>
            <p:nvPr/>
          </p:nvSpPr>
          <p:spPr bwMode="auto">
            <a:xfrm>
              <a:off x="201" y="3641"/>
              <a:ext cx="22" cy="89"/>
            </a:xfrm>
            <a:custGeom>
              <a:avLst/>
              <a:gdLst>
                <a:gd name="T0" fmla="*/ 64 w 64"/>
                <a:gd name="T1" fmla="*/ 0 h 249"/>
                <a:gd name="T2" fmla="*/ 64 w 64"/>
                <a:gd name="T3" fmla="*/ 249 h 249"/>
                <a:gd name="T4" fmla="*/ 0 w 64"/>
                <a:gd name="T5" fmla="*/ 168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" h="249">
                  <a:moveTo>
                    <a:pt x="64" y="0"/>
                  </a:moveTo>
                  <a:lnTo>
                    <a:pt x="64" y="249"/>
                  </a:lnTo>
                  <a:lnTo>
                    <a:pt x="0" y="16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41" name="Line 389"/>
            <p:cNvSpPr>
              <a:spLocks noChangeShapeType="1"/>
            </p:cNvSpPr>
            <p:nvPr/>
          </p:nvSpPr>
          <p:spPr bwMode="auto">
            <a:xfrm>
              <a:off x="241" y="3616"/>
              <a:ext cx="17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42" name="Line 390"/>
            <p:cNvSpPr>
              <a:spLocks noChangeShapeType="1"/>
            </p:cNvSpPr>
            <p:nvPr/>
          </p:nvSpPr>
          <p:spPr bwMode="auto">
            <a:xfrm flipV="1">
              <a:off x="181" y="3638"/>
              <a:ext cx="7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43" name="Line 391"/>
            <p:cNvSpPr>
              <a:spLocks noChangeShapeType="1"/>
            </p:cNvSpPr>
            <p:nvPr/>
          </p:nvSpPr>
          <p:spPr bwMode="auto">
            <a:xfrm flipH="1">
              <a:off x="191" y="3583"/>
              <a:ext cx="55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44" name="Line 392"/>
            <p:cNvSpPr>
              <a:spLocks noChangeShapeType="1"/>
            </p:cNvSpPr>
            <p:nvPr/>
          </p:nvSpPr>
          <p:spPr bwMode="auto">
            <a:xfrm flipV="1">
              <a:off x="183" y="3606"/>
              <a:ext cx="45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45" name="Line 393"/>
            <p:cNvSpPr>
              <a:spLocks noChangeShapeType="1"/>
            </p:cNvSpPr>
            <p:nvPr/>
          </p:nvSpPr>
          <p:spPr bwMode="auto">
            <a:xfrm flipH="1">
              <a:off x="193" y="3571"/>
              <a:ext cx="30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46" name="Line 394"/>
            <p:cNvSpPr>
              <a:spLocks noChangeShapeType="1"/>
            </p:cNvSpPr>
            <p:nvPr/>
          </p:nvSpPr>
          <p:spPr bwMode="auto">
            <a:xfrm>
              <a:off x="218" y="3496"/>
              <a:ext cx="0" cy="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47" name="Line 395"/>
            <p:cNvSpPr>
              <a:spLocks noChangeShapeType="1"/>
            </p:cNvSpPr>
            <p:nvPr/>
          </p:nvSpPr>
          <p:spPr bwMode="auto">
            <a:xfrm flipV="1">
              <a:off x="191" y="3526"/>
              <a:ext cx="47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48" name="Line 396"/>
            <p:cNvSpPr>
              <a:spLocks noChangeShapeType="1"/>
            </p:cNvSpPr>
            <p:nvPr/>
          </p:nvSpPr>
          <p:spPr bwMode="auto">
            <a:xfrm flipH="1">
              <a:off x="186" y="3558"/>
              <a:ext cx="67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49" name="Line 397"/>
            <p:cNvSpPr>
              <a:spLocks noChangeShapeType="1"/>
            </p:cNvSpPr>
            <p:nvPr/>
          </p:nvSpPr>
          <p:spPr bwMode="auto">
            <a:xfrm flipH="1">
              <a:off x="246" y="3481"/>
              <a:ext cx="7" cy="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50" name="Line 398"/>
            <p:cNvSpPr>
              <a:spLocks noChangeShapeType="1"/>
            </p:cNvSpPr>
            <p:nvPr/>
          </p:nvSpPr>
          <p:spPr bwMode="auto">
            <a:xfrm flipV="1">
              <a:off x="183" y="3491"/>
              <a:ext cx="68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51" name="Line 399"/>
            <p:cNvSpPr>
              <a:spLocks noChangeShapeType="1"/>
            </p:cNvSpPr>
            <p:nvPr/>
          </p:nvSpPr>
          <p:spPr bwMode="auto">
            <a:xfrm>
              <a:off x="183" y="3481"/>
              <a:ext cx="3" cy="1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52" name="Line 400"/>
            <p:cNvSpPr>
              <a:spLocks noChangeShapeType="1"/>
            </p:cNvSpPr>
            <p:nvPr/>
          </p:nvSpPr>
          <p:spPr bwMode="auto">
            <a:xfrm flipV="1">
              <a:off x="111" y="3653"/>
              <a:ext cx="55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53" name="Line 401"/>
            <p:cNvSpPr>
              <a:spLocks noChangeShapeType="1"/>
            </p:cNvSpPr>
            <p:nvPr/>
          </p:nvSpPr>
          <p:spPr bwMode="auto">
            <a:xfrm>
              <a:off x="161" y="3633"/>
              <a:ext cx="12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54" name="Line 402"/>
            <p:cNvSpPr>
              <a:spLocks noChangeShapeType="1"/>
            </p:cNvSpPr>
            <p:nvPr/>
          </p:nvSpPr>
          <p:spPr bwMode="auto">
            <a:xfrm>
              <a:off x="143" y="3481"/>
              <a:ext cx="0" cy="1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55" name="Line 403"/>
            <p:cNvSpPr>
              <a:spLocks noChangeShapeType="1"/>
            </p:cNvSpPr>
            <p:nvPr/>
          </p:nvSpPr>
          <p:spPr bwMode="auto">
            <a:xfrm flipH="1">
              <a:off x="123" y="3598"/>
              <a:ext cx="45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56" name="Line 404"/>
            <p:cNvSpPr>
              <a:spLocks noChangeShapeType="1"/>
            </p:cNvSpPr>
            <p:nvPr/>
          </p:nvSpPr>
          <p:spPr bwMode="auto">
            <a:xfrm flipH="1">
              <a:off x="163" y="3536"/>
              <a:ext cx="5" cy="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57" name="Line 405"/>
            <p:cNvSpPr>
              <a:spLocks noChangeShapeType="1"/>
            </p:cNvSpPr>
            <p:nvPr/>
          </p:nvSpPr>
          <p:spPr bwMode="auto">
            <a:xfrm flipV="1">
              <a:off x="123" y="3543"/>
              <a:ext cx="43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58" name="Line 406"/>
            <p:cNvSpPr>
              <a:spLocks noChangeShapeType="1"/>
            </p:cNvSpPr>
            <p:nvPr/>
          </p:nvSpPr>
          <p:spPr bwMode="auto">
            <a:xfrm>
              <a:off x="123" y="3533"/>
              <a:ext cx="0" cy="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59" name="Line 407"/>
            <p:cNvSpPr>
              <a:spLocks noChangeShapeType="1"/>
            </p:cNvSpPr>
            <p:nvPr/>
          </p:nvSpPr>
          <p:spPr bwMode="auto">
            <a:xfrm flipH="1">
              <a:off x="118" y="3833"/>
              <a:ext cx="35" cy="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60" name="Line 408"/>
            <p:cNvSpPr>
              <a:spLocks noChangeShapeType="1"/>
            </p:cNvSpPr>
            <p:nvPr/>
          </p:nvSpPr>
          <p:spPr bwMode="auto">
            <a:xfrm flipV="1">
              <a:off x="111" y="4012"/>
              <a:ext cx="62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61" name="Line 409"/>
            <p:cNvSpPr>
              <a:spLocks noChangeShapeType="1"/>
            </p:cNvSpPr>
            <p:nvPr/>
          </p:nvSpPr>
          <p:spPr bwMode="auto">
            <a:xfrm flipV="1">
              <a:off x="121" y="3970"/>
              <a:ext cx="52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62" name="Line 410"/>
            <p:cNvSpPr>
              <a:spLocks noChangeShapeType="1"/>
            </p:cNvSpPr>
            <p:nvPr/>
          </p:nvSpPr>
          <p:spPr bwMode="auto">
            <a:xfrm flipH="1">
              <a:off x="126" y="3893"/>
              <a:ext cx="47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63" name="Line 411"/>
            <p:cNvSpPr>
              <a:spLocks noChangeShapeType="1"/>
            </p:cNvSpPr>
            <p:nvPr/>
          </p:nvSpPr>
          <p:spPr bwMode="auto">
            <a:xfrm flipV="1">
              <a:off x="111" y="3910"/>
              <a:ext cx="5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64" name="Line 412"/>
            <p:cNvSpPr>
              <a:spLocks noChangeShapeType="1"/>
            </p:cNvSpPr>
            <p:nvPr/>
          </p:nvSpPr>
          <p:spPr bwMode="auto">
            <a:xfrm>
              <a:off x="218" y="3833"/>
              <a:ext cx="8" cy="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65" name="Line 413"/>
            <p:cNvSpPr>
              <a:spLocks noChangeShapeType="1"/>
            </p:cNvSpPr>
            <p:nvPr/>
          </p:nvSpPr>
          <p:spPr bwMode="auto">
            <a:xfrm flipV="1">
              <a:off x="183" y="3900"/>
              <a:ext cx="83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66" name="Freeform 414"/>
            <p:cNvSpPr>
              <a:spLocks/>
            </p:cNvSpPr>
            <p:nvPr/>
          </p:nvSpPr>
          <p:spPr bwMode="auto">
            <a:xfrm>
              <a:off x="196" y="3932"/>
              <a:ext cx="70" cy="140"/>
            </a:xfrm>
            <a:custGeom>
              <a:avLst/>
              <a:gdLst>
                <a:gd name="T0" fmla="*/ 0 w 201"/>
                <a:gd name="T1" fmla="*/ 0 h 394"/>
                <a:gd name="T2" fmla="*/ 144 w 201"/>
                <a:gd name="T3" fmla="*/ 394 h 394"/>
                <a:gd name="T4" fmla="*/ 201 w 201"/>
                <a:gd name="T5" fmla="*/ 394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1" h="394">
                  <a:moveTo>
                    <a:pt x="0" y="0"/>
                  </a:moveTo>
                  <a:lnTo>
                    <a:pt x="144" y="394"/>
                  </a:lnTo>
                  <a:lnTo>
                    <a:pt x="201" y="39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67" name="Freeform 415"/>
            <p:cNvSpPr>
              <a:spLocks/>
            </p:cNvSpPr>
            <p:nvPr/>
          </p:nvSpPr>
          <p:spPr bwMode="auto">
            <a:xfrm>
              <a:off x="153" y="3915"/>
              <a:ext cx="90" cy="162"/>
            </a:xfrm>
            <a:custGeom>
              <a:avLst/>
              <a:gdLst>
                <a:gd name="T0" fmla="*/ 257 w 257"/>
                <a:gd name="T1" fmla="*/ 0 h 449"/>
                <a:gd name="T2" fmla="*/ 184 w 257"/>
                <a:gd name="T3" fmla="*/ 224 h 449"/>
                <a:gd name="T4" fmla="*/ 112 w 257"/>
                <a:gd name="T5" fmla="*/ 345 h 449"/>
                <a:gd name="T6" fmla="*/ 0 w 257"/>
                <a:gd name="T7" fmla="*/ 449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7" h="449">
                  <a:moveTo>
                    <a:pt x="257" y="0"/>
                  </a:moveTo>
                  <a:lnTo>
                    <a:pt x="184" y="224"/>
                  </a:lnTo>
                  <a:lnTo>
                    <a:pt x="112" y="345"/>
                  </a:lnTo>
                  <a:lnTo>
                    <a:pt x="0" y="44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279968" name="Line 416"/>
          <p:cNvSpPr>
            <a:spLocks noChangeShapeType="1"/>
          </p:cNvSpPr>
          <p:nvPr/>
        </p:nvSpPr>
        <p:spPr bwMode="auto">
          <a:xfrm>
            <a:off x="576263" y="3173413"/>
            <a:ext cx="842486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  <p:grpSp>
        <p:nvGrpSpPr>
          <p:cNvPr id="279969" name="Group 417"/>
          <p:cNvGrpSpPr>
            <a:grpSpLocks/>
          </p:cNvGrpSpPr>
          <p:nvPr/>
        </p:nvGrpSpPr>
        <p:grpSpPr bwMode="auto">
          <a:xfrm>
            <a:off x="722313" y="2127250"/>
            <a:ext cx="741362" cy="977900"/>
            <a:chOff x="455" y="1340"/>
            <a:chExt cx="467" cy="616"/>
          </a:xfrm>
        </p:grpSpPr>
        <p:sp>
          <p:nvSpPr>
            <p:cNvPr id="279970" name="Line 418"/>
            <p:cNvSpPr>
              <a:spLocks noChangeShapeType="1"/>
            </p:cNvSpPr>
            <p:nvPr/>
          </p:nvSpPr>
          <p:spPr bwMode="auto">
            <a:xfrm flipH="1">
              <a:off x="548" y="1340"/>
              <a:ext cx="15" cy="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71" name="Line 419"/>
            <p:cNvSpPr>
              <a:spLocks noChangeShapeType="1"/>
            </p:cNvSpPr>
            <p:nvPr/>
          </p:nvSpPr>
          <p:spPr bwMode="auto">
            <a:xfrm flipH="1">
              <a:off x="558" y="1410"/>
              <a:ext cx="17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72" name="Line 420"/>
            <p:cNvSpPr>
              <a:spLocks noChangeShapeType="1"/>
            </p:cNvSpPr>
            <p:nvPr/>
          </p:nvSpPr>
          <p:spPr bwMode="auto">
            <a:xfrm flipH="1">
              <a:off x="563" y="1495"/>
              <a:ext cx="2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73" name="Line 421"/>
            <p:cNvSpPr>
              <a:spLocks noChangeShapeType="1"/>
            </p:cNvSpPr>
            <p:nvPr/>
          </p:nvSpPr>
          <p:spPr bwMode="auto">
            <a:xfrm>
              <a:off x="498" y="1500"/>
              <a:ext cx="0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74" name="Line 422"/>
            <p:cNvSpPr>
              <a:spLocks noChangeShapeType="1"/>
            </p:cNvSpPr>
            <p:nvPr/>
          </p:nvSpPr>
          <p:spPr bwMode="auto">
            <a:xfrm>
              <a:off x="480" y="1417"/>
              <a:ext cx="20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75" name="Line 423"/>
            <p:cNvSpPr>
              <a:spLocks noChangeShapeType="1"/>
            </p:cNvSpPr>
            <p:nvPr/>
          </p:nvSpPr>
          <p:spPr bwMode="auto">
            <a:xfrm flipV="1">
              <a:off x="500" y="1577"/>
              <a:ext cx="63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76" name="Line 424"/>
            <p:cNvSpPr>
              <a:spLocks noChangeShapeType="1"/>
            </p:cNvSpPr>
            <p:nvPr/>
          </p:nvSpPr>
          <p:spPr bwMode="auto">
            <a:xfrm flipV="1">
              <a:off x="500" y="1537"/>
              <a:ext cx="50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77" name="Line 425"/>
            <p:cNvSpPr>
              <a:spLocks noChangeShapeType="1"/>
            </p:cNvSpPr>
            <p:nvPr/>
          </p:nvSpPr>
          <p:spPr bwMode="auto">
            <a:xfrm flipV="1">
              <a:off x="500" y="1505"/>
              <a:ext cx="65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78" name="Line 426"/>
            <p:cNvSpPr>
              <a:spLocks noChangeShapeType="1"/>
            </p:cNvSpPr>
            <p:nvPr/>
          </p:nvSpPr>
          <p:spPr bwMode="auto">
            <a:xfrm>
              <a:off x="503" y="1345"/>
              <a:ext cx="15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79" name="Line 427"/>
            <p:cNvSpPr>
              <a:spLocks noChangeShapeType="1"/>
            </p:cNvSpPr>
            <p:nvPr/>
          </p:nvSpPr>
          <p:spPr bwMode="auto">
            <a:xfrm flipH="1">
              <a:off x="543" y="1398"/>
              <a:ext cx="2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80" name="Line 428"/>
            <p:cNvSpPr>
              <a:spLocks noChangeShapeType="1"/>
            </p:cNvSpPr>
            <p:nvPr/>
          </p:nvSpPr>
          <p:spPr bwMode="auto">
            <a:xfrm>
              <a:off x="515" y="1398"/>
              <a:ext cx="0" cy="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81" name="Line 429"/>
            <p:cNvSpPr>
              <a:spLocks noChangeShapeType="1"/>
            </p:cNvSpPr>
            <p:nvPr/>
          </p:nvSpPr>
          <p:spPr bwMode="auto">
            <a:xfrm flipV="1">
              <a:off x="455" y="1470"/>
              <a:ext cx="147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82" name="Line 430"/>
            <p:cNvSpPr>
              <a:spLocks noChangeShapeType="1"/>
            </p:cNvSpPr>
            <p:nvPr/>
          </p:nvSpPr>
          <p:spPr bwMode="auto">
            <a:xfrm flipV="1">
              <a:off x="470" y="1393"/>
              <a:ext cx="118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83" name="Line 431"/>
            <p:cNvSpPr>
              <a:spLocks noChangeShapeType="1"/>
            </p:cNvSpPr>
            <p:nvPr/>
          </p:nvSpPr>
          <p:spPr bwMode="auto">
            <a:xfrm flipV="1">
              <a:off x="498" y="1577"/>
              <a:ext cx="65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84" name="Line 432"/>
            <p:cNvSpPr>
              <a:spLocks noChangeShapeType="1"/>
            </p:cNvSpPr>
            <p:nvPr/>
          </p:nvSpPr>
          <p:spPr bwMode="auto">
            <a:xfrm>
              <a:off x="864" y="1410"/>
              <a:ext cx="0" cy="1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85" name="Line 433"/>
            <p:cNvSpPr>
              <a:spLocks noChangeShapeType="1"/>
            </p:cNvSpPr>
            <p:nvPr/>
          </p:nvSpPr>
          <p:spPr bwMode="auto">
            <a:xfrm flipV="1">
              <a:off x="845" y="1482"/>
              <a:ext cx="42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86" name="Line 434"/>
            <p:cNvSpPr>
              <a:spLocks noChangeShapeType="1"/>
            </p:cNvSpPr>
            <p:nvPr/>
          </p:nvSpPr>
          <p:spPr bwMode="auto">
            <a:xfrm flipV="1">
              <a:off x="845" y="1447"/>
              <a:ext cx="37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87" name="Line 435"/>
            <p:cNvSpPr>
              <a:spLocks noChangeShapeType="1"/>
            </p:cNvSpPr>
            <p:nvPr/>
          </p:nvSpPr>
          <p:spPr bwMode="auto">
            <a:xfrm>
              <a:off x="849" y="1380"/>
              <a:ext cx="2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88" name="Line 436"/>
            <p:cNvSpPr>
              <a:spLocks noChangeShapeType="1"/>
            </p:cNvSpPr>
            <p:nvPr/>
          </p:nvSpPr>
          <p:spPr bwMode="auto">
            <a:xfrm flipV="1">
              <a:off x="830" y="1403"/>
              <a:ext cx="72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89" name="Freeform 437"/>
            <p:cNvSpPr>
              <a:spLocks/>
            </p:cNvSpPr>
            <p:nvPr/>
          </p:nvSpPr>
          <p:spPr bwMode="auto">
            <a:xfrm>
              <a:off x="877" y="1398"/>
              <a:ext cx="25" cy="154"/>
            </a:xfrm>
            <a:custGeom>
              <a:avLst/>
              <a:gdLst>
                <a:gd name="T0" fmla="*/ 72 w 72"/>
                <a:gd name="T1" fmla="*/ 0 h 434"/>
                <a:gd name="T2" fmla="*/ 56 w 72"/>
                <a:gd name="T3" fmla="*/ 434 h 434"/>
                <a:gd name="T4" fmla="*/ 0 w 72"/>
                <a:gd name="T5" fmla="*/ 353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2" h="434">
                  <a:moveTo>
                    <a:pt x="72" y="0"/>
                  </a:moveTo>
                  <a:lnTo>
                    <a:pt x="56" y="434"/>
                  </a:lnTo>
                  <a:lnTo>
                    <a:pt x="0" y="35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90" name="Line 438"/>
            <p:cNvSpPr>
              <a:spLocks noChangeShapeType="1"/>
            </p:cNvSpPr>
            <p:nvPr/>
          </p:nvSpPr>
          <p:spPr bwMode="auto">
            <a:xfrm>
              <a:off x="830" y="1400"/>
              <a:ext cx="0" cy="1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91" name="Line 439"/>
            <p:cNvSpPr>
              <a:spLocks noChangeShapeType="1"/>
            </p:cNvSpPr>
            <p:nvPr/>
          </p:nvSpPr>
          <p:spPr bwMode="auto">
            <a:xfrm flipV="1">
              <a:off x="762" y="1442"/>
              <a:ext cx="48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92" name="Freeform 440"/>
            <p:cNvSpPr>
              <a:spLocks/>
            </p:cNvSpPr>
            <p:nvPr/>
          </p:nvSpPr>
          <p:spPr bwMode="auto">
            <a:xfrm>
              <a:off x="765" y="1540"/>
              <a:ext cx="139" cy="50"/>
            </a:xfrm>
            <a:custGeom>
              <a:avLst/>
              <a:gdLst>
                <a:gd name="T0" fmla="*/ 0 w 393"/>
                <a:gd name="T1" fmla="*/ 0 h 136"/>
                <a:gd name="T2" fmla="*/ 96 w 393"/>
                <a:gd name="T3" fmla="*/ 7 h 136"/>
                <a:gd name="T4" fmla="*/ 393 w 393"/>
                <a:gd name="T5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3" h="136">
                  <a:moveTo>
                    <a:pt x="0" y="0"/>
                  </a:moveTo>
                  <a:lnTo>
                    <a:pt x="96" y="7"/>
                  </a:lnTo>
                  <a:lnTo>
                    <a:pt x="393" y="13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93" name="Freeform 441"/>
            <p:cNvSpPr>
              <a:spLocks/>
            </p:cNvSpPr>
            <p:nvPr/>
          </p:nvSpPr>
          <p:spPr bwMode="auto">
            <a:xfrm>
              <a:off x="800" y="1435"/>
              <a:ext cx="12" cy="107"/>
            </a:xfrm>
            <a:custGeom>
              <a:avLst/>
              <a:gdLst>
                <a:gd name="T0" fmla="*/ 40 w 40"/>
                <a:gd name="T1" fmla="*/ 0 h 304"/>
                <a:gd name="T2" fmla="*/ 8 w 40"/>
                <a:gd name="T3" fmla="*/ 136 h 304"/>
                <a:gd name="T4" fmla="*/ 31 w 40"/>
                <a:gd name="T5" fmla="*/ 200 h 304"/>
                <a:gd name="T6" fmla="*/ 0 w 40"/>
                <a:gd name="T7" fmla="*/ 304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304">
                  <a:moveTo>
                    <a:pt x="40" y="0"/>
                  </a:moveTo>
                  <a:lnTo>
                    <a:pt x="8" y="136"/>
                  </a:lnTo>
                  <a:lnTo>
                    <a:pt x="31" y="200"/>
                  </a:lnTo>
                  <a:lnTo>
                    <a:pt x="0" y="30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94" name="Line 442"/>
            <p:cNvSpPr>
              <a:spLocks noChangeShapeType="1"/>
            </p:cNvSpPr>
            <p:nvPr/>
          </p:nvSpPr>
          <p:spPr bwMode="auto">
            <a:xfrm>
              <a:off x="785" y="1363"/>
              <a:ext cx="20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95" name="Line 443"/>
            <p:cNvSpPr>
              <a:spLocks noChangeShapeType="1"/>
            </p:cNvSpPr>
            <p:nvPr/>
          </p:nvSpPr>
          <p:spPr bwMode="auto">
            <a:xfrm flipH="1">
              <a:off x="862" y="1343"/>
              <a:ext cx="35" cy="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96" name="Line 444"/>
            <p:cNvSpPr>
              <a:spLocks noChangeShapeType="1"/>
            </p:cNvSpPr>
            <p:nvPr/>
          </p:nvSpPr>
          <p:spPr bwMode="auto">
            <a:xfrm flipV="1">
              <a:off x="830" y="1353"/>
              <a:ext cx="57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97" name="Line 445"/>
            <p:cNvSpPr>
              <a:spLocks noChangeShapeType="1"/>
            </p:cNvSpPr>
            <p:nvPr/>
          </p:nvSpPr>
          <p:spPr bwMode="auto">
            <a:xfrm flipV="1">
              <a:off x="904" y="1577"/>
              <a:ext cx="18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98" name="Line 446"/>
            <p:cNvSpPr>
              <a:spLocks noChangeShapeType="1"/>
            </p:cNvSpPr>
            <p:nvPr/>
          </p:nvSpPr>
          <p:spPr bwMode="auto">
            <a:xfrm>
              <a:off x="580" y="1889"/>
              <a:ext cx="27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9999" name="Line 447"/>
            <p:cNvSpPr>
              <a:spLocks noChangeShapeType="1"/>
            </p:cNvSpPr>
            <p:nvPr/>
          </p:nvSpPr>
          <p:spPr bwMode="auto">
            <a:xfrm flipH="1">
              <a:off x="500" y="1889"/>
              <a:ext cx="45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00" name="Freeform 448"/>
            <p:cNvSpPr>
              <a:spLocks/>
            </p:cNvSpPr>
            <p:nvPr/>
          </p:nvSpPr>
          <p:spPr bwMode="auto">
            <a:xfrm>
              <a:off x="543" y="1869"/>
              <a:ext cx="22" cy="87"/>
            </a:xfrm>
            <a:custGeom>
              <a:avLst/>
              <a:gdLst>
                <a:gd name="T0" fmla="*/ 65 w 65"/>
                <a:gd name="T1" fmla="*/ 0 h 249"/>
                <a:gd name="T2" fmla="*/ 65 w 65"/>
                <a:gd name="T3" fmla="*/ 249 h 249"/>
                <a:gd name="T4" fmla="*/ 0 w 65"/>
                <a:gd name="T5" fmla="*/ 168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5" h="249">
                  <a:moveTo>
                    <a:pt x="65" y="0"/>
                  </a:moveTo>
                  <a:lnTo>
                    <a:pt x="65" y="249"/>
                  </a:lnTo>
                  <a:lnTo>
                    <a:pt x="0" y="16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01" name="Line 449"/>
            <p:cNvSpPr>
              <a:spLocks noChangeShapeType="1"/>
            </p:cNvSpPr>
            <p:nvPr/>
          </p:nvSpPr>
          <p:spPr bwMode="auto">
            <a:xfrm>
              <a:off x="583" y="1842"/>
              <a:ext cx="17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02" name="Line 450"/>
            <p:cNvSpPr>
              <a:spLocks noChangeShapeType="1"/>
            </p:cNvSpPr>
            <p:nvPr/>
          </p:nvSpPr>
          <p:spPr bwMode="auto">
            <a:xfrm flipV="1">
              <a:off x="523" y="1864"/>
              <a:ext cx="67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03" name="Line 451"/>
            <p:cNvSpPr>
              <a:spLocks noChangeShapeType="1"/>
            </p:cNvSpPr>
            <p:nvPr/>
          </p:nvSpPr>
          <p:spPr bwMode="auto">
            <a:xfrm flipH="1">
              <a:off x="530" y="1812"/>
              <a:ext cx="58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04" name="Line 452"/>
            <p:cNvSpPr>
              <a:spLocks noChangeShapeType="1"/>
            </p:cNvSpPr>
            <p:nvPr/>
          </p:nvSpPr>
          <p:spPr bwMode="auto">
            <a:xfrm flipV="1">
              <a:off x="525" y="1832"/>
              <a:ext cx="48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05" name="Line 453"/>
            <p:cNvSpPr>
              <a:spLocks noChangeShapeType="1"/>
            </p:cNvSpPr>
            <p:nvPr/>
          </p:nvSpPr>
          <p:spPr bwMode="auto">
            <a:xfrm flipH="1">
              <a:off x="535" y="1797"/>
              <a:ext cx="30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06" name="Line 454"/>
            <p:cNvSpPr>
              <a:spLocks noChangeShapeType="1"/>
            </p:cNvSpPr>
            <p:nvPr/>
          </p:nvSpPr>
          <p:spPr bwMode="auto">
            <a:xfrm>
              <a:off x="560" y="1722"/>
              <a:ext cx="0" cy="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07" name="Line 455"/>
            <p:cNvSpPr>
              <a:spLocks noChangeShapeType="1"/>
            </p:cNvSpPr>
            <p:nvPr/>
          </p:nvSpPr>
          <p:spPr bwMode="auto">
            <a:xfrm flipV="1">
              <a:off x="530" y="1754"/>
              <a:ext cx="50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08" name="Line 456"/>
            <p:cNvSpPr>
              <a:spLocks noChangeShapeType="1"/>
            </p:cNvSpPr>
            <p:nvPr/>
          </p:nvSpPr>
          <p:spPr bwMode="auto">
            <a:xfrm flipH="1">
              <a:off x="528" y="1784"/>
              <a:ext cx="67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09" name="Line 457"/>
            <p:cNvSpPr>
              <a:spLocks noChangeShapeType="1"/>
            </p:cNvSpPr>
            <p:nvPr/>
          </p:nvSpPr>
          <p:spPr bwMode="auto">
            <a:xfrm flipH="1">
              <a:off x="588" y="1707"/>
              <a:ext cx="7" cy="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10" name="Line 458"/>
            <p:cNvSpPr>
              <a:spLocks noChangeShapeType="1"/>
            </p:cNvSpPr>
            <p:nvPr/>
          </p:nvSpPr>
          <p:spPr bwMode="auto">
            <a:xfrm flipV="1">
              <a:off x="525" y="1717"/>
              <a:ext cx="65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11" name="Line 459"/>
            <p:cNvSpPr>
              <a:spLocks noChangeShapeType="1"/>
            </p:cNvSpPr>
            <p:nvPr/>
          </p:nvSpPr>
          <p:spPr bwMode="auto">
            <a:xfrm>
              <a:off x="525" y="1707"/>
              <a:ext cx="3" cy="10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12" name="Line 460"/>
            <p:cNvSpPr>
              <a:spLocks noChangeShapeType="1"/>
            </p:cNvSpPr>
            <p:nvPr/>
          </p:nvSpPr>
          <p:spPr bwMode="auto">
            <a:xfrm flipV="1">
              <a:off x="455" y="1879"/>
              <a:ext cx="53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13" name="Line 461"/>
            <p:cNvSpPr>
              <a:spLocks noChangeShapeType="1"/>
            </p:cNvSpPr>
            <p:nvPr/>
          </p:nvSpPr>
          <p:spPr bwMode="auto">
            <a:xfrm>
              <a:off x="503" y="1859"/>
              <a:ext cx="12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14" name="Line 462"/>
            <p:cNvSpPr>
              <a:spLocks noChangeShapeType="1"/>
            </p:cNvSpPr>
            <p:nvPr/>
          </p:nvSpPr>
          <p:spPr bwMode="auto">
            <a:xfrm>
              <a:off x="485" y="1707"/>
              <a:ext cx="0" cy="1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15" name="Line 463"/>
            <p:cNvSpPr>
              <a:spLocks noChangeShapeType="1"/>
            </p:cNvSpPr>
            <p:nvPr/>
          </p:nvSpPr>
          <p:spPr bwMode="auto">
            <a:xfrm flipH="1">
              <a:off x="465" y="1824"/>
              <a:ext cx="45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16" name="Line 464"/>
            <p:cNvSpPr>
              <a:spLocks noChangeShapeType="1"/>
            </p:cNvSpPr>
            <p:nvPr/>
          </p:nvSpPr>
          <p:spPr bwMode="auto">
            <a:xfrm flipH="1">
              <a:off x="505" y="1762"/>
              <a:ext cx="5" cy="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17" name="Line 465"/>
            <p:cNvSpPr>
              <a:spLocks noChangeShapeType="1"/>
            </p:cNvSpPr>
            <p:nvPr/>
          </p:nvSpPr>
          <p:spPr bwMode="auto">
            <a:xfrm flipV="1">
              <a:off x="465" y="1769"/>
              <a:ext cx="43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18" name="Line 466"/>
            <p:cNvSpPr>
              <a:spLocks noChangeShapeType="1"/>
            </p:cNvSpPr>
            <p:nvPr/>
          </p:nvSpPr>
          <p:spPr bwMode="auto">
            <a:xfrm>
              <a:off x="465" y="1759"/>
              <a:ext cx="0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19" name="Line 467"/>
            <p:cNvSpPr>
              <a:spLocks noChangeShapeType="1"/>
            </p:cNvSpPr>
            <p:nvPr/>
          </p:nvSpPr>
          <p:spPr bwMode="auto">
            <a:xfrm flipH="1">
              <a:off x="770" y="1712"/>
              <a:ext cx="35" cy="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20" name="Line 468"/>
            <p:cNvSpPr>
              <a:spLocks noChangeShapeType="1"/>
            </p:cNvSpPr>
            <p:nvPr/>
          </p:nvSpPr>
          <p:spPr bwMode="auto">
            <a:xfrm flipV="1">
              <a:off x="765" y="1894"/>
              <a:ext cx="60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21" name="Line 469"/>
            <p:cNvSpPr>
              <a:spLocks noChangeShapeType="1"/>
            </p:cNvSpPr>
            <p:nvPr/>
          </p:nvSpPr>
          <p:spPr bwMode="auto">
            <a:xfrm flipV="1">
              <a:off x="772" y="1852"/>
              <a:ext cx="53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22" name="Line 470"/>
            <p:cNvSpPr>
              <a:spLocks noChangeShapeType="1"/>
            </p:cNvSpPr>
            <p:nvPr/>
          </p:nvSpPr>
          <p:spPr bwMode="auto">
            <a:xfrm flipH="1">
              <a:off x="780" y="1774"/>
              <a:ext cx="45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23" name="Line 471"/>
            <p:cNvSpPr>
              <a:spLocks noChangeShapeType="1"/>
            </p:cNvSpPr>
            <p:nvPr/>
          </p:nvSpPr>
          <p:spPr bwMode="auto">
            <a:xfrm flipV="1">
              <a:off x="765" y="1792"/>
              <a:ext cx="47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24" name="Line 472"/>
            <p:cNvSpPr>
              <a:spLocks noChangeShapeType="1"/>
            </p:cNvSpPr>
            <p:nvPr/>
          </p:nvSpPr>
          <p:spPr bwMode="auto">
            <a:xfrm>
              <a:off x="869" y="1712"/>
              <a:ext cx="10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25" name="Line 473"/>
            <p:cNvSpPr>
              <a:spLocks noChangeShapeType="1"/>
            </p:cNvSpPr>
            <p:nvPr/>
          </p:nvSpPr>
          <p:spPr bwMode="auto">
            <a:xfrm flipV="1">
              <a:off x="837" y="1779"/>
              <a:ext cx="82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26" name="Freeform 474"/>
            <p:cNvSpPr>
              <a:spLocks/>
            </p:cNvSpPr>
            <p:nvPr/>
          </p:nvSpPr>
          <p:spPr bwMode="auto">
            <a:xfrm>
              <a:off x="847" y="1814"/>
              <a:ext cx="72" cy="140"/>
            </a:xfrm>
            <a:custGeom>
              <a:avLst/>
              <a:gdLst>
                <a:gd name="T0" fmla="*/ 0 w 201"/>
                <a:gd name="T1" fmla="*/ 0 h 394"/>
                <a:gd name="T2" fmla="*/ 145 w 201"/>
                <a:gd name="T3" fmla="*/ 394 h 394"/>
                <a:gd name="T4" fmla="*/ 201 w 201"/>
                <a:gd name="T5" fmla="*/ 394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1" h="394">
                  <a:moveTo>
                    <a:pt x="0" y="0"/>
                  </a:moveTo>
                  <a:lnTo>
                    <a:pt x="145" y="394"/>
                  </a:lnTo>
                  <a:lnTo>
                    <a:pt x="201" y="39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27" name="Freeform 475"/>
            <p:cNvSpPr>
              <a:spLocks/>
            </p:cNvSpPr>
            <p:nvPr/>
          </p:nvSpPr>
          <p:spPr bwMode="auto">
            <a:xfrm>
              <a:off x="805" y="1797"/>
              <a:ext cx="92" cy="159"/>
            </a:xfrm>
            <a:custGeom>
              <a:avLst/>
              <a:gdLst>
                <a:gd name="T0" fmla="*/ 257 w 257"/>
                <a:gd name="T1" fmla="*/ 0 h 451"/>
                <a:gd name="T2" fmla="*/ 185 w 257"/>
                <a:gd name="T3" fmla="*/ 225 h 451"/>
                <a:gd name="T4" fmla="*/ 112 w 257"/>
                <a:gd name="T5" fmla="*/ 346 h 451"/>
                <a:gd name="T6" fmla="*/ 0 w 257"/>
                <a:gd name="T7" fmla="*/ 451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7" h="451">
                  <a:moveTo>
                    <a:pt x="257" y="0"/>
                  </a:moveTo>
                  <a:lnTo>
                    <a:pt x="185" y="225"/>
                  </a:lnTo>
                  <a:lnTo>
                    <a:pt x="112" y="346"/>
                  </a:lnTo>
                  <a:lnTo>
                    <a:pt x="0" y="45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80028" name="Group 476"/>
          <p:cNvGrpSpPr>
            <a:grpSpLocks/>
          </p:cNvGrpSpPr>
          <p:nvPr/>
        </p:nvGrpSpPr>
        <p:grpSpPr bwMode="auto">
          <a:xfrm>
            <a:off x="1590675" y="2024063"/>
            <a:ext cx="1012825" cy="1149350"/>
            <a:chOff x="1002" y="1275"/>
            <a:chExt cx="638" cy="724"/>
          </a:xfrm>
        </p:grpSpPr>
        <p:sp>
          <p:nvSpPr>
            <p:cNvPr id="280029" name="Line 477"/>
            <p:cNvSpPr>
              <a:spLocks noChangeShapeType="1"/>
            </p:cNvSpPr>
            <p:nvPr/>
          </p:nvSpPr>
          <p:spPr bwMode="auto">
            <a:xfrm>
              <a:off x="1002" y="1275"/>
              <a:ext cx="0" cy="7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30" name="Line 478"/>
            <p:cNvSpPr>
              <a:spLocks noChangeShapeType="1"/>
            </p:cNvSpPr>
            <p:nvPr/>
          </p:nvSpPr>
          <p:spPr bwMode="auto">
            <a:xfrm>
              <a:off x="1002" y="1637"/>
              <a:ext cx="6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80031" name="Group 479"/>
          <p:cNvGrpSpPr>
            <a:grpSpLocks/>
          </p:cNvGrpSpPr>
          <p:nvPr/>
        </p:nvGrpSpPr>
        <p:grpSpPr bwMode="auto">
          <a:xfrm>
            <a:off x="1736725" y="2132013"/>
            <a:ext cx="728663" cy="403225"/>
            <a:chOff x="1094" y="1343"/>
            <a:chExt cx="459" cy="254"/>
          </a:xfrm>
        </p:grpSpPr>
        <p:sp>
          <p:nvSpPr>
            <p:cNvPr id="280032" name="Line 480"/>
            <p:cNvSpPr>
              <a:spLocks noChangeShapeType="1"/>
            </p:cNvSpPr>
            <p:nvPr/>
          </p:nvSpPr>
          <p:spPr bwMode="auto">
            <a:xfrm flipV="1">
              <a:off x="1234" y="1375"/>
              <a:ext cx="2" cy="1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33" name="Line 481"/>
            <p:cNvSpPr>
              <a:spLocks noChangeShapeType="1"/>
            </p:cNvSpPr>
            <p:nvPr/>
          </p:nvSpPr>
          <p:spPr bwMode="auto">
            <a:xfrm>
              <a:off x="1184" y="1373"/>
              <a:ext cx="0" cy="1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34" name="Line 482"/>
            <p:cNvSpPr>
              <a:spLocks noChangeShapeType="1"/>
            </p:cNvSpPr>
            <p:nvPr/>
          </p:nvSpPr>
          <p:spPr bwMode="auto">
            <a:xfrm>
              <a:off x="1139" y="1343"/>
              <a:ext cx="0" cy="2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35" name="Line 483"/>
            <p:cNvSpPr>
              <a:spLocks noChangeShapeType="1"/>
            </p:cNvSpPr>
            <p:nvPr/>
          </p:nvSpPr>
          <p:spPr bwMode="auto">
            <a:xfrm flipV="1">
              <a:off x="1101" y="1442"/>
              <a:ext cx="75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36" name="Line 484"/>
            <p:cNvSpPr>
              <a:spLocks noChangeShapeType="1"/>
            </p:cNvSpPr>
            <p:nvPr/>
          </p:nvSpPr>
          <p:spPr bwMode="auto">
            <a:xfrm flipH="1">
              <a:off x="1144" y="1380"/>
              <a:ext cx="25" cy="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37" name="Line 485"/>
            <p:cNvSpPr>
              <a:spLocks noChangeShapeType="1"/>
            </p:cNvSpPr>
            <p:nvPr/>
          </p:nvSpPr>
          <p:spPr bwMode="auto">
            <a:xfrm>
              <a:off x="1104" y="1385"/>
              <a:ext cx="15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38" name="Line 486"/>
            <p:cNvSpPr>
              <a:spLocks noChangeShapeType="1"/>
            </p:cNvSpPr>
            <p:nvPr/>
          </p:nvSpPr>
          <p:spPr bwMode="auto">
            <a:xfrm flipV="1">
              <a:off x="1184" y="1385"/>
              <a:ext cx="52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39" name="Line 487"/>
            <p:cNvSpPr>
              <a:spLocks noChangeShapeType="1"/>
            </p:cNvSpPr>
            <p:nvPr/>
          </p:nvSpPr>
          <p:spPr bwMode="auto">
            <a:xfrm flipV="1">
              <a:off x="1184" y="1505"/>
              <a:ext cx="35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40" name="Line 488"/>
            <p:cNvSpPr>
              <a:spLocks noChangeShapeType="1"/>
            </p:cNvSpPr>
            <p:nvPr/>
          </p:nvSpPr>
          <p:spPr bwMode="auto">
            <a:xfrm flipV="1">
              <a:off x="1159" y="1565"/>
              <a:ext cx="97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41" name="Line 489"/>
            <p:cNvSpPr>
              <a:spLocks noChangeShapeType="1"/>
            </p:cNvSpPr>
            <p:nvPr/>
          </p:nvSpPr>
          <p:spPr bwMode="auto">
            <a:xfrm flipH="1">
              <a:off x="1094" y="1455"/>
              <a:ext cx="45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42" name="Line 490"/>
            <p:cNvSpPr>
              <a:spLocks noChangeShapeType="1"/>
            </p:cNvSpPr>
            <p:nvPr/>
          </p:nvSpPr>
          <p:spPr bwMode="auto">
            <a:xfrm>
              <a:off x="1139" y="1462"/>
              <a:ext cx="35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43" name="Line 491"/>
            <p:cNvSpPr>
              <a:spLocks noChangeShapeType="1"/>
            </p:cNvSpPr>
            <p:nvPr/>
          </p:nvSpPr>
          <p:spPr bwMode="auto">
            <a:xfrm flipV="1">
              <a:off x="1184" y="1447"/>
              <a:ext cx="35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44" name="Line 492"/>
            <p:cNvSpPr>
              <a:spLocks noChangeShapeType="1"/>
            </p:cNvSpPr>
            <p:nvPr/>
          </p:nvSpPr>
          <p:spPr bwMode="auto">
            <a:xfrm flipV="1">
              <a:off x="1426" y="1345"/>
              <a:ext cx="115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45" name="Line 493"/>
            <p:cNvSpPr>
              <a:spLocks noChangeShapeType="1"/>
            </p:cNvSpPr>
            <p:nvPr/>
          </p:nvSpPr>
          <p:spPr bwMode="auto">
            <a:xfrm flipH="1">
              <a:off x="1436" y="1378"/>
              <a:ext cx="1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46" name="Line 494"/>
            <p:cNvSpPr>
              <a:spLocks noChangeShapeType="1"/>
            </p:cNvSpPr>
            <p:nvPr/>
          </p:nvSpPr>
          <p:spPr bwMode="auto">
            <a:xfrm flipV="1">
              <a:off x="1438" y="1422"/>
              <a:ext cx="115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47" name="Freeform 495"/>
            <p:cNvSpPr>
              <a:spLocks/>
            </p:cNvSpPr>
            <p:nvPr/>
          </p:nvSpPr>
          <p:spPr bwMode="auto">
            <a:xfrm>
              <a:off x="1401" y="1430"/>
              <a:ext cx="102" cy="117"/>
            </a:xfrm>
            <a:custGeom>
              <a:avLst/>
              <a:gdLst>
                <a:gd name="T0" fmla="*/ 290 w 290"/>
                <a:gd name="T1" fmla="*/ 0 h 330"/>
                <a:gd name="T2" fmla="*/ 193 w 290"/>
                <a:gd name="T3" fmla="*/ 153 h 330"/>
                <a:gd name="T4" fmla="*/ 97 w 290"/>
                <a:gd name="T5" fmla="*/ 249 h 330"/>
                <a:gd name="T6" fmla="*/ 0 w 290"/>
                <a:gd name="T7" fmla="*/ 330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0" h="330">
                  <a:moveTo>
                    <a:pt x="290" y="0"/>
                  </a:moveTo>
                  <a:lnTo>
                    <a:pt x="193" y="153"/>
                  </a:lnTo>
                  <a:lnTo>
                    <a:pt x="97" y="249"/>
                  </a:lnTo>
                  <a:lnTo>
                    <a:pt x="0" y="33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48" name="Freeform 496"/>
            <p:cNvSpPr>
              <a:spLocks/>
            </p:cNvSpPr>
            <p:nvPr/>
          </p:nvSpPr>
          <p:spPr bwMode="auto">
            <a:xfrm>
              <a:off x="1468" y="1348"/>
              <a:ext cx="35" cy="239"/>
            </a:xfrm>
            <a:custGeom>
              <a:avLst/>
              <a:gdLst>
                <a:gd name="T0" fmla="*/ 97 w 97"/>
                <a:gd name="T1" fmla="*/ 0 h 667"/>
                <a:gd name="T2" fmla="*/ 97 w 97"/>
                <a:gd name="T3" fmla="*/ 667 h 667"/>
                <a:gd name="T4" fmla="*/ 0 w 97"/>
                <a:gd name="T5" fmla="*/ 539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7" h="667">
                  <a:moveTo>
                    <a:pt x="97" y="0"/>
                  </a:moveTo>
                  <a:lnTo>
                    <a:pt x="97" y="667"/>
                  </a:lnTo>
                  <a:lnTo>
                    <a:pt x="0" y="53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80049" name="Group 497"/>
          <p:cNvGrpSpPr>
            <a:grpSpLocks/>
          </p:cNvGrpSpPr>
          <p:nvPr/>
        </p:nvGrpSpPr>
        <p:grpSpPr bwMode="auto">
          <a:xfrm>
            <a:off x="1736725" y="2709863"/>
            <a:ext cx="728663" cy="384175"/>
            <a:chOff x="1094" y="1707"/>
            <a:chExt cx="459" cy="242"/>
          </a:xfrm>
        </p:grpSpPr>
        <p:sp>
          <p:nvSpPr>
            <p:cNvPr id="280050" name="Line 498"/>
            <p:cNvSpPr>
              <a:spLocks noChangeShapeType="1"/>
            </p:cNvSpPr>
            <p:nvPr/>
          </p:nvSpPr>
          <p:spPr bwMode="auto">
            <a:xfrm flipV="1">
              <a:off x="1229" y="1749"/>
              <a:ext cx="5" cy="1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51" name="Line 499"/>
            <p:cNvSpPr>
              <a:spLocks noChangeShapeType="1"/>
            </p:cNvSpPr>
            <p:nvPr/>
          </p:nvSpPr>
          <p:spPr bwMode="auto">
            <a:xfrm>
              <a:off x="1161" y="1749"/>
              <a:ext cx="3" cy="1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52" name="Line 500"/>
            <p:cNvSpPr>
              <a:spLocks noChangeShapeType="1"/>
            </p:cNvSpPr>
            <p:nvPr/>
          </p:nvSpPr>
          <p:spPr bwMode="auto">
            <a:xfrm flipV="1">
              <a:off x="1164" y="1759"/>
              <a:ext cx="67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53" name="Line 501"/>
            <p:cNvSpPr>
              <a:spLocks noChangeShapeType="1"/>
            </p:cNvSpPr>
            <p:nvPr/>
          </p:nvSpPr>
          <p:spPr bwMode="auto">
            <a:xfrm flipV="1">
              <a:off x="1199" y="1764"/>
              <a:ext cx="0" cy="1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54" name="Line 502"/>
            <p:cNvSpPr>
              <a:spLocks noChangeShapeType="1"/>
            </p:cNvSpPr>
            <p:nvPr/>
          </p:nvSpPr>
          <p:spPr bwMode="auto">
            <a:xfrm flipV="1">
              <a:off x="1164" y="1902"/>
              <a:ext cx="65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55" name="Line 503"/>
            <p:cNvSpPr>
              <a:spLocks noChangeShapeType="1"/>
            </p:cNvSpPr>
            <p:nvPr/>
          </p:nvSpPr>
          <p:spPr bwMode="auto">
            <a:xfrm flipV="1">
              <a:off x="1097" y="1897"/>
              <a:ext cx="54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56" name="Line 504"/>
            <p:cNvSpPr>
              <a:spLocks noChangeShapeType="1"/>
            </p:cNvSpPr>
            <p:nvPr/>
          </p:nvSpPr>
          <p:spPr bwMode="auto">
            <a:xfrm flipV="1">
              <a:off x="1101" y="1844"/>
              <a:ext cx="5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57" name="Line 505"/>
            <p:cNvSpPr>
              <a:spLocks noChangeShapeType="1"/>
            </p:cNvSpPr>
            <p:nvPr/>
          </p:nvSpPr>
          <p:spPr bwMode="auto">
            <a:xfrm flipH="1">
              <a:off x="1104" y="1769"/>
              <a:ext cx="42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58" name="Line 506"/>
            <p:cNvSpPr>
              <a:spLocks noChangeShapeType="1"/>
            </p:cNvSpPr>
            <p:nvPr/>
          </p:nvSpPr>
          <p:spPr bwMode="auto">
            <a:xfrm flipV="1">
              <a:off x="1094" y="1794"/>
              <a:ext cx="42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59" name="Line 507"/>
            <p:cNvSpPr>
              <a:spLocks noChangeShapeType="1"/>
            </p:cNvSpPr>
            <p:nvPr/>
          </p:nvSpPr>
          <p:spPr bwMode="auto">
            <a:xfrm flipH="1">
              <a:off x="1099" y="1712"/>
              <a:ext cx="37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60" name="Line 508"/>
            <p:cNvSpPr>
              <a:spLocks noChangeShapeType="1"/>
            </p:cNvSpPr>
            <p:nvPr/>
          </p:nvSpPr>
          <p:spPr bwMode="auto">
            <a:xfrm flipV="1">
              <a:off x="1179" y="1832"/>
              <a:ext cx="37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61" name="Line 509"/>
            <p:cNvSpPr>
              <a:spLocks noChangeShapeType="1"/>
            </p:cNvSpPr>
            <p:nvPr/>
          </p:nvSpPr>
          <p:spPr bwMode="auto">
            <a:xfrm flipV="1">
              <a:off x="1426" y="1707"/>
              <a:ext cx="115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62" name="Line 510"/>
            <p:cNvSpPr>
              <a:spLocks noChangeShapeType="1"/>
            </p:cNvSpPr>
            <p:nvPr/>
          </p:nvSpPr>
          <p:spPr bwMode="auto">
            <a:xfrm flipH="1">
              <a:off x="1436" y="1739"/>
              <a:ext cx="10" cy="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63" name="Line 511"/>
            <p:cNvSpPr>
              <a:spLocks noChangeShapeType="1"/>
            </p:cNvSpPr>
            <p:nvPr/>
          </p:nvSpPr>
          <p:spPr bwMode="auto">
            <a:xfrm flipV="1">
              <a:off x="1438" y="1784"/>
              <a:ext cx="115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64" name="Freeform 512"/>
            <p:cNvSpPr>
              <a:spLocks/>
            </p:cNvSpPr>
            <p:nvPr/>
          </p:nvSpPr>
          <p:spPr bwMode="auto">
            <a:xfrm>
              <a:off x="1468" y="1709"/>
              <a:ext cx="35" cy="240"/>
            </a:xfrm>
            <a:custGeom>
              <a:avLst/>
              <a:gdLst>
                <a:gd name="T0" fmla="*/ 97 w 97"/>
                <a:gd name="T1" fmla="*/ 0 h 666"/>
                <a:gd name="T2" fmla="*/ 97 w 97"/>
                <a:gd name="T3" fmla="*/ 666 h 666"/>
                <a:gd name="T4" fmla="*/ 0 w 97"/>
                <a:gd name="T5" fmla="*/ 538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7" h="666">
                  <a:moveTo>
                    <a:pt x="97" y="0"/>
                  </a:moveTo>
                  <a:lnTo>
                    <a:pt x="97" y="666"/>
                  </a:lnTo>
                  <a:lnTo>
                    <a:pt x="0" y="53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065" name="Freeform 513"/>
            <p:cNvSpPr>
              <a:spLocks/>
            </p:cNvSpPr>
            <p:nvPr/>
          </p:nvSpPr>
          <p:spPr bwMode="auto">
            <a:xfrm>
              <a:off x="1401" y="1792"/>
              <a:ext cx="102" cy="115"/>
            </a:xfrm>
            <a:custGeom>
              <a:avLst/>
              <a:gdLst>
                <a:gd name="T0" fmla="*/ 290 w 290"/>
                <a:gd name="T1" fmla="*/ 0 h 328"/>
                <a:gd name="T2" fmla="*/ 193 w 290"/>
                <a:gd name="T3" fmla="*/ 152 h 328"/>
                <a:gd name="T4" fmla="*/ 97 w 290"/>
                <a:gd name="T5" fmla="*/ 249 h 328"/>
                <a:gd name="T6" fmla="*/ 0 w 290"/>
                <a:gd name="T7" fmla="*/ 328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0" h="328">
                  <a:moveTo>
                    <a:pt x="290" y="0"/>
                  </a:moveTo>
                  <a:lnTo>
                    <a:pt x="193" y="152"/>
                  </a:lnTo>
                  <a:lnTo>
                    <a:pt x="97" y="249"/>
                  </a:lnTo>
                  <a:lnTo>
                    <a:pt x="0" y="32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280066" name="Freeform 514"/>
          <p:cNvSpPr>
            <a:spLocks/>
          </p:cNvSpPr>
          <p:nvPr/>
        </p:nvSpPr>
        <p:spPr bwMode="auto">
          <a:xfrm>
            <a:off x="2849563" y="2400300"/>
            <a:ext cx="273050" cy="373063"/>
          </a:xfrm>
          <a:custGeom>
            <a:avLst/>
            <a:gdLst>
              <a:gd name="T0" fmla="*/ 0 w 481"/>
              <a:gd name="T1" fmla="*/ 656 h 656"/>
              <a:gd name="T2" fmla="*/ 175 w 481"/>
              <a:gd name="T3" fmla="*/ 0 h 656"/>
              <a:gd name="T4" fmla="*/ 230 w 481"/>
              <a:gd name="T5" fmla="*/ 364 h 656"/>
              <a:gd name="T6" fmla="*/ 481 w 481"/>
              <a:gd name="T7" fmla="*/ 0 h 656"/>
              <a:gd name="T8" fmla="*/ 306 w 481"/>
              <a:gd name="T9" fmla="*/ 656 h 6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1" h="656">
                <a:moveTo>
                  <a:pt x="0" y="656"/>
                </a:moveTo>
                <a:lnTo>
                  <a:pt x="175" y="0"/>
                </a:lnTo>
                <a:lnTo>
                  <a:pt x="230" y="364"/>
                </a:lnTo>
                <a:lnTo>
                  <a:pt x="481" y="0"/>
                </a:lnTo>
                <a:lnTo>
                  <a:pt x="306" y="656"/>
                </a:lnTo>
              </a:path>
            </a:pathLst>
          </a:custGeom>
          <a:noFill/>
          <a:ln w="28575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  <p:grpSp>
        <p:nvGrpSpPr>
          <p:cNvPr id="280451" name="Group 899"/>
          <p:cNvGrpSpPr>
            <a:grpSpLocks/>
          </p:cNvGrpSpPr>
          <p:nvPr/>
        </p:nvGrpSpPr>
        <p:grpSpPr bwMode="auto">
          <a:xfrm>
            <a:off x="5114925" y="2124075"/>
            <a:ext cx="2659063" cy="423863"/>
            <a:chOff x="3222" y="1338"/>
            <a:chExt cx="1675" cy="267"/>
          </a:xfrm>
        </p:grpSpPr>
        <p:sp>
          <p:nvSpPr>
            <p:cNvPr id="280452" name="Line 900"/>
            <p:cNvSpPr>
              <a:spLocks noChangeShapeType="1"/>
            </p:cNvSpPr>
            <p:nvPr/>
          </p:nvSpPr>
          <p:spPr bwMode="auto">
            <a:xfrm flipV="1">
              <a:off x="3302" y="1500"/>
              <a:ext cx="50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453" name="Freeform 901"/>
            <p:cNvSpPr>
              <a:spLocks/>
            </p:cNvSpPr>
            <p:nvPr/>
          </p:nvSpPr>
          <p:spPr bwMode="auto">
            <a:xfrm>
              <a:off x="3262" y="1527"/>
              <a:ext cx="125" cy="60"/>
            </a:xfrm>
            <a:custGeom>
              <a:avLst/>
              <a:gdLst>
                <a:gd name="T0" fmla="*/ 0 w 345"/>
                <a:gd name="T1" fmla="*/ 0 h 168"/>
                <a:gd name="T2" fmla="*/ 305 w 345"/>
                <a:gd name="T3" fmla="*/ 168 h 168"/>
                <a:gd name="T4" fmla="*/ 345 w 345"/>
                <a:gd name="T5" fmla="*/ 168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5" h="168">
                  <a:moveTo>
                    <a:pt x="0" y="0"/>
                  </a:moveTo>
                  <a:lnTo>
                    <a:pt x="305" y="168"/>
                  </a:lnTo>
                  <a:lnTo>
                    <a:pt x="345" y="16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454" name="Line 902"/>
            <p:cNvSpPr>
              <a:spLocks noChangeShapeType="1"/>
            </p:cNvSpPr>
            <p:nvPr/>
          </p:nvSpPr>
          <p:spPr bwMode="auto">
            <a:xfrm flipH="1">
              <a:off x="3260" y="1487"/>
              <a:ext cx="10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455" name="Line 903"/>
            <p:cNvSpPr>
              <a:spLocks noChangeShapeType="1"/>
            </p:cNvSpPr>
            <p:nvPr/>
          </p:nvSpPr>
          <p:spPr bwMode="auto">
            <a:xfrm>
              <a:off x="3302" y="1462"/>
              <a:ext cx="0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456" name="Line 904"/>
            <p:cNvSpPr>
              <a:spLocks noChangeShapeType="1"/>
            </p:cNvSpPr>
            <p:nvPr/>
          </p:nvSpPr>
          <p:spPr bwMode="auto">
            <a:xfrm flipV="1">
              <a:off x="3227" y="1455"/>
              <a:ext cx="148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457" name="Line 905"/>
            <p:cNvSpPr>
              <a:spLocks noChangeShapeType="1"/>
            </p:cNvSpPr>
            <p:nvPr/>
          </p:nvSpPr>
          <p:spPr bwMode="auto">
            <a:xfrm flipV="1">
              <a:off x="3275" y="1383"/>
              <a:ext cx="50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458" name="Line 906"/>
            <p:cNvSpPr>
              <a:spLocks noChangeShapeType="1"/>
            </p:cNvSpPr>
            <p:nvPr/>
          </p:nvSpPr>
          <p:spPr bwMode="auto">
            <a:xfrm flipH="1">
              <a:off x="3275" y="1417"/>
              <a:ext cx="62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459" name="Line 907"/>
            <p:cNvSpPr>
              <a:spLocks noChangeShapeType="1"/>
            </p:cNvSpPr>
            <p:nvPr/>
          </p:nvSpPr>
          <p:spPr bwMode="auto">
            <a:xfrm flipH="1">
              <a:off x="3335" y="1338"/>
              <a:ext cx="5" cy="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460" name="Line 908"/>
            <p:cNvSpPr>
              <a:spLocks noChangeShapeType="1"/>
            </p:cNvSpPr>
            <p:nvPr/>
          </p:nvSpPr>
          <p:spPr bwMode="auto">
            <a:xfrm flipV="1">
              <a:off x="3272" y="1348"/>
              <a:ext cx="68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461" name="Line 909"/>
            <p:cNvSpPr>
              <a:spLocks noChangeShapeType="1"/>
            </p:cNvSpPr>
            <p:nvPr/>
          </p:nvSpPr>
          <p:spPr bwMode="auto">
            <a:xfrm flipH="1" flipV="1">
              <a:off x="3272" y="1340"/>
              <a:ext cx="3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462" name="Line 910"/>
            <p:cNvSpPr>
              <a:spLocks noChangeShapeType="1"/>
            </p:cNvSpPr>
            <p:nvPr/>
          </p:nvSpPr>
          <p:spPr bwMode="auto">
            <a:xfrm flipV="1">
              <a:off x="3222" y="1522"/>
              <a:ext cx="38" cy="6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463" name="Line 911"/>
            <p:cNvSpPr>
              <a:spLocks noChangeShapeType="1"/>
            </p:cNvSpPr>
            <p:nvPr/>
          </p:nvSpPr>
          <p:spPr bwMode="auto">
            <a:xfrm flipV="1">
              <a:off x="3454" y="1385"/>
              <a:ext cx="6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464" name="Line 912"/>
            <p:cNvSpPr>
              <a:spLocks noChangeShapeType="1"/>
            </p:cNvSpPr>
            <p:nvPr/>
          </p:nvSpPr>
          <p:spPr bwMode="auto">
            <a:xfrm flipV="1">
              <a:off x="3454" y="1415"/>
              <a:ext cx="80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465" name="Line 913"/>
            <p:cNvSpPr>
              <a:spLocks noChangeShapeType="1"/>
            </p:cNvSpPr>
            <p:nvPr/>
          </p:nvSpPr>
          <p:spPr bwMode="auto">
            <a:xfrm flipH="1">
              <a:off x="3532" y="1343"/>
              <a:ext cx="5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466" name="Line 914"/>
            <p:cNvSpPr>
              <a:spLocks noChangeShapeType="1"/>
            </p:cNvSpPr>
            <p:nvPr/>
          </p:nvSpPr>
          <p:spPr bwMode="auto">
            <a:xfrm flipV="1">
              <a:off x="3454" y="1355"/>
              <a:ext cx="80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467" name="Line 915"/>
            <p:cNvSpPr>
              <a:spLocks noChangeShapeType="1"/>
            </p:cNvSpPr>
            <p:nvPr/>
          </p:nvSpPr>
          <p:spPr bwMode="auto">
            <a:xfrm>
              <a:off x="3454" y="1345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468" name="Line 916"/>
            <p:cNvSpPr>
              <a:spLocks noChangeShapeType="1"/>
            </p:cNvSpPr>
            <p:nvPr/>
          </p:nvSpPr>
          <p:spPr bwMode="auto">
            <a:xfrm flipV="1">
              <a:off x="3417" y="1440"/>
              <a:ext cx="147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469" name="Line 917"/>
            <p:cNvSpPr>
              <a:spLocks noChangeShapeType="1"/>
            </p:cNvSpPr>
            <p:nvPr/>
          </p:nvSpPr>
          <p:spPr bwMode="auto">
            <a:xfrm>
              <a:off x="3442" y="1452"/>
              <a:ext cx="0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470" name="Line 918"/>
            <p:cNvSpPr>
              <a:spLocks noChangeShapeType="1"/>
            </p:cNvSpPr>
            <p:nvPr/>
          </p:nvSpPr>
          <p:spPr bwMode="auto">
            <a:xfrm flipV="1">
              <a:off x="3419" y="1520"/>
              <a:ext cx="78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471" name="Line 919"/>
            <p:cNvSpPr>
              <a:spLocks noChangeShapeType="1"/>
            </p:cNvSpPr>
            <p:nvPr/>
          </p:nvSpPr>
          <p:spPr bwMode="auto">
            <a:xfrm>
              <a:off x="3484" y="1450"/>
              <a:ext cx="0" cy="1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472" name="Line 920"/>
            <p:cNvSpPr>
              <a:spLocks noChangeShapeType="1"/>
            </p:cNvSpPr>
            <p:nvPr/>
          </p:nvSpPr>
          <p:spPr bwMode="auto">
            <a:xfrm flipV="1">
              <a:off x="3442" y="1477"/>
              <a:ext cx="35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473" name="Line 921"/>
            <p:cNvSpPr>
              <a:spLocks noChangeShapeType="1"/>
            </p:cNvSpPr>
            <p:nvPr/>
          </p:nvSpPr>
          <p:spPr bwMode="auto">
            <a:xfrm flipV="1">
              <a:off x="3442" y="1507"/>
              <a:ext cx="35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474" name="Line 922"/>
            <p:cNvSpPr>
              <a:spLocks noChangeShapeType="1"/>
            </p:cNvSpPr>
            <p:nvPr/>
          </p:nvSpPr>
          <p:spPr bwMode="auto">
            <a:xfrm flipV="1">
              <a:off x="3494" y="1472"/>
              <a:ext cx="50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475" name="Freeform 923"/>
            <p:cNvSpPr>
              <a:spLocks/>
            </p:cNvSpPr>
            <p:nvPr/>
          </p:nvSpPr>
          <p:spPr bwMode="auto">
            <a:xfrm>
              <a:off x="3504" y="1462"/>
              <a:ext cx="43" cy="68"/>
            </a:xfrm>
            <a:custGeom>
              <a:avLst/>
              <a:gdLst>
                <a:gd name="T0" fmla="*/ 121 w 121"/>
                <a:gd name="T1" fmla="*/ 0 h 184"/>
                <a:gd name="T2" fmla="*/ 56 w 121"/>
                <a:gd name="T3" fmla="*/ 184 h 184"/>
                <a:gd name="T4" fmla="*/ 0 w 121"/>
                <a:gd name="T5" fmla="*/ 88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1" h="184">
                  <a:moveTo>
                    <a:pt x="121" y="0"/>
                  </a:moveTo>
                  <a:lnTo>
                    <a:pt x="56" y="184"/>
                  </a:lnTo>
                  <a:lnTo>
                    <a:pt x="0" y="8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476" name="Line 924"/>
            <p:cNvSpPr>
              <a:spLocks noChangeShapeType="1"/>
            </p:cNvSpPr>
            <p:nvPr/>
          </p:nvSpPr>
          <p:spPr bwMode="auto">
            <a:xfrm flipH="1">
              <a:off x="3489" y="1530"/>
              <a:ext cx="35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477" name="Freeform 925"/>
            <p:cNvSpPr>
              <a:spLocks/>
            </p:cNvSpPr>
            <p:nvPr/>
          </p:nvSpPr>
          <p:spPr bwMode="auto">
            <a:xfrm>
              <a:off x="3524" y="1530"/>
              <a:ext cx="50" cy="55"/>
            </a:xfrm>
            <a:custGeom>
              <a:avLst/>
              <a:gdLst>
                <a:gd name="T0" fmla="*/ 0 w 145"/>
                <a:gd name="T1" fmla="*/ 0 h 153"/>
                <a:gd name="T2" fmla="*/ 104 w 145"/>
                <a:gd name="T3" fmla="*/ 153 h 153"/>
                <a:gd name="T4" fmla="*/ 145 w 145"/>
                <a:gd name="T5" fmla="*/ 15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5" h="153">
                  <a:moveTo>
                    <a:pt x="0" y="0"/>
                  </a:moveTo>
                  <a:lnTo>
                    <a:pt x="104" y="153"/>
                  </a:lnTo>
                  <a:lnTo>
                    <a:pt x="145" y="15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478" name="Line 926"/>
            <p:cNvSpPr>
              <a:spLocks noChangeShapeType="1"/>
            </p:cNvSpPr>
            <p:nvPr/>
          </p:nvSpPr>
          <p:spPr bwMode="auto">
            <a:xfrm>
              <a:off x="3681" y="1340"/>
              <a:ext cx="0" cy="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479" name="Line 927"/>
            <p:cNvSpPr>
              <a:spLocks noChangeShapeType="1"/>
            </p:cNvSpPr>
            <p:nvPr/>
          </p:nvSpPr>
          <p:spPr bwMode="auto">
            <a:xfrm>
              <a:off x="3644" y="1360"/>
              <a:ext cx="10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480" name="Line 928"/>
            <p:cNvSpPr>
              <a:spLocks noChangeShapeType="1"/>
            </p:cNvSpPr>
            <p:nvPr/>
          </p:nvSpPr>
          <p:spPr bwMode="auto">
            <a:xfrm flipH="1">
              <a:off x="3699" y="1353"/>
              <a:ext cx="25" cy="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481" name="Line 929"/>
            <p:cNvSpPr>
              <a:spLocks noChangeShapeType="1"/>
            </p:cNvSpPr>
            <p:nvPr/>
          </p:nvSpPr>
          <p:spPr bwMode="auto">
            <a:xfrm flipH="1">
              <a:off x="3612" y="1393"/>
              <a:ext cx="10" cy="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482" name="Line 930"/>
            <p:cNvSpPr>
              <a:spLocks noChangeShapeType="1"/>
            </p:cNvSpPr>
            <p:nvPr/>
          </p:nvSpPr>
          <p:spPr bwMode="auto">
            <a:xfrm flipV="1">
              <a:off x="3617" y="1398"/>
              <a:ext cx="127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483" name="Line 931"/>
            <p:cNvSpPr>
              <a:spLocks noChangeShapeType="1"/>
            </p:cNvSpPr>
            <p:nvPr/>
          </p:nvSpPr>
          <p:spPr bwMode="auto">
            <a:xfrm flipH="1">
              <a:off x="3731" y="1390"/>
              <a:ext cx="15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484" name="Line 932"/>
            <p:cNvSpPr>
              <a:spLocks noChangeShapeType="1"/>
            </p:cNvSpPr>
            <p:nvPr/>
          </p:nvSpPr>
          <p:spPr bwMode="auto">
            <a:xfrm>
              <a:off x="3646" y="1425"/>
              <a:ext cx="0" cy="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485" name="Line 933"/>
            <p:cNvSpPr>
              <a:spLocks noChangeShapeType="1"/>
            </p:cNvSpPr>
            <p:nvPr/>
          </p:nvSpPr>
          <p:spPr bwMode="auto">
            <a:xfrm flipV="1">
              <a:off x="3646" y="1432"/>
              <a:ext cx="63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486" name="Line 934"/>
            <p:cNvSpPr>
              <a:spLocks noChangeShapeType="1"/>
            </p:cNvSpPr>
            <p:nvPr/>
          </p:nvSpPr>
          <p:spPr bwMode="auto">
            <a:xfrm flipH="1">
              <a:off x="3706" y="1422"/>
              <a:ext cx="3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487" name="Line 935"/>
            <p:cNvSpPr>
              <a:spLocks noChangeShapeType="1"/>
            </p:cNvSpPr>
            <p:nvPr/>
          </p:nvSpPr>
          <p:spPr bwMode="auto">
            <a:xfrm flipV="1">
              <a:off x="3646" y="1470"/>
              <a:ext cx="65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488" name="Line 936"/>
            <p:cNvSpPr>
              <a:spLocks noChangeShapeType="1"/>
            </p:cNvSpPr>
            <p:nvPr/>
          </p:nvSpPr>
          <p:spPr bwMode="auto">
            <a:xfrm>
              <a:off x="3634" y="1497"/>
              <a:ext cx="0" cy="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489" name="Line 937"/>
            <p:cNvSpPr>
              <a:spLocks noChangeShapeType="1"/>
            </p:cNvSpPr>
            <p:nvPr/>
          </p:nvSpPr>
          <p:spPr bwMode="auto">
            <a:xfrm flipV="1">
              <a:off x="3634" y="1500"/>
              <a:ext cx="90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490" name="Line 938"/>
            <p:cNvSpPr>
              <a:spLocks noChangeShapeType="1"/>
            </p:cNvSpPr>
            <p:nvPr/>
          </p:nvSpPr>
          <p:spPr bwMode="auto">
            <a:xfrm>
              <a:off x="3681" y="1475"/>
              <a:ext cx="0" cy="1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491" name="Freeform 939"/>
            <p:cNvSpPr>
              <a:spLocks/>
            </p:cNvSpPr>
            <p:nvPr/>
          </p:nvSpPr>
          <p:spPr bwMode="auto">
            <a:xfrm>
              <a:off x="3699" y="1492"/>
              <a:ext cx="27" cy="88"/>
            </a:xfrm>
            <a:custGeom>
              <a:avLst/>
              <a:gdLst>
                <a:gd name="T0" fmla="*/ 80 w 80"/>
                <a:gd name="T1" fmla="*/ 0 h 249"/>
                <a:gd name="T2" fmla="*/ 65 w 80"/>
                <a:gd name="T3" fmla="*/ 249 h 249"/>
                <a:gd name="T4" fmla="*/ 0 w 80"/>
                <a:gd name="T5" fmla="*/ 176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0" h="249">
                  <a:moveTo>
                    <a:pt x="80" y="0"/>
                  </a:moveTo>
                  <a:lnTo>
                    <a:pt x="65" y="249"/>
                  </a:lnTo>
                  <a:lnTo>
                    <a:pt x="0" y="17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492" name="Line 940"/>
            <p:cNvSpPr>
              <a:spLocks noChangeShapeType="1"/>
            </p:cNvSpPr>
            <p:nvPr/>
          </p:nvSpPr>
          <p:spPr bwMode="auto">
            <a:xfrm flipV="1">
              <a:off x="3846" y="1420"/>
              <a:ext cx="77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493" name="Line 941"/>
            <p:cNvSpPr>
              <a:spLocks noChangeShapeType="1"/>
            </p:cNvSpPr>
            <p:nvPr/>
          </p:nvSpPr>
          <p:spPr bwMode="auto">
            <a:xfrm flipH="1">
              <a:off x="3844" y="1475"/>
              <a:ext cx="79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494" name="Line 942"/>
            <p:cNvSpPr>
              <a:spLocks noChangeShapeType="1"/>
            </p:cNvSpPr>
            <p:nvPr/>
          </p:nvSpPr>
          <p:spPr bwMode="auto">
            <a:xfrm flipV="1">
              <a:off x="3881" y="1370"/>
              <a:ext cx="0" cy="2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495" name="Freeform 943"/>
            <p:cNvSpPr>
              <a:spLocks/>
            </p:cNvSpPr>
            <p:nvPr/>
          </p:nvSpPr>
          <p:spPr bwMode="auto">
            <a:xfrm>
              <a:off x="3908" y="1355"/>
              <a:ext cx="30" cy="237"/>
            </a:xfrm>
            <a:custGeom>
              <a:avLst/>
              <a:gdLst>
                <a:gd name="T0" fmla="*/ 80 w 80"/>
                <a:gd name="T1" fmla="*/ 0 h 667"/>
                <a:gd name="T2" fmla="*/ 80 w 80"/>
                <a:gd name="T3" fmla="*/ 667 h 667"/>
                <a:gd name="T4" fmla="*/ 0 w 80"/>
                <a:gd name="T5" fmla="*/ 555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0" h="667">
                  <a:moveTo>
                    <a:pt x="80" y="0"/>
                  </a:moveTo>
                  <a:lnTo>
                    <a:pt x="80" y="667"/>
                  </a:lnTo>
                  <a:lnTo>
                    <a:pt x="0" y="55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496" name="Line 944"/>
            <p:cNvSpPr>
              <a:spLocks noChangeShapeType="1"/>
            </p:cNvSpPr>
            <p:nvPr/>
          </p:nvSpPr>
          <p:spPr bwMode="auto">
            <a:xfrm flipV="1">
              <a:off x="3836" y="1358"/>
              <a:ext cx="102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497" name="Freeform 945"/>
            <p:cNvSpPr>
              <a:spLocks/>
            </p:cNvSpPr>
            <p:nvPr/>
          </p:nvSpPr>
          <p:spPr bwMode="auto">
            <a:xfrm>
              <a:off x="3804" y="1353"/>
              <a:ext cx="32" cy="222"/>
            </a:xfrm>
            <a:custGeom>
              <a:avLst/>
              <a:gdLst>
                <a:gd name="T0" fmla="*/ 0 w 88"/>
                <a:gd name="T1" fmla="*/ 626 h 626"/>
                <a:gd name="T2" fmla="*/ 56 w 88"/>
                <a:gd name="T3" fmla="*/ 505 h 626"/>
                <a:gd name="T4" fmla="*/ 88 w 88"/>
                <a:gd name="T5" fmla="*/ 265 h 626"/>
                <a:gd name="T6" fmla="*/ 88 w 88"/>
                <a:gd name="T7" fmla="*/ 0 h 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626">
                  <a:moveTo>
                    <a:pt x="0" y="626"/>
                  </a:moveTo>
                  <a:lnTo>
                    <a:pt x="56" y="505"/>
                  </a:lnTo>
                  <a:lnTo>
                    <a:pt x="88" y="265"/>
                  </a:lnTo>
                  <a:lnTo>
                    <a:pt x="8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498" name="Line 946"/>
            <p:cNvSpPr>
              <a:spLocks noChangeShapeType="1"/>
            </p:cNvSpPr>
            <p:nvPr/>
          </p:nvSpPr>
          <p:spPr bwMode="auto">
            <a:xfrm flipH="1">
              <a:off x="4016" y="1345"/>
              <a:ext cx="17" cy="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499" name="Line 947"/>
            <p:cNvSpPr>
              <a:spLocks noChangeShapeType="1"/>
            </p:cNvSpPr>
            <p:nvPr/>
          </p:nvSpPr>
          <p:spPr bwMode="auto">
            <a:xfrm flipV="1">
              <a:off x="4003" y="1532"/>
              <a:ext cx="4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00" name="Line 948"/>
            <p:cNvSpPr>
              <a:spLocks noChangeShapeType="1"/>
            </p:cNvSpPr>
            <p:nvPr/>
          </p:nvSpPr>
          <p:spPr bwMode="auto">
            <a:xfrm flipV="1">
              <a:off x="4051" y="1405"/>
              <a:ext cx="5" cy="1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01" name="Line 949"/>
            <p:cNvSpPr>
              <a:spLocks noChangeShapeType="1"/>
            </p:cNvSpPr>
            <p:nvPr/>
          </p:nvSpPr>
          <p:spPr bwMode="auto">
            <a:xfrm flipH="1">
              <a:off x="4006" y="1415"/>
              <a:ext cx="47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02" name="Line 950"/>
            <p:cNvSpPr>
              <a:spLocks noChangeShapeType="1"/>
            </p:cNvSpPr>
            <p:nvPr/>
          </p:nvSpPr>
          <p:spPr bwMode="auto">
            <a:xfrm flipV="1">
              <a:off x="4003" y="1472"/>
              <a:ext cx="35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03" name="Line 951"/>
            <p:cNvSpPr>
              <a:spLocks noChangeShapeType="1"/>
            </p:cNvSpPr>
            <p:nvPr/>
          </p:nvSpPr>
          <p:spPr bwMode="auto">
            <a:xfrm flipH="1">
              <a:off x="4063" y="1343"/>
              <a:ext cx="33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04" name="Line 952"/>
            <p:cNvSpPr>
              <a:spLocks noChangeShapeType="1"/>
            </p:cNvSpPr>
            <p:nvPr/>
          </p:nvSpPr>
          <p:spPr bwMode="auto">
            <a:xfrm flipH="1" flipV="1">
              <a:off x="4093" y="1552"/>
              <a:ext cx="23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05" name="Line 953"/>
            <p:cNvSpPr>
              <a:spLocks noChangeShapeType="1"/>
            </p:cNvSpPr>
            <p:nvPr/>
          </p:nvSpPr>
          <p:spPr bwMode="auto">
            <a:xfrm>
              <a:off x="4083" y="1455"/>
              <a:ext cx="20" cy="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06" name="Freeform 954"/>
            <p:cNvSpPr>
              <a:spLocks/>
            </p:cNvSpPr>
            <p:nvPr/>
          </p:nvSpPr>
          <p:spPr bwMode="auto">
            <a:xfrm>
              <a:off x="4116" y="1400"/>
              <a:ext cx="20" cy="192"/>
            </a:xfrm>
            <a:custGeom>
              <a:avLst/>
              <a:gdLst>
                <a:gd name="T0" fmla="*/ 0 w 56"/>
                <a:gd name="T1" fmla="*/ 538 h 538"/>
                <a:gd name="T2" fmla="*/ 32 w 56"/>
                <a:gd name="T3" fmla="*/ 313 h 538"/>
                <a:gd name="T4" fmla="*/ 56 w 56"/>
                <a:gd name="T5" fmla="*/ 0 h 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6" h="538">
                  <a:moveTo>
                    <a:pt x="0" y="538"/>
                  </a:moveTo>
                  <a:lnTo>
                    <a:pt x="32" y="313"/>
                  </a:lnTo>
                  <a:lnTo>
                    <a:pt x="5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07" name="Line 955"/>
            <p:cNvSpPr>
              <a:spLocks noChangeShapeType="1"/>
            </p:cNvSpPr>
            <p:nvPr/>
          </p:nvSpPr>
          <p:spPr bwMode="auto">
            <a:xfrm flipV="1">
              <a:off x="4078" y="1410"/>
              <a:ext cx="55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08" name="Line 956"/>
            <p:cNvSpPr>
              <a:spLocks noChangeShapeType="1"/>
            </p:cNvSpPr>
            <p:nvPr/>
          </p:nvSpPr>
          <p:spPr bwMode="auto">
            <a:xfrm>
              <a:off x="4003" y="1403"/>
              <a:ext cx="0" cy="1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09" name="Line 957"/>
            <p:cNvSpPr>
              <a:spLocks noChangeShapeType="1"/>
            </p:cNvSpPr>
            <p:nvPr/>
          </p:nvSpPr>
          <p:spPr bwMode="auto">
            <a:xfrm flipV="1">
              <a:off x="4173" y="1380"/>
              <a:ext cx="72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10" name="Line 958"/>
            <p:cNvSpPr>
              <a:spLocks noChangeShapeType="1"/>
            </p:cNvSpPr>
            <p:nvPr/>
          </p:nvSpPr>
          <p:spPr bwMode="auto">
            <a:xfrm flipV="1">
              <a:off x="4170" y="1505"/>
              <a:ext cx="68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11" name="Line 959"/>
            <p:cNvSpPr>
              <a:spLocks noChangeShapeType="1"/>
            </p:cNvSpPr>
            <p:nvPr/>
          </p:nvSpPr>
          <p:spPr bwMode="auto">
            <a:xfrm flipV="1">
              <a:off x="4228" y="1385"/>
              <a:ext cx="0" cy="2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12" name="Line 960"/>
            <p:cNvSpPr>
              <a:spLocks noChangeShapeType="1"/>
            </p:cNvSpPr>
            <p:nvPr/>
          </p:nvSpPr>
          <p:spPr bwMode="auto">
            <a:xfrm>
              <a:off x="4193" y="1395"/>
              <a:ext cx="0" cy="1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13" name="Line 961"/>
            <p:cNvSpPr>
              <a:spLocks noChangeShapeType="1"/>
            </p:cNvSpPr>
            <p:nvPr/>
          </p:nvSpPr>
          <p:spPr bwMode="auto">
            <a:xfrm flipV="1">
              <a:off x="4193" y="1430"/>
              <a:ext cx="25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14" name="Line 962"/>
            <p:cNvSpPr>
              <a:spLocks noChangeShapeType="1"/>
            </p:cNvSpPr>
            <p:nvPr/>
          </p:nvSpPr>
          <p:spPr bwMode="auto">
            <a:xfrm flipV="1">
              <a:off x="4193" y="1480"/>
              <a:ext cx="27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15" name="Line 963"/>
            <p:cNvSpPr>
              <a:spLocks noChangeShapeType="1"/>
            </p:cNvSpPr>
            <p:nvPr/>
          </p:nvSpPr>
          <p:spPr bwMode="auto">
            <a:xfrm>
              <a:off x="4250" y="1370"/>
              <a:ext cx="10" cy="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16" name="Line 964"/>
            <p:cNvSpPr>
              <a:spLocks noChangeShapeType="1"/>
            </p:cNvSpPr>
            <p:nvPr/>
          </p:nvSpPr>
          <p:spPr bwMode="auto">
            <a:xfrm flipV="1">
              <a:off x="4238" y="1422"/>
              <a:ext cx="8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17" name="Line 965"/>
            <p:cNvSpPr>
              <a:spLocks noChangeShapeType="1"/>
            </p:cNvSpPr>
            <p:nvPr/>
          </p:nvSpPr>
          <p:spPr bwMode="auto">
            <a:xfrm flipH="1">
              <a:off x="4293" y="1345"/>
              <a:ext cx="10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18" name="Line 966"/>
            <p:cNvSpPr>
              <a:spLocks noChangeShapeType="1"/>
            </p:cNvSpPr>
            <p:nvPr/>
          </p:nvSpPr>
          <p:spPr bwMode="auto">
            <a:xfrm flipV="1">
              <a:off x="4230" y="1475"/>
              <a:ext cx="10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19" name="Line 967"/>
            <p:cNvSpPr>
              <a:spLocks noChangeShapeType="1"/>
            </p:cNvSpPr>
            <p:nvPr/>
          </p:nvSpPr>
          <p:spPr bwMode="auto">
            <a:xfrm flipH="1">
              <a:off x="4270" y="1432"/>
              <a:ext cx="10" cy="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20" name="Freeform 968"/>
            <p:cNvSpPr>
              <a:spLocks/>
            </p:cNvSpPr>
            <p:nvPr/>
          </p:nvSpPr>
          <p:spPr bwMode="auto">
            <a:xfrm>
              <a:off x="4275" y="1487"/>
              <a:ext cx="55" cy="98"/>
            </a:xfrm>
            <a:custGeom>
              <a:avLst/>
              <a:gdLst>
                <a:gd name="T0" fmla="*/ 0 w 153"/>
                <a:gd name="T1" fmla="*/ 0 h 273"/>
                <a:gd name="T2" fmla="*/ 89 w 153"/>
                <a:gd name="T3" fmla="*/ 273 h 273"/>
                <a:gd name="T4" fmla="*/ 153 w 153"/>
                <a:gd name="T5" fmla="*/ 273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3" h="273">
                  <a:moveTo>
                    <a:pt x="0" y="0"/>
                  </a:moveTo>
                  <a:lnTo>
                    <a:pt x="89" y="273"/>
                  </a:lnTo>
                  <a:lnTo>
                    <a:pt x="153" y="27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21" name="Freeform 969"/>
            <p:cNvSpPr>
              <a:spLocks/>
            </p:cNvSpPr>
            <p:nvPr/>
          </p:nvSpPr>
          <p:spPr bwMode="auto">
            <a:xfrm>
              <a:off x="4235" y="1520"/>
              <a:ext cx="35" cy="77"/>
            </a:xfrm>
            <a:custGeom>
              <a:avLst/>
              <a:gdLst>
                <a:gd name="T0" fmla="*/ 97 w 97"/>
                <a:gd name="T1" fmla="*/ 0 h 216"/>
                <a:gd name="T2" fmla="*/ 57 w 97"/>
                <a:gd name="T3" fmla="*/ 111 h 216"/>
                <a:gd name="T4" fmla="*/ 0 w 97"/>
                <a:gd name="T5" fmla="*/ 216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7" h="216">
                  <a:moveTo>
                    <a:pt x="97" y="0"/>
                  </a:moveTo>
                  <a:lnTo>
                    <a:pt x="57" y="111"/>
                  </a:lnTo>
                  <a:lnTo>
                    <a:pt x="0" y="21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22" name="Freeform 970"/>
            <p:cNvSpPr>
              <a:spLocks/>
            </p:cNvSpPr>
            <p:nvPr/>
          </p:nvSpPr>
          <p:spPr bwMode="auto">
            <a:xfrm>
              <a:off x="4375" y="1340"/>
              <a:ext cx="27" cy="255"/>
            </a:xfrm>
            <a:custGeom>
              <a:avLst/>
              <a:gdLst>
                <a:gd name="T0" fmla="*/ 73 w 73"/>
                <a:gd name="T1" fmla="*/ 0 h 714"/>
                <a:gd name="T2" fmla="*/ 73 w 73"/>
                <a:gd name="T3" fmla="*/ 714 h 714"/>
                <a:gd name="T4" fmla="*/ 0 w 73"/>
                <a:gd name="T5" fmla="*/ 610 h 7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3" h="714">
                  <a:moveTo>
                    <a:pt x="73" y="0"/>
                  </a:moveTo>
                  <a:lnTo>
                    <a:pt x="73" y="714"/>
                  </a:lnTo>
                  <a:lnTo>
                    <a:pt x="0" y="61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23" name="Line 971"/>
            <p:cNvSpPr>
              <a:spLocks noChangeShapeType="1"/>
            </p:cNvSpPr>
            <p:nvPr/>
          </p:nvSpPr>
          <p:spPr bwMode="auto">
            <a:xfrm flipH="1">
              <a:off x="4363" y="1405"/>
              <a:ext cx="52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24" name="Line 972"/>
            <p:cNvSpPr>
              <a:spLocks noChangeShapeType="1"/>
            </p:cNvSpPr>
            <p:nvPr/>
          </p:nvSpPr>
          <p:spPr bwMode="auto">
            <a:xfrm flipV="1">
              <a:off x="4358" y="1450"/>
              <a:ext cx="57" cy="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25" name="Line 973"/>
            <p:cNvSpPr>
              <a:spLocks noChangeShapeType="1"/>
            </p:cNvSpPr>
            <p:nvPr/>
          </p:nvSpPr>
          <p:spPr bwMode="auto">
            <a:xfrm>
              <a:off x="4450" y="1338"/>
              <a:ext cx="22" cy="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26" name="Line 974"/>
            <p:cNvSpPr>
              <a:spLocks noChangeShapeType="1"/>
            </p:cNvSpPr>
            <p:nvPr/>
          </p:nvSpPr>
          <p:spPr bwMode="auto">
            <a:xfrm flipV="1">
              <a:off x="4427" y="1380"/>
              <a:ext cx="8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27" name="Line 975"/>
            <p:cNvSpPr>
              <a:spLocks noChangeShapeType="1"/>
            </p:cNvSpPr>
            <p:nvPr/>
          </p:nvSpPr>
          <p:spPr bwMode="auto">
            <a:xfrm flipH="1">
              <a:off x="4425" y="1442"/>
              <a:ext cx="87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28" name="Line 976"/>
            <p:cNvSpPr>
              <a:spLocks noChangeShapeType="1"/>
            </p:cNvSpPr>
            <p:nvPr/>
          </p:nvSpPr>
          <p:spPr bwMode="auto">
            <a:xfrm flipV="1">
              <a:off x="4412" y="1490"/>
              <a:ext cx="108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29" name="Line 977"/>
            <p:cNvSpPr>
              <a:spLocks noChangeShapeType="1"/>
            </p:cNvSpPr>
            <p:nvPr/>
          </p:nvSpPr>
          <p:spPr bwMode="auto">
            <a:xfrm flipH="1" flipV="1">
              <a:off x="4442" y="1532"/>
              <a:ext cx="25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30" name="Line 978"/>
            <p:cNvSpPr>
              <a:spLocks noChangeShapeType="1"/>
            </p:cNvSpPr>
            <p:nvPr/>
          </p:nvSpPr>
          <p:spPr bwMode="auto">
            <a:xfrm flipH="1" flipV="1">
              <a:off x="4445" y="1405"/>
              <a:ext cx="10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31" name="Line 979"/>
            <p:cNvSpPr>
              <a:spLocks noChangeShapeType="1"/>
            </p:cNvSpPr>
            <p:nvPr/>
          </p:nvSpPr>
          <p:spPr bwMode="auto">
            <a:xfrm flipH="1">
              <a:off x="4475" y="1385"/>
              <a:ext cx="10" cy="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32" name="Line 980"/>
            <p:cNvSpPr>
              <a:spLocks noChangeShapeType="1"/>
            </p:cNvSpPr>
            <p:nvPr/>
          </p:nvSpPr>
          <p:spPr bwMode="auto">
            <a:xfrm>
              <a:off x="4467" y="1547"/>
              <a:ext cx="45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33" name="Line 981"/>
            <p:cNvSpPr>
              <a:spLocks noChangeShapeType="1"/>
            </p:cNvSpPr>
            <p:nvPr/>
          </p:nvSpPr>
          <p:spPr bwMode="auto">
            <a:xfrm flipH="1">
              <a:off x="4442" y="1455"/>
              <a:ext cx="18" cy="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34" name="Line 982"/>
            <p:cNvSpPr>
              <a:spLocks noChangeShapeType="1"/>
            </p:cNvSpPr>
            <p:nvPr/>
          </p:nvSpPr>
          <p:spPr bwMode="auto">
            <a:xfrm flipH="1">
              <a:off x="4470" y="1495"/>
              <a:ext cx="15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35" name="Freeform 983"/>
            <p:cNvSpPr>
              <a:spLocks/>
            </p:cNvSpPr>
            <p:nvPr/>
          </p:nvSpPr>
          <p:spPr bwMode="auto">
            <a:xfrm>
              <a:off x="4412" y="1550"/>
              <a:ext cx="58" cy="45"/>
            </a:xfrm>
            <a:custGeom>
              <a:avLst/>
              <a:gdLst>
                <a:gd name="T0" fmla="*/ 0 w 161"/>
                <a:gd name="T1" fmla="*/ 129 h 129"/>
                <a:gd name="T2" fmla="*/ 104 w 161"/>
                <a:gd name="T3" fmla="*/ 49 h 129"/>
                <a:gd name="T4" fmla="*/ 161 w 161"/>
                <a:gd name="T5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1" h="129">
                  <a:moveTo>
                    <a:pt x="0" y="129"/>
                  </a:moveTo>
                  <a:lnTo>
                    <a:pt x="104" y="49"/>
                  </a:lnTo>
                  <a:lnTo>
                    <a:pt x="16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36" name="Line 984"/>
            <p:cNvSpPr>
              <a:spLocks noChangeShapeType="1"/>
            </p:cNvSpPr>
            <p:nvPr/>
          </p:nvSpPr>
          <p:spPr bwMode="auto">
            <a:xfrm>
              <a:off x="4677" y="1527"/>
              <a:ext cx="27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37" name="Line 985"/>
            <p:cNvSpPr>
              <a:spLocks noChangeShapeType="1"/>
            </p:cNvSpPr>
            <p:nvPr/>
          </p:nvSpPr>
          <p:spPr bwMode="auto">
            <a:xfrm flipH="1">
              <a:off x="4597" y="1527"/>
              <a:ext cx="45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38" name="Freeform 986"/>
            <p:cNvSpPr>
              <a:spLocks/>
            </p:cNvSpPr>
            <p:nvPr/>
          </p:nvSpPr>
          <p:spPr bwMode="auto">
            <a:xfrm>
              <a:off x="4640" y="1507"/>
              <a:ext cx="22" cy="88"/>
            </a:xfrm>
            <a:custGeom>
              <a:avLst/>
              <a:gdLst>
                <a:gd name="T0" fmla="*/ 65 w 65"/>
                <a:gd name="T1" fmla="*/ 0 h 249"/>
                <a:gd name="T2" fmla="*/ 65 w 65"/>
                <a:gd name="T3" fmla="*/ 249 h 249"/>
                <a:gd name="T4" fmla="*/ 0 w 65"/>
                <a:gd name="T5" fmla="*/ 169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5" h="249">
                  <a:moveTo>
                    <a:pt x="65" y="0"/>
                  </a:moveTo>
                  <a:lnTo>
                    <a:pt x="65" y="249"/>
                  </a:lnTo>
                  <a:lnTo>
                    <a:pt x="0" y="16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39" name="Line 987"/>
            <p:cNvSpPr>
              <a:spLocks noChangeShapeType="1"/>
            </p:cNvSpPr>
            <p:nvPr/>
          </p:nvSpPr>
          <p:spPr bwMode="auto">
            <a:xfrm>
              <a:off x="4679" y="1480"/>
              <a:ext cx="18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40" name="Line 988"/>
            <p:cNvSpPr>
              <a:spLocks noChangeShapeType="1"/>
            </p:cNvSpPr>
            <p:nvPr/>
          </p:nvSpPr>
          <p:spPr bwMode="auto">
            <a:xfrm flipV="1">
              <a:off x="4620" y="1505"/>
              <a:ext cx="67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41" name="Line 989"/>
            <p:cNvSpPr>
              <a:spLocks noChangeShapeType="1"/>
            </p:cNvSpPr>
            <p:nvPr/>
          </p:nvSpPr>
          <p:spPr bwMode="auto">
            <a:xfrm flipH="1">
              <a:off x="4627" y="1450"/>
              <a:ext cx="57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42" name="Line 990"/>
            <p:cNvSpPr>
              <a:spLocks noChangeShapeType="1"/>
            </p:cNvSpPr>
            <p:nvPr/>
          </p:nvSpPr>
          <p:spPr bwMode="auto">
            <a:xfrm flipV="1">
              <a:off x="4622" y="1470"/>
              <a:ext cx="45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43" name="Line 991"/>
            <p:cNvSpPr>
              <a:spLocks noChangeShapeType="1"/>
            </p:cNvSpPr>
            <p:nvPr/>
          </p:nvSpPr>
          <p:spPr bwMode="auto">
            <a:xfrm flipH="1">
              <a:off x="4630" y="1435"/>
              <a:ext cx="32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44" name="Line 992"/>
            <p:cNvSpPr>
              <a:spLocks noChangeShapeType="1"/>
            </p:cNvSpPr>
            <p:nvPr/>
          </p:nvSpPr>
          <p:spPr bwMode="auto">
            <a:xfrm>
              <a:off x="4657" y="1360"/>
              <a:ext cx="0" cy="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45" name="Line 993"/>
            <p:cNvSpPr>
              <a:spLocks noChangeShapeType="1"/>
            </p:cNvSpPr>
            <p:nvPr/>
          </p:nvSpPr>
          <p:spPr bwMode="auto">
            <a:xfrm flipV="1">
              <a:off x="4627" y="1393"/>
              <a:ext cx="50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46" name="Line 994"/>
            <p:cNvSpPr>
              <a:spLocks noChangeShapeType="1"/>
            </p:cNvSpPr>
            <p:nvPr/>
          </p:nvSpPr>
          <p:spPr bwMode="auto">
            <a:xfrm flipH="1">
              <a:off x="4625" y="1422"/>
              <a:ext cx="64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47" name="Line 995"/>
            <p:cNvSpPr>
              <a:spLocks noChangeShapeType="1"/>
            </p:cNvSpPr>
            <p:nvPr/>
          </p:nvSpPr>
          <p:spPr bwMode="auto">
            <a:xfrm flipH="1">
              <a:off x="4684" y="1345"/>
              <a:ext cx="5" cy="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48" name="Line 996"/>
            <p:cNvSpPr>
              <a:spLocks noChangeShapeType="1"/>
            </p:cNvSpPr>
            <p:nvPr/>
          </p:nvSpPr>
          <p:spPr bwMode="auto">
            <a:xfrm flipV="1">
              <a:off x="4622" y="1355"/>
              <a:ext cx="65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49" name="Line 997"/>
            <p:cNvSpPr>
              <a:spLocks noChangeShapeType="1"/>
            </p:cNvSpPr>
            <p:nvPr/>
          </p:nvSpPr>
          <p:spPr bwMode="auto">
            <a:xfrm>
              <a:off x="4622" y="1345"/>
              <a:ext cx="3" cy="10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50" name="Line 998"/>
            <p:cNvSpPr>
              <a:spLocks noChangeShapeType="1"/>
            </p:cNvSpPr>
            <p:nvPr/>
          </p:nvSpPr>
          <p:spPr bwMode="auto">
            <a:xfrm flipV="1">
              <a:off x="4550" y="1517"/>
              <a:ext cx="55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51" name="Line 999"/>
            <p:cNvSpPr>
              <a:spLocks noChangeShapeType="1"/>
            </p:cNvSpPr>
            <p:nvPr/>
          </p:nvSpPr>
          <p:spPr bwMode="auto">
            <a:xfrm>
              <a:off x="4600" y="1497"/>
              <a:ext cx="10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52" name="Line 1000"/>
            <p:cNvSpPr>
              <a:spLocks noChangeShapeType="1"/>
            </p:cNvSpPr>
            <p:nvPr/>
          </p:nvSpPr>
          <p:spPr bwMode="auto">
            <a:xfrm>
              <a:off x="4582" y="1345"/>
              <a:ext cx="0" cy="1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53" name="Line 1001"/>
            <p:cNvSpPr>
              <a:spLocks noChangeShapeType="1"/>
            </p:cNvSpPr>
            <p:nvPr/>
          </p:nvSpPr>
          <p:spPr bwMode="auto">
            <a:xfrm flipH="1">
              <a:off x="4562" y="1462"/>
              <a:ext cx="45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54" name="Line 1002"/>
            <p:cNvSpPr>
              <a:spLocks noChangeShapeType="1"/>
            </p:cNvSpPr>
            <p:nvPr/>
          </p:nvSpPr>
          <p:spPr bwMode="auto">
            <a:xfrm flipH="1">
              <a:off x="4602" y="1400"/>
              <a:ext cx="5" cy="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55" name="Line 1003"/>
            <p:cNvSpPr>
              <a:spLocks noChangeShapeType="1"/>
            </p:cNvSpPr>
            <p:nvPr/>
          </p:nvSpPr>
          <p:spPr bwMode="auto">
            <a:xfrm flipV="1">
              <a:off x="4562" y="1410"/>
              <a:ext cx="43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56" name="Line 1004"/>
            <p:cNvSpPr>
              <a:spLocks noChangeShapeType="1"/>
            </p:cNvSpPr>
            <p:nvPr/>
          </p:nvSpPr>
          <p:spPr bwMode="auto">
            <a:xfrm>
              <a:off x="4562" y="1398"/>
              <a:ext cx="0" cy="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57" name="Line 1005"/>
            <p:cNvSpPr>
              <a:spLocks noChangeShapeType="1"/>
            </p:cNvSpPr>
            <p:nvPr/>
          </p:nvSpPr>
          <p:spPr bwMode="auto">
            <a:xfrm flipH="1">
              <a:off x="4747" y="1353"/>
              <a:ext cx="35" cy="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58" name="Line 1006"/>
            <p:cNvSpPr>
              <a:spLocks noChangeShapeType="1"/>
            </p:cNvSpPr>
            <p:nvPr/>
          </p:nvSpPr>
          <p:spPr bwMode="auto">
            <a:xfrm flipV="1">
              <a:off x="4742" y="1532"/>
              <a:ext cx="60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59" name="Line 1007"/>
            <p:cNvSpPr>
              <a:spLocks noChangeShapeType="1"/>
            </p:cNvSpPr>
            <p:nvPr/>
          </p:nvSpPr>
          <p:spPr bwMode="auto">
            <a:xfrm flipV="1">
              <a:off x="4749" y="1490"/>
              <a:ext cx="53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60" name="Line 1008"/>
            <p:cNvSpPr>
              <a:spLocks noChangeShapeType="1"/>
            </p:cNvSpPr>
            <p:nvPr/>
          </p:nvSpPr>
          <p:spPr bwMode="auto">
            <a:xfrm flipH="1">
              <a:off x="4757" y="1412"/>
              <a:ext cx="45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61" name="Line 1009"/>
            <p:cNvSpPr>
              <a:spLocks noChangeShapeType="1"/>
            </p:cNvSpPr>
            <p:nvPr/>
          </p:nvSpPr>
          <p:spPr bwMode="auto">
            <a:xfrm flipV="1">
              <a:off x="4742" y="1430"/>
              <a:ext cx="5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62" name="Line 1010"/>
            <p:cNvSpPr>
              <a:spLocks noChangeShapeType="1"/>
            </p:cNvSpPr>
            <p:nvPr/>
          </p:nvSpPr>
          <p:spPr bwMode="auto">
            <a:xfrm>
              <a:off x="4849" y="1353"/>
              <a:ext cx="8" cy="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63" name="Line 1011"/>
            <p:cNvSpPr>
              <a:spLocks noChangeShapeType="1"/>
            </p:cNvSpPr>
            <p:nvPr/>
          </p:nvSpPr>
          <p:spPr bwMode="auto">
            <a:xfrm flipV="1">
              <a:off x="4814" y="1417"/>
              <a:ext cx="83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64" name="Freeform 1012"/>
            <p:cNvSpPr>
              <a:spLocks/>
            </p:cNvSpPr>
            <p:nvPr/>
          </p:nvSpPr>
          <p:spPr bwMode="auto">
            <a:xfrm>
              <a:off x="4824" y="1452"/>
              <a:ext cx="73" cy="140"/>
            </a:xfrm>
            <a:custGeom>
              <a:avLst/>
              <a:gdLst>
                <a:gd name="T0" fmla="*/ 0 w 201"/>
                <a:gd name="T1" fmla="*/ 0 h 393"/>
                <a:gd name="T2" fmla="*/ 145 w 201"/>
                <a:gd name="T3" fmla="*/ 393 h 393"/>
                <a:gd name="T4" fmla="*/ 201 w 201"/>
                <a:gd name="T5" fmla="*/ 393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1" h="393">
                  <a:moveTo>
                    <a:pt x="0" y="0"/>
                  </a:moveTo>
                  <a:lnTo>
                    <a:pt x="145" y="393"/>
                  </a:lnTo>
                  <a:lnTo>
                    <a:pt x="201" y="39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65" name="Freeform 1013"/>
            <p:cNvSpPr>
              <a:spLocks/>
            </p:cNvSpPr>
            <p:nvPr/>
          </p:nvSpPr>
          <p:spPr bwMode="auto">
            <a:xfrm>
              <a:off x="4782" y="1435"/>
              <a:ext cx="92" cy="160"/>
            </a:xfrm>
            <a:custGeom>
              <a:avLst/>
              <a:gdLst>
                <a:gd name="T0" fmla="*/ 256 w 256"/>
                <a:gd name="T1" fmla="*/ 0 h 449"/>
                <a:gd name="T2" fmla="*/ 185 w 256"/>
                <a:gd name="T3" fmla="*/ 225 h 449"/>
                <a:gd name="T4" fmla="*/ 113 w 256"/>
                <a:gd name="T5" fmla="*/ 345 h 449"/>
                <a:gd name="T6" fmla="*/ 0 w 256"/>
                <a:gd name="T7" fmla="*/ 449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6" h="449">
                  <a:moveTo>
                    <a:pt x="256" y="0"/>
                  </a:moveTo>
                  <a:lnTo>
                    <a:pt x="185" y="225"/>
                  </a:lnTo>
                  <a:lnTo>
                    <a:pt x="113" y="345"/>
                  </a:lnTo>
                  <a:lnTo>
                    <a:pt x="0" y="44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80566" name="Group 1014"/>
          <p:cNvGrpSpPr>
            <a:grpSpLocks/>
          </p:cNvGrpSpPr>
          <p:nvPr/>
        </p:nvGrpSpPr>
        <p:grpSpPr bwMode="auto">
          <a:xfrm>
            <a:off x="136525" y="1046163"/>
            <a:ext cx="8864600" cy="5568950"/>
            <a:chOff x="86" y="659"/>
            <a:chExt cx="5584" cy="3508"/>
          </a:xfrm>
        </p:grpSpPr>
        <p:sp>
          <p:nvSpPr>
            <p:cNvPr id="280567" name="Line 1015"/>
            <p:cNvSpPr>
              <a:spLocks noChangeShapeType="1"/>
            </p:cNvSpPr>
            <p:nvPr/>
          </p:nvSpPr>
          <p:spPr bwMode="auto">
            <a:xfrm>
              <a:off x="86" y="659"/>
              <a:ext cx="558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68" name="Line 1016"/>
            <p:cNvSpPr>
              <a:spLocks noChangeShapeType="1"/>
            </p:cNvSpPr>
            <p:nvPr/>
          </p:nvSpPr>
          <p:spPr bwMode="auto">
            <a:xfrm>
              <a:off x="86" y="4167"/>
              <a:ext cx="558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69" name="Line 1017"/>
            <p:cNvSpPr>
              <a:spLocks noChangeShapeType="1"/>
            </p:cNvSpPr>
            <p:nvPr/>
          </p:nvSpPr>
          <p:spPr bwMode="auto">
            <a:xfrm>
              <a:off x="1640" y="659"/>
              <a:ext cx="0" cy="35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70" name="Line 1018"/>
            <p:cNvSpPr>
              <a:spLocks noChangeShapeType="1"/>
            </p:cNvSpPr>
            <p:nvPr/>
          </p:nvSpPr>
          <p:spPr bwMode="auto">
            <a:xfrm>
              <a:off x="1640" y="1275"/>
              <a:ext cx="40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71" name="Line 1019"/>
            <p:cNvSpPr>
              <a:spLocks noChangeShapeType="1"/>
            </p:cNvSpPr>
            <p:nvPr/>
          </p:nvSpPr>
          <p:spPr bwMode="auto">
            <a:xfrm>
              <a:off x="2107" y="659"/>
              <a:ext cx="0" cy="35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72" name="Line 1020"/>
            <p:cNvSpPr>
              <a:spLocks noChangeShapeType="1"/>
            </p:cNvSpPr>
            <p:nvPr/>
          </p:nvSpPr>
          <p:spPr bwMode="auto">
            <a:xfrm>
              <a:off x="3177" y="659"/>
              <a:ext cx="0" cy="35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73" name="Line 1021"/>
            <p:cNvSpPr>
              <a:spLocks noChangeShapeType="1"/>
            </p:cNvSpPr>
            <p:nvPr/>
          </p:nvSpPr>
          <p:spPr bwMode="auto">
            <a:xfrm>
              <a:off x="363" y="1275"/>
              <a:ext cx="127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0574" name="Line 1022"/>
            <p:cNvSpPr>
              <a:spLocks noChangeShapeType="1"/>
            </p:cNvSpPr>
            <p:nvPr/>
          </p:nvSpPr>
          <p:spPr bwMode="auto">
            <a:xfrm>
              <a:off x="86" y="1275"/>
              <a:ext cx="27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03104" name="Group 1024"/>
          <p:cNvGrpSpPr>
            <a:grpSpLocks/>
          </p:cNvGrpSpPr>
          <p:nvPr/>
        </p:nvGrpSpPr>
        <p:grpSpPr bwMode="auto">
          <a:xfrm>
            <a:off x="3471863" y="2154238"/>
            <a:ext cx="1497012" cy="874712"/>
            <a:chOff x="2201" y="837"/>
            <a:chExt cx="916" cy="536"/>
          </a:xfrm>
        </p:grpSpPr>
        <p:sp>
          <p:nvSpPr>
            <p:cNvPr id="303105" name="Line 1025"/>
            <p:cNvSpPr>
              <a:spLocks noChangeShapeType="1"/>
            </p:cNvSpPr>
            <p:nvPr/>
          </p:nvSpPr>
          <p:spPr bwMode="auto">
            <a:xfrm>
              <a:off x="3071" y="905"/>
              <a:ext cx="0" cy="468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06" name="Line 1026"/>
            <p:cNvSpPr>
              <a:spLocks noChangeShapeType="1"/>
            </p:cNvSpPr>
            <p:nvPr/>
          </p:nvSpPr>
          <p:spPr bwMode="auto">
            <a:xfrm flipH="1" flipV="1">
              <a:off x="3033" y="837"/>
              <a:ext cx="38" cy="68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07" name="Line 1027"/>
            <p:cNvSpPr>
              <a:spLocks noChangeShapeType="1"/>
            </p:cNvSpPr>
            <p:nvPr/>
          </p:nvSpPr>
          <p:spPr bwMode="auto">
            <a:xfrm flipH="1">
              <a:off x="2995" y="837"/>
              <a:ext cx="38" cy="68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08" name="Line 1028"/>
            <p:cNvSpPr>
              <a:spLocks noChangeShapeType="1"/>
            </p:cNvSpPr>
            <p:nvPr/>
          </p:nvSpPr>
          <p:spPr bwMode="auto">
            <a:xfrm flipH="1" flipV="1">
              <a:off x="2957" y="837"/>
              <a:ext cx="38" cy="68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09" name="Line 1029"/>
            <p:cNvSpPr>
              <a:spLocks noChangeShapeType="1"/>
            </p:cNvSpPr>
            <p:nvPr/>
          </p:nvSpPr>
          <p:spPr bwMode="auto">
            <a:xfrm flipH="1">
              <a:off x="2919" y="837"/>
              <a:ext cx="38" cy="68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10" name="Line 1030"/>
            <p:cNvSpPr>
              <a:spLocks noChangeShapeType="1"/>
            </p:cNvSpPr>
            <p:nvPr/>
          </p:nvSpPr>
          <p:spPr bwMode="auto">
            <a:xfrm flipH="1" flipV="1">
              <a:off x="2878" y="837"/>
              <a:ext cx="41" cy="68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11" name="Line 1031"/>
            <p:cNvSpPr>
              <a:spLocks noChangeShapeType="1"/>
            </p:cNvSpPr>
            <p:nvPr/>
          </p:nvSpPr>
          <p:spPr bwMode="auto">
            <a:xfrm flipH="1">
              <a:off x="2840" y="837"/>
              <a:ext cx="38" cy="68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12" name="Line 1032"/>
            <p:cNvSpPr>
              <a:spLocks noChangeShapeType="1"/>
            </p:cNvSpPr>
            <p:nvPr/>
          </p:nvSpPr>
          <p:spPr bwMode="auto">
            <a:xfrm flipH="1" flipV="1">
              <a:off x="2802" y="837"/>
              <a:ext cx="38" cy="68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13" name="Line 1033"/>
            <p:cNvSpPr>
              <a:spLocks noChangeShapeType="1"/>
            </p:cNvSpPr>
            <p:nvPr/>
          </p:nvSpPr>
          <p:spPr bwMode="auto">
            <a:xfrm flipH="1">
              <a:off x="2764" y="837"/>
              <a:ext cx="38" cy="68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14" name="Line 1034"/>
            <p:cNvSpPr>
              <a:spLocks noChangeShapeType="1"/>
            </p:cNvSpPr>
            <p:nvPr/>
          </p:nvSpPr>
          <p:spPr bwMode="auto">
            <a:xfrm flipH="1" flipV="1">
              <a:off x="2726" y="837"/>
              <a:ext cx="38" cy="68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15" name="Line 1035"/>
            <p:cNvSpPr>
              <a:spLocks noChangeShapeType="1"/>
            </p:cNvSpPr>
            <p:nvPr/>
          </p:nvSpPr>
          <p:spPr bwMode="auto">
            <a:xfrm flipH="1">
              <a:off x="2685" y="837"/>
              <a:ext cx="41" cy="68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16" name="Line 1036"/>
            <p:cNvSpPr>
              <a:spLocks noChangeShapeType="1"/>
            </p:cNvSpPr>
            <p:nvPr/>
          </p:nvSpPr>
          <p:spPr bwMode="auto">
            <a:xfrm flipH="1" flipV="1">
              <a:off x="2647" y="837"/>
              <a:ext cx="38" cy="68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17" name="Line 1037"/>
            <p:cNvSpPr>
              <a:spLocks noChangeShapeType="1"/>
            </p:cNvSpPr>
            <p:nvPr/>
          </p:nvSpPr>
          <p:spPr bwMode="auto">
            <a:xfrm flipH="1">
              <a:off x="2609" y="837"/>
              <a:ext cx="38" cy="68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18" name="Line 1038"/>
            <p:cNvSpPr>
              <a:spLocks noChangeShapeType="1"/>
            </p:cNvSpPr>
            <p:nvPr/>
          </p:nvSpPr>
          <p:spPr bwMode="auto">
            <a:xfrm flipH="1" flipV="1">
              <a:off x="2571" y="837"/>
              <a:ext cx="38" cy="68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19" name="Line 1039"/>
            <p:cNvSpPr>
              <a:spLocks noChangeShapeType="1"/>
            </p:cNvSpPr>
            <p:nvPr/>
          </p:nvSpPr>
          <p:spPr bwMode="auto">
            <a:xfrm flipH="1" flipV="1">
              <a:off x="3033" y="1308"/>
              <a:ext cx="38" cy="6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20" name="Line 1040"/>
            <p:cNvSpPr>
              <a:spLocks noChangeShapeType="1"/>
            </p:cNvSpPr>
            <p:nvPr/>
          </p:nvSpPr>
          <p:spPr bwMode="auto">
            <a:xfrm flipH="1">
              <a:off x="2995" y="1308"/>
              <a:ext cx="38" cy="6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21" name="Line 1041"/>
            <p:cNvSpPr>
              <a:spLocks noChangeShapeType="1"/>
            </p:cNvSpPr>
            <p:nvPr/>
          </p:nvSpPr>
          <p:spPr bwMode="auto">
            <a:xfrm flipH="1" flipV="1">
              <a:off x="2957" y="1308"/>
              <a:ext cx="38" cy="6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22" name="Line 1042"/>
            <p:cNvSpPr>
              <a:spLocks noChangeShapeType="1"/>
            </p:cNvSpPr>
            <p:nvPr/>
          </p:nvSpPr>
          <p:spPr bwMode="auto">
            <a:xfrm flipH="1">
              <a:off x="2919" y="1308"/>
              <a:ext cx="38" cy="6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23" name="Line 1043"/>
            <p:cNvSpPr>
              <a:spLocks noChangeShapeType="1"/>
            </p:cNvSpPr>
            <p:nvPr/>
          </p:nvSpPr>
          <p:spPr bwMode="auto">
            <a:xfrm flipH="1" flipV="1">
              <a:off x="2878" y="1308"/>
              <a:ext cx="41" cy="6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24" name="Line 1044"/>
            <p:cNvSpPr>
              <a:spLocks noChangeShapeType="1"/>
            </p:cNvSpPr>
            <p:nvPr/>
          </p:nvSpPr>
          <p:spPr bwMode="auto">
            <a:xfrm flipH="1">
              <a:off x="2840" y="1308"/>
              <a:ext cx="38" cy="6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25" name="Line 1045"/>
            <p:cNvSpPr>
              <a:spLocks noChangeShapeType="1"/>
            </p:cNvSpPr>
            <p:nvPr/>
          </p:nvSpPr>
          <p:spPr bwMode="auto">
            <a:xfrm flipH="1" flipV="1">
              <a:off x="2802" y="1308"/>
              <a:ext cx="38" cy="6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26" name="Line 1046"/>
            <p:cNvSpPr>
              <a:spLocks noChangeShapeType="1"/>
            </p:cNvSpPr>
            <p:nvPr/>
          </p:nvSpPr>
          <p:spPr bwMode="auto">
            <a:xfrm flipH="1">
              <a:off x="2764" y="1308"/>
              <a:ext cx="38" cy="6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27" name="Line 1047"/>
            <p:cNvSpPr>
              <a:spLocks noChangeShapeType="1"/>
            </p:cNvSpPr>
            <p:nvPr/>
          </p:nvSpPr>
          <p:spPr bwMode="auto">
            <a:xfrm flipH="1" flipV="1">
              <a:off x="2726" y="1308"/>
              <a:ext cx="38" cy="6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28" name="Line 1048"/>
            <p:cNvSpPr>
              <a:spLocks noChangeShapeType="1"/>
            </p:cNvSpPr>
            <p:nvPr/>
          </p:nvSpPr>
          <p:spPr bwMode="auto">
            <a:xfrm flipH="1">
              <a:off x="2685" y="1308"/>
              <a:ext cx="41" cy="6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29" name="Line 1049"/>
            <p:cNvSpPr>
              <a:spLocks noChangeShapeType="1"/>
            </p:cNvSpPr>
            <p:nvPr/>
          </p:nvSpPr>
          <p:spPr bwMode="auto">
            <a:xfrm flipH="1" flipV="1">
              <a:off x="2647" y="1308"/>
              <a:ext cx="38" cy="6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30" name="Line 1050"/>
            <p:cNvSpPr>
              <a:spLocks noChangeShapeType="1"/>
            </p:cNvSpPr>
            <p:nvPr/>
          </p:nvSpPr>
          <p:spPr bwMode="auto">
            <a:xfrm flipH="1">
              <a:off x="2609" y="1308"/>
              <a:ext cx="38" cy="6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31" name="Line 1051"/>
            <p:cNvSpPr>
              <a:spLocks noChangeShapeType="1"/>
            </p:cNvSpPr>
            <p:nvPr/>
          </p:nvSpPr>
          <p:spPr bwMode="auto">
            <a:xfrm flipH="1" flipV="1">
              <a:off x="3033" y="837"/>
              <a:ext cx="38" cy="53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32" name="Line 1052"/>
            <p:cNvSpPr>
              <a:spLocks noChangeShapeType="1"/>
            </p:cNvSpPr>
            <p:nvPr/>
          </p:nvSpPr>
          <p:spPr bwMode="auto">
            <a:xfrm flipH="1" flipV="1">
              <a:off x="2995" y="905"/>
              <a:ext cx="38" cy="40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33" name="Line 1053"/>
            <p:cNvSpPr>
              <a:spLocks noChangeShapeType="1"/>
            </p:cNvSpPr>
            <p:nvPr/>
          </p:nvSpPr>
          <p:spPr bwMode="auto">
            <a:xfrm flipH="1" flipV="1">
              <a:off x="2957" y="837"/>
              <a:ext cx="38" cy="53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34" name="Line 1054"/>
            <p:cNvSpPr>
              <a:spLocks noChangeShapeType="1"/>
            </p:cNvSpPr>
            <p:nvPr/>
          </p:nvSpPr>
          <p:spPr bwMode="auto">
            <a:xfrm flipH="1" flipV="1">
              <a:off x="2919" y="905"/>
              <a:ext cx="38" cy="40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35" name="Line 1055"/>
            <p:cNvSpPr>
              <a:spLocks noChangeShapeType="1"/>
            </p:cNvSpPr>
            <p:nvPr/>
          </p:nvSpPr>
          <p:spPr bwMode="auto">
            <a:xfrm flipH="1" flipV="1">
              <a:off x="2878" y="837"/>
              <a:ext cx="41" cy="53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36" name="Line 1056"/>
            <p:cNvSpPr>
              <a:spLocks noChangeShapeType="1"/>
            </p:cNvSpPr>
            <p:nvPr/>
          </p:nvSpPr>
          <p:spPr bwMode="auto">
            <a:xfrm flipH="1" flipV="1">
              <a:off x="2840" y="905"/>
              <a:ext cx="38" cy="40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37" name="Line 1057"/>
            <p:cNvSpPr>
              <a:spLocks noChangeShapeType="1"/>
            </p:cNvSpPr>
            <p:nvPr/>
          </p:nvSpPr>
          <p:spPr bwMode="auto">
            <a:xfrm flipH="1" flipV="1">
              <a:off x="2802" y="837"/>
              <a:ext cx="38" cy="53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38" name="Line 1058"/>
            <p:cNvSpPr>
              <a:spLocks noChangeShapeType="1"/>
            </p:cNvSpPr>
            <p:nvPr/>
          </p:nvSpPr>
          <p:spPr bwMode="auto">
            <a:xfrm flipH="1" flipV="1">
              <a:off x="2764" y="905"/>
              <a:ext cx="38" cy="40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39" name="Line 1059"/>
            <p:cNvSpPr>
              <a:spLocks noChangeShapeType="1"/>
            </p:cNvSpPr>
            <p:nvPr/>
          </p:nvSpPr>
          <p:spPr bwMode="auto">
            <a:xfrm flipH="1" flipV="1">
              <a:off x="2726" y="837"/>
              <a:ext cx="38" cy="53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40" name="Line 1060"/>
            <p:cNvSpPr>
              <a:spLocks noChangeShapeType="1"/>
            </p:cNvSpPr>
            <p:nvPr/>
          </p:nvSpPr>
          <p:spPr bwMode="auto">
            <a:xfrm flipH="1" flipV="1">
              <a:off x="2685" y="905"/>
              <a:ext cx="41" cy="40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41" name="Line 1061"/>
            <p:cNvSpPr>
              <a:spLocks noChangeShapeType="1"/>
            </p:cNvSpPr>
            <p:nvPr/>
          </p:nvSpPr>
          <p:spPr bwMode="auto">
            <a:xfrm flipH="1" flipV="1">
              <a:off x="2647" y="837"/>
              <a:ext cx="38" cy="53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42" name="Line 1062"/>
            <p:cNvSpPr>
              <a:spLocks noChangeShapeType="1"/>
            </p:cNvSpPr>
            <p:nvPr/>
          </p:nvSpPr>
          <p:spPr bwMode="auto">
            <a:xfrm flipH="1" flipV="1">
              <a:off x="2609" y="905"/>
              <a:ext cx="38" cy="40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43" name="Line 1063"/>
            <p:cNvSpPr>
              <a:spLocks noChangeShapeType="1"/>
            </p:cNvSpPr>
            <p:nvPr/>
          </p:nvSpPr>
          <p:spPr bwMode="auto">
            <a:xfrm flipH="1" flipV="1">
              <a:off x="2571" y="837"/>
              <a:ext cx="38" cy="53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44" name="Freeform 1064"/>
            <p:cNvSpPr>
              <a:spLocks/>
            </p:cNvSpPr>
            <p:nvPr/>
          </p:nvSpPr>
          <p:spPr bwMode="auto">
            <a:xfrm>
              <a:off x="2269" y="1106"/>
              <a:ext cx="57" cy="267"/>
            </a:xfrm>
            <a:custGeom>
              <a:avLst/>
              <a:gdLst>
                <a:gd name="T0" fmla="*/ 6 w 143"/>
                <a:gd name="T1" fmla="*/ 5 h 689"/>
                <a:gd name="T2" fmla="*/ 16 w 143"/>
                <a:gd name="T3" fmla="*/ 16 h 689"/>
                <a:gd name="T4" fmla="*/ 26 w 143"/>
                <a:gd name="T5" fmla="*/ 27 h 689"/>
                <a:gd name="T6" fmla="*/ 35 w 143"/>
                <a:gd name="T7" fmla="*/ 39 h 689"/>
                <a:gd name="T8" fmla="*/ 44 w 143"/>
                <a:gd name="T9" fmla="*/ 50 h 689"/>
                <a:gd name="T10" fmla="*/ 53 w 143"/>
                <a:gd name="T11" fmla="*/ 63 h 689"/>
                <a:gd name="T12" fmla="*/ 62 w 143"/>
                <a:gd name="T13" fmla="*/ 75 h 689"/>
                <a:gd name="T14" fmla="*/ 70 w 143"/>
                <a:gd name="T15" fmla="*/ 87 h 689"/>
                <a:gd name="T16" fmla="*/ 76 w 143"/>
                <a:gd name="T17" fmla="*/ 99 h 689"/>
                <a:gd name="T18" fmla="*/ 84 w 143"/>
                <a:gd name="T19" fmla="*/ 112 h 689"/>
                <a:gd name="T20" fmla="*/ 90 w 143"/>
                <a:gd name="T21" fmla="*/ 124 h 689"/>
                <a:gd name="T22" fmla="*/ 96 w 143"/>
                <a:gd name="T23" fmla="*/ 138 h 689"/>
                <a:gd name="T24" fmla="*/ 102 w 143"/>
                <a:gd name="T25" fmla="*/ 150 h 689"/>
                <a:gd name="T26" fmla="*/ 107 w 143"/>
                <a:gd name="T27" fmla="*/ 163 h 689"/>
                <a:gd name="T28" fmla="*/ 112 w 143"/>
                <a:gd name="T29" fmla="*/ 176 h 689"/>
                <a:gd name="T30" fmla="*/ 116 w 143"/>
                <a:gd name="T31" fmla="*/ 189 h 689"/>
                <a:gd name="T32" fmla="*/ 121 w 143"/>
                <a:gd name="T33" fmla="*/ 202 h 689"/>
                <a:gd name="T34" fmla="*/ 124 w 143"/>
                <a:gd name="T35" fmla="*/ 215 h 689"/>
                <a:gd name="T36" fmla="*/ 128 w 143"/>
                <a:gd name="T37" fmla="*/ 228 h 689"/>
                <a:gd name="T38" fmla="*/ 131 w 143"/>
                <a:gd name="T39" fmla="*/ 240 h 689"/>
                <a:gd name="T40" fmla="*/ 134 w 143"/>
                <a:gd name="T41" fmla="*/ 254 h 689"/>
                <a:gd name="T42" fmla="*/ 136 w 143"/>
                <a:gd name="T43" fmla="*/ 267 h 689"/>
                <a:gd name="T44" fmla="*/ 138 w 143"/>
                <a:gd name="T45" fmla="*/ 279 h 689"/>
                <a:gd name="T46" fmla="*/ 139 w 143"/>
                <a:gd name="T47" fmla="*/ 292 h 689"/>
                <a:gd name="T48" fmla="*/ 140 w 143"/>
                <a:gd name="T49" fmla="*/ 305 h 689"/>
                <a:gd name="T50" fmla="*/ 142 w 143"/>
                <a:gd name="T51" fmla="*/ 317 h 689"/>
                <a:gd name="T52" fmla="*/ 143 w 143"/>
                <a:gd name="T53" fmla="*/ 329 h 689"/>
                <a:gd name="T54" fmla="*/ 143 w 143"/>
                <a:gd name="T55" fmla="*/ 341 h 689"/>
                <a:gd name="T56" fmla="*/ 143 w 143"/>
                <a:gd name="T57" fmla="*/ 353 h 689"/>
                <a:gd name="T58" fmla="*/ 143 w 143"/>
                <a:gd name="T59" fmla="*/ 365 h 689"/>
                <a:gd name="T60" fmla="*/ 142 w 143"/>
                <a:gd name="T61" fmla="*/ 376 h 689"/>
                <a:gd name="T62" fmla="*/ 142 w 143"/>
                <a:gd name="T63" fmla="*/ 389 h 689"/>
                <a:gd name="T64" fmla="*/ 140 w 143"/>
                <a:gd name="T65" fmla="*/ 400 h 689"/>
                <a:gd name="T66" fmla="*/ 138 w 143"/>
                <a:gd name="T67" fmla="*/ 411 h 689"/>
                <a:gd name="T68" fmla="*/ 137 w 143"/>
                <a:gd name="T69" fmla="*/ 421 h 689"/>
                <a:gd name="T70" fmla="*/ 135 w 143"/>
                <a:gd name="T71" fmla="*/ 432 h 689"/>
                <a:gd name="T72" fmla="*/ 133 w 143"/>
                <a:gd name="T73" fmla="*/ 442 h 689"/>
                <a:gd name="T74" fmla="*/ 131 w 143"/>
                <a:gd name="T75" fmla="*/ 452 h 689"/>
                <a:gd name="T76" fmla="*/ 128 w 143"/>
                <a:gd name="T77" fmla="*/ 460 h 689"/>
                <a:gd name="T78" fmla="*/ 125 w 143"/>
                <a:gd name="T79" fmla="*/ 470 h 689"/>
                <a:gd name="T80" fmla="*/ 123 w 143"/>
                <a:gd name="T81" fmla="*/ 479 h 689"/>
                <a:gd name="T82" fmla="*/ 119 w 143"/>
                <a:gd name="T83" fmla="*/ 488 h 689"/>
                <a:gd name="T84" fmla="*/ 115 w 143"/>
                <a:gd name="T85" fmla="*/ 497 h 689"/>
                <a:gd name="T86" fmla="*/ 110 w 143"/>
                <a:gd name="T87" fmla="*/ 510 h 689"/>
                <a:gd name="T88" fmla="*/ 102 w 143"/>
                <a:gd name="T89" fmla="*/ 527 h 689"/>
                <a:gd name="T90" fmla="*/ 93 w 143"/>
                <a:gd name="T91" fmla="*/ 543 h 689"/>
                <a:gd name="T92" fmla="*/ 83 w 143"/>
                <a:gd name="T93" fmla="*/ 560 h 689"/>
                <a:gd name="T94" fmla="*/ 73 w 143"/>
                <a:gd name="T95" fmla="*/ 576 h 689"/>
                <a:gd name="T96" fmla="*/ 62 w 143"/>
                <a:gd name="T97" fmla="*/ 594 h 689"/>
                <a:gd name="T98" fmla="*/ 50 w 143"/>
                <a:gd name="T99" fmla="*/ 612 h 689"/>
                <a:gd name="T100" fmla="*/ 39 w 143"/>
                <a:gd name="T101" fmla="*/ 630 h 689"/>
                <a:gd name="T102" fmla="*/ 29 w 143"/>
                <a:gd name="T103" fmla="*/ 644 h 689"/>
                <a:gd name="T104" fmla="*/ 23 w 143"/>
                <a:gd name="T105" fmla="*/ 653 h 689"/>
                <a:gd name="T106" fmla="*/ 17 w 143"/>
                <a:gd name="T107" fmla="*/ 663 h 689"/>
                <a:gd name="T108" fmla="*/ 10 w 143"/>
                <a:gd name="T109" fmla="*/ 674 h 689"/>
                <a:gd name="T110" fmla="*/ 3 w 143"/>
                <a:gd name="T111" fmla="*/ 684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43" h="689">
                  <a:moveTo>
                    <a:pt x="0" y="0"/>
                  </a:moveTo>
                  <a:lnTo>
                    <a:pt x="6" y="5"/>
                  </a:lnTo>
                  <a:lnTo>
                    <a:pt x="11" y="11"/>
                  </a:lnTo>
                  <a:lnTo>
                    <a:pt x="16" y="16"/>
                  </a:lnTo>
                  <a:lnTo>
                    <a:pt x="21" y="22"/>
                  </a:lnTo>
                  <a:lnTo>
                    <a:pt x="26" y="27"/>
                  </a:lnTo>
                  <a:lnTo>
                    <a:pt x="31" y="33"/>
                  </a:lnTo>
                  <a:lnTo>
                    <a:pt x="35" y="39"/>
                  </a:lnTo>
                  <a:lnTo>
                    <a:pt x="40" y="45"/>
                  </a:lnTo>
                  <a:lnTo>
                    <a:pt x="44" y="50"/>
                  </a:lnTo>
                  <a:lnTo>
                    <a:pt x="49" y="57"/>
                  </a:lnTo>
                  <a:lnTo>
                    <a:pt x="53" y="63"/>
                  </a:lnTo>
                  <a:lnTo>
                    <a:pt x="58" y="69"/>
                  </a:lnTo>
                  <a:lnTo>
                    <a:pt x="62" y="75"/>
                  </a:lnTo>
                  <a:lnTo>
                    <a:pt x="65" y="81"/>
                  </a:lnTo>
                  <a:lnTo>
                    <a:pt x="70" y="87"/>
                  </a:lnTo>
                  <a:lnTo>
                    <a:pt x="73" y="93"/>
                  </a:lnTo>
                  <a:lnTo>
                    <a:pt x="76" y="99"/>
                  </a:lnTo>
                  <a:lnTo>
                    <a:pt x="80" y="106"/>
                  </a:lnTo>
                  <a:lnTo>
                    <a:pt x="84" y="112"/>
                  </a:lnTo>
                  <a:lnTo>
                    <a:pt x="87" y="118"/>
                  </a:lnTo>
                  <a:lnTo>
                    <a:pt x="90" y="124"/>
                  </a:lnTo>
                  <a:lnTo>
                    <a:pt x="93" y="131"/>
                  </a:lnTo>
                  <a:lnTo>
                    <a:pt x="96" y="138"/>
                  </a:lnTo>
                  <a:lnTo>
                    <a:pt x="100" y="143"/>
                  </a:lnTo>
                  <a:lnTo>
                    <a:pt x="102" y="150"/>
                  </a:lnTo>
                  <a:lnTo>
                    <a:pt x="105" y="156"/>
                  </a:lnTo>
                  <a:lnTo>
                    <a:pt x="107" y="163"/>
                  </a:lnTo>
                  <a:lnTo>
                    <a:pt x="110" y="170"/>
                  </a:lnTo>
                  <a:lnTo>
                    <a:pt x="112" y="176"/>
                  </a:lnTo>
                  <a:lnTo>
                    <a:pt x="114" y="182"/>
                  </a:lnTo>
                  <a:lnTo>
                    <a:pt x="116" y="189"/>
                  </a:lnTo>
                  <a:lnTo>
                    <a:pt x="118" y="195"/>
                  </a:lnTo>
                  <a:lnTo>
                    <a:pt x="121" y="202"/>
                  </a:lnTo>
                  <a:lnTo>
                    <a:pt x="123" y="208"/>
                  </a:lnTo>
                  <a:lnTo>
                    <a:pt x="124" y="215"/>
                  </a:lnTo>
                  <a:lnTo>
                    <a:pt x="126" y="222"/>
                  </a:lnTo>
                  <a:lnTo>
                    <a:pt x="128" y="228"/>
                  </a:lnTo>
                  <a:lnTo>
                    <a:pt x="129" y="234"/>
                  </a:lnTo>
                  <a:lnTo>
                    <a:pt x="131" y="240"/>
                  </a:lnTo>
                  <a:lnTo>
                    <a:pt x="133" y="247"/>
                  </a:lnTo>
                  <a:lnTo>
                    <a:pt x="134" y="254"/>
                  </a:lnTo>
                  <a:lnTo>
                    <a:pt x="135" y="260"/>
                  </a:lnTo>
                  <a:lnTo>
                    <a:pt x="136" y="267"/>
                  </a:lnTo>
                  <a:lnTo>
                    <a:pt x="137" y="273"/>
                  </a:lnTo>
                  <a:lnTo>
                    <a:pt x="138" y="279"/>
                  </a:lnTo>
                  <a:lnTo>
                    <a:pt x="138" y="286"/>
                  </a:lnTo>
                  <a:lnTo>
                    <a:pt x="139" y="292"/>
                  </a:lnTo>
                  <a:lnTo>
                    <a:pt x="140" y="298"/>
                  </a:lnTo>
                  <a:lnTo>
                    <a:pt x="140" y="305"/>
                  </a:lnTo>
                  <a:lnTo>
                    <a:pt x="142" y="311"/>
                  </a:lnTo>
                  <a:lnTo>
                    <a:pt x="142" y="317"/>
                  </a:lnTo>
                  <a:lnTo>
                    <a:pt x="142" y="323"/>
                  </a:lnTo>
                  <a:lnTo>
                    <a:pt x="143" y="329"/>
                  </a:lnTo>
                  <a:lnTo>
                    <a:pt x="143" y="336"/>
                  </a:lnTo>
                  <a:lnTo>
                    <a:pt x="143" y="341"/>
                  </a:lnTo>
                  <a:lnTo>
                    <a:pt x="143" y="348"/>
                  </a:lnTo>
                  <a:lnTo>
                    <a:pt x="143" y="353"/>
                  </a:lnTo>
                  <a:lnTo>
                    <a:pt x="143" y="360"/>
                  </a:lnTo>
                  <a:lnTo>
                    <a:pt x="143" y="365"/>
                  </a:lnTo>
                  <a:lnTo>
                    <a:pt x="143" y="371"/>
                  </a:lnTo>
                  <a:lnTo>
                    <a:pt x="142" y="376"/>
                  </a:lnTo>
                  <a:lnTo>
                    <a:pt x="142" y="383"/>
                  </a:lnTo>
                  <a:lnTo>
                    <a:pt x="142" y="389"/>
                  </a:lnTo>
                  <a:lnTo>
                    <a:pt x="140" y="394"/>
                  </a:lnTo>
                  <a:lnTo>
                    <a:pt x="140" y="400"/>
                  </a:lnTo>
                  <a:lnTo>
                    <a:pt x="139" y="405"/>
                  </a:lnTo>
                  <a:lnTo>
                    <a:pt x="138" y="411"/>
                  </a:lnTo>
                  <a:lnTo>
                    <a:pt x="138" y="415"/>
                  </a:lnTo>
                  <a:lnTo>
                    <a:pt x="137" y="421"/>
                  </a:lnTo>
                  <a:lnTo>
                    <a:pt x="136" y="426"/>
                  </a:lnTo>
                  <a:lnTo>
                    <a:pt x="135" y="432"/>
                  </a:lnTo>
                  <a:lnTo>
                    <a:pt x="134" y="436"/>
                  </a:lnTo>
                  <a:lnTo>
                    <a:pt x="133" y="442"/>
                  </a:lnTo>
                  <a:lnTo>
                    <a:pt x="132" y="446"/>
                  </a:lnTo>
                  <a:lnTo>
                    <a:pt x="131" y="452"/>
                  </a:lnTo>
                  <a:lnTo>
                    <a:pt x="129" y="456"/>
                  </a:lnTo>
                  <a:lnTo>
                    <a:pt x="128" y="460"/>
                  </a:lnTo>
                  <a:lnTo>
                    <a:pt x="127" y="465"/>
                  </a:lnTo>
                  <a:lnTo>
                    <a:pt x="125" y="470"/>
                  </a:lnTo>
                  <a:lnTo>
                    <a:pt x="124" y="475"/>
                  </a:lnTo>
                  <a:lnTo>
                    <a:pt x="123" y="479"/>
                  </a:lnTo>
                  <a:lnTo>
                    <a:pt x="121" y="484"/>
                  </a:lnTo>
                  <a:lnTo>
                    <a:pt x="119" y="488"/>
                  </a:lnTo>
                  <a:lnTo>
                    <a:pt x="117" y="492"/>
                  </a:lnTo>
                  <a:lnTo>
                    <a:pt x="115" y="497"/>
                  </a:lnTo>
                  <a:lnTo>
                    <a:pt x="114" y="501"/>
                  </a:lnTo>
                  <a:lnTo>
                    <a:pt x="110" y="510"/>
                  </a:lnTo>
                  <a:lnTo>
                    <a:pt x="106" y="518"/>
                  </a:lnTo>
                  <a:lnTo>
                    <a:pt x="102" y="527"/>
                  </a:lnTo>
                  <a:lnTo>
                    <a:pt x="97" y="536"/>
                  </a:lnTo>
                  <a:lnTo>
                    <a:pt x="93" y="543"/>
                  </a:lnTo>
                  <a:lnTo>
                    <a:pt x="89" y="552"/>
                  </a:lnTo>
                  <a:lnTo>
                    <a:pt x="83" y="560"/>
                  </a:lnTo>
                  <a:lnTo>
                    <a:pt x="77" y="569"/>
                  </a:lnTo>
                  <a:lnTo>
                    <a:pt x="73" y="576"/>
                  </a:lnTo>
                  <a:lnTo>
                    <a:pt x="68" y="585"/>
                  </a:lnTo>
                  <a:lnTo>
                    <a:pt x="62" y="594"/>
                  </a:lnTo>
                  <a:lnTo>
                    <a:pt x="56" y="603"/>
                  </a:lnTo>
                  <a:lnTo>
                    <a:pt x="50" y="612"/>
                  </a:lnTo>
                  <a:lnTo>
                    <a:pt x="44" y="621"/>
                  </a:lnTo>
                  <a:lnTo>
                    <a:pt x="39" y="630"/>
                  </a:lnTo>
                  <a:lnTo>
                    <a:pt x="32" y="638"/>
                  </a:lnTo>
                  <a:lnTo>
                    <a:pt x="29" y="644"/>
                  </a:lnTo>
                  <a:lnTo>
                    <a:pt x="26" y="648"/>
                  </a:lnTo>
                  <a:lnTo>
                    <a:pt x="23" y="653"/>
                  </a:lnTo>
                  <a:lnTo>
                    <a:pt x="20" y="658"/>
                  </a:lnTo>
                  <a:lnTo>
                    <a:pt x="17" y="663"/>
                  </a:lnTo>
                  <a:lnTo>
                    <a:pt x="13" y="668"/>
                  </a:lnTo>
                  <a:lnTo>
                    <a:pt x="10" y="674"/>
                  </a:lnTo>
                  <a:lnTo>
                    <a:pt x="7" y="678"/>
                  </a:lnTo>
                  <a:lnTo>
                    <a:pt x="3" y="684"/>
                  </a:lnTo>
                  <a:lnTo>
                    <a:pt x="0" y="689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45" name="Freeform 1065"/>
            <p:cNvSpPr>
              <a:spLocks/>
            </p:cNvSpPr>
            <p:nvPr/>
          </p:nvSpPr>
          <p:spPr bwMode="auto">
            <a:xfrm>
              <a:off x="2214" y="1106"/>
              <a:ext cx="55" cy="267"/>
            </a:xfrm>
            <a:custGeom>
              <a:avLst/>
              <a:gdLst>
                <a:gd name="T0" fmla="*/ 137 w 142"/>
                <a:gd name="T1" fmla="*/ 5 h 689"/>
                <a:gd name="T2" fmla="*/ 126 w 142"/>
                <a:gd name="T3" fmla="*/ 16 h 689"/>
                <a:gd name="T4" fmla="*/ 116 w 142"/>
                <a:gd name="T5" fmla="*/ 27 h 689"/>
                <a:gd name="T6" fmla="*/ 107 w 142"/>
                <a:gd name="T7" fmla="*/ 39 h 689"/>
                <a:gd name="T8" fmla="*/ 97 w 142"/>
                <a:gd name="T9" fmla="*/ 50 h 689"/>
                <a:gd name="T10" fmla="*/ 89 w 142"/>
                <a:gd name="T11" fmla="*/ 63 h 689"/>
                <a:gd name="T12" fmla="*/ 80 w 142"/>
                <a:gd name="T13" fmla="*/ 75 h 689"/>
                <a:gd name="T14" fmla="*/ 72 w 142"/>
                <a:gd name="T15" fmla="*/ 87 h 689"/>
                <a:gd name="T16" fmla="*/ 65 w 142"/>
                <a:gd name="T17" fmla="*/ 99 h 689"/>
                <a:gd name="T18" fmla="*/ 58 w 142"/>
                <a:gd name="T19" fmla="*/ 112 h 689"/>
                <a:gd name="T20" fmla="*/ 51 w 142"/>
                <a:gd name="T21" fmla="*/ 124 h 689"/>
                <a:gd name="T22" fmla="*/ 46 w 142"/>
                <a:gd name="T23" fmla="*/ 138 h 689"/>
                <a:gd name="T24" fmla="*/ 40 w 142"/>
                <a:gd name="T25" fmla="*/ 150 h 689"/>
                <a:gd name="T26" fmla="*/ 35 w 142"/>
                <a:gd name="T27" fmla="*/ 163 h 689"/>
                <a:gd name="T28" fmla="*/ 29 w 142"/>
                <a:gd name="T29" fmla="*/ 176 h 689"/>
                <a:gd name="T30" fmla="*/ 25 w 142"/>
                <a:gd name="T31" fmla="*/ 189 h 689"/>
                <a:gd name="T32" fmla="*/ 22 w 142"/>
                <a:gd name="T33" fmla="*/ 202 h 689"/>
                <a:gd name="T34" fmla="*/ 17 w 142"/>
                <a:gd name="T35" fmla="*/ 215 h 689"/>
                <a:gd name="T36" fmla="*/ 14 w 142"/>
                <a:gd name="T37" fmla="*/ 228 h 689"/>
                <a:gd name="T38" fmla="*/ 11 w 142"/>
                <a:gd name="T39" fmla="*/ 240 h 689"/>
                <a:gd name="T40" fmla="*/ 8 w 142"/>
                <a:gd name="T41" fmla="*/ 254 h 689"/>
                <a:gd name="T42" fmla="*/ 6 w 142"/>
                <a:gd name="T43" fmla="*/ 267 h 689"/>
                <a:gd name="T44" fmla="*/ 4 w 142"/>
                <a:gd name="T45" fmla="*/ 279 h 689"/>
                <a:gd name="T46" fmla="*/ 3 w 142"/>
                <a:gd name="T47" fmla="*/ 292 h 689"/>
                <a:gd name="T48" fmla="*/ 1 w 142"/>
                <a:gd name="T49" fmla="*/ 305 h 689"/>
                <a:gd name="T50" fmla="*/ 1 w 142"/>
                <a:gd name="T51" fmla="*/ 317 h 689"/>
                <a:gd name="T52" fmla="*/ 0 w 142"/>
                <a:gd name="T53" fmla="*/ 329 h 689"/>
                <a:gd name="T54" fmla="*/ 0 w 142"/>
                <a:gd name="T55" fmla="*/ 341 h 689"/>
                <a:gd name="T56" fmla="*/ 0 w 142"/>
                <a:gd name="T57" fmla="*/ 353 h 689"/>
                <a:gd name="T58" fmla="*/ 0 w 142"/>
                <a:gd name="T59" fmla="*/ 365 h 689"/>
                <a:gd name="T60" fmla="*/ 0 w 142"/>
                <a:gd name="T61" fmla="*/ 376 h 689"/>
                <a:gd name="T62" fmla="*/ 1 w 142"/>
                <a:gd name="T63" fmla="*/ 389 h 689"/>
                <a:gd name="T64" fmla="*/ 2 w 142"/>
                <a:gd name="T65" fmla="*/ 400 h 689"/>
                <a:gd name="T66" fmla="*/ 3 w 142"/>
                <a:gd name="T67" fmla="*/ 411 h 689"/>
                <a:gd name="T68" fmla="*/ 5 w 142"/>
                <a:gd name="T69" fmla="*/ 421 h 689"/>
                <a:gd name="T70" fmla="*/ 6 w 142"/>
                <a:gd name="T71" fmla="*/ 432 h 689"/>
                <a:gd name="T72" fmla="*/ 8 w 142"/>
                <a:gd name="T73" fmla="*/ 442 h 689"/>
                <a:gd name="T74" fmla="*/ 11 w 142"/>
                <a:gd name="T75" fmla="*/ 452 h 689"/>
                <a:gd name="T76" fmla="*/ 14 w 142"/>
                <a:gd name="T77" fmla="*/ 460 h 689"/>
                <a:gd name="T78" fmla="*/ 16 w 142"/>
                <a:gd name="T79" fmla="*/ 470 h 689"/>
                <a:gd name="T80" fmla="*/ 19 w 142"/>
                <a:gd name="T81" fmla="*/ 479 h 689"/>
                <a:gd name="T82" fmla="*/ 23 w 142"/>
                <a:gd name="T83" fmla="*/ 488 h 689"/>
                <a:gd name="T84" fmla="*/ 26 w 142"/>
                <a:gd name="T85" fmla="*/ 497 h 689"/>
                <a:gd name="T86" fmla="*/ 32 w 142"/>
                <a:gd name="T87" fmla="*/ 510 h 689"/>
                <a:gd name="T88" fmla="*/ 40 w 142"/>
                <a:gd name="T89" fmla="*/ 527 h 689"/>
                <a:gd name="T90" fmla="*/ 49 w 142"/>
                <a:gd name="T91" fmla="*/ 543 h 689"/>
                <a:gd name="T92" fmla="*/ 59 w 142"/>
                <a:gd name="T93" fmla="*/ 560 h 689"/>
                <a:gd name="T94" fmla="*/ 69 w 142"/>
                <a:gd name="T95" fmla="*/ 576 h 689"/>
                <a:gd name="T96" fmla="*/ 80 w 142"/>
                <a:gd name="T97" fmla="*/ 594 h 689"/>
                <a:gd name="T98" fmla="*/ 91 w 142"/>
                <a:gd name="T99" fmla="*/ 612 h 689"/>
                <a:gd name="T100" fmla="*/ 103 w 142"/>
                <a:gd name="T101" fmla="*/ 630 h 689"/>
                <a:gd name="T102" fmla="*/ 112 w 142"/>
                <a:gd name="T103" fmla="*/ 644 h 689"/>
                <a:gd name="T104" fmla="*/ 119 w 142"/>
                <a:gd name="T105" fmla="*/ 653 h 689"/>
                <a:gd name="T106" fmla="*/ 126 w 142"/>
                <a:gd name="T107" fmla="*/ 663 h 689"/>
                <a:gd name="T108" fmla="*/ 132 w 142"/>
                <a:gd name="T109" fmla="*/ 674 h 689"/>
                <a:gd name="T110" fmla="*/ 139 w 142"/>
                <a:gd name="T111" fmla="*/ 684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42" h="689">
                  <a:moveTo>
                    <a:pt x="142" y="0"/>
                  </a:moveTo>
                  <a:lnTo>
                    <a:pt x="137" y="5"/>
                  </a:lnTo>
                  <a:lnTo>
                    <a:pt x="131" y="11"/>
                  </a:lnTo>
                  <a:lnTo>
                    <a:pt x="126" y="16"/>
                  </a:lnTo>
                  <a:lnTo>
                    <a:pt x="121" y="22"/>
                  </a:lnTo>
                  <a:lnTo>
                    <a:pt x="116" y="27"/>
                  </a:lnTo>
                  <a:lnTo>
                    <a:pt x="111" y="33"/>
                  </a:lnTo>
                  <a:lnTo>
                    <a:pt x="107" y="39"/>
                  </a:lnTo>
                  <a:lnTo>
                    <a:pt x="101" y="45"/>
                  </a:lnTo>
                  <a:lnTo>
                    <a:pt x="97" y="50"/>
                  </a:lnTo>
                  <a:lnTo>
                    <a:pt x="92" y="57"/>
                  </a:lnTo>
                  <a:lnTo>
                    <a:pt x="89" y="63"/>
                  </a:lnTo>
                  <a:lnTo>
                    <a:pt x="85" y="69"/>
                  </a:lnTo>
                  <a:lnTo>
                    <a:pt x="80" y="75"/>
                  </a:lnTo>
                  <a:lnTo>
                    <a:pt x="77" y="81"/>
                  </a:lnTo>
                  <a:lnTo>
                    <a:pt x="72" y="87"/>
                  </a:lnTo>
                  <a:lnTo>
                    <a:pt x="69" y="93"/>
                  </a:lnTo>
                  <a:lnTo>
                    <a:pt x="65" y="99"/>
                  </a:lnTo>
                  <a:lnTo>
                    <a:pt x="61" y="106"/>
                  </a:lnTo>
                  <a:lnTo>
                    <a:pt x="58" y="112"/>
                  </a:lnTo>
                  <a:lnTo>
                    <a:pt x="55" y="118"/>
                  </a:lnTo>
                  <a:lnTo>
                    <a:pt x="51" y="124"/>
                  </a:lnTo>
                  <a:lnTo>
                    <a:pt x="48" y="131"/>
                  </a:lnTo>
                  <a:lnTo>
                    <a:pt x="46" y="138"/>
                  </a:lnTo>
                  <a:lnTo>
                    <a:pt x="43" y="143"/>
                  </a:lnTo>
                  <a:lnTo>
                    <a:pt x="40" y="150"/>
                  </a:lnTo>
                  <a:lnTo>
                    <a:pt x="37" y="156"/>
                  </a:lnTo>
                  <a:lnTo>
                    <a:pt x="35" y="163"/>
                  </a:lnTo>
                  <a:lnTo>
                    <a:pt x="33" y="170"/>
                  </a:lnTo>
                  <a:lnTo>
                    <a:pt x="29" y="176"/>
                  </a:lnTo>
                  <a:lnTo>
                    <a:pt x="27" y="182"/>
                  </a:lnTo>
                  <a:lnTo>
                    <a:pt x="25" y="189"/>
                  </a:lnTo>
                  <a:lnTo>
                    <a:pt x="23" y="195"/>
                  </a:lnTo>
                  <a:lnTo>
                    <a:pt x="22" y="202"/>
                  </a:lnTo>
                  <a:lnTo>
                    <a:pt x="19" y="208"/>
                  </a:lnTo>
                  <a:lnTo>
                    <a:pt x="17" y="215"/>
                  </a:lnTo>
                  <a:lnTo>
                    <a:pt x="16" y="222"/>
                  </a:lnTo>
                  <a:lnTo>
                    <a:pt x="14" y="228"/>
                  </a:lnTo>
                  <a:lnTo>
                    <a:pt x="13" y="234"/>
                  </a:lnTo>
                  <a:lnTo>
                    <a:pt x="11" y="240"/>
                  </a:lnTo>
                  <a:lnTo>
                    <a:pt x="9" y="247"/>
                  </a:lnTo>
                  <a:lnTo>
                    <a:pt x="8" y="254"/>
                  </a:lnTo>
                  <a:lnTo>
                    <a:pt x="7" y="260"/>
                  </a:lnTo>
                  <a:lnTo>
                    <a:pt x="6" y="267"/>
                  </a:lnTo>
                  <a:lnTo>
                    <a:pt x="5" y="273"/>
                  </a:lnTo>
                  <a:lnTo>
                    <a:pt x="4" y="279"/>
                  </a:lnTo>
                  <a:lnTo>
                    <a:pt x="3" y="286"/>
                  </a:lnTo>
                  <a:lnTo>
                    <a:pt x="3" y="292"/>
                  </a:lnTo>
                  <a:lnTo>
                    <a:pt x="2" y="298"/>
                  </a:lnTo>
                  <a:lnTo>
                    <a:pt x="1" y="305"/>
                  </a:lnTo>
                  <a:lnTo>
                    <a:pt x="1" y="311"/>
                  </a:lnTo>
                  <a:lnTo>
                    <a:pt x="1" y="317"/>
                  </a:lnTo>
                  <a:lnTo>
                    <a:pt x="0" y="323"/>
                  </a:lnTo>
                  <a:lnTo>
                    <a:pt x="0" y="329"/>
                  </a:lnTo>
                  <a:lnTo>
                    <a:pt x="0" y="336"/>
                  </a:lnTo>
                  <a:lnTo>
                    <a:pt x="0" y="341"/>
                  </a:lnTo>
                  <a:lnTo>
                    <a:pt x="0" y="348"/>
                  </a:lnTo>
                  <a:lnTo>
                    <a:pt x="0" y="353"/>
                  </a:lnTo>
                  <a:lnTo>
                    <a:pt x="0" y="360"/>
                  </a:lnTo>
                  <a:lnTo>
                    <a:pt x="0" y="365"/>
                  </a:lnTo>
                  <a:lnTo>
                    <a:pt x="0" y="371"/>
                  </a:lnTo>
                  <a:lnTo>
                    <a:pt x="0" y="376"/>
                  </a:lnTo>
                  <a:lnTo>
                    <a:pt x="1" y="383"/>
                  </a:lnTo>
                  <a:lnTo>
                    <a:pt x="1" y="389"/>
                  </a:lnTo>
                  <a:lnTo>
                    <a:pt x="1" y="394"/>
                  </a:lnTo>
                  <a:lnTo>
                    <a:pt x="2" y="400"/>
                  </a:lnTo>
                  <a:lnTo>
                    <a:pt x="3" y="405"/>
                  </a:lnTo>
                  <a:lnTo>
                    <a:pt x="3" y="411"/>
                  </a:lnTo>
                  <a:lnTo>
                    <a:pt x="4" y="415"/>
                  </a:lnTo>
                  <a:lnTo>
                    <a:pt x="5" y="421"/>
                  </a:lnTo>
                  <a:lnTo>
                    <a:pt x="6" y="426"/>
                  </a:lnTo>
                  <a:lnTo>
                    <a:pt x="6" y="432"/>
                  </a:lnTo>
                  <a:lnTo>
                    <a:pt x="7" y="436"/>
                  </a:lnTo>
                  <a:lnTo>
                    <a:pt x="8" y="442"/>
                  </a:lnTo>
                  <a:lnTo>
                    <a:pt x="9" y="446"/>
                  </a:lnTo>
                  <a:lnTo>
                    <a:pt x="11" y="452"/>
                  </a:lnTo>
                  <a:lnTo>
                    <a:pt x="13" y="456"/>
                  </a:lnTo>
                  <a:lnTo>
                    <a:pt x="14" y="460"/>
                  </a:lnTo>
                  <a:lnTo>
                    <a:pt x="15" y="465"/>
                  </a:lnTo>
                  <a:lnTo>
                    <a:pt x="16" y="470"/>
                  </a:lnTo>
                  <a:lnTo>
                    <a:pt x="18" y="475"/>
                  </a:lnTo>
                  <a:lnTo>
                    <a:pt x="19" y="479"/>
                  </a:lnTo>
                  <a:lnTo>
                    <a:pt x="22" y="484"/>
                  </a:lnTo>
                  <a:lnTo>
                    <a:pt x="23" y="488"/>
                  </a:lnTo>
                  <a:lnTo>
                    <a:pt x="25" y="492"/>
                  </a:lnTo>
                  <a:lnTo>
                    <a:pt x="26" y="497"/>
                  </a:lnTo>
                  <a:lnTo>
                    <a:pt x="28" y="501"/>
                  </a:lnTo>
                  <a:lnTo>
                    <a:pt x="32" y="510"/>
                  </a:lnTo>
                  <a:lnTo>
                    <a:pt x="36" y="518"/>
                  </a:lnTo>
                  <a:lnTo>
                    <a:pt x="40" y="527"/>
                  </a:lnTo>
                  <a:lnTo>
                    <a:pt x="45" y="536"/>
                  </a:lnTo>
                  <a:lnTo>
                    <a:pt x="49" y="543"/>
                  </a:lnTo>
                  <a:lnTo>
                    <a:pt x="54" y="552"/>
                  </a:lnTo>
                  <a:lnTo>
                    <a:pt x="59" y="560"/>
                  </a:lnTo>
                  <a:lnTo>
                    <a:pt x="64" y="569"/>
                  </a:lnTo>
                  <a:lnTo>
                    <a:pt x="69" y="576"/>
                  </a:lnTo>
                  <a:lnTo>
                    <a:pt x="75" y="585"/>
                  </a:lnTo>
                  <a:lnTo>
                    <a:pt x="80" y="594"/>
                  </a:lnTo>
                  <a:lnTo>
                    <a:pt x="86" y="603"/>
                  </a:lnTo>
                  <a:lnTo>
                    <a:pt x="91" y="612"/>
                  </a:lnTo>
                  <a:lnTo>
                    <a:pt x="98" y="621"/>
                  </a:lnTo>
                  <a:lnTo>
                    <a:pt x="103" y="630"/>
                  </a:lnTo>
                  <a:lnTo>
                    <a:pt x="110" y="638"/>
                  </a:lnTo>
                  <a:lnTo>
                    <a:pt x="112" y="644"/>
                  </a:lnTo>
                  <a:lnTo>
                    <a:pt x="116" y="648"/>
                  </a:lnTo>
                  <a:lnTo>
                    <a:pt x="119" y="653"/>
                  </a:lnTo>
                  <a:lnTo>
                    <a:pt x="122" y="658"/>
                  </a:lnTo>
                  <a:lnTo>
                    <a:pt x="126" y="663"/>
                  </a:lnTo>
                  <a:lnTo>
                    <a:pt x="129" y="668"/>
                  </a:lnTo>
                  <a:lnTo>
                    <a:pt x="132" y="674"/>
                  </a:lnTo>
                  <a:lnTo>
                    <a:pt x="135" y="678"/>
                  </a:lnTo>
                  <a:lnTo>
                    <a:pt x="139" y="684"/>
                  </a:lnTo>
                  <a:lnTo>
                    <a:pt x="142" y="689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46" name="Line 1066"/>
            <p:cNvSpPr>
              <a:spLocks noChangeShapeType="1"/>
            </p:cNvSpPr>
            <p:nvPr/>
          </p:nvSpPr>
          <p:spPr bwMode="auto">
            <a:xfrm>
              <a:off x="2255" y="1123"/>
              <a:ext cx="60" cy="5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47" name="Line 1067"/>
            <p:cNvSpPr>
              <a:spLocks noChangeShapeType="1"/>
            </p:cNvSpPr>
            <p:nvPr/>
          </p:nvSpPr>
          <p:spPr bwMode="auto">
            <a:xfrm>
              <a:off x="2239" y="1147"/>
              <a:ext cx="87" cy="8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48" name="Line 1068"/>
            <p:cNvSpPr>
              <a:spLocks noChangeShapeType="1"/>
            </p:cNvSpPr>
            <p:nvPr/>
          </p:nvSpPr>
          <p:spPr bwMode="auto">
            <a:xfrm>
              <a:off x="2225" y="1177"/>
              <a:ext cx="95" cy="9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49" name="Line 1069"/>
            <p:cNvSpPr>
              <a:spLocks noChangeShapeType="1"/>
            </p:cNvSpPr>
            <p:nvPr/>
          </p:nvSpPr>
          <p:spPr bwMode="auto">
            <a:xfrm>
              <a:off x="2217" y="1210"/>
              <a:ext cx="95" cy="9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50" name="Line 1070"/>
            <p:cNvSpPr>
              <a:spLocks noChangeShapeType="1"/>
            </p:cNvSpPr>
            <p:nvPr/>
          </p:nvSpPr>
          <p:spPr bwMode="auto">
            <a:xfrm>
              <a:off x="2214" y="1250"/>
              <a:ext cx="82" cy="8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51" name="Line 1071"/>
            <p:cNvSpPr>
              <a:spLocks noChangeShapeType="1"/>
            </p:cNvSpPr>
            <p:nvPr/>
          </p:nvSpPr>
          <p:spPr bwMode="auto">
            <a:xfrm>
              <a:off x="2228" y="1305"/>
              <a:ext cx="51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52" name="Line 1072"/>
            <p:cNvSpPr>
              <a:spLocks noChangeShapeType="1"/>
            </p:cNvSpPr>
            <p:nvPr/>
          </p:nvSpPr>
          <p:spPr bwMode="auto">
            <a:xfrm flipH="1" flipV="1">
              <a:off x="2571" y="1308"/>
              <a:ext cx="38" cy="6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53" name="Line 1073"/>
            <p:cNvSpPr>
              <a:spLocks noChangeShapeType="1"/>
            </p:cNvSpPr>
            <p:nvPr/>
          </p:nvSpPr>
          <p:spPr bwMode="auto">
            <a:xfrm flipH="1">
              <a:off x="2532" y="1308"/>
              <a:ext cx="39" cy="6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54" name="Line 1074"/>
            <p:cNvSpPr>
              <a:spLocks noChangeShapeType="1"/>
            </p:cNvSpPr>
            <p:nvPr/>
          </p:nvSpPr>
          <p:spPr bwMode="auto">
            <a:xfrm>
              <a:off x="2201" y="1106"/>
              <a:ext cx="15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55" name="Line 1075"/>
            <p:cNvSpPr>
              <a:spLocks noChangeShapeType="1"/>
            </p:cNvSpPr>
            <p:nvPr/>
          </p:nvSpPr>
          <p:spPr bwMode="auto">
            <a:xfrm>
              <a:off x="2377" y="1106"/>
              <a:ext cx="2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56" name="Line 1076"/>
            <p:cNvSpPr>
              <a:spLocks noChangeShapeType="1"/>
            </p:cNvSpPr>
            <p:nvPr/>
          </p:nvSpPr>
          <p:spPr bwMode="auto">
            <a:xfrm>
              <a:off x="2424" y="1106"/>
              <a:ext cx="20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57" name="Line 1077"/>
            <p:cNvSpPr>
              <a:spLocks noChangeShapeType="1"/>
            </p:cNvSpPr>
            <p:nvPr/>
          </p:nvSpPr>
          <p:spPr bwMode="auto">
            <a:xfrm>
              <a:off x="2649" y="1106"/>
              <a:ext cx="19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58" name="Line 1078"/>
            <p:cNvSpPr>
              <a:spLocks noChangeShapeType="1"/>
            </p:cNvSpPr>
            <p:nvPr/>
          </p:nvSpPr>
          <p:spPr bwMode="auto">
            <a:xfrm>
              <a:off x="2696" y="1106"/>
              <a:ext cx="19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59" name="Line 1079"/>
            <p:cNvSpPr>
              <a:spLocks noChangeShapeType="1"/>
            </p:cNvSpPr>
            <p:nvPr/>
          </p:nvSpPr>
          <p:spPr bwMode="auto">
            <a:xfrm>
              <a:off x="2921" y="1106"/>
              <a:ext cx="19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60" name="Line 1080"/>
            <p:cNvSpPr>
              <a:spLocks noChangeShapeType="1"/>
            </p:cNvSpPr>
            <p:nvPr/>
          </p:nvSpPr>
          <p:spPr bwMode="auto">
            <a:xfrm>
              <a:off x="2965" y="1106"/>
              <a:ext cx="15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61" name="Line 1081"/>
            <p:cNvSpPr>
              <a:spLocks noChangeShapeType="1"/>
            </p:cNvSpPr>
            <p:nvPr/>
          </p:nvSpPr>
          <p:spPr bwMode="auto">
            <a:xfrm flipH="1" flipV="1">
              <a:off x="2551" y="1106"/>
              <a:ext cx="20" cy="20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62" name="Line 1082"/>
            <p:cNvSpPr>
              <a:spLocks noChangeShapeType="1"/>
            </p:cNvSpPr>
            <p:nvPr/>
          </p:nvSpPr>
          <p:spPr bwMode="auto">
            <a:xfrm flipH="1">
              <a:off x="2532" y="1106"/>
              <a:ext cx="19" cy="267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63" name="Line 1083"/>
            <p:cNvSpPr>
              <a:spLocks noChangeShapeType="1"/>
            </p:cNvSpPr>
            <p:nvPr/>
          </p:nvSpPr>
          <p:spPr bwMode="auto">
            <a:xfrm>
              <a:off x="2551" y="1106"/>
              <a:ext cx="58" cy="259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64" name="Freeform 1084"/>
            <p:cNvSpPr>
              <a:spLocks/>
            </p:cNvSpPr>
            <p:nvPr/>
          </p:nvSpPr>
          <p:spPr bwMode="auto">
            <a:xfrm>
              <a:off x="2214" y="837"/>
              <a:ext cx="55" cy="269"/>
            </a:xfrm>
            <a:custGeom>
              <a:avLst/>
              <a:gdLst>
                <a:gd name="T0" fmla="*/ 137 w 142"/>
                <a:gd name="T1" fmla="*/ 683 h 689"/>
                <a:gd name="T2" fmla="*/ 126 w 142"/>
                <a:gd name="T3" fmla="*/ 672 h 689"/>
                <a:gd name="T4" fmla="*/ 116 w 142"/>
                <a:gd name="T5" fmla="*/ 661 h 689"/>
                <a:gd name="T6" fmla="*/ 107 w 142"/>
                <a:gd name="T7" fmla="*/ 650 h 689"/>
                <a:gd name="T8" fmla="*/ 97 w 142"/>
                <a:gd name="T9" fmla="*/ 638 h 689"/>
                <a:gd name="T10" fmla="*/ 89 w 142"/>
                <a:gd name="T11" fmla="*/ 626 h 689"/>
                <a:gd name="T12" fmla="*/ 80 w 142"/>
                <a:gd name="T13" fmla="*/ 613 h 689"/>
                <a:gd name="T14" fmla="*/ 72 w 142"/>
                <a:gd name="T15" fmla="*/ 601 h 689"/>
                <a:gd name="T16" fmla="*/ 65 w 142"/>
                <a:gd name="T17" fmla="*/ 589 h 689"/>
                <a:gd name="T18" fmla="*/ 58 w 142"/>
                <a:gd name="T19" fmla="*/ 577 h 689"/>
                <a:gd name="T20" fmla="*/ 51 w 142"/>
                <a:gd name="T21" fmla="*/ 564 h 689"/>
                <a:gd name="T22" fmla="*/ 46 w 142"/>
                <a:gd name="T23" fmla="*/ 551 h 689"/>
                <a:gd name="T24" fmla="*/ 40 w 142"/>
                <a:gd name="T25" fmla="*/ 538 h 689"/>
                <a:gd name="T26" fmla="*/ 35 w 142"/>
                <a:gd name="T27" fmla="*/ 526 h 689"/>
                <a:gd name="T28" fmla="*/ 29 w 142"/>
                <a:gd name="T29" fmla="*/ 513 h 689"/>
                <a:gd name="T30" fmla="*/ 25 w 142"/>
                <a:gd name="T31" fmla="*/ 500 h 689"/>
                <a:gd name="T32" fmla="*/ 22 w 142"/>
                <a:gd name="T33" fmla="*/ 486 h 689"/>
                <a:gd name="T34" fmla="*/ 17 w 142"/>
                <a:gd name="T35" fmla="*/ 474 h 689"/>
                <a:gd name="T36" fmla="*/ 14 w 142"/>
                <a:gd name="T37" fmla="*/ 461 h 689"/>
                <a:gd name="T38" fmla="*/ 11 w 142"/>
                <a:gd name="T39" fmla="*/ 448 h 689"/>
                <a:gd name="T40" fmla="*/ 8 w 142"/>
                <a:gd name="T41" fmla="*/ 434 h 689"/>
                <a:gd name="T42" fmla="*/ 6 w 142"/>
                <a:gd name="T43" fmla="*/ 422 h 689"/>
                <a:gd name="T44" fmla="*/ 4 w 142"/>
                <a:gd name="T45" fmla="*/ 409 h 689"/>
                <a:gd name="T46" fmla="*/ 3 w 142"/>
                <a:gd name="T47" fmla="*/ 397 h 689"/>
                <a:gd name="T48" fmla="*/ 1 w 142"/>
                <a:gd name="T49" fmla="*/ 383 h 689"/>
                <a:gd name="T50" fmla="*/ 1 w 142"/>
                <a:gd name="T51" fmla="*/ 371 h 689"/>
                <a:gd name="T52" fmla="*/ 0 w 142"/>
                <a:gd name="T53" fmla="*/ 359 h 689"/>
                <a:gd name="T54" fmla="*/ 0 w 142"/>
                <a:gd name="T55" fmla="*/ 347 h 689"/>
                <a:gd name="T56" fmla="*/ 0 w 142"/>
                <a:gd name="T57" fmla="*/ 335 h 689"/>
                <a:gd name="T58" fmla="*/ 0 w 142"/>
                <a:gd name="T59" fmla="*/ 323 h 689"/>
                <a:gd name="T60" fmla="*/ 0 w 142"/>
                <a:gd name="T61" fmla="*/ 312 h 689"/>
                <a:gd name="T62" fmla="*/ 1 w 142"/>
                <a:gd name="T63" fmla="*/ 301 h 689"/>
                <a:gd name="T64" fmla="*/ 2 w 142"/>
                <a:gd name="T65" fmla="*/ 290 h 689"/>
                <a:gd name="T66" fmla="*/ 3 w 142"/>
                <a:gd name="T67" fmla="*/ 278 h 689"/>
                <a:gd name="T68" fmla="*/ 5 w 142"/>
                <a:gd name="T69" fmla="*/ 267 h 689"/>
                <a:gd name="T70" fmla="*/ 6 w 142"/>
                <a:gd name="T71" fmla="*/ 257 h 689"/>
                <a:gd name="T72" fmla="*/ 8 w 142"/>
                <a:gd name="T73" fmla="*/ 248 h 689"/>
                <a:gd name="T74" fmla="*/ 11 w 142"/>
                <a:gd name="T75" fmla="*/ 238 h 689"/>
                <a:gd name="T76" fmla="*/ 14 w 142"/>
                <a:gd name="T77" fmla="*/ 228 h 689"/>
                <a:gd name="T78" fmla="*/ 16 w 142"/>
                <a:gd name="T79" fmla="*/ 219 h 689"/>
                <a:gd name="T80" fmla="*/ 19 w 142"/>
                <a:gd name="T81" fmla="*/ 210 h 689"/>
                <a:gd name="T82" fmla="*/ 23 w 142"/>
                <a:gd name="T83" fmla="*/ 200 h 689"/>
                <a:gd name="T84" fmla="*/ 26 w 142"/>
                <a:gd name="T85" fmla="*/ 191 h 689"/>
                <a:gd name="T86" fmla="*/ 32 w 142"/>
                <a:gd name="T87" fmla="*/ 179 h 689"/>
                <a:gd name="T88" fmla="*/ 40 w 142"/>
                <a:gd name="T89" fmla="*/ 161 h 689"/>
                <a:gd name="T90" fmla="*/ 49 w 142"/>
                <a:gd name="T91" fmla="*/ 145 h 689"/>
                <a:gd name="T92" fmla="*/ 59 w 142"/>
                <a:gd name="T93" fmla="*/ 128 h 689"/>
                <a:gd name="T94" fmla="*/ 69 w 142"/>
                <a:gd name="T95" fmla="*/ 112 h 689"/>
                <a:gd name="T96" fmla="*/ 80 w 142"/>
                <a:gd name="T97" fmla="*/ 95 h 689"/>
                <a:gd name="T98" fmla="*/ 91 w 142"/>
                <a:gd name="T99" fmla="*/ 77 h 689"/>
                <a:gd name="T100" fmla="*/ 103 w 142"/>
                <a:gd name="T101" fmla="*/ 59 h 689"/>
                <a:gd name="T102" fmla="*/ 112 w 142"/>
                <a:gd name="T103" fmla="*/ 45 h 689"/>
                <a:gd name="T104" fmla="*/ 119 w 142"/>
                <a:gd name="T105" fmla="*/ 35 h 689"/>
                <a:gd name="T106" fmla="*/ 126 w 142"/>
                <a:gd name="T107" fmla="*/ 25 h 689"/>
                <a:gd name="T108" fmla="*/ 132 w 142"/>
                <a:gd name="T109" fmla="*/ 15 h 689"/>
                <a:gd name="T110" fmla="*/ 139 w 142"/>
                <a:gd name="T111" fmla="*/ 4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42" h="689">
                  <a:moveTo>
                    <a:pt x="142" y="689"/>
                  </a:moveTo>
                  <a:lnTo>
                    <a:pt x="137" y="683"/>
                  </a:lnTo>
                  <a:lnTo>
                    <a:pt x="131" y="677"/>
                  </a:lnTo>
                  <a:lnTo>
                    <a:pt x="126" y="672"/>
                  </a:lnTo>
                  <a:lnTo>
                    <a:pt x="121" y="666"/>
                  </a:lnTo>
                  <a:lnTo>
                    <a:pt x="116" y="661"/>
                  </a:lnTo>
                  <a:lnTo>
                    <a:pt x="111" y="655"/>
                  </a:lnTo>
                  <a:lnTo>
                    <a:pt x="107" y="650"/>
                  </a:lnTo>
                  <a:lnTo>
                    <a:pt x="101" y="643"/>
                  </a:lnTo>
                  <a:lnTo>
                    <a:pt x="97" y="638"/>
                  </a:lnTo>
                  <a:lnTo>
                    <a:pt x="92" y="632"/>
                  </a:lnTo>
                  <a:lnTo>
                    <a:pt x="89" y="626"/>
                  </a:lnTo>
                  <a:lnTo>
                    <a:pt x="85" y="620"/>
                  </a:lnTo>
                  <a:lnTo>
                    <a:pt x="80" y="613"/>
                  </a:lnTo>
                  <a:lnTo>
                    <a:pt x="77" y="608"/>
                  </a:lnTo>
                  <a:lnTo>
                    <a:pt x="72" y="601"/>
                  </a:lnTo>
                  <a:lnTo>
                    <a:pt x="69" y="596"/>
                  </a:lnTo>
                  <a:lnTo>
                    <a:pt x="65" y="589"/>
                  </a:lnTo>
                  <a:lnTo>
                    <a:pt x="61" y="582"/>
                  </a:lnTo>
                  <a:lnTo>
                    <a:pt x="58" y="577"/>
                  </a:lnTo>
                  <a:lnTo>
                    <a:pt x="55" y="570"/>
                  </a:lnTo>
                  <a:lnTo>
                    <a:pt x="51" y="564"/>
                  </a:lnTo>
                  <a:lnTo>
                    <a:pt x="48" y="558"/>
                  </a:lnTo>
                  <a:lnTo>
                    <a:pt x="46" y="551"/>
                  </a:lnTo>
                  <a:lnTo>
                    <a:pt x="43" y="545"/>
                  </a:lnTo>
                  <a:lnTo>
                    <a:pt x="40" y="538"/>
                  </a:lnTo>
                  <a:lnTo>
                    <a:pt x="37" y="532"/>
                  </a:lnTo>
                  <a:lnTo>
                    <a:pt x="35" y="526"/>
                  </a:lnTo>
                  <a:lnTo>
                    <a:pt x="33" y="519"/>
                  </a:lnTo>
                  <a:lnTo>
                    <a:pt x="29" y="513"/>
                  </a:lnTo>
                  <a:lnTo>
                    <a:pt x="27" y="506"/>
                  </a:lnTo>
                  <a:lnTo>
                    <a:pt x="25" y="500"/>
                  </a:lnTo>
                  <a:lnTo>
                    <a:pt x="23" y="493"/>
                  </a:lnTo>
                  <a:lnTo>
                    <a:pt x="22" y="486"/>
                  </a:lnTo>
                  <a:lnTo>
                    <a:pt x="19" y="480"/>
                  </a:lnTo>
                  <a:lnTo>
                    <a:pt x="17" y="474"/>
                  </a:lnTo>
                  <a:lnTo>
                    <a:pt x="16" y="467"/>
                  </a:lnTo>
                  <a:lnTo>
                    <a:pt x="14" y="461"/>
                  </a:lnTo>
                  <a:lnTo>
                    <a:pt x="13" y="454"/>
                  </a:lnTo>
                  <a:lnTo>
                    <a:pt x="11" y="448"/>
                  </a:lnTo>
                  <a:lnTo>
                    <a:pt x="9" y="441"/>
                  </a:lnTo>
                  <a:lnTo>
                    <a:pt x="8" y="434"/>
                  </a:lnTo>
                  <a:lnTo>
                    <a:pt x="7" y="429"/>
                  </a:lnTo>
                  <a:lnTo>
                    <a:pt x="6" y="422"/>
                  </a:lnTo>
                  <a:lnTo>
                    <a:pt x="5" y="416"/>
                  </a:lnTo>
                  <a:lnTo>
                    <a:pt x="4" y="409"/>
                  </a:lnTo>
                  <a:lnTo>
                    <a:pt x="3" y="403"/>
                  </a:lnTo>
                  <a:lnTo>
                    <a:pt x="3" y="397"/>
                  </a:lnTo>
                  <a:lnTo>
                    <a:pt x="2" y="390"/>
                  </a:lnTo>
                  <a:lnTo>
                    <a:pt x="1" y="383"/>
                  </a:lnTo>
                  <a:lnTo>
                    <a:pt x="1" y="378"/>
                  </a:lnTo>
                  <a:lnTo>
                    <a:pt x="1" y="371"/>
                  </a:lnTo>
                  <a:lnTo>
                    <a:pt x="0" y="366"/>
                  </a:lnTo>
                  <a:lnTo>
                    <a:pt x="0" y="359"/>
                  </a:lnTo>
                  <a:lnTo>
                    <a:pt x="0" y="353"/>
                  </a:lnTo>
                  <a:lnTo>
                    <a:pt x="0" y="347"/>
                  </a:lnTo>
                  <a:lnTo>
                    <a:pt x="0" y="341"/>
                  </a:lnTo>
                  <a:lnTo>
                    <a:pt x="0" y="335"/>
                  </a:lnTo>
                  <a:lnTo>
                    <a:pt x="0" y="329"/>
                  </a:lnTo>
                  <a:lnTo>
                    <a:pt x="0" y="323"/>
                  </a:lnTo>
                  <a:lnTo>
                    <a:pt x="0" y="317"/>
                  </a:lnTo>
                  <a:lnTo>
                    <a:pt x="0" y="312"/>
                  </a:lnTo>
                  <a:lnTo>
                    <a:pt x="1" y="306"/>
                  </a:lnTo>
                  <a:lnTo>
                    <a:pt x="1" y="301"/>
                  </a:lnTo>
                  <a:lnTo>
                    <a:pt x="1" y="295"/>
                  </a:lnTo>
                  <a:lnTo>
                    <a:pt x="2" y="290"/>
                  </a:lnTo>
                  <a:lnTo>
                    <a:pt x="3" y="284"/>
                  </a:lnTo>
                  <a:lnTo>
                    <a:pt x="3" y="278"/>
                  </a:lnTo>
                  <a:lnTo>
                    <a:pt x="4" y="273"/>
                  </a:lnTo>
                  <a:lnTo>
                    <a:pt x="5" y="267"/>
                  </a:lnTo>
                  <a:lnTo>
                    <a:pt x="6" y="262"/>
                  </a:lnTo>
                  <a:lnTo>
                    <a:pt x="6" y="257"/>
                  </a:lnTo>
                  <a:lnTo>
                    <a:pt x="7" y="252"/>
                  </a:lnTo>
                  <a:lnTo>
                    <a:pt x="8" y="248"/>
                  </a:lnTo>
                  <a:lnTo>
                    <a:pt x="9" y="242"/>
                  </a:lnTo>
                  <a:lnTo>
                    <a:pt x="11" y="238"/>
                  </a:lnTo>
                  <a:lnTo>
                    <a:pt x="13" y="233"/>
                  </a:lnTo>
                  <a:lnTo>
                    <a:pt x="14" y="228"/>
                  </a:lnTo>
                  <a:lnTo>
                    <a:pt x="15" y="223"/>
                  </a:lnTo>
                  <a:lnTo>
                    <a:pt x="16" y="219"/>
                  </a:lnTo>
                  <a:lnTo>
                    <a:pt x="18" y="214"/>
                  </a:lnTo>
                  <a:lnTo>
                    <a:pt x="19" y="210"/>
                  </a:lnTo>
                  <a:lnTo>
                    <a:pt x="22" y="204"/>
                  </a:lnTo>
                  <a:lnTo>
                    <a:pt x="23" y="200"/>
                  </a:lnTo>
                  <a:lnTo>
                    <a:pt x="25" y="196"/>
                  </a:lnTo>
                  <a:lnTo>
                    <a:pt x="26" y="191"/>
                  </a:lnTo>
                  <a:lnTo>
                    <a:pt x="28" y="188"/>
                  </a:lnTo>
                  <a:lnTo>
                    <a:pt x="32" y="179"/>
                  </a:lnTo>
                  <a:lnTo>
                    <a:pt x="36" y="170"/>
                  </a:lnTo>
                  <a:lnTo>
                    <a:pt x="40" y="161"/>
                  </a:lnTo>
                  <a:lnTo>
                    <a:pt x="45" y="154"/>
                  </a:lnTo>
                  <a:lnTo>
                    <a:pt x="49" y="145"/>
                  </a:lnTo>
                  <a:lnTo>
                    <a:pt x="54" y="137"/>
                  </a:lnTo>
                  <a:lnTo>
                    <a:pt x="59" y="128"/>
                  </a:lnTo>
                  <a:lnTo>
                    <a:pt x="64" y="120"/>
                  </a:lnTo>
                  <a:lnTo>
                    <a:pt x="69" y="112"/>
                  </a:lnTo>
                  <a:lnTo>
                    <a:pt x="75" y="103"/>
                  </a:lnTo>
                  <a:lnTo>
                    <a:pt x="80" y="95"/>
                  </a:lnTo>
                  <a:lnTo>
                    <a:pt x="86" y="86"/>
                  </a:lnTo>
                  <a:lnTo>
                    <a:pt x="91" y="77"/>
                  </a:lnTo>
                  <a:lnTo>
                    <a:pt x="98" y="68"/>
                  </a:lnTo>
                  <a:lnTo>
                    <a:pt x="103" y="59"/>
                  </a:lnTo>
                  <a:lnTo>
                    <a:pt x="110" y="50"/>
                  </a:lnTo>
                  <a:lnTo>
                    <a:pt x="112" y="45"/>
                  </a:lnTo>
                  <a:lnTo>
                    <a:pt x="116" y="40"/>
                  </a:lnTo>
                  <a:lnTo>
                    <a:pt x="119" y="35"/>
                  </a:lnTo>
                  <a:lnTo>
                    <a:pt x="122" y="31"/>
                  </a:lnTo>
                  <a:lnTo>
                    <a:pt x="126" y="25"/>
                  </a:lnTo>
                  <a:lnTo>
                    <a:pt x="129" y="20"/>
                  </a:lnTo>
                  <a:lnTo>
                    <a:pt x="132" y="15"/>
                  </a:lnTo>
                  <a:lnTo>
                    <a:pt x="135" y="10"/>
                  </a:lnTo>
                  <a:lnTo>
                    <a:pt x="139" y="4"/>
                  </a:lnTo>
                  <a:lnTo>
                    <a:pt x="142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65" name="Line 1085"/>
            <p:cNvSpPr>
              <a:spLocks noChangeShapeType="1"/>
            </p:cNvSpPr>
            <p:nvPr/>
          </p:nvSpPr>
          <p:spPr bwMode="auto">
            <a:xfrm flipH="1">
              <a:off x="2269" y="837"/>
              <a:ext cx="302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66" name="Line 1086"/>
            <p:cNvSpPr>
              <a:spLocks noChangeShapeType="1"/>
            </p:cNvSpPr>
            <p:nvPr/>
          </p:nvSpPr>
          <p:spPr bwMode="auto">
            <a:xfrm flipH="1">
              <a:off x="2269" y="1373"/>
              <a:ext cx="263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03167" name="Group 1087"/>
          <p:cNvGrpSpPr>
            <a:grpSpLocks/>
          </p:cNvGrpSpPr>
          <p:nvPr/>
        </p:nvGrpSpPr>
        <p:grpSpPr bwMode="auto">
          <a:xfrm>
            <a:off x="3333750" y="3343275"/>
            <a:ext cx="1619250" cy="827088"/>
            <a:chOff x="2059" y="1680"/>
            <a:chExt cx="1061" cy="542"/>
          </a:xfrm>
        </p:grpSpPr>
        <p:sp>
          <p:nvSpPr>
            <p:cNvPr id="303168" name="Line 1088"/>
            <p:cNvSpPr>
              <a:spLocks noChangeShapeType="1"/>
            </p:cNvSpPr>
            <p:nvPr/>
          </p:nvSpPr>
          <p:spPr bwMode="auto">
            <a:xfrm>
              <a:off x="3090" y="1716"/>
              <a:ext cx="0" cy="5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69" name="Line 1089"/>
            <p:cNvSpPr>
              <a:spLocks noChangeShapeType="1"/>
            </p:cNvSpPr>
            <p:nvPr/>
          </p:nvSpPr>
          <p:spPr bwMode="auto">
            <a:xfrm flipH="1">
              <a:off x="2157" y="2222"/>
              <a:ext cx="5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70" name="Line 1090"/>
            <p:cNvSpPr>
              <a:spLocks noChangeShapeType="1"/>
            </p:cNvSpPr>
            <p:nvPr/>
          </p:nvSpPr>
          <p:spPr bwMode="auto">
            <a:xfrm flipH="1">
              <a:off x="2157" y="1680"/>
              <a:ext cx="53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71" name="Line 1091"/>
            <p:cNvSpPr>
              <a:spLocks noChangeShapeType="1"/>
            </p:cNvSpPr>
            <p:nvPr/>
          </p:nvSpPr>
          <p:spPr bwMode="auto">
            <a:xfrm flipH="1" flipV="1">
              <a:off x="3068" y="1680"/>
              <a:ext cx="22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72" name="Line 1092"/>
            <p:cNvSpPr>
              <a:spLocks noChangeShapeType="1"/>
            </p:cNvSpPr>
            <p:nvPr/>
          </p:nvSpPr>
          <p:spPr bwMode="auto">
            <a:xfrm flipH="1">
              <a:off x="3047" y="1680"/>
              <a:ext cx="21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73" name="Line 1093"/>
            <p:cNvSpPr>
              <a:spLocks noChangeShapeType="1"/>
            </p:cNvSpPr>
            <p:nvPr/>
          </p:nvSpPr>
          <p:spPr bwMode="auto">
            <a:xfrm flipH="1" flipV="1">
              <a:off x="3027" y="1680"/>
              <a:ext cx="20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74" name="Line 1094"/>
            <p:cNvSpPr>
              <a:spLocks noChangeShapeType="1"/>
            </p:cNvSpPr>
            <p:nvPr/>
          </p:nvSpPr>
          <p:spPr bwMode="auto">
            <a:xfrm flipH="1">
              <a:off x="3006" y="1680"/>
              <a:ext cx="21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75" name="Line 1095"/>
            <p:cNvSpPr>
              <a:spLocks noChangeShapeType="1"/>
            </p:cNvSpPr>
            <p:nvPr/>
          </p:nvSpPr>
          <p:spPr bwMode="auto">
            <a:xfrm flipH="1" flipV="1">
              <a:off x="2984" y="1680"/>
              <a:ext cx="22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76" name="Line 1096"/>
            <p:cNvSpPr>
              <a:spLocks noChangeShapeType="1"/>
            </p:cNvSpPr>
            <p:nvPr/>
          </p:nvSpPr>
          <p:spPr bwMode="auto">
            <a:xfrm flipH="1">
              <a:off x="2965" y="1680"/>
              <a:ext cx="19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77" name="Line 1097"/>
            <p:cNvSpPr>
              <a:spLocks noChangeShapeType="1"/>
            </p:cNvSpPr>
            <p:nvPr/>
          </p:nvSpPr>
          <p:spPr bwMode="auto">
            <a:xfrm flipH="1" flipV="1">
              <a:off x="2943" y="1680"/>
              <a:ext cx="22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78" name="Line 1098"/>
            <p:cNvSpPr>
              <a:spLocks noChangeShapeType="1"/>
            </p:cNvSpPr>
            <p:nvPr/>
          </p:nvSpPr>
          <p:spPr bwMode="auto">
            <a:xfrm flipH="1">
              <a:off x="2921" y="1680"/>
              <a:ext cx="22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79" name="Line 1099"/>
            <p:cNvSpPr>
              <a:spLocks noChangeShapeType="1"/>
            </p:cNvSpPr>
            <p:nvPr/>
          </p:nvSpPr>
          <p:spPr bwMode="auto">
            <a:xfrm flipH="1" flipV="1">
              <a:off x="2902" y="1680"/>
              <a:ext cx="19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80" name="Line 1100"/>
            <p:cNvSpPr>
              <a:spLocks noChangeShapeType="1"/>
            </p:cNvSpPr>
            <p:nvPr/>
          </p:nvSpPr>
          <p:spPr bwMode="auto">
            <a:xfrm flipH="1">
              <a:off x="2881" y="1680"/>
              <a:ext cx="21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81" name="Line 1101"/>
            <p:cNvSpPr>
              <a:spLocks noChangeShapeType="1"/>
            </p:cNvSpPr>
            <p:nvPr/>
          </p:nvSpPr>
          <p:spPr bwMode="auto">
            <a:xfrm flipH="1" flipV="1">
              <a:off x="2859" y="1680"/>
              <a:ext cx="22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82" name="Line 1102"/>
            <p:cNvSpPr>
              <a:spLocks noChangeShapeType="1"/>
            </p:cNvSpPr>
            <p:nvPr/>
          </p:nvSpPr>
          <p:spPr bwMode="auto">
            <a:xfrm flipH="1">
              <a:off x="2840" y="1680"/>
              <a:ext cx="19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83" name="Line 1103"/>
            <p:cNvSpPr>
              <a:spLocks noChangeShapeType="1"/>
            </p:cNvSpPr>
            <p:nvPr/>
          </p:nvSpPr>
          <p:spPr bwMode="auto">
            <a:xfrm flipH="1" flipV="1">
              <a:off x="2818" y="1680"/>
              <a:ext cx="22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84" name="Line 1104"/>
            <p:cNvSpPr>
              <a:spLocks noChangeShapeType="1"/>
            </p:cNvSpPr>
            <p:nvPr/>
          </p:nvSpPr>
          <p:spPr bwMode="auto">
            <a:xfrm flipH="1">
              <a:off x="2796" y="1680"/>
              <a:ext cx="22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85" name="Line 1105"/>
            <p:cNvSpPr>
              <a:spLocks noChangeShapeType="1"/>
            </p:cNvSpPr>
            <p:nvPr/>
          </p:nvSpPr>
          <p:spPr bwMode="auto">
            <a:xfrm flipH="1" flipV="1">
              <a:off x="2777" y="1680"/>
              <a:ext cx="19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86" name="Line 1106"/>
            <p:cNvSpPr>
              <a:spLocks noChangeShapeType="1"/>
            </p:cNvSpPr>
            <p:nvPr/>
          </p:nvSpPr>
          <p:spPr bwMode="auto">
            <a:xfrm flipH="1">
              <a:off x="2755" y="1680"/>
              <a:ext cx="22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87" name="Line 1107"/>
            <p:cNvSpPr>
              <a:spLocks noChangeShapeType="1"/>
            </p:cNvSpPr>
            <p:nvPr/>
          </p:nvSpPr>
          <p:spPr bwMode="auto">
            <a:xfrm flipH="1" flipV="1">
              <a:off x="2734" y="1680"/>
              <a:ext cx="21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88" name="Line 1108"/>
            <p:cNvSpPr>
              <a:spLocks noChangeShapeType="1"/>
            </p:cNvSpPr>
            <p:nvPr/>
          </p:nvSpPr>
          <p:spPr bwMode="auto">
            <a:xfrm flipH="1">
              <a:off x="2715" y="1680"/>
              <a:ext cx="19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89" name="Line 1109"/>
            <p:cNvSpPr>
              <a:spLocks noChangeShapeType="1"/>
            </p:cNvSpPr>
            <p:nvPr/>
          </p:nvSpPr>
          <p:spPr bwMode="auto">
            <a:xfrm flipH="1" flipV="1">
              <a:off x="2693" y="1680"/>
              <a:ext cx="22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90" name="Line 1110"/>
            <p:cNvSpPr>
              <a:spLocks noChangeShapeType="1"/>
            </p:cNvSpPr>
            <p:nvPr/>
          </p:nvSpPr>
          <p:spPr bwMode="auto">
            <a:xfrm flipH="1" flipV="1">
              <a:off x="3068" y="2186"/>
              <a:ext cx="22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91" name="Line 1111"/>
            <p:cNvSpPr>
              <a:spLocks noChangeShapeType="1"/>
            </p:cNvSpPr>
            <p:nvPr/>
          </p:nvSpPr>
          <p:spPr bwMode="auto">
            <a:xfrm flipH="1">
              <a:off x="3047" y="2186"/>
              <a:ext cx="21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92" name="Line 1112"/>
            <p:cNvSpPr>
              <a:spLocks noChangeShapeType="1"/>
            </p:cNvSpPr>
            <p:nvPr/>
          </p:nvSpPr>
          <p:spPr bwMode="auto">
            <a:xfrm flipH="1" flipV="1">
              <a:off x="3027" y="2186"/>
              <a:ext cx="20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93" name="Line 1113"/>
            <p:cNvSpPr>
              <a:spLocks noChangeShapeType="1"/>
            </p:cNvSpPr>
            <p:nvPr/>
          </p:nvSpPr>
          <p:spPr bwMode="auto">
            <a:xfrm flipH="1">
              <a:off x="3006" y="2186"/>
              <a:ext cx="21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94" name="Line 1114"/>
            <p:cNvSpPr>
              <a:spLocks noChangeShapeType="1"/>
            </p:cNvSpPr>
            <p:nvPr/>
          </p:nvSpPr>
          <p:spPr bwMode="auto">
            <a:xfrm flipH="1" flipV="1">
              <a:off x="2984" y="2186"/>
              <a:ext cx="22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95" name="Line 1115"/>
            <p:cNvSpPr>
              <a:spLocks noChangeShapeType="1"/>
            </p:cNvSpPr>
            <p:nvPr/>
          </p:nvSpPr>
          <p:spPr bwMode="auto">
            <a:xfrm flipH="1">
              <a:off x="2965" y="2186"/>
              <a:ext cx="19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96" name="Line 1116"/>
            <p:cNvSpPr>
              <a:spLocks noChangeShapeType="1"/>
            </p:cNvSpPr>
            <p:nvPr/>
          </p:nvSpPr>
          <p:spPr bwMode="auto">
            <a:xfrm flipH="1" flipV="1">
              <a:off x="2943" y="2186"/>
              <a:ext cx="22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97" name="Line 1117"/>
            <p:cNvSpPr>
              <a:spLocks noChangeShapeType="1"/>
            </p:cNvSpPr>
            <p:nvPr/>
          </p:nvSpPr>
          <p:spPr bwMode="auto">
            <a:xfrm flipH="1">
              <a:off x="2921" y="2186"/>
              <a:ext cx="22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98" name="Line 1118"/>
            <p:cNvSpPr>
              <a:spLocks noChangeShapeType="1"/>
            </p:cNvSpPr>
            <p:nvPr/>
          </p:nvSpPr>
          <p:spPr bwMode="auto">
            <a:xfrm flipH="1" flipV="1">
              <a:off x="2902" y="2186"/>
              <a:ext cx="19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199" name="Line 1119"/>
            <p:cNvSpPr>
              <a:spLocks noChangeShapeType="1"/>
            </p:cNvSpPr>
            <p:nvPr/>
          </p:nvSpPr>
          <p:spPr bwMode="auto">
            <a:xfrm flipH="1">
              <a:off x="2881" y="2186"/>
              <a:ext cx="21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00" name="Line 1120"/>
            <p:cNvSpPr>
              <a:spLocks noChangeShapeType="1"/>
            </p:cNvSpPr>
            <p:nvPr/>
          </p:nvSpPr>
          <p:spPr bwMode="auto">
            <a:xfrm flipH="1" flipV="1">
              <a:off x="2859" y="2186"/>
              <a:ext cx="22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01" name="Line 1121"/>
            <p:cNvSpPr>
              <a:spLocks noChangeShapeType="1"/>
            </p:cNvSpPr>
            <p:nvPr/>
          </p:nvSpPr>
          <p:spPr bwMode="auto">
            <a:xfrm flipH="1">
              <a:off x="2840" y="2186"/>
              <a:ext cx="19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02" name="Line 1122"/>
            <p:cNvSpPr>
              <a:spLocks noChangeShapeType="1"/>
            </p:cNvSpPr>
            <p:nvPr/>
          </p:nvSpPr>
          <p:spPr bwMode="auto">
            <a:xfrm flipH="1" flipV="1">
              <a:off x="2818" y="2186"/>
              <a:ext cx="22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03" name="Line 1123"/>
            <p:cNvSpPr>
              <a:spLocks noChangeShapeType="1"/>
            </p:cNvSpPr>
            <p:nvPr/>
          </p:nvSpPr>
          <p:spPr bwMode="auto">
            <a:xfrm flipH="1">
              <a:off x="2796" y="2186"/>
              <a:ext cx="22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04" name="Line 1124"/>
            <p:cNvSpPr>
              <a:spLocks noChangeShapeType="1"/>
            </p:cNvSpPr>
            <p:nvPr/>
          </p:nvSpPr>
          <p:spPr bwMode="auto">
            <a:xfrm flipH="1" flipV="1">
              <a:off x="2777" y="2186"/>
              <a:ext cx="19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05" name="Line 1125"/>
            <p:cNvSpPr>
              <a:spLocks noChangeShapeType="1"/>
            </p:cNvSpPr>
            <p:nvPr/>
          </p:nvSpPr>
          <p:spPr bwMode="auto">
            <a:xfrm flipH="1">
              <a:off x="2755" y="2186"/>
              <a:ext cx="22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06" name="Line 1126"/>
            <p:cNvSpPr>
              <a:spLocks noChangeShapeType="1"/>
            </p:cNvSpPr>
            <p:nvPr/>
          </p:nvSpPr>
          <p:spPr bwMode="auto">
            <a:xfrm flipH="1" flipV="1">
              <a:off x="2734" y="2186"/>
              <a:ext cx="21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07" name="Line 1127"/>
            <p:cNvSpPr>
              <a:spLocks noChangeShapeType="1"/>
            </p:cNvSpPr>
            <p:nvPr/>
          </p:nvSpPr>
          <p:spPr bwMode="auto">
            <a:xfrm flipH="1">
              <a:off x="2715" y="2186"/>
              <a:ext cx="19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08" name="Line 1128"/>
            <p:cNvSpPr>
              <a:spLocks noChangeShapeType="1"/>
            </p:cNvSpPr>
            <p:nvPr/>
          </p:nvSpPr>
          <p:spPr bwMode="auto">
            <a:xfrm flipH="1" flipV="1">
              <a:off x="3047" y="1716"/>
              <a:ext cx="13" cy="3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09" name="Line 1129"/>
            <p:cNvSpPr>
              <a:spLocks noChangeShapeType="1"/>
            </p:cNvSpPr>
            <p:nvPr/>
          </p:nvSpPr>
          <p:spPr bwMode="auto">
            <a:xfrm flipH="1" flipV="1">
              <a:off x="3027" y="1680"/>
              <a:ext cx="11" cy="3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10" name="Line 1130"/>
            <p:cNvSpPr>
              <a:spLocks noChangeShapeType="1"/>
            </p:cNvSpPr>
            <p:nvPr/>
          </p:nvSpPr>
          <p:spPr bwMode="auto">
            <a:xfrm>
              <a:off x="3068" y="1680"/>
              <a:ext cx="14" cy="3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11" name="Line 1131"/>
            <p:cNvSpPr>
              <a:spLocks noChangeShapeType="1"/>
            </p:cNvSpPr>
            <p:nvPr/>
          </p:nvSpPr>
          <p:spPr bwMode="auto">
            <a:xfrm flipH="1" flipV="1">
              <a:off x="3006" y="1716"/>
              <a:ext cx="13" cy="3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12" name="Line 1132"/>
            <p:cNvSpPr>
              <a:spLocks noChangeShapeType="1"/>
            </p:cNvSpPr>
            <p:nvPr/>
          </p:nvSpPr>
          <p:spPr bwMode="auto">
            <a:xfrm flipH="1" flipV="1">
              <a:off x="2984" y="1680"/>
              <a:ext cx="14" cy="3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13" name="Line 1133"/>
            <p:cNvSpPr>
              <a:spLocks noChangeShapeType="1"/>
            </p:cNvSpPr>
            <p:nvPr/>
          </p:nvSpPr>
          <p:spPr bwMode="auto">
            <a:xfrm flipH="1" flipV="1">
              <a:off x="2965" y="1716"/>
              <a:ext cx="14" cy="2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14" name="Line 1134"/>
            <p:cNvSpPr>
              <a:spLocks noChangeShapeType="1"/>
            </p:cNvSpPr>
            <p:nvPr/>
          </p:nvSpPr>
          <p:spPr bwMode="auto">
            <a:xfrm flipH="1" flipV="1">
              <a:off x="2943" y="1680"/>
              <a:ext cx="14" cy="3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15" name="Line 1135"/>
            <p:cNvSpPr>
              <a:spLocks noChangeShapeType="1"/>
            </p:cNvSpPr>
            <p:nvPr/>
          </p:nvSpPr>
          <p:spPr bwMode="auto">
            <a:xfrm flipH="1" flipV="1">
              <a:off x="2921" y="1716"/>
              <a:ext cx="14" cy="3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16" name="Line 1136"/>
            <p:cNvSpPr>
              <a:spLocks noChangeShapeType="1"/>
            </p:cNvSpPr>
            <p:nvPr/>
          </p:nvSpPr>
          <p:spPr bwMode="auto">
            <a:xfrm flipH="1" flipV="1">
              <a:off x="2902" y="1680"/>
              <a:ext cx="11" cy="3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17" name="Line 1137"/>
            <p:cNvSpPr>
              <a:spLocks noChangeShapeType="1"/>
            </p:cNvSpPr>
            <p:nvPr/>
          </p:nvSpPr>
          <p:spPr bwMode="auto">
            <a:xfrm flipH="1" flipV="1">
              <a:off x="2881" y="1716"/>
              <a:ext cx="13" cy="3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18" name="Line 1138"/>
            <p:cNvSpPr>
              <a:spLocks noChangeShapeType="1"/>
            </p:cNvSpPr>
            <p:nvPr/>
          </p:nvSpPr>
          <p:spPr bwMode="auto">
            <a:xfrm flipH="1" flipV="1">
              <a:off x="2859" y="1680"/>
              <a:ext cx="13" cy="3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19" name="Line 1139"/>
            <p:cNvSpPr>
              <a:spLocks noChangeShapeType="1"/>
            </p:cNvSpPr>
            <p:nvPr/>
          </p:nvSpPr>
          <p:spPr bwMode="auto">
            <a:xfrm flipH="1" flipV="1">
              <a:off x="2840" y="1716"/>
              <a:ext cx="13" cy="3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20" name="Line 1140"/>
            <p:cNvSpPr>
              <a:spLocks noChangeShapeType="1"/>
            </p:cNvSpPr>
            <p:nvPr/>
          </p:nvSpPr>
          <p:spPr bwMode="auto">
            <a:xfrm flipH="1" flipV="1">
              <a:off x="2818" y="1680"/>
              <a:ext cx="14" cy="3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21" name="Line 1141"/>
            <p:cNvSpPr>
              <a:spLocks noChangeShapeType="1"/>
            </p:cNvSpPr>
            <p:nvPr/>
          </p:nvSpPr>
          <p:spPr bwMode="auto">
            <a:xfrm flipH="1" flipV="1">
              <a:off x="2796" y="1716"/>
              <a:ext cx="17" cy="3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22" name="Line 1142"/>
            <p:cNvSpPr>
              <a:spLocks noChangeShapeType="1"/>
            </p:cNvSpPr>
            <p:nvPr/>
          </p:nvSpPr>
          <p:spPr bwMode="auto">
            <a:xfrm flipH="1" flipV="1">
              <a:off x="2777" y="1680"/>
              <a:ext cx="14" cy="3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23" name="Line 1143"/>
            <p:cNvSpPr>
              <a:spLocks noChangeShapeType="1"/>
            </p:cNvSpPr>
            <p:nvPr/>
          </p:nvSpPr>
          <p:spPr bwMode="auto">
            <a:xfrm flipH="1" flipV="1">
              <a:off x="2755" y="1716"/>
              <a:ext cx="14" cy="3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24" name="Line 1144"/>
            <p:cNvSpPr>
              <a:spLocks noChangeShapeType="1"/>
            </p:cNvSpPr>
            <p:nvPr/>
          </p:nvSpPr>
          <p:spPr bwMode="auto">
            <a:xfrm flipH="1" flipV="1">
              <a:off x="2734" y="1680"/>
              <a:ext cx="16" cy="3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25" name="Line 1145"/>
            <p:cNvSpPr>
              <a:spLocks noChangeShapeType="1"/>
            </p:cNvSpPr>
            <p:nvPr/>
          </p:nvSpPr>
          <p:spPr bwMode="auto">
            <a:xfrm flipH="1" flipV="1">
              <a:off x="2715" y="1716"/>
              <a:ext cx="13" cy="3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26" name="Line 1146"/>
            <p:cNvSpPr>
              <a:spLocks noChangeShapeType="1"/>
            </p:cNvSpPr>
            <p:nvPr/>
          </p:nvSpPr>
          <p:spPr bwMode="auto">
            <a:xfrm flipH="1" flipV="1">
              <a:off x="2693" y="1680"/>
              <a:ext cx="16" cy="4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27" name="Freeform 1147"/>
            <p:cNvSpPr>
              <a:spLocks/>
            </p:cNvSpPr>
            <p:nvPr/>
          </p:nvSpPr>
          <p:spPr bwMode="auto">
            <a:xfrm>
              <a:off x="2157" y="1950"/>
              <a:ext cx="57" cy="272"/>
            </a:xfrm>
            <a:custGeom>
              <a:avLst/>
              <a:gdLst>
                <a:gd name="T0" fmla="*/ 11 w 145"/>
                <a:gd name="T1" fmla="*/ 11 h 698"/>
                <a:gd name="T2" fmla="*/ 31 w 145"/>
                <a:gd name="T3" fmla="*/ 34 h 698"/>
                <a:gd name="T4" fmla="*/ 50 w 145"/>
                <a:gd name="T5" fmla="*/ 57 h 698"/>
                <a:gd name="T6" fmla="*/ 66 w 145"/>
                <a:gd name="T7" fmla="*/ 81 h 698"/>
                <a:gd name="T8" fmla="*/ 81 w 145"/>
                <a:gd name="T9" fmla="*/ 107 h 698"/>
                <a:gd name="T10" fmla="*/ 94 w 145"/>
                <a:gd name="T11" fmla="*/ 132 h 698"/>
                <a:gd name="T12" fmla="*/ 106 w 145"/>
                <a:gd name="T13" fmla="*/ 159 h 698"/>
                <a:gd name="T14" fmla="*/ 116 w 145"/>
                <a:gd name="T15" fmla="*/ 185 h 698"/>
                <a:gd name="T16" fmla="*/ 124 w 145"/>
                <a:gd name="T17" fmla="*/ 211 h 698"/>
                <a:gd name="T18" fmla="*/ 130 w 145"/>
                <a:gd name="T19" fmla="*/ 237 h 698"/>
                <a:gd name="T20" fmla="*/ 136 w 145"/>
                <a:gd name="T21" fmla="*/ 264 h 698"/>
                <a:gd name="T22" fmla="*/ 140 w 145"/>
                <a:gd name="T23" fmla="*/ 289 h 698"/>
                <a:gd name="T24" fmla="*/ 143 w 145"/>
                <a:gd name="T25" fmla="*/ 315 h 698"/>
                <a:gd name="T26" fmla="*/ 144 w 145"/>
                <a:gd name="T27" fmla="*/ 340 h 698"/>
                <a:gd name="T28" fmla="*/ 145 w 145"/>
                <a:gd name="T29" fmla="*/ 364 h 698"/>
                <a:gd name="T30" fmla="*/ 144 w 145"/>
                <a:gd name="T31" fmla="*/ 388 h 698"/>
                <a:gd name="T32" fmla="*/ 141 w 145"/>
                <a:gd name="T33" fmla="*/ 410 h 698"/>
                <a:gd name="T34" fmla="*/ 138 w 145"/>
                <a:gd name="T35" fmla="*/ 432 h 698"/>
                <a:gd name="T36" fmla="*/ 134 w 145"/>
                <a:gd name="T37" fmla="*/ 452 h 698"/>
                <a:gd name="T38" fmla="*/ 128 w 145"/>
                <a:gd name="T39" fmla="*/ 472 h 698"/>
                <a:gd name="T40" fmla="*/ 122 w 145"/>
                <a:gd name="T41" fmla="*/ 489 h 698"/>
                <a:gd name="T42" fmla="*/ 115 w 145"/>
                <a:gd name="T43" fmla="*/ 508 h 698"/>
                <a:gd name="T44" fmla="*/ 107 w 145"/>
                <a:gd name="T45" fmla="*/ 525 h 698"/>
                <a:gd name="T46" fmla="*/ 98 w 145"/>
                <a:gd name="T47" fmla="*/ 542 h 698"/>
                <a:gd name="T48" fmla="*/ 88 w 145"/>
                <a:gd name="T49" fmla="*/ 559 h 698"/>
                <a:gd name="T50" fmla="*/ 73 w 145"/>
                <a:gd name="T51" fmla="*/ 584 h 698"/>
                <a:gd name="T52" fmla="*/ 62 w 145"/>
                <a:gd name="T53" fmla="*/ 602 h 698"/>
                <a:gd name="T54" fmla="*/ 51 w 145"/>
                <a:gd name="T55" fmla="*/ 620 h 698"/>
                <a:gd name="T56" fmla="*/ 39 w 145"/>
                <a:gd name="T57" fmla="*/ 637 h 698"/>
                <a:gd name="T58" fmla="*/ 26 w 145"/>
                <a:gd name="T59" fmla="*/ 656 h 698"/>
                <a:gd name="T60" fmla="*/ 13 w 145"/>
                <a:gd name="T61" fmla="*/ 677 h 698"/>
                <a:gd name="T62" fmla="*/ 0 w 145"/>
                <a:gd name="T63" fmla="*/ 698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45" h="698">
                  <a:moveTo>
                    <a:pt x="0" y="0"/>
                  </a:moveTo>
                  <a:lnTo>
                    <a:pt x="11" y="11"/>
                  </a:lnTo>
                  <a:lnTo>
                    <a:pt x="21" y="22"/>
                  </a:lnTo>
                  <a:lnTo>
                    <a:pt x="31" y="34"/>
                  </a:lnTo>
                  <a:lnTo>
                    <a:pt x="41" y="46"/>
                  </a:lnTo>
                  <a:lnTo>
                    <a:pt x="50" y="57"/>
                  </a:lnTo>
                  <a:lnTo>
                    <a:pt x="57" y="69"/>
                  </a:lnTo>
                  <a:lnTo>
                    <a:pt x="66" y="81"/>
                  </a:lnTo>
                  <a:lnTo>
                    <a:pt x="74" y="95"/>
                  </a:lnTo>
                  <a:lnTo>
                    <a:pt x="81" y="107"/>
                  </a:lnTo>
                  <a:lnTo>
                    <a:pt x="87" y="120"/>
                  </a:lnTo>
                  <a:lnTo>
                    <a:pt x="94" y="132"/>
                  </a:lnTo>
                  <a:lnTo>
                    <a:pt x="101" y="145"/>
                  </a:lnTo>
                  <a:lnTo>
                    <a:pt x="106" y="159"/>
                  </a:lnTo>
                  <a:lnTo>
                    <a:pt x="110" y="172"/>
                  </a:lnTo>
                  <a:lnTo>
                    <a:pt x="116" y="185"/>
                  </a:lnTo>
                  <a:lnTo>
                    <a:pt x="120" y="197"/>
                  </a:lnTo>
                  <a:lnTo>
                    <a:pt x="124" y="211"/>
                  </a:lnTo>
                  <a:lnTo>
                    <a:pt x="127" y="224"/>
                  </a:lnTo>
                  <a:lnTo>
                    <a:pt x="130" y="237"/>
                  </a:lnTo>
                  <a:lnTo>
                    <a:pt x="134" y="250"/>
                  </a:lnTo>
                  <a:lnTo>
                    <a:pt x="136" y="264"/>
                  </a:lnTo>
                  <a:lnTo>
                    <a:pt x="138" y="277"/>
                  </a:lnTo>
                  <a:lnTo>
                    <a:pt x="140" y="289"/>
                  </a:lnTo>
                  <a:lnTo>
                    <a:pt x="141" y="302"/>
                  </a:lnTo>
                  <a:lnTo>
                    <a:pt x="143" y="315"/>
                  </a:lnTo>
                  <a:lnTo>
                    <a:pt x="144" y="328"/>
                  </a:lnTo>
                  <a:lnTo>
                    <a:pt x="144" y="340"/>
                  </a:lnTo>
                  <a:lnTo>
                    <a:pt x="145" y="352"/>
                  </a:lnTo>
                  <a:lnTo>
                    <a:pt x="145" y="364"/>
                  </a:lnTo>
                  <a:lnTo>
                    <a:pt x="144" y="375"/>
                  </a:lnTo>
                  <a:lnTo>
                    <a:pt x="144" y="388"/>
                  </a:lnTo>
                  <a:lnTo>
                    <a:pt x="143" y="399"/>
                  </a:lnTo>
                  <a:lnTo>
                    <a:pt x="141" y="410"/>
                  </a:lnTo>
                  <a:lnTo>
                    <a:pt x="139" y="421"/>
                  </a:lnTo>
                  <a:lnTo>
                    <a:pt x="138" y="432"/>
                  </a:lnTo>
                  <a:lnTo>
                    <a:pt x="136" y="442"/>
                  </a:lnTo>
                  <a:lnTo>
                    <a:pt x="134" y="452"/>
                  </a:lnTo>
                  <a:lnTo>
                    <a:pt x="130" y="462"/>
                  </a:lnTo>
                  <a:lnTo>
                    <a:pt x="128" y="472"/>
                  </a:lnTo>
                  <a:lnTo>
                    <a:pt x="125" y="480"/>
                  </a:lnTo>
                  <a:lnTo>
                    <a:pt x="122" y="489"/>
                  </a:lnTo>
                  <a:lnTo>
                    <a:pt x="118" y="499"/>
                  </a:lnTo>
                  <a:lnTo>
                    <a:pt x="115" y="508"/>
                  </a:lnTo>
                  <a:lnTo>
                    <a:pt x="110" y="517"/>
                  </a:lnTo>
                  <a:lnTo>
                    <a:pt x="107" y="525"/>
                  </a:lnTo>
                  <a:lnTo>
                    <a:pt x="103" y="533"/>
                  </a:lnTo>
                  <a:lnTo>
                    <a:pt x="98" y="542"/>
                  </a:lnTo>
                  <a:lnTo>
                    <a:pt x="94" y="550"/>
                  </a:lnTo>
                  <a:lnTo>
                    <a:pt x="88" y="559"/>
                  </a:lnTo>
                  <a:lnTo>
                    <a:pt x="84" y="568"/>
                  </a:lnTo>
                  <a:lnTo>
                    <a:pt x="73" y="584"/>
                  </a:lnTo>
                  <a:lnTo>
                    <a:pt x="68" y="593"/>
                  </a:lnTo>
                  <a:lnTo>
                    <a:pt x="62" y="602"/>
                  </a:lnTo>
                  <a:lnTo>
                    <a:pt x="56" y="611"/>
                  </a:lnTo>
                  <a:lnTo>
                    <a:pt x="51" y="620"/>
                  </a:lnTo>
                  <a:lnTo>
                    <a:pt x="45" y="628"/>
                  </a:lnTo>
                  <a:lnTo>
                    <a:pt x="39" y="637"/>
                  </a:lnTo>
                  <a:lnTo>
                    <a:pt x="32" y="647"/>
                  </a:lnTo>
                  <a:lnTo>
                    <a:pt x="26" y="656"/>
                  </a:lnTo>
                  <a:lnTo>
                    <a:pt x="20" y="666"/>
                  </a:lnTo>
                  <a:lnTo>
                    <a:pt x="13" y="677"/>
                  </a:lnTo>
                  <a:lnTo>
                    <a:pt x="7" y="687"/>
                  </a:lnTo>
                  <a:lnTo>
                    <a:pt x="0" y="698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28" name="Freeform 1148"/>
            <p:cNvSpPr>
              <a:spLocks/>
            </p:cNvSpPr>
            <p:nvPr/>
          </p:nvSpPr>
          <p:spPr bwMode="auto">
            <a:xfrm>
              <a:off x="2103" y="1950"/>
              <a:ext cx="54" cy="272"/>
            </a:xfrm>
            <a:custGeom>
              <a:avLst/>
              <a:gdLst>
                <a:gd name="T0" fmla="*/ 134 w 145"/>
                <a:gd name="T1" fmla="*/ 11 h 698"/>
                <a:gd name="T2" fmla="*/ 113 w 145"/>
                <a:gd name="T3" fmla="*/ 34 h 698"/>
                <a:gd name="T4" fmla="*/ 95 w 145"/>
                <a:gd name="T5" fmla="*/ 57 h 698"/>
                <a:gd name="T6" fmla="*/ 79 w 145"/>
                <a:gd name="T7" fmla="*/ 81 h 698"/>
                <a:gd name="T8" fmla="*/ 63 w 145"/>
                <a:gd name="T9" fmla="*/ 107 h 698"/>
                <a:gd name="T10" fmla="*/ 50 w 145"/>
                <a:gd name="T11" fmla="*/ 132 h 698"/>
                <a:gd name="T12" fmla="*/ 39 w 145"/>
                <a:gd name="T13" fmla="*/ 159 h 698"/>
                <a:gd name="T14" fmla="*/ 29 w 145"/>
                <a:gd name="T15" fmla="*/ 185 h 698"/>
                <a:gd name="T16" fmla="*/ 20 w 145"/>
                <a:gd name="T17" fmla="*/ 211 h 698"/>
                <a:gd name="T18" fmla="*/ 13 w 145"/>
                <a:gd name="T19" fmla="*/ 237 h 698"/>
                <a:gd name="T20" fmla="*/ 8 w 145"/>
                <a:gd name="T21" fmla="*/ 264 h 698"/>
                <a:gd name="T22" fmla="*/ 5 w 145"/>
                <a:gd name="T23" fmla="*/ 289 h 698"/>
                <a:gd name="T24" fmla="*/ 1 w 145"/>
                <a:gd name="T25" fmla="*/ 315 h 698"/>
                <a:gd name="T26" fmla="*/ 0 w 145"/>
                <a:gd name="T27" fmla="*/ 340 h 698"/>
                <a:gd name="T28" fmla="*/ 0 w 145"/>
                <a:gd name="T29" fmla="*/ 364 h 698"/>
                <a:gd name="T30" fmla="*/ 1 w 145"/>
                <a:gd name="T31" fmla="*/ 388 h 698"/>
                <a:gd name="T32" fmla="*/ 3 w 145"/>
                <a:gd name="T33" fmla="*/ 410 h 698"/>
                <a:gd name="T34" fmla="*/ 7 w 145"/>
                <a:gd name="T35" fmla="*/ 432 h 698"/>
                <a:gd name="T36" fmla="*/ 11 w 145"/>
                <a:gd name="T37" fmla="*/ 452 h 698"/>
                <a:gd name="T38" fmla="*/ 17 w 145"/>
                <a:gd name="T39" fmla="*/ 472 h 698"/>
                <a:gd name="T40" fmla="*/ 22 w 145"/>
                <a:gd name="T41" fmla="*/ 489 h 698"/>
                <a:gd name="T42" fmla="*/ 30 w 145"/>
                <a:gd name="T43" fmla="*/ 508 h 698"/>
                <a:gd name="T44" fmla="*/ 38 w 145"/>
                <a:gd name="T45" fmla="*/ 525 h 698"/>
                <a:gd name="T46" fmla="*/ 47 w 145"/>
                <a:gd name="T47" fmla="*/ 542 h 698"/>
                <a:gd name="T48" fmla="*/ 55 w 145"/>
                <a:gd name="T49" fmla="*/ 559 h 698"/>
                <a:gd name="T50" fmla="*/ 71 w 145"/>
                <a:gd name="T51" fmla="*/ 584 h 698"/>
                <a:gd name="T52" fmla="*/ 82 w 145"/>
                <a:gd name="T53" fmla="*/ 602 h 698"/>
                <a:gd name="T54" fmla="*/ 94 w 145"/>
                <a:gd name="T55" fmla="*/ 620 h 698"/>
                <a:gd name="T56" fmla="*/ 105 w 145"/>
                <a:gd name="T57" fmla="*/ 637 h 698"/>
                <a:gd name="T58" fmla="*/ 118 w 145"/>
                <a:gd name="T59" fmla="*/ 656 h 698"/>
                <a:gd name="T60" fmla="*/ 132 w 145"/>
                <a:gd name="T61" fmla="*/ 677 h 698"/>
                <a:gd name="T62" fmla="*/ 145 w 145"/>
                <a:gd name="T63" fmla="*/ 698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45" h="698">
                  <a:moveTo>
                    <a:pt x="145" y="0"/>
                  </a:moveTo>
                  <a:lnTo>
                    <a:pt x="134" y="11"/>
                  </a:lnTo>
                  <a:lnTo>
                    <a:pt x="123" y="22"/>
                  </a:lnTo>
                  <a:lnTo>
                    <a:pt x="113" y="34"/>
                  </a:lnTo>
                  <a:lnTo>
                    <a:pt x="104" y="46"/>
                  </a:lnTo>
                  <a:lnTo>
                    <a:pt x="95" y="57"/>
                  </a:lnTo>
                  <a:lnTo>
                    <a:pt x="86" y="69"/>
                  </a:lnTo>
                  <a:lnTo>
                    <a:pt x="79" y="81"/>
                  </a:lnTo>
                  <a:lnTo>
                    <a:pt x="71" y="95"/>
                  </a:lnTo>
                  <a:lnTo>
                    <a:pt x="63" y="107"/>
                  </a:lnTo>
                  <a:lnTo>
                    <a:pt x="57" y="120"/>
                  </a:lnTo>
                  <a:lnTo>
                    <a:pt x="50" y="132"/>
                  </a:lnTo>
                  <a:lnTo>
                    <a:pt x="44" y="145"/>
                  </a:lnTo>
                  <a:lnTo>
                    <a:pt x="39" y="159"/>
                  </a:lnTo>
                  <a:lnTo>
                    <a:pt x="33" y="172"/>
                  </a:lnTo>
                  <a:lnTo>
                    <a:pt x="29" y="185"/>
                  </a:lnTo>
                  <a:lnTo>
                    <a:pt x="24" y="197"/>
                  </a:lnTo>
                  <a:lnTo>
                    <a:pt x="20" y="211"/>
                  </a:lnTo>
                  <a:lnTo>
                    <a:pt x="17" y="224"/>
                  </a:lnTo>
                  <a:lnTo>
                    <a:pt x="13" y="237"/>
                  </a:lnTo>
                  <a:lnTo>
                    <a:pt x="11" y="250"/>
                  </a:lnTo>
                  <a:lnTo>
                    <a:pt x="8" y="264"/>
                  </a:lnTo>
                  <a:lnTo>
                    <a:pt x="6" y="277"/>
                  </a:lnTo>
                  <a:lnTo>
                    <a:pt x="5" y="289"/>
                  </a:lnTo>
                  <a:lnTo>
                    <a:pt x="2" y="302"/>
                  </a:lnTo>
                  <a:lnTo>
                    <a:pt x="1" y="315"/>
                  </a:lnTo>
                  <a:lnTo>
                    <a:pt x="1" y="328"/>
                  </a:lnTo>
                  <a:lnTo>
                    <a:pt x="0" y="340"/>
                  </a:lnTo>
                  <a:lnTo>
                    <a:pt x="0" y="352"/>
                  </a:lnTo>
                  <a:lnTo>
                    <a:pt x="0" y="364"/>
                  </a:lnTo>
                  <a:lnTo>
                    <a:pt x="0" y="375"/>
                  </a:lnTo>
                  <a:lnTo>
                    <a:pt x="1" y="388"/>
                  </a:lnTo>
                  <a:lnTo>
                    <a:pt x="2" y="399"/>
                  </a:lnTo>
                  <a:lnTo>
                    <a:pt x="3" y="410"/>
                  </a:lnTo>
                  <a:lnTo>
                    <a:pt x="5" y="421"/>
                  </a:lnTo>
                  <a:lnTo>
                    <a:pt x="7" y="432"/>
                  </a:lnTo>
                  <a:lnTo>
                    <a:pt x="9" y="442"/>
                  </a:lnTo>
                  <a:lnTo>
                    <a:pt x="11" y="452"/>
                  </a:lnTo>
                  <a:lnTo>
                    <a:pt x="13" y="462"/>
                  </a:lnTo>
                  <a:lnTo>
                    <a:pt x="17" y="472"/>
                  </a:lnTo>
                  <a:lnTo>
                    <a:pt x="19" y="480"/>
                  </a:lnTo>
                  <a:lnTo>
                    <a:pt x="22" y="489"/>
                  </a:lnTo>
                  <a:lnTo>
                    <a:pt x="26" y="499"/>
                  </a:lnTo>
                  <a:lnTo>
                    <a:pt x="30" y="508"/>
                  </a:lnTo>
                  <a:lnTo>
                    <a:pt x="33" y="517"/>
                  </a:lnTo>
                  <a:lnTo>
                    <a:pt x="38" y="525"/>
                  </a:lnTo>
                  <a:lnTo>
                    <a:pt x="42" y="533"/>
                  </a:lnTo>
                  <a:lnTo>
                    <a:pt x="47" y="542"/>
                  </a:lnTo>
                  <a:lnTo>
                    <a:pt x="51" y="550"/>
                  </a:lnTo>
                  <a:lnTo>
                    <a:pt x="55" y="559"/>
                  </a:lnTo>
                  <a:lnTo>
                    <a:pt x="61" y="568"/>
                  </a:lnTo>
                  <a:lnTo>
                    <a:pt x="71" y="584"/>
                  </a:lnTo>
                  <a:lnTo>
                    <a:pt x="76" y="593"/>
                  </a:lnTo>
                  <a:lnTo>
                    <a:pt x="82" y="602"/>
                  </a:lnTo>
                  <a:lnTo>
                    <a:pt x="87" y="611"/>
                  </a:lnTo>
                  <a:lnTo>
                    <a:pt x="94" y="620"/>
                  </a:lnTo>
                  <a:lnTo>
                    <a:pt x="100" y="628"/>
                  </a:lnTo>
                  <a:lnTo>
                    <a:pt x="105" y="637"/>
                  </a:lnTo>
                  <a:lnTo>
                    <a:pt x="112" y="647"/>
                  </a:lnTo>
                  <a:lnTo>
                    <a:pt x="118" y="656"/>
                  </a:lnTo>
                  <a:lnTo>
                    <a:pt x="125" y="666"/>
                  </a:lnTo>
                  <a:lnTo>
                    <a:pt x="132" y="677"/>
                  </a:lnTo>
                  <a:lnTo>
                    <a:pt x="138" y="687"/>
                  </a:lnTo>
                  <a:lnTo>
                    <a:pt x="145" y="698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29" name="Line 1149"/>
            <p:cNvSpPr>
              <a:spLocks noChangeShapeType="1"/>
            </p:cNvSpPr>
            <p:nvPr/>
          </p:nvSpPr>
          <p:spPr bwMode="auto">
            <a:xfrm flipH="1" flipV="1">
              <a:off x="2693" y="2186"/>
              <a:ext cx="22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30" name="Line 1150"/>
            <p:cNvSpPr>
              <a:spLocks noChangeShapeType="1"/>
            </p:cNvSpPr>
            <p:nvPr/>
          </p:nvSpPr>
          <p:spPr bwMode="auto">
            <a:xfrm flipH="1">
              <a:off x="2671" y="2186"/>
              <a:ext cx="22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31" name="Line 1151"/>
            <p:cNvSpPr>
              <a:spLocks noChangeShapeType="1"/>
            </p:cNvSpPr>
            <p:nvPr/>
          </p:nvSpPr>
          <p:spPr bwMode="auto">
            <a:xfrm>
              <a:off x="2059" y="1950"/>
              <a:ext cx="223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32" name="Line 1152"/>
            <p:cNvSpPr>
              <a:spLocks noChangeShapeType="1"/>
            </p:cNvSpPr>
            <p:nvPr/>
          </p:nvSpPr>
          <p:spPr bwMode="auto">
            <a:xfrm>
              <a:off x="2309" y="1950"/>
              <a:ext cx="19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33" name="Line 1153"/>
            <p:cNvSpPr>
              <a:spLocks noChangeShapeType="1"/>
            </p:cNvSpPr>
            <p:nvPr/>
          </p:nvSpPr>
          <p:spPr bwMode="auto">
            <a:xfrm>
              <a:off x="2353" y="1950"/>
              <a:ext cx="20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34" name="Line 1154"/>
            <p:cNvSpPr>
              <a:spLocks noChangeShapeType="1"/>
            </p:cNvSpPr>
            <p:nvPr/>
          </p:nvSpPr>
          <p:spPr bwMode="auto">
            <a:xfrm>
              <a:off x="2579" y="1950"/>
              <a:ext cx="2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35" name="Line 1155"/>
            <p:cNvSpPr>
              <a:spLocks noChangeShapeType="1"/>
            </p:cNvSpPr>
            <p:nvPr/>
          </p:nvSpPr>
          <p:spPr bwMode="auto">
            <a:xfrm>
              <a:off x="2625" y="1950"/>
              <a:ext cx="20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36" name="Line 1156"/>
            <p:cNvSpPr>
              <a:spLocks noChangeShapeType="1"/>
            </p:cNvSpPr>
            <p:nvPr/>
          </p:nvSpPr>
          <p:spPr bwMode="auto">
            <a:xfrm>
              <a:off x="2851" y="1950"/>
              <a:ext cx="19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37" name="Line 1157"/>
            <p:cNvSpPr>
              <a:spLocks noChangeShapeType="1"/>
            </p:cNvSpPr>
            <p:nvPr/>
          </p:nvSpPr>
          <p:spPr bwMode="auto">
            <a:xfrm>
              <a:off x="2897" y="1950"/>
              <a:ext cx="223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38" name="Line 1158"/>
            <p:cNvSpPr>
              <a:spLocks noChangeShapeType="1"/>
            </p:cNvSpPr>
            <p:nvPr/>
          </p:nvSpPr>
          <p:spPr bwMode="auto">
            <a:xfrm flipH="1" flipV="1">
              <a:off x="2682" y="1950"/>
              <a:ext cx="5" cy="1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39" name="Line 1159"/>
            <p:cNvSpPr>
              <a:spLocks noChangeShapeType="1"/>
            </p:cNvSpPr>
            <p:nvPr/>
          </p:nvSpPr>
          <p:spPr bwMode="auto">
            <a:xfrm flipH="1">
              <a:off x="2677" y="1950"/>
              <a:ext cx="5" cy="1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40" name="Line 1160"/>
            <p:cNvSpPr>
              <a:spLocks noChangeShapeType="1"/>
            </p:cNvSpPr>
            <p:nvPr/>
          </p:nvSpPr>
          <p:spPr bwMode="auto">
            <a:xfrm>
              <a:off x="2682" y="1950"/>
              <a:ext cx="16" cy="1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41" name="Freeform 1161"/>
            <p:cNvSpPr>
              <a:spLocks/>
            </p:cNvSpPr>
            <p:nvPr/>
          </p:nvSpPr>
          <p:spPr bwMode="auto">
            <a:xfrm>
              <a:off x="2103" y="1680"/>
              <a:ext cx="54" cy="270"/>
            </a:xfrm>
            <a:custGeom>
              <a:avLst/>
              <a:gdLst>
                <a:gd name="T0" fmla="*/ 134 w 145"/>
                <a:gd name="T1" fmla="*/ 687 h 698"/>
                <a:gd name="T2" fmla="*/ 113 w 145"/>
                <a:gd name="T3" fmla="*/ 664 h 698"/>
                <a:gd name="T4" fmla="*/ 95 w 145"/>
                <a:gd name="T5" fmla="*/ 640 h 698"/>
                <a:gd name="T6" fmla="*/ 79 w 145"/>
                <a:gd name="T7" fmla="*/ 616 h 698"/>
                <a:gd name="T8" fmla="*/ 63 w 145"/>
                <a:gd name="T9" fmla="*/ 590 h 698"/>
                <a:gd name="T10" fmla="*/ 50 w 145"/>
                <a:gd name="T11" fmla="*/ 565 h 698"/>
                <a:gd name="T12" fmla="*/ 39 w 145"/>
                <a:gd name="T13" fmla="*/ 540 h 698"/>
                <a:gd name="T14" fmla="*/ 29 w 145"/>
                <a:gd name="T15" fmla="*/ 513 h 698"/>
                <a:gd name="T16" fmla="*/ 20 w 145"/>
                <a:gd name="T17" fmla="*/ 486 h 698"/>
                <a:gd name="T18" fmla="*/ 13 w 145"/>
                <a:gd name="T19" fmla="*/ 460 h 698"/>
                <a:gd name="T20" fmla="*/ 8 w 145"/>
                <a:gd name="T21" fmla="*/ 435 h 698"/>
                <a:gd name="T22" fmla="*/ 5 w 145"/>
                <a:gd name="T23" fmla="*/ 408 h 698"/>
                <a:gd name="T24" fmla="*/ 1 w 145"/>
                <a:gd name="T25" fmla="*/ 383 h 698"/>
                <a:gd name="T26" fmla="*/ 0 w 145"/>
                <a:gd name="T27" fmla="*/ 358 h 698"/>
                <a:gd name="T28" fmla="*/ 0 w 145"/>
                <a:gd name="T29" fmla="*/ 334 h 698"/>
                <a:gd name="T30" fmla="*/ 1 w 145"/>
                <a:gd name="T31" fmla="*/ 311 h 698"/>
                <a:gd name="T32" fmla="*/ 3 w 145"/>
                <a:gd name="T33" fmla="*/ 288 h 698"/>
                <a:gd name="T34" fmla="*/ 7 w 145"/>
                <a:gd name="T35" fmla="*/ 267 h 698"/>
                <a:gd name="T36" fmla="*/ 11 w 145"/>
                <a:gd name="T37" fmla="*/ 246 h 698"/>
                <a:gd name="T38" fmla="*/ 17 w 145"/>
                <a:gd name="T39" fmla="*/ 227 h 698"/>
                <a:gd name="T40" fmla="*/ 22 w 145"/>
                <a:gd name="T41" fmla="*/ 208 h 698"/>
                <a:gd name="T42" fmla="*/ 30 w 145"/>
                <a:gd name="T43" fmla="*/ 190 h 698"/>
                <a:gd name="T44" fmla="*/ 38 w 145"/>
                <a:gd name="T45" fmla="*/ 173 h 698"/>
                <a:gd name="T46" fmla="*/ 47 w 145"/>
                <a:gd name="T47" fmla="*/ 156 h 698"/>
                <a:gd name="T48" fmla="*/ 55 w 145"/>
                <a:gd name="T49" fmla="*/ 139 h 698"/>
                <a:gd name="T50" fmla="*/ 71 w 145"/>
                <a:gd name="T51" fmla="*/ 114 h 698"/>
                <a:gd name="T52" fmla="*/ 82 w 145"/>
                <a:gd name="T53" fmla="*/ 96 h 698"/>
                <a:gd name="T54" fmla="*/ 94 w 145"/>
                <a:gd name="T55" fmla="*/ 79 h 698"/>
                <a:gd name="T56" fmla="*/ 105 w 145"/>
                <a:gd name="T57" fmla="*/ 60 h 698"/>
                <a:gd name="T58" fmla="*/ 118 w 145"/>
                <a:gd name="T59" fmla="*/ 41 h 698"/>
                <a:gd name="T60" fmla="*/ 132 w 145"/>
                <a:gd name="T61" fmla="*/ 21 h 698"/>
                <a:gd name="T62" fmla="*/ 145 w 145"/>
                <a:gd name="T63" fmla="*/ 0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45" h="698">
                  <a:moveTo>
                    <a:pt x="145" y="698"/>
                  </a:moveTo>
                  <a:lnTo>
                    <a:pt x="134" y="687"/>
                  </a:lnTo>
                  <a:lnTo>
                    <a:pt x="123" y="675"/>
                  </a:lnTo>
                  <a:lnTo>
                    <a:pt x="113" y="664"/>
                  </a:lnTo>
                  <a:lnTo>
                    <a:pt x="104" y="652"/>
                  </a:lnTo>
                  <a:lnTo>
                    <a:pt x="95" y="640"/>
                  </a:lnTo>
                  <a:lnTo>
                    <a:pt x="86" y="628"/>
                  </a:lnTo>
                  <a:lnTo>
                    <a:pt x="79" y="616"/>
                  </a:lnTo>
                  <a:lnTo>
                    <a:pt x="71" y="604"/>
                  </a:lnTo>
                  <a:lnTo>
                    <a:pt x="63" y="590"/>
                  </a:lnTo>
                  <a:lnTo>
                    <a:pt x="57" y="578"/>
                  </a:lnTo>
                  <a:lnTo>
                    <a:pt x="50" y="565"/>
                  </a:lnTo>
                  <a:lnTo>
                    <a:pt x="44" y="552"/>
                  </a:lnTo>
                  <a:lnTo>
                    <a:pt x="39" y="540"/>
                  </a:lnTo>
                  <a:lnTo>
                    <a:pt x="33" y="526"/>
                  </a:lnTo>
                  <a:lnTo>
                    <a:pt x="29" y="513"/>
                  </a:lnTo>
                  <a:lnTo>
                    <a:pt x="24" y="500"/>
                  </a:lnTo>
                  <a:lnTo>
                    <a:pt x="20" y="486"/>
                  </a:lnTo>
                  <a:lnTo>
                    <a:pt x="17" y="473"/>
                  </a:lnTo>
                  <a:lnTo>
                    <a:pt x="13" y="460"/>
                  </a:lnTo>
                  <a:lnTo>
                    <a:pt x="11" y="448"/>
                  </a:lnTo>
                  <a:lnTo>
                    <a:pt x="8" y="435"/>
                  </a:lnTo>
                  <a:lnTo>
                    <a:pt x="6" y="421"/>
                  </a:lnTo>
                  <a:lnTo>
                    <a:pt x="5" y="408"/>
                  </a:lnTo>
                  <a:lnTo>
                    <a:pt x="2" y="396"/>
                  </a:lnTo>
                  <a:lnTo>
                    <a:pt x="1" y="383"/>
                  </a:lnTo>
                  <a:lnTo>
                    <a:pt x="1" y="370"/>
                  </a:lnTo>
                  <a:lnTo>
                    <a:pt x="0" y="358"/>
                  </a:lnTo>
                  <a:lnTo>
                    <a:pt x="0" y="346"/>
                  </a:lnTo>
                  <a:lnTo>
                    <a:pt x="0" y="334"/>
                  </a:lnTo>
                  <a:lnTo>
                    <a:pt x="0" y="322"/>
                  </a:lnTo>
                  <a:lnTo>
                    <a:pt x="1" y="311"/>
                  </a:lnTo>
                  <a:lnTo>
                    <a:pt x="2" y="299"/>
                  </a:lnTo>
                  <a:lnTo>
                    <a:pt x="3" y="288"/>
                  </a:lnTo>
                  <a:lnTo>
                    <a:pt x="5" y="276"/>
                  </a:lnTo>
                  <a:lnTo>
                    <a:pt x="7" y="267"/>
                  </a:lnTo>
                  <a:lnTo>
                    <a:pt x="9" y="255"/>
                  </a:lnTo>
                  <a:lnTo>
                    <a:pt x="11" y="246"/>
                  </a:lnTo>
                  <a:lnTo>
                    <a:pt x="13" y="236"/>
                  </a:lnTo>
                  <a:lnTo>
                    <a:pt x="17" y="227"/>
                  </a:lnTo>
                  <a:lnTo>
                    <a:pt x="19" y="217"/>
                  </a:lnTo>
                  <a:lnTo>
                    <a:pt x="22" y="208"/>
                  </a:lnTo>
                  <a:lnTo>
                    <a:pt x="26" y="199"/>
                  </a:lnTo>
                  <a:lnTo>
                    <a:pt x="30" y="190"/>
                  </a:lnTo>
                  <a:lnTo>
                    <a:pt x="33" y="181"/>
                  </a:lnTo>
                  <a:lnTo>
                    <a:pt x="38" y="173"/>
                  </a:lnTo>
                  <a:lnTo>
                    <a:pt x="42" y="164"/>
                  </a:lnTo>
                  <a:lnTo>
                    <a:pt x="47" y="156"/>
                  </a:lnTo>
                  <a:lnTo>
                    <a:pt x="51" y="147"/>
                  </a:lnTo>
                  <a:lnTo>
                    <a:pt x="55" y="139"/>
                  </a:lnTo>
                  <a:lnTo>
                    <a:pt x="61" y="131"/>
                  </a:lnTo>
                  <a:lnTo>
                    <a:pt x="71" y="114"/>
                  </a:lnTo>
                  <a:lnTo>
                    <a:pt x="76" y="105"/>
                  </a:lnTo>
                  <a:lnTo>
                    <a:pt x="82" y="96"/>
                  </a:lnTo>
                  <a:lnTo>
                    <a:pt x="87" y="87"/>
                  </a:lnTo>
                  <a:lnTo>
                    <a:pt x="94" y="79"/>
                  </a:lnTo>
                  <a:lnTo>
                    <a:pt x="100" y="70"/>
                  </a:lnTo>
                  <a:lnTo>
                    <a:pt x="105" y="60"/>
                  </a:lnTo>
                  <a:lnTo>
                    <a:pt x="112" y="51"/>
                  </a:lnTo>
                  <a:lnTo>
                    <a:pt x="118" y="41"/>
                  </a:lnTo>
                  <a:lnTo>
                    <a:pt x="125" y="31"/>
                  </a:lnTo>
                  <a:lnTo>
                    <a:pt x="132" y="21"/>
                  </a:lnTo>
                  <a:lnTo>
                    <a:pt x="138" y="11"/>
                  </a:lnTo>
                  <a:lnTo>
                    <a:pt x="145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42" name="Freeform 1162"/>
            <p:cNvSpPr>
              <a:spLocks/>
            </p:cNvSpPr>
            <p:nvPr/>
          </p:nvSpPr>
          <p:spPr bwMode="auto">
            <a:xfrm>
              <a:off x="2557" y="2015"/>
              <a:ext cx="533" cy="207"/>
            </a:xfrm>
            <a:custGeom>
              <a:avLst/>
              <a:gdLst>
                <a:gd name="T0" fmla="*/ 1320 w 1368"/>
                <a:gd name="T1" fmla="*/ 10 h 532"/>
                <a:gd name="T2" fmla="*/ 1271 w 1368"/>
                <a:gd name="T3" fmla="*/ 7 h 532"/>
                <a:gd name="T4" fmla="*/ 1223 w 1368"/>
                <a:gd name="T5" fmla="*/ 4 h 532"/>
                <a:gd name="T6" fmla="*/ 1175 w 1368"/>
                <a:gd name="T7" fmla="*/ 3 h 532"/>
                <a:gd name="T8" fmla="*/ 1127 w 1368"/>
                <a:gd name="T9" fmla="*/ 2 h 532"/>
                <a:gd name="T10" fmla="*/ 1079 w 1368"/>
                <a:gd name="T11" fmla="*/ 2 h 532"/>
                <a:gd name="T12" fmla="*/ 1031 w 1368"/>
                <a:gd name="T13" fmla="*/ 2 h 532"/>
                <a:gd name="T14" fmla="*/ 984 w 1368"/>
                <a:gd name="T15" fmla="*/ 4 h 532"/>
                <a:gd name="T16" fmla="*/ 936 w 1368"/>
                <a:gd name="T17" fmla="*/ 8 h 532"/>
                <a:gd name="T18" fmla="*/ 888 w 1368"/>
                <a:gd name="T19" fmla="*/ 13 h 532"/>
                <a:gd name="T20" fmla="*/ 841 w 1368"/>
                <a:gd name="T21" fmla="*/ 19 h 532"/>
                <a:gd name="T22" fmla="*/ 793 w 1368"/>
                <a:gd name="T23" fmla="*/ 27 h 532"/>
                <a:gd name="T24" fmla="*/ 746 w 1368"/>
                <a:gd name="T25" fmla="*/ 36 h 532"/>
                <a:gd name="T26" fmla="*/ 699 w 1368"/>
                <a:gd name="T27" fmla="*/ 47 h 532"/>
                <a:gd name="T28" fmla="*/ 652 w 1368"/>
                <a:gd name="T29" fmla="*/ 60 h 532"/>
                <a:gd name="T30" fmla="*/ 606 w 1368"/>
                <a:gd name="T31" fmla="*/ 75 h 532"/>
                <a:gd name="T32" fmla="*/ 560 w 1368"/>
                <a:gd name="T33" fmla="*/ 91 h 532"/>
                <a:gd name="T34" fmla="*/ 514 w 1368"/>
                <a:gd name="T35" fmla="*/ 109 h 532"/>
                <a:gd name="T36" fmla="*/ 470 w 1368"/>
                <a:gd name="T37" fmla="*/ 129 h 532"/>
                <a:gd name="T38" fmla="*/ 425 w 1368"/>
                <a:gd name="T39" fmla="*/ 151 h 532"/>
                <a:gd name="T40" fmla="*/ 382 w 1368"/>
                <a:gd name="T41" fmla="*/ 174 h 532"/>
                <a:gd name="T42" fmla="*/ 340 w 1368"/>
                <a:gd name="T43" fmla="*/ 198 h 532"/>
                <a:gd name="T44" fmla="*/ 298 w 1368"/>
                <a:gd name="T45" fmla="*/ 225 h 532"/>
                <a:gd name="T46" fmla="*/ 258 w 1368"/>
                <a:gd name="T47" fmla="*/ 252 h 532"/>
                <a:gd name="T48" fmla="*/ 221 w 1368"/>
                <a:gd name="T49" fmla="*/ 282 h 532"/>
                <a:gd name="T50" fmla="*/ 183 w 1368"/>
                <a:gd name="T51" fmla="*/ 313 h 532"/>
                <a:gd name="T52" fmla="*/ 149 w 1368"/>
                <a:gd name="T53" fmla="*/ 346 h 532"/>
                <a:gd name="T54" fmla="*/ 115 w 1368"/>
                <a:gd name="T55" fmla="*/ 381 h 532"/>
                <a:gd name="T56" fmla="*/ 84 w 1368"/>
                <a:gd name="T57" fmla="*/ 416 h 532"/>
                <a:gd name="T58" fmla="*/ 54 w 1368"/>
                <a:gd name="T59" fmla="*/ 454 h 532"/>
                <a:gd name="T60" fmla="*/ 26 w 1368"/>
                <a:gd name="T61" fmla="*/ 492 h 532"/>
                <a:gd name="T62" fmla="*/ 0 w 1368"/>
                <a:gd name="T63" fmla="*/ 532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68" h="532">
                  <a:moveTo>
                    <a:pt x="1368" y="14"/>
                  </a:moveTo>
                  <a:lnTo>
                    <a:pt x="1320" y="10"/>
                  </a:lnTo>
                  <a:lnTo>
                    <a:pt x="1295" y="8"/>
                  </a:lnTo>
                  <a:lnTo>
                    <a:pt x="1271" y="7"/>
                  </a:lnTo>
                  <a:lnTo>
                    <a:pt x="1248" y="5"/>
                  </a:lnTo>
                  <a:lnTo>
                    <a:pt x="1223" y="4"/>
                  </a:lnTo>
                  <a:lnTo>
                    <a:pt x="1199" y="3"/>
                  </a:lnTo>
                  <a:lnTo>
                    <a:pt x="1175" y="3"/>
                  </a:lnTo>
                  <a:lnTo>
                    <a:pt x="1150" y="2"/>
                  </a:lnTo>
                  <a:lnTo>
                    <a:pt x="1127" y="2"/>
                  </a:lnTo>
                  <a:lnTo>
                    <a:pt x="1103" y="0"/>
                  </a:lnTo>
                  <a:lnTo>
                    <a:pt x="1079" y="2"/>
                  </a:lnTo>
                  <a:lnTo>
                    <a:pt x="1055" y="2"/>
                  </a:lnTo>
                  <a:lnTo>
                    <a:pt x="1031" y="2"/>
                  </a:lnTo>
                  <a:lnTo>
                    <a:pt x="1007" y="3"/>
                  </a:lnTo>
                  <a:lnTo>
                    <a:pt x="984" y="4"/>
                  </a:lnTo>
                  <a:lnTo>
                    <a:pt x="959" y="6"/>
                  </a:lnTo>
                  <a:lnTo>
                    <a:pt x="936" y="8"/>
                  </a:lnTo>
                  <a:lnTo>
                    <a:pt x="912" y="10"/>
                  </a:lnTo>
                  <a:lnTo>
                    <a:pt x="888" y="13"/>
                  </a:lnTo>
                  <a:lnTo>
                    <a:pt x="864" y="16"/>
                  </a:lnTo>
                  <a:lnTo>
                    <a:pt x="841" y="19"/>
                  </a:lnTo>
                  <a:lnTo>
                    <a:pt x="817" y="23"/>
                  </a:lnTo>
                  <a:lnTo>
                    <a:pt x="793" y="27"/>
                  </a:lnTo>
                  <a:lnTo>
                    <a:pt x="770" y="31"/>
                  </a:lnTo>
                  <a:lnTo>
                    <a:pt x="746" y="36"/>
                  </a:lnTo>
                  <a:lnTo>
                    <a:pt x="723" y="41"/>
                  </a:lnTo>
                  <a:lnTo>
                    <a:pt x="699" y="47"/>
                  </a:lnTo>
                  <a:lnTo>
                    <a:pt x="676" y="54"/>
                  </a:lnTo>
                  <a:lnTo>
                    <a:pt x="652" y="60"/>
                  </a:lnTo>
                  <a:lnTo>
                    <a:pt x="629" y="67"/>
                  </a:lnTo>
                  <a:lnTo>
                    <a:pt x="606" y="75"/>
                  </a:lnTo>
                  <a:lnTo>
                    <a:pt x="582" y="82"/>
                  </a:lnTo>
                  <a:lnTo>
                    <a:pt x="560" y="91"/>
                  </a:lnTo>
                  <a:lnTo>
                    <a:pt x="537" y="100"/>
                  </a:lnTo>
                  <a:lnTo>
                    <a:pt x="514" y="109"/>
                  </a:lnTo>
                  <a:lnTo>
                    <a:pt x="492" y="119"/>
                  </a:lnTo>
                  <a:lnTo>
                    <a:pt x="470" y="129"/>
                  </a:lnTo>
                  <a:lnTo>
                    <a:pt x="447" y="140"/>
                  </a:lnTo>
                  <a:lnTo>
                    <a:pt x="425" y="151"/>
                  </a:lnTo>
                  <a:lnTo>
                    <a:pt x="403" y="162"/>
                  </a:lnTo>
                  <a:lnTo>
                    <a:pt x="382" y="174"/>
                  </a:lnTo>
                  <a:lnTo>
                    <a:pt x="360" y="186"/>
                  </a:lnTo>
                  <a:lnTo>
                    <a:pt x="340" y="198"/>
                  </a:lnTo>
                  <a:lnTo>
                    <a:pt x="319" y="212"/>
                  </a:lnTo>
                  <a:lnTo>
                    <a:pt x="298" y="225"/>
                  </a:lnTo>
                  <a:lnTo>
                    <a:pt x="278" y="239"/>
                  </a:lnTo>
                  <a:lnTo>
                    <a:pt x="258" y="252"/>
                  </a:lnTo>
                  <a:lnTo>
                    <a:pt x="240" y="268"/>
                  </a:lnTo>
                  <a:lnTo>
                    <a:pt x="221" y="282"/>
                  </a:lnTo>
                  <a:lnTo>
                    <a:pt x="202" y="298"/>
                  </a:lnTo>
                  <a:lnTo>
                    <a:pt x="183" y="313"/>
                  </a:lnTo>
                  <a:lnTo>
                    <a:pt x="166" y="330"/>
                  </a:lnTo>
                  <a:lnTo>
                    <a:pt x="149" y="346"/>
                  </a:lnTo>
                  <a:lnTo>
                    <a:pt x="131" y="363"/>
                  </a:lnTo>
                  <a:lnTo>
                    <a:pt x="115" y="381"/>
                  </a:lnTo>
                  <a:lnTo>
                    <a:pt x="99" y="398"/>
                  </a:lnTo>
                  <a:lnTo>
                    <a:pt x="84" y="416"/>
                  </a:lnTo>
                  <a:lnTo>
                    <a:pt x="68" y="435"/>
                  </a:lnTo>
                  <a:lnTo>
                    <a:pt x="54" y="454"/>
                  </a:lnTo>
                  <a:lnTo>
                    <a:pt x="40" y="472"/>
                  </a:lnTo>
                  <a:lnTo>
                    <a:pt x="26" y="492"/>
                  </a:lnTo>
                  <a:lnTo>
                    <a:pt x="13" y="512"/>
                  </a:lnTo>
                  <a:lnTo>
                    <a:pt x="0" y="532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43" name="Line 1163"/>
            <p:cNvSpPr>
              <a:spLocks noChangeShapeType="1"/>
            </p:cNvSpPr>
            <p:nvPr/>
          </p:nvSpPr>
          <p:spPr bwMode="auto">
            <a:xfrm>
              <a:off x="2617" y="2148"/>
              <a:ext cx="47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44" name="Freeform 1164"/>
            <p:cNvSpPr>
              <a:spLocks/>
            </p:cNvSpPr>
            <p:nvPr/>
          </p:nvSpPr>
          <p:spPr bwMode="auto">
            <a:xfrm>
              <a:off x="2157" y="1950"/>
              <a:ext cx="44" cy="198"/>
            </a:xfrm>
            <a:custGeom>
              <a:avLst/>
              <a:gdLst>
                <a:gd name="T0" fmla="*/ 0 w 106"/>
                <a:gd name="T1" fmla="*/ 0 h 511"/>
                <a:gd name="T2" fmla="*/ 8 w 106"/>
                <a:gd name="T3" fmla="*/ 8 h 511"/>
                <a:gd name="T4" fmla="*/ 15 w 106"/>
                <a:gd name="T5" fmla="*/ 16 h 511"/>
                <a:gd name="T6" fmla="*/ 22 w 106"/>
                <a:gd name="T7" fmla="*/ 25 h 511"/>
                <a:gd name="T8" fmla="*/ 30 w 106"/>
                <a:gd name="T9" fmla="*/ 34 h 511"/>
                <a:gd name="T10" fmla="*/ 36 w 106"/>
                <a:gd name="T11" fmla="*/ 42 h 511"/>
                <a:gd name="T12" fmla="*/ 42 w 106"/>
                <a:gd name="T13" fmla="*/ 52 h 511"/>
                <a:gd name="T14" fmla="*/ 49 w 106"/>
                <a:gd name="T15" fmla="*/ 60 h 511"/>
                <a:gd name="T16" fmla="*/ 54 w 106"/>
                <a:gd name="T17" fmla="*/ 69 h 511"/>
                <a:gd name="T18" fmla="*/ 60 w 106"/>
                <a:gd name="T19" fmla="*/ 78 h 511"/>
                <a:gd name="T20" fmla="*/ 64 w 106"/>
                <a:gd name="T21" fmla="*/ 88 h 511"/>
                <a:gd name="T22" fmla="*/ 68 w 106"/>
                <a:gd name="T23" fmla="*/ 97 h 511"/>
                <a:gd name="T24" fmla="*/ 73 w 106"/>
                <a:gd name="T25" fmla="*/ 107 h 511"/>
                <a:gd name="T26" fmla="*/ 77 w 106"/>
                <a:gd name="T27" fmla="*/ 117 h 511"/>
                <a:gd name="T28" fmla="*/ 81 w 106"/>
                <a:gd name="T29" fmla="*/ 126 h 511"/>
                <a:gd name="T30" fmla="*/ 85 w 106"/>
                <a:gd name="T31" fmla="*/ 136 h 511"/>
                <a:gd name="T32" fmla="*/ 87 w 106"/>
                <a:gd name="T33" fmla="*/ 145 h 511"/>
                <a:gd name="T34" fmla="*/ 91 w 106"/>
                <a:gd name="T35" fmla="*/ 154 h 511"/>
                <a:gd name="T36" fmla="*/ 94 w 106"/>
                <a:gd name="T37" fmla="*/ 164 h 511"/>
                <a:gd name="T38" fmla="*/ 96 w 106"/>
                <a:gd name="T39" fmla="*/ 174 h 511"/>
                <a:gd name="T40" fmla="*/ 98 w 106"/>
                <a:gd name="T41" fmla="*/ 184 h 511"/>
                <a:gd name="T42" fmla="*/ 99 w 106"/>
                <a:gd name="T43" fmla="*/ 193 h 511"/>
                <a:gd name="T44" fmla="*/ 102 w 106"/>
                <a:gd name="T45" fmla="*/ 203 h 511"/>
                <a:gd name="T46" fmla="*/ 103 w 106"/>
                <a:gd name="T47" fmla="*/ 212 h 511"/>
                <a:gd name="T48" fmla="*/ 104 w 106"/>
                <a:gd name="T49" fmla="*/ 222 h 511"/>
                <a:gd name="T50" fmla="*/ 105 w 106"/>
                <a:gd name="T51" fmla="*/ 231 h 511"/>
                <a:gd name="T52" fmla="*/ 105 w 106"/>
                <a:gd name="T53" fmla="*/ 241 h 511"/>
                <a:gd name="T54" fmla="*/ 106 w 106"/>
                <a:gd name="T55" fmla="*/ 249 h 511"/>
                <a:gd name="T56" fmla="*/ 106 w 106"/>
                <a:gd name="T57" fmla="*/ 258 h 511"/>
                <a:gd name="T58" fmla="*/ 106 w 106"/>
                <a:gd name="T59" fmla="*/ 267 h 511"/>
                <a:gd name="T60" fmla="*/ 105 w 106"/>
                <a:gd name="T61" fmla="*/ 276 h 511"/>
                <a:gd name="T62" fmla="*/ 105 w 106"/>
                <a:gd name="T63" fmla="*/ 284 h 511"/>
                <a:gd name="T64" fmla="*/ 104 w 106"/>
                <a:gd name="T65" fmla="*/ 292 h 511"/>
                <a:gd name="T66" fmla="*/ 103 w 106"/>
                <a:gd name="T67" fmla="*/ 300 h 511"/>
                <a:gd name="T68" fmla="*/ 102 w 106"/>
                <a:gd name="T69" fmla="*/ 309 h 511"/>
                <a:gd name="T70" fmla="*/ 101 w 106"/>
                <a:gd name="T71" fmla="*/ 317 h 511"/>
                <a:gd name="T72" fmla="*/ 99 w 106"/>
                <a:gd name="T73" fmla="*/ 323 h 511"/>
                <a:gd name="T74" fmla="*/ 97 w 106"/>
                <a:gd name="T75" fmla="*/ 331 h 511"/>
                <a:gd name="T76" fmla="*/ 96 w 106"/>
                <a:gd name="T77" fmla="*/ 339 h 511"/>
                <a:gd name="T78" fmla="*/ 94 w 106"/>
                <a:gd name="T79" fmla="*/ 346 h 511"/>
                <a:gd name="T80" fmla="*/ 92 w 106"/>
                <a:gd name="T81" fmla="*/ 352 h 511"/>
                <a:gd name="T82" fmla="*/ 89 w 106"/>
                <a:gd name="T83" fmla="*/ 359 h 511"/>
                <a:gd name="T84" fmla="*/ 87 w 106"/>
                <a:gd name="T85" fmla="*/ 365 h 511"/>
                <a:gd name="T86" fmla="*/ 84 w 106"/>
                <a:gd name="T87" fmla="*/ 372 h 511"/>
                <a:gd name="T88" fmla="*/ 82 w 106"/>
                <a:gd name="T89" fmla="*/ 379 h 511"/>
                <a:gd name="T90" fmla="*/ 75 w 106"/>
                <a:gd name="T91" fmla="*/ 391 h 511"/>
                <a:gd name="T92" fmla="*/ 68 w 106"/>
                <a:gd name="T93" fmla="*/ 404 h 511"/>
                <a:gd name="T94" fmla="*/ 62 w 106"/>
                <a:gd name="T95" fmla="*/ 416 h 511"/>
                <a:gd name="T96" fmla="*/ 54 w 106"/>
                <a:gd name="T97" fmla="*/ 428 h 511"/>
                <a:gd name="T98" fmla="*/ 45 w 106"/>
                <a:gd name="T99" fmla="*/ 441 h 511"/>
                <a:gd name="T100" fmla="*/ 38 w 106"/>
                <a:gd name="T101" fmla="*/ 454 h 511"/>
                <a:gd name="T102" fmla="*/ 29 w 106"/>
                <a:gd name="T103" fmla="*/ 467 h 511"/>
                <a:gd name="T104" fmla="*/ 23 w 106"/>
                <a:gd name="T105" fmla="*/ 475 h 511"/>
                <a:gd name="T106" fmla="*/ 19 w 106"/>
                <a:gd name="T107" fmla="*/ 481 h 511"/>
                <a:gd name="T108" fmla="*/ 14 w 106"/>
                <a:gd name="T109" fmla="*/ 489 h 511"/>
                <a:gd name="T110" fmla="*/ 10 w 106"/>
                <a:gd name="T111" fmla="*/ 496 h 511"/>
                <a:gd name="T112" fmla="*/ 4 w 106"/>
                <a:gd name="T113" fmla="*/ 504 h 511"/>
                <a:gd name="T114" fmla="*/ 0 w 106"/>
                <a:gd name="T115" fmla="*/ 511 h 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6" h="511">
                  <a:moveTo>
                    <a:pt x="0" y="0"/>
                  </a:moveTo>
                  <a:lnTo>
                    <a:pt x="8" y="8"/>
                  </a:lnTo>
                  <a:lnTo>
                    <a:pt x="15" y="16"/>
                  </a:lnTo>
                  <a:lnTo>
                    <a:pt x="22" y="25"/>
                  </a:lnTo>
                  <a:lnTo>
                    <a:pt x="30" y="34"/>
                  </a:lnTo>
                  <a:lnTo>
                    <a:pt x="36" y="42"/>
                  </a:lnTo>
                  <a:lnTo>
                    <a:pt x="42" y="52"/>
                  </a:lnTo>
                  <a:lnTo>
                    <a:pt x="49" y="60"/>
                  </a:lnTo>
                  <a:lnTo>
                    <a:pt x="54" y="69"/>
                  </a:lnTo>
                  <a:lnTo>
                    <a:pt x="60" y="78"/>
                  </a:lnTo>
                  <a:lnTo>
                    <a:pt x="64" y="88"/>
                  </a:lnTo>
                  <a:lnTo>
                    <a:pt x="68" y="97"/>
                  </a:lnTo>
                  <a:lnTo>
                    <a:pt x="73" y="107"/>
                  </a:lnTo>
                  <a:lnTo>
                    <a:pt x="77" y="117"/>
                  </a:lnTo>
                  <a:lnTo>
                    <a:pt x="81" y="126"/>
                  </a:lnTo>
                  <a:lnTo>
                    <a:pt x="85" y="136"/>
                  </a:lnTo>
                  <a:lnTo>
                    <a:pt x="87" y="145"/>
                  </a:lnTo>
                  <a:lnTo>
                    <a:pt x="91" y="154"/>
                  </a:lnTo>
                  <a:lnTo>
                    <a:pt x="94" y="164"/>
                  </a:lnTo>
                  <a:lnTo>
                    <a:pt x="96" y="174"/>
                  </a:lnTo>
                  <a:lnTo>
                    <a:pt x="98" y="184"/>
                  </a:lnTo>
                  <a:lnTo>
                    <a:pt x="99" y="193"/>
                  </a:lnTo>
                  <a:lnTo>
                    <a:pt x="102" y="203"/>
                  </a:lnTo>
                  <a:lnTo>
                    <a:pt x="103" y="212"/>
                  </a:lnTo>
                  <a:lnTo>
                    <a:pt x="104" y="222"/>
                  </a:lnTo>
                  <a:lnTo>
                    <a:pt x="105" y="231"/>
                  </a:lnTo>
                  <a:lnTo>
                    <a:pt x="105" y="241"/>
                  </a:lnTo>
                  <a:lnTo>
                    <a:pt x="106" y="249"/>
                  </a:lnTo>
                  <a:lnTo>
                    <a:pt x="106" y="258"/>
                  </a:lnTo>
                  <a:lnTo>
                    <a:pt x="106" y="267"/>
                  </a:lnTo>
                  <a:lnTo>
                    <a:pt x="105" y="276"/>
                  </a:lnTo>
                  <a:lnTo>
                    <a:pt x="105" y="284"/>
                  </a:lnTo>
                  <a:lnTo>
                    <a:pt x="104" y="292"/>
                  </a:lnTo>
                  <a:lnTo>
                    <a:pt x="103" y="300"/>
                  </a:lnTo>
                  <a:lnTo>
                    <a:pt x="102" y="309"/>
                  </a:lnTo>
                  <a:lnTo>
                    <a:pt x="101" y="317"/>
                  </a:lnTo>
                  <a:lnTo>
                    <a:pt x="99" y="323"/>
                  </a:lnTo>
                  <a:lnTo>
                    <a:pt x="97" y="331"/>
                  </a:lnTo>
                  <a:lnTo>
                    <a:pt x="96" y="339"/>
                  </a:lnTo>
                  <a:lnTo>
                    <a:pt x="94" y="346"/>
                  </a:lnTo>
                  <a:lnTo>
                    <a:pt x="92" y="352"/>
                  </a:lnTo>
                  <a:lnTo>
                    <a:pt x="89" y="359"/>
                  </a:lnTo>
                  <a:lnTo>
                    <a:pt x="87" y="365"/>
                  </a:lnTo>
                  <a:lnTo>
                    <a:pt x="84" y="372"/>
                  </a:lnTo>
                  <a:lnTo>
                    <a:pt x="82" y="379"/>
                  </a:lnTo>
                  <a:lnTo>
                    <a:pt x="75" y="391"/>
                  </a:lnTo>
                  <a:lnTo>
                    <a:pt x="68" y="404"/>
                  </a:lnTo>
                  <a:lnTo>
                    <a:pt x="62" y="416"/>
                  </a:lnTo>
                  <a:lnTo>
                    <a:pt x="54" y="428"/>
                  </a:lnTo>
                  <a:lnTo>
                    <a:pt x="45" y="441"/>
                  </a:lnTo>
                  <a:lnTo>
                    <a:pt x="38" y="454"/>
                  </a:lnTo>
                  <a:lnTo>
                    <a:pt x="29" y="467"/>
                  </a:lnTo>
                  <a:lnTo>
                    <a:pt x="23" y="475"/>
                  </a:lnTo>
                  <a:lnTo>
                    <a:pt x="19" y="481"/>
                  </a:lnTo>
                  <a:lnTo>
                    <a:pt x="14" y="489"/>
                  </a:lnTo>
                  <a:lnTo>
                    <a:pt x="10" y="496"/>
                  </a:lnTo>
                  <a:lnTo>
                    <a:pt x="4" y="504"/>
                  </a:lnTo>
                  <a:lnTo>
                    <a:pt x="0" y="511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45" name="Freeform 1165"/>
            <p:cNvSpPr>
              <a:spLocks/>
            </p:cNvSpPr>
            <p:nvPr/>
          </p:nvSpPr>
          <p:spPr bwMode="auto">
            <a:xfrm>
              <a:off x="2116" y="1950"/>
              <a:ext cx="41" cy="198"/>
            </a:xfrm>
            <a:custGeom>
              <a:avLst/>
              <a:gdLst>
                <a:gd name="T0" fmla="*/ 106 w 106"/>
                <a:gd name="T1" fmla="*/ 0 h 511"/>
                <a:gd name="T2" fmla="*/ 97 w 106"/>
                <a:gd name="T3" fmla="*/ 8 h 511"/>
                <a:gd name="T4" fmla="*/ 90 w 106"/>
                <a:gd name="T5" fmla="*/ 16 h 511"/>
                <a:gd name="T6" fmla="*/ 83 w 106"/>
                <a:gd name="T7" fmla="*/ 25 h 511"/>
                <a:gd name="T8" fmla="*/ 76 w 106"/>
                <a:gd name="T9" fmla="*/ 34 h 511"/>
                <a:gd name="T10" fmla="*/ 69 w 106"/>
                <a:gd name="T11" fmla="*/ 42 h 511"/>
                <a:gd name="T12" fmla="*/ 63 w 106"/>
                <a:gd name="T13" fmla="*/ 52 h 511"/>
                <a:gd name="T14" fmla="*/ 57 w 106"/>
                <a:gd name="T15" fmla="*/ 60 h 511"/>
                <a:gd name="T16" fmla="*/ 52 w 106"/>
                <a:gd name="T17" fmla="*/ 69 h 511"/>
                <a:gd name="T18" fmla="*/ 46 w 106"/>
                <a:gd name="T19" fmla="*/ 78 h 511"/>
                <a:gd name="T20" fmla="*/ 41 w 106"/>
                <a:gd name="T21" fmla="*/ 88 h 511"/>
                <a:gd name="T22" fmla="*/ 36 w 106"/>
                <a:gd name="T23" fmla="*/ 97 h 511"/>
                <a:gd name="T24" fmla="*/ 32 w 106"/>
                <a:gd name="T25" fmla="*/ 107 h 511"/>
                <a:gd name="T26" fmla="*/ 27 w 106"/>
                <a:gd name="T27" fmla="*/ 117 h 511"/>
                <a:gd name="T28" fmla="*/ 24 w 106"/>
                <a:gd name="T29" fmla="*/ 126 h 511"/>
                <a:gd name="T30" fmla="*/ 21 w 106"/>
                <a:gd name="T31" fmla="*/ 136 h 511"/>
                <a:gd name="T32" fmla="*/ 18 w 106"/>
                <a:gd name="T33" fmla="*/ 145 h 511"/>
                <a:gd name="T34" fmla="*/ 14 w 106"/>
                <a:gd name="T35" fmla="*/ 154 h 511"/>
                <a:gd name="T36" fmla="*/ 12 w 106"/>
                <a:gd name="T37" fmla="*/ 164 h 511"/>
                <a:gd name="T38" fmla="*/ 10 w 106"/>
                <a:gd name="T39" fmla="*/ 174 h 511"/>
                <a:gd name="T40" fmla="*/ 8 w 106"/>
                <a:gd name="T41" fmla="*/ 184 h 511"/>
                <a:gd name="T42" fmla="*/ 5 w 106"/>
                <a:gd name="T43" fmla="*/ 193 h 511"/>
                <a:gd name="T44" fmla="*/ 4 w 106"/>
                <a:gd name="T45" fmla="*/ 203 h 511"/>
                <a:gd name="T46" fmla="*/ 3 w 106"/>
                <a:gd name="T47" fmla="*/ 212 h 511"/>
                <a:gd name="T48" fmla="*/ 2 w 106"/>
                <a:gd name="T49" fmla="*/ 222 h 511"/>
                <a:gd name="T50" fmla="*/ 1 w 106"/>
                <a:gd name="T51" fmla="*/ 231 h 511"/>
                <a:gd name="T52" fmla="*/ 0 w 106"/>
                <a:gd name="T53" fmla="*/ 241 h 511"/>
                <a:gd name="T54" fmla="*/ 0 w 106"/>
                <a:gd name="T55" fmla="*/ 249 h 511"/>
                <a:gd name="T56" fmla="*/ 0 w 106"/>
                <a:gd name="T57" fmla="*/ 258 h 511"/>
                <a:gd name="T58" fmla="*/ 0 w 106"/>
                <a:gd name="T59" fmla="*/ 267 h 511"/>
                <a:gd name="T60" fmla="*/ 0 w 106"/>
                <a:gd name="T61" fmla="*/ 276 h 511"/>
                <a:gd name="T62" fmla="*/ 1 w 106"/>
                <a:gd name="T63" fmla="*/ 284 h 511"/>
                <a:gd name="T64" fmla="*/ 1 w 106"/>
                <a:gd name="T65" fmla="*/ 292 h 511"/>
                <a:gd name="T66" fmla="*/ 2 w 106"/>
                <a:gd name="T67" fmla="*/ 300 h 511"/>
                <a:gd name="T68" fmla="*/ 3 w 106"/>
                <a:gd name="T69" fmla="*/ 309 h 511"/>
                <a:gd name="T70" fmla="*/ 4 w 106"/>
                <a:gd name="T71" fmla="*/ 317 h 511"/>
                <a:gd name="T72" fmla="*/ 5 w 106"/>
                <a:gd name="T73" fmla="*/ 323 h 511"/>
                <a:gd name="T74" fmla="*/ 8 w 106"/>
                <a:gd name="T75" fmla="*/ 331 h 511"/>
                <a:gd name="T76" fmla="*/ 10 w 106"/>
                <a:gd name="T77" fmla="*/ 339 h 511"/>
                <a:gd name="T78" fmla="*/ 12 w 106"/>
                <a:gd name="T79" fmla="*/ 346 h 511"/>
                <a:gd name="T80" fmla="*/ 13 w 106"/>
                <a:gd name="T81" fmla="*/ 352 h 511"/>
                <a:gd name="T82" fmla="*/ 16 w 106"/>
                <a:gd name="T83" fmla="*/ 359 h 511"/>
                <a:gd name="T84" fmla="*/ 19 w 106"/>
                <a:gd name="T85" fmla="*/ 365 h 511"/>
                <a:gd name="T86" fmla="*/ 21 w 106"/>
                <a:gd name="T87" fmla="*/ 372 h 511"/>
                <a:gd name="T88" fmla="*/ 24 w 106"/>
                <a:gd name="T89" fmla="*/ 379 h 511"/>
                <a:gd name="T90" fmla="*/ 30 w 106"/>
                <a:gd name="T91" fmla="*/ 391 h 511"/>
                <a:gd name="T92" fmla="*/ 36 w 106"/>
                <a:gd name="T93" fmla="*/ 404 h 511"/>
                <a:gd name="T94" fmla="*/ 44 w 106"/>
                <a:gd name="T95" fmla="*/ 416 h 511"/>
                <a:gd name="T96" fmla="*/ 52 w 106"/>
                <a:gd name="T97" fmla="*/ 428 h 511"/>
                <a:gd name="T98" fmla="*/ 60 w 106"/>
                <a:gd name="T99" fmla="*/ 441 h 511"/>
                <a:gd name="T100" fmla="*/ 68 w 106"/>
                <a:gd name="T101" fmla="*/ 454 h 511"/>
                <a:gd name="T102" fmla="*/ 77 w 106"/>
                <a:gd name="T103" fmla="*/ 467 h 511"/>
                <a:gd name="T104" fmla="*/ 82 w 106"/>
                <a:gd name="T105" fmla="*/ 475 h 511"/>
                <a:gd name="T106" fmla="*/ 86 w 106"/>
                <a:gd name="T107" fmla="*/ 481 h 511"/>
                <a:gd name="T108" fmla="*/ 92 w 106"/>
                <a:gd name="T109" fmla="*/ 489 h 511"/>
                <a:gd name="T110" fmla="*/ 96 w 106"/>
                <a:gd name="T111" fmla="*/ 496 h 511"/>
                <a:gd name="T112" fmla="*/ 100 w 106"/>
                <a:gd name="T113" fmla="*/ 504 h 511"/>
                <a:gd name="T114" fmla="*/ 106 w 106"/>
                <a:gd name="T115" fmla="*/ 511 h 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6" h="511">
                  <a:moveTo>
                    <a:pt x="106" y="0"/>
                  </a:moveTo>
                  <a:lnTo>
                    <a:pt x="97" y="8"/>
                  </a:lnTo>
                  <a:lnTo>
                    <a:pt x="90" y="16"/>
                  </a:lnTo>
                  <a:lnTo>
                    <a:pt x="83" y="25"/>
                  </a:lnTo>
                  <a:lnTo>
                    <a:pt x="76" y="34"/>
                  </a:lnTo>
                  <a:lnTo>
                    <a:pt x="69" y="42"/>
                  </a:lnTo>
                  <a:lnTo>
                    <a:pt x="63" y="52"/>
                  </a:lnTo>
                  <a:lnTo>
                    <a:pt x="57" y="60"/>
                  </a:lnTo>
                  <a:lnTo>
                    <a:pt x="52" y="69"/>
                  </a:lnTo>
                  <a:lnTo>
                    <a:pt x="46" y="78"/>
                  </a:lnTo>
                  <a:lnTo>
                    <a:pt x="41" y="88"/>
                  </a:lnTo>
                  <a:lnTo>
                    <a:pt x="36" y="97"/>
                  </a:lnTo>
                  <a:lnTo>
                    <a:pt x="32" y="107"/>
                  </a:lnTo>
                  <a:lnTo>
                    <a:pt x="27" y="117"/>
                  </a:lnTo>
                  <a:lnTo>
                    <a:pt x="24" y="126"/>
                  </a:lnTo>
                  <a:lnTo>
                    <a:pt x="21" y="136"/>
                  </a:lnTo>
                  <a:lnTo>
                    <a:pt x="18" y="145"/>
                  </a:lnTo>
                  <a:lnTo>
                    <a:pt x="14" y="154"/>
                  </a:lnTo>
                  <a:lnTo>
                    <a:pt x="12" y="164"/>
                  </a:lnTo>
                  <a:lnTo>
                    <a:pt x="10" y="174"/>
                  </a:lnTo>
                  <a:lnTo>
                    <a:pt x="8" y="184"/>
                  </a:lnTo>
                  <a:lnTo>
                    <a:pt x="5" y="193"/>
                  </a:lnTo>
                  <a:lnTo>
                    <a:pt x="4" y="203"/>
                  </a:lnTo>
                  <a:lnTo>
                    <a:pt x="3" y="212"/>
                  </a:lnTo>
                  <a:lnTo>
                    <a:pt x="2" y="222"/>
                  </a:lnTo>
                  <a:lnTo>
                    <a:pt x="1" y="231"/>
                  </a:lnTo>
                  <a:lnTo>
                    <a:pt x="0" y="241"/>
                  </a:lnTo>
                  <a:lnTo>
                    <a:pt x="0" y="249"/>
                  </a:lnTo>
                  <a:lnTo>
                    <a:pt x="0" y="258"/>
                  </a:lnTo>
                  <a:lnTo>
                    <a:pt x="0" y="267"/>
                  </a:lnTo>
                  <a:lnTo>
                    <a:pt x="0" y="276"/>
                  </a:lnTo>
                  <a:lnTo>
                    <a:pt x="1" y="284"/>
                  </a:lnTo>
                  <a:lnTo>
                    <a:pt x="1" y="292"/>
                  </a:lnTo>
                  <a:lnTo>
                    <a:pt x="2" y="300"/>
                  </a:lnTo>
                  <a:lnTo>
                    <a:pt x="3" y="309"/>
                  </a:lnTo>
                  <a:lnTo>
                    <a:pt x="4" y="317"/>
                  </a:lnTo>
                  <a:lnTo>
                    <a:pt x="5" y="323"/>
                  </a:lnTo>
                  <a:lnTo>
                    <a:pt x="8" y="331"/>
                  </a:lnTo>
                  <a:lnTo>
                    <a:pt x="10" y="339"/>
                  </a:lnTo>
                  <a:lnTo>
                    <a:pt x="12" y="346"/>
                  </a:lnTo>
                  <a:lnTo>
                    <a:pt x="13" y="352"/>
                  </a:lnTo>
                  <a:lnTo>
                    <a:pt x="16" y="359"/>
                  </a:lnTo>
                  <a:lnTo>
                    <a:pt x="19" y="365"/>
                  </a:lnTo>
                  <a:lnTo>
                    <a:pt x="21" y="372"/>
                  </a:lnTo>
                  <a:lnTo>
                    <a:pt x="24" y="379"/>
                  </a:lnTo>
                  <a:lnTo>
                    <a:pt x="30" y="391"/>
                  </a:lnTo>
                  <a:lnTo>
                    <a:pt x="36" y="404"/>
                  </a:lnTo>
                  <a:lnTo>
                    <a:pt x="44" y="416"/>
                  </a:lnTo>
                  <a:lnTo>
                    <a:pt x="52" y="428"/>
                  </a:lnTo>
                  <a:lnTo>
                    <a:pt x="60" y="441"/>
                  </a:lnTo>
                  <a:lnTo>
                    <a:pt x="68" y="454"/>
                  </a:lnTo>
                  <a:lnTo>
                    <a:pt x="77" y="467"/>
                  </a:lnTo>
                  <a:lnTo>
                    <a:pt x="82" y="475"/>
                  </a:lnTo>
                  <a:lnTo>
                    <a:pt x="86" y="481"/>
                  </a:lnTo>
                  <a:lnTo>
                    <a:pt x="92" y="489"/>
                  </a:lnTo>
                  <a:lnTo>
                    <a:pt x="96" y="496"/>
                  </a:lnTo>
                  <a:lnTo>
                    <a:pt x="100" y="504"/>
                  </a:lnTo>
                  <a:lnTo>
                    <a:pt x="106" y="511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46" name="Line 1166"/>
            <p:cNvSpPr>
              <a:spLocks noChangeShapeType="1"/>
            </p:cNvSpPr>
            <p:nvPr/>
          </p:nvSpPr>
          <p:spPr bwMode="auto">
            <a:xfrm flipV="1">
              <a:off x="2562" y="2148"/>
              <a:ext cx="71" cy="7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47" name="Line 1167"/>
            <p:cNvSpPr>
              <a:spLocks noChangeShapeType="1"/>
            </p:cNvSpPr>
            <p:nvPr/>
          </p:nvSpPr>
          <p:spPr bwMode="auto">
            <a:xfrm flipV="1">
              <a:off x="2600" y="2148"/>
              <a:ext cx="74" cy="7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48" name="Line 1168"/>
            <p:cNvSpPr>
              <a:spLocks noChangeShapeType="1"/>
            </p:cNvSpPr>
            <p:nvPr/>
          </p:nvSpPr>
          <p:spPr bwMode="auto">
            <a:xfrm flipV="1">
              <a:off x="2641" y="2148"/>
              <a:ext cx="74" cy="7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49" name="Line 1169"/>
            <p:cNvSpPr>
              <a:spLocks noChangeShapeType="1"/>
            </p:cNvSpPr>
            <p:nvPr/>
          </p:nvSpPr>
          <p:spPr bwMode="auto">
            <a:xfrm flipV="1">
              <a:off x="2701" y="2148"/>
              <a:ext cx="54" cy="5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50" name="Line 1170"/>
            <p:cNvSpPr>
              <a:spLocks noChangeShapeType="1"/>
            </p:cNvSpPr>
            <p:nvPr/>
          </p:nvSpPr>
          <p:spPr bwMode="auto">
            <a:xfrm flipV="1">
              <a:off x="2745" y="2148"/>
              <a:ext cx="51" cy="5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51" name="Line 1171"/>
            <p:cNvSpPr>
              <a:spLocks noChangeShapeType="1"/>
            </p:cNvSpPr>
            <p:nvPr/>
          </p:nvSpPr>
          <p:spPr bwMode="auto">
            <a:xfrm flipV="1">
              <a:off x="2785" y="2148"/>
              <a:ext cx="52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52" name="Line 1172"/>
            <p:cNvSpPr>
              <a:spLocks noChangeShapeType="1"/>
            </p:cNvSpPr>
            <p:nvPr/>
          </p:nvSpPr>
          <p:spPr bwMode="auto">
            <a:xfrm flipV="1">
              <a:off x="2826" y="2148"/>
              <a:ext cx="52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53" name="Line 1173"/>
            <p:cNvSpPr>
              <a:spLocks noChangeShapeType="1"/>
            </p:cNvSpPr>
            <p:nvPr/>
          </p:nvSpPr>
          <p:spPr bwMode="auto">
            <a:xfrm flipV="1">
              <a:off x="2867" y="2148"/>
              <a:ext cx="49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54" name="Line 1174"/>
            <p:cNvSpPr>
              <a:spLocks noChangeShapeType="1"/>
            </p:cNvSpPr>
            <p:nvPr/>
          </p:nvSpPr>
          <p:spPr bwMode="auto">
            <a:xfrm flipV="1">
              <a:off x="2908" y="2148"/>
              <a:ext cx="49" cy="4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55" name="Line 1175"/>
            <p:cNvSpPr>
              <a:spLocks noChangeShapeType="1"/>
            </p:cNvSpPr>
            <p:nvPr/>
          </p:nvSpPr>
          <p:spPr bwMode="auto">
            <a:xfrm flipV="1">
              <a:off x="2951" y="2148"/>
              <a:ext cx="47" cy="4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56" name="Line 1176"/>
            <p:cNvSpPr>
              <a:spLocks noChangeShapeType="1"/>
            </p:cNvSpPr>
            <p:nvPr/>
          </p:nvSpPr>
          <p:spPr bwMode="auto">
            <a:xfrm flipV="1">
              <a:off x="2992" y="2148"/>
              <a:ext cx="46" cy="4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57" name="Line 1177"/>
            <p:cNvSpPr>
              <a:spLocks noChangeShapeType="1"/>
            </p:cNvSpPr>
            <p:nvPr/>
          </p:nvSpPr>
          <p:spPr bwMode="auto">
            <a:xfrm flipV="1">
              <a:off x="3033" y="2148"/>
              <a:ext cx="46" cy="4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58" name="Line 1178"/>
            <p:cNvSpPr>
              <a:spLocks noChangeShapeType="1"/>
            </p:cNvSpPr>
            <p:nvPr/>
          </p:nvSpPr>
          <p:spPr bwMode="auto">
            <a:xfrm flipV="1">
              <a:off x="3074" y="2181"/>
              <a:ext cx="16" cy="1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59" name="Line 1179"/>
            <p:cNvSpPr>
              <a:spLocks noChangeShapeType="1"/>
            </p:cNvSpPr>
            <p:nvPr/>
          </p:nvSpPr>
          <p:spPr bwMode="auto">
            <a:xfrm flipV="1">
              <a:off x="3090" y="2222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60" name="Line 1180"/>
            <p:cNvSpPr>
              <a:spLocks noChangeShapeType="1"/>
            </p:cNvSpPr>
            <p:nvPr/>
          </p:nvSpPr>
          <p:spPr bwMode="auto">
            <a:xfrm flipV="1">
              <a:off x="2114" y="2012"/>
              <a:ext cx="8" cy="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61" name="Line 1181"/>
            <p:cNvSpPr>
              <a:spLocks noChangeShapeType="1"/>
            </p:cNvSpPr>
            <p:nvPr/>
          </p:nvSpPr>
          <p:spPr bwMode="auto">
            <a:xfrm>
              <a:off x="2171" y="1963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62" name="Line 1182"/>
            <p:cNvSpPr>
              <a:spLocks noChangeShapeType="1"/>
            </p:cNvSpPr>
            <p:nvPr/>
          </p:nvSpPr>
          <p:spPr bwMode="auto">
            <a:xfrm flipV="1">
              <a:off x="2103" y="2058"/>
              <a:ext cx="13" cy="1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63" name="Line 1183"/>
            <p:cNvSpPr>
              <a:spLocks noChangeShapeType="1"/>
            </p:cNvSpPr>
            <p:nvPr/>
          </p:nvSpPr>
          <p:spPr bwMode="auto">
            <a:xfrm flipV="1">
              <a:off x="2184" y="1988"/>
              <a:ext cx="3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64" name="Line 1184"/>
            <p:cNvSpPr>
              <a:spLocks noChangeShapeType="1"/>
            </p:cNvSpPr>
            <p:nvPr/>
          </p:nvSpPr>
          <p:spPr bwMode="auto">
            <a:xfrm flipV="1">
              <a:off x="2103" y="2091"/>
              <a:ext cx="21" cy="2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65" name="Line 1185"/>
            <p:cNvSpPr>
              <a:spLocks noChangeShapeType="1"/>
            </p:cNvSpPr>
            <p:nvPr/>
          </p:nvSpPr>
          <p:spPr bwMode="auto">
            <a:xfrm flipV="1">
              <a:off x="2195" y="2015"/>
              <a:ext cx="6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66" name="Line 1186"/>
            <p:cNvSpPr>
              <a:spLocks noChangeShapeType="1"/>
            </p:cNvSpPr>
            <p:nvPr/>
          </p:nvSpPr>
          <p:spPr bwMode="auto">
            <a:xfrm flipV="1">
              <a:off x="2111" y="2118"/>
              <a:ext cx="27" cy="2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67" name="Line 1187"/>
            <p:cNvSpPr>
              <a:spLocks noChangeShapeType="1"/>
            </p:cNvSpPr>
            <p:nvPr/>
          </p:nvSpPr>
          <p:spPr bwMode="auto">
            <a:xfrm flipV="1">
              <a:off x="2201" y="2045"/>
              <a:ext cx="8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68" name="Line 1188"/>
            <p:cNvSpPr>
              <a:spLocks noChangeShapeType="1"/>
            </p:cNvSpPr>
            <p:nvPr/>
          </p:nvSpPr>
          <p:spPr bwMode="auto">
            <a:xfrm flipV="1">
              <a:off x="2124" y="2143"/>
              <a:ext cx="30" cy="2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69" name="Line 1189"/>
            <p:cNvSpPr>
              <a:spLocks noChangeShapeType="1"/>
            </p:cNvSpPr>
            <p:nvPr/>
          </p:nvSpPr>
          <p:spPr bwMode="auto">
            <a:xfrm flipV="1">
              <a:off x="2179" y="2083"/>
              <a:ext cx="35" cy="3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70" name="Line 1190"/>
            <p:cNvSpPr>
              <a:spLocks noChangeShapeType="1"/>
            </p:cNvSpPr>
            <p:nvPr/>
          </p:nvSpPr>
          <p:spPr bwMode="auto">
            <a:xfrm flipV="1">
              <a:off x="2141" y="2126"/>
              <a:ext cx="68" cy="7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71" name="Line 1191"/>
            <p:cNvSpPr>
              <a:spLocks noChangeShapeType="1"/>
            </p:cNvSpPr>
            <p:nvPr/>
          </p:nvSpPr>
          <p:spPr bwMode="auto">
            <a:xfrm flipV="1">
              <a:off x="2157" y="2213"/>
              <a:ext cx="5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03272" name="Group 1192"/>
          <p:cNvGrpSpPr>
            <a:grpSpLocks/>
          </p:cNvGrpSpPr>
          <p:nvPr/>
        </p:nvGrpSpPr>
        <p:grpSpPr bwMode="auto">
          <a:xfrm>
            <a:off x="3446463" y="4441825"/>
            <a:ext cx="1527175" cy="854075"/>
            <a:chOff x="1942" y="2469"/>
            <a:chExt cx="1197" cy="669"/>
          </a:xfrm>
        </p:grpSpPr>
        <p:sp>
          <p:nvSpPr>
            <p:cNvPr id="303273" name="Line 1193"/>
            <p:cNvSpPr>
              <a:spLocks noChangeShapeType="1"/>
            </p:cNvSpPr>
            <p:nvPr/>
          </p:nvSpPr>
          <p:spPr bwMode="auto">
            <a:xfrm>
              <a:off x="2046" y="2469"/>
              <a:ext cx="40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74" name="Line 1194"/>
            <p:cNvSpPr>
              <a:spLocks noChangeShapeType="1"/>
            </p:cNvSpPr>
            <p:nvPr/>
          </p:nvSpPr>
          <p:spPr bwMode="auto">
            <a:xfrm flipH="1">
              <a:off x="2473" y="2556"/>
              <a:ext cx="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75" name="Line 1195"/>
            <p:cNvSpPr>
              <a:spLocks noChangeShapeType="1"/>
            </p:cNvSpPr>
            <p:nvPr/>
          </p:nvSpPr>
          <p:spPr bwMode="auto">
            <a:xfrm>
              <a:off x="2451" y="2469"/>
              <a:ext cx="22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76" name="Line 1196"/>
            <p:cNvSpPr>
              <a:spLocks noChangeShapeType="1"/>
            </p:cNvSpPr>
            <p:nvPr/>
          </p:nvSpPr>
          <p:spPr bwMode="auto">
            <a:xfrm>
              <a:off x="2524" y="2469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77" name="Line 1197"/>
            <p:cNvSpPr>
              <a:spLocks noChangeShapeType="1"/>
            </p:cNvSpPr>
            <p:nvPr/>
          </p:nvSpPr>
          <p:spPr bwMode="auto">
            <a:xfrm flipV="1">
              <a:off x="2500" y="2469"/>
              <a:ext cx="24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78" name="Line 1198"/>
            <p:cNvSpPr>
              <a:spLocks noChangeShapeType="1"/>
            </p:cNvSpPr>
            <p:nvPr/>
          </p:nvSpPr>
          <p:spPr bwMode="auto">
            <a:xfrm>
              <a:off x="2549" y="2469"/>
              <a:ext cx="24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79" name="Line 1199"/>
            <p:cNvSpPr>
              <a:spLocks noChangeShapeType="1"/>
            </p:cNvSpPr>
            <p:nvPr/>
          </p:nvSpPr>
          <p:spPr bwMode="auto">
            <a:xfrm flipH="1">
              <a:off x="2573" y="2556"/>
              <a:ext cx="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80" name="Line 1200"/>
            <p:cNvSpPr>
              <a:spLocks noChangeShapeType="1"/>
            </p:cNvSpPr>
            <p:nvPr/>
          </p:nvSpPr>
          <p:spPr bwMode="auto">
            <a:xfrm>
              <a:off x="2625" y="2469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81" name="Line 1201"/>
            <p:cNvSpPr>
              <a:spLocks noChangeShapeType="1"/>
            </p:cNvSpPr>
            <p:nvPr/>
          </p:nvSpPr>
          <p:spPr bwMode="auto">
            <a:xfrm flipV="1">
              <a:off x="2600" y="2469"/>
              <a:ext cx="25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82" name="Line 1202"/>
            <p:cNvSpPr>
              <a:spLocks noChangeShapeType="1"/>
            </p:cNvSpPr>
            <p:nvPr/>
          </p:nvSpPr>
          <p:spPr bwMode="auto">
            <a:xfrm>
              <a:off x="2649" y="2469"/>
              <a:ext cx="25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83" name="Line 1203"/>
            <p:cNvSpPr>
              <a:spLocks noChangeShapeType="1"/>
            </p:cNvSpPr>
            <p:nvPr/>
          </p:nvSpPr>
          <p:spPr bwMode="auto">
            <a:xfrm flipH="1">
              <a:off x="2674" y="2556"/>
              <a:ext cx="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84" name="Line 1204"/>
            <p:cNvSpPr>
              <a:spLocks noChangeShapeType="1"/>
            </p:cNvSpPr>
            <p:nvPr/>
          </p:nvSpPr>
          <p:spPr bwMode="auto">
            <a:xfrm>
              <a:off x="2723" y="2469"/>
              <a:ext cx="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85" name="Line 1205"/>
            <p:cNvSpPr>
              <a:spLocks noChangeShapeType="1"/>
            </p:cNvSpPr>
            <p:nvPr/>
          </p:nvSpPr>
          <p:spPr bwMode="auto">
            <a:xfrm flipV="1">
              <a:off x="2701" y="2469"/>
              <a:ext cx="22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86" name="Line 1206"/>
            <p:cNvSpPr>
              <a:spLocks noChangeShapeType="1"/>
            </p:cNvSpPr>
            <p:nvPr/>
          </p:nvSpPr>
          <p:spPr bwMode="auto">
            <a:xfrm>
              <a:off x="2750" y="2469"/>
              <a:ext cx="22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87" name="Line 1207"/>
            <p:cNvSpPr>
              <a:spLocks noChangeShapeType="1"/>
            </p:cNvSpPr>
            <p:nvPr/>
          </p:nvSpPr>
          <p:spPr bwMode="auto">
            <a:xfrm flipH="1">
              <a:off x="2772" y="2556"/>
              <a:ext cx="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88" name="Line 1208"/>
            <p:cNvSpPr>
              <a:spLocks noChangeShapeType="1"/>
            </p:cNvSpPr>
            <p:nvPr/>
          </p:nvSpPr>
          <p:spPr bwMode="auto">
            <a:xfrm>
              <a:off x="2823" y="2469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89" name="Line 1209"/>
            <p:cNvSpPr>
              <a:spLocks noChangeShapeType="1"/>
            </p:cNvSpPr>
            <p:nvPr/>
          </p:nvSpPr>
          <p:spPr bwMode="auto">
            <a:xfrm flipV="1">
              <a:off x="2799" y="2469"/>
              <a:ext cx="24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90" name="Line 1210"/>
            <p:cNvSpPr>
              <a:spLocks noChangeShapeType="1"/>
            </p:cNvSpPr>
            <p:nvPr/>
          </p:nvSpPr>
          <p:spPr bwMode="auto">
            <a:xfrm>
              <a:off x="2848" y="2469"/>
              <a:ext cx="24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91" name="Line 1211"/>
            <p:cNvSpPr>
              <a:spLocks noChangeShapeType="1"/>
            </p:cNvSpPr>
            <p:nvPr/>
          </p:nvSpPr>
          <p:spPr bwMode="auto">
            <a:xfrm flipH="1">
              <a:off x="2872" y="2556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92" name="Line 1212"/>
            <p:cNvSpPr>
              <a:spLocks noChangeShapeType="1"/>
            </p:cNvSpPr>
            <p:nvPr/>
          </p:nvSpPr>
          <p:spPr bwMode="auto">
            <a:xfrm>
              <a:off x="2921" y="2469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93" name="Line 1213"/>
            <p:cNvSpPr>
              <a:spLocks noChangeShapeType="1"/>
            </p:cNvSpPr>
            <p:nvPr/>
          </p:nvSpPr>
          <p:spPr bwMode="auto">
            <a:xfrm flipV="1">
              <a:off x="2900" y="2469"/>
              <a:ext cx="21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94" name="Line 1214"/>
            <p:cNvSpPr>
              <a:spLocks noChangeShapeType="1"/>
            </p:cNvSpPr>
            <p:nvPr/>
          </p:nvSpPr>
          <p:spPr bwMode="auto">
            <a:xfrm>
              <a:off x="2949" y="2469"/>
              <a:ext cx="24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95" name="Line 1215"/>
            <p:cNvSpPr>
              <a:spLocks noChangeShapeType="1"/>
            </p:cNvSpPr>
            <p:nvPr/>
          </p:nvSpPr>
          <p:spPr bwMode="auto">
            <a:xfrm flipH="1">
              <a:off x="2973" y="2556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96" name="Line 1216"/>
            <p:cNvSpPr>
              <a:spLocks noChangeShapeType="1"/>
            </p:cNvSpPr>
            <p:nvPr/>
          </p:nvSpPr>
          <p:spPr bwMode="auto">
            <a:xfrm>
              <a:off x="3022" y="2469"/>
              <a:ext cx="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97" name="Line 1217"/>
            <p:cNvSpPr>
              <a:spLocks noChangeShapeType="1"/>
            </p:cNvSpPr>
            <p:nvPr/>
          </p:nvSpPr>
          <p:spPr bwMode="auto">
            <a:xfrm flipV="1">
              <a:off x="2998" y="2469"/>
              <a:ext cx="24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98" name="Line 1218"/>
            <p:cNvSpPr>
              <a:spLocks noChangeShapeType="1"/>
            </p:cNvSpPr>
            <p:nvPr/>
          </p:nvSpPr>
          <p:spPr bwMode="auto">
            <a:xfrm>
              <a:off x="3049" y="2469"/>
              <a:ext cx="22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299" name="Line 1219"/>
            <p:cNvSpPr>
              <a:spLocks noChangeShapeType="1"/>
            </p:cNvSpPr>
            <p:nvPr/>
          </p:nvSpPr>
          <p:spPr bwMode="auto">
            <a:xfrm>
              <a:off x="1942" y="2804"/>
              <a:ext cx="316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00" name="Line 1220"/>
            <p:cNvSpPr>
              <a:spLocks noChangeShapeType="1"/>
            </p:cNvSpPr>
            <p:nvPr/>
          </p:nvSpPr>
          <p:spPr bwMode="auto">
            <a:xfrm>
              <a:off x="2298" y="2804"/>
              <a:ext cx="33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01" name="Line 1221"/>
            <p:cNvSpPr>
              <a:spLocks noChangeShapeType="1"/>
            </p:cNvSpPr>
            <p:nvPr/>
          </p:nvSpPr>
          <p:spPr bwMode="auto">
            <a:xfrm>
              <a:off x="2375" y="2804"/>
              <a:ext cx="334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02" name="Line 1222"/>
            <p:cNvSpPr>
              <a:spLocks noChangeShapeType="1"/>
            </p:cNvSpPr>
            <p:nvPr/>
          </p:nvSpPr>
          <p:spPr bwMode="auto">
            <a:xfrm>
              <a:off x="2750" y="2804"/>
              <a:ext cx="33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03" name="Line 1223"/>
            <p:cNvSpPr>
              <a:spLocks noChangeShapeType="1"/>
            </p:cNvSpPr>
            <p:nvPr/>
          </p:nvSpPr>
          <p:spPr bwMode="auto">
            <a:xfrm>
              <a:off x="2826" y="2804"/>
              <a:ext cx="313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04" name="Line 1224"/>
            <p:cNvSpPr>
              <a:spLocks noChangeShapeType="1"/>
            </p:cNvSpPr>
            <p:nvPr/>
          </p:nvSpPr>
          <p:spPr bwMode="auto">
            <a:xfrm>
              <a:off x="3071" y="2556"/>
              <a:ext cx="0" cy="5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05" name="Line 1225"/>
            <p:cNvSpPr>
              <a:spLocks noChangeShapeType="1"/>
            </p:cNvSpPr>
            <p:nvPr/>
          </p:nvSpPr>
          <p:spPr bwMode="auto">
            <a:xfrm flipH="1">
              <a:off x="2424" y="3049"/>
              <a:ext cx="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06" name="Line 1226"/>
            <p:cNvSpPr>
              <a:spLocks noChangeShapeType="1"/>
            </p:cNvSpPr>
            <p:nvPr/>
          </p:nvSpPr>
          <p:spPr bwMode="auto">
            <a:xfrm flipV="1">
              <a:off x="2399" y="3049"/>
              <a:ext cx="25" cy="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07" name="Line 1227"/>
            <p:cNvSpPr>
              <a:spLocks noChangeShapeType="1"/>
            </p:cNvSpPr>
            <p:nvPr/>
          </p:nvSpPr>
          <p:spPr bwMode="auto">
            <a:xfrm>
              <a:off x="2475" y="3138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08" name="Line 1228"/>
            <p:cNvSpPr>
              <a:spLocks noChangeShapeType="1"/>
            </p:cNvSpPr>
            <p:nvPr/>
          </p:nvSpPr>
          <p:spPr bwMode="auto">
            <a:xfrm>
              <a:off x="2451" y="3049"/>
              <a:ext cx="24" cy="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09" name="Line 1229"/>
            <p:cNvSpPr>
              <a:spLocks noChangeShapeType="1"/>
            </p:cNvSpPr>
            <p:nvPr/>
          </p:nvSpPr>
          <p:spPr bwMode="auto">
            <a:xfrm flipV="1">
              <a:off x="2500" y="3049"/>
              <a:ext cx="24" cy="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10" name="Line 1230"/>
            <p:cNvSpPr>
              <a:spLocks noChangeShapeType="1"/>
            </p:cNvSpPr>
            <p:nvPr/>
          </p:nvSpPr>
          <p:spPr bwMode="auto">
            <a:xfrm flipH="1">
              <a:off x="2524" y="3049"/>
              <a:ext cx="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11" name="Line 1231"/>
            <p:cNvSpPr>
              <a:spLocks noChangeShapeType="1"/>
            </p:cNvSpPr>
            <p:nvPr/>
          </p:nvSpPr>
          <p:spPr bwMode="auto">
            <a:xfrm>
              <a:off x="2573" y="3138"/>
              <a:ext cx="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12" name="Line 1232"/>
            <p:cNvSpPr>
              <a:spLocks noChangeShapeType="1"/>
            </p:cNvSpPr>
            <p:nvPr/>
          </p:nvSpPr>
          <p:spPr bwMode="auto">
            <a:xfrm>
              <a:off x="2551" y="3049"/>
              <a:ext cx="22" cy="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13" name="Line 1233"/>
            <p:cNvSpPr>
              <a:spLocks noChangeShapeType="1"/>
            </p:cNvSpPr>
            <p:nvPr/>
          </p:nvSpPr>
          <p:spPr bwMode="auto">
            <a:xfrm flipV="1">
              <a:off x="2600" y="3049"/>
              <a:ext cx="22" cy="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14" name="Line 1234"/>
            <p:cNvSpPr>
              <a:spLocks noChangeShapeType="1"/>
            </p:cNvSpPr>
            <p:nvPr/>
          </p:nvSpPr>
          <p:spPr bwMode="auto">
            <a:xfrm flipH="1">
              <a:off x="2622" y="3049"/>
              <a:ext cx="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15" name="Line 1235"/>
            <p:cNvSpPr>
              <a:spLocks noChangeShapeType="1"/>
            </p:cNvSpPr>
            <p:nvPr/>
          </p:nvSpPr>
          <p:spPr bwMode="auto">
            <a:xfrm>
              <a:off x="2674" y="3138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16" name="Line 1236"/>
            <p:cNvSpPr>
              <a:spLocks noChangeShapeType="1"/>
            </p:cNvSpPr>
            <p:nvPr/>
          </p:nvSpPr>
          <p:spPr bwMode="auto">
            <a:xfrm>
              <a:off x="2649" y="3049"/>
              <a:ext cx="25" cy="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17" name="Line 1237"/>
            <p:cNvSpPr>
              <a:spLocks noChangeShapeType="1"/>
            </p:cNvSpPr>
            <p:nvPr/>
          </p:nvSpPr>
          <p:spPr bwMode="auto">
            <a:xfrm flipV="1">
              <a:off x="2698" y="3049"/>
              <a:ext cx="25" cy="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18" name="Line 1238"/>
            <p:cNvSpPr>
              <a:spLocks noChangeShapeType="1"/>
            </p:cNvSpPr>
            <p:nvPr/>
          </p:nvSpPr>
          <p:spPr bwMode="auto">
            <a:xfrm flipH="1">
              <a:off x="2723" y="3049"/>
              <a:ext cx="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19" name="Line 1239"/>
            <p:cNvSpPr>
              <a:spLocks noChangeShapeType="1"/>
            </p:cNvSpPr>
            <p:nvPr/>
          </p:nvSpPr>
          <p:spPr bwMode="auto">
            <a:xfrm>
              <a:off x="2775" y="3138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20" name="Line 1240"/>
            <p:cNvSpPr>
              <a:spLocks noChangeShapeType="1"/>
            </p:cNvSpPr>
            <p:nvPr/>
          </p:nvSpPr>
          <p:spPr bwMode="auto">
            <a:xfrm>
              <a:off x="2750" y="3049"/>
              <a:ext cx="25" cy="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21" name="Line 1241"/>
            <p:cNvSpPr>
              <a:spLocks noChangeShapeType="1"/>
            </p:cNvSpPr>
            <p:nvPr/>
          </p:nvSpPr>
          <p:spPr bwMode="auto">
            <a:xfrm flipV="1">
              <a:off x="2799" y="3049"/>
              <a:ext cx="24" cy="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22" name="Line 1242"/>
            <p:cNvSpPr>
              <a:spLocks noChangeShapeType="1"/>
            </p:cNvSpPr>
            <p:nvPr/>
          </p:nvSpPr>
          <p:spPr bwMode="auto">
            <a:xfrm flipH="1">
              <a:off x="2823" y="3049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23" name="Line 1243"/>
            <p:cNvSpPr>
              <a:spLocks noChangeShapeType="1"/>
            </p:cNvSpPr>
            <p:nvPr/>
          </p:nvSpPr>
          <p:spPr bwMode="auto">
            <a:xfrm>
              <a:off x="2872" y="3138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24" name="Line 1244"/>
            <p:cNvSpPr>
              <a:spLocks noChangeShapeType="1"/>
            </p:cNvSpPr>
            <p:nvPr/>
          </p:nvSpPr>
          <p:spPr bwMode="auto">
            <a:xfrm>
              <a:off x="2848" y="3049"/>
              <a:ext cx="24" cy="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25" name="Line 1245"/>
            <p:cNvSpPr>
              <a:spLocks noChangeShapeType="1"/>
            </p:cNvSpPr>
            <p:nvPr/>
          </p:nvSpPr>
          <p:spPr bwMode="auto">
            <a:xfrm flipV="1">
              <a:off x="2897" y="3049"/>
              <a:ext cx="24" cy="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26" name="Line 1246"/>
            <p:cNvSpPr>
              <a:spLocks noChangeShapeType="1"/>
            </p:cNvSpPr>
            <p:nvPr/>
          </p:nvSpPr>
          <p:spPr bwMode="auto">
            <a:xfrm flipH="1">
              <a:off x="2921" y="3049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27" name="Line 1247"/>
            <p:cNvSpPr>
              <a:spLocks noChangeShapeType="1"/>
            </p:cNvSpPr>
            <p:nvPr/>
          </p:nvSpPr>
          <p:spPr bwMode="auto">
            <a:xfrm>
              <a:off x="2973" y="3138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28" name="Line 1248"/>
            <p:cNvSpPr>
              <a:spLocks noChangeShapeType="1"/>
            </p:cNvSpPr>
            <p:nvPr/>
          </p:nvSpPr>
          <p:spPr bwMode="auto">
            <a:xfrm>
              <a:off x="2949" y="3049"/>
              <a:ext cx="24" cy="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29" name="Line 1249"/>
            <p:cNvSpPr>
              <a:spLocks noChangeShapeType="1"/>
            </p:cNvSpPr>
            <p:nvPr/>
          </p:nvSpPr>
          <p:spPr bwMode="auto">
            <a:xfrm flipV="1">
              <a:off x="2998" y="3049"/>
              <a:ext cx="24" cy="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30" name="Line 1250"/>
            <p:cNvSpPr>
              <a:spLocks noChangeShapeType="1"/>
            </p:cNvSpPr>
            <p:nvPr/>
          </p:nvSpPr>
          <p:spPr bwMode="auto">
            <a:xfrm flipH="1">
              <a:off x="3022" y="3049"/>
              <a:ext cx="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31" name="Line 1251"/>
            <p:cNvSpPr>
              <a:spLocks noChangeShapeType="1"/>
            </p:cNvSpPr>
            <p:nvPr/>
          </p:nvSpPr>
          <p:spPr bwMode="auto">
            <a:xfrm>
              <a:off x="3049" y="3049"/>
              <a:ext cx="22" cy="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32" name="Line 1252"/>
            <p:cNvSpPr>
              <a:spLocks noChangeShapeType="1"/>
            </p:cNvSpPr>
            <p:nvPr/>
          </p:nvSpPr>
          <p:spPr bwMode="auto">
            <a:xfrm>
              <a:off x="2962" y="2668"/>
              <a:ext cx="36" cy="4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33" name="Line 1253"/>
            <p:cNvSpPr>
              <a:spLocks noChangeShapeType="1"/>
            </p:cNvSpPr>
            <p:nvPr/>
          </p:nvSpPr>
          <p:spPr bwMode="auto">
            <a:xfrm>
              <a:off x="2911" y="2670"/>
              <a:ext cx="38" cy="3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34" name="Line 1254"/>
            <p:cNvSpPr>
              <a:spLocks noChangeShapeType="1"/>
            </p:cNvSpPr>
            <p:nvPr/>
          </p:nvSpPr>
          <p:spPr bwMode="auto">
            <a:xfrm>
              <a:off x="2883" y="2670"/>
              <a:ext cx="38" cy="3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35" name="Line 1255"/>
            <p:cNvSpPr>
              <a:spLocks noChangeShapeType="1"/>
            </p:cNvSpPr>
            <p:nvPr/>
          </p:nvSpPr>
          <p:spPr bwMode="auto">
            <a:xfrm>
              <a:off x="2938" y="2668"/>
              <a:ext cx="35" cy="4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36" name="Line 1256"/>
            <p:cNvSpPr>
              <a:spLocks noChangeShapeType="1"/>
            </p:cNvSpPr>
            <p:nvPr/>
          </p:nvSpPr>
          <p:spPr bwMode="auto">
            <a:xfrm>
              <a:off x="2864" y="2668"/>
              <a:ext cx="33" cy="4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37" name="Line 1257"/>
            <p:cNvSpPr>
              <a:spLocks noChangeShapeType="1"/>
            </p:cNvSpPr>
            <p:nvPr/>
          </p:nvSpPr>
          <p:spPr bwMode="auto">
            <a:xfrm>
              <a:off x="2810" y="2657"/>
              <a:ext cx="38" cy="3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38" name="Line 1258"/>
            <p:cNvSpPr>
              <a:spLocks noChangeShapeType="1"/>
            </p:cNvSpPr>
            <p:nvPr/>
          </p:nvSpPr>
          <p:spPr bwMode="auto">
            <a:xfrm>
              <a:off x="2780" y="2640"/>
              <a:ext cx="43" cy="4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39" name="Line 1259"/>
            <p:cNvSpPr>
              <a:spLocks noChangeShapeType="1"/>
            </p:cNvSpPr>
            <p:nvPr/>
          </p:nvSpPr>
          <p:spPr bwMode="auto">
            <a:xfrm>
              <a:off x="2837" y="2665"/>
              <a:ext cx="35" cy="4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40" name="Line 1260"/>
            <p:cNvSpPr>
              <a:spLocks noChangeShapeType="1"/>
            </p:cNvSpPr>
            <p:nvPr/>
          </p:nvSpPr>
          <p:spPr bwMode="auto">
            <a:xfrm>
              <a:off x="2761" y="2619"/>
              <a:ext cx="38" cy="5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41" name="Line 1261"/>
            <p:cNvSpPr>
              <a:spLocks noChangeShapeType="1"/>
            </p:cNvSpPr>
            <p:nvPr/>
          </p:nvSpPr>
          <p:spPr bwMode="auto">
            <a:xfrm>
              <a:off x="2701" y="2556"/>
              <a:ext cx="49" cy="4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42" name="Line 1262"/>
            <p:cNvSpPr>
              <a:spLocks noChangeShapeType="1"/>
            </p:cNvSpPr>
            <p:nvPr/>
          </p:nvSpPr>
          <p:spPr bwMode="auto">
            <a:xfrm>
              <a:off x="2674" y="2556"/>
              <a:ext cx="49" cy="4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43" name="Line 1263"/>
            <p:cNvSpPr>
              <a:spLocks noChangeShapeType="1"/>
            </p:cNvSpPr>
            <p:nvPr/>
          </p:nvSpPr>
          <p:spPr bwMode="auto">
            <a:xfrm>
              <a:off x="2731" y="2564"/>
              <a:ext cx="44" cy="5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44" name="Line 1264"/>
            <p:cNvSpPr>
              <a:spLocks noChangeShapeType="1"/>
            </p:cNvSpPr>
            <p:nvPr/>
          </p:nvSpPr>
          <p:spPr bwMode="auto">
            <a:xfrm>
              <a:off x="2649" y="2469"/>
              <a:ext cx="49" cy="6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45" name="Line 1265"/>
            <p:cNvSpPr>
              <a:spLocks noChangeShapeType="1"/>
            </p:cNvSpPr>
            <p:nvPr/>
          </p:nvSpPr>
          <p:spPr bwMode="auto">
            <a:xfrm>
              <a:off x="2600" y="2556"/>
              <a:ext cx="49" cy="4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46" name="Line 1266"/>
            <p:cNvSpPr>
              <a:spLocks noChangeShapeType="1"/>
            </p:cNvSpPr>
            <p:nvPr/>
          </p:nvSpPr>
          <p:spPr bwMode="auto">
            <a:xfrm>
              <a:off x="2573" y="2556"/>
              <a:ext cx="49" cy="4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47" name="Line 1267"/>
            <p:cNvSpPr>
              <a:spLocks noChangeShapeType="1"/>
            </p:cNvSpPr>
            <p:nvPr/>
          </p:nvSpPr>
          <p:spPr bwMode="auto">
            <a:xfrm>
              <a:off x="2625" y="2469"/>
              <a:ext cx="49" cy="6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48" name="Line 1268"/>
            <p:cNvSpPr>
              <a:spLocks noChangeShapeType="1"/>
            </p:cNvSpPr>
            <p:nvPr/>
          </p:nvSpPr>
          <p:spPr bwMode="auto">
            <a:xfrm>
              <a:off x="2549" y="2469"/>
              <a:ext cx="51" cy="6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49" name="Line 1269"/>
            <p:cNvSpPr>
              <a:spLocks noChangeShapeType="1"/>
            </p:cNvSpPr>
            <p:nvPr/>
          </p:nvSpPr>
          <p:spPr bwMode="auto">
            <a:xfrm>
              <a:off x="2500" y="2556"/>
              <a:ext cx="51" cy="4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50" name="Line 1270"/>
            <p:cNvSpPr>
              <a:spLocks noChangeShapeType="1"/>
            </p:cNvSpPr>
            <p:nvPr/>
          </p:nvSpPr>
          <p:spPr bwMode="auto">
            <a:xfrm>
              <a:off x="2473" y="2556"/>
              <a:ext cx="51" cy="4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51" name="Line 1271"/>
            <p:cNvSpPr>
              <a:spLocks noChangeShapeType="1"/>
            </p:cNvSpPr>
            <p:nvPr/>
          </p:nvSpPr>
          <p:spPr bwMode="auto">
            <a:xfrm>
              <a:off x="2524" y="2469"/>
              <a:ext cx="49" cy="6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52" name="Line 1272"/>
            <p:cNvSpPr>
              <a:spLocks noChangeShapeType="1"/>
            </p:cNvSpPr>
            <p:nvPr/>
          </p:nvSpPr>
          <p:spPr bwMode="auto">
            <a:xfrm>
              <a:off x="2451" y="2469"/>
              <a:ext cx="49" cy="6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53" name="Line 1273"/>
            <p:cNvSpPr>
              <a:spLocks noChangeShapeType="1"/>
            </p:cNvSpPr>
            <p:nvPr/>
          </p:nvSpPr>
          <p:spPr bwMode="auto">
            <a:xfrm>
              <a:off x="2448" y="2804"/>
              <a:ext cx="3" cy="2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54" name="Line 1274"/>
            <p:cNvSpPr>
              <a:spLocks noChangeShapeType="1"/>
            </p:cNvSpPr>
            <p:nvPr/>
          </p:nvSpPr>
          <p:spPr bwMode="auto">
            <a:xfrm>
              <a:off x="2448" y="2804"/>
              <a:ext cx="27" cy="3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55" name="Line 1275"/>
            <p:cNvSpPr>
              <a:spLocks noChangeShapeType="1"/>
            </p:cNvSpPr>
            <p:nvPr/>
          </p:nvSpPr>
          <p:spPr bwMode="auto">
            <a:xfrm flipH="1">
              <a:off x="2399" y="2804"/>
              <a:ext cx="25" cy="3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56" name="Line 1276"/>
            <p:cNvSpPr>
              <a:spLocks noChangeShapeType="1"/>
            </p:cNvSpPr>
            <p:nvPr/>
          </p:nvSpPr>
          <p:spPr bwMode="auto">
            <a:xfrm>
              <a:off x="3063" y="2673"/>
              <a:ext cx="11" cy="1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57" name="Line 1277"/>
            <p:cNvSpPr>
              <a:spLocks noChangeShapeType="1"/>
            </p:cNvSpPr>
            <p:nvPr/>
          </p:nvSpPr>
          <p:spPr bwMode="auto">
            <a:xfrm>
              <a:off x="3011" y="2670"/>
              <a:ext cx="38" cy="3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58" name="Line 1278"/>
            <p:cNvSpPr>
              <a:spLocks noChangeShapeType="1"/>
            </p:cNvSpPr>
            <p:nvPr/>
          </p:nvSpPr>
          <p:spPr bwMode="auto">
            <a:xfrm>
              <a:off x="2984" y="2668"/>
              <a:ext cx="38" cy="3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59" name="Line 1279"/>
            <p:cNvSpPr>
              <a:spLocks noChangeShapeType="1"/>
            </p:cNvSpPr>
            <p:nvPr/>
          </p:nvSpPr>
          <p:spPr bwMode="auto">
            <a:xfrm>
              <a:off x="3038" y="2670"/>
              <a:ext cx="33" cy="46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60" name="Line 1280"/>
            <p:cNvSpPr>
              <a:spLocks noChangeShapeType="1"/>
            </p:cNvSpPr>
            <p:nvPr/>
          </p:nvSpPr>
          <p:spPr bwMode="auto">
            <a:xfrm>
              <a:off x="2424" y="2804"/>
              <a:ext cx="0" cy="2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61" name="Line 1281"/>
            <p:cNvSpPr>
              <a:spLocks noChangeShapeType="1"/>
            </p:cNvSpPr>
            <p:nvPr/>
          </p:nvSpPr>
          <p:spPr bwMode="auto">
            <a:xfrm flipH="1">
              <a:off x="2051" y="3138"/>
              <a:ext cx="3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62" name="Freeform 1282"/>
            <p:cNvSpPr>
              <a:spLocks/>
            </p:cNvSpPr>
            <p:nvPr/>
          </p:nvSpPr>
          <p:spPr bwMode="auto">
            <a:xfrm>
              <a:off x="2046" y="2804"/>
              <a:ext cx="68" cy="334"/>
            </a:xfrm>
            <a:custGeom>
              <a:avLst/>
              <a:gdLst>
                <a:gd name="T0" fmla="*/ 7 w 178"/>
                <a:gd name="T1" fmla="*/ 7 h 863"/>
                <a:gd name="T2" fmla="*/ 20 w 178"/>
                <a:gd name="T3" fmla="*/ 21 h 863"/>
                <a:gd name="T4" fmla="*/ 32 w 178"/>
                <a:gd name="T5" fmla="*/ 36 h 863"/>
                <a:gd name="T6" fmla="*/ 44 w 178"/>
                <a:gd name="T7" fmla="*/ 50 h 863"/>
                <a:gd name="T8" fmla="*/ 56 w 178"/>
                <a:gd name="T9" fmla="*/ 65 h 863"/>
                <a:gd name="T10" fmla="*/ 67 w 178"/>
                <a:gd name="T11" fmla="*/ 79 h 863"/>
                <a:gd name="T12" fmla="*/ 77 w 178"/>
                <a:gd name="T13" fmla="*/ 94 h 863"/>
                <a:gd name="T14" fmla="*/ 86 w 178"/>
                <a:gd name="T15" fmla="*/ 110 h 863"/>
                <a:gd name="T16" fmla="*/ 95 w 178"/>
                <a:gd name="T17" fmla="*/ 125 h 863"/>
                <a:gd name="T18" fmla="*/ 104 w 178"/>
                <a:gd name="T19" fmla="*/ 141 h 863"/>
                <a:gd name="T20" fmla="*/ 113 w 178"/>
                <a:gd name="T21" fmla="*/ 156 h 863"/>
                <a:gd name="T22" fmla="*/ 120 w 178"/>
                <a:gd name="T23" fmla="*/ 173 h 863"/>
                <a:gd name="T24" fmla="*/ 127 w 178"/>
                <a:gd name="T25" fmla="*/ 188 h 863"/>
                <a:gd name="T26" fmla="*/ 134 w 178"/>
                <a:gd name="T27" fmla="*/ 205 h 863"/>
                <a:gd name="T28" fmla="*/ 140 w 178"/>
                <a:gd name="T29" fmla="*/ 220 h 863"/>
                <a:gd name="T30" fmla="*/ 146 w 178"/>
                <a:gd name="T31" fmla="*/ 237 h 863"/>
                <a:gd name="T32" fmla="*/ 151 w 178"/>
                <a:gd name="T33" fmla="*/ 254 h 863"/>
                <a:gd name="T34" fmla="*/ 155 w 178"/>
                <a:gd name="T35" fmla="*/ 270 h 863"/>
                <a:gd name="T36" fmla="*/ 162 w 178"/>
                <a:gd name="T37" fmla="*/ 294 h 863"/>
                <a:gd name="T38" fmla="*/ 168 w 178"/>
                <a:gd name="T39" fmla="*/ 326 h 863"/>
                <a:gd name="T40" fmla="*/ 173 w 178"/>
                <a:gd name="T41" fmla="*/ 359 h 863"/>
                <a:gd name="T42" fmla="*/ 176 w 178"/>
                <a:gd name="T43" fmla="*/ 389 h 863"/>
                <a:gd name="T44" fmla="*/ 178 w 178"/>
                <a:gd name="T45" fmla="*/ 420 h 863"/>
                <a:gd name="T46" fmla="*/ 178 w 178"/>
                <a:gd name="T47" fmla="*/ 450 h 863"/>
                <a:gd name="T48" fmla="*/ 177 w 178"/>
                <a:gd name="T49" fmla="*/ 479 h 863"/>
                <a:gd name="T50" fmla="*/ 175 w 178"/>
                <a:gd name="T51" fmla="*/ 500 h 863"/>
                <a:gd name="T52" fmla="*/ 174 w 178"/>
                <a:gd name="T53" fmla="*/ 514 h 863"/>
                <a:gd name="T54" fmla="*/ 172 w 178"/>
                <a:gd name="T55" fmla="*/ 528 h 863"/>
                <a:gd name="T56" fmla="*/ 169 w 178"/>
                <a:gd name="T57" fmla="*/ 540 h 863"/>
                <a:gd name="T58" fmla="*/ 165 w 178"/>
                <a:gd name="T59" fmla="*/ 559 h 863"/>
                <a:gd name="T60" fmla="*/ 158 w 178"/>
                <a:gd name="T61" fmla="*/ 583 h 863"/>
                <a:gd name="T62" fmla="*/ 151 w 178"/>
                <a:gd name="T63" fmla="*/ 605 h 863"/>
                <a:gd name="T64" fmla="*/ 142 w 178"/>
                <a:gd name="T65" fmla="*/ 627 h 863"/>
                <a:gd name="T66" fmla="*/ 132 w 178"/>
                <a:gd name="T67" fmla="*/ 649 h 863"/>
                <a:gd name="T68" fmla="*/ 122 w 178"/>
                <a:gd name="T69" fmla="*/ 670 h 863"/>
                <a:gd name="T70" fmla="*/ 110 w 178"/>
                <a:gd name="T71" fmla="*/ 691 h 863"/>
                <a:gd name="T72" fmla="*/ 98 w 178"/>
                <a:gd name="T73" fmla="*/ 712 h 863"/>
                <a:gd name="T74" fmla="*/ 84 w 178"/>
                <a:gd name="T75" fmla="*/ 733 h 863"/>
                <a:gd name="T76" fmla="*/ 70 w 178"/>
                <a:gd name="T77" fmla="*/ 754 h 863"/>
                <a:gd name="T78" fmla="*/ 56 w 178"/>
                <a:gd name="T79" fmla="*/ 776 h 863"/>
                <a:gd name="T80" fmla="*/ 40 w 178"/>
                <a:gd name="T81" fmla="*/ 800 h 863"/>
                <a:gd name="T82" fmla="*/ 25 w 178"/>
                <a:gd name="T83" fmla="*/ 824 h 863"/>
                <a:gd name="T84" fmla="*/ 8 w 178"/>
                <a:gd name="T85" fmla="*/ 849 h 8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8" h="863">
                  <a:moveTo>
                    <a:pt x="0" y="0"/>
                  </a:moveTo>
                  <a:lnTo>
                    <a:pt x="7" y="7"/>
                  </a:lnTo>
                  <a:lnTo>
                    <a:pt x="14" y="15"/>
                  </a:lnTo>
                  <a:lnTo>
                    <a:pt x="20" y="21"/>
                  </a:lnTo>
                  <a:lnTo>
                    <a:pt x="26" y="28"/>
                  </a:lnTo>
                  <a:lnTo>
                    <a:pt x="32" y="36"/>
                  </a:lnTo>
                  <a:lnTo>
                    <a:pt x="39" y="42"/>
                  </a:lnTo>
                  <a:lnTo>
                    <a:pt x="44" y="50"/>
                  </a:lnTo>
                  <a:lnTo>
                    <a:pt x="50" y="57"/>
                  </a:lnTo>
                  <a:lnTo>
                    <a:pt x="56" y="65"/>
                  </a:lnTo>
                  <a:lnTo>
                    <a:pt x="61" y="72"/>
                  </a:lnTo>
                  <a:lnTo>
                    <a:pt x="67" y="79"/>
                  </a:lnTo>
                  <a:lnTo>
                    <a:pt x="72" y="87"/>
                  </a:lnTo>
                  <a:lnTo>
                    <a:pt x="77" y="94"/>
                  </a:lnTo>
                  <a:lnTo>
                    <a:pt x="82" y="102"/>
                  </a:lnTo>
                  <a:lnTo>
                    <a:pt x="86" y="110"/>
                  </a:lnTo>
                  <a:lnTo>
                    <a:pt x="91" y="118"/>
                  </a:lnTo>
                  <a:lnTo>
                    <a:pt x="95" y="125"/>
                  </a:lnTo>
                  <a:lnTo>
                    <a:pt x="100" y="133"/>
                  </a:lnTo>
                  <a:lnTo>
                    <a:pt x="104" y="141"/>
                  </a:lnTo>
                  <a:lnTo>
                    <a:pt x="109" y="149"/>
                  </a:lnTo>
                  <a:lnTo>
                    <a:pt x="113" y="156"/>
                  </a:lnTo>
                  <a:lnTo>
                    <a:pt x="116" y="165"/>
                  </a:lnTo>
                  <a:lnTo>
                    <a:pt x="120" y="173"/>
                  </a:lnTo>
                  <a:lnTo>
                    <a:pt x="124" y="181"/>
                  </a:lnTo>
                  <a:lnTo>
                    <a:pt x="127" y="188"/>
                  </a:lnTo>
                  <a:lnTo>
                    <a:pt x="131" y="197"/>
                  </a:lnTo>
                  <a:lnTo>
                    <a:pt x="134" y="205"/>
                  </a:lnTo>
                  <a:lnTo>
                    <a:pt x="137" y="213"/>
                  </a:lnTo>
                  <a:lnTo>
                    <a:pt x="140" y="220"/>
                  </a:lnTo>
                  <a:lnTo>
                    <a:pt x="143" y="229"/>
                  </a:lnTo>
                  <a:lnTo>
                    <a:pt x="146" y="237"/>
                  </a:lnTo>
                  <a:lnTo>
                    <a:pt x="148" y="245"/>
                  </a:lnTo>
                  <a:lnTo>
                    <a:pt x="151" y="254"/>
                  </a:lnTo>
                  <a:lnTo>
                    <a:pt x="153" y="261"/>
                  </a:lnTo>
                  <a:lnTo>
                    <a:pt x="155" y="270"/>
                  </a:lnTo>
                  <a:lnTo>
                    <a:pt x="157" y="278"/>
                  </a:lnTo>
                  <a:lnTo>
                    <a:pt x="162" y="294"/>
                  </a:lnTo>
                  <a:lnTo>
                    <a:pt x="165" y="310"/>
                  </a:lnTo>
                  <a:lnTo>
                    <a:pt x="168" y="326"/>
                  </a:lnTo>
                  <a:lnTo>
                    <a:pt x="170" y="342"/>
                  </a:lnTo>
                  <a:lnTo>
                    <a:pt x="173" y="359"/>
                  </a:lnTo>
                  <a:lnTo>
                    <a:pt x="175" y="374"/>
                  </a:lnTo>
                  <a:lnTo>
                    <a:pt x="176" y="389"/>
                  </a:lnTo>
                  <a:lnTo>
                    <a:pt x="177" y="405"/>
                  </a:lnTo>
                  <a:lnTo>
                    <a:pt x="178" y="420"/>
                  </a:lnTo>
                  <a:lnTo>
                    <a:pt x="178" y="436"/>
                  </a:lnTo>
                  <a:lnTo>
                    <a:pt x="178" y="450"/>
                  </a:lnTo>
                  <a:lnTo>
                    <a:pt x="178" y="465"/>
                  </a:lnTo>
                  <a:lnTo>
                    <a:pt x="177" y="479"/>
                  </a:lnTo>
                  <a:lnTo>
                    <a:pt x="176" y="493"/>
                  </a:lnTo>
                  <a:lnTo>
                    <a:pt x="175" y="500"/>
                  </a:lnTo>
                  <a:lnTo>
                    <a:pt x="174" y="507"/>
                  </a:lnTo>
                  <a:lnTo>
                    <a:pt x="174" y="514"/>
                  </a:lnTo>
                  <a:lnTo>
                    <a:pt x="173" y="521"/>
                  </a:lnTo>
                  <a:lnTo>
                    <a:pt x="172" y="528"/>
                  </a:lnTo>
                  <a:lnTo>
                    <a:pt x="170" y="533"/>
                  </a:lnTo>
                  <a:lnTo>
                    <a:pt x="169" y="540"/>
                  </a:lnTo>
                  <a:lnTo>
                    <a:pt x="168" y="546"/>
                  </a:lnTo>
                  <a:lnTo>
                    <a:pt x="165" y="559"/>
                  </a:lnTo>
                  <a:lnTo>
                    <a:pt x="162" y="571"/>
                  </a:lnTo>
                  <a:lnTo>
                    <a:pt x="158" y="583"/>
                  </a:lnTo>
                  <a:lnTo>
                    <a:pt x="155" y="594"/>
                  </a:lnTo>
                  <a:lnTo>
                    <a:pt x="151" y="605"/>
                  </a:lnTo>
                  <a:lnTo>
                    <a:pt x="146" y="617"/>
                  </a:lnTo>
                  <a:lnTo>
                    <a:pt x="142" y="627"/>
                  </a:lnTo>
                  <a:lnTo>
                    <a:pt x="137" y="638"/>
                  </a:lnTo>
                  <a:lnTo>
                    <a:pt x="132" y="649"/>
                  </a:lnTo>
                  <a:lnTo>
                    <a:pt x="127" y="659"/>
                  </a:lnTo>
                  <a:lnTo>
                    <a:pt x="122" y="670"/>
                  </a:lnTo>
                  <a:lnTo>
                    <a:pt x="116" y="680"/>
                  </a:lnTo>
                  <a:lnTo>
                    <a:pt x="110" y="691"/>
                  </a:lnTo>
                  <a:lnTo>
                    <a:pt x="104" y="701"/>
                  </a:lnTo>
                  <a:lnTo>
                    <a:pt x="98" y="712"/>
                  </a:lnTo>
                  <a:lnTo>
                    <a:pt x="91" y="722"/>
                  </a:lnTo>
                  <a:lnTo>
                    <a:pt x="84" y="733"/>
                  </a:lnTo>
                  <a:lnTo>
                    <a:pt x="78" y="743"/>
                  </a:lnTo>
                  <a:lnTo>
                    <a:pt x="70" y="754"/>
                  </a:lnTo>
                  <a:lnTo>
                    <a:pt x="63" y="765"/>
                  </a:lnTo>
                  <a:lnTo>
                    <a:pt x="56" y="776"/>
                  </a:lnTo>
                  <a:lnTo>
                    <a:pt x="48" y="788"/>
                  </a:lnTo>
                  <a:lnTo>
                    <a:pt x="40" y="800"/>
                  </a:lnTo>
                  <a:lnTo>
                    <a:pt x="32" y="812"/>
                  </a:lnTo>
                  <a:lnTo>
                    <a:pt x="25" y="824"/>
                  </a:lnTo>
                  <a:lnTo>
                    <a:pt x="17" y="836"/>
                  </a:lnTo>
                  <a:lnTo>
                    <a:pt x="8" y="849"/>
                  </a:lnTo>
                  <a:lnTo>
                    <a:pt x="0" y="863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63" name="Freeform 1283"/>
            <p:cNvSpPr>
              <a:spLocks/>
            </p:cNvSpPr>
            <p:nvPr/>
          </p:nvSpPr>
          <p:spPr bwMode="auto">
            <a:xfrm>
              <a:off x="1975" y="2804"/>
              <a:ext cx="71" cy="334"/>
            </a:xfrm>
            <a:custGeom>
              <a:avLst/>
              <a:gdLst>
                <a:gd name="T0" fmla="*/ 172 w 179"/>
                <a:gd name="T1" fmla="*/ 7 h 863"/>
                <a:gd name="T2" fmla="*/ 159 w 179"/>
                <a:gd name="T3" fmla="*/ 21 h 863"/>
                <a:gd name="T4" fmla="*/ 146 w 179"/>
                <a:gd name="T5" fmla="*/ 36 h 863"/>
                <a:gd name="T6" fmla="*/ 134 w 179"/>
                <a:gd name="T7" fmla="*/ 50 h 863"/>
                <a:gd name="T8" fmla="*/ 123 w 179"/>
                <a:gd name="T9" fmla="*/ 65 h 863"/>
                <a:gd name="T10" fmla="*/ 112 w 179"/>
                <a:gd name="T11" fmla="*/ 79 h 863"/>
                <a:gd name="T12" fmla="*/ 102 w 179"/>
                <a:gd name="T13" fmla="*/ 94 h 863"/>
                <a:gd name="T14" fmla="*/ 92 w 179"/>
                <a:gd name="T15" fmla="*/ 110 h 863"/>
                <a:gd name="T16" fmla="*/ 83 w 179"/>
                <a:gd name="T17" fmla="*/ 125 h 863"/>
                <a:gd name="T18" fmla="*/ 74 w 179"/>
                <a:gd name="T19" fmla="*/ 141 h 863"/>
                <a:gd name="T20" fmla="*/ 67 w 179"/>
                <a:gd name="T21" fmla="*/ 156 h 863"/>
                <a:gd name="T22" fmla="*/ 59 w 179"/>
                <a:gd name="T23" fmla="*/ 173 h 863"/>
                <a:gd name="T24" fmla="*/ 51 w 179"/>
                <a:gd name="T25" fmla="*/ 188 h 863"/>
                <a:gd name="T26" fmla="*/ 44 w 179"/>
                <a:gd name="T27" fmla="*/ 205 h 863"/>
                <a:gd name="T28" fmla="*/ 39 w 179"/>
                <a:gd name="T29" fmla="*/ 220 h 863"/>
                <a:gd name="T30" fmla="*/ 33 w 179"/>
                <a:gd name="T31" fmla="*/ 237 h 863"/>
                <a:gd name="T32" fmla="*/ 28 w 179"/>
                <a:gd name="T33" fmla="*/ 254 h 863"/>
                <a:gd name="T34" fmla="*/ 23 w 179"/>
                <a:gd name="T35" fmla="*/ 270 h 863"/>
                <a:gd name="T36" fmla="*/ 17 w 179"/>
                <a:gd name="T37" fmla="*/ 294 h 863"/>
                <a:gd name="T38" fmla="*/ 10 w 179"/>
                <a:gd name="T39" fmla="*/ 326 h 863"/>
                <a:gd name="T40" fmla="*/ 6 w 179"/>
                <a:gd name="T41" fmla="*/ 359 h 863"/>
                <a:gd name="T42" fmla="*/ 2 w 179"/>
                <a:gd name="T43" fmla="*/ 389 h 863"/>
                <a:gd name="T44" fmla="*/ 0 w 179"/>
                <a:gd name="T45" fmla="*/ 420 h 863"/>
                <a:gd name="T46" fmla="*/ 0 w 179"/>
                <a:gd name="T47" fmla="*/ 450 h 863"/>
                <a:gd name="T48" fmla="*/ 1 w 179"/>
                <a:gd name="T49" fmla="*/ 479 h 863"/>
                <a:gd name="T50" fmla="*/ 4 w 179"/>
                <a:gd name="T51" fmla="*/ 500 h 863"/>
                <a:gd name="T52" fmla="*/ 6 w 179"/>
                <a:gd name="T53" fmla="*/ 514 h 863"/>
                <a:gd name="T54" fmla="*/ 7 w 179"/>
                <a:gd name="T55" fmla="*/ 528 h 863"/>
                <a:gd name="T56" fmla="*/ 10 w 179"/>
                <a:gd name="T57" fmla="*/ 540 h 863"/>
                <a:gd name="T58" fmla="*/ 13 w 179"/>
                <a:gd name="T59" fmla="*/ 559 h 863"/>
                <a:gd name="T60" fmla="*/ 20 w 179"/>
                <a:gd name="T61" fmla="*/ 583 h 863"/>
                <a:gd name="T62" fmla="*/ 28 w 179"/>
                <a:gd name="T63" fmla="*/ 605 h 863"/>
                <a:gd name="T64" fmla="*/ 37 w 179"/>
                <a:gd name="T65" fmla="*/ 627 h 863"/>
                <a:gd name="T66" fmla="*/ 47 w 179"/>
                <a:gd name="T67" fmla="*/ 649 h 863"/>
                <a:gd name="T68" fmla="*/ 58 w 179"/>
                <a:gd name="T69" fmla="*/ 670 h 863"/>
                <a:gd name="T70" fmla="*/ 69 w 179"/>
                <a:gd name="T71" fmla="*/ 691 h 863"/>
                <a:gd name="T72" fmla="*/ 81 w 179"/>
                <a:gd name="T73" fmla="*/ 712 h 863"/>
                <a:gd name="T74" fmla="*/ 94 w 179"/>
                <a:gd name="T75" fmla="*/ 733 h 863"/>
                <a:gd name="T76" fmla="*/ 109 w 179"/>
                <a:gd name="T77" fmla="*/ 754 h 863"/>
                <a:gd name="T78" fmla="*/ 123 w 179"/>
                <a:gd name="T79" fmla="*/ 776 h 863"/>
                <a:gd name="T80" fmla="*/ 138 w 179"/>
                <a:gd name="T81" fmla="*/ 800 h 863"/>
                <a:gd name="T82" fmla="*/ 154 w 179"/>
                <a:gd name="T83" fmla="*/ 824 h 863"/>
                <a:gd name="T84" fmla="*/ 170 w 179"/>
                <a:gd name="T85" fmla="*/ 849 h 8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9" h="863">
                  <a:moveTo>
                    <a:pt x="179" y="0"/>
                  </a:moveTo>
                  <a:lnTo>
                    <a:pt x="172" y="7"/>
                  </a:lnTo>
                  <a:lnTo>
                    <a:pt x="165" y="15"/>
                  </a:lnTo>
                  <a:lnTo>
                    <a:pt x="159" y="21"/>
                  </a:lnTo>
                  <a:lnTo>
                    <a:pt x="153" y="28"/>
                  </a:lnTo>
                  <a:lnTo>
                    <a:pt x="146" y="36"/>
                  </a:lnTo>
                  <a:lnTo>
                    <a:pt x="141" y="42"/>
                  </a:lnTo>
                  <a:lnTo>
                    <a:pt x="134" y="50"/>
                  </a:lnTo>
                  <a:lnTo>
                    <a:pt x="128" y="57"/>
                  </a:lnTo>
                  <a:lnTo>
                    <a:pt x="123" y="65"/>
                  </a:lnTo>
                  <a:lnTo>
                    <a:pt x="117" y="72"/>
                  </a:lnTo>
                  <a:lnTo>
                    <a:pt x="112" y="79"/>
                  </a:lnTo>
                  <a:lnTo>
                    <a:pt x="106" y="87"/>
                  </a:lnTo>
                  <a:lnTo>
                    <a:pt x="102" y="94"/>
                  </a:lnTo>
                  <a:lnTo>
                    <a:pt x="96" y="102"/>
                  </a:lnTo>
                  <a:lnTo>
                    <a:pt x="92" y="110"/>
                  </a:lnTo>
                  <a:lnTo>
                    <a:pt x="88" y="118"/>
                  </a:lnTo>
                  <a:lnTo>
                    <a:pt x="83" y="125"/>
                  </a:lnTo>
                  <a:lnTo>
                    <a:pt x="79" y="133"/>
                  </a:lnTo>
                  <a:lnTo>
                    <a:pt x="74" y="141"/>
                  </a:lnTo>
                  <a:lnTo>
                    <a:pt x="70" y="149"/>
                  </a:lnTo>
                  <a:lnTo>
                    <a:pt x="67" y="156"/>
                  </a:lnTo>
                  <a:lnTo>
                    <a:pt x="62" y="165"/>
                  </a:lnTo>
                  <a:lnTo>
                    <a:pt x="59" y="173"/>
                  </a:lnTo>
                  <a:lnTo>
                    <a:pt x="54" y="181"/>
                  </a:lnTo>
                  <a:lnTo>
                    <a:pt x="51" y="188"/>
                  </a:lnTo>
                  <a:lnTo>
                    <a:pt x="48" y="197"/>
                  </a:lnTo>
                  <a:lnTo>
                    <a:pt x="44" y="205"/>
                  </a:lnTo>
                  <a:lnTo>
                    <a:pt x="41" y="213"/>
                  </a:lnTo>
                  <a:lnTo>
                    <a:pt x="39" y="220"/>
                  </a:lnTo>
                  <a:lnTo>
                    <a:pt x="36" y="229"/>
                  </a:lnTo>
                  <a:lnTo>
                    <a:pt x="33" y="237"/>
                  </a:lnTo>
                  <a:lnTo>
                    <a:pt x="30" y="245"/>
                  </a:lnTo>
                  <a:lnTo>
                    <a:pt x="28" y="254"/>
                  </a:lnTo>
                  <a:lnTo>
                    <a:pt x="26" y="261"/>
                  </a:lnTo>
                  <a:lnTo>
                    <a:pt x="23" y="270"/>
                  </a:lnTo>
                  <a:lnTo>
                    <a:pt x="21" y="278"/>
                  </a:lnTo>
                  <a:lnTo>
                    <a:pt x="17" y="294"/>
                  </a:lnTo>
                  <a:lnTo>
                    <a:pt x="13" y="310"/>
                  </a:lnTo>
                  <a:lnTo>
                    <a:pt x="10" y="326"/>
                  </a:lnTo>
                  <a:lnTo>
                    <a:pt x="8" y="342"/>
                  </a:lnTo>
                  <a:lnTo>
                    <a:pt x="6" y="359"/>
                  </a:lnTo>
                  <a:lnTo>
                    <a:pt x="4" y="374"/>
                  </a:lnTo>
                  <a:lnTo>
                    <a:pt x="2" y="389"/>
                  </a:lnTo>
                  <a:lnTo>
                    <a:pt x="1" y="405"/>
                  </a:lnTo>
                  <a:lnTo>
                    <a:pt x="0" y="420"/>
                  </a:lnTo>
                  <a:lnTo>
                    <a:pt x="0" y="436"/>
                  </a:lnTo>
                  <a:lnTo>
                    <a:pt x="0" y="450"/>
                  </a:lnTo>
                  <a:lnTo>
                    <a:pt x="1" y="465"/>
                  </a:lnTo>
                  <a:lnTo>
                    <a:pt x="1" y="479"/>
                  </a:lnTo>
                  <a:lnTo>
                    <a:pt x="2" y="493"/>
                  </a:lnTo>
                  <a:lnTo>
                    <a:pt x="4" y="500"/>
                  </a:lnTo>
                  <a:lnTo>
                    <a:pt x="5" y="507"/>
                  </a:lnTo>
                  <a:lnTo>
                    <a:pt x="6" y="514"/>
                  </a:lnTo>
                  <a:lnTo>
                    <a:pt x="6" y="521"/>
                  </a:lnTo>
                  <a:lnTo>
                    <a:pt x="7" y="528"/>
                  </a:lnTo>
                  <a:lnTo>
                    <a:pt x="8" y="533"/>
                  </a:lnTo>
                  <a:lnTo>
                    <a:pt x="10" y="540"/>
                  </a:lnTo>
                  <a:lnTo>
                    <a:pt x="11" y="546"/>
                  </a:lnTo>
                  <a:lnTo>
                    <a:pt x="13" y="559"/>
                  </a:lnTo>
                  <a:lnTo>
                    <a:pt x="17" y="571"/>
                  </a:lnTo>
                  <a:lnTo>
                    <a:pt x="20" y="583"/>
                  </a:lnTo>
                  <a:lnTo>
                    <a:pt x="23" y="594"/>
                  </a:lnTo>
                  <a:lnTo>
                    <a:pt x="28" y="605"/>
                  </a:lnTo>
                  <a:lnTo>
                    <a:pt x="32" y="617"/>
                  </a:lnTo>
                  <a:lnTo>
                    <a:pt x="37" y="627"/>
                  </a:lnTo>
                  <a:lnTo>
                    <a:pt x="41" y="638"/>
                  </a:lnTo>
                  <a:lnTo>
                    <a:pt x="47" y="649"/>
                  </a:lnTo>
                  <a:lnTo>
                    <a:pt x="52" y="659"/>
                  </a:lnTo>
                  <a:lnTo>
                    <a:pt x="58" y="670"/>
                  </a:lnTo>
                  <a:lnTo>
                    <a:pt x="63" y="680"/>
                  </a:lnTo>
                  <a:lnTo>
                    <a:pt x="69" y="691"/>
                  </a:lnTo>
                  <a:lnTo>
                    <a:pt x="75" y="701"/>
                  </a:lnTo>
                  <a:lnTo>
                    <a:pt x="81" y="712"/>
                  </a:lnTo>
                  <a:lnTo>
                    <a:pt x="88" y="722"/>
                  </a:lnTo>
                  <a:lnTo>
                    <a:pt x="94" y="733"/>
                  </a:lnTo>
                  <a:lnTo>
                    <a:pt x="102" y="743"/>
                  </a:lnTo>
                  <a:lnTo>
                    <a:pt x="109" y="754"/>
                  </a:lnTo>
                  <a:lnTo>
                    <a:pt x="116" y="765"/>
                  </a:lnTo>
                  <a:lnTo>
                    <a:pt x="123" y="776"/>
                  </a:lnTo>
                  <a:lnTo>
                    <a:pt x="131" y="788"/>
                  </a:lnTo>
                  <a:lnTo>
                    <a:pt x="138" y="800"/>
                  </a:lnTo>
                  <a:lnTo>
                    <a:pt x="146" y="812"/>
                  </a:lnTo>
                  <a:lnTo>
                    <a:pt x="154" y="824"/>
                  </a:lnTo>
                  <a:lnTo>
                    <a:pt x="163" y="836"/>
                  </a:lnTo>
                  <a:lnTo>
                    <a:pt x="170" y="849"/>
                  </a:lnTo>
                  <a:lnTo>
                    <a:pt x="179" y="863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64" name="Line 1284"/>
            <p:cNvSpPr>
              <a:spLocks noChangeShapeType="1"/>
            </p:cNvSpPr>
            <p:nvPr/>
          </p:nvSpPr>
          <p:spPr bwMode="auto">
            <a:xfrm flipH="1" flipV="1">
              <a:off x="2021" y="3103"/>
              <a:ext cx="30" cy="2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65" name="Line 1285"/>
            <p:cNvSpPr>
              <a:spLocks noChangeShapeType="1"/>
            </p:cNvSpPr>
            <p:nvPr/>
          </p:nvSpPr>
          <p:spPr bwMode="auto">
            <a:xfrm flipH="1" flipV="1">
              <a:off x="1978" y="3005"/>
              <a:ext cx="92" cy="9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66" name="Line 1286"/>
            <p:cNvSpPr>
              <a:spLocks noChangeShapeType="1"/>
            </p:cNvSpPr>
            <p:nvPr/>
          </p:nvSpPr>
          <p:spPr bwMode="auto">
            <a:xfrm flipH="1" flipV="1">
              <a:off x="1978" y="2951"/>
              <a:ext cx="114" cy="11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67" name="Line 1287"/>
            <p:cNvSpPr>
              <a:spLocks noChangeShapeType="1"/>
            </p:cNvSpPr>
            <p:nvPr/>
          </p:nvSpPr>
          <p:spPr bwMode="auto">
            <a:xfrm flipH="1" flipV="1">
              <a:off x="1986" y="2907"/>
              <a:ext cx="119" cy="12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68" name="Line 1288"/>
            <p:cNvSpPr>
              <a:spLocks noChangeShapeType="1"/>
            </p:cNvSpPr>
            <p:nvPr/>
          </p:nvSpPr>
          <p:spPr bwMode="auto">
            <a:xfrm flipH="1" flipV="1">
              <a:off x="1999" y="2869"/>
              <a:ext cx="115" cy="11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69" name="Line 1289"/>
            <p:cNvSpPr>
              <a:spLocks noChangeShapeType="1"/>
            </p:cNvSpPr>
            <p:nvPr/>
          </p:nvSpPr>
          <p:spPr bwMode="auto">
            <a:xfrm flipH="1" flipV="1">
              <a:off x="2018" y="2834"/>
              <a:ext cx="93" cy="9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70" name="Line 1290"/>
            <p:cNvSpPr>
              <a:spLocks noChangeShapeType="1"/>
            </p:cNvSpPr>
            <p:nvPr/>
          </p:nvSpPr>
          <p:spPr bwMode="auto">
            <a:xfrm flipH="1" flipV="1">
              <a:off x="2043" y="2806"/>
              <a:ext cx="32" cy="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71" name="Freeform 1291"/>
            <p:cNvSpPr>
              <a:spLocks/>
            </p:cNvSpPr>
            <p:nvPr/>
          </p:nvSpPr>
          <p:spPr bwMode="auto">
            <a:xfrm>
              <a:off x="1975" y="2469"/>
              <a:ext cx="71" cy="335"/>
            </a:xfrm>
            <a:custGeom>
              <a:avLst/>
              <a:gdLst>
                <a:gd name="T0" fmla="*/ 172 w 179"/>
                <a:gd name="T1" fmla="*/ 855 h 861"/>
                <a:gd name="T2" fmla="*/ 159 w 179"/>
                <a:gd name="T3" fmla="*/ 842 h 861"/>
                <a:gd name="T4" fmla="*/ 146 w 179"/>
                <a:gd name="T5" fmla="*/ 827 h 861"/>
                <a:gd name="T6" fmla="*/ 134 w 179"/>
                <a:gd name="T7" fmla="*/ 813 h 861"/>
                <a:gd name="T8" fmla="*/ 123 w 179"/>
                <a:gd name="T9" fmla="*/ 798 h 861"/>
                <a:gd name="T10" fmla="*/ 112 w 179"/>
                <a:gd name="T11" fmla="*/ 783 h 861"/>
                <a:gd name="T12" fmla="*/ 102 w 179"/>
                <a:gd name="T13" fmla="*/ 769 h 861"/>
                <a:gd name="T14" fmla="*/ 92 w 179"/>
                <a:gd name="T15" fmla="*/ 753 h 861"/>
                <a:gd name="T16" fmla="*/ 83 w 179"/>
                <a:gd name="T17" fmla="*/ 738 h 861"/>
                <a:gd name="T18" fmla="*/ 74 w 179"/>
                <a:gd name="T19" fmla="*/ 722 h 861"/>
                <a:gd name="T20" fmla="*/ 67 w 179"/>
                <a:gd name="T21" fmla="*/ 706 h 861"/>
                <a:gd name="T22" fmla="*/ 59 w 179"/>
                <a:gd name="T23" fmla="*/ 690 h 861"/>
                <a:gd name="T24" fmla="*/ 51 w 179"/>
                <a:gd name="T25" fmla="*/ 674 h 861"/>
                <a:gd name="T26" fmla="*/ 44 w 179"/>
                <a:gd name="T27" fmla="*/ 658 h 861"/>
                <a:gd name="T28" fmla="*/ 39 w 179"/>
                <a:gd name="T29" fmla="*/ 641 h 861"/>
                <a:gd name="T30" fmla="*/ 33 w 179"/>
                <a:gd name="T31" fmla="*/ 625 h 861"/>
                <a:gd name="T32" fmla="*/ 28 w 179"/>
                <a:gd name="T33" fmla="*/ 609 h 861"/>
                <a:gd name="T34" fmla="*/ 23 w 179"/>
                <a:gd name="T35" fmla="*/ 593 h 861"/>
                <a:gd name="T36" fmla="*/ 17 w 179"/>
                <a:gd name="T37" fmla="*/ 569 h 861"/>
                <a:gd name="T38" fmla="*/ 10 w 179"/>
                <a:gd name="T39" fmla="*/ 536 h 861"/>
                <a:gd name="T40" fmla="*/ 6 w 179"/>
                <a:gd name="T41" fmla="*/ 504 h 861"/>
                <a:gd name="T42" fmla="*/ 2 w 179"/>
                <a:gd name="T43" fmla="*/ 472 h 861"/>
                <a:gd name="T44" fmla="*/ 0 w 179"/>
                <a:gd name="T45" fmla="*/ 443 h 861"/>
                <a:gd name="T46" fmla="*/ 0 w 179"/>
                <a:gd name="T47" fmla="*/ 413 h 861"/>
                <a:gd name="T48" fmla="*/ 1 w 179"/>
                <a:gd name="T49" fmla="*/ 383 h 861"/>
                <a:gd name="T50" fmla="*/ 4 w 179"/>
                <a:gd name="T51" fmla="*/ 362 h 861"/>
                <a:gd name="T52" fmla="*/ 6 w 179"/>
                <a:gd name="T53" fmla="*/ 349 h 861"/>
                <a:gd name="T54" fmla="*/ 7 w 179"/>
                <a:gd name="T55" fmla="*/ 335 h 861"/>
                <a:gd name="T56" fmla="*/ 10 w 179"/>
                <a:gd name="T57" fmla="*/ 322 h 861"/>
                <a:gd name="T58" fmla="*/ 13 w 179"/>
                <a:gd name="T59" fmla="*/ 303 h 861"/>
                <a:gd name="T60" fmla="*/ 20 w 179"/>
                <a:gd name="T61" fmla="*/ 280 h 861"/>
                <a:gd name="T62" fmla="*/ 28 w 179"/>
                <a:gd name="T63" fmla="*/ 257 h 861"/>
                <a:gd name="T64" fmla="*/ 37 w 179"/>
                <a:gd name="T65" fmla="*/ 235 h 861"/>
                <a:gd name="T66" fmla="*/ 47 w 179"/>
                <a:gd name="T67" fmla="*/ 214 h 861"/>
                <a:gd name="T68" fmla="*/ 58 w 179"/>
                <a:gd name="T69" fmla="*/ 193 h 861"/>
                <a:gd name="T70" fmla="*/ 69 w 179"/>
                <a:gd name="T71" fmla="*/ 172 h 861"/>
                <a:gd name="T72" fmla="*/ 81 w 179"/>
                <a:gd name="T73" fmla="*/ 151 h 861"/>
                <a:gd name="T74" fmla="*/ 94 w 179"/>
                <a:gd name="T75" fmla="*/ 130 h 861"/>
                <a:gd name="T76" fmla="*/ 109 w 179"/>
                <a:gd name="T77" fmla="*/ 108 h 861"/>
                <a:gd name="T78" fmla="*/ 123 w 179"/>
                <a:gd name="T79" fmla="*/ 86 h 861"/>
                <a:gd name="T80" fmla="*/ 138 w 179"/>
                <a:gd name="T81" fmla="*/ 63 h 861"/>
                <a:gd name="T82" fmla="*/ 154 w 179"/>
                <a:gd name="T83" fmla="*/ 39 h 861"/>
                <a:gd name="T84" fmla="*/ 170 w 179"/>
                <a:gd name="T85" fmla="*/ 14 h 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9" h="861">
                  <a:moveTo>
                    <a:pt x="179" y="861"/>
                  </a:moveTo>
                  <a:lnTo>
                    <a:pt x="172" y="855"/>
                  </a:lnTo>
                  <a:lnTo>
                    <a:pt x="165" y="848"/>
                  </a:lnTo>
                  <a:lnTo>
                    <a:pt x="159" y="842"/>
                  </a:lnTo>
                  <a:lnTo>
                    <a:pt x="153" y="834"/>
                  </a:lnTo>
                  <a:lnTo>
                    <a:pt x="146" y="827"/>
                  </a:lnTo>
                  <a:lnTo>
                    <a:pt x="141" y="819"/>
                  </a:lnTo>
                  <a:lnTo>
                    <a:pt x="134" y="813"/>
                  </a:lnTo>
                  <a:lnTo>
                    <a:pt x="128" y="805"/>
                  </a:lnTo>
                  <a:lnTo>
                    <a:pt x="123" y="798"/>
                  </a:lnTo>
                  <a:lnTo>
                    <a:pt x="117" y="791"/>
                  </a:lnTo>
                  <a:lnTo>
                    <a:pt x="112" y="783"/>
                  </a:lnTo>
                  <a:lnTo>
                    <a:pt x="106" y="775"/>
                  </a:lnTo>
                  <a:lnTo>
                    <a:pt x="102" y="769"/>
                  </a:lnTo>
                  <a:lnTo>
                    <a:pt x="96" y="761"/>
                  </a:lnTo>
                  <a:lnTo>
                    <a:pt x="92" y="753"/>
                  </a:lnTo>
                  <a:lnTo>
                    <a:pt x="88" y="745"/>
                  </a:lnTo>
                  <a:lnTo>
                    <a:pt x="83" y="738"/>
                  </a:lnTo>
                  <a:lnTo>
                    <a:pt x="79" y="730"/>
                  </a:lnTo>
                  <a:lnTo>
                    <a:pt x="74" y="722"/>
                  </a:lnTo>
                  <a:lnTo>
                    <a:pt x="70" y="713"/>
                  </a:lnTo>
                  <a:lnTo>
                    <a:pt x="67" y="706"/>
                  </a:lnTo>
                  <a:lnTo>
                    <a:pt x="62" y="698"/>
                  </a:lnTo>
                  <a:lnTo>
                    <a:pt x="59" y="690"/>
                  </a:lnTo>
                  <a:lnTo>
                    <a:pt x="54" y="682"/>
                  </a:lnTo>
                  <a:lnTo>
                    <a:pt x="51" y="674"/>
                  </a:lnTo>
                  <a:lnTo>
                    <a:pt x="48" y="666"/>
                  </a:lnTo>
                  <a:lnTo>
                    <a:pt x="44" y="658"/>
                  </a:lnTo>
                  <a:lnTo>
                    <a:pt x="41" y="649"/>
                  </a:lnTo>
                  <a:lnTo>
                    <a:pt x="39" y="641"/>
                  </a:lnTo>
                  <a:lnTo>
                    <a:pt x="36" y="634"/>
                  </a:lnTo>
                  <a:lnTo>
                    <a:pt x="33" y="625"/>
                  </a:lnTo>
                  <a:lnTo>
                    <a:pt x="30" y="617"/>
                  </a:lnTo>
                  <a:lnTo>
                    <a:pt x="28" y="609"/>
                  </a:lnTo>
                  <a:lnTo>
                    <a:pt x="26" y="601"/>
                  </a:lnTo>
                  <a:lnTo>
                    <a:pt x="23" y="593"/>
                  </a:lnTo>
                  <a:lnTo>
                    <a:pt x="21" y="585"/>
                  </a:lnTo>
                  <a:lnTo>
                    <a:pt x="17" y="569"/>
                  </a:lnTo>
                  <a:lnTo>
                    <a:pt x="13" y="552"/>
                  </a:lnTo>
                  <a:lnTo>
                    <a:pt x="10" y="536"/>
                  </a:lnTo>
                  <a:lnTo>
                    <a:pt x="8" y="520"/>
                  </a:lnTo>
                  <a:lnTo>
                    <a:pt x="6" y="504"/>
                  </a:lnTo>
                  <a:lnTo>
                    <a:pt x="4" y="489"/>
                  </a:lnTo>
                  <a:lnTo>
                    <a:pt x="2" y="472"/>
                  </a:lnTo>
                  <a:lnTo>
                    <a:pt x="1" y="457"/>
                  </a:lnTo>
                  <a:lnTo>
                    <a:pt x="0" y="443"/>
                  </a:lnTo>
                  <a:lnTo>
                    <a:pt x="0" y="427"/>
                  </a:lnTo>
                  <a:lnTo>
                    <a:pt x="0" y="413"/>
                  </a:lnTo>
                  <a:lnTo>
                    <a:pt x="1" y="397"/>
                  </a:lnTo>
                  <a:lnTo>
                    <a:pt x="1" y="383"/>
                  </a:lnTo>
                  <a:lnTo>
                    <a:pt x="2" y="370"/>
                  </a:lnTo>
                  <a:lnTo>
                    <a:pt x="4" y="362"/>
                  </a:lnTo>
                  <a:lnTo>
                    <a:pt x="5" y="355"/>
                  </a:lnTo>
                  <a:lnTo>
                    <a:pt x="6" y="349"/>
                  </a:lnTo>
                  <a:lnTo>
                    <a:pt x="6" y="342"/>
                  </a:lnTo>
                  <a:lnTo>
                    <a:pt x="7" y="335"/>
                  </a:lnTo>
                  <a:lnTo>
                    <a:pt x="8" y="329"/>
                  </a:lnTo>
                  <a:lnTo>
                    <a:pt x="10" y="322"/>
                  </a:lnTo>
                  <a:lnTo>
                    <a:pt x="11" y="317"/>
                  </a:lnTo>
                  <a:lnTo>
                    <a:pt x="13" y="303"/>
                  </a:lnTo>
                  <a:lnTo>
                    <a:pt x="17" y="291"/>
                  </a:lnTo>
                  <a:lnTo>
                    <a:pt x="20" y="280"/>
                  </a:lnTo>
                  <a:lnTo>
                    <a:pt x="23" y="268"/>
                  </a:lnTo>
                  <a:lnTo>
                    <a:pt x="28" y="257"/>
                  </a:lnTo>
                  <a:lnTo>
                    <a:pt x="32" y="246"/>
                  </a:lnTo>
                  <a:lnTo>
                    <a:pt x="37" y="235"/>
                  </a:lnTo>
                  <a:lnTo>
                    <a:pt x="41" y="224"/>
                  </a:lnTo>
                  <a:lnTo>
                    <a:pt x="47" y="214"/>
                  </a:lnTo>
                  <a:lnTo>
                    <a:pt x="52" y="203"/>
                  </a:lnTo>
                  <a:lnTo>
                    <a:pt x="58" y="193"/>
                  </a:lnTo>
                  <a:lnTo>
                    <a:pt x="63" y="182"/>
                  </a:lnTo>
                  <a:lnTo>
                    <a:pt x="69" y="172"/>
                  </a:lnTo>
                  <a:lnTo>
                    <a:pt x="75" y="161"/>
                  </a:lnTo>
                  <a:lnTo>
                    <a:pt x="81" y="151"/>
                  </a:lnTo>
                  <a:lnTo>
                    <a:pt x="88" y="141"/>
                  </a:lnTo>
                  <a:lnTo>
                    <a:pt x="94" y="130"/>
                  </a:lnTo>
                  <a:lnTo>
                    <a:pt x="102" y="119"/>
                  </a:lnTo>
                  <a:lnTo>
                    <a:pt x="109" y="108"/>
                  </a:lnTo>
                  <a:lnTo>
                    <a:pt x="116" y="98"/>
                  </a:lnTo>
                  <a:lnTo>
                    <a:pt x="123" y="86"/>
                  </a:lnTo>
                  <a:lnTo>
                    <a:pt x="131" y="74"/>
                  </a:lnTo>
                  <a:lnTo>
                    <a:pt x="138" y="63"/>
                  </a:lnTo>
                  <a:lnTo>
                    <a:pt x="146" y="51"/>
                  </a:lnTo>
                  <a:lnTo>
                    <a:pt x="154" y="39"/>
                  </a:lnTo>
                  <a:lnTo>
                    <a:pt x="163" y="26"/>
                  </a:lnTo>
                  <a:lnTo>
                    <a:pt x="170" y="14"/>
                  </a:lnTo>
                  <a:lnTo>
                    <a:pt x="179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72" name="Freeform 1292"/>
            <p:cNvSpPr>
              <a:spLocks/>
            </p:cNvSpPr>
            <p:nvPr/>
          </p:nvSpPr>
          <p:spPr bwMode="auto">
            <a:xfrm>
              <a:off x="2712" y="2507"/>
              <a:ext cx="359" cy="166"/>
            </a:xfrm>
            <a:custGeom>
              <a:avLst/>
              <a:gdLst>
                <a:gd name="T0" fmla="*/ 5 w 923"/>
                <a:gd name="T1" fmla="*/ 20 h 432"/>
                <a:gd name="T2" fmla="*/ 13 w 923"/>
                <a:gd name="T3" fmla="*/ 49 h 432"/>
                <a:gd name="T4" fmla="*/ 21 w 923"/>
                <a:gd name="T5" fmla="*/ 77 h 432"/>
                <a:gd name="T6" fmla="*/ 30 w 923"/>
                <a:gd name="T7" fmla="*/ 106 h 432"/>
                <a:gd name="T8" fmla="*/ 40 w 923"/>
                <a:gd name="T9" fmla="*/ 132 h 432"/>
                <a:gd name="T10" fmla="*/ 46 w 923"/>
                <a:gd name="T11" fmla="*/ 150 h 432"/>
                <a:gd name="T12" fmla="*/ 51 w 923"/>
                <a:gd name="T13" fmla="*/ 162 h 432"/>
                <a:gd name="T14" fmla="*/ 56 w 923"/>
                <a:gd name="T15" fmla="*/ 175 h 432"/>
                <a:gd name="T16" fmla="*/ 62 w 923"/>
                <a:gd name="T17" fmla="*/ 188 h 432"/>
                <a:gd name="T18" fmla="*/ 67 w 923"/>
                <a:gd name="T19" fmla="*/ 200 h 432"/>
                <a:gd name="T20" fmla="*/ 73 w 923"/>
                <a:gd name="T21" fmla="*/ 212 h 432"/>
                <a:gd name="T22" fmla="*/ 80 w 923"/>
                <a:gd name="T23" fmla="*/ 223 h 432"/>
                <a:gd name="T24" fmla="*/ 85 w 923"/>
                <a:gd name="T25" fmla="*/ 234 h 432"/>
                <a:gd name="T26" fmla="*/ 92 w 923"/>
                <a:gd name="T27" fmla="*/ 245 h 432"/>
                <a:gd name="T28" fmla="*/ 98 w 923"/>
                <a:gd name="T29" fmla="*/ 256 h 432"/>
                <a:gd name="T30" fmla="*/ 105 w 923"/>
                <a:gd name="T31" fmla="*/ 266 h 432"/>
                <a:gd name="T32" fmla="*/ 113 w 923"/>
                <a:gd name="T33" fmla="*/ 277 h 432"/>
                <a:gd name="T34" fmla="*/ 119 w 923"/>
                <a:gd name="T35" fmla="*/ 286 h 432"/>
                <a:gd name="T36" fmla="*/ 127 w 923"/>
                <a:gd name="T37" fmla="*/ 296 h 432"/>
                <a:gd name="T38" fmla="*/ 135 w 923"/>
                <a:gd name="T39" fmla="*/ 305 h 432"/>
                <a:gd name="T40" fmla="*/ 143 w 923"/>
                <a:gd name="T41" fmla="*/ 314 h 432"/>
                <a:gd name="T42" fmla="*/ 150 w 923"/>
                <a:gd name="T43" fmla="*/ 322 h 432"/>
                <a:gd name="T44" fmla="*/ 159 w 923"/>
                <a:gd name="T45" fmla="*/ 330 h 432"/>
                <a:gd name="T46" fmla="*/ 168 w 923"/>
                <a:gd name="T47" fmla="*/ 339 h 432"/>
                <a:gd name="T48" fmla="*/ 177 w 923"/>
                <a:gd name="T49" fmla="*/ 346 h 432"/>
                <a:gd name="T50" fmla="*/ 186 w 923"/>
                <a:gd name="T51" fmla="*/ 353 h 432"/>
                <a:gd name="T52" fmla="*/ 196 w 923"/>
                <a:gd name="T53" fmla="*/ 360 h 432"/>
                <a:gd name="T54" fmla="*/ 204 w 923"/>
                <a:gd name="T55" fmla="*/ 367 h 432"/>
                <a:gd name="T56" fmla="*/ 214 w 923"/>
                <a:gd name="T57" fmla="*/ 372 h 432"/>
                <a:gd name="T58" fmla="*/ 224 w 923"/>
                <a:gd name="T59" fmla="*/ 378 h 432"/>
                <a:gd name="T60" fmla="*/ 235 w 923"/>
                <a:gd name="T61" fmla="*/ 383 h 432"/>
                <a:gd name="T62" fmla="*/ 246 w 923"/>
                <a:gd name="T63" fmla="*/ 388 h 432"/>
                <a:gd name="T64" fmla="*/ 257 w 923"/>
                <a:gd name="T65" fmla="*/ 392 h 432"/>
                <a:gd name="T66" fmla="*/ 269 w 923"/>
                <a:gd name="T67" fmla="*/ 396 h 432"/>
                <a:gd name="T68" fmla="*/ 280 w 923"/>
                <a:gd name="T69" fmla="*/ 400 h 432"/>
                <a:gd name="T70" fmla="*/ 292 w 923"/>
                <a:gd name="T71" fmla="*/ 403 h 432"/>
                <a:gd name="T72" fmla="*/ 304 w 923"/>
                <a:gd name="T73" fmla="*/ 406 h 432"/>
                <a:gd name="T74" fmla="*/ 316 w 923"/>
                <a:gd name="T75" fmla="*/ 409 h 432"/>
                <a:gd name="T76" fmla="*/ 328 w 923"/>
                <a:gd name="T77" fmla="*/ 411 h 432"/>
                <a:gd name="T78" fmla="*/ 341 w 923"/>
                <a:gd name="T79" fmla="*/ 413 h 432"/>
                <a:gd name="T80" fmla="*/ 355 w 923"/>
                <a:gd name="T81" fmla="*/ 414 h 432"/>
                <a:gd name="T82" fmla="*/ 368 w 923"/>
                <a:gd name="T83" fmla="*/ 415 h 432"/>
                <a:gd name="T84" fmla="*/ 381 w 923"/>
                <a:gd name="T85" fmla="*/ 416 h 432"/>
                <a:gd name="T86" fmla="*/ 403 w 923"/>
                <a:gd name="T87" fmla="*/ 419 h 432"/>
                <a:gd name="T88" fmla="*/ 431 w 923"/>
                <a:gd name="T89" fmla="*/ 420 h 432"/>
                <a:gd name="T90" fmla="*/ 460 w 923"/>
                <a:gd name="T91" fmla="*/ 420 h 432"/>
                <a:gd name="T92" fmla="*/ 488 w 923"/>
                <a:gd name="T93" fmla="*/ 420 h 432"/>
                <a:gd name="T94" fmla="*/ 517 w 923"/>
                <a:gd name="T95" fmla="*/ 419 h 432"/>
                <a:gd name="T96" fmla="*/ 556 w 923"/>
                <a:gd name="T97" fmla="*/ 419 h 432"/>
                <a:gd name="T98" fmla="*/ 616 w 923"/>
                <a:gd name="T99" fmla="*/ 416 h 432"/>
                <a:gd name="T100" fmla="*/ 645 w 923"/>
                <a:gd name="T101" fmla="*/ 416 h 432"/>
                <a:gd name="T102" fmla="*/ 674 w 923"/>
                <a:gd name="T103" fmla="*/ 416 h 432"/>
                <a:gd name="T104" fmla="*/ 704 w 923"/>
                <a:gd name="T105" fmla="*/ 417 h 432"/>
                <a:gd name="T106" fmla="*/ 733 w 923"/>
                <a:gd name="T107" fmla="*/ 419 h 432"/>
                <a:gd name="T108" fmla="*/ 761 w 923"/>
                <a:gd name="T109" fmla="*/ 420 h 432"/>
                <a:gd name="T110" fmla="*/ 790 w 923"/>
                <a:gd name="T111" fmla="*/ 421 h 432"/>
                <a:gd name="T112" fmla="*/ 829 w 923"/>
                <a:gd name="T113" fmla="*/ 424 h 432"/>
                <a:gd name="T114" fmla="*/ 885 w 923"/>
                <a:gd name="T115" fmla="*/ 429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23" h="432">
                  <a:moveTo>
                    <a:pt x="0" y="0"/>
                  </a:moveTo>
                  <a:lnTo>
                    <a:pt x="2" y="10"/>
                  </a:lnTo>
                  <a:lnTo>
                    <a:pt x="5" y="20"/>
                  </a:lnTo>
                  <a:lnTo>
                    <a:pt x="8" y="30"/>
                  </a:lnTo>
                  <a:lnTo>
                    <a:pt x="10" y="39"/>
                  </a:lnTo>
                  <a:lnTo>
                    <a:pt x="13" y="49"/>
                  </a:lnTo>
                  <a:lnTo>
                    <a:pt x="15" y="58"/>
                  </a:lnTo>
                  <a:lnTo>
                    <a:pt x="19" y="68"/>
                  </a:lnTo>
                  <a:lnTo>
                    <a:pt x="21" y="77"/>
                  </a:lnTo>
                  <a:lnTo>
                    <a:pt x="24" y="87"/>
                  </a:lnTo>
                  <a:lnTo>
                    <a:pt x="26" y="96"/>
                  </a:lnTo>
                  <a:lnTo>
                    <a:pt x="30" y="106"/>
                  </a:lnTo>
                  <a:lnTo>
                    <a:pt x="33" y="115"/>
                  </a:lnTo>
                  <a:lnTo>
                    <a:pt x="36" y="123"/>
                  </a:lnTo>
                  <a:lnTo>
                    <a:pt x="40" y="132"/>
                  </a:lnTo>
                  <a:lnTo>
                    <a:pt x="43" y="141"/>
                  </a:lnTo>
                  <a:lnTo>
                    <a:pt x="44" y="146"/>
                  </a:lnTo>
                  <a:lnTo>
                    <a:pt x="46" y="150"/>
                  </a:lnTo>
                  <a:lnTo>
                    <a:pt x="47" y="154"/>
                  </a:lnTo>
                  <a:lnTo>
                    <a:pt x="50" y="159"/>
                  </a:lnTo>
                  <a:lnTo>
                    <a:pt x="51" y="162"/>
                  </a:lnTo>
                  <a:lnTo>
                    <a:pt x="53" y="167"/>
                  </a:lnTo>
                  <a:lnTo>
                    <a:pt x="54" y="171"/>
                  </a:lnTo>
                  <a:lnTo>
                    <a:pt x="56" y="175"/>
                  </a:lnTo>
                  <a:lnTo>
                    <a:pt x="59" y="179"/>
                  </a:lnTo>
                  <a:lnTo>
                    <a:pt x="60" y="183"/>
                  </a:lnTo>
                  <a:lnTo>
                    <a:pt x="62" y="188"/>
                  </a:lnTo>
                  <a:lnTo>
                    <a:pt x="64" y="192"/>
                  </a:lnTo>
                  <a:lnTo>
                    <a:pt x="65" y="195"/>
                  </a:lnTo>
                  <a:lnTo>
                    <a:pt x="67" y="200"/>
                  </a:lnTo>
                  <a:lnTo>
                    <a:pt x="70" y="203"/>
                  </a:lnTo>
                  <a:lnTo>
                    <a:pt x="72" y="207"/>
                  </a:lnTo>
                  <a:lnTo>
                    <a:pt x="73" y="212"/>
                  </a:lnTo>
                  <a:lnTo>
                    <a:pt x="75" y="215"/>
                  </a:lnTo>
                  <a:lnTo>
                    <a:pt x="77" y="220"/>
                  </a:lnTo>
                  <a:lnTo>
                    <a:pt x="80" y="223"/>
                  </a:lnTo>
                  <a:lnTo>
                    <a:pt x="82" y="226"/>
                  </a:lnTo>
                  <a:lnTo>
                    <a:pt x="84" y="231"/>
                  </a:lnTo>
                  <a:lnTo>
                    <a:pt x="85" y="234"/>
                  </a:lnTo>
                  <a:lnTo>
                    <a:pt x="87" y="238"/>
                  </a:lnTo>
                  <a:lnTo>
                    <a:pt x="89" y="242"/>
                  </a:lnTo>
                  <a:lnTo>
                    <a:pt x="92" y="245"/>
                  </a:lnTo>
                  <a:lnTo>
                    <a:pt x="94" y="248"/>
                  </a:lnTo>
                  <a:lnTo>
                    <a:pt x="96" y="253"/>
                  </a:lnTo>
                  <a:lnTo>
                    <a:pt x="98" y="256"/>
                  </a:lnTo>
                  <a:lnTo>
                    <a:pt x="101" y="259"/>
                  </a:lnTo>
                  <a:lnTo>
                    <a:pt x="103" y="263"/>
                  </a:lnTo>
                  <a:lnTo>
                    <a:pt x="105" y="266"/>
                  </a:lnTo>
                  <a:lnTo>
                    <a:pt x="107" y="269"/>
                  </a:lnTo>
                  <a:lnTo>
                    <a:pt x="110" y="273"/>
                  </a:lnTo>
                  <a:lnTo>
                    <a:pt x="113" y="277"/>
                  </a:lnTo>
                  <a:lnTo>
                    <a:pt x="115" y="280"/>
                  </a:lnTo>
                  <a:lnTo>
                    <a:pt x="117" y="283"/>
                  </a:lnTo>
                  <a:lnTo>
                    <a:pt x="119" y="286"/>
                  </a:lnTo>
                  <a:lnTo>
                    <a:pt x="122" y="289"/>
                  </a:lnTo>
                  <a:lnTo>
                    <a:pt x="125" y="293"/>
                  </a:lnTo>
                  <a:lnTo>
                    <a:pt x="127" y="296"/>
                  </a:lnTo>
                  <a:lnTo>
                    <a:pt x="129" y="299"/>
                  </a:lnTo>
                  <a:lnTo>
                    <a:pt x="133" y="303"/>
                  </a:lnTo>
                  <a:lnTo>
                    <a:pt x="135" y="305"/>
                  </a:lnTo>
                  <a:lnTo>
                    <a:pt x="137" y="308"/>
                  </a:lnTo>
                  <a:lnTo>
                    <a:pt x="140" y="311"/>
                  </a:lnTo>
                  <a:lnTo>
                    <a:pt x="143" y="314"/>
                  </a:lnTo>
                  <a:lnTo>
                    <a:pt x="145" y="317"/>
                  </a:lnTo>
                  <a:lnTo>
                    <a:pt x="148" y="320"/>
                  </a:lnTo>
                  <a:lnTo>
                    <a:pt x="150" y="322"/>
                  </a:lnTo>
                  <a:lnTo>
                    <a:pt x="154" y="326"/>
                  </a:lnTo>
                  <a:lnTo>
                    <a:pt x="156" y="328"/>
                  </a:lnTo>
                  <a:lnTo>
                    <a:pt x="159" y="330"/>
                  </a:lnTo>
                  <a:lnTo>
                    <a:pt x="162" y="333"/>
                  </a:lnTo>
                  <a:lnTo>
                    <a:pt x="165" y="336"/>
                  </a:lnTo>
                  <a:lnTo>
                    <a:pt x="168" y="339"/>
                  </a:lnTo>
                  <a:lnTo>
                    <a:pt x="170" y="341"/>
                  </a:lnTo>
                  <a:lnTo>
                    <a:pt x="173" y="343"/>
                  </a:lnTo>
                  <a:lnTo>
                    <a:pt x="177" y="346"/>
                  </a:lnTo>
                  <a:lnTo>
                    <a:pt x="180" y="348"/>
                  </a:lnTo>
                  <a:lnTo>
                    <a:pt x="182" y="351"/>
                  </a:lnTo>
                  <a:lnTo>
                    <a:pt x="186" y="353"/>
                  </a:lnTo>
                  <a:lnTo>
                    <a:pt x="189" y="356"/>
                  </a:lnTo>
                  <a:lnTo>
                    <a:pt x="192" y="358"/>
                  </a:lnTo>
                  <a:lnTo>
                    <a:pt x="196" y="360"/>
                  </a:lnTo>
                  <a:lnTo>
                    <a:pt x="198" y="362"/>
                  </a:lnTo>
                  <a:lnTo>
                    <a:pt x="201" y="364"/>
                  </a:lnTo>
                  <a:lnTo>
                    <a:pt x="204" y="367"/>
                  </a:lnTo>
                  <a:lnTo>
                    <a:pt x="208" y="368"/>
                  </a:lnTo>
                  <a:lnTo>
                    <a:pt x="211" y="370"/>
                  </a:lnTo>
                  <a:lnTo>
                    <a:pt x="214" y="372"/>
                  </a:lnTo>
                  <a:lnTo>
                    <a:pt x="218" y="374"/>
                  </a:lnTo>
                  <a:lnTo>
                    <a:pt x="221" y="375"/>
                  </a:lnTo>
                  <a:lnTo>
                    <a:pt x="224" y="378"/>
                  </a:lnTo>
                  <a:lnTo>
                    <a:pt x="229" y="380"/>
                  </a:lnTo>
                  <a:lnTo>
                    <a:pt x="232" y="381"/>
                  </a:lnTo>
                  <a:lnTo>
                    <a:pt x="235" y="383"/>
                  </a:lnTo>
                  <a:lnTo>
                    <a:pt x="239" y="384"/>
                  </a:lnTo>
                  <a:lnTo>
                    <a:pt x="242" y="387"/>
                  </a:lnTo>
                  <a:lnTo>
                    <a:pt x="246" y="388"/>
                  </a:lnTo>
                  <a:lnTo>
                    <a:pt x="250" y="390"/>
                  </a:lnTo>
                  <a:lnTo>
                    <a:pt x="253" y="391"/>
                  </a:lnTo>
                  <a:lnTo>
                    <a:pt x="257" y="392"/>
                  </a:lnTo>
                  <a:lnTo>
                    <a:pt x="261" y="393"/>
                  </a:lnTo>
                  <a:lnTo>
                    <a:pt x="264" y="395"/>
                  </a:lnTo>
                  <a:lnTo>
                    <a:pt x="269" y="396"/>
                  </a:lnTo>
                  <a:lnTo>
                    <a:pt x="272" y="398"/>
                  </a:lnTo>
                  <a:lnTo>
                    <a:pt x="276" y="399"/>
                  </a:lnTo>
                  <a:lnTo>
                    <a:pt x="280" y="400"/>
                  </a:lnTo>
                  <a:lnTo>
                    <a:pt x="284" y="401"/>
                  </a:lnTo>
                  <a:lnTo>
                    <a:pt x="287" y="402"/>
                  </a:lnTo>
                  <a:lnTo>
                    <a:pt x="292" y="403"/>
                  </a:lnTo>
                  <a:lnTo>
                    <a:pt x="296" y="404"/>
                  </a:lnTo>
                  <a:lnTo>
                    <a:pt x="299" y="405"/>
                  </a:lnTo>
                  <a:lnTo>
                    <a:pt x="304" y="406"/>
                  </a:lnTo>
                  <a:lnTo>
                    <a:pt x="308" y="406"/>
                  </a:lnTo>
                  <a:lnTo>
                    <a:pt x="312" y="408"/>
                  </a:lnTo>
                  <a:lnTo>
                    <a:pt x="316" y="409"/>
                  </a:lnTo>
                  <a:lnTo>
                    <a:pt x="320" y="410"/>
                  </a:lnTo>
                  <a:lnTo>
                    <a:pt x="325" y="410"/>
                  </a:lnTo>
                  <a:lnTo>
                    <a:pt x="328" y="411"/>
                  </a:lnTo>
                  <a:lnTo>
                    <a:pt x="333" y="411"/>
                  </a:lnTo>
                  <a:lnTo>
                    <a:pt x="337" y="412"/>
                  </a:lnTo>
                  <a:lnTo>
                    <a:pt x="341" y="413"/>
                  </a:lnTo>
                  <a:lnTo>
                    <a:pt x="346" y="413"/>
                  </a:lnTo>
                  <a:lnTo>
                    <a:pt x="350" y="414"/>
                  </a:lnTo>
                  <a:lnTo>
                    <a:pt x="355" y="414"/>
                  </a:lnTo>
                  <a:lnTo>
                    <a:pt x="359" y="415"/>
                  </a:lnTo>
                  <a:lnTo>
                    <a:pt x="364" y="415"/>
                  </a:lnTo>
                  <a:lnTo>
                    <a:pt x="368" y="415"/>
                  </a:lnTo>
                  <a:lnTo>
                    <a:pt x="372" y="416"/>
                  </a:lnTo>
                  <a:lnTo>
                    <a:pt x="377" y="416"/>
                  </a:lnTo>
                  <a:lnTo>
                    <a:pt x="381" y="416"/>
                  </a:lnTo>
                  <a:lnTo>
                    <a:pt x="386" y="417"/>
                  </a:lnTo>
                  <a:lnTo>
                    <a:pt x="395" y="417"/>
                  </a:lnTo>
                  <a:lnTo>
                    <a:pt x="403" y="419"/>
                  </a:lnTo>
                  <a:lnTo>
                    <a:pt x="412" y="419"/>
                  </a:lnTo>
                  <a:lnTo>
                    <a:pt x="422" y="419"/>
                  </a:lnTo>
                  <a:lnTo>
                    <a:pt x="431" y="420"/>
                  </a:lnTo>
                  <a:lnTo>
                    <a:pt x="441" y="420"/>
                  </a:lnTo>
                  <a:lnTo>
                    <a:pt x="450" y="420"/>
                  </a:lnTo>
                  <a:lnTo>
                    <a:pt x="460" y="420"/>
                  </a:lnTo>
                  <a:lnTo>
                    <a:pt x="469" y="420"/>
                  </a:lnTo>
                  <a:lnTo>
                    <a:pt x="479" y="420"/>
                  </a:lnTo>
                  <a:lnTo>
                    <a:pt x="488" y="420"/>
                  </a:lnTo>
                  <a:lnTo>
                    <a:pt x="497" y="420"/>
                  </a:lnTo>
                  <a:lnTo>
                    <a:pt x="507" y="420"/>
                  </a:lnTo>
                  <a:lnTo>
                    <a:pt x="517" y="419"/>
                  </a:lnTo>
                  <a:lnTo>
                    <a:pt x="527" y="419"/>
                  </a:lnTo>
                  <a:lnTo>
                    <a:pt x="537" y="419"/>
                  </a:lnTo>
                  <a:lnTo>
                    <a:pt x="556" y="419"/>
                  </a:lnTo>
                  <a:lnTo>
                    <a:pt x="576" y="417"/>
                  </a:lnTo>
                  <a:lnTo>
                    <a:pt x="596" y="417"/>
                  </a:lnTo>
                  <a:lnTo>
                    <a:pt x="616" y="416"/>
                  </a:lnTo>
                  <a:lnTo>
                    <a:pt x="626" y="416"/>
                  </a:lnTo>
                  <a:lnTo>
                    <a:pt x="635" y="416"/>
                  </a:lnTo>
                  <a:lnTo>
                    <a:pt x="645" y="416"/>
                  </a:lnTo>
                  <a:lnTo>
                    <a:pt x="655" y="416"/>
                  </a:lnTo>
                  <a:lnTo>
                    <a:pt x="664" y="416"/>
                  </a:lnTo>
                  <a:lnTo>
                    <a:pt x="674" y="416"/>
                  </a:lnTo>
                  <a:lnTo>
                    <a:pt x="684" y="416"/>
                  </a:lnTo>
                  <a:lnTo>
                    <a:pt x="694" y="417"/>
                  </a:lnTo>
                  <a:lnTo>
                    <a:pt x="704" y="417"/>
                  </a:lnTo>
                  <a:lnTo>
                    <a:pt x="714" y="417"/>
                  </a:lnTo>
                  <a:lnTo>
                    <a:pt x="723" y="417"/>
                  </a:lnTo>
                  <a:lnTo>
                    <a:pt x="733" y="419"/>
                  </a:lnTo>
                  <a:lnTo>
                    <a:pt x="743" y="419"/>
                  </a:lnTo>
                  <a:lnTo>
                    <a:pt x="753" y="419"/>
                  </a:lnTo>
                  <a:lnTo>
                    <a:pt x="761" y="420"/>
                  </a:lnTo>
                  <a:lnTo>
                    <a:pt x="771" y="420"/>
                  </a:lnTo>
                  <a:lnTo>
                    <a:pt x="781" y="421"/>
                  </a:lnTo>
                  <a:lnTo>
                    <a:pt x="790" y="421"/>
                  </a:lnTo>
                  <a:lnTo>
                    <a:pt x="800" y="422"/>
                  </a:lnTo>
                  <a:lnTo>
                    <a:pt x="810" y="423"/>
                  </a:lnTo>
                  <a:lnTo>
                    <a:pt x="829" y="424"/>
                  </a:lnTo>
                  <a:lnTo>
                    <a:pt x="848" y="425"/>
                  </a:lnTo>
                  <a:lnTo>
                    <a:pt x="866" y="426"/>
                  </a:lnTo>
                  <a:lnTo>
                    <a:pt x="885" y="429"/>
                  </a:lnTo>
                  <a:lnTo>
                    <a:pt x="904" y="430"/>
                  </a:lnTo>
                  <a:lnTo>
                    <a:pt x="923" y="432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73" name="Line 1293"/>
            <p:cNvSpPr>
              <a:spLocks noChangeShapeType="1"/>
            </p:cNvSpPr>
            <p:nvPr/>
          </p:nvSpPr>
          <p:spPr bwMode="auto">
            <a:xfrm flipH="1" flipV="1">
              <a:off x="2723" y="2540"/>
              <a:ext cx="125" cy="12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74" name="Line 1294"/>
            <p:cNvSpPr>
              <a:spLocks noChangeShapeType="1"/>
            </p:cNvSpPr>
            <p:nvPr/>
          </p:nvSpPr>
          <p:spPr bwMode="auto">
            <a:xfrm flipH="1" flipV="1">
              <a:off x="2791" y="2556"/>
              <a:ext cx="114" cy="11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75" name="Line 1295"/>
            <p:cNvSpPr>
              <a:spLocks noChangeShapeType="1"/>
            </p:cNvSpPr>
            <p:nvPr/>
          </p:nvSpPr>
          <p:spPr bwMode="auto">
            <a:xfrm flipH="1" flipV="1">
              <a:off x="2720" y="2485"/>
              <a:ext cx="46" cy="4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76" name="Line 1296"/>
            <p:cNvSpPr>
              <a:spLocks noChangeShapeType="1"/>
            </p:cNvSpPr>
            <p:nvPr/>
          </p:nvSpPr>
          <p:spPr bwMode="auto">
            <a:xfrm flipH="1" flipV="1">
              <a:off x="2810" y="2521"/>
              <a:ext cx="144" cy="14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77" name="Line 1297"/>
            <p:cNvSpPr>
              <a:spLocks noChangeShapeType="1"/>
            </p:cNvSpPr>
            <p:nvPr/>
          </p:nvSpPr>
          <p:spPr bwMode="auto">
            <a:xfrm flipH="1" flipV="1">
              <a:off x="2897" y="2556"/>
              <a:ext cx="111" cy="11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78" name="Line 1298"/>
            <p:cNvSpPr>
              <a:spLocks noChangeShapeType="1"/>
            </p:cNvSpPr>
            <p:nvPr/>
          </p:nvSpPr>
          <p:spPr bwMode="auto">
            <a:xfrm flipH="1" flipV="1">
              <a:off x="2821" y="2480"/>
              <a:ext cx="43" cy="4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79" name="Line 1299"/>
            <p:cNvSpPr>
              <a:spLocks noChangeShapeType="1"/>
            </p:cNvSpPr>
            <p:nvPr/>
          </p:nvSpPr>
          <p:spPr bwMode="auto">
            <a:xfrm flipH="1" flipV="1">
              <a:off x="2911" y="2518"/>
              <a:ext cx="155" cy="15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80" name="Line 1300"/>
            <p:cNvSpPr>
              <a:spLocks noChangeShapeType="1"/>
            </p:cNvSpPr>
            <p:nvPr/>
          </p:nvSpPr>
          <p:spPr bwMode="auto">
            <a:xfrm flipH="1" flipV="1">
              <a:off x="3000" y="2553"/>
              <a:ext cx="71" cy="7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81" name="Line 1301"/>
            <p:cNvSpPr>
              <a:spLocks noChangeShapeType="1"/>
            </p:cNvSpPr>
            <p:nvPr/>
          </p:nvSpPr>
          <p:spPr bwMode="auto">
            <a:xfrm flipH="1" flipV="1">
              <a:off x="2921" y="2475"/>
              <a:ext cx="41" cy="4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82" name="Line 1302"/>
            <p:cNvSpPr>
              <a:spLocks noChangeShapeType="1"/>
            </p:cNvSpPr>
            <p:nvPr/>
          </p:nvSpPr>
          <p:spPr bwMode="auto">
            <a:xfrm flipH="1" flipV="1">
              <a:off x="3011" y="2513"/>
              <a:ext cx="60" cy="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83" name="Line 1303"/>
            <p:cNvSpPr>
              <a:spLocks noChangeShapeType="1"/>
            </p:cNvSpPr>
            <p:nvPr/>
          </p:nvSpPr>
          <p:spPr bwMode="auto">
            <a:xfrm flipH="1" flipV="1">
              <a:off x="3022" y="2472"/>
              <a:ext cx="38" cy="3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04312" name="Group 2232"/>
          <p:cNvGrpSpPr>
            <a:grpSpLocks/>
          </p:cNvGrpSpPr>
          <p:nvPr/>
        </p:nvGrpSpPr>
        <p:grpSpPr bwMode="auto">
          <a:xfrm>
            <a:off x="3435350" y="5626100"/>
            <a:ext cx="1524000" cy="854075"/>
            <a:chOff x="2164" y="3544"/>
            <a:chExt cx="960" cy="538"/>
          </a:xfrm>
        </p:grpSpPr>
        <p:sp>
          <p:nvSpPr>
            <p:cNvPr id="303385" name="Line 1305"/>
            <p:cNvSpPr>
              <a:spLocks noChangeShapeType="1"/>
            </p:cNvSpPr>
            <p:nvPr/>
          </p:nvSpPr>
          <p:spPr bwMode="auto">
            <a:xfrm flipH="1">
              <a:off x="2984" y="3616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86" name="Line 1306"/>
            <p:cNvSpPr>
              <a:spLocks noChangeShapeType="1"/>
            </p:cNvSpPr>
            <p:nvPr/>
          </p:nvSpPr>
          <p:spPr bwMode="auto">
            <a:xfrm>
              <a:off x="3039" y="3544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87" name="Line 1307"/>
            <p:cNvSpPr>
              <a:spLocks noChangeShapeType="1"/>
            </p:cNvSpPr>
            <p:nvPr/>
          </p:nvSpPr>
          <p:spPr bwMode="auto">
            <a:xfrm>
              <a:off x="2164" y="3813"/>
              <a:ext cx="25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88" name="Line 1308"/>
            <p:cNvSpPr>
              <a:spLocks noChangeShapeType="1"/>
            </p:cNvSpPr>
            <p:nvPr/>
          </p:nvSpPr>
          <p:spPr bwMode="auto">
            <a:xfrm>
              <a:off x="2450" y="3813"/>
              <a:ext cx="2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89" name="Line 1309"/>
            <p:cNvSpPr>
              <a:spLocks noChangeShapeType="1"/>
            </p:cNvSpPr>
            <p:nvPr/>
          </p:nvSpPr>
          <p:spPr bwMode="auto">
            <a:xfrm>
              <a:off x="2510" y="3813"/>
              <a:ext cx="268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90" name="Line 1310"/>
            <p:cNvSpPr>
              <a:spLocks noChangeShapeType="1"/>
            </p:cNvSpPr>
            <p:nvPr/>
          </p:nvSpPr>
          <p:spPr bwMode="auto">
            <a:xfrm>
              <a:off x="2814" y="3813"/>
              <a:ext cx="26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91" name="Line 1311"/>
            <p:cNvSpPr>
              <a:spLocks noChangeShapeType="1"/>
            </p:cNvSpPr>
            <p:nvPr/>
          </p:nvSpPr>
          <p:spPr bwMode="auto">
            <a:xfrm>
              <a:off x="2872" y="3813"/>
              <a:ext cx="25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92" name="Line 1312"/>
            <p:cNvSpPr>
              <a:spLocks noChangeShapeType="1"/>
            </p:cNvSpPr>
            <p:nvPr/>
          </p:nvSpPr>
          <p:spPr bwMode="auto">
            <a:xfrm flipH="1">
              <a:off x="2252" y="4082"/>
              <a:ext cx="30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93" name="Freeform 1313"/>
            <p:cNvSpPr>
              <a:spLocks/>
            </p:cNvSpPr>
            <p:nvPr/>
          </p:nvSpPr>
          <p:spPr bwMode="auto">
            <a:xfrm>
              <a:off x="2247" y="3813"/>
              <a:ext cx="54" cy="269"/>
            </a:xfrm>
            <a:custGeom>
              <a:avLst/>
              <a:gdLst>
                <a:gd name="T0" fmla="*/ 0 w 179"/>
                <a:gd name="T1" fmla="*/ 0 h 861"/>
                <a:gd name="T2" fmla="*/ 13 w 179"/>
                <a:gd name="T3" fmla="*/ 13 h 861"/>
                <a:gd name="T4" fmla="*/ 27 w 179"/>
                <a:gd name="T5" fmla="*/ 27 h 861"/>
                <a:gd name="T6" fmla="*/ 39 w 179"/>
                <a:gd name="T7" fmla="*/ 42 h 861"/>
                <a:gd name="T8" fmla="*/ 51 w 179"/>
                <a:gd name="T9" fmla="*/ 56 h 861"/>
                <a:gd name="T10" fmla="*/ 62 w 179"/>
                <a:gd name="T11" fmla="*/ 70 h 861"/>
                <a:gd name="T12" fmla="*/ 72 w 179"/>
                <a:gd name="T13" fmla="*/ 86 h 861"/>
                <a:gd name="T14" fmla="*/ 82 w 179"/>
                <a:gd name="T15" fmla="*/ 100 h 861"/>
                <a:gd name="T16" fmla="*/ 92 w 179"/>
                <a:gd name="T17" fmla="*/ 116 h 861"/>
                <a:gd name="T18" fmla="*/ 101 w 179"/>
                <a:gd name="T19" fmla="*/ 131 h 861"/>
                <a:gd name="T20" fmla="*/ 109 w 179"/>
                <a:gd name="T21" fmla="*/ 148 h 861"/>
                <a:gd name="T22" fmla="*/ 117 w 179"/>
                <a:gd name="T23" fmla="*/ 163 h 861"/>
                <a:gd name="T24" fmla="*/ 124 w 179"/>
                <a:gd name="T25" fmla="*/ 179 h 861"/>
                <a:gd name="T26" fmla="*/ 132 w 179"/>
                <a:gd name="T27" fmla="*/ 195 h 861"/>
                <a:gd name="T28" fmla="*/ 137 w 179"/>
                <a:gd name="T29" fmla="*/ 212 h 861"/>
                <a:gd name="T30" fmla="*/ 144 w 179"/>
                <a:gd name="T31" fmla="*/ 227 h 861"/>
                <a:gd name="T32" fmla="*/ 149 w 179"/>
                <a:gd name="T33" fmla="*/ 244 h 861"/>
                <a:gd name="T34" fmla="*/ 154 w 179"/>
                <a:gd name="T35" fmla="*/ 260 h 861"/>
                <a:gd name="T36" fmla="*/ 158 w 179"/>
                <a:gd name="T37" fmla="*/ 276 h 861"/>
                <a:gd name="T38" fmla="*/ 163 w 179"/>
                <a:gd name="T39" fmla="*/ 292 h 861"/>
                <a:gd name="T40" fmla="*/ 166 w 179"/>
                <a:gd name="T41" fmla="*/ 309 h 861"/>
                <a:gd name="T42" fmla="*/ 169 w 179"/>
                <a:gd name="T43" fmla="*/ 325 h 861"/>
                <a:gd name="T44" fmla="*/ 171 w 179"/>
                <a:gd name="T45" fmla="*/ 341 h 861"/>
                <a:gd name="T46" fmla="*/ 174 w 179"/>
                <a:gd name="T47" fmla="*/ 357 h 861"/>
                <a:gd name="T48" fmla="*/ 176 w 179"/>
                <a:gd name="T49" fmla="*/ 372 h 861"/>
                <a:gd name="T50" fmla="*/ 177 w 179"/>
                <a:gd name="T51" fmla="*/ 389 h 861"/>
                <a:gd name="T52" fmla="*/ 178 w 179"/>
                <a:gd name="T53" fmla="*/ 404 h 861"/>
                <a:gd name="T54" fmla="*/ 179 w 179"/>
                <a:gd name="T55" fmla="*/ 418 h 861"/>
                <a:gd name="T56" fmla="*/ 179 w 179"/>
                <a:gd name="T57" fmla="*/ 434 h 861"/>
                <a:gd name="T58" fmla="*/ 179 w 179"/>
                <a:gd name="T59" fmla="*/ 449 h 861"/>
                <a:gd name="T60" fmla="*/ 178 w 179"/>
                <a:gd name="T61" fmla="*/ 464 h 861"/>
                <a:gd name="T62" fmla="*/ 178 w 179"/>
                <a:gd name="T63" fmla="*/ 478 h 861"/>
                <a:gd name="T64" fmla="*/ 176 w 179"/>
                <a:gd name="T65" fmla="*/ 491 h 861"/>
                <a:gd name="T66" fmla="*/ 175 w 179"/>
                <a:gd name="T67" fmla="*/ 506 h 861"/>
                <a:gd name="T68" fmla="*/ 172 w 179"/>
                <a:gd name="T69" fmla="*/ 519 h 861"/>
                <a:gd name="T70" fmla="*/ 170 w 179"/>
                <a:gd name="T71" fmla="*/ 532 h 861"/>
                <a:gd name="T72" fmla="*/ 168 w 179"/>
                <a:gd name="T73" fmla="*/ 544 h 861"/>
                <a:gd name="T74" fmla="*/ 166 w 179"/>
                <a:gd name="T75" fmla="*/ 558 h 861"/>
                <a:gd name="T76" fmla="*/ 163 w 179"/>
                <a:gd name="T77" fmla="*/ 570 h 861"/>
                <a:gd name="T78" fmla="*/ 159 w 179"/>
                <a:gd name="T79" fmla="*/ 581 h 861"/>
                <a:gd name="T80" fmla="*/ 155 w 179"/>
                <a:gd name="T81" fmla="*/ 593 h 861"/>
                <a:gd name="T82" fmla="*/ 151 w 179"/>
                <a:gd name="T83" fmla="*/ 604 h 861"/>
                <a:gd name="T84" fmla="*/ 147 w 179"/>
                <a:gd name="T85" fmla="*/ 615 h 861"/>
                <a:gd name="T86" fmla="*/ 143 w 179"/>
                <a:gd name="T87" fmla="*/ 626 h 861"/>
                <a:gd name="T88" fmla="*/ 138 w 179"/>
                <a:gd name="T89" fmla="*/ 637 h 861"/>
                <a:gd name="T90" fmla="*/ 133 w 179"/>
                <a:gd name="T91" fmla="*/ 647 h 861"/>
                <a:gd name="T92" fmla="*/ 127 w 179"/>
                <a:gd name="T93" fmla="*/ 658 h 861"/>
                <a:gd name="T94" fmla="*/ 122 w 179"/>
                <a:gd name="T95" fmla="*/ 668 h 861"/>
                <a:gd name="T96" fmla="*/ 116 w 179"/>
                <a:gd name="T97" fmla="*/ 679 h 861"/>
                <a:gd name="T98" fmla="*/ 104 w 179"/>
                <a:gd name="T99" fmla="*/ 700 h 861"/>
                <a:gd name="T100" fmla="*/ 92 w 179"/>
                <a:gd name="T101" fmla="*/ 721 h 861"/>
                <a:gd name="T102" fmla="*/ 77 w 179"/>
                <a:gd name="T103" fmla="*/ 742 h 861"/>
                <a:gd name="T104" fmla="*/ 71 w 179"/>
                <a:gd name="T105" fmla="*/ 753 h 861"/>
                <a:gd name="T106" fmla="*/ 63 w 179"/>
                <a:gd name="T107" fmla="*/ 764 h 861"/>
                <a:gd name="T108" fmla="*/ 56 w 179"/>
                <a:gd name="T109" fmla="*/ 775 h 861"/>
                <a:gd name="T110" fmla="*/ 49 w 179"/>
                <a:gd name="T111" fmla="*/ 787 h 861"/>
                <a:gd name="T112" fmla="*/ 41 w 179"/>
                <a:gd name="T113" fmla="*/ 799 h 861"/>
                <a:gd name="T114" fmla="*/ 33 w 179"/>
                <a:gd name="T115" fmla="*/ 810 h 861"/>
                <a:gd name="T116" fmla="*/ 24 w 179"/>
                <a:gd name="T117" fmla="*/ 822 h 861"/>
                <a:gd name="T118" fmla="*/ 17 w 179"/>
                <a:gd name="T119" fmla="*/ 835 h 861"/>
                <a:gd name="T120" fmla="*/ 9 w 179"/>
                <a:gd name="T121" fmla="*/ 847 h 861"/>
                <a:gd name="T122" fmla="*/ 0 w 179"/>
                <a:gd name="T123" fmla="*/ 861 h 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9" h="861">
                  <a:moveTo>
                    <a:pt x="0" y="0"/>
                  </a:moveTo>
                  <a:lnTo>
                    <a:pt x="13" y="13"/>
                  </a:lnTo>
                  <a:lnTo>
                    <a:pt x="27" y="27"/>
                  </a:lnTo>
                  <a:lnTo>
                    <a:pt x="39" y="42"/>
                  </a:lnTo>
                  <a:lnTo>
                    <a:pt x="51" y="56"/>
                  </a:lnTo>
                  <a:lnTo>
                    <a:pt x="62" y="70"/>
                  </a:lnTo>
                  <a:lnTo>
                    <a:pt x="72" y="86"/>
                  </a:lnTo>
                  <a:lnTo>
                    <a:pt x="82" y="100"/>
                  </a:lnTo>
                  <a:lnTo>
                    <a:pt x="92" y="116"/>
                  </a:lnTo>
                  <a:lnTo>
                    <a:pt x="101" y="131"/>
                  </a:lnTo>
                  <a:lnTo>
                    <a:pt x="109" y="148"/>
                  </a:lnTo>
                  <a:lnTo>
                    <a:pt x="117" y="163"/>
                  </a:lnTo>
                  <a:lnTo>
                    <a:pt x="124" y="179"/>
                  </a:lnTo>
                  <a:lnTo>
                    <a:pt x="132" y="195"/>
                  </a:lnTo>
                  <a:lnTo>
                    <a:pt x="137" y="212"/>
                  </a:lnTo>
                  <a:lnTo>
                    <a:pt x="144" y="227"/>
                  </a:lnTo>
                  <a:lnTo>
                    <a:pt x="149" y="244"/>
                  </a:lnTo>
                  <a:lnTo>
                    <a:pt x="154" y="260"/>
                  </a:lnTo>
                  <a:lnTo>
                    <a:pt x="158" y="276"/>
                  </a:lnTo>
                  <a:lnTo>
                    <a:pt x="163" y="292"/>
                  </a:lnTo>
                  <a:lnTo>
                    <a:pt x="166" y="309"/>
                  </a:lnTo>
                  <a:lnTo>
                    <a:pt x="169" y="325"/>
                  </a:lnTo>
                  <a:lnTo>
                    <a:pt x="171" y="341"/>
                  </a:lnTo>
                  <a:lnTo>
                    <a:pt x="174" y="357"/>
                  </a:lnTo>
                  <a:lnTo>
                    <a:pt x="176" y="372"/>
                  </a:lnTo>
                  <a:lnTo>
                    <a:pt x="177" y="389"/>
                  </a:lnTo>
                  <a:lnTo>
                    <a:pt x="178" y="404"/>
                  </a:lnTo>
                  <a:lnTo>
                    <a:pt x="179" y="418"/>
                  </a:lnTo>
                  <a:lnTo>
                    <a:pt x="179" y="434"/>
                  </a:lnTo>
                  <a:lnTo>
                    <a:pt x="179" y="449"/>
                  </a:lnTo>
                  <a:lnTo>
                    <a:pt x="178" y="464"/>
                  </a:lnTo>
                  <a:lnTo>
                    <a:pt x="178" y="478"/>
                  </a:lnTo>
                  <a:lnTo>
                    <a:pt x="176" y="491"/>
                  </a:lnTo>
                  <a:lnTo>
                    <a:pt x="175" y="506"/>
                  </a:lnTo>
                  <a:lnTo>
                    <a:pt x="172" y="519"/>
                  </a:lnTo>
                  <a:lnTo>
                    <a:pt x="170" y="532"/>
                  </a:lnTo>
                  <a:lnTo>
                    <a:pt x="168" y="544"/>
                  </a:lnTo>
                  <a:lnTo>
                    <a:pt x="166" y="558"/>
                  </a:lnTo>
                  <a:lnTo>
                    <a:pt x="163" y="570"/>
                  </a:lnTo>
                  <a:lnTo>
                    <a:pt x="159" y="581"/>
                  </a:lnTo>
                  <a:lnTo>
                    <a:pt x="155" y="593"/>
                  </a:lnTo>
                  <a:lnTo>
                    <a:pt x="151" y="604"/>
                  </a:lnTo>
                  <a:lnTo>
                    <a:pt x="147" y="615"/>
                  </a:lnTo>
                  <a:lnTo>
                    <a:pt x="143" y="626"/>
                  </a:lnTo>
                  <a:lnTo>
                    <a:pt x="138" y="637"/>
                  </a:lnTo>
                  <a:lnTo>
                    <a:pt x="133" y="647"/>
                  </a:lnTo>
                  <a:lnTo>
                    <a:pt x="127" y="658"/>
                  </a:lnTo>
                  <a:lnTo>
                    <a:pt x="122" y="668"/>
                  </a:lnTo>
                  <a:lnTo>
                    <a:pt x="116" y="679"/>
                  </a:lnTo>
                  <a:lnTo>
                    <a:pt x="104" y="700"/>
                  </a:lnTo>
                  <a:lnTo>
                    <a:pt x="92" y="721"/>
                  </a:lnTo>
                  <a:lnTo>
                    <a:pt x="77" y="742"/>
                  </a:lnTo>
                  <a:lnTo>
                    <a:pt x="71" y="753"/>
                  </a:lnTo>
                  <a:lnTo>
                    <a:pt x="63" y="764"/>
                  </a:lnTo>
                  <a:lnTo>
                    <a:pt x="56" y="775"/>
                  </a:lnTo>
                  <a:lnTo>
                    <a:pt x="49" y="787"/>
                  </a:lnTo>
                  <a:lnTo>
                    <a:pt x="41" y="799"/>
                  </a:lnTo>
                  <a:lnTo>
                    <a:pt x="33" y="810"/>
                  </a:lnTo>
                  <a:lnTo>
                    <a:pt x="24" y="822"/>
                  </a:lnTo>
                  <a:lnTo>
                    <a:pt x="17" y="835"/>
                  </a:lnTo>
                  <a:lnTo>
                    <a:pt x="9" y="847"/>
                  </a:lnTo>
                  <a:lnTo>
                    <a:pt x="0" y="861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94" name="Freeform 1314"/>
            <p:cNvSpPr>
              <a:spLocks/>
            </p:cNvSpPr>
            <p:nvPr/>
          </p:nvSpPr>
          <p:spPr bwMode="auto">
            <a:xfrm>
              <a:off x="2191" y="3813"/>
              <a:ext cx="56" cy="269"/>
            </a:xfrm>
            <a:custGeom>
              <a:avLst/>
              <a:gdLst>
                <a:gd name="T0" fmla="*/ 178 w 178"/>
                <a:gd name="T1" fmla="*/ 0 h 861"/>
                <a:gd name="T2" fmla="*/ 165 w 178"/>
                <a:gd name="T3" fmla="*/ 13 h 861"/>
                <a:gd name="T4" fmla="*/ 152 w 178"/>
                <a:gd name="T5" fmla="*/ 27 h 861"/>
                <a:gd name="T6" fmla="*/ 139 w 178"/>
                <a:gd name="T7" fmla="*/ 42 h 861"/>
                <a:gd name="T8" fmla="*/ 128 w 178"/>
                <a:gd name="T9" fmla="*/ 56 h 861"/>
                <a:gd name="T10" fmla="*/ 117 w 178"/>
                <a:gd name="T11" fmla="*/ 70 h 861"/>
                <a:gd name="T12" fmla="*/ 106 w 178"/>
                <a:gd name="T13" fmla="*/ 86 h 861"/>
                <a:gd name="T14" fmla="*/ 96 w 178"/>
                <a:gd name="T15" fmla="*/ 100 h 861"/>
                <a:gd name="T16" fmla="*/ 87 w 178"/>
                <a:gd name="T17" fmla="*/ 116 h 861"/>
                <a:gd name="T18" fmla="*/ 77 w 178"/>
                <a:gd name="T19" fmla="*/ 131 h 861"/>
                <a:gd name="T20" fmla="*/ 70 w 178"/>
                <a:gd name="T21" fmla="*/ 148 h 861"/>
                <a:gd name="T22" fmla="*/ 62 w 178"/>
                <a:gd name="T23" fmla="*/ 163 h 861"/>
                <a:gd name="T24" fmla="*/ 54 w 178"/>
                <a:gd name="T25" fmla="*/ 179 h 861"/>
                <a:gd name="T26" fmla="*/ 48 w 178"/>
                <a:gd name="T27" fmla="*/ 195 h 861"/>
                <a:gd name="T28" fmla="*/ 41 w 178"/>
                <a:gd name="T29" fmla="*/ 212 h 861"/>
                <a:gd name="T30" fmla="*/ 35 w 178"/>
                <a:gd name="T31" fmla="*/ 227 h 861"/>
                <a:gd name="T32" fmla="*/ 30 w 178"/>
                <a:gd name="T33" fmla="*/ 244 h 861"/>
                <a:gd name="T34" fmla="*/ 24 w 178"/>
                <a:gd name="T35" fmla="*/ 260 h 861"/>
                <a:gd name="T36" fmla="*/ 20 w 178"/>
                <a:gd name="T37" fmla="*/ 276 h 861"/>
                <a:gd name="T38" fmla="*/ 17 w 178"/>
                <a:gd name="T39" fmla="*/ 292 h 861"/>
                <a:gd name="T40" fmla="*/ 13 w 178"/>
                <a:gd name="T41" fmla="*/ 309 h 861"/>
                <a:gd name="T42" fmla="*/ 10 w 178"/>
                <a:gd name="T43" fmla="*/ 325 h 861"/>
                <a:gd name="T44" fmla="*/ 7 w 178"/>
                <a:gd name="T45" fmla="*/ 341 h 861"/>
                <a:gd name="T46" fmla="*/ 5 w 178"/>
                <a:gd name="T47" fmla="*/ 357 h 861"/>
                <a:gd name="T48" fmla="*/ 3 w 178"/>
                <a:gd name="T49" fmla="*/ 372 h 861"/>
                <a:gd name="T50" fmla="*/ 1 w 178"/>
                <a:gd name="T51" fmla="*/ 389 h 861"/>
                <a:gd name="T52" fmla="*/ 0 w 178"/>
                <a:gd name="T53" fmla="*/ 404 h 861"/>
                <a:gd name="T54" fmla="*/ 0 w 178"/>
                <a:gd name="T55" fmla="*/ 418 h 861"/>
                <a:gd name="T56" fmla="*/ 0 w 178"/>
                <a:gd name="T57" fmla="*/ 434 h 861"/>
                <a:gd name="T58" fmla="*/ 0 w 178"/>
                <a:gd name="T59" fmla="*/ 449 h 861"/>
                <a:gd name="T60" fmla="*/ 0 w 178"/>
                <a:gd name="T61" fmla="*/ 464 h 861"/>
                <a:gd name="T62" fmla="*/ 1 w 178"/>
                <a:gd name="T63" fmla="*/ 478 h 861"/>
                <a:gd name="T64" fmla="*/ 2 w 178"/>
                <a:gd name="T65" fmla="*/ 491 h 861"/>
                <a:gd name="T66" fmla="*/ 3 w 178"/>
                <a:gd name="T67" fmla="*/ 506 h 861"/>
                <a:gd name="T68" fmla="*/ 6 w 178"/>
                <a:gd name="T69" fmla="*/ 519 h 861"/>
                <a:gd name="T70" fmla="*/ 8 w 178"/>
                <a:gd name="T71" fmla="*/ 532 h 861"/>
                <a:gd name="T72" fmla="*/ 10 w 178"/>
                <a:gd name="T73" fmla="*/ 544 h 861"/>
                <a:gd name="T74" fmla="*/ 13 w 178"/>
                <a:gd name="T75" fmla="*/ 558 h 861"/>
                <a:gd name="T76" fmla="*/ 17 w 178"/>
                <a:gd name="T77" fmla="*/ 570 h 861"/>
                <a:gd name="T78" fmla="*/ 20 w 178"/>
                <a:gd name="T79" fmla="*/ 581 h 861"/>
                <a:gd name="T80" fmla="*/ 23 w 178"/>
                <a:gd name="T81" fmla="*/ 593 h 861"/>
                <a:gd name="T82" fmla="*/ 28 w 178"/>
                <a:gd name="T83" fmla="*/ 604 h 861"/>
                <a:gd name="T84" fmla="*/ 32 w 178"/>
                <a:gd name="T85" fmla="*/ 615 h 861"/>
                <a:gd name="T86" fmla="*/ 37 w 178"/>
                <a:gd name="T87" fmla="*/ 626 h 861"/>
                <a:gd name="T88" fmla="*/ 41 w 178"/>
                <a:gd name="T89" fmla="*/ 637 h 861"/>
                <a:gd name="T90" fmla="*/ 45 w 178"/>
                <a:gd name="T91" fmla="*/ 647 h 861"/>
                <a:gd name="T92" fmla="*/ 51 w 178"/>
                <a:gd name="T93" fmla="*/ 658 h 861"/>
                <a:gd name="T94" fmla="*/ 56 w 178"/>
                <a:gd name="T95" fmla="*/ 668 h 861"/>
                <a:gd name="T96" fmla="*/ 62 w 178"/>
                <a:gd name="T97" fmla="*/ 679 h 861"/>
                <a:gd name="T98" fmla="*/ 74 w 178"/>
                <a:gd name="T99" fmla="*/ 700 h 861"/>
                <a:gd name="T100" fmla="*/ 87 w 178"/>
                <a:gd name="T101" fmla="*/ 721 h 861"/>
                <a:gd name="T102" fmla="*/ 101 w 178"/>
                <a:gd name="T103" fmla="*/ 742 h 861"/>
                <a:gd name="T104" fmla="*/ 108 w 178"/>
                <a:gd name="T105" fmla="*/ 753 h 861"/>
                <a:gd name="T106" fmla="*/ 115 w 178"/>
                <a:gd name="T107" fmla="*/ 764 h 861"/>
                <a:gd name="T108" fmla="*/ 123 w 178"/>
                <a:gd name="T109" fmla="*/ 775 h 861"/>
                <a:gd name="T110" fmla="*/ 131 w 178"/>
                <a:gd name="T111" fmla="*/ 787 h 861"/>
                <a:gd name="T112" fmla="*/ 138 w 178"/>
                <a:gd name="T113" fmla="*/ 799 h 861"/>
                <a:gd name="T114" fmla="*/ 146 w 178"/>
                <a:gd name="T115" fmla="*/ 810 h 861"/>
                <a:gd name="T116" fmla="*/ 154 w 178"/>
                <a:gd name="T117" fmla="*/ 822 h 861"/>
                <a:gd name="T118" fmla="*/ 161 w 178"/>
                <a:gd name="T119" fmla="*/ 835 h 861"/>
                <a:gd name="T120" fmla="*/ 170 w 178"/>
                <a:gd name="T121" fmla="*/ 847 h 861"/>
                <a:gd name="T122" fmla="*/ 178 w 178"/>
                <a:gd name="T123" fmla="*/ 861 h 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8" h="861">
                  <a:moveTo>
                    <a:pt x="178" y="0"/>
                  </a:moveTo>
                  <a:lnTo>
                    <a:pt x="165" y="13"/>
                  </a:lnTo>
                  <a:lnTo>
                    <a:pt x="152" y="27"/>
                  </a:lnTo>
                  <a:lnTo>
                    <a:pt x="139" y="42"/>
                  </a:lnTo>
                  <a:lnTo>
                    <a:pt x="128" y="56"/>
                  </a:lnTo>
                  <a:lnTo>
                    <a:pt x="117" y="70"/>
                  </a:lnTo>
                  <a:lnTo>
                    <a:pt x="106" y="86"/>
                  </a:lnTo>
                  <a:lnTo>
                    <a:pt x="96" y="100"/>
                  </a:lnTo>
                  <a:lnTo>
                    <a:pt x="87" y="116"/>
                  </a:lnTo>
                  <a:lnTo>
                    <a:pt x="77" y="131"/>
                  </a:lnTo>
                  <a:lnTo>
                    <a:pt x="70" y="148"/>
                  </a:lnTo>
                  <a:lnTo>
                    <a:pt x="62" y="163"/>
                  </a:lnTo>
                  <a:lnTo>
                    <a:pt x="54" y="179"/>
                  </a:lnTo>
                  <a:lnTo>
                    <a:pt x="48" y="195"/>
                  </a:lnTo>
                  <a:lnTo>
                    <a:pt x="41" y="212"/>
                  </a:lnTo>
                  <a:lnTo>
                    <a:pt x="35" y="227"/>
                  </a:lnTo>
                  <a:lnTo>
                    <a:pt x="30" y="244"/>
                  </a:lnTo>
                  <a:lnTo>
                    <a:pt x="24" y="260"/>
                  </a:lnTo>
                  <a:lnTo>
                    <a:pt x="20" y="276"/>
                  </a:lnTo>
                  <a:lnTo>
                    <a:pt x="17" y="292"/>
                  </a:lnTo>
                  <a:lnTo>
                    <a:pt x="13" y="309"/>
                  </a:lnTo>
                  <a:lnTo>
                    <a:pt x="10" y="325"/>
                  </a:lnTo>
                  <a:lnTo>
                    <a:pt x="7" y="341"/>
                  </a:lnTo>
                  <a:lnTo>
                    <a:pt x="5" y="357"/>
                  </a:lnTo>
                  <a:lnTo>
                    <a:pt x="3" y="372"/>
                  </a:lnTo>
                  <a:lnTo>
                    <a:pt x="1" y="389"/>
                  </a:lnTo>
                  <a:lnTo>
                    <a:pt x="0" y="404"/>
                  </a:lnTo>
                  <a:lnTo>
                    <a:pt x="0" y="418"/>
                  </a:lnTo>
                  <a:lnTo>
                    <a:pt x="0" y="434"/>
                  </a:lnTo>
                  <a:lnTo>
                    <a:pt x="0" y="449"/>
                  </a:lnTo>
                  <a:lnTo>
                    <a:pt x="0" y="464"/>
                  </a:lnTo>
                  <a:lnTo>
                    <a:pt x="1" y="478"/>
                  </a:lnTo>
                  <a:lnTo>
                    <a:pt x="2" y="491"/>
                  </a:lnTo>
                  <a:lnTo>
                    <a:pt x="3" y="506"/>
                  </a:lnTo>
                  <a:lnTo>
                    <a:pt x="6" y="519"/>
                  </a:lnTo>
                  <a:lnTo>
                    <a:pt x="8" y="532"/>
                  </a:lnTo>
                  <a:lnTo>
                    <a:pt x="10" y="544"/>
                  </a:lnTo>
                  <a:lnTo>
                    <a:pt x="13" y="558"/>
                  </a:lnTo>
                  <a:lnTo>
                    <a:pt x="17" y="570"/>
                  </a:lnTo>
                  <a:lnTo>
                    <a:pt x="20" y="581"/>
                  </a:lnTo>
                  <a:lnTo>
                    <a:pt x="23" y="593"/>
                  </a:lnTo>
                  <a:lnTo>
                    <a:pt x="28" y="604"/>
                  </a:lnTo>
                  <a:lnTo>
                    <a:pt x="32" y="615"/>
                  </a:lnTo>
                  <a:lnTo>
                    <a:pt x="37" y="626"/>
                  </a:lnTo>
                  <a:lnTo>
                    <a:pt x="41" y="637"/>
                  </a:lnTo>
                  <a:lnTo>
                    <a:pt x="45" y="647"/>
                  </a:lnTo>
                  <a:lnTo>
                    <a:pt x="51" y="658"/>
                  </a:lnTo>
                  <a:lnTo>
                    <a:pt x="56" y="668"/>
                  </a:lnTo>
                  <a:lnTo>
                    <a:pt x="62" y="679"/>
                  </a:lnTo>
                  <a:lnTo>
                    <a:pt x="74" y="700"/>
                  </a:lnTo>
                  <a:lnTo>
                    <a:pt x="87" y="721"/>
                  </a:lnTo>
                  <a:lnTo>
                    <a:pt x="101" y="742"/>
                  </a:lnTo>
                  <a:lnTo>
                    <a:pt x="108" y="753"/>
                  </a:lnTo>
                  <a:lnTo>
                    <a:pt x="115" y="764"/>
                  </a:lnTo>
                  <a:lnTo>
                    <a:pt x="123" y="775"/>
                  </a:lnTo>
                  <a:lnTo>
                    <a:pt x="131" y="787"/>
                  </a:lnTo>
                  <a:lnTo>
                    <a:pt x="138" y="799"/>
                  </a:lnTo>
                  <a:lnTo>
                    <a:pt x="146" y="810"/>
                  </a:lnTo>
                  <a:lnTo>
                    <a:pt x="154" y="822"/>
                  </a:lnTo>
                  <a:lnTo>
                    <a:pt x="161" y="835"/>
                  </a:lnTo>
                  <a:lnTo>
                    <a:pt x="170" y="847"/>
                  </a:lnTo>
                  <a:lnTo>
                    <a:pt x="178" y="861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95" name="Line 1315"/>
            <p:cNvSpPr>
              <a:spLocks noChangeShapeType="1"/>
            </p:cNvSpPr>
            <p:nvPr/>
          </p:nvSpPr>
          <p:spPr bwMode="auto">
            <a:xfrm flipH="1" flipV="1">
              <a:off x="2197" y="3999"/>
              <a:ext cx="63" cy="6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96" name="Line 1316"/>
            <p:cNvSpPr>
              <a:spLocks noChangeShapeType="1"/>
            </p:cNvSpPr>
            <p:nvPr/>
          </p:nvSpPr>
          <p:spPr bwMode="auto">
            <a:xfrm flipH="1" flipV="1">
              <a:off x="2191" y="3949"/>
              <a:ext cx="86" cy="8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97" name="Line 1317"/>
            <p:cNvSpPr>
              <a:spLocks noChangeShapeType="1"/>
            </p:cNvSpPr>
            <p:nvPr/>
          </p:nvSpPr>
          <p:spPr bwMode="auto">
            <a:xfrm flipH="1" flipV="1">
              <a:off x="2195" y="3912"/>
              <a:ext cx="96" cy="9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98" name="Line 1318"/>
            <p:cNvSpPr>
              <a:spLocks noChangeShapeType="1"/>
            </p:cNvSpPr>
            <p:nvPr/>
          </p:nvSpPr>
          <p:spPr bwMode="auto">
            <a:xfrm flipH="1" flipV="1">
              <a:off x="2203" y="3879"/>
              <a:ext cx="97" cy="9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399" name="Line 1319"/>
            <p:cNvSpPr>
              <a:spLocks noChangeShapeType="1"/>
            </p:cNvSpPr>
            <p:nvPr/>
          </p:nvSpPr>
          <p:spPr bwMode="auto">
            <a:xfrm flipH="1" flipV="1">
              <a:off x="2219" y="3850"/>
              <a:ext cx="82" cy="8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00" name="Line 1320"/>
            <p:cNvSpPr>
              <a:spLocks noChangeShapeType="1"/>
            </p:cNvSpPr>
            <p:nvPr/>
          </p:nvSpPr>
          <p:spPr bwMode="auto">
            <a:xfrm flipH="1" flipV="1">
              <a:off x="2236" y="3824"/>
              <a:ext cx="53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01" name="Freeform 1321"/>
            <p:cNvSpPr>
              <a:spLocks/>
            </p:cNvSpPr>
            <p:nvPr/>
          </p:nvSpPr>
          <p:spPr bwMode="auto">
            <a:xfrm>
              <a:off x="2191" y="3544"/>
              <a:ext cx="56" cy="269"/>
            </a:xfrm>
            <a:custGeom>
              <a:avLst/>
              <a:gdLst>
                <a:gd name="T0" fmla="*/ 178 w 178"/>
                <a:gd name="T1" fmla="*/ 863 h 863"/>
                <a:gd name="T2" fmla="*/ 165 w 178"/>
                <a:gd name="T3" fmla="*/ 848 h 863"/>
                <a:gd name="T4" fmla="*/ 152 w 178"/>
                <a:gd name="T5" fmla="*/ 835 h 863"/>
                <a:gd name="T6" fmla="*/ 139 w 178"/>
                <a:gd name="T7" fmla="*/ 821 h 863"/>
                <a:gd name="T8" fmla="*/ 128 w 178"/>
                <a:gd name="T9" fmla="*/ 806 h 863"/>
                <a:gd name="T10" fmla="*/ 117 w 178"/>
                <a:gd name="T11" fmla="*/ 791 h 863"/>
                <a:gd name="T12" fmla="*/ 106 w 178"/>
                <a:gd name="T13" fmla="*/ 776 h 863"/>
                <a:gd name="T14" fmla="*/ 96 w 178"/>
                <a:gd name="T15" fmla="*/ 761 h 863"/>
                <a:gd name="T16" fmla="*/ 87 w 178"/>
                <a:gd name="T17" fmla="*/ 745 h 863"/>
                <a:gd name="T18" fmla="*/ 77 w 178"/>
                <a:gd name="T19" fmla="*/ 730 h 863"/>
                <a:gd name="T20" fmla="*/ 70 w 178"/>
                <a:gd name="T21" fmla="*/ 714 h 863"/>
                <a:gd name="T22" fmla="*/ 62 w 178"/>
                <a:gd name="T23" fmla="*/ 699 h 863"/>
                <a:gd name="T24" fmla="*/ 54 w 178"/>
                <a:gd name="T25" fmla="*/ 682 h 863"/>
                <a:gd name="T26" fmla="*/ 48 w 178"/>
                <a:gd name="T27" fmla="*/ 667 h 863"/>
                <a:gd name="T28" fmla="*/ 41 w 178"/>
                <a:gd name="T29" fmla="*/ 650 h 863"/>
                <a:gd name="T30" fmla="*/ 35 w 178"/>
                <a:gd name="T31" fmla="*/ 634 h 863"/>
                <a:gd name="T32" fmla="*/ 30 w 178"/>
                <a:gd name="T33" fmla="*/ 618 h 863"/>
                <a:gd name="T34" fmla="*/ 24 w 178"/>
                <a:gd name="T35" fmla="*/ 602 h 863"/>
                <a:gd name="T36" fmla="*/ 20 w 178"/>
                <a:gd name="T37" fmla="*/ 585 h 863"/>
                <a:gd name="T38" fmla="*/ 17 w 178"/>
                <a:gd name="T39" fmla="*/ 569 h 863"/>
                <a:gd name="T40" fmla="*/ 13 w 178"/>
                <a:gd name="T41" fmla="*/ 553 h 863"/>
                <a:gd name="T42" fmla="*/ 10 w 178"/>
                <a:gd name="T43" fmla="*/ 537 h 863"/>
                <a:gd name="T44" fmla="*/ 7 w 178"/>
                <a:gd name="T45" fmla="*/ 521 h 863"/>
                <a:gd name="T46" fmla="*/ 5 w 178"/>
                <a:gd name="T47" fmla="*/ 504 h 863"/>
                <a:gd name="T48" fmla="*/ 3 w 178"/>
                <a:gd name="T49" fmla="*/ 489 h 863"/>
                <a:gd name="T50" fmla="*/ 1 w 178"/>
                <a:gd name="T51" fmla="*/ 474 h 863"/>
                <a:gd name="T52" fmla="*/ 0 w 178"/>
                <a:gd name="T53" fmla="*/ 458 h 863"/>
                <a:gd name="T54" fmla="*/ 0 w 178"/>
                <a:gd name="T55" fmla="*/ 443 h 863"/>
                <a:gd name="T56" fmla="*/ 0 w 178"/>
                <a:gd name="T57" fmla="*/ 427 h 863"/>
                <a:gd name="T58" fmla="*/ 0 w 178"/>
                <a:gd name="T59" fmla="*/ 413 h 863"/>
                <a:gd name="T60" fmla="*/ 0 w 178"/>
                <a:gd name="T61" fmla="*/ 398 h 863"/>
                <a:gd name="T62" fmla="*/ 1 w 178"/>
                <a:gd name="T63" fmla="*/ 384 h 863"/>
                <a:gd name="T64" fmla="*/ 2 w 178"/>
                <a:gd name="T65" fmla="*/ 370 h 863"/>
                <a:gd name="T66" fmla="*/ 3 w 178"/>
                <a:gd name="T67" fmla="*/ 356 h 863"/>
                <a:gd name="T68" fmla="*/ 6 w 178"/>
                <a:gd name="T69" fmla="*/ 342 h 863"/>
                <a:gd name="T70" fmla="*/ 8 w 178"/>
                <a:gd name="T71" fmla="*/ 330 h 863"/>
                <a:gd name="T72" fmla="*/ 10 w 178"/>
                <a:gd name="T73" fmla="*/ 317 h 863"/>
                <a:gd name="T74" fmla="*/ 13 w 178"/>
                <a:gd name="T75" fmla="*/ 304 h 863"/>
                <a:gd name="T76" fmla="*/ 17 w 178"/>
                <a:gd name="T77" fmla="*/ 292 h 863"/>
                <a:gd name="T78" fmla="*/ 20 w 178"/>
                <a:gd name="T79" fmla="*/ 280 h 863"/>
                <a:gd name="T80" fmla="*/ 23 w 178"/>
                <a:gd name="T81" fmla="*/ 269 h 863"/>
                <a:gd name="T82" fmla="*/ 28 w 178"/>
                <a:gd name="T83" fmla="*/ 258 h 863"/>
                <a:gd name="T84" fmla="*/ 32 w 178"/>
                <a:gd name="T85" fmla="*/ 247 h 863"/>
                <a:gd name="T86" fmla="*/ 37 w 178"/>
                <a:gd name="T87" fmla="*/ 236 h 863"/>
                <a:gd name="T88" fmla="*/ 41 w 178"/>
                <a:gd name="T89" fmla="*/ 225 h 863"/>
                <a:gd name="T90" fmla="*/ 45 w 178"/>
                <a:gd name="T91" fmla="*/ 214 h 863"/>
                <a:gd name="T92" fmla="*/ 51 w 178"/>
                <a:gd name="T93" fmla="*/ 204 h 863"/>
                <a:gd name="T94" fmla="*/ 56 w 178"/>
                <a:gd name="T95" fmla="*/ 193 h 863"/>
                <a:gd name="T96" fmla="*/ 62 w 178"/>
                <a:gd name="T97" fmla="*/ 183 h 863"/>
                <a:gd name="T98" fmla="*/ 74 w 178"/>
                <a:gd name="T99" fmla="*/ 162 h 863"/>
                <a:gd name="T100" fmla="*/ 87 w 178"/>
                <a:gd name="T101" fmla="*/ 141 h 863"/>
                <a:gd name="T102" fmla="*/ 101 w 178"/>
                <a:gd name="T103" fmla="*/ 120 h 863"/>
                <a:gd name="T104" fmla="*/ 108 w 178"/>
                <a:gd name="T105" fmla="*/ 109 h 863"/>
                <a:gd name="T106" fmla="*/ 115 w 178"/>
                <a:gd name="T107" fmla="*/ 98 h 863"/>
                <a:gd name="T108" fmla="*/ 123 w 178"/>
                <a:gd name="T109" fmla="*/ 87 h 863"/>
                <a:gd name="T110" fmla="*/ 131 w 178"/>
                <a:gd name="T111" fmla="*/ 76 h 863"/>
                <a:gd name="T112" fmla="*/ 138 w 178"/>
                <a:gd name="T113" fmla="*/ 63 h 863"/>
                <a:gd name="T114" fmla="*/ 146 w 178"/>
                <a:gd name="T115" fmla="*/ 51 h 863"/>
                <a:gd name="T116" fmla="*/ 154 w 178"/>
                <a:gd name="T117" fmla="*/ 39 h 863"/>
                <a:gd name="T118" fmla="*/ 161 w 178"/>
                <a:gd name="T119" fmla="*/ 27 h 863"/>
                <a:gd name="T120" fmla="*/ 170 w 178"/>
                <a:gd name="T121" fmla="*/ 14 h 863"/>
                <a:gd name="T122" fmla="*/ 178 w 178"/>
                <a:gd name="T123" fmla="*/ 0 h 8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8" h="863">
                  <a:moveTo>
                    <a:pt x="178" y="863"/>
                  </a:moveTo>
                  <a:lnTo>
                    <a:pt x="165" y="848"/>
                  </a:lnTo>
                  <a:lnTo>
                    <a:pt x="152" y="835"/>
                  </a:lnTo>
                  <a:lnTo>
                    <a:pt x="139" y="821"/>
                  </a:lnTo>
                  <a:lnTo>
                    <a:pt x="128" y="806"/>
                  </a:lnTo>
                  <a:lnTo>
                    <a:pt x="117" y="791"/>
                  </a:lnTo>
                  <a:lnTo>
                    <a:pt x="106" y="776"/>
                  </a:lnTo>
                  <a:lnTo>
                    <a:pt x="96" y="761"/>
                  </a:lnTo>
                  <a:lnTo>
                    <a:pt x="87" y="745"/>
                  </a:lnTo>
                  <a:lnTo>
                    <a:pt x="77" y="730"/>
                  </a:lnTo>
                  <a:lnTo>
                    <a:pt x="70" y="714"/>
                  </a:lnTo>
                  <a:lnTo>
                    <a:pt x="62" y="699"/>
                  </a:lnTo>
                  <a:lnTo>
                    <a:pt x="54" y="682"/>
                  </a:lnTo>
                  <a:lnTo>
                    <a:pt x="48" y="667"/>
                  </a:lnTo>
                  <a:lnTo>
                    <a:pt x="41" y="650"/>
                  </a:lnTo>
                  <a:lnTo>
                    <a:pt x="35" y="634"/>
                  </a:lnTo>
                  <a:lnTo>
                    <a:pt x="30" y="618"/>
                  </a:lnTo>
                  <a:lnTo>
                    <a:pt x="24" y="602"/>
                  </a:lnTo>
                  <a:lnTo>
                    <a:pt x="20" y="585"/>
                  </a:lnTo>
                  <a:lnTo>
                    <a:pt x="17" y="569"/>
                  </a:lnTo>
                  <a:lnTo>
                    <a:pt x="13" y="553"/>
                  </a:lnTo>
                  <a:lnTo>
                    <a:pt x="10" y="537"/>
                  </a:lnTo>
                  <a:lnTo>
                    <a:pt x="7" y="521"/>
                  </a:lnTo>
                  <a:lnTo>
                    <a:pt x="5" y="504"/>
                  </a:lnTo>
                  <a:lnTo>
                    <a:pt x="3" y="489"/>
                  </a:lnTo>
                  <a:lnTo>
                    <a:pt x="1" y="474"/>
                  </a:lnTo>
                  <a:lnTo>
                    <a:pt x="0" y="458"/>
                  </a:lnTo>
                  <a:lnTo>
                    <a:pt x="0" y="443"/>
                  </a:lnTo>
                  <a:lnTo>
                    <a:pt x="0" y="427"/>
                  </a:lnTo>
                  <a:lnTo>
                    <a:pt x="0" y="413"/>
                  </a:lnTo>
                  <a:lnTo>
                    <a:pt x="0" y="398"/>
                  </a:lnTo>
                  <a:lnTo>
                    <a:pt x="1" y="384"/>
                  </a:lnTo>
                  <a:lnTo>
                    <a:pt x="2" y="370"/>
                  </a:lnTo>
                  <a:lnTo>
                    <a:pt x="3" y="356"/>
                  </a:lnTo>
                  <a:lnTo>
                    <a:pt x="6" y="342"/>
                  </a:lnTo>
                  <a:lnTo>
                    <a:pt x="8" y="330"/>
                  </a:lnTo>
                  <a:lnTo>
                    <a:pt x="10" y="317"/>
                  </a:lnTo>
                  <a:lnTo>
                    <a:pt x="13" y="304"/>
                  </a:lnTo>
                  <a:lnTo>
                    <a:pt x="17" y="292"/>
                  </a:lnTo>
                  <a:lnTo>
                    <a:pt x="20" y="280"/>
                  </a:lnTo>
                  <a:lnTo>
                    <a:pt x="23" y="269"/>
                  </a:lnTo>
                  <a:lnTo>
                    <a:pt x="28" y="258"/>
                  </a:lnTo>
                  <a:lnTo>
                    <a:pt x="32" y="247"/>
                  </a:lnTo>
                  <a:lnTo>
                    <a:pt x="37" y="236"/>
                  </a:lnTo>
                  <a:lnTo>
                    <a:pt x="41" y="225"/>
                  </a:lnTo>
                  <a:lnTo>
                    <a:pt x="45" y="214"/>
                  </a:lnTo>
                  <a:lnTo>
                    <a:pt x="51" y="204"/>
                  </a:lnTo>
                  <a:lnTo>
                    <a:pt x="56" y="193"/>
                  </a:lnTo>
                  <a:lnTo>
                    <a:pt x="62" y="183"/>
                  </a:lnTo>
                  <a:lnTo>
                    <a:pt x="74" y="162"/>
                  </a:lnTo>
                  <a:lnTo>
                    <a:pt x="87" y="141"/>
                  </a:lnTo>
                  <a:lnTo>
                    <a:pt x="101" y="120"/>
                  </a:lnTo>
                  <a:lnTo>
                    <a:pt x="108" y="109"/>
                  </a:lnTo>
                  <a:lnTo>
                    <a:pt x="115" y="98"/>
                  </a:lnTo>
                  <a:lnTo>
                    <a:pt x="123" y="87"/>
                  </a:lnTo>
                  <a:lnTo>
                    <a:pt x="131" y="76"/>
                  </a:lnTo>
                  <a:lnTo>
                    <a:pt x="138" y="63"/>
                  </a:lnTo>
                  <a:lnTo>
                    <a:pt x="146" y="51"/>
                  </a:lnTo>
                  <a:lnTo>
                    <a:pt x="154" y="39"/>
                  </a:lnTo>
                  <a:lnTo>
                    <a:pt x="161" y="27"/>
                  </a:lnTo>
                  <a:lnTo>
                    <a:pt x="170" y="14"/>
                  </a:lnTo>
                  <a:lnTo>
                    <a:pt x="178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02" name="Freeform 1322"/>
            <p:cNvSpPr>
              <a:spLocks/>
            </p:cNvSpPr>
            <p:nvPr/>
          </p:nvSpPr>
          <p:spPr bwMode="auto">
            <a:xfrm>
              <a:off x="2769" y="3557"/>
              <a:ext cx="303" cy="153"/>
            </a:xfrm>
            <a:custGeom>
              <a:avLst/>
              <a:gdLst>
                <a:gd name="T0" fmla="*/ 7 w 967"/>
                <a:gd name="T1" fmla="*/ 20 h 490"/>
                <a:gd name="T2" fmla="*/ 17 w 967"/>
                <a:gd name="T3" fmla="*/ 48 h 490"/>
                <a:gd name="T4" fmla="*/ 27 w 967"/>
                <a:gd name="T5" fmla="*/ 73 h 490"/>
                <a:gd name="T6" fmla="*/ 37 w 967"/>
                <a:gd name="T7" fmla="*/ 99 h 490"/>
                <a:gd name="T8" fmla="*/ 46 w 967"/>
                <a:gd name="T9" fmla="*/ 123 h 490"/>
                <a:gd name="T10" fmla="*/ 56 w 967"/>
                <a:gd name="T11" fmla="*/ 146 h 490"/>
                <a:gd name="T12" fmla="*/ 66 w 967"/>
                <a:gd name="T13" fmla="*/ 168 h 490"/>
                <a:gd name="T14" fmla="*/ 75 w 967"/>
                <a:gd name="T15" fmla="*/ 189 h 490"/>
                <a:gd name="T16" fmla="*/ 85 w 967"/>
                <a:gd name="T17" fmla="*/ 210 h 490"/>
                <a:gd name="T18" fmla="*/ 95 w 967"/>
                <a:gd name="T19" fmla="*/ 230 h 490"/>
                <a:gd name="T20" fmla="*/ 104 w 967"/>
                <a:gd name="T21" fmla="*/ 249 h 490"/>
                <a:gd name="T22" fmla="*/ 113 w 967"/>
                <a:gd name="T23" fmla="*/ 268 h 490"/>
                <a:gd name="T24" fmla="*/ 123 w 967"/>
                <a:gd name="T25" fmla="*/ 284 h 490"/>
                <a:gd name="T26" fmla="*/ 133 w 967"/>
                <a:gd name="T27" fmla="*/ 301 h 490"/>
                <a:gd name="T28" fmla="*/ 143 w 967"/>
                <a:gd name="T29" fmla="*/ 316 h 490"/>
                <a:gd name="T30" fmla="*/ 154 w 967"/>
                <a:gd name="T31" fmla="*/ 332 h 490"/>
                <a:gd name="T32" fmla="*/ 164 w 967"/>
                <a:gd name="T33" fmla="*/ 346 h 490"/>
                <a:gd name="T34" fmla="*/ 175 w 967"/>
                <a:gd name="T35" fmla="*/ 359 h 490"/>
                <a:gd name="T36" fmla="*/ 186 w 967"/>
                <a:gd name="T37" fmla="*/ 372 h 490"/>
                <a:gd name="T38" fmla="*/ 197 w 967"/>
                <a:gd name="T39" fmla="*/ 384 h 490"/>
                <a:gd name="T40" fmla="*/ 209 w 967"/>
                <a:gd name="T41" fmla="*/ 395 h 490"/>
                <a:gd name="T42" fmla="*/ 221 w 967"/>
                <a:gd name="T43" fmla="*/ 405 h 490"/>
                <a:gd name="T44" fmla="*/ 233 w 967"/>
                <a:gd name="T45" fmla="*/ 415 h 490"/>
                <a:gd name="T46" fmla="*/ 246 w 967"/>
                <a:gd name="T47" fmla="*/ 424 h 490"/>
                <a:gd name="T48" fmla="*/ 259 w 967"/>
                <a:gd name="T49" fmla="*/ 431 h 490"/>
                <a:gd name="T50" fmla="*/ 273 w 967"/>
                <a:gd name="T51" fmla="*/ 438 h 490"/>
                <a:gd name="T52" fmla="*/ 286 w 967"/>
                <a:gd name="T53" fmla="*/ 445 h 490"/>
                <a:gd name="T54" fmla="*/ 300 w 967"/>
                <a:gd name="T55" fmla="*/ 451 h 490"/>
                <a:gd name="T56" fmla="*/ 316 w 967"/>
                <a:gd name="T57" fmla="*/ 456 h 490"/>
                <a:gd name="T58" fmla="*/ 331 w 967"/>
                <a:gd name="T59" fmla="*/ 460 h 490"/>
                <a:gd name="T60" fmla="*/ 347 w 967"/>
                <a:gd name="T61" fmla="*/ 464 h 490"/>
                <a:gd name="T62" fmla="*/ 363 w 967"/>
                <a:gd name="T63" fmla="*/ 468 h 490"/>
                <a:gd name="T64" fmla="*/ 380 w 967"/>
                <a:gd name="T65" fmla="*/ 470 h 490"/>
                <a:gd name="T66" fmla="*/ 396 w 967"/>
                <a:gd name="T67" fmla="*/ 472 h 490"/>
                <a:gd name="T68" fmla="*/ 414 w 967"/>
                <a:gd name="T69" fmla="*/ 474 h 490"/>
                <a:gd name="T70" fmla="*/ 432 w 967"/>
                <a:gd name="T71" fmla="*/ 476 h 490"/>
                <a:gd name="T72" fmla="*/ 449 w 967"/>
                <a:gd name="T73" fmla="*/ 477 h 490"/>
                <a:gd name="T74" fmla="*/ 468 w 967"/>
                <a:gd name="T75" fmla="*/ 478 h 490"/>
                <a:gd name="T76" fmla="*/ 500 w 967"/>
                <a:gd name="T77" fmla="*/ 478 h 490"/>
                <a:gd name="T78" fmla="*/ 538 w 967"/>
                <a:gd name="T79" fmla="*/ 478 h 490"/>
                <a:gd name="T80" fmla="*/ 577 w 967"/>
                <a:gd name="T81" fmla="*/ 478 h 490"/>
                <a:gd name="T82" fmla="*/ 644 w 967"/>
                <a:gd name="T83" fmla="*/ 476 h 490"/>
                <a:gd name="T84" fmla="*/ 683 w 967"/>
                <a:gd name="T85" fmla="*/ 476 h 490"/>
                <a:gd name="T86" fmla="*/ 721 w 967"/>
                <a:gd name="T87" fmla="*/ 476 h 490"/>
                <a:gd name="T88" fmla="*/ 760 w 967"/>
                <a:gd name="T89" fmla="*/ 477 h 490"/>
                <a:gd name="T90" fmla="*/ 798 w 967"/>
                <a:gd name="T91" fmla="*/ 478 h 490"/>
                <a:gd name="T92" fmla="*/ 836 w 967"/>
                <a:gd name="T93" fmla="*/ 480 h 490"/>
                <a:gd name="T94" fmla="*/ 874 w 967"/>
                <a:gd name="T95" fmla="*/ 482 h 490"/>
                <a:gd name="T96" fmla="*/ 929 w 967"/>
                <a:gd name="T97" fmla="*/ 487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67" h="490">
                  <a:moveTo>
                    <a:pt x="0" y="0"/>
                  </a:moveTo>
                  <a:lnTo>
                    <a:pt x="2" y="7"/>
                  </a:lnTo>
                  <a:lnTo>
                    <a:pt x="5" y="14"/>
                  </a:lnTo>
                  <a:lnTo>
                    <a:pt x="7" y="20"/>
                  </a:lnTo>
                  <a:lnTo>
                    <a:pt x="10" y="28"/>
                  </a:lnTo>
                  <a:lnTo>
                    <a:pt x="12" y="35"/>
                  </a:lnTo>
                  <a:lnTo>
                    <a:pt x="15" y="41"/>
                  </a:lnTo>
                  <a:lnTo>
                    <a:pt x="17" y="48"/>
                  </a:lnTo>
                  <a:lnTo>
                    <a:pt x="20" y="54"/>
                  </a:lnTo>
                  <a:lnTo>
                    <a:pt x="22" y="60"/>
                  </a:lnTo>
                  <a:lnTo>
                    <a:pt x="25" y="67"/>
                  </a:lnTo>
                  <a:lnTo>
                    <a:pt x="27" y="73"/>
                  </a:lnTo>
                  <a:lnTo>
                    <a:pt x="29" y="80"/>
                  </a:lnTo>
                  <a:lnTo>
                    <a:pt x="32" y="85"/>
                  </a:lnTo>
                  <a:lnTo>
                    <a:pt x="35" y="92"/>
                  </a:lnTo>
                  <a:lnTo>
                    <a:pt x="37" y="99"/>
                  </a:lnTo>
                  <a:lnTo>
                    <a:pt x="39" y="104"/>
                  </a:lnTo>
                  <a:lnTo>
                    <a:pt x="42" y="111"/>
                  </a:lnTo>
                  <a:lnTo>
                    <a:pt x="44" y="116"/>
                  </a:lnTo>
                  <a:lnTo>
                    <a:pt x="46" y="123"/>
                  </a:lnTo>
                  <a:lnTo>
                    <a:pt x="49" y="128"/>
                  </a:lnTo>
                  <a:lnTo>
                    <a:pt x="52" y="134"/>
                  </a:lnTo>
                  <a:lnTo>
                    <a:pt x="54" y="140"/>
                  </a:lnTo>
                  <a:lnTo>
                    <a:pt x="56" y="146"/>
                  </a:lnTo>
                  <a:lnTo>
                    <a:pt x="58" y="152"/>
                  </a:lnTo>
                  <a:lnTo>
                    <a:pt x="60" y="157"/>
                  </a:lnTo>
                  <a:lnTo>
                    <a:pt x="64" y="163"/>
                  </a:lnTo>
                  <a:lnTo>
                    <a:pt x="66" y="168"/>
                  </a:lnTo>
                  <a:lnTo>
                    <a:pt x="68" y="174"/>
                  </a:lnTo>
                  <a:lnTo>
                    <a:pt x="70" y="179"/>
                  </a:lnTo>
                  <a:lnTo>
                    <a:pt x="73" y="184"/>
                  </a:lnTo>
                  <a:lnTo>
                    <a:pt x="75" y="189"/>
                  </a:lnTo>
                  <a:lnTo>
                    <a:pt x="78" y="195"/>
                  </a:lnTo>
                  <a:lnTo>
                    <a:pt x="80" y="200"/>
                  </a:lnTo>
                  <a:lnTo>
                    <a:pt x="83" y="205"/>
                  </a:lnTo>
                  <a:lnTo>
                    <a:pt x="85" y="210"/>
                  </a:lnTo>
                  <a:lnTo>
                    <a:pt x="87" y="216"/>
                  </a:lnTo>
                  <a:lnTo>
                    <a:pt x="89" y="220"/>
                  </a:lnTo>
                  <a:lnTo>
                    <a:pt x="92" y="226"/>
                  </a:lnTo>
                  <a:lnTo>
                    <a:pt x="95" y="230"/>
                  </a:lnTo>
                  <a:lnTo>
                    <a:pt x="97" y="235"/>
                  </a:lnTo>
                  <a:lnTo>
                    <a:pt x="99" y="240"/>
                  </a:lnTo>
                  <a:lnTo>
                    <a:pt x="101" y="245"/>
                  </a:lnTo>
                  <a:lnTo>
                    <a:pt x="104" y="249"/>
                  </a:lnTo>
                  <a:lnTo>
                    <a:pt x="107" y="253"/>
                  </a:lnTo>
                  <a:lnTo>
                    <a:pt x="109" y="258"/>
                  </a:lnTo>
                  <a:lnTo>
                    <a:pt x="111" y="263"/>
                  </a:lnTo>
                  <a:lnTo>
                    <a:pt x="113" y="268"/>
                  </a:lnTo>
                  <a:lnTo>
                    <a:pt x="116" y="272"/>
                  </a:lnTo>
                  <a:lnTo>
                    <a:pt x="119" y="277"/>
                  </a:lnTo>
                  <a:lnTo>
                    <a:pt x="121" y="280"/>
                  </a:lnTo>
                  <a:lnTo>
                    <a:pt x="123" y="284"/>
                  </a:lnTo>
                  <a:lnTo>
                    <a:pt x="126" y="289"/>
                  </a:lnTo>
                  <a:lnTo>
                    <a:pt x="129" y="293"/>
                  </a:lnTo>
                  <a:lnTo>
                    <a:pt x="131" y="298"/>
                  </a:lnTo>
                  <a:lnTo>
                    <a:pt x="133" y="301"/>
                  </a:lnTo>
                  <a:lnTo>
                    <a:pt x="136" y="305"/>
                  </a:lnTo>
                  <a:lnTo>
                    <a:pt x="139" y="309"/>
                  </a:lnTo>
                  <a:lnTo>
                    <a:pt x="141" y="313"/>
                  </a:lnTo>
                  <a:lnTo>
                    <a:pt x="143" y="316"/>
                  </a:lnTo>
                  <a:lnTo>
                    <a:pt x="147" y="321"/>
                  </a:lnTo>
                  <a:lnTo>
                    <a:pt x="149" y="324"/>
                  </a:lnTo>
                  <a:lnTo>
                    <a:pt x="151" y="329"/>
                  </a:lnTo>
                  <a:lnTo>
                    <a:pt x="154" y="332"/>
                  </a:lnTo>
                  <a:lnTo>
                    <a:pt x="157" y="335"/>
                  </a:lnTo>
                  <a:lnTo>
                    <a:pt x="159" y="338"/>
                  </a:lnTo>
                  <a:lnTo>
                    <a:pt x="162" y="343"/>
                  </a:lnTo>
                  <a:lnTo>
                    <a:pt x="164" y="346"/>
                  </a:lnTo>
                  <a:lnTo>
                    <a:pt x="167" y="350"/>
                  </a:lnTo>
                  <a:lnTo>
                    <a:pt x="170" y="353"/>
                  </a:lnTo>
                  <a:lnTo>
                    <a:pt x="172" y="356"/>
                  </a:lnTo>
                  <a:lnTo>
                    <a:pt x="175" y="359"/>
                  </a:lnTo>
                  <a:lnTo>
                    <a:pt x="178" y="363"/>
                  </a:lnTo>
                  <a:lnTo>
                    <a:pt x="181" y="366"/>
                  </a:lnTo>
                  <a:lnTo>
                    <a:pt x="183" y="368"/>
                  </a:lnTo>
                  <a:lnTo>
                    <a:pt x="186" y="372"/>
                  </a:lnTo>
                  <a:lnTo>
                    <a:pt x="189" y="375"/>
                  </a:lnTo>
                  <a:lnTo>
                    <a:pt x="192" y="378"/>
                  </a:lnTo>
                  <a:lnTo>
                    <a:pt x="194" y="380"/>
                  </a:lnTo>
                  <a:lnTo>
                    <a:pt x="197" y="384"/>
                  </a:lnTo>
                  <a:lnTo>
                    <a:pt x="201" y="386"/>
                  </a:lnTo>
                  <a:lnTo>
                    <a:pt x="203" y="389"/>
                  </a:lnTo>
                  <a:lnTo>
                    <a:pt x="206" y="392"/>
                  </a:lnTo>
                  <a:lnTo>
                    <a:pt x="209" y="395"/>
                  </a:lnTo>
                  <a:lnTo>
                    <a:pt x="212" y="397"/>
                  </a:lnTo>
                  <a:lnTo>
                    <a:pt x="215" y="400"/>
                  </a:lnTo>
                  <a:lnTo>
                    <a:pt x="217" y="403"/>
                  </a:lnTo>
                  <a:lnTo>
                    <a:pt x="221" y="405"/>
                  </a:lnTo>
                  <a:lnTo>
                    <a:pt x="224" y="407"/>
                  </a:lnTo>
                  <a:lnTo>
                    <a:pt x="227" y="409"/>
                  </a:lnTo>
                  <a:lnTo>
                    <a:pt x="230" y="413"/>
                  </a:lnTo>
                  <a:lnTo>
                    <a:pt x="233" y="415"/>
                  </a:lnTo>
                  <a:lnTo>
                    <a:pt x="236" y="417"/>
                  </a:lnTo>
                  <a:lnTo>
                    <a:pt x="239" y="419"/>
                  </a:lnTo>
                  <a:lnTo>
                    <a:pt x="243" y="421"/>
                  </a:lnTo>
                  <a:lnTo>
                    <a:pt x="246" y="424"/>
                  </a:lnTo>
                  <a:lnTo>
                    <a:pt x="249" y="425"/>
                  </a:lnTo>
                  <a:lnTo>
                    <a:pt x="253" y="427"/>
                  </a:lnTo>
                  <a:lnTo>
                    <a:pt x="256" y="429"/>
                  </a:lnTo>
                  <a:lnTo>
                    <a:pt x="259" y="431"/>
                  </a:lnTo>
                  <a:lnTo>
                    <a:pt x="263" y="434"/>
                  </a:lnTo>
                  <a:lnTo>
                    <a:pt x="266" y="435"/>
                  </a:lnTo>
                  <a:lnTo>
                    <a:pt x="269" y="437"/>
                  </a:lnTo>
                  <a:lnTo>
                    <a:pt x="273" y="438"/>
                  </a:lnTo>
                  <a:lnTo>
                    <a:pt x="276" y="440"/>
                  </a:lnTo>
                  <a:lnTo>
                    <a:pt x="279" y="442"/>
                  </a:lnTo>
                  <a:lnTo>
                    <a:pt x="283" y="443"/>
                  </a:lnTo>
                  <a:lnTo>
                    <a:pt x="286" y="445"/>
                  </a:lnTo>
                  <a:lnTo>
                    <a:pt x="290" y="447"/>
                  </a:lnTo>
                  <a:lnTo>
                    <a:pt x="294" y="448"/>
                  </a:lnTo>
                  <a:lnTo>
                    <a:pt x="297" y="449"/>
                  </a:lnTo>
                  <a:lnTo>
                    <a:pt x="300" y="451"/>
                  </a:lnTo>
                  <a:lnTo>
                    <a:pt x="305" y="452"/>
                  </a:lnTo>
                  <a:lnTo>
                    <a:pt x="308" y="453"/>
                  </a:lnTo>
                  <a:lnTo>
                    <a:pt x="311" y="455"/>
                  </a:lnTo>
                  <a:lnTo>
                    <a:pt x="316" y="456"/>
                  </a:lnTo>
                  <a:lnTo>
                    <a:pt x="319" y="457"/>
                  </a:lnTo>
                  <a:lnTo>
                    <a:pt x="323" y="458"/>
                  </a:lnTo>
                  <a:lnTo>
                    <a:pt x="327" y="459"/>
                  </a:lnTo>
                  <a:lnTo>
                    <a:pt x="331" y="460"/>
                  </a:lnTo>
                  <a:lnTo>
                    <a:pt x="335" y="461"/>
                  </a:lnTo>
                  <a:lnTo>
                    <a:pt x="339" y="462"/>
                  </a:lnTo>
                  <a:lnTo>
                    <a:pt x="343" y="463"/>
                  </a:lnTo>
                  <a:lnTo>
                    <a:pt x="347" y="464"/>
                  </a:lnTo>
                  <a:lnTo>
                    <a:pt x="351" y="466"/>
                  </a:lnTo>
                  <a:lnTo>
                    <a:pt x="354" y="466"/>
                  </a:lnTo>
                  <a:lnTo>
                    <a:pt x="359" y="467"/>
                  </a:lnTo>
                  <a:lnTo>
                    <a:pt x="363" y="468"/>
                  </a:lnTo>
                  <a:lnTo>
                    <a:pt x="368" y="469"/>
                  </a:lnTo>
                  <a:lnTo>
                    <a:pt x="371" y="469"/>
                  </a:lnTo>
                  <a:lnTo>
                    <a:pt x="375" y="470"/>
                  </a:lnTo>
                  <a:lnTo>
                    <a:pt x="380" y="470"/>
                  </a:lnTo>
                  <a:lnTo>
                    <a:pt x="384" y="471"/>
                  </a:lnTo>
                  <a:lnTo>
                    <a:pt x="389" y="471"/>
                  </a:lnTo>
                  <a:lnTo>
                    <a:pt x="392" y="472"/>
                  </a:lnTo>
                  <a:lnTo>
                    <a:pt x="396" y="472"/>
                  </a:lnTo>
                  <a:lnTo>
                    <a:pt x="401" y="473"/>
                  </a:lnTo>
                  <a:lnTo>
                    <a:pt x="405" y="473"/>
                  </a:lnTo>
                  <a:lnTo>
                    <a:pt x="410" y="474"/>
                  </a:lnTo>
                  <a:lnTo>
                    <a:pt x="414" y="474"/>
                  </a:lnTo>
                  <a:lnTo>
                    <a:pt x="419" y="474"/>
                  </a:lnTo>
                  <a:lnTo>
                    <a:pt x="423" y="476"/>
                  </a:lnTo>
                  <a:lnTo>
                    <a:pt x="427" y="476"/>
                  </a:lnTo>
                  <a:lnTo>
                    <a:pt x="432" y="476"/>
                  </a:lnTo>
                  <a:lnTo>
                    <a:pt x="436" y="477"/>
                  </a:lnTo>
                  <a:lnTo>
                    <a:pt x="441" y="477"/>
                  </a:lnTo>
                  <a:lnTo>
                    <a:pt x="445" y="477"/>
                  </a:lnTo>
                  <a:lnTo>
                    <a:pt x="449" y="477"/>
                  </a:lnTo>
                  <a:lnTo>
                    <a:pt x="454" y="477"/>
                  </a:lnTo>
                  <a:lnTo>
                    <a:pt x="458" y="478"/>
                  </a:lnTo>
                  <a:lnTo>
                    <a:pt x="463" y="478"/>
                  </a:lnTo>
                  <a:lnTo>
                    <a:pt x="468" y="478"/>
                  </a:lnTo>
                  <a:lnTo>
                    <a:pt x="473" y="478"/>
                  </a:lnTo>
                  <a:lnTo>
                    <a:pt x="482" y="478"/>
                  </a:lnTo>
                  <a:lnTo>
                    <a:pt x="490" y="478"/>
                  </a:lnTo>
                  <a:lnTo>
                    <a:pt x="500" y="478"/>
                  </a:lnTo>
                  <a:lnTo>
                    <a:pt x="509" y="478"/>
                  </a:lnTo>
                  <a:lnTo>
                    <a:pt x="519" y="478"/>
                  </a:lnTo>
                  <a:lnTo>
                    <a:pt x="528" y="478"/>
                  </a:lnTo>
                  <a:lnTo>
                    <a:pt x="538" y="478"/>
                  </a:lnTo>
                  <a:lnTo>
                    <a:pt x="548" y="478"/>
                  </a:lnTo>
                  <a:lnTo>
                    <a:pt x="557" y="478"/>
                  </a:lnTo>
                  <a:lnTo>
                    <a:pt x="567" y="478"/>
                  </a:lnTo>
                  <a:lnTo>
                    <a:pt x="577" y="478"/>
                  </a:lnTo>
                  <a:lnTo>
                    <a:pt x="585" y="477"/>
                  </a:lnTo>
                  <a:lnTo>
                    <a:pt x="605" y="477"/>
                  </a:lnTo>
                  <a:lnTo>
                    <a:pt x="624" y="477"/>
                  </a:lnTo>
                  <a:lnTo>
                    <a:pt x="644" y="476"/>
                  </a:lnTo>
                  <a:lnTo>
                    <a:pt x="654" y="476"/>
                  </a:lnTo>
                  <a:lnTo>
                    <a:pt x="664" y="476"/>
                  </a:lnTo>
                  <a:lnTo>
                    <a:pt x="673" y="476"/>
                  </a:lnTo>
                  <a:lnTo>
                    <a:pt x="683" y="476"/>
                  </a:lnTo>
                  <a:lnTo>
                    <a:pt x="693" y="476"/>
                  </a:lnTo>
                  <a:lnTo>
                    <a:pt x="703" y="476"/>
                  </a:lnTo>
                  <a:lnTo>
                    <a:pt x="711" y="476"/>
                  </a:lnTo>
                  <a:lnTo>
                    <a:pt x="721" y="476"/>
                  </a:lnTo>
                  <a:lnTo>
                    <a:pt x="731" y="476"/>
                  </a:lnTo>
                  <a:lnTo>
                    <a:pt x="741" y="476"/>
                  </a:lnTo>
                  <a:lnTo>
                    <a:pt x="750" y="476"/>
                  </a:lnTo>
                  <a:lnTo>
                    <a:pt x="760" y="477"/>
                  </a:lnTo>
                  <a:lnTo>
                    <a:pt x="770" y="477"/>
                  </a:lnTo>
                  <a:lnTo>
                    <a:pt x="779" y="477"/>
                  </a:lnTo>
                  <a:lnTo>
                    <a:pt x="789" y="478"/>
                  </a:lnTo>
                  <a:lnTo>
                    <a:pt x="798" y="478"/>
                  </a:lnTo>
                  <a:lnTo>
                    <a:pt x="808" y="478"/>
                  </a:lnTo>
                  <a:lnTo>
                    <a:pt x="818" y="479"/>
                  </a:lnTo>
                  <a:lnTo>
                    <a:pt x="826" y="479"/>
                  </a:lnTo>
                  <a:lnTo>
                    <a:pt x="836" y="480"/>
                  </a:lnTo>
                  <a:lnTo>
                    <a:pt x="845" y="481"/>
                  </a:lnTo>
                  <a:lnTo>
                    <a:pt x="855" y="481"/>
                  </a:lnTo>
                  <a:lnTo>
                    <a:pt x="864" y="482"/>
                  </a:lnTo>
                  <a:lnTo>
                    <a:pt x="874" y="482"/>
                  </a:lnTo>
                  <a:lnTo>
                    <a:pt x="883" y="483"/>
                  </a:lnTo>
                  <a:lnTo>
                    <a:pt x="893" y="484"/>
                  </a:lnTo>
                  <a:lnTo>
                    <a:pt x="911" y="485"/>
                  </a:lnTo>
                  <a:lnTo>
                    <a:pt x="929" y="487"/>
                  </a:lnTo>
                  <a:lnTo>
                    <a:pt x="948" y="489"/>
                  </a:lnTo>
                  <a:lnTo>
                    <a:pt x="967" y="49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03" name="Line 1323"/>
            <p:cNvSpPr>
              <a:spLocks noChangeShapeType="1"/>
            </p:cNvSpPr>
            <p:nvPr/>
          </p:nvSpPr>
          <p:spPr bwMode="auto">
            <a:xfrm flipH="1" flipV="1">
              <a:off x="3059" y="3544"/>
              <a:ext cx="13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04" name="Line 1324"/>
            <p:cNvSpPr>
              <a:spLocks noChangeShapeType="1"/>
            </p:cNvSpPr>
            <p:nvPr/>
          </p:nvSpPr>
          <p:spPr bwMode="auto">
            <a:xfrm flipH="1">
              <a:off x="3006" y="3544"/>
              <a:ext cx="33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05" name="Line 1325"/>
            <p:cNvSpPr>
              <a:spLocks noChangeShapeType="1"/>
            </p:cNvSpPr>
            <p:nvPr/>
          </p:nvSpPr>
          <p:spPr bwMode="auto">
            <a:xfrm flipH="1">
              <a:off x="2896" y="3616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06" name="Line 1326"/>
            <p:cNvSpPr>
              <a:spLocks noChangeShapeType="1"/>
            </p:cNvSpPr>
            <p:nvPr/>
          </p:nvSpPr>
          <p:spPr bwMode="auto">
            <a:xfrm>
              <a:off x="2951" y="3544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07" name="Line 1327"/>
            <p:cNvSpPr>
              <a:spLocks noChangeShapeType="1"/>
            </p:cNvSpPr>
            <p:nvPr/>
          </p:nvSpPr>
          <p:spPr bwMode="auto">
            <a:xfrm flipH="1" flipV="1">
              <a:off x="2971" y="3544"/>
              <a:ext cx="13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08" name="Line 1328"/>
            <p:cNvSpPr>
              <a:spLocks noChangeShapeType="1"/>
            </p:cNvSpPr>
            <p:nvPr/>
          </p:nvSpPr>
          <p:spPr bwMode="auto">
            <a:xfrm flipH="1">
              <a:off x="2918" y="3544"/>
              <a:ext cx="33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09" name="Line 1329"/>
            <p:cNvSpPr>
              <a:spLocks noChangeShapeType="1"/>
            </p:cNvSpPr>
            <p:nvPr/>
          </p:nvSpPr>
          <p:spPr bwMode="auto">
            <a:xfrm flipH="1">
              <a:off x="2809" y="3616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10" name="Line 1330"/>
            <p:cNvSpPr>
              <a:spLocks noChangeShapeType="1"/>
            </p:cNvSpPr>
            <p:nvPr/>
          </p:nvSpPr>
          <p:spPr bwMode="auto">
            <a:xfrm>
              <a:off x="2863" y="3544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11" name="Line 1331"/>
            <p:cNvSpPr>
              <a:spLocks noChangeShapeType="1"/>
            </p:cNvSpPr>
            <p:nvPr/>
          </p:nvSpPr>
          <p:spPr bwMode="auto">
            <a:xfrm flipH="1" flipV="1">
              <a:off x="2884" y="3544"/>
              <a:ext cx="12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12" name="Line 1332"/>
            <p:cNvSpPr>
              <a:spLocks noChangeShapeType="1"/>
            </p:cNvSpPr>
            <p:nvPr/>
          </p:nvSpPr>
          <p:spPr bwMode="auto">
            <a:xfrm flipH="1">
              <a:off x="2829" y="3544"/>
              <a:ext cx="34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13" name="Line 1333"/>
            <p:cNvSpPr>
              <a:spLocks noChangeShapeType="1"/>
            </p:cNvSpPr>
            <p:nvPr/>
          </p:nvSpPr>
          <p:spPr bwMode="auto">
            <a:xfrm flipH="1">
              <a:off x="2722" y="3616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14" name="Line 1334"/>
            <p:cNvSpPr>
              <a:spLocks noChangeShapeType="1"/>
            </p:cNvSpPr>
            <p:nvPr/>
          </p:nvSpPr>
          <p:spPr bwMode="auto">
            <a:xfrm>
              <a:off x="2774" y="3544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15" name="Line 1335"/>
            <p:cNvSpPr>
              <a:spLocks noChangeShapeType="1"/>
            </p:cNvSpPr>
            <p:nvPr/>
          </p:nvSpPr>
          <p:spPr bwMode="auto">
            <a:xfrm flipH="1" flipV="1">
              <a:off x="2796" y="3544"/>
              <a:ext cx="13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16" name="Line 1336"/>
            <p:cNvSpPr>
              <a:spLocks noChangeShapeType="1"/>
            </p:cNvSpPr>
            <p:nvPr/>
          </p:nvSpPr>
          <p:spPr bwMode="auto">
            <a:xfrm flipH="1">
              <a:off x="2741" y="3544"/>
              <a:ext cx="33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17" name="Line 1337"/>
            <p:cNvSpPr>
              <a:spLocks noChangeShapeType="1"/>
            </p:cNvSpPr>
            <p:nvPr/>
          </p:nvSpPr>
          <p:spPr bwMode="auto">
            <a:xfrm flipH="1">
              <a:off x="2632" y="3616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18" name="Line 1338"/>
            <p:cNvSpPr>
              <a:spLocks noChangeShapeType="1"/>
            </p:cNvSpPr>
            <p:nvPr/>
          </p:nvSpPr>
          <p:spPr bwMode="auto">
            <a:xfrm>
              <a:off x="2687" y="3544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19" name="Line 1339"/>
            <p:cNvSpPr>
              <a:spLocks noChangeShapeType="1"/>
            </p:cNvSpPr>
            <p:nvPr/>
          </p:nvSpPr>
          <p:spPr bwMode="auto">
            <a:xfrm flipH="1" flipV="1">
              <a:off x="2708" y="3544"/>
              <a:ext cx="14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20" name="Line 1340"/>
            <p:cNvSpPr>
              <a:spLocks noChangeShapeType="1"/>
            </p:cNvSpPr>
            <p:nvPr/>
          </p:nvSpPr>
          <p:spPr bwMode="auto">
            <a:xfrm flipH="1">
              <a:off x="2654" y="3544"/>
              <a:ext cx="33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21" name="Line 1341"/>
            <p:cNvSpPr>
              <a:spLocks noChangeShapeType="1"/>
            </p:cNvSpPr>
            <p:nvPr/>
          </p:nvSpPr>
          <p:spPr bwMode="auto">
            <a:xfrm>
              <a:off x="2599" y="3544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22" name="Line 1342"/>
            <p:cNvSpPr>
              <a:spLocks noChangeShapeType="1"/>
            </p:cNvSpPr>
            <p:nvPr/>
          </p:nvSpPr>
          <p:spPr bwMode="auto">
            <a:xfrm flipH="1" flipV="1">
              <a:off x="2621" y="3544"/>
              <a:ext cx="11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23" name="Line 1343"/>
            <p:cNvSpPr>
              <a:spLocks noChangeShapeType="1"/>
            </p:cNvSpPr>
            <p:nvPr/>
          </p:nvSpPr>
          <p:spPr bwMode="auto">
            <a:xfrm flipH="1">
              <a:off x="2933" y="4012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24" name="Line 1344"/>
            <p:cNvSpPr>
              <a:spLocks noChangeShapeType="1"/>
            </p:cNvSpPr>
            <p:nvPr/>
          </p:nvSpPr>
          <p:spPr bwMode="auto">
            <a:xfrm>
              <a:off x="2988" y="4082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25" name="Line 1345"/>
            <p:cNvSpPr>
              <a:spLocks noChangeShapeType="1"/>
            </p:cNvSpPr>
            <p:nvPr/>
          </p:nvSpPr>
          <p:spPr bwMode="auto">
            <a:xfrm flipH="1">
              <a:off x="3008" y="4012"/>
              <a:ext cx="13" cy="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26" name="Line 1346"/>
            <p:cNvSpPr>
              <a:spLocks noChangeShapeType="1"/>
            </p:cNvSpPr>
            <p:nvPr/>
          </p:nvSpPr>
          <p:spPr bwMode="auto">
            <a:xfrm flipH="1" flipV="1">
              <a:off x="2956" y="4012"/>
              <a:ext cx="32" cy="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27" name="Line 1347"/>
            <p:cNvSpPr>
              <a:spLocks noChangeShapeType="1"/>
            </p:cNvSpPr>
            <p:nvPr/>
          </p:nvSpPr>
          <p:spPr bwMode="auto">
            <a:xfrm flipH="1">
              <a:off x="2847" y="4012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28" name="Line 1348"/>
            <p:cNvSpPr>
              <a:spLocks noChangeShapeType="1"/>
            </p:cNvSpPr>
            <p:nvPr/>
          </p:nvSpPr>
          <p:spPr bwMode="auto">
            <a:xfrm>
              <a:off x="2901" y="4082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29" name="Line 1349"/>
            <p:cNvSpPr>
              <a:spLocks noChangeShapeType="1"/>
            </p:cNvSpPr>
            <p:nvPr/>
          </p:nvSpPr>
          <p:spPr bwMode="auto">
            <a:xfrm flipH="1">
              <a:off x="2921" y="4012"/>
              <a:ext cx="12" cy="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30" name="Line 1350"/>
            <p:cNvSpPr>
              <a:spLocks noChangeShapeType="1"/>
            </p:cNvSpPr>
            <p:nvPr/>
          </p:nvSpPr>
          <p:spPr bwMode="auto">
            <a:xfrm flipH="1" flipV="1">
              <a:off x="2868" y="4012"/>
              <a:ext cx="33" cy="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31" name="Line 1351"/>
            <p:cNvSpPr>
              <a:spLocks noChangeShapeType="1"/>
            </p:cNvSpPr>
            <p:nvPr/>
          </p:nvSpPr>
          <p:spPr bwMode="auto">
            <a:xfrm flipH="1">
              <a:off x="2759" y="4012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32" name="Line 1352"/>
            <p:cNvSpPr>
              <a:spLocks noChangeShapeType="1"/>
            </p:cNvSpPr>
            <p:nvPr/>
          </p:nvSpPr>
          <p:spPr bwMode="auto">
            <a:xfrm>
              <a:off x="2814" y="4082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33" name="Line 1353"/>
            <p:cNvSpPr>
              <a:spLocks noChangeShapeType="1"/>
            </p:cNvSpPr>
            <p:nvPr/>
          </p:nvSpPr>
          <p:spPr bwMode="auto">
            <a:xfrm flipH="1">
              <a:off x="2833" y="4012"/>
              <a:ext cx="14" cy="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34" name="Line 1354"/>
            <p:cNvSpPr>
              <a:spLocks noChangeShapeType="1"/>
            </p:cNvSpPr>
            <p:nvPr/>
          </p:nvSpPr>
          <p:spPr bwMode="auto">
            <a:xfrm flipH="1" flipV="1">
              <a:off x="2781" y="4012"/>
              <a:ext cx="33" cy="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35" name="Line 1355"/>
            <p:cNvSpPr>
              <a:spLocks noChangeShapeType="1"/>
            </p:cNvSpPr>
            <p:nvPr/>
          </p:nvSpPr>
          <p:spPr bwMode="auto">
            <a:xfrm flipH="1">
              <a:off x="2671" y="4012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36" name="Line 1356"/>
            <p:cNvSpPr>
              <a:spLocks noChangeShapeType="1"/>
            </p:cNvSpPr>
            <p:nvPr/>
          </p:nvSpPr>
          <p:spPr bwMode="auto">
            <a:xfrm>
              <a:off x="2726" y="4082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37" name="Line 1357"/>
            <p:cNvSpPr>
              <a:spLocks noChangeShapeType="1"/>
            </p:cNvSpPr>
            <p:nvPr/>
          </p:nvSpPr>
          <p:spPr bwMode="auto">
            <a:xfrm flipH="1">
              <a:off x="2746" y="4012"/>
              <a:ext cx="13" cy="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38" name="Line 1358"/>
            <p:cNvSpPr>
              <a:spLocks noChangeShapeType="1"/>
            </p:cNvSpPr>
            <p:nvPr/>
          </p:nvSpPr>
          <p:spPr bwMode="auto">
            <a:xfrm flipH="1" flipV="1">
              <a:off x="2691" y="4012"/>
              <a:ext cx="35" cy="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39" name="Line 1359"/>
            <p:cNvSpPr>
              <a:spLocks noChangeShapeType="1"/>
            </p:cNvSpPr>
            <p:nvPr/>
          </p:nvSpPr>
          <p:spPr bwMode="auto">
            <a:xfrm flipH="1">
              <a:off x="2584" y="4012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40" name="Line 1360"/>
            <p:cNvSpPr>
              <a:spLocks noChangeShapeType="1"/>
            </p:cNvSpPr>
            <p:nvPr/>
          </p:nvSpPr>
          <p:spPr bwMode="auto">
            <a:xfrm>
              <a:off x="2637" y="4082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41" name="Line 1361"/>
            <p:cNvSpPr>
              <a:spLocks noChangeShapeType="1"/>
            </p:cNvSpPr>
            <p:nvPr/>
          </p:nvSpPr>
          <p:spPr bwMode="auto">
            <a:xfrm flipH="1">
              <a:off x="2658" y="4012"/>
              <a:ext cx="13" cy="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42" name="Line 1362"/>
            <p:cNvSpPr>
              <a:spLocks noChangeShapeType="1"/>
            </p:cNvSpPr>
            <p:nvPr/>
          </p:nvSpPr>
          <p:spPr bwMode="auto">
            <a:xfrm flipH="1" flipV="1">
              <a:off x="2604" y="4012"/>
              <a:ext cx="33" cy="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43" name="Line 1363"/>
            <p:cNvSpPr>
              <a:spLocks noChangeShapeType="1"/>
            </p:cNvSpPr>
            <p:nvPr/>
          </p:nvSpPr>
          <p:spPr bwMode="auto">
            <a:xfrm>
              <a:off x="2549" y="4082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44" name="Line 1364"/>
            <p:cNvSpPr>
              <a:spLocks noChangeShapeType="1"/>
            </p:cNvSpPr>
            <p:nvPr/>
          </p:nvSpPr>
          <p:spPr bwMode="auto">
            <a:xfrm flipH="1">
              <a:off x="2571" y="4012"/>
              <a:ext cx="13" cy="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45" name="Line 1365"/>
            <p:cNvSpPr>
              <a:spLocks noChangeShapeType="1"/>
            </p:cNvSpPr>
            <p:nvPr/>
          </p:nvSpPr>
          <p:spPr bwMode="auto">
            <a:xfrm flipH="1">
              <a:off x="3021" y="4012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46" name="Line 1366"/>
            <p:cNvSpPr>
              <a:spLocks noChangeShapeType="1"/>
            </p:cNvSpPr>
            <p:nvPr/>
          </p:nvSpPr>
          <p:spPr bwMode="auto">
            <a:xfrm flipH="1" flipV="1">
              <a:off x="3043" y="4012"/>
              <a:ext cx="29" cy="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47" name="Line 1367"/>
            <p:cNvSpPr>
              <a:spLocks noChangeShapeType="1"/>
            </p:cNvSpPr>
            <p:nvPr/>
          </p:nvSpPr>
          <p:spPr bwMode="auto">
            <a:xfrm>
              <a:off x="3072" y="3616"/>
              <a:ext cx="0" cy="4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48" name="Line 1368"/>
            <p:cNvSpPr>
              <a:spLocks noChangeShapeType="1"/>
            </p:cNvSpPr>
            <p:nvPr/>
          </p:nvSpPr>
          <p:spPr bwMode="auto">
            <a:xfrm>
              <a:off x="2982" y="3706"/>
              <a:ext cx="26" cy="3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49" name="Line 1369"/>
            <p:cNvSpPr>
              <a:spLocks noChangeShapeType="1"/>
            </p:cNvSpPr>
            <p:nvPr/>
          </p:nvSpPr>
          <p:spPr bwMode="auto">
            <a:xfrm>
              <a:off x="2993" y="3706"/>
              <a:ext cx="28" cy="3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50" name="Line 1370"/>
            <p:cNvSpPr>
              <a:spLocks noChangeShapeType="1"/>
            </p:cNvSpPr>
            <p:nvPr/>
          </p:nvSpPr>
          <p:spPr bwMode="auto">
            <a:xfrm>
              <a:off x="3015" y="3706"/>
              <a:ext cx="28" cy="3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51" name="Line 1371"/>
            <p:cNvSpPr>
              <a:spLocks noChangeShapeType="1"/>
            </p:cNvSpPr>
            <p:nvPr/>
          </p:nvSpPr>
          <p:spPr bwMode="auto">
            <a:xfrm>
              <a:off x="2962" y="3706"/>
              <a:ext cx="26" cy="3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52" name="Line 1372"/>
            <p:cNvSpPr>
              <a:spLocks noChangeShapeType="1"/>
            </p:cNvSpPr>
            <p:nvPr/>
          </p:nvSpPr>
          <p:spPr bwMode="auto">
            <a:xfrm>
              <a:off x="2895" y="3703"/>
              <a:ext cx="26" cy="3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53" name="Line 1373"/>
            <p:cNvSpPr>
              <a:spLocks noChangeShapeType="1"/>
            </p:cNvSpPr>
            <p:nvPr/>
          </p:nvSpPr>
          <p:spPr bwMode="auto">
            <a:xfrm>
              <a:off x="2905" y="3706"/>
              <a:ext cx="28" cy="3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54" name="Line 1374"/>
            <p:cNvSpPr>
              <a:spLocks noChangeShapeType="1"/>
            </p:cNvSpPr>
            <p:nvPr/>
          </p:nvSpPr>
          <p:spPr bwMode="auto">
            <a:xfrm>
              <a:off x="2925" y="3706"/>
              <a:ext cx="31" cy="3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55" name="Line 1375"/>
            <p:cNvSpPr>
              <a:spLocks noChangeShapeType="1"/>
            </p:cNvSpPr>
            <p:nvPr/>
          </p:nvSpPr>
          <p:spPr bwMode="auto">
            <a:xfrm>
              <a:off x="2875" y="3702"/>
              <a:ext cx="26" cy="3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56" name="Line 1376"/>
            <p:cNvSpPr>
              <a:spLocks noChangeShapeType="1"/>
            </p:cNvSpPr>
            <p:nvPr/>
          </p:nvSpPr>
          <p:spPr bwMode="auto">
            <a:xfrm>
              <a:off x="2802" y="3633"/>
              <a:ext cx="31" cy="4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57" name="Line 1377"/>
            <p:cNvSpPr>
              <a:spLocks noChangeShapeType="1"/>
            </p:cNvSpPr>
            <p:nvPr/>
          </p:nvSpPr>
          <p:spPr bwMode="auto">
            <a:xfrm>
              <a:off x="2811" y="3651"/>
              <a:ext cx="36" cy="3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58" name="Line 1378"/>
            <p:cNvSpPr>
              <a:spLocks noChangeShapeType="1"/>
            </p:cNvSpPr>
            <p:nvPr/>
          </p:nvSpPr>
          <p:spPr bwMode="auto">
            <a:xfrm>
              <a:off x="2835" y="3682"/>
              <a:ext cx="33" cy="3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59" name="Line 1379"/>
            <p:cNvSpPr>
              <a:spLocks noChangeShapeType="1"/>
            </p:cNvSpPr>
            <p:nvPr/>
          </p:nvSpPr>
          <p:spPr bwMode="auto">
            <a:xfrm>
              <a:off x="2778" y="3579"/>
              <a:ext cx="36" cy="5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60" name="Line 1380"/>
            <p:cNvSpPr>
              <a:spLocks noChangeShapeType="1"/>
            </p:cNvSpPr>
            <p:nvPr/>
          </p:nvSpPr>
          <p:spPr bwMode="auto">
            <a:xfrm>
              <a:off x="2708" y="3544"/>
              <a:ext cx="38" cy="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61" name="Line 1381"/>
            <p:cNvSpPr>
              <a:spLocks noChangeShapeType="1"/>
            </p:cNvSpPr>
            <p:nvPr/>
          </p:nvSpPr>
          <p:spPr bwMode="auto">
            <a:xfrm>
              <a:off x="2722" y="3616"/>
              <a:ext cx="37" cy="3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62" name="Line 1382"/>
            <p:cNvSpPr>
              <a:spLocks noChangeShapeType="1"/>
            </p:cNvSpPr>
            <p:nvPr/>
          </p:nvSpPr>
          <p:spPr bwMode="auto">
            <a:xfrm>
              <a:off x="2741" y="3616"/>
              <a:ext cx="40" cy="3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63" name="Line 1383"/>
            <p:cNvSpPr>
              <a:spLocks noChangeShapeType="1"/>
            </p:cNvSpPr>
            <p:nvPr/>
          </p:nvSpPr>
          <p:spPr bwMode="auto">
            <a:xfrm>
              <a:off x="2687" y="3544"/>
              <a:ext cx="39" cy="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64" name="Line 1384"/>
            <p:cNvSpPr>
              <a:spLocks noChangeShapeType="1"/>
            </p:cNvSpPr>
            <p:nvPr/>
          </p:nvSpPr>
          <p:spPr bwMode="auto">
            <a:xfrm>
              <a:off x="2621" y="3544"/>
              <a:ext cx="37" cy="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65" name="Line 1385"/>
            <p:cNvSpPr>
              <a:spLocks noChangeShapeType="1"/>
            </p:cNvSpPr>
            <p:nvPr/>
          </p:nvSpPr>
          <p:spPr bwMode="auto">
            <a:xfrm>
              <a:off x="2632" y="3616"/>
              <a:ext cx="39" cy="3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66" name="Line 1386"/>
            <p:cNvSpPr>
              <a:spLocks noChangeShapeType="1"/>
            </p:cNvSpPr>
            <p:nvPr/>
          </p:nvSpPr>
          <p:spPr bwMode="auto">
            <a:xfrm>
              <a:off x="2654" y="3616"/>
              <a:ext cx="37" cy="3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67" name="Line 1387"/>
            <p:cNvSpPr>
              <a:spLocks noChangeShapeType="1"/>
            </p:cNvSpPr>
            <p:nvPr/>
          </p:nvSpPr>
          <p:spPr bwMode="auto">
            <a:xfrm>
              <a:off x="2619" y="3813"/>
              <a:ext cx="18" cy="2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68" name="Line 1388"/>
            <p:cNvSpPr>
              <a:spLocks noChangeShapeType="1"/>
            </p:cNvSpPr>
            <p:nvPr/>
          </p:nvSpPr>
          <p:spPr bwMode="auto">
            <a:xfrm flipH="1">
              <a:off x="2584" y="3813"/>
              <a:ext cx="9" cy="1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69" name="Line 1389"/>
            <p:cNvSpPr>
              <a:spLocks noChangeShapeType="1"/>
            </p:cNvSpPr>
            <p:nvPr/>
          </p:nvSpPr>
          <p:spPr bwMode="auto">
            <a:xfrm>
              <a:off x="3072" y="3710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70" name="Line 1390"/>
            <p:cNvSpPr>
              <a:spLocks noChangeShapeType="1"/>
            </p:cNvSpPr>
            <p:nvPr/>
          </p:nvSpPr>
          <p:spPr bwMode="auto">
            <a:xfrm>
              <a:off x="3050" y="3708"/>
              <a:ext cx="22" cy="3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71" name="Line 1391"/>
            <p:cNvSpPr>
              <a:spLocks noChangeShapeType="1"/>
            </p:cNvSpPr>
            <p:nvPr/>
          </p:nvSpPr>
          <p:spPr bwMode="auto">
            <a:xfrm flipH="1">
              <a:off x="2604" y="3813"/>
              <a:ext cx="15" cy="1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72" name="Line 1392"/>
            <p:cNvSpPr>
              <a:spLocks noChangeShapeType="1"/>
            </p:cNvSpPr>
            <p:nvPr/>
          </p:nvSpPr>
          <p:spPr bwMode="auto">
            <a:xfrm>
              <a:off x="2247" y="3544"/>
              <a:ext cx="35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73" name="Line 1393"/>
            <p:cNvSpPr>
              <a:spLocks noChangeShapeType="1"/>
            </p:cNvSpPr>
            <p:nvPr/>
          </p:nvSpPr>
          <p:spPr bwMode="auto">
            <a:xfrm flipH="1">
              <a:off x="2571" y="3813"/>
              <a:ext cx="22" cy="2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74" name="Line 1394"/>
            <p:cNvSpPr>
              <a:spLocks noChangeShapeType="1"/>
            </p:cNvSpPr>
            <p:nvPr/>
          </p:nvSpPr>
          <p:spPr bwMode="auto">
            <a:xfrm flipH="1" flipV="1">
              <a:off x="2798" y="3624"/>
              <a:ext cx="74" cy="7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75" name="Line 1395"/>
            <p:cNvSpPr>
              <a:spLocks noChangeShapeType="1"/>
            </p:cNvSpPr>
            <p:nvPr/>
          </p:nvSpPr>
          <p:spPr bwMode="auto">
            <a:xfrm flipH="1" flipV="1">
              <a:off x="2831" y="3616"/>
              <a:ext cx="90" cy="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76" name="Line 1396"/>
            <p:cNvSpPr>
              <a:spLocks noChangeShapeType="1"/>
            </p:cNvSpPr>
            <p:nvPr/>
          </p:nvSpPr>
          <p:spPr bwMode="auto">
            <a:xfrm flipH="1" flipV="1">
              <a:off x="2769" y="3554"/>
              <a:ext cx="36" cy="3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77" name="Line 1397"/>
            <p:cNvSpPr>
              <a:spLocks noChangeShapeType="1"/>
            </p:cNvSpPr>
            <p:nvPr/>
          </p:nvSpPr>
          <p:spPr bwMode="auto">
            <a:xfrm flipH="1" flipV="1">
              <a:off x="2844" y="3586"/>
              <a:ext cx="118" cy="1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78" name="Line 1398"/>
            <p:cNvSpPr>
              <a:spLocks noChangeShapeType="1"/>
            </p:cNvSpPr>
            <p:nvPr/>
          </p:nvSpPr>
          <p:spPr bwMode="auto">
            <a:xfrm flipH="1" flipV="1">
              <a:off x="2914" y="3616"/>
              <a:ext cx="90" cy="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79" name="Line 1399"/>
            <p:cNvSpPr>
              <a:spLocks noChangeShapeType="1"/>
            </p:cNvSpPr>
            <p:nvPr/>
          </p:nvSpPr>
          <p:spPr bwMode="auto">
            <a:xfrm flipH="1" flipV="1">
              <a:off x="2857" y="3557"/>
              <a:ext cx="35" cy="3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80" name="Line 1400"/>
            <p:cNvSpPr>
              <a:spLocks noChangeShapeType="1"/>
            </p:cNvSpPr>
            <p:nvPr/>
          </p:nvSpPr>
          <p:spPr bwMode="auto">
            <a:xfrm flipH="1" flipV="1">
              <a:off x="2929" y="3590"/>
              <a:ext cx="121" cy="11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81" name="Line 1401"/>
            <p:cNvSpPr>
              <a:spLocks noChangeShapeType="1"/>
            </p:cNvSpPr>
            <p:nvPr/>
          </p:nvSpPr>
          <p:spPr bwMode="auto">
            <a:xfrm flipH="1" flipV="1">
              <a:off x="2999" y="3616"/>
              <a:ext cx="73" cy="7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82" name="Line 1402"/>
            <p:cNvSpPr>
              <a:spLocks noChangeShapeType="1"/>
            </p:cNvSpPr>
            <p:nvPr/>
          </p:nvSpPr>
          <p:spPr bwMode="auto">
            <a:xfrm flipH="1" flipV="1">
              <a:off x="2945" y="3559"/>
              <a:ext cx="35" cy="3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83" name="Line 1403"/>
            <p:cNvSpPr>
              <a:spLocks noChangeShapeType="1"/>
            </p:cNvSpPr>
            <p:nvPr/>
          </p:nvSpPr>
          <p:spPr bwMode="auto">
            <a:xfrm flipH="1" flipV="1">
              <a:off x="3017" y="3592"/>
              <a:ext cx="55" cy="5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84" name="Line 1404"/>
            <p:cNvSpPr>
              <a:spLocks noChangeShapeType="1"/>
            </p:cNvSpPr>
            <p:nvPr/>
          </p:nvSpPr>
          <p:spPr bwMode="auto">
            <a:xfrm flipH="1" flipV="1">
              <a:off x="2971" y="3544"/>
              <a:ext cx="0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85" name="Line 1405"/>
            <p:cNvSpPr>
              <a:spLocks noChangeShapeType="1"/>
            </p:cNvSpPr>
            <p:nvPr/>
          </p:nvSpPr>
          <p:spPr bwMode="auto">
            <a:xfrm flipH="1" flipV="1">
              <a:off x="3030" y="3562"/>
              <a:ext cx="39" cy="3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86" name="Line 1406"/>
            <p:cNvSpPr>
              <a:spLocks noChangeShapeType="1"/>
            </p:cNvSpPr>
            <p:nvPr/>
          </p:nvSpPr>
          <p:spPr bwMode="auto">
            <a:xfrm flipH="1" flipV="1">
              <a:off x="3054" y="3544"/>
              <a:ext cx="6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303487" name="Line 1407"/>
          <p:cNvSpPr>
            <a:spLocks noChangeShapeType="1"/>
          </p:cNvSpPr>
          <p:nvPr/>
        </p:nvSpPr>
        <p:spPr bwMode="auto">
          <a:xfrm>
            <a:off x="5035550" y="2598738"/>
            <a:ext cx="3965575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  <p:grpSp>
        <p:nvGrpSpPr>
          <p:cNvPr id="303488" name="Group 1408"/>
          <p:cNvGrpSpPr>
            <a:grpSpLocks/>
          </p:cNvGrpSpPr>
          <p:nvPr/>
        </p:nvGrpSpPr>
        <p:grpSpPr bwMode="auto">
          <a:xfrm>
            <a:off x="5114925" y="2697163"/>
            <a:ext cx="3536950" cy="415925"/>
            <a:chOff x="3222" y="1699"/>
            <a:chExt cx="2228" cy="262"/>
          </a:xfrm>
        </p:grpSpPr>
        <p:sp>
          <p:nvSpPr>
            <p:cNvPr id="303489" name="Line 1409"/>
            <p:cNvSpPr>
              <a:spLocks noChangeShapeType="1"/>
            </p:cNvSpPr>
            <p:nvPr/>
          </p:nvSpPr>
          <p:spPr bwMode="auto">
            <a:xfrm flipV="1">
              <a:off x="3265" y="1782"/>
              <a:ext cx="77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90" name="Line 1410"/>
            <p:cNvSpPr>
              <a:spLocks noChangeShapeType="1"/>
            </p:cNvSpPr>
            <p:nvPr/>
          </p:nvSpPr>
          <p:spPr bwMode="auto">
            <a:xfrm flipH="1">
              <a:off x="3262" y="1837"/>
              <a:ext cx="80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91" name="Line 1411"/>
            <p:cNvSpPr>
              <a:spLocks noChangeShapeType="1"/>
            </p:cNvSpPr>
            <p:nvPr/>
          </p:nvSpPr>
          <p:spPr bwMode="auto">
            <a:xfrm flipV="1">
              <a:off x="3300" y="1729"/>
              <a:ext cx="0" cy="2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92" name="Freeform 1412"/>
            <p:cNvSpPr>
              <a:spLocks/>
            </p:cNvSpPr>
            <p:nvPr/>
          </p:nvSpPr>
          <p:spPr bwMode="auto">
            <a:xfrm>
              <a:off x="3330" y="1717"/>
              <a:ext cx="27" cy="237"/>
            </a:xfrm>
            <a:custGeom>
              <a:avLst/>
              <a:gdLst>
                <a:gd name="T0" fmla="*/ 79 w 79"/>
                <a:gd name="T1" fmla="*/ 0 h 666"/>
                <a:gd name="T2" fmla="*/ 79 w 79"/>
                <a:gd name="T3" fmla="*/ 666 h 666"/>
                <a:gd name="T4" fmla="*/ 0 w 79"/>
                <a:gd name="T5" fmla="*/ 553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9" h="666">
                  <a:moveTo>
                    <a:pt x="79" y="0"/>
                  </a:moveTo>
                  <a:lnTo>
                    <a:pt x="79" y="666"/>
                  </a:lnTo>
                  <a:lnTo>
                    <a:pt x="0" y="55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93" name="Line 1413"/>
            <p:cNvSpPr>
              <a:spLocks noChangeShapeType="1"/>
            </p:cNvSpPr>
            <p:nvPr/>
          </p:nvSpPr>
          <p:spPr bwMode="auto">
            <a:xfrm flipV="1">
              <a:off x="3255" y="1719"/>
              <a:ext cx="102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94" name="Freeform 1414"/>
            <p:cNvSpPr>
              <a:spLocks/>
            </p:cNvSpPr>
            <p:nvPr/>
          </p:nvSpPr>
          <p:spPr bwMode="auto">
            <a:xfrm>
              <a:off x="3222" y="1712"/>
              <a:ext cx="33" cy="224"/>
            </a:xfrm>
            <a:custGeom>
              <a:avLst/>
              <a:gdLst>
                <a:gd name="T0" fmla="*/ 0 w 89"/>
                <a:gd name="T1" fmla="*/ 627 h 627"/>
                <a:gd name="T2" fmla="*/ 57 w 89"/>
                <a:gd name="T3" fmla="*/ 507 h 627"/>
                <a:gd name="T4" fmla="*/ 89 w 89"/>
                <a:gd name="T5" fmla="*/ 265 h 627"/>
                <a:gd name="T6" fmla="*/ 89 w 89"/>
                <a:gd name="T7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" h="627">
                  <a:moveTo>
                    <a:pt x="0" y="627"/>
                  </a:moveTo>
                  <a:lnTo>
                    <a:pt x="57" y="507"/>
                  </a:lnTo>
                  <a:lnTo>
                    <a:pt x="89" y="265"/>
                  </a:lnTo>
                  <a:lnTo>
                    <a:pt x="8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95" name="Line 1415"/>
            <p:cNvSpPr>
              <a:spLocks noChangeShapeType="1"/>
            </p:cNvSpPr>
            <p:nvPr/>
          </p:nvSpPr>
          <p:spPr bwMode="auto">
            <a:xfrm>
              <a:off x="3479" y="1717"/>
              <a:ext cx="0" cy="2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96" name="Line 1416"/>
            <p:cNvSpPr>
              <a:spLocks noChangeShapeType="1"/>
            </p:cNvSpPr>
            <p:nvPr/>
          </p:nvSpPr>
          <p:spPr bwMode="auto">
            <a:xfrm flipV="1">
              <a:off x="3434" y="1712"/>
              <a:ext cx="95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97" name="Line 1417"/>
            <p:cNvSpPr>
              <a:spLocks noChangeShapeType="1"/>
            </p:cNvSpPr>
            <p:nvPr/>
          </p:nvSpPr>
          <p:spPr bwMode="auto">
            <a:xfrm flipV="1">
              <a:off x="3402" y="1787"/>
              <a:ext cx="147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98" name="Line 1418"/>
            <p:cNvSpPr>
              <a:spLocks noChangeShapeType="1"/>
            </p:cNvSpPr>
            <p:nvPr/>
          </p:nvSpPr>
          <p:spPr bwMode="auto">
            <a:xfrm flipH="1" flipV="1">
              <a:off x="3449" y="1904"/>
              <a:ext cx="30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499" name="Line 1419"/>
            <p:cNvSpPr>
              <a:spLocks noChangeShapeType="1"/>
            </p:cNvSpPr>
            <p:nvPr/>
          </p:nvSpPr>
          <p:spPr bwMode="auto">
            <a:xfrm flipV="1">
              <a:off x="3724" y="1749"/>
              <a:ext cx="5" cy="1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00" name="Line 1420"/>
            <p:cNvSpPr>
              <a:spLocks noChangeShapeType="1"/>
            </p:cNvSpPr>
            <p:nvPr/>
          </p:nvSpPr>
          <p:spPr bwMode="auto">
            <a:xfrm>
              <a:off x="3659" y="1749"/>
              <a:ext cx="2" cy="1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01" name="Line 1421"/>
            <p:cNvSpPr>
              <a:spLocks noChangeShapeType="1"/>
            </p:cNvSpPr>
            <p:nvPr/>
          </p:nvSpPr>
          <p:spPr bwMode="auto">
            <a:xfrm flipV="1">
              <a:off x="3661" y="1759"/>
              <a:ext cx="65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02" name="Line 1422"/>
            <p:cNvSpPr>
              <a:spLocks noChangeShapeType="1"/>
            </p:cNvSpPr>
            <p:nvPr/>
          </p:nvSpPr>
          <p:spPr bwMode="auto">
            <a:xfrm flipV="1">
              <a:off x="3694" y="1764"/>
              <a:ext cx="0" cy="1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03" name="Line 1423"/>
            <p:cNvSpPr>
              <a:spLocks noChangeShapeType="1"/>
            </p:cNvSpPr>
            <p:nvPr/>
          </p:nvSpPr>
          <p:spPr bwMode="auto">
            <a:xfrm flipV="1">
              <a:off x="3661" y="1902"/>
              <a:ext cx="63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04" name="Line 1424"/>
            <p:cNvSpPr>
              <a:spLocks noChangeShapeType="1"/>
            </p:cNvSpPr>
            <p:nvPr/>
          </p:nvSpPr>
          <p:spPr bwMode="auto">
            <a:xfrm flipV="1">
              <a:off x="3592" y="1897"/>
              <a:ext cx="54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05" name="Line 1425"/>
            <p:cNvSpPr>
              <a:spLocks noChangeShapeType="1"/>
            </p:cNvSpPr>
            <p:nvPr/>
          </p:nvSpPr>
          <p:spPr bwMode="auto">
            <a:xfrm flipV="1">
              <a:off x="3597" y="1844"/>
              <a:ext cx="49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06" name="Line 1426"/>
            <p:cNvSpPr>
              <a:spLocks noChangeShapeType="1"/>
            </p:cNvSpPr>
            <p:nvPr/>
          </p:nvSpPr>
          <p:spPr bwMode="auto">
            <a:xfrm flipH="1">
              <a:off x="3602" y="1769"/>
              <a:ext cx="42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07" name="Line 1427"/>
            <p:cNvSpPr>
              <a:spLocks noChangeShapeType="1"/>
            </p:cNvSpPr>
            <p:nvPr/>
          </p:nvSpPr>
          <p:spPr bwMode="auto">
            <a:xfrm flipV="1">
              <a:off x="3589" y="1794"/>
              <a:ext cx="43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08" name="Line 1428"/>
            <p:cNvSpPr>
              <a:spLocks noChangeShapeType="1"/>
            </p:cNvSpPr>
            <p:nvPr/>
          </p:nvSpPr>
          <p:spPr bwMode="auto">
            <a:xfrm flipH="1">
              <a:off x="3594" y="1712"/>
              <a:ext cx="38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09" name="Line 1429"/>
            <p:cNvSpPr>
              <a:spLocks noChangeShapeType="1"/>
            </p:cNvSpPr>
            <p:nvPr/>
          </p:nvSpPr>
          <p:spPr bwMode="auto">
            <a:xfrm flipV="1">
              <a:off x="3674" y="1832"/>
              <a:ext cx="37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10" name="Freeform 1430"/>
            <p:cNvSpPr>
              <a:spLocks/>
            </p:cNvSpPr>
            <p:nvPr/>
          </p:nvSpPr>
          <p:spPr bwMode="auto">
            <a:xfrm>
              <a:off x="3826" y="1704"/>
              <a:ext cx="33" cy="252"/>
            </a:xfrm>
            <a:custGeom>
              <a:avLst/>
              <a:gdLst>
                <a:gd name="T0" fmla="*/ 88 w 88"/>
                <a:gd name="T1" fmla="*/ 0 h 707"/>
                <a:gd name="T2" fmla="*/ 88 w 88"/>
                <a:gd name="T3" fmla="*/ 626 h 707"/>
                <a:gd name="T4" fmla="*/ 80 w 88"/>
                <a:gd name="T5" fmla="*/ 707 h 707"/>
                <a:gd name="T6" fmla="*/ 0 w 88"/>
                <a:gd name="T7" fmla="*/ 578 h 7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707">
                  <a:moveTo>
                    <a:pt x="88" y="0"/>
                  </a:moveTo>
                  <a:lnTo>
                    <a:pt x="88" y="626"/>
                  </a:lnTo>
                  <a:lnTo>
                    <a:pt x="80" y="707"/>
                  </a:lnTo>
                  <a:lnTo>
                    <a:pt x="0" y="57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11" name="Line 1431"/>
            <p:cNvSpPr>
              <a:spLocks noChangeShapeType="1"/>
            </p:cNvSpPr>
            <p:nvPr/>
          </p:nvSpPr>
          <p:spPr bwMode="auto">
            <a:xfrm flipH="1">
              <a:off x="3776" y="1774"/>
              <a:ext cx="48" cy="1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12" name="Line 1432"/>
            <p:cNvSpPr>
              <a:spLocks noChangeShapeType="1"/>
            </p:cNvSpPr>
            <p:nvPr/>
          </p:nvSpPr>
          <p:spPr bwMode="auto">
            <a:xfrm>
              <a:off x="3881" y="1774"/>
              <a:ext cx="47" cy="10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13" name="Line 1433"/>
            <p:cNvSpPr>
              <a:spLocks noChangeShapeType="1"/>
            </p:cNvSpPr>
            <p:nvPr/>
          </p:nvSpPr>
          <p:spPr bwMode="auto">
            <a:xfrm flipH="1">
              <a:off x="4001" y="1707"/>
              <a:ext cx="17" cy="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14" name="Line 1434"/>
            <p:cNvSpPr>
              <a:spLocks noChangeShapeType="1"/>
            </p:cNvSpPr>
            <p:nvPr/>
          </p:nvSpPr>
          <p:spPr bwMode="auto">
            <a:xfrm flipV="1">
              <a:off x="3988" y="1894"/>
              <a:ext cx="43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15" name="Line 1435"/>
            <p:cNvSpPr>
              <a:spLocks noChangeShapeType="1"/>
            </p:cNvSpPr>
            <p:nvPr/>
          </p:nvSpPr>
          <p:spPr bwMode="auto">
            <a:xfrm flipV="1">
              <a:off x="4036" y="1767"/>
              <a:ext cx="5" cy="1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16" name="Line 1436"/>
            <p:cNvSpPr>
              <a:spLocks noChangeShapeType="1"/>
            </p:cNvSpPr>
            <p:nvPr/>
          </p:nvSpPr>
          <p:spPr bwMode="auto">
            <a:xfrm flipH="1">
              <a:off x="3993" y="1777"/>
              <a:ext cx="45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17" name="Line 1437"/>
            <p:cNvSpPr>
              <a:spLocks noChangeShapeType="1"/>
            </p:cNvSpPr>
            <p:nvPr/>
          </p:nvSpPr>
          <p:spPr bwMode="auto">
            <a:xfrm flipV="1">
              <a:off x="3988" y="1834"/>
              <a:ext cx="35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18" name="Line 1438"/>
            <p:cNvSpPr>
              <a:spLocks noChangeShapeType="1"/>
            </p:cNvSpPr>
            <p:nvPr/>
          </p:nvSpPr>
          <p:spPr bwMode="auto">
            <a:xfrm flipH="1">
              <a:off x="4051" y="1704"/>
              <a:ext cx="30" cy="1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19" name="Line 1439"/>
            <p:cNvSpPr>
              <a:spLocks noChangeShapeType="1"/>
            </p:cNvSpPr>
            <p:nvPr/>
          </p:nvSpPr>
          <p:spPr bwMode="auto">
            <a:xfrm flipH="1" flipV="1">
              <a:off x="4078" y="1914"/>
              <a:ext cx="23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20" name="Line 1440"/>
            <p:cNvSpPr>
              <a:spLocks noChangeShapeType="1"/>
            </p:cNvSpPr>
            <p:nvPr/>
          </p:nvSpPr>
          <p:spPr bwMode="auto">
            <a:xfrm>
              <a:off x="4071" y="1817"/>
              <a:ext cx="20" cy="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21" name="Freeform 1441"/>
            <p:cNvSpPr>
              <a:spLocks/>
            </p:cNvSpPr>
            <p:nvPr/>
          </p:nvSpPr>
          <p:spPr bwMode="auto">
            <a:xfrm>
              <a:off x="4101" y="1762"/>
              <a:ext cx="20" cy="192"/>
            </a:xfrm>
            <a:custGeom>
              <a:avLst/>
              <a:gdLst>
                <a:gd name="T0" fmla="*/ 0 w 57"/>
                <a:gd name="T1" fmla="*/ 537 h 537"/>
                <a:gd name="T2" fmla="*/ 32 w 57"/>
                <a:gd name="T3" fmla="*/ 313 h 537"/>
                <a:gd name="T4" fmla="*/ 57 w 57"/>
                <a:gd name="T5" fmla="*/ 0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7" h="537">
                  <a:moveTo>
                    <a:pt x="0" y="537"/>
                  </a:moveTo>
                  <a:lnTo>
                    <a:pt x="32" y="313"/>
                  </a:lnTo>
                  <a:lnTo>
                    <a:pt x="5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22" name="Line 1442"/>
            <p:cNvSpPr>
              <a:spLocks noChangeShapeType="1"/>
            </p:cNvSpPr>
            <p:nvPr/>
          </p:nvSpPr>
          <p:spPr bwMode="auto">
            <a:xfrm flipV="1">
              <a:off x="4063" y="1769"/>
              <a:ext cx="55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23" name="Line 1443"/>
            <p:cNvSpPr>
              <a:spLocks noChangeShapeType="1"/>
            </p:cNvSpPr>
            <p:nvPr/>
          </p:nvSpPr>
          <p:spPr bwMode="auto">
            <a:xfrm>
              <a:off x="3988" y="1764"/>
              <a:ext cx="0" cy="1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24" name="Line 1444"/>
            <p:cNvSpPr>
              <a:spLocks noChangeShapeType="1"/>
            </p:cNvSpPr>
            <p:nvPr/>
          </p:nvSpPr>
          <p:spPr bwMode="auto">
            <a:xfrm>
              <a:off x="4195" y="1702"/>
              <a:ext cx="0" cy="2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25" name="Line 1445"/>
            <p:cNvSpPr>
              <a:spLocks noChangeShapeType="1"/>
            </p:cNvSpPr>
            <p:nvPr/>
          </p:nvSpPr>
          <p:spPr bwMode="auto">
            <a:xfrm flipV="1">
              <a:off x="4155" y="1794"/>
              <a:ext cx="68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26" name="Line 1446"/>
            <p:cNvSpPr>
              <a:spLocks noChangeShapeType="1"/>
            </p:cNvSpPr>
            <p:nvPr/>
          </p:nvSpPr>
          <p:spPr bwMode="auto">
            <a:xfrm>
              <a:off x="4173" y="1737"/>
              <a:ext cx="5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27" name="Line 1447"/>
            <p:cNvSpPr>
              <a:spLocks noChangeShapeType="1"/>
            </p:cNvSpPr>
            <p:nvPr/>
          </p:nvSpPr>
          <p:spPr bwMode="auto">
            <a:xfrm flipH="1">
              <a:off x="4155" y="1807"/>
              <a:ext cx="35" cy="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28" name="Line 1448"/>
            <p:cNvSpPr>
              <a:spLocks noChangeShapeType="1"/>
            </p:cNvSpPr>
            <p:nvPr/>
          </p:nvSpPr>
          <p:spPr bwMode="auto">
            <a:xfrm>
              <a:off x="4200" y="1817"/>
              <a:ext cx="2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29" name="Line 1449"/>
            <p:cNvSpPr>
              <a:spLocks noChangeShapeType="1"/>
            </p:cNvSpPr>
            <p:nvPr/>
          </p:nvSpPr>
          <p:spPr bwMode="auto">
            <a:xfrm>
              <a:off x="4270" y="1699"/>
              <a:ext cx="0" cy="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30" name="Line 1450"/>
            <p:cNvSpPr>
              <a:spLocks noChangeShapeType="1"/>
            </p:cNvSpPr>
            <p:nvPr/>
          </p:nvSpPr>
          <p:spPr bwMode="auto">
            <a:xfrm flipV="1">
              <a:off x="4223" y="1794"/>
              <a:ext cx="92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31" name="Line 1451"/>
            <p:cNvSpPr>
              <a:spLocks noChangeShapeType="1"/>
            </p:cNvSpPr>
            <p:nvPr/>
          </p:nvSpPr>
          <p:spPr bwMode="auto">
            <a:xfrm>
              <a:off x="4240" y="1824"/>
              <a:ext cx="0" cy="1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32" name="Line 1452"/>
            <p:cNvSpPr>
              <a:spLocks noChangeShapeType="1"/>
            </p:cNvSpPr>
            <p:nvPr/>
          </p:nvSpPr>
          <p:spPr bwMode="auto">
            <a:xfrm flipV="1">
              <a:off x="4240" y="1827"/>
              <a:ext cx="53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33" name="Freeform 1453"/>
            <p:cNvSpPr>
              <a:spLocks/>
            </p:cNvSpPr>
            <p:nvPr/>
          </p:nvSpPr>
          <p:spPr bwMode="auto">
            <a:xfrm>
              <a:off x="4270" y="1819"/>
              <a:ext cx="23" cy="135"/>
            </a:xfrm>
            <a:custGeom>
              <a:avLst/>
              <a:gdLst>
                <a:gd name="T0" fmla="*/ 64 w 64"/>
                <a:gd name="T1" fmla="*/ 0 h 378"/>
                <a:gd name="T2" fmla="*/ 64 w 64"/>
                <a:gd name="T3" fmla="*/ 378 h 378"/>
                <a:gd name="T4" fmla="*/ 0 w 64"/>
                <a:gd name="T5" fmla="*/ 314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" h="378">
                  <a:moveTo>
                    <a:pt x="64" y="0"/>
                  </a:moveTo>
                  <a:lnTo>
                    <a:pt x="64" y="378"/>
                  </a:lnTo>
                  <a:lnTo>
                    <a:pt x="0" y="31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34" name="Line 1454"/>
            <p:cNvSpPr>
              <a:spLocks noChangeShapeType="1"/>
            </p:cNvSpPr>
            <p:nvPr/>
          </p:nvSpPr>
          <p:spPr bwMode="auto">
            <a:xfrm flipV="1">
              <a:off x="4240" y="1857"/>
              <a:ext cx="40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35" name="Line 1455"/>
            <p:cNvSpPr>
              <a:spLocks noChangeShapeType="1"/>
            </p:cNvSpPr>
            <p:nvPr/>
          </p:nvSpPr>
          <p:spPr bwMode="auto">
            <a:xfrm flipV="1">
              <a:off x="4240" y="1892"/>
              <a:ext cx="40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36" name="Line 1456"/>
            <p:cNvSpPr>
              <a:spLocks noChangeShapeType="1"/>
            </p:cNvSpPr>
            <p:nvPr/>
          </p:nvSpPr>
          <p:spPr bwMode="auto">
            <a:xfrm flipV="1">
              <a:off x="4238" y="1764"/>
              <a:ext cx="6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37" name="Line 1457"/>
            <p:cNvSpPr>
              <a:spLocks noChangeShapeType="1"/>
            </p:cNvSpPr>
            <p:nvPr/>
          </p:nvSpPr>
          <p:spPr bwMode="auto">
            <a:xfrm flipV="1">
              <a:off x="4230" y="1734"/>
              <a:ext cx="75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38" name="Line 1458"/>
            <p:cNvSpPr>
              <a:spLocks noChangeShapeType="1"/>
            </p:cNvSpPr>
            <p:nvPr/>
          </p:nvSpPr>
          <p:spPr bwMode="auto">
            <a:xfrm flipH="1">
              <a:off x="4203" y="1729"/>
              <a:ext cx="17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39" name="Line 1459"/>
            <p:cNvSpPr>
              <a:spLocks noChangeShapeType="1"/>
            </p:cNvSpPr>
            <p:nvPr/>
          </p:nvSpPr>
          <p:spPr bwMode="auto">
            <a:xfrm flipV="1">
              <a:off x="4368" y="1737"/>
              <a:ext cx="119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40" name="Line 1460"/>
            <p:cNvSpPr>
              <a:spLocks noChangeShapeType="1"/>
            </p:cNvSpPr>
            <p:nvPr/>
          </p:nvSpPr>
          <p:spPr bwMode="auto">
            <a:xfrm flipH="1">
              <a:off x="4363" y="1734"/>
              <a:ext cx="5" cy="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41" name="Line 1461"/>
            <p:cNvSpPr>
              <a:spLocks noChangeShapeType="1"/>
            </p:cNvSpPr>
            <p:nvPr/>
          </p:nvSpPr>
          <p:spPr bwMode="auto">
            <a:xfrm flipH="1">
              <a:off x="4475" y="1727"/>
              <a:ext cx="17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42" name="Line 1462"/>
            <p:cNvSpPr>
              <a:spLocks noChangeShapeType="1"/>
            </p:cNvSpPr>
            <p:nvPr/>
          </p:nvSpPr>
          <p:spPr bwMode="auto">
            <a:xfrm flipH="1">
              <a:off x="4365" y="1792"/>
              <a:ext cx="8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43" name="Freeform 1463"/>
            <p:cNvSpPr>
              <a:spLocks/>
            </p:cNvSpPr>
            <p:nvPr/>
          </p:nvSpPr>
          <p:spPr bwMode="auto">
            <a:xfrm>
              <a:off x="4415" y="1827"/>
              <a:ext cx="55" cy="32"/>
            </a:xfrm>
            <a:custGeom>
              <a:avLst/>
              <a:gdLst>
                <a:gd name="T0" fmla="*/ 0 w 154"/>
                <a:gd name="T1" fmla="*/ 0 h 88"/>
                <a:gd name="T2" fmla="*/ 57 w 154"/>
                <a:gd name="T3" fmla="*/ 56 h 88"/>
                <a:gd name="T4" fmla="*/ 154 w 154"/>
                <a:gd name="T5" fmla="*/ 88 h 88"/>
                <a:gd name="T6" fmla="*/ 136 w 154"/>
                <a:gd name="T7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4" h="88">
                  <a:moveTo>
                    <a:pt x="0" y="0"/>
                  </a:moveTo>
                  <a:lnTo>
                    <a:pt x="57" y="56"/>
                  </a:lnTo>
                  <a:lnTo>
                    <a:pt x="154" y="88"/>
                  </a:lnTo>
                  <a:lnTo>
                    <a:pt x="13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44" name="Line 1464"/>
            <p:cNvSpPr>
              <a:spLocks noChangeShapeType="1"/>
            </p:cNvSpPr>
            <p:nvPr/>
          </p:nvSpPr>
          <p:spPr bwMode="auto">
            <a:xfrm>
              <a:off x="4390" y="1794"/>
              <a:ext cx="25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45" name="Freeform 1465"/>
            <p:cNvSpPr>
              <a:spLocks/>
            </p:cNvSpPr>
            <p:nvPr/>
          </p:nvSpPr>
          <p:spPr bwMode="auto">
            <a:xfrm>
              <a:off x="4350" y="1777"/>
              <a:ext cx="112" cy="105"/>
            </a:xfrm>
            <a:custGeom>
              <a:avLst/>
              <a:gdLst>
                <a:gd name="T0" fmla="*/ 313 w 313"/>
                <a:gd name="T1" fmla="*/ 0 h 297"/>
                <a:gd name="T2" fmla="*/ 193 w 313"/>
                <a:gd name="T3" fmla="*/ 153 h 297"/>
                <a:gd name="T4" fmla="*/ 0 w 313"/>
                <a:gd name="T5" fmla="*/ 297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3" h="297">
                  <a:moveTo>
                    <a:pt x="313" y="0"/>
                  </a:moveTo>
                  <a:lnTo>
                    <a:pt x="193" y="153"/>
                  </a:lnTo>
                  <a:lnTo>
                    <a:pt x="0" y="29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46" name="Line 1466"/>
            <p:cNvSpPr>
              <a:spLocks noChangeShapeType="1"/>
            </p:cNvSpPr>
            <p:nvPr/>
          </p:nvSpPr>
          <p:spPr bwMode="auto">
            <a:xfrm>
              <a:off x="4383" y="1889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47" name="Line 1467"/>
            <p:cNvSpPr>
              <a:spLocks noChangeShapeType="1"/>
            </p:cNvSpPr>
            <p:nvPr/>
          </p:nvSpPr>
          <p:spPr bwMode="auto">
            <a:xfrm flipV="1">
              <a:off x="4373" y="1936"/>
              <a:ext cx="92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48" name="Line 1468"/>
            <p:cNvSpPr>
              <a:spLocks noChangeShapeType="1"/>
            </p:cNvSpPr>
            <p:nvPr/>
          </p:nvSpPr>
          <p:spPr bwMode="auto">
            <a:xfrm flipH="1">
              <a:off x="4465" y="1882"/>
              <a:ext cx="5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49" name="Line 1469"/>
            <p:cNvSpPr>
              <a:spLocks noChangeShapeType="1"/>
            </p:cNvSpPr>
            <p:nvPr/>
          </p:nvSpPr>
          <p:spPr bwMode="auto">
            <a:xfrm>
              <a:off x="4425" y="1862"/>
              <a:ext cx="0" cy="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50" name="Line 1470"/>
            <p:cNvSpPr>
              <a:spLocks noChangeShapeType="1"/>
            </p:cNvSpPr>
            <p:nvPr/>
          </p:nvSpPr>
          <p:spPr bwMode="auto">
            <a:xfrm flipH="1" flipV="1">
              <a:off x="4467" y="1812"/>
              <a:ext cx="28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51" name="Line 1471"/>
            <p:cNvSpPr>
              <a:spLocks noChangeShapeType="1"/>
            </p:cNvSpPr>
            <p:nvPr/>
          </p:nvSpPr>
          <p:spPr bwMode="auto">
            <a:xfrm>
              <a:off x="4412" y="1769"/>
              <a:ext cx="13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52" name="Line 1472"/>
            <p:cNvSpPr>
              <a:spLocks noChangeShapeType="1"/>
            </p:cNvSpPr>
            <p:nvPr/>
          </p:nvSpPr>
          <p:spPr bwMode="auto">
            <a:xfrm>
              <a:off x="4410" y="1702"/>
              <a:ext cx="17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53" name="Freeform 1473"/>
            <p:cNvSpPr>
              <a:spLocks/>
            </p:cNvSpPr>
            <p:nvPr/>
          </p:nvSpPr>
          <p:spPr bwMode="auto">
            <a:xfrm>
              <a:off x="4627" y="1699"/>
              <a:ext cx="57" cy="260"/>
            </a:xfrm>
            <a:custGeom>
              <a:avLst/>
              <a:gdLst>
                <a:gd name="T0" fmla="*/ 0 w 161"/>
                <a:gd name="T1" fmla="*/ 0 h 730"/>
                <a:gd name="T2" fmla="*/ 16 w 161"/>
                <a:gd name="T3" fmla="*/ 320 h 730"/>
                <a:gd name="T4" fmla="*/ 57 w 161"/>
                <a:gd name="T5" fmla="*/ 538 h 730"/>
                <a:gd name="T6" fmla="*/ 161 w 161"/>
                <a:gd name="T7" fmla="*/ 730 h 730"/>
                <a:gd name="T8" fmla="*/ 153 w 161"/>
                <a:gd name="T9" fmla="*/ 562 h 7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1" h="730">
                  <a:moveTo>
                    <a:pt x="0" y="0"/>
                  </a:moveTo>
                  <a:lnTo>
                    <a:pt x="16" y="320"/>
                  </a:lnTo>
                  <a:lnTo>
                    <a:pt x="57" y="538"/>
                  </a:lnTo>
                  <a:lnTo>
                    <a:pt x="161" y="730"/>
                  </a:lnTo>
                  <a:lnTo>
                    <a:pt x="153" y="56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54" name="Line 1474"/>
            <p:cNvSpPr>
              <a:spLocks noChangeShapeType="1"/>
            </p:cNvSpPr>
            <p:nvPr/>
          </p:nvSpPr>
          <p:spPr bwMode="auto">
            <a:xfrm>
              <a:off x="4650" y="1709"/>
              <a:ext cx="24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55" name="Line 1475"/>
            <p:cNvSpPr>
              <a:spLocks noChangeShapeType="1"/>
            </p:cNvSpPr>
            <p:nvPr/>
          </p:nvSpPr>
          <p:spPr bwMode="auto">
            <a:xfrm>
              <a:off x="4565" y="1807"/>
              <a:ext cx="0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56" name="Line 1476"/>
            <p:cNvSpPr>
              <a:spLocks noChangeShapeType="1"/>
            </p:cNvSpPr>
            <p:nvPr/>
          </p:nvSpPr>
          <p:spPr bwMode="auto">
            <a:xfrm flipV="1">
              <a:off x="4565" y="1814"/>
              <a:ext cx="40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57" name="Line 1477"/>
            <p:cNvSpPr>
              <a:spLocks noChangeShapeType="1"/>
            </p:cNvSpPr>
            <p:nvPr/>
          </p:nvSpPr>
          <p:spPr bwMode="auto">
            <a:xfrm flipH="1">
              <a:off x="4602" y="1807"/>
              <a:ext cx="5" cy="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58" name="Line 1478"/>
            <p:cNvSpPr>
              <a:spLocks noChangeShapeType="1"/>
            </p:cNvSpPr>
            <p:nvPr/>
          </p:nvSpPr>
          <p:spPr bwMode="auto">
            <a:xfrm flipH="1">
              <a:off x="4565" y="1869"/>
              <a:ext cx="42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59" name="Line 1479"/>
            <p:cNvSpPr>
              <a:spLocks noChangeShapeType="1"/>
            </p:cNvSpPr>
            <p:nvPr/>
          </p:nvSpPr>
          <p:spPr bwMode="auto">
            <a:xfrm flipV="1">
              <a:off x="4542" y="1897"/>
              <a:ext cx="75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60" name="Freeform 1480"/>
            <p:cNvSpPr>
              <a:spLocks/>
            </p:cNvSpPr>
            <p:nvPr/>
          </p:nvSpPr>
          <p:spPr bwMode="auto">
            <a:xfrm>
              <a:off x="4590" y="1802"/>
              <a:ext cx="74" cy="152"/>
            </a:xfrm>
            <a:custGeom>
              <a:avLst/>
              <a:gdLst>
                <a:gd name="T0" fmla="*/ 209 w 209"/>
                <a:gd name="T1" fmla="*/ 0 h 426"/>
                <a:gd name="T2" fmla="*/ 145 w 209"/>
                <a:gd name="T3" fmla="*/ 234 h 426"/>
                <a:gd name="T4" fmla="*/ 0 w 209"/>
                <a:gd name="T5" fmla="*/ 426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9" h="426">
                  <a:moveTo>
                    <a:pt x="209" y="0"/>
                  </a:moveTo>
                  <a:lnTo>
                    <a:pt x="145" y="234"/>
                  </a:lnTo>
                  <a:lnTo>
                    <a:pt x="0" y="42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61" name="Line 1481"/>
            <p:cNvSpPr>
              <a:spLocks noChangeShapeType="1"/>
            </p:cNvSpPr>
            <p:nvPr/>
          </p:nvSpPr>
          <p:spPr bwMode="auto">
            <a:xfrm flipV="1">
              <a:off x="4545" y="1764"/>
              <a:ext cx="137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62" name="Line 1482"/>
            <p:cNvSpPr>
              <a:spLocks noChangeShapeType="1"/>
            </p:cNvSpPr>
            <p:nvPr/>
          </p:nvSpPr>
          <p:spPr bwMode="auto">
            <a:xfrm flipH="1" flipV="1">
              <a:off x="4792" y="1902"/>
              <a:ext cx="1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63" name="Line 1483"/>
            <p:cNvSpPr>
              <a:spLocks noChangeShapeType="1"/>
            </p:cNvSpPr>
            <p:nvPr/>
          </p:nvSpPr>
          <p:spPr bwMode="auto">
            <a:xfrm>
              <a:off x="4822" y="1764"/>
              <a:ext cx="0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64" name="Line 1484"/>
            <p:cNvSpPr>
              <a:spLocks noChangeShapeType="1"/>
            </p:cNvSpPr>
            <p:nvPr/>
          </p:nvSpPr>
          <p:spPr bwMode="auto">
            <a:xfrm>
              <a:off x="4782" y="1702"/>
              <a:ext cx="2" cy="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65" name="Line 1485"/>
            <p:cNvSpPr>
              <a:spLocks noChangeShapeType="1"/>
            </p:cNvSpPr>
            <p:nvPr/>
          </p:nvSpPr>
          <p:spPr bwMode="auto">
            <a:xfrm flipH="1">
              <a:off x="4824" y="1702"/>
              <a:ext cx="13" cy="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66" name="Line 1486"/>
            <p:cNvSpPr>
              <a:spLocks noChangeShapeType="1"/>
            </p:cNvSpPr>
            <p:nvPr/>
          </p:nvSpPr>
          <p:spPr bwMode="auto">
            <a:xfrm flipV="1">
              <a:off x="4737" y="1729"/>
              <a:ext cx="135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67" name="Line 1487"/>
            <p:cNvSpPr>
              <a:spLocks noChangeShapeType="1"/>
            </p:cNvSpPr>
            <p:nvPr/>
          </p:nvSpPr>
          <p:spPr bwMode="auto">
            <a:xfrm flipV="1">
              <a:off x="4784" y="1777"/>
              <a:ext cx="73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68" name="Line 1488"/>
            <p:cNvSpPr>
              <a:spLocks noChangeShapeType="1"/>
            </p:cNvSpPr>
            <p:nvPr/>
          </p:nvSpPr>
          <p:spPr bwMode="auto">
            <a:xfrm flipH="1">
              <a:off x="4852" y="1787"/>
              <a:ext cx="2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69" name="Line 1489"/>
            <p:cNvSpPr>
              <a:spLocks noChangeShapeType="1"/>
            </p:cNvSpPr>
            <p:nvPr/>
          </p:nvSpPr>
          <p:spPr bwMode="auto">
            <a:xfrm flipV="1">
              <a:off x="4787" y="1797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70" name="Line 1490"/>
            <p:cNvSpPr>
              <a:spLocks noChangeShapeType="1"/>
            </p:cNvSpPr>
            <p:nvPr/>
          </p:nvSpPr>
          <p:spPr bwMode="auto">
            <a:xfrm flipV="1">
              <a:off x="4787" y="1797"/>
              <a:ext cx="67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71" name="Line 1491"/>
            <p:cNvSpPr>
              <a:spLocks noChangeShapeType="1"/>
            </p:cNvSpPr>
            <p:nvPr/>
          </p:nvSpPr>
          <p:spPr bwMode="auto">
            <a:xfrm>
              <a:off x="4854" y="1749"/>
              <a:ext cx="18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72" name="Line 1492"/>
            <p:cNvSpPr>
              <a:spLocks noChangeShapeType="1"/>
            </p:cNvSpPr>
            <p:nvPr/>
          </p:nvSpPr>
          <p:spPr bwMode="auto">
            <a:xfrm flipV="1">
              <a:off x="4794" y="1822"/>
              <a:ext cx="50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73" name="Line 1493"/>
            <p:cNvSpPr>
              <a:spLocks noChangeShapeType="1"/>
            </p:cNvSpPr>
            <p:nvPr/>
          </p:nvSpPr>
          <p:spPr bwMode="auto">
            <a:xfrm flipH="1">
              <a:off x="4794" y="1847"/>
              <a:ext cx="50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74" name="Line 1494"/>
            <p:cNvSpPr>
              <a:spLocks noChangeShapeType="1"/>
            </p:cNvSpPr>
            <p:nvPr/>
          </p:nvSpPr>
          <p:spPr bwMode="auto">
            <a:xfrm flipV="1">
              <a:off x="4767" y="1882"/>
              <a:ext cx="110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75" name="Freeform 1495"/>
            <p:cNvSpPr>
              <a:spLocks/>
            </p:cNvSpPr>
            <p:nvPr/>
          </p:nvSpPr>
          <p:spPr bwMode="auto">
            <a:xfrm>
              <a:off x="4817" y="1869"/>
              <a:ext cx="20" cy="87"/>
            </a:xfrm>
            <a:custGeom>
              <a:avLst/>
              <a:gdLst>
                <a:gd name="T0" fmla="*/ 55 w 55"/>
                <a:gd name="T1" fmla="*/ 0 h 249"/>
                <a:gd name="T2" fmla="*/ 55 w 55"/>
                <a:gd name="T3" fmla="*/ 249 h 249"/>
                <a:gd name="T4" fmla="*/ 0 w 55"/>
                <a:gd name="T5" fmla="*/ 168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5" h="249">
                  <a:moveTo>
                    <a:pt x="55" y="0"/>
                  </a:moveTo>
                  <a:lnTo>
                    <a:pt x="55" y="249"/>
                  </a:lnTo>
                  <a:lnTo>
                    <a:pt x="0" y="16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76" name="Freeform 1496"/>
            <p:cNvSpPr>
              <a:spLocks/>
            </p:cNvSpPr>
            <p:nvPr/>
          </p:nvSpPr>
          <p:spPr bwMode="auto">
            <a:xfrm>
              <a:off x="4724" y="1824"/>
              <a:ext cx="50" cy="110"/>
            </a:xfrm>
            <a:custGeom>
              <a:avLst/>
              <a:gdLst>
                <a:gd name="T0" fmla="*/ 0 w 137"/>
                <a:gd name="T1" fmla="*/ 225 h 305"/>
                <a:gd name="T2" fmla="*/ 49 w 137"/>
                <a:gd name="T3" fmla="*/ 305 h 305"/>
                <a:gd name="T4" fmla="*/ 137 w 137"/>
                <a:gd name="T5" fmla="*/ 0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7" h="305">
                  <a:moveTo>
                    <a:pt x="0" y="225"/>
                  </a:moveTo>
                  <a:lnTo>
                    <a:pt x="49" y="305"/>
                  </a:lnTo>
                  <a:lnTo>
                    <a:pt x="13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77" name="Line 1497"/>
            <p:cNvSpPr>
              <a:spLocks noChangeShapeType="1"/>
            </p:cNvSpPr>
            <p:nvPr/>
          </p:nvSpPr>
          <p:spPr bwMode="auto">
            <a:xfrm flipH="1" flipV="1">
              <a:off x="4727" y="1804"/>
              <a:ext cx="17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78" name="Line 1498"/>
            <p:cNvSpPr>
              <a:spLocks noChangeShapeType="1"/>
            </p:cNvSpPr>
            <p:nvPr/>
          </p:nvSpPr>
          <p:spPr bwMode="auto">
            <a:xfrm>
              <a:off x="4742" y="1764"/>
              <a:ext cx="15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79" name="Freeform 1499"/>
            <p:cNvSpPr>
              <a:spLocks/>
            </p:cNvSpPr>
            <p:nvPr/>
          </p:nvSpPr>
          <p:spPr bwMode="auto">
            <a:xfrm>
              <a:off x="4909" y="1717"/>
              <a:ext cx="25" cy="152"/>
            </a:xfrm>
            <a:custGeom>
              <a:avLst/>
              <a:gdLst>
                <a:gd name="T0" fmla="*/ 73 w 73"/>
                <a:gd name="T1" fmla="*/ 0 h 426"/>
                <a:gd name="T2" fmla="*/ 73 w 73"/>
                <a:gd name="T3" fmla="*/ 184 h 426"/>
                <a:gd name="T4" fmla="*/ 57 w 73"/>
                <a:gd name="T5" fmla="*/ 297 h 426"/>
                <a:gd name="T6" fmla="*/ 0 w 73"/>
                <a:gd name="T7" fmla="*/ 426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426">
                  <a:moveTo>
                    <a:pt x="73" y="0"/>
                  </a:moveTo>
                  <a:lnTo>
                    <a:pt x="73" y="184"/>
                  </a:lnTo>
                  <a:lnTo>
                    <a:pt x="57" y="297"/>
                  </a:lnTo>
                  <a:lnTo>
                    <a:pt x="0" y="42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80" name="Line 1500"/>
            <p:cNvSpPr>
              <a:spLocks noChangeShapeType="1"/>
            </p:cNvSpPr>
            <p:nvPr/>
          </p:nvSpPr>
          <p:spPr bwMode="auto">
            <a:xfrm flipV="1">
              <a:off x="4934" y="1729"/>
              <a:ext cx="42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81" name="Line 1501"/>
            <p:cNvSpPr>
              <a:spLocks noChangeShapeType="1"/>
            </p:cNvSpPr>
            <p:nvPr/>
          </p:nvSpPr>
          <p:spPr bwMode="auto">
            <a:xfrm flipH="1">
              <a:off x="4974" y="1722"/>
              <a:ext cx="5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82" name="Line 1502"/>
            <p:cNvSpPr>
              <a:spLocks noChangeShapeType="1"/>
            </p:cNvSpPr>
            <p:nvPr/>
          </p:nvSpPr>
          <p:spPr bwMode="auto">
            <a:xfrm flipV="1">
              <a:off x="4934" y="1777"/>
              <a:ext cx="45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83" name="Line 1503"/>
            <p:cNvSpPr>
              <a:spLocks noChangeShapeType="1"/>
            </p:cNvSpPr>
            <p:nvPr/>
          </p:nvSpPr>
          <p:spPr bwMode="auto">
            <a:xfrm>
              <a:off x="5014" y="1704"/>
              <a:ext cx="12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84" name="Line 1504"/>
            <p:cNvSpPr>
              <a:spLocks noChangeShapeType="1"/>
            </p:cNvSpPr>
            <p:nvPr/>
          </p:nvSpPr>
          <p:spPr bwMode="auto">
            <a:xfrm flipV="1">
              <a:off x="4991" y="1747"/>
              <a:ext cx="68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85" name="Line 1505"/>
            <p:cNvSpPr>
              <a:spLocks noChangeShapeType="1"/>
            </p:cNvSpPr>
            <p:nvPr/>
          </p:nvSpPr>
          <p:spPr bwMode="auto">
            <a:xfrm>
              <a:off x="5001" y="1767"/>
              <a:ext cx="13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86" name="Line 1506"/>
            <p:cNvSpPr>
              <a:spLocks noChangeShapeType="1"/>
            </p:cNvSpPr>
            <p:nvPr/>
          </p:nvSpPr>
          <p:spPr bwMode="auto">
            <a:xfrm flipV="1">
              <a:off x="4989" y="1797"/>
              <a:ext cx="82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87" name="Line 1507"/>
            <p:cNvSpPr>
              <a:spLocks noChangeShapeType="1"/>
            </p:cNvSpPr>
            <p:nvPr/>
          </p:nvSpPr>
          <p:spPr bwMode="auto">
            <a:xfrm>
              <a:off x="5026" y="1802"/>
              <a:ext cx="0" cy="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88" name="Line 1508"/>
            <p:cNvSpPr>
              <a:spLocks noChangeShapeType="1"/>
            </p:cNvSpPr>
            <p:nvPr/>
          </p:nvSpPr>
          <p:spPr bwMode="auto">
            <a:xfrm flipV="1">
              <a:off x="4941" y="1894"/>
              <a:ext cx="95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89" name="Line 1509"/>
            <p:cNvSpPr>
              <a:spLocks noChangeShapeType="1"/>
            </p:cNvSpPr>
            <p:nvPr/>
          </p:nvSpPr>
          <p:spPr bwMode="auto">
            <a:xfrm flipV="1">
              <a:off x="4916" y="1939"/>
              <a:ext cx="150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90" name="Line 1510"/>
            <p:cNvSpPr>
              <a:spLocks noChangeShapeType="1"/>
            </p:cNvSpPr>
            <p:nvPr/>
          </p:nvSpPr>
          <p:spPr bwMode="auto">
            <a:xfrm>
              <a:off x="4991" y="1857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91" name="Line 1511"/>
            <p:cNvSpPr>
              <a:spLocks noChangeShapeType="1"/>
            </p:cNvSpPr>
            <p:nvPr/>
          </p:nvSpPr>
          <p:spPr bwMode="auto">
            <a:xfrm>
              <a:off x="4941" y="1804"/>
              <a:ext cx="0" cy="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92" name="Line 1512"/>
            <p:cNvSpPr>
              <a:spLocks noChangeShapeType="1"/>
            </p:cNvSpPr>
            <p:nvPr/>
          </p:nvSpPr>
          <p:spPr bwMode="auto">
            <a:xfrm flipV="1">
              <a:off x="4941" y="1812"/>
              <a:ext cx="33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93" name="Line 1513"/>
            <p:cNvSpPr>
              <a:spLocks noChangeShapeType="1"/>
            </p:cNvSpPr>
            <p:nvPr/>
          </p:nvSpPr>
          <p:spPr bwMode="auto">
            <a:xfrm flipH="1">
              <a:off x="4974" y="1802"/>
              <a:ext cx="2" cy="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94" name="Line 1514"/>
            <p:cNvSpPr>
              <a:spLocks noChangeShapeType="1"/>
            </p:cNvSpPr>
            <p:nvPr/>
          </p:nvSpPr>
          <p:spPr bwMode="auto">
            <a:xfrm flipV="1">
              <a:off x="4941" y="1852"/>
              <a:ext cx="38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95" name="Line 1515"/>
            <p:cNvSpPr>
              <a:spLocks noChangeShapeType="1"/>
            </p:cNvSpPr>
            <p:nvPr/>
          </p:nvSpPr>
          <p:spPr bwMode="auto">
            <a:xfrm flipH="1">
              <a:off x="5031" y="1762"/>
              <a:ext cx="8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96" name="Line 1516"/>
            <p:cNvSpPr>
              <a:spLocks noChangeShapeType="1"/>
            </p:cNvSpPr>
            <p:nvPr/>
          </p:nvSpPr>
          <p:spPr bwMode="auto">
            <a:xfrm flipV="1">
              <a:off x="4991" y="1834"/>
              <a:ext cx="73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97" name="Line 1517"/>
            <p:cNvSpPr>
              <a:spLocks noChangeShapeType="1"/>
            </p:cNvSpPr>
            <p:nvPr/>
          </p:nvSpPr>
          <p:spPr bwMode="auto">
            <a:xfrm>
              <a:off x="5156" y="1916"/>
              <a:ext cx="47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98" name="Line 1518"/>
            <p:cNvSpPr>
              <a:spLocks noChangeShapeType="1"/>
            </p:cNvSpPr>
            <p:nvPr/>
          </p:nvSpPr>
          <p:spPr bwMode="auto">
            <a:xfrm flipH="1">
              <a:off x="5176" y="1877"/>
              <a:ext cx="37" cy="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599" name="Line 1519"/>
            <p:cNvSpPr>
              <a:spLocks noChangeShapeType="1"/>
            </p:cNvSpPr>
            <p:nvPr/>
          </p:nvSpPr>
          <p:spPr bwMode="auto">
            <a:xfrm flipV="1">
              <a:off x="5154" y="1882"/>
              <a:ext cx="54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600" name="Line 1520"/>
            <p:cNvSpPr>
              <a:spLocks noChangeShapeType="1"/>
            </p:cNvSpPr>
            <p:nvPr/>
          </p:nvSpPr>
          <p:spPr bwMode="auto">
            <a:xfrm flipH="1">
              <a:off x="5146" y="1802"/>
              <a:ext cx="37" cy="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601" name="Line 1521"/>
            <p:cNvSpPr>
              <a:spLocks noChangeShapeType="1"/>
            </p:cNvSpPr>
            <p:nvPr/>
          </p:nvSpPr>
          <p:spPr bwMode="auto">
            <a:xfrm flipV="1">
              <a:off x="5193" y="1759"/>
              <a:ext cx="33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602" name="Line 1522"/>
            <p:cNvSpPr>
              <a:spLocks noChangeShapeType="1"/>
            </p:cNvSpPr>
            <p:nvPr/>
          </p:nvSpPr>
          <p:spPr bwMode="auto">
            <a:xfrm flipV="1">
              <a:off x="5131" y="1792"/>
              <a:ext cx="32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603" name="Line 1523"/>
            <p:cNvSpPr>
              <a:spLocks noChangeShapeType="1"/>
            </p:cNvSpPr>
            <p:nvPr/>
          </p:nvSpPr>
          <p:spPr bwMode="auto">
            <a:xfrm flipV="1">
              <a:off x="5131" y="1764"/>
              <a:ext cx="32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604" name="Line 1524"/>
            <p:cNvSpPr>
              <a:spLocks noChangeShapeType="1"/>
            </p:cNvSpPr>
            <p:nvPr/>
          </p:nvSpPr>
          <p:spPr bwMode="auto">
            <a:xfrm>
              <a:off x="5181" y="1712"/>
              <a:ext cx="0" cy="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605" name="Line 1525"/>
            <p:cNvSpPr>
              <a:spLocks noChangeShapeType="1"/>
            </p:cNvSpPr>
            <p:nvPr/>
          </p:nvSpPr>
          <p:spPr bwMode="auto">
            <a:xfrm flipH="1">
              <a:off x="5233" y="1722"/>
              <a:ext cx="13" cy="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606" name="Line 1526"/>
            <p:cNvSpPr>
              <a:spLocks noChangeShapeType="1"/>
            </p:cNvSpPr>
            <p:nvPr/>
          </p:nvSpPr>
          <p:spPr bwMode="auto">
            <a:xfrm flipV="1">
              <a:off x="5119" y="1729"/>
              <a:ext cx="124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607" name="Line 1527"/>
            <p:cNvSpPr>
              <a:spLocks noChangeShapeType="1"/>
            </p:cNvSpPr>
            <p:nvPr/>
          </p:nvSpPr>
          <p:spPr bwMode="auto">
            <a:xfrm flipH="1">
              <a:off x="5111" y="1727"/>
              <a:ext cx="13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608" name="Line 1528"/>
            <p:cNvSpPr>
              <a:spLocks noChangeShapeType="1"/>
            </p:cNvSpPr>
            <p:nvPr/>
          </p:nvSpPr>
          <p:spPr bwMode="auto">
            <a:xfrm flipV="1">
              <a:off x="5134" y="1704"/>
              <a:ext cx="92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609" name="Line 1529"/>
            <p:cNvSpPr>
              <a:spLocks noChangeShapeType="1"/>
            </p:cNvSpPr>
            <p:nvPr/>
          </p:nvSpPr>
          <p:spPr bwMode="auto">
            <a:xfrm flipV="1">
              <a:off x="5193" y="1784"/>
              <a:ext cx="33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610" name="Line 1530"/>
            <p:cNvSpPr>
              <a:spLocks noChangeShapeType="1"/>
            </p:cNvSpPr>
            <p:nvPr/>
          </p:nvSpPr>
          <p:spPr bwMode="auto">
            <a:xfrm flipH="1">
              <a:off x="5096" y="1854"/>
              <a:ext cx="50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611" name="Freeform 1531"/>
            <p:cNvSpPr>
              <a:spLocks/>
            </p:cNvSpPr>
            <p:nvPr/>
          </p:nvSpPr>
          <p:spPr bwMode="auto">
            <a:xfrm>
              <a:off x="5181" y="1812"/>
              <a:ext cx="80" cy="70"/>
            </a:xfrm>
            <a:custGeom>
              <a:avLst/>
              <a:gdLst>
                <a:gd name="T0" fmla="*/ 0 w 224"/>
                <a:gd name="T1" fmla="*/ 0 h 200"/>
                <a:gd name="T2" fmla="*/ 192 w 224"/>
                <a:gd name="T3" fmla="*/ 200 h 200"/>
                <a:gd name="T4" fmla="*/ 224 w 224"/>
                <a:gd name="T5" fmla="*/ 20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4" h="200">
                  <a:moveTo>
                    <a:pt x="0" y="0"/>
                  </a:moveTo>
                  <a:lnTo>
                    <a:pt x="192" y="200"/>
                  </a:lnTo>
                  <a:lnTo>
                    <a:pt x="224" y="20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612" name="Line 1532"/>
            <p:cNvSpPr>
              <a:spLocks noChangeShapeType="1"/>
            </p:cNvSpPr>
            <p:nvPr/>
          </p:nvSpPr>
          <p:spPr bwMode="auto">
            <a:xfrm>
              <a:off x="5168" y="1844"/>
              <a:ext cx="18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613" name="Line 1533"/>
            <p:cNvSpPr>
              <a:spLocks noChangeShapeType="1"/>
            </p:cNvSpPr>
            <p:nvPr/>
          </p:nvSpPr>
          <p:spPr bwMode="auto">
            <a:xfrm>
              <a:off x="5401" y="1699"/>
              <a:ext cx="0" cy="2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614" name="Freeform 1534"/>
            <p:cNvSpPr>
              <a:spLocks/>
            </p:cNvSpPr>
            <p:nvPr/>
          </p:nvSpPr>
          <p:spPr bwMode="auto">
            <a:xfrm>
              <a:off x="5346" y="1737"/>
              <a:ext cx="25" cy="110"/>
            </a:xfrm>
            <a:custGeom>
              <a:avLst/>
              <a:gdLst>
                <a:gd name="T0" fmla="*/ 72 w 72"/>
                <a:gd name="T1" fmla="*/ 0 h 313"/>
                <a:gd name="T2" fmla="*/ 48 w 72"/>
                <a:gd name="T3" fmla="*/ 168 h 313"/>
                <a:gd name="T4" fmla="*/ 0 w 72"/>
                <a:gd name="T5" fmla="*/ 313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2" h="313">
                  <a:moveTo>
                    <a:pt x="72" y="0"/>
                  </a:moveTo>
                  <a:lnTo>
                    <a:pt x="48" y="168"/>
                  </a:lnTo>
                  <a:lnTo>
                    <a:pt x="0" y="31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615" name="Line 1535"/>
            <p:cNvSpPr>
              <a:spLocks noChangeShapeType="1"/>
            </p:cNvSpPr>
            <p:nvPr/>
          </p:nvSpPr>
          <p:spPr bwMode="auto">
            <a:xfrm flipV="1">
              <a:off x="5341" y="1854"/>
              <a:ext cx="109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616" name="Line 1536"/>
            <p:cNvSpPr>
              <a:spLocks noChangeShapeType="1"/>
            </p:cNvSpPr>
            <p:nvPr/>
          </p:nvSpPr>
          <p:spPr bwMode="auto">
            <a:xfrm flipV="1">
              <a:off x="5366" y="1787"/>
              <a:ext cx="74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617" name="Line 1537"/>
            <p:cNvSpPr>
              <a:spLocks noChangeShapeType="1"/>
            </p:cNvSpPr>
            <p:nvPr/>
          </p:nvSpPr>
          <p:spPr bwMode="auto">
            <a:xfrm>
              <a:off x="5321" y="1757"/>
              <a:ext cx="0" cy="1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618" name="Line 1538"/>
            <p:cNvSpPr>
              <a:spLocks noChangeShapeType="1"/>
            </p:cNvSpPr>
            <p:nvPr/>
          </p:nvSpPr>
          <p:spPr bwMode="auto">
            <a:xfrm flipH="1">
              <a:off x="5283" y="1702"/>
              <a:ext cx="60" cy="1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03728" name="Group 1648"/>
          <p:cNvGrpSpPr>
            <a:grpSpLocks/>
          </p:cNvGrpSpPr>
          <p:nvPr/>
        </p:nvGrpSpPr>
        <p:grpSpPr bwMode="auto">
          <a:xfrm>
            <a:off x="785813" y="3276600"/>
            <a:ext cx="1441450" cy="977900"/>
            <a:chOff x="495" y="2064"/>
            <a:chExt cx="908" cy="616"/>
          </a:xfrm>
        </p:grpSpPr>
        <p:grpSp>
          <p:nvGrpSpPr>
            <p:cNvPr id="303619" name="Group 1539"/>
            <p:cNvGrpSpPr>
              <a:grpSpLocks/>
            </p:cNvGrpSpPr>
            <p:nvPr/>
          </p:nvGrpSpPr>
          <p:grpSpPr bwMode="auto">
            <a:xfrm>
              <a:off x="495" y="2064"/>
              <a:ext cx="908" cy="616"/>
              <a:chOff x="495" y="2064"/>
              <a:chExt cx="908" cy="616"/>
            </a:xfrm>
          </p:grpSpPr>
          <p:sp>
            <p:nvSpPr>
              <p:cNvPr id="303620" name="Line 1540"/>
              <p:cNvSpPr>
                <a:spLocks noChangeShapeType="1"/>
              </p:cNvSpPr>
              <p:nvPr/>
            </p:nvSpPr>
            <p:spPr bwMode="auto">
              <a:xfrm flipH="1">
                <a:off x="553" y="2066"/>
                <a:ext cx="42" cy="8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21" name="Line 1541"/>
              <p:cNvSpPr>
                <a:spLocks noChangeShapeType="1"/>
              </p:cNvSpPr>
              <p:nvPr/>
            </p:nvSpPr>
            <p:spPr bwMode="auto">
              <a:xfrm flipV="1">
                <a:off x="578" y="2091"/>
                <a:ext cx="52" cy="1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22" name="Line 1542"/>
              <p:cNvSpPr>
                <a:spLocks noChangeShapeType="1"/>
              </p:cNvSpPr>
              <p:nvPr/>
            </p:nvSpPr>
            <p:spPr bwMode="auto">
              <a:xfrm flipV="1">
                <a:off x="637" y="2091"/>
                <a:ext cx="50" cy="1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23" name="Line 1543"/>
              <p:cNvSpPr>
                <a:spLocks noChangeShapeType="1"/>
              </p:cNvSpPr>
              <p:nvPr/>
            </p:nvSpPr>
            <p:spPr bwMode="auto">
              <a:xfrm flipH="1">
                <a:off x="617" y="2064"/>
                <a:ext cx="33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24" name="Line 1544"/>
              <p:cNvSpPr>
                <a:spLocks noChangeShapeType="1"/>
              </p:cNvSpPr>
              <p:nvPr/>
            </p:nvSpPr>
            <p:spPr bwMode="auto">
              <a:xfrm>
                <a:off x="652" y="2101"/>
                <a:ext cx="10" cy="3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25" name="Line 1545"/>
              <p:cNvSpPr>
                <a:spLocks noChangeShapeType="1"/>
              </p:cNvSpPr>
              <p:nvPr/>
            </p:nvSpPr>
            <p:spPr bwMode="auto">
              <a:xfrm flipH="1" flipV="1">
                <a:off x="590" y="2101"/>
                <a:ext cx="10" cy="4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26" name="Line 1546"/>
              <p:cNvSpPr>
                <a:spLocks noChangeShapeType="1"/>
              </p:cNvSpPr>
              <p:nvPr/>
            </p:nvSpPr>
            <p:spPr bwMode="auto">
              <a:xfrm flipH="1">
                <a:off x="555" y="2156"/>
                <a:ext cx="5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27" name="Line 1547"/>
              <p:cNvSpPr>
                <a:spLocks noChangeShapeType="1"/>
              </p:cNvSpPr>
              <p:nvPr/>
            </p:nvSpPr>
            <p:spPr bwMode="auto">
              <a:xfrm flipH="1">
                <a:off x="672" y="2151"/>
                <a:ext cx="10" cy="3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28" name="Line 1548"/>
              <p:cNvSpPr>
                <a:spLocks noChangeShapeType="1"/>
              </p:cNvSpPr>
              <p:nvPr/>
            </p:nvSpPr>
            <p:spPr bwMode="auto">
              <a:xfrm>
                <a:off x="585" y="2186"/>
                <a:ext cx="0" cy="13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29" name="Line 1549"/>
              <p:cNvSpPr>
                <a:spLocks noChangeShapeType="1"/>
              </p:cNvSpPr>
              <p:nvPr/>
            </p:nvSpPr>
            <p:spPr bwMode="auto">
              <a:xfrm flipH="1">
                <a:off x="652" y="2248"/>
                <a:ext cx="3" cy="4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30" name="Line 1550"/>
              <p:cNvSpPr>
                <a:spLocks noChangeShapeType="1"/>
              </p:cNvSpPr>
              <p:nvPr/>
            </p:nvSpPr>
            <p:spPr bwMode="auto">
              <a:xfrm flipH="1">
                <a:off x="585" y="2296"/>
                <a:ext cx="72" cy="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31" name="Line 1551"/>
              <p:cNvSpPr>
                <a:spLocks noChangeShapeType="1"/>
              </p:cNvSpPr>
              <p:nvPr/>
            </p:nvSpPr>
            <p:spPr bwMode="auto">
              <a:xfrm>
                <a:off x="612" y="2134"/>
                <a:ext cx="5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32" name="Line 1552"/>
              <p:cNvSpPr>
                <a:spLocks noChangeShapeType="1"/>
              </p:cNvSpPr>
              <p:nvPr/>
            </p:nvSpPr>
            <p:spPr bwMode="auto">
              <a:xfrm flipV="1">
                <a:off x="560" y="2159"/>
                <a:ext cx="120" cy="1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33" name="Line 1553"/>
              <p:cNvSpPr>
                <a:spLocks noChangeShapeType="1"/>
              </p:cNvSpPr>
              <p:nvPr/>
            </p:nvSpPr>
            <p:spPr bwMode="auto">
              <a:xfrm flipV="1">
                <a:off x="585" y="2191"/>
                <a:ext cx="70" cy="1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34" name="Line 1554"/>
              <p:cNvSpPr>
                <a:spLocks noChangeShapeType="1"/>
              </p:cNvSpPr>
              <p:nvPr/>
            </p:nvSpPr>
            <p:spPr bwMode="auto">
              <a:xfrm flipH="1">
                <a:off x="652" y="2186"/>
                <a:ext cx="5" cy="4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35" name="Line 1555"/>
              <p:cNvSpPr>
                <a:spLocks noChangeShapeType="1"/>
              </p:cNvSpPr>
              <p:nvPr/>
            </p:nvSpPr>
            <p:spPr bwMode="auto">
              <a:xfrm flipV="1">
                <a:off x="585" y="2228"/>
                <a:ext cx="72" cy="1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36" name="Line 1556"/>
              <p:cNvSpPr>
                <a:spLocks noChangeShapeType="1"/>
              </p:cNvSpPr>
              <p:nvPr/>
            </p:nvSpPr>
            <p:spPr bwMode="auto">
              <a:xfrm flipH="1">
                <a:off x="585" y="2256"/>
                <a:ext cx="70" cy="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37" name="Line 1557"/>
              <p:cNvSpPr>
                <a:spLocks noChangeShapeType="1"/>
              </p:cNvSpPr>
              <p:nvPr/>
            </p:nvSpPr>
            <p:spPr bwMode="auto">
              <a:xfrm>
                <a:off x="974" y="2248"/>
                <a:ext cx="28" cy="4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38" name="Line 1558"/>
              <p:cNvSpPr>
                <a:spLocks noChangeShapeType="1"/>
              </p:cNvSpPr>
              <p:nvPr/>
            </p:nvSpPr>
            <p:spPr bwMode="auto">
              <a:xfrm flipH="1">
                <a:off x="894" y="2248"/>
                <a:ext cx="45" cy="6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39" name="Freeform 1559"/>
              <p:cNvSpPr>
                <a:spLocks/>
              </p:cNvSpPr>
              <p:nvPr/>
            </p:nvSpPr>
            <p:spPr bwMode="auto">
              <a:xfrm>
                <a:off x="937" y="2228"/>
                <a:ext cx="22" cy="90"/>
              </a:xfrm>
              <a:custGeom>
                <a:avLst/>
                <a:gdLst>
                  <a:gd name="T0" fmla="*/ 64 w 64"/>
                  <a:gd name="T1" fmla="*/ 0 h 249"/>
                  <a:gd name="T2" fmla="*/ 64 w 64"/>
                  <a:gd name="T3" fmla="*/ 249 h 249"/>
                  <a:gd name="T4" fmla="*/ 0 w 64"/>
                  <a:gd name="T5" fmla="*/ 170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4" h="249">
                    <a:moveTo>
                      <a:pt x="64" y="0"/>
                    </a:moveTo>
                    <a:lnTo>
                      <a:pt x="64" y="249"/>
                    </a:lnTo>
                    <a:lnTo>
                      <a:pt x="0" y="17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40" name="Line 1560"/>
              <p:cNvSpPr>
                <a:spLocks noChangeShapeType="1"/>
              </p:cNvSpPr>
              <p:nvPr/>
            </p:nvSpPr>
            <p:spPr bwMode="auto">
              <a:xfrm>
                <a:off x="977" y="2203"/>
                <a:ext cx="17" cy="3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41" name="Line 1561"/>
              <p:cNvSpPr>
                <a:spLocks noChangeShapeType="1"/>
              </p:cNvSpPr>
              <p:nvPr/>
            </p:nvSpPr>
            <p:spPr bwMode="auto">
              <a:xfrm flipV="1">
                <a:off x="917" y="2226"/>
                <a:ext cx="67" cy="1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42" name="Line 1562"/>
              <p:cNvSpPr>
                <a:spLocks noChangeShapeType="1"/>
              </p:cNvSpPr>
              <p:nvPr/>
            </p:nvSpPr>
            <p:spPr bwMode="auto">
              <a:xfrm flipH="1">
                <a:off x="924" y="2171"/>
                <a:ext cx="58" cy="6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43" name="Line 1563"/>
              <p:cNvSpPr>
                <a:spLocks noChangeShapeType="1"/>
              </p:cNvSpPr>
              <p:nvPr/>
            </p:nvSpPr>
            <p:spPr bwMode="auto">
              <a:xfrm flipV="1">
                <a:off x="919" y="2191"/>
                <a:ext cx="45" cy="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44" name="Line 1564"/>
              <p:cNvSpPr>
                <a:spLocks noChangeShapeType="1"/>
              </p:cNvSpPr>
              <p:nvPr/>
            </p:nvSpPr>
            <p:spPr bwMode="auto">
              <a:xfrm flipH="1">
                <a:off x="929" y="2159"/>
                <a:ext cx="30" cy="3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45" name="Line 1565"/>
              <p:cNvSpPr>
                <a:spLocks noChangeShapeType="1"/>
              </p:cNvSpPr>
              <p:nvPr/>
            </p:nvSpPr>
            <p:spPr bwMode="auto">
              <a:xfrm>
                <a:off x="954" y="2084"/>
                <a:ext cx="0" cy="6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46" name="Line 1566"/>
              <p:cNvSpPr>
                <a:spLocks noChangeShapeType="1"/>
              </p:cNvSpPr>
              <p:nvPr/>
            </p:nvSpPr>
            <p:spPr bwMode="auto">
              <a:xfrm flipV="1">
                <a:off x="924" y="2116"/>
                <a:ext cx="50" cy="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47" name="Line 1567"/>
              <p:cNvSpPr>
                <a:spLocks noChangeShapeType="1"/>
              </p:cNvSpPr>
              <p:nvPr/>
            </p:nvSpPr>
            <p:spPr bwMode="auto">
              <a:xfrm flipH="1">
                <a:off x="922" y="2146"/>
                <a:ext cx="67" cy="1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48" name="Line 1568"/>
              <p:cNvSpPr>
                <a:spLocks noChangeShapeType="1"/>
              </p:cNvSpPr>
              <p:nvPr/>
            </p:nvSpPr>
            <p:spPr bwMode="auto">
              <a:xfrm flipH="1">
                <a:off x="982" y="2069"/>
                <a:ext cx="7" cy="7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49" name="Line 1569"/>
              <p:cNvSpPr>
                <a:spLocks noChangeShapeType="1"/>
              </p:cNvSpPr>
              <p:nvPr/>
            </p:nvSpPr>
            <p:spPr bwMode="auto">
              <a:xfrm flipV="1">
                <a:off x="919" y="2079"/>
                <a:ext cx="65" cy="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50" name="Line 1570"/>
              <p:cNvSpPr>
                <a:spLocks noChangeShapeType="1"/>
              </p:cNvSpPr>
              <p:nvPr/>
            </p:nvSpPr>
            <p:spPr bwMode="auto">
              <a:xfrm>
                <a:off x="919" y="2069"/>
                <a:ext cx="3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51" name="Line 1571"/>
              <p:cNvSpPr>
                <a:spLocks noChangeShapeType="1"/>
              </p:cNvSpPr>
              <p:nvPr/>
            </p:nvSpPr>
            <p:spPr bwMode="auto">
              <a:xfrm flipV="1">
                <a:off x="847" y="2241"/>
                <a:ext cx="55" cy="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52" name="Line 1572"/>
              <p:cNvSpPr>
                <a:spLocks noChangeShapeType="1"/>
              </p:cNvSpPr>
              <p:nvPr/>
            </p:nvSpPr>
            <p:spPr bwMode="auto">
              <a:xfrm>
                <a:off x="897" y="2221"/>
                <a:ext cx="10" cy="3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53" name="Line 1573"/>
              <p:cNvSpPr>
                <a:spLocks noChangeShapeType="1"/>
              </p:cNvSpPr>
              <p:nvPr/>
            </p:nvSpPr>
            <p:spPr bwMode="auto">
              <a:xfrm>
                <a:off x="879" y="2069"/>
                <a:ext cx="0" cy="18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54" name="Line 1574"/>
              <p:cNvSpPr>
                <a:spLocks noChangeShapeType="1"/>
              </p:cNvSpPr>
              <p:nvPr/>
            </p:nvSpPr>
            <p:spPr bwMode="auto">
              <a:xfrm flipH="1">
                <a:off x="859" y="2186"/>
                <a:ext cx="45" cy="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55" name="Line 1575"/>
              <p:cNvSpPr>
                <a:spLocks noChangeShapeType="1"/>
              </p:cNvSpPr>
              <p:nvPr/>
            </p:nvSpPr>
            <p:spPr bwMode="auto">
              <a:xfrm flipH="1">
                <a:off x="899" y="2124"/>
                <a:ext cx="5" cy="6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56" name="Line 1576"/>
              <p:cNvSpPr>
                <a:spLocks noChangeShapeType="1"/>
              </p:cNvSpPr>
              <p:nvPr/>
            </p:nvSpPr>
            <p:spPr bwMode="auto">
              <a:xfrm flipV="1">
                <a:off x="859" y="2131"/>
                <a:ext cx="43" cy="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57" name="Line 1577"/>
              <p:cNvSpPr>
                <a:spLocks noChangeShapeType="1"/>
              </p:cNvSpPr>
              <p:nvPr/>
            </p:nvSpPr>
            <p:spPr bwMode="auto">
              <a:xfrm>
                <a:off x="859" y="2121"/>
                <a:ext cx="0" cy="9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58" name="Line 1578"/>
              <p:cNvSpPr>
                <a:spLocks noChangeShapeType="1"/>
              </p:cNvSpPr>
              <p:nvPr/>
            </p:nvSpPr>
            <p:spPr bwMode="auto">
              <a:xfrm flipH="1">
                <a:off x="1164" y="2074"/>
                <a:ext cx="35" cy="9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59" name="Line 1579"/>
              <p:cNvSpPr>
                <a:spLocks noChangeShapeType="1"/>
              </p:cNvSpPr>
              <p:nvPr/>
            </p:nvSpPr>
            <p:spPr bwMode="auto">
              <a:xfrm flipV="1">
                <a:off x="1159" y="2256"/>
                <a:ext cx="60" cy="3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60" name="Line 1580"/>
              <p:cNvSpPr>
                <a:spLocks noChangeShapeType="1"/>
              </p:cNvSpPr>
              <p:nvPr/>
            </p:nvSpPr>
            <p:spPr bwMode="auto">
              <a:xfrm flipV="1">
                <a:off x="1166" y="2211"/>
                <a:ext cx="53" cy="2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61" name="Line 1581"/>
              <p:cNvSpPr>
                <a:spLocks noChangeShapeType="1"/>
              </p:cNvSpPr>
              <p:nvPr/>
            </p:nvSpPr>
            <p:spPr bwMode="auto">
              <a:xfrm flipH="1">
                <a:off x="1174" y="2134"/>
                <a:ext cx="45" cy="9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62" name="Line 1582"/>
              <p:cNvSpPr>
                <a:spLocks noChangeShapeType="1"/>
              </p:cNvSpPr>
              <p:nvPr/>
            </p:nvSpPr>
            <p:spPr bwMode="auto">
              <a:xfrm flipV="1">
                <a:off x="1159" y="2151"/>
                <a:ext cx="47" cy="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63" name="Line 1583"/>
              <p:cNvSpPr>
                <a:spLocks noChangeShapeType="1"/>
              </p:cNvSpPr>
              <p:nvPr/>
            </p:nvSpPr>
            <p:spPr bwMode="auto">
              <a:xfrm>
                <a:off x="1264" y="2074"/>
                <a:ext cx="10" cy="4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64" name="Line 1584"/>
              <p:cNvSpPr>
                <a:spLocks noChangeShapeType="1"/>
              </p:cNvSpPr>
              <p:nvPr/>
            </p:nvSpPr>
            <p:spPr bwMode="auto">
              <a:xfrm flipV="1">
                <a:off x="1231" y="2141"/>
                <a:ext cx="83" cy="1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65" name="Freeform 1585"/>
              <p:cNvSpPr>
                <a:spLocks/>
              </p:cNvSpPr>
              <p:nvPr/>
            </p:nvSpPr>
            <p:spPr bwMode="auto">
              <a:xfrm>
                <a:off x="1241" y="2176"/>
                <a:ext cx="73" cy="140"/>
              </a:xfrm>
              <a:custGeom>
                <a:avLst/>
                <a:gdLst>
                  <a:gd name="T0" fmla="*/ 0 w 200"/>
                  <a:gd name="T1" fmla="*/ 0 h 394"/>
                  <a:gd name="T2" fmla="*/ 145 w 200"/>
                  <a:gd name="T3" fmla="*/ 394 h 394"/>
                  <a:gd name="T4" fmla="*/ 200 w 200"/>
                  <a:gd name="T5" fmla="*/ 394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0" h="394">
                    <a:moveTo>
                      <a:pt x="0" y="0"/>
                    </a:moveTo>
                    <a:lnTo>
                      <a:pt x="145" y="394"/>
                    </a:lnTo>
                    <a:lnTo>
                      <a:pt x="200" y="39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66" name="Freeform 1586"/>
              <p:cNvSpPr>
                <a:spLocks/>
              </p:cNvSpPr>
              <p:nvPr/>
            </p:nvSpPr>
            <p:spPr bwMode="auto">
              <a:xfrm>
                <a:off x="1199" y="2159"/>
                <a:ext cx="92" cy="159"/>
              </a:xfrm>
              <a:custGeom>
                <a:avLst/>
                <a:gdLst>
                  <a:gd name="T0" fmla="*/ 256 w 256"/>
                  <a:gd name="T1" fmla="*/ 0 h 449"/>
                  <a:gd name="T2" fmla="*/ 184 w 256"/>
                  <a:gd name="T3" fmla="*/ 225 h 449"/>
                  <a:gd name="T4" fmla="*/ 112 w 256"/>
                  <a:gd name="T5" fmla="*/ 345 h 449"/>
                  <a:gd name="T6" fmla="*/ 0 w 256"/>
                  <a:gd name="T7" fmla="*/ 449 h 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6" h="449">
                    <a:moveTo>
                      <a:pt x="256" y="0"/>
                    </a:moveTo>
                    <a:lnTo>
                      <a:pt x="184" y="225"/>
                    </a:lnTo>
                    <a:lnTo>
                      <a:pt x="112" y="345"/>
                    </a:lnTo>
                    <a:lnTo>
                      <a:pt x="0" y="449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67" name="Line 1587"/>
              <p:cNvSpPr>
                <a:spLocks noChangeShapeType="1"/>
              </p:cNvSpPr>
              <p:nvPr/>
            </p:nvSpPr>
            <p:spPr bwMode="auto">
              <a:xfrm flipV="1">
                <a:off x="555" y="2433"/>
                <a:ext cx="0" cy="23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68" name="Line 1588"/>
              <p:cNvSpPr>
                <a:spLocks noChangeShapeType="1"/>
              </p:cNvSpPr>
              <p:nvPr/>
            </p:nvSpPr>
            <p:spPr bwMode="auto">
              <a:xfrm>
                <a:off x="590" y="2425"/>
                <a:ext cx="0" cy="2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69" name="Line 1589"/>
              <p:cNvSpPr>
                <a:spLocks noChangeShapeType="1"/>
              </p:cNvSpPr>
              <p:nvPr/>
            </p:nvSpPr>
            <p:spPr bwMode="auto">
              <a:xfrm flipV="1">
                <a:off x="590" y="2588"/>
                <a:ext cx="60" cy="1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70" name="Line 1590"/>
              <p:cNvSpPr>
                <a:spLocks noChangeShapeType="1"/>
              </p:cNvSpPr>
              <p:nvPr/>
            </p:nvSpPr>
            <p:spPr bwMode="auto">
              <a:xfrm flipH="1">
                <a:off x="590" y="2538"/>
                <a:ext cx="45" cy="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71" name="Line 1591"/>
              <p:cNvSpPr>
                <a:spLocks noChangeShapeType="1"/>
              </p:cNvSpPr>
              <p:nvPr/>
            </p:nvSpPr>
            <p:spPr bwMode="auto">
              <a:xfrm flipV="1">
                <a:off x="590" y="2485"/>
                <a:ext cx="55" cy="1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72" name="Line 1592"/>
              <p:cNvSpPr>
                <a:spLocks noChangeShapeType="1"/>
              </p:cNvSpPr>
              <p:nvPr/>
            </p:nvSpPr>
            <p:spPr bwMode="auto">
              <a:xfrm flipH="1">
                <a:off x="505" y="2500"/>
                <a:ext cx="50" cy="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73" name="Line 1593"/>
              <p:cNvSpPr>
                <a:spLocks noChangeShapeType="1"/>
              </p:cNvSpPr>
              <p:nvPr/>
            </p:nvSpPr>
            <p:spPr bwMode="auto">
              <a:xfrm flipH="1">
                <a:off x="508" y="2548"/>
                <a:ext cx="47" cy="1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74" name="Line 1594"/>
              <p:cNvSpPr>
                <a:spLocks noChangeShapeType="1"/>
              </p:cNvSpPr>
              <p:nvPr/>
            </p:nvSpPr>
            <p:spPr bwMode="auto">
              <a:xfrm flipV="1">
                <a:off x="495" y="2600"/>
                <a:ext cx="60" cy="1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75" name="Line 1595"/>
              <p:cNvSpPr>
                <a:spLocks noChangeShapeType="1"/>
              </p:cNvSpPr>
              <p:nvPr/>
            </p:nvSpPr>
            <p:spPr bwMode="auto">
              <a:xfrm>
                <a:off x="810" y="2610"/>
                <a:ext cx="30" cy="4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76" name="Line 1596"/>
              <p:cNvSpPr>
                <a:spLocks noChangeShapeType="1"/>
              </p:cNvSpPr>
              <p:nvPr/>
            </p:nvSpPr>
            <p:spPr bwMode="auto">
              <a:xfrm flipH="1">
                <a:off x="730" y="2610"/>
                <a:ext cx="47" cy="6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77" name="Line 1597"/>
              <p:cNvSpPr>
                <a:spLocks noChangeShapeType="1"/>
              </p:cNvSpPr>
              <p:nvPr/>
            </p:nvSpPr>
            <p:spPr bwMode="auto">
              <a:xfrm>
                <a:off x="815" y="2565"/>
                <a:ext cx="15" cy="3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78" name="Line 1598"/>
              <p:cNvSpPr>
                <a:spLocks noChangeShapeType="1"/>
              </p:cNvSpPr>
              <p:nvPr/>
            </p:nvSpPr>
            <p:spPr bwMode="auto">
              <a:xfrm flipV="1">
                <a:off x="752" y="2588"/>
                <a:ext cx="70" cy="1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79" name="Line 1599"/>
              <p:cNvSpPr>
                <a:spLocks noChangeShapeType="1"/>
              </p:cNvSpPr>
              <p:nvPr/>
            </p:nvSpPr>
            <p:spPr bwMode="auto">
              <a:xfrm flipH="1">
                <a:off x="762" y="2533"/>
                <a:ext cx="58" cy="6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80" name="Line 1600"/>
              <p:cNvSpPr>
                <a:spLocks noChangeShapeType="1"/>
              </p:cNvSpPr>
              <p:nvPr/>
            </p:nvSpPr>
            <p:spPr bwMode="auto">
              <a:xfrm flipV="1">
                <a:off x="757" y="2553"/>
                <a:ext cx="45" cy="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81" name="Line 1601"/>
              <p:cNvSpPr>
                <a:spLocks noChangeShapeType="1"/>
              </p:cNvSpPr>
              <p:nvPr/>
            </p:nvSpPr>
            <p:spPr bwMode="auto">
              <a:xfrm flipH="1">
                <a:off x="765" y="2520"/>
                <a:ext cx="32" cy="3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82" name="Line 1602"/>
              <p:cNvSpPr>
                <a:spLocks noChangeShapeType="1"/>
              </p:cNvSpPr>
              <p:nvPr/>
            </p:nvSpPr>
            <p:spPr bwMode="auto">
              <a:xfrm>
                <a:off x="790" y="2445"/>
                <a:ext cx="0" cy="6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83" name="Line 1603"/>
              <p:cNvSpPr>
                <a:spLocks noChangeShapeType="1"/>
              </p:cNvSpPr>
              <p:nvPr/>
            </p:nvSpPr>
            <p:spPr bwMode="auto">
              <a:xfrm flipV="1">
                <a:off x="762" y="2475"/>
                <a:ext cx="48" cy="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84" name="Line 1604"/>
              <p:cNvSpPr>
                <a:spLocks noChangeShapeType="1"/>
              </p:cNvSpPr>
              <p:nvPr/>
            </p:nvSpPr>
            <p:spPr bwMode="auto">
              <a:xfrm flipH="1">
                <a:off x="760" y="2508"/>
                <a:ext cx="65" cy="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85" name="Line 1605"/>
              <p:cNvSpPr>
                <a:spLocks noChangeShapeType="1"/>
              </p:cNvSpPr>
              <p:nvPr/>
            </p:nvSpPr>
            <p:spPr bwMode="auto">
              <a:xfrm flipH="1">
                <a:off x="820" y="2430"/>
                <a:ext cx="5" cy="7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86" name="Line 1606"/>
              <p:cNvSpPr>
                <a:spLocks noChangeShapeType="1"/>
              </p:cNvSpPr>
              <p:nvPr/>
            </p:nvSpPr>
            <p:spPr bwMode="auto">
              <a:xfrm flipV="1">
                <a:off x="757" y="2438"/>
                <a:ext cx="65" cy="1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87" name="Line 1607"/>
              <p:cNvSpPr>
                <a:spLocks noChangeShapeType="1"/>
              </p:cNvSpPr>
              <p:nvPr/>
            </p:nvSpPr>
            <p:spPr bwMode="auto">
              <a:xfrm>
                <a:off x="757" y="2430"/>
                <a:ext cx="3" cy="10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88" name="Line 1608"/>
              <p:cNvSpPr>
                <a:spLocks noChangeShapeType="1"/>
              </p:cNvSpPr>
              <p:nvPr/>
            </p:nvSpPr>
            <p:spPr bwMode="auto">
              <a:xfrm flipV="1">
                <a:off x="685" y="2603"/>
                <a:ext cx="55" cy="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89" name="Line 1609"/>
              <p:cNvSpPr>
                <a:spLocks noChangeShapeType="1"/>
              </p:cNvSpPr>
              <p:nvPr/>
            </p:nvSpPr>
            <p:spPr bwMode="auto">
              <a:xfrm>
                <a:off x="732" y="2583"/>
                <a:ext cx="13" cy="3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90" name="Line 1610"/>
              <p:cNvSpPr>
                <a:spLocks noChangeShapeType="1"/>
              </p:cNvSpPr>
              <p:nvPr/>
            </p:nvSpPr>
            <p:spPr bwMode="auto">
              <a:xfrm>
                <a:off x="715" y="2430"/>
                <a:ext cx="0" cy="1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91" name="Line 1611"/>
              <p:cNvSpPr>
                <a:spLocks noChangeShapeType="1"/>
              </p:cNvSpPr>
              <p:nvPr/>
            </p:nvSpPr>
            <p:spPr bwMode="auto">
              <a:xfrm flipH="1">
                <a:off x="697" y="2548"/>
                <a:ext cx="45" cy="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92" name="Line 1612"/>
              <p:cNvSpPr>
                <a:spLocks noChangeShapeType="1"/>
              </p:cNvSpPr>
              <p:nvPr/>
            </p:nvSpPr>
            <p:spPr bwMode="auto">
              <a:xfrm flipH="1">
                <a:off x="737" y="2485"/>
                <a:ext cx="5" cy="6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93" name="Line 1613"/>
              <p:cNvSpPr>
                <a:spLocks noChangeShapeType="1"/>
              </p:cNvSpPr>
              <p:nvPr/>
            </p:nvSpPr>
            <p:spPr bwMode="auto">
              <a:xfrm flipV="1">
                <a:off x="697" y="2493"/>
                <a:ext cx="43" cy="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94" name="Line 1614"/>
              <p:cNvSpPr>
                <a:spLocks noChangeShapeType="1"/>
              </p:cNvSpPr>
              <p:nvPr/>
            </p:nvSpPr>
            <p:spPr bwMode="auto">
              <a:xfrm>
                <a:off x="697" y="2483"/>
                <a:ext cx="0" cy="9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95" name="Line 1615"/>
              <p:cNvSpPr>
                <a:spLocks noChangeShapeType="1"/>
              </p:cNvSpPr>
              <p:nvPr/>
            </p:nvSpPr>
            <p:spPr bwMode="auto">
              <a:xfrm flipH="1">
                <a:off x="882" y="2435"/>
                <a:ext cx="35" cy="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96" name="Line 1616"/>
              <p:cNvSpPr>
                <a:spLocks noChangeShapeType="1"/>
              </p:cNvSpPr>
              <p:nvPr/>
            </p:nvSpPr>
            <p:spPr bwMode="auto">
              <a:xfrm flipV="1">
                <a:off x="877" y="2618"/>
                <a:ext cx="60" cy="3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97" name="Line 1617"/>
              <p:cNvSpPr>
                <a:spLocks noChangeShapeType="1"/>
              </p:cNvSpPr>
              <p:nvPr/>
            </p:nvSpPr>
            <p:spPr bwMode="auto">
              <a:xfrm flipV="1">
                <a:off x="884" y="2573"/>
                <a:ext cx="53" cy="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98" name="Line 1618"/>
              <p:cNvSpPr>
                <a:spLocks noChangeShapeType="1"/>
              </p:cNvSpPr>
              <p:nvPr/>
            </p:nvSpPr>
            <p:spPr bwMode="auto">
              <a:xfrm flipH="1">
                <a:off x="889" y="2495"/>
                <a:ext cx="48" cy="9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699" name="Line 1619"/>
              <p:cNvSpPr>
                <a:spLocks noChangeShapeType="1"/>
              </p:cNvSpPr>
              <p:nvPr/>
            </p:nvSpPr>
            <p:spPr bwMode="auto">
              <a:xfrm flipV="1">
                <a:off x="877" y="2513"/>
                <a:ext cx="47" cy="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700" name="Line 1620"/>
              <p:cNvSpPr>
                <a:spLocks noChangeShapeType="1"/>
              </p:cNvSpPr>
              <p:nvPr/>
            </p:nvSpPr>
            <p:spPr bwMode="auto">
              <a:xfrm>
                <a:off x="982" y="2435"/>
                <a:ext cx="10" cy="4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701" name="Line 1621"/>
              <p:cNvSpPr>
                <a:spLocks noChangeShapeType="1"/>
              </p:cNvSpPr>
              <p:nvPr/>
            </p:nvSpPr>
            <p:spPr bwMode="auto">
              <a:xfrm flipV="1">
                <a:off x="947" y="2503"/>
                <a:ext cx="85" cy="1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702" name="Freeform 1622"/>
              <p:cNvSpPr>
                <a:spLocks/>
              </p:cNvSpPr>
              <p:nvPr/>
            </p:nvSpPr>
            <p:spPr bwMode="auto">
              <a:xfrm>
                <a:off x="959" y="2538"/>
                <a:ext cx="73" cy="139"/>
              </a:xfrm>
              <a:custGeom>
                <a:avLst/>
                <a:gdLst>
                  <a:gd name="T0" fmla="*/ 0 w 201"/>
                  <a:gd name="T1" fmla="*/ 0 h 392"/>
                  <a:gd name="T2" fmla="*/ 145 w 201"/>
                  <a:gd name="T3" fmla="*/ 392 h 392"/>
                  <a:gd name="T4" fmla="*/ 201 w 201"/>
                  <a:gd name="T5" fmla="*/ 392 h 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1" h="392">
                    <a:moveTo>
                      <a:pt x="0" y="0"/>
                    </a:moveTo>
                    <a:lnTo>
                      <a:pt x="145" y="392"/>
                    </a:lnTo>
                    <a:lnTo>
                      <a:pt x="201" y="39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703" name="Freeform 1623"/>
              <p:cNvSpPr>
                <a:spLocks/>
              </p:cNvSpPr>
              <p:nvPr/>
            </p:nvSpPr>
            <p:spPr bwMode="auto">
              <a:xfrm>
                <a:off x="917" y="2520"/>
                <a:ext cx="90" cy="160"/>
              </a:xfrm>
              <a:custGeom>
                <a:avLst/>
                <a:gdLst>
                  <a:gd name="T0" fmla="*/ 256 w 256"/>
                  <a:gd name="T1" fmla="*/ 0 h 450"/>
                  <a:gd name="T2" fmla="*/ 185 w 256"/>
                  <a:gd name="T3" fmla="*/ 225 h 450"/>
                  <a:gd name="T4" fmla="*/ 112 w 256"/>
                  <a:gd name="T5" fmla="*/ 346 h 450"/>
                  <a:gd name="T6" fmla="*/ 0 w 256"/>
                  <a:gd name="T7" fmla="*/ 450 h 4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6" h="450">
                    <a:moveTo>
                      <a:pt x="256" y="0"/>
                    </a:moveTo>
                    <a:lnTo>
                      <a:pt x="185" y="225"/>
                    </a:lnTo>
                    <a:lnTo>
                      <a:pt x="112" y="346"/>
                    </a:lnTo>
                    <a:lnTo>
                      <a:pt x="0" y="45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704" name="Line 1624"/>
              <p:cNvSpPr>
                <a:spLocks noChangeShapeType="1"/>
              </p:cNvSpPr>
              <p:nvPr/>
            </p:nvSpPr>
            <p:spPr bwMode="auto">
              <a:xfrm flipV="1">
                <a:off x="1082" y="2458"/>
                <a:ext cx="119" cy="1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705" name="Line 1625"/>
              <p:cNvSpPr>
                <a:spLocks noChangeShapeType="1"/>
              </p:cNvSpPr>
              <p:nvPr/>
            </p:nvSpPr>
            <p:spPr bwMode="auto">
              <a:xfrm flipH="1">
                <a:off x="1077" y="2455"/>
                <a:ext cx="5" cy="5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706" name="Line 1626"/>
              <p:cNvSpPr>
                <a:spLocks noChangeShapeType="1"/>
              </p:cNvSpPr>
              <p:nvPr/>
            </p:nvSpPr>
            <p:spPr bwMode="auto">
              <a:xfrm flipH="1">
                <a:off x="1191" y="2450"/>
                <a:ext cx="18" cy="4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707" name="Line 1627"/>
              <p:cNvSpPr>
                <a:spLocks noChangeShapeType="1"/>
              </p:cNvSpPr>
              <p:nvPr/>
            </p:nvSpPr>
            <p:spPr bwMode="auto">
              <a:xfrm flipH="1">
                <a:off x="1079" y="2513"/>
                <a:ext cx="10" cy="5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708" name="Freeform 1628"/>
              <p:cNvSpPr>
                <a:spLocks/>
              </p:cNvSpPr>
              <p:nvPr/>
            </p:nvSpPr>
            <p:spPr bwMode="auto">
              <a:xfrm>
                <a:off x="1131" y="2550"/>
                <a:ext cx="55" cy="33"/>
              </a:xfrm>
              <a:custGeom>
                <a:avLst/>
                <a:gdLst>
                  <a:gd name="T0" fmla="*/ 0 w 154"/>
                  <a:gd name="T1" fmla="*/ 0 h 88"/>
                  <a:gd name="T2" fmla="*/ 57 w 154"/>
                  <a:gd name="T3" fmla="*/ 56 h 88"/>
                  <a:gd name="T4" fmla="*/ 154 w 154"/>
                  <a:gd name="T5" fmla="*/ 88 h 88"/>
                  <a:gd name="T6" fmla="*/ 138 w 154"/>
                  <a:gd name="T7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4" h="88">
                    <a:moveTo>
                      <a:pt x="0" y="0"/>
                    </a:moveTo>
                    <a:lnTo>
                      <a:pt x="57" y="56"/>
                    </a:lnTo>
                    <a:lnTo>
                      <a:pt x="154" y="88"/>
                    </a:lnTo>
                    <a:lnTo>
                      <a:pt x="138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709" name="Line 1629"/>
              <p:cNvSpPr>
                <a:spLocks noChangeShapeType="1"/>
              </p:cNvSpPr>
              <p:nvPr/>
            </p:nvSpPr>
            <p:spPr bwMode="auto">
              <a:xfrm>
                <a:off x="1106" y="2515"/>
                <a:ext cx="25" cy="3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710" name="Freeform 1630"/>
              <p:cNvSpPr>
                <a:spLocks/>
              </p:cNvSpPr>
              <p:nvPr/>
            </p:nvSpPr>
            <p:spPr bwMode="auto">
              <a:xfrm>
                <a:off x="1064" y="2500"/>
                <a:ext cx="112" cy="105"/>
              </a:xfrm>
              <a:custGeom>
                <a:avLst/>
                <a:gdLst>
                  <a:gd name="T0" fmla="*/ 313 w 313"/>
                  <a:gd name="T1" fmla="*/ 0 h 297"/>
                  <a:gd name="T2" fmla="*/ 193 w 313"/>
                  <a:gd name="T3" fmla="*/ 153 h 297"/>
                  <a:gd name="T4" fmla="*/ 0 w 313"/>
                  <a:gd name="T5" fmla="*/ 297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13" h="297">
                    <a:moveTo>
                      <a:pt x="313" y="0"/>
                    </a:moveTo>
                    <a:lnTo>
                      <a:pt x="193" y="153"/>
                    </a:lnTo>
                    <a:lnTo>
                      <a:pt x="0" y="297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711" name="Line 1631"/>
              <p:cNvSpPr>
                <a:spLocks noChangeShapeType="1"/>
              </p:cNvSpPr>
              <p:nvPr/>
            </p:nvSpPr>
            <p:spPr bwMode="auto">
              <a:xfrm>
                <a:off x="1097" y="2610"/>
                <a:ext cx="0" cy="5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712" name="Line 1632"/>
              <p:cNvSpPr>
                <a:spLocks noChangeShapeType="1"/>
              </p:cNvSpPr>
              <p:nvPr/>
            </p:nvSpPr>
            <p:spPr bwMode="auto">
              <a:xfrm flipV="1">
                <a:off x="1089" y="2660"/>
                <a:ext cx="90" cy="1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713" name="Line 1633"/>
              <p:cNvSpPr>
                <a:spLocks noChangeShapeType="1"/>
              </p:cNvSpPr>
              <p:nvPr/>
            </p:nvSpPr>
            <p:spPr bwMode="auto">
              <a:xfrm flipH="1">
                <a:off x="1179" y="2605"/>
                <a:ext cx="7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714" name="Line 1634"/>
              <p:cNvSpPr>
                <a:spLocks noChangeShapeType="1"/>
              </p:cNvSpPr>
              <p:nvPr/>
            </p:nvSpPr>
            <p:spPr bwMode="auto">
              <a:xfrm>
                <a:off x="1139" y="2585"/>
                <a:ext cx="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715" name="Line 1635"/>
              <p:cNvSpPr>
                <a:spLocks noChangeShapeType="1"/>
              </p:cNvSpPr>
              <p:nvPr/>
            </p:nvSpPr>
            <p:spPr bwMode="auto">
              <a:xfrm flipH="1" flipV="1">
                <a:off x="1181" y="2533"/>
                <a:ext cx="30" cy="2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716" name="Line 1636"/>
              <p:cNvSpPr>
                <a:spLocks noChangeShapeType="1"/>
              </p:cNvSpPr>
              <p:nvPr/>
            </p:nvSpPr>
            <p:spPr bwMode="auto">
              <a:xfrm>
                <a:off x="1129" y="2493"/>
                <a:ext cx="10" cy="2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717" name="Line 1637"/>
              <p:cNvSpPr>
                <a:spLocks noChangeShapeType="1"/>
              </p:cNvSpPr>
              <p:nvPr/>
            </p:nvSpPr>
            <p:spPr bwMode="auto">
              <a:xfrm>
                <a:off x="1124" y="2425"/>
                <a:ext cx="17" cy="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718" name="Line 1638"/>
              <p:cNvSpPr>
                <a:spLocks noChangeShapeType="1"/>
              </p:cNvSpPr>
              <p:nvPr/>
            </p:nvSpPr>
            <p:spPr bwMode="auto">
              <a:xfrm flipH="1">
                <a:off x="1336" y="2508"/>
                <a:ext cx="67" cy="1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719" name="Line 1639"/>
              <p:cNvSpPr>
                <a:spLocks noChangeShapeType="1"/>
              </p:cNvSpPr>
              <p:nvPr/>
            </p:nvSpPr>
            <p:spPr bwMode="auto">
              <a:xfrm>
                <a:off x="1336" y="2545"/>
                <a:ext cx="13" cy="4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720" name="Line 1640"/>
              <p:cNvSpPr>
                <a:spLocks noChangeShapeType="1"/>
              </p:cNvSpPr>
              <p:nvPr/>
            </p:nvSpPr>
            <p:spPr bwMode="auto">
              <a:xfrm flipH="1">
                <a:off x="1264" y="2488"/>
                <a:ext cx="65" cy="1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721" name="Line 1641"/>
              <p:cNvSpPr>
                <a:spLocks noChangeShapeType="1"/>
              </p:cNvSpPr>
              <p:nvPr/>
            </p:nvSpPr>
            <p:spPr bwMode="auto">
              <a:xfrm flipV="1">
                <a:off x="1254" y="2528"/>
                <a:ext cx="77" cy="1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722" name="Line 1642"/>
              <p:cNvSpPr>
                <a:spLocks noChangeShapeType="1"/>
              </p:cNvSpPr>
              <p:nvPr/>
            </p:nvSpPr>
            <p:spPr bwMode="auto">
              <a:xfrm>
                <a:off x="1299" y="2428"/>
                <a:ext cx="0" cy="10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723" name="Line 1643"/>
              <p:cNvSpPr>
                <a:spLocks noChangeShapeType="1"/>
              </p:cNvSpPr>
              <p:nvPr/>
            </p:nvSpPr>
            <p:spPr bwMode="auto">
              <a:xfrm flipH="1">
                <a:off x="1264" y="2575"/>
                <a:ext cx="60" cy="1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724" name="Line 1644"/>
              <p:cNvSpPr>
                <a:spLocks noChangeShapeType="1"/>
              </p:cNvSpPr>
              <p:nvPr/>
            </p:nvSpPr>
            <p:spPr bwMode="auto">
              <a:xfrm flipV="1">
                <a:off x="1254" y="2620"/>
                <a:ext cx="72" cy="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3725" name="Line 1645"/>
              <p:cNvSpPr>
                <a:spLocks noChangeShapeType="1"/>
              </p:cNvSpPr>
              <p:nvPr/>
            </p:nvSpPr>
            <p:spPr bwMode="auto">
              <a:xfrm flipV="1">
                <a:off x="1296" y="2545"/>
                <a:ext cx="0" cy="8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303726" name="Freeform 1646"/>
            <p:cNvSpPr>
              <a:spLocks/>
            </p:cNvSpPr>
            <p:nvPr/>
          </p:nvSpPr>
          <p:spPr bwMode="auto">
            <a:xfrm>
              <a:off x="772" y="2590"/>
              <a:ext cx="25" cy="90"/>
            </a:xfrm>
            <a:custGeom>
              <a:avLst/>
              <a:gdLst>
                <a:gd name="T0" fmla="*/ 65 w 65"/>
                <a:gd name="T1" fmla="*/ 0 h 249"/>
                <a:gd name="T2" fmla="*/ 65 w 65"/>
                <a:gd name="T3" fmla="*/ 249 h 249"/>
                <a:gd name="T4" fmla="*/ 0 w 65"/>
                <a:gd name="T5" fmla="*/ 168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5" h="249">
                  <a:moveTo>
                    <a:pt x="65" y="0"/>
                  </a:moveTo>
                  <a:lnTo>
                    <a:pt x="65" y="249"/>
                  </a:lnTo>
                  <a:lnTo>
                    <a:pt x="0" y="16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27" name="Freeform 1647"/>
            <p:cNvSpPr>
              <a:spLocks/>
            </p:cNvSpPr>
            <p:nvPr/>
          </p:nvSpPr>
          <p:spPr bwMode="auto">
            <a:xfrm>
              <a:off x="1336" y="2425"/>
              <a:ext cx="35" cy="255"/>
            </a:xfrm>
            <a:custGeom>
              <a:avLst/>
              <a:gdLst>
                <a:gd name="T0" fmla="*/ 0 w 97"/>
                <a:gd name="T1" fmla="*/ 611 h 715"/>
                <a:gd name="T2" fmla="*/ 97 w 97"/>
                <a:gd name="T3" fmla="*/ 715 h 715"/>
                <a:gd name="T4" fmla="*/ 97 w 97"/>
                <a:gd name="T5" fmla="*/ 0 h 7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7" h="715">
                  <a:moveTo>
                    <a:pt x="0" y="611"/>
                  </a:moveTo>
                  <a:lnTo>
                    <a:pt x="97" y="715"/>
                  </a:lnTo>
                  <a:lnTo>
                    <a:pt x="9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03734" name="Group 1654"/>
          <p:cNvGrpSpPr>
            <a:grpSpLocks/>
          </p:cNvGrpSpPr>
          <p:nvPr/>
        </p:nvGrpSpPr>
        <p:grpSpPr bwMode="auto">
          <a:xfrm>
            <a:off x="2879725" y="3549650"/>
            <a:ext cx="222250" cy="371475"/>
            <a:chOff x="1814" y="2236"/>
            <a:chExt cx="140" cy="234"/>
          </a:xfrm>
        </p:grpSpPr>
        <p:sp>
          <p:nvSpPr>
            <p:cNvPr id="303729" name="Freeform 1649"/>
            <p:cNvSpPr>
              <a:spLocks/>
            </p:cNvSpPr>
            <p:nvPr/>
          </p:nvSpPr>
          <p:spPr bwMode="auto">
            <a:xfrm>
              <a:off x="1844" y="2341"/>
              <a:ext cx="80" cy="129"/>
            </a:xfrm>
            <a:custGeom>
              <a:avLst/>
              <a:gdLst>
                <a:gd name="T0" fmla="*/ 148 w 225"/>
                <a:gd name="T1" fmla="*/ 0 h 364"/>
                <a:gd name="T2" fmla="*/ 225 w 225"/>
                <a:gd name="T3" fmla="*/ 0 h 364"/>
                <a:gd name="T4" fmla="*/ 127 w 225"/>
                <a:gd name="T5" fmla="*/ 364 h 364"/>
                <a:gd name="T6" fmla="*/ 0 w 225"/>
                <a:gd name="T7" fmla="*/ 364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5" h="364">
                  <a:moveTo>
                    <a:pt x="148" y="0"/>
                  </a:moveTo>
                  <a:lnTo>
                    <a:pt x="225" y="0"/>
                  </a:lnTo>
                  <a:lnTo>
                    <a:pt x="127" y="364"/>
                  </a:lnTo>
                  <a:lnTo>
                    <a:pt x="0" y="364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30" name="Freeform 1650"/>
            <p:cNvSpPr>
              <a:spLocks/>
            </p:cNvSpPr>
            <p:nvPr/>
          </p:nvSpPr>
          <p:spPr bwMode="auto">
            <a:xfrm>
              <a:off x="1814" y="2406"/>
              <a:ext cx="30" cy="64"/>
            </a:xfrm>
            <a:custGeom>
              <a:avLst/>
              <a:gdLst>
                <a:gd name="T0" fmla="*/ 10 w 88"/>
                <a:gd name="T1" fmla="*/ 0 h 182"/>
                <a:gd name="T2" fmla="*/ 6 w 88"/>
                <a:gd name="T3" fmla="*/ 12 h 182"/>
                <a:gd name="T4" fmla="*/ 4 w 88"/>
                <a:gd name="T5" fmla="*/ 24 h 182"/>
                <a:gd name="T6" fmla="*/ 2 w 88"/>
                <a:gd name="T7" fmla="*/ 35 h 182"/>
                <a:gd name="T8" fmla="*/ 1 w 88"/>
                <a:gd name="T9" fmla="*/ 47 h 182"/>
                <a:gd name="T10" fmla="*/ 0 w 88"/>
                <a:gd name="T11" fmla="*/ 59 h 182"/>
                <a:gd name="T12" fmla="*/ 0 w 88"/>
                <a:gd name="T13" fmla="*/ 70 h 182"/>
                <a:gd name="T14" fmla="*/ 1 w 88"/>
                <a:gd name="T15" fmla="*/ 81 h 182"/>
                <a:gd name="T16" fmla="*/ 2 w 88"/>
                <a:gd name="T17" fmla="*/ 92 h 182"/>
                <a:gd name="T18" fmla="*/ 4 w 88"/>
                <a:gd name="T19" fmla="*/ 101 h 182"/>
                <a:gd name="T20" fmla="*/ 6 w 88"/>
                <a:gd name="T21" fmla="*/ 111 h 182"/>
                <a:gd name="T22" fmla="*/ 8 w 88"/>
                <a:gd name="T23" fmla="*/ 120 h 182"/>
                <a:gd name="T24" fmla="*/ 13 w 88"/>
                <a:gd name="T25" fmla="*/ 129 h 182"/>
                <a:gd name="T26" fmla="*/ 16 w 88"/>
                <a:gd name="T27" fmla="*/ 138 h 182"/>
                <a:gd name="T28" fmla="*/ 20 w 88"/>
                <a:gd name="T29" fmla="*/ 145 h 182"/>
                <a:gd name="T30" fmla="*/ 25 w 88"/>
                <a:gd name="T31" fmla="*/ 151 h 182"/>
                <a:gd name="T32" fmla="*/ 31 w 88"/>
                <a:gd name="T33" fmla="*/ 158 h 182"/>
                <a:gd name="T34" fmla="*/ 36 w 88"/>
                <a:gd name="T35" fmla="*/ 163 h 182"/>
                <a:gd name="T36" fmla="*/ 43 w 88"/>
                <a:gd name="T37" fmla="*/ 168 h 182"/>
                <a:gd name="T38" fmla="*/ 50 w 88"/>
                <a:gd name="T39" fmla="*/ 173 h 182"/>
                <a:gd name="T40" fmla="*/ 56 w 88"/>
                <a:gd name="T41" fmla="*/ 176 h 182"/>
                <a:gd name="T42" fmla="*/ 64 w 88"/>
                <a:gd name="T43" fmla="*/ 179 h 182"/>
                <a:gd name="T44" fmla="*/ 71 w 88"/>
                <a:gd name="T45" fmla="*/ 181 h 182"/>
                <a:gd name="T46" fmla="*/ 80 w 88"/>
                <a:gd name="T47" fmla="*/ 182 h 182"/>
                <a:gd name="T48" fmla="*/ 88 w 88"/>
                <a:gd name="T49" fmla="*/ 182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8" h="182">
                  <a:moveTo>
                    <a:pt x="10" y="0"/>
                  </a:moveTo>
                  <a:lnTo>
                    <a:pt x="6" y="12"/>
                  </a:lnTo>
                  <a:lnTo>
                    <a:pt x="4" y="24"/>
                  </a:lnTo>
                  <a:lnTo>
                    <a:pt x="2" y="35"/>
                  </a:lnTo>
                  <a:lnTo>
                    <a:pt x="1" y="47"/>
                  </a:lnTo>
                  <a:lnTo>
                    <a:pt x="0" y="59"/>
                  </a:lnTo>
                  <a:lnTo>
                    <a:pt x="0" y="70"/>
                  </a:lnTo>
                  <a:lnTo>
                    <a:pt x="1" y="81"/>
                  </a:lnTo>
                  <a:lnTo>
                    <a:pt x="2" y="92"/>
                  </a:lnTo>
                  <a:lnTo>
                    <a:pt x="4" y="101"/>
                  </a:lnTo>
                  <a:lnTo>
                    <a:pt x="6" y="111"/>
                  </a:lnTo>
                  <a:lnTo>
                    <a:pt x="8" y="120"/>
                  </a:lnTo>
                  <a:lnTo>
                    <a:pt x="13" y="129"/>
                  </a:lnTo>
                  <a:lnTo>
                    <a:pt x="16" y="138"/>
                  </a:lnTo>
                  <a:lnTo>
                    <a:pt x="20" y="145"/>
                  </a:lnTo>
                  <a:lnTo>
                    <a:pt x="25" y="151"/>
                  </a:lnTo>
                  <a:lnTo>
                    <a:pt x="31" y="158"/>
                  </a:lnTo>
                  <a:lnTo>
                    <a:pt x="36" y="163"/>
                  </a:lnTo>
                  <a:lnTo>
                    <a:pt x="43" y="168"/>
                  </a:lnTo>
                  <a:lnTo>
                    <a:pt x="50" y="173"/>
                  </a:lnTo>
                  <a:lnTo>
                    <a:pt x="56" y="176"/>
                  </a:lnTo>
                  <a:lnTo>
                    <a:pt x="64" y="179"/>
                  </a:lnTo>
                  <a:lnTo>
                    <a:pt x="71" y="181"/>
                  </a:lnTo>
                  <a:lnTo>
                    <a:pt x="80" y="182"/>
                  </a:lnTo>
                  <a:lnTo>
                    <a:pt x="88" y="182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31" name="Line 1651"/>
            <p:cNvSpPr>
              <a:spLocks noChangeShapeType="1"/>
            </p:cNvSpPr>
            <p:nvPr/>
          </p:nvSpPr>
          <p:spPr bwMode="auto">
            <a:xfrm flipV="1">
              <a:off x="1817" y="2301"/>
              <a:ext cx="27" cy="10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32" name="Freeform 1652"/>
            <p:cNvSpPr>
              <a:spLocks/>
            </p:cNvSpPr>
            <p:nvPr/>
          </p:nvSpPr>
          <p:spPr bwMode="auto">
            <a:xfrm>
              <a:off x="1844" y="2236"/>
              <a:ext cx="62" cy="65"/>
            </a:xfrm>
            <a:custGeom>
              <a:avLst/>
              <a:gdLst>
                <a:gd name="T0" fmla="*/ 176 w 176"/>
                <a:gd name="T1" fmla="*/ 0 h 183"/>
                <a:gd name="T2" fmla="*/ 168 w 176"/>
                <a:gd name="T3" fmla="*/ 0 h 183"/>
                <a:gd name="T4" fmla="*/ 159 w 176"/>
                <a:gd name="T5" fmla="*/ 2 h 183"/>
                <a:gd name="T6" fmla="*/ 150 w 176"/>
                <a:gd name="T7" fmla="*/ 4 h 183"/>
                <a:gd name="T8" fmla="*/ 142 w 176"/>
                <a:gd name="T9" fmla="*/ 6 h 183"/>
                <a:gd name="T10" fmla="*/ 133 w 176"/>
                <a:gd name="T11" fmla="*/ 10 h 183"/>
                <a:gd name="T12" fmla="*/ 124 w 176"/>
                <a:gd name="T13" fmla="*/ 14 h 183"/>
                <a:gd name="T14" fmla="*/ 115 w 176"/>
                <a:gd name="T15" fmla="*/ 19 h 183"/>
                <a:gd name="T16" fmla="*/ 107 w 176"/>
                <a:gd name="T17" fmla="*/ 24 h 183"/>
                <a:gd name="T18" fmla="*/ 97 w 176"/>
                <a:gd name="T19" fmla="*/ 30 h 183"/>
                <a:gd name="T20" fmla="*/ 89 w 176"/>
                <a:gd name="T21" fmla="*/ 38 h 183"/>
                <a:gd name="T22" fmla="*/ 80 w 176"/>
                <a:gd name="T23" fmla="*/ 45 h 183"/>
                <a:gd name="T24" fmla="*/ 72 w 176"/>
                <a:gd name="T25" fmla="*/ 54 h 183"/>
                <a:gd name="T26" fmla="*/ 64 w 176"/>
                <a:gd name="T27" fmla="*/ 62 h 183"/>
                <a:gd name="T28" fmla="*/ 57 w 176"/>
                <a:gd name="T29" fmla="*/ 71 h 183"/>
                <a:gd name="T30" fmla="*/ 49 w 176"/>
                <a:gd name="T31" fmla="*/ 81 h 183"/>
                <a:gd name="T32" fmla="*/ 42 w 176"/>
                <a:gd name="T33" fmla="*/ 91 h 183"/>
                <a:gd name="T34" fmla="*/ 35 w 176"/>
                <a:gd name="T35" fmla="*/ 102 h 183"/>
                <a:gd name="T36" fmla="*/ 29 w 176"/>
                <a:gd name="T37" fmla="*/ 112 h 183"/>
                <a:gd name="T38" fmla="*/ 23 w 176"/>
                <a:gd name="T39" fmla="*/ 124 h 183"/>
                <a:gd name="T40" fmla="*/ 17 w 176"/>
                <a:gd name="T41" fmla="*/ 135 h 183"/>
                <a:gd name="T42" fmla="*/ 12 w 176"/>
                <a:gd name="T43" fmla="*/ 146 h 183"/>
                <a:gd name="T44" fmla="*/ 8 w 176"/>
                <a:gd name="T45" fmla="*/ 158 h 183"/>
                <a:gd name="T46" fmla="*/ 3 w 176"/>
                <a:gd name="T47" fmla="*/ 170 h 183"/>
                <a:gd name="T48" fmla="*/ 0 w 176"/>
                <a:gd name="T49" fmla="*/ 183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76" h="183">
                  <a:moveTo>
                    <a:pt x="176" y="0"/>
                  </a:moveTo>
                  <a:lnTo>
                    <a:pt x="168" y="0"/>
                  </a:lnTo>
                  <a:lnTo>
                    <a:pt x="159" y="2"/>
                  </a:lnTo>
                  <a:lnTo>
                    <a:pt x="150" y="4"/>
                  </a:lnTo>
                  <a:lnTo>
                    <a:pt x="142" y="6"/>
                  </a:lnTo>
                  <a:lnTo>
                    <a:pt x="133" y="10"/>
                  </a:lnTo>
                  <a:lnTo>
                    <a:pt x="124" y="14"/>
                  </a:lnTo>
                  <a:lnTo>
                    <a:pt x="115" y="19"/>
                  </a:lnTo>
                  <a:lnTo>
                    <a:pt x="107" y="24"/>
                  </a:lnTo>
                  <a:lnTo>
                    <a:pt x="97" y="30"/>
                  </a:lnTo>
                  <a:lnTo>
                    <a:pt x="89" y="38"/>
                  </a:lnTo>
                  <a:lnTo>
                    <a:pt x="80" y="45"/>
                  </a:lnTo>
                  <a:lnTo>
                    <a:pt x="72" y="54"/>
                  </a:lnTo>
                  <a:lnTo>
                    <a:pt x="64" y="62"/>
                  </a:lnTo>
                  <a:lnTo>
                    <a:pt x="57" y="71"/>
                  </a:lnTo>
                  <a:lnTo>
                    <a:pt x="49" y="81"/>
                  </a:lnTo>
                  <a:lnTo>
                    <a:pt x="42" y="91"/>
                  </a:lnTo>
                  <a:lnTo>
                    <a:pt x="35" y="102"/>
                  </a:lnTo>
                  <a:lnTo>
                    <a:pt x="29" y="112"/>
                  </a:lnTo>
                  <a:lnTo>
                    <a:pt x="23" y="124"/>
                  </a:lnTo>
                  <a:lnTo>
                    <a:pt x="17" y="135"/>
                  </a:lnTo>
                  <a:lnTo>
                    <a:pt x="12" y="146"/>
                  </a:lnTo>
                  <a:lnTo>
                    <a:pt x="8" y="158"/>
                  </a:lnTo>
                  <a:lnTo>
                    <a:pt x="3" y="170"/>
                  </a:lnTo>
                  <a:lnTo>
                    <a:pt x="0" y="183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33" name="Line 1653"/>
            <p:cNvSpPr>
              <a:spLocks noChangeShapeType="1"/>
            </p:cNvSpPr>
            <p:nvPr/>
          </p:nvSpPr>
          <p:spPr bwMode="auto">
            <a:xfrm>
              <a:off x="1906" y="2236"/>
              <a:ext cx="48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03735" name="Group 1655"/>
          <p:cNvGrpSpPr>
            <a:grpSpLocks/>
          </p:cNvGrpSpPr>
          <p:nvPr/>
        </p:nvGrpSpPr>
        <p:grpSpPr bwMode="auto">
          <a:xfrm>
            <a:off x="5114925" y="3271838"/>
            <a:ext cx="3700463" cy="962025"/>
            <a:chOff x="3222" y="2061"/>
            <a:chExt cx="2331" cy="606"/>
          </a:xfrm>
        </p:grpSpPr>
        <p:sp>
          <p:nvSpPr>
            <p:cNvPr id="303736" name="Line 1656"/>
            <p:cNvSpPr>
              <a:spLocks noChangeShapeType="1"/>
            </p:cNvSpPr>
            <p:nvPr/>
          </p:nvSpPr>
          <p:spPr bwMode="auto">
            <a:xfrm flipV="1">
              <a:off x="3265" y="2144"/>
              <a:ext cx="77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37" name="Line 1657"/>
            <p:cNvSpPr>
              <a:spLocks noChangeShapeType="1"/>
            </p:cNvSpPr>
            <p:nvPr/>
          </p:nvSpPr>
          <p:spPr bwMode="auto">
            <a:xfrm flipH="1">
              <a:off x="3262" y="2198"/>
              <a:ext cx="8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38" name="Line 1658"/>
            <p:cNvSpPr>
              <a:spLocks noChangeShapeType="1"/>
            </p:cNvSpPr>
            <p:nvPr/>
          </p:nvSpPr>
          <p:spPr bwMode="auto">
            <a:xfrm flipV="1">
              <a:off x="3300" y="2091"/>
              <a:ext cx="0" cy="2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39" name="Freeform 1659"/>
            <p:cNvSpPr>
              <a:spLocks/>
            </p:cNvSpPr>
            <p:nvPr/>
          </p:nvSpPr>
          <p:spPr bwMode="auto">
            <a:xfrm>
              <a:off x="3330" y="2079"/>
              <a:ext cx="27" cy="237"/>
            </a:xfrm>
            <a:custGeom>
              <a:avLst/>
              <a:gdLst>
                <a:gd name="T0" fmla="*/ 79 w 79"/>
                <a:gd name="T1" fmla="*/ 0 h 667"/>
                <a:gd name="T2" fmla="*/ 79 w 79"/>
                <a:gd name="T3" fmla="*/ 667 h 667"/>
                <a:gd name="T4" fmla="*/ 0 w 79"/>
                <a:gd name="T5" fmla="*/ 554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9" h="667">
                  <a:moveTo>
                    <a:pt x="79" y="0"/>
                  </a:moveTo>
                  <a:lnTo>
                    <a:pt x="79" y="667"/>
                  </a:lnTo>
                  <a:lnTo>
                    <a:pt x="0" y="55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40" name="Line 1660"/>
            <p:cNvSpPr>
              <a:spLocks noChangeShapeType="1"/>
            </p:cNvSpPr>
            <p:nvPr/>
          </p:nvSpPr>
          <p:spPr bwMode="auto">
            <a:xfrm flipV="1">
              <a:off x="3255" y="2081"/>
              <a:ext cx="102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41" name="Freeform 1661"/>
            <p:cNvSpPr>
              <a:spLocks/>
            </p:cNvSpPr>
            <p:nvPr/>
          </p:nvSpPr>
          <p:spPr bwMode="auto">
            <a:xfrm>
              <a:off x="3222" y="2074"/>
              <a:ext cx="33" cy="224"/>
            </a:xfrm>
            <a:custGeom>
              <a:avLst/>
              <a:gdLst>
                <a:gd name="T0" fmla="*/ 0 w 89"/>
                <a:gd name="T1" fmla="*/ 626 h 626"/>
                <a:gd name="T2" fmla="*/ 57 w 89"/>
                <a:gd name="T3" fmla="*/ 506 h 626"/>
                <a:gd name="T4" fmla="*/ 89 w 89"/>
                <a:gd name="T5" fmla="*/ 265 h 626"/>
                <a:gd name="T6" fmla="*/ 89 w 89"/>
                <a:gd name="T7" fmla="*/ 0 h 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" h="626">
                  <a:moveTo>
                    <a:pt x="0" y="626"/>
                  </a:moveTo>
                  <a:lnTo>
                    <a:pt x="57" y="506"/>
                  </a:lnTo>
                  <a:lnTo>
                    <a:pt x="89" y="265"/>
                  </a:lnTo>
                  <a:lnTo>
                    <a:pt x="8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42" name="Line 1662"/>
            <p:cNvSpPr>
              <a:spLocks noChangeShapeType="1"/>
            </p:cNvSpPr>
            <p:nvPr/>
          </p:nvSpPr>
          <p:spPr bwMode="auto">
            <a:xfrm>
              <a:off x="3479" y="2079"/>
              <a:ext cx="0" cy="2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43" name="Line 1663"/>
            <p:cNvSpPr>
              <a:spLocks noChangeShapeType="1"/>
            </p:cNvSpPr>
            <p:nvPr/>
          </p:nvSpPr>
          <p:spPr bwMode="auto">
            <a:xfrm flipV="1">
              <a:off x="3434" y="2074"/>
              <a:ext cx="95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44" name="Line 1664"/>
            <p:cNvSpPr>
              <a:spLocks noChangeShapeType="1"/>
            </p:cNvSpPr>
            <p:nvPr/>
          </p:nvSpPr>
          <p:spPr bwMode="auto">
            <a:xfrm flipV="1">
              <a:off x="3402" y="2149"/>
              <a:ext cx="147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45" name="Line 1665"/>
            <p:cNvSpPr>
              <a:spLocks noChangeShapeType="1"/>
            </p:cNvSpPr>
            <p:nvPr/>
          </p:nvSpPr>
          <p:spPr bwMode="auto">
            <a:xfrm flipH="1" flipV="1">
              <a:off x="3449" y="2266"/>
              <a:ext cx="30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46" name="Freeform 1666"/>
            <p:cNvSpPr>
              <a:spLocks/>
            </p:cNvSpPr>
            <p:nvPr/>
          </p:nvSpPr>
          <p:spPr bwMode="auto">
            <a:xfrm>
              <a:off x="3649" y="2066"/>
              <a:ext cx="22" cy="252"/>
            </a:xfrm>
            <a:custGeom>
              <a:avLst/>
              <a:gdLst>
                <a:gd name="T0" fmla="*/ 64 w 64"/>
                <a:gd name="T1" fmla="*/ 0 h 707"/>
                <a:gd name="T2" fmla="*/ 64 w 64"/>
                <a:gd name="T3" fmla="*/ 707 h 707"/>
                <a:gd name="T4" fmla="*/ 0 w 64"/>
                <a:gd name="T5" fmla="*/ 596 h 7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" h="707">
                  <a:moveTo>
                    <a:pt x="64" y="0"/>
                  </a:moveTo>
                  <a:lnTo>
                    <a:pt x="64" y="707"/>
                  </a:lnTo>
                  <a:lnTo>
                    <a:pt x="0" y="59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47" name="Line 1667"/>
            <p:cNvSpPr>
              <a:spLocks noChangeShapeType="1"/>
            </p:cNvSpPr>
            <p:nvPr/>
          </p:nvSpPr>
          <p:spPr bwMode="auto">
            <a:xfrm flipV="1">
              <a:off x="3592" y="2163"/>
              <a:ext cx="62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48" name="Freeform 1668"/>
            <p:cNvSpPr>
              <a:spLocks/>
            </p:cNvSpPr>
            <p:nvPr/>
          </p:nvSpPr>
          <p:spPr bwMode="auto">
            <a:xfrm>
              <a:off x="3584" y="2156"/>
              <a:ext cx="75" cy="145"/>
            </a:xfrm>
            <a:custGeom>
              <a:avLst/>
              <a:gdLst>
                <a:gd name="T0" fmla="*/ 209 w 209"/>
                <a:gd name="T1" fmla="*/ 0 h 409"/>
                <a:gd name="T2" fmla="*/ 152 w 209"/>
                <a:gd name="T3" fmla="*/ 192 h 409"/>
                <a:gd name="T4" fmla="*/ 80 w 209"/>
                <a:gd name="T5" fmla="*/ 313 h 409"/>
                <a:gd name="T6" fmla="*/ 0 w 209"/>
                <a:gd name="T7" fmla="*/ 409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9" h="409">
                  <a:moveTo>
                    <a:pt x="209" y="0"/>
                  </a:moveTo>
                  <a:lnTo>
                    <a:pt x="152" y="192"/>
                  </a:lnTo>
                  <a:lnTo>
                    <a:pt x="80" y="313"/>
                  </a:lnTo>
                  <a:lnTo>
                    <a:pt x="0" y="40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49" name="Freeform 1669"/>
            <p:cNvSpPr>
              <a:spLocks/>
            </p:cNvSpPr>
            <p:nvPr/>
          </p:nvSpPr>
          <p:spPr bwMode="auto">
            <a:xfrm>
              <a:off x="3671" y="2156"/>
              <a:ext cx="80" cy="122"/>
            </a:xfrm>
            <a:custGeom>
              <a:avLst/>
              <a:gdLst>
                <a:gd name="T0" fmla="*/ 0 w 226"/>
                <a:gd name="T1" fmla="*/ 0 h 346"/>
                <a:gd name="T2" fmla="*/ 153 w 226"/>
                <a:gd name="T3" fmla="*/ 346 h 346"/>
                <a:gd name="T4" fmla="*/ 226 w 226"/>
                <a:gd name="T5" fmla="*/ 337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6" h="346">
                  <a:moveTo>
                    <a:pt x="0" y="0"/>
                  </a:moveTo>
                  <a:lnTo>
                    <a:pt x="153" y="346"/>
                  </a:lnTo>
                  <a:lnTo>
                    <a:pt x="226" y="33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50" name="Line 1670"/>
            <p:cNvSpPr>
              <a:spLocks noChangeShapeType="1"/>
            </p:cNvSpPr>
            <p:nvPr/>
          </p:nvSpPr>
          <p:spPr bwMode="auto">
            <a:xfrm flipH="1">
              <a:off x="3686" y="2124"/>
              <a:ext cx="40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51" name="Line 1671"/>
            <p:cNvSpPr>
              <a:spLocks noChangeShapeType="1"/>
            </p:cNvSpPr>
            <p:nvPr/>
          </p:nvSpPr>
          <p:spPr bwMode="auto">
            <a:xfrm flipH="1">
              <a:off x="3791" y="2066"/>
              <a:ext cx="45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52" name="Line 1672"/>
            <p:cNvSpPr>
              <a:spLocks noChangeShapeType="1"/>
            </p:cNvSpPr>
            <p:nvPr/>
          </p:nvSpPr>
          <p:spPr bwMode="auto">
            <a:xfrm flipV="1">
              <a:off x="3819" y="2091"/>
              <a:ext cx="5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53" name="Line 1673"/>
            <p:cNvSpPr>
              <a:spLocks noChangeShapeType="1"/>
            </p:cNvSpPr>
            <p:nvPr/>
          </p:nvSpPr>
          <p:spPr bwMode="auto">
            <a:xfrm flipV="1">
              <a:off x="3879" y="2091"/>
              <a:ext cx="47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54" name="Line 1674"/>
            <p:cNvSpPr>
              <a:spLocks noChangeShapeType="1"/>
            </p:cNvSpPr>
            <p:nvPr/>
          </p:nvSpPr>
          <p:spPr bwMode="auto">
            <a:xfrm flipH="1">
              <a:off x="3859" y="2064"/>
              <a:ext cx="30" cy="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55" name="Line 1675"/>
            <p:cNvSpPr>
              <a:spLocks noChangeShapeType="1"/>
            </p:cNvSpPr>
            <p:nvPr/>
          </p:nvSpPr>
          <p:spPr bwMode="auto">
            <a:xfrm>
              <a:off x="3893" y="2101"/>
              <a:ext cx="10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56" name="Line 1676"/>
            <p:cNvSpPr>
              <a:spLocks noChangeShapeType="1"/>
            </p:cNvSpPr>
            <p:nvPr/>
          </p:nvSpPr>
          <p:spPr bwMode="auto">
            <a:xfrm flipH="1" flipV="1">
              <a:off x="3829" y="2101"/>
              <a:ext cx="12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57" name="Line 1677"/>
            <p:cNvSpPr>
              <a:spLocks noChangeShapeType="1"/>
            </p:cNvSpPr>
            <p:nvPr/>
          </p:nvSpPr>
          <p:spPr bwMode="auto">
            <a:xfrm flipH="1">
              <a:off x="3796" y="2156"/>
              <a:ext cx="5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58" name="Line 1678"/>
            <p:cNvSpPr>
              <a:spLocks noChangeShapeType="1"/>
            </p:cNvSpPr>
            <p:nvPr/>
          </p:nvSpPr>
          <p:spPr bwMode="auto">
            <a:xfrm flipH="1">
              <a:off x="3913" y="2151"/>
              <a:ext cx="10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59" name="Line 1679"/>
            <p:cNvSpPr>
              <a:spLocks noChangeShapeType="1"/>
            </p:cNvSpPr>
            <p:nvPr/>
          </p:nvSpPr>
          <p:spPr bwMode="auto">
            <a:xfrm>
              <a:off x="3826" y="2186"/>
              <a:ext cx="0" cy="1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60" name="Line 1680"/>
            <p:cNvSpPr>
              <a:spLocks noChangeShapeType="1"/>
            </p:cNvSpPr>
            <p:nvPr/>
          </p:nvSpPr>
          <p:spPr bwMode="auto">
            <a:xfrm flipH="1">
              <a:off x="3893" y="2248"/>
              <a:ext cx="3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61" name="Line 1681"/>
            <p:cNvSpPr>
              <a:spLocks noChangeShapeType="1"/>
            </p:cNvSpPr>
            <p:nvPr/>
          </p:nvSpPr>
          <p:spPr bwMode="auto">
            <a:xfrm flipH="1">
              <a:off x="3826" y="2296"/>
              <a:ext cx="72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62" name="Line 1682"/>
            <p:cNvSpPr>
              <a:spLocks noChangeShapeType="1"/>
            </p:cNvSpPr>
            <p:nvPr/>
          </p:nvSpPr>
          <p:spPr bwMode="auto">
            <a:xfrm>
              <a:off x="3851" y="2134"/>
              <a:ext cx="8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63" name="Line 1683"/>
            <p:cNvSpPr>
              <a:spLocks noChangeShapeType="1"/>
            </p:cNvSpPr>
            <p:nvPr/>
          </p:nvSpPr>
          <p:spPr bwMode="auto">
            <a:xfrm flipV="1">
              <a:off x="3801" y="2159"/>
              <a:ext cx="120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64" name="Line 1684"/>
            <p:cNvSpPr>
              <a:spLocks noChangeShapeType="1"/>
            </p:cNvSpPr>
            <p:nvPr/>
          </p:nvSpPr>
          <p:spPr bwMode="auto">
            <a:xfrm flipV="1">
              <a:off x="3826" y="2191"/>
              <a:ext cx="7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65" name="Line 1685"/>
            <p:cNvSpPr>
              <a:spLocks noChangeShapeType="1"/>
            </p:cNvSpPr>
            <p:nvPr/>
          </p:nvSpPr>
          <p:spPr bwMode="auto">
            <a:xfrm flipH="1">
              <a:off x="3893" y="2186"/>
              <a:ext cx="5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66" name="Line 1686"/>
            <p:cNvSpPr>
              <a:spLocks noChangeShapeType="1"/>
            </p:cNvSpPr>
            <p:nvPr/>
          </p:nvSpPr>
          <p:spPr bwMode="auto">
            <a:xfrm flipV="1">
              <a:off x="3826" y="2228"/>
              <a:ext cx="72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67" name="Line 1687"/>
            <p:cNvSpPr>
              <a:spLocks noChangeShapeType="1"/>
            </p:cNvSpPr>
            <p:nvPr/>
          </p:nvSpPr>
          <p:spPr bwMode="auto">
            <a:xfrm flipH="1">
              <a:off x="3826" y="2256"/>
              <a:ext cx="70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68" name="Line 1688"/>
            <p:cNvSpPr>
              <a:spLocks noChangeShapeType="1"/>
            </p:cNvSpPr>
            <p:nvPr/>
          </p:nvSpPr>
          <p:spPr bwMode="auto">
            <a:xfrm flipH="1">
              <a:off x="4006" y="2298"/>
              <a:ext cx="7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69" name="Line 1689"/>
            <p:cNvSpPr>
              <a:spLocks noChangeShapeType="1"/>
            </p:cNvSpPr>
            <p:nvPr/>
          </p:nvSpPr>
          <p:spPr bwMode="auto">
            <a:xfrm>
              <a:off x="4013" y="2286"/>
              <a:ext cx="0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70" name="Line 1690"/>
            <p:cNvSpPr>
              <a:spLocks noChangeShapeType="1"/>
            </p:cNvSpPr>
            <p:nvPr/>
          </p:nvSpPr>
          <p:spPr bwMode="auto">
            <a:xfrm>
              <a:off x="4011" y="2276"/>
              <a:ext cx="2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71" name="Line 1691"/>
            <p:cNvSpPr>
              <a:spLocks noChangeShapeType="1"/>
            </p:cNvSpPr>
            <p:nvPr/>
          </p:nvSpPr>
          <p:spPr bwMode="auto">
            <a:xfrm flipH="1" flipV="1">
              <a:off x="3998" y="2263"/>
              <a:ext cx="5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72" name="Line 1692"/>
            <p:cNvSpPr>
              <a:spLocks noChangeShapeType="1"/>
            </p:cNvSpPr>
            <p:nvPr/>
          </p:nvSpPr>
          <p:spPr bwMode="auto">
            <a:xfrm flipV="1">
              <a:off x="4003" y="2291"/>
              <a:ext cx="0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73" name="Line 1693"/>
            <p:cNvSpPr>
              <a:spLocks noChangeShapeType="1"/>
            </p:cNvSpPr>
            <p:nvPr/>
          </p:nvSpPr>
          <p:spPr bwMode="auto">
            <a:xfrm>
              <a:off x="3973" y="2243"/>
              <a:ext cx="23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74" name="Line 1694"/>
            <p:cNvSpPr>
              <a:spLocks noChangeShapeType="1"/>
            </p:cNvSpPr>
            <p:nvPr/>
          </p:nvSpPr>
          <p:spPr bwMode="auto">
            <a:xfrm flipH="1" flipV="1">
              <a:off x="4003" y="2298"/>
              <a:ext cx="3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75" name="Line 1695"/>
            <p:cNvSpPr>
              <a:spLocks noChangeShapeType="1"/>
            </p:cNvSpPr>
            <p:nvPr/>
          </p:nvSpPr>
          <p:spPr bwMode="auto">
            <a:xfrm>
              <a:off x="3996" y="2258"/>
              <a:ext cx="15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76" name="Line 1696"/>
            <p:cNvSpPr>
              <a:spLocks noChangeShapeType="1"/>
            </p:cNvSpPr>
            <p:nvPr/>
          </p:nvSpPr>
          <p:spPr bwMode="auto">
            <a:xfrm>
              <a:off x="4155" y="2149"/>
              <a:ext cx="23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77" name="Line 1697"/>
            <p:cNvSpPr>
              <a:spLocks noChangeShapeType="1"/>
            </p:cNvSpPr>
            <p:nvPr/>
          </p:nvSpPr>
          <p:spPr bwMode="auto">
            <a:xfrm>
              <a:off x="4173" y="2086"/>
              <a:ext cx="17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78" name="Freeform 1698"/>
            <p:cNvSpPr>
              <a:spLocks/>
            </p:cNvSpPr>
            <p:nvPr/>
          </p:nvSpPr>
          <p:spPr bwMode="auto">
            <a:xfrm>
              <a:off x="4163" y="2171"/>
              <a:ext cx="37" cy="122"/>
            </a:xfrm>
            <a:custGeom>
              <a:avLst/>
              <a:gdLst>
                <a:gd name="T0" fmla="*/ 0 w 105"/>
                <a:gd name="T1" fmla="*/ 266 h 338"/>
                <a:gd name="T2" fmla="*/ 41 w 105"/>
                <a:gd name="T3" fmla="*/ 338 h 338"/>
                <a:gd name="T4" fmla="*/ 105 w 105"/>
                <a:gd name="T5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5" h="338">
                  <a:moveTo>
                    <a:pt x="0" y="266"/>
                  </a:moveTo>
                  <a:lnTo>
                    <a:pt x="41" y="338"/>
                  </a:lnTo>
                  <a:lnTo>
                    <a:pt x="10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79" name="Line 1699"/>
            <p:cNvSpPr>
              <a:spLocks noChangeShapeType="1"/>
            </p:cNvSpPr>
            <p:nvPr/>
          </p:nvSpPr>
          <p:spPr bwMode="auto">
            <a:xfrm>
              <a:off x="4220" y="2144"/>
              <a:ext cx="3" cy="1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80" name="Line 1700"/>
            <p:cNvSpPr>
              <a:spLocks noChangeShapeType="1"/>
            </p:cNvSpPr>
            <p:nvPr/>
          </p:nvSpPr>
          <p:spPr bwMode="auto">
            <a:xfrm flipV="1">
              <a:off x="4220" y="2151"/>
              <a:ext cx="83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81" name="Line 1701"/>
            <p:cNvSpPr>
              <a:spLocks noChangeShapeType="1"/>
            </p:cNvSpPr>
            <p:nvPr/>
          </p:nvSpPr>
          <p:spPr bwMode="auto">
            <a:xfrm flipV="1">
              <a:off x="4230" y="2211"/>
              <a:ext cx="63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82" name="Line 1702"/>
            <p:cNvSpPr>
              <a:spLocks noChangeShapeType="1"/>
            </p:cNvSpPr>
            <p:nvPr/>
          </p:nvSpPr>
          <p:spPr bwMode="auto">
            <a:xfrm flipV="1">
              <a:off x="4223" y="2281"/>
              <a:ext cx="7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83" name="Line 1703"/>
            <p:cNvSpPr>
              <a:spLocks noChangeShapeType="1"/>
            </p:cNvSpPr>
            <p:nvPr/>
          </p:nvSpPr>
          <p:spPr bwMode="auto">
            <a:xfrm>
              <a:off x="4258" y="2064"/>
              <a:ext cx="0" cy="2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84" name="Line 1704"/>
            <p:cNvSpPr>
              <a:spLocks noChangeShapeType="1"/>
            </p:cNvSpPr>
            <p:nvPr/>
          </p:nvSpPr>
          <p:spPr bwMode="auto">
            <a:xfrm flipH="1">
              <a:off x="4293" y="2144"/>
              <a:ext cx="10" cy="1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85" name="Line 1705"/>
            <p:cNvSpPr>
              <a:spLocks noChangeShapeType="1"/>
            </p:cNvSpPr>
            <p:nvPr/>
          </p:nvSpPr>
          <p:spPr bwMode="auto">
            <a:xfrm flipH="1">
              <a:off x="4358" y="2066"/>
              <a:ext cx="44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86" name="Line 1706"/>
            <p:cNvSpPr>
              <a:spLocks noChangeShapeType="1"/>
            </p:cNvSpPr>
            <p:nvPr/>
          </p:nvSpPr>
          <p:spPr bwMode="auto">
            <a:xfrm flipV="1">
              <a:off x="4385" y="2091"/>
              <a:ext cx="5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87" name="Line 1707"/>
            <p:cNvSpPr>
              <a:spLocks noChangeShapeType="1"/>
            </p:cNvSpPr>
            <p:nvPr/>
          </p:nvSpPr>
          <p:spPr bwMode="auto">
            <a:xfrm flipV="1">
              <a:off x="4445" y="2091"/>
              <a:ext cx="47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88" name="Line 1708"/>
            <p:cNvSpPr>
              <a:spLocks noChangeShapeType="1"/>
            </p:cNvSpPr>
            <p:nvPr/>
          </p:nvSpPr>
          <p:spPr bwMode="auto">
            <a:xfrm flipH="1">
              <a:off x="4425" y="2064"/>
              <a:ext cx="30" cy="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89" name="Line 1709"/>
            <p:cNvSpPr>
              <a:spLocks noChangeShapeType="1"/>
            </p:cNvSpPr>
            <p:nvPr/>
          </p:nvSpPr>
          <p:spPr bwMode="auto">
            <a:xfrm>
              <a:off x="4460" y="2101"/>
              <a:ext cx="10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90" name="Line 1710"/>
            <p:cNvSpPr>
              <a:spLocks noChangeShapeType="1"/>
            </p:cNvSpPr>
            <p:nvPr/>
          </p:nvSpPr>
          <p:spPr bwMode="auto">
            <a:xfrm flipH="1" flipV="1">
              <a:off x="4395" y="2101"/>
              <a:ext cx="12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91" name="Line 1711"/>
            <p:cNvSpPr>
              <a:spLocks noChangeShapeType="1"/>
            </p:cNvSpPr>
            <p:nvPr/>
          </p:nvSpPr>
          <p:spPr bwMode="auto">
            <a:xfrm flipH="1">
              <a:off x="4363" y="2156"/>
              <a:ext cx="5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92" name="Line 1712"/>
            <p:cNvSpPr>
              <a:spLocks noChangeShapeType="1"/>
            </p:cNvSpPr>
            <p:nvPr/>
          </p:nvSpPr>
          <p:spPr bwMode="auto">
            <a:xfrm flipH="1">
              <a:off x="4480" y="2151"/>
              <a:ext cx="10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93" name="Line 1713"/>
            <p:cNvSpPr>
              <a:spLocks noChangeShapeType="1"/>
            </p:cNvSpPr>
            <p:nvPr/>
          </p:nvSpPr>
          <p:spPr bwMode="auto">
            <a:xfrm>
              <a:off x="4393" y="2186"/>
              <a:ext cx="0" cy="1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94" name="Line 1714"/>
            <p:cNvSpPr>
              <a:spLocks noChangeShapeType="1"/>
            </p:cNvSpPr>
            <p:nvPr/>
          </p:nvSpPr>
          <p:spPr bwMode="auto">
            <a:xfrm flipH="1">
              <a:off x="4460" y="2248"/>
              <a:ext cx="2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95" name="Line 1715"/>
            <p:cNvSpPr>
              <a:spLocks noChangeShapeType="1"/>
            </p:cNvSpPr>
            <p:nvPr/>
          </p:nvSpPr>
          <p:spPr bwMode="auto">
            <a:xfrm flipH="1">
              <a:off x="4393" y="2296"/>
              <a:ext cx="72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96" name="Line 1716"/>
            <p:cNvSpPr>
              <a:spLocks noChangeShapeType="1"/>
            </p:cNvSpPr>
            <p:nvPr/>
          </p:nvSpPr>
          <p:spPr bwMode="auto">
            <a:xfrm>
              <a:off x="4420" y="2134"/>
              <a:ext cx="5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97" name="Line 1717"/>
            <p:cNvSpPr>
              <a:spLocks noChangeShapeType="1"/>
            </p:cNvSpPr>
            <p:nvPr/>
          </p:nvSpPr>
          <p:spPr bwMode="auto">
            <a:xfrm flipV="1">
              <a:off x="4368" y="2159"/>
              <a:ext cx="119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98" name="Line 1718"/>
            <p:cNvSpPr>
              <a:spLocks noChangeShapeType="1"/>
            </p:cNvSpPr>
            <p:nvPr/>
          </p:nvSpPr>
          <p:spPr bwMode="auto">
            <a:xfrm flipV="1">
              <a:off x="4393" y="2191"/>
              <a:ext cx="69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799" name="Line 1719"/>
            <p:cNvSpPr>
              <a:spLocks noChangeShapeType="1"/>
            </p:cNvSpPr>
            <p:nvPr/>
          </p:nvSpPr>
          <p:spPr bwMode="auto">
            <a:xfrm flipH="1">
              <a:off x="4460" y="2186"/>
              <a:ext cx="5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00" name="Line 1720"/>
            <p:cNvSpPr>
              <a:spLocks noChangeShapeType="1"/>
            </p:cNvSpPr>
            <p:nvPr/>
          </p:nvSpPr>
          <p:spPr bwMode="auto">
            <a:xfrm flipV="1">
              <a:off x="4393" y="2228"/>
              <a:ext cx="72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01" name="Line 1721"/>
            <p:cNvSpPr>
              <a:spLocks noChangeShapeType="1"/>
            </p:cNvSpPr>
            <p:nvPr/>
          </p:nvSpPr>
          <p:spPr bwMode="auto">
            <a:xfrm flipH="1">
              <a:off x="4393" y="2256"/>
              <a:ext cx="69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02" name="Line 1722"/>
            <p:cNvSpPr>
              <a:spLocks noChangeShapeType="1"/>
            </p:cNvSpPr>
            <p:nvPr/>
          </p:nvSpPr>
          <p:spPr bwMode="auto">
            <a:xfrm flipH="1">
              <a:off x="4572" y="2298"/>
              <a:ext cx="8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03" name="Line 1723"/>
            <p:cNvSpPr>
              <a:spLocks noChangeShapeType="1"/>
            </p:cNvSpPr>
            <p:nvPr/>
          </p:nvSpPr>
          <p:spPr bwMode="auto">
            <a:xfrm>
              <a:off x="4580" y="2286"/>
              <a:ext cx="0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04" name="Line 1724"/>
            <p:cNvSpPr>
              <a:spLocks noChangeShapeType="1"/>
            </p:cNvSpPr>
            <p:nvPr/>
          </p:nvSpPr>
          <p:spPr bwMode="auto">
            <a:xfrm>
              <a:off x="4577" y="2276"/>
              <a:ext cx="3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05" name="Line 1725"/>
            <p:cNvSpPr>
              <a:spLocks noChangeShapeType="1"/>
            </p:cNvSpPr>
            <p:nvPr/>
          </p:nvSpPr>
          <p:spPr bwMode="auto">
            <a:xfrm flipH="1" flipV="1">
              <a:off x="4565" y="2263"/>
              <a:ext cx="5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06" name="Line 1726"/>
            <p:cNvSpPr>
              <a:spLocks noChangeShapeType="1"/>
            </p:cNvSpPr>
            <p:nvPr/>
          </p:nvSpPr>
          <p:spPr bwMode="auto">
            <a:xfrm flipV="1">
              <a:off x="4570" y="2291"/>
              <a:ext cx="0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07" name="Line 1727"/>
            <p:cNvSpPr>
              <a:spLocks noChangeShapeType="1"/>
            </p:cNvSpPr>
            <p:nvPr/>
          </p:nvSpPr>
          <p:spPr bwMode="auto">
            <a:xfrm>
              <a:off x="4540" y="2243"/>
              <a:ext cx="22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08" name="Line 1728"/>
            <p:cNvSpPr>
              <a:spLocks noChangeShapeType="1"/>
            </p:cNvSpPr>
            <p:nvPr/>
          </p:nvSpPr>
          <p:spPr bwMode="auto">
            <a:xfrm flipH="1" flipV="1">
              <a:off x="4570" y="2298"/>
              <a:ext cx="2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09" name="Line 1729"/>
            <p:cNvSpPr>
              <a:spLocks noChangeShapeType="1"/>
            </p:cNvSpPr>
            <p:nvPr/>
          </p:nvSpPr>
          <p:spPr bwMode="auto">
            <a:xfrm>
              <a:off x="4562" y="2258"/>
              <a:ext cx="15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10" name="Line 1730"/>
            <p:cNvSpPr>
              <a:spLocks noChangeShapeType="1"/>
            </p:cNvSpPr>
            <p:nvPr/>
          </p:nvSpPr>
          <p:spPr bwMode="auto">
            <a:xfrm flipH="1">
              <a:off x="4722" y="2061"/>
              <a:ext cx="65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11" name="Line 1731"/>
            <p:cNvSpPr>
              <a:spLocks noChangeShapeType="1"/>
            </p:cNvSpPr>
            <p:nvPr/>
          </p:nvSpPr>
          <p:spPr bwMode="auto">
            <a:xfrm flipV="1">
              <a:off x="4764" y="2101"/>
              <a:ext cx="10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12" name="Line 1732"/>
            <p:cNvSpPr>
              <a:spLocks noChangeShapeType="1"/>
            </p:cNvSpPr>
            <p:nvPr/>
          </p:nvSpPr>
          <p:spPr bwMode="auto">
            <a:xfrm flipV="1">
              <a:off x="4764" y="2139"/>
              <a:ext cx="75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13" name="Line 1733"/>
            <p:cNvSpPr>
              <a:spLocks noChangeShapeType="1"/>
            </p:cNvSpPr>
            <p:nvPr/>
          </p:nvSpPr>
          <p:spPr bwMode="auto">
            <a:xfrm flipV="1">
              <a:off x="4742" y="2181"/>
              <a:ext cx="95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14" name="Freeform 1734"/>
            <p:cNvSpPr>
              <a:spLocks/>
            </p:cNvSpPr>
            <p:nvPr/>
          </p:nvSpPr>
          <p:spPr bwMode="auto">
            <a:xfrm>
              <a:off x="4837" y="2171"/>
              <a:ext cx="45" cy="155"/>
            </a:xfrm>
            <a:custGeom>
              <a:avLst/>
              <a:gdLst>
                <a:gd name="T0" fmla="*/ 0 w 129"/>
                <a:gd name="T1" fmla="*/ 0 h 435"/>
                <a:gd name="T2" fmla="*/ 0 w 129"/>
                <a:gd name="T3" fmla="*/ 138 h 435"/>
                <a:gd name="T4" fmla="*/ 33 w 129"/>
                <a:gd name="T5" fmla="*/ 299 h 435"/>
                <a:gd name="T6" fmla="*/ 129 w 129"/>
                <a:gd name="T7" fmla="*/ 435 h 435"/>
                <a:gd name="T8" fmla="*/ 120 w 129"/>
                <a:gd name="T9" fmla="*/ 266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9" h="435">
                  <a:moveTo>
                    <a:pt x="0" y="0"/>
                  </a:moveTo>
                  <a:lnTo>
                    <a:pt x="0" y="138"/>
                  </a:lnTo>
                  <a:lnTo>
                    <a:pt x="33" y="299"/>
                  </a:lnTo>
                  <a:lnTo>
                    <a:pt x="129" y="435"/>
                  </a:lnTo>
                  <a:lnTo>
                    <a:pt x="120" y="26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15" name="Line 1735"/>
            <p:cNvSpPr>
              <a:spLocks noChangeShapeType="1"/>
            </p:cNvSpPr>
            <p:nvPr/>
          </p:nvSpPr>
          <p:spPr bwMode="auto">
            <a:xfrm flipH="1">
              <a:off x="4924" y="2066"/>
              <a:ext cx="45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16" name="Line 1736"/>
            <p:cNvSpPr>
              <a:spLocks noChangeShapeType="1"/>
            </p:cNvSpPr>
            <p:nvPr/>
          </p:nvSpPr>
          <p:spPr bwMode="auto">
            <a:xfrm flipV="1">
              <a:off x="4951" y="2091"/>
              <a:ext cx="5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17" name="Line 1737"/>
            <p:cNvSpPr>
              <a:spLocks noChangeShapeType="1"/>
            </p:cNvSpPr>
            <p:nvPr/>
          </p:nvSpPr>
          <p:spPr bwMode="auto">
            <a:xfrm flipV="1">
              <a:off x="5011" y="2091"/>
              <a:ext cx="48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18" name="Line 1738"/>
            <p:cNvSpPr>
              <a:spLocks noChangeShapeType="1"/>
            </p:cNvSpPr>
            <p:nvPr/>
          </p:nvSpPr>
          <p:spPr bwMode="auto">
            <a:xfrm flipH="1">
              <a:off x="4991" y="2064"/>
              <a:ext cx="30" cy="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19" name="Line 1739"/>
            <p:cNvSpPr>
              <a:spLocks noChangeShapeType="1"/>
            </p:cNvSpPr>
            <p:nvPr/>
          </p:nvSpPr>
          <p:spPr bwMode="auto">
            <a:xfrm>
              <a:off x="5026" y="2101"/>
              <a:ext cx="10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20" name="Line 1740"/>
            <p:cNvSpPr>
              <a:spLocks noChangeShapeType="1"/>
            </p:cNvSpPr>
            <p:nvPr/>
          </p:nvSpPr>
          <p:spPr bwMode="auto">
            <a:xfrm flipH="1" flipV="1">
              <a:off x="4961" y="2101"/>
              <a:ext cx="13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21" name="Line 1741"/>
            <p:cNvSpPr>
              <a:spLocks noChangeShapeType="1"/>
            </p:cNvSpPr>
            <p:nvPr/>
          </p:nvSpPr>
          <p:spPr bwMode="auto">
            <a:xfrm flipH="1">
              <a:off x="4929" y="2156"/>
              <a:ext cx="5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22" name="Line 1742"/>
            <p:cNvSpPr>
              <a:spLocks noChangeShapeType="1"/>
            </p:cNvSpPr>
            <p:nvPr/>
          </p:nvSpPr>
          <p:spPr bwMode="auto">
            <a:xfrm flipH="1">
              <a:off x="5046" y="2151"/>
              <a:ext cx="10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23" name="Line 1743"/>
            <p:cNvSpPr>
              <a:spLocks noChangeShapeType="1"/>
            </p:cNvSpPr>
            <p:nvPr/>
          </p:nvSpPr>
          <p:spPr bwMode="auto">
            <a:xfrm>
              <a:off x="4959" y="2186"/>
              <a:ext cx="0" cy="1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24" name="Line 1744"/>
            <p:cNvSpPr>
              <a:spLocks noChangeShapeType="1"/>
            </p:cNvSpPr>
            <p:nvPr/>
          </p:nvSpPr>
          <p:spPr bwMode="auto">
            <a:xfrm flipH="1">
              <a:off x="5026" y="2248"/>
              <a:ext cx="3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25" name="Line 1745"/>
            <p:cNvSpPr>
              <a:spLocks noChangeShapeType="1"/>
            </p:cNvSpPr>
            <p:nvPr/>
          </p:nvSpPr>
          <p:spPr bwMode="auto">
            <a:xfrm flipH="1">
              <a:off x="4959" y="2296"/>
              <a:ext cx="72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26" name="Line 1746"/>
            <p:cNvSpPr>
              <a:spLocks noChangeShapeType="1"/>
            </p:cNvSpPr>
            <p:nvPr/>
          </p:nvSpPr>
          <p:spPr bwMode="auto">
            <a:xfrm>
              <a:off x="4984" y="2134"/>
              <a:ext cx="7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27" name="Line 1747"/>
            <p:cNvSpPr>
              <a:spLocks noChangeShapeType="1"/>
            </p:cNvSpPr>
            <p:nvPr/>
          </p:nvSpPr>
          <p:spPr bwMode="auto">
            <a:xfrm flipV="1">
              <a:off x="4934" y="2159"/>
              <a:ext cx="120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28" name="Line 1748"/>
            <p:cNvSpPr>
              <a:spLocks noChangeShapeType="1"/>
            </p:cNvSpPr>
            <p:nvPr/>
          </p:nvSpPr>
          <p:spPr bwMode="auto">
            <a:xfrm flipV="1">
              <a:off x="4959" y="2191"/>
              <a:ext cx="7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29" name="Line 1749"/>
            <p:cNvSpPr>
              <a:spLocks noChangeShapeType="1"/>
            </p:cNvSpPr>
            <p:nvPr/>
          </p:nvSpPr>
          <p:spPr bwMode="auto">
            <a:xfrm flipH="1">
              <a:off x="5026" y="2186"/>
              <a:ext cx="5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30" name="Line 1750"/>
            <p:cNvSpPr>
              <a:spLocks noChangeShapeType="1"/>
            </p:cNvSpPr>
            <p:nvPr/>
          </p:nvSpPr>
          <p:spPr bwMode="auto">
            <a:xfrm flipV="1">
              <a:off x="4959" y="2228"/>
              <a:ext cx="72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31" name="Line 1751"/>
            <p:cNvSpPr>
              <a:spLocks noChangeShapeType="1"/>
            </p:cNvSpPr>
            <p:nvPr/>
          </p:nvSpPr>
          <p:spPr bwMode="auto">
            <a:xfrm flipH="1">
              <a:off x="4959" y="2256"/>
              <a:ext cx="70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32" name="Line 1752"/>
            <p:cNvSpPr>
              <a:spLocks noChangeShapeType="1"/>
            </p:cNvSpPr>
            <p:nvPr/>
          </p:nvSpPr>
          <p:spPr bwMode="auto">
            <a:xfrm flipV="1">
              <a:off x="5124" y="2236"/>
              <a:ext cx="109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33" name="Line 1753"/>
            <p:cNvSpPr>
              <a:spLocks noChangeShapeType="1"/>
            </p:cNvSpPr>
            <p:nvPr/>
          </p:nvSpPr>
          <p:spPr bwMode="auto">
            <a:xfrm>
              <a:off x="5154" y="2248"/>
              <a:ext cx="12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34" name="Freeform 1754"/>
            <p:cNvSpPr>
              <a:spLocks/>
            </p:cNvSpPr>
            <p:nvPr/>
          </p:nvSpPr>
          <p:spPr bwMode="auto">
            <a:xfrm>
              <a:off x="5181" y="2296"/>
              <a:ext cx="25" cy="22"/>
            </a:xfrm>
            <a:custGeom>
              <a:avLst/>
              <a:gdLst>
                <a:gd name="T0" fmla="*/ 72 w 72"/>
                <a:gd name="T1" fmla="*/ 57 h 64"/>
                <a:gd name="T2" fmla="*/ 72 w 72"/>
                <a:gd name="T3" fmla="*/ 64 h 64"/>
                <a:gd name="T4" fmla="*/ 0 w 72"/>
                <a:gd name="T5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2" h="64">
                  <a:moveTo>
                    <a:pt x="72" y="57"/>
                  </a:moveTo>
                  <a:lnTo>
                    <a:pt x="72" y="6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35" name="Line 1755"/>
            <p:cNvSpPr>
              <a:spLocks noChangeShapeType="1"/>
            </p:cNvSpPr>
            <p:nvPr/>
          </p:nvSpPr>
          <p:spPr bwMode="auto">
            <a:xfrm>
              <a:off x="5206" y="2203"/>
              <a:ext cx="0" cy="1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36" name="Line 1756"/>
            <p:cNvSpPr>
              <a:spLocks noChangeShapeType="1"/>
            </p:cNvSpPr>
            <p:nvPr/>
          </p:nvSpPr>
          <p:spPr bwMode="auto">
            <a:xfrm flipV="1">
              <a:off x="5183" y="2141"/>
              <a:ext cx="0" cy="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37" name="Line 1757"/>
            <p:cNvSpPr>
              <a:spLocks noChangeShapeType="1"/>
            </p:cNvSpPr>
            <p:nvPr/>
          </p:nvSpPr>
          <p:spPr bwMode="auto">
            <a:xfrm flipH="1">
              <a:off x="5109" y="2188"/>
              <a:ext cx="144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38" name="Line 1758"/>
            <p:cNvSpPr>
              <a:spLocks noChangeShapeType="1"/>
            </p:cNvSpPr>
            <p:nvPr/>
          </p:nvSpPr>
          <p:spPr bwMode="auto">
            <a:xfrm flipV="1">
              <a:off x="5144" y="2159"/>
              <a:ext cx="82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39" name="Line 1759"/>
            <p:cNvSpPr>
              <a:spLocks noChangeShapeType="1"/>
            </p:cNvSpPr>
            <p:nvPr/>
          </p:nvSpPr>
          <p:spPr bwMode="auto">
            <a:xfrm flipH="1" flipV="1">
              <a:off x="5146" y="2101"/>
              <a:ext cx="17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40" name="Line 1760"/>
            <p:cNvSpPr>
              <a:spLocks noChangeShapeType="1"/>
            </p:cNvSpPr>
            <p:nvPr/>
          </p:nvSpPr>
          <p:spPr bwMode="auto">
            <a:xfrm>
              <a:off x="5206" y="2101"/>
              <a:ext cx="17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41" name="Line 1761"/>
            <p:cNvSpPr>
              <a:spLocks noChangeShapeType="1"/>
            </p:cNvSpPr>
            <p:nvPr/>
          </p:nvSpPr>
          <p:spPr bwMode="auto">
            <a:xfrm flipV="1">
              <a:off x="5193" y="2091"/>
              <a:ext cx="55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42" name="Line 1762"/>
            <p:cNvSpPr>
              <a:spLocks noChangeShapeType="1"/>
            </p:cNvSpPr>
            <p:nvPr/>
          </p:nvSpPr>
          <p:spPr bwMode="auto">
            <a:xfrm flipH="1">
              <a:off x="5176" y="2064"/>
              <a:ext cx="30" cy="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43" name="Line 1763"/>
            <p:cNvSpPr>
              <a:spLocks noChangeShapeType="1"/>
            </p:cNvSpPr>
            <p:nvPr/>
          </p:nvSpPr>
          <p:spPr bwMode="auto">
            <a:xfrm flipV="1">
              <a:off x="5134" y="2091"/>
              <a:ext cx="49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44" name="Line 1764"/>
            <p:cNvSpPr>
              <a:spLocks noChangeShapeType="1"/>
            </p:cNvSpPr>
            <p:nvPr/>
          </p:nvSpPr>
          <p:spPr bwMode="auto">
            <a:xfrm flipH="1">
              <a:off x="5109" y="2064"/>
              <a:ext cx="42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45" name="Line 1765"/>
            <p:cNvSpPr>
              <a:spLocks noChangeShapeType="1"/>
            </p:cNvSpPr>
            <p:nvPr/>
          </p:nvSpPr>
          <p:spPr bwMode="auto">
            <a:xfrm flipH="1" flipV="1">
              <a:off x="5358" y="2263"/>
              <a:ext cx="1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46" name="Line 1766"/>
            <p:cNvSpPr>
              <a:spLocks noChangeShapeType="1"/>
            </p:cNvSpPr>
            <p:nvPr/>
          </p:nvSpPr>
          <p:spPr bwMode="auto">
            <a:xfrm>
              <a:off x="5388" y="2126"/>
              <a:ext cx="0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47" name="Line 1767"/>
            <p:cNvSpPr>
              <a:spLocks noChangeShapeType="1"/>
            </p:cNvSpPr>
            <p:nvPr/>
          </p:nvSpPr>
          <p:spPr bwMode="auto">
            <a:xfrm>
              <a:off x="5348" y="2064"/>
              <a:ext cx="3" cy="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48" name="Line 1768"/>
            <p:cNvSpPr>
              <a:spLocks noChangeShapeType="1"/>
            </p:cNvSpPr>
            <p:nvPr/>
          </p:nvSpPr>
          <p:spPr bwMode="auto">
            <a:xfrm flipH="1">
              <a:off x="5391" y="2064"/>
              <a:ext cx="12" cy="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49" name="Line 1769"/>
            <p:cNvSpPr>
              <a:spLocks noChangeShapeType="1"/>
            </p:cNvSpPr>
            <p:nvPr/>
          </p:nvSpPr>
          <p:spPr bwMode="auto">
            <a:xfrm flipV="1">
              <a:off x="5303" y="2091"/>
              <a:ext cx="135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50" name="Line 1770"/>
            <p:cNvSpPr>
              <a:spLocks noChangeShapeType="1"/>
            </p:cNvSpPr>
            <p:nvPr/>
          </p:nvSpPr>
          <p:spPr bwMode="auto">
            <a:xfrm flipV="1">
              <a:off x="5351" y="2139"/>
              <a:ext cx="72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51" name="Line 1771"/>
            <p:cNvSpPr>
              <a:spLocks noChangeShapeType="1"/>
            </p:cNvSpPr>
            <p:nvPr/>
          </p:nvSpPr>
          <p:spPr bwMode="auto">
            <a:xfrm flipH="1">
              <a:off x="5418" y="2149"/>
              <a:ext cx="2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52" name="Line 1772"/>
            <p:cNvSpPr>
              <a:spLocks noChangeShapeType="1"/>
            </p:cNvSpPr>
            <p:nvPr/>
          </p:nvSpPr>
          <p:spPr bwMode="auto">
            <a:xfrm flipV="1">
              <a:off x="5353" y="2159"/>
              <a:ext cx="0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53" name="Line 1773"/>
            <p:cNvSpPr>
              <a:spLocks noChangeShapeType="1"/>
            </p:cNvSpPr>
            <p:nvPr/>
          </p:nvSpPr>
          <p:spPr bwMode="auto">
            <a:xfrm flipV="1">
              <a:off x="5353" y="2159"/>
              <a:ext cx="67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54" name="Line 1774"/>
            <p:cNvSpPr>
              <a:spLocks noChangeShapeType="1"/>
            </p:cNvSpPr>
            <p:nvPr/>
          </p:nvSpPr>
          <p:spPr bwMode="auto">
            <a:xfrm>
              <a:off x="5420" y="2111"/>
              <a:ext cx="18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55" name="Line 1775"/>
            <p:cNvSpPr>
              <a:spLocks noChangeShapeType="1"/>
            </p:cNvSpPr>
            <p:nvPr/>
          </p:nvSpPr>
          <p:spPr bwMode="auto">
            <a:xfrm flipV="1">
              <a:off x="5361" y="2183"/>
              <a:ext cx="50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56" name="Line 1776"/>
            <p:cNvSpPr>
              <a:spLocks noChangeShapeType="1"/>
            </p:cNvSpPr>
            <p:nvPr/>
          </p:nvSpPr>
          <p:spPr bwMode="auto">
            <a:xfrm flipH="1">
              <a:off x="5361" y="2208"/>
              <a:ext cx="5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57" name="Line 1777"/>
            <p:cNvSpPr>
              <a:spLocks noChangeShapeType="1"/>
            </p:cNvSpPr>
            <p:nvPr/>
          </p:nvSpPr>
          <p:spPr bwMode="auto">
            <a:xfrm flipV="1">
              <a:off x="5333" y="2243"/>
              <a:ext cx="11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58" name="Freeform 1778"/>
            <p:cNvSpPr>
              <a:spLocks/>
            </p:cNvSpPr>
            <p:nvPr/>
          </p:nvSpPr>
          <p:spPr bwMode="auto">
            <a:xfrm>
              <a:off x="5383" y="2228"/>
              <a:ext cx="20" cy="90"/>
            </a:xfrm>
            <a:custGeom>
              <a:avLst/>
              <a:gdLst>
                <a:gd name="T0" fmla="*/ 57 w 57"/>
                <a:gd name="T1" fmla="*/ 0 h 249"/>
                <a:gd name="T2" fmla="*/ 57 w 57"/>
                <a:gd name="T3" fmla="*/ 249 h 249"/>
                <a:gd name="T4" fmla="*/ 0 w 57"/>
                <a:gd name="T5" fmla="*/ 170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7" h="249">
                  <a:moveTo>
                    <a:pt x="57" y="0"/>
                  </a:moveTo>
                  <a:lnTo>
                    <a:pt x="57" y="249"/>
                  </a:lnTo>
                  <a:lnTo>
                    <a:pt x="0" y="17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59" name="Freeform 1779"/>
            <p:cNvSpPr>
              <a:spLocks/>
            </p:cNvSpPr>
            <p:nvPr/>
          </p:nvSpPr>
          <p:spPr bwMode="auto">
            <a:xfrm>
              <a:off x="5291" y="2186"/>
              <a:ext cx="50" cy="110"/>
            </a:xfrm>
            <a:custGeom>
              <a:avLst/>
              <a:gdLst>
                <a:gd name="T0" fmla="*/ 0 w 136"/>
                <a:gd name="T1" fmla="*/ 225 h 305"/>
                <a:gd name="T2" fmla="*/ 48 w 136"/>
                <a:gd name="T3" fmla="*/ 305 h 305"/>
                <a:gd name="T4" fmla="*/ 136 w 136"/>
                <a:gd name="T5" fmla="*/ 0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6" h="305">
                  <a:moveTo>
                    <a:pt x="0" y="225"/>
                  </a:moveTo>
                  <a:lnTo>
                    <a:pt x="48" y="305"/>
                  </a:lnTo>
                  <a:lnTo>
                    <a:pt x="13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60" name="Line 1780"/>
            <p:cNvSpPr>
              <a:spLocks noChangeShapeType="1"/>
            </p:cNvSpPr>
            <p:nvPr/>
          </p:nvSpPr>
          <p:spPr bwMode="auto">
            <a:xfrm flipH="1" flipV="1">
              <a:off x="5293" y="2166"/>
              <a:ext cx="18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61" name="Line 1781"/>
            <p:cNvSpPr>
              <a:spLocks noChangeShapeType="1"/>
            </p:cNvSpPr>
            <p:nvPr/>
          </p:nvSpPr>
          <p:spPr bwMode="auto">
            <a:xfrm>
              <a:off x="5308" y="2126"/>
              <a:ext cx="15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62" name="Freeform 1782"/>
            <p:cNvSpPr>
              <a:spLocks/>
            </p:cNvSpPr>
            <p:nvPr/>
          </p:nvSpPr>
          <p:spPr bwMode="auto">
            <a:xfrm>
              <a:off x="3222" y="2423"/>
              <a:ext cx="28" cy="152"/>
            </a:xfrm>
            <a:custGeom>
              <a:avLst/>
              <a:gdLst>
                <a:gd name="T0" fmla="*/ 73 w 73"/>
                <a:gd name="T1" fmla="*/ 0 h 426"/>
                <a:gd name="T2" fmla="*/ 73 w 73"/>
                <a:gd name="T3" fmla="*/ 186 h 426"/>
                <a:gd name="T4" fmla="*/ 57 w 73"/>
                <a:gd name="T5" fmla="*/ 298 h 426"/>
                <a:gd name="T6" fmla="*/ 0 w 73"/>
                <a:gd name="T7" fmla="*/ 426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426">
                  <a:moveTo>
                    <a:pt x="73" y="0"/>
                  </a:moveTo>
                  <a:lnTo>
                    <a:pt x="73" y="186"/>
                  </a:lnTo>
                  <a:lnTo>
                    <a:pt x="57" y="298"/>
                  </a:lnTo>
                  <a:lnTo>
                    <a:pt x="0" y="42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63" name="Line 1783"/>
            <p:cNvSpPr>
              <a:spLocks noChangeShapeType="1"/>
            </p:cNvSpPr>
            <p:nvPr/>
          </p:nvSpPr>
          <p:spPr bwMode="auto">
            <a:xfrm flipV="1">
              <a:off x="3250" y="2438"/>
              <a:ext cx="42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64" name="Line 1784"/>
            <p:cNvSpPr>
              <a:spLocks noChangeShapeType="1"/>
            </p:cNvSpPr>
            <p:nvPr/>
          </p:nvSpPr>
          <p:spPr bwMode="auto">
            <a:xfrm flipH="1">
              <a:off x="3290" y="2430"/>
              <a:ext cx="5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65" name="Line 1785"/>
            <p:cNvSpPr>
              <a:spLocks noChangeShapeType="1"/>
            </p:cNvSpPr>
            <p:nvPr/>
          </p:nvSpPr>
          <p:spPr bwMode="auto">
            <a:xfrm flipV="1">
              <a:off x="3250" y="2483"/>
              <a:ext cx="45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66" name="Line 1786"/>
            <p:cNvSpPr>
              <a:spLocks noChangeShapeType="1"/>
            </p:cNvSpPr>
            <p:nvPr/>
          </p:nvSpPr>
          <p:spPr bwMode="auto">
            <a:xfrm>
              <a:off x="3330" y="2413"/>
              <a:ext cx="1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67" name="Line 1787"/>
            <p:cNvSpPr>
              <a:spLocks noChangeShapeType="1"/>
            </p:cNvSpPr>
            <p:nvPr/>
          </p:nvSpPr>
          <p:spPr bwMode="auto">
            <a:xfrm flipV="1">
              <a:off x="3307" y="2455"/>
              <a:ext cx="68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68" name="Line 1788"/>
            <p:cNvSpPr>
              <a:spLocks noChangeShapeType="1"/>
            </p:cNvSpPr>
            <p:nvPr/>
          </p:nvSpPr>
          <p:spPr bwMode="auto">
            <a:xfrm>
              <a:off x="3317" y="2475"/>
              <a:ext cx="13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69" name="Line 1789"/>
            <p:cNvSpPr>
              <a:spLocks noChangeShapeType="1"/>
            </p:cNvSpPr>
            <p:nvPr/>
          </p:nvSpPr>
          <p:spPr bwMode="auto">
            <a:xfrm flipV="1">
              <a:off x="3302" y="2503"/>
              <a:ext cx="85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70" name="Line 1790"/>
            <p:cNvSpPr>
              <a:spLocks noChangeShapeType="1"/>
            </p:cNvSpPr>
            <p:nvPr/>
          </p:nvSpPr>
          <p:spPr bwMode="auto">
            <a:xfrm>
              <a:off x="3340" y="2510"/>
              <a:ext cx="0" cy="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71" name="Line 1791"/>
            <p:cNvSpPr>
              <a:spLocks noChangeShapeType="1"/>
            </p:cNvSpPr>
            <p:nvPr/>
          </p:nvSpPr>
          <p:spPr bwMode="auto">
            <a:xfrm flipV="1">
              <a:off x="3257" y="2600"/>
              <a:ext cx="95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72" name="Line 1792"/>
            <p:cNvSpPr>
              <a:spLocks noChangeShapeType="1"/>
            </p:cNvSpPr>
            <p:nvPr/>
          </p:nvSpPr>
          <p:spPr bwMode="auto">
            <a:xfrm flipV="1">
              <a:off x="3232" y="2648"/>
              <a:ext cx="148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73" name="Line 1793"/>
            <p:cNvSpPr>
              <a:spLocks noChangeShapeType="1"/>
            </p:cNvSpPr>
            <p:nvPr/>
          </p:nvSpPr>
          <p:spPr bwMode="auto">
            <a:xfrm>
              <a:off x="3307" y="2563"/>
              <a:ext cx="0" cy="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74" name="Line 1794"/>
            <p:cNvSpPr>
              <a:spLocks noChangeShapeType="1"/>
            </p:cNvSpPr>
            <p:nvPr/>
          </p:nvSpPr>
          <p:spPr bwMode="auto">
            <a:xfrm>
              <a:off x="3257" y="2513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75" name="Line 1795"/>
            <p:cNvSpPr>
              <a:spLocks noChangeShapeType="1"/>
            </p:cNvSpPr>
            <p:nvPr/>
          </p:nvSpPr>
          <p:spPr bwMode="auto">
            <a:xfrm flipV="1">
              <a:off x="3257" y="2518"/>
              <a:ext cx="33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76" name="Line 1796"/>
            <p:cNvSpPr>
              <a:spLocks noChangeShapeType="1"/>
            </p:cNvSpPr>
            <p:nvPr/>
          </p:nvSpPr>
          <p:spPr bwMode="auto">
            <a:xfrm flipH="1">
              <a:off x="3290" y="2510"/>
              <a:ext cx="2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77" name="Line 1797"/>
            <p:cNvSpPr>
              <a:spLocks noChangeShapeType="1"/>
            </p:cNvSpPr>
            <p:nvPr/>
          </p:nvSpPr>
          <p:spPr bwMode="auto">
            <a:xfrm flipV="1">
              <a:off x="3257" y="2558"/>
              <a:ext cx="38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78" name="Line 1798"/>
            <p:cNvSpPr>
              <a:spLocks noChangeShapeType="1"/>
            </p:cNvSpPr>
            <p:nvPr/>
          </p:nvSpPr>
          <p:spPr bwMode="auto">
            <a:xfrm flipH="1">
              <a:off x="3345" y="2470"/>
              <a:ext cx="10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79" name="Line 1799"/>
            <p:cNvSpPr>
              <a:spLocks noChangeShapeType="1"/>
            </p:cNvSpPr>
            <p:nvPr/>
          </p:nvSpPr>
          <p:spPr bwMode="auto">
            <a:xfrm flipV="1">
              <a:off x="3307" y="2540"/>
              <a:ext cx="7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80" name="Line 1800"/>
            <p:cNvSpPr>
              <a:spLocks noChangeShapeType="1"/>
            </p:cNvSpPr>
            <p:nvPr/>
          </p:nvSpPr>
          <p:spPr bwMode="auto">
            <a:xfrm flipH="1">
              <a:off x="3429" y="2413"/>
              <a:ext cx="43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81" name="Line 1801"/>
            <p:cNvSpPr>
              <a:spLocks noChangeShapeType="1"/>
            </p:cNvSpPr>
            <p:nvPr/>
          </p:nvSpPr>
          <p:spPr bwMode="auto">
            <a:xfrm flipV="1">
              <a:off x="3454" y="2438"/>
              <a:ext cx="53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82" name="Line 1802"/>
            <p:cNvSpPr>
              <a:spLocks noChangeShapeType="1"/>
            </p:cNvSpPr>
            <p:nvPr/>
          </p:nvSpPr>
          <p:spPr bwMode="auto">
            <a:xfrm flipV="1">
              <a:off x="3514" y="2438"/>
              <a:ext cx="50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83" name="Line 1803"/>
            <p:cNvSpPr>
              <a:spLocks noChangeShapeType="1"/>
            </p:cNvSpPr>
            <p:nvPr/>
          </p:nvSpPr>
          <p:spPr bwMode="auto">
            <a:xfrm flipH="1">
              <a:off x="3494" y="2411"/>
              <a:ext cx="33" cy="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84" name="Line 1804"/>
            <p:cNvSpPr>
              <a:spLocks noChangeShapeType="1"/>
            </p:cNvSpPr>
            <p:nvPr/>
          </p:nvSpPr>
          <p:spPr bwMode="auto">
            <a:xfrm>
              <a:off x="3529" y="2445"/>
              <a:ext cx="13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85" name="Line 1805"/>
            <p:cNvSpPr>
              <a:spLocks noChangeShapeType="1"/>
            </p:cNvSpPr>
            <p:nvPr/>
          </p:nvSpPr>
          <p:spPr bwMode="auto">
            <a:xfrm flipH="1" flipV="1">
              <a:off x="3467" y="2445"/>
              <a:ext cx="10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86" name="Line 1806"/>
            <p:cNvSpPr>
              <a:spLocks noChangeShapeType="1"/>
            </p:cNvSpPr>
            <p:nvPr/>
          </p:nvSpPr>
          <p:spPr bwMode="auto">
            <a:xfrm flipH="1">
              <a:off x="3432" y="2500"/>
              <a:ext cx="5" cy="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87" name="Line 1807"/>
            <p:cNvSpPr>
              <a:spLocks noChangeShapeType="1"/>
            </p:cNvSpPr>
            <p:nvPr/>
          </p:nvSpPr>
          <p:spPr bwMode="auto">
            <a:xfrm flipH="1">
              <a:off x="3549" y="2498"/>
              <a:ext cx="10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88" name="Line 1808"/>
            <p:cNvSpPr>
              <a:spLocks noChangeShapeType="1"/>
            </p:cNvSpPr>
            <p:nvPr/>
          </p:nvSpPr>
          <p:spPr bwMode="auto">
            <a:xfrm>
              <a:off x="3464" y="2533"/>
              <a:ext cx="0" cy="1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89" name="Line 1809"/>
            <p:cNvSpPr>
              <a:spLocks noChangeShapeType="1"/>
            </p:cNvSpPr>
            <p:nvPr/>
          </p:nvSpPr>
          <p:spPr bwMode="auto">
            <a:xfrm flipH="1">
              <a:off x="3529" y="2595"/>
              <a:ext cx="3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90" name="Line 1810"/>
            <p:cNvSpPr>
              <a:spLocks noChangeShapeType="1"/>
            </p:cNvSpPr>
            <p:nvPr/>
          </p:nvSpPr>
          <p:spPr bwMode="auto">
            <a:xfrm flipH="1">
              <a:off x="3464" y="2640"/>
              <a:ext cx="7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91" name="Line 1811"/>
            <p:cNvSpPr>
              <a:spLocks noChangeShapeType="1"/>
            </p:cNvSpPr>
            <p:nvPr/>
          </p:nvSpPr>
          <p:spPr bwMode="auto">
            <a:xfrm>
              <a:off x="3489" y="2480"/>
              <a:ext cx="5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92" name="Line 1812"/>
            <p:cNvSpPr>
              <a:spLocks noChangeShapeType="1"/>
            </p:cNvSpPr>
            <p:nvPr/>
          </p:nvSpPr>
          <p:spPr bwMode="auto">
            <a:xfrm flipV="1">
              <a:off x="3437" y="2503"/>
              <a:ext cx="12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93" name="Line 1813"/>
            <p:cNvSpPr>
              <a:spLocks noChangeShapeType="1"/>
            </p:cNvSpPr>
            <p:nvPr/>
          </p:nvSpPr>
          <p:spPr bwMode="auto">
            <a:xfrm flipV="1">
              <a:off x="3464" y="2538"/>
              <a:ext cx="68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94" name="Line 1814"/>
            <p:cNvSpPr>
              <a:spLocks noChangeShapeType="1"/>
            </p:cNvSpPr>
            <p:nvPr/>
          </p:nvSpPr>
          <p:spPr bwMode="auto">
            <a:xfrm flipH="1">
              <a:off x="3529" y="2533"/>
              <a:ext cx="5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95" name="Line 1815"/>
            <p:cNvSpPr>
              <a:spLocks noChangeShapeType="1"/>
            </p:cNvSpPr>
            <p:nvPr/>
          </p:nvSpPr>
          <p:spPr bwMode="auto">
            <a:xfrm flipV="1">
              <a:off x="3464" y="2575"/>
              <a:ext cx="7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96" name="Line 1816"/>
            <p:cNvSpPr>
              <a:spLocks noChangeShapeType="1"/>
            </p:cNvSpPr>
            <p:nvPr/>
          </p:nvSpPr>
          <p:spPr bwMode="auto">
            <a:xfrm flipH="1">
              <a:off x="3464" y="2600"/>
              <a:ext cx="68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97" name="Line 1817"/>
            <p:cNvSpPr>
              <a:spLocks noChangeShapeType="1"/>
            </p:cNvSpPr>
            <p:nvPr/>
          </p:nvSpPr>
          <p:spPr bwMode="auto">
            <a:xfrm flipV="1">
              <a:off x="3637" y="2430"/>
              <a:ext cx="97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98" name="Line 1818"/>
            <p:cNvSpPr>
              <a:spLocks noChangeShapeType="1"/>
            </p:cNvSpPr>
            <p:nvPr/>
          </p:nvSpPr>
          <p:spPr bwMode="auto">
            <a:xfrm flipH="1">
              <a:off x="3691" y="2423"/>
              <a:ext cx="48" cy="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899" name="Freeform 1819"/>
            <p:cNvSpPr>
              <a:spLocks/>
            </p:cNvSpPr>
            <p:nvPr/>
          </p:nvSpPr>
          <p:spPr bwMode="auto">
            <a:xfrm>
              <a:off x="3649" y="2470"/>
              <a:ext cx="50" cy="193"/>
            </a:xfrm>
            <a:custGeom>
              <a:avLst/>
              <a:gdLst>
                <a:gd name="T0" fmla="*/ 97 w 137"/>
                <a:gd name="T1" fmla="*/ 0 h 539"/>
                <a:gd name="T2" fmla="*/ 137 w 137"/>
                <a:gd name="T3" fmla="*/ 145 h 539"/>
                <a:gd name="T4" fmla="*/ 137 w 137"/>
                <a:gd name="T5" fmla="*/ 329 h 539"/>
                <a:gd name="T6" fmla="*/ 105 w 137"/>
                <a:gd name="T7" fmla="*/ 539 h 539"/>
                <a:gd name="T8" fmla="*/ 0 w 137"/>
                <a:gd name="T9" fmla="*/ 386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" h="539">
                  <a:moveTo>
                    <a:pt x="97" y="0"/>
                  </a:moveTo>
                  <a:lnTo>
                    <a:pt x="137" y="145"/>
                  </a:lnTo>
                  <a:lnTo>
                    <a:pt x="137" y="329"/>
                  </a:lnTo>
                  <a:lnTo>
                    <a:pt x="105" y="539"/>
                  </a:lnTo>
                  <a:lnTo>
                    <a:pt x="0" y="38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00" name="Line 1820"/>
            <p:cNvSpPr>
              <a:spLocks noChangeShapeType="1"/>
            </p:cNvSpPr>
            <p:nvPr/>
          </p:nvSpPr>
          <p:spPr bwMode="auto">
            <a:xfrm flipH="1">
              <a:off x="3609" y="2513"/>
              <a:ext cx="155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01" name="Line 1821"/>
            <p:cNvSpPr>
              <a:spLocks noChangeShapeType="1"/>
            </p:cNvSpPr>
            <p:nvPr/>
          </p:nvSpPr>
          <p:spPr bwMode="auto">
            <a:xfrm flipV="1">
              <a:off x="3791" y="2630"/>
              <a:ext cx="162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02" name="Line 1822"/>
            <p:cNvSpPr>
              <a:spLocks noChangeShapeType="1"/>
            </p:cNvSpPr>
            <p:nvPr/>
          </p:nvSpPr>
          <p:spPr bwMode="auto">
            <a:xfrm>
              <a:off x="3871" y="2415"/>
              <a:ext cx="0" cy="2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03" name="Line 1823"/>
            <p:cNvSpPr>
              <a:spLocks noChangeShapeType="1"/>
            </p:cNvSpPr>
            <p:nvPr/>
          </p:nvSpPr>
          <p:spPr bwMode="auto">
            <a:xfrm flipH="1">
              <a:off x="3871" y="2503"/>
              <a:ext cx="57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04" name="Freeform 1824"/>
            <p:cNvSpPr>
              <a:spLocks/>
            </p:cNvSpPr>
            <p:nvPr/>
          </p:nvSpPr>
          <p:spPr bwMode="auto">
            <a:xfrm>
              <a:off x="3993" y="2575"/>
              <a:ext cx="23" cy="23"/>
            </a:xfrm>
            <a:custGeom>
              <a:avLst/>
              <a:gdLst>
                <a:gd name="T0" fmla="*/ 0 w 64"/>
                <a:gd name="T1" fmla="*/ 32 h 65"/>
                <a:gd name="T2" fmla="*/ 0 w 64"/>
                <a:gd name="T3" fmla="*/ 37 h 65"/>
                <a:gd name="T4" fmla="*/ 1 w 64"/>
                <a:gd name="T5" fmla="*/ 43 h 65"/>
                <a:gd name="T6" fmla="*/ 3 w 64"/>
                <a:gd name="T7" fmla="*/ 47 h 65"/>
                <a:gd name="T8" fmla="*/ 5 w 64"/>
                <a:gd name="T9" fmla="*/ 51 h 65"/>
                <a:gd name="T10" fmla="*/ 9 w 64"/>
                <a:gd name="T11" fmla="*/ 56 h 65"/>
                <a:gd name="T12" fmla="*/ 13 w 64"/>
                <a:gd name="T13" fmla="*/ 59 h 65"/>
                <a:gd name="T14" fmla="*/ 17 w 64"/>
                <a:gd name="T15" fmla="*/ 61 h 65"/>
                <a:gd name="T16" fmla="*/ 22 w 64"/>
                <a:gd name="T17" fmla="*/ 63 h 65"/>
                <a:gd name="T18" fmla="*/ 27 w 64"/>
                <a:gd name="T19" fmla="*/ 64 h 65"/>
                <a:gd name="T20" fmla="*/ 32 w 64"/>
                <a:gd name="T21" fmla="*/ 65 h 65"/>
                <a:gd name="T22" fmla="*/ 37 w 64"/>
                <a:gd name="T23" fmla="*/ 64 h 65"/>
                <a:gd name="T24" fmla="*/ 41 w 64"/>
                <a:gd name="T25" fmla="*/ 63 h 65"/>
                <a:gd name="T26" fmla="*/ 47 w 64"/>
                <a:gd name="T27" fmla="*/ 61 h 65"/>
                <a:gd name="T28" fmla="*/ 51 w 64"/>
                <a:gd name="T29" fmla="*/ 59 h 65"/>
                <a:gd name="T30" fmla="*/ 54 w 64"/>
                <a:gd name="T31" fmla="*/ 56 h 65"/>
                <a:gd name="T32" fmla="*/ 57 w 64"/>
                <a:gd name="T33" fmla="*/ 51 h 65"/>
                <a:gd name="T34" fmla="*/ 61 w 64"/>
                <a:gd name="T35" fmla="*/ 47 h 65"/>
                <a:gd name="T36" fmla="*/ 63 w 64"/>
                <a:gd name="T37" fmla="*/ 43 h 65"/>
                <a:gd name="T38" fmla="*/ 64 w 64"/>
                <a:gd name="T39" fmla="*/ 37 h 65"/>
                <a:gd name="T40" fmla="*/ 64 w 64"/>
                <a:gd name="T41" fmla="*/ 32 h 65"/>
                <a:gd name="T42" fmla="*/ 64 w 64"/>
                <a:gd name="T43" fmla="*/ 28 h 65"/>
                <a:gd name="T44" fmla="*/ 63 w 64"/>
                <a:gd name="T45" fmla="*/ 23 h 65"/>
                <a:gd name="T46" fmla="*/ 61 w 64"/>
                <a:gd name="T47" fmla="*/ 18 h 65"/>
                <a:gd name="T48" fmla="*/ 57 w 64"/>
                <a:gd name="T49" fmla="*/ 14 h 65"/>
                <a:gd name="T50" fmla="*/ 54 w 64"/>
                <a:gd name="T51" fmla="*/ 10 h 65"/>
                <a:gd name="T52" fmla="*/ 51 w 64"/>
                <a:gd name="T53" fmla="*/ 7 h 65"/>
                <a:gd name="T54" fmla="*/ 47 w 64"/>
                <a:gd name="T55" fmla="*/ 4 h 65"/>
                <a:gd name="T56" fmla="*/ 41 w 64"/>
                <a:gd name="T57" fmla="*/ 2 h 65"/>
                <a:gd name="T58" fmla="*/ 37 w 64"/>
                <a:gd name="T59" fmla="*/ 1 h 65"/>
                <a:gd name="T60" fmla="*/ 32 w 64"/>
                <a:gd name="T61" fmla="*/ 0 h 65"/>
                <a:gd name="T62" fmla="*/ 27 w 64"/>
                <a:gd name="T63" fmla="*/ 1 h 65"/>
                <a:gd name="T64" fmla="*/ 22 w 64"/>
                <a:gd name="T65" fmla="*/ 2 h 65"/>
                <a:gd name="T66" fmla="*/ 17 w 64"/>
                <a:gd name="T67" fmla="*/ 4 h 65"/>
                <a:gd name="T68" fmla="*/ 13 w 64"/>
                <a:gd name="T69" fmla="*/ 7 h 65"/>
                <a:gd name="T70" fmla="*/ 9 w 64"/>
                <a:gd name="T71" fmla="*/ 10 h 65"/>
                <a:gd name="T72" fmla="*/ 5 w 64"/>
                <a:gd name="T73" fmla="*/ 14 h 65"/>
                <a:gd name="T74" fmla="*/ 3 w 64"/>
                <a:gd name="T75" fmla="*/ 18 h 65"/>
                <a:gd name="T76" fmla="*/ 1 w 64"/>
                <a:gd name="T77" fmla="*/ 23 h 65"/>
                <a:gd name="T78" fmla="*/ 0 w 64"/>
                <a:gd name="T79" fmla="*/ 28 h 65"/>
                <a:gd name="T80" fmla="*/ 0 w 64"/>
                <a:gd name="T81" fmla="*/ 32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4" h="65">
                  <a:moveTo>
                    <a:pt x="0" y="32"/>
                  </a:moveTo>
                  <a:lnTo>
                    <a:pt x="0" y="37"/>
                  </a:lnTo>
                  <a:lnTo>
                    <a:pt x="1" y="43"/>
                  </a:lnTo>
                  <a:lnTo>
                    <a:pt x="3" y="47"/>
                  </a:lnTo>
                  <a:lnTo>
                    <a:pt x="5" y="51"/>
                  </a:lnTo>
                  <a:lnTo>
                    <a:pt x="9" y="56"/>
                  </a:lnTo>
                  <a:lnTo>
                    <a:pt x="13" y="59"/>
                  </a:lnTo>
                  <a:lnTo>
                    <a:pt x="17" y="61"/>
                  </a:lnTo>
                  <a:lnTo>
                    <a:pt x="22" y="63"/>
                  </a:lnTo>
                  <a:lnTo>
                    <a:pt x="27" y="64"/>
                  </a:lnTo>
                  <a:lnTo>
                    <a:pt x="32" y="65"/>
                  </a:lnTo>
                  <a:lnTo>
                    <a:pt x="37" y="64"/>
                  </a:lnTo>
                  <a:lnTo>
                    <a:pt x="41" y="63"/>
                  </a:lnTo>
                  <a:lnTo>
                    <a:pt x="47" y="61"/>
                  </a:lnTo>
                  <a:lnTo>
                    <a:pt x="51" y="59"/>
                  </a:lnTo>
                  <a:lnTo>
                    <a:pt x="54" y="56"/>
                  </a:lnTo>
                  <a:lnTo>
                    <a:pt x="57" y="51"/>
                  </a:lnTo>
                  <a:lnTo>
                    <a:pt x="61" y="47"/>
                  </a:lnTo>
                  <a:lnTo>
                    <a:pt x="63" y="43"/>
                  </a:lnTo>
                  <a:lnTo>
                    <a:pt x="64" y="37"/>
                  </a:lnTo>
                  <a:lnTo>
                    <a:pt x="64" y="32"/>
                  </a:lnTo>
                  <a:lnTo>
                    <a:pt x="64" y="28"/>
                  </a:lnTo>
                  <a:lnTo>
                    <a:pt x="63" y="23"/>
                  </a:lnTo>
                  <a:lnTo>
                    <a:pt x="61" y="18"/>
                  </a:lnTo>
                  <a:lnTo>
                    <a:pt x="57" y="14"/>
                  </a:lnTo>
                  <a:lnTo>
                    <a:pt x="54" y="10"/>
                  </a:lnTo>
                  <a:lnTo>
                    <a:pt x="51" y="7"/>
                  </a:lnTo>
                  <a:lnTo>
                    <a:pt x="47" y="4"/>
                  </a:lnTo>
                  <a:lnTo>
                    <a:pt x="41" y="2"/>
                  </a:lnTo>
                  <a:lnTo>
                    <a:pt x="37" y="1"/>
                  </a:lnTo>
                  <a:lnTo>
                    <a:pt x="32" y="0"/>
                  </a:lnTo>
                  <a:lnTo>
                    <a:pt x="27" y="1"/>
                  </a:lnTo>
                  <a:lnTo>
                    <a:pt x="22" y="2"/>
                  </a:lnTo>
                  <a:lnTo>
                    <a:pt x="17" y="4"/>
                  </a:lnTo>
                  <a:lnTo>
                    <a:pt x="13" y="7"/>
                  </a:lnTo>
                  <a:lnTo>
                    <a:pt x="9" y="10"/>
                  </a:lnTo>
                  <a:lnTo>
                    <a:pt x="5" y="14"/>
                  </a:lnTo>
                  <a:lnTo>
                    <a:pt x="3" y="18"/>
                  </a:lnTo>
                  <a:lnTo>
                    <a:pt x="1" y="23"/>
                  </a:lnTo>
                  <a:lnTo>
                    <a:pt x="0" y="28"/>
                  </a:lnTo>
                  <a:lnTo>
                    <a:pt x="0" y="32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05" name="Freeform 1825"/>
            <p:cNvSpPr>
              <a:spLocks/>
            </p:cNvSpPr>
            <p:nvPr/>
          </p:nvSpPr>
          <p:spPr bwMode="auto">
            <a:xfrm>
              <a:off x="3996" y="2578"/>
              <a:ext cx="17" cy="17"/>
            </a:xfrm>
            <a:custGeom>
              <a:avLst/>
              <a:gdLst>
                <a:gd name="T0" fmla="*/ 48 w 48"/>
                <a:gd name="T1" fmla="*/ 23 h 48"/>
                <a:gd name="T2" fmla="*/ 48 w 48"/>
                <a:gd name="T3" fmla="*/ 19 h 48"/>
                <a:gd name="T4" fmla="*/ 47 w 48"/>
                <a:gd name="T5" fmla="*/ 15 h 48"/>
                <a:gd name="T6" fmla="*/ 45 w 48"/>
                <a:gd name="T7" fmla="*/ 10 h 48"/>
                <a:gd name="T8" fmla="*/ 42 w 48"/>
                <a:gd name="T9" fmla="*/ 6 h 48"/>
                <a:gd name="T10" fmla="*/ 38 w 48"/>
                <a:gd name="T11" fmla="*/ 4 h 48"/>
                <a:gd name="T12" fmla="*/ 33 w 48"/>
                <a:gd name="T13" fmla="*/ 2 h 48"/>
                <a:gd name="T14" fmla="*/ 29 w 48"/>
                <a:gd name="T15" fmla="*/ 0 h 48"/>
                <a:gd name="T16" fmla="*/ 25 w 48"/>
                <a:gd name="T17" fmla="*/ 0 h 48"/>
                <a:gd name="T18" fmla="*/ 20 w 48"/>
                <a:gd name="T19" fmla="*/ 0 h 48"/>
                <a:gd name="T20" fmla="*/ 15 w 48"/>
                <a:gd name="T21" fmla="*/ 2 h 48"/>
                <a:gd name="T22" fmla="*/ 11 w 48"/>
                <a:gd name="T23" fmla="*/ 4 h 48"/>
                <a:gd name="T24" fmla="*/ 8 w 48"/>
                <a:gd name="T25" fmla="*/ 6 h 48"/>
                <a:gd name="T26" fmla="*/ 5 w 48"/>
                <a:gd name="T27" fmla="*/ 10 h 48"/>
                <a:gd name="T28" fmla="*/ 2 w 48"/>
                <a:gd name="T29" fmla="*/ 15 h 48"/>
                <a:gd name="T30" fmla="*/ 1 w 48"/>
                <a:gd name="T31" fmla="*/ 19 h 48"/>
                <a:gd name="T32" fmla="*/ 0 w 48"/>
                <a:gd name="T33" fmla="*/ 23 h 48"/>
                <a:gd name="T34" fmla="*/ 1 w 48"/>
                <a:gd name="T35" fmla="*/ 28 h 48"/>
                <a:gd name="T36" fmla="*/ 2 w 48"/>
                <a:gd name="T37" fmla="*/ 33 h 48"/>
                <a:gd name="T38" fmla="*/ 5 w 48"/>
                <a:gd name="T39" fmla="*/ 37 h 48"/>
                <a:gd name="T40" fmla="*/ 8 w 48"/>
                <a:gd name="T41" fmla="*/ 40 h 48"/>
                <a:gd name="T42" fmla="*/ 11 w 48"/>
                <a:gd name="T43" fmla="*/ 43 h 48"/>
                <a:gd name="T44" fmla="*/ 15 w 48"/>
                <a:gd name="T45" fmla="*/ 45 h 48"/>
                <a:gd name="T46" fmla="*/ 20 w 48"/>
                <a:gd name="T47" fmla="*/ 48 h 48"/>
                <a:gd name="T48" fmla="*/ 25 w 48"/>
                <a:gd name="T49" fmla="*/ 48 h 48"/>
                <a:gd name="T50" fmla="*/ 29 w 48"/>
                <a:gd name="T51" fmla="*/ 48 h 48"/>
                <a:gd name="T52" fmla="*/ 33 w 48"/>
                <a:gd name="T53" fmla="*/ 45 h 48"/>
                <a:gd name="T54" fmla="*/ 38 w 48"/>
                <a:gd name="T55" fmla="*/ 43 h 48"/>
                <a:gd name="T56" fmla="*/ 42 w 48"/>
                <a:gd name="T57" fmla="*/ 40 h 48"/>
                <a:gd name="T58" fmla="*/ 45 w 48"/>
                <a:gd name="T59" fmla="*/ 37 h 48"/>
                <a:gd name="T60" fmla="*/ 47 w 48"/>
                <a:gd name="T61" fmla="*/ 33 h 48"/>
                <a:gd name="T62" fmla="*/ 48 w 48"/>
                <a:gd name="T63" fmla="*/ 28 h 48"/>
                <a:gd name="T64" fmla="*/ 48 w 48"/>
                <a:gd name="T65" fmla="*/ 23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48">
                  <a:moveTo>
                    <a:pt x="48" y="23"/>
                  </a:moveTo>
                  <a:lnTo>
                    <a:pt x="48" y="19"/>
                  </a:lnTo>
                  <a:lnTo>
                    <a:pt x="47" y="15"/>
                  </a:lnTo>
                  <a:lnTo>
                    <a:pt x="45" y="10"/>
                  </a:lnTo>
                  <a:lnTo>
                    <a:pt x="42" y="6"/>
                  </a:lnTo>
                  <a:lnTo>
                    <a:pt x="38" y="4"/>
                  </a:lnTo>
                  <a:lnTo>
                    <a:pt x="33" y="2"/>
                  </a:lnTo>
                  <a:lnTo>
                    <a:pt x="29" y="0"/>
                  </a:lnTo>
                  <a:lnTo>
                    <a:pt x="25" y="0"/>
                  </a:lnTo>
                  <a:lnTo>
                    <a:pt x="20" y="0"/>
                  </a:lnTo>
                  <a:lnTo>
                    <a:pt x="15" y="2"/>
                  </a:lnTo>
                  <a:lnTo>
                    <a:pt x="11" y="4"/>
                  </a:lnTo>
                  <a:lnTo>
                    <a:pt x="8" y="6"/>
                  </a:lnTo>
                  <a:lnTo>
                    <a:pt x="5" y="10"/>
                  </a:lnTo>
                  <a:lnTo>
                    <a:pt x="2" y="15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1" y="28"/>
                  </a:lnTo>
                  <a:lnTo>
                    <a:pt x="2" y="33"/>
                  </a:lnTo>
                  <a:lnTo>
                    <a:pt x="5" y="37"/>
                  </a:lnTo>
                  <a:lnTo>
                    <a:pt x="8" y="40"/>
                  </a:lnTo>
                  <a:lnTo>
                    <a:pt x="11" y="43"/>
                  </a:lnTo>
                  <a:lnTo>
                    <a:pt x="15" y="45"/>
                  </a:lnTo>
                  <a:lnTo>
                    <a:pt x="20" y="48"/>
                  </a:lnTo>
                  <a:lnTo>
                    <a:pt x="25" y="48"/>
                  </a:lnTo>
                  <a:lnTo>
                    <a:pt x="29" y="48"/>
                  </a:lnTo>
                  <a:lnTo>
                    <a:pt x="33" y="45"/>
                  </a:lnTo>
                  <a:lnTo>
                    <a:pt x="38" y="43"/>
                  </a:lnTo>
                  <a:lnTo>
                    <a:pt x="42" y="40"/>
                  </a:lnTo>
                  <a:lnTo>
                    <a:pt x="45" y="37"/>
                  </a:lnTo>
                  <a:lnTo>
                    <a:pt x="47" y="33"/>
                  </a:lnTo>
                  <a:lnTo>
                    <a:pt x="48" y="28"/>
                  </a:lnTo>
                  <a:lnTo>
                    <a:pt x="48" y="23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06" name="Freeform 1826"/>
            <p:cNvSpPr>
              <a:spLocks/>
            </p:cNvSpPr>
            <p:nvPr/>
          </p:nvSpPr>
          <p:spPr bwMode="auto">
            <a:xfrm>
              <a:off x="3998" y="2580"/>
              <a:ext cx="13" cy="13"/>
            </a:xfrm>
            <a:custGeom>
              <a:avLst/>
              <a:gdLst>
                <a:gd name="T0" fmla="*/ 32 w 32"/>
                <a:gd name="T1" fmla="*/ 16 h 33"/>
                <a:gd name="T2" fmla="*/ 32 w 32"/>
                <a:gd name="T3" fmla="*/ 13 h 33"/>
                <a:gd name="T4" fmla="*/ 30 w 32"/>
                <a:gd name="T5" fmla="*/ 10 h 33"/>
                <a:gd name="T6" fmla="*/ 29 w 32"/>
                <a:gd name="T7" fmla="*/ 7 h 33"/>
                <a:gd name="T8" fmla="*/ 25 w 32"/>
                <a:gd name="T9" fmla="*/ 4 h 33"/>
                <a:gd name="T10" fmla="*/ 22 w 32"/>
                <a:gd name="T11" fmla="*/ 2 h 33"/>
                <a:gd name="T12" fmla="*/ 19 w 32"/>
                <a:gd name="T13" fmla="*/ 1 h 33"/>
                <a:gd name="T14" fmla="*/ 16 w 32"/>
                <a:gd name="T15" fmla="*/ 0 h 33"/>
                <a:gd name="T16" fmla="*/ 12 w 32"/>
                <a:gd name="T17" fmla="*/ 1 h 33"/>
                <a:gd name="T18" fmla="*/ 8 w 32"/>
                <a:gd name="T19" fmla="*/ 2 h 33"/>
                <a:gd name="T20" fmla="*/ 5 w 32"/>
                <a:gd name="T21" fmla="*/ 4 h 33"/>
                <a:gd name="T22" fmla="*/ 3 w 32"/>
                <a:gd name="T23" fmla="*/ 7 h 33"/>
                <a:gd name="T24" fmla="*/ 1 w 32"/>
                <a:gd name="T25" fmla="*/ 10 h 33"/>
                <a:gd name="T26" fmla="*/ 0 w 32"/>
                <a:gd name="T27" fmla="*/ 13 h 33"/>
                <a:gd name="T28" fmla="*/ 0 w 32"/>
                <a:gd name="T29" fmla="*/ 16 h 33"/>
                <a:gd name="T30" fmla="*/ 0 w 32"/>
                <a:gd name="T31" fmla="*/ 20 h 33"/>
                <a:gd name="T32" fmla="*/ 1 w 32"/>
                <a:gd name="T33" fmla="*/ 24 h 33"/>
                <a:gd name="T34" fmla="*/ 3 w 32"/>
                <a:gd name="T35" fmla="*/ 27 h 33"/>
                <a:gd name="T36" fmla="*/ 5 w 32"/>
                <a:gd name="T37" fmla="*/ 29 h 33"/>
                <a:gd name="T38" fmla="*/ 8 w 32"/>
                <a:gd name="T39" fmla="*/ 31 h 33"/>
                <a:gd name="T40" fmla="*/ 12 w 32"/>
                <a:gd name="T41" fmla="*/ 32 h 33"/>
                <a:gd name="T42" fmla="*/ 16 w 32"/>
                <a:gd name="T43" fmla="*/ 33 h 33"/>
                <a:gd name="T44" fmla="*/ 19 w 32"/>
                <a:gd name="T45" fmla="*/ 32 h 33"/>
                <a:gd name="T46" fmla="*/ 22 w 32"/>
                <a:gd name="T47" fmla="*/ 31 h 33"/>
                <a:gd name="T48" fmla="*/ 25 w 32"/>
                <a:gd name="T49" fmla="*/ 29 h 33"/>
                <a:gd name="T50" fmla="*/ 29 w 32"/>
                <a:gd name="T51" fmla="*/ 27 h 33"/>
                <a:gd name="T52" fmla="*/ 30 w 32"/>
                <a:gd name="T53" fmla="*/ 24 h 33"/>
                <a:gd name="T54" fmla="*/ 32 w 32"/>
                <a:gd name="T55" fmla="*/ 20 h 33"/>
                <a:gd name="T56" fmla="*/ 32 w 32"/>
                <a:gd name="T57" fmla="*/ 1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2" h="33">
                  <a:moveTo>
                    <a:pt x="32" y="16"/>
                  </a:moveTo>
                  <a:lnTo>
                    <a:pt x="32" y="13"/>
                  </a:lnTo>
                  <a:lnTo>
                    <a:pt x="30" y="10"/>
                  </a:lnTo>
                  <a:lnTo>
                    <a:pt x="29" y="7"/>
                  </a:lnTo>
                  <a:lnTo>
                    <a:pt x="25" y="4"/>
                  </a:lnTo>
                  <a:lnTo>
                    <a:pt x="22" y="2"/>
                  </a:lnTo>
                  <a:lnTo>
                    <a:pt x="19" y="1"/>
                  </a:lnTo>
                  <a:lnTo>
                    <a:pt x="16" y="0"/>
                  </a:lnTo>
                  <a:lnTo>
                    <a:pt x="12" y="1"/>
                  </a:lnTo>
                  <a:lnTo>
                    <a:pt x="8" y="2"/>
                  </a:lnTo>
                  <a:lnTo>
                    <a:pt x="5" y="4"/>
                  </a:lnTo>
                  <a:lnTo>
                    <a:pt x="3" y="7"/>
                  </a:lnTo>
                  <a:lnTo>
                    <a:pt x="1" y="10"/>
                  </a:lnTo>
                  <a:lnTo>
                    <a:pt x="0" y="13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3" y="27"/>
                  </a:lnTo>
                  <a:lnTo>
                    <a:pt x="5" y="29"/>
                  </a:lnTo>
                  <a:lnTo>
                    <a:pt x="8" y="31"/>
                  </a:lnTo>
                  <a:lnTo>
                    <a:pt x="12" y="32"/>
                  </a:lnTo>
                  <a:lnTo>
                    <a:pt x="16" y="33"/>
                  </a:lnTo>
                  <a:lnTo>
                    <a:pt x="19" y="32"/>
                  </a:lnTo>
                  <a:lnTo>
                    <a:pt x="22" y="31"/>
                  </a:lnTo>
                  <a:lnTo>
                    <a:pt x="25" y="29"/>
                  </a:lnTo>
                  <a:lnTo>
                    <a:pt x="29" y="27"/>
                  </a:lnTo>
                  <a:lnTo>
                    <a:pt x="30" y="24"/>
                  </a:lnTo>
                  <a:lnTo>
                    <a:pt x="32" y="20"/>
                  </a:lnTo>
                  <a:lnTo>
                    <a:pt x="32" y="16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07" name="Freeform 1827"/>
            <p:cNvSpPr>
              <a:spLocks/>
            </p:cNvSpPr>
            <p:nvPr/>
          </p:nvSpPr>
          <p:spPr bwMode="auto">
            <a:xfrm>
              <a:off x="4001" y="2585"/>
              <a:ext cx="5" cy="5"/>
            </a:xfrm>
            <a:custGeom>
              <a:avLst/>
              <a:gdLst>
                <a:gd name="T0" fmla="*/ 16 w 16"/>
                <a:gd name="T1" fmla="*/ 7 h 16"/>
                <a:gd name="T2" fmla="*/ 16 w 16"/>
                <a:gd name="T3" fmla="*/ 5 h 16"/>
                <a:gd name="T4" fmla="*/ 15 w 16"/>
                <a:gd name="T5" fmla="*/ 3 h 16"/>
                <a:gd name="T6" fmla="*/ 13 w 16"/>
                <a:gd name="T7" fmla="*/ 1 h 16"/>
                <a:gd name="T8" fmla="*/ 11 w 16"/>
                <a:gd name="T9" fmla="*/ 0 h 16"/>
                <a:gd name="T10" fmla="*/ 9 w 16"/>
                <a:gd name="T11" fmla="*/ 0 h 16"/>
                <a:gd name="T12" fmla="*/ 7 w 16"/>
                <a:gd name="T13" fmla="*/ 0 h 16"/>
                <a:gd name="T14" fmla="*/ 4 w 16"/>
                <a:gd name="T15" fmla="*/ 1 h 16"/>
                <a:gd name="T16" fmla="*/ 2 w 16"/>
                <a:gd name="T17" fmla="*/ 3 h 16"/>
                <a:gd name="T18" fmla="*/ 1 w 16"/>
                <a:gd name="T19" fmla="*/ 5 h 16"/>
                <a:gd name="T20" fmla="*/ 0 w 16"/>
                <a:gd name="T21" fmla="*/ 7 h 16"/>
                <a:gd name="T22" fmla="*/ 1 w 16"/>
                <a:gd name="T23" fmla="*/ 10 h 16"/>
                <a:gd name="T24" fmla="*/ 2 w 16"/>
                <a:gd name="T25" fmla="*/ 12 h 16"/>
                <a:gd name="T26" fmla="*/ 4 w 16"/>
                <a:gd name="T27" fmla="*/ 15 h 16"/>
                <a:gd name="T28" fmla="*/ 7 w 16"/>
                <a:gd name="T29" fmla="*/ 16 h 16"/>
                <a:gd name="T30" fmla="*/ 9 w 16"/>
                <a:gd name="T31" fmla="*/ 16 h 16"/>
                <a:gd name="T32" fmla="*/ 11 w 16"/>
                <a:gd name="T33" fmla="*/ 16 h 16"/>
                <a:gd name="T34" fmla="*/ 13 w 16"/>
                <a:gd name="T35" fmla="*/ 15 h 16"/>
                <a:gd name="T36" fmla="*/ 15 w 16"/>
                <a:gd name="T37" fmla="*/ 12 h 16"/>
                <a:gd name="T38" fmla="*/ 16 w 16"/>
                <a:gd name="T39" fmla="*/ 10 h 16"/>
                <a:gd name="T40" fmla="*/ 16 w 16"/>
                <a:gd name="T41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6" h="16">
                  <a:moveTo>
                    <a:pt x="16" y="7"/>
                  </a:moveTo>
                  <a:lnTo>
                    <a:pt x="16" y="5"/>
                  </a:lnTo>
                  <a:lnTo>
                    <a:pt x="15" y="3"/>
                  </a:lnTo>
                  <a:lnTo>
                    <a:pt x="13" y="1"/>
                  </a:lnTo>
                  <a:lnTo>
                    <a:pt x="11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3"/>
                  </a:lnTo>
                  <a:lnTo>
                    <a:pt x="1" y="5"/>
                  </a:lnTo>
                  <a:lnTo>
                    <a:pt x="0" y="7"/>
                  </a:lnTo>
                  <a:lnTo>
                    <a:pt x="1" y="10"/>
                  </a:lnTo>
                  <a:lnTo>
                    <a:pt x="2" y="12"/>
                  </a:lnTo>
                  <a:lnTo>
                    <a:pt x="4" y="15"/>
                  </a:lnTo>
                  <a:lnTo>
                    <a:pt x="7" y="16"/>
                  </a:lnTo>
                  <a:lnTo>
                    <a:pt x="9" y="16"/>
                  </a:lnTo>
                  <a:lnTo>
                    <a:pt x="11" y="16"/>
                  </a:lnTo>
                  <a:lnTo>
                    <a:pt x="13" y="15"/>
                  </a:lnTo>
                  <a:lnTo>
                    <a:pt x="15" y="12"/>
                  </a:lnTo>
                  <a:lnTo>
                    <a:pt x="16" y="10"/>
                  </a:lnTo>
                  <a:lnTo>
                    <a:pt x="16" y="7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08" name="Freeform 1828"/>
            <p:cNvSpPr>
              <a:spLocks/>
            </p:cNvSpPr>
            <p:nvPr/>
          </p:nvSpPr>
          <p:spPr bwMode="auto">
            <a:xfrm>
              <a:off x="3981" y="2590"/>
              <a:ext cx="35" cy="43"/>
            </a:xfrm>
            <a:custGeom>
              <a:avLst/>
              <a:gdLst>
                <a:gd name="T0" fmla="*/ 96 w 96"/>
                <a:gd name="T1" fmla="*/ 0 h 120"/>
                <a:gd name="T2" fmla="*/ 96 w 96"/>
                <a:gd name="T3" fmla="*/ 40 h 120"/>
                <a:gd name="T4" fmla="*/ 80 w 96"/>
                <a:gd name="T5" fmla="*/ 80 h 120"/>
                <a:gd name="T6" fmla="*/ 39 w 96"/>
                <a:gd name="T7" fmla="*/ 113 h 120"/>
                <a:gd name="T8" fmla="*/ 0 w 96"/>
                <a:gd name="T9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" h="120">
                  <a:moveTo>
                    <a:pt x="96" y="0"/>
                  </a:moveTo>
                  <a:lnTo>
                    <a:pt x="96" y="40"/>
                  </a:lnTo>
                  <a:lnTo>
                    <a:pt x="80" y="80"/>
                  </a:lnTo>
                  <a:lnTo>
                    <a:pt x="39" y="113"/>
                  </a:lnTo>
                  <a:lnTo>
                    <a:pt x="0" y="12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09" name="Line 1829"/>
            <p:cNvSpPr>
              <a:spLocks noChangeShapeType="1"/>
            </p:cNvSpPr>
            <p:nvPr/>
          </p:nvSpPr>
          <p:spPr bwMode="auto">
            <a:xfrm flipV="1">
              <a:off x="4223" y="2490"/>
              <a:ext cx="8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10" name="Line 1830"/>
            <p:cNvSpPr>
              <a:spLocks noChangeShapeType="1"/>
            </p:cNvSpPr>
            <p:nvPr/>
          </p:nvSpPr>
          <p:spPr bwMode="auto">
            <a:xfrm flipH="1">
              <a:off x="4220" y="2543"/>
              <a:ext cx="83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11" name="Line 1831"/>
            <p:cNvSpPr>
              <a:spLocks noChangeShapeType="1"/>
            </p:cNvSpPr>
            <p:nvPr/>
          </p:nvSpPr>
          <p:spPr bwMode="auto">
            <a:xfrm flipV="1">
              <a:off x="4258" y="2438"/>
              <a:ext cx="0" cy="2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12" name="Freeform 1832"/>
            <p:cNvSpPr>
              <a:spLocks/>
            </p:cNvSpPr>
            <p:nvPr/>
          </p:nvSpPr>
          <p:spPr bwMode="auto">
            <a:xfrm>
              <a:off x="4288" y="2423"/>
              <a:ext cx="27" cy="240"/>
            </a:xfrm>
            <a:custGeom>
              <a:avLst/>
              <a:gdLst>
                <a:gd name="T0" fmla="*/ 80 w 80"/>
                <a:gd name="T1" fmla="*/ 0 h 668"/>
                <a:gd name="T2" fmla="*/ 80 w 80"/>
                <a:gd name="T3" fmla="*/ 668 h 668"/>
                <a:gd name="T4" fmla="*/ 0 w 80"/>
                <a:gd name="T5" fmla="*/ 555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0" h="668">
                  <a:moveTo>
                    <a:pt x="80" y="0"/>
                  </a:moveTo>
                  <a:lnTo>
                    <a:pt x="80" y="668"/>
                  </a:lnTo>
                  <a:lnTo>
                    <a:pt x="0" y="55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13" name="Line 1833"/>
            <p:cNvSpPr>
              <a:spLocks noChangeShapeType="1"/>
            </p:cNvSpPr>
            <p:nvPr/>
          </p:nvSpPr>
          <p:spPr bwMode="auto">
            <a:xfrm flipV="1">
              <a:off x="4213" y="2425"/>
              <a:ext cx="102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14" name="Freeform 1834"/>
            <p:cNvSpPr>
              <a:spLocks/>
            </p:cNvSpPr>
            <p:nvPr/>
          </p:nvSpPr>
          <p:spPr bwMode="auto">
            <a:xfrm>
              <a:off x="4180" y="2420"/>
              <a:ext cx="33" cy="225"/>
            </a:xfrm>
            <a:custGeom>
              <a:avLst/>
              <a:gdLst>
                <a:gd name="T0" fmla="*/ 0 w 89"/>
                <a:gd name="T1" fmla="*/ 626 h 626"/>
                <a:gd name="T2" fmla="*/ 57 w 89"/>
                <a:gd name="T3" fmla="*/ 506 h 626"/>
                <a:gd name="T4" fmla="*/ 89 w 89"/>
                <a:gd name="T5" fmla="*/ 265 h 626"/>
                <a:gd name="T6" fmla="*/ 89 w 89"/>
                <a:gd name="T7" fmla="*/ 0 h 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" h="626">
                  <a:moveTo>
                    <a:pt x="0" y="626"/>
                  </a:moveTo>
                  <a:lnTo>
                    <a:pt x="57" y="506"/>
                  </a:lnTo>
                  <a:lnTo>
                    <a:pt x="89" y="265"/>
                  </a:lnTo>
                  <a:lnTo>
                    <a:pt x="8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15" name="Line 1835"/>
            <p:cNvSpPr>
              <a:spLocks noChangeShapeType="1"/>
            </p:cNvSpPr>
            <p:nvPr/>
          </p:nvSpPr>
          <p:spPr bwMode="auto">
            <a:xfrm>
              <a:off x="4440" y="2423"/>
              <a:ext cx="0" cy="2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16" name="Line 1836"/>
            <p:cNvSpPr>
              <a:spLocks noChangeShapeType="1"/>
            </p:cNvSpPr>
            <p:nvPr/>
          </p:nvSpPr>
          <p:spPr bwMode="auto">
            <a:xfrm flipV="1">
              <a:off x="4393" y="2420"/>
              <a:ext cx="94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17" name="Line 1837"/>
            <p:cNvSpPr>
              <a:spLocks noChangeShapeType="1"/>
            </p:cNvSpPr>
            <p:nvPr/>
          </p:nvSpPr>
          <p:spPr bwMode="auto">
            <a:xfrm flipV="1">
              <a:off x="4363" y="2495"/>
              <a:ext cx="144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18" name="Line 1838"/>
            <p:cNvSpPr>
              <a:spLocks noChangeShapeType="1"/>
            </p:cNvSpPr>
            <p:nvPr/>
          </p:nvSpPr>
          <p:spPr bwMode="auto">
            <a:xfrm flipH="1" flipV="1">
              <a:off x="4407" y="2613"/>
              <a:ext cx="33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19" name="Line 1839"/>
            <p:cNvSpPr>
              <a:spLocks noChangeShapeType="1"/>
            </p:cNvSpPr>
            <p:nvPr/>
          </p:nvSpPr>
          <p:spPr bwMode="auto">
            <a:xfrm flipH="1">
              <a:off x="4562" y="2413"/>
              <a:ext cx="43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20" name="Line 1840"/>
            <p:cNvSpPr>
              <a:spLocks noChangeShapeType="1"/>
            </p:cNvSpPr>
            <p:nvPr/>
          </p:nvSpPr>
          <p:spPr bwMode="auto">
            <a:xfrm flipV="1">
              <a:off x="4587" y="2438"/>
              <a:ext cx="53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21" name="Line 1841"/>
            <p:cNvSpPr>
              <a:spLocks noChangeShapeType="1"/>
            </p:cNvSpPr>
            <p:nvPr/>
          </p:nvSpPr>
          <p:spPr bwMode="auto">
            <a:xfrm flipV="1">
              <a:off x="4647" y="2438"/>
              <a:ext cx="50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22" name="Line 1842"/>
            <p:cNvSpPr>
              <a:spLocks noChangeShapeType="1"/>
            </p:cNvSpPr>
            <p:nvPr/>
          </p:nvSpPr>
          <p:spPr bwMode="auto">
            <a:xfrm flipH="1">
              <a:off x="4627" y="2411"/>
              <a:ext cx="32" cy="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23" name="Line 1843"/>
            <p:cNvSpPr>
              <a:spLocks noChangeShapeType="1"/>
            </p:cNvSpPr>
            <p:nvPr/>
          </p:nvSpPr>
          <p:spPr bwMode="auto">
            <a:xfrm>
              <a:off x="4662" y="2445"/>
              <a:ext cx="12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24" name="Line 1844"/>
            <p:cNvSpPr>
              <a:spLocks noChangeShapeType="1"/>
            </p:cNvSpPr>
            <p:nvPr/>
          </p:nvSpPr>
          <p:spPr bwMode="auto">
            <a:xfrm flipH="1" flipV="1">
              <a:off x="4600" y="2445"/>
              <a:ext cx="10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25" name="Line 1845"/>
            <p:cNvSpPr>
              <a:spLocks noChangeShapeType="1"/>
            </p:cNvSpPr>
            <p:nvPr/>
          </p:nvSpPr>
          <p:spPr bwMode="auto">
            <a:xfrm flipH="1">
              <a:off x="4565" y="2500"/>
              <a:ext cx="5" cy="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26" name="Line 1846"/>
            <p:cNvSpPr>
              <a:spLocks noChangeShapeType="1"/>
            </p:cNvSpPr>
            <p:nvPr/>
          </p:nvSpPr>
          <p:spPr bwMode="auto">
            <a:xfrm flipH="1">
              <a:off x="4682" y="2498"/>
              <a:ext cx="12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27" name="Line 1847"/>
            <p:cNvSpPr>
              <a:spLocks noChangeShapeType="1"/>
            </p:cNvSpPr>
            <p:nvPr/>
          </p:nvSpPr>
          <p:spPr bwMode="auto">
            <a:xfrm>
              <a:off x="4597" y="2533"/>
              <a:ext cx="0" cy="1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28" name="Line 1848"/>
            <p:cNvSpPr>
              <a:spLocks noChangeShapeType="1"/>
            </p:cNvSpPr>
            <p:nvPr/>
          </p:nvSpPr>
          <p:spPr bwMode="auto">
            <a:xfrm flipH="1">
              <a:off x="4662" y="2595"/>
              <a:ext cx="2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29" name="Line 1849"/>
            <p:cNvSpPr>
              <a:spLocks noChangeShapeType="1"/>
            </p:cNvSpPr>
            <p:nvPr/>
          </p:nvSpPr>
          <p:spPr bwMode="auto">
            <a:xfrm flipH="1">
              <a:off x="4597" y="2640"/>
              <a:ext cx="7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30" name="Line 1850"/>
            <p:cNvSpPr>
              <a:spLocks noChangeShapeType="1"/>
            </p:cNvSpPr>
            <p:nvPr/>
          </p:nvSpPr>
          <p:spPr bwMode="auto">
            <a:xfrm>
              <a:off x="4622" y="2480"/>
              <a:ext cx="5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31" name="Line 1851"/>
            <p:cNvSpPr>
              <a:spLocks noChangeShapeType="1"/>
            </p:cNvSpPr>
            <p:nvPr/>
          </p:nvSpPr>
          <p:spPr bwMode="auto">
            <a:xfrm flipV="1">
              <a:off x="4570" y="2503"/>
              <a:ext cx="119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32" name="Line 1852"/>
            <p:cNvSpPr>
              <a:spLocks noChangeShapeType="1"/>
            </p:cNvSpPr>
            <p:nvPr/>
          </p:nvSpPr>
          <p:spPr bwMode="auto">
            <a:xfrm flipV="1">
              <a:off x="4597" y="2538"/>
              <a:ext cx="67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33" name="Line 1853"/>
            <p:cNvSpPr>
              <a:spLocks noChangeShapeType="1"/>
            </p:cNvSpPr>
            <p:nvPr/>
          </p:nvSpPr>
          <p:spPr bwMode="auto">
            <a:xfrm flipH="1">
              <a:off x="4662" y="2533"/>
              <a:ext cx="5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34" name="Line 1854"/>
            <p:cNvSpPr>
              <a:spLocks noChangeShapeType="1"/>
            </p:cNvSpPr>
            <p:nvPr/>
          </p:nvSpPr>
          <p:spPr bwMode="auto">
            <a:xfrm flipV="1">
              <a:off x="4597" y="2575"/>
              <a:ext cx="7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35" name="Line 1855"/>
            <p:cNvSpPr>
              <a:spLocks noChangeShapeType="1"/>
            </p:cNvSpPr>
            <p:nvPr/>
          </p:nvSpPr>
          <p:spPr bwMode="auto">
            <a:xfrm flipH="1">
              <a:off x="4597" y="2600"/>
              <a:ext cx="67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36" name="Line 1856"/>
            <p:cNvSpPr>
              <a:spLocks noChangeShapeType="1"/>
            </p:cNvSpPr>
            <p:nvPr/>
          </p:nvSpPr>
          <p:spPr bwMode="auto">
            <a:xfrm>
              <a:off x="4754" y="2425"/>
              <a:ext cx="0" cy="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37" name="Line 1857"/>
            <p:cNvSpPr>
              <a:spLocks noChangeShapeType="1"/>
            </p:cNvSpPr>
            <p:nvPr/>
          </p:nvSpPr>
          <p:spPr bwMode="auto">
            <a:xfrm flipV="1">
              <a:off x="4754" y="2440"/>
              <a:ext cx="40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38" name="Line 1858"/>
            <p:cNvSpPr>
              <a:spLocks noChangeShapeType="1"/>
            </p:cNvSpPr>
            <p:nvPr/>
          </p:nvSpPr>
          <p:spPr bwMode="auto">
            <a:xfrm flipH="1">
              <a:off x="4792" y="2433"/>
              <a:ext cx="5" cy="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39" name="Line 1859"/>
            <p:cNvSpPr>
              <a:spLocks noChangeShapeType="1"/>
            </p:cNvSpPr>
            <p:nvPr/>
          </p:nvSpPr>
          <p:spPr bwMode="auto">
            <a:xfrm flipH="1">
              <a:off x="4754" y="2485"/>
              <a:ext cx="43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40" name="Line 1860"/>
            <p:cNvSpPr>
              <a:spLocks noChangeShapeType="1"/>
            </p:cNvSpPr>
            <p:nvPr/>
          </p:nvSpPr>
          <p:spPr bwMode="auto">
            <a:xfrm flipV="1">
              <a:off x="4774" y="2540"/>
              <a:ext cx="3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41" name="Line 1861"/>
            <p:cNvSpPr>
              <a:spLocks noChangeShapeType="1"/>
            </p:cNvSpPr>
            <p:nvPr/>
          </p:nvSpPr>
          <p:spPr bwMode="auto">
            <a:xfrm flipV="1">
              <a:off x="4737" y="2600"/>
              <a:ext cx="67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42" name="Line 1862"/>
            <p:cNvSpPr>
              <a:spLocks noChangeShapeType="1"/>
            </p:cNvSpPr>
            <p:nvPr/>
          </p:nvSpPr>
          <p:spPr bwMode="auto">
            <a:xfrm>
              <a:off x="4774" y="2490"/>
              <a:ext cx="0" cy="1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43" name="Line 1863"/>
            <p:cNvSpPr>
              <a:spLocks noChangeShapeType="1"/>
            </p:cNvSpPr>
            <p:nvPr/>
          </p:nvSpPr>
          <p:spPr bwMode="auto">
            <a:xfrm flipV="1">
              <a:off x="4747" y="2535"/>
              <a:ext cx="0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44" name="Line 1864"/>
            <p:cNvSpPr>
              <a:spLocks noChangeShapeType="1"/>
            </p:cNvSpPr>
            <p:nvPr/>
          </p:nvSpPr>
          <p:spPr bwMode="auto">
            <a:xfrm flipH="1">
              <a:off x="4804" y="2418"/>
              <a:ext cx="38" cy="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45" name="Line 1865"/>
            <p:cNvSpPr>
              <a:spLocks noChangeShapeType="1"/>
            </p:cNvSpPr>
            <p:nvPr/>
          </p:nvSpPr>
          <p:spPr bwMode="auto">
            <a:xfrm flipV="1">
              <a:off x="4824" y="2455"/>
              <a:ext cx="48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46" name="Line 1866"/>
            <p:cNvSpPr>
              <a:spLocks noChangeShapeType="1"/>
            </p:cNvSpPr>
            <p:nvPr/>
          </p:nvSpPr>
          <p:spPr bwMode="auto">
            <a:xfrm flipH="1">
              <a:off x="4794" y="2513"/>
              <a:ext cx="50" cy="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47" name="Freeform 1867"/>
            <p:cNvSpPr>
              <a:spLocks/>
            </p:cNvSpPr>
            <p:nvPr/>
          </p:nvSpPr>
          <p:spPr bwMode="auto">
            <a:xfrm>
              <a:off x="4822" y="2478"/>
              <a:ext cx="75" cy="85"/>
            </a:xfrm>
            <a:custGeom>
              <a:avLst/>
              <a:gdLst>
                <a:gd name="T0" fmla="*/ 0 w 208"/>
                <a:gd name="T1" fmla="*/ 0 h 240"/>
                <a:gd name="T2" fmla="*/ 159 w 208"/>
                <a:gd name="T3" fmla="*/ 240 h 240"/>
                <a:gd name="T4" fmla="*/ 208 w 208"/>
                <a:gd name="T5" fmla="*/ 24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8" h="240">
                  <a:moveTo>
                    <a:pt x="0" y="0"/>
                  </a:moveTo>
                  <a:lnTo>
                    <a:pt x="159" y="240"/>
                  </a:lnTo>
                  <a:lnTo>
                    <a:pt x="208" y="24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48" name="Line 1868"/>
            <p:cNvSpPr>
              <a:spLocks noChangeShapeType="1"/>
            </p:cNvSpPr>
            <p:nvPr/>
          </p:nvSpPr>
          <p:spPr bwMode="auto">
            <a:xfrm>
              <a:off x="4822" y="2570"/>
              <a:ext cx="0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49" name="Line 1869"/>
            <p:cNvSpPr>
              <a:spLocks noChangeShapeType="1"/>
            </p:cNvSpPr>
            <p:nvPr/>
          </p:nvSpPr>
          <p:spPr bwMode="auto">
            <a:xfrm flipV="1">
              <a:off x="4822" y="2575"/>
              <a:ext cx="50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50" name="Line 1870"/>
            <p:cNvSpPr>
              <a:spLocks noChangeShapeType="1"/>
            </p:cNvSpPr>
            <p:nvPr/>
          </p:nvSpPr>
          <p:spPr bwMode="auto">
            <a:xfrm flipH="1">
              <a:off x="4867" y="2570"/>
              <a:ext cx="7" cy="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51" name="Line 1871"/>
            <p:cNvSpPr>
              <a:spLocks noChangeShapeType="1"/>
            </p:cNvSpPr>
            <p:nvPr/>
          </p:nvSpPr>
          <p:spPr bwMode="auto">
            <a:xfrm flipH="1">
              <a:off x="4822" y="2640"/>
              <a:ext cx="52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52" name="Line 1872"/>
            <p:cNvSpPr>
              <a:spLocks noChangeShapeType="1"/>
            </p:cNvSpPr>
            <p:nvPr/>
          </p:nvSpPr>
          <p:spPr bwMode="auto">
            <a:xfrm flipH="1">
              <a:off x="4844" y="2450"/>
              <a:ext cx="33" cy="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53" name="Line 1873"/>
            <p:cNvSpPr>
              <a:spLocks noChangeShapeType="1"/>
            </p:cNvSpPr>
            <p:nvPr/>
          </p:nvSpPr>
          <p:spPr bwMode="auto">
            <a:xfrm flipH="1">
              <a:off x="4959" y="2415"/>
              <a:ext cx="17" cy="6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54" name="Line 1874"/>
            <p:cNvSpPr>
              <a:spLocks noChangeShapeType="1"/>
            </p:cNvSpPr>
            <p:nvPr/>
          </p:nvSpPr>
          <p:spPr bwMode="auto">
            <a:xfrm flipV="1">
              <a:off x="4949" y="2600"/>
              <a:ext cx="4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55" name="Line 1875"/>
            <p:cNvSpPr>
              <a:spLocks noChangeShapeType="1"/>
            </p:cNvSpPr>
            <p:nvPr/>
          </p:nvSpPr>
          <p:spPr bwMode="auto">
            <a:xfrm flipV="1">
              <a:off x="4994" y="2475"/>
              <a:ext cx="5" cy="1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56" name="Line 1876"/>
            <p:cNvSpPr>
              <a:spLocks noChangeShapeType="1"/>
            </p:cNvSpPr>
            <p:nvPr/>
          </p:nvSpPr>
          <p:spPr bwMode="auto">
            <a:xfrm flipH="1">
              <a:off x="4951" y="2483"/>
              <a:ext cx="45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57" name="Line 1877"/>
            <p:cNvSpPr>
              <a:spLocks noChangeShapeType="1"/>
            </p:cNvSpPr>
            <p:nvPr/>
          </p:nvSpPr>
          <p:spPr bwMode="auto">
            <a:xfrm flipV="1">
              <a:off x="4949" y="2540"/>
              <a:ext cx="32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58" name="Line 1878"/>
            <p:cNvSpPr>
              <a:spLocks noChangeShapeType="1"/>
            </p:cNvSpPr>
            <p:nvPr/>
          </p:nvSpPr>
          <p:spPr bwMode="auto">
            <a:xfrm flipH="1">
              <a:off x="5009" y="2413"/>
              <a:ext cx="30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59" name="Line 1879"/>
            <p:cNvSpPr>
              <a:spLocks noChangeShapeType="1"/>
            </p:cNvSpPr>
            <p:nvPr/>
          </p:nvSpPr>
          <p:spPr bwMode="auto">
            <a:xfrm flipH="1" flipV="1">
              <a:off x="5036" y="2620"/>
              <a:ext cx="23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60" name="Line 1880"/>
            <p:cNvSpPr>
              <a:spLocks noChangeShapeType="1"/>
            </p:cNvSpPr>
            <p:nvPr/>
          </p:nvSpPr>
          <p:spPr bwMode="auto">
            <a:xfrm>
              <a:off x="5029" y="2523"/>
              <a:ext cx="20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61" name="Freeform 1881"/>
            <p:cNvSpPr>
              <a:spLocks/>
            </p:cNvSpPr>
            <p:nvPr/>
          </p:nvSpPr>
          <p:spPr bwMode="auto">
            <a:xfrm>
              <a:off x="5059" y="2470"/>
              <a:ext cx="20" cy="193"/>
            </a:xfrm>
            <a:custGeom>
              <a:avLst/>
              <a:gdLst>
                <a:gd name="T0" fmla="*/ 0 w 57"/>
                <a:gd name="T1" fmla="*/ 539 h 539"/>
                <a:gd name="T2" fmla="*/ 32 w 57"/>
                <a:gd name="T3" fmla="*/ 313 h 539"/>
                <a:gd name="T4" fmla="*/ 57 w 57"/>
                <a:gd name="T5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7" h="539">
                  <a:moveTo>
                    <a:pt x="0" y="539"/>
                  </a:moveTo>
                  <a:lnTo>
                    <a:pt x="32" y="313"/>
                  </a:lnTo>
                  <a:lnTo>
                    <a:pt x="5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62" name="Line 1882"/>
            <p:cNvSpPr>
              <a:spLocks noChangeShapeType="1"/>
            </p:cNvSpPr>
            <p:nvPr/>
          </p:nvSpPr>
          <p:spPr bwMode="auto">
            <a:xfrm flipV="1">
              <a:off x="5021" y="2478"/>
              <a:ext cx="55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63" name="Line 1883"/>
            <p:cNvSpPr>
              <a:spLocks noChangeShapeType="1"/>
            </p:cNvSpPr>
            <p:nvPr/>
          </p:nvSpPr>
          <p:spPr bwMode="auto">
            <a:xfrm>
              <a:off x="4949" y="2473"/>
              <a:ext cx="0" cy="1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64" name="Line 1884"/>
            <p:cNvSpPr>
              <a:spLocks noChangeShapeType="1"/>
            </p:cNvSpPr>
            <p:nvPr/>
          </p:nvSpPr>
          <p:spPr bwMode="auto">
            <a:xfrm flipV="1">
              <a:off x="5116" y="2450"/>
              <a:ext cx="72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65" name="Line 1885"/>
            <p:cNvSpPr>
              <a:spLocks noChangeShapeType="1"/>
            </p:cNvSpPr>
            <p:nvPr/>
          </p:nvSpPr>
          <p:spPr bwMode="auto">
            <a:xfrm flipV="1">
              <a:off x="5114" y="2573"/>
              <a:ext cx="69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66" name="Line 1886"/>
            <p:cNvSpPr>
              <a:spLocks noChangeShapeType="1"/>
            </p:cNvSpPr>
            <p:nvPr/>
          </p:nvSpPr>
          <p:spPr bwMode="auto">
            <a:xfrm flipV="1">
              <a:off x="5171" y="2455"/>
              <a:ext cx="0" cy="2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67" name="Line 1887"/>
            <p:cNvSpPr>
              <a:spLocks noChangeShapeType="1"/>
            </p:cNvSpPr>
            <p:nvPr/>
          </p:nvSpPr>
          <p:spPr bwMode="auto">
            <a:xfrm>
              <a:off x="5136" y="2463"/>
              <a:ext cx="0" cy="1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68" name="Line 1888"/>
            <p:cNvSpPr>
              <a:spLocks noChangeShapeType="1"/>
            </p:cNvSpPr>
            <p:nvPr/>
          </p:nvSpPr>
          <p:spPr bwMode="auto">
            <a:xfrm flipV="1">
              <a:off x="5136" y="2498"/>
              <a:ext cx="27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69" name="Line 1889"/>
            <p:cNvSpPr>
              <a:spLocks noChangeShapeType="1"/>
            </p:cNvSpPr>
            <p:nvPr/>
          </p:nvSpPr>
          <p:spPr bwMode="auto">
            <a:xfrm flipV="1">
              <a:off x="5136" y="2550"/>
              <a:ext cx="30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70" name="Line 1890"/>
            <p:cNvSpPr>
              <a:spLocks noChangeShapeType="1"/>
            </p:cNvSpPr>
            <p:nvPr/>
          </p:nvSpPr>
          <p:spPr bwMode="auto">
            <a:xfrm>
              <a:off x="5193" y="2438"/>
              <a:ext cx="13" cy="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71" name="Line 1891"/>
            <p:cNvSpPr>
              <a:spLocks noChangeShapeType="1"/>
            </p:cNvSpPr>
            <p:nvPr/>
          </p:nvSpPr>
          <p:spPr bwMode="auto">
            <a:xfrm flipV="1">
              <a:off x="5183" y="2493"/>
              <a:ext cx="8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72" name="Line 1892"/>
            <p:cNvSpPr>
              <a:spLocks noChangeShapeType="1"/>
            </p:cNvSpPr>
            <p:nvPr/>
          </p:nvSpPr>
          <p:spPr bwMode="auto">
            <a:xfrm flipH="1">
              <a:off x="5236" y="2415"/>
              <a:ext cx="10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73" name="Line 1893"/>
            <p:cNvSpPr>
              <a:spLocks noChangeShapeType="1"/>
            </p:cNvSpPr>
            <p:nvPr/>
          </p:nvSpPr>
          <p:spPr bwMode="auto">
            <a:xfrm flipV="1">
              <a:off x="5173" y="2543"/>
              <a:ext cx="10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74" name="Line 1894"/>
            <p:cNvSpPr>
              <a:spLocks noChangeShapeType="1"/>
            </p:cNvSpPr>
            <p:nvPr/>
          </p:nvSpPr>
          <p:spPr bwMode="auto">
            <a:xfrm flipH="1">
              <a:off x="5213" y="2500"/>
              <a:ext cx="13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75" name="Freeform 1895"/>
            <p:cNvSpPr>
              <a:spLocks/>
            </p:cNvSpPr>
            <p:nvPr/>
          </p:nvSpPr>
          <p:spPr bwMode="auto">
            <a:xfrm>
              <a:off x="5218" y="2555"/>
              <a:ext cx="55" cy="98"/>
            </a:xfrm>
            <a:custGeom>
              <a:avLst/>
              <a:gdLst>
                <a:gd name="T0" fmla="*/ 0 w 154"/>
                <a:gd name="T1" fmla="*/ 0 h 273"/>
                <a:gd name="T2" fmla="*/ 89 w 154"/>
                <a:gd name="T3" fmla="*/ 273 h 273"/>
                <a:gd name="T4" fmla="*/ 154 w 154"/>
                <a:gd name="T5" fmla="*/ 273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4" h="273">
                  <a:moveTo>
                    <a:pt x="0" y="0"/>
                  </a:moveTo>
                  <a:lnTo>
                    <a:pt x="89" y="273"/>
                  </a:lnTo>
                  <a:lnTo>
                    <a:pt x="154" y="27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76" name="Freeform 1896"/>
            <p:cNvSpPr>
              <a:spLocks/>
            </p:cNvSpPr>
            <p:nvPr/>
          </p:nvSpPr>
          <p:spPr bwMode="auto">
            <a:xfrm>
              <a:off x="5181" y="2590"/>
              <a:ext cx="32" cy="77"/>
            </a:xfrm>
            <a:custGeom>
              <a:avLst/>
              <a:gdLst>
                <a:gd name="T0" fmla="*/ 95 w 95"/>
                <a:gd name="T1" fmla="*/ 0 h 217"/>
                <a:gd name="T2" fmla="*/ 56 w 95"/>
                <a:gd name="T3" fmla="*/ 113 h 217"/>
                <a:gd name="T4" fmla="*/ 0 w 95"/>
                <a:gd name="T5" fmla="*/ 217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5" h="217">
                  <a:moveTo>
                    <a:pt x="95" y="0"/>
                  </a:moveTo>
                  <a:lnTo>
                    <a:pt x="56" y="113"/>
                  </a:lnTo>
                  <a:lnTo>
                    <a:pt x="0" y="21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77" name="Freeform 1897"/>
            <p:cNvSpPr>
              <a:spLocks/>
            </p:cNvSpPr>
            <p:nvPr/>
          </p:nvSpPr>
          <p:spPr bwMode="auto">
            <a:xfrm>
              <a:off x="5321" y="2411"/>
              <a:ext cx="25" cy="254"/>
            </a:xfrm>
            <a:custGeom>
              <a:avLst/>
              <a:gdLst>
                <a:gd name="T0" fmla="*/ 72 w 72"/>
                <a:gd name="T1" fmla="*/ 0 h 714"/>
                <a:gd name="T2" fmla="*/ 72 w 72"/>
                <a:gd name="T3" fmla="*/ 714 h 714"/>
                <a:gd name="T4" fmla="*/ 0 w 72"/>
                <a:gd name="T5" fmla="*/ 610 h 7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2" h="714">
                  <a:moveTo>
                    <a:pt x="72" y="0"/>
                  </a:moveTo>
                  <a:lnTo>
                    <a:pt x="72" y="714"/>
                  </a:lnTo>
                  <a:lnTo>
                    <a:pt x="0" y="61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78" name="Line 1898"/>
            <p:cNvSpPr>
              <a:spLocks noChangeShapeType="1"/>
            </p:cNvSpPr>
            <p:nvPr/>
          </p:nvSpPr>
          <p:spPr bwMode="auto">
            <a:xfrm flipH="1">
              <a:off x="5306" y="2475"/>
              <a:ext cx="55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79" name="Line 1899"/>
            <p:cNvSpPr>
              <a:spLocks noChangeShapeType="1"/>
            </p:cNvSpPr>
            <p:nvPr/>
          </p:nvSpPr>
          <p:spPr bwMode="auto">
            <a:xfrm flipV="1">
              <a:off x="5303" y="2518"/>
              <a:ext cx="58" cy="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80" name="Line 1900"/>
            <p:cNvSpPr>
              <a:spLocks noChangeShapeType="1"/>
            </p:cNvSpPr>
            <p:nvPr/>
          </p:nvSpPr>
          <p:spPr bwMode="auto">
            <a:xfrm>
              <a:off x="5393" y="2406"/>
              <a:ext cx="25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81" name="Line 1901"/>
            <p:cNvSpPr>
              <a:spLocks noChangeShapeType="1"/>
            </p:cNvSpPr>
            <p:nvPr/>
          </p:nvSpPr>
          <p:spPr bwMode="auto">
            <a:xfrm flipV="1">
              <a:off x="5371" y="2450"/>
              <a:ext cx="79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82" name="Line 1902"/>
            <p:cNvSpPr>
              <a:spLocks noChangeShapeType="1"/>
            </p:cNvSpPr>
            <p:nvPr/>
          </p:nvSpPr>
          <p:spPr bwMode="auto">
            <a:xfrm flipH="1">
              <a:off x="5368" y="2513"/>
              <a:ext cx="9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83" name="Line 1903"/>
            <p:cNvSpPr>
              <a:spLocks noChangeShapeType="1"/>
            </p:cNvSpPr>
            <p:nvPr/>
          </p:nvSpPr>
          <p:spPr bwMode="auto">
            <a:xfrm flipV="1">
              <a:off x="5358" y="2558"/>
              <a:ext cx="105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84" name="Line 1904"/>
            <p:cNvSpPr>
              <a:spLocks noChangeShapeType="1"/>
            </p:cNvSpPr>
            <p:nvPr/>
          </p:nvSpPr>
          <p:spPr bwMode="auto">
            <a:xfrm flipH="1" flipV="1">
              <a:off x="5386" y="2600"/>
              <a:ext cx="25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85" name="Line 1905"/>
            <p:cNvSpPr>
              <a:spLocks noChangeShapeType="1"/>
            </p:cNvSpPr>
            <p:nvPr/>
          </p:nvSpPr>
          <p:spPr bwMode="auto">
            <a:xfrm flipH="1" flipV="1">
              <a:off x="5388" y="2475"/>
              <a:ext cx="13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86" name="Line 1906"/>
            <p:cNvSpPr>
              <a:spLocks noChangeShapeType="1"/>
            </p:cNvSpPr>
            <p:nvPr/>
          </p:nvSpPr>
          <p:spPr bwMode="auto">
            <a:xfrm flipH="1">
              <a:off x="5420" y="2455"/>
              <a:ext cx="8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87" name="Line 1907"/>
            <p:cNvSpPr>
              <a:spLocks noChangeShapeType="1"/>
            </p:cNvSpPr>
            <p:nvPr/>
          </p:nvSpPr>
          <p:spPr bwMode="auto">
            <a:xfrm>
              <a:off x="5411" y="2615"/>
              <a:ext cx="47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88" name="Line 1908"/>
            <p:cNvSpPr>
              <a:spLocks noChangeShapeType="1"/>
            </p:cNvSpPr>
            <p:nvPr/>
          </p:nvSpPr>
          <p:spPr bwMode="auto">
            <a:xfrm flipH="1">
              <a:off x="5386" y="2523"/>
              <a:ext cx="17" cy="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89" name="Line 1909"/>
            <p:cNvSpPr>
              <a:spLocks noChangeShapeType="1"/>
            </p:cNvSpPr>
            <p:nvPr/>
          </p:nvSpPr>
          <p:spPr bwMode="auto">
            <a:xfrm flipH="1">
              <a:off x="5416" y="2563"/>
              <a:ext cx="12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90" name="Freeform 1910"/>
            <p:cNvSpPr>
              <a:spLocks/>
            </p:cNvSpPr>
            <p:nvPr/>
          </p:nvSpPr>
          <p:spPr bwMode="auto">
            <a:xfrm>
              <a:off x="5358" y="2618"/>
              <a:ext cx="58" cy="47"/>
            </a:xfrm>
            <a:custGeom>
              <a:avLst/>
              <a:gdLst>
                <a:gd name="T0" fmla="*/ 0 w 161"/>
                <a:gd name="T1" fmla="*/ 128 h 128"/>
                <a:gd name="T2" fmla="*/ 104 w 161"/>
                <a:gd name="T3" fmla="*/ 48 h 128"/>
                <a:gd name="T4" fmla="*/ 161 w 161"/>
                <a:gd name="T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1" h="128">
                  <a:moveTo>
                    <a:pt x="0" y="128"/>
                  </a:moveTo>
                  <a:lnTo>
                    <a:pt x="104" y="48"/>
                  </a:lnTo>
                  <a:lnTo>
                    <a:pt x="16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91" name="Freeform 1911"/>
            <p:cNvSpPr>
              <a:spLocks/>
            </p:cNvSpPr>
            <p:nvPr/>
          </p:nvSpPr>
          <p:spPr bwMode="auto">
            <a:xfrm>
              <a:off x="5508" y="2598"/>
              <a:ext cx="40" cy="40"/>
            </a:xfrm>
            <a:custGeom>
              <a:avLst/>
              <a:gdLst>
                <a:gd name="T0" fmla="*/ 0 w 112"/>
                <a:gd name="T1" fmla="*/ 56 h 112"/>
                <a:gd name="T2" fmla="*/ 0 w 112"/>
                <a:gd name="T3" fmla="*/ 63 h 112"/>
                <a:gd name="T4" fmla="*/ 1 w 112"/>
                <a:gd name="T5" fmla="*/ 69 h 112"/>
                <a:gd name="T6" fmla="*/ 3 w 112"/>
                <a:gd name="T7" fmla="*/ 76 h 112"/>
                <a:gd name="T8" fmla="*/ 6 w 112"/>
                <a:gd name="T9" fmla="*/ 82 h 112"/>
                <a:gd name="T10" fmla="*/ 9 w 112"/>
                <a:gd name="T11" fmla="*/ 87 h 112"/>
                <a:gd name="T12" fmla="*/ 14 w 112"/>
                <a:gd name="T13" fmla="*/ 93 h 112"/>
                <a:gd name="T14" fmla="*/ 19 w 112"/>
                <a:gd name="T15" fmla="*/ 98 h 112"/>
                <a:gd name="T16" fmla="*/ 24 w 112"/>
                <a:gd name="T17" fmla="*/ 102 h 112"/>
                <a:gd name="T18" fmla="*/ 30 w 112"/>
                <a:gd name="T19" fmla="*/ 106 h 112"/>
                <a:gd name="T20" fmla="*/ 36 w 112"/>
                <a:gd name="T21" fmla="*/ 109 h 112"/>
                <a:gd name="T22" fmla="*/ 42 w 112"/>
                <a:gd name="T23" fmla="*/ 111 h 112"/>
                <a:gd name="T24" fmla="*/ 49 w 112"/>
                <a:gd name="T25" fmla="*/ 112 h 112"/>
                <a:gd name="T26" fmla="*/ 56 w 112"/>
                <a:gd name="T27" fmla="*/ 112 h 112"/>
                <a:gd name="T28" fmla="*/ 63 w 112"/>
                <a:gd name="T29" fmla="*/ 112 h 112"/>
                <a:gd name="T30" fmla="*/ 69 w 112"/>
                <a:gd name="T31" fmla="*/ 111 h 112"/>
                <a:gd name="T32" fmla="*/ 75 w 112"/>
                <a:gd name="T33" fmla="*/ 109 h 112"/>
                <a:gd name="T34" fmla="*/ 82 w 112"/>
                <a:gd name="T35" fmla="*/ 106 h 112"/>
                <a:gd name="T36" fmla="*/ 87 w 112"/>
                <a:gd name="T37" fmla="*/ 102 h 112"/>
                <a:gd name="T38" fmla="*/ 94 w 112"/>
                <a:gd name="T39" fmla="*/ 98 h 112"/>
                <a:gd name="T40" fmla="*/ 98 w 112"/>
                <a:gd name="T41" fmla="*/ 93 h 112"/>
                <a:gd name="T42" fmla="*/ 102 w 112"/>
                <a:gd name="T43" fmla="*/ 87 h 112"/>
                <a:gd name="T44" fmla="*/ 105 w 112"/>
                <a:gd name="T45" fmla="*/ 82 h 112"/>
                <a:gd name="T46" fmla="*/ 108 w 112"/>
                <a:gd name="T47" fmla="*/ 76 h 112"/>
                <a:gd name="T48" fmla="*/ 111 w 112"/>
                <a:gd name="T49" fmla="*/ 69 h 112"/>
                <a:gd name="T50" fmla="*/ 112 w 112"/>
                <a:gd name="T51" fmla="*/ 63 h 112"/>
                <a:gd name="T52" fmla="*/ 112 w 112"/>
                <a:gd name="T53" fmla="*/ 56 h 112"/>
                <a:gd name="T54" fmla="*/ 112 w 112"/>
                <a:gd name="T55" fmla="*/ 49 h 112"/>
                <a:gd name="T56" fmla="*/ 111 w 112"/>
                <a:gd name="T57" fmla="*/ 43 h 112"/>
                <a:gd name="T58" fmla="*/ 108 w 112"/>
                <a:gd name="T59" fmla="*/ 36 h 112"/>
                <a:gd name="T60" fmla="*/ 105 w 112"/>
                <a:gd name="T61" fmla="*/ 30 h 112"/>
                <a:gd name="T62" fmla="*/ 102 w 112"/>
                <a:gd name="T63" fmla="*/ 24 h 112"/>
                <a:gd name="T64" fmla="*/ 98 w 112"/>
                <a:gd name="T65" fmla="*/ 18 h 112"/>
                <a:gd name="T66" fmla="*/ 94 w 112"/>
                <a:gd name="T67" fmla="*/ 14 h 112"/>
                <a:gd name="T68" fmla="*/ 87 w 112"/>
                <a:gd name="T69" fmla="*/ 10 h 112"/>
                <a:gd name="T70" fmla="*/ 82 w 112"/>
                <a:gd name="T71" fmla="*/ 7 h 112"/>
                <a:gd name="T72" fmla="*/ 75 w 112"/>
                <a:gd name="T73" fmla="*/ 3 h 112"/>
                <a:gd name="T74" fmla="*/ 69 w 112"/>
                <a:gd name="T75" fmla="*/ 1 h 112"/>
                <a:gd name="T76" fmla="*/ 63 w 112"/>
                <a:gd name="T77" fmla="*/ 0 h 112"/>
                <a:gd name="T78" fmla="*/ 56 w 112"/>
                <a:gd name="T79" fmla="*/ 0 h 112"/>
                <a:gd name="T80" fmla="*/ 49 w 112"/>
                <a:gd name="T81" fmla="*/ 0 h 112"/>
                <a:gd name="T82" fmla="*/ 42 w 112"/>
                <a:gd name="T83" fmla="*/ 1 h 112"/>
                <a:gd name="T84" fmla="*/ 36 w 112"/>
                <a:gd name="T85" fmla="*/ 3 h 112"/>
                <a:gd name="T86" fmla="*/ 30 w 112"/>
                <a:gd name="T87" fmla="*/ 7 h 112"/>
                <a:gd name="T88" fmla="*/ 24 w 112"/>
                <a:gd name="T89" fmla="*/ 10 h 112"/>
                <a:gd name="T90" fmla="*/ 19 w 112"/>
                <a:gd name="T91" fmla="*/ 14 h 112"/>
                <a:gd name="T92" fmla="*/ 14 w 112"/>
                <a:gd name="T93" fmla="*/ 18 h 112"/>
                <a:gd name="T94" fmla="*/ 9 w 112"/>
                <a:gd name="T95" fmla="*/ 24 h 112"/>
                <a:gd name="T96" fmla="*/ 6 w 112"/>
                <a:gd name="T97" fmla="*/ 30 h 112"/>
                <a:gd name="T98" fmla="*/ 3 w 112"/>
                <a:gd name="T99" fmla="*/ 36 h 112"/>
                <a:gd name="T100" fmla="*/ 1 w 112"/>
                <a:gd name="T101" fmla="*/ 43 h 112"/>
                <a:gd name="T102" fmla="*/ 0 w 112"/>
                <a:gd name="T103" fmla="*/ 49 h 112"/>
                <a:gd name="T104" fmla="*/ 0 w 112"/>
                <a:gd name="T105" fmla="*/ 56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2" h="112">
                  <a:moveTo>
                    <a:pt x="0" y="56"/>
                  </a:moveTo>
                  <a:lnTo>
                    <a:pt x="0" y="63"/>
                  </a:lnTo>
                  <a:lnTo>
                    <a:pt x="1" y="69"/>
                  </a:lnTo>
                  <a:lnTo>
                    <a:pt x="3" y="76"/>
                  </a:lnTo>
                  <a:lnTo>
                    <a:pt x="6" y="82"/>
                  </a:lnTo>
                  <a:lnTo>
                    <a:pt x="9" y="87"/>
                  </a:lnTo>
                  <a:lnTo>
                    <a:pt x="14" y="93"/>
                  </a:lnTo>
                  <a:lnTo>
                    <a:pt x="19" y="98"/>
                  </a:lnTo>
                  <a:lnTo>
                    <a:pt x="24" y="102"/>
                  </a:lnTo>
                  <a:lnTo>
                    <a:pt x="30" y="106"/>
                  </a:lnTo>
                  <a:lnTo>
                    <a:pt x="36" y="109"/>
                  </a:lnTo>
                  <a:lnTo>
                    <a:pt x="42" y="111"/>
                  </a:lnTo>
                  <a:lnTo>
                    <a:pt x="49" y="112"/>
                  </a:lnTo>
                  <a:lnTo>
                    <a:pt x="56" y="112"/>
                  </a:lnTo>
                  <a:lnTo>
                    <a:pt x="63" y="112"/>
                  </a:lnTo>
                  <a:lnTo>
                    <a:pt x="69" y="111"/>
                  </a:lnTo>
                  <a:lnTo>
                    <a:pt x="75" y="109"/>
                  </a:lnTo>
                  <a:lnTo>
                    <a:pt x="82" y="106"/>
                  </a:lnTo>
                  <a:lnTo>
                    <a:pt x="87" y="102"/>
                  </a:lnTo>
                  <a:lnTo>
                    <a:pt x="94" y="98"/>
                  </a:lnTo>
                  <a:lnTo>
                    <a:pt x="98" y="93"/>
                  </a:lnTo>
                  <a:lnTo>
                    <a:pt x="102" y="87"/>
                  </a:lnTo>
                  <a:lnTo>
                    <a:pt x="105" y="82"/>
                  </a:lnTo>
                  <a:lnTo>
                    <a:pt x="108" y="76"/>
                  </a:lnTo>
                  <a:lnTo>
                    <a:pt x="111" y="69"/>
                  </a:lnTo>
                  <a:lnTo>
                    <a:pt x="112" y="63"/>
                  </a:lnTo>
                  <a:lnTo>
                    <a:pt x="112" y="56"/>
                  </a:lnTo>
                  <a:lnTo>
                    <a:pt x="112" y="49"/>
                  </a:lnTo>
                  <a:lnTo>
                    <a:pt x="111" y="43"/>
                  </a:lnTo>
                  <a:lnTo>
                    <a:pt x="108" y="36"/>
                  </a:lnTo>
                  <a:lnTo>
                    <a:pt x="105" y="30"/>
                  </a:lnTo>
                  <a:lnTo>
                    <a:pt x="102" y="24"/>
                  </a:lnTo>
                  <a:lnTo>
                    <a:pt x="98" y="18"/>
                  </a:lnTo>
                  <a:lnTo>
                    <a:pt x="94" y="14"/>
                  </a:lnTo>
                  <a:lnTo>
                    <a:pt x="87" y="10"/>
                  </a:lnTo>
                  <a:lnTo>
                    <a:pt x="82" y="7"/>
                  </a:lnTo>
                  <a:lnTo>
                    <a:pt x="75" y="3"/>
                  </a:lnTo>
                  <a:lnTo>
                    <a:pt x="69" y="1"/>
                  </a:lnTo>
                  <a:lnTo>
                    <a:pt x="63" y="0"/>
                  </a:lnTo>
                  <a:lnTo>
                    <a:pt x="56" y="0"/>
                  </a:lnTo>
                  <a:lnTo>
                    <a:pt x="49" y="0"/>
                  </a:lnTo>
                  <a:lnTo>
                    <a:pt x="42" y="1"/>
                  </a:lnTo>
                  <a:lnTo>
                    <a:pt x="36" y="3"/>
                  </a:lnTo>
                  <a:lnTo>
                    <a:pt x="30" y="7"/>
                  </a:lnTo>
                  <a:lnTo>
                    <a:pt x="24" y="10"/>
                  </a:lnTo>
                  <a:lnTo>
                    <a:pt x="19" y="14"/>
                  </a:lnTo>
                  <a:lnTo>
                    <a:pt x="14" y="18"/>
                  </a:lnTo>
                  <a:lnTo>
                    <a:pt x="9" y="24"/>
                  </a:lnTo>
                  <a:lnTo>
                    <a:pt x="6" y="30"/>
                  </a:lnTo>
                  <a:lnTo>
                    <a:pt x="3" y="36"/>
                  </a:lnTo>
                  <a:lnTo>
                    <a:pt x="1" y="43"/>
                  </a:lnTo>
                  <a:lnTo>
                    <a:pt x="0" y="49"/>
                  </a:lnTo>
                  <a:lnTo>
                    <a:pt x="0" y="56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92" name="Freeform 1912"/>
            <p:cNvSpPr>
              <a:spLocks/>
            </p:cNvSpPr>
            <p:nvPr/>
          </p:nvSpPr>
          <p:spPr bwMode="auto">
            <a:xfrm>
              <a:off x="5505" y="2595"/>
              <a:ext cx="48" cy="45"/>
            </a:xfrm>
            <a:custGeom>
              <a:avLst/>
              <a:gdLst>
                <a:gd name="T0" fmla="*/ 129 w 129"/>
                <a:gd name="T1" fmla="*/ 64 h 128"/>
                <a:gd name="T2" fmla="*/ 128 w 129"/>
                <a:gd name="T3" fmla="*/ 56 h 128"/>
                <a:gd name="T4" fmla="*/ 127 w 129"/>
                <a:gd name="T5" fmla="*/ 49 h 128"/>
                <a:gd name="T6" fmla="*/ 125 w 129"/>
                <a:gd name="T7" fmla="*/ 41 h 128"/>
                <a:gd name="T8" fmla="*/ 122 w 129"/>
                <a:gd name="T9" fmla="*/ 34 h 128"/>
                <a:gd name="T10" fmla="*/ 117 w 129"/>
                <a:gd name="T11" fmla="*/ 27 h 128"/>
                <a:gd name="T12" fmla="*/ 113 w 129"/>
                <a:gd name="T13" fmla="*/ 21 h 128"/>
                <a:gd name="T14" fmla="*/ 107 w 129"/>
                <a:gd name="T15" fmla="*/ 16 h 128"/>
                <a:gd name="T16" fmla="*/ 101 w 129"/>
                <a:gd name="T17" fmla="*/ 11 h 128"/>
                <a:gd name="T18" fmla="*/ 95 w 129"/>
                <a:gd name="T19" fmla="*/ 7 h 128"/>
                <a:gd name="T20" fmla="*/ 88 w 129"/>
                <a:gd name="T21" fmla="*/ 4 h 128"/>
                <a:gd name="T22" fmla="*/ 80 w 129"/>
                <a:gd name="T23" fmla="*/ 2 h 128"/>
                <a:gd name="T24" fmla="*/ 73 w 129"/>
                <a:gd name="T25" fmla="*/ 1 h 128"/>
                <a:gd name="T26" fmla="*/ 65 w 129"/>
                <a:gd name="T27" fmla="*/ 0 h 128"/>
                <a:gd name="T28" fmla="*/ 57 w 129"/>
                <a:gd name="T29" fmla="*/ 1 h 128"/>
                <a:gd name="T30" fmla="*/ 49 w 129"/>
                <a:gd name="T31" fmla="*/ 2 h 128"/>
                <a:gd name="T32" fmla="*/ 42 w 129"/>
                <a:gd name="T33" fmla="*/ 4 h 128"/>
                <a:gd name="T34" fmla="*/ 34 w 129"/>
                <a:gd name="T35" fmla="*/ 7 h 128"/>
                <a:gd name="T36" fmla="*/ 28 w 129"/>
                <a:gd name="T37" fmla="*/ 11 h 128"/>
                <a:gd name="T38" fmla="*/ 23 w 129"/>
                <a:gd name="T39" fmla="*/ 16 h 128"/>
                <a:gd name="T40" fmla="*/ 16 w 129"/>
                <a:gd name="T41" fmla="*/ 21 h 128"/>
                <a:gd name="T42" fmla="*/ 12 w 129"/>
                <a:gd name="T43" fmla="*/ 27 h 128"/>
                <a:gd name="T44" fmla="*/ 8 w 129"/>
                <a:gd name="T45" fmla="*/ 34 h 128"/>
                <a:gd name="T46" fmla="*/ 5 w 129"/>
                <a:gd name="T47" fmla="*/ 41 h 128"/>
                <a:gd name="T48" fmla="*/ 2 w 129"/>
                <a:gd name="T49" fmla="*/ 49 h 128"/>
                <a:gd name="T50" fmla="*/ 1 w 129"/>
                <a:gd name="T51" fmla="*/ 56 h 128"/>
                <a:gd name="T52" fmla="*/ 0 w 129"/>
                <a:gd name="T53" fmla="*/ 64 h 128"/>
                <a:gd name="T54" fmla="*/ 1 w 129"/>
                <a:gd name="T55" fmla="*/ 72 h 128"/>
                <a:gd name="T56" fmla="*/ 2 w 129"/>
                <a:gd name="T57" fmla="*/ 79 h 128"/>
                <a:gd name="T58" fmla="*/ 5 w 129"/>
                <a:gd name="T59" fmla="*/ 87 h 128"/>
                <a:gd name="T60" fmla="*/ 8 w 129"/>
                <a:gd name="T61" fmla="*/ 93 h 128"/>
                <a:gd name="T62" fmla="*/ 12 w 129"/>
                <a:gd name="T63" fmla="*/ 101 h 128"/>
                <a:gd name="T64" fmla="*/ 16 w 129"/>
                <a:gd name="T65" fmla="*/ 106 h 128"/>
                <a:gd name="T66" fmla="*/ 23 w 129"/>
                <a:gd name="T67" fmla="*/ 112 h 128"/>
                <a:gd name="T68" fmla="*/ 28 w 129"/>
                <a:gd name="T69" fmla="*/ 117 h 128"/>
                <a:gd name="T70" fmla="*/ 34 w 129"/>
                <a:gd name="T71" fmla="*/ 121 h 128"/>
                <a:gd name="T72" fmla="*/ 42 w 129"/>
                <a:gd name="T73" fmla="*/ 124 h 128"/>
                <a:gd name="T74" fmla="*/ 49 w 129"/>
                <a:gd name="T75" fmla="*/ 126 h 128"/>
                <a:gd name="T76" fmla="*/ 57 w 129"/>
                <a:gd name="T77" fmla="*/ 127 h 128"/>
                <a:gd name="T78" fmla="*/ 65 w 129"/>
                <a:gd name="T79" fmla="*/ 128 h 128"/>
                <a:gd name="T80" fmla="*/ 73 w 129"/>
                <a:gd name="T81" fmla="*/ 127 h 128"/>
                <a:gd name="T82" fmla="*/ 80 w 129"/>
                <a:gd name="T83" fmla="*/ 126 h 128"/>
                <a:gd name="T84" fmla="*/ 88 w 129"/>
                <a:gd name="T85" fmla="*/ 124 h 128"/>
                <a:gd name="T86" fmla="*/ 95 w 129"/>
                <a:gd name="T87" fmla="*/ 121 h 128"/>
                <a:gd name="T88" fmla="*/ 101 w 129"/>
                <a:gd name="T89" fmla="*/ 117 h 128"/>
                <a:gd name="T90" fmla="*/ 107 w 129"/>
                <a:gd name="T91" fmla="*/ 112 h 128"/>
                <a:gd name="T92" fmla="*/ 113 w 129"/>
                <a:gd name="T93" fmla="*/ 106 h 128"/>
                <a:gd name="T94" fmla="*/ 117 w 129"/>
                <a:gd name="T95" fmla="*/ 101 h 128"/>
                <a:gd name="T96" fmla="*/ 122 w 129"/>
                <a:gd name="T97" fmla="*/ 93 h 128"/>
                <a:gd name="T98" fmla="*/ 125 w 129"/>
                <a:gd name="T99" fmla="*/ 87 h 128"/>
                <a:gd name="T100" fmla="*/ 127 w 129"/>
                <a:gd name="T101" fmla="*/ 79 h 128"/>
                <a:gd name="T102" fmla="*/ 128 w 129"/>
                <a:gd name="T103" fmla="*/ 72 h 128"/>
                <a:gd name="T104" fmla="*/ 129 w 129"/>
                <a:gd name="T105" fmla="*/ 64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9" h="128">
                  <a:moveTo>
                    <a:pt x="129" y="64"/>
                  </a:moveTo>
                  <a:lnTo>
                    <a:pt x="128" y="56"/>
                  </a:lnTo>
                  <a:lnTo>
                    <a:pt x="127" y="49"/>
                  </a:lnTo>
                  <a:lnTo>
                    <a:pt x="125" y="41"/>
                  </a:lnTo>
                  <a:lnTo>
                    <a:pt x="122" y="34"/>
                  </a:lnTo>
                  <a:lnTo>
                    <a:pt x="117" y="27"/>
                  </a:lnTo>
                  <a:lnTo>
                    <a:pt x="113" y="21"/>
                  </a:lnTo>
                  <a:lnTo>
                    <a:pt x="107" y="16"/>
                  </a:lnTo>
                  <a:lnTo>
                    <a:pt x="101" y="11"/>
                  </a:lnTo>
                  <a:lnTo>
                    <a:pt x="95" y="7"/>
                  </a:lnTo>
                  <a:lnTo>
                    <a:pt x="88" y="4"/>
                  </a:lnTo>
                  <a:lnTo>
                    <a:pt x="80" y="2"/>
                  </a:lnTo>
                  <a:lnTo>
                    <a:pt x="73" y="1"/>
                  </a:lnTo>
                  <a:lnTo>
                    <a:pt x="65" y="0"/>
                  </a:lnTo>
                  <a:lnTo>
                    <a:pt x="57" y="1"/>
                  </a:lnTo>
                  <a:lnTo>
                    <a:pt x="49" y="2"/>
                  </a:lnTo>
                  <a:lnTo>
                    <a:pt x="42" y="4"/>
                  </a:lnTo>
                  <a:lnTo>
                    <a:pt x="34" y="7"/>
                  </a:lnTo>
                  <a:lnTo>
                    <a:pt x="28" y="11"/>
                  </a:lnTo>
                  <a:lnTo>
                    <a:pt x="23" y="16"/>
                  </a:lnTo>
                  <a:lnTo>
                    <a:pt x="16" y="21"/>
                  </a:lnTo>
                  <a:lnTo>
                    <a:pt x="12" y="27"/>
                  </a:lnTo>
                  <a:lnTo>
                    <a:pt x="8" y="34"/>
                  </a:lnTo>
                  <a:lnTo>
                    <a:pt x="5" y="41"/>
                  </a:lnTo>
                  <a:lnTo>
                    <a:pt x="2" y="49"/>
                  </a:lnTo>
                  <a:lnTo>
                    <a:pt x="1" y="56"/>
                  </a:lnTo>
                  <a:lnTo>
                    <a:pt x="0" y="64"/>
                  </a:lnTo>
                  <a:lnTo>
                    <a:pt x="1" y="72"/>
                  </a:lnTo>
                  <a:lnTo>
                    <a:pt x="2" y="79"/>
                  </a:lnTo>
                  <a:lnTo>
                    <a:pt x="5" y="87"/>
                  </a:lnTo>
                  <a:lnTo>
                    <a:pt x="8" y="93"/>
                  </a:lnTo>
                  <a:lnTo>
                    <a:pt x="12" y="101"/>
                  </a:lnTo>
                  <a:lnTo>
                    <a:pt x="16" y="106"/>
                  </a:lnTo>
                  <a:lnTo>
                    <a:pt x="23" y="112"/>
                  </a:lnTo>
                  <a:lnTo>
                    <a:pt x="28" y="117"/>
                  </a:lnTo>
                  <a:lnTo>
                    <a:pt x="34" y="121"/>
                  </a:lnTo>
                  <a:lnTo>
                    <a:pt x="42" y="124"/>
                  </a:lnTo>
                  <a:lnTo>
                    <a:pt x="49" y="126"/>
                  </a:lnTo>
                  <a:lnTo>
                    <a:pt x="57" y="127"/>
                  </a:lnTo>
                  <a:lnTo>
                    <a:pt x="65" y="128"/>
                  </a:lnTo>
                  <a:lnTo>
                    <a:pt x="73" y="127"/>
                  </a:lnTo>
                  <a:lnTo>
                    <a:pt x="80" y="126"/>
                  </a:lnTo>
                  <a:lnTo>
                    <a:pt x="88" y="124"/>
                  </a:lnTo>
                  <a:lnTo>
                    <a:pt x="95" y="121"/>
                  </a:lnTo>
                  <a:lnTo>
                    <a:pt x="101" y="117"/>
                  </a:lnTo>
                  <a:lnTo>
                    <a:pt x="107" y="112"/>
                  </a:lnTo>
                  <a:lnTo>
                    <a:pt x="113" y="106"/>
                  </a:lnTo>
                  <a:lnTo>
                    <a:pt x="117" y="101"/>
                  </a:lnTo>
                  <a:lnTo>
                    <a:pt x="122" y="93"/>
                  </a:lnTo>
                  <a:lnTo>
                    <a:pt x="125" y="87"/>
                  </a:lnTo>
                  <a:lnTo>
                    <a:pt x="127" y="79"/>
                  </a:lnTo>
                  <a:lnTo>
                    <a:pt x="128" y="72"/>
                  </a:lnTo>
                  <a:lnTo>
                    <a:pt x="129" y="64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303993" name="Line 1913"/>
          <p:cNvSpPr>
            <a:spLocks noChangeShapeType="1"/>
          </p:cNvSpPr>
          <p:nvPr/>
        </p:nvSpPr>
        <p:spPr bwMode="auto">
          <a:xfrm>
            <a:off x="576263" y="5465763"/>
            <a:ext cx="842486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  <p:grpSp>
        <p:nvGrpSpPr>
          <p:cNvPr id="303994" name="Group 1914"/>
          <p:cNvGrpSpPr>
            <a:grpSpLocks/>
          </p:cNvGrpSpPr>
          <p:nvPr/>
        </p:nvGrpSpPr>
        <p:grpSpPr bwMode="auto">
          <a:xfrm>
            <a:off x="1023938" y="4721225"/>
            <a:ext cx="1155700" cy="415925"/>
            <a:chOff x="645" y="2974"/>
            <a:chExt cx="728" cy="262"/>
          </a:xfrm>
        </p:grpSpPr>
        <p:sp>
          <p:nvSpPr>
            <p:cNvPr id="303995" name="Line 1915"/>
            <p:cNvSpPr>
              <a:spLocks noChangeShapeType="1"/>
            </p:cNvSpPr>
            <p:nvPr/>
          </p:nvSpPr>
          <p:spPr bwMode="auto">
            <a:xfrm flipH="1">
              <a:off x="650" y="3052"/>
              <a:ext cx="62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96" name="Line 1916"/>
            <p:cNvSpPr>
              <a:spLocks noChangeShapeType="1"/>
            </p:cNvSpPr>
            <p:nvPr/>
          </p:nvSpPr>
          <p:spPr bwMode="auto">
            <a:xfrm flipH="1">
              <a:off x="697" y="3132"/>
              <a:ext cx="63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97" name="Line 1917"/>
            <p:cNvSpPr>
              <a:spLocks noChangeShapeType="1"/>
            </p:cNvSpPr>
            <p:nvPr/>
          </p:nvSpPr>
          <p:spPr bwMode="auto">
            <a:xfrm>
              <a:off x="760" y="3042"/>
              <a:ext cx="0" cy="1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98" name="Freeform 1918"/>
            <p:cNvSpPr>
              <a:spLocks/>
            </p:cNvSpPr>
            <p:nvPr/>
          </p:nvSpPr>
          <p:spPr bwMode="auto">
            <a:xfrm>
              <a:off x="775" y="3112"/>
              <a:ext cx="32" cy="84"/>
            </a:xfrm>
            <a:custGeom>
              <a:avLst/>
              <a:gdLst>
                <a:gd name="T0" fmla="*/ 88 w 88"/>
                <a:gd name="T1" fmla="*/ 0 h 241"/>
                <a:gd name="T2" fmla="*/ 47 w 88"/>
                <a:gd name="T3" fmla="*/ 241 h 241"/>
                <a:gd name="T4" fmla="*/ 0 w 88"/>
                <a:gd name="T5" fmla="*/ 16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8" h="241">
                  <a:moveTo>
                    <a:pt x="88" y="0"/>
                  </a:moveTo>
                  <a:lnTo>
                    <a:pt x="47" y="241"/>
                  </a:lnTo>
                  <a:lnTo>
                    <a:pt x="0" y="16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3999" name="Line 1919"/>
            <p:cNvSpPr>
              <a:spLocks noChangeShapeType="1"/>
            </p:cNvSpPr>
            <p:nvPr/>
          </p:nvSpPr>
          <p:spPr bwMode="auto">
            <a:xfrm flipV="1">
              <a:off x="722" y="3119"/>
              <a:ext cx="83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00" name="Line 1920"/>
            <p:cNvSpPr>
              <a:spLocks noChangeShapeType="1"/>
            </p:cNvSpPr>
            <p:nvPr/>
          </p:nvSpPr>
          <p:spPr bwMode="auto">
            <a:xfrm flipH="1">
              <a:off x="727" y="3072"/>
              <a:ext cx="3" cy="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01" name="Line 1921"/>
            <p:cNvSpPr>
              <a:spLocks noChangeShapeType="1"/>
            </p:cNvSpPr>
            <p:nvPr/>
          </p:nvSpPr>
          <p:spPr bwMode="auto">
            <a:xfrm flipH="1">
              <a:off x="730" y="3074"/>
              <a:ext cx="6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02" name="Line 1922"/>
            <p:cNvSpPr>
              <a:spLocks noChangeShapeType="1"/>
            </p:cNvSpPr>
            <p:nvPr/>
          </p:nvSpPr>
          <p:spPr bwMode="auto">
            <a:xfrm flipH="1">
              <a:off x="785" y="3027"/>
              <a:ext cx="5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03" name="Line 1923"/>
            <p:cNvSpPr>
              <a:spLocks noChangeShapeType="1"/>
            </p:cNvSpPr>
            <p:nvPr/>
          </p:nvSpPr>
          <p:spPr bwMode="auto">
            <a:xfrm flipV="1">
              <a:off x="725" y="3037"/>
              <a:ext cx="62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04" name="Line 1924"/>
            <p:cNvSpPr>
              <a:spLocks noChangeShapeType="1"/>
            </p:cNvSpPr>
            <p:nvPr/>
          </p:nvSpPr>
          <p:spPr bwMode="auto">
            <a:xfrm flipH="1">
              <a:off x="767" y="2974"/>
              <a:ext cx="18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05" name="Line 1925"/>
            <p:cNvSpPr>
              <a:spLocks noChangeShapeType="1"/>
            </p:cNvSpPr>
            <p:nvPr/>
          </p:nvSpPr>
          <p:spPr bwMode="auto">
            <a:xfrm>
              <a:off x="732" y="2982"/>
              <a:ext cx="13" cy="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06" name="Line 1926"/>
            <p:cNvSpPr>
              <a:spLocks noChangeShapeType="1"/>
            </p:cNvSpPr>
            <p:nvPr/>
          </p:nvSpPr>
          <p:spPr bwMode="auto">
            <a:xfrm>
              <a:off x="690" y="3079"/>
              <a:ext cx="22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07" name="Line 1927"/>
            <p:cNvSpPr>
              <a:spLocks noChangeShapeType="1"/>
            </p:cNvSpPr>
            <p:nvPr/>
          </p:nvSpPr>
          <p:spPr bwMode="auto">
            <a:xfrm flipH="1">
              <a:off x="645" y="3062"/>
              <a:ext cx="45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08" name="Line 1928"/>
            <p:cNvSpPr>
              <a:spLocks noChangeShapeType="1"/>
            </p:cNvSpPr>
            <p:nvPr/>
          </p:nvSpPr>
          <p:spPr bwMode="auto">
            <a:xfrm>
              <a:off x="690" y="2977"/>
              <a:ext cx="0" cy="2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09" name="Line 1929"/>
            <p:cNvSpPr>
              <a:spLocks noChangeShapeType="1"/>
            </p:cNvSpPr>
            <p:nvPr/>
          </p:nvSpPr>
          <p:spPr bwMode="auto">
            <a:xfrm flipV="1">
              <a:off x="849" y="3002"/>
              <a:ext cx="8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10" name="Line 1930"/>
            <p:cNvSpPr>
              <a:spLocks noChangeShapeType="1"/>
            </p:cNvSpPr>
            <p:nvPr/>
          </p:nvSpPr>
          <p:spPr bwMode="auto">
            <a:xfrm flipV="1">
              <a:off x="840" y="3089"/>
              <a:ext cx="99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11" name="Line 1931"/>
            <p:cNvSpPr>
              <a:spLocks noChangeShapeType="1"/>
            </p:cNvSpPr>
            <p:nvPr/>
          </p:nvSpPr>
          <p:spPr bwMode="auto">
            <a:xfrm flipH="1">
              <a:off x="847" y="3157"/>
              <a:ext cx="25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12" name="Line 1932"/>
            <p:cNvSpPr>
              <a:spLocks noChangeShapeType="1"/>
            </p:cNvSpPr>
            <p:nvPr/>
          </p:nvSpPr>
          <p:spPr bwMode="auto">
            <a:xfrm flipH="1">
              <a:off x="937" y="2982"/>
              <a:ext cx="40" cy="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13" name="Line 1933"/>
            <p:cNvSpPr>
              <a:spLocks noChangeShapeType="1"/>
            </p:cNvSpPr>
            <p:nvPr/>
          </p:nvSpPr>
          <p:spPr bwMode="auto">
            <a:xfrm flipH="1">
              <a:off x="927" y="3054"/>
              <a:ext cx="52" cy="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14" name="Freeform 1934"/>
            <p:cNvSpPr>
              <a:spLocks/>
            </p:cNvSpPr>
            <p:nvPr/>
          </p:nvSpPr>
          <p:spPr bwMode="auto">
            <a:xfrm>
              <a:off x="914" y="3107"/>
              <a:ext cx="80" cy="129"/>
            </a:xfrm>
            <a:custGeom>
              <a:avLst/>
              <a:gdLst>
                <a:gd name="T0" fmla="*/ 218 w 218"/>
                <a:gd name="T1" fmla="*/ 0 h 369"/>
                <a:gd name="T2" fmla="*/ 161 w 218"/>
                <a:gd name="T3" fmla="*/ 152 h 369"/>
                <a:gd name="T4" fmla="*/ 97 w 218"/>
                <a:gd name="T5" fmla="*/ 272 h 369"/>
                <a:gd name="T6" fmla="*/ 0 w 218"/>
                <a:gd name="T7" fmla="*/ 369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8" h="369">
                  <a:moveTo>
                    <a:pt x="218" y="0"/>
                  </a:moveTo>
                  <a:lnTo>
                    <a:pt x="161" y="152"/>
                  </a:lnTo>
                  <a:lnTo>
                    <a:pt x="97" y="272"/>
                  </a:lnTo>
                  <a:lnTo>
                    <a:pt x="0" y="36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15" name="Line 1935"/>
            <p:cNvSpPr>
              <a:spLocks noChangeShapeType="1"/>
            </p:cNvSpPr>
            <p:nvPr/>
          </p:nvSpPr>
          <p:spPr bwMode="auto">
            <a:xfrm flipV="1">
              <a:off x="872" y="3109"/>
              <a:ext cx="7" cy="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16" name="Line 1936"/>
            <p:cNvSpPr>
              <a:spLocks noChangeShapeType="1"/>
            </p:cNvSpPr>
            <p:nvPr/>
          </p:nvSpPr>
          <p:spPr bwMode="auto">
            <a:xfrm>
              <a:off x="912" y="3007"/>
              <a:ext cx="0" cy="2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17" name="Line 1937"/>
            <p:cNvSpPr>
              <a:spLocks noChangeShapeType="1"/>
            </p:cNvSpPr>
            <p:nvPr/>
          </p:nvSpPr>
          <p:spPr bwMode="auto">
            <a:xfrm>
              <a:off x="879" y="3017"/>
              <a:ext cx="0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18" name="Line 1938"/>
            <p:cNvSpPr>
              <a:spLocks noChangeShapeType="1"/>
            </p:cNvSpPr>
            <p:nvPr/>
          </p:nvSpPr>
          <p:spPr bwMode="auto">
            <a:xfrm>
              <a:off x="1154" y="3162"/>
              <a:ext cx="27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19" name="Line 1939"/>
            <p:cNvSpPr>
              <a:spLocks noChangeShapeType="1"/>
            </p:cNvSpPr>
            <p:nvPr/>
          </p:nvSpPr>
          <p:spPr bwMode="auto">
            <a:xfrm flipH="1">
              <a:off x="1074" y="3162"/>
              <a:ext cx="45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20" name="Freeform 1940"/>
            <p:cNvSpPr>
              <a:spLocks/>
            </p:cNvSpPr>
            <p:nvPr/>
          </p:nvSpPr>
          <p:spPr bwMode="auto">
            <a:xfrm>
              <a:off x="1116" y="3142"/>
              <a:ext cx="23" cy="89"/>
            </a:xfrm>
            <a:custGeom>
              <a:avLst/>
              <a:gdLst>
                <a:gd name="T0" fmla="*/ 64 w 64"/>
                <a:gd name="T1" fmla="*/ 0 h 249"/>
                <a:gd name="T2" fmla="*/ 64 w 64"/>
                <a:gd name="T3" fmla="*/ 249 h 249"/>
                <a:gd name="T4" fmla="*/ 0 w 64"/>
                <a:gd name="T5" fmla="*/ 168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" h="249">
                  <a:moveTo>
                    <a:pt x="64" y="0"/>
                  </a:moveTo>
                  <a:lnTo>
                    <a:pt x="64" y="249"/>
                  </a:lnTo>
                  <a:lnTo>
                    <a:pt x="0" y="16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21" name="Line 1941"/>
            <p:cNvSpPr>
              <a:spLocks noChangeShapeType="1"/>
            </p:cNvSpPr>
            <p:nvPr/>
          </p:nvSpPr>
          <p:spPr bwMode="auto">
            <a:xfrm>
              <a:off x="1156" y="3117"/>
              <a:ext cx="18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22" name="Line 1942"/>
            <p:cNvSpPr>
              <a:spLocks noChangeShapeType="1"/>
            </p:cNvSpPr>
            <p:nvPr/>
          </p:nvSpPr>
          <p:spPr bwMode="auto">
            <a:xfrm flipV="1">
              <a:off x="1097" y="3139"/>
              <a:ext cx="67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23" name="Line 1943"/>
            <p:cNvSpPr>
              <a:spLocks noChangeShapeType="1"/>
            </p:cNvSpPr>
            <p:nvPr/>
          </p:nvSpPr>
          <p:spPr bwMode="auto">
            <a:xfrm flipH="1">
              <a:off x="1104" y="3084"/>
              <a:ext cx="57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24" name="Line 1944"/>
            <p:cNvSpPr>
              <a:spLocks noChangeShapeType="1"/>
            </p:cNvSpPr>
            <p:nvPr/>
          </p:nvSpPr>
          <p:spPr bwMode="auto">
            <a:xfrm flipV="1">
              <a:off x="1099" y="3107"/>
              <a:ext cx="45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25" name="Line 1945"/>
            <p:cNvSpPr>
              <a:spLocks noChangeShapeType="1"/>
            </p:cNvSpPr>
            <p:nvPr/>
          </p:nvSpPr>
          <p:spPr bwMode="auto">
            <a:xfrm flipH="1">
              <a:off x="1106" y="3072"/>
              <a:ext cx="33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26" name="Line 1946"/>
            <p:cNvSpPr>
              <a:spLocks noChangeShapeType="1"/>
            </p:cNvSpPr>
            <p:nvPr/>
          </p:nvSpPr>
          <p:spPr bwMode="auto">
            <a:xfrm>
              <a:off x="1134" y="2997"/>
              <a:ext cx="0" cy="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27" name="Line 1947"/>
            <p:cNvSpPr>
              <a:spLocks noChangeShapeType="1"/>
            </p:cNvSpPr>
            <p:nvPr/>
          </p:nvSpPr>
          <p:spPr bwMode="auto">
            <a:xfrm flipV="1">
              <a:off x="1104" y="3027"/>
              <a:ext cx="50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28" name="Line 1948"/>
            <p:cNvSpPr>
              <a:spLocks noChangeShapeType="1"/>
            </p:cNvSpPr>
            <p:nvPr/>
          </p:nvSpPr>
          <p:spPr bwMode="auto">
            <a:xfrm flipH="1">
              <a:off x="1101" y="3059"/>
              <a:ext cx="68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29" name="Line 1949"/>
            <p:cNvSpPr>
              <a:spLocks noChangeShapeType="1"/>
            </p:cNvSpPr>
            <p:nvPr/>
          </p:nvSpPr>
          <p:spPr bwMode="auto">
            <a:xfrm flipH="1">
              <a:off x="1161" y="2982"/>
              <a:ext cx="8" cy="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30" name="Line 1950"/>
            <p:cNvSpPr>
              <a:spLocks noChangeShapeType="1"/>
            </p:cNvSpPr>
            <p:nvPr/>
          </p:nvSpPr>
          <p:spPr bwMode="auto">
            <a:xfrm flipV="1">
              <a:off x="1099" y="2992"/>
              <a:ext cx="65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31" name="Line 1951"/>
            <p:cNvSpPr>
              <a:spLocks noChangeShapeType="1"/>
            </p:cNvSpPr>
            <p:nvPr/>
          </p:nvSpPr>
          <p:spPr bwMode="auto">
            <a:xfrm>
              <a:off x="1099" y="2982"/>
              <a:ext cx="2" cy="1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32" name="Line 1952"/>
            <p:cNvSpPr>
              <a:spLocks noChangeShapeType="1"/>
            </p:cNvSpPr>
            <p:nvPr/>
          </p:nvSpPr>
          <p:spPr bwMode="auto">
            <a:xfrm flipV="1">
              <a:off x="1027" y="3154"/>
              <a:ext cx="55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33" name="Line 1953"/>
            <p:cNvSpPr>
              <a:spLocks noChangeShapeType="1"/>
            </p:cNvSpPr>
            <p:nvPr/>
          </p:nvSpPr>
          <p:spPr bwMode="auto">
            <a:xfrm>
              <a:off x="1077" y="3134"/>
              <a:ext cx="10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34" name="Line 1954"/>
            <p:cNvSpPr>
              <a:spLocks noChangeShapeType="1"/>
            </p:cNvSpPr>
            <p:nvPr/>
          </p:nvSpPr>
          <p:spPr bwMode="auto">
            <a:xfrm>
              <a:off x="1059" y="2982"/>
              <a:ext cx="0" cy="1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35" name="Line 1955"/>
            <p:cNvSpPr>
              <a:spLocks noChangeShapeType="1"/>
            </p:cNvSpPr>
            <p:nvPr/>
          </p:nvSpPr>
          <p:spPr bwMode="auto">
            <a:xfrm flipH="1">
              <a:off x="1039" y="3099"/>
              <a:ext cx="45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36" name="Line 1956"/>
            <p:cNvSpPr>
              <a:spLocks noChangeShapeType="1"/>
            </p:cNvSpPr>
            <p:nvPr/>
          </p:nvSpPr>
          <p:spPr bwMode="auto">
            <a:xfrm flipH="1">
              <a:off x="1079" y="3037"/>
              <a:ext cx="5" cy="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37" name="Line 1957"/>
            <p:cNvSpPr>
              <a:spLocks noChangeShapeType="1"/>
            </p:cNvSpPr>
            <p:nvPr/>
          </p:nvSpPr>
          <p:spPr bwMode="auto">
            <a:xfrm flipV="1">
              <a:off x="1039" y="3044"/>
              <a:ext cx="43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38" name="Line 1958"/>
            <p:cNvSpPr>
              <a:spLocks noChangeShapeType="1"/>
            </p:cNvSpPr>
            <p:nvPr/>
          </p:nvSpPr>
          <p:spPr bwMode="auto">
            <a:xfrm>
              <a:off x="1039" y="3034"/>
              <a:ext cx="0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39" name="Line 1959"/>
            <p:cNvSpPr>
              <a:spLocks noChangeShapeType="1"/>
            </p:cNvSpPr>
            <p:nvPr/>
          </p:nvSpPr>
          <p:spPr bwMode="auto">
            <a:xfrm flipH="1">
              <a:off x="1224" y="2989"/>
              <a:ext cx="35" cy="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40" name="Line 1960"/>
            <p:cNvSpPr>
              <a:spLocks noChangeShapeType="1"/>
            </p:cNvSpPr>
            <p:nvPr/>
          </p:nvSpPr>
          <p:spPr bwMode="auto">
            <a:xfrm flipV="1">
              <a:off x="1219" y="3169"/>
              <a:ext cx="60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41" name="Line 1961"/>
            <p:cNvSpPr>
              <a:spLocks noChangeShapeType="1"/>
            </p:cNvSpPr>
            <p:nvPr/>
          </p:nvSpPr>
          <p:spPr bwMode="auto">
            <a:xfrm flipV="1">
              <a:off x="1229" y="3127"/>
              <a:ext cx="5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42" name="Line 1962"/>
            <p:cNvSpPr>
              <a:spLocks noChangeShapeType="1"/>
            </p:cNvSpPr>
            <p:nvPr/>
          </p:nvSpPr>
          <p:spPr bwMode="auto">
            <a:xfrm flipH="1">
              <a:off x="1234" y="3049"/>
              <a:ext cx="45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43" name="Line 1963"/>
            <p:cNvSpPr>
              <a:spLocks noChangeShapeType="1"/>
            </p:cNvSpPr>
            <p:nvPr/>
          </p:nvSpPr>
          <p:spPr bwMode="auto">
            <a:xfrm flipV="1">
              <a:off x="1219" y="3064"/>
              <a:ext cx="5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44" name="Line 1964"/>
            <p:cNvSpPr>
              <a:spLocks noChangeShapeType="1"/>
            </p:cNvSpPr>
            <p:nvPr/>
          </p:nvSpPr>
          <p:spPr bwMode="auto">
            <a:xfrm>
              <a:off x="1324" y="2989"/>
              <a:ext cx="10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45" name="Line 1965"/>
            <p:cNvSpPr>
              <a:spLocks noChangeShapeType="1"/>
            </p:cNvSpPr>
            <p:nvPr/>
          </p:nvSpPr>
          <p:spPr bwMode="auto">
            <a:xfrm flipV="1">
              <a:off x="1291" y="3054"/>
              <a:ext cx="82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46" name="Freeform 1966"/>
            <p:cNvSpPr>
              <a:spLocks/>
            </p:cNvSpPr>
            <p:nvPr/>
          </p:nvSpPr>
          <p:spPr bwMode="auto">
            <a:xfrm>
              <a:off x="1301" y="3089"/>
              <a:ext cx="72" cy="140"/>
            </a:xfrm>
            <a:custGeom>
              <a:avLst/>
              <a:gdLst>
                <a:gd name="T0" fmla="*/ 0 w 201"/>
                <a:gd name="T1" fmla="*/ 0 h 392"/>
                <a:gd name="T2" fmla="*/ 145 w 201"/>
                <a:gd name="T3" fmla="*/ 392 h 392"/>
                <a:gd name="T4" fmla="*/ 201 w 201"/>
                <a:gd name="T5" fmla="*/ 392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1" h="392">
                  <a:moveTo>
                    <a:pt x="0" y="0"/>
                  </a:moveTo>
                  <a:lnTo>
                    <a:pt x="145" y="392"/>
                  </a:lnTo>
                  <a:lnTo>
                    <a:pt x="201" y="39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47" name="Freeform 1967"/>
            <p:cNvSpPr>
              <a:spLocks/>
            </p:cNvSpPr>
            <p:nvPr/>
          </p:nvSpPr>
          <p:spPr bwMode="auto">
            <a:xfrm>
              <a:off x="1259" y="3072"/>
              <a:ext cx="92" cy="159"/>
            </a:xfrm>
            <a:custGeom>
              <a:avLst/>
              <a:gdLst>
                <a:gd name="T0" fmla="*/ 257 w 257"/>
                <a:gd name="T1" fmla="*/ 0 h 450"/>
                <a:gd name="T2" fmla="*/ 184 w 257"/>
                <a:gd name="T3" fmla="*/ 225 h 450"/>
                <a:gd name="T4" fmla="*/ 112 w 257"/>
                <a:gd name="T5" fmla="*/ 346 h 450"/>
                <a:gd name="T6" fmla="*/ 0 w 257"/>
                <a:gd name="T7" fmla="*/ 450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7" h="450">
                  <a:moveTo>
                    <a:pt x="257" y="0"/>
                  </a:moveTo>
                  <a:lnTo>
                    <a:pt x="184" y="225"/>
                  </a:lnTo>
                  <a:lnTo>
                    <a:pt x="112" y="346"/>
                  </a:lnTo>
                  <a:lnTo>
                    <a:pt x="0" y="45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04048" name="Group 1968"/>
          <p:cNvGrpSpPr>
            <a:grpSpLocks/>
          </p:cNvGrpSpPr>
          <p:nvPr/>
        </p:nvGrpSpPr>
        <p:grpSpPr bwMode="auto">
          <a:xfrm>
            <a:off x="785813" y="5854700"/>
            <a:ext cx="1454150" cy="407988"/>
            <a:chOff x="495" y="3688"/>
            <a:chExt cx="916" cy="257"/>
          </a:xfrm>
        </p:grpSpPr>
        <p:sp>
          <p:nvSpPr>
            <p:cNvPr id="304049" name="Line 1969"/>
            <p:cNvSpPr>
              <a:spLocks noChangeShapeType="1"/>
            </p:cNvSpPr>
            <p:nvPr/>
          </p:nvSpPr>
          <p:spPr bwMode="auto">
            <a:xfrm flipH="1">
              <a:off x="495" y="3693"/>
              <a:ext cx="43" cy="1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50" name="Line 1970"/>
            <p:cNvSpPr>
              <a:spLocks noChangeShapeType="1"/>
            </p:cNvSpPr>
            <p:nvPr/>
          </p:nvSpPr>
          <p:spPr bwMode="auto">
            <a:xfrm flipH="1">
              <a:off x="533" y="3783"/>
              <a:ext cx="2" cy="1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51" name="Line 1971"/>
            <p:cNvSpPr>
              <a:spLocks noChangeShapeType="1"/>
            </p:cNvSpPr>
            <p:nvPr/>
          </p:nvSpPr>
          <p:spPr bwMode="auto">
            <a:xfrm flipV="1">
              <a:off x="528" y="3873"/>
              <a:ext cx="35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52" name="Freeform 1972"/>
            <p:cNvSpPr>
              <a:spLocks/>
            </p:cNvSpPr>
            <p:nvPr/>
          </p:nvSpPr>
          <p:spPr bwMode="auto">
            <a:xfrm>
              <a:off x="548" y="3695"/>
              <a:ext cx="32" cy="245"/>
            </a:xfrm>
            <a:custGeom>
              <a:avLst/>
              <a:gdLst>
                <a:gd name="T0" fmla="*/ 88 w 88"/>
                <a:gd name="T1" fmla="*/ 0 h 683"/>
                <a:gd name="T2" fmla="*/ 79 w 88"/>
                <a:gd name="T3" fmla="*/ 329 h 683"/>
                <a:gd name="T4" fmla="*/ 64 w 88"/>
                <a:gd name="T5" fmla="*/ 522 h 683"/>
                <a:gd name="T6" fmla="*/ 0 w 88"/>
                <a:gd name="T7" fmla="*/ 683 h 6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683">
                  <a:moveTo>
                    <a:pt x="88" y="0"/>
                  </a:moveTo>
                  <a:lnTo>
                    <a:pt x="79" y="329"/>
                  </a:lnTo>
                  <a:lnTo>
                    <a:pt x="64" y="522"/>
                  </a:lnTo>
                  <a:lnTo>
                    <a:pt x="0" y="68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53" name="Line 1973"/>
            <p:cNvSpPr>
              <a:spLocks noChangeShapeType="1"/>
            </p:cNvSpPr>
            <p:nvPr/>
          </p:nvSpPr>
          <p:spPr bwMode="auto">
            <a:xfrm flipH="1">
              <a:off x="612" y="3768"/>
              <a:ext cx="3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54" name="Line 1974"/>
            <p:cNvSpPr>
              <a:spLocks noChangeShapeType="1"/>
            </p:cNvSpPr>
            <p:nvPr/>
          </p:nvSpPr>
          <p:spPr bwMode="auto">
            <a:xfrm>
              <a:off x="590" y="3850"/>
              <a:ext cx="3" cy="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55" name="Line 1975"/>
            <p:cNvSpPr>
              <a:spLocks noChangeShapeType="1"/>
            </p:cNvSpPr>
            <p:nvPr/>
          </p:nvSpPr>
          <p:spPr bwMode="auto">
            <a:xfrm flipV="1">
              <a:off x="593" y="3910"/>
              <a:ext cx="49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56" name="Line 1976"/>
            <p:cNvSpPr>
              <a:spLocks noChangeShapeType="1"/>
            </p:cNvSpPr>
            <p:nvPr/>
          </p:nvSpPr>
          <p:spPr bwMode="auto">
            <a:xfrm flipV="1">
              <a:off x="635" y="3848"/>
              <a:ext cx="7" cy="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57" name="Line 1977"/>
            <p:cNvSpPr>
              <a:spLocks noChangeShapeType="1"/>
            </p:cNvSpPr>
            <p:nvPr/>
          </p:nvSpPr>
          <p:spPr bwMode="auto">
            <a:xfrm flipH="1">
              <a:off x="593" y="3855"/>
              <a:ext cx="47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58" name="Line 1978"/>
            <p:cNvSpPr>
              <a:spLocks noChangeShapeType="1"/>
            </p:cNvSpPr>
            <p:nvPr/>
          </p:nvSpPr>
          <p:spPr bwMode="auto">
            <a:xfrm flipV="1">
              <a:off x="588" y="3800"/>
              <a:ext cx="67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59" name="Line 1979"/>
            <p:cNvSpPr>
              <a:spLocks noChangeShapeType="1"/>
            </p:cNvSpPr>
            <p:nvPr/>
          </p:nvSpPr>
          <p:spPr bwMode="auto">
            <a:xfrm flipV="1">
              <a:off x="580" y="3748"/>
              <a:ext cx="62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60" name="Line 1980"/>
            <p:cNvSpPr>
              <a:spLocks noChangeShapeType="1"/>
            </p:cNvSpPr>
            <p:nvPr/>
          </p:nvSpPr>
          <p:spPr bwMode="auto">
            <a:xfrm flipH="1">
              <a:off x="583" y="3710"/>
              <a:ext cx="52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61" name="Line 1981"/>
            <p:cNvSpPr>
              <a:spLocks noChangeShapeType="1"/>
            </p:cNvSpPr>
            <p:nvPr/>
          </p:nvSpPr>
          <p:spPr bwMode="auto">
            <a:xfrm flipH="1">
              <a:off x="635" y="3703"/>
              <a:ext cx="5" cy="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62" name="Line 1982"/>
            <p:cNvSpPr>
              <a:spLocks noChangeShapeType="1"/>
            </p:cNvSpPr>
            <p:nvPr/>
          </p:nvSpPr>
          <p:spPr bwMode="auto">
            <a:xfrm flipV="1">
              <a:off x="525" y="3730"/>
              <a:ext cx="38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63" name="Line 1983"/>
            <p:cNvSpPr>
              <a:spLocks noChangeShapeType="1"/>
            </p:cNvSpPr>
            <p:nvPr/>
          </p:nvSpPr>
          <p:spPr bwMode="auto">
            <a:xfrm flipV="1">
              <a:off x="518" y="3775"/>
              <a:ext cx="42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64" name="Line 1984"/>
            <p:cNvSpPr>
              <a:spLocks noChangeShapeType="1"/>
            </p:cNvSpPr>
            <p:nvPr/>
          </p:nvSpPr>
          <p:spPr bwMode="auto">
            <a:xfrm flipV="1">
              <a:off x="508" y="3825"/>
              <a:ext cx="55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65" name="Line 1985"/>
            <p:cNvSpPr>
              <a:spLocks noChangeShapeType="1"/>
            </p:cNvSpPr>
            <p:nvPr/>
          </p:nvSpPr>
          <p:spPr bwMode="auto">
            <a:xfrm flipV="1">
              <a:off x="687" y="3785"/>
              <a:ext cx="15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66" name="Line 1986"/>
            <p:cNvSpPr>
              <a:spLocks noChangeShapeType="1"/>
            </p:cNvSpPr>
            <p:nvPr/>
          </p:nvSpPr>
          <p:spPr bwMode="auto">
            <a:xfrm>
              <a:off x="765" y="3688"/>
              <a:ext cx="0" cy="1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67" name="Line 1987"/>
            <p:cNvSpPr>
              <a:spLocks noChangeShapeType="1"/>
            </p:cNvSpPr>
            <p:nvPr/>
          </p:nvSpPr>
          <p:spPr bwMode="auto">
            <a:xfrm>
              <a:off x="725" y="3718"/>
              <a:ext cx="2" cy="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68" name="Line 1988"/>
            <p:cNvSpPr>
              <a:spLocks noChangeShapeType="1"/>
            </p:cNvSpPr>
            <p:nvPr/>
          </p:nvSpPr>
          <p:spPr bwMode="auto">
            <a:xfrm flipV="1">
              <a:off x="765" y="3735"/>
              <a:ext cx="5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69" name="Line 1989"/>
            <p:cNvSpPr>
              <a:spLocks noChangeShapeType="1"/>
            </p:cNvSpPr>
            <p:nvPr/>
          </p:nvSpPr>
          <p:spPr bwMode="auto">
            <a:xfrm>
              <a:off x="712" y="3823"/>
              <a:ext cx="3" cy="1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70" name="Line 1990"/>
            <p:cNvSpPr>
              <a:spLocks noChangeShapeType="1"/>
            </p:cNvSpPr>
            <p:nvPr/>
          </p:nvSpPr>
          <p:spPr bwMode="auto">
            <a:xfrm flipV="1">
              <a:off x="805" y="3813"/>
              <a:ext cx="2" cy="1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71" name="Freeform 1991"/>
            <p:cNvSpPr>
              <a:spLocks/>
            </p:cNvSpPr>
            <p:nvPr/>
          </p:nvSpPr>
          <p:spPr bwMode="auto">
            <a:xfrm>
              <a:off x="732" y="3808"/>
              <a:ext cx="33" cy="102"/>
            </a:xfrm>
            <a:custGeom>
              <a:avLst/>
              <a:gdLst>
                <a:gd name="T0" fmla="*/ 89 w 89"/>
                <a:gd name="T1" fmla="*/ 0 h 290"/>
                <a:gd name="T2" fmla="*/ 73 w 89"/>
                <a:gd name="T3" fmla="*/ 129 h 290"/>
                <a:gd name="T4" fmla="*/ 0 w 89"/>
                <a:gd name="T5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9" h="290">
                  <a:moveTo>
                    <a:pt x="89" y="0"/>
                  </a:moveTo>
                  <a:lnTo>
                    <a:pt x="73" y="129"/>
                  </a:lnTo>
                  <a:lnTo>
                    <a:pt x="0" y="29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72" name="Line 1992"/>
            <p:cNvSpPr>
              <a:spLocks noChangeShapeType="1"/>
            </p:cNvSpPr>
            <p:nvPr/>
          </p:nvSpPr>
          <p:spPr bwMode="auto">
            <a:xfrm>
              <a:off x="765" y="3853"/>
              <a:ext cx="30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73" name="Line 1993"/>
            <p:cNvSpPr>
              <a:spLocks noChangeShapeType="1"/>
            </p:cNvSpPr>
            <p:nvPr/>
          </p:nvSpPr>
          <p:spPr bwMode="auto">
            <a:xfrm flipV="1">
              <a:off x="712" y="3917"/>
              <a:ext cx="93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74" name="Line 1994"/>
            <p:cNvSpPr>
              <a:spLocks noChangeShapeType="1"/>
            </p:cNvSpPr>
            <p:nvPr/>
          </p:nvSpPr>
          <p:spPr bwMode="auto">
            <a:xfrm flipV="1">
              <a:off x="887" y="3710"/>
              <a:ext cx="8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75" name="Line 1995"/>
            <p:cNvSpPr>
              <a:spLocks noChangeShapeType="1"/>
            </p:cNvSpPr>
            <p:nvPr/>
          </p:nvSpPr>
          <p:spPr bwMode="auto">
            <a:xfrm flipV="1">
              <a:off x="877" y="3795"/>
              <a:ext cx="10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76" name="Line 1996"/>
            <p:cNvSpPr>
              <a:spLocks noChangeShapeType="1"/>
            </p:cNvSpPr>
            <p:nvPr/>
          </p:nvSpPr>
          <p:spPr bwMode="auto">
            <a:xfrm flipH="1">
              <a:off x="884" y="3865"/>
              <a:ext cx="28" cy="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77" name="Line 1997"/>
            <p:cNvSpPr>
              <a:spLocks noChangeShapeType="1"/>
            </p:cNvSpPr>
            <p:nvPr/>
          </p:nvSpPr>
          <p:spPr bwMode="auto">
            <a:xfrm flipH="1">
              <a:off x="974" y="3690"/>
              <a:ext cx="40" cy="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78" name="Line 1998"/>
            <p:cNvSpPr>
              <a:spLocks noChangeShapeType="1"/>
            </p:cNvSpPr>
            <p:nvPr/>
          </p:nvSpPr>
          <p:spPr bwMode="auto">
            <a:xfrm flipH="1">
              <a:off x="964" y="3763"/>
              <a:ext cx="53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79" name="Freeform 1999"/>
            <p:cNvSpPr>
              <a:spLocks/>
            </p:cNvSpPr>
            <p:nvPr/>
          </p:nvSpPr>
          <p:spPr bwMode="auto">
            <a:xfrm>
              <a:off x="954" y="3813"/>
              <a:ext cx="78" cy="132"/>
            </a:xfrm>
            <a:custGeom>
              <a:avLst/>
              <a:gdLst>
                <a:gd name="T0" fmla="*/ 217 w 217"/>
                <a:gd name="T1" fmla="*/ 0 h 370"/>
                <a:gd name="T2" fmla="*/ 161 w 217"/>
                <a:gd name="T3" fmla="*/ 152 h 370"/>
                <a:gd name="T4" fmla="*/ 97 w 217"/>
                <a:gd name="T5" fmla="*/ 274 h 370"/>
                <a:gd name="T6" fmla="*/ 0 w 217"/>
                <a:gd name="T7" fmla="*/ 370 h 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7" h="370">
                  <a:moveTo>
                    <a:pt x="217" y="0"/>
                  </a:moveTo>
                  <a:lnTo>
                    <a:pt x="161" y="152"/>
                  </a:lnTo>
                  <a:lnTo>
                    <a:pt x="97" y="274"/>
                  </a:lnTo>
                  <a:lnTo>
                    <a:pt x="0" y="37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80" name="Line 2000"/>
            <p:cNvSpPr>
              <a:spLocks noChangeShapeType="1"/>
            </p:cNvSpPr>
            <p:nvPr/>
          </p:nvSpPr>
          <p:spPr bwMode="auto">
            <a:xfrm flipV="1">
              <a:off x="912" y="3818"/>
              <a:ext cx="5" cy="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81" name="Line 2001"/>
            <p:cNvSpPr>
              <a:spLocks noChangeShapeType="1"/>
            </p:cNvSpPr>
            <p:nvPr/>
          </p:nvSpPr>
          <p:spPr bwMode="auto">
            <a:xfrm>
              <a:off x="952" y="3715"/>
              <a:ext cx="0" cy="2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82" name="Line 2002"/>
            <p:cNvSpPr>
              <a:spLocks noChangeShapeType="1"/>
            </p:cNvSpPr>
            <p:nvPr/>
          </p:nvSpPr>
          <p:spPr bwMode="auto">
            <a:xfrm>
              <a:off x="917" y="3725"/>
              <a:ext cx="0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83" name="Line 2003"/>
            <p:cNvSpPr>
              <a:spLocks noChangeShapeType="1"/>
            </p:cNvSpPr>
            <p:nvPr/>
          </p:nvSpPr>
          <p:spPr bwMode="auto">
            <a:xfrm>
              <a:off x="1191" y="3870"/>
              <a:ext cx="28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84" name="Line 2004"/>
            <p:cNvSpPr>
              <a:spLocks noChangeShapeType="1"/>
            </p:cNvSpPr>
            <p:nvPr/>
          </p:nvSpPr>
          <p:spPr bwMode="auto">
            <a:xfrm flipH="1">
              <a:off x="1111" y="3870"/>
              <a:ext cx="45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85" name="Freeform 2005"/>
            <p:cNvSpPr>
              <a:spLocks/>
            </p:cNvSpPr>
            <p:nvPr/>
          </p:nvSpPr>
          <p:spPr bwMode="auto">
            <a:xfrm>
              <a:off x="1154" y="3850"/>
              <a:ext cx="22" cy="90"/>
            </a:xfrm>
            <a:custGeom>
              <a:avLst/>
              <a:gdLst>
                <a:gd name="T0" fmla="*/ 64 w 64"/>
                <a:gd name="T1" fmla="*/ 0 h 250"/>
                <a:gd name="T2" fmla="*/ 64 w 64"/>
                <a:gd name="T3" fmla="*/ 250 h 250"/>
                <a:gd name="T4" fmla="*/ 0 w 64"/>
                <a:gd name="T5" fmla="*/ 17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" h="250">
                  <a:moveTo>
                    <a:pt x="64" y="0"/>
                  </a:moveTo>
                  <a:lnTo>
                    <a:pt x="64" y="250"/>
                  </a:lnTo>
                  <a:lnTo>
                    <a:pt x="0" y="17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86" name="Line 2006"/>
            <p:cNvSpPr>
              <a:spLocks noChangeShapeType="1"/>
            </p:cNvSpPr>
            <p:nvPr/>
          </p:nvSpPr>
          <p:spPr bwMode="auto">
            <a:xfrm>
              <a:off x="1194" y="3825"/>
              <a:ext cx="17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87" name="Line 2007"/>
            <p:cNvSpPr>
              <a:spLocks noChangeShapeType="1"/>
            </p:cNvSpPr>
            <p:nvPr/>
          </p:nvSpPr>
          <p:spPr bwMode="auto">
            <a:xfrm flipV="1">
              <a:off x="1134" y="3848"/>
              <a:ext cx="67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88" name="Line 2008"/>
            <p:cNvSpPr>
              <a:spLocks noChangeShapeType="1"/>
            </p:cNvSpPr>
            <p:nvPr/>
          </p:nvSpPr>
          <p:spPr bwMode="auto">
            <a:xfrm flipH="1">
              <a:off x="1141" y="3793"/>
              <a:ext cx="58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89" name="Line 2009"/>
            <p:cNvSpPr>
              <a:spLocks noChangeShapeType="1"/>
            </p:cNvSpPr>
            <p:nvPr/>
          </p:nvSpPr>
          <p:spPr bwMode="auto">
            <a:xfrm flipV="1">
              <a:off x="1136" y="3813"/>
              <a:ext cx="45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90" name="Line 2010"/>
            <p:cNvSpPr>
              <a:spLocks noChangeShapeType="1"/>
            </p:cNvSpPr>
            <p:nvPr/>
          </p:nvSpPr>
          <p:spPr bwMode="auto">
            <a:xfrm flipH="1">
              <a:off x="1146" y="3780"/>
              <a:ext cx="30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91" name="Line 2011"/>
            <p:cNvSpPr>
              <a:spLocks noChangeShapeType="1"/>
            </p:cNvSpPr>
            <p:nvPr/>
          </p:nvSpPr>
          <p:spPr bwMode="auto">
            <a:xfrm>
              <a:off x="1171" y="3705"/>
              <a:ext cx="0" cy="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92" name="Line 2012"/>
            <p:cNvSpPr>
              <a:spLocks noChangeShapeType="1"/>
            </p:cNvSpPr>
            <p:nvPr/>
          </p:nvSpPr>
          <p:spPr bwMode="auto">
            <a:xfrm flipV="1">
              <a:off x="1141" y="3735"/>
              <a:ext cx="5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93" name="Line 2013"/>
            <p:cNvSpPr>
              <a:spLocks noChangeShapeType="1"/>
            </p:cNvSpPr>
            <p:nvPr/>
          </p:nvSpPr>
          <p:spPr bwMode="auto">
            <a:xfrm flipH="1">
              <a:off x="1139" y="3768"/>
              <a:ext cx="67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94" name="Line 2014"/>
            <p:cNvSpPr>
              <a:spLocks noChangeShapeType="1"/>
            </p:cNvSpPr>
            <p:nvPr/>
          </p:nvSpPr>
          <p:spPr bwMode="auto">
            <a:xfrm flipH="1">
              <a:off x="1199" y="3690"/>
              <a:ext cx="7" cy="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95" name="Line 2015"/>
            <p:cNvSpPr>
              <a:spLocks noChangeShapeType="1"/>
            </p:cNvSpPr>
            <p:nvPr/>
          </p:nvSpPr>
          <p:spPr bwMode="auto">
            <a:xfrm flipV="1">
              <a:off x="1136" y="3698"/>
              <a:ext cx="65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96" name="Line 2016"/>
            <p:cNvSpPr>
              <a:spLocks noChangeShapeType="1"/>
            </p:cNvSpPr>
            <p:nvPr/>
          </p:nvSpPr>
          <p:spPr bwMode="auto">
            <a:xfrm>
              <a:off x="1136" y="3690"/>
              <a:ext cx="3" cy="1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97" name="Line 2017"/>
            <p:cNvSpPr>
              <a:spLocks noChangeShapeType="1"/>
            </p:cNvSpPr>
            <p:nvPr/>
          </p:nvSpPr>
          <p:spPr bwMode="auto">
            <a:xfrm flipV="1">
              <a:off x="1064" y="3863"/>
              <a:ext cx="55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98" name="Line 2018"/>
            <p:cNvSpPr>
              <a:spLocks noChangeShapeType="1"/>
            </p:cNvSpPr>
            <p:nvPr/>
          </p:nvSpPr>
          <p:spPr bwMode="auto">
            <a:xfrm>
              <a:off x="1114" y="3843"/>
              <a:ext cx="10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099" name="Line 2019"/>
            <p:cNvSpPr>
              <a:spLocks noChangeShapeType="1"/>
            </p:cNvSpPr>
            <p:nvPr/>
          </p:nvSpPr>
          <p:spPr bwMode="auto">
            <a:xfrm>
              <a:off x="1097" y="3690"/>
              <a:ext cx="0" cy="1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00" name="Line 2020"/>
            <p:cNvSpPr>
              <a:spLocks noChangeShapeType="1"/>
            </p:cNvSpPr>
            <p:nvPr/>
          </p:nvSpPr>
          <p:spPr bwMode="auto">
            <a:xfrm flipH="1">
              <a:off x="1077" y="3808"/>
              <a:ext cx="44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01" name="Line 2021"/>
            <p:cNvSpPr>
              <a:spLocks noChangeShapeType="1"/>
            </p:cNvSpPr>
            <p:nvPr/>
          </p:nvSpPr>
          <p:spPr bwMode="auto">
            <a:xfrm flipH="1">
              <a:off x="1116" y="3745"/>
              <a:ext cx="5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02" name="Line 2022"/>
            <p:cNvSpPr>
              <a:spLocks noChangeShapeType="1"/>
            </p:cNvSpPr>
            <p:nvPr/>
          </p:nvSpPr>
          <p:spPr bwMode="auto">
            <a:xfrm flipV="1">
              <a:off x="1077" y="3753"/>
              <a:ext cx="42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03" name="Line 2023"/>
            <p:cNvSpPr>
              <a:spLocks noChangeShapeType="1"/>
            </p:cNvSpPr>
            <p:nvPr/>
          </p:nvSpPr>
          <p:spPr bwMode="auto">
            <a:xfrm>
              <a:off x="1077" y="3743"/>
              <a:ext cx="0" cy="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04" name="Line 2024"/>
            <p:cNvSpPr>
              <a:spLocks noChangeShapeType="1"/>
            </p:cNvSpPr>
            <p:nvPr/>
          </p:nvSpPr>
          <p:spPr bwMode="auto">
            <a:xfrm flipH="1">
              <a:off x="1264" y="3695"/>
              <a:ext cx="32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05" name="Line 2025"/>
            <p:cNvSpPr>
              <a:spLocks noChangeShapeType="1"/>
            </p:cNvSpPr>
            <p:nvPr/>
          </p:nvSpPr>
          <p:spPr bwMode="auto">
            <a:xfrm flipV="1">
              <a:off x="1256" y="3878"/>
              <a:ext cx="60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06" name="Line 2026"/>
            <p:cNvSpPr>
              <a:spLocks noChangeShapeType="1"/>
            </p:cNvSpPr>
            <p:nvPr/>
          </p:nvSpPr>
          <p:spPr bwMode="auto">
            <a:xfrm flipV="1">
              <a:off x="1266" y="3833"/>
              <a:ext cx="5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07" name="Line 2027"/>
            <p:cNvSpPr>
              <a:spLocks noChangeShapeType="1"/>
            </p:cNvSpPr>
            <p:nvPr/>
          </p:nvSpPr>
          <p:spPr bwMode="auto">
            <a:xfrm flipH="1">
              <a:off x="1271" y="3755"/>
              <a:ext cx="45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08" name="Line 2028"/>
            <p:cNvSpPr>
              <a:spLocks noChangeShapeType="1"/>
            </p:cNvSpPr>
            <p:nvPr/>
          </p:nvSpPr>
          <p:spPr bwMode="auto">
            <a:xfrm flipV="1">
              <a:off x="1256" y="3773"/>
              <a:ext cx="5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09" name="Line 2029"/>
            <p:cNvSpPr>
              <a:spLocks noChangeShapeType="1"/>
            </p:cNvSpPr>
            <p:nvPr/>
          </p:nvSpPr>
          <p:spPr bwMode="auto">
            <a:xfrm>
              <a:off x="1363" y="3695"/>
              <a:ext cx="8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10" name="Line 2030"/>
            <p:cNvSpPr>
              <a:spLocks noChangeShapeType="1"/>
            </p:cNvSpPr>
            <p:nvPr/>
          </p:nvSpPr>
          <p:spPr bwMode="auto">
            <a:xfrm flipV="1">
              <a:off x="1329" y="3763"/>
              <a:ext cx="82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11" name="Freeform 2031"/>
            <p:cNvSpPr>
              <a:spLocks/>
            </p:cNvSpPr>
            <p:nvPr/>
          </p:nvSpPr>
          <p:spPr bwMode="auto">
            <a:xfrm>
              <a:off x="1341" y="3795"/>
              <a:ext cx="70" cy="142"/>
            </a:xfrm>
            <a:custGeom>
              <a:avLst/>
              <a:gdLst>
                <a:gd name="T0" fmla="*/ 0 w 200"/>
                <a:gd name="T1" fmla="*/ 0 h 393"/>
                <a:gd name="T2" fmla="*/ 144 w 200"/>
                <a:gd name="T3" fmla="*/ 393 h 393"/>
                <a:gd name="T4" fmla="*/ 200 w 200"/>
                <a:gd name="T5" fmla="*/ 393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0" h="393">
                  <a:moveTo>
                    <a:pt x="0" y="0"/>
                  </a:moveTo>
                  <a:lnTo>
                    <a:pt x="144" y="393"/>
                  </a:lnTo>
                  <a:lnTo>
                    <a:pt x="200" y="39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12" name="Freeform 2032"/>
            <p:cNvSpPr>
              <a:spLocks/>
            </p:cNvSpPr>
            <p:nvPr/>
          </p:nvSpPr>
          <p:spPr bwMode="auto">
            <a:xfrm>
              <a:off x="1296" y="3780"/>
              <a:ext cx="92" cy="160"/>
            </a:xfrm>
            <a:custGeom>
              <a:avLst/>
              <a:gdLst>
                <a:gd name="T0" fmla="*/ 256 w 256"/>
                <a:gd name="T1" fmla="*/ 0 h 450"/>
                <a:gd name="T2" fmla="*/ 184 w 256"/>
                <a:gd name="T3" fmla="*/ 225 h 450"/>
                <a:gd name="T4" fmla="*/ 111 w 256"/>
                <a:gd name="T5" fmla="*/ 345 h 450"/>
                <a:gd name="T6" fmla="*/ 0 w 256"/>
                <a:gd name="T7" fmla="*/ 450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6" h="450">
                  <a:moveTo>
                    <a:pt x="256" y="0"/>
                  </a:moveTo>
                  <a:lnTo>
                    <a:pt x="184" y="225"/>
                  </a:lnTo>
                  <a:lnTo>
                    <a:pt x="111" y="345"/>
                  </a:lnTo>
                  <a:lnTo>
                    <a:pt x="0" y="45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04113" name="Group 2033"/>
          <p:cNvGrpSpPr>
            <a:grpSpLocks/>
          </p:cNvGrpSpPr>
          <p:nvPr/>
        </p:nvGrpSpPr>
        <p:grpSpPr bwMode="auto">
          <a:xfrm>
            <a:off x="2863850" y="4697413"/>
            <a:ext cx="309563" cy="368300"/>
            <a:chOff x="1840" y="2959"/>
            <a:chExt cx="195" cy="232"/>
          </a:xfrm>
        </p:grpSpPr>
        <p:sp>
          <p:nvSpPr>
            <p:cNvPr id="304114" name="Line 2034"/>
            <p:cNvSpPr>
              <a:spLocks noChangeShapeType="1"/>
            </p:cNvSpPr>
            <p:nvPr/>
          </p:nvSpPr>
          <p:spPr bwMode="auto">
            <a:xfrm flipV="1">
              <a:off x="1840" y="2959"/>
              <a:ext cx="62" cy="23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15" name="Line 2035"/>
            <p:cNvSpPr>
              <a:spLocks noChangeShapeType="1"/>
            </p:cNvSpPr>
            <p:nvPr/>
          </p:nvSpPr>
          <p:spPr bwMode="auto">
            <a:xfrm>
              <a:off x="1858" y="2959"/>
              <a:ext cx="89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16" name="Freeform 2036"/>
            <p:cNvSpPr>
              <a:spLocks/>
            </p:cNvSpPr>
            <p:nvPr/>
          </p:nvSpPr>
          <p:spPr bwMode="auto">
            <a:xfrm>
              <a:off x="1940" y="3037"/>
              <a:ext cx="95" cy="154"/>
            </a:xfrm>
            <a:custGeom>
              <a:avLst/>
              <a:gdLst>
                <a:gd name="T0" fmla="*/ 0 w 270"/>
                <a:gd name="T1" fmla="*/ 436 h 436"/>
                <a:gd name="T2" fmla="*/ 117 w 270"/>
                <a:gd name="T3" fmla="*/ 0 h 436"/>
                <a:gd name="T4" fmla="*/ 270 w 270"/>
                <a:gd name="T5" fmla="*/ 0 h 436"/>
                <a:gd name="T6" fmla="*/ 251 w 270"/>
                <a:gd name="T7" fmla="*/ 72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0" h="436">
                  <a:moveTo>
                    <a:pt x="0" y="436"/>
                  </a:moveTo>
                  <a:lnTo>
                    <a:pt x="117" y="0"/>
                  </a:lnTo>
                  <a:lnTo>
                    <a:pt x="270" y="0"/>
                  </a:lnTo>
                  <a:lnTo>
                    <a:pt x="251" y="72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04117" name="Group 2037"/>
          <p:cNvGrpSpPr>
            <a:grpSpLocks/>
          </p:cNvGrpSpPr>
          <p:nvPr/>
        </p:nvGrpSpPr>
        <p:grpSpPr bwMode="auto">
          <a:xfrm>
            <a:off x="2863850" y="5846763"/>
            <a:ext cx="209550" cy="368300"/>
            <a:chOff x="1840" y="3683"/>
            <a:chExt cx="132" cy="232"/>
          </a:xfrm>
        </p:grpSpPr>
        <p:sp>
          <p:nvSpPr>
            <p:cNvPr id="304118" name="Freeform 2038"/>
            <p:cNvSpPr>
              <a:spLocks/>
            </p:cNvSpPr>
            <p:nvPr/>
          </p:nvSpPr>
          <p:spPr bwMode="auto">
            <a:xfrm>
              <a:off x="1840" y="3785"/>
              <a:ext cx="110" cy="130"/>
            </a:xfrm>
            <a:custGeom>
              <a:avLst/>
              <a:gdLst>
                <a:gd name="T0" fmla="*/ 0 w 312"/>
                <a:gd name="T1" fmla="*/ 364 h 364"/>
                <a:gd name="T2" fmla="*/ 127 w 312"/>
                <a:gd name="T3" fmla="*/ 364 h 364"/>
                <a:gd name="T4" fmla="*/ 136 w 312"/>
                <a:gd name="T5" fmla="*/ 364 h 364"/>
                <a:gd name="T6" fmla="*/ 144 w 312"/>
                <a:gd name="T7" fmla="*/ 363 h 364"/>
                <a:gd name="T8" fmla="*/ 153 w 312"/>
                <a:gd name="T9" fmla="*/ 361 h 364"/>
                <a:gd name="T10" fmla="*/ 162 w 312"/>
                <a:gd name="T11" fmla="*/ 359 h 364"/>
                <a:gd name="T12" fmla="*/ 171 w 312"/>
                <a:gd name="T13" fmla="*/ 355 h 364"/>
                <a:gd name="T14" fmla="*/ 179 w 312"/>
                <a:gd name="T15" fmla="*/ 351 h 364"/>
                <a:gd name="T16" fmla="*/ 189 w 312"/>
                <a:gd name="T17" fmla="*/ 346 h 364"/>
                <a:gd name="T18" fmla="*/ 197 w 312"/>
                <a:gd name="T19" fmla="*/ 340 h 364"/>
                <a:gd name="T20" fmla="*/ 206 w 312"/>
                <a:gd name="T21" fmla="*/ 335 h 364"/>
                <a:gd name="T22" fmla="*/ 214 w 312"/>
                <a:gd name="T23" fmla="*/ 327 h 364"/>
                <a:gd name="T24" fmla="*/ 223 w 312"/>
                <a:gd name="T25" fmla="*/ 320 h 364"/>
                <a:gd name="T26" fmla="*/ 231 w 312"/>
                <a:gd name="T27" fmla="*/ 311 h 364"/>
                <a:gd name="T28" fmla="*/ 240 w 312"/>
                <a:gd name="T29" fmla="*/ 303 h 364"/>
                <a:gd name="T30" fmla="*/ 247 w 312"/>
                <a:gd name="T31" fmla="*/ 294 h 364"/>
                <a:gd name="T32" fmla="*/ 255 w 312"/>
                <a:gd name="T33" fmla="*/ 284 h 364"/>
                <a:gd name="T34" fmla="*/ 262 w 312"/>
                <a:gd name="T35" fmla="*/ 274 h 364"/>
                <a:gd name="T36" fmla="*/ 269 w 312"/>
                <a:gd name="T37" fmla="*/ 263 h 364"/>
                <a:gd name="T38" fmla="*/ 275 w 312"/>
                <a:gd name="T39" fmla="*/ 253 h 364"/>
                <a:gd name="T40" fmla="*/ 281 w 312"/>
                <a:gd name="T41" fmla="*/ 241 h 364"/>
                <a:gd name="T42" fmla="*/ 287 w 312"/>
                <a:gd name="T43" fmla="*/ 230 h 364"/>
                <a:gd name="T44" fmla="*/ 291 w 312"/>
                <a:gd name="T45" fmla="*/ 219 h 364"/>
                <a:gd name="T46" fmla="*/ 296 w 312"/>
                <a:gd name="T47" fmla="*/ 207 h 364"/>
                <a:gd name="T48" fmla="*/ 300 w 312"/>
                <a:gd name="T49" fmla="*/ 195 h 364"/>
                <a:gd name="T50" fmla="*/ 304 w 312"/>
                <a:gd name="T51" fmla="*/ 182 h 364"/>
                <a:gd name="T52" fmla="*/ 306 w 312"/>
                <a:gd name="T53" fmla="*/ 171 h 364"/>
                <a:gd name="T54" fmla="*/ 309 w 312"/>
                <a:gd name="T55" fmla="*/ 159 h 364"/>
                <a:gd name="T56" fmla="*/ 310 w 312"/>
                <a:gd name="T57" fmla="*/ 147 h 364"/>
                <a:gd name="T58" fmla="*/ 311 w 312"/>
                <a:gd name="T59" fmla="*/ 136 h 364"/>
                <a:gd name="T60" fmla="*/ 312 w 312"/>
                <a:gd name="T61" fmla="*/ 124 h 364"/>
                <a:gd name="T62" fmla="*/ 312 w 312"/>
                <a:gd name="T63" fmla="*/ 113 h 364"/>
                <a:gd name="T64" fmla="*/ 311 w 312"/>
                <a:gd name="T65" fmla="*/ 103 h 364"/>
                <a:gd name="T66" fmla="*/ 310 w 312"/>
                <a:gd name="T67" fmla="*/ 92 h 364"/>
                <a:gd name="T68" fmla="*/ 309 w 312"/>
                <a:gd name="T69" fmla="*/ 81 h 364"/>
                <a:gd name="T70" fmla="*/ 307 w 312"/>
                <a:gd name="T71" fmla="*/ 72 h 364"/>
                <a:gd name="T72" fmla="*/ 304 w 312"/>
                <a:gd name="T73" fmla="*/ 63 h 364"/>
                <a:gd name="T74" fmla="*/ 301 w 312"/>
                <a:gd name="T75" fmla="*/ 55 h 364"/>
                <a:gd name="T76" fmla="*/ 296 w 312"/>
                <a:gd name="T77" fmla="*/ 46 h 364"/>
                <a:gd name="T78" fmla="*/ 292 w 312"/>
                <a:gd name="T79" fmla="*/ 39 h 364"/>
                <a:gd name="T80" fmla="*/ 287 w 312"/>
                <a:gd name="T81" fmla="*/ 31 h 364"/>
                <a:gd name="T82" fmla="*/ 281 w 312"/>
                <a:gd name="T83" fmla="*/ 25 h 364"/>
                <a:gd name="T84" fmla="*/ 276 w 312"/>
                <a:gd name="T85" fmla="*/ 20 h 364"/>
                <a:gd name="T86" fmla="*/ 270 w 312"/>
                <a:gd name="T87" fmla="*/ 14 h 364"/>
                <a:gd name="T88" fmla="*/ 263 w 312"/>
                <a:gd name="T89" fmla="*/ 11 h 364"/>
                <a:gd name="T90" fmla="*/ 256 w 312"/>
                <a:gd name="T91" fmla="*/ 7 h 364"/>
                <a:gd name="T92" fmla="*/ 248 w 312"/>
                <a:gd name="T93" fmla="*/ 5 h 364"/>
                <a:gd name="T94" fmla="*/ 241 w 312"/>
                <a:gd name="T95" fmla="*/ 2 h 364"/>
                <a:gd name="T96" fmla="*/ 232 w 312"/>
                <a:gd name="T97" fmla="*/ 1 h 364"/>
                <a:gd name="T98" fmla="*/ 225 w 312"/>
                <a:gd name="T99" fmla="*/ 0 h 364"/>
                <a:gd name="T100" fmla="*/ 97 w 312"/>
                <a:gd name="T101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12" h="364">
                  <a:moveTo>
                    <a:pt x="0" y="364"/>
                  </a:moveTo>
                  <a:lnTo>
                    <a:pt x="127" y="364"/>
                  </a:lnTo>
                  <a:lnTo>
                    <a:pt x="136" y="364"/>
                  </a:lnTo>
                  <a:lnTo>
                    <a:pt x="144" y="363"/>
                  </a:lnTo>
                  <a:lnTo>
                    <a:pt x="153" y="361"/>
                  </a:lnTo>
                  <a:lnTo>
                    <a:pt x="162" y="359"/>
                  </a:lnTo>
                  <a:lnTo>
                    <a:pt x="171" y="355"/>
                  </a:lnTo>
                  <a:lnTo>
                    <a:pt x="179" y="351"/>
                  </a:lnTo>
                  <a:lnTo>
                    <a:pt x="189" y="346"/>
                  </a:lnTo>
                  <a:lnTo>
                    <a:pt x="197" y="340"/>
                  </a:lnTo>
                  <a:lnTo>
                    <a:pt x="206" y="335"/>
                  </a:lnTo>
                  <a:lnTo>
                    <a:pt x="214" y="327"/>
                  </a:lnTo>
                  <a:lnTo>
                    <a:pt x="223" y="320"/>
                  </a:lnTo>
                  <a:lnTo>
                    <a:pt x="231" y="311"/>
                  </a:lnTo>
                  <a:lnTo>
                    <a:pt x="240" y="303"/>
                  </a:lnTo>
                  <a:lnTo>
                    <a:pt x="247" y="294"/>
                  </a:lnTo>
                  <a:lnTo>
                    <a:pt x="255" y="284"/>
                  </a:lnTo>
                  <a:lnTo>
                    <a:pt x="262" y="274"/>
                  </a:lnTo>
                  <a:lnTo>
                    <a:pt x="269" y="263"/>
                  </a:lnTo>
                  <a:lnTo>
                    <a:pt x="275" y="253"/>
                  </a:lnTo>
                  <a:lnTo>
                    <a:pt x="281" y="241"/>
                  </a:lnTo>
                  <a:lnTo>
                    <a:pt x="287" y="230"/>
                  </a:lnTo>
                  <a:lnTo>
                    <a:pt x="291" y="219"/>
                  </a:lnTo>
                  <a:lnTo>
                    <a:pt x="296" y="207"/>
                  </a:lnTo>
                  <a:lnTo>
                    <a:pt x="300" y="195"/>
                  </a:lnTo>
                  <a:lnTo>
                    <a:pt x="304" y="182"/>
                  </a:lnTo>
                  <a:lnTo>
                    <a:pt x="306" y="171"/>
                  </a:lnTo>
                  <a:lnTo>
                    <a:pt x="309" y="159"/>
                  </a:lnTo>
                  <a:lnTo>
                    <a:pt x="310" y="147"/>
                  </a:lnTo>
                  <a:lnTo>
                    <a:pt x="311" y="136"/>
                  </a:lnTo>
                  <a:lnTo>
                    <a:pt x="312" y="124"/>
                  </a:lnTo>
                  <a:lnTo>
                    <a:pt x="312" y="113"/>
                  </a:lnTo>
                  <a:lnTo>
                    <a:pt x="311" y="103"/>
                  </a:lnTo>
                  <a:lnTo>
                    <a:pt x="310" y="92"/>
                  </a:lnTo>
                  <a:lnTo>
                    <a:pt x="309" y="81"/>
                  </a:lnTo>
                  <a:lnTo>
                    <a:pt x="307" y="72"/>
                  </a:lnTo>
                  <a:lnTo>
                    <a:pt x="304" y="63"/>
                  </a:lnTo>
                  <a:lnTo>
                    <a:pt x="301" y="55"/>
                  </a:lnTo>
                  <a:lnTo>
                    <a:pt x="296" y="46"/>
                  </a:lnTo>
                  <a:lnTo>
                    <a:pt x="292" y="39"/>
                  </a:lnTo>
                  <a:lnTo>
                    <a:pt x="287" y="31"/>
                  </a:lnTo>
                  <a:lnTo>
                    <a:pt x="281" y="25"/>
                  </a:lnTo>
                  <a:lnTo>
                    <a:pt x="276" y="20"/>
                  </a:lnTo>
                  <a:lnTo>
                    <a:pt x="270" y="14"/>
                  </a:lnTo>
                  <a:lnTo>
                    <a:pt x="263" y="11"/>
                  </a:lnTo>
                  <a:lnTo>
                    <a:pt x="256" y="7"/>
                  </a:lnTo>
                  <a:lnTo>
                    <a:pt x="248" y="5"/>
                  </a:lnTo>
                  <a:lnTo>
                    <a:pt x="241" y="2"/>
                  </a:lnTo>
                  <a:lnTo>
                    <a:pt x="232" y="1"/>
                  </a:lnTo>
                  <a:lnTo>
                    <a:pt x="225" y="0"/>
                  </a:lnTo>
                  <a:lnTo>
                    <a:pt x="97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19" name="Freeform 2039"/>
            <p:cNvSpPr>
              <a:spLocks/>
            </p:cNvSpPr>
            <p:nvPr/>
          </p:nvSpPr>
          <p:spPr bwMode="auto">
            <a:xfrm>
              <a:off x="1840" y="3683"/>
              <a:ext cx="132" cy="232"/>
            </a:xfrm>
            <a:custGeom>
              <a:avLst/>
              <a:gdLst>
                <a:gd name="T0" fmla="*/ 225 w 373"/>
                <a:gd name="T1" fmla="*/ 290 h 654"/>
                <a:gd name="T2" fmla="*/ 232 w 373"/>
                <a:gd name="T3" fmla="*/ 290 h 654"/>
                <a:gd name="T4" fmla="*/ 240 w 373"/>
                <a:gd name="T5" fmla="*/ 289 h 654"/>
                <a:gd name="T6" fmla="*/ 247 w 373"/>
                <a:gd name="T7" fmla="*/ 287 h 654"/>
                <a:gd name="T8" fmla="*/ 255 w 373"/>
                <a:gd name="T9" fmla="*/ 285 h 654"/>
                <a:gd name="T10" fmla="*/ 263 w 373"/>
                <a:gd name="T11" fmla="*/ 282 h 654"/>
                <a:gd name="T12" fmla="*/ 271 w 373"/>
                <a:gd name="T13" fmla="*/ 278 h 654"/>
                <a:gd name="T14" fmla="*/ 278 w 373"/>
                <a:gd name="T15" fmla="*/ 273 h 654"/>
                <a:gd name="T16" fmla="*/ 286 w 373"/>
                <a:gd name="T17" fmla="*/ 268 h 654"/>
                <a:gd name="T18" fmla="*/ 293 w 373"/>
                <a:gd name="T19" fmla="*/ 262 h 654"/>
                <a:gd name="T20" fmla="*/ 301 w 373"/>
                <a:gd name="T21" fmla="*/ 255 h 654"/>
                <a:gd name="T22" fmla="*/ 308 w 373"/>
                <a:gd name="T23" fmla="*/ 248 h 654"/>
                <a:gd name="T24" fmla="*/ 315 w 373"/>
                <a:gd name="T25" fmla="*/ 240 h 654"/>
                <a:gd name="T26" fmla="*/ 322 w 373"/>
                <a:gd name="T27" fmla="*/ 233 h 654"/>
                <a:gd name="T28" fmla="*/ 328 w 373"/>
                <a:gd name="T29" fmla="*/ 224 h 654"/>
                <a:gd name="T30" fmla="*/ 335 w 373"/>
                <a:gd name="T31" fmla="*/ 215 h 654"/>
                <a:gd name="T32" fmla="*/ 340 w 373"/>
                <a:gd name="T33" fmla="*/ 205 h 654"/>
                <a:gd name="T34" fmla="*/ 345 w 373"/>
                <a:gd name="T35" fmla="*/ 196 h 654"/>
                <a:gd name="T36" fmla="*/ 351 w 373"/>
                <a:gd name="T37" fmla="*/ 186 h 654"/>
                <a:gd name="T38" fmla="*/ 355 w 373"/>
                <a:gd name="T39" fmla="*/ 176 h 654"/>
                <a:gd name="T40" fmla="*/ 359 w 373"/>
                <a:gd name="T41" fmla="*/ 166 h 654"/>
                <a:gd name="T42" fmla="*/ 362 w 373"/>
                <a:gd name="T43" fmla="*/ 155 h 654"/>
                <a:gd name="T44" fmla="*/ 366 w 373"/>
                <a:gd name="T45" fmla="*/ 146 h 654"/>
                <a:gd name="T46" fmla="*/ 368 w 373"/>
                <a:gd name="T47" fmla="*/ 135 h 654"/>
                <a:gd name="T48" fmla="*/ 370 w 373"/>
                <a:gd name="T49" fmla="*/ 124 h 654"/>
                <a:gd name="T50" fmla="*/ 372 w 373"/>
                <a:gd name="T51" fmla="*/ 115 h 654"/>
                <a:gd name="T52" fmla="*/ 373 w 373"/>
                <a:gd name="T53" fmla="*/ 104 h 654"/>
                <a:gd name="T54" fmla="*/ 373 w 373"/>
                <a:gd name="T55" fmla="*/ 94 h 654"/>
                <a:gd name="T56" fmla="*/ 373 w 373"/>
                <a:gd name="T57" fmla="*/ 85 h 654"/>
                <a:gd name="T58" fmla="*/ 372 w 373"/>
                <a:gd name="T59" fmla="*/ 75 h 654"/>
                <a:gd name="T60" fmla="*/ 371 w 373"/>
                <a:gd name="T61" fmla="*/ 67 h 654"/>
                <a:gd name="T62" fmla="*/ 369 w 373"/>
                <a:gd name="T63" fmla="*/ 58 h 654"/>
                <a:gd name="T64" fmla="*/ 367 w 373"/>
                <a:gd name="T65" fmla="*/ 50 h 654"/>
                <a:gd name="T66" fmla="*/ 363 w 373"/>
                <a:gd name="T67" fmla="*/ 42 h 654"/>
                <a:gd name="T68" fmla="*/ 360 w 373"/>
                <a:gd name="T69" fmla="*/ 35 h 654"/>
                <a:gd name="T70" fmla="*/ 356 w 373"/>
                <a:gd name="T71" fmla="*/ 28 h 654"/>
                <a:gd name="T72" fmla="*/ 352 w 373"/>
                <a:gd name="T73" fmla="*/ 23 h 654"/>
                <a:gd name="T74" fmla="*/ 346 w 373"/>
                <a:gd name="T75" fmla="*/ 18 h 654"/>
                <a:gd name="T76" fmla="*/ 341 w 373"/>
                <a:gd name="T77" fmla="*/ 12 h 654"/>
                <a:gd name="T78" fmla="*/ 336 w 373"/>
                <a:gd name="T79" fmla="*/ 8 h 654"/>
                <a:gd name="T80" fmla="*/ 329 w 373"/>
                <a:gd name="T81" fmla="*/ 5 h 654"/>
                <a:gd name="T82" fmla="*/ 324 w 373"/>
                <a:gd name="T83" fmla="*/ 3 h 654"/>
                <a:gd name="T84" fmla="*/ 317 w 373"/>
                <a:gd name="T85" fmla="*/ 1 h 654"/>
                <a:gd name="T86" fmla="*/ 310 w 373"/>
                <a:gd name="T87" fmla="*/ 0 h 654"/>
                <a:gd name="T88" fmla="*/ 303 w 373"/>
                <a:gd name="T89" fmla="*/ 0 h 654"/>
                <a:gd name="T90" fmla="*/ 175 w 373"/>
                <a:gd name="T91" fmla="*/ 0 h 654"/>
                <a:gd name="T92" fmla="*/ 0 w 373"/>
                <a:gd name="T93" fmla="*/ 654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73" h="654">
                  <a:moveTo>
                    <a:pt x="225" y="290"/>
                  </a:moveTo>
                  <a:lnTo>
                    <a:pt x="232" y="290"/>
                  </a:lnTo>
                  <a:lnTo>
                    <a:pt x="240" y="289"/>
                  </a:lnTo>
                  <a:lnTo>
                    <a:pt x="247" y="287"/>
                  </a:lnTo>
                  <a:lnTo>
                    <a:pt x="255" y="285"/>
                  </a:lnTo>
                  <a:lnTo>
                    <a:pt x="263" y="282"/>
                  </a:lnTo>
                  <a:lnTo>
                    <a:pt x="271" y="278"/>
                  </a:lnTo>
                  <a:lnTo>
                    <a:pt x="278" y="273"/>
                  </a:lnTo>
                  <a:lnTo>
                    <a:pt x="286" y="268"/>
                  </a:lnTo>
                  <a:lnTo>
                    <a:pt x="293" y="262"/>
                  </a:lnTo>
                  <a:lnTo>
                    <a:pt x="301" y="255"/>
                  </a:lnTo>
                  <a:lnTo>
                    <a:pt x="308" y="248"/>
                  </a:lnTo>
                  <a:lnTo>
                    <a:pt x="315" y="240"/>
                  </a:lnTo>
                  <a:lnTo>
                    <a:pt x="322" y="233"/>
                  </a:lnTo>
                  <a:lnTo>
                    <a:pt x="328" y="224"/>
                  </a:lnTo>
                  <a:lnTo>
                    <a:pt x="335" y="215"/>
                  </a:lnTo>
                  <a:lnTo>
                    <a:pt x="340" y="205"/>
                  </a:lnTo>
                  <a:lnTo>
                    <a:pt x="345" y="196"/>
                  </a:lnTo>
                  <a:lnTo>
                    <a:pt x="351" y="186"/>
                  </a:lnTo>
                  <a:lnTo>
                    <a:pt x="355" y="176"/>
                  </a:lnTo>
                  <a:lnTo>
                    <a:pt x="359" y="166"/>
                  </a:lnTo>
                  <a:lnTo>
                    <a:pt x="362" y="155"/>
                  </a:lnTo>
                  <a:lnTo>
                    <a:pt x="366" y="146"/>
                  </a:lnTo>
                  <a:lnTo>
                    <a:pt x="368" y="135"/>
                  </a:lnTo>
                  <a:lnTo>
                    <a:pt x="370" y="124"/>
                  </a:lnTo>
                  <a:lnTo>
                    <a:pt x="372" y="115"/>
                  </a:lnTo>
                  <a:lnTo>
                    <a:pt x="373" y="104"/>
                  </a:lnTo>
                  <a:lnTo>
                    <a:pt x="373" y="94"/>
                  </a:lnTo>
                  <a:lnTo>
                    <a:pt x="373" y="85"/>
                  </a:lnTo>
                  <a:lnTo>
                    <a:pt x="372" y="75"/>
                  </a:lnTo>
                  <a:lnTo>
                    <a:pt x="371" y="67"/>
                  </a:lnTo>
                  <a:lnTo>
                    <a:pt x="369" y="58"/>
                  </a:lnTo>
                  <a:lnTo>
                    <a:pt x="367" y="50"/>
                  </a:lnTo>
                  <a:lnTo>
                    <a:pt x="363" y="42"/>
                  </a:lnTo>
                  <a:lnTo>
                    <a:pt x="360" y="35"/>
                  </a:lnTo>
                  <a:lnTo>
                    <a:pt x="356" y="28"/>
                  </a:lnTo>
                  <a:lnTo>
                    <a:pt x="352" y="23"/>
                  </a:lnTo>
                  <a:lnTo>
                    <a:pt x="346" y="18"/>
                  </a:lnTo>
                  <a:lnTo>
                    <a:pt x="341" y="12"/>
                  </a:lnTo>
                  <a:lnTo>
                    <a:pt x="336" y="8"/>
                  </a:lnTo>
                  <a:lnTo>
                    <a:pt x="329" y="5"/>
                  </a:lnTo>
                  <a:lnTo>
                    <a:pt x="324" y="3"/>
                  </a:lnTo>
                  <a:lnTo>
                    <a:pt x="317" y="1"/>
                  </a:lnTo>
                  <a:lnTo>
                    <a:pt x="310" y="0"/>
                  </a:lnTo>
                  <a:lnTo>
                    <a:pt x="303" y="0"/>
                  </a:lnTo>
                  <a:lnTo>
                    <a:pt x="175" y="0"/>
                  </a:lnTo>
                  <a:lnTo>
                    <a:pt x="0" y="654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04120" name="Group 2040"/>
          <p:cNvGrpSpPr>
            <a:grpSpLocks/>
          </p:cNvGrpSpPr>
          <p:nvPr/>
        </p:nvGrpSpPr>
        <p:grpSpPr bwMode="auto">
          <a:xfrm>
            <a:off x="5183188" y="5846763"/>
            <a:ext cx="2906712" cy="411162"/>
            <a:chOff x="3265" y="3683"/>
            <a:chExt cx="1831" cy="259"/>
          </a:xfrm>
        </p:grpSpPr>
        <p:sp>
          <p:nvSpPr>
            <p:cNvPr id="304121" name="Line 2041"/>
            <p:cNvSpPr>
              <a:spLocks noChangeShapeType="1"/>
            </p:cNvSpPr>
            <p:nvPr/>
          </p:nvSpPr>
          <p:spPr bwMode="auto">
            <a:xfrm flipH="1">
              <a:off x="3265" y="3830"/>
              <a:ext cx="55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22" name="Line 2042"/>
            <p:cNvSpPr>
              <a:spLocks noChangeShapeType="1"/>
            </p:cNvSpPr>
            <p:nvPr/>
          </p:nvSpPr>
          <p:spPr bwMode="auto">
            <a:xfrm flipH="1">
              <a:off x="3302" y="3715"/>
              <a:ext cx="73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23" name="Line 2043"/>
            <p:cNvSpPr>
              <a:spLocks noChangeShapeType="1"/>
            </p:cNvSpPr>
            <p:nvPr/>
          </p:nvSpPr>
          <p:spPr bwMode="auto">
            <a:xfrm flipV="1">
              <a:off x="3367" y="3703"/>
              <a:ext cx="10" cy="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24" name="Line 2044"/>
            <p:cNvSpPr>
              <a:spLocks noChangeShapeType="1"/>
            </p:cNvSpPr>
            <p:nvPr/>
          </p:nvSpPr>
          <p:spPr bwMode="auto">
            <a:xfrm>
              <a:off x="3357" y="3833"/>
              <a:ext cx="30" cy="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25" name="Line 2045"/>
            <p:cNvSpPr>
              <a:spLocks noChangeShapeType="1"/>
            </p:cNvSpPr>
            <p:nvPr/>
          </p:nvSpPr>
          <p:spPr bwMode="auto">
            <a:xfrm flipH="1">
              <a:off x="3302" y="3800"/>
              <a:ext cx="75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26" name="Line 2046"/>
            <p:cNvSpPr>
              <a:spLocks noChangeShapeType="1"/>
            </p:cNvSpPr>
            <p:nvPr/>
          </p:nvSpPr>
          <p:spPr bwMode="auto">
            <a:xfrm>
              <a:off x="3300" y="3705"/>
              <a:ext cx="2" cy="1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27" name="Line 2047"/>
            <p:cNvSpPr>
              <a:spLocks noChangeShapeType="1"/>
            </p:cNvSpPr>
            <p:nvPr/>
          </p:nvSpPr>
          <p:spPr bwMode="auto">
            <a:xfrm flipH="1">
              <a:off x="3449" y="3688"/>
              <a:ext cx="38" cy="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28" name="Line 2048"/>
            <p:cNvSpPr>
              <a:spLocks noChangeShapeType="1"/>
            </p:cNvSpPr>
            <p:nvPr/>
          </p:nvSpPr>
          <p:spPr bwMode="auto">
            <a:xfrm flipV="1">
              <a:off x="3444" y="3755"/>
              <a:ext cx="6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29" name="Line 2049"/>
            <p:cNvSpPr>
              <a:spLocks noChangeShapeType="1"/>
            </p:cNvSpPr>
            <p:nvPr/>
          </p:nvSpPr>
          <p:spPr bwMode="auto">
            <a:xfrm>
              <a:off x="3494" y="3728"/>
              <a:ext cx="18" cy="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30" name="Line 2050"/>
            <p:cNvSpPr>
              <a:spLocks noChangeShapeType="1"/>
            </p:cNvSpPr>
            <p:nvPr/>
          </p:nvSpPr>
          <p:spPr bwMode="auto">
            <a:xfrm>
              <a:off x="3459" y="3783"/>
              <a:ext cx="0" cy="1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31" name="Line 2051"/>
            <p:cNvSpPr>
              <a:spLocks noChangeShapeType="1"/>
            </p:cNvSpPr>
            <p:nvPr/>
          </p:nvSpPr>
          <p:spPr bwMode="auto">
            <a:xfrm flipV="1">
              <a:off x="3459" y="3793"/>
              <a:ext cx="45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32" name="Line 2052"/>
            <p:cNvSpPr>
              <a:spLocks noChangeShapeType="1"/>
            </p:cNvSpPr>
            <p:nvPr/>
          </p:nvSpPr>
          <p:spPr bwMode="auto">
            <a:xfrm flipV="1">
              <a:off x="3459" y="3830"/>
              <a:ext cx="28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33" name="Line 2053"/>
            <p:cNvSpPr>
              <a:spLocks noChangeShapeType="1"/>
            </p:cNvSpPr>
            <p:nvPr/>
          </p:nvSpPr>
          <p:spPr bwMode="auto">
            <a:xfrm flipV="1">
              <a:off x="3459" y="3865"/>
              <a:ext cx="25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34" name="Freeform 2054"/>
            <p:cNvSpPr>
              <a:spLocks/>
            </p:cNvSpPr>
            <p:nvPr/>
          </p:nvSpPr>
          <p:spPr bwMode="auto">
            <a:xfrm>
              <a:off x="3529" y="3685"/>
              <a:ext cx="50" cy="118"/>
            </a:xfrm>
            <a:custGeom>
              <a:avLst/>
              <a:gdLst>
                <a:gd name="T0" fmla="*/ 0 w 144"/>
                <a:gd name="T1" fmla="*/ 0 h 329"/>
                <a:gd name="T2" fmla="*/ 0 w 144"/>
                <a:gd name="T3" fmla="*/ 305 h 329"/>
                <a:gd name="T4" fmla="*/ 24 w 144"/>
                <a:gd name="T5" fmla="*/ 329 h 329"/>
                <a:gd name="T6" fmla="*/ 144 w 144"/>
                <a:gd name="T7" fmla="*/ 329 h 329"/>
                <a:gd name="T8" fmla="*/ 136 w 144"/>
                <a:gd name="T9" fmla="*/ 216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4" h="329">
                  <a:moveTo>
                    <a:pt x="0" y="0"/>
                  </a:moveTo>
                  <a:lnTo>
                    <a:pt x="0" y="305"/>
                  </a:lnTo>
                  <a:lnTo>
                    <a:pt x="24" y="329"/>
                  </a:lnTo>
                  <a:lnTo>
                    <a:pt x="144" y="329"/>
                  </a:lnTo>
                  <a:lnTo>
                    <a:pt x="136" y="21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35" name="Line 2055"/>
            <p:cNvSpPr>
              <a:spLocks noChangeShapeType="1"/>
            </p:cNvSpPr>
            <p:nvPr/>
          </p:nvSpPr>
          <p:spPr bwMode="auto">
            <a:xfrm flipH="1">
              <a:off x="3529" y="3725"/>
              <a:ext cx="43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36" name="Freeform 2056"/>
            <p:cNvSpPr>
              <a:spLocks/>
            </p:cNvSpPr>
            <p:nvPr/>
          </p:nvSpPr>
          <p:spPr bwMode="auto">
            <a:xfrm>
              <a:off x="3529" y="3813"/>
              <a:ext cx="63" cy="124"/>
            </a:xfrm>
            <a:custGeom>
              <a:avLst/>
              <a:gdLst>
                <a:gd name="T0" fmla="*/ 0 w 176"/>
                <a:gd name="T1" fmla="*/ 0 h 345"/>
                <a:gd name="T2" fmla="*/ 0 w 176"/>
                <a:gd name="T3" fmla="*/ 322 h 345"/>
                <a:gd name="T4" fmla="*/ 24 w 176"/>
                <a:gd name="T5" fmla="*/ 345 h 345"/>
                <a:gd name="T6" fmla="*/ 176 w 176"/>
                <a:gd name="T7" fmla="*/ 345 h 345"/>
                <a:gd name="T8" fmla="*/ 160 w 176"/>
                <a:gd name="T9" fmla="*/ 209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6" h="345">
                  <a:moveTo>
                    <a:pt x="0" y="0"/>
                  </a:moveTo>
                  <a:lnTo>
                    <a:pt x="0" y="322"/>
                  </a:lnTo>
                  <a:lnTo>
                    <a:pt x="24" y="345"/>
                  </a:lnTo>
                  <a:lnTo>
                    <a:pt x="176" y="345"/>
                  </a:lnTo>
                  <a:lnTo>
                    <a:pt x="160" y="20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37" name="Line 2057"/>
            <p:cNvSpPr>
              <a:spLocks noChangeShapeType="1"/>
            </p:cNvSpPr>
            <p:nvPr/>
          </p:nvSpPr>
          <p:spPr bwMode="auto">
            <a:xfrm flipH="1">
              <a:off x="3529" y="3830"/>
              <a:ext cx="45" cy="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38" name="Freeform 2058"/>
            <p:cNvSpPr>
              <a:spLocks/>
            </p:cNvSpPr>
            <p:nvPr/>
          </p:nvSpPr>
          <p:spPr bwMode="auto">
            <a:xfrm>
              <a:off x="3479" y="3785"/>
              <a:ext cx="25" cy="155"/>
            </a:xfrm>
            <a:custGeom>
              <a:avLst/>
              <a:gdLst>
                <a:gd name="T0" fmla="*/ 73 w 73"/>
                <a:gd name="T1" fmla="*/ 0 h 434"/>
                <a:gd name="T2" fmla="*/ 73 w 73"/>
                <a:gd name="T3" fmla="*/ 434 h 434"/>
                <a:gd name="T4" fmla="*/ 0 w 73"/>
                <a:gd name="T5" fmla="*/ 361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3" h="434">
                  <a:moveTo>
                    <a:pt x="73" y="0"/>
                  </a:moveTo>
                  <a:lnTo>
                    <a:pt x="73" y="434"/>
                  </a:lnTo>
                  <a:lnTo>
                    <a:pt x="0" y="36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39" name="Line 2059"/>
            <p:cNvSpPr>
              <a:spLocks noChangeShapeType="1"/>
            </p:cNvSpPr>
            <p:nvPr/>
          </p:nvSpPr>
          <p:spPr bwMode="auto">
            <a:xfrm flipH="1">
              <a:off x="3622" y="3693"/>
              <a:ext cx="49" cy="1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40" name="Line 2060"/>
            <p:cNvSpPr>
              <a:spLocks noChangeShapeType="1"/>
            </p:cNvSpPr>
            <p:nvPr/>
          </p:nvSpPr>
          <p:spPr bwMode="auto">
            <a:xfrm>
              <a:off x="3654" y="3745"/>
              <a:ext cx="0" cy="1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41" name="Line 2061"/>
            <p:cNvSpPr>
              <a:spLocks noChangeShapeType="1"/>
            </p:cNvSpPr>
            <p:nvPr/>
          </p:nvSpPr>
          <p:spPr bwMode="auto">
            <a:xfrm flipV="1">
              <a:off x="3671" y="3780"/>
              <a:ext cx="115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42" name="Line 2062"/>
            <p:cNvSpPr>
              <a:spLocks noChangeShapeType="1"/>
            </p:cNvSpPr>
            <p:nvPr/>
          </p:nvSpPr>
          <p:spPr bwMode="auto">
            <a:xfrm flipH="1">
              <a:off x="3709" y="3690"/>
              <a:ext cx="25" cy="1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43" name="Line 2063"/>
            <p:cNvSpPr>
              <a:spLocks noChangeShapeType="1"/>
            </p:cNvSpPr>
            <p:nvPr/>
          </p:nvSpPr>
          <p:spPr bwMode="auto">
            <a:xfrm flipV="1">
              <a:off x="3701" y="3835"/>
              <a:ext cx="58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44" name="Line 2064"/>
            <p:cNvSpPr>
              <a:spLocks noChangeShapeType="1"/>
            </p:cNvSpPr>
            <p:nvPr/>
          </p:nvSpPr>
          <p:spPr bwMode="auto">
            <a:xfrm>
              <a:off x="3701" y="3883"/>
              <a:ext cx="58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45" name="Line 2065"/>
            <p:cNvSpPr>
              <a:spLocks noChangeShapeType="1"/>
            </p:cNvSpPr>
            <p:nvPr/>
          </p:nvSpPr>
          <p:spPr bwMode="auto">
            <a:xfrm flipH="1">
              <a:off x="3729" y="3830"/>
              <a:ext cx="35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46" name="Line 2066"/>
            <p:cNvSpPr>
              <a:spLocks noChangeShapeType="1"/>
            </p:cNvSpPr>
            <p:nvPr/>
          </p:nvSpPr>
          <p:spPr bwMode="auto">
            <a:xfrm flipV="1">
              <a:off x="3689" y="3733"/>
              <a:ext cx="82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47" name="Line 2067"/>
            <p:cNvSpPr>
              <a:spLocks noChangeShapeType="1"/>
            </p:cNvSpPr>
            <p:nvPr/>
          </p:nvSpPr>
          <p:spPr bwMode="auto">
            <a:xfrm flipV="1">
              <a:off x="3814" y="3783"/>
              <a:ext cx="42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48" name="Line 2068"/>
            <p:cNvSpPr>
              <a:spLocks noChangeShapeType="1"/>
            </p:cNvSpPr>
            <p:nvPr/>
          </p:nvSpPr>
          <p:spPr bwMode="auto">
            <a:xfrm>
              <a:off x="3831" y="3715"/>
              <a:ext cx="18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49" name="Freeform 2069"/>
            <p:cNvSpPr>
              <a:spLocks/>
            </p:cNvSpPr>
            <p:nvPr/>
          </p:nvSpPr>
          <p:spPr bwMode="auto">
            <a:xfrm>
              <a:off x="3814" y="3775"/>
              <a:ext cx="45" cy="118"/>
            </a:xfrm>
            <a:custGeom>
              <a:avLst/>
              <a:gdLst>
                <a:gd name="T0" fmla="*/ 128 w 128"/>
                <a:gd name="T1" fmla="*/ 0 h 329"/>
                <a:gd name="T2" fmla="*/ 80 w 128"/>
                <a:gd name="T3" fmla="*/ 161 h 329"/>
                <a:gd name="T4" fmla="*/ 96 w 128"/>
                <a:gd name="T5" fmla="*/ 240 h 329"/>
                <a:gd name="T6" fmla="*/ 73 w 128"/>
                <a:gd name="T7" fmla="*/ 329 h 329"/>
                <a:gd name="T8" fmla="*/ 0 w 128"/>
                <a:gd name="T9" fmla="*/ 329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8" h="329">
                  <a:moveTo>
                    <a:pt x="128" y="0"/>
                  </a:moveTo>
                  <a:lnTo>
                    <a:pt x="80" y="161"/>
                  </a:lnTo>
                  <a:lnTo>
                    <a:pt x="96" y="240"/>
                  </a:lnTo>
                  <a:lnTo>
                    <a:pt x="73" y="329"/>
                  </a:lnTo>
                  <a:lnTo>
                    <a:pt x="0" y="32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50" name="Freeform 2070"/>
            <p:cNvSpPr>
              <a:spLocks/>
            </p:cNvSpPr>
            <p:nvPr/>
          </p:nvSpPr>
          <p:spPr bwMode="auto">
            <a:xfrm>
              <a:off x="3841" y="3893"/>
              <a:ext cx="135" cy="44"/>
            </a:xfrm>
            <a:custGeom>
              <a:avLst/>
              <a:gdLst>
                <a:gd name="T0" fmla="*/ 0 w 384"/>
                <a:gd name="T1" fmla="*/ 0 h 120"/>
                <a:gd name="T2" fmla="*/ 120 w 384"/>
                <a:gd name="T3" fmla="*/ 32 h 120"/>
                <a:gd name="T4" fmla="*/ 345 w 384"/>
                <a:gd name="T5" fmla="*/ 120 h 120"/>
                <a:gd name="T6" fmla="*/ 384 w 384"/>
                <a:gd name="T7" fmla="*/ 104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4" h="120">
                  <a:moveTo>
                    <a:pt x="0" y="0"/>
                  </a:moveTo>
                  <a:lnTo>
                    <a:pt x="120" y="32"/>
                  </a:lnTo>
                  <a:lnTo>
                    <a:pt x="345" y="120"/>
                  </a:lnTo>
                  <a:lnTo>
                    <a:pt x="384" y="10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51" name="Line 2071"/>
            <p:cNvSpPr>
              <a:spLocks noChangeShapeType="1"/>
            </p:cNvSpPr>
            <p:nvPr/>
          </p:nvSpPr>
          <p:spPr bwMode="auto">
            <a:xfrm>
              <a:off x="3889" y="3690"/>
              <a:ext cx="17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52" name="Line 2072"/>
            <p:cNvSpPr>
              <a:spLocks noChangeShapeType="1"/>
            </p:cNvSpPr>
            <p:nvPr/>
          </p:nvSpPr>
          <p:spPr bwMode="auto">
            <a:xfrm flipH="1">
              <a:off x="3928" y="3688"/>
              <a:ext cx="20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53" name="Line 2073"/>
            <p:cNvSpPr>
              <a:spLocks noChangeShapeType="1"/>
            </p:cNvSpPr>
            <p:nvPr/>
          </p:nvSpPr>
          <p:spPr bwMode="auto">
            <a:xfrm flipV="1">
              <a:off x="3881" y="3735"/>
              <a:ext cx="77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54" name="Line 2074"/>
            <p:cNvSpPr>
              <a:spLocks noChangeShapeType="1"/>
            </p:cNvSpPr>
            <p:nvPr/>
          </p:nvSpPr>
          <p:spPr bwMode="auto">
            <a:xfrm flipH="1">
              <a:off x="3953" y="3730"/>
              <a:ext cx="8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55" name="Line 2075"/>
            <p:cNvSpPr>
              <a:spLocks noChangeShapeType="1"/>
            </p:cNvSpPr>
            <p:nvPr/>
          </p:nvSpPr>
          <p:spPr bwMode="auto">
            <a:xfrm flipH="1">
              <a:off x="3886" y="3775"/>
              <a:ext cx="75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56" name="Line 2076"/>
            <p:cNvSpPr>
              <a:spLocks noChangeShapeType="1"/>
            </p:cNvSpPr>
            <p:nvPr/>
          </p:nvSpPr>
          <p:spPr bwMode="auto">
            <a:xfrm flipH="1">
              <a:off x="3884" y="3768"/>
              <a:ext cx="2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57" name="Line 2077"/>
            <p:cNvSpPr>
              <a:spLocks noChangeShapeType="1"/>
            </p:cNvSpPr>
            <p:nvPr/>
          </p:nvSpPr>
          <p:spPr bwMode="auto">
            <a:xfrm flipV="1">
              <a:off x="3876" y="3818"/>
              <a:ext cx="87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58" name="Freeform 2078"/>
            <p:cNvSpPr>
              <a:spLocks/>
            </p:cNvSpPr>
            <p:nvPr/>
          </p:nvSpPr>
          <p:spPr bwMode="auto">
            <a:xfrm>
              <a:off x="3931" y="3810"/>
              <a:ext cx="35" cy="75"/>
            </a:xfrm>
            <a:custGeom>
              <a:avLst/>
              <a:gdLst>
                <a:gd name="T0" fmla="*/ 96 w 96"/>
                <a:gd name="T1" fmla="*/ 0 h 208"/>
                <a:gd name="T2" fmla="*/ 48 w 96"/>
                <a:gd name="T3" fmla="*/ 208 h 208"/>
                <a:gd name="T4" fmla="*/ 0 w 96"/>
                <a:gd name="T5" fmla="*/ 136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6" h="208">
                  <a:moveTo>
                    <a:pt x="96" y="0"/>
                  </a:moveTo>
                  <a:lnTo>
                    <a:pt x="48" y="208"/>
                  </a:lnTo>
                  <a:lnTo>
                    <a:pt x="0" y="13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59" name="Line 2079"/>
            <p:cNvSpPr>
              <a:spLocks noChangeShapeType="1"/>
            </p:cNvSpPr>
            <p:nvPr/>
          </p:nvSpPr>
          <p:spPr bwMode="auto">
            <a:xfrm>
              <a:off x="3921" y="3745"/>
              <a:ext cx="0" cy="1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60" name="Freeform 2080"/>
            <p:cNvSpPr>
              <a:spLocks/>
            </p:cNvSpPr>
            <p:nvPr/>
          </p:nvSpPr>
          <p:spPr bwMode="auto">
            <a:xfrm>
              <a:off x="3864" y="3825"/>
              <a:ext cx="52" cy="65"/>
            </a:xfrm>
            <a:custGeom>
              <a:avLst/>
              <a:gdLst>
                <a:gd name="T0" fmla="*/ 152 w 152"/>
                <a:gd name="T1" fmla="*/ 0 h 185"/>
                <a:gd name="T2" fmla="*/ 80 w 152"/>
                <a:gd name="T3" fmla="*/ 113 h 185"/>
                <a:gd name="T4" fmla="*/ 0 w 152"/>
                <a:gd name="T5" fmla="*/ 185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2" h="185">
                  <a:moveTo>
                    <a:pt x="152" y="0"/>
                  </a:moveTo>
                  <a:lnTo>
                    <a:pt x="80" y="113"/>
                  </a:lnTo>
                  <a:lnTo>
                    <a:pt x="0" y="18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61" name="Line 2081"/>
            <p:cNvSpPr>
              <a:spLocks noChangeShapeType="1"/>
            </p:cNvSpPr>
            <p:nvPr/>
          </p:nvSpPr>
          <p:spPr bwMode="auto">
            <a:xfrm>
              <a:off x="4051" y="3688"/>
              <a:ext cx="20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62" name="Line 2082"/>
            <p:cNvSpPr>
              <a:spLocks noChangeShapeType="1"/>
            </p:cNvSpPr>
            <p:nvPr/>
          </p:nvSpPr>
          <p:spPr bwMode="auto">
            <a:xfrm flipH="1">
              <a:off x="4093" y="3685"/>
              <a:ext cx="25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63" name="Line 2083"/>
            <p:cNvSpPr>
              <a:spLocks noChangeShapeType="1"/>
            </p:cNvSpPr>
            <p:nvPr/>
          </p:nvSpPr>
          <p:spPr bwMode="auto">
            <a:xfrm>
              <a:off x="4043" y="3738"/>
              <a:ext cx="0" cy="1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64" name="Line 2084"/>
            <p:cNvSpPr>
              <a:spLocks noChangeShapeType="1"/>
            </p:cNvSpPr>
            <p:nvPr/>
          </p:nvSpPr>
          <p:spPr bwMode="auto">
            <a:xfrm flipV="1">
              <a:off x="4043" y="3823"/>
              <a:ext cx="93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65" name="Line 2085"/>
            <p:cNvSpPr>
              <a:spLocks noChangeShapeType="1"/>
            </p:cNvSpPr>
            <p:nvPr/>
          </p:nvSpPr>
          <p:spPr bwMode="auto">
            <a:xfrm flipH="1">
              <a:off x="4043" y="3745"/>
              <a:ext cx="85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66" name="Line 2086"/>
            <p:cNvSpPr>
              <a:spLocks noChangeShapeType="1"/>
            </p:cNvSpPr>
            <p:nvPr/>
          </p:nvSpPr>
          <p:spPr bwMode="auto">
            <a:xfrm flipV="1">
              <a:off x="4053" y="3783"/>
              <a:ext cx="65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67" name="Line 2087"/>
            <p:cNvSpPr>
              <a:spLocks noChangeShapeType="1"/>
            </p:cNvSpPr>
            <p:nvPr/>
          </p:nvSpPr>
          <p:spPr bwMode="auto">
            <a:xfrm flipV="1">
              <a:off x="4003" y="3850"/>
              <a:ext cx="160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68" name="Line 2088"/>
            <p:cNvSpPr>
              <a:spLocks noChangeShapeType="1"/>
            </p:cNvSpPr>
            <p:nvPr/>
          </p:nvSpPr>
          <p:spPr bwMode="auto">
            <a:xfrm flipH="1">
              <a:off x="4126" y="3738"/>
              <a:ext cx="5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69" name="Line 2089"/>
            <p:cNvSpPr>
              <a:spLocks noChangeShapeType="1"/>
            </p:cNvSpPr>
            <p:nvPr/>
          </p:nvSpPr>
          <p:spPr bwMode="auto">
            <a:xfrm flipV="1">
              <a:off x="4086" y="3750"/>
              <a:ext cx="0" cy="1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70" name="Line 2090"/>
            <p:cNvSpPr>
              <a:spLocks noChangeShapeType="1"/>
            </p:cNvSpPr>
            <p:nvPr/>
          </p:nvSpPr>
          <p:spPr bwMode="auto">
            <a:xfrm flipV="1">
              <a:off x="4263" y="3803"/>
              <a:ext cx="52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71" name="Freeform 2091"/>
            <p:cNvSpPr>
              <a:spLocks/>
            </p:cNvSpPr>
            <p:nvPr/>
          </p:nvSpPr>
          <p:spPr bwMode="auto">
            <a:xfrm>
              <a:off x="4265" y="3795"/>
              <a:ext cx="53" cy="135"/>
            </a:xfrm>
            <a:custGeom>
              <a:avLst/>
              <a:gdLst>
                <a:gd name="T0" fmla="*/ 143 w 143"/>
                <a:gd name="T1" fmla="*/ 0 h 377"/>
                <a:gd name="T2" fmla="*/ 111 w 143"/>
                <a:gd name="T3" fmla="*/ 184 h 377"/>
                <a:gd name="T4" fmla="*/ 55 w 143"/>
                <a:gd name="T5" fmla="*/ 377 h 377"/>
                <a:gd name="T6" fmla="*/ 0 w 143"/>
                <a:gd name="T7" fmla="*/ 281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3" h="377">
                  <a:moveTo>
                    <a:pt x="143" y="0"/>
                  </a:moveTo>
                  <a:lnTo>
                    <a:pt x="111" y="184"/>
                  </a:lnTo>
                  <a:lnTo>
                    <a:pt x="55" y="377"/>
                  </a:lnTo>
                  <a:lnTo>
                    <a:pt x="0" y="28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72" name="Freeform 2092"/>
            <p:cNvSpPr>
              <a:spLocks/>
            </p:cNvSpPr>
            <p:nvPr/>
          </p:nvSpPr>
          <p:spPr bwMode="auto">
            <a:xfrm>
              <a:off x="4195" y="3750"/>
              <a:ext cx="83" cy="190"/>
            </a:xfrm>
            <a:custGeom>
              <a:avLst/>
              <a:gdLst>
                <a:gd name="T0" fmla="*/ 234 w 234"/>
                <a:gd name="T1" fmla="*/ 0 h 531"/>
                <a:gd name="T2" fmla="*/ 177 w 234"/>
                <a:gd name="T3" fmla="*/ 218 h 531"/>
                <a:gd name="T4" fmla="*/ 105 w 234"/>
                <a:gd name="T5" fmla="*/ 410 h 531"/>
                <a:gd name="T6" fmla="*/ 0 w 234"/>
                <a:gd name="T7" fmla="*/ 531 h 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4" h="531">
                  <a:moveTo>
                    <a:pt x="234" y="0"/>
                  </a:moveTo>
                  <a:lnTo>
                    <a:pt x="177" y="218"/>
                  </a:lnTo>
                  <a:lnTo>
                    <a:pt x="105" y="410"/>
                  </a:lnTo>
                  <a:lnTo>
                    <a:pt x="0" y="53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73" name="Line 2093"/>
            <p:cNvSpPr>
              <a:spLocks noChangeShapeType="1"/>
            </p:cNvSpPr>
            <p:nvPr/>
          </p:nvSpPr>
          <p:spPr bwMode="auto">
            <a:xfrm flipV="1">
              <a:off x="4200" y="3743"/>
              <a:ext cx="153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74" name="Line 2094"/>
            <p:cNvSpPr>
              <a:spLocks noChangeShapeType="1"/>
            </p:cNvSpPr>
            <p:nvPr/>
          </p:nvSpPr>
          <p:spPr bwMode="auto">
            <a:xfrm>
              <a:off x="4273" y="3683"/>
              <a:ext cx="10" cy="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75" name="Line 2095"/>
            <p:cNvSpPr>
              <a:spLocks noChangeShapeType="1"/>
            </p:cNvSpPr>
            <p:nvPr/>
          </p:nvSpPr>
          <p:spPr bwMode="auto">
            <a:xfrm flipH="1">
              <a:off x="4432" y="3685"/>
              <a:ext cx="28" cy="6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76" name="Line 2096"/>
            <p:cNvSpPr>
              <a:spLocks noChangeShapeType="1"/>
            </p:cNvSpPr>
            <p:nvPr/>
          </p:nvSpPr>
          <p:spPr bwMode="auto">
            <a:xfrm>
              <a:off x="4398" y="3723"/>
              <a:ext cx="2" cy="2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77" name="Line 2097"/>
            <p:cNvSpPr>
              <a:spLocks noChangeShapeType="1"/>
            </p:cNvSpPr>
            <p:nvPr/>
          </p:nvSpPr>
          <p:spPr bwMode="auto">
            <a:xfrm flipV="1">
              <a:off x="4400" y="3745"/>
              <a:ext cx="12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78" name="Freeform 2098"/>
            <p:cNvSpPr>
              <a:spLocks/>
            </p:cNvSpPr>
            <p:nvPr/>
          </p:nvSpPr>
          <p:spPr bwMode="auto">
            <a:xfrm>
              <a:off x="4485" y="3725"/>
              <a:ext cx="40" cy="215"/>
            </a:xfrm>
            <a:custGeom>
              <a:avLst/>
              <a:gdLst>
                <a:gd name="T0" fmla="*/ 112 w 112"/>
                <a:gd name="T1" fmla="*/ 0 h 603"/>
                <a:gd name="T2" fmla="*/ 104 w 112"/>
                <a:gd name="T3" fmla="*/ 338 h 603"/>
                <a:gd name="T4" fmla="*/ 88 w 112"/>
                <a:gd name="T5" fmla="*/ 603 h 603"/>
                <a:gd name="T6" fmla="*/ 0 w 112"/>
                <a:gd name="T7" fmla="*/ 482 h 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2" h="603">
                  <a:moveTo>
                    <a:pt x="112" y="0"/>
                  </a:moveTo>
                  <a:lnTo>
                    <a:pt x="104" y="338"/>
                  </a:lnTo>
                  <a:lnTo>
                    <a:pt x="88" y="603"/>
                  </a:lnTo>
                  <a:lnTo>
                    <a:pt x="0" y="48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79" name="Line 2099"/>
            <p:cNvSpPr>
              <a:spLocks noChangeShapeType="1"/>
            </p:cNvSpPr>
            <p:nvPr/>
          </p:nvSpPr>
          <p:spPr bwMode="auto">
            <a:xfrm>
              <a:off x="4437" y="3785"/>
              <a:ext cx="0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80" name="Line 2100"/>
            <p:cNvSpPr>
              <a:spLocks noChangeShapeType="1"/>
            </p:cNvSpPr>
            <p:nvPr/>
          </p:nvSpPr>
          <p:spPr bwMode="auto">
            <a:xfrm>
              <a:off x="4485" y="3795"/>
              <a:ext cx="0" cy="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81" name="Line 2101"/>
            <p:cNvSpPr>
              <a:spLocks noChangeShapeType="1"/>
            </p:cNvSpPr>
            <p:nvPr/>
          </p:nvSpPr>
          <p:spPr bwMode="auto">
            <a:xfrm flipH="1">
              <a:off x="4437" y="3865"/>
              <a:ext cx="53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82" name="Line 2102"/>
            <p:cNvSpPr>
              <a:spLocks noChangeShapeType="1"/>
            </p:cNvSpPr>
            <p:nvPr/>
          </p:nvSpPr>
          <p:spPr bwMode="auto">
            <a:xfrm flipV="1">
              <a:off x="4437" y="3803"/>
              <a:ext cx="48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83" name="Line 2103"/>
            <p:cNvSpPr>
              <a:spLocks noChangeShapeType="1"/>
            </p:cNvSpPr>
            <p:nvPr/>
          </p:nvSpPr>
          <p:spPr bwMode="auto">
            <a:xfrm flipH="1">
              <a:off x="4605" y="3690"/>
              <a:ext cx="15" cy="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84" name="Line 2104"/>
            <p:cNvSpPr>
              <a:spLocks noChangeShapeType="1"/>
            </p:cNvSpPr>
            <p:nvPr/>
          </p:nvSpPr>
          <p:spPr bwMode="auto">
            <a:xfrm flipV="1">
              <a:off x="4592" y="3878"/>
              <a:ext cx="40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85" name="Line 2105"/>
            <p:cNvSpPr>
              <a:spLocks noChangeShapeType="1"/>
            </p:cNvSpPr>
            <p:nvPr/>
          </p:nvSpPr>
          <p:spPr bwMode="auto">
            <a:xfrm flipV="1">
              <a:off x="4637" y="3750"/>
              <a:ext cx="8" cy="1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86" name="Line 2106"/>
            <p:cNvSpPr>
              <a:spLocks noChangeShapeType="1"/>
            </p:cNvSpPr>
            <p:nvPr/>
          </p:nvSpPr>
          <p:spPr bwMode="auto">
            <a:xfrm flipH="1">
              <a:off x="4595" y="3760"/>
              <a:ext cx="47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87" name="Line 2107"/>
            <p:cNvSpPr>
              <a:spLocks noChangeShapeType="1"/>
            </p:cNvSpPr>
            <p:nvPr/>
          </p:nvSpPr>
          <p:spPr bwMode="auto">
            <a:xfrm flipV="1">
              <a:off x="4592" y="3818"/>
              <a:ext cx="35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88" name="Line 2108"/>
            <p:cNvSpPr>
              <a:spLocks noChangeShapeType="1"/>
            </p:cNvSpPr>
            <p:nvPr/>
          </p:nvSpPr>
          <p:spPr bwMode="auto">
            <a:xfrm flipH="1">
              <a:off x="4652" y="3688"/>
              <a:ext cx="32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89" name="Line 2109"/>
            <p:cNvSpPr>
              <a:spLocks noChangeShapeType="1"/>
            </p:cNvSpPr>
            <p:nvPr/>
          </p:nvSpPr>
          <p:spPr bwMode="auto">
            <a:xfrm flipH="1" flipV="1">
              <a:off x="4682" y="3898"/>
              <a:ext cx="22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90" name="Line 2110"/>
            <p:cNvSpPr>
              <a:spLocks noChangeShapeType="1"/>
            </p:cNvSpPr>
            <p:nvPr/>
          </p:nvSpPr>
          <p:spPr bwMode="auto">
            <a:xfrm>
              <a:off x="4672" y="3800"/>
              <a:ext cx="20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91" name="Freeform 2111"/>
            <p:cNvSpPr>
              <a:spLocks/>
            </p:cNvSpPr>
            <p:nvPr/>
          </p:nvSpPr>
          <p:spPr bwMode="auto">
            <a:xfrm>
              <a:off x="4704" y="3745"/>
              <a:ext cx="20" cy="192"/>
            </a:xfrm>
            <a:custGeom>
              <a:avLst/>
              <a:gdLst>
                <a:gd name="T0" fmla="*/ 0 w 57"/>
                <a:gd name="T1" fmla="*/ 538 h 538"/>
                <a:gd name="T2" fmla="*/ 32 w 57"/>
                <a:gd name="T3" fmla="*/ 313 h 538"/>
                <a:gd name="T4" fmla="*/ 57 w 57"/>
                <a:gd name="T5" fmla="*/ 0 h 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7" h="538">
                  <a:moveTo>
                    <a:pt x="0" y="538"/>
                  </a:moveTo>
                  <a:lnTo>
                    <a:pt x="32" y="313"/>
                  </a:lnTo>
                  <a:lnTo>
                    <a:pt x="5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92" name="Line 2112"/>
            <p:cNvSpPr>
              <a:spLocks noChangeShapeType="1"/>
            </p:cNvSpPr>
            <p:nvPr/>
          </p:nvSpPr>
          <p:spPr bwMode="auto">
            <a:xfrm flipV="1">
              <a:off x="4667" y="3753"/>
              <a:ext cx="55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93" name="Line 2113"/>
            <p:cNvSpPr>
              <a:spLocks noChangeShapeType="1"/>
            </p:cNvSpPr>
            <p:nvPr/>
          </p:nvSpPr>
          <p:spPr bwMode="auto">
            <a:xfrm>
              <a:off x="4592" y="3748"/>
              <a:ext cx="0" cy="1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94" name="Line 2114"/>
            <p:cNvSpPr>
              <a:spLocks noChangeShapeType="1"/>
            </p:cNvSpPr>
            <p:nvPr/>
          </p:nvSpPr>
          <p:spPr bwMode="auto">
            <a:xfrm>
              <a:off x="4814" y="3835"/>
              <a:ext cx="18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95" name="Line 2115"/>
            <p:cNvSpPr>
              <a:spLocks noChangeShapeType="1"/>
            </p:cNvSpPr>
            <p:nvPr/>
          </p:nvSpPr>
          <p:spPr bwMode="auto">
            <a:xfrm flipV="1">
              <a:off x="4769" y="3865"/>
              <a:ext cx="55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96" name="Line 2116"/>
            <p:cNvSpPr>
              <a:spLocks noChangeShapeType="1"/>
            </p:cNvSpPr>
            <p:nvPr/>
          </p:nvSpPr>
          <p:spPr bwMode="auto">
            <a:xfrm flipH="1">
              <a:off x="4779" y="3790"/>
              <a:ext cx="23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97" name="Line 2117"/>
            <p:cNvSpPr>
              <a:spLocks noChangeShapeType="1"/>
            </p:cNvSpPr>
            <p:nvPr/>
          </p:nvSpPr>
          <p:spPr bwMode="auto">
            <a:xfrm flipV="1">
              <a:off x="4767" y="3783"/>
              <a:ext cx="70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98" name="Line 2118"/>
            <p:cNvSpPr>
              <a:spLocks noChangeShapeType="1"/>
            </p:cNvSpPr>
            <p:nvPr/>
          </p:nvSpPr>
          <p:spPr bwMode="auto">
            <a:xfrm flipV="1">
              <a:off x="4779" y="3733"/>
              <a:ext cx="53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199" name="Freeform 2119"/>
            <p:cNvSpPr>
              <a:spLocks/>
            </p:cNvSpPr>
            <p:nvPr/>
          </p:nvSpPr>
          <p:spPr bwMode="auto">
            <a:xfrm>
              <a:off x="4822" y="3685"/>
              <a:ext cx="57" cy="252"/>
            </a:xfrm>
            <a:custGeom>
              <a:avLst/>
              <a:gdLst>
                <a:gd name="T0" fmla="*/ 161 w 161"/>
                <a:gd name="T1" fmla="*/ 0 h 706"/>
                <a:gd name="T2" fmla="*/ 137 w 161"/>
                <a:gd name="T3" fmla="*/ 257 h 706"/>
                <a:gd name="T4" fmla="*/ 97 w 161"/>
                <a:gd name="T5" fmla="*/ 474 h 706"/>
                <a:gd name="T6" fmla="*/ 0 w 161"/>
                <a:gd name="T7" fmla="*/ 706 h 7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1" h="706">
                  <a:moveTo>
                    <a:pt x="161" y="0"/>
                  </a:moveTo>
                  <a:lnTo>
                    <a:pt x="137" y="257"/>
                  </a:lnTo>
                  <a:lnTo>
                    <a:pt x="97" y="474"/>
                  </a:lnTo>
                  <a:lnTo>
                    <a:pt x="0" y="70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00" name="Freeform 2120"/>
            <p:cNvSpPr>
              <a:spLocks/>
            </p:cNvSpPr>
            <p:nvPr/>
          </p:nvSpPr>
          <p:spPr bwMode="auto">
            <a:xfrm>
              <a:off x="4867" y="3770"/>
              <a:ext cx="42" cy="167"/>
            </a:xfrm>
            <a:custGeom>
              <a:avLst/>
              <a:gdLst>
                <a:gd name="T0" fmla="*/ 121 w 121"/>
                <a:gd name="T1" fmla="*/ 0 h 465"/>
                <a:gd name="T2" fmla="*/ 40 w 121"/>
                <a:gd name="T3" fmla="*/ 465 h 465"/>
                <a:gd name="T4" fmla="*/ 0 w 121"/>
                <a:gd name="T5" fmla="*/ 353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1" h="465">
                  <a:moveTo>
                    <a:pt x="121" y="0"/>
                  </a:moveTo>
                  <a:lnTo>
                    <a:pt x="40" y="465"/>
                  </a:lnTo>
                  <a:lnTo>
                    <a:pt x="0" y="35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01" name="Line 2121"/>
            <p:cNvSpPr>
              <a:spLocks noChangeShapeType="1"/>
            </p:cNvSpPr>
            <p:nvPr/>
          </p:nvSpPr>
          <p:spPr bwMode="auto">
            <a:xfrm flipV="1">
              <a:off x="4847" y="3780"/>
              <a:ext cx="6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02" name="Freeform 2122"/>
            <p:cNvSpPr>
              <a:spLocks/>
            </p:cNvSpPr>
            <p:nvPr/>
          </p:nvSpPr>
          <p:spPr bwMode="auto">
            <a:xfrm>
              <a:off x="5034" y="3750"/>
              <a:ext cx="62" cy="190"/>
            </a:xfrm>
            <a:custGeom>
              <a:avLst/>
              <a:gdLst>
                <a:gd name="T0" fmla="*/ 176 w 176"/>
                <a:gd name="T1" fmla="*/ 0 h 531"/>
                <a:gd name="T2" fmla="*/ 79 w 176"/>
                <a:gd name="T3" fmla="*/ 531 h 531"/>
                <a:gd name="T4" fmla="*/ 0 w 176"/>
                <a:gd name="T5" fmla="*/ 394 h 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6" h="531">
                  <a:moveTo>
                    <a:pt x="176" y="0"/>
                  </a:moveTo>
                  <a:lnTo>
                    <a:pt x="79" y="531"/>
                  </a:lnTo>
                  <a:lnTo>
                    <a:pt x="0" y="39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03" name="Freeform 2123"/>
            <p:cNvSpPr>
              <a:spLocks/>
            </p:cNvSpPr>
            <p:nvPr/>
          </p:nvSpPr>
          <p:spPr bwMode="auto">
            <a:xfrm>
              <a:off x="4959" y="3685"/>
              <a:ext cx="77" cy="257"/>
            </a:xfrm>
            <a:custGeom>
              <a:avLst/>
              <a:gdLst>
                <a:gd name="T0" fmla="*/ 216 w 216"/>
                <a:gd name="T1" fmla="*/ 0 h 723"/>
                <a:gd name="T2" fmla="*/ 193 w 216"/>
                <a:gd name="T3" fmla="*/ 281 h 723"/>
                <a:gd name="T4" fmla="*/ 128 w 216"/>
                <a:gd name="T5" fmla="*/ 529 h 723"/>
                <a:gd name="T6" fmla="*/ 0 w 216"/>
                <a:gd name="T7" fmla="*/ 723 h 7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" h="723">
                  <a:moveTo>
                    <a:pt x="216" y="0"/>
                  </a:moveTo>
                  <a:lnTo>
                    <a:pt x="193" y="281"/>
                  </a:lnTo>
                  <a:lnTo>
                    <a:pt x="128" y="529"/>
                  </a:lnTo>
                  <a:lnTo>
                    <a:pt x="0" y="72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04" name="Line 2124"/>
            <p:cNvSpPr>
              <a:spLocks noChangeShapeType="1"/>
            </p:cNvSpPr>
            <p:nvPr/>
          </p:nvSpPr>
          <p:spPr bwMode="auto">
            <a:xfrm flipV="1">
              <a:off x="4966" y="3765"/>
              <a:ext cx="128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04205" name="Group 2125"/>
          <p:cNvGrpSpPr>
            <a:grpSpLocks/>
          </p:cNvGrpSpPr>
          <p:nvPr/>
        </p:nvGrpSpPr>
        <p:grpSpPr bwMode="auto">
          <a:xfrm>
            <a:off x="5270500" y="4413250"/>
            <a:ext cx="3243263" cy="958850"/>
            <a:chOff x="3320" y="2780"/>
            <a:chExt cx="2043" cy="604"/>
          </a:xfrm>
        </p:grpSpPr>
        <p:sp>
          <p:nvSpPr>
            <p:cNvPr id="304206" name="Line 2126"/>
            <p:cNvSpPr>
              <a:spLocks noChangeShapeType="1"/>
            </p:cNvSpPr>
            <p:nvPr/>
          </p:nvSpPr>
          <p:spPr bwMode="auto">
            <a:xfrm flipV="1">
              <a:off x="3365" y="2867"/>
              <a:ext cx="77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07" name="Line 2127"/>
            <p:cNvSpPr>
              <a:spLocks noChangeShapeType="1"/>
            </p:cNvSpPr>
            <p:nvPr/>
          </p:nvSpPr>
          <p:spPr bwMode="auto">
            <a:xfrm flipH="1">
              <a:off x="3360" y="2922"/>
              <a:ext cx="82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08" name="Line 2128"/>
            <p:cNvSpPr>
              <a:spLocks noChangeShapeType="1"/>
            </p:cNvSpPr>
            <p:nvPr/>
          </p:nvSpPr>
          <p:spPr bwMode="auto">
            <a:xfrm flipV="1">
              <a:off x="3397" y="2815"/>
              <a:ext cx="0" cy="1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09" name="Freeform 2129"/>
            <p:cNvSpPr>
              <a:spLocks/>
            </p:cNvSpPr>
            <p:nvPr/>
          </p:nvSpPr>
          <p:spPr bwMode="auto">
            <a:xfrm>
              <a:off x="3427" y="2800"/>
              <a:ext cx="27" cy="239"/>
            </a:xfrm>
            <a:custGeom>
              <a:avLst/>
              <a:gdLst>
                <a:gd name="T0" fmla="*/ 80 w 80"/>
                <a:gd name="T1" fmla="*/ 0 h 666"/>
                <a:gd name="T2" fmla="*/ 80 w 80"/>
                <a:gd name="T3" fmla="*/ 666 h 666"/>
                <a:gd name="T4" fmla="*/ 0 w 80"/>
                <a:gd name="T5" fmla="*/ 553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0" h="666">
                  <a:moveTo>
                    <a:pt x="80" y="0"/>
                  </a:moveTo>
                  <a:lnTo>
                    <a:pt x="80" y="666"/>
                  </a:lnTo>
                  <a:lnTo>
                    <a:pt x="0" y="55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10" name="Line 2130"/>
            <p:cNvSpPr>
              <a:spLocks noChangeShapeType="1"/>
            </p:cNvSpPr>
            <p:nvPr/>
          </p:nvSpPr>
          <p:spPr bwMode="auto">
            <a:xfrm flipV="1">
              <a:off x="3352" y="2802"/>
              <a:ext cx="102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11" name="Freeform 2131"/>
            <p:cNvSpPr>
              <a:spLocks/>
            </p:cNvSpPr>
            <p:nvPr/>
          </p:nvSpPr>
          <p:spPr bwMode="auto">
            <a:xfrm>
              <a:off x="3320" y="2797"/>
              <a:ext cx="32" cy="225"/>
            </a:xfrm>
            <a:custGeom>
              <a:avLst/>
              <a:gdLst>
                <a:gd name="T0" fmla="*/ 0 w 89"/>
                <a:gd name="T1" fmla="*/ 627 h 627"/>
                <a:gd name="T2" fmla="*/ 57 w 89"/>
                <a:gd name="T3" fmla="*/ 506 h 627"/>
                <a:gd name="T4" fmla="*/ 89 w 89"/>
                <a:gd name="T5" fmla="*/ 265 h 627"/>
                <a:gd name="T6" fmla="*/ 89 w 89"/>
                <a:gd name="T7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" h="627">
                  <a:moveTo>
                    <a:pt x="0" y="627"/>
                  </a:moveTo>
                  <a:lnTo>
                    <a:pt x="57" y="506"/>
                  </a:lnTo>
                  <a:lnTo>
                    <a:pt x="89" y="265"/>
                  </a:lnTo>
                  <a:lnTo>
                    <a:pt x="8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12" name="Line 2132"/>
            <p:cNvSpPr>
              <a:spLocks noChangeShapeType="1"/>
            </p:cNvSpPr>
            <p:nvPr/>
          </p:nvSpPr>
          <p:spPr bwMode="auto">
            <a:xfrm>
              <a:off x="3579" y="2800"/>
              <a:ext cx="0" cy="2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13" name="Line 2133"/>
            <p:cNvSpPr>
              <a:spLocks noChangeShapeType="1"/>
            </p:cNvSpPr>
            <p:nvPr/>
          </p:nvSpPr>
          <p:spPr bwMode="auto">
            <a:xfrm flipV="1">
              <a:off x="3532" y="2797"/>
              <a:ext cx="95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14" name="Line 2134"/>
            <p:cNvSpPr>
              <a:spLocks noChangeShapeType="1"/>
            </p:cNvSpPr>
            <p:nvPr/>
          </p:nvSpPr>
          <p:spPr bwMode="auto">
            <a:xfrm flipV="1">
              <a:off x="3502" y="2872"/>
              <a:ext cx="144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15" name="Line 2135"/>
            <p:cNvSpPr>
              <a:spLocks noChangeShapeType="1"/>
            </p:cNvSpPr>
            <p:nvPr/>
          </p:nvSpPr>
          <p:spPr bwMode="auto">
            <a:xfrm flipH="1" flipV="1">
              <a:off x="3547" y="2989"/>
              <a:ext cx="32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16" name="Line 2136"/>
            <p:cNvSpPr>
              <a:spLocks noChangeShapeType="1"/>
            </p:cNvSpPr>
            <p:nvPr/>
          </p:nvSpPr>
          <p:spPr bwMode="auto">
            <a:xfrm flipV="1">
              <a:off x="3744" y="2835"/>
              <a:ext cx="62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17" name="Freeform 2137"/>
            <p:cNvSpPr>
              <a:spLocks/>
            </p:cNvSpPr>
            <p:nvPr/>
          </p:nvSpPr>
          <p:spPr bwMode="auto">
            <a:xfrm>
              <a:off x="3686" y="2827"/>
              <a:ext cx="128" cy="147"/>
            </a:xfrm>
            <a:custGeom>
              <a:avLst/>
              <a:gdLst>
                <a:gd name="T0" fmla="*/ 352 w 352"/>
                <a:gd name="T1" fmla="*/ 0 h 417"/>
                <a:gd name="T2" fmla="*/ 272 w 352"/>
                <a:gd name="T3" fmla="*/ 152 h 417"/>
                <a:gd name="T4" fmla="*/ 152 w 352"/>
                <a:gd name="T5" fmla="*/ 297 h 417"/>
                <a:gd name="T6" fmla="*/ 0 w 352"/>
                <a:gd name="T7" fmla="*/ 417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2" h="417">
                  <a:moveTo>
                    <a:pt x="352" y="0"/>
                  </a:moveTo>
                  <a:lnTo>
                    <a:pt x="272" y="152"/>
                  </a:lnTo>
                  <a:lnTo>
                    <a:pt x="152" y="297"/>
                  </a:lnTo>
                  <a:lnTo>
                    <a:pt x="0" y="41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18" name="Freeform 2138"/>
            <p:cNvSpPr>
              <a:spLocks/>
            </p:cNvSpPr>
            <p:nvPr/>
          </p:nvSpPr>
          <p:spPr bwMode="auto">
            <a:xfrm>
              <a:off x="3736" y="2860"/>
              <a:ext cx="115" cy="94"/>
            </a:xfrm>
            <a:custGeom>
              <a:avLst/>
              <a:gdLst>
                <a:gd name="T0" fmla="*/ 0 w 321"/>
                <a:gd name="T1" fmla="*/ 0 h 265"/>
                <a:gd name="T2" fmla="*/ 248 w 321"/>
                <a:gd name="T3" fmla="*/ 265 h 265"/>
                <a:gd name="T4" fmla="*/ 321 w 321"/>
                <a:gd name="T5" fmla="*/ 257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1" h="265">
                  <a:moveTo>
                    <a:pt x="0" y="0"/>
                  </a:moveTo>
                  <a:lnTo>
                    <a:pt x="248" y="265"/>
                  </a:lnTo>
                  <a:lnTo>
                    <a:pt x="321" y="25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19" name="Line 2139"/>
            <p:cNvSpPr>
              <a:spLocks noChangeShapeType="1"/>
            </p:cNvSpPr>
            <p:nvPr/>
          </p:nvSpPr>
          <p:spPr bwMode="auto">
            <a:xfrm>
              <a:off x="3734" y="2952"/>
              <a:ext cx="5" cy="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20" name="Line 2140"/>
            <p:cNvSpPr>
              <a:spLocks noChangeShapeType="1"/>
            </p:cNvSpPr>
            <p:nvPr/>
          </p:nvSpPr>
          <p:spPr bwMode="auto">
            <a:xfrm flipV="1">
              <a:off x="3734" y="2962"/>
              <a:ext cx="72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21" name="Line 2141"/>
            <p:cNvSpPr>
              <a:spLocks noChangeShapeType="1"/>
            </p:cNvSpPr>
            <p:nvPr/>
          </p:nvSpPr>
          <p:spPr bwMode="auto">
            <a:xfrm flipH="1">
              <a:off x="3804" y="2952"/>
              <a:ext cx="2" cy="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22" name="Line 2142"/>
            <p:cNvSpPr>
              <a:spLocks noChangeShapeType="1"/>
            </p:cNvSpPr>
            <p:nvPr/>
          </p:nvSpPr>
          <p:spPr bwMode="auto">
            <a:xfrm flipV="1">
              <a:off x="3739" y="3022"/>
              <a:ext cx="72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23" name="Freeform 2143"/>
            <p:cNvSpPr>
              <a:spLocks/>
            </p:cNvSpPr>
            <p:nvPr/>
          </p:nvSpPr>
          <p:spPr bwMode="auto">
            <a:xfrm>
              <a:off x="3704" y="2792"/>
              <a:ext cx="57" cy="118"/>
            </a:xfrm>
            <a:custGeom>
              <a:avLst/>
              <a:gdLst>
                <a:gd name="T0" fmla="*/ 160 w 160"/>
                <a:gd name="T1" fmla="*/ 0 h 329"/>
                <a:gd name="T2" fmla="*/ 127 w 160"/>
                <a:gd name="T3" fmla="*/ 113 h 329"/>
                <a:gd name="T4" fmla="*/ 80 w 160"/>
                <a:gd name="T5" fmla="*/ 201 h 329"/>
                <a:gd name="T6" fmla="*/ 0 w 160"/>
                <a:gd name="T7" fmla="*/ 329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0" h="329">
                  <a:moveTo>
                    <a:pt x="160" y="0"/>
                  </a:moveTo>
                  <a:lnTo>
                    <a:pt x="127" y="113"/>
                  </a:lnTo>
                  <a:lnTo>
                    <a:pt x="80" y="201"/>
                  </a:lnTo>
                  <a:lnTo>
                    <a:pt x="0" y="32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24" name="Line 2144"/>
            <p:cNvSpPr>
              <a:spLocks noChangeShapeType="1"/>
            </p:cNvSpPr>
            <p:nvPr/>
          </p:nvSpPr>
          <p:spPr bwMode="auto">
            <a:xfrm>
              <a:off x="3998" y="2790"/>
              <a:ext cx="0" cy="2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25" name="Line 2145"/>
            <p:cNvSpPr>
              <a:spLocks noChangeShapeType="1"/>
            </p:cNvSpPr>
            <p:nvPr/>
          </p:nvSpPr>
          <p:spPr bwMode="auto">
            <a:xfrm flipH="1">
              <a:off x="3968" y="2927"/>
              <a:ext cx="65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26" name="Line 2146"/>
            <p:cNvSpPr>
              <a:spLocks noChangeShapeType="1"/>
            </p:cNvSpPr>
            <p:nvPr/>
          </p:nvSpPr>
          <p:spPr bwMode="auto">
            <a:xfrm flipH="1">
              <a:off x="4028" y="2845"/>
              <a:ext cx="5" cy="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27" name="Line 2147"/>
            <p:cNvSpPr>
              <a:spLocks noChangeShapeType="1"/>
            </p:cNvSpPr>
            <p:nvPr/>
          </p:nvSpPr>
          <p:spPr bwMode="auto">
            <a:xfrm flipV="1">
              <a:off x="3968" y="2852"/>
              <a:ext cx="63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28" name="Line 2148"/>
            <p:cNvSpPr>
              <a:spLocks noChangeShapeType="1"/>
            </p:cNvSpPr>
            <p:nvPr/>
          </p:nvSpPr>
          <p:spPr bwMode="auto">
            <a:xfrm>
              <a:off x="3968" y="2845"/>
              <a:ext cx="0" cy="1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29" name="Line 2149"/>
            <p:cNvSpPr>
              <a:spLocks noChangeShapeType="1"/>
            </p:cNvSpPr>
            <p:nvPr/>
          </p:nvSpPr>
          <p:spPr bwMode="auto">
            <a:xfrm flipH="1">
              <a:off x="3893" y="2790"/>
              <a:ext cx="55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30" name="Line 2150"/>
            <p:cNvSpPr>
              <a:spLocks noChangeShapeType="1"/>
            </p:cNvSpPr>
            <p:nvPr/>
          </p:nvSpPr>
          <p:spPr bwMode="auto">
            <a:xfrm flipV="1">
              <a:off x="3884" y="2867"/>
              <a:ext cx="69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31" name="Line 2151"/>
            <p:cNvSpPr>
              <a:spLocks noChangeShapeType="1"/>
            </p:cNvSpPr>
            <p:nvPr/>
          </p:nvSpPr>
          <p:spPr bwMode="auto">
            <a:xfrm>
              <a:off x="3923" y="2815"/>
              <a:ext cx="0" cy="2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32" name="Freeform 2152"/>
            <p:cNvSpPr>
              <a:spLocks/>
            </p:cNvSpPr>
            <p:nvPr/>
          </p:nvSpPr>
          <p:spPr bwMode="auto">
            <a:xfrm>
              <a:off x="3879" y="2872"/>
              <a:ext cx="44" cy="97"/>
            </a:xfrm>
            <a:custGeom>
              <a:avLst/>
              <a:gdLst>
                <a:gd name="T0" fmla="*/ 128 w 128"/>
                <a:gd name="T1" fmla="*/ 0 h 273"/>
                <a:gd name="T2" fmla="*/ 73 w 128"/>
                <a:gd name="T3" fmla="*/ 137 h 273"/>
                <a:gd name="T4" fmla="*/ 0 w 128"/>
                <a:gd name="T5" fmla="*/ 273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8" h="273">
                  <a:moveTo>
                    <a:pt x="128" y="0"/>
                  </a:moveTo>
                  <a:lnTo>
                    <a:pt x="73" y="137"/>
                  </a:lnTo>
                  <a:lnTo>
                    <a:pt x="0" y="27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33" name="Line 2153"/>
            <p:cNvSpPr>
              <a:spLocks noChangeShapeType="1"/>
            </p:cNvSpPr>
            <p:nvPr/>
          </p:nvSpPr>
          <p:spPr bwMode="auto">
            <a:xfrm>
              <a:off x="3923" y="2887"/>
              <a:ext cx="28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34" name="Line 2154"/>
            <p:cNvSpPr>
              <a:spLocks noChangeShapeType="1"/>
            </p:cNvSpPr>
            <p:nvPr/>
          </p:nvSpPr>
          <p:spPr bwMode="auto">
            <a:xfrm flipV="1">
              <a:off x="4066" y="2872"/>
              <a:ext cx="45" cy="1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35" name="Line 2155"/>
            <p:cNvSpPr>
              <a:spLocks noChangeShapeType="1"/>
            </p:cNvSpPr>
            <p:nvPr/>
          </p:nvSpPr>
          <p:spPr bwMode="auto">
            <a:xfrm flipH="1">
              <a:off x="4071" y="2860"/>
              <a:ext cx="70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36" name="Line 2156"/>
            <p:cNvSpPr>
              <a:spLocks noChangeShapeType="1"/>
            </p:cNvSpPr>
            <p:nvPr/>
          </p:nvSpPr>
          <p:spPr bwMode="auto">
            <a:xfrm flipH="1" flipV="1">
              <a:off x="4111" y="2890"/>
              <a:ext cx="25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37" name="Line 2157"/>
            <p:cNvSpPr>
              <a:spLocks noChangeShapeType="1"/>
            </p:cNvSpPr>
            <p:nvPr/>
          </p:nvSpPr>
          <p:spPr bwMode="auto">
            <a:xfrm flipV="1">
              <a:off x="4111" y="2790"/>
              <a:ext cx="0" cy="2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38" name="Freeform 2158"/>
            <p:cNvSpPr>
              <a:spLocks/>
            </p:cNvSpPr>
            <p:nvPr/>
          </p:nvSpPr>
          <p:spPr bwMode="auto">
            <a:xfrm>
              <a:off x="4190" y="2812"/>
              <a:ext cx="35" cy="207"/>
            </a:xfrm>
            <a:custGeom>
              <a:avLst/>
              <a:gdLst>
                <a:gd name="T0" fmla="*/ 97 w 97"/>
                <a:gd name="T1" fmla="*/ 441 h 578"/>
                <a:gd name="T2" fmla="*/ 97 w 97"/>
                <a:gd name="T3" fmla="*/ 578 h 578"/>
                <a:gd name="T4" fmla="*/ 32 w 97"/>
                <a:gd name="T5" fmla="*/ 578 h 578"/>
                <a:gd name="T6" fmla="*/ 0 w 97"/>
                <a:gd name="T7" fmla="*/ 514 h 578"/>
                <a:gd name="T8" fmla="*/ 0 w 97"/>
                <a:gd name="T9" fmla="*/ 0 h 5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578">
                  <a:moveTo>
                    <a:pt x="97" y="441"/>
                  </a:moveTo>
                  <a:lnTo>
                    <a:pt x="97" y="578"/>
                  </a:lnTo>
                  <a:lnTo>
                    <a:pt x="32" y="578"/>
                  </a:lnTo>
                  <a:lnTo>
                    <a:pt x="0" y="51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39" name="Line 2159"/>
            <p:cNvSpPr>
              <a:spLocks noChangeShapeType="1"/>
            </p:cNvSpPr>
            <p:nvPr/>
          </p:nvSpPr>
          <p:spPr bwMode="auto">
            <a:xfrm flipH="1">
              <a:off x="4155" y="2822"/>
              <a:ext cx="35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40" name="Freeform 2160"/>
            <p:cNvSpPr>
              <a:spLocks/>
            </p:cNvSpPr>
            <p:nvPr/>
          </p:nvSpPr>
          <p:spPr bwMode="auto">
            <a:xfrm>
              <a:off x="4126" y="2810"/>
              <a:ext cx="29" cy="229"/>
            </a:xfrm>
            <a:custGeom>
              <a:avLst/>
              <a:gdLst>
                <a:gd name="T0" fmla="*/ 0 w 89"/>
                <a:gd name="T1" fmla="*/ 643 h 643"/>
                <a:gd name="T2" fmla="*/ 57 w 89"/>
                <a:gd name="T3" fmla="*/ 507 h 643"/>
                <a:gd name="T4" fmla="*/ 89 w 89"/>
                <a:gd name="T5" fmla="*/ 314 h 643"/>
                <a:gd name="T6" fmla="*/ 89 w 89"/>
                <a:gd name="T7" fmla="*/ 0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" h="643">
                  <a:moveTo>
                    <a:pt x="0" y="643"/>
                  </a:moveTo>
                  <a:lnTo>
                    <a:pt x="57" y="507"/>
                  </a:lnTo>
                  <a:lnTo>
                    <a:pt x="89" y="314"/>
                  </a:lnTo>
                  <a:lnTo>
                    <a:pt x="8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41" name="Line 2161"/>
            <p:cNvSpPr>
              <a:spLocks noChangeShapeType="1"/>
            </p:cNvSpPr>
            <p:nvPr/>
          </p:nvSpPr>
          <p:spPr bwMode="auto">
            <a:xfrm flipV="1">
              <a:off x="4300" y="2832"/>
              <a:ext cx="112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42" name="Line 2162"/>
            <p:cNvSpPr>
              <a:spLocks noChangeShapeType="1"/>
            </p:cNvSpPr>
            <p:nvPr/>
          </p:nvSpPr>
          <p:spPr bwMode="auto">
            <a:xfrm>
              <a:off x="4340" y="2785"/>
              <a:ext cx="13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43" name="Line 2163"/>
            <p:cNvSpPr>
              <a:spLocks noChangeShapeType="1"/>
            </p:cNvSpPr>
            <p:nvPr/>
          </p:nvSpPr>
          <p:spPr bwMode="auto">
            <a:xfrm flipV="1">
              <a:off x="4305" y="2897"/>
              <a:ext cx="97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44" name="Line 2164"/>
            <p:cNvSpPr>
              <a:spLocks noChangeShapeType="1"/>
            </p:cNvSpPr>
            <p:nvPr/>
          </p:nvSpPr>
          <p:spPr bwMode="auto">
            <a:xfrm>
              <a:off x="4353" y="2855"/>
              <a:ext cx="0" cy="1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45" name="Freeform 2165"/>
            <p:cNvSpPr>
              <a:spLocks/>
            </p:cNvSpPr>
            <p:nvPr/>
          </p:nvSpPr>
          <p:spPr bwMode="auto">
            <a:xfrm>
              <a:off x="4280" y="2912"/>
              <a:ext cx="73" cy="117"/>
            </a:xfrm>
            <a:custGeom>
              <a:avLst/>
              <a:gdLst>
                <a:gd name="T0" fmla="*/ 209 w 209"/>
                <a:gd name="T1" fmla="*/ 0 h 329"/>
                <a:gd name="T2" fmla="*/ 104 w 209"/>
                <a:gd name="T3" fmla="*/ 192 h 329"/>
                <a:gd name="T4" fmla="*/ 0 w 209"/>
                <a:gd name="T5" fmla="*/ 329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9" h="329">
                  <a:moveTo>
                    <a:pt x="209" y="0"/>
                  </a:moveTo>
                  <a:lnTo>
                    <a:pt x="104" y="192"/>
                  </a:lnTo>
                  <a:lnTo>
                    <a:pt x="0" y="32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46" name="Freeform 2166"/>
            <p:cNvSpPr>
              <a:spLocks/>
            </p:cNvSpPr>
            <p:nvPr/>
          </p:nvSpPr>
          <p:spPr bwMode="auto">
            <a:xfrm>
              <a:off x="4353" y="2912"/>
              <a:ext cx="69" cy="102"/>
            </a:xfrm>
            <a:custGeom>
              <a:avLst/>
              <a:gdLst>
                <a:gd name="T0" fmla="*/ 0 w 192"/>
                <a:gd name="T1" fmla="*/ 0 h 289"/>
                <a:gd name="T2" fmla="*/ 168 w 192"/>
                <a:gd name="T3" fmla="*/ 289 h 289"/>
                <a:gd name="T4" fmla="*/ 192 w 192"/>
                <a:gd name="T5" fmla="*/ 289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2" h="289">
                  <a:moveTo>
                    <a:pt x="0" y="0"/>
                  </a:moveTo>
                  <a:lnTo>
                    <a:pt x="168" y="289"/>
                  </a:lnTo>
                  <a:lnTo>
                    <a:pt x="192" y="28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47" name="Freeform 2167"/>
            <p:cNvSpPr>
              <a:spLocks/>
            </p:cNvSpPr>
            <p:nvPr/>
          </p:nvSpPr>
          <p:spPr bwMode="auto">
            <a:xfrm>
              <a:off x="4253" y="2822"/>
              <a:ext cx="47" cy="222"/>
            </a:xfrm>
            <a:custGeom>
              <a:avLst/>
              <a:gdLst>
                <a:gd name="T0" fmla="*/ 129 w 129"/>
                <a:gd name="T1" fmla="*/ 0 h 619"/>
                <a:gd name="T2" fmla="*/ 113 w 129"/>
                <a:gd name="T3" fmla="*/ 250 h 619"/>
                <a:gd name="T4" fmla="*/ 64 w 129"/>
                <a:gd name="T5" fmla="*/ 490 h 619"/>
                <a:gd name="T6" fmla="*/ 0 w 129"/>
                <a:gd name="T7" fmla="*/ 619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9" h="619">
                  <a:moveTo>
                    <a:pt x="129" y="0"/>
                  </a:moveTo>
                  <a:lnTo>
                    <a:pt x="113" y="250"/>
                  </a:lnTo>
                  <a:lnTo>
                    <a:pt x="64" y="490"/>
                  </a:lnTo>
                  <a:lnTo>
                    <a:pt x="0" y="61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48" name="Line 2168"/>
            <p:cNvSpPr>
              <a:spLocks noChangeShapeType="1"/>
            </p:cNvSpPr>
            <p:nvPr/>
          </p:nvSpPr>
          <p:spPr bwMode="auto">
            <a:xfrm flipH="1">
              <a:off x="4477" y="2792"/>
              <a:ext cx="15" cy="6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49" name="Line 2169"/>
            <p:cNvSpPr>
              <a:spLocks noChangeShapeType="1"/>
            </p:cNvSpPr>
            <p:nvPr/>
          </p:nvSpPr>
          <p:spPr bwMode="auto">
            <a:xfrm flipV="1">
              <a:off x="4465" y="2977"/>
              <a:ext cx="4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50" name="Line 2170"/>
            <p:cNvSpPr>
              <a:spLocks noChangeShapeType="1"/>
            </p:cNvSpPr>
            <p:nvPr/>
          </p:nvSpPr>
          <p:spPr bwMode="auto">
            <a:xfrm flipV="1">
              <a:off x="4510" y="2852"/>
              <a:ext cx="7" cy="1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51" name="Line 2171"/>
            <p:cNvSpPr>
              <a:spLocks noChangeShapeType="1"/>
            </p:cNvSpPr>
            <p:nvPr/>
          </p:nvSpPr>
          <p:spPr bwMode="auto">
            <a:xfrm flipH="1">
              <a:off x="4467" y="2860"/>
              <a:ext cx="48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52" name="Line 2172"/>
            <p:cNvSpPr>
              <a:spLocks noChangeShapeType="1"/>
            </p:cNvSpPr>
            <p:nvPr/>
          </p:nvSpPr>
          <p:spPr bwMode="auto">
            <a:xfrm flipV="1">
              <a:off x="4465" y="2917"/>
              <a:ext cx="35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53" name="Line 2173"/>
            <p:cNvSpPr>
              <a:spLocks noChangeShapeType="1"/>
            </p:cNvSpPr>
            <p:nvPr/>
          </p:nvSpPr>
          <p:spPr bwMode="auto">
            <a:xfrm flipH="1">
              <a:off x="4525" y="2790"/>
              <a:ext cx="32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54" name="Line 2174"/>
            <p:cNvSpPr>
              <a:spLocks noChangeShapeType="1"/>
            </p:cNvSpPr>
            <p:nvPr/>
          </p:nvSpPr>
          <p:spPr bwMode="auto">
            <a:xfrm flipH="1" flipV="1">
              <a:off x="4555" y="2997"/>
              <a:ext cx="22" cy="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55" name="Line 2175"/>
            <p:cNvSpPr>
              <a:spLocks noChangeShapeType="1"/>
            </p:cNvSpPr>
            <p:nvPr/>
          </p:nvSpPr>
          <p:spPr bwMode="auto">
            <a:xfrm>
              <a:off x="4545" y="2902"/>
              <a:ext cx="20" cy="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56" name="Freeform 2176"/>
            <p:cNvSpPr>
              <a:spLocks/>
            </p:cNvSpPr>
            <p:nvPr/>
          </p:nvSpPr>
          <p:spPr bwMode="auto">
            <a:xfrm>
              <a:off x="4577" y="2847"/>
              <a:ext cx="20" cy="192"/>
            </a:xfrm>
            <a:custGeom>
              <a:avLst/>
              <a:gdLst>
                <a:gd name="T0" fmla="*/ 0 w 56"/>
                <a:gd name="T1" fmla="*/ 539 h 539"/>
                <a:gd name="T2" fmla="*/ 32 w 56"/>
                <a:gd name="T3" fmla="*/ 314 h 539"/>
                <a:gd name="T4" fmla="*/ 56 w 56"/>
                <a:gd name="T5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6" h="539">
                  <a:moveTo>
                    <a:pt x="0" y="539"/>
                  </a:moveTo>
                  <a:lnTo>
                    <a:pt x="32" y="314"/>
                  </a:lnTo>
                  <a:lnTo>
                    <a:pt x="5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57" name="Line 2177"/>
            <p:cNvSpPr>
              <a:spLocks noChangeShapeType="1"/>
            </p:cNvSpPr>
            <p:nvPr/>
          </p:nvSpPr>
          <p:spPr bwMode="auto">
            <a:xfrm flipV="1">
              <a:off x="4540" y="2855"/>
              <a:ext cx="55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58" name="Line 2178"/>
            <p:cNvSpPr>
              <a:spLocks noChangeShapeType="1"/>
            </p:cNvSpPr>
            <p:nvPr/>
          </p:nvSpPr>
          <p:spPr bwMode="auto">
            <a:xfrm>
              <a:off x="4465" y="2850"/>
              <a:ext cx="0" cy="1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59" name="Line 2179"/>
            <p:cNvSpPr>
              <a:spLocks noChangeShapeType="1"/>
            </p:cNvSpPr>
            <p:nvPr/>
          </p:nvSpPr>
          <p:spPr bwMode="auto">
            <a:xfrm flipH="1">
              <a:off x="4655" y="2857"/>
              <a:ext cx="49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60" name="Line 2180"/>
            <p:cNvSpPr>
              <a:spLocks noChangeShapeType="1"/>
            </p:cNvSpPr>
            <p:nvPr/>
          </p:nvSpPr>
          <p:spPr bwMode="auto">
            <a:xfrm flipH="1">
              <a:off x="4647" y="2795"/>
              <a:ext cx="45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61" name="Line 2181"/>
            <p:cNvSpPr>
              <a:spLocks noChangeShapeType="1"/>
            </p:cNvSpPr>
            <p:nvPr/>
          </p:nvSpPr>
          <p:spPr bwMode="auto">
            <a:xfrm flipV="1">
              <a:off x="4642" y="2890"/>
              <a:ext cx="47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62" name="Line 2182"/>
            <p:cNvSpPr>
              <a:spLocks noChangeShapeType="1"/>
            </p:cNvSpPr>
            <p:nvPr/>
          </p:nvSpPr>
          <p:spPr bwMode="auto">
            <a:xfrm flipH="1">
              <a:off x="4717" y="2795"/>
              <a:ext cx="42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63" name="Line 2183"/>
            <p:cNvSpPr>
              <a:spLocks noChangeShapeType="1"/>
            </p:cNvSpPr>
            <p:nvPr/>
          </p:nvSpPr>
          <p:spPr bwMode="auto">
            <a:xfrm flipV="1">
              <a:off x="4712" y="2890"/>
              <a:ext cx="45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64" name="Line 2184"/>
            <p:cNvSpPr>
              <a:spLocks noChangeShapeType="1"/>
            </p:cNvSpPr>
            <p:nvPr/>
          </p:nvSpPr>
          <p:spPr bwMode="auto">
            <a:xfrm flipH="1">
              <a:off x="4722" y="2860"/>
              <a:ext cx="52" cy="1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65" name="Line 2185"/>
            <p:cNvSpPr>
              <a:spLocks noChangeShapeType="1"/>
            </p:cNvSpPr>
            <p:nvPr/>
          </p:nvSpPr>
          <p:spPr bwMode="auto">
            <a:xfrm flipV="1">
              <a:off x="4714" y="2954"/>
              <a:ext cx="63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66" name="Line 2186"/>
            <p:cNvSpPr>
              <a:spLocks noChangeShapeType="1"/>
            </p:cNvSpPr>
            <p:nvPr/>
          </p:nvSpPr>
          <p:spPr bwMode="auto">
            <a:xfrm flipV="1">
              <a:off x="4632" y="3012"/>
              <a:ext cx="16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67" name="Line 2187"/>
            <p:cNvSpPr>
              <a:spLocks noChangeShapeType="1"/>
            </p:cNvSpPr>
            <p:nvPr/>
          </p:nvSpPr>
          <p:spPr bwMode="auto">
            <a:xfrm flipV="1">
              <a:off x="4645" y="2957"/>
              <a:ext cx="54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68" name="Line 2188"/>
            <p:cNvSpPr>
              <a:spLocks noChangeShapeType="1"/>
            </p:cNvSpPr>
            <p:nvPr/>
          </p:nvSpPr>
          <p:spPr bwMode="auto">
            <a:xfrm flipH="1">
              <a:off x="4889" y="2997"/>
              <a:ext cx="92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69" name="Line 2189"/>
            <p:cNvSpPr>
              <a:spLocks noChangeShapeType="1"/>
            </p:cNvSpPr>
            <p:nvPr/>
          </p:nvSpPr>
          <p:spPr bwMode="auto">
            <a:xfrm flipV="1">
              <a:off x="4934" y="2867"/>
              <a:ext cx="0" cy="1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70" name="Line 2190"/>
            <p:cNvSpPr>
              <a:spLocks noChangeShapeType="1"/>
            </p:cNvSpPr>
            <p:nvPr/>
          </p:nvSpPr>
          <p:spPr bwMode="auto">
            <a:xfrm>
              <a:off x="4867" y="2892"/>
              <a:ext cx="25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71" name="Line 2191"/>
            <p:cNvSpPr>
              <a:spLocks noChangeShapeType="1"/>
            </p:cNvSpPr>
            <p:nvPr/>
          </p:nvSpPr>
          <p:spPr bwMode="auto">
            <a:xfrm flipV="1">
              <a:off x="4819" y="2875"/>
              <a:ext cx="48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72" name="Line 2192"/>
            <p:cNvSpPr>
              <a:spLocks noChangeShapeType="1"/>
            </p:cNvSpPr>
            <p:nvPr/>
          </p:nvSpPr>
          <p:spPr bwMode="auto">
            <a:xfrm>
              <a:off x="4867" y="2780"/>
              <a:ext cx="0" cy="2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73" name="Line 2193"/>
            <p:cNvSpPr>
              <a:spLocks noChangeShapeType="1"/>
            </p:cNvSpPr>
            <p:nvPr/>
          </p:nvSpPr>
          <p:spPr bwMode="auto">
            <a:xfrm flipV="1">
              <a:off x="4829" y="2852"/>
              <a:ext cx="68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74" name="Line 2194"/>
            <p:cNvSpPr>
              <a:spLocks noChangeShapeType="1"/>
            </p:cNvSpPr>
            <p:nvPr/>
          </p:nvSpPr>
          <p:spPr bwMode="auto">
            <a:xfrm flipV="1">
              <a:off x="4897" y="2857"/>
              <a:ext cx="74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75" name="Freeform 2195"/>
            <p:cNvSpPr>
              <a:spLocks/>
            </p:cNvSpPr>
            <p:nvPr/>
          </p:nvSpPr>
          <p:spPr bwMode="auto">
            <a:xfrm>
              <a:off x="5019" y="2952"/>
              <a:ext cx="25" cy="22"/>
            </a:xfrm>
            <a:custGeom>
              <a:avLst/>
              <a:gdLst>
                <a:gd name="T0" fmla="*/ 0 w 65"/>
                <a:gd name="T1" fmla="*/ 32 h 64"/>
                <a:gd name="T2" fmla="*/ 1 w 65"/>
                <a:gd name="T3" fmla="*/ 38 h 64"/>
                <a:gd name="T4" fmla="*/ 2 w 65"/>
                <a:gd name="T5" fmla="*/ 43 h 64"/>
                <a:gd name="T6" fmla="*/ 5 w 65"/>
                <a:gd name="T7" fmla="*/ 48 h 64"/>
                <a:gd name="T8" fmla="*/ 8 w 65"/>
                <a:gd name="T9" fmla="*/ 53 h 64"/>
                <a:gd name="T10" fmla="*/ 12 w 65"/>
                <a:gd name="T11" fmla="*/ 57 h 64"/>
                <a:gd name="T12" fmla="*/ 16 w 65"/>
                <a:gd name="T13" fmla="*/ 60 h 64"/>
                <a:gd name="T14" fmla="*/ 22 w 65"/>
                <a:gd name="T15" fmla="*/ 62 h 64"/>
                <a:gd name="T16" fmla="*/ 27 w 65"/>
                <a:gd name="T17" fmla="*/ 63 h 64"/>
                <a:gd name="T18" fmla="*/ 32 w 65"/>
                <a:gd name="T19" fmla="*/ 64 h 64"/>
                <a:gd name="T20" fmla="*/ 39 w 65"/>
                <a:gd name="T21" fmla="*/ 63 h 64"/>
                <a:gd name="T22" fmla="*/ 44 w 65"/>
                <a:gd name="T23" fmla="*/ 62 h 64"/>
                <a:gd name="T24" fmla="*/ 49 w 65"/>
                <a:gd name="T25" fmla="*/ 60 h 64"/>
                <a:gd name="T26" fmla="*/ 54 w 65"/>
                <a:gd name="T27" fmla="*/ 57 h 64"/>
                <a:gd name="T28" fmla="*/ 58 w 65"/>
                <a:gd name="T29" fmla="*/ 53 h 64"/>
                <a:gd name="T30" fmla="*/ 61 w 65"/>
                <a:gd name="T31" fmla="*/ 48 h 64"/>
                <a:gd name="T32" fmla="*/ 63 w 65"/>
                <a:gd name="T33" fmla="*/ 43 h 64"/>
                <a:gd name="T34" fmla="*/ 64 w 65"/>
                <a:gd name="T35" fmla="*/ 38 h 64"/>
                <a:gd name="T36" fmla="*/ 65 w 65"/>
                <a:gd name="T37" fmla="*/ 32 h 64"/>
                <a:gd name="T38" fmla="*/ 64 w 65"/>
                <a:gd name="T39" fmla="*/ 27 h 64"/>
                <a:gd name="T40" fmla="*/ 63 w 65"/>
                <a:gd name="T41" fmla="*/ 21 h 64"/>
                <a:gd name="T42" fmla="*/ 61 w 65"/>
                <a:gd name="T43" fmla="*/ 16 h 64"/>
                <a:gd name="T44" fmla="*/ 58 w 65"/>
                <a:gd name="T45" fmla="*/ 11 h 64"/>
                <a:gd name="T46" fmla="*/ 54 w 65"/>
                <a:gd name="T47" fmla="*/ 8 h 64"/>
                <a:gd name="T48" fmla="*/ 49 w 65"/>
                <a:gd name="T49" fmla="*/ 5 h 64"/>
                <a:gd name="T50" fmla="*/ 44 w 65"/>
                <a:gd name="T51" fmla="*/ 2 h 64"/>
                <a:gd name="T52" fmla="*/ 39 w 65"/>
                <a:gd name="T53" fmla="*/ 0 h 64"/>
                <a:gd name="T54" fmla="*/ 32 w 65"/>
                <a:gd name="T55" fmla="*/ 0 h 64"/>
                <a:gd name="T56" fmla="*/ 27 w 65"/>
                <a:gd name="T57" fmla="*/ 0 h 64"/>
                <a:gd name="T58" fmla="*/ 22 w 65"/>
                <a:gd name="T59" fmla="*/ 2 h 64"/>
                <a:gd name="T60" fmla="*/ 16 w 65"/>
                <a:gd name="T61" fmla="*/ 5 h 64"/>
                <a:gd name="T62" fmla="*/ 12 w 65"/>
                <a:gd name="T63" fmla="*/ 8 h 64"/>
                <a:gd name="T64" fmla="*/ 8 w 65"/>
                <a:gd name="T65" fmla="*/ 11 h 64"/>
                <a:gd name="T66" fmla="*/ 5 w 65"/>
                <a:gd name="T67" fmla="*/ 16 h 64"/>
                <a:gd name="T68" fmla="*/ 2 w 65"/>
                <a:gd name="T69" fmla="*/ 21 h 64"/>
                <a:gd name="T70" fmla="*/ 1 w 65"/>
                <a:gd name="T71" fmla="*/ 27 h 64"/>
                <a:gd name="T72" fmla="*/ 0 w 65"/>
                <a:gd name="T73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5" h="64">
                  <a:moveTo>
                    <a:pt x="0" y="32"/>
                  </a:moveTo>
                  <a:lnTo>
                    <a:pt x="1" y="38"/>
                  </a:lnTo>
                  <a:lnTo>
                    <a:pt x="2" y="43"/>
                  </a:lnTo>
                  <a:lnTo>
                    <a:pt x="5" y="48"/>
                  </a:lnTo>
                  <a:lnTo>
                    <a:pt x="8" y="53"/>
                  </a:lnTo>
                  <a:lnTo>
                    <a:pt x="12" y="57"/>
                  </a:lnTo>
                  <a:lnTo>
                    <a:pt x="16" y="60"/>
                  </a:lnTo>
                  <a:lnTo>
                    <a:pt x="22" y="62"/>
                  </a:lnTo>
                  <a:lnTo>
                    <a:pt x="27" y="63"/>
                  </a:lnTo>
                  <a:lnTo>
                    <a:pt x="32" y="64"/>
                  </a:lnTo>
                  <a:lnTo>
                    <a:pt x="39" y="63"/>
                  </a:lnTo>
                  <a:lnTo>
                    <a:pt x="44" y="62"/>
                  </a:lnTo>
                  <a:lnTo>
                    <a:pt x="49" y="60"/>
                  </a:lnTo>
                  <a:lnTo>
                    <a:pt x="54" y="57"/>
                  </a:lnTo>
                  <a:lnTo>
                    <a:pt x="58" y="53"/>
                  </a:lnTo>
                  <a:lnTo>
                    <a:pt x="61" y="48"/>
                  </a:lnTo>
                  <a:lnTo>
                    <a:pt x="63" y="43"/>
                  </a:lnTo>
                  <a:lnTo>
                    <a:pt x="64" y="38"/>
                  </a:lnTo>
                  <a:lnTo>
                    <a:pt x="65" y="32"/>
                  </a:lnTo>
                  <a:lnTo>
                    <a:pt x="64" y="27"/>
                  </a:lnTo>
                  <a:lnTo>
                    <a:pt x="63" y="21"/>
                  </a:lnTo>
                  <a:lnTo>
                    <a:pt x="61" y="16"/>
                  </a:lnTo>
                  <a:lnTo>
                    <a:pt x="58" y="11"/>
                  </a:lnTo>
                  <a:lnTo>
                    <a:pt x="54" y="8"/>
                  </a:lnTo>
                  <a:lnTo>
                    <a:pt x="49" y="5"/>
                  </a:lnTo>
                  <a:lnTo>
                    <a:pt x="44" y="2"/>
                  </a:lnTo>
                  <a:lnTo>
                    <a:pt x="39" y="0"/>
                  </a:lnTo>
                  <a:lnTo>
                    <a:pt x="32" y="0"/>
                  </a:lnTo>
                  <a:lnTo>
                    <a:pt x="27" y="0"/>
                  </a:lnTo>
                  <a:lnTo>
                    <a:pt x="22" y="2"/>
                  </a:lnTo>
                  <a:lnTo>
                    <a:pt x="16" y="5"/>
                  </a:lnTo>
                  <a:lnTo>
                    <a:pt x="12" y="8"/>
                  </a:lnTo>
                  <a:lnTo>
                    <a:pt x="8" y="11"/>
                  </a:lnTo>
                  <a:lnTo>
                    <a:pt x="5" y="16"/>
                  </a:lnTo>
                  <a:lnTo>
                    <a:pt x="2" y="21"/>
                  </a:lnTo>
                  <a:lnTo>
                    <a:pt x="1" y="27"/>
                  </a:lnTo>
                  <a:lnTo>
                    <a:pt x="0" y="32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76" name="Freeform 2196"/>
            <p:cNvSpPr>
              <a:spLocks/>
            </p:cNvSpPr>
            <p:nvPr/>
          </p:nvSpPr>
          <p:spPr bwMode="auto">
            <a:xfrm>
              <a:off x="5024" y="2954"/>
              <a:ext cx="17" cy="18"/>
            </a:xfrm>
            <a:custGeom>
              <a:avLst/>
              <a:gdLst>
                <a:gd name="T0" fmla="*/ 48 w 48"/>
                <a:gd name="T1" fmla="*/ 24 h 48"/>
                <a:gd name="T2" fmla="*/ 48 w 48"/>
                <a:gd name="T3" fmla="*/ 19 h 48"/>
                <a:gd name="T4" fmla="*/ 46 w 48"/>
                <a:gd name="T5" fmla="*/ 15 h 48"/>
                <a:gd name="T6" fmla="*/ 44 w 48"/>
                <a:gd name="T7" fmla="*/ 11 h 48"/>
                <a:gd name="T8" fmla="*/ 40 w 48"/>
                <a:gd name="T9" fmla="*/ 7 h 48"/>
                <a:gd name="T10" fmla="*/ 37 w 48"/>
                <a:gd name="T11" fmla="*/ 4 h 48"/>
                <a:gd name="T12" fmla="*/ 33 w 48"/>
                <a:gd name="T13" fmla="*/ 2 h 48"/>
                <a:gd name="T14" fmla="*/ 29 w 48"/>
                <a:gd name="T15" fmla="*/ 1 h 48"/>
                <a:gd name="T16" fmla="*/ 23 w 48"/>
                <a:gd name="T17" fmla="*/ 0 h 48"/>
                <a:gd name="T18" fmla="*/ 19 w 48"/>
                <a:gd name="T19" fmla="*/ 1 h 48"/>
                <a:gd name="T20" fmla="*/ 15 w 48"/>
                <a:gd name="T21" fmla="*/ 2 h 48"/>
                <a:gd name="T22" fmla="*/ 11 w 48"/>
                <a:gd name="T23" fmla="*/ 4 h 48"/>
                <a:gd name="T24" fmla="*/ 6 w 48"/>
                <a:gd name="T25" fmla="*/ 7 h 48"/>
                <a:gd name="T26" fmla="*/ 4 w 48"/>
                <a:gd name="T27" fmla="*/ 11 h 48"/>
                <a:gd name="T28" fmla="*/ 2 w 48"/>
                <a:gd name="T29" fmla="*/ 15 h 48"/>
                <a:gd name="T30" fmla="*/ 0 w 48"/>
                <a:gd name="T31" fmla="*/ 19 h 48"/>
                <a:gd name="T32" fmla="*/ 0 w 48"/>
                <a:gd name="T33" fmla="*/ 24 h 48"/>
                <a:gd name="T34" fmla="*/ 0 w 48"/>
                <a:gd name="T35" fmla="*/ 29 h 48"/>
                <a:gd name="T36" fmla="*/ 2 w 48"/>
                <a:gd name="T37" fmla="*/ 33 h 48"/>
                <a:gd name="T38" fmla="*/ 4 w 48"/>
                <a:gd name="T39" fmla="*/ 37 h 48"/>
                <a:gd name="T40" fmla="*/ 6 w 48"/>
                <a:gd name="T41" fmla="*/ 41 h 48"/>
                <a:gd name="T42" fmla="*/ 11 w 48"/>
                <a:gd name="T43" fmla="*/ 45 h 48"/>
                <a:gd name="T44" fmla="*/ 15 w 48"/>
                <a:gd name="T45" fmla="*/ 47 h 48"/>
                <a:gd name="T46" fmla="*/ 19 w 48"/>
                <a:gd name="T47" fmla="*/ 48 h 48"/>
                <a:gd name="T48" fmla="*/ 23 w 48"/>
                <a:gd name="T49" fmla="*/ 48 h 48"/>
                <a:gd name="T50" fmla="*/ 29 w 48"/>
                <a:gd name="T51" fmla="*/ 48 h 48"/>
                <a:gd name="T52" fmla="*/ 33 w 48"/>
                <a:gd name="T53" fmla="*/ 47 h 48"/>
                <a:gd name="T54" fmla="*/ 37 w 48"/>
                <a:gd name="T55" fmla="*/ 45 h 48"/>
                <a:gd name="T56" fmla="*/ 40 w 48"/>
                <a:gd name="T57" fmla="*/ 41 h 48"/>
                <a:gd name="T58" fmla="*/ 44 w 48"/>
                <a:gd name="T59" fmla="*/ 37 h 48"/>
                <a:gd name="T60" fmla="*/ 46 w 48"/>
                <a:gd name="T61" fmla="*/ 33 h 48"/>
                <a:gd name="T62" fmla="*/ 48 w 48"/>
                <a:gd name="T63" fmla="*/ 29 h 48"/>
                <a:gd name="T64" fmla="*/ 48 w 48"/>
                <a:gd name="T65" fmla="*/ 2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48">
                  <a:moveTo>
                    <a:pt x="48" y="24"/>
                  </a:moveTo>
                  <a:lnTo>
                    <a:pt x="48" y="19"/>
                  </a:lnTo>
                  <a:lnTo>
                    <a:pt x="46" y="15"/>
                  </a:lnTo>
                  <a:lnTo>
                    <a:pt x="44" y="11"/>
                  </a:lnTo>
                  <a:lnTo>
                    <a:pt x="40" y="7"/>
                  </a:lnTo>
                  <a:lnTo>
                    <a:pt x="37" y="4"/>
                  </a:lnTo>
                  <a:lnTo>
                    <a:pt x="33" y="2"/>
                  </a:lnTo>
                  <a:lnTo>
                    <a:pt x="29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2"/>
                  </a:lnTo>
                  <a:lnTo>
                    <a:pt x="11" y="4"/>
                  </a:lnTo>
                  <a:lnTo>
                    <a:pt x="6" y="7"/>
                  </a:lnTo>
                  <a:lnTo>
                    <a:pt x="4" y="11"/>
                  </a:lnTo>
                  <a:lnTo>
                    <a:pt x="2" y="15"/>
                  </a:lnTo>
                  <a:lnTo>
                    <a:pt x="0" y="19"/>
                  </a:lnTo>
                  <a:lnTo>
                    <a:pt x="0" y="24"/>
                  </a:lnTo>
                  <a:lnTo>
                    <a:pt x="0" y="29"/>
                  </a:lnTo>
                  <a:lnTo>
                    <a:pt x="2" y="33"/>
                  </a:lnTo>
                  <a:lnTo>
                    <a:pt x="4" y="37"/>
                  </a:lnTo>
                  <a:lnTo>
                    <a:pt x="6" y="41"/>
                  </a:lnTo>
                  <a:lnTo>
                    <a:pt x="11" y="45"/>
                  </a:lnTo>
                  <a:lnTo>
                    <a:pt x="15" y="47"/>
                  </a:lnTo>
                  <a:lnTo>
                    <a:pt x="19" y="48"/>
                  </a:lnTo>
                  <a:lnTo>
                    <a:pt x="23" y="48"/>
                  </a:lnTo>
                  <a:lnTo>
                    <a:pt x="29" y="48"/>
                  </a:lnTo>
                  <a:lnTo>
                    <a:pt x="33" y="47"/>
                  </a:lnTo>
                  <a:lnTo>
                    <a:pt x="37" y="45"/>
                  </a:lnTo>
                  <a:lnTo>
                    <a:pt x="40" y="41"/>
                  </a:lnTo>
                  <a:lnTo>
                    <a:pt x="44" y="37"/>
                  </a:lnTo>
                  <a:lnTo>
                    <a:pt x="46" y="33"/>
                  </a:lnTo>
                  <a:lnTo>
                    <a:pt x="48" y="29"/>
                  </a:lnTo>
                  <a:lnTo>
                    <a:pt x="48" y="24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77" name="Freeform 2197"/>
            <p:cNvSpPr>
              <a:spLocks/>
            </p:cNvSpPr>
            <p:nvPr/>
          </p:nvSpPr>
          <p:spPr bwMode="auto">
            <a:xfrm>
              <a:off x="5026" y="2957"/>
              <a:ext cx="10" cy="12"/>
            </a:xfrm>
            <a:custGeom>
              <a:avLst/>
              <a:gdLst>
                <a:gd name="T0" fmla="*/ 33 w 33"/>
                <a:gd name="T1" fmla="*/ 16 h 32"/>
                <a:gd name="T2" fmla="*/ 32 w 33"/>
                <a:gd name="T3" fmla="*/ 12 h 32"/>
                <a:gd name="T4" fmla="*/ 30 w 33"/>
                <a:gd name="T5" fmla="*/ 8 h 32"/>
                <a:gd name="T6" fmla="*/ 28 w 33"/>
                <a:gd name="T7" fmla="*/ 5 h 32"/>
                <a:gd name="T8" fmla="*/ 25 w 33"/>
                <a:gd name="T9" fmla="*/ 3 h 32"/>
                <a:gd name="T10" fmla="*/ 21 w 33"/>
                <a:gd name="T11" fmla="*/ 0 h 32"/>
                <a:gd name="T12" fmla="*/ 16 w 33"/>
                <a:gd name="T13" fmla="*/ 0 h 32"/>
                <a:gd name="T14" fmla="*/ 13 w 33"/>
                <a:gd name="T15" fmla="*/ 0 h 32"/>
                <a:gd name="T16" fmla="*/ 9 w 33"/>
                <a:gd name="T17" fmla="*/ 3 h 32"/>
                <a:gd name="T18" fmla="*/ 6 w 33"/>
                <a:gd name="T19" fmla="*/ 5 h 32"/>
                <a:gd name="T20" fmla="*/ 2 w 33"/>
                <a:gd name="T21" fmla="*/ 8 h 32"/>
                <a:gd name="T22" fmla="*/ 1 w 33"/>
                <a:gd name="T23" fmla="*/ 12 h 32"/>
                <a:gd name="T24" fmla="*/ 0 w 33"/>
                <a:gd name="T25" fmla="*/ 16 h 32"/>
                <a:gd name="T26" fmla="*/ 1 w 33"/>
                <a:gd name="T27" fmla="*/ 21 h 32"/>
                <a:gd name="T28" fmla="*/ 2 w 33"/>
                <a:gd name="T29" fmla="*/ 24 h 32"/>
                <a:gd name="T30" fmla="*/ 6 w 33"/>
                <a:gd name="T31" fmla="*/ 27 h 32"/>
                <a:gd name="T32" fmla="*/ 9 w 33"/>
                <a:gd name="T33" fmla="*/ 30 h 32"/>
                <a:gd name="T34" fmla="*/ 13 w 33"/>
                <a:gd name="T35" fmla="*/ 31 h 32"/>
                <a:gd name="T36" fmla="*/ 16 w 33"/>
                <a:gd name="T37" fmla="*/ 32 h 32"/>
                <a:gd name="T38" fmla="*/ 21 w 33"/>
                <a:gd name="T39" fmla="*/ 31 h 32"/>
                <a:gd name="T40" fmla="*/ 25 w 33"/>
                <a:gd name="T41" fmla="*/ 30 h 32"/>
                <a:gd name="T42" fmla="*/ 28 w 33"/>
                <a:gd name="T43" fmla="*/ 27 h 32"/>
                <a:gd name="T44" fmla="*/ 30 w 33"/>
                <a:gd name="T45" fmla="*/ 24 h 32"/>
                <a:gd name="T46" fmla="*/ 32 w 33"/>
                <a:gd name="T47" fmla="*/ 21 h 32"/>
                <a:gd name="T48" fmla="*/ 33 w 33"/>
                <a:gd name="T49" fmla="*/ 1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" h="32">
                  <a:moveTo>
                    <a:pt x="33" y="16"/>
                  </a:moveTo>
                  <a:lnTo>
                    <a:pt x="32" y="12"/>
                  </a:lnTo>
                  <a:lnTo>
                    <a:pt x="30" y="8"/>
                  </a:lnTo>
                  <a:lnTo>
                    <a:pt x="28" y="5"/>
                  </a:lnTo>
                  <a:lnTo>
                    <a:pt x="25" y="3"/>
                  </a:lnTo>
                  <a:lnTo>
                    <a:pt x="21" y="0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9" y="3"/>
                  </a:lnTo>
                  <a:lnTo>
                    <a:pt x="6" y="5"/>
                  </a:lnTo>
                  <a:lnTo>
                    <a:pt x="2" y="8"/>
                  </a:lnTo>
                  <a:lnTo>
                    <a:pt x="1" y="12"/>
                  </a:lnTo>
                  <a:lnTo>
                    <a:pt x="0" y="16"/>
                  </a:lnTo>
                  <a:lnTo>
                    <a:pt x="1" y="21"/>
                  </a:lnTo>
                  <a:lnTo>
                    <a:pt x="2" y="24"/>
                  </a:lnTo>
                  <a:lnTo>
                    <a:pt x="6" y="27"/>
                  </a:lnTo>
                  <a:lnTo>
                    <a:pt x="9" y="30"/>
                  </a:lnTo>
                  <a:lnTo>
                    <a:pt x="13" y="31"/>
                  </a:lnTo>
                  <a:lnTo>
                    <a:pt x="16" y="32"/>
                  </a:lnTo>
                  <a:lnTo>
                    <a:pt x="21" y="31"/>
                  </a:lnTo>
                  <a:lnTo>
                    <a:pt x="25" y="30"/>
                  </a:lnTo>
                  <a:lnTo>
                    <a:pt x="28" y="27"/>
                  </a:lnTo>
                  <a:lnTo>
                    <a:pt x="30" y="24"/>
                  </a:lnTo>
                  <a:lnTo>
                    <a:pt x="32" y="21"/>
                  </a:lnTo>
                  <a:lnTo>
                    <a:pt x="33" y="16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78" name="Freeform 2198"/>
            <p:cNvSpPr>
              <a:spLocks/>
            </p:cNvSpPr>
            <p:nvPr/>
          </p:nvSpPr>
          <p:spPr bwMode="auto">
            <a:xfrm>
              <a:off x="5029" y="2962"/>
              <a:ext cx="5" cy="5"/>
            </a:xfrm>
            <a:custGeom>
              <a:avLst/>
              <a:gdLst>
                <a:gd name="T0" fmla="*/ 16 w 16"/>
                <a:gd name="T1" fmla="*/ 8 h 16"/>
                <a:gd name="T2" fmla="*/ 15 w 16"/>
                <a:gd name="T3" fmla="*/ 5 h 16"/>
                <a:gd name="T4" fmla="*/ 14 w 16"/>
                <a:gd name="T5" fmla="*/ 2 h 16"/>
                <a:gd name="T6" fmla="*/ 10 w 16"/>
                <a:gd name="T7" fmla="*/ 1 h 16"/>
                <a:gd name="T8" fmla="*/ 7 w 16"/>
                <a:gd name="T9" fmla="*/ 0 h 16"/>
                <a:gd name="T10" fmla="*/ 5 w 16"/>
                <a:gd name="T11" fmla="*/ 1 h 16"/>
                <a:gd name="T12" fmla="*/ 2 w 16"/>
                <a:gd name="T13" fmla="*/ 2 h 16"/>
                <a:gd name="T14" fmla="*/ 0 w 16"/>
                <a:gd name="T15" fmla="*/ 5 h 16"/>
                <a:gd name="T16" fmla="*/ 0 w 16"/>
                <a:gd name="T17" fmla="*/ 8 h 16"/>
                <a:gd name="T18" fmla="*/ 0 w 16"/>
                <a:gd name="T19" fmla="*/ 12 h 16"/>
                <a:gd name="T20" fmla="*/ 2 w 16"/>
                <a:gd name="T21" fmla="*/ 14 h 16"/>
                <a:gd name="T22" fmla="*/ 5 w 16"/>
                <a:gd name="T23" fmla="*/ 16 h 16"/>
                <a:gd name="T24" fmla="*/ 7 w 16"/>
                <a:gd name="T25" fmla="*/ 16 h 16"/>
                <a:gd name="T26" fmla="*/ 10 w 16"/>
                <a:gd name="T27" fmla="*/ 16 h 16"/>
                <a:gd name="T28" fmla="*/ 14 w 16"/>
                <a:gd name="T29" fmla="*/ 14 h 16"/>
                <a:gd name="T30" fmla="*/ 15 w 16"/>
                <a:gd name="T31" fmla="*/ 12 h 16"/>
                <a:gd name="T32" fmla="*/ 16 w 16"/>
                <a:gd name="T33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lnTo>
                    <a:pt x="15" y="5"/>
                  </a:lnTo>
                  <a:lnTo>
                    <a:pt x="14" y="2"/>
                  </a:lnTo>
                  <a:lnTo>
                    <a:pt x="10" y="1"/>
                  </a:lnTo>
                  <a:lnTo>
                    <a:pt x="7" y="0"/>
                  </a:lnTo>
                  <a:lnTo>
                    <a:pt x="5" y="1"/>
                  </a:lnTo>
                  <a:lnTo>
                    <a:pt x="2" y="2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10" y="16"/>
                  </a:lnTo>
                  <a:lnTo>
                    <a:pt x="14" y="14"/>
                  </a:lnTo>
                  <a:lnTo>
                    <a:pt x="15" y="12"/>
                  </a:lnTo>
                  <a:lnTo>
                    <a:pt x="16" y="8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79" name="Freeform 2199"/>
            <p:cNvSpPr>
              <a:spLocks/>
            </p:cNvSpPr>
            <p:nvPr/>
          </p:nvSpPr>
          <p:spPr bwMode="auto">
            <a:xfrm>
              <a:off x="5009" y="2967"/>
              <a:ext cx="35" cy="42"/>
            </a:xfrm>
            <a:custGeom>
              <a:avLst/>
              <a:gdLst>
                <a:gd name="T0" fmla="*/ 97 w 97"/>
                <a:gd name="T1" fmla="*/ 0 h 120"/>
                <a:gd name="T2" fmla="*/ 97 w 97"/>
                <a:gd name="T3" fmla="*/ 40 h 120"/>
                <a:gd name="T4" fmla="*/ 81 w 97"/>
                <a:gd name="T5" fmla="*/ 81 h 120"/>
                <a:gd name="T6" fmla="*/ 41 w 97"/>
                <a:gd name="T7" fmla="*/ 113 h 120"/>
                <a:gd name="T8" fmla="*/ 0 w 97"/>
                <a:gd name="T9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120">
                  <a:moveTo>
                    <a:pt x="97" y="0"/>
                  </a:moveTo>
                  <a:lnTo>
                    <a:pt x="97" y="40"/>
                  </a:lnTo>
                  <a:lnTo>
                    <a:pt x="81" y="81"/>
                  </a:lnTo>
                  <a:lnTo>
                    <a:pt x="41" y="113"/>
                  </a:lnTo>
                  <a:lnTo>
                    <a:pt x="0" y="12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80" name="Line 2200"/>
            <p:cNvSpPr>
              <a:spLocks noChangeShapeType="1"/>
            </p:cNvSpPr>
            <p:nvPr/>
          </p:nvSpPr>
          <p:spPr bwMode="auto">
            <a:xfrm>
              <a:off x="5236" y="2840"/>
              <a:ext cx="0" cy="2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81" name="Freeform 2201"/>
            <p:cNvSpPr>
              <a:spLocks/>
            </p:cNvSpPr>
            <p:nvPr/>
          </p:nvSpPr>
          <p:spPr bwMode="auto">
            <a:xfrm>
              <a:off x="5261" y="2790"/>
              <a:ext cx="37" cy="134"/>
            </a:xfrm>
            <a:custGeom>
              <a:avLst/>
              <a:gdLst>
                <a:gd name="T0" fmla="*/ 105 w 105"/>
                <a:gd name="T1" fmla="*/ 0 h 377"/>
                <a:gd name="T2" fmla="*/ 65 w 105"/>
                <a:gd name="T3" fmla="*/ 208 h 377"/>
                <a:gd name="T4" fmla="*/ 0 w 105"/>
                <a:gd name="T5" fmla="*/ 377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5" h="377">
                  <a:moveTo>
                    <a:pt x="105" y="0"/>
                  </a:moveTo>
                  <a:lnTo>
                    <a:pt x="65" y="208"/>
                  </a:lnTo>
                  <a:lnTo>
                    <a:pt x="0" y="37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82" name="Line 2202"/>
            <p:cNvSpPr>
              <a:spLocks noChangeShapeType="1"/>
            </p:cNvSpPr>
            <p:nvPr/>
          </p:nvSpPr>
          <p:spPr bwMode="auto">
            <a:xfrm flipV="1">
              <a:off x="5286" y="2852"/>
              <a:ext cx="77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83" name="Line 2203"/>
            <p:cNvSpPr>
              <a:spLocks noChangeShapeType="1"/>
            </p:cNvSpPr>
            <p:nvPr/>
          </p:nvSpPr>
          <p:spPr bwMode="auto">
            <a:xfrm flipV="1">
              <a:off x="5296" y="2910"/>
              <a:ext cx="45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84" name="Line 2204"/>
            <p:cNvSpPr>
              <a:spLocks noChangeShapeType="1"/>
            </p:cNvSpPr>
            <p:nvPr/>
          </p:nvSpPr>
          <p:spPr bwMode="auto">
            <a:xfrm flipH="1">
              <a:off x="5296" y="2957"/>
              <a:ext cx="52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85" name="Line 2205"/>
            <p:cNvSpPr>
              <a:spLocks noChangeShapeType="1"/>
            </p:cNvSpPr>
            <p:nvPr/>
          </p:nvSpPr>
          <p:spPr bwMode="auto">
            <a:xfrm flipH="1">
              <a:off x="5198" y="2855"/>
              <a:ext cx="28" cy="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86" name="Line 2206"/>
            <p:cNvSpPr>
              <a:spLocks noChangeShapeType="1"/>
            </p:cNvSpPr>
            <p:nvPr/>
          </p:nvSpPr>
          <p:spPr bwMode="auto">
            <a:xfrm>
              <a:off x="5296" y="2865"/>
              <a:ext cx="0" cy="1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87" name="Line 2207"/>
            <p:cNvSpPr>
              <a:spLocks noChangeShapeType="1"/>
            </p:cNvSpPr>
            <p:nvPr/>
          </p:nvSpPr>
          <p:spPr bwMode="auto">
            <a:xfrm flipH="1">
              <a:off x="5226" y="2792"/>
              <a:ext cx="20" cy="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88" name="Line 2208"/>
            <p:cNvSpPr>
              <a:spLocks noChangeShapeType="1"/>
            </p:cNvSpPr>
            <p:nvPr/>
          </p:nvSpPr>
          <p:spPr bwMode="auto">
            <a:xfrm flipH="1">
              <a:off x="3320" y="3142"/>
              <a:ext cx="50" cy="1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89" name="Line 2209"/>
            <p:cNvSpPr>
              <a:spLocks noChangeShapeType="1"/>
            </p:cNvSpPr>
            <p:nvPr/>
          </p:nvSpPr>
          <p:spPr bwMode="auto">
            <a:xfrm>
              <a:off x="3352" y="3191"/>
              <a:ext cx="0" cy="1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90" name="Line 2210"/>
            <p:cNvSpPr>
              <a:spLocks noChangeShapeType="1"/>
            </p:cNvSpPr>
            <p:nvPr/>
          </p:nvSpPr>
          <p:spPr bwMode="auto">
            <a:xfrm flipV="1">
              <a:off x="3370" y="3226"/>
              <a:ext cx="114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91" name="Line 2211"/>
            <p:cNvSpPr>
              <a:spLocks noChangeShapeType="1"/>
            </p:cNvSpPr>
            <p:nvPr/>
          </p:nvSpPr>
          <p:spPr bwMode="auto">
            <a:xfrm flipH="1">
              <a:off x="3407" y="3139"/>
              <a:ext cx="25" cy="1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92" name="Line 2212"/>
            <p:cNvSpPr>
              <a:spLocks noChangeShapeType="1"/>
            </p:cNvSpPr>
            <p:nvPr/>
          </p:nvSpPr>
          <p:spPr bwMode="auto">
            <a:xfrm flipV="1">
              <a:off x="3402" y="3284"/>
              <a:ext cx="57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93" name="Line 2213"/>
            <p:cNvSpPr>
              <a:spLocks noChangeShapeType="1"/>
            </p:cNvSpPr>
            <p:nvPr/>
          </p:nvSpPr>
          <p:spPr bwMode="auto">
            <a:xfrm>
              <a:off x="3402" y="3329"/>
              <a:ext cx="57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94" name="Line 2214"/>
            <p:cNvSpPr>
              <a:spLocks noChangeShapeType="1"/>
            </p:cNvSpPr>
            <p:nvPr/>
          </p:nvSpPr>
          <p:spPr bwMode="auto">
            <a:xfrm flipH="1">
              <a:off x="3427" y="3279"/>
              <a:ext cx="35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95" name="Line 2215"/>
            <p:cNvSpPr>
              <a:spLocks noChangeShapeType="1"/>
            </p:cNvSpPr>
            <p:nvPr/>
          </p:nvSpPr>
          <p:spPr bwMode="auto">
            <a:xfrm flipV="1">
              <a:off x="3387" y="3181"/>
              <a:ext cx="82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96" name="Line 2216"/>
            <p:cNvSpPr>
              <a:spLocks noChangeShapeType="1"/>
            </p:cNvSpPr>
            <p:nvPr/>
          </p:nvSpPr>
          <p:spPr bwMode="auto">
            <a:xfrm>
              <a:off x="3569" y="3284"/>
              <a:ext cx="18" cy="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97" name="Line 2217"/>
            <p:cNvSpPr>
              <a:spLocks noChangeShapeType="1"/>
            </p:cNvSpPr>
            <p:nvPr/>
          </p:nvSpPr>
          <p:spPr bwMode="auto">
            <a:xfrm flipV="1">
              <a:off x="3524" y="3314"/>
              <a:ext cx="55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98" name="Line 2218"/>
            <p:cNvSpPr>
              <a:spLocks noChangeShapeType="1"/>
            </p:cNvSpPr>
            <p:nvPr/>
          </p:nvSpPr>
          <p:spPr bwMode="auto">
            <a:xfrm flipH="1">
              <a:off x="3532" y="3239"/>
              <a:ext cx="22" cy="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299" name="Line 2219"/>
            <p:cNvSpPr>
              <a:spLocks noChangeShapeType="1"/>
            </p:cNvSpPr>
            <p:nvPr/>
          </p:nvSpPr>
          <p:spPr bwMode="auto">
            <a:xfrm flipV="1">
              <a:off x="3522" y="3229"/>
              <a:ext cx="67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300" name="Line 2220"/>
            <p:cNvSpPr>
              <a:spLocks noChangeShapeType="1"/>
            </p:cNvSpPr>
            <p:nvPr/>
          </p:nvSpPr>
          <p:spPr bwMode="auto">
            <a:xfrm flipV="1">
              <a:off x="3532" y="3181"/>
              <a:ext cx="55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301" name="Freeform 2221"/>
            <p:cNvSpPr>
              <a:spLocks/>
            </p:cNvSpPr>
            <p:nvPr/>
          </p:nvSpPr>
          <p:spPr bwMode="auto">
            <a:xfrm>
              <a:off x="3577" y="3132"/>
              <a:ext cx="55" cy="252"/>
            </a:xfrm>
            <a:custGeom>
              <a:avLst/>
              <a:gdLst>
                <a:gd name="T0" fmla="*/ 159 w 159"/>
                <a:gd name="T1" fmla="*/ 0 h 707"/>
                <a:gd name="T2" fmla="*/ 136 w 159"/>
                <a:gd name="T3" fmla="*/ 257 h 707"/>
                <a:gd name="T4" fmla="*/ 96 w 159"/>
                <a:gd name="T5" fmla="*/ 474 h 707"/>
                <a:gd name="T6" fmla="*/ 0 w 159"/>
                <a:gd name="T7" fmla="*/ 707 h 7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9" h="707">
                  <a:moveTo>
                    <a:pt x="159" y="0"/>
                  </a:moveTo>
                  <a:lnTo>
                    <a:pt x="136" y="257"/>
                  </a:lnTo>
                  <a:lnTo>
                    <a:pt x="96" y="474"/>
                  </a:lnTo>
                  <a:lnTo>
                    <a:pt x="0" y="70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302" name="Freeform 2222"/>
            <p:cNvSpPr>
              <a:spLocks/>
            </p:cNvSpPr>
            <p:nvPr/>
          </p:nvSpPr>
          <p:spPr bwMode="auto">
            <a:xfrm>
              <a:off x="3622" y="3219"/>
              <a:ext cx="42" cy="165"/>
            </a:xfrm>
            <a:custGeom>
              <a:avLst/>
              <a:gdLst>
                <a:gd name="T0" fmla="*/ 121 w 121"/>
                <a:gd name="T1" fmla="*/ 0 h 466"/>
                <a:gd name="T2" fmla="*/ 41 w 121"/>
                <a:gd name="T3" fmla="*/ 466 h 466"/>
                <a:gd name="T4" fmla="*/ 0 w 121"/>
                <a:gd name="T5" fmla="*/ 353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1" h="466">
                  <a:moveTo>
                    <a:pt x="121" y="0"/>
                  </a:moveTo>
                  <a:lnTo>
                    <a:pt x="41" y="466"/>
                  </a:lnTo>
                  <a:lnTo>
                    <a:pt x="0" y="35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303" name="Line 2223"/>
            <p:cNvSpPr>
              <a:spLocks noChangeShapeType="1"/>
            </p:cNvSpPr>
            <p:nvPr/>
          </p:nvSpPr>
          <p:spPr bwMode="auto">
            <a:xfrm flipV="1">
              <a:off x="3602" y="3226"/>
              <a:ext cx="59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304" name="Line 2224"/>
            <p:cNvSpPr>
              <a:spLocks noChangeShapeType="1"/>
            </p:cNvSpPr>
            <p:nvPr/>
          </p:nvSpPr>
          <p:spPr bwMode="auto">
            <a:xfrm flipV="1">
              <a:off x="3756" y="3211"/>
              <a:ext cx="78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305" name="Line 2225"/>
            <p:cNvSpPr>
              <a:spLocks noChangeShapeType="1"/>
            </p:cNvSpPr>
            <p:nvPr/>
          </p:nvSpPr>
          <p:spPr bwMode="auto">
            <a:xfrm flipH="1">
              <a:off x="3754" y="3266"/>
              <a:ext cx="8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306" name="Line 2226"/>
            <p:cNvSpPr>
              <a:spLocks noChangeShapeType="1"/>
            </p:cNvSpPr>
            <p:nvPr/>
          </p:nvSpPr>
          <p:spPr bwMode="auto">
            <a:xfrm flipV="1">
              <a:off x="3789" y="3162"/>
              <a:ext cx="0" cy="1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307" name="Freeform 2227"/>
            <p:cNvSpPr>
              <a:spLocks/>
            </p:cNvSpPr>
            <p:nvPr/>
          </p:nvSpPr>
          <p:spPr bwMode="auto">
            <a:xfrm>
              <a:off x="3819" y="3147"/>
              <a:ext cx="27" cy="237"/>
            </a:xfrm>
            <a:custGeom>
              <a:avLst/>
              <a:gdLst>
                <a:gd name="T0" fmla="*/ 81 w 81"/>
                <a:gd name="T1" fmla="*/ 0 h 666"/>
                <a:gd name="T2" fmla="*/ 81 w 81"/>
                <a:gd name="T3" fmla="*/ 666 h 666"/>
                <a:gd name="T4" fmla="*/ 0 w 81"/>
                <a:gd name="T5" fmla="*/ 553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1" h="666">
                  <a:moveTo>
                    <a:pt x="81" y="0"/>
                  </a:moveTo>
                  <a:lnTo>
                    <a:pt x="81" y="666"/>
                  </a:lnTo>
                  <a:lnTo>
                    <a:pt x="0" y="55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308" name="Line 2228"/>
            <p:cNvSpPr>
              <a:spLocks noChangeShapeType="1"/>
            </p:cNvSpPr>
            <p:nvPr/>
          </p:nvSpPr>
          <p:spPr bwMode="auto">
            <a:xfrm flipV="1">
              <a:off x="3744" y="3149"/>
              <a:ext cx="102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309" name="Freeform 2229"/>
            <p:cNvSpPr>
              <a:spLocks/>
            </p:cNvSpPr>
            <p:nvPr/>
          </p:nvSpPr>
          <p:spPr bwMode="auto">
            <a:xfrm>
              <a:off x="3711" y="3144"/>
              <a:ext cx="33" cy="222"/>
            </a:xfrm>
            <a:custGeom>
              <a:avLst/>
              <a:gdLst>
                <a:gd name="T0" fmla="*/ 0 w 88"/>
                <a:gd name="T1" fmla="*/ 627 h 627"/>
                <a:gd name="T2" fmla="*/ 57 w 88"/>
                <a:gd name="T3" fmla="*/ 506 h 627"/>
                <a:gd name="T4" fmla="*/ 88 w 88"/>
                <a:gd name="T5" fmla="*/ 265 h 627"/>
                <a:gd name="T6" fmla="*/ 88 w 88"/>
                <a:gd name="T7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627">
                  <a:moveTo>
                    <a:pt x="0" y="627"/>
                  </a:moveTo>
                  <a:lnTo>
                    <a:pt x="57" y="506"/>
                  </a:lnTo>
                  <a:lnTo>
                    <a:pt x="88" y="265"/>
                  </a:lnTo>
                  <a:lnTo>
                    <a:pt x="8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310" name="Freeform 2230"/>
            <p:cNvSpPr>
              <a:spLocks/>
            </p:cNvSpPr>
            <p:nvPr/>
          </p:nvSpPr>
          <p:spPr bwMode="auto">
            <a:xfrm>
              <a:off x="3906" y="3321"/>
              <a:ext cx="42" cy="40"/>
            </a:xfrm>
            <a:custGeom>
              <a:avLst/>
              <a:gdLst>
                <a:gd name="T0" fmla="*/ 0 w 113"/>
                <a:gd name="T1" fmla="*/ 57 h 112"/>
                <a:gd name="T2" fmla="*/ 1 w 113"/>
                <a:gd name="T3" fmla="*/ 64 h 112"/>
                <a:gd name="T4" fmla="*/ 2 w 113"/>
                <a:gd name="T5" fmla="*/ 73 h 112"/>
                <a:gd name="T6" fmla="*/ 6 w 113"/>
                <a:gd name="T7" fmla="*/ 80 h 112"/>
                <a:gd name="T8" fmla="*/ 9 w 113"/>
                <a:gd name="T9" fmla="*/ 87 h 112"/>
                <a:gd name="T10" fmla="*/ 14 w 113"/>
                <a:gd name="T11" fmla="*/ 93 h 112"/>
                <a:gd name="T12" fmla="*/ 19 w 113"/>
                <a:gd name="T13" fmla="*/ 99 h 112"/>
                <a:gd name="T14" fmla="*/ 26 w 113"/>
                <a:gd name="T15" fmla="*/ 104 h 112"/>
                <a:gd name="T16" fmla="*/ 33 w 113"/>
                <a:gd name="T17" fmla="*/ 108 h 112"/>
                <a:gd name="T18" fmla="*/ 41 w 113"/>
                <a:gd name="T19" fmla="*/ 110 h 112"/>
                <a:gd name="T20" fmla="*/ 48 w 113"/>
                <a:gd name="T21" fmla="*/ 112 h 112"/>
                <a:gd name="T22" fmla="*/ 57 w 113"/>
                <a:gd name="T23" fmla="*/ 112 h 112"/>
                <a:gd name="T24" fmla="*/ 64 w 113"/>
                <a:gd name="T25" fmla="*/ 112 h 112"/>
                <a:gd name="T26" fmla="*/ 73 w 113"/>
                <a:gd name="T27" fmla="*/ 110 h 112"/>
                <a:gd name="T28" fmla="*/ 80 w 113"/>
                <a:gd name="T29" fmla="*/ 108 h 112"/>
                <a:gd name="T30" fmla="*/ 87 w 113"/>
                <a:gd name="T31" fmla="*/ 104 h 112"/>
                <a:gd name="T32" fmla="*/ 93 w 113"/>
                <a:gd name="T33" fmla="*/ 99 h 112"/>
                <a:gd name="T34" fmla="*/ 99 w 113"/>
                <a:gd name="T35" fmla="*/ 93 h 112"/>
                <a:gd name="T36" fmla="*/ 104 w 113"/>
                <a:gd name="T37" fmla="*/ 87 h 112"/>
                <a:gd name="T38" fmla="*/ 108 w 113"/>
                <a:gd name="T39" fmla="*/ 80 h 112"/>
                <a:gd name="T40" fmla="*/ 110 w 113"/>
                <a:gd name="T41" fmla="*/ 73 h 112"/>
                <a:gd name="T42" fmla="*/ 112 w 113"/>
                <a:gd name="T43" fmla="*/ 64 h 112"/>
                <a:gd name="T44" fmla="*/ 113 w 113"/>
                <a:gd name="T45" fmla="*/ 57 h 112"/>
                <a:gd name="T46" fmla="*/ 112 w 113"/>
                <a:gd name="T47" fmla="*/ 48 h 112"/>
                <a:gd name="T48" fmla="*/ 110 w 113"/>
                <a:gd name="T49" fmla="*/ 41 h 112"/>
                <a:gd name="T50" fmla="*/ 108 w 113"/>
                <a:gd name="T51" fmla="*/ 33 h 112"/>
                <a:gd name="T52" fmla="*/ 104 w 113"/>
                <a:gd name="T53" fmla="*/ 26 h 112"/>
                <a:gd name="T54" fmla="*/ 99 w 113"/>
                <a:gd name="T55" fmla="*/ 19 h 112"/>
                <a:gd name="T56" fmla="*/ 93 w 113"/>
                <a:gd name="T57" fmla="*/ 14 h 112"/>
                <a:gd name="T58" fmla="*/ 87 w 113"/>
                <a:gd name="T59" fmla="*/ 9 h 112"/>
                <a:gd name="T60" fmla="*/ 80 w 113"/>
                <a:gd name="T61" fmla="*/ 6 h 112"/>
                <a:gd name="T62" fmla="*/ 73 w 113"/>
                <a:gd name="T63" fmla="*/ 2 h 112"/>
                <a:gd name="T64" fmla="*/ 64 w 113"/>
                <a:gd name="T65" fmla="*/ 0 h 112"/>
                <a:gd name="T66" fmla="*/ 57 w 113"/>
                <a:gd name="T67" fmla="*/ 0 h 112"/>
                <a:gd name="T68" fmla="*/ 48 w 113"/>
                <a:gd name="T69" fmla="*/ 0 h 112"/>
                <a:gd name="T70" fmla="*/ 41 w 113"/>
                <a:gd name="T71" fmla="*/ 2 h 112"/>
                <a:gd name="T72" fmla="*/ 33 w 113"/>
                <a:gd name="T73" fmla="*/ 6 h 112"/>
                <a:gd name="T74" fmla="*/ 26 w 113"/>
                <a:gd name="T75" fmla="*/ 9 h 112"/>
                <a:gd name="T76" fmla="*/ 19 w 113"/>
                <a:gd name="T77" fmla="*/ 14 h 112"/>
                <a:gd name="T78" fmla="*/ 14 w 113"/>
                <a:gd name="T79" fmla="*/ 19 h 112"/>
                <a:gd name="T80" fmla="*/ 9 w 113"/>
                <a:gd name="T81" fmla="*/ 26 h 112"/>
                <a:gd name="T82" fmla="*/ 6 w 113"/>
                <a:gd name="T83" fmla="*/ 33 h 112"/>
                <a:gd name="T84" fmla="*/ 2 w 113"/>
                <a:gd name="T85" fmla="*/ 41 h 112"/>
                <a:gd name="T86" fmla="*/ 1 w 113"/>
                <a:gd name="T87" fmla="*/ 48 h 112"/>
                <a:gd name="T88" fmla="*/ 0 w 113"/>
                <a:gd name="T89" fmla="*/ 57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3" h="112">
                  <a:moveTo>
                    <a:pt x="0" y="57"/>
                  </a:moveTo>
                  <a:lnTo>
                    <a:pt x="1" y="64"/>
                  </a:lnTo>
                  <a:lnTo>
                    <a:pt x="2" y="73"/>
                  </a:lnTo>
                  <a:lnTo>
                    <a:pt x="6" y="80"/>
                  </a:lnTo>
                  <a:lnTo>
                    <a:pt x="9" y="87"/>
                  </a:lnTo>
                  <a:lnTo>
                    <a:pt x="14" y="93"/>
                  </a:lnTo>
                  <a:lnTo>
                    <a:pt x="19" y="99"/>
                  </a:lnTo>
                  <a:lnTo>
                    <a:pt x="26" y="104"/>
                  </a:lnTo>
                  <a:lnTo>
                    <a:pt x="33" y="108"/>
                  </a:lnTo>
                  <a:lnTo>
                    <a:pt x="41" y="110"/>
                  </a:lnTo>
                  <a:lnTo>
                    <a:pt x="48" y="112"/>
                  </a:lnTo>
                  <a:lnTo>
                    <a:pt x="57" y="112"/>
                  </a:lnTo>
                  <a:lnTo>
                    <a:pt x="64" y="112"/>
                  </a:lnTo>
                  <a:lnTo>
                    <a:pt x="73" y="110"/>
                  </a:lnTo>
                  <a:lnTo>
                    <a:pt x="80" y="108"/>
                  </a:lnTo>
                  <a:lnTo>
                    <a:pt x="87" y="104"/>
                  </a:lnTo>
                  <a:lnTo>
                    <a:pt x="93" y="99"/>
                  </a:lnTo>
                  <a:lnTo>
                    <a:pt x="99" y="93"/>
                  </a:lnTo>
                  <a:lnTo>
                    <a:pt x="104" y="87"/>
                  </a:lnTo>
                  <a:lnTo>
                    <a:pt x="108" y="80"/>
                  </a:lnTo>
                  <a:lnTo>
                    <a:pt x="110" y="73"/>
                  </a:lnTo>
                  <a:lnTo>
                    <a:pt x="112" y="64"/>
                  </a:lnTo>
                  <a:lnTo>
                    <a:pt x="113" y="57"/>
                  </a:lnTo>
                  <a:lnTo>
                    <a:pt x="112" y="48"/>
                  </a:lnTo>
                  <a:lnTo>
                    <a:pt x="110" y="41"/>
                  </a:lnTo>
                  <a:lnTo>
                    <a:pt x="108" y="33"/>
                  </a:lnTo>
                  <a:lnTo>
                    <a:pt x="104" y="26"/>
                  </a:lnTo>
                  <a:lnTo>
                    <a:pt x="99" y="19"/>
                  </a:lnTo>
                  <a:lnTo>
                    <a:pt x="93" y="14"/>
                  </a:lnTo>
                  <a:lnTo>
                    <a:pt x="87" y="9"/>
                  </a:lnTo>
                  <a:lnTo>
                    <a:pt x="80" y="6"/>
                  </a:lnTo>
                  <a:lnTo>
                    <a:pt x="73" y="2"/>
                  </a:lnTo>
                  <a:lnTo>
                    <a:pt x="64" y="0"/>
                  </a:lnTo>
                  <a:lnTo>
                    <a:pt x="57" y="0"/>
                  </a:lnTo>
                  <a:lnTo>
                    <a:pt x="48" y="0"/>
                  </a:lnTo>
                  <a:lnTo>
                    <a:pt x="41" y="2"/>
                  </a:lnTo>
                  <a:lnTo>
                    <a:pt x="33" y="6"/>
                  </a:lnTo>
                  <a:lnTo>
                    <a:pt x="26" y="9"/>
                  </a:lnTo>
                  <a:lnTo>
                    <a:pt x="19" y="14"/>
                  </a:lnTo>
                  <a:lnTo>
                    <a:pt x="14" y="19"/>
                  </a:lnTo>
                  <a:lnTo>
                    <a:pt x="9" y="26"/>
                  </a:lnTo>
                  <a:lnTo>
                    <a:pt x="6" y="33"/>
                  </a:lnTo>
                  <a:lnTo>
                    <a:pt x="2" y="41"/>
                  </a:lnTo>
                  <a:lnTo>
                    <a:pt x="1" y="48"/>
                  </a:lnTo>
                  <a:lnTo>
                    <a:pt x="0" y="57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4311" name="Freeform 2231"/>
            <p:cNvSpPr>
              <a:spLocks/>
            </p:cNvSpPr>
            <p:nvPr/>
          </p:nvSpPr>
          <p:spPr bwMode="auto">
            <a:xfrm>
              <a:off x="3903" y="3319"/>
              <a:ext cx="48" cy="45"/>
            </a:xfrm>
            <a:custGeom>
              <a:avLst/>
              <a:gdLst>
                <a:gd name="T0" fmla="*/ 128 w 128"/>
                <a:gd name="T1" fmla="*/ 65 h 129"/>
                <a:gd name="T2" fmla="*/ 128 w 128"/>
                <a:gd name="T3" fmla="*/ 56 h 129"/>
                <a:gd name="T4" fmla="*/ 126 w 128"/>
                <a:gd name="T5" fmla="*/ 48 h 129"/>
                <a:gd name="T6" fmla="*/ 123 w 128"/>
                <a:gd name="T7" fmla="*/ 40 h 129"/>
                <a:gd name="T8" fmla="*/ 119 w 128"/>
                <a:gd name="T9" fmla="*/ 32 h 129"/>
                <a:gd name="T10" fmla="*/ 115 w 128"/>
                <a:gd name="T11" fmla="*/ 25 h 129"/>
                <a:gd name="T12" fmla="*/ 108 w 128"/>
                <a:gd name="T13" fmla="*/ 19 h 129"/>
                <a:gd name="T14" fmla="*/ 103 w 128"/>
                <a:gd name="T15" fmla="*/ 14 h 129"/>
                <a:gd name="T16" fmla="*/ 96 w 128"/>
                <a:gd name="T17" fmla="*/ 8 h 129"/>
                <a:gd name="T18" fmla="*/ 88 w 128"/>
                <a:gd name="T19" fmla="*/ 5 h 129"/>
                <a:gd name="T20" fmla="*/ 80 w 128"/>
                <a:gd name="T21" fmla="*/ 2 h 129"/>
                <a:gd name="T22" fmla="*/ 72 w 128"/>
                <a:gd name="T23" fmla="*/ 1 h 129"/>
                <a:gd name="T24" fmla="*/ 64 w 128"/>
                <a:gd name="T25" fmla="*/ 0 h 129"/>
                <a:gd name="T26" fmla="*/ 55 w 128"/>
                <a:gd name="T27" fmla="*/ 1 h 129"/>
                <a:gd name="T28" fmla="*/ 47 w 128"/>
                <a:gd name="T29" fmla="*/ 2 h 129"/>
                <a:gd name="T30" fmla="*/ 39 w 128"/>
                <a:gd name="T31" fmla="*/ 5 h 129"/>
                <a:gd name="T32" fmla="*/ 32 w 128"/>
                <a:gd name="T33" fmla="*/ 8 h 129"/>
                <a:gd name="T34" fmla="*/ 24 w 128"/>
                <a:gd name="T35" fmla="*/ 14 h 129"/>
                <a:gd name="T36" fmla="*/ 18 w 128"/>
                <a:gd name="T37" fmla="*/ 19 h 129"/>
                <a:gd name="T38" fmla="*/ 13 w 128"/>
                <a:gd name="T39" fmla="*/ 25 h 129"/>
                <a:gd name="T40" fmla="*/ 8 w 128"/>
                <a:gd name="T41" fmla="*/ 32 h 129"/>
                <a:gd name="T42" fmla="*/ 4 w 128"/>
                <a:gd name="T43" fmla="*/ 40 h 129"/>
                <a:gd name="T44" fmla="*/ 2 w 128"/>
                <a:gd name="T45" fmla="*/ 48 h 129"/>
                <a:gd name="T46" fmla="*/ 0 w 128"/>
                <a:gd name="T47" fmla="*/ 56 h 129"/>
                <a:gd name="T48" fmla="*/ 0 w 128"/>
                <a:gd name="T49" fmla="*/ 65 h 129"/>
                <a:gd name="T50" fmla="*/ 0 w 128"/>
                <a:gd name="T51" fmla="*/ 73 h 129"/>
                <a:gd name="T52" fmla="*/ 2 w 128"/>
                <a:gd name="T53" fmla="*/ 81 h 129"/>
                <a:gd name="T54" fmla="*/ 4 w 128"/>
                <a:gd name="T55" fmla="*/ 89 h 129"/>
                <a:gd name="T56" fmla="*/ 8 w 128"/>
                <a:gd name="T57" fmla="*/ 97 h 129"/>
                <a:gd name="T58" fmla="*/ 13 w 128"/>
                <a:gd name="T59" fmla="*/ 103 h 129"/>
                <a:gd name="T60" fmla="*/ 18 w 128"/>
                <a:gd name="T61" fmla="*/ 109 h 129"/>
                <a:gd name="T62" fmla="*/ 24 w 128"/>
                <a:gd name="T63" fmla="*/ 116 h 129"/>
                <a:gd name="T64" fmla="*/ 32 w 128"/>
                <a:gd name="T65" fmla="*/ 120 h 129"/>
                <a:gd name="T66" fmla="*/ 39 w 128"/>
                <a:gd name="T67" fmla="*/ 123 h 129"/>
                <a:gd name="T68" fmla="*/ 47 w 128"/>
                <a:gd name="T69" fmla="*/ 126 h 129"/>
                <a:gd name="T70" fmla="*/ 55 w 128"/>
                <a:gd name="T71" fmla="*/ 128 h 129"/>
                <a:gd name="T72" fmla="*/ 64 w 128"/>
                <a:gd name="T73" fmla="*/ 129 h 129"/>
                <a:gd name="T74" fmla="*/ 72 w 128"/>
                <a:gd name="T75" fmla="*/ 128 h 129"/>
                <a:gd name="T76" fmla="*/ 80 w 128"/>
                <a:gd name="T77" fmla="*/ 126 h 129"/>
                <a:gd name="T78" fmla="*/ 88 w 128"/>
                <a:gd name="T79" fmla="*/ 123 h 129"/>
                <a:gd name="T80" fmla="*/ 96 w 128"/>
                <a:gd name="T81" fmla="*/ 120 h 129"/>
                <a:gd name="T82" fmla="*/ 103 w 128"/>
                <a:gd name="T83" fmla="*/ 116 h 129"/>
                <a:gd name="T84" fmla="*/ 108 w 128"/>
                <a:gd name="T85" fmla="*/ 109 h 129"/>
                <a:gd name="T86" fmla="*/ 115 w 128"/>
                <a:gd name="T87" fmla="*/ 103 h 129"/>
                <a:gd name="T88" fmla="*/ 119 w 128"/>
                <a:gd name="T89" fmla="*/ 97 h 129"/>
                <a:gd name="T90" fmla="*/ 123 w 128"/>
                <a:gd name="T91" fmla="*/ 89 h 129"/>
                <a:gd name="T92" fmla="*/ 126 w 128"/>
                <a:gd name="T93" fmla="*/ 81 h 129"/>
                <a:gd name="T94" fmla="*/ 128 w 128"/>
                <a:gd name="T95" fmla="*/ 73 h 129"/>
                <a:gd name="T96" fmla="*/ 128 w 128"/>
                <a:gd name="T97" fmla="*/ 65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28" h="129">
                  <a:moveTo>
                    <a:pt x="128" y="65"/>
                  </a:moveTo>
                  <a:lnTo>
                    <a:pt x="128" y="56"/>
                  </a:lnTo>
                  <a:lnTo>
                    <a:pt x="126" y="48"/>
                  </a:lnTo>
                  <a:lnTo>
                    <a:pt x="123" y="40"/>
                  </a:lnTo>
                  <a:lnTo>
                    <a:pt x="119" y="32"/>
                  </a:lnTo>
                  <a:lnTo>
                    <a:pt x="115" y="25"/>
                  </a:lnTo>
                  <a:lnTo>
                    <a:pt x="108" y="19"/>
                  </a:lnTo>
                  <a:lnTo>
                    <a:pt x="103" y="14"/>
                  </a:lnTo>
                  <a:lnTo>
                    <a:pt x="96" y="8"/>
                  </a:lnTo>
                  <a:lnTo>
                    <a:pt x="88" y="5"/>
                  </a:lnTo>
                  <a:lnTo>
                    <a:pt x="80" y="2"/>
                  </a:lnTo>
                  <a:lnTo>
                    <a:pt x="72" y="1"/>
                  </a:lnTo>
                  <a:lnTo>
                    <a:pt x="64" y="0"/>
                  </a:lnTo>
                  <a:lnTo>
                    <a:pt x="55" y="1"/>
                  </a:lnTo>
                  <a:lnTo>
                    <a:pt x="47" y="2"/>
                  </a:lnTo>
                  <a:lnTo>
                    <a:pt x="39" y="5"/>
                  </a:lnTo>
                  <a:lnTo>
                    <a:pt x="32" y="8"/>
                  </a:lnTo>
                  <a:lnTo>
                    <a:pt x="24" y="14"/>
                  </a:lnTo>
                  <a:lnTo>
                    <a:pt x="18" y="19"/>
                  </a:lnTo>
                  <a:lnTo>
                    <a:pt x="13" y="25"/>
                  </a:lnTo>
                  <a:lnTo>
                    <a:pt x="8" y="32"/>
                  </a:lnTo>
                  <a:lnTo>
                    <a:pt x="4" y="40"/>
                  </a:lnTo>
                  <a:lnTo>
                    <a:pt x="2" y="48"/>
                  </a:lnTo>
                  <a:lnTo>
                    <a:pt x="0" y="56"/>
                  </a:lnTo>
                  <a:lnTo>
                    <a:pt x="0" y="65"/>
                  </a:lnTo>
                  <a:lnTo>
                    <a:pt x="0" y="73"/>
                  </a:lnTo>
                  <a:lnTo>
                    <a:pt x="2" y="81"/>
                  </a:lnTo>
                  <a:lnTo>
                    <a:pt x="4" y="89"/>
                  </a:lnTo>
                  <a:lnTo>
                    <a:pt x="8" y="97"/>
                  </a:lnTo>
                  <a:lnTo>
                    <a:pt x="13" y="103"/>
                  </a:lnTo>
                  <a:lnTo>
                    <a:pt x="18" y="109"/>
                  </a:lnTo>
                  <a:lnTo>
                    <a:pt x="24" y="116"/>
                  </a:lnTo>
                  <a:lnTo>
                    <a:pt x="32" y="120"/>
                  </a:lnTo>
                  <a:lnTo>
                    <a:pt x="39" y="123"/>
                  </a:lnTo>
                  <a:lnTo>
                    <a:pt x="47" y="126"/>
                  </a:lnTo>
                  <a:lnTo>
                    <a:pt x="55" y="128"/>
                  </a:lnTo>
                  <a:lnTo>
                    <a:pt x="64" y="129"/>
                  </a:lnTo>
                  <a:lnTo>
                    <a:pt x="72" y="128"/>
                  </a:lnTo>
                  <a:lnTo>
                    <a:pt x="80" y="126"/>
                  </a:lnTo>
                  <a:lnTo>
                    <a:pt x="88" y="123"/>
                  </a:lnTo>
                  <a:lnTo>
                    <a:pt x="96" y="120"/>
                  </a:lnTo>
                  <a:lnTo>
                    <a:pt x="103" y="116"/>
                  </a:lnTo>
                  <a:lnTo>
                    <a:pt x="108" y="109"/>
                  </a:lnTo>
                  <a:lnTo>
                    <a:pt x="115" y="103"/>
                  </a:lnTo>
                  <a:lnTo>
                    <a:pt x="119" y="97"/>
                  </a:lnTo>
                  <a:lnTo>
                    <a:pt x="123" y="89"/>
                  </a:lnTo>
                  <a:lnTo>
                    <a:pt x="126" y="81"/>
                  </a:lnTo>
                  <a:lnTo>
                    <a:pt x="128" y="73"/>
                  </a:lnTo>
                  <a:lnTo>
                    <a:pt x="128" y="65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304313" name="Text Box 2233"/>
          <p:cNvSpPr txBox="1">
            <a:spLocks noChangeArrowheads="1"/>
          </p:cNvSpPr>
          <p:nvPr/>
        </p:nvSpPr>
        <p:spPr bwMode="auto">
          <a:xfrm>
            <a:off x="0" y="144463"/>
            <a:ext cx="91440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4000" b="1">
                <a:solidFill>
                  <a:srgbClr val="FF0000"/>
                </a:solidFill>
                <a:ea typeface="黑体" pitchFamily="2" charset="-122"/>
              </a:rPr>
              <a:t>常用的几种螺纹的特征代号及用途</a:t>
            </a:r>
          </a:p>
        </p:txBody>
      </p:sp>
    </p:spTree>
    <p:extLst>
      <p:ext uri="{BB962C8B-B14F-4D97-AF65-F5344CB8AC3E}">
        <p14:creationId xmlns:p14="http://schemas.microsoft.com/office/powerpoint/2010/main" val="2577667629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5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805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7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2797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7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797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2797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8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2798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8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2798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500"/>
                                        <p:tgtEl>
                                          <p:spTgt spid="2798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9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2799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9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2799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9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2799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0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2800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0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2800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0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500"/>
                                        <p:tgtEl>
                                          <p:spTgt spid="2800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0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2800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303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3034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500"/>
                                        <p:tgtEl>
                                          <p:spTgt spid="2804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3034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 nodeType="clickPar">
                      <p:stCondLst>
                        <p:cond delay="indefinite"/>
                      </p:stCondLst>
                      <p:childTnLst>
                        <p:par>
                          <p:cTn id="8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7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500"/>
                                        <p:tgtEl>
                                          <p:spTgt spid="3037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 nodeType="clickPar">
                      <p:stCondLst>
                        <p:cond delay="indefinite"/>
                      </p:stCondLst>
                      <p:childTnLst>
                        <p:par>
                          <p:cTn id="9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7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7" dur="500"/>
                                        <p:tgtEl>
                                          <p:spTgt spid="3037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 nodeType="clickPar">
                      <p:stCondLst>
                        <p:cond delay="indefinite"/>
                      </p:stCondLst>
                      <p:childTnLst>
                        <p:par>
                          <p:cTn id="9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2" dur="500"/>
                                        <p:tgtEl>
                                          <p:spTgt spid="303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 nodeType="clickPar">
                      <p:stCondLst>
                        <p:cond delay="indefinite"/>
                      </p:stCondLst>
                      <p:childTnLst>
                        <p:par>
                          <p:cTn id="10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7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7" dur="500"/>
                                        <p:tgtEl>
                                          <p:spTgt spid="3037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 nodeType="clickPar">
                      <p:stCondLst>
                        <p:cond delay="indefinite"/>
                      </p:stCondLst>
                      <p:childTnLst>
                        <p:par>
                          <p:cTn id="10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9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2" dur="500"/>
                                        <p:tgtEl>
                                          <p:spTgt spid="3039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 nodeType="clickPar">
                      <p:stCondLst>
                        <p:cond delay="indefinite"/>
                      </p:stCondLst>
                      <p:childTnLst>
                        <p:par>
                          <p:cTn id="1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9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7" dur="500"/>
                                        <p:tgtEl>
                                          <p:spTgt spid="3039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 nodeType="clickPar">
                      <p:stCondLst>
                        <p:cond delay="indefinite"/>
                      </p:stCondLst>
                      <p:childTnLst>
                        <p:par>
                          <p:cTn id="1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2" dur="500"/>
                                        <p:tgtEl>
                                          <p:spTgt spid="304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 nodeType="clickPar">
                      <p:stCondLst>
                        <p:cond delay="indefinite"/>
                      </p:stCondLst>
                      <p:childTnLst>
                        <p:par>
                          <p:cTn id="1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7" dur="500"/>
                                        <p:tgtEl>
                                          <p:spTgt spid="303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 nodeType="clickPar">
                      <p:stCondLst>
                        <p:cond delay="indefinite"/>
                      </p:stCondLst>
                      <p:childTnLst>
                        <p:par>
                          <p:cTn id="1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2" dur="500"/>
                                        <p:tgtEl>
                                          <p:spTgt spid="304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 nodeType="clickPar">
                      <p:stCondLst>
                        <p:cond delay="indefinite"/>
                      </p:stCondLst>
                      <p:childTnLst>
                        <p:par>
                          <p:cTn id="1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0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7" dur="500"/>
                                        <p:tgtEl>
                                          <p:spTgt spid="3040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 nodeType="clickPar">
                      <p:stCondLst>
                        <p:cond delay="indefinite"/>
                      </p:stCondLst>
                      <p:childTnLst>
                        <p:par>
                          <p:cTn id="1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2" dur="500"/>
                                        <p:tgtEl>
                                          <p:spTgt spid="304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 nodeType="clickPar">
                      <p:stCondLst>
                        <p:cond delay="indefinite"/>
                      </p:stCondLst>
                      <p:childTnLst>
                        <p:par>
                          <p:cTn id="1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7" dur="500"/>
                                        <p:tgtEl>
                                          <p:spTgt spid="304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8" fill="hold" nodeType="clickPar">
                      <p:stCondLst>
                        <p:cond delay="indefinite"/>
                      </p:stCondLst>
                      <p:childTnLst>
                        <p:par>
                          <p:cTn id="1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2" dur="500"/>
                                        <p:tgtEl>
                                          <p:spTgt spid="304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9968" grpId="0" animBg="1"/>
      <p:bldP spid="280066" grpId="0" animBg="1"/>
      <p:bldP spid="303487" grpId="0" animBg="1"/>
      <p:bldP spid="303993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5702" name="Group 3622"/>
          <p:cNvGrpSpPr>
            <a:grpSpLocks/>
          </p:cNvGrpSpPr>
          <p:nvPr/>
        </p:nvGrpSpPr>
        <p:grpSpPr bwMode="auto">
          <a:xfrm>
            <a:off x="4818063" y="2268538"/>
            <a:ext cx="3090862" cy="1417637"/>
            <a:chOff x="3035" y="1429"/>
            <a:chExt cx="1947" cy="893"/>
          </a:xfrm>
        </p:grpSpPr>
        <p:sp>
          <p:nvSpPr>
            <p:cNvPr id="305367" name="Line 3287"/>
            <p:cNvSpPr>
              <a:spLocks noChangeShapeType="1"/>
            </p:cNvSpPr>
            <p:nvPr/>
          </p:nvSpPr>
          <p:spPr bwMode="auto">
            <a:xfrm flipH="1">
              <a:off x="3141" y="2322"/>
              <a:ext cx="33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68" name="Line 3288"/>
            <p:cNvSpPr>
              <a:spLocks noChangeShapeType="1"/>
            </p:cNvSpPr>
            <p:nvPr/>
          </p:nvSpPr>
          <p:spPr bwMode="auto">
            <a:xfrm flipH="1">
              <a:off x="3141" y="1429"/>
              <a:ext cx="38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69" name="Line 3289"/>
            <p:cNvSpPr>
              <a:spLocks noChangeShapeType="1"/>
            </p:cNvSpPr>
            <p:nvPr/>
          </p:nvSpPr>
          <p:spPr bwMode="auto">
            <a:xfrm flipH="1" flipV="1">
              <a:off x="4454" y="1429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70" name="Line 3290"/>
            <p:cNvSpPr>
              <a:spLocks noChangeShapeType="1"/>
            </p:cNvSpPr>
            <p:nvPr/>
          </p:nvSpPr>
          <p:spPr bwMode="auto">
            <a:xfrm flipH="1">
              <a:off x="4403" y="1429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71" name="Line 3291"/>
            <p:cNvSpPr>
              <a:spLocks noChangeShapeType="1"/>
            </p:cNvSpPr>
            <p:nvPr/>
          </p:nvSpPr>
          <p:spPr bwMode="auto">
            <a:xfrm flipH="1" flipV="1">
              <a:off x="4351" y="1429"/>
              <a:ext cx="52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72" name="Line 3292"/>
            <p:cNvSpPr>
              <a:spLocks noChangeShapeType="1"/>
            </p:cNvSpPr>
            <p:nvPr/>
          </p:nvSpPr>
          <p:spPr bwMode="auto">
            <a:xfrm flipH="1">
              <a:off x="4300" y="1429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73" name="Line 3293"/>
            <p:cNvSpPr>
              <a:spLocks noChangeShapeType="1"/>
            </p:cNvSpPr>
            <p:nvPr/>
          </p:nvSpPr>
          <p:spPr bwMode="auto">
            <a:xfrm flipH="1" flipV="1">
              <a:off x="4249" y="1429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74" name="Line 3294"/>
            <p:cNvSpPr>
              <a:spLocks noChangeShapeType="1"/>
            </p:cNvSpPr>
            <p:nvPr/>
          </p:nvSpPr>
          <p:spPr bwMode="auto">
            <a:xfrm flipH="1">
              <a:off x="4198" y="1429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75" name="Line 3295"/>
            <p:cNvSpPr>
              <a:spLocks noChangeShapeType="1"/>
            </p:cNvSpPr>
            <p:nvPr/>
          </p:nvSpPr>
          <p:spPr bwMode="auto">
            <a:xfrm flipH="1" flipV="1">
              <a:off x="4146" y="1429"/>
              <a:ext cx="52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76" name="Line 3296"/>
            <p:cNvSpPr>
              <a:spLocks noChangeShapeType="1"/>
            </p:cNvSpPr>
            <p:nvPr/>
          </p:nvSpPr>
          <p:spPr bwMode="auto">
            <a:xfrm flipH="1">
              <a:off x="4095" y="1429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77" name="Line 3297"/>
            <p:cNvSpPr>
              <a:spLocks noChangeShapeType="1"/>
            </p:cNvSpPr>
            <p:nvPr/>
          </p:nvSpPr>
          <p:spPr bwMode="auto">
            <a:xfrm flipH="1" flipV="1">
              <a:off x="4041" y="1429"/>
              <a:ext cx="54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78" name="Line 3298"/>
            <p:cNvSpPr>
              <a:spLocks noChangeShapeType="1"/>
            </p:cNvSpPr>
            <p:nvPr/>
          </p:nvSpPr>
          <p:spPr bwMode="auto">
            <a:xfrm flipH="1">
              <a:off x="3990" y="1429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79" name="Line 3299"/>
            <p:cNvSpPr>
              <a:spLocks noChangeShapeType="1"/>
            </p:cNvSpPr>
            <p:nvPr/>
          </p:nvSpPr>
          <p:spPr bwMode="auto">
            <a:xfrm flipH="1" flipV="1">
              <a:off x="3938" y="1429"/>
              <a:ext cx="52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80" name="Line 3300"/>
            <p:cNvSpPr>
              <a:spLocks noChangeShapeType="1"/>
            </p:cNvSpPr>
            <p:nvPr/>
          </p:nvSpPr>
          <p:spPr bwMode="auto">
            <a:xfrm flipH="1">
              <a:off x="3887" y="1429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81" name="Line 3301"/>
            <p:cNvSpPr>
              <a:spLocks noChangeShapeType="1"/>
            </p:cNvSpPr>
            <p:nvPr/>
          </p:nvSpPr>
          <p:spPr bwMode="auto">
            <a:xfrm flipH="1" flipV="1">
              <a:off x="3836" y="1429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82" name="Line 3302"/>
            <p:cNvSpPr>
              <a:spLocks noChangeShapeType="1"/>
            </p:cNvSpPr>
            <p:nvPr/>
          </p:nvSpPr>
          <p:spPr bwMode="auto">
            <a:xfrm flipH="1">
              <a:off x="3785" y="1429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83" name="Line 3303"/>
            <p:cNvSpPr>
              <a:spLocks noChangeShapeType="1"/>
            </p:cNvSpPr>
            <p:nvPr/>
          </p:nvSpPr>
          <p:spPr bwMode="auto">
            <a:xfrm flipH="1" flipV="1">
              <a:off x="3733" y="1429"/>
              <a:ext cx="52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84" name="Line 3304"/>
            <p:cNvSpPr>
              <a:spLocks noChangeShapeType="1"/>
            </p:cNvSpPr>
            <p:nvPr/>
          </p:nvSpPr>
          <p:spPr bwMode="auto">
            <a:xfrm flipH="1">
              <a:off x="3682" y="1429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85" name="Line 3305"/>
            <p:cNvSpPr>
              <a:spLocks noChangeShapeType="1"/>
            </p:cNvSpPr>
            <p:nvPr/>
          </p:nvSpPr>
          <p:spPr bwMode="auto">
            <a:xfrm flipH="1" flipV="1">
              <a:off x="3631" y="1429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86" name="Line 3306"/>
            <p:cNvSpPr>
              <a:spLocks noChangeShapeType="1"/>
            </p:cNvSpPr>
            <p:nvPr/>
          </p:nvSpPr>
          <p:spPr bwMode="auto">
            <a:xfrm flipH="1">
              <a:off x="3580" y="1429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87" name="Line 3307"/>
            <p:cNvSpPr>
              <a:spLocks noChangeShapeType="1"/>
            </p:cNvSpPr>
            <p:nvPr/>
          </p:nvSpPr>
          <p:spPr bwMode="auto">
            <a:xfrm flipH="1" flipV="1">
              <a:off x="3525" y="1429"/>
              <a:ext cx="55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88" name="Line 3308"/>
            <p:cNvSpPr>
              <a:spLocks noChangeShapeType="1"/>
            </p:cNvSpPr>
            <p:nvPr/>
          </p:nvSpPr>
          <p:spPr bwMode="auto">
            <a:xfrm flipH="1" flipV="1">
              <a:off x="4454" y="2233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89" name="Line 3309"/>
            <p:cNvSpPr>
              <a:spLocks noChangeShapeType="1"/>
            </p:cNvSpPr>
            <p:nvPr/>
          </p:nvSpPr>
          <p:spPr bwMode="auto">
            <a:xfrm flipH="1">
              <a:off x="4403" y="2233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90" name="Line 3310"/>
            <p:cNvSpPr>
              <a:spLocks noChangeShapeType="1"/>
            </p:cNvSpPr>
            <p:nvPr/>
          </p:nvSpPr>
          <p:spPr bwMode="auto">
            <a:xfrm flipH="1" flipV="1">
              <a:off x="4351" y="2233"/>
              <a:ext cx="52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91" name="Line 3311"/>
            <p:cNvSpPr>
              <a:spLocks noChangeShapeType="1"/>
            </p:cNvSpPr>
            <p:nvPr/>
          </p:nvSpPr>
          <p:spPr bwMode="auto">
            <a:xfrm flipH="1">
              <a:off x="4300" y="2233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92" name="Line 3312"/>
            <p:cNvSpPr>
              <a:spLocks noChangeShapeType="1"/>
            </p:cNvSpPr>
            <p:nvPr/>
          </p:nvSpPr>
          <p:spPr bwMode="auto">
            <a:xfrm flipH="1" flipV="1">
              <a:off x="4249" y="2233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93" name="Line 3313"/>
            <p:cNvSpPr>
              <a:spLocks noChangeShapeType="1"/>
            </p:cNvSpPr>
            <p:nvPr/>
          </p:nvSpPr>
          <p:spPr bwMode="auto">
            <a:xfrm flipH="1">
              <a:off x="4198" y="2233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94" name="Line 3314"/>
            <p:cNvSpPr>
              <a:spLocks noChangeShapeType="1"/>
            </p:cNvSpPr>
            <p:nvPr/>
          </p:nvSpPr>
          <p:spPr bwMode="auto">
            <a:xfrm flipH="1" flipV="1">
              <a:off x="4146" y="2233"/>
              <a:ext cx="52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95" name="Line 3315"/>
            <p:cNvSpPr>
              <a:spLocks noChangeShapeType="1"/>
            </p:cNvSpPr>
            <p:nvPr/>
          </p:nvSpPr>
          <p:spPr bwMode="auto">
            <a:xfrm flipH="1">
              <a:off x="4095" y="2233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96" name="Line 3316"/>
            <p:cNvSpPr>
              <a:spLocks noChangeShapeType="1"/>
            </p:cNvSpPr>
            <p:nvPr/>
          </p:nvSpPr>
          <p:spPr bwMode="auto">
            <a:xfrm flipH="1" flipV="1">
              <a:off x="4041" y="2233"/>
              <a:ext cx="54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97" name="Line 3317"/>
            <p:cNvSpPr>
              <a:spLocks noChangeShapeType="1"/>
            </p:cNvSpPr>
            <p:nvPr/>
          </p:nvSpPr>
          <p:spPr bwMode="auto">
            <a:xfrm flipH="1">
              <a:off x="3990" y="2233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98" name="Line 3318"/>
            <p:cNvSpPr>
              <a:spLocks noChangeShapeType="1"/>
            </p:cNvSpPr>
            <p:nvPr/>
          </p:nvSpPr>
          <p:spPr bwMode="auto">
            <a:xfrm flipH="1" flipV="1">
              <a:off x="3938" y="2233"/>
              <a:ext cx="52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99" name="Line 3319"/>
            <p:cNvSpPr>
              <a:spLocks noChangeShapeType="1"/>
            </p:cNvSpPr>
            <p:nvPr/>
          </p:nvSpPr>
          <p:spPr bwMode="auto">
            <a:xfrm flipH="1">
              <a:off x="3887" y="2233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00" name="Line 3320"/>
            <p:cNvSpPr>
              <a:spLocks noChangeShapeType="1"/>
            </p:cNvSpPr>
            <p:nvPr/>
          </p:nvSpPr>
          <p:spPr bwMode="auto">
            <a:xfrm flipH="1" flipV="1">
              <a:off x="3836" y="2233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01" name="Line 3321"/>
            <p:cNvSpPr>
              <a:spLocks noChangeShapeType="1"/>
            </p:cNvSpPr>
            <p:nvPr/>
          </p:nvSpPr>
          <p:spPr bwMode="auto">
            <a:xfrm flipH="1">
              <a:off x="3785" y="2233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02" name="Line 3322"/>
            <p:cNvSpPr>
              <a:spLocks noChangeShapeType="1"/>
            </p:cNvSpPr>
            <p:nvPr/>
          </p:nvSpPr>
          <p:spPr bwMode="auto">
            <a:xfrm flipH="1" flipV="1">
              <a:off x="3733" y="2233"/>
              <a:ext cx="52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03" name="Line 3323"/>
            <p:cNvSpPr>
              <a:spLocks noChangeShapeType="1"/>
            </p:cNvSpPr>
            <p:nvPr/>
          </p:nvSpPr>
          <p:spPr bwMode="auto">
            <a:xfrm flipH="1">
              <a:off x="3682" y="2233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04" name="Line 3324"/>
            <p:cNvSpPr>
              <a:spLocks noChangeShapeType="1"/>
            </p:cNvSpPr>
            <p:nvPr/>
          </p:nvSpPr>
          <p:spPr bwMode="auto">
            <a:xfrm flipH="1" flipV="1">
              <a:off x="3631" y="2233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05" name="Line 3325"/>
            <p:cNvSpPr>
              <a:spLocks noChangeShapeType="1"/>
            </p:cNvSpPr>
            <p:nvPr/>
          </p:nvSpPr>
          <p:spPr bwMode="auto">
            <a:xfrm flipH="1">
              <a:off x="3580" y="2233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06" name="Line 3326"/>
            <p:cNvSpPr>
              <a:spLocks noChangeShapeType="1"/>
            </p:cNvSpPr>
            <p:nvPr/>
          </p:nvSpPr>
          <p:spPr bwMode="auto">
            <a:xfrm flipH="1" flipV="1">
              <a:off x="4403" y="1518"/>
              <a:ext cx="51" cy="7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07" name="Line 3327"/>
            <p:cNvSpPr>
              <a:spLocks noChangeShapeType="1"/>
            </p:cNvSpPr>
            <p:nvPr/>
          </p:nvSpPr>
          <p:spPr bwMode="auto">
            <a:xfrm flipH="1" flipV="1">
              <a:off x="4351" y="1429"/>
              <a:ext cx="52" cy="8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08" name="Line 3328"/>
            <p:cNvSpPr>
              <a:spLocks noChangeShapeType="1"/>
            </p:cNvSpPr>
            <p:nvPr/>
          </p:nvSpPr>
          <p:spPr bwMode="auto">
            <a:xfrm>
              <a:off x="4454" y="1429"/>
              <a:ext cx="51" cy="8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09" name="Line 3329"/>
            <p:cNvSpPr>
              <a:spLocks noChangeShapeType="1"/>
            </p:cNvSpPr>
            <p:nvPr/>
          </p:nvSpPr>
          <p:spPr bwMode="auto">
            <a:xfrm flipH="1" flipV="1">
              <a:off x="4300" y="1518"/>
              <a:ext cx="51" cy="7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10" name="Line 3330"/>
            <p:cNvSpPr>
              <a:spLocks noChangeShapeType="1"/>
            </p:cNvSpPr>
            <p:nvPr/>
          </p:nvSpPr>
          <p:spPr bwMode="auto">
            <a:xfrm flipH="1" flipV="1">
              <a:off x="4249" y="1429"/>
              <a:ext cx="51" cy="8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11" name="Line 3331"/>
            <p:cNvSpPr>
              <a:spLocks noChangeShapeType="1"/>
            </p:cNvSpPr>
            <p:nvPr/>
          </p:nvSpPr>
          <p:spPr bwMode="auto">
            <a:xfrm flipH="1" flipV="1">
              <a:off x="4198" y="1518"/>
              <a:ext cx="51" cy="7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12" name="Line 3332"/>
            <p:cNvSpPr>
              <a:spLocks noChangeShapeType="1"/>
            </p:cNvSpPr>
            <p:nvPr/>
          </p:nvSpPr>
          <p:spPr bwMode="auto">
            <a:xfrm flipH="1" flipV="1">
              <a:off x="4146" y="1429"/>
              <a:ext cx="52" cy="8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13" name="Line 3333"/>
            <p:cNvSpPr>
              <a:spLocks noChangeShapeType="1"/>
            </p:cNvSpPr>
            <p:nvPr/>
          </p:nvSpPr>
          <p:spPr bwMode="auto">
            <a:xfrm flipH="1" flipV="1">
              <a:off x="4095" y="1518"/>
              <a:ext cx="51" cy="7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14" name="Line 3334"/>
            <p:cNvSpPr>
              <a:spLocks noChangeShapeType="1"/>
            </p:cNvSpPr>
            <p:nvPr/>
          </p:nvSpPr>
          <p:spPr bwMode="auto">
            <a:xfrm flipH="1" flipV="1">
              <a:off x="4041" y="1429"/>
              <a:ext cx="54" cy="8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15" name="Line 3335"/>
            <p:cNvSpPr>
              <a:spLocks noChangeShapeType="1"/>
            </p:cNvSpPr>
            <p:nvPr/>
          </p:nvSpPr>
          <p:spPr bwMode="auto">
            <a:xfrm flipH="1" flipV="1">
              <a:off x="3990" y="1518"/>
              <a:ext cx="51" cy="7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16" name="Line 3336"/>
            <p:cNvSpPr>
              <a:spLocks noChangeShapeType="1"/>
            </p:cNvSpPr>
            <p:nvPr/>
          </p:nvSpPr>
          <p:spPr bwMode="auto">
            <a:xfrm flipH="1" flipV="1">
              <a:off x="3938" y="1429"/>
              <a:ext cx="52" cy="8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17" name="Line 3337"/>
            <p:cNvSpPr>
              <a:spLocks noChangeShapeType="1"/>
            </p:cNvSpPr>
            <p:nvPr/>
          </p:nvSpPr>
          <p:spPr bwMode="auto">
            <a:xfrm flipH="1" flipV="1">
              <a:off x="3887" y="1518"/>
              <a:ext cx="51" cy="7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18" name="Line 3338"/>
            <p:cNvSpPr>
              <a:spLocks noChangeShapeType="1"/>
            </p:cNvSpPr>
            <p:nvPr/>
          </p:nvSpPr>
          <p:spPr bwMode="auto">
            <a:xfrm flipH="1" flipV="1">
              <a:off x="3836" y="1429"/>
              <a:ext cx="51" cy="8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19" name="Line 3339"/>
            <p:cNvSpPr>
              <a:spLocks noChangeShapeType="1"/>
            </p:cNvSpPr>
            <p:nvPr/>
          </p:nvSpPr>
          <p:spPr bwMode="auto">
            <a:xfrm flipH="1" flipV="1">
              <a:off x="3785" y="1518"/>
              <a:ext cx="51" cy="7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20" name="Line 3340"/>
            <p:cNvSpPr>
              <a:spLocks noChangeShapeType="1"/>
            </p:cNvSpPr>
            <p:nvPr/>
          </p:nvSpPr>
          <p:spPr bwMode="auto">
            <a:xfrm flipH="1" flipV="1">
              <a:off x="3733" y="1429"/>
              <a:ext cx="52" cy="8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21" name="Line 3341"/>
            <p:cNvSpPr>
              <a:spLocks noChangeShapeType="1"/>
            </p:cNvSpPr>
            <p:nvPr/>
          </p:nvSpPr>
          <p:spPr bwMode="auto">
            <a:xfrm flipH="1" flipV="1">
              <a:off x="3682" y="1518"/>
              <a:ext cx="51" cy="7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22" name="Line 3342"/>
            <p:cNvSpPr>
              <a:spLocks noChangeShapeType="1"/>
            </p:cNvSpPr>
            <p:nvPr/>
          </p:nvSpPr>
          <p:spPr bwMode="auto">
            <a:xfrm flipH="1" flipV="1">
              <a:off x="3631" y="1429"/>
              <a:ext cx="51" cy="8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23" name="Line 3343"/>
            <p:cNvSpPr>
              <a:spLocks noChangeShapeType="1"/>
            </p:cNvSpPr>
            <p:nvPr/>
          </p:nvSpPr>
          <p:spPr bwMode="auto">
            <a:xfrm flipH="1" flipV="1">
              <a:off x="3580" y="1518"/>
              <a:ext cx="51" cy="7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24" name="Line 3344"/>
            <p:cNvSpPr>
              <a:spLocks noChangeShapeType="1"/>
            </p:cNvSpPr>
            <p:nvPr/>
          </p:nvSpPr>
          <p:spPr bwMode="auto">
            <a:xfrm flipH="1" flipV="1">
              <a:off x="3525" y="1429"/>
              <a:ext cx="55" cy="8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25" name="Freeform 3345"/>
            <p:cNvSpPr>
              <a:spLocks/>
            </p:cNvSpPr>
            <p:nvPr/>
          </p:nvSpPr>
          <p:spPr bwMode="auto">
            <a:xfrm>
              <a:off x="3141" y="1877"/>
              <a:ext cx="93" cy="445"/>
            </a:xfrm>
            <a:custGeom>
              <a:avLst/>
              <a:gdLst>
                <a:gd name="T0" fmla="*/ 7 w 202"/>
                <a:gd name="T1" fmla="*/ 8 h 977"/>
                <a:gd name="T2" fmla="*/ 22 w 202"/>
                <a:gd name="T3" fmla="*/ 24 h 977"/>
                <a:gd name="T4" fmla="*/ 36 w 202"/>
                <a:gd name="T5" fmla="*/ 40 h 977"/>
                <a:gd name="T6" fmla="*/ 50 w 202"/>
                <a:gd name="T7" fmla="*/ 56 h 977"/>
                <a:gd name="T8" fmla="*/ 63 w 202"/>
                <a:gd name="T9" fmla="*/ 73 h 977"/>
                <a:gd name="T10" fmla="*/ 75 w 202"/>
                <a:gd name="T11" fmla="*/ 89 h 977"/>
                <a:gd name="T12" fmla="*/ 92 w 202"/>
                <a:gd name="T13" fmla="*/ 115 h 977"/>
                <a:gd name="T14" fmla="*/ 113 w 202"/>
                <a:gd name="T15" fmla="*/ 150 h 977"/>
                <a:gd name="T16" fmla="*/ 131 w 202"/>
                <a:gd name="T17" fmla="*/ 187 h 977"/>
                <a:gd name="T18" fmla="*/ 148 w 202"/>
                <a:gd name="T19" fmla="*/ 222 h 977"/>
                <a:gd name="T20" fmla="*/ 162 w 202"/>
                <a:gd name="T21" fmla="*/ 260 h 977"/>
                <a:gd name="T22" fmla="*/ 173 w 202"/>
                <a:gd name="T23" fmla="*/ 296 h 977"/>
                <a:gd name="T24" fmla="*/ 183 w 202"/>
                <a:gd name="T25" fmla="*/ 332 h 977"/>
                <a:gd name="T26" fmla="*/ 191 w 202"/>
                <a:gd name="T27" fmla="*/ 369 h 977"/>
                <a:gd name="T28" fmla="*/ 196 w 202"/>
                <a:gd name="T29" fmla="*/ 405 h 977"/>
                <a:gd name="T30" fmla="*/ 200 w 202"/>
                <a:gd name="T31" fmla="*/ 441 h 977"/>
                <a:gd name="T32" fmla="*/ 202 w 202"/>
                <a:gd name="T33" fmla="*/ 476 h 977"/>
                <a:gd name="T34" fmla="*/ 202 w 202"/>
                <a:gd name="T35" fmla="*/ 510 h 977"/>
                <a:gd name="T36" fmla="*/ 201 w 202"/>
                <a:gd name="T37" fmla="*/ 542 h 977"/>
                <a:gd name="T38" fmla="*/ 197 w 202"/>
                <a:gd name="T39" fmla="*/ 575 h 977"/>
                <a:gd name="T40" fmla="*/ 193 w 202"/>
                <a:gd name="T41" fmla="*/ 604 h 977"/>
                <a:gd name="T42" fmla="*/ 186 w 202"/>
                <a:gd name="T43" fmla="*/ 633 h 977"/>
                <a:gd name="T44" fmla="*/ 180 w 202"/>
                <a:gd name="T45" fmla="*/ 660 h 977"/>
                <a:gd name="T46" fmla="*/ 171 w 202"/>
                <a:gd name="T47" fmla="*/ 686 h 977"/>
                <a:gd name="T48" fmla="*/ 161 w 202"/>
                <a:gd name="T49" fmla="*/ 710 h 977"/>
                <a:gd name="T50" fmla="*/ 150 w 202"/>
                <a:gd name="T51" fmla="*/ 735 h 977"/>
                <a:gd name="T52" fmla="*/ 138 w 202"/>
                <a:gd name="T53" fmla="*/ 759 h 977"/>
                <a:gd name="T54" fmla="*/ 125 w 202"/>
                <a:gd name="T55" fmla="*/ 782 h 977"/>
                <a:gd name="T56" fmla="*/ 110 w 202"/>
                <a:gd name="T57" fmla="*/ 807 h 977"/>
                <a:gd name="T58" fmla="*/ 95 w 202"/>
                <a:gd name="T59" fmla="*/ 830 h 977"/>
                <a:gd name="T60" fmla="*/ 79 w 202"/>
                <a:gd name="T61" fmla="*/ 854 h 977"/>
                <a:gd name="T62" fmla="*/ 63 w 202"/>
                <a:gd name="T63" fmla="*/ 880 h 977"/>
                <a:gd name="T64" fmla="*/ 45 w 202"/>
                <a:gd name="T65" fmla="*/ 906 h 977"/>
                <a:gd name="T66" fmla="*/ 27 w 202"/>
                <a:gd name="T67" fmla="*/ 933 h 977"/>
                <a:gd name="T68" fmla="*/ 8 w 202"/>
                <a:gd name="T69" fmla="*/ 962 h 9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977">
                  <a:moveTo>
                    <a:pt x="0" y="0"/>
                  </a:moveTo>
                  <a:lnTo>
                    <a:pt x="7" y="8"/>
                  </a:lnTo>
                  <a:lnTo>
                    <a:pt x="15" y="15"/>
                  </a:lnTo>
                  <a:lnTo>
                    <a:pt x="22" y="24"/>
                  </a:lnTo>
                  <a:lnTo>
                    <a:pt x="29" y="32"/>
                  </a:lnTo>
                  <a:lnTo>
                    <a:pt x="36" y="40"/>
                  </a:lnTo>
                  <a:lnTo>
                    <a:pt x="43" y="47"/>
                  </a:lnTo>
                  <a:lnTo>
                    <a:pt x="50" y="56"/>
                  </a:lnTo>
                  <a:lnTo>
                    <a:pt x="56" y="64"/>
                  </a:lnTo>
                  <a:lnTo>
                    <a:pt x="63" y="73"/>
                  </a:lnTo>
                  <a:lnTo>
                    <a:pt x="69" y="80"/>
                  </a:lnTo>
                  <a:lnTo>
                    <a:pt x="75" y="89"/>
                  </a:lnTo>
                  <a:lnTo>
                    <a:pt x="81" y="98"/>
                  </a:lnTo>
                  <a:lnTo>
                    <a:pt x="92" y="115"/>
                  </a:lnTo>
                  <a:lnTo>
                    <a:pt x="104" y="132"/>
                  </a:lnTo>
                  <a:lnTo>
                    <a:pt x="113" y="150"/>
                  </a:lnTo>
                  <a:lnTo>
                    <a:pt x="122" y="168"/>
                  </a:lnTo>
                  <a:lnTo>
                    <a:pt x="131" y="187"/>
                  </a:lnTo>
                  <a:lnTo>
                    <a:pt x="140" y="204"/>
                  </a:lnTo>
                  <a:lnTo>
                    <a:pt x="148" y="222"/>
                  </a:lnTo>
                  <a:lnTo>
                    <a:pt x="155" y="241"/>
                  </a:lnTo>
                  <a:lnTo>
                    <a:pt x="162" y="260"/>
                  </a:lnTo>
                  <a:lnTo>
                    <a:pt x="168" y="277"/>
                  </a:lnTo>
                  <a:lnTo>
                    <a:pt x="173" y="296"/>
                  </a:lnTo>
                  <a:lnTo>
                    <a:pt x="179" y="315"/>
                  </a:lnTo>
                  <a:lnTo>
                    <a:pt x="183" y="332"/>
                  </a:lnTo>
                  <a:lnTo>
                    <a:pt x="186" y="351"/>
                  </a:lnTo>
                  <a:lnTo>
                    <a:pt x="191" y="369"/>
                  </a:lnTo>
                  <a:lnTo>
                    <a:pt x="193" y="388"/>
                  </a:lnTo>
                  <a:lnTo>
                    <a:pt x="196" y="405"/>
                  </a:lnTo>
                  <a:lnTo>
                    <a:pt x="199" y="423"/>
                  </a:lnTo>
                  <a:lnTo>
                    <a:pt x="200" y="441"/>
                  </a:lnTo>
                  <a:lnTo>
                    <a:pt x="201" y="458"/>
                  </a:lnTo>
                  <a:lnTo>
                    <a:pt x="202" y="476"/>
                  </a:lnTo>
                  <a:lnTo>
                    <a:pt x="202" y="493"/>
                  </a:lnTo>
                  <a:lnTo>
                    <a:pt x="202" y="510"/>
                  </a:lnTo>
                  <a:lnTo>
                    <a:pt x="201" y="527"/>
                  </a:lnTo>
                  <a:lnTo>
                    <a:pt x="201" y="542"/>
                  </a:lnTo>
                  <a:lnTo>
                    <a:pt x="199" y="559"/>
                  </a:lnTo>
                  <a:lnTo>
                    <a:pt x="197" y="575"/>
                  </a:lnTo>
                  <a:lnTo>
                    <a:pt x="195" y="590"/>
                  </a:lnTo>
                  <a:lnTo>
                    <a:pt x="193" y="604"/>
                  </a:lnTo>
                  <a:lnTo>
                    <a:pt x="190" y="619"/>
                  </a:lnTo>
                  <a:lnTo>
                    <a:pt x="186" y="633"/>
                  </a:lnTo>
                  <a:lnTo>
                    <a:pt x="183" y="646"/>
                  </a:lnTo>
                  <a:lnTo>
                    <a:pt x="180" y="660"/>
                  </a:lnTo>
                  <a:lnTo>
                    <a:pt x="175" y="673"/>
                  </a:lnTo>
                  <a:lnTo>
                    <a:pt x="171" y="686"/>
                  </a:lnTo>
                  <a:lnTo>
                    <a:pt x="165" y="698"/>
                  </a:lnTo>
                  <a:lnTo>
                    <a:pt x="161" y="710"/>
                  </a:lnTo>
                  <a:lnTo>
                    <a:pt x="155" y="723"/>
                  </a:lnTo>
                  <a:lnTo>
                    <a:pt x="150" y="735"/>
                  </a:lnTo>
                  <a:lnTo>
                    <a:pt x="143" y="747"/>
                  </a:lnTo>
                  <a:lnTo>
                    <a:pt x="138" y="759"/>
                  </a:lnTo>
                  <a:lnTo>
                    <a:pt x="131" y="771"/>
                  </a:lnTo>
                  <a:lnTo>
                    <a:pt x="125" y="782"/>
                  </a:lnTo>
                  <a:lnTo>
                    <a:pt x="117" y="794"/>
                  </a:lnTo>
                  <a:lnTo>
                    <a:pt x="110" y="807"/>
                  </a:lnTo>
                  <a:lnTo>
                    <a:pt x="102" y="818"/>
                  </a:lnTo>
                  <a:lnTo>
                    <a:pt x="95" y="830"/>
                  </a:lnTo>
                  <a:lnTo>
                    <a:pt x="87" y="842"/>
                  </a:lnTo>
                  <a:lnTo>
                    <a:pt x="79" y="854"/>
                  </a:lnTo>
                  <a:lnTo>
                    <a:pt x="71" y="867"/>
                  </a:lnTo>
                  <a:lnTo>
                    <a:pt x="63" y="880"/>
                  </a:lnTo>
                  <a:lnTo>
                    <a:pt x="54" y="893"/>
                  </a:lnTo>
                  <a:lnTo>
                    <a:pt x="45" y="906"/>
                  </a:lnTo>
                  <a:lnTo>
                    <a:pt x="36" y="919"/>
                  </a:lnTo>
                  <a:lnTo>
                    <a:pt x="27" y="933"/>
                  </a:lnTo>
                  <a:lnTo>
                    <a:pt x="18" y="947"/>
                  </a:lnTo>
                  <a:lnTo>
                    <a:pt x="8" y="962"/>
                  </a:lnTo>
                  <a:lnTo>
                    <a:pt x="0" y="97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26" name="Freeform 3346"/>
            <p:cNvSpPr>
              <a:spLocks/>
            </p:cNvSpPr>
            <p:nvPr/>
          </p:nvSpPr>
          <p:spPr bwMode="auto">
            <a:xfrm>
              <a:off x="3048" y="1877"/>
              <a:ext cx="93" cy="445"/>
            </a:xfrm>
            <a:custGeom>
              <a:avLst/>
              <a:gdLst>
                <a:gd name="T0" fmla="*/ 195 w 203"/>
                <a:gd name="T1" fmla="*/ 8 h 977"/>
                <a:gd name="T2" fmla="*/ 179 w 203"/>
                <a:gd name="T3" fmla="*/ 24 h 977"/>
                <a:gd name="T4" fmla="*/ 166 w 203"/>
                <a:gd name="T5" fmla="*/ 40 h 977"/>
                <a:gd name="T6" fmla="*/ 152 w 203"/>
                <a:gd name="T7" fmla="*/ 56 h 977"/>
                <a:gd name="T8" fmla="*/ 140 w 203"/>
                <a:gd name="T9" fmla="*/ 73 h 977"/>
                <a:gd name="T10" fmla="*/ 126 w 203"/>
                <a:gd name="T11" fmla="*/ 89 h 977"/>
                <a:gd name="T12" fmla="*/ 110 w 203"/>
                <a:gd name="T13" fmla="*/ 115 h 977"/>
                <a:gd name="T14" fmla="*/ 89 w 203"/>
                <a:gd name="T15" fmla="*/ 150 h 977"/>
                <a:gd name="T16" fmla="*/ 70 w 203"/>
                <a:gd name="T17" fmla="*/ 187 h 977"/>
                <a:gd name="T18" fmla="*/ 55 w 203"/>
                <a:gd name="T19" fmla="*/ 222 h 977"/>
                <a:gd name="T20" fmla="*/ 40 w 203"/>
                <a:gd name="T21" fmla="*/ 260 h 977"/>
                <a:gd name="T22" fmla="*/ 29 w 203"/>
                <a:gd name="T23" fmla="*/ 296 h 977"/>
                <a:gd name="T24" fmla="*/ 19 w 203"/>
                <a:gd name="T25" fmla="*/ 332 h 977"/>
                <a:gd name="T26" fmla="*/ 11 w 203"/>
                <a:gd name="T27" fmla="*/ 369 h 977"/>
                <a:gd name="T28" fmla="*/ 6 w 203"/>
                <a:gd name="T29" fmla="*/ 405 h 977"/>
                <a:gd name="T30" fmla="*/ 3 w 203"/>
                <a:gd name="T31" fmla="*/ 441 h 977"/>
                <a:gd name="T32" fmla="*/ 0 w 203"/>
                <a:gd name="T33" fmla="*/ 476 h 977"/>
                <a:gd name="T34" fmla="*/ 0 w 203"/>
                <a:gd name="T35" fmla="*/ 510 h 977"/>
                <a:gd name="T36" fmla="*/ 1 w 203"/>
                <a:gd name="T37" fmla="*/ 542 h 977"/>
                <a:gd name="T38" fmla="*/ 5 w 203"/>
                <a:gd name="T39" fmla="*/ 575 h 977"/>
                <a:gd name="T40" fmla="*/ 9 w 203"/>
                <a:gd name="T41" fmla="*/ 604 h 977"/>
                <a:gd name="T42" fmla="*/ 16 w 203"/>
                <a:gd name="T43" fmla="*/ 633 h 977"/>
                <a:gd name="T44" fmla="*/ 22 w 203"/>
                <a:gd name="T45" fmla="*/ 660 h 977"/>
                <a:gd name="T46" fmla="*/ 31 w 203"/>
                <a:gd name="T47" fmla="*/ 686 h 977"/>
                <a:gd name="T48" fmla="*/ 41 w 203"/>
                <a:gd name="T49" fmla="*/ 710 h 977"/>
                <a:gd name="T50" fmla="*/ 52 w 203"/>
                <a:gd name="T51" fmla="*/ 735 h 977"/>
                <a:gd name="T52" fmla="*/ 64 w 203"/>
                <a:gd name="T53" fmla="*/ 759 h 977"/>
                <a:gd name="T54" fmla="*/ 78 w 203"/>
                <a:gd name="T55" fmla="*/ 782 h 977"/>
                <a:gd name="T56" fmla="*/ 92 w 203"/>
                <a:gd name="T57" fmla="*/ 807 h 977"/>
                <a:gd name="T58" fmla="*/ 106 w 203"/>
                <a:gd name="T59" fmla="*/ 830 h 977"/>
                <a:gd name="T60" fmla="*/ 123 w 203"/>
                <a:gd name="T61" fmla="*/ 854 h 977"/>
                <a:gd name="T62" fmla="*/ 140 w 203"/>
                <a:gd name="T63" fmla="*/ 880 h 977"/>
                <a:gd name="T64" fmla="*/ 156 w 203"/>
                <a:gd name="T65" fmla="*/ 906 h 977"/>
                <a:gd name="T66" fmla="*/ 175 w 203"/>
                <a:gd name="T67" fmla="*/ 933 h 977"/>
                <a:gd name="T68" fmla="*/ 193 w 203"/>
                <a:gd name="T69" fmla="*/ 962 h 9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3" h="977">
                  <a:moveTo>
                    <a:pt x="203" y="0"/>
                  </a:moveTo>
                  <a:lnTo>
                    <a:pt x="195" y="8"/>
                  </a:lnTo>
                  <a:lnTo>
                    <a:pt x="187" y="15"/>
                  </a:lnTo>
                  <a:lnTo>
                    <a:pt x="179" y="24"/>
                  </a:lnTo>
                  <a:lnTo>
                    <a:pt x="173" y="32"/>
                  </a:lnTo>
                  <a:lnTo>
                    <a:pt x="166" y="40"/>
                  </a:lnTo>
                  <a:lnTo>
                    <a:pt x="158" y="47"/>
                  </a:lnTo>
                  <a:lnTo>
                    <a:pt x="152" y="56"/>
                  </a:lnTo>
                  <a:lnTo>
                    <a:pt x="145" y="64"/>
                  </a:lnTo>
                  <a:lnTo>
                    <a:pt x="140" y="73"/>
                  </a:lnTo>
                  <a:lnTo>
                    <a:pt x="133" y="80"/>
                  </a:lnTo>
                  <a:lnTo>
                    <a:pt x="126" y="89"/>
                  </a:lnTo>
                  <a:lnTo>
                    <a:pt x="121" y="98"/>
                  </a:lnTo>
                  <a:lnTo>
                    <a:pt x="110" y="115"/>
                  </a:lnTo>
                  <a:lnTo>
                    <a:pt x="99" y="132"/>
                  </a:lnTo>
                  <a:lnTo>
                    <a:pt x="89" y="150"/>
                  </a:lnTo>
                  <a:lnTo>
                    <a:pt x="79" y="168"/>
                  </a:lnTo>
                  <a:lnTo>
                    <a:pt x="70" y="187"/>
                  </a:lnTo>
                  <a:lnTo>
                    <a:pt x="62" y="204"/>
                  </a:lnTo>
                  <a:lnTo>
                    <a:pt x="55" y="222"/>
                  </a:lnTo>
                  <a:lnTo>
                    <a:pt x="47" y="241"/>
                  </a:lnTo>
                  <a:lnTo>
                    <a:pt x="40" y="260"/>
                  </a:lnTo>
                  <a:lnTo>
                    <a:pt x="35" y="277"/>
                  </a:lnTo>
                  <a:lnTo>
                    <a:pt x="29" y="296"/>
                  </a:lnTo>
                  <a:lnTo>
                    <a:pt x="24" y="315"/>
                  </a:lnTo>
                  <a:lnTo>
                    <a:pt x="19" y="332"/>
                  </a:lnTo>
                  <a:lnTo>
                    <a:pt x="15" y="351"/>
                  </a:lnTo>
                  <a:lnTo>
                    <a:pt x="11" y="369"/>
                  </a:lnTo>
                  <a:lnTo>
                    <a:pt x="8" y="388"/>
                  </a:lnTo>
                  <a:lnTo>
                    <a:pt x="6" y="405"/>
                  </a:lnTo>
                  <a:lnTo>
                    <a:pt x="4" y="423"/>
                  </a:lnTo>
                  <a:lnTo>
                    <a:pt x="3" y="441"/>
                  </a:lnTo>
                  <a:lnTo>
                    <a:pt x="1" y="458"/>
                  </a:lnTo>
                  <a:lnTo>
                    <a:pt x="0" y="476"/>
                  </a:lnTo>
                  <a:lnTo>
                    <a:pt x="0" y="493"/>
                  </a:lnTo>
                  <a:lnTo>
                    <a:pt x="0" y="510"/>
                  </a:lnTo>
                  <a:lnTo>
                    <a:pt x="0" y="527"/>
                  </a:lnTo>
                  <a:lnTo>
                    <a:pt x="1" y="542"/>
                  </a:lnTo>
                  <a:lnTo>
                    <a:pt x="3" y="559"/>
                  </a:lnTo>
                  <a:lnTo>
                    <a:pt x="5" y="575"/>
                  </a:lnTo>
                  <a:lnTo>
                    <a:pt x="7" y="590"/>
                  </a:lnTo>
                  <a:lnTo>
                    <a:pt x="9" y="604"/>
                  </a:lnTo>
                  <a:lnTo>
                    <a:pt x="13" y="619"/>
                  </a:lnTo>
                  <a:lnTo>
                    <a:pt x="16" y="633"/>
                  </a:lnTo>
                  <a:lnTo>
                    <a:pt x="19" y="646"/>
                  </a:lnTo>
                  <a:lnTo>
                    <a:pt x="22" y="660"/>
                  </a:lnTo>
                  <a:lnTo>
                    <a:pt x="27" y="673"/>
                  </a:lnTo>
                  <a:lnTo>
                    <a:pt x="31" y="686"/>
                  </a:lnTo>
                  <a:lnTo>
                    <a:pt x="36" y="698"/>
                  </a:lnTo>
                  <a:lnTo>
                    <a:pt x="41" y="710"/>
                  </a:lnTo>
                  <a:lnTo>
                    <a:pt x="47" y="723"/>
                  </a:lnTo>
                  <a:lnTo>
                    <a:pt x="52" y="735"/>
                  </a:lnTo>
                  <a:lnTo>
                    <a:pt x="59" y="747"/>
                  </a:lnTo>
                  <a:lnTo>
                    <a:pt x="64" y="759"/>
                  </a:lnTo>
                  <a:lnTo>
                    <a:pt x="71" y="771"/>
                  </a:lnTo>
                  <a:lnTo>
                    <a:pt x="78" y="782"/>
                  </a:lnTo>
                  <a:lnTo>
                    <a:pt x="84" y="794"/>
                  </a:lnTo>
                  <a:lnTo>
                    <a:pt x="92" y="807"/>
                  </a:lnTo>
                  <a:lnTo>
                    <a:pt x="100" y="818"/>
                  </a:lnTo>
                  <a:lnTo>
                    <a:pt x="106" y="830"/>
                  </a:lnTo>
                  <a:lnTo>
                    <a:pt x="115" y="842"/>
                  </a:lnTo>
                  <a:lnTo>
                    <a:pt x="123" y="854"/>
                  </a:lnTo>
                  <a:lnTo>
                    <a:pt x="131" y="867"/>
                  </a:lnTo>
                  <a:lnTo>
                    <a:pt x="140" y="880"/>
                  </a:lnTo>
                  <a:lnTo>
                    <a:pt x="148" y="893"/>
                  </a:lnTo>
                  <a:lnTo>
                    <a:pt x="156" y="906"/>
                  </a:lnTo>
                  <a:lnTo>
                    <a:pt x="166" y="919"/>
                  </a:lnTo>
                  <a:lnTo>
                    <a:pt x="175" y="933"/>
                  </a:lnTo>
                  <a:lnTo>
                    <a:pt x="184" y="947"/>
                  </a:lnTo>
                  <a:lnTo>
                    <a:pt x="193" y="962"/>
                  </a:lnTo>
                  <a:lnTo>
                    <a:pt x="203" y="97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27" name="Line 3347"/>
            <p:cNvSpPr>
              <a:spLocks noChangeShapeType="1"/>
            </p:cNvSpPr>
            <p:nvPr/>
          </p:nvSpPr>
          <p:spPr bwMode="auto">
            <a:xfrm>
              <a:off x="3115" y="1903"/>
              <a:ext cx="103" cy="1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28" name="Line 3348"/>
            <p:cNvSpPr>
              <a:spLocks noChangeShapeType="1"/>
            </p:cNvSpPr>
            <p:nvPr/>
          </p:nvSpPr>
          <p:spPr bwMode="auto">
            <a:xfrm>
              <a:off x="3090" y="1944"/>
              <a:ext cx="144" cy="1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29" name="Line 3349"/>
            <p:cNvSpPr>
              <a:spLocks noChangeShapeType="1"/>
            </p:cNvSpPr>
            <p:nvPr/>
          </p:nvSpPr>
          <p:spPr bwMode="auto">
            <a:xfrm>
              <a:off x="3067" y="1992"/>
              <a:ext cx="160" cy="1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30" name="Line 3350"/>
            <p:cNvSpPr>
              <a:spLocks noChangeShapeType="1"/>
            </p:cNvSpPr>
            <p:nvPr/>
          </p:nvSpPr>
          <p:spPr bwMode="auto">
            <a:xfrm>
              <a:off x="3051" y="2050"/>
              <a:ext cx="160" cy="1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31" name="Line 3351"/>
            <p:cNvSpPr>
              <a:spLocks noChangeShapeType="1"/>
            </p:cNvSpPr>
            <p:nvPr/>
          </p:nvSpPr>
          <p:spPr bwMode="auto">
            <a:xfrm>
              <a:off x="3048" y="2117"/>
              <a:ext cx="138" cy="1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32" name="Line 3352"/>
            <p:cNvSpPr>
              <a:spLocks noChangeShapeType="1"/>
            </p:cNvSpPr>
            <p:nvPr/>
          </p:nvSpPr>
          <p:spPr bwMode="auto">
            <a:xfrm>
              <a:off x="3070" y="2207"/>
              <a:ext cx="87" cy="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33" name="Line 3353"/>
            <p:cNvSpPr>
              <a:spLocks noChangeShapeType="1"/>
            </p:cNvSpPr>
            <p:nvPr/>
          </p:nvSpPr>
          <p:spPr bwMode="auto">
            <a:xfrm flipH="1" flipV="1">
              <a:off x="3525" y="2233"/>
              <a:ext cx="55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34" name="Line 3354"/>
            <p:cNvSpPr>
              <a:spLocks noChangeShapeType="1"/>
            </p:cNvSpPr>
            <p:nvPr/>
          </p:nvSpPr>
          <p:spPr bwMode="auto">
            <a:xfrm flipH="1">
              <a:off x="3474" y="2233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35" name="Line 3355"/>
            <p:cNvSpPr>
              <a:spLocks noChangeShapeType="1"/>
            </p:cNvSpPr>
            <p:nvPr/>
          </p:nvSpPr>
          <p:spPr bwMode="auto">
            <a:xfrm>
              <a:off x="3035" y="1877"/>
              <a:ext cx="20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36" name="Line 3356"/>
            <p:cNvSpPr>
              <a:spLocks noChangeShapeType="1"/>
            </p:cNvSpPr>
            <p:nvPr/>
          </p:nvSpPr>
          <p:spPr bwMode="auto">
            <a:xfrm>
              <a:off x="3272" y="1877"/>
              <a:ext cx="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37" name="Line 3357"/>
            <p:cNvSpPr>
              <a:spLocks noChangeShapeType="1"/>
            </p:cNvSpPr>
            <p:nvPr/>
          </p:nvSpPr>
          <p:spPr bwMode="auto">
            <a:xfrm>
              <a:off x="3333" y="1877"/>
              <a:ext cx="26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38" name="Line 3358"/>
            <p:cNvSpPr>
              <a:spLocks noChangeShapeType="1"/>
            </p:cNvSpPr>
            <p:nvPr/>
          </p:nvSpPr>
          <p:spPr bwMode="auto">
            <a:xfrm>
              <a:off x="3634" y="1877"/>
              <a:ext cx="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39" name="Line 3359"/>
            <p:cNvSpPr>
              <a:spLocks noChangeShapeType="1"/>
            </p:cNvSpPr>
            <p:nvPr/>
          </p:nvSpPr>
          <p:spPr bwMode="auto">
            <a:xfrm>
              <a:off x="3695" y="1877"/>
              <a:ext cx="26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40" name="Line 3360"/>
            <p:cNvSpPr>
              <a:spLocks noChangeShapeType="1"/>
            </p:cNvSpPr>
            <p:nvPr/>
          </p:nvSpPr>
          <p:spPr bwMode="auto">
            <a:xfrm>
              <a:off x="3996" y="1877"/>
              <a:ext cx="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41" name="Line 3361"/>
            <p:cNvSpPr>
              <a:spLocks noChangeShapeType="1"/>
            </p:cNvSpPr>
            <p:nvPr/>
          </p:nvSpPr>
          <p:spPr bwMode="auto">
            <a:xfrm>
              <a:off x="4057" y="1877"/>
              <a:ext cx="26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42" name="Line 3362"/>
            <p:cNvSpPr>
              <a:spLocks noChangeShapeType="1"/>
            </p:cNvSpPr>
            <p:nvPr/>
          </p:nvSpPr>
          <p:spPr bwMode="auto">
            <a:xfrm>
              <a:off x="4358" y="1877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43" name="Line 3363"/>
            <p:cNvSpPr>
              <a:spLocks noChangeShapeType="1"/>
            </p:cNvSpPr>
            <p:nvPr/>
          </p:nvSpPr>
          <p:spPr bwMode="auto">
            <a:xfrm>
              <a:off x="4419" y="1877"/>
              <a:ext cx="26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44" name="Line 3364"/>
            <p:cNvSpPr>
              <a:spLocks noChangeShapeType="1"/>
            </p:cNvSpPr>
            <p:nvPr/>
          </p:nvSpPr>
          <p:spPr bwMode="auto">
            <a:xfrm>
              <a:off x="4720" y="1877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45" name="Line 3365"/>
            <p:cNvSpPr>
              <a:spLocks noChangeShapeType="1"/>
            </p:cNvSpPr>
            <p:nvPr/>
          </p:nvSpPr>
          <p:spPr bwMode="auto">
            <a:xfrm>
              <a:off x="4781" y="1877"/>
              <a:ext cx="2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46" name="Line 3366"/>
            <p:cNvSpPr>
              <a:spLocks noChangeShapeType="1"/>
            </p:cNvSpPr>
            <p:nvPr/>
          </p:nvSpPr>
          <p:spPr bwMode="auto">
            <a:xfrm flipH="1" flipV="1">
              <a:off x="3500" y="1877"/>
              <a:ext cx="25" cy="35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47" name="Line 3367"/>
            <p:cNvSpPr>
              <a:spLocks noChangeShapeType="1"/>
            </p:cNvSpPr>
            <p:nvPr/>
          </p:nvSpPr>
          <p:spPr bwMode="auto">
            <a:xfrm flipH="1">
              <a:off x="3474" y="1877"/>
              <a:ext cx="26" cy="4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48" name="Line 3368"/>
            <p:cNvSpPr>
              <a:spLocks noChangeShapeType="1"/>
            </p:cNvSpPr>
            <p:nvPr/>
          </p:nvSpPr>
          <p:spPr bwMode="auto">
            <a:xfrm>
              <a:off x="3500" y="1877"/>
              <a:ext cx="76" cy="43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49" name="Freeform 3369"/>
            <p:cNvSpPr>
              <a:spLocks/>
            </p:cNvSpPr>
            <p:nvPr/>
          </p:nvSpPr>
          <p:spPr bwMode="auto">
            <a:xfrm>
              <a:off x="3048" y="1429"/>
              <a:ext cx="93" cy="448"/>
            </a:xfrm>
            <a:custGeom>
              <a:avLst/>
              <a:gdLst>
                <a:gd name="T0" fmla="*/ 195 w 203"/>
                <a:gd name="T1" fmla="*/ 969 h 976"/>
                <a:gd name="T2" fmla="*/ 179 w 203"/>
                <a:gd name="T3" fmla="*/ 953 h 976"/>
                <a:gd name="T4" fmla="*/ 166 w 203"/>
                <a:gd name="T5" fmla="*/ 937 h 976"/>
                <a:gd name="T6" fmla="*/ 152 w 203"/>
                <a:gd name="T7" fmla="*/ 921 h 976"/>
                <a:gd name="T8" fmla="*/ 140 w 203"/>
                <a:gd name="T9" fmla="*/ 904 h 976"/>
                <a:gd name="T10" fmla="*/ 126 w 203"/>
                <a:gd name="T11" fmla="*/ 887 h 976"/>
                <a:gd name="T12" fmla="*/ 110 w 203"/>
                <a:gd name="T13" fmla="*/ 862 h 976"/>
                <a:gd name="T14" fmla="*/ 89 w 203"/>
                <a:gd name="T15" fmla="*/ 827 h 976"/>
                <a:gd name="T16" fmla="*/ 70 w 203"/>
                <a:gd name="T17" fmla="*/ 790 h 976"/>
                <a:gd name="T18" fmla="*/ 55 w 203"/>
                <a:gd name="T19" fmla="*/ 755 h 976"/>
                <a:gd name="T20" fmla="*/ 40 w 203"/>
                <a:gd name="T21" fmla="*/ 717 h 976"/>
                <a:gd name="T22" fmla="*/ 29 w 203"/>
                <a:gd name="T23" fmla="*/ 681 h 976"/>
                <a:gd name="T24" fmla="*/ 19 w 203"/>
                <a:gd name="T25" fmla="*/ 644 h 976"/>
                <a:gd name="T26" fmla="*/ 11 w 203"/>
                <a:gd name="T27" fmla="*/ 608 h 976"/>
                <a:gd name="T28" fmla="*/ 6 w 203"/>
                <a:gd name="T29" fmla="*/ 571 h 976"/>
                <a:gd name="T30" fmla="*/ 3 w 203"/>
                <a:gd name="T31" fmla="*/ 536 h 976"/>
                <a:gd name="T32" fmla="*/ 0 w 203"/>
                <a:gd name="T33" fmla="*/ 501 h 976"/>
                <a:gd name="T34" fmla="*/ 0 w 203"/>
                <a:gd name="T35" fmla="*/ 466 h 976"/>
                <a:gd name="T36" fmla="*/ 1 w 203"/>
                <a:gd name="T37" fmla="*/ 434 h 976"/>
                <a:gd name="T38" fmla="*/ 5 w 203"/>
                <a:gd name="T39" fmla="*/ 402 h 976"/>
                <a:gd name="T40" fmla="*/ 9 w 203"/>
                <a:gd name="T41" fmla="*/ 372 h 976"/>
                <a:gd name="T42" fmla="*/ 16 w 203"/>
                <a:gd name="T43" fmla="*/ 344 h 976"/>
                <a:gd name="T44" fmla="*/ 22 w 203"/>
                <a:gd name="T45" fmla="*/ 317 h 976"/>
                <a:gd name="T46" fmla="*/ 31 w 203"/>
                <a:gd name="T47" fmla="*/ 291 h 976"/>
                <a:gd name="T48" fmla="*/ 41 w 203"/>
                <a:gd name="T49" fmla="*/ 266 h 976"/>
                <a:gd name="T50" fmla="*/ 52 w 203"/>
                <a:gd name="T51" fmla="*/ 242 h 976"/>
                <a:gd name="T52" fmla="*/ 64 w 203"/>
                <a:gd name="T53" fmla="*/ 218 h 976"/>
                <a:gd name="T54" fmla="*/ 78 w 203"/>
                <a:gd name="T55" fmla="*/ 194 h 976"/>
                <a:gd name="T56" fmla="*/ 92 w 203"/>
                <a:gd name="T57" fmla="*/ 170 h 976"/>
                <a:gd name="T58" fmla="*/ 106 w 203"/>
                <a:gd name="T59" fmla="*/ 147 h 976"/>
                <a:gd name="T60" fmla="*/ 123 w 203"/>
                <a:gd name="T61" fmla="*/ 123 h 976"/>
                <a:gd name="T62" fmla="*/ 140 w 203"/>
                <a:gd name="T63" fmla="*/ 97 h 976"/>
                <a:gd name="T64" fmla="*/ 156 w 203"/>
                <a:gd name="T65" fmla="*/ 71 h 976"/>
                <a:gd name="T66" fmla="*/ 175 w 203"/>
                <a:gd name="T67" fmla="*/ 43 h 976"/>
                <a:gd name="T68" fmla="*/ 193 w 203"/>
                <a:gd name="T69" fmla="*/ 14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3" h="976">
                  <a:moveTo>
                    <a:pt x="203" y="976"/>
                  </a:moveTo>
                  <a:lnTo>
                    <a:pt x="195" y="969"/>
                  </a:lnTo>
                  <a:lnTo>
                    <a:pt x="187" y="961"/>
                  </a:lnTo>
                  <a:lnTo>
                    <a:pt x="179" y="953"/>
                  </a:lnTo>
                  <a:lnTo>
                    <a:pt x="173" y="945"/>
                  </a:lnTo>
                  <a:lnTo>
                    <a:pt x="166" y="937"/>
                  </a:lnTo>
                  <a:lnTo>
                    <a:pt x="158" y="929"/>
                  </a:lnTo>
                  <a:lnTo>
                    <a:pt x="152" y="921"/>
                  </a:lnTo>
                  <a:lnTo>
                    <a:pt x="145" y="913"/>
                  </a:lnTo>
                  <a:lnTo>
                    <a:pt x="140" y="904"/>
                  </a:lnTo>
                  <a:lnTo>
                    <a:pt x="133" y="896"/>
                  </a:lnTo>
                  <a:lnTo>
                    <a:pt x="126" y="887"/>
                  </a:lnTo>
                  <a:lnTo>
                    <a:pt x="121" y="879"/>
                  </a:lnTo>
                  <a:lnTo>
                    <a:pt x="110" y="862"/>
                  </a:lnTo>
                  <a:lnTo>
                    <a:pt x="99" y="844"/>
                  </a:lnTo>
                  <a:lnTo>
                    <a:pt x="89" y="827"/>
                  </a:lnTo>
                  <a:lnTo>
                    <a:pt x="79" y="809"/>
                  </a:lnTo>
                  <a:lnTo>
                    <a:pt x="70" y="790"/>
                  </a:lnTo>
                  <a:lnTo>
                    <a:pt x="62" y="772"/>
                  </a:lnTo>
                  <a:lnTo>
                    <a:pt x="55" y="755"/>
                  </a:lnTo>
                  <a:lnTo>
                    <a:pt x="47" y="736"/>
                  </a:lnTo>
                  <a:lnTo>
                    <a:pt x="40" y="717"/>
                  </a:lnTo>
                  <a:lnTo>
                    <a:pt x="35" y="699"/>
                  </a:lnTo>
                  <a:lnTo>
                    <a:pt x="29" y="681"/>
                  </a:lnTo>
                  <a:lnTo>
                    <a:pt x="24" y="662"/>
                  </a:lnTo>
                  <a:lnTo>
                    <a:pt x="19" y="644"/>
                  </a:lnTo>
                  <a:lnTo>
                    <a:pt x="15" y="625"/>
                  </a:lnTo>
                  <a:lnTo>
                    <a:pt x="11" y="608"/>
                  </a:lnTo>
                  <a:lnTo>
                    <a:pt x="8" y="589"/>
                  </a:lnTo>
                  <a:lnTo>
                    <a:pt x="6" y="571"/>
                  </a:lnTo>
                  <a:lnTo>
                    <a:pt x="4" y="554"/>
                  </a:lnTo>
                  <a:lnTo>
                    <a:pt x="3" y="536"/>
                  </a:lnTo>
                  <a:lnTo>
                    <a:pt x="1" y="518"/>
                  </a:lnTo>
                  <a:lnTo>
                    <a:pt x="0" y="501"/>
                  </a:lnTo>
                  <a:lnTo>
                    <a:pt x="0" y="484"/>
                  </a:lnTo>
                  <a:lnTo>
                    <a:pt x="0" y="466"/>
                  </a:lnTo>
                  <a:lnTo>
                    <a:pt x="0" y="450"/>
                  </a:lnTo>
                  <a:lnTo>
                    <a:pt x="1" y="434"/>
                  </a:lnTo>
                  <a:lnTo>
                    <a:pt x="3" y="418"/>
                  </a:lnTo>
                  <a:lnTo>
                    <a:pt x="5" y="402"/>
                  </a:lnTo>
                  <a:lnTo>
                    <a:pt x="7" y="387"/>
                  </a:lnTo>
                  <a:lnTo>
                    <a:pt x="9" y="372"/>
                  </a:lnTo>
                  <a:lnTo>
                    <a:pt x="13" y="358"/>
                  </a:lnTo>
                  <a:lnTo>
                    <a:pt x="16" y="344"/>
                  </a:lnTo>
                  <a:lnTo>
                    <a:pt x="19" y="330"/>
                  </a:lnTo>
                  <a:lnTo>
                    <a:pt x="22" y="317"/>
                  </a:lnTo>
                  <a:lnTo>
                    <a:pt x="27" y="304"/>
                  </a:lnTo>
                  <a:lnTo>
                    <a:pt x="31" y="291"/>
                  </a:lnTo>
                  <a:lnTo>
                    <a:pt x="36" y="278"/>
                  </a:lnTo>
                  <a:lnTo>
                    <a:pt x="41" y="266"/>
                  </a:lnTo>
                  <a:lnTo>
                    <a:pt x="47" y="254"/>
                  </a:lnTo>
                  <a:lnTo>
                    <a:pt x="52" y="242"/>
                  </a:lnTo>
                  <a:lnTo>
                    <a:pt x="59" y="230"/>
                  </a:lnTo>
                  <a:lnTo>
                    <a:pt x="64" y="218"/>
                  </a:lnTo>
                  <a:lnTo>
                    <a:pt x="71" y="205"/>
                  </a:lnTo>
                  <a:lnTo>
                    <a:pt x="78" y="194"/>
                  </a:lnTo>
                  <a:lnTo>
                    <a:pt x="84" y="182"/>
                  </a:lnTo>
                  <a:lnTo>
                    <a:pt x="92" y="170"/>
                  </a:lnTo>
                  <a:lnTo>
                    <a:pt x="100" y="159"/>
                  </a:lnTo>
                  <a:lnTo>
                    <a:pt x="106" y="147"/>
                  </a:lnTo>
                  <a:lnTo>
                    <a:pt x="115" y="135"/>
                  </a:lnTo>
                  <a:lnTo>
                    <a:pt x="123" y="123"/>
                  </a:lnTo>
                  <a:lnTo>
                    <a:pt x="131" y="109"/>
                  </a:lnTo>
                  <a:lnTo>
                    <a:pt x="140" y="97"/>
                  </a:lnTo>
                  <a:lnTo>
                    <a:pt x="148" y="84"/>
                  </a:lnTo>
                  <a:lnTo>
                    <a:pt x="156" y="71"/>
                  </a:lnTo>
                  <a:lnTo>
                    <a:pt x="166" y="57"/>
                  </a:lnTo>
                  <a:lnTo>
                    <a:pt x="175" y="43"/>
                  </a:lnTo>
                  <a:lnTo>
                    <a:pt x="184" y="30"/>
                  </a:lnTo>
                  <a:lnTo>
                    <a:pt x="193" y="14"/>
                  </a:lnTo>
                  <a:lnTo>
                    <a:pt x="20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50" name="Line 3370"/>
            <p:cNvSpPr>
              <a:spLocks noChangeShapeType="1"/>
            </p:cNvSpPr>
            <p:nvPr/>
          </p:nvSpPr>
          <p:spPr bwMode="auto">
            <a:xfrm flipH="1" flipV="1">
              <a:off x="4608" y="1518"/>
              <a:ext cx="54" cy="7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51" name="Line 3371"/>
            <p:cNvSpPr>
              <a:spLocks noChangeShapeType="1"/>
            </p:cNvSpPr>
            <p:nvPr/>
          </p:nvSpPr>
          <p:spPr bwMode="auto">
            <a:xfrm flipH="1" flipV="1">
              <a:off x="4556" y="1429"/>
              <a:ext cx="52" cy="8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52" name="Line 3372"/>
            <p:cNvSpPr>
              <a:spLocks noChangeShapeType="1"/>
            </p:cNvSpPr>
            <p:nvPr/>
          </p:nvSpPr>
          <p:spPr bwMode="auto">
            <a:xfrm>
              <a:off x="4662" y="1429"/>
              <a:ext cx="51" cy="8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53" name="Line 3373"/>
            <p:cNvSpPr>
              <a:spLocks noChangeShapeType="1"/>
            </p:cNvSpPr>
            <p:nvPr/>
          </p:nvSpPr>
          <p:spPr bwMode="auto">
            <a:xfrm flipH="1" flipV="1">
              <a:off x="4505" y="1518"/>
              <a:ext cx="51" cy="7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54" name="Line 3374"/>
            <p:cNvSpPr>
              <a:spLocks noChangeShapeType="1"/>
            </p:cNvSpPr>
            <p:nvPr/>
          </p:nvSpPr>
          <p:spPr bwMode="auto">
            <a:xfrm flipV="1">
              <a:off x="4505" y="1429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55" name="Line 3375"/>
            <p:cNvSpPr>
              <a:spLocks noChangeShapeType="1"/>
            </p:cNvSpPr>
            <p:nvPr/>
          </p:nvSpPr>
          <p:spPr bwMode="auto">
            <a:xfrm>
              <a:off x="4556" y="1429"/>
              <a:ext cx="52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56" name="Line 3376"/>
            <p:cNvSpPr>
              <a:spLocks noChangeShapeType="1"/>
            </p:cNvSpPr>
            <p:nvPr/>
          </p:nvSpPr>
          <p:spPr bwMode="auto">
            <a:xfrm flipV="1">
              <a:off x="4608" y="1429"/>
              <a:ext cx="54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57" name="Line 3377"/>
            <p:cNvSpPr>
              <a:spLocks noChangeShapeType="1"/>
            </p:cNvSpPr>
            <p:nvPr/>
          </p:nvSpPr>
          <p:spPr bwMode="auto">
            <a:xfrm flipH="1" flipV="1">
              <a:off x="4816" y="1518"/>
              <a:ext cx="51" cy="7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58" name="Line 3378"/>
            <p:cNvSpPr>
              <a:spLocks noChangeShapeType="1"/>
            </p:cNvSpPr>
            <p:nvPr/>
          </p:nvSpPr>
          <p:spPr bwMode="auto">
            <a:xfrm flipH="1" flipV="1">
              <a:off x="4764" y="1429"/>
              <a:ext cx="52" cy="8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59" name="Line 3379"/>
            <p:cNvSpPr>
              <a:spLocks noChangeShapeType="1"/>
            </p:cNvSpPr>
            <p:nvPr/>
          </p:nvSpPr>
          <p:spPr bwMode="auto">
            <a:xfrm flipH="1" flipV="1">
              <a:off x="4713" y="1518"/>
              <a:ext cx="51" cy="7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60" name="Line 3380"/>
            <p:cNvSpPr>
              <a:spLocks noChangeShapeType="1"/>
            </p:cNvSpPr>
            <p:nvPr/>
          </p:nvSpPr>
          <p:spPr bwMode="auto">
            <a:xfrm>
              <a:off x="4662" y="1429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61" name="Line 3381"/>
            <p:cNvSpPr>
              <a:spLocks noChangeShapeType="1"/>
            </p:cNvSpPr>
            <p:nvPr/>
          </p:nvSpPr>
          <p:spPr bwMode="auto">
            <a:xfrm flipV="1">
              <a:off x="4713" y="1429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62" name="Line 3382"/>
            <p:cNvSpPr>
              <a:spLocks noChangeShapeType="1"/>
            </p:cNvSpPr>
            <p:nvPr/>
          </p:nvSpPr>
          <p:spPr bwMode="auto">
            <a:xfrm>
              <a:off x="4764" y="1429"/>
              <a:ext cx="52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63" name="Line 3383"/>
            <p:cNvSpPr>
              <a:spLocks noChangeShapeType="1"/>
            </p:cNvSpPr>
            <p:nvPr/>
          </p:nvSpPr>
          <p:spPr bwMode="auto">
            <a:xfrm flipV="1">
              <a:off x="4816" y="1429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64" name="Line 3384"/>
            <p:cNvSpPr>
              <a:spLocks noChangeShapeType="1"/>
            </p:cNvSpPr>
            <p:nvPr/>
          </p:nvSpPr>
          <p:spPr bwMode="auto">
            <a:xfrm flipV="1">
              <a:off x="4505" y="2233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65" name="Line 3385"/>
            <p:cNvSpPr>
              <a:spLocks noChangeShapeType="1"/>
            </p:cNvSpPr>
            <p:nvPr/>
          </p:nvSpPr>
          <p:spPr bwMode="auto">
            <a:xfrm>
              <a:off x="4556" y="2233"/>
              <a:ext cx="52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66" name="Line 3386"/>
            <p:cNvSpPr>
              <a:spLocks noChangeShapeType="1"/>
            </p:cNvSpPr>
            <p:nvPr/>
          </p:nvSpPr>
          <p:spPr bwMode="auto">
            <a:xfrm flipV="1">
              <a:off x="4608" y="2233"/>
              <a:ext cx="54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67" name="Line 3387"/>
            <p:cNvSpPr>
              <a:spLocks noChangeShapeType="1"/>
            </p:cNvSpPr>
            <p:nvPr/>
          </p:nvSpPr>
          <p:spPr bwMode="auto">
            <a:xfrm>
              <a:off x="4662" y="2233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68" name="Line 3388"/>
            <p:cNvSpPr>
              <a:spLocks noChangeShapeType="1"/>
            </p:cNvSpPr>
            <p:nvPr/>
          </p:nvSpPr>
          <p:spPr bwMode="auto">
            <a:xfrm flipV="1">
              <a:off x="4713" y="2233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69" name="Line 3389"/>
            <p:cNvSpPr>
              <a:spLocks noChangeShapeType="1"/>
            </p:cNvSpPr>
            <p:nvPr/>
          </p:nvSpPr>
          <p:spPr bwMode="auto">
            <a:xfrm>
              <a:off x="4764" y="2233"/>
              <a:ext cx="52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70" name="Line 3390"/>
            <p:cNvSpPr>
              <a:spLocks noChangeShapeType="1"/>
            </p:cNvSpPr>
            <p:nvPr/>
          </p:nvSpPr>
          <p:spPr bwMode="auto">
            <a:xfrm flipV="1">
              <a:off x="4816" y="2233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71" name="Line 3391"/>
            <p:cNvSpPr>
              <a:spLocks noChangeShapeType="1"/>
            </p:cNvSpPr>
            <p:nvPr/>
          </p:nvSpPr>
          <p:spPr bwMode="auto">
            <a:xfrm>
              <a:off x="4867" y="1429"/>
              <a:ext cx="0" cy="8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05703" name="Group 3623"/>
          <p:cNvGrpSpPr>
            <a:grpSpLocks/>
          </p:cNvGrpSpPr>
          <p:nvPr/>
        </p:nvGrpSpPr>
        <p:grpSpPr bwMode="auto">
          <a:xfrm>
            <a:off x="944563" y="2268538"/>
            <a:ext cx="3095625" cy="1417637"/>
            <a:chOff x="595" y="1429"/>
            <a:chExt cx="1950" cy="893"/>
          </a:xfrm>
        </p:grpSpPr>
        <p:sp>
          <p:nvSpPr>
            <p:cNvPr id="305262" name="Line 3182"/>
            <p:cNvSpPr>
              <a:spLocks noChangeShapeType="1"/>
            </p:cNvSpPr>
            <p:nvPr/>
          </p:nvSpPr>
          <p:spPr bwMode="auto">
            <a:xfrm flipH="1">
              <a:off x="701" y="2322"/>
              <a:ext cx="33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263" name="Line 3183"/>
            <p:cNvSpPr>
              <a:spLocks noChangeShapeType="1"/>
            </p:cNvSpPr>
            <p:nvPr/>
          </p:nvSpPr>
          <p:spPr bwMode="auto">
            <a:xfrm flipH="1">
              <a:off x="701" y="1429"/>
              <a:ext cx="38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264" name="Line 3184"/>
            <p:cNvSpPr>
              <a:spLocks noChangeShapeType="1"/>
            </p:cNvSpPr>
            <p:nvPr/>
          </p:nvSpPr>
          <p:spPr bwMode="auto">
            <a:xfrm flipH="1" flipV="1">
              <a:off x="2017" y="1429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265" name="Line 3185"/>
            <p:cNvSpPr>
              <a:spLocks noChangeShapeType="1"/>
            </p:cNvSpPr>
            <p:nvPr/>
          </p:nvSpPr>
          <p:spPr bwMode="auto">
            <a:xfrm flipH="1">
              <a:off x="1966" y="1429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266" name="Line 3186"/>
            <p:cNvSpPr>
              <a:spLocks noChangeShapeType="1"/>
            </p:cNvSpPr>
            <p:nvPr/>
          </p:nvSpPr>
          <p:spPr bwMode="auto">
            <a:xfrm flipH="1" flipV="1">
              <a:off x="1911" y="1429"/>
              <a:ext cx="55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267" name="Line 3187"/>
            <p:cNvSpPr>
              <a:spLocks noChangeShapeType="1"/>
            </p:cNvSpPr>
            <p:nvPr/>
          </p:nvSpPr>
          <p:spPr bwMode="auto">
            <a:xfrm flipH="1">
              <a:off x="1860" y="1429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268" name="Line 3188"/>
            <p:cNvSpPr>
              <a:spLocks noChangeShapeType="1"/>
            </p:cNvSpPr>
            <p:nvPr/>
          </p:nvSpPr>
          <p:spPr bwMode="auto">
            <a:xfrm flipH="1" flipV="1">
              <a:off x="1809" y="1429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269" name="Line 3189"/>
            <p:cNvSpPr>
              <a:spLocks noChangeShapeType="1"/>
            </p:cNvSpPr>
            <p:nvPr/>
          </p:nvSpPr>
          <p:spPr bwMode="auto">
            <a:xfrm flipH="1">
              <a:off x="1757" y="1429"/>
              <a:ext cx="52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270" name="Line 3190"/>
            <p:cNvSpPr>
              <a:spLocks noChangeShapeType="1"/>
            </p:cNvSpPr>
            <p:nvPr/>
          </p:nvSpPr>
          <p:spPr bwMode="auto">
            <a:xfrm flipH="1" flipV="1">
              <a:off x="1706" y="1429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271" name="Line 3191"/>
            <p:cNvSpPr>
              <a:spLocks noChangeShapeType="1"/>
            </p:cNvSpPr>
            <p:nvPr/>
          </p:nvSpPr>
          <p:spPr bwMode="auto">
            <a:xfrm flipH="1">
              <a:off x="1655" y="1429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272" name="Line 3192"/>
            <p:cNvSpPr>
              <a:spLocks noChangeShapeType="1"/>
            </p:cNvSpPr>
            <p:nvPr/>
          </p:nvSpPr>
          <p:spPr bwMode="auto">
            <a:xfrm flipH="1" flipV="1">
              <a:off x="1604" y="1429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273" name="Line 3193"/>
            <p:cNvSpPr>
              <a:spLocks noChangeShapeType="1"/>
            </p:cNvSpPr>
            <p:nvPr/>
          </p:nvSpPr>
          <p:spPr bwMode="auto">
            <a:xfrm flipH="1">
              <a:off x="1553" y="1429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274" name="Line 3194"/>
            <p:cNvSpPr>
              <a:spLocks noChangeShapeType="1"/>
            </p:cNvSpPr>
            <p:nvPr/>
          </p:nvSpPr>
          <p:spPr bwMode="auto">
            <a:xfrm flipH="1" flipV="1">
              <a:off x="1501" y="1429"/>
              <a:ext cx="52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275" name="Line 3195"/>
            <p:cNvSpPr>
              <a:spLocks noChangeShapeType="1"/>
            </p:cNvSpPr>
            <p:nvPr/>
          </p:nvSpPr>
          <p:spPr bwMode="auto">
            <a:xfrm flipH="1">
              <a:off x="1450" y="1429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276" name="Line 3196"/>
            <p:cNvSpPr>
              <a:spLocks noChangeShapeType="1"/>
            </p:cNvSpPr>
            <p:nvPr/>
          </p:nvSpPr>
          <p:spPr bwMode="auto">
            <a:xfrm flipH="1" flipV="1">
              <a:off x="1399" y="1429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277" name="Line 3197"/>
            <p:cNvSpPr>
              <a:spLocks noChangeShapeType="1"/>
            </p:cNvSpPr>
            <p:nvPr/>
          </p:nvSpPr>
          <p:spPr bwMode="auto">
            <a:xfrm flipH="1">
              <a:off x="1344" y="1429"/>
              <a:ext cx="55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278" name="Line 3198"/>
            <p:cNvSpPr>
              <a:spLocks noChangeShapeType="1"/>
            </p:cNvSpPr>
            <p:nvPr/>
          </p:nvSpPr>
          <p:spPr bwMode="auto">
            <a:xfrm flipH="1" flipV="1">
              <a:off x="1293" y="1429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279" name="Line 3199"/>
            <p:cNvSpPr>
              <a:spLocks noChangeShapeType="1"/>
            </p:cNvSpPr>
            <p:nvPr/>
          </p:nvSpPr>
          <p:spPr bwMode="auto">
            <a:xfrm flipH="1">
              <a:off x="1242" y="1429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280" name="Line 3200"/>
            <p:cNvSpPr>
              <a:spLocks noChangeShapeType="1"/>
            </p:cNvSpPr>
            <p:nvPr/>
          </p:nvSpPr>
          <p:spPr bwMode="auto">
            <a:xfrm flipH="1" flipV="1">
              <a:off x="1191" y="1429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281" name="Line 3201"/>
            <p:cNvSpPr>
              <a:spLocks noChangeShapeType="1"/>
            </p:cNvSpPr>
            <p:nvPr/>
          </p:nvSpPr>
          <p:spPr bwMode="auto">
            <a:xfrm flipH="1">
              <a:off x="1139" y="1429"/>
              <a:ext cx="52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282" name="Line 3202"/>
            <p:cNvSpPr>
              <a:spLocks noChangeShapeType="1"/>
            </p:cNvSpPr>
            <p:nvPr/>
          </p:nvSpPr>
          <p:spPr bwMode="auto">
            <a:xfrm flipH="1" flipV="1">
              <a:off x="1088" y="1429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283" name="Line 3203"/>
            <p:cNvSpPr>
              <a:spLocks noChangeShapeType="1"/>
            </p:cNvSpPr>
            <p:nvPr/>
          </p:nvSpPr>
          <p:spPr bwMode="auto">
            <a:xfrm flipH="1" flipV="1">
              <a:off x="2017" y="2233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284" name="Line 3204"/>
            <p:cNvSpPr>
              <a:spLocks noChangeShapeType="1"/>
            </p:cNvSpPr>
            <p:nvPr/>
          </p:nvSpPr>
          <p:spPr bwMode="auto">
            <a:xfrm flipH="1">
              <a:off x="1966" y="2233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285" name="Line 3205"/>
            <p:cNvSpPr>
              <a:spLocks noChangeShapeType="1"/>
            </p:cNvSpPr>
            <p:nvPr/>
          </p:nvSpPr>
          <p:spPr bwMode="auto">
            <a:xfrm flipH="1" flipV="1">
              <a:off x="1911" y="2233"/>
              <a:ext cx="55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286" name="Line 3206"/>
            <p:cNvSpPr>
              <a:spLocks noChangeShapeType="1"/>
            </p:cNvSpPr>
            <p:nvPr/>
          </p:nvSpPr>
          <p:spPr bwMode="auto">
            <a:xfrm flipH="1">
              <a:off x="1860" y="2233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287" name="Line 3207"/>
            <p:cNvSpPr>
              <a:spLocks noChangeShapeType="1"/>
            </p:cNvSpPr>
            <p:nvPr/>
          </p:nvSpPr>
          <p:spPr bwMode="auto">
            <a:xfrm flipH="1" flipV="1">
              <a:off x="1809" y="2233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288" name="Line 3208"/>
            <p:cNvSpPr>
              <a:spLocks noChangeShapeType="1"/>
            </p:cNvSpPr>
            <p:nvPr/>
          </p:nvSpPr>
          <p:spPr bwMode="auto">
            <a:xfrm flipH="1">
              <a:off x="1757" y="2233"/>
              <a:ext cx="52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289" name="Line 3209"/>
            <p:cNvSpPr>
              <a:spLocks noChangeShapeType="1"/>
            </p:cNvSpPr>
            <p:nvPr/>
          </p:nvSpPr>
          <p:spPr bwMode="auto">
            <a:xfrm flipH="1" flipV="1">
              <a:off x="1706" y="2233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290" name="Line 3210"/>
            <p:cNvSpPr>
              <a:spLocks noChangeShapeType="1"/>
            </p:cNvSpPr>
            <p:nvPr/>
          </p:nvSpPr>
          <p:spPr bwMode="auto">
            <a:xfrm flipH="1">
              <a:off x="1655" y="2233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291" name="Line 3211"/>
            <p:cNvSpPr>
              <a:spLocks noChangeShapeType="1"/>
            </p:cNvSpPr>
            <p:nvPr/>
          </p:nvSpPr>
          <p:spPr bwMode="auto">
            <a:xfrm flipH="1" flipV="1">
              <a:off x="1604" y="2233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292" name="Line 3212"/>
            <p:cNvSpPr>
              <a:spLocks noChangeShapeType="1"/>
            </p:cNvSpPr>
            <p:nvPr/>
          </p:nvSpPr>
          <p:spPr bwMode="auto">
            <a:xfrm flipH="1">
              <a:off x="1553" y="2233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293" name="Line 3213"/>
            <p:cNvSpPr>
              <a:spLocks noChangeShapeType="1"/>
            </p:cNvSpPr>
            <p:nvPr/>
          </p:nvSpPr>
          <p:spPr bwMode="auto">
            <a:xfrm flipH="1" flipV="1">
              <a:off x="1501" y="2233"/>
              <a:ext cx="52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294" name="Line 3214"/>
            <p:cNvSpPr>
              <a:spLocks noChangeShapeType="1"/>
            </p:cNvSpPr>
            <p:nvPr/>
          </p:nvSpPr>
          <p:spPr bwMode="auto">
            <a:xfrm flipH="1">
              <a:off x="1450" y="2233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295" name="Line 3215"/>
            <p:cNvSpPr>
              <a:spLocks noChangeShapeType="1"/>
            </p:cNvSpPr>
            <p:nvPr/>
          </p:nvSpPr>
          <p:spPr bwMode="auto">
            <a:xfrm flipH="1" flipV="1">
              <a:off x="1399" y="2233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296" name="Line 3216"/>
            <p:cNvSpPr>
              <a:spLocks noChangeShapeType="1"/>
            </p:cNvSpPr>
            <p:nvPr/>
          </p:nvSpPr>
          <p:spPr bwMode="auto">
            <a:xfrm flipH="1">
              <a:off x="1344" y="2233"/>
              <a:ext cx="55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297" name="Line 3217"/>
            <p:cNvSpPr>
              <a:spLocks noChangeShapeType="1"/>
            </p:cNvSpPr>
            <p:nvPr/>
          </p:nvSpPr>
          <p:spPr bwMode="auto">
            <a:xfrm flipH="1" flipV="1">
              <a:off x="1293" y="2233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298" name="Line 3218"/>
            <p:cNvSpPr>
              <a:spLocks noChangeShapeType="1"/>
            </p:cNvSpPr>
            <p:nvPr/>
          </p:nvSpPr>
          <p:spPr bwMode="auto">
            <a:xfrm flipH="1">
              <a:off x="1242" y="2233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299" name="Line 3219"/>
            <p:cNvSpPr>
              <a:spLocks noChangeShapeType="1"/>
            </p:cNvSpPr>
            <p:nvPr/>
          </p:nvSpPr>
          <p:spPr bwMode="auto">
            <a:xfrm flipH="1" flipV="1">
              <a:off x="1191" y="2233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00" name="Line 3220"/>
            <p:cNvSpPr>
              <a:spLocks noChangeShapeType="1"/>
            </p:cNvSpPr>
            <p:nvPr/>
          </p:nvSpPr>
          <p:spPr bwMode="auto">
            <a:xfrm flipH="1">
              <a:off x="1139" y="2233"/>
              <a:ext cx="52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01" name="Line 3221"/>
            <p:cNvSpPr>
              <a:spLocks noChangeShapeType="1"/>
            </p:cNvSpPr>
            <p:nvPr/>
          </p:nvSpPr>
          <p:spPr bwMode="auto">
            <a:xfrm flipH="1" flipV="1">
              <a:off x="1966" y="1518"/>
              <a:ext cx="51" cy="7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02" name="Line 3222"/>
            <p:cNvSpPr>
              <a:spLocks noChangeShapeType="1"/>
            </p:cNvSpPr>
            <p:nvPr/>
          </p:nvSpPr>
          <p:spPr bwMode="auto">
            <a:xfrm flipH="1" flipV="1">
              <a:off x="1911" y="1429"/>
              <a:ext cx="55" cy="8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03" name="Line 3223"/>
            <p:cNvSpPr>
              <a:spLocks noChangeShapeType="1"/>
            </p:cNvSpPr>
            <p:nvPr/>
          </p:nvSpPr>
          <p:spPr bwMode="auto">
            <a:xfrm>
              <a:off x="2017" y="1429"/>
              <a:ext cx="51" cy="8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04" name="Line 3224"/>
            <p:cNvSpPr>
              <a:spLocks noChangeShapeType="1"/>
            </p:cNvSpPr>
            <p:nvPr/>
          </p:nvSpPr>
          <p:spPr bwMode="auto">
            <a:xfrm flipH="1" flipV="1">
              <a:off x="1860" y="1518"/>
              <a:ext cx="51" cy="7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05" name="Line 3225"/>
            <p:cNvSpPr>
              <a:spLocks noChangeShapeType="1"/>
            </p:cNvSpPr>
            <p:nvPr/>
          </p:nvSpPr>
          <p:spPr bwMode="auto">
            <a:xfrm flipH="1" flipV="1">
              <a:off x="1809" y="1429"/>
              <a:ext cx="51" cy="8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06" name="Line 3226"/>
            <p:cNvSpPr>
              <a:spLocks noChangeShapeType="1"/>
            </p:cNvSpPr>
            <p:nvPr/>
          </p:nvSpPr>
          <p:spPr bwMode="auto">
            <a:xfrm flipH="1" flipV="1">
              <a:off x="1757" y="1518"/>
              <a:ext cx="52" cy="7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07" name="Line 3227"/>
            <p:cNvSpPr>
              <a:spLocks noChangeShapeType="1"/>
            </p:cNvSpPr>
            <p:nvPr/>
          </p:nvSpPr>
          <p:spPr bwMode="auto">
            <a:xfrm flipH="1" flipV="1">
              <a:off x="1706" y="1429"/>
              <a:ext cx="51" cy="8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08" name="Line 3228"/>
            <p:cNvSpPr>
              <a:spLocks noChangeShapeType="1"/>
            </p:cNvSpPr>
            <p:nvPr/>
          </p:nvSpPr>
          <p:spPr bwMode="auto">
            <a:xfrm flipH="1" flipV="1">
              <a:off x="1655" y="1518"/>
              <a:ext cx="51" cy="7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09" name="Line 3229"/>
            <p:cNvSpPr>
              <a:spLocks noChangeShapeType="1"/>
            </p:cNvSpPr>
            <p:nvPr/>
          </p:nvSpPr>
          <p:spPr bwMode="auto">
            <a:xfrm flipH="1" flipV="1">
              <a:off x="1604" y="1429"/>
              <a:ext cx="51" cy="8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10" name="Line 3230"/>
            <p:cNvSpPr>
              <a:spLocks noChangeShapeType="1"/>
            </p:cNvSpPr>
            <p:nvPr/>
          </p:nvSpPr>
          <p:spPr bwMode="auto">
            <a:xfrm flipH="1" flipV="1">
              <a:off x="1553" y="1518"/>
              <a:ext cx="51" cy="7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11" name="Line 3231"/>
            <p:cNvSpPr>
              <a:spLocks noChangeShapeType="1"/>
            </p:cNvSpPr>
            <p:nvPr/>
          </p:nvSpPr>
          <p:spPr bwMode="auto">
            <a:xfrm flipH="1" flipV="1">
              <a:off x="1501" y="1429"/>
              <a:ext cx="52" cy="8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12" name="Line 3232"/>
            <p:cNvSpPr>
              <a:spLocks noChangeShapeType="1"/>
            </p:cNvSpPr>
            <p:nvPr/>
          </p:nvSpPr>
          <p:spPr bwMode="auto">
            <a:xfrm flipH="1" flipV="1">
              <a:off x="1450" y="1518"/>
              <a:ext cx="51" cy="7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13" name="Line 3233"/>
            <p:cNvSpPr>
              <a:spLocks noChangeShapeType="1"/>
            </p:cNvSpPr>
            <p:nvPr/>
          </p:nvSpPr>
          <p:spPr bwMode="auto">
            <a:xfrm flipH="1" flipV="1">
              <a:off x="1399" y="1429"/>
              <a:ext cx="51" cy="8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14" name="Line 3234"/>
            <p:cNvSpPr>
              <a:spLocks noChangeShapeType="1"/>
            </p:cNvSpPr>
            <p:nvPr/>
          </p:nvSpPr>
          <p:spPr bwMode="auto">
            <a:xfrm flipH="1" flipV="1">
              <a:off x="1344" y="1518"/>
              <a:ext cx="55" cy="7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15" name="Line 3235"/>
            <p:cNvSpPr>
              <a:spLocks noChangeShapeType="1"/>
            </p:cNvSpPr>
            <p:nvPr/>
          </p:nvSpPr>
          <p:spPr bwMode="auto">
            <a:xfrm flipH="1" flipV="1">
              <a:off x="1293" y="1429"/>
              <a:ext cx="51" cy="8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16" name="Line 3236"/>
            <p:cNvSpPr>
              <a:spLocks noChangeShapeType="1"/>
            </p:cNvSpPr>
            <p:nvPr/>
          </p:nvSpPr>
          <p:spPr bwMode="auto">
            <a:xfrm flipH="1" flipV="1">
              <a:off x="1242" y="1518"/>
              <a:ext cx="51" cy="7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17" name="Line 3237"/>
            <p:cNvSpPr>
              <a:spLocks noChangeShapeType="1"/>
            </p:cNvSpPr>
            <p:nvPr/>
          </p:nvSpPr>
          <p:spPr bwMode="auto">
            <a:xfrm flipH="1" flipV="1">
              <a:off x="1191" y="1429"/>
              <a:ext cx="51" cy="8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18" name="Line 3238"/>
            <p:cNvSpPr>
              <a:spLocks noChangeShapeType="1"/>
            </p:cNvSpPr>
            <p:nvPr/>
          </p:nvSpPr>
          <p:spPr bwMode="auto">
            <a:xfrm flipH="1" flipV="1">
              <a:off x="1139" y="1518"/>
              <a:ext cx="52" cy="7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19" name="Line 3239"/>
            <p:cNvSpPr>
              <a:spLocks noChangeShapeType="1"/>
            </p:cNvSpPr>
            <p:nvPr/>
          </p:nvSpPr>
          <p:spPr bwMode="auto">
            <a:xfrm flipH="1" flipV="1">
              <a:off x="1088" y="1429"/>
              <a:ext cx="51" cy="8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20" name="Freeform 3240"/>
            <p:cNvSpPr>
              <a:spLocks/>
            </p:cNvSpPr>
            <p:nvPr/>
          </p:nvSpPr>
          <p:spPr bwMode="auto">
            <a:xfrm>
              <a:off x="701" y="1877"/>
              <a:ext cx="93" cy="445"/>
            </a:xfrm>
            <a:custGeom>
              <a:avLst/>
              <a:gdLst>
                <a:gd name="T0" fmla="*/ 0 w 202"/>
                <a:gd name="T1" fmla="*/ 0 h 977"/>
                <a:gd name="T2" fmla="*/ 15 w 202"/>
                <a:gd name="T3" fmla="*/ 15 h 977"/>
                <a:gd name="T4" fmla="*/ 30 w 202"/>
                <a:gd name="T5" fmla="*/ 32 h 977"/>
                <a:gd name="T6" fmla="*/ 43 w 202"/>
                <a:gd name="T7" fmla="*/ 47 h 977"/>
                <a:gd name="T8" fmla="*/ 56 w 202"/>
                <a:gd name="T9" fmla="*/ 64 h 977"/>
                <a:gd name="T10" fmla="*/ 70 w 202"/>
                <a:gd name="T11" fmla="*/ 80 h 977"/>
                <a:gd name="T12" fmla="*/ 82 w 202"/>
                <a:gd name="T13" fmla="*/ 98 h 977"/>
                <a:gd name="T14" fmla="*/ 93 w 202"/>
                <a:gd name="T15" fmla="*/ 115 h 977"/>
                <a:gd name="T16" fmla="*/ 104 w 202"/>
                <a:gd name="T17" fmla="*/ 132 h 977"/>
                <a:gd name="T18" fmla="*/ 114 w 202"/>
                <a:gd name="T19" fmla="*/ 150 h 977"/>
                <a:gd name="T20" fmla="*/ 123 w 202"/>
                <a:gd name="T21" fmla="*/ 168 h 977"/>
                <a:gd name="T22" fmla="*/ 131 w 202"/>
                <a:gd name="T23" fmla="*/ 187 h 977"/>
                <a:gd name="T24" fmla="*/ 140 w 202"/>
                <a:gd name="T25" fmla="*/ 204 h 977"/>
                <a:gd name="T26" fmla="*/ 148 w 202"/>
                <a:gd name="T27" fmla="*/ 222 h 977"/>
                <a:gd name="T28" fmla="*/ 156 w 202"/>
                <a:gd name="T29" fmla="*/ 241 h 977"/>
                <a:gd name="T30" fmla="*/ 162 w 202"/>
                <a:gd name="T31" fmla="*/ 260 h 977"/>
                <a:gd name="T32" fmla="*/ 168 w 202"/>
                <a:gd name="T33" fmla="*/ 277 h 977"/>
                <a:gd name="T34" fmla="*/ 173 w 202"/>
                <a:gd name="T35" fmla="*/ 296 h 977"/>
                <a:gd name="T36" fmla="*/ 179 w 202"/>
                <a:gd name="T37" fmla="*/ 315 h 977"/>
                <a:gd name="T38" fmla="*/ 183 w 202"/>
                <a:gd name="T39" fmla="*/ 332 h 977"/>
                <a:gd name="T40" fmla="*/ 187 w 202"/>
                <a:gd name="T41" fmla="*/ 351 h 977"/>
                <a:gd name="T42" fmla="*/ 191 w 202"/>
                <a:gd name="T43" fmla="*/ 369 h 977"/>
                <a:gd name="T44" fmla="*/ 193 w 202"/>
                <a:gd name="T45" fmla="*/ 388 h 977"/>
                <a:gd name="T46" fmla="*/ 197 w 202"/>
                <a:gd name="T47" fmla="*/ 405 h 977"/>
                <a:gd name="T48" fmla="*/ 199 w 202"/>
                <a:gd name="T49" fmla="*/ 423 h 977"/>
                <a:gd name="T50" fmla="*/ 200 w 202"/>
                <a:gd name="T51" fmla="*/ 441 h 977"/>
                <a:gd name="T52" fmla="*/ 201 w 202"/>
                <a:gd name="T53" fmla="*/ 458 h 977"/>
                <a:gd name="T54" fmla="*/ 202 w 202"/>
                <a:gd name="T55" fmla="*/ 476 h 977"/>
                <a:gd name="T56" fmla="*/ 202 w 202"/>
                <a:gd name="T57" fmla="*/ 493 h 977"/>
                <a:gd name="T58" fmla="*/ 202 w 202"/>
                <a:gd name="T59" fmla="*/ 510 h 977"/>
                <a:gd name="T60" fmla="*/ 201 w 202"/>
                <a:gd name="T61" fmla="*/ 527 h 977"/>
                <a:gd name="T62" fmla="*/ 201 w 202"/>
                <a:gd name="T63" fmla="*/ 542 h 977"/>
                <a:gd name="T64" fmla="*/ 199 w 202"/>
                <a:gd name="T65" fmla="*/ 559 h 977"/>
                <a:gd name="T66" fmla="*/ 198 w 202"/>
                <a:gd name="T67" fmla="*/ 575 h 977"/>
                <a:gd name="T68" fmla="*/ 196 w 202"/>
                <a:gd name="T69" fmla="*/ 590 h 977"/>
                <a:gd name="T70" fmla="*/ 193 w 202"/>
                <a:gd name="T71" fmla="*/ 604 h 977"/>
                <a:gd name="T72" fmla="*/ 190 w 202"/>
                <a:gd name="T73" fmla="*/ 619 h 977"/>
                <a:gd name="T74" fmla="*/ 187 w 202"/>
                <a:gd name="T75" fmla="*/ 633 h 977"/>
                <a:gd name="T76" fmla="*/ 183 w 202"/>
                <a:gd name="T77" fmla="*/ 646 h 977"/>
                <a:gd name="T78" fmla="*/ 179 w 202"/>
                <a:gd name="T79" fmla="*/ 660 h 977"/>
                <a:gd name="T80" fmla="*/ 176 w 202"/>
                <a:gd name="T81" fmla="*/ 673 h 977"/>
                <a:gd name="T82" fmla="*/ 166 w 202"/>
                <a:gd name="T83" fmla="*/ 698 h 977"/>
                <a:gd name="T84" fmla="*/ 156 w 202"/>
                <a:gd name="T85" fmla="*/ 723 h 977"/>
                <a:gd name="T86" fmla="*/ 144 w 202"/>
                <a:gd name="T87" fmla="*/ 747 h 977"/>
                <a:gd name="T88" fmla="*/ 131 w 202"/>
                <a:gd name="T89" fmla="*/ 771 h 977"/>
                <a:gd name="T90" fmla="*/ 117 w 202"/>
                <a:gd name="T91" fmla="*/ 794 h 977"/>
                <a:gd name="T92" fmla="*/ 103 w 202"/>
                <a:gd name="T93" fmla="*/ 818 h 977"/>
                <a:gd name="T94" fmla="*/ 87 w 202"/>
                <a:gd name="T95" fmla="*/ 842 h 977"/>
                <a:gd name="T96" fmla="*/ 72 w 202"/>
                <a:gd name="T97" fmla="*/ 867 h 977"/>
                <a:gd name="T98" fmla="*/ 54 w 202"/>
                <a:gd name="T99" fmla="*/ 893 h 977"/>
                <a:gd name="T100" fmla="*/ 36 w 202"/>
                <a:gd name="T101" fmla="*/ 919 h 977"/>
                <a:gd name="T102" fmla="*/ 19 w 202"/>
                <a:gd name="T103" fmla="*/ 947 h 977"/>
                <a:gd name="T104" fmla="*/ 9 w 202"/>
                <a:gd name="T105" fmla="*/ 962 h 977"/>
                <a:gd name="T106" fmla="*/ 0 w 202"/>
                <a:gd name="T107" fmla="*/ 977 h 9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02" h="977">
                  <a:moveTo>
                    <a:pt x="0" y="0"/>
                  </a:moveTo>
                  <a:lnTo>
                    <a:pt x="15" y="15"/>
                  </a:lnTo>
                  <a:lnTo>
                    <a:pt x="30" y="32"/>
                  </a:lnTo>
                  <a:lnTo>
                    <a:pt x="43" y="47"/>
                  </a:lnTo>
                  <a:lnTo>
                    <a:pt x="56" y="64"/>
                  </a:lnTo>
                  <a:lnTo>
                    <a:pt x="70" y="80"/>
                  </a:lnTo>
                  <a:lnTo>
                    <a:pt x="82" y="98"/>
                  </a:lnTo>
                  <a:lnTo>
                    <a:pt x="93" y="115"/>
                  </a:lnTo>
                  <a:lnTo>
                    <a:pt x="104" y="132"/>
                  </a:lnTo>
                  <a:lnTo>
                    <a:pt x="114" y="150"/>
                  </a:lnTo>
                  <a:lnTo>
                    <a:pt x="123" y="168"/>
                  </a:lnTo>
                  <a:lnTo>
                    <a:pt x="131" y="187"/>
                  </a:lnTo>
                  <a:lnTo>
                    <a:pt x="140" y="204"/>
                  </a:lnTo>
                  <a:lnTo>
                    <a:pt x="148" y="222"/>
                  </a:lnTo>
                  <a:lnTo>
                    <a:pt x="156" y="241"/>
                  </a:lnTo>
                  <a:lnTo>
                    <a:pt x="162" y="260"/>
                  </a:lnTo>
                  <a:lnTo>
                    <a:pt x="168" y="277"/>
                  </a:lnTo>
                  <a:lnTo>
                    <a:pt x="173" y="296"/>
                  </a:lnTo>
                  <a:lnTo>
                    <a:pt x="179" y="315"/>
                  </a:lnTo>
                  <a:lnTo>
                    <a:pt x="183" y="332"/>
                  </a:lnTo>
                  <a:lnTo>
                    <a:pt x="187" y="351"/>
                  </a:lnTo>
                  <a:lnTo>
                    <a:pt x="191" y="369"/>
                  </a:lnTo>
                  <a:lnTo>
                    <a:pt x="193" y="388"/>
                  </a:lnTo>
                  <a:lnTo>
                    <a:pt x="197" y="405"/>
                  </a:lnTo>
                  <a:lnTo>
                    <a:pt x="199" y="423"/>
                  </a:lnTo>
                  <a:lnTo>
                    <a:pt x="200" y="441"/>
                  </a:lnTo>
                  <a:lnTo>
                    <a:pt x="201" y="458"/>
                  </a:lnTo>
                  <a:lnTo>
                    <a:pt x="202" y="476"/>
                  </a:lnTo>
                  <a:lnTo>
                    <a:pt x="202" y="493"/>
                  </a:lnTo>
                  <a:lnTo>
                    <a:pt x="202" y="510"/>
                  </a:lnTo>
                  <a:lnTo>
                    <a:pt x="201" y="527"/>
                  </a:lnTo>
                  <a:lnTo>
                    <a:pt x="201" y="542"/>
                  </a:lnTo>
                  <a:lnTo>
                    <a:pt x="199" y="559"/>
                  </a:lnTo>
                  <a:lnTo>
                    <a:pt x="198" y="575"/>
                  </a:lnTo>
                  <a:lnTo>
                    <a:pt x="196" y="590"/>
                  </a:lnTo>
                  <a:lnTo>
                    <a:pt x="193" y="604"/>
                  </a:lnTo>
                  <a:lnTo>
                    <a:pt x="190" y="619"/>
                  </a:lnTo>
                  <a:lnTo>
                    <a:pt x="187" y="633"/>
                  </a:lnTo>
                  <a:lnTo>
                    <a:pt x="183" y="646"/>
                  </a:lnTo>
                  <a:lnTo>
                    <a:pt x="179" y="660"/>
                  </a:lnTo>
                  <a:lnTo>
                    <a:pt x="176" y="673"/>
                  </a:lnTo>
                  <a:lnTo>
                    <a:pt x="166" y="698"/>
                  </a:lnTo>
                  <a:lnTo>
                    <a:pt x="156" y="723"/>
                  </a:lnTo>
                  <a:lnTo>
                    <a:pt x="144" y="747"/>
                  </a:lnTo>
                  <a:lnTo>
                    <a:pt x="131" y="771"/>
                  </a:lnTo>
                  <a:lnTo>
                    <a:pt x="117" y="794"/>
                  </a:lnTo>
                  <a:lnTo>
                    <a:pt x="103" y="818"/>
                  </a:lnTo>
                  <a:lnTo>
                    <a:pt x="87" y="842"/>
                  </a:lnTo>
                  <a:lnTo>
                    <a:pt x="72" y="867"/>
                  </a:lnTo>
                  <a:lnTo>
                    <a:pt x="54" y="893"/>
                  </a:lnTo>
                  <a:lnTo>
                    <a:pt x="36" y="919"/>
                  </a:lnTo>
                  <a:lnTo>
                    <a:pt x="19" y="947"/>
                  </a:lnTo>
                  <a:lnTo>
                    <a:pt x="9" y="962"/>
                  </a:lnTo>
                  <a:lnTo>
                    <a:pt x="0" y="97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21" name="Freeform 3241"/>
            <p:cNvSpPr>
              <a:spLocks/>
            </p:cNvSpPr>
            <p:nvPr/>
          </p:nvSpPr>
          <p:spPr bwMode="auto">
            <a:xfrm>
              <a:off x="611" y="1877"/>
              <a:ext cx="90" cy="445"/>
            </a:xfrm>
            <a:custGeom>
              <a:avLst/>
              <a:gdLst>
                <a:gd name="T0" fmla="*/ 202 w 202"/>
                <a:gd name="T1" fmla="*/ 0 h 977"/>
                <a:gd name="T2" fmla="*/ 186 w 202"/>
                <a:gd name="T3" fmla="*/ 15 h 977"/>
                <a:gd name="T4" fmla="*/ 172 w 202"/>
                <a:gd name="T5" fmla="*/ 32 h 977"/>
                <a:gd name="T6" fmla="*/ 158 w 202"/>
                <a:gd name="T7" fmla="*/ 47 h 977"/>
                <a:gd name="T8" fmla="*/ 144 w 202"/>
                <a:gd name="T9" fmla="*/ 64 h 977"/>
                <a:gd name="T10" fmla="*/ 132 w 202"/>
                <a:gd name="T11" fmla="*/ 80 h 977"/>
                <a:gd name="T12" fmla="*/ 120 w 202"/>
                <a:gd name="T13" fmla="*/ 98 h 977"/>
                <a:gd name="T14" fmla="*/ 109 w 202"/>
                <a:gd name="T15" fmla="*/ 115 h 977"/>
                <a:gd name="T16" fmla="*/ 98 w 202"/>
                <a:gd name="T17" fmla="*/ 132 h 977"/>
                <a:gd name="T18" fmla="*/ 88 w 202"/>
                <a:gd name="T19" fmla="*/ 150 h 977"/>
                <a:gd name="T20" fmla="*/ 78 w 202"/>
                <a:gd name="T21" fmla="*/ 168 h 977"/>
                <a:gd name="T22" fmla="*/ 69 w 202"/>
                <a:gd name="T23" fmla="*/ 187 h 977"/>
                <a:gd name="T24" fmla="*/ 62 w 202"/>
                <a:gd name="T25" fmla="*/ 204 h 977"/>
                <a:gd name="T26" fmla="*/ 54 w 202"/>
                <a:gd name="T27" fmla="*/ 222 h 977"/>
                <a:gd name="T28" fmla="*/ 46 w 202"/>
                <a:gd name="T29" fmla="*/ 241 h 977"/>
                <a:gd name="T30" fmla="*/ 39 w 202"/>
                <a:gd name="T31" fmla="*/ 260 h 977"/>
                <a:gd name="T32" fmla="*/ 34 w 202"/>
                <a:gd name="T33" fmla="*/ 277 h 977"/>
                <a:gd name="T34" fmla="*/ 28 w 202"/>
                <a:gd name="T35" fmla="*/ 296 h 977"/>
                <a:gd name="T36" fmla="*/ 23 w 202"/>
                <a:gd name="T37" fmla="*/ 315 h 977"/>
                <a:gd name="T38" fmla="*/ 18 w 202"/>
                <a:gd name="T39" fmla="*/ 332 h 977"/>
                <a:gd name="T40" fmla="*/ 14 w 202"/>
                <a:gd name="T41" fmla="*/ 351 h 977"/>
                <a:gd name="T42" fmla="*/ 11 w 202"/>
                <a:gd name="T43" fmla="*/ 369 h 977"/>
                <a:gd name="T44" fmla="*/ 7 w 202"/>
                <a:gd name="T45" fmla="*/ 388 h 977"/>
                <a:gd name="T46" fmla="*/ 5 w 202"/>
                <a:gd name="T47" fmla="*/ 405 h 977"/>
                <a:gd name="T48" fmla="*/ 3 w 202"/>
                <a:gd name="T49" fmla="*/ 423 h 977"/>
                <a:gd name="T50" fmla="*/ 2 w 202"/>
                <a:gd name="T51" fmla="*/ 441 h 977"/>
                <a:gd name="T52" fmla="*/ 1 w 202"/>
                <a:gd name="T53" fmla="*/ 458 h 977"/>
                <a:gd name="T54" fmla="*/ 0 w 202"/>
                <a:gd name="T55" fmla="*/ 476 h 977"/>
                <a:gd name="T56" fmla="*/ 0 w 202"/>
                <a:gd name="T57" fmla="*/ 493 h 977"/>
                <a:gd name="T58" fmla="*/ 0 w 202"/>
                <a:gd name="T59" fmla="*/ 510 h 977"/>
                <a:gd name="T60" fmla="*/ 0 w 202"/>
                <a:gd name="T61" fmla="*/ 527 h 977"/>
                <a:gd name="T62" fmla="*/ 1 w 202"/>
                <a:gd name="T63" fmla="*/ 542 h 977"/>
                <a:gd name="T64" fmla="*/ 2 w 202"/>
                <a:gd name="T65" fmla="*/ 559 h 977"/>
                <a:gd name="T66" fmla="*/ 4 w 202"/>
                <a:gd name="T67" fmla="*/ 575 h 977"/>
                <a:gd name="T68" fmla="*/ 6 w 202"/>
                <a:gd name="T69" fmla="*/ 590 h 977"/>
                <a:gd name="T70" fmla="*/ 9 w 202"/>
                <a:gd name="T71" fmla="*/ 604 h 977"/>
                <a:gd name="T72" fmla="*/ 12 w 202"/>
                <a:gd name="T73" fmla="*/ 619 h 977"/>
                <a:gd name="T74" fmla="*/ 15 w 202"/>
                <a:gd name="T75" fmla="*/ 633 h 977"/>
                <a:gd name="T76" fmla="*/ 18 w 202"/>
                <a:gd name="T77" fmla="*/ 646 h 977"/>
                <a:gd name="T78" fmla="*/ 22 w 202"/>
                <a:gd name="T79" fmla="*/ 660 h 977"/>
                <a:gd name="T80" fmla="*/ 26 w 202"/>
                <a:gd name="T81" fmla="*/ 673 h 977"/>
                <a:gd name="T82" fmla="*/ 35 w 202"/>
                <a:gd name="T83" fmla="*/ 698 h 977"/>
                <a:gd name="T84" fmla="*/ 46 w 202"/>
                <a:gd name="T85" fmla="*/ 723 h 977"/>
                <a:gd name="T86" fmla="*/ 57 w 202"/>
                <a:gd name="T87" fmla="*/ 747 h 977"/>
                <a:gd name="T88" fmla="*/ 70 w 202"/>
                <a:gd name="T89" fmla="*/ 771 h 977"/>
                <a:gd name="T90" fmla="*/ 84 w 202"/>
                <a:gd name="T91" fmla="*/ 794 h 977"/>
                <a:gd name="T92" fmla="*/ 98 w 202"/>
                <a:gd name="T93" fmla="*/ 818 h 977"/>
                <a:gd name="T94" fmla="*/ 114 w 202"/>
                <a:gd name="T95" fmla="*/ 842 h 977"/>
                <a:gd name="T96" fmla="*/ 130 w 202"/>
                <a:gd name="T97" fmla="*/ 867 h 977"/>
                <a:gd name="T98" fmla="*/ 148 w 202"/>
                <a:gd name="T99" fmla="*/ 893 h 977"/>
                <a:gd name="T100" fmla="*/ 164 w 202"/>
                <a:gd name="T101" fmla="*/ 919 h 977"/>
                <a:gd name="T102" fmla="*/ 183 w 202"/>
                <a:gd name="T103" fmla="*/ 947 h 977"/>
                <a:gd name="T104" fmla="*/ 192 w 202"/>
                <a:gd name="T105" fmla="*/ 962 h 977"/>
                <a:gd name="T106" fmla="*/ 202 w 202"/>
                <a:gd name="T107" fmla="*/ 977 h 9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02" h="977">
                  <a:moveTo>
                    <a:pt x="202" y="0"/>
                  </a:moveTo>
                  <a:lnTo>
                    <a:pt x="186" y="15"/>
                  </a:lnTo>
                  <a:lnTo>
                    <a:pt x="172" y="32"/>
                  </a:lnTo>
                  <a:lnTo>
                    <a:pt x="158" y="47"/>
                  </a:lnTo>
                  <a:lnTo>
                    <a:pt x="144" y="64"/>
                  </a:lnTo>
                  <a:lnTo>
                    <a:pt x="132" y="80"/>
                  </a:lnTo>
                  <a:lnTo>
                    <a:pt x="120" y="98"/>
                  </a:lnTo>
                  <a:lnTo>
                    <a:pt x="109" y="115"/>
                  </a:lnTo>
                  <a:lnTo>
                    <a:pt x="98" y="132"/>
                  </a:lnTo>
                  <a:lnTo>
                    <a:pt x="88" y="150"/>
                  </a:lnTo>
                  <a:lnTo>
                    <a:pt x="78" y="168"/>
                  </a:lnTo>
                  <a:lnTo>
                    <a:pt x="69" y="187"/>
                  </a:lnTo>
                  <a:lnTo>
                    <a:pt x="62" y="204"/>
                  </a:lnTo>
                  <a:lnTo>
                    <a:pt x="54" y="222"/>
                  </a:lnTo>
                  <a:lnTo>
                    <a:pt x="46" y="241"/>
                  </a:lnTo>
                  <a:lnTo>
                    <a:pt x="39" y="260"/>
                  </a:lnTo>
                  <a:lnTo>
                    <a:pt x="34" y="277"/>
                  </a:lnTo>
                  <a:lnTo>
                    <a:pt x="28" y="296"/>
                  </a:lnTo>
                  <a:lnTo>
                    <a:pt x="23" y="315"/>
                  </a:lnTo>
                  <a:lnTo>
                    <a:pt x="18" y="332"/>
                  </a:lnTo>
                  <a:lnTo>
                    <a:pt x="14" y="351"/>
                  </a:lnTo>
                  <a:lnTo>
                    <a:pt x="11" y="369"/>
                  </a:lnTo>
                  <a:lnTo>
                    <a:pt x="7" y="388"/>
                  </a:lnTo>
                  <a:lnTo>
                    <a:pt x="5" y="405"/>
                  </a:lnTo>
                  <a:lnTo>
                    <a:pt x="3" y="423"/>
                  </a:lnTo>
                  <a:lnTo>
                    <a:pt x="2" y="441"/>
                  </a:lnTo>
                  <a:lnTo>
                    <a:pt x="1" y="458"/>
                  </a:lnTo>
                  <a:lnTo>
                    <a:pt x="0" y="476"/>
                  </a:lnTo>
                  <a:lnTo>
                    <a:pt x="0" y="493"/>
                  </a:lnTo>
                  <a:lnTo>
                    <a:pt x="0" y="510"/>
                  </a:lnTo>
                  <a:lnTo>
                    <a:pt x="0" y="527"/>
                  </a:lnTo>
                  <a:lnTo>
                    <a:pt x="1" y="542"/>
                  </a:lnTo>
                  <a:lnTo>
                    <a:pt x="2" y="559"/>
                  </a:lnTo>
                  <a:lnTo>
                    <a:pt x="4" y="575"/>
                  </a:lnTo>
                  <a:lnTo>
                    <a:pt x="6" y="590"/>
                  </a:lnTo>
                  <a:lnTo>
                    <a:pt x="9" y="604"/>
                  </a:lnTo>
                  <a:lnTo>
                    <a:pt x="12" y="619"/>
                  </a:lnTo>
                  <a:lnTo>
                    <a:pt x="15" y="633"/>
                  </a:lnTo>
                  <a:lnTo>
                    <a:pt x="18" y="646"/>
                  </a:lnTo>
                  <a:lnTo>
                    <a:pt x="22" y="660"/>
                  </a:lnTo>
                  <a:lnTo>
                    <a:pt x="26" y="673"/>
                  </a:lnTo>
                  <a:lnTo>
                    <a:pt x="35" y="698"/>
                  </a:lnTo>
                  <a:lnTo>
                    <a:pt x="46" y="723"/>
                  </a:lnTo>
                  <a:lnTo>
                    <a:pt x="57" y="747"/>
                  </a:lnTo>
                  <a:lnTo>
                    <a:pt x="70" y="771"/>
                  </a:lnTo>
                  <a:lnTo>
                    <a:pt x="84" y="794"/>
                  </a:lnTo>
                  <a:lnTo>
                    <a:pt x="98" y="818"/>
                  </a:lnTo>
                  <a:lnTo>
                    <a:pt x="114" y="842"/>
                  </a:lnTo>
                  <a:lnTo>
                    <a:pt x="130" y="867"/>
                  </a:lnTo>
                  <a:lnTo>
                    <a:pt x="148" y="893"/>
                  </a:lnTo>
                  <a:lnTo>
                    <a:pt x="164" y="919"/>
                  </a:lnTo>
                  <a:lnTo>
                    <a:pt x="183" y="947"/>
                  </a:lnTo>
                  <a:lnTo>
                    <a:pt x="192" y="962"/>
                  </a:lnTo>
                  <a:lnTo>
                    <a:pt x="202" y="97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22" name="Line 3242"/>
            <p:cNvSpPr>
              <a:spLocks noChangeShapeType="1"/>
            </p:cNvSpPr>
            <p:nvPr/>
          </p:nvSpPr>
          <p:spPr bwMode="auto">
            <a:xfrm>
              <a:off x="678" y="1903"/>
              <a:ext cx="103" cy="1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23" name="Line 3243"/>
            <p:cNvSpPr>
              <a:spLocks noChangeShapeType="1"/>
            </p:cNvSpPr>
            <p:nvPr/>
          </p:nvSpPr>
          <p:spPr bwMode="auto">
            <a:xfrm>
              <a:off x="649" y="1944"/>
              <a:ext cx="145" cy="1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24" name="Line 3244"/>
            <p:cNvSpPr>
              <a:spLocks noChangeShapeType="1"/>
            </p:cNvSpPr>
            <p:nvPr/>
          </p:nvSpPr>
          <p:spPr bwMode="auto">
            <a:xfrm>
              <a:off x="627" y="1992"/>
              <a:ext cx="163" cy="1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25" name="Line 3245"/>
            <p:cNvSpPr>
              <a:spLocks noChangeShapeType="1"/>
            </p:cNvSpPr>
            <p:nvPr/>
          </p:nvSpPr>
          <p:spPr bwMode="auto">
            <a:xfrm>
              <a:off x="614" y="2050"/>
              <a:ext cx="157" cy="1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26" name="Line 3246"/>
            <p:cNvSpPr>
              <a:spLocks noChangeShapeType="1"/>
            </p:cNvSpPr>
            <p:nvPr/>
          </p:nvSpPr>
          <p:spPr bwMode="auto">
            <a:xfrm>
              <a:off x="611" y="2117"/>
              <a:ext cx="135" cy="1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27" name="Line 3247"/>
            <p:cNvSpPr>
              <a:spLocks noChangeShapeType="1"/>
            </p:cNvSpPr>
            <p:nvPr/>
          </p:nvSpPr>
          <p:spPr bwMode="auto">
            <a:xfrm>
              <a:off x="630" y="2207"/>
              <a:ext cx="90" cy="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28" name="Line 3248"/>
            <p:cNvSpPr>
              <a:spLocks noChangeShapeType="1"/>
            </p:cNvSpPr>
            <p:nvPr/>
          </p:nvSpPr>
          <p:spPr bwMode="auto">
            <a:xfrm flipH="1" flipV="1">
              <a:off x="1088" y="2233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29" name="Line 3249"/>
            <p:cNvSpPr>
              <a:spLocks noChangeShapeType="1"/>
            </p:cNvSpPr>
            <p:nvPr/>
          </p:nvSpPr>
          <p:spPr bwMode="auto">
            <a:xfrm flipH="1">
              <a:off x="1037" y="2233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30" name="Line 3250"/>
            <p:cNvSpPr>
              <a:spLocks noChangeShapeType="1"/>
            </p:cNvSpPr>
            <p:nvPr/>
          </p:nvSpPr>
          <p:spPr bwMode="auto">
            <a:xfrm>
              <a:off x="595" y="1877"/>
              <a:ext cx="20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31" name="Line 3251"/>
            <p:cNvSpPr>
              <a:spLocks noChangeShapeType="1"/>
            </p:cNvSpPr>
            <p:nvPr/>
          </p:nvSpPr>
          <p:spPr bwMode="auto">
            <a:xfrm>
              <a:off x="832" y="1877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32" name="Line 3252"/>
            <p:cNvSpPr>
              <a:spLocks noChangeShapeType="1"/>
            </p:cNvSpPr>
            <p:nvPr/>
          </p:nvSpPr>
          <p:spPr bwMode="auto">
            <a:xfrm>
              <a:off x="893" y="1877"/>
              <a:ext cx="26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33" name="Line 3253"/>
            <p:cNvSpPr>
              <a:spLocks noChangeShapeType="1"/>
            </p:cNvSpPr>
            <p:nvPr/>
          </p:nvSpPr>
          <p:spPr bwMode="auto">
            <a:xfrm>
              <a:off x="1194" y="1877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34" name="Line 3254"/>
            <p:cNvSpPr>
              <a:spLocks noChangeShapeType="1"/>
            </p:cNvSpPr>
            <p:nvPr/>
          </p:nvSpPr>
          <p:spPr bwMode="auto">
            <a:xfrm>
              <a:off x="1255" y="1877"/>
              <a:ext cx="26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35" name="Line 3255"/>
            <p:cNvSpPr>
              <a:spLocks noChangeShapeType="1"/>
            </p:cNvSpPr>
            <p:nvPr/>
          </p:nvSpPr>
          <p:spPr bwMode="auto">
            <a:xfrm>
              <a:off x="1556" y="1877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36" name="Line 3256"/>
            <p:cNvSpPr>
              <a:spLocks noChangeShapeType="1"/>
            </p:cNvSpPr>
            <p:nvPr/>
          </p:nvSpPr>
          <p:spPr bwMode="auto">
            <a:xfrm>
              <a:off x="1617" y="1877"/>
              <a:ext cx="26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37" name="Line 3257"/>
            <p:cNvSpPr>
              <a:spLocks noChangeShapeType="1"/>
            </p:cNvSpPr>
            <p:nvPr/>
          </p:nvSpPr>
          <p:spPr bwMode="auto">
            <a:xfrm>
              <a:off x="1918" y="1877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38" name="Line 3258"/>
            <p:cNvSpPr>
              <a:spLocks noChangeShapeType="1"/>
            </p:cNvSpPr>
            <p:nvPr/>
          </p:nvSpPr>
          <p:spPr bwMode="auto">
            <a:xfrm>
              <a:off x="1978" y="1877"/>
              <a:ext cx="26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39" name="Line 3259"/>
            <p:cNvSpPr>
              <a:spLocks noChangeShapeType="1"/>
            </p:cNvSpPr>
            <p:nvPr/>
          </p:nvSpPr>
          <p:spPr bwMode="auto">
            <a:xfrm>
              <a:off x="2279" y="1877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40" name="Line 3260"/>
            <p:cNvSpPr>
              <a:spLocks noChangeShapeType="1"/>
            </p:cNvSpPr>
            <p:nvPr/>
          </p:nvSpPr>
          <p:spPr bwMode="auto">
            <a:xfrm>
              <a:off x="2340" y="1877"/>
              <a:ext cx="20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41" name="Line 3261"/>
            <p:cNvSpPr>
              <a:spLocks noChangeShapeType="1"/>
            </p:cNvSpPr>
            <p:nvPr/>
          </p:nvSpPr>
          <p:spPr bwMode="auto">
            <a:xfrm flipH="1" flipV="1">
              <a:off x="1063" y="1877"/>
              <a:ext cx="25" cy="35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42" name="Line 3262"/>
            <p:cNvSpPr>
              <a:spLocks noChangeShapeType="1"/>
            </p:cNvSpPr>
            <p:nvPr/>
          </p:nvSpPr>
          <p:spPr bwMode="auto">
            <a:xfrm flipH="1">
              <a:off x="1037" y="1877"/>
              <a:ext cx="26" cy="4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43" name="Line 3263"/>
            <p:cNvSpPr>
              <a:spLocks noChangeShapeType="1"/>
            </p:cNvSpPr>
            <p:nvPr/>
          </p:nvSpPr>
          <p:spPr bwMode="auto">
            <a:xfrm>
              <a:off x="1063" y="1877"/>
              <a:ext cx="76" cy="43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44" name="Freeform 3264"/>
            <p:cNvSpPr>
              <a:spLocks/>
            </p:cNvSpPr>
            <p:nvPr/>
          </p:nvSpPr>
          <p:spPr bwMode="auto">
            <a:xfrm>
              <a:off x="611" y="1429"/>
              <a:ext cx="90" cy="448"/>
            </a:xfrm>
            <a:custGeom>
              <a:avLst/>
              <a:gdLst>
                <a:gd name="T0" fmla="*/ 202 w 202"/>
                <a:gd name="T1" fmla="*/ 976 h 976"/>
                <a:gd name="T2" fmla="*/ 186 w 202"/>
                <a:gd name="T3" fmla="*/ 961 h 976"/>
                <a:gd name="T4" fmla="*/ 172 w 202"/>
                <a:gd name="T5" fmla="*/ 945 h 976"/>
                <a:gd name="T6" fmla="*/ 158 w 202"/>
                <a:gd name="T7" fmla="*/ 929 h 976"/>
                <a:gd name="T8" fmla="*/ 144 w 202"/>
                <a:gd name="T9" fmla="*/ 913 h 976"/>
                <a:gd name="T10" fmla="*/ 132 w 202"/>
                <a:gd name="T11" fmla="*/ 896 h 976"/>
                <a:gd name="T12" fmla="*/ 120 w 202"/>
                <a:gd name="T13" fmla="*/ 879 h 976"/>
                <a:gd name="T14" fmla="*/ 109 w 202"/>
                <a:gd name="T15" fmla="*/ 862 h 976"/>
                <a:gd name="T16" fmla="*/ 98 w 202"/>
                <a:gd name="T17" fmla="*/ 844 h 976"/>
                <a:gd name="T18" fmla="*/ 88 w 202"/>
                <a:gd name="T19" fmla="*/ 827 h 976"/>
                <a:gd name="T20" fmla="*/ 78 w 202"/>
                <a:gd name="T21" fmla="*/ 809 h 976"/>
                <a:gd name="T22" fmla="*/ 69 w 202"/>
                <a:gd name="T23" fmla="*/ 790 h 976"/>
                <a:gd name="T24" fmla="*/ 62 w 202"/>
                <a:gd name="T25" fmla="*/ 772 h 976"/>
                <a:gd name="T26" fmla="*/ 54 w 202"/>
                <a:gd name="T27" fmla="*/ 755 h 976"/>
                <a:gd name="T28" fmla="*/ 46 w 202"/>
                <a:gd name="T29" fmla="*/ 736 h 976"/>
                <a:gd name="T30" fmla="*/ 39 w 202"/>
                <a:gd name="T31" fmla="*/ 717 h 976"/>
                <a:gd name="T32" fmla="*/ 34 w 202"/>
                <a:gd name="T33" fmla="*/ 699 h 976"/>
                <a:gd name="T34" fmla="*/ 28 w 202"/>
                <a:gd name="T35" fmla="*/ 681 h 976"/>
                <a:gd name="T36" fmla="*/ 23 w 202"/>
                <a:gd name="T37" fmla="*/ 662 h 976"/>
                <a:gd name="T38" fmla="*/ 18 w 202"/>
                <a:gd name="T39" fmla="*/ 644 h 976"/>
                <a:gd name="T40" fmla="*/ 14 w 202"/>
                <a:gd name="T41" fmla="*/ 625 h 976"/>
                <a:gd name="T42" fmla="*/ 11 w 202"/>
                <a:gd name="T43" fmla="*/ 608 h 976"/>
                <a:gd name="T44" fmla="*/ 7 w 202"/>
                <a:gd name="T45" fmla="*/ 589 h 976"/>
                <a:gd name="T46" fmla="*/ 5 w 202"/>
                <a:gd name="T47" fmla="*/ 571 h 976"/>
                <a:gd name="T48" fmla="*/ 3 w 202"/>
                <a:gd name="T49" fmla="*/ 554 h 976"/>
                <a:gd name="T50" fmla="*/ 2 w 202"/>
                <a:gd name="T51" fmla="*/ 536 h 976"/>
                <a:gd name="T52" fmla="*/ 1 w 202"/>
                <a:gd name="T53" fmla="*/ 518 h 976"/>
                <a:gd name="T54" fmla="*/ 0 w 202"/>
                <a:gd name="T55" fmla="*/ 501 h 976"/>
                <a:gd name="T56" fmla="*/ 0 w 202"/>
                <a:gd name="T57" fmla="*/ 484 h 976"/>
                <a:gd name="T58" fmla="*/ 0 w 202"/>
                <a:gd name="T59" fmla="*/ 466 h 976"/>
                <a:gd name="T60" fmla="*/ 0 w 202"/>
                <a:gd name="T61" fmla="*/ 450 h 976"/>
                <a:gd name="T62" fmla="*/ 1 w 202"/>
                <a:gd name="T63" fmla="*/ 434 h 976"/>
                <a:gd name="T64" fmla="*/ 2 w 202"/>
                <a:gd name="T65" fmla="*/ 418 h 976"/>
                <a:gd name="T66" fmla="*/ 4 w 202"/>
                <a:gd name="T67" fmla="*/ 402 h 976"/>
                <a:gd name="T68" fmla="*/ 6 w 202"/>
                <a:gd name="T69" fmla="*/ 387 h 976"/>
                <a:gd name="T70" fmla="*/ 9 w 202"/>
                <a:gd name="T71" fmla="*/ 372 h 976"/>
                <a:gd name="T72" fmla="*/ 12 w 202"/>
                <a:gd name="T73" fmla="*/ 358 h 976"/>
                <a:gd name="T74" fmla="*/ 15 w 202"/>
                <a:gd name="T75" fmla="*/ 344 h 976"/>
                <a:gd name="T76" fmla="*/ 18 w 202"/>
                <a:gd name="T77" fmla="*/ 330 h 976"/>
                <a:gd name="T78" fmla="*/ 22 w 202"/>
                <a:gd name="T79" fmla="*/ 317 h 976"/>
                <a:gd name="T80" fmla="*/ 26 w 202"/>
                <a:gd name="T81" fmla="*/ 304 h 976"/>
                <a:gd name="T82" fmla="*/ 35 w 202"/>
                <a:gd name="T83" fmla="*/ 278 h 976"/>
                <a:gd name="T84" fmla="*/ 46 w 202"/>
                <a:gd name="T85" fmla="*/ 254 h 976"/>
                <a:gd name="T86" fmla="*/ 57 w 202"/>
                <a:gd name="T87" fmla="*/ 230 h 976"/>
                <a:gd name="T88" fmla="*/ 70 w 202"/>
                <a:gd name="T89" fmla="*/ 205 h 976"/>
                <a:gd name="T90" fmla="*/ 84 w 202"/>
                <a:gd name="T91" fmla="*/ 182 h 976"/>
                <a:gd name="T92" fmla="*/ 98 w 202"/>
                <a:gd name="T93" fmla="*/ 159 h 976"/>
                <a:gd name="T94" fmla="*/ 114 w 202"/>
                <a:gd name="T95" fmla="*/ 135 h 976"/>
                <a:gd name="T96" fmla="*/ 130 w 202"/>
                <a:gd name="T97" fmla="*/ 109 h 976"/>
                <a:gd name="T98" fmla="*/ 148 w 202"/>
                <a:gd name="T99" fmla="*/ 84 h 976"/>
                <a:gd name="T100" fmla="*/ 164 w 202"/>
                <a:gd name="T101" fmla="*/ 57 h 976"/>
                <a:gd name="T102" fmla="*/ 183 w 202"/>
                <a:gd name="T103" fmla="*/ 30 h 976"/>
                <a:gd name="T104" fmla="*/ 192 w 202"/>
                <a:gd name="T105" fmla="*/ 14 h 976"/>
                <a:gd name="T106" fmla="*/ 202 w 202"/>
                <a:gd name="T107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02" h="976">
                  <a:moveTo>
                    <a:pt x="202" y="976"/>
                  </a:moveTo>
                  <a:lnTo>
                    <a:pt x="186" y="961"/>
                  </a:lnTo>
                  <a:lnTo>
                    <a:pt x="172" y="945"/>
                  </a:lnTo>
                  <a:lnTo>
                    <a:pt x="158" y="929"/>
                  </a:lnTo>
                  <a:lnTo>
                    <a:pt x="144" y="913"/>
                  </a:lnTo>
                  <a:lnTo>
                    <a:pt x="132" y="896"/>
                  </a:lnTo>
                  <a:lnTo>
                    <a:pt x="120" y="879"/>
                  </a:lnTo>
                  <a:lnTo>
                    <a:pt x="109" y="862"/>
                  </a:lnTo>
                  <a:lnTo>
                    <a:pt x="98" y="844"/>
                  </a:lnTo>
                  <a:lnTo>
                    <a:pt x="88" y="827"/>
                  </a:lnTo>
                  <a:lnTo>
                    <a:pt x="78" y="809"/>
                  </a:lnTo>
                  <a:lnTo>
                    <a:pt x="69" y="790"/>
                  </a:lnTo>
                  <a:lnTo>
                    <a:pt x="62" y="772"/>
                  </a:lnTo>
                  <a:lnTo>
                    <a:pt x="54" y="755"/>
                  </a:lnTo>
                  <a:lnTo>
                    <a:pt x="46" y="736"/>
                  </a:lnTo>
                  <a:lnTo>
                    <a:pt x="39" y="717"/>
                  </a:lnTo>
                  <a:lnTo>
                    <a:pt x="34" y="699"/>
                  </a:lnTo>
                  <a:lnTo>
                    <a:pt x="28" y="681"/>
                  </a:lnTo>
                  <a:lnTo>
                    <a:pt x="23" y="662"/>
                  </a:lnTo>
                  <a:lnTo>
                    <a:pt x="18" y="644"/>
                  </a:lnTo>
                  <a:lnTo>
                    <a:pt x="14" y="625"/>
                  </a:lnTo>
                  <a:lnTo>
                    <a:pt x="11" y="608"/>
                  </a:lnTo>
                  <a:lnTo>
                    <a:pt x="7" y="589"/>
                  </a:lnTo>
                  <a:lnTo>
                    <a:pt x="5" y="571"/>
                  </a:lnTo>
                  <a:lnTo>
                    <a:pt x="3" y="554"/>
                  </a:lnTo>
                  <a:lnTo>
                    <a:pt x="2" y="536"/>
                  </a:lnTo>
                  <a:lnTo>
                    <a:pt x="1" y="518"/>
                  </a:lnTo>
                  <a:lnTo>
                    <a:pt x="0" y="501"/>
                  </a:lnTo>
                  <a:lnTo>
                    <a:pt x="0" y="484"/>
                  </a:lnTo>
                  <a:lnTo>
                    <a:pt x="0" y="466"/>
                  </a:lnTo>
                  <a:lnTo>
                    <a:pt x="0" y="450"/>
                  </a:lnTo>
                  <a:lnTo>
                    <a:pt x="1" y="434"/>
                  </a:lnTo>
                  <a:lnTo>
                    <a:pt x="2" y="418"/>
                  </a:lnTo>
                  <a:lnTo>
                    <a:pt x="4" y="402"/>
                  </a:lnTo>
                  <a:lnTo>
                    <a:pt x="6" y="387"/>
                  </a:lnTo>
                  <a:lnTo>
                    <a:pt x="9" y="372"/>
                  </a:lnTo>
                  <a:lnTo>
                    <a:pt x="12" y="358"/>
                  </a:lnTo>
                  <a:lnTo>
                    <a:pt x="15" y="344"/>
                  </a:lnTo>
                  <a:lnTo>
                    <a:pt x="18" y="330"/>
                  </a:lnTo>
                  <a:lnTo>
                    <a:pt x="22" y="317"/>
                  </a:lnTo>
                  <a:lnTo>
                    <a:pt x="26" y="304"/>
                  </a:lnTo>
                  <a:lnTo>
                    <a:pt x="35" y="278"/>
                  </a:lnTo>
                  <a:lnTo>
                    <a:pt x="46" y="254"/>
                  </a:lnTo>
                  <a:lnTo>
                    <a:pt x="57" y="230"/>
                  </a:lnTo>
                  <a:lnTo>
                    <a:pt x="70" y="205"/>
                  </a:lnTo>
                  <a:lnTo>
                    <a:pt x="84" y="182"/>
                  </a:lnTo>
                  <a:lnTo>
                    <a:pt x="98" y="159"/>
                  </a:lnTo>
                  <a:lnTo>
                    <a:pt x="114" y="135"/>
                  </a:lnTo>
                  <a:lnTo>
                    <a:pt x="130" y="109"/>
                  </a:lnTo>
                  <a:lnTo>
                    <a:pt x="148" y="84"/>
                  </a:lnTo>
                  <a:lnTo>
                    <a:pt x="164" y="57"/>
                  </a:lnTo>
                  <a:lnTo>
                    <a:pt x="183" y="30"/>
                  </a:lnTo>
                  <a:lnTo>
                    <a:pt x="192" y="14"/>
                  </a:lnTo>
                  <a:lnTo>
                    <a:pt x="20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45" name="Line 3265"/>
            <p:cNvSpPr>
              <a:spLocks noChangeShapeType="1"/>
            </p:cNvSpPr>
            <p:nvPr/>
          </p:nvSpPr>
          <p:spPr bwMode="auto">
            <a:xfrm flipH="1" flipV="1">
              <a:off x="2171" y="1518"/>
              <a:ext cx="51" cy="7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46" name="Line 3266"/>
            <p:cNvSpPr>
              <a:spLocks noChangeShapeType="1"/>
            </p:cNvSpPr>
            <p:nvPr/>
          </p:nvSpPr>
          <p:spPr bwMode="auto">
            <a:xfrm flipH="1" flipV="1">
              <a:off x="2119" y="1429"/>
              <a:ext cx="52" cy="8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47" name="Line 3267"/>
            <p:cNvSpPr>
              <a:spLocks noChangeShapeType="1"/>
            </p:cNvSpPr>
            <p:nvPr/>
          </p:nvSpPr>
          <p:spPr bwMode="auto">
            <a:xfrm>
              <a:off x="2222" y="1429"/>
              <a:ext cx="51" cy="8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48" name="Line 3268"/>
            <p:cNvSpPr>
              <a:spLocks noChangeShapeType="1"/>
            </p:cNvSpPr>
            <p:nvPr/>
          </p:nvSpPr>
          <p:spPr bwMode="auto">
            <a:xfrm flipH="1" flipV="1">
              <a:off x="2068" y="1518"/>
              <a:ext cx="51" cy="7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49" name="Line 3269"/>
            <p:cNvSpPr>
              <a:spLocks noChangeShapeType="1"/>
            </p:cNvSpPr>
            <p:nvPr/>
          </p:nvSpPr>
          <p:spPr bwMode="auto">
            <a:xfrm flipV="1">
              <a:off x="2068" y="1429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50" name="Line 3270"/>
            <p:cNvSpPr>
              <a:spLocks noChangeShapeType="1"/>
            </p:cNvSpPr>
            <p:nvPr/>
          </p:nvSpPr>
          <p:spPr bwMode="auto">
            <a:xfrm>
              <a:off x="2119" y="1429"/>
              <a:ext cx="52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51" name="Line 3271"/>
            <p:cNvSpPr>
              <a:spLocks noChangeShapeType="1"/>
            </p:cNvSpPr>
            <p:nvPr/>
          </p:nvSpPr>
          <p:spPr bwMode="auto">
            <a:xfrm flipV="1">
              <a:off x="2171" y="1429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52" name="Line 3272"/>
            <p:cNvSpPr>
              <a:spLocks noChangeShapeType="1"/>
            </p:cNvSpPr>
            <p:nvPr/>
          </p:nvSpPr>
          <p:spPr bwMode="auto">
            <a:xfrm flipH="1" flipV="1">
              <a:off x="2376" y="1518"/>
              <a:ext cx="51" cy="7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53" name="Line 3273"/>
            <p:cNvSpPr>
              <a:spLocks noChangeShapeType="1"/>
            </p:cNvSpPr>
            <p:nvPr/>
          </p:nvSpPr>
          <p:spPr bwMode="auto">
            <a:xfrm flipH="1" flipV="1">
              <a:off x="2324" y="1429"/>
              <a:ext cx="52" cy="8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54" name="Line 3274"/>
            <p:cNvSpPr>
              <a:spLocks noChangeShapeType="1"/>
            </p:cNvSpPr>
            <p:nvPr/>
          </p:nvSpPr>
          <p:spPr bwMode="auto">
            <a:xfrm flipH="1" flipV="1">
              <a:off x="2273" y="1518"/>
              <a:ext cx="51" cy="7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55" name="Line 3275"/>
            <p:cNvSpPr>
              <a:spLocks noChangeShapeType="1"/>
            </p:cNvSpPr>
            <p:nvPr/>
          </p:nvSpPr>
          <p:spPr bwMode="auto">
            <a:xfrm>
              <a:off x="2222" y="1429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56" name="Line 3276"/>
            <p:cNvSpPr>
              <a:spLocks noChangeShapeType="1"/>
            </p:cNvSpPr>
            <p:nvPr/>
          </p:nvSpPr>
          <p:spPr bwMode="auto">
            <a:xfrm flipV="1">
              <a:off x="2273" y="1429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57" name="Line 3277"/>
            <p:cNvSpPr>
              <a:spLocks noChangeShapeType="1"/>
            </p:cNvSpPr>
            <p:nvPr/>
          </p:nvSpPr>
          <p:spPr bwMode="auto">
            <a:xfrm>
              <a:off x="2324" y="1429"/>
              <a:ext cx="52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58" name="Line 3278"/>
            <p:cNvSpPr>
              <a:spLocks noChangeShapeType="1"/>
            </p:cNvSpPr>
            <p:nvPr/>
          </p:nvSpPr>
          <p:spPr bwMode="auto">
            <a:xfrm flipV="1">
              <a:off x="2376" y="1473"/>
              <a:ext cx="28" cy="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59" name="Line 3279"/>
            <p:cNvSpPr>
              <a:spLocks noChangeShapeType="1"/>
            </p:cNvSpPr>
            <p:nvPr/>
          </p:nvSpPr>
          <p:spPr bwMode="auto">
            <a:xfrm flipV="1">
              <a:off x="2068" y="2233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60" name="Line 3280"/>
            <p:cNvSpPr>
              <a:spLocks noChangeShapeType="1"/>
            </p:cNvSpPr>
            <p:nvPr/>
          </p:nvSpPr>
          <p:spPr bwMode="auto">
            <a:xfrm>
              <a:off x="2119" y="2233"/>
              <a:ext cx="52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61" name="Line 3281"/>
            <p:cNvSpPr>
              <a:spLocks noChangeShapeType="1"/>
            </p:cNvSpPr>
            <p:nvPr/>
          </p:nvSpPr>
          <p:spPr bwMode="auto">
            <a:xfrm flipV="1">
              <a:off x="2171" y="2233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62" name="Line 3282"/>
            <p:cNvSpPr>
              <a:spLocks noChangeShapeType="1"/>
            </p:cNvSpPr>
            <p:nvPr/>
          </p:nvSpPr>
          <p:spPr bwMode="auto">
            <a:xfrm>
              <a:off x="2222" y="2233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63" name="Line 3283"/>
            <p:cNvSpPr>
              <a:spLocks noChangeShapeType="1"/>
            </p:cNvSpPr>
            <p:nvPr/>
          </p:nvSpPr>
          <p:spPr bwMode="auto">
            <a:xfrm flipV="1">
              <a:off x="2273" y="2233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64" name="Line 3284"/>
            <p:cNvSpPr>
              <a:spLocks noChangeShapeType="1"/>
            </p:cNvSpPr>
            <p:nvPr/>
          </p:nvSpPr>
          <p:spPr bwMode="auto">
            <a:xfrm>
              <a:off x="2324" y="2233"/>
              <a:ext cx="52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65" name="Line 3285"/>
            <p:cNvSpPr>
              <a:spLocks noChangeShapeType="1"/>
            </p:cNvSpPr>
            <p:nvPr/>
          </p:nvSpPr>
          <p:spPr bwMode="auto">
            <a:xfrm flipV="1">
              <a:off x="2376" y="2233"/>
              <a:ext cx="51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366" name="Line 3286"/>
            <p:cNvSpPr>
              <a:spLocks noChangeShapeType="1"/>
            </p:cNvSpPr>
            <p:nvPr/>
          </p:nvSpPr>
          <p:spPr bwMode="auto">
            <a:xfrm>
              <a:off x="2427" y="1496"/>
              <a:ext cx="0" cy="73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71" name="Line 3491"/>
            <p:cNvSpPr>
              <a:spLocks noChangeShapeType="1"/>
            </p:cNvSpPr>
            <p:nvPr/>
          </p:nvSpPr>
          <p:spPr bwMode="auto">
            <a:xfrm flipH="1" flipV="1">
              <a:off x="2404" y="1473"/>
              <a:ext cx="23" cy="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05704" name="Group 3624"/>
          <p:cNvGrpSpPr>
            <a:grpSpLocks/>
          </p:cNvGrpSpPr>
          <p:nvPr/>
        </p:nvGrpSpPr>
        <p:grpSpPr bwMode="auto">
          <a:xfrm>
            <a:off x="944563" y="5195888"/>
            <a:ext cx="3095625" cy="1419225"/>
            <a:chOff x="595" y="3273"/>
            <a:chExt cx="1950" cy="894"/>
          </a:xfrm>
        </p:grpSpPr>
        <p:sp>
          <p:nvSpPr>
            <p:cNvPr id="305472" name="Line 3392"/>
            <p:cNvSpPr>
              <a:spLocks noChangeShapeType="1"/>
            </p:cNvSpPr>
            <p:nvPr/>
          </p:nvSpPr>
          <p:spPr bwMode="auto">
            <a:xfrm flipH="1">
              <a:off x="701" y="4167"/>
              <a:ext cx="33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73" name="Line 3393"/>
            <p:cNvSpPr>
              <a:spLocks noChangeShapeType="1"/>
            </p:cNvSpPr>
            <p:nvPr/>
          </p:nvSpPr>
          <p:spPr bwMode="auto">
            <a:xfrm flipH="1">
              <a:off x="701" y="3273"/>
              <a:ext cx="38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74" name="Line 3394"/>
            <p:cNvSpPr>
              <a:spLocks noChangeShapeType="1"/>
            </p:cNvSpPr>
            <p:nvPr/>
          </p:nvSpPr>
          <p:spPr bwMode="auto">
            <a:xfrm flipH="1" flipV="1">
              <a:off x="2017" y="3273"/>
              <a:ext cx="51" cy="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75" name="Line 3395"/>
            <p:cNvSpPr>
              <a:spLocks noChangeShapeType="1"/>
            </p:cNvSpPr>
            <p:nvPr/>
          </p:nvSpPr>
          <p:spPr bwMode="auto">
            <a:xfrm flipH="1">
              <a:off x="1966" y="3273"/>
              <a:ext cx="51" cy="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76" name="Line 3396"/>
            <p:cNvSpPr>
              <a:spLocks noChangeShapeType="1"/>
            </p:cNvSpPr>
            <p:nvPr/>
          </p:nvSpPr>
          <p:spPr bwMode="auto">
            <a:xfrm flipH="1" flipV="1">
              <a:off x="1911" y="3273"/>
              <a:ext cx="55" cy="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77" name="Line 3397"/>
            <p:cNvSpPr>
              <a:spLocks noChangeShapeType="1"/>
            </p:cNvSpPr>
            <p:nvPr/>
          </p:nvSpPr>
          <p:spPr bwMode="auto">
            <a:xfrm flipH="1">
              <a:off x="1860" y="3273"/>
              <a:ext cx="51" cy="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78" name="Line 3398"/>
            <p:cNvSpPr>
              <a:spLocks noChangeShapeType="1"/>
            </p:cNvSpPr>
            <p:nvPr/>
          </p:nvSpPr>
          <p:spPr bwMode="auto">
            <a:xfrm flipH="1" flipV="1">
              <a:off x="1809" y="3273"/>
              <a:ext cx="51" cy="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79" name="Line 3399"/>
            <p:cNvSpPr>
              <a:spLocks noChangeShapeType="1"/>
            </p:cNvSpPr>
            <p:nvPr/>
          </p:nvSpPr>
          <p:spPr bwMode="auto">
            <a:xfrm flipH="1">
              <a:off x="1757" y="3273"/>
              <a:ext cx="52" cy="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80" name="Line 3400"/>
            <p:cNvSpPr>
              <a:spLocks noChangeShapeType="1"/>
            </p:cNvSpPr>
            <p:nvPr/>
          </p:nvSpPr>
          <p:spPr bwMode="auto">
            <a:xfrm flipH="1" flipV="1">
              <a:off x="1706" y="3273"/>
              <a:ext cx="51" cy="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81" name="Line 3401"/>
            <p:cNvSpPr>
              <a:spLocks noChangeShapeType="1"/>
            </p:cNvSpPr>
            <p:nvPr/>
          </p:nvSpPr>
          <p:spPr bwMode="auto">
            <a:xfrm flipH="1">
              <a:off x="1655" y="3273"/>
              <a:ext cx="51" cy="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82" name="Line 3402"/>
            <p:cNvSpPr>
              <a:spLocks noChangeShapeType="1"/>
            </p:cNvSpPr>
            <p:nvPr/>
          </p:nvSpPr>
          <p:spPr bwMode="auto">
            <a:xfrm flipH="1" flipV="1">
              <a:off x="1604" y="3273"/>
              <a:ext cx="51" cy="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83" name="Line 3403"/>
            <p:cNvSpPr>
              <a:spLocks noChangeShapeType="1"/>
            </p:cNvSpPr>
            <p:nvPr/>
          </p:nvSpPr>
          <p:spPr bwMode="auto">
            <a:xfrm flipH="1">
              <a:off x="1553" y="3273"/>
              <a:ext cx="51" cy="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84" name="Line 3404"/>
            <p:cNvSpPr>
              <a:spLocks noChangeShapeType="1"/>
            </p:cNvSpPr>
            <p:nvPr/>
          </p:nvSpPr>
          <p:spPr bwMode="auto">
            <a:xfrm flipH="1" flipV="1">
              <a:off x="1501" y="3273"/>
              <a:ext cx="52" cy="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85" name="Line 3405"/>
            <p:cNvSpPr>
              <a:spLocks noChangeShapeType="1"/>
            </p:cNvSpPr>
            <p:nvPr/>
          </p:nvSpPr>
          <p:spPr bwMode="auto">
            <a:xfrm flipH="1">
              <a:off x="1450" y="3273"/>
              <a:ext cx="51" cy="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86" name="Line 3406"/>
            <p:cNvSpPr>
              <a:spLocks noChangeShapeType="1"/>
            </p:cNvSpPr>
            <p:nvPr/>
          </p:nvSpPr>
          <p:spPr bwMode="auto">
            <a:xfrm flipH="1" flipV="1">
              <a:off x="1399" y="3273"/>
              <a:ext cx="51" cy="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87" name="Line 3407"/>
            <p:cNvSpPr>
              <a:spLocks noChangeShapeType="1"/>
            </p:cNvSpPr>
            <p:nvPr/>
          </p:nvSpPr>
          <p:spPr bwMode="auto">
            <a:xfrm flipH="1">
              <a:off x="1344" y="3273"/>
              <a:ext cx="55" cy="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88" name="Line 3408"/>
            <p:cNvSpPr>
              <a:spLocks noChangeShapeType="1"/>
            </p:cNvSpPr>
            <p:nvPr/>
          </p:nvSpPr>
          <p:spPr bwMode="auto">
            <a:xfrm flipH="1" flipV="1">
              <a:off x="1293" y="3273"/>
              <a:ext cx="51" cy="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89" name="Line 3409"/>
            <p:cNvSpPr>
              <a:spLocks noChangeShapeType="1"/>
            </p:cNvSpPr>
            <p:nvPr/>
          </p:nvSpPr>
          <p:spPr bwMode="auto">
            <a:xfrm flipH="1">
              <a:off x="1242" y="3273"/>
              <a:ext cx="51" cy="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90" name="Line 3410"/>
            <p:cNvSpPr>
              <a:spLocks noChangeShapeType="1"/>
            </p:cNvSpPr>
            <p:nvPr/>
          </p:nvSpPr>
          <p:spPr bwMode="auto">
            <a:xfrm flipH="1" flipV="1">
              <a:off x="1191" y="3273"/>
              <a:ext cx="51" cy="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91" name="Line 3411"/>
            <p:cNvSpPr>
              <a:spLocks noChangeShapeType="1"/>
            </p:cNvSpPr>
            <p:nvPr/>
          </p:nvSpPr>
          <p:spPr bwMode="auto">
            <a:xfrm flipH="1">
              <a:off x="1139" y="3273"/>
              <a:ext cx="52" cy="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92" name="Line 3412"/>
            <p:cNvSpPr>
              <a:spLocks noChangeShapeType="1"/>
            </p:cNvSpPr>
            <p:nvPr/>
          </p:nvSpPr>
          <p:spPr bwMode="auto">
            <a:xfrm flipH="1" flipV="1">
              <a:off x="1088" y="3273"/>
              <a:ext cx="51" cy="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93" name="Line 3413"/>
            <p:cNvSpPr>
              <a:spLocks noChangeShapeType="1"/>
            </p:cNvSpPr>
            <p:nvPr/>
          </p:nvSpPr>
          <p:spPr bwMode="auto">
            <a:xfrm flipH="1" flipV="1">
              <a:off x="2017" y="4077"/>
              <a:ext cx="51" cy="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94" name="Line 3414"/>
            <p:cNvSpPr>
              <a:spLocks noChangeShapeType="1"/>
            </p:cNvSpPr>
            <p:nvPr/>
          </p:nvSpPr>
          <p:spPr bwMode="auto">
            <a:xfrm flipH="1">
              <a:off x="1966" y="4077"/>
              <a:ext cx="51" cy="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95" name="Line 3415"/>
            <p:cNvSpPr>
              <a:spLocks noChangeShapeType="1"/>
            </p:cNvSpPr>
            <p:nvPr/>
          </p:nvSpPr>
          <p:spPr bwMode="auto">
            <a:xfrm flipH="1" flipV="1">
              <a:off x="1911" y="4077"/>
              <a:ext cx="55" cy="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96" name="Line 3416"/>
            <p:cNvSpPr>
              <a:spLocks noChangeShapeType="1"/>
            </p:cNvSpPr>
            <p:nvPr/>
          </p:nvSpPr>
          <p:spPr bwMode="auto">
            <a:xfrm flipH="1">
              <a:off x="1860" y="4077"/>
              <a:ext cx="51" cy="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97" name="Line 3417"/>
            <p:cNvSpPr>
              <a:spLocks noChangeShapeType="1"/>
            </p:cNvSpPr>
            <p:nvPr/>
          </p:nvSpPr>
          <p:spPr bwMode="auto">
            <a:xfrm flipH="1" flipV="1">
              <a:off x="1809" y="4077"/>
              <a:ext cx="51" cy="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98" name="Line 3418"/>
            <p:cNvSpPr>
              <a:spLocks noChangeShapeType="1"/>
            </p:cNvSpPr>
            <p:nvPr/>
          </p:nvSpPr>
          <p:spPr bwMode="auto">
            <a:xfrm flipH="1">
              <a:off x="1757" y="4077"/>
              <a:ext cx="52" cy="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499" name="Line 3419"/>
            <p:cNvSpPr>
              <a:spLocks noChangeShapeType="1"/>
            </p:cNvSpPr>
            <p:nvPr/>
          </p:nvSpPr>
          <p:spPr bwMode="auto">
            <a:xfrm flipH="1" flipV="1">
              <a:off x="1706" y="4077"/>
              <a:ext cx="51" cy="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00" name="Line 3420"/>
            <p:cNvSpPr>
              <a:spLocks noChangeShapeType="1"/>
            </p:cNvSpPr>
            <p:nvPr/>
          </p:nvSpPr>
          <p:spPr bwMode="auto">
            <a:xfrm flipH="1">
              <a:off x="1655" y="4077"/>
              <a:ext cx="51" cy="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01" name="Line 3421"/>
            <p:cNvSpPr>
              <a:spLocks noChangeShapeType="1"/>
            </p:cNvSpPr>
            <p:nvPr/>
          </p:nvSpPr>
          <p:spPr bwMode="auto">
            <a:xfrm flipH="1" flipV="1">
              <a:off x="1604" y="4077"/>
              <a:ext cx="51" cy="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02" name="Line 3422"/>
            <p:cNvSpPr>
              <a:spLocks noChangeShapeType="1"/>
            </p:cNvSpPr>
            <p:nvPr/>
          </p:nvSpPr>
          <p:spPr bwMode="auto">
            <a:xfrm flipH="1">
              <a:off x="1553" y="4077"/>
              <a:ext cx="51" cy="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03" name="Line 3423"/>
            <p:cNvSpPr>
              <a:spLocks noChangeShapeType="1"/>
            </p:cNvSpPr>
            <p:nvPr/>
          </p:nvSpPr>
          <p:spPr bwMode="auto">
            <a:xfrm flipH="1" flipV="1">
              <a:off x="1501" y="4077"/>
              <a:ext cx="52" cy="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04" name="Line 3424"/>
            <p:cNvSpPr>
              <a:spLocks noChangeShapeType="1"/>
            </p:cNvSpPr>
            <p:nvPr/>
          </p:nvSpPr>
          <p:spPr bwMode="auto">
            <a:xfrm flipH="1">
              <a:off x="1450" y="4077"/>
              <a:ext cx="51" cy="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05" name="Line 3425"/>
            <p:cNvSpPr>
              <a:spLocks noChangeShapeType="1"/>
            </p:cNvSpPr>
            <p:nvPr/>
          </p:nvSpPr>
          <p:spPr bwMode="auto">
            <a:xfrm flipH="1" flipV="1">
              <a:off x="1399" y="4077"/>
              <a:ext cx="51" cy="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06" name="Line 3426"/>
            <p:cNvSpPr>
              <a:spLocks noChangeShapeType="1"/>
            </p:cNvSpPr>
            <p:nvPr/>
          </p:nvSpPr>
          <p:spPr bwMode="auto">
            <a:xfrm flipH="1">
              <a:off x="1344" y="4077"/>
              <a:ext cx="55" cy="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07" name="Line 3427"/>
            <p:cNvSpPr>
              <a:spLocks noChangeShapeType="1"/>
            </p:cNvSpPr>
            <p:nvPr/>
          </p:nvSpPr>
          <p:spPr bwMode="auto">
            <a:xfrm flipH="1" flipV="1">
              <a:off x="1293" y="4077"/>
              <a:ext cx="51" cy="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08" name="Line 3428"/>
            <p:cNvSpPr>
              <a:spLocks noChangeShapeType="1"/>
            </p:cNvSpPr>
            <p:nvPr/>
          </p:nvSpPr>
          <p:spPr bwMode="auto">
            <a:xfrm flipH="1">
              <a:off x="1242" y="4077"/>
              <a:ext cx="51" cy="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09" name="Line 3429"/>
            <p:cNvSpPr>
              <a:spLocks noChangeShapeType="1"/>
            </p:cNvSpPr>
            <p:nvPr/>
          </p:nvSpPr>
          <p:spPr bwMode="auto">
            <a:xfrm flipH="1" flipV="1">
              <a:off x="1191" y="4077"/>
              <a:ext cx="51" cy="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10" name="Line 3430"/>
            <p:cNvSpPr>
              <a:spLocks noChangeShapeType="1"/>
            </p:cNvSpPr>
            <p:nvPr/>
          </p:nvSpPr>
          <p:spPr bwMode="auto">
            <a:xfrm flipH="1">
              <a:off x="1139" y="4077"/>
              <a:ext cx="52" cy="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11" name="Line 3431"/>
            <p:cNvSpPr>
              <a:spLocks noChangeShapeType="1"/>
            </p:cNvSpPr>
            <p:nvPr/>
          </p:nvSpPr>
          <p:spPr bwMode="auto">
            <a:xfrm flipH="1" flipV="1">
              <a:off x="1966" y="3363"/>
              <a:ext cx="51" cy="71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12" name="Line 3432"/>
            <p:cNvSpPr>
              <a:spLocks noChangeShapeType="1"/>
            </p:cNvSpPr>
            <p:nvPr/>
          </p:nvSpPr>
          <p:spPr bwMode="auto">
            <a:xfrm flipH="1" flipV="1">
              <a:off x="1911" y="3273"/>
              <a:ext cx="55" cy="89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13" name="Line 3433"/>
            <p:cNvSpPr>
              <a:spLocks noChangeShapeType="1"/>
            </p:cNvSpPr>
            <p:nvPr/>
          </p:nvSpPr>
          <p:spPr bwMode="auto">
            <a:xfrm>
              <a:off x="2017" y="3273"/>
              <a:ext cx="51" cy="89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14" name="Line 3434"/>
            <p:cNvSpPr>
              <a:spLocks noChangeShapeType="1"/>
            </p:cNvSpPr>
            <p:nvPr/>
          </p:nvSpPr>
          <p:spPr bwMode="auto">
            <a:xfrm flipH="1" flipV="1">
              <a:off x="1860" y="3363"/>
              <a:ext cx="51" cy="71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15" name="Line 3435"/>
            <p:cNvSpPr>
              <a:spLocks noChangeShapeType="1"/>
            </p:cNvSpPr>
            <p:nvPr/>
          </p:nvSpPr>
          <p:spPr bwMode="auto">
            <a:xfrm flipH="1" flipV="1">
              <a:off x="1809" y="3273"/>
              <a:ext cx="51" cy="89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16" name="Line 3436"/>
            <p:cNvSpPr>
              <a:spLocks noChangeShapeType="1"/>
            </p:cNvSpPr>
            <p:nvPr/>
          </p:nvSpPr>
          <p:spPr bwMode="auto">
            <a:xfrm flipH="1" flipV="1">
              <a:off x="1757" y="3363"/>
              <a:ext cx="52" cy="71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17" name="Line 3437"/>
            <p:cNvSpPr>
              <a:spLocks noChangeShapeType="1"/>
            </p:cNvSpPr>
            <p:nvPr/>
          </p:nvSpPr>
          <p:spPr bwMode="auto">
            <a:xfrm flipH="1" flipV="1">
              <a:off x="1706" y="3273"/>
              <a:ext cx="51" cy="89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18" name="Line 3438"/>
            <p:cNvSpPr>
              <a:spLocks noChangeShapeType="1"/>
            </p:cNvSpPr>
            <p:nvPr/>
          </p:nvSpPr>
          <p:spPr bwMode="auto">
            <a:xfrm flipH="1" flipV="1">
              <a:off x="1655" y="3363"/>
              <a:ext cx="51" cy="71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19" name="Line 3439"/>
            <p:cNvSpPr>
              <a:spLocks noChangeShapeType="1"/>
            </p:cNvSpPr>
            <p:nvPr/>
          </p:nvSpPr>
          <p:spPr bwMode="auto">
            <a:xfrm flipH="1" flipV="1">
              <a:off x="1604" y="3273"/>
              <a:ext cx="51" cy="89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20" name="Line 3440"/>
            <p:cNvSpPr>
              <a:spLocks noChangeShapeType="1"/>
            </p:cNvSpPr>
            <p:nvPr/>
          </p:nvSpPr>
          <p:spPr bwMode="auto">
            <a:xfrm flipH="1" flipV="1">
              <a:off x="1553" y="3363"/>
              <a:ext cx="51" cy="71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21" name="Line 3441"/>
            <p:cNvSpPr>
              <a:spLocks noChangeShapeType="1"/>
            </p:cNvSpPr>
            <p:nvPr/>
          </p:nvSpPr>
          <p:spPr bwMode="auto">
            <a:xfrm flipH="1" flipV="1">
              <a:off x="1501" y="3273"/>
              <a:ext cx="52" cy="89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22" name="Line 3442"/>
            <p:cNvSpPr>
              <a:spLocks noChangeShapeType="1"/>
            </p:cNvSpPr>
            <p:nvPr/>
          </p:nvSpPr>
          <p:spPr bwMode="auto">
            <a:xfrm flipH="1" flipV="1">
              <a:off x="1450" y="3363"/>
              <a:ext cx="51" cy="71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23" name="Line 3443"/>
            <p:cNvSpPr>
              <a:spLocks noChangeShapeType="1"/>
            </p:cNvSpPr>
            <p:nvPr/>
          </p:nvSpPr>
          <p:spPr bwMode="auto">
            <a:xfrm flipH="1" flipV="1">
              <a:off x="1399" y="3273"/>
              <a:ext cx="51" cy="89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24" name="Line 3444"/>
            <p:cNvSpPr>
              <a:spLocks noChangeShapeType="1"/>
            </p:cNvSpPr>
            <p:nvPr/>
          </p:nvSpPr>
          <p:spPr bwMode="auto">
            <a:xfrm flipH="1" flipV="1">
              <a:off x="1344" y="3363"/>
              <a:ext cx="55" cy="71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25" name="Line 3445"/>
            <p:cNvSpPr>
              <a:spLocks noChangeShapeType="1"/>
            </p:cNvSpPr>
            <p:nvPr/>
          </p:nvSpPr>
          <p:spPr bwMode="auto">
            <a:xfrm flipH="1" flipV="1">
              <a:off x="1293" y="3273"/>
              <a:ext cx="51" cy="89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26" name="Line 3446"/>
            <p:cNvSpPr>
              <a:spLocks noChangeShapeType="1"/>
            </p:cNvSpPr>
            <p:nvPr/>
          </p:nvSpPr>
          <p:spPr bwMode="auto">
            <a:xfrm flipH="1" flipV="1">
              <a:off x="1242" y="3363"/>
              <a:ext cx="51" cy="71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27" name="Line 3447"/>
            <p:cNvSpPr>
              <a:spLocks noChangeShapeType="1"/>
            </p:cNvSpPr>
            <p:nvPr/>
          </p:nvSpPr>
          <p:spPr bwMode="auto">
            <a:xfrm flipH="1" flipV="1">
              <a:off x="1191" y="3273"/>
              <a:ext cx="51" cy="89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28" name="Line 3448"/>
            <p:cNvSpPr>
              <a:spLocks noChangeShapeType="1"/>
            </p:cNvSpPr>
            <p:nvPr/>
          </p:nvSpPr>
          <p:spPr bwMode="auto">
            <a:xfrm flipH="1" flipV="1">
              <a:off x="1139" y="3363"/>
              <a:ext cx="52" cy="71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29" name="Line 3449"/>
            <p:cNvSpPr>
              <a:spLocks noChangeShapeType="1"/>
            </p:cNvSpPr>
            <p:nvPr/>
          </p:nvSpPr>
          <p:spPr bwMode="auto">
            <a:xfrm flipH="1" flipV="1">
              <a:off x="1088" y="3273"/>
              <a:ext cx="51" cy="89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30" name="Freeform 3450"/>
            <p:cNvSpPr>
              <a:spLocks/>
            </p:cNvSpPr>
            <p:nvPr/>
          </p:nvSpPr>
          <p:spPr bwMode="auto">
            <a:xfrm>
              <a:off x="701" y="3722"/>
              <a:ext cx="93" cy="445"/>
            </a:xfrm>
            <a:custGeom>
              <a:avLst/>
              <a:gdLst>
                <a:gd name="T0" fmla="*/ 0 w 202"/>
                <a:gd name="T1" fmla="*/ 0 h 976"/>
                <a:gd name="T2" fmla="*/ 15 w 202"/>
                <a:gd name="T3" fmla="*/ 15 h 976"/>
                <a:gd name="T4" fmla="*/ 30 w 202"/>
                <a:gd name="T5" fmla="*/ 31 h 976"/>
                <a:gd name="T6" fmla="*/ 43 w 202"/>
                <a:gd name="T7" fmla="*/ 47 h 976"/>
                <a:gd name="T8" fmla="*/ 56 w 202"/>
                <a:gd name="T9" fmla="*/ 63 h 976"/>
                <a:gd name="T10" fmla="*/ 70 w 202"/>
                <a:gd name="T11" fmla="*/ 81 h 976"/>
                <a:gd name="T12" fmla="*/ 82 w 202"/>
                <a:gd name="T13" fmla="*/ 97 h 976"/>
                <a:gd name="T14" fmla="*/ 93 w 202"/>
                <a:gd name="T15" fmla="*/ 115 h 976"/>
                <a:gd name="T16" fmla="*/ 104 w 202"/>
                <a:gd name="T17" fmla="*/ 131 h 976"/>
                <a:gd name="T18" fmla="*/ 114 w 202"/>
                <a:gd name="T19" fmla="*/ 149 h 976"/>
                <a:gd name="T20" fmla="*/ 123 w 202"/>
                <a:gd name="T21" fmla="*/ 167 h 976"/>
                <a:gd name="T22" fmla="*/ 131 w 202"/>
                <a:gd name="T23" fmla="*/ 186 h 976"/>
                <a:gd name="T24" fmla="*/ 140 w 202"/>
                <a:gd name="T25" fmla="*/ 203 h 976"/>
                <a:gd name="T26" fmla="*/ 148 w 202"/>
                <a:gd name="T27" fmla="*/ 222 h 976"/>
                <a:gd name="T28" fmla="*/ 156 w 202"/>
                <a:gd name="T29" fmla="*/ 240 h 976"/>
                <a:gd name="T30" fmla="*/ 162 w 202"/>
                <a:gd name="T31" fmla="*/ 259 h 976"/>
                <a:gd name="T32" fmla="*/ 168 w 202"/>
                <a:gd name="T33" fmla="*/ 276 h 976"/>
                <a:gd name="T34" fmla="*/ 173 w 202"/>
                <a:gd name="T35" fmla="*/ 295 h 976"/>
                <a:gd name="T36" fmla="*/ 179 w 202"/>
                <a:gd name="T37" fmla="*/ 314 h 976"/>
                <a:gd name="T38" fmla="*/ 183 w 202"/>
                <a:gd name="T39" fmla="*/ 331 h 976"/>
                <a:gd name="T40" fmla="*/ 187 w 202"/>
                <a:gd name="T41" fmla="*/ 350 h 976"/>
                <a:gd name="T42" fmla="*/ 191 w 202"/>
                <a:gd name="T43" fmla="*/ 368 h 976"/>
                <a:gd name="T44" fmla="*/ 193 w 202"/>
                <a:gd name="T45" fmla="*/ 387 h 976"/>
                <a:gd name="T46" fmla="*/ 197 w 202"/>
                <a:gd name="T47" fmla="*/ 404 h 976"/>
                <a:gd name="T48" fmla="*/ 199 w 202"/>
                <a:gd name="T49" fmla="*/ 422 h 976"/>
                <a:gd name="T50" fmla="*/ 200 w 202"/>
                <a:gd name="T51" fmla="*/ 440 h 976"/>
                <a:gd name="T52" fmla="*/ 201 w 202"/>
                <a:gd name="T53" fmla="*/ 457 h 976"/>
                <a:gd name="T54" fmla="*/ 202 w 202"/>
                <a:gd name="T55" fmla="*/ 475 h 976"/>
                <a:gd name="T56" fmla="*/ 202 w 202"/>
                <a:gd name="T57" fmla="*/ 492 h 976"/>
                <a:gd name="T58" fmla="*/ 202 w 202"/>
                <a:gd name="T59" fmla="*/ 509 h 976"/>
                <a:gd name="T60" fmla="*/ 201 w 202"/>
                <a:gd name="T61" fmla="*/ 526 h 976"/>
                <a:gd name="T62" fmla="*/ 201 w 202"/>
                <a:gd name="T63" fmla="*/ 541 h 976"/>
                <a:gd name="T64" fmla="*/ 199 w 202"/>
                <a:gd name="T65" fmla="*/ 558 h 976"/>
                <a:gd name="T66" fmla="*/ 198 w 202"/>
                <a:gd name="T67" fmla="*/ 574 h 976"/>
                <a:gd name="T68" fmla="*/ 196 w 202"/>
                <a:gd name="T69" fmla="*/ 589 h 976"/>
                <a:gd name="T70" fmla="*/ 193 w 202"/>
                <a:gd name="T71" fmla="*/ 603 h 976"/>
                <a:gd name="T72" fmla="*/ 190 w 202"/>
                <a:gd name="T73" fmla="*/ 618 h 976"/>
                <a:gd name="T74" fmla="*/ 187 w 202"/>
                <a:gd name="T75" fmla="*/ 632 h 976"/>
                <a:gd name="T76" fmla="*/ 183 w 202"/>
                <a:gd name="T77" fmla="*/ 645 h 976"/>
                <a:gd name="T78" fmla="*/ 179 w 202"/>
                <a:gd name="T79" fmla="*/ 659 h 976"/>
                <a:gd name="T80" fmla="*/ 176 w 202"/>
                <a:gd name="T81" fmla="*/ 672 h 976"/>
                <a:gd name="T82" fmla="*/ 166 w 202"/>
                <a:gd name="T83" fmla="*/ 697 h 976"/>
                <a:gd name="T84" fmla="*/ 156 w 202"/>
                <a:gd name="T85" fmla="*/ 723 h 976"/>
                <a:gd name="T86" fmla="*/ 144 w 202"/>
                <a:gd name="T87" fmla="*/ 746 h 976"/>
                <a:gd name="T88" fmla="*/ 131 w 202"/>
                <a:gd name="T89" fmla="*/ 770 h 976"/>
                <a:gd name="T90" fmla="*/ 117 w 202"/>
                <a:gd name="T91" fmla="*/ 793 h 976"/>
                <a:gd name="T92" fmla="*/ 103 w 202"/>
                <a:gd name="T93" fmla="*/ 818 h 976"/>
                <a:gd name="T94" fmla="*/ 87 w 202"/>
                <a:gd name="T95" fmla="*/ 841 h 976"/>
                <a:gd name="T96" fmla="*/ 72 w 202"/>
                <a:gd name="T97" fmla="*/ 866 h 976"/>
                <a:gd name="T98" fmla="*/ 54 w 202"/>
                <a:gd name="T99" fmla="*/ 892 h 976"/>
                <a:gd name="T100" fmla="*/ 36 w 202"/>
                <a:gd name="T101" fmla="*/ 918 h 976"/>
                <a:gd name="T102" fmla="*/ 19 w 202"/>
                <a:gd name="T103" fmla="*/ 947 h 976"/>
                <a:gd name="T104" fmla="*/ 9 w 202"/>
                <a:gd name="T105" fmla="*/ 961 h 976"/>
                <a:gd name="T106" fmla="*/ 0 w 202"/>
                <a:gd name="T107" fmla="*/ 976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02" h="976">
                  <a:moveTo>
                    <a:pt x="0" y="0"/>
                  </a:moveTo>
                  <a:lnTo>
                    <a:pt x="15" y="15"/>
                  </a:lnTo>
                  <a:lnTo>
                    <a:pt x="30" y="31"/>
                  </a:lnTo>
                  <a:lnTo>
                    <a:pt x="43" y="47"/>
                  </a:lnTo>
                  <a:lnTo>
                    <a:pt x="56" y="63"/>
                  </a:lnTo>
                  <a:lnTo>
                    <a:pt x="70" y="81"/>
                  </a:lnTo>
                  <a:lnTo>
                    <a:pt x="82" y="97"/>
                  </a:lnTo>
                  <a:lnTo>
                    <a:pt x="93" y="115"/>
                  </a:lnTo>
                  <a:lnTo>
                    <a:pt x="104" y="131"/>
                  </a:lnTo>
                  <a:lnTo>
                    <a:pt x="114" y="149"/>
                  </a:lnTo>
                  <a:lnTo>
                    <a:pt x="123" y="167"/>
                  </a:lnTo>
                  <a:lnTo>
                    <a:pt x="131" y="186"/>
                  </a:lnTo>
                  <a:lnTo>
                    <a:pt x="140" y="203"/>
                  </a:lnTo>
                  <a:lnTo>
                    <a:pt x="148" y="222"/>
                  </a:lnTo>
                  <a:lnTo>
                    <a:pt x="156" y="240"/>
                  </a:lnTo>
                  <a:lnTo>
                    <a:pt x="162" y="259"/>
                  </a:lnTo>
                  <a:lnTo>
                    <a:pt x="168" y="276"/>
                  </a:lnTo>
                  <a:lnTo>
                    <a:pt x="173" y="295"/>
                  </a:lnTo>
                  <a:lnTo>
                    <a:pt x="179" y="314"/>
                  </a:lnTo>
                  <a:lnTo>
                    <a:pt x="183" y="331"/>
                  </a:lnTo>
                  <a:lnTo>
                    <a:pt x="187" y="350"/>
                  </a:lnTo>
                  <a:lnTo>
                    <a:pt x="191" y="368"/>
                  </a:lnTo>
                  <a:lnTo>
                    <a:pt x="193" y="387"/>
                  </a:lnTo>
                  <a:lnTo>
                    <a:pt x="197" y="404"/>
                  </a:lnTo>
                  <a:lnTo>
                    <a:pt x="199" y="422"/>
                  </a:lnTo>
                  <a:lnTo>
                    <a:pt x="200" y="440"/>
                  </a:lnTo>
                  <a:lnTo>
                    <a:pt x="201" y="457"/>
                  </a:lnTo>
                  <a:lnTo>
                    <a:pt x="202" y="475"/>
                  </a:lnTo>
                  <a:lnTo>
                    <a:pt x="202" y="492"/>
                  </a:lnTo>
                  <a:lnTo>
                    <a:pt x="202" y="509"/>
                  </a:lnTo>
                  <a:lnTo>
                    <a:pt x="201" y="526"/>
                  </a:lnTo>
                  <a:lnTo>
                    <a:pt x="201" y="541"/>
                  </a:lnTo>
                  <a:lnTo>
                    <a:pt x="199" y="558"/>
                  </a:lnTo>
                  <a:lnTo>
                    <a:pt x="198" y="574"/>
                  </a:lnTo>
                  <a:lnTo>
                    <a:pt x="196" y="589"/>
                  </a:lnTo>
                  <a:lnTo>
                    <a:pt x="193" y="603"/>
                  </a:lnTo>
                  <a:lnTo>
                    <a:pt x="190" y="618"/>
                  </a:lnTo>
                  <a:lnTo>
                    <a:pt x="187" y="632"/>
                  </a:lnTo>
                  <a:lnTo>
                    <a:pt x="183" y="645"/>
                  </a:lnTo>
                  <a:lnTo>
                    <a:pt x="179" y="659"/>
                  </a:lnTo>
                  <a:lnTo>
                    <a:pt x="176" y="672"/>
                  </a:lnTo>
                  <a:lnTo>
                    <a:pt x="166" y="697"/>
                  </a:lnTo>
                  <a:lnTo>
                    <a:pt x="156" y="723"/>
                  </a:lnTo>
                  <a:lnTo>
                    <a:pt x="144" y="746"/>
                  </a:lnTo>
                  <a:lnTo>
                    <a:pt x="131" y="770"/>
                  </a:lnTo>
                  <a:lnTo>
                    <a:pt x="117" y="793"/>
                  </a:lnTo>
                  <a:lnTo>
                    <a:pt x="103" y="818"/>
                  </a:lnTo>
                  <a:lnTo>
                    <a:pt x="87" y="841"/>
                  </a:lnTo>
                  <a:lnTo>
                    <a:pt x="72" y="866"/>
                  </a:lnTo>
                  <a:lnTo>
                    <a:pt x="54" y="892"/>
                  </a:lnTo>
                  <a:lnTo>
                    <a:pt x="36" y="918"/>
                  </a:lnTo>
                  <a:lnTo>
                    <a:pt x="19" y="947"/>
                  </a:lnTo>
                  <a:lnTo>
                    <a:pt x="9" y="961"/>
                  </a:lnTo>
                  <a:lnTo>
                    <a:pt x="0" y="97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31" name="Freeform 3451"/>
            <p:cNvSpPr>
              <a:spLocks/>
            </p:cNvSpPr>
            <p:nvPr/>
          </p:nvSpPr>
          <p:spPr bwMode="auto">
            <a:xfrm>
              <a:off x="611" y="3722"/>
              <a:ext cx="90" cy="445"/>
            </a:xfrm>
            <a:custGeom>
              <a:avLst/>
              <a:gdLst>
                <a:gd name="T0" fmla="*/ 202 w 202"/>
                <a:gd name="T1" fmla="*/ 0 h 976"/>
                <a:gd name="T2" fmla="*/ 186 w 202"/>
                <a:gd name="T3" fmla="*/ 15 h 976"/>
                <a:gd name="T4" fmla="*/ 172 w 202"/>
                <a:gd name="T5" fmla="*/ 31 h 976"/>
                <a:gd name="T6" fmla="*/ 158 w 202"/>
                <a:gd name="T7" fmla="*/ 47 h 976"/>
                <a:gd name="T8" fmla="*/ 144 w 202"/>
                <a:gd name="T9" fmla="*/ 63 h 976"/>
                <a:gd name="T10" fmla="*/ 132 w 202"/>
                <a:gd name="T11" fmla="*/ 81 h 976"/>
                <a:gd name="T12" fmla="*/ 120 w 202"/>
                <a:gd name="T13" fmla="*/ 97 h 976"/>
                <a:gd name="T14" fmla="*/ 109 w 202"/>
                <a:gd name="T15" fmla="*/ 115 h 976"/>
                <a:gd name="T16" fmla="*/ 98 w 202"/>
                <a:gd name="T17" fmla="*/ 131 h 976"/>
                <a:gd name="T18" fmla="*/ 88 w 202"/>
                <a:gd name="T19" fmla="*/ 149 h 976"/>
                <a:gd name="T20" fmla="*/ 78 w 202"/>
                <a:gd name="T21" fmla="*/ 167 h 976"/>
                <a:gd name="T22" fmla="*/ 69 w 202"/>
                <a:gd name="T23" fmla="*/ 186 h 976"/>
                <a:gd name="T24" fmla="*/ 62 w 202"/>
                <a:gd name="T25" fmla="*/ 203 h 976"/>
                <a:gd name="T26" fmla="*/ 54 w 202"/>
                <a:gd name="T27" fmla="*/ 222 h 976"/>
                <a:gd name="T28" fmla="*/ 46 w 202"/>
                <a:gd name="T29" fmla="*/ 240 h 976"/>
                <a:gd name="T30" fmla="*/ 39 w 202"/>
                <a:gd name="T31" fmla="*/ 259 h 976"/>
                <a:gd name="T32" fmla="*/ 34 w 202"/>
                <a:gd name="T33" fmla="*/ 276 h 976"/>
                <a:gd name="T34" fmla="*/ 28 w 202"/>
                <a:gd name="T35" fmla="*/ 295 h 976"/>
                <a:gd name="T36" fmla="*/ 23 w 202"/>
                <a:gd name="T37" fmla="*/ 314 h 976"/>
                <a:gd name="T38" fmla="*/ 18 w 202"/>
                <a:gd name="T39" fmla="*/ 331 h 976"/>
                <a:gd name="T40" fmla="*/ 14 w 202"/>
                <a:gd name="T41" fmla="*/ 350 h 976"/>
                <a:gd name="T42" fmla="*/ 11 w 202"/>
                <a:gd name="T43" fmla="*/ 368 h 976"/>
                <a:gd name="T44" fmla="*/ 7 w 202"/>
                <a:gd name="T45" fmla="*/ 387 h 976"/>
                <a:gd name="T46" fmla="*/ 5 w 202"/>
                <a:gd name="T47" fmla="*/ 404 h 976"/>
                <a:gd name="T48" fmla="*/ 3 w 202"/>
                <a:gd name="T49" fmla="*/ 422 h 976"/>
                <a:gd name="T50" fmla="*/ 2 w 202"/>
                <a:gd name="T51" fmla="*/ 440 h 976"/>
                <a:gd name="T52" fmla="*/ 1 w 202"/>
                <a:gd name="T53" fmla="*/ 457 h 976"/>
                <a:gd name="T54" fmla="*/ 0 w 202"/>
                <a:gd name="T55" fmla="*/ 475 h 976"/>
                <a:gd name="T56" fmla="*/ 0 w 202"/>
                <a:gd name="T57" fmla="*/ 492 h 976"/>
                <a:gd name="T58" fmla="*/ 0 w 202"/>
                <a:gd name="T59" fmla="*/ 509 h 976"/>
                <a:gd name="T60" fmla="*/ 0 w 202"/>
                <a:gd name="T61" fmla="*/ 526 h 976"/>
                <a:gd name="T62" fmla="*/ 1 w 202"/>
                <a:gd name="T63" fmla="*/ 541 h 976"/>
                <a:gd name="T64" fmla="*/ 2 w 202"/>
                <a:gd name="T65" fmla="*/ 558 h 976"/>
                <a:gd name="T66" fmla="*/ 4 w 202"/>
                <a:gd name="T67" fmla="*/ 574 h 976"/>
                <a:gd name="T68" fmla="*/ 6 w 202"/>
                <a:gd name="T69" fmla="*/ 589 h 976"/>
                <a:gd name="T70" fmla="*/ 9 w 202"/>
                <a:gd name="T71" fmla="*/ 603 h 976"/>
                <a:gd name="T72" fmla="*/ 12 w 202"/>
                <a:gd name="T73" fmla="*/ 618 h 976"/>
                <a:gd name="T74" fmla="*/ 15 w 202"/>
                <a:gd name="T75" fmla="*/ 632 h 976"/>
                <a:gd name="T76" fmla="*/ 18 w 202"/>
                <a:gd name="T77" fmla="*/ 645 h 976"/>
                <a:gd name="T78" fmla="*/ 22 w 202"/>
                <a:gd name="T79" fmla="*/ 659 h 976"/>
                <a:gd name="T80" fmla="*/ 26 w 202"/>
                <a:gd name="T81" fmla="*/ 672 h 976"/>
                <a:gd name="T82" fmla="*/ 35 w 202"/>
                <a:gd name="T83" fmla="*/ 697 h 976"/>
                <a:gd name="T84" fmla="*/ 46 w 202"/>
                <a:gd name="T85" fmla="*/ 723 h 976"/>
                <a:gd name="T86" fmla="*/ 57 w 202"/>
                <a:gd name="T87" fmla="*/ 746 h 976"/>
                <a:gd name="T88" fmla="*/ 70 w 202"/>
                <a:gd name="T89" fmla="*/ 770 h 976"/>
                <a:gd name="T90" fmla="*/ 84 w 202"/>
                <a:gd name="T91" fmla="*/ 793 h 976"/>
                <a:gd name="T92" fmla="*/ 98 w 202"/>
                <a:gd name="T93" fmla="*/ 818 h 976"/>
                <a:gd name="T94" fmla="*/ 114 w 202"/>
                <a:gd name="T95" fmla="*/ 841 h 976"/>
                <a:gd name="T96" fmla="*/ 130 w 202"/>
                <a:gd name="T97" fmla="*/ 866 h 976"/>
                <a:gd name="T98" fmla="*/ 148 w 202"/>
                <a:gd name="T99" fmla="*/ 892 h 976"/>
                <a:gd name="T100" fmla="*/ 164 w 202"/>
                <a:gd name="T101" fmla="*/ 918 h 976"/>
                <a:gd name="T102" fmla="*/ 183 w 202"/>
                <a:gd name="T103" fmla="*/ 947 h 976"/>
                <a:gd name="T104" fmla="*/ 192 w 202"/>
                <a:gd name="T105" fmla="*/ 961 h 976"/>
                <a:gd name="T106" fmla="*/ 202 w 202"/>
                <a:gd name="T107" fmla="*/ 976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02" h="976">
                  <a:moveTo>
                    <a:pt x="202" y="0"/>
                  </a:moveTo>
                  <a:lnTo>
                    <a:pt x="186" y="15"/>
                  </a:lnTo>
                  <a:lnTo>
                    <a:pt x="172" y="31"/>
                  </a:lnTo>
                  <a:lnTo>
                    <a:pt x="158" y="47"/>
                  </a:lnTo>
                  <a:lnTo>
                    <a:pt x="144" y="63"/>
                  </a:lnTo>
                  <a:lnTo>
                    <a:pt x="132" y="81"/>
                  </a:lnTo>
                  <a:lnTo>
                    <a:pt x="120" y="97"/>
                  </a:lnTo>
                  <a:lnTo>
                    <a:pt x="109" y="115"/>
                  </a:lnTo>
                  <a:lnTo>
                    <a:pt x="98" y="131"/>
                  </a:lnTo>
                  <a:lnTo>
                    <a:pt x="88" y="149"/>
                  </a:lnTo>
                  <a:lnTo>
                    <a:pt x="78" y="167"/>
                  </a:lnTo>
                  <a:lnTo>
                    <a:pt x="69" y="186"/>
                  </a:lnTo>
                  <a:lnTo>
                    <a:pt x="62" y="203"/>
                  </a:lnTo>
                  <a:lnTo>
                    <a:pt x="54" y="222"/>
                  </a:lnTo>
                  <a:lnTo>
                    <a:pt x="46" y="240"/>
                  </a:lnTo>
                  <a:lnTo>
                    <a:pt x="39" y="259"/>
                  </a:lnTo>
                  <a:lnTo>
                    <a:pt x="34" y="276"/>
                  </a:lnTo>
                  <a:lnTo>
                    <a:pt x="28" y="295"/>
                  </a:lnTo>
                  <a:lnTo>
                    <a:pt x="23" y="314"/>
                  </a:lnTo>
                  <a:lnTo>
                    <a:pt x="18" y="331"/>
                  </a:lnTo>
                  <a:lnTo>
                    <a:pt x="14" y="350"/>
                  </a:lnTo>
                  <a:lnTo>
                    <a:pt x="11" y="368"/>
                  </a:lnTo>
                  <a:lnTo>
                    <a:pt x="7" y="387"/>
                  </a:lnTo>
                  <a:lnTo>
                    <a:pt x="5" y="404"/>
                  </a:lnTo>
                  <a:lnTo>
                    <a:pt x="3" y="422"/>
                  </a:lnTo>
                  <a:lnTo>
                    <a:pt x="2" y="440"/>
                  </a:lnTo>
                  <a:lnTo>
                    <a:pt x="1" y="457"/>
                  </a:lnTo>
                  <a:lnTo>
                    <a:pt x="0" y="475"/>
                  </a:lnTo>
                  <a:lnTo>
                    <a:pt x="0" y="492"/>
                  </a:lnTo>
                  <a:lnTo>
                    <a:pt x="0" y="509"/>
                  </a:lnTo>
                  <a:lnTo>
                    <a:pt x="0" y="526"/>
                  </a:lnTo>
                  <a:lnTo>
                    <a:pt x="1" y="541"/>
                  </a:lnTo>
                  <a:lnTo>
                    <a:pt x="2" y="558"/>
                  </a:lnTo>
                  <a:lnTo>
                    <a:pt x="4" y="574"/>
                  </a:lnTo>
                  <a:lnTo>
                    <a:pt x="6" y="589"/>
                  </a:lnTo>
                  <a:lnTo>
                    <a:pt x="9" y="603"/>
                  </a:lnTo>
                  <a:lnTo>
                    <a:pt x="12" y="618"/>
                  </a:lnTo>
                  <a:lnTo>
                    <a:pt x="15" y="632"/>
                  </a:lnTo>
                  <a:lnTo>
                    <a:pt x="18" y="645"/>
                  </a:lnTo>
                  <a:lnTo>
                    <a:pt x="22" y="659"/>
                  </a:lnTo>
                  <a:lnTo>
                    <a:pt x="26" y="672"/>
                  </a:lnTo>
                  <a:lnTo>
                    <a:pt x="35" y="697"/>
                  </a:lnTo>
                  <a:lnTo>
                    <a:pt x="46" y="723"/>
                  </a:lnTo>
                  <a:lnTo>
                    <a:pt x="57" y="746"/>
                  </a:lnTo>
                  <a:lnTo>
                    <a:pt x="70" y="770"/>
                  </a:lnTo>
                  <a:lnTo>
                    <a:pt x="84" y="793"/>
                  </a:lnTo>
                  <a:lnTo>
                    <a:pt x="98" y="818"/>
                  </a:lnTo>
                  <a:lnTo>
                    <a:pt x="114" y="841"/>
                  </a:lnTo>
                  <a:lnTo>
                    <a:pt x="130" y="866"/>
                  </a:lnTo>
                  <a:lnTo>
                    <a:pt x="148" y="892"/>
                  </a:lnTo>
                  <a:lnTo>
                    <a:pt x="164" y="918"/>
                  </a:lnTo>
                  <a:lnTo>
                    <a:pt x="183" y="947"/>
                  </a:lnTo>
                  <a:lnTo>
                    <a:pt x="192" y="961"/>
                  </a:lnTo>
                  <a:lnTo>
                    <a:pt x="202" y="97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32" name="Line 3452"/>
            <p:cNvSpPr>
              <a:spLocks noChangeShapeType="1"/>
            </p:cNvSpPr>
            <p:nvPr/>
          </p:nvSpPr>
          <p:spPr bwMode="auto">
            <a:xfrm>
              <a:off x="678" y="3747"/>
              <a:ext cx="103" cy="1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33" name="Line 3453"/>
            <p:cNvSpPr>
              <a:spLocks noChangeShapeType="1"/>
            </p:cNvSpPr>
            <p:nvPr/>
          </p:nvSpPr>
          <p:spPr bwMode="auto">
            <a:xfrm>
              <a:off x="649" y="3789"/>
              <a:ext cx="145" cy="1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34" name="Line 3454"/>
            <p:cNvSpPr>
              <a:spLocks noChangeShapeType="1"/>
            </p:cNvSpPr>
            <p:nvPr/>
          </p:nvSpPr>
          <p:spPr bwMode="auto">
            <a:xfrm>
              <a:off x="627" y="3840"/>
              <a:ext cx="163" cy="1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35" name="Line 3455"/>
            <p:cNvSpPr>
              <a:spLocks noChangeShapeType="1"/>
            </p:cNvSpPr>
            <p:nvPr/>
          </p:nvSpPr>
          <p:spPr bwMode="auto">
            <a:xfrm>
              <a:off x="614" y="3895"/>
              <a:ext cx="157" cy="1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36" name="Line 3456"/>
            <p:cNvSpPr>
              <a:spLocks noChangeShapeType="1"/>
            </p:cNvSpPr>
            <p:nvPr/>
          </p:nvSpPr>
          <p:spPr bwMode="auto">
            <a:xfrm>
              <a:off x="611" y="3962"/>
              <a:ext cx="135" cy="1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37" name="Line 3457"/>
            <p:cNvSpPr>
              <a:spLocks noChangeShapeType="1"/>
            </p:cNvSpPr>
            <p:nvPr/>
          </p:nvSpPr>
          <p:spPr bwMode="auto">
            <a:xfrm>
              <a:off x="630" y="4052"/>
              <a:ext cx="90" cy="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38" name="Line 3458"/>
            <p:cNvSpPr>
              <a:spLocks noChangeShapeType="1"/>
            </p:cNvSpPr>
            <p:nvPr/>
          </p:nvSpPr>
          <p:spPr bwMode="auto">
            <a:xfrm flipH="1" flipV="1">
              <a:off x="1088" y="4077"/>
              <a:ext cx="51" cy="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39" name="Line 3459"/>
            <p:cNvSpPr>
              <a:spLocks noChangeShapeType="1"/>
            </p:cNvSpPr>
            <p:nvPr/>
          </p:nvSpPr>
          <p:spPr bwMode="auto">
            <a:xfrm flipH="1">
              <a:off x="1037" y="4077"/>
              <a:ext cx="51" cy="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40" name="Line 3460"/>
            <p:cNvSpPr>
              <a:spLocks noChangeShapeType="1"/>
            </p:cNvSpPr>
            <p:nvPr/>
          </p:nvSpPr>
          <p:spPr bwMode="auto">
            <a:xfrm>
              <a:off x="595" y="3722"/>
              <a:ext cx="20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41" name="Line 3461"/>
            <p:cNvSpPr>
              <a:spLocks noChangeShapeType="1"/>
            </p:cNvSpPr>
            <p:nvPr/>
          </p:nvSpPr>
          <p:spPr bwMode="auto">
            <a:xfrm>
              <a:off x="832" y="3722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42" name="Line 3462"/>
            <p:cNvSpPr>
              <a:spLocks noChangeShapeType="1"/>
            </p:cNvSpPr>
            <p:nvPr/>
          </p:nvSpPr>
          <p:spPr bwMode="auto">
            <a:xfrm>
              <a:off x="893" y="3722"/>
              <a:ext cx="26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43" name="Line 3463"/>
            <p:cNvSpPr>
              <a:spLocks noChangeShapeType="1"/>
            </p:cNvSpPr>
            <p:nvPr/>
          </p:nvSpPr>
          <p:spPr bwMode="auto">
            <a:xfrm>
              <a:off x="1194" y="3722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44" name="Line 3464"/>
            <p:cNvSpPr>
              <a:spLocks noChangeShapeType="1"/>
            </p:cNvSpPr>
            <p:nvPr/>
          </p:nvSpPr>
          <p:spPr bwMode="auto">
            <a:xfrm>
              <a:off x="1255" y="3722"/>
              <a:ext cx="26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45" name="Line 3465"/>
            <p:cNvSpPr>
              <a:spLocks noChangeShapeType="1"/>
            </p:cNvSpPr>
            <p:nvPr/>
          </p:nvSpPr>
          <p:spPr bwMode="auto">
            <a:xfrm>
              <a:off x="1556" y="3722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46" name="Line 3466"/>
            <p:cNvSpPr>
              <a:spLocks noChangeShapeType="1"/>
            </p:cNvSpPr>
            <p:nvPr/>
          </p:nvSpPr>
          <p:spPr bwMode="auto">
            <a:xfrm>
              <a:off x="1617" y="3722"/>
              <a:ext cx="26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47" name="Line 3467"/>
            <p:cNvSpPr>
              <a:spLocks noChangeShapeType="1"/>
            </p:cNvSpPr>
            <p:nvPr/>
          </p:nvSpPr>
          <p:spPr bwMode="auto">
            <a:xfrm>
              <a:off x="1918" y="3722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48" name="Line 3468"/>
            <p:cNvSpPr>
              <a:spLocks noChangeShapeType="1"/>
            </p:cNvSpPr>
            <p:nvPr/>
          </p:nvSpPr>
          <p:spPr bwMode="auto">
            <a:xfrm>
              <a:off x="1978" y="3722"/>
              <a:ext cx="26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49" name="Line 3469"/>
            <p:cNvSpPr>
              <a:spLocks noChangeShapeType="1"/>
            </p:cNvSpPr>
            <p:nvPr/>
          </p:nvSpPr>
          <p:spPr bwMode="auto">
            <a:xfrm>
              <a:off x="2279" y="3722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50" name="Line 3470"/>
            <p:cNvSpPr>
              <a:spLocks noChangeShapeType="1"/>
            </p:cNvSpPr>
            <p:nvPr/>
          </p:nvSpPr>
          <p:spPr bwMode="auto">
            <a:xfrm>
              <a:off x="2340" y="3722"/>
              <a:ext cx="20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51" name="Line 3471"/>
            <p:cNvSpPr>
              <a:spLocks noChangeShapeType="1"/>
            </p:cNvSpPr>
            <p:nvPr/>
          </p:nvSpPr>
          <p:spPr bwMode="auto">
            <a:xfrm flipH="1" flipV="1">
              <a:off x="1063" y="3722"/>
              <a:ext cx="25" cy="3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52" name="Line 3472"/>
            <p:cNvSpPr>
              <a:spLocks noChangeShapeType="1"/>
            </p:cNvSpPr>
            <p:nvPr/>
          </p:nvSpPr>
          <p:spPr bwMode="auto">
            <a:xfrm flipH="1">
              <a:off x="1037" y="3722"/>
              <a:ext cx="26" cy="4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53" name="Line 3473"/>
            <p:cNvSpPr>
              <a:spLocks noChangeShapeType="1"/>
            </p:cNvSpPr>
            <p:nvPr/>
          </p:nvSpPr>
          <p:spPr bwMode="auto">
            <a:xfrm>
              <a:off x="1063" y="3722"/>
              <a:ext cx="76" cy="4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54" name="Freeform 3474"/>
            <p:cNvSpPr>
              <a:spLocks/>
            </p:cNvSpPr>
            <p:nvPr/>
          </p:nvSpPr>
          <p:spPr bwMode="auto">
            <a:xfrm>
              <a:off x="611" y="3273"/>
              <a:ext cx="90" cy="449"/>
            </a:xfrm>
            <a:custGeom>
              <a:avLst/>
              <a:gdLst>
                <a:gd name="T0" fmla="*/ 202 w 202"/>
                <a:gd name="T1" fmla="*/ 977 h 977"/>
                <a:gd name="T2" fmla="*/ 186 w 202"/>
                <a:gd name="T3" fmla="*/ 961 h 977"/>
                <a:gd name="T4" fmla="*/ 172 w 202"/>
                <a:gd name="T5" fmla="*/ 945 h 977"/>
                <a:gd name="T6" fmla="*/ 158 w 202"/>
                <a:gd name="T7" fmla="*/ 929 h 977"/>
                <a:gd name="T8" fmla="*/ 144 w 202"/>
                <a:gd name="T9" fmla="*/ 913 h 977"/>
                <a:gd name="T10" fmla="*/ 132 w 202"/>
                <a:gd name="T11" fmla="*/ 896 h 977"/>
                <a:gd name="T12" fmla="*/ 120 w 202"/>
                <a:gd name="T13" fmla="*/ 879 h 977"/>
                <a:gd name="T14" fmla="*/ 109 w 202"/>
                <a:gd name="T15" fmla="*/ 862 h 977"/>
                <a:gd name="T16" fmla="*/ 98 w 202"/>
                <a:gd name="T17" fmla="*/ 844 h 977"/>
                <a:gd name="T18" fmla="*/ 88 w 202"/>
                <a:gd name="T19" fmla="*/ 827 h 977"/>
                <a:gd name="T20" fmla="*/ 78 w 202"/>
                <a:gd name="T21" fmla="*/ 809 h 977"/>
                <a:gd name="T22" fmla="*/ 69 w 202"/>
                <a:gd name="T23" fmla="*/ 791 h 977"/>
                <a:gd name="T24" fmla="*/ 62 w 202"/>
                <a:gd name="T25" fmla="*/ 772 h 977"/>
                <a:gd name="T26" fmla="*/ 54 w 202"/>
                <a:gd name="T27" fmla="*/ 755 h 977"/>
                <a:gd name="T28" fmla="*/ 46 w 202"/>
                <a:gd name="T29" fmla="*/ 736 h 977"/>
                <a:gd name="T30" fmla="*/ 39 w 202"/>
                <a:gd name="T31" fmla="*/ 718 h 977"/>
                <a:gd name="T32" fmla="*/ 34 w 202"/>
                <a:gd name="T33" fmla="*/ 699 h 977"/>
                <a:gd name="T34" fmla="*/ 28 w 202"/>
                <a:gd name="T35" fmla="*/ 681 h 977"/>
                <a:gd name="T36" fmla="*/ 23 w 202"/>
                <a:gd name="T37" fmla="*/ 663 h 977"/>
                <a:gd name="T38" fmla="*/ 18 w 202"/>
                <a:gd name="T39" fmla="*/ 644 h 977"/>
                <a:gd name="T40" fmla="*/ 14 w 202"/>
                <a:gd name="T41" fmla="*/ 625 h 977"/>
                <a:gd name="T42" fmla="*/ 11 w 202"/>
                <a:gd name="T43" fmla="*/ 608 h 977"/>
                <a:gd name="T44" fmla="*/ 7 w 202"/>
                <a:gd name="T45" fmla="*/ 589 h 977"/>
                <a:gd name="T46" fmla="*/ 5 w 202"/>
                <a:gd name="T47" fmla="*/ 571 h 977"/>
                <a:gd name="T48" fmla="*/ 3 w 202"/>
                <a:gd name="T49" fmla="*/ 554 h 977"/>
                <a:gd name="T50" fmla="*/ 2 w 202"/>
                <a:gd name="T51" fmla="*/ 536 h 977"/>
                <a:gd name="T52" fmla="*/ 1 w 202"/>
                <a:gd name="T53" fmla="*/ 518 h 977"/>
                <a:gd name="T54" fmla="*/ 0 w 202"/>
                <a:gd name="T55" fmla="*/ 501 h 977"/>
                <a:gd name="T56" fmla="*/ 0 w 202"/>
                <a:gd name="T57" fmla="*/ 484 h 977"/>
                <a:gd name="T58" fmla="*/ 0 w 202"/>
                <a:gd name="T59" fmla="*/ 467 h 977"/>
                <a:gd name="T60" fmla="*/ 0 w 202"/>
                <a:gd name="T61" fmla="*/ 451 h 977"/>
                <a:gd name="T62" fmla="*/ 1 w 202"/>
                <a:gd name="T63" fmla="*/ 434 h 977"/>
                <a:gd name="T64" fmla="*/ 2 w 202"/>
                <a:gd name="T65" fmla="*/ 419 h 977"/>
                <a:gd name="T66" fmla="*/ 4 w 202"/>
                <a:gd name="T67" fmla="*/ 402 h 977"/>
                <a:gd name="T68" fmla="*/ 6 w 202"/>
                <a:gd name="T69" fmla="*/ 388 h 977"/>
                <a:gd name="T70" fmla="*/ 9 w 202"/>
                <a:gd name="T71" fmla="*/ 372 h 977"/>
                <a:gd name="T72" fmla="*/ 12 w 202"/>
                <a:gd name="T73" fmla="*/ 358 h 977"/>
                <a:gd name="T74" fmla="*/ 15 w 202"/>
                <a:gd name="T75" fmla="*/ 344 h 977"/>
                <a:gd name="T76" fmla="*/ 18 w 202"/>
                <a:gd name="T77" fmla="*/ 330 h 977"/>
                <a:gd name="T78" fmla="*/ 22 w 202"/>
                <a:gd name="T79" fmla="*/ 317 h 977"/>
                <a:gd name="T80" fmla="*/ 26 w 202"/>
                <a:gd name="T81" fmla="*/ 304 h 977"/>
                <a:gd name="T82" fmla="*/ 35 w 202"/>
                <a:gd name="T83" fmla="*/ 278 h 977"/>
                <a:gd name="T84" fmla="*/ 46 w 202"/>
                <a:gd name="T85" fmla="*/ 254 h 977"/>
                <a:gd name="T86" fmla="*/ 57 w 202"/>
                <a:gd name="T87" fmla="*/ 230 h 977"/>
                <a:gd name="T88" fmla="*/ 70 w 202"/>
                <a:gd name="T89" fmla="*/ 207 h 977"/>
                <a:gd name="T90" fmla="*/ 84 w 202"/>
                <a:gd name="T91" fmla="*/ 182 h 977"/>
                <a:gd name="T92" fmla="*/ 98 w 202"/>
                <a:gd name="T93" fmla="*/ 159 h 977"/>
                <a:gd name="T94" fmla="*/ 114 w 202"/>
                <a:gd name="T95" fmla="*/ 135 h 977"/>
                <a:gd name="T96" fmla="*/ 130 w 202"/>
                <a:gd name="T97" fmla="*/ 110 h 977"/>
                <a:gd name="T98" fmla="*/ 148 w 202"/>
                <a:gd name="T99" fmla="*/ 84 h 977"/>
                <a:gd name="T100" fmla="*/ 164 w 202"/>
                <a:gd name="T101" fmla="*/ 57 h 977"/>
                <a:gd name="T102" fmla="*/ 183 w 202"/>
                <a:gd name="T103" fmla="*/ 30 h 977"/>
                <a:gd name="T104" fmla="*/ 192 w 202"/>
                <a:gd name="T105" fmla="*/ 15 h 977"/>
                <a:gd name="T106" fmla="*/ 202 w 202"/>
                <a:gd name="T107" fmla="*/ 0 h 9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02" h="977">
                  <a:moveTo>
                    <a:pt x="202" y="977"/>
                  </a:moveTo>
                  <a:lnTo>
                    <a:pt x="186" y="961"/>
                  </a:lnTo>
                  <a:lnTo>
                    <a:pt x="172" y="945"/>
                  </a:lnTo>
                  <a:lnTo>
                    <a:pt x="158" y="929"/>
                  </a:lnTo>
                  <a:lnTo>
                    <a:pt x="144" y="913"/>
                  </a:lnTo>
                  <a:lnTo>
                    <a:pt x="132" y="896"/>
                  </a:lnTo>
                  <a:lnTo>
                    <a:pt x="120" y="879"/>
                  </a:lnTo>
                  <a:lnTo>
                    <a:pt x="109" y="862"/>
                  </a:lnTo>
                  <a:lnTo>
                    <a:pt x="98" y="844"/>
                  </a:lnTo>
                  <a:lnTo>
                    <a:pt x="88" y="827"/>
                  </a:lnTo>
                  <a:lnTo>
                    <a:pt x="78" y="809"/>
                  </a:lnTo>
                  <a:lnTo>
                    <a:pt x="69" y="791"/>
                  </a:lnTo>
                  <a:lnTo>
                    <a:pt x="62" y="772"/>
                  </a:lnTo>
                  <a:lnTo>
                    <a:pt x="54" y="755"/>
                  </a:lnTo>
                  <a:lnTo>
                    <a:pt x="46" y="736"/>
                  </a:lnTo>
                  <a:lnTo>
                    <a:pt x="39" y="718"/>
                  </a:lnTo>
                  <a:lnTo>
                    <a:pt x="34" y="699"/>
                  </a:lnTo>
                  <a:lnTo>
                    <a:pt x="28" y="681"/>
                  </a:lnTo>
                  <a:lnTo>
                    <a:pt x="23" y="663"/>
                  </a:lnTo>
                  <a:lnTo>
                    <a:pt x="18" y="644"/>
                  </a:lnTo>
                  <a:lnTo>
                    <a:pt x="14" y="625"/>
                  </a:lnTo>
                  <a:lnTo>
                    <a:pt x="11" y="608"/>
                  </a:lnTo>
                  <a:lnTo>
                    <a:pt x="7" y="589"/>
                  </a:lnTo>
                  <a:lnTo>
                    <a:pt x="5" y="571"/>
                  </a:lnTo>
                  <a:lnTo>
                    <a:pt x="3" y="554"/>
                  </a:lnTo>
                  <a:lnTo>
                    <a:pt x="2" y="536"/>
                  </a:lnTo>
                  <a:lnTo>
                    <a:pt x="1" y="518"/>
                  </a:lnTo>
                  <a:lnTo>
                    <a:pt x="0" y="501"/>
                  </a:lnTo>
                  <a:lnTo>
                    <a:pt x="0" y="484"/>
                  </a:lnTo>
                  <a:lnTo>
                    <a:pt x="0" y="467"/>
                  </a:lnTo>
                  <a:lnTo>
                    <a:pt x="0" y="451"/>
                  </a:lnTo>
                  <a:lnTo>
                    <a:pt x="1" y="434"/>
                  </a:lnTo>
                  <a:lnTo>
                    <a:pt x="2" y="419"/>
                  </a:lnTo>
                  <a:lnTo>
                    <a:pt x="4" y="402"/>
                  </a:lnTo>
                  <a:lnTo>
                    <a:pt x="6" y="388"/>
                  </a:lnTo>
                  <a:lnTo>
                    <a:pt x="9" y="372"/>
                  </a:lnTo>
                  <a:lnTo>
                    <a:pt x="12" y="358"/>
                  </a:lnTo>
                  <a:lnTo>
                    <a:pt x="15" y="344"/>
                  </a:lnTo>
                  <a:lnTo>
                    <a:pt x="18" y="330"/>
                  </a:lnTo>
                  <a:lnTo>
                    <a:pt x="22" y="317"/>
                  </a:lnTo>
                  <a:lnTo>
                    <a:pt x="26" y="304"/>
                  </a:lnTo>
                  <a:lnTo>
                    <a:pt x="35" y="278"/>
                  </a:lnTo>
                  <a:lnTo>
                    <a:pt x="46" y="254"/>
                  </a:lnTo>
                  <a:lnTo>
                    <a:pt x="57" y="230"/>
                  </a:lnTo>
                  <a:lnTo>
                    <a:pt x="70" y="207"/>
                  </a:lnTo>
                  <a:lnTo>
                    <a:pt x="84" y="182"/>
                  </a:lnTo>
                  <a:lnTo>
                    <a:pt x="98" y="159"/>
                  </a:lnTo>
                  <a:lnTo>
                    <a:pt x="114" y="135"/>
                  </a:lnTo>
                  <a:lnTo>
                    <a:pt x="130" y="110"/>
                  </a:lnTo>
                  <a:lnTo>
                    <a:pt x="148" y="84"/>
                  </a:lnTo>
                  <a:lnTo>
                    <a:pt x="164" y="57"/>
                  </a:lnTo>
                  <a:lnTo>
                    <a:pt x="183" y="30"/>
                  </a:lnTo>
                  <a:lnTo>
                    <a:pt x="192" y="15"/>
                  </a:lnTo>
                  <a:lnTo>
                    <a:pt x="20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55" name="Line 3475"/>
            <p:cNvSpPr>
              <a:spLocks noChangeShapeType="1"/>
            </p:cNvSpPr>
            <p:nvPr/>
          </p:nvSpPr>
          <p:spPr bwMode="auto">
            <a:xfrm flipH="1" flipV="1">
              <a:off x="2171" y="3363"/>
              <a:ext cx="51" cy="71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56" name="Line 3476"/>
            <p:cNvSpPr>
              <a:spLocks noChangeShapeType="1"/>
            </p:cNvSpPr>
            <p:nvPr/>
          </p:nvSpPr>
          <p:spPr bwMode="auto">
            <a:xfrm flipH="1" flipV="1">
              <a:off x="2119" y="3273"/>
              <a:ext cx="52" cy="89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57" name="Line 3477"/>
            <p:cNvSpPr>
              <a:spLocks noChangeShapeType="1"/>
            </p:cNvSpPr>
            <p:nvPr/>
          </p:nvSpPr>
          <p:spPr bwMode="auto">
            <a:xfrm>
              <a:off x="2222" y="3273"/>
              <a:ext cx="51" cy="89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58" name="Line 3478"/>
            <p:cNvSpPr>
              <a:spLocks noChangeShapeType="1"/>
            </p:cNvSpPr>
            <p:nvPr/>
          </p:nvSpPr>
          <p:spPr bwMode="auto">
            <a:xfrm flipH="1" flipV="1">
              <a:off x="2068" y="3363"/>
              <a:ext cx="51" cy="71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59" name="Line 3479"/>
            <p:cNvSpPr>
              <a:spLocks noChangeShapeType="1"/>
            </p:cNvSpPr>
            <p:nvPr/>
          </p:nvSpPr>
          <p:spPr bwMode="auto">
            <a:xfrm flipV="1">
              <a:off x="2068" y="3273"/>
              <a:ext cx="51" cy="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60" name="Line 3480"/>
            <p:cNvSpPr>
              <a:spLocks noChangeShapeType="1"/>
            </p:cNvSpPr>
            <p:nvPr/>
          </p:nvSpPr>
          <p:spPr bwMode="auto">
            <a:xfrm>
              <a:off x="2119" y="3273"/>
              <a:ext cx="52" cy="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61" name="Line 3481"/>
            <p:cNvSpPr>
              <a:spLocks noChangeShapeType="1"/>
            </p:cNvSpPr>
            <p:nvPr/>
          </p:nvSpPr>
          <p:spPr bwMode="auto">
            <a:xfrm flipV="1">
              <a:off x="2171" y="3273"/>
              <a:ext cx="51" cy="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62" name="Line 3482"/>
            <p:cNvSpPr>
              <a:spLocks noChangeShapeType="1"/>
            </p:cNvSpPr>
            <p:nvPr/>
          </p:nvSpPr>
          <p:spPr bwMode="auto">
            <a:xfrm flipH="1" flipV="1">
              <a:off x="2273" y="3363"/>
              <a:ext cx="38" cy="50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63" name="Line 3483"/>
            <p:cNvSpPr>
              <a:spLocks noChangeShapeType="1"/>
            </p:cNvSpPr>
            <p:nvPr/>
          </p:nvSpPr>
          <p:spPr bwMode="auto">
            <a:xfrm>
              <a:off x="2222" y="3273"/>
              <a:ext cx="51" cy="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64" name="Line 3484"/>
            <p:cNvSpPr>
              <a:spLocks noChangeShapeType="1"/>
            </p:cNvSpPr>
            <p:nvPr/>
          </p:nvSpPr>
          <p:spPr bwMode="auto">
            <a:xfrm flipV="1">
              <a:off x="2273" y="3302"/>
              <a:ext cx="38" cy="6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65" name="Line 3485"/>
            <p:cNvSpPr>
              <a:spLocks noChangeShapeType="1"/>
            </p:cNvSpPr>
            <p:nvPr/>
          </p:nvSpPr>
          <p:spPr bwMode="auto">
            <a:xfrm flipV="1">
              <a:off x="2068" y="4077"/>
              <a:ext cx="51" cy="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66" name="Line 3486"/>
            <p:cNvSpPr>
              <a:spLocks noChangeShapeType="1"/>
            </p:cNvSpPr>
            <p:nvPr/>
          </p:nvSpPr>
          <p:spPr bwMode="auto">
            <a:xfrm>
              <a:off x="2119" y="4077"/>
              <a:ext cx="52" cy="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67" name="Line 3487"/>
            <p:cNvSpPr>
              <a:spLocks noChangeShapeType="1"/>
            </p:cNvSpPr>
            <p:nvPr/>
          </p:nvSpPr>
          <p:spPr bwMode="auto">
            <a:xfrm flipV="1">
              <a:off x="2171" y="4077"/>
              <a:ext cx="51" cy="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68" name="Line 3488"/>
            <p:cNvSpPr>
              <a:spLocks noChangeShapeType="1"/>
            </p:cNvSpPr>
            <p:nvPr/>
          </p:nvSpPr>
          <p:spPr bwMode="auto">
            <a:xfrm>
              <a:off x="2222" y="4077"/>
              <a:ext cx="51" cy="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69" name="Line 3489"/>
            <p:cNvSpPr>
              <a:spLocks noChangeShapeType="1"/>
            </p:cNvSpPr>
            <p:nvPr/>
          </p:nvSpPr>
          <p:spPr bwMode="auto">
            <a:xfrm flipV="1">
              <a:off x="2273" y="4077"/>
              <a:ext cx="51" cy="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70" name="Line 3490"/>
            <p:cNvSpPr>
              <a:spLocks noChangeShapeType="1"/>
            </p:cNvSpPr>
            <p:nvPr/>
          </p:nvSpPr>
          <p:spPr bwMode="auto">
            <a:xfrm>
              <a:off x="2324" y="4077"/>
              <a:ext cx="10" cy="2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72" name="Freeform 3492"/>
            <p:cNvSpPr>
              <a:spLocks/>
            </p:cNvSpPr>
            <p:nvPr/>
          </p:nvSpPr>
          <p:spPr bwMode="auto">
            <a:xfrm>
              <a:off x="2311" y="3302"/>
              <a:ext cx="116" cy="795"/>
            </a:xfrm>
            <a:custGeom>
              <a:avLst/>
              <a:gdLst>
                <a:gd name="T0" fmla="*/ 67 w 258"/>
                <a:gd name="T1" fmla="*/ 1717 h 1739"/>
                <a:gd name="T2" fmla="*/ 84 w 258"/>
                <a:gd name="T3" fmla="*/ 1683 h 1739"/>
                <a:gd name="T4" fmla="*/ 100 w 258"/>
                <a:gd name="T5" fmla="*/ 1648 h 1739"/>
                <a:gd name="T6" fmla="*/ 116 w 258"/>
                <a:gd name="T7" fmla="*/ 1613 h 1739"/>
                <a:gd name="T8" fmla="*/ 130 w 258"/>
                <a:gd name="T9" fmla="*/ 1579 h 1739"/>
                <a:gd name="T10" fmla="*/ 143 w 258"/>
                <a:gd name="T11" fmla="*/ 1543 h 1739"/>
                <a:gd name="T12" fmla="*/ 157 w 258"/>
                <a:gd name="T13" fmla="*/ 1508 h 1739"/>
                <a:gd name="T14" fmla="*/ 169 w 258"/>
                <a:gd name="T15" fmla="*/ 1472 h 1739"/>
                <a:gd name="T16" fmla="*/ 181 w 258"/>
                <a:gd name="T17" fmla="*/ 1435 h 1739"/>
                <a:gd name="T18" fmla="*/ 191 w 258"/>
                <a:gd name="T19" fmla="*/ 1400 h 1739"/>
                <a:gd name="T20" fmla="*/ 201 w 258"/>
                <a:gd name="T21" fmla="*/ 1362 h 1739"/>
                <a:gd name="T22" fmla="*/ 211 w 258"/>
                <a:gd name="T23" fmla="*/ 1326 h 1739"/>
                <a:gd name="T24" fmla="*/ 219 w 258"/>
                <a:gd name="T25" fmla="*/ 1289 h 1739"/>
                <a:gd name="T26" fmla="*/ 226 w 258"/>
                <a:gd name="T27" fmla="*/ 1252 h 1739"/>
                <a:gd name="T28" fmla="*/ 233 w 258"/>
                <a:gd name="T29" fmla="*/ 1214 h 1739"/>
                <a:gd name="T30" fmla="*/ 240 w 258"/>
                <a:gd name="T31" fmla="*/ 1178 h 1739"/>
                <a:gd name="T32" fmla="*/ 244 w 258"/>
                <a:gd name="T33" fmla="*/ 1140 h 1739"/>
                <a:gd name="T34" fmla="*/ 248 w 258"/>
                <a:gd name="T35" fmla="*/ 1101 h 1739"/>
                <a:gd name="T36" fmla="*/ 252 w 258"/>
                <a:gd name="T37" fmla="*/ 1064 h 1739"/>
                <a:gd name="T38" fmla="*/ 255 w 258"/>
                <a:gd name="T39" fmla="*/ 1026 h 1739"/>
                <a:gd name="T40" fmla="*/ 257 w 258"/>
                <a:gd name="T41" fmla="*/ 989 h 1739"/>
                <a:gd name="T42" fmla="*/ 258 w 258"/>
                <a:gd name="T43" fmla="*/ 951 h 1739"/>
                <a:gd name="T44" fmla="*/ 258 w 258"/>
                <a:gd name="T45" fmla="*/ 912 h 1739"/>
                <a:gd name="T46" fmla="*/ 257 w 258"/>
                <a:gd name="T47" fmla="*/ 875 h 1739"/>
                <a:gd name="T48" fmla="*/ 256 w 258"/>
                <a:gd name="T49" fmla="*/ 837 h 1739"/>
                <a:gd name="T50" fmla="*/ 254 w 258"/>
                <a:gd name="T51" fmla="*/ 798 h 1739"/>
                <a:gd name="T52" fmla="*/ 252 w 258"/>
                <a:gd name="T53" fmla="*/ 761 h 1739"/>
                <a:gd name="T54" fmla="*/ 247 w 258"/>
                <a:gd name="T55" fmla="*/ 723 h 1739"/>
                <a:gd name="T56" fmla="*/ 243 w 258"/>
                <a:gd name="T57" fmla="*/ 686 h 1739"/>
                <a:gd name="T58" fmla="*/ 237 w 258"/>
                <a:gd name="T59" fmla="*/ 648 h 1739"/>
                <a:gd name="T60" fmla="*/ 231 w 258"/>
                <a:gd name="T61" fmla="*/ 611 h 1739"/>
                <a:gd name="T62" fmla="*/ 224 w 258"/>
                <a:gd name="T63" fmla="*/ 574 h 1739"/>
                <a:gd name="T64" fmla="*/ 216 w 258"/>
                <a:gd name="T65" fmla="*/ 536 h 1739"/>
                <a:gd name="T66" fmla="*/ 207 w 258"/>
                <a:gd name="T67" fmla="*/ 500 h 1739"/>
                <a:gd name="T68" fmla="*/ 199 w 258"/>
                <a:gd name="T69" fmla="*/ 462 h 1739"/>
                <a:gd name="T70" fmla="*/ 188 w 258"/>
                <a:gd name="T71" fmla="*/ 426 h 1739"/>
                <a:gd name="T72" fmla="*/ 177 w 258"/>
                <a:gd name="T73" fmla="*/ 389 h 1739"/>
                <a:gd name="T74" fmla="*/ 165 w 258"/>
                <a:gd name="T75" fmla="*/ 354 h 1739"/>
                <a:gd name="T76" fmla="*/ 152 w 258"/>
                <a:gd name="T77" fmla="*/ 318 h 1739"/>
                <a:gd name="T78" fmla="*/ 139 w 258"/>
                <a:gd name="T79" fmla="*/ 282 h 1739"/>
                <a:gd name="T80" fmla="*/ 126 w 258"/>
                <a:gd name="T81" fmla="*/ 248 h 1739"/>
                <a:gd name="T82" fmla="*/ 110 w 258"/>
                <a:gd name="T83" fmla="*/ 213 h 1739"/>
                <a:gd name="T84" fmla="*/ 95 w 258"/>
                <a:gd name="T85" fmla="*/ 178 h 1739"/>
                <a:gd name="T86" fmla="*/ 78 w 258"/>
                <a:gd name="T87" fmla="*/ 144 h 1739"/>
                <a:gd name="T88" fmla="*/ 62 w 258"/>
                <a:gd name="T89" fmla="*/ 110 h 1739"/>
                <a:gd name="T90" fmla="*/ 44 w 258"/>
                <a:gd name="T91" fmla="*/ 77 h 1739"/>
                <a:gd name="T92" fmla="*/ 25 w 258"/>
                <a:gd name="T93" fmla="*/ 44 h 1739"/>
                <a:gd name="T94" fmla="*/ 6 w 258"/>
                <a:gd name="T95" fmla="*/ 10 h 17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58" h="1739">
                  <a:moveTo>
                    <a:pt x="55" y="1739"/>
                  </a:moveTo>
                  <a:lnTo>
                    <a:pt x="62" y="1728"/>
                  </a:lnTo>
                  <a:lnTo>
                    <a:pt x="67" y="1717"/>
                  </a:lnTo>
                  <a:lnTo>
                    <a:pt x="73" y="1705"/>
                  </a:lnTo>
                  <a:lnTo>
                    <a:pt x="78" y="1694"/>
                  </a:lnTo>
                  <a:lnTo>
                    <a:pt x="84" y="1683"/>
                  </a:lnTo>
                  <a:lnTo>
                    <a:pt x="89" y="1670"/>
                  </a:lnTo>
                  <a:lnTo>
                    <a:pt x="95" y="1659"/>
                  </a:lnTo>
                  <a:lnTo>
                    <a:pt x="100" y="1648"/>
                  </a:lnTo>
                  <a:lnTo>
                    <a:pt x="105" y="1636"/>
                  </a:lnTo>
                  <a:lnTo>
                    <a:pt x="110" y="1625"/>
                  </a:lnTo>
                  <a:lnTo>
                    <a:pt x="116" y="1613"/>
                  </a:lnTo>
                  <a:lnTo>
                    <a:pt x="120" y="1602"/>
                  </a:lnTo>
                  <a:lnTo>
                    <a:pt x="125" y="1590"/>
                  </a:lnTo>
                  <a:lnTo>
                    <a:pt x="130" y="1579"/>
                  </a:lnTo>
                  <a:lnTo>
                    <a:pt x="135" y="1567"/>
                  </a:lnTo>
                  <a:lnTo>
                    <a:pt x="139" y="1554"/>
                  </a:lnTo>
                  <a:lnTo>
                    <a:pt x="143" y="1543"/>
                  </a:lnTo>
                  <a:lnTo>
                    <a:pt x="148" y="1531"/>
                  </a:lnTo>
                  <a:lnTo>
                    <a:pt x="152" y="1519"/>
                  </a:lnTo>
                  <a:lnTo>
                    <a:pt x="157" y="1508"/>
                  </a:lnTo>
                  <a:lnTo>
                    <a:pt x="161" y="1496"/>
                  </a:lnTo>
                  <a:lnTo>
                    <a:pt x="165" y="1484"/>
                  </a:lnTo>
                  <a:lnTo>
                    <a:pt x="169" y="1472"/>
                  </a:lnTo>
                  <a:lnTo>
                    <a:pt x="173" y="1459"/>
                  </a:lnTo>
                  <a:lnTo>
                    <a:pt x="177" y="1447"/>
                  </a:lnTo>
                  <a:lnTo>
                    <a:pt x="181" y="1435"/>
                  </a:lnTo>
                  <a:lnTo>
                    <a:pt x="184" y="1424"/>
                  </a:lnTo>
                  <a:lnTo>
                    <a:pt x="188" y="1412"/>
                  </a:lnTo>
                  <a:lnTo>
                    <a:pt x="191" y="1400"/>
                  </a:lnTo>
                  <a:lnTo>
                    <a:pt x="194" y="1388"/>
                  </a:lnTo>
                  <a:lnTo>
                    <a:pt x="198" y="1375"/>
                  </a:lnTo>
                  <a:lnTo>
                    <a:pt x="201" y="1362"/>
                  </a:lnTo>
                  <a:lnTo>
                    <a:pt x="204" y="1350"/>
                  </a:lnTo>
                  <a:lnTo>
                    <a:pt x="207" y="1338"/>
                  </a:lnTo>
                  <a:lnTo>
                    <a:pt x="211" y="1326"/>
                  </a:lnTo>
                  <a:lnTo>
                    <a:pt x="213" y="1313"/>
                  </a:lnTo>
                  <a:lnTo>
                    <a:pt x="216" y="1301"/>
                  </a:lnTo>
                  <a:lnTo>
                    <a:pt x="219" y="1289"/>
                  </a:lnTo>
                  <a:lnTo>
                    <a:pt x="222" y="1277"/>
                  </a:lnTo>
                  <a:lnTo>
                    <a:pt x="224" y="1264"/>
                  </a:lnTo>
                  <a:lnTo>
                    <a:pt x="226" y="1252"/>
                  </a:lnTo>
                  <a:lnTo>
                    <a:pt x="228" y="1239"/>
                  </a:lnTo>
                  <a:lnTo>
                    <a:pt x="231" y="1227"/>
                  </a:lnTo>
                  <a:lnTo>
                    <a:pt x="233" y="1214"/>
                  </a:lnTo>
                  <a:lnTo>
                    <a:pt x="235" y="1202"/>
                  </a:lnTo>
                  <a:lnTo>
                    <a:pt x="237" y="1190"/>
                  </a:lnTo>
                  <a:lnTo>
                    <a:pt x="240" y="1178"/>
                  </a:lnTo>
                  <a:lnTo>
                    <a:pt x="241" y="1164"/>
                  </a:lnTo>
                  <a:lnTo>
                    <a:pt x="243" y="1152"/>
                  </a:lnTo>
                  <a:lnTo>
                    <a:pt x="244" y="1140"/>
                  </a:lnTo>
                  <a:lnTo>
                    <a:pt x="246" y="1127"/>
                  </a:lnTo>
                  <a:lnTo>
                    <a:pt x="247" y="1115"/>
                  </a:lnTo>
                  <a:lnTo>
                    <a:pt x="248" y="1101"/>
                  </a:lnTo>
                  <a:lnTo>
                    <a:pt x="249" y="1089"/>
                  </a:lnTo>
                  <a:lnTo>
                    <a:pt x="252" y="1077"/>
                  </a:lnTo>
                  <a:lnTo>
                    <a:pt x="252" y="1064"/>
                  </a:lnTo>
                  <a:lnTo>
                    <a:pt x="253" y="1052"/>
                  </a:lnTo>
                  <a:lnTo>
                    <a:pt x="254" y="1038"/>
                  </a:lnTo>
                  <a:lnTo>
                    <a:pt x="255" y="1026"/>
                  </a:lnTo>
                  <a:lnTo>
                    <a:pt x="256" y="1014"/>
                  </a:lnTo>
                  <a:lnTo>
                    <a:pt x="256" y="1001"/>
                  </a:lnTo>
                  <a:lnTo>
                    <a:pt x="257" y="989"/>
                  </a:lnTo>
                  <a:lnTo>
                    <a:pt x="257" y="975"/>
                  </a:lnTo>
                  <a:lnTo>
                    <a:pt x="257" y="963"/>
                  </a:lnTo>
                  <a:lnTo>
                    <a:pt x="258" y="951"/>
                  </a:lnTo>
                  <a:lnTo>
                    <a:pt x="258" y="938"/>
                  </a:lnTo>
                  <a:lnTo>
                    <a:pt x="258" y="926"/>
                  </a:lnTo>
                  <a:lnTo>
                    <a:pt x="258" y="912"/>
                  </a:lnTo>
                  <a:lnTo>
                    <a:pt x="258" y="900"/>
                  </a:lnTo>
                  <a:lnTo>
                    <a:pt x="258" y="887"/>
                  </a:lnTo>
                  <a:lnTo>
                    <a:pt x="257" y="875"/>
                  </a:lnTo>
                  <a:lnTo>
                    <a:pt x="257" y="861"/>
                  </a:lnTo>
                  <a:lnTo>
                    <a:pt x="257" y="849"/>
                  </a:lnTo>
                  <a:lnTo>
                    <a:pt x="256" y="837"/>
                  </a:lnTo>
                  <a:lnTo>
                    <a:pt x="256" y="824"/>
                  </a:lnTo>
                  <a:lnTo>
                    <a:pt x="255" y="812"/>
                  </a:lnTo>
                  <a:lnTo>
                    <a:pt x="254" y="798"/>
                  </a:lnTo>
                  <a:lnTo>
                    <a:pt x="253" y="786"/>
                  </a:lnTo>
                  <a:lnTo>
                    <a:pt x="253" y="774"/>
                  </a:lnTo>
                  <a:lnTo>
                    <a:pt x="252" y="761"/>
                  </a:lnTo>
                  <a:lnTo>
                    <a:pt x="249" y="749"/>
                  </a:lnTo>
                  <a:lnTo>
                    <a:pt x="248" y="735"/>
                  </a:lnTo>
                  <a:lnTo>
                    <a:pt x="247" y="723"/>
                  </a:lnTo>
                  <a:lnTo>
                    <a:pt x="246" y="711"/>
                  </a:lnTo>
                  <a:lnTo>
                    <a:pt x="244" y="698"/>
                  </a:lnTo>
                  <a:lnTo>
                    <a:pt x="243" y="686"/>
                  </a:lnTo>
                  <a:lnTo>
                    <a:pt x="241" y="674"/>
                  </a:lnTo>
                  <a:lnTo>
                    <a:pt x="240" y="660"/>
                  </a:lnTo>
                  <a:lnTo>
                    <a:pt x="237" y="648"/>
                  </a:lnTo>
                  <a:lnTo>
                    <a:pt x="235" y="636"/>
                  </a:lnTo>
                  <a:lnTo>
                    <a:pt x="233" y="623"/>
                  </a:lnTo>
                  <a:lnTo>
                    <a:pt x="231" y="611"/>
                  </a:lnTo>
                  <a:lnTo>
                    <a:pt x="228" y="598"/>
                  </a:lnTo>
                  <a:lnTo>
                    <a:pt x="226" y="586"/>
                  </a:lnTo>
                  <a:lnTo>
                    <a:pt x="224" y="574"/>
                  </a:lnTo>
                  <a:lnTo>
                    <a:pt x="222" y="561"/>
                  </a:lnTo>
                  <a:lnTo>
                    <a:pt x="219" y="549"/>
                  </a:lnTo>
                  <a:lnTo>
                    <a:pt x="216" y="536"/>
                  </a:lnTo>
                  <a:lnTo>
                    <a:pt x="213" y="524"/>
                  </a:lnTo>
                  <a:lnTo>
                    <a:pt x="211" y="512"/>
                  </a:lnTo>
                  <a:lnTo>
                    <a:pt x="207" y="500"/>
                  </a:lnTo>
                  <a:lnTo>
                    <a:pt x="204" y="487"/>
                  </a:lnTo>
                  <a:lnTo>
                    <a:pt x="202" y="475"/>
                  </a:lnTo>
                  <a:lnTo>
                    <a:pt x="199" y="462"/>
                  </a:lnTo>
                  <a:lnTo>
                    <a:pt x="195" y="450"/>
                  </a:lnTo>
                  <a:lnTo>
                    <a:pt x="192" y="438"/>
                  </a:lnTo>
                  <a:lnTo>
                    <a:pt x="188" y="426"/>
                  </a:lnTo>
                  <a:lnTo>
                    <a:pt x="184" y="414"/>
                  </a:lnTo>
                  <a:lnTo>
                    <a:pt x="181" y="402"/>
                  </a:lnTo>
                  <a:lnTo>
                    <a:pt x="177" y="389"/>
                  </a:lnTo>
                  <a:lnTo>
                    <a:pt x="173" y="378"/>
                  </a:lnTo>
                  <a:lnTo>
                    <a:pt x="169" y="366"/>
                  </a:lnTo>
                  <a:lnTo>
                    <a:pt x="165" y="354"/>
                  </a:lnTo>
                  <a:lnTo>
                    <a:pt x="161" y="342"/>
                  </a:lnTo>
                  <a:lnTo>
                    <a:pt x="157" y="330"/>
                  </a:lnTo>
                  <a:lnTo>
                    <a:pt x="152" y="318"/>
                  </a:lnTo>
                  <a:lnTo>
                    <a:pt x="148" y="307"/>
                  </a:lnTo>
                  <a:lnTo>
                    <a:pt x="143" y="294"/>
                  </a:lnTo>
                  <a:lnTo>
                    <a:pt x="139" y="282"/>
                  </a:lnTo>
                  <a:lnTo>
                    <a:pt x="135" y="271"/>
                  </a:lnTo>
                  <a:lnTo>
                    <a:pt x="130" y="259"/>
                  </a:lnTo>
                  <a:lnTo>
                    <a:pt x="126" y="248"/>
                  </a:lnTo>
                  <a:lnTo>
                    <a:pt x="120" y="236"/>
                  </a:lnTo>
                  <a:lnTo>
                    <a:pt x="116" y="224"/>
                  </a:lnTo>
                  <a:lnTo>
                    <a:pt x="110" y="213"/>
                  </a:lnTo>
                  <a:lnTo>
                    <a:pt x="106" y="202"/>
                  </a:lnTo>
                  <a:lnTo>
                    <a:pt x="100" y="189"/>
                  </a:lnTo>
                  <a:lnTo>
                    <a:pt x="95" y="178"/>
                  </a:lnTo>
                  <a:lnTo>
                    <a:pt x="89" y="166"/>
                  </a:lnTo>
                  <a:lnTo>
                    <a:pt x="84" y="155"/>
                  </a:lnTo>
                  <a:lnTo>
                    <a:pt x="78" y="144"/>
                  </a:lnTo>
                  <a:lnTo>
                    <a:pt x="73" y="133"/>
                  </a:lnTo>
                  <a:lnTo>
                    <a:pt x="67" y="121"/>
                  </a:lnTo>
                  <a:lnTo>
                    <a:pt x="62" y="110"/>
                  </a:lnTo>
                  <a:lnTo>
                    <a:pt x="56" y="99"/>
                  </a:lnTo>
                  <a:lnTo>
                    <a:pt x="49" y="88"/>
                  </a:lnTo>
                  <a:lnTo>
                    <a:pt x="44" y="77"/>
                  </a:lnTo>
                  <a:lnTo>
                    <a:pt x="37" y="66"/>
                  </a:lnTo>
                  <a:lnTo>
                    <a:pt x="32" y="55"/>
                  </a:lnTo>
                  <a:lnTo>
                    <a:pt x="25" y="44"/>
                  </a:lnTo>
                  <a:lnTo>
                    <a:pt x="18" y="32"/>
                  </a:lnTo>
                  <a:lnTo>
                    <a:pt x="13" y="21"/>
                  </a:lnTo>
                  <a:lnTo>
                    <a:pt x="6" y="1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573" name="Line 3493"/>
            <p:cNvSpPr>
              <a:spLocks noChangeShapeType="1"/>
            </p:cNvSpPr>
            <p:nvPr/>
          </p:nvSpPr>
          <p:spPr bwMode="auto">
            <a:xfrm>
              <a:off x="2311" y="3302"/>
              <a:ext cx="0" cy="8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05705" name="Group 3625"/>
          <p:cNvGrpSpPr>
            <a:grpSpLocks/>
          </p:cNvGrpSpPr>
          <p:nvPr/>
        </p:nvGrpSpPr>
        <p:grpSpPr bwMode="auto">
          <a:xfrm>
            <a:off x="2770188" y="1474788"/>
            <a:ext cx="1585912" cy="1260475"/>
            <a:chOff x="1745" y="929"/>
            <a:chExt cx="999" cy="794"/>
          </a:xfrm>
        </p:grpSpPr>
        <p:sp>
          <p:nvSpPr>
            <p:cNvPr id="305706" name="Line 3626"/>
            <p:cNvSpPr>
              <a:spLocks noChangeShapeType="1"/>
            </p:cNvSpPr>
            <p:nvPr/>
          </p:nvSpPr>
          <p:spPr bwMode="auto">
            <a:xfrm flipV="1">
              <a:off x="2427" y="1176"/>
              <a:ext cx="317" cy="547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07" name="Line 3627"/>
            <p:cNvSpPr>
              <a:spLocks noChangeShapeType="1"/>
            </p:cNvSpPr>
            <p:nvPr/>
          </p:nvSpPr>
          <p:spPr bwMode="auto">
            <a:xfrm flipH="1">
              <a:off x="1751" y="1176"/>
              <a:ext cx="993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08" name="Line 3628"/>
            <p:cNvSpPr>
              <a:spLocks noChangeShapeType="1"/>
            </p:cNvSpPr>
            <p:nvPr/>
          </p:nvSpPr>
          <p:spPr bwMode="auto">
            <a:xfrm>
              <a:off x="1777" y="977"/>
              <a:ext cx="0" cy="17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09" name="Line 3629"/>
            <p:cNvSpPr>
              <a:spLocks noChangeShapeType="1"/>
            </p:cNvSpPr>
            <p:nvPr/>
          </p:nvSpPr>
          <p:spPr bwMode="auto">
            <a:xfrm flipH="1">
              <a:off x="1745" y="929"/>
              <a:ext cx="48" cy="11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10" name="Line 3630"/>
            <p:cNvSpPr>
              <a:spLocks noChangeShapeType="1"/>
            </p:cNvSpPr>
            <p:nvPr/>
          </p:nvSpPr>
          <p:spPr bwMode="auto">
            <a:xfrm flipV="1">
              <a:off x="1793" y="964"/>
              <a:ext cx="61" cy="1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11" name="Line 3631"/>
            <p:cNvSpPr>
              <a:spLocks noChangeShapeType="1"/>
            </p:cNvSpPr>
            <p:nvPr/>
          </p:nvSpPr>
          <p:spPr bwMode="auto">
            <a:xfrm>
              <a:off x="1831" y="996"/>
              <a:ext cx="13" cy="3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12" name="Freeform 3632"/>
            <p:cNvSpPr>
              <a:spLocks/>
            </p:cNvSpPr>
            <p:nvPr/>
          </p:nvSpPr>
          <p:spPr bwMode="auto">
            <a:xfrm>
              <a:off x="1799" y="971"/>
              <a:ext cx="39" cy="57"/>
            </a:xfrm>
            <a:custGeom>
              <a:avLst/>
              <a:gdLst>
                <a:gd name="T0" fmla="*/ 43 w 86"/>
                <a:gd name="T1" fmla="*/ 0 h 129"/>
                <a:gd name="T2" fmla="*/ 0 w 86"/>
                <a:gd name="T3" fmla="*/ 129 h 129"/>
                <a:gd name="T4" fmla="*/ 86 w 86"/>
                <a:gd name="T5" fmla="*/ 103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6" h="129">
                  <a:moveTo>
                    <a:pt x="43" y="0"/>
                  </a:moveTo>
                  <a:lnTo>
                    <a:pt x="0" y="129"/>
                  </a:lnTo>
                  <a:lnTo>
                    <a:pt x="86" y="103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13" name="Line 3633"/>
            <p:cNvSpPr>
              <a:spLocks noChangeShapeType="1"/>
            </p:cNvSpPr>
            <p:nvPr/>
          </p:nvSpPr>
          <p:spPr bwMode="auto">
            <a:xfrm flipV="1">
              <a:off x="1799" y="1057"/>
              <a:ext cx="42" cy="1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14" name="Line 3634"/>
            <p:cNvSpPr>
              <a:spLocks noChangeShapeType="1"/>
            </p:cNvSpPr>
            <p:nvPr/>
          </p:nvSpPr>
          <p:spPr bwMode="auto">
            <a:xfrm>
              <a:off x="1818" y="1025"/>
              <a:ext cx="0" cy="74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15" name="Line 3635"/>
            <p:cNvSpPr>
              <a:spLocks noChangeShapeType="1"/>
            </p:cNvSpPr>
            <p:nvPr/>
          </p:nvSpPr>
          <p:spPr bwMode="auto">
            <a:xfrm flipV="1">
              <a:off x="1793" y="1086"/>
              <a:ext cx="57" cy="2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16" name="Line 3636"/>
            <p:cNvSpPr>
              <a:spLocks noChangeShapeType="1"/>
            </p:cNvSpPr>
            <p:nvPr/>
          </p:nvSpPr>
          <p:spPr bwMode="auto">
            <a:xfrm>
              <a:off x="1860" y="983"/>
              <a:ext cx="0" cy="9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17" name="Freeform 3637"/>
            <p:cNvSpPr>
              <a:spLocks/>
            </p:cNvSpPr>
            <p:nvPr/>
          </p:nvSpPr>
          <p:spPr bwMode="auto">
            <a:xfrm>
              <a:off x="1860" y="929"/>
              <a:ext cx="22" cy="215"/>
            </a:xfrm>
            <a:custGeom>
              <a:avLst/>
              <a:gdLst>
                <a:gd name="T0" fmla="*/ 49 w 49"/>
                <a:gd name="T1" fmla="*/ 0 h 464"/>
                <a:gd name="T2" fmla="*/ 49 w 49"/>
                <a:gd name="T3" fmla="*/ 464 h 464"/>
                <a:gd name="T4" fmla="*/ 0 w 49"/>
                <a:gd name="T5" fmla="*/ 393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9" h="464">
                  <a:moveTo>
                    <a:pt x="49" y="0"/>
                  </a:moveTo>
                  <a:lnTo>
                    <a:pt x="49" y="464"/>
                  </a:lnTo>
                  <a:lnTo>
                    <a:pt x="0" y="393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18" name="Freeform 3638"/>
            <p:cNvSpPr>
              <a:spLocks/>
            </p:cNvSpPr>
            <p:nvPr/>
          </p:nvSpPr>
          <p:spPr bwMode="auto">
            <a:xfrm>
              <a:off x="1927" y="929"/>
              <a:ext cx="58" cy="86"/>
            </a:xfrm>
            <a:custGeom>
              <a:avLst/>
              <a:gdLst>
                <a:gd name="T0" fmla="*/ 129 w 129"/>
                <a:gd name="T1" fmla="*/ 0 h 189"/>
                <a:gd name="T2" fmla="*/ 86 w 129"/>
                <a:gd name="T3" fmla="*/ 82 h 189"/>
                <a:gd name="T4" fmla="*/ 0 w 129"/>
                <a:gd name="T5" fmla="*/ 189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9" h="189">
                  <a:moveTo>
                    <a:pt x="129" y="0"/>
                  </a:moveTo>
                  <a:lnTo>
                    <a:pt x="86" y="82"/>
                  </a:lnTo>
                  <a:lnTo>
                    <a:pt x="0" y="189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19" name="Line 3639"/>
            <p:cNvSpPr>
              <a:spLocks noChangeShapeType="1"/>
            </p:cNvSpPr>
            <p:nvPr/>
          </p:nvSpPr>
          <p:spPr bwMode="auto">
            <a:xfrm flipV="1">
              <a:off x="1972" y="961"/>
              <a:ext cx="45" cy="6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20" name="Line 3640"/>
            <p:cNvSpPr>
              <a:spLocks noChangeShapeType="1"/>
            </p:cNvSpPr>
            <p:nvPr/>
          </p:nvSpPr>
          <p:spPr bwMode="auto">
            <a:xfrm flipH="1">
              <a:off x="1994" y="955"/>
              <a:ext cx="26" cy="4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21" name="Freeform 3641"/>
            <p:cNvSpPr>
              <a:spLocks/>
            </p:cNvSpPr>
            <p:nvPr/>
          </p:nvSpPr>
          <p:spPr bwMode="auto">
            <a:xfrm>
              <a:off x="2010" y="993"/>
              <a:ext cx="26" cy="157"/>
            </a:xfrm>
            <a:custGeom>
              <a:avLst/>
              <a:gdLst>
                <a:gd name="T0" fmla="*/ 55 w 55"/>
                <a:gd name="T1" fmla="*/ 0 h 340"/>
                <a:gd name="T2" fmla="*/ 49 w 55"/>
                <a:gd name="T3" fmla="*/ 340 h 340"/>
                <a:gd name="T4" fmla="*/ 0 w 55"/>
                <a:gd name="T5" fmla="*/ 291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5" h="340">
                  <a:moveTo>
                    <a:pt x="55" y="0"/>
                  </a:moveTo>
                  <a:lnTo>
                    <a:pt x="49" y="340"/>
                  </a:lnTo>
                  <a:lnTo>
                    <a:pt x="0" y="291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22" name="Line 3642"/>
            <p:cNvSpPr>
              <a:spLocks noChangeShapeType="1"/>
            </p:cNvSpPr>
            <p:nvPr/>
          </p:nvSpPr>
          <p:spPr bwMode="auto">
            <a:xfrm flipV="1">
              <a:off x="1972" y="1041"/>
              <a:ext cx="48" cy="7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23" name="Line 3643"/>
            <p:cNvSpPr>
              <a:spLocks noChangeShapeType="1"/>
            </p:cNvSpPr>
            <p:nvPr/>
          </p:nvSpPr>
          <p:spPr bwMode="auto">
            <a:xfrm flipH="1">
              <a:off x="1972" y="1086"/>
              <a:ext cx="48" cy="6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24" name="Line 3644"/>
            <p:cNvSpPr>
              <a:spLocks noChangeShapeType="1"/>
            </p:cNvSpPr>
            <p:nvPr/>
          </p:nvSpPr>
          <p:spPr bwMode="auto">
            <a:xfrm flipV="1">
              <a:off x="1994" y="1006"/>
              <a:ext cx="0" cy="134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25" name="Line 3645"/>
            <p:cNvSpPr>
              <a:spLocks noChangeShapeType="1"/>
            </p:cNvSpPr>
            <p:nvPr/>
          </p:nvSpPr>
          <p:spPr bwMode="auto">
            <a:xfrm flipV="1">
              <a:off x="1956" y="999"/>
              <a:ext cx="80" cy="1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26" name="Freeform 3646"/>
            <p:cNvSpPr>
              <a:spLocks/>
            </p:cNvSpPr>
            <p:nvPr/>
          </p:nvSpPr>
          <p:spPr bwMode="auto">
            <a:xfrm>
              <a:off x="1921" y="996"/>
              <a:ext cx="35" cy="151"/>
            </a:xfrm>
            <a:custGeom>
              <a:avLst/>
              <a:gdLst>
                <a:gd name="T0" fmla="*/ 81 w 81"/>
                <a:gd name="T1" fmla="*/ 0 h 328"/>
                <a:gd name="T2" fmla="*/ 76 w 81"/>
                <a:gd name="T3" fmla="*/ 146 h 328"/>
                <a:gd name="T4" fmla="*/ 53 w 81"/>
                <a:gd name="T5" fmla="*/ 253 h 328"/>
                <a:gd name="T6" fmla="*/ 0 w 81"/>
                <a:gd name="T7" fmla="*/ 328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328">
                  <a:moveTo>
                    <a:pt x="81" y="0"/>
                  </a:moveTo>
                  <a:lnTo>
                    <a:pt x="76" y="146"/>
                  </a:lnTo>
                  <a:lnTo>
                    <a:pt x="53" y="253"/>
                  </a:lnTo>
                  <a:lnTo>
                    <a:pt x="0" y="328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27" name="Freeform 3647"/>
            <p:cNvSpPr>
              <a:spLocks/>
            </p:cNvSpPr>
            <p:nvPr/>
          </p:nvSpPr>
          <p:spPr bwMode="auto">
            <a:xfrm>
              <a:off x="2091" y="942"/>
              <a:ext cx="19" cy="205"/>
            </a:xfrm>
            <a:custGeom>
              <a:avLst/>
              <a:gdLst>
                <a:gd name="T0" fmla="*/ 40 w 40"/>
                <a:gd name="T1" fmla="*/ 0 h 448"/>
                <a:gd name="T2" fmla="*/ 32 w 40"/>
                <a:gd name="T3" fmla="*/ 21 h 448"/>
                <a:gd name="T4" fmla="*/ 27 w 40"/>
                <a:gd name="T5" fmla="*/ 42 h 448"/>
                <a:gd name="T6" fmla="*/ 20 w 40"/>
                <a:gd name="T7" fmla="*/ 63 h 448"/>
                <a:gd name="T8" fmla="*/ 15 w 40"/>
                <a:gd name="T9" fmla="*/ 84 h 448"/>
                <a:gd name="T10" fmla="*/ 11 w 40"/>
                <a:gd name="T11" fmla="*/ 105 h 448"/>
                <a:gd name="T12" fmla="*/ 7 w 40"/>
                <a:gd name="T13" fmla="*/ 126 h 448"/>
                <a:gd name="T14" fmla="*/ 4 w 40"/>
                <a:gd name="T15" fmla="*/ 148 h 448"/>
                <a:gd name="T16" fmla="*/ 2 w 40"/>
                <a:gd name="T17" fmla="*/ 170 h 448"/>
                <a:gd name="T18" fmla="*/ 0 w 40"/>
                <a:gd name="T19" fmla="*/ 191 h 448"/>
                <a:gd name="T20" fmla="*/ 0 w 40"/>
                <a:gd name="T21" fmla="*/ 214 h 448"/>
                <a:gd name="T22" fmla="*/ 0 w 40"/>
                <a:gd name="T23" fmla="*/ 236 h 448"/>
                <a:gd name="T24" fmla="*/ 0 w 40"/>
                <a:gd name="T25" fmla="*/ 257 h 448"/>
                <a:gd name="T26" fmla="*/ 2 w 40"/>
                <a:gd name="T27" fmla="*/ 279 h 448"/>
                <a:gd name="T28" fmla="*/ 4 w 40"/>
                <a:gd name="T29" fmla="*/ 301 h 448"/>
                <a:gd name="T30" fmla="*/ 7 w 40"/>
                <a:gd name="T31" fmla="*/ 322 h 448"/>
                <a:gd name="T32" fmla="*/ 11 w 40"/>
                <a:gd name="T33" fmla="*/ 343 h 448"/>
                <a:gd name="T34" fmla="*/ 15 w 40"/>
                <a:gd name="T35" fmla="*/ 365 h 448"/>
                <a:gd name="T36" fmla="*/ 20 w 40"/>
                <a:gd name="T37" fmla="*/ 386 h 448"/>
                <a:gd name="T38" fmla="*/ 27 w 40"/>
                <a:gd name="T39" fmla="*/ 407 h 448"/>
                <a:gd name="T40" fmla="*/ 32 w 40"/>
                <a:gd name="T41" fmla="*/ 428 h 448"/>
                <a:gd name="T42" fmla="*/ 40 w 40"/>
                <a:gd name="T43" fmla="*/ 44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0" h="448">
                  <a:moveTo>
                    <a:pt x="40" y="0"/>
                  </a:moveTo>
                  <a:lnTo>
                    <a:pt x="32" y="21"/>
                  </a:lnTo>
                  <a:lnTo>
                    <a:pt x="27" y="42"/>
                  </a:lnTo>
                  <a:lnTo>
                    <a:pt x="20" y="63"/>
                  </a:lnTo>
                  <a:lnTo>
                    <a:pt x="15" y="84"/>
                  </a:lnTo>
                  <a:lnTo>
                    <a:pt x="11" y="105"/>
                  </a:lnTo>
                  <a:lnTo>
                    <a:pt x="7" y="126"/>
                  </a:lnTo>
                  <a:lnTo>
                    <a:pt x="4" y="148"/>
                  </a:lnTo>
                  <a:lnTo>
                    <a:pt x="2" y="170"/>
                  </a:lnTo>
                  <a:lnTo>
                    <a:pt x="0" y="191"/>
                  </a:lnTo>
                  <a:lnTo>
                    <a:pt x="0" y="214"/>
                  </a:lnTo>
                  <a:lnTo>
                    <a:pt x="0" y="236"/>
                  </a:lnTo>
                  <a:lnTo>
                    <a:pt x="0" y="257"/>
                  </a:lnTo>
                  <a:lnTo>
                    <a:pt x="2" y="279"/>
                  </a:lnTo>
                  <a:lnTo>
                    <a:pt x="4" y="301"/>
                  </a:lnTo>
                  <a:lnTo>
                    <a:pt x="7" y="322"/>
                  </a:lnTo>
                  <a:lnTo>
                    <a:pt x="11" y="343"/>
                  </a:lnTo>
                  <a:lnTo>
                    <a:pt x="15" y="365"/>
                  </a:lnTo>
                  <a:lnTo>
                    <a:pt x="20" y="386"/>
                  </a:lnTo>
                  <a:lnTo>
                    <a:pt x="27" y="407"/>
                  </a:lnTo>
                  <a:lnTo>
                    <a:pt x="32" y="428"/>
                  </a:lnTo>
                  <a:lnTo>
                    <a:pt x="40" y="448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28" name="Line 3648"/>
            <p:cNvSpPr>
              <a:spLocks noChangeShapeType="1"/>
            </p:cNvSpPr>
            <p:nvPr/>
          </p:nvSpPr>
          <p:spPr bwMode="auto">
            <a:xfrm>
              <a:off x="2167" y="939"/>
              <a:ext cx="0" cy="20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29" name="Line 3649"/>
            <p:cNvSpPr>
              <a:spLocks noChangeShapeType="1"/>
            </p:cNvSpPr>
            <p:nvPr/>
          </p:nvSpPr>
          <p:spPr bwMode="auto">
            <a:xfrm flipV="1">
              <a:off x="2167" y="951"/>
              <a:ext cx="100" cy="1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30" name="Line 3650"/>
            <p:cNvSpPr>
              <a:spLocks noChangeShapeType="1"/>
            </p:cNvSpPr>
            <p:nvPr/>
          </p:nvSpPr>
          <p:spPr bwMode="auto">
            <a:xfrm flipH="1">
              <a:off x="2267" y="939"/>
              <a:ext cx="3" cy="20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31" name="Freeform 3651"/>
            <p:cNvSpPr>
              <a:spLocks/>
            </p:cNvSpPr>
            <p:nvPr/>
          </p:nvSpPr>
          <p:spPr bwMode="auto">
            <a:xfrm>
              <a:off x="2167" y="1128"/>
              <a:ext cx="100" cy="12"/>
            </a:xfrm>
            <a:custGeom>
              <a:avLst/>
              <a:gdLst>
                <a:gd name="T0" fmla="*/ 0 w 220"/>
                <a:gd name="T1" fmla="*/ 11 h 28"/>
                <a:gd name="T2" fmla="*/ 210 w 220"/>
                <a:gd name="T3" fmla="*/ 0 h 28"/>
                <a:gd name="T4" fmla="*/ 220 w 220"/>
                <a:gd name="T5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0" h="28">
                  <a:moveTo>
                    <a:pt x="0" y="11"/>
                  </a:moveTo>
                  <a:lnTo>
                    <a:pt x="210" y="0"/>
                  </a:lnTo>
                  <a:lnTo>
                    <a:pt x="220" y="28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32" name="Line 3652"/>
            <p:cNvSpPr>
              <a:spLocks noChangeShapeType="1"/>
            </p:cNvSpPr>
            <p:nvPr/>
          </p:nvSpPr>
          <p:spPr bwMode="auto">
            <a:xfrm>
              <a:off x="2196" y="971"/>
              <a:ext cx="0" cy="5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33" name="Line 3653"/>
            <p:cNvSpPr>
              <a:spLocks noChangeShapeType="1"/>
            </p:cNvSpPr>
            <p:nvPr/>
          </p:nvSpPr>
          <p:spPr bwMode="auto">
            <a:xfrm flipV="1">
              <a:off x="2196" y="974"/>
              <a:ext cx="45" cy="6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34" name="Line 3654"/>
            <p:cNvSpPr>
              <a:spLocks noChangeShapeType="1"/>
            </p:cNvSpPr>
            <p:nvPr/>
          </p:nvSpPr>
          <p:spPr bwMode="auto">
            <a:xfrm flipH="1">
              <a:off x="2241" y="967"/>
              <a:ext cx="3" cy="4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35" name="Line 3655"/>
            <p:cNvSpPr>
              <a:spLocks noChangeShapeType="1"/>
            </p:cNvSpPr>
            <p:nvPr/>
          </p:nvSpPr>
          <p:spPr bwMode="auto">
            <a:xfrm flipV="1">
              <a:off x="2196" y="1009"/>
              <a:ext cx="48" cy="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36" name="Line 3656"/>
            <p:cNvSpPr>
              <a:spLocks noChangeShapeType="1"/>
            </p:cNvSpPr>
            <p:nvPr/>
          </p:nvSpPr>
          <p:spPr bwMode="auto">
            <a:xfrm>
              <a:off x="2190" y="1025"/>
              <a:ext cx="0" cy="64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37" name="Line 3657"/>
            <p:cNvSpPr>
              <a:spLocks noChangeShapeType="1"/>
            </p:cNvSpPr>
            <p:nvPr/>
          </p:nvSpPr>
          <p:spPr bwMode="auto">
            <a:xfrm flipV="1">
              <a:off x="2190" y="1028"/>
              <a:ext cx="54" cy="7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38" name="Line 3658"/>
            <p:cNvSpPr>
              <a:spLocks noChangeShapeType="1"/>
            </p:cNvSpPr>
            <p:nvPr/>
          </p:nvSpPr>
          <p:spPr bwMode="auto">
            <a:xfrm flipH="1">
              <a:off x="2244" y="1022"/>
              <a:ext cx="0" cy="6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39" name="Freeform 3659"/>
            <p:cNvSpPr>
              <a:spLocks/>
            </p:cNvSpPr>
            <p:nvPr/>
          </p:nvSpPr>
          <p:spPr bwMode="auto">
            <a:xfrm>
              <a:off x="2180" y="1080"/>
              <a:ext cx="32" cy="44"/>
            </a:xfrm>
            <a:custGeom>
              <a:avLst/>
              <a:gdLst>
                <a:gd name="T0" fmla="*/ 69 w 69"/>
                <a:gd name="T1" fmla="*/ 0 h 96"/>
                <a:gd name="T2" fmla="*/ 48 w 69"/>
                <a:gd name="T3" fmla="*/ 49 h 96"/>
                <a:gd name="T4" fmla="*/ 0 w 69"/>
                <a:gd name="T5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9" h="96">
                  <a:moveTo>
                    <a:pt x="69" y="0"/>
                  </a:moveTo>
                  <a:lnTo>
                    <a:pt x="48" y="49"/>
                  </a:lnTo>
                  <a:lnTo>
                    <a:pt x="0" y="96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40" name="Line 3660"/>
            <p:cNvSpPr>
              <a:spLocks noChangeShapeType="1"/>
            </p:cNvSpPr>
            <p:nvPr/>
          </p:nvSpPr>
          <p:spPr bwMode="auto">
            <a:xfrm>
              <a:off x="2222" y="1083"/>
              <a:ext cx="25" cy="2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41" name="Line 3661"/>
            <p:cNvSpPr>
              <a:spLocks noChangeShapeType="1"/>
            </p:cNvSpPr>
            <p:nvPr/>
          </p:nvSpPr>
          <p:spPr bwMode="auto">
            <a:xfrm flipH="1">
              <a:off x="2212" y="1048"/>
              <a:ext cx="7" cy="3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42" name="Line 3662"/>
            <p:cNvSpPr>
              <a:spLocks noChangeShapeType="1"/>
            </p:cNvSpPr>
            <p:nvPr/>
          </p:nvSpPr>
          <p:spPr bwMode="auto">
            <a:xfrm flipH="1">
              <a:off x="2347" y="1012"/>
              <a:ext cx="3" cy="11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43" name="Line 3663"/>
            <p:cNvSpPr>
              <a:spLocks noChangeShapeType="1"/>
            </p:cNvSpPr>
            <p:nvPr/>
          </p:nvSpPr>
          <p:spPr bwMode="auto">
            <a:xfrm>
              <a:off x="2388" y="983"/>
              <a:ext cx="0" cy="16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44" name="Line 3664"/>
            <p:cNvSpPr>
              <a:spLocks noChangeShapeType="1"/>
            </p:cNvSpPr>
            <p:nvPr/>
          </p:nvSpPr>
          <p:spPr bwMode="auto">
            <a:xfrm>
              <a:off x="2417" y="993"/>
              <a:ext cx="0" cy="12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45" name="Line 3665"/>
            <p:cNvSpPr>
              <a:spLocks noChangeShapeType="1"/>
            </p:cNvSpPr>
            <p:nvPr/>
          </p:nvSpPr>
          <p:spPr bwMode="auto">
            <a:xfrm flipV="1">
              <a:off x="2392" y="983"/>
              <a:ext cx="57" cy="1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46" name="Line 3666"/>
            <p:cNvSpPr>
              <a:spLocks noChangeShapeType="1"/>
            </p:cNvSpPr>
            <p:nvPr/>
          </p:nvSpPr>
          <p:spPr bwMode="auto">
            <a:xfrm flipV="1">
              <a:off x="2398" y="1028"/>
              <a:ext cx="45" cy="7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47" name="Line 3667"/>
            <p:cNvSpPr>
              <a:spLocks noChangeShapeType="1"/>
            </p:cNvSpPr>
            <p:nvPr/>
          </p:nvSpPr>
          <p:spPr bwMode="auto">
            <a:xfrm flipV="1">
              <a:off x="2398" y="1067"/>
              <a:ext cx="48" cy="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48" name="Line 3668"/>
            <p:cNvSpPr>
              <a:spLocks noChangeShapeType="1"/>
            </p:cNvSpPr>
            <p:nvPr/>
          </p:nvSpPr>
          <p:spPr bwMode="auto">
            <a:xfrm flipV="1">
              <a:off x="2392" y="1115"/>
              <a:ext cx="57" cy="6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49" name="Line 3669"/>
            <p:cNvSpPr>
              <a:spLocks noChangeShapeType="1"/>
            </p:cNvSpPr>
            <p:nvPr/>
          </p:nvSpPr>
          <p:spPr bwMode="auto">
            <a:xfrm>
              <a:off x="2414" y="939"/>
              <a:ext cx="10" cy="3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50" name="Line 3670"/>
            <p:cNvSpPr>
              <a:spLocks noChangeShapeType="1"/>
            </p:cNvSpPr>
            <p:nvPr/>
          </p:nvSpPr>
          <p:spPr bwMode="auto">
            <a:xfrm flipH="1">
              <a:off x="2369" y="939"/>
              <a:ext cx="35" cy="86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51" name="Line 3671"/>
            <p:cNvSpPr>
              <a:spLocks noChangeShapeType="1"/>
            </p:cNvSpPr>
            <p:nvPr/>
          </p:nvSpPr>
          <p:spPr bwMode="auto">
            <a:xfrm flipV="1">
              <a:off x="2321" y="1057"/>
              <a:ext cx="48" cy="1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52" name="Line 3672"/>
            <p:cNvSpPr>
              <a:spLocks noChangeShapeType="1"/>
            </p:cNvSpPr>
            <p:nvPr/>
          </p:nvSpPr>
          <p:spPr bwMode="auto">
            <a:xfrm flipV="1">
              <a:off x="2340" y="1089"/>
              <a:ext cx="36" cy="4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53" name="Line 3673"/>
            <p:cNvSpPr>
              <a:spLocks noChangeShapeType="1"/>
            </p:cNvSpPr>
            <p:nvPr/>
          </p:nvSpPr>
          <p:spPr bwMode="auto">
            <a:xfrm flipV="1">
              <a:off x="2331" y="1012"/>
              <a:ext cx="38" cy="7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54" name="Line 3674"/>
            <p:cNvSpPr>
              <a:spLocks noChangeShapeType="1"/>
            </p:cNvSpPr>
            <p:nvPr/>
          </p:nvSpPr>
          <p:spPr bwMode="auto">
            <a:xfrm flipV="1">
              <a:off x="2340" y="971"/>
              <a:ext cx="36" cy="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55" name="Line 3675"/>
            <p:cNvSpPr>
              <a:spLocks noChangeShapeType="1"/>
            </p:cNvSpPr>
            <p:nvPr/>
          </p:nvSpPr>
          <p:spPr bwMode="auto">
            <a:xfrm flipH="1">
              <a:off x="2311" y="939"/>
              <a:ext cx="45" cy="10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56" name="Line 3676"/>
            <p:cNvSpPr>
              <a:spLocks noChangeShapeType="1"/>
            </p:cNvSpPr>
            <p:nvPr/>
          </p:nvSpPr>
          <p:spPr bwMode="auto">
            <a:xfrm flipV="1">
              <a:off x="2532" y="948"/>
              <a:ext cx="10" cy="5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57" name="Line 3677"/>
            <p:cNvSpPr>
              <a:spLocks noChangeShapeType="1"/>
            </p:cNvSpPr>
            <p:nvPr/>
          </p:nvSpPr>
          <p:spPr bwMode="auto">
            <a:xfrm flipH="1">
              <a:off x="2497" y="999"/>
              <a:ext cx="93" cy="1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58" name="Line 3678"/>
            <p:cNvSpPr>
              <a:spLocks noChangeShapeType="1"/>
            </p:cNvSpPr>
            <p:nvPr/>
          </p:nvSpPr>
          <p:spPr bwMode="auto">
            <a:xfrm flipH="1">
              <a:off x="2526" y="1035"/>
              <a:ext cx="26" cy="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59" name="Line 3679"/>
            <p:cNvSpPr>
              <a:spLocks noChangeShapeType="1"/>
            </p:cNvSpPr>
            <p:nvPr/>
          </p:nvSpPr>
          <p:spPr bwMode="auto">
            <a:xfrm flipV="1">
              <a:off x="2526" y="1067"/>
              <a:ext cx="26" cy="6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60" name="Line 3680"/>
            <p:cNvSpPr>
              <a:spLocks noChangeShapeType="1"/>
            </p:cNvSpPr>
            <p:nvPr/>
          </p:nvSpPr>
          <p:spPr bwMode="auto">
            <a:xfrm flipH="1">
              <a:off x="2558" y="1003"/>
              <a:ext cx="3" cy="11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61" name="Line 3681"/>
            <p:cNvSpPr>
              <a:spLocks noChangeShapeType="1"/>
            </p:cNvSpPr>
            <p:nvPr/>
          </p:nvSpPr>
          <p:spPr bwMode="auto">
            <a:xfrm>
              <a:off x="2526" y="1006"/>
              <a:ext cx="0" cy="11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62" name="Line 3682"/>
            <p:cNvSpPr>
              <a:spLocks noChangeShapeType="1"/>
            </p:cNvSpPr>
            <p:nvPr/>
          </p:nvSpPr>
          <p:spPr bwMode="auto">
            <a:xfrm flipV="1">
              <a:off x="2584" y="987"/>
              <a:ext cx="9" cy="15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63" name="Line 3683"/>
            <p:cNvSpPr>
              <a:spLocks noChangeShapeType="1"/>
            </p:cNvSpPr>
            <p:nvPr/>
          </p:nvSpPr>
          <p:spPr bwMode="auto">
            <a:xfrm flipV="1">
              <a:off x="2497" y="1112"/>
              <a:ext cx="87" cy="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64" name="Line 3684"/>
            <p:cNvSpPr>
              <a:spLocks noChangeShapeType="1"/>
            </p:cNvSpPr>
            <p:nvPr/>
          </p:nvSpPr>
          <p:spPr bwMode="auto">
            <a:xfrm>
              <a:off x="2497" y="990"/>
              <a:ext cx="0" cy="15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65" name="Line 3685"/>
            <p:cNvSpPr>
              <a:spLocks noChangeShapeType="1"/>
            </p:cNvSpPr>
            <p:nvPr/>
          </p:nvSpPr>
          <p:spPr bwMode="auto">
            <a:xfrm flipH="1">
              <a:off x="2478" y="945"/>
              <a:ext cx="128" cy="1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66" name="Freeform 3686"/>
            <p:cNvSpPr>
              <a:spLocks/>
            </p:cNvSpPr>
            <p:nvPr/>
          </p:nvSpPr>
          <p:spPr bwMode="auto">
            <a:xfrm>
              <a:off x="2651" y="942"/>
              <a:ext cx="19" cy="205"/>
            </a:xfrm>
            <a:custGeom>
              <a:avLst/>
              <a:gdLst>
                <a:gd name="T0" fmla="*/ 0 w 40"/>
                <a:gd name="T1" fmla="*/ 448 h 448"/>
                <a:gd name="T2" fmla="*/ 7 w 40"/>
                <a:gd name="T3" fmla="*/ 428 h 448"/>
                <a:gd name="T4" fmla="*/ 13 w 40"/>
                <a:gd name="T5" fmla="*/ 407 h 448"/>
                <a:gd name="T6" fmla="*/ 20 w 40"/>
                <a:gd name="T7" fmla="*/ 386 h 448"/>
                <a:gd name="T8" fmla="*/ 24 w 40"/>
                <a:gd name="T9" fmla="*/ 365 h 448"/>
                <a:gd name="T10" fmla="*/ 29 w 40"/>
                <a:gd name="T11" fmla="*/ 343 h 448"/>
                <a:gd name="T12" fmla="*/ 33 w 40"/>
                <a:gd name="T13" fmla="*/ 322 h 448"/>
                <a:gd name="T14" fmla="*/ 35 w 40"/>
                <a:gd name="T15" fmla="*/ 301 h 448"/>
                <a:gd name="T16" fmla="*/ 38 w 40"/>
                <a:gd name="T17" fmla="*/ 279 h 448"/>
                <a:gd name="T18" fmla="*/ 40 w 40"/>
                <a:gd name="T19" fmla="*/ 257 h 448"/>
                <a:gd name="T20" fmla="*/ 40 w 40"/>
                <a:gd name="T21" fmla="*/ 236 h 448"/>
                <a:gd name="T22" fmla="*/ 40 w 40"/>
                <a:gd name="T23" fmla="*/ 214 h 448"/>
                <a:gd name="T24" fmla="*/ 40 w 40"/>
                <a:gd name="T25" fmla="*/ 191 h 448"/>
                <a:gd name="T26" fmla="*/ 38 w 40"/>
                <a:gd name="T27" fmla="*/ 170 h 448"/>
                <a:gd name="T28" fmla="*/ 35 w 40"/>
                <a:gd name="T29" fmla="*/ 148 h 448"/>
                <a:gd name="T30" fmla="*/ 33 w 40"/>
                <a:gd name="T31" fmla="*/ 126 h 448"/>
                <a:gd name="T32" fmla="*/ 29 w 40"/>
                <a:gd name="T33" fmla="*/ 105 h 448"/>
                <a:gd name="T34" fmla="*/ 24 w 40"/>
                <a:gd name="T35" fmla="*/ 84 h 448"/>
                <a:gd name="T36" fmla="*/ 20 w 40"/>
                <a:gd name="T37" fmla="*/ 63 h 448"/>
                <a:gd name="T38" fmla="*/ 13 w 40"/>
                <a:gd name="T39" fmla="*/ 42 h 448"/>
                <a:gd name="T40" fmla="*/ 7 w 40"/>
                <a:gd name="T41" fmla="*/ 21 h 448"/>
                <a:gd name="T42" fmla="*/ 0 w 40"/>
                <a:gd name="T43" fmla="*/ 0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0" h="448">
                  <a:moveTo>
                    <a:pt x="0" y="448"/>
                  </a:moveTo>
                  <a:lnTo>
                    <a:pt x="7" y="428"/>
                  </a:lnTo>
                  <a:lnTo>
                    <a:pt x="13" y="407"/>
                  </a:lnTo>
                  <a:lnTo>
                    <a:pt x="20" y="386"/>
                  </a:lnTo>
                  <a:lnTo>
                    <a:pt x="24" y="365"/>
                  </a:lnTo>
                  <a:lnTo>
                    <a:pt x="29" y="343"/>
                  </a:lnTo>
                  <a:lnTo>
                    <a:pt x="33" y="322"/>
                  </a:lnTo>
                  <a:lnTo>
                    <a:pt x="35" y="301"/>
                  </a:lnTo>
                  <a:lnTo>
                    <a:pt x="38" y="279"/>
                  </a:lnTo>
                  <a:lnTo>
                    <a:pt x="40" y="257"/>
                  </a:lnTo>
                  <a:lnTo>
                    <a:pt x="40" y="236"/>
                  </a:lnTo>
                  <a:lnTo>
                    <a:pt x="40" y="214"/>
                  </a:lnTo>
                  <a:lnTo>
                    <a:pt x="40" y="191"/>
                  </a:lnTo>
                  <a:lnTo>
                    <a:pt x="38" y="170"/>
                  </a:lnTo>
                  <a:lnTo>
                    <a:pt x="35" y="148"/>
                  </a:lnTo>
                  <a:lnTo>
                    <a:pt x="33" y="126"/>
                  </a:lnTo>
                  <a:lnTo>
                    <a:pt x="29" y="105"/>
                  </a:lnTo>
                  <a:lnTo>
                    <a:pt x="24" y="84"/>
                  </a:lnTo>
                  <a:lnTo>
                    <a:pt x="20" y="63"/>
                  </a:lnTo>
                  <a:lnTo>
                    <a:pt x="13" y="42"/>
                  </a:lnTo>
                  <a:lnTo>
                    <a:pt x="7" y="21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05767" name="Group 3687"/>
          <p:cNvGrpSpPr>
            <a:grpSpLocks/>
          </p:cNvGrpSpPr>
          <p:nvPr/>
        </p:nvGrpSpPr>
        <p:grpSpPr bwMode="auto">
          <a:xfrm>
            <a:off x="7634288" y="1490663"/>
            <a:ext cx="595312" cy="1244600"/>
            <a:chOff x="4809" y="939"/>
            <a:chExt cx="375" cy="784"/>
          </a:xfrm>
        </p:grpSpPr>
        <p:sp>
          <p:nvSpPr>
            <p:cNvPr id="305768" name="Line 3688"/>
            <p:cNvSpPr>
              <a:spLocks noChangeShapeType="1"/>
            </p:cNvSpPr>
            <p:nvPr/>
          </p:nvSpPr>
          <p:spPr bwMode="auto">
            <a:xfrm flipV="1">
              <a:off x="4867" y="1176"/>
              <a:ext cx="317" cy="547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69" name="Line 3689"/>
            <p:cNvSpPr>
              <a:spLocks noChangeShapeType="1"/>
            </p:cNvSpPr>
            <p:nvPr/>
          </p:nvSpPr>
          <p:spPr bwMode="auto">
            <a:xfrm flipH="1">
              <a:off x="4809" y="1176"/>
              <a:ext cx="375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70" name="Line 3690"/>
            <p:cNvSpPr>
              <a:spLocks noChangeShapeType="1"/>
            </p:cNvSpPr>
            <p:nvPr/>
          </p:nvSpPr>
          <p:spPr bwMode="auto">
            <a:xfrm flipV="1">
              <a:off x="4848" y="939"/>
              <a:ext cx="96" cy="1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71" name="Line 3691"/>
            <p:cNvSpPr>
              <a:spLocks noChangeShapeType="1"/>
            </p:cNvSpPr>
            <p:nvPr/>
          </p:nvSpPr>
          <p:spPr bwMode="auto">
            <a:xfrm flipH="1">
              <a:off x="4829" y="1025"/>
              <a:ext cx="137" cy="1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72" name="Line 3692"/>
            <p:cNvSpPr>
              <a:spLocks noChangeShapeType="1"/>
            </p:cNvSpPr>
            <p:nvPr/>
          </p:nvSpPr>
          <p:spPr bwMode="auto">
            <a:xfrm>
              <a:off x="4857" y="977"/>
              <a:ext cx="13" cy="4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73" name="Line 3693"/>
            <p:cNvSpPr>
              <a:spLocks noChangeShapeType="1"/>
            </p:cNvSpPr>
            <p:nvPr/>
          </p:nvSpPr>
          <p:spPr bwMode="auto">
            <a:xfrm flipV="1">
              <a:off x="4918" y="967"/>
              <a:ext cx="19" cy="5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74" name="Line 3694"/>
            <p:cNvSpPr>
              <a:spLocks noChangeShapeType="1"/>
            </p:cNvSpPr>
            <p:nvPr/>
          </p:nvSpPr>
          <p:spPr bwMode="auto">
            <a:xfrm>
              <a:off x="4899" y="948"/>
              <a:ext cx="0" cy="19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75" name="Line 3695"/>
            <p:cNvSpPr>
              <a:spLocks noChangeShapeType="1"/>
            </p:cNvSpPr>
            <p:nvPr/>
          </p:nvSpPr>
          <p:spPr bwMode="auto">
            <a:xfrm flipV="1">
              <a:off x="4992" y="971"/>
              <a:ext cx="58" cy="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76" name="Freeform 3696"/>
            <p:cNvSpPr>
              <a:spLocks/>
            </p:cNvSpPr>
            <p:nvPr/>
          </p:nvSpPr>
          <p:spPr bwMode="auto">
            <a:xfrm>
              <a:off x="4998" y="974"/>
              <a:ext cx="23" cy="157"/>
            </a:xfrm>
            <a:custGeom>
              <a:avLst/>
              <a:gdLst>
                <a:gd name="T0" fmla="*/ 0 w 54"/>
                <a:gd name="T1" fmla="*/ 259 h 339"/>
                <a:gd name="T2" fmla="*/ 54 w 54"/>
                <a:gd name="T3" fmla="*/ 339 h 339"/>
                <a:gd name="T4" fmla="*/ 54 w 54"/>
                <a:gd name="T5" fmla="*/ 0 h 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4" h="339">
                  <a:moveTo>
                    <a:pt x="0" y="259"/>
                  </a:moveTo>
                  <a:lnTo>
                    <a:pt x="54" y="339"/>
                  </a:lnTo>
                  <a:lnTo>
                    <a:pt x="54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77" name="Line 3697"/>
            <p:cNvSpPr>
              <a:spLocks noChangeShapeType="1"/>
            </p:cNvSpPr>
            <p:nvPr/>
          </p:nvSpPr>
          <p:spPr bwMode="auto">
            <a:xfrm flipV="1">
              <a:off x="5050" y="939"/>
              <a:ext cx="73" cy="1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78" name="Line 3698"/>
            <p:cNvSpPr>
              <a:spLocks noChangeShapeType="1"/>
            </p:cNvSpPr>
            <p:nvPr/>
          </p:nvSpPr>
          <p:spPr bwMode="auto">
            <a:xfrm>
              <a:off x="5053" y="983"/>
              <a:ext cx="0" cy="10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79" name="Line 3699"/>
            <p:cNvSpPr>
              <a:spLocks noChangeShapeType="1"/>
            </p:cNvSpPr>
            <p:nvPr/>
          </p:nvSpPr>
          <p:spPr bwMode="auto">
            <a:xfrm flipV="1">
              <a:off x="5053" y="990"/>
              <a:ext cx="57" cy="6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80" name="Line 3700"/>
            <p:cNvSpPr>
              <a:spLocks noChangeShapeType="1"/>
            </p:cNvSpPr>
            <p:nvPr/>
          </p:nvSpPr>
          <p:spPr bwMode="auto">
            <a:xfrm flipH="1">
              <a:off x="5107" y="983"/>
              <a:ext cx="3" cy="10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81" name="Line 3701"/>
            <p:cNvSpPr>
              <a:spLocks noChangeShapeType="1"/>
            </p:cNvSpPr>
            <p:nvPr/>
          </p:nvSpPr>
          <p:spPr bwMode="auto">
            <a:xfrm flipV="1">
              <a:off x="5072" y="948"/>
              <a:ext cx="10" cy="4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82" name="Freeform 3702"/>
            <p:cNvSpPr>
              <a:spLocks/>
            </p:cNvSpPr>
            <p:nvPr/>
          </p:nvSpPr>
          <p:spPr bwMode="auto">
            <a:xfrm>
              <a:off x="5033" y="1012"/>
              <a:ext cx="49" cy="141"/>
            </a:xfrm>
            <a:custGeom>
              <a:avLst/>
              <a:gdLst>
                <a:gd name="T0" fmla="*/ 103 w 103"/>
                <a:gd name="T1" fmla="*/ 0 h 307"/>
                <a:gd name="T2" fmla="*/ 97 w 103"/>
                <a:gd name="T3" fmla="*/ 97 h 307"/>
                <a:gd name="T4" fmla="*/ 70 w 103"/>
                <a:gd name="T5" fmla="*/ 226 h 307"/>
                <a:gd name="T6" fmla="*/ 0 w 103"/>
                <a:gd name="T7" fmla="*/ 307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3" h="307">
                  <a:moveTo>
                    <a:pt x="103" y="0"/>
                  </a:moveTo>
                  <a:lnTo>
                    <a:pt x="97" y="97"/>
                  </a:lnTo>
                  <a:lnTo>
                    <a:pt x="70" y="226"/>
                  </a:lnTo>
                  <a:lnTo>
                    <a:pt x="0" y="307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83" name="Line 3703"/>
            <p:cNvSpPr>
              <a:spLocks noChangeShapeType="1"/>
            </p:cNvSpPr>
            <p:nvPr/>
          </p:nvSpPr>
          <p:spPr bwMode="auto">
            <a:xfrm>
              <a:off x="5082" y="1096"/>
              <a:ext cx="35" cy="44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05784" name="Group 3704"/>
          <p:cNvGrpSpPr>
            <a:grpSpLocks/>
          </p:cNvGrpSpPr>
          <p:nvPr/>
        </p:nvGrpSpPr>
        <p:grpSpPr bwMode="auto">
          <a:xfrm>
            <a:off x="3079750" y="4408488"/>
            <a:ext cx="1276350" cy="1276350"/>
            <a:chOff x="1940" y="2777"/>
            <a:chExt cx="804" cy="804"/>
          </a:xfrm>
        </p:grpSpPr>
        <p:sp>
          <p:nvSpPr>
            <p:cNvPr id="305785" name="Line 3705"/>
            <p:cNvSpPr>
              <a:spLocks noChangeShapeType="1"/>
            </p:cNvSpPr>
            <p:nvPr/>
          </p:nvSpPr>
          <p:spPr bwMode="auto">
            <a:xfrm flipV="1">
              <a:off x="2417" y="3020"/>
              <a:ext cx="327" cy="56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86" name="Line 3706"/>
            <p:cNvSpPr>
              <a:spLocks noChangeShapeType="1"/>
            </p:cNvSpPr>
            <p:nvPr/>
          </p:nvSpPr>
          <p:spPr bwMode="auto">
            <a:xfrm flipH="1">
              <a:off x="1940" y="3020"/>
              <a:ext cx="804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87" name="Line 3707"/>
            <p:cNvSpPr>
              <a:spLocks noChangeShapeType="1"/>
            </p:cNvSpPr>
            <p:nvPr/>
          </p:nvSpPr>
          <p:spPr bwMode="auto">
            <a:xfrm>
              <a:off x="1982" y="2783"/>
              <a:ext cx="0" cy="20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88" name="Line 3708"/>
            <p:cNvSpPr>
              <a:spLocks noChangeShapeType="1"/>
            </p:cNvSpPr>
            <p:nvPr/>
          </p:nvSpPr>
          <p:spPr bwMode="auto">
            <a:xfrm flipV="1">
              <a:off x="1982" y="2796"/>
              <a:ext cx="99" cy="1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89" name="Line 3709"/>
            <p:cNvSpPr>
              <a:spLocks noChangeShapeType="1"/>
            </p:cNvSpPr>
            <p:nvPr/>
          </p:nvSpPr>
          <p:spPr bwMode="auto">
            <a:xfrm flipH="1">
              <a:off x="2081" y="2783"/>
              <a:ext cx="3" cy="20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90" name="Freeform 3710"/>
            <p:cNvSpPr>
              <a:spLocks/>
            </p:cNvSpPr>
            <p:nvPr/>
          </p:nvSpPr>
          <p:spPr bwMode="auto">
            <a:xfrm>
              <a:off x="1982" y="2972"/>
              <a:ext cx="99" cy="13"/>
            </a:xfrm>
            <a:custGeom>
              <a:avLst/>
              <a:gdLst>
                <a:gd name="T0" fmla="*/ 0 w 221"/>
                <a:gd name="T1" fmla="*/ 10 h 27"/>
                <a:gd name="T2" fmla="*/ 210 w 221"/>
                <a:gd name="T3" fmla="*/ 0 h 27"/>
                <a:gd name="T4" fmla="*/ 221 w 221"/>
                <a:gd name="T5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1" h="27">
                  <a:moveTo>
                    <a:pt x="0" y="10"/>
                  </a:moveTo>
                  <a:lnTo>
                    <a:pt x="210" y="0"/>
                  </a:lnTo>
                  <a:lnTo>
                    <a:pt x="221" y="27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91" name="Line 3711"/>
            <p:cNvSpPr>
              <a:spLocks noChangeShapeType="1"/>
            </p:cNvSpPr>
            <p:nvPr/>
          </p:nvSpPr>
          <p:spPr bwMode="auto">
            <a:xfrm>
              <a:off x="2010" y="2815"/>
              <a:ext cx="0" cy="5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92" name="Line 3712"/>
            <p:cNvSpPr>
              <a:spLocks noChangeShapeType="1"/>
            </p:cNvSpPr>
            <p:nvPr/>
          </p:nvSpPr>
          <p:spPr bwMode="auto">
            <a:xfrm flipV="1">
              <a:off x="2010" y="2819"/>
              <a:ext cx="45" cy="6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93" name="Line 3713"/>
            <p:cNvSpPr>
              <a:spLocks noChangeShapeType="1"/>
            </p:cNvSpPr>
            <p:nvPr/>
          </p:nvSpPr>
          <p:spPr bwMode="auto">
            <a:xfrm flipH="1">
              <a:off x="2055" y="2812"/>
              <a:ext cx="0" cy="4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94" name="Line 3714"/>
            <p:cNvSpPr>
              <a:spLocks noChangeShapeType="1"/>
            </p:cNvSpPr>
            <p:nvPr/>
          </p:nvSpPr>
          <p:spPr bwMode="auto">
            <a:xfrm flipV="1">
              <a:off x="2010" y="2854"/>
              <a:ext cx="45" cy="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95" name="Line 3715"/>
            <p:cNvSpPr>
              <a:spLocks noChangeShapeType="1"/>
            </p:cNvSpPr>
            <p:nvPr/>
          </p:nvSpPr>
          <p:spPr bwMode="auto">
            <a:xfrm>
              <a:off x="2004" y="2870"/>
              <a:ext cx="0" cy="64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96" name="Line 3716"/>
            <p:cNvSpPr>
              <a:spLocks noChangeShapeType="1"/>
            </p:cNvSpPr>
            <p:nvPr/>
          </p:nvSpPr>
          <p:spPr bwMode="auto">
            <a:xfrm flipV="1">
              <a:off x="2004" y="2873"/>
              <a:ext cx="51" cy="6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97" name="Line 3717"/>
            <p:cNvSpPr>
              <a:spLocks noChangeShapeType="1"/>
            </p:cNvSpPr>
            <p:nvPr/>
          </p:nvSpPr>
          <p:spPr bwMode="auto">
            <a:xfrm flipH="1">
              <a:off x="2055" y="2867"/>
              <a:ext cx="3" cy="6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98" name="Freeform 3718"/>
            <p:cNvSpPr>
              <a:spLocks/>
            </p:cNvSpPr>
            <p:nvPr/>
          </p:nvSpPr>
          <p:spPr bwMode="auto">
            <a:xfrm>
              <a:off x="1994" y="2924"/>
              <a:ext cx="32" cy="45"/>
            </a:xfrm>
            <a:custGeom>
              <a:avLst/>
              <a:gdLst>
                <a:gd name="T0" fmla="*/ 71 w 71"/>
                <a:gd name="T1" fmla="*/ 0 h 97"/>
                <a:gd name="T2" fmla="*/ 49 w 71"/>
                <a:gd name="T3" fmla="*/ 49 h 97"/>
                <a:gd name="T4" fmla="*/ 0 w 71"/>
                <a:gd name="T5" fmla="*/ 97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1" h="97">
                  <a:moveTo>
                    <a:pt x="71" y="0"/>
                  </a:moveTo>
                  <a:lnTo>
                    <a:pt x="49" y="49"/>
                  </a:lnTo>
                  <a:lnTo>
                    <a:pt x="0" y="97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799" name="Line 3719"/>
            <p:cNvSpPr>
              <a:spLocks noChangeShapeType="1"/>
            </p:cNvSpPr>
            <p:nvPr/>
          </p:nvSpPr>
          <p:spPr bwMode="auto">
            <a:xfrm>
              <a:off x="2033" y="2928"/>
              <a:ext cx="29" cy="2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800" name="Line 3720"/>
            <p:cNvSpPr>
              <a:spLocks noChangeShapeType="1"/>
            </p:cNvSpPr>
            <p:nvPr/>
          </p:nvSpPr>
          <p:spPr bwMode="auto">
            <a:xfrm flipH="1">
              <a:off x="2026" y="2892"/>
              <a:ext cx="7" cy="3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801" name="Line 3721"/>
            <p:cNvSpPr>
              <a:spLocks noChangeShapeType="1"/>
            </p:cNvSpPr>
            <p:nvPr/>
          </p:nvSpPr>
          <p:spPr bwMode="auto">
            <a:xfrm flipV="1">
              <a:off x="2129" y="2815"/>
              <a:ext cx="54" cy="1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802" name="Freeform 3722"/>
            <p:cNvSpPr>
              <a:spLocks/>
            </p:cNvSpPr>
            <p:nvPr/>
          </p:nvSpPr>
          <p:spPr bwMode="auto">
            <a:xfrm>
              <a:off x="2132" y="2819"/>
              <a:ext cx="26" cy="157"/>
            </a:xfrm>
            <a:custGeom>
              <a:avLst/>
              <a:gdLst>
                <a:gd name="T0" fmla="*/ 0 w 54"/>
                <a:gd name="T1" fmla="*/ 259 h 339"/>
                <a:gd name="T2" fmla="*/ 54 w 54"/>
                <a:gd name="T3" fmla="*/ 339 h 339"/>
                <a:gd name="T4" fmla="*/ 54 w 54"/>
                <a:gd name="T5" fmla="*/ 0 h 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4" h="339">
                  <a:moveTo>
                    <a:pt x="0" y="259"/>
                  </a:moveTo>
                  <a:lnTo>
                    <a:pt x="54" y="339"/>
                  </a:lnTo>
                  <a:lnTo>
                    <a:pt x="54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803" name="Line 3723"/>
            <p:cNvSpPr>
              <a:spLocks noChangeShapeType="1"/>
            </p:cNvSpPr>
            <p:nvPr/>
          </p:nvSpPr>
          <p:spPr bwMode="auto">
            <a:xfrm flipV="1">
              <a:off x="2183" y="2783"/>
              <a:ext cx="74" cy="1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804" name="Line 3724"/>
            <p:cNvSpPr>
              <a:spLocks noChangeShapeType="1"/>
            </p:cNvSpPr>
            <p:nvPr/>
          </p:nvSpPr>
          <p:spPr bwMode="auto">
            <a:xfrm>
              <a:off x="2190" y="2828"/>
              <a:ext cx="0" cy="10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805" name="Line 3725"/>
            <p:cNvSpPr>
              <a:spLocks noChangeShapeType="1"/>
            </p:cNvSpPr>
            <p:nvPr/>
          </p:nvSpPr>
          <p:spPr bwMode="auto">
            <a:xfrm flipV="1">
              <a:off x="2190" y="2835"/>
              <a:ext cx="57" cy="6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806" name="Line 3726"/>
            <p:cNvSpPr>
              <a:spLocks noChangeShapeType="1"/>
            </p:cNvSpPr>
            <p:nvPr/>
          </p:nvSpPr>
          <p:spPr bwMode="auto">
            <a:xfrm flipH="1">
              <a:off x="2244" y="2828"/>
              <a:ext cx="3" cy="10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807" name="Line 3727"/>
            <p:cNvSpPr>
              <a:spLocks noChangeShapeType="1"/>
            </p:cNvSpPr>
            <p:nvPr/>
          </p:nvSpPr>
          <p:spPr bwMode="auto">
            <a:xfrm flipV="1">
              <a:off x="2209" y="2793"/>
              <a:ext cx="6" cy="4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808" name="Freeform 3728"/>
            <p:cNvSpPr>
              <a:spLocks/>
            </p:cNvSpPr>
            <p:nvPr/>
          </p:nvSpPr>
          <p:spPr bwMode="auto">
            <a:xfrm>
              <a:off x="2171" y="2857"/>
              <a:ext cx="44" cy="141"/>
            </a:xfrm>
            <a:custGeom>
              <a:avLst/>
              <a:gdLst>
                <a:gd name="T0" fmla="*/ 102 w 102"/>
                <a:gd name="T1" fmla="*/ 0 h 307"/>
                <a:gd name="T2" fmla="*/ 97 w 102"/>
                <a:gd name="T3" fmla="*/ 97 h 307"/>
                <a:gd name="T4" fmla="*/ 69 w 102"/>
                <a:gd name="T5" fmla="*/ 226 h 307"/>
                <a:gd name="T6" fmla="*/ 0 w 102"/>
                <a:gd name="T7" fmla="*/ 307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2" h="307">
                  <a:moveTo>
                    <a:pt x="102" y="0"/>
                  </a:moveTo>
                  <a:lnTo>
                    <a:pt x="97" y="97"/>
                  </a:lnTo>
                  <a:lnTo>
                    <a:pt x="69" y="226"/>
                  </a:lnTo>
                  <a:lnTo>
                    <a:pt x="0" y="307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809" name="Line 3729"/>
            <p:cNvSpPr>
              <a:spLocks noChangeShapeType="1"/>
            </p:cNvSpPr>
            <p:nvPr/>
          </p:nvSpPr>
          <p:spPr bwMode="auto">
            <a:xfrm>
              <a:off x="2215" y="2940"/>
              <a:ext cx="36" cy="4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810" name="Freeform 3730"/>
            <p:cNvSpPr>
              <a:spLocks/>
            </p:cNvSpPr>
            <p:nvPr/>
          </p:nvSpPr>
          <p:spPr bwMode="auto">
            <a:xfrm>
              <a:off x="2305" y="2787"/>
              <a:ext cx="16" cy="205"/>
            </a:xfrm>
            <a:custGeom>
              <a:avLst/>
              <a:gdLst>
                <a:gd name="T0" fmla="*/ 40 w 40"/>
                <a:gd name="T1" fmla="*/ 0 h 448"/>
                <a:gd name="T2" fmla="*/ 36 w 40"/>
                <a:gd name="T3" fmla="*/ 15 h 448"/>
                <a:gd name="T4" fmla="*/ 30 w 40"/>
                <a:gd name="T5" fmla="*/ 29 h 448"/>
                <a:gd name="T6" fmla="*/ 26 w 40"/>
                <a:gd name="T7" fmla="*/ 44 h 448"/>
                <a:gd name="T8" fmla="*/ 23 w 40"/>
                <a:gd name="T9" fmla="*/ 59 h 448"/>
                <a:gd name="T10" fmla="*/ 18 w 40"/>
                <a:gd name="T11" fmla="*/ 73 h 448"/>
                <a:gd name="T12" fmla="*/ 15 w 40"/>
                <a:gd name="T13" fmla="*/ 89 h 448"/>
                <a:gd name="T14" fmla="*/ 11 w 40"/>
                <a:gd name="T15" fmla="*/ 103 h 448"/>
                <a:gd name="T16" fmla="*/ 9 w 40"/>
                <a:gd name="T17" fmla="*/ 119 h 448"/>
                <a:gd name="T18" fmla="*/ 7 w 40"/>
                <a:gd name="T19" fmla="*/ 133 h 448"/>
                <a:gd name="T20" fmla="*/ 5 w 40"/>
                <a:gd name="T21" fmla="*/ 148 h 448"/>
                <a:gd name="T22" fmla="*/ 3 w 40"/>
                <a:gd name="T23" fmla="*/ 164 h 448"/>
                <a:gd name="T24" fmla="*/ 2 w 40"/>
                <a:gd name="T25" fmla="*/ 179 h 448"/>
                <a:gd name="T26" fmla="*/ 0 w 40"/>
                <a:gd name="T27" fmla="*/ 194 h 448"/>
                <a:gd name="T28" fmla="*/ 0 w 40"/>
                <a:gd name="T29" fmla="*/ 209 h 448"/>
                <a:gd name="T30" fmla="*/ 0 w 40"/>
                <a:gd name="T31" fmla="*/ 225 h 448"/>
                <a:gd name="T32" fmla="*/ 0 w 40"/>
                <a:gd name="T33" fmla="*/ 240 h 448"/>
                <a:gd name="T34" fmla="*/ 0 w 40"/>
                <a:gd name="T35" fmla="*/ 256 h 448"/>
                <a:gd name="T36" fmla="*/ 2 w 40"/>
                <a:gd name="T37" fmla="*/ 270 h 448"/>
                <a:gd name="T38" fmla="*/ 3 w 40"/>
                <a:gd name="T39" fmla="*/ 285 h 448"/>
                <a:gd name="T40" fmla="*/ 5 w 40"/>
                <a:gd name="T41" fmla="*/ 301 h 448"/>
                <a:gd name="T42" fmla="*/ 7 w 40"/>
                <a:gd name="T43" fmla="*/ 315 h 448"/>
                <a:gd name="T44" fmla="*/ 9 w 40"/>
                <a:gd name="T45" fmla="*/ 331 h 448"/>
                <a:gd name="T46" fmla="*/ 11 w 40"/>
                <a:gd name="T47" fmla="*/ 346 h 448"/>
                <a:gd name="T48" fmla="*/ 15 w 40"/>
                <a:gd name="T49" fmla="*/ 361 h 448"/>
                <a:gd name="T50" fmla="*/ 18 w 40"/>
                <a:gd name="T51" fmla="*/ 376 h 448"/>
                <a:gd name="T52" fmla="*/ 23 w 40"/>
                <a:gd name="T53" fmla="*/ 390 h 448"/>
                <a:gd name="T54" fmla="*/ 26 w 40"/>
                <a:gd name="T55" fmla="*/ 405 h 448"/>
                <a:gd name="T56" fmla="*/ 30 w 40"/>
                <a:gd name="T57" fmla="*/ 419 h 448"/>
                <a:gd name="T58" fmla="*/ 36 w 40"/>
                <a:gd name="T59" fmla="*/ 435 h 448"/>
                <a:gd name="T60" fmla="*/ 40 w 40"/>
                <a:gd name="T61" fmla="*/ 44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" h="448">
                  <a:moveTo>
                    <a:pt x="40" y="0"/>
                  </a:moveTo>
                  <a:lnTo>
                    <a:pt x="36" y="15"/>
                  </a:lnTo>
                  <a:lnTo>
                    <a:pt x="30" y="29"/>
                  </a:lnTo>
                  <a:lnTo>
                    <a:pt x="26" y="44"/>
                  </a:lnTo>
                  <a:lnTo>
                    <a:pt x="23" y="59"/>
                  </a:lnTo>
                  <a:lnTo>
                    <a:pt x="18" y="73"/>
                  </a:lnTo>
                  <a:lnTo>
                    <a:pt x="15" y="89"/>
                  </a:lnTo>
                  <a:lnTo>
                    <a:pt x="11" y="103"/>
                  </a:lnTo>
                  <a:lnTo>
                    <a:pt x="9" y="119"/>
                  </a:lnTo>
                  <a:lnTo>
                    <a:pt x="7" y="133"/>
                  </a:lnTo>
                  <a:lnTo>
                    <a:pt x="5" y="148"/>
                  </a:lnTo>
                  <a:lnTo>
                    <a:pt x="3" y="164"/>
                  </a:lnTo>
                  <a:lnTo>
                    <a:pt x="2" y="179"/>
                  </a:lnTo>
                  <a:lnTo>
                    <a:pt x="0" y="194"/>
                  </a:lnTo>
                  <a:lnTo>
                    <a:pt x="0" y="209"/>
                  </a:lnTo>
                  <a:lnTo>
                    <a:pt x="0" y="225"/>
                  </a:lnTo>
                  <a:lnTo>
                    <a:pt x="0" y="240"/>
                  </a:lnTo>
                  <a:lnTo>
                    <a:pt x="0" y="256"/>
                  </a:lnTo>
                  <a:lnTo>
                    <a:pt x="2" y="270"/>
                  </a:lnTo>
                  <a:lnTo>
                    <a:pt x="3" y="285"/>
                  </a:lnTo>
                  <a:lnTo>
                    <a:pt x="5" y="301"/>
                  </a:lnTo>
                  <a:lnTo>
                    <a:pt x="7" y="315"/>
                  </a:lnTo>
                  <a:lnTo>
                    <a:pt x="9" y="331"/>
                  </a:lnTo>
                  <a:lnTo>
                    <a:pt x="11" y="346"/>
                  </a:lnTo>
                  <a:lnTo>
                    <a:pt x="15" y="361"/>
                  </a:lnTo>
                  <a:lnTo>
                    <a:pt x="18" y="376"/>
                  </a:lnTo>
                  <a:lnTo>
                    <a:pt x="23" y="390"/>
                  </a:lnTo>
                  <a:lnTo>
                    <a:pt x="26" y="405"/>
                  </a:lnTo>
                  <a:lnTo>
                    <a:pt x="30" y="419"/>
                  </a:lnTo>
                  <a:lnTo>
                    <a:pt x="36" y="435"/>
                  </a:lnTo>
                  <a:lnTo>
                    <a:pt x="40" y="448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811" name="Line 3731"/>
            <p:cNvSpPr>
              <a:spLocks noChangeShapeType="1"/>
            </p:cNvSpPr>
            <p:nvPr/>
          </p:nvSpPr>
          <p:spPr bwMode="auto">
            <a:xfrm flipH="1">
              <a:off x="2363" y="2809"/>
              <a:ext cx="48" cy="6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812" name="Line 3732"/>
            <p:cNvSpPr>
              <a:spLocks noChangeShapeType="1"/>
            </p:cNvSpPr>
            <p:nvPr/>
          </p:nvSpPr>
          <p:spPr bwMode="auto">
            <a:xfrm flipV="1">
              <a:off x="2369" y="2867"/>
              <a:ext cx="42" cy="6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813" name="Line 3733"/>
            <p:cNvSpPr>
              <a:spLocks noChangeShapeType="1"/>
            </p:cNvSpPr>
            <p:nvPr/>
          </p:nvSpPr>
          <p:spPr bwMode="auto">
            <a:xfrm flipH="1">
              <a:off x="2363" y="2915"/>
              <a:ext cx="48" cy="3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814" name="Line 3734"/>
            <p:cNvSpPr>
              <a:spLocks noChangeShapeType="1"/>
            </p:cNvSpPr>
            <p:nvPr/>
          </p:nvSpPr>
          <p:spPr bwMode="auto">
            <a:xfrm>
              <a:off x="2388" y="2815"/>
              <a:ext cx="0" cy="11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815" name="Line 3735"/>
            <p:cNvSpPr>
              <a:spLocks noChangeShapeType="1"/>
            </p:cNvSpPr>
            <p:nvPr/>
          </p:nvSpPr>
          <p:spPr bwMode="auto">
            <a:xfrm>
              <a:off x="2462" y="2793"/>
              <a:ext cx="16" cy="1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816" name="Line 3736"/>
            <p:cNvSpPr>
              <a:spLocks noChangeShapeType="1"/>
            </p:cNvSpPr>
            <p:nvPr/>
          </p:nvSpPr>
          <p:spPr bwMode="auto">
            <a:xfrm flipH="1">
              <a:off x="2411" y="2838"/>
              <a:ext cx="73" cy="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817" name="Line 3737"/>
            <p:cNvSpPr>
              <a:spLocks noChangeShapeType="1"/>
            </p:cNvSpPr>
            <p:nvPr/>
          </p:nvSpPr>
          <p:spPr bwMode="auto">
            <a:xfrm>
              <a:off x="2417" y="2870"/>
              <a:ext cx="13" cy="2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818" name="Line 3738"/>
            <p:cNvSpPr>
              <a:spLocks noChangeShapeType="1"/>
            </p:cNvSpPr>
            <p:nvPr/>
          </p:nvSpPr>
          <p:spPr bwMode="auto">
            <a:xfrm flipH="1">
              <a:off x="2398" y="2915"/>
              <a:ext cx="38" cy="3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819" name="Freeform 3739"/>
            <p:cNvSpPr>
              <a:spLocks/>
            </p:cNvSpPr>
            <p:nvPr/>
          </p:nvSpPr>
          <p:spPr bwMode="auto">
            <a:xfrm>
              <a:off x="2446" y="2883"/>
              <a:ext cx="54" cy="80"/>
            </a:xfrm>
            <a:custGeom>
              <a:avLst/>
              <a:gdLst>
                <a:gd name="T0" fmla="*/ 0 w 118"/>
                <a:gd name="T1" fmla="*/ 0 h 173"/>
                <a:gd name="T2" fmla="*/ 86 w 118"/>
                <a:gd name="T3" fmla="*/ 173 h 173"/>
                <a:gd name="T4" fmla="*/ 118 w 118"/>
                <a:gd name="T5" fmla="*/ 17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8" h="173">
                  <a:moveTo>
                    <a:pt x="0" y="0"/>
                  </a:moveTo>
                  <a:lnTo>
                    <a:pt x="86" y="173"/>
                  </a:lnTo>
                  <a:lnTo>
                    <a:pt x="118" y="173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820" name="Line 3740"/>
            <p:cNvSpPr>
              <a:spLocks noChangeShapeType="1"/>
            </p:cNvSpPr>
            <p:nvPr/>
          </p:nvSpPr>
          <p:spPr bwMode="auto">
            <a:xfrm flipV="1">
              <a:off x="2462" y="2863"/>
              <a:ext cx="19" cy="4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821" name="Freeform 3741"/>
            <p:cNvSpPr>
              <a:spLocks/>
            </p:cNvSpPr>
            <p:nvPr/>
          </p:nvSpPr>
          <p:spPr bwMode="auto">
            <a:xfrm>
              <a:off x="2424" y="2777"/>
              <a:ext cx="22" cy="221"/>
            </a:xfrm>
            <a:custGeom>
              <a:avLst/>
              <a:gdLst>
                <a:gd name="T0" fmla="*/ 0 w 49"/>
                <a:gd name="T1" fmla="*/ 436 h 485"/>
                <a:gd name="T2" fmla="*/ 49 w 49"/>
                <a:gd name="T3" fmla="*/ 485 h 485"/>
                <a:gd name="T4" fmla="*/ 49 w 49"/>
                <a:gd name="T5" fmla="*/ 0 h 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9" h="485">
                  <a:moveTo>
                    <a:pt x="0" y="436"/>
                  </a:moveTo>
                  <a:lnTo>
                    <a:pt x="49" y="485"/>
                  </a:lnTo>
                  <a:lnTo>
                    <a:pt x="49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822" name="Line 3742"/>
            <p:cNvSpPr>
              <a:spLocks noChangeShapeType="1"/>
            </p:cNvSpPr>
            <p:nvPr/>
          </p:nvSpPr>
          <p:spPr bwMode="auto">
            <a:xfrm flipV="1">
              <a:off x="2584" y="2796"/>
              <a:ext cx="9" cy="5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823" name="Line 3743"/>
            <p:cNvSpPr>
              <a:spLocks noChangeShapeType="1"/>
            </p:cNvSpPr>
            <p:nvPr/>
          </p:nvSpPr>
          <p:spPr bwMode="auto">
            <a:xfrm flipH="1">
              <a:off x="2548" y="2844"/>
              <a:ext cx="93" cy="1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824" name="Line 3744"/>
            <p:cNvSpPr>
              <a:spLocks noChangeShapeType="1"/>
            </p:cNvSpPr>
            <p:nvPr/>
          </p:nvSpPr>
          <p:spPr bwMode="auto">
            <a:xfrm flipH="1">
              <a:off x="2577" y="2879"/>
              <a:ext cx="23" cy="4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825" name="Line 3745"/>
            <p:cNvSpPr>
              <a:spLocks noChangeShapeType="1"/>
            </p:cNvSpPr>
            <p:nvPr/>
          </p:nvSpPr>
          <p:spPr bwMode="auto">
            <a:xfrm flipV="1">
              <a:off x="2577" y="2915"/>
              <a:ext cx="23" cy="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826" name="Line 3746"/>
            <p:cNvSpPr>
              <a:spLocks noChangeShapeType="1"/>
            </p:cNvSpPr>
            <p:nvPr/>
          </p:nvSpPr>
          <p:spPr bwMode="auto">
            <a:xfrm flipH="1">
              <a:off x="2609" y="2847"/>
              <a:ext cx="3" cy="11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827" name="Line 3747"/>
            <p:cNvSpPr>
              <a:spLocks noChangeShapeType="1"/>
            </p:cNvSpPr>
            <p:nvPr/>
          </p:nvSpPr>
          <p:spPr bwMode="auto">
            <a:xfrm>
              <a:off x="2577" y="2851"/>
              <a:ext cx="0" cy="11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828" name="Line 3748"/>
            <p:cNvSpPr>
              <a:spLocks noChangeShapeType="1"/>
            </p:cNvSpPr>
            <p:nvPr/>
          </p:nvSpPr>
          <p:spPr bwMode="auto">
            <a:xfrm flipV="1">
              <a:off x="2635" y="2831"/>
              <a:ext cx="10" cy="15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829" name="Line 3749"/>
            <p:cNvSpPr>
              <a:spLocks noChangeShapeType="1"/>
            </p:cNvSpPr>
            <p:nvPr/>
          </p:nvSpPr>
          <p:spPr bwMode="auto">
            <a:xfrm flipV="1">
              <a:off x="2548" y="2956"/>
              <a:ext cx="87" cy="1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830" name="Line 3750"/>
            <p:cNvSpPr>
              <a:spLocks noChangeShapeType="1"/>
            </p:cNvSpPr>
            <p:nvPr/>
          </p:nvSpPr>
          <p:spPr bwMode="auto">
            <a:xfrm>
              <a:off x="2548" y="2835"/>
              <a:ext cx="0" cy="15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831" name="Line 3751"/>
            <p:cNvSpPr>
              <a:spLocks noChangeShapeType="1"/>
            </p:cNvSpPr>
            <p:nvPr/>
          </p:nvSpPr>
          <p:spPr bwMode="auto">
            <a:xfrm flipH="1">
              <a:off x="2529" y="2790"/>
              <a:ext cx="128" cy="1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5832" name="Freeform 3752"/>
            <p:cNvSpPr>
              <a:spLocks/>
            </p:cNvSpPr>
            <p:nvPr/>
          </p:nvSpPr>
          <p:spPr bwMode="auto">
            <a:xfrm>
              <a:off x="2702" y="2787"/>
              <a:ext cx="19" cy="205"/>
            </a:xfrm>
            <a:custGeom>
              <a:avLst/>
              <a:gdLst>
                <a:gd name="T0" fmla="*/ 0 w 39"/>
                <a:gd name="T1" fmla="*/ 448 h 448"/>
                <a:gd name="T2" fmla="*/ 4 w 39"/>
                <a:gd name="T3" fmla="*/ 435 h 448"/>
                <a:gd name="T4" fmla="*/ 10 w 39"/>
                <a:gd name="T5" fmla="*/ 419 h 448"/>
                <a:gd name="T6" fmla="*/ 14 w 39"/>
                <a:gd name="T7" fmla="*/ 405 h 448"/>
                <a:gd name="T8" fmla="*/ 18 w 39"/>
                <a:gd name="T9" fmla="*/ 390 h 448"/>
                <a:gd name="T10" fmla="*/ 22 w 39"/>
                <a:gd name="T11" fmla="*/ 376 h 448"/>
                <a:gd name="T12" fmla="*/ 25 w 39"/>
                <a:gd name="T13" fmla="*/ 361 h 448"/>
                <a:gd name="T14" fmla="*/ 28 w 39"/>
                <a:gd name="T15" fmla="*/ 346 h 448"/>
                <a:gd name="T16" fmla="*/ 31 w 39"/>
                <a:gd name="T17" fmla="*/ 331 h 448"/>
                <a:gd name="T18" fmla="*/ 33 w 39"/>
                <a:gd name="T19" fmla="*/ 315 h 448"/>
                <a:gd name="T20" fmla="*/ 35 w 39"/>
                <a:gd name="T21" fmla="*/ 301 h 448"/>
                <a:gd name="T22" fmla="*/ 37 w 39"/>
                <a:gd name="T23" fmla="*/ 285 h 448"/>
                <a:gd name="T24" fmla="*/ 38 w 39"/>
                <a:gd name="T25" fmla="*/ 270 h 448"/>
                <a:gd name="T26" fmla="*/ 39 w 39"/>
                <a:gd name="T27" fmla="*/ 256 h 448"/>
                <a:gd name="T28" fmla="*/ 39 w 39"/>
                <a:gd name="T29" fmla="*/ 240 h 448"/>
                <a:gd name="T30" fmla="*/ 39 w 39"/>
                <a:gd name="T31" fmla="*/ 225 h 448"/>
                <a:gd name="T32" fmla="*/ 39 w 39"/>
                <a:gd name="T33" fmla="*/ 209 h 448"/>
                <a:gd name="T34" fmla="*/ 39 w 39"/>
                <a:gd name="T35" fmla="*/ 194 h 448"/>
                <a:gd name="T36" fmla="*/ 38 w 39"/>
                <a:gd name="T37" fmla="*/ 179 h 448"/>
                <a:gd name="T38" fmla="*/ 37 w 39"/>
                <a:gd name="T39" fmla="*/ 164 h 448"/>
                <a:gd name="T40" fmla="*/ 35 w 39"/>
                <a:gd name="T41" fmla="*/ 148 h 448"/>
                <a:gd name="T42" fmla="*/ 33 w 39"/>
                <a:gd name="T43" fmla="*/ 133 h 448"/>
                <a:gd name="T44" fmla="*/ 31 w 39"/>
                <a:gd name="T45" fmla="*/ 119 h 448"/>
                <a:gd name="T46" fmla="*/ 28 w 39"/>
                <a:gd name="T47" fmla="*/ 103 h 448"/>
                <a:gd name="T48" fmla="*/ 25 w 39"/>
                <a:gd name="T49" fmla="*/ 89 h 448"/>
                <a:gd name="T50" fmla="*/ 22 w 39"/>
                <a:gd name="T51" fmla="*/ 73 h 448"/>
                <a:gd name="T52" fmla="*/ 18 w 39"/>
                <a:gd name="T53" fmla="*/ 59 h 448"/>
                <a:gd name="T54" fmla="*/ 14 w 39"/>
                <a:gd name="T55" fmla="*/ 44 h 448"/>
                <a:gd name="T56" fmla="*/ 10 w 39"/>
                <a:gd name="T57" fmla="*/ 29 h 448"/>
                <a:gd name="T58" fmla="*/ 4 w 39"/>
                <a:gd name="T59" fmla="*/ 15 h 448"/>
                <a:gd name="T60" fmla="*/ 0 w 39"/>
                <a:gd name="T61" fmla="*/ 0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9" h="448">
                  <a:moveTo>
                    <a:pt x="0" y="448"/>
                  </a:moveTo>
                  <a:lnTo>
                    <a:pt x="4" y="435"/>
                  </a:lnTo>
                  <a:lnTo>
                    <a:pt x="10" y="419"/>
                  </a:lnTo>
                  <a:lnTo>
                    <a:pt x="14" y="405"/>
                  </a:lnTo>
                  <a:lnTo>
                    <a:pt x="18" y="390"/>
                  </a:lnTo>
                  <a:lnTo>
                    <a:pt x="22" y="376"/>
                  </a:lnTo>
                  <a:lnTo>
                    <a:pt x="25" y="361"/>
                  </a:lnTo>
                  <a:lnTo>
                    <a:pt x="28" y="346"/>
                  </a:lnTo>
                  <a:lnTo>
                    <a:pt x="31" y="331"/>
                  </a:lnTo>
                  <a:lnTo>
                    <a:pt x="33" y="315"/>
                  </a:lnTo>
                  <a:lnTo>
                    <a:pt x="35" y="301"/>
                  </a:lnTo>
                  <a:lnTo>
                    <a:pt x="37" y="285"/>
                  </a:lnTo>
                  <a:lnTo>
                    <a:pt x="38" y="270"/>
                  </a:lnTo>
                  <a:lnTo>
                    <a:pt x="39" y="256"/>
                  </a:lnTo>
                  <a:lnTo>
                    <a:pt x="39" y="240"/>
                  </a:lnTo>
                  <a:lnTo>
                    <a:pt x="39" y="225"/>
                  </a:lnTo>
                  <a:lnTo>
                    <a:pt x="39" y="209"/>
                  </a:lnTo>
                  <a:lnTo>
                    <a:pt x="39" y="194"/>
                  </a:lnTo>
                  <a:lnTo>
                    <a:pt x="38" y="179"/>
                  </a:lnTo>
                  <a:lnTo>
                    <a:pt x="37" y="164"/>
                  </a:lnTo>
                  <a:lnTo>
                    <a:pt x="35" y="148"/>
                  </a:lnTo>
                  <a:lnTo>
                    <a:pt x="33" y="133"/>
                  </a:lnTo>
                  <a:lnTo>
                    <a:pt x="31" y="119"/>
                  </a:lnTo>
                  <a:lnTo>
                    <a:pt x="28" y="103"/>
                  </a:lnTo>
                  <a:lnTo>
                    <a:pt x="25" y="89"/>
                  </a:lnTo>
                  <a:lnTo>
                    <a:pt x="22" y="73"/>
                  </a:lnTo>
                  <a:lnTo>
                    <a:pt x="18" y="59"/>
                  </a:lnTo>
                  <a:lnTo>
                    <a:pt x="14" y="44"/>
                  </a:lnTo>
                  <a:lnTo>
                    <a:pt x="10" y="29"/>
                  </a:lnTo>
                  <a:lnTo>
                    <a:pt x="4" y="15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305833" name="Text Box 3753"/>
          <p:cNvSpPr txBox="1">
            <a:spLocks noChangeArrowheads="1"/>
          </p:cNvSpPr>
          <p:nvPr/>
        </p:nvSpPr>
        <p:spPr bwMode="auto">
          <a:xfrm>
            <a:off x="115888" y="60325"/>
            <a:ext cx="9028112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4.</a:t>
            </a:r>
            <a:r>
              <a:rPr kumimoji="1" lang="zh-CN" altLang="en-US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螺纹的结构</a:t>
            </a:r>
          </a:p>
        </p:txBody>
      </p:sp>
      <p:sp>
        <p:nvSpPr>
          <p:cNvPr id="305834" name="Text Box 3754"/>
          <p:cNvSpPr txBox="1">
            <a:spLocks noChangeArrowheads="1"/>
          </p:cNvSpPr>
          <p:nvPr/>
        </p:nvSpPr>
        <p:spPr bwMode="auto">
          <a:xfrm>
            <a:off x="100013" y="725488"/>
            <a:ext cx="9043987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⑴ </a:t>
            </a:r>
            <a:r>
              <a:rPr kumimoji="1" lang="zh-CN" altLang="en-US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螺纹末端</a:t>
            </a:r>
          </a:p>
        </p:txBody>
      </p:sp>
    </p:spTree>
    <p:extLst>
      <p:ext uri="{BB962C8B-B14F-4D97-AF65-F5344CB8AC3E}">
        <p14:creationId xmlns:p14="http://schemas.microsoft.com/office/powerpoint/2010/main" val="392515914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8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75"/>
                                        <p:tgtEl>
                                          <p:spTgt spid="3058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7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057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7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3057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7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3057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305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7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3057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7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3057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5834" grpId="0" build="p" autoUpdateAnimBg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692" name="Text Box 540"/>
          <p:cNvSpPr txBox="1">
            <a:spLocks noChangeArrowheads="1"/>
          </p:cNvSpPr>
          <p:nvPr/>
        </p:nvSpPr>
        <p:spPr bwMode="auto">
          <a:xfrm>
            <a:off x="111125" y="66675"/>
            <a:ext cx="8780463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⑵ </a:t>
            </a:r>
            <a:r>
              <a:rPr kumimoji="1" lang="zh-CN" altLang="en-US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螺纹收尾和退刀槽</a:t>
            </a:r>
          </a:p>
        </p:txBody>
      </p:sp>
      <p:sp>
        <p:nvSpPr>
          <p:cNvPr id="306427" name="Text Box 251"/>
          <p:cNvSpPr txBox="1">
            <a:spLocks noChangeArrowheads="1"/>
          </p:cNvSpPr>
          <p:nvPr/>
        </p:nvSpPr>
        <p:spPr bwMode="auto">
          <a:xfrm>
            <a:off x="127000" y="687388"/>
            <a:ext cx="3538538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螺纹收尾</a:t>
            </a:r>
          </a:p>
        </p:txBody>
      </p:sp>
      <p:sp>
        <p:nvSpPr>
          <p:cNvPr id="306428" name="Text Box 252"/>
          <p:cNvSpPr txBox="1">
            <a:spLocks noChangeArrowheads="1"/>
          </p:cNvSpPr>
          <p:nvPr/>
        </p:nvSpPr>
        <p:spPr bwMode="auto">
          <a:xfrm>
            <a:off x="3700463" y="693738"/>
            <a:ext cx="5443537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退刀槽</a:t>
            </a:r>
          </a:p>
        </p:txBody>
      </p:sp>
      <p:grpSp>
        <p:nvGrpSpPr>
          <p:cNvPr id="306444" name="Group 268"/>
          <p:cNvGrpSpPr>
            <a:grpSpLocks/>
          </p:cNvGrpSpPr>
          <p:nvPr/>
        </p:nvGrpSpPr>
        <p:grpSpPr bwMode="auto">
          <a:xfrm>
            <a:off x="5830888" y="4008438"/>
            <a:ext cx="2663825" cy="2060575"/>
            <a:chOff x="3673" y="2525"/>
            <a:chExt cx="1678" cy="1298"/>
          </a:xfrm>
        </p:grpSpPr>
        <p:sp>
          <p:nvSpPr>
            <p:cNvPr id="49696" name="Line 544"/>
            <p:cNvSpPr>
              <a:spLocks noChangeShapeType="1"/>
            </p:cNvSpPr>
            <p:nvPr/>
          </p:nvSpPr>
          <p:spPr bwMode="auto">
            <a:xfrm>
              <a:off x="3769" y="2886"/>
              <a:ext cx="270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697" name="Line 545"/>
            <p:cNvSpPr>
              <a:spLocks noChangeShapeType="1"/>
            </p:cNvSpPr>
            <p:nvPr/>
          </p:nvSpPr>
          <p:spPr bwMode="auto">
            <a:xfrm>
              <a:off x="4039" y="2799"/>
              <a:ext cx="0" cy="33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698" name="Line 546"/>
            <p:cNvSpPr>
              <a:spLocks noChangeShapeType="1"/>
            </p:cNvSpPr>
            <p:nvPr/>
          </p:nvSpPr>
          <p:spPr bwMode="auto">
            <a:xfrm>
              <a:off x="3769" y="3536"/>
              <a:ext cx="270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699" name="Line 547"/>
            <p:cNvSpPr>
              <a:spLocks noChangeShapeType="1"/>
            </p:cNvSpPr>
            <p:nvPr/>
          </p:nvSpPr>
          <p:spPr bwMode="auto">
            <a:xfrm>
              <a:off x="4039" y="2799"/>
              <a:ext cx="143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00" name="Line 548"/>
            <p:cNvSpPr>
              <a:spLocks noChangeShapeType="1"/>
            </p:cNvSpPr>
            <p:nvPr/>
          </p:nvSpPr>
          <p:spPr bwMode="auto">
            <a:xfrm>
              <a:off x="4182" y="2799"/>
              <a:ext cx="0" cy="24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01" name="Line 549"/>
            <p:cNvSpPr>
              <a:spLocks noChangeShapeType="1"/>
            </p:cNvSpPr>
            <p:nvPr/>
          </p:nvSpPr>
          <p:spPr bwMode="auto">
            <a:xfrm>
              <a:off x="4039" y="3563"/>
              <a:ext cx="143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02" name="Line 550"/>
            <p:cNvSpPr>
              <a:spLocks noChangeShapeType="1"/>
            </p:cNvSpPr>
            <p:nvPr/>
          </p:nvSpPr>
          <p:spPr bwMode="auto">
            <a:xfrm>
              <a:off x="4013" y="3326"/>
              <a:ext cx="193" cy="8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03" name="Line 551"/>
            <p:cNvSpPr>
              <a:spLocks noChangeShapeType="1"/>
            </p:cNvSpPr>
            <p:nvPr/>
          </p:nvSpPr>
          <p:spPr bwMode="auto">
            <a:xfrm>
              <a:off x="4182" y="3454"/>
              <a:ext cx="0" cy="109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04" name="Line 552"/>
            <p:cNvSpPr>
              <a:spLocks noChangeShapeType="1"/>
            </p:cNvSpPr>
            <p:nvPr/>
          </p:nvSpPr>
          <p:spPr bwMode="auto">
            <a:xfrm flipH="1">
              <a:off x="4206" y="3403"/>
              <a:ext cx="7" cy="13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05" name="Line 553"/>
            <p:cNvSpPr>
              <a:spLocks noChangeShapeType="1"/>
            </p:cNvSpPr>
            <p:nvPr/>
          </p:nvSpPr>
          <p:spPr bwMode="auto">
            <a:xfrm flipH="1">
              <a:off x="4246" y="3252"/>
              <a:ext cx="16" cy="21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06" name="Line 554"/>
            <p:cNvSpPr>
              <a:spLocks noChangeShapeType="1"/>
            </p:cNvSpPr>
            <p:nvPr/>
          </p:nvSpPr>
          <p:spPr bwMode="auto">
            <a:xfrm flipH="1">
              <a:off x="4288" y="3241"/>
              <a:ext cx="16" cy="29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07" name="Line 555"/>
            <p:cNvSpPr>
              <a:spLocks noChangeShapeType="1"/>
            </p:cNvSpPr>
            <p:nvPr/>
          </p:nvSpPr>
          <p:spPr bwMode="auto">
            <a:xfrm flipH="1">
              <a:off x="4330" y="3241"/>
              <a:ext cx="16" cy="22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08" name="Line 556"/>
            <p:cNvSpPr>
              <a:spLocks noChangeShapeType="1"/>
            </p:cNvSpPr>
            <p:nvPr/>
          </p:nvSpPr>
          <p:spPr bwMode="auto">
            <a:xfrm flipH="1">
              <a:off x="4372" y="3241"/>
              <a:ext cx="16" cy="29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09" name="Line 557"/>
            <p:cNvSpPr>
              <a:spLocks noChangeShapeType="1"/>
            </p:cNvSpPr>
            <p:nvPr/>
          </p:nvSpPr>
          <p:spPr bwMode="auto">
            <a:xfrm flipH="1">
              <a:off x="4413" y="3241"/>
              <a:ext cx="17" cy="22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10" name="Line 558"/>
            <p:cNvSpPr>
              <a:spLocks noChangeShapeType="1"/>
            </p:cNvSpPr>
            <p:nvPr/>
          </p:nvSpPr>
          <p:spPr bwMode="auto">
            <a:xfrm flipH="1">
              <a:off x="4455" y="3241"/>
              <a:ext cx="17" cy="29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11" name="Line 559"/>
            <p:cNvSpPr>
              <a:spLocks noChangeShapeType="1"/>
            </p:cNvSpPr>
            <p:nvPr/>
          </p:nvSpPr>
          <p:spPr bwMode="auto">
            <a:xfrm flipH="1">
              <a:off x="4495" y="3241"/>
              <a:ext cx="17" cy="22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12" name="Line 560"/>
            <p:cNvSpPr>
              <a:spLocks noChangeShapeType="1"/>
            </p:cNvSpPr>
            <p:nvPr/>
          </p:nvSpPr>
          <p:spPr bwMode="auto">
            <a:xfrm flipH="1">
              <a:off x="4537" y="3241"/>
              <a:ext cx="18" cy="29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13" name="Line 561"/>
            <p:cNvSpPr>
              <a:spLocks noChangeShapeType="1"/>
            </p:cNvSpPr>
            <p:nvPr/>
          </p:nvSpPr>
          <p:spPr bwMode="auto">
            <a:xfrm flipH="1">
              <a:off x="4579" y="3241"/>
              <a:ext cx="16" cy="22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14" name="Line 562"/>
            <p:cNvSpPr>
              <a:spLocks noChangeShapeType="1"/>
            </p:cNvSpPr>
            <p:nvPr/>
          </p:nvSpPr>
          <p:spPr bwMode="auto">
            <a:xfrm flipH="1">
              <a:off x="4621" y="3241"/>
              <a:ext cx="16" cy="29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15" name="Line 563"/>
            <p:cNvSpPr>
              <a:spLocks noChangeShapeType="1"/>
            </p:cNvSpPr>
            <p:nvPr/>
          </p:nvSpPr>
          <p:spPr bwMode="auto">
            <a:xfrm flipH="1">
              <a:off x="4663" y="3241"/>
              <a:ext cx="16" cy="22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16" name="Line 564"/>
            <p:cNvSpPr>
              <a:spLocks noChangeShapeType="1"/>
            </p:cNvSpPr>
            <p:nvPr/>
          </p:nvSpPr>
          <p:spPr bwMode="auto">
            <a:xfrm flipH="1">
              <a:off x="4705" y="3241"/>
              <a:ext cx="16" cy="29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17" name="Line 565"/>
            <p:cNvSpPr>
              <a:spLocks noChangeShapeType="1"/>
            </p:cNvSpPr>
            <p:nvPr/>
          </p:nvSpPr>
          <p:spPr bwMode="auto">
            <a:xfrm flipH="1">
              <a:off x="4745" y="3241"/>
              <a:ext cx="16" cy="22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18" name="Line 566"/>
            <p:cNvSpPr>
              <a:spLocks noChangeShapeType="1"/>
            </p:cNvSpPr>
            <p:nvPr/>
          </p:nvSpPr>
          <p:spPr bwMode="auto">
            <a:xfrm flipH="1">
              <a:off x="4787" y="3241"/>
              <a:ext cx="16" cy="29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19" name="Line 567"/>
            <p:cNvSpPr>
              <a:spLocks noChangeShapeType="1"/>
            </p:cNvSpPr>
            <p:nvPr/>
          </p:nvSpPr>
          <p:spPr bwMode="auto">
            <a:xfrm flipH="1">
              <a:off x="4828" y="3241"/>
              <a:ext cx="17" cy="22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20" name="Line 568"/>
            <p:cNvSpPr>
              <a:spLocks noChangeShapeType="1"/>
            </p:cNvSpPr>
            <p:nvPr/>
          </p:nvSpPr>
          <p:spPr bwMode="auto">
            <a:xfrm flipH="1">
              <a:off x="4870" y="3241"/>
              <a:ext cx="17" cy="29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21" name="Line 569"/>
            <p:cNvSpPr>
              <a:spLocks noChangeShapeType="1"/>
            </p:cNvSpPr>
            <p:nvPr/>
          </p:nvSpPr>
          <p:spPr bwMode="auto">
            <a:xfrm flipH="1">
              <a:off x="4912" y="3241"/>
              <a:ext cx="16" cy="22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22" name="Line 570"/>
            <p:cNvSpPr>
              <a:spLocks noChangeShapeType="1"/>
            </p:cNvSpPr>
            <p:nvPr/>
          </p:nvSpPr>
          <p:spPr bwMode="auto">
            <a:xfrm flipV="1">
              <a:off x="4981" y="2815"/>
              <a:ext cx="13" cy="227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23" name="Line 571"/>
            <p:cNvSpPr>
              <a:spLocks noChangeShapeType="1"/>
            </p:cNvSpPr>
            <p:nvPr/>
          </p:nvSpPr>
          <p:spPr bwMode="auto">
            <a:xfrm flipV="1">
              <a:off x="4994" y="2815"/>
              <a:ext cx="0" cy="227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24" name="Line 572"/>
            <p:cNvSpPr>
              <a:spLocks noChangeShapeType="1"/>
            </p:cNvSpPr>
            <p:nvPr/>
          </p:nvSpPr>
          <p:spPr bwMode="auto">
            <a:xfrm>
              <a:off x="4994" y="3241"/>
              <a:ext cx="0" cy="58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25" name="Line 573"/>
            <p:cNvSpPr>
              <a:spLocks noChangeShapeType="1"/>
            </p:cNvSpPr>
            <p:nvPr/>
          </p:nvSpPr>
          <p:spPr bwMode="auto">
            <a:xfrm>
              <a:off x="4039" y="3421"/>
              <a:ext cx="0" cy="14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67" name="Line 615"/>
            <p:cNvSpPr>
              <a:spLocks noChangeShapeType="1"/>
            </p:cNvSpPr>
            <p:nvPr/>
          </p:nvSpPr>
          <p:spPr bwMode="auto">
            <a:xfrm>
              <a:off x="3769" y="3823"/>
              <a:ext cx="122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68" name="Line 616"/>
            <p:cNvSpPr>
              <a:spLocks noChangeShapeType="1"/>
            </p:cNvSpPr>
            <p:nvPr/>
          </p:nvSpPr>
          <p:spPr bwMode="auto">
            <a:xfrm>
              <a:off x="3769" y="2526"/>
              <a:ext cx="1225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69" name="Line 617"/>
            <p:cNvSpPr>
              <a:spLocks noChangeShapeType="1"/>
            </p:cNvSpPr>
            <p:nvPr/>
          </p:nvSpPr>
          <p:spPr bwMode="auto">
            <a:xfrm flipV="1">
              <a:off x="3769" y="2526"/>
              <a:ext cx="15" cy="14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70" name="Line 618"/>
            <p:cNvSpPr>
              <a:spLocks noChangeShapeType="1"/>
            </p:cNvSpPr>
            <p:nvPr/>
          </p:nvSpPr>
          <p:spPr bwMode="auto">
            <a:xfrm flipV="1">
              <a:off x="3769" y="2526"/>
              <a:ext cx="95" cy="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71" name="Line 619"/>
            <p:cNvSpPr>
              <a:spLocks noChangeShapeType="1"/>
            </p:cNvSpPr>
            <p:nvPr/>
          </p:nvSpPr>
          <p:spPr bwMode="auto">
            <a:xfrm flipV="1">
              <a:off x="3769" y="2526"/>
              <a:ext cx="177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72" name="Line 620"/>
            <p:cNvSpPr>
              <a:spLocks noChangeShapeType="1"/>
            </p:cNvSpPr>
            <p:nvPr/>
          </p:nvSpPr>
          <p:spPr bwMode="auto">
            <a:xfrm flipV="1">
              <a:off x="3769" y="2526"/>
              <a:ext cx="257" cy="2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73" name="Line 621"/>
            <p:cNvSpPr>
              <a:spLocks noChangeShapeType="1"/>
            </p:cNvSpPr>
            <p:nvPr/>
          </p:nvSpPr>
          <p:spPr bwMode="auto">
            <a:xfrm flipV="1">
              <a:off x="3769" y="2526"/>
              <a:ext cx="337" cy="3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74" name="Line 622"/>
            <p:cNvSpPr>
              <a:spLocks noChangeShapeType="1"/>
            </p:cNvSpPr>
            <p:nvPr/>
          </p:nvSpPr>
          <p:spPr bwMode="auto">
            <a:xfrm flipV="1">
              <a:off x="3827" y="2526"/>
              <a:ext cx="361" cy="3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75" name="Line 623"/>
            <p:cNvSpPr>
              <a:spLocks noChangeShapeType="1"/>
            </p:cNvSpPr>
            <p:nvPr/>
          </p:nvSpPr>
          <p:spPr bwMode="auto">
            <a:xfrm flipV="1">
              <a:off x="3908" y="2526"/>
              <a:ext cx="360" cy="3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76" name="Line 624"/>
            <p:cNvSpPr>
              <a:spLocks noChangeShapeType="1"/>
            </p:cNvSpPr>
            <p:nvPr/>
          </p:nvSpPr>
          <p:spPr bwMode="auto">
            <a:xfrm flipV="1">
              <a:off x="3989" y="2837"/>
              <a:ext cx="50" cy="49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77" name="Line 625"/>
            <p:cNvSpPr>
              <a:spLocks noChangeShapeType="1"/>
            </p:cNvSpPr>
            <p:nvPr/>
          </p:nvSpPr>
          <p:spPr bwMode="auto">
            <a:xfrm flipV="1">
              <a:off x="4077" y="2526"/>
              <a:ext cx="273" cy="2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78" name="Line 626"/>
            <p:cNvSpPr>
              <a:spLocks noChangeShapeType="1"/>
            </p:cNvSpPr>
            <p:nvPr/>
          </p:nvSpPr>
          <p:spPr bwMode="auto">
            <a:xfrm flipV="1">
              <a:off x="4159" y="2526"/>
              <a:ext cx="271" cy="2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79" name="Line 627"/>
            <p:cNvSpPr>
              <a:spLocks noChangeShapeType="1"/>
            </p:cNvSpPr>
            <p:nvPr/>
          </p:nvSpPr>
          <p:spPr bwMode="auto">
            <a:xfrm flipV="1">
              <a:off x="4186" y="2526"/>
              <a:ext cx="324" cy="3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80" name="Line 628"/>
            <p:cNvSpPr>
              <a:spLocks noChangeShapeType="1"/>
            </p:cNvSpPr>
            <p:nvPr/>
          </p:nvSpPr>
          <p:spPr bwMode="auto">
            <a:xfrm flipV="1">
              <a:off x="4268" y="2526"/>
              <a:ext cx="324" cy="3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81" name="Line 629"/>
            <p:cNvSpPr>
              <a:spLocks noChangeShapeType="1"/>
            </p:cNvSpPr>
            <p:nvPr/>
          </p:nvSpPr>
          <p:spPr bwMode="auto">
            <a:xfrm flipV="1">
              <a:off x="4350" y="2526"/>
              <a:ext cx="322" cy="3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82" name="Line 630"/>
            <p:cNvSpPr>
              <a:spLocks noChangeShapeType="1"/>
            </p:cNvSpPr>
            <p:nvPr/>
          </p:nvSpPr>
          <p:spPr bwMode="auto">
            <a:xfrm flipV="1">
              <a:off x="4432" y="2526"/>
              <a:ext cx="322" cy="3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83" name="Line 631"/>
            <p:cNvSpPr>
              <a:spLocks noChangeShapeType="1"/>
            </p:cNvSpPr>
            <p:nvPr/>
          </p:nvSpPr>
          <p:spPr bwMode="auto">
            <a:xfrm flipV="1">
              <a:off x="3769" y="3536"/>
              <a:ext cx="57" cy="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84" name="Line 632"/>
            <p:cNvSpPr>
              <a:spLocks noChangeShapeType="1"/>
            </p:cNvSpPr>
            <p:nvPr/>
          </p:nvSpPr>
          <p:spPr bwMode="auto">
            <a:xfrm flipV="1">
              <a:off x="4514" y="2526"/>
              <a:ext cx="320" cy="3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85" name="Line 633"/>
            <p:cNvSpPr>
              <a:spLocks noChangeShapeType="1"/>
            </p:cNvSpPr>
            <p:nvPr/>
          </p:nvSpPr>
          <p:spPr bwMode="auto">
            <a:xfrm flipV="1">
              <a:off x="3769" y="3536"/>
              <a:ext cx="139" cy="1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86" name="Line 634"/>
            <p:cNvSpPr>
              <a:spLocks noChangeShapeType="1"/>
            </p:cNvSpPr>
            <p:nvPr/>
          </p:nvSpPr>
          <p:spPr bwMode="auto">
            <a:xfrm flipV="1">
              <a:off x="4597" y="2526"/>
              <a:ext cx="319" cy="3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87" name="Line 635"/>
            <p:cNvSpPr>
              <a:spLocks noChangeShapeType="1"/>
            </p:cNvSpPr>
            <p:nvPr/>
          </p:nvSpPr>
          <p:spPr bwMode="auto">
            <a:xfrm flipV="1">
              <a:off x="3769" y="3536"/>
              <a:ext cx="219" cy="2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88" name="Line 636"/>
            <p:cNvSpPr>
              <a:spLocks noChangeShapeType="1"/>
            </p:cNvSpPr>
            <p:nvPr/>
          </p:nvSpPr>
          <p:spPr bwMode="auto">
            <a:xfrm flipV="1">
              <a:off x="4679" y="2527"/>
              <a:ext cx="315" cy="3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89" name="Line 637"/>
            <p:cNvSpPr>
              <a:spLocks noChangeShapeType="1"/>
            </p:cNvSpPr>
            <p:nvPr/>
          </p:nvSpPr>
          <p:spPr bwMode="auto">
            <a:xfrm flipV="1">
              <a:off x="3780" y="3563"/>
              <a:ext cx="262" cy="2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90" name="Line 638"/>
            <p:cNvSpPr>
              <a:spLocks noChangeShapeType="1"/>
            </p:cNvSpPr>
            <p:nvPr/>
          </p:nvSpPr>
          <p:spPr bwMode="auto">
            <a:xfrm flipV="1">
              <a:off x="4761" y="2607"/>
              <a:ext cx="233" cy="2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91" name="Line 639"/>
            <p:cNvSpPr>
              <a:spLocks noChangeShapeType="1"/>
            </p:cNvSpPr>
            <p:nvPr/>
          </p:nvSpPr>
          <p:spPr bwMode="auto">
            <a:xfrm flipV="1">
              <a:off x="3862" y="3563"/>
              <a:ext cx="258" cy="2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92" name="Line 640"/>
            <p:cNvSpPr>
              <a:spLocks noChangeShapeType="1"/>
            </p:cNvSpPr>
            <p:nvPr/>
          </p:nvSpPr>
          <p:spPr bwMode="auto">
            <a:xfrm flipV="1">
              <a:off x="4843" y="2689"/>
              <a:ext cx="151" cy="1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93" name="Line 641"/>
            <p:cNvSpPr>
              <a:spLocks noChangeShapeType="1"/>
            </p:cNvSpPr>
            <p:nvPr/>
          </p:nvSpPr>
          <p:spPr bwMode="auto">
            <a:xfrm flipV="1">
              <a:off x="4120" y="3563"/>
              <a:ext cx="2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94" name="Line 642"/>
            <p:cNvSpPr>
              <a:spLocks noChangeShapeType="1"/>
            </p:cNvSpPr>
            <p:nvPr/>
          </p:nvSpPr>
          <p:spPr bwMode="auto">
            <a:xfrm flipV="1">
              <a:off x="4182" y="3499"/>
              <a:ext cx="2" cy="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95" name="Line 643"/>
            <p:cNvSpPr>
              <a:spLocks noChangeShapeType="1"/>
            </p:cNvSpPr>
            <p:nvPr/>
          </p:nvSpPr>
          <p:spPr bwMode="auto">
            <a:xfrm flipV="1">
              <a:off x="3942" y="3623"/>
              <a:ext cx="199" cy="2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96" name="Line 644"/>
            <p:cNvSpPr>
              <a:spLocks noChangeShapeType="1"/>
            </p:cNvSpPr>
            <p:nvPr/>
          </p:nvSpPr>
          <p:spPr bwMode="auto">
            <a:xfrm flipV="1">
              <a:off x="4927" y="2769"/>
              <a:ext cx="67" cy="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97" name="Line 645"/>
            <p:cNvSpPr>
              <a:spLocks noChangeShapeType="1"/>
            </p:cNvSpPr>
            <p:nvPr/>
          </p:nvSpPr>
          <p:spPr bwMode="auto">
            <a:xfrm flipV="1">
              <a:off x="4141" y="3497"/>
              <a:ext cx="125" cy="1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98" name="Freeform 646"/>
            <p:cNvSpPr>
              <a:spLocks/>
            </p:cNvSpPr>
            <p:nvPr/>
          </p:nvSpPr>
          <p:spPr bwMode="auto">
            <a:xfrm>
              <a:off x="4022" y="3497"/>
              <a:ext cx="328" cy="326"/>
            </a:xfrm>
            <a:custGeom>
              <a:avLst/>
              <a:gdLst>
                <a:gd name="T0" fmla="*/ 0 w 1254"/>
                <a:gd name="T1" fmla="*/ 1255 h 1255"/>
                <a:gd name="T2" fmla="*/ 533 w 1254"/>
                <a:gd name="T3" fmla="*/ 723 h 1255"/>
                <a:gd name="T4" fmla="*/ 1254 w 1254"/>
                <a:gd name="T5" fmla="*/ 0 h 1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54" h="1255">
                  <a:moveTo>
                    <a:pt x="0" y="1255"/>
                  </a:moveTo>
                  <a:lnTo>
                    <a:pt x="533" y="723"/>
                  </a:lnTo>
                  <a:lnTo>
                    <a:pt x="125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799" name="Freeform 647"/>
            <p:cNvSpPr>
              <a:spLocks/>
            </p:cNvSpPr>
            <p:nvPr/>
          </p:nvSpPr>
          <p:spPr bwMode="auto">
            <a:xfrm>
              <a:off x="4104" y="3496"/>
              <a:ext cx="328" cy="327"/>
            </a:xfrm>
            <a:custGeom>
              <a:avLst/>
              <a:gdLst>
                <a:gd name="T0" fmla="*/ 0 w 1261"/>
                <a:gd name="T1" fmla="*/ 1261 h 1261"/>
                <a:gd name="T2" fmla="*/ 299 w 1261"/>
                <a:gd name="T3" fmla="*/ 962 h 1261"/>
                <a:gd name="T4" fmla="*/ 1261 w 1261"/>
                <a:gd name="T5" fmla="*/ 0 h 1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61" h="1261">
                  <a:moveTo>
                    <a:pt x="0" y="1261"/>
                  </a:moveTo>
                  <a:lnTo>
                    <a:pt x="299" y="962"/>
                  </a:lnTo>
                  <a:lnTo>
                    <a:pt x="126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800" name="Freeform 648"/>
            <p:cNvSpPr>
              <a:spLocks/>
            </p:cNvSpPr>
            <p:nvPr/>
          </p:nvSpPr>
          <p:spPr bwMode="auto">
            <a:xfrm>
              <a:off x="4184" y="3494"/>
              <a:ext cx="330" cy="329"/>
            </a:xfrm>
            <a:custGeom>
              <a:avLst/>
              <a:gdLst>
                <a:gd name="T0" fmla="*/ 0 w 1267"/>
                <a:gd name="T1" fmla="*/ 1266 h 1266"/>
                <a:gd name="T2" fmla="*/ 66 w 1267"/>
                <a:gd name="T3" fmla="*/ 1201 h 1266"/>
                <a:gd name="T4" fmla="*/ 1267 w 1267"/>
                <a:gd name="T5" fmla="*/ 0 h 1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67" h="1266">
                  <a:moveTo>
                    <a:pt x="0" y="1266"/>
                  </a:moveTo>
                  <a:lnTo>
                    <a:pt x="66" y="1201"/>
                  </a:lnTo>
                  <a:lnTo>
                    <a:pt x="126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801" name="Line 649"/>
            <p:cNvSpPr>
              <a:spLocks noChangeShapeType="1"/>
            </p:cNvSpPr>
            <p:nvPr/>
          </p:nvSpPr>
          <p:spPr bwMode="auto">
            <a:xfrm flipV="1">
              <a:off x="4266" y="3492"/>
              <a:ext cx="329" cy="3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802" name="Line 650"/>
            <p:cNvSpPr>
              <a:spLocks noChangeShapeType="1"/>
            </p:cNvSpPr>
            <p:nvPr/>
          </p:nvSpPr>
          <p:spPr bwMode="auto">
            <a:xfrm flipV="1">
              <a:off x="4346" y="3490"/>
              <a:ext cx="333" cy="3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803" name="Line 651"/>
            <p:cNvSpPr>
              <a:spLocks noChangeShapeType="1"/>
            </p:cNvSpPr>
            <p:nvPr/>
          </p:nvSpPr>
          <p:spPr bwMode="auto">
            <a:xfrm flipV="1">
              <a:off x="4426" y="3488"/>
              <a:ext cx="335" cy="3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804" name="Line 652"/>
            <p:cNvSpPr>
              <a:spLocks noChangeShapeType="1"/>
            </p:cNvSpPr>
            <p:nvPr/>
          </p:nvSpPr>
          <p:spPr bwMode="auto">
            <a:xfrm flipV="1">
              <a:off x="4508" y="3488"/>
              <a:ext cx="335" cy="3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805" name="Line 653"/>
            <p:cNvSpPr>
              <a:spLocks noChangeShapeType="1"/>
            </p:cNvSpPr>
            <p:nvPr/>
          </p:nvSpPr>
          <p:spPr bwMode="auto">
            <a:xfrm flipV="1">
              <a:off x="4588" y="3487"/>
              <a:ext cx="337" cy="3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806" name="Line 654"/>
            <p:cNvSpPr>
              <a:spLocks noChangeShapeType="1"/>
            </p:cNvSpPr>
            <p:nvPr/>
          </p:nvSpPr>
          <p:spPr bwMode="auto">
            <a:xfrm flipV="1">
              <a:off x="4670" y="3497"/>
              <a:ext cx="324" cy="3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807" name="Line 655"/>
            <p:cNvSpPr>
              <a:spLocks noChangeShapeType="1"/>
            </p:cNvSpPr>
            <p:nvPr/>
          </p:nvSpPr>
          <p:spPr bwMode="auto">
            <a:xfrm flipV="1">
              <a:off x="4750" y="3579"/>
              <a:ext cx="244" cy="2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808" name="Line 656"/>
            <p:cNvSpPr>
              <a:spLocks noChangeShapeType="1"/>
            </p:cNvSpPr>
            <p:nvPr/>
          </p:nvSpPr>
          <p:spPr bwMode="auto">
            <a:xfrm flipV="1">
              <a:off x="4830" y="3659"/>
              <a:ext cx="164" cy="1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809" name="Line 657"/>
            <p:cNvSpPr>
              <a:spLocks noChangeShapeType="1"/>
            </p:cNvSpPr>
            <p:nvPr/>
          </p:nvSpPr>
          <p:spPr bwMode="auto">
            <a:xfrm flipV="1">
              <a:off x="4912" y="3739"/>
              <a:ext cx="82" cy="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49810" name="Line 658"/>
            <p:cNvSpPr>
              <a:spLocks noChangeShapeType="1"/>
            </p:cNvSpPr>
            <p:nvPr/>
          </p:nvSpPr>
          <p:spPr bwMode="auto">
            <a:xfrm flipV="1">
              <a:off x="4992" y="3821"/>
              <a:ext cx="2" cy="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35" name="Line 59"/>
            <p:cNvSpPr>
              <a:spLocks noChangeShapeType="1"/>
            </p:cNvSpPr>
            <p:nvPr/>
          </p:nvSpPr>
          <p:spPr bwMode="auto">
            <a:xfrm flipV="1">
              <a:off x="4121" y="3373"/>
              <a:ext cx="109" cy="19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36" name="Line 60"/>
            <p:cNvSpPr>
              <a:spLocks noChangeShapeType="1"/>
            </p:cNvSpPr>
            <p:nvPr/>
          </p:nvSpPr>
          <p:spPr bwMode="auto">
            <a:xfrm flipH="1" flipV="1">
              <a:off x="4014" y="3373"/>
              <a:ext cx="107" cy="19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37" name="Line 61"/>
            <p:cNvSpPr>
              <a:spLocks noChangeShapeType="1"/>
            </p:cNvSpPr>
            <p:nvPr/>
          </p:nvSpPr>
          <p:spPr bwMode="auto">
            <a:xfrm flipV="1">
              <a:off x="4014" y="3224"/>
              <a:ext cx="0" cy="14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38" name="Line 62"/>
            <p:cNvSpPr>
              <a:spLocks noChangeShapeType="1"/>
            </p:cNvSpPr>
            <p:nvPr/>
          </p:nvSpPr>
          <p:spPr bwMode="auto">
            <a:xfrm flipV="1">
              <a:off x="4230" y="3313"/>
              <a:ext cx="0" cy="6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39" name="Line 63"/>
            <p:cNvSpPr>
              <a:spLocks noChangeShapeType="1"/>
            </p:cNvSpPr>
            <p:nvPr/>
          </p:nvSpPr>
          <p:spPr bwMode="auto">
            <a:xfrm flipV="1">
              <a:off x="4567" y="3141"/>
              <a:ext cx="71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40" name="Line 64"/>
            <p:cNvSpPr>
              <a:spLocks noChangeShapeType="1"/>
            </p:cNvSpPr>
            <p:nvPr/>
          </p:nvSpPr>
          <p:spPr bwMode="auto">
            <a:xfrm flipV="1">
              <a:off x="4558" y="3084"/>
              <a:ext cx="89" cy="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41" name="Line 65"/>
            <p:cNvSpPr>
              <a:spLocks noChangeShapeType="1"/>
            </p:cNvSpPr>
            <p:nvPr/>
          </p:nvSpPr>
          <p:spPr bwMode="auto">
            <a:xfrm flipH="1">
              <a:off x="4569" y="3059"/>
              <a:ext cx="38" cy="9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42" name="Line 66"/>
            <p:cNvSpPr>
              <a:spLocks noChangeShapeType="1"/>
            </p:cNvSpPr>
            <p:nvPr/>
          </p:nvSpPr>
          <p:spPr bwMode="auto">
            <a:xfrm flipV="1">
              <a:off x="4550" y="3177"/>
              <a:ext cx="106" cy="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43" name="Line 67"/>
            <p:cNvSpPr>
              <a:spLocks noChangeShapeType="1"/>
            </p:cNvSpPr>
            <p:nvPr/>
          </p:nvSpPr>
          <p:spPr bwMode="auto">
            <a:xfrm>
              <a:off x="4609" y="3110"/>
              <a:ext cx="0" cy="12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44" name="Freeform 68"/>
            <p:cNvSpPr>
              <a:spLocks/>
            </p:cNvSpPr>
            <p:nvPr/>
          </p:nvSpPr>
          <p:spPr bwMode="auto">
            <a:xfrm>
              <a:off x="4691" y="3084"/>
              <a:ext cx="47" cy="137"/>
            </a:xfrm>
            <a:custGeom>
              <a:avLst/>
              <a:gdLst>
                <a:gd name="T0" fmla="*/ 0 w 184"/>
                <a:gd name="T1" fmla="*/ 527 h 527"/>
                <a:gd name="T2" fmla="*/ 84 w 184"/>
                <a:gd name="T3" fmla="*/ 390 h 527"/>
                <a:gd name="T4" fmla="*/ 145 w 184"/>
                <a:gd name="T5" fmla="*/ 228 h 527"/>
                <a:gd name="T6" fmla="*/ 184 w 184"/>
                <a:gd name="T7" fmla="*/ 0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4" h="527">
                  <a:moveTo>
                    <a:pt x="0" y="527"/>
                  </a:moveTo>
                  <a:lnTo>
                    <a:pt x="84" y="390"/>
                  </a:lnTo>
                  <a:lnTo>
                    <a:pt x="145" y="228"/>
                  </a:lnTo>
                  <a:lnTo>
                    <a:pt x="184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45" name="Line 69"/>
            <p:cNvSpPr>
              <a:spLocks noChangeShapeType="1"/>
            </p:cNvSpPr>
            <p:nvPr/>
          </p:nvSpPr>
          <p:spPr bwMode="auto">
            <a:xfrm flipV="1">
              <a:off x="4709" y="3071"/>
              <a:ext cx="72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46" name="Freeform 70"/>
            <p:cNvSpPr>
              <a:spLocks/>
            </p:cNvSpPr>
            <p:nvPr/>
          </p:nvSpPr>
          <p:spPr bwMode="auto">
            <a:xfrm>
              <a:off x="4741" y="3066"/>
              <a:ext cx="42" cy="153"/>
            </a:xfrm>
            <a:custGeom>
              <a:avLst/>
              <a:gdLst>
                <a:gd name="T0" fmla="*/ 160 w 160"/>
                <a:gd name="T1" fmla="*/ 0 h 588"/>
                <a:gd name="T2" fmla="*/ 84 w 160"/>
                <a:gd name="T3" fmla="*/ 588 h 588"/>
                <a:gd name="T4" fmla="*/ 0 w 160"/>
                <a:gd name="T5" fmla="*/ 451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0" h="588">
                  <a:moveTo>
                    <a:pt x="160" y="0"/>
                  </a:moveTo>
                  <a:lnTo>
                    <a:pt x="84" y="588"/>
                  </a:lnTo>
                  <a:lnTo>
                    <a:pt x="0" y="45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47" name="Line 71"/>
            <p:cNvSpPr>
              <a:spLocks noChangeShapeType="1"/>
            </p:cNvSpPr>
            <p:nvPr/>
          </p:nvSpPr>
          <p:spPr bwMode="auto">
            <a:xfrm>
              <a:off x="4925" y="3141"/>
              <a:ext cx="14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48" name="Freeform 72"/>
            <p:cNvSpPr>
              <a:spLocks/>
            </p:cNvSpPr>
            <p:nvPr/>
          </p:nvSpPr>
          <p:spPr bwMode="auto">
            <a:xfrm>
              <a:off x="4836" y="3124"/>
              <a:ext cx="89" cy="31"/>
            </a:xfrm>
            <a:custGeom>
              <a:avLst/>
              <a:gdLst>
                <a:gd name="T0" fmla="*/ 346 w 346"/>
                <a:gd name="T1" fmla="*/ 0 h 116"/>
                <a:gd name="T2" fmla="*/ 346 w 346"/>
                <a:gd name="T3" fmla="*/ 116 h 116"/>
                <a:gd name="T4" fmla="*/ 0 w 346"/>
                <a:gd name="T5" fmla="*/ 57 h 116"/>
                <a:gd name="T6" fmla="*/ 346 w 346"/>
                <a:gd name="T7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6" h="116">
                  <a:moveTo>
                    <a:pt x="346" y="0"/>
                  </a:moveTo>
                  <a:lnTo>
                    <a:pt x="346" y="116"/>
                  </a:lnTo>
                  <a:lnTo>
                    <a:pt x="0" y="57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000000"/>
            </a:solidFill>
            <a:ln w="28575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49" name="Freeform 73"/>
            <p:cNvSpPr>
              <a:spLocks/>
            </p:cNvSpPr>
            <p:nvPr/>
          </p:nvSpPr>
          <p:spPr bwMode="auto">
            <a:xfrm>
              <a:off x="4836" y="3124"/>
              <a:ext cx="89" cy="31"/>
            </a:xfrm>
            <a:custGeom>
              <a:avLst/>
              <a:gdLst>
                <a:gd name="T0" fmla="*/ 346 w 346"/>
                <a:gd name="T1" fmla="*/ 0 h 116"/>
                <a:gd name="T2" fmla="*/ 346 w 346"/>
                <a:gd name="T3" fmla="*/ 116 h 116"/>
                <a:gd name="T4" fmla="*/ 0 w 346"/>
                <a:gd name="T5" fmla="*/ 57 h 116"/>
                <a:gd name="T6" fmla="*/ 346 w 346"/>
                <a:gd name="T7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6" h="116">
                  <a:moveTo>
                    <a:pt x="346" y="0"/>
                  </a:moveTo>
                  <a:lnTo>
                    <a:pt x="346" y="116"/>
                  </a:lnTo>
                  <a:lnTo>
                    <a:pt x="0" y="57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FF0000"/>
            </a:solidFill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50" name="Line 74"/>
            <p:cNvSpPr>
              <a:spLocks noChangeShapeType="1"/>
            </p:cNvSpPr>
            <p:nvPr/>
          </p:nvSpPr>
          <p:spPr bwMode="auto">
            <a:xfrm>
              <a:off x="4196" y="3042"/>
              <a:ext cx="115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51" name="Line 75"/>
            <p:cNvSpPr>
              <a:spLocks noChangeShapeType="1"/>
            </p:cNvSpPr>
            <p:nvPr/>
          </p:nvSpPr>
          <p:spPr bwMode="auto">
            <a:xfrm>
              <a:off x="5351" y="3042"/>
              <a:ext cx="0" cy="19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52" name="Line 76"/>
            <p:cNvSpPr>
              <a:spLocks noChangeShapeType="1"/>
            </p:cNvSpPr>
            <p:nvPr/>
          </p:nvSpPr>
          <p:spPr bwMode="auto">
            <a:xfrm flipH="1">
              <a:off x="4301" y="3241"/>
              <a:ext cx="105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53" name="Freeform 77"/>
            <p:cNvSpPr>
              <a:spLocks/>
            </p:cNvSpPr>
            <p:nvPr/>
          </p:nvSpPr>
          <p:spPr bwMode="auto">
            <a:xfrm>
              <a:off x="4014" y="3042"/>
              <a:ext cx="182" cy="182"/>
            </a:xfrm>
            <a:custGeom>
              <a:avLst/>
              <a:gdLst>
                <a:gd name="T0" fmla="*/ 700 w 700"/>
                <a:gd name="T1" fmla="*/ 0 h 701"/>
                <a:gd name="T2" fmla="*/ 639 w 700"/>
                <a:gd name="T3" fmla="*/ 4 h 701"/>
                <a:gd name="T4" fmla="*/ 578 w 700"/>
                <a:gd name="T5" fmla="*/ 12 h 701"/>
                <a:gd name="T6" fmla="*/ 519 w 700"/>
                <a:gd name="T7" fmla="*/ 25 h 701"/>
                <a:gd name="T8" fmla="*/ 461 w 700"/>
                <a:gd name="T9" fmla="*/ 42 h 701"/>
                <a:gd name="T10" fmla="*/ 405 w 700"/>
                <a:gd name="T11" fmla="*/ 67 h 701"/>
                <a:gd name="T12" fmla="*/ 351 w 700"/>
                <a:gd name="T13" fmla="*/ 94 h 701"/>
                <a:gd name="T14" fmla="*/ 299 w 700"/>
                <a:gd name="T15" fmla="*/ 128 h 701"/>
                <a:gd name="T16" fmla="*/ 250 w 700"/>
                <a:gd name="T17" fmla="*/ 164 h 701"/>
                <a:gd name="T18" fmla="*/ 205 w 700"/>
                <a:gd name="T19" fmla="*/ 206 h 701"/>
                <a:gd name="T20" fmla="*/ 164 w 700"/>
                <a:gd name="T21" fmla="*/ 251 h 701"/>
                <a:gd name="T22" fmla="*/ 126 w 700"/>
                <a:gd name="T23" fmla="*/ 300 h 701"/>
                <a:gd name="T24" fmla="*/ 94 w 700"/>
                <a:gd name="T25" fmla="*/ 351 h 701"/>
                <a:gd name="T26" fmla="*/ 65 w 700"/>
                <a:gd name="T27" fmla="*/ 405 h 701"/>
                <a:gd name="T28" fmla="*/ 42 w 700"/>
                <a:gd name="T29" fmla="*/ 461 h 701"/>
                <a:gd name="T30" fmla="*/ 23 w 700"/>
                <a:gd name="T31" fmla="*/ 520 h 701"/>
                <a:gd name="T32" fmla="*/ 10 w 700"/>
                <a:gd name="T33" fmla="*/ 580 h 701"/>
                <a:gd name="T34" fmla="*/ 2 w 700"/>
                <a:gd name="T35" fmla="*/ 640 h 701"/>
                <a:gd name="T36" fmla="*/ 0 w 700"/>
                <a:gd name="T37" fmla="*/ 701 h 7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0" h="701">
                  <a:moveTo>
                    <a:pt x="700" y="0"/>
                  </a:moveTo>
                  <a:lnTo>
                    <a:pt x="639" y="4"/>
                  </a:lnTo>
                  <a:lnTo>
                    <a:pt x="578" y="12"/>
                  </a:lnTo>
                  <a:lnTo>
                    <a:pt x="519" y="25"/>
                  </a:lnTo>
                  <a:lnTo>
                    <a:pt x="461" y="42"/>
                  </a:lnTo>
                  <a:lnTo>
                    <a:pt x="405" y="67"/>
                  </a:lnTo>
                  <a:lnTo>
                    <a:pt x="351" y="94"/>
                  </a:lnTo>
                  <a:lnTo>
                    <a:pt x="299" y="128"/>
                  </a:lnTo>
                  <a:lnTo>
                    <a:pt x="250" y="164"/>
                  </a:lnTo>
                  <a:lnTo>
                    <a:pt x="205" y="206"/>
                  </a:lnTo>
                  <a:lnTo>
                    <a:pt x="164" y="251"/>
                  </a:lnTo>
                  <a:lnTo>
                    <a:pt x="126" y="300"/>
                  </a:lnTo>
                  <a:lnTo>
                    <a:pt x="94" y="351"/>
                  </a:lnTo>
                  <a:lnTo>
                    <a:pt x="65" y="405"/>
                  </a:lnTo>
                  <a:lnTo>
                    <a:pt x="42" y="461"/>
                  </a:lnTo>
                  <a:lnTo>
                    <a:pt x="23" y="520"/>
                  </a:lnTo>
                  <a:lnTo>
                    <a:pt x="10" y="580"/>
                  </a:lnTo>
                  <a:lnTo>
                    <a:pt x="2" y="640"/>
                  </a:lnTo>
                  <a:lnTo>
                    <a:pt x="0" y="70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54" name="Freeform 78"/>
            <p:cNvSpPr>
              <a:spLocks/>
            </p:cNvSpPr>
            <p:nvPr/>
          </p:nvSpPr>
          <p:spPr bwMode="auto">
            <a:xfrm>
              <a:off x="4230" y="3241"/>
              <a:ext cx="71" cy="72"/>
            </a:xfrm>
            <a:custGeom>
              <a:avLst/>
              <a:gdLst>
                <a:gd name="T0" fmla="*/ 278 w 278"/>
                <a:gd name="T1" fmla="*/ 0 h 277"/>
                <a:gd name="T2" fmla="*/ 238 w 278"/>
                <a:gd name="T3" fmla="*/ 3 h 277"/>
                <a:gd name="T4" fmla="*/ 199 w 278"/>
                <a:gd name="T5" fmla="*/ 11 h 277"/>
                <a:gd name="T6" fmla="*/ 163 w 278"/>
                <a:gd name="T7" fmla="*/ 25 h 277"/>
                <a:gd name="T8" fmla="*/ 129 w 278"/>
                <a:gd name="T9" fmla="*/ 44 h 277"/>
                <a:gd name="T10" fmla="*/ 97 w 278"/>
                <a:gd name="T11" fmla="*/ 67 h 277"/>
                <a:gd name="T12" fmla="*/ 69 w 278"/>
                <a:gd name="T13" fmla="*/ 96 h 277"/>
                <a:gd name="T14" fmla="*/ 45 w 278"/>
                <a:gd name="T15" fmla="*/ 127 h 277"/>
                <a:gd name="T16" fmla="*/ 26 w 278"/>
                <a:gd name="T17" fmla="*/ 162 h 277"/>
                <a:gd name="T18" fmla="*/ 13 w 278"/>
                <a:gd name="T19" fmla="*/ 199 h 277"/>
                <a:gd name="T20" fmla="*/ 4 w 278"/>
                <a:gd name="T21" fmla="*/ 238 h 277"/>
                <a:gd name="T22" fmla="*/ 0 w 278"/>
                <a:gd name="T23" fmla="*/ 27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8" h="277">
                  <a:moveTo>
                    <a:pt x="278" y="0"/>
                  </a:moveTo>
                  <a:lnTo>
                    <a:pt x="238" y="3"/>
                  </a:lnTo>
                  <a:lnTo>
                    <a:pt x="199" y="11"/>
                  </a:lnTo>
                  <a:lnTo>
                    <a:pt x="163" y="25"/>
                  </a:lnTo>
                  <a:lnTo>
                    <a:pt x="129" y="44"/>
                  </a:lnTo>
                  <a:lnTo>
                    <a:pt x="97" y="67"/>
                  </a:lnTo>
                  <a:lnTo>
                    <a:pt x="69" y="96"/>
                  </a:lnTo>
                  <a:lnTo>
                    <a:pt x="45" y="127"/>
                  </a:lnTo>
                  <a:lnTo>
                    <a:pt x="26" y="162"/>
                  </a:lnTo>
                  <a:lnTo>
                    <a:pt x="13" y="199"/>
                  </a:lnTo>
                  <a:lnTo>
                    <a:pt x="4" y="238"/>
                  </a:lnTo>
                  <a:lnTo>
                    <a:pt x="0" y="27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55" name="Line 79"/>
            <p:cNvSpPr>
              <a:spLocks noChangeShapeType="1"/>
            </p:cNvSpPr>
            <p:nvPr/>
          </p:nvSpPr>
          <p:spPr bwMode="auto">
            <a:xfrm>
              <a:off x="3770" y="2525"/>
              <a:ext cx="0" cy="1298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56" name="Line 80"/>
            <p:cNvSpPr>
              <a:spLocks noChangeShapeType="1"/>
            </p:cNvSpPr>
            <p:nvPr/>
          </p:nvSpPr>
          <p:spPr bwMode="auto">
            <a:xfrm>
              <a:off x="4994" y="2525"/>
              <a:ext cx="0" cy="517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57" name="Line 81"/>
            <p:cNvSpPr>
              <a:spLocks noChangeShapeType="1"/>
            </p:cNvSpPr>
            <p:nvPr/>
          </p:nvSpPr>
          <p:spPr bwMode="auto">
            <a:xfrm flipV="1">
              <a:off x="4994" y="3241"/>
              <a:ext cx="0" cy="22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58" name="Line 82"/>
            <p:cNvSpPr>
              <a:spLocks noChangeShapeType="1"/>
            </p:cNvSpPr>
            <p:nvPr/>
          </p:nvSpPr>
          <p:spPr bwMode="auto">
            <a:xfrm flipH="1">
              <a:off x="4954" y="3463"/>
              <a:ext cx="4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59" name="Line 83"/>
            <p:cNvSpPr>
              <a:spLocks noChangeShapeType="1"/>
            </p:cNvSpPr>
            <p:nvPr/>
          </p:nvSpPr>
          <p:spPr bwMode="auto">
            <a:xfrm flipH="1" flipV="1">
              <a:off x="4912" y="3463"/>
              <a:ext cx="42" cy="7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60" name="Line 84"/>
            <p:cNvSpPr>
              <a:spLocks noChangeShapeType="1"/>
            </p:cNvSpPr>
            <p:nvPr/>
          </p:nvSpPr>
          <p:spPr bwMode="auto">
            <a:xfrm flipH="1">
              <a:off x="4871" y="3463"/>
              <a:ext cx="41" cy="7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61" name="Line 85"/>
            <p:cNvSpPr>
              <a:spLocks noChangeShapeType="1"/>
            </p:cNvSpPr>
            <p:nvPr/>
          </p:nvSpPr>
          <p:spPr bwMode="auto">
            <a:xfrm flipH="1" flipV="1">
              <a:off x="4829" y="3463"/>
              <a:ext cx="42" cy="7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62" name="Line 86"/>
            <p:cNvSpPr>
              <a:spLocks noChangeShapeType="1"/>
            </p:cNvSpPr>
            <p:nvPr/>
          </p:nvSpPr>
          <p:spPr bwMode="auto">
            <a:xfrm flipH="1">
              <a:off x="4787" y="3463"/>
              <a:ext cx="42" cy="7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63" name="Line 87"/>
            <p:cNvSpPr>
              <a:spLocks noChangeShapeType="1"/>
            </p:cNvSpPr>
            <p:nvPr/>
          </p:nvSpPr>
          <p:spPr bwMode="auto">
            <a:xfrm flipH="1" flipV="1">
              <a:off x="4745" y="3463"/>
              <a:ext cx="42" cy="7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64" name="Line 88"/>
            <p:cNvSpPr>
              <a:spLocks noChangeShapeType="1"/>
            </p:cNvSpPr>
            <p:nvPr/>
          </p:nvSpPr>
          <p:spPr bwMode="auto">
            <a:xfrm flipH="1">
              <a:off x="4705" y="3463"/>
              <a:ext cx="40" cy="7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65" name="Line 89"/>
            <p:cNvSpPr>
              <a:spLocks noChangeShapeType="1"/>
            </p:cNvSpPr>
            <p:nvPr/>
          </p:nvSpPr>
          <p:spPr bwMode="auto">
            <a:xfrm flipH="1" flipV="1">
              <a:off x="4663" y="3463"/>
              <a:ext cx="42" cy="7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66" name="Line 90"/>
            <p:cNvSpPr>
              <a:spLocks noChangeShapeType="1"/>
            </p:cNvSpPr>
            <p:nvPr/>
          </p:nvSpPr>
          <p:spPr bwMode="auto">
            <a:xfrm flipH="1">
              <a:off x="4621" y="3463"/>
              <a:ext cx="42" cy="7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67" name="Line 91"/>
            <p:cNvSpPr>
              <a:spLocks noChangeShapeType="1"/>
            </p:cNvSpPr>
            <p:nvPr/>
          </p:nvSpPr>
          <p:spPr bwMode="auto">
            <a:xfrm flipH="1" flipV="1">
              <a:off x="4580" y="3463"/>
              <a:ext cx="41" cy="7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68" name="Line 92"/>
            <p:cNvSpPr>
              <a:spLocks noChangeShapeType="1"/>
            </p:cNvSpPr>
            <p:nvPr/>
          </p:nvSpPr>
          <p:spPr bwMode="auto">
            <a:xfrm flipH="1">
              <a:off x="4538" y="3463"/>
              <a:ext cx="42" cy="7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69" name="Line 93"/>
            <p:cNvSpPr>
              <a:spLocks noChangeShapeType="1"/>
            </p:cNvSpPr>
            <p:nvPr/>
          </p:nvSpPr>
          <p:spPr bwMode="auto">
            <a:xfrm flipH="1" flipV="1">
              <a:off x="4496" y="3463"/>
              <a:ext cx="42" cy="7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70" name="Line 94"/>
            <p:cNvSpPr>
              <a:spLocks noChangeShapeType="1"/>
            </p:cNvSpPr>
            <p:nvPr/>
          </p:nvSpPr>
          <p:spPr bwMode="auto">
            <a:xfrm flipH="1">
              <a:off x="4456" y="3463"/>
              <a:ext cx="40" cy="7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71" name="Line 95"/>
            <p:cNvSpPr>
              <a:spLocks noChangeShapeType="1"/>
            </p:cNvSpPr>
            <p:nvPr/>
          </p:nvSpPr>
          <p:spPr bwMode="auto">
            <a:xfrm flipH="1" flipV="1">
              <a:off x="4414" y="3463"/>
              <a:ext cx="42" cy="7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72" name="Line 96"/>
            <p:cNvSpPr>
              <a:spLocks noChangeShapeType="1"/>
            </p:cNvSpPr>
            <p:nvPr/>
          </p:nvSpPr>
          <p:spPr bwMode="auto">
            <a:xfrm flipH="1">
              <a:off x="4372" y="3463"/>
              <a:ext cx="42" cy="7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73" name="Line 97"/>
            <p:cNvSpPr>
              <a:spLocks noChangeShapeType="1"/>
            </p:cNvSpPr>
            <p:nvPr/>
          </p:nvSpPr>
          <p:spPr bwMode="auto">
            <a:xfrm flipH="1" flipV="1">
              <a:off x="4330" y="3463"/>
              <a:ext cx="42" cy="7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74" name="Line 98"/>
            <p:cNvSpPr>
              <a:spLocks noChangeShapeType="1"/>
            </p:cNvSpPr>
            <p:nvPr/>
          </p:nvSpPr>
          <p:spPr bwMode="auto">
            <a:xfrm flipH="1">
              <a:off x="4288" y="3463"/>
              <a:ext cx="42" cy="7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75" name="Line 99"/>
            <p:cNvSpPr>
              <a:spLocks noChangeShapeType="1"/>
            </p:cNvSpPr>
            <p:nvPr/>
          </p:nvSpPr>
          <p:spPr bwMode="auto">
            <a:xfrm flipH="1" flipV="1">
              <a:off x="4247" y="3463"/>
              <a:ext cx="41" cy="7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76" name="Line 100"/>
            <p:cNvSpPr>
              <a:spLocks noChangeShapeType="1"/>
            </p:cNvSpPr>
            <p:nvPr/>
          </p:nvSpPr>
          <p:spPr bwMode="auto">
            <a:xfrm flipH="1">
              <a:off x="4207" y="3463"/>
              <a:ext cx="40" cy="7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77" name="Line 101"/>
            <p:cNvSpPr>
              <a:spLocks noChangeShapeType="1"/>
            </p:cNvSpPr>
            <p:nvPr/>
          </p:nvSpPr>
          <p:spPr bwMode="auto">
            <a:xfrm flipH="1" flipV="1">
              <a:off x="4183" y="3495"/>
              <a:ext cx="24" cy="4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78" name="Line 102"/>
            <p:cNvSpPr>
              <a:spLocks noChangeShapeType="1"/>
            </p:cNvSpPr>
            <p:nvPr/>
          </p:nvSpPr>
          <p:spPr bwMode="auto">
            <a:xfrm flipH="1">
              <a:off x="4954" y="2815"/>
              <a:ext cx="40" cy="7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79" name="Line 103"/>
            <p:cNvSpPr>
              <a:spLocks noChangeShapeType="1"/>
            </p:cNvSpPr>
            <p:nvPr/>
          </p:nvSpPr>
          <p:spPr bwMode="auto">
            <a:xfrm flipH="1" flipV="1">
              <a:off x="4912" y="2815"/>
              <a:ext cx="42" cy="7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80" name="Line 104"/>
            <p:cNvSpPr>
              <a:spLocks noChangeShapeType="1"/>
            </p:cNvSpPr>
            <p:nvPr/>
          </p:nvSpPr>
          <p:spPr bwMode="auto">
            <a:xfrm flipH="1">
              <a:off x="4871" y="2815"/>
              <a:ext cx="41" cy="7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81" name="Line 105"/>
            <p:cNvSpPr>
              <a:spLocks noChangeShapeType="1"/>
            </p:cNvSpPr>
            <p:nvPr/>
          </p:nvSpPr>
          <p:spPr bwMode="auto">
            <a:xfrm flipH="1" flipV="1">
              <a:off x="4829" y="2815"/>
              <a:ext cx="42" cy="7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82" name="Line 106"/>
            <p:cNvSpPr>
              <a:spLocks noChangeShapeType="1"/>
            </p:cNvSpPr>
            <p:nvPr/>
          </p:nvSpPr>
          <p:spPr bwMode="auto">
            <a:xfrm flipH="1">
              <a:off x="4787" y="2815"/>
              <a:ext cx="42" cy="7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83" name="Line 107"/>
            <p:cNvSpPr>
              <a:spLocks noChangeShapeType="1"/>
            </p:cNvSpPr>
            <p:nvPr/>
          </p:nvSpPr>
          <p:spPr bwMode="auto">
            <a:xfrm flipH="1" flipV="1">
              <a:off x="4745" y="2815"/>
              <a:ext cx="42" cy="7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84" name="Line 108"/>
            <p:cNvSpPr>
              <a:spLocks noChangeShapeType="1"/>
            </p:cNvSpPr>
            <p:nvPr/>
          </p:nvSpPr>
          <p:spPr bwMode="auto">
            <a:xfrm flipH="1">
              <a:off x="4705" y="2815"/>
              <a:ext cx="40" cy="7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85" name="Line 109"/>
            <p:cNvSpPr>
              <a:spLocks noChangeShapeType="1"/>
            </p:cNvSpPr>
            <p:nvPr/>
          </p:nvSpPr>
          <p:spPr bwMode="auto">
            <a:xfrm flipH="1" flipV="1">
              <a:off x="4663" y="2815"/>
              <a:ext cx="42" cy="7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86" name="Line 110"/>
            <p:cNvSpPr>
              <a:spLocks noChangeShapeType="1"/>
            </p:cNvSpPr>
            <p:nvPr/>
          </p:nvSpPr>
          <p:spPr bwMode="auto">
            <a:xfrm flipH="1">
              <a:off x="4621" y="2815"/>
              <a:ext cx="42" cy="7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87" name="Line 111"/>
            <p:cNvSpPr>
              <a:spLocks noChangeShapeType="1"/>
            </p:cNvSpPr>
            <p:nvPr/>
          </p:nvSpPr>
          <p:spPr bwMode="auto">
            <a:xfrm flipH="1" flipV="1">
              <a:off x="4580" y="2815"/>
              <a:ext cx="41" cy="7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88" name="Line 112"/>
            <p:cNvSpPr>
              <a:spLocks noChangeShapeType="1"/>
            </p:cNvSpPr>
            <p:nvPr/>
          </p:nvSpPr>
          <p:spPr bwMode="auto">
            <a:xfrm flipH="1">
              <a:off x="4538" y="2815"/>
              <a:ext cx="42" cy="7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89" name="Line 113"/>
            <p:cNvSpPr>
              <a:spLocks noChangeShapeType="1"/>
            </p:cNvSpPr>
            <p:nvPr/>
          </p:nvSpPr>
          <p:spPr bwMode="auto">
            <a:xfrm flipH="1" flipV="1">
              <a:off x="4496" y="2815"/>
              <a:ext cx="42" cy="7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90" name="Line 114"/>
            <p:cNvSpPr>
              <a:spLocks noChangeShapeType="1"/>
            </p:cNvSpPr>
            <p:nvPr/>
          </p:nvSpPr>
          <p:spPr bwMode="auto">
            <a:xfrm flipH="1">
              <a:off x="4456" y="2815"/>
              <a:ext cx="40" cy="7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91" name="Line 115"/>
            <p:cNvSpPr>
              <a:spLocks noChangeShapeType="1"/>
            </p:cNvSpPr>
            <p:nvPr/>
          </p:nvSpPr>
          <p:spPr bwMode="auto">
            <a:xfrm flipH="1" flipV="1">
              <a:off x="4414" y="2815"/>
              <a:ext cx="42" cy="7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92" name="Line 116"/>
            <p:cNvSpPr>
              <a:spLocks noChangeShapeType="1"/>
            </p:cNvSpPr>
            <p:nvPr/>
          </p:nvSpPr>
          <p:spPr bwMode="auto">
            <a:xfrm flipH="1">
              <a:off x="4372" y="2815"/>
              <a:ext cx="42" cy="7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93" name="Line 117"/>
            <p:cNvSpPr>
              <a:spLocks noChangeShapeType="1"/>
            </p:cNvSpPr>
            <p:nvPr/>
          </p:nvSpPr>
          <p:spPr bwMode="auto">
            <a:xfrm flipH="1" flipV="1">
              <a:off x="4330" y="2815"/>
              <a:ext cx="42" cy="7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94" name="Line 118"/>
            <p:cNvSpPr>
              <a:spLocks noChangeShapeType="1"/>
            </p:cNvSpPr>
            <p:nvPr/>
          </p:nvSpPr>
          <p:spPr bwMode="auto">
            <a:xfrm flipH="1">
              <a:off x="4288" y="2815"/>
              <a:ext cx="42" cy="7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95" name="Line 119"/>
            <p:cNvSpPr>
              <a:spLocks noChangeShapeType="1"/>
            </p:cNvSpPr>
            <p:nvPr/>
          </p:nvSpPr>
          <p:spPr bwMode="auto">
            <a:xfrm flipH="1" flipV="1">
              <a:off x="4247" y="2815"/>
              <a:ext cx="41" cy="7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96" name="Line 120"/>
            <p:cNvSpPr>
              <a:spLocks noChangeShapeType="1"/>
            </p:cNvSpPr>
            <p:nvPr/>
          </p:nvSpPr>
          <p:spPr bwMode="auto">
            <a:xfrm flipH="1">
              <a:off x="4942" y="2886"/>
              <a:ext cx="12" cy="15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97" name="Line 121"/>
            <p:cNvSpPr>
              <a:spLocks noChangeShapeType="1"/>
            </p:cNvSpPr>
            <p:nvPr/>
          </p:nvSpPr>
          <p:spPr bwMode="auto">
            <a:xfrm flipH="1">
              <a:off x="4900" y="2815"/>
              <a:ext cx="12" cy="227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299" name="Line 123"/>
            <p:cNvSpPr>
              <a:spLocks noChangeShapeType="1"/>
            </p:cNvSpPr>
            <p:nvPr/>
          </p:nvSpPr>
          <p:spPr bwMode="auto">
            <a:xfrm flipV="1">
              <a:off x="4954" y="3241"/>
              <a:ext cx="17" cy="29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300" name="Line 124"/>
            <p:cNvSpPr>
              <a:spLocks noChangeShapeType="1"/>
            </p:cNvSpPr>
            <p:nvPr/>
          </p:nvSpPr>
          <p:spPr bwMode="auto">
            <a:xfrm flipH="1">
              <a:off x="4860" y="2886"/>
              <a:ext cx="11" cy="15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301" name="Line 125"/>
            <p:cNvSpPr>
              <a:spLocks noChangeShapeType="1"/>
            </p:cNvSpPr>
            <p:nvPr/>
          </p:nvSpPr>
          <p:spPr bwMode="auto">
            <a:xfrm flipH="1">
              <a:off x="4812" y="2822"/>
              <a:ext cx="13" cy="22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302" name="Line 126"/>
            <p:cNvSpPr>
              <a:spLocks noChangeShapeType="1"/>
            </p:cNvSpPr>
            <p:nvPr/>
          </p:nvSpPr>
          <p:spPr bwMode="auto">
            <a:xfrm flipH="1">
              <a:off x="4774" y="2884"/>
              <a:ext cx="11" cy="158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303" name="Line 127"/>
            <p:cNvSpPr>
              <a:spLocks noChangeShapeType="1"/>
            </p:cNvSpPr>
            <p:nvPr/>
          </p:nvSpPr>
          <p:spPr bwMode="auto">
            <a:xfrm flipH="1">
              <a:off x="4732" y="2815"/>
              <a:ext cx="13" cy="227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304" name="Line 128"/>
            <p:cNvSpPr>
              <a:spLocks noChangeShapeType="1"/>
            </p:cNvSpPr>
            <p:nvPr/>
          </p:nvSpPr>
          <p:spPr bwMode="auto">
            <a:xfrm flipH="1">
              <a:off x="4692" y="2886"/>
              <a:ext cx="13" cy="15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305" name="Line 129"/>
            <p:cNvSpPr>
              <a:spLocks noChangeShapeType="1"/>
            </p:cNvSpPr>
            <p:nvPr/>
          </p:nvSpPr>
          <p:spPr bwMode="auto">
            <a:xfrm flipH="1">
              <a:off x="4648" y="2815"/>
              <a:ext cx="15" cy="227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306" name="Line 130"/>
            <p:cNvSpPr>
              <a:spLocks noChangeShapeType="1"/>
            </p:cNvSpPr>
            <p:nvPr/>
          </p:nvSpPr>
          <p:spPr bwMode="auto">
            <a:xfrm flipH="1">
              <a:off x="4610" y="2886"/>
              <a:ext cx="11" cy="15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307" name="Line 131"/>
            <p:cNvSpPr>
              <a:spLocks noChangeShapeType="1"/>
            </p:cNvSpPr>
            <p:nvPr/>
          </p:nvSpPr>
          <p:spPr bwMode="auto">
            <a:xfrm flipH="1">
              <a:off x="4567" y="2815"/>
              <a:ext cx="12" cy="227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308" name="Line 132"/>
            <p:cNvSpPr>
              <a:spLocks noChangeShapeType="1"/>
            </p:cNvSpPr>
            <p:nvPr/>
          </p:nvSpPr>
          <p:spPr bwMode="auto">
            <a:xfrm flipH="1">
              <a:off x="4527" y="2886"/>
              <a:ext cx="10" cy="15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309" name="Line 133"/>
            <p:cNvSpPr>
              <a:spLocks noChangeShapeType="1"/>
            </p:cNvSpPr>
            <p:nvPr/>
          </p:nvSpPr>
          <p:spPr bwMode="auto">
            <a:xfrm flipH="1">
              <a:off x="4483" y="2815"/>
              <a:ext cx="13" cy="227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310" name="Line 134"/>
            <p:cNvSpPr>
              <a:spLocks noChangeShapeType="1"/>
            </p:cNvSpPr>
            <p:nvPr/>
          </p:nvSpPr>
          <p:spPr bwMode="auto">
            <a:xfrm flipH="1">
              <a:off x="4443" y="2886"/>
              <a:ext cx="13" cy="15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311" name="Line 135"/>
            <p:cNvSpPr>
              <a:spLocks noChangeShapeType="1"/>
            </p:cNvSpPr>
            <p:nvPr/>
          </p:nvSpPr>
          <p:spPr bwMode="auto">
            <a:xfrm flipH="1">
              <a:off x="4399" y="2815"/>
              <a:ext cx="15" cy="227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312" name="Line 136"/>
            <p:cNvSpPr>
              <a:spLocks noChangeShapeType="1"/>
            </p:cNvSpPr>
            <p:nvPr/>
          </p:nvSpPr>
          <p:spPr bwMode="auto">
            <a:xfrm flipH="1">
              <a:off x="4361" y="2886"/>
              <a:ext cx="11" cy="15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313" name="Line 137"/>
            <p:cNvSpPr>
              <a:spLocks noChangeShapeType="1"/>
            </p:cNvSpPr>
            <p:nvPr/>
          </p:nvSpPr>
          <p:spPr bwMode="auto">
            <a:xfrm flipH="1">
              <a:off x="4317" y="2815"/>
              <a:ext cx="13" cy="227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314" name="Line 138"/>
            <p:cNvSpPr>
              <a:spLocks noChangeShapeType="1"/>
            </p:cNvSpPr>
            <p:nvPr/>
          </p:nvSpPr>
          <p:spPr bwMode="auto">
            <a:xfrm flipH="1">
              <a:off x="4277" y="2886"/>
              <a:ext cx="11" cy="15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315" name="Line 139"/>
            <p:cNvSpPr>
              <a:spLocks noChangeShapeType="1"/>
            </p:cNvSpPr>
            <p:nvPr/>
          </p:nvSpPr>
          <p:spPr bwMode="auto">
            <a:xfrm flipH="1">
              <a:off x="4234" y="2815"/>
              <a:ext cx="12" cy="227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316" name="Line 140"/>
            <p:cNvSpPr>
              <a:spLocks noChangeShapeType="1"/>
            </p:cNvSpPr>
            <p:nvPr/>
          </p:nvSpPr>
          <p:spPr bwMode="auto">
            <a:xfrm flipH="1" flipV="1">
              <a:off x="4183" y="3496"/>
              <a:ext cx="23" cy="4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317" name="Line 141"/>
            <p:cNvSpPr>
              <a:spLocks noChangeShapeType="1"/>
            </p:cNvSpPr>
            <p:nvPr/>
          </p:nvSpPr>
          <p:spPr bwMode="auto">
            <a:xfrm flipH="1">
              <a:off x="4206" y="2815"/>
              <a:ext cx="40" cy="7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318" name="Line 142"/>
            <p:cNvSpPr>
              <a:spLocks noChangeShapeType="1"/>
            </p:cNvSpPr>
            <p:nvPr/>
          </p:nvSpPr>
          <p:spPr bwMode="auto">
            <a:xfrm flipH="1" flipV="1">
              <a:off x="4183" y="2848"/>
              <a:ext cx="23" cy="38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319" name="Line 143"/>
            <p:cNvSpPr>
              <a:spLocks noChangeShapeType="1"/>
            </p:cNvSpPr>
            <p:nvPr/>
          </p:nvSpPr>
          <p:spPr bwMode="auto">
            <a:xfrm flipH="1">
              <a:off x="4193" y="2886"/>
              <a:ext cx="13" cy="15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440" name="Line 264"/>
            <p:cNvSpPr>
              <a:spLocks noChangeShapeType="1"/>
            </p:cNvSpPr>
            <p:nvPr/>
          </p:nvSpPr>
          <p:spPr bwMode="auto">
            <a:xfrm>
              <a:off x="3673" y="3207"/>
              <a:ext cx="16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441" name="Line 265"/>
            <p:cNvSpPr>
              <a:spLocks noChangeShapeType="1"/>
            </p:cNvSpPr>
            <p:nvPr/>
          </p:nvSpPr>
          <p:spPr bwMode="auto">
            <a:xfrm>
              <a:off x="3864" y="3207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442" name="Line 266"/>
            <p:cNvSpPr>
              <a:spLocks noChangeShapeType="1"/>
            </p:cNvSpPr>
            <p:nvPr/>
          </p:nvSpPr>
          <p:spPr bwMode="auto">
            <a:xfrm>
              <a:off x="3913" y="3207"/>
              <a:ext cx="10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06464" name="Group 288"/>
          <p:cNvGrpSpPr>
            <a:grpSpLocks/>
          </p:cNvGrpSpPr>
          <p:nvPr/>
        </p:nvGrpSpPr>
        <p:grpSpPr bwMode="auto">
          <a:xfrm>
            <a:off x="3051175" y="3173413"/>
            <a:ext cx="641350" cy="1092200"/>
            <a:chOff x="1922" y="1999"/>
            <a:chExt cx="404" cy="688"/>
          </a:xfrm>
        </p:grpSpPr>
        <p:sp>
          <p:nvSpPr>
            <p:cNvPr id="306465" name="Line 289"/>
            <p:cNvSpPr>
              <a:spLocks noChangeShapeType="1"/>
            </p:cNvSpPr>
            <p:nvPr/>
          </p:nvSpPr>
          <p:spPr bwMode="auto">
            <a:xfrm flipH="1">
              <a:off x="2110" y="1999"/>
              <a:ext cx="107" cy="18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466" name="Line 290"/>
            <p:cNvSpPr>
              <a:spLocks noChangeShapeType="1"/>
            </p:cNvSpPr>
            <p:nvPr/>
          </p:nvSpPr>
          <p:spPr bwMode="auto">
            <a:xfrm>
              <a:off x="2217" y="1999"/>
              <a:ext cx="109" cy="18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467" name="Line 291"/>
            <p:cNvSpPr>
              <a:spLocks noChangeShapeType="1"/>
            </p:cNvSpPr>
            <p:nvPr/>
          </p:nvSpPr>
          <p:spPr bwMode="auto">
            <a:xfrm>
              <a:off x="2326" y="2188"/>
              <a:ext cx="0" cy="49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468" name="Line 292"/>
            <p:cNvSpPr>
              <a:spLocks noChangeShapeType="1"/>
            </p:cNvSpPr>
            <p:nvPr/>
          </p:nvSpPr>
          <p:spPr bwMode="auto">
            <a:xfrm>
              <a:off x="2110" y="2188"/>
              <a:ext cx="0" cy="49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469" name="Line 293"/>
            <p:cNvSpPr>
              <a:spLocks noChangeShapeType="1"/>
            </p:cNvSpPr>
            <p:nvPr/>
          </p:nvSpPr>
          <p:spPr bwMode="auto">
            <a:xfrm>
              <a:off x="2110" y="2687"/>
              <a:ext cx="21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470" name="Line 294"/>
            <p:cNvSpPr>
              <a:spLocks noChangeShapeType="1"/>
            </p:cNvSpPr>
            <p:nvPr/>
          </p:nvSpPr>
          <p:spPr bwMode="auto">
            <a:xfrm flipV="1">
              <a:off x="2179" y="2250"/>
              <a:ext cx="71" cy="1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471" name="Line 295"/>
            <p:cNvSpPr>
              <a:spLocks noChangeShapeType="1"/>
            </p:cNvSpPr>
            <p:nvPr/>
          </p:nvSpPr>
          <p:spPr bwMode="auto">
            <a:xfrm flipV="1">
              <a:off x="2168" y="2194"/>
              <a:ext cx="89" cy="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472" name="Line 296"/>
            <p:cNvSpPr>
              <a:spLocks noChangeShapeType="1"/>
            </p:cNvSpPr>
            <p:nvPr/>
          </p:nvSpPr>
          <p:spPr bwMode="auto">
            <a:xfrm flipH="1">
              <a:off x="2181" y="2168"/>
              <a:ext cx="38" cy="9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473" name="Line 297"/>
            <p:cNvSpPr>
              <a:spLocks noChangeShapeType="1"/>
            </p:cNvSpPr>
            <p:nvPr/>
          </p:nvSpPr>
          <p:spPr bwMode="auto">
            <a:xfrm flipV="1">
              <a:off x="2162" y="2289"/>
              <a:ext cx="106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474" name="Line 298"/>
            <p:cNvSpPr>
              <a:spLocks noChangeShapeType="1"/>
            </p:cNvSpPr>
            <p:nvPr/>
          </p:nvSpPr>
          <p:spPr bwMode="auto">
            <a:xfrm>
              <a:off x="2221" y="2219"/>
              <a:ext cx="0" cy="12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475" name="Freeform 299"/>
            <p:cNvSpPr>
              <a:spLocks/>
            </p:cNvSpPr>
            <p:nvPr/>
          </p:nvSpPr>
          <p:spPr bwMode="auto">
            <a:xfrm>
              <a:off x="2170" y="2494"/>
              <a:ext cx="49" cy="139"/>
            </a:xfrm>
            <a:custGeom>
              <a:avLst/>
              <a:gdLst>
                <a:gd name="T0" fmla="*/ 0 w 184"/>
                <a:gd name="T1" fmla="*/ 528 h 528"/>
                <a:gd name="T2" fmla="*/ 84 w 184"/>
                <a:gd name="T3" fmla="*/ 391 h 528"/>
                <a:gd name="T4" fmla="*/ 146 w 184"/>
                <a:gd name="T5" fmla="*/ 230 h 528"/>
                <a:gd name="T6" fmla="*/ 184 w 184"/>
                <a:gd name="T7" fmla="*/ 0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4" h="528">
                  <a:moveTo>
                    <a:pt x="0" y="528"/>
                  </a:moveTo>
                  <a:lnTo>
                    <a:pt x="84" y="391"/>
                  </a:lnTo>
                  <a:lnTo>
                    <a:pt x="146" y="230"/>
                  </a:lnTo>
                  <a:lnTo>
                    <a:pt x="184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476" name="Line 300"/>
            <p:cNvSpPr>
              <a:spLocks noChangeShapeType="1"/>
            </p:cNvSpPr>
            <p:nvPr/>
          </p:nvSpPr>
          <p:spPr bwMode="auto">
            <a:xfrm flipV="1">
              <a:off x="2188" y="2483"/>
              <a:ext cx="74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477" name="Freeform 301"/>
            <p:cNvSpPr>
              <a:spLocks/>
            </p:cNvSpPr>
            <p:nvPr/>
          </p:nvSpPr>
          <p:spPr bwMode="auto">
            <a:xfrm>
              <a:off x="2222" y="2476"/>
              <a:ext cx="42" cy="155"/>
            </a:xfrm>
            <a:custGeom>
              <a:avLst/>
              <a:gdLst>
                <a:gd name="T0" fmla="*/ 160 w 160"/>
                <a:gd name="T1" fmla="*/ 0 h 589"/>
                <a:gd name="T2" fmla="*/ 84 w 160"/>
                <a:gd name="T3" fmla="*/ 589 h 589"/>
                <a:gd name="T4" fmla="*/ 0 w 160"/>
                <a:gd name="T5" fmla="*/ 451 h 5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0" h="589">
                  <a:moveTo>
                    <a:pt x="160" y="0"/>
                  </a:moveTo>
                  <a:lnTo>
                    <a:pt x="84" y="589"/>
                  </a:lnTo>
                  <a:lnTo>
                    <a:pt x="0" y="45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478" name="Line 302"/>
            <p:cNvSpPr>
              <a:spLocks noChangeShapeType="1"/>
            </p:cNvSpPr>
            <p:nvPr/>
          </p:nvSpPr>
          <p:spPr bwMode="auto">
            <a:xfrm>
              <a:off x="2011" y="2421"/>
              <a:ext cx="14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479" name="Freeform 303"/>
            <p:cNvSpPr>
              <a:spLocks/>
            </p:cNvSpPr>
            <p:nvPr/>
          </p:nvSpPr>
          <p:spPr bwMode="auto">
            <a:xfrm>
              <a:off x="1922" y="2405"/>
              <a:ext cx="89" cy="31"/>
            </a:xfrm>
            <a:custGeom>
              <a:avLst/>
              <a:gdLst>
                <a:gd name="T0" fmla="*/ 346 w 346"/>
                <a:gd name="T1" fmla="*/ 0 h 115"/>
                <a:gd name="T2" fmla="*/ 346 w 346"/>
                <a:gd name="T3" fmla="*/ 115 h 115"/>
                <a:gd name="T4" fmla="*/ 0 w 346"/>
                <a:gd name="T5" fmla="*/ 57 h 115"/>
                <a:gd name="T6" fmla="*/ 346 w 346"/>
                <a:gd name="T7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6" h="115">
                  <a:moveTo>
                    <a:pt x="346" y="0"/>
                  </a:moveTo>
                  <a:lnTo>
                    <a:pt x="346" y="115"/>
                  </a:lnTo>
                  <a:lnTo>
                    <a:pt x="0" y="57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480" name="Freeform 304"/>
            <p:cNvSpPr>
              <a:spLocks/>
            </p:cNvSpPr>
            <p:nvPr/>
          </p:nvSpPr>
          <p:spPr bwMode="auto">
            <a:xfrm>
              <a:off x="1922" y="2405"/>
              <a:ext cx="89" cy="31"/>
            </a:xfrm>
            <a:custGeom>
              <a:avLst/>
              <a:gdLst>
                <a:gd name="T0" fmla="*/ 346 w 346"/>
                <a:gd name="T1" fmla="*/ 0 h 115"/>
                <a:gd name="T2" fmla="*/ 346 w 346"/>
                <a:gd name="T3" fmla="*/ 115 h 115"/>
                <a:gd name="T4" fmla="*/ 0 w 346"/>
                <a:gd name="T5" fmla="*/ 57 h 115"/>
                <a:gd name="T6" fmla="*/ 346 w 346"/>
                <a:gd name="T7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6" h="115">
                  <a:moveTo>
                    <a:pt x="346" y="0"/>
                  </a:moveTo>
                  <a:lnTo>
                    <a:pt x="346" y="115"/>
                  </a:lnTo>
                  <a:lnTo>
                    <a:pt x="0" y="57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06481" name="Group 305"/>
          <p:cNvGrpSpPr>
            <a:grpSpLocks/>
          </p:cNvGrpSpPr>
          <p:nvPr/>
        </p:nvGrpSpPr>
        <p:grpSpPr bwMode="auto">
          <a:xfrm>
            <a:off x="2159000" y="3173413"/>
            <a:ext cx="342900" cy="1430337"/>
            <a:chOff x="1360" y="1999"/>
            <a:chExt cx="216" cy="901"/>
          </a:xfrm>
        </p:grpSpPr>
        <p:sp>
          <p:nvSpPr>
            <p:cNvPr id="306482" name="Line 306"/>
            <p:cNvSpPr>
              <a:spLocks noChangeShapeType="1"/>
            </p:cNvSpPr>
            <p:nvPr/>
          </p:nvSpPr>
          <p:spPr bwMode="auto">
            <a:xfrm flipH="1">
              <a:off x="1360" y="1999"/>
              <a:ext cx="109" cy="18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483" name="Line 307"/>
            <p:cNvSpPr>
              <a:spLocks noChangeShapeType="1"/>
            </p:cNvSpPr>
            <p:nvPr/>
          </p:nvSpPr>
          <p:spPr bwMode="auto">
            <a:xfrm>
              <a:off x="1469" y="1999"/>
              <a:ext cx="107" cy="18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484" name="Line 308"/>
            <p:cNvSpPr>
              <a:spLocks noChangeShapeType="1"/>
            </p:cNvSpPr>
            <p:nvPr/>
          </p:nvSpPr>
          <p:spPr bwMode="auto">
            <a:xfrm>
              <a:off x="1576" y="2188"/>
              <a:ext cx="0" cy="49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485" name="Line 309"/>
            <p:cNvSpPr>
              <a:spLocks noChangeShapeType="1"/>
            </p:cNvSpPr>
            <p:nvPr/>
          </p:nvSpPr>
          <p:spPr bwMode="auto">
            <a:xfrm>
              <a:off x="1360" y="2188"/>
              <a:ext cx="0" cy="49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486" name="Line 310"/>
            <p:cNvSpPr>
              <a:spLocks noChangeShapeType="1"/>
            </p:cNvSpPr>
            <p:nvPr/>
          </p:nvSpPr>
          <p:spPr bwMode="auto">
            <a:xfrm>
              <a:off x="1360" y="2687"/>
              <a:ext cx="21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487" name="Line 311"/>
            <p:cNvSpPr>
              <a:spLocks noChangeShapeType="1"/>
            </p:cNvSpPr>
            <p:nvPr/>
          </p:nvSpPr>
          <p:spPr bwMode="auto">
            <a:xfrm flipV="1">
              <a:off x="1473" y="2667"/>
              <a:ext cx="0" cy="14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488" name="Freeform 312"/>
            <p:cNvSpPr>
              <a:spLocks/>
            </p:cNvSpPr>
            <p:nvPr/>
          </p:nvSpPr>
          <p:spPr bwMode="auto">
            <a:xfrm>
              <a:off x="1456" y="2811"/>
              <a:ext cx="31" cy="89"/>
            </a:xfrm>
            <a:custGeom>
              <a:avLst/>
              <a:gdLst>
                <a:gd name="T0" fmla="*/ 0 w 115"/>
                <a:gd name="T1" fmla="*/ 0 h 346"/>
                <a:gd name="T2" fmla="*/ 115 w 115"/>
                <a:gd name="T3" fmla="*/ 0 h 346"/>
                <a:gd name="T4" fmla="*/ 57 w 115"/>
                <a:gd name="T5" fmla="*/ 346 h 346"/>
                <a:gd name="T6" fmla="*/ 0 w 115"/>
                <a:gd name="T7" fmla="*/ 0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5" h="346">
                  <a:moveTo>
                    <a:pt x="0" y="0"/>
                  </a:moveTo>
                  <a:lnTo>
                    <a:pt x="115" y="0"/>
                  </a:lnTo>
                  <a:lnTo>
                    <a:pt x="57" y="3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489" name="Freeform 313"/>
            <p:cNvSpPr>
              <a:spLocks/>
            </p:cNvSpPr>
            <p:nvPr/>
          </p:nvSpPr>
          <p:spPr bwMode="auto">
            <a:xfrm>
              <a:off x="1456" y="2811"/>
              <a:ext cx="31" cy="89"/>
            </a:xfrm>
            <a:custGeom>
              <a:avLst/>
              <a:gdLst>
                <a:gd name="T0" fmla="*/ 0 w 115"/>
                <a:gd name="T1" fmla="*/ 0 h 346"/>
                <a:gd name="T2" fmla="*/ 115 w 115"/>
                <a:gd name="T3" fmla="*/ 0 h 346"/>
                <a:gd name="T4" fmla="*/ 57 w 115"/>
                <a:gd name="T5" fmla="*/ 346 h 346"/>
                <a:gd name="T6" fmla="*/ 0 w 115"/>
                <a:gd name="T7" fmla="*/ 0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5" h="346">
                  <a:moveTo>
                    <a:pt x="0" y="0"/>
                  </a:moveTo>
                  <a:lnTo>
                    <a:pt x="115" y="0"/>
                  </a:lnTo>
                  <a:lnTo>
                    <a:pt x="57" y="3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06490" name="Group 314"/>
          <p:cNvGrpSpPr>
            <a:grpSpLocks/>
          </p:cNvGrpSpPr>
          <p:nvPr/>
        </p:nvGrpSpPr>
        <p:grpSpPr bwMode="auto">
          <a:xfrm>
            <a:off x="2386013" y="4068763"/>
            <a:ext cx="1338262" cy="706437"/>
            <a:chOff x="1503" y="2563"/>
            <a:chExt cx="843" cy="445"/>
          </a:xfrm>
        </p:grpSpPr>
        <p:sp>
          <p:nvSpPr>
            <p:cNvPr id="306491" name="Line 315"/>
            <p:cNvSpPr>
              <a:spLocks noChangeShapeType="1"/>
            </p:cNvSpPr>
            <p:nvPr/>
          </p:nvSpPr>
          <p:spPr bwMode="auto">
            <a:xfrm>
              <a:off x="1503" y="2563"/>
              <a:ext cx="333" cy="44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492" name="Line 316"/>
            <p:cNvSpPr>
              <a:spLocks noChangeShapeType="1"/>
            </p:cNvSpPr>
            <p:nvPr/>
          </p:nvSpPr>
          <p:spPr bwMode="auto">
            <a:xfrm flipV="1">
              <a:off x="1864" y="2789"/>
              <a:ext cx="84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493" name="Line 317"/>
            <p:cNvSpPr>
              <a:spLocks noChangeShapeType="1"/>
            </p:cNvSpPr>
            <p:nvPr/>
          </p:nvSpPr>
          <p:spPr bwMode="auto">
            <a:xfrm flipV="1">
              <a:off x="1851" y="2849"/>
              <a:ext cx="106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494" name="Freeform 318"/>
            <p:cNvSpPr>
              <a:spLocks/>
            </p:cNvSpPr>
            <p:nvPr/>
          </p:nvSpPr>
          <p:spPr bwMode="auto">
            <a:xfrm>
              <a:off x="1858" y="2793"/>
              <a:ext cx="37" cy="155"/>
            </a:xfrm>
            <a:custGeom>
              <a:avLst/>
              <a:gdLst>
                <a:gd name="T0" fmla="*/ 145 w 145"/>
                <a:gd name="T1" fmla="*/ 0 h 589"/>
                <a:gd name="T2" fmla="*/ 137 w 145"/>
                <a:gd name="T3" fmla="*/ 291 h 589"/>
                <a:gd name="T4" fmla="*/ 84 w 145"/>
                <a:gd name="T5" fmla="*/ 474 h 589"/>
                <a:gd name="T6" fmla="*/ 0 w 145"/>
                <a:gd name="T7" fmla="*/ 589 h 5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5" h="589">
                  <a:moveTo>
                    <a:pt x="145" y="0"/>
                  </a:moveTo>
                  <a:lnTo>
                    <a:pt x="137" y="291"/>
                  </a:lnTo>
                  <a:lnTo>
                    <a:pt x="84" y="474"/>
                  </a:lnTo>
                  <a:lnTo>
                    <a:pt x="0" y="58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495" name="Line 319"/>
            <p:cNvSpPr>
              <a:spLocks noChangeShapeType="1"/>
            </p:cNvSpPr>
            <p:nvPr/>
          </p:nvSpPr>
          <p:spPr bwMode="auto">
            <a:xfrm>
              <a:off x="1927" y="2793"/>
              <a:ext cx="0" cy="16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496" name="Line 320"/>
            <p:cNvSpPr>
              <a:spLocks noChangeShapeType="1"/>
            </p:cNvSpPr>
            <p:nvPr/>
          </p:nvSpPr>
          <p:spPr bwMode="auto">
            <a:xfrm>
              <a:off x="1989" y="2880"/>
              <a:ext cx="35" cy="4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497" name="Line 321"/>
            <p:cNvSpPr>
              <a:spLocks noChangeShapeType="1"/>
            </p:cNvSpPr>
            <p:nvPr/>
          </p:nvSpPr>
          <p:spPr bwMode="auto">
            <a:xfrm flipH="1">
              <a:off x="1991" y="2780"/>
              <a:ext cx="18" cy="10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498" name="Line 322"/>
            <p:cNvSpPr>
              <a:spLocks noChangeShapeType="1"/>
            </p:cNvSpPr>
            <p:nvPr/>
          </p:nvSpPr>
          <p:spPr bwMode="auto">
            <a:xfrm flipH="1">
              <a:off x="2006" y="2826"/>
              <a:ext cx="18" cy="7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499" name="Line 323"/>
            <p:cNvSpPr>
              <a:spLocks noChangeShapeType="1"/>
            </p:cNvSpPr>
            <p:nvPr/>
          </p:nvSpPr>
          <p:spPr bwMode="auto">
            <a:xfrm flipV="1">
              <a:off x="1977" y="2842"/>
              <a:ext cx="43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00" name="Line 324"/>
            <p:cNvSpPr>
              <a:spLocks noChangeShapeType="1"/>
            </p:cNvSpPr>
            <p:nvPr/>
          </p:nvSpPr>
          <p:spPr bwMode="auto">
            <a:xfrm flipV="1">
              <a:off x="1982" y="2904"/>
              <a:ext cx="24" cy="5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01" name="Line 325"/>
            <p:cNvSpPr>
              <a:spLocks noChangeShapeType="1"/>
            </p:cNvSpPr>
            <p:nvPr/>
          </p:nvSpPr>
          <p:spPr bwMode="auto">
            <a:xfrm flipV="1">
              <a:off x="2031" y="2853"/>
              <a:ext cx="51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02" name="Line 326"/>
            <p:cNvSpPr>
              <a:spLocks noChangeShapeType="1"/>
            </p:cNvSpPr>
            <p:nvPr/>
          </p:nvSpPr>
          <p:spPr bwMode="auto">
            <a:xfrm flipV="1">
              <a:off x="2037" y="2782"/>
              <a:ext cx="25" cy="8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03" name="Line 327"/>
            <p:cNvSpPr>
              <a:spLocks noChangeShapeType="1"/>
            </p:cNvSpPr>
            <p:nvPr/>
          </p:nvSpPr>
          <p:spPr bwMode="auto">
            <a:xfrm>
              <a:off x="2071" y="2826"/>
              <a:ext cx="18" cy="4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04" name="Line 328"/>
            <p:cNvSpPr>
              <a:spLocks noChangeShapeType="1"/>
            </p:cNvSpPr>
            <p:nvPr/>
          </p:nvSpPr>
          <p:spPr bwMode="auto">
            <a:xfrm>
              <a:off x="2039" y="2880"/>
              <a:ext cx="1" cy="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05" name="Line 329"/>
            <p:cNvSpPr>
              <a:spLocks noChangeShapeType="1"/>
            </p:cNvSpPr>
            <p:nvPr/>
          </p:nvSpPr>
          <p:spPr bwMode="auto">
            <a:xfrm flipV="1">
              <a:off x="2040" y="2938"/>
              <a:ext cx="39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06" name="Line 330"/>
            <p:cNvSpPr>
              <a:spLocks noChangeShapeType="1"/>
            </p:cNvSpPr>
            <p:nvPr/>
          </p:nvSpPr>
          <p:spPr bwMode="auto">
            <a:xfrm flipV="1">
              <a:off x="2075" y="2880"/>
              <a:ext cx="4" cy="5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07" name="Line 331"/>
            <p:cNvSpPr>
              <a:spLocks noChangeShapeType="1"/>
            </p:cNvSpPr>
            <p:nvPr/>
          </p:nvSpPr>
          <p:spPr bwMode="auto">
            <a:xfrm flipH="1">
              <a:off x="2039" y="2889"/>
              <a:ext cx="38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08" name="Line 332"/>
            <p:cNvSpPr>
              <a:spLocks noChangeShapeType="1"/>
            </p:cNvSpPr>
            <p:nvPr/>
          </p:nvSpPr>
          <p:spPr bwMode="auto">
            <a:xfrm flipV="1">
              <a:off x="2191" y="2856"/>
              <a:ext cx="19" cy="3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09" name="Line 333"/>
            <p:cNvSpPr>
              <a:spLocks noChangeShapeType="1"/>
            </p:cNvSpPr>
            <p:nvPr/>
          </p:nvSpPr>
          <p:spPr bwMode="auto">
            <a:xfrm>
              <a:off x="2177" y="2867"/>
              <a:ext cx="34" cy="5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10" name="Line 334"/>
            <p:cNvSpPr>
              <a:spLocks noChangeShapeType="1"/>
            </p:cNvSpPr>
            <p:nvPr/>
          </p:nvSpPr>
          <p:spPr bwMode="auto">
            <a:xfrm flipV="1">
              <a:off x="2164" y="2820"/>
              <a:ext cx="29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11" name="Line 335"/>
            <p:cNvSpPr>
              <a:spLocks noChangeShapeType="1"/>
            </p:cNvSpPr>
            <p:nvPr/>
          </p:nvSpPr>
          <p:spPr bwMode="auto">
            <a:xfrm flipH="1">
              <a:off x="2164" y="2793"/>
              <a:ext cx="38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12" name="Line 336"/>
            <p:cNvSpPr>
              <a:spLocks noChangeShapeType="1"/>
            </p:cNvSpPr>
            <p:nvPr/>
          </p:nvSpPr>
          <p:spPr bwMode="auto">
            <a:xfrm flipV="1">
              <a:off x="2200" y="2785"/>
              <a:ext cx="6" cy="6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13" name="Line 337"/>
            <p:cNvSpPr>
              <a:spLocks noChangeShapeType="1"/>
            </p:cNvSpPr>
            <p:nvPr/>
          </p:nvSpPr>
          <p:spPr bwMode="auto">
            <a:xfrm flipV="1">
              <a:off x="2164" y="2847"/>
              <a:ext cx="42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14" name="Line 338"/>
            <p:cNvSpPr>
              <a:spLocks noChangeShapeType="1"/>
            </p:cNvSpPr>
            <p:nvPr/>
          </p:nvSpPr>
          <p:spPr bwMode="auto">
            <a:xfrm flipV="1">
              <a:off x="2164" y="2784"/>
              <a:ext cx="0" cy="1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15" name="Line 339"/>
            <p:cNvSpPr>
              <a:spLocks noChangeShapeType="1"/>
            </p:cNvSpPr>
            <p:nvPr/>
          </p:nvSpPr>
          <p:spPr bwMode="auto">
            <a:xfrm flipV="1">
              <a:off x="2157" y="2891"/>
              <a:ext cx="31" cy="2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16" name="Line 340"/>
            <p:cNvSpPr>
              <a:spLocks noChangeShapeType="1"/>
            </p:cNvSpPr>
            <p:nvPr/>
          </p:nvSpPr>
          <p:spPr bwMode="auto">
            <a:xfrm flipV="1">
              <a:off x="2109" y="2851"/>
              <a:ext cx="35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17" name="Freeform 341"/>
            <p:cNvSpPr>
              <a:spLocks/>
            </p:cNvSpPr>
            <p:nvPr/>
          </p:nvSpPr>
          <p:spPr bwMode="auto">
            <a:xfrm>
              <a:off x="2111" y="2918"/>
              <a:ext cx="99" cy="35"/>
            </a:xfrm>
            <a:custGeom>
              <a:avLst/>
              <a:gdLst>
                <a:gd name="T0" fmla="*/ 0 w 373"/>
                <a:gd name="T1" fmla="*/ 0 h 129"/>
                <a:gd name="T2" fmla="*/ 92 w 373"/>
                <a:gd name="T3" fmla="*/ 8 h 129"/>
                <a:gd name="T4" fmla="*/ 373 w 373"/>
                <a:gd name="T5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73" h="129">
                  <a:moveTo>
                    <a:pt x="0" y="0"/>
                  </a:moveTo>
                  <a:lnTo>
                    <a:pt x="92" y="8"/>
                  </a:lnTo>
                  <a:lnTo>
                    <a:pt x="373" y="12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18" name="Freeform 342"/>
            <p:cNvSpPr>
              <a:spLocks/>
            </p:cNvSpPr>
            <p:nvPr/>
          </p:nvSpPr>
          <p:spPr bwMode="auto">
            <a:xfrm>
              <a:off x="2135" y="2846"/>
              <a:ext cx="11" cy="74"/>
            </a:xfrm>
            <a:custGeom>
              <a:avLst/>
              <a:gdLst>
                <a:gd name="T0" fmla="*/ 37 w 37"/>
                <a:gd name="T1" fmla="*/ 0 h 291"/>
                <a:gd name="T2" fmla="*/ 7 w 37"/>
                <a:gd name="T3" fmla="*/ 130 h 291"/>
                <a:gd name="T4" fmla="*/ 29 w 37"/>
                <a:gd name="T5" fmla="*/ 191 h 291"/>
                <a:gd name="T6" fmla="*/ 0 w 37"/>
                <a:gd name="T7" fmla="*/ 291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91">
                  <a:moveTo>
                    <a:pt x="37" y="0"/>
                  </a:moveTo>
                  <a:lnTo>
                    <a:pt x="7" y="130"/>
                  </a:lnTo>
                  <a:lnTo>
                    <a:pt x="29" y="191"/>
                  </a:lnTo>
                  <a:lnTo>
                    <a:pt x="0" y="29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19" name="Line 343"/>
            <p:cNvSpPr>
              <a:spLocks noChangeShapeType="1"/>
            </p:cNvSpPr>
            <p:nvPr/>
          </p:nvSpPr>
          <p:spPr bwMode="auto">
            <a:xfrm>
              <a:off x="2126" y="2796"/>
              <a:ext cx="14" cy="2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20" name="Line 344"/>
            <p:cNvSpPr>
              <a:spLocks noChangeShapeType="1"/>
            </p:cNvSpPr>
            <p:nvPr/>
          </p:nvSpPr>
          <p:spPr bwMode="auto">
            <a:xfrm flipV="1">
              <a:off x="2210" y="2944"/>
              <a:ext cx="11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21" name="Freeform 345"/>
            <p:cNvSpPr>
              <a:spLocks/>
            </p:cNvSpPr>
            <p:nvPr/>
          </p:nvSpPr>
          <p:spPr bwMode="auto">
            <a:xfrm>
              <a:off x="2250" y="2807"/>
              <a:ext cx="47" cy="137"/>
            </a:xfrm>
            <a:custGeom>
              <a:avLst/>
              <a:gdLst>
                <a:gd name="T0" fmla="*/ 0 w 182"/>
                <a:gd name="T1" fmla="*/ 527 h 527"/>
                <a:gd name="T2" fmla="*/ 84 w 182"/>
                <a:gd name="T3" fmla="*/ 389 h 527"/>
                <a:gd name="T4" fmla="*/ 145 w 182"/>
                <a:gd name="T5" fmla="*/ 229 h 527"/>
                <a:gd name="T6" fmla="*/ 182 w 182"/>
                <a:gd name="T7" fmla="*/ 0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2" h="527">
                  <a:moveTo>
                    <a:pt x="0" y="527"/>
                  </a:moveTo>
                  <a:lnTo>
                    <a:pt x="84" y="389"/>
                  </a:lnTo>
                  <a:lnTo>
                    <a:pt x="145" y="229"/>
                  </a:lnTo>
                  <a:lnTo>
                    <a:pt x="182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22" name="Line 346"/>
            <p:cNvSpPr>
              <a:spLocks noChangeShapeType="1"/>
            </p:cNvSpPr>
            <p:nvPr/>
          </p:nvSpPr>
          <p:spPr bwMode="auto">
            <a:xfrm flipV="1">
              <a:off x="2266" y="2796"/>
              <a:ext cx="75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23" name="Freeform 347"/>
            <p:cNvSpPr>
              <a:spLocks/>
            </p:cNvSpPr>
            <p:nvPr/>
          </p:nvSpPr>
          <p:spPr bwMode="auto">
            <a:xfrm>
              <a:off x="2301" y="2789"/>
              <a:ext cx="41" cy="153"/>
            </a:xfrm>
            <a:custGeom>
              <a:avLst/>
              <a:gdLst>
                <a:gd name="T0" fmla="*/ 160 w 160"/>
                <a:gd name="T1" fmla="*/ 0 h 590"/>
                <a:gd name="T2" fmla="*/ 84 w 160"/>
                <a:gd name="T3" fmla="*/ 590 h 590"/>
                <a:gd name="T4" fmla="*/ 0 w 160"/>
                <a:gd name="T5" fmla="*/ 451 h 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0" h="590">
                  <a:moveTo>
                    <a:pt x="160" y="0"/>
                  </a:moveTo>
                  <a:lnTo>
                    <a:pt x="84" y="590"/>
                  </a:lnTo>
                  <a:lnTo>
                    <a:pt x="0" y="45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24" name="Line 348"/>
            <p:cNvSpPr>
              <a:spLocks noChangeShapeType="1"/>
            </p:cNvSpPr>
            <p:nvPr/>
          </p:nvSpPr>
          <p:spPr bwMode="auto">
            <a:xfrm>
              <a:off x="1836" y="3008"/>
              <a:ext cx="51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06525" name="Group 349"/>
          <p:cNvGrpSpPr>
            <a:grpSpLocks/>
          </p:cNvGrpSpPr>
          <p:nvPr/>
        </p:nvGrpSpPr>
        <p:grpSpPr bwMode="auto">
          <a:xfrm>
            <a:off x="1733550" y="3289300"/>
            <a:ext cx="344488" cy="1089025"/>
            <a:chOff x="1092" y="2072"/>
            <a:chExt cx="217" cy="686"/>
          </a:xfrm>
        </p:grpSpPr>
        <p:sp>
          <p:nvSpPr>
            <p:cNvPr id="306526" name="Line 350"/>
            <p:cNvSpPr>
              <a:spLocks noChangeShapeType="1"/>
            </p:cNvSpPr>
            <p:nvPr/>
          </p:nvSpPr>
          <p:spPr bwMode="auto">
            <a:xfrm flipH="1">
              <a:off x="1092" y="2072"/>
              <a:ext cx="108" cy="18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27" name="Line 351"/>
            <p:cNvSpPr>
              <a:spLocks noChangeShapeType="1"/>
            </p:cNvSpPr>
            <p:nvPr/>
          </p:nvSpPr>
          <p:spPr bwMode="auto">
            <a:xfrm>
              <a:off x="1200" y="2072"/>
              <a:ext cx="109" cy="18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28" name="Line 352"/>
            <p:cNvSpPr>
              <a:spLocks noChangeShapeType="1"/>
            </p:cNvSpPr>
            <p:nvPr/>
          </p:nvSpPr>
          <p:spPr bwMode="auto">
            <a:xfrm>
              <a:off x="1309" y="2259"/>
              <a:ext cx="0" cy="49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29" name="Line 353"/>
            <p:cNvSpPr>
              <a:spLocks noChangeShapeType="1"/>
            </p:cNvSpPr>
            <p:nvPr/>
          </p:nvSpPr>
          <p:spPr bwMode="auto">
            <a:xfrm>
              <a:off x="1092" y="2259"/>
              <a:ext cx="0" cy="49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30" name="Line 354"/>
            <p:cNvSpPr>
              <a:spLocks noChangeShapeType="1"/>
            </p:cNvSpPr>
            <p:nvPr/>
          </p:nvSpPr>
          <p:spPr bwMode="auto">
            <a:xfrm>
              <a:off x="1092" y="2758"/>
              <a:ext cx="21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06531" name="Group 355"/>
          <p:cNvGrpSpPr>
            <a:grpSpLocks/>
          </p:cNvGrpSpPr>
          <p:nvPr/>
        </p:nvGrpSpPr>
        <p:grpSpPr bwMode="auto">
          <a:xfrm>
            <a:off x="612775" y="4051300"/>
            <a:ext cx="1289050" cy="723900"/>
            <a:chOff x="386" y="2552"/>
            <a:chExt cx="812" cy="456"/>
          </a:xfrm>
        </p:grpSpPr>
        <p:sp>
          <p:nvSpPr>
            <p:cNvPr id="306532" name="Line 356"/>
            <p:cNvSpPr>
              <a:spLocks noChangeShapeType="1"/>
            </p:cNvSpPr>
            <p:nvPr/>
          </p:nvSpPr>
          <p:spPr bwMode="auto">
            <a:xfrm flipH="1">
              <a:off x="896" y="2552"/>
              <a:ext cx="302" cy="4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33" name="Line 357"/>
            <p:cNvSpPr>
              <a:spLocks noChangeShapeType="1"/>
            </p:cNvSpPr>
            <p:nvPr/>
          </p:nvSpPr>
          <p:spPr bwMode="auto">
            <a:xfrm flipV="1">
              <a:off x="411" y="2864"/>
              <a:ext cx="73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34" name="Line 358"/>
            <p:cNvSpPr>
              <a:spLocks noChangeShapeType="1"/>
            </p:cNvSpPr>
            <p:nvPr/>
          </p:nvSpPr>
          <p:spPr bwMode="auto">
            <a:xfrm flipV="1">
              <a:off x="402" y="2807"/>
              <a:ext cx="90" cy="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35" name="Line 359"/>
            <p:cNvSpPr>
              <a:spLocks noChangeShapeType="1"/>
            </p:cNvSpPr>
            <p:nvPr/>
          </p:nvSpPr>
          <p:spPr bwMode="auto">
            <a:xfrm flipH="1">
              <a:off x="415" y="2782"/>
              <a:ext cx="37" cy="9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36" name="Line 360"/>
            <p:cNvSpPr>
              <a:spLocks noChangeShapeType="1"/>
            </p:cNvSpPr>
            <p:nvPr/>
          </p:nvSpPr>
          <p:spPr bwMode="auto">
            <a:xfrm flipV="1">
              <a:off x="397" y="2900"/>
              <a:ext cx="105" cy="1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37" name="Line 361"/>
            <p:cNvSpPr>
              <a:spLocks noChangeShapeType="1"/>
            </p:cNvSpPr>
            <p:nvPr/>
          </p:nvSpPr>
          <p:spPr bwMode="auto">
            <a:xfrm>
              <a:off x="453" y="2833"/>
              <a:ext cx="0" cy="12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38" name="Freeform 362"/>
            <p:cNvSpPr>
              <a:spLocks/>
            </p:cNvSpPr>
            <p:nvPr/>
          </p:nvSpPr>
          <p:spPr bwMode="auto">
            <a:xfrm>
              <a:off x="535" y="2807"/>
              <a:ext cx="48" cy="137"/>
            </a:xfrm>
            <a:custGeom>
              <a:avLst/>
              <a:gdLst>
                <a:gd name="T0" fmla="*/ 0 w 184"/>
                <a:gd name="T1" fmla="*/ 527 h 527"/>
                <a:gd name="T2" fmla="*/ 84 w 184"/>
                <a:gd name="T3" fmla="*/ 389 h 527"/>
                <a:gd name="T4" fmla="*/ 146 w 184"/>
                <a:gd name="T5" fmla="*/ 229 h 527"/>
                <a:gd name="T6" fmla="*/ 184 w 184"/>
                <a:gd name="T7" fmla="*/ 0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4" h="527">
                  <a:moveTo>
                    <a:pt x="0" y="527"/>
                  </a:moveTo>
                  <a:lnTo>
                    <a:pt x="84" y="389"/>
                  </a:lnTo>
                  <a:lnTo>
                    <a:pt x="146" y="229"/>
                  </a:lnTo>
                  <a:lnTo>
                    <a:pt x="184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39" name="Line 363"/>
            <p:cNvSpPr>
              <a:spLocks noChangeShapeType="1"/>
            </p:cNvSpPr>
            <p:nvPr/>
          </p:nvSpPr>
          <p:spPr bwMode="auto">
            <a:xfrm flipV="1">
              <a:off x="553" y="2796"/>
              <a:ext cx="73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40" name="Freeform 364"/>
            <p:cNvSpPr>
              <a:spLocks/>
            </p:cNvSpPr>
            <p:nvPr/>
          </p:nvSpPr>
          <p:spPr bwMode="auto">
            <a:xfrm>
              <a:off x="586" y="2789"/>
              <a:ext cx="42" cy="153"/>
            </a:xfrm>
            <a:custGeom>
              <a:avLst/>
              <a:gdLst>
                <a:gd name="T0" fmla="*/ 161 w 161"/>
                <a:gd name="T1" fmla="*/ 0 h 590"/>
                <a:gd name="T2" fmla="*/ 84 w 161"/>
                <a:gd name="T3" fmla="*/ 590 h 590"/>
                <a:gd name="T4" fmla="*/ 0 w 161"/>
                <a:gd name="T5" fmla="*/ 451 h 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1" h="590">
                  <a:moveTo>
                    <a:pt x="161" y="0"/>
                  </a:moveTo>
                  <a:lnTo>
                    <a:pt x="84" y="590"/>
                  </a:lnTo>
                  <a:lnTo>
                    <a:pt x="0" y="45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41" name="Line 365"/>
            <p:cNvSpPr>
              <a:spLocks noChangeShapeType="1"/>
            </p:cNvSpPr>
            <p:nvPr/>
          </p:nvSpPr>
          <p:spPr bwMode="auto">
            <a:xfrm flipV="1">
              <a:off x="739" y="2856"/>
              <a:ext cx="18" cy="3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42" name="Line 366"/>
            <p:cNvSpPr>
              <a:spLocks noChangeShapeType="1"/>
            </p:cNvSpPr>
            <p:nvPr/>
          </p:nvSpPr>
          <p:spPr bwMode="auto">
            <a:xfrm>
              <a:off x="726" y="2867"/>
              <a:ext cx="33" cy="5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43" name="Line 367"/>
            <p:cNvSpPr>
              <a:spLocks noChangeShapeType="1"/>
            </p:cNvSpPr>
            <p:nvPr/>
          </p:nvSpPr>
          <p:spPr bwMode="auto">
            <a:xfrm flipV="1">
              <a:off x="712" y="2820"/>
              <a:ext cx="31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44" name="Line 368"/>
            <p:cNvSpPr>
              <a:spLocks noChangeShapeType="1"/>
            </p:cNvSpPr>
            <p:nvPr/>
          </p:nvSpPr>
          <p:spPr bwMode="auto">
            <a:xfrm flipH="1">
              <a:off x="712" y="2793"/>
              <a:ext cx="40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45" name="Line 369"/>
            <p:cNvSpPr>
              <a:spLocks noChangeShapeType="1"/>
            </p:cNvSpPr>
            <p:nvPr/>
          </p:nvSpPr>
          <p:spPr bwMode="auto">
            <a:xfrm flipV="1">
              <a:off x="750" y="2785"/>
              <a:ext cx="4" cy="6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46" name="Line 370"/>
            <p:cNvSpPr>
              <a:spLocks noChangeShapeType="1"/>
            </p:cNvSpPr>
            <p:nvPr/>
          </p:nvSpPr>
          <p:spPr bwMode="auto">
            <a:xfrm flipV="1">
              <a:off x="712" y="2847"/>
              <a:ext cx="42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47" name="Line 371"/>
            <p:cNvSpPr>
              <a:spLocks noChangeShapeType="1"/>
            </p:cNvSpPr>
            <p:nvPr/>
          </p:nvSpPr>
          <p:spPr bwMode="auto">
            <a:xfrm flipV="1">
              <a:off x="712" y="2784"/>
              <a:ext cx="0" cy="1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48" name="Line 372"/>
            <p:cNvSpPr>
              <a:spLocks noChangeShapeType="1"/>
            </p:cNvSpPr>
            <p:nvPr/>
          </p:nvSpPr>
          <p:spPr bwMode="auto">
            <a:xfrm flipV="1">
              <a:off x="706" y="2891"/>
              <a:ext cx="29" cy="2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49" name="Line 373"/>
            <p:cNvSpPr>
              <a:spLocks noChangeShapeType="1"/>
            </p:cNvSpPr>
            <p:nvPr/>
          </p:nvSpPr>
          <p:spPr bwMode="auto">
            <a:xfrm flipV="1">
              <a:off x="659" y="2851"/>
              <a:ext cx="33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50" name="Freeform 374"/>
            <p:cNvSpPr>
              <a:spLocks/>
            </p:cNvSpPr>
            <p:nvPr/>
          </p:nvSpPr>
          <p:spPr bwMode="auto">
            <a:xfrm>
              <a:off x="661" y="2918"/>
              <a:ext cx="96" cy="35"/>
            </a:xfrm>
            <a:custGeom>
              <a:avLst/>
              <a:gdLst>
                <a:gd name="T0" fmla="*/ 0 w 374"/>
                <a:gd name="T1" fmla="*/ 0 h 129"/>
                <a:gd name="T2" fmla="*/ 91 w 374"/>
                <a:gd name="T3" fmla="*/ 8 h 129"/>
                <a:gd name="T4" fmla="*/ 374 w 374"/>
                <a:gd name="T5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74" h="129">
                  <a:moveTo>
                    <a:pt x="0" y="0"/>
                  </a:moveTo>
                  <a:lnTo>
                    <a:pt x="91" y="8"/>
                  </a:lnTo>
                  <a:lnTo>
                    <a:pt x="374" y="12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51" name="Freeform 375"/>
            <p:cNvSpPr>
              <a:spLocks/>
            </p:cNvSpPr>
            <p:nvPr/>
          </p:nvSpPr>
          <p:spPr bwMode="auto">
            <a:xfrm>
              <a:off x="684" y="2846"/>
              <a:ext cx="10" cy="74"/>
            </a:xfrm>
            <a:custGeom>
              <a:avLst/>
              <a:gdLst>
                <a:gd name="T0" fmla="*/ 39 w 39"/>
                <a:gd name="T1" fmla="*/ 0 h 291"/>
                <a:gd name="T2" fmla="*/ 8 w 39"/>
                <a:gd name="T3" fmla="*/ 130 h 291"/>
                <a:gd name="T4" fmla="*/ 31 w 39"/>
                <a:gd name="T5" fmla="*/ 191 h 291"/>
                <a:gd name="T6" fmla="*/ 0 w 39"/>
                <a:gd name="T7" fmla="*/ 291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291">
                  <a:moveTo>
                    <a:pt x="39" y="0"/>
                  </a:moveTo>
                  <a:lnTo>
                    <a:pt x="8" y="130"/>
                  </a:lnTo>
                  <a:lnTo>
                    <a:pt x="31" y="191"/>
                  </a:lnTo>
                  <a:lnTo>
                    <a:pt x="0" y="29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52" name="Line 376"/>
            <p:cNvSpPr>
              <a:spLocks noChangeShapeType="1"/>
            </p:cNvSpPr>
            <p:nvPr/>
          </p:nvSpPr>
          <p:spPr bwMode="auto">
            <a:xfrm>
              <a:off x="674" y="2796"/>
              <a:ext cx="14" cy="2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53" name="Line 377"/>
            <p:cNvSpPr>
              <a:spLocks noChangeShapeType="1"/>
            </p:cNvSpPr>
            <p:nvPr/>
          </p:nvSpPr>
          <p:spPr bwMode="auto">
            <a:xfrm flipV="1">
              <a:off x="757" y="2944"/>
              <a:ext cx="13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54" name="Line 378"/>
            <p:cNvSpPr>
              <a:spLocks noChangeShapeType="1"/>
            </p:cNvSpPr>
            <p:nvPr/>
          </p:nvSpPr>
          <p:spPr bwMode="auto">
            <a:xfrm>
              <a:off x="814" y="2811"/>
              <a:ext cx="0" cy="6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55" name="Line 379"/>
            <p:cNvSpPr>
              <a:spLocks noChangeShapeType="1"/>
            </p:cNvSpPr>
            <p:nvPr/>
          </p:nvSpPr>
          <p:spPr bwMode="auto">
            <a:xfrm flipV="1">
              <a:off x="814" y="2867"/>
              <a:ext cx="63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56" name="Line 380"/>
            <p:cNvSpPr>
              <a:spLocks noChangeShapeType="1"/>
            </p:cNvSpPr>
            <p:nvPr/>
          </p:nvSpPr>
          <p:spPr bwMode="auto">
            <a:xfrm flipH="1">
              <a:off x="879" y="2811"/>
              <a:ext cx="2" cy="6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57" name="Line 381"/>
            <p:cNvSpPr>
              <a:spLocks noChangeShapeType="1"/>
            </p:cNvSpPr>
            <p:nvPr/>
          </p:nvSpPr>
          <p:spPr bwMode="auto">
            <a:xfrm>
              <a:off x="845" y="2782"/>
              <a:ext cx="0" cy="15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58" name="Line 382"/>
            <p:cNvSpPr>
              <a:spLocks noChangeShapeType="1"/>
            </p:cNvSpPr>
            <p:nvPr/>
          </p:nvSpPr>
          <p:spPr bwMode="auto">
            <a:xfrm flipV="1">
              <a:off x="810" y="2940"/>
              <a:ext cx="71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59" name="Line 383"/>
            <p:cNvSpPr>
              <a:spLocks noChangeShapeType="1"/>
            </p:cNvSpPr>
            <p:nvPr/>
          </p:nvSpPr>
          <p:spPr bwMode="auto">
            <a:xfrm flipH="1">
              <a:off x="881" y="2893"/>
              <a:ext cx="2" cy="6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60" name="Line 384"/>
            <p:cNvSpPr>
              <a:spLocks noChangeShapeType="1"/>
            </p:cNvSpPr>
            <p:nvPr/>
          </p:nvSpPr>
          <p:spPr bwMode="auto">
            <a:xfrm flipV="1">
              <a:off x="810" y="2897"/>
              <a:ext cx="0" cy="5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61" name="Line 385"/>
            <p:cNvSpPr>
              <a:spLocks noChangeShapeType="1"/>
            </p:cNvSpPr>
            <p:nvPr/>
          </p:nvSpPr>
          <p:spPr bwMode="auto">
            <a:xfrm>
              <a:off x="386" y="3008"/>
              <a:ext cx="51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06562" name="Group 386"/>
          <p:cNvGrpSpPr>
            <a:grpSpLocks/>
          </p:cNvGrpSpPr>
          <p:nvPr/>
        </p:nvGrpSpPr>
        <p:grpSpPr bwMode="auto">
          <a:xfrm>
            <a:off x="2205038" y="5938838"/>
            <a:ext cx="857250" cy="796925"/>
            <a:chOff x="1389" y="3741"/>
            <a:chExt cx="540" cy="502"/>
          </a:xfrm>
        </p:grpSpPr>
        <p:sp>
          <p:nvSpPr>
            <p:cNvPr id="306563" name="Line 387"/>
            <p:cNvSpPr>
              <a:spLocks noChangeShapeType="1"/>
            </p:cNvSpPr>
            <p:nvPr/>
          </p:nvSpPr>
          <p:spPr bwMode="auto">
            <a:xfrm flipV="1">
              <a:off x="1622" y="4114"/>
              <a:ext cx="18" cy="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64" name="Line 388"/>
            <p:cNvSpPr>
              <a:spLocks noChangeShapeType="1"/>
            </p:cNvSpPr>
            <p:nvPr/>
          </p:nvSpPr>
          <p:spPr bwMode="auto">
            <a:xfrm>
              <a:off x="1607" y="4123"/>
              <a:ext cx="35" cy="5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65" name="Line 389"/>
            <p:cNvSpPr>
              <a:spLocks noChangeShapeType="1"/>
            </p:cNvSpPr>
            <p:nvPr/>
          </p:nvSpPr>
          <p:spPr bwMode="auto">
            <a:xfrm flipV="1">
              <a:off x="1594" y="4076"/>
              <a:ext cx="30" cy="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66" name="Line 390"/>
            <p:cNvSpPr>
              <a:spLocks noChangeShapeType="1"/>
            </p:cNvSpPr>
            <p:nvPr/>
          </p:nvSpPr>
          <p:spPr bwMode="auto">
            <a:xfrm flipH="1">
              <a:off x="1594" y="4050"/>
              <a:ext cx="39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67" name="Line 391"/>
            <p:cNvSpPr>
              <a:spLocks noChangeShapeType="1"/>
            </p:cNvSpPr>
            <p:nvPr/>
          </p:nvSpPr>
          <p:spPr bwMode="auto">
            <a:xfrm flipV="1">
              <a:off x="1631" y="4043"/>
              <a:ext cx="3" cy="6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68" name="Line 392"/>
            <p:cNvSpPr>
              <a:spLocks noChangeShapeType="1"/>
            </p:cNvSpPr>
            <p:nvPr/>
          </p:nvSpPr>
          <p:spPr bwMode="auto">
            <a:xfrm flipV="1">
              <a:off x="1594" y="4103"/>
              <a:ext cx="40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69" name="Line 393"/>
            <p:cNvSpPr>
              <a:spLocks noChangeShapeType="1"/>
            </p:cNvSpPr>
            <p:nvPr/>
          </p:nvSpPr>
          <p:spPr bwMode="auto">
            <a:xfrm flipV="1">
              <a:off x="1594" y="4041"/>
              <a:ext cx="0" cy="12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70" name="Line 394"/>
            <p:cNvSpPr>
              <a:spLocks noChangeShapeType="1"/>
            </p:cNvSpPr>
            <p:nvPr/>
          </p:nvSpPr>
          <p:spPr bwMode="auto">
            <a:xfrm flipV="1">
              <a:off x="1587" y="4147"/>
              <a:ext cx="31" cy="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71" name="Line 395"/>
            <p:cNvSpPr>
              <a:spLocks noChangeShapeType="1"/>
            </p:cNvSpPr>
            <p:nvPr/>
          </p:nvSpPr>
          <p:spPr bwMode="auto">
            <a:xfrm flipV="1">
              <a:off x="1540" y="4108"/>
              <a:ext cx="34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72" name="Freeform 396"/>
            <p:cNvSpPr>
              <a:spLocks/>
            </p:cNvSpPr>
            <p:nvPr/>
          </p:nvSpPr>
          <p:spPr bwMode="auto">
            <a:xfrm>
              <a:off x="1542" y="4176"/>
              <a:ext cx="98" cy="32"/>
            </a:xfrm>
            <a:custGeom>
              <a:avLst/>
              <a:gdLst>
                <a:gd name="T0" fmla="*/ 0 w 375"/>
                <a:gd name="T1" fmla="*/ 0 h 129"/>
                <a:gd name="T2" fmla="*/ 92 w 375"/>
                <a:gd name="T3" fmla="*/ 7 h 129"/>
                <a:gd name="T4" fmla="*/ 375 w 375"/>
                <a:gd name="T5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75" h="129">
                  <a:moveTo>
                    <a:pt x="0" y="0"/>
                  </a:moveTo>
                  <a:lnTo>
                    <a:pt x="92" y="7"/>
                  </a:lnTo>
                  <a:lnTo>
                    <a:pt x="375" y="12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73" name="Freeform 397"/>
            <p:cNvSpPr>
              <a:spLocks/>
            </p:cNvSpPr>
            <p:nvPr/>
          </p:nvSpPr>
          <p:spPr bwMode="auto">
            <a:xfrm>
              <a:off x="1565" y="4101"/>
              <a:ext cx="11" cy="76"/>
            </a:xfrm>
            <a:custGeom>
              <a:avLst/>
              <a:gdLst>
                <a:gd name="T0" fmla="*/ 39 w 39"/>
                <a:gd name="T1" fmla="*/ 0 h 290"/>
                <a:gd name="T2" fmla="*/ 8 w 39"/>
                <a:gd name="T3" fmla="*/ 129 h 290"/>
                <a:gd name="T4" fmla="*/ 31 w 39"/>
                <a:gd name="T5" fmla="*/ 191 h 290"/>
                <a:gd name="T6" fmla="*/ 0 w 39"/>
                <a:gd name="T7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290">
                  <a:moveTo>
                    <a:pt x="39" y="0"/>
                  </a:moveTo>
                  <a:lnTo>
                    <a:pt x="8" y="129"/>
                  </a:lnTo>
                  <a:lnTo>
                    <a:pt x="31" y="191"/>
                  </a:lnTo>
                  <a:lnTo>
                    <a:pt x="0" y="29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74" name="Line 398"/>
            <p:cNvSpPr>
              <a:spLocks noChangeShapeType="1"/>
            </p:cNvSpPr>
            <p:nvPr/>
          </p:nvSpPr>
          <p:spPr bwMode="auto">
            <a:xfrm>
              <a:off x="1556" y="4052"/>
              <a:ext cx="13" cy="2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75" name="Line 399"/>
            <p:cNvSpPr>
              <a:spLocks noChangeShapeType="1"/>
            </p:cNvSpPr>
            <p:nvPr/>
          </p:nvSpPr>
          <p:spPr bwMode="auto">
            <a:xfrm flipV="1">
              <a:off x="1640" y="4201"/>
              <a:ext cx="11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76" name="Freeform 400"/>
            <p:cNvSpPr>
              <a:spLocks/>
            </p:cNvSpPr>
            <p:nvPr/>
          </p:nvSpPr>
          <p:spPr bwMode="auto">
            <a:xfrm>
              <a:off x="1678" y="4065"/>
              <a:ext cx="49" cy="136"/>
            </a:xfrm>
            <a:custGeom>
              <a:avLst/>
              <a:gdLst>
                <a:gd name="T0" fmla="*/ 0 w 184"/>
                <a:gd name="T1" fmla="*/ 528 h 528"/>
                <a:gd name="T2" fmla="*/ 84 w 184"/>
                <a:gd name="T3" fmla="*/ 390 h 528"/>
                <a:gd name="T4" fmla="*/ 145 w 184"/>
                <a:gd name="T5" fmla="*/ 230 h 528"/>
                <a:gd name="T6" fmla="*/ 184 w 184"/>
                <a:gd name="T7" fmla="*/ 0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4" h="528">
                  <a:moveTo>
                    <a:pt x="0" y="528"/>
                  </a:moveTo>
                  <a:lnTo>
                    <a:pt x="84" y="390"/>
                  </a:lnTo>
                  <a:lnTo>
                    <a:pt x="145" y="230"/>
                  </a:lnTo>
                  <a:lnTo>
                    <a:pt x="184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77" name="Line 401"/>
            <p:cNvSpPr>
              <a:spLocks noChangeShapeType="1"/>
            </p:cNvSpPr>
            <p:nvPr/>
          </p:nvSpPr>
          <p:spPr bwMode="auto">
            <a:xfrm flipV="1">
              <a:off x="1696" y="4052"/>
              <a:ext cx="75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78" name="Freeform 402"/>
            <p:cNvSpPr>
              <a:spLocks/>
            </p:cNvSpPr>
            <p:nvPr/>
          </p:nvSpPr>
          <p:spPr bwMode="auto">
            <a:xfrm>
              <a:off x="1731" y="4046"/>
              <a:ext cx="42" cy="153"/>
            </a:xfrm>
            <a:custGeom>
              <a:avLst/>
              <a:gdLst>
                <a:gd name="T0" fmla="*/ 161 w 161"/>
                <a:gd name="T1" fmla="*/ 0 h 589"/>
                <a:gd name="T2" fmla="*/ 84 w 161"/>
                <a:gd name="T3" fmla="*/ 589 h 589"/>
                <a:gd name="T4" fmla="*/ 0 w 161"/>
                <a:gd name="T5" fmla="*/ 451 h 5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1" h="589">
                  <a:moveTo>
                    <a:pt x="161" y="0"/>
                  </a:moveTo>
                  <a:lnTo>
                    <a:pt x="84" y="589"/>
                  </a:lnTo>
                  <a:lnTo>
                    <a:pt x="0" y="45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79" name="Line 403"/>
            <p:cNvSpPr>
              <a:spLocks noChangeShapeType="1"/>
            </p:cNvSpPr>
            <p:nvPr/>
          </p:nvSpPr>
          <p:spPr bwMode="auto">
            <a:xfrm flipH="1">
              <a:off x="1809" y="4045"/>
              <a:ext cx="26" cy="6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80" name="Line 404"/>
            <p:cNvSpPr>
              <a:spLocks noChangeShapeType="1"/>
            </p:cNvSpPr>
            <p:nvPr/>
          </p:nvSpPr>
          <p:spPr bwMode="auto">
            <a:xfrm flipV="1">
              <a:off x="1806" y="4168"/>
              <a:ext cx="41" cy="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81" name="Line 405"/>
            <p:cNvSpPr>
              <a:spLocks noChangeShapeType="1"/>
            </p:cNvSpPr>
            <p:nvPr/>
          </p:nvSpPr>
          <p:spPr bwMode="auto">
            <a:xfrm flipV="1">
              <a:off x="1813" y="4139"/>
              <a:ext cx="34" cy="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82" name="Line 406"/>
            <p:cNvSpPr>
              <a:spLocks noChangeShapeType="1"/>
            </p:cNvSpPr>
            <p:nvPr/>
          </p:nvSpPr>
          <p:spPr bwMode="auto">
            <a:xfrm flipH="1">
              <a:off x="1816" y="4086"/>
              <a:ext cx="31" cy="6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83" name="Line 407"/>
            <p:cNvSpPr>
              <a:spLocks noChangeShapeType="1"/>
            </p:cNvSpPr>
            <p:nvPr/>
          </p:nvSpPr>
          <p:spPr bwMode="auto">
            <a:xfrm flipV="1">
              <a:off x="1806" y="4097"/>
              <a:ext cx="34" cy="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84" name="Line 408"/>
            <p:cNvSpPr>
              <a:spLocks noChangeShapeType="1"/>
            </p:cNvSpPr>
            <p:nvPr/>
          </p:nvSpPr>
          <p:spPr bwMode="auto">
            <a:xfrm>
              <a:off x="1880" y="4045"/>
              <a:ext cx="6" cy="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85" name="Line 409"/>
            <p:cNvSpPr>
              <a:spLocks noChangeShapeType="1"/>
            </p:cNvSpPr>
            <p:nvPr/>
          </p:nvSpPr>
          <p:spPr bwMode="auto">
            <a:xfrm flipV="1">
              <a:off x="1857" y="4090"/>
              <a:ext cx="56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86" name="Freeform 410"/>
            <p:cNvSpPr>
              <a:spLocks/>
            </p:cNvSpPr>
            <p:nvPr/>
          </p:nvSpPr>
          <p:spPr bwMode="auto">
            <a:xfrm>
              <a:off x="1864" y="4114"/>
              <a:ext cx="49" cy="96"/>
            </a:xfrm>
            <a:custGeom>
              <a:avLst/>
              <a:gdLst>
                <a:gd name="T0" fmla="*/ 0 w 191"/>
                <a:gd name="T1" fmla="*/ 0 h 375"/>
                <a:gd name="T2" fmla="*/ 138 w 191"/>
                <a:gd name="T3" fmla="*/ 375 h 375"/>
                <a:gd name="T4" fmla="*/ 191 w 191"/>
                <a:gd name="T5" fmla="*/ 375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1" h="375">
                  <a:moveTo>
                    <a:pt x="0" y="0"/>
                  </a:moveTo>
                  <a:lnTo>
                    <a:pt x="138" y="375"/>
                  </a:lnTo>
                  <a:lnTo>
                    <a:pt x="191" y="37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87" name="Freeform 411"/>
            <p:cNvSpPr>
              <a:spLocks/>
            </p:cNvSpPr>
            <p:nvPr/>
          </p:nvSpPr>
          <p:spPr bwMode="auto">
            <a:xfrm>
              <a:off x="1835" y="4101"/>
              <a:ext cx="62" cy="111"/>
            </a:xfrm>
            <a:custGeom>
              <a:avLst/>
              <a:gdLst>
                <a:gd name="T0" fmla="*/ 244 w 244"/>
                <a:gd name="T1" fmla="*/ 0 h 427"/>
                <a:gd name="T2" fmla="*/ 176 w 244"/>
                <a:gd name="T3" fmla="*/ 213 h 427"/>
                <a:gd name="T4" fmla="*/ 106 w 244"/>
                <a:gd name="T5" fmla="*/ 328 h 427"/>
                <a:gd name="T6" fmla="*/ 0 w 244"/>
                <a:gd name="T7" fmla="*/ 427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4" h="427">
                  <a:moveTo>
                    <a:pt x="244" y="0"/>
                  </a:moveTo>
                  <a:lnTo>
                    <a:pt x="176" y="213"/>
                  </a:lnTo>
                  <a:lnTo>
                    <a:pt x="106" y="328"/>
                  </a:lnTo>
                  <a:lnTo>
                    <a:pt x="0" y="42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88" name="Line 412"/>
            <p:cNvSpPr>
              <a:spLocks noChangeShapeType="1"/>
            </p:cNvSpPr>
            <p:nvPr/>
          </p:nvSpPr>
          <p:spPr bwMode="auto">
            <a:xfrm>
              <a:off x="1522" y="4243"/>
              <a:ext cx="40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89" name="Line 413"/>
            <p:cNvSpPr>
              <a:spLocks noChangeShapeType="1"/>
            </p:cNvSpPr>
            <p:nvPr/>
          </p:nvSpPr>
          <p:spPr bwMode="auto">
            <a:xfrm>
              <a:off x="1389" y="3741"/>
              <a:ext cx="133" cy="50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06590" name="Group 414"/>
          <p:cNvGrpSpPr>
            <a:grpSpLocks/>
          </p:cNvGrpSpPr>
          <p:nvPr/>
        </p:nvGrpSpPr>
        <p:grpSpPr bwMode="auto">
          <a:xfrm>
            <a:off x="1377950" y="4970463"/>
            <a:ext cx="2219325" cy="1127125"/>
            <a:chOff x="868" y="3131"/>
            <a:chExt cx="1398" cy="710"/>
          </a:xfrm>
        </p:grpSpPr>
        <p:sp>
          <p:nvSpPr>
            <p:cNvPr id="306591" name="Line 415"/>
            <p:cNvSpPr>
              <a:spLocks noChangeShapeType="1"/>
            </p:cNvSpPr>
            <p:nvPr/>
          </p:nvSpPr>
          <p:spPr bwMode="auto">
            <a:xfrm flipH="1">
              <a:off x="868" y="3841"/>
              <a:ext cx="25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92" name="Line 416"/>
            <p:cNvSpPr>
              <a:spLocks noChangeShapeType="1"/>
            </p:cNvSpPr>
            <p:nvPr/>
          </p:nvSpPr>
          <p:spPr bwMode="auto">
            <a:xfrm flipH="1">
              <a:off x="2261" y="3832"/>
              <a:ext cx="5" cy="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93" name="Line 417"/>
            <p:cNvSpPr>
              <a:spLocks noChangeShapeType="1"/>
            </p:cNvSpPr>
            <p:nvPr/>
          </p:nvSpPr>
          <p:spPr bwMode="auto">
            <a:xfrm flipH="1" flipV="1">
              <a:off x="2137" y="3626"/>
              <a:ext cx="124" cy="2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94" name="Line 418"/>
            <p:cNvSpPr>
              <a:spLocks noChangeShapeType="1"/>
            </p:cNvSpPr>
            <p:nvPr/>
          </p:nvSpPr>
          <p:spPr bwMode="auto">
            <a:xfrm flipH="1">
              <a:off x="2011" y="3626"/>
              <a:ext cx="126" cy="2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95" name="Line 419"/>
            <p:cNvSpPr>
              <a:spLocks noChangeShapeType="1"/>
            </p:cNvSpPr>
            <p:nvPr/>
          </p:nvSpPr>
          <p:spPr bwMode="auto">
            <a:xfrm flipH="1" flipV="1">
              <a:off x="1887" y="3626"/>
              <a:ext cx="124" cy="2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96" name="Line 420"/>
            <p:cNvSpPr>
              <a:spLocks noChangeShapeType="1"/>
            </p:cNvSpPr>
            <p:nvPr/>
          </p:nvSpPr>
          <p:spPr bwMode="auto">
            <a:xfrm flipH="1">
              <a:off x="1762" y="3626"/>
              <a:ext cx="125" cy="2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97" name="Line 421"/>
            <p:cNvSpPr>
              <a:spLocks noChangeShapeType="1"/>
            </p:cNvSpPr>
            <p:nvPr/>
          </p:nvSpPr>
          <p:spPr bwMode="auto">
            <a:xfrm flipH="1" flipV="1">
              <a:off x="1638" y="3673"/>
              <a:ext cx="97" cy="16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98" name="Line 422"/>
            <p:cNvSpPr>
              <a:spLocks noChangeShapeType="1"/>
            </p:cNvSpPr>
            <p:nvPr/>
          </p:nvSpPr>
          <p:spPr bwMode="auto">
            <a:xfrm flipH="1">
              <a:off x="1542" y="3673"/>
              <a:ext cx="96" cy="16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599" name="Line 423"/>
            <p:cNvSpPr>
              <a:spLocks noChangeShapeType="1"/>
            </p:cNvSpPr>
            <p:nvPr/>
          </p:nvSpPr>
          <p:spPr bwMode="auto">
            <a:xfrm flipH="1" flipV="1">
              <a:off x="1389" y="3741"/>
              <a:ext cx="56" cy="10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00" name="Line 424"/>
            <p:cNvSpPr>
              <a:spLocks noChangeShapeType="1"/>
            </p:cNvSpPr>
            <p:nvPr/>
          </p:nvSpPr>
          <p:spPr bwMode="auto">
            <a:xfrm flipH="1">
              <a:off x="1331" y="3741"/>
              <a:ext cx="58" cy="10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01" name="Line 425"/>
            <p:cNvSpPr>
              <a:spLocks noChangeShapeType="1"/>
            </p:cNvSpPr>
            <p:nvPr/>
          </p:nvSpPr>
          <p:spPr bwMode="auto">
            <a:xfrm flipH="1" flipV="1">
              <a:off x="2221" y="3131"/>
              <a:ext cx="40" cy="7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02" name="Line 426"/>
            <p:cNvSpPr>
              <a:spLocks noChangeShapeType="1"/>
            </p:cNvSpPr>
            <p:nvPr/>
          </p:nvSpPr>
          <p:spPr bwMode="auto">
            <a:xfrm flipH="1" flipV="1">
              <a:off x="2100" y="3131"/>
              <a:ext cx="37" cy="49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03" name="Line 427"/>
            <p:cNvSpPr>
              <a:spLocks noChangeShapeType="1"/>
            </p:cNvSpPr>
            <p:nvPr/>
          </p:nvSpPr>
          <p:spPr bwMode="auto">
            <a:xfrm flipH="1" flipV="1">
              <a:off x="1971" y="3131"/>
              <a:ext cx="40" cy="7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04" name="Line 428"/>
            <p:cNvSpPr>
              <a:spLocks noChangeShapeType="1"/>
            </p:cNvSpPr>
            <p:nvPr/>
          </p:nvSpPr>
          <p:spPr bwMode="auto">
            <a:xfrm flipH="1" flipV="1">
              <a:off x="1851" y="3131"/>
              <a:ext cx="36" cy="49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05" name="Line 429"/>
            <p:cNvSpPr>
              <a:spLocks noChangeShapeType="1"/>
            </p:cNvSpPr>
            <p:nvPr/>
          </p:nvSpPr>
          <p:spPr bwMode="auto">
            <a:xfrm flipH="1" flipV="1">
              <a:off x="1724" y="3131"/>
              <a:ext cx="38" cy="7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06" name="Line 430"/>
            <p:cNvSpPr>
              <a:spLocks noChangeShapeType="1"/>
            </p:cNvSpPr>
            <p:nvPr/>
          </p:nvSpPr>
          <p:spPr bwMode="auto">
            <a:xfrm flipH="1" flipV="1">
              <a:off x="1602" y="3131"/>
              <a:ext cx="36" cy="54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07" name="Line 431"/>
            <p:cNvSpPr>
              <a:spLocks noChangeShapeType="1"/>
            </p:cNvSpPr>
            <p:nvPr/>
          </p:nvSpPr>
          <p:spPr bwMode="auto">
            <a:xfrm flipH="1" flipV="1">
              <a:off x="1507" y="3131"/>
              <a:ext cx="35" cy="7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08" name="Line 432"/>
            <p:cNvSpPr>
              <a:spLocks noChangeShapeType="1"/>
            </p:cNvSpPr>
            <p:nvPr/>
          </p:nvSpPr>
          <p:spPr bwMode="auto">
            <a:xfrm flipH="1" flipV="1">
              <a:off x="1351" y="3131"/>
              <a:ext cx="38" cy="6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09" name="Line 433"/>
            <p:cNvSpPr>
              <a:spLocks noChangeShapeType="1"/>
            </p:cNvSpPr>
            <p:nvPr/>
          </p:nvSpPr>
          <p:spPr bwMode="auto">
            <a:xfrm flipH="1" flipV="1">
              <a:off x="1296" y="3131"/>
              <a:ext cx="35" cy="7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10" name="Line 434"/>
            <p:cNvSpPr>
              <a:spLocks noChangeShapeType="1"/>
            </p:cNvSpPr>
            <p:nvPr/>
          </p:nvSpPr>
          <p:spPr bwMode="auto">
            <a:xfrm flipH="1" flipV="1">
              <a:off x="1138" y="3808"/>
              <a:ext cx="20" cy="3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11" name="Line 435"/>
            <p:cNvSpPr>
              <a:spLocks noChangeShapeType="1"/>
            </p:cNvSpPr>
            <p:nvPr/>
          </p:nvSpPr>
          <p:spPr bwMode="auto">
            <a:xfrm flipH="1">
              <a:off x="1119" y="3808"/>
              <a:ext cx="19" cy="3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12" name="Line 436"/>
            <p:cNvSpPr>
              <a:spLocks noChangeShapeType="1"/>
            </p:cNvSpPr>
            <p:nvPr/>
          </p:nvSpPr>
          <p:spPr bwMode="auto">
            <a:xfrm>
              <a:off x="1158" y="3841"/>
              <a:ext cx="17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13" name="Line 437"/>
            <p:cNvSpPr>
              <a:spLocks noChangeShapeType="1"/>
            </p:cNvSpPr>
            <p:nvPr/>
          </p:nvSpPr>
          <p:spPr bwMode="auto">
            <a:xfrm>
              <a:off x="1445" y="3841"/>
              <a:ext cx="9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14" name="Line 438"/>
            <p:cNvSpPr>
              <a:spLocks noChangeShapeType="1"/>
            </p:cNvSpPr>
            <p:nvPr/>
          </p:nvSpPr>
          <p:spPr bwMode="auto">
            <a:xfrm>
              <a:off x="1735" y="3841"/>
              <a:ext cx="2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15" name="Line 439"/>
            <p:cNvSpPr>
              <a:spLocks noChangeShapeType="1"/>
            </p:cNvSpPr>
            <p:nvPr/>
          </p:nvSpPr>
          <p:spPr bwMode="auto">
            <a:xfrm>
              <a:off x="1687" y="3131"/>
              <a:ext cx="48" cy="7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16" name="Line 440"/>
            <p:cNvSpPr>
              <a:spLocks noChangeShapeType="1"/>
            </p:cNvSpPr>
            <p:nvPr/>
          </p:nvSpPr>
          <p:spPr bwMode="auto">
            <a:xfrm flipH="1" flipV="1">
              <a:off x="1398" y="3131"/>
              <a:ext cx="47" cy="7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17" name="Line 441"/>
            <p:cNvSpPr>
              <a:spLocks noChangeShapeType="1"/>
            </p:cNvSpPr>
            <p:nvPr/>
          </p:nvSpPr>
          <p:spPr bwMode="auto">
            <a:xfrm flipH="1" flipV="1">
              <a:off x="1107" y="3289"/>
              <a:ext cx="51" cy="55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18" name="Line 442"/>
            <p:cNvSpPr>
              <a:spLocks noChangeShapeType="1"/>
            </p:cNvSpPr>
            <p:nvPr/>
          </p:nvSpPr>
          <p:spPr bwMode="auto">
            <a:xfrm flipH="1" flipV="1">
              <a:off x="1107" y="3289"/>
              <a:ext cx="31" cy="51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19" name="Line 443"/>
            <p:cNvSpPr>
              <a:spLocks noChangeShapeType="1"/>
            </p:cNvSpPr>
            <p:nvPr/>
          </p:nvSpPr>
          <p:spPr bwMode="auto">
            <a:xfrm flipH="1" flipV="1">
              <a:off x="1107" y="3289"/>
              <a:ext cx="12" cy="55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20" name="Line 444"/>
            <p:cNvSpPr>
              <a:spLocks noChangeShapeType="1"/>
            </p:cNvSpPr>
            <p:nvPr/>
          </p:nvSpPr>
          <p:spPr bwMode="auto">
            <a:xfrm flipV="1">
              <a:off x="1107" y="3131"/>
              <a:ext cx="0" cy="15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06621" name="Group 445"/>
          <p:cNvGrpSpPr>
            <a:grpSpLocks/>
          </p:cNvGrpSpPr>
          <p:nvPr/>
        </p:nvGrpSpPr>
        <p:grpSpPr bwMode="auto">
          <a:xfrm>
            <a:off x="884238" y="1373188"/>
            <a:ext cx="1247775" cy="844550"/>
            <a:chOff x="557" y="865"/>
            <a:chExt cx="786" cy="532"/>
          </a:xfrm>
        </p:grpSpPr>
        <p:sp>
          <p:nvSpPr>
            <p:cNvPr id="306622" name="Line 446"/>
            <p:cNvSpPr>
              <a:spLocks noChangeShapeType="1"/>
            </p:cNvSpPr>
            <p:nvPr/>
          </p:nvSpPr>
          <p:spPr bwMode="auto">
            <a:xfrm flipH="1" flipV="1">
              <a:off x="1069" y="1093"/>
              <a:ext cx="274" cy="30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23" name="Line 447"/>
            <p:cNvSpPr>
              <a:spLocks noChangeShapeType="1"/>
            </p:cNvSpPr>
            <p:nvPr/>
          </p:nvSpPr>
          <p:spPr bwMode="auto">
            <a:xfrm>
              <a:off x="657" y="995"/>
              <a:ext cx="20" cy="3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24" name="Line 448"/>
            <p:cNvSpPr>
              <a:spLocks noChangeShapeType="1"/>
            </p:cNvSpPr>
            <p:nvPr/>
          </p:nvSpPr>
          <p:spPr bwMode="auto">
            <a:xfrm flipH="1">
              <a:off x="603" y="995"/>
              <a:ext cx="31" cy="4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25" name="Freeform 449"/>
            <p:cNvSpPr>
              <a:spLocks/>
            </p:cNvSpPr>
            <p:nvPr/>
          </p:nvSpPr>
          <p:spPr bwMode="auto">
            <a:xfrm>
              <a:off x="632" y="982"/>
              <a:ext cx="16" cy="62"/>
            </a:xfrm>
            <a:custGeom>
              <a:avLst/>
              <a:gdLst>
                <a:gd name="T0" fmla="*/ 61 w 61"/>
                <a:gd name="T1" fmla="*/ 0 h 237"/>
                <a:gd name="T2" fmla="*/ 61 w 61"/>
                <a:gd name="T3" fmla="*/ 237 h 237"/>
                <a:gd name="T4" fmla="*/ 0 w 61"/>
                <a:gd name="T5" fmla="*/ 160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1" h="237">
                  <a:moveTo>
                    <a:pt x="61" y="0"/>
                  </a:moveTo>
                  <a:lnTo>
                    <a:pt x="61" y="237"/>
                  </a:lnTo>
                  <a:lnTo>
                    <a:pt x="0" y="16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26" name="Line 450"/>
            <p:cNvSpPr>
              <a:spLocks noChangeShapeType="1"/>
            </p:cNvSpPr>
            <p:nvPr/>
          </p:nvSpPr>
          <p:spPr bwMode="auto">
            <a:xfrm>
              <a:off x="661" y="964"/>
              <a:ext cx="11" cy="2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27" name="Line 451"/>
            <p:cNvSpPr>
              <a:spLocks noChangeShapeType="1"/>
            </p:cNvSpPr>
            <p:nvPr/>
          </p:nvSpPr>
          <p:spPr bwMode="auto">
            <a:xfrm flipV="1">
              <a:off x="619" y="980"/>
              <a:ext cx="47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28" name="Line 452"/>
            <p:cNvSpPr>
              <a:spLocks noChangeShapeType="1"/>
            </p:cNvSpPr>
            <p:nvPr/>
          </p:nvSpPr>
          <p:spPr bwMode="auto">
            <a:xfrm flipH="1">
              <a:off x="625" y="942"/>
              <a:ext cx="40" cy="4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29" name="Line 453"/>
            <p:cNvSpPr>
              <a:spLocks noChangeShapeType="1"/>
            </p:cNvSpPr>
            <p:nvPr/>
          </p:nvSpPr>
          <p:spPr bwMode="auto">
            <a:xfrm flipV="1">
              <a:off x="621" y="956"/>
              <a:ext cx="31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30" name="Line 454"/>
            <p:cNvSpPr>
              <a:spLocks noChangeShapeType="1"/>
            </p:cNvSpPr>
            <p:nvPr/>
          </p:nvSpPr>
          <p:spPr bwMode="auto">
            <a:xfrm flipH="1">
              <a:off x="626" y="931"/>
              <a:ext cx="22" cy="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31" name="Line 455"/>
            <p:cNvSpPr>
              <a:spLocks noChangeShapeType="1"/>
            </p:cNvSpPr>
            <p:nvPr/>
          </p:nvSpPr>
          <p:spPr bwMode="auto">
            <a:xfrm>
              <a:off x="645" y="880"/>
              <a:ext cx="0" cy="4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32" name="Line 456"/>
            <p:cNvSpPr>
              <a:spLocks noChangeShapeType="1"/>
            </p:cNvSpPr>
            <p:nvPr/>
          </p:nvSpPr>
          <p:spPr bwMode="auto">
            <a:xfrm flipV="1">
              <a:off x="625" y="902"/>
              <a:ext cx="32" cy="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33" name="Line 457"/>
            <p:cNvSpPr>
              <a:spLocks noChangeShapeType="1"/>
            </p:cNvSpPr>
            <p:nvPr/>
          </p:nvSpPr>
          <p:spPr bwMode="auto">
            <a:xfrm flipH="1">
              <a:off x="623" y="924"/>
              <a:ext cx="45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34" name="Line 458"/>
            <p:cNvSpPr>
              <a:spLocks noChangeShapeType="1"/>
            </p:cNvSpPr>
            <p:nvPr/>
          </p:nvSpPr>
          <p:spPr bwMode="auto">
            <a:xfrm flipH="1">
              <a:off x="665" y="869"/>
              <a:ext cx="3" cy="5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35" name="Line 459"/>
            <p:cNvSpPr>
              <a:spLocks noChangeShapeType="1"/>
            </p:cNvSpPr>
            <p:nvPr/>
          </p:nvSpPr>
          <p:spPr bwMode="auto">
            <a:xfrm flipV="1">
              <a:off x="621" y="876"/>
              <a:ext cx="45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36" name="Line 460"/>
            <p:cNvSpPr>
              <a:spLocks noChangeShapeType="1"/>
            </p:cNvSpPr>
            <p:nvPr/>
          </p:nvSpPr>
          <p:spPr bwMode="auto">
            <a:xfrm>
              <a:off x="621" y="869"/>
              <a:ext cx="2" cy="7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37" name="Line 461"/>
            <p:cNvSpPr>
              <a:spLocks noChangeShapeType="1"/>
            </p:cNvSpPr>
            <p:nvPr/>
          </p:nvSpPr>
          <p:spPr bwMode="auto">
            <a:xfrm flipV="1">
              <a:off x="570" y="989"/>
              <a:ext cx="38" cy="2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38" name="Line 462"/>
            <p:cNvSpPr>
              <a:spLocks noChangeShapeType="1"/>
            </p:cNvSpPr>
            <p:nvPr/>
          </p:nvSpPr>
          <p:spPr bwMode="auto">
            <a:xfrm>
              <a:off x="605" y="975"/>
              <a:ext cx="7" cy="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39" name="Line 463"/>
            <p:cNvSpPr>
              <a:spLocks noChangeShapeType="1"/>
            </p:cNvSpPr>
            <p:nvPr/>
          </p:nvSpPr>
          <p:spPr bwMode="auto">
            <a:xfrm>
              <a:off x="592" y="869"/>
              <a:ext cx="0" cy="13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40" name="Line 464"/>
            <p:cNvSpPr>
              <a:spLocks noChangeShapeType="1"/>
            </p:cNvSpPr>
            <p:nvPr/>
          </p:nvSpPr>
          <p:spPr bwMode="auto">
            <a:xfrm flipH="1">
              <a:off x="579" y="951"/>
              <a:ext cx="31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41" name="Line 465"/>
            <p:cNvSpPr>
              <a:spLocks noChangeShapeType="1"/>
            </p:cNvSpPr>
            <p:nvPr/>
          </p:nvSpPr>
          <p:spPr bwMode="auto">
            <a:xfrm flipH="1">
              <a:off x="606" y="907"/>
              <a:ext cx="4" cy="4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42" name="Line 466"/>
            <p:cNvSpPr>
              <a:spLocks noChangeShapeType="1"/>
            </p:cNvSpPr>
            <p:nvPr/>
          </p:nvSpPr>
          <p:spPr bwMode="auto">
            <a:xfrm flipV="1">
              <a:off x="579" y="912"/>
              <a:ext cx="29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43" name="Line 467"/>
            <p:cNvSpPr>
              <a:spLocks noChangeShapeType="1"/>
            </p:cNvSpPr>
            <p:nvPr/>
          </p:nvSpPr>
          <p:spPr bwMode="auto">
            <a:xfrm>
              <a:off x="579" y="905"/>
              <a:ext cx="0" cy="6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44" name="Line 468"/>
            <p:cNvSpPr>
              <a:spLocks noChangeShapeType="1"/>
            </p:cNvSpPr>
            <p:nvPr/>
          </p:nvSpPr>
          <p:spPr bwMode="auto">
            <a:xfrm flipH="1">
              <a:off x="708" y="874"/>
              <a:ext cx="24" cy="6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45" name="Line 469"/>
            <p:cNvSpPr>
              <a:spLocks noChangeShapeType="1"/>
            </p:cNvSpPr>
            <p:nvPr/>
          </p:nvSpPr>
          <p:spPr bwMode="auto">
            <a:xfrm flipV="1">
              <a:off x="704" y="1000"/>
              <a:ext cx="41" cy="2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46" name="Line 470"/>
            <p:cNvSpPr>
              <a:spLocks noChangeShapeType="1"/>
            </p:cNvSpPr>
            <p:nvPr/>
          </p:nvSpPr>
          <p:spPr bwMode="auto">
            <a:xfrm flipV="1">
              <a:off x="710" y="969"/>
              <a:ext cx="35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47" name="Line 471"/>
            <p:cNvSpPr>
              <a:spLocks noChangeShapeType="1"/>
            </p:cNvSpPr>
            <p:nvPr/>
          </p:nvSpPr>
          <p:spPr bwMode="auto">
            <a:xfrm flipH="1">
              <a:off x="714" y="916"/>
              <a:ext cx="31" cy="6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48" name="Line 472"/>
            <p:cNvSpPr>
              <a:spLocks noChangeShapeType="1"/>
            </p:cNvSpPr>
            <p:nvPr/>
          </p:nvSpPr>
          <p:spPr bwMode="auto">
            <a:xfrm flipV="1">
              <a:off x="704" y="927"/>
              <a:ext cx="33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49" name="Line 473"/>
            <p:cNvSpPr>
              <a:spLocks noChangeShapeType="1"/>
            </p:cNvSpPr>
            <p:nvPr/>
          </p:nvSpPr>
          <p:spPr bwMode="auto">
            <a:xfrm>
              <a:off x="777" y="874"/>
              <a:ext cx="6" cy="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50" name="Line 474"/>
            <p:cNvSpPr>
              <a:spLocks noChangeShapeType="1"/>
            </p:cNvSpPr>
            <p:nvPr/>
          </p:nvSpPr>
          <p:spPr bwMode="auto">
            <a:xfrm flipV="1">
              <a:off x="754" y="920"/>
              <a:ext cx="56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51" name="Freeform 475"/>
            <p:cNvSpPr>
              <a:spLocks/>
            </p:cNvSpPr>
            <p:nvPr/>
          </p:nvSpPr>
          <p:spPr bwMode="auto">
            <a:xfrm>
              <a:off x="761" y="943"/>
              <a:ext cx="49" cy="97"/>
            </a:xfrm>
            <a:custGeom>
              <a:avLst/>
              <a:gdLst>
                <a:gd name="T0" fmla="*/ 0 w 191"/>
                <a:gd name="T1" fmla="*/ 0 h 375"/>
                <a:gd name="T2" fmla="*/ 137 w 191"/>
                <a:gd name="T3" fmla="*/ 375 h 375"/>
                <a:gd name="T4" fmla="*/ 191 w 191"/>
                <a:gd name="T5" fmla="*/ 375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1" h="375">
                  <a:moveTo>
                    <a:pt x="0" y="0"/>
                  </a:moveTo>
                  <a:lnTo>
                    <a:pt x="137" y="375"/>
                  </a:lnTo>
                  <a:lnTo>
                    <a:pt x="191" y="37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52" name="Freeform 476"/>
            <p:cNvSpPr>
              <a:spLocks/>
            </p:cNvSpPr>
            <p:nvPr/>
          </p:nvSpPr>
          <p:spPr bwMode="auto">
            <a:xfrm>
              <a:off x="732" y="931"/>
              <a:ext cx="63" cy="112"/>
            </a:xfrm>
            <a:custGeom>
              <a:avLst/>
              <a:gdLst>
                <a:gd name="T0" fmla="*/ 246 w 246"/>
                <a:gd name="T1" fmla="*/ 0 h 428"/>
                <a:gd name="T2" fmla="*/ 176 w 246"/>
                <a:gd name="T3" fmla="*/ 213 h 428"/>
                <a:gd name="T4" fmla="*/ 107 w 246"/>
                <a:gd name="T5" fmla="*/ 328 h 428"/>
                <a:gd name="T6" fmla="*/ 0 w 246"/>
                <a:gd name="T7" fmla="*/ 428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6" h="428">
                  <a:moveTo>
                    <a:pt x="246" y="0"/>
                  </a:moveTo>
                  <a:lnTo>
                    <a:pt x="176" y="213"/>
                  </a:lnTo>
                  <a:lnTo>
                    <a:pt x="107" y="328"/>
                  </a:lnTo>
                  <a:lnTo>
                    <a:pt x="0" y="42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53" name="Line 477"/>
            <p:cNvSpPr>
              <a:spLocks noChangeShapeType="1"/>
            </p:cNvSpPr>
            <p:nvPr/>
          </p:nvSpPr>
          <p:spPr bwMode="auto">
            <a:xfrm>
              <a:off x="863" y="867"/>
              <a:ext cx="0" cy="17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54" name="Line 478"/>
            <p:cNvSpPr>
              <a:spLocks noChangeShapeType="1"/>
            </p:cNvSpPr>
            <p:nvPr/>
          </p:nvSpPr>
          <p:spPr bwMode="auto">
            <a:xfrm flipV="1">
              <a:off x="839" y="967"/>
              <a:ext cx="24" cy="2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55" name="Line 479"/>
            <p:cNvSpPr>
              <a:spLocks noChangeShapeType="1"/>
            </p:cNvSpPr>
            <p:nvPr/>
          </p:nvSpPr>
          <p:spPr bwMode="auto">
            <a:xfrm>
              <a:off x="843" y="905"/>
              <a:ext cx="0" cy="8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56" name="Freeform 480"/>
            <p:cNvSpPr>
              <a:spLocks/>
            </p:cNvSpPr>
            <p:nvPr/>
          </p:nvSpPr>
          <p:spPr bwMode="auto">
            <a:xfrm>
              <a:off x="872" y="865"/>
              <a:ext cx="24" cy="107"/>
            </a:xfrm>
            <a:custGeom>
              <a:avLst/>
              <a:gdLst>
                <a:gd name="T0" fmla="*/ 92 w 92"/>
                <a:gd name="T1" fmla="*/ 0 h 413"/>
                <a:gd name="T2" fmla="*/ 76 w 92"/>
                <a:gd name="T3" fmla="*/ 153 h 413"/>
                <a:gd name="T4" fmla="*/ 39 w 92"/>
                <a:gd name="T5" fmla="*/ 291 h 413"/>
                <a:gd name="T6" fmla="*/ 0 w 92"/>
                <a:gd name="T7" fmla="*/ 413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2" h="413">
                  <a:moveTo>
                    <a:pt x="92" y="0"/>
                  </a:moveTo>
                  <a:lnTo>
                    <a:pt x="76" y="153"/>
                  </a:lnTo>
                  <a:lnTo>
                    <a:pt x="39" y="291"/>
                  </a:lnTo>
                  <a:lnTo>
                    <a:pt x="0" y="41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57" name="Line 481"/>
            <p:cNvSpPr>
              <a:spLocks noChangeShapeType="1"/>
            </p:cNvSpPr>
            <p:nvPr/>
          </p:nvSpPr>
          <p:spPr bwMode="auto">
            <a:xfrm flipV="1">
              <a:off x="890" y="907"/>
              <a:ext cx="44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58" name="Freeform 482"/>
            <p:cNvSpPr>
              <a:spLocks/>
            </p:cNvSpPr>
            <p:nvPr/>
          </p:nvSpPr>
          <p:spPr bwMode="auto">
            <a:xfrm>
              <a:off x="868" y="965"/>
              <a:ext cx="40" cy="78"/>
            </a:xfrm>
            <a:custGeom>
              <a:avLst/>
              <a:gdLst>
                <a:gd name="T0" fmla="*/ 153 w 153"/>
                <a:gd name="T1" fmla="*/ 0 h 299"/>
                <a:gd name="T2" fmla="*/ 100 w 153"/>
                <a:gd name="T3" fmla="*/ 138 h 299"/>
                <a:gd name="T4" fmla="*/ 0 w 153"/>
                <a:gd name="T5" fmla="*/ 299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3" h="299">
                  <a:moveTo>
                    <a:pt x="153" y="0"/>
                  </a:moveTo>
                  <a:lnTo>
                    <a:pt x="100" y="138"/>
                  </a:lnTo>
                  <a:lnTo>
                    <a:pt x="0" y="29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59" name="Freeform 483"/>
            <p:cNvSpPr>
              <a:spLocks/>
            </p:cNvSpPr>
            <p:nvPr/>
          </p:nvSpPr>
          <p:spPr bwMode="auto">
            <a:xfrm>
              <a:off x="883" y="947"/>
              <a:ext cx="56" cy="89"/>
            </a:xfrm>
            <a:custGeom>
              <a:avLst/>
              <a:gdLst>
                <a:gd name="T0" fmla="*/ 0 w 221"/>
                <a:gd name="T1" fmla="*/ 0 h 343"/>
                <a:gd name="T2" fmla="*/ 152 w 221"/>
                <a:gd name="T3" fmla="*/ 343 h 343"/>
                <a:gd name="T4" fmla="*/ 221 w 221"/>
                <a:gd name="T5" fmla="*/ 343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1" h="343">
                  <a:moveTo>
                    <a:pt x="0" y="0"/>
                  </a:moveTo>
                  <a:lnTo>
                    <a:pt x="152" y="343"/>
                  </a:lnTo>
                  <a:lnTo>
                    <a:pt x="221" y="34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60" name="Line 484"/>
            <p:cNvSpPr>
              <a:spLocks noChangeShapeType="1"/>
            </p:cNvSpPr>
            <p:nvPr/>
          </p:nvSpPr>
          <p:spPr bwMode="auto">
            <a:xfrm flipH="1">
              <a:off x="908" y="909"/>
              <a:ext cx="11" cy="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61" name="Line 485"/>
            <p:cNvSpPr>
              <a:spLocks noChangeShapeType="1"/>
            </p:cNvSpPr>
            <p:nvPr/>
          </p:nvSpPr>
          <p:spPr bwMode="auto">
            <a:xfrm flipV="1">
              <a:off x="988" y="974"/>
              <a:ext cx="75" cy="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62" name="Freeform 486"/>
            <p:cNvSpPr>
              <a:spLocks/>
            </p:cNvSpPr>
            <p:nvPr/>
          </p:nvSpPr>
          <p:spPr bwMode="auto">
            <a:xfrm>
              <a:off x="961" y="869"/>
              <a:ext cx="29" cy="167"/>
            </a:xfrm>
            <a:custGeom>
              <a:avLst/>
              <a:gdLst>
                <a:gd name="T0" fmla="*/ 107 w 107"/>
                <a:gd name="T1" fmla="*/ 0 h 642"/>
                <a:gd name="T2" fmla="*/ 107 w 107"/>
                <a:gd name="T3" fmla="*/ 146 h 642"/>
                <a:gd name="T4" fmla="*/ 76 w 107"/>
                <a:gd name="T5" fmla="*/ 375 h 642"/>
                <a:gd name="T6" fmla="*/ 0 w 107"/>
                <a:gd name="T7" fmla="*/ 642 h 6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" h="642">
                  <a:moveTo>
                    <a:pt x="107" y="0"/>
                  </a:moveTo>
                  <a:lnTo>
                    <a:pt x="107" y="146"/>
                  </a:lnTo>
                  <a:lnTo>
                    <a:pt x="76" y="375"/>
                  </a:lnTo>
                  <a:lnTo>
                    <a:pt x="0" y="64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63" name="Line 487"/>
            <p:cNvSpPr>
              <a:spLocks noChangeShapeType="1"/>
            </p:cNvSpPr>
            <p:nvPr/>
          </p:nvSpPr>
          <p:spPr bwMode="auto">
            <a:xfrm flipV="1">
              <a:off x="990" y="900"/>
              <a:ext cx="60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64" name="Line 488"/>
            <p:cNvSpPr>
              <a:spLocks noChangeShapeType="1"/>
            </p:cNvSpPr>
            <p:nvPr/>
          </p:nvSpPr>
          <p:spPr bwMode="auto">
            <a:xfrm flipV="1">
              <a:off x="1045" y="869"/>
              <a:ext cx="3" cy="3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65" name="Line 489"/>
            <p:cNvSpPr>
              <a:spLocks noChangeShapeType="1"/>
            </p:cNvSpPr>
            <p:nvPr/>
          </p:nvSpPr>
          <p:spPr bwMode="auto">
            <a:xfrm flipH="1">
              <a:off x="990" y="874"/>
              <a:ext cx="57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66" name="Line 490"/>
            <p:cNvSpPr>
              <a:spLocks noChangeShapeType="1"/>
            </p:cNvSpPr>
            <p:nvPr/>
          </p:nvSpPr>
          <p:spPr bwMode="auto">
            <a:xfrm flipV="1">
              <a:off x="994" y="925"/>
              <a:ext cx="51" cy="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67" name="Line 491"/>
            <p:cNvSpPr>
              <a:spLocks noChangeShapeType="1"/>
            </p:cNvSpPr>
            <p:nvPr/>
          </p:nvSpPr>
          <p:spPr bwMode="auto">
            <a:xfrm flipV="1">
              <a:off x="994" y="951"/>
              <a:ext cx="60" cy="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68" name="Freeform 492"/>
            <p:cNvSpPr>
              <a:spLocks/>
            </p:cNvSpPr>
            <p:nvPr/>
          </p:nvSpPr>
          <p:spPr bwMode="auto">
            <a:xfrm>
              <a:off x="1018" y="931"/>
              <a:ext cx="52" cy="98"/>
            </a:xfrm>
            <a:custGeom>
              <a:avLst/>
              <a:gdLst>
                <a:gd name="T0" fmla="*/ 0 w 207"/>
                <a:gd name="T1" fmla="*/ 0 h 374"/>
                <a:gd name="T2" fmla="*/ 0 w 207"/>
                <a:gd name="T3" fmla="*/ 328 h 374"/>
                <a:gd name="T4" fmla="*/ 31 w 207"/>
                <a:gd name="T5" fmla="*/ 374 h 374"/>
                <a:gd name="T6" fmla="*/ 207 w 207"/>
                <a:gd name="T7" fmla="*/ 374 h 374"/>
                <a:gd name="T8" fmla="*/ 199 w 207"/>
                <a:gd name="T9" fmla="*/ 24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7" h="374">
                  <a:moveTo>
                    <a:pt x="0" y="0"/>
                  </a:moveTo>
                  <a:lnTo>
                    <a:pt x="0" y="328"/>
                  </a:lnTo>
                  <a:lnTo>
                    <a:pt x="31" y="374"/>
                  </a:lnTo>
                  <a:lnTo>
                    <a:pt x="207" y="374"/>
                  </a:lnTo>
                  <a:lnTo>
                    <a:pt x="199" y="24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69" name="Line 493"/>
            <p:cNvSpPr>
              <a:spLocks noChangeShapeType="1"/>
            </p:cNvSpPr>
            <p:nvPr/>
          </p:nvSpPr>
          <p:spPr bwMode="auto">
            <a:xfrm>
              <a:off x="557" y="1093"/>
              <a:ext cx="51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06670" name="Group 494"/>
          <p:cNvGrpSpPr>
            <a:grpSpLocks/>
          </p:cNvGrpSpPr>
          <p:nvPr/>
        </p:nvGrpSpPr>
        <p:grpSpPr bwMode="auto">
          <a:xfrm>
            <a:off x="1919288" y="1531938"/>
            <a:ext cx="1209675" cy="1641475"/>
            <a:chOff x="1209" y="965"/>
            <a:chExt cx="762" cy="1034"/>
          </a:xfrm>
        </p:grpSpPr>
        <p:sp>
          <p:nvSpPr>
            <p:cNvPr id="306671" name="Line 495"/>
            <p:cNvSpPr>
              <a:spLocks noChangeShapeType="1"/>
            </p:cNvSpPr>
            <p:nvPr/>
          </p:nvSpPr>
          <p:spPr bwMode="auto">
            <a:xfrm flipV="1">
              <a:off x="1209" y="1082"/>
              <a:ext cx="0" cy="80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72" name="Line 496"/>
            <p:cNvSpPr>
              <a:spLocks noChangeShapeType="1"/>
            </p:cNvSpPr>
            <p:nvPr/>
          </p:nvSpPr>
          <p:spPr bwMode="auto">
            <a:xfrm flipV="1">
              <a:off x="1469" y="1082"/>
              <a:ext cx="0" cy="91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73" name="Line 497"/>
            <p:cNvSpPr>
              <a:spLocks noChangeShapeType="1"/>
            </p:cNvSpPr>
            <p:nvPr/>
          </p:nvSpPr>
          <p:spPr bwMode="auto">
            <a:xfrm>
              <a:off x="1298" y="1153"/>
              <a:ext cx="8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74" name="Line 498"/>
            <p:cNvSpPr>
              <a:spLocks noChangeShapeType="1"/>
            </p:cNvSpPr>
            <p:nvPr/>
          </p:nvSpPr>
          <p:spPr bwMode="auto">
            <a:xfrm>
              <a:off x="1469" y="1153"/>
              <a:ext cx="50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75" name="Freeform 499"/>
            <p:cNvSpPr>
              <a:spLocks/>
            </p:cNvSpPr>
            <p:nvPr/>
          </p:nvSpPr>
          <p:spPr bwMode="auto">
            <a:xfrm>
              <a:off x="1209" y="1138"/>
              <a:ext cx="89" cy="29"/>
            </a:xfrm>
            <a:custGeom>
              <a:avLst/>
              <a:gdLst>
                <a:gd name="T0" fmla="*/ 346 w 346"/>
                <a:gd name="T1" fmla="*/ 0 h 115"/>
                <a:gd name="T2" fmla="*/ 346 w 346"/>
                <a:gd name="T3" fmla="*/ 115 h 115"/>
                <a:gd name="T4" fmla="*/ 0 w 346"/>
                <a:gd name="T5" fmla="*/ 57 h 115"/>
                <a:gd name="T6" fmla="*/ 346 w 346"/>
                <a:gd name="T7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6" h="115">
                  <a:moveTo>
                    <a:pt x="346" y="0"/>
                  </a:moveTo>
                  <a:lnTo>
                    <a:pt x="346" y="115"/>
                  </a:lnTo>
                  <a:lnTo>
                    <a:pt x="0" y="57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76" name="Freeform 500"/>
            <p:cNvSpPr>
              <a:spLocks/>
            </p:cNvSpPr>
            <p:nvPr/>
          </p:nvSpPr>
          <p:spPr bwMode="auto">
            <a:xfrm>
              <a:off x="1209" y="1138"/>
              <a:ext cx="89" cy="29"/>
            </a:xfrm>
            <a:custGeom>
              <a:avLst/>
              <a:gdLst>
                <a:gd name="T0" fmla="*/ 346 w 346"/>
                <a:gd name="T1" fmla="*/ 0 h 115"/>
                <a:gd name="T2" fmla="*/ 346 w 346"/>
                <a:gd name="T3" fmla="*/ 115 h 115"/>
                <a:gd name="T4" fmla="*/ 0 w 346"/>
                <a:gd name="T5" fmla="*/ 57 h 115"/>
                <a:gd name="T6" fmla="*/ 346 w 346"/>
                <a:gd name="T7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6" h="115">
                  <a:moveTo>
                    <a:pt x="346" y="0"/>
                  </a:moveTo>
                  <a:lnTo>
                    <a:pt x="346" y="115"/>
                  </a:lnTo>
                  <a:lnTo>
                    <a:pt x="0" y="57"/>
                  </a:lnTo>
                  <a:lnTo>
                    <a:pt x="346" y="0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77" name="Freeform 501"/>
            <p:cNvSpPr>
              <a:spLocks/>
            </p:cNvSpPr>
            <p:nvPr/>
          </p:nvSpPr>
          <p:spPr bwMode="auto">
            <a:xfrm>
              <a:off x="1378" y="1138"/>
              <a:ext cx="91" cy="29"/>
            </a:xfrm>
            <a:custGeom>
              <a:avLst/>
              <a:gdLst>
                <a:gd name="T0" fmla="*/ 0 w 346"/>
                <a:gd name="T1" fmla="*/ 0 h 115"/>
                <a:gd name="T2" fmla="*/ 0 w 346"/>
                <a:gd name="T3" fmla="*/ 115 h 115"/>
                <a:gd name="T4" fmla="*/ 346 w 346"/>
                <a:gd name="T5" fmla="*/ 57 h 115"/>
                <a:gd name="T6" fmla="*/ 0 w 346"/>
                <a:gd name="T7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6" h="115">
                  <a:moveTo>
                    <a:pt x="0" y="0"/>
                  </a:moveTo>
                  <a:lnTo>
                    <a:pt x="0" y="115"/>
                  </a:lnTo>
                  <a:lnTo>
                    <a:pt x="346" y="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78" name="Freeform 502"/>
            <p:cNvSpPr>
              <a:spLocks/>
            </p:cNvSpPr>
            <p:nvPr/>
          </p:nvSpPr>
          <p:spPr bwMode="auto">
            <a:xfrm>
              <a:off x="1378" y="1138"/>
              <a:ext cx="91" cy="29"/>
            </a:xfrm>
            <a:custGeom>
              <a:avLst/>
              <a:gdLst>
                <a:gd name="T0" fmla="*/ 0 w 346"/>
                <a:gd name="T1" fmla="*/ 0 h 115"/>
                <a:gd name="T2" fmla="*/ 0 w 346"/>
                <a:gd name="T3" fmla="*/ 115 h 115"/>
                <a:gd name="T4" fmla="*/ 346 w 346"/>
                <a:gd name="T5" fmla="*/ 57 h 115"/>
                <a:gd name="T6" fmla="*/ 0 w 346"/>
                <a:gd name="T7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6" h="115">
                  <a:moveTo>
                    <a:pt x="0" y="0"/>
                  </a:moveTo>
                  <a:lnTo>
                    <a:pt x="0" y="115"/>
                  </a:lnTo>
                  <a:lnTo>
                    <a:pt x="346" y="57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79" name="Line 503"/>
            <p:cNvSpPr>
              <a:spLocks noChangeShapeType="1"/>
            </p:cNvSpPr>
            <p:nvPr/>
          </p:nvSpPr>
          <p:spPr bwMode="auto">
            <a:xfrm flipV="1">
              <a:off x="1664" y="1040"/>
              <a:ext cx="18" cy="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80" name="Line 504"/>
            <p:cNvSpPr>
              <a:spLocks noChangeShapeType="1"/>
            </p:cNvSpPr>
            <p:nvPr/>
          </p:nvSpPr>
          <p:spPr bwMode="auto">
            <a:xfrm>
              <a:off x="1651" y="1049"/>
              <a:ext cx="33" cy="4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81" name="Line 505"/>
            <p:cNvSpPr>
              <a:spLocks noChangeShapeType="1"/>
            </p:cNvSpPr>
            <p:nvPr/>
          </p:nvSpPr>
          <p:spPr bwMode="auto">
            <a:xfrm flipV="1">
              <a:off x="1636" y="1002"/>
              <a:ext cx="31" cy="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82" name="Line 506"/>
            <p:cNvSpPr>
              <a:spLocks noChangeShapeType="1"/>
            </p:cNvSpPr>
            <p:nvPr/>
          </p:nvSpPr>
          <p:spPr bwMode="auto">
            <a:xfrm flipH="1">
              <a:off x="1636" y="976"/>
              <a:ext cx="40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83" name="Line 507"/>
            <p:cNvSpPr>
              <a:spLocks noChangeShapeType="1"/>
            </p:cNvSpPr>
            <p:nvPr/>
          </p:nvSpPr>
          <p:spPr bwMode="auto">
            <a:xfrm flipV="1">
              <a:off x="1675" y="967"/>
              <a:ext cx="3" cy="6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84" name="Line 508"/>
            <p:cNvSpPr>
              <a:spLocks noChangeShapeType="1"/>
            </p:cNvSpPr>
            <p:nvPr/>
          </p:nvSpPr>
          <p:spPr bwMode="auto">
            <a:xfrm flipV="1">
              <a:off x="1636" y="1029"/>
              <a:ext cx="42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85" name="Line 509"/>
            <p:cNvSpPr>
              <a:spLocks noChangeShapeType="1"/>
            </p:cNvSpPr>
            <p:nvPr/>
          </p:nvSpPr>
          <p:spPr bwMode="auto">
            <a:xfrm flipV="1">
              <a:off x="1636" y="965"/>
              <a:ext cx="0" cy="1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86" name="Line 510"/>
            <p:cNvSpPr>
              <a:spLocks noChangeShapeType="1"/>
            </p:cNvSpPr>
            <p:nvPr/>
          </p:nvSpPr>
          <p:spPr bwMode="auto">
            <a:xfrm flipV="1">
              <a:off x="1631" y="1073"/>
              <a:ext cx="29" cy="2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87" name="Line 511"/>
            <p:cNvSpPr>
              <a:spLocks noChangeShapeType="1"/>
            </p:cNvSpPr>
            <p:nvPr/>
          </p:nvSpPr>
          <p:spPr bwMode="auto">
            <a:xfrm flipV="1">
              <a:off x="1584" y="1033"/>
              <a:ext cx="32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88" name="Freeform 512"/>
            <p:cNvSpPr>
              <a:spLocks/>
            </p:cNvSpPr>
            <p:nvPr/>
          </p:nvSpPr>
          <p:spPr bwMode="auto">
            <a:xfrm>
              <a:off x="1585" y="1102"/>
              <a:ext cx="97" cy="33"/>
            </a:xfrm>
            <a:custGeom>
              <a:avLst/>
              <a:gdLst>
                <a:gd name="T0" fmla="*/ 0 w 375"/>
                <a:gd name="T1" fmla="*/ 0 h 129"/>
                <a:gd name="T2" fmla="*/ 92 w 375"/>
                <a:gd name="T3" fmla="*/ 8 h 129"/>
                <a:gd name="T4" fmla="*/ 375 w 375"/>
                <a:gd name="T5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75" h="129">
                  <a:moveTo>
                    <a:pt x="0" y="0"/>
                  </a:moveTo>
                  <a:lnTo>
                    <a:pt x="92" y="8"/>
                  </a:lnTo>
                  <a:lnTo>
                    <a:pt x="375" y="12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89" name="Freeform 513"/>
            <p:cNvSpPr>
              <a:spLocks/>
            </p:cNvSpPr>
            <p:nvPr/>
          </p:nvSpPr>
          <p:spPr bwMode="auto">
            <a:xfrm>
              <a:off x="1609" y="1027"/>
              <a:ext cx="9" cy="77"/>
            </a:xfrm>
            <a:custGeom>
              <a:avLst/>
              <a:gdLst>
                <a:gd name="T0" fmla="*/ 37 w 37"/>
                <a:gd name="T1" fmla="*/ 0 h 291"/>
                <a:gd name="T2" fmla="*/ 7 w 37"/>
                <a:gd name="T3" fmla="*/ 129 h 291"/>
                <a:gd name="T4" fmla="*/ 31 w 37"/>
                <a:gd name="T5" fmla="*/ 191 h 291"/>
                <a:gd name="T6" fmla="*/ 0 w 37"/>
                <a:gd name="T7" fmla="*/ 291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91">
                  <a:moveTo>
                    <a:pt x="37" y="0"/>
                  </a:moveTo>
                  <a:lnTo>
                    <a:pt x="7" y="129"/>
                  </a:lnTo>
                  <a:lnTo>
                    <a:pt x="31" y="191"/>
                  </a:lnTo>
                  <a:lnTo>
                    <a:pt x="0" y="29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90" name="Line 514"/>
            <p:cNvSpPr>
              <a:spLocks noChangeShapeType="1"/>
            </p:cNvSpPr>
            <p:nvPr/>
          </p:nvSpPr>
          <p:spPr bwMode="auto">
            <a:xfrm>
              <a:off x="1598" y="978"/>
              <a:ext cx="15" cy="2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91" name="Line 515"/>
            <p:cNvSpPr>
              <a:spLocks noChangeShapeType="1"/>
            </p:cNvSpPr>
            <p:nvPr/>
          </p:nvSpPr>
          <p:spPr bwMode="auto">
            <a:xfrm flipV="1">
              <a:off x="1682" y="1127"/>
              <a:ext cx="13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92" name="Freeform 516"/>
            <p:cNvSpPr>
              <a:spLocks/>
            </p:cNvSpPr>
            <p:nvPr/>
          </p:nvSpPr>
          <p:spPr bwMode="auto">
            <a:xfrm>
              <a:off x="1722" y="989"/>
              <a:ext cx="47" cy="138"/>
            </a:xfrm>
            <a:custGeom>
              <a:avLst/>
              <a:gdLst>
                <a:gd name="T0" fmla="*/ 0 w 182"/>
                <a:gd name="T1" fmla="*/ 529 h 529"/>
                <a:gd name="T2" fmla="*/ 84 w 182"/>
                <a:gd name="T3" fmla="*/ 390 h 529"/>
                <a:gd name="T4" fmla="*/ 145 w 182"/>
                <a:gd name="T5" fmla="*/ 230 h 529"/>
                <a:gd name="T6" fmla="*/ 182 w 182"/>
                <a:gd name="T7" fmla="*/ 0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2" h="529">
                  <a:moveTo>
                    <a:pt x="0" y="529"/>
                  </a:moveTo>
                  <a:lnTo>
                    <a:pt x="84" y="390"/>
                  </a:lnTo>
                  <a:lnTo>
                    <a:pt x="145" y="230"/>
                  </a:lnTo>
                  <a:lnTo>
                    <a:pt x="182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93" name="Line 517"/>
            <p:cNvSpPr>
              <a:spLocks noChangeShapeType="1"/>
            </p:cNvSpPr>
            <p:nvPr/>
          </p:nvSpPr>
          <p:spPr bwMode="auto">
            <a:xfrm flipV="1">
              <a:off x="1740" y="978"/>
              <a:ext cx="73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94" name="Freeform 518"/>
            <p:cNvSpPr>
              <a:spLocks/>
            </p:cNvSpPr>
            <p:nvPr/>
          </p:nvSpPr>
          <p:spPr bwMode="auto">
            <a:xfrm>
              <a:off x="1773" y="973"/>
              <a:ext cx="42" cy="153"/>
            </a:xfrm>
            <a:custGeom>
              <a:avLst/>
              <a:gdLst>
                <a:gd name="T0" fmla="*/ 160 w 160"/>
                <a:gd name="T1" fmla="*/ 0 h 589"/>
                <a:gd name="T2" fmla="*/ 84 w 160"/>
                <a:gd name="T3" fmla="*/ 589 h 589"/>
                <a:gd name="T4" fmla="*/ 0 w 160"/>
                <a:gd name="T5" fmla="*/ 451 h 5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0" h="589">
                  <a:moveTo>
                    <a:pt x="160" y="0"/>
                  </a:moveTo>
                  <a:lnTo>
                    <a:pt x="84" y="589"/>
                  </a:lnTo>
                  <a:lnTo>
                    <a:pt x="0" y="45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95" name="Line 519"/>
            <p:cNvSpPr>
              <a:spLocks noChangeShapeType="1"/>
            </p:cNvSpPr>
            <p:nvPr/>
          </p:nvSpPr>
          <p:spPr bwMode="auto">
            <a:xfrm flipH="1">
              <a:off x="1853" y="969"/>
              <a:ext cx="24" cy="6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96" name="Line 520"/>
            <p:cNvSpPr>
              <a:spLocks noChangeShapeType="1"/>
            </p:cNvSpPr>
            <p:nvPr/>
          </p:nvSpPr>
          <p:spPr bwMode="auto">
            <a:xfrm flipV="1">
              <a:off x="1849" y="1095"/>
              <a:ext cx="42" cy="2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97" name="Line 521"/>
            <p:cNvSpPr>
              <a:spLocks noChangeShapeType="1"/>
            </p:cNvSpPr>
            <p:nvPr/>
          </p:nvSpPr>
          <p:spPr bwMode="auto">
            <a:xfrm flipV="1">
              <a:off x="1855" y="1066"/>
              <a:ext cx="36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98" name="Line 522"/>
            <p:cNvSpPr>
              <a:spLocks noChangeShapeType="1"/>
            </p:cNvSpPr>
            <p:nvPr/>
          </p:nvSpPr>
          <p:spPr bwMode="auto">
            <a:xfrm flipH="1">
              <a:off x="1858" y="1011"/>
              <a:ext cx="33" cy="6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699" name="Line 523"/>
            <p:cNvSpPr>
              <a:spLocks noChangeShapeType="1"/>
            </p:cNvSpPr>
            <p:nvPr/>
          </p:nvSpPr>
          <p:spPr bwMode="auto">
            <a:xfrm flipV="1">
              <a:off x="1849" y="1024"/>
              <a:ext cx="33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700" name="Line 524"/>
            <p:cNvSpPr>
              <a:spLocks noChangeShapeType="1"/>
            </p:cNvSpPr>
            <p:nvPr/>
          </p:nvSpPr>
          <p:spPr bwMode="auto">
            <a:xfrm>
              <a:off x="1922" y="969"/>
              <a:ext cx="7" cy="3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701" name="Line 525"/>
            <p:cNvSpPr>
              <a:spLocks noChangeShapeType="1"/>
            </p:cNvSpPr>
            <p:nvPr/>
          </p:nvSpPr>
          <p:spPr bwMode="auto">
            <a:xfrm flipV="1">
              <a:off x="1898" y="1016"/>
              <a:ext cx="59" cy="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702" name="Freeform 526"/>
            <p:cNvSpPr>
              <a:spLocks/>
            </p:cNvSpPr>
            <p:nvPr/>
          </p:nvSpPr>
          <p:spPr bwMode="auto">
            <a:xfrm>
              <a:off x="1908" y="1040"/>
              <a:ext cx="49" cy="97"/>
            </a:xfrm>
            <a:custGeom>
              <a:avLst/>
              <a:gdLst>
                <a:gd name="T0" fmla="*/ 0 w 191"/>
                <a:gd name="T1" fmla="*/ 0 h 375"/>
                <a:gd name="T2" fmla="*/ 138 w 191"/>
                <a:gd name="T3" fmla="*/ 375 h 375"/>
                <a:gd name="T4" fmla="*/ 191 w 191"/>
                <a:gd name="T5" fmla="*/ 375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1" h="375">
                  <a:moveTo>
                    <a:pt x="0" y="0"/>
                  </a:moveTo>
                  <a:lnTo>
                    <a:pt x="138" y="375"/>
                  </a:lnTo>
                  <a:lnTo>
                    <a:pt x="191" y="37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703" name="Freeform 527"/>
            <p:cNvSpPr>
              <a:spLocks/>
            </p:cNvSpPr>
            <p:nvPr/>
          </p:nvSpPr>
          <p:spPr bwMode="auto">
            <a:xfrm>
              <a:off x="1877" y="1027"/>
              <a:ext cx="63" cy="111"/>
            </a:xfrm>
            <a:custGeom>
              <a:avLst/>
              <a:gdLst>
                <a:gd name="T0" fmla="*/ 244 w 244"/>
                <a:gd name="T1" fmla="*/ 0 h 428"/>
                <a:gd name="T2" fmla="*/ 174 w 244"/>
                <a:gd name="T3" fmla="*/ 213 h 428"/>
                <a:gd name="T4" fmla="*/ 106 w 244"/>
                <a:gd name="T5" fmla="*/ 328 h 428"/>
                <a:gd name="T6" fmla="*/ 0 w 244"/>
                <a:gd name="T7" fmla="*/ 428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4" h="428">
                  <a:moveTo>
                    <a:pt x="244" y="0"/>
                  </a:moveTo>
                  <a:lnTo>
                    <a:pt x="174" y="213"/>
                  </a:lnTo>
                  <a:lnTo>
                    <a:pt x="106" y="328"/>
                  </a:lnTo>
                  <a:lnTo>
                    <a:pt x="0" y="42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704" name="Line 528"/>
            <p:cNvSpPr>
              <a:spLocks noChangeShapeType="1"/>
            </p:cNvSpPr>
            <p:nvPr/>
          </p:nvSpPr>
          <p:spPr bwMode="auto">
            <a:xfrm>
              <a:off x="1469" y="1153"/>
              <a:ext cx="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06822" name="Group 646"/>
          <p:cNvGrpSpPr>
            <a:grpSpLocks/>
          </p:cNvGrpSpPr>
          <p:nvPr/>
        </p:nvGrpSpPr>
        <p:grpSpPr bwMode="auto">
          <a:xfrm>
            <a:off x="6530975" y="854075"/>
            <a:ext cx="1111250" cy="811213"/>
            <a:chOff x="4114" y="538"/>
            <a:chExt cx="700" cy="511"/>
          </a:xfrm>
        </p:grpSpPr>
        <p:sp>
          <p:nvSpPr>
            <p:cNvPr id="306823" name="Line 647"/>
            <p:cNvSpPr>
              <a:spLocks noChangeShapeType="1"/>
            </p:cNvSpPr>
            <p:nvPr/>
          </p:nvSpPr>
          <p:spPr bwMode="auto">
            <a:xfrm flipV="1">
              <a:off x="4114" y="747"/>
              <a:ext cx="185" cy="30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24" name="Line 648"/>
            <p:cNvSpPr>
              <a:spLocks noChangeShapeType="1"/>
            </p:cNvSpPr>
            <p:nvPr/>
          </p:nvSpPr>
          <p:spPr bwMode="auto">
            <a:xfrm flipH="1">
              <a:off x="4314" y="549"/>
              <a:ext cx="29" cy="8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25" name="Line 649"/>
            <p:cNvSpPr>
              <a:spLocks noChangeShapeType="1"/>
            </p:cNvSpPr>
            <p:nvPr/>
          </p:nvSpPr>
          <p:spPr bwMode="auto">
            <a:xfrm flipV="1">
              <a:off x="4328" y="591"/>
              <a:ext cx="33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26" name="Line 650"/>
            <p:cNvSpPr>
              <a:spLocks noChangeShapeType="1"/>
            </p:cNvSpPr>
            <p:nvPr/>
          </p:nvSpPr>
          <p:spPr bwMode="auto">
            <a:xfrm>
              <a:off x="4323" y="609"/>
              <a:ext cx="18" cy="3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27" name="Line 651"/>
            <p:cNvSpPr>
              <a:spLocks noChangeShapeType="1"/>
            </p:cNvSpPr>
            <p:nvPr/>
          </p:nvSpPr>
          <p:spPr bwMode="auto">
            <a:xfrm>
              <a:off x="4379" y="540"/>
              <a:ext cx="0" cy="18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28" name="Line 652"/>
            <p:cNvSpPr>
              <a:spLocks noChangeShapeType="1"/>
            </p:cNvSpPr>
            <p:nvPr/>
          </p:nvSpPr>
          <p:spPr bwMode="auto">
            <a:xfrm>
              <a:off x="4379" y="598"/>
              <a:ext cx="39" cy="4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29" name="Freeform 653"/>
            <p:cNvSpPr>
              <a:spLocks/>
            </p:cNvSpPr>
            <p:nvPr/>
          </p:nvSpPr>
          <p:spPr bwMode="auto">
            <a:xfrm>
              <a:off x="4310" y="583"/>
              <a:ext cx="53" cy="119"/>
            </a:xfrm>
            <a:custGeom>
              <a:avLst/>
              <a:gdLst>
                <a:gd name="T0" fmla="*/ 205 w 205"/>
                <a:gd name="T1" fmla="*/ 0 h 458"/>
                <a:gd name="T2" fmla="*/ 145 w 205"/>
                <a:gd name="T3" fmla="*/ 222 h 458"/>
                <a:gd name="T4" fmla="*/ 114 w 205"/>
                <a:gd name="T5" fmla="*/ 290 h 458"/>
                <a:gd name="T6" fmla="*/ 0 w 205"/>
                <a:gd name="T7" fmla="*/ 458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5" h="458">
                  <a:moveTo>
                    <a:pt x="205" y="0"/>
                  </a:moveTo>
                  <a:lnTo>
                    <a:pt x="145" y="222"/>
                  </a:lnTo>
                  <a:lnTo>
                    <a:pt x="114" y="290"/>
                  </a:lnTo>
                  <a:lnTo>
                    <a:pt x="0" y="45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30" name="Line 654"/>
            <p:cNvSpPr>
              <a:spLocks noChangeShapeType="1"/>
            </p:cNvSpPr>
            <p:nvPr/>
          </p:nvSpPr>
          <p:spPr bwMode="auto">
            <a:xfrm flipV="1">
              <a:off x="4523" y="620"/>
              <a:ext cx="16" cy="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31" name="Line 655"/>
            <p:cNvSpPr>
              <a:spLocks noChangeShapeType="1"/>
            </p:cNvSpPr>
            <p:nvPr/>
          </p:nvSpPr>
          <p:spPr bwMode="auto">
            <a:xfrm>
              <a:off x="4509" y="629"/>
              <a:ext cx="32" cy="4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32" name="Line 656"/>
            <p:cNvSpPr>
              <a:spLocks noChangeShapeType="1"/>
            </p:cNvSpPr>
            <p:nvPr/>
          </p:nvSpPr>
          <p:spPr bwMode="auto">
            <a:xfrm flipV="1">
              <a:off x="4494" y="582"/>
              <a:ext cx="31" cy="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33" name="Line 657"/>
            <p:cNvSpPr>
              <a:spLocks noChangeShapeType="1"/>
            </p:cNvSpPr>
            <p:nvPr/>
          </p:nvSpPr>
          <p:spPr bwMode="auto">
            <a:xfrm flipH="1">
              <a:off x="4494" y="554"/>
              <a:ext cx="40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34" name="Line 658"/>
            <p:cNvSpPr>
              <a:spLocks noChangeShapeType="1"/>
            </p:cNvSpPr>
            <p:nvPr/>
          </p:nvSpPr>
          <p:spPr bwMode="auto">
            <a:xfrm flipV="1">
              <a:off x="4532" y="547"/>
              <a:ext cx="4" cy="6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35" name="Line 659"/>
            <p:cNvSpPr>
              <a:spLocks noChangeShapeType="1"/>
            </p:cNvSpPr>
            <p:nvPr/>
          </p:nvSpPr>
          <p:spPr bwMode="auto">
            <a:xfrm flipV="1">
              <a:off x="4494" y="609"/>
              <a:ext cx="42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36" name="Line 660"/>
            <p:cNvSpPr>
              <a:spLocks noChangeShapeType="1"/>
            </p:cNvSpPr>
            <p:nvPr/>
          </p:nvSpPr>
          <p:spPr bwMode="auto">
            <a:xfrm flipV="1">
              <a:off x="4494" y="545"/>
              <a:ext cx="0" cy="1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37" name="Line 661"/>
            <p:cNvSpPr>
              <a:spLocks noChangeShapeType="1"/>
            </p:cNvSpPr>
            <p:nvPr/>
          </p:nvSpPr>
          <p:spPr bwMode="auto">
            <a:xfrm flipV="1">
              <a:off x="4489" y="653"/>
              <a:ext cx="29" cy="2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38" name="Line 662"/>
            <p:cNvSpPr>
              <a:spLocks noChangeShapeType="1"/>
            </p:cNvSpPr>
            <p:nvPr/>
          </p:nvSpPr>
          <p:spPr bwMode="auto">
            <a:xfrm flipV="1">
              <a:off x="4441" y="613"/>
              <a:ext cx="33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39" name="Freeform 663"/>
            <p:cNvSpPr>
              <a:spLocks/>
            </p:cNvSpPr>
            <p:nvPr/>
          </p:nvSpPr>
          <p:spPr bwMode="auto">
            <a:xfrm>
              <a:off x="4443" y="680"/>
              <a:ext cx="96" cy="35"/>
            </a:xfrm>
            <a:custGeom>
              <a:avLst/>
              <a:gdLst>
                <a:gd name="T0" fmla="*/ 0 w 373"/>
                <a:gd name="T1" fmla="*/ 0 h 130"/>
                <a:gd name="T2" fmla="*/ 90 w 373"/>
                <a:gd name="T3" fmla="*/ 8 h 130"/>
                <a:gd name="T4" fmla="*/ 373 w 373"/>
                <a:gd name="T5" fmla="*/ 13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73" h="130">
                  <a:moveTo>
                    <a:pt x="0" y="0"/>
                  </a:moveTo>
                  <a:lnTo>
                    <a:pt x="90" y="8"/>
                  </a:lnTo>
                  <a:lnTo>
                    <a:pt x="373" y="13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40" name="Freeform 664"/>
            <p:cNvSpPr>
              <a:spLocks/>
            </p:cNvSpPr>
            <p:nvPr/>
          </p:nvSpPr>
          <p:spPr bwMode="auto">
            <a:xfrm>
              <a:off x="4467" y="607"/>
              <a:ext cx="9" cy="75"/>
            </a:xfrm>
            <a:custGeom>
              <a:avLst/>
              <a:gdLst>
                <a:gd name="T0" fmla="*/ 39 w 39"/>
                <a:gd name="T1" fmla="*/ 0 h 291"/>
                <a:gd name="T2" fmla="*/ 8 w 39"/>
                <a:gd name="T3" fmla="*/ 131 h 291"/>
                <a:gd name="T4" fmla="*/ 31 w 39"/>
                <a:gd name="T5" fmla="*/ 191 h 291"/>
                <a:gd name="T6" fmla="*/ 0 w 39"/>
                <a:gd name="T7" fmla="*/ 291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291">
                  <a:moveTo>
                    <a:pt x="39" y="0"/>
                  </a:moveTo>
                  <a:lnTo>
                    <a:pt x="8" y="131"/>
                  </a:lnTo>
                  <a:lnTo>
                    <a:pt x="31" y="191"/>
                  </a:lnTo>
                  <a:lnTo>
                    <a:pt x="0" y="29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41" name="Line 665"/>
            <p:cNvSpPr>
              <a:spLocks noChangeShapeType="1"/>
            </p:cNvSpPr>
            <p:nvPr/>
          </p:nvSpPr>
          <p:spPr bwMode="auto">
            <a:xfrm>
              <a:off x="4458" y="558"/>
              <a:ext cx="12" cy="2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42" name="Line 666"/>
            <p:cNvSpPr>
              <a:spLocks noChangeShapeType="1"/>
            </p:cNvSpPr>
            <p:nvPr/>
          </p:nvSpPr>
          <p:spPr bwMode="auto">
            <a:xfrm flipV="1">
              <a:off x="4539" y="707"/>
              <a:ext cx="13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43" name="Freeform 667"/>
            <p:cNvSpPr>
              <a:spLocks/>
            </p:cNvSpPr>
            <p:nvPr/>
          </p:nvSpPr>
          <p:spPr bwMode="auto">
            <a:xfrm>
              <a:off x="4580" y="569"/>
              <a:ext cx="47" cy="138"/>
            </a:xfrm>
            <a:custGeom>
              <a:avLst/>
              <a:gdLst>
                <a:gd name="T0" fmla="*/ 0 w 183"/>
                <a:gd name="T1" fmla="*/ 528 h 528"/>
                <a:gd name="T2" fmla="*/ 84 w 183"/>
                <a:gd name="T3" fmla="*/ 390 h 528"/>
                <a:gd name="T4" fmla="*/ 145 w 183"/>
                <a:gd name="T5" fmla="*/ 229 h 528"/>
                <a:gd name="T6" fmla="*/ 183 w 183"/>
                <a:gd name="T7" fmla="*/ 0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3" h="528">
                  <a:moveTo>
                    <a:pt x="0" y="528"/>
                  </a:moveTo>
                  <a:lnTo>
                    <a:pt x="84" y="390"/>
                  </a:lnTo>
                  <a:lnTo>
                    <a:pt x="145" y="229"/>
                  </a:lnTo>
                  <a:lnTo>
                    <a:pt x="183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44" name="Line 668"/>
            <p:cNvSpPr>
              <a:spLocks noChangeShapeType="1"/>
            </p:cNvSpPr>
            <p:nvPr/>
          </p:nvSpPr>
          <p:spPr bwMode="auto">
            <a:xfrm flipV="1">
              <a:off x="4598" y="558"/>
              <a:ext cx="73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45" name="Freeform 669"/>
            <p:cNvSpPr>
              <a:spLocks/>
            </p:cNvSpPr>
            <p:nvPr/>
          </p:nvSpPr>
          <p:spPr bwMode="auto">
            <a:xfrm>
              <a:off x="4632" y="551"/>
              <a:ext cx="40" cy="153"/>
            </a:xfrm>
            <a:custGeom>
              <a:avLst/>
              <a:gdLst>
                <a:gd name="T0" fmla="*/ 160 w 160"/>
                <a:gd name="T1" fmla="*/ 0 h 589"/>
                <a:gd name="T2" fmla="*/ 84 w 160"/>
                <a:gd name="T3" fmla="*/ 589 h 589"/>
                <a:gd name="T4" fmla="*/ 0 w 160"/>
                <a:gd name="T5" fmla="*/ 451 h 5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0" h="589">
                  <a:moveTo>
                    <a:pt x="160" y="0"/>
                  </a:moveTo>
                  <a:lnTo>
                    <a:pt x="84" y="589"/>
                  </a:lnTo>
                  <a:lnTo>
                    <a:pt x="0" y="45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46" name="Line 670"/>
            <p:cNvSpPr>
              <a:spLocks noChangeShapeType="1"/>
            </p:cNvSpPr>
            <p:nvPr/>
          </p:nvSpPr>
          <p:spPr bwMode="auto">
            <a:xfrm flipV="1">
              <a:off x="4705" y="596"/>
              <a:ext cx="44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47" name="Line 671"/>
            <p:cNvSpPr>
              <a:spLocks noChangeShapeType="1"/>
            </p:cNvSpPr>
            <p:nvPr/>
          </p:nvSpPr>
          <p:spPr bwMode="auto">
            <a:xfrm>
              <a:off x="4729" y="540"/>
              <a:ext cx="0" cy="17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48" name="Line 672"/>
            <p:cNvSpPr>
              <a:spLocks noChangeShapeType="1"/>
            </p:cNvSpPr>
            <p:nvPr/>
          </p:nvSpPr>
          <p:spPr bwMode="auto">
            <a:xfrm flipH="1">
              <a:off x="4701" y="602"/>
              <a:ext cx="28" cy="7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49" name="Line 673"/>
            <p:cNvSpPr>
              <a:spLocks noChangeShapeType="1"/>
            </p:cNvSpPr>
            <p:nvPr/>
          </p:nvSpPr>
          <p:spPr bwMode="auto">
            <a:xfrm>
              <a:off x="4729" y="609"/>
              <a:ext cx="12" cy="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50" name="Line 674"/>
            <p:cNvSpPr>
              <a:spLocks noChangeShapeType="1"/>
            </p:cNvSpPr>
            <p:nvPr/>
          </p:nvSpPr>
          <p:spPr bwMode="auto">
            <a:xfrm flipV="1">
              <a:off x="4749" y="565"/>
              <a:ext cx="65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51" name="Line 675"/>
            <p:cNvSpPr>
              <a:spLocks noChangeShapeType="1"/>
            </p:cNvSpPr>
            <p:nvPr/>
          </p:nvSpPr>
          <p:spPr bwMode="auto">
            <a:xfrm>
              <a:off x="4754" y="594"/>
              <a:ext cx="0" cy="5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52" name="Line 676"/>
            <p:cNvSpPr>
              <a:spLocks noChangeShapeType="1"/>
            </p:cNvSpPr>
            <p:nvPr/>
          </p:nvSpPr>
          <p:spPr bwMode="auto">
            <a:xfrm flipV="1">
              <a:off x="4754" y="594"/>
              <a:ext cx="53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53" name="Line 677"/>
            <p:cNvSpPr>
              <a:spLocks noChangeShapeType="1"/>
            </p:cNvSpPr>
            <p:nvPr/>
          </p:nvSpPr>
          <p:spPr bwMode="auto">
            <a:xfrm flipH="1">
              <a:off x="4803" y="591"/>
              <a:ext cx="6" cy="4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54" name="Line 678"/>
            <p:cNvSpPr>
              <a:spLocks noChangeShapeType="1"/>
            </p:cNvSpPr>
            <p:nvPr/>
          </p:nvSpPr>
          <p:spPr bwMode="auto">
            <a:xfrm flipH="1">
              <a:off x="4754" y="638"/>
              <a:ext cx="55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55" name="Line 679"/>
            <p:cNvSpPr>
              <a:spLocks noChangeShapeType="1"/>
            </p:cNvSpPr>
            <p:nvPr/>
          </p:nvSpPr>
          <p:spPr bwMode="auto">
            <a:xfrm flipH="1">
              <a:off x="4789" y="538"/>
              <a:ext cx="2" cy="10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56" name="Line 680"/>
            <p:cNvSpPr>
              <a:spLocks noChangeShapeType="1"/>
            </p:cNvSpPr>
            <p:nvPr/>
          </p:nvSpPr>
          <p:spPr bwMode="auto">
            <a:xfrm>
              <a:off x="4760" y="658"/>
              <a:ext cx="0" cy="5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57" name="Line 681"/>
            <p:cNvSpPr>
              <a:spLocks noChangeShapeType="1"/>
            </p:cNvSpPr>
            <p:nvPr/>
          </p:nvSpPr>
          <p:spPr bwMode="auto">
            <a:xfrm flipV="1">
              <a:off x="4760" y="660"/>
              <a:ext cx="42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58" name="Line 682"/>
            <p:cNvSpPr>
              <a:spLocks noChangeShapeType="1"/>
            </p:cNvSpPr>
            <p:nvPr/>
          </p:nvSpPr>
          <p:spPr bwMode="auto">
            <a:xfrm flipH="1">
              <a:off x="4800" y="656"/>
              <a:ext cx="2" cy="6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59" name="Line 683"/>
            <p:cNvSpPr>
              <a:spLocks noChangeShapeType="1"/>
            </p:cNvSpPr>
            <p:nvPr/>
          </p:nvSpPr>
          <p:spPr bwMode="auto">
            <a:xfrm flipH="1">
              <a:off x="4760" y="709"/>
              <a:ext cx="40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60" name="Line 684"/>
            <p:cNvSpPr>
              <a:spLocks noChangeShapeType="1"/>
            </p:cNvSpPr>
            <p:nvPr/>
          </p:nvSpPr>
          <p:spPr bwMode="auto">
            <a:xfrm flipV="1">
              <a:off x="4760" y="687"/>
              <a:ext cx="31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61" name="Line 685"/>
            <p:cNvSpPr>
              <a:spLocks noChangeShapeType="1"/>
            </p:cNvSpPr>
            <p:nvPr/>
          </p:nvSpPr>
          <p:spPr bwMode="auto">
            <a:xfrm flipV="1">
              <a:off x="4763" y="620"/>
              <a:ext cx="35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62" name="Line 686"/>
            <p:cNvSpPr>
              <a:spLocks noChangeShapeType="1"/>
            </p:cNvSpPr>
            <p:nvPr/>
          </p:nvSpPr>
          <p:spPr bwMode="auto">
            <a:xfrm>
              <a:off x="4771" y="545"/>
              <a:ext cx="0" cy="10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63" name="Line 687"/>
            <p:cNvSpPr>
              <a:spLocks noChangeShapeType="1"/>
            </p:cNvSpPr>
            <p:nvPr/>
          </p:nvSpPr>
          <p:spPr bwMode="auto">
            <a:xfrm>
              <a:off x="4299" y="747"/>
              <a:ext cx="51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06864" name="Group 688"/>
          <p:cNvGrpSpPr>
            <a:grpSpLocks/>
          </p:cNvGrpSpPr>
          <p:nvPr/>
        </p:nvGrpSpPr>
        <p:grpSpPr bwMode="auto">
          <a:xfrm>
            <a:off x="6540500" y="5656263"/>
            <a:ext cx="1187450" cy="1106487"/>
            <a:chOff x="4120" y="3563"/>
            <a:chExt cx="748" cy="697"/>
          </a:xfrm>
        </p:grpSpPr>
        <p:sp>
          <p:nvSpPr>
            <p:cNvPr id="306865" name="Line 689"/>
            <p:cNvSpPr>
              <a:spLocks noChangeShapeType="1"/>
            </p:cNvSpPr>
            <p:nvPr/>
          </p:nvSpPr>
          <p:spPr bwMode="auto">
            <a:xfrm>
              <a:off x="4120" y="3563"/>
              <a:ext cx="232" cy="69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66" name="Line 690"/>
            <p:cNvSpPr>
              <a:spLocks noChangeShapeType="1"/>
            </p:cNvSpPr>
            <p:nvPr/>
          </p:nvSpPr>
          <p:spPr bwMode="auto">
            <a:xfrm flipH="1">
              <a:off x="4368" y="4062"/>
              <a:ext cx="29" cy="8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67" name="Line 691"/>
            <p:cNvSpPr>
              <a:spLocks noChangeShapeType="1"/>
            </p:cNvSpPr>
            <p:nvPr/>
          </p:nvSpPr>
          <p:spPr bwMode="auto">
            <a:xfrm flipV="1">
              <a:off x="4381" y="4103"/>
              <a:ext cx="34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68" name="Line 692"/>
            <p:cNvSpPr>
              <a:spLocks noChangeShapeType="1"/>
            </p:cNvSpPr>
            <p:nvPr/>
          </p:nvSpPr>
          <p:spPr bwMode="auto">
            <a:xfrm>
              <a:off x="4377" y="4122"/>
              <a:ext cx="18" cy="3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69" name="Line 693"/>
            <p:cNvSpPr>
              <a:spLocks noChangeShapeType="1"/>
            </p:cNvSpPr>
            <p:nvPr/>
          </p:nvSpPr>
          <p:spPr bwMode="auto">
            <a:xfrm>
              <a:off x="4433" y="4053"/>
              <a:ext cx="0" cy="18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70" name="Line 694"/>
            <p:cNvSpPr>
              <a:spLocks noChangeShapeType="1"/>
            </p:cNvSpPr>
            <p:nvPr/>
          </p:nvSpPr>
          <p:spPr bwMode="auto">
            <a:xfrm>
              <a:off x="4433" y="4111"/>
              <a:ext cx="37" cy="4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71" name="Freeform 695"/>
            <p:cNvSpPr>
              <a:spLocks/>
            </p:cNvSpPr>
            <p:nvPr/>
          </p:nvSpPr>
          <p:spPr bwMode="auto">
            <a:xfrm>
              <a:off x="4364" y="4096"/>
              <a:ext cx="53" cy="119"/>
            </a:xfrm>
            <a:custGeom>
              <a:avLst/>
              <a:gdLst>
                <a:gd name="T0" fmla="*/ 205 w 205"/>
                <a:gd name="T1" fmla="*/ 0 h 459"/>
                <a:gd name="T2" fmla="*/ 144 w 205"/>
                <a:gd name="T3" fmla="*/ 222 h 459"/>
                <a:gd name="T4" fmla="*/ 114 w 205"/>
                <a:gd name="T5" fmla="*/ 291 h 459"/>
                <a:gd name="T6" fmla="*/ 0 w 205"/>
                <a:gd name="T7" fmla="*/ 459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5" h="459">
                  <a:moveTo>
                    <a:pt x="205" y="0"/>
                  </a:moveTo>
                  <a:lnTo>
                    <a:pt x="144" y="222"/>
                  </a:lnTo>
                  <a:lnTo>
                    <a:pt x="114" y="291"/>
                  </a:lnTo>
                  <a:lnTo>
                    <a:pt x="0" y="45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72" name="Line 696"/>
            <p:cNvSpPr>
              <a:spLocks noChangeShapeType="1"/>
            </p:cNvSpPr>
            <p:nvPr/>
          </p:nvSpPr>
          <p:spPr bwMode="auto">
            <a:xfrm flipV="1">
              <a:off x="4575" y="4131"/>
              <a:ext cx="19" cy="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73" name="Line 697"/>
            <p:cNvSpPr>
              <a:spLocks noChangeShapeType="1"/>
            </p:cNvSpPr>
            <p:nvPr/>
          </p:nvSpPr>
          <p:spPr bwMode="auto">
            <a:xfrm>
              <a:off x="4563" y="4142"/>
              <a:ext cx="32" cy="4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74" name="Line 698"/>
            <p:cNvSpPr>
              <a:spLocks noChangeShapeType="1"/>
            </p:cNvSpPr>
            <p:nvPr/>
          </p:nvSpPr>
          <p:spPr bwMode="auto">
            <a:xfrm flipV="1">
              <a:off x="4548" y="4093"/>
              <a:ext cx="29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75" name="Line 699"/>
            <p:cNvSpPr>
              <a:spLocks noChangeShapeType="1"/>
            </p:cNvSpPr>
            <p:nvPr/>
          </p:nvSpPr>
          <p:spPr bwMode="auto">
            <a:xfrm flipH="1">
              <a:off x="4548" y="4067"/>
              <a:ext cx="40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76" name="Line 700"/>
            <p:cNvSpPr>
              <a:spLocks noChangeShapeType="1"/>
            </p:cNvSpPr>
            <p:nvPr/>
          </p:nvSpPr>
          <p:spPr bwMode="auto">
            <a:xfrm flipV="1">
              <a:off x="4586" y="4060"/>
              <a:ext cx="4" cy="6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77" name="Line 701"/>
            <p:cNvSpPr>
              <a:spLocks noChangeShapeType="1"/>
            </p:cNvSpPr>
            <p:nvPr/>
          </p:nvSpPr>
          <p:spPr bwMode="auto">
            <a:xfrm flipV="1">
              <a:off x="4548" y="4122"/>
              <a:ext cx="42" cy="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78" name="Line 702"/>
            <p:cNvSpPr>
              <a:spLocks noChangeShapeType="1"/>
            </p:cNvSpPr>
            <p:nvPr/>
          </p:nvSpPr>
          <p:spPr bwMode="auto">
            <a:xfrm flipV="1">
              <a:off x="4548" y="4058"/>
              <a:ext cx="0" cy="1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79" name="Line 703"/>
            <p:cNvSpPr>
              <a:spLocks noChangeShapeType="1"/>
            </p:cNvSpPr>
            <p:nvPr/>
          </p:nvSpPr>
          <p:spPr bwMode="auto">
            <a:xfrm flipV="1">
              <a:off x="4543" y="4165"/>
              <a:ext cx="29" cy="2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80" name="Line 704"/>
            <p:cNvSpPr>
              <a:spLocks noChangeShapeType="1"/>
            </p:cNvSpPr>
            <p:nvPr/>
          </p:nvSpPr>
          <p:spPr bwMode="auto">
            <a:xfrm flipV="1">
              <a:off x="4495" y="4125"/>
              <a:ext cx="33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81" name="Freeform 705"/>
            <p:cNvSpPr>
              <a:spLocks/>
            </p:cNvSpPr>
            <p:nvPr/>
          </p:nvSpPr>
          <p:spPr bwMode="auto">
            <a:xfrm>
              <a:off x="4497" y="4193"/>
              <a:ext cx="97" cy="34"/>
            </a:xfrm>
            <a:custGeom>
              <a:avLst/>
              <a:gdLst>
                <a:gd name="T0" fmla="*/ 0 w 374"/>
                <a:gd name="T1" fmla="*/ 0 h 130"/>
                <a:gd name="T2" fmla="*/ 92 w 374"/>
                <a:gd name="T3" fmla="*/ 7 h 130"/>
                <a:gd name="T4" fmla="*/ 374 w 374"/>
                <a:gd name="T5" fmla="*/ 13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74" h="130">
                  <a:moveTo>
                    <a:pt x="0" y="0"/>
                  </a:moveTo>
                  <a:lnTo>
                    <a:pt x="92" y="7"/>
                  </a:lnTo>
                  <a:lnTo>
                    <a:pt x="374" y="13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82" name="Freeform 706"/>
            <p:cNvSpPr>
              <a:spLocks/>
            </p:cNvSpPr>
            <p:nvPr/>
          </p:nvSpPr>
          <p:spPr bwMode="auto">
            <a:xfrm>
              <a:off x="4521" y="4120"/>
              <a:ext cx="9" cy="74"/>
            </a:xfrm>
            <a:custGeom>
              <a:avLst/>
              <a:gdLst>
                <a:gd name="T0" fmla="*/ 38 w 38"/>
                <a:gd name="T1" fmla="*/ 0 h 290"/>
                <a:gd name="T2" fmla="*/ 7 w 38"/>
                <a:gd name="T3" fmla="*/ 130 h 290"/>
                <a:gd name="T4" fmla="*/ 30 w 38"/>
                <a:gd name="T5" fmla="*/ 191 h 290"/>
                <a:gd name="T6" fmla="*/ 0 w 38"/>
                <a:gd name="T7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290">
                  <a:moveTo>
                    <a:pt x="38" y="0"/>
                  </a:moveTo>
                  <a:lnTo>
                    <a:pt x="7" y="130"/>
                  </a:lnTo>
                  <a:lnTo>
                    <a:pt x="30" y="191"/>
                  </a:lnTo>
                  <a:lnTo>
                    <a:pt x="0" y="29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83" name="Line 707"/>
            <p:cNvSpPr>
              <a:spLocks noChangeShapeType="1"/>
            </p:cNvSpPr>
            <p:nvPr/>
          </p:nvSpPr>
          <p:spPr bwMode="auto">
            <a:xfrm>
              <a:off x="4510" y="4069"/>
              <a:ext cx="14" cy="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84" name="Line 708"/>
            <p:cNvSpPr>
              <a:spLocks noChangeShapeType="1"/>
            </p:cNvSpPr>
            <p:nvPr/>
          </p:nvSpPr>
          <p:spPr bwMode="auto">
            <a:xfrm flipV="1">
              <a:off x="4594" y="4218"/>
              <a:ext cx="12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85" name="Freeform 709"/>
            <p:cNvSpPr>
              <a:spLocks/>
            </p:cNvSpPr>
            <p:nvPr/>
          </p:nvSpPr>
          <p:spPr bwMode="auto">
            <a:xfrm>
              <a:off x="4634" y="4082"/>
              <a:ext cx="47" cy="136"/>
            </a:xfrm>
            <a:custGeom>
              <a:avLst/>
              <a:gdLst>
                <a:gd name="T0" fmla="*/ 0 w 183"/>
                <a:gd name="T1" fmla="*/ 527 h 527"/>
                <a:gd name="T2" fmla="*/ 84 w 183"/>
                <a:gd name="T3" fmla="*/ 389 h 527"/>
                <a:gd name="T4" fmla="*/ 145 w 183"/>
                <a:gd name="T5" fmla="*/ 229 h 527"/>
                <a:gd name="T6" fmla="*/ 183 w 183"/>
                <a:gd name="T7" fmla="*/ 0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3" h="527">
                  <a:moveTo>
                    <a:pt x="0" y="527"/>
                  </a:moveTo>
                  <a:lnTo>
                    <a:pt x="84" y="389"/>
                  </a:lnTo>
                  <a:lnTo>
                    <a:pt x="145" y="229"/>
                  </a:lnTo>
                  <a:lnTo>
                    <a:pt x="183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86" name="Line 710"/>
            <p:cNvSpPr>
              <a:spLocks noChangeShapeType="1"/>
            </p:cNvSpPr>
            <p:nvPr/>
          </p:nvSpPr>
          <p:spPr bwMode="auto">
            <a:xfrm flipV="1">
              <a:off x="4652" y="4069"/>
              <a:ext cx="73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87" name="Freeform 711"/>
            <p:cNvSpPr>
              <a:spLocks/>
            </p:cNvSpPr>
            <p:nvPr/>
          </p:nvSpPr>
          <p:spPr bwMode="auto">
            <a:xfrm>
              <a:off x="4685" y="4063"/>
              <a:ext cx="41" cy="153"/>
            </a:xfrm>
            <a:custGeom>
              <a:avLst/>
              <a:gdLst>
                <a:gd name="T0" fmla="*/ 161 w 161"/>
                <a:gd name="T1" fmla="*/ 0 h 588"/>
                <a:gd name="T2" fmla="*/ 84 w 161"/>
                <a:gd name="T3" fmla="*/ 588 h 588"/>
                <a:gd name="T4" fmla="*/ 0 w 161"/>
                <a:gd name="T5" fmla="*/ 451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1" h="588">
                  <a:moveTo>
                    <a:pt x="161" y="0"/>
                  </a:moveTo>
                  <a:lnTo>
                    <a:pt x="84" y="588"/>
                  </a:lnTo>
                  <a:lnTo>
                    <a:pt x="0" y="45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88" name="Line 712"/>
            <p:cNvSpPr>
              <a:spLocks noChangeShapeType="1"/>
            </p:cNvSpPr>
            <p:nvPr/>
          </p:nvSpPr>
          <p:spPr bwMode="auto">
            <a:xfrm flipV="1">
              <a:off x="4759" y="4109"/>
              <a:ext cx="44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89" name="Line 713"/>
            <p:cNvSpPr>
              <a:spLocks noChangeShapeType="1"/>
            </p:cNvSpPr>
            <p:nvPr/>
          </p:nvSpPr>
          <p:spPr bwMode="auto">
            <a:xfrm>
              <a:off x="4783" y="4053"/>
              <a:ext cx="0" cy="17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90" name="Line 714"/>
            <p:cNvSpPr>
              <a:spLocks noChangeShapeType="1"/>
            </p:cNvSpPr>
            <p:nvPr/>
          </p:nvSpPr>
          <p:spPr bwMode="auto">
            <a:xfrm flipH="1">
              <a:off x="4754" y="4113"/>
              <a:ext cx="29" cy="7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91" name="Line 715"/>
            <p:cNvSpPr>
              <a:spLocks noChangeShapeType="1"/>
            </p:cNvSpPr>
            <p:nvPr/>
          </p:nvSpPr>
          <p:spPr bwMode="auto">
            <a:xfrm>
              <a:off x="4783" y="4122"/>
              <a:ext cx="11" cy="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92" name="Line 716"/>
            <p:cNvSpPr>
              <a:spLocks noChangeShapeType="1"/>
            </p:cNvSpPr>
            <p:nvPr/>
          </p:nvSpPr>
          <p:spPr bwMode="auto">
            <a:xfrm flipV="1">
              <a:off x="4803" y="4078"/>
              <a:ext cx="65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93" name="Line 717"/>
            <p:cNvSpPr>
              <a:spLocks noChangeShapeType="1"/>
            </p:cNvSpPr>
            <p:nvPr/>
          </p:nvSpPr>
          <p:spPr bwMode="auto">
            <a:xfrm>
              <a:off x="4808" y="4107"/>
              <a:ext cx="0" cy="5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94" name="Line 718"/>
            <p:cNvSpPr>
              <a:spLocks noChangeShapeType="1"/>
            </p:cNvSpPr>
            <p:nvPr/>
          </p:nvSpPr>
          <p:spPr bwMode="auto">
            <a:xfrm flipV="1">
              <a:off x="4808" y="4107"/>
              <a:ext cx="51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95" name="Line 719"/>
            <p:cNvSpPr>
              <a:spLocks noChangeShapeType="1"/>
            </p:cNvSpPr>
            <p:nvPr/>
          </p:nvSpPr>
          <p:spPr bwMode="auto">
            <a:xfrm flipH="1">
              <a:off x="4858" y="4103"/>
              <a:ext cx="3" cy="4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96" name="Line 720"/>
            <p:cNvSpPr>
              <a:spLocks noChangeShapeType="1"/>
            </p:cNvSpPr>
            <p:nvPr/>
          </p:nvSpPr>
          <p:spPr bwMode="auto">
            <a:xfrm flipH="1">
              <a:off x="4808" y="4151"/>
              <a:ext cx="53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97" name="Line 721"/>
            <p:cNvSpPr>
              <a:spLocks noChangeShapeType="1"/>
            </p:cNvSpPr>
            <p:nvPr/>
          </p:nvSpPr>
          <p:spPr bwMode="auto">
            <a:xfrm flipH="1">
              <a:off x="4841" y="4049"/>
              <a:ext cx="4" cy="10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98" name="Line 722"/>
            <p:cNvSpPr>
              <a:spLocks noChangeShapeType="1"/>
            </p:cNvSpPr>
            <p:nvPr/>
          </p:nvSpPr>
          <p:spPr bwMode="auto">
            <a:xfrm>
              <a:off x="4814" y="4171"/>
              <a:ext cx="0" cy="5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899" name="Line 723"/>
            <p:cNvSpPr>
              <a:spLocks noChangeShapeType="1"/>
            </p:cNvSpPr>
            <p:nvPr/>
          </p:nvSpPr>
          <p:spPr bwMode="auto">
            <a:xfrm flipV="1">
              <a:off x="4814" y="4173"/>
              <a:ext cx="42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00" name="Line 724"/>
            <p:cNvSpPr>
              <a:spLocks noChangeShapeType="1"/>
            </p:cNvSpPr>
            <p:nvPr/>
          </p:nvSpPr>
          <p:spPr bwMode="auto">
            <a:xfrm flipH="1">
              <a:off x="4854" y="4169"/>
              <a:ext cx="2" cy="6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01" name="Line 725"/>
            <p:cNvSpPr>
              <a:spLocks noChangeShapeType="1"/>
            </p:cNvSpPr>
            <p:nvPr/>
          </p:nvSpPr>
          <p:spPr bwMode="auto">
            <a:xfrm flipH="1">
              <a:off x="4814" y="4220"/>
              <a:ext cx="40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02" name="Line 726"/>
            <p:cNvSpPr>
              <a:spLocks noChangeShapeType="1"/>
            </p:cNvSpPr>
            <p:nvPr/>
          </p:nvSpPr>
          <p:spPr bwMode="auto">
            <a:xfrm flipV="1">
              <a:off x="4814" y="4198"/>
              <a:ext cx="31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03" name="Line 727"/>
            <p:cNvSpPr>
              <a:spLocks noChangeShapeType="1"/>
            </p:cNvSpPr>
            <p:nvPr/>
          </p:nvSpPr>
          <p:spPr bwMode="auto">
            <a:xfrm flipV="1">
              <a:off x="4816" y="4131"/>
              <a:ext cx="36" cy="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04" name="Line 728"/>
            <p:cNvSpPr>
              <a:spLocks noChangeShapeType="1"/>
            </p:cNvSpPr>
            <p:nvPr/>
          </p:nvSpPr>
          <p:spPr bwMode="auto">
            <a:xfrm>
              <a:off x="4825" y="4058"/>
              <a:ext cx="0" cy="10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05" name="Line 729"/>
            <p:cNvSpPr>
              <a:spLocks noChangeShapeType="1"/>
            </p:cNvSpPr>
            <p:nvPr/>
          </p:nvSpPr>
          <p:spPr bwMode="auto">
            <a:xfrm>
              <a:off x="4352" y="4260"/>
              <a:ext cx="51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06907" name="Group 731"/>
          <p:cNvGrpSpPr>
            <a:grpSpLocks/>
          </p:cNvGrpSpPr>
          <p:nvPr/>
        </p:nvGrpSpPr>
        <p:grpSpPr bwMode="auto">
          <a:xfrm>
            <a:off x="1306513" y="2144713"/>
            <a:ext cx="2492375" cy="1144587"/>
            <a:chOff x="823" y="1351"/>
            <a:chExt cx="1570" cy="721"/>
          </a:xfrm>
        </p:grpSpPr>
        <p:sp>
          <p:nvSpPr>
            <p:cNvPr id="306908" name="Line 732"/>
            <p:cNvSpPr>
              <a:spLocks noChangeShapeType="1"/>
            </p:cNvSpPr>
            <p:nvPr/>
          </p:nvSpPr>
          <p:spPr bwMode="auto">
            <a:xfrm>
              <a:off x="1225" y="2072"/>
              <a:ext cx="5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09" name="Line 733"/>
            <p:cNvSpPr>
              <a:spLocks noChangeShapeType="1"/>
            </p:cNvSpPr>
            <p:nvPr/>
          </p:nvSpPr>
          <p:spPr bwMode="auto">
            <a:xfrm>
              <a:off x="1322" y="2072"/>
              <a:ext cx="32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10" name="Line 734"/>
            <p:cNvSpPr>
              <a:spLocks noChangeShapeType="1"/>
            </p:cNvSpPr>
            <p:nvPr/>
          </p:nvSpPr>
          <p:spPr bwMode="auto">
            <a:xfrm>
              <a:off x="1418" y="2072"/>
              <a:ext cx="9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11" name="Line 735"/>
            <p:cNvSpPr>
              <a:spLocks noChangeShapeType="1"/>
            </p:cNvSpPr>
            <p:nvPr/>
          </p:nvSpPr>
          <p:spPr bwMode="auto">
            <a:xfrm>
              <a:off x="1371" y="1351"/>
              <a:ext cx="47" cy="72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12" name="Line 736"/>
            <p:cNvSpPr>
              <a:spLocks noChangeShapeType="1"/>
            </p:cNvSpPr>
            <p:nvPr/>
          </p:nvSpPr>
          <p:spPr bwMode="auto">
            <a:xfrm flipH="1" flipV="1">
              <a:off x="1274" y="1351"/>
              <a:ext cx="48" cy="72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13" name="Line 737"/>
            <p:cNvSpPr>
              <a:spLocks noChangeShapeType="1"/>
            </p:cNvSpPr>
            <p:nvPr/>
          </p:nvSpPr>
          <p:spPr bwMode="auto">
            <a:xfrm flipH="1" flipV="1">
              <a:off x="1209" y="1888"/>
              <a:ext cx="16" cy="184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14" name="Line 738"/>
            <p:cNvSpPr>
              <a:spLocks noChangeShapeType="1"/>
            </p:cNvSpPr>
            <p:nvPr/>
          </p:nvSpPr>
          <p:spPr bwMode="auto">
            <a:xfrm flipH="1" flipV="1">
              <a:off x="1209" y="1888"/>
              <a:ext cx="11" cy="1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15" name="Line 739"/>
            <p:cNvSpPr>
              <a:spLocks noChangeShapeType="1"/>
            </p:cNvSpPr>
            <p:nvPr/>
          </p:nvSpPr>
          <p:spPr bwMode="auto">
            <a:xfrm flipH="1" flipV="1">
              <a:off x="1209" y="1888"/>
              <a:ext cx="3" cy="184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16" name="Line 740"/>
            <p:cNvSpPr>
              <a:spLocks noChangeShapeType="1"/>
            </p:cNvSpPr>
            <p:nvPr/>
          </p:nvSpPr>
          <p:spPr bwMode="auto">
            <a:xfrm>
              <a:off x="1209" y="1888"/>
              <a:ext cx="0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17" name="Line 741"/>
            <p:cNvSpPr>
              <a:spLocks noChangeShapeType="1"/>
            </p:cNvSpPr>
            <p:nvPr/>
          </p:nvSpPr>
          <p:spPr bwMode="auto">
            <a:xfrm>
              <a:off x="1469" y="1999"/>
              <a:ext cx="0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18" name="Line 742"/>
            <p:cNvSpPr>
              <a:spLocks noChangeShapeType="1"/>
            </p:cNvSpPr>
            <p:nvPr/>
          </p:nvSpPr>
          <p:spPr bwMode="auto">
            <a:xfrm flipH="1">
              <a:off x="908" y="2072"/>
              <a:ext cx="304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19" name="Line 743"/>
            <p:cNvSpPr>
              <a:spLocks noChangeShapeType="1"/>
            </p:cNvSpPr>
            <p:nvPr/>
          </p:nvSpPr>
          <p:spPr bwMode="auto">
            <a:xfrm flipH="1">
              <a:off x="908" y="1351"/>
              <a:ext cx="341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20" name="Line 744"/>
            <p:cNvSpPr>
              <a:spLocks noChangeShapeType="1"/>
            </p:cNvSpPr>
            <p:nvPr/>
          </p:nvSpPr>
          <p:spPr bwMode="auto">
            <a:xfrm flipH="1" flipV="1">
              <a:off x="1968" y="1351"/>
              <a:ext cx="41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21" name="Line 745"/>
            <p:cNvSpPr>
              <a:spLocks noChangeShapeType="1"/>
            </p:cNvSpPr>
            <p:nvPr/>
          </p:nvSpPr>
          <p:spPr bwMode="auto">
            <a:xfrm flipH="1">
              <a:off x="1926" y="1351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22" name="Line 746"/>
            <p:cNvSpPr>
              <a:spLocks noChangeShapeType="1"/>
            </p:cNvSpPr>
            <p:nvPr/>
          </p:nvSpPr>
          <p:spPr bwMode="auto">
            <a:xfrm flipH="1" flipV="1">
              <a:off x="1884" y="1351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23" name="Line 747"/>
            <p:cNvSpPr>
              <a:spLocks noChangeShapeType="1"/>
            </p:cNvSpPr>
            <p:nvPr/>
          </p:nvSpPr>
          <p:spPr bwMode="auto">
            <a:xfrm flipH="1">
              <a:off x="1842" y="1351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24" name="Line 748"/>
            <p:cNvSpPr>
              <a:spLocks noChangeShapeType="1"/>
            </p:cNvSpPr>
            <p:nvPr/>
          </p:nvSpPr>
          <p:spPr bwMode="auto">
            <a:xfrm flipH="1" flipV="1">
              <a:off x="1802" y="1351"/>
              <a:ext cx="40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25" name="Line 749"/>
            <p:cNvSpPr>
              <a:spLocks noChangeShapeType="1"/>
            </p:cNvSpPr>
            <p:nvPr/>
          </p:nvSpPr>
          <p:spPr bwMode="auto">
            <a:xfrm flipH="1">
              <a:off x="1760" y="1351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26" name="Line 750"/>
            <p:cNvSpPr>
              <a:spLocks noChangeShapeType="1"/>
            </p:cNvSpPr>
            <p:nvPr/>
          </p:nvSpPr>
          <p:spPr bwMode="auto">
            <a:xfrm flipH="1" flipV="1">
              <a:off x="1718" y="1351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27" name="Line 751"/>
            <p:cNvSpPr>
              <a:spLocks noChangeShapeType="1"/>
            </p:cNvSpPr>
            <p:nvPr/>
          </p:nvSpPr>
          <p:spPr bwMode="auto">
            <a:xfrm flipH="1">
              <a:off x="1676" y="1351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28" name="Line 752"/>
            <p:cNvSpPr>
              <a:spLocks noChangeShapeType="1"/>
            </p:cNvSpPr>
            <p:nvPr/>
          </p:nvSpPr>
          <p:spPr bwMode="auto">
            <a:xfrm flipH="1" flipV="1">
              <a:off x="1635" y="1351"/>
              <a:ext cx="41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29" name="Line 753"/>
            <p:cNvSpPr>
              <a:spLocks noChangeShapeType="1"/>
            </p:cNvSpPr>
            <p:nvPr/>
          </p:nvSpPr>
          <p:spPr bwMode="auto">
            <a:xfrm flipH="1">
              <a:off x="1593" y="1351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30" name="Line 754"/>
            <p:cNvSpPr>
              <a:spLocks noChangeShapeType="1"/>
            </p:cNvSpPr>
            <p:nvPr/>
          </p:nvSpPr>
          <p:spPr bwMode="auto">
            <a:xfrm flipH="1" flipV="1">
              <a:off x="1553" y="1351"/>
              <a:ext cx="40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31" name="Line 755"/>
            <p:cNvSpPr>
              <a:spLocks noChangeShapeType="1"/>
            </p:cNvSpPr>
            <p:nvPr/>
          </p:nvSpPr>
          <p:spPr bwMode="auto">
            <a:xfrm flipH="1">
              <a:off x="1511" y="1351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32" name="Line 756"/>
            <p:cNvSpPr>
              <a:spLocks noChangeShapeType="1"/>
            </p:cNvSpPr>
            <p:nvPr/>
          </p:nvSpPr>
          <p:spPr bwMode="auto">
            <a:xfrm flipH="1" flipV="1">
              <a:off x="1469" y="1351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33" name="Line 757"/>
            <p:cNvSpPr>
              <a:spLocks noChangeShapeType="1"/>
            </p:cNvSpPr>
            <p:nvPr/>
          </p:nvSpPr>
          <p:spPr bwMode="auto">
            <a:xfrm flipH="1">
              <a:off x="1427" y="1351"/>
              <a:ext cx="38" cy="67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34" name="Line 758"/>
            <p:cNvSpPr>
              <a:spLocks noChangeShapeType="1"/>
            </p:cNvSpPr>
            <p:nvPr/>
          </p:nvSpPr>
          <p:spPr bwMode="auto">
            <a:xfrm flipH="1" flipV="1">
              <a:off x="1389" y="1351"/>
              <a:ext cx="38" cy="67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35" name="Line 759"/>
            <p:cNvSpPr>
              <a:spLocks noChangeShapeType="1"/>
            </p:cNvSpPr>
            <p:nvPr/>
          </p:nvSpPr>
          <p:spPr bwMode="auto">
            <a:xfrm flipH="1">
              <a:off x="1343" y="1351"/>
              <a:ext cx="28" cy="4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36" name="Line 760"/>
            <p:cNvSpPr>
              <a:spLocks noChangeShapeType="1"/>
            </p:cNvSpPr>
            <p:nvPr/>
          </p:nvSpPr>
          <p:spPr bwMode="auto">
            <a:xfrm flipH="1" flipV="1">
              <a:off x="1318" y="1351"/>
              <a:ext cx="25" cy="4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37" name="Line 761"/>
            <p:cNvSpPr>
              <a:spLocks noChangeShapeType="1"/>
            </p:cNvSpPr>
            <p:nvPr/>
          </p:nvSpPr>
          <p:spPr bwMode="auto">
            <a:xfrm flipH="1">
              <a:off x="1261" y="1351"/>
              <a:ext cx="13" cy="2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38" name="Line 762"/>
            <p:cNvSpPr>
              <a:spLocks noChangeShapeType="1"/>
            </p:cNvSpPr>
            <p:nvPr/>
          </p:nvSpPr>
          <p:spPr bwMode="auto">
            <a:xfrm flipH="1" flipV="1">
              <a:off x="1249" y="1351"/>
              <a:ext cx="12" cy="2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39" name="Line 763"/>
            <p:cNvSpPr>
              <a:spLocks noChangeShapeType="1"/>
            </p:cNvSpPr>
            <p:nvPr/>
          </p:nvSpPr>
          <p:spPr bwMode="auto">
            <a:xfrm flipH="1" flipV="1">
              <a:off x="1968" y="1999"/>
              <a:ext cx="41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40" name="Line 764"/>
            <p:cNvSpPr>
              <a:spLocks noChangeShapeType="1"/>
            </p:cNvSpPr>
            <p:nvPr/>
          </p:nvSpPr>
          <p:spPr bwMode="auto">
            <a:xfrm flipH="1">
              <a:off x="1926" y="1999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41" name="Line 765"/>
            <p:cNvSpPr>
              <a:spLocks noChangeShapeType="1"/>
            </p:cNvSpPr>
            <p:nvPr/>
          </p:nvSpPr>
          <p:spPr bwMode="auto">
            <a:xfrm flipH="1" flipV="1">
              <a:off x="1884" y="1999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42" name="Line 766"/>
            <p:cNvSpPr>
              <a:spLocks noChangeShapeType="1"/>
            </p:cNvSpPr>
            <p:nvPr/>
          </p:nvSpPr>
          <p:spPr bwMode="auto">
            <a:xfrm flipH="1">
              <a:off x="1842" y="1999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43" name="Line 767"/>
            <p:cNvSpPr>
              <a:spLocks noChangeShapeType="1"/>
            </p:cNvSpPr>
            <p:nvPr/>
          </p:nvSpPr>
          <p:spPr bwMode="auto">
            <a:xfrm flipH="1" flipV="1">
              <a:off x="1802" y="1999"/>
              <a:ext cx="40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44" name="Line 768"/>
            <p:cNvSpPr>
              <a:spLocks noChangeShapeType="1"/>
            </p:cNvSpPr>
            <p:nvPr/>
          </p:nvSpPr>
          <p:spPr bwMode="auto">
            <a:xfrm flipH="1">
              <a:off x="1760" y="1999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45" name="Line 769"/>
            <p:cNvSpPr>
              <a:spLocks noChangeShapeType="1"/>
            </p:cNvSpPr>
            <p:nvPr/>
          </p:nvSpPr>
          <p:spPr bwMode="auto">
            <a:xfrm flipH="1" flipV="1">
              <a:off x="1718" y="1999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46" name="Line 770"/>
            <p:cNvSpPr>
              <a:spLocks noChangeShapeType="1"/>
            </p:cNvSpPr>
            <p:nvPr/>
          </p:nvSpPr>
          <p:spPr bwMode="auto">
            <a:xfrm flipH="1">
              <a:off x="1676" y="1999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47" name="Line 771"/>
            <p:cNvSpPr>
              <a:spLocks noChangeShapeType="1"/>
            </p:cNvSpPr>
            <p:nvPr/>
          </p:nvSpPr>
          <p:spPr bwMode="auto">
            <a:xfrm flipH="1" flipV="1">
              <a:off x="1635" y="1999"/>
              <a:ext cx="41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48" name="Line 772"/>
            <p:cNvSpPr>
              <a:spLocks noChangeShapeType="1"/>
            </p:cNvSpPr>
            <p:nvPr/>
          </p:nvSpPr>
          <p:spPr bwMode="auto">
            <a:xfrm flipH="1">
              <a:off x="1593" y="1999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49" name="Line 773"/>
            <p:cNvSpPr>
              <a:spLocks noChangeShapeType="1"/>
            </p:cNvSpPr>
            <p:nvPr/>
          </p:nvSpPr>
          <p:spPr bwMode="auto">
            <a:xfrm flipH="1" flipV="1">
              <a:off x="1553" y="1999"/>
              <a:ext cx="40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50" name="Line 774"/>
            <p:cNvSpPr>
              <a:spLocks noChangeShapeType="1"/>
            </p:cNvSpPr>
            <p:nvPr/>
          </p:nvSpPr>
          <p:spPr bwMode="auto">
            <a:xfrm flipH="1">
              <a:off x="1511" y="1999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51" name="Line 775"/>
            <p:cNvSpPr>
              <a:spLocks noChangeShapeType="1"/>
            </p:cNvSpPr>
            <p:nvPr/>
          </p:nvSpPr>
          <p:spPr bwMode="auto">
            <a:xfrm flipH="1" flipV="1">
              <a:off x="1469" y="1999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52" name="Line 776"/>
            <p:cNvSpPr>
              <a:spLocks noChangeShapeType="1"/>
            </p:cNvSpPr>
            <p:nvPr/>
          </p:nvSpPr>
          <p:spPr bwMode="auto">
            <a:xfrm flipH="1">
              <a:off x="1427" y="1999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53" name="Line 777"/>
            <p:cNvSpPr>
              <a:spLocks noChangeShapeType="1"/>
            </p:cNvSpPr>
            <p:nvPr/>
          </p:nvSpPr>
          <p:spPr bwMode="auto">
            <a:xfrm flipH="1" flipV="1">
              <a:off x="1385" y="2015"/>
              <a:ext cx="33" cy="57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54" name="Line 778"/>
            <p:cNvSpPr>
              <a:spLocks noChangeShapeType="1"/>
            </p:cNvSpPr>
            <p:nvPr/>
          </p:nvSpPr>
          <p:spPr bwMode="auto">
            <a:xfrm flipH="1">
              <a:off x="1354" y="2015"/>
              <a:ext cx="31" cy="57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55" name="Line 779"/>
            <p:cNvSpPr>
              <a:spLocks noChangeShapeType="1"/>
            </p:cNvSpPr>
            <p:nvPr/>
          </p:nvSpPr>
          <p:spPr bwMode="auto">
            <a:xfrm flipH="1" flipV="1">
              <a:off x="1303" y="2039"/>
              <a:ext cx="18" cy="3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56" name="Line 780"/>
            <p:cNvSpPr>
              <a:spLocks noChangeShapeType="1"/>
            </p:cNvSpPr>
            <p:nvPr/>
          </p:nvSpPr>
          <p:spPr bwMode="auto">
            <a:xfrm flipH="1">
              <a:off x="1283" y="2039"/>
              <a:ext cx="20" cy="3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57" name="Line 781"/>
            <p:cNvSpPr>
              <a:spLocks noChangeShapeType="1"/>
            </p:cNvSpPr>
            <p:nvPr/>
          </p:nvSpPr>
          <p:spPr bwMode="auto">
            <a:xfrm flipH="1" flipV="1">
              <a:off x="1926" y="1424"/>
              <a:ext cx="42" cy="5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58" name="Line 782"/>
            <p:cNvSpPr>
              <a:spLocks noChangeShapeType="1"/>
            </p:cNvSpPr>
            <p:nvPr/>
          </p:nvSpPr>
          <p:spPr bwMode="auto">
            <a:xfrm flipH="1" flipV="1">
              <a:off x="1884" y="1351"/>
              <a:ext cx="42" cy="72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59" name="Line 783"/>
            <p:cNvSpPr>
              <a:spLocks noChangeShapeType="1"/>
            </p:cNvSpPr>
            <p:nvPr/>
          </p:nvSpPr>
          <p:spPr bwMode="auto">
            <a:xfrm>
              <a:off x="1968" y="1351"/>
              <a:ext cx="41" cy="72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60" name="Line 784"/>
            <p:cNvSpPr>
              <a:spLocks noChangeShapeType="1"/>
            </p:cNvSpPr>
            <p:nvPr/>
          </p:nvSpPr>
          <p:spPr bwMode="auto">
            <a:xfrm flipH="1" flipV="1">
              <a:off x="1842" y="1424"/>
              <a:ext cx="42" cy="5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61" name="Line 785"/>
            <p:cNvSpPr>
              <a:spLocks noChangeShapeType="1"/>
            </p:cNvSpPr>
            <p:nvPr/>
          </p:nvSpPr>
          <p:spPr bwMode="auto">
            <a:xfrm flipH="1" flipV="1">
              <a:off x="1802" y="1351"/>
              <a:ext cx="40" cy="72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62" name="Line 786"/>
            <p:cNvSpPr>
              <a:spLocks noChangeShapeType="1"/>
            </p:cNvSpPr>
            <p:nvPr/>
          </p:nvSpPr>
          <p:spPr bwMode="auto">
            <a:xfrm flipH="1" flipV="1">
              <a:off x="1760" y="1424"/>
              <a:ext cx="42" cy="5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63" name="Line 787"/>
            <p:cNvSpPr>
              <a:spLocks noChangeShapeType="1"/>
            </p:cNvSpPr>
            <p:nvPr/>
          </p:nvSpPr>
          <p:spPr bwMode="auto">
            <a:xfrm flipH="1" flipV="1">
              <a:off x="1718" y="1351"/>
              <a:ext cx="42" cy="72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64" name="Line 788"/>
            <p:cNvSpPr>
              <a:spLocks noChangeShapeType="1"/>
            </p:cNvSpPr>
            <p:nvPr/>
          </p:nvSpPr>
          <p:spPr bwMode="auto">
            <a:xfrm flipH="1" flipV="1">
              <a:off x="1676" y="1424"/>
              <a:ext cx="42" cy="5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65" name="Line 789"/>
            <p:cNvSpPr>
              <a:spLocks noChangeShapeType="1"/>
            </p:cNvSpPr>
            <p:nvPr/>
          </p:nvSpPr>
          <p:spPr bwMode="auto">
            <a:xfrm flipH="1" flipV="1">
              <a:off x="1635" y="1351"/>
              <a:ext cx="41" cy="72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66" name="Line 790"/>
            <p:cNvSpPr>
              <a:spLocks noChangeShapeType="1"/>
            </p:cNvSpPr>
            <p:nvPr/>
          </p:nvSpPr>
          <p:spPr bwMode="auto">
            <a:xfrm flipH="1" flipV="1">
              <a:off x="1593" y="1424"/>
              <a:ext cx="42" cy="5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67" name="Line 791"/>
            <p:cNvSpPr>
              <a:spLocks noChangeShapeType="1"/>
            </p:cNvSpPr>
            <p:nvPr/>
          </p:nvSpPr>
          <p:spPr bwMode="auto">
            <a:xfrm flipH="1" flipV="1">
              <a:off x="1553" y="1351"/>
              <a:ext cx="40" cy="72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68" name="Line 792"/>
            <p:cNvSpPr>
              <a:spLocks noChangeShapeType="1"/>
            </p:cNvSpPr>
            <p:nvPr/>
          </p:nvSpPr>
          <p:spPr bwMode="auto">
            <a:xfrm flipH="1" flipV="1">
              <a:off x="1511" y="1424"/>
              <a:ext cx="42" cy="5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69" name="Line 793"/>
            <p:cNvSpPr>
              <a:spLocks noChangeShapeType="1"/>
            </p:cNvSpPr>
            <p:nvPr/>
          </p:nvSpPr>
          <p:spPr bwMode="auto">
            <a:xfrm flipH="1" flipV="1">
              <a:off x="1469" y="1351"/>
              <a:ext cx="42" cy="72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70" name="Line 794"/>
            <p:cNvSpPr>
              <a:spLocks noChangeShapeType="1"/>
            </p:cNvSpPr>
            <p:nvPr/>
          </p:nvSpPr>
          <p:spPr bwMode="auto">
            <a:xfrm flipH="1" flipV="1">
              <a:off x="1427" y="1424"/>
              <a:ext cx="42" cy="5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71" name="Line 795"/>
            <p:cNvSpPr>
              <a:spLocks noChangeShapeType="1"/>
            </p:cNvSpPr>
            <p:nvPr/>
          </p:nvSpPr>
          <p:spPr bwMode="auto">
            <a:xfrm flipH="1" flipV="1">
              <a:off x="1389" y="1351"/>
              <a:ext cx="38" cy="72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72" name="Line 796"/>
            <p:cNvSpPr>
              <a:spLocks noChangeShapeType="1"/>
            </p:cNvSpPr>
            <p:nvPr/>
          </p:nvSpPr>
          <p:spPr bwMode="auto">
            <a:xfrm flipH="1" flipV="1">
              <a:off x="1343" y="1396"/>
              <a:ext cx="42" cy="619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73" name="Line 797"/>
            <p:cNvSpPr>
              <a:spLocks noChangeShapeType="1"/>
            </p:cNvSpPr>
            <p:nvPr/>
          </p:nvSpPr>
          <p:spPr bwMode="auto">
            <a:xfrm flipH="1" flipV="1">
              <a:off x="1318" y="1351"/>
              <a:ext cx="36" cy="72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74" name="Line 798"/>
            <p:cNvSpPr>
              <a:spLocks noChangeShapeType="1"/>
            </p:cNvSpPr>
            <p:nvPr/>
          </p:nvSpPr>
          <p:spPr bwMode="auto">
            <a:xfrm flipH="1" flipV="1">
              <a:off x="1261" y="1373"/>
              <a:ext cx="42" cy="66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75" name="Line 799"/>
            <p:cNvSpPr>
              <a:spLocks noChangeShapeType="1"/>
            </p:cNvSpPr>
            <p:nvPr/>
          </p:nvSpPr>
          <p:spPr bwMode="auto">
            <a:xfrm flipH="1" flipV="1">
              <a:off x="1249" y="1351"/>
              <a:ext cx="34" cy="72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76" name="Freeform 800"/>
            <p:cNvSpPr>
              <a:spLocks/>
            </p:cNvSpPr>
            <p:nvPr/>
          </p:nvSpPr>
          <p:spPr bwMode="auto">
            <a:xfrm>
              <a:off x="908" y="1711"/>
              <a:ext cx="75" cy="361"/>
            </a:xfrm>
            <a:custGeom>
              <a:avLst/>
              <a:gdLst>
                <a:gd name="T0" fmla="*/ 0 w 287"/>
                <a:gd name="T1" fmla="*/ 0 h 1386"/>
                <a:gd name="T2" fmla="*/ 22 w 287"/>
                <a:gd name="T3" fmla="*/ 22 h 1386"/>
                <a:gd name="T4" fmla="*/ 43 w 287"/>
                <a:gd name="T5" fmla="*/ 44 h 1386"/>
                <a:gd name="T6" fmla="*/ 63 w 287"/>
                <a:gd name="T7" fmla="*/ 67 h 1386"/>
                <a:gd name="T8" fmla="*/ 82 w 287"/>
                <a:gd name="T9" fmla="*/ 90 h 1386"/>
                <a:gd name="T10" fmla="*/ 99 w 287"/>
                <a:gd name="T11" fmla="*/ 115 h 1386"/>
                <a:gd name="T12" fmla="*/ 116 w 287"/>
                <a:gd name="T13" fmla="*/ 139 h 1386"/>
                <a:gd name="T14" fmla="*/ 133 w 287"/>
                <a:gd name="T15" fmla="*/ 163 h 1386"/>
                <a:gd name="T16" fmla="*/ 147 w 287"/>
                <a:gd name="T17" fmla="*/ 188 h 1386"/>
                <a:gd name="T18" fmla="*/ 161 w 287"/>
                <a:gd name="T19" fmla="*/ 213 h 1386"/>
                <a:gd name="T20" fmla="*/ 176 w 287"/>
                <a:gd name="T21" fmla="*/ 238 h 1386"/>
                <a:gd name="T22" fmla="*/ 188 w 287"/>
                <a:gd name="T23" fmla="*/ 264 h 1386"/>
                <a:gd name="T24" fmla="*/ 200 w 287"/>
                <a:gd name="T25" fmla="*/ 289 h 1386"/>
                <a:gd name="T26" fmla="*/ 211 w 287"/>
                <a:gd name="T27" fmla="*/ 315 h 1386"/>
                <a:gd name="T28" fmla="*/ 221 w 287"/>
                <a:gd name="T29" fmla="*/ 341 h 1386"/>
                <a:gd name="T30" fmla="*/ 231 w 287"/>
                <a:gd name="T31" fmla="*/ 367 h 1386"/>
                <a:gd name="T32" fmla="*/ 239 w 287"/>
                <a:gd name="T33" fmla="*/ 393 h 1386"/>
                <a:gd name="T34" fmla="*/ 247 w 287"/>
                <a:gd name="T35" fmla="*/ 420 h 1386"/>
                <a:gd name="T36" fmla="*/ 254 w 287"/>
                <a:gd name="T37" fmla="*/ 445 h 1386"/>
                <a:gd name="T38" fmla="*/ 261 w 287"/>
                <a:gd name="T39" fmla="*/ 472 h 1386"/>
                <a:gd name="T40" fmla="*/ 266 w 287"/>
                <a:gd name="T41" fmla="*/ 497 h 1386"/>
                <a:gd name="T42" fmla="*/ 272 w 287"/>
                <a:gd name="T43" fmla="*/ 524 h 1386"/>
                <a:gd name="T44" fmla="*/ 275 w 287"/>
                <a:gd name="T45" fmla="*/ 549 h 1386"/>
                <a:gd name="T46" fmla="*/ 280 w 287"/>
                <a:gd name="T47" fmla="*/ 574 h 1386"/>
                <a:gd name="T48" fmla="*/ 282 w 287"/>
                <a:gd name="T49" fmla="*/ 600 h 1386"/>
                <a:gd name="T50" fmla="*/ 286 w 287"/>
                <a:gd name="T51" fmla="*/ 651 h 1386"/>
                <a:gd name="T52" fmla="*/ 287 w 287"/>
                <a:gd name="T53" fmla="*/ 675 h 1386"/>
                <a:gd name="T54" fmla="*/ 287 w 287"/>
                <a:gd name="T55" fmla="*/ 699 h 1386"/>
                <a:gd name="T56" fmla="*/ 287 w 287"/>
                <a:gd name="T57" fmla="*/ 722 h 1386"/>
                <a:gd name="T58" fmla="*/ 286 w 287"/>
                <a:gd name="T59" fmla="*/ 747 h 1386"/>
                <a:gd name="T60" fmla="*/ 285 w 287"/>
                <a:gd name="T61" fmla="*/ 770 h 1386"/>
                <a:gd name="T62" fmla="*/ 283 w 287"/>
                <a:gd name="T63" fmla="*/ 792 h 1386"/>
                <a:gd name="T64" fmla="*/ 281 w 287"/>
                <a:gd name="T65" fmla="*/ 814 h 1386"/>
                <a:gd name="T66" fmla="*/ 278 w 287"/>
                <a:gd name="T67" fmla="*/ 836 h 1386"/>
                <a:gd name="T68" fmla="*/ 274 w 287"/>
                <a:gd name="T69" fmla="*/ 857 h 1386"/>
                <a:gd name="T70" fmla="*/ 271 w 287"/>
                <a:gd name="T71" fmla="*/ 877 h 1386"/>
                <a:gd name="T72" fmla="*/ 266 w 287"/>
                <a:gd name="T73" fmla="*/ 897 h 1386"/>
                <a:gd name="T74" fmla="*/ 261 w 287"/>
                <a:gd name="T75" fmla="*/ 917 h 1386"/>
                <a:gd name="T76" fmla="*/ 250 w 287"/>
                <a:gd name="T77" fmla="*/ 955 h 1386"/>
                <a:gd name="T78" fmla="*/ 236 w 287"/>
                <a:gd name="T79" fmla="*/ 990 h 1386"/>
                <a:gd name="T80" fmla="*/ 221 w 287"/>
                <a:gd name="T81" fmla="*/ 1025 h 1386"/>
                <a:gd name="T82" fmla="*/ 204 w 287"/>
                <a:gd name="T83" fmla="*/ 1060 h 1386"/>
                <a:gd name="T84" fmla="*/ 187 w 287"/>
                <a:gd name="T85" fmla="*/ 1093 h 1386"/>
                <a:gd name="T86" fmla="*/ 168 w 287"/>
                <a:gd name="T87" fmla="*/ 1127 h 1386"/>
                <a:gd name="T88" fmla="*/ 147 w 287"/>
                <a:gd name="T89" fmla="*/ 1160 h 1386"/>
                <a:gd name="T90" fmla="*/ 125 w 287"/>
                <a:gd name="T91" fmla="*/ 1194 h 1386"/>
                <a:gd name="T92" fmla="*/ 102 w 287"/>
                <a:gd name="T93" fmla="*/ 1230 h 1386"/>
                <a:gd name="T94" fmla="*/ 77 w 287"/>
                <a:gd name="T95" fmla="*/ 1266 h 1386"/>
                <a:gd name="T96" fmla="*/ 53 w 287"/>
                <a:gd name="T97" fmla="*/ 1304 h 1386"/>
                <a:gd name="T98" fmla="*/ 26 w 287"/>
                <a:gd name="T99" fmla="*/ 1344 h 1386"/>
                <a:gd name="T100" fmla="*/ 0 w 287"/>
                <a:gd name="T101" fmla="*/ 1386 h 1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87" h="1386">
                  <a:moveTo>
                    <a:pt x="0" y="0"/>
                  </a:moveTo>
                  <a:lnTo>
                    <a:pt x="22" y="22"/>
                  </a:lnTo>
                  <a:lnTo>
                    <a:pt x="43" y="44"/>
                  </a:lnTo>
                  <a:lnTo>
                    <a:pt x="63" y="67"/>
                  </a:lnTo>
                  <a:lnTo>
                    <a:pt x="82" y="90"/>
                  </a:lnTo>
                  <a:lnTo>
                    <a:pt x="99" y="115"/>
                  </a:lnTo>
                  <a:lnTo>
                    <a:pt x="116" y="139"/>
                  </a:lnTo>
                  <a:lnTo>
                    <a:pt x="133" y="163"/>
                  </a:lnTo>
                  <a:lnTo>
                    <a:pt x="147" y="188"/>
                  </a:lnTo>
                  <a:lnTo>
                    <a:pt x="161" y="213"/>
                  </a:lnTo>
                  <a:lnTo>
                    <a:pt x="176" y="238"/>
                  </a:lnTo>
                  <a:lnTo>
                    <a:pt x="188" y="264"/>
                  </a:lnTo>
                  <a:lnTo>
                    <a:pt x="200" y="289"/>
                  </a:lnTo>
                  <a:lnTo>
                    <a:pt x="211" y="315"/>
                  </a:lnTo>
                  <a:lnTo>
                    <a:pt x="221" y="341"/>
                  </a:lnTo>
                  <a:lnTo>
                    <a:pt x="231" y="367"/>
                  </a:lnTo>
                  <a:lnTo>
                    <a:pt x="239" y="393"/>
                  </a:lnTo>
                  <a:lnTo>
                    <a:pt x="247" y="420"/>
                  </a:lnTo>
                  <a:lnTo>
                    <a:pt x="254" y="445"/>
                  </a:lnTo>
                  <a:lnTo>
                    <a:pt x="261" y="472"/>
                  </a:lnTo>
                  <a:lnTo>
                    <a:pt x="266" y="497"/>
                  </a:lnTo>
                  <a:lnTo>
                    <a:pt x="272" y="524"/>
                  </a:lnTo>
                  <a:lnTo>
                    <a:pt x="275" y="549"/>
                  </a:lnTo>
                  <a:lnTo>
                    <a:pt x="280" y="574"/>
                  </a:lnTo>
                  <a:lnTo>
                    <a:pt x="282" y="600"/>
                  </a:lnTo>
                  <a:lnTo>
                    <a:pt x="286" y="651"/>
                  </a:lnTo>
                  <a:lnTo>
                    <a:pt x="287" y="675"/>
                  </a:lnTo>
                  <a:lnTo>
                    <a:pt x="287" y="699"/>
                  </a:lnTo>
                  <a:lnTo>
                    <a:pt x="287" y="722"/>
                  </a:lnTo>
                  <a:lnTo>
                    <a:pt x="286" y="747"/>
                  </a:lnTo>
                  <a:lnTo>
                    <a:pt x="285" y="770"/>
                  </a:lnTo>
                  <a:lnTo>
                    <a:pt x="283" y="792"/>
                  </a:lnTo>
                  <a:lnTo>
                    <a:pt x="281" y="814"/>
                  </a:lnTo>
                  <a:lnTo>
                    <a:pt x="278" y="836"/>
                  </a:lnTo>
                  <a:lnTo>
                    <a:pt x="274" y="857"/>
                  </a:lnTo>
                  <a:lnTo>
                    <a:pt x="271" y="877"/>
                  </a:lnTo>
                  <a:lnTo>
                    <a:pt x="266" y="897"/>
                  </a:lnTo>
                  <a:lnTo>
                    <a:pt x="261" y="917"/>
                  </a:lnTo>
                  <a:lnTo>
                    <a:pt x="250" y="955"/>
                  </a:lnTo>
                  <a:lnTo>
                    <a:pt x="236" y="990"/>
                  </a:lnTo>
                  <a:lnTo>
                    <a:pt x="221" y="1025"/>
                  </a:lnTo>
                  <a:lnTo>
                    <a:pt x="204" y="1060"/>
                  </a:lnTo>
                  <a:lnTo>
                    <a:pt x="187" y="1093"/>
                  </a:lnTo>
                  <a:lnTo>
                    <a:pt x="168" y="1127"/>
                  </a:lnTo>
                  <a:lnTo>
                    <a:pt x="147" y="1160"/>
                  </a:lnTo>
                  <a:lnTo>
                    <a:pt x="125" y="1194"/>
                  </a:lnTo>
                  <a:lnTo>
                    <a:pt x="102" y="1230"/>
                  </a:lnTo>
                  <a:lnTo>
                    <a:pt x="77" y="1266"/>
                  </a:lnTo>
                  <a:lnTo>
                    <a:pt x="53" y="1304"/>
                  </a:lnTo>
                  <a:lnTo>
                    <a:pt x="26" y="1344"/>
                  </a:lnTo>
                  <a:lnTo>
                    <a:pt x="0" y="138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77" name="Freeform 801"/>
            <p:cNvSpPr>
              <a:spLocks/>
            </p:cNvSpPr>
            <p:nvPr/>
          </p:nvSpPr>
          <p:spPr bwMode="auto">
            <a:xfrm>
              <a:off x="834" y="1711"/>
              <a:ext cx="74" cy="361"/>
            </a:xfrm>
            <a:custGeom>
              <a:avLst/>
              <a:gdLst>
                <a:gd name="T0" fmla="*/ 286 w 286"/>
                <a:gd name="T1" fmla="*/ 0 h 1386"/>
                <a:gd name="T2" fmla="*/ 265 w 286"/>
                <a:gd name="T3" fmla="*/ 22 h 1386"/>
                <a:gd name="T4" fmla="*/ 244 w 286"/>
                <a:gd name="T5" fmla="*/ 44 h 1386"/>
                <a:gd name="T6" fmla="*/ 224 w 286"/>
                <a:gd name="T7" fmla="*/ 67 h 1386"/>
                <a:gd name="T8" fmla="*/ 205 w 286"/>
                <a:gd name="T9" fmla="*/ 90 h 1386"/>
                <a:gd name="T10" fmla="*/ 188 w 286"/>
                <a:gd name="T11" fmla="*/ 115 h 1386"/>
                <a:gd name="T12" fmla="*/ 171 w 286"/>
                <a:gd name="T13" fmla="*/ 139 h 1386"/>
                <a:gd name="T14" fmla="*/ 154 w 286"/>
                <a:gd name="T15" fmla="*/ 163 h 1386"/>
                <a:gd name="T16" fmla="*/ 139 w 286"/>
                <a:gd name="T17" fmla="*/ 188 h 1386"/>
                <a:gd name="T18" fmla="*/ 125 w 286"/>
                <a:gd name="T19" fmla="*/ 213 h 1386"/>
                <a:gd name="T20" fmla="*/ 111 w 286"/>
                <a:gd name="T21" fmla="*/ 238 h 1386"/>
                <a:gd name="T22" fmla="*/ 99 w 286"/>
                <a:gd name="T23" fmla="*/ 264 h 1386"/>
                <a:gd name="T24" fmla="*/ 87 w 286"/>
                <a:gd name="T25" fmla="*/ 289 h 1386"/>
                <a:gd name="T26" fmla="*/ 76 w 286"/>
                <a:gd name="T27" fmla="*/ 315 h 1386"/>
                <a:gd name="T28" fmla="*/ 66 w 286"/>
                <a:gd name="T29" fmla="*/ 341 h 1386"/>
                <a:gd name="T30" fmla="*/ 56 w 286"/>
                <a:gd name="T31" fmla="*/ 367 h 1386"/>
                <a:gd name="T32" fmla="*/ 47 w 286"/>
                <a:gd name="T33" fmla="*/ 393 h 1386"/>
                <a:gd name="T34" fmla="*/ 39 w 286"/>
                <a:gd name="T35" fmla="*/ 420 h 1386"/>
                <a:gd name="T36" fmla="*/ 33 w 286"/>
                <a:gd name="T37" fmla="*/ 445 h 1386"/>
                <a:gd name="T38" fmla="*/ 26 w 286"/>
                <a:gd name="T39" fmla="*/ 472 h 1386"/>
                <a:gd name="T40" fmla="*/ 21 w 286"/>
                <a:gd name="T41" fmla="*/ 497 h 1386"/>
                <a:gd name="T42" fmla="*/ 15 w 286"/>
                <a:gd name="T43" fmla="*/ 524 h 1386"/>
                <a:gd name="T44" fmla="*/ 11 w 286"/>
                <a:gd name="T45" fmla="*/ 549 h 1386"/>
                <a:gd name="T46" fmla="*/ 7 w 286"/>
                <a:gd name="T47" fmla="*/ 574 h 1386"/>
                <a:gd name="T48" fmla="*/ 5 w 286"/>
                <a:gd name="T49" fmla="*/ 600 h 1386"/>
                <a:gd name="T50" fmla="*/ 1 w 286"/>
                <a:gd name="T51" fmla="*/ 651 h 1386"/>
                <a:gd name="T52" fmla="*/ 0 w 286"/>
                <a:gd name="T53" fmla="*/ 675 h 1386"/>
                <a:gd name="T54" fmla="*/ 0 w 286"/>
                <a:gd name="T55" fmla="*/ 699 h 1386"/>
                <a:gd name="T56" fmla="*/ 0 w 286"/>
                <a:gd name="T57" fmla="*/ 722 h 1386"/>
                <a:gd name="T58" fmla="*/ 0 w 286"/>
                <a:gd name="T59" fmla="*/ 747 h 1386"/>
                <a:gd name="T60" fmla="*/ 2 w 286"/>
                <a:gd name="T61" fmla="*/ 770 h 1386"/>
                <a:gd name="T62" fmla="*/ 3 w 286"/>
                <a:gd name="T63" fmla="*/ 792 h 1386"/>
                <a:gd name="T64" fmla="*/ 6 w 286"/>
                <a:gd name="T65" fmla="*/ 814 h 1386"/>
                <a:gd name="T66" fmla="*/ 8 w 286"/>
                <a:gd name="T67" fmla="*/ 836 h 1386"/>
                <a:gd name="T68" fmla="*/ 13 w 286"/>
                <a:gd name="T69" fmla="*/ 857 h 1386"/>
                <a:gd name="T70" fmla="*/ 16 w 286"/>
                <a:gd name="T71" fmla="*/ 877 h 1386"/>
                <a:gd name="T72" fmla="*/ 21 w 286"/>
                <a:gd name="T73" fmla="*/ 897 h 1386"/>
                <a:gd name="T74" fmla="*/ 26 w 286"/>
                <a:gd name="T75" fmla="*/ 917 h 1386"/>
                <a:gd name="T76" fmla="*/ 37 w 286"/>
                <a:gd name="T77" fmla="*/ 955 h 1386"/>
                <a:gd name="T78" fmla="*/ 50 w 286"/>
                <a:gd name="T79" fmla="*/ 990 h 1386"/>
                <a:gd name="T80" fmla="*/ 66 w 286"/>
                <a:gd name="T81" fmla="*/ 1025 h 1386"/>
                <a:gd name="T82" fmla="*/ 81 w 286"/>
                <a:gd name="T83" fmla="*/ 1060 h 1386"/>
                <a:gd name="T84" fmla="*/ 100 w 286"/>
                <a:gd name="T85" fmla="*/ 1093 h 1386"/>
                <a:gd name="T86" fmla="*/ 119 w 286"/>
                <a:gd name="T87" fmla="*/ 1127 h 1386"/>
                <a:gd name="T88" fmla="*/ 140 w 286"/>
                <a:gd name="T89" fmla="*/ 1160 h 1386"/>
                <a:gd name="T90" fmla="*/ 162 w 286"/>
                <a:gd name="T91" fmla="*/ 1194 h 1386"/>
                <a:gd name="T92" fmla="*/ 185 w 286"/>
                <a:gd name="T93" fmla="*/ 1230 h 1386"/>
                <a:gd name="T94" fmla="*/ 209 w 286"/>
                <a:gd name="T95" fmla="*/ 1266 h 1386"/>
                <a:gd name="T96" fmla="*/ 234 w 286"/>
                <a:gd name="T97" fmla="*/ 1304 h 1386"/>
                <a:gd name="T98" fmla="*/ 259 w 286"/>
                <a:gd name="T99" fmla="*/ 1344 h 1386"/>
                <a:gd name="T100" fmla="*/ 286 w 286"/>
                <a:gd name="T101" fmla="*/ 1386 h 1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86" h="1386">
                  <a:moveTo>
                    <a:pt x="286" y="0"/>
                  </a:moveTo>
                  <a:lnTo>
                    <a:pt x="265" y="22"/>
                  </a:lnTo>
                  <a:lnTo>
                    <a:pt x="244" y="44"/>
                  </a:lnTo>
                  <a:lnTo>
                    <a:pt x="224" y="67"/>
                  </a:lnTo>
                  <a:lnTo>
                    <a:pt x="205" y="90"/>
                  </a:lnTo>
                  <a:lnTo>
                    <a:pt x="188" y="115"/>
                  </a:lnTo>
                  <a:lnTo>
                    <a:pt x="171" y="139"/>
                  </a:lnTo>
                  <a:lnTo>
                    <a:pt x="154" y="163"/>
                  </a:lnTo>
                  <a:lnTo>
                    <a:pt x="139" y="188"/>
                  </a:lnTo>
                  <a:lnTo>
                    <a:pt x="125" y="213"/>
                  </a:lnTo>
                  <a:lnTo>
                    <a:pt x="111" y="238"/>
                  </a:lnTo>
                  <a:lnTo>
                    <a:pt x="99" y="264"/>
                  </a:lnTo>
                  <a:lnTo>
                    <a:pt x="87" y="289"/>
                  </a:lnTo>
                  <a:lnTo>
                    <a:pt x="76" y="315"/>
                  </a:lnTo>
                  <a:lnTo>
                    <a:pt x="66" y="341"/>
                  </a:lnTo>
                  <a:lnTo>
                    <a:pt x="56" y="367"/>
                  </a:lnTo>
                  <a:lnTo>
                    <a:pt x="47" y="393"/>
                  </a:lnTo>
                  <a:lnTo>
                    <a:pt x="39" y="420"/>
                  </a:lnTo>
                  <a:lnTo>
                    <a:pt x="33" y="445"/>
                  </a:lnTo>
                  <a:lnTo>
                    <a:pt x="26" y="472"/>
                  </a:lnTo>
                  <a:lnTo>
                    <a:pt x="21" y="497"/>
                  </a:lnTo>
                  <a:lnTo>
                    <a:pt x="15" y="524"/>
                  </a:lnTo>
                  <a:lnTo>
                    <a:pt x="11" y="549"/>
                  </a:lnTo>
                  <a:lnTo>
                    <a:pt x="7" y="574"/>
                  </a:lnTo>
                  <a:lnTo>
                    <a:pt x="5" y="600"/>
                  </a:lnTo>
                  <a:lnTo>
                    <a:pt x="1" y="651"/>
                  </a:lnTo>
                  <a:lnTo>
                    <a:pt x="0" y="675"/>
                  </a:lnTo>
                  <a:lnTo>
                    <a:pt x="0" y="699"/>
                  </a:lnTo>
                  <a:lnTo>
                    <a:pt x="0" y="722"/>
                  </a:lnTo>
                  <a:lnTo>
                    <a:pt x="0" y="747"/>
                  </a:lnTo>
                  <a:lnTo>
                    <a:pt x="2" y="770"/>
                  </a:lnTo>
                  <a:lnTo>
                    <a:pt x="3" y="792"/>
                  </a:lnTo>
                  <a:lnTo>
                    <a:pt x="6" y="814"/>
                  </a:lnTo>
                  <a:lnTo>
                    <a:pt x="8" y="836"/>
                  </a:lnTo>
                  <a:lnTo>
                    <a:pt x="13" y="857"/>
                  </a:lnTo>
                  <a:lnTo>
                    <a:pt x="16" y="877"/>
                  </a:lnTo>
                  <a:lnTo>
                    <a:pt x="21" y="897"/>
                  </a:lnTo>
                  <a:lnTo>
                    <a:pt x="26" y="917"/>
                  </a:lnTo>
                  <a:lnTo>
                    <a:pt x="37" y="955"/>
                  </a:lnTo>
                  <a:lnTo>
                    <a:pt x="50" y="990"/>
                  </a:lnTo>
                  <a:lnTo>
                    <a:pt x="66" y="1025"/>
                  </a:lnTo>
                  <a:lnTo>
                    <a:pt x="81" y="1060"/>
                  </a:lnTo>
                  <a:lnTo>
                    <a:pt x="100" y="1093"/>
                  </a:lnTo>
                  <a:lnTo>
                    <a:pt x="119" y="1127"/>
                  </a:lnTo>
                  <a:lnTo>
                    <a:pt x="140" y="1160"/>
                  </a:lnTo>
                  <a:lnTo>
                    <a:pt x="162" y="1194"/>
                  </a:lnTo>
                  <a:lnTo>
                    <a:pt x="185" y="1230"/>
                  </a:lnTo>
                  <a:lnTo>
                    <a:pt x="209" y="1266"/>
                  </a:lnTo>
                  <a:lnTo>
                    <a:pt x="234" y="1304"/>
                  </a:lnTo>
                  <a:lnTo>
                    <a:pt x="259" y="1344"/>
                  </a:lnTo>
                  <a:lnTo>
                    <a:pt x="286" y="138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78" name="Line 802"/>
            <p:cNvSpPr>
              <a:spLocks noChangeShapeType="1"/>
            </p:cNvSpPr>
            <p:nvPr/>
          </p:nvSpPr>
          <p:spPr bwMode="auto">
            <a:xfrm>
              <a:off x="888" y="1733"/>
              <a:ext cx="82" cy="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79" name="Line 803"/>
            <p:cNvSpPr>
              <a:spLocks noChangeShapeType="1"/>
            </p:cNvSpPr>
            <p:nvPr/>
          </p:nvSpPr>
          <p:spPr bwMode="auto">
            <a:xfrm>
              <a:off x="866" y="1768"/>
              <a:ext cx="117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80" name="Line 804"/>
            <p:cNvSpPr>
              <a:spLocks noChangeShapeType="1"/>
            </p:cNvSpPr>
            <p:nvPr/>
          </p:nvSpPr>
          <p:spPr bwMode="auto">
            <a:xfrm>
              <a:off x="848" y="1806"/>
              <a:ext cx="131" cy="1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81" name="Line 805"/>
            <p:cNvSpPr>
              <a:spLocks noChangeShapeType="1"/>
            </p:cNvSpPr>
            <p:nvPr/>
          </p:nvSpPr>
          <p:spPr bwMode="auto">
            <a:xfrm>
              <a:off x="837" y="1852"/>
              <a:ext cx="128" cy="1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82" name="Line 806"/>
            <p:cNvSpPr>
              <a:spLocks noChangeShapeType="1"/>
            </p:cNvSpPr>
            <p:nvPr/>
          </p:nvSpPr>
          <p:spPr bwMode="auto">
            <a:xfrm>
              <a:off x="834" y="1904"/>
              <a:ext cx="111" cy="1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83" name="Line 807"/>
            <p:cNvSpPr>
              <a:spLocks noChangeShapeType="1"/>
            </p:cNvSpPr>
            <p:nvPr/>
          </p:nvSpPr>
          <p:spPr bwMode="auto">
            <a:xfrm>
              <a:off x="852" y="1979"/>
              <a:ext cx="71" cy="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84" name="Line 808"/>
            <p:cNvSpPr>
              <a:spLocks noChangeShapeType="1"/>
            </p:cNvSpPr>
            <p:nvPr/>
          </p:nvSpPr>
          <p:spPr bwMode="auto">
            <a:xfrm flipH="1" flipV="1">
              <a:off x="1220" y="2061"/>
              <a:ext cx="5" cy="1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85" name="Line 809"/>
            <p:cNvSpPr>
              <a:spLocks noChangeShapeType="1"/>
            </p:cNvSpPr>
            <p:nvPr/>
          </p:nvSpPr>
          <p:spPr bwMode="auto">
            <a:xfrm flipH="1">
              <a:off x="1212" y="2061"/>
              <a:ext cx="8" cy="1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86" name="Line 810"/>
            <p:cNvSpPr>
              <a:spLocks noChangeShapeType="1"/>
            </p:cNvSpPr>
            <p:nvPr/>
          </p:nvSpPr>
          <p:spPr bwMode="auto">
            <a:xfrm>
              <a:off x="823" y="1711"/>
              <a:ext cx="16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87" name="Line 811"/>
            <p:cNvSpPr>
              <a:spLocks noChangeShapeType="1"/>
            </p:cNvSpPr>
            <p:nvPr/>
          </p:nvSpPr>
          <p:spPr bwMode="auto">
            <a:xfrm>
              <a:off x="1014" y="1711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88" name="Line 812"/>
            <p:cNvSpPr>
              <a:spLocks noChangeShapeType="1"/>
            </p:cNvSpPr>
            <p:nvPr/>
          </p:nvSpPr>
          <p:spPr bwMode="auto">
            <a:xfrm>
              <a:off x="1063" y="1711"/>
              <a:ext cx="2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89" name="Line 813"/>
            <p:cNvSpPr>
              <a:spLocks noChangeShapeType="1"/>
            </p:cNvSpPr>
            <p:nvPr/>
          </p:nvSpPr>
          <p:spPr bwMode="auto">
            <a:xfrm>
              <a:off x="1305" y="1711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90" name="Line 814"/>
            <p:cNvSpPr>
              <a:spLocks noChangeShapeType="1"/>
            </p:cNvSpPr>
            <p:nvPr/>
          </p:nvSpPr>
          <p:spPr bwMode="auto">
            <a:xfrm>
              <a:off x="1354" y="1711"/>
              <a:ext cx="2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91" name="Line 815"/>
            <p:cNvSpPr>
              <a:spLocks noChangeShapeType="1"/>
            </p:cNvSpPr>
            <p:nvPr/>
          </p:nvSpPr>
          <p:spPr bwMode="auto">
            <a:xfrm>
              <a:off x="1598" y="1711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92" name="Line 816"/>
            <p:cNvSpPr>
              <a:spLocks noChangeShapeType="1"/>
            </p:cNvSpPr>
            <p:nvPr/>
          </p:nvSpPr>
          <p:spPr bwMode="auto">
            <a:xfrm>
              <a:off x="1645" y="1711"/>
              <a:ext cx="2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93" name="Line 817"/>
            <p:cNvSpPr>
              <a:spLocks noChangeShapeType="1"/>
            </p:cNvSpPr>
            <p:nvPr/>
          </p:nvSpPr>
          <p:spPr bwMode="auto">
            <a:xfrm>
              <a:off x="1889" y="1711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94" name="Line 818"/>
            <p:cNvSpPr>
              <a:spLocks noChangeShapeType="1"/>
            </p:cNvSpPr>
            <p:nvPr/>
          </p:nvSpPr>
          <p:spPr bwMode="auto">
            <a:xfrm>
              <a:off x="1938" y="1711"/>
              <a:ext cx="2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95" name="Line 819"/>
            <p:cNvSpPr>
              <a:spLocks noChangeShapeType="1"/>
            </p:cNvSpPr>
            <p:nvPr/>
          </p:nvSpPr>
          <p:spPr bwMode="auto">
            <a:xfrm>
              <a:off x="2181" y="1711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96" name="Line 820"/>
            <p:cNvSpPr>
              <a:spLocks noChangeShapeType="1"/>
            </p:cNvSpPr>
            <p:nvPr/>
          </p:nvSpPr>
          <p:spPr bwMode="auto">
            <a:xfrm>
              <a:off x="2230" y="1711"/>
              <a:ext cx="1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97" name="Freeform 821"/>
            <p:cNvSpPr>
              <a:spLocks/>
            </p:cNvSpPr>
            <p:nvPr/>
          </p:nvSpPr>
          <p:spPr bwMode="auto">
            <a:xfrm>
              <a:off x="834" y="1351"/>
              <a:ext cx="74" cy="360"/>
            </a:xfrm>
            <a:custGeom>
              <a:avLst/>
              <a:gdLst>
                <a:gd name="T0" fmla="*/ 286 w 286"/>
                <a:gd name="T1" fmla="*/ 1385 h 1385"/>
                <a:gd name="T2" fmla="*/ 265 w 286"/>
                <a:gd name="T3" fmla="*/ 1364 h 1385"/>
                <a:gd name="T4" fmla="*/ 244 w 286"/>
                <a:gd name="T5" fmla="*/ 1340 h 1385"/>
                <a:gd name="T6" fmla="*/ 224 w 286"/>
                <a:gd name="T7" fmla="*/ 1318 h 1385"/>
                <a:gd name="T8" fmla="*/ 205 w 286"/>
                <a:gd name="T9" fmla="*/ 1294 h 1385"/>
                <a:gd name="T10" fmla="*/ 188 w 286"/>
                <a:gd name="T11" fmla="*/ 1271 h 1385"/>
                <a:gd name="T12" fmla="*/ 171 w 286"/>
                <a:gd name="T13" fmla="*/ 1246 h 1385"/>
                <a:gd name="T14" fmla="*/ 154 w 286"/>
                <a:gd name="T15" fmla="*/ 1222 h 1385"/>
                <a:gd name="T16" fmla="*/ 139 w 286"/>
                <a:gd name="T17" fmla="*/ 1198 h 1385"/>
                <a:gd name="T18" fmla="*/ 125 w 286"/>
                <a:gd name="T19" fmla="*/ 1172 h 1385"/>
                <a:gd name="T20" fmla="*/ 111 w 286"/>
                <a:gd name="T21" fmla="*/ 1147 h 1385"/>
                <a:gd name="T22" fmla="*/ 99 w 286"/>
                <a:gd name="T23" fmla="*/ 1122 h 1385"/>
                <a:gd name="T24" fmla="*/ 87 w 286"/>
                <a:gd name="T25" fmla="*/ 1096 h 1385"/>
                <a:gd name="T26" fmla="*/ 76 w 286"/>
                <a:gd name="T27" fmla="*/ 1070 h 1385"/>
                <a:gd name="T28" fmla="*/ 66 w 286"/>
                <a:gd name="T29" fmla="*/ 1044 h 1385"/>
                <a:gd name="T30" fmla="*/ 56 w 286"/>
                <a:gd name="T31" fmla="*/ 1018 h 1385"/>
                <a:gd name="T32" fmla="*/ 47 w 286"/>
                <a:gd name="T33" fmla="*/ 992 h 1385"/>
                <a:gd name="T34" fmla="*/ 39 w 286"/>
                <a:gd name="T35" fmla="*/ 966 h 1385"/>
                <a:gd name="T36" fmla="*/ 33 w 286"/>
                <a:gd name="T37" fmla="*/ 939 h 1385"/>
                <a:gd name="T38" fmla="*/ 26 w 286"/>
                <a:gd name="T39" fmla="*/ 914 h 1385"/>
                <a:gd name="T40" fmla="*/ 21 w 286"/>
                <a:gd name="T41" fmla="*/ 887 h 1385"/>
                <a:gd name="T42" fmla="*/ 15 w 286"/>
                <a:gd name="T43" fmla="*/ 862 h 1385"/>
                <a:gd name="T44" fmla="*/ 11 w 286"/>
                <a:gd name="T45" fmla="*/ 835 h 1385"/>
                <a:gd name="T46" fmla="*/ 7 w 286"/>
                <a:gd name="T47" fmla="*/ 810 h 1385"/>
                <a:gd name="T48" fmla="*/ 5 w 286"/>
                <a:gd name="T49" fmla="*/ 784 h 1385"/>
                <a:gd name="T50" fmla="*/ 1 w 286"/>
                <a:gd name="T51" fmla="*/ 735 h 1385"/>
                <a:gd name="T52" fmla="*/ 0 w 286"/>
                <a:gd name="T53" fmla="*/ 710 h 1385"/>
                <a:gd name="T54" fmla="*/ 0 w 286"/>
                <a:gd name="T55" fmla="*/ 686 h 1385"/>
                <a:gd name="T56" fmla="*/ 0 w 286"/>
                <a:gd name="T57" fmla="*/ 662 h 1385"/>
                <a:gd name="T58" fmla="*/ 0 w 286"/>
                <a:gd name="T59" fmla="*/ 639 h 1385"/>
                <a:gd name="T60" fmla="*/ 2 w 286"/>
                <a:gd name="T61" fmla="*/ 615 h 1385"/>
                <a:gd name="T62" fmla="*/ 3 w 286"/>
                <a:gd name="T63" fmla="*/ 593 h 1385"/>
                <a:gd name="T64" fmla="*/ 6 w 286"/>
                <a:gd name="T65" fmla="*/ 571 h 1385"/>
                <a:gd name="T66" fmla="*/ 8 w 286"/>
                <a:gd name="T67" fmla="*/ 549 h 1385"/>
                <a:gd name="T68" fmla="*/ 13 w 286"/>
                <a:gd name="T69" fmla="*/ 528 h 1385"/>
                <a:gd name="T70" fmla="*/ 16 w 286"/>
                <a:gd name="T71" fmla="*/ 507 h 1385"/>
                <a:gd name="T72" fmla="*/ 21 w 286"/>
                <a:gd name="T73" fmla="*/ 487 h 1385"/>
                <a:gd name="T74" fmla="*/ 26 w 286"/>
                <a:gd name="T75" fmla="*/ 468 h 1385"/>
                <a:gd name="T76" fmla="*/ 37 w 286"/>
                <a:gd name="T77" fmla="*/ 431 h 1385"/>
                <a:gd name="T78" fmla="*/ 50 w 286"/>
                <a:gd name="T79" fmla="*/ 394 h 1385"/>
                <a:gd name="T80" fmla="*/ 66 w 286"/>
                <a:gd name="T81" fmla="*/ 360 h 1385"/>
                <a:gd name="T82" fmla="*/ 81 w 286"/>
                <a:gd name="T83" fmla="*/ 326 h 1385"/>
                <a:gd name="T84" fmla="*/ 100 w 286"/>
                <a:gd name="T85" fmla="*/ 292 h 1385"/>
                <a:gd name="T86" fmla="*/ 119 w 286"/>
                <a:gd name="T87" fmla="*/ 258 h 1385"/>
                <a:gd name="T88" fmla="*/ 140 w 286"/>
                <a:gd name="T89" fmla="*/ 225 h 1385"/>
                <a:gd name="T90" fmla="*/ 162 w 286"/>
                <a:gd name="T91" fmla="*/ 191 h 1385"/>
                <a:gd name="T92" fmla="*/ 185 w 286"/>
                <a:gd name="T93" fmla="*/ 156 h 1385"/>
                <a:gd name="T94" fmla="*/ 209 w 286"/>
                <a:gd name="T95" fmla="*/ 119 h 1385"/>
                <a:gd name="T96" fmla="*/ 234 w 286"/>
                <a:gd name="T97" fmla="*/ 82 h 1385"/>
                <a:gd name="T98" fmla="*/ 259 w 286"/>
                <a:gd name="T99" fmla="*/ 42 h 1385"/>
                <a:gd name="T100" fmla="*/ 286 w 286"/>
                <a:gd name="T101" fmla="*/ 0 h 1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86" h="1385">
                  <a:moveTo>
                    <a:pt x="286" y="1385"/>
                  </a:moveTo>
                  <a:lnTo>
                    <a:pt x="265" y="1364"/>
                  </a:lnTo>
                  <a:lnTo>
                    <a:pt x="244" y="1340"/>
                  </a:lnTo>
                  <a:lnTo>
                    <a:pt x="224" y="1318"/>
                  </a:lnTo>
                  <a:lnTo>
                    <a:pt x="205" y="1294"/>
                  </a:lnTo>
                  <a:lnTo>
                    <a:pt x="188" y="1271"/>
                  </a:lnTo>
                  <a:lnTo>
                    <a:pt x="171" y="1246"/>
                  </a:lnTo>
                  <a:lnTo>
                    <a:pt x="154" y="1222"/>
                  </a:lnTo>
                  <a:lnTo>
                    <a:pt x="139" y="1198"/>
                  </a:lnTo>
                  <a:lnTo>
                    <a:pt x="125" y="1172"/>
                  </a:lnTo>
                  <a:lnTo>
                    <a:pt x="111" y="1147"/>
                  </a:lnTo>
                  <a:lnTo>
                    <a:pt x="99" y="1122"/>
                  </a:lnTo>
                  <a:lnTo>
                    <a:pt x="87" y="1096"/>
                  </a:lnTo>
                  <a:lnTo>
                    <a:pt x="76" y="1070"/>
                  </a:lnTo>
                  <a:lnTo>
                    <a:pt x="66" y="1044"/>
                  </a:lnTo>
                  <a:lnTo>
                    <a:pt x="56" y="1018"/>
                  </a:lnTo>
                  <a:lnTo>
                    <a:pt x="47" y="992"/>
                  </a:lnTo>
                  <a:lnTo>
                    <a:pt x="39" y="966"/>
                  </a:lnTo>
                  <a:lnTo>
                    <a:pt x="33" y="939"/>
                  </a:lnTo>
                  <a:lnTo>
                    <a:pt x="26" y="914"/>
                  </a:lnTo>
                  <a:lnTo>
                    <a:pt x="21" y="887"/>
                  </a:lnTo>
                  <a:lnTo>
                    <a:pt x="15" y="862"/>
                  </a:lnTo>
                  <a:lnTo>
                    <a:pt x="11" y="835"/>
                  </a:lnTo>
                  <a:lnTo>
                    <a:pt x="7" y="810"/>
                  </a:lnTo>
                  <a:lnTo>
                    <a:pt x="5" y="784"/>
                  </a:lnTo>
                  <a:lnTo>
                    <a:pt x="1" y="735"/>
                  </a:lnTo>
                  <a:lnTo>
                    <a:pt x="0" y="710"/>
                  </a:lnTo>
                  <a:lnTo>
                    <a:pt x="0" y="686"/>
                  </a:lnTo>
                  <a:lnTo>
                    <a:pt x="0" y="662"/>
                  </a:lnTo>
                  <a:lnTo>
                    <a:pt x="0" y="639"/>
                  </a:lnTo>
                  <a:lnTo>
                    <a:pt x="2" y="615"/>
                  </a:lnTo>
                  <a:lnTo>
                    <a:pt x="3" y="593"/>
                  </a:lnTo>
                  <a:lnTo>
                    <a:pt x="6" y="571"/>
                  </a:lnTo>
                  <a:lnTo>
                    <a:pt x="8" y="549"/>
                  </a:lnTo>
                  <a:lnTo>
                    <a:pt x="13" y="528"/>
                  </a:lnTo>
                  <a:lnTo>
                    <a:pt x="16" y="507"/>
                  </a:lnTo>
                  <a:lnTo>
                    <a:pt x="21" y="487"/>
                  </a:lnTo>
                  <a:lnTo>
                    <a:pt x="26" y="468"/>
                  </a:lnTo>
                  <a:lnTo>
                    <a:pt x="37" y="431"/>
                  </a:lnTo>
                  <a:lnTo>
                    <a:pt x="50" y="394"/>
                  </a:lnTo>
                  <a:lnTo>
                    <a:pt x="66" y="360"/>
                  </a:lnTo>
                  <a:lnTo>
                    <a:pt x="81" y="326"/>
                  </a:lnTo>
                  <a:lnTo>
                    <a:pt x="100" y="292"/>
                  </a:lnTo>
                  <a:lnTo>
                    <a:pt x="119" y="258"/>
                  </a:lnTo>
                  <a:lnTo>
                    <a:pt x="140" y="225"/>
                  </a:lnTo>
                  <a:lnTo>
                    <a:pt x="162" y="191"/>
                  </a:lnTo>
                  <a:lnTo>
                    <a:pt x="185" y="156"/>
                  </a:lnTo>
                  <a:lnTo>
                    <a:pt x="209" y="119"/>
                  </a:lnTo>
                  <a:lnTo>
                    <a:pt x="234" y="82"/>
                  </a:lnTo>
                  <a:lnTo>
                    <a:pt x="259" y="42"/>
                  </a:lnTo>
                  <a:lnTo>
                    <a:pt x="28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98" name="Line 822"/>
            <p:cNvSpPr>
              <a:spLocks noChangeShapeType="1"/>
            </p:cNvSpPr>
            <p:nvPr/>
          </p:nvSpPr>
          <p:spPr bwMode="auto">
            <a:xfrm flipH="1" flipV="1">
              <a:off x="2093" y="1424"/>
              <a:ext cx="40" cy="5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6999" name="Line 823"/>
            <p:cNvSpPr>
              <a:spLocks noChangeShapeType="1"/>
            </p:cNvSpPr>
            <p:nvPr/>
          </p:nvSpPr>
          <p:spPr bwMode="auto">
            <a:xfrm flipH="1" flipV="1">
              <a:off x="2051" y="1351"/>
              <a:ext cx="42" cy="72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00" name="Line 824"/>
            <p:cNvSpPr>
              <a:spLocks noChangeShapeType="1"/>
            </p:cNvSpPr>
            <p:nvPr/>
          </p:nvSpPr>
          <p:spPr bwMode="auto">
            <a:xfrm>
              <a:off x="2133" y="1351"/>
              <a:ext cx="42" cy="72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01" name="Line 825"/>
            <p:cNvSpPr>
              <a:spLocks noChangeShapeType="1"/>
            </p:cNvSpPr>
            <p:nvPr/>
          </p:nvSpPr>
          <p:spPr bwMode="auto">
            <a:xfrm flipH="1" flipV="1">
              <a:off x="2009" y="1424"/>
              <a:ext cx="42" cy="5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02" name="Line 826"/>
            <p:cNvSpPr>
              <a:spLocks noChangeShapeType="1"/>
            </p:cNvSpPr>
            <p:nvPr/>
          </p:nvSpPr>
          <p:spPr bwMode="auto">
            <a:xfrm flipV="1">
              <a:off x="2009" y="1351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03" name="Line 827"/>
            <p:cNvSpPr>
              <a:spLocks noChangeShapeType="1"/>
            </p:cNvSpPr>
            <p:nvPr/>
          </p:nvSpPr>
          <p:spPr bwMode="auto">
            <a:xfrm>
              <a:off x="2051" y="1351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04" name="Line 828"/>
            <p:cNvSpPr>
              <a:spLocks noChangeShapeType="1"/>
            </p:cNvSpPr>
            <p:nvPr/>
          </p:nvSpPr>
          <p:spPr bwMode="auto">
            <a:xfrm flipV="1">
              <a:off x="2093" y="1351"/>
              <a:ext cx="40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05" name="Line 829"/>
            <p:cNvSpPr>
              <a:spLocks noChangeShapeType="1"/>
            </p:cNvSpPr>
            <p:nvPr/>
          </p:nvSpPr>
          <p:spPr bwMode="auto">
            <a:xfrm flipH="1" flipV="1">
              <a:off x="2259" y="1424"/>
              <a:ext cx="42" cy="5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06" name="Line 830"/>
            <p:cNvSpPr>
              <a:spLocks noChangeShapeType="1"/>
            </p:cNvSpPr>
            <p:nvPr/>
          </p:nvSpPr>
          <p:spPr bwMode="auto">
            <a:xfrm flipH="1" flipV="1">
              <a:off x="2217" y="1351"/>
              <a:ext cx="42" cy="72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07" name="Line 831"/>
            <p:cNvSpPr>
              <a:spLocks noChangeShapeType="1"/>
            </p:cNvSpPr>
            <p:nvPr/>
          </p:nvSpPr>
          <p:spPr bwMode="auto">
            <a:xfrm flipH="1" flipV="1">
              <a:off x="2175" y="1424"/>
              <a:ext cx="42" cy="5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08" name="Line 832"/>
            <p:cNvSpPr>
              <a:spLocks noChangeShapeType="1"/>
            </p:cNvSpPr>
            <p:nvPr/>
          </p:nvSpPr>
          <p:spPr bwMode="auto">
            <a:xfrm>
              <a:off x="2133" y="1351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09" name="Line 833"/>
            <p:cNvSpPr>
              <a:spLocks noChangeShapeType="1"/>
            </p:cNvSpPr>
            <p:nvPr/>
          </p:nvSpPr>
          <p:spPr bwMode="auto">
            <a:xfrm flipV="1">
              <a:off x="2175" y="1351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10" name="Line 834"/>
            <p:cNvSpPr>
              <a:spLocks noChangeShapeType="1"/>
            </p:cNvSpPr>
            <p:nvPr/>
          </p:nvSpPr>
          <p:spPr bwMode="auto">
            <a:xfrm>
              <a:off x="2217" y="1351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11" name="Line 835"/>
            <p:cNvSpPr>
              <a:spLocks noChangeShapeType="1"/>
            </p:cNvSpPr>
            <p:nvPr/>
          </p:nvSpPr>
          <p:spPr bwMode="auto">
            <a:xfrm flipV="1">
              <a:off x="2259" y="1386"/>
              <a:ext cx="22" cy="38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12" name="Line 836"/>
            <p:cNvSpPr>
              <a:spLocks noChangeShapeType="1"/>
            </p:cNvSpPr>
            <p:nvPr/>
          </p:nvSpPr>
          <p:spPr bwMode="auto">
            <a:xfrm flipV="1">
              <a:off x="2009" y="1999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13" name="Line 837"/>
            <p:cNvSpPr>
              <a:spLocks noChangeShapeType="1"/>
            </p:cNvSpPr>
            <p:nvPr/>
          </p:nvSpPr>
          <p:spPr bwMode="auto">
            <a:xfrm>
              <a:off x="2051" y="1999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14" name="Line 838"/>
            <p:cNvSpPr>
              <a:spLocks noChangeShapeType="1"/>
            </p:cNvSpPr>
            <p:nvPr/>
          </p:nvSpPr>
          <p:spPr bwMode="auto">
            <a:xfrm flipV="1">
              <a:off x="2093" y="1999"/>
              <a:ext cx="40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15" name="Line 839"/>
            <p:cNvSpPr>
              <a:spLocks noChangeShapeType="1"/>
            </p:cNvSpPr>
            <p:nvPr/>
          </p:nvSpPr>
          <p:spPr bwMode="auto">
            <a:xfrm>
              <a:off x="2133" y="1999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16" name="Line 840"/>
            <p:cNvSpPr>
              <a:spLocks noChangeShapeType="1"/>
            </p:cNvSpPr>
            <p:nvPr/>
          </p:nvSpPr>
          <p:spPr bwMode="auto">
            <a:xfrm flipV="1">
              <a:off x="2175" y="1999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17" name="Line 841"/>
            <p:cNvSpPr>
              <a:spLocks noChangeShapeType="1"/>
            </p:cNvSpPr>
            <p:nvPr/>
          </p:nvSpPr>
          <p:spPr bwMode="auto">
            <a:xfrm>
              <a:off x="2217" y="1999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18" name="Line 842"/>
            <p:cNvSpPr>
              <a:spLocks noChangeShapeType="1"/>
            </p:cNvSpPr>
            <p:nvPr/>
          </p:nvSpPr>
          <p:spPr bwMode="auto">
            <a:xfrm flipV="1">
              <a:off x="2259" y="1999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19" name="Line 843"/>
            <p:cNvSpPr>
              <a:spLocks noChangeShapeType="1"/>
            </p:cNvSpPr>
            <p:nvPr/>
          </p:nvSpPr>
          <p:spPr bwMode="auto">
            <a:xfrm>
              <a:off x="2301" y="1406"/>
              <a:ext cx="0" cy="59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20" name="Line 844"/>
            <p:cNvSpPr>
              <a:spLocks noChangeShapeType="1"/>
            </p:cNvSpPr>
            <p:nvPr/>
          </p:nvSpPr>
          <p:spPr bwMode="auto">
            <a:xfrm flipH="1" flipV="1">
              <a:off x="2281" y="1386"/>
              <a:ext cx="20" cy="2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21" name="Line 845"/>
            <p:cNvSpPr>
              <a:spLocks noChangeShapeType="1"/>
            </p:cNvSpPr>
            <p:nvPr/>
          </p:nvSpPr>
          <p:spPr bwMode="auto">
            <a:xfrm>
              <a:off x="1274" y="1351"/>
              <a:ext cx="44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22" name="Line 846"/>
            <p:cNvSpPr>
              <a:spLocks noChangeShapeType="1"/>
            </p:cNvSpPr>
            <p:nvPr/>
          </p:nvSpPr>
          <p:spPr bwMode="auto">
            <a:xfrm>
              <a:off x="1371" y="1351"/>
              <a:ext cx="1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23" name="Line 847"/>
            <p:cNvSpPr>
              <a:spLocks noChangeShapeType="1"/>
            </p:cNvSpPr>
            <p:nvPr/>
          </p:nvSpPr>
          <p:spPr bwMode="auto">
            <a:xfrm>
              <a:off x="1465" y="1351"/>
              <a:ext cx="4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07024" name="Group 848"/>
          <p:cNvGrpSpPr>
            <a:grpSpLocks/>
          </p:cNvGrpSpPr>
          <p:nvPr/>
        </p:nvGrpSpPr>
        <p:grpSpPr bwMode="auto">
          <a:xfrm>
            <a:off x="5526088" y="1350963"/>
            <a:ext cx="2711450" cy="2311400"/>
            <a:chOff x="3481" y="851"/>
            <a:chExt cx="1708" cy="1456"/>
          </a:xfrm>
        </p:grpSpPr>
        <p:sp>
          <p:nvSpPr>
            <p:cNvPr id="307025" name="Line 849"/>
            <p:cNvSpPr>
              <a:spLocks noChangeShapeType="1"/>
            </p:cNvSpPr>
            <p:nvPr/>
          </p:nvSpPr>
          <p:spPr bwMode="auto">
            <a:xfrm flipH="1" flipV="1">
              <a:off x="4761" y="971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26" name="Line 850"/>
            <p:cNvSpPr>
              <a:spLocks noChangeShapeType="1"/>
            </p:cNvSpPr>
            <p:nvPr/>
          </p:nvSpPr>
          <p:spPr bwMode="auto">
            <a:xfrm flipH="1">
              <a:off x="4719" y="971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27" name="Line 851"/>
            <p:cNvSpPr>
              <a:spLocks noChangeShapeType="1"/>
            </p:cNvSpPr>
            <p:nvPr/>
          </p:nvSpPr>
          <p:spPr bwMode="auto">
            <a:xfrm flipH="1" flipV="1">
              <a:off x="4679" y="971"/>
              <a:ext cx="40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28" name="Line 852"/>
            <p:cNvSpPr>
              <a:spLocks noChangeShapeType="1"/>
            </p:cNvSpPr>
            <p:nvPr/>
          </p:nvSpPr>
          <p:spPr bwMode="auto">
            <a:xfrm flipH="1">
              <a:off x="4637" y="971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29" name="Line 853"/>
            <p:cNvSpPr>
              <a:spLocks noChangeShapeType="1"/>
            </p:cNvSpPr>
            <p:nvPr/>
          </p:nvSpPr>
          <p:spPr bwMode="auto">
            <a:xfrm flipH="1" flipV="1">
              <a:off x="4596" y="971"/>
              <a:ext cx="41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30" name="Line 854"/>
            <p:cNvSpPr>
              <a:spLocks noChangeShapeType="1"/>
            </p:cNvSpPr>
            <p:nvPr/>
          </p:nvSpPr>
          <p:spPr bwMode="auto">
            <a:xfrm flipH="1">
              <a:off x="4554" y="971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31" name="Line 855"/>
            <p:cNvSpPr>
              <a:spLocks noChangeShapeType="1"/>
            </p:cNvSpPr>
            <p:nvPr/>
          </p:nvSpPr>
          <p:spPr bwMode="auto">
            <a:xfrm flipH="1" flipV="1">
              <a:off x="4512" y="971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32" name="Line 856"/>
            <p:cNvSpPr>
              <a:spLocks noChangeShapeType="1"/>
            </p:cNvSpPr>
            <p:nvPr/>
          </p:nvSpPr>
          <p:spPr bwMode="auto">
            <a:xfrm flipH="1">
              <a:off x="4470" y="971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33" name="Line 857"/>
            <p:cNvSpPr>
              <a:spLocks noChangeShapeType="1"/>
            </p:cNvSpPr>
            <p:nvPr/>
          </p:nvSpPr>
          <p:spPr bwMode="auto">
            <a:xfrm flipH="1" flipV="1">
              <a:off x="4430" y="971"/>
              <a:ext cx="40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34" name="Line 858"/>
            <p:cNvSpPr>
              <a:spLocks noChangeShapeType="1"/>
            </p:cNvSpPr>
            <p:nvPr/>
          </p:nvSpPr>
          <p:spPr bwMode="auto">
            <a:xfrm flipH="1">
              <a:off x="4388" y="971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35" name="Line 859"/>
            <p:cNvSpPr>
              <a:spLocks noChangeShapeType="1"/>
            </p:cNvSpPr>
            <p:nvPr/>
          </p:nvSpPr>
          <p:spPr bwMode="auto">
            <a:xfrm flipH="1" flipV="1">
              <a:off x="4347" y="971"/>
              <a:ext cx="41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36" name="Line 860"/>
            <p:cNvSpPr>
              <a:spLocks noChangeShapeType="1"/>
            </p:cNvSpPr>
            <p:nvPr/>
          </p:nvSpPr>
          <p:spPr bwMode="auto">
            <a:xfrm flipH="1">
              <a:off x="4305" y="971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37" name="Line 861"/>
            <p:cNvSpPr>
              <a:spLocks noChangeShapeType="1"/>
            </p:cNvSpPr>
            <p:nvPr/>
          </p:nvSpPr>
          <p:spPr bwMode="auto">
            <a:xfrm flipH="1" flipV="1">
              <a:off x="4263" y="971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38" name="Line 862"/>
            <p:cNvSpPr>
              <a:spLocks noChangeShapeType="1"/>
            </p:cNvSpPr>
            <p:nvPr/>
          </p:nvSpPr>
          <p:spPr bwMode="auto">
            <a:xfrm flipH="1">
              <a:off x="4227" y="971"/>
              <a:ext cx="32" cy="57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39" name="Line 863"/>
            <p:cNvSpPr>
              <a:spLocks noChangeShapeType="1"/>
            </p:cNvSpPr>
            <p:nvPr/>
          </p:nvSpPr>
          <p:spPr bwMode="auto">
            <a:xfrm flipH="1" flipV="1">
              <a:off x="4761" y="1619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40" name="Line 864"/>
            <p:cNvSpPr>
              <a:spLocks noChangeShapeType="1"/>
            </p:cNvSpPr>
            <p:nvPr/>
          </p:nvSpPr>
          <p:spPr bwMode="auto">
            <a:xfrm flipH="1">
              <a:off x="4720" y="1619"/>
              <a:ext cx="41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41" name="Line 865"/>
            <p:cNvSpPr>
              <a:spLocks noChangeShapeType="1"/>
            </p:cNvSpPr>
            <p:nvPr/>
          </p:nvSpPr>
          <p:spPr bwMode="auto">
            <a:xfrm flipH="1" flipV="1">
              <a:off x="4680" y="1619"/>
              <a:ext cx="40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42" name="Line 866"/>
            <p:cNvSpPr>
              <a:spLocks noChangeShapeType="1"/>
            </p:cNvSpPr>
            <p:nvPr/>
          </p:nvSpPr>
          <p:spPr bwMode="auto">
            <a:xfrm flipH="1">
              <a:off x="4638" y="1619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43" name="Line 867"/>
            <p:cNvSpPr>
              <a:spLocks noChangeShapeType="1"/>
            </p:cNvSpPr>
            <p:nvPr/>
          </p:nvSpPr>
          <p:spPr bwMode="auto">
            <a:xfrm flipH="1" flipV="1">
              <a:off x="4596" y="1619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44" name="Line 868"/>
            <p:cNvSpPr>
              <a:spLocks noChangeShapeType="1"/>
            </p:cNvSpPr>
            <p:nvPr/>
          </p:nvSpPr>
          <p:spPr bwMode="auto">
            <a:xfrm flipH="1">
              <a:off x="4554" y="1619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45" name="Line 869"/>
            <p:cNvSpPr>
              <a:spLocks noChangeShapeType="1"/>
            </p:cNvSpPr>
            <p:nvPr/>
          </p:nvSpPr>
          <p:spPr bwMode="auto">
            <a:xfrm flipH="1" flipV="1">
              <a:off x="4512" y="1619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46" name="Line 870"/>
            <p:cNvSpPr>
              <a:spLocks noChangeShapeType="1"/>
            </p:cNvSpPr>
            <p:nvPr/>
          </p:nvSpPr>
          <p:spPr bwMode="auto">
            <a:xfrm flipH="1">
              <a:off x="4470" y="1619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47" name="Line 871"/>
            <p:cNvSpPr>
              <a:spLocks noChangeShapeType="1"/>
            </p:cNvSpPr>
            <p:nvPr/>
          </p:nvSpPr>
          <p:spPr bwMode="auto">
            <a:xfrm flipH="1" flipV="1">
              <a:off x="4430" y="1619"/>
              <a:ext cx="40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48" name="Line 872"/>
            <p:cNvSpPr>
              <a:spLocks noChangeShapeType="1"/>
            </p:cNvSpPr>
            <p:nvPr/>
          </p:nvSpPr>
          <p:spPr bwMode="auto">
            <a:xfrm flipH="1">
              <a:off x="4388" y="1619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49" name="Line 873"/>
            <p:cNvSpPr>
              <a:spLocks noChangeShapeType="1"/>
            </p:cNvSpPr>
            <p:nvPr/>
          </p:nvSpPr>
          <p:spPr bwMode="auto">
            <a:xfrm flipH="1" flipV="1">
              <a:off x="4347" y="1619"/>
              <a:ext cx="41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50" name="Line 874"/>
            <p:cNvSpPr>
              <a:spLocks noChangeShapeType="1"/>
            </p:cNvSpPr>
            <p:nvPr/>
          </p:nvSpPr>
          <p:spPr bwMode="auto">
            <a:xfrm flipH="1">
              <a:off x="4305" y="1619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51" name="Line 875"/>
            <p:cNvSpPr>
              <a:spLocks noChangeShapeType="1"/>
            </p:cNvSpPr>
            <p:nvPr/>
          </p:nvSpPr>
          <p:spPr bwMode="auto">
            <a:xfrm flipH="1" flipV="1">
              <a:off x="4263" y="1619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52" name="Line 876"/>
            <p:cNvSpPr>
              <a:spLocks noChangeShapeType="1"/>
            </p:cNvSpPr>
            <p:nvPr/>
          </p:nvSpPr>
          <p:spPr bwMode="auto">
            <a:xfrm flipH="1">
              <a:off x="4227" y="1619"/>
              <a:ext cx="36" cy="64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53" name="Line 877"/>
            <p:cNvSpPr>
              <a:spLocks noChangeShapeType="1"/>
            </p:cNvSpPr>
            <p:nvPr/>
          </p:nvSpPr>
          <p:spPr bwMode="auto">
            <a:xfrm flipH="1" flipV="1">
              <a:off x="4720" y="1044"/>
              <a:ext cx="41" cy="5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54" name="Line 878"/>
            <p:cNvSpPr>
              <a:spLocks noChangeShapeType="1"/>
            </p:cNvSpPr>
            <p:nvPr/>
          </p:nvSpPr>
          <p:spPr bwMode="auto">
            <a:xfrm flipH="1" flipV="1">
              <a:off x="4680" y="971"/>
              <a:ext cx="40" cy="72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55" name="Line 879"/>
            <p:cNvSpPr>
              <a:spLocks noChangeShapeType="1"/>
            </p:cNvSpPr>
            <p:nvPr/>
          </p:nvSpPr>
          <p:spPr bwMode="auto">
            <a:xfrm>
              <a:off x="4761" y="971"/>
              <a:ext cx="42" cy="72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56" name="Line 880"/>
            <p:cNvSpPr>
              <a:spLocks noChangeShapeType="1"/>
            </p:cNvSpPr>
            <p:nvPr/>
          </p:nvSpPr>
          <p:spPr bwMode="auto">
            <a:xfrm flipH="1" flipV="1">
              <a:off x="4638" y="1044"/>
              <a:ext cx="42" cy="5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57" name="Line 881"/>
            <p:cNvSpPr>
              <a:spLocks noChangeShapeType="1"/>
            </p:cNvSpPr>
            <p:nvPr/>
          </p:nvSpPr>
          <p:spPr bwMode="auto">
            <a:xfrm flipH="1" flipV="1">
              <a:off x="4596" y="971"/>
              <a:ext cx="42" cy="72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58" name="Line 882"/>
            <p:cNvSpPr>
              <a:spLocks noChangeShapeType="1"/>
            </p:cNvSpPr>
            <p:nvPr/>
          </p:nvSpPr>
          <p:spPr bwMode="auto">
            <a:xfrm flipH="1" flipV="1">
              <a:off x="4554" y="1044"/>
              <a:ext cx="42" cy="5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59" name="Line 883"/>
            <p:cNvSpPr>
              <a:spLocks noChangeShapeType="1"/>
            </p:cNvSpPr>
            <p:nvPr/>
          </p:nvSpPr>
          <p:spPr bwMode="auto">
            <a:xfrm flipH="1" flipV="1">
              <a:off x="4512" y="971"/>
              <a:ext cx="42" cy="72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60" name="Line 884"/>
            <p:cNvSpPr>
              <a:spLocks noChangeShapeType="1"/>
            </p:cNvSpPr>
            <p:nvPr/>
          </p:nvSpPr>
          <p:spPr bwMode="auto">
            <a:xfrm flipH="1" flipV="1">
              <a:off x="4470" y="1044"/>
              <a:ext cx="42" cy="5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61" name="Line 885"/>
            <p:cNvSpPr>
              <a:spLocks noChangeShapeType="1"/>
            </p:cNvSpPr>
            <p:nvPr/>
          </p:nvSpPr>
          <p:spPr bwMode="auto">
            <a:xfrm flipH="1" flipV="1">
              <a:off x="4430" y="971"/>
              <a:ext cx="40" cy="72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62" name="Line 886"/>
            <p:cNvSpPr>
              <a:spLocks noChangeShapeType="1"/>
            </p:cNvSpPr>
            <p:nvPr/>
          </p:nvSpPr>
          <p:spPr bwMode="auto">
            <a:xfrm flipH="1" flipV="1">
              <a:off x="4388" y="1044"/>
              <a:ext cx="42" cy="5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63" name="Line 887"/>
            <p:cNvSpPr>
              <a:spLocks noChangeShapeType="1"/>
            </p:cNvSpPr>
            <p:nvPr/>
          </p:nvSpPr>
          <p:spPr bwMode="auto">
            <a:xfrm flipH="1" flipV="1">
              <a:off x="4347" y="971"/>
              <a:ext cx="41" cy="72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64" name="Line 888"/>
            <p:cNvSpPr>
              <a:spLocks noChangeShapeType="1"/>
            </p:cNvSpPr>
            <p:nvPr/>
          </p:nvSpPr>
          <p:spPr bwMode="auto">
            <a:xfrm flipH="1" flipV="1">
              <a:off x="4305" y="1044"/>
              <a:ext cx="42" cy="5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65" name="Line 889"/>
            <p:cNvSpPr>
              <a:spLocks noChangeShapeType="1"/>
            </p:cNvSpPr>
            <p:nvPr/>
          </p:nvSpPr>
          <p:spPr bwMode="auto">
            <a:xfrm flipH="1" flipV="1">
              <a:off x="4263" y="971"/>
              <a:ext cx="42" cy="72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66" name="Line 890"/>
            <p:cNvSpPr>
              <a:spLocks noChangeShapeType="1"/>
            </p:cNvSpPr>
            <p:nvPr/>
          </p:nvSpPr>
          <p:spPr bwMode="auto">
            <a:xfrm flipH="1" flipV="1">
              <a:off x="4227" y="1117"/>
              <a:ext cx="36" cy="50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67" name="Line 891"/>
            <p:cNvSpPr>
              <a:spLocks noChangeShapeType="1"/>
            </p:cNvSpPr>
            <p:nvPr/>
          </p:nvSpPr>
          <p:spPr bwMode="auto">
            <a:xfrm>
              <a:off x="3481" y="1331"/>
              <a:ext cx="30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68" name="Line 892"/>
            <p:cNvSpPr>
              <a:spLocks noChangeShapeType="1"/>
            </p:cNvSpPr>
            <p:nvPr/>
          </p:nvSpPr>
          <p:spPr bwMode="auto">
            <a:xfrm>
              <a:off x="3808" y="1331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69" name="Line 893"/>
            <p:cNvSpPr>
              <a:spLocks noChangeShapeType="1"/>
            </p:cNvSpPr>
            <p:nvPr/>
          </p:nvSpPr>
          <p:spPr bwMode="auto">
            <a:xfrm>
              <a:off x="3857" y="1331"/>
              <a:ext cx="2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70" name="Line 894"/>
            <p:cNvSpPr>
              <a:spLocks noChangeShapeType="1"/>
            </p:cNvSpPr>
            <p:nvPr/>
          </p:nvSpPr>
          <p:spPr bwMode="auto">
            <a:xfrm>
              <a:off x="4101" y="1331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71" name="Line 895"/>
            <p:cNvSpPr>
              <a:spLocks noChangeShapeType="1"/>
            </p:cNvSpPr>
            <p:nvPr/>
          </p:nvSpPr>
          <p:spPr bwMode="auto">
            <a:xfrm>
              <a:off x="4148" y="1331"/>
              <a:ext cx="2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72" name="Line 896"/>
            <p:cNvSpPr>
              <a:spLocks noChangeShapeType="1"/>
            </p:cNvSpPr>
            <p:nvPr/>
          </p:nvSpPr>
          <p:spPr bwMode="auto">
            <a:xfrm>
              <a:off x="4392" y="1331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73" name="Line 897"/>
            <p:cNvSpPr>
              <a:spLocks noChangeShapeType="1"/>
            </p:cNvSpPr>
            <p:nvPr/>
          </p:nvSpPr>
          <p:spPr bwMode="auto">
            <a:xfrm>
              <a:off x="4441" y="1331"/>
              <a:ext cx="2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74" name="Line 898"/>
            <p:cNvSpPr>
              <a:spLocks noChangeShapeType="1"/>
            </p:cNvSpPr>
            <p:nvPr/>
          </p:nvSpPr>
          <p:spPr bwMode="auto">
            <a:xfrm>
              <a:off x="4683" y="1331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75" name="Line 899"/>
            <p:cNvSpPr>
              <a:spLocks noChangeShapeType="1"/>
            </p:cNvSpPr>
            <p:nvPr/>
          </p:nvSpPr>
          <p:spPr bwMode="auto">
            <a:xfrm>
              <a:off x="4732" y="1331"/>
              <a:ext cx="2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76" name="Line 900"/>
            <p:cNvSpPr>
              <a:spLocks noChangeShapeType="1"/>
            </p:cNvSpPr>
            <p:nvPr/>
          </p:nvSpPr>
          <p:spPr bwMode="auto">
            <a:xfrm>
              <a:off x="4974" y="1331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77" name="Line 901"/>
            <p:cNvSpPr>
              <a:spLocks noChangeShapeType="1"/>
            </p:cNvSpPr>
            <p:nvPr/>
          </p:nvSpPr>
          <p:spPr bwMode="auto">
            <a:xfrm>
              <a:off x="5023" y="1331"/>
              <a:ext cx="16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grpSp>
          <p:nvGrpSpPr>
            <p:cNvPr id="307078" name="Group 902"/>
            <p:cNvGrpSpPr>
              <a:grpSpLocks/>
            </p:cNvGrpSpPr>
            <p:nvPr/>
          </p:nvGrpSpPr>
          <p:grpSpPr bwMode="auto">
            <a:xfrm>
              <a:off x="3502" y="851"/>
              <a:ext cx="497" cy="955"/>
              <a:chOff x="3628" y="971"/>
              <a:chExt cx="375" cy="721"/>
            </a:xfrm>
          </p:grpSpPr>
          <p:sp>
            <p:nvSpPr>
              <p:cNvPr id="307079" name="Line 903"/>
              <p:cNvSpPr>
                <a:spLocks noChangeShapeType="1"/>
              </p:cNvSpPr>
              <p:nvPr/>
            </p:nvSpPr>
            <p:spPr bwMode="auto">
              <a:xfrm>
                <a:off x="4003" y="971"/>
                <a:ext cx="0" cy="72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7080" name="Line 904"/>
              <p:cNvSpPr>
                <a:spLocks noChangeShapeType="1"/>
              </p:cNvSpPr>
              <p:nvPr/>
            </p:nvSpPr>
            <p:spPr bwMode="auto">
              <a:xfrm flipH="1">
                <a:off x="3702" y="1692"/>
                <a:ext cx="300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7081" name="Line 905"/>
              <p:cNvSpPr>
                <a:spLocks noChangeShapeType="1"/>
              </p:cNvSpPr>
              <p:nvPr/>
            </p:nvSpPr>
            <p:spPr bwMode="auto">
              <a:xfrm flipH="1">
                <a:off x="3702" y="971"/>
                <a:ext cx="300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7082" name="Freeform 906"/>
              <p:cNvSpPr>
                <a:spLocks/>
              </p:cNvSpPr>
              <p:nvPr/>
            </p:nvSpPr>
            <p:spPr bwMode="auto">
              <a:xfrm>
                <a:off x="3703" y="1331"/>
                <a:ext cx="74" cy="361"/>
              </a:xfrm>
              <a:custGeom>
                <a:avLst/>
                <a:gdLst>
                  <a:gd name="T0" fmla="*/ 0 w 288"/>
                  <a:gd name="T1" fmla="*/ 0 h 1386"/>
                  <a:gd name="T2" fmla="*/ 23 w 288"/>
                  <a:gd name="T3" fmla="*/ 22 h 1386"/>
                  <a:gd name="T4" fmla="*/ 42 w 288"/>
                  <a:gd name="T5" fmla="*/ 44 h 1386"/>
                  <a:gd name="T6" fmla="*/ 62 w 288"/>
                  <a:gd name="T7" fmla="*/ 67 h 1386"/>
                  <a:gd name="T8" fmla="*/ 81 w 288"/>
                  <a:gd name="T9" fmla="*/ 90 h 1386"/>
                  <a:gd name="T10" fmla="*/ 99 w 288"/>
                  <a:gd name="T11" fmla="*/ 115 h 1386"/>
                  <a:gd name="T12" fmla="*/ 117 w 288"/>
                  <a:gd name="T13" fmla="*/ 139 h 1386"/>
                  <a:gd name="T14" fmla="*/ 132 w 288"/>
                  <a:gd name="T15" fmla="*/ 163 h 1386"/>
                  <a:gd name="T16" fmla="*/ 147 w 288"/>
                  <a:gd name="T17" fmla="*/ 188 h 1386"/>
                  <a:gd name="T18" fmla="*/ 162 w 288"/>
                  <a:gd name="T19" fmla="*/ 213 h 1386"/>
                  <a:gd name="T20" fmla="*/ 175 w 288"/>
                  <a:gd name="T21" fmla="*/ 238 h 1386"/>
                  <a:gd name="T22" fmla="*/ 188 w 288"/>
                  <a:gd name="T23" fmla="*/ 264 h 1386"/>
                  <a:gd name="T24" fmla="*/ 199 w 288"/>
                  <a:gd name="T25" fmla="*/ 289 h 1386"/>
                  <a:gd name="T26" fmla="*/ 210 w 288"/>
                  <a:gd name="T27" fmla="*/ 315 h 1386"/>
                  <a:gd name="T28" fmla="*/ 222 w 288"/>
                  <a:gd name="T29" fmla="*/ 341 h 1386"/>
                  <a:gd name="T30" fmla="*/ 230 w 288"/>
                  <a:gd name="T31" fmla="*/ 367 h 1386"/>
                  <a:gd name="T32" fmla="*/ 239 w 288"/>
                  <a:gd name="T33" fmla="*/ 393 h 1386"/>
                  <a:gd name="T34" fmla="*/ 255 w 288"/>
                  <a:gd name="T35" fmla="*/ 445 h 1386"/>
                  <a:gd name="T36" fmla="*/ 267 w 288"/>
                  <a:gd name="T37" fmla="*/ 497 h 1386"/>
                  <a:gd name="T38" fmla="*/ 276 w 288"/>
                  <a:gd name="T39" fmla="*/ 549 h 1386"/>
                  <a:gd name="T40" fmla="*/ 282 w 288"/>
                  <a:gd name="T41" fmla="*/ 600 h 1386"/>
                  <a:gd name="T42" fmla="*/ 287 w 288"/>
                  <a:gd name="T43" fmla="*/ 651 h 1386"/>
                  <a:gd name="T44" fmla="*/ 288 w 288"/>
                  <a:gd name="T45" fmla="*/ 699 h 1386"/>
                  <a:gd name="T46" fmla="*/ 287 w 288"/>
                  <a:gd name="T47" fmla="*/ 747 h 1386"/>
                  <a:gd name="T48" fmla="*/ 283 w 288"/>
                  <a:gd name="T49" fmla="*/ 792 h 1386"/>
                  <a:gd name="T50" fmla="*/ 278 w 288"/>
                  <a:gd name="T51" fmla="*/ 836 h 1386"/>
                  <a:gd name="T52" fmla="*/ 275 w 288"/>
                  <a:gd name="T53" fmla="*/ 857 h 1386"/>
                  <a:gd name="T54" fmla="*/ 270 w 288"/>
                  <a:gd name="T55" fmla="*/ 877 h 1386"/>
                  <a:gd name="T56" fmla="*/ 261 w 288"/>
                  <a:gd name="T57" fmla="*/ 917 h 1386"/>
                  <a:gd name="T58" fmla="*/ 249 w 288"/>
                  <a:gd name="T59" fmla="*/ 955 h 1386"/>
                  <a:gd name="T60" fmla="*/ 236 w 288"/>
                  <a:gd name="T61" fmla="*/ 990 h 1386"/>
                  <a:gd name="T62" fmla="*/ 222 w 288"/>
                  <a:gd name="T63" fmla="*/ 1025 h 1386"/>
                  <a:gd name="T64" fmla="*/ 205 w 288"/>
                  <a:gd name="T65" fmla="*/ 1060 h 1386"/>
                  <a:gd name="T66" fmla="*/ 187 w 288"/>
                  <a:gd name="T67" fmla="*/ 1093 h 1386"/>
                  <a:gd name="T68" fmla="*/ 167 w 288"/>
                  <a:gd name="T69" fmla="*/ 1127 h 1386"/>
                  <a:gd name="T70" fmla="*/ 146 w 288"/>
                  <a:gd name="T71" fmla="*/ 1160 h 1386"/>
                  <a:gd name="T72" fmla="*/ 125 w 288"/>
                  <a:gd name="T73" fmla="*/ 1194 h 1386"/>
                  <a:gd name="T74" fmla="*/ 102 w 288"/>
                  <a:gd name="T75" fmla="*/ 1230 h 1386"/>
                  <a:gd name="T76" fmla="*/ 78 w 288"/>
                  <a:gd name="T77" fmla="*/ 1266 h 1386"/>
                  <a:gd name="T78" fmla="*/ 52 w 288"/>
                  <a:gd name="T79" fmla="*/ 1304 h 1386"/>
                  <a:gd name="T80" fmla="*/ 27 w 288"/>
                  <a:gd name="T81" fmla="*/ 1344 h 1386"/>
                  <a:gd name="T82" fmla="*/ 0 w 288"/>
                  <a:gd name="T83" fmla="*/ 1386 h 13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88" h="1386">
                    <a:moveTo>
                      <a:pt x="0" y="0"/>
                    </a:moveTo>
                    <a:lnTo>
                      <a:pt x="23" y="22"/>
                    </a:lnTo>
                    <a:lnTo>
                      <a:pt x="42" y="44"/>
                    </a:lnTo>
                    <a:lnTo>
                      <a:pt x="62" y="67"/>
                    </a:lnTo>
                    <a:lnTo>
                      <a:pt x="81" y="90"/>
                    </a:lnTo>
                    <a:lnTo>
                      <a:pt x="99" y="115"/>
                    </a:lnTo>
                    <a:lnTo>
                      <a:pt x="117" y="139"/>
                    </a:lnTo>
                    <a:lnTo>
                      <a:pt x="132" y="163"/>
                    </a:lnTo>
                    <a:lnTo>
                      <a:pt x="147" y="188"/>
                    </a:lnTo>
                    <a:lnTo>
                      <a:pt x="162" y="213"/>
                    </a:lnTo>
                    <a:lnTo>
                      <a:pt x="175" y="238"/>
                    </a:lnTo>
                    <a:lnTo>
                      <a:pt x="188" y="264"/>
                    </a:lnTo>
                    <a:lnTo>
                      <a:pt x="199" y="289"/>
                    </a:lnTo>
                    <a:lnTo>
                      <a:pt x="210" y="315"/>
                    </a:lnTo>
                    <a:lnTo>
                      <a:pt x="222" y="341"/>
                    </a:lnTo>
                    <a:lnTo>
                      <a:pt x="230" y="367"/>
                    </a:lnTo>
                    <a:lnTo>
                      <a:pt x="239" y="393"/>
                    </a:lnTo>
                    <a:lnTo>
                      <a:pt x="255" y="445"/>
                    </a:lnTo>
                    <a:lnTo>
                      <a:pt x="267" y="497"/>
                    </a:lnTo>
                    <a:lnTo>
                      <a:pt x="276" y="549"/>
                    </a:lnTo>
                    <a:lnTo>
                      <a:pt x="282" y="600"/>
                    </a:lnTo>
                    <a:lnTo>
                      <a:pt x="287" y="651"/>
                    </a:lnTo>
                    <a:lnTo>
                      <a:pt x="288" y="699"/>
                    </a:lnTo>
                    <a:lnTo>
                      <a:pt x="287" y="747"/>
                    </a:lnTo>
                    <a:lnTo>
                      <a:pt x="283" y="792"/>
                    </a:lnTo>
                    <a:lnTo>
                      <a:pt x="278" y="836"/>
                    </a:lnTo>
                    <a:lnTo>
                      <a:pt x="275" y="857"/>
                    </a:lnTo>
                    <a:lnTo>
                      <a:pt x="270" y="877"/>
                    </a:lnTo>
                    <a:lnTo>
                      <a:pt x="261" y="917"/>
                    </a:lnTo>
                    <a:lnTo>
                      <a:pt x="249" y="955"/>
                    </a:lnTo>
                    <a:lnTo>
                      <a:pt x="236" y="990"/>
                    </a:lnTo>
                    <a:lnTo>
                      <a:pt x="222" y="1025"/>
                    </a:lnTo>
                    <a:lnTo>
                      <a:pt x="205" y="1060"/>
                    </a:lnTo>
                    <a:lnTo>
                      <a:pt x="187" y="1093"/>
                    </a:lnTo>
                    <a:lnTo>
                      <a:pt x="167" y="1127"/>
                    </a:lnTo>
                    <a:lnTo>
                      <a:pt x="146" y="1160"/>
                    </a:lnTo>
                    <a:lnTo>
                      <a:pt x="125" y="1194"/>
                    </a:lnTo>
                    <a:lnTo>
                      <a:pt x="102" y="1230"/>
                    </a:lnTo>
                    <a:lnTo>
                      <a:pt x="78" y="1266"/>
                    </a:lnTo>
                    <a:lnTo>
                      <a:pt x="52" y="1304"/>
                    </a:lnTo>
                    <a:lnTo>
                      <a:pt x="27" y="1344"/>
                    </a:lnTo>
                    <a:lnTo>
                      <a:pt x="0" y="138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7083" name="Freeform 907"/>
              <p:cNvSpPr>
                <a:spLocks/>
              </p:cNvSpPr>
              <p:nvPr/>
            </p:nvSpPr>
            <p:spPr bwMode="auto">
              <a:xfrm>
                <a:off x="3628" y="1331"/>
                <a:ext cx="75" cy="361"/>
              </a:xfrm>
              <a:custGeom>
                <a:avLst/>
                <a:gdLst>
                  <a:gd name="T0" fmla="*/ 287 w 287"/>
                  <a:gd name="T1" fmla="*/ 0 h 1386"/>
                  <a:gd name="T2" fmla="*/ 265 w 287"/>
                  <a:gd name="T3" fmla="*/ 22 h 1386"/>
                  <a:gd name="T4" fmla="*/ 245 w 287"/>
                  <a:gd name="T5" fmla="*/ 44 h 1386"/>
                  <a:gd name="T6" fmla="*/ 226 w 287"/>
                  <a:gd name="T7" fmla="*/ 67 h 1386"/>
                  <a:gd name="T8" fmla="*/ 207 w 287"/>
                  <a:gd name="T9" fmla="*/ 90 h 1386"/>
                  <a:gd name="T10" fmla="*/ 189 w 287"/>
                  <a:gd name="T11" fmla="*/ 115 h 1386"/>
                  <a:gd name="T12" fmla="*/ 171 w 287"/>
                  <a:gd name="T13" fmla="*/ 139 h 1386"/>
                  <a:gd name="T14" fmla="*/ 156 w 287"/>
                  <a:gd name="T15" fmla="*/ 163 h 1386"/>
                  <a:gd name="T16" fmla="*/ 140 w 287"/>
                  <a:gd name="T17" fmla="*/ 188 h 1386"/>
                  <a:gd name="T18" fmla="*/ 126 w 287"/>
                  <a:gd name="T19" fmla="*/ 213 h 1386"/>
                  <a:gd name="T20" fmla="*/ 113 w 287"/>
                  <a:gd name="T21" fmla="*/ 238 h 1386"/>
                  <a:gd name="T22" fmla="*/ 100 w 287"/>
                  <a:gd name="T23" fmla="*/ 264 h 1386"/>
                  <a:gd name="T24" fmla="*/ 89 w 287"/>
                  <a:gd name="T25" fmla="*/ 289 h 1386"/>
                  <a:gd name="T26" fmla="*/ 77 w 287"/>
                  <a:gd name="T27" fmla="*/ 315 h 1386"/>
                  <a:gd name="T28" fmla="*/ 66 w 287"/>
                  <a:gd name="T29" fmla="*/ 341 h 1386"/>
                  <a:gd name="T30" fmla="*/ 58 w 287"/>
                  <a:gd name="T31" fmla="*/ 367 h 1386"/>
                  <a:gd name="T32" fmla="*/ 49 w 287"/>
                  <a:gd name="T33" fmla="*/ 393 h 1386"/>
                  <a:gd name="T34" fmla="*/ 33 w 287"/>
                  <a:gd name="T35" fmla="*/ 445 h 1386"/>
                  <a:gd name="T36" fmla="*/ 21 w 287"/>
                  <a:gd name="T37" fmla="*/ 497 h 1386"/>
                  <a:gd name="T38" fmla="*/ 12 w 287"/>
                  <a:gd name="T39" fmla="*/ 549 h 1386"/>
                  <a:gd name="T40" fmla="*/ 6 w 287"/>
                  <a:gd name="T41" fmla="*/ 600 h 1386"/>
                  <a:gd name="T42" fmla="*/ 2 w 287"/>
                  <a:gd name="T43" fmla="*/ 651 h 1386"/>
                  <a:gd name="T44" fmla="*/ 0 w 287"/>
                  <a:gd name="T45" fmla="*/ 699 h 1386"/>
                  <a:gd name="T46" fmla="*/ 1 w 287"/>
                  <a:gd name="T47" fmla="*/ 747 h 1386"/>
                  <a:gd name="T48" fmla="*/ 5 w 287"/>
                  <a:gd name="T49" fmla="*/ 792 h 1386"/>
                  <a:gd name="T50" fmla="*/ 10 w 287"/>
                  <a:gd name="T51" fmla="*/ 836 h 1386"/>
                  <a:gd name="T52" fmla="*/ 13 w 287"/>
                  <a:gd name="T53" fmla="*/ 857 h 1386"/>
                  <a:gd name="T54" fmla="*/ 18 w 287"/>
                  <a:gd name="T55" fmla="*/ 877 h 1386"/>
                  <a:gd name="T56" fmla="*/ 27 w 287"/>
                  <a:gd name="T57" fmla="*/ 917 h 1386"/>
                  <a:gd name="T58" fmla="*/ 39 w 287"/>
                  <a:gd name="T59" fmla="*/ 955 h 1386"/>
                  <a:gd name="T60" fmla="*/ 52 w 287"/>
                  <a:gd name="T61" fmla="*/ 990 h 1386"/>
                  <a:gd name="T62" fmla="*/ 66 w 287"/>
                  <a:gd name="T63" fmla="*/ 1025 h 1386"/>
                  <a:gd name="T64" fmla="*/ 83 w 287"/>
                  <a:gd name="T65" fmla="*/ 1060 h 1386"/>
                  <a:gd name="T66" fmla="*/ 101 w 287"/>
                  <a:gd name="T67" fmla="*/ 1093 h 1386"/>
                  <a:gd name="T68" fmla="*/ 121 w 287"/>
                  <a:gd name="T69" fmla="*/ 1127 h 1386"/>
                  <a:gd name="T70" fmla="*/ 142 w 287"/>
                  <a:gd name="T71" fmla="*/ 1160 h 1386"/>
                  <a:gd name="T72" fmla="*/ 163 w 287"/>
                  <a:gd name="T73" fmla="*/ 1194 h 1386"/>
                  <a:gd name="T74" fmla="*/ 186 w 287"/>
                  <a:gd name="T75" fmla="*/ 1230 h 1386"/>
                  <a:gd name="T76" fmla="*/ 210 w 287"/>
                  <a:gd name="T77" fmla="*/ 1266 h 1386"/>
                  <a:gd name="T78" fmla="*/ 236 w 287"/>
                  <a:gd name="T79" fmla="*/ 1304 h 1386"/>
                  <a:gd name="T80" fmla="*/ 261 w 287"/>
                  <a:gd name="T81" fmla="*/ 1344 h 1386"/>
                  <a:gd name="T82" fmla="*/ 287 w 287"/>
                  <a:gd name="T83" fmla="*/ 1386 h 13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87" h="1386">
                    <a:moveTo>
                      <a:pt x="287" y="0"/>
                    </a:moveTo>
                    <a:lnTo>
                      <a:pt x="265" y="22"/>
                    </a:lnTo>
                    <a:lnTo>
                      <a:pt x="245" y="44"/>
                    </a:lnTo>
                    <a:lnTo>
                      <a:pt x="226" y="67"/>
                    </a:lnTo>
                    <a:lnTo>
                      <a:pt x="207" y="90"/>
                    </a:lnTo>
                    <a:lnTo>
                      <a:pt x="189" y="115"/>
                    </a:lnTo>
                    <a:lnTo>
                      <a:pt x="171" y="139"/>
                    </a:lnTo>
                    <a:lnTo>
                      <a:pt x="156" y="163"/>
                    </a:lnTo>
                    <a:lnTo>
                      <a:pt x="140" y="188"/>
                    </a:lnTo>
                    <a:lnTo>
                      <a:pt x="126" y="213"/>
                    </a:lnTo>
                    <a:lnTo>
                      <a:pt x="113" y="238"/>
                    </a:lnTo>
                    <a:lnTo>
                      <a:pt x="100" y="264"/>
                    </a:lnTo>
                    <a:lnTo>
                      <a:pt x="89" y="289"/>
                    </a:lnTo>
                    <a:lnTo>
                      <a:pt x="77" y="315"/>
                    </a:lnTo>
                    <a:lnTo>
                      <a:pt x="66" y="341"/>
                    </a:lnTo>
                    <a:lnTo>
                      <a:pt x="58" y="367"/>
                    </a:lnTo>
                    <a:lnTo>
                      <a:pt x="49" y="393"/>
                    </a:lnTo>
                    <a:lnTo>
                      <a:pt x="33" y="445"/>
                    </a:lnTo>
                    <a:lnTo>
                      <a:pt x="21" y="497"/>
                    </a:lnTo>
                    <a:lnTo>
                      <a:pt x="12" y="549"/>
                    </a:lnTo>
                    <a:lnTo>
                      <a:pt x="6" y="600"/>
                    </a:lnTo>
                    <a:lnTo>
                      <a:pt x="2" y="651"/>
                    </a:lnTo>
                    <a:lnTo>
                      <a:pt x="0" y="699"/>
                    </a:lnTo>
                    <a:lnTo>
                      <a:pt x="1" y="747"/>
                    </a:lnTo>
                    <a:lnTo>
                      <a:pt x="5" y="792"/>
                    </a:lnTo>
                    <a:lnTo>
                      <a:pt x="10" y="836"/>
                    </a:lnTo>
                    <a:lnTo>
                      <a:pt x="13" y="857"/>
                    </a:lnTo>
                    <a:lnTo>
                      <a:pt x="18" y="877"/>
                    </a:lnTo>
                    <a:lnTo>
                      <a:pt x="27" y="917"/>
                    </a:lnTo>
                    <a:lnTo>
                      <a:pt x="39" y="955"/>
                    </a:lnTo>
                    <a:lnTo>
                      <a:pt x="52" y="990"/>
                    </a:lnTo>
                    <a:lnTo>
                      <a:pt x="66" y="1025"/>
                    </a:lnTo>
                    <a:lnTo>
                      <a:pt x="83" y="1060"/>
                    </a:lnTo>
                    <a:lnTo>
                      <a:pt x="101" y="1093"/>
                    </a:lnTo>
                    <a:lnTo>
                      <a:pt x="121" y="1127"/>
                    </a:lnTo>
                    <a:lnTo>
                      <a:pt x="142" y="1160"/>
                    </a:lnTo>
                    <a:lnTo>
                      <a:pt x="163" y="1194"/>
                    </a:lnTo>
                    <a:lnTo>
                      <a:pt x="186" y="1230"/>
                    </a:lnTo>
                    <a:lnTo>
                      <a:pt x="210" y="1266"/>
                    </a:lnTo>
                    <a:lnTo>
                      <a:pt x="236" y="1304"/>
                    </a:lnTo>
                    <a:lnTo>
                      <a:pt x="261" y="1344"/>
                    </a:lnTo>
                    <a:lnTo>
                      <a:pt x="287" y="138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7084" name="Line 908"/>
              <p:cNvSpPr>
                <a:spLocks noChangeShapeType="1"/>
              </p:cNvSpPr>
              <p:nvPr/>
            </p:nvSpPr>
            <p:spPr bwMode="auto">
              <a:xfrm>
                <a:off x="3683" y="1353"/>
                <a:ext cx="83" cy="8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7085" name="Line 909"/>
              <p:cNvSpPr>
                <a:spLocks noChangeShapeType="1"/>
              </p:cNvSpPr>
              <p:nvPr/>
            </p:nvSpPr>
            <p:spPr bwMode="auto">
              <a:xfrm>
                <a:off x="3661" y="1388"/>
                <a:ext cx="116" cy="11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7086" name="Line 910"/>
              <p:cNvSpPr>
                <a:spLocks noChangeShapeType="1"/>
              </p:cNvSpPr>
              <p:nvPr/>
            </p:nvSpPr>
            <p:spPr bwMode="auto">
              <a:xfrm>
                <a:off x="3644" y="1426"/>
                <a:ext cx="129" cy="13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7087" name="Line 911"/>
              <p:cNvSpPr>
                <a:spLocks noChangeShapeType="1"/>
              </p:cNvSpPr>
              <p:nvPr/>
            </p:nvSpPr>
            <p:spPr bwMode="auto">
              <a:xfrm>
                <a:off x="3632" y="1472"/>
                <a:ext cx="127" cy="1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7088" name="Line 912"/>
              <p:cNvSpPr>
                <a:spLocks noChangeShapeType="1"/>
              </p:cNvSpPr>
              <p:nvPr/>
            </p:nvSpPr>
            <p:spPr bwMode="auto">
              <a:xfrm>
                <a:off x="3628" y="1524"/>
                <a:ext cx="111" cy="11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7089" name="Line 913"/>
              <p:cNvSpPr>
                <a:spLocks noChangeShapeType="1"/>
              </p:cNvSpPr>
              <p:nvPr/>
            </p:nvSpPr>
            <p:spPr bwMode="auto">
              <a:xfrm>
                <a:off x="3646" y="1599"/>
                <a:ext cx="71" cy="7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7090" name="Freeform 914"/>
              <p:cNvSpPr>
                <a:spLocks/>
              </p:cNvSpPr>
              <p:nvPr/>
            </p:nvSpPr>
            <p:spPr bwMode="auto">
              <a:xfrm>
                <a:off x="3628" y="971"/>
                <a:ext cx="75" cy="360"/>
              </a:xfrm>
              <a:custGeom>
                <a:avLst/>
                <a:gdLst>
                  <a:gd name="T0" fmla="*/ 287 w 287"/>
                  <a:gd name="T1" fmla="*/ 1385 h 1385"/>
                  <a:gd name="T2" fmla="*/ 265 w 287"/>
                  <a:gd name="T3" fmla="*/ 1364 h 1385"/>
                  <a:gd name="T4" fmla="*/ 245 w 287"/>
                  <a:gd name="T5" fmla="*/ 1340 h 1385"/>
                  <a:gd name="T6" fmla="*/ 226 w 287"/>
                  <a:gd name="T7" fmla="*/ 1318 h 1385"/>
                  <a:gd name="T8" fmla="*/ 207 w 287"/>
                  <a:gd name="T9" fmla="*/ 1294 h 1385"/>
                  <a:gd name="T10" fmla="*/ 189 w 287"/>
                  <a:gd name="T11" fmla="*/ 1271 h 1385"/>
                  <a:gd name="T12" fmla="*/ 171 w 287"/>
                  <a:gd name="T13" fmla="*/ 1246 h 1385"/>
                  <a:gd name="T14" fmla="*/ 156 w 287"/>
                  <a:gd name="T15" fmla="*/ 1222 h 1385"/>
                  <a:gd name="T16" fmla="*/ 140 w 287"/>
                  <a:gd name="T17" fmla="*/ 1198 h 1385"/>
                  <a:gd name="T18" fmla="*/ 126 w 287"/>
                  <a:gd name="T19" fmla="*/ 1172 h 1385"/>
                  <a:gd name="T20" fmla="*/ 113 w 287"/>
                  <a:gd name="T21" fmla="*/ 1147 h 1385"/>
                  <a:gd name="T22" fmla="*/ 100 w 287"/>
                  <a:gd name="T23" fmla="*/ 1122 h 1385"/>
                  <a:gd name="T24" fmla="*/ 89 w 287"/>
                  <a:gd name="T25" fmla="*/ 1096 h 1385"/>
                  <a:gd name="T26" fmla="*/ 77 w 287"/>
                  <a:gd name="T27" fmla="*/ 1070 h 1385"/>
                  <a:gd name="T28" fmla="*/ 66 w 287"/>
                  <a:gd name="T29" fmla="*/ 1044 h 1385"/>
                  <a:gd name="T30" fmla="*/ 58 w 287"/>
                  <a:gd name="T31" fmla="*/ 1018 h 1385"/>
                  <a:gd name="T32" fmla="*/ 49 w 287"/>
                  <a:gd name="T33" fmla="*/ 992 h 1385"/>
                  <a:gd name="T34" fmla="*/ 33 w 287"/>
                  <a:gd name="T35" fmla="*/ 939 h 1385"/>
                  <a:gd name="T36" fmla="*/ 21 w 287"/>
                  <a:gd name="T37" fmla="*/ 887 h 1385"/>
                  <a:gd name="T38" fmla="*/ 12 w 287"/>
                  <a:gd name="T39" fmla="*/ 835 h 1385"/>
                  <a:gd name="T40" fmla="*/ 6 w 287"/>
                  <a:gd name="T41" fmla="*/ 784 h 1385"/>
                  <a:gd name="T42" fmla="*/ 2 w 287"/>
                  <a:gd name="T43" fmla="*/ 735 h 1385"/>
                  <a:gd name="T44" fmla="*/ 0 w 287"/>
                  <a:gd name="T45" fmla="*/ 686 h 1385"/>
                  <a:gd name="T46" fmla="*/ 1 w 287"/>
                  <a:gd name="T47" fmla="*/ 639 h 1385"/>
                  <a:gd name="T48" fmla="*/ 5 w 287"/>
                  <a:gd name="T49" fmla="*/ 593 h 1385"/>
                  <a:gd name="T50" fmla="*/ 10 w 287"/>
                  <a:gd name="T51" fmla="*/ 549 h 1385"/>
                  <a:gd name="T52" fmla="*/ 13 w 287"/>
                  <a:gd name="T53" fmla="*/ 528 h 1385"/>
                  <a:gd name="T54" fmla="*/ 18 w 287"/>
                  <a:gd name="T55" fmla="*/ 507 h 1385"/>
                  <a:gd name="T56" fmla="*/ 27 w 287"/>
                  <a:gd name="T57" fmla="*/ 468 h 1385"/>
                  <a:gd name="T58" fmla="*/ 39 w 287"/>
                  <a:gd name="T59" fmla="*/ 431 h 1385"/>
                  <a:gd name="T60" fmla="*/ 52 w 287"/>
                  <a:gd name="T61" fmla="*/ 394 h 1385"/>
                  <a:gd name="T62" fmla="*/ 66 w 287"/>
                  <a:gd name="T63" fmla="*/ 360 h 1385"/>
                  <a:gd name="T64" fmla="*/ 83 w 287"/>
                  <a:gd name="T65" fmla="*/ 326 h 1385"/>
                  <a:gd name="T66" fmla="*/ 101 w 287"/>
                  <a:gd name="T67" fmla="*/ 292 h 1385"/>
                  <a:gd name="T68" fmla="*/ 121 w 287"/>
                  <a:gd name="T69" fmla="*/ 258 h 1385"/>
                  <a:gd name="T70" fmla="*/ 142 w 287"/>
                  <a:gd name="T71" fmla="*/ 225 h 1385"/>
                  <a:gd name="T72" fmla="*/ 163 w 287"/>
                  <a:gd name="T73" fmla="*/ 191 h 1385"/>
                  <a:gd name="T74" fmla="*/ 186 w 287"/>
                  <a:gd name="T75" fmla="*/ 156 h 1385"/>
                  <a:gd name="T76" fmla="*/ 210 w 287"/>
                  <a:gd name="T77" fmla="*/ 119 h 1385"/>
                  <a:gd name="T78" fmla="*/ 236 w 287"/>
                  <a:gd name="T79" fmla="*/ 82 h 1385"/>
                  <a:gd name="T80" fmla="*/ 261 w 287"/>
                  <a:gd name="T81" fmla="*/ 42 h 1385"/>
                  <a:gd name="T82" fmla="*/ 287 w 287"/>
                  <a:gd name="T83" fmla="*/ 0 h 13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87" h="1385">
                    <a:moveTo>
                      <a:pt x="287" y="1385"/>
                    </a:moveTo>
                    <a:lnTo>
                      <a:pt x="265" y="1364"/>
                    </a:lnTo>
                    <a:lnTo>
                      <a:pt x="245" y="1340"/>
                    </a:lnTo>
                    <a:lnTo>
                      <a:pt x="226" y="1318"/>
                    </a:lnTo>
                    <a:lnTo>
                      <a:pt x="207" y="1294"/>
                    </a:lnTo>
                    <a:lnTo>
                      <a:pt x="189" y="1271"/>
                    </a:lnTo>
                    <a:lnTo>
                      <a:pt x="171" y="1246"/>
                    </a:lnTo>
                    <a:lnTo>
                      <a:pt x="156" y="1222"/>
                    </a:lnTo>
                    <a:lnTo>
                      <a:pt x="140" y="1198"/>
                    </a:lnTo>
                    <a:lnTo>
                      <a:pt x="126" y="1172"/>
                    </a:lnTo>
                    <a:lnTo>
                      <a:pt x="113" y="1147"/>
                    </a:lnTo>
                    <a:lnTo>
                      <a:pt x="100" y="1122"/>
                    </a:lnTo>
                    <a:lnTo>
                      <a:pt x="89" y="1096"/>
                    </a:lnTo>
                    <a:lnTo>
                      <a:pt x="77" y="1070"/>
                    </a:lnTo>
                    <a:lnTo>
                      <a:pt x="66" y="1044"/>
                    </a:lnTo>
                    <a:lnTo>
                      <a:pt x="58" y="1018"/>
                    </a:lnTo>
                    <a:lnTo>
                      <a:pt x="49" y="992"/>
                    </a:lnTo>
                    <a:lnTo>
                      <a:pt x="33" y="939"/>
                    </a:lnTo>
                    <a:lnTo>
                      <a:pt x="21" y="887"/>
                    </a:lnTo>
                    <a:lnTo>
                      <a:pt x="12" y="835"/>
                    </a:lnTo>
                    <a:lnTo>
                      <a:pt x="6" y="784"/>
                    </a:lnTo>
                    <a:lnTo>
                      <a:pt x="2" y="735"/>
                    </a:lnTo>
                    <a:lnTo>
                      <a:pt x="0" y="686"/>
                    </a:lnTo>
                    <a:lnTo>
                      <a:pt x="1" y="639"/>
                    </a:lnTo>
                    <a:lnTo>
                      <a:pt x="5" y="593"/>
                    </a:lnTo>
                    <a:lnTo>
                      <a:pt x="10" y="549"/>
                    </a:lnTo>
                    <a:lnTo>
                      <a:pt x="13" y="528"/>
                    </a:lnTo>
                    <a:lnTo>
                      <a:pt x="18" y="507"/>
                    </a:lnTo>
                    <a:lnTo>
                      <a:pt x="27" y="468"/>
                    </a:lnTo>
                    <a:lnTo>
                      <a:pt x="39" y="431"/>
                    </a:lnTo>
                    <a:lnTo>
                      <a:pt x="52" y="394"/>
                    </a:lnTo>
                    <a:lnTo>
                      <a:pt x="66" y="360"/>
                    </a:lnTo>
                    <a:lnTo>
                      <a:pt x="83" y="326"/>
                    </a:lnTo>
                    <a:lnTo>
                      <a:pt x="101" y="292"/>
                    </a:lnTo>
                    <a:lnTo>
                      <a:pt x="121" y="258"/>
                    </a:lnTo>
                    <a:lnTo>
                      <a:pt x="142" y="225"/>
                    </a:lnTo>
                    <a:lnTo>
                      <a:pt x="163" y="191"/>
                    </a:lnTo>
                    <a:lnTo>
                      <a:pt x="186" y="156"/>
                    </a:lnTo>
                    <a:lnTo>
                      <a:pt x="210" y="119"/>
                    </a:lnTo>
                    <a:lnTo>
                      <a:pt x="236" y="82"/>
                    </a:lnTo>
                    <a:lnTo>
                      <a:pt x="261" y="42"/>
                    </a:lnTo>
                    <a:lnTo>
                      <a:pt x="287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307091" name="Line 915"/>
            <p:cNvSpPr>
              <a:spLocks noChangeShapeType="1"/>
            </p:cNvSpPr>
            <p:nvPr/>
          </p:nvSpPr>
          <p:spPr bwMode="auto">
            <a:xfrm flipH="1" flipV="1">
              <a:off x="4887" y="1044"/>
              <a:ext cx="42" cy="5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92" name="Line 916"/>
            <p:cNvSpPr>
              <a:spLocks noChangeShapeType="1"/>
            </p:cNvSpPr>
            <p:nvPr/>
          </p:nvSpPr>
          <p:spPr bwMode="auto">
            <a:xfrm flipH="1" flipV="1">
              <a:off x="4845" y="971"/>
              <a:ext cx="42" cy="72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93" name="Line 917"/>
            <p:cNvSpPr>
              <a:spLocks noChangeShapeType="1"/>
            </p:cNvSpPr>
            <p:nvPr/>
          </p:nvSpPr>
          <p:spPr bwMode="auto">
            <a:xfrm>
              <a:off x="4929" y="971"/>
              <a:ext cx="42" cy="72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94" name="Line 918"/>
            <p:cNvSpPr>
              <a:spLocks noChangeShapeType="1"/>
            </p:cNvSpPr>
            <p:nvPr/>
          </p:nvSpPr>
          <p:spPr bwMode="auto">
            <a:xfrm flipH="1" flipV="1">
              <a:off x="4803" y="1044"/>
              <a:ext cx="42" cy="5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95" name="Line 919"/>
            <p:cNvSpPr>
              <a:spLocks noChangeShapeType="1"/>
            </p:cNvSpPr>
            <p:nvPr/>
          </p:nvSpPr>
          <p:spPr bwMode="auto">
            <a:xfrm flipV="1">
              <a:off x="4803" y="971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96" name="Line 920"/>
            <p:cNvSpPr>
              <a:spLocks noChangeShapeType="1"/>
            </p:cNvSpPr>
            <p:nvPr/>
          </p:nvSpPr>
          <p:spPr bwMode="auto">
            <a:xfrm>
              <a:off x="4845" y="971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97" name="Line 921"/>
            <p:cNvSpPr>
              <a:spLocks noChangeShapeType="1"/>
            </p:cNvSpPr>
            <p:nvPr/>
          </p:nvSpPr>
          <p:spPr bwMode="auto">
            <a:xfrm flipV="1">
              <a:off x="4887" y="971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98" name="Line 922"/>
            <p:cNvSpPr>
              <a:spLocks noChangeShapeType="1"/>
            </p:cNvSpPr>
            <p:nvPr/>
          </p:nvSpPr>
          <p:spPr bwMode="auto">
            <a:xfrm flipH="1" flipV="1">
              <a:off x="5053" y="1044"/>
              <a:ext cx="41" cy="5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099" name="Line 923"/>
            <p:cNvSpPr>
              <a:spLocks noChangeShapeType="1"/>
            </p:cNvSpPr>
            <p:nvPr/>
          </p:nvSpPr>
          <p:spPr bwMode="auto">
            <a:xfrm flipH="1" flipV="1">
              <a:off x="5011" y="971"/>
              <a:ext cx="42" cy="72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100" name="Line 924"/>
            <p:cNvSpPr>
              <a:spLocks noChangeShapeType="1"/>
            </p:cNvSpPr>
            <p:nvPr/>
          </p:nvSpPr>
          <p:spPr bwMode="auto">
            <a:xfrm flipH="1" flipV="1">
              <a:off x="4971" y="1044"/>
              <a:ext cx="40" cy="5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101" name="Line 925"/>
            <p:cNvSpPr>
              <a:spLocks noChangeShapeType="1"/>
            </p:cNvSpPr>
            <p:nvPr/>
          </p:nvSpPr>
          <p:spPr bwMode="auto">
            <a:xfrm>
              <a:off x="4929" y="971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102" name="Line 926"/>
            <p:cNvSpPr>
              <a:spLocks noChangeShapeType="1"/>
            </p:cNvSpPr>
            <p:nvPr/>
          </p:nvSpPr>
          <p:spPr bwMode="auto">
            <a:xfrm flipV="1">
              <a:off x="4971" y="971"/>
              <a:ext cx="40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103" name="Line 927"/>
            <p:cNvSpPr>
              <a:spLocks noChangeShapeType="1"/>
            </p:cNvSpPr>
            <p:nvPr/>
          </p:nvSpPr>
          <p:spPr bwMode="auto">
            <a:xfrm>
              <a:off x="5011" y="971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104" name="Line 928"/>
            <p:cNvSpPr>
              <a:spLocks noChangeShapeType="1"/>
            </p:cNvSpPr>
            <p:nvPr/>
          </p:nvSpPr>
          <p:spPr bwMode="auto">
            <a:xfrm flipV="1">
              <a:off x="5053" y="1006"/>
              <a:ext cx="21" cy="38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105" name="Line 929"/>
            <p:cNvSpPr>
              <a:spLocks noChangeShapeType="1"/>
            </p:cNvSpPr>
            <p:nvPr/>
          </p:nvSpPr>
          <p:spPr bwMode="auto">
            <a:xfrm flipV="1">
              <a:off x="4803" y="1619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106" name="Line 930"/>
            <p:cNvSpPr>
              <a:spLocks noChangeShapeType="1"/>
            </p:cNvSpPr>
            <p:nvPr/>
          </p:nvSpPr>
          <p:spPr bwMode="auto">
            <a:xfrm>
              <a:off x="4845" y="1619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107" name="Line 931"/>
            <p:cNvSpPr>
              <a:spLocks noChangeShapeType="1"/>
            </p:cNvSpPr>
            <p:nvPr/>
          </p:nvSpPr>
          <p:spPr bwMode="auto">
            <a:xfrm flipV="1">
              <a:off x="4887" y="1619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108" name="Line 932"/>
            <p:cNvSpPr>
              <a:spLocks noChangeShapeType="1"/>
            </p:cNvSpPr>
            <p:nvPr/>
          </p:nvSpPr>
          <p:spPr bwMode="auto">
            <a:xfrm>
              <a:off x="4929" y="1619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109" name="Line 933"/>
            <p:cNvSpPr>
              <a:spLocks noChangeShapeType="1"/>
            </p:cNvSpPr>
            <p:nvPr/>
          </p:nvSpPr>
          <p:spPr bwMode="auto">
            <a:xfrm flipV="1">
              <a:off x="4971" y="1619"/>
              <a:ext cx="40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110" name="Line 934"/>
            <p:cNvSpPr>
              <a:spLocks noChangeShapeType="1"/>
            </p:cNvSpPr>
            <p:nvPr/>
          </p:nvSpPr>
          <p:spPr bwMode="auto">
            <a:xfrm>
              <a:off x="5011" y="1619"/>
              <a:ext cx="42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111" name="Line 935"/>
            <p:cNvSpPr>
              <a:spLocks noChangeShapeType="1"/>
            </p:cNvSpPr>
            <p:nvPr/>
          </p:nvSpPr>
          <p:spPr bwMode="auto">
            <a:xfrm flipV="1">
              <a:off x="5053" y="1619"/>
              <a:ext cx="41" cy="7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112" name="Line 936"/>
            <p:cNvSpPr>
              <a:spLocks noChangeShapeType="1"/>
            </p:cNvSpPr>
            <p:nvPr/>
          </p:nvSpPr>
          <p:spPr bwMode="auto">
            <a:xfrm>
              <a:off x="5094" y="1026"/>
              <a:ext cx="0" cy="59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113" name="Line 937"/>
            <p:cNvSpPr>
              <a:spLocks noChangeShapeType="1"/>
            </p:cNvSpPr>
            <p:nvPr/>
          </p:nvSpPr>
          <p:spPr bwMode="auto">
            <a:xfrm flipH="1" flipV="1">
              <a:off x="5074" y="1006"/>
              <a:ext cx="20" cy="2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114" name="Line 938"/>
            <p:cNvSpPr>
              <a:spLocks noChangeShapeType="1"/>
            </p:cNvSpPr>
            <p:nvPr/>
          </p:nvSpPr>
          <p:spPr bwMode="auto">
            <a:xfrm>
              <a:off x="4259" y="971"/>
              <a:ext cx="4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115" name="Line 939"/>
            <p:cNvSpPr>
              <a:spLocks noChangeShapeType="1"/>
            </p:cNvSpPr>
            <p:nvPr/>
          </p:nvSpPr>
          <p:spPr bwMode="auto">
            <a:xfrm>
              <a:off x="4227" y="1028"/>
              <a:ext cx="0" cy="65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116" name="Line 940"/>
            <p:cNvSpPr>
              <a:spLocks noChangeShapeType="1"/>
            </p:cNvSpPr>
            <p:nvPr/>
          </p:nvSpPr>
          <p:spPr bwMode="auto">
            <a:xfrm flipH="1">
              <a:off x="4003" y="1049"/>
              <a:ext cx="224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7117" name="Line 941"/>
            <p:cNvSpPr>
              <a:spLocks noChangeShapeType="1"/>
            </p:cNvSpPr>
            <p:nvPr/>
          </p:nvSpPr>
          <p:spPr bwMode="auto">
            <a:xfrm flipH="1">
              <a:off x="4003" y="1614"/>
              <a:ext cx="224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grpSp>
          <p:nvGrpSpPr>
            <p:cNvPr id="307118" name="Group 942"/>
            <p:cNvGrpSpPr>
              <a:grpSpLocks/>
            </p:cNvGrpSpPr>
            <p:nvPr/>
          </p:nvGrpSpPr>
          <p:grpSpPr bwMode="auto">
            <a:xfrm>
              <a:off x="3864" y="1619"/>
              <a:ext cx="404" cy="688"/>
              <a:chOff x="3864" y="1619"/>
              <a:chExt cx="404" cy="688"/>
            </a:xfrm>
          </p:grpSpPr>
          <p:sp>
            <p:nvSpPr>
              <p:cNvPr id="307119" name="Line 943"/>
              <p:cNvSpPr>
                <a:spLocks noChangeShapeType="1"/>
              </p:cNvSpPr>
              <p:nvPr/>
            </p:nvSpPr>
            <p:spPr bwMode="auto">
              <a:xfrm flipH="1">
                <a:off x="4052" y="1619"/>
                <a:ext cx="109" cy="18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7120" name="Line 944"/>
              <p:cNvSpPr>
                <a:spLocks noChangeShapeType="1"/>
              </p:cNvSpPr>
              <p:nvPr/>
            </p:nvSpPr>
            <p:spPr bwMode="auto">
              <a:xfrm>
                <a:off x="4161" y="1619"/>
                <a:ext cx="107" cy="18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7121" name="Line 945"/>
              <p:cNvSpPr>
                <a:spLocks noChangeShapeType="1"/>
              </p:cNvSpPr>
              <p:nvPr/>
            </p:nvSpPr>
            <p:spPr bwMode="auto">
              <a:xfrm>
                <a:off x="4268" y="1808"/>
                <a:ext cx="0" cy="4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7122" name="Line 946"/>
              <p:cNvSpPr>
                <a:spLocks noChangeShapeType="1"/>
              </p:cNvSpPr>
              <p:nvPr/>
            </p:nvSpPr>
            <p:spPr bwMode="auto">
              <a:xfrm>
                <a:off x="4052" y="1808"/>
                <a:ext cx="0" cy="4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7123" name="Line 947"/>
              <p:cNvSpPr>
                <a:spLocks noChangeShapeType="1"/>
              </p:cNvSpPr>
              <p:nvPr/>
            </p:nvSpPr>
            <p:spPr bwMode="auto">
              <a:xfrm>
                <a:off x="4052" y="2307"/>
                <a:ext cx="216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7124" name="Line 948"/>
              <p:cNvSpPr>
                <a:spLocks noChangeShapeType="1"/>
              </p:cNvSpPr>
              <p:nvPr/>
            </p:nvSpPr>
            <p:spPr bwMode="auto">
              <a:xfrm flipV="1">
                <a:off x="4121" y="1870"/>
                <a:ext cx="73" cy="1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7125" name="Line 949"/>
              <p:cNvSpPr>
                <a:spLocks noChangeShapeType="1"/>
              </p:cNvSpPr>
              <p:nvPr/>
            </p:nvSpPr>
            <p:spPr bwMode="auto">
              <a:xfrm flipV="1">
                <a:off x="4112" y="1814"/>
                <a:ext cx="89" cy="1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7126" name="Line 950"/>
              <p:cNvSpPr>
                <a:spLocks noChangeShapeType="1"/>
              </p:cNvSpPr>
              <p:nvPr/>
            </p:nvSpPr>
            <p:spPr bwMode="auto">
              <a:xfrm flipH="1">
                <a:off x="4123" y="1788"/>
                <a:ext cx="38" cy="9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7127" name="Line 951"/>
              <p:cNvSpPr>
                <a:spLocks noChangeShapeType="1"/>
              </p:cNvSpPr>
              <p:nvPr/>
            </p:nvSpPr>
            <p:spPr bwMode="auto">
              <a:xfrm flipV="1">
                <a:off x="4106" y="1908"/>
                <a:ext cx="104" cy="1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7128" name="Line 952"/>
              <p:cNvSpPr>
                <a:spLocks noChangeShapeType="1"/>
              </p:cNvSpPr>
              <p:nvPr/>
            </p:nvSpPr>
            <p:spPr bwMode="auto">
              <a:xfrm>
                <a:off x="4163" y="1839"/>
                <a:ext cx="0" cy="12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7129" name="Freeform 953"/>
              <p:cNvSpPr>
                <a:spLocks/>
              </p:cNvSpPr>
              <p:nvPr/>
            </p:nvSpPr>
            <p:spPr bwMode="auto">
              <a:xfrm>
                <a:off x="4114" y="2114"/>
                <a:ext cx="47" cy="138"/>
              </a:xfrm>
              <a:custGeom>
                <a:avLst/>
                <a:gdLst>
                  <a:gd name="T0" fmla="*/ 0 w 183"/>
                  <a:gd name="T1" fmla="*/ 528 h 528"/>
                  <a:gd name="T2" fmla="*/ 84 w 183"/>
                  <a:gd name="T3" fmla="*/ 391 h 528"/>
                  <a:gd name="T4" fmla="*/ 146 w 183"/>
                  <a:gd name="T5" fmla="*/ 230 h 528"/>
                  <a:gd name="T6" fmla="*/ 183 w 183"/>
                  <a:gd name="T7" fmla="*/ 0 h 5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3" h="528">
                    <a:moveTo>
                      <a:pt x="0" y="528"/>
                    </a:moveTo>
                    <a:lnTo>
                      <a:pt x="84" y="391"/>
                    </a:lnTo>
                    <a:lnTo>
                      <a:pt x="146" y="230"/>
                    </a:lnTo>
                    <a:lnTo>
                      <a:pt x="183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7130" name="Line 954"/>
              <p:cNvSpPr>
                <a:spLocks noChangeShapeType="1"/>
              </p:cNvSpPr>
              <p:nvPr/>
            </p:nvSpPr>
            <p:spPr bwMode="auto">
              <a:xfrm flipV="1">
                <a:off x="4132" y="2103"/>
                <a:ext cx="73" cy="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7131" name="Freeform 955"/>
              <p:cNvSpPr>
                <a:spLocks/>
              </p:cNvSpPr>
              <p:nvPr/>
            </p:nvSpPr>
            <p:spPr bwMode="auto">
              <a:xfrm>
                <a:off x="4165" y="2096"/>
                <a:ext cx="42" cy="155"/>
              </a:xfrm>
              <a:custGeom>
                <a:avLst/>
                <a:gdLst>
                  <a:gd name="T0" fmla="*/ 160 w 160"/>
                  <a:gd name="T1" fmla="*/ 0 h 589"/>
                  <a:gd name="T2" fmla="*/ 84 w 160"/>
                  <a:gd name="T3" fmla="*/ 589 h 589"/>
                  <a:gd name="T4" fmla="*/ 0 w 160"/>
                  <a:gd name="T5" fmla="*/ 451 h 5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0" h="589">
                    <a:moveTo>
                      <a:pt x="160" y="0"/>
                    </a:moveTo>
                    <a:lnTo>
                      <a:pt x="84" y="589"/>
                    </a:lnTo>
                    <a:lnTo>
                      <a:pt x="0" y="451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7132" name="Line 956"/>
              <p:cNvSpPr>
                <a:spLocks noChangeShapeType="1"/>
              </p:cNvSpPr>
              <p:nvPr/>
            </p:nvSpPr>
            <p:spPr bwMode="auto">
              <a:xfrm>
                <a:off x="3955" y="2041"/>
                <a:ext cx="142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7133" name="Freeform 957"/>
              <p:cNvSpPr>
                <a:spLocks/>
              </p:cNvSpPr>
              <p:nvPr/>
            </p:nvSpPr>
            <p:spPr bwMode="auto">
              <a:xfrm>
                <a:off x="3864" y="2025"/>
                <a:ext cx="91" cy="31"/>
              </a:xfrm>
              <a:custGeom>
                <a:avLst/>
                <a:gdLst>
                  <a:gd name="T0" fmla="*/ 346 w 346"/>
                  <a:gd name="T1" fmla="*/ 0 h 115"/>
                  <a:gd name="T2" fmla="*/ 346 w 346"/>
                  <a:gd name="T3" fmla="*/ 115 h 115"/>
                  <a:gd name="T4" fmla="*/ 0 w 346"/>
                  <a:gd name="T5" fmla="*/ 57 h 115"/>
                  <a:gd name="T6" fmla="*/ 346 w 346"/>
                  <a:gd name="T7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46" h="115">
                    <a:moveTo>
                      <a:pt x="346" y="0"/>
                    </a:moveTo>
                    <a:lnTo>
                      <a:pt x="346" y="115"/>
                    </a:lnTo>
                    <a:lnTo>
                      <a:pt x="0" y="57"/>
                    </a:lnTo>
                    <a:lnTo>
                      <a:pt x="346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07134" name="Freeform 958"/>
              <p:cNvSpPr>
                <a:spLocks/>
              </p:cNvSpPr>
              <p:nvPr/>
            </p:nvSpPr>
            <p:spPr bwMode="auto">
              <a:xfrm>
                <a:off x="3864" y="2025"/>
                <a:ext cx="91" cy="31"/>
              </a:xfrm>
              <a:custGeom>
                <a:avLst/>
                <a:gdLst>
                  <a:gd name="T0" fmla="*/ 346 w 346"/>
                  <a:gd name="T1" fmla="*/ 0 h 115"/>
                  <a:gd name="T2" fmla="*/ 346 w 346"/>
                  <a:gd name="T3" fmla="*/ 115 h 115"/>
                  <a:gd name="T4" fmla="*/ 0 w 346"/>
                  <a:gd name="T5" fmla="*/ 57 h 115"/>
                  <a:gd name="T6" fmla="*/ 346 w 346"/>
                  <a:gd name="T7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46" h="115">
                    <a:moveTo>
                      <a:pt x="346" y="0"/>
                    </a:moveTo>
                    <a:lnTo>
                      <a:pt x="346" y="115"/>
                    </a:lnTo>
                    <a:lnTo>
                      <a:pt x="0" y="57"/>
                    </a:lnTo>
                    <a:lnTo>
                      <a:pt x="346" y="0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83932065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064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9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069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3064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3064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306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5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3065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5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3065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6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2" dur="500"/>
                                        <p:tgtEl>
                                          <p:spTgt spid="3066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3066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5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500"/>
                                        <p:tgtEl>
                                          <p:spTgt spid="3065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7" dur="500"/>
                                        <p:tgtEl>
                                          <p:spTgt spid="3065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500"/>
                                        <p:tgtEl>
                                          <p:spTgt spid="306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0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3070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2" dur="500"/>
                                        <p:tgtEl>
                                          <p:spTgt spid="3068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7" dur="500"/>
                                        <p:tgtEl>
                                          <p:spTgt spid="3064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8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2" dur="500"/>
                                        <p:tgtEl>
                                          <p:spTgt spid="3068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6427" grpId="0"/>
      <p:bldP spid="306428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90" name="Text Box 2"/>
          <p:cNvSpPr txBox="1">
            <a:spLocks noChangeArrowheads="1"/>
          </p:cNvSpPr>
          <p:nvPr/>
        </p:nvSpPr>
        <p:spPr bwMode="auto">
          <a:xfrm>
            <a:off x="0" y="30163"/>
            <a:ext cx="8005763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000" b="1">
                <a:solidFill>
                  <a:srgbClr val="FF0000"/>
                </a:solidFill>
                <a:ea typeface="黑体" pitchFamily="2" charset="-122"/>
              </a:rPr>
              <a:t>二、螺纹的规定画法及标注</a:t>
            </a:r>
          </a:p>
        </p:txBody>
      </p:sp>
      <p:sp>
        <p:nvSpPr>
          <p:cNvPr id="89091" name="Text Box 3"/>
          <p:cNvSpPr txBox="1">
            <a:spLocks noChangeArrowheads="1"/>
          </p:cNvSpPr>
          <p:nvPr/>
        </p:nvSpPr>
        <p:spPr bwMode="auto">
          <a:xfrm>
            <a:off x="90488" y="793750"/>
            <a:ext cx="9053512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  <a:sym typeface="Monotype Sorts" pitchFamily="2" charset="2"/>
              </a:rPr>
              <a:t>★</a:t>
            </a:r>
            <a:r>
              <a:rPr kumimoji="1" lang="zh-CN" altLang="en-US" sz="3200" b="1">
                <a:solidFill>
                  <a:srgbClr val="FF0000"/>
                </a:solidFill>
              </a:rPr>
              <a:t>牙顶用粗实线表示</a:t>
            </a:r>
            <a:r>
              <a:rPr kumimoji="1" lang="zh-CN" altLang="en-US" sz="3200" b="1">
                <a:solidFill>
                  <a:srgbClr val="000000"/>
                </a:solidFill>
              </a:rPr>
              <a:t> </a:t>
            </a:r>
            <a:r>
              <a:rPr kumimoji="1" lang="en-US" altLang="zh-CN" sz="3200" b="1">
                <a:solidFill>
                  <a:srgbClr val="000000"/>
                </a:solidFill>
              </a:rPr>
              <a:t>(</a:t>
            </a:r>
            <a:r>
              <a:rPr kumimoji="1" lang="zh-CN" altLang="en-US" sz="3200" b="1">
                <a:solidFill>
                  <a:srgbClr val="000000"/>
                </a:solidFill>
              </a:rPr>
              <a:t>外螺纹的大径线，内螺纹的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</a:rPr>
              <a:t>    小径线</a:t>
            </a:r>
            <a:r>
              <a:rPr kumimoji="1" lang="en-US" altLang="zh-CN" sz="3200" b="1">
                <a:solidFill>
                  <a:srgbClr val="000000"/>
                </a:solidFill>
              </a:rPr>
              <a:t>)</a:t>
            </a:r>
            <a:r>
              <a:rPr kumimoji="1" lang="zh-CN" altLang="en-US" sz="3200" b="1">
                <a:solidFill>
                  <a:srgbClr val="000000"/>
                </a:solidFill>
              </a:rPr>
              <a:t>。</a:t>
            </a:r>
          </a:p>
        </p:txBody>
      </p:sp>
      <p:sp>
        <p:nvSpPr>
          <p:cNvPr id="89092" name="Text Box 4"/>
          <p:cNvSpPr txBox="1">
            <a:spLocks noChangeArrowheads="1"/>
          </p:cNvSpPr>
          <p:nvPr/>
        </p:nvSpPr>
        <p:spPr bwMode="auto">
          <a:xfrm>
            <a:off x="90488" y="1730375"/>
            <a:ext cx="9053512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  <a:sym typeface="Monotype Sorts" pitchFamily="2" charset="2"/>
              </a:rPr>
              <a:t>★</a:t>
            </a:r>
            <a:r>
              <a:rPr kumimoji="1" lang="zh-CN" altLang="en-US" sz="3200" b="1">
                <a:solidFill>
                  <a:srgbClr val="FF3300"/>
                </a:solidFill>
              </a:rPr>
              <a:t>牙</a:t>
            </a:r>
            <a:r>
              <a:rPr kumimoji="1" lang="zh-CN" altLang="en-US" sz="3200" b="1">
                <a:solidFill>
                  <a:srgbClr val="FF0000"/>
                </a:solidFill>
              </a:rPr>
              <a:t>底用细实线表示 </a:t>
            </a:r>
            <a:r>
              <a:rPr kumimoji="1" lang="en-US" altLang="zh-CN" sz="3200" b="1">
                <a:solidFill>
                  <a:srgbClr val="000000"/>
                </a:solidFill>
              </a:rPr>
              <a:t>(</a:t>
            </a:r>
            <a:r>
              <a:rPr kumimoji="1" lang="zh-CN" altLang="en-US" sz="3200" b="1">
                <a:solidFill>
                  <a:srgbClr val="000000"/>
                </a:solidFill>
              </a:rPr>
              <a:t>外螺纹的小径线，内螺纹的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</a:rPr>
              <a:t>    大径线</a:t>
            </a:r>
            <a:r>
              <a:rPr kumimoji="1" lang="en-US" altLang="zh-CN" sz="3200" b="1">
                <a:solidFill>
                  <a:srgbClr val="000000"/>
                </a:solidFill>
              </a:rPr>
              <a:t>)</a:t>
            </a:r>
            <a:r>
              <a:rPr kumimoji="1" lang="zh-CN" altLang="en-US" sz="3200" b="1">
                <a:solidFill>
                  <a:srgbClr val="000000"/>
                </a:solidFill>
              </a:rPr>
              <a:t>。</a:t>
            </a:r>
          </a:p>
        </p:txBody>
      </p:sp>
      <p:sp>
        <p:nvSpPr>
          <p:cNvPr id="89093" name="Text Box 5"/>
          <p:cNvSpPr txBox="1">
            <a:spLocks noChangeArrowheads="1"/>
          </p:cNvSpPr>
          <p:nvPr/>
        </p:nvSpPr>
        <p:spPr bwMode="auto">
          <a:xfrm>
            <a:off x="90488" y="2713038"/>
            <a:ext cx="9053512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  <a:sym typeface="Monotype Sorts" pitchFamily="2" charset="2"/>
              </a:rPr>
              <a:t>★</a:t>
            </a:r>
            <a:r>
              <a:rPr kumimoji="1" lang="zh-CN" altLang="en-US" sz="3200" b="1">
                <a:solidFill>
                  <a:srgbClr val="000000"/>
                </a:solidFill>
              </a:rPr>
              <a:t>在投影为圆的视图上，表示牙底的细实线圆只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FF0000"/>
                </a:solidFill>
              </a:rPr>
              <a:t>    画约</a:t>
            </a:r>
            <a:r>
              <a:rPr kumimoji="1"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3/4</a:t>
            </a:r>
            <a:r>
              <a:rPr kumimoji="1" lang="zh-CN" altLang="en-US" sz="3200" b="1">
                <a:solidFill>
                  <a:srgbClr val="FF0000"/>
                </a:solidFill>
              </a:rPr>
              <a:t>圈。</a:t>
            </a:r>
          </a:p>
        </p:txBody>
      </p:sp>
      <p:sp>
        <p:nvSpPr>
          <p:cNvPr id="89094" name="Text Box 6"/>
          <p:cNvSpPr txBox="1">
            <a:spLocks noChangeArrowheads="1"/>
          </p:cNvSpPr>
          <p:nvPr/>
        </p:nvSpPr>
        <p:spPr bwMode="auto">
          <a:xfrm>
            <a:off x="90488" y="3706813"/>
            <a:ext cx="7737475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  <a:sym typeface="Monotype Sorts" pitchFamily="2" charset="2"/>
              </a:rPr>
              <a:t>★</a:t>
            </a:r>
            <a:r>
              <a:rPr kumimoji="1" lang="zh-CN" altLang="en-US" sz="3200" b="1">
                <a:solidFill>
                  <a:srgbClr val="FF0000"/>
                </a:solidFill>
              </a:rPr>
              <a:t>螺纹终止线用粗实线</a:t>
            </a:r>
            <a:r>
              <a:rPr kumimoji="1" lang="zh-CN" altLang="en-US" sz="3200" b="1">
                <a:solidFill>
                  <a:srgbClr val="000000"/>
                </a:solidFill>
              </a:rPr>
              <a:t>表示。</a:t>
            </a:r>
          </a:p>
        </p:txBody>
      </p:sp>
      <p:sp>
        <p:nvSpPr>
          <p:cNvPr id="89095" name="Text Box 7"/>
          <p:cNvSpPr txBox="1">
            <a:spLocks noChangeArrowheads="1"/>
          </p:cNvSpPr>
          <p:nvPr/>
        </p:nvSpPr>
        <p:spPr bwMode="auto">
          <a:xfrm>
            <a:off x="90488" y="5262563"/>
            <a:ext cx="9053512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  <a:sym typeface="Monotype Sorts" pitchFamily="2" charset="2"/>
              </a:rPr>
              <a:t>★</a:t>
            </a:r>
            <a:r>
              <a:rPr kumimoji="1" lang="zh-CN" altLang="en-US" sz="3200" b="1">
                <a:solidFill>
                  <a:srgbClr val="000000"/>
                </a:solidFill>
              </a:rPr>
              <a:t>当需要表示螺纹收尾时，螺尾部分的牙线</a:t>
            </a:r>
            <a:r>
              <a:rPr kumimoji="1" lang="zh-CN" altLang="en-US" sz="3200" b="1">
                <a:solidFill>
                  <a:srgbClr val="FF0000"/>
                </a:solidFill>
              </a:rPr>
              <a:t>与轴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FF0000"/>
                </a:solidFill>
              </a:rPr>
              <a:t>    线成</a:t>
            </a:r>
            <a:r>
              <a:rPr kumimoji="1"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30°</a:t>
            </a:r>
            <a:r>
              <a:rPr kumimoji="1" lang="zh-CN" altLang="en-US" sz="3200" b="1">
                <a:solidFill>
                  <a:srgbClr val="FF0000"/>
                </a:solidFill>
              </a:rPr>
              <a:t>角</a:t>
            </a:r>
            <a:r>
              <a:rPr kumimoji="1" lang="zh-CN" altLang="en-US" sz="3200" b="1">
                <a:solidFill>
                  <a:srgbClr val="000000"/>
                </a:solidFill>
              </a:rPr>
              <a:t>。</a:t>
            </a:r>
          </a:p>
        </p:txBody>
      </p:sp>
      <p:sp>
        <p:nvSpPr>
          <p:cNvPr id="89096" name="Text Box 8"/>
          <p:cNvSpPr txBox="1">
            <a:spLocks noChangeArrowheads="1"/>
          </p:cNvSpPr>
          <p:nvPr/>
        </p:nvSpPr>
        <p:spPr bwMode="auto">
          <a:xfrm>
            <a:off x="90488" y="4244975"/>
            <a:ext cx="9053512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  <a:sym typeface="Monotype Sorts" pitchFamily="2" charset="2"/>
              </a:rPr>
              <a:t>★</a:t>
            </a:r>
            <a:r>
              <a:rPr kumimoji="1" lang="zh-CN" altLang="en-US" sz="3200" b="1">
                <a:solidFill>
                  <a:srgbClr val="000000"/>
                </a:solidFill>
              </a:rPr>
              <a:t>不管是内螺纹还是外螺纹，其剖视图或断面图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</a:rPr>
              <a:t>    上的</a:t>
            </a:r>
            <a:r>
              <a:rPr kumimoji="1" lang="zh-CN" altLang="en-US" sz="3200" b="1">
                <a:solidFill>
                  <a:srgbClr val="FF0000"/>
                </a:solidFill>
              </a:rPr>
              <a:t>剖面线都必须画到粗实线</a:t>
            </a:r>
            <a:r>
              <a:rPr kumimoji="1" lang="zh-CN" altLang="en-US" sz="3200" b="1">
                <a:solidFill>
                  <a:srgbClr val="000000"/>
                </a:solidFill>
              </a:rPr>
              <a:t>。</a:t>
            </a:r>
          </a:p>
        </p:txBody>
      </p:sp>
    </p:spTree>
    <p:extLst>
      <p:ext uri="{BB962C8B-B14F-4D97-AF65-F5344CB8AC3E}">
        <p14:creationId xmlns:p14="http://schemas.microsoft.com/office/powerpoint/2010/main" val="2307633466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0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" dur="500"/>
                                        <p:tgtEl>
                                          <p:spTgt spid="890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0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2" dur="500"/>
                                        <p:tgtEl>
                                          <p:spTgt spid="890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0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7" dur="500"/>
                                        <p:tgtEl>
                                          <p:spTgt spid="890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0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2" dur="500"/>
                                        <p:tgtEl>
                                          <p:spTgt spid="890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0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7" dur="500"/>
                                        <p:tgtEl>
                                          <p:spTgt spid="890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0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" dur="500"/>
                                        <p:tgtEl>
                                          <p:spTgt spid="890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091" grpId="0" autoUpdateAnimBg="0"/>
      <p:bldP spid="89092" grpId="0" autoUpdateAnimBg="0"/>
      <p:bldP spid="89093" grpId="0" autoUpdateAnimBg="0"/>
      <p:bldP spid="89094" grpId="0" autoUpdateAnimBg="0"/>
      <p:bldP spid="89095" grpId="0" autoUpdateAnimBg="0"/>
      <p:bldP spid="89096" grpId="0" autoUpdateAnimBg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1996" name="Group 2988"/>
          <p:cNvGrpSpPr>
            <a:grpSpLocks/>
          </p:cNvGrpSpPr>
          <p:nvPr/>
        </p:nvGrpSpPr>
        <p:grpSpPr bwMode="auto">
          <a:xfrm>
            <a:off x="3679825" y="1185863"/>
            <a:ext cx="5167313" cy="1525587"/>
            <a:chOff x="2318" y="747"/>
            <a:chExt cx="3255" cy="961"/>
          </a:xfrm>
        </p:grpSpPr>
        <p:sp>
          <p:nvSpPr>
            <p:cNvPr id="301975" name="Line 2967"/>
            <p:cNvSpPr>
              <a:spLocks noChangeShapeType="1"/>
            </p:cNvSpPr>
            <p:nvPr/>
          </p:nvSpPr>
          <p:spPr bwMode="auto">
            <a:xfrm flipH="1">
              <a:off x="3920" y="1227"/>
              <a:ext cx="19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1976" name="Line 2968"/>
            <p:cNvSpPr>
              <a:spLocks noChangeShapeType="1"/>
            </p:cNvSpPr>
            <p:nvPr/>
          </p:nvSpPr>
          <p:spPr bwMode="auto">
            <a:xfrm flipH="1">
              <a:off x="3866" y="1227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1977" name="Line 2969"/>
            <p:cNvSpPr>
              <a:spLocks noChangeShapeType="1"/>
            </p:cNvSpPr>
            <p:nvPr/>
          </p:nvSpPr>
          <p:spPr bwMode="auto">
            <a:xfrm flipH="1">
              <a:off x="3589" y="1227"/>
              <a:ext cx="24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1978" name="Line 2970"/>
            <p:cNvSpPr>
              <a:spLocks noChangeShapeType="1"/>
            </p:cNvSpPr>
            <p:nvPr/>
          </p:nvSpPr>
          <p:spPr bwMode="auto">
            <a:xfrm flipH="1">
              <a:off x="3533" y="1227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1979" name="Line 2971"/>
            <p:cNvSpPr>
              <a:spLocks noChangeShapeType="1"/>
            </p:cNvSpPr>
            <p:nvPr/>
          </p:nvSpPr>
          <p:spPr bwMode="auto">
            <a:xfrm flipH="1">
              <a:off x="3256" y="1227"/>
              <a:ext cx="24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1980" name="Line 2972"/>
            <p:cNvSpPr>
              <a:spLocks noChangeShapeType="1"/>
            </p:cNvSpPr>
            <p:nvPr/>
          </p:nvSpPr>
          <p:spPr bwMode="auto">
            <a:xfrm flipH="1">
              <a:off x="3200" y="1227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1981" name="Line 2973"/>
            <p:cNvSpPr>
              <a:spLocks noChangeShapeType="1"/>
            </p:cNvSpPr>
            <p:nvPr/>
          </p:nvSpPr>
          <p:spPr bwMode="auto">
            <a:xfrm flipH="1">
              <a:off x="2923" y="1227"/>
              <a:ext cx="24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1982" name="Line 2974"/>
            <p:cNvSpPr>
              <a:spLocks noChangeShapeType="1"/>
            </p:cNvSpPr>
            <p:nvPr/>
          </p:nvSpPr>
          <p:spPr bwMode="auto">
            <a:xfrm flipH="1">
              <a:off x="2867" y="1227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1983" name="Line 2975"/>
            <p:cNvSpPr>
              <a:spLocks noChangeShapeType="1"/>
            </p:cNvSpPr>
            <p:nvPr/>
          </p:nvSpPr>
          <p:spPr bwMode="auto">
            <a:xfrm flipH="1">
              <a:off x="2590" y="1227"/>
              <a:ext cx="2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1984" name="Line 2976"/>
            <p:cNvSpPr>
              <a:spLocks noChangeShapeType="1"/>
            </p:cNvSpPr>
            <p:nvPr/>
          </p:nvSpPr>
          <p:spPr bwMode="auto">
            <a:xfrm flipH="1">
              <a:off x="2537" y="1227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1985" name="Line 2977"/>
            <p:cNvSpPr>
              <a:spLocks noChangeShapeType="1"/>
            </p:cNvSpPr>
            <p:nvPr/>
          </p:nvSpPr>
          <p:spPr bwMode="auto">
            <a:xfrm flipH="1">
              <a:off x="2318" y="1227"/>
              <a:ext cx="1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1986" name="Line 2978"/>
            <p:cNvSpPr>
              <a:spLocks noChangeShapeType="1"/>
            </p:cNvSpPr>
            <p:nvPr/>
          </p:nvSpPr>
          <p:spPr bwMode="auto">
            <a:xfrm flipH="1">
              <a:off x="5296" y="1227"/>
              <a:ext cx="27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1987" name="Line 2979"/>
            <p:cNvSpPr>
              <a:spLocks noChangeShapeType="1"/>
            </p:cNvSpPr>
            <p:nvPr/>
          </p:nvSpPr>
          <p:spPr bwMode="auto">
            <a:xfrm flipH="1">
              <a:off x="5243" y="1227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1988" name="Line 2980"/>
            <p:cNvSpPr>
              <a:spLocks noChangeShapeType="1"/>
            </p:cNvSpPr>
            <p:nvPr/>
          </p:nvSpPr>
          <p:spPr bwMode="auto">
            <a:xfrm flipH="1">
              <a:off x="4966" y="1227"/>
              <a:ext cx="24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1989" name="Line 2981"/>
            <p:cNvSpPr>
              <a:spLocks noChangeShapeType="1"/>
            </p:cNvSpPr>
            <p:nvPr/>
          </p:nvSpPr>
          <p:spPr bwMode="auto">
            <a:xfrm flipH="1">
              <a:off x="4910" y="1227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1990" name="Line 2982"/>
            <p:cNvSpPr>
              <a:spLocks noChangeShapeType="1"/>
            </p:cNvSpPr>
            <p:nvPr/>
          </p:nvSpPr>
          <p:spPr bwMode="auto">
            <a:xfrm flipH="1">
              <a:off x="4604" y="1227"/>
              <a:ext cx="27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1991" name="Line 2983"/>
            <p:cNvSpPr>
              <a:spLocks noChangeShapeType="1"/>
            </p:cNvSpPr>
            <p:nvPr/>
          </p:nvSpPr>
          <p:spPr bwMode="auto">
            <a:xfrm>
              <a:off x="5075" y="747"/>
              <a:ext cx="0" cy="2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1992" name="Line 2984"/>
            <p:cNvSpPr>
              <a:spLocks noChangeShapeType="1"/>
            </p:cNvSpPr>
            <p:nvPr/>
          </p:nvSpPr>
          <p:spPr bwMode="auto">
            <a:xfrm>
              <a:off x="5075" y="1049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1993" name="Line 2985"/>
            <p:cNvSpPr>
              <a:spLocks noChangeShapeType="1"/>
            </p:cNvSpPr>
            <p:nvPr/>
          </p:nvSpPr>
          <p:spPr bwMode="auto">
            <a:xfrm>
              <a:off x="5075" y="1105"/>
              <a:ext cx="0" cy="2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1994" name="Line 2986"/>
            <p:cNvSpPr>
              <a:spLocks noChangeShapeType="1"/>
            </p:cNvSpPr>
            <p:nvPr/>
          </p:nvSpPr>
          <p:spPr bwMode="auto">
            <a:xfrm>
              <a:off x="5075" y="1382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1995" name="Line 2987"/>
            <p:cNvSpPr>
              <a:spLocks noChangeShapeType="1"/>
            </p:cNvSpPr>
            <p:nvPr/>
          </p:nvSpPr>
          <p:spPr bwMode="auto">
            <a:xfrm>
              <a:off x="5075" y="1435"/>
              <a:ext cx="0" cy="2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02012" name="Group 3004"/>
          <p:cNvGrpSpPr>
            <a:grpSpLocks/>
          </p:cNvGrpSpPr>
          <p:nvPr/>
        </p:nvGrpSpPr>
        <p:grpSpPr bwMode="auto">
          <a:xfrm>
            <a:off x="3849688" y="1295400"/>
            <a:ext cx="2652712" cy="1306513"/>
            <a:chOff x="2425" y="816"/>
            <a:chExt cx="1671" cy="823"/>
          </a:xfrm>
        </p:grpSpPr>
        <p:sp>
          <p:nvSpPr>
            <p:cNvPr id="301997" name="Line 2989"/>
            <p:cNvSpPr>
              <a:spLocks noChangeShapeType="1"/>
            </p:cNvSpPr>
            <p:nvPr/>
          </p:nvSpPr>
          <p:spPr bwMode="auto">
            <a:xfrm>
              <a:off x="2485" y="816"/>
              <a:ext cx="152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1998" name="Line 2990"/>
            <p:cNvSpPr>
              <a:spLocks noChangeShapeType="1"/>
            </p:cNvSpPr>
            <p:nvPr/>
          </p:nvSpPr>
          <p:spPr bwMode="auto">
            <a:xfrm>
              <a:off x="2485" y="1639"/>
              <a:ext cx="152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1999" name="Freeform 2991"/>
            <p:cNvSpPr>
              <a:spLocks/>
            </p:cNvSpPr>
            <p:nvPr/>
          </p:nvSpPr>
          <p:spPr bwMode="auto">
            <a:xfrm>
              <a:off x="4011" y="1227"/>
              <a:ext cx="85" cy="412"/>
            </a:xfrm>
            <a:custGeom>
              <a:avLst/>
              <a:gdLst>
                <a:gd name="T0" fmla="*/ 0 w 267"/>
                <a:gd name="T1" fmla="*/ 0 h 1286"/>
                <a:gd name="T2" fmla="*/ 20 w 267"/>
                <a:gd name="T3" fmla="*/ 20 h 1286"/>
                <a:gd name="T4" fmla="*/ 39 w 267"/>
                <a:gd name="T5" fmla="*/ 41 h 1286"/>
                <a:gd name="T6" fmla="*/ 58 w 267"/>
                <a:gd name="T7" fmla="*/ 62 h 1286"/>
                <a:gd name="T8" fmla="*/ 76 w 267"/>
                <a:gd name="T9" fmla="*/ 84 h 1286"/>
                <a:gd name="T10" fmla="*/ 92 w 267"/>
                <a:gd name="T11" fmla="*/ 107 h 1286"/>
                <a:gd name="T12" fmla="*/ 108 w 267"/>
                <a:gd name="T13" fmla="*/ 129 h 1286"/>
                <a:gd name="T14" fmla="*/ 123 w 267"/>
                <a:gd name="T15" fmla="*/ 151 h 1286"/>
                <a:gd name="T16" fmla="*/ 136 w 267"/>
                <a:gd name="T17" fmla="*/ 174 h 1286"/>
                <a:gd name="T18" fmla="*/ 150 w 267"/>
                <a:gd name="T19" fmla="*/ 197 h 1286"/>
                <a:gd name="T20" fmla="*/ 163 w 267"/>
                <a:gd name="T21" fmla="*/ 220 h 1286"/>
                <a:gd name="T22" fmla="*/ 174 w 267"/>
                <a:gd name="T23" fmla="*/ 245 h 1286"/>
                <a:gd name="T24" fmla="*/ 185 w 267"/>
                <a:gd name="T25" fmla="*/ 268 h 1286"/>
                <a:gd name="T26" fmla="*/ 196 w 267"/>
                <a:gd name="T27" fmla="*/ 292 h 1286"/>
                <a:gd name="T28" fmla="*/ 205 w 267"/>
                <a:gd name="T29" fmla="*/ 317 h 1286"/>
                <a:gd name="T30" fmla="*/ 214 w 267"/>
                <a:gd name="T31" fmla="*/ 341 h 1286"/>
                <a:gd name="T32" fmla="*/ 221 w 267"/>
                <a:gd name="T33" fmla="*/ 365 h 1286"/>
                <a:gd name="T34" fmla="*/ 229 w 267"/>
                <a:gd name="T35" fmla="*/ 390 h 1286"/>
                <a:gd name="T36" fmla="*/ 236 w 267"/>
                <a:gd name="T37" fmla="*/ 414 h 1286"/>
                <a:gd name="T38" fmla="*/ 241 w 267"/>
                <a:gd name="T39" fmla="*/ 438 h 1286"/>
                <a:gd name="T40" fmla="*/ 247 w 267"/>
                <a:gd name="T41" fmla="*/ 461 h 1286"/>
                <a:gd name="T42" fmla="*/ 251 w 267"/>
                <a:gd name="T43" fmla="*/ 486 h 1286"/>
                <a:gd name="T44" fmla="*/ 256 w 267"/>
                <a:gd name="T45" fmla="*/ 510 h 1286"/>
                <a:gd name="T46" fmla="*/ 259 w 267"/>
                <a:gd name="T47" fmla="*/ 533 h 1286"/>
                <a:gd name="T48" fmla="*/ 261 w 267"/>
                <a:gd name="T49" fmla="*/ 558 h 1286"/>
                <a:gd name="T50" fmla="*/ 263 w 267"/>
                <a:gd name="T51" fmla="*/ 581 h 1286"/>
                <a:gd name="T52" fmla="*/ 266 w 267"/>
                <a:gd name="T53" fmla="*/ 604 h 1286"/>
                <a:gd name="T54" fmla="*/ 267 w 267"/>
                <a:gd name="T55" fmla="*/ 626 h 1286"/>
                <a:gd name="T56" fmla="*/ 267 w 267"/>
                <a:gd name="T57" fmla="*/ 649 h 1286"/>
                <a:gd name="T58" fmla="*/ 267 w 267"/>
                <a:gd name="T59" fmla="*/ 671 h 1286"/>
                <a:gd name="T60" fmla="*/ 266 w 267"/>
                <a:gd name="T61" fmla="*/ 692 h 1286"/>
                <a:gd name="T62" fmla="*/ 265 w 267"/>
                <a:gd name="T63" fmla="*/ 714 h 1286"/>
                <a:gd name="T64" fmla="*/ 262 w 267"/>
                <a:gd name="T65" fmla="*/ 735 h 1286"/>
                <a:gd name="T66" fmla="*/ 260 w 267"/>
                <a:gd name="T67" fmla="*/ 755 h 1286"/>
                <a:gd name="T68" fmla="*/ 258 w 267"/>
                <a:gd name="T69" fmla="*/ 776 h 1286"/>
                <a:gd name="T70" fmla="*/ 255 w 267"/>
                <a:gd name="T71" fmla="*/ 795 h 1286"/>
                <a:gd name="T72" fmla="*/ 251 w 267"/>
                <a:gd name="T73" fmla="*/ 814 h 1286"/>
                <a:gd name="T74" fmla="*/ 247 w 267"/>
                <a:gd name="T75" fmla="*/ 833 h 1286"/>
                <a:gd name="T76" fmla="*/ 242 w 267"/>
                <a:gd name="T77" fmla="*/ 850 h 1286"/>
                <a:gd name="T78" fmla="*/ 237 w 267"/>
                <a:gd name="T79" fmla="*/ 868 h 1286"/>
                <a:gd name="T80" fmla="*/ 231 w 267"/>
                <a:gd name="T81" fmla="*/ 886 h 1286"/>
                <a:gd name="T82" fmla="*/ 226 w 267"/>
                <a:gd name="T83" fmla="*/ 902 h 1286"/>
                <a:gd name="T84" fmla="*/ 219 w 267"/>
                <a:gd name="T85" fmla="*/ 919 h 1286"/>
                <a:gd name="T86" fmla="*/ 213 w 267"/>
                <a:gd name="T87" fmla="*/ 936 h 1286"/>
                <a:gd name="T88" fmla="*/ 205 w 267"/>
                <a:gd name="T89" fmla="*/ 952 h 1286"/>
                <a:gd name="T90" fmla="*/ 191 w 267"/>
                <a:gd name="T91" fmla="*/ 983 h 1286"/>
                <a:gd name="T92" fmla="*/ 173 w 267"/>
                <a:gd name="T93" fmla="*/ 1014 h 1286"/>
                <a:gd name="T94" fmla="*/ 155 w 267"/>
                <a:gd name="T95" fmla="*/ 1046 h 1286"/>
                <a:gd name="T96" fmla="*/ 136 w 267"/>
                <a:gd name="T97" fmla="*/ 1077 h 1286"/>
                <a:gd name="T98" fmla="*/ 115 w 267"/>
                <a:gd name="T99" fmla="*/ 1109 h 1286"/>
                <a:gd name="T100" fmla="*/ 94 w 267"/>
                <a:gd name="T101" fmla="*/ 1141 h 1286"/>
                <a:gd name="T102" fmla="*/ 72 w 267"/>
                <a:gd name="T103" fmla="*/ 1175 h 1286"/>
                <a:gd name="T104" fmla="*/ 60 w 267"/>
                <a:gd name="T105" fmla="*/ 1192 h 1286"/>
                <a:gd name="T106" fmla="*/ 49 w 267"/>
                <a:gd name="T107" fmla="*/ 1210 h 1286"/>
                <a:gd name="T108" fmla="*/ 37 w 267"/>
                <a:gd name="T109" fmla="*/ 1228 h 1286"/>
                <a:gd name="T110" fmla="*/ 25 w 267"/>
                <a:gd name="T111" fmla="*/ 1247 h 1286"/>
                <a:gd name="T112" fmla="*/ 13 w 267"/>
                <a:gd name="T113" fmla="*/ 1266 h 1286"/>
                <a:gd name="T114" fmla="*/ 0 w 267"/>
                <a:gd name="T115" fmla="*/ 1286 h 1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67" h="1286">
                  <a:moveTo>
                    <a:pt x="0" y="0"/>
                  </a:moveTo>
                  <a:lnTo>
                    <a:pt x="20" y="20"/>
                  </a:lnTo>
                  <a:lnTo>
                    <a:pt x="39" y="41"/>
                  </a:lnTo>
                  <a:lnTo>
                    <a:pt x="58" y="62"/>
                  </a:lnTo>
                  <a:lnTo>
                    <a:pt x="76" y="84"/>
                  </a:lnTo>
                  <a:lnTo>
                    <a:pt x="92" y="107"/>
                  </a:lnTo>
                  <a:lnTo>
                    <a:pt x="108" y="129"/>
                  </a:lnTo>
                  <a:lnTo>
                    <a:pt x="123" y="151"/>
                  </a:lnTo>
                  <a:lnTo>
                    <a:pt x="136" y="174"/>
                  </a:lnTo>
                  <a:lnTo>
                    <a:pt x="150" y="197"/>
                  </a:lnTo>
                  <a:lnTo>
                    <a:pt x="163" y="220"/>
                  </a:lnTo>
                  <a:lnTo>
                    <a:pt x="174" y="245"/>
                  </a:lnTo>
                  <a:lnTo>
                    <a:pt x="185" y="268"/>
                  </a:lnTo>
                  <a:lnTo>
                    <a:pt x="196" y="292"/>
                  </a:lnTo>
                  <a:lnTo>
                    <a:pt x="205" y="317"/>
                  </a:lnTo>
                  <a:lnTo>
                    <a:pt x="214" y="341"/>
                  </a:lnTo>
                  <a:lnTo>
                    <a:pt x="221" y="365"/>
                  </a:lnTo>
                  <a:lnTo>
                    <a:pt x="229" y="390"/>
                  </a:lnTo>
                  <a:lnTo>
                    <a:pt x="236" y="414"/>
                  </a:lnTo>
                  <a:lnTo>
                    <a:pt x="241" y="438"/>
                  </a:lnTo>
                  <a:lnTo>
                    <a:pt x="247" y="461"/>
                  </a:lnTo>
                  <a:lnTo>
                    <a:pt x="251" y="486"/>
                  </a:lnTo>
                  <a:lnTo>
                    <a:pt x="256" y="510"/>
                  </a:lnTo>
                  <a:lnTo>
                    <a:pt x="259" y="533"/>
                  </a:lnTo>
                  <a:lnTo>
                    <a:pt x="261" y="558"/>
                  </a:lnTo>
                  <a:lnTo>
                    <a:pt x="263" y="581"/>
                  </a:lnTo>
                  <a:lnTo>
                    <a:pt x="266" y="604"/>
                  </a:lnTo>
                  <a:lnTo>
                    <a:pt x="267" y="626"/>
                  </a:lnTo>
                  <a:lnTo>
                    <a:pt x="267" y="649"/>
                  </a:lnTo>
                  <a:lnTo>
                    <a:pt x="267" y="671"/>
                  </a:lnTo>
                  <a:lnTo>
                    <a:pt x="266" y="692"/>
                  </a:lnTo>
                  <a:lnTo>
                    <a:pt x="265" y="714"/>
                  </a:lnTo>
                  <a:lnTo>
                    <a:pt x="262" y="735"/>
                  </a:lnTo>
                  <a:lnTo>
                    <a:pt x="260" y="755"/>
                  </a:lnTo>
                  <a:lnTo>
                    <a:pt x="258" y="776"/>
                  </a:lnTo>
                  <a:lnTo>
                    <a:pt x="255" y="795"/>
                  </a:lnTo>
                  <a:lnTo>
                    <a:pt x="251" y="814"/>
                  </a:lnTo>
                  <a:lnTo>
                    <a:pt x="247" y="833"/>
                  </a:lnTo>
                  <a:lnTo>
                    <a:pt x="242" y="850"/>
                  </a:lnTo>
                  <a:lnTo>
                    <a:pt x="237" y="868"/>
                  </a:lnTo>
                  <a:lnTo>
                    <a:pt x="231" y="886"/>
                  </a:lnTo>
                  <a:lnTo>
                    <a:pt x="226" y="902"/>
                  </a:lnTo>
                  <a:lnTo>
                    <a:pt x="219" y="919"/>
                  </a:lnTo>
                  <a:lnTo>
                    <a:pt x="213" y="936"/>
                  </a:lnTo>
                  <a:lnTo>
                    <a:pt x="205" y="952"/>
                  </a:lnTo>
                  <a:lnTo>
                    <a:pt x="191" y="983"/>
                  </a:lnTo>
                  <a:lnTo>
                    <a:pt x="173" y="1014"/>
                  </a:lnTo>
                  <a:lnTo>
                    <a:pt x="155" y="1046"/>
                  </a:lnTo>
                  <a:lnTo>
                    <a:pt x="136" y="1077"/>
                  </a:lnTo>
                  <a:lnTo>
                    <a:pt x="115" y="1109"/>
                  </a:lnTo>
                  <a:lnTo>
                    <a:pt x="94" y="1141"/>
                  </a:lnTo>
                  <a:lnTo>
                    <a:pt x="72" y="1175"/>
                  </a:lnTo>
                  <a:lnTo>
                    <a:pt x="60" y="1192"/>
                  </a:lnTo>
                  <a:lnTo>
                    <a:pt x="49" y="1210"/>
                  </a:lnTo>
                  <a:lnTo>
                    <a:pt x="37" y="1228"/>
                  </a:lnTo>
                  <a:lnTo>
                    <a:pt x="25" y="1247"/>
                  </a:lnTo>
                  <a:lnTo>
                    <a:pt x="13" y="1266"/>
                  </a:lnTo>
                  <a:lnTo>
                    <a:pt x="0" y="128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00" name="Freeform 2992"/>
            <p:cNvSpPr>
              <a:spLocks/>
            </p:cNvSpPr>
            <p:nvPr/>
          </p:nvSpPr>
          <p:spPr bwMode="auto">
            <a:xfrm>
              <a:off x="3927" y="1227"/>
              <a:ext cx="84" cy="412"/>
            </a:xfrm>
            <a:custGeom>
              <a:avLst/>
              <a:gdLst>
                <a:gd name="T0" fmla="*/ 266 w 266"/>
                <a:gd name="T1" fmla="*/ 0 h 1286"/>
                <a:gd name="T2" fmla="*/ 247 w 266"/>
                <a:gd name="T3" fmla="*/ 20 h 1286"/>
                <a:gd name="T4" fmla="*/ 227 w 266"/>
                <a:gd name="T5" fmla="*/ 41 h 1286"/>
                <a:gd name="T6" fmla="*/ 209 w 266"/>
                <a:gd name="T7" fmla="*/ 62 h 1286"/>
                <a:gd name="T8" fmla="*/ 191 w 266"/>
                <a:gd name="T9" fmla="*/ 84 h 1286"/>
                <a:gd name="T10" fmla="*/ 175 w 266"/>
                <a:gd name="T11" fmla="*/ 107 h 1286"/>
                <a:gd name="T12" fmla="*/ 159 w 266"/>
                <a:gd name="T13" fmla="*/ 129 h 1286"/>
                <a:gd name="T14" fmla="*/ 144 w 266"/>
                <a:gd name="T15" fmla="*/ 151 h 1286"/>
                <a:gd name="T16" fmla="*/ 129 w 266"/>
                <a:gd name="T17" fmla="*/ 174 h 1286"/>
                <a:gd name="T18" fmla="*/ 116 w 266"/>
                <a:gd name="T19" fmla="*/ 197 h 1286"/>
                <a:gd name="T20" fmla="*/ 104 w 266"/>
                <a:gd name="T21" fmla="*/ 220 h 1286"/>
                <a:gd name="T22" fmla="*/ 92 w 266"/>
                <a:gd name="T23" fmla="*/ 245 h 1286"/>
                <a:gd name="T24" fmla="*/ 81 w 266"/>
                <a:gd name="T25" fmla="*/ 268 h 1286"/>
                <a:gd name="T26" fmla="*/ 71 w 266"/>
                <a:gd name="T27" fmla="*/ 292 h 1286"/>
                <a:gd name="T28" fmla="*/ 62 w 266"/>
                <a:gd name="T29" fmla="*/ 317 h 1286"/>
                <a:gd name="T30" fmla="*/ 53 w 266"/>
                <a:gd name="T31" fmla="*/ 341 h 1286"/>
                <a:gd name="T32" fmla="*/ 44 w 266"/>
                <a:gd name="T33" fmla="*/ 365 h 1286"/>
                <a:gd name="T34" fmla="*/ 38 w 266"/>
                <a:gd name="T35" fmla="*/ 390 h 1286"/>
                <a:gd name="T36" fmla="*/ 31 w 266"/>
                <a:gd name="T37" fmla="*/ 414 h 1286"/>
                <a:gd name="T38" fmla="*/ 24 w 266"/>
                <a:gd name="T39" fmla="*/ 438 h 1286"/>
                <a:gd name="T40" fmla="*/ 20 w 266"/>
                <a:gd name="T41" fmla="*/ 461 h 1286"/>
                <a:gd name="T42" fmla="*/ 14 w 266"/>
                <a:gd name="T43" fmla="*/ 486 h 1286"/>
                <a:gd name="T44" fmla="*/ 11 w 266"/>
                <a:gd name="T45" fmla="*/ 510 h 1286"/>
                <a:gd name="T46" fmla="*/ 8 w 266"/>
                <a:gd name="T47" fmla="*/ 533 h 1286"/>
                <a:gd name="T48" fmla="*/ 4 w 266"/>
                <a:gd name="T49" fmla="*/ 558 h 1286"/>
                <a:gd name="T50" fmla="*/ 2 w 266"/>
                <a:gd name="T51" fmla="*/ 581 h 1286"/>
                <a:gd name="T52" fmla="*/ 1 w 266"/>
                <a:gd name="T53" fmla="*/ 604 h 1286"/>
                <a:gd name="T54" fmla="*/ 0 w 266"/>
                <a:gd name="T55" fmla="*/ 626 h 1286"/>
                <a:gd name="T56" fmla="*/ 0 w 266"/>
                <a:gd name="T57" fmla="*/ 649 h 1286"/>
                <a:gd name="T58" fmla="*/ 0 w 266"/>
                <a:gd name="T59" fmla="*/ 671 h 1286"/>
                <a:gd name="T60" fmla="*/ 0 w 266"/>
                <a:gd name="T61" fmla="*/ 692 h 1286"/>
                <a:gd name="T62" fmla="*/ 2 w 266"/>
                <a:gd name="T63" fmla="*/ 714 h 1286"/>
                <a:gd name="T64" fmla="*/ 3 w 266"/>
                <a:gd name="T65" fmla="*/ 735 h 1286"/>
                <a:gd name="T66" fmla="*/ 6 w 266"/>
                <a:gd name="T67" fmla="*/ 755 h 1286"/>
                <a:gd name="T68" fmla="*/ 9 w 266"/>
                <a:gd name="T69" fmla="*/ 776 h 1286"/>
                <a:gd name="T70" fmla="*/ 12 w 266"/>
                <a:gd name="T71" fmla="*/ 795 h 1286"/>
                <a:gd name="T72" fmla="*/ 16 w 266"/>
                <a:gd name="T73" fmla="*/ 814 h 1286"/>
                <a:gd name="T74" fmla="*/ 20 w 266"/>
                <a:gd name="T75" fmla="*/ 833 h 1286"/>
                <a:gd name="T76" fmla="*/ 24 w 266"/>
                <a:gd name="T77" fmla="*/ 850 h 1286"/>
                <a:gd name="T78" fmla="*/ 30 w 266"/>
                <a:gd name="T79" fmla="*/ 868 h 1286"/>
                <a:gd name="T80" fmla="*/ 35 w 266"/>
                <a:gd name="T81" fmla="*/ 886 h 1286"/>
                <a:gd name="T82" fmla="*/ 41 w 266"/>
                <a:gd name="T83" fmla="*/ 902 h 1286"/>
                <a:gd name="T84" fmla="*/ 48 w 266"/>
                <a:gd name="T85" fmla="*/ 919 h 1286"/>
                <a:gd name="T86" fmla="*/ 54 w 266"/>
                <a:gd name="T87" fmla="*/ 936 h 1286"/>
                <a:gd name="T88" fmla="*/ 61 w 266"/>
                <a:gd name="T89" fmla="*/ 952 h 1286"/>
                <a:gd name="T90" fmla="*/ 76 w 266"/>
                <a:gd name="T91" fmla="*/ 983 h 1286"/>
                <a:gd name="T92" fmla="*/ 93 w 266"/>
                <a:gd name="T93" fmla="*/ 1014 h 1286"/>
                <a:gd name="T94" fmla="*/ 112 w 266"/>
                <a:gd name="T95" fmla="*/ 1046 h 1286"/>
                <a:gd name="T96" fmla="*/ 130 w 266"/>
                <a:gd name="T97" fmla="*/ 1077 h 1286"/>
                <a:gd name="T98" fmla="*/ 150 w 266"/>
                <a:gd name="T99" fmla="*/ 1109 h 1286"/>
                <a:gd name="T100" fmla="*/ 172 w 266"/>
                <a:gd name="T101" fmla="*/ 1141 h 1286"/>
                <a:gd name="T102" fmla="*/ 195 w 266"/>
                <a:gd name="T103" fmla="*/ 1175 h 1286"/>
                <a:gd name="T104" fmla="*/ 206 w 266"/>
                <a:gd name="T105" fmla="*/ 1192 h 1286"/>
                <a:gd name="T106" fmla="*/ 218 w 266"/>
                <a:gd name="T107" fmla="*/ 1210 h 1286"/>
                <a:gd name="T108" fmla="*/ 230 w 266"/>
                <a:gd name="T109" fmla="*/ 1228 h 1286"/>
                <a:gd name="T110" fmla="*/ 242 w 266"/>
                <a:gd name="T111" fmla="*/ 1247 h 1286"/>
                <a:gd name="T112" fmla="*/ 254 w 266"/>
                <a:gd name="T113" fmla="*/ 1266 h 1286"/>
                <a:gd name="T114" fmla="*/ 266 w 266"/>
                <a:gd name="T115" fmla="*/ 1286 h 1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66" h="1286">
                  <a:moveTo>
                    <a:pt x="266" y="0"/>
                  </a:moveTo>
                  <a:lnTo>
                    <a:pt x="247" y="20"/>
                  </a:lnTo>
                  <a:lnTo>
                    <a:pt x="227" y="41"/>
                  </a:lnTo>
                  <a:lnTo>
                    <a:pt x="209" y="62"/>
                  </a:lnTo>
                  <a:lnTo>
                    <a:pt x="191" y="84"/>
                  </a:lnTo>
                  <a:lnTo>
                    <a:pt x="175" y="107"/>
                  </a:lnTo>
                  <a:lnTo>
                    <a:pt x="159" y="129"/>
                  </a:lnTo>
                  <a:lnTo>
                    <a:pt x="144" y="151"/>
                  </a:lnTo>
                  <a:lnTo>
                    <a:pt x="129" y="174"/>
                  </a:lnTo>
                  <a:lnTo>
                    <a:pt x="116" y="197"/>
                  </a:lnTo>
                  <a:lnTo>
                    <a:pt x="104" y="220"/>
                  </a:lnTo>
                  <a:lnTo>
                    <a:pt x="92" y="245"/>
                  </a:lnTo>
                  <a:lnTo>
                    <a:pt x="81" y="268"/>
                  </a:lnTo>
                  <a:lnTo>
                    <a:pt x="71" y="292"/>
                  </a:lnTo>
                  <a:lnTo>
                    <a:pt x="62" y="317"/>
                  </a:lnTo>
                  <a:lnTo>
                    <a:pt x="53" y="341"/>
                  </a:lnTo>
                  <a:lnTo>
                    <a:pt x="44" y="365"/>
                  </a:lnTo>
                  <a:lnTo>
                    <a:pt x="38" y="390"/>
                  </a:lnTo>
                  <a:lnTo>
                    <a:pt x="31" y="414"/>
                  </a:lnTo>
                  <a:lnTo>
                    <a:pt x="24" y="438"/>
                  </a:lnTo>
                  <a:lnTo>
                    <a:pt x="20" y="461"/>
                  </a:lnTo>
                  <a:lnTo>
                    <a:pt x="14" y="486"/>
                  </a:lnTo>
                  <a:lnTo>
                    <a:pt x="11" y="510"/>
                  </a:lnTo>
                  <a:lnTo>
                    <a:pt x="8" y="533"/>
                  </a:lnTo>
                  <a:lnTo>
                    <a:pt x="4" y="558"/>
                  </a:lnTo>
                  <a:lnTo>
                    <a:pt x="2" y="581"/>
                  </a:lnTo>
                  <a:lnTo>
                    <a:pt x="1" y="604"/>
                  </a:lnTo>
                  <a:lnTo>
                    <a:pt x="0" y="626"/>
                  </a:lnTo>
                  <a:lnTo>
                    <a:pt x="0" y="649"/>
                  </a:lnTo>
                  <a:lnTo>
                    <a:pt x="0" y="671"/>
                  </a:lnTo>
                  <a:lnTo>
                    <a:pt x="0" y="692"/>
                  </a:lnTo>
                  <a:lnTo>
                    <a:pt x="2" y="714"/>
                  </a:lnTo>
                  <a:lnTo>
                    <a:pt x="3" y="735"/>
                  </a:lnTo>
                  <a:lnTo>
                    <a:pt x="6" y="755"/>
                  </a:lnTo>
                  <a:lnTo>
                    <a:pt x="9" y="776"/>
                  </a:lnTo>
                  <a:lnTo>
                    <a:pt x="12" y="795"/>
                  </a:lnTo>
                  <a:lnTo>
                    <a:pt x="16" y="814"/>
                  </a:lnTo>
                  <a:lnTo>
                    <a:pt x="20" y="833"/>
                  </a:lnTo>
                  <a:lnTo>
                    <a:pt x="24" y="850"/>
                  </a:lnTo>
                  <a:lnTo>
                    <a:pt x="30" y="868"/>
                  </a:lnTo>
                  <a:lnTo>
                    <a:pt x="35" y="886"/>
                  </a:lnTo>
                  <a:lnTo>
                    <a:pt x="41" y="902"/>
                  </a:lnTo>
                  <a:lnTo>
                    <a:pt x="48" y="919"/>
                  </a:lnTo>
                  <a:lnTo>
                    <a:pt x="54" y="936"/>
                  </a:lnTo>
                  <a:lnTo>
                    <a:pt x="61" y="952"/>
                  </a:lnTo>
                  <a:lnTo>
                    <a:pt x="76" y="983"/>
                  </a:lnTo>
                  <a:lnTo>
                    <a:pt x="93" y="1014"/>
                  </a:lnTo>
                  <a:lnTo>
                    <a:pt x="112" y="1046"/>
                  </a:lnTo>
                  <a:lnTo>
                    <a:pt x="130" y="1077"/>
                  </a:lnTo>
                  <a:lnTo>
                    <a:pt x="150" y="1109"/>
                  </a:lnTo>
                  <a:lnTo>
                    <a:pt x="172" y="1141"/>
                  </a:lnTo>
                  <a:lnTo>
                    <a:pt x="195" y="1175"/>
                  </a:lnTo>
                  <a:lnTo>
                    <a:pt x="206" y="1192"/>
                  </a:lnTo>
                  <a:lnTo>
                    <a:pt x="218" y="1210"/>
                  </a:lnTo>
                  <a:lnTo>
                    <a:pt x="230" y="1228"/>
                  </a:lnTo>
                  <a:lnTo>
                    <a:pt x="242" y="1247"/>
                  </a:lnTo>
                  <a:lnTo>
                    <a:pt x="254" y="1266"/>
                  </a:lnTo>
                  <a:lnTo>
                    <a:pt x="266" y="128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01" name="Line 2993"/>
            <p:cNvSpPr>
              <a:spLocks noChangeShapeType="1"/>
            </p:cNvSpPr>
            <p:nvPr/>
          </p:nvSpPr>
          <p:spPr bwMode="auto">
            <a:xfrm>
              <a:off x="3989" y="1252"/>
              <a:ext cx="94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02" name="Line 2994"/>
            <p:cNvSpPr>
              <a:spLocks noChangeShapeType="1"/>
            </p:cNvSpPr>
            <p:nvPr/>
          </p:nvSpPr>
          <p:spPr bwMode="auto">
            <a:xfrm>
              <a:off x="3962" y="1292"/>
              <a:ext cx="134" cy="1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03" name="Line 2995"/>
            <p:cNvSpPr>
              <a:spLocks noChangeShapeType="1"/>
            </p:cNvSpPr>
            <p:nvPr/>
          </p:nvSpPr>
          <p:spPr bwMode="auto">
            <a:xfrm>
              <a:off x="3942" y="1337"/>
              <a:ext cx="150" cy="1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04" name="Line 2996"/>
            <p:cNvSpPr>
              <a:spLocks noChangeShapeType="1"/>
            </p:cNvSpPr>
            <p:nvPr/>
          </p:nvSpPr>
          <p:spPr bwMode="auto">
            <a:xfrm>
              <a:off x="3929" y="1388"/>
              <a:ext cx="147" cy="1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05" name="Line 2997"/>
            <p:cNvSpPr>
              <a:spLocks noChangeShapeType="1"/>
            </p:cNvSpPr>
            <p:nvPr/>
          </p:nvSpPr>
          <p:spPr bwMode="auto">
            <a:xfrm>
              <a:off x="3927" y="1449"/>
              <a:ext cx="125" cy="1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06" name="Line 2998"/>
            <p:cNvSpPr>
              <a:spLocks noChangeShapeType="1"/>
            </p:cNvSpPr>
            <p:nvPr/>
          </p:nvSpPr>
          <p:spPr bwMode="auto">
            <a:xfrm>
              <a:off x="3944" y="1531"/>
              <a:ext cx="83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07" name="Freeform 2999"/>
            <p:cNvSpPr>
              <a:spLocks/>
            </p:cNvSpPr>
            <p:nvPr/>
          </p:nvSpPr>
          <p:spPr bwMode="auto">
            <a:xfrm>
              <a:off x="4011" y="816"/>
              <a:ext cx="85" cy="411"/>
            </a:xfrm>
            <a:custGeom>
              <a:avLst/>
              <a:gdLst>
                <a:gd name="T0" fmla="*/ 0 w 267"/>
                <a:gd name="T1" fmla="*/ 1286 h 1286"/>
                <a:gd name="T2" fmla="*/ 20 w 267"/>
                <a:gd name="T3" fmla="*/ 1265 h 1286"/>
                <a:gd name="T4" fmla="*/ 39 w 267"/>
                <a:gd name="T5" fmla="*/ 1244 h 1286"/>
                <a:gd name="T6" fmla="*/ 58 w 267"/>
                <a:gd name="T7" fmla="*/ 1223 h 1286"/>
                <a:gd name="T8" fmla="*/ 76 w 267"/>
                <a:gd name="T9" fmla="*/ 1202 h 1286"/>
                <a:gd name="T10" fmla="*/ 92 w 267"/>
                <a:gd name="T11" fmla="*/ 1180 h 1286"/>
                <a:gd name="T12" fmla="*/ 108 w 267"/>
                <a:gd name="T13" fmla="*/ 1157 h 1286"/>
                <a:gd name="T14" fmla="*/ 123 w 267"/>
                <a:gd name="T15" fmla="*/ 1135 h 1286"/>
                <a:gd name="T16" fmla="*/ 136 w 267"/>
                <a:gd name="T17" fmla="*/ 1112 h 1286"/>
                <a:gd name="T18" fmla="*/ 150 w 267"/>
                <a:gd name="T19" fmla="*/ 1089 h 1286"/>
                <a:gd name="T20" fmla="*/ 163 w 267"/>
                <a:gd name="T21" fmla="*/ 1065 h 1286"/>
                <a:gd name="T22" fmla="*/ 174 w 267"/>
                <a:gd name="T23" fmla="*/ 1041 h 1286"/>
                <a:gd name="T24" fmla="*/ 185 w 267"/>
                <a:gd name="T25" fmla="*/ 1018 h 1286"/>
                <a:gd name="T26" fmla="*/ 196 w 267"/>
                <a:gd name="T27" fmla="*/ 994 h 1286"/>
                <a:gd name="T28" fmla="*/ 205 w 267"/>
                <a:gd name="T29" fmla="*/ 969 h 1286"/>
                <a:gd name="T30" fmla="*/ 214 w 267"/>
                <a:gd name="T31" fmla="*/ 945 h 1286"/>
                <a:gd name="T32" fmla="*/ 221 w 267"/>
                <a:gd name="T33" fmla="*/ 921 h 1286"/>
                <a:gd name="T34" fmla="*/ 229 w 267"/>
                <a:gd name="T35" fmla="*/ 896 h 1286"/>
                <a:gd name="T36" fmla="*/ 236 w 267"/>
                <a:gd name="T37" fmla="*/ 873 h 1286"/>
                <a:gd name="T38" fmla="*/ 241 w 267"/>
                <a:gd name="T39" fmla="*/ 849 h 1286"/>
                <a:gd name="T40" fmla="*/ 247 w 267"/>
                <a:gd name="T41" fmla="*/ 824 h 1286"/>
                <a:gd name="T42" fmla="*/ 251 w 267"/>
                <a:gd name="T43" fmla="*/ 800 h 1286"/>
                <a:gd name="T44" fmla="*/ 256 w 267"/>
                <a:gd name="T45" fmla="*/ 776 h 1286"/>
                <a:gd name="T46" fmla="*/ 259 w 267"/>
                <a:gd name="T47" fmla="*/ 753 h 1286"/>
                <a:gd name="T48" fmla="*/ 261 w 267"/>
                <a:gd name="T49" fmla="*/ 729 h 1286"/>
                <a:gd name="T50" fmla="*/ 263 w 267"/>
                <a:gd name="T51" fmla="*/ 705 h 1286"/>
                <a:gd name="T52" fmla="*/ 266 w 267"/>
                <a:gd name="T53" fmla="*/ 683 h 1286"/>
                <a:gd name="T54" fmla="*/ 267 w 267"/>
                <a:gd name="T55" fmla="*/ 660 h 1286"/>
                <a:gd name="T56" fmla="*/ 267 w 267"/>
                <a:gd name="T57" fmla="*/ 638 h 1286"/>
                <a:gd name="T58" fmla="*/ 267 w 267"/>
                <a:gd name="T59" fmla="*/ 614 h 1286"/>
                <a:gd name="T60" fmla="*/ 266 w 267"/>
                <a:gd name="T61" fmla="*/ 593 h 1286"/>
                <a:gd name="T62" fmla="*/ 265 w 267"/>
                <a:gd name="T63" fmla="*/ 571 h 1286"/>
                <a:gd name="T64" fmla="*/ 262 w 267"/>
                <a:gd name="T65" fmla="*/ 550 h 1286"/>
                <a:gd name="T66" fmla="*/ 260 w 267"/>
                <a:gd name="T67" fmla="*/ 530 h 1286"/>
                <a:gd name="T68" fmla="*/ 258 w 267"/>
                <a:gd name="T69" fmla="*/ 511 h 1286"/>
                <a:gd name="T70" fmla="*/ 255 w 267"/>
                <a:gd name="T71" fmla="*/ 491 h 1286"/>
                <a:gd name="T72" fmla="*/ 251 w 267"/>
                <a:gd name="T73" fmla="*/ 472 h 1286"/>
                <a:gd name="T74" fmla="*/ 247 w 267"/>
                <a:gd name="T75" fmla="*/ 453 h 1286"/>
                <a:gd name="T76" fmla="*/ 242 w 267"/>
                <a:gd name="T77" fmla="*/ 435 h 1286"/>
                <a:gd name="T78" fmla="*/ 237 w 267"/>
                <a:gd name="T79" fmla="*/ 418 h 1286"/>
                <a:gd name="T80" fmla="*/ 231 w 267"/>
                <a:gd name="T81" fmla="*/ 400 h 1286"/>
                <a:gd name="T82" fmla="*/ 226 w 267"/>
                <a:gd name="T83" fmla="*/ 383 h 1286"/>
                <a:gd name="T84" fmla="*/ 219 w 267"/>
                <a:gd name="T85" fmla="*/ 367 h 1286"/>
                <a:gd name="T86" fmla="*/ 213 w 267"/>
                <a:gd name="T87" fmla="*/ 350 h 1286"/>
                <a:gd name="T88" fmla="*/ 205 w 267"/>
                <a:gd name="T89" fmla="*/ 335 h 1286"/>
                <a:gd name="T90" fmla="*/ 191 w 267"/>
                <a:gd name="T91" fmla="*/ 303 h 1286"/>
                <a:gd name="T92" fmla="*/ 173 w 267"/>
                <a:gd name="T93" fmla="*/ 272 h 1286"/>
                <a:gd name="T94" fmla="*/ 155 w 267"/>
                <a:gd name="T95" fmla="*/ 241 h 1286"/>
                <a:gd name="T96" fmla="*/ 136 w 267"/>
                <a:gd name="T97" fmla="*/ 209 h 1286"/>
                <a:gd name="T98" fmla="*/ 115 w 267"/>
                <a:gd name="T99" fmla="*/ 178 h 1286"/>
                <a:gd name="T100" fmla="*/ 94 w 267"/>
                <a:gd name="T101" fmla="*/ 145 h 1286"/>
                <a:gd name="T102" fmla="*/ 72 w 267"/>
                <a:gd name="T103" fmla="*/ 112 h 1286"/>
                <a:gd name="T104" fmla="*/ 60 w 267"/>
                <a:gd name="T105" fmla="*/ 94 h 1286"/>
                <a:gd name="T106" fmla="*/ 49 w 267"/>
                <a:gd name="T107" fmla="*/ 76 h 1286"/>
                <a:gd name="T108" fmla="*/ 37 w 267"/>
                <a:gd name="T109" fmla="*/ 57 h 1286"/>
                <a:gd name="T110" fmla="*/ 25 w 267"/>
                <a:gd name="T111" fmla="*/ 39 h 1286"/>
                <a:gd name="T112" fmla="*/ 13 w 267"/>
                <a:gd name="T113" fmla="*/ 20 h 1286"/>
                <a:gd name="T114" fmla="*/ 0 w 267"/>
                <a:gd name="T115" fmla="*/ 0 h 1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67" h="1286">
                  <a:moveTo>
                    <a:pt x="0" y="1286"/>
                  </a:moveTo>
                  <a:lnTo>
                    <a:pt x="20" y="1265"/>
                  </a:lnTo>
                  <a:lnTo>
                    <a:pt x="39" y="1244"/>
                  </a:lnTo>
                  <a:lnTo>
                    <a:pt x="58" y="1223"/>
                  </a:lnTo>
                  <a:lnTo>
                    <a:pt x="76" y="1202"/>
                  </a:lnTo>
                  <a:lnTo>
                    <a:pt x="92" y="1180"/>
                  </a:lnTo>
                  <a:lnTo>
                    <a:pt x="108" y="1157"/>
                  </a:lnTo>
                  <a:lnTo>
                    <a:pt x="123" y="1135"/>
                  </a:lnTo>
                  <a:lnTo>
                    <a:pt x="136" y="1112"/>
                  </a:lnTo>
                  <a:lnTo>
                    <a:pt x="150" y="1089"/>
                  </a:lnTo>
                  <a:lnTo>
                    <a:pt x="163" y="1065"/>
                  </a:lnTo>
                  <a:lnTo>
                    <a:pt x="174" y="1041"/>
                  </a:lnTo>
                  <a:lnTo>
                    <a:pt x="185" y="1018"/>
                  </a:lnTo>
                  <a:lnTo>
                    <a:pt x="196" y="994"/>
                  </a:lnTo>
                  <a:lnTo>
                    <a:pt x="205" y="969"/>
                  </a:lnTo>
                  <a:lnTo>
                    <a:pt x="214" y="945"/>
                  </a:lnTo>
                  <a:lnTo>
                    <a:pt x="221" y="921"/>
                  </a:lnTo>
                  <a:lnTo>
                    <a:pt x="229" y="896"/>
                  </a:lnTo>
                  <a:lnTo>
                    <a:pt x="236" y="873"/>
                  </a:lnTo>
                  <a:lnTo>
                    <a:pt x="241" y="849"/>
                  </a:lnTo>
                  <a:lnTo>
                    <a:pt x="247" y="824"/>
                  </a:lnTo>
                  <a:lnTo>
                    <a:pt x="251" y="800"/>
                  </a:lnTo>
                  <a:lnTo>
                    <a:pt x="256" y="776"/>
                  </a:lnTo>
                  <a:lnTo>
                    <a:pt x="259" y="753"/>
                  </a:lnTo>
                  <a:lnTo>
                    <a:pt x="261" y="729"/>
                  </a:lnTo>
                  <a:lnTo>
                    <a:pt x="263" y="705"/>
                  </a:lnTo>
                  <a:lnTo>
                    <a:pt x="266" y="683"/>
                  </a:lnTo>
                  <a:lnTo>
                    <a:pt x="267" y="660"/>
                  </a:lnTo>
                  <a:lnTo>
                    <a:pt x="267" y="638"/>
                  </a:lnTo>
                  <a:lnTo>
                    <a:pt x="267" y="614"/>
                  </a:lnTo>
                  <a:lnTo>
                    <a:pt x="266" y="593"/>
                  </a:lnTo>
                  <a:lnTo>
                    <a:pt x="265" y="571"/>
                  </a:lnTo>
                  <a:lnTo>
                    <a:pt x="262" y="550"/>
                  </a:lnTo>
                  <a:lnTo>
                    <a:pt x="260" y="530"/>
                  </a:lnTo>
                  <a:lnTo>
                    <a:pt x="258" y="511"/>
                  </a:lnTo>
                  <a:lnTo>
                    <a:pt x="255" y="491"/>
                  </a:lnTo>
                  <a:lnTo>
                    <a:pt x="251" y="472"/>
                  </a:lnTo>
                  <a:lnTo>
                    <a:pt x="247" y="453"/>
                  </a:lnTo>
                  <a:lnTo>
                    <a:pt x="242" y="435"/>
                  </a:lnTo>
                  <a:lnTo>
                    <a:pt x="237" y="418"/>
                  </a:lnTo>
                  <a:lnTo>
                    <a:pt x="231" y="400"/>
                  </a:lnTo>
                  <a:lnTo>
                    <a:pt x="226" y="383"/>
                  </a:lnTo>
                  <a:lnTo>
                    <a:pt x="219" y="367"/>
                  </a:lnTo>
                  <a:lnTo>
                    <a:pt x="213" y="350"/>
                  </a:lnTo>
                  <a:lnTo>
                    <a:pt x="205" y="335"/>
                  </a:lnTo>
                  <a:lnTo>
                    <a:pt x="191" y="303"/>
                  </a:lnTo>
                  <a:lnTo>
                    <a:pt x="173" y="272"/>
                  </a:lnTo>
                  <a:lnTo>
                    <a:pt x="155" y="241"/>
                  </a:lnTo>
                  <a:lnTo>
                    <a:pt x="136" y="209"/>
                  </a:lnTo>
                  <a:lnTo>
                    <a:pt x="115" y="178"/>
                  </a:lnTo>
                  <a:lnTo>
                    <a:pt x="94" y="145"/>
                  </a:lnTo>
                  <a:lnTo>
                    <a:pt x="72" y="112"/>
                  </a:lnTo>
                  <a:lnTo>
                    <a:pt x="60" y="94"/>
                  </a:lnTo>
                  <a:lnTo>
                    <a:pt x="49" y="76"/>
                  </a:lnTo>
                  <a:lnTo>
                    <a:pt x="37" y="57"/>
                  </a:lnTo>
                  <a:lnTo>
                    <a:pt x="25" y="39"/>
                  </a:lnTo>
                  <a:lnTo>
                    <a:pt x="13" y="2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08" name="Line 3000"/>
            <p:cNvSpPr>
              <a:spLocks noChangeShapeType="1"/>
            </p:cNvSpPr>
            <p:nvPr/>
          </p:nvSpPr>
          <p:spPr bwMode="auto">
            <a:xfrm>
              <a:off x="2425" y="879"/>
              <a:ext cx="0" cy="69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09" name="Line 3001"/>
            <p:cNvSpPr>
              <a:spLocks noChangeShapeType="1"/>
            </p:cNvSpPr>
            <p:nvPr/>
          </p:nvSpPr>
          <p:spPr bwMode="auto">
            <a:xfrm>
              <a:off x="2425" y="1576"/>
              <a:ext cx="60" cy="6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10" name="Line 3002"/>
            <p:cNvSpPr>
              <a:spLocks noChangeShapeType="1"/>
            </p:cNvSpPr>
            <p:nvPr/>
          </p:nvSpPr>
          <p:spPr bwMode="auto">
            <a:xfrm flipV="1">
              <a:off x="2485" y="816"/>
              <a:ext cx="0" cy="8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11" name="Line 3003"/>
            <p:cNvSpPr>
              <a:spLocks noChangeShapeType="1"/>
            </p:cNvSpPr>
            <p:nvPr/>
          </p:nvSpPr>
          <p:spPr bwMode="auto">
            <a:xfrm flipH="1">
              <a:off x="2425" y="816"/>
              <a:ext cx="60" cy="6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302013" name="Freeform 3005"/>
          <p:cNvSpPr>
            <a:spLocks/>
          </p:cNvSpPr>
          <p:nvPr/>
        </p:nvSpPr>
        <p:spPr bwMode="auto">
          <a:xfrm>
            <a:off x="7404100" y="1295400"/>
            <a:ext cx="1301750" cy="1306513"/>
          </a:xfrm>
          <a:custGeom>
            <a:avLst/>
            <a:gdLst>
              <a:gd name="T0" fmla="*/ 2568 w 2571"/>
              <a:gd name="T1" fmla="*/ 1195 h 2572"/>
              <a:gd name="T2" fmla="*/ 2550 w 2571"/>
              <a:gd name="T3" fmla="*/ 1058 h 2572"/>
              <a:gd name="T4" fmla="*/ 2519 w 2571"/>
              <a:gd name="T5" fmla="*/ 924 h 2572"/>
              <a:gd name="T6" fmla="*/ 2473 w 2571"/>
              <a:gd name="T7" fmla="*/ 794 h 2572"/>
              <a:gd name="T8" fmla="*/ 2413 w 2571"/>
              <a:gd name="T9" fmla="*/ 670 h 2572"/>
              <a:gd name="T10" fmla="*/ 2341 w 2571"/>
              <a:gd name="T11" fmla="*/ 553 h 2572"/>
              <a:gd name="T12" fmla="*/ 2257 w 2571"/>
              <a:gd name="T13" fmla="*/ 444 h 2572"/>
              <a:gd name="T14" fmla="*/ 2161 w 2571"/>
              <a:gd name="T15" fmla="*/ 345 h 2572"/>
              <a:gd name="T16" fmla="*/ 2056 w 2571"/>
              <a:gd name="T17" fmla="*/ 256 h 2572"/>
              <a:gd name="T18" fmla="*/ 1941 w 2571"/>
              <a:gd name="T19" fmla="*/ 180 h 2572"/>
              <a:gd name="T20" fmla="*/ 1820 w 2571"/>
              <a:gd name="T21" fmla="*/ 116 h 2572"/>
              <a:gd name="T22" fmla="*/ 1692 w 2571"/>
              <a:gd name="T23" fmla="*/ 65 h 2572"/>
              <a:gd name="T24" fmla="*/ 1559 w 2571"/>
              <a:gd name="T25" fmla="*/ 30 h 2572"/>
              <a:gd name="T26" fmla="*/ 1423 w 2571"/>
              <a:gd name="T27" fmla="*/ 8 h 2572"/>
              <a:gd name="T28" fmla="*/ 1286 w 2571"/>
              <a:gd name="T29" fmla="*/ 0 h 2572"/>
              <a:gd name="T30" fmla="*/ 1149 w 2571"/>
              <a:gd name="T31" fmla="*/ 8 h 2572"/>
              <a:gd name="T32" fmla="*/ 1013 w 2571"/>
              <a:gd name="T33" fmla="*/ 30 h 2572"/>
              <a:gd name="T34" fmla="*/ 880 w 2571"/>
              <a:gd name="T35" fmla="*/ 65 h 2572"/>
              <a:gd name="T36" fmla="*/ 752 w 2571"/>
              <a:gd name="T37" fmla="*/ 116 h 2572"/>
              <a:gd name="T38" fmla="*/ 630 w 2571"/>
              <a:gd name="T39" fmla="*/ 180 h 2572"/>
              <a:gd name="T40" fmla="*/ 516 w 2571"/>
              <a:gd name="T41" fmla="*/ 256 h 2572"/>
              <a:gd name="T42" fmla="*/ 411 w 2571"/>
              <a:gd name="T43" fmla="*/ 345 h 2572"/>
              <a:gd name="T44" fmla="*/ 314 w 2571"/>
              <a:gd name="T45" fmla="*/ 444 h 2572"/>
              <a:gd name="T46" fmla="*/ 230 w 2571"/>
              <a:gd name="T47" fmla="*/ 553 h 2572"/>
              <a:gd name="T48" fmla="*/ 157 w 2571"/>
              <a:gd name="T49" fmla="*/ 670 h 2572"/>
              <a:gd name="T50" fmla="*/ 99 w 2571"/>
              <a:gd name="T51" fmla="*/ 794 h 2572"/>
              <a:gd name="T52" fmla="*/ 52 w 2571"/>
              <a:gd name="T53" fmla="*/ 924 h 2572"/>
              <a:gd name="T54" fmla="*/ 21 w 2571"/>
              <a:gd name="T55" fmla="*/ 1058 h 2572"/>
              <a:gd name="T56" fmla="*/ 4 w 2571"/>
              <a:gd name="T57" fmla="*/ 1195 h 2572"/>
              <a:gd name="T58" fmla="*/ 2 w 2571"/>
              <a:gd name="T59" fmla="*/ 1332 h 2572"/>
              <a:gd name="T60" fmla="*/ 14 w 2571"/>
              <a:gd name="T61" fmla="*/ 1469 h 2572"/>
              <a:gd name="T62" fmla="*/ 40 w 2571"/>
              <a:gd name="T63" fmla="*/ 1604 h 2572"/>
              <a:gd name="T64" fmla="*/ 81 w 2571"/>
              <a:gd name="T65" fmla="*/ 1735 h 2572"/>
              <a:gd name="T66" fmla="*/ 136 w 2571"/>
              <a:gd name="T67" fmla="*/ 1861 h 2572"/>
              <a:gd name="T68" fmla="*/ 205 w 2571"/>
              <a:gd name="T69" fmla="*/ 1982 h 2572"/>
              <a:gd name="T70" fmla="*/ 286 w 2571"/>
              <a:gd name="T71" fmla="*/ 2093 h 2572"/>
              <a:gd name="T72" fmla="*/ 377 w 2571"/>
              <a:gd name="T73" fmla="*/ 2195 h 2572"/>
              <a:gd name="T74" fmla="*/ 479 w 2571"/>
              <a:gd name="T75" fmla="*/ 2288 h 2572"/>
              <a:gd name="T76" fmla="*/ 591 w 2571"/>
              <a:gd name="T77" fmla="*/ 2367 h 2572"/>
              <a:gd name="T78" fmla="*/ 710 w 2571"/>
              <a:gd name="T79" fmla="*/ 2436 h 2572"/>
              <a:gd name="T80" fmla="*/ 837 w 2571"/>
              <a:gd name="T81" fmla="*/ 2491 h 2572"/>
              <a:gd name="T82" fmla="*/ 968 w 2571"/>
              <a:gd name="T83" fmla="*/ 2532 h 2572"/>
              <a:gd name="T84" fmla="*/ 1102 w 2571"/>
              <a:gd name="T85" fmla="*/ 2559 h 2572"/>
              <a:gd name="T86" fmla="*/ 1239 w 2571"/>
              <a:gd name="T87" fmla="*/ 2571 h 2572"/>
              <a:gd name="T88" fmla="*/ 1378 w 2571"/>
              <a:gd name="T89" fmla="*/ 2569 h 2572"/>
              <a:gd name="T90" fmla="*/ 1514 w 2571"/>
              <a:gd name="T91" fmla="*/ 2552 h 2572"/>
              <a:gd name="T92" fmla="*/ 1647 w 2571"/>
              <a:gd name="T93" fmla="*/ 2520 h 2572"/>
              <a:gd name="T94" fmla="*/ 1778 w 2571"/>
              <a:gd name="T95" fmla="*/ 2475 h 2572"/>
              <a:gd name="T96" fmla="*/ 1902 w 2571"/>
              <a:gd name="T97" fmla="*/ 2415 h 2572"/>
              <a:gd name="T98" fmla="*/ 2019 w 2571"/>
              <a:gd name="T99" fmla="*/ 2342 h 2572"/>
              <a:gd name="T100" fmla="*/ 2127 w 2571"/>
              <a:gd name="T101" fmla="*/ 2258 h 2572"/>
              <a:gd name="T102" fmla="*/ 2226 w 2571"/>
              <a:gd name="T103" fmla="*/ 2163 h 2572"/>
              <a:gd name="T104" fmla="*/ 2315 w 2571"/>
              <a:gd name="T105" fmla="*/ 2057 h 2572"/>
              <a:gd name="T106" fmla="*/ 2391 w 2571"/>
              <a:gd name="T107" fmla="*/ 1942 h 2572"/>
              <a:gd name="T108" fmla="*/ 2455 w 2571"/>
              <a:gd name="T109" fmla="*/ 1820 h 2572"/>
              <a:gd name="T110" fmla="*/ 2505 w 2571"/>
              <a:gd name="T111" fmla="*/ 1692 h 2572"/>
              <a:gd name="T112" fmla="*/ 2541 w 2571"/>
              <a:gd name="T113" fmla="*/ 1559 h 2572"/>
              <a:gd name="T114" fmla="*/ 2564 w 2571"/>
              <a:gd name="T115" fmla="*/ 1424 h 2572"/>
              <a:gd name="T116" fmla="*/ 2571 w 2571"/>
              <a:gd name="T117" fmla="*/ 1286 h 25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571" h="2572">
                <a:moveTo>
                  <a:pt x="2571" y="1286"/>
                </a:moveTo>
                <a:lnTo>
                  <a:pt x="2570" y="1240"/>
                </a:lnTo>
                <a:lnTo>
                  <a:pt x="2568" y="1195"/>
                </a:lnTo>
                <a:lnTo>
                  <a:pt x="2564" y="1148"/>
                </a:lnTo>
                <a:lnTo>
                  <a:pt x="2558" y="1103"/>
                </a:lnTo>
                <a:lnTo>
                  <a:pt x="2550" y="1058"/>
                </a:lnTo>
                <a:lnTo>
                  <a:pt x="2541" y="1012"/>
                </a:lnTo>
                <a:lnTo>
                  <a:pt x="2532" y="968"/>
                </a:lnTo>
                <a:lnTo>
                  <a:pt x="2519" y="924"/>
                </a:lnTo>
                <a:lnTo>
                  <a:pt x="2505" y="880"/>
                </a:lnTo>
                <a:lnTo>
                  <a:pt x="2490" y="837"/>
                </a:lnTo>
                <a:lnTo>
                  <a:pt x="2473" y="794"/>
                </a:lnTo>
                <a:lnTo>
                  <a:pt x="2455" y="752"/>
                </a:lnTo>
                <a:lnTo>
                  <a:pt x="2435" y="711"/>
                </a:lnTo>
                <a:lnTo>
                  <a:pt x="2413" y="670"/>
                </a:lnTo>
                <a:lnTo>
                  <a:pt x="2391" y="630"/>
                </a:lnTo>
                <a:lnTo>
                  <a:pt x="2367" y="590"/>
                </a:lnTo>
                <a:lnTo>
                  <a:pt x="2341" y="553"/>
                </a:lnTo>
                <a:lnTo>
                  <a:pt x="2315" y="515"/>
                </a:lnTo>
                <a:lnTo>
                  <a:pt x="2286" y="479"/>
                </a:lnTo>
                <a:lnTo>
                  <a:pt x="2257" y="444"/>
                </a:lnTo>
                <a:lnTo>
                  <a:pt x="2226" y="410"/>
                </a:lnTo>
                <a:lnTo>
                  <a:pt x="2194" y="377"/>
                </a:lnTo>
                <a:lnTo>
                  <a:pt x="2161" y="345"/>
                </a:lnTo>
                <a:lnTo>
                  <a:pt x="2127" y="314"/>
                </a:lnTo>
                <a:lnTo>
                  <a:pt x="2093" y="285"/>
                </a:lnTo>
                <a:lnTo>
                  <a:pt x="2056" y="256"/>
                </a:lnTo>
                <a:lnTo>
                  <a:pt x="2019" y="230"/>
                </a:lnTo>
                <a:lnTo>
                  <a:pt x="1981" y="204"/>
                </a:lnTo>
                <a:lnTo>
                  <a:pt x="1941" y="180"/>
                </a:lnTo>
                <a:lnTo>
                  <a:pt x="1902" y="157"/>
                </a:lnTo>
                <a:lnTo>
                  <a:pt x="1861" y="136"/>
                </a:lnTo>
                <a:lnTo>
                  <a:pt x="1820" y="116"/>
                </a:lnTo>
                <a:lnTo>
                  <a:pt x="1778" y="98"/>
                </a:lnTo>
                <a:lnTo>
                  <a:pt x="1735" y="81"/>
                </a:lnTo>
                <a:lnTo>
                  <a:pt x="1692" y="65"/>
                </a:lnTo>
                <a:lnTo>
                  <a:pt x="1647" y="52"/>
                </a:lnTo>
                <a:lnTo>
                  <a:pt x="1603" y="40"/>
                </a:lnTo>
                <a:lnTo>
                  <a:pt x="1559" y="30"/>
                </a:lnTo>
                <a:lnTo>
                  <a:pt x="1514" y="20"/>
                </a:lnTo>
                <a:lnTo>
                  <a:pt x="1468" y="13"/>
                </a:lnTo>
                <a:lnTo>
                  <a:pt x="1423" y="8"/>
                </a:lnTo>
                <a:lnTo>
                  <a:pt x="1378" y="3"/>
                </a:lnTo>
                <a:lnTo>
                  <a:pt x="1331" y="1"/>
                </a:lnTo>
                <a:lnTo>
                  <a:pt x="1286" y="0"/>
                </a:lnTo>
                <a:lnTo>
                  <a:pt x="1239" y="1"/>
                </a:lnTo>
                <a:lnTo>
                  <a:pt x="1194" y="3"/>
                </a:lnTo>
                <a:lnTo>
                  <a:pt x="1149" y="8"/>
                </a:lnTo>
                <a:lnTo>
                  <a:pt x="1102" y="13"/>
                </a:lnTo>
                <a:lnTo>
                  <a:pt x="1057" y="20"/>
                </a:lnTo>
                <a:lnTo>
                  <a:pt x="1013" y="30"/>
                </a:lnTo>
                <a:lnTo>
                  <a:pt x="968" y="40"/>
                </a:lnTo>
                <a:lnTo>
                  <a:pt x="923" y="52"/>
                </a:lnTo>
                <a:lnTo>
                  <a:pt x="880" y="65"/>
                </a:lnTo>
                <a:lnTo>
                  <a:pt x="837" y="81"/>
                </a:lnTo>
                <a:lnTo>
                  <a:pt x="794" y="98"/>
                </a:lnTo>
                <a:lnTo>
                  <a:pt x="752" y="116"/>
                </a:lnTo>
                <a:lnTo>
                  <a:pt x="710" y="136"/>
                </a:lnTo>
                <a:lnTo>
                  <a:pt x="670" y="157"/>
                </a:lnTo>
                <a:lnTo>
                  <a:pt x="630" y="180"/>
                </a:lnTo>
                <a:lnTo>
                  <a:pt x="591" y="204"/>
                </a:lnTo>
                <a:lnTo>
                  <a:pt x="553" y="230"/>
                </a:lnTo>
                <a:lnTo>
                  <a:pt x="516" y="256"/>
                </a:lnTo>
                <a:lnTo>
                  <a:pt x="479" y="285"/>
                </a:lnTo>
                <a:lnTo>
                  <a:pt x="444" y="314"/>
                </a:lnTo>
                <a:lnTo>
                  <a:pt x="411" y="345"/>
                </a:lnTo>
                <a:lnTo>
                  <a:pt x="377" y="377"/>
                </a:lnTo>
                <a:lnTo>
                  <a:pt x="345" y="410"/>
                </a:lnTo>
                <a:lnTo>
                  <a:pt x="314" y="444"/>
                </a:lnTo>
                <a:lnTo>
                  <a:pt x="286" y="479"/>
                </a:lnTo>
                <a:lnTo>
                  <a:pt x="257" y="515"/>
                </a:lnTo>
                <a:lnTo>
                  <a:pt x="230" y="553"/>
                </a:lnTo>
                <a:lnTo>
                  <a:pt x="205" y="590"/>
                </a:lnTo>
                <a:lnTo>
                  <a:pt x="181" y="630"/>
                </a:lnTo>
                <a:lnTo>
                  <a:pt x="157" y="670"/>
                </a:lnTo>
                <a:lnTo>
                  <a:pt x="136" y="711"/>
                </a:lnTo>
                <a:lnTo>
                  <a:pt x="117" y="752"/>
                </a:lnTo>
                <a:lnTo>
                  <a:pt x="99" y="794"/>
                </a:lnTo>
                <a:lnTo>
                  <a:pt x="81" y="837"/>
                </a:lnTo>
                <a:lnTo>
                  <a:pt x="67" y="880"/>
                </a:lnTo>
                <a:lnTo>
                  <a:pt x="52" y="924"/>
                </a:lnTo>
                <a:lnTo>
                  <a:pt x="40" y="968"/>
                </a:lnTo>
                <a:lnTo>
                  <a:pt x="30" y="1012"/>
                </a:lnTo>
                <a:lnTo>
                  <a:pt x="21" y="1058"/>
                </a:lnTo>
                <a:lnTo>
                  <a:pt x="14" y="1103"/>
                </a:lnTo>
                <a:lnTo>
                  <a:pt x="8" y="1148"/>
                </a:lnTo>
                <a:lnTo>
                  <a:pt x="4" y="1195"/>
                </a:lnTo>
                <a:lnTo>
                  <a:pt x="2" y="1240"/>
                </a:lnTo>
                <a:lnTo>
                  <a:pt x="0" y="1286"/>
                </a:lnTo>
                <a:lnTo>
                  <a:pt x="2" y="1332"/>
                </a:lnTo>
                <a:lnTo>
                  <a:pt x="4" y="1378"/>
                </a:lnTo>
                <a:lnTo>
                  <a:pt x="8" y="1424"/>
                </a:lnTo>
                <a:lnTo>
                  <a:pt x="14" y="1469"/>
                </a:lnTo>
                <a:lnTo>
                  <a:pt x="21" y="1514"/>
                </a:lnTo>
                <a:lnTo>
                  <a:pt x="30" y="1559"/>
                </a:lnTo>
                <a:lnTo>
                  <a:pt x="40" y="1604"/>
                </a:lnTo>
                <a:lnTo>
                  <a:pt x="52" y="1648"/>
                </a:lnTo>
                <a:lnTo>
                  <a:pt x="67" y="1692"/>
                </a:lnTo>
                <a:lnTo>
                  <a:pt x="81" y="1735"/>
                </a:lnTo>
                <a:lnTo>
                  <a:pt x="99" y="1778"/>
                </a:lnTo>
                <a:lnTo>
                  <a:pt x="117" y="1820"/>
                </a:lnTo>
                <a:lnTo>
                  <a:pt x="136" y="1861"/>
                </a:lnTo>
                <a:lnTo>
                  <a:pt x="157" y="1902"/>
                </a:lnTo>
                <a:lnTo>
                  <a:pt x="181" y="1942"/>
                </a:lnTo>
                <a:lnTo>
                  <a:pt x="205" y="1982"/>
                </a:lnTo>
                <a:lnTo>
                  <a:pt x="230" y="2019"/>
                </a:lnTo>
                <a:lnTo>
                  <a:pt x="257" y="2057"/>
                </a:lnTo>
                <a:lnTo>
                  <a:pt x="286" y="2093"/>
                </a:lnTo>
                <a:lnTo>
                  <a:pt x="314" y="2129"/>
                </a:lnTo>
                <a:lnTo>
                  <a:pt x="345" y="2163"/>
                </a:lnTo>
                <a:lnTo>
                  <a:pt x="377" y="2195"/>
                </a:lnTo>
                <a:lnTo>
                  <a:pt x="411" y="2227"/>
                </a:lnTo>
                <a:lnTo>
                  <a:pt x="444" y="2258"/>
                </a:lnTo>
                <a:lnTo>
                  <a:pt x="479" y="2288"/>
                </a:lnTo>
                <a:lnTo>
                  <a:pt x="516" y="2315"/>
                </a:lnTo>
                <a:lnTo>
                  <a:pt x="553" y="2342"/>
                </a:lnTo>
                <a:lnTo>
                  <a:pt x="591" y="2367"/>
                </a:lnTo>
                <a:lnTo>
                  <a:pt x="630" y="2392"/>
                </a:lnTo>
                <a:lnTo>
                  <a:pt x="670" y="2415"/>
                </a:lnTo>
                <a:lnTo>
                  <a:pt x="710" y="2436"/>
                </a:lnTo>
                <a:lnTo>
                  <a:pt x="752" y="2456"/>
                </a:lnTo>
                <a:lnTo>
                  <a:pt x="794" y="2475"/>
                </a:lnTo>
                <a:lnTo>
                  <a:pt x="837" y="2491"/>
                </a:lnTo>
                <a:lnTo>
                  <a:pt x="880" y="2507"/>
                </a:lnTo>
                <a:lnTo>
                  <a:pt x="923" y="2520"/>
                </a:lnTo>
                <a:lnTo>
                  <a:pt x="968" y="2532"/>
                </a:lnTo>
                <a:lnTo>
                  <a:pt x="1013" y="2543"/>
                </a:lnTo>
                <a:lnTo>
                  <a:pt x="1057" y="2552"/>
                </a:lnTo>
                <a:lnTo>
                  <a:pt x="1102" y="2559"/>
                </a:lnTo>
                <a:lnTo>
                  <a:pt x="1149" y="2565"/>
                </a:lnTo>
                <a:lnTo>
                  <a:pt x="1194" y="2569"/>
                </a:lnTo>
                <a:lnTo>
                  <a:pt x="1239" y="2571"/>
                </a:lnTo>
                <a:lnTo>
                  <a:pt x="1286" y="2572"/>
                </a:lnTo>
                <a:lnTo>
                  <a:pt x="1331" y="2571"/>
                </a:lnTo>
                <a:lnTo>
                  <a:pt x="1378" y="2569"/>
                </a:lnTo>
                <a:lnTo>
                  <a:pt x="1423" y="2565"/>
                </a:lnTo>
                <a:lnTo>
                  <a:pt x="1468" y="2559"/>
                </a:lnTo>
                <a:lnTo>
                  <a:pt x="1514" y="2552"/>
                </a:lnTo>
                <a:lnTo>
                  <a:pt x="1559" y="2543"/>
                </a:lnTo>
                <a:lnTo>
                  <a:pt x="1603" y="2532"/>
                </a:lnTo>
                <a:lnTo>
                  <a:pt x="1647" y="2520"/>
                </a:lnTo>
                <a:lnTo>
                  <a:pt x="1692" y="2507"/>
                </a:lnTo>
                <a:lnTo>
                  <a:pt x="1735" y="2491"/>
                </a:lnTo>
                <a:lnTo>
                  <a:pt x="1778" y="2475"/>
                </a:lnTo>
                <a:lnTo>
                  <a:pt x="1820" y="2456"/>
                </a:lnTo>
                <a:lnTo>
                  <a:pt x="1861" y="2436"/>
                </a:lnTo>
                <a:lnTo>
                  <a:pt x="1902" y="2415"/>
                </a:lnTo>
                <a:lnTo>
                  <a:pt x="1941" y="2392"/>
                </a:lnTo>
                <a:lnTo>
                  <a:pt x="1981" y="2367"/>
                </a:lnTo>
                <a:lnTo>
                  <a:pt x="2019" y="2342"/>
                </a:lnTo>
                <a:lnTo>
                  <a:pt x="2056" y="2315"/>
                </a:lnTo>
                <a:lnTo>
                  <a:pt x="2093" y="2288"/>
                </a:lnTo>
                <a:lnTo>
                  <a:pt x="2127" y="2258"/>
                </a:lnTo>
                <a:lnTo>
                  <a:pt x="2161" y="2227"/>
                </a:lnTo>
                <a:lnTo>
                  <a:pt x="2194" y="2195"/>
                </a:lnTo>
                <a:lnTo>
                  <a:pt x="2226" y="2163"/>
                </a:lnTo>
                <a:lnTo>
                  <a:pt x="2257" y="2129"/>
                </a:lnTo>
                <a:lnTo>
                  <a:pt x="2286" y="2093"/>
                </a:lnTo>
                <a:lnTo>
                  <a:pt x="2315" y="2057"/>
                </a:lnTo>
                <a:lnTo>
                  <a:pt x="2341" y="2019"/>
                </a:lnTo>
                <a:lnTo>
                  <a:pt x="2367" y="1982"/>
                </a:lnTo>
                <a:lnTo>
                  <a:pt x="2391" y="1942"/>
                </a:lnTo>
                <a:lnTo>
                  <a:pt x="2413" y="1902"/>
                </a:lnTo>
                <a:lnTo>
                  <a:pt x="2435" y="1861"/>
                </a:lnTo>
                <a:lnTo>
                  <a:pt x="2455" y="1820"/>
                </a:lnTo>
                <a:lnTo>
                  <a:pt x="2473" y="1778"/>
                </a:lnTo>
                <a:lnTo>
                  <a:pt x="2490" y="1735"/>
                </a:lnTo>
                <a:lnTo>
                  <a:pt x="2505" y="1692"/>
                </a:lnTo>
                <a:lnTo>
                  <a:pt x="2519" y="1648"/>
                </a:lnTo>
                <a:lnTo>
                  <a:pt x="2532" y="1604"/>
                </a:lnTo>
                <a:lnTo>
                  <a:pt x="2541" y="1559"/>
                </a:lnTo>
                <a:lnTo>
                  <a:pt x="2550" y="1514"/>
                </a:lnTo>
                <a:lnTo>
                  <a:pt x="2558" y="1469"/>
                </a:lnTo>
                <a:lnTo>
                  <a:pt x="2564" y="1424"/>
                </a:lnTo>
                <a:lnTo>
                  <a:pt x="2568" y="1378"/>
                </a:lnTo>
                <a:lnTo>
                  <a:pt x="2570" y="1332"/>
                </a:lnTo>
                <a:lnTo>
                  <a:pt x="2571" y="1286"/>
                </a:lnTo>
                <a:close/>
              </a:path>
            </a:pathLst>
          </a:custGeom>
          <a:noFill/>
          <a:ln w="38100" cmpd="sng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  <p:sp>
        <p:nvSpPr>
          <p:cNvPr id="302014" name="Text Box 3006"/>
          <p:cNvSpPr txBox="1">
            <a:spLocks noChangeArrowheads="1"/>
          </p:cNvSpPr>
          <p:nvPr/>
        </p:nvSpPr>
        <p:spPr bwMode="auto">
          <a:xfrm>
            <a:off x="101600" y="84138"/>
            <a:ext cx="41465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1.</a:t>
            </a:r>
            <a:r>
              <a:rPr kumimoji="1" lang="zh-CN" altLang="en-US" sz="3600" b="1">
                <a:solidFill>
                  <a:srgbClr val="FF0000"/>
                </a:solidFill>
                <a:ea typeface="黑体" pitchFamily="2" charset="-122"/>
              </a:rPr>
              <a:t>外螺纹画法</a:t>
            </a:r>
          </a:p>
        </p:txBody>
      </p:sp>
      <p:grpSp>
        <p:nvGrpSpPr>
          <p:cNvPr id="302015" name="Group 3007"/>
          <p:cNvGrpSpPr>
            <a:grpSpLocks/>
          </p:cNvGrpSpPr>
          <p:nvPr/>
        </p:nvGrpSpPr>
        <p:grpSpPr bwMode="auto">
          <a:xfrm>
            <a:off x="50800" y="1295400"/>
            <a:ext cx="2844800" cy="1306513"/>
            <a:chOff x="32" y="816"/>
            <a:chExt cx="1792" cy="823"/>
          </a:xfrm>
        </p:grpSpPr>
        <p:sp>
          <p:nvSpPr>
            <p:cNvPr id="302016" name="Line 3008"/>
            <p:cNvSpPr>
              <a:spLocks noChangeShapeType="1"/>
            </p:cNvSpPr>
            <p:nvPr/>
          </p:nvSpPr>
          <p:spPr bwMode="auto">
            <a:xfrm>
              <a:off x="566" y="816"/>
              <a:ext cx="47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17" name="Line 3009"/>
            <p:cNvSpPr>
              <a:spLocks noChangeShapeType="1"/>
            </p:cNvSpPr>
            <p:nvPr/>
          </p:nvSpPr>
          <p:spPr bwMode="auto">
            <a:xfrm flipV="1">
              <a:off x="613" y="816"/>
              <a:ext cx="47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18" name="Line 3010"/>
            <p:cNvSpPr>
              <a:spLocks noChangeShapeType="1"/>
            </p:cNvSpPr>
            <p:nvPr/>
          </p:nvSpPr>
          <p:spPr bwMode="auto">
            <a:xfrm>
              <a:off x="660" y="816"/>
              <a:ext cx="47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19" name="Line 3011"/>
            <p:cNvSpPr>
              <a:spLocks noChangeShapeType="1"/>
            </p:cNvSpPr>
            <p:nvPr/>
          </p:nvSpPr>
          <p:spPr bwMode="auto">
            <a:xfrm flipV="1">
              <a:off x="707" y="816"/>
              <a:ext cx="47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20" name="Line 3012"/>
            <p:cNvSpPr>
              <a:spLocks noChangeShapeType="1"/>
            </p:cNvSpPr>
            <p:nvPr/>
          </p:nvSpPr>
          <p:spPr bwMode="auto">
            <a:xfrm>
              <a:off x="754" y="816"/>
              <a:ext cx="49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21" name="Line 3013"/>
            <p:cNvSpPr>
              <a:spLocks noChangeShapeType="1"/>
            </p:cNvSpPr>
            <p:nvPr/>
          </p:nvSpPr>
          <p:spPr bwMode="auto">
            <a:xfrm flipV="1">
              <a:off x="803" y="816"/>
              <a:ext cx="47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22" name="Line 3014"/>
            <p:cNvSpPr>
              <a:spLocks noChangeShapeType="1"/>
            </p:cNvSpPr>
            <p:nvPr/>
          </p:nvSpPr>
          <p:spPr bwMode="auto">
            <a:xfrm>
              <a:off x="850" y="816"/>
              <a:ext cx="47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23" name="Line 3015"/>
            <p:cNvSpPr>
              <a:spLocks noChangeShapeType="1"/>
            </p:cNvSpPr>
            <p:nvPr/>
          </p:nvSpPr>
          <p:spPr bwMode="auto">
            <a:xfrm flipV="1">
              <a:off x="897" y="816"/>
              <a:ext cx="47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24" name="Line 3016"/>
            <p:cNvSpPr>
              <a:spLocks noChangeShapeType="1"/>
            </p:cNvSpPr>
            <p:nvPr/>
          </p:nvSpPr>
          <p:spPr bwMode="auto">
            <a:xfrm>
              <a:off x="944" y="816"/>
              <a:ext cx="47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25" name="Line 3017"/>
            <p:cNvSpPr>
              <a:spLocks noChangeShapeType="1"/>
            </p:cNvSpPr>
            <p:nvPr/>
          </p:nvSpPr>
          <p:spPr bwMode="auto">
            <a:xfrm flipV="1">
              <a:off x="991" y="816"/>
              <a:ext cx="49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26" name="Line 3018"/>
            <p:cNvSpPr>
              <a:spLocks noChangeShapeType="1"/>
            </p:cNvSpPr>
            <p:nvPr/>
          </p:nvSpPr>
          <p:spPr bwMode="auto">
            <a:xfrm>
              <a:off x="1040" y="816"/>
              <a:ext cx="47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27" name="Line 3019"/>
            <p:cNvSpPr>
              <a:spLocks noChangeShapeType="1"/>
            </p:cNvSpPr>
            <p:nvPr/>
          </p:nvSpPr>
          <p:spPr bwMode="auto">
            <a:xfrm flipV="1">
              <a:off x="1087" y="816"/>
              <a:ext cx="47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28" name="Line 3020"/>
            <p:cNvSpPr>
              <a:spLocks noChangeShapeType="1"/>
            </p:cNvSpPr>
            <p:nvPr/>
          </p:nvSpPr>
          <p:spPr bwMode="auto">
            <a:xfrm>
              <a:off x="1134" y="816"/>
              <a:ext cx="46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29" name="Line 3021"/>
            <p:cNvSpPr>
              <a:spLocks noChangeShapeType="1"/>
            </p:cNvSpPr>
            <p:nvPr/>
          </p:nvSpPr>
          <p:spPr bwMode="auto">
            <a:xfrm flipV="1">
              <a:off x="1180" y="816"/>
              <a:ext cx="47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30" name="Line 3022"/>
            <p:cNvSpPr>
              <a:spLocks noChangeShapeType="1"/>
            </p:cNvSpPr>
            <p:nvPr/>
          </p:nvSpPr>
          <p:spPr bwMode="auto">
            <a:xfrm>
              <a:off x="1227" y="816"/>
              <a:ext cx="50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31" name="Line 3023"/>
            <p:cNvSpPr>
              <a:spLocks noChangeShapeType="1"/>
            </p:cNvSpPr>
            <p:nvPr/>
          </p:nvSpPr>
          <p:spPr bwMode="auto">
            <a:xfrm flipV="1">
              <a:off x="1277" y="816"/>
              <a:ext cx="46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32" name="Line 3024"/>
            <p:cNvSpPr>
              <a:spLocks noChangeShapeType="1"/>
            </p:cNvSpPr>
            <p:nvPr/>
          </p:nvSpPr>
          <p:spPr bwMode="auto">
            <a:xfrm>
              <a:off x="517" y="899"/>
              <a:ext cx="49" cy="65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33" name="Line 3025"/>
            <p:cNvSpPr>
              <a:spLocks noChangeShapeType="1"/>
            </p:cNvSpPr>
            <p:nvPr/>
          </p:nvSpPr>
          <p:spPr bwMode="auto">
            <a:xfrm>
              <a:off x="566" y="816"/>
              <a:ext cx="47" cy="8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34" name="Line 3026"/>
            <p:cNvSpPr>
              <a:spLocks noChangeShapeType="1"/>
            </p:cNvSpPr>
            <p:nvPr/>
          </p:nvSpPr>
          <p:spPr bwMode="auto">
            <a:xfrm flipH="1" flipV="1">
              <a:off x="470" y="816"/>
              <a:ext cx="47" cy="8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35" name="Line 3027"/>
            <p:cNvSpPr>
              <a:spLocks noChangeShapeType="1"/>
            </p:cNvSpPr>
            <p:nvPr/>
          </p:nvSpPr>
          <p:spPr bwMode="auto">
            <a:xfrm>
              <a:off x="613" y="899"/>
              <a:ext cx="47" cy="65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36" name="Line 3028"/>
            <p:cNvSpPr>
              <a:spLocks noChangeShapeType="1"/>
            </p:cNvSpPr>
            <p:nvPr/>
          </p:nvSpPr>
          <p:spPr bwMode="auto">
            <a:xfrm>
              <a:off x="660" y="816"/>
              <a:ext cx="47" cy="8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37" name="Line 3029"/>
            <p:cNvSpPr>
              <a:spLocks noChangeShapeType="1"/>
            </p:cNvSpPr>
            <p:nvPr/>
          </p:nvSpPr>
          <p:spPr bwMode="auto">
            <a:xfrm>
              <a:off x="707" y="899"/>
              <a:ext cx="47" cy="65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38" name="Line 3030"/>
            <p:cNvSpPr>
              <a:spLocks noChangeShapeType="1"/>
            </p:cNvSpPr>
            <p:nvPr/>
          </p:nvSpPr>
          <p:spPr bwMode="auto">
            <a:xfrm>
              <a:off x="754" y="816"/>
              <a:ext cx="49" cy="8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39" name="Line 3031"/>
            <p:cNvSpPr>
              <a:spLocks noChangeShapeType="1"/>
            </p:cNvSpPr>
            <p:nvPr/>
          </p:nvSpPr>
          <p:spPr bwMode="auto">
            <a:xfrm>
              <a:off x="803" y="899"/>
              <a:ext cx="47" cy="65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40" name="Line 3032"/>
            <p:cNvSpPr>
              <a:spLocks noChangeShapeType="1"/>
            </p:cNvSpPr>
            <p:nvPr/>
          </p:nvSpPr>
          <p:spPr bwMode="auto">
            <a:xfrm>
              <a:off x="850" y="816"/>
              <a:ext cx="47" cy="8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41" name="Line 3033"/>
            <p:cNvSpPr>
              <a:spLocks noChangeShapeType="1"/>
            </p:cNvSpPr>
            <p:nvPr/>
          </p:nvSpPr>
          <p:spPr bwMode="auto">
            <a:xfrm>
              <a:off x="897" y="899"/>
              <a:ext cx="47" cy="65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42" name="Line 3034"/>
            <p:cNvSpPr>
              <a:spLocks noChangeShapeType="1"/>
            </p:cNvSpPr>
            <p:nvPr/>
          </p:nvSpPr>
          <p:spPr bwMode="auto">
            <a:xfrm>
              <a:off x="944" y="816"/>
              <a:ext cx="47" cy="8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43" name="Line 3035"/>
            <p:cNvSpPr>
              <a:spLocks noChangeShapeType="1"/>
            </p:cNvSpPr>
            <p:nvPr/>
          </p:nvSpPr>
          <p:spPr bwMode="auto">
            <a:xfrm>
              <a:off x="991" y="899"/>
              <a:ext cx="49" cy="65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44" name="Line 3036"/>
            <p:cNvSpPr>
              <a:spLocks noChangeShapeType="1"/>
            </p:cNvSpPr>
            <p:nvPr/>
          </p:nvSpPr>
          <p:spPr bwMode="auto">
            <a:xfrm>
              <a:off x="1040" y="816"/>
              <a:ext cx="47" cy="8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45" name="Line 3037"/>
            <p:cNvSpPr>
              <a:spLocks noChangeShapeType="1"/>
            </p:cNvSpPr>
            <p:nvPr/>
          </p:nvSpPr>
          <p:spPr bwMode="auto">
            <a:xfrm>
              <a:off x="1087" y="899"/>
              <a:ext cx="47" cy="65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46" name="Line 3038"/>
            <p:cNvSpPr>
              <a:spLocks noChangeShapeType="1"/>
            </p:cNvSpPr>
            <p:nvPr/>
          </p:nvSpPr>
          <p:spPr bwMode="auto">
            <a:xfrm>
              <a:off x="1134" y="816"/>
              <a:ext cx="46" cy="8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47" name="Line 3039"/>
            <p:cNvSpPr>
              <a:spLocks noChangeShapeType="1"/>
            </p:cNvSpPr>
            <p:nvPr/>
          </p:nvSpPr>
          <p:spPr bwMode="auto">
            <a:xfrm>
              <a:off x="1180" y="899"/>
              <a:ext cx="47" cy="65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48" name="Line 3040"/>
            <p:cNvSpPr>
              <a:spLocks noChangeShapeType="1"/>
            </p:cNvSpPr>
            <p:nvPr/>
          </p:nvSpPr>
          <p:spPr bwMode="auto">
            <a:xfrm>
              <a:off x="1227" y="816"/>
              <a:ext cx="50" cy="8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49" name="Line 3041"/>
            <p:cNvSpPr>
              <a:spLocks noChangeShapeType="1"/>
            </p:cNvSpPr>
            <p:nvPr/>
          </p:nvSpPr>
          <p:spPr bwMode="auto">
            <a:xfrm>
              <a:off x="1277" y="899"/>
              <a:ext cx="46" cy="65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50" name="Line 3042"/>
            <p:cNvSpPr>
              <a:spLocks noChangeShapeType="1"/>
            </p:cNvSpPr>
            <p:nvPr/>
          </p:nvSpPr>
          <p:spPr bwMode="auto">
            <a:xfrm>
              <a:off x="1323" y="816"/>
              <a:ext cx="47" cy="8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51" name="Freeform 3043"/>
            <p:cNvSpPr>
              <a:spLocks/>
            </p:cNvSpPr>
            <p:nvPr/>
          </p:nvSpPr>
          <p:spPr bwMode="auto">
            <a:xfrm>
              <a:off x="1726" y="1227"/>
              <a:ext cx="85" cy="412"/>
            </a:xfrm>
            <a:custGeom>
              <a:avLst/>
              <a:gdLst>
                <a:gd name="T0" fmla="*/ 11 w 268"/>
                <a:gd name="T1" fmla="*/ 10 h 1286"/>
                <a:gd name="T2" fmla="*/ 30 w 268"/>
                <a:gd name="T3" fmla="*/ 30 h 1286"/>
                <a:gd name="T4" fmla="*/ 49 w 268"/>
                <a:gd name="T5" fmla="*/ 51 h 1286"/>
                <a:gd name="T6" fmla="*/ 67 w 268"/>
                <a:gd name="T7" fmla="*/ 73 h 1286"/>
                <a:gd name="T8" fmla="*/ 84 w 268"/>
                <a:gd name="T9" fmla="*/ 96 h 1286"/>
                <a:gd name="T10" fmla="*/ 101 w 268"/>
                <a:gd name="T11" fmla="*/ 118 h 1286"/>
                <a:gd name="T12" fmla="*/ 115 w 268"/>
                <a:gd name="T13" fmla="*/ 140 h 1286"/>
                <a:gd name="T14" fmla="*/ 131 w 268"/>
                <a:gd name="T15" fmla="*/ 163 h 1286"/>
                <a:gd name="T16" fmla="*/ 144 w 268"/>
                <a:gd name="T17" fmla="*/ 186 h 1286"/>
                <a:gd name="T18" fmla="*/ 157 w 268"/>
                <a:gd name="T19" fmla="*/ 209 h 1286"/>
                <a:gd name="T20" fmla="*/ 170 w 268"/>
                <a:gd name="T21" fmla="*/ 233 h 1286"/>
                <a:gd name="T22" fmla="*/ 181 w 268"/>
                <a:gd name="T23" fmla="*/ 257 h 1286"/>
                <a:gd name="T24" fmla="*/ 192 w 268"/>
                <a:gd name="T25" fmla="*/ 280 h 1286"/>
                <a:gd name="T26" fmla="*/ 200 w 268"/>
                <a:gd name="T27" fmla="*/ 304 h 1286"/>
                <a:gd name="T28" fmla="*/ 210 w 268"/>
                <a:gd name="T29" fmla="*/ 329 h 1286"/>
                <a:gd name="T30" fmla="*/ 218 w 268"/>
                <a:gd name="T31" fmla="*/ 353 h 1286"/>
                <a:gd name="T32" fmla="*/ 226 w 268"/>
                <a:gd name="T33" fmla="*/ 377 h 1286"/>
                <a:gd name="T34" fmla="*/ 234 w 268"/>
                <a:gd name="T35" fmla="*/ 402 h 1286"/>
                <a:gd name="T36" fmla="*/ 239 w 268"/>
                <a:gd name="T37" fmla="*/ 426 h 1286"/>
                <a:gd name="T38" fmla="*/ 245 w 268"/>
                <a:gd name="T39" fmla="*/ 449 h 1286"/>
                <a:gd name="T40" fmla="*/ 250 w 268"/>
                <a:gd name="T41" fmla="*/ 474 h 1286"/>
                <a:gd name="T42" fmla="*/ 255 w 268"/>
                <a:gd name="T43" fmla="*/ 498 h 1286"/>
                <a:gd name="T44" fmla="*/ 258 w 268"/>
                <a:gd name="T45" fmla="*/ 521 h 1286"/>
                <a:gd name="T46" fmla="*/ 261 w 268"/>
                <a:gd name="T47" fmla="*/ 545 h 1286"/>
                <a:gd name="T48" fmla="*/ 263 w 268"/>
                <a:gd name="T49" fmla="*/ 569 h 1286"/>
                <a:gd name="T50" fmla="*/ 266 w 268"/>
                <a:gd name="T51" fmla="*/ 592 h 1286"/>
                <a:gd name="T52" fmla="*/ 267 w 268"/>
                <a:gd name="T53" fmla="*/ 615 h 1286"/>
                <a:gd name="T54" fmla="*/ 267 w 268"/>
                <a:gd name="T55" fmla="*/ 637 h 1286"/>
                <a:gd name="T56" fmla="*/ 268 w 268"/>
                <a:gd name="T57" fmla="*/ 660 h 1286"/>
                <a:gd name="T58" fmla="*/ 267 w 268"/>
                <a:gd name="T59" fmla="*/ 682 h 1286"/>
                <a:gd name="T60" fmla="*/ 266 w 268"/>
                <a:gd name="T61" fmla="*/ 703 h 1286"/>
                <a:gd name="T62" fmla="*/ 265 w 268"/>
                <a:gd name="T63" fmla="*/ 724 h 1286"/>
                <a:gd name="T64" fmla="*/ 262 w 268"/>
                <a:gd name="T65" fmla="*/ 745 h 1286"/>
                <a:gd name="T66" fmla="*/ 260 w 268"/>
                <a:gd name="T67" fmla="*/ 766 h 1286"/>
                <a:gd name="T68" fmla="*/ 257 w 268"/>
                <a:gd name="T69" fmla="*/ 785 h 1286"/>
                <a:gd name="T70" fmla="*/ 254 w 268"/>
                <a:gd name="T71" fmla="*/ 805 h 1286"/>
                <a:gd name="T72" fmla="*/ 249 w 268"/>
                <a:gd name="T73" fmla="*/ 824 h 1286"/>
                <a:gd name="T74" fmla="*/ 245 w 268"/>
                <a:gd name="T75" fmla="*/ 842 h 1286"/>
                <a:gd name="T76" fmla="*/ 240 w 268"/>
                <a:gd name="T77" fmla="*/ 860 h 1286"/>
                <a:gd name="T78" fmla="*/ 233 w 268"/>
                <a:gd name="T79" fmla="*/ 886 h 1286"/>
                <a:gd name="T80" fmla="*/ 219 w 268"/>
                <a:gd name="T81" fmla="*/ 919 h 1286"/>
                <a:gd name="T82" fmla="*/ 206 w 268"/>
                <a:gd name="T83" fmla="*/ 952 h 1286"/>
                <a:gd name="T84" fmla="*/ 191 w 268"/>
                <a:gd name="T85" fmla="*/ 983 h 1286"/>
                <a:gd name="T86" fmla="*/ 174 w 268"/>
                <a:gd name="T87" fmla="*/ 1014 h 1286"/>
                <a:gd name="T88" fmla="*/ 156 w 268"/>
                <a:gd name="T89" fmla="*/ 1046 h 1286"/>
                <a:gd name="T90" fmla="*/ 136 w 268"/>
                <a:gd name="T91" fmla="*/ 1077 h 1286"/>
                <a:gd name="T92" fmla="*/ 116 w 268"/>
                <a:gd name="T93" fmla="*/ 1109 h 1286"/>
                <a:gd name="T94" fmla="*/ 95 w 268"/>
                <a:gd name="T95" fmla="*/ 1141 h 1286"/>
                <a:gd name="T96" fmla="*/ 72 w 268"/>
                <a:gd name="T97" fmla="*/ 1175 h 1286"/>
                <a:gd name="T98" fmla="*/ 49 w 268"/>
                <a:gd name="T99" fmla="*/ 1210 h 1286"/>
                <a:gd name="T100" fmla="*/ 26 w 268"/>
                <a:gd name="T101" fmla="*/ 1247 h 1286"/>
                <a:gd name="T102" fmla="*/ 7 w 268"/>
                <a:gd name="T103" fmla="*/ 1276 h 1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68" h="1286">
                  <a:moveTo>
                    <a:pt x="0" y="0"/>
                  </a:moveTo>
                  <a:lnTo>
                    <a:pt x="11" y="10"/>
                  </a:lnTo>
                  <a:lnTo>
                    <a:pt x="21" y="20"/>
                  </a:lnTo>
                  <a:lnTo>
                    <a:pt x="30" y="30"/>
                  </a:lnTo>
                  <a:lnTo>
                    <a:pt x="40" y="41"/>
                  </a:lnTo>
                  <a:lnTo>
                    <a:pt x="49" y="51"/>
                  </a:lnTo>
                  <a:lnTo>
                    <a:pt x="58" y="62"/>
                  </a:lnTo>
                  <a:lnTo>
                    <a:pt x="67" y="73"/>
                  </a:lnTo>
                  <a:lnTo>
                    <a:pt x="76" y="84"/>
                  </a:lnTo>
                  <a:lnTo>
                    <a:pt x="84" y="96"/>
                  </a:lnTo>
                  <a:lnTo>
                    <a:pt x="92" y="107"/>
                  </a:lnTo>
                  <a:lnTo>
                    <a:pt x="101" y="118"/>
                  </a:lnTo>
                  <a:lnTo>
                    <a:pt x="109" y="129"/>
                  </a:lnTo>
                  <a:lnTo>
                    <a:pt x="115" y="140"/>
                  </a:lnTo>
                  <a:lnTo>
                    <a:pt x="123" y="151"/>
                  </a:lnTo>
                  <a:lnTo>
                    <a:pt x="131" y="163"/>
                  </a:lnTo>
                  <a:lnTo>
                    <a:pt x="137" y="174"/>
                  </a:lnTo>
                  <a:lnTo>
                    <a:pt x="144" y="186"/>
                  </a:lnTo>
                  <a:lnTo>
                    <a:pt x="151" y="197"/>
                  </a:lnTo>
                  <a:lnTo>
                    <a:pt x="157" y="209"/>
                  </a:lnTo>
                  <a:lnTo>
                    <a:pt x="163" y="220"/>
                  </a:lnTo>
                  <a:lnTo>
                    <a:pt x="170" y="233"/>
                  </a:lnTo>
                  <a:lnTo>
                    <a:pt x="175" y="245"/>
                  </a:lnTo>
                  <a:lnTo>
                    <a:pt x="181" y="257"/>
                  </a:lnTo>
                  <a:lnTo>
                    <a:pt x="186" y="268"/>
                  </a:lnTo>
                  <a:lnTo>
                    <a:pt x="192" y="280"/>
                  </a:lnTo>
                  <a:lnTo>
                    <a:pt x="196" y="292"/>
                  </a:lnTo>
                  <a:lnTo>
                    <a:pt x="200" y="304"/>
                  </a:lnTo>
                  <a:lnTo>
                    <a:pt x="206" y="317"/>
                  </a:lnTo>
                  <a:lnTo>
                    <a:pt x="210" y="329"/>
                  </a:lnTo>
                  <a:lnTo>
                    <a:pt x="215" y="341"/>
                  </a:lnTo>
                  <a:lnTo>
                    <a:pt x="218" y="353"/>
                  </a:lnTo>
                  <a:lnTo>
                    <a:pt x="223" y="365"/>
                  </a:lnTo>
                  <a:lnTo>
                    <a:pt x="226" y="377"/>
                  </a:lnTo>
                  <a:lnTo>
                    <a:pt x="229" y="390"/>
                  </a:lnTo>
                  <a:lnTo>
                    <a:pt x="234" y="402"/>
                  </a:lnTo>
                  <a:lnTo>
                    <a:pt x="236" y="414"/>
                  </a:lnTo>
                  <a:lnTo>
                    <a:pt x="239" y="426"/>
                  </a:lnTo>
                  <a:lnTo>
                    <a:pt x="242" y="438"/>
                  </a:lnTo>
                  <a:lnTo>
                    <a:pt x="245" y="449"/>
                  </a:lnTo>
                  <a:lnTo>
                    <a:pt x="248" y="461"/>
                  </a:lnTo>
                  <a:lnTo>
                    <a:pt x="250" y="474"/>
                  </a:lnTo>
                  <a:lnTo>
                    <a:pt x="252" y="486"/>
                  </a:lnTo>
                  <a:lnTo>
                    <a:pt x="255" y="498"/>
                  </a:lnTo>
                  <a:lnTo>
                    <a:pt x="256" y="510"/>
                  </a:lnTo>
                  <a:lnTo>
                    <a:pt x="258" y="521"/>
                  </a:lnTo>
                  <a:lnTo>
                    <a:pt x="260" y="533"/>
                  </a:lnTo>
                  <a:lnTo>
                    <a:pt x="261" y="545"/>
                  </a:lnTo>
                  <a:lnTo>
                    <a:pt x="262" y="558"/>
                  </a:lnTo>
                  <a:lnTo>
                    <a:pt x="263" y="569"/>
                  </a:lnTo>
                  <a:lnTo>
                    <a:pt x="265" y="581"/>
                  </a:lnTo>
                  <a:lnTo>
                    <a:pt x="266" y="592"/>
                  </a:lnTo>
                  <a:lnTo>
                    <a:pt x="266" y="604"/>
                  </a:lnTo>
                  <a:lnTo>
                    <a:pt x="267" y="615"/>
                  </a:lnTo>
                  <a:lnTo>
                    <a:pt x="267" y="626"/>
                  </a:lnTo>
                  <a:lnTo>
                    <a:pt x="267" y="637"/>
                  </a:lnTo>
                  <a:lnTo>
                    <a:pt x="268" y="649"/>
                  </a:lnTo>
                  <a:lnTo>
                    <a:pt x="268" y="660"/>
                  </a:lnTo>
                  <a:lnTo>
                    <a:pt x="267" y="671"/>
                  </a:lnTo>
                  <a:lnTo>
                    <a:pt x="267" y="682"/>
                  </a:lnTo>
                  <a:lnTo>
                    <a:pt x="267" y="692"/>
                  </a:lnTo>
                  <a:lnTo>
                    <a:pt x="266" y="703"/>
                  </a:lnTo>
                  <a:lnTo>
                    <a:pt x="266" y="714"/>
                  </a:lnTo>
                  <a:lnTo>
                    <a:pt x="265" y="724"/>
                  </a:lnTo>
                  <a:lnTo>
                    <a:pt x="263" y="735"/>
                  </a:lnTo>
                  <a:lnTo>
                    <a:pt x="262" y="745"/>
                  </a:lnTo>
                  <a:lnTo>
                    <a:pt x="261" y="755"/>
                  </a:lnTo>
                  <a:lnTo>
                    <a:pt x="260" y="766"/>
                  </a:lnTo>
                  <a:lnTo>
                    <a:pt x="258" y="776"/>
                  </a:lnTo>
                  <a:lnTo>
                    <a:pt x="257" y="785"/>
                  </a:lnTo>
                  <a:lnTo>
                    <a:pt x="255" y="795"/>
                  </a:lnTo>
                  <a:lnTo>
                    <a:pt x="254" y="805"/>
                  </a:lnTo>
                  <a:lnTo>
                    <a:pt x="251" y="814"/>
                  </a:lnTo>
                  <a:lnTo>
                    <a:pt x="249" y="824"/>
                  </a:lnTo>
                  <a:lnTo>
                    <a:pt x="247" y="833"/>
                  </a:lnTo>
                  <a:lnTo>
                    <a:pt x="245" y="842"/>
                  </a:lnTo>
                  <a:lnTo>
                    <a:pt x="242" y="850"/>
                  </a:lnTo>
                  <a:lnTo>
                    <a:pt x="240" y="860"/>
                  </a:lnTo>
                  <a:lnTo>
                    <a:pt x="238" y="868"/>
                  </a:lnTo>
                  <a:lnTo>
                    <a:pt x="233" y="886"/>
                  </a:lnTo>
                  <a:lnTo>
                    <a:pt x="226" y="902"/>
                  </a:lnTo>
                  <a:lnTo>
                    <a:pt x="219" y="919"/>
                  </a:lnTo>
                  <a:lnTo>
                    <a:pt x="213" y="936"/>
                  </a:lnTo>
                  <a:lnTo>
                    <a:pt x="206" y="952"/>
                  </a:lnTo>
                  <a:lnTo>
                    <a:pt x="198" y="968"/>
                  </a:lnTo>
                  <a:lnTo>
                    <a:pt x="191" y="983"/>
                  </a:lnTo>
                  <a:lnTo>
                    <a:pt x="183" y="999"/>
                  </a:lnTo>
                  <a:lnTo>
                    <a:pt x="174" y="1014"/>
                  </a:lnTo>
                  <a:lnTo>
                    <a:pt x="165" y="1031"/>
                  </a:lnTo>
                  <a:lnTo>
                    <a:pt x="156" y="1046"/>
                  </a:lnTo>
                  <a:lnTo>
                    <a:pt x="146" y="1062"/>
                  </a:lnTo>
                  <a:lnTo>
                    <a:pt x="136" y="1077"/>
                  </a:lnTo>
                  <a:lnTo>
                    <a:pt x="126" y="1092"/>
                  </a:lnTo>
                  <a:lnTo>
                    <a:pt x="116" y="1109"/>
                  </a:lnTo>
                  <a:lnTo>
                    <a:pt x="105" y="1125"/>
                  </a:lnTo>
                  <a:lnTo>
                    <a:pt x="95" y="1141"/>
                  </a:lnTo>
                  <a:lnTo>
                    <a:pt x="84" y="1158"/>
                  </a:lnTo>
                  <a:lnTo>
                    <a:pt x="72" y="1175"/>
                  </a:lnTo>
                  <a:lnTo>
                    <a:pt x="61" y="1192"/>
                  </a:lnTo>
                  <a:lnTo>
                    <a:pt x="49" y="1210"/>
                  </a:lnTo>
                  <a:lnTo>
                    <a:pt x="38" y="1228"/>
                  </a:lnTo>
                  <a:lnTo>
                    <a:pt x="26" y="1247"/>
                  </a:lnTo>
                  <a:lnTo>
                    <a:pt x="14" y="1266"/>
                  </a:lnTo>
                  <a:lnTo>
                    <a:pt x="7" y="1276"/>
                  </a:lnTo>
                  <a:lnTo>
                    <a:pt x="0" y="128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52" name="Freeform 3044"/>
            <p:cNvSpPr>
              <a:spLocks/>
            </p:cNvSpPr>
            <p:nvPr/>
          </p:nvSpPr>
          <p:spPr bwMode="auto">
            <a:xfrm>
              <a:off x="1641" y="1227"/>
              <a:ext cx="85" cy="412"/>
            </a:xfrm>
            <a:custGeom>
              <a:avLst/>
              <a:gdLst>
                <a:gd name="T0" fmla="*/ 256 w 266"/>
                <a:gd name="T1" fmla="*/ 10 h 1286"/>
                <a:gd name="T2" fmla="*/ 237 w 266"/>
                <a:gd name="T3" fmla="*/ 30 h 1286"/>
                <a:gd name="T4" fmla="*/ 218 w 266"/>
                <a:gd name="T5" fmla="*/ 51 h 1286"/>
                <a:gd name="T6" fmla="*/ 200 w 266"/>
                <a:gd name="T7" fmla="*/ 73 h 1286"/>
                <a:gd name="T8" fmla="*/ 184 w 266"/>
                <a:gd name="T9" fmla="*/ 96 h 1286"/>
                <a:gd name="T10" fmla="*/ 167 w 266"/>
                <a:gd name="T11" fmla="*/ 118 h 1286"/>
                <a:gd name="T12" fmla="*/ 151 w 266"/>
                <a:gd name="T13" fmla="*/ 140 h 1286"/>
                <a:gd name="T14" fmla="*/ 137 w 266"/>
                <a:gd name="T15" fmla="*/ 163 h 1286"/>
                <a:gd name="T16" fmla="*/ 124 w 266"/>
                <a:gd name="T17" fmla="*/ 186 h 1286"/>
                <a:gd name="T18" fmla="*/ 111 w 266"/>
                <a:gd name="T19" fmla="*/ 209 h 1286"/>
                <a:gd name="T20" fmla="*/ 98 w 266"/>
                <a:gd name="T21" fmla="*/ 233 h 1286"/>
                <a:gd name="T22" fmla="*/ 87 w 266"/>
                <a:gd name="T23" fmla="*/ 257 h 1286"/>
                <a:gd name="T24" fmla="*/ 76 w 266"/>
                <a:gd name="T25" fmla="*/ 280 h 1286"/>
                <a:gd name="T26" fmla="*/ 66 w 266"/>
                <a:gd name="T27" fmla="*/ 304 h 1286"/>
                <a:gd name="T28" fmla="*/ 58 w 266"/>
                <a:gd name="T29" fmla="*/ 329 h 1286"/>
                <a:gd name="T30" fmla="*/ 49 w 266"/>
                <a:gd name="T31" fmla="*/ 353 h 1286"/>
                <a:gd name="T32" fmla="*/ 42 w 266"/>
                <a:gd name="T33" fmla="*/ 377 h 1286"/>
                <a:gd name="T34" fmla="*/ 34 w 266"/>
                <a:gd name="T35" fmla="*/ 402 h 1286"/>
                <a:gd name="T36" fmla="*/ 29 w 266"/>
                <a:gd name="T37" fmla="*/ 426 h 1286"/>
                <a:gd name="T38" fmla="*/ 22 w 266"/>
                <a:gd name="T39" fmla="*/ 449 h 1286"/>
                <a:gd name="T40" fmla="*/ 18 w 266"/>
                <a:gd name="T41" fmla="*/ 474 h 1286"/>
                <a:gd name="T42" fmla="*/ 13 w 266"/>
                <a:gd name="T43" fmla="*/ 498 h 1286"/>
                <a:gd name="T44" fmla="*/ 10 w 266"/>
                <a:gd name="T45" fmla="*/ 521 h 1286"/>
                <a:gd name="T46" fmla="*/ 7 w 266"/>
                <a:gd name="T47" fmla="*/ 545 h 1286"/>
                <a:gd name="T48" fmla="*/ 4 w 266"/>
                <a:gd name="T49" fmla="*/ 569 h 1286"/>
                <a:gd name="T50" fmla="*/ 2 w 266"/>
                <a:gd name="T51" fmla="*/ 592 h 1286"/>
                <a:gd name="T52" fmla="*/ 1 w 266"/>
                <a:gd name="T53" fmla="*/ 615 h 1286"/>
                <a:gd name="T54" fmla="*/ 0 w 266"/>
                <a:gd name="T55" fmla="*/ 637 h 1286"/>
                <a:gd name="T56" fmla="*/ 0 w 266"/>
                <a:gd name="T57" fmla="*/ 660 h 1286"/>
                <a:gd name="T58" fmla="*/ 1 w 266"/>
                <a:gd name="T59" fmla="*/ 682 h 1286"/>
                <a:gd name="T60" fmla="*/ 2 w 266"/>
                <a:gd name="T61" fmla="*/ 703 h 1286"/>
                <a:gd name="T62" fmla="*/ 3 w 266"/>
                <a:gd name="T63" fmla="*/ 724 h 1286"/>
                <a:gd name="T64" fmla="*/ 6 w 266"/>
                <a:gd name="T65" fmla="*/ 745 h 1286"/>
                <a:gd name="T66" fmla="*/ 8 w 266"/>
                <a:gd name="T67" fmla="*/ 766 h 1286"/>
                <a:gd name="T68" fmla="*/ 11 w 266"/>
                <a:gd name="T69" fmla="*/ 785 h 1286"/>
                <a:gd name="T70" fmla="*/ 14 w 266"/>
                <a:gd name="T71" fmla="*/ 805 h 1286"/>
                <a:gd name="T72" fmla="*/ 19 w 266"/>
                <a:gd name="T73" fmla="*/ 824 h 1286"/>
                <a:gd name="T74" fmla="*/ 22 w 266"/>
                <a:gd name="T75" fmla="*/ 842 h 1286"/>
                <a:gd name="T76" fmla="*/ 28 w 266"/>
                <a:gd name="T77" fmla="*/ 860 h 1286"/>
                <a:gd name="T78" fmla="*/ 35 w 266"/>
                <a:gd name="T79" fmla="*/ 886 h 1286"/>
                <a:gd name="T80" fmla="*/ 48 w 266"/>
                <a:gd name="T81" fmla="*/ 919 h 1286"/>
                <a:gd name="T82" fmla="*/ 62 w 266"/>
                <a:gd name="T83" fmla="*/ 952 h 1286"/>
                <a:gd name="T84" fmla="*/ 77 w 266"/>
                <a:gd name="T85" fmla="*/ 983 h 1286"/>
                <a:gd name="T86" fmla="*/ 94 w 266"/>
                <a:gd name="T87" fmla="*/ 1014 h 1286"/>
                <a:gd name="T88" fmla="*/ 112 w 266"/>
                <a:gd name="T89" fmla="*/ 1046 h 1286"/>
                <a:gd name="T90" fmla="*/ 130 w 266"/>
                <a:gd name="T91" fmla="*/ 1077 h 1286"/>
                <a:gd name="T92" fmla="*/ 151 w 266"/>
                <a:gd name="T93" fmla="*/ 1109 h 1286"/>
                <a:gd name="T94" fmla="*/ 172 w 266"/>
                <a:gd name="T95" fmla="*/ 1141 h 1286"/>
                <a:gd name="T96" fmla="*/ 195 w 266"/>
                <a:gd name="T97" fmla="*/ 1175 h 1286"/>
                <a:gd name="T98" fmla="*/ 218 w 266"/>
                <a:gd name="T99" fmla="*/ 1210 h 1286"/>
                <a:gd name="T100" fmla="*/ 242 w 266"/>
                <a:gd name="T101" fmla="*/ 1247 h 1286"/>
                <a:gd name="T102" fmla="*/ 261 w 266"/>
                <a:gd name="T103" fmla="*/ 1276 h 1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66" h="1286">
                  <a:moveTo>
                    <a:pt x="266" y="0"/>
                  </a:moveTo>
                  <a:lnTo>
                    <a:pt x="256" y="10"/>
                  </a:lnTo>
                  <a:lnTo>
                    <a:pt x="247" y="20"/>
                  </a:lnTo>
                  <a:lnTo>
                    <a:pt x="237" y="30"/>
                  </a:lnTo>
                  <a:lnTo>
                    <a:pt x="228" y="41"/>
                  </a:lnTo>
                  <a:lnTo>
                    <a:pt x="218" y="51"/>
                  </a:lnTo>
                  <a:lnTo>
                    <a:pt x="209" y="62"/>
                  </a:lnTo>
                  <a:lnTo>
                    <a:pt x="200" y="73"/>
                  </a:lnTo>
                  <a:lnTo>
                    <a:pt x="191" y="84"/>
                  </a:lnTo>
                  <a:lnTo>
                    <a:pt x="184" y="96"/>
                  </a:lnTo>
                  <a:lnTo>
                    <a:pt x="175" y="107"/>
                  </a:lnTo>
                  <a:lnTo>
                    <a:pt x="167" y="118"/>
                  </a:lnTo>
                  <a:lnTo>
                    <a:pt x="159" y="129"/>
                  </a:lnTo>
                  <a:lnTo>
                    <a:pt x="151" y="140"/>
                  </a:lnTo>
                  <a:lnTo>
                    <a:pt x="145" y="151"/>
                  </a:lnTo>
                  <a:lnTo>
                    <a:pt x="137" y="163"/>
                  </a:lnTo>
                  <a:lnTo>
                    <a:pt x="130" y="174"/>
                  </a:lnTo>
                  <a:lnTo>
                    <a:pt x="124" y="186"/>
                  </a:lnTo>
                  <a:lnTo>
                    <a:pt x="117" y="197"/>
                  </a:lnTo>
                  <a:lnTo>
                    <a:pt x="111" y="209"/>
                  </a:lnTo>
                  <a:lnTo>
                    <a:pt x="105" y="220"/>
                  </a:lnTo>
                  <a:lnTo>
                    <a:pt x="98" y="233"/>
                  </a:lnTo>
                  <a:lnTo>
                    <a:pt x="93" y="245"/>
                  </a:lnTo>
                  <a:lnTo>
                    <a:pt x="87" y="257"/>
                  </a:lnTo>
                  <a:lnTo>
                    <a:pt x="82" y="268"/>
                  </a:lnTo>
                  <a:lnTo>
                    <a:pt x="76" y="280"/>
                  </a:lnTo>
                  <a:lnTo>
                    <a:pt x="72" y="292"/>
                  </a:lnTo>
                  <a:lnTo>
                    <a:pt x="66" y="304"/>
                  </a:lnTo>
                  <a:lnTo>
                    <a:pt x="62" y="317"/>
                  </a:lnTo>
                  <a:lnTo>
                    <a:pt x="58" y="329"/>
                  </a:lnTo>
                  <a:lnTo>
                    <a:pt x="53" y="341"/>
                  </a:lnTo>
                  <a:lnTo>
                    <a:pt x="49" y="353"/>
                  </a:lnTo>
                  <a:lnTo>
                    <a:pt x="45" y="365"/>
                  </a:lnTo>
                  <a:lnTo>
                    <a:pt x="42" y="377"/>
                  </a:lnTo>
                  <a:lnTo>
                    <a:pt x="38" y="390"/>
                  </a:lnTo>
                  <a:lnTo>
                    <a:pt x="34" y="402"/>
                  </a:lnTo>
                  <a:lnTo>
                    <a:pt x="31" y="414"/>
                  </a:lnTo>
                  <a:lnTo>
                    <a:pt x="29" y="426"/>
                  </a:lnTo>
                  <a:lnTo>
                    <a:pt x="25" y="438"/>
                  </a:lnTo>
                  <a:lnTo>
                    <a:pt x="22" y="449"/>
                  </a:lnTo>
                  <a:lnTo>
                    <a:pt x="20" y="461"/>
                  </a:lnTo>
                  <a:lnTo>
                    <a:pt x="18" y="474"/>
                  </a:lnTo>
                  <a:lnTo>
                    <a:pt x="16" y="486"/>
                  </a:lnTo>
                  <a:lnTo>
                    <a:pt x="13" y="498"/>
                  </a:lnTo>
                  <a:lnTo>
                    <a:pt x="11" y="510"/>
                  </a:lnTo>
                  <a:lnTo>
                    <a:pt x="10" y="521"/>
                  </a:lnTo>
                  <a:lnTo>
                    <a:pt x="8" y="533"/>
                  </a:lnTo>
                  <a:lnTo>
                    <a:pt x="7" y="545"/>
                  </a:lnTo>
                  <a:lnTo>
                    <a:pt x="6" y="558"/>
                  </a:lnTo>
                  <a:lnTo>
                    <a:pt x="4" y="569"/>
                  </a:lnTo>
                  <a:lnTo>
                    <a:pt x="3" y="581"/>
                  </a:lnTo>
                  <a:lnTo>
                    <a:pt x="2" y="592"/>
                  </a:lnTo>
                  <a:lnTo>
                    <a:pt x="1" y="604"/>
                  </a:lnTo>
                  <a:lnTo>
                    <a:pt x="1" y="615"/>
                  </a:lnTo>
                  <a:lnTo>
                    <a:pt x="1" y="626"/>
                  </a:lnTo>
                  <a:lnTo>
                    <a:pt x="0" y="637"/>
                  </a:lnTo>
                  <a:lnTo>
                    <a:pt x="0" y="649"/>
                  </a:lnTo>
                  <a:lnTo>
                    <a:pt x="0" y="660"/>
                  </a:lnTo>
                  <a:lnTo>
                    <a:pt x="0" y="671"/>
                  </a:lnTo>
                  <a:lnTo>
                    <a:pt x="1" y="682"/>
                  </a:lnTo>
                  <a:lnTo>
                    <a:pt x="1" y="692"/>
                  </a:lnTo>
                  <a:lnTo>
                    <a:pt x="2" y="703"/>
                  </a:lnTo>
                  <a:lnTo>
                    <a:pt x="2" y="714"/>
                  </a:lnTo>
                  <a:lnTo>
                    <a:pt x="3" y="724"/>
                  </a:lnTo>
                  <a:lnTo>
                    <a:pt x="4" y="735"/>
                  </a:lnTo>
                  <a:lnTo>
                    <a:pt x="6" y="745"/>
                  </a:lnTo>
                  <a:lnTo>
                    <a:pt x="7" y="755"/>
                  </a:lnTo>
                  <a:lnTo>
                    <a:pt x="8" y="766"/>
                  </a:lnTo>
                  <a:lnTo>
                    <a:pt x="9" y="776"/>
                  </a:lnTo>
                  <a:lnTo>
                    <a:pt x="11" y="785"/>
                  </a:lnTo>
                  <a:lnTo>
                    <a:pt x="12" y="795"/>
                  </a:lnTo>
                  <a:lnTo>
                    <a:pt x="14" y="805"/>
                  </a:lnTo>
                  <a:lnTo>
                    <a:pt x="17" y="814"/>
                  </a:lnTo>
                  <a:lnTo>
                    <a:pt x="19" y="824"/>
                  </a:lnTo>
                  <a:lnTo>
                    <a:pt x="20" y="833"/>
                  </a:lnTo>
                  <a:lnTo>
                    <a:pt x="22" y="842"/>
                  </a:lnTo>
                  <a:lnTo>
                    <a:pt x="25" y="850"/>
                  </a:lnTo>
                  <a:lnTo>
                    <a:pt x="28" y="860"/>
                  </a:lnTo>
                  <a:lnTo>
                    <a:pt x="30" y="868"/>
                  </a:lnTo>
                  <a:lnTo>
                    <a:pt x="35" y="886"/>
                  </a:lnTo>
                  <a:lnTo>
                    <a:pt x="42" y="902"/>
                  </a:lnTo>
                  <a:lnTo>
                    <a:pt x="48" y="919"/>
                  </a:lnTo>
                  <a:lnTo>
                    <a:pt x="54" y="936"/>
                  </a:lnTo>
                  <a:lnTo>
                    <a:pt x="62" y="952"/>
                  </a:lnTo>
                  <a:lnTo>
                    <a:pt x="70" y="968"/>
                  </a:lnTo>
                  <a:lnTo>
                    <a:pt x="77" y="983"/>
                  </a:lnTo>
                  <a:lnTo>
                    <a:pt x="85" y="999"/>
                  </a:lnTo>
                  <a:lnTo>
                    <a:pt x="94" y="1014"/>
                  </a:lnTo>
                  <a:lnTo>
                    <a:pt x="103" y="1031"/>
                  </a:lnTo>
                  <a:lnTo>
                    <a:pt x="112" y="1046"/>
                  </a:lnTo>
                  <a:lnTo>
                    <a:pt x="122" y="1062"/>
                  </a:lnTo>
                  <a:lnTo>
                    <a:pt x="130" y="1077"/>
                  </a:lnTo>
                  <a:lnTo>
                    <a:pt x="142" y="1092"/>
                  </a:lnTo>
                  <a:lnTo>
                    <a:pt x="151" y="1109"/>
                  </a:lnTo>
                  <a:lnTo>
                    <a:pt x="161" y="1125"/>
                  </a:lnTo>
                  <a:lnTo>
                    <a:pt x="172" y="1141"/>
                  </a:lnTo>
                  <a:lnTo>
                    <a:pt x="184" y="1158"/>
                  </a:lnTo>
                  <a:lnTo>
                    <a:pt x="195" y="1175"/>
                  </a:lnTo>
                  <a:lnTo>
                    <a:pt x="207" y="1192"/>
                  </a:lnTo>
                  <a:lnTo>
                    <a:pt x="218" y="1210"/>
                  </a:lnTo>
                  <a:lnTo>
                    <a:pt x="230" y="1228"/>
                  </a:lnTo>
                  <a:lnTo>
                    <a:pt x="242" y="1247"/>
                  </a:lnTo>
                  <a:lnTo>
                    <a:pt x="254" y="1266"/>
                  </a:lnTo>
                  <a:lnTo>
                    <a:pt x="261" y="1276"/>
                  </a:lnTo>
                  <a:lnTo>
                    <a:pt x="266" y="128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53" name="Line 3045"/>
            <p:cNvSpPr>
              <a:spLocks noChangeShapeType="1"/>
            </p:cNvSpPr>
            <p:nvPr/>
          </p:nvSpPr>
          <p:spPr bwMode="auto">
            <a:xfrm>
              <a:off x="1703" y="1252"/>
              <a:ext cx="94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54" name="Line 3046"/>
            <p:cNvSpPr>
              <a:spLocks noChangeShapeType="1"/>
            </p:cNvSpPr>
            <p:nvPr/>
          </p:nvSpPr>
          <p:spPr bwMode="auto">
            <a:xfrm>
              <a:off x="1677" y="1292"/>
              <a:ext cx="134" cy="1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55" name="Line 3047"/>
            <p:cNvSpPr>
              <a:spLocks noChangeShapeType="1"/>
            </p:cNvSpPr>
            <p:nvPr/>
          </p:nvSpPr>
          <p:spPr bwMode="auto">
            <a:xfrm>
              <a:off x="1656" y="1337"/>
              <a:ext cx="150" cy="1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56" name="Line 3048"/>
            <p:cNvSpPr>
              <a:spLocks noChangeShapeType="1"/>
            </p:cNvSpPr>
            <p:nvPr/>
          </p:nvSpPr>
          <p:spPr bwMode="auto">
            <a:xfrm>
              <a:off x="1643" y="1388"/>
              <a:ext cx="147" cy="1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57" name="Line 3049"/>
            <p:cNvSpPr>
              <a:spLocks noChangeShapeType="1"/>
            </p:cNvSpPr>
            <p:nvPr/>
          </p:nvSpPr>
          <p:spPr bwMode="auto">
            <a:xfrm>
              <a:off x="1641" y="1449"/>
              <a:ext cx="125" cy="1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58" name="Line 3050"/>
            <p:cNvSpPr>
              <a:spLocks noChangeShapeType="1"/>
            </p:cNvSpPr>
            <p:nvPr/>
          </p:nvSpPr>
          <p:spPr bwMode="auto">
            <a:xfrm>
              <a:off x="1661" y="1531"/>
              <a:ext cx="80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59" name="Line 3051"/>
            <p:cNvSpPr>
              <a:spLocks noChangeShapeType="1"/>
            </p:cNvSpPr>
            <p:nvPr/>
          </p:nvSpPr>
          <p:spPr bwMode="auto">
            <a:xfrm>
              <a:off x="1323" y="816"/>
              <a:ext cx="47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60" name="Line 3052"/>
            <p:cNvSpPr>
              <a:spLocks noChangeShapeType="1"/>
            </p:cNvSpPr>
            <p:nvPr/>
          </p:nvSpPr>
          <p:spPr bwMode="auto">
            <a:xfrm flipV="1">
              <a:off x="1370" y="816"/>
              <a:ext cx="47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61" name="Line 3053"/>
            <p:cNvSpPr>
              <a:spLocks noChangeShapeType="1"/>
            </p:cNvSpPr>
            <p:nvPr/>
          </p:nvSpPr>
          <p:spPr bwMode="auto">
            <a:xfrm flipH="1">
              <a:off x="1634" y="1227"/>
              <a:ext cx="19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62" name="Line 3054"/>
            <p:cNvSpPr>
              <a:spLocks noChangeShapeType="1"/>
            </p:cNvSpPr>
            <p:nvPr/>
          </p:nvSpPr>
          <p:spPr bwMode="auto">
            <a:xfrm flipH="1">
              <a:off x="1580" y="1227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63" name="Line 3055"/>
            <p:cNvSpPr>
              <a:spLocks noChangeShapeType="1"/>
            </p:cNvSpPr>
            <p:nvPr/>
          </p:nvSpPr>
          <p:spPr bwMode="auto">
            <a:xfrm flipH="1">
              <a:off x="1303" y="1227"/>
              <a:ext cx="24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64" name="Line 3056"/>
            <p:cNvSpPr>
              <a:spLocks noChangeShapeType="1"/>
            </p:cNvSpPr>
            <p:nvPr/>
          </p:nvSpPr>
          <p:spPr bwMode="auto">
            <a:xfrm flipH="1">
              <a:off x="1248" y="1227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65" name="Line 3057"/>
            <p:cNvSpPr>
              <a:spLocks noChangeShapeType="1"/>
            </p:cNvSpPr>
            <p:nvPr/>
          </p:nvSpPr>
          <p:spPr bwMode="auto">
            <a:xfrm flipH="1">
              <a:off x="970" y="1227"/>
              <a:ext cx="24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66" name="Line 3058"/>
            <p:cNvSpPr>
              <a:spLocks noChangeShapeType="1"/>
            </p:cNvSpPr>
            <p:nvPr/>
          </p:nvSpPr>
          <p:spPr bwMode="auto">
            <a:xfrm flipH="1">
              <a:off x="915" y="1227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67" name="Line 3059"/>
            <p:cNvSpPr>
              <a:spLocks noChangeShapeType="1"/>
            </p:cNvSpPr>
            <p:nvPr/>
          </p:nvSpPr>
          <p:spPr bwMode="auto">
            <a:xfrm flipH="1">
              <a:off x="638" y="1227"/>
              <a:ext cx="24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68" name="Line 3060"/>
            <p:cNvSpPr>
              <a:spLocks noChangeShapeType="1"/>
            </p:cNvSpPr>
            <p:nvPr/>
          </p:nvSpPr>
          <p:spPr bwMode="auto">
            <a:xfrm flipH="1">
              <a:off x="584" y="1227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69" name="Line 3061"/>
            <p:cNvSpPr>
              <a:spLocks noChangeShapeType="1"/>
            </p:cNvSpPr>
            <p:nvPr/>
          </p:nvSpPr>
          <p:spPr bwMode="auto">
            <a:xfrm flipH="1">
              <a:off x="307" y="1227"/>
              <a:ext cx="24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70" name="Line 3062"/>
            <p:cNvSpPr>
              <a:spLocks noChangeShapeType="1"/>
            </p:cNvSpPr>
            <p:nvPr/>
          </p:nvSpPr>
          <p:spPr bwMode="auto">
            <a:xfrm flipH="1">
              <a:off x="251" y="1227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71" name="Line 3063"/>
            <p:cNvSpPr>
              <a:spLocks noChangeShapeType="1"/>
            </p:cNvSpPr>
            <p:nvPr/>
          </p:nvSpPr>
          <p:spPr bwMode="auto">
            <a:xfrm flipH="1">
              <a:off x="32" y="1227"/>
              <a:ext cx="18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72" name="Line 3064"/>
            <p:cNvSpPr>
              <a:spLocks noChangeShapeType="1"/>
            </p:cNvSpPr>
            <p:nvPr/>
          </p:nvSpPr>
          <p:spPr bwMode="auto">
            <a:xfrm>
              <a:off x="1370" y="899"/>
              <a:ext cx="25" cy="32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73" name="Line 3065"/>
            <p:cNvSpPr>
              <a:spLocks noChangeShapeType="1"/>
            </p:cNvSpPr>
            <p:nvPr/>
          </p:nvSpPr>
          <p:spPr bwMode="auto">
            <a:xfrm flipV="1">
              <a:off x="1395" y="816"/>
              <a:ext cx="22" cy="41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74" name="Line 3066"/>
            <p:cNvSpPr>
              <a:spLocks noChangeShapeType="1"/>
            </p:cNvSpPr>
            <p:nvPr/>
          </p:nvSpPr>
          <p:spPr bwMode="auto">
            <a:xfrm flipH="1" flipV="1">
              <a:off x="1323" y="827"/>
              <a:ext cx="72" cy="40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75" name="Freeform 3067"/>
            <p:cNvSpPr>
              <a:spLocks/>
            </p:cNvSpPr>
            <p:nvPr/>
          </p:nvSpPr>
          <p:spPr bwMode="auto">
            <a:xfrm>
              <a:off x="1726" y="816"/>
              <a:ext cx="85" cy="411"/>
            </a:xfrm>
            <a:custGeom>
              <a:avLst/>
              <a:gdLst>
                <a:gd name="T0" fmla="*/ 11 w 268"/>
                <a:gd name="T1" fmla="*/ 1275 h 1286"/>
                <a:gd name="T2" fmla="*/ 30 w 268"/>
                <a:gd name="T3" fmla="*/ 1256 h 1286"/>
                <a:gd name="T4" fmla="*/ 49 w 268"/>
                <a:gd name="T5" fmla="*/ 1235 h 1286"/>
                <a:gd name="T6" fmla="*/ 67 w 268"/>
                <a:gd name="T7" fmla="*/ 1212 h 1286"/>
                <a:gd name="T8" fmla="*/ 84 w 268"/>
                <a:gd name="T9" fmla="*/ 1191 h 1286"/>
                <a:gd name="T10" fmla="*/ 101 w 268"/>
                <a:gd name="T11" fmla="*/ 1168 h 1286"/>
                <a:gd name="T12" fmla="*/ 115 w 268"/>
                <a:gd name="T13" fmla="*/ 1146 h 1286"/>
                <a:gd name="T14" fmla="*/ 131 w 268"/>
                <a:gd name="T15" fmla="*/ 1123 h 1286"/>
                <a:gd name="T16" fmla="*/ 144 w 268"/>
                <a:gd name="T17" fmla="*/ 1100 h 1286"/>
                <a:gd name="T18" fmla="*/ 157 w 268"/>
                <a:gd name="T19" fmla="*/ 1076 h 1286"/>
                <a:gd name="T20" fmla="*/ 170 w 268"/>
                <a:gd name="T21" fmla="*/ 1053 h 1286"/>
                <a:gd name="T22" fmla="*/ 181 w 268"/>
                <a:gd name="T23" fmla="*/ 1030 h 1286"/>
                <a:gd name="T24" fmla="*/ 192 w 268"/>
                <a:gd name="T25" fmla="*/ 1006 h 1286"/>
                <a:gd name="T26" fmla="*/ 200 w 268"/>
                <a:gd name="T27" fmla="*/ 981 h 1286"/>
                <a:gd name="T28" fmla="*/ 210 w 268"/>
                <a:gd name="T29" fmla="*/ 957 h 1286"/>
                <a:gd name="T30" fmla="*/ 218 w 268"/>
                <a:gd name="T31" fmla="*/ 933 h 1286"/>
                <a:gd name="T32" fmla="*/ 226 w 268"/>
                <a:gd name="T33" fmla="*/ 908 h 1286"/>
                <a:gd name="T34" fmla="*/ 234 w 268"/>
                <a:gd name="T35" fmla="*/ 884 h 1286"/>
                <a:gd name="T36" fmla="*/ 239 w 268"/>
                <a:gd name="T37" fmla="*/ 861 h 1286"/>
                <a:gd name="T38" fmla="*/ 245 w 268"/>
                <a:gd name="T39" fmla="*/ 837 h 1286"/>
                <a:gd name="T40" fmla="*/ 250 w 268"/>
                <a:gd name="T41" fmla="*/ 812 h 1286"/>
                <a:gd name="T42" fmla="*/ 255 w 268"/>
                <a:gd name="T43" fmla="*/ 788 h 1286"/>
                <a:gd name="T44" fmla="*/ 258 w 268"/>
                <a:gd name="T45" fmla="*/ 765 h 1286"/>
                <a:gd name="T46" fmla="*/ 261 w 268"/>
                <a:gd name="T47" fmla="*/ 740 h 1286"/>
                <a:gd name="T48" fmla="*/ 263 w 268"/>
                <a:gd name="T49" fmla="*/ 717 h 1286"/>
                <a:gd name="T50" fmla="*/ 266 w 268"/>
                <a:gd name="T51" fmla="*/ 694 h 1286"/>
                <a:gd name="T52" fmla="*/ 267 w 268"/>
                <a:gd name="T53" fmla="*/ 671 h 1286"/>
                <a:gd name="T54" fmla="*/ 267 w 268"/>
                <a:gd name="T55" fmla="*/ 649 h 1286"/>
                <a:gd name="T56" fmla="*/ 268 w 268"/>
                <a:gd name="T57" fmla="*/ 626 h 1286"/>
                <a:gd name="T58" fmla="*/ 267 w 268"/>
                <a:gd name="T59" fmla="*/ 605 h 1286"/>
                <a:gd name="T60" fmla="*/ 266 w 268"/>
                <a:gd name="T61" fmla="*/ 582 h 1286"/>
                <a:gd name="T62" fmla="*/ 265 w 268"/>
                <a:gd name="T63" fmla="*/ 561 h 1286"/>
                <a:gd name="T64" fmla="*/ 262 w 268"/>
                <a:gd name="T65" fmla="*/ 540 h 1286"/>
                <a:gd name="T66" fmla="*/ 260 w 268"/>
                <a:gd name="T67" fmla="*/ 521 h 1286"/>
                <a:gd name="T68" fmla="*/ 257 w 268"/>
                <a:gd name="T69" fmla="*/ 501 h 1286"/>
                <a:gd name="T70" fmla="*/ 254 w 268"/>
                <a:gd name="T71" fmla="*/ 481 h 1286"/>
                <a:gd name="T72" fmla="*/ 249 w 268"/>
                <a:gd name="T73" fmla="*/ 462 h 1286"/>
                <a:gd name="T74" fmla="*/ 245 w 268"/>
                <a:gd name="T75" fmla="*/ 444 h 1286"/>
                <a:gd name="T76" fmla="*/ 240 w 268"/>
                <a:gd name="T77" fmla="*/ 427 h 1286"/>
                <a:gd name="T78" fmla="*/ 235 w 268"/>
                <a:gd name="T79" fmla="*/ 409 h 1286"/>
                <a:gd name="T80" fmla="*/ 229 w 268"/>
                <a:gd name="T81" fmla="*/ 391 h 1286"/>
                <a:gd name="T82" fmla="*/ 223 w 268"/>
                <a:gd name="T83" fmla="*/ 375 h 1286"/>
                <a:gd name="T84" fmla="*/ 216 w 268"/>
                <a:gd name="T85" fmla="*/ 358 h 1286"/>
                <a:gd name="T86" fmla="*/ 209 w 268"/>
                <a:gd name="T87" fmla="*/ 343 h 1286"/>
                <a:gd name="T88" fmla="*/ 203 w 268"/>
                <a:gd name="T89" fmla="*/ 326 h 1286"/>
                <a:gd name="T90" fmla="*/ 195 w 268"/>
                <a:gd name="T91" fmla="*/ 311 h 1286"/>
                <a:gd name="T92" fmla="*/ 183 w 268"/>
                <a:gd name="T93" fmla="*/ 287 h 1286"/>
                <a:gd name="T94" fmla="*/ 165 w 268"/>
                <a:gd name="T95" fmla="*/ 256 h 1286"/>
                <a:gd name="T96" fmla="*/ 146 w 268"/>
                <a:gd name="T97" fmla="*/ 224 h 1286"/>
                <a:gd name="T98" fmla="*/ 126 w 268"/>
                <a:gd name="T99" fmla="*/ 193 h 1286"/>
                <a:gd name="T100" fmla="*/ 105 w 268"/>
                <a:gd name="T101" fmla="*/ 161 h 1286"/>
                <a:gd name="T102" fmla="*/ 90 w 268"/>
                <a:gd name="T103" fmla="*/ 137 h 1286"/>
                <a:gd name="T104" fmla="*/ 78 w 268"/>
                <a:gd name="T105" fmla="*/ 119 h 1286"/>
                <a:gd name="T106" fmla="*/ 67 w 268"/>
                <a:gd name="T107" fmla="*/ 103 h 1286"/>
                <a:gd name="T108" fmla="*/ 56 w 268"/>
                <a:gd name="T109" fmla="*/ 85 h 1286"/>
                <a:gd name="T110" fmla="*/ 44 w 268"/>
                <a:gd name="T111" fmla="*/ 66 h 1286"/>
                <a:gd name="T112" fmla="*/ 31 w 268"/>
                <a:gd name="T113" fmla="*/ 49 h 1286"/>
                <a:gd name="T114" fmla="*/ 19 w 268"/>
                <a:gd name="T115" fmla="*/ 30 h 1286"/>
                <a:gd name="T116" fmla="*/ 7 w 268"/>
                <a:gd name="T117" fmla="*/ 10 h 1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68" h="1286">
                  <a:moveTo>
                    <a:pt x="0" y="1286"/>
                  </a:moveTo>
                  <a:lnTo>
                    <a:pt x="11" y="1275"/>
                  </a:lnTo>
                  <a:lnTo>
                    <a:pt x="21" y="1265"/>
                  </a:lnTo>
                  <a:lnTo>
                    <a:pt x="30" y="1256"/>
                  </a:lnTo>
                  <a:lnTo>
                    <a:pt x="40" y="1244"/>
                  </a:lnTo>
                  <a:lnTo>
                    <a:pt x="49" y="1235"/>
                  </a:lnTo>
                  <a:lnTo>
                    <a:pt x="58" y="1223"/>
                  </a:lnTo>
                  <a:lnTo>
                    <a:pt x="67" y="1212"/>
                  </a:lnTo>
                  <a:lnTo>
                    <a:pt x="76" y="1202"/>
                  </a:lnTo>
                  <a:lnTo>
                    <a:pt x="84" y="1191"/>
                  </a:lnTo>
                  <a:lnTo>
                    <a:pt x="92" y="1180"/>
                  </a:lnTo>
                  <a:lnTo>
                    <a:pt x="101" y="1168"/>
                  </a:lnTo>
                  <a:lnTo>
                    <a:pt x="109" y="1157"/>
                  </a:lnTo>
                  <a:lnTo>
                    <a:pt x="115" y="1146"/>
                  </a:lnTo>
                  <a:lnTo>
                    <a:pt x="123" y="1135"/>
                  </a:lnTo>
                  <a:lnTo>
                    <a:pt x="131" y="1123"/>
                  </a:lnTo>
                  <a:lnTo>
                    <a:pt x="137" y="1112"/>
                  </a:lnTo>
                  <a:lnTo>
                    <a:pt x="144" y="1100"/>
                  </a:lnTo>
                  <a:lnTo>
                    <a:pt x="151" y="1089"/>
                  </a:lnTo>
                  <a:lnTo>
                    <a:pt x="157" y="1076"/>
                  </a:lnTo>
                  <a:lnTo>
                    <a:pt x="163" y="1065"/>
                  </a:lnTo>
                  <a:lnTo>
                    <a:pt x="170" y="1053"/>
                  </a:lnTo>
                  <a:lnTo>
                    <a:pt x="175" y="1041"/>
                  </a:lnTo>
                  <a:lnTo>
                    <a:pt x="181" y="1030"/>
                  </a:lnTo>
                  <a:lnTo>
                    <a:pt x="186" y="1018"/>
                  </a:lnTo>
                  <a:lnTo>
                    <a:pt x="192" y="1006"/>
                  </a:lnTo>
                  <a:lnTo>
                    <a:pt x="196" y="994"/>
                  </a:lnTo>
                  <a:lnTo>
                    <a:pt x="200" y="981"/>
                  </a:lnTo>
                  <a:lnTo>
                    <a:pt x="206" y="969"/>
                  </a:lnTo>
                  <a:lnTo>
                    <a:pt x="210" y="957"/>
                  </a:lnTo>
                  <a:lnTo>
                    <a:pt x="215" y="945"/>
                  </a:lnTo>
                  <a:lnTo>
                    <a:pt x="218" y="933"/>
                  </a:lnTo>
                  <a:lnTo>
                    <a:pt x="223" y="921"/>
                  </a:lnTo>
                  <a:lnTo>
                    <a:pt x="226" y="908"/>
                  </a:lnTo>
                  <a:lnTo>
                    <a:pt x="229" y="896"/>
                  </a:lnTo>
                  <a:lnTo>
                    <a:pt x="234" y="884"/>
                  </a:lnTo>
                  <a:lnTo>
                    <a:pt x="236" y="873"/>
                  </a:lnTo>
                  <a:lnTo>
                    <a:pt x="239" y="861"/>
                  </a:lnTo>
                  <a:lnTo>
                    <a:pt x="242" y="849"/>
                  </a:lnTo>
                  <a:lnTo>
                    <a:pt x="245" y="837"/>
                  </a:lnTo>
                  <a:lnTo>
                    <a:pt x="248" y="824"/>
                  </a:lnTo>
                  <a:lnTo>
                    <a:pt x="250" y="812"/>
                  </a:lnTo>
                  <a:lnTo>
                    <a:pt x="252" y="800"/>
                  </a:lnTo>
                  <a:lnTo>
                    <a:pt x="255" y="788"/>
                  </a:lnTo>
                  <a:lnTo>
                    <a:pt x="256" y="776"/>
                  </a:lnTo>
                  <a:lnTo>
                    <a:pt x="258" y="765"/>
                  </a:lnTo>
                  <a:lnTo>
                    <a:pt x="260" y="753"/>
                  </a:lnTo>
                  <a:lnTo>
                    <a:pt x="261" y="740"/>
                  </a:lnTo>
                  <a:lnTo>
                    <a:pt x="262" y="729"/>
                  </a:lnTo>
                  <a:lnTo>
                    <a:pt x="263" y="717"/>
                  </a:lnTo>
                  <a:lnTo>
                    <a:pt x="265" y="705"/>
                  </a:lnTo>
                  <a:lnTo>
                    <a:pt x="266" y="694"/>
                  </a:lnTo>
                  <a:lnTo>
                    <a:pt x="266" y="683"/>
                  </a:lnTo>
                  <a:lnTo>
                    <a:pt x="267" y="671"/>
                  </a:lnTo>
                  <a:lnTo>
                    <a:pt x="267" y="660"/>
                  </a:lnTo>
                  <a:lnTo>
                    <a:pt x="267" y="649"/>
                  </a:lnTo>
                  <a:lnTo>
                    <a:pt x="268" y="638"/>
                  </a:lnTo>
                  <a:lnTo>
                    <a:pt x="268" y="626"/>
                  </a:lnTo>
                  <a:lnTo>
                    <a:pt x="267" y="614"/>
                  </a:lnTo>
                  <a:lnTo>
                    <a:pt x="267" y="605"/>
                  </a:lnTo>
                  <a:lnTo>
                    <a:pt x="267" y="593"/>
                  </a:lnTo>
                  <a:lnTo>
                    <a:pt x="266" y="582"/>
                  </a:lnTo>
                  <a:lnTo>
                    <a:pt x="266" y="571"/>
                  </a:lnTo>
                  <a:lnTo>
                    <a:pt x="265" y="561"/>
                  </a:lnTo>
                  <a:lnTo>
                    <a:pt x="263" y="550"/>
                  </a:lnTo>
                  <a:lnTo>
                    <a:pt x="262" y="540"/>
                  </a:lnTo>
                  <a:lnTo>
                    <a:pt x="261" y="530"/>
                  </a:lnTo>
                  <a:lnTo>
                    <a:pt x="260" y="521"/>
                  </a:lnTo>
                  <a:lnTo>
                    <a:pt x="258" y="511"/>
                  </a:lnTo>
                  <a:lnTo>
                    <a:pt x="257" y="501"/>
                  </a:lnTo>
                  <a:lnTo>
                    <a:pt x="255" y="491"/>
                  </a:lnTo>
                  <a:lnTo>
                    <a:pt x="254" y="481"/>
                  </a:lnTo>
                  <a:lnTo>
                    <a:pt x="251" y="472"/>
                  </a:lnTo>
                  <a:lnTo>
                    <a:pt x="249" y="462"/>
                  </a:lnTo>
                  <a:lnTo>
                    <a:pt x="247" y="453"/>
                  </a:lnTo>
                  <a:lnTo>
                    <a:pt x="245" y="444"/>
                  </a:lnTo>
                  <a:lnTo>
                    <a:pt x="242" y="435"/>
                  </a:lnTo>
                  <a:lnTo>
                    <a:pt x="240" y="427"/>
                  </a:lnTo>
                  <a:lnTo>
                    <a:pt x="238" y="418"/>
                  </a:lnTo>
                  <a:lnTo>
                    <a:pt x="235" y="409"/>
                  </a:lnTo>
                  <a:lnTo>
                    <a:pt x="233" y="400"/>
                  </a:lnTo>
                  <a:lnTo>
                    <a:pt x="229" y="391"/>
                  </a:lnTo>
                  <a:lnTo>
                    <a:pt x="226" y="383"/>
                  </a:lnTo>
                  <a:lnTo>
                    <a:pt x="223" y="375"/>
                  </a:lnTo>
                  <a:lnTo>
                    <a:pt x="219" y="367"/>
                  </a:lnTo>
                  <a:lnTo>
                    <a:pt x="216" y="358"/>
                  </a:lnTo>
                  <a:lnTo>
                    <a:pt x="213" y="350"/>
                  </a:lnTo>
                  <a:lnTo>
                    <a:pt x="209" y="343"/>
                  </a:lnTo>
                  <a:lnTo>
                    <a:pt x="206" y="335"/>
                  </a:lnTo>
                  <a:lnTo>
                    <a:pt x="203" y="326"/>
                  </a:lnTo>
                  <a:lnTo>
                    <a:pt x="198" y="318"/>
                  </a:lnTo>
                  <a:lnTo>
                    <a:pt x="195" y="311"/>
                  </a:lnTo>
                  <a:lnTo>
                    <a:pt x="191" y="303"/>
                  </a:lnTo>
                  <a:lnTo>
                    <a:pt x="183" y="287"/>
                  </a:lnTo>
                  <a:lnTo>
                    <a:pt x="174" y="272"/>
                  </a:lnTo>
                  <a:lnTo>
                    <a:pt x="165" y="256"/>
                  </a:lnTo>
                  <a:lnTo>
                    <a:pt x="156" y="241"/>
                  </a:lnTo>
                  <a:lnTo>
                    <a:pt x="146" y="224"/>
                  </a:lnTo>
                  <a:lnTo>
                    <a:pt x="136" y="209"/>
                  </a:lnTo>
                  <a:lnTo>
                    <a:pt x="126" y="193"/>
                  </a:lnTo>
                  <a:lnTo>
                    <a:pt x="116" y="178"/>
                  </a:lnTo>
                  <a:lnTo>
                    <a:pt x="105" y="161"/>
                  </a:lnTo>
                  <a:lnTo>
                    <a:pt x="95" y="145"/>
                  </a:lnTo>
                  <a:lnTo>
                    <a:pt x="90" y="137"/>
                  </a:lnTo>
                  <a:lnTo>
                    <a:pt x="84" y="128"/>
                  </a:lnTo>
                  <a:lnTo>
                    <a:pt x="78" y="119"/>
                  </a:lnTo>
                  <a:lnTo>
                    <a:pt x="72" y="112"/>
                  </a:lnTo>
                  <a:lnTo>
                    <a:pt x="67" y="103"/>
                  </a:lnTo>
                  <a:lnTo>
                    <a:pt x="61" y="94"/>
                  </a:lnTo>
                  <a:lnTo>
                    <a:pt x="56" y="85"/>
                  </a:lnTo>
                  <a:lnTo>
                    <a:pt x="49" y="76"/>
                  </a:lnTo>
                  <a:lnTo>
                    <a:pt x="44" y="66"/>
                  </a:lnTo>
                  <a:lnTo>
                    <a:pt x="38" y="57"/>
                  </a:lnTo>
                  <a:lnTo>
                    <a:pt x="31" y="49"/>
                  </a:lnTo>
                  <a:lnTo>
                    <a:pt x="26" y="39"/>
                  </a:lnTo>
                  <a:lnTo>
                    <a:pt x="19" y="30"/>
                  </a:lnTo>
                  <a:lnTo>
                    <a:pt x="14" y="20"/>
                  </a:lnTo>
                  <a:lnTo>
                    <a:pt x="7" y="1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76" name="Line 3068"/>
            <p:cNvSpPr>
              <a:spLocks noChangeShapeType="1"/>
            </p:cNvSpPr>
            <p:nvPr/>
          </p:nvSpPr>
          <p:spPr bwMode="auto">
            <a:xfrm>
              <a:off x="329" y="899"/>
              <a:ext cx="47" cy="65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77" name="Line 3069"/>
            <p:cNvSpPr>
              <a:spLocks noChangeShapeType="1"/>
            </p:cNvSpPr>
            <p:nvPr/>
          </p:nvSpPr>
          <p:spPr bwMode="auto">
            <a:xfrm>
              <a:off x="376" y="816"/>
              <a:ext cx="47" cy="8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78" name="Line 3070"/>
            <p:cNvSpPr>
              <a:spLocks noChangeShapeType="1"/>
            </p:cNvSpPr>
            <p:nvPr/>
          </p:nvSpPr>
          <p:spPr bwMode="auto">
            <a:xfrm flipH="1" flipV="1">
              <a:off x="280" y="816"/>
              <a:ext cx="49" cy="8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02079" name="Line 3071"/>
            <p:cNvSpPr>
              <a:spLocks noChangeShapeType="1"/>
            </p:cNvSpPr>
            <p:nvPr/>
          </p:nvSpPr>
          <p:spPr bwMode="auto">
            <a:xfrm>
              <a:off x="423" y="899"/>
              <a:ext cx="47" cy="65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584" name="Line 3072"/>
            <p:cNvSpPr>
              <a:spLocks noChangeShapeType="1"/>
            </p:cNvSpPr>
            <p:nvPr/>
          </p:nvSpPr>
          <p:spPr bwMode="auto">
            <a:xfrm flipH="1">
              <a:off x="423" y="1556"/>
              <a:ext cx="47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585" name="Line 3073"/>
            <p:cNvSpPr>
              <a:spLocks noChangeShapeType="1"/>
            </p:cNvSpPr>
            <p:nvPr/>
          </p:nvSpPr>
          <p:spPr bwMode="auto">
            <a:xfrm flipH="1" flipV="1">
              <a:off x="376" y="1556"/>
              <a:ext cx="47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586" name="Line 3074"/>
            <p:cNvSpPr>
              <a:spLocks noChangeShapeType="1"/>
            </p:cNvSpPr>
            <p:nvPr/>
          </p:nvSpPr>
          <p:spPr bwMode="auto">
            <a:xfrm flipH="1">
              <a:off x="329" y="1556"/>
              <a:ext cx="47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587" name="Line 3075"/>
            <p:cNvSpPr>
              <a:spLocks noChangeShapeType="1"/>
            </p:cNvSpPr>
            <p:nvPr/>
          </p:nvSpPr>
          <p:spPr bwMode="auto">
            <a:xfrm>
              <a:off x="139" y="899"/>
              <a:ext cx="47" cy="65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588" name="Line 3076"/>
            <p:cNvSpPr>
              <a:spLocks noChangeShapeType="1"/>
            </p:cNvSpPr>
            <p:nvPr/>
          </p:nvSpPr>
          <p:spPr bwMode="auto">
            <a:xfrm>
              <a:off x="186" y="816"/>
              <a:ext cx="47" cy="8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589" name="Line 3077"/>
            <p:cNvSpPr>
              <a:spLocks noChangeShapeType="1"/>
            </p:cNvSpPr>
            <p:nvPr/>
          </p:nvSpPr>
          <p:spPr bwMode="auto">
            <a:xfrm>
              <a:off x="233" y="899"/>
              <a:ext cx="47" cy="65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590" name="Line 3078"/>
            <p:cNvSpPr>
              <a:spLocks noChangeShapeType="1"/>
            </p:cNvSpPr>
            <p:nvPr/>
          </p:nvSpPr>
          <p:spPr bwMode="auto">
            <a:xfrm flipH="1" flipV="1">
              <a:off x="280" y="1556"/>
              <a:ext cx="49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591" name="Line 3079"/>
            <p:cNvSpPr>
              <a:spLocks noChangeShapeType="1"/>
            </p:cNvSpPr>
            <p:nvPr/>
          </p:nvSpPr>
          <p:spPr bwMode="auto">
            <a:xfrm flipH="1">
              <a:off x="233" y="1556"/>
              <a:ext cx="47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592" name="Line 3080"/>
            <p:cNvSpPr>
              <a:spLocks noChangeShapeType="1"/>
            </p:cNvSpPr>
            <p:nvPr/>
          </p:nvSpPr>
          <p:spPr bwMode="auto">
            <a:xfrm flipH="1" flipV="1">
              <a:off x="186" y="1556"/>
              <a:ext cx="47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593" name="Line 3081"/>
            <p:cNvSpPr>
              <a:spLocks noChangeShapeType="1"/>
            </p:cNvSpPr>
            <p:nvPr/>
          </p:nvSpPr>
          <p:spPr bwMode="auto">
            <a:xfrm flipH="1">
              <a:off x="162" y="1556"/>
              <a:ext cx="24" cy="4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594" name="Line 3082"/>
            <p:cNvSpPr>
              <a:spLocks noChangeShapeType="1"/>
            </p:cNvSpPr>
            <p:nvPr/>
          </p:nvSpPr>
          <p:spPr bwMode="auto">
            <a:xfrm flipH="1">
              <a:off x="423" y="816"/>
              <a:ext cx="47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595" name="Line 3083"/>
            <p:cNvSpPr>
              <a:spLocks noChangeShapeType="1"/>
            </p:cNvSpPr>
            <p:nvPr/>
          </p:nvSpPr>
          <p:spPr bwMode="auto">
            <a:xfrm flipH="1" flipV="1">
              <a:off x="376" y="816"/>
              <a:ext cx="47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596" name="Line 3084"/>
            <p:cNvSpPr>
              <a:spLocks noChangeShapeType="1"/>
            </p:cNvSpPr>
            <p:nvPr/>
          </p:nvSpPr>
          <p:spPr bwMode="auto">
            <a:xfrm flipH="1">
              <a:off x="329" y="816"/>
              <a:ext cx="47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597" name="Line 3085"/>
            <p:cNvSpPr>
              <a:spLocks noChangeShapeType="1"/>
            </p:cNvSpPr>
            <p:nvPr/>
          </p:nvSpPr>
          <p:spPr bwMode="auto">
            <a:xfrm flipH="1" flipV="1">
              <a:off x="280" y="816"/>
              <a:ext cx="49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598" name="Line 3086"/>
            <p:cNvSpPr>
              <a:spLocks noChangeShapeType="1"/>
            </p:cNvSpPr>
            <p:nvPr/>
          </p:nvSpPr>
          <p:spPr bwMode="auto">
            <a:xfrm flipH="1">
              <a:off x="233" y="816"/>
              <a:ext cx="47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599" name="Line 3087"/>
            <p:cNvSpPr>
              <a:spLocks noChangeShapeType="1"/>
            </p:cNvSpPr>
            <p:nvPr/>
          </p:nvSpPr>
          <p:spPr bwMode="auto">
            <a:xfrm flipH="1" flipV="1">
              <a:off x="186" y="816"/>
              <a:ext cx="47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00" name="Line 3088"/>
            <p:cNvSpPr>
              <a:spLocks noChangeShapeType="1"/>
            </p:cNvSpPr>
            <p:nvPr/>
          </p:nvSpPr>
          <p:spPr bwMode="auto">
            <a:xfrm flipH="1">
              <a:off x="139" y="816"/>
              <a:ext cx="47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01" name="Line 3089"/>
            <p:cNvSpPr>
              <a:spLocks noChangeShapeType="1"/>
            </p:cNvSpPr>
            <p:nvPr/>
          </p:nvSpPr>
          <p:spPr bwMode="auto">
            <a:xfrm flipV="1">
              <a:off x="139" y="899"/>
              <a:ext cx="0" cy="6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02" name="Line 3090"/>
            <p:cNvSpPr>
              <a:spLocks noChangeShapeType="1"/>
            </p:cNvSpPr>
            <p:nvPr/>
          </p:nvSpPr>
          <p:spPr bwMode="auto">
            <a:xfrm>
              <a:off x="139" y="1576"/>
              <a:ext cx="23" cy="2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03" name="Line 3091"/>
            <p:cNvSpPr>
              <a:spLocks noChangeShapeType="1"/>
            </p:cNvSpPr>
            <p:nvPr/>
          </p:nvSpPr>
          <p:spPr bwMode="auto">
            <a:xfrm>
              <a:off x="1417" y="816"/>
              <a:ext cx="30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04" name="Line 3092"/>
            <p:cNvSpPr>
              <a:spLocks noChangeShapeType="1"/>
            </p:cNvSpPr>
            <p:nvPr/>
          </p:nvSpPr>
          <p:spPr bwMode="auto">
            <a:xfrm>
              <a:off x="1370" y="1639"/>
              <a:ext cx="35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05" name="Line 3093"/>
            <p:cNvSpPr>
              <a:spLocks noChangeShapeType="1"/>
            </p:cNvSpPr>
            <p:nvPr/>
          </p:nvSpPr>
          <p:spPr bwMode="auto">
            <a:xfrm>
              <a:off x="470" y="1556"/>
              <a:ext cx="47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06" name="Line 3094"/>
            <p:cNvSpPr>
              <a:spLocks noChangeShapeType="1"/>
            </p:cNvSpPr>
            <p:nvPr/>
          </p:nvSpPr>
          <p:spPr bwMode="auto">
            <a:xfrm flipV="1">
              <a:off x="517" y="1556"/>
              <a:ext cx="49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07" name="Line 3095"/>
            <p:cNvSpPr>
              <a:spLocks noChangeShapeType="1"/>
            </p:cNvSpPr>
            <p:nvPr/>
          </p:nvSpPr>
          <p:spPr bwMode="auto">
            <a:xfrm>
              <a:off x="566" y="1556"/>
              <a:ext cx="47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08" name="Line 3096"/>
            <p:cNvSpPr>
              <a:spLocks noChangeShapeType="1"/>
            </p:cNvSpPr>
            <p:nvPr/>
          </p:nvSpPr>
          <p:spPr bwMode="auto">
            <a:xfrm flipV="1">
              <a:off x="613" y="1556"/>
              <a:ext cx="47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09" name="Line 3097"/>
            <p:cNvSpPr>
              <a:spLocks noChangeShapeType="1"/>
            </p:cNvSpPr>
            <p:nvPr/>
          </p:nvSpPr>
          <p:spPr bwMode="auto">
            <a:xfrm>
              <a:off x="660" y="1556"/>
              <a:ext cx="47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10" name="Line 3098"/>
            <p:cNvSpPr>
              <a:spLocks noChangeShapeType="1"/>
            </p:cNvSpPr>
            <p:nvPr/>
          </p:nvSpPr>
          <p:spPr bwMode="auto">
            <a:xfrm flipV="1">
              <a:off x="707" y="1556"/>
              <a:ext cx="47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11" name="Line 3099"/>
            <p:cNvSpPr>
              <a:spLocks noChangeShapeType="1"/>
            </p:cNvSpPr>
            <p:nvPr/>
          </p:nvSpPr>
          <p:spPr bwMode="auto">
            <a:xfrm>
              <a:off x="754" y="1556"/>
              <a:ext cx="49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12" name="Line 3100"/>
            <p:cNvSpPr>
              <a:spLocks noChangeShapeType="1"/>
            </p:cNvSpPr>
            <p:nvPr/>
          </p:nvSpPr>
          <p:spPr bwMode="auto">
            <a:xfrm flipV="1">
              <a:off x="803" y="1556"/>
              <a:ext cx="47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13" name="Line 3101"/>
            <p:cNvSpPr>
              <a:spLocks noChangeShapeType="1"/>
            </p:cNvSpPr>
            <p:nvPr/>
          </p:nvSpPr>
          <p:spPr bwMode="auto">
            <a:xfrm>
              <a:off x="850" y="1556"/>
              <a:ext cx="47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14" name="Line 3102"/>
            <p:cNvSpPr>
              <a:spLocks noChangeShapeType="1"/>
            </p:cNvSpPr>
            <p:nvPr/>
          </p:nvSpPr>
          <p:spPr bwMode="auto">
            <a:xfrm flipV="1">
              <a:off x="897" y="1556"/>
              <a:ext cx="47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15" name="Line 3103"/>
            <p:cNvSpPr>
              <a:spLocks noChangeShapeType="1"/>
            </p:cNvSpPr>
            <p:nvPr/>
          </p:nvSpPr>
          <p:spPr bwMode="auto">
            <a:xfrm>
              <a:off x="944" y="1556"/>
              <a:ext cx="47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16" name="Line 3104"/>
            <p:cNvSpPr>
              <a:spLocks noChangeShapeType="1"/>
            </p:cNvSpPr>
            <p:nvPr/>
          </p:nvSpPr>
          <p:spPr bwMode="auto">
            <a:xfrm flipV="1">
              <a:off x="991" y="1556"/>
              <a:ext cx="49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17" name="Line 3105"/>
            <p:cNvSpPr>
              <a:spLocks noChangeShapeType="1"/>
            </p:cNvSpPr>
            <p:nvPr/>
          </p:nvSpPr>
          <p:spPr bwMode="auto">
            <a:xfrm>
              <a:off x="1040" y="1556"/>
              <a:ext cx="47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18" name="Line 3106"/>
            <p:cNvSpPr>
              <a:spLocks noChangeShapeType="1"/>
            </p:cNvSpPr>
            <p:nvPr/>
          </p:nvSpPr>
          <p:spPr bwMode="auto">
            <a:xfrm flipV="1">
              <a:off x="1087" y="1556"/>
              <a:ext cx="47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19" name="Line 3107"/>
            <p:cNvSpPr>
              <a:spLocks noChangeShapeType="1"/>
            </p:cNvSpPr>
            <p:nvPr/>
          </p:nvSpPr>
          <p:spPr bwMode="auto">
            <a:xfrm>
              <a:off x="1134" y="1556"/>
              <a:ext cx="46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20" name="Line 3108"/>
            <p:cNvSpPr>
              <a:spLocks noChangeShapeType="1"/>
            </p:cNvSpPr>
            <p:nvPr/>
          </p:nvSpPr>
          <p:spPr bwMode="auto">
            <a:xfrm flipV="1">
              <a:off x="1180" y="1556"/>
              <a:ext cx="47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21" name="Line 3109"/>
            <p:cNvSpPr>
              <a:spLocks noChangeShapeType="1"/>
            </p:cNvSpPr>
            <p:nvPr/>
          </p:nvSpPr>
          <p:spPr bwMode="auto">
            <a:xfrm>
              <a:off x="1227" y="1556"/>
              <a:ext cx="50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22" name="Line 3110"/>
            <p:cNvSpPr>
              <a:spLocks noChangeShapeType="1"/>
            </p:cNvSpPr>
            <p:nvPr/>
          </p:nvSpPr>
          <p:spPr bwMode="auto">
            <a:xfrm flipV="1">
              <a:off x="1277" y="1556"/>
              <a:ext cx="46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23" name="Line 3111"/>
            <p:cNvSpPr>
              <a:spLocks noChangeShapeType="1"/>
            </p:cNvSpPr>
            <p:nvPr/>
          </p:nvSpPr>
          <p:spPr bwMode="auto">
            <a:xfrm>
              <a:off x="1323" y="1556"/>
              <a:ext cx="47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24" name="Line 3112"/>
            <p:cNvSpPr>
              <a:spLocks noChangeShapeType="1"/>
            </p:cNvSpPr>
            <p:nvPr/>
          </p:nvSpPr>
          <p:spPr bwMode="auto">
            <a:xfrm>
              <a:off x="470" y="816"/>
              <a:ext cx="47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25" name="Line 3113"/>
            <p:cNvSpPr>
              <a:spLocks noChangeShapeType="1"/>
            </p:cNvSpPr>
            <p:nvPr/>
          </p:nvSpPr>
          <p:spPr bwMode="auto">
            <a:xfrm flipV="1">
              <a:off x="517" y="816"/>
              <a:ext cx="49" cy="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23626" name="Group 3114"/>
          <p:cNvGrpSpPr>
            <a:grpSpLocks/>
          </p:cNvGrpSpPr>
          <p:nvPr/>
        </p:nvGrpSpPr>
        <p:grpSpPr bwMode="auto">
          <a:xfrm>
            <a:off x="2740025" y="1295400"/>
            <a:ext cx="5316538" cy="0"/>
            <a:chOff x="1726" y="816"/>
            <a:chExt cx="3349" cy="0"/>
          </a:xfrm>
        </p:grpSpPr>
        <p:sp>
          <p:nvSpPr>
            <p:cNvPr id="323627" name="Line 3115"/>
            <p:cNvSpPr>
              <a:spLocks noChangeShapeType="1"/>
            </p:cNvSpPr>
            <p:nvPr/>
          </p:nvSpPr>
          <p:spPr bwMode="auto">
            <a:xfrm>
              <a:off x="1726" y="816"/>
              <a:ext cx="2511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28" name="Line 3116"/>
            <p:cNvSpPr>
              <a:spLocks noChangeShapeType="1"/>
            </p:cNvSpPr>
            <p:nvPr/>
          </p:nvSpPr>
          <p:spPr bwMode="auto">
            <a:xfrm>
              <a:off x="4011" y="816"/>
              <a:ext cx="1064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323629" name="Line 3117"/>
          <p:cNvSpPr>
            <a:spLocks noChangeShapeType="1"/>
          </p:cNvSpPr>
          <p:nvPr/>
        </p:nvSpPr>
        <p:spPr bwMode="auto">
          <a:xfrm>
            <a:off x="5878513" y="1295400"/>
            <a:ext cx="0" cy="13065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  <p:grpSp>
        <p:nvGrpSpPr>
          <p:cNvPr id="323630" name="Group 3118"/>
          <p:cNvGrpSpPr>
            <a:grpSpLocks/>
          </p:cNvGrpSpPr>
          <p:nvPr/>
        </p:nvGrpSpPr>
        <p:grpSpPr bwMode="auto">
          <a:xfrm>
            <a:off x="2174875" y="1427163"/>
            <a:ext cx="5881688" cy="0"/>
            <a:chOff x="1370" y="899"/>
            <a:chExt cx="3705" cy="0"/>
          </a:xfrm>
        </p:grpSpPr>
        <p:sp>
          <p:nvSpPr>
            <p:cNvPr id="323631" name="Line 3119"/>
            <p:cNvSpPr>
              <a:spLocks noChangeShapeType="1"/>
            </p:cNvSpPr>
            <p:nvPr/>
          </p:nvSpPr>
          <p:spPr bwMode="auto">
            <a:xfrm>
              <a:off x="1370" y="899"/>
              <a:ext cx="2672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32" name="Line 3120"/>
            <p:cNvSpPr>
              <a:spLocks noChangeShapeType="1"/>
            </p:cNvSpPr>
            <p:nvPr/>
          </p:nvSpPr>
          <p:spPr bwMode="auto">
            <a:xfrm>
              <a:off x="3703" y="899"/>
              <a:ext cx="1372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323633" name="Freeform 3121"/>
          <p:cNvSpPr>
            <a:spLocks/>
          </p:cNvSpPr>
          <p:nvPr/>
        </p:nvSpPr>
        <p:spPr bwMode="auto">
          <a:xfrm>
            <a:off x="7542213" y="1427163"/>
            <a:ext cx="1036637" cy="1042987"/>
          </a:xfrm>
          <a:custGeom>
            <a:avLst/>
            <a:gdLst>
              <a:gd name="T0" fmla="*/ 920 w 2042"/>
              <a:gd name="T1" fmla="*/ 2054 h 2057"/>
              <a:gd name="T2" fmla="*/ 1003 w 2042"/>
              <a:gd name="T3" fmla="*/ 2057 h 2057"/>
              <a:gd name="T4" fmla="*/ 1086 w 2042"/>
              <a:gd name="T5" fmla="*/ 2055 h 2057"/>
              <a:gd name="T6" fmla="*/ 1168 w 2042"/>
              <a:gd name="T7" fmla="*/ 2046 h 2057"/>
              <a:gd name="T8" fmla="*/ 1249 w 2042"/>
              <a:gd name="T9" fmla="*/ 2031 h 2057"/>
              <a:gd name="T10" fmla="*/ 1329 w 2042"/>
              <a:gd name="T11" fmla="*/ 2009 h 2057"/>
              <a:gd name="T12" fmla="*/ 1406 w 2042"/>
              <a:gd name="T13" fmla="*/ 1980 h 2057"/>
              <a:gd name="T14" fmla="*/ 1481 w 2042"/>
              <a:gd name="T15" fmla="*/ 1945 h 2057"/>
              <a:gd name="T16" fmla="*/ 1554 w 2042"/>
              <a:gd name="T17" fmla="*/ 1905 h 2057"/>
              <a:gd name="T18" fmla="*/ 1623 w 2042"/>
              <a:gd name="T19" fmla="*/ 1858 h 2057"/>
              <a:gd name="T20" fmla="*/ 1687 w 2042"/>
              <a:gd name="T21" fmla="*/ 1806 h 2057"/>
              <a:gd name="T22" fmla="*/ 1748 w 2042"/>
              <a:gd name="T23" fmla="*/ 1749 h 2057"/>
              <a:gd name="T24" fmla="*/ 1803 w 2042"/>
              <a:gd name="T25" fmla="*/ 1688 h 2057"/>
              <a:gd name="T26" fmla="*/ 1854 w 2042"/>
              <a:gd name="T27" fmla="*/ 1622 h 2057"/>
              <a:gd name="T28" fmla="*/ 1899 w 2042"/>
              <a:gd name="T29" fmla="*/ 1552 h 2057"/>
              <a:gd name="T30" fmla="*/ 1938 w 2042"/>
              <a:gd name="T31" fmla="*/ 1479 h 2057"/>
              <a:gd name="T32" fmla="*/ 1971 w 2042"/>
              <a:gd name="T33" fmla="*/ 1404 h 2057"/>
              <a:gd name="T34" fmla="*/ 1999 w 2042"/>
              <a:gd name="T35" fmla="*/ 1326 h 2057"/>
              <a:gd name="T36" fmla="*/ 2019 w 2042"/>
              <a:gd name="T37" fmla="*/ 1245 h 2057"/>
              <a:gd name="T38" fmla="*/ 2033 w 2042"/>
              <a:gd name="T39" fmla="*/ 1163 h 2057"/>
              <a:gd name="T40" fmla="*/ 2041 w 2042"/>
              <a:gd name="T41" fmla="*/ 1080 h 2057"/>
              <a:gd name="T42" fmla="*/ 2042 w 2042"/>
              <a:gd name="T43" fmla="*/ 997 h 2057"/>
              <a:gd name="T44" fmla="*/ 2035 w 2042"/>
              <a:gd name="T45" fmla="*/ 916 h 2057"/>
              <a:gd name="T46" fmla="*/ 2023 w 2042"/>
              <a:gd name="T47" fmla="*/ 833 h 2057"/>
              <a:gd name="T48" fmla="*/ 2004 w 2042"/>
              <a:gd name="T49" fmla="*/ 752 h 2057"/>
              <a:gd name="T50" fmla="*/ 1979 w 2042"/>
              <a:gd name="T51" fmla="*/ 674 h 2057"/>
              <a:gd name="T52" fmla="*/ 1947 w 2042"/>
              <a:gd name="T53" fmla="*/ 597 h 2057"/>
              <a:gd name="T54" fmla="*/ 1909 w 2042"/>
              <a:gd name="T55" fmla="*/ 523 h 2057"/>
              <a:gd name="T56" fmla="*/ 1866 w 2042"/>
              <a:gd name="T57" fmla="*/ 453 h 2057"/>
              <a:gd name="T58" fmla="*/ 1816 w 2042"/>
              <a:gd name="T59" fmla="*/ 386 h 2057"/>
              <a:gd name="T60" fmla="*/ 1762 w 2042"/>
              <a:gd name="T61" fmla="*/ 323 h 2057"/>
              <a:gd name="T62" fmla="*/ 1702 w 2042"/>
              <a:gd name="T63" fmla="*/ 266 h 2057"/>
              <a:gd name="T64" fmla="*/ 1639 w 2042"/>
              <a:gd name="T65" fmla="*/ 213 h 2057"/>
              <a:gd name="T66" fmla="*/ 1571 w 2042"/>
              <a:gd name="T67" fmla="*/ 164 h 2057"/>
              <a:gd name="T68" fmla="*/ 1500 w 2042"/>
              <a:gd name="T69" fmla="*/ 122 h 2057"/>
              <a:gd name="T70" fmla="*/ 1425 w 2042"/>
              <a:gd name="T71" fmla="*/ 87 h 2057"/>
              <a:gd name="T72" fmla="*/ 1349 w 2042"/>
              <a:gd name="T73" fmla="*/ 56 h 2057"/>
              <a:gd name="T74" fmla="*/ 1269 w 2042"/>
              <a:gd name="T75" fmla="*/ 33 h 2057"/>
              <a:gd name="T76" fmla="*/ 1187 w 2042"/>
              <a:gd name="T77" fmla="*/ 15 h 2057"/>
              <a:gd name="T78" fmla="*/ 1106 w 2042"/>
              <a:gd name="T79" fmla="*/ 4 h 2057"/>
              <a:gd name="T80" fmla="*/ 1023 w 2042"/>
              <a:gd name="T81" fmla="*/ 0 h 2057"/>
              <a:gd name="T82" fmla="*/ 940 w 2042"/>
              <a:gd name="T83" fmla="*/ 3 h 2057"/>
              <a:gd name="T84" fmla="*/ 858 w 2042"/>
              <a:gd name="T85" fmla="*/ 12 h 2057"/>
              <a:gd name="T86" fmla="*/ 776 w 2042"/>
              <a:gd name="T87" fmla="*/ 28 h 2057"/>
              <a:gd name="T88" fmla="*/ 697 w 2042"/>
              <a:gd name="T89" fmla="*/ 50 h 2057"/>
              <a:gd name="T90" fmla="*/ 619 w 2042"/>
              <a:gd name="T91" fmla="*/ 79 h 2057"/>
              <a:gd name="T92" fmla="*/ 544 w 2042"/>
              <a:gd name="T93" fmla="*/ 114 h 2057"/>
              <a:gd name="T94" fmla="*/ 471 w 2042"/>
              <a:gd name="T95" fmla="*/ 155 h 2057"/>
              <a:gd name="T96" fmla="*/ 403 w 2042"/>
              <a:gd name="T97" fmla="*/ 202 h 2057"/>
              <a:gd name="T98" fmla="*/ 339 w 2042"/>
              <a:gd name="T99" fmla="*/ 254 h 2057"/>
              <a:gd name="T100" fmla="*/ 278 w 2042"/>
              <a:gd name="T101" fmla="*/ 310 h 2057"/>
              <a:gd name="T102" fmla="*/ 223 w 2042"/>
              <a:gd name="T103" fmla="*/ 372 h 2057"/>
              <a:gd name="T104" fmla="*/ 173 w 2042"/>
              <a:gd name="T105" fmla="*/ 437 h 2057"/>
              <a:gd name="T106" fmla="*/ 127 w 2042"/>
              <a:gd name="T107" fmla="*/ 507 h 2057"/>
              <a:gd name="T108" fmla="*/ 89 w 2042"/>
              <a:gd name="T109" fmla="*/ 581 h 2057"/>
              <a:gd name="T110" fmla="*/ 56 w 2042"/>
              <a:gd name="T111" fmla="*/ 656 h 2057"/>
              <a:gd name="T112" fmla="*/ 29 w 2042"/>
              <a:gd name="T113" fmla="*/ 734 h 2057"/>
              <a:gd name="T114" fmla="*/ 8 w 2042"/>
              <a:gd name="T115" fmla="*/ 815 h 2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042" h="2057">
                <a:moveTo>
                  <a:pt x="878" y="2049"/>
                </a:moveTo>
                <a:lnTo>
                  <a:pt x="920" y="2054"/>
                </a:lnTo>
                <a:lnTo>
                  <a:pt x="961" y="2056"/>
                </a:lnTo>
                <a:lnTo>
                  <a:pt x="1003" y="2057"/>
                </a:lnTo>
                <a:lnTo>
                  <a:pt x="1044" y="2057"/>
                </a:lnTo>
                <a:lnTo>
                  <a:pt x="1086" y="2055"/>
                </a:lnTo>
                <a:lnTo>
                  <a:pt x="1127" y="2052"/>
                </a:lnTo>
                <a:lnTo>
                  <a:pt x="1168" y="2046"/>
                </a:lnTo>
                <a:lnTo>
                  <a:pt x="1208" y="2040"/>
                </a:lnTo>
                <a:lnTo>
                  <a:pt x="1249" y="2031"/>
                </a:lnTo>
                <a:lnTo>
                  <a:pt x="1289" y="2020"/>
                </a:lnTo>
                <a:lnTo>
                  <a:pt x="1329" y="2009"/>
                </a:lnTo>
                <a:lnTo>
                  <a:pt x="1368" y="1995"/>
                </a:lnTo>
                <a:lnTo>
                  <a:pt x="1406" y="1980"/>
                </a:lnTo>
                <a:lnTo>
                  <a:pt x="1445" y="1963"/>
                </a:lnTo>
                <a:lnTo>
                  <a:pt x="1481" y="1945"/>
                </a:lnTo>
                <a:lnTo>
                  <a:pt x="1518" y="1926"/>
                </a:lnTo>
                <a:lnTo>
                  <a:pt x="1554" y="1905"/>
                </a:lnTo>
                <a:lnTo>
                  <a:pt x="1589" y="1882"/>
                </a:lnTo>
                <a:lnTo>
                  <a:pt x="1623" y="1858"/>
                </a:lnTo>
                <a:lnTo>
                  <a:pt x="1656" y="1833"/>
                </a:lnTo>
                <a:lnTo>
                  <a:pt x="1687" y="1806"/>
                </a:lnTo>
                <a:lnTo>
                  <a:pt x="1718" y="1779"/>
                </a:lnTo>
                <a:lnTo>
                  <a:pt x="1748" y="1749"/>
                </a:lnTo>
                <a:lnTo>
                  <a:pt x="1777" y="1719"/>
                </a:lnTo>
                <a:lnTo>
                  <a:pt x="1803" y="1688"/>
                </a:lnTo>
                <a:lnTo>
                  <a:pt x="1830" y="1656"/>
                </a:lnTo>
                <a:lnTo>
                  <a:pt x="1854" y="1622"/>
                </a:lnTo>
                <a:lnTo>
                  <a:pt x="1877" y="1588"/>
                </a:lnTo>
                <a:lnTo>
                  <a:pt x="1899" y="1552"/>
                </a:lnTo>
                <a:lnTo>
                  <a:pt x="1919" y="1517"/>
                </a:lnTo>
                <a:lnTo>
                  <a:pt x="1938" y="1479"/>
                </a:lnTo>
                <a:lnTo>
                  <a:pt x="1956" y="1442"/>
                </a:lnTo>
                <a:lnTo>
                  <a:pt x="1971" y="1404"/>
                </a:lnTo>
                <a:lnTo>
                  <a:pt x="1985" y="1364"/>
                </a:lnTo>
                <a:lnTo>
                  <a:pt x="1999" y="1326"/>
                </a:lnTo>
                <a:lnTo>
                  <a:pt x="2010" y="1286"/>
                </a:lnTo>
                <a:lnTo>
                  <a:pt x="2019" y="1245"/>
                </a:lnTo>
                <a:lnTo>
                  <a:pt x="2027" y="1204"/>
                </a:lnTo>
                <a:lnTo>
                  <a:pt x="2033" y="1163"/>
                </a:lnTo>
                <a:lnTo>
                  <a:pt x="2037" y="1122"/>
                </a:lnTo>
                <a:lnTo>
                  <a:pt x="2041" y="1080"/>
                </a:lnTo>
                <a:lnTo>
                  <a:pt x="2042" y="1039"/>
                </a:lnTo>
                <a:lnTo>
                  <a:pt x="2042" y="997"/>
                </a:lnTo>
                <a:lnTo>
                  <a:pt x="2040" y="957"/>
                </a:lnTo>
                <a:lnTo>
                  <a:pt x="2035" y="916"/>
                </a:lnTo>
                <a:lnTo>
                  <a:pt x="2031" y="874"/>
                </a:lnTo>
                <a:lnTo>
                  <a:pt x="2023" y="833"/>
                </a:lnTo>
                <a:lnTo>
                  <a:pt x="2014" y="793"/>
                </a:lnTo>
                <a:lnTo>
                  <a:pt x="2004" y="752"/>
                </a:lnTo>
                <a:lnTo>
                  <a:pt x="1992" y="712"/>
                </a:lnTo>
                <a:lnTo>
                  <a:pt x="1979" y="674"/>
                </a:lnTo>
                <a:lnTo>
                  <a:pt x="1963" y="635"/>
                </a:lnTo>
                <a:lnTo>
                  <a:pt x="1947" y="597"/>
                </a:lnTo>
                <a:lnTo>
                  <a:pt x="1929" y="560"/>
                </a:lnTo>
                <a:lnTo>
                  <a:pt x="1909" y="523"/>
                </a:lnTo>
                <a:lnTo>
                  <a:pt x="1888" y="488"/>
                </a:lnTo>
                <a:lnTo>
                  <a:pt x="1866" y="453"/>
                </a:lnTo>
                <a:lnTo>
                  <a:pt x="1842" y="418"/>
                </a:lnTo>
                <a:lnTo>
                  <a:pt x="1816" y="386"/>
                </a:lnTo>
                <a:lnTo>
                  <a:pt x="1790" y="354"/>
                </a:lnTo>
                <a:lnTo>
                  <a:pt x="1762" y="323"/>
                </a:lnTo>
                <a:lnTo>
                  <a:pt x="1733" y="293"/>
                </a:lnTo>
                <a:lnTo>
                  <a:pt x="1702" y="266"/>
                </a:lnTo>
                <a:lnTo>
                  <a:pt x="1672" y="238"/>
                </a:lnTo>
                <a:lnTo>
                  <a:pt x="1639" y="213"/>
                </a:lnTo>
                <a:lnTo>
                  <a:pt x="1605" y="187"/>
                </a:lnTo>
                <a:lnTo>
                  <a:pt x="1571" y="164"/>
                </a:lnTo>
                <a:lnTo>
                  <a:pt x="1537" y="143"/>
                </a:lnTo>
                <a:lnTo>
                  <a:pt x="1500" y="122"/>
                </a:lnTo>
                <a:lnTo>
                  <a:pt x="1463" y="103"/>
                </a:lnTo>
                <a:lnTo>
                  <a:pt x="1425" y="87"/>
                </a:lnTo>
                <a:lnTo>
                  <a:pt x="1387" y="70"/>
                </a:lnTo>
                <a:lnTo>
                  <a:pt x="1349" y="56"/>
                </a:lnTo>
                <a:lnTo>
                  <a:pt x="1309" y="44"/>
                </a:lnTo>
                <a:lnTo>
                  <a:pt x="1269" y="33"/>
                </a:lnTo>
                <a:lnTo>
                  <a:pt x="1228" y="23"/>
                </a:lnTo>
                <a:lnTo>
                  <a:pt x="1187" y="15"/>
                </a:lnTo>
                <a:lnTo>
                  <a:pt x="1147" y="8"/>
                </a:lnTo>
                <a:lnTo>
                  <a:pt x="1106" y="4"/>
                </a:lnTo>
                <a:lnTo>
                  <a:pt x="1065" y="2"/>
                </a:lnTo>
                <a:lnTo>
                  <a:pt x="1023" y="0"/>
                </a:lnTo>
                <a:lnTo>
                  <a:pt x="982" y="0"/>
                </a:lnTo>
                <a:lnTo>
                  <a:pt x="940" y="3"/>
                </a:lnTo>
                <a:lnTo>
                  <a:pt x="899" y="6"/>
                </a:lnTo>
                <a:lnTo>
                  <a:pt x="858" y="12"/>
                </a:lnTo>
                <a:lnTo>
                  <a:pt x="817" y="19"/>
                </a:lnTo>
                <a:lnTo>
                  <a:pt x="776" y="28"/>
                </a:lnTo>
                <a:lnTo>
                  <a:pt x="736" y="38"/>
                </a:lnTo>
                <a:lnTo>
                  <a:pt x="697" y="50"/>
                </a:lnTo>
                <a:lnTo>
                  <a:pt x="658" y="63"/>
                </a:lnTo>
                <a:lnTo>
                  <a:pt x="619" y="79"/>
                </a:lnTo>
                <a:lnTo>
                  <a:pt x="581" y="96"/>
                </a:lnTo>
                <a:lnTo>
                  <a:pt x="544" y="114"/>
                </a:lnTo>
                <a:lnTo>
                  <a:pt x="508" y="133"/>
                </a:lnTo>
                <a:lnTo>
                  <a:pt x="471" y="155"/>
                </a:lnTo>
                <a:lnTo>
                  <a:pt x="437" y="177"/>
                </a:lnTo>
                <a:lnTo>
                  <a:pt x="403" y="202"/>
                </a:lnTo>
                <a:lnTo>
                  <a:pt x="371" y="226"/>
                </a:lnTo>
                <a:lnTo>
                  <a:pt x="339" y="254"/>
                </a:lnTo>
                <a:lnTo>
                  <a:pt x="308" y="281"/>
                </a:lnTo>
                <a:lnTo>
                  <a:pt x="278" y="310"/>
                </a:lnTo>
                <a:lnTo>
                  <a:pt x="250" y="340"/>
                </a:lnTo>
                <a:lnTo>
                  <a:pt x="223" y="372"/>
                </a:lnTo>
                <a:lnTo>
                  <a:pt x="197" y="404"/>
                </a:lnTo>
                <a:lnTo>
                  <a:pt x="173" y="437"/>
                </a:lnTo>
                <a:lnTo>
                  <a:pt x="150" y="472"/>
                </a:lnTo>
                <a:lnTo>
                  <a:pt x="127" y="507"/>
                </a:lnTo>
                <a:lnTo>
                  <a:pt x="108" y="543"/>
                </a:lnTo>
                <a:lnTo>
                  <a:pt x="89" y="581"/>
                </a:lnTo>
                <a:lnTo>
                  <a:pt x="71" y="618"/>
                </a:lnTo>
                <a:lnTo>
                  <a:pt x="56" y="656"/>
                </a:lnTo>
                <a:lnTo>
                  <a:pt x="41" y="696"/>
                </a:lnTo>
                <a:lnTo>
                  <a:pt x="29" y="734"/>
                </a:lnTo>
                <a:lnTo>
                  <a:pt x="18" y="774"/>
                </a:lnTo>
                <a:lnTo>
                  <a:pt x="8" y="815"/>
                </a:lnTo>
                <a:lnTo>
                  <a:pt x="0" y="856"/>
                </a:lnTo>
              </a:path>
            </a:pathLst>
          </a:custGeom>
          <a:noFill/>
          <a:ln w="190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  <p:grpSp>
        <p:nvGrpSpPr>
          <p:cNvPr id="323634" name="Group 3122"/>
          <p:cNvGrpSpPr>
            <a:grpSpLocks/>
          </p:cNvGrpSpPr>
          <p:nvPr/>
        </p:nvGrpSpPr>
        <p:grpSpPr bwMode="auto">
          <a:xfrm>
            <a:off x="3849688" y="1427163"/>
            <a:ext cx="2028825" cy="1042987"/>
            <a:chOff x="2425" y="899"/>
            <a:chExt cx="1278" cy="657"/>
          </a:xfrm>
        </p:grpSpPr>
        <p:sp>
          <p:nvSpPr>
            <p:cNvPr id="323635" name="Line 3123"/>
            <p:cNvSpPr>
              <a:spLocks noChangeShapeType="1"/>
            </p:cNvSpPr>
            <p:nvPr/>
          </p:nvSpPr>
          <p:spPr bwMode="auto">
            <a:xfrm>
              <a:off x="2425" y="899"/>
              <a:ext cx="127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36" name="Line 3124"/>
            <p:cNvSpPr>
              <a:spLocks noChangeShapeType="1"/>
            </p:cNvSpPr>
            <p:nvPr/>
          </p:nvSpPr>
          <p:spPr bwMode="auto">
            <a:xfrm>
              <a:off x="2425" y="1556"/>
              <a:ext cx="127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23637" name="Group 3125"/>
          <p:cNvGrpSpPr>
            <a:grpSpLocks/>
          </p:cNvGrpSpPr>
          <p:nvPr/>
        </p:nvGrpSpPr>
        <p:grpSpPr bwMode="auto">
          <a:xfrm>
            <a:off x="2413000" y="731838"/>
            <a:ext cx="1770063" cy="563562"/>
            <a:chOff x="1520" y="461"/>
            <a:chExt cx="1115" cy="355"/>
          </a:xfrm>
        </p:grpSpPr>
        <p:sp>
          <p:nvSpPr>
            <p:cNvPr id="323638" name="Line 3126"/>
            <p:cNvSpPr>
              <a:spLocks noChangeShapeType="1"/>
            </p:cNvSpPr>
            <p:nvPr/>
          </p:nvSpPr>
          <p:spPr bwMode="auto">
            <a:xfrm flipH="1" flipV="1">
              <a:off x="2427" y="653"/>
              <a:ext cx="208" cy="16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39" name="Line 3127"/>
            <p:cNvSpPr>
              <a:spLocks noChangeShapeType="1"/>
            </p:cNvSpPr>
            <p:nvPr/>
          </p:nvSpPr>
          <p:spPr bwMode="auto">
            <a:xfrm flipH="1">
              <a:off x="1563" y="526"/>
              <a:ext cx="93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40" name="Line 3128"/>
            <p:cNvSpPr>
              <a:spLocks noChangeShapeType="1"/>
            </p:cNvSpPr>
            <p:nvPr/>
          </p:nvSpPr>
          <p:spPr bwMode="auto">
            <a:xfrm flipH="1">
              <a:off x="1607" y="461"/>
              <a:ext cx="2" cy="6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41" name="Freeform 3129"/>
            <p:cNvSpPr>
              <a:spLocks/>
            </p:cNvSpPr>
            <p:nvPr/>
          </p:nvSpPr>
          <p:spPr bwMode="auto">
            <a:xfrm>
              <a:off x="1609" y="530"/>
              <a:ext cx="56" cy="96"/>
            </a:xfrm>
            <a:custGeom>
              <a:avLst/>
              <a:gdLst>
                <a:gd name="T0" fmla="*/ 0 w 179"/>
                <a:gd name="T1" fmla="*/ 0 h 299"/>
                <a:gd name="T2" fmla="*/ 107 w 179"/>
                <a:gd name="T3" fmla="*/ 299 h 299"/>
                <a:gd name="T4" fmla="*/ 179 w 179"/>
                <a:gd name="T5" fmla="*/ 299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9" h="299">
                  <a:moveTo>
                    <a:pt x="0" y="0"/>
                  </a:moveTo>
                  <a:lnTo>
                    <a:pt x="107" y="299"/>
                  </a:lnTo>
                  <a:lnTo>
                    <a:pt x="179" y="29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42" name="Freeform 3130"/>
            <p:cNvSpPr>
              <a:spLocks/>
            </p:cNvSpPr>
            <p:nvPr/>
          </p:nvSpPr>
          <p:spPr bwMode="auto">
            <a:xfrm>
              <a:off x="1560" y="530"/>
              <a:ext cx="47" cy="103"/>
            </a:xfrm>
            <a:custGeom>
              <a:avLst/>
              <a:gdLst>
                <a:gd name="T0" fmla="*/ 149 w 149"/>
                <a:gd name="T1" fmla="*/ 0 h 323"/>
                <a:gd name="T2" fmla="*/ 125 w 149"/>
                <a:gd name="T3" fmla="*/ 108 h 323"/>
                <a:gd name="T4" fmla="*/ 77 w 149"/>
                <a:gd name="T5" fmla="*/ 227 h 323"/>
                <a:gd name="T6" fmla="*/ 0 w 149"/>
                <a:gd name="T7" fmla="*/ 323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9" h="323">
                  <a:moveTo>
                    <a:pt x="149" y="0"/>
                  </a:moveTo>
                  <a:lnTo>
                    <a:pt x="125" y="108"/>
                  </a:lnTo>
                  <a:lnTo>
                    <a:pt x="77" y="227"/>
                  </a:lnTo>
                  <a:lnTo>
                    <a:pt x="0" y="32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43" name="Line 3131"/>
            <p:cNvSpPr>
              <a:spLocks noChangeShapeType="1"/>
            </p:cNvSpPr>
            <p:nvPr/>
          </p:nvSpPr>
          <p:spPr bwMode="auto">
            <a:xfrm flipV="1">
              <a:off x="1685" y="468"/>
              <a:ext cx="30" cy="5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44" name="Freeform 3132"/>
            <p:cNvSpPr>
              <a:spLocks/>
            </p:cNvSpPr>
            <p:nvPr/>
          </p:nvSpPr>
          <p:spPr bwMode="auto">
            <a:xfrm>
              <a:off x="1685" y="535"/>
              <a:ext cx="23" cy="91"/>
            </a:xfrm>
            <a:custGeom>
              <a:avLst/>
              <a:gdLst>
                <a:gd name="T0" fmla="*/ 0 w 72"/>
                <a:gd name="T1" fmla="*/ 101 h 291"/>
                <a:gd name="T2" fmla="*/ 72 w 72"/>
                <a:gd name="T3" fmla="*/ 0 h 291"/>
                <a:gd name="T4" fmla="*/ 72 w 72"/>
                <a:gd name="T5" fmla="*/ 291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2" h="291">
                  <a:moveTo>
                    <a:pt x="0" y="101"/>
                  </a:moveTo>
                  <a:lnTo>
                    <a:pt x="72" y="0"/>
                  </a:lnTo>
                  <a:lnTo>
                    <a:pt x="72" y="29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45" name="Line 3133"/>
            <p:cNvSpPr>
              <a:spLocks noChangeShapeType="1"/>
            </p:cNvSpPr>
            <p:nvPr/>
          </p:nvSpPr>
          <p:spPr bwMode="auto">
            <a:xfrm flipV="1">
              <a:off x="1708" y="508"/>
              <a:ext cx="11" cy="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46" name="Freeform 3134"/>
            <p:cNvSpPr>
              <a:spLocks/>
            </p:cNvSpPr>
            <p:nvPr/>
          </p:nvSpPr>
          <p:spPr bwMode="auto">
            <a:xfrm>
              <a:off x="1719" y="468"/>
              <a:ext cx="51" cy="71"/>
            </a:xfrm>
            <a:custGeom>
              <a:avLst/>
              <a:gdLst>
                <a:gd name="T0" fmla="*/ 161 w 161"/>
                <a:gd name="T1" fmla="*/ 0 h 225"/>
                <a:gd name="T2" fmla="*/ 101 w 161"/>
                <a:gd name="T3" fmla="*/ 125 h 225"/>
                <a:gd name="T4" fmla="*/ 0 w 161"/>
                <a:gd name="T5" fmla="*/ 225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1" h="225">
                  <a:moveTo>
                    <a:pt x="161" y="0"/>
                  </a:moveTo>
                  <a:lnTo>
                    <a:pt x="101" y="125"/>
                  </a:lnTo>
                  <a:lnTo>
                    <a:pt x="0" y="22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47" name="Line 3135"/>
            <p:cNvSpPr>
              <a:spLocks noChangeShapeType="1"/>
            </p:cNvSpPr>
            <p:nvPr/>
          </p:nvSpPr>
          <p:spPr bwMode="auto">
            <a:xfrm flipV="1">
              <a:off x="1728" y="474"/>
              <a:ext cx="38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48" name="Line 3136"/>
            <p:cNvSpPr>
              <a:spLocks noChangeShapeType="1"/>
            </p:cNvSpPr>
            <p:nvPr/>
          </p:nvSpPr>
          <p:spPr bwMode="auto">
            <a:xfrm flipH="1" flipV="1">
              <a:off x="1750" y="508"/>
              <a:ext cx="34" cy="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49" name="Line 3137"/>
            <p:cNvSpPr>
              <a:spLocks noChangeShapeType="1"/>
            </p:cNvSpPr>
            <p:nvPr/>
          </p:nvSpPr>
          <p:spPr bwMode="auto">
            <a:xfrm flipV="1">
              <a:off x="1728" y="548"/>
              <a:ext cx="49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50" name="Line 3138"/>
            <p:cNvSpPr>
              <a:spLocks noChangeShapeType="1"/>
            </p:cNvSpPr>
            <p:nvPr/>
          </p:nvSpPr>
          <p:spPr bwMode="auto">
            <a:xfrm flipH="1">
              <a:off x="1719" y="600"/>
              <a:ext cx="71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51" name="Line 3139"/>
            <p:cNvSpPr>
              <a:spLocks noChangeShapeType="1"/>
            </p:cNvSpPr>
            <p:nvPr/>
          </p:nvSpPr>
          <p:spPr bwMode="auto">
            <a:xfrm flipV="1">
              <a:off x="1750" y="553"/>
              <a:ext cx="0" cy="5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52" name="Line 3140"/>
            <p:cNvSpPr>
              <a:spLocks noChangeShapeType="1"/>
            </p:cNvSpPr>
            <p:nvPr/>
          </p:nvSpPr>
          <p:spPr bwMode="auto">
            <a:xfrm flipH="1">
              <a:off x="1813" y="559"/>
              <a:ext cx="36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53" name="Line 3141"/>
            <p:cNvSpPr>
              <a:spLocks noChangeShapeType="1"/>
            </p:cNvSpPr>
            <p:nvPr/>
          </p:nvSpPr>
          <p:spPr bwMode="auto">
            <a:xfrm flipH="1">
              <a:off x="1815" y="506"/>
              <a:ext cx="29" cy="6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54" name="Line 3142"/>
            <p:cNvSpPr>
              <a:spLocks noChangeShapeType="1"/>
            </p:cNvSpPr>
            <p:nvPr/>
          </p:nvSpPr>
          <p:spPr bwMode="auto">
            <a:xfrm flipV="1">
              <a:off x="1808" y="521"/>
              <a:ext cx="29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55" name="Line 3143"/>
            <p:cNvSpPr>
              <a:spLocks noChangeShapeType="1"/>
            </p:cNvSpPr>
            <p:nvPr/>
          </p:nvSpPr>
          <p:spPr bwMode="auto">
            <a:xfrm flipV="1">
              <a:off x="1813" y="586"/>
              <a:ext cx="38" cy="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56" name="Line 3144"/>
            <p:cNvSpPr>
              <a:spLocks noChangeShapeType="1"/>
            </p:cNvSpPr>
            <p:nvPr/>
          </p:nvSpPr>
          <p:spPr bwMode="auto">
            <a:xfrm flipH="1">
              <a:off x="1813" y="474"/>
              <a:ext cx="22" cy="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57" name="Line 3145"/>
            <p:cNvSpPr>
              <a:spLocks noChangeShapeType="1"/>
            </p:cNvSpPr>
            <p:nvPr/>
          </p:nvSpPr>
          <p:spPr bwMode="auto">
            <a:xfrm flipV="1">
              <a:off x="1855" y="503"/>
              <a:ext cx="43" cy="2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58" name="Line 3146"/>
            <p:cNvSpPr>
              <a:spLocks noChangeShapeType="1"/>
            </p:cNvSpPr>
            <p:nvPr/>
          </p:nvSpPr>
          <p:spPr bwMode="auto">
            <a:xfrm flipV="1">
              <a:off x="1853" y="537"/>
              <a:ext cx="49" cy="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59" name="Freeform 3147"/>
            <p:cNvSpPr>
              <a:spLocks/>
            </p:cNvSpPr>
            <p:nvPr/>
          </p:nvSpPr>
          <p:spPr bwMode="auto">
            <a:xfrm>
              <a:off x="1887" y="591"/>
              <a:ext cx="26" cy="38"/>
            </a:xfrm>
            <a:custGeom>
              <a:avLst/>
              <a:gdLst>
                <a:gd name="T0" fmla="*/ 0 w 84"/>
                <a:gd name="T1" fmla="*/ 5 h 119"/>
                <a:gd name="T2" fmla="*/ 84 w 84"/>
                <a:gd name="T3" fmla="*/ 119 h 119"/>
                <a:gd name="T4" fmla="*/ 84 w 84"/>
                <a:gd name="T5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4" h="119">
                  <a:moveTo>
                    <a:pt x="0" y="5"/>
                  </a:moveTo>
                  <a:lnTo>
                    <a:pt x="84" y="119"/>
                  </a:lnTo>
                  <a:lnTo>
                    <a:pt x="84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60" name="Line 3148"/>
            <p:cNvSpPr>
              <a:spLocks noChangeShapeType="1"/>
            </p:cNvSpPr>
            <p:nvPr/>
          </p:nvSpPr>
          <p:spPr bwMode="auto">
            <a:xfrm>
              <a:off x="1884" y="474"/>
              <a:ext cx="14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61" name="Freeform 3149"/>
            <p:cNvSpPr>
              <a:spLocks/>
            </p:cNvSpPr>
            <p:nvPr/>
          </p:nvSpPr>
          <p:spPr bwMode="auto">
            <a:xfrm>
              <a:off x="1866" y="465"/>
              <a:ext cx="21" cy="128"/>
            </a:xfrm>
            <a:custGeom>
              <a:avLst/>
              <a:gdLst>
                <a:gd name="T0" fmla="*/ 0 w 59"/>
                <a:gd name="T1" fmla="*/ 0 h 399"/>
                <a:gd name="T2" fmla="*/ 18 w 59"/>
                <a:gd name="T3" fmla="*/ 274 h 399"/>
                <a:gd name="T4" fmla="*/ 59 w 59"/>
                <a:gd name="T5" fmla="*/ 399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9" h="399">
                  <a:moveTo>
                    <a:pt x="0" y="0"/>
                  </a:moveTo>
                  <a:lnTo>
                    <a:pt x="18" y="274"/>
                  </a:lnTo>
                  <a:lnTo>
                    <a:pt x="59" y="39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62" name="Freeform 3150"/>
            <p:cNvSpPr>
              <a:spLocks/>
            </p:cNvSpPr>
            <p:nvPr/>
          </p:nvSpPr>
          <p:spPr bwMode="auto">
            <a:xfrm>
              <a:off x="1846" y="553"/>
              <a:ext cx="54" cy="67"/>
            </a:xfrm>
            <a:custGeom>
              <a:avLst/>
              <a:gdLst>
                <a:gd name="T0" fmla="*/ 167 w 167"/>
                <a:gd name="T1" fmla="*/ 0 h 209"/>
                <a:gd name="T2" fmla="*/ 113 w 167"/>
                <a:gd name="T3" fmla="*/ 90 h 209"/>
                <a:gd name="T4" fmla="*/ 0 w 167"/>
                <a:gd name="T5" fmla="*/ 209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7" h="209">
                  <a:moveTo>
                    <a:pt x="167" y="0"/>
                  </a:moveTo>
                  <a:lnTo>
                    <a:pt x="113" y="90"/>
                  </a:lnTo>
                  <a:lnTo>
                    <a:pt x="0" y="20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63" name="Line 3151"/>
            <p:cNvSpPr>
              <a:spLocks noChangeShapeType="1"/>
            </p:cNvSpPr>
            <p:nvPr/>
          </p:nvSpPr>
          <p:spPr bwMode="auto">
            <a:xfrm flipV="1">
              <a:off x="1974" y="541"/>
              <a:ext cx="31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64" name="Line 3152"/>
            <p:cNvSpPr>
              <a:spLocks noChangeShapeType="1"/>
            </p:cNvSpPr>
            <p:nvPr/>
          </p:nvSpPr>
          <p:spPr bwMode="auto">
            <a:xfrm flipV="1">
              <a:off x="2027" y="535"/>
              <a:ext cx="3" cy="9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65" name="Line 3153"/>
            <p:cNvSpPr>
              <a:spLocks noChangeShapeType="1"/>
            </p:cNvSpPr>
            <p:nvPr/>
          </p:nvSpPr>
          <p:spPr bwMode="auto">
            <a:xfrm flipV="1">
              <a:off x="1951" y="611"/>
              <a:ext cx="76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66" name="Line 3154"/>
            <p:cNvSpPr>
              <a:spLocks noChangeShapeType="1"/>
            </p:cNvSpPr>
            <p:nvPr/>
          </p:nvSpPr>
          <p:spPr bwMode="auto">
            <a:xfrm>
              <a:off x="1949" y="539"/>
              <a:ext cx="2" cy="8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67" name="Line 3155"/>
            <p:cNvSpPr>
              <a:spLocks noChangeShapeType="1"/>
            </p:cNvSpPr>
            <p:nvPr/>
          </p:nvSpPr>
          <p:spPr bwMode="auto">
            <a:xfrm>
              <a:off x="1989" y="515"/>
              <a:ext cx="0" cy="6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68" name="Line 3156"/>
            <p:cNvSpPr>
              <a:spLocks noChangeShapeType="1"/>
            </p:cNvSpPr>
            <p:nvPr/>
          </p:nvSpPr>
          <p:spPr bwMode="auto">
            <a:xfrm flipH="1">
              <a:off x="1967" y="512"/>
              <a:ext cx="45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69" name="Line 3157"/>
            <p:cNvSpPr>
              <a:spLocks noChangeShapeType="1"/>
            </p:cNvSpPr>
            <p:nvPr/>
          </p:nvSpPr>
          <p:spPr bwMode="auto">
            <a:xfrm flipV="1">
              <a:off x="2009" y="506"/>
              <a:ext cx="3" cy="7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70" name="Line 3158"/>
            <p:cNvSpPr>
              <a:spLocks noChangeShapeType="1"/>
            </p:cNvSpPr>
            <p:nvPr/>
          </p:nvSpPr>
          <p:spPr bwMode="auto">
            <a:xfrm flipV="1">
              <a:off x="1967" y="577"/>
              <a:ext cx="45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71" name="Line 3159"/>
            <p:cNvSpPr>
              <a:spLocks noChangeShapeType="1"/>
            </p:cNvSpPr>
            <p:nvPr/>
          </p:nvSpPr>
          <p:spPr bwMode="auto">
            <a:xfrm>
              <a:off x="1967" y="503"/>
              <a:ext cx="0" cy="8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72" name="Line 3160"/>
            <p:cNvSpPr>
              <a:spLocks noChangeShapeType="1"/>
            </p:cNvSpPr>
            <p:nvPr/>
          </p:nvSpPr>
          <p:spPr bwMode="auto">
            <a:xfrm flipH="1">
              <a:off x="1942" y="477"/>
              <a:ext cx="90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73" name="Line 3161"/>
            <p:cNvSpPr>
              <a:spLocks noChangeShapeType="1"/>
            </p:cNvSpPr>
            <p:nvPr/>
          </p:nvSpPr>
          <p:spPr bwMode="auto">
            <a:xfrm flipV="1">
              <a:off x="2155" y="486"/>
              <a:ext cx="2" cy="1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74" name="Line 3162"/>
            <p:cNvSpPr>
              <a:spLocks noChangeShapeType="1"/>
            </p:cNvSpPr>
            <p:nvPr/>
          </p:nvSpPr>
          <p:spPr bwMode="auto">
            <a:xfrm>
              <a:off x="2121" y="486"/>
              <a:ext cx="0" cy="13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75" name="Line 3163"/>
            <p:cNvSpPr>
              <a:spLocks noChangeShapeType="1"/>
            </p:cNvSpPr>
            <p:nvPr/>
          </p:nvSpPr>
          <p:spPr bwMode="auto">
            <a:xfrm>
              <a:off x="2092" y="465"/>
              <a:ext cx="0" cy="17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76" name="Line 3164"/>
            <p:cNvSpPr>
              <a:spLocks noChangeShapeType="1"/>
            </p:cNvSpPr>
            <p:nvPr/>
          </p:nvSpPr>
          <p:spPr bwMode="auto">
            <a:xfrm flipV="1">
              <a:off x="2068" y="533"/>
              <a:ext cx="49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77" name="Line 3165"/>
            <p:cNvSpPr>
              <a:spLocks noChangeShapeType="1"/>
            </p:cNvSpPr>
            <p:nvPr/>
          </p:nvSpPr>
          <p:spPr bwMode="auto">
            <a:xfrm flipH="1">
              <a:off x="2094" y="490"/>
              <a:ext cx="16" cy="4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78" name="Line 3166"/>
            <p:cNvSpPr>
              <a:spLocks noChangeShapeType="1"/>
            </p:cNvSpPr>
            <p:nvPr/>
          </p:nvSpPr>
          <p:spPr bwMode="auto">
            <a:xfrm>
              <a:off x="2068" y="495"/>
              <a:ext cx="11" cy="3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79" name="Line 3167"/>
            <p:cNvSpPr>
              <a:spLocks noChangeShapeType="1"/>
            </p:cNvSpPr>
            <p:nvPr/>
          </p:nvSpPr>
          <p:spPr bwMode="auto">
            <a:xfrm flipV="1">
              <a:off x="2121" y="495"/>
              <a:ext cx="36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80" name="Line 3168"/>
            <p:cNvSpPr>
              <a:spLocks noChangeShapeType="1"/>
            </p:cNvSpPr>
            <p:nvPr/>
          </p:nvSpPr>
          <p:spPr bwMode="auto">
            <a:xfrm flipV="1">
              <a:off x="2121" y="573"/>
              <a:ext cx="25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81" name="Line 3169"/>
            <p:cNvSpPr>
              <a:spLocks noChangeShapeType="1"/>
            </p:cNvSpPr>
            <p:nvPr/>
          </p:nvSpPr>
          <p:spPr bwMode="auto">
            <a:xfrm flipV="1">
              <a:off x="2106" y="613"/>
              <a:ext cx="64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82" name="Line 3170"/>
            <p:cNvSpPr>
              <a:spLocks noChangeShapeType="1"/>
            </p:cNvSpPr>
            <p:nvPr/>
          </p:nvSpPr>
          <p:spPr bwMode="auto">
            <a:xfrm flipH="1">
              <a:off x="2061" y="539"/>
              <a:ext cx="31" cy="6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83" name="Line 3171"/>
            <p:cNvSpPr>
              <a:spLocks noChangeShapeType="1"/>
            </p:cNvSpPr>
            <p:nvPr/>
          </p:nvSpPr>
          <p:spPr bwMode="auto">
            <a:xfrm>
              <a:off x="2092" y="546"/>
              <a:ext cx="22" cy="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84" name="Line 3172"/>
            <p:cNvSpPr>
              <a:spLocks noChangeShapeType="1"/>
            </p:cNvSpPr>
            <p:nvPr/>
          </p:nvSpPr>
          <p:spPr bwMode="auto">
            <a:xfrm flipV="1">
              <a:off x="2121" y="535"/>
              <a:ext cx="25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85" name="Line 3173"/>
            <p:cNvSpPr>
              <a:spLocks noChangeShapeType="1"/>
            </p:cNvSpPr>
            <p:nvPr/>
          </p:nvSpPr>
          <p:spPr bwMode="auto">
            <a:xfrm flipV="1">
              <a:off x="2206" y="495"/>
              <a:ext cx="81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86" name="Line 3174"/>
            <p:cNvSpPr>
              <a:spLocks noChangeShapeType="1"/>
            </p:cNvSpPr>
            <p:nvPr/>
          </p:nvSpPr>
          <p:spPr bwMode="auto">
            <a:xfrm flipH="1">
              <a:off x="2202" y="490"/>
              <a:ext cx="4" cy="3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87" name="Line 3175"/>
            <p:cNvSpPr>
              <a:spLocks noChangeShapeType="1"/>
            </p:cNvSpPr>
            <p:nvPr/>
          </p:nvSpPr>
          <p:spPr bwMode="auto">
            <a:xfrm flipH="1">
              <a:off x="2278" y="490"/>
              <a:ext cx="11" cy="3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88" name="Line 3176"/>
            <p:cNvSpPr>
              <a:spLocks noChangeShapeType="1"/>
            </p:cNvSpPr>
            <p:nvPr/>
          </p:nvSpPr>
          <p:spPr bwMode="auto">
            <a:xfrm>
              <a:off x="2235" y="463"/>
              <a:ext cx="11" cy="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89" name="Line 3177"/>
            <p:cNvSpPr>
              <a:spLocks noChangeShapeType="1"/>
            </p:cNvSpPr>
            <p:nvPr/>
          </p:nvSpPr>
          <p:spPr bwMode="auto">
            <a:xfrm flipV="1">
              <a:off x="2195" y="564"/>
              <a:ext cx="96" cy="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90" name="Freeform 3178"/>
            <p:cNvSpPr>
              <a:spLocks/>
            </p:cNvSpPr>
            <p:nvPr/>
          </p:nvSpPr>
          <p:spPr bwMode="auto">
            <a:xfrm>
              <a:off x="2190" y="508"/>
              <a:ext cx="65" cy="125"/>
            </a:xfrm>
            <a:custGeom>
              <a:avLst/>
              <a:gdLst>
                <a:gd name="T0" fmla="*/ 203 w 203"/>
                <a:gd name="T1" fmla="*/ 0 h 393"/>
                <a:gd name="T2" fmla="*/ 179 w 203"/>
                <a:gd name="T3" fmla="*/ 202 h 393"/>
                <a:gd name="T4" fmla="*/ 143 w 203"/>
                <a:gd name="T5" fmla="*/ 274 h 393"/>
                <a:gd name="T6" fmla="*/ 72 w 203"/>
                <a:gd name="T7" fmla="*/ 344 h 393"/>
                <a:gd name="T8" fmla="*/ 0 w 203"/>
                <a:gd name="T9" fmla="*/ 393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3" h="393">
                  <a:moveTo>
                    <a:pt x="203" y="0"/>
                  </a:moveTo>
                  <a:lnTo>
                    <a:pt x="179" y="202"/>
                  </a:lnTo>
                  <a:lnTo>
                    <a:pt x="143" y="274"/>
                  </a:lnTo>
                  <a:lnTo>
                    <a:pt x="72" y="344"/>
                  </a:lnTo>
                  <a:lnTo>
                    <a:pt x="0" y="39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91" name="Line 3179"/>
            <p:cNvSpPr>
              <a:spLocks noChangeShapeType="1"/>
            </p:cNvSpPr>
            <p:nvPr/>
          </p:nvSpPr>
          <p:spPr bwMode="auto">
            <a:xfrm>
              <a:off x="2249" y="591"/>
              <a:ext cx="35" cy="3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92" name="Line 3180"/>
            <p:cNvSpPr>
              <a:spLocks noChangeShapeType="1"/>
            </p:cNvSpPr>
            <p:nvPr/>
          </p:nvSpPr>
          <p:spPr bwMode="auto">
            <a:xfrm>
              <a:off x="2224" y="515"/>
              <a:ext cx="16" cy="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93" name="Line 3181"/>
            <p:cNvSpPr>
              <a:spLocks noChangeShapeType="1"/>
            </p:cNvSpPr>
            <p:nvPr/>
          </p:nvSpPr>
          <p:spPr bwMode="auto">
            <a:xfrm>
              <a:off x="2217" y="541"/>
              <a:ext cx="20" cy="2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94" name="Line 3182"/>
            <p:cNvSpPr>
              <a:spLocks noChangeShapeType="1"/>
            </p:cNvSpPr>
            <p:nvPr/>
          </p:nvSpPr>
          <p:spPr bwMode="auto">
            <a:xfrm flipH="1">
              <a:off x="2313" y="559"/>
              <a:ext cx="36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95" name="Line 3183"/>
            <p:cNvSpPr>
              <a:spLocks noChangeShapeType="1"/>
            </p:cNvSpPr>
            <p:nvPr/>
          </p:nvSpPr>
          <p:spPr bwMode="auto">
            <a:xfrm flipH="1">
              <a:off x="2318" y="506"/>
              <a:ext cx="29" cy="6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96" name="Line 3184"/>
            <p:cNvSpPr>
              <a:spLocks noChangeShapeType="1"/>
            </p:cNvSpPr>
            <p:nvPr/>
          </p:nvSpPr>
          <p:spPr bwMode="auto">
            <a:xfrm flipV="1">
              <a:off x="2311" y="521"/>
              <a:ext cx="27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97" name="Line 3185"/>
            <p:cNvSpPr>
              <a:spLocks noChangeShapeType="1"/>
            </p:cNvSpPr>
            <p:nvPr/>
          </p:nvSpPr>
          <p:spPr bwMode="auto">
            <a:xfrm flipV="1">
              <a:off x="2313" y="586"/>
              <a:ext cx="38" cy="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98" name="Line 3186"/>
            <p:cNvSpPr>
              <a:spLocks noChangeShapeType="1"/>
            </p:cNvSpPr>
            <p:nvPr/>
          </p:nvSpPr>
          <p:spPr bwMode="auto">
            <a:xfrm flipH="1">
              <a:off x="2313" y="474"/>
              <a:ext cx="23" cy="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699" name="Line 3187"/>
            <p:cNvSpPr>
              <a:spLocks noChangeShapeType="1"/>
            </p:cNvSpPr>
            <p:nvPr/>
          </p:nvSpPr>
          <p:spPr bwMode="auto">
            <a:xfrm flipV="1">
              <a:off x="2358" y="503"/>
              <a:ext cx="42" cy="2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00" name="Line 3188"/>
            <p:cNvSpPr>
              <a:spLocks noChangeShapeType="1"/>
            </p:cNvSpPr>
            <p:nvPr/>
          </p:nvSpPr>
          <p:spPr bwMode="auto">
            <a:xfrm flipV="1">
              <a:off x="2356" y="537"/>
              <a:ext cx="47" cy="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01" name="Freeform 3189"/>
            <p:cNvSpPr>
              <a:spLocks/>
            </p:cNvSpPr>
            <p:nvPr/>
          </p:nvSpPr>
          <p:spPr bwMode="auto">
            <a:xfrm>
              <a:off x="2387" y="591"/>
              <a:ext cx="27" cy="38"/>
            </a:xfrm>
            <a:custGeom>
              <a:avLst/>
              <a:gdLst>
                <a:gd name="T0" fmla="*/ 0 w 84"/>
                <a:gd name="T1" fmla="*/ 5 h 119"/>
                <a:gd name="T2" fmla="*/ 84 w 84"/>
                <a:gd name="T3" fmla="*/ 119 h 119"/>
                <a:gd name="T4" fmla="*/ 84 w 84"/>
                <a:gd name="T5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4" h="119">
                  <a:moveTo>
                    <a:pt x="0" y="5"/>
                  </a:moveTo>
                  <a:lnTo>
                    <a:pt x="84" y="119"/>
                  </a:lnTo>
                  <a:lnTo>
                    <a:pt x="84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02" name="Line 3190"/>
            <p:cNvSpPr>
              <a:spLocks noChangeShapeType="1"/>
            </p:cNvSpPr>
            <p:nvPr/>
          </p:nvSpPr>
          <p:spPr bwMode="auto">
            <a:xfrm>
              <a:off x="2387" y="474"/>
              <a:ext cx="13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03" name="Freeform 3191"/>
            <p:cNvSpPr>
              <a:spLocks/>
            </p:cNvSpPr>
            <p:nvPr/>
          </p:nvSpPr>
          <p:spPr bwMode="auto">
            <a:xfrm>
              <a:off x="2369" y="465"/>
              <a:ext cx="18" cy="128"/>
            </a:xfrm>
            <a:custGeom>
              <a:avLst/>
              <a:gdLst>
                <a:gd name="T0" fmla="*/ 0 w 58"/>
                <a:gd name="T1" fmla="*/ 0 h 399"/>
                <a:gd name="T2" fmla="*/ 17 w 58"/>
                <a:gd name="T3" fmla="*/ 274 h 399"/>
                <a:gd name="T4" fmla="*/ 58 w 58"/>
                <a:gd name="T5" fmla="*/ 399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8" h="399">
                  <a:moveTo>
                    <a:pt x="0" y="0"/>
                  </a:moveTo>
                  <a:lnTo>
                    <a:pt x="17" y="274"/>
                  </a:lnTo>
                  <a:lnTo>
                    <a:pt x="58" y="39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04" name="Freeform 3192"/>
            <p:cNvSpPr>
              <a:spLocks/>
            </p:cNvSpPr>
            <p:nvPr/>
          </p:nvSpPr>
          <p:spPr bwMode="auto">
            <a:xfrm>
              <a:off x="2347" y="553"/>
              <a:ext cx="53" cy="67"/>
            </a:xfrm>
            <a:custGeom>
              <a:avLst/>
              <a:gdLst>
                <a:gd name="T0" fmla="*/ 167 w 167"/>
                <a:gd name="T1" fmla="*/ 0 h 209"/>
                <a:gd name="T2" fmla="*/ 114 w 167"/>
                <a:gd name="T3" fmla="*/ 90 h 209"/>
                <a:gd name="T4" fmla="*/ 0 w 167"/>
                <a:gd name="T5" fmla="*/ 209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7" h="209">
                  <a:moveTo>
                    <a:pt x="167" y="0"/>
                  </a:moveTo>
                  <a:lnTo>
                    <a:pt x="114" y="90"/>
                  </a:lnTo>
                  <a:lnTo>
                    <a:pt x="0" y="20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05" name="Line 3193"/>
            <p:cNvSpPr>
              <a:spLocks noChangeShapeType="1"/>
            </p:cNvSpPr>
            <p:nvPr/>
          </p:nvSpPr>
          <p:spPr bwMode="auto">
            <a:xfrm>
              <a:off x="1520" y="653"/>
              <a:ext cx="90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23706" name="Group 3194"/>
          <p:cNvGrpSpPr>
            <a:grpSpLocks/>
          </p:cNvGrpSpPr>
          <p:nvPr/>
        </p:nvGrpSpPr>
        <p:grpSpPr bwMode="auto">
          <a:xfrm>
            <a:off x="6283325" y="735013"/>
            <a:ext cx="1493838" cy="735012"/>
            <a:chOff x="3958" y="463"/>
            <a:chExt cx="941" cy="463"/>
          </a:xfrm>
        </p:grpSpPr>
        <p:sp>
          <p:nvSpPr>
            <p:cNvPr id="323707" name="Line 3195"/>
            <p:cNvSpPr>
              <a:spLocks noChangeShapeType="1"/>
            </p:cNvSpPr>
            <p:nvPr/>
          </p:nvSpPr>
          <p:spPr bwMode="auto">
            <a:xfrm flipH="1" flipV="1">
              <a:off x="4628" y="653"/>
              <a:ext cx="271" cy="27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08" name="Line 3196"/>
            <p:cNvSpPr>
              <a:spLocks noChangeShapeType="1"/>
            </p:cNvSpPr>
            <p:nvPr/>
          </p:nvSpPr>
          <p:spPr bwMode="auto">
            <a:xfrm>
              <a:off x="4009" y="499"/>
              <a:ext cx="0" cy="13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09" name="Line 3197"/>
            <p:cNvSpPr>
              <a:spLocks noChangeShapeType="1"/>
            </p:cNvSpPr>
            <p:nvPr/>
          </p:nvSpPr>
          <p:spPr bwMode="auto">
            <a:xfrm flipH="1">
              <a:off x="3985" y="463"/>
              <a:ext cx="38" cy="9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10" name="Line 3198"/>
            <p:cNvSpPr>
              <a:spLocks noChangeShapeType="1"/>
            </p:cNvSpPr>
            <p:nvPr/>
          </p:nvSpPr>
          <p:spPr bwMode="auto">
            <a:xfrm flipV="1">
              <a:off x="4023" y="490"/>
              <a:ext cx="44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11" name="Line 3199"/>
            <p:cNvSpPr>
              <a:spLocks noChangeShapeType="1"/>
            </p:cNvSpPr>
            <p:nvPr/>
          </p:nvSpPr>
          <p:spPr bwMode="auto">
            <a:xfrm>
              <a:off x="4049" y="515"/>
              <a:ext cx="12" cy="2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12" name="Freeform 3200"/>
            <p:cNvSpPr>
              <a:spLocks/>
            </p:cNvSpPr>
            <p:nvPr/>
          </p:nvSpPr>
          <p:spPr bwMode="auto">
            <a:xfrm>
              <a:off x="4025" y="495"/>
              <a:ext cx="31" cy="44"/>
            </a:xfrm>
            <a:custGeom>
              <a:avLst/>
              <a:gdLst>
                <a:gd name="T0" fmla="*/ 47 w 95"/>
                <a:gd name="T1" fmla="*/ 0 h 142"/>
                <a:gd name="T2" fmla="*/ 0 w 95"/>
                <a:gd name="T3" fmla="*/ 142 h 142"/>
                <a:gd name="T4" fmla="*/ 95 w 95"/>
                <a:gd name="T5" fmla="*/ 112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5" h="142">
                  <a:moveTo>
                    <a:pt x="47" y="0"/>
                  </a:moveTo>
                  <a:lnTo>
                    <a:pt x="0" y="142"/>
                  </a:lnTo>
                  <a:lnTo>
                    <a:pt x="95" y="11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13" name="Line 3201"/>
            <p:cNvSpPr>
              <a:spLocks noChangeShapeType="1"/>
            </p:cNvSpPr>
            <p:nvPr/>
          </p:nvSpPr>
          <p:spPr bwMode="auto">
            <a:xfrm flipV="1">
              <a:off x="4025" y="562"/>
              <a:ext cx="33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14" name="Line 3202"/>
            <p:cNvSpPr>
              <a:spLocks noChangeShapeType="1"/>
            </p:cNvSpPr>
            <p:nvPr/>
          </p:nvSpPr>
          <p:spPr bwMode="auto">
            <a:xfrm>
              <a:off x="4041" y="539"/>
              <a:ext cx="0" cy="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15" name="Line 3203"/>
            <p:cNvSpPr>
              <a:spLocks noChangeShapeType="1"/>
            </p:cNvSpPr>
            <p:nvPr/>
          </p:nvSpPr>
          <p:spPr bwMode="auto">
            <a:xfrm flipV="1">
              <a:off x="4023" y="584"/>
              <a:ext cx="42" cy="2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16" name="Line 3204"/>
            <p:cNvSpPr>
              <a:spLocks noChangeShapeType="1"/>
            </p:cNvSpPr>
            <p:nvPr/>
          </p:nvSpPr>
          <p:spPr bwMode="auto">
            <a:xfrm>
              <a:off x="4074" y="503"/>
              <a:ext cx="0" cy="7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17" name="Freeform 3205"/>
            <p:cNvSpPr>
              <a:spLocks/>
            </p:cNvSpPr>
            <p:nvPr/>
          </p:nvSpPr>
          <p:spPr bwMode="auto">
            <a:xfrm>
              <a:off x="4074" y="463"/>
              <a:ext cx="16" cy="163"/>
            </a:xfrm>
            <a:custGeom>
              <a:avLst/>
              <a:gdLst>
                <a:gd name="T0" fmla="*/ 53 w 53"/>
                <a:gd name="T1" fmla="*/ 0 h 511"/>
                <a:gd name="T2" fmla="*/ 53 w 53"/>
                <a:gd name="T3" fmla="*/ 511 h 511"/>
                <a:gd name="T4" fmla="*/ 0 w 53"/>
                <a:gd name="T5" fmla="*/ 434 h 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3" h="511">
                  <a:moveTo>
                    <a:pt x="53" y="0"/>
                  </a:moveTo>
                  <a:lnTo>
                    <a:pt x="53" y="511"/>
                  </a:lnTo>
                  <a:lnTo>
                    <a:pt x="0" y="43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18" name="Freeform 3206"/>
            <p:cNvSpPr>
              <a:spLocks/>
            </p:cNvSpPr>
            <p:nvPr/>
          </p:nvSpPr>
          <p:spPr bwMode="auto">
            <a:xfrm>
              <a:off x="4125" y="463"/>
              <a:ext cx="45" cy="67"/>
            </a:xfrm>
            <a:custGeom>
              <a:avLst/>
              <a:gdLst>
                <a:gd name="T0" fmla="*/ 143 w 143"/>
                <a:gd name="T1" fmla="*/ 0 h 207"/>
                <a:gd name="T2" fmla="*/ 95 w 143"/>
                <a:gd name="T3" fmla="*/ 89 h 207"/>
                <a:gd name="T4" fmla="*/ 0 w 143"/>
                <a:gd name="T5" fmla="*/ 207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3" h="207">
                  <a:moveTo>
                    <a:pt x="143" y="0"/>
                  </a:moveTo>
                  <a:lnTo>
                    <a:pt x="95" y="89"/>
                  </a:lnTo>
                  <a:lnTo>
                    <a:pt x="0" y="20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19" name="Line 3207"/>
            <p:cNvSpPr>
              <a:spLocks noChangeShapeType="1"/>
            </p:cNvSpPr>
            <p:nvPr/>
          </p:nvSpPr>
          <p:spPr bwMode="auto">
            <a:xfrm flipV="1">
              <a:off x="4159" y="486"/>
              <a:ext cx="36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20" name="Line 3208"/>
            <p:cNvSpPr>
              <a:spLocks noChangeShapeType="1"/>
            </p:cNvSpPr>
            <p:nvPr/>
          </p:nvSpPr>
          <p:spPr bwMode="auto">
            <a:xfrm flipH="1">
              <a:off x="4177" y="483"/>
              <a:ext cx="20" cy="3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21" name="Freeform 3209"/>
            <p:cNvSpPr>
              <a:spLocks/>
            </p:cNvSpPr>
            <p:nvPr/>
          </p:nvSpPr>
          <p:spPr bwMode="auto">
            <a:xfrm>
              <a:off x="4190" y="512"/>
              <a:ext cx="18" cy="121"/>
            </a:xfrm>
            <a:custGeom>
              <a:avLst/>
              <a:gdLst>
                <a:gd name="T0" fmla="*/ 59 w 59"/>
                <a:gd name="T1" fmla="*/ 0 h 376"/>
                <a:gd name="T2" fmla="*/ 54 w 59"/>
                <a:gd name="T3" fmla="*/ 376 h 376"/>
                <a:gd name="T4" fmla="*/ 0 w 59"/>
                <a:gd name="T5" fmla="*/ 322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9" h="376">
                  <a:moveTo>
                    <a:pt x="59" y="0"/>
                  </a:moveTo>
                  <a:lnTo>
                    <a:pt x="54" y="376"/>
                  </a:lnTo>
                  <a:lnTo>
                    <a:pt x="0" y="32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22" name="Line 3210"/>
            <p:cNvSpPr>
              <a:spLocks noChangeShapeType="1"/>
            </p:cNvSpPr>
            <p:nvPr/>
          </p:nvSpPr>
          <p:spPr bwMode="auto">
            <a:xfrm flipV="1">
              <a:off x="4159" y="550"/>
              <a:ext cx="38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23" name="Line 3211"/>
            <p:cNvSpPr>
              <a:spLocks noChangeShapeType="1"/>
            </p:cNvSpPr>
            <p:nvPr/>
          </p:nvSpPr>
          <p:spPr bwMode="auto">
            <a:xfrm flipH="1">
              <a:off x="4159" y="584"/>
              <a:ext cx="38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24" name="Line 3212"/>
            <p:cNvSpPr>
              <a:spLocks noChangeShapeType="1"/>
            </p:cNvSpPr>
            <p:nvPr/>
          </p:nvSpPr>
          <p:spPr bwMode="auto">
            <a:xfrm flipV="1">
              <a:off x="4177" y="524"/>
              <a:ext cx="0" cy="10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25" name="Line 3213"/>
            <p:cNvSpPr>
              <a:spLocks noChangeShapeType="1"/>
            </p:cNvSpPr>
            <p:nvPr/>
          </p:nvSpPr>
          <p:spPr bwMode="auto">
            <a:xfrm flipV="1">
              <a:off x="4148" y="517"/>
              <a:ext cx="60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26" name="Freeform 3214"/>
            <p:cNvSpPr>
              <a:spLocks/>
            </p:cNvSpPr>
            <p:nvPr/>
          </p:nvSpPr>
          <p:spPr bwMode="auto">
            <a:xfrm>
              <a:off x="4119" y="515"/>
              <a:ext cx="29" cy="116"/>
            </a:xfrm>
            <a:custGeom>
              <a:avLst/>
              <a:gdLst>
                <a:gd name="T0" fmla="*/ 89 w 89"/>
                <a:gd name="T1" fmla="*/ 0 h 363"/>
                <a:gd name="T2" fmla="*/ 83 w 89"/>
                <a:gd name="T3" fmla="*/ 161 h 363"/>
                <a:gd name="T4" fmla="*/ 59 w 89"/>
                <a:gd name="T5" fmla="*/ 281 h 363"/>
                <a:gd name="T6" fmla="*/ 0 w 89"/>
                <a:gd name="T7" fmla="*/ 363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" h="363">
                  <a:moveTo>
                    <a:pt x="89" y="0"/>
                  </a:moveTo>
                  <a:lnTo>
                    <a:pt x="83" y="161"/>
                  </a:lnTo>
                  <a:lnTo>
                    <a:pt x="59" y="281"/>
                  </a:lnTo>
                  <a:lnTo>
                    <a:pt x="0" y="36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27" name="Line 3215"/>
            <p:cNvSpPr>
              <a:spLocks noChangeShapeType="1"/>
            </p:cNvSpPr>
            <p:nvPr/>
          </p:nvSpPr>
          <p:spPr bwMode="auto">
            <a:xfrm>
              <a:off x="4253" y="470"/>
              <a:ext cx="0" cy="15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28" name="Line 3216"/>
            <p:cNvSpPr>
              <a:spLocks noChangeShapeType="1"/>
            </p:cNvSpPr>
            <p:nvPr/>
          </p:nvSpPr>
          <p:spPr bwMode="auto">
            <a:xfrm flipV="1">
              <a:off x="4253" y="481"/>
              <a:ext cx="78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29" name="Line 3217"/>
            <p:cNvSpPr>
              <a:spLocks noChangeShapeType="1"/>
            </p:cNvSpPr>
            <p:nvPr/>
          </p:nvSpPr>
          <p:spPr bwMode="auto">
            <a:xfrm flipH="1">
              <a:off x="4331" y="472"/>
              <a:ext cx="0" cy="15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30" name="Freeform 3218"/>
            <p:cNvSpPr>
              <a:spLocks/>
            </p:cNvSpPr>
            <p:nvPr/>
          </p:nvSpPr>
          <p:spPr bwMode="auto">
            <a:xfrm>
              <a:off x="4253" y="615"/>
              <a:ext cx="78" cy="11"/>
            </a:xfrm>
            <a:custGeom>
              <a:avLst/>
              <a:gdLst>
                <a:gd name="T0" fmla="*/ 0 w 245"/>
                <a:gd name="T1" fmla="*/ 12 h 30"/>
                <a:gd name="T2" fmla="*/ 233 w 245"/>
                <a:gd name="T3" fmla="*/ 0 h 30"/>
                <a:gd name="T4" fmla="*/ 245 w 245"/>
                <a:gd name="T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5" h="30">
                  <a:moveTo>
                    <a:pt x="0" y="12"/>
                  </a:moveTo>
                  <a:lnTo>
                    <a:pt x="233" y="0"/>
                  </a:lnTo>
                  <a:lnTo>
                    <a:pt x="245" y="3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31" name="Line 3219"/>
            <p:cNvSpPr>
              <a:spLocks noChangeShapeType="1"/>
            </p:cNvSpPr>
            <p:nvPr/>
          </p:nvSpPr>
          <p:spPr bwMode="auto">
            <a:xfrm>
              <a:off x="4275" y="497"/>
              <a:ext cx="0" cy="3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32" name="Line 3220"/>
            <p:cNvSpPr>
              <a:spLocks noChangeShapeType="1"/>
            </p:cNvSpPr>
            <p:nvPr/>
          </p:nvSpPr>
          <p:spPr bwMode="auto">
            <a:xfrm flipV="1">
              <a:off x="4275" y="499"/>
              <a:ext cx="34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33" name="Line 3221"/>
            <p:cNvSpPr>
              <a:spLocks noChangeShapeType="1"/>
            </p:cNvSpPr>
            <p:nvPr/>
          </p:nvSpPr>
          <p:spPr bwMode="auto">
            <a:xfrm flipH="1">
              <a:off x="4309" y="492"/>
              <a:ext cx="2" cy="3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34" name="Line 3222"/>
            <p:cNvSpPr>
              <a:spLocks noChangeShapeType="1"/>
            </p:cNvSpPr>
            <p:nvPr/>
          </p:nvSpPr>
          <p:spPr bwMode="auto">
            <a:xfrm flipV="1">
              <a:off x="4275" y="526"/>
              <a:ext cx="36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35" name="Line 3223"/>
            <p:cNvSpPr>
              <a:spLocks noChangeShapeType="1"/>
            </p:cNvSpPr>
            <p:nvPr/>
          </p:nvSpPr>
          <p:spPr bwMode="auto">
            <a:xfrm>
              <a:off x="4271" y="537"/>
              <a:ext cx="0" cy="5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36" name="Line 3224"/>
            <p:cNvSpPr>
              <a:spLocks noChangeShapeType="1"/>
            </p:cNvSpPr>
            <p:nvPr/>
          </p:nvSpPr>
          <p:spPr bwMode="auto">
            <a:xfrm flipV="1">
              <a:off x="4271" y="539"/>
              <a:ext cx="40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37" name="Line 3225"/>
            <p:cNvSpPr>
              <a:spLocks noChangeShapeType="1"/>
            </p:cNvSpPr>
            <p:nvPr/>
          </p:nvSpPr>
          <p:spPr bwMode="auto">
            <a:xfrm flipH="1">
              <a:off x="4311" y="535"/>
              <a:ext cx="2" cy="4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38" name="Freeform 3226"/>
            <p:cNvSpPr>
              <a:spLocks/>
            </p:cNvSpPr>
            <p:nvPr/>
          </p:nvSpPr>
          <p:spPr bwMode="auto">
            <a:xfrm>
              <a:off x="4264" y="579"/>
              <a:ext cx="25" cy="36"/>
            </a:xfrm>
            <a:custGeom>
              <a:avLst/>
              <a:gdLst>
                <a:gd name="T0" fmla="*/ 77 w 77"/>
                <a:gd name="T1" fmla="*/ 0 h 107"/>
                <a:gd name="T2" fmla="*/ 54 w 77"/>
                <a:gd name="T3" fmla="*/ 53 h 107"/>
                <a:gd name="T4" fmla="*/ 0 w 77"/>
                <a:gd name="T5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7" h="107">
                  <a:moveTo>
                    <a:pt x="77" y="0"/>
                  </a:moveTo>
                  <a:lnTo>
                    <a:pt x="54" y="53"/>
                  </a:lnTo>
                  <a:lnTo>
                    <a:pt x="0" y="10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39" name="Line 3227"/>
            <p:cNvSpPr>
              <a:spLocks noChangeShapeType="1"/>
            </p:cNvSpPr>
            <p:nvPr/>
          </p:nvSpPr>
          <p:spPr bwMode="auto">
            <a:xfrm>
              <a:off x="4293" y="582"/>
              <a:ext cx="22" cy="2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40" name="Line 3228"/>
            <p:cNvSpPr>
              <a:spLocks noChangeShapeType="1"/>
            </p:cNvSpPr>
            <p:nvPr/>
          </p:nvSpPr>
          <p:spPr bwMode="auto">
            <a:xfrm flipH="1">
              <a:off x="4289" y="553"/>
              <a:ext cx="2" cy="2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41" name="Line 3229"/>
            <p:cNvSpPr>
              <a:spLocks noChangeShapeType="1"/>
            </p:cNvSpPr>
            <p:nvPr/>
          </p:nvSpPr>
          <p:spPr bwMode="auto">
            <a:xfrm>
              <a:off x="4438" y="526"/>
              <a:ext cx="32" cy="4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42" name="Line 3230"/>
            <p:cNvSpPr>
              <a:spLocks noChangeShapeType="1"/>
            </p:cNvSpPr>
            <p:nvPr/>
          </p:nvSpPr>
          <p:spPr bwMode="auto">
            <a:xfrm>
              <a:off x="4418" y="510"/>
              <a:ext cx="0" cy="1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43" name="Freeform 3231"/>
            <p:cNvSpPr>
              <a:spLocks/>
            </p:cNvSpPr>
            <p:nvPr/>
          </p:nvSpPr>
          <p:spPr bwMode="auto">
            <a:xfrm>
              <a:off x="4362" y="474"/>
              <a:ext cx="67" cy="103"/>
            </a:xfrm>
            <a:custGeom>
              <a:avLst/>
              <a:gdLst>
                <a:gd name="T0" fmla="*/ 209 w 209"/>
                <a:gd name="T1" fmla="*/ 0 h 328"/>
                <a:gd name="T2" fmla="*/ 149 w 209"/>
                <a:gd name="T3" fmla="*/ 155 h 328"/>
                <a:gd name="T4" fmla="*/ 84 w 209"/>
                <a:gd name="T5" fmla="*/ 245 h 328"/>
                <a:gd name="T6" fmla="*/ 0 w 209"/>
                <a:gd name="T7" fmla="*/ 328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9" h="328">
                  <a:moveTo>
                    <a:pt x="209" y="0"/>
                  </a:moveTo>
                  <a:lnTo>
                    <a:pt x="149" y="155"/>
                  </a:lnTo>
                  <a:lnTo>
                    <a:pt x="84" y="245"/>
                  </a:lnTo>
                  <a:lnTo>
                    <a:pt x="0" y="32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44" name="Line 3232"/>
            <p:cNvSpPr>
              <a:spLocks noChangeShapeType="1"/>
            </p:cNvSpPr>
            <p:nvPr/>
          </p:nvSpPr>
          <p:spPr bwMode="auto">
            <a:xfrm flipV="1">
              <a:off x="4367" y="470"/>
              <a:ext cx="103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45" name="Line 3233"/>
            <p:cNvSpPr>
              <a:spLocks noChangeShapeType="1"/>
            </p:cNvSpPr>
            <p:nvPr/>
          </p:nvSpPr>
          <p:spPr bwMode="auto">
            <a:xfrm flipV="1">
              <a:off x="4528" y="541"/>
              <a:ext cx="31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46" name="Line 3234"/>
            <p:cNvSpPr>
              <a:spLocks noChangeShapeType="1"/>
            </p:cNvSpPr>
            <p:nvPr/>
          </p:nvSpPr>
          <p:spPr bwMode="auto">
            <a:xfrm flipV="1">
              <a:off x="4581" y="535"/>
              <a:ext cx="2" cy="9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47" name="Line 3235"/>
            <p:cNvSpPr>
              <a:spLocks noChangeShapeType="1"/>
            </p:cNvSpPr>
            <p:nvPr/>
          </p:nvSpPr>
          <p:spPr bwMode="auto">
            <a:xfrm flipV="1">
              <a:off x="4505" y="611"/>
              <a:ext cx="76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48" name="Line 3236"/>
            <p:cNvSpPr>
              <a:spLocks noChangeShapeType="1"/>
            </p:cNvSpPr>
            <p:nvPr/>
          </p:nvSpPr>
          <p:spPr bwMode="auto">
            <a:xfrm>
              <a:off x="4503" y="539"/>
              <a:ext cx="2" cy="8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49" name="Line 3237"/>
            <p:cNvSpPr>
              <a:spLocks noChangeShapeType="1"/>
            </p:cNvSpPr>
            <p:nvPr/>
          </p:nvSpPr>
          <p:spPr bwMode="auto">
            <a:xfrm>
              <a:off x="4543" y="515"/>
              <a:ext cx="0" cy="6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50" name="Line 3238"/>
            <p:cNvSpPr>
              <a:spLocks noChangeShapeType="1"/>
            </p:cNvSpPr>
            <p:nvPr/>
          </p:nvSpPr>
          <p:spPr bwMode="auto">
            <a:xfrm flipH="1">
              <a:off x="4519" y="512"/>
              <a:ext cx="47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51" name="Line 3239"/>
            <p:cNvSpPr>
              <a:spLocks noChangeShapeType="1"/>
            </p:cNvSpPr>
            <p:nvPr/>
          </p:nvSpPr>
          <p:spPr bwMode="auto">
            <a:xfrm flipV="1">
              <a:off x="4563" y="506"/>
              <a:ext cx="3" cy="7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52" name="Line 3240"/>
            <p:cNvSpPr>
              <a:spLocks noChangeShapeType="1"/>
            </p:cNvSpPr>
            <p:nvPr/>
          </p:nvSpPr>
          <p:spPr bwMode="auto">
            <a:xfrm flipV="1">
              <a:off x="4521" y="577"/>
              <a:ext cx="45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53" name="Line 3241"/>
            <p:cNvSpPr>
              <a:spLocks noChangeShapeType="1"/>
            </p:cNvSpPr>
            <p:nvPr/>
          </p:nvSpPr>
          <p:spPr bwMode="auto">
            <a:xfrm>
              <a:off x="4519" y="503"/>
              <a:ext cx="2" cy="8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54" name="Line 3242"/>
            <p:cNvSpPr>
              <a:spLocks noChangeShapeType="1"/>
            </p:cNvSpPr>
            <p:nvPr/>
          </p:nvSpPr>
          <p:spPr bwMode="auto">
            <a:xfrm flipH="1">
              <a:off x="4496" y="477"/>
              <a:ext cx="90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55" name="Line 3243"/>
            <p:cNvSpPr>
              <a:spLocks noChangeShapeType="1"/>
            </p:cNvSpPr>
            <p:nvPr/>
          </p:nvSpPr>
          <p:spPr bwMode="auto">
            <a:xfrm>
              <a:off x="3958" y="653"/>
              <a:ext cx="67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23756" name="Group 3244"/>
          <p:cNvGrpSpPr>
            <a:grpSpLocks/>
          </p:cNvGrpSpPr>
          <p:nvPr/>
        </p:nvGrpSpPr>
        <p:grpSpPr bwMode="auto">
          <a:xfrm>
            <a:off x="7177088" y="2260600"/>
            <a:ext cx="1801812" cy="827088"/>
            <a:chOff x="4521" y="1424"/>
            <a:chExt cx="1135" cy="521"/>
          </a:xfrm>
        </p:grpSpPr>
        <p:sp>
          <p:nvSpPr>
            <p:cNvPr id="323757" name="Line 3245"/>
            <p:cNvSpPr>
              <a:spLocks noChangeShapeType="1"/>
            </p:cNvSpPr>
            <p:nvPr/>
          </p:nvSpPr>
          <p:spPr bwMode="auto">
            <a:xfrm>
              <a:off x="5339" y="1424"/>
              <a:ext cx="317" cy="52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58" name="Freeform 3246"/>
            <p:cNvSpPr>
              <a:spLocks/>
            </p:cNvSpPr>
            <p:nvPr/>
          </p:nvSpPr>
          <p:spPr bwMode="auto">
            <a:xfrm>
              <a:off x="4583" y="1759"/>
              <a:ext cx="23" cy="168"/>
            </a:xfrm>
            <a:custGeom>
              <a:avLst/>
              <a:gdLst>
                <a:gd name="T0" fmla="*/ 66 w 66"/>
                <a:gd name="T1" fmla="*/ 0 h 525"/>
                <a:gd name="T2" fmla="*/ 66 w 66"/>
                <a:gd name="T3" fmla="*/ 465 h 525"/>
                <a:gd name="T4" fmla="*/ 60 w 66"/>
                <a:gd name="T5" fmla="*/ 525 h 525"/>
                <a:gd name="T6" fmla="*/ 0 w 66"/>
                <a:gd name="T7" fmla="*/ 429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" h="525">
                  <a:moveTo>
                    <a:pt x="66" y="0"/>
                  </a:moveTo>
                  <a:lnTo>
                    <a:pt x="66" y="465"/>
                  </a:lnTo>
                  <a:lnTo>
                    <a:pt x="60" y="525"/>
                  </a:lnTo>
                  <a:lnTo>
                    <a:pt x="0" y="42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59" name="Line 3247"/>
            <p:cNvSpPr>
              <a:spLocks noChangeShapeType="1"/>
            </p:cNvSpPr>
            <p:nvPr/>
          </p:nvSpPr>
          <p:spPr bwMode="auto">
            <a:xfrm flipH="1">
              <a:off x="4550" y="1804"/>
              <a:ext cx="31" cy="8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60" name="Line 3248"/>
            <p:cNvSpPr>
              <a:spLocks noChangeShapeType="1"/>
            </p:cNvSpPr>
            <p:nvPr/>
          </p:nvSpPr>
          <p:spPr bwMode="auto">
            <a:xfrm>
              <a:off x="4619" y="1804"/>
              <a:ext cx="34" cy="6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61" name="Line 3249"/>
            <p:cNvSpPr>
              <a:spLocks noChangeShapeType="1"/>
            </p:cNvSpPr>
            <p:nvPr/>
          </p:nvSpPr>
          <p:spPr bwMode="auto">
            <a:xfrm flipV="1">
              <a:off x="4677" y="1759"/>
              <a:ext cx="29" cy="5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62" name="Freeform 3250"/>
            <p:cNvSpPr>
              <a:spLocks/>
            </p:cNvSpPr>
            <p:nvPr/>
          </p:nvSpPr>
          <p:spPr bwMode="auto">
            <a:xfrm>
              <a:off x="4677" y="1826"/>
              <a:ext cx="23" cy="94"/>
            </a:xfrm>
            <a:custGeom>
              <a:avLst/>
              <a:gdLst>
                <a:gd name="T0" fmla="*/ 0 w 72"/>
                <a:gd name="T1" fmla="*/ 102 h 292"/>
                <a:gd name="T2" fmla="*/ 72 w 72"/>
                <a:gd name="T3" fmla="*/ 0 h 292"/>
                <a:gd name="T4" fmla="*/ 72 w 72"/>
                <a:gd name="T5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2" h="292">
                  <a:moveTo>
                    <a:pt x="0" y="102"/>
                  </a:moveTo>
                  <a:lnTo>
                    <a:pt x="72" y="0"/>
                  </a:lnTo>
                  <a:lnTo>
                    <a:pt x="72" y="29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63" name="Line 3251"/>
            <p:cNvSpPr>
              <a:spLocks noChangeShapeType="1"/>
            </p:cNvSpPr>
            <p:nvPr/>
          </p:nvSpPr>
          <p:spPr bwMode="auto">
            <a:xfrm flipV="1">
              <a:off x="4700" y="1799"/>
              <a:ext cx="11" cy="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64" name="Freeform 3252"/>
            <p:cNvSpPr>
              <a:spLocks/>
            </p:cNvSpPr>
            <p:nvPr/>
          </p:nvSpPr>
          <p:spPr bwMode="auto">
            <a:xfrm>
              <a:off x="4711" y="1759"/>
              <a:ext cx="51" cy="74"/>
            </a:xfrm>
            <a:custGeom>
              <a:avLst/>
              <a:gdLst>
                <a:gd name="T0" fmla="*/ 161 w 161"/>
                <a:gd name="T1" fmla="*/ 0 h 227"/>
                <a:gd name="T2" fmla="*/ 101 w 161"/>
                <a:gd name="T3" fmla="*/ 125 h 227"/>
                <a:gd name="T4" fmla="*/ 0 w 161"/>
                <a:gd name="T5" fmla="*/ 227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1" h="227">
                  <a:moveTo>
                    <a:pt x="161" y="0"/>
                  </a:moveTo>
                  <a:lnTo>
                    <a:pt x="101" y="125"/>
                  </a:lnTo>
                  <a:lnTo>
                    <a:pt x="0" y="22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65" name="Line 3253"/>
            <p:cNvSpPr>
              <a:spLocks noChangeShapeType="1"/>
            </p:cNvSpPr>
            <p:nvPr/>
          </p:nvSpPr>
          <p:spPr bwMode="auto">
            <a:xfrm flipV="1">
              <a:off x="4720" y="1768"/>
              <a:ext cx="40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66" name="Line 3254"/>
            <p:cNvSpPr>
              <a:spLocks noChangeShapeType="1"/>
            </p:cNvSpPr>
            <p:nvPr/>
          </p:nvSpPr>
          <p:spPr bwMode="auto">
            <a:xfrm flipH="1" flipV="1">
              <a:off x="4744" y="1799"/>
              <a:ext cx="32" cy="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67" name="Line 3255"/>
            <p:cNvSpPr>
              <a:spLocks noChangeShapeType="1"/>
            </p:cNvSpPr>
            <p:nvPr/>
          </p:nvSpPr>
          <p:spPr bwMode="auto">
            <a:xfrm flipV="1">
              <a:off x="4720" y="1840"/>
              <a:ext cx="49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68" name="Line 3256"/>
            <p:cNvSpPr>
              <a:spLocks noChangeShapeType="1"/>
            </p:cNvSpPr>
            <p:nvPr/>
          </p:nvSpPr>
          <p:spPr bwMode="auto">
            <a:xfrm flipH="1">
              <a:off x="4711" y="1891"/>
              <a:ext cx="74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69" name="Line 3257"/>
            <p:cNvSpPr>
              <a:spLocks noChangeShapeType="1"/>
            </p:cNvSpPr>
            <p:nvPr/>
          </p:nvSpPr>
          <p:spPr bwMode="auto">
            <a:xfrm flipV="1">
              <a:off x="4744" y="1844"/>
              <a:ext cx="0" cy="5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70" name="Line 3258"/>
            <p:cNvSpPr>
              <a:spLocks noChangeShapeType="1"/>
            </p:cNvSpPr>
            <p:nvPr/>
          </p:nvSpPr>
          <p:spPr bwMode="auto">
            <a:xfrm>
              <a:off x="4816" y="1761"/>
              <a:ext cx="0" cy="16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71" name="Line 3259"/>
            <p:cNvSpPr>
              <a:spLocks noChangeShapeType="1"/>
            </p:cNvSpPr>
            <p:nvPr/>
          </p:nvSpPr>
          <p:spPr bwMode="auto">
            <a:xfrm flipV="1">
              <a:off x="4816" y="1773"/>
              <a:ext cx="78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72" name="Line 3260"/>
            <p:cNvSpPr>
              <a:spLocks noChangeShapeType="1"/>
            </p:cNvSpPr>
            <p:nvPr/>
          </p:nvSpPr>
          <p:spPr bwMode="auto">
            <a:xfrm flipH="1">
              <a:off x="4894" y="1764"/>
              <a:ext cx="2" cy="15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73" name="Freeform 3261"/>
            <p:cNvSpPr>
              <a:spLocks/>
            </p:cNvSpPr>
            <p:nvPr/>
          </p:nvSpPr>
          <p:spPr bwMode="auto">
            <a:xfrm>
              <a:off x="4816" y="1909"/>
              <a:ext cx="78" cy="9"/>
            </a:xfrm>
            <a:custGeom>
              <a:avLst/>
              <a:gdLst>
                <a:gd name="T0" fmla="*/ 0 w 244"/>
                <a:gd name="T1" fmla="*/ 12 h 29"/>
                <a:gd name="T2" fmla="*/ 232 w 244"/>
                <a:gd name="T3" fmla="*/ 0 h 29"/>
                <a:gd name="T4" fmla="*/ 244 w 244"/>
                <a:gd name="T5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4" h="29">
                  <a:moveTo>
                    <a:pt x="0" y="12"/>
                  </a:moveTo>
                  <a:lnTo>
                    <a:pt x="232" y="0"/>
                  </a:lnTo>
                  <a:lnTo>
                    <a:pt x="244" y="2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74" name="Line 3262"/>
            <p:cNvSpPr>
              <a:spLocks noChangeShapeType="1"/>
            </p:cNvSpPr>
            <p:nvPr/>
          </p:nvSpPr>
          <p:spPr bwMode="auto">
            <a:xfrm>
              <a:off x="4838" y="1788"/>
              <a:ext cx="0" cy="3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75" name="Line 3263"/>
            <p:cNvSpPr>
              <a:spLocks noChangeShapeType="1"/>
            </p:cNvSpPr>
            <p:nvPr/>
          </p:nvSpPr>
          <p:spPr bwMode="auto">
            <a:xfrm flipV="1">
              <a:off x="4838" y="1791"/>
              <a:ext cx="36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76" name="Line 3264"/>
            <p:cNvSpPr>
              <a:spLocks noChangeShapeType="1"/>
            </p:cNvSpPr>
            <p:nvPr/>
          </p:nvSpPr>
          <p:spPr bwMode="auto">
            <a:xfrm flipH="1">
              <a:off x="4874" y="1786"/>
              <a:ext cx="0" cy="3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77" name="Line 3265"/>
            <p:cNvSpPr>
              <a:spLocks noChangeShapeType="1"/>
            </p:cNvSpPr>
            <p:nvPr/>
          </p:nvSpPr>
          <p:spPr bwMode="auto">
            <a:xfrm flipV="1">
              <a:off x="4838" y="1817"/>
              <a:ext cx="36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78" name="Line 3266"/>
            <p:cNvSpPr>
              <a:spLocks noChangeShapeType="1"/>
            </p:cNvSpPr>
            <p:nvPr/>
          </p:nvSpPr>
          <p:spPr bwMode="auto">
            <a:xfrm>
              <a:off x="4834" y="1828"/>
              <a:ext cx="0" cy="5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79" name="Line 3267"/>
            <p:cNvSpPr>
              <a:spLocks noChangeShapeType="1"/>
            </p:cNvSpPr>
            <p:nvPr/>
          </p:nvSpPr>
          <p:spPr bwMode="auto">
            <a:xfrm flipV="1">
              <a:off x="4834" y="1833"/>
              <a:ext cx="40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80" name="Line 3268"/>
            <p:cNvSpPr>
              <a:spLocks noChangeShapeType="1"/>
            </p:cNvSpPr>
            <p:nvPr/>
          </p:nvSpPr>
          <p:spPr bwMode="auto">
            <a:xfrm flipH="1">
              <a:off x="4874" y="1826"/>
              <a:ext cx="2" cy="4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81" name="Freeform 3269"/>
            <p:cNvSpPr>
              <a:spLocks/>
            </p:cNvSpPr>
            <p:nvPr/>
          </p:nvSpPr>
          <p:spPr bwMode="auto">
            <a:xfrm>
              <a:off x="4827" y="1873"/>
              <a:ext cx="25" cy="34"/>
            </a:xfrm>
            <a:custGeom>
              <a:avLst/>
              <a:gdLst>
                <a:gd name="T0" fmla="*/ 77 w 77"/>
                <a:gd name="T1" fmla="*/ 0 h 107"/>
                <a:gd name="T2" fmla="*/ 54 w 77"/>
                <a:gd name="T3" fmla="*/ 53 h 107"/>
                <a:gd name="T4" fmla="*/ 0 w 77"/>
                <a:gd name="T5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7" h="107">
                  <a:moveTo>
                    <a:pt x="77" y="0"/>
                  </a:moveTo>
                  <a:lnTo>
                    <a:pt x="54" y="53"/>
                  </a:lnTo>
                  <a:lnTo>
                    <a:pt x="0" y="10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82" name="Line 3270"/>
            <p:cNvSpPr>
              <a:spLocks noChangeShapeType="1"/>
            </p:cNvSpPr>
            <p:nvPr/>
          </p:nvSpPr>
          <p:spPr bwMode="auto">
            <a:xfrm>
              <a:off x="4858" y="1873"/>
              <a:ext cx="20" cy="2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83" name="Line 3271"/>
            <p:cNvSpPr>
              <a:spLocks noChangeShapeType="1"/>
            </p:cNvSpPr>
            <p:nvPr/>
          </p:nvSpPr>
          <p:spPr bwMode="auto">
            <a:xfrm flipH="1">
              <a:off x="4852" y="1846"/>
              <a:ext cx="4" cy="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84" name="Line 3272"/>
            <p:cNvSpPr>
              <a:spLocks noChangeShapeType="1"/>
            </p:cNvSpPr>
            <p:nvPr/>
          </p:nvSpPr>
          <p:spPr bwMode="auto">
            <a:xfrm flipH="1">
              <a:off x="4937" y="1768"/>
              <a:ext cx="22" cy="6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85" name="Line 3273"/>
            <p:cNvSpPr>
              <a:spLocks noChangeShapeType="1"/>
            </p:cNvSpPr>
            <p:nvPr/>
          </p:nvSpPr>
          <p:spPr bwMode="auto">
            <a:xfrm flipV="1">
              <a:off x="4934" y="1824"/>
              <a:ext cx="27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86" name="Line 3274"/>
            <p:cNvSpPr>
              <a:spLocks noChangeShapeType="1"/>
            </p:cNvSpPr>
            <p:nvPr/>
          </p:nvSpPr>
          <p:spPr bwMode="auto">
            <a:xfrm flipH="1">
              <a:off x="4945" y="1802"/>
              <a:ext cx="30" cy="6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87" name="Line 3275"/>
            <p:cNvSpPr>
              <a:spLocks noChangeShapeType="1"/>
            </p:cNvSpPr>
            <p:nvPr/>
          </p:nvSpPr>
          <p:spPr bwMode="auto">
            <a:xfrm flipV="1">
              <a:off x="4941" y="1855"/>
              <a:ext cx="34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88" name="Line 3276"/>
            <p:cNvSpPr>
              <a:spLocks noChangeShapeType="1"/>
            </p:cNvSpPr>
            <p:nvPr/>
          </p:nvSpPr>
          <p:spPr bwMode="auto">
            <a:xfrm flipV="1">
              <a:off x="4934" y="1884"/>
              <a:ext cx="43" cy="2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89" name="Freeform 3277"/>
            <p:cNvSpPr>
              <a:spLocks/>
            </p:cNvSpPr>
            <p:nvPr/>
          </p:nvSpPr>
          <p:spPr bwMode="auto">
            <a:xfrm>
              <a:off x="4975" y="1759"/>
              <a:ext cx="17" cy="90"/>
            </a:xfrm>
            <a:custGeom>
              <a:avLst/>
              <a:gdLst>
                <a:gd name="T0" fmla="*/ 53 w 53"/>
                <a:gd name="T1" fmla="*/ 0 h 280"/>
                <a:gd name="T2" fmla="*/ 41 w 53"/>
                <a:gd name="T3" fmla="*/ 119 h 280"/>
                <a:gd name="T4" fmla="*/ 0 w 53"/>
                <a:gd name="T5" fmla="*/ 28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3" h="280">
                  <a:moveTo>
                    <a:pt x="53" y="0"/>
                  </a:moveTo>
                  <a:lnTo>
                    <a:pt x="41" y="119"/>
                  </a:lnTo>
                  <a:lnTo>
                    <a:pt x="0" y="28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90" name="Line 3278"/>
            <p:cNvSpPr>
              <a:spLocks noChangeShapeType="1"/>
            </p:cNvSpPr>
            <p:nvPr/>
          </p:nvSpPr>
          <p:spPr bwMode="auto">
            <a:xfrm flipV="1">
              <a:off x="4983" y="1811"/>
              <a:ext cx="41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91" name="Freeform 3279"/>
            <p:cNvSpPr>
              <a:spLocks/>
            </p:cNvSpPr>
            <p:nvPr/>
          </p:nvSpPr>
          <p:spPr bwMode="auto">
            <a:xfrm>
              <a:off x="4997" y="1806"/>
              <a:ext cx="29" cy="121"/>
            </a:xfrm>
            <a:custGeom>
              <a:avLst/>
              <a:gdLst>
                <a:gd name="T0" fmla="*/ 89 w 89"/>
                <a:gd name="T1" fmla="*/ 0 h 381"/>
                <a:gd name="T2" fmla="*/ 70 w 89"/>
                <a:gd name="T3" fmla="*/ 292 h 381"/>
                <a:gd name="T4" fmla="*/ 59 w 89"/>
                <a:gd name="T5" fmla="*/ 381 h 381"/>
                <a:gd name="T6" fmla="*/ 0 w 89"/>
                <a:gd name="T7" fmla="*/ 286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" h="381">
                  <a:moveTo>
                    <a:pt x="89" y="0"/>
                  </a:moveTo>
                  <a:lnTo>
                    <a:pt x="70" y="292"/>
                  </a:lnTo>
                  <a:lnTo>
                    <a:pt x="59" y="381"/>
                  </a:lnTo>
                  <a:lnTo>
                    <a:pt x="0" y="28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92" name="Line 3280"/>
            <p:cNvSpPr>
              <a:spLocks noChangeShapeType="1"/>
            </p:cNvSpPr>
            <p:nvPr/>
          </p:nvSpPr>
          <p:spPr bwMode="auto">
            <a:xfrm>
              <a:off x="4988" y="1840"/>
              <a:ext cx="13" cy="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93" name="Line 3281"/>
            <p:cNvSpPr>
              <a:spLocks noChangeShapeType="1"/>
            </p:cNvSpPr>
            <p:nvPr/>
          </p:nvSpPr>
          <p:spPr bwMode="auto">
            <a:xfrm flipV="1">
              <a:off x="5091" y="1835"/>
              <a:ext cx="31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94" name="Line 3282"/>
            <p:cNvSpPr>
              <a:spLocks noChangeShapeType="1"/>
            </p:cNvSpPr>
            <p:nvPr/>
          </p:nvSpPr>
          <p:spPr bwMode="auto">
            <a:xfrm flipV="1">
              <a:off x="5144" y="1826"/>
              <a:ext cx="3" cy="9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95" name="Line 3283"/>
            <p:cNvSpPr>
              <a:spLocks noChangeShapeType="1"/>
            </p:cNvSpPr>
            <p:nvPr/>
          </p:nvSpPr>
          <p:spPr bwMode="auto">
            <a:xfrm flipV="1">
              <a:off x="5068" y="1902"/>
              <a:ext cx="76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96" name="Line 3284"/>
            <p:cNvSpPr>
              <a:spLocks noChangeShapeType="1"/>
            </p:cNvSpPr>
            <p:nvPr/>
          </p:nvSpPr>
          <p:spPr bwMode="auto">
            <a:xfrm>
              <a:off x="5066" y="1833"/>
              <a:ext cx="2" cy="8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97" name="Line 3285"/>
            <p:cNvSpPr>
              <a:spLocks noChangeShapeType="1"/>
            </p:cNvSpPr>
            <p:nvPr/>
          </p:nvSpPr>
          <p:spPr bwMode="auto">
            <a:xfrm>
              <a:off x="5106" y="1808"/>
              <a:ext cx="0" cy="6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98" name="Line 3286"/>
            <p:cNvSpPr>
              <a:spLocks noChangeShapeType="1"/>
            </p:cNvSpPr>
            <p:nvPr/>
          </p:nvSpPr>
          <p:spPr bwMode="auto">
            <a:xfrm flipH="1">
              <a:off x="5084" y="1804"/>
              <a:ext cx="45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799" name="Line 3287"/>
            <p:cNvSpPr>
              <a:spLocks noChangeShapeType="1"/>
            </p:cNvSpPr>
            <p:nvPr/>
          </p:nvSpPr>
          <p:spPr bwMode="auto">
            <a:xfrm flipV="1">
              <a:off x="5129" y="1797"/>
              <a:ext cx="0" cy="7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00" name="Line 3288"/>
            <p:cNvSpPr>
              <a:spLocks noChangeShapeType="1"/>
            </p:cNvSpPr>
            <p:nvPr/>
          </p:nvSpPr>
          <p:spPr bwMode="auto">
            <a:xfrm flipV="1">
              <a:off x="5086" y="1871"/>
              <a:ext cx="43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01" name="Line 3289"/>
            <p:cNvSpPr>
              <a:spLocks noChangeShapeType="1"/>
            </p:cNvSpPr>
            <p:nvPr/>
          </p:nvSpPr>
          <p:spPr bwMode="auto">
            <a:xfrm>
              <a:off x="5084" y="1797"/>
              <a:ext cx="2" cy="8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02" name="Line 3290"/>
            <p:cNvSpPr>
              <a:spLocks noChangeShapeType="1"/>
            </p:cNvSpPr>
            <p:nvPr/>
          </p:nvSpPr>
          <p:spPr bwMode="auto">
            <a:xfrm flipH="1">
              <a:off x="5062" y="1770"/>
              <a:ext cx="89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03" name="Line 3291"/>
            <p:cNvSpPr>
              <a:spLocks noChangeShapeType="1"/>
            </p:cNvSpPr>
            <p:nvPr/>
          </p:nvSpPr>
          <p:spPr bwMode="auto">
            <a:xfrm>
              <a:off x="5428" y="1761"/>
              <a:ext cx="0" cy="16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04" name="Line 3292"/>
            <p:cNvSpPr>
              <a:spLocks noChangeShapeType="1"/>
            </p:cNvSpPr>
            <p:nvPr/>
          </p:nvSpPr>
          <p:spPr bwMode="auto">
            <a:xfrm flipV="1">
              <a:off x="5428" y="1773"/>
              <a:ext cx="78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05" name="Line 3293"/>
            <p:cNvSpPr>
              <a:spLocks noChangeShapeType="1"/>
            </p:cNvSpPr>
            <p:nvPr/>
          </p:nvSpPr>
          <p:spPr bwMode="auto">
            <a:xfrm flipH="1">
              <a:off x="5506" y="1764"/>
              <a:ext cx="3" cy="15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06" name="Freeform 3294"/>
            <p:cNvSpPr>
              <a:spLocks/>
            </p:cNvSpPr>
            <p:nvPr/>
          </p:nvSpPr>
          <p:spPr bwMode="auto">
            <a:xfrm>
              <a:off x="5428" y="1909"/>
              <a:ext cx="78" cy="9"/>
            </a:xfrm>
            <a:custGeom>
              <a:avLst/>
              <a:gdLst>
                <a:gd name="T0" fmla="*/ 0 w 244"/>
                <a:gd name="T1" fmla="*/ 12 h 29"/>
                <a:gd name="T2" fmla="*/ 232 w 244"/>
                <a:gd name="T3" fmla="*/ 0 h 29"/>
                <a:gd name="T4" fmla="*/ 244 w 244"/>
                <a:gd name="T5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4" h="29">
                  <a:moveTo>
                    <a:pt x="0" y="12"/>
                  </a:moveTo>
                  <a:lnTo>
                    <a:pt x="232" y="0"/>
                  </a:lnTo>
                  <a:lnTo>
                    <a:pt x="244" y="2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07" name="Line 3295"/>
            <p:cNvSpPr>
              <a:spLocks noChangeShapeType="1"/>
            </p:cNvSpPr>
            <p:nvPr/>
          </p:nvSpPr>
          <p:spPr bwMode="auto">
            <a:xfrm>
              <a:off x="5446" y="1788"/>
              <a:ext cx="9" cy="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08" name="Line 3296"/>
            <p:cNvSpPr>
              <a:spLocks noChangeShapeType="1"/>
            </p:cNvSpPr>
            <p:nvPr/>
          </p:nvSpPr>
          <p:spPr bwMode="auto">
            <a:xfrm flipV="1">
              <a:off x="5444" y="1811"/>
              <a:ext cx="49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09" name="Line 3297"/>
            <p:cNvSpPr>
              <a:spLocks noChangeShapeType="1"/>
            </p:cNvSpPr>
            <p:nvPr/>
          </p:nvSpPr>
          <p:spPr bwMode="auto">
            <a:xfrm flipV="1">
              <a:off x="5435" y="1828"/>
              <a:ext cx="67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10" name="Freeform 3298"/>
            <p:cNvSpPr>
              <a:spLocks/>
            </p:cNvSpPr>
            <p:nvPr/>
          </p:nvSpPr>
          <p:spPr bwMode="auto">
            <a:xfrm>
              <a:off x="5428" y="1784"/>
              <a:ext cx="38" cy="89"/>
            </a:xfrm>
            <a:custGeom>
              <a:avLst/>
              <a:gdLst>
                <a:gd name="T0" fmla="*/ 119 w 119"/>
                <a:gd name="T1" fmla="*/ 0 h 286"/>
                <a:gd name="T2" fmla="*/ 107 w 119"/>
                <a:gd name="T3" fmla="*/ 96 h 286"/>
                <a:gd name="T4" fmla="*/ 89 w 119"/>
                <a:gd name="T5" fmla="*/ 161 h 286"/>
                <a:gd name="T6" fmla="*/ 0 w 119"/>
                <a:gd name="T7" fmla="*/ 286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9" h="286">
                  <a:moveTo>
                    <a:pt x="119" y="0"/>
                  </a:moveTo>
                  <a:lnTo>
                    <a:pt x="107" y="96"/>
                  </a:lnTo>
                  <a:lnTo>
                    <a:pt x="89" y="161"/>
                  </a:lnTo>
                  <a:lnTo>
                    <a:pt x="0" y="28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11" name="Freeform 3299"/>
            <p:cNvSpPr>
              <a:spLocks/>
            </p:cNvSpPr>
            <p:nvPr/>
          </p:nvSpPr>
          <p:spPr bwMode="auto">
            <a:xfrm>
              <a:off x="5475" y="1833"/>
              <a:ext cx="29" cy="27"/>
            </a:xfrm>
            <a:custGeom>
              <a:avLst/>
              <a:gdLst>
                <a:gd name="T0" fmla="*/ 0 w 96"/>
                <a:gd name="T1" fmla="*/ 0 h 88"/>
                <a:gd name="T2" fmla="*/ 66 w 96"/>
                <a:gd name="T3" fmla="*/ 88 h 88"/>
                <a:gd name="T4" fmla="*/ 96 w 96"/>
                <a:gd name="T5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6" h="88">
                  <a:moveTo>
                    <a:pt x="0" y="0"/>
                  </a:moveTo>
                  <a:lnTo>
                    <a:pt x="66" y="88"/>
                  </a:lnTo>
                  <a:lnTo>
                    <a:pt x="96" y="8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12" name="Freeform 3300"/>
            <p:cNvSpPr>
              <a:spLocks/>
            </p:cNvSpPr>
            <p:nvPr/>
          </p:nvSpPr>
          <p:spPr bwMode="auto">
            <a:xfrm>
              <a:off x="5453" y="1849"/>
              <a:ext cx="38" cy="44"/>
            </a:xfrm>
            <a:custGeom>
              <a:avLst/>
              <a:gdLst>
                <a:gd name="T0" fmla="*/ 0 w 120"/>
                <a:gd name="T1" fmla="*/ 0 h 137"/>
                <a:gd name="T2" fmla="*/ 0 w 120"/>
                <a:gd name="T3" fmla="*/ 113 h 137"/>
                <a:gd name="T4" fmla="*/ 24 w 120"/>
                <a:gd name="T5" fmla="*/ 137 h 137"/>
                <a:gd name="T6" fmla="*/ 120 w 120"/>
                <a:gd name="T7" fmla="*/ 137 h 137"/>
                <a:gd name="T8" fmla="*/ 113 w 120"/>
                <a:gd name="T9" fmla="*/ 83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37">
                  <a:moveTo>
                    <a:pt x="0" y="0"/>
                  </a:moveTo>
                  <a:lnTo>
                    <a:pt x="0" y="113"/>
                  </a:lnTo>
                  <a:lnTo>
                    <a:pt x="24" y="137"/>
                  </a:lnTo>
                  <a:lnTo>
                    <a:pt x="120" y="137"/>
                  </a:lnTo>
                  <a:lnTo>
                    <a:pt x="113" y="8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13" name="Line 3301"/>
            <p:cNvSpPr>
              <a:spLocks noChangeShapeType="1"/>
            </p:cNvSpPr>
            <p:nvPr/>
          </p:nvSpPr>
          <p:spPr bwMode="auto">
            <a:xfrm flipV="1">
              <a:off x="5475" y="1784"/>
              <a:ext cx="11" cy="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14" name="Freeform 3302"/>
            <p:cNvSpPr>
              <a:spLocks/>
            </p:cNvSpPr>
            <p:nvPr/>
          </p:nvSpPr>
          <p:spPr bwMode="auto">
            <a:xfrm>
              <a:off x="5466" y="1849"/>
              <a:ext cx="13" cy="31"/>
            </a:xfrm>
            <a:custGeom>
              <a:avLst/>
              <a:gdLst>
                <a:gd name="T0" fmla="*/ 42 w 42"/>
                <a:gd name="T1" fmla="*/ 0 h 95"/>
                <a:gd name="T2" fmla="*/ 23 w 42"/>
                <a:gd name="T3" fmla="*/ 95 h 95"/>
                <a:gd name="T4" fmla="*/ 0 w 42"/>
                <a:gd name="T5" fmla="*/ 6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" h="95">
                  <a:moveTo>
                    <a:pt x="42" y="0"/>
                  </a:moveTo>
                  <a:lnTo>
                    <a:pt x="23" y="95"/>
                  </a:lnTo>
                  <a:lnTo>
                    <a:pt x="0" y="6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15" name="Line 3303"/>
            <p:cNvSpPr>
              <a:spLocks noChangeShapeType="1"/>
            </p:cNvSpPr>
            <p:nvPr/>
          </p:nvSpPr>
          <p:spPr bwMode="auto">
            <a:xfrm flipH="1">
              <a:off x="5453" y="1849"/>
              <a:ext cx="26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16" name="Line 3304"/>
            <p:cNvSpPr>
              <a:spLocks noChangeShapeType="1"/>
            </p:cNvSpPr>
            <p:nvPr/>
          </p:nvSpPr>
          <p:spPr bwMode="auto">
            <a:xfrm>
              <a:off x="4521" y="1945"/>
              <a:ext cx="113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17" name="Line 3305"/>
            <p:cNvSpPr>
              <a:spLocks noChangeShapeType="1"/>
            </p:cNvSpPr>
            <p:nvPr/>
          </p:nvSpPr>
          <p:spPr bwMode="auto">
            <a:xfrm>
              <a:off x="5216" y="1775"/>
              <a:ext cx="2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18" name="Freeform 3306"/>
            <p:cNvSpPr>
              <a:spLocks/>
            </p:cNvSpPr>
            <p:nvPr/>
          </p:nvSpPr>
          <p:spPr bwMode="auto">
            <a:xfrm>
              <a:off x="5220" y="1775"/>
              <a:ext cx="29" cy="58"/>
            </a:xfrm>
            <a:custGeom>
              <a:avLst/>
              <a:gdLst>
                <a:gd name="T0" fmla="*/ 0 w 92"/>
                <a:gd name="T1" fmla="*/ 180 h 180"/>
                <a:gd name="T2" fmla="*/ 8 w 92"/>
                <a:gd name="T3" fmla="*/ 180 h 180"/>
                <a:gd name="T4" fmla="*/ 16 w 92"/>
                <a:gd name="T5" fmla="*/ 178 h 180"/>
                <a:gd name="T6" fmla="*/ 22 w 92"/>
                <a:gd name="T7" fmla="*/ 175 h 180"/>
                <a:gd name="T8" fmla="*/ 30 w 92"/>
                <a:gd name="T9" fmla="*/ 171 h 180"/>
                <a:gd name="T10" fmla="*/ 38 w 92"/>
                <a:gd name="T11" fmla="*/ 167 h 180"/>
                <a:gd name="T12" fmla="*/ 46 w 92"/>
                <a:gd name="T13" fmla="*/ 161 h 180"/>
                <a:gd name="T14" fmla="*/ 52 w 92"/>
                <a:gd name="T15" fmla="*/ 153 h 180"/>
                <a:gd name="T16" fmla="*/ 59 w 92"/>
                <a:gd name="T17" fmla="*/ 147 h 180"/>
                <a:gd name="T18" fmla="*/ 66 w 92"/>
                <a:gd name="T19" fmla="*/ 138 h 180"/>
                <a:gd name="T20" fmla="*/ 71 w 92"/>
                <a:gd name="T21" fmla="*/ 129 h 180"/>
                <a:gd name="T22" fmla="*/ 77 w 92"/>
                <a:gd name="T23" fmla="*/ 120 h 180"/>
                <a:gd name="T24" fmla="*/ 81 w 92"/>
                <a:gd name="T25" fmla="*/ 110 h 180"/>
                <a:gd name="T26" fmla="*/ 84 w 92"/>
                <a:gd name="T27" fmla="*/ 100 h 180"/>
                <a:gd name="T28" fmla="*/ 88 w 92"/>
                <a:gd name="T29" fmla="*/ 90 h 180"/>
                <a:gd name="T30" fmla="*/ 90 w 92"/>
                <a:gd name="T31" fmla="*/ 80 h 180"/>
                <a:gd name="T32" fmla="*/ 92 w 92"/>
                <a:gd name="T33" fmla="*/ 70 h 180"/>
                <a:gd name="T34" fmla="*/ 92 w 92"/>
                <a:gd name="T35" fmla="*/ 60 h 180"/>
                <a:gd name="T36" fmla="*/ 92 w 92"/>
                <a:gd name="T37" fmla="*/ 50 h 180"/>
                <a:gd name="T38" fmla="*/ 91 w 92"/>
                <a:gd name="T39" fmla="*/ 42 h 180"/>
                <a:gd name="T40" fmla="*/ 89 w 92"/>
                <a:gd name="T41" fmla="*/ 34 h 180"/>
                <a:gd name="T42" fmla="*/ 87 w 92"/>
                <a:gd name="T43" fmla="*/ 26 h 180"/>
                <a:gd name="T44" fmla="*/ 83 w 92"/>
                <a:gd name="T45" fmla="*/ 20 h 180"/>
                <a:gd name="T46" fmla="*/ 79 w 92"/>
                <a:gd name="T47" fmla="*/ 14 h 180"/>
                <a:gd name="T48" fmla="*/ 74 w 92"/>
                <a:gd name="T49" fmla="*/ 8 h 180"/>
                <a:gd name="T50" fmla="*/ 69 w 92"/>
                <a:gd name="T51" fmla="*/ 5 h 180"/>
                <a:gd name="T52" fmla="*/ 62 w 92"/>
                <a:gd name="T53" fmla="*/ 2 h 180"/>
                <a:gd name="T54" fmla="*/ 56 w 92"/>
                <a:gd name="T55" fmla="*/ 1 h 180"/>
                <a:gd name="T56" fmla="*/ 49 w 92"/>
                <a:gd name="T57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92" h="180">
                  <a:moveTo>
                    <a:pt x="0" y="180"/>
                  </a:moveTo>
                  <a:lnTo>
                    <a:pt x="8" y="180"/>
                  </a:lnTo>
                  <a:lnTo>
                    <a:pt x="16" y="178"/>
                  </a:lnTo>
                  <a:lnTo>
                    <a:pt x="22" y="175"/>
                  </a:lnTo>
                  <a:lnTo>
                    <a:pt x="30" y="171"/>
                  </a:lnTo>
                  <a:lnTo>
                    <a:pt x="38" y="167"/>
                  </a:lnTo>
                  <a:lnTo>
                    <a:pt x="46" y="161"/>
                  </a:lnTo>
                  <a:lnTo>
                    <a:pt x="52" y="153"/>
                  </a:lnTo>
                  <a:lnTo>
                    <a:pt x="59" y="147"/>
                  </a:lnTo>
                  <a:lnTo>
                    <a:pt x="66" y="138"/>
                  </a:lnTo>
                  <a:lnTo>
                    <a:pt x="71" y="129"/>
                  </a:lnTo>
                  <a:lnTo>
                    <a:pt x="77" y="120"/>
                  </a:lnTo>
                  <a:lnTo>
                    <a:pt x="81" y="110"/>
                  </a:lnTo>
                  <a:lnTo>
                    <a:pt x="84" y="100"/>
                  </a:lnTo>
                  <a:lnTo>
                    <a:pt x="88" y="90"/>
                  </a:lnTo>
                  <a:lnTo>
                    <a:pt x="90" y="80"/>
                  </a:lnTo>
                  <a:lnTo>
                    <a:pt x="92" y="70"/>
                  </a:lnTo>
                  <a:lnTo>
                    <a:pt x="92" y="60"/>
                  </a:lnTo>
                  <a:lnTo>
                    <a:pt x="92" y="50"/>
                  </a:lnTo>
                  <a:lnTo>
                    <a:pt x="91" y="42"/>
                  </a:lnTo>
                  <a:lnTo>
                    <a:pt x="89" y="34"/>
                  </a:lnTo>
                  <a:lnTo>
                    <a:pt x="87" y="26"/>
                  </a:lnTo>
                  <a:lnTo>
                    <a:pt x="83" y="20"/>
                  </a:lnTo>
                  <a:lnTo>
                    <a:pt x="79" y="14"/>
                  </a:lnTo>
                  <a:lnTo>
                    <a:pt x="74" y="8"/>
                  </a:lnTo>
                  <a:lnTo>
                    <a:pt x="69" y="5"/>
                  </a:lnTo>
                  <a:lnTo>
                    <a:pt x="62" y="2"/>
                  </a:lnTo>
                  <a:lnTo>
                    <a:pt x="56" y="1"/>
                  </a:lnTo>
                  <a:lnTo>
                    <a:pt x="49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19" name="Line 3307"/>
            <p:cNvSpPr>
              <a:spLocks noChangeShapeType="1"/>
            </p:cNvSpPr>
            <p:nvPr/>
          </p:nvSpPr>
          <p:spPr bwMode="auto">
            <a:xfrm flipH="1">
              <a:off x="5211" y="1833"/>
              <a:ext cx="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20" name="Freeform 3308"/>
            <p:cNvSpPr>
              <a:spLocks/>
            </p:cNvSpPr>
            <p:nvPr/>
          </p:nvSpPr>
          <p:spPr bwMode="auto">
            <a:xfrm>
              <a:off x="5220" y="1833"/>
              <a:ext cx="14" cy="29"/>
            </a:xfrm>
            <a:custGeom>
              <a:avLst/>
              <a:gdLst>
                <a:gd name="T0" fmla="*/ 40 w 45"/>
                <a:gd name="T1" fmla="*/ 90 h 90"/>
                <a:gd name="T2" fmla="*/ 42 w 45"/>
                <a:gd name="T3" fmla="*/ 80 h 90"/>
                <a:gd name="T4" fmla="*/ 43 w 45"/>
                <a:gd name="T5" fmla="*/ 71 h 90"/>
                <a:gd name="T6" fmla="*/ 45 w 45"/>
                <a:gd name="T7" fmla="*/ 61 h 90"/>
                <a:gd name="T8" fmla="*/ 43 w 45"/>
                <a:gd name="T9" fmla="*/ 51 h 90"/>
                <a:gd name="T10" fmla="*/ 42 w 45"/>
                <a:gd name="T11" fmla="*/ 42 h 90"/>
                <a:gd name="T12" fmla="*/ 41 w 45"/>
                <a:gd name="T13" fmla="*/ 34 h 90"/>
                <a:gd name="T14" fmla="*/ 38 w 45"/>
                <a:gd name="T15" fmla="*/ 26 h 90"/>
                <a:gd name="T16" fmla="*/ 35 w 45"/>
                <a:gd name="T17" fmla="*/ 20 h 90"/>
                <a:gd name="T18" fmla="*/ 30 w 45"/>
                <a:gd name="T19" fmla="*/ 14 h 90"/>
                <a:gd name="T20" fmla="*/ 26 w 45"/>
                <a:gd name="T21" fmla="*/ 9 h 90"/>
                <a:gd name="T22" fmla="*/ 20 w 45"/>
                <a:gd name="T23" fmla="*/ 5 h 90"/>
                <a:gd name="T24" fmla="*/ 15 w 45"/>
                <a:gd name="T25" fmla="*/ 2 h 90"/>
                <a:gd name="T26" fmla="*/ 8 w 45"/>
                <a:gd name="T27" fmla="*/ 1 h 90"/>
                <a:gd name="T28" fmla="*/ 0 w 45"/>
                <a:gd name="T29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5" h="90">
                  <a:moveTo>
                    <a:pt x="40" y="90"/>
                  </a:moveTo>
                  <a:lnTo>
                    <a:pt x="42" y="80"/>
                  </a:lnTo>
                  <a:lnTo>
                    <a:pt x="43" y="71"/>
                  </a:lnTo>
                  <a:lnTo>
                    <a:pt x="45" y="61"/>
                  </a:lnTo>
                  <a:lnTo>
                    <a:pt x="43" y="51"/>
                  </a:lnTo>
                  <a:lnTo>
                    <a:pt x="42" y="42"/>
                  </a:lnTo>
                  <a:lnTo>
                    <a:pt x="41" y="34"/>
                  </a:lnTo>
                  <a:lnTo>
                    <a:pt x="38" y="26"/>
                  </a:lnTo>
                  <a:lnTo>
                    <a:pt x="35" y="20"/>
                  </a:lnTo>
                  <a:lnTo>
                    <a:pt x="30" y="14"/>
                  </a:lnTo>
                  <a:lnTo>
                    <a:pt x="26" y="9"/>
                  </a:lnTo>
                  <a:lnTo>
                    <a:pt x="20" y="5"/>
                  </a:lnTo>
                  <a:lnTo>
                    <a:pt x="15" y="2"/>
                  </a:lnTo>
                  <a:lnTo>
                    <a:pt x="8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21" name="Line 3309"/>
            <p:cNvSpPr>
              <a:spLocks noChangeShapeType="1"/>
            </p:cNvSpPr>
            <p:nvPr/>
          </p:nvSpPr>
          <p:spPr bwMode="auto">
            <a:xfrm flipH="1">
              <a:off x="5229" y="1862"/>
              <a:ext cx="5" cy="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22" name="Freeform 3310"/>
            <p:cNvSpPr>
              <a:spLocks/>
            </p:cNvSpPr>
            <p:nvPr/>
          </p:nvSpPr>
          <p:spPr bwMode="auto">
            <a:xfrm>
              <a:off x="5202" y="1875"/>
              <a:ext cx="27" cy="29"/>
            </a:xfrm>
            <a:custGeom>
              <a:avLst/>
              <a:gdLst>
                <a:gd name="T0" fmla="*/ 0 w 87"/>
                <a:gd name="T1" fmla="*/ 90 h 90"/>
                <a:gd name="T2" fmla="*/ 6 w 87"/>
                <a:gd name="T3" fmla="*/ 89 h 90"/>
                <a:gd name="T4" fmla="*/ 14 w 87"/>
                <a:gd name="T5" fmla="*/ 88 h 90"/>
                <a:gd name="T6" fmla="*/ 22 w 87"/>
                <a:gd name="T7" fmla="*/ 85 h 90"/>
                <a:gd name="T8" fmla="*/ 30 w 87"/>
                <a:gd name="T9" fmla="*/ 81 h 90"/>
                <a:gd name="T10" fmla="*/ 37 w 87"/>
                <a:gd name="T11" fmla="*/ 76 h 90"/>
                <a:gd name="T12" fmla="*/ 44 w 87"/>
                <a:gd name="T13" fmla="*/ 70 h 90"/>
                <a:gd name="T14" fmla="*/ 52 w 87"/>
                <a:gd name="T15" fmla="*/ 64 h 90"/>
                <a:gd name="T16" fmla="*/ 58 w 87"/>
                <a:gd name="T17" fmla="*/ 56 h 90"/>
                <a:gd name="T18" fmla="*/ 64 w 87"/>
                <a:gd name="T19" fmla="*/ 48 h 90"/>
                <a:gd name="T20" fmla="*/ 70 w 87"/>
                <a:gd name="T21" fmla="*/ 39 h 90"/>
                <a:gd name="T22" fmla="*/ 75 w 87"/>
                <a:gd name="T23" fmla="*/ 29 h 90"/>
                <a:gd name="T24" fmla="*/ 79 w 87"/>
                <a:gd name="T25" fmla="*/ 21 h 90"/>
                <a:gd name="T26" fmla="*/ 84 w 87"/>
                <a:gd name="T27" fmla="*/ 11 h 90"/>
                <a:gd name="T28" fmla="*/ 87 w 87"/>
                <a:gd name="T29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7" h="90">
                  <a:moveTo>
                    <a:pt x="0" y="90"/>
                  </a:moveTo>
                  <a:lnTo>
                    <a:pt x="6" y="89"/>
                  </a:lnTo>
                  <a:lnTo>
                    <a:pt x="14" y="88"/>
                  </a:lnTo>
                  <a:lnTo>
                    <a:pt x="22" y="85"/>
                  </a:lnTo>
                  <a:lnTo>
                    <a:pt x="30" y="81"/>
                  </a:lnTo>
                  <a:lnTo>
                    <a:pt x="37" y="76"/>
                  </a:lnTo>
                  <a:lnTo>
                    <a:pt x="44" y="70"/>
                  </a:lnTo>
                  <a:lnTo>
                    <a:pt x="52" y="64"/>
                  </a:lnTo>
                  <a:lnTo>
                    <a:pt x="58" y="56"/>
                  </a:lnTo>
                  <a:lnTo>
                    <a:pt x="64" y="48"/>
                  </a:lnTo>
                  <a:lnTo>
                    <a:pt x="70" y="39"/>
                  </a:lnTo>
                  <a:lnTo>
                    <a:pt x="75" y="29"/>
                  </a:lnTo>
                  <a:lnTo>
                    <a:pt x="79" y="21"/>
                  </a:lnTo>
                  <a:lnTo>
                    <a:pt x="84" y="11"/>
                  </a:lnTo>
                  <a:lnTo>
                    <a:pt x="87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23" name="Line 3311"/>
            <p:cNvSpPr>
              <a:spLocks noChangeShapeType="1"/>
            </p:cNvSpPr>
            <p:nvPr/>
          </p:nvSpPr>
          <p:spPr bwMode="auto">
            <a:xfrm flipH="1">
              <a:off x="5182" y="1904"/>
              <a:ext cx="2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24" name="Line 3312"/>
            <p:cNvSpPr>
              <a:spLocks noChangeShapeType="1"/>
            </p:cNvSpPr>
            <p:nvPr/>
          </p:nvSpPr>
          <p:spPr bwMode="auto">
            <a:xfrm flipV="1">
              <a:off x="5252" y="1775"/>
              <a:ext cx="73" cy="1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25" name="Freeform 3313"/>
            <p:cNvSpPr>
              <a:spLocks/>
            </p:cNvSpPr>
            <p:nvPr/>
          </p:nvSpPr>
          <p:spPr bwMode="auto">
            <a:xfrm>
              <a:off x="5330" y="1775"/>
              <a:ext cx="49" cy="100"/>
            </a:xfrm>
            <a:custGeom>
              <a:avLst/>
              <a:gdLst>
                <a:gd name="T0" fmla="*/ 147 w 157"/>
                <a:gd name="T1" fmla="*/ 0 h 315"/>
                <a:gd name="T2" fmla="*/ 0 w 157"/>
                <a:gd name="T3" fmla="*/ 315 h 315"/>
                <a:gd name="T4" fmla="*/ 157 w 157"/>
                <a:gd name="T5" fmla="*/ 315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7" h="315">
                  <a:moveTo>
                    <a:pt x="147" y="0"/>
                  </a:moveTo>
                  <a:lnTo>
                    <a:pt x="0" y="315"/>
                  </a:lnTo>
                  <a:lnTo>
                    <a:pt x="157" y="31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26" name="Line 3314"/>
            <p:cNvSpPr>
              <a:spLocks noChangeShapeType="1"/>
            </p:cNvSpPr>
            <p:nvPr/>
          </p:nvSpPr>
          <p:spPr bwMode="auto">
            <a:xfrm flipH="1">
              <a:off x="5357" y="1846"/>
              <a:ext cx="15" cy="5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23827" name="Group 3315"/>
          <p:cNvGrpSpPr>
            <a:grpSpLocks/>
          </p:cNvGrpSpPr>
          <p:nvPr/>
        </p:nvGrpSpPr>
        <p:grpSpPr bwMode="auto">
          <a:xfrm>
            <a:off x="4168775" y="2601913"/>
            <a:ext cx="2195513" cy="485775"/>
            <a:chOff x="2626" y="1639"/>
            <a:chExt cx="1383" cy="306"/>
          </a:xfrm>
        </p:grpSpPr>
        <p:sp>
          <p:nvSpPr>
            <p:cNvPr id="323828" name="Line 3316"/>
            <p:cNvSpPr>
              <a:spLocks noChangeShapeType="1"/>
            </p:cNvSpPr>
            <p:nvPr/>
          </p:nvSpPr>
          <p:spPr bwMode="auto">
            <a:xfrm>
              <a:off x="3703" y="1639"/>
              <a:ext cx="306" cy="30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29" name="Line 3317"/>
            <p:cNvSpPr>
              <a:spLocks noChangeShapeType="1"/>
            </p:cNvSpPr>
            <p:nvPr/>
          </p:nvSpPr>
          <p:spPr bwMode="auto">
            <a:xfrm flipH="1">
              <a:off x="2626" y="1945"/>
              <a:ext cx="138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30" name="Line 3318"/>
            <p:cNvSpPr>
              <a:spLocks noChangeShapeType="1"/>
            </p:cNvSpPr>
            <p:nvPr/>
          </p:nvSpPr>
          <p:spPr bwMode="auto">
            <a:xfrm>
              <a:off x="2758" y="1880"/>
              <a:ext cx="20" cy="3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31" name="Line 3319"/>
            <p:cNvSpPr>
              <a:spLocks noChangeShapeType="1"/>
            </p:cNvSpPr>
            <p:nvPr/>
          </p:nvSpPr>
          <p:spPr bwMode="auto">
            <a:xfrm flipH="1">
              <a:off x="2704" y="1880"/>
              <a:ext cx="32" cy="4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32" name="Freeform 3320"/>
            <p:cNvSpPr>
              <a:spLocks/>
            </p:cNvSpPr>
            <p:nvPr/>
          </p:nvSpPr>
          <p:spPr bwMode="auto">
            <a:xfrm>
              <a:off x="2733" y="1866"/>
              <a:ext cx="16" cy="61"/>
            </a:xfrm>
            <a:custGeom>
              <a:avLst/>
              <a:gdLst>
                <a:gd name="T0" fmla="*/ 48 w 48"/>
                <a:gd name="T1" fmla="*/ 0 h 185"/>
                <a:gd name="T2" fmla="*/ 48 w 48"/>
                <a:gd name="T3" fmla="*/ 185 h 185"/>
                <a:gd name="T4" fmla="*/ 0 w 48"/>
                <a:gd name="T5" fmla="*/ 125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8" h="185">
                  <a:moveTo>
                    <a:pt x="48" y="0"/>
                  </a:moveTo>
                  <a:lnTo>
                    <a:pt x="48" y="185"/>
                  </a:lnTo>
                  <a:lnTo>
                    <a:pt x="0" y="12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33" name="Line 3321"/>
            <p:cNvSpPr>
              <a:spLocks noChangeShapeType="1"/>
            </p:cNvSpPr>
            <p:nvPr/>
          </p:nvSpPr>
          <p:spPr bwMode="auto">
            <a:xfrm>
              <a:off x="2760" y="1849"/>
              <a:ext cx="11" cy="2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34" name="Line 3322"/>
            <p:cNvSpPr>
              <a:spLocks noChangeShapeType="1"/>
            </p:cNvSpPr>
            <p:nvPr/>
          </p:nvSpPr>
          <p:spPr bwMode="auto">
            <a:xfrm flipV="1">
              <a:off x="2720" y="1864"/>
              <a:ext cx="45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35" name="Line 3323"/>
            <p:cNvSpPr>
              <a:spLocks noChangeShapeType="1"/>
            </p:cNvSpPr>
            <p:nvPr/>
          </p:nvSpPr>
          <p:spPr bwMode="auto">
            <a:xfrm flipH="1">
              <a:off x="2727" y="1828"/>
              <a:ext cx="38" cy="4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36" name="Line 3324"/>
            <p:cNvSpPr>
              <a:spLocks noChangeShapeType="1"/>
            </p:cNvSpPr>
            <p:nvPr/>
          </p:nvSpPr>
          <p:spPr bwMode="auto">
            <a:xfrm flipV="1">
              <a:off x="2722" y="1842"/>
              <a:ext cx="29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37" name="Line 3325"/>
            <p:cNvSpPr>
              <a:spLocks noChangeShapeType="1"/>
            </p:cNvSpPr>
            <p:nvPr/>
          </p:nvSpPr>
          <p:spPr bwMode="auto">
            <a:xfrm flipH="1">
              <a:off x="2727" y="1820"/>
              <a:ext cx="22" cy="2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38" name="Line 3326"/>
            <p:cNvSpPr>
              <a:spLocks noChangeShapeType="1"/>
            </p:cNvSpPr>
            <p:nvPr/>
          </p:nvSpPr>
          <p:spPr bwMode="auto">
            <a:xfrm>
              <a:off x="2745" y="1770"/>
              <a:ext cx="0" cy="4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39" name="Line 3327"/>
            <p:cNvSpPr>
              <a:spLocks noChangeShapeType="1"/>
            </p:cNvSpPr>
            <p:nvPr/>
          </p:nvSpPr>
          <p:spPr bwMode="auto">
            <a:xfrm flipV="1">
              <a:off x="2727" y="1791"/>
              <a:ext cx="31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40" name="Line 3328"/>
            <p:cNvSpPr>
              <a:spLocks noChangeShapeType="1"/>
            </p:cNvSpPr>
            <p:nvPr/>
          </p:nvSpPr>
          <p:spPr bwMode="auto">
            <a:xfrm flipH="1">
              <a:off x="2724" y="1811"/>
              <a:ext cx="43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41" name="Line 3329"/>
            <p:cNvSpPr>
              <a:spLocks noChangeShapeType="1"/>
            </p:cNvSpPr>
            <p:nvPr/>
          </p:nvSpPr>
          <p:spPr bwMode="auto">
            <a:xfrm flipH="1">
              <a:off x="2765" y="1759"/>
              <a:ext cx="2" cy="5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42" name="Line 3330"/>
            <p:cNvSpPr>
              <a:spLocks noChangeShapeType="1"/>
            </p:cNvSpPr>
            <p:nvPr/>
          </p:nvSpPr>
          <p:spPr bwMode="auto">
            <a:xfrm flipV="1">
              <a:off x="2722" y="1766"/>
              <a:ext cx="43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43" name="Line 3331"/>
            <p:cNvSpPr>
              <a:spLocks noChangeShapeType="1"/>
            </p:cNvSpPr>
            <p:nvPr/>
          </p:nvSpPr>
          <p:spPr bwMode="auto">
            <a:xfrm>
              <a:off x="2722" y="1759"/>
              <a:ext cx="2" cy="6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44" name="Line 3332"/>
            <p:cNvSpPr>
              <a:spLocks noChangeShapeType="1"/>
            </p:cNvSpPr>
            <p:nvPr/>
          </p:nvSpPr>
          <p:spPr bwMode="auto">
            <a:xfrm flipV="1">
              <a:off x="2675" y="1873"/>
              <a:ext cx="36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45" name="Line 3333"/>
            <p:cNvSpPr>
              <a:spLocks noChangeShapeType="1"/>
            </p:cNvSpPr>
            <p:nvPr/>
          </p:nvSpPr>
          <p:spPr bwMode="auto">
            <a:xfrm>
              <a:off x="2707" y="1860"/>
              <a:ext cx="9" cy="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46" name="Line 3334"/>
            <p:cNvSpPr>
              <a:spLocks noChangeShapeType="1"/>
            </p:cNvSpPr>
            <p:nvPr/>
          </p:nvSpPr>
          <p:spPr bwMode="auto">
            <a:xfrm>
              <a:off x="2695" y="1759"/>
              <a:ext cx="0" cy="12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47" name="Line 3335"/>
            <p:cNvSpPr>
              <a:spLocks noChangeShapeType="1"/>
            </p:cNvSpPr>
            <p:nvPr/>
          </p:nvSpPr>
          <p:spPr bwMode="auto">
            <a:xfrm flipH="1">
              <a:off x="2682" y="1837"/>
              <a:ext cx="31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48" name="Line 3336"/>
            <p:cNvSpPr>
              <a:spLocks noChangeShapeType="1"/>
            </p:cNvSpPr>
            <p:nvPr/>
          </p:nvSpPr>
          <p:spPr bwMode="auto">
            <a:xfrm flipH="1">
              <a:off x="2709" y="1797"/>
              <a:ext cx="4" cy="4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49" name="Line 3337"/>
            <p:cNvSpPr>
              <a:spLocks noChangeShapeType="1"/>
            </p:cNvSpPr>
            <p:nvPr/>
          </p:nvSpPr>
          <p:spPr bwMode="auto">
            <a:xfrm flipV="1">
              <a:off x="2682" y="1802"/>
              <a:ext cx="29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50" name="Line 3338"/>
            <p:cNvSpPr>
              <a:spLocks noChangeShapeType="1"/>
            </p:cNvSpPr>
            <p:nvPr/>
          </p:nvSpPr>
          <p:spPr bwMode="auto">
            <a:xfrm>
              <a:off x="2682" y="1795"/>
              <a:ext cx="0" cy="6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51" name="Line 3339"/>
            <p:cNvSpPr>
              <a:spLocks noChangeShapeType="1"/>
            </p:cNvSpPr>
            <p:nvPr/>
          </p:nvSpPr>
          <p:spPr bwMode="auto">
            <a:xfrm flipH="1">
              <a:off x="2805" y="1764"/>
              <a:ext cx="24" cy="6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52" name="Line 3340"/>
            <p:cNvSpPr>
              <a:spLocks noChangeShapeType="1"/>
            </p:cNvSpPr>
            <p:nvPr/>
          </p:nvSpPr>
          <p:spPr bwMode="auto">
            <a:xfrm flipV="1">
              <a:off x="2803" y="1884"/>
              <a:ext cx="40" cy="2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53" name="Line 3341"/>
            <p:cNvSpPr>
              <a:spLocks noChangeShapeType="1"/>
            </p:cNvSpPr>
            <p:nvPr/>
          </p:nvSpPr>
          <p:spPr bwMode="auto">
            <a:xfrm flipV="1">
              <a:off x="2807" y="1855"/>
              <a:ext cx="36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54" name="Line 3342"/>
            <p:cNvSpPr>
              <a:spLocks noChangeShapeType="1"/>
            </p:cNvSpPr>
            <p:nvPr/>
          </p:nvSpPr>
          <p:spPr bwMode="auto">
            <a:xfrm flipH="1">
              <a:off x="2812" y="1804"/>
              <a:ext cx="31" cy="6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55" name="Line 3343"/>
            <p:cNvSpPr>
              <a:spLocks noChangeShapeType="1"/>
            </p:cNvSpPr>
            <p:nvPr/>
          </p:nvSpPr>
          <p:spPr bwMode="auto">
            <a:xfrm flipV="1">
              <a:off x="2803" y="1815"/>
              <a:ext cx="31" cy="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56" name="Line 3344"/>
            <p:cNvSpPr>
              <a:spLocks noChangeShapeType="1"/>
            </p:cNvSpPr>
            <p:nvPr/>
          </p:nvSpPr>
          <p:spPr bwMode="auto">
            <a:xfrm>
              <a:off x="2872" y="1764"/>
              <a:ext cx="7" cy="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57" name="Line 3345"/>
            <p:cNvSpPr>
              <a:spLocks noChangeShapeType="1"/>
            </p:cNvSpPr>
            <p:nvPr/>
          </p:nvSpPr>
          <p:spPr bwMode="auto">
            <a:xfrm flipV="1">
              <a:off x="2850" y="1808"/>
              <a:ext cx="53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58" name="Freeform 3346"/>
            <p:cNvSpPr>
              <a:spLocks/>
            </p:cNvSpPr>
            <p:nvPr/>
          </p:nvSpPr>
          <p:spPr bwMode="auto">
            <a:xfrm>
              <a:off x="2856" y="1831"/>
              <a:ext cx="47" cy="94"/>
            </a:xfrm>
            <a:custGeom>
              <a:avLst/>
              <a:gdLst>
                <a:gd name="T0" fmla="*/ 0 w 148"/>
                <a:gd name="T1" fmla="*/ 0 h 292"/>
                <a:gd name="T2" fmla="*/ 107 w 148"/>
                <a:gd name="T3" fmla="*/ 292 h 292"/>
                <a:gd name="T4" fmla="*/ 148 w 148"/>
                <a:gd name="T5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8" h="292">
                  <a:moveTo>
                    <a:pt x="0" y="0"/>
                  </a:moveTo>
                  <a:lnTo>
                    <a:pt x="107" y="292"/>
                  </a:lnTo>
                  <a:lnTo>
                    <a:pt x="148" y="29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59" name="Freeform 3347"/>
            <p:cNvSpPr>
              <a:spLocks/>
            </p:cNvSpPr>
            <p:nvPr/>
          </p:nvSpPr>
          <p:spPr bwMode="auto">
            <a:xfrm>
              <a:off x="2829" y="1820"/>
              <a:ext cx="61" cy="107"/>
            </a:xfrm>
            <a:custGeom>
              <a:avLst/>
              <a:gdLst>
                <a:gd name="T0" fmla="*/ 190 w 190"/>
                <a:gd name="T1" fmla="*/ 0 h 334"/>
                <a:gd name="T2" fmla="*/ 137 w 190"/>
                <a:gd name="T3" fmla="*/ 167 h 334"/>
                <a:gd name="T4" fmla="*/ 83 w 190"/>
                <a:gd name="T5" fmla="*/ 256 h 334"/>
                <a:gd name="T6" fmla="*/ 0 w 190"/>
                <a:gd name="T7" fmla="*/ 334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0" h="334">
                  <a:moveTo>
                    <a:pt x="190" y="0"/>
                  </a:moveTo>
                  <a:lnTo>
                    <a:pt x="137" y="167"/>
                  </a:lnTo>
                  <a:lnTo>
                    <a:pt x="83" y="256"/>
                  </a:lnTo>
                  <a:lnTo>
                    <a:pt x="0" y="33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60" name="Line 3348"/>
            <p:cNvSpPr>
              <a:spLocks noChangeShapeType="1"/>
            </p:cNvSpPr>
            <p:nvPr/>
          </p:nvSpPr>
          <p:spPr bwMode="auto">
            <a:xfrm flipH="1">
              <a:off x="2926" y="1844"/>
              <a:ext cx="35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61" name="Line 3349"/>
            <p:cNvSpPr>
              <a:spLocks noChangeShapeType="1"/>
            </p:cNvSpPr>
            <p:nvPr/>
          </p:nvSpPr>
          <p:spPr bwMode="auto">
            <a:xfrm flipH="1">
              <a:off x="2930" y="1791"/>
              <a:ext cx="27" cy="6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62" name="Line 3350"/>
            <p:cNvSpPr>
              <a:spLocks noChangeShapeType="1"/>
            </p:cNvSpPr>
            <p:nvPr/>
          </p:nvSpPr>
          <p:spPr bwMode="auto">
            <a:xfrm flipV="1">
              <a:off x="2921" y="1806"/>
              <a:ext cx="29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63" name="Line 3351"/>
            <p:cNvSpPr>
              <a:spLocks noChangeShapeType="1"/>
            </p:cNvSpPr>
            <p:nvPr/>
          </p:nvSpPr>
          <p:spPr bwMode="auto">
            <a:xfrm flipV="1">
              <a:off x="2926" y="1878"/>
              <a:ext cx="38" cy="2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64" name="Line 3352"/>
            <p:cNvSpPr>
              <a:spLocks noChangeShapeType="1"/>
            </p:cNvSpPr>
            <p:nvPr/>
          </p:nvSpPr>
          <p:spPr bwMode="auto">
            <a:xfrm flipH="1">
              <a:off x="2926" y="1759"/>
              <a:ext cx="22" cy="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65" name="Line 3353"/>
            <p:cNvSpPr>
              <a:spLocks noChangeShapeType="1"/>
            </p:cNvSpPr>
            <p:nvPr/>
          </p:nvSpPr>
          <p:spPr bwMode="auto">
            <a:xfrm flipV="1">
              <a:off x="2981" y="1786"/>
              <a:ext cx="27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66" name="Freeform 3354"/>
            <p:cNvSpPr>
              <a:spLocks/>
            </p:cNvSpPr>
            <p:nvPr/>
          </p:nvSpPr>
          <p:spPr bwMode="auto">
            <a:xfrm>
              <a:off x="2957" y="1782"/>
              <a:ext cx="53" cy="91"/>
            </a:xfrm>
            <a:custGeom>
              <a:avLst/>
              <a:gdLst>
                <a:gd name="T0" fmla="*/ 172 w 172"/>
                <a:gd name="T1" fmla="*/ 0 h 291"/>
                <a:gd name="T2" fmla="*/ 119 w 172"/>
                <a:gd name="T3" fmla="*/ 142 h 291"/>
                <a:gd name="T4" fmla="*/ 0 w 172"/>
                <a:gd name="T5" fmla="*/ 291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2" h="291">
                  <a:moveTo>
                    <a:pt x="172" y="0"/>
                  </a:moveTo>
                  <a:lnTo>
                    <a:pt x="119" y="142"/>
                  </a:lnTo>
                  <a:lnTo>
                    <a:pt x="0" y="29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67" name="Freeform 3355"/>
            <p:cNvSpPr>
              <a:spLocks/>
            </p:cNvSpPr>
            <p:nvPr/>
          </p:nvSpPr>
          <p:spPr bwMode="auto">
            <a:xfrm>
              <a:off x="2977" y="1802"/>
              <a:ext cx="54" cy="60"/>
            </a:xfrm>
            <a:custGeom>
              <a:avLst/>
              <a:gdLst>
                <a:gd name="T0" fmla="*/ 0 w 172"/>
                <a:gd name="T1" fmla="*/ 0 h 191"/>
                <a:gd name="T2" fmla="*/ 131 w 172"/>
                <a:gd name="T3" fmla="*/ 191 h 191"/>
                <a:gd name="T4" fmla="*/ 172 w 172"/>
                <a:gd name="T5" fmla="*/ 19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2" h="191">
                  <a:moveTo>
                    <a:pt x="0" y="0"/>
                  </a:moveTo>
                  <a:lnTo>
                    <a:pt x="131" y="191"/>
                  </a:lnTo>
                  <a:lnTo>
                    <a:pt x="172" y="19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68" name="Line 3356"/>
            <p:cNvSpPr>
              <a:spLocks noChangeShapeType="1"/>
            </p:cNvSpPr>
            <p:nvPr/>
          </p:nvSpPr>
          <p:spPr bwMode="auto">
            <a:xfrm>
              <a:off x="2984" y="1862"/>
              <a:ext cx="20" cy="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69" name="Line 3357"/>
            <p:cNvSpPr>
              <a:spLocks noChangeShapeType="1"/>
            </p:cNvSpPr>
            <p:nvPr/>
          </p:nvSpPr>
          <p:spPr bwMode="auto">
            <a:xfrm flipH="1" flipV="1">
              <a:off x="2981" y="1898"/>
              <a:ext cx="23" cy="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70" name="Freeform 3358"/>
            <p:cNvSpPr>
              <a:spLocks/>
            </p:cNvSpPr>
            <p:nvPr/>
          </p:nvSpPr>
          <p:spPr bwMode="auto">
            <a:xfrm>
              <a:off x="2961" y="1759"/>
              <a:ext cx="29" cy="72"/>
            </a:xfrm>
            <a:custGeom>
              <a:avLst/>
              <a:gdLst>
                <a:gd name="T0" fmla="*/ 90 w 90"/>
                <a:gd name="T1" fmla="*/ 0 h 226"/>
                <a:gd name="T2" fmla="*/ 53 w 90"/>
                <a:gd name="T3" fmla="*/ 101 h 226"/>
                <a:gd name="T4" fmla="*/ 0 w 90"/>
                <a:gd name="T5" fmla="*/ 226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0" h="226">
                  <a:moveTo>
                    <a:pt x="90" y="0"/>
                  </a:moveTo>
                  <a:lnTo>
                    <a:pt x="53" y="101"/>
                  </a:lnTo>
                  <a:lnTo>
                    <a:pt x="0" y="22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71" name="Line 3359"/>
            <p:cNvSpPr>
              <a:spLocks noChangeShapeType="1"/>
            </p:cNvSpPr>
            <p:nvPr/>
          </p:nvSpPr>
          <p:spPr bwMode="auto">
            <a:xfrm flipV="1">
              <a:off x="3107" y="1831"/>
              <a:ext cx="33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72" name="Line 3360"/>
            <p:cNvSpPr>
              <a:spLocks noChangeShapeType="1"/>
            </p:cNvSpPr>
            <p:nvPr/>
          </p:nvSpPr>
          <p:spPr bwMode="auto">
            <a:xfrm>
              <a:off x="3107" y="1759"/>
              <a:ext cx="0" cy="15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73" name="Line 3361"/>
            <p:cNvSpPr>
              <a:spLocks noChangeShapeType="1"/>
            </p:cNvSpPr>
            <p:nvPr/>
          </p:nvSpPr>
          <p:spPr bwMode="auto">
            <a:xfrm flipV="1">
              <a:off x="3077" y="1811"/>
              <a:ext cx="0" cy="10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74" name="Line 3362"/>
            <p:cNvSpPr>
              <a:spLocks noChangeShapeType="1"/>
            </p:cNvSpPr>
            <p:nvPr/>
          </p:nvSpPr>
          <p:spPr bwMode="auto">
            <a:xfrm flipV="1">
              <a:off x="3051" y="1904"/>
              <a:ext cx="100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75" name="Line 3363"/>
            <p:cNvSpPr>
              <a:spLocks noChangeShapeType="1"/>
            </p:cNvSpPr>
            <p:nvPr/>
          </p:nvSpPr>
          <p:spPr bwMode="auto">
            <a:xfrm flipH="1">
              <a:off x="3176" y="1851"/>
              <a:ext cx="36" cy="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76" name="Line 3364"/>
            <p:cNvSpPr>
              <a:spLocks noChangeShapeType="1"/>
            </p:cNvSpPr>
            <p:nvPr/>
          </p:nvSpPr>
          <p:spPr bwMode="auto">
            <a:xfrm flipH="1">
              <a:off x="3180" y="1797"/>
              <a:ext cx="29" cy="6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77" name="Line 3365"/>
            <p:cNvSpPr>
              <a:spLocks noChangeShapeType="1"/>
            </p:cNvSpPr>
            <p:nvPr/>
          </p:nvSpPr>
          <p:spPr bwMode="auto">
            <a:xfrm flipV="1">
              <a:off x="3171" y="1813"/>
              <a:ext cx="29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78" name="Line 3366"/>
            <p:cNvSpPr>
              <a:spLocks noChangeShapeType="1"/>
            </p:cNvSpPr>
            <p:nvPr/>
          </p:nvSpPr>
          <p:spPr bwMode="auto">
            <a:xfrm flipV="1">
              <a:off x="3176" y="1878"/>
              <a:ext cx="38" cy="2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79" name="Line 3367"/>
            <p:cNvSpPr>
              <a:spLocks noChangeShapeType="1"/>
            </p:cNvSpPr>
            <p:nvPr/>
          </p:nvSpPr>
          <p:spPr bwMode="auto">
            <a:xfrm flipH="1">
              <a:off x="3176" y="1766"/>
              <a:ext cx="22" cy="5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80" name="Line 3368"/>
            <p:cNvSpPr>
              <a:spLocks noChangeShapeType="1"/>
            </p:cNvSpPr>
            <p:nvPr/>
          </p:nvSpPr>
          <p:spPr bwMode="auto">
            <a:xfrm flipV="1">
              <a:off x="3220" y="1797"/>
              <a:ext cx="41" cy="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81" name="Line 3369"/>
            <p:cNvSpPr>
              <a:spLocks noChangeShapeType="1"/>
            </p:cNvSpPr>
            <p:nvPr/>
          </p:nvSpPr>
          <p:spPr bwMode="auto">
            <a:xfrm flipV="1">
              <a:off x="3218" y="1828"/>
              <a:ext cx="47" cy="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82" name="Freeform 3370"/>
            <p:cNvSpPr>
              <a:spLocks/>
            </p:cNvSpPr>
            <p:nvPr/>
          </p:nvSpPr>
          <p:spPr bwMode="auto">
            <a:xfrm>
              <a:off x="3250" y="1884"/>
              <a:ext cx="26" cy="38"/>
            </a:xfrm>
            <a:custGeom>
              <a:avLst/>
              <a:gdLst>
                <a:gd name="T0" fmla="*/ 0 w 82"/>
                <a:gd name="T1" fmla="*/ 6 h 120"/>
                <a:gd name="T2" fmla="*/ 82 w 82"/>
                <a:gd name="T3" fmla="*/ 120 h 120"/>
                <a:gd name="T4" fmla="*/ 82 w 82"/>
                <a:gd name="T5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2" h="120">
                  <a:moveTo>
                    <a:pt x="0" y="6"/>
                  </a:moveTo>
                  <a:lnTo>
                    <a:pt x="82" y="120"/>
                  </a:lnTo>
                  <a:lnTo>
                    <a:pt x="82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83" name="Line 3371"/>
            <p:cNvSpPr>
              <a:spLocks noChangeShapeType="1"/>
            </p:cNvSpPr>
            <p:nvPr/>
          </p:nvSpPr>
          <p:spPr bwMode="auto">
            <a:xfrm>
              <a:off x="3247" y="1768"/>
              <a:ext cx="14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84" name="Freeform 3372"/>
            <p:cNvSpPr>
              <a:spLocks/>
            </p:cNvSpPr>
            <p:nvPr/>
          </p:nvSpPr>
          <p:spPr bwMode="auto">
            <a:xfrm>
              <a:off x="3232" y="1759"/>
              <a:ext cx="18" cy="128"/>
            </a:xfrm>
            <a:custGeom>
              <a:avLst/>
              <a:gdLst>
                <a:gd name="T0" fmla="*/ 0 w 60"/>
                <a:gd name="T1" fmla="*/ 0 h 399"/>
                <a:gd name="T2" fmla="*/ 18 w 60"/>
                <a:gd name="T3" fmla="*/ 274 h 399"/>
                <a:gd name="T4" fmla="*/ 60 w 60"/>
                <a:gd name="T5" fmla="*/ 399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" h="399">
                  <a:moveTo>
                    <a:pt x="0" y="0"/>
                  </a:moveTo>
                  <a:lnTo>
                    <a:pt x="18" y="274"/>
                  </a:lnTo>
                  <a:lnTo>
                    <a:pt x="60" y="39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85" name="Freeform 3373"/>
            <p:cNvSpPr>
              <a:spLocks/>
            </p:cNvSpPr>
            <p:nvPr/>
          </p:nvSpPr>
          <p:spPr bwMode="auto">
            <a:xfrm>
              <a:off x="3212" y="1846"/>
              <a:ext cx="51" cy="67"/>
            </a:xfrm>
            <a:custGeom>
              <a:avLst/>
              <a:gdLst>
                <a:gd name="T0" fmla="*/ 165 w 165"/>
                <a:gd name="T1" fmla="*/ 0 h 209"/>
                <a:gd name="T2" fmla="*/ 112 w 165"/>
                <a:gd name="T3" fmla="*/ 89 h 209"/>
                <a:gd name="T4" fmla="*/ 0 w 165"/>
                <a:gd name="T5" fmla="*/ 209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5" h="209">
                  <a:moveTo>
                    <a:pt x="165" y="0"/>
                  </a:moveTo>
                  <a:lnTo>
                    <a:pt x="112" y="89"/>
                  </a:lnTo>
                  <a:lnTo>
                    <a:pt x="0" y="20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86" name="Line 3374"/>
            <p:cNvSpPr>
              <a:spLocks noChangeShapeType="1"/>
            </p:cNvSpPr>
            <p:nvPr/>
          </p:nvSpPr>
          <p:spPr bwMode="auto">
            <a:xfrm flipV="1">
              <a:off x="3339" y="1835"/>
              <a:ext cx="29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87" name="Line 3375"/>
            <p:cNvSpPr>
              <a:spLocks noChangeShapeType="1"/>
            </p:cNvSpPr>
            <p:nvPr/>
          </p:nvSpPr>
          <p:spPr bwMode="auto">
            <a:xfrm flipV="1">
              <a:off x="3390" y="1826"/>
              <a:ext cx="3" cy="9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88" name="Line 3376"/>
            <p:cNvSpPr>
              <a:spLocks noChangeShapeType="1"/>
            </p:cNvSpPr>
            <p:nvPr/>
          </p:nvSpPr>
          <p:spPr bwMode="auto">
            <a:xfrm flipV="1">
              <a:off x="3314" y="1902"/>
              <a:ext cx="76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89" name="Line 3377"/>
            <p:cNvSpPr>
              <a:spLocks noChangeShapeType="1"/>
            </p:cNvSpPr>
            <p:nvPr/>
          </p:nvSpPr>
          <p:spPr bwMode="auto">
            <a:xfrm>
              <a:off x="3312" y="1833"/>
              <a:ext cx="2" cy="8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90" name="Line 3378"/>
            <p:cNvSpPr>
              <a:spLocks noChangeShapeType="1"/>
            </p:cNvSpPr>
            <p:nvPr/>
          </p:nvSpPr>
          <p:spPr bwMode="auto">
            <a:xfrm>
              <a:off x="3352" y="1808"/>
              <a:ext cx="0" cy="6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91" name="Line 3379"/>
            <p:cNvSpPr>
              <a:spLocks noChangeShapeType="1"/>
            </p:cNvSpPr>
            <p:nvPr/>
          </p:nvSpPr>
          <p:spPr bwMode="auto">
            <a:xfrm flipH="1">
              <a:off x="3330" y="1804"/>
              <a:ext cx="45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92" name="Line 3380"/>
            <p:cNvSpPr>
              <a:spLocks noChangeShapeType="1"/>
            </p:cNvSpPr>
            <p:nvPr/>
          </p:nvSpPr>
          <p:spPr bwMode="auto">
            <a:xfrm flipV="1">
              <a:off x="3375" y="1797"/>
              <a:ext cx="0" cy="7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93" name="Line 3381"/>
            <p:cNvSpPr>
              <a:spLocks noChangeShapeType="1"/>
            </p:cNvSpPr>
            <p:nvPr/>
          </p:nvSpPr>
          <p:spPr bwMode="auto">
            <a:xfrm flipV="1">
              <a:off x="3332" y="1871"/>
              <a:ext cx="43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94" name="Line 3382"/>
            <p:cNvSpPr>
              <a:spLocks noChangeShapeType="1"/>
            </p:cNvSpPr>
            <p:nvPr/>
          </p:nvSpPr>
          <p:spPr bwMode="auto">
            <a:xfrm>
              <a:off x="3330" y="1797"/>
              <a:ext cx="2" cy="8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95" name="Line 3383"/>
            <p:cNvSpPr>
              <a:spLocks noChangeShapeType="1"/>
            </p:cNvSpPr>
            <p:nvPr/>
          </p:nvSpPr>
          <p:spPr bwMode="auto">
            <a:xfrm flipH="1">
              <a:off x="3308" y="1770"/>
              <a:ext cx="89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96" name="Line 3384"/>
            <p:cNvSpPr>
              <a:spLocks noChangeShapeType="1"/>
            </p:cNvSpPr>
            <p:nvPr/>
          </p:nvSpPr>
          <p:spPr bwMode="auto">
            <a:xfrm flipV="1">
              <a:off x="3518" y="1779"/>
              <a:ext cx="2" cy="1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97" name="Line 3385"/>
            <p:cNvSpPr>
              <a:spLocks noChangeShapeType="1"/>
            </p:cNvSpPr>
            <p:nvPr/>
          </p:nvSpPr>
          <p:spPr bwMode="auto">
            <a:xfrm>
              <a:off x="3486" y="1777"/>
              <a:ext cx="0" cy="13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98" name="Line 3386"/>
            <p:cNvSpPr>
              <a:spLocks noChangeShapeType="1"/>
            </p:cNvSpPr>
            <p:nvPr/>
          </p:nvSpPr>
          <p:spPr bwMode="auto">
            <a:xfrm>
              <a:off x="3455" y="1759"/>
              <a:ext cx="0" cy="16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899" name="Line 3387"/>
            <p:cNvSpPr>
              <a:spLocks noChangeShapeType="1"/>
            </p:cNvSpPr>
            <p:nvPr/>
          </p:nvSpPr>
          <p:spPr bwMode="auto">
            <a:xfrm flipV="1">
              <a:off x="3431" y="1824"/>
              <a:ext cx="49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00" name="Line 3388"/>
            <p:cNvSpPr>
              <a:spLocks noChangeShapeType="1"/>
            </p:cNvSpPr>
            <p:nvPr/>
          </p:nvSpPr>
          <p:spPr bwMode="auto">
            <a:xfrm flipH="1">
              <a:off x="3460" y="1784"/>
              <a:ext cx="15" cy="4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01" name="Line 3389"/>
            <p:cNvSpPr>
              <a:spLocks noChangeShapeType="1"/>
            </p:cNvSpPr>
            <p:nvPr/>
          </p:nvSpPr>
          <p:spPr bwMode="auto">
            <a:xfrm>
              <a:off x="3433" y="1786"/>
              <a:ext cx="9" cy="3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02" name="Line 3390"/>
            <p:cNvSpPr>
              <a:spLocks noChangeShapeType="1"/>
            </p:cNvSpPr>
            <p:nvPr/>
          </p:nvSpPr>
          <p:spPr bwMode="auto">
            <a:xfrm flipV="1">
              <a:off x="3486" y="1786"/>
              <a:ext cx="34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03" name="Line 3391"/>
            <p:cNvSpPr>
              <a:spLocks noChangeShapeType="1"/>
            </p:cNvSpPr>
            <p:nvPr/>
          </p:nvSpPr>
          <p:spPr bwMode="auto">
            <a:xfrm flipV="1">
              <a:off x="3486" y="1864"/>
              <a:ext cx="23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04" name="Line 3392"/>
            <p:cNvSpPr>
              <a:spLocks noChangeShapeType="1"/>
            </p:cNvSpPr>
            <p:nvPr/>
          </p:nvSpPr>
          <p:spPr bwMode="auto">
            <a:xfrm flipV="1">
              <a:off x="3469" y="1904"/>
              <a:ext cx="64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05" name="Line 3393"/>
            <p:cNvSpPr>
              <a:spLocks noChangeShapeType="1"/>
            </p:cNvSpPr>
            <p:nvPr/>
          </p:nvSpPr>
          <p:spPr bwMode="auto">
            <a:xfrm flipH="1">
              <a:off x="3426" y="1833"/>
              <a:ext cx="29" cy="6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06" name="Line 3394"/>
            <p:cNvSpPr>
              <a:spLocks noChangeShapeType="1"/>
            </p:cNvSpPr>
            <p:nvPr/>
          </p:nvSpPr>
          <p:spPr bwMode="auto">
            <a:xfrm>
              <a:off x="3455" y="1837"/>
              <a:ext cx="22" cy="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07" name="Line 3395"/>
            <p:cNvSpPr>
              <a:spLocks noChangeShapeType="1"/>
            </p:cNvSpPr>
            <p:nvPr/>
          </p:nvSpPr>
          <p:spPr bwMode="auto">
            <a:xfrm flipV="1">
              <a:off x="3486" y="1826"/>
              <a:ext cx="23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08" name="Line 3396"/>
            <p:cNvSpPr>
              <a:spLocks noChangeShapeType="1"/>
            </p:cNvSpPr>
            <p:nvPr/>
          </p:nvSpPr>
          <p:spPr bwMode="auto">
            <a:xfrm flipV="1">
              <a:off x="3569" y="1786"/>
              <a:ext cx="83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09" name="Line 3397"/>
            <p:cNvSpPr>
              <a:spLocks noChangeShapeType="1"/>
            </p:cNvSpPr>
            <p:nvPr/>
          </p:nvSpPr>
          <p:spPr bwMode="auto">
            <a:xfrm flipH="1">
              <a:off x="3567" y="1784"/>
              <a:ext cx="2" cy="3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10" name="Line 3398"/>
            <p:cNvSpPr>
              <a:spLocks noChangeShapeType="1"/>
            </p:cNvSpPr>
            <p:nvPr/>
          </p:nvSpPr>
          <p:spPr bwMode="auto">
            <a:xfrm flipH="1">
              <a:off x="3641" y="1784"/>
              <a:ext cx="13" cy="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11" name="Line 3399"/>
            <p:cNvSpPr>
              <a:spLocks noChangeShapeType="1"/>
            </p:cNvSpPr>
            <p:nvPr/>
          </p:nvSpPr>
          <p:spPr bwMode="auto">
            <a:xfrm>
              <a:off x="3600" y="1757"/>
              <a:ext cx="12" cy="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12" name="Line 3400"/>
            <p:cNvSpPr>
              <a:spLocks noChangeShapeType="1"/>
            </p:cNvSpPr>
            <p:nvPr/>
          </p:nvSpPr>
          <p:spPr bwMode="auto">
            <a:xfrm flipV="1">
              <a:off x="3560" y="1858"/>
              <a:ext cx="94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13" name="Freeform 3401"/>
            <p:cNvSpPr>
              <a:spLocks/>
            </p:cNvSpPr>
            <p:nvPr/>
          </p:nvSpPr>
          <p:spPr bwMode="auto">
            <a:xfrm>
              <a:off x="3553" y="1799"/>
              <a:ext cx="65" cy="128"/>
            </a:xfrm>
            <a:custGeom>
              <a:avLst/>
              <a:gdLst>
                <a:gd name="T0" fmla="*/ 203 w 203"/>
                <a:gd name="T1" fmla="*/ 0 h 394"/>
                <a:gd name="T2" fmla="*/ 178 w 203"/>
                <a:gd name="T3" fmla="*/ 202 h 394"/>
                <a:gd name="T4" fmla="*/ 143 w 203"/>
                <a:gd name="T5" fmla="*/ 274 h 394"/>
                <a:gd name="T6" fmla="*/ 71 w 203"/>
                <a:gd name="T7" fmla="*/ 346 h 394"/>
                <a:gd name="T8" fmla="*/ 0 w 203"/>
                <a:gd name="T9" fmla="*/ 394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3" h="394">
                  <a:moveTo>
                    <a:pt x="203" y="0"/>
                  </a:moveTo>
                  <a:lnTo>
                    <a:pt x="178" y="202"/>
                  </a:lnTo>
                  <a:lnTo>
                    <a:pt x="143" y="274"/>
                  </a:lnTo>
                  <a:lnTo>
                    <a:pt x="71" y="346"/>
                  </a:lnTo>
                  <a:lnTo>
                    <a:pt x="0" y="39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14" name="Line 3402"/>
            <p:cNvSpPr>
              <a:spLocks noChangeShapeType="1"/>
            </p:cNvSpPr>
            <p:nvPr/>
          </p:nvSpPr>
          <p:spPr bwMode="auto">
            <a:xfrm>
              <a:off x="3614" y="1882"/>
              <a:ext cx="33" cy="4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15" name="Line 3403"/>
            <p:cNvSpPr>
              <a:spLocks noChangeShapeType="1"/>
            </p:cNvSpPr>
            <p:nvPr/>
          </p:nvSpPr>
          <p:spPr bwMode="auto">
            <a:xfrm>
              <a:off x="3589" y="1808"/>
              <a:ext cx="16" cy="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16" name="Line 3404"/>
            <p:cNvSpPr>
              <a:spLocks noChangeShapeType="1"/>
            </p:cNvSpPr>
            <p:nvPr/>
          </p:nvSpPr>
          <p:spPr bwMode="auto">
            <a:xfrm>
              <a:off x="3580" y="1835"/>
              <a:ext cx="23" cy="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17" name="Line 3405"/>
            <p:cNvSpPr>
              <a:spLocks noChangeShapeType="1"/>
            </p:cNvSpPr>
            <p:nvPr/>
          </p:nvSpPr>
          <p:spPr bwMode="auto">
            <a:xfrm flipH="1">
              <a:off x="3679" y="1851"/>
              <a:ext cx="35" cy="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18" name="Line 3406"/>
            <p:cNvSpPr>
              <a:spLocks noChangeShapeType="1"/>
            </p:cNvSpPr>
            <p:nvPr/>
          </p:nvSpPr>
          <p:spPr bwMode="auto">
            <a:xfrm flipH="1">
              <a:off x="3681" y="1797"/>
              <a:ext cx="29" cy="6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19" name="Line 3407"/>
            <p:cNvSpPr>
              <a:spLocks noChangeShapeType="1"/>
            </p:cNvSpPr>
            <p:nvPr/>
          </p:nvSpPr>
          <p:spPr bwMode="auto">
            <a:xfrm flipV="1">
              <a:off x="3674" y="1813"/>
              <a:ext cx="29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20" name="Line 3408"/>
            <p:cNvSpPr>
              <a:spLocks noChangeShapeType="1"/>
            </p:cNvSpPr>
            <p:nvPr/>
          </p:nvSpPr>
          <p:spPr bwMode="auto">
            <a:xfrm flipV="1">
              <a:off x="3679" y="1878"/>
              <a:ext cx="38" cy="2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21" name="Line 3409"/>
            <p:cNvSpPr>
              <a:spLocks noChangeShapeType="1"/>
            </p:cNvSpPr>
            <p:nvPr/>
          </p:nvSpPr>
          <p:spPr bwMode="auto">
            <a:xfrm flipH="1">
              <a:off x="3679" y="1766"/>
              <a:ext cx="22" cy="5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22" name="Line 3410"/>
            <p:cNvSpPr>
              <a:spLocks noChangeShapeType="1"/>
            </p:cNvSpPr>
            <p:nvPr/>
          </p:nvSpPr>
          <p:spPr bwMode="auto">
            <a:xfrm flipV="1">
              <a:off x="3721" y="1797"/>
              <a:ext cx="42" cy="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23" name="Line 3411"/>
            <p:cNvSpPr>
              <a:spLocks noChangeShapeType="1"/>
            </p:cNvSpPr>
            <p:nvPr/>
          </p:nvSpPr>
          <p:spPr bwMode="auto">
            <a:xfrm flipV="1">
              <a:off x="3719" y="1828"/>
              <a:ext cx="49" cy="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24" name="Freeform 3412"/>
            <p:cNvSpPr>
              <a:spLocks/>
            </p:cNvSpPr>
            <p:nvPr/>
          </p:nvSpPr>
          <p:spPr bwMode="auto">
            <a:xfrm>
              <a:off x="3752" y="1884"/>
              <a:ext cx="27" cy="38"/>
            </a:xfrm>
            <a:custGeom>
              <a:avLst/>
              <a:gdLst>
                <a:gd name="T0" fmla="*/ 0 w 83"/>
                <a:gd name="T1" fmla="*/ 6 h 120"/>
                <a:gd name="T2" fmla="*/ 83 w 83"/>
                <a:gd name="T3" fmla="*/ 120 h 120"/>
                <a:gd name="T4" fmla="*/ 83 w 83"/>
                <a:gd name="T5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" h="120">
                  <a:moveTo>
                    <a:pt x="0" y="6"/>
                  </a:moveTo>
                  <a:lnTo>
                    <a:pt x="83" y="120"/>
                  </a:lnTo>
                  <a:lnTo>
                    <a:pt x="83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25" name="Line 3413"/>
            <p:cNvSpPr>
              <a:spLocks noChangeShapeType="1"/>
            </p:cNvSpPr>
            <p:nvPr/>
          </p:nvSpPr>
          <p:spPr bwMode="auto">
            <a:xfrm>
              <a:off x="3750" y="1768"/>
              <a:ext cx="13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26" name="Freeform 3414"/>
            <p:cNvSpPr>
              <a:spLocks/>
            </p:cNvSpPr>
            <p:nvPr/>
          </p:nvSpPr>
          <p:spPr bwMode="auto">
            <a:xfrm>
              <a:off x="3732" y="1759"/>
              <a:ext cx="20" cy="128"/>
            </a:xfrm>
            <a:custGeom>
              <a:avLst/>
              <a:gdLst>
                <a:gd name="T0" fmla="*/ 0 w 59"/>
                <a:gd name="T1" fmla="*/ 0 h 399"/>
                <a:gd name="T2" fmla="*/ 17 w 59"/>
                <a:gd name="T3" fmla="*/ 274 h 399"/>
                <a:gd name="T4" fmla="*/ 59 w 59"/>
                <a:gd name="T5" fmla="*/ 399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9" h="399">
                  <a:moveTo>
                    <a:pt x="0" y="0"/>
                  </a:moveTo>
                  <a:lnTo>
                    <a:pt x="17" y="274"/>
                  </a:lnTo>
                  <a:lnTo>
                    <a:pt x="59" y="39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27" name="Freeform 3415"/>
            <p:cNvSpPr>
              <a:spLocks/>
            </p:cNvSpPr>
            <p:nvPr/>
          </p:nvSpPr>
          <p:spPr bwMode="auto">
            <a:xfrm>
              <a:off x="3712" y="1846"/>
              <a:ext cx="54" cy="67"/>
            </a:xfrm>
            <a:custGeom>
              <a:avLst/>
              <a:gdLst>
                <a:gd name="T0" fmla="*/ 166 w 166"/>
                <a:gd name="T1" fmla="*/ 0 h 209"/>
                <a:gd name="T2" fmla="*/ 113 w 166"/>
                <a:gd name="T3" fmla="*/ 89 h 209"/>
                <a:gd name="T4" fmla="*/ 0 w 166"/>
                <a:gd name="T5" fmla="*/ 209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6" h="209">
                  <a:moveTo>
                    <a:pt x="166" y="0"/>
                  </a:moveTo>
                  <a:lnTo>
                    <a:pt x="113" y="89"/>
                  </a:lnTo>
                  <a:lnTo>
                    <a:pt x="0" y="20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23928" name="Group 3416"/>
          <p:cNvGrpSpPr>
            <a:grpSpLocks/>
          </p:cNvGrpSpPr>
          <p:nvPr/>
        </p:nvGrpSpPr>
        <p:grpSpPr bwMode="auto">
          <a:xfrm>
            <a:off x="1614488" y="2470150"/>
            <a:ext cx="2732087" cy="950913"/>
            <a:chOff x="1017" y="1556"/>
            <a:chExt cx="1721" cy="599"/>
          </a:xfrm>
        </p:grpSpPr>
        <p:sp>
          <p:nvSpPr>
            <p:cNvPr id="323929" name="Line 3417"/>
            <p:cNvSpPr>
              <a:spLocks noChangeShapeType="1"/>
            </p:cNvSpPr>
            <p:nvPr/>
          </p:nvSpPr>
          <p:spPr bwMode="auto">
            <a:xfrm flipH="1">
              <a:off x="2400" y="1556"/>
              <a:ext cx="338" cy="38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30" name="Line 3418"/>
            <p:cNvSpPr>
              <a:spLocks noChangeShapeType="1"/>
            </p:cNvSpPr>
            <p:nvPr/>
          </p:nvSpPr>
          <p:spPr bwMode="auto">
            <a:xfrm flipH="1">
              <a:off x="1017" y="1945"/>
              <a:ext cx="138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31" name="Freeform 3419"/>
            <p:cNvSpPr>
              <a:spLocks/>
            </p:cNvSpPr>
            <p:nvPr/>
          </p:nvSpPr>
          <p:spPr bwMode="auto">
            <a:xfrm>
              <a:off x="1075" y="1759"/>
              <a:ext cx="21" cy="168"/>
            </a:xfrm>
            <a:custGeom>
              <a:avLst/>
              <a:gdLst>
                <a:gd name="T0" fmla="*/ 66 w 66"/>
                <a:gd name="T1" fmla="*/ 0 h 525"/>
                <a:gd name="T2" fmla="*/ 66 w 66"/>
                <a:gd name="T3" fmla="*/ 465 h 525"/>
                <a:gd name="T4" fmla="*/ 60 w 66"/>
                <a:gd name="T5" fmla="*/ 525 h 525"/>
                <a:gd name="T6" fmla="*/ 0 w 66"/>
                <a:gd name="T7" fmla="*/ 429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" h="525">
                  <a:moveTo>
                    <a:pt x="66" y="0"/>
                  </a:moveTo>
                  <a:lnTo>
                    <a:pt x="66" y="465"/>
                  </a:lnTo>
                  <a:lnTo>
                    <a:pt x="60" y="525"/>
                  </a:lnTo>
                  <a:lnTo>
                    <a:pt x="0" y="42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32" name="Line 3420"/>
            <p:cNvSpPr>
              <a:spLocks noChangeShapeType="1"/>
            </p:cNvSpPr>
            <p:nvPr/>
          </p:nvSpPr>
          <p:spPr bwMode="auto">
            <a:xfrm flipH="1">
              <a:off x="1040" y="1804"/>
              <a:ext cx="33" cy="8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33" name="Line 3421"/>
            <p:cNvSpPr>
              <a:spLocks noChangeShapeType="1"/>
            </p:cNvSpPr>
            <p:nvPr/>
          </p:nvSpPr>
          <p:spPr bwMode="auto">
            <a:xfrm>
              <a:off x="1111" y="1804"/>
              <a:ext cx="31" cy="6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34" name="Line 3422"/>
            <p:cNvSpPr>
              <a:spLocks noChangeShapeType="1"/>
            </p:cNvSpPr>
            <p:nvPr/>
          </p:nvSpPr>
          <p:spPr bwMode="auto">
            <a:xfrm flipV="1">
              <a:off x="1167" y="1759"/>
              <a:ext cx="31" cy="5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35" name="Freeform 3423"/>
            <p:cNvSpPr>
              <a:spLocks/>
            </p:cNvSpPr>
            <p:nvPr/>
          </p:nvSpPr>
          <p:spPr bwMode="auto">
            <a:xfrm>
              <a:off x="1167" y="1826"/>
              <a:ext cx="25" cy="94"/>
            </a:xfrm>
            <a:custGeom>
              <a:avLst/>
              <a:gdLst>
                <a:gd name="T0" fmla="*/ 0 w 72"/>
                <a:gd name="T1" fmla="*/ 102 h 292"/>
                <a:gd name="T2" fmla="*/ 72 w 72"/>
                <a:gd name="T3" fmla="*/ 0 h 292"/>
                <a:gd name="T4" fmla="*/ 72 w 72"/>
                <a:gd name="T5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2" h="292">
                  <a:moveTo>
                    <a:pt x="0" y="102"/>
                  </a:moveTo>
                  <a:lnTo>
                    <a:pt x="72" y="0"/>
                  </a:lnTo>
                  <a:lnTo>
                    <a:pt x="72" y="29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36" name="Line 3424"/>
            <p:cNvSpPr>
              <a:spLocks noChangeShapeType="1"/>
            </p:cNvSpPr>
            <p:nvPr/>
          </p:nvSpPr>
          <p:spPr bwMode="auto">
            <a:xfrm flipV="1">
              <a:off x="1192" y="1799"/>
              <a:ext cx="11" cy="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37" name="Freeform 3425"/>
            <p:cNvSpPr>
              <a:spLocks/>
            </p:cNvSpPr>
            <p:nvPr/>
          </p:nvSpPr>
          <p:spPr bwMode="auto">
            <a:xfrm>
              <a:off x="1203" y="1759"/>
              <a:ext cx="51" cy="74"/>
            </a:xfrm>
            <a:custGeom>
              <a:avLst/>
              <a:gdLst>
                <a:gd name="T0" fmla="*/ 161 w 161"/>
                <a:gd name="T1" fmla="*/ 0 h 227"/>
                <a:gd name="T2" fmla="*/ 102 w 161"/>
                <a:gd name="T3" fmla="*/ 125 h 227"/>
                <a:gd name="T4" fmla="*/ 0 w 161"/>
                <a:gd name="T5" fmla="*/ 227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1" h="227">
                  <a:moveTo>
                    <a:pt x="161" y="0"/>
                  </a:moveTo>
                  <a:lnTo>
                    <a:pt x="102" y="125"/>
                  </a:lnTo>
                  <a:lnTo>
                    <a:pt x="0" y="22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38" name="Line 3426"/>
            <p:cNvSpPr>
              <a:spLocks noChangeShapeType="1"/>
            </p:cNvSpPr>
            <p:nvPr/>
          </p:nvSpPr>
          <p:spPr bwMode="auto">
            <a:xfrm flipV="1">
              <a:off x="1212" y="1768"/>
              <a:ext cx="38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39" name="Line 3427"/>
            <p:cNvSpPr>
              <a:spLocks noChangeShapeType="1"/>
            </p:cNvSpPr>
            <p:nvPr/>
          </p:nvSpPr>
          <p:spPr bwMode="auto">
            <a:xfrm flipH="1" flipV="1">
              <a:off x="1234" y="1799"/>
              <a:ext cx="34" cy="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40" name="Line 3428"/>
            <p:cNvSpPr>
              <a:spLocks noChangeShapeType="1"/>
            </p:cNvSpPr>
            <p:nvPr/>
          </p:nvSpPr>
          <p:spPr bwMode="auto">
            <a:xfrm flipV="1">
              <a:off x="1212" y="1840"/>
              <a:ext cx="47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41" name="Line 3429"/>
            <p:cNvSpPr>
              <a:spLocks noChangeShapeType="1"/>
            </p:cNvSpPr>
            <p:nvPr/>
          </p:nvSpPr>
          <p:spPr bwMode="auto">
            <a:xfrm flipH="1">
              <a:off x="1203" y="1891"/>
              <a:ext cx="71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42" name="Line 3430"/>
            <p:cNvSpPr>
              <a:spLocks noChangeShapeType="1"/>
            </p:cNvSpPr>
            <p:nvPr/>
          </p:nvSpPr>
          <p:spPr bwMode="auto">
            <a:xfrm flipV="1">
              <a:off x="1234" y="1844"/>
              <a:ext cx="0" cy="5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43" name="Line 3431"/>
            <p:cNvSpPr>
              <a:spLocks noChangeShapeType="1"/>
            </p:cNvSpPr>
            <p:nvPr/>
          </p:nvSpPr>
          <p:spPr bwMode="auto">
            <a:xfrm flipH="1">
              <a:off x="1294" y="1851"/>
              <a:ext cx="36" cy="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44" name="Line 3432"/>
            <p:cNvSpPr>
              <a:spLocks noChangeShapeType="1"/>
            </p:cNvSpPr>
            <p:nvPr/>
          </p:nvSpPr>
          <p:spPr bwMode="auto">
            <a:xfrm flipH="1">
              <a:off x="1299" y="1797"/>
              <a:ext cx="29" cy="6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45" name="Line 3433"/>
            <p:cNvSpPr>
              <a:spLocks noChangeShapeType="1"/>
            </p:cNvSpPr>
            <p:nvPr/>
          </p:nvSpPr>
          <p:spPr bwMode="auto">
            <a:xfrm flipV="1">
              <a:off x="1292" y="1813"/>
              <a:ext cx="27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46" name="Line 3434"/>
            <p:cNvSpPr>
              <a:spLocks noChangeShapeType="1"/>
            </p:cNvSpPr>
            <p:nvPr/>
          </p:nvSpPr>
          <p:spPr bwMode="auto">
            <a:xfrm flipV="1">
              <a:off x="1294" y="1878"/>
              <a:ext cx="38" cy="2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47" name="Line 3435"/>
            <p:cNvSpPr>
              <a:spLocks noChangeShapeType="1"/>
            </p:cNvSpPr>
            <p:nvPr/>
          </p:nvSpPr>
          <p:spPr bwMode="auto">
            <a:xfrm flipH="1">
              <a:off x="1294" y="1766"/>
              <a:ext cx="25" cy="5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48" name="Line 3436"/>
            <p:cNvSpPr>
              <a:spLocks noChangeShapeType="1"/>
            </p:cNvSpPr>
            <p:nvPr/>
          </p:nvSpPr>
          <p:spPr bwMode="auto">
            <a:xfrm flipV="1">
              <a:off x="1339" y="1797"/>
              <a:ext cx="43" cy="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49" name="Line 3437"/>
            <p:cNvSpPr>
              <a:spLocks noChangeShapeType="1"/>
            </p:cNvSpPr>
            <p:nvPr/>
          </p:nvSpPr>
          <p:spPr bwMode="auto">
            <a:xfrm flipV="1">
              <a:off x="1337" y="1828"/>
              <a:ext cx="47" cy="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50" name="Freeform 3438"/>
            <p:cNvSpPr>
              <a:spLocks/>
            </p:cNvSpPr>
            <p:nvPr/>
          </p:nvSpPr>
          <p:spPr bwMode="auto">
            <a:xfrm>
              <a:off x="1368" y="1884"/>
              <a:ext cx="27" cy="38"/>
            </a:xfrm>
            <a:custGeom>
              <a:avLst/>
              <a:gdLst>
                <a:gd name="T0" fmla="*/ 0 w 83"/>
                <a:gd name="T1" fmla="*/ 6 h 120"/>
                <a:gd name="T2" fmla="*/ 83 w 83"/>
                <a:gd name="T3" fmla="*/ 120 h 120"/>
                <a:gd name="T4" fmla="*/ 83 w 83"/>
                <a:gd name="T5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" h="120">
                  <a:moveTo>
                    <a:pt x="0" y="6"/>
                  </a:moveTo>
                  <a:lnTo>
                    <a:pt x="83" y="120"/>
                  </a:lnTo>
                  <a:lnTo>
                    <a:pt x="83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51" name="Line 3439"/>
            <p:cNvSpPr>
              <a:spLocks noChangeShapeType="1"/>
            </p:cNvSpPr>
            <p:nvPr/>
          </p:nvSpPr>
          <p:spPr bwMode="auto">
            <a:xfrm>
              <a:off x="1368" y="1768"/>
              <a:ext cx="14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52" name="Freeform 3440"/>
            <p:cNvSpPr>
              <a:spLocks/>
            </p:cNvSpPr>
            <p:nvPr/>
          </p:nvSpPr>
          <p:spPr bwMode="auto">
            <a:xfrm>
              <a:off x="1350" y="1759"/>
              <a:ext cx="18" cy="128"/>
            </a:xfrm>
            <a:custGeom>
              <a:avLst/>
              <a:gdLst>
                <a:gd name="T0" fmla="*/ 0 w 59"/>
                <a:gd name="T1" fmla="*/ 0 h 399"/>
                <a:gd name="T2" fmla="*/ 17 w 59"/>
                <a:gd name="T3" fmla="*/ 274 h 399"/>
                <a:gd name="T4" fmla="*/ 59 w 59"/>
                <a:gd name="T5" fmla="*/ 399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9" h="399">
                  <a:moveTo>
                    <a:pt x="0" y="0"/>
                  </a:moveTo>
                  <a:lnTo>
                    <a:pt x="17" y="274"/>
                  </a:lnTo>
                  <a:lnTo>
                    <a:pt x="59" y="39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53" name="Freeform 3441"/>
            <p:cNvSpPr>
              <a:spLocks/>
            </p:cNvSpPr>
            <p:nvPr/>
          </p:nvSpPr>
          <p:spPr bwMode="auto">
            <a:xfrm>
              <a:off x="1330" y="1846"/>
              <a:ext cx="52" cy="67"/>
            </a:xfrm>
            <a:custGeom>
              <a:avLst/>
              <a:gdLst>
                <a:gd name="T0" fmla="*/ 167 w 167"/>
                <a:gd name="T1" fmla="*/ 0 h 209"/>
                <a:gd name="T2" fmla="*/ 113 w 167"/>
                <a:gd name="T3" fmla="*/ 89 h 209"/>
                <a:gd name="T4" fmla="*/ 0 w 167"/>
                <a:gd name="T5" fmla="*/ 209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7" h="209">
                  <a:moveTo>
                    <a:pt x="167" y="0"/>
                  </a:moveTo>
                  <a:lnTo>
                    <a:pt x="113" y="89"/>
                  </a:lnTo>
                  <a:lnTo>
                    <a:pt x="0" y="20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54" name="Line 3442"/>
            <p:cNvSpPr>
              <a:spLocks noChangeShapeType="1"/>
            </p:cNvSpPr>
            <p:nvPr/>
          </p:nvSpPr>
          <p:spPr bwMode="auto">
            <a:xfrm flipV="1">
              <a:off x="1458" y="1835"/>
              <a:ext cx="29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55" name="Line 3443"/>
            <p:cNvSpPr>
              <a:spLocks noChangeShapeType="1"/>
            </p:cNvSpPr>
            <p:nvPr/>
          </p:nvSpPr>
          <p:spPr bwMode="auto">
            <a:xfrm flipV="1">
              <a:off x="1509" y="1826"/>
              <a:ext cx="2" cy="9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56" name="Line 3444"/>
            <p:cNvSpPr>
              <a:spLocks noChangeShapeType="1"/>
            </p:cNvSpPr>
            <p:nvPr/>
          </p:nvSpPr>
          <p:spPr bwMode="auto">
            <a:xfrm flipV="1">
              <a:off x="1433" y="1902"/>
              <a:ext cx="76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57" name="Line 3445"/>
            <p:cNvSpPr>
              <a:spLocks noChangeShapeType="1"/>
            </p:cNvSpPr>
            <p:nvPr/>
          </p:nvSpPr>
          <p:spPr bwMode="auto">
            <a:xfrm>
              <a:off x="1433" y="1833"/>
              <a:ext cx="0" cy="8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58" name="Line 3446"/>
            <p:cNvSpPr>
              <a:spLocks noChangeShapeType="1"/>
            </p:cNvSpPr>
            <p:nvPr/>
          </p:nvSpPr>
          <p:spPr bwMode="auto">
            <a:xfrm>
              <a:off x="1471" y="1808"/>
              <a:ext cx="0" cy="6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59" name="Line 3447"/>
            <p:cNvSpPr>
              <a:spLocks noChangeShapeType="1"/>
            </p:cNvSpPr>
            <p:nvPr/>
          </p:nvSpPr>
          <p:spPr bwMode="auto">
            <a:xfrm flipH="1">
              <a:off x="1449" y="1804"/>
              <a:ext cx="47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60" name="Line 3448"/>
            <p:cNvSpPr>
              <a:spLocks noChangeShapeType="1"/>
            </p:cNvSpPr>
            <p:nvPr/>
          </p:nvSpPr>
          <p:spPr bwMode="auto">
            <a:xfrm flipV="1">
              <a:off x="1493" y="1797"/>
              <a:ext cx="3" cy="7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61" name="Line 3449"/>
            <p:cNvSpPr>
              <a:spLocks noChangeShapeType="1"/>
            </p:cNvSpPr>
            <p:nvPr/>
          </p:nvSpPr>
          <p:spPr bwMode="auto">
            <a:xfrm flipV="1">
              <a:off x="1451" y="1871"/>
              <a:ext cx="45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62" name="Line 3450"/>
            <p:cNvSpPr>
              <a:spLocks noChangeShapeType="1"/>
            </p:cNvSpPr>
            <p:nvPr/>
          </p:nvSpPr>
          <p:spPr bwMode="auto">
            <a:xfrm>
              <a:off x="1449" y="1797"/>
              <a:ext cx="2" cy="8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63" name="Line 3451"/>
            <p:cNvSpPr>
              <a:spLocks noChangeShapeType="1"/>
            </p:cNvSpPr>
            <p:nvPr/>
          </p:nvSpPr>
          <p:spPr bwMode="auto">
            <a:xfrm flipH="1">
              <a:off x="1426" y="1770"/>
              <a:ext cx="90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64" name="Line 3452"/>
            <p:cNvSpPr>
              <a:spLocks noChangeShapeType="1"/>
            </p:cNvSpPr>
            <p:nvPr/>
          </p:nvSpPr>
          <p:spPr bwMode="auto">
            <a:xfrm flipV="1">
              <a:off x="1634" y="1788"/>
              <a:ext cx="2" cy="1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65" name="Line 3453"/>
            <p:cNvSpPr>
              <a:spLocks noChangeShapeType="1"/>
            </p:cNvSpPr>
            <p:nvPr/>
          </p:nvSpPr>
          <p:spPr bwMode="auto">
            <a:xfrm>
              <a:off x="1589" y="1788"/>
              <a:ext cx="3" cy="1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66" name="Line 3454"/>
            <p:cNvSpPr>
              <a:spLocks noChangeShapeType="1"/>
            </p:cNvSpPr>
            <p:nvPr/>
          </p:nvSpPr>
          <p:spPr bwMode="auto">
            <a:xfrm flipV="1">
              <a:off x="1592" y="1795"/>
              <a:ext cx="44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67" name="Line 3455"/>
            <p:cNvSpPr>
              <a:spLocks noChangeShapeType="1"/>
            </p:cNvSpPr>
            <p:nvPr/>
          </p:nvSpPr>
          <p:spPr bwMode="auto">
            <a:xfrm flipV="1">
              <a:off x="1614" y="1797"/>
              <a:ext cx="0" cy="9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68" name="Line 3456"/>
            <p:cNvSpPr>
              <a:spLocks noChangeShapeType="1"/>
            </p:cNvSpPr>
            <p:nvPr/>
          </p:nvSpPr>
          <p:spPr bwMode="auto">
            <a:xfrm flipV="1">
              <a:off x="1592" y="1889"/>
              <a:ext cx="42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69" name="Line 3457"/>
            <p:cNvSpPr>
              <a:spLocks noChangeShapeType="1"/>
            </p:cNvSpPr>
            <p:nvPr/>
          </p:nvSpPr>
          <p:spPr bwMode="auto">
            <a:xfrm flipV="1">
              <a:off x="1547" y="1887"/>
              <a:ext cx="36" cy="1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70" name="Line 3458"/>
            <p:cNvSpPr>
              <a:spLocks noChangeShapeType="1"/>
            </p:cNvSpPr>
            <p:nvPr/>
          </p:nvSpPr>
          <p:spPr bwMode="auto">
            <a:xfrm flipV="1">
              <a:off x="1549" y="1851"/>
              <a:ext cx="34" cy="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71" name="Line 3459"/>
            <p:cNvSpPr>
              <a:spLocks noChangeShapeType="1"/>
            </p:cNvSpPr>
            <p:nvPr/>
          </p:nvSpPr>
          <p:spPr bwMode="auto">
            <a:xfrm flipH="1">
              <a:off x="1551" y="1802"/>
              <a:ext cx="29" cy="6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72" name="Line 3460"/>
            <p:cNvSpPr>
              <a:spLocks noChangeShapeType="1"/>
            </p:cNvSpPr>
            <p:nvPr/>
          </p:nvSpPr>
          <p:spPr bwMode="auto">
            <a:xfrm flipV="1">
              <a:off x="1545" y="1817"/>
              <a:ext cx="27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73" name="Line 3461"/>
            <p:cNvSpPr>
              <a:spLocks noChangeShapeType="1"/>
            </p:cNvSpPr>
            <p:nvPr/>
          </p:nvSpPr>
          <p:spPr bwMode="auto">
            <a:xfrm flipH="1">
              <a:off x="1547" y="1764"/>
              <a:ext cx="25" cy="6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74" name="Line 3462"/>
            <p:cNvSpPr>
              <a:spLocks noChangeShapeType="1"/>
            </p:cNvSpPr>
            <p:nvPr/>
          </p:nvSpPr>
          <p:spPr bwMode="auto">
            <a:xfrm flipV="1">
              <a:off x="1601" y="1842"/>
              <a:ext cx="24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75" name="Line 3463"/>
            <p:cNvSpPr>
              <a:spLocks noChangeShapeType="1"/>
            </p:cNvSpPr>
            <p:nvPr/>
          </p:nvSpPr>
          <p:spPr bwMode="auto">
            <a:xfrm flipV="1">
              <a:off x="1688" y="1786"/>
              <a:ext cx="82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76" name="Line 3464"/>
            <p:cNvSpPr>
              <a:spLocks noChangeShapeType="1"/>
            </p:cNvSpPr>
            <p:nvPr/>
          </p:nvSpPr>
          <p:spPr bwMode="auto">
            <a:xfrm flipH="1">
              <a:off x="1685" y="1784"/>
              <a:ext cx="3" cy="3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77" name="Line 3465"/>
            <p:cNvSpPr>
              <a:spLocks noChangeShapeType="1"/>
            </p:cNvSpPr>
            <p:nvPr/>
          </p:nvSpPr>
          <p:spPr bwMode="auto">
            <a:xfrm flipH="1">
              <a:off x="1761" y="1784"/>
              <a:ext cx="12" cy="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78" name="Line 3466"/>
            <p:cNvSpPr>
              <a:spLocks noChangeShapeType="1"/>
            </p:cNvSpPr>
            <p:nvPr/>
          </p:nvSpPr>
          <p:spPr bwMode="auto">
            <a:xfrm>
              <a:off x="1719" y="1757"/>
              <a:ext cx="11" cy="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79" name="Line 3467"/>
            <p:cNvSpPr>
              <a:spLocks noChangeShapeType="1"/>
            </p:cNvSpPr>
            <p:nvPr/>
          </p:nvSpPr>
          <p:spPr bwMode="auto">
            <a:xfrm flipV="1">
              <a:off x="1679" y="1858"/>
              <a:ext cx="96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80" name="Freeform 3468"/>
            <p:cNvSpPr>
              <a:spLocks/>
            </p:cNvSpPr>
            <p:nvPr/>
          </p:nvSpPr>
          <p:spPr bwMode="auto">
            <a:xfrm>
              <a:off x="1674" y="1799"/>
              <a:ext cx="63" cy="128"/>
            </a:xfrm>
            <a:custGeom>
              <a:avLst/>
              <a:gdLst>
                <a:gd name="T0" fmla="*/ 202 w 202"/>
                <a:gd name="T1" fmla="*/ 0 h 394"/>
                <a:gd name="T2" fmla="*/ 178 w 202"/>
                <a:gd name="T3" fmla="*/ 202 h 394"/>
                <a:gd name="T4" fmla="*/ 143 w 202"/>
                <a:gd name="T5" fmla="*/ 274 h 394"/>
                <a:gd name="T6" fmla="*/ 71 w 202"/>
                <a:gd name="T7" fmla="*/ 346 h 394"/>
                <a:gd name="T8" fmla="*/ 0 w 202"/>
                <a:gd name="T9" fmla="*/ 394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2" h="394">
                  <a:moveTo>
                    <a:pt x="202" y="0"/>
                  </a:moveTo>
                  <a:lnTo>
                    <a:pt x="178" y="202"/>
                  </a:lnTo>
                  <a:lnTo>
                    <a:pt x="143" y="274"/>
                  </a:lnTo>
                  <a:lnTo>
                    <a:pt x="71" y="346"/>
                  </a:lnTo>
                  <a:lnTo>
                    <a:pt x="0" y="39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81" name="Line 3469"/>
            <p:cNvSpPr>
              <a:spLocks noChangeShapeType="1"/>
            </p:cNvSpPr>
            <p:nvPr/>
          </p:nvSpPr>
          <p:spPr bwMode="auto">
            <a:xfrm>
              <a:off x="1732" y="1882"/>
              <a:ext cx="34" cy="4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82" name="Line 3470"/>
            <p:cNvSpPr>
              <a:spLocks noChangeShapeType="1"/>
            </p:cNvSpPr>
            <p:nvPr/>
          </p:nvSpPr>
          <p:spPr bwMode="auto">
            <a:xfrm>
              <a:off x="1708" y="1808"/>
              <a:ext cx="15" cy="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83" name="Line 3471"/>
            <p:cNvSpPr>
              <a:spLocks noChangeShapeType="1"/>
            </p:cNvSpPr>
            <p:nvPr/>
          </p:nvSpPr>
          <p:spPr bwMode="auto">
            <a:xfrm>
              <a:off x="1699" y="1835"/>
              <a:ext cx="22" cy="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84" name="Line 3472"/>
            <p:cNvSpPr>
              <a:spLocks noChangeShapeType="1"/>
            </p:cNvSpPr>
            <p:nvPr/>
          </p:nvSpPr>
          <p:spPr bwMode="auto">
            <a:xfrm flipH="1">
              <a:off x="1797" y="1851"/>
              <a:ext cx="36" cy="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85" name="Line 3473"/>
            <p:cNvSpPr>
              <a:spLocks noChangeShapeType="1"/>
            </p:cNvSpPr>
            <p:nvPr/>
          </p:nvSpPr>
          <p:spPr bwMode="auto">
            <a:xfrm flipH="1">
              <a:off x="1802" y="1797"/>
              <a:ext cx="26" cy="6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86" name="Line 3474"/>
            <p:cNvSpPr>
              <a:spLocks noChangeShapeType="1"/>
            </p:cNvSpPr>
            <p:nvPr/>
          </p:nvSpPr>
          <p:spPr bwMode="auto">
            <a:xfrm flipV="1">
              <a:off x="1793" y="1813"/>
              <a:ext cx="29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87" name="Line 3475"/>
            <p:cNvSpPr>
              <a:spLocks noChangeShapeType="1"/>
            </p:cNvSpPr>
            <p:nvPr/>
          </p:nvSpPr>
          <p:spPr bwMode="auto">
            <a:xfrm flipV="1">
              <a:off x="1797" y="1878"/>
              <a:ext cx="38" cy="2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88" name="Line 3476"/>
            <p:cNvSpPr>
              <a:spLocks noChangeShapeType="1"/>
            </p:cNvSpPr>
            <p:nvPr/>
          </p:nvSpPr>
          <p:spPr bwMode="auto">
            <a:xfrm flipH="1">
              <a:off x="1797" y="1766"/>
              <a:ext cx="23" cy="5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89" name="Line 3477"/>
            <p:cNvSpPr>
              <a:spLocks noChangeShapeType="1"/>
            </p:cNvSpPr>
            <p:nvPr/>
          </p:nvSpPr>
          <p:spPr bwMode="auto">
            <a:xfrm flipV="1">
              <a:off x="1840" y="1797"/>
              <a:ext cx="42" cy="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90" name="Line 3478"/>
            <p:cNvSpPr>
              <a:spLocks noChangeShapeType="1"/>
            </p:cNvSpPr>
            <p:nvPr/>
          </p:nvSpPr>
          <p:spPr bwMode="auto">
            <a:xfrm flipV="1">
              <a:off x="1837" y="1828"/>
              <a:ext cx="50" cy="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91" name="Freeform 3479"/>
            <p:cNvSpPr>
              <a:spLocks/>
            </p:cNvSpPr>
            <p:nvPr/>
          </p:nvSpPr>
          <p:spPr bwMode="auto">
            <a:xfrm>
              <a:off x="1871" y="1884"/>
              <a:ext cx="27" cy="38"/>
            </a:xfrm>
            <a:custGeom>
              <a:avLst/>
              <a:gdLst>
                <a:gd name="T0" fmla="*/ 0 w 83"/>
                <a:gd name="T1" fmla="*/ 6 h 120"/>
                <a:gd name="T2" fmla="*/ 83 w 83"/>
                <a:gd name="T3" fmla="*/ 120 h 120"/>
                <a:gd name="T4" fmla="*/ 83 w 83"/>
                <a:gd name="T5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" h="120">
                  <a:moveTo>
                    <a:pt x="0" y="6"/>
                  </a:moveTo>
                  <a:lnTo>
                    <a:pt x="83" y="120"/>
                  </a:lnTo>
                  <a:lnTo>
                    <a:pt x="83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92" name="Line 3480"/>
            <p:cNvSpPr>
              <a:spLocks noChangeShapeType="1"/>
            </p:cNvSpPr>
            <p:nvPr/>
          </p:nvSpPr>
          <p:spPr bwMode="auto">
            <a:xfrm>
              <a:off x="1869" y="1768"/>
              <a:ext cx="13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93" name="Freeform 3481"/>
            <p:cNvSpPr>
              <a:spLocks/>
            </p:cNvSpPr>
            <p:nvPr/>
          </p:nvSpPr>
          <p:spPr bwMode="auto">
            <a:xfrm>
              <a:off x="1851" y="1759"/>
              <a:ext cx="20" cy="128"/>
            </a:xfrm>
            <a:custGeom>
              <a:avLst/>
              <a:gdLst>
                <a:gd name="T0" fmla="*/ 0 w 60"/>
                <a:gd name="T1" fmla="*/ 0 h 399"/>
                <a:gd name="T2" fmla="*/ 18 w 60"/>
                <a:gd name="T3" fmla="*/ 274 h 399"/>
                <a:gd name="T4" fmla="*/ 60 w 60"/>
                <a:gd name="T5" fmla="*/ 399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" h="399">
                  <a:moveTo>
                    <a:pt x="0" y="0"/>
                  </a:moveTo>
                  <a:lnTo>
                    <a:pt x="18" y="274"/>
                  </a:lnTo>
                  <a:lnTo>
                    <a:pt x="60" y="39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94" name="Freeform 3482"/>
            <p:cNvSpPr>
              <a:spLocks/>
            </p:cNvSpPr>
            <p:nvPr/>
          </p:nvSpPr>
          <p:spPr bwMode="auto">
            <a:xfrm>
              <a:off x="1831" y="1846"/>
              <a:ext cx="53" cy="67"/>
            </a:xfrm>
            <a:custGeom>
              <a:avLst/>
              <a:gdLst>
                <a:gd name="T0" fmla="*/ 167 w 167"/>
                <a:gd name="T1" fmla="*/ 0 h 209"/>
                <a:gd name="T2" fmla="*/ 113 w 167"/>
                <a:gd name="T3" fmla="*/ 89 h 209"/>
                <a:gd name="T4" fmla="*/ 0 w 167"/>
                <a:gd name="T5" fmla="*/ 209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7" h="209">
                  <a:moveTo>
                    <a:pt x="167" y="0"/>
                  </a:moveTo>
                  <a:lnTo>
                    <a:pt x="113" y="89"/>
                  </a:lnTo>
                  <a:lnTo>
                    <a:pt x="0" y="20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95" name="Freeform 3483"/>
            <p:cNvSpPr>
              <a:spLocks/>
            </p:cNvSpPr>
            <p:nvPr/>
          </p:nvSpPr>
          <p:spPr bwMode="auto">
            <a:xfrm>
              <a:off x="1929" y="1866"/>
              <a:ext cx="13" cy="16"/>
            </a:xfrm>
            <a:custGeom>
              <a:avLst/>
              <a:gdLst>
                <a:gd name="T0" fmla="*/ 0 w 48"/>
                <a:gd name="T1" fmla="*/ 23 h 48"/>
                <a:gd name="T2" fmla="*/ 0 w 48"/>
                <a:gd name="T3" fmla="*/ 30 h 48"/>
                <a:gd name="T4" fmla="*/ 2 w 48"/>
                <a:gd name="T5" fmla="*/ 35 h 48"/>
                <a:gd name="T6" fmla="*/ 7 w 48"/>
                <a:gd name="T7" fmla="*/ 40 h 48"/>
                <a:gd name="T8" fmla="*/ 11 w 48"/>
                <a:gd name="T9" fmla="*/ 44 h 48"/>
                <a:gd name="T10" fmla="*/ 18 w 48"/>
                <a:gd name="T11" fmla="*/ 47 h 48"/>
                <a:gd name="T12" fmla="*/ 23 w 48"/>
                <a:gd name="T13" fmla="*/ 48 h 48"/>
                <a:gd name="T14" fmla="*/ 30 w 48"/>
                <a:gd name="T15" fmla="*/ 47 h 48"/>
                <a:gd name="T16" fmla="*/ 35 w 48"/>
                <a:gd name="T17" fmla="*/ 44 h 48"/>
                <a:gd name="T18" fmla="*/ 40 w 48"/>
                <a:gd name="T19" fmla="*/ 40 h 48"/>
                <a:gd name="T20" fmla="*/ 44 w 48"/>
                <a:gd name="T21" fmla="*/ 35 h 48"/>
                <a:gd name="T22" fmla="*/ 46 w 48"/>
                <a:gd name="T23" fmla="*/ 30 h 48"/>
                <a:gd name="T24" fmla="*/ 48 w 48"/>
                <a:gd name="T25" fmla="*/ 23 h 48"/>
                <a:gd name="T26" fmla="*/ 46 w 48"/>
                <a:gd name="T27" fmla="*/ 18 h 48"/>
                <a:gd name="T28" fmla="*/ 44 w 48"/>
                <a:gd name="T29" fmla="*/ 11 h 48"/>
                <a:gd name="T30" fmla="*/ 40 w 48"/>
                <a:gd name="T31" fmla="*/ 7 h 48"/>
                <a:gd name="T32" fmla="*/ 35 w 48"/>
                <a:gd name="T33" fmla="*/ 2 h 48"/>
                <a:gd name="T34" fmla="*/ 30 w 48"/>
                <a:gd name="T35" fmla="*/ 0 h 48"/>
                <a:gd name="T36" fmla="*/ 23 w 48"/>
                <a:gd name="T37" fmla="*/ 0 h 48"/>
                <a:gd name="T38" fmla="*/ 18 w 48"/>
                <a:gd name="T39" fmla="*/ 0 h 48"/>
                <a:gd name="T40" fmla="*/ 11 w 48"/>
                <a:gd name="T41" fmla="*/ 2 h 48"/>
                <a:gd name="T42" fmla="*/ 7 w 48"/>
                <a:gd name="T43" fmla="*/ 7 h 48"/>
                <a:gd name="T44" fmla="*/ 2 w 48"/>
                <a:gd name="T45" fmla="*/ 11 h 48"/>
                <a:gd name="T46" fmla="*/ 0 w 48"/>
                <a:gd name="T47" fmla="*/ 18 h 48"/>
                <a:gd name="T48" fmla="*/ 0 w 48"/>
                <a:gd name="T49" fmla="*/ 23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8" h="48">
                  <a:moveTo>
                    <a:pt x="0" y="23"/>
                  </a:moveTo>
                  <a:lnTo>
                    <a:pt x="0" y="30"/>
                  </a:lnTo>
                  <a:lnTo>
                    <a:pt x="2" y="35"/>
                  </a:lnTo>
                  <a:lnTo>
                    <a:pt x="7" y="40"/>
                  </a:lnTo>
                  <a:lnTo>
                    <a:pt x="11" y="44"/>
                  </a:lnTo>
                  <a:lnTo>
                    <a:pt x="18" y="47"/>
                  </a:lnTo>
                  <a:lnTo>
                    <a:pt x="23" y="48"/>
                  </a:lnTo>
                  <a:lnTo>
                    <a:pt x="30" y="47"/>
                  </a:lnTo>
                  <a:lnTo>
                    <a:pt x="35" y="44"/>
                  </a:lnTo>
                  <a:lnTo>
                    <a:pt x="40" y="40"/>
                  </a:lnTo>
                  <a:lnTo>
                    <a:pt x="44" y="35"/>
                  </a:lnTo>
                  <a:lnTo>
                    <a:pt x="46" y="30"/>
                  </a:lnTo>
                  <a:lnTo>
                    <a:pt x="48" y="23"/>
                  </a:lnTo>
                  <a:lnTo>
                    <a:pt x="46" y="18"/>
                  </a:lnTo>
                  <a:lnTo>
                    <a:pt x="44" y="11"/>
                  </a:lnTo>
                  <a:lnTo>
                    <a:pt x="40" y="7"/>
                  </a:lnTo>
                  <a:lnTo>
                    <a:pt x="35" y="2"/>
                  </a:lnTo>
                  <a:lnTo>
                    <a:pt x="30" y="0"/>
                  </a:lnTo>
                  <a:lnTo>
                    <a:pt x="23" y="0"/>
                  </a:lnTo>
                  <a:lnTo>
                    <a:pt x="18" y="0"/>
                  </a:lnTo>
                  <a:lnTo>
                    <a:pt x="11" y="2"/>
                  </a:lnTo>
                  <a:lnTo>
                    <a:pt x="7" y="7"/>
                  </a:lnTo>
                  <a:lnTo>
                    <a:pt x="2" y="11"/>
                  </a:lnTo>
                  <a:lnTo>
                    <a:pt x="0" y="18"/>
                  </a:lnTo>
                  <a:lnTo>
                    <a:pt x="0" y="23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96" name="Freeform 3484"/>
            <p:cNvSpPr>
              <a:spLocks/>
            </p:cNvSpPr>
            <p:nvPr/>
          </p:nvSpPr>
          <p:spPr bwMode="auto">
            <a:xfrm>
              <a:off x="1929" y="1869"/>
              <a:ext cx="11" cy="11"/>
            </a:xfrm>
            <a:custGeom>
              <a:avLst/>
              <a:gdLst>
                <a:gd name="T0" fmla="*/ 35 w 35"/>
                <a:gd name="T1" fmla="*/ 17 h 35"/>
                <a:gd name="T2" fmla="*/ 34 w 35"/>
                <a:gd name="T3" fmla="*/ 12 h 35"/>
                <a:gd name="T4" fmla="*/ 32 w 35"/>
                <a:gd name="T5" fmla="*/ 7 h 35"/>
                <a:gd name="T6" fmla="*/ 28 w 35"/>
                <a:gd name="T7" fmla="*/ 3 h 35"/>
                <a:gd name="T8" fmla="*/ 23 w 35"/>
                <a:gd name="T9" fmla="*/ 1 h 35"/>
                <a:gd name="T10" fmla="*/ 17 w 35"/>
                <a:gd name="T11" fmla="*/ 0 h 35"/>
                <a:gd name="T12" fmla="*/ 12 w 35"/>
                <a:gd name="T13" fmla="*/ 1 h 35"/>
                <a:gd name="T14" fmla="*/ 7 w 35"/>
                <a:gd name="T15" fmla="*/ 3 h 35"/>
                <a:gd name="T16" fmla="*/ 3 w 35"/>
                <a:gd name="T17" fmla="*/ 7 h 35"/>
                <a:gd name="T18" fmla="*/ 1 w 35"/>
                <a:gd name="T19" fmla="*/ 12 h 35"/>
                <a:gd name="T20" fmla="*/ 0 w 35"/>
                <a:gd name="T21" fmla="*/ 17 h 35"/>
                <a:gd name="T22" fmla="*/ 1 w 35"/>
                <a:gd name="T23" fmla="*/ 23 h 35"/>
                <a:gd name="T24" fmla="*/ 3 w 35"/>
                <a:gd name="T25" fmla="*/ 28 h 35"/>
                <a:gd name="T26" fmla="*/ 7 w 35"/>
                <a:gd name="T27" fmla="*/ 32 h 35"/>
                <a:gd name="T28" fmla="*/ 12 w 35"/>
                <a:gd name="T29" fmla="*/ 34 h 35"/>
                <a:gd name="T30" fmla="*/ 17 w 35"/>
                <a:gd name="T31" fmla="*/ 35 h 35"/>
                <a:gd name="T32" fmla="*/ 23 w 35"/>
                <a:gd name="T33" fmla="*/ 34 h 35"/>
                <a:gd name="T34" fmla="*/ 28 w 35"/>
                <a:gd name="T35" fmla="*/ 32 h 35"/>
                <a:gd name="T36" fmla="*/ 32 w 35"/>
                <a:gd name="T37" fmla="*/ 28 h 35"/>
                <a:gd name="T38" fmla="*/ 34 w 35"/>
                <a:gd name="T39" fmla="*/ 23 h 35"/>
                <a:gd name="T40" fmla="*/ 35 w 35"/>
                <a:gd name="T41" fmla="*/ 1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5" h="35">
                  <a:moveTo>
                    <a:pt x="35" y="17"/>
                  </a:moveTo>
                  <a:lnTo>
                    <a:pt x="34" y="12"/>
                  </a:lnTo>
                  <a:lnTo>
                    <a:pt x="32" y="7"/>
                  </a:lnTo>
                  <a:lnTo>
                    <a:pt x="28" y="3"/>
                  </a:lnTo>
                  <a:lnTo>
                    <a:pt x="23" y="1"/>
                  </a:lnTo>
                  <a:lnTo>
                    <a:pt x="17" y="0"/>
                  </a:lnTo>
                  <a:lnTo>
                    <a:pt x="12" y="1"/>
                  </a:lnTo>
                  <a:lnTo>
                    <a:pt x="7" y="3"/>
                  </a:lnTo>
                  <a:lnTo>
                    <a:pt x="3" y="7"/>
                  </a:lnTo>
                  <a:lnTo>
                    <a:pt x="1" y="12"/>
                  </a:lnTo>
                  <a:lnTo>
                    <a:pt x="0" y="17"/>
                  </a:lnTo>
                  <a:lnTo>
                    <a:pt x="1" y="23"/>
                  </a:lnTo>
                  <a:lnTo>
                    <a:pt x="3" y="28"/>
                  </a:lnTo>
                  <a:lnTo>
                    <a:pt x="7" y="32"/>
                  </a:lnTo>
                  <a:lnTo>
                    <a:pt x="12" y="34"/>
                  </a:lnTo>
                  <a:lnTo>
                    <a:pt x="17" y="35"/>
                  </a:lnTo>
                  <a:lnTo>
                    <a:pt x="23" y="34"/>
                  </a:lnTo>
                  <a:lnTo>
                    <a:pt x="28" y="32"/>
                  </a:lnTo>
                  <a:lnTo>
                    <a:pt x="32" y="28"/>
                  </a:lnTo>
                  <a:lnTo>
                    <a:pt x="34" y="23"/>
                  </a:lnTo>
                  <a:lnTo>
                    <a:pt x="35" y="17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97" name="Freeform 3485"/>
            <p:cNvSpPr>
              <a:spLocks/>
            </p:cNvSpPr>
            <p:nvPr/>
          </p:nvSpPr>
          <p:spPr bwMode="auto">
            <a:xfrm>
              <a:off x="1931" y="1871"/>
              <a:ext cx="9" cy="7"/>
            </a:xfrm>
            <a:custGeom>
              <a:avLst/>
              <a:gdLst>
                <a:gd name="T0" fmla="*/ 24 w 24"/>
                <a:gd name="T1" fmla="*/ 12 h 24"/>
                <a:gd name="T2" fmla="*/ 23 w 24"/>
                <a:gd name="T3" fmla="*/ 8 h 24"/>
                <a:gd name="T4" fmla="*/ 21 w 24"/>
                <a:gd name="T5" fmla="*/ 3 h 24"/>
                <a:gd name="T6" fmla="*/ 17 w 24"/>
                <a:gd name="T7" fmla="*/ 1 h 24"/>
                <a:gd name="T8" fmla="*/ 12 w 24"/>
                <a:gd name="T9" fmla="*/ 0 h 24"/>
                <a:gd name="T10" fmla="*/ 8 w 24"/>
                <a:gd name="T11" fmla="*/ 1 h 24"/>
                <a:gd name="T12" fmla="*/ 3 w 24"/>
                <a:gd name="T13" fmla="*/ 3 h 24"/>
                <a:gd name="T14" fmla="*/ 1 w 24"/>
                <a:gd name="T15" fmla="*/ 8 h 24"/>
                <a:gd name="T16" fmla="*/ 0 w 24"/>
                <a:gd name="T17" fmla="*/ 12 h 24"/>
                <a:gd name="T18" fmla="*/ 1 w 24"/>
                <a:gd name="T19" fmla="*/ 17 h 24"/>
                <a:gd name="T20" fmla="*/ 3 w 24"/>
                <a:gd name="T21" fmla="*/ 21 h 24"/>
                <a:gd name="T22" fmla="*/ 8 w 24"/>
                <a:gd name="T23" fmla="*/ 23 h 24"/>
                <a:gd name="T24" fmla="*/ 12 w 24"/>
                <a:gd name="T25" fmla="*/ 24 h 24"/>
                <a:gd name="T26" fmla="*/ 17 w 24"/>
                <a:gd name="T27" fmla="*/ 23 h 24"/>
                <a:gd name="T28" fmla="*/ 21 w 24"/>
                <a:gd name="T29" fmla="*/ 21 h 24"/>
                <a:gd name="T30" fmla="*/ 23 w 24"/>
                <a:gd name="T31" fmla="*/ 17 h 24"/>
                <a:gd name="T32" fmla="*/ 24 w 24"/>
                <a:gd name="T3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lnTo>
                    <a:pt x="23" y="8"/>
                  </a:lnTo>
                  <a:lnTo>
                    <a:pt x="21" y="3"/>
                  </a:lnTo>
                  <a:lnTo>
                    <a:pt x="17" y="1"/>
                  </a:lnTo>
                  <a:lnTo>
                    <a:pt x="12" y="0"/>
                  </a:lnTo>
                  <a:lnTo>
                    <a:pt x="8" y="1"/>
                  </a:lnTo>
                  <a:lnTo>
                    <a:pt x="3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3" y="21"/>
                  </a:lnTo>
                  <a:lnTo>
                    <a:pt x="8" y="23"/>
                  </a:lnTo>
                  <a:lnTo>
                    <a:pt x="12" y="24"/>
                  </a:lnTo>
                  <a:lnTo>
                    <a:pt x="17" y="23"/>
                  </a:lnTo>
                  <a:lnTo>
                    <a:pt x="21" y="21"/>
                  </a:lnTo>
                  <a:lnTo>
                    <a:pt x="23" y="17"/>
                  </a:lnTo>
                  <a:lnTo>
                    <a:pt x="24" y="12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98" name="Freeform 3486"/>
            <p:cNvSpPr>
              <a:spLocks/>
            </p:cNvSpPr>
            <p:nvPr/>
          </p:nvSpPr>
          <p:spPr bwMode="auto">
            <a:xfrm>
              <a:off x="1933" y="1873"/>
              <a:ext cx="5" cy="2"/>
            </a:xfrm>
            <a:custGeom>
              <a:avLst/>
              <a:gdLst>
                <a:gd name="T0" fmla="*/ 12 w 12"/>
                <a:gd name="T1" fmla="*/ 5 h 11"/>
                <a:gd name="T2" fmla="*/ 11 w 12"/>
                <a:gd name="T3" fmla="*/ 2 h 11"/>
                <a:gd name="T4" fmla="*/ 9 w 12"/>
                <a:gd name="T5" fmla="*/ 0 h 11"/>
                <a:gd name="T6" fmla="*/ 5 w 12"/>
                <a:gd name="T7" fmla="*/ 0 h 11"/>
                <a:gd name="T8" fmla="*/ 2 w 12"/>
                <a:gd name="T9" fmla="*/ 0 h 11"/>
                <a:gd name="T10" fmla="*/ 0 w 12"/>
                <a:gd name="T11" fmla="*/ 2 h 11"/>
                <a:gd name="T12" fmla="*/ 0 w 12"/>
                <a:gd name="T13" fmla="*/ 5 h 11"/>
                <a:gd name="T14" fmla="*/ 0 w 12"/>
                <a:gd name="T15" fmla="*/ 9 h 11"/>
                <a:gd name="T16" fmla="*/ 2 w 12"/>
                <a:gd name="T17" fmla="*/ 11 h 11"/>
                <a:gd name="T18" fmla="*/ 5 w 12"/>
                <a:gd name="T19" fmla="*/ 11 h 11"/>
                <a:gd name="T20" fmla="*/ 9 w 12"/>
                <a:gd name="T21" fmla="*/ 11 h 11"/>
                <a:gd name="T22" fmla="*/ 11 w 12"/>
                <a:gd name="T23" fmla="*/ 9 h 11"/>
                <a:gd name="T24" fmla="*/ 12 w 12"/>
                <a:gd name="T25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11">
                  <a:moveTo>
                    <a:pt x="12" y="5"/>
                  </a:moveTo>
                  <a:lnTo>
                    <a:pt x="11" y="2"/>
                  </a:lnTo>
                  <a:lnTo>
                    <a:pt x="9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5"/>
                  </a:lnTo>
                  <a:lnTo>
                    <a:pt x="0" y="9"/>
                  </a:lnTo>
                  <a:lnTo>
                    <a:pt x="2" y="11"/>
                  </a:lnTo>
                  <a:lnTo>
                    <a:pt x="5" y="11"/>
                  </a:lnTo>
                  <a:lnTo>
                    <a:pt x="9" y="11"/>
                  </a:lnTo>
                  <a:lnTo>
                    <a:pt x="11" y="9"/>
                  </a:lnTo>
                  <a:lnTo>
                    <a:pt x="12" y="5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3999" name="Freeform 3487"/>
            <p:cNvSpPr>
              <a:spLocks/>
            </p:cNvSpPr>
            <p:nvPr/>
          </p:nvSpPr>
          <p:spPr bwMode="auto">
            <a:xfrm>
              <a:off x="1920" y="1875"/>
              <a:ext cx="22" cy="29"/>
            </a:xfrm>
            <a:custGeom>
              <a:avLst/>
              <a:gdLst>
                <a:gd name="T0" fmla="*/ 72 w 72"/>
                <a:gd name="T1" fmla="*/ 0 h 89"/>
                <a:gd name="T2" fmla="*/ 72 w 72"/>
                <a:gd name="T3" fmla="*/ 30 h 89"/>
                <a:gd name="T4" fmla="*/ 59 w 72"/>
                <a:gd name="T5" fmla="*/ 60 h 89"/>
                <a:gd name="T6" fmla="*/ 30 w 72"/>
                <a:gd name="T7" fmla="*/ 84 h 89"/>
                <a:gd name="T8" fmla="*/ 0 w 72"/>
                <a:gd name="T9" fmla="*/ 8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89">
                  <a:moveTo>
                    <a:pt x="72" y="0"/>
                  </a:moveTo>
                  <a:lnTo>
                    <a:pt x="72" y="30"/>
                  </a:lnTo>
                  <a:lnTo>
                    <a:pt x="59" y="60"/>
                  </a:lnTo>
                  <a:lnTo>
                    <a:pt x="30" y="84"/>
                  </a:lnTo>
                  <a:lnTo>
                    <a:pt x="0" y="8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00" name="Line 3488"/>
            <p:cNvSpPr>
              <a:spLocks noChangeShapeType="1"/>
            </p:cNvSpPr>
            <p:nvPr/>
          </p:nvSpPr>
          <p:spPr bwMode="auto">
            <a:xfrm>
              <a:off x="2076" y="1761"/>
              <a:ext cx="0" cy="14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01" name="Line 3489"/>
            <p:cNvSpPr>
              <a:spLocks noChangeShapeType="1"/>
            </p:cNvSpPr>
            <p:nvPr/>
          </p:nvSpPr>
          <p:spPr bwMode="auto">
            <a:xfrm flipH="1">
              <a:off x="2121" y="1766"/>
              <a:ext cx="2" cy="14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02" name="Line 3490"/>
            <p:cNvSpPr>
              <a:spLocks noChangeShapeType="1"/>
            </p:cNvSpPr>
            <p:nvPr/>
          </p:nvSpPr>
          <p:spPr bwMode="auto">
            <a:xfrm flipV="1">
              <a:off x="2076" y="1855"/>
              <a:ext cx="38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03" name="Line 3491"/>
            <p:cNvSpPr>
              <a:spLocks noChangeShapeType="1"/>
            </p:cNvSpPr>
            <p:nvPr/>
          </p:nvSpPr>
          <p:spPr bwMode="auto">
            <a:xfrm flipV="1">
              <a:off x="2043" y="1902"/>
              <a:ext cx="114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04" name="Line 3492"/>
            <p:cNvSpPr>
              <a:spLocks noChangeShapeType="1"/>
            </p:cNvSpPr>
            <p:nvPr/>
          </p:nvSpPr>
          <p:spPr bwMode="auto">
            <a:xfrm flipV="1">
              <a:off x="2076" y="1815"/>
              <a:ext cx="34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05" name="Line 3493"/>
            <p:cNvSpPr>
              <a:spLocks noChangeShapeType="1"/>
            </p:cNvSpPr>
            <p:nvPr/>
          </p:nvSpPr>
          <p:spPr bwMode="auto">
            <a:xfrm flipV="1">
              <a:off x="2076" y="1773"/>
              <a:ext cx="47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06" name="Line 3494"/>
            <p:cNvSpPr>
              <a:spLocks noChangeShapeType="1"/>
            </p:cNvSpPr>
            <p:nvPr/>
          </p:nvSpPr>
          <p:spPr bwMode="auto">
            <a:xfrm flipV="1">
              <a:off x="2208" y="1835"/>
              <a:ext cx="32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07" name="Line 3495"/>
            <p:cNvSpPr>
              <a:spLocks noChangeShapeType="1"/>
            </p:cNvSpPr>
            <p:nvPr/>
          </p:nvSpPr>
          <p:spPr bwMode="auto">
            <a:xfrm flipV="1">
              <a:off x="2262" y="1826"/>
              <a:ext cx="2" cy="9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08" name="Line 3496"/>
            <p:cNvSpPr>
              <a:spLocks noChangeShapeType="1"/>
            </p:cNvSpPr>
            <p:nvPr/>
          </p:nvSpPr>
          <p:spPr bwMode="auto">
            <a:xfrm flipV="1">
              <a:off x="2186" y="1902"/>
              <a:ext cx="76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09" name="Line 3497"/>
            <p:cNvSpPr>
              <a:spLocks noChangeShapeType="1"/>
            </p:cNvSpPr>
            <p:nvPr/>
          </p:nvSpPr>
          <p:spPr bwMode="auto">
            <a:xfrm>
              <a:off x="2184" y="1833"/>
              <a:ext cx="2" cy="8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10" name="Line 3498"/>
            <p:cNvSpPr>
              <a:spLocks noChangeShapeType="1"/>
            </p:cNvSpPr>
            <p:nvPr/>
          </p:nvSpPr>
          <p:spPr bwMode="auto">
            <a:xfrm>
              <a:off x="2224" y="1808"/>
              <a:ext cx="0" cy="6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11" name="Line 3499"/>
            <p:cNvSpPr>
              <a:spLocks noChangeShapeType="1"/>
            </p:cNvSpPr>
            <p:nvPr/>
          </p:nvSpPr>
          <p:spPr bwMode="auto">
            <a:xfrm flipH="1">
              <a:off x="2202" y="1804"/>
              <a:ext cx="44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12" name="Line 3500"/>
            <p:cNvSpPr>
              <a:spLocks noChangeShapeType="1"/>
            </p:cNvSpPr>
            <p:nvPr/>
          </p:nvSpPr>
          <p:spPr bwMode="auto">
            <a:xfrm flipV="1">
              <a:off x="2246" y="1797"/>
              <a:ext cx="0" cy="7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13" name="Line 3501"/>
            <p:cNvSpPr>
              <a:spLocks noChangeShapeType="1"/>
            </p:cNvSpPr>
            <p:nvPr/>
          </p:nvSpPr>
          <p:spPr bwMode="auto">
            <a:xfrm flipV="1">
              <a:off x="2204" y="1871"/>
              <a:ext cx="42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14" name="Line 3502"/>
            <p:cNvSpPr>
              <a:spLocks noChangeShapeType="1"/>
            </p:cNvSpPr>
            <p:nvPr/>
          </p:nvSpPr>
          <p:spPr bwMode="auto">
            <a:xfrm>
              <a:off x="2202" y="1797"/>
              <a:ext cx="2" cy="8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15" name="Line 3503"/>
            <p:cNvSpPr>
              <a:spLocks noChangeShapeType="1"/>
            </p:cNvSpPr>
            <p:nvPr/>
          </p:nvSpPr>
          <p:spPr bwMode="auto">
            <a:xfrm flipH="1">
              <a:off x="2179" y="1770"/>
              <a:ext cx="90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16" name="Line 3504"/>
            <p:cNvSpPr>
              <a:spLocks noChangeShapeType="1"/>
            </p:cNvSpPr>
            <p:nvPr/>
          </p:nvSpPr>
          <p:spPr bwMode="auto">
            <a:xfrm flipV="1">
              <a:off x="2309" y="1775"/>
              <a:ext cx="49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17" name="Line 3505"/>
            <p:cNvSpPr>
              <a:spLocks noChangeShapeType="1"/>
            </p:cNvSpPr>
            <p:nvPr/>
          </p:nvSpPr>
          <p:spPr bwMode="auto">
            <a:xfrm flipV="1">
              <a:off x="2309" y="1824"/>
              <a:ext cx="42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18" name="Line 3506"/>
            <p:cNvSpPr>
              <a:spLocks noChangeShapeType="1"/>
            </p:cNvSpPr>
            <p:nvPr/>
          </p:nvSpPr>
          <p:spPr bwMode="auto">
            <a:xfrm>
              <a:off x="2347" y="1804"/>
              <a:ext cx="11" cy="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19" name="Line 3507"/>
            <p:cNvSpPr>
              <a:spLocks noChangeShapeType="1"/>
            </p:cNvSpPr>
            <p:nvPr/>
          </p:nvSpPr>
          <p:spPr bwMode="auto">
            <a:xfrm>
              <a:off x="2333" y="1831"/>
              <a:ext cx="0" cy="6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20" name="Line 3508"/>
            <p:cNvSpPr>
              <a:spLocks noChangeShapeType="1"/>
            </p:cNvSpPr>
            <p:nvPr/>
          </p:nvSpPr>
          <p:spPr bwMode="auto">
            <a:xfrm flipV="1">
              <a:off x="2302" y="1887"/>
              <a:ext cx="56" cy="2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21" name="Line 3509"/>
            <p:cNvSpPr>
              <a:spLocks noChangeShapeType="1"/>
            </p:cNvSpPr>
            <p:nvPr/>
          </p:nvSpPr>
          <p:spPr bwMode="auto">
            <a:xfrm>
              <a:off x="2374" y="1797"/>
              <a:ext cx="0" cy="8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22" name="Freeform 3510"/>
            <p:cNvSpPr>
              <a:spLocks/>
            </p:cNvSpPr>
            <p:nvPr/>
          </p:nvSpPr>
          <p:spPr bwMode="auto">
            <a:xfrm>
              <a:off x="2374" y="1759"/>
              <a:ext cx="15" cy="168"/>
            </a:xfrm>
            <a:custGeom>
              <a:avLst/>
              <a:gdLst>
                <a:gd name="T0" fmla="*/ 48 w 48"/>
                <a:gd name="T1" fmla="*/ 0 h 525"/>
                <a:gd name="T2" fmla="*/ 48 w 48"/>
                <a:gd name="T3" fmla="*/ 471 h 525"/>
                <a:gd name="T4" fmla="*/ 42 w 48"/>
                <a:gd name="T5" fmla="*/ 525 h 525"/>
                <a:gd name="T6" fmla="*/ 0 w 48"/>
                <a:gd name="T7" fmla="*/ 453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525">
                  <a:moveTo>
                    <a:pt x="48" y="0"/>
                  </a:moveTo>
                  <a:lnTo>
                    <a:pt x="48" y="471"/>
                  </a:lnTo>
                  <a:lnTo>
                    <a:pt x="42" y="525"/>
                  </a:lnTo>
                  <a:lnTo>
                    <a:pt x="0" y="45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23" name="Line 3511"/>
            <p:cNvSpPr>
              <a:spLocks noChangeShapeType="1"/>
            </p:cNvSpPr>
            <p:nvPr/>
          </p:nvSpPr>
          <p:spPr bwMode="auto">
            <a:xfrm flipV="1">
              <a:off x="2309" y="1851"/>
              <a:ext cx="45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24" name="Line 3512"/>
            <p:cNvSpPr>
              <a:spLocks noChangeShapeType="1"/>
            </p:cNvSpPr>
            <p:nvPr/>
          </p:nvSpPr>
          <p:spPr bwMode="auto">
            <a:xfrm flipH="1">
              <a:off x="2313" y="1779"/>
              <a:ext cx="20" cy="5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25" name="Line 3513"/>
            <p:cNvSpPr>
              <a:spLocks noChangeShapeType="1"/>
            </p:cNvSpPr>
            <p:nvPr/>
          </p:nvSpPr>
          <p:spPr bwMode="auto">
            <a:xfrm>
              <a:off x="1064" y="2023"/>
              <a:ext cx="0" cy="13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26" name="Line 3514"/>
            <p:cNvSpPr>
              <a:spLocks noChangeShapeType="1"/>
            </p:cNvSpPr>
            <p:nvPr/>
          </p:nvSpPr>
          <p:spPr bwMode="auto">
            <a:xfrm flipH="1">
              <a:off x="1040" y="1987"/>
              <a:ext cx="38" cy="8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27" name="Line 3515"/>
            <p:cNvSpPr>
              <a:spLocks noChangeShapeType="1"/>
            </p:cNvSpPr>
            <p:nvPr/>
          </p:nvSpPr>
          <p:spPr bwMode="auto">
            <a:xfrm flipV="1">
              <a:off x="1078" y="2014"/>
              <a:ext cx="47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28" name="Line 3516"/>
            <p:cNvSpPr>
              <a:spLocks noChangeShapeType="1"/>
            </p:cNvSpPr>
            <p:nvPr/>
          </p:nvSpPr>
          <p:spPr bwMode="auto">
            <a:xfrm>
              <a:off x="1107" y="2039"/>
              <a:ext cx="9" cy="2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29" name="Freeform 3517"/>
            <p:cNvSpPr>
              <a:spLocks/>
            </p:cNvSpPr>
            <p:nvPr/>
          </p:nvSpPr>
          <p:spPr bwMode="auto">
            <a:xfrm>
              <a:off x="1082" y="2016"/>
              <a:ext cx="31" cy="47"/>
            </a:xfrm>
            <a:custGeom>
              <a:avLst/>
              <a:gdLst>
                <a:gd name="T0" fmla="*/ 47 w 95"/>
                <a:gd name="T1" fmla="*/ 0 h 142"/>
                <a:gd name="T2" fmla="*/ 0 w 95"/>
                <a:gd name="T3" fmla="*/ 142 h 142"/>
                <a:gd name="T4" fmla="*/ 95 w 95"/>
                <a:gd name="T5" fmla="*/ 113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5" h="142">
                  <a:moveTo>
                    <a:pt x="47" y="0"/>
                  </a:moveTo>
                  <a:lnTo>
                    <a:pt x="0" y="142"/>
                  </a:lnTo>
                  <a:lnTo>
                    <a:pt x="95" y="11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30" name="Line 3518"/>
            <p:cNvSpPr>
              <a:spLocks noChangeShapeType="1"/>
            </p:cNvSpPr>
            <p:nvPr/>
          </p:nvSpPr>
          <p:spPr bwMode="auto">
            <a:xfrm flipV="1">
              <a:off x="1082" y="2083"/>
              <a:ext cx="31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31" name="Line 3519"/>
            <p:cNvSpPr>
              <a:spLocks noChangeShapeType="1"/>
            </p:cNvSpPr>
            <p:nvPr/>
          </p:nvSpPr>
          <p:spPr bwMode="auto">
            <a:xfrm>
              <a:off x="1098" y="2061"/>
              <a:ext cx="0" cy="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32" name="Line 3520"/>
            <p:cNvSpPr>
              <a:spLocks noChangeShapeType="1"/>
            </p:cNvSpPr>
            <p:nvPr/>
          </p:nvSpPr>
          <p:spPr bwMode="auto">
            <a:xfrm flipV="1">
              <a:off x="1078" y="2106"/>
              <a:ext cx="44" cy="2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33" name="Line 3521"/>
            <p:cNvSpPr>
              <a:spLocks noChangeShapeType="1"/>
            </p:cNvSpPr>
            <p:nvPr/>
          </p:nvSpPr>
          <p:spPr bwMode="auto">
            <a:xfrm>
              <a:off x="1129" y="2027"/>
              <a:ext cx="0" cy="7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34" name="Freeform 3522"/>
            <p:cNvSpPr>
              <a:spLocks/>
            </p:cNvSpPr>
            <p:nvPr/>
          </p:nvSpPr>
          <p:spPr bwMode="auto">
            <a:xfrm>
              <a:off x="1129" y="1987"/>
              <a:ext cx="18" cy="163"/>
            </a:xfrm>
            <a:custGeom>
              <a:avLst/>
              <a:gdLst>
                <a:gd name="T0" fmla="*/ 54 w 54"/>
                <a:gd name="T1" fmla="*/ 0 h 512"/>
                <a:gd name="T2" fmla="*/ 54 w 54"/>
                <a:gd name="T3" fmla="*/ 512 h 512"/>
                <a:gd name="T4" fmla="*/ 0 w 54"/>
                <a:gd name="T5" fmla="*/ 434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4" h="512">
                  <a:moveTo>
                    <a:pt x="54" y="0"/>
                  </a:moveTo>
                  <a:lnTo>
                    <a:pt x="54" y="512"/>
                  </a:lnTo>
                  <a:lnTo>
                    <a:pt x="0" y="43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35" name="Freeform 3523"/>
            <p:cNvSpPr>
              <a:spLocks/>
            </p:cNvSpPr>
            <p:nvPr/>
          </p:nvSpPr>
          <p:spPr bwMode="auto">
            <a:xfrm>
              <a:off x="1180" y="1987"/>
              <a:ext cx="47" cy="65"/>
            </a:xfrm>
            <a:custGeom>
              <a:avLst/>
              <a:gdLst>
                <a:gd name="T0" fmla="*/ 143 w 143"/>
                <a:gd name="T1" fmla="*/ 0 h 208"/>
                <a:gd name="T2" fmla="*/ 95 w 143"/>
                <a:gd name="T3" fmla="*/ 88 h 208"/>
                <a:gd name="T4" fmla="*/ 0 w 143"/>
                <a:gd name="T5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3" h="208">
                  <a:moveTo>
                    <a:pt x="143" y="0"/>
                  </a:moveTo>
                  <a:lnTo>
                    <a:pt x="95" y="88"/>
                  </a:lnTo>
                  <a:lnTo>
                    <a:pt x="0" y="20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36" name="Line 3524"/>
            <p:cNvSpPr>
              <a:spLocks noChangeShapeType="1"/>
            </p:cNvSpPr>
            <p:nvPr/>
          </p:nvSpPr>
          <p:spPr bwMode="auto">
            <a:xfrm flipV="1">
              <a:off x="1216" y="2009"/>
              <a:ext cx="36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37" name="Line 3525"/>
            <p:cNvSpPr>
              <a:spLocks noChangeShapeType="1"/>
            </p:cNvSpPr>
            <p:nvPr/>
          </p:nvSpPr>
          <p:spPr bwMode="auto">
            <a:xfrm flipH="1">
              <a:off x="1234" y="2005"/>
              <a:ext cx="20" cy="3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38" name="Freeform 3526"/>
            <p:cNvSpPr>
              <a:spLocks/>
            </p:cNvSpPr>
            <p:nvPr/>
          </p:nvSpPr>
          <p:spPr bwMode="auto">
            <a:xfrm>
              <a:off x="1245" y="2036"/>
              <a:ext cx="20" cy="119"/>
            </a:xfrm>
            <a:custGeom>
              <a:avLst/>
              <a:gdLst>
                <a:gd name="T0" fmla="*/ 60 w 60"/>
                <a:gd name="T1" fmla="*/ 0 h 374"/>
                <a:gd name="T2" fmla="*/ 54 w 60"/>
                <a:gd name="T3" fmla="*/ 374 h 374"/>
                <a:gd name="T4" fmla="*/ 0 w 60"/>
                <a:gd name="T5" fmla="*/ 321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" h="374">
                  <a:moveTo>
                    <a:pt x="60" y="0"/>
                  </a:moveTo>
                  <a:lnTo>
                    <a:pt x="54" y="374"/>
                  </a:lnTo>
                  <a:lnTo>
                    <a:pt x="0" y="32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39" name="Line 3527"/>
            <p:cNvSpPr>
              <a:spLocks noChangeShapeType="1"/>
            </p:cNvSpPr>
            <p:nvPr/>
          </p:nvSpPr>
          <p:spPr bwMode="auto">
            <a:xfrm flipV="1">
              <a:off x="1216" y="2072"/>
              <a:ext cx="38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40" name="Line 3528"/>
            <p:cNvSpPr>
              <a:spLocks noChangeShapeType="1"/>
            </p:cNvSpPr>
            <p:nvPr/>
          </p:nvSpPr>
          <p:spPr bwMode="auto">
            <a:xfrm flipH="1">
              <a:off x="1216" y="2106"/>
              <a:ext cx="38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41" name="Line 3529"/>
            <p:cNvSpPr>
              <a:spLocks noChangeShapeType="1"/>
            </p:cNvSpPr>
            <p:nvPr/>
          </p:nvSpPr>
          <p:spPr bwMode="auto">
            <a:xfrm flipV="1">
              <a:off x="1232" y="2045"/>
              <a:ext cx="0" cy="10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42" name="Line 3530"/>
            <p:cNvSpPr>
              <a:spLocks noChangeShapeType="1"/>
            </p:cNvSpPr>
            <p:nvPr/>
          </p:nvSpPr>
          <p:spPr bwMode="auto">
            <a:xfrm flipV="1">
              <a:off x="1203" y="2039"/>
              <a:ext cx="62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43" name="Freeform 3531"/>
            <p:cNvSpPr>
              <a:spLocks/>
            </p:cNvSpPr>
            <p:nvPr/>
          </p:nvSpPr>
          <p:spPr bwMode="auto">
            <a:xfrm>
              <a:off x="1176" y="2039"/>
              <a:ext cx="27" cy="116"/>
            </a:xfrm>
            <a:custGeom>
              <a:avLst/>
              <a:gdLst>
                <a:gd name="T0" fmla="*/ 88 w 88"/>
                <a:gd name="T1" fmla="*/ 0 h 364"/>
                <a:gd name="T2" fmla="*/ 82 w 88"/>
                <a:gd name="T3" fmla="*/ 161 h 364"/>
                <a:gd name="T4" fmla="*/ 58 w 88"/>
                <a:gd name="T5" fmla="*/ 280 h 364"/>
                <a:gd name="T6" fmla="*/ 0 w 88"/>
                <a:gd name="T7" fmla="*/ 364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364">
                  <a:moveTo>
                    <a:pt x="88" y="0"/>
                  </a:moveTo>
                  <a:lnTo>
                    <a:pt x="82" y="161"/>
                  </a:lnTo>
                  <a:lnTo>
                    <a:pt x="58" y="280"/>
                  </a:lnTo>
                  <a:lnTo>
                    <a:pt x="0" y="36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44" name="Line 3532"/>
            <p:cNvSpPr>
              <a:spLocks noChangeShapeType="1"/>
            </p:cNvSpPr>
            <p:nvPr/>
          </p:nvSpPr>
          <p:spPr bwMode="auto">
            <a:xfrm>
              <a:off x="1310" y="2027"/>
              <a:ext cx="0" cy="1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45" name="Line 3533"/>
            <p:cNvSpPr>
              <a:spLocks noChangeShapeType="1"/>
            </p:cNvSpPr>
            <p:nvPr/>
          </p:nvSpPr>
          <p:spPr bwMode="auto">
            <a:xfrm>
              <a:off x="1344" y="2065"/>
              <a:ext cx="26" cy="4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46" name="Freeform 3534"/>
            <p:cNvSpPr>
              <a:spLocks/>
            </p:cNvSpPr>
            <p:nvPr/>
          </p:nvSpPr>
          <p:spPr bwMode="auto">
            <a:xfrm>
              <a:off x="1319" y="2039"/>
              <a:ext cx="27" cy="78"/>
            </a:xfrm>
            <a:custGeom>
              <a:avLst/>
              <a:gdLst>
                <a:gd name="T0" fmla="*/ 88 w 88"/>
                <a:gd name="T1" fmla="*/ 0 h 244"/>
                <a:gd name="T2" fmla="*/ 71 w 88"/>
                <a:gd name="T3" fmla="*/ 101 h 244"/>
                <a:gd name="T4" fmla="*/ 0 w 88"/>
                <a:gd name="T5" fmla="*/ 244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8" h="244">
                  <a:moveTo>
                    <a:pt x="88" y="0"/>
                  </a:moveTo>
                  <a:lnTo>
                    <a:pt x="71" y="101"/>
                  </a:lnTo>
                  <a:lnTo>
                    <a:pt x="0" y="24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47" name="Freeform 3535"/>
            <p:cNvSpPr>
              <a:spLocks/>
            </p:cNvSpPr>
            <p:nvPr/>
          </p:nvSpPr>
          <p:spPr bwMode="auto">
            <a:xfrm>
              <a:off x="1359" y="2027"/>
              <a:ext cx="29" cy="128"/>
            </a:xfrm>
            <a:custGeom>
              <a:avLst/>
              <a:gdLst>
                <a:gd name="T0" fmla="*/ 90 w 90"/>
                <a:gd name="T1" fmla="*/ 0 h 404"/>
                <a:gd name="T2" fmla="*/ 66 w 90"/>
                <a:gd name="T3" fmla="*/ 404 h 404"/>
                <a:gd name="T4" fmla="*/ 0 w 90"/>
                <a:gd name="T5" fmla="*/ 315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0" h="404">
                  <a:moveTo>
                    <a:pt x="90" y="0"/>
                  </a:moveTo>
                  <a:lnTo>
                    <a:pt x="66" y="404"/>
                  </a:lnTo>
                  <a:lnTo>
                    <a:pt x="0" y="31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48" name="Line 3536"/>
            <p:cNvSpPr>
              <a:spLocks noChangeShapeType="1"/>
            </p:cNvSpPr>
            <p:nvPr/>
          </p:nvSpPr>
          <p:spPr bwMode="auto">
            <a:xfrm flipV="1">
              <a:off x="1310" y="2034"/>
              <a:ext cx="76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49" name="Line 3537"/>
            <p:cNvSpPr>
              <a:spLocks noChangeShapeType="1"/>
            </p:cNvSpPr>
            <p:nvPr/>
          </p:nvSpPr>
          <p:spPr bwMode="auto">
            <a:xfrm flipH="1">
              <a:off x="1346" y="1985"/>
              <a:ext cx="2" cy="5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50" name="Freeform 3538"/>
            <p:cNvSpPr>
              <a:spLocks/>
            </p:cNvSpPr>
            <p:nvPr/>
          </p:nvSpPr>
          <p:spPr bwMode="auto">
            <a:xfrm>
              <a:off x="1429" y="2097"/>
              <a:ext cx="15" cy="15"/>
            </a:xfrm>
            <a:custGeom>
              <a:avLst/>
              <a:gdLst>
                <a:gd name="T0" fmla="*/ 0 w 47"/>
                <a:gd name="T1" fmla="*/ 24 h 47"/>
                <a:gd name="T2" fmla="*/ 1 w 47"/>
                <a:gd name="T3" fmla="*/ 29 h 47"/>
                <a:gd name="T4" fmla="*/ 3 w 47"/>
                <a:gd name="T5" fmla="*/ 36 h 47"/>
                <a:gd name="T6" fmla="*/ 7 w 47"/>
                <a:gd name="T7" fmla="*/ 41 h 47"/>
                <a:gd name="T8" fmla="*/ 12 w 47"/>
                <a:gd name="T9" fmla="*/ 44 h 47"/>
                <a:gd name="T10" fmla="*/ 18 w 47"/>
                <a:gd name="T11" fmla="*/ 47 h 47"/>
                <a:gd name="T12" fmla="*/ 23 w 47"/>
                <a:gd name="T13" fmla="*/ 47 h 47"/>
                <a:gd name="T14" fmla="*/ 30 w 47"/>
                <a:gd name="T15" fmla="*/ 47 h 47"/>
                <a:gd name="T16" fmla="*/ 35 w 47"/>
                <a:gd name="T17" fmla="*/ 44 h 47"/>
                <a:gd name="T18" fmla="*/ 41 w 47"/>
                <a:gd name="T19" fmla="*/ 41 h 47"/>
                <a:gd name="T20" fmla="*/ 44 w 47"/>
                <a:gd name="T21" fmla="*/ 36 h 47"/>
                <a:gd name="T22" fmla="*/ 46 w 47"/>
                <a:gd name="T23" fmla="*/ 29 h 47"/>
                <a:gd name="T24" fmla="*/ 47 w 47"/>
                <a:gd name="T25" fmla="*/ 24 h 47"/>
                <a:gd name="T26" fmla="*/ 46 w 47"/>
                <a:gd name="T27" fmla="*/ 17 h 47"/>
                <a:gd name="T28" fmla="*/ 44 w 47"/>
                <a:gd name="T29" fmla="*/ 12 h 47"/>
                <a:gd name="T30" fmla="*/ 41 w 47"/>
                <a:gd name="T31" fmla="*/ 6 h 47"/>
                <a:gd name="T32" fmla="*/ 35 w 47"/>
                <a:gd name="T33" fmla="*/ 3 h 47"/>
                <a:gd name="T34" fmla="*/ 30 w 47"/>
                <a:gd name="T35" fmla="*/ 1 h 47"/>
                <a:gd name="T36" fmla="*/ 23 w 47"/>
                <a:gd name="T37" fmla="*/ 0 h 47"/>
                <a:gd name="T38" fmla="*/ 18 w 47"/>
                <a:gd name="T39" fmla="*/ 1 h 47"/>
                <a:gd name="T40" fmla="*/ 12 w 47"/>
                <a:gd name="T41" fmla="*/ 3 h 47"/>
                <a:gd name="T42" fmla="*/ 7 w 47"/>
                <a:gd name="T43" fmla="*/ 6 h 47"/>
                <a:gd name="T44" fmla="*/ 3 w 47"/>
                <a:gd name="T45" fmla="*/ 12 h 47"/>
                <a:gd name="T46" fmla="*/ 1 w 47"/>
                <a:gd name="T47" fmla="*/ 17 h 47"/>
                <a:gd name="T48" fmla="*/ 0 w 47"/>
                <a:gd name="T49" fmla="*/ 24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7" h="47">
                  <a:moveTo>
                    <a:pt x="0" y="24"/>
                  </a:moveTo>
                  <a:lnTo>
                    <a:pt x="1" y="29"/>
                  </a:lnTo>
                  <a:lnTo>
                    <a:pt x="3" y="36"/>
                  </a:lnTo>
                  <a:lnTo>
                    <a:pt x="7" y="41"/>
                  </a:lnTo>
                  <a:lnTo>
                    <a:pt x="12" y="44"/>
                  </a:lnTo>
                  <a:lnTo>
                    <a:pt x="18" y="47"/>
                  </a:lnTo>
                  <a:lnTo>
                    <a:pt x="23" y="47"/>
                  </a:lnTo>
                  <a:lnTo>
                    <a:pt x="30" y="47"/>
                  </a:lnTo>
                  <a:lnTo>
                    <a:pt x="35" y="44"/>
                  </a:lnTo>
                  <a:lnTo>
                    <a:pt x="41" y="41"/>
                  </a:lnTo>
                  <a:lnTo>
                    <a:pt x="44" y="36"/>
                  </a:lnTo>
                  <a:lnTo>
                    <a:pt x="46" y="29"/>
                  </a:lnTo>
                  <a:lnTo>
                    <a:pt x="47" y="24"/>
                  </a:lnTo>
                  <a:lnTo>
                    <a:pt x="46" y="17"/>
                  </a:lnTo>
                  <a:lnTo>
                    <a:pt x="44" y="12"/>
                  </a:lnTo>
                  <a:lnTo>
                    <a:pt x="41" y="6"/>
                  </a:lnTo>
                  <a:lnTo>
                    <a:pt x="35" y="3"/>
                  </a:lnTo>
                  <a:lnTo>
                    <a:pt x="30" y="1"/>
                  </a:lnTo>
                  <a:lnTo>
                    <a:pt x="23" y="0"/>
                  </a:lnTo>
                  <a:lnTo>
                    <a:pt x="18" y="1"/>
                  </a:lnTo>
                  <a:lnTo>
                    <a:pt x="12" y="3"/>
                  </a:lnTo>
                  <a:lnTo>
                    <a:pt x="7" y="6"/>
                  </a:lnTo>
                  <a:lnTo>
                    <a:pt x="3" y="12"/>
                  </a:lnTo>
                  <a:lnTo>
                    <a:pt x="1" y="17"/>
                  </a:lnTo>
                  <a:lnTo>
                    <a:pt x="0" y="24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51" name="Freeform 3539"/>
            <p:cNvSpPr>
              <a:spLocks/>
            </p:cNvSpPr>
            <p:nvPr/>
          </p:nvSpPr>
          <p:spPr bwMode="auto">
            <a:xfrm>
              <a:off x="1431" y="2099"/>
              <a:ext cx="11" cy="11"/>
            </a:xfrm>
            <a:custGeom>
              <a:avLst/>
              <a:gdLst>
                <a:gd name="T0" fmla="*/ 37 w 37"/>
                <a:gd name="T1" fmla="*/ 18 h 36"/>
                <a:gd name="T2" fmla="*/ 36 w 37"/>
                <a:gd name="T3" fmla="*/ 12 h 36"/>
                <a:gd name="T4" fmla="*/ 34 w 37"/>
                <a:gd name="T5" fmla="*/ 7 h 36"/>
                <a:gd name="T6" fmla="*/ 29 w 37"/>
                <a:gd name="T7" fmla="*/ 4 h 36"/>
                <a:gd name="T8" fmla="*/ 24 w 37"/>
                <a:gd name="T9" fmla="*/ 0 h 36"/>
                <a:gd name="T10" fmla="*/ 18 w 37"/>
                <a:gd name="T11" fmla="*/ 0 h 36"/>
                <a:gd name="T12" fmla="*/ 13 w 37"/>
                <a:gd name="T13" fmla="*/ 0 h 36"/>
                <a:gd name="T14" fmla="*/ 8 w 37"/>
                <a:gd name="T15" fmla="*/ 4 h 36"/>
                <a:gd name="T16" fmla="*/ 4 w 37"/>
                <a:gd name="T17" fmla="*/ 7 h 36"/>
                <a:gd name="T18" fmla="*/ 2 w 37"/>
                <a:gd name="T19" fmla="*/ 12 h 36"/>
                <a:gd name="T20" fmla="*/ 0 w 37"/>
                <a:gd name="T21" fmla="*/ 18 h 36"/>
                <a:gd name="T22" fmla="*/ 2 w 37"/>
                <a:gd name="T23" fmla="*/ 23 h 36"/>
                <a:gd name="T24" fmla="*/ 4 w 37"/>
                <a:gd name="T25" fmla="*/ 28 h 36"/>
                <a:gd name="T26" fmla="*/ 8 w 37"/>
                <a:gd name="T27" fmla="*/ 32 h 36"/>
                <a:gd name="T28" fmla="*/ 13 w 37"/>
                <a:gd name="T29" fmla="*/ 35 h 36"/>
                <a:gd name="T30" fmla="*/ 18 w 37"/>
                <a:gd name="T31" fmla="*/ 36 h 36"/>
                <a:gd name="T32" fmla="*/ 24 w 37"/>
                <a:gd name="T33" fmla="*/ 35 h 36"/>
                <a:gd name="T34" fmla="*/ 29 w 37"/>
                <a:gd name="T35" fmla="*/ 32 h 36"/>
                <a:gd name="T36" fmla="*/ 34 w 37"/>
                <a:gd name="T37" fmla="*/ 28 h 36"/>
                <a:gd name="T38" fmla="*/ 36 w 37"/>
                <a:gd name="T39" fmla="*/ 23 h 36"/>
                <a:gd name="T40" fmla="*/ 37 w 37"/>
                <a:gd name="T4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6" y="12"/>
                  </a:lnTo>
                  <a:lnTo>
                    <a:pt x="34" y="7"/>
                  </a:lnTo>
                  <a:lnTo>
                    <a:pt x="29" y="4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3" y="0"/>
                  </a:lnTo>
                  <a:lnTo>
                    <a:pt x="8" y="4"/>
                  </a:lnTo>
                  <a:lnTo>
                    <a:pt x="4" y="7"/>
                  </a:lnTo>
                  <a:lnTo>
                    <a:pt x="2" y="12"/>
                  </a:lnTo>
                  <a:lnTo>
                    <a:pt x="0" y="18"/>
                  </a:lnTo>
                  <a:lnTo>
                    <a:pt x="2" y="23"/>
                  </a:lnTo>
                  <a:lnTo>
                    <a:pt x="4" y="28"/>
                  </a:lnTo>
                  <a:lnTo>
                    <a:pt x="8" y="32"/>
                  </a:lnTo>
                  <a:lnTo>
                    <a:pt x="13" y="35"/>
                  </a:lnTo>
                  <a:lnTo>
                    <a:pt x="18" y="36"/>
                  </a:lnTo>
                  <a:lnTo>
                    <a:pt x="24" y="35"/>
                  </a:lnTo>
                  <a:lnTo>
                    <a:pt x="29" y="32"/>
                  </a:lnTo>
                  <a:lnTo>
                    <a:pt x="34" y="28"/>
                  </a:lnTo>
                  <a:lnTo>
                    <a:pt x="36" y="23"/>
                  </a:lnTo>
                  <a:lnTo>
                    <a:pt x="37" y="18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52" name="Freeform 3540"/>
            <p:cNvSpPr>
              <a:spLocks/>
            </p:cNvSpPr>
            <p:nvPr/>
          </p:nvSpPr>
          <p:spPr bwMode="auto">
            <a:xfrm>
              <a:off x="1433" y="2101"/>
              <a:ext cx="7" cy="7"/>
            </a:xfrm>
            <a:custGeom>
              <a:avLst/>
              <a:gdLst>
                <a:gd name="T0" fmla="*/ 23 w 23"/>
                <a:gd name="T1" fmla="*/ 12 h 24"/>
                <a:gd name="T2" fmla="*/ 22 w 23"/>
                <a:gd name="T3" fmla="*/ 8 h 24"/>
                <a:gd name="T4" fmla="*/ 20 w 23"/>
                <a:gd name="T5" fmla="*/ 3 h 24"/>
                <a:gd name="T6" fmla="*/ 17 w 23"/>
                <a:gd name="T7" fmla="*/ 1 h 24"/>
                <a:gd name="T8" fmla="*/ 11 w 23"/>
                <a:gd name="T9" fmla="*/ 0 h 24"/>
                <a:gd name="T10" fmla="*/ 7 w 23"/>
                <a:gd name="T11" fmla="*/ 1 h 24"/>
                <a:gd name="T12" fmla="*/ 3 w 23"/>
                <a:gd name="T13" fmla="*/ 3 h 24"/>
                <a:gd name="T14" fmla="*/ 1 w 23"/>
                <a:gd name="T15" fmla="*/ 8 h 24"/>
                <a:gd name="T16" fmla="*/ 0 w 23"/>
                <a:gd name="T17" fmla="*/ 12 h 24"/>
                <a:gd name="T18" fmla="*/ 1 w 23"/>
                <a:gd name="T19" fmla="*/ 16 h 24"/>
                <a:gd name="T20" fmla="*/ 3 w 23"/>
                <a:gd name="T21" fmla="*/ 20 h 24"/>
                <a:gd name="T22" fmla="*/ 7 w 23"/>
                <a:gd name="T23" fmla="*/ 23 h 24"/>
                <a:gd name="T24" fmla="*/ 11 w 23"/>
                <a:gd name="T25" fmla="*/ 24 h 24"/>
                <a:gd name="T26" fmla="*/ 17 w 23"/>
                <a:gd name="T27" fmla="*/ 23 h 24"/>
                <a:gd name="T28" fmla="*/ 20 w 23"/>
                <a:gd name="T29" fmla="*/ 20 h 24"/>
                <a:gd name="T30" fmla="*/ 22 w 23"/>
                <a:gd name="T31" fmla="*/ 16 h 24"/>
                <a:gd name="T32" fmla="*/ 23 w 23"/>
                <a:gd name="T3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24">
                  <a:moveTo>
                    <a:pt x="23" y="12"/>
                  </a:moveTo>
                  <a:lnTo>
                    <a:pt x="22" y="8"/>
                  </a:lnTo>
                  <a:lnTo>
                    <a:pt x="20" y="3"/>
                  </a:lnTo>
                  <a:lnTo>
                    <a:pt x="17" y="1"/>
                  </a:lnTo>
                  <a:lnTo>
                    <a:pt x="11" y="0"/>
                  </a:lnTo>
                  <a:lnTo>
                    <a:pt x="7" y="1"/>
                  </a:lnTo>
                  <a:lnTo>
                    <a:pt x="3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3" y="20"/>
                  </a:lnTo>
                  <a:lnTo>
                    <a:pt x="7" y="23"/>
                  </a:lnTo>
                  <a:lnTo>
                    <a:pt x="11" y="24"/>
                  </a:lnTo>
                  <a:lnTo>
                    <a:pt x="17" y="23"/>
                  </a:lnTo>
                  <a:lnTo>
                    <a:pt x="20" y="20"/>
                  </a:lnTo>
                  <a:lnTo>
                    <a:pt x="22" y="16"/>
                  </a:lnTo>
                  <a:lnTo>
                    <a:pt x="23" y="12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53" name="Freeform 3541"/>
            <p:cNvSpPr>
              <a:spLocks/>
            </p:cNvSpPr>
            <p:nvPr/>
          </p:nvSpPr>
          <p:spPr bwMode="auto">
            <a:xfrm>
              <a:off x="1433" y="2101"/>
              <a:ext cx="4" cy="5"/>
            </a:xfrm>
            <a:custGeom>
              <a:avLst/>
              <a:gdLst>
                <a:gd name="T0" fmla="*/ 12 w 12"/>
                <a:gd name="T1" fmla="*/ 7 h 12"/>
                <a:gd name="T2" fmla="*/ 11 w 12"/>
                <a:gd name="T3" fmla="*/ 4 h 12"/>
                <a:gd name="T4" fmla="*/ 8 w 12"/>
                <a:gd name="T5" fmla="*/ 1 h 12"/>
                <a:gd name="T6" fmla="*/ 5 w 12"/>
                <a:gd name="T7" fmla="*/ 0 h 12"/>
                <a:gd name="T8" fmla="*/ 3 w 12"/>
                <a:gd name="T9" fmla="*/ 1 h 12"/>
                <a:gd name="T10" fmla="*/ 1 w 12"/>
                <a:gd name="T11" fmla="*/ 4 h 12"/>
                <a:gd name="T12" fmla="*/ 0 w 12"/>
                <a:gd name="T13" fmla="*/ 7 h 12"/>
                <a:gd name="T14" fmla="*/ 1 w 12"/>
                <a:gd name="T15" fmla="*/ 9 h 12"/>
                <a:gd name="T16" fmla="*/ 3 w 12"/>
                <a:gd name="T17" fmla="*/ 11 h 12"/>
                <a:gd name="T18" fmla="*/ 5 w 12"/>
                <a:gd name="T19" fmla="*/ 12 h 12"/>
                <a:gd name="T20" fmla="*/ 8 w 12"/>
                <a:gd name="T21" fmla="*/ 11 h 12"/>
                <a:gd name="T22" fmla="*/ 11 w 12"/>
                <a:gd name="T23" fmla="*/ 9 h 12"/>
                <a:gd name="T24" fmla="*/ 12 w 12"/>
                <a:gd name="T25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12">
                  <a:moveTo>
                    <a:pt x="12" y="7"/>
                  </a:moveTo>
                  <a:lnTo>
                    <a:pt x="11" y="4"/>
                  </a:lnTo>
                  <a:lnTo>
                    <a:pt x="8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4"/>
                  </a:lnTo>
                  <a:lnTo>
                    <a:pt x="0" y="7"/>
                  </a:lnTo>
                  <a:lnTo>
                    <a:pt x="1" y="9"/>
                  </a:lnTo>
                  <a:lnTo>
                    <a:pt x="3" y="11"/>
                  </a:lnTo>
                  <a:lnTo>
                    <a:pt x="5" y="12"/>
                  </a:lnTo>
                  <a:lnTo>
                    <a:pt x="8" y="11"/>
                  </a:lnTo>
                  <a:lnTo>
                    <a:pt x="11" y="9"/>
                  </a:lnTo>
                  <a:lnTo>
                    <a:pt x="12" y="7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54" name="Freeform 3542"/>
            <p:cNvSpPr>
              <a:spLocks/>
            </p:cNvSpPr>
            <p:nvPr/>
          </p:nvSpPr>
          <p:spPr bwMode="auto">
            <a:xfrm>
              <a:off x="1420" y="2106"/>
              <a:ext cx="24" cy="29"/>
            </a:xfrm>
            <a:custGeom>
              <a:avLst/>
              <a:gdLst>
                <a:gd name="T0" fmla="*/ 71 w 71"/>
                <a:gd name="T1" fmla="*/ 0 h 90"/>
                <a:gd name="T2" fmla="*/ 71 w 71"/>
                <a:gd name="T3" fmla="*/ 30 h 90"/>
                <a:gd name="T4" fmla="*/ 59 w 71"/>
                <a:gd name="T5" fmla="*/ 60 h 90"/>
                <a:gd name="T6" fmla="*/ 29 w 71"/>
                <a:gd name="T7" fmla="*/ 84 h 90"/>
                <a:gd name="T8" fmla="*/ 0 w 71"/>
                <a:gd name="T9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" h="90">
                  <a:moveTo>
                    <a:pt x="71" y="0"/>
                  </a:moveTo>
                  <a:lnTo>
                    <a:pt x="71" y="30"/>
                  </a:lnTo>
                  <a:lnTo>
                    <a:pt x="59" y="60"/>
                  </a:lnTo>
                  <a:lnTo>
                    <a:pt x="29" y="84"/>
                  </a:lnTo>
                  <a:lnTo>
                    <a:pt x="0" y="9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55" name="Freeform 3543"/>
            <p:cNvSpPr>
              <a:spLocks/>
            </p:cNvSpPr>
            <p:nvPr/>
          </p:nvSpPr>
          <p:spPr bwMode="auto">
            <a:xfrm>
              <a:off x="1578" y="1987"/>
              <a:ext cx="20" cy="168"/>
            </a:xfrm>
            <a:custGeom>
              <a:avLst/>
              <a:gdLst>
                <a:gd name="T0" fmla="*/ 66 w 66"/>
                <a:gd name="T1" fmla="*/ 0 h 524"/>
                <a:gd name="T2" fmla="*/ 66 w 66"/>
                <a:gd name="T3" fmla="*/ 465 h 524"/>
                <a:gd name="T4" fmla="*/ 59 w 66"/>
                <a:gd name="T5" fmla="*/ 524 h 524"/>
                <a:gd name="T6" fmla="*/ 0 w 66"/>
                <a:gd name="T7" fmla="*/ 429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" h="524">
                  <a:moveTo>
                    <a:pt x="66" y="0"/>
                  </a:moveTo>
                  <a:lnTo>
                    <a:pt x="66" y="465"/>
                  </a:lnTo>
                  <a:lnTo>
                    <a:pt x="59" y="524"/>
                  </a:lnTo>
                  <a:lnTo>
                    <a:pt x="0" y="42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56" name="Line 3544"/>
            <p:cNvSpPr>
              <a:spLocks noChangeShapeType="1"/>
            </p:cNvSpPr>
            <p:nvPr/>
          </p:nvSpPr>
          <p:spPr bwMode="auto">
            <a:xfrm flipH="1">
              <a:off x="1545" y="2034"/>
              <a:ext cx="31" cy="8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57" name="Line 3545"/>
            <p:cNvSpPr>
              <a:spLocks noChangeShapeType="1"/>
            </p:cNvSpPr>
            <p:nvPr/>
          </p:nvSpPr>
          <p:spPr bwMode="auto">
            <a:xfrm>
              <a:off x="1614" y="2034"/>
              <a:ext cx="33" cy="6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58" name="Line 3546"/>
            <p:cNvSpPr>
              <a:spLocks noChangeShapeType="1"/>
            </p:cNvSpPr>
            <p:nvPr/>
          </p:nvSpPr>
          <p:spPr bwMode="auto">
            <a:xfrm flipV="1">
              <a:off x="1672" y="1989"/>
              <a:ext cx="29" cy="5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59" name="Freeform 3547"/>
            <p:cNvSpPr>
              <a:spLocks/>
            </p:cNvSpPr>
            <p:nvPr/>
          </p:nvSpPr>
          <p:spPr bwMode="auto">
            <a:xfrm>
              <a:off x="1672" y="2056"/>
              <a:ext cx="22" cy="94"/>
            </a:xfrm>
            <a:custGeom>
              <a:avLst/>
              <a:gdLst>
                <a:gd name="T0" fmla="*/ 0 w 72"/>
                <a:gd name="T1" fmla="*/ 101 h 292"/>
                <a:gd name="T2" fmla="*/ 72 w 72"/>
                <a:gd name="T3" fmla="*/ 0 h 292"/>
                <a:gd name="T4" fmla="*/ 72 w 72"/>
                <a:gd name="T5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2" h="292">
                  <a:moveTo>
                    <a:pt x="0" y="101"/>
                  </a:moveTo>
                  <a:lnTo>
                    <a:pt x="72" y="0"/>
                  </a:lnTo>
                  <a:lnTo>
                    <a:pt x="72" y="29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60" name="Line 3548"/>
            <p:cNvSpPr>
              <a:spLocks noChangeShapeType="1"/>
            </p:cNvSpPr>
            <p:nvPr/>
          </p:nvSpPr>
          <p:spPr bwMode="auto">
            <a:xfrm flipV="1">
              <a:off x="1694" y="2030"/>
              <a:ext cx="12" cy="2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61" name="Freeform 3549"/>
            <p:cNvSpPr>
              <a:spLocks/>
            </p:cNvSpPr>
            <p:nvPr/>
          </p:nvSpPr>
          <p:spPr bwMode="auto">
            <a:xfrm>
              <a:off x="1706" y="1989"/>
              <a:ext cx="51" cy="74"/>
            </a:xfrm>
            <a:custGeom>
              <a:avLst/>
              <a:gdLst>
                <a:gd name="T0" fmla="*/ 161 w 161"/>
                <a:gd name="T1" fmla="*/ 0 h 226"/>
                <a:gd name="T2" fmla="*/ 101 w 161"/>
                <a:gd name="T3" fmla="*/ 126 h 226"/>
                <a:gd name="T4" fmla="*/ 0 w 161"/>
                <a:gd name="T5" fmla="*/ 226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1" h="226">
                  <a:moveTo>
                    <a:pt x="161" y="0"/>
                  </a:moveTo>
                  <a:lnTo>
                    <a:pt x="101" y="126"/>
                  </a:lnTo>
                  <a:lnTo>
                    <a:pt x="0" y="22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62" name="Line 3550"/>
            <p:cNvSpPr>
              <a:spLocks noChangeShapeType="1"/>
            </p:cNvSpPr>
            <p:nvPr/>
          </p:nvSpPr>
          <p:spPr bwMode="auto">
            <a:xfrm flipV="1">
              <a:off x="1715" y="1998"/>
              <a:ext cx="37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63" name="Line 3551"/>
            <p:cNvSpPr>
              <a:spLocks noChangeShapeType="1"/>
            </p:cNvSpPr>
            <p:nvPr/>
          </p:nvSpPr>
          <p:spPr bwMode="auto">
            <a:xfrm flipH="1" flipV="1">
              <a:off x="1737" y="2030"/>
              <a:ext cx="33" cy="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64" name="Line 3552"/>
            <p:cNvSpPr>
              <a:spLocks noChangeShapeType="1"/>
            </p:cNvSpPr>
            <p:nvPr/>
          </p:nvSpPr>
          <p:spPr bwMode="auto">
            <a:xfrm flipV="1">
              <a:off x="1715" y="2070"/>
              <a:ext cx="49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65" name="Line 3553"/>
            <p:cNvSpPr>
              <a:spLocks noChangeShapeType="1"/>
            </p:cNvSpPr>
            <p:nvPr/>
          </p:nvSpPr>
          <p:spPr bwMode="auto">
            <a:xfrm flipH="1">
              <a:off x="1706" y="2121"/>
              <a:ext cx="71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66" name="Line 3554"/>
            <p:cNvSpPr>
              <a:spLocks noChangeShapeType="1"/>
            </p:cNvSpPr>
            <p:nvPr/>
          </p:nvSpPr>
          <p:spPr bwMode="auto">
            <a:xfrm flipV="1">
              <a:off x="1737" y="2074"/>
              <a:ext cx="0" cy="5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67" name="Line 3555"/>
            <p:cNvSpPr>
              <a:spLocks noChangeShapeType="1"/>
            </p:cNvSpPr>
            <p:nvPr/>
          </p:nvSpPr>
          <p:spPr bwMode="auto">
            <a:xfrm flipV="1">
              <a:off x="1804" y="2117"/>
              <a:ext cx="2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68" name="Freeform 3556"/>
            <p:cNvSpPr>
              <a:spLocks/>
            </p:cNvSpPr>
            <p:nvPr/>
          </p:nvSpPr>
          <p:spPr bwMode="auto">
            <a:xfrm>
              <a:off x="1806" y="2112"/>
              <a:ext cx="16" cy="5"/>
            </a:xfrm>
            <a:custGeom>
              <a:avLst/>
              <a:gdLst>
                <a:gd name="T0" fmla="*/ 47 w 47"/>
                <a:gd name="T1" fmla="*/ 13 h 13"/>
                <a:gd name="T2" fmla="*/ 44 w 47"/>
                <a:gd name="T3" fmla="*/ 7 h 13"/>
                <a:gd name="T4" fmla="*/ 40 w 47"/>
                <a:gd name="T5" fmla="*/ 4 h 13"/>
                <a:gd name="T6" fmla="*/ 35 w 47"/>
                <a:gd name="T7" fmla="*/ 2 h 13"/>
                <a:gd name="T8" fmla="*/ 30 w 47"/>
                <a:gd name="T9" fmla="*/ 0 h 13"/>
                <a:gd name="T10" fmla="*/ 24 w 47"/>
                <a:gd name="T11" fmla="*/ 0 h 13"/>
                <a:gd name="T12" fmla="*/ 19 w 47"/>
                <a:gd name="T13" fmla="*/ 2 h 13"/>
                <a:gd name="T14" fmla="*/ 12 w 47"/>
                <a:gd name="T15" fmla="*/ 4 h 13"/>
                <a:gd name="T16" fmla="*/ 6 w 47"/>
                <a:gd name="T17" fmla="*/ 7 h 13"/>
                <a:gd name="T18" fmla="*/ 0 w 47"/>
                <a:gd name="T1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" h="13">
                  <a:moveTo>
                    <a:pt x="47" y="13"/>
                  </a:moveTo>
                  <a:lnTo>
                    <a:pt x="44" y="7"/>
                  </a:lnTo>
                  <a:lnTo>
                    <a:pt x="40" y="4"/>
                  </a:lnTo>
                  <a:lnTo>
                    <a:pt x="35" y="2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19" y="2"/>
                  </a:lnTo>
                  <a:lnTo>
                    <a:pt x="12" y="4"/>
                  </a:lnTo>
                  <a:lnTo>
                    <a:pt x="6" y="7"/>
                  </a:lnTo>
                  <a:lnTo>
                    <a:pt x="0" y="1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69" name="Freeform 3557"/>
            <p:cNvSpPr>
              <a:spLocks/>
            </p:cNvSpPr>
            <p:nvPr/>
          </p:nvSpPr>
          <p:spPr bwMode="auto">
            <a:xfrm>
              <a:off x="1822" y="2117"/>
              <a:ext cx="22" cy="11"/>
            </a:xfrm>
            <a:custGeom>
              <a:avLst/>
              <a:gdLst>
                <a:gd name="T0" fmla="*/ 0 w 68"/>
                <a:gd name="T1" fmla="*/ 0 h 34"/>
                <a:gd name="T2" fmla="*/ 10 w 68"/>
                <a:gd name="T3" fmla="*/ 22 h 34"/>
                <a:gd name="T4" fmla="*/ 14 w 68"/>
                <a:gd name="T5" fmla="*/ 26 h 34"/>
                <a:gd name="T6" fmla="*/ 17 w 68"/>
                <a:gd name="T7" fmla="*/ 31 h 34"/>
                <a:gd name="T8" fmla="*/ 22 w 68"/>
                <a:gd name="T9" fmla="*/ 33 h 34"/>
                <a:gd name="T10" fmla="*/ 27 w 68"/>
                <a:gd name="T11" fmla="*/ 34 h 34"/>
                <a:gd name="T12" fmla="*/ 34 w 68"/>
                <a:gd name="T13" fmla="*/ 34 h 34"/>
                <a:gd name="T14" fmla="*/ 39 w 68"/>
                <a:gd name="T15" fmla="*/ 33 h 34"/>
                <a:gd name="T16" fmla="*/ 46 w 68"/>
                <a:gd name="T17" fmla="*/ 31 h 34"/>
                <a:gd name="T18" fmla="*/ 51 w 68"/>
                <a:gd name="T19" fmla="*/ 26 h 34"/>
                <a:gd name="T20" fmla="*/ 57 w 68"/>
                <a:gd name="T21" fmla="*/ 22 h 34"/>
                <a:gd name="T22" fmla="*/ 68 w 68"/>
                <a:gd name="T23" fmla="*/ 1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8" h="34">
                  <a:moveTo>
                    <a:pt x="0" y="0"/>
                  </a:moveTo>
                  <a:lnTo>
                    <a:pt x="10" y="22"/>
                  </a:lnTo>
                  <a:lnTo>
                    <a:pt x="14" y="26"/>
                  </a:lnTo>
                  <a:lnTo>
                    <a:pt x="17" y="31"/>
                  </a:lnTo>
                  <a:lnTo>
                    <a:pt x="22" y="33"/>
                  </a:lnTo>
                  <a:lnTo>
                    <a:pt x="27" y="34"/>
                  </a:lnTo>
                  <a:lnTo>
                    <a:pt x="34" y="34"/>
                  </a:lnTo>
                  <a:lnTo>
                    <a:pt x="39" y="33"/>
                  </a:lnTo>
                  <a:lnTo>
                    <a:pt x="46" y="31"/>
                  </a:lnTo>
                  <a:lnTo>
                    <a:pt x="51" y="26"/>
                  </a:lnTo>
                  <a:lnTo>
                    <a:pt x="57" y="22"/>
                  </a:lnTo>
                  <a:lnTo>
                    <a:pt x="68" y="1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70" name="Line 3558"/>
            <p:cNvSpPr>
              <a:spLocks noChangeShapeType="1"/>
            </p:cNvSpPr>
            <p:nvPr/>
          </p:nvSpPr>
          <p:spPr bwMode="auto">
            <a:xfrm flipV="1">
              <a:off x="1815" y="2074"/>
              <a:ext cx="2" cy="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71" name="Freeform 3559"/>
            <p:cNvSpPr>
              <a:spLocks/>
            </p:cNvSpPr>
            <p:nvPr/>
          </p:nvSpPr>
          <p:spPr bwMode="auto">
            <a:xfrm>
              <a:off x="1817" y="2070"/>
              <a:ext cx="16" cy="4"/>
            </a:xfrm>
            <a:custGeom>
              <a:avLst/>
              <a:gdLst>
                <a:gd name="T0" fmla="*/ 48 w 48"/>
                <a:gd name="T1" fmla="*/ 13 h 13"/>
                <a:gd name="T2" fmla="*/ 45 w 48"/>
                <a:gd name="T3" fmla="*/ 7 h 13"/>
                <a:gd name="T4" fmla="*/ 40 w 48"/>
                <a:gd name="T5" fmla="*/ 4 h 13"/>
                <a:gd name="T6" fmla="*/ 36 w 48"/>
                <a:gd name="T7" fmla="*/ 2 h 13"/>
                <a:gd name="T8" fmla="*/ 30 w 48"/>
                <a:gd name="T9" fmla="*/ 0 h 13"/>
                <a:gd name="T10" fmla="*/ 25 w 48"/>
                <a:gd name="T11" fmla="*/ 0 h 13"/>
                <a:gd name="T12" fmla="*/ 18 w 48"/>
                <a:gd name="T13" fmla="*/ 2 h 13"/>
                <a:gd name="T14" fmla="*/ 12 w 48"/>
                <a:gd name="T15" fmla="*/ 4 h 13"/>
                <a:gd name="T16" fmla="*/ 6 w 48"/>
                <a:gd name="T17" fmla="*/ 7 h 13"/>
                <a:gd name="T18" fmla="*/ 0 w 48"/>
                <a:gd name="T1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" h="13">
                  <a:moveTo>
                    <a:pt x="48" y="13"/>
                  </a:moveTo>
                  <a:lnTo>
                    <a:pt x="45" y="7"/>
                  </a:lnTo>
                  <a:lnTo>
                    <a:pt x="40" y="4"/>
                  </a:lnTo>
                  <a:lnTo>
                    <a:pt x="36" y="2"/>
                  </a:lnTo>
                  <a:lnTo>
                    <a:pt x="30" y="0"/>
                  </a:lnTo>
                  <a:lnTo>
                    <a:pt x="25" y="0"/>
                  </a:lnTo>
                  <a:lnTo>
                    <a:pt x="18" y="2"/>
                  </a:lnTo>
                  <a:lnTo>
                    <a:pt x="12" y="4"/>
                  </a:lnTo>
                  <a:lnTo>
                    <a:pt x="6" y="7"/>
                  </a:lnTo>
                  <a:lnTo>
                    <a:pt x="0" y="1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72" name="Freeform 3560"/>
            <p:cNvSpPr>
              <a:spLocks/>
            </p:cNvSpPr>
            <p:nvPr/>
          </p:nvSpPr>
          <p:spPr bwMode="auto">
            <a:xfrm>
              <a:off x="1833" y="2074"/>
              <a:ext cx="22" cy="11"/>
            </a:xfrm>
            <a:custGeom>
              <a:avLst/>
              <a:gdLst>
                <a:gd name="T0" fmla="*/ 0 w 67"/>
                <a:gd name="T1" fmla="*/ 0 h 34"/>
                <a:gd name="T2" fmla="*/ 9 w 67"/>
                <a:gd name="T3" fmla="*/ 22 h 34"/>
                <a:gd name="T4" fmla="*/ 12 w 67"/>
                <a:gd name="T5" fmla="*/ 26 h 34"/>
                <a:gd name="T6" fmla="*/ 16 w 67"/>
                <a:gd name="T7" fmla="*/ 31 h 34"/>
                <a:gd name="T8" fmla="*/ 21 w 67"/>
                <a:gd name="T9" fmla="*/ 33 h 34"/>
                <a:gd name="T10" fmla="*/ 26 w 67"/>
                <a:gd name="T11" fmla="*/ 34 h 34"/>
                <a:gd name="T12" fmla="*/ 32 w 67"/>
                <a:gd name="T13" fmla="*/ 34 h 34"/>
                <a:gd name="T14" fmla="*/ 39 w 67"/>
                <a:gd name="T15" fmla="*/ 33 h 34"/>
                <a:gd name="T16" fmla="*/ 44 w 67"/>
                <a:gd name="T17" fmla="*/ 31 h 34"/>
                <a:gd name="T18" fmla="*/ 51 w 67"/>
                <a:gd name="T19" fmla="*/ 26 h 34"/>
                <a:gd name="T20" fmla="*/ 56 w 67"/>
                <a:gd name="T21" fmla="*/ 22 h 34"/>
                <a:gd name="T22" fmla="*/ 67 w 67"/>
                <a:gd name="T23" fmla="*/ 1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7" h="34">
                  <a:moveTo>
                    <a:pt x="0" y="0"/>
                  </a:moveTo>
                  <a:lnTo>
                    <a:pt x="9" y="22"/>
                  </a:lnTo>
                  <a:lnTo>
                    <a:pt x="12" y="26"/>
                  </a:lnTo>
                  <a:lnTo>
                    <a:pt x="16" y="31"/>
                  </a:lnTo>
                  <a:lnTo>
                    <a:pt x="21" y="33"/>
                  </a:lnTo>
                  <a:lnTo>
                    <a:pt x="26" y="34"/>
                  </a:lnTo>
                  <a:lnTo>
                    <a:pt x="32" y="34"/>
                  </a:lnTo>
                  <a:lnTo>
                    <a:pt x="39" y="33"/>
                  </a:lnTo>
                  <a:lnTo>
                    <a:pt x="44" y="31"/>
                  </a:lnTo>
                  <a:lnTo>
                    <a:pt x="51" y="26"/>
                  </a:lnTo>
                  <a:lnTo>
                    <a:pt x="56" y="22"/>
                  </a:lnTo>
                  <a:lnTo>
                    <a:pt x="67" y="1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73" name="Freeform 3561"/>
            <p:cNvSpPr>
              <a:spLocks/>
            </p:cNvSpPr>
            <p:nvPr/>
          </p:nvSpPr>
          <p:spPr bwMode="auto">
            <a:xfrm>
              <a:off x="1880" y="2021"/>
              <a:ext cx="31" cy="114"/>
            </a:xfrm>
            <a:custGeom>
              <a:avLst/>
              <a:gdLst>
                <a:gd name="T0" fmla="*/ 100 w 100"/>
                <a:gd name="T1" fmla="*/ 0 h 360"/>
                <a:gd name="T2" fmla="*/ 88 w 100"/>
                <a:gd name="T3" fmla="*/ 18 h 360"/>
                <a:gd name="T4" fmla="*/ 77 w 100"/>
                <a:gd name="T5" fmla="*/ 37 h 360"/>
                <a:gd name="T6" fmla="*/ 67 w 100"/>
                <a:gd name="T7" fmla="*/ 57 h 360"/>
                <a:gd name="T8" fmla="*/ 57 w 100"/>
                <a:gd name="T9" fmla="*/ 77 h 360"/>
                <a:gd name="T10" fmla="*/ 48 w 100"/>
                <a:gd name="T11" fmla="*/ 97 h 360"/>
                <a:gd name="T12" fmla="*/ 40 w 100"/>
                <a:gd name="T13" fmla="*/ 117 h 360"/>
                <a:gd name="T14" fmla="*/ 32 w 100"/>
                <a:gd name="T15" fmla="*/ 138 h 360"/>
                <a:gd name="T16" fmla="*/ 26 w 100"/>
                <a:gd name="T17" fmla="*/ 159 h 360"/>
                <a:gd name="T18" fmla="*/ 19 w 100"/>
                <a:gd name="T19" fmla="*/ 180 h 360"/>
                <a:gd name="T20" fmla="*/ 15 w 100"/>
                <a:gd name="T21" fmla="*/ 201 h 360"/>
                <a:gd name="T22" fmla="*/ 10 w 100"/>
                <a:gd name="T23" fmla="*/ 221 h 360"/>
                <a:gd name="T24" fmla="*/ 6 w 100"/>
                <a:gd name="T25" fmla="*/ 242 h 360"/>
                <a:gd name="T26" fmla="*/ 4 w 100"/>
                <a:gd name="T27" fmla="*/ 263 h 360"/>
                <a:gd name="T28" fmla="*/ 2 w 100"/>
                <a:gd name="T29" fmla="*/ 283 h 360"/>
                <a:gd name="T30" fmla="*/ 0 w 100"/>
                <a:gd name="T31" fmla="*/ 303 h 360"/>
                <a:gd name="T32" fmla="*/ 0 w 100"/>
                <a:gd name="T33" fmla="*/ 321 h 360"/>
                <a:gd name="T34" fmla="*/ 2 w 100"/>
                <a:gd name="T35" fmla="*/ 341 h 360"/>
                <a:gd name="T36" fmla="*/ 3 w 100"/>
                <a:gd name="T37" fmla="*/ 36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0" h="360">
                  <a:moveTo>
                    <a:pt x="100" y="0"/>
                  </a:moveTo>
                  <a:lnTo>
                    <a:pt x="88" y="18"/>
                  </a:lnTo>
                  <a:lnTo>
                    <a:pt x="77" y="37"/>
                  </a:lnTo>
                  <a:lnTo>
                    <a:pt x="67" y="57"/>
                  </a:lnTo>
                  <a:lnTo>
                    <a:pt x="57" y="77"/>
                  </a:lnTo>
                  <a:lnTo>
                    <a:pt x="48" y="97"/>
                  </a:lnTo>
                  <a:lnTo>
                    <a:pt x="40" y="117"/>
                  </a:lnTo>
                  <a:lnTo>
                    <a:pt x="32" y="138"/>
                  </a:lnTo>
                  <a:lnTo>
                    <a:pt x="26" y="159"/>
                  </a:lnTo>
                  <a:lnTo>
                    <a:pt x="19" y="180"/>
                  </a:lnTo>
                  <a:lnTo>
                    <a:pt x="15" y="201"/>
                  </a:lnTo>
                  <a:lnTo>
                    <a:pt x="10" y="221"/>
                  </a:lnTo>
                  <a:lnTo>
                    <a:pt x="6" y="242"/>
                  </a:lnTo>
                  <a:lnTo>
                    <a:pt x="4" y="263"/>
                  </a:lnTo>
                  <a:lnTo>
                    <a:pt x="2" y="283"/>
                  </a:lnTo>
                  <a:lnTo>
                    <a:pt x="0" y="303"/>
                  </a:lnTo>
                  <a:lnTo>
                    <a:pt x="0" y="321"/>
                  </a:lnTo>
                  <a:lnTo>
                    <a:pt x="2" y="341"/>
                  </a:lnTo>
                  <a:lnTo>
                    <a:pt x="3" y="36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74" name="Freeform 3562"/>
            <p:cNvSpPr>
              <a:spLocks/>
            </p:cNvSpPr>
            <p:nvPr/>
          </p:nvSpPr>
          <p:spPr bwMode="auto">
            <a:xfrm>
              <a:off x="1911" y="2012"/>
              <a:ext cx="20" cy="9"/>
            </a:xfrm>
            <a:custGeom>
              <a:avLst/>
              <a:gdLst>
                <a:gd name="T0" fmla="*/ 63 w 63"/>
                <a:gd name="T1" fmla="*/ 24 h 24"/>
                <a:gd name="T2" fmla="*/ 61 w 63"/>
                <a:gd name="T3" fmla="*/ 17 h 24"/>
                <a:gd name="T4" fmla="*/ 57 w 63"/>
                <a:gd name="T5" fmla="*/ 12 h 24"/>
                <a:gd name="T6" fmla="*/ 54 w 63"/>
                <a:gd name="T7" fmla="*/ 8 h 24"/>
                <a:gd name="T8" fmla="*/ 50 w 63"/>
                <a:gd name="T9" fmla="*/ 5 h 24"/>
                <a:gd name="T10" fmla="*/ 45 w 63"/>
                <a:gd name="T11" fmla="*/ 2 h 24"/>
                <a:gd name="T12" fmla="*/ 40 w 63"/>
                <a:gd name="T13" fmla="*/ 0 h 24"/>
                <a:gd name="T14" fmla="*/ 34 w 63"/>
                <a:gd name="T15" fmla="*/ 0 h 24"/>
                <a:gd name="T16" fmla="*/ 29 w 63"/>
                <a:gd name="T17" fmla="*/ 2 h 24"/>
                <a:gd name="T18" fmla="*/ 22 w 63"/>
                <a:gd name="T19" fmla="*/ 5 h 24"/>
                <a:gd name="T20" fmla="*/ 16 w 63"/>
                <a:gd name="T21" fmla="*/ 8 h 24"/>
                <a:gd name="T22" fmla="*/ 10 w 63"/>
                <a:gd name="T23" fmla="*/ 12 h 24"/>
                <a:gd name="T24" fmla="*/ 4 w 63"/>
                <a:gd name="T25" fmla="*/ 17 h 24"/>
                <a:gd name="T26" fmla="*/ 0 w 63"/>
                <a:gd name="T2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3" h="24">
                  <a:moveTo>
                    <a:pt x="63" y="24"/>
                  </a:moveTo>
                  <a:lnTo>
                    <a:pt x="61" y="17"/>
                  </a:lnTo>
                  <a:lnTo>
                    <a:pt x="57" y="12"/>
                  </a:lnTo>
                  <a:lnTo>
                    <a:pt x="54" y="8"/>
                  </a:lnTo>
                  <a:lnTo>
                    <a:pt x="50" y="5"/>
                  </a:lnTo>
                  <a:lnTo>
                    <a:pt x="45" y="2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9" y="2"/>
                  </a:lnTo>
                  <a:lnTo>
                    <a:pt x="22" y="5"/>
                  </a:lnTo>
                  <a:lnTo>
                    <a:pt x="16" y="8"/>
                  </a:lnTo>
                  <a:lnTo>
                    <a:pt x="10" y="12"/>
                  </a:lnTo>
                  <a:lnTo>
                    <a:pt x="4" y="17"/>
                  </a:lnTo>
                  <a:lnTo>
                    <a:pt x="0" y="2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75" name="Freeform 3563"/>
            <p:cNvSpPr>
              <a:spLocks/>
            </p:cNvSpPr>
            <p:nvPr/>
          </p:nvSpPr>
          <p:spPr bwMode="auto">
            <a:xfrm>
              <a:off x="1900" y="2021"/>
              <a:ext cx="31" cy="114"/>
            </a:xfrm>
            <a:custGeom>
              <a:avLst/>
              <a:gdLst>
                <a:gd name="T0" fmla="*/ 0 w 99"/>
                <a:gd name="T1" fmla="*/ 360 h 360"/>
                <a:gd name="T2" fmla="*/ 12 w 99"/>
                <a:gd name="T3" fmla="*/ 341 h 360"/>
                <a:gd name="T4" fmla="*/ 23 w 99"/>
                <a:gd name="T5" fmla="*/ 321 h 360"/>
                <a:gd name="T6" fmla="*/ 33 w 99"/>
                <a:gd name="T7" fmla="*/ 303 h 360"/>
                <a:gd name="T8" fmla="*/ 43 w 99"/>
                <a:gd name="T9" fmla="*/ 283 h 360"/>
                <a:gd name="T10" fmla="*/ 52 w 99"/>
                <a:gd name="T11" fmla="*/ 263 h 360"/>
                <a:gd name="T12" fmla="*/ 59 w 99"/>
                <a:gd name="T13" fmla="*/ 242 h 360"/>
                <a:gd name="T14" fmla="*/ 67 w 99"/>
                <a:gd name="T15" fmla="*/ 221 h 360"/>
                <a:gd name="T16" fmla="*/ 74 w 99"/>
                <a:gd name="T17" fmla="*/ 201 h 360"/>
                <a:gd name="T18" fmla="*/ 80 w 99"/>
                <a:gd name="T19" fmla="*/ 180 h 360"/>
                <a:gd name="T20" fmla="*/ 85 w 99"/>
                <a:gd name="T21" fmla="*/ 159 h 360"/>
                <a:gd name="T22" fmla="*/ 89 w 99"/>
                <a:gd name="T23" fmla="*/ 138 h 360"/>
                <a:gd name="T24" fmla="*/ 92 w 99"/>
                <a:gd name="T25" fmla="*/ 117 h 360"/>
                <a:gd name="T26" fmla="*/ 96 w 99"/>
                <a:gd name="T27" fmla="*/ 97 h 360"/>
                <a:gd name="T28" fmla="*/ 98 w 99"/>
                <a:gd name="T29" fmla="*/ 77 h 360"/>
                <a:gd name="T30" fmla="*/ 98 w 99"/>
                <a:gd name="T31" fmla="*/ 57 h 360"/>
                <a:gd name="T32" fmla="*/ 99 w 99"/>
                <a:gd name="T33" fmla="*/ 37 h 360"/>
                <a:gd name="T34" fmla="*/ 98 w 99"/>
                <a:gd name="T35" fmla="*/ 18 h 360"/>
                <a:gd name="T36" fmla="*/ 97 w 99"/>
                <a:gd name="T37" fmla="*/ 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9" h="360">
                  <a:moveTo>
                    <a:pt x="0" y="360"/>
                  </a:moveTo>
                  <a:lnTo>
                    <a:pt x="12" y="341"/>
                  </a:lnTo>
                  <a:lnTo>
                    <a:pt x="23" y="321"/>
                  </a:lnTo>
                  <a:lnTo>
                    <a:pt x="33" y="303"/>
                  </a:lnTo>
                  <a:lnTo>
                    <a:pt x="43" y="283"/>
                  </a:lnTo>
                  <a:lnTo>
                    <a:pt x="52" y="263"/>
                  </a:lnTo>
                  <a:lnTo>
                    <a:pt x="59" y="242"/>
                  </a:lnTo>
                  <a:lnTo>
                    <a:pt x="67" y="221"/>
                  </a:lnTo>
                  <a:lnTo>
                    <a:pt x="74" y="201"/>
                  </a:lnTo>
                  <a:lnTo>
                    <a:pt x="80" y="180"/>
                  </a:lnTo>
                  <a:lnTo>
                    <a:pt x="85" y="159"/>
                  </a:lnTo>
                  <a:lnTo>
                    <a:pt x="89" y="138"/>
                  </a:lnTo>
                  <a:lnTo>
                    <a:pt x="92" y="117"/>
                  </a:lnTo>
                  <a:lnTo>
                    <a:pt x="96" y="97"/>
                  </a:lnTo>
                  <a:lnTo>
                    <a:pt x="98" y="77"/>
                  </a:lnTo>
                  <a:lnTo>
                    <a:pt x="98" y="57"/>
                  </a:lnTo>
                  <a:lnTo>
                    <a:pt x="99" y="37"/>
                  </a:lnTo>
                  <a:lnTo>
                    <a:pt x="98" y="18"/>
                  </a:lnTo>
                  <a:lnTo>
                    <a:pt x="97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76" name="Freeform 3564"/>
            <p:cNvSpPr>
              <a:spLocks/>
            </p:cNvSpPr>
            <p:nvPr/>
          </p:nvSpPr>
          <p:spPr bwMode="auto">
            <a:xfrm>
              <a:off x="1880" y="2135"/>
              <a:ext cx="20" cy="6"/>
            </a:xfrm>
            <a:custGeom>
              <a:avLst/>
              <a:gdLst>
                <a:gd name="T0" fmla="*/ 0 w 63"/>
                <a:gd name="T1" fmla="*/ 0 h 22"/>
                <a:gd name="T2" fmla="*/ 2 w 63"/>
                <a:gd name="T3" fmla="*/ 6 h 22"/>
                <a:gd name="T4" fmla="*/ 5 w 63"/>
                <a:gd name="T5" fmla="*/ 11 h 22"/>
                <a:gd name="T6" fmla="*/ 8 w 63"/>
                <a:gd name="T7" fmla="*/ 15 h 22"/>
                <a:gd name="T8" fmla="*/ 13 w 63"/>
                <a:gd name="T9" fmla="*/ 19 h 22"/>
                <a:gd name="T10" fmla="*/ 17 w 63"/>
                <a:gd name="T11" fmla="*/ 21 h 22"/>
                <a:gd name="T12" fmla="*/ 23 w 63"/>
                <a:gd name="T13" fmla="*/ 22 h 22"/>
                <a:gd name="T14" fmla="*/ 28 w 63"/>
                <a:gd name="T15" fmla="*/ 22 h 22"/>
                <a:gd name="T16" fmla="*/ 34 w 63"/>
                <a:gd name="T17" fmla="*/ 21 h 22"/>
                <a:gd name="T18" fmla="*/ 41 w 63"/>
                <a:gd name="T19" fmla="*/ 19 h 22"/>
                <a:gd name="T20" fmla="*/ 46 w 63"/>
                <a:gd name="T21" fmla="*/ 15 h 22"/>
                <a:gd name="T22" fmla="*/ 52 w 63"/>
                <a:gd name="T23" fmla="*/ 11 h 22"/>
                <a:gd name="T24" fmla="*/ 58 w 63"/>
                <a:gd name="T25" fmla="*/ 6 h 22"/>
                <a:gd name="T26" fmla="*/ 63 w 63"/>
                <a:gd name="T2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3" h="22">
                  <a:moveTo>
                    <a:pt x="0" y="0"/>
                  </a:moveTo>
                  <a:lnTo>
                    <a:pt x="2" y="6"/>
                  </a:lnTo>
                  <a:lnTo>
                    <a:pt x="5" y="11"/>
                  </a:lnTo>
                  <a:lnTo>
                    <a:pt x="8" y="15"/>
                  </a:lnTo>
                  <a:lnTo>
                    <a:pt x="13" y="19"/>
                  </a:lnTo>
                  <a:lnTo>
                    <a:pt x="17" y="21"/>
                  </a:lnTo>
                  <a:lnTo>
                    <a:pt x="23" y="22"/>
                  </a:lnTo>
                  <a:lnTo>
                    <a:pt x="28" y="22"/>
                  </a:lnTo>
                  <a:lnTo>
                    <a:pt x="34" y="21"/>
                  </a:lnTo>
                  <a:lnTo>
                    <a:pt x="41" y="19"/>
                  </a:lnTo>
                  <a:lnTo>
                    <a:pt x="46" y="15"/>
                  </a:lnTo>
                  <a:lnTo>
                    <a:pt x="52" y="11"/>
                  </a:lnTo>
                  <a:lnTo>
                    <a:pt x="58" y="6"/>
                  </a:lnTo>
                  <a:lnTo>
                    <a:pt x="63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77" name="Line 3565"/>
            <p:cNvSpPr>
              <a:spLocks noChangeShapeType="1"/>
            </p:cNvSpPr>
            <p:nvPr/>
          </p:nvSpPr>
          <p:spPr bwMode="auto">
            <a:xfrm flipV="1">
              <a:off x="1938" y="2135"/>
              <a:ext cx="2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78" name="Freeform 3566"/>
            <p:cNvSpPr>
              <a:spLocks/>
            </p:cNvSpPr>
            <p:nvPr/>
          </p:nvSpPr>
          <p:spPr bwMode="auto">
            <a:xfrm>
              <a:off x="1994" y="2012"/>
              <a:ext cx="42" cy="58"/>
            </a:xfrm>
            <a:custGeom>
              <a:avLst/>
              <a:gdLst>
                <a:gd name="T0" fmla="*/ 130 w 135"/>
                <a:gd name="T1" fmla="*/ 91 h 181"/>
                <a:gd name="T2" fmla="*/ 132 w 135"/>
                <a:gd name="T3" fmla="*/ 81 h 181"/>
                <a:gd name="T4" fmla="*/ 133 w 135"/>
                <a:gd name="T5" fmla="*/ 71 h 181"/>
                <a:gd name="T6" fmla="*/ 135 w 135"/>
                <a:gd name="T7" fmla="*/ 61 h 181"/>
                <a:gd name="T8" fmla="*/ 133 w 135"/>
                <a:gd name="T9" fmla="*/ 52 h 181"/>
                <a:gd name="T10" fmla="*/ 132 w 135"/>
                <a:gd name="T11" fmla="*/ 44 h 181"/>
                <a:gd name="T12" fmla="*/ 131 w 135"/>
                <a:gd name="T13" fmla="*/ 35 h 181"/>
                <a:gd name="T14" fmla="*/ 128 w 135"/>
                <a:gd name="T15" fmla="*/ 27 h 181"/>
                <a:gd name="T16" fmla="*/ 125 w 135"/>
                <a:gd name="T17" fmla="*/ 20 h 181"/>
                <a:gd name="T18" fmla="*/ 120 w 135"/>
                <a:gd name="T19" fmla="*/ 15 h 181"/>
                <a:gd name="T20" fmla="*/ 116 w 135"/>
                <a:gd name="T21" fmla="*/ 10 h 181"/>
                <a:gd name="T22" fmla="*/ 110 w 135"/>
                <a:gd name="T23" fmla="*/ 6 h 181"/>
                <a:gd name="T24" fmla="*/ 105 w 135"/>
                <a:gd name="T25" fmla="*/ 3 h 181"/>
                <a:gd name="T26" fmla="*/ 98 w 135"/>
                <a:gd name="T27" fmla="*/ 2 h 181"/>
                <a:gd name="T28" fmla="*/ 90 w 135"/>
                <a:gd name="T29" fmla="*/ 0 h 181"/>
                <a:gd name="T30" fmla="*/ 84 w 135"/>
                <a:gd name="T31" fmla="*/ 2 h 181"/>
                <a:gd name="T32" fmla="*/ 76 w 135"/>
                <a:gd name="T33" fmla="*/ 3 h 181"/>
                <a:gd name="T34" fmla="*/ 68 w 135"/>
                <a:gd name="T35" fmla="*/ 6 h 181"/>
                <a:gd name="T36" fmla="*/ 62 w 135"/>
                <a:gd name="T37" fmla="*/ 10 h 181"/>
                <a:gd name="T38" fmla="*/ 54 w 135"/>
                <a:gd name="T39" fmla="*/ 15 h 181"/>
                <a:gd name="T40" fmla="*/ 46 w 135"/>
                <a:gd name="T41" fmla="*/ 20 h 181"/>
                <a:gd name="T42" fmla="*/ 40 w 135"/>
                <a:gd name="T43" fmla="*/ 27 h 181"/>
                <a:gd name="T44" fmla="*/ 33 w 135"/>
                <a:gd name="T45" fmla="*/ 35 h 181"/>
                <a:gd name="T46" fmla="*/ 26 w 135"/>
                <a:gd name="T47" fmla="*/ 44 h 181"/>
                <a:gd name="T48" fmla="*/ 21 w 135"/>
                <a:gd name="T49" fmla="*/ 52 h 181"/>
                <a:gd name="T50" fmla="*/ 15 w 135"/>
                <a:gd name="T51" fmla="*/ 61 h 181"/>
                <a:gd name="T52" fmla="*/ 11 w 135"/>
                <a:gd name="T53" fmla="*/ 71 h 181"/>
                <a:gd name="T54" fmla="*/ 6 w 135"/>
                <a:gd name="T55" fmla="*/ 81 h 181"/>
                <a:gd name="T56" fmla="*/ 4 w 135"/>
                <a:gd name="T57" fmla="*/ 91 h 181"/>
                <a:gd name="T58" fmla="*/ 2 w 135"/>
                <a:gd name="T59" fmla="*/ 101 h 181"/>
                <a:gd name="T60" fmla="*/ 0 w 135"/>
                <a:gd name="T61" fmla="*/ 111 h 181"/>
                <a:gd name="T62" fmla="*/ 0 w 135"/>
                <a:gd name="T63" fmla="*/ 121 h 181"/>
                <a:gd name="T64" fmla="*/ 0 w 135"/>
                <a:gd name="T65" fmla="*/ 130 h 181"/>
                <a:gd name="T66" fmla="*/ 1 w 135"/>
                <a:gd name="T67" fmla="*/ 139 h 181"/>
                <a:gd name="T68" fmla="*/ 2 w 135"/>
                <a:gd name="T69" fmla="*/ 147 h 181"/>
                <a:gd name="T70" fmla="*/ 5 w 135"/>
                <a:gd name="T71" fmla="*/ 154 h 181"/>
                <a:gd name="T72" fmla="*/ 9 w 135"/>
                <a:gd name="T73" fmla="*/ 162 h 181"/>
                <a:gd name="T74" fmla="*/ 13 w 135"/>
                <a:gd name="T75" fmla="*/ 167 h 181"/>
                <a:gd name="T76" fmla="*/ 17 w 135"/>
                <a:gd name="T77" fmla="*/ 172 h 181"/>
                <a:gd name="T78" fmla="*/ 23 w 135"/>
                <a:gd name="T79" fmla="*/ 176 h 181"/>
                <a:gd name="T80" fmla="*/ 30 w 135"/>
                <a:gd name="T81" fmla="*/ 178 h 181"/>
                <a:gd name="T82" fmla="*/ 36 w 135"/>
                <a:gd name="T83" fmla="*/ 181 h 181"/>
                <a:gd name="T84" fmla="*/ 43 w 135"/>
                <a:gd name="T85" fmla="*/ 181 h 181"/>
                <a:gd name="T86" fmla="*/ 49 w 135"/>
                <a:gd name="T87" fmla="*/ 181 h 181"/>
                <a:gd name="T88" fmla="*/ 57 w 135"/>
                <a:gd name="T89" fmla="*/ 178 h 181"/>
                <a:gd name="T90" fmla="*/ 65 w 135"/>
                <a:gd name="T91" fmla="*/ 176 h 181"/>
                <a:gd name="T92" fmla="*/ 73 w 135"/>
                <a:gd name="T93" fmla="*/ 172 h 181"/>
                <a:gd name="T94" fmla="*/ 79 w 135"/>
                <a:gd name="T95" fmla="*/ 167 h 181"/>
                <a:gd name="T96" fmla="*/ 87 w 135"/>
                <a:gd name="T97" fmla="*/ 162 h 181"/>
                <a:gd name="T98" fmla="*/ 94 w 135"/>
                <a:gd name="T99" fmla="*/ 154 h 181"/>
                <a:gd name="T100" fmla="*/ 101 w 135"/>
                <a:gd name="T101" fmla="*/ 147 h 181"/>
                <a:gd name="T102" fmla="*/ 107 w 135"/>
                <a:gd name="T103" fmla="*/ 139 h 181"/>
                <a:gd name="T104" fmla="*/ 112 w 135"/>
                <a:gd name="T105" fmla="*/ 130 h 181"/>
                <a:gd name="T106" fmla="*/ 118 w 135"/>
                <a:gd name="T107" fmla="*/ 121 h 181"/>
                <a:gd name="T108" fmla="*/ 122 w 135"/>
                <a:gd name="T109" fmla="*/ 111 h 181"/>
                <a:gd name="T110" fmla="*/ 127 w 135"/>
                <a:gd name="T111" fmla="*/ 101 h 181"/>
                <a:gd name="T112" fmla="*/ 130 w 135"/>
                <a:gd name="T113" fmla="*/ 9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5" h="181">
                  <a:moveTo>
                    <a:pt x="130" y="91"/>
                  </a:moveTo>
                  <a:lnTo>
                    <a:pt x="132" y="81"/>
                  </a:lnTo>
                  <a:lnTo>
                    <a:pt x="133" y="71"/>
                  </a:lnTo>
                  <a:lnTo>
                    <a:pt x="135" y="61"/>
                  </a:lnTo>
                  <a:lnTo>
                    <a:pt x="133" y="52"/>
                  </a:lnTo>
                  <a:lnTo>
                    <a:pt x="132" y="44"/>
                  </a:lnTo>
                  <a:lnTo>
                    <a:pt x="131" y="35"/>
                  </a:lnTo>
                  <a:lnTo>
                    <a:pt x="128" y="27"/>
                  </a:lnTo>
                  <a:lnTo>
                    <a:pt x="125" y="20"/>
                  </a:lnTo>
                  <a:lnTo>
                    <a:pt x="120" y="15"/>
                  </a:lnTo>
                  <a:lnTo>
                    <a:pt x="116" y="10"/>
                  </a:lnTo>
                  <a:lnTo>
                    <a:pt x="110" y="6"/>
                  </a:lnTo>
                  <a:lnTo>
                    <a:pt x="105" y="3"/>
                  </a:lnTo>
                  <a:lnTo>
                    <a:pt x="98" y="2"/>
                  </a:lnTo>
                  <a:lnTo>
                    <a:pt x="90" y="0"/>
                  </a:lnTo>
                  <a:lnTo>
                    <a:pt x="84" y="2"/>
                  </a:lnTo>
                  <a:lnTo>
                    <a:pt x="76" y="3"/>
                  </a:lnTo>
                  <a:lnTo>
                    <a:pt x="68" y="6"/>
                  </a:lnTo>
                  <a:lnTo>
                    <a:pt x="62" y="10"/>
                  </a:lnTo>
                  <a:lnTo>
                    <a:pt x="54" y="15"/>
                  </a:lnTo>
                  <a:lnTo>
                    <a:pt x="46" y="20"/>
                  </a:lnTo>
                  <a:lnTo>
                    <a:pt x="40" y="27"/>
                  </a:lnTo>
                  <a:lnTo>
                    <a:pt x="33" y="35"/>
                  </a:lnTo>
                  <a:lnTo>
                    <a:pt x="26" y="44"/>
                  </a:lnTo>
                  <a:lnTo>
                    <a:pt x="21" y="52"/>
                  </a:lnTo>
                  <a:lnTo>
                    <a:pt x="15" y="61"/>
                  </a:lnTo>
                  <a:lnTo>
                    <a:pt x="11" y="71"/>
                  </a:lnTo>
                  <a:lnTo>
                    <a:pt x="6" y="81"/>
                  </a:lnTo>
                  <a:lnTo>
                    <a:pt x="4" y="91"/>
                  </a:lnTo>
                  <a:lnTo>
                    <a:pt x="2" y="101"/>
                  </a:lnTo>
                  <a:lnTo>
                    <a:pt x="0" y="111"/>
                  </a:lnTo>
                  <a:lnTo>
                    <a:pt x="0" y="121"/>
                  </a:lnTo>
                  <a:lnTo>
                    <a:pt x="0" y="130"/>
                  </a:lnTo>
                  <a:lnTo>
                    <a:pt x="1" y="139"/>
                  </a:lnTo>
                  <a:lnTo>
                    <a:pt x="2" y="147"/>
                  </a:lnTo>
                  <a:lnTo>
                    <a:pt x="5" y="154"/>
                  </a:lnTo>
                  <a:lnTo>
                    <a:pt x="9" y="162"/>
                  </a:lnTo>
                  <a:lnTo>
                    <a:pt x="13" y="167"/>
                  </a:lnTo>
                  <a:lnTo>
                    <a:pt x="17" y="172"/>
                  </a:lnTo>
                  <a:lnTo>
                    <a:pt x="23" y="176"/>
                  </a:lnTo>
                  <a:lnTo>
                    <a:pt x="30" y="178"/>
                  </a:lnTo>
                  <a:lnTo>
                    <a:pt x="36" y="181"/>
                  </a:lnTo>
                  <a:lnTo>
                    <a:pt x="43" y="181"/>
                  </a:lnTo>
                  <a:lnTo>
                    <a:pt x="49" y="181"/>
                  </a:lnTo>
                  <a:lnTo>
                    <a:pt x="57" y="178"/>
                  </a:lnTo>
                  <a:lnTo>
                    <a:pt x="65" y="176"/>
                  </a:lnTo>
                  <a:lnTo>
                    <a:pt x="73" y="172"/>
                  </a:lnTo>
                  <a:lnTo>
                    <a:pt x="79" y="167"/>
                  </a:lnTo>
                  <a:lnTo>
                    <a:pt x="87" y="162"/>
                  </a:lnTo>
                  <a:lnTo>
                    <a:pt x="94" y="154"/>
                  </a:lnTo>
                  <a:lnTo>
                    <a:pt x="101" y="147"/>
                  </a:lnTo>
                  <a:lnTo>
                    <a:pt x="107" y="139"/>
                  </a:lnTo>
                  <a:lnTo>
                    <a:pt x="112" y="130"/>
                  </a:lnTo>
                  <a:lnTo>
                    <a:pt x="118" y="121"/>
                  </a:lnTo>
                  <a:lnTo>
                    <a:pt x="122" y="111"/>
                  </a:lnTo>
                  <a:lnTo>
                    <a:pt x="127" y="101"/>
                  </a:lnTo>
                  <a:lnTo>
                    <a:pt x="130" y="91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79" name="Freeform 3567"/>
            <p:cNvSpPr>
              <a:spLocks/>
            </p:cNvSpPr>
            <p:nvPr/>
          </p:nvSpPr>
          <p:spPr bwMode="auto">
            <a:xfrm>
              <a:off x="1980" y="2070"/>
              <a:ext cx="41" cy="29"/>
            </a:xfrm>
            <a:custGeom>
              <a:avLst/>
              <a:gdLst>
                <a:gd name="T0" fmla="*/ 126 w 130"/>
                <a:gd name="T1" fmla="*/ 90 h 90"/>
                <a:gd name="T2" fmla="*/ 128 w 130"/>
                <a:gd name="T3" fmla="*/ 80 h 90"/>
                <a:gd name="T4" fmla="*/ 129 w 130"/>
                <a:gd name="T5" fmla="*/ 70 h 90"/>
                <a:gd name="T6" fmla="*/ 130 w 130"/>
                <a:gd name="T7" fmla="*/ 60 h 90"/>
                <a:gd name="T8" fmla="*/ 130 w 130"/>
                <a:gd name="T9" fmla="*/ 50 h 90"/>
                <a:gd name="T10" fmla="*/ 129 w 130"/>
                <a:gd name="T11" fmla="*/ 42 h 90"/>
                <a:gd name="T12" fmla="*/ 127 w 130"/>
                <a:gd name="T13" fmla="*/ 34 h 90"/>
                <a:gd name="T14" fmla="*/ 124 w 130"/>
                <a:gd name="T15" fmla="*/ 26 h 90"/>
                <a:gd name="T16" fmla="*/ 121 w 130"/>
                <a:gd name="T17" fmla="*/ 20 h 90"/>
                <a:gd name="T18" fmla="*/ 117 w 130"/>
                <a:gd name="T19" fmla="*/ 14 h 90"/>
                <a:gd name="T20" fmla="*/ 111 w 130"/>
                <a:gd name="T21" fmla="*/ 8 h 90"/>
                <a:gd name="T22" fmla="*/ 106 w 130"/>
                <a:gd name="T23" fmla="*/ 5 h 90"/>
                <a:gd name="T24" fmla="*/ 100 w 130"/>
                <a:gd name="T25" fmla="*/ 2 h 90"/>
                <a:gd name="T26" fmla="*/ 93 w 130"/>
                <a:gd name="T27" fmla="*/ 1 h 90"/>
                <a:gd name="T28" fmla="*/ 87 w 130"/>
                <a:gd name="T29" fmla="*/ 0 h 90"/>
                <a:gd name="T30" fmla="*/ 79 w 130"/>
                <a:gd name="T31" fmla="*/ 1 h 90"/>
                <a:gd name="T32" fmla="*/ 72 w 130"/>
                <a:gd name="T33" fmla="*/ 2 h 90"/>
                <a:gd name="T34" fmla="*/ 65 w 130"/>
                <a:gd name="T35" fmla="*/ 5 h 90"/>
                <a:gd name="T36" fmla="*/ 57 w 130"/>
                <a:gd name="T37" fmla="*/ 8 h 90"/>
                <a:gd name="T38" fmla="*/ 49 w 130"/>
                <a:gd name="T39" fmla="*/ 14 h 90"/>
                <a:gd name="T40" fmla="*/ 42 w 130"/>
                <a:gd name="T41" fmla="*/ 20 h 90"/>
                <a:gd name="T42" fmla="*/ 35 w 130"/>
                <a:gd name="T43" fmla="*/ 26 h 90"/>
                <a:gd name="T44" fmla="*/ 28 w 130"/>
                <a:gd name="T45" fmla="*/ 34 h 90"/>
                <a:gd name="T46" fmla="*/ 22 w 130"/>
                <a:gd name="T47" fmla="*/ 42 h 90"/>
                <a:gd name="T48" fmla="*/ 16 w 130"/>
                <a:gd name="T49" fmla="*/ 50 h 90"/>
                <a:gd name="T50" fmla="*/ 11 w 130"/>
                <a:gd name="T51" fmla="*/ 60 h 90"/>
                <a:gd name="T52" fmla="*/ 6 w 130"/>
                <a:gd name="T53" fmla="*/ 70 h 90"/>
                <a:gd name="T54" fmla="*/ 3 w 130"/>
                <a:gd name="T55" fmla="*/ 80 h 90"/>
                <a:gd name="T56" fmla="*/ 0 w 130"/>
                <a:gd name="T57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0" h="90">
                  <a:moveTo>
                    <a:pt x="126" y="90"/>
                  </a:moveTo>
                  <a:lnTo>
                    <a:pt x="128" y="80"/>
                  </a:lnTo>
                  <a:lnTo>
                    <a:pt x="129" y="70"/>
                  </a:lnTo>
                  <a:lnTo>
                    <a:pt x="130" y="60"/>
                  </a:lnTo>
                  <a:lnTo>
                    <a:pt x="130" y="50"/>
                  </a:lnTo>
                  <a:lnTo>
                    <a:pt x="129" y="42"/>
                  </a:lnTo>
                  <a:lnTo>
                    <a:pt x="127" y="34"/>
                  </a:lnTo>
                  <a:lnTo>
                    <a:pt x="124" y="26"/>
                  </a:lnTo>
                  <a:lnTo>
                    <a:pt x="121" y="20"/>
                  </a:lnTo>
                  <a:lnTo>
                    <a:pt x="117" y="14"/>
                  </a:lnTo>
                  <a:lnTo>
                    <a:pt x="111" y="8"/>
                  </a:lnTo>
                  <a:lnTo>
                    <a:pt x="106" y="5"/>
                  </a:lnTo>
                  <a:lnTo>
                    <a:pt x="100" y="2"/>
                  </a:lnTo>
                  <a:lnTo>
                    <a:pt x="93" y="1"/>
                  </a:lnTo>
                  <a:lnTo>
                    <a:pt x="87" y="0"/>
                  </a:lnTo>
                  <a:lnTo>
                    <a:pt x="79" y="1"/>
                  </a:lnTo>
                  <a:lnTo>
                    <a:pt x="72" y="2"/>
                  </a:lnTo>
                  <a:lnTo>
                    <a:pt x="65" y="5"/>
                  </a:lnTo>
                  <a:lnTo>
                    <a:pt x="57" y="8"/>
                  </a:lnTo>
                  <a:lnTo>
                    <a:pt x="49" y="14"/>
                  </a:lnTo>
                  <a:lnTo>
                    <a:pt x="42" y="20"/>
                  </a:lnTo>
                  <a:lnTo>
                    <a:pt x="35" y="26"/>
                  </a:lnTo>
                  <a:lnTo>
                    <a:pt x="28" y="34"/>
                  </a:lnTo>
                  <a:lnTo>
                    <a:pt x="22" y="42"/>
                  </a:lnTo>
                  <a:lnTo>
                    <a:pt x="16" y="50"/>
                  </a:lnTo>
                  <a:lnTo>
                    <a:pt x="11" y="60"/>
                  </a:lnTo>
                  <a:lnTo>
                    <a:pt x="6" y="70"/>
                  </a:lnTo>
                  <a:lnTo>
                    <a:pt x="3" y="80"/>
                  </a:lnTo>
                  <a:lnTo>
                    <a:pt x="0" y="9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80" name="Line 3568"/>
            <p:cNvSpPr>
              <a:spLocks noChangeShapeType="1"/>
            </p:cNvSpPr>
            <p:nvPr/>
          </p:nvSpPr>
          <p:spPr bwMode="auto">
            <a:xfrm flipH="1">
              <a:off x="2016" y="2099"/>
              <a:ext cx="5" cy="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81" name="Freeform 3569"/>
            <p:cNvSpPr>
              <a:spLocks/>
            </p:cNvSpPr>
            <p:nvPr/>
          </p:nvSpPr>
          <p:spPr bwMode="auto">
            <a:xfrm>
              <a:off x="1974" y="2112"/>
              <a:ext cx="42" cy="29"/>
            </a:xfrm>
            <a:custGeom>
              <a:avLst/>
              <a:gdLst>
                <a:gd name="T0" fmla="*/ 4 w 130"/>
                <a:gd name="T1" fmla="*/ 0 h 89"/>
                <a:gd name="T2" fmla="*/ 2 w 130"/>
                <a:gd name="T3" fmla="*/ 10 h 89"/>
                <a:gd name="T4" fmla="*/ 1 w 130"/>
                <a:gd name="T5" fmla="*/ 19 h 89"/>
                <a:gd name="T6" fmla="*/ 0 w 130"/>
                <a:gd name="T7" fmla="*/ 28 h 89"/>
                <a:gd name="T8" fmla="*/ 0 w 130"/>
                <a:gd name="T9" fmla="*/ 38 h 89"/>
                <a:gd name="T10" fmla="*/ 1 w 130"/>
                <a:gd name="T11" fmla="*/ 47 h 89"/>
                <a:gd name="T12" fmla="*/ 3 w 130"/>
                <a:gd name="T13" fmla="*/ 55 h 89"/>
                <a:gd name="T14" fmla="*/ 5 w 130"/>
                <a:gd name="T15" fmla="*/ 63 h 89"/>
                <a:gd name="T16" fmla="*/ 9 w 130"/>
                <a:gd name="T17" fmla="*/ 69 h 89"/>
                <a:gd name="T18" fmla="*/ 13 w 130"/>
                <a:gd name="T19" fmla="*/ 75 h 89"/>
                <a:gd name="T20" fmla="*/ 19 w 130"/>
                <a:gd name="T21" fmla="*/ 80 h 89"/>
                <a:gd name="T22" fmla="*/ 24 w 130"/>
                <a:gd name="T23" fmla="*/ 84 h 89"/>
                <a:gd name="T24" fmla="*/ 30 w 130"/>
                <a:gd name="T25" fmla="*/ 87 h 89"/>
                <a:gd name="T26" fmla="*/ 36 w 130"/>
                <a:gd name="T27" fmla="*/ 88 h 89"/>
                <a:gd name="T28" fmla="*/ 43 w 130"/>
                <a:gd name="T29" fmla="*/ 89 h 89"/>
                <a:gd name="T30" fmla="*/ 51 w 130"/>
                <a:gd name="T31" fmla="*/ 88 h 89"/>
                <a:gd name="T32" fmla="*/ 57 w 130"/>
                <a:gd name="T33" fmla="*/ 87 h 89"/>
                <a:gd name="T34" fmla="*/ 65 w 130"/>
                <a:gd name="T35" fmla="*/ 84 h 89"/>
                <a:gd name="T36" fmla="*/ 73 w 130"/>
                <a:gd name="T37" fmla="*/ 80 h 89"/>
                <a:gd name="T38" fmla="*/ 81 w 130"/>
                <a:gd name="T39" fmla="*/ 75 h 89"/>
                <a:gd name="T40" fmla="*/ 88 w 130"/>
                <a:gd name="T41" fmla="*/ 69 h 89"/>
                <a:gd name="T42" fmla="*/ 95 w 130"/>
                <a:gd name="T43" fmla="*/ 63 h 89"/>
                <a:gd name="T44" fmla="*/ 102 w 130"/>
                <a:gd name="T45" fmla="*/ 55 h 89"/>
                <a:gd name="T46" fmla="*/ 108 w 130"/>
                <a:gd name="T47" fmla="*/ 47 h 89"/>
                <a:gd name="T48" fmla="*/ 114 w 130"/>
                <a:gd name="T49" fmla="*/ 38 h 89"/>
                <a:gd name="T50" fmla="*/ 119 w 130"/>
                <a:gd name="T51" fmla="*/ 28 h 89"/>
                <a:gd name="T52" fmla="*/ 124 w 130"/>
                <a:gd name="T53" fmla="*/ 19 h 89"/>
                <a:gd name="T54" fmla="*/ 127 w 130"/>
                <a:gd name="T55" fmla="*/ 10 h 89"/>
                <a:gd name="T56" fmla="*/ 130 w 130"/>
                <a:gd name="T57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0" h="89">
                  <a:moveTo>
                    <a:pt x="4" y="0"/>
                  </a:moveTo>
                  <a:lnTo>
                    <a:pt x="2" y="10"/>
                  </a:lnTo>
                  <a:lnTo>
                    <a:pt x="1" y="19"/>
                  </a:lnTo>
                  <a:lnTo>
                    <a:pt x="0" y="28"/>
                  </a:lnTo>
                  <a:lnTo>
                    <a:pt x="0" y="38"/>
                  </a:lnTo>
                  <a:lnTo>
                    <a:pt x="1" y="47"/>
                  </a:lnTo>
                  <a:lnTo>
                    <a:pt x="3" y="55"/>
                  </a:lnTo>
                  <a:lnTo>
                    <a:pt x="5" y="63"/>
                  </a:lnTo>
                  <a:lnTo>
                    <a:pt x="9" y="69"/>
                  </a:lnTo>
                  <a:lnTo>
                    <a:pt x="13" y="75"/>
                  </a:lnTo>
                  <a:lnTo>
                    <a:pt x="19" y="80"/>
                  </a:lnTo>
                  <a:lnTo>
                    <a:pt x="24" y="84"/>
                  </a:lnTo>
                  <a:lnTo>
                    <a:pt x="30" y="87"/>
                  </a:lnTo>
                  <a:lnTo>
                    <a:pt x="36" y="88"/>
                  </a:lnTo>
                  <a:lnTo>
                    <a:pt x="43" y="89"/>
                  </a:lnTo>
                  <a:lnTo>
                    <a:pt x="51" y="88"/>
                  </a:lnTo>
                  <a:lnTo>
                    <a:pt x="57" y="87"/>
                  </a:lnTo>
                  <a:lnTo>
                    <a:pt x="65" y="84"/>
                  </a:lnTo>
                  <a:lnTo>
                    <a:pt x="73" y="80"/>
                  </a:lnTo>
                  <a:lnTo>
                    <a:pt x="81" y="75"/>
                  </a:lnTo>
                  <a:lnTo>
                    <a:pt x="88" y="69"/>
                  </a:lnTo>
                  <a:lnTo>
                    <a:pt x="95" y="63"/>
                  </a:lnTo>
                  <a:lnTo>
                    <a:pt x="102" y="55"/>
                  </a:lnTo>
                  <a:lnTo>
                    <a:pt x="108" y="47"/>
                  </a:lnTo>
                  <a:lnTo>
                    <a:pt x="114" y="38"/>
                  </a:lnTo>
                  <a:lnTo>
                    <a:pt x="119" y="28"/>
                  </a:lnTo>
                  <a:lnTo>
                    <a:pt x="124" y="19"/>
                  </a:lnTo>
                  <a:lnTo>
                    <a:pt x="127" y="10"/>
                  </a:lnTo>
                  <a:lnTo>
                    <a:pt x="13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82" name="Line 3570"/>
            <p:cNvSpPr>
              <a:spLocks noChangeShapeType="1"/>
            </p:cNvSpPr>
            <p:nvPr/>
          </p:nvSpPr>
          <p:spPr bwMode="auto">
            <a:xfrm flipV="1">
              <a:off x="1976" y="2099"/>
              <a:ext cx="4" cy="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83" name="Freeform 3571"/>
            <p:cNvSpPr>
              <a:spLocks/>
            </p:cNvSpPr>
            <p:nvPr/>
          </p:nvSpPr>
          <p:spPr bwMode="auto">
            <a:xfrm>
              <a:off x="2038" y="2012"/>
              <a:ext cx="70" cy="129"/>
            </a:xfrm>
            <a:custGeom>
              <a:avLst/>
              <a:gdLst>
                <a:gd name="T0" fmla="*/ 0 w 219"/>
                <a:gd name="T1" fmla="*/ 406 h 406"/>
                <a:gd name="T2" fmla="*/ 63 w 219"/>
                <a:gd name="T3" fmla="*/ 406 h 406"/>
                <a:gd name="T4" fmla="*/ 70 w 219"/>
                <a:gd name="T5" fmla="*/ 405 h 406"/>
                <a:gd name="T6" fmla="*/ 77 w 219"/>
                <a:gd name="T7" fmla="*/ 404 h 406"/>
                <a:gd name="T8" fmla="*/ 85 w 219"/>
                <a:gd name="T9" fmla="*/ 401 h 406"/>
                <a:gd name="T10" fmla="*/ 93 w 219"/>
                <a:gd name="T11" fmla="*/ 397 h 406"/>
                <a:gd name="T12" fmla="*/ 100 w 219"/>
                <a:gd name="T13" fmla="*/ 392 h 406"/>
                <a:gd name="T14" fmla="*/ 107 w 219"/>
                <a:gd name="T15" fmla="*/ 386 h 406"/>
                <a:gd name="T16" fmla="*/ 114 w 219"/>
                <a:gd name="T17" fmla="*/ 380 h 406"/>
                <a:gd name="T18" fmla="*/ 121 w 219"/>
                <a:gd name="T19" fmla="*/ 372 h 406"/>
                <a:gd name="T20" fmla="*/ 127 w 219"/>
                <a:gd name="T21" fmla="*/ 364 h 406"/>
                <a:gd name="T22" fmla="*/ 133 w 219"/>
                <a:gd name="T23" fmla="*/ 355 h 406"/>
                <a:gd name="T24" fmla="*/ 138 w 219"/>
                <a:gd name="T25" fmla="*/ 345 h 406"/>
                <a:gd name="T26" fmla="*/ 143 w 219"/>
                <a:gd name="T27" fmla="*/ 336 h 406"/>
                <a:gd name="T28" fmla="*/ 147 w 219"/>
                <a:gd name="T29" fmla="*/ 327 h 406"/>
                <a:gd name="T30" fmla="*/ 149 w 219"/>
                <a:gd name="T31" fmla="*/ 317 h 406"/>
                <a:gd name="T32" fmla="*/ 161 w 219"/>
                <a:gd name="T33" fmla="*/ 271 h 406"/>
                <a:gd name="T34" fmla="*/ 164 w 219"/>
                <a:gd name="T35" fmla="*/ 261 h 406"/>
                <a:gd name="T36" fmla="*/ 166 w 219"/>
                <a:gd name="T37" fmla="*/ 251 h 406"/>
                <a:gd name="T38" fmla="*/ 166 w 219"/>
                <a:gd name="T39" fmla="*/ 241 h 406"/>
                <a:gd name="T40" fmla="*/ 166 w 219"/>
                <a:gd name="T41" fmla="*/ 231 h 406"/>
                <a:gd name="T42" fmla="*/ 165 w 219"/>
                <a:gd name="T43" fmla="*/ 223 h 406"/>
                <a:gd name="T44" fmla="*/ 164 w 219"/>
                <a:gd name="T45" fmla="*/ 215 h 406"/>
                <a:gd name="T46" fmla="*/ 160 w 219"/>
                <a:gd name="T47" fmla="*/ 207 h 406"/>
                <a:gd name="T48" fmla="*/ 157 w 219"/>
                <a:gd name="T49" fmla="*/ 201 h 406"/>
                <a:gd name="T50" fmla="*/ 153 w 219"/>
                <a:gd name="T51" fmla="*/ 195 h 406"/>
                <a:gd name="T52" fmla="*/ 148 w 219"/>
                <a:gd name="T53" fmla="*/ 189 h 406"/>
                <a:gd name="T54" fmla="*/ 143 w 219"/>
                <a:gd name="T55" fmla="*/ 186 h 406"/>
                <a:gd name="T56" fmla="*/ 136 w 219"/>
                <a:gd name="T57" fmla="*/ 183 h 406"/>
                <a:gd name="T58" fmla="*/ 129 w 219"/>
                <a:gd name="T59" fmla="*/ 182 h 406"/>
                <a:gd name="T60" fmla="*/ 123 w 219"/>
                <a:gd name="T61" fmla="*/ 181 h 406"/>
                <a:gd name="T62" fmla="*/ 60 w 219"/>
                <a:gd name="T63" fmla="*/ 181 h 406"/>
                <a:gd name="T64" fmla="*/ 108 w 219"/>
                <a:gd name="T65" fmla="*/ 0 h 406"/>
                <a:gd name="T66" fmla="*/ 219 w 219"/>
                <a:gd name="T67" fmla="*/ 0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19" h="406">
                  <a:moveTo>
                    <a:pt x="0" y="406"/>
                  </a:moveTo>
                  <a:lnTo>
                    <a:pt x="63" y="406"/>
                  </a:lnTo>
                  <a:lnTo>
                    <a:pt x="70" y="405"/>
                  </a:lnTo>
                  <a:lnTo>
                    <a:pt x="77" y="404"/>
                  </a:lnTo>
                  <a:lnTo>
                    <a:pt x="85" y="401"/>
                  </a:lnTo>
                  <a:lnTo>
                    <a:pt x="93" y="397"/>
                  </a:lnTo>
                  <a:lnTo>
                    <a:pt x="100" y="392"/>
                  </a:lnTo>
                  <a:lnTo>
                    <a:pt x="107" y="386"/>
                  </a:lnTo>
                  <a:lnTo>
                    <a:pt x="114" y="380"/>
                  </a:lnTo>
                  <a:lnTo>
                    <a:pt x="121" y="372"/>
                  </a:lnTo>
                  <a:lnTo>
                    <a:pt x="127" y="364"/>
                  </a:lnTo>
                  <a:lnTo>
                    <a:pt x="133" y="355"/>
                  </a:lnTo>
                  <a:lnTo>
                    <a:pt x="138" y="345"/>
                  </a:lnTo>
                  <a:lnTo>
                    <a:pt x="143" y="336"/>
                  </a:lnTo>
                  <a:lnTo>
                    <a:pt x="147" y="327"/>
                  </a:lnTo>
                  <a:lnTo>
                    <a:pt x="149" y="317"/>
                  </a:lnTo>
                  <a:lnTo>
                    <a:pt x="161" y="271"/>
                  </a:lnTo>
                  <a:lnTo>
                    <a:pt x="164" y="261"/>
                  </a:lnTo>
                  <a:lnTo>
                    <a:pt x="166" y="251"/>
                  </a:lnTo>
                  <a:lnTo>
                    <a:pt x="166" y="241"/>
                  </a:lnTo>
                  <a:lnTo>
                    <a:pt x="166" y="231"/>
                  </a:lnTo>
                  <a:lnTo>
                    <a:pt x="165" y="223"/>
                  </a:lnTo>
                  <a:lnTo>
                    <a:pt x="164" y="215"/>
                  </a:lnTo>
                  <a:lnTo>
                    <a:pt x="160" y="207"/>
                  </a:lnTo>
                  <a:lnTo>
                    <a:pt x="157" y="201"/>
                  </a:lnTo>
                  <a:lnTo>
                    <a:pt x="153" y="195"/>
                  </a:lnTo>
                  <a:lnTo>
                    <a:pt x="148" y="189"/>
                  </a:lnTo>
                  <a:lnTo>
                    <a:pt x="143" y="186"/>
                  </a:lnTo>
                  <a:lnTo>
                    <a:pt x="136" y="183"/>
                  </a:lnTo>
                  <a:lnTo>
                    <a:pt x="129" y="182"/>
                  </a:lnTo>
                  <a:lnTo>
                    <a:pt x="123" y="181"/>
                  </a:lnTo>
                  <a:lnTo>
                    <a:pt x="60" y="181"/>
                  </a:lnTo>
                  <a:lnTo>
                    <a:pt x="108" y="0"/>
                  </a:lnTo>
                  <a:lnTo>
                    <a:pt x="219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84" name="Freeform 3572"/>
            <p:cNvSpPr>
              <a:spLocks/>
            </p:cNvSpPr>
            <p:nvPr/>
          </p:nvSpPr>
          <p:spPr bwMode="auto">
            <a:xfrm>
              <a:off x="2126" y="2012"/>
              <a:ext cx="58" cy="129"/>
            </a:xfrm>
            <a:custGeom>
              <a:avLst/>
              <a:gdLst>
                <a:gd name="T0" fmla="*/ 179 w 179"/>
                <a:gd name="T1" fmla="*/ 0 h 406"/>
                <a:gd name="T2" fmla="*/ 71 w 179"/>
                <a:gd name="T3" fmla="*/ 406 h 406"/>
                <a:gd name="T4" fmla="*/ 0 w 179"/>
                <a:gd name="T5" fmla="*/ 406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9" h="406">
                  <a:moveTo>
                    <a:pt x="179" y="0"/>
                  </a:moveTo>
                  <a:lnTo>
                    <a:pt x="71" y="406"/>
                  </a:lnTo>
                  <a:lnTo>
                    <a:pt x="0" y="40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85" name="Freeform 3573"/>
            <p:cNvSpPr>
              <a:spLocks/>
            </p:cNvSpPr>
            <p:nvPr/>
          </p:nvSpPr>
          <p:spPr bwMode="auto">
            <a:xfrm>
              <a:off x="2114" y="2117"/>
              <a:ext cx="12" cy="24"/>
            </a:xfrm>
            <a:custGeom>
              <a:avLst/>
              <a:gdLst>
                <a:gd name="T0" fmla="*/ 3 w 37"/>
                <a:gd name="T1" fmla="*/ 0 h 78"/>
                <a:gd name="T2" fmla="*/ 1 w 37"/>
                <a:gd name="T3" fmla="*/ 8 h 78"/>
                <a:gd name="T4" fmla="*/ 0 w 37"/>
                <a:gd name="T5" fmla="*/ 18 h 78"/>
                <a:gd name="T6" fmla="*/ 0 w 37"/>
                <a:gd name="T7" fmla="*/ 27 h 78"/>
                <a:gd name="T8" fmla="*/ 0 w 37"/>
                <a:gd name="T9" fmla="*/ 36 h 78"/>
                <a:gd name="T10" fmla="*/ 1 w 37"/>
                <a:gd name="T11" fmla="*/ 44 h 78"/>
                <a:gd name="T12" fmla="*/ 3 w 37"/>
                <a:gd name="T13" fmla="*/ 52 h 78"/>
                <a:gd name="T14" fmla="*/ 6 w 37"/>
                <a:gd name="T15" fmla="*/ 58 h 78"/>
                <a:gd name="T16" fmla="*/ 10 w 37"/>
                <a:gd name="T17" fmla="*/ 64 h 78"/>
                <a:gd name="T18" fmla="*/ 14 w 37"/>
                <a:gd name="T19" fmla="*/ 69 h 78"/>
                <a:gd name="T20" fmla="*/ 20 w 37"/>
                <a:gd name="T21" fmla="*/ 73 h 78"/>
                <a:gd name="T22" fmla="*/ 25 w 37"/>
                <a:gd name="T23" fmla="*/ 76 h 78"/>
                <a:gd name="T24" fmla="*/ 31 w 37"/>
                <a:gd name="T25" fmla="*/ 77 h 78"/>
                <a:gd name="T26" fmla="*/ 37 w 37"/>
                <a:gd name="T27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7" h="78">
                  <a:moveTo>
                    <a:pt x="3" y="0"/>
                  </a:moveTo>
                  <a:lnTo>
                    <a:pt x="1" y="8"/>
                  </a:lnTo>
                  <a:lnTo>
                    <a:pt x="0" y="18"/>
                  </a:lnTo>
                  <a:lnTo>
                    <a:pt x="0" y="27"/>
                  </a:lnTo>
                  <a:lnTo>
                    <a:pt x="0" y="36"/>
                  </a:lnTo>
                  <a:lnTo>
                    <a:pt x="1" y="44"/>
                  </a:lnTo>
                  <a:lnTo>
                    <a:pt x="3" y="52"/>
                  </a:lnTo>
                  <a:lnTo>
                    <a:pt x="6" y="58"/>
                  </a:lnTo>
                  <a:lnTo>
                    <a:pt x="10" y="64"/>
                  </a:lnTo>
                  <a:lnTo>
                    <a:pt x="14" y="69"/>
                  </a:lnTo>
                  <a:lnTo>
                    <a:pt x="20" y="73"/>
                  </a:lnTo>
                  <a:lnTo>
                    <a:pt x="25" y="76"/>
                  </a:lnTo>
                  <a:lnTo>
                    <a:pt x="31" y="77"/>
                  </a:lnTo>
                  <a:lnTo>
                    <a:pt x="37" y="7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86" name="Line 3574"/>
            <p:cNvSpPr>
              <a:spLocks noChangeShapeType="1"/>
            </p:cNvSpPr>
            <p:nvPr/>
          </p:nvSpPr>
          <p:spPr bwMode="auto">
            <a:xfrm flipV="1">
              <a:off x="2117" y="2081"/>
              <a:ext cx="9" cy="3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87" name="Freeform 3575"/>
            <p:cNvSpPr>
              <a:spLocks/>
            </p:cNvSpPr>
            <p:nvPr/>
          </p:nvSpPr>
          <p:spPr bwMode="auto">
            <a:xfrm>
              <a:off x="2126" y="2056"/>
              <a:ext cx="24" cy="25"/>
            </a:xfrm>
            <a:custGeom>
              <a:avLst/>
              <a:gdLst>
                <a:gd name="T0" fmla="*/ 76 w 76"/>
                <a:gd name="T1" fmla="*/ 0 h 79"/>
                <a:gd name="T2" fmla="*/ 70 w 76"/>
                <a:gd name="T3" fmla="*/ 0 h 79"/>
                <a:gd name="T4" fmla="*/ 63 w 76"/>
                <a:gd name="T5" fmla="*/ 3 h 79"/>
                <a:gd name="T6" fmla="*/ 55 w 76"/>
                <a:gd name="T7" fmla="*/ 5 h 79"/>
                <a:gd name="T8" fmla="*/ 49 w 76"/>
                <a:gd name="T9" fmla="*/ 9 h 79"/>
                <a:gd name="T10" fmla="*/ 42 w 76"/>
                <a:gd name="T11" fmla="*/ 14 h 79"/>
                <a:gd name="T12" fmla="*/ 35 w 76"/>
                <a:gd name="T13" fmla="*/ 20 h 79"/>
                <a:gd name="T14" fmla="*/ 29 w 76"/>
                <a:gd name="T15" fmla="*/ 27 h 79"/>
                <a:gd name="T16" fmla="*/ 22 w 76"/>
                <a:gd name="T17" fmla="*/ 34 h 79"/>
                <a:gd name="T18" fmla="*/ 16 w 76"/>
                <a:gd name="T19" fmla="*/ 42 h 79"/>
                <a:gd name="T20" fmla="*/ 11 w 76"/>
                <a:gd name="T21" fmla="*/ 51 h 79"/>
                <a:gd name="T22" fmla="*/ 7 w 76"/>
                <a:gd name="T23" fmla="*/ 60 h 79"/>
                <a:gd name="T24" fmla="*/ 3 w 76"/>
                <a:gd name="T25" fmla="*/ 69 h 79"/>
                <a:gd name="T26" fmla="*/ 0 w 76"/>
                <a:gd name="T27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79">
                  <a:moveTo>
                    <a:pt x="76" y="0"/>
                  </a:moveTo>
                  <a:lnTo>
                    <a:pt x="70" y="0"/>
                  </a:lnTo>
                  <a:lnTo>
                    <a:pt x="63" y="3"/>
                  </a:lnTo>
                  <a:lnTo>
                    <a:pt x="55" y="5"/>
                  </a:lnTo>
                  <a:lnTo>
                    <a:pt x="49" y="9"/>
                  </a:lnTo>
                  <a:lnTo>
                    <a:pt x="42" y="14"/>
                  </a:lnTo>
                  <a:lnTo>
                    <a:pt x="35" y="20"/>
                  </a:lnTo>
                  <a:lnTo>
                    <a:pt x="29" y="27"/>
                  </a:lnTo>
                  <a:lnTo>
                    <a:pt x="22" y="34"/>
                  </a:lnTo>
                  <a:lnTo>
                    <a:pt x="16" y="42"/>
                  </a:lnTo>
                  <a:lnTo>
                    <a:pt x="11" y="51"/>
                  </a:lnTo>
                  <a:lnTo>
                    <a:pt x="7" y="60"/>
                  </a:lnTo>
                  <a:lnTo>
                    <a:pt x="3" y="69"/>
                  </a:lnTo>
                  <a:lnTo>
                    <a:pt x="0" y="7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88" name="Line 3576"/>
            <p:cNvSpPr>
              <a:spLocks noChangeShapeType="1"/>
            </p:cNvSpPr>
            <p:nvPr/>
          </p:nvSpPr>
          <p:spPr bwMode="auto">
            <a:xfrm>
              <a:off x="2150" y="2056"/>
              <a:ext cx="2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324090" name="Text Box 3578"/>
          <p:cNvSpPr txBox="1">
            <a:spLocks noChangeArrowheads="1"/>
          </p:cNvSpPr>
          <p:nvPr/>
        </p:nvSpPr>
        <p:spPr bwMode="auto">
          <a:xfrm>
            <a:off x="95250" y="3455988"/>
            <a:ext cx="344805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  <a:ea typeface="黑体" pitchFamily="2" charset="-122"/>
              </a:rPr>
              <a:t>外螺纹剖视画法：</a:t>
            </a:r>
          </a:p>
        </p:txBody>
      </p:sp>
      <p:grpSp>
        <p:nvGrpSpPr>
          <p:cNvPr id="324091" name="Group 3579"/>
          <p:cNvGrpSpPr>
            <a:grpSpLocks/>
          </p:cNvGrpSpPr>
          <p:nvPr/>
        </p:nvGrpSpPr>
        <p:grpSpPr bwMode="auto">
          <a:xfrm>
            <a:off x="973138" y="4697413"/>
            <a:ext cx="3603625" cy="1301750"/>
            <a:chOff x="613" y="2959"/>
            <a:chExt cx="2270" cy="820"/>
          </a:xfrm>
        </p:grpSpPr>
        <p:sp>
          <p:nvSpPr>
            <p:cNvPr id="324092" name="Line 3580"/>
            <p:cNvSpPr>
              <a:spLocks noChangeShapeType="1"/>
            </p:cNvSpPr>
            <p:nvPr/>
          </p:nvSpPr>
          <p:spPr bwMode="auto">
            <a:xfrm>
              <a:off x="1261" y="2959"/>
              <a:ext cx="152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93" name="Line 3581"/>
            <p:cNvSpPr>
              <a:spLocks noChangeShapeType="1"/>
            </p:cNvSpPr>
            <p:nvPr/>
          </p:nvSpPr>
          <p:spPr bwMode="auto">
            <a:xfrm>
              <a:off x="1261" y="3779"/>
              <a:ext cx="152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94" name="Freeform 3582"/>
            <p:cNvSpPr>
              <a:spLocks/>
            </p:cNvSpPr>
            <p:nvPr/>
          </p:nvSpPr>
          <p:spPr bwMode="auto">
            <a:xfrm>
              <a:off x="2787" y="3370"/>
              <a:ext cx="85" cy="409"/>
            </a:xfrm>
            <a:custGeom>
              <a:avLst/>
              <a:gdLst>
                <a:gd name="T0" fmla="*/ 0 w 266"/>
                <a:gd name="T1" fmla="*/ 0 h 1287"/>
                <a:gd name="T2" fmla="*/ 20 w 266"/>
                <a:gd name="T3" fmla="*/ 21 h 1287"/>
                <a:gd name="T4" fmla="*/ 40 w 266"/>
                <a:gd name="T5" fmla="*/ 42 h 1287"/>
                <a:gd name="T6" fmla="*/ 58 w 266"/>
                <a:gd name="T7" fmla="*/ 63 h 1287"/>
                <a:gd name="T8" fmla="*/ 75 w 266"/>
                <a:gd name="T9" fmla="*/ 84 h 1287"/>
                <a:gd name="T10" fmla="*/ 92 w 266"/>
                <a:gd name="T11" fmla="*/ 107 h 1287"/>
                <a:gd name="T12" fmla="*/ 107 w 266"/>
                <a:gd name="T13" fmla="*/ 130 h 1287"/>
                <a:gd name="T14" fmla="*/ 123 w 266"/>
                <a:gd name="T15" fmla="*/ 152 h 1287"/>
                <a:gd name="T16" fmla="*/ 137 w 266"/>
                <a:gd name="T17" fmla="*/ 175 h 1287"/>
                <a:gd name="T18" fmla="*/ 150 w 266"/>
                <a:gd name="T19" fmla="*/ 198 h 1287"/>
                <a:gd name="T20" fmla="*/ 163 w 266"/>
                <a:gd name="T21" fmla="*/ 221 h 1287"/>
                <a:gd name="T22" fmla="*/ 175 w 266"/>
                <a:gd name="T23" fmla="*/ 246 h 1287"/>
                <a:gd name="T24" fmla="*/ 186 w 266"/>
                <a:gd name="T25" fmla="*/ 269 h 1287"/>
                <a:gd name="T26" fmla="*/ 196 w 266"/>
                <a:gd name="T27" fmla="*/ 293 h 1287"/>
                <a:gd name="T28" fmla="*/ 205 w 266"/>
                <a:gd name="T29" fmla="*/ 318 h 1287"/>
                <a:gd name="T30" fmla="*/ 213 w 266"/>
                <a:gd name="T31" fmla="*/ 342 h 1287"/>
                <a:gd name="T32" fmla="*/ 222 w 266"/>
                <a:gd name="T33" fmla="*/ 365 h 1287"/>
                <a:gd name="T34" fmla="*/ 229 w 266"/>
                <a:gd name="T35" fmla="*/ 389 h 1287"/>
                <a:gd name="T36" fmla="*/ 235 w 266"/>
                <a:gd name="T37" fmla="*/ 414 h 1287"/>
                <a:gd name="T38" fmla="*/ 242 w 266"/>
                <a:gd name="T39" fmla="*/ 438 h 1287"/>
                <a:gd name="T40" fmla="*/ 247 w 266"/>
                <a:gd name="T41" fmla="*/ 462 h 1287"/>
                <a:gd name="T42" fmla="*/ 252 w 266"/>
                <a:gd name="T43" fmla="*/ 487 h 1287"/>
                <a:gd name="T44" fmla="*/ 255 w 266"/>
                <a:gd name="T45" fmla="*/ 510 h 1287"/>
                <a:gd name="T46" fmla="*/ 259 w 266"/>
                <a:gd name="T47" fmla="*/ 534 h 1287"/>
                <a:gd name="T48" fmla="*/ 262 w 266"/>
                <a:gd name="T49" fmla="*/ 557 h 1287"/>
                <a:gd name="T50" fmla="*/ 264 w 266"/>
                <a:gd name="T51" fmla="*/ 581 h 1287"/>
                <a:gd name="T52" fmla="*/ 265 w 266"/>
                <a:gd name="T53" fmla="*/ 604 h 1287"/>
                <a:gd name="T54" fmla="*/ 266 w 266"/>
                <a:gd name="T55" fmla="*/ 627 h 1287"/>
                <a:gd name="T56" fmla="*/ 266 w 266"/>
                <a:gd name="T57" fmla="*/ 649 h 1287"/>
                <a:gd name="T58" fmla="*/ 266 w 266"/>
                <a:gd name="T59" fmla="*/ 671 h 1287"/>
                <a:gd name="T60" fmla="*/ 265 w 266"/>
                <a:gd name="T61" fmla="*/ 693 h 1287"/>
                <a:gd name="T62" fmla="*/ 264 w 266"/>
                <a:gd name="T63" fmla="*/ 716 h 1287"/>
                <a:gd name="T64" fmla="*/ 263 w 266"/>
                <a:gd name="T65" fmla="*/ 737 h 1287"/>
                <a:gd name="T66" fmla="*/ 261 w 266"/>
                <a:gd name="T67" fmla="*/ 756 h 1287"/>
                <a:gd name="T68" fmla="*/ 258 w 266"/>
                <a:gd name="T69" fmla="*/ 776 h 1287"/>
                <a:gd name="T70" fmla="*/ 254 w 266"/>
                <a:gd name="T71" fmla="*/ 796 h 1287"/>
                <a:gd name="T72" fmla="*/ 251 w 266"/>
                <a:gd name="T73" fmla="*/ 815 h 1287"/>
                <a:gd name="T74" fmla="*/ 247 w 266"/>
                <a:gd name="T75" fmla="*/ 834 h 1287"/>
                <a:gd name="T76" fmla="*/ 242 w 266"/>
                <a:gd name="T77" fmla="*/ 851 h 1287"/>
                <a:gd name="T78" fmla="*/ 237 w 266"/>
                <a:gd name="T79" fmla="*/ 869 h 1287"/>
                <a:gd name="T80" fmla="*/ 231 w 266"/>
                <a:gd name="T81" fmla="*/ 887 h 1287"/>
                <a:gd name="T82" fmla="*/ 226 w 266"/>
                <a:gd name="T83" fmla="*/ 903 h 1287"/>
                <a:gd name="T84" fmla="*/ 219 w 266"/>
                <a:gd name="T85" fmla="*/ 920 h 1287"/>
                <a:gd name="T86" fmla="*/ 212 w 266"/>
                <a:gd name="T87" fmla="*/ 937 h 1287"/>
                <a:gd name="T88" fmla="*/ 206 w 266"/>
                <a:gd name="T89" fmla="*/ 952 h 1287"/>
                <a:gd name="T90" fmla="*/ 190 w 266"/>
                <a:gd name="T91" fmla="*/ 984 h 1287"/>
                <a:gd name="T92" fmla="*/ 174 w 266"/>
                <a:gd name="T93" fmla="*/ 1015 h 1287"/>
                <a:gd name="T94" fmla="*/ 155 w 266"/>
                <a:gd name="T95" fmla="*/ 1046 h 1287"/>
                <a:gd name="T96" fmla="*/ 136 w 266"/>
                <a:gd name="T97" fmla="*/ 1078 h 1287"/>
                <a:gd name="T98" fmla="*/ 116 w 266"/>
                <a:gd name="T99" fmla="*/ 1109 h 1287"/>
                <a:gd name="T100" fmla="*/ 94 w 266"/>
                <a:gd name="T101" fmla="*/ 1142 h 1287"/>
                <a:gd name="T102" fmla="*/ 72 w 266"/>
                <a:gd name="T103" fmla="*/ 1175 h 1287"/>
                <a:gd name="T104" fmla="*/ 61 w 266"/>
                <a:gd name="T105" fmla="*/ 1193 h 1287"/>
                <a:gd name="T106" fmla="*/ 49 w 266"/>
                <a:gd name="T107" fmla="*/ 1211 h 1287"/>
                <a:gd name="T108" fmla="*/ 37 w 266"/>
                <a:gd name="T109" fmla="*/ 1229 h 1287"/>
                <a:gd name="T110" fmla="*/ 24 w 266"/>
                <a:gd name="T111" fmla="*/ 1248 h 1287"/>
                <a:gd name="T112" fmla="*/ 12 w 266"/>
                <a:gd name="T113" fmla="*/ 1267 h 1287"/>
                <a:gd name="T114" fmla="*/ 0 w 266"/>
                <a:gd name="T115" fmla="*/ 1287 h 1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66" h="1287">
                  <a:moveTo>
                    <a:pt x="0" y="0"/>
                  </a:moveTo>
                  <a:lnTo>
                    <a:pt x="20" y="21"/>
                  </a:lnTo>
                  <a:lnTo>
                    <a:pt x="40" y="42"/>
                  </a:lnTo>
                  <a:lnTo>
                    <a:pt x="58" y="63"/>
                  </a:lnTo>
                  <a:lnTo>
                    <a:pt x="75" y="84"/>
                  </a:lnTo>
                  <a:lnTo>
                    <a:pt x="92" y="107"/>
                  </a:lnTo>
                  <a:lnTo>
                    <a:pt x="107" y="130"/>
                  </a:lnTo>
                  <a:lnTo>
                    <a:pt x="123" y="152"/>
                  </a:lnTo>
                  <a:lnTo>
                    <a:pt x="137" y="175"/>
                  </a:lnTo>
                  <a:lnTo>
                    <a:pt x="150" y="198"/>
                  </a:lnTo>
                  <a:lnTo>
                    <a:pt x="163" y="221"/>
                  </a:lnTo>
                  <a:lnTo>
                    <a:pt x="175" y="246"/>
                  </a:lnTo>
                  <a:lnTo>
                    <a:pt x="186" y="269"/>
                  </a:lnTo>
                  <a:lnTo>
                    <a:pt x="196" y="293"/>
                  </a:lnTo>
                  <a:lnTo>
                    <a:pt x="205" y="318"/>
                  </a:lnTo>
                  <a:lnTo>
                    <a:pt x="213" y="342"/>
                  </a:lnTo>
                  <a:lnTo>
                    <a:pt x="222" y="365"/>
                  </a:lnTo>
                  <a:lnTo>
                    <a:pt x="229" y="389"/>
                  </a:lnTo>
                  <a:lnTo>
                    <a:pt x="235" y="414"/>
                  </a:lnTo>
                  <a:lnTo>
                    <a:pt x="242" y="438"/>
                  </a:lnTo>
                  <a:lnTo>
                    <a:pt x="247" y="462"/>
                  </a:lnTo>
                  <a:lnTo>
                    <a:pt x="252" y="487"/>
                  </a:lnTo>
                  <a:lnTo>
                    <a:pt x="255" y="510"/>
                  </a:lnTo>
                  <a:lnTo>
                    <a:pt x="259" y="534"/>
                  </a:lnTo>
                  <a:lnTo>
                    <a:pt x="262" y="557"/>
                  </a:lnTo>
                  <a:lnTo>
                    <a:pt x="264" y="581"/>
                  </a:lnTo>
                  <a:lnTo>
                    <a:pt x="265" y="604"/>
                  </a:lnTo>
                  <a:lnTo>
                    <a:pt x="266" y="627"/>
                  </a:lnTo>
                  <a:lnTo>
                    <a:pt x="266" y="649"/>
                  </a:lnTo>
                  <a:lnTo>
                    <a:pt x="266" y="671"/>
                  </a:lnTo>
                  <a:lnTo>
                    <a:pt x="265" y="693"/>
                  </a:lnTo>
                  <a:lnTo>
                    <a:pt x="264" y="716"/>
                  </a:lnTo>
                  <a:lnTo>
                    <a:pt x="263" y="737"/>
                  </a:lnTo>
                  <a:lnTo>
                    <a:pt x="261" y="756"/>
                  </a:lnTo>
                  <a:lnTo>
                    <a:pt x="258" y="776"/>
                  </a:lnTo>
                  <a:lnTo>
                    <a:pt x="254" y="796"/>
                  </a:lnTo>
                  <a:lnTo>
                    <a:pt x="251" y="815"/>
                  </a:lnTo>
                  <a:lnTo>
                    <a:pt x="247" y="834"/>
                  </a:lnTo>
                  <a:lnTo>
                    <a:pt x="242" y="851"/>
                  </a:lnTo>
                  <a:lnTo>
                    <a:pt x="237" y="869"/>
                  </a:lnTo>
                  <a:lnTo>
                    <a:pt x="231" y="887"/>
                  </a:lnTo>
                  <a:lnTo>
                    <a:pt x="226" y="903"/>
                  </a:lnTo>
                  <a:lnTo>
                    <a:pt x="219" y="920"/>
                  </a:lnTo>
                  <a:lnTo>
                    <a:pt x="212" y="937"/>
                  </a:lnTo>
                  <a:lnTo>
                    <a:pt x="206" y="952"/>
                  </a:lnTo>
                  <a:lnTo>
                    <a:pt x="190" y="984"/>
                  </a:lnTo>
                  <a:lnTo>
                    <a:pt x="174" y="1015"/>
                  </a:lnTo>
                  <a:lnTo>
                    <a:pt x="155" y="1046"/>
                  </a:lnTo>
                  <a:lnTo>
                    <a:pt x="136" y="1078"/>
                  </a:lnTo>
                  <a:lnTo>
                    <a:pt x="116" y="1109"/>
                  </a:lnTo>
                  <a:lnTo>
                    <a:pt x="94" y="1142"/>
                  </a:lnTo>
                  <a:lnTo>
                    <a:pt x="72" y="1175"/>
                  </a:lnTo>
                  <a:lnTo>
                    <a:pt x="61" y="1193"/>
                  </a:lnTo>
                  <a:lnTo>
                    <a:pt x="49" y="1211"/>
                  </a:lnTo>
                  <a:lnTo>
                    <a:pt x="37" y="1229"/>
                  </a:lnTo>
                  <a:lnTo>
                    <a:pt x="24" y="1248"/>
                  </a:lnTo>
                  <a:lnTo>
                    <a:pt x="12" y="1267"/>
                  </a:lnTo>
                  <a:lnTo>
                    <a:pt x="0" y="128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95" name="Freeform 3583"/>
            <p:cNvSpPr>
              <a:spLocks/>
            </p:cNvSpPr>
            <p:nvPr/>
          </p:nvSpPr>
          <p:spPr bwMode="auto">
            <a:xfrm>
              <a:off x="2702" y="3370"/>
              <a:ext cx="85" cy="409"/>
            </a:xfrm>
            <a:custGeom>
              <a:avLst/>
              <a:gdLst>
                <a:gd name="T0" fmla="*/ 266 w 266"/>
                <a:gd name="T1" fmla="*/ 0 h 1287"/>
                <a:gd name="T2" fmla="*/ 246 w 266"/>
                <a:gd name="T3" fmla="*/ 21 h 1287"/>
                <a:gd name="T4" fmla="*/ 227 w 266"/>
                <a:gd name="T5" fmla="*/ 42 h 1287"/>
                <a:gd name="T6" fmla="*/ 209 w 266"/>
                <a:gd name="T7" fmla="*/ 63 h 1287"/>
                <a:gd name="T8" fmla="*/ 191 w 266"/>
                <a:gd name="T9" fmla="*/ 84 h 1287"/>
                <a:gd name="T10" fmla="*/ 174 w 266"/>
                <a:gd name="T11" fmla="*/ 107 h 1287"/>
                <a:gd name="T12" fmla="*/ 159 w 266"/>
                <a:gd name="T13" fmla="*/ 130 h 1287"/>
                <a:gd name="T14" fmla="*/ 143 w 266"/>
                <a:gd name="T15" fmla="*/ 152 h 1287"/>
                <a:gd name="T16" fmla="*/ 130 w 266"/>
                <a:gd name="T17" fmla="*/ 175 h 1287"/>
                <a:gd name="T18" fmla="*/ 117 w 266"/>
                <a:gd name="T19" fmla="*/ 198 h 1287"/>
                <a:gd name="T20" fmla="*/ 104 w 266"/>
                <a:gd name="T21" fmla="*/ 221 h 1287"/>
                <a:gd name="T22" fmla="*/ 93 w 266"/>
                <a:gd name="T23" fmla="*/ 246 h 1287"/>
                <a:gd name="T24" fmla="*/ 81 w 266"/>
                <a:gd name="T25" fmla="*/ 269 h 1287"/>
                <a:gd name="T26" fmla="*/ 70 w 266"/>
                <a:gd name="T27" fmla="*/ 293 h 1287"/>
                <a:gd name="T28" fmla="*/ 62 w 266"/>
                <a:gd name="T29" fmla="*/ 318 h 1287"/>
                <a:gd name="T30" fmla="*/ 53 w 266"/>
                <a:gd name="T31" fmla="*/ 342 h 1287"/>
                <a:gd name="T32" fmla="*/ 45 w 266"/>
                <a:gd name="T33" fmla="*/ 365 h 1287"/>
                <a:gd name="T34" fmla="*/ 37 w 266"/>
                <a:gd name="T35" fmla="*/ 389 h 1287"/>
                <a:gd name="T36" fmla="*/ 31 w 266"/>
                <a:gd name="T37" fmla="*/ 414 h 1287"/>
                <a:gd name="T38" fmla="*/ 25 w 266"/>
                <a:gd name="T39" fmla="*/ 438 h 1287"/>
                <a:gd name="T40" fmla="*/ 20 w 266"/>
                <a:gd name="T41" fmla="*/ 462 h 1287"/>
                <a:gd name="T42" fmla="*/ 15 w 266"/>
                <a:gd name="T43" fmla="*/ 487 h 1287"/>
                <a:gd name="T44" fmla="*/ 11 w 266"/>
                <a:gd name="T45" fmla="*/ 510 h 1287"/>
                <a:gd name="T46" fmla="*/ 7 w 266"/>
                <a:gd name="T47" fmla="*/ 534 h 1287"/>
                <a:gd name="T48" fmla="*/ 4 w 266"/>
                <a:gd name="T49" fmla="*/ 557 h 1287"/>
                <a:gd name="T50" fmla="*/ 3 w 266"/>
                <a:gd name="T51" fmla="*/ 581 h 1287"/>
                <a:gd name="T52" fmla="*/ 1 w 266"/>
                <a:gd name="T53" fmla="*/ 604 h 1287"/>
                <a:gd name="T54" fmla="*/ 0 w 266"/>
                <a:gd name="T55" fmla="*/ 627 h 1287"/>
                <a:gd name="T56" fmla="*/ 0 w 266"/>
                <a:gd name="T57" fmla="*/ 649 h 1287"/>
                <a:gd name="T58" fmla="*/ 0 w 266"/>
                <a:gd name="T59" fmla="*/ 671 h 1287"/>
                <a:gd name="T60" fmla="*/ 1 w 266"/>
                <a:gd name="T61" fmla="*/ 693 h 1287"/>
                <a:gd name="T62" fmla="*/ 2 w 266"/>
                <a:gd name="T63" fmla="*/ 716 h 1287"/>
                <a:gd name="T64" fmla="*/ 3 w 266"/>
                <a:gd name="T65" fmla="*/ 737 h 1287"/>
                <a:gd name="T66" fmla="*/ 6 w 266"/>
                <a:gd name="T67" fmla="*/ 756 h 1287"/>
                <a:gd name="T68" fmla="*/ 9 w 266"/>
                <a:gd name="T69" fmla="*/ 776 h 1287"/>
                <a:gd name="T70" fmla="*/ 12 w 266"/>
                <a:gd name="T71" fmla="*/ 796 h 1287"/>
                <a:gd name="T72" fmla="*/ 15 w 266"/>
                <a:gd name="T73" fmla="*/ 815 h 1287"/>
                <a:gd name="T74" fmla="*/ 20 w 266"/>
                <a:gd name="T75" fmla="*/ 834 h 1287"/>
                <a:gd name="T76" fmla="*/ 24 w 266"/>
                <a:gd name="T77" fmla="*/ 851 h 1287"/>
                <a:gd name="T78" fmla="*/ 30 w 266"/>
                <a:gd name="T79" fmla="*/ 869 h 1287"/>
                <a:gd name="T80" fmla="*/ 35 w 266"/>
                <a:gd name="T81" fmla="*/ 887 h 1287"/>
                <a:gd name="T82" fmla="*/ 41 w 266"/>
                <a:gd name="T83" fmla="*/ 903 h 1287"/>
                <a:gd name="T84" fmla="*/ 47 w 266"/>
                <a:gd name="T85" fmla="*/ 920 h 1287"/>
                <a:gd name="T86" fmla="*/ 54 w 266"/>
                <a:gd name="T87" fmla="*/ 937 h 1287"/>
                <a:gd name="T88" fmla="*/ 62 w 266"/>
                <a:gd name="T89" fmla="*/ 952 h 1287"/>
                <a:gd name="T90" fmla="*/ 76 w 266"/>
                <a:gd name="T91" fmla="*/ 984 h 1287"/>
                <a:gd name="T92" fmla="*/ 93 w 266"/>
                <a:gd name="T93" fmla="*/ 1015 h 1287"/>
                <a:gd name="T94" fmla="*/ 111 w 266"/>
                <a:gd name="T95" fmla="*/ 1046 h 1287"/>
                <a:gd name="T96" fmla="*/ 130 w 266"/>
                <a:gd name="T97" fmla="*/ 1078 h 1287"/>
                <a:gd name="T98" fmla="*/ 151 w 266"/>
                <a:gd name="T99" fmla="*/ 1109 h 1287"/>
                <a:gd name="T100" fmla="*/ 172 w 266"/>
                <a:gd name="T101" fmla="*/ 1142 h 1287"/>
                <a:gd name="T102" fmla="*/ 194 w 266"/>
                <a:gd name="T103" fmla="*/ 1175 h 1287"/>
                <a:gd name="T104" fmla="*/ 206 w 266"/>
                <a:gd name="T105" fmla="*/ 1193 h 1287"/>
                <a:gd name="T106" fmla="*/ 217 w 266"/>
                <a:gd name="T107" fmla="*/ 1211 h 1287"/>
                <a:gd name="T108" fmla="*/ 230 w 266"/>
                <a:gd name="T109" fmla="*/ 1229 h 1287"/>
                <a:gd name="T110" fmla="*/ 242 w 266"/>
                <a:gd name="T111" fmla="*/ 1248 h 1287"/>
                <a:gd name="T112" fmla="*/ 254 w 266"/>
                <a:gd name="T113" fmla="*/ 1267 h 1287"/>
                <a:gd name="T114" fmla="*/ 266 w 266"/>
                <a:gd name="T115" fmla="*/ 1287 h 1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66" h="1287">
                  <a:moveTo>
                    <a:pt x="266" y="0"/>
                  </a:moveTo>
                  <a:lnTo>
                    <a:pt x="246" y="21"/>
                  </a:lnTo>
                  <a:lnTo>
                    <a:pt x="227" y="42"/>
                  </a:lnTo>
                  <a:lnTo>
                    <a:pt x="209" y="63"/>
                  </a:lnTo>
                  <a:lnTo>
                    <a:pt x="191" y="84"/>
                  </a:lnTo>
                  <a:lnTo>
                    <a:pt x="174" y="107"/>
                  </a:lnTo>
                  <a:lnTo>
                    <a:pt x="159" y="130"/>
                  </a:lnTo>
                  <a:lnTo>
                    <a:pt x="143" y="152"/>
                  </a:lnTo>
                  <a:lnTo>
                    <a:pt x="130" y="175"/>
                  </a:lnTo>
                  <a:lnTo>
                    <a:pt x="117" y="198"/>
                  </a:lnTo>
                  <a:lnTo>
                    <a:pt x="104" y="221"/>
                  </a:lnTo>
                  <a:lnTo>
                    <a:pt x="93" y="246"/>
                  </a:lnTo>
                  <a:lnTo>
                    <a:pt x="81" y="269"/>
                  </a:lnTo>
                  <a:lnTo>
                    <a:pt x="70" y="293"/>
                  </a:lnTo>
                  <a:lnTo>
                    <a:pt x="62" y="318"/>
                  </a:lnTo>
                  <a:lnTo>
                    <a:pt x="53" y="342"/>
                  </a:lnTo>
                  <a:lnTo>
                    <a:pt x="45" y="365"/>
                  </a:lnTo>
                  <a:lnTo>
                    <a:pt x="37" y="389"/>
                  </a:lnTo>
                  <a:lnTo>
                    <a:pt x="31" y="414"/>
                  </a:lnTo>
                  <a:lnTo>
                    <a:pt x="25" y="438"/>
                  </a:lnTo>
                  <a:lnTo>
                    <a:pt x="20" y="462"/>
                  </a:lnTo>
                  <a:lnTo>
                    <a:pt x="15" y="487"/>
                  </a:lnTo>
                  <a:lnTo>
                    <a:pt x="11" y="510"/>
                  </a:lnTo>
                  <a:lnTo>
                    <a:pt x="7" y="534"/>
                  </a:lnTo>
                  <a:lnTo>
                    <a:pt x="4" y="557"/>
                  </a:lnTo>
                  <a:lnTo>
                    <a:pt x="3" y="581"/>
                  </a:lnTo>
                  <a:lnTo>
                    <a:pt x="1" y="604"/>
                  </a:lnTo>
                  <a:lnTo>
                    <a:pt x="0" y="627"/>
                  </a:lnTo>
                  <a:lnTo>
                    <a:pt x="0" y="649"/>
                  </a:lnTo>
                  <a:lnTo>
                    <a:pt x="0" y="671"/>
                  </a:lnTo>
                  <a:lnTo>
                    <a:pt x="1" y="693"/>
                  </a:lnTo>
                  <a:lnTo>
                    <a:pt x="2" y="716"/>
                  </a:lnTo>
                  <a:lnTo>
                    <a:pt x="3" y="737"/>
                  </a:lnTo>
                  <a:lnTo>
                    <a:pt x="6" y="756"/>
                  </a:lnTo>
                  <a:lnTo>
                    <a:pt x="9" y="776"/>
                  </a:lnTo>
                  <a:lnTo>
                    <a:pt x="12" y="796"/>
                  </a:lnTo>
                  <a:lnTo>
                    <a:pt x="15" y="815"/>
                  </a:lnTo>
                  <a:lnTo>
                    <a:pt x="20" y="834"/>
                  </a:lnTo>
                  <a:lnTo>
                    <a:pt x="24" y="851"/>
                  </a:lnTo>
                  <a:lnTo>
                    <a:pt x="30" y="869"/>
                  </a:lnTo>
                  <a:lnTo>
                    <a:pt x="35" y="887"/>
                  </a:lnTo>
                  <a:lnTo>
                    <a:pt x="41" y="903"/>
                  </a:lnTo>
                  <a:lnTo>
                    <a:pt x="47" y="920"/>
                  </a:lnTo>
                  <a:lnTo>
                    <a:pt x="54" y="937"/>
                  </a:lnTo>
                  <a:lnTo>
                    <a:pt x="62" y="952"/>
                  </a:lnTo>
                  <a:lnTo>
                    <a:pt x="76" y="984"/>
                  </a:lnTo>
                  <a:lnTo>
                    <a:pt x="93" y="1015"/>
                  </a:lnTo>
                  <a:lnTo>
                    <a:pt x="111" y="1046"/>
                  </a:lnTo>
                  <a:lnTo>
                    <a:pt x="130" y="1078"/>
                  </a:lnTo>
                  <a:lnTo>
                    <a:pt x="151" y="1109"/>
                  </a:lnTo>
                  <a:lnTo>
                    <a:pt x="172" y="1142"/>
                  </a:lnTo>
                  <a:lnTo>
                    <a:pt x="194" y="1175"/>
                  </a:lnTo>
                  <a:lnTo>
                    <a:pt x="206" y="1193"/>
                  </a:lnTo>
                  <a:lnTo>
                    <a:pt x="217" y="1211"/>
                  </a:lnTo>
                  <a:lnTo>
                    <a:pt x="230" y="1229"/>
                  </a:lnTo>
                  <a:lnTo>
                    <a:pt x="242" y="1248"/>
                  </a:lnTo>
                  <a:lnTo>
                    <a:pt x="254" y="1267"/>
                  </a:lnTo>
                  <a:lnTo>
                    <a:pt x="266" y="128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96" name="Line 3584"/>
            <p:cNvSpPr>
              <a:spLocks noChangeShapeType="1"/>
            </p:cNvSpPr>
            <p:nvPr/>
          </p:nvSpPr>
          <p:spPr bwMode="auto">
            <a:xfrm flipH="1">
              <a:off x="2695" y="3370"/>
              <a:ext cx="18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97" name="Line 3585"/>
            <p:cNvSpPr>
              <a:spLocks noChangeShapeType="1"/>
            </p:cNvSpPr>
            <p:nvPr/>
          </p:nvSpPr>
          <p:spPr bwMode="auto">
            <a:xfrm flipH="1">
              <a:off x="2642" y="3370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98" name="Line 3586"/>
            <p:cNvSpPr>
              <a:spLocks noChangeShapeType="1"/>
            </p:cNvSpPr>
            <p:nvPr/>
          </p:nvSpPr>
          <p:spPr bwMode="auto">
            <a:xfrm flipH="1">
              <a:off x="2365" y="3370"/>
              <a:ext cx="24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099" name="Line 3587"/>
            <p:cNvSpPr>
              <a:spLocks noChangeShapeType="1"/>
            </p:cNvSpPr>
            <p:nvPr/>
          </p:nvSpPr>
          <p:spPr bwMode="auto">
            <a:xfrm flipH="1">
              <a:off x="2309" y="3370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00" name="Line 3588"/>
            <p:cNvSpPr>
              <a:spLocks noChangeShapeType="1"/>
            </p:cNvSpPr>
            <p:nvPr/>
          </p:nvSpPr>
          <p:spPr bwMode="auto">
            <a:xfrm flipH="1">
              <a:off x="2032" y="3370"/>
              <a:ext cx="24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01" name="Line 3589"/>
            <p:cNvSpPr>
              <a:spLocks noChangeShapeType="1"/>
            </p:cNvSpPr>
            <p:nvPr/>
          </p:nvSpPr>
          <p:spPr bwMode="auto">
            <a:xfrm flipH="1">
              <a:off x="1976" y="3370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02" name="Line 3590"/>
            <p:cNvSpPr>
              <a:spLocks noChangeShapeType="1"/>
            </p:cNvSpPr>
            <p:nvPr/>
          </p:nvSpPr>
          <p:spPr bwMode="auto">
            <a:xfrm flipH="1">
              <a:off x="1699" y="3370"/>
              <a:ext cx="24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03" name="Line 3591"/>
            <p:cNvSpPr>
              <a:spLocks noChangeShapeType="1"/>
            </p:cNvSpPr>
            <p:nvPr/>
          </p:nvSpPr>
          <p:spPr bwMode="auto">
            <a:xfrm flipH="1">
              <a:off x="1643" y="3370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04" name="Line 3592"/>
            <p:cNvSpPr>
              <a:spLocks noChangeShapeType="1"/>
            </p:cNvSpPr>
            <p:nvPr/>
          </p:nvSpPr>
          <p:spPr bwMode="auto">
            <a:xfrm flipH="1">
              <a:off x="1366" y="3370"/>
              <a:ext cx="2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05" name="Line 3593"/>
            <p:cNvSpPr>
              <a:spLocks noChangeShapeType="1"/>
            </p:cNvSpPr>
            <p:nvPr/>
          </p:nvSpPr>
          <p:spPr bwMode="auto">
            <a:xfrm flipH="1">
              <a:off x="1312" y="3370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06" name="Line 3594"/>
            <p:cNvSpPr>
              <a:spLocks noChangeShapeType="1"/>
            </p:cNvSpPr>
            <p:nvPr/>
          </p:nvSpPr>
          <p:spPr bwMode="auto">
            <a:xfrm flipH="1">
              <a:off x="1093" y="3370"/>
              <a:ext cx="18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07" name="Freeform 3595"/>
            <p:cNvSpPr>
              <a:spLocks/>
            </p:cNvSpPr>
            <p:nvPr/>
          </p:nvSpPr>
          <p:spPr bwMode="auto">
            <a:xfrm>
              <a:off x="2787" y="2959"/>
              <a:ext cx="85" cy="411"/>
            </a:xfrm>
            <a:custGeom>
              <a:avLst/>
              <a:gdLst>
                <a:gd name="T0" fmla="*/ 0 w 266"/>
                <a:gd name="T1" fmla="*/ 1285 h 1285"/>
                <a:gd name="T2" fmla="*/ 20 w 266"/>
                <a:gd name="T3" fmla="*/ 1266 h 1285"/>
                <a:gd name="T4" fmla="*/ 40 w 266"/>
                <a:gd name="T5" fmla="*/ 1245 h 1285"/>
                <a:gd name="T6" fmla="*/ 58 w 266"/>
                <a:gd name="T7" fmla="*/ 1224 h 1285"/>
                <a:gd name="T8" fmla="*/ 75 w 266"/>
                <a:gd name="T9" fmla="*/ 1201 h 1285"/>
                <a:gd name="T10" fmla="*/ 92 w 266"/>
                <a:gd name="T11" fmla="*/ 1179 h 1285"/>
                <a:gd name="T12" fmla="*/ 107 w 266"/>
                <a:gd name="T13" fmla="*/ 1157 h 1285"/>
                <a:gd name="T14" fmla="*/ 123 w 266"/>
                <a:gd name="T15" fmla="*/ 1135 h 1285"/>
                <a:gd name="T16" fmla="*/ 137 w 266"/>
                <a:gd name="T17" fmla="*/ 1112 h 1285"/>
                <a:gd name="T18" fmla="*/ 150 w 266"/>
                <a:gd name="T19" fmla="*/ 1089 h 1285"/>
                <a:gd name="T20" fmla="*/ 163 w 266"/>
                <a:gd name="T21" fmla="*/ 1064 h 1285"/>
                <a:gd name="T22" fmla="*/ 175 w 266"/>
                <a:gd name="T23" fmla="*/ 1041 h 1285"/>
                <a:gd name="T24" fmla="*/ 186 w 266"/>
                <a:gd name="T25" fmla="*/ 1017 h 1285"/>
                <a:gd name="T26" fmla="*/ 196 w 266"/>
                <a:gd name="T27" fmla="*/ 994 h 1285"/>
                <a:gd name="T28" fmla="*/ 205 w 266"/>
                <a:gd name="T29" fmla="*/ 969 h 1285"/>
                <a:gd name="T30" fmla="*/ 213 w 266"/>
                <a:gd name="T31" fmla="*/ 945 h 1285"/>
                <a:gd name="T32" fmla="*/ 222 w 266"/>
                <a:gd name="T33" fmla="*/ 921 h 1285"/>
                <a:gd name="T34" fmla="*/ 229 w 266"/>
                <a:gd name="T35" fmla="*/ 896 h 1285"/>
                <a:gd name="T36" fmla="*/ 235 w 266"/>
                <a:gd name="T37" fmla="*/ 872 h 1285"/>
                <a:gd name="T38" fmla="*/ 242 w 266"/>
                <a:gd name="T39" fmla="*/ 848 h 1285"/>
                <a:gd name="T40" fmla="*/ 247 w 266"/>
                <a:gd name="T41" fmla="*/ 825 h 1285"/>
                <a:gd name="T42" fmla="*/ 252 w 266"/>
                <a:gd name="T43" fmla="*/ 800 h 1285"/>
                <a:gd name="T44" fmla="*/ 255 w 266"/>
                <a:gd name="T45" fmla="*/ 776 h 1285"/>
                <a:gd name="T46" fmla="*/ 259 w 266"/>
                <a:gd name="T47" fmla="*/ 753 h 1285"/>
                <a:gd name="T48" fmla="*/ 262 w 266"/>
                <a:gd name="T49" fmla="*/ 728 h 1285"/>
                <a:gd name="T50" fmla="*/ 264 w 266"/>
                <a:gd name="T51" fmla="*/ 705 h 1285"/>
                <a:gd name="T52" fmla="*/ 265 w 266"/>
                <a:gd name="T53" fmla="*/ 682 h 1285"/>
                <a:gd name="T54" fmla="*/ 266 w 266"/>
                <a:gd name="T55" fmla="*/ 660 h 1285"/>
                <a:gd name="T56" fmla="*/ 266 w 266"/>
                <a:gd name="T57" fmla="*/ 637 h 1285"/>
                <a:gd name="T58" fmla="*/ 266 w 266"/>
                <a:gd name="T59" fmla="*/ 615 h 1285"/>
                <a:gd name="T60" fmla="*/ 265 w 266"/>
                <a:gd name="T61" fmla="*/ 592 h 1285"/>
                <a:gd name="T62" fmla="*/ 264 w 266"/>
                <a:gd name="T63" fmla="*/ 571 h 1285"/>
                <a:gd name="T64" fmla="*/ 263 w 266"/>
                <a:gd name="T65" fmla="*/ 550 h 1285"/>
                <a:gd name="T66" fmla="*/ 261 w 266"/>
                <a:gd name="T67" fmla="*/ 531 h 1285"/>
                <a:gd name="T68" fmla="*/ 258 w 266"/>
                <a:gd name="T69" fmla="*/ 510 h 1285"/>
                <a:gd name="T70" fmla="*/ 254 w 266"/>
                <a:gd name="T71" fmla="*/ 491 h 1285"/>
                <a:gd name="T72" fmla="*/ 251 w 266"/>
                <a:gd name="T73" fmla="*/ 471 h 1285"/>
                <a:gd name="T74" fmla="*/ 247 w 266"/>
                <a:gd name="T75" fmla="*/ 453 h 1285"/>
                <a:gd name="T76" fmla="*/ 242 w 266"/>
                <a:gd name="T77" fmla="*/ 434 h 1285"/>
                <a:gd name="T78" fmla="*/ 237 w 266"/>
                <a:gd name="T79" fmla="*/ 417 h 1285"/>
                <a:gd name="T80" fmla="*/ 231 w 266"/>
                <a:gd name="T81" fmla="*/ 400 h 1285"/>
                <a:gd name="T82" fmla="*/ 226 w 266"/>
                <a:gd name="T83" fmla="*/ 384 h 1285"/>
                <a:gd name="T84" fmla="*/ 219 w 266"/>
                <a:gd name="T85" fmla="*/ 367 h 1285"/>
                <a:gd name="T86" fmla="*/ 212 w 266"/>
                <a:gd name="T87" fmla="*/ 350 h 1285"/>
                <a:gd name="T88" fmla="*/ 206 w 266"/>
                <a:gd name="T89" fmla="*/ 334 h 1285"/>
                <a:gd name="T90" fmla="*/ 190 w 266"/>
                <a:gd name="T91" fmla="*/ 303 h 1285"/>
                <a:gd name="T92" fmla="*/ 174 w 266"/>
                <a:gd name="T93" fmla="*/ 271 h 1285"/>
                <a:gd name="T94" fmla="*/ 155 w 266"/>
                <a:gd name="T95" fmla="*/ 240 h 1285"/>
                <a:gd name="T96" fmla="*/ 136 w 266"/>
                <a:gd name="T97" fmla="*/ 209 h 1285"/>
                <a:gd name="T98" fmla="*/ 116 w 266"/>
                <a:gd name="T99" fmla="*/ 177 h 1285"/>
                <a:gd name="T100" fmla="*/ 94 w 266"/>
                <a:gd name="T101" fmla="*/ 145 h 1285"/>
                <a:gd name="T102" fmla="*/ 72 w 266"/>
                <a:gd name="T103" fmla="*/ 111 h 1285"/>
                <a:gd name="T104" fmla="*/ 61 w 266"/>
                <a:gd name="T105" fmla="*/ 94 h 1285"/>
                <a:gd name="T106" fmla="*/ 49 w 266"/>
                <a:gd name="T107" fmla="*/ 75 h 1285"/>
                <a:gd name="T108" fmla="*/ 37 w 266"/>
                <a:gd name="T109" fmla="*/ 57 h 1285"/>
                <a:gd name="T110" fmla="*/ 24 w 266"/>
                <a:gd name="T111" fmla="*/ 39 h 1285"/>
                <a:gd name="T112" fmla="*/ 12 w 266"/>
                <a:gd name="T113" fmla="*/ 20 h 1285"/>
                <a:gd name="T114" fmla="*/ 0 w 266"/>
                <a:gd name="T115" fmla="*/ 0 h 1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66" h="1285">
                  <a:moveTo>
                    <a:pt x="0" y="1285"/>
                  </a:moveTo>
                  <a:lnTo>
                    <a:pt x="20" y="1266"/>
                  </a:lnTo>
                  <a:lnTo>
                    <a:pt x="40" y="1245"/>
                  </a:lnTo>
                  <a:lnTo>
                    <a:pt x="58" y="1224"/>
                  </a:lnTo>
                  <a:lnTo>
                    <a:pt x="75" y="1201"/>
                  </a:lnTo>
                  <a:lnTo>
                    <a:pt x="92" y="1179"/>
                  </a:lnTo>
                  <a:lnTo>
                    <a:pt x="107" y="1157"/>
                  </a:lnTo>
                  <a:lnTo>
                    <a:pt x="123" y="1135"/>
                  </a:lnTo>
                  <a:lnTo>
                    <a:pt x="137" y="1112"/>
                  </a:lnTo>
                  <a:lnTo>
                    <a:pt x="150" y="1089"/>
                  </a:lnTo>
                  <a:lnTo>
                    <a:pt x="163" y="1064"/>
                  </a:lnTo>
                  <a:lnTo>
                    <a:pt x="175" y="1041"/>
                  </a:lnTo>
                  <a:lnTo>
                    <a:pt x="186" y="1017"/>
                  </a:lnTo>
                  <a:lnTo>
                    <a:pt x="196" y="994"/>
                  </a:lnTo>
                  <a:lnTo>
                    <a:pt x="205" y="969"/>
                  </a:lnTo>
                  <a:lnTo>
                    <a:pt x="213" y="945"/>
                  </a:lnTo>
                  <a:lnTo>
                    <a:pt x="222" y="921"/>
                  </a:lnTo>
                  <a:lnTo>
                    <a:pt x="229" y="896"/>
                  </a:lnTo>
                  <a:lnTo>
                    <a:pt x="235" y="872"/>
                  </a:lnTo>
                  <a:lnTo>
                    <a:pt x="242" y="848"/>
                  </a:lnTo>
                  <a:lnTo>
                    <a:pt x="247" y="825"/>
                  </a:lnTo>
                  <a:lnTo>
                    <a:pt x="252" y="800"/>
                  </a:lnTo>
                  <a:lnTo>
                    <a:pt x="255" y="776"/>
                  </a:lnTo>
                  <a:lnTo>
                    <a:pt x="259" y="753"/>
                  </a:lnTo>
                  <a:lnTo>
                    <a:pt x="262" y="728"/>
                  </a:lnTo>
                  <a:lnTo>
                    <a:pt x="264" y="705"/>
                  </a:lnTo>
                  <a:lnTo>
                    <a:pt x="265" y="682"/>
                  </a:lnTo>
                  <a:lnTo>
                    <a:pt x="266" y="660"/>
                  </a:lnTo>
                  <a:lnTo>
                    <a:pt x="266" y="637"/>
                  </a:lnTo>
                  <a:lnTo>
                    <a:pt x="266" y="615"/>
                  </a:lnTo>
                  <a:lnTo>
                    <a:pt x="265" y="592"/>
                  </a:lnTo>
                  <a:lnTo>
                    <a:pt x="264" y="571"/>
                  </a:lnTo>
                  <a:lnTo>
                    <a:pt x="263" y="550"/>
                  </a:lnTo>
                  <a:lnTo>
                    <a:pt x="261" y="531"/>
                  </a:lnTo>
                  <a:lnTo>
                    <a:pt x="258" y="510"/>
                  </a:lnTo>
                  <a:lnTo>
                    <a:pt x="254" y="491"/>
                  </a:lnTo>
                  <a:lnTo>
                    <a:pt x="251" y="471"/>
                  </a:lnTo>
                  <a:lnTo>
                    <a:pt x="247" y="453"/>
                  </a:lnTo>
                  <a:lnTo>
                    <a:pt x="242" y="434"/>
                  </a:lnTo>
                  <a:lnTo>
                    <a:pt x="237" y="417"/>
                  </a:lnTo>
                  <a:lnTo>
                    <a:pt x="231" y="400"/>
                  </a:lnTo>
                  <a:lnTo>
                    <a:pt x="226" y="384"/>
                  </a:lnTo>
                  <a:lnTo>
                    <a:pt x="219" y="367"/>
                  </a:lnTo>
                  <a:lnTo>
                    <a:pt x="212" y="350"/>
                  </a:lnTo>
                  <a:lnTo>
                    <a:pt x="206" y="334"/>
                  </a:lnTo>
                  <a:lnTo>
                    <a:pt x="190" y="303"/>
                  </a:lnTo>
                  <a:lnTo>
                    <a:pt x="174" y="271"/>
                  </a:lnTo>
                  <a:lnTo>
                    <a:pt x="155" y="240"/>
                  </a:lnTo>
                  <a:lnTo>
                    <a:pt x="136" y="209"/>
                  </a:lnTo>
                  <a:lnTo>
                    <a:pt x="116" y="177"/>
                  </a:lnTo>
                  <a:lnTo>
                    <a:pt x="94" y="145"/>
                  </a:lnTo>
                  <a:lnTo>
                    <a:pt x="72" y="111"/>
                  </a:lnTo>
                  <a:lnTo>
                    <a:pt x="61" y="94"/>
                  </a:lnTo>
                  <a:lnTo>
                    <a:pt x="49" y="75"/>
                  </a:lnTo>
                  <a:lnTo>
                    <a:pt x="37" y="57"/>
                  </a:lnTo>
                  <a:lnTo>
                    <a:pt x="24" y="39"/>
                  </a:lnTo>
                  <a:lnTo>
                    <a:pt x="12" y="2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08" name="Line 3596"/>
            <p:cNvSpPr>
              <a:spLocks noChangeShapeType="1"/>
            </p:cNvSpPr>
            <p:nvPr/>
          </p:nvSpPr>
          <p:spPr bwMode="auto">
            <a:xfrm>
              <a:off x="2479" y="2959"/>
              <a:ext cx="0" cy="43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09" name="Line 3597"/>
            <p:cNvSpPr>
              <a:spLocks noChangeShapeType="1"/>
            </p:cNvSpPr>
            <p:nvPr/>
          </p:nvSpPr>
          <p:spPr bwMode="auto">
            <a:xfrm>
              <a:off x="1201" y="3019"/>
              <a:ext cx="0" cy="70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10" name="Line 3598"/>
            <p:cNvSpPr>
              <a:spLocks noChangeShapeType="1"/>
            </p:cNvSpPr>
            <p:nvPr/>
          </p:nvSpPr>
          <p:spPr bwMode="auto">
            <a:xfrm>
              <a:off x="1201" y="3719"/>
              <a:ext cx="60" cy="6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11" name="Line 3599"/>
            <p:cNvSpPr>
              <a:spLocks noChangeShapeType="1"/>
            </p:cNvSpPr>
            <p:nvPr/>
          </p:nvSpPr>
          <p:spPr bwMode="auto">
            <a:xfrm flipH="1">
              <a:off x="1201" y="2959"/>
              <a:ext cx="60" cy="6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12" name="Line 3600"/>
            <p:cNvSpPr>
              <a:spLocks noChangeShapeType="1"/>
            </p:cNvSpPr>
            <p:nvPr/>
          </p:nvSpPr>
          <p:spPr bwMode="auto">
            <a:xfrm>
              <a:off x="1201" y="3042"/>
              <a:ext cx="127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13" name="Line 3601"/>
            <p:cNvSpPr>
              <a:spLocks noChangeShapeType="1"/>
            </p:cNvSpPr>
            <p:nvPr/>
          </p:nvSpPr>
          <p:spPr bwMode="auto">
            <a:xfrm>
              <a:off x="1201" y="3699"/>
              <a:ext cx="127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14" name="Freeform 3602"/>
            <p:cNvSpPr>
              <a:spLocks/>
            </p:cNvSpPr>
            <p:nvPr/>
          </p:nvSpPr>
          <p:spPr bwMode="auto">
            <a:xfrm>
              <a:off x="2164" y="2959"/>
              <a:ext cx="433" cy="820"/>
            </a:xfrm>
            <a:custGeom>
              <a:avLst/>
              <a:gdLst>
                <a:gd name="T0" fmla="*/ 0 w 1363"/>
                <a:gd name="T1" fmla="*/ 0 h 2572"/>
                <a:gd name="T2" fmla="*/ 48 w 1363"/>
                <a:gd name="T3" fmla="*/ 78 h 2572"/>
                <a:gd name="T4" fmla="*/ 96 w 1363"/>
                <a:gd name="T5" fmla="*/ 156 h 2572"/>
                <a:gd name="T6" fmla="*/ 145 w 1363"/>
                <a:gd name="T7" fmla="*/ 234 h 2572"/>
                <a:gd name="T8" fmla="*/ 195 w 1363"/>
                <a:gd name="T9" fmla="*/ 312 h 2572"/>
                <a:gd name="T10" fmla="*/ 246 w 1363"/>
                <a:gd name="T11" fmla="*/ 389 h 2572"/>
                <a:gd name="T12" fmla="*/ 296 w 1363"/>
                <a:gd name="T13" fmla="*/ 465 h 2572"/>
                <a:gd name="T14" fmla="*/ 349 w 1363"/>
                <a:gd name="T15" fmla="*/ 542 h 2572"/>
                <a:gd name="T16" fmla="*/ 376 w 1363"/>
                <a:gd name="T17" fmla="*/ 580 h 2572"/>
                <a:gd name="T18" fmla="*/ 402 w 1363"/>
                <a:gd name="T19" fmla="*/ 618 h 2572"/>
                <a:gd name="T20" fmla="*/ 430 w 1363"/>
                <a:gd name="T21" fmla="*/ 655 h 2572"/>
                <a:gd name="T22" fmla="*/ 458 w 1363"/>
                <a:gd name="T23" fmla="*/ 693 h 2572"/>
                <a:gd name="T24" fmla="*/ 485 w 1363"/>
                <a:gd name="T25" fmla="*/ 731 h 2572"/>
                <a:gd name="T26" fmla="*/ 513 w 1363"/>
                <a:gd name="T27" fmla="*/ 768 h 2572"/>
                <a:gd name="T28" fmla="*/ 542 w 1363"/>
                <a:gd name="T29" fmla="*/ 805 h 2572"/>
                <a:gd name="T30" fmla="*/ 570 w 1363"/>
                <a:gd name="T31" fmla="*/ 842 h 2572"/>
                <a:gd name="T32" fmla="*/ 600 w 1363"/>
                <a:gd name="T33" fmla="*/ 879 h 2572"/>
                <a:gd name="T34" fmla="*/ 629 w 1363"/>
                <a:gd name="T35" fmla="*/ 915 h 2572"/>
                <a:gd name="T36" fmla="*/ 689 w 1363"/>
                <a:gd name="T37" fmla="*/ 988 h 2572"/>
                <a:gd name="T38" fmla="*/ 750 w 1363"/>
                <a:gd name="T39" fmla="*/ 1061 h 2572"/>
                <a:gd name="T40" fmla="*/ 810 w 1363"/>
                <a:gd name="T41" fmla="*/ 1134 h 2572"/>
                <a:gd name="T42" fmla="*/ 870 w 1363"/>
                <a:gd name="T43" fmla="*/ 1207 h 2572"/>
                <a:gd name="T44" fmla="*/ 899 w 1363"/>
                <a:gd name="T45" fmla="*/ 1243 h 2572"/>
                <a:gd name="T46" fmla="*/ 929 w 1363"/>
                <a:gd name="T47" fmla="*/ 1281 h 2572"/>
                <a:gd name="T48" fmla="*/ 956 w 1363"/>
                <a:gd name="T49" fmla="*/ 1317 h 2572"/>
                <a:gd name="T50" fmla="*/ 985 w 1363"/>
                <a:gd name="T51" fmla="*/ 1355 h 2572"/>
                <a:gd name="T52" fmla="*/ 1013 w 1363"/>
                <a:gd name="T53" fmla="*/ 1393 h 2572"/>
                <a:gd name="T54" fmla="*/ 1039 w 1363"/>
                <a:gd name="T55" fmla="*/ 1430 h 2572"/>
                <a:gd name="T56" fmla="*/ 1066 w 1363"/>
                <a:gd name="T57" fmla="*/ 1469 h 2572"/>
                <a:gd name="T58" fmla="*/ 1091 w 1363"/>
                <a:gd name="T59" fmla="*/ 1506 h 2572"/>
                <a:gd name="T60" fmla="*/ 1115 w 1363"/>
                <a:gd name="T61" fmla="*/ 1545 h 2572"/>
                <a:gd name="T62" fmla="*/ 1139 w 1363"/>
                <a:gd name="T63" fmla="*/ 1585 h 2572"/>
                <a:gd name="T64" fmla="*/ 1162 w 1363"/>
                <a:gd name="T65" fmla="*/ 1625 h 2572"/>
                <a:gd name="T66" fmla="*/ 1183 w 1363"/>
                <a:gd name="T67" fmla="*/ 1665 h 2572"/>
                <a:gd name="T68" fmla="*/ 1194 w 1363"/>
                <a:gd name="T69" fmla="*/ 1684 h 2572"/>
                <a:gd name="T70" fmla="*/ 1204 w 1363"/>
                <a:gd name="T71" fmla="*/ 1705 h 2572"/>
                <a:gd name="T72" fmla="*/ 1213 w 1363"/>
                <a:gd name="T73" fmla="*/ 1725 h 2572"/>
                <a:gd name="T74" fmla="*/ 1223 w 1363"/>
                <a:gd name="T75" fmla="*/ 1746 h 2572"/>
                <a:gd name="T76" fmla="*/ 1231 w 1363"/>
                <a:gd name="T77" fmla="*/ 1767 h 2572"/>
                <a:gd name="T78" fmla="*/ 1240 w 1363"/>
                <a:gd name="T79" fmla="*/ 1788 h 2572"/>
                <a:gd name="T80" fmla="*/ 1249 w 1363"/>
                <a:gd name="T81" fmla="*/ 1809 h 2572"/>
                <a:gd name="T82" fmla="*/ 1257 w 1363"/>
                <a:gd name="T83" fmla="*/ 1830 h 2572"/>
                <a:gd name="T84" fmla="*/ 1265 w 1363"/>
                <a:gd name="T85" fmla="*/ 1851 h 2572"/>
                <a:gd name="T86" fmla="*/ 1271 w 1363"/>
                <a:gd name="T87" fmla="*/ 1873 h 2572"/>
                <a:gd name="T88" fmla="*/ 1279 w 1363"/>
                <a:gd name="T89" fmla="*/ 1894 h 2572"/>
                <a:gd name="T90" fmla="*/ 1286 w 1363"/>
                <a:gd name="T91" fmla="*/ 1917 h 2572"/>
                <a:gd name="T92" fmla="*/ 1291 w 1363"/>
                <a:gd name="T93" fmla="*/ 1939 h 2572"/>
                <a:gd name="T94" fmla="*/ 1298 w 1363"/>
                <a:gd name="T95" fmla="*/ 1961 h 2572"/>
                <a:gd name="T96" fmla="*/ 1302 w 1363"/>
                <a:gd name="T97" fmla="*/ 1983 h 2572"/>
                <a:gd name="T98" fmla="*/ 1308 w 1363"/>
                <a:gd name="T99" fmla="*/ 2006 h 2572"/>
                <a:gd name="T100" fmla="*/ 1312 w 1363"/>
                <a:gd name="T101" fmla="*/ 2028 h 2572"/>
                <a:gd name="T102" fmla="*/ 1317 w 1363"/>
                <a:gd name="T103" fmla="*/ 2051 h 2572"/>
                <a:gd name="T104" fmla="*/ 1321 w 1363"/>
                <a:gd name="T105" fmla="*/ 2073 h 2572"/>
                <a:gd name="T106" fmla="*/ 1325 w 1363"/>
                <a:gd name="T107" fmla="*/ 2097 h 2572"/>
                <a:gd name="T108" fmla="*/ 1332 w 1363"/>
                <a:gd name="T109" fmla="*/ 2143 h 2572"/>
                <a:gd name="T110" fmla="*/ 1338 w 1363"/>
                <a:gd name="T111" fmla="*/ 2190 h 2572"/>
                <a:gd name="T112" fmla="*/ 1343 w 1363"/>
                <a:gd name="T113" fmla="*/ 2237 h 2572"/>
                <a:gd name="T114" fmla="*/ 1346 w 1363"/>
                <a:gd name="T115" fmla="*/ 2285 h 2572"/>
                <a:gd name="T116" fmla="*/ 1351 w 1363"/>
                <a:gd name="T117" fmla="*/ 2332 h 2572"/>
                <a:gd name="T118" fmla="*/ 1354 w 1363"/>
                <a:gd name="T119" fmla="*/ 2380 h 2572"/>
                <a:gd name="T120" fmla="*/ 1359 w 1363"/>
                <a:gd name="T121" fmla="*/ 2476 h 2572"/>
                <a:gd name="T122" fmla="*/ 1363 w 1363"/>
                <a:gd name="T123" fmla="*/ 2572 h 2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63" h="2572">
                  <a:moveTo>
                    <a:pt x="0" y="0"/>
                  </a:moveTo>
                  <a:lnTo>
                    <a:pt x="48" y="78"/>
                  </a:lnTo>
                  <a:lnTo>
                    <a:pt x="96" y="156"/>
                  </a:lnTo>
                  <a:lnTo>
                    <a:pt x="145" y="234"/>
                  </a:lnTo>
                  <a:lnTo>
                    <a:pt x="195" y="312"/>
                  </a:lnTo>
                  <a:lnTo>
                    <a:pt x="246" y="389"/>
                  </a:lnTo>
                  <a:lnTo>
                    <a:pt x="296" y="465"/>
                  </a:lnTo>
                  <a:lnTo>
                    <a:pt x="349" y="542"/>
                  </a:lnTo>
                  <a:lnTo>
                    <a:pt x="376" y="580"/>
                  </a:lnTo>
                  <a:lnTo>
                    <a:pt x="402" y="618"/>
                  </a:lnTo>
                  <a:lnTo>
                    <a:pt x="430" y="655"/>
                  </a:lnTo>
                  <a:lnTo>
                    <a:pt x="458" y="693"/>
                  </a:lnTo>
                  <a:lnTo>
                    <a:pt x="485" y="731"/>
                  </a:lnTo>
                  <a:lnTo>
                    <a:pt x="513" y="768"/>
                  </a:lnTo>
                  <a:lnTo>
                    <a:pt x="542" y="805"/>
                  </a:lnTo>
                  <a:lnTo>
                    <a:pt x="570" y="842"/>
                  </a:lnTo>
                  <a:lnTo>
                    <a:pt x="600" y="879"/>
                  </a:lnTo>
                  <a:lnTo>
                    <a:pt x="629" y="915"/>
                  </a:lnTo>
                  <a:lnTo>
                    <a:pt x="689" y="988"/>
                  </a:lnTo>
                  <a:lnTo>
                    <a:pt x="750" y="1061"/>
                  </a:lnTo>
                  <a:lnTo>
                    <a:pt x="810" y="1134"/>
                  </a:lnTo>
                  <a:lnTo>
                    <a:pt x="870" y="1207"/>
                  </a:lnTo>
                  <a:lnTo>
                    <a:pt x="899" y="1243"/>
                  </a:lnTo>
                  <a:lnTo>
                    <a:pt x="929" y="1281"/>
                  </a:lnTo>
                  <a:lnTo>
                    <a:pt x="956" y="1317"/>
                  </a:lnTo>
                  <a:lnTo>
                    <a:pt x="985" y="1355"/>
                  </a:lnTo>
                  <a:lnTo>
                    <a:pt x="1013" y="1393"/>
                  </a:lnTo>
                  <a:lnTo>
                    <a:pt x="1039" y="1430"/>
                  </a:lnTo>
                  <a:lnTo>
                    <a:pt x="1066" y="1469"/>
                  </a:lnTo>
                  <a:lnTo>
                    <a:pt x="1091" y="1506"/>
                  </a:lnTo>
                  <a:lnTo>
                    <a:pt x="1115" y="1545"/>
                  </a:lnTo>
                  <a:lnTo>
                    <a:pt x="1139" y="1585"/>
                  </a:lnTo>
                  <a:lnTo>
                    <a:pt x="1162" y="1625"/>
                  </a:lnTo>
                  <a:lnTo>
                    <a:pt x="1183" y="1665"/>
                  </a:lnTo>
                  <a:lnTo>
                    <a:pt x="1194" y="1684"/>
                  </a:lnTo>
                  <a:lnTo>
                    <a:pt x="1204" y="1705"/>
                  </a:lnTo>
                  <a:lnTo>
                    <a:pt x="1213" y="1725"/>
                  </a:lnTo>
                  <a:lnTo>
                    <a:pt x="1223" y="1746"/>
                  </a:lnTo>
                  <a:lnTo>
                    <a:pt x="1231" y="1767"/>
                  </a:lnTo>
                  <a:lnTo>
                    <a:pt x="1240" y="1788"/>
                  </a:lnTo>
                  <a:lnTo>
                    <a:pt x="1249" y="1809"/>
                  </a:lnTo>
                  <a:lnTo>
                    <a:pt x="1257" y="1830"/>
                  </a:lnTo>
                  <a:lnTo>
                    <a:pt x="1265" y="1851"/>
                  </a:lnTo>
                  <a:lnTo>
                    <a:pt x="1271" y="1873"/>
                  </a:lnTo>
                  <a:lnTo>
                    <a:pt x="1279" y="1894"/>
                  </a:lnTo>
                  <a:lnTo>
                    <a:pt x="1286" y="1917"/>
                  </a:lnTo>
                  <a:lnTo>
                    <a:pt x="1291" y="1939"/>
                  </a:lnTo>
                  <a:lnTo>
                    <a:pt x="1298" y="1961"/>
                  </a:lnTo>
                  <a:lnTo>
                    <a:pt x="1302" y="1983"/>
                  </a:lnTo>
                  <a:lnTo>
                    <a:pt x="1308" y="2006"/>
                  </a:lnTo>
                  <a:lnTo>
                    <a:pt x="1312" y="2028"/>
                  </a:lnTo>
                  <a:lnTo>
                    <a:pt x="1317" y="2051"/>
                  </a:lnTo>
                  <a:lnTo>
                    <a:pt x="1321" y="2073"/>
                  </a:lnTo>
                  <a:lnTo>
                    <a:pt x="1325" y="2097"/>
                  </a:lnTo>
                  <a:lnTo>
                    <a:pt x="1332" y="2143"/>
                  </a:lnTo>
                  <a:lnTo>
                    <a:pt x="1338" y="2190"/>
                  </a:lnTo>
                  <a:lnTo>
                    <a:pt x="1343" y="2237"/>
                  </a:lnTo>
                  <a:lnTo>
                    <a:pt x="1346" y="2285"/>
                  </a:lnTo>
                  <a:lnTo>
                    <a:pt x="1351" y="2332"/>
                  </a:lnTo>
                  <a:lnTo>
                    <a:pt x="1354" y="2380"/>
                  </a:lnTo>
                  <a:lnTo>
                    <a:pt x="1359" y="2476"/>
                  </a:lnTo>
                  <a:lnTo>
                    <a:pt x="1363" y="257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15" name="Line 3603"/>
            <p:cNvSpPr>
              <a:spLocks noChangeShapeType="1"/>
            </p:cNvSpPr>
            <p:nvPr/>
          </p:nvSpPr>
          <p:spPr bwMode="auto">
            <a:xfrm>
              <a:off x="1201" y="3165"/>
              <a:ext cx="109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16" name="Line 3604"/>
            <p:cNvSpPr>
              <a:spLocks noChangeShapeType="1"/>
            </p:cNvSpPr>
            <p:nvPr/>
          </p:nvSpPr>
          <p:spPr bwMode="auto">
            <a:xfrm>
              <a:off x="1201" y="3576"/>
              <a:ext cx="137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17" name="Line 3605"/>
            <p:cNvSpPr>
              <a:spLocks noChangeShapeType="1"/>
            </p:cNvSpPr>
            <p:nvPr/>
          </p:nvSpPr>
          <p:spPr bwMode="auto">
            <a:xfrm>
              <a:off x="2479" y="3699"/>
              <a:ext cx="0" cy="8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18" name="Freeform 3606"/>
            <p:cNvSpPr>
              <a:spLocks/>
            </p:cNvSpPr>
            <p:nvPr/>
          </p:nvSpPr>
          <p:spPr bwMode="auto">
            <a:xfrm>
              <a:off x="2787" y="3370"/>
              <a:ext cx="42" cy="206"/>
            </a:xfrm>
            <a:custGeom>
              <a:avLst/>
              <a:gdLst>
                <a:gd name="T0" fmla="*/ 6 w 134"/>
                <a:gd name="T1" fmla="*/ 6 h 644"/>
                <a:gd name="T2" fmla="*/ 20 w 134"/>
                <a:gd name="T3" fmla="*/ 21 h 644"/>
                <a:gd name="T4" fmla="*/ 38 w 134"/>
                <a:gd name="T5" fmla="*/ 42 h 644"/>
                <a:gd name="T6" fmla="*/ 54 w 134"/>
                <a:gd name="T7" fmla="*/ 65 h 644"/>
                <a:gd name="T8" fmla="*/ 69 w 134"/>
                <a:gd name="T9" fmla="*/ 88 h 644"/>
                <a:gd name="T10" fmla="*/ 82 w 134"/>
                <a:gd name="T11" fmla="*/ 111 h 644"/>
                <a:gd name="T12" fmla="*/ 93 w 134"/>
                <a:gd name="T13" fmla="*/ 135 h 644"/>
                <a:gd name="T14" fmla="*/ 103 w 134"/>
                <a:gd name="T15" fmla="*/ 160 h 644"/>
                <a:gd name="T16" fmla="*/ 111 w 134"/>
                <a:gd name="T17" fmla="*/ 183 h 644"/>
                <a:gd name="T18" fmla="*/ 118 w 134"/>
                <a:gd name="T19" fmla="*/ 207 h 644"/>
                <a:gd name="T20" fmla="*/ 124 w 134"/>
                <a:gd name="T21" fmla="*/ 231 h 644"/>
                <a:gd name="T22" fmla="*/ 128 w 134"/>
                <a:gd name="T23" fmla="*/ 256 h 644"/>
                <a:gd name="T24" fmla="*/ 130 w 134"/>
                <a:gd name="T25" fmla="*/ 279 h 644"/>
                <a:gd name="T26" fmla="*/ 133 w 134"/>
                <a:gd name="T27" fmla="*/ 302 h 644"/>
                <a:gd name="T28" fmla="*/ 134 w 134"/>
                <a:gd name="T29" fmla="*/ 325 h 644"/>
                <a:gd name="T30" fmla="*/ 133 w 134"/>
                <a:gd name="T31" fmla="*/ 347 h 644"/>
                <a:gd name="T32" fmla="*/ 132 w 134"/>
                <a:gd name="T33" fmla="*/ 368 h 644"/>
                <a:gd name="T34" fmla="*/ 129 w 134"/>
                <a:gd name="T35" fmla="*/ 388 h 644"/>
                <a:gd name="T36" fmla="*/ 125 w 134"/>
                <a:gd name="T37" fmla="*/ 408 h 644"/>
                <a:gd name="T38" fmla="*/ 121 w 134"/>
                <a:gd name="T39" fmla="*/ 426 h 644"/>
                <a:gd name="T40" fmla="*/ 116 w 134"/>
                <a:gd name="T41" fmla="*/ 444 h 644"/>
                <a:gd name="T42" fmla="*/ 109 w 134"/>
                <a:gd name="T43" fmla="*/ 460 h 644"/>
                <a:gd name="T44" fmla="*/ 103 w 134"/>
                <a:gd name="T45" fmla="*/ 477 h 644"/>
                <a:gd name="T46" fmla="*/ 95 w 134"/>
                <a:gd name="T47" fmla="*/ 492 h 644"/>
                <a:gd name="T48" fmla="*/ 86 w 134"/>
                <a:gd name="T49" fmla="*/ 508 h 644"/>
                <a:gd name="T50" fmla="*/ 77 w 134"/>
                <a:gd name="T51" fmla="*/ 523 h 644"/>
                <a:gd name="T52" fmla="*/ 69 w 134"/>
                <a:gd name="T53" fmla="*/ 539 h 644"/>
                <a:gd name="T54" fmla="*/ 58 w 134"/>
                <a:gd name="T55" fmla="*/ 555 h 644"/>
                <a:gd name="T56" fmla="*/ 48 w 134"/>
                <a:gd name="T57" fmla="*/ 572 h 644"/>
                <a:gd name="T58" fmla="*/ 37 w 134"/>
                <a:gd name="T59" fmla="*/ 588 h 644"/>
                <a:gd name="T60" fmla="*/ 24 w 134"/>
                <a:gd name="T61" fmla="*/ 606 h 644"/>
                <a:gd name="T62" fmla="*/ 12 w 134"/>
                <a:gd name="T63" fmla="*/ 624 h 644"/>
                <a:gd name="T64" fmla="*/ 0 w 134"/>
                <a:gd name="T65" fmla="*/ 644 h 6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4" h="644">
                  <a:moveTo>
                    <a:pt x="0" y="0"/>
                  </a:moveTo>
                  <a:lnTo>
                    <a:pt x="6" y="6"/>
                  </a:lnTo>
                  <a:lnTo>
                    <a:pt x="10" y="11"/>
                  </a:lnTo>
                  <a:lnTo>
                    <a:pt x="20" y="21"/>
                  </a:lnTo>
                  <a:lnTo>
                    <a:pt x="29" y="32"/>
                  </a:lnTo>
                  <a:lnTo>
                    <a:pt x="38" y="42"/>
                  </a:lnTo>
                  <a:lnTo>
                    <a:pt x="46" y="53"/>
                  </a:lnTo>
                  <a:lnTo>
                    <a:pt x="54" y="65"/>
                  </a:lnTo>
                  <a:lnTo>
                    <a:pt x="61" y="77"/>
                  </a:lnTo>
                  <a:lnTo>
                    <a:pt x="69" y="88"/>
                  </a:lnTo>
                  <a:lnTo>
                    <a:pt x="75" y="100"/>
                  </a:lnTo>
                  <a:lnTo>
                    <a:pt x="82" y="111"/>
                  </a:lnTo>
                  <a:lnTo>
                    <a:pt x="87" y="123"/>
                  </a:lnTo>
                  <a:lnTo>
                    <a:pt x="93" y="135"/>
                  </a:lnTo>
                  <a:lnTo>
                    <a:pt x="97" y="147"/>
                  </a:lnTo>
                  <a:lnTo>
                    <a:pt x="103" y="160"/>
                  </a:lnTo>
                  <a:lnTo>
                    <a:pt x="107" y="171"/>
                  </a:lnTo>
                  <a:lnTo>
                    <a:pt x="111" y="183"/>
                  </a:lnTo>
                  <a:lnTo>
                    <a:pt x="115" y="195"/>
                  </a:lnTo>
                  <a:lnTo>
                    <a:pt x="118" y="207"/>
                  </a:lnTo>
                  <a:lnTo>
                    <a:pt x="121" y="219"/>
                  </a:lnTo>
                  <a:lnTo>
                    <a:pt x="124" y="231"/>
                  </a:lnTo>
                  <a:lnTo>
                    <a:pt x="126" y="244"/>
                  </a:lnTo>
                  <a:lnTo>
                    <a:pt x="128" y="256"/>
                  </a:lnTo>
                  <a:lnTo>
                    <a:pt x="129" y="268"/>
                  </a:lnTo>
                  <a:lnTo>
                    <a:pt x="130" y="279"/>
                  </a:lnTo>
                  <a:lnTo>
                    <a:pt x="132" y="291"/>
                  </a:lnTo>
                  <a:lnTo>
                    <a:pt x="133" y="302"/>
                  </a:lnTo>
                  <a:lnTo>
                    <a:pt x="134" y="314"/>
                  </a:lnTo>
                  <a:lnTo>
                    <a:pt x="134" y="325"/>
                  </a:lnTo>
                  <a:lnTo>
                    <a:pt x="134" y="336"/>
                  </a:lnTo>
                  <a:lnTo>
                    <a:pt x="133" y="347"/>
                  </a:lnTo>
                  <a:lnTo>
                    <a:pt x="133" y="357"/>
                  </a:lnTo>
                  <a:lnTo>
                    <a:pt x="132" y="368"/>
                  </a:lnTo>
                  <a:lnTo>
                    <a:pt x="130" y="378"/>
                  </a:lnTo>
                  <a:lnTo>
                    <a:pt x="129" y="388"/>
                  </a:lnTo>
                  <a:lnTo>
                    <a:pt x="127" y="398"/>
                  </a:lnTo>
                  <a:lnTo>
                    <a:pt x="125" y="408"/>
                  </a:lnTo>
                  <a:lnTo>
                    <a:pt x="124" y="417"/>
                  </a:lnTo>
                  <a:lnTo>
                    <a:pt x="121" y="426"/>
                  </a:lnTo>
                  <a:lnTo>
                    <a:pt x="118" y="435"/>
                  </a:lnTo>
                  <a:lnTo>
                    <a:pt x="116" y="444"/>
                  </a:lnTo>
                  <a:lnTo>
                    <a:pt x="113" y="452"/>
                  </a:lnTo>
                  <a:lnTo>
                    <a:pt x="109" y="460"/>
                  </a:lnTo>
                  <a:lnTo>
                    <a:pt x="106" y="469"/>
                  </a:lnTo>
                  <a:lnTo>
                    <a:pt x="103" y="477"/>
                  </a:lnTo>
                  <a:lnTo>
                    <a:pt x="100" y="485"/>
                  </a:lnTo>
                  <a:lnTo>
                    <a:pt x="95" y="492"/>
                  </a:lnTo>
                  <a:lnTo>
                    <a:pt x="91" y="500"/>
                  </a:lnTo>
                  <a:lnTo>
                    <a:pt x="86" y="508"/>
                  </a:lnTo>
                  <a:lnTo>
                    <a:pt x="82" y="515"/>
                  </a:lnTo>
                  <a:lnTo>
                    <a:pt x="77" y="523"/>
                  </a:lnTo>
                  <a:lnTo>
                    <a:pt x="73" y="531"/>
                  </a:lnTo>
                  <a:lnTo>
                    <a:pt x="69" y="539"/>
                  </a:lnTo>
                  <a:lnTo>
                    <a:pt x="63" y="548"/>
                  </a:lnTo>
                  <a:lnTo>
                    <a:pt x="58" y="555"/>
                  </a:lnTo>
                  <a:lnTo>
                    <a:pt x="53" y="563"/>
                  </a:lnTo>
                  <a:lnTo>
                    <a:pt x="48" y="572"/>
                  </a:lnTo>
                  <a:lnTo>
                    <a:pt x="42" y="580"/>
                  </a:lnTo>
                  <a:lnTo>
                    <a:pt x="37" y="588"/>
                  </a:lnTo>
                  <a:lnTo>
                    <a:pt x="30" y="597"/>
                  </a:lnTo>
                  <a:lnTo>
                    <a:pt x="24" y="606"/>
                  </a:lnTo>
                  <a:lnTo>
                    <a:pt x="19" y="615"/>
                  </a:lnTo>
                  <a:lnTo>
                    <a:pt x="12" y="624"/>
                  </a:lnTo>
                  <a:lnTo>
                    <a:pt x="7" y="634"/>
                  </a:lnTo>
                  <a:lnTo>
                    <a:pt x="0" y="64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19" name="Freeform 3607"/>
            <p:cNvSpPr>
              <a:spLocks/>
            </p:cNvSpPr>
            <p:nvPr/>
          </p:nvSpPr>
          <p:spPr bwMode="auto">
            <a:xfrm>
              <a:off x="2745" y="3370"/>
              <a:ext cx="42" cy="206"/>
            </a:xfrm>
            <a:custGeom>
              <a:avLst/>
              <a:gdLst>
                <a:gd name="T0" fmla="*/ 129 w 133"/>
                <a:gd name="T1" fmla="*/ 6 h 644"/>
                <a:gd name="T2" fmla="*/ 113 w 133"/>
                <a:gd name="T3" fmla="*/ 21 h 644"/>
                <a:gd name="T4" fmla="*/ 95 w 133"/>
                <a:gd name="T5" fmla="*/ 42 h 644"/>
                <a:gd name="T6" fmla="*/ 80 w 133"/>
                <a:gd name="T7" fmla="*/ 65 h 644"/>
                <a:gd name="T8" fmla="*/ 65 w 133"/>
                <a:gd name="T9" fmla="*/ 88 h 644"/>
                <a:gd name="T10" fmla="*/ 52 w 133"/>
                <a:gd name="T11" fmla="*/ 111 h 644"/>
                <a:gd name="T12" fmla="*/ 40 w 133"/>
                <a:gd name="T13" fmla="*/ 135 h 644"/>
                <a:gd name="T14" fmla="*/ 30 w 133"/>
                <a:gd name="T15" fmla="*/ 160 h 644"/>
                <a:gd name="T16" fmla="*/ 23 w 133"/>
                <a:gd name="T17" fmla="*/ 183 h 644"/>
                <a:gd name="T18" fmla="*/ 16 w 133"/>
                <a:gd name="T19" fmla="*/ 207 h 644"/>
                <a:gd name="T20" fmla="*/ 9 w 133"/>
                <a:gd name="T21" fmla="*/ 231 h 644"/>
                <a:gd name="T22" fmla="*/ 6 w 133"/>
                <a:gd name="T23" fmla="*/ 256 h 644"/>
                <a:gd name="T24" fmla="*/ 3 w 133"/>
                <a:gd name="T25" fmla="*/ 279 h 644"/>
                <a:gd name="T26" fmla="*/ 0 w 133"/>
                <a:gd name="T27" fmla="*/ 302 h 644"/>
                <a:gd name="T28" fmla="*/ 0 w 133"/>
                <a:gd name="T29" fmla="*/ 325 h 644"/>
                <a:gd name="T30" fmla="*/ 0 w 133"/>
                <a:gd name="T31" fmla="*/ 347 h 644"/>
                <a:gd name="T32" fmla="*/ 2 w 133"/>
                <a:gd name="T33" fmla="*/ 368 h 644"/>
                <a:gd name="T34" fmla="*/ 5 w 133"/>
                <a:gd name="T35" fmla="*/ 388 h 644"/>
                <a:gd name="T36" fmla="*/ 8 w 133"/>
                <a:gd name="T37" fmla="*/ 408 h 644"/>
                <a:gd name="T38" fmla="*/ 13 w 133"/>
                <a:gd name="T39" fmla="*/ 426 h 644"/>
                <a:gd name="T40" fmla="*/ 18 w 133"/>
                <a:gd name="T41" fmla="*/ 444 h 644"/>
                <a:gd name="T42" fmla="*/ 24 w 133"/>
                <a:gd name="T43" fmla="*/ 460 h 644"/>
                <a:gd name="T44" fmla="*/ 30 w 133"/>
                <a:gd name="T45" fmla="*/ 477 h 644"/>
                <a:gd name="T46" fmla="*/ 38 w 133"/>
                <a:gd name="T47" fmla="*/ 492 h 644"/>
                <a:gd name="T48" fmla="*/ 47 w 133"/>
                <a:gd name="T49" fmla="*/ 508 h 644"/>
                <a:gd name="T50" fmla="*/ 56 w 133"/>
                <a:gd name="T51" fmla="*/ 523 h 644"/>
                <a:gd name="T52" fmla="*/ 66 w 133"/>
                <a:gd name="T53" fmla="*/ 539 h 644"/>
                <a:gd name="T54" fmla="*/ 76 w 133"/>
                <a:gd name="T55" fmla="*/ 555 h 644"/>
                <a:gd name="T56" fmla="*/ 87 w 133"/>
                <a:gd name="T57" fmla="*/ 572 h 644"/>
                <a:gd name="T58" fmla="*/ 98 w 133"/>
                <a:gd name="T59" fmla="*/ 588 h 644"/>
                <a:gd name="T60" fmla="*/ 109 w 133"/>
                <a:gd name="T61" fmla="*/ 606 h 644"/>
                <a:gd name="T62" fmla="*/ 121 w 133"/>
                <a:gd name="T63" fmla="*/ 624 h 644"/>
                <a:gd name="T64" fmla="*/ 133 w 133"/>
                <a:gd name="T65" fmla="*/ 644 h 6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3" h="644">
                  <a:moveTo>
                    <a:pt x="133" y="0"/>
                  </a:moveTo>
                  <a:lnTo>
                    <a:pt x="129" y="6"/>
                  </a:lnTo>
                  <a:lnTo>
                    <a:pt x="123" y="11"/>
                  </a:lnTo>
                  <a:lnTo>
                    <a:pt x="113" y="21"/>
                  </a:lnTo>
                  <a:lnTo>
                    <a:pt x="104" y="32"/>
                  </a:lnTo>
                  <a:lnTo>
                    <a:pt x="95" y="42"/>
                  </a:lnTo>
                  <a:lnTo>
                    <a:pt x="88" y="53"/>
                  </a:lnTo>
                  <a:lnTo>
                    <a:pt x="80" y="65"/>
                  </a:lnTo>
                  <a:lnTo>
                    <a:pt x="72" y="77"/>
                  </a:lnTo>
                  <a:lnTo>
                    <a:pt x="65" y="88"/>
                  </a:lnTo>
                  <a:lnTo>
                    <a:pt x="58" y="100"/>
                  </a:lnTo>
                  <a:lnTo>
                    <a:pt x="52" y="111"/>
                  </a:lnTo>
                  <a:lnTo>
                    <a:pt x="46" y="123"/>
                  </a:lnTo>
                  <a:lnTo>
                    <a:pt x="40" y="135"/>
                  </a:lnTo>
                  <a:lnTo>
                    <a:pt x="36" y="147"/>
                  </a:lnTo>
                  <a:lnTo>
                    <a:pt x="30" y="160"/>
                  </a:lnTo>
                  <a:lnTo>
                    <a:pt x="27" y="171"/>
                  </a:lnTo>
                  <a:lnTo>
                    <a:pt x="23" y="183"/>
                  </a:lnTo>
                  <a:lnTo>
                    <a:pt x="19" y="195"/>
                  </a:lnTo>
                  <a:lnTo>
                    <a:pt x="16" y="207"/>
                  </a:lnTo>
                  <a:lnTo>
                    <a:pt x="13" y="219"/>
                  </a:lnTo>
                  <a:lnTo>
                    <a:pt x="9" y="231"/>
                  </a:lnTo>
                  <a:lnTo>
                    <a:pt x="7" y="244"/>
                  </a:lnTo>
                  <a:lnTo>
                    <a:pt x="6" y="256"/>
                  </a:lnTo>
                  <a:lnTo>
                    <a:pt x="4" y="268"/>
                  </a:lnTo>
                  <a:lnTo>
                    <a:pt x="3" y="279"/>
                  </a:lnTo>
                  <a:lnTo>
                    <a:pt x="2" y="291"/>
                  </a:lnTo>
                  <a:lnTo>
                    <a:pt x="0" y="302"/>
                  </a:lnTo>
                  <a:lnTo>
                    <a:pt x="0" y="314"/>
                  </a:lnTo>
                  <a:lnTo>
                    <a:pt x="0" y="325"/>
                  </a:lnTo>
                  <a:lnTo>
                    <a:pt x="0" y="336"/>
                  </a:lnTo>
                  <a:lnTo>
                    <a:pt x="0" y="347"/>
                  </a:lnTo>
                  <a:lnTo>
                    <a:pt x="0" y="357"/>
                  </a:lnTo>
                  <a:lnTo>
                    <a:pt x="2" y="368"/>
                  </a:lnTo>
                  <a:lnTo>
                    <a:pt x="3" y="378"/>
                  </a:lnTo>
                  <a:lnTo>
                    <a:pt x="5" y="388"/>
                  </a:lnTo>
                  <a:lnTo>
                    <a:pt x="6" y="398"/>
                  </a:lnTo>
                  <a:lnTo>
                    <a:pt x="8" y="408"/>
                  </a:lnTo>
                  <a:lnTo>
                    <a:pt x="10" y="417"/>
                  </a:lnTo>
                  <a:lnTo>
                    <a:pt x="13" y="426"/>
                  </a:lnTo>
                  <a:lnTo>
                    <a:pt x="15" y="435"/>
                  </a:lnTo>
                  <a:lnTo>
                    <a:pt x="18" y="444"/>
                  </a:lnTo>
                  <a:lnTo>
                    <a:pt x="20" y="452"/>
                  </a:lnTo>
                  <a:lnTo>
                    <a:pt x="24" y="460"/>
                  </a:lnTo>
                  <a:lnTo>
                    <a:pt x="27" y="469"/>
                  </a:lnTo>
                  <a:lnTo>
                    <a:pt x="30" y="477"/>
                  </a:lnTo>
                  <a:lnTo>
                    <a:pt x="35" y="485"/>
                  </a:lnTo>
                  <a:lnTo>
                    <a:pt x="38" y="492"/>
                  </a:lnTo>
                  <a:lnTo>
                    <a:pt x="42" y="500"/>
                  </a:lnTo>
                  <a:lnTo>
                    <a:pt x="47" y="508"/>
                  </a:lnTo>
                  <a:lnTo>
                    <a:pt x="51" y="515"/>
                  </a:lnTo>
                  <a:lnTo>
                    <a:pt x="56" y="523"/>
                  </a:lnTo>
                  <a:lnTo>
                    <a:pt x="60" y="531"/>
                  </a:lnTo>
                  <a:lnTo>
                    <a:pt x="66" y="539"/>
                  </a:lnTo>
                  <a:lnTo>
                    <a:pt x="70" y="548"/>
                  </a:lnTo>
                  <a:lnTo>
                    <a:pt x="76" y="555"/>
                  </a:lnTo>
                  <a:lnTo>
                    <a:pt x="81" y="563"/>
                  </a:lnTo>
                  <a:lnTo>
                    <a:pt x="87" y="572"/>
                  </a:lnTo>
                  <a:lnTo>
                    <a:pt x="92" y="580"/>
                  </a:lnTo>
                  <a:lnTo>
                    <a:pt x="98" y="588"/>
                  </a:lnTo>
                  <a:lnTo>
                    <a:pt x="103" y="597"/>
                  </a:lnTo>
                  <a:lnTo>
                    <a:pt x="109" y="606"/>
                  </a:lnTo>
                  <a:lnTo>
                    <a:pt x="114" y="615"/>
                  </a:lnTo>
                  <a:lnTo>
                    <a:pt x="121" y="624"/>
                  </a:lnTo>
                  <a:lnTo>
                    <a:pt x="126" y="634"/>
                  </a:lnTo>
                  <a:lnTo>
                    <a:pt x="133" y="64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20" name="Freeform 3608"/>
            <p:cNvSpPr>
              <a:spLocks/>
            </p:cNvSpPr>
            <p:nvPr/>
          </p:nvSpPr>
          <p:spPr bwMode="auto">
            <a:xfrm>
              <a:off x="1201" y="2959"/>
              <a:ext cx="109" cy="110"/>
            </a:xfrm>
            <a:custGeom>
              <a:avLst/>
              <a:gdLst>
                <a:gd name="T0" fmla="*/ 0 w 342"/>
                <a:gd name="T1" fmla="*/ 342 h 342"/>
                <a:gd name="T2" fmla="*/ 85 w 342"/>
                <a:gd name="T3" fmla="*/ 256 h 342"/>
                <a:gd name="T4" fmla="*/ 342 w 342"/>
                <a:gd name="T5" fmla="*/ 0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2" h="342">
                  <a:moveTo>
                    <a:pt x="0" y="342"/>
                  </a:moveTo>
                  <a:lnTo>
                    <a:pt x="85" y="256"/>
                  </a:lnTo>
                  <a:lnTo>
                    <a:pt x="34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21" name="Freeform 3609"/>
            <p:cNvSpPr>
              <a:spLocks/>
            </p:cNvSpPr>
            <p:nvPr/>
          </p:nvSpPr>
          <p:spPr bwMode="auto">
            <a:xfrm>
              <a:off x="1201" y="2959"/>
              <a:ext cx="201" cy="201"/>
            </a:xfrm>
            <a:custGeom>
              <a:avLst/>
              <a:gdLst>
                <a:gd name="T0" fmla="*/ 0 w 631"/>
                <a:gd name="T1" fmla="*/ 631 h 631"/>
                <a:gd name="T2" fmla="*/ 373 w 631"/>
                <a:gd name="T3" fmla="*/ 256 h 631"/>
                <a:gd name="T4" fmla="*/ 631 w 631"/>
                <a:gd name="T5" fmla="*/ 0 h 6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31" h="631">
                  <a:moveTo>
                    <a:pt x="0" y="631"/>
                  </a:moveTo>
                  <a:lnTo>
                    <a:pt x="373" y="256"/>
                  </a:lnTo>
                  <a:lnTo>
                    <a:pt x="63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22" name="Freeform 3610"/>
            <p:cNvSpPr>
              <a:spLocks/>
            </p:cNvSpPr>
            <p:nvPr/>
          </p:nvSpPr>
          <p:spPr bwMode="auto">
            <a:xfrm>
              <a:off x="1288" y="2959"/>
              <a:ext cx="205" cy="206"/>
            </a:xfrm>
            <a:custGeom>
              <a:avLst/>
              <a:gdLst>
                <a:gd name="T0" fmla="*/ 0 w 643"/>
                <a:gd name="T1" fmla="*/ 642 h 642"/>
                <a:gd name="T2" fmla="*/ 386 w 643"/>
                <a:gd name="T3" fmla="*/ 256 h 642"/>
                <a:gd name="T4" fmla="*/ 643 w 643"/>
                <a:gd name="T5" fmla="*/ 0 h 6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3" h="642">
                  <a:moveTo>
                    <a:pt x="0" y="642"/>
                  </a:moveTo>
                  <a:lnTo>
                    <a:pt x="386" y="256"/>
                  </a:lnTo>
                  <a:lnTo>
                    <a:pt x="64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23" name="Freeform 3611"/>
            <p:cNvSpPr>
              <a:spLocks/>
            </p:cNvSpPr>
            <p:nvPr/>
          </p:nvSpPr>
          <p:spPr bwMode="auto">
            <a:xfrm>
              <a:off x="1379" y="2959"/>
              <a:ext cx="206" cy="206"/>
            </a:xfrm>
            <a:custGeom>
              <a:avLst/>
              <a:gdLst>
                <a:gd name="T0" fmla="*/ 0 w 643"/>
                <a:gd name="T1" fmla="*/ 642 h 642"/>
                <a:gd name="T2" fmla="*/ 385 w 643"/>
                <a:gd name="T3" fmla="*/ 256 h 642"/>
                <a:gd name="T4" fmla="*/ 643 w 643"/>
                <a:gd name="T5" fmla="*/ 0 h 6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3" h="642">
                  <a:moveTo>
                    <a:pt x="0" y="642"/>
                  </a:moveTo>
                  <a:lnTo>
                    <a:pt x="385" y="256"/>
                  </a:lnTo>
                  <a:lnTo>
                    <a:pt x="64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24" name="Freeform 3612"/>
            <p:cNvSpPr>
              <a:spLocks/>
            </p:cNvSpPr>
            <p:nvPr/>
          </p:nvSpPr>
          <p:spPr bwMode="auto">
            <a:xfrm>
              <a:off x="1473" y="2959"/>
              <a:ext cx="204" cy="206"/>
            </a:xfrm>
            <a:custGeom>
              <a:avLst/>
              <a:gdLst>
                <a:gd name="T0" fmla="*/ 0 w 643"/>
                <a:gd name="T1" fmla="*/ 642 h 642"/>
                <a:gd name="T2" fmla="*/ 386 w 643"/>
                <a:gd name="T3" fmla="*/ 256 h 642"/>
                <a:gd name="T4" fmla="*/ 643 w 643"/>
                <a:gd name="T5" fmla="*/ 0 h 6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3" h="642">
                  <a:moveTo>
                    <a:pt x="0" y="642"/>
                  </a:moveTo>
                  <a:lnTo>
                    <a:pt x="386" y="256"/>
                  </a:lnTo>
                  <a:lnTo>
                    <a:pt x="64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25" name="Freeform 3613"/>
            <p:cNvSpPr>
              <a:spLocks/>
            </p:cNvSpPr>
            <p:nvPr/>
          </p:nvSpPr>
          <p:spPr bwMode="auto">
            <a:xfrm>
              <a:off x="1565" y="2959"/>
              <a:ext cx="205" cy="206"/>
            </a:xfrm>
            <a:custGeom>
              <a:avLst/>
              <a:gdLst>
                <a:gd name="T0" fmla="*/ 0 w 643"/>
                <a:gd name="T1" fmla="*/ 642 h 642"/>
                <a:gd name="T2" fmla="*/ 385 w 643"/>
                <a:gd name="T3" fmla="*/ 256 h 642"/>
                <a:gd name="T4" fmla="*/ 643 w 643"/>
                <a:gd name="T5" fmla="*/ 0 h 6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3" h="642">
                  <a:moveTo>
                    <a:pt x="0" y="642"/>
                  </a:moveTo>
                  <a:lnTo>
                    <a:pt x="385" y="256"/>
                  </a:lnTo>
                  <a:lnTo>
                    <a:pt x="64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26" name="Line 3614"/>
            <p:cNvSpPr>
              <a:spLocks noChangeShapeType="1"/>
            </p:cNvSpPr>
            <p:nvPr/>
          </p:nvSpPr>
          <p:spPr bwMode="auto">
            <a:xfrm flipV="1">
              <a:off x="1201" y="3576"/>
              <a:ext cx="47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27" name="Line 3615"/>
            <p:cNvSpPr>
              <a:spLocks noChangeShapeType="1"/>
            </p:cNvSpPr>
            <p:nvPr/>
          </p:nvSpPr>
          <p:spPr bwMode="auto">
            <a:xfrm flipV="1">
              <a:off x="1779" y="2959"/>
              <a:ext cx="83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28" name="Line 3616"/>
            <p:cNvSpPr>
              <a:spLocks noChangeShapeType="1"/>
            </p:cNvSpPr>
            <p:nvPr/>
          </p:nvSpPr>
          <p:spPr bwMode="auto">
            <a:xfrm flipV="1">
              <a:off x="1656" y="3042"/>
              <a:ext cx="123" cy="1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29" name="Line 3617"/>
            <p:cNvSpPr>
              <a:spLocks noChangeShapeType="1"/>
            </p:cNvSpPr>
            <p:nvPr/>
          </p:nvSpPr>
          <p:spPr bwMode="auto">
            <a:xfrm flipV="1">
              <a:off x="1201" y="3699"/>
              <a:ext cx="15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30" name="Line 3618"/>
            <p:cNvSpPr>
              <a:spLocks noChangeShapeType="1"/>
            </p:cNvSpPr>
            <p:nvPr/>
          </p:nvSpPr>
          <p:spPr bwMode="auto">
            <a:xfrm flipV="1">
              <a:off x="1871" y="2959"/>
              <a:ext cx="83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31" name="Line 3619"/>
            <p:cNvSpPr>
              <a:spLocks noChangeShapeType="1"/>
            </p:cNvSpPr>
            <p:nvPr/>
          </p:nvSpPr>
          <p:spPr bwMode="auto">
            <a:xfrm flipV="1">
              <a:off x="1216" y="3576"/>
              <a:ext cx="123" cy="1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32" name="Line 3620"/>
            <p:cNvSpPr>
              <a:spLocks noChangeShapeType="1"/>
            </p:cNvSpPr>
            <p:nvPr/>
          </p:nvSpPr>
          <p:spPr bwMode="auto">
            <a:xfrm flipV="1">
              <a:off x="1748" y="3042"/>
              <a:ext cx="123" cy="1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33" name="Line 3621"/>
            <p:cNvSpPr>
              <a:spLocks noChangeShapeType="1"/>
            </p:cNvSpPr>
            <p:nvPr/>
          </p:nvSpPr>
          <p:spPr bwMode="auto">
            <a:xfrm flipV="1">
              <a:off x="1243" y="3699"/>
              <a:ext cx="65" cy="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34" name="Line 3622"/>
            <p:cNvSpPr>
              <a:spLocks noChangeShapeType="1"/>
            </p:cNvSpPr>
            <p:nvPr/>
          </p:nvSpPr>
          <p:spPr bwMode="auto">
            <a:xfrm flipV="1">
              <a:off x="1965" y="2959"/>
              <a:ext cx="80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35" name="Line 3623"/>
            <p:cNvSpPr>
              <a:spLocks noChangeShapeType="1"/>
            </p:cNvSpPr>
            <p:nvPr/>
          </p:nvSpPr>
          <p:spPr bwMode="auto">
            <a:xfrm flipV="1">
              <a:off x="1308" y="3576"/>
              <a:ext cx="123" cy="1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36" name="Line 3624"/>
            <p:cNvSpPr>
              <a:spLocks noChangeShapeType="1"/>
            </p:cNvSpPr>
            <p:nvPr/>
          </p:nvSpPr>
          <p:spPr bwMode="auto">
            <a:xfrm flipV="1">
              <a:off x="1842" y="3042"/>
              <a:ext cx="123" cy="1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37" name="Line 3625"/>
            <p:cNvSpPr>
              <a:spLocks noChangeShapeType="1"/>
            </p:cNvSpPr>
            <p:nvPr/>
          </p:nvSpPr>
          <p:spPr bwMode="auto">
            <a:xfrm flipV="1">
              <a:off x="1317" y="3699"/>
              <a:ext cx="82" cy="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38" name="Line 3626"/>
            <p:cNvSpPr>
              <a:spLocks noChangeShapeType="1"/>
            </p:cNvSpPr>
            <p:nvPr/>
          </p:nvSpPr>
          <p:spPr bwMode="auto">
            <a:xfrm flipV="1">
              <a:off x="2056" y="2959"/>
              <a:ext cx="83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39" name="Line 3627"/>
            <p:cNvSpPr>
              <a:spLocks noChangeShapeType="1"/>
            </p:cNvSpPr>
            <p:nvPr/>
          </p:nvSpPr>
          <p:spPr bwMode="auto">
            <a:xfrm flipV="1">
              <a:off x="1399" y="3576"/>
              <a:ext cx="123" cy="1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40" name="Line 3628"/>
            <p:cNvSpPr>
              <a:spLocks noChangeShapeType="1"/>
            </p:cNvSpPr>
            <p:nvPr/>
          </p:nvSpPr>
          <p:spPr bwMode="auto">
            <a:xfrm flipV="1">
              <a:off x="1933" y="3042"/>
              <a:ext cx="123" cy="1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41" name="Line 3629"/>
            <p:cNvSpPr>
              <a:spLocks noChangeShapeType="1"/>
            </p:cNvSpPr>
            <p:nvPr/>
          </p:nvSpPr>
          <p:spPr bwMode="auto">
            <a:xfrm flipV="1">
              <a:off x="1411" y="3699"/>
              <a:ext cx="80" cy="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42" name="Line 3630"/>
            <p:cNvSpPr>
              <a:spLocks noChangeShapeType="1"/>
            </p:cNvSpPr>
            <p:nvPr/>
          </p:nvSpPr>
          <p:spPr bwMode="auto">
            <a:xfrm flipV="1">
              <a:off x="2148" y="3002"/>
              <a:ext cx="40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43" name="Line 3631"/>
            <p:cNvSpPr>
              <a:spLocks noChangeShapeType="1"/>
            </p:cNvSpPr>
            <p:nvPr/>
          </p:nvSpPr>
          <p:spPr bwMode="auto">
            <a:xfrm flipV="1">
              <a:off x="1491" y="3576"/>
              <a:ext cx="123" cy="1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44" name="Line 3632"/>
            <p:cNvSpPr>
              <a:spLocks noChangeShapeType="1"/>
            </p:cNvSpPr>
            <p:nvPr/>
          </p:nvSpPr>
          <p:spPr bwMode="auto">
            <a:xfrm flipV="1">
              <a:off x="2025" y="3042"/>
              <a:ext cx="123" cy="1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45" name="Line 3633"/>
            <p:cNvSpPr>
              <a:spLocks noChangeShapeType="1"/>
            </p:cNvSpPr>
            <p:nvPr/>
          </p:nvSpPr>
          <p:spPr bwMode="auto">
            <a:xfrm flipV="1">
              <a:off x="1502" y="3699"/>
              <a:ext cx="81" cy="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46" name="Line 3634"/>
            <p:cNvSpPr>
              <a:spLocks noChangeShapeType="1"/>
            </p:cNvSpPr>
            <p:nvPr/>
          </p:nvSpPr>
          <p:spPr bwMode="auto">
            <a:xfrm flipV="1">
              <a:off x="2117" y="3057"/>
              <a:ext cx="107" cy="1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47" name="Line 3635"/>
            <p:cNvSpPr>
              <a:spLocks noChangeShapeType="1"/>
            </p:cNvSpPr>
            <p:nvPr/>
          </p:nvSpPr>
          <p:spPr bwMode="auto">
            <a:xfrm flipV="1">
              <a:off x="1583" y="3576"/>
              <a:ext cx="125" cy="1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48" name="Line 3636"/>
            <p:cNvSpPr>
              <a:spLocks noChangeShapeType="1"/>
            </p:cNvSpPr>
            <p:nvPr/>
          </p:nvSpPr>
          <p:spPr bwMode="auto">
            <a:xfrm flipV="1">
              <a:off x="1594" y="3699"/>
              <a:ext cx="83" cy="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49" name="Line 3637"/>
            <p:cNvSpPr>
              <a:spLocks noChangeShapeType="1"/>
            </p:cNvSpPr>
            <p:nvPr/>
          </p:nvSpPr>
          <p:spPr bwMode="auto">
            <a:xfrm flipV="1">
              <a:off x="2208" y="3113"/>
              <a:ext cx="54" cy="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50" name="Line 3638"/>
            <p:cNvSpPr>
              <a:spLocks noChangeShapeType="1"/>
            </p:cNvSpPr>
            <p:nvPr/>
          </p:nvSpPr>
          <p:spPr bwMode="auto">
            <a:xfrm flipV="1">
              <a:off x="1677" y="3576"/>
              <a:ext cx="122" cy="1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51" name="Freeform 3639"/>
            <p:cNvSpPr>
              <a:spLocks/>
            </p:cNvSpPr>
            <p:nvPr/>
          </p:nvSpPr>
          <p:spPr bwMode="auto">
            <a:xfrm>
              <a:off x="1685" y="3576"/>
              <a:ext cx="206" cy="203"/>
            </a:xfrm>
            <a:custGeom>
              <a:avLst/>
              <a:gdLst>
                <a:gd name="T0" fmla="*/ 0 w 642"/>
                <a:gd name="T1" fmla="*/ 643 h 643"/>
                <a:gd name="T2" fmla="*/ 256 w 642"/>
                <a:gd name="T3" fmla="*/ 385 h 643"/>
                <a:gd name="T4" fmla="*/ 642 w 642"/>
                <a:gd name="T5" fmla="*/ 0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2" h="643">
                  <a:moveTo>
                    <a:pt x="0" y="643"/>
                  </a:moveTo>
                  <a:lnTo>
                    <a:pt x="256" y="385"/>
                  </a:lnTo>
                  <a:lnTo>
                    <a:pt x="64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52" name="Freeform 3640"/>
            <p:cNvSpPr>
              <a:spLocks/>
            </p:cNvSpPr>
            <p:nvPr/>
          </p:nvSpPr>
          <p:spPr bwMode="auto">
            <a:xfrm>
              <a:off x="1777" y="3576"/>
              <a:ext cx="206" cy="203"/>
            </a:xfrm>
            <a:custGeom>
              <a:avLst/>
              <a:gdLst>
                <a:gd name="T0" fmla="*/ 0 w 642"/>
                <a:gd name="T1" fmla="*/ 643 h 643"/>
                <a:gd name="T2" fmla="*/ 257 w 642"/>
                <a:gd name="T3" fmla="*/ 385 h 643"/>
                <a:gd name="T4" fmla="*/ 642 w 642"/>
                <a:gd name="T5" fmla="*/ 0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2" h="643">
                  <a:moveTo>
                    <a:pt x="0" y="643"/>
                  </a:moveTo>
                  <a:lnTo>
                    <a:pt x="257" y="385"/>
                  </a:lnTo>
                  <a:lnTo>
                    <a:pt x="64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53" name="Freeform 3641"/>
            <p:cNvSpPr>
              <a:spLocks/>
            </p:cNvSpPr>
            <p:nvPr/>
          </p:nvSpPr>
          <p:spPr bwMode="auto">
            <a:xfrm>
              <a:off x="1871" y="3576"/>
              <a:ext cx="203" cy="203"/>
            </a:xfrm>
            <a:custGeom>
              <a:avLst/>
              <a:gdLst>
                <a:gd name="T0" fmla="*/ 0 w 642"/>
                <a:gd name="T1" fmla="*/ 643 h 643"/>
                <a:gd name="T2" fmla="*/ 256 w 642"/>
                <a:gd name="T3" fmla="*/ 385 h 643"/>
                <a:gd name="T4" fmla="*/ 642 w 642"/>
                <a:gd name="T5" fmla="*/ 0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2" h="643">
                  <a:moveTo>
                    <a:pt x="0" y="643"/>
                  </a:moveTo>
                  <a:lnTo>
                    <a:pt x="256" y="385"/>
                  </a:lnTo>
                  <a:lnTo>
                    <a:pt x="64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54" name="Freeform 3642"/>
            <p:cNvSpPr>
              <a:spLocks/>
            </p:cNvSpPr>
            <p:nvPr/>
          </p:nvSpPr>
          <p:spPr bwMode="auto">
            <a:xfrm>
              <a:off x="1963" y="3576"/>
              <a:ext cx="205" cy="203"/>
            </a:xfrm>
            <a:custGeom>
              <a:avLst/>
              <a:gdLst>
                <a:gd name="T0" fmla="*/ 0 w 642"/>
                <a:gd name="T1" fmla="*/ 643 h 643"/>
                <a:gd name="T2" fmla="*/ 257 w 642"/>
                <a:gd name="T3" fmla="*/ 385 h 643"/>
                <a:gd name="T4" fmla="*/ 642 w 642"/>
                <a:gd name="T5" fmla="*/ 0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2" h="643">
                  <a:moveTo>
                    <a:pt x="0" y="643"/>
                  </a:moveTo>
                  <a:lnTo>
                    <a:pt x="257" y="385"/>
                  </a:lnTo>
                  <a:lnTo>
                    <a:pt x="64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55" name="Freeform 3643"/>
            <p:cNvSpPr>
              <a:spLocks/>
            </p:cNvSpPr>
            <p:nvPr/>
          </p:nvSpPr>
          <p:spPr bwMode="auto">
            <a:xfrm>
              <a:off x="2054" y="3576"/>
              <a:ext cx="206" cy="203"/>
            </a:xfrm>
            <a:custGeom>
              <a:avLst/>
              <a:gdLst>
                <a:gd name="T0" fmla="*/ 0 w 642"/>
                <a:gd name="T1" fmla="*/ 643 h 643"/>
                <a:gd name="T2" fmla="*/ 256 w 642"/>
                <a:gd name="T3" fmla="*/ 385 h 643"/>
                <a:gd name="T4" fmla="*/ 642 w 642"/>
                <a:gd name="T5" fmla="*/ 0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2" h="643">
                  <a:moveTo>
                    <a:pt x="0" y="643"/>
                  </a:moveTo>
                  <a:lnTo>
                    <a:pt x="256" y="385"/>
                  </a:lnTo>
                  <a:lnTo>
                    <a:pt x="64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56" name="Freeform 3644"/>
            <p:cNvSpPr>
              <a:spLocks/>
            </p:cNvSpPr>
            <p:nvPr/>
          </p:nvSpPr>
          <p:spPr bwMode="auto">
            <a:xfrm>
              <a:off x="2146" y="3576"/>
              <a:ext cx="205" cy="203"/>
            </a:xfrm>
            <a:custGeom>
              <a:avLst/>
              <a:gdLst>
                <a:gd name="T0" fmla="*/ 0 w 642"/>
                <a:gd name="T1" fmla="*/ 643 h 643"/>
                <a:gd name="T2" fmla="*/ 258 w 642"/>
                <a:gd name="T3" fmla="*/ 385 h 643"/>
                <a:gd name="T4" fmla="*/ 642 w 642"/>
                <a:gd name="T5" fmla="*/ 0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2" h="643">
                  <a:moveTo>
                    <a:pt x="0" y="643"/>
                  </a:moveTo>
                  <a:lnTo>
                    <a:pt x="258" y="385"/>
                  </a:lnTo>
                  <a:lnTo>
                    <a:pt x="64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57" name="Freeform 3645"/>
            <p:cNvSpPr>
              <a:spLocks/>
            </p:cNvSpPr>
            <p:nvPr/>
          </p:nvSpPr>
          <p:spPr bwMode="auto">
            <a:xfrm>
              <a:off x="2240" y="3576"/>
              <a:ext cx="203" cy="203"/>
            </a:xfrm>
            <a:custGeom>
              <a:avLst/>
              <a:gdLst>
                <a:gd name="T0" fmla="*/ 0 w 642"/>
                <a:gd name="T1" fmla="*/ 643 h 643"/>
                <a:gd name="T2" fmla="*/ 257 w 642"/>
                <a:gd name="T3" fmla="*/ 385 h 643"/>
                <a:gd name="T4" fmla="*/ 642 w 642"/>
                <a:gd name="T5" fmla="*/ 0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2" h="643">
                  <a:moveTo>
                    <a:pt x="0" y="643"/>
                  </a:moveTo>
                  <a:lnTo>
                    <a:pt x="257" y="385"/>
                  </a:lnTo>
                  <a:lnTo>
                    <a:pt x="64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58" name="Freeform 3646"/>
            <p:cNvSpPr>
              <a:spLocks/>
            </p:cNvSpPr>
            <p:nvPr/>
          </p:nvSpPr>
          <p:spPr bwMode="auto">
            <a:xfrm>
              <a:off x="2331" y="3576"/>
              <a:ext cx="204" cy="203"/>
            </a:xfrm>
            <a:custGeom>
              <a:avLst/>
              <a:gdLst>
                <a:gd name="T0" fmla="*/ 0 w 642"/>
                <a:gd name="T1" fmla="*/ 643 h 643"/>
                <a:gd name="T2" fmla="*/ 258 w 642"/>
                <a:gd name="T3" fmla="*/ 385 h 643"/>
                <a:gd name="T4" fmla="*/ 642 w 642"/>
                <a:gd name="T5" fmla="*/ 0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2" h="643">
                  <a:moveTo>
                    <a:pt x="0" y="643"/>
                  </a:moveTo>
                  <a:lnTo>
                    <a:pt x="258" y="385"/>
                  </a:lnTo>
                  <a:lnTo>
                    <a:pt x="64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59" name="Freeform 3647"/>
            <p:cNvSpPr>
              <a:spLocks/>
            </p:cNvSpPr>
            <p:nvPr/>
          </p:nvSpPr>
          <p:spPr bwMode="auto">
            <a:xfrm>
              <a:off x="2423" y="3618"/>
              <a:ext cx="161" cy="161"/>
            </a:xfrm>
            <a:custGeom>
              <a:avLst/>
              <a:gdLst>
                <a:gd name="T0" fmla="*/ 0 w 506"/>
                <a:gd name="T1" fmla="*/ 506 h 506"/>
                <a:gd name="T2" fmla="*/ 175 w 506"/>
                <a:gd name="T3" fmla="*/ 330 h 506"/>
                <a:gd name="T4" fmla="*/ 506 w 506"/>
                <a:gd name="T5" fmla="*/ 0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6" h="506">
                  <a:moveTo>
                    <a:pt x="0" y="506"/>
                  </a:moveTo>
                  <a:lnTo>
                    <a:pt x="175" y="330"/>
                  </a:lnTo>
                  <a:lnTo>
                    <a:pt x="50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60" name="Line 3648"/>
            <p:cNvSpPr>
              <a:spLocks noChangeShapeType="1"/>
            </p:cNvSpPr>
            <p:nvPr/>
          </p:nvSpPr>
          <p:spPr bwMode="auto">
            <a:xfrm flipV="1">
              <a:off x="2514" y="3701"/>
              <a:ext cx="81" cy="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61" name="Line 3649"/>
            <p:cNvSpPr>
              <a:spLocks noChangeShapeType="1"/>
            </p:cNvSpPr>
            <p:nvPr/>
          </p:nvSpPr>
          <p:spPr bwMode="auto">
            <a:xfrm flipV="1">
              <a:off x="2716" y="3457"/>
              <a:ext cx="29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62" name="Line 3650"/>
            <p:cNvSpPr>
              <a:spLocks noChangeShapeType="1"/>
            </p:cNvSpPr>
            <p:nvPr/>
          </p:nvSpPr>
          <p:spPr bwMode="auto">
            <a:xfrm flipV="1">
              <a:off x="2807" y="3395"/>
              <a:ext cx="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63" name="Line 3651"/>
            <p:cNvSpPr>
              <a:spLocks noChangeShapeType="1"/>
            </p:cNvSpPr>
            <p:nvPr/>
          </p:nvSpPr>
          <p:spPr bwMode="auto">
            <a:xfrm flipV="1">
              <a:off x="2702" y="3536"/>
              <a:ext cx="58" cy="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64" name="Line 3652"/>
            <p:cNvSpPr>
              <a:spLocks noChangeShapeType="1"/>
            </p:cNvSpPr>
            <p:nvPr/>
          </p:nvSpPr>
          <p:spPr bwMode="auto">
            <a:xfrm flipV="1">
              <a:off x="2829" y="3451"/>
              <a:ext cx="14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65" name="Line 3653"/>
            <p:cNvSpPr>
              <a:spLocks noChangeShapeType="1"/>
            </p:cNvSpPr>
            <p:nvPr/>
          </p:nvSpPr>
          <p:spPr bwMode="auto">
            <a:xfrm flipV="1">
              <a:off x="2718" y="3522"/>
              <a:ext cx="147" cy="1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66" name="Line 3654"/>
            <p:cNvSpPr>
              <a:spLocks noChangeShapeType="1"/>
            </p:cNvSpPr>
            <p:nvPr/>
          </p:nvSpPr>
          <p:spPr bwMode="auto">
            <a:xfrm flipV="1">
              <a:off x="2751" y="3609"/>
              <a:ext cx="119" cy="1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67" name="Line 3655"/>
            <p:cNvSpPr>
              <a:spLocks noChangeShapeType="1"/>
            </p:cNvSpPr>
            <p:nvPr/>
          </p:nvSpPr>
          <p:spPr bwMode="auto">
            <a:xfrm flipH="1">
              <a:off x="718" y="2959"/>
              <a:ext cx="5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68" name="Line 3656"/>
            <p:cNvSpPr>
              <a:spLocks noChangeShapeType="1"/>
            </p:cNvSpPr>
            <p:nvPr/>
          </p:nvSpPr>
          <p:spPr bwMode="auto">
            <a:xfrm flipH="1">
              <a:off x="718" y="3779"/>
              <a:ext cx="5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69" name="Line 3657"/>
            <p:cNvSpPr>
              <a:spLocks noChangeShapeType="1"/>
            </p:cNvSpPr>
            <p:nvPr/>
          </p:nvSpPr>
          <p:spPr bwMode="auto">
            <a:xfrm>
              <a:off x="798" y="3062"/>
              <a:ext cx="0" cy="6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70" name="Freeform 3658"/>
            <p:cNvSpPr>
              <a:spLocks/>
            </p:cNvSpPr>
            <p:nvPr/>
          </p:nvSpPr>
          <p:spPr bwMode="auto">
            <a:xfrm>
              <a:off x="783" y="2959"/>
              <a:ext cx="33" cy="103"/>
            </a:xfrm>
            <a:custGeom>
              <a:avLst/>
              <a:gdLst>
                <a:gd name="T0" fmla="*/ 0 w 106"/>
                <a:gd name="T1" fmla="*/ 322 h 322"/>
                <a:gd name="T2" fmla="*/ 106 w 106"/>
                <a:gd name="T3" fmla="*/ 322 h 322"/>
                <a:gd name="T4" fmla="*/ 53 w 106"/>
                <a:gd name="T5" fmla="*/ 0 h 322"/>
                <a:gd name="T6" fmla="*/ 0 w 106"/>
                <a:gd name="T7" fmla="*/ 32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6" h="322">
                  <a:moveTo>
                    <a:pt x="0" y="322"/>
                  </a:moveTo>
                  <a:lnTo>
                    <a:pt x="106" y="322"/>
                  </a:lnTo>
                  <a:lnTo>
                    <a:pt x="53" y="0"/>
                  </a:lnTo>
                  <a:lnTo>
                    <a:pt x="0" y="322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71" name="Freeform 3659"/>
            <p:cNvSpPr>
              <a:spLocks/>
            </p:cNvSpPr>
            <p:nvPr/>
          </p:nvSpPr>
          <p:spPr bwMode="auto">
            <a:xfrm>
              <a:off x="783" y="2959"/>
              <a:ext cx="33" cy="103"/>
            </a:xfrm>
            <a:custGeom>
              <a:avLst/>
              <a:gdLst>
                <a:gd name="T0" fmla="*/ 0 w 106"/>
                <a:gd name="T1" fmla="*/ 322 h 322"/>
                <a:gd name="T2" fmla="*/ 106 w 106"/>
                <a:gd name="T3" fmla="*/ 322 h 322"/>
                <a:gd name="T4" fmla="*/ 53 w 106"/>
                <a:gd name="T5" fmla="*/ 0 h 322"/>
                <a:gd name="T6" fmla="*/ 0 w 106"/>
                <a:gd name="T7" fmla="*/ 32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6" h="322">
                  <a:moveTo>
                    <a:pt x="0" y="322"/>
                  </a:moveTo>
                  <a:lnTo>
                    <a:pt x="106" y="322"/>
                  </a:lnTo>
                  <a:lnTo>
                    <a:pt x="53" y="0"/>
                  </a:lnTo>
                  <a:lnTo>
                    <a:pt x="0" y="322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72" name="Freeform 3660"/>
            <p:cNvSpPr>
              <a:spLocks/>
            </p:cNvSpPr>
            <p:nvPr/>
          </p:nvSpPr>
          <p:spPr bwMode="auto">
            <a:xfrm>
              <a:off x="783" y="3676"/>
              <a:ext cx="33" cy="103"/>
            </a:xfrm>
            <a:custGeom>
              <a:avLst/>
              <a:gdLst>
                <a:gd name="T0" fmla="*/ 0 w 106"/>
                <a:gd name="T1" fmla="*/ 0 h 322"/>
                <a:gd name="T2" fmla="*/ 106 w 106"/>
                <a:gd name="T3" fmla="*/ 0 h 322"/>
                <a:gd name="T4" fmla="*/ 53 w 106"/>
                <a:gd name="T5" fmla="*/ 322 h 322"/>
                <a:gd name="T6" fmla="*/ 0 w 106"/>
                <a:gd name="T7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6" h="322">
                  <a:moveTo>
                    <a:pt x="0" y="0"/>
                  </a:moveTo>
                  <a:lnTo>
                    <a:pt x="106" y="0"/>
                  </a:lnTo>
                  <a:lnTo>
                    <a:pt x="53" y="3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73" name="Freeform 3661"/>
            <p:cNvSpPr>
              <a:spLocks/>
            </p:cNvSpPr>
            <p:nvPr/>
          </p:nvSpPr>
          <p:spPr bwMode="auto">
            <a:xfrm>
              <a:off x="783" y="3676"/>
              <a:ext cx="33" cy="103"/>
            </a:xfrm>
            <a:custGeom>
              <a:avLst/>
              <a:gdLst>
                <a:gd name="T0" fmla="*/ 0 w 106"/>
                <a:gd name="T1" fmla="*/ 0 h 322"/>
                <a:gd name="T2" fmla="*/ 106 w 106"/>
                <a:gd name="T3" fmla="*/ 0 h 322"/>
                <a:gd name="T4" fmla="*/ 53 w 106"/>
                <a:gd name="T5" fmla="*/ 322 h 322"/>
                <a:gd name="T6" fmla="*/ 0 w 106"/>
                <a:gd name="T7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6" h="322">
                  <a:moveTo>
                    <a:pt x="0" y="0"/>
                  </a:moveTo>
                  <a:lnTo>
                    <a:pt x="106" y="0"/>
                  </a:lnTo>
                  <a:lnTo>
                    <a:pt x="53" y="32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74" name="Line 3662"/>
            <p:cNvSpPr>
              <a:spLocks noChangeShapeType="1"/>
            </p:cNvSpPr>
            <p:nvPr/>
          </p:nvSpPr>
          <p:spPr bwMode="auto">
            <a:xfrm>
              <a:off x="676" y="3388"/>
              <a:ext cx="11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75" name="Line 3663"/>
            <p:cNvSpPr>
              <a:spLocks noChangeShapeType="1"/>
            </p:cNvSpPr>
            <p:nvPr/>
          </p:nvSpPr>
          <p:spPr bwMode="auto">
            <a:xfrm>
              <a:off x="613" y="3435"/>
              <a:ext cx="67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76" name="Freeform 3664"/>
            <p:cNvSpPr>
              <a:spLocks/>
            </p:cNvSpPr>
            <p:nvPr/>
          </p:nvSpPr>
          <p:spPr bwMode="auto">
            <a:xfrm>
              <a:off x="680" y="3379"/>
              <a:ext cx="96" cy="56"/>
            </a:xfrm>
            <a:custGeom>
              <a:avLst/>
              <a:gdLst>
                <a:gd name="T0" fmla="*/ 0 w 297"/>
                <a:gd name="T1" fmla="*/ 179 h 179"/>
                <a:gd name="T2" fmla="*/ 297 w 297"/>
                <a:gd name="T3" fmla="*/ 72 h 179"/>
                <a:gd name="T4" fmla="*/ 297 w 297"/>
                <a:gd name="T5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7" h="179">
                  <a:moveTo>
                    <a:pt x="0" y="179"/>
                  </a:moveTo>
                  <a:lnTo>
                    <a:pt x="297" y="72"/>
                  </a:lnTo>
                  <a:lnTo>
                    <a:pt x="29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77" name="Freeform 3665"/>
            <p:cNvSpPr>
              <a:spLocks/>
            </p:cNvSpPr>
            <p:nvPr/>
          </p:nvSpPr>
          <p:spPr bwMode="auto">
            <a:xfrm>
              <a:off x="680" y="3437"/>
              <a:ext cx="103" cy="49"/>
            </a:xfrm>
            <a:custGeom>
              <a:avLst/>
              <a:gdLst>
                <a:gd name="T0" fmla="*/ 0 w 320"/>
                <a:gd name="T1" fmla="*/ 0 h 149"/>
                <a:gd name="T2" fmla="*/ 107 w 320"/>
                <a:gd name="T3" fmla="*/ 24 h 149"/>
                <a:gd name="T4" fmla="*/ 225 w 320"/>
                <a:gd name="T5" fmla="*/ 72 h 149"/>
                <a:gd name="T6" fmla="*/ 320 w 320"/>
                <a:gd name="T7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0" h="149">
                  <a:moveTo>
                    <a:pt x="0" y="0"/>
                  </a:moveTo>
                  <a:lnTo>
                    <a:pt x="107" y="24"/>
                  </a:lnTo>
                  <a:lnTo>
                    <a:pt x="225" y="72"/>
                  </a:lnTo>
                  <a:lnTo>
                    <a:pt x="320" y="14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78" name="Line 3666"/>
            <p:cNvSpPr>
              <a:spLocks noChangeShapeType="1"/>
            </p:cNvSpPr>
            <p:nvPr/>
          </p:nvSpPr>
          <p:spPr bwMode="auto">
            <a:xfrm flipH="1" flipV="1">
              <a:off x="617" y="3330"/>
              <a:ext cx="59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79" name="Freeform 3667"/>
            <p:cNvSpPr>
              <a:spLocks/>
            </p:cNvSpPr>
            <p:nvPr/>
          </p:nvSpPr>
          <p:spPr bwMode="auto">
            <a:xfrm>
              <a:off x="684" y="3337"/>
              <a:ext cx="94" cy="22"/>
            </a:xfrm>
            <a:custGeom>
              <a:avLst/>
              <a:gdLst>
                <a:gd name="T0" fmla="*/ 102 w 292"/>
                <a:gd name="T1" fmla="*/ 71 h 71"/>
                <a:gd name="T2" fmla="*/ 0 w 292"/>
                <a:gd name="T3" fmla="*/ 0 h 71"/>
                <a:gd name="T4" fmla="*/ 292 w 292"/>
                <a:gd name="T5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2" h="71">
                  <a:moveTo>
                    <a:pt x="102" y="71"/>
                  </a:moveTo>
                  <a:lnTo>
                    <a:pt x="0" y="0"/>
                  </a:lnTo>
                  <a:lnTo>
                    <a:pt x="29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80" name="Line 3668"/>
            <p:cNvSpPr>
              <a:spLocks noChangeShapeType="1"/>
            </p:cNvSpPr>
            <p:nvPr/>
          </p:nvSpPr>
          <p:spPr bwMode="auto">
            <a:xfrm flipH="1" flipV="1">
              <a:off x="658" y="3326"/>
              <a:ext cx="26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81" name="Freeform 3669"/>
            <p:cNvSpPr>
              <a:spLocks/>
            </p:cNvSpPr>
            <p:nvPr/>
          </p:nvSpPr>
          <p:spPr bwMode="auto">
            <a:xfrm>
              <a:off x="617" y="3274"/>
              <a:ext cx="74" cy="52"/>
            </a:xfrm>
            <a:custGeom>
              <a:avLst/>
              <a:gdLst>
                <a:gd name="T0" fmla="*/ 0 w 227"/>
                <a:gd name="T1" fmla="*/ 0 h 160"/>
                <a:gd name="T2" fmla="*/ 125 w 227"/>
                <a:gd name="T3" fmla="*/ 60 h 160"/>
                <a:gd name="T4" fmla="*/ 227 w 227"/>
                <a:gd name="T5" fmla="*/ 16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7" h="160">
                  <a:moveTo>
                    <a:pt x="0" y="0"/>
                  </a:moveTo>
                  <a:lnTo>
                    <a:pt x="125" y="60"/>
                  </a:lnTo>
                  <a:lnTo>
                    <a:pt x="227" y="16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82" name="Line 3670"/>
            <p:cNvSpPr>
              <a:spLocks noChangeShapeType="1"/>
            </p:cNvSpPr>
            <p:nvPr/>
          </p:nvSpPr>
          <p:spPr bwMode="auto">
            <a:xfrm flipH="1" flipV="1">
              <a:off x="624" y="3279"/>
              <a:ext cx="9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83" name="Line 3671"/>
            <p:cNvSpPr>
              <a:spLocks noChangeShapeType="1"/>
            </p:cNvSpPr>
            <p:nvPr/>
          </p:nvSpPr>
          <p:spPr bwMode="auto">
            <a:xfrm flipH="1">
              <a:off x="658" y="3261"/>
              <a:ext cx="29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84" name="Line 3672"/>
            <p:cNvSpPr>
              <a:spLocks noChangeShapeType="1"/>
            </p:cNvSpPr>
            <p:nvPr/>
          </p:nvSpPr>
          <p:spPr bwMode="auto">
            <a:xfrm flipH="1" flipV="1">
              <a:off x="698" y="3270"/>
              <a:ext cx="7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85" name="Line 3673"/>
            <p:cNvSpPr>
              <a:spLocks noChangeShapeType="1"/>
            </p:cNvSpPr>
            <p:nvPr/>
          </p:nvSpPr>
          <p:spPr bwMode="auto">
            <a:xfrm>
              <a:off x="749" y="3254"/>
              <a:ext cx="9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86" name="Line 3674"/>
            <p:cNvSpPr>
              <a:spLocks noChangeShapeType="1"/>
            </p:cNvSpPr>
            <p:nvPr/>
          </p:nvSpPr>
          <p:spPr bwMode="auto">
            <a:xfrm flipH="1">
              <a:off x="702" y="3294"/>
              <a:ext cx="5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87" name="Line 3675"/>
            <p:cNvSpPr>
              <a:spLocks noChangeShapeType="1"/>
            </p:cNvSpPr>
            <p:nvPr/>
          </p:nvSpPr>
          <p:spPr bwMode="auto">
            <a:xfrm flipH="1">
              <a:off x="950" y="3042"/>
              <a:ext cx="25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88" name="Line 3676"/>
            <p:cNvSpPr>
              <a:spLocks noChangeShapeType="1"/>
            </p:cNvSpPr>
            <p:nvPr/>
          </p:nvSpPr>
          <p:spPr bwMode="auto">
            <a:xfrm flipH="1">
              <a:off x="950" y="3699"/>
              <a:ext cx="25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89" name="Line 3677"/>
            <p:cNvSpPr>
              <a:spLocks noChangeShapeType="1"/>
            </p:cNvSpPr>
            <p:nvPr/>
          </p:nvSpPr>
          <p:spPr bwMode="auto">
            <a:xfrm>
              <a:off x="1031" y="3145"/>
              <a:ext cx="0" cy="4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90" name="Freeform 3678"/>
            <p:cNvSpPr>
              <a:spLocks/>
            </p:cNvSpPr>
            <p:nvPr/>
          </p:nvSpPr>
          <p:spPr bwMode="auto">
            <a:xfrm>
              <a:off x="1015" y="3042"/>
              <a:ext cx="34" cy="103"/>
            </a:xfrm>
            <a:custGeom>
              <a:avLst/>
              <a:gdLst>
                <a:gd name="T0" fmla="*/ 0 w 108"/>
                <a:gd name="T1" fmla="*/ 322 h 322"/>
                <a:gd name="T2" fmla="*/ 108 w 108"/>
                <a:gd name="T3" fmla="*/ 322 h 322"/>
                <a:gd name="T4" fmla="*/ 53 w 108"/>
                <a:gd name="T5" fmla="*/ 0 h 322"/>
                <a:gd name="T6" fmla="*/ 0 w 108"/>
                <a:gd name="T7" fmla="*/ 32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8" h="322">
                  <a:moveTo>
                    <a:pt x="0" y="322"/>
                  </a:moveTo>
                  <a:lnTo>
                    <a:pt x="108" y="322"/>
                  </a:lnTo>
                  <a:lnTo>
                    <a:pt x="53" y="0"/>
                  </a:lnTo>
                  <a:lnTo>
                    <a:pt x="0" y="322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91" name="Freeform 3679"/>
            <p:cNvSpPr>
              <a:spLocks/>
            </p:cNvSpPr>
            <p:nvPr/>
          </p:nvSpPr>
          <p:spPr bwMode="auto">
            <a:xfrm>
              <a:off x="1015" y="3042"/>
              <a:ext cx="34" cy="103"/>
            </a:xfrm>
            <a:custGeom>
              <a:avLst/>
              <a:gdLst>
                <a:gd name="T0" fmla="*/ 0 w 108"/>
                <a:gd name="T1" fmla="*/ 322 h 322"/>
                <a:gd name="T2" fmla="*/ 108 w 108"/>
                <a:gd name="T3" fmla="*/ 322 h 322"/>
                <a:gd name="T4" fmla="*/ 53 w 108"/>
                <a:gd name="T5" fmla="*/ 0 h 322"/>
                <a:gd name="T6" fmla="*/ 0 w 108"/>
                <a:gd name="T7" fmla="*/ 32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8" h="322">
                  <a:moveTo>
                    <a:pt x="0" y="322"/>
                  </a:moveTo>
                  <a:lnTo>
                    <a:pt x="108" y="322"/>
                  </a:lnTo>
                  <a:lnTo>
                    <a:pt x="53" y="0"/>
                  </a:lnTo>
                  <a:lnTo>
                    <a:pt x="0" y="322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92" name="Freeform 3680"/>
            <p:cNvSpPr>
              <a:spLocks/>
            </p:cNvSpPr>
            <p:nvPr/>
          </p:nvSpPr>
          <p:spPr bwMode="auto">
            <a:xfrm>
              <a:off x="1015" y="3596"/>
              <a:ext cx="34" cy="103"/>
            </a:xfrm>
            <a:custGeom>
              <a:avLst/>
              <a:gdLst>
                <a:gd name="T0" fmla="*/ 0 w 108"/>
                <a:gd name="T1" fmla="*/ 0 h 321"/>
                <a:gd name="T2" fmla="*/ 108 w 108"/>
                <a:gd name="T3" fmla="*/ 0 h 321"/>
                <a:gd name="T4" fmla="*/ 53 w 108"/>
                <a:gd name="T5" fmla="*/ 321 h 321"/>
                <a:gd name="T6" fmla="*/ 0 w 108"/>
                <a:gd name="T7" fmla="*/ 0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8" h="321">
                  <a:moveTo>
                    <a:pt x="0" y="0"/>
                  </a:moveTo>
                  <a:lnTo>
                    <a:pt x="108" y="0"/>
                  </a:lnTo>
                  <a:lnTo>
                    <a:pt x="53" y="3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93" name="Freeform 3681"/>
            <p:cNvSpPr>
              <a:spLocks/>
            </p:cNvSpPr>
            <p:nvPr/>
          </p:nvSpPr>
          <p:spPr bwMode="auto">
            <a:xfrm>
              <a:off x="1015" y="3596"/>
              <a:ext cx="34" cy="103"/>
            </a:xfrm>
            <a:custGeom>
              <a:avLst/>
              <a:gdLst>
                <a:gd name="T0" fmla="*/ 0 w 108"/>
                <a:gd name="T1" fmla="*/ 0 h 321"/>
                <a:gd name="T2" fmla="*/ 108 w 108"/>
                <a:gd name="T3" fmla="*/ 0 h 321"/>
                <a:gd name="T4" fmla="*/ 53 w 108"/>
                <a:gd name="T5" fmla="*/ 321 h 321"/>
                <a:gd name="T6" fmla="*/ 0 w 108"/>
                <a:gd name="T7" fmla="*/ 0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8" h="321">
                  <a:moveTo>
                    <a:pt x="0" y="0"/>
                  </a:moveTo>
                  <a:lnTo>
                    <a:pt x="108" y="0"/>
                  </a:lnTo>
                  <a:lnTo>
                    <a:pt x="53" y="32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94" name="Freeform 3682"/>
            <p:cNvSpPr>
              <a:spLocks/>
            </p:cNvSpPr>
            <p:nvPr/>
          </p:nvSpPr>
          <p:spPr bwMode="auto">
            <a:xfrm>
              <a:off x="848" y="3431"/>
              <a:ext cx="167" cy="22"/>
            </a:xfrm>
            <a:custGeom>
              <a:avLst/>
              <a:gdLst>
                <a:gd name="T0" fmla="*/ 0 w 524"/>
                <a:gd name="T1" fmla="*/ 0 h 65"/>
                <a:gd name="T2" fmla="*/ 464 w 524"/>
                <a:gd name="T3" fmla="*/ 0 h 65"/>
                <a:gd name="T4" fmla="*/ 524 w 524"/>
                <a:gd name="T5" fmla="*/ 5 h 65"/>
                <a:gd name="T6" fmla="*/ 427 w 524"/>
                <a:gd name="T7" fmla="*/ 6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4" h="65">
                  <a:moveTo>
                    <a:pt x="0" y="0"/>
                  </a:moveTo>
                  <a:lnTo>
                    <a:pt x="464" y="0"/>
                  </a:lnTo>
                  <a:lnTo>
                    <a:pt x="524" y="5"/>
                  </a:lnTo>
                  <a:lnTo>
                    <a:pt x="427" y="6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95" name="Line 3683"/>
            <p:cNvSpPr>
              <a:spLocks noChangeShapeType="1"/>
            </p:cNvSpPr>
            <p:nvPr/>
          </p:nvSpPr>
          <p:spPr bwMode="auto">
            <a:xfrm>
              <a:off x="892" y="3455"/>
              <a:ext cx="83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96" name="Line 3684"/>
            <p:cNvSpPr>
              <a:spLocks noChangeShapeType="1"/>
            </p:cNvSpPr>
            <p:nvPr/>
          </p:nvSpPr>
          <p:spPr bwMode="auto">
            <a:xfrm flipV="1">
              <a:off x="892" y="3384"/>
              <a:ext cx="72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97" name="Line 3685"/>
            <p:cNvSpPr>
              <a:spLocks noChangeShapeType="1"/>
            </p:cNvSpPr>
            <p:nvPr/>
          </p:nvSpPr>
          <p:spPr bwMode="auto">
            <a:xfrm flipH="1" flipV="1">
              <a:off x="850" y="3328"/>
              <a:ext cx="56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98" name="Freeform 3686"/>
            <p:cNvSpPr>
              <a:spLocks/>
            </p:cNvSpPr>
            <p:nvPr/>
          </p:nvSpPr>
          <p:spPr bwMode="auto">
            <a:xfrm>
              <a:off x="917" y="3337"/>
              <a:ext cx="91" cy="22"/>
            </a:xfrm>
            <a:custGeom>
              <a:avLst/>
              <a:gdLst>
                <a:gd name="T0" fmla="*/ 101 w 291"/>
                <a:gd name="T1" fmla="*/ 71 h 71"/>
                <a:gd name="T2" fmla="*/ 0 w 291"/>
                <a:gd name="T3" fmla="*/ 0 h 71"/>
                <a:gd name="T4" fmla="*/ 291 w 291"/>
                <a:gd name="T5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1" h="71">
                  <a:moveTo>
                    <a:pt x="101" y="71"/>
                  </a:moveTo>
                  <a:lnTo>
                    <a:pt x="0" y="0"/>
                  </a:lnTo>
                  <a:lnTo>
                    <a:pt x="29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199" name="Line 3687"/>
            <p:cNvSpPr>
              <a:spLocks noChangeShapeType="1"/>
            </p:cNvSpPr>
            <p:nvPr/>
          </p:nvSpPr>
          <p:spPr bwMode="auto">
            <a:xfrm flipH="1" flipV="1">
              <a:off x="890" y="3326"/>
              <a:ext cx="27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00" name="Freeform 3688"/>
            <p:cNvSpPr>
              <a:spLocks/>
            </p:cNvSpPr>
            <p:nvPr/>
          </p:nvSpPr>
          <p:spPr bwMode="auto">
            <a:xfrm>
              <a:off x="850" y="3274"/>
              <a:ext cx="71" cy="52"/>
            </a:xfrm>
            <a:custGeom>
              <a:avLst/>
              <a:gdLst>
                <a:gd name="T0" fmla="*/ 0 w 227"/>
                <a:gd name="T1" fmla="*/ 0 h 161"/>
                <a:gd name="T2" fmla="*/ 125 w 227"/>
                <a:gd name="T3" fmla="*/ 59 h 161"/>
                <a:gd name="T4" fmla="*/ 227 w 227"/>
                <a:gd name="T5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7" h="161">
                  <a:moveTo>
                    <a:pt x="0" y="0"/>
                  </a:moveTo>
                  <a:lnTo>
                    <a:pt x="125" y="59"/>
                  </a:lnTo>
                  <a:lnTo>
                    <a:pt x="227" y="16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01" name="Line 3689"/>
            <p:cNvSpPr>
              <a:spLocks noChangeShapeType="1"/>
            </p:cNvSpPr>
            <p:nvPr/>
          </p:nvSpPr>
          <p:spPr bwMode="auto">
            <a:xfrm flipH="1" flipV="1">
              <a:off x="856" y="3276"/>
              <a:ext cx="9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02" name="Line 3690"/>
            <p:cNvSpPr>
              <a:spLocks noChangeShapeType="1"/>
            </p:cNvSpPr>
            <p:nvPr/>
          </p:nvSpPr>
          <p:spPr bwMode="auto">
            <a:xfrm flipH="1">
              <a:off x="890" y="3261"/>
              <a:ext cx="29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03" name="Line 3691"/>
            <p:cNvSpPr>
              <a:spLocks noChangeShapeType="1"/>
            </p:cNvSpPr>
            <p:nvPr/>
          </p:nvSpPr>
          <p:spPr bwMode="auto">
            <a:xfrm flipH="1" flipV="1">
              <a:off x="930" y="3267"/>
              <a:ext cx="7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04" name="Line 3692"/>
            <p:cNvSpPr>
              <a:spLocks noChangeShapeType="1"/>
            </p:cNvSpPr>
            <p:nvPr/>
          </p:nvSpPr>
          <p:spPr bwMode="auto">
            <a:xfrm>
              <a:off x="982" y="3252"/>
              <a:ext cx="9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05" name="Line 3693"/>
            <p:cNvSpPr>
              <a:spLocks noChangeShapeType="1"/>
            </p:cNvSpPr>
            <p:nvPr/>
          </p:nvSpPr>
          <p:spPr bwMode="auto">
            <a:xfrm flipH="1">
              <a:off x="932" y="3292"/>
              <a:ext cx="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24206" name="Group 3694"/>
          <p:cNvGrpSpPr>
            <a:grpSpLocks/>
          </p:cNvGrpSpPr>
          <p:nvPr/>
        </p:nvGrpSpPr>
        <p:grpSpPr bwMode="auto">
          <a:xfrm>
            <a:off x="2182813" y="5999163"/>
            <a:ext cx="2195512" cy="723900"/>
            <a:chOff x="1375" y="3779"/>
            <a:chExt cx="1383" cy="456"/>
          </a:xfrm>
        </p:grpSpPr>
        <p:sp>
          <p:nvSpPr>
            <p:cNvPr id="324207" name="Line 3695"/>
            <p:cNvSpPr>
              <a:spLocks noChangeShapeType="1"/>
            </p:cNvSpPr>
            <p:nvPr/>
          </p:nvSpPr>
          <p:spPr bwMode="auto">
            <a:xfrm>
              <a:off x="2479" y="3779"/>
              <a:ext cx="279" cy="4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08" name="Line 3696"/>
            <p:cNvSpPr>
              <a:spLocks noChangeShapeType="1"/>
            </p:cNvSpPr>
            <p:nvPr/>
          </p:nvSpPr>
          <p:spPr bwMode="auto">
            <a:xfrm flipH="1">
              <a:off x="1375" y="4235"/>
              <a:ext cx="138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09" name="Line 3697"/>
            <p:cNvSpPr>
              <a:spLocks noChangeShapeType="1"/>
            </p:cNvSpPr>
            <p:nvPr/>
          </p:nvSpPr>
          <p:spPr bwMode="auto">
            <a:xfrm>
              <a:off x="1507" y="4170"/>
              <a:ext cx="20" cy="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10" name="Line 3698"/>
            <p:cNvSpPr>
              <a:spLocks noChangeShapeType="1"/>
            </p:cNvSpPr>
            <p:nvPr/>
          </p:nvSpPr>
          <p:spPr bwMode="auto">
            <a:xfrm flipH="1">
              <a:off x="1453" y="4170"/>
              <a:ext cx="31" cy="4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11" name="Freeform 3699"/>
            <p:cNvSpPr>
              <a:spLocks/>
            </p:cNvSpPr>
            <p:nvPr/>
          </p:nvSpPr>
          <p:spPr bwMode="auto">
            <a:xfrm>
              <a:off x="1482" y="4157"/>
              <a:ext cx="16" cy="58"/>
            </a:xfrm>
            <a:custGeom>
              <a:avLst/>
              <a:gdLst>
                <a:gd name="T0" fmla="*/ 48 w 48"/>
                <a:gd name="T1" fmla="*/ 0 h 185"/>
                <a:gd name="T2" fmla="*/ 48 w 48"/>
                <a:gd name="T3" fmla="*/ 185 h 185"/>
                <a:gd name="T4" fmla="*/ 0 w 48"/>
                <a:gd name="T5" fmla="*/ 125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8" h="185">
                  <a:moveTo>
                    <a:pt x="48" y="0"/>
                  </a:moveTo>
                  <a:lnTo>
                    <a:pt x="48" y="185"/>
                  </a:lnTo>
                  <a:lnTo>
                    <a:pt x="0" y="12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12" name="Line 3700"/>
            <p:cNvSpPr>
              <a:spLocks noChangeShapeType="1"/>
            </p:cNvSpPr>
            <p:nvPr/>
          </p:nvSpPr>
          <p:spPr bwMode="auto">
            <a:xfrm>
              <a:off x="1509" y="4139"/>
              <a:ext cx="11" cy="2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13" name="Line 3701"/>
            <p:cNvSpPr>
              <a:spLocks noChangeShapeType="1"/>
            </p:cNvSpPr>
            <p:nvPr/>
          </p:nvSpPr>
          <p:spPr bwMode="auto">
            <a:xfrm flipV="1">
              <a:off x="1469" y="4155"/>
              <a:ext cx="47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14" name="Line 3702"/>
            <p:cNvSpPr>
              <a:spLocks noChangeShapeType="1"/>
            </p:cNvSpPr>
            <p:nvPr/>
          </p:nvSpPr>
          <p:spPr bwMode="auto">
            <a:xfrm flipH="1">
              <a:off x="1475" y="4119"/>
              <a:ext cx="38" cy="4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15" name="Line 3703"/>
            <p:cNvSpPr>
              <a:spLocks noChangeShapeType="1"/>
            </p:cNvSpPr>
            <p:nvPr/>
          </p:nvSpPr>
          <p:spPr bwMode="auto">
            <a:xfrm flipV="1">
              <a:off x="1471" y="4132"/>
              <a:ext cx="31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16" name="Line 3704"/>
            <p:cNvSpPr>
              <a:spLocks noChangeShapeType="1"/>
            </p:cNvSpPr>
            <p:nvPr/>
          </p:nvSpPr>
          <p:spPr bwMode="auto">
            <a:xfrm flipH="1">
              <a:off x="1478" y="4110"/>
              <a:ext cx="20" cy="2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17" name="Line 3705"/>
            <p:cNvSpPr>
              <a:spLocks noChangeShapeType="1"/>
            </p:cNvSpPr>
            <p:nvPr/>
          </p:nvSpPr>
          <p:spPr bwMode="auto">
            <a:xfrm>
              <a:off x="1493" y="4058"/>
              <a:ext cx="0" cy="4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18" name="Line 3706"/>
            <p:cNvSpPr>
              <a:spLocks noChangeShapeType="1"/>
            </p:cNvSpPr>
            <p:nvPr/>
          </p:nvSpPr>
          <p:spPr bwMode="auto">
            <a:xfrm flipV="1">
              <a:off x="1475" y="4081"/>
              <a:ext cx="32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19" name="Line 3707"/>
            <p:cNvSpPr>
              <a:spLocks noChangeShapeType="1"/>
            </p:cNvSpPr>
            <p:nvPr/>
          </p:nvSpPr>
          <p:spPr bwMode="auto">
            <a:xfrm flipH="1">
              <a:off x="1473" y="4101"/>
              <a:ext cx="43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20" name="Line 3708"/>
            <p:cNvSpPr>
              <a:spLocks noChangeShapeType="1"/>
            </p:cNvSpPr>
            <p:nvPr/>
          </p:nvSpPr>
          <p:spPr bwMode="auto">
            <a:xfrm flipH="1">
              <a:off x="1513" y="4050"/>
              <a:ext cx="3" cy="5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21" name="Line 3709"/>
            <p:cNvSpPr>
              <a:spLocks noChangeShapeType="1"/>
            </p:cNvSpPr>
            <p:nvPr/>
          </p:nvSpPr>
          <p:spPr bwMode="auto">
            <a:xfrm flipV="1">
              <a:off x="1471" y="4056"/>
              <a:ext cx="45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22" name="Line 3710"/>
            <p:cNvSpPr>
              <a:spLocks noChangeShapeType="1"/>
            </p:cNvSpPr>
            <p:nvPr/>
          </p:nvSpPr>
          <p:spPr bwMode="auto">
            <a:xfrm>
              <a:off x="1471" y="4050"/>
              <a:ext cx="2" cy="6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23" name="Line 3711"/>
            <p:cNvSpPr>
              <a:spLocks noChangeShapeType="1"/>
            </p:cNvSpPr>
            <p:nvPr/>
          </p:nvSpPr>
          <p:spPr bwMode="auto">
            <a:xfrm flipV="1">
              <a:off x="1424" y="4163"/>
              <a:ext cx="36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24" name="Line 3712"/>
            <p:cNvSpPr>
              <a:spLocks noChangeShapeType="1"/>
            </p:cNvSpPr>
            <p:nvPr/>
          </p:nvSpPr>
          <p:spPr bwMode="auto">
            <a:xfrm>
              <a:off x="1455" y="4150"/>
              <a:ext cx="9" cy="2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25" name="Line 3713"/>
            <p:cNvSpPr>
              <a:spLocks noChangeShapeType="1"/>
            </p:cNvSpPr>
            <p:nvPr/>
          </p:nvSpPr>
          <p:spPr bwMode="auto">
            <a:xfrm>
              <a:off x="1444" y="4050"/>
              <a:ext cx="0" cy="12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26" name="Line 3714"/>
            <p:cNvSpPr>
              <a:spLocks noChangeShapeType="1"/>
            </p:cNvSpPr>
            <p:nvPr/>
          </p:nvSpPr>
          <p:spPr bwMode="auto">
            <a:xfrm flipH="1">
              <a:off x="1431" y="4128"/>
              <a:ext cx="31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27" name="Line 3715"/>
            <p:cNvSpPr>
              <a:spLocks noChangeShapeType="1"/>
            </p:cNvSpPr>
            <p:nvPr/>
          </p:nvSpPr>
          <p:spPr bwMode="auto">
            <a:xfrm flipH="1">
              <a:off x="1458" y="4085"/>
              <a:ext cx="4" cy="4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28" name="Line 3716"/>
            <p:cNvSpPr>
              <a:spLocks noChangeShapeType="1"/>
            </p:cNvSpPr>
            <p:nvPr/>
          </p:nvSpPr>
          <p:spPr bwMode="auto">
            <a:xfrm flipV="1">
              <a:off x="1431" y="4092"/>
              <a:ext cx="29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29" name="Line 3717"/>
            <p:cNvSpPr>
              <a:spLocks noChangeShapeType="1"/>
            </p:cNvSpPr>
            <p:nvPr/>
          </p:nvSpPr>
          <p:spPr bwMode="auto">
            <a:xfrm>
              <a:off x="1431" y="4085"/>
              <a:ext cx="0" cy="6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30" name="Line 3718"/>
            <p:cNvSpPr>
              <a:spLocks noChangeShapeType="1"/>
            </p:cNvSpPr>
            <p:nvPr/>
          </p:nvSpPr>
          <p:spPr bwMode="auto">
            <a:xfrm flipH="1">
              <a:off x="1556" y="4054"/>
              <a:ext cx="22" cy="6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31" name="Line 3719"/>
            <p:cNvSpPr>
              <a:spLocks noChangeShapeType="1"/>
            </p:cNvSpPr>
            <p:nvPr/>
          </p:nvSpPr>
          <p:spPr bwMode="auto">
            <a:xfrm flipV="1">
              <a:off x="1551" y="4175"/>
              <a:ext cx="41" cy="2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32" name="Line 3720"/>
            <p:cNvSpPr>
              <a:spLocks noChangeShapeType="1"/>
            </p:cNvSpPr>
            <p:nvPr/>
          </p:nvSpPr>
          <p:spPr bwMode="auto">
            <a:xfrm flipV="1">
              <a:off x="1556" y="4146"/>
              <a:ext cx="36" cy="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33" name="Line 3721"/>
            <p:cNvSpPr>
              <a:spLocks noChangeShapeType="1"/>
            </p:cNvSpPr>
            <p:nvPr/>
          </p:nvSpPr>
          <p:spPr bwMode="auto">
            <a:xfrm flipH="1">
              <a:off x="1560" y="4094"/>
              <a:ext cx="32" cy="6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34" name="Line 3722"/>
            <p:cNvSpPr>
              <a:spLocks noChangeShapeType="1"/>
            </p:cNvSpPr>
            <p:nvPr/>
          </p:nvSpPr>
          <p:spPr bwMode="auto">
            <a:xfrm flipV="1">
              <a:off x="1551" y="4105"/>
              <a:ext cx="32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35" name="Line 3723"/>
            <p:cNvSpPr>
              <a:spLocks noChangeShapeType="1"/>
            </p:cNvSpPr>
            <p:nvPr/>
          </p:nvSpPr>
          <p:spPr bwMode="auto">
            <a:xfrm>
              <a:off x="1621" y="4054"/>
              <a:ext cx="6" cy="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36" name="Line 3724"/>
            <p:cNvSpPr>
              <a:spLocks noChangeShapeType="1"/>
            </p:cNvSpPr>
            <p:nvPr/>
          </p:nvSpPr>
          <p:spPr bwMode="auto">
            <a:xfrm flipV="1">
              <a:off x="1598" y="4099"/>
              <a:ext cx="56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37" name="Freeform 3725"/>
            <p:cNvSpPr>
              <a:spLocks/>
            </p:cNvSpPr>
            <p:nvPr/>
          </p:nvSpPr>
          <p:spPr bwMode="auto">
            <a:xfrm>
              <a:off x="1605" y="4121"/>
              <a:ext cx="49" cy="92"/>
            </a:xfrm>
            <a:custGeom>
              <a:avLst/>
              <a:gdLst>
                <a:gd name="T0" fmla="*/ 0 w 149"/>
                <a:gd name="T1" fmla="*/ 0 h 291"/>
                <a:gd name="T2" fmla="*/ 107 w 149"/>
                <a:gd name="T3" fmla="*/ 291 h 291"/>
                <a:gd name="T4" fmla="*/ 149 w 149"/>
                <a:gd name="T5" fmla="*/ 291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9" h="291">
                  <a:moveTo>
                    <a:pt x="0" y="0"/>
                  </a:moveTo>
                  <a:lnTo>
                    <a:pt x="107" y="291"/>
                  </a:lnTo>
                  <a:lnTo>
                    <a:pt x="149" y="29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38" name="Freeform 3726"/>
            <p:cNvSpPr>
              <a:spLocks/>
            </p:cNvSpPr>
            <p:nvPr/>
          </p:nvSpPr>
          <p:spPr bwMode="auto">
            <a:xfrm>
              <a:off x="1578" y="4110"/>
              <a:ext cx="61" cy="105"/>
            </a:xfrm>
            <a:custGeom>
              <a:avLst/>
              <a:gdLst>
                <a:gd name="T0" fmla="*/ 192 w 192"/>
                <a:gd name="T1" fmla="*/ 0 h 333"/>
                <a:gd name="T2" fmla="*/ 137 w 192"/>
                <a:gd name="T3" fmla="*/ 166 h 333"/>
                <a:gd name="T4" fmla="*/ 84 w 192"/>
                <a:gd name="T5" fmla="*/ 255 h 333"/>
                <a:gd name="T6" fmla="*/ 0 w 192"/>
                <a:gd name="T7" fmla="*/ 333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2" h="333">
                  <a:moveTo>
                    <a:pt x="192" y="0"/>
                  </a:moveTo>
                  <a:lnTo>
                    <a:pt x="137" y="166"/>
                  </a:lnTo>
                  <a:lnTo>
                    <a:pt x="84" y="255"/>
                  </a:lnTo>
                  <a:lnTo>
                    <a:pt x="0" y="33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39" name="Line 3727"/>
            <p:cNvSpPr>
              <a:spLocks noChangeShapeType="1"/>
            </p:cNvSpPr>
            <p:nvPr/>
          </p:nvSpPr>
          <p:spPr bwMode="auto">
            <a:xfrm flipH="1">
              <a:off x="1674" y="4134"/>
              <a:ext cx="36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40" name="Line 3728"/>
            <p:cNvSpPr>
              <a:spLocks noChangeShapeType="1"/>
            </p:cNvSpPr>
            <p:nvPr/>
          </p:nvSpPr>
          <p:spPr bwMode="auto">
            <a:xfrm flipH="1">
              <a:off x="1679" y="4081"/>
              <a:ext cx="29" cy="6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41" name="Line 3729"/>
            <p:cNvSpPr>
              <a:spLocks noChangeShapeType="1"/>
            </p:cNvSpPr>
            <p:nvPr/>
          </p:nvSpPr>
          <p:spPr bwMode="auto">
            <a:xfrm flipV="1">
              <a:off x="1670" y="4096"/>
              <a:ext cx="29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42" name="Line 3730"/>
            <p:cNvSpPr>
              <a:spLocks noChangeShapeType="1"/>
            </p:cNvSpPr>
            <p:nvPr/>
          </p:nvSpPr>
          <p:spPr bwMode="auto">
            <a:xfrm flipV="1">
              <a:off x="1674" y="4168"/>
              <a:ext cx="38" cy="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43" name="Line 3731"/>
            <p:cNvSpPr>
              <a:spLocks noChangeShapeType="1"/>
            </p:cNvSpPr>
            <p:nvPr/>
          </p:nvSpPr>
          <p:spPr bwMode="auto">
            <a:xfrm flipH="1">
              <a:off x="1674" y="4047"/>
              <a:ext cx="23" cy="5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44" name="Line 3732"/>
            <p:cNvSpPr>
              <a:spLocks noChangeShapeType="1"/>
            </p:cNvSpPr>
            <p:nvPr/>
          </p:nvSpPr>
          <p:spPr bwMode="auto">
            <a:xfrm flipV="1">
              <a:off x="1730" y="4074"/>
              <a:ext cx="27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45" name="Freeform 3733"/>
            <p:cNvSpPr>
              <a:spLocks/>
            </p:cNvSpPr>
            <p:nvPr/>
          </p:nvSpPr>
          <p:spPr bwMode="auto">
            <a:xfrm>
              <a:off x="1706" y="4072"/>
              <a:ext cx="53" cy="91"/>
            </a:xfrm>
            <a:custGeom>
              <a:avLst/>
              <a:gdLst>
                <a:gd name="T0" fmla="*/ 174 w 174"/>
                <a:gd name="T1" fmla="*/ 0 h 292"/>
                <a:gd name="T2" fmla="*/ 120 w 174"/>
                <a:gd name="T3" fmla="*/ 142 h 292"/>
                <a:gd name="T4" fmla="*/ 0 w 174"/>
                <a:gd name="T5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4" h="292">
                  <a:moveTo>
                    <a:pt x="174" y="0"/>
                  </a:moveTo>
                  <a:lnTo>
                    <a:pt x="120" y="142"/>
                  </a:lnTo>
                  <a:lnTo>
                    <a:pt x="0" y="29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46" name="Freeform 3734"/>
            <p:cNvSpPr>
              <a:spLocks/>
            </p:cNvSpPr>
            <p:nvPr/>
          </p:nvSpPr>
          <p:spPr bwMode="auto">
            <a:xfrm>
              <a:off x="1726" y="4092"/>
              <a:ext cx="56" cy="60"/>
            </a:xfrm>
            <a:custGeom>
              <a:avLst/>
              <a:gdLst>
                <a:gd name="T0" fmla="*/ 0 w 172"/>
                <a:gd name="T1" fmla="*/ 0 h 191"/>
                <a:gd name="T2" fmla="*/ 130 w 172"/>
                <a:gd name="T3" fmla="*/ 191 h 191"/>
                <a:gd name="T4" fmla="*/ 172 w 172"/>
                <a:gd name="T5" fmla="*/ 19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2" h="191">
                  <a:moveTo>
                    <a:pt x="0" y="0"/>
                  </a:moveTo>
                  <a:lnTo>
                    <a:pt x="130" y="191"/>
                  </a:lnTo>
                  <a:lnTo>
                    <a:pt x="172" y="19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47" name="Line 3735"/>
            <p:cNvSpPr>
              <a:spLocks noChangeShapeType="1"/>
            </p:cNvSpPr>
            <p:nvPr/>
          </p:nvSpPr>
          <p:spPr bwMode="auto">
            <a:xfrm>
              <a:off x="1732" y="4152"/>
              <a:ext cx="20" cy="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48" name="Line 3736"/>
            <p:cNvSpPr>
              <a:spLocks noChangeShapeType="1"/>
            </p:cNvSpPr>
            <p:nvPr/>
          </p:nvSpPr>
          <p:spPr bwMode="auto">
            <a:xfrm flipH="1" flipV="1">
              <a:off x="1730" y="4188"/>
              <a:ext cx="22" cy="2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49" name="Freeform 3737"/>
            <p:cNvSpPr>
              <a:spLocks/>
            </p:cNvSpPr>
            <p:nvPr/>
          </p:nvSpPr>
          <p:spPr bwMode="auto">
            <a:xfrm>
              <a:off x="1710" y="4047"/>
              <a:ext cx="29" cy="74"/>
            </a:xfrm>
            <a:custGeom>
              <a:avLst/>
              <a:gdLst>
                <a:gd name="T0" fmla="*/ 90 w 90"/>
                <a:gd name="T1" fmla="*/ 0 h 227"/>
                <a:gd name="T2" fmla="*/ 54 w 90"/>
                <a:gd name="T3" fmla="*/ 102 h 227"/>
                <a:gd name="T4" fmla="*/ 0 w 90"/>
                <a:gd name="T5" fmla="*/ 227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0" h="227">
                  <a:moveTo>
                    <a:pt x="90" y="0"/>
                  </a:moveTo>
                  <a:lnTo>
                    <a:pt x="54" y="102"/>
                  </a:lnTo>
                  <a:lnTo>
                    <a:pt x="0" y="22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50" name="Line 3738"/>
            <p:cNvSpPr>
              <a:spLocks noChangeShapeType="1"/>
            </p:cNvSpPr>
            <p:nvPr/>
          </p:nvSpPr>
          <p:spPr bwMode="auto">
            <a:xfrm flipV="1">
              <a:off x="1855" y="4121"/>
              <a:ext cx="34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51" name="Line 3739"/>
            <p:cNvSpPr>
              <a:spLocks noChangeShapeType="1"/>
            </p:cNvSpPr>
            <p:nvPr/>
          </p:nvSpPr>
          <p:spPr bwMode="auto">
            <a:xfrm>
              <a:off x="1855" y="4047"/>
              <a:ext cx="0" cy="15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52" name="Line 3740"/>
            <p:cNvSpPr>
              <a:spLocks noChangeShapeType="1"/>
            </p:cNvSpPr>
            <p:nvPr/>
          </p:nvSpPr>
          <p:spPr bwMode="auto">
            <a:xfrm flipV="1">
              <a:off x="1826" y="4101"/>
              <a:ext cx="0" cy="10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53" name="Line 3741"/>
            <p:cNvSpPr>
              <a:spLocks noChangeShapeType="1"/>
            </p:cNvSpPr>
            <p:nvPr/>
          </p:nvSpPr>
          <p:spPr bwMode="auto">
            <a:xfrm flipV="1">
              <a:off x="1799" y="4195"/>
              <a:ext cx="101" cy="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54" name="Line 3742"/>
            <p:cNvSpPr>
              <a:spLocks noChangeShapeType="1"/>
            </p:cNvSpPr>
            <p:nvPr/>
          </p:nvSpPr>
          <p:spPr bwMode="auto">
            <a:xfrm flipH="1">
              <a:off x="1925" y="4141"/>
              <a:ext cx="35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55" name="Line 3743"/>
            <p:cNvSpPr>
              <a:spLocks noChangeShapeType="1"/>
            </p:cNvSpPr>
            <p:nvPr/>
          </p:nvSpPr>
          <p:spPr bwMode="auto">
            <a:xfrm flipH="1">
              <a:off x="1929" y="4088"/>
              <a:ext cx="29" cy="6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56" name="Line 3744"/>
            <p:cNvSpPr>
              <a:spLocks noChangeShapeType="1"/>
            </p:cNvSpPr>
            <p:nvPr/>
          </p:nvSpPr>
          <p:spPr bwMode="auto">
            <a:xfrm flipV="1">
              <a:off x="1922" y="4103"/>
              <a:ext cx="27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57" name="Line 3745"/>
            <p:cNvSpPr>
              <a:spLocks noChangeShapeType="1"/>
            </p:cNvSpPr>
            <p:nvPr/>
          </p:nvSpPr>
          <p:spPr bwMode="auto">
            <a:xfrm flipV="1">
              <a:off x="1925" y="4168"/>
              <a:ext cx="38" cy="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58" name="Line 3746"/>
            <p:cNvSpPr>
              <a:spLocks noChangeShapeType="1"/>
            </p:cNvSpPr>
            <p:nvPr/>
          </p:nvSpPr>
          <p:spPr bwMode="auto">
            <a:xfrm flipH="1">
              <a:off x="1925" y="4056"/>
              <a:ext cx="24" cy="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59" name="Line 3747"/>
            <p:cNvSpPr>
              <a:spLocks noChangeShapeType="1"/>
            </p:cNvSpPr>
            <p:nvPr/>
          </p:nvSpPr>
          <p:spPr bwMode="auto">
            <a:xfrm flipV="1">
              <a:off x="1969" y="4085"/>
              <a:ext cx="43" cy="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60" name="Line 3748"/>
            <p:cNvSpPr>
              <a:spLocks noChangeShapeType="1"/>
            </p:cNvSpPr>
            <p:nvPr/>
          </p:nvSpPr>
          <p:spPr bwMode="auto">
            <a:xfrm flipV="1">
              <a:off x="1967" y="4119"/>
              <a:ext cx="47" cy="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61" name="Freeform 3749"/>
            <p:cNvSpPr>
              <a:spLocks/>
            </p:cNvSpPr>
            <p:nvPr/>
          </p:nvSpPr>
          <p:spPr bwMode="auto">
            <a:xfrm>
              <a:off x="1998" y="4175"/>
              <a:ext cx="27" cy="38"/>
            </a:xfrm>
            <a:custGeom>
              <a:avLst/>
              <a:gdLst>
                <a:gd name="T0" fmla="*/ 0 w 84"/>
                <a:gd name="T1" fmla="*/ 6 h 120"/>
                <a:gd name="T2" fmla="*/ 84 w 84"/>
                <a:gd name="T3" fmla="*/ 120 h 120"/>
                <a:gd name="T4" fmla="*/ 84 w 84"/>
                <a:gd name="T5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4" h="120">
                  <a:moveTo>
                    <a:pt x="0" y="6"/>
                  </a:moveTo>
                  <a:lnTo>
                    <a:pt x="84" y="120"/>
                  </a:lnTo>
                  <a:lnTo>
                    <a:pt x="84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62" name="Line 3750"/>
            <p:cNvSpPr>
              <a:spLocks noChangeShapeType="1"/>
            </p:cNvSpPr>
            <p:nvPr/>
          </p:nvSpPr>
          <p:spPr bwMode="auto">
            <a:xfrm>
              <a:off x="1998" y="4058"/>
              <a:ext cx="14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63" name="Freeform 3751"/>
            <p:cNvSpPr>
              <a:spLocks/>
            </p:cNvSpPr>
            <p:nvPr/>
          </p:nvSpPr>
          <p:spPr bwMode="auto">
            <a:xfrm>
              <a:off x="1980" y="4047"/>
              <a:ext cx="18" cy="128"/>
            </a:xfrm>
            <a:custGeom>
              <a:avLst/>
              <a:gdLst>
                <a:gd name="T0" fmla="*/ 0 w 59"/>
                <a:gd name="T1" fmla="*/ 0 h 399"/>
                <a:gd name="T2" fmla="*/ 18 w 59"/>
                <a:gd name="T3" fmla="*/ 274 h 399"/>
                <a:gd name="T4" fmla="*/ 59 w 59"/>
                <a:gd name="T5" fmla="*/ 399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9" h="399">
                  <a:moveTo>
                    <a:pt x="0" y="0"/>
                  </a:moveTo>
                  <a:lnTo>
                    <a:pt x="18" y="274"/>
                  </a:lnTo>
                  <a:lnTo>
                    <a:pt x="59" y="39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64" name="Freeform 3752"/>
            <p:cNvSpPr>
              <a:spLocks/>
            </p:cNvSpPr>
            <p:nvPr/>
          </p:nvSpPr>
          <p:spPr bwMode="auto">
            <a:xfrm>
              <a:off x="1960" y="4137"/>
              <a:ext cx="52" cy="64"/>
            </a:xfrm>
            <a:custGeom>
              <a:avLst/>
              <a:gdLst>
                <a:gd name="T0" fmla="*/ 167 w 167"/>
                <a:gd name="T1" fmla="*/ 0 h 209"/>
                <a:gd name="T2" fmla="*/ 113 w 167"/>
                <a:gd name="T3" fmla="*/ 90 h 209"/>
                <a:gd name="T4" fmla="*/ 0 w 167"/>
                <a:gd name="T5" fmla="*/ 209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7" h="209">
                  <a:moveTo>
                    <a:pt x="167" y="0"/>
                  </a:moveTo>
                  <a:lnTo>
                    <a:pt x="113" y="90"/>
                  </a:lnTo>
                  <a:lnTo>
                    <a:pt x="0" y="20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65" name="Line 3753"/>
            <p:cNvSpPr>
              <a:spLocks noChangeShapeType="1"/>
            </p:cNvSpPr>
            <p:nvPr/>
          </p:nvSpPr>
          <p:spPr bwMode="auto">
            <a:xfrm flipV="1">
              <a:off x="2088" y="4126"/>
              <a:ext cx="29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66" name="Line 3754"/>
            <p:cNvSpPr>
              <a:spLocks noChangeShapeType="1"/>
            </p:cNvSpPr>
            <p:nvPr/>
          </p:nvSpPr>
          <p:spPr bwMode="auto">
            <a:xfrm flipV="1">
              <a:off x="2139" y="4117"/>
              <a:ext cx="2" cy="9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67" name="Line 3755"/>
            <p:cNvSpPr>
              <a:spLocks noChangeShapeType="1"/>
            </p:cNvSpPr>
            <p:nvPr/>
          </p:nvSpPr>
          <p:spPr bwMode="auto">
            <a:xfrm flipV="1">
              <a:off x="2063" y="4193"/>
              <a:ext cx="76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68" name="Line 3756"/>
            <p:cNvSpPr>
              <a:spLocks noChangeShapeType="1"/>
            </p:cNvSpPr>
            <p:nvPr/>
          </p:nvSpPr>
          <p:spPr bwMode="auto">
            <a:xfrm>
              <a:off x="2063" y="4123"/>
              <a:ext cx="0" cy="8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69" name="Line 3757"/>
            <p:cNvSpPr>
              <a:spLocks noChangeShapeType="1"/>
            </p:cNvSpPr>
            <p:nvPr/>
          </p:nvSpPr>
          <p:spPr bwMode="auto">
            <a:xfrm>
              <a:off x="2101" y="4099"/>
              <a:ext cx="0" cy="6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70" name="Line 3758"/>
            <p:cNvSpPr>
              <a:spLocks noChangeShapeType="1"/>
            </p:cNvSpPr>
            <p:nvPr/>
          </p:nvSpPr>
          <p:spPr bwMode="auto">
            <a:xfrm flipH="1">
              <a:off x="2079" y="4094"/>
              <a:ext cx="47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71" name="Line 3759"/>
            <p:cNvSpPr>
              <a:spLocks noChangeShapeType="1"/>
            </p:cNvSpPr>
            <p:nvPr/>
          </p:nvSpPr>
          <p:spPr bwMode="auto">
            <a:xfrm flipV="1">
              <a:off x="2123" y="4088"/>
              <a:ext cx="3" cy="7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72" name="Line 3760"/>
            <p:cNvSpPr>
              <a:spLocks noChangeShapeType="1"/>
            </p:cNvSpPr>
            <p:nvPr/>
          </p:nvSpPr>
          <p:spPr bwMode="auto">
            <a:xfrm flipV="1">
              <a:off x="2081" y="4161"/>
              <a:ext cx="45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73" name="Line 3761"/>
            <p:cNvSpPr>
              <a:spLocks noChangeShapeType="1"/>
            </p:cNvSpPr>
            <p:nvPr/>
          </p:nvSpPr>
          <p:spPr bwMode="auto">
            <a:xfrm>
              <a:off x="2079" y="4085"/>
              <a:ext cx="2" cy="9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74" name="Line 3762"/>
            <p:cNvSpPr>
              <a:spLocks noChangeShapeType="1"/>
            </p:cNvSpPr>
            <p:nvPr/>
          </p:nvSpPr>
          <p:spPr bwMode="auto">
            <a:xfrm flipH="1">
              <a:off x="2056" y="4058"/>
              <a:ext cx="90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75" name="Line 3763"/>
            <p:cNvSpPr>
              <a:spLocks noChangeShapeType="1"/>
            </p:cNvSpPr>
            <p:nvPr/>
          </p:nvSpPr>
          <p:spPr bwMode="auto">
            <a:xfrm flipV="1">
              <a:off x="2175" y="4137"/>
              <a:ext cx="105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76" name="Freeform 3764"/>
            <p:cNvSpPr>
              <a:spLocks/>
            </p:cNvSpPr>
            <p:nvPr/>
          </p:nvSpPr>
          <p:spPr bwMode="auto">
            <a:xfrm>
              <a:off x="2331" y="4047"/>
              <a:ext cx="23" cy="168"/>
            </a:xfrm>
            <a:custGeom>
              <a:avLst/>
              <a:gdLst>
                <a:gd name="T0" fmla="*/ 65 w 65"/>
                <a:gd name="T1" fmla="*/ 0 h 524"/>
                <a:gd name="T2" fmla="*/ 65 w 65"/>
                <a:gd name="T3" fmla="*/ 464 h 524"/>
                <a:gd name="T4" fmla="*/ 59 w 65"/>
                <a:gd name="T5" fmla="*/ 524 h 524"/>
                <a:gd name="T6" fmla="*/ 0 w 65"/>
                <a:gd name="T7" fmla="*/ 429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524">
                  <a:moveTo>
                    <a:pt x="65" y="0"/>
                  </a:moveTo>
                  <a:lnTo>
                    <a:pt x="65" y="464"/>
                  </a:lnTo>
                  <a:lnTo>
                    <a:pt x="59" y="524"/>
                  </a:lnTo>
                  <a:lnTo>
                    <a:pt x="0" y="42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77" name="Line 3765"/>
            <p:cNvSpPr>
              <a:spLocks noChangeShapeType="1"/>
            </p:cNvSpPr>
            <p:nvPr/>
          </p:nvSpPr>
          <p:spPr bwMode="auto">
            <a:xfrm flipH="1">
              <a:off x="2298" y="4094"/>
              <a:ext cx="31" cy="8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78" name="Line 3766"/>
            <p:cNvSpPr>
              <a:spLocks noChangeShapeType="1"/>
            </p:cNvSpPr>
            <p:nvPr/>
          </p:nvSpPr>
          <p:spPr bwMode="auto">
            <a:xfrm>
              <a:off x="2367" y="4094"/>
              <a:ext cx="33" cy="6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79" name="Freeform 3767"/>
            <p:cNvSpPr>
              <a:spLocks/>
            </p:cNvSpPr>
            <p:nvPr/>
          </p:nvSpPr>
          <p:spPr bwMode="auto">
            <a:xfrm>
              <a:off x="2481" y="4146"/>
              <a:ext cx="45" cy="58"/>
            </a:xfrm>
            <a:custGeom>
              <a:avLst/>
              <a:gdLst>
                <a:gd name="T0" fmla="*/ 142 w 142"/>
                <a:gd name="T1" fmla="*/ 184 h 184"/>
                <a:gd name="T2" fmla="*/ 107 w 142"/>
                <a:gd name="T3" fmla="*/ 184 h 184"/>
                <a:gd name="T4" fmla="*/ 0 w 142"/>
                <a:gd name="T5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2" h="184">
                  <a:moveTo>
                    <a:pt x="142" y="184"/>
                  </a:moveTo>
                  <a:lnTo>
                    <a:pt x="107" y="18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80" name="Freeform 3768"/>
            <p:cNvSpPr>
              <a:spLocks/>
            </p:cNvSpPr>
            <p:nvPr/>
          </p:nvSpPr>
          <p:spPr bwMode="auto">
            <a:xfrm>
              <a:off x="2461" y="4126"/>
              <a:ext cx="53" cy="87"/>
            </a:xfrm>
            <a:custGeom>
              <a:avLst/>
              <a:gdLst>
                <a:gd name="T0" fmla="*/ 167 w 167"/>
                <a:gd name="T1" fmla="*/ 0 h 269"/>
                <a:gd name="T2" fmla="*/ 107 w 167"/>
                <a:gd name="T3" fmla="*/ 137 h 269"/>
                <a:gd name="T4" fmla="*/ 0 w 167"/>
                <a:gd name="T5" fmla="*/ 269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7" h="269">
                  <a:moveTo>
                    <a:pt x="167" y="0"/>
                  </a:moveTo>
                  <a:lnTo>
                    <a:pt x="107" y="137"/>
                  </a:lnTo>
                  <a:lnTo>
                    <a:pt x="0" y="26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81" name="Freeform 3769"/>
            <p:cNvSpPr>
              <a:spLocks/>
            </p:cNvSpPr>
            <p:nvPr/>
          </p:nvSpPr>
          <p:spPr bwMode="auto">
            <a:xfrm>
              <a:off x="2508" y="4105"/>
              <a:ext cx="15" cy="7"/>
            </a:xfrm>
            <a:custGeom>
              <a:avLst/>
              <a:gdLst>
                <a:gd name="T0" fmla="*/ 0 w 48"/>
                <a:gd name="T1" fmla="*/ 0 h 18"/>
                <a:gd name="T2" fmla="*/ 18 w 48"/>
                <a:gd name="T3" fmla="*/ 18 h 18"/>
                <a:gd name="T4" fmla="*/ 48 w 48"/>
                <a:gd name="T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8" h="18">
                  <a:moveTo>
                    <a:pt x="0" y="0"/>
                  </a:moveTo>
                  <a:lnTo>
                    <a:pt x="18" y="18"/>
                  </a:lnTo>
                  <a:lnTo>
                    <a:pt x="48" y="1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82" name="Line 3770"/>
            <p:cNvSpPr>
              <a:spLocks noChangeShapeType="1"/>
            </p:cNvSpPr>
            <p:nvPr/>
          </p:nvSpPr>
          <p:spPr bwMode="auto">
            <a:xfrm flipV="1">
              <a:off x="2490" y="4061"/>
              <a:ext cx="18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83" name="Line 3771"/>
            <p:cNvSpPr>
              <a:spLocks noChangeShapeType="1"/>
            </p:cNvSpPr>
            <p:nvPr/>
          </p:nvSpPr>
          <p:spPr bwMode="auto">
            <a:xfrm>
              <a:off x="2508" y="4056"/>
              <a:ext cx="0" cy="4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84" name="Line 3772"/>
            <p:cNvSpPr>
              <a:spLocks noChangeShapeType="1"/>
            </p:cNvSpPr>
            <p:nvPr/>
          </p:nvSpPr>
          <p:spPr bwMode="auto">
            <a:xfrm flipV="1">
              <a:off x="2445" y="4119"/>
              <a:ext cx="20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85" name="Line 3773"/>
            <p:cNvSpPr>
              <a:spLocks noChangeShapeType="1"/>
            </p:cNvSpPr>
            <p:nvPr/>
          </p:nvSpPr>
          <p:spPr bwMode="auto">
            <a:xfrm flipV="1">
              <a:off x="2445" y="4094"/>
              <a:ext cx="20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86" name="Line 3774"/>
            <p:cNvSpPr>
              <a:spLocks noChangeShapeType="1"/>
            </p:cNvSpPr>
            <p:nvPr/>
          </p:nvSpPr>
          <p:spPr bwMode="auto">
            <a:xfrm flipV="1">
              <a:off x="2427" y="4146"/>
              <a:ext cx="41" cy="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87" name="Line 3775"/>
            <p:cNvSpPr>
              <a:spLocks noChangeShapeType="1"/>
            </p:cNvSpPr>
            <p:nvPr/>
          </p:nvSpPr>
          <p:spPr bwMode="auto">
            <a:xfrm>
              <a:off x="2445" y="4063"/>
              <a:ext cx="0" cy="14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88" name="Line 3776"/>
            <p:cNvSpPr>
              <a:spLocks noChangeShapeType="1"/>
            </p:cNvSpPr>
            <p:nvPr/>
          </p:nvSpPr>
          <p:spPr bwMode="auto">
            <a:xfrm flipH="1">
              <a:off x="2445" y="4054"/>
              <a:ext cx="25" cy="2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89" name="Line 3777"/>
            <p:cNvSpPr>
              <a:spLocks noChangeShapeType="1"/>
            </p:cNvSpPr>
            <p:nvPr/>
          </p:nvSpPr>
          <p:spPr bwMode="auto">
            <a:xfrm flipV="1">
              <a:off x="2481" y="4130"/>
              <a:ext cx="31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90" name="Freeform 3778"/>
            <p:cNvSpPr>
              <a:spLocks/>
            </p:cNvSpPr>
            <p:nvPr/>
          </p:nvSpPr>
          <p:spPr bwMode="auto">
            <a:xfrm>
              <a:off x="2479" y="4054"/>
              <a:ext cx="11" cy="72"/>
            </a:xfrm>
            <a:custGeom>
              <a:avLst/>
              <a:gdLst>
                <a:gd name="T0" fmla="*/ 36 w 36"/>
                <a:gd name="T1" fmla="*/ 0 h 226"/>
                <a:gd name="T2" fmla="*/ 36 w 36"/>
                <a:gd name="T3" fmla="*/ 131 h 226"/>
                <a:gd name="T4" fmla="*/ 0 w 36"/>
                <a:gd name="T5" fmla="*/ 226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6" h="226">
                  <a:moveTo>
                    <a:pt x="36" y="0"/>
                  </a:moveTo>
                  <a:lnTo>
                    <a:pt x="36" y="131"/>
                  </a:lnTo>
                  <a:lnTo>
                    <a:pt x="0" y="22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24291" name="Group 3779"/>
          <p:cNvGrpSpPr>
            <a:grpSpLocks/>
          </p:cNvGrpSpPr>
          <p:nvPr/>
        </p:nvGrpSpPr>
        <p:grpSpPr bwMode="auto">
          <a:xfrm>
            <a:off x="2841625" y="4364038"/>
            <a:ext cx="252413" cy="1993900"/>
            <a:chOff x="1790" y="2749"/>
            <a:chExt cx="159" cy="1256"/>
          </a:xfrm>
        </p:grpSpPr>
        <p:sp>
          <p:nvSpPr>
            <p:cNvPr id="324292" name="Line 3780"/>
            <p:cNvSpPr>
              <a:spLocks noChangeShapeType="1"/>
            </p:cNvSpPr>
            <p:nvPr/>
          </p:nvSpPr>
          <p:spPr bwMode="auto">
            <a:xfrm>
              <a:off x="1949" y="2780"/>
              <a:ext cx="0" cy="13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93" name="Line 3781"/>
            <p:cNvSpPr>
              <a:spLocks noChangeShapeType="1"/>
            </p:cNvSpPr>
            <p:nvPr/>
          </p:nvSpPr>
          <p:spPr bwMode="auto">
            <a:xfrm>
              <a:off x="1949" y="3844"/>
              <a:ext cx="0" cy="13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94" name="Freeform 3782"/>
            <p:cNvSpPr>
              <a:spLocks/>
            </p:cNvSpPr>
            <p:nvPr/>
          </p:nvSpPr>
          <p:spPr bwMode="auto">
            <a:xfrm>
              <a:off x="1790" y="3895"/>
              <a:ext cx="56" cy="110"/>
            </a:xfrm>
            <a:custGeom>
              <a:avLst/>
              <a:gdLst>
                <a:gd name="T0" fmla="*/ 0 w 175"/>
                <a:gd name="T1" fmla="*/ 347 h 347"/>
                <a:gd name="T2" fmla="*/ 175 w 175"/>
                <a:gd name="T3" fmla="*/ 0 h 347"/>
                <a:gd name="T4" fmla="*/ 162 w 175"/>
                <a:gd name="T5" fmla="*/ 347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5" h="347">
                  <a:moveTo>
                    <a:pt x="0" y="347"/>
                  </a:moveTo>
                  <a:lnTo>
                    <a:pt x="175" y="0"/>
                  </a:lnTo>
                  <a:lnTo>
                    <a:pt x="162" y="34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95" name="Line 3783"/>
            <p:cNvSpPr>
              <a:spLocks noChangeShapeType="1"/>
            </p:cNvSpPr>
            <p:nvPr/>
          </p:nvSpPr>
          <p:spPr bwMode="auto">
            <a:xfrm flipH="1">
              <a:off x="1806" y="3976"/>
              <a:ext cx="3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96" name="Freeform 3784"/>
            <p:cNvSpPr>
              <a:spLocks/>
            </p:cNvSpPr>
            <p:nvPr/>
          </p:nvSpPr>
          <p:spPr bwMode="auto">
            <a:xfrm>
              <a:off x="1790" y="2749"/>
              <a:ext cx="56" cy="110"/>
            </a:xfrm>
            <a:custGeom>
              <a:avLst/>
              <a:gdLst>
                <a:gd name="T0" fmla="*/ 0 w 175"/>
                <a:gd name="T1" fmla="*/ 347 h 347"/>
                <a:gd name="T2" fmla="*/ 175 w 175"/>
                <a:gd name="T3" fmla="*/ 0 h 347"/>
                <a:gd name="T4" fmla="*/ 162 w 175"/>
                <a:gd name="T5" fmla="*/ 347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5" h="347">
                  <a:moveTo>
                    <a:pt x="0" y="347"/>
                  </a:moveTo>
                  <a:lnTo>
                    <a:pt x="175" y="0"/>
                  </a:lnTo>
                  <a:lnTo>
                    <a:pt x="162" y="34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297" name="Line 3785"/>
            <p:cNvSpPr>
              <a:spLocks noChangeShapeType="1"/>
            </p:cNvSpPr>
            <p:nvPr/>
          </p:nvSpPr>
          <p:spPr bwMode="auto">
            <a:xfrm flipH="1">
              <a:off x="1806" y="2827"/>
              <a:ext cx="3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24298" name="Group 3786"/>
          <p:cNvGrpSpPr>
            <a:grpSpLocks/>
          </p:cNvGrpSpPr>
          <p:nvPr/>
        </p:nvGrpSpPr>
        <p:grpSpPr bwMode="auto">
          <a:xfrm>
            <a:off x="5364163" y="4584700"/>
            <a:ext cx="1539875" cy="1524000"/>
            <a:chOff x="3379" y="2888"/>
            <a:chExt cx="970" cy="960"/>
          </a:xfrm>
        </p:grpSpPr>
        <p:sp>
          <p:nvSpPr>
            <p:cNvPr id="324299" name="Line 3787"/>
            <p:cNvSpPr>
              <a:spLocks noChangeShapeType="1"/>
            </p:cNvSpPr>
            <p:nvPr/>
          </p:nvSpPr>
          <p:spPr bwMode="auto">
            <a:xfrm flipH="1">
              <a:off x="4074" y="3370"/>
              <a:ext cx="2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00" name="Line 3788"/>
            <p:cNvSpPr>
              <a:spLocks noChangeShapeType="1"/>
            </p:cNvSpPr>
            <p:nvPr/>
          </p:nvSpPr>
          <p:spPr bwMode="auto">
            <a:xfrm flipH="1">
              <a:off x="4018" y="3370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01" name="Line 3789"/>
            <p:cNvSpPr>
              <a:spLocks noChangeShapeType="1"/>
            </p:cNvSpPr>
            <p:nvPr/>
          </p:nvSpPr>
          <p:spPr bwMode="auto">
            <a:xfrm flipH="1">
              <a:off x="3741" y="3370"/>
              <a:ext cx="24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02" name="Line 3790"/>
            <p:cNvSpPr>
              <a:spLocks noChangeShapeType="1"/>
            </p:cNvSpPr>
            <p:nvPr/>
          </p:nvSpPr>
          <p:spPr bwMode="auto">
            <a:xfrm flipH="1">
              <a:off x="3685" y="3370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03" name="Line 3791"/>
            <p:cNvSpPr>
              <a:spLocks noChangeShapeType="1"/>
            </p:cNvSpPr>
            <p:nvPr/>
          </p:nvSpPr>
          <p:spPr bwMode="auto">
            <a:xfrm flipH="1">
              <a:off x="3379" y="3370"/>
              <a:ext cx="2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04" name="Line 3792"/>
            <p:cNvSpPr>
              <a:spLocks noChangeShapeType="1"/>
            </p:cNvSpPr>
            <p:nvPr/>
          </p:nvSpPr>
          <p:spPr bwMode="auto">
            <a:xfrm>
              <a:off x="3851" y="2888"/>
              <a:ext cx="0" cy="2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05" name="Line 3793"/>
            <p:cNvSpPr>
              <a:spLocks noChangeShapeType="1"/>
            </p:cNvSpPr>
            <p:nvPr/>
          </p:nvSpPr>
          <p:spPr bwMode="auto">
            <a:xfrm>
              <a:off x="3851" y="3189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06" name="Line 3794"/>
            <p:cNvSpPr>
              <a:spLocks noChangeShapeType="1"/>
            </p:cNvSpPr>
            <p:nvPr/>
          </p:nvSpPr>
          <p:spPr bwMode="auto">
            <a:xfrm>
              <a:off x="3851" y="3245"/>
              <a:ext cx="0" cy="2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07" name="Line 3795"/>
            <p:cNvSpPr>
              <a:spLocks noChangeShapeType="1"/>
            </p:cNvSpPr>
            <p:nvPr/>
          </p:nvSpPr>
          <p:spPr bwMode="auto">
            <a:xfrm>
              <a:off x="3851" y="3522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08" name="Line 3796"/>
            <p:cNvSpPr>
              <a:spLocks noChangeShapeType="1"/>
            </p:cNvSpPr>
            <p:nvPr/>
          </p:nvSpPr>
          <p:spPr bwMode="auto">
            <a:xfrm>
              <a:off x="3851" y="3578"/>
              <a:ext cx="0" cy="2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09" name="Freeform 3797"/>
            <p:cNvSpPr>
              <a:spLocks/>
            </p:cNvSpPr>
            <p:nvPr/>
          </p:nvSpPr>
          <p:spPr bwMode="auto">
            <a:xfrm>
              <a:off x="3439" y="2959"/>
              <a:ext cx="820" cy="820"/>
            </a:xfrm>
            <a:custGeom>
              <a:avLst/>
              <a:gdLst>
                <a:gd name="T0" fmla="*/ 2568 w 2571"/>
                <a:gd name="T1" fmla="*/ 1194 h 2572"/>
                <a:gd name="T2" fmla="*/ 2550 w 2571"/>
                <a:gd name="T3" fmla="*/ 1058 h 2572"/>
                <a:gd name="T4" fmla="*/ 2519 w 2571"/>
                <a:gd name="T5" fmla="*/ 923 h 2572"/>
                <a:gd name="T6" fmla="*/ 2473 w 2571"/>
                <a:gd name="T7" fmla="*/ 794 h 2572"/>
                <a:gd name="T8" fmla="*/ 2414 w 2571"/>
                <a:gd name="T9" fmla="*/ 670 h 2572"/>
                <a:gd name="T10" fmla="*/ 2341 w 2571"/>
                <a:gd name="T11" fmla="*/ 553 h 2572"/>
                <a:gd name="T12" fmla="*/ 2257 w 2571"/>
                <a:gd name="T13" fmla="*/ 443 h 2572"/>
                <a:gd name="T14" fmla="*/ 2162 w 2571"/>
                <a:gd name="T15" fmla="*/ 345 h 2572"/>
                <a:gd name="T16" fmla="*/ 2056 w 2571"/>
                <a:gd name="T17" fmla="*/ 256 h 2572"/>
                <a:gd name="T18" fmla="*/ 1942 w 2571"/>
                <a:gd name="T19" fmla="*/ 180 h 2572"/>
                <a:gd name="T20" fmla="*/ 1819 w 2571"/>
                <a:gd name="T21" fmla="*/ 116 h 2572"/>
                <a:gd name="T22" fmla="*/ 1691 w 2571"/>
                <a:gd name="T23" fmla="*/ 65 h 2572"/>
                <a:gd name="T24" fmla="*/ 1559 w 2571"/>
                <a:gd name="T25" fmla="*/ 29 h 2572"/>
                <a:gd name="T26" fmla="*/ 1423 w 2571"/>
                <a:gd name="T27" fmla="*/ 7 h 2572"/>
                <a:gd name="T28" fmla="*/ 1286 w 2571"/>
                <a:gd name="T29" fmla="*/ 0 h 2572"/>
                <a:gd name="T30" fmla="*/ 1148 w 2571"/>
                <a:gd name="T31" fmla="*/ 7 h 2572"/>
                <a:gd name="T32" fmla="*/ 1013 w 2571"/>
                <a:gd name="T33" fmla="*/ 29 h 2572"/>
                <a:gd name="T34" fmla="*/ 880 w 2571"/>
                <a:gd name="T35" fmla="*/ 65 h 2572"/>
                <a:gd name="T36" fmla="*/ 752 w 2571"/>
                <a:gd name="T37" fmla="*/ 116 h 2572"/>
                <a:gd name="T38" fmla="*/ 630 w 2571"/>
                <a:gd name="T39" fmla="*/ 180 h 2572"/>
                <a:gd name="T40" fmla="*/ 515 w 2571"/>
                <a:gd name="T41" fmla="*/ 256 h 2572"/>
                <a:gd name="T42" fmla="*/ 410 w 2571"/>
                <a:gd name="T43" fmla="*/ 345 h 2572"/>
                <a:gd name="T44" fmla="*/ 314 w 2571"/>
                <a:gd name="T45" fmla="*/ 443 h 2572"/>
                <a:gd name="T46" fmla="*/ 230 w 2571"/>
                <a:gd name="T47" fmla="*/ 553 h 2572"/>
                <a:gd name="T48" fmla="*/ 158 w 2571"/>
                <a:gd name="T49" fmla="*/ 670 h 2572"/>
                <a:gd name="T50" fmla="*/ 98 w 2571"/>
                <a:gd name="T51" fmla="*/ 794 h 2572"/>
                <a:gd name="T52" fmla="*/ 52 w 2571"/>
                <a:gd name="T53" fmla="*/ 923 h 2572"/>
                <a:gd name="T54" fmla="*/ 21 w 2571"/>
                <a:gd name="T55" fmla="*/ 1058 h 2572"/>
                <a:gd name="T56" fmla="*/ 3 w 2571"/>
                <a:gd name="T57" fmla="*/ 1194 h 2572"/>
                <a:gd name="T58" fmla="*/ 1 w 2571"/>
                <a:gd name="T59" fmla="*/ 1332 h 2572"/>
                <a:gd name="T60" fmla="*/ 13 w 2571"/>
                <a:gd name="T61" fmla="*/ 1469 h 2572"/>
                <a:gd name="T62" fmla="*/ 40 w 2571"/>
                <a:gd name="T63" fmla="*/ 1604 h 2572"/>
                <a:gd name="T64" fmla="*/ 82 w 2571"/>
                <a:gd name="T65" fmla="*/ 1735 h 2572"/>
                <a:gd name="T66" fmla="*/ 136 w 2571"/>
                <a:gd name="T67" fmla="*/ 1861 h 2572"/>
                <a:gd name="T68" fmla="*/ 205 w 2571"/>
                <a:gd name="T69" fmla="*/ 1981 h 2572"/>
                <a:gd name="T70" fmla="*/ 285 w 2571"/>
                <a:gd name="T71" fmla="*/ 2092 h 2572"/>
                <a:gd name="T72" fmla="*/ 377 w 2571"/>
                <a:gd name="T73" fmla="*/ 2195 h 2572"/>
                <a:gd name="T74" fmla="*/ 480 w 2571"/>
                <a:gd name="T75" fmla="*/ 2287 h 2572"/>
                <a:gd name="T76" fmla="*/ 591 w 2571"/>
                <a:gd name="T77" fmla="*/ 2367 h 2572"/>
                <a:gd name="T78" fmla="*/ 711 w 2571"/>
                <a:gd name="T79" fmla="*/ 2436 h 2572"/>
                <a:gd name="T80" fmla="*/ 837 w 2571"/>
                <a:gd name="T81" fmla="*/ 2491 h 2572"/>
                <a:gd name="T82" fmla="*/ 968 w 2571"/>
                <a:gd name="T83" fmla="*/ 2532 h 2572"/>
                <a:gd name="T84" fmla="*/ 1103 w 2571"/>
                <a:gd name="T85" fmla="*/ 2559 h 2572"/>
                <a:gd name="T86" fmla="*/ 1240 w 2571"/>
                <a:gd name="T87" fmla="*/ 2571 h 2572"/>
                <a:gd name="T88" fmla="*/ 1377 w 2571"/>
                <a:gd name="T89" fmla="*/ 2569 h 2572"/>
                <a:gd name="T90" fmla="*/ 1514 w 2571"/>
                <a:gd name="T91" fmla="*/ 2551 h 2572"/>
                <a:gd name="T92" fmla="*/ 1648 w 2571"/>
                <a:gd name="T93" fmla="*/ 2520 h 2572"/>
                <a:gd name="T94" fmla="*/ 1777 w 2571"/>
                <a:gd name="T95" fmla="*/ 2474 h 2572"/>
                <a:gd name="T96" fmla="*/ 1901 w 2571"/>
                <a:gd name="T97" fmla="*/ 2415 h 2572"/>
                <a:gd name="T98" fmla="*/ 2018 w 2571"/>
                <a:gd name="T99" fmla="*/ 2342 h 2572"/>
                <a:gd name="T100" fmla="*/ 2128 w 2571"/>
                <a:gd name="T101" fmla="*/ 2258 h 2572"/>
                <a:gd name="T102" fmla="*/ 2226 w 2571"/>
                <a:gd name="T103" fmla="*/ 2162 h 2572"/>
                <a:gd name="T104" fmla="*/ 2315 w 2571"/>
                <a:gd name="T105" fmla="*/ 2057 h 2572"/>
                <a:gd name="T106" fmla="*/ 2391 w 2571"/>
                <a:gd name="T107" fmla="*/ 1942 h 2572"/>
                <a:gd name="T108" fmla="*/ 2455 w 2571"/>
                <a:gd name="T109" fmla="*/ 1820 h 2572"/>
                <a:gd name="T110" fmla="*/ 2505 w 2571"/>
                <a:gd name="T111" fmla="*/ 1692 h 2572"/>
                <a:gd name="T112" fmla="*/ 2541 w 2571"/>
                <a:gd name="T113" fmla="*/ 1560 h 2572"/>
                <a:gd name="T114" fmla="*/ 2563 w 2571"/>
                <a:gd name="T115" fmla="*/ 1424 h 2572"/>
                <a:gd name="T116" fmla="*/ 2571 w 2571"/>
                <a:gd name="T117" fmla="*/ 1285 h 2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571" h="2572">
                  <a:moveTo>
                    <a:pt x="2571" y="1285"/>
                  </a:moveTo>
                  <a:lnTo>
                    <a:pt x="2570" y="1240"/>
                  </a:lnTo>
                  <a:lnTo>
                    <a:pt x="2568" y="1194"/>
                  </a:lnTo>
                  <a:lnTo>
                    <a:pt x="2563" y="1148"/>
                  </a:lnTo>
                  <a:lnTo>
                    <a:pt x="2558" y="1103"/>
                  </a:lnTo>
                  <a:lnTo>
                    <a:pt x="2550" y="1058"/>
                  </a:lnTo>
                  <a:lnTo>
                    <a:pt x="2541" y="1012"/>
                  </a:lnTo>
                  <a:lnTo>
                    <a:pt x="2531" y="968"/>
                  </a:lnTo>
                  <a:lnTo>
                    <a:pt x="2519" y="923"/>
                  </a:lnTo>
                  <a:lnTo>
                    <a:pt x="2505" y="880"/>
                  </a:lnTo>
                  <a:lnTo>
                    <a:pt x="2490" y="837"/>
                  </a:lnTo>
                  <a:lnTo>
                    <a:pt x="2473" y="794"/>
                  </a:lnTo>
                  <a:lnTo>
                    <a:pt x="2455" y="752"/>
                  </a:lnTo>
                  <a:lnTo>
                    <a:pt x="2435" y="710"/>
                  </a:lnTo>
                  <a:lnTo>
                    <a:pt x="2414" y="670"/>
                  </a:lnTo>
                  <a:lnTo>
                    <a:pt x="2391" y="630"/>
                  </a:lnTo>
                  <a:lnTo>
                    <a:pt x="2366" y="590"/>
                  </a:lnTo>
                  <a:lnTo>
                    <a:pt x="2341" y="553"/>
                  </a:lnTo>
                  <a:lnTo>
                    <a:pt x="2315" y="515"/>
                  </a:lnTo>
                  <a:lnTo>
                    <a:pt x="2287" y="479"/>
                  </a:lnTo>
                  <a:lnTo>
                    <a:pt x="2257" y="443"/>
                  </a:lnTo>
                  <a:lnTo>
                    <a:pt x="2226" y="409"/>
                  </a:lnTo>
                  <a:lnTo>
                    <a:pt x="2194" y="376"/>
                  </a:lnTo>
                  <a:lnTo>
                    <a:pt x="2162" y="345"/>
                  </a:lnTo>
                  <a:lnTo>
                    <a:pt x="2128" y="314"/>
                  </a:lnTo>
                  <a:lnTo>
                    <a:pt x="2092" y="284"/>
                  </a:lnTo>
                  <a:lnTo>
                    <a:pt x="2056" y="256"/>
                  </a:lnTo>
                  <a:lnTo>
                    <a:pt x="2018" y="229"/>
                  </a:lnTo>
                  <a:lnTo>
                    <a:pt x="1981" y="203"/>
                  </a:lnTo>
                  <a:lnTo>
                    <a:pt x="1942" y="180"/>
                  </a:lnTo>
                  <a:lnTo>
                    <a:pt x="1901" y="157"/>
                  </a:lnTo>
                  <a:lnTo>
                    <a:pt x="1861" y="136"/>
                  </a:lnTo>
                  <a:lnTo>
                    <a:pt x="1819" y="116"/>
                  </a:lnTo>
                  <a:lnTo>
                    <a:pt x="1777" y="97"/>
                  </a:lnTo>
                  <a:lnTo>
                    <a:pt x="1735" y="81"/>
                  </a:lnTo>
                  <a:lnTo>
                    <a:pt x="1691" y="65"/>
                  </a:lnTo>
                  <a:lnTo>
                    <a:pt x="1648" y="52"/>
                  </a:lnTo>
                  <a:lnTo>
                    <a:pt x="1604" y="40"/>
                  </a:lnTo>
                  <a:lnTo>
                    <a:pt x="1559" y="29"/>
                  </a:lnTo>
                  <a:lnTo>
                    <a:pt x="1514" y="20"/>
                  </a:lnTo>
                  <a:lnTo>
                    <a:pt x="1469" y="13"/>
                  </a:lnTo>
                  <a:lnTo>
                    <a:pt x="1423" y="7"/>
                  </a:lnTo>
                  <a:lnTo>
                    <a:pt x="1377" y="3"/>
                  </a:lnTo>
                  <a:lnTo>
                    <a:pt x="1332" y="0"/>
                  </a:lnTo>
                  <a:lnTo>
                    <a:pt x="1286" y="0"/>
                  </a:lnTo>
                  <a:lnTo>
                    <a:pt x="1240" y="0"/>
                  </a:lnTo>
                  <a:lnTo>
                    <a:pt x="1194" y="3"/>
                  </a:lnTo>
                  <a:lnTo>
                    <a:pt x="1148" y="7"/>
                  </a:lnTo>
                  <a:lnTo>
                    <a:pt x="1103" y="13"/>
                  </a:lnTo>
                  <a:lnTo>
                    <a:pt x="1058" y="20"/>
                  </a:lnTo>
                  <a:lnTo>
                    <a:pt x="1013" y="29"/>
                  </a:lnTo>
                  <a:lnTo>
                    <a:pt x="968" y="40"/>
                  </a:lnTo>
                  <a:lnTo>
                    <a:pt x="924" y="52"/>
                  </a:lnTo>
                  <a:lnTo>
                    <a:pt x="880" y="65"/>
                  </a:lnTo>
                  <a:lnTo>
                    <a:pt x="837" y="81"/>
                  </a:lnTo>
                  <a:lnTo>
                    <a:pt x="794" y="97"/>
                  </a:lnTo>
                  <a:lnTo>
                    <a:pt x="752" y="116"/>
                  </a:lnTo>
                  <a:lnTo>
                    <a:pt x="711" y="136"/>
                  </a:lnTo>
                  <a:lnTo>
                    <a:pt x="670" y="157"/>
                  </a:lnTo>
                  <a:lnTo>
                    <a:pt x="630" y="180"/>
                  </a:lnTo>
                  <a:lnTo>
                    <a:pt x="591" y="203"/>
                  </a:lnTo>
                  <a:lnTo>
                    <a:pt x="553" y="229"/>
                  </a:lnTo>
                  <a:lnTo>
                    <a:pt x="515" y="256"/>
                  </a:lnTo>
                  <a:lnTo>
                    <a:pt x="480" y="284"/>
                  </a:lnTo>
                  <a:lnTo>
                    <a:pt x="444" y="314"/>
                  </a:lnTo>
                  <a:lnTo>
                    <a:pt x="410" y="345"/>
                  </a:lnTo>
                  <a:lnTo>
                    <a:pt x="377" y="376"/>
                  </a:lnTo>
                  <a:lnTo>
                    <a:pt x="345" y="409"/>
                  </a:lnTo>
                  <a:lnTo>
                    <a:pt x="314" y="443"/>
                  </a:lnTo>
                  <a:lnTo>
                    <a:pt x="285" y="479"/>
                  </a:lnTo>
                  <a:lnTo>
                    <a:pt x="257" y="515"/>
                  </a:lnTo>
                  <a:lnTo>
                    <a:pt x="230" y="553"/>
                  </a:lnTo>
                  <a:lnTo>
                    <a:pt x="205" y="590"/>
                  </a:lnTo>
                  <a:lnTo>
                    <a:pt x="180" y="630"/>
                  </a:lnTo>
                  <a:lnTo>
                    <a:pt x="158" y="670"/>
                  </a:lnTo>
                  <a:lnTo>
                    <a:pt x="136" y="710"/>
                  </a:lnTo>
                  <a:lnTo>
                    <a:pt x="116" y="752"/>
                  </a:lnTo>
                  <a:lnTo>
                    <a:pt x="98" y="794"/>
                  </a:lnTo>
                  <a:lnTo>
                    <a:pt x="82" y="837"/>
                  </a:lnTo>
                  <a:lnTo>
                    <a:pt x="66" y="880"/>
                  </a:lnTo>
                  <a:lnTo>
                    <a:pt x="52" y="923"/>
                  </a:lnTo>
                  <a:lnTo>
                    <a:pt x="40" y="968"/>
                  </a:lnTo>
                  <a:lnTo>
                    <a:pt x="30" y="1012"/>
                  </a:lnTo>
                  <a:lnTo>
                    <a:pt x="21" y="1058"/>
                  </a:lnTo>
                  <a:lnTo>
                    <a:pt x="13" y="1103"/>
                  </a:lnTo>
                  <a:lnTo>
                    <a:pt x="8" y="1148"/>
                  </a:lnTo>
                  <a:lnTo>
                    <a:pt x="3" y="1194"/>
                  </a:lnTo>
                  <a:lnTo>
                    <a:pt x="1" y="1240"/>
                  </a:lnTo>
                  <a:lnTo>
                    <a:pt x="0" y="1285"/>
                  </a:lnTo>
                  <a:lnTo>
                    <a:pt x="1" y="1332"/>
                  </a:lnTo>
                  <a:lnTo>
                    <a:pt x="3" y="1377"/>
                  </a:lnTo>
                  <a:lnTo>
                    <a:pt x="8" y="1424"/>
                  </a:lnTo>
                  <a:lnTo>
                    <a:pt x="13" y="1469"/>
                  </a:lnTo>
                  <a:lnTo>
                    <a:pt x="21" y="1514"/>
                  </a:lnTo>
                  <a:lnTo>
                    <a:pt x="30" y="1560"/>
                  </a:lnTo>
                  <a:lnTo>
                    <a:pt x="40" y="1604"/>
                  </a:lnTo>
                  <a:lnTo>
                    <a:pt x="52" y="1648"/>
                  </a:lnTo>
                  <a:lnTo>
                    <a:pt x="66" y="1692"/>
                  </a:lnTo>
                  <a:lnTo>
                    <a:pt x="82" y="1735"/>
                  </a:lnTo>
                  <a:lnTo>
                    <a:pt x="98" y="1778"/>
                  </a:lnTo>
                  <a:lnTo>
                    <a:pt x="116" y="1820"/>
                  </a:lnTo>
                  <a:lnTo>
                    <a:pt x="136" y="1861"/>
                  </a:lnTo>
                  <a:lnTo>
                    <a:pt x="158" y="1902"/>
                  </a:lnTo>
                  <a:lnTo>
                    <a:pt x="180" y="1942"/>
                  </a:lnTo>
                  <a:lnTo>
                    <a:pt x="205" y="1981"/>
                  </a:lnTo>
                  <a:lnTo>
                    <a:pt x="230" y="2019"/>
                  </a:lnTo>
                  <a:lnTo>
                    <a:pt x="257" y="2057"/>
                  </a:lnTo>
                  <a:lnTo>
                    <a:pt x="285" y="2092"/>
                  </a:lnTo>
                  <a:lnTo>
                    <a:pt x="314" y="2128"/>
                  </a:lnTo>
                  <a:lnTo>
                    <a:pt x="345" y="2162"/>
                  </a:lnTo>
                  <a:lnTo>
                    <a:pt x="377" y="2195"/>
                  </a:lnTo>
                  <a:lnTo>
                    <a:pt x="410" y="2227"/>
                  </a:lnTo>
                  <a:lnTo>
                    <a:pt x="444" y="2258"/>
                  </a:lnTo>
                  <a:lnTo>
                    <a:pt x="480" y="2287"/>
                  </a:lnTo>
                  <a:lnTo>
                    <a:pt x="515" y="2316"/>
                  </a:lnTo>
                  <a:lnTo>
                    <a:pt x="553" y="2342"/>
                  </a:lnTo>
                  <a:lnTo>
                    <a:pt x="591" y="2367"/>
                  </a:lnTo>
                  <a:lnTo>
                    <a:pt x="630" y="2392"/>
                  </a:lnTo>
                  <a:lnTo>
                    <a:pt x="670" y="2415"/>
                  </a:lnTo>
                  <a:lnTo>
                    <a:pt x="711" y="2436"/>
                  </a:lnTo>
                  <a:lnTo>
                    <a:pt x="752" y="2456"/>
                  </a:lnTo>
                  <a:lnTo>
                    <a:pt x="794" y="2474"/>
                  </a:lnTo>
                  <a:lnTo>
                    <a:pt x="837" y="2491"/>
                  </a:lnTo>
                  <a:lnTo>
                    <a:pt x="880" y="2506"/>
                  </a:lnTo>
                  <a:lnTo>
                    <a:pt x="924" y="2520"/>
                  </a:lnTo>
                  <a:lnTo>
                    <a:pt x="968" y="2532"/>
                  </a:lnTo>
                  <a:lnTo>
                    <a:pt x="1013" y="2542"/>
                  </a:lnTo>
                  <a:lnTo>
                    <a:pt x="1058" y="2551"/>
                  </a:lnTo>
                  <a:lnTo>
                    <a:pt x="1103" y="2559"/>
                  </a:lnTo>
                  <a:lnTo>
                    <a:pt x="1148" y="2564"/>
                  </a:lnTo>
                  <a:lnTo>
                    <a:pt x="1194" y="2569"/>
                  </a:lnTo>
                  <a:lnTo>
                    <a:pt x="1240" y="2571"/>
                  </a:lnTo>
                  <a:lnTo>
                    <a:pt x="1286" y="2572"/>
                  </a:lnTo>
                  <a:lnTo>
                    <a:pt x="1332" y="2571"/>
                  </a:lnTo>
                  <a:lnTo>
                    <a:pt x="1377" y="2569"/>
                  </a:lnTo>
                  <a:lnTo>
                    <a:pt x="1423" y="2564"/>
                  </a:lnTo>
                  <a:lnTo>
                    <a:pt x="1469" y="2559"/>
                  </a:lnTo>
                  <a:lnTo>
                    <a:pt x="1514" y="2551"/>
                  </a:lnTo>
                  <a:lnTo>
                    <a:pt x="1559" y="2542"/>
                  </a:lnTo>
                  <a:lnTo>
                    <a:pt x="1604" y="2532"/>
                  </a:lnTo>
                  <a:lnTo>
                    <a:pt x="1648" y="2520"/>
                  </a:lnTo>
                  <a:lnTo>
                    <a:pt x="1691" y="2506"/>
                  </a:lnTo>
                  <a:lnTo>
                    <a:pt x="1735" y="2491"/>
                  </a:lnTo>
                  <a:lnTo>
                    <a:pt x="1777" y="2474"/>
                  </a:lnTo>
                  <a:lnTo>
                    <a:pt x="1819" y="2456"/>
                  </a:lnTo>
                  <a:lnTo>
                    <a:pt x="1861" y="2436"/>
                  </a:lnTo>
                  <a:lnTo>
                    <a:pt x="1901" y="2415"/>
                  </a:lnTo>
                  <a:lnTo>
                    <a:pt x="1942" y="2392"/>
                  </a:lnTo>
                  <a:lnTo>
                    <a:pt x="1981" y="2367"/>
                  </a:lnTo>
                  <a:lnTo>
                    <a:pt x="2018" y="2342"/>
                  </a:lnTo>
                  <a:lnTo>
                    <a:pt x="2056" y="2316"/>
                  </a:lnTo>
                  <a:lnTo>
                    <a:pt x="2092" y="2287"/>
                  </a:lnTo>
                  <a:lnTo>
                    <a:pt x="2128" y="2258"/>
                  </a:lnTo>
                  <a:lnTo>
                    <a:pt x="2162" y="2227"/>
                  </a:lnTo>
                  <a:lnTo>
                    <a:pt x="2194" y="2195"/>
                  </a:lnTo>
                  <a:lnTo>
                    <a:pt x="2226" y="2162"/>
                  </a:lnTo>
                  <a:lnTo>
                    <a:pt x="2257" y="2128"/>
                  </a:lnTo>
                  <a:lnTo>
                    <a:pt x="2287" y="2092"/>
                  </a:lnTo>
                  <a:lnTo>
                    <a:pt x="2315" y="2057"/>
                  </a:lnTo>
                  <a:lnTo>
                    <a:pt x="2341" y="2019"/>
                  </a:lnTo>
                  <a:lnTo>
                    <a:pt x="2366" y="1981"/>
                  </a:lnTo>
                  <a:lnTo>
                    <a:pt x="2391" y="1942"/>
                  </a:lnTo>
                  <a:lnTo>
                    <a:pt x="2414" y="1902"/>
                  </a:lnTo>
                  <a:lnTo>
                    <a:pt x="2435" y="1861"/>
                  </a:lnTo>
                  <a:lnTo>
                    <a:pt x="2455" y="1820"/>
                  </a:lnTo>
                  <a:lnTo>
                    <a:pt x="2473" y="1778"/>
                  </a:lnTo>
                  <a:lnTo>
                    <a:pt x="2490" y="1735"/>
                  </a:lnTo>
                  <a:lnTo>
                    <a:pt x="2505" y="1692"/>
                  </a:lnTo>
                  <a:lnTo>
                    <a:pt x="2519" y="1648"/>
                  </a:lnTo>
                  <a:lnTo>
                    <a:pt x="2531" y="1604"/>
                  </a:lnTo>
                  <a:lnTo>
                    <a:pt x="2541" y="1560"/>
                  </a:lnTo>
                  <a:lnTo>
                    <a:pt x="2550" y="1514"/>
                  </a:lnTo>
                  <a:lnTo>
                    <a:pt x="2558" y="1469"/>
                  </a:lnTo>
                  <a:lnTo>
                    <a:pt x="2563" y="1424"/>
                  </a:lnTo>
                  <a:lnTo>
                    <a:pt x="2568" y="1377"/>
                  </a:lnTo>
                  <a:lnTo>
                    <a:pt x="2570" y="1332"/>
                  </a:lnTo>
                  <a:lnTo>
                    <a:pt x="2571" y="1285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10" name="Freeform 3798"/>
            <p:cNvSpPr>
              <a:spLocks/>
            </p:cNvSpPr>
            <p:nvPr/>
          </p:nvSpPr>
          <p:spPr bwMode="auto">
            <a:xfrm>
              <a:off x="3527" y="3042"/>
              <a:ext cx="652" cy="657"/>
            </a:xfrm>
            <a:custGeom>
              <a:avLst/>
              <a:gdLst>
                <a:gd name="T0" fmla="*/ 920 w 2041"/>
                <a:gd name="T1" fmla="*/ 2054 h 2058"/>
                <a:gd name="T2" fmla="*/ 1002 w 2041"/>
                <a:gd name="T3" fmla="*/ 2058 h 2058"/>
                <a:gd name="T4" fmla="*/ 1085 w 2041"/>
                <a:gd name="T5" fmla="*/ 2056 h 2058"/>
                <a:gd name="T6" fmla="*/ 1167 w 2041"/>
                <a:gd name="T7" fmla="*/ 2047 h 2058"/>
                <a:gd name="T8" fmla="*/ 1249 w 2041"/>
                <a:gd name="T9" fmla="*/ 2032 h 2058"/>
                <a:gd name="T10" fmla="*/ 1329 w 2041"/>
                <a:gd name="T11" fmla="*/ 2009 h 2058"/>
                <a:gd name="T12" fmla="*/ 1407 w 2041"/>
                <a:gd name="T13" fmla="*/ 1981 h 2058"/>
                <a:gd name="T14" fmla="*/ 1482 w 2041"/>
                <a:gd name="T15" fmla="*/ 1946 h 2058"/>
                <a:gd name="T16" fmla="*/ 1554 w 2041"/>
                <a:gd name="T17" fmla="*/ 1905 h 2058"/>
                <a:gd name="T18" fmla="*/ 1623 w 2041"/>
                <a:gd name="T19" fmla="*/ 1858 h 2058"/>
                <a:gd name="T20" fmla="*/ 1688 w 2041"/>
                <a:gd name="T21" fmla="*/ 1808 h 2058"/>
                <a:gd name="T22" fmla="*/ 1747 w 2041"/>
                <a:gd name="T23" fmla="*/ 1750 h 2058"/>
                <a:gd name="T24" fmla="*/ 1804 w 2041"/>
                <a:gd name="T25" fmla="*/ 1689 h 2058"/>
                <a:gd name="T26" fmla="*/ 1854 w 2041"/>
                <a:gd name="T27" fmla="*/ 1623 h 2058"/>
                <a:gd name="T28" fmla="*/ 1899 w 2041"/>
                <a:gd name="T29" fmla="*/ 1553 h 2058"/>
                <a:gd name="T30" fmla="*/ 1938 w 2041"/>
                <a:gd name="T31" fmla="*/ 1480 h 2058"/>
                <a:gd name="T32" fmla="*/ 1972 w 2041"/>
                <a:gd name="T33" fmla="*/ 1404 h 2058"/>
                <a:gd name="T34" fmla="*/ 1998 w 2041"/>
                <a:gd name="T35" fmla="*/ 1326 h 2058"/>
                <a:gd name="T36" fmla="*/ 2019 w 2041"/>
                <a:gd name="T37" fmla="*/ 1246 h 2058"/>
                <a:gd name="T38" fmla="*/ 2033 w 2041"/>
                <a:gd name="T39" fmla="*/ 1164 h 2058"/>
                <a:gd name="T40" fmla="*/ 2040 w 2041"/>
                <a:gd name="T41" fmla="*/ 1081 h 2058"/>
                <a:gd name="T42" fmla="*/ 2041 w 2041"/>
                <a:gd name="T43" fmla="*/ 998 h 2058"/>
                <a:gd name="T44" fmla="*/ 2036 w 2041"/>
                <a:gd name="T45" fmla="*/ 916 h 2058"/>
                <a:gd name="T46" fmla="*/ 2023 w 2041"/>
                <a:gd name="T47" fmla="*/ 834 h 2058"/>
                <a:gd name="T48" fmla="*/ 2004 w 2041"/>
                <a:gd name="T49" fmla="*/ 753 h 2058"/>
                <a:gd name="T50" fmla="*/ 1978 w 2041"/>
                <a:gd name="T51" fmla="*/ 675 h 2058"/>
                <a:gd name="T52" fmla="*/ 1946 w 2041"/>
                <a:gd name="T53" fmla="*/ 597 h 2058"/>
                <a:gd name="T54" fmla="*/ 1909 w 2041"/>
                <a:gd name="T55" fmla="*/ 524 h 2058"/>
                <a:gd name="T56" fmla="*/ 1866 w 2041"/>
                <a:gd name="T57" fmla="*/ 454 h 2058"/>
                <a:gd name="T58" fmla="*/ 1816 w 2041"/>
                <a:gd name="T59" fmla="*/ 386 h 2058"/>
                <a:gd name="T60" fmla="*/ 1762 w 2041"/>
                <a:gd name="T61" fmla="*/ 324 h 2058"/>
                <a:gd name="T62" fmla="*/ 1703 w 2041"/>
                <a:gd name="T63" fmla="*/ 266 h 2058"/>
                <a:gd name="T64" fmla="*/ 1639 w 2041"/>
                <a:gd name="T65" fmla="*/ 213 h 2058"/>
                <a:gd name="T66" fmla="*/ 1572 w 2041"/>
                <a:gd name="T67" fmla="*/ 165 h 2058"/>
                <a:gd name="T68" fmla="*/ 1500 w 2041"/>
                <a:gd name="T69" fmla="*/ 123 h 2058"/>
                <a:gd name="T70" fmla="*/ 1426 w 2041"/>
                <a:gd name="T71" fmla="*/ 87 h 2058"/>
                <a:gd name="T72" fmla="*/ 1348 w 2041"/>
                <a:gd name="T73" fmla="*/ 57 h 2058"/>
                <a:gd name="T74" fmla="*/ 1269 w 2041"/>
                <a:gd name="T75" fmla="*/ 34 h 2058"/>
                <a:gd name="T76" fmla="*/ 1188 w 2041"/>
                <a:gd name="T77" fmla="*/ 16 h 2058"/>
                <a:gd name="T78" fmla="*/ 1105 w 2041"/>
                <a:gd name="T79" fmla="*/ 5 h 2058"/>
                <a:gd name="T80" fmla="*/ 1023 w 2041"/>
                <a:gd name="T81" fmla="*/ 0 h 2058"/>
                <a:gd name="T82" fmla="*/ 941 w 2041"/>
                <a:gd name="T83" fmla="*/ 4 h 2058"/>
                <a:gd name="T84" fmla="*/ 858 w 2041"/>
                <a:gd name="T85" fmla="*/ 13 h 2058"/>
                <a:gd name="T86" fmla="*/ 777 w 2041"/>
                <a:gd name="T87" fmla="*/ 29 h 2058"/>
                <a:gd name="T88" fmla="*/ 696 w 2041"/>
                <a:gd name="T89" fmla="*/ 51 h 2058"/>
                <a:gd name="T90" fmla="*/ 619 w 2041"/>
                <a:gd name="T91" fmla="*/ 80 h 2058"/>
                <a:gd name="T92" fmla="*/ 544 w 2041"/>
                <a:gd name="T93" fmla="*/ 114 h 2058"/>
                <a:gd name="T94" fmla="*/ 472 w 2041"/>
                <a:gd name="T95" fmla="*/ 155 h 2058"/>
                <a:gd name="T96" fmla="*/ 403 w 2041"/>
                <a:gd name="T97" fmla="*/ 202 h 2058"/>
                <a:gd name="T98" fmla="*/ 338 w 2041"/>
                <a:gd name="T99" fmla="*/ 254 h 2058"/>
                <a:gd name="T100" fmla="*/ 279 w 2041"/>
                <a:gd name="T101" fmla="*/ 311 h 2058"/>
                <a:gd name="T102" fmla="*/ 223 w 2041"/>
                <a:gd name="T103" fmla="*/ 373 h 2058"/>
                <a:gd name="T104" fmla="*/ 172 w 2041"/>
                <a:gd name="T105" fmla="*/ 438 h 2058"/>
                <a:gd name="T106" fmla="*/ 127 w 2041"/>
                <a:gd name="T107" fmla="*/ 508 h 2058"/>
                <a:gd name="T108" fmla="*/ 88 w 2041"/>
                <a:gd name="T109" fmla="*/ 581 h 2058"/>
                <a:gd name="T110" fmla="*/ 55 w 2041"/>
                <a:gd name="T111" fmla="*/ 657 h 2058"/>
                <a:gd name="T112" fmla="*/ 29 w 2041"/>
                <a:gd name="T113" fmla="*/ 735 h 2058"/>
                <a:gd name="T114" fmla="*/ 8 w 2041"/>
                <a:gd name="T115" fmla="*/ 816 h 2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041" h="2058">
                  <a:moveTo>
                    <a:pt x="879" y="2050"/>
                  </a:moveTo>
                  <a:lnTo>
                    <a:pt x="920" y="2054"/>
                  </a:lnTo>
                  <a:lnTo>
                    <a:pt x="960" y="2057"/>
                  </a:lnTo>
                  <a:lnTo>
                    <a:pt x="1002" y="2058"/>
                  </a:lnTo>
                  <a:lnTo>
                    <a:pt x="1043" y="2058"/>
                  </a:lnTo>
                  <a:lnTo>
                    <a:pt x="1085" y="2056"/>
                  </a:lnTo>
                  <a:lnTo>
                    <a:pt x="1126" y="2053"/>
                  </a:lnTo>
                  <a:lnTo>
                    <a:pt x="1167" y="2047"/>
                  </a:lnTo>
                  <a:lnTo>
                    <a:pt x="1208" y="2040"/>
                  </a:lnTo>
                  <a:lnTo>
                    <a:pt x="1249" y="2032"/>
                  </a:lnTo>
                  <a:lnTo>
                    <a:pt x="1289" y="2021"/>
                  </a:lnTo>
                  <a:lnTo>
                    <a:pt x="1329" y="2009"/>
                  </a:lnTo>
                  <a:lnTo>
                    <a:pt x="1368" y="1995"/>
                  </a:lnTo>
                  <a:lnTo>
                    <a:pt x="1407" y="1981"/>
                  </a:lnTo>
                  <a:lnTo>
                    <a:pt x="1445" y="1964"/>
                  </a:lnTo>
                  <a:lnTo>
                    <a:pt x="1482" y="1946"/>
                  </a:lnTo>
                  <a:lnTo>
                    <a:pt x="1519" y="1926"/>
                  </a:lnTo>
                  <a:lnTo>
                    <a:pt x="1554" y="1905"/>
                  </a:lnTo>
                  <a:lnTo>
                    <a:pt x="1588" y="1883"/>
                  </a:lnTo>
                  <a:lnTo>
                    <a:pt x="1623" y="1858"/>
                  </a:lnTo>
                  <a:lnTo>
                    <a:pt x="1656" y="1834"/>
                  </a:lnTo>
                  <a:lnTo>
                    <a:pt x="1688" y="1808"/>
                  </a:lnTo>
                  <a:lnTo>
                    <a:pt x="1718" y="1779"/>
                  </a:lnTo>
                  <a:lnTo>
                    <a:pt x="1747" y="1750"/>
                  </a:lnTo>
                  <a:lnTo>
                    <a:pt x="1776" y="1720"/>
                  </a:lnTo>
                  <a:lnTo>
                    <a:pt x="1804" y="1689"/>
                  </a:lnTo>
                  <a:lnTo>
                    <a:pt x="1829" y="1656"/>
                  </a:lnTo>
                  <a:lnTo>
                    <a:pt x="1854" y="1623"/>
                  </a:lnTo>
                  <a:lnTo>
                    <a:pt x="1877" y="1589"/>
                  </a:lnTo>
                  <a:lnTo>
                    <a:pt x="1899" y="1553"/>
                  </a:lnTo>
                  <a:lnTo>
                    <a:pt x="1919" y="1517"/>
                  </a:lnTo>
                  <a:lnTo>
                    <a:pt x="1938" y="1480"/>
                  </a:lnTo>
                  <a:lnTo>
                    <a:pt x="1955" y="1443"/>
                  </a:lnTo>
                  <a:lnTo>
                    <a:pt x="1972" y="1404"/>
                  </a:lnTo>
                  <a:lnTo>
                    <a:pt x="1985" y="1365"/>
                  </a:lnTo>
                  <a:lnTo>
                    <a:pt x="1998" y="1326"/>
                  </a:lnTo>
                  <a:lnTo>
                    <a:pt x="2009" y="1286"/>
                  </a:lnTo>
                  <a:lnTo>
                    <a:pt x="2019" y="1246"/>
                  </a:lnTo>
                  <a:lnTo>
                    <a:pt x="2027" y="1205"/>
                  </a:lnTo>
                  <a:lnTo>
                    <a:pt x="2033" y="1164"/>
                  </a:lnTo>
                  <a:lnTo>
                    <a:pt x="2038" y="1123"/>
                  </a:lnTo>
                  <a:lnTo>
                    <a:pt x="2040" y="1081"/>
                  </a:lnTo>
                  <a:lnTo>
                    <a:pt x="2041" y="1040"/>
                  </a:lnTo>
                  <a:lnTo>
                    <a:pt x="2041" y="998"/>
                  </a:lnTo>
                  <a:lnTo>
                    <a:pt x="2039" y="958"/>
                  </a:lnTo>
                  <a:lnTo>
                    <a:pt x="2036" y="916"/>
                  </a:lnTo>
                  <a:lnTo>
                    <a:pt x="2030" y="875"/>
                  </a:lnTo>
                  <a:lnTo>
                    <a:pt x="2023" y="834"/>
                  </a:lnTo>
                  <a:lnTo>
                    <a:pt x="2015" y="793"/>
                  </a:lnTo>
                  <a:lnTo>
                    <a:pt x="2004" y="753"/>
                  </a:lnTo>
                  <a:lnTo>
                    <a:pt x="1992" y="713"/>
                  </a:lnTo>
                  <a:lnTo>
                    <a:pt x="1978" y="675"/>
                  </a:lnTo>
                  <a:lnTo>
                    <a:pt x="1963" y="636"/>
                  </a:lnTo>
                  <a:lnTo>
                    <a:pt x="1946" y="597"/>
                  </a:lnTo>
                  <a:lnTo>
                    <a:pt x="1929" y="561"/>
                  </a:lnTo>
                  <a:lnTo>
                    <a:pt x="1909" y="524"/>
                  </a:lnTo>
                  <a:lnTo>
                    <a:pt x="1888" y="488"/>
                  </a:lnTo>
                  <a:lnTo>
                    <a:pt x="1866" y="454"/>
                  </a:lnTo>
                  <a:lnTo>
                    <a:pt x="1841" y="419"/>
                  </a:lnTo>
                  <a:lnTo>
                    <a:pt x="1816" y="386"/>
                  </a:lnTo>
                  <a:lnTo>
                    <a:pt x="1789" y="355"/>
                  </a:lnTo>
                  <a:lnTo>
                    <a:pt x="1762" y="324"/>
                  </a:lnTo>
                  <a:lnTo>
                    <a:pt x="1733" y="294"/>
                  </a:lnTo>
                  <a:lnTo>
                    <a:pt x="1703" y="266"/>
                  </a:lnTo>
                  <a:lnTo>
                    <a:pt x="1671" y="239"/>
                  </a:lnTo>
                  <a:lnTo>
                    <a:pt x="1639" y="213"/>
                  </a:lnTo>
                  <a:lnTo>
                    <a:pt x="1606" y="188"/>
                  </a:lnTo>
                  <a:lnTo>
                    <a:pt x="1572" y="165"/>
                  </a:lnTo>
                  <a:lnTo>
                    <a:pt x="1536" y="143"/>
                  </a:lnTo>
                  <a:lnTo>
                    <a:pt x="1500" y="123"/>
                  </a:lnTo>
                  <a:lnTo>
                    <a:pt x="1463" y="104"/>
                  </a:lnTo>
                  <a:lnTo>
                    <a:pt x="1426" y="87"/>
                  </a:lnTo>
                  <a:lnTo>
                    <a:pt x="1387" y="71"/>
                  </a:lnTo>
                  <a:lnTo>
                    <a:pt x="1348" y="57"/>
                  </a:lnTo>
                  <a:lnTo>
                    <a:pt x="1309" y="45"/>
                  </a:lnTo>
                  <a:lnTo>
                    <a:pt x="1269" y="34"/>
                  </a:lnTo>
                  <a:lnTo>
                    <a:pt x="1229" y="24"/>
                  </a:lnTo>
                  <a:lnTo>
                    <a:pt x="1188" y="16"/>
                  </a:lnTo>
                  <a:lnTo>
                    <a:pt x="1147" y="9"/>
                  </a:lnTo>
                  <a:lnTo>
                    <a:pt x="1105" y="5"/>
                  </a:lnTo>
                  <a:lnTo>
                    <a:pt x="1064" y="3"/>
                  </a:lnTo>
                  <a:lnTo>
                    <a:pt x="1023" y="0"/>
                  </a:lnTo>
                  <a:lnTo>
                    <a:pt x="981" y="2"/>
                  </a:lnTo>
                  <a:lnTo>
                    <a:pt x="941" y="4"/>
                  </a:lnTo>
                  <a:lnTo>
                    <a:pt x="899" y="7"/>
                  </a:lnTo>
                  <a:lnTo>
                    <a:pt x="858" y="13"/>
                  </a:lnTo>
                  <a:lnTo>
                    <a:pt x="817" y="20"/>
                  </a:lnTo>
                  <a:lnTo>
                    <a:pt x="777" y="29"/>
                  </a:lnTo>
                  <a:lnTo>
                    <a:pt x="736" y="39"/>
                  </a:lnTo>
                  <a:lnTo>
                    <a:pt x="696" y="51"/>
                  </a:lnTo>
                  <a:lnTo>
                    <a:pt x="658" y="65"/>
                  </a:lnTo>
                  <a:lnTo>
                    <a:pt x="619" y="80"/>
                  </a:lnTo>
                  <a:lnTo>
                    <a:pt x="581" y="97"/>
                  </a:lnTo>
                  <a:lnTo>
                    <a:pt x="544" y="114"/>
                  </a:lnTo>
                  <a:lnTo>
                    <a:pt x="507" y="134"/>
                  </a:lnTo>
                  <a:lnTo>
                    <a:pt x="472" y="155"/>
                  </a:lnTo>
                  <a:lnTo>
                    <a:pt x="437" y="178"/>
                  </a:lnTo>
                  <a:lnTo>
                    <a:pt x="403" y="202"/>
                  </a:lnTo>
                  <a:lnTo>
                    <a:pt x="370" y="227"/>
                  </a:lnTo>
                  <a:lnTo>
                    <a:pt x="338" y="254"/>
                  </a:lnTo>
                  <a:lnTo>
                    <a:pt x="307" y="282"/>
                  </a:lnTo>
                  <a:lnTo>
                    <a:pt x="279" y="311"/>
                  </a:lnTo>
                  <a:lnTo>
                    <a:pt x="250" y="341"/>
                  </a:lnTo>
                  <a:lnTo>
                    <a:pt x="223" y="373"/>
                  </a:lnTo>
                  <a:lnTo>
                    <a:pt x="197" y="405"/>
                  </a:lnTo>
                  <a:lnTo>
                    <a:pt x="172" y="438"/>
                  </a:lnTo>
                  <a:lnTo>
                    <a:pt x="149" y="472"/>
                  </a:lnTo>
                  <a:lnTo>
                    <a:pt x="127" y="508"/>
                  </a:lnTo>
                  <a:lnTo>
                    <a:pt x="107" y="544"/>
                  </a:lnTo>
                  <a:lnTo>
                    <a:pt x="88" y="581"/>
                  </a:lnTo>
                  <a:lnTo>
                    <a:pt x="71" y="618"/>
                  </a:lnTo>
                  <a:lnTo>
                    <a:pt x="55" y="657"/>
                  </a:lnTo>
                  <a:lnTo>
                    <a:pt x="41" y="696"/>
                  </a:lnTo>
                  <a:lnTo>
                    <a:pt x="29" y="735"/>
                  </a:lnTo>
                  <a:lnTo>
                    <a:pt x="18" y="775"/>
                  </a:lnTo>
                  <a:lnTo>
                    <a:pt x="8" y="816"/>
                  </a:lnTo>
                  <a:lnTo>
                    <a:pt x="0" y="85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11" name="Freeform 3799"/>
            <p:cNvSpPr>
              <a:spLocks/>
            </p:cNvSpPr>
            <p:nvPr/>
          </p:nvSpPr>
          <p:spPr bwMode="auto">
            <a:xfrm>
              <a:off x="3645" y="3165"/>
              <a:ext cx="411" cy="411"/>
            </a:xfrm>
            <a:custGeom>
              <a:avLst/>
              <a:gdLst>
                <a:gd name="T0" fmla="*/ 1285 w 1286"/>
                <a:gd name="T1" fmla="*/ 611 h 1287"/>
                <a:gd name="T2" fmla="*/ 1278 w 1286"/>
                <a:gd name="T3" fmla="*/ 546 h 1287"/>
                <a:gd name="T4" fmla="*/ 1265 w 1286"/>
                <a:gd name="T5" fmla="*/ 482 h 1287"/>
                <a:gd name="T6" fmla="*/ 1245 w 1286"/>
                <a:gd name="T7" fmla="*/ 420 h 1287"/>
                <a:gd name="T8" fmla="*/ 1219 w 1286"/>
                <a:gd name="T9" fmla="*/ 360 h 1287"/>
                <a:gd name="T10" fmla="*/ 1189 w 1286"/>
                <a:gd name="T11" fmla="*/ 304 h 1287"/>
                <a:gd name="T12" fmla="*/ 1151 w 1286"/>
                <a:gd name="T13" fmla="*/ 250 h 1287"/>
                <a:gd name="T14" fmla="*/ 1109 w 1286"/>
                <a:gd name="T15" fmla="*/ 200 h 1287"/>
                <a:gd name="T16" fmla="*/ 1061 w 1286"/>
                <a:gd name="T17" fmla="*/ 156 h 1287"/>
                <a:gd name="T18" fmla="*/ 1009 w 1286"/>
                <a:gd name="T19" fmla="*/ 116 h 1287"/>
                <a:gd name="T20" fmla="*/ 954 w 1286"/>
                <a:gd name="T21" fmla="*/ 82 h 1287"/>
                <a:gd name="T22" fmla="*/ 896 w 1286"/>
                <a:gd name="T23" fmla="*/ 53 h 1287"/>
                <a:gd name="T24" fmla="*/ 835 w 1286"/>
                <a:gd name="T25" fmla="*/ 30 h 1287"/>
                <a:gd name="T26" fmla="*/ 772 w 1286"/>
                <a:gd name="T27" fmla="*/ 13 h 1287"/>
                <a:gd name="T28" fmla="*/ 708 w 1286"/>
                <a:gd name="T29" fmla="*/ 3 h 1287"/>
                <a:gd name="T30" fmla="*/ 643 w 1286"/>
                <a:gd name="T31" fmla="*/ 0 h 1287"/>
                <a:gd name="T32" fmla="*/ 577 w 1286"/>
                <a:gd name="T33" fmla="*/ 3 h 1287"/>
                <a:gd name="T34" fmla="*/ 513 w 1286"/>
                <a:gd name="T35" fmla="*/ 13 h 1287"/>
                <a:gd name="T36" fmla="*/ 450 w 1286"/>
                <a:gd name="T37" fmla="*/ 30 h 1287"/>
                <a:gd name="T38" fmla="*/ 389 w 1286"/>
                <a:gd name="T39" fmla="*/ 53 h 1287"/>
                <a:gd name="T40" fmla="*/ 331 w 1286"/>
                <a:gd name="T41" fmla="*/ 82 h 1287"/>
                <a:gd name="T42" fmla="*/ 276 w 1286"/>
                <a:gd name="T43" fmla="*/ 116 h 1287"/>
                <a:gd name="T44" fmla="*/ 224 w 1286"/>
                <a:gd name="T45" fmla="*/ 156 h 1287"/>
                <a:gd name="T46" fmla="*/ 177 w 1286"/>
                <a:gd name="T47" fmla="*/ 200 h 1287"/>
                <a:gd name="T48" fmla="*/ 134 w 1286"/>
                <a:gd name="T49" fmla="*/ 250 h 1287"/>
                <a:gd name="T50" fmla="*/ 98 w 1286"/>
                <a:gd name="T51" fmla="*/ 304 h 1287"/>
                <a:gd name="T52" fmla="*/ 66 w 1286"/>
                <a:gd name="T53" fmla="*/ 360 h 1287"/>
                <a:gd name="T54" fmla="*/ 40 w 1286"/>
                <a:gd name="T55" fmla="*/ 420 h 1287"/>
                <a:gd name="T56" fmla="*/ 20 w 1286"/>
                <a:gd name="T57" fmla="*/ 482 h 1287"/>
                <a:gd name="T58" fmla="*/ 7 w 1286"/>
                <a:gd name="T59" fmla="*/ 546 h 1287"/>
                <a:gd name="T60" fmla="*/ 1 w 1286"/>
                <a:gd name="T61" fmla="*/ 611 h 1287"/>
                <a:gd name="T62" fmla="*/ 1 w 1286"/>
                <a:gd name="T63" fmla="*/ 677 h 1287"/>
                <a:gd name="T64" fmla="*/ 7 w 1286"/>
                <a:gd name="T65" fmla="*/ 741 h 1287"/>
                <a:gd name="T66" fmla="*/ 20 w 1286"/>
                <a:gd name="T67" fmla="*/ 805 h 1287"/>
                <a:gd name="T68" fmla="*/ 40 w 1286"/>
                <a:gd name="T69" fmla="*/ 867 h 1287"/>
                <a:gd name="T70" fmla="*/ 66 w 1286"/>
                <a:gd name="T71" fmla="*/ 927 h 1287"/>
                <a:gd name="T72" fmla="*/ 98 w 1286"/>
                <a:gd name="T73" fmla="*/ 984 h 1287"/>
                <a:gd name="T74" fmla="*/ 134 w 1286"/>
                <a:gd name="T75" fmla="*/ 1037 h 1287"/>
                <a:gd name="T76" fmla="*/ 177 w 1286"/>
                <a:gd name="T77" fmla="*/ 1087 h 1287"/>
                <a:gd name="T78" fmla="*/ 224 w 1286"/>
                <a:gd name="T79" fmla="*/ 1132 h 1287"/>
                <a:gd name="T80" fmla="*/ 276 w 1286"/>
                <a:gd name="T81" fmla="*/ 1172 h 1287"/>
                <a:gd name="T82" fmla="*/ 331 w 1286"/>
                <a:gd name="T83" fmla="*/ 1206 h 1287"/>
                <a:gd name="T84" fmla="*/ 389 w 1286"/>
                <a:gd name="T85" fmla="*/ 1235 h 1287"/>
                <a:gd name="T86" fmla="*/ 450 w 1286"/>
                <a:gd name="T87" fmla="*/ 1257 h 1287"/>
                <a:gd name="T88" fmla="*/ 513 w 1286"/>
                <a:gd name="T89" fmla="*/ 1273 h 1287"/>
                <a:gd name="T90" fmla="*/ 577 w 1286"/>
                <a:gd name="T91" fmla="*/ 1283 h 1287"/>
                <a:gd name="T92" fmla="*/ 643 w 1286"/>
                <a:gd name="T93" fmla="*/ 1287 h 1287"/>
                <a:gd name="T94" fmla="*/ 708 w 1286"/>
                <a:gd name="T95" fmla="*/ 1283 h 1287"/>
                <a:gd name="T96" fmla="*/ 772 w 1286"/>
                <a:gd name="T97" fmla="*/ 1273 h 1287"/>
                <a:gd name="T98" fmla="*/ 835 w 1286"/>
                <a:gd name="T99" fmla="*/ 1257 h 1287"/>
                <a:gd name="T100" fmla="*/ 896 w 1286"/>
                <a:gd name="T101" fmla="*/ 1235 h 1287"/>
                <a:gd name="T102" fmla="*/ 954 w 1286"/>
                <a:gd name="T103" fmla="*/ 1206 h 1287"/>
                <a:gd name="T104" fmla="*/ 1009 w 1286"/>
                <a:gd name="T105" fmla="*/ 1172 h 1287"/>
                <a:gd name="T106" fmla="*/ 1061 w 1286"/>
                <a:gd name="T107" fmla="*/ 1132 h 1287"/>
                <a:gd name="T108" fmla="*/ 1109 w 1286"/>
                <a:gd name="T109" fmla="*/ 1087 h 1287"/>
                <a:gd name="T110" fmla="*/ 1151 w 1286"/>
                <a:gd name="T111" fmla="*/ 1037 h 1287"/>
                <a:gd name="T112" fmla="*/ 1189 w 1286"/>
                <a:gd name="T113" fmla="*/ 984 h 1287"/>
                <a:gd name="T114" fmla="*/ 1219 w 1286"/>
                <a:gd name="T115" fmla="*/ 927 h 1287"/>
                <a:gd name="T116" fmla="*/ 1245 w 1286"/>
                <a:gd name="T117" fmla="*/ 867 h 1287"/>
                <a:gd name="T118" fmla="*/ 1265 w 1286"/>
                <a:gd name="T119" fmla="*/ 805 h 1287"/>
                <a:gd name="T120" fmla="*/ 1278 w 1286"/>
                <a:gd name="T121" fmla="*/ 741 h 1287"/>
                <a:gd name="T122" fmla="*/ 1285 w 1286"/>
                <a:gd name="T123" fmla="*/ 677 h 1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86" h="1287">
                  <a:moveTo>
                    <a:pt x="1286" y="643"/>
                  </a:moveTo>
                  <a:lnTo>
                    <a:pt x="1285" y="611"/>
                  </a:lnTo>
                  <a:lnTo>
                    <a:pt x="1282" y="578"/>
                  </a:lnTo>
                  <a:lnTo>
                    <a:pt x="1278" y="546"/>
                  </a:lnTo>
                  <a:lnTo>
                    <a:pt x="1273" y="514"/>
                  </a:lnTo>
                  <a:lnTo>
                    <a:pt x="1265" y="482"/>
                  </a:lnTo>
                  <a:lnTo>
                    <a:pt x="1256" y="451"/>
                  </a:lnTo>
                  <a:lnTo>
                    <a:pt x="1245" y="420"/>
                  </a:lnTo>
                  <a:lnTo>
                    <a:pt x="1233" y="390"/>
                  </a:lnTo>
                  <a:lnTo>
                    <a:pt x="1219" y="360"/>
                  </a:lnTo>
                  <a:lnTo>
                    <a:pt x="1205" y="332"/>
                  </a:lnTo>
                  <a:lnTo>
                    <a:pt x="1189" y="304"/>
                  </a:lnTo>
                  <a:lnTo>
                    <a:pt x="1170" y="276"/>
                  </a:lnTo>
                  <a:lnTo>
                    <a:pt x="1151" y="250"/>
                  </a:lnTo>
                  <a:lnTo>
                    <a:pt x="1130" y="225"/>
                  </a:lnTo>
                  <a:lnTo>
                    <a:pt x="1109" y="200"/>
                  </a:lnTo>
                  <a:lnTo>
                    <a:pt x="1086" y="178"/>
                  </a:lnTo>
                  <a:lnTo>
                    <a:pt x="1061" y="156"/>
                  </a:lnTo>
                  <a:lnTo>
                    <a:pt x="1036" y="135"/>
                  </a:lnTo>
                  <a:lnTo>
                    <a:pt x="1009" y="116"/>
                  </a:lnTo>
                  <a:lnTo>
                    <a:pt x="983" y="99"/>
                  </a:lnTo>
                  <a:lnTo>
                    <a:pt x="954" y="82"/>
                  </a:lnTo>
                  <a:lnTo>
                    <a:pt x="925" y="66"/>
                  </a:lnTo>
                  <a:lnTo>
                    <a:pt x="896" y="53"/>
                  </a:lnTo>
                  <a:lnTo>
                    <a:pt x="866" y="41"/>
                  </a:lnTo>
                  <a:lnTo>
                    <a:pt x="835" y="30"/>
                  </a:lnTo>
                  <a:lnTo>
                    <a:pt x="804" y="21"/>
                  </a:lnTo>
                  <a:lnTo>
                    <a:pt x="772" y="13"/>
                  </a:lnTo>
                  <a:lnTo>
                    <a:pt x="740" y="8"/>
                  </a:lnTo>
                  <a:lnTo>
                    <a:pt x="708" y="3"/>
                  </a:lnTo>
                  <a:lnTo>
                    <a:pt x="676" y="1"/>
                  </a:lnTo>
                  <a:lnTo>
                    <a:pt x="643" y="0"/>
                  </a:lnTo>
                  <a:lnTo>
                    <a:pt x="610" y="1"/>
                  </a:lnTo>
                  <a:lnTo>
                    <a:pt x="577" y="3"/>
                  </a:lnTo>
                  <a:lnTo>
                    <a:pt x="545" y="8"/>
                  </a:lnTo>
                  <a:lnTo>
                    <a:pt x="513" y="13"/>
                  </a:lnTo>
                  <a:lnTo>
                    <a:pt x="481" y="21"/>
                  </a:lnTo>
                  <a:lnTo>
                    <a:pt x="450" y="30"/>
                  </a:lnTo>
                  <a:lnTo>
                    <a:pt x="419" y="41"/>
                  </a:lnTo>
                  <a:lnTo>
                    <a:pt x="389" y="53"/>
                  </a:lnTo>
                  <a:lnTo>
                    <a:pt x="360" y="66"/>
                  </a:lnTo>
                  <a:lnTo>
                    <a:pt x="331" y="82"/>
                  </a:lnTo>
                  <a:lnTo>
                    <a:pt x="303" y="99"/>
                  </a:lnTo>
                  <a:lnTo>
                    <a:pt x="276" y="116"/>
                  </a:lnTo>
                  <a:lnTo>
                    <a:pt x="249" y="135"/>
                  </a:lnTo>
                  <a:lnTo>
                    <a:pt x="224" y="156"/>
                  </a:lnTo>
                  <a:lnTo>
                    <a:pt x="200" y="178"/>
                  </a:lnTo>
                  <a:lnTo>
                    <a:pt x="177" y="200"/>
                  </a:lnTo>
                  <a:lnTo>
                    <a:pt x="155" y="225"/>
                  </a:lnTo>
                  <a:lnTo>
                    <a:pt x="134" y="250"/>
                  </a:lnTo>
                  <a:lnTo>
                    <a:pt x="115" y="276"/>
                  </a:lnTo>
                  <a:lnTo>
                    <a:pt x="98" y="304"/>
                  </a:lnTo>
                  <a:lnTo>
                    <a:pt x="81" y="332"/>
                  </a:lnTo>
                  <a:lnTo>
                    <a:pt x="66" y="360"/>
                  </a:lnTo>
                  <a:lnTo>
                    <a:pt x="52" y="390"/>
                  </a:lnTo>
                  <a:lnTo>
                    <a:pt x="40" y="420"/>
                  </a:lnTo>
                  <a:lnTo>
                    <a:pt x="29" y="451"/>
                  </a:lnTo>
                  <a:lnTo>
                    <a:pt x="20" y="482"/>
                  </a:lnTo>
                  <a:lnTo>
                    <a:pt x="14" y="514"/>
                  </a:lnTo>
                  <a:lnTo>
                    <a:pt x="7" y="546"/>
                  </a:lnTo>
                  <a:lnTo>
                    <a:pt x="4" y="578"/>
                  </a:lnTo>
                  <a:lnTo>
                    <a:pt x="1" y="611"/>
                  </a:lnTo>
                  <a:lnTo>
                    <a:pt x="0" y="643"/>
                  </a:lnTo>
                  <a:lnTo>
                    <a:pt x="1" y="677"/>
                  </a:lnTo>
                  <a:lnTo>
                    <a:pt x="4" y="709"/>
                  </a:lnTo>
                  <a:lnTo>
                    <a:pt x="7" y="741"/>
                  </a:lnTo>
                  <a:lnTo>
                    <a:pt x="14" y="773"/>
                  </a:lnTo>
                  <a:lnTo>
                    <a:pt x="20" y="805"/>
                  </a:lnTo>
                  <a:lnTo>
                    <a:pt x="29" y="836"/>
                  </a:lnTo>
                  <a:lnTo>
                    <a:pt x="40" y="867"/>
                  </a:lnTo>
                  <a:lnTo>
                    <a:pt x="52" y="898"/>
                  </a:lnTo>
                  <a:lnTo>
                    <a:pt x="66" y="927"/>
                  </a:lnTo>
                  <a:lnTo>
                    <a:pt x="81" y="956"/>
                  </a:lnTo>
                  <a:lnTo>
                    <a:pt x="98" y="984"/>
                  </a:lnTo>
                  <a:lnTo>
                    <a:pt x="115" y="1011"/>
                  </a:lnTo>
                  <a:lnTo>
                    <a:pt x="134" y="1037"/>
                  </a:lnTo>
                  <a:lnTo>
                    <a:pt x="155" y="1062"/>
                  </a:lnTo>
                  <a:lnTo>
                    <a:pt x="177" y="1087"/>
                  </a:lnTo>
                  <a:lnTo>
                    <a:pt x="200" y="1110"/>
                  </a:lnTo>
                  <a:lnTo>
                    <a:pt x="224" y="1132"/>
                  </a:lnTo>
                  <a:lnTo>
                    <a:pt x="249" y="1152"/>
                  </a:lnTo>
                  <a:lnTo>
                    <a:pt x="276" y="1172"/>
                  </a:lnTo>
                  <a:lnTo>
                    <a:pt x="303" y="1189"/>
                  </a:lnTo>
                  <a:lnTo>
                    <a:pt x="331" y="1206"/>
                  </a:lnTo>
                  <a:lnTo>
                    <a:pt x="360" y="1221"/>
                  </a:lnTo>
                  <a:lnTo>
                    <a:pt x="389" y="1235"/>
                  </a:lnTo>
                  <a:lnTo>
                    <a:pt x="419" y="1247"/>
                  </a:lnTo>
                  <a:lnTo>
                    <a:pt x="450" y="1257"/>
                  </a:lnTo>
                  <a:lnTo>
                    <a:pt x="481" y="1267"/>
                  </a:lnTo>
                  <a:lnTo>
                    <a:pt x="513" y="1273"/>
                  </a:lnTo>
                  <a:lnTo>
                    <a:pt x="545" y="1279"/>
                  </a:lnTo>
                  <a:lnTo>
                    <a:pt x="577" y="1283"/>
                  </a:lnTo>
                  <a:lnTo>
                    <a:pt x="610" y="1286"/>
                  </a:lnTo>
                  <a:lnTo>
                    <a:pt x="643" y="1287"/>
                  </a:lnTo>
                  <a:lnTo>
                    <a:pt x="676" y="1286"/>
                  </a:lnTo>
                  <a:lnTo>
                    <a:pt x="708" y="1283"/>
                  </a:lnTo>
                  <a:lnTo>
                    <a:pt x="740" y="1279"/>
                  </a:lnTo>
                  <a:lnTo>
                    <a:pt x="772" y="1273"/>
                  </a:lnTo>
                  <a:lnTo>
                    <a:pt x="804" y="1267"/>
                  </a:lnTo>
                  <a:lnTo>
                    <a:pt x="835" y="1257"/>
                  </a:lnTo>
                  <a:lnTo>
                    <a:pt x="866" y="1247"/>
                  </a:lnTo>
                  <a:lnTo>
                    <a:pt x="896" y="1235"/>
                  </a:lnTo>
                  <a:lnTo>
                    <a:pt x="925" y="1221"/>
                  </a:lnTo>
                  <a:lnTo>
                    <a:pt x="954" y="1206"/>
                  </a:lnTo>
                  <a:lnTo>
                    <a:pt x="983" y="1189"/>
                  </a:lnTo>
                  <a:lnTo>
                    <a:pt x="1009" y="1172"/>
                  </a:lnTo>
                  <a:lnTo>
                    <a:pt x="1036" y="1152"/>
                  </a:lnTo>
                  <a:lnTo>
                    <a:pt x="1061" y="1132"/>
                  </a:lnTo>
                  <a:lnTo>
                    <a:pt x="1086" y="1110"/>
                  </a:lnTo>
                  <a:lnTo>
                    <a:pt x="1109" y="1087"/>
                  </a:lnTo>
                  <a:lnTo>
                    <a:pt x="1130" y="1062"/>
                  </a:lnTo>
                  <a:lnTo>
                    <a:pt x="1151" y="1037"/>
                  </a:lnTo>
                  <a:lnTo>
                    <a:pt x="1170" y="1011"/>
                  </a:lnTo>
                  <a:lnTo>
                    <a:pt x="1189" y="984"/>
                  </a:lnTo>
                  <a:lnTo>
                    <a:pt x="1205" y="956"/>
                  </a:lnTo>
                  <a:lnTo>
                    <a:pt x="1219" y="927"/>
                  </a:lnTo>
                  <a:lnTo>
                    <a:pt x="1233" y="898"/>
                  </a:lnTo>
                  <a:lnTo>
                    <a:pt x="1245" y="867"/>
                  </a:lnTo>
                  <a:lnTo>
                    <a:pt x="1256" y="836"/>
                  </a:lnTo>
                  <a:lnTo>
                    <a:pt x="1265" y="805"/>
                  </a:lnTo>
                  <a:lnTo>
                    <a:pt x="1273" y="773"/>
                  </a:lnTo>
                  <a:lnTo>
                    <a:pt x="1278" y="741"/>
                  </a:lnTo>
                  <a:lnTo>
                    <a:pt x="1282" y="709"/>
                  </a:lnTo>
                  <a:lnTo>
                    <a:pt x="1285" y="677"/>
                  </a:lnTo>
                  <a:lnTo>
                    <a:pt x="1286" y="643"/>
                  </a:lnTo>
                  <a:close/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12" name="Line 3800"/>
            <p:cNvSpPr>
              <a:spLocks noChangeShapeType="1"/>
            </p:cNvSpPr>
            <p:nvPr/>
          </p:nvSpPr>
          <p:spPr bwMode="auto">
            <a:xfrm flipV="1">
              <a:off x="3455" y="2973"/>
              <a:ext cx="286" cy="2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13" name="Line 3801"/>
            <p:cNvSpPr>
              <a:spLocks noChangeShapeType="1"/>
            </p:cNvSpPr>
            <p:nvPr/>
          </p:nvSpPr>
          <p:spPr bwMode="auto">
            <a:xfrm flipV="1">
              <a:off x="3439" y="2959"/>
              <a:ext cx="409" cy="4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14" name="Line 3802"/>
            <p:cNvSpPr>
              <a:spLocks noChangeShapeType="1"/>
            </p:cNvSpPr>
            <p:nvPr/>
          </p:nvSpPr>
          <p:spPr bwMode="auto">
            <a:xfrm flipV="1">
              <a:off x="3448" y="3370"/>
              <a:ext cx="83" cy="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15" name="Line 3803"/>
            <p:cNvSpPr>
              <a:spLocks noChangeShapeType="1"/>
            </p:cNvSpPr>
            <p:nvPr/>
          </p:nvSpPr>
          <p:spPr bwMode="auto">
            <a:xfrm flipV="1">
              <a:off x="3857" y="2968"/>
              <a:ext cx="74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16" name="Freeform 3804"/>
            <p:cNvSpPr>
              <a:spLocks/>
            </p:cNvSpPr>
            <p:nvPr/>
          </p:nvSpPr>
          <p:spPr bwMode="auto">
            <a:xfrm>
              <a:off x="3531" y="3042"/>
              <a:ext cx="326" cy="328"/>
            </a:xfrm>
            <a:custGeom>
              <a:avLst/>
              <a:gdLst>
                <a:gd name="T0" fmla="*/ 0 w 1028"/>
                <a:gd name="T1" fmla="*/ 1027 h 1027"/>
                <a:gd name="T2" fmla="*/ 1003 w 1028"/>
                <a:gd name="T3" fmla="*/ 24 h 1027"/>
                <a:gd name="T4" fmla="*/ 1028 w 1028"/>
                <a:gd name="T5" fmla="*/ 0 h 10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28" h="1027">
                  <a:moveTo>
                    <a:pt x="0" y="1027"/>
                  </a:moveTo>
                  <a:lnTo>
                    <a:pt x="1003" y="24"/>
                  </a:lnTo>
                  <a:lnTo>
                    <a:pt x="102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17" name="Line 3805"/>
            <p:cNvSpPr>
              <a:spLocks noChangeShapeType="1"/>
            </p:cNvSpPr>
            <p:nvPr/>
          </p:nvSpPr>
          <p:spPr bwMode="auto">
            <a:xfrm flipV="1">
              <a:off x="3469" y="3370"/>
              <a:ext cx="154" cy="1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18" name="Line 3806"/>
            <p:cNvSpPr>
              <a:spLocks noChangeShapeType="1"/>
            </p:cNvSpPr>
            <p:nvPr/>
          </p:nvSpPr>
          <p:spPr bwMode="auto">
            <a:xfrm flipV="1">
              <a:off x="3938" y="2988"/>
              <a:ext cx="65" cy="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19" name="Line 3807"/>
            <p:cNvSpPr>
              <a:spLocks noChangeShapeType="1"/>
            </p:cNvSpPr>
            <p:nvPr/>
          </p:nvSpPr>
          <p:spPr bwMode="auto">
            <a:xfrm flipV="1">
              <a:off x="3623" y="3346"/>
              <a:ext cx="24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20" name="Line 3808"/>
            <p:cNvSpPr>
              <a:spLocks noChangeShapeType="1"/>
            </p:cNvSpPr>
            <p:nvPr/>
          </p:nvSpPr>
          <p:spPr bwMode="auto">
            <a:xfrm flipV="1">
              <a:off x="3851" y="3053"/>
              <a:ext cx="87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21" name="Line 3809"/>
            <p:cNvSpPr>
              <a:spLocks noChangeShapeType="1"/>
            </p:cNvSpPr>
            <p:nvPr/>
          </p:nvSpPr>
          <p:spPr bwMode="auto">
            <a:xfrm flipV="1">
              <a:off x="3826" y="3140"/>
              <a:ext cx="25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22" name="Line 3810"/>
            <p:cNvSpPr>
              <a:spLocks noChangeShapeType="1"/>
            </p:cNvSpPr>
            <p:nvPr/>
          </p:nvSpPr>
          <p:spPr bwMode="auto">
            <a:xfrm flipV="1">
              <a:off x="3500" y="3431"/>
              <a:ext cx="154" cy="1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23" name="Line 3811"/>
            <p:cNvSpPr>
              <a:spLocks noChangeShapeType="1"/>
            </p:cNvSpPr>
            <p:nvPr/>
          </p:nvSpPr>
          <p:spPr bwMode="auto">
            <a:xfrm flipV="1">
              <a:off x="4005" y="3019"/>
              <a:ext cx="60" cy="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24" name="Line 3812"/>
            <p:cNvSpPr>
              <a:spLocks noChangeShapeType="1"/>
            </p:cNvSpPr>
            <p:nvPr/>
          </p:nvSpPr>
          <p:spPr bwMode="auto">
            <a:xfrm flipV="1">
              <a:off x="3911" y="3080"/>
              <a:ext cx="94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25" name="Line 3813"/>
            <p:cNvSpPr>
              <a:spLocks noChangeShapeType="1"/>
            </p:cNvSpPr>
            <p:nvPr/>
          </p:nvSpPr>
          <p:spPr bwMode="auto">
            <a:xfrm flipV="1">
              <a:off x="3540" y="3491"/>
              <a:ext cx="145" cy="1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26" name="Line 3814"/>
            <p:cNvSpPr>
              <a:spLocks noChangeShapeType="1"/>
            </p:cNvSpPr>
            <p:nvPr/>
          </p:nvSpPr>
          <p:spPr bwMode="auto">
            <a:xfrm flipV="1">
              <a:off x="4058" y="3057"/>
              <a:ext cx="58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27" name="Line 3815"/>
            <p:cNvSpPr>
              <a:spLocks noChangeShapeType="1"/>
            </p:cNvSpPr>
            <p:nvPr/>
          </p:nvSpPr>
          <p:spPr bwMode="auto">
            <a:xfrm flipV="1">
              <a:off x="3971" y="3116"/>
              <a:ext cx="87" cy="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28" name="Line 3816"/>
            <p:cNvSpPr>
              <a:spLocks noChangeShapeType="1"/>
            </p:cNvSpPr>
            <p:nvPr/>
          </p:nvSpPr>
          <p:spPr bwMode="auto">
            <a:xfrm flipV="1">
              <a:off x="3585" y="3536"/>
              <a:ext cx="147" cy="1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29" name="Line 3817"/>
            <p:cNvSpPr>
              <a:spLocks noChangeShapeType="1"/>
            </p:cNvSpPr>
            <p:nvPr/>
          </p:nvSpPr>
          <p:spPr bwMode="auto">
            <a:xfrm flipV="1">
              <a:off x="4105" y="3104"/>
              <a:ext cx="58" cy="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30" name="Line 3818"/>
            <p:cNvSpPr>
              <a:spLocks noChangeShapeType="1"/>
            </p:cNvSpPr>
            <p:nvPr/>
          </p:nvSpPr>
          <p:spPr bwMode="auto">
            <a:xfrm flipV="1">
              <a:off x="4018" y="3162"/>
              <a:ext cx="87" cy="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31" name="Line 3819"/>
            <p:cNvSpPr>
              <a:spLocks noChangeShapeType="1"/>
            </p:cNvSpPr>
            <p:nvPr/>
          </p:nvSpPr>
          <p:spPr bwMode="auto">
            <a:xfrm flipV="1">
              <a:off x="3638" y="3567"/>
              <a:ext cx="155" cy="1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32" name="Line 3820"/>
            <p:cNvSpPr>
              <a:spLocks noChangeShapeType="1"/>
            </p:cNvSpPr>
            <p:nvPr/>
          </p:nvSpPr>
          <p:spPr bwMode="auto">
            <a:xfrm flipV="1">
              <a:off x="4141" y="3158"/>
              <a:ext cx="60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33" name="Line 3821"/>
            <p:cNvSpPr>
              <a:spLocks noChangeShapeType="1"/>
            </p:cNvSpPr>
            <p:nvPr/>
          </p:nvSpPr>
          <p:spPr bwMode="auto">
            <a:xfrm flipV="1">
              <a:off x="4047" y="3218"/>
              <a:ext cx="94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34" name="Line 3822"/>
            <p:cNvSpPr>
              <a:spLocks noChangeShapeType="1"/>
            </p:cNvSpPr>
            <p:nvPr/>
          </p:nvSpPr>
          <p:spPr bwMode="auto">
            <a:xfrm flipV="1">
              <a:off x="3701" y="3603"/>
              <a:ext cx="150" cy="1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35" name="Line 3823"/>
            <p:cNvSpPr>
              <a:spLocks noChangeShapeType="1"/>
            </p:cNvSpPr>
            <p:nvPr/>
          </p:nvSpPr>
          <p:spPr bwMode="auto">
            <a:xfrm flipV="1">
              <a:off x="4168" y="3221"/>
              <a:ext cx="65" cy="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36" name="Line 3824"/>
            <p:cNvSpPr>
              <a:spLocks noChangeShapeType="1"/>
            </p:cNvSpPr>
            <p:nvPr/>
          </p:nvSpPr>
          <p:spPr bwMode="auto">
            <a:xfrm flipV="1">
              <a:off x="3851" y="3574"/>
              <a:ext cx="29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37" name="Line 3825"/>
            <p:cNvSpPr>
              <a:spLocks noChangeShapeType="1"/>
            </p:cNvSpPr>
            <p:nvPr/>
          </p:nvSpPr>
          <p:spPr bwMode="auto">
            <a:xfrm flipV="1">
              <a:off x="4083" y="3285"/>
              <a:ext cx="85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38" name="Line 3826"/>
            <p:cNvSpPr>
              <a:spLocks noChangeShapeType="1"/>
            </p:cNvSpPr>
            <p:nvPr/>
          </p:nvSpPr>
          <p:spPr bwMode="auto">
            <a:xfrm flipV="1">
              <a:off x="4054" y="3370"/>
              <a:ext cx="29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39" name="Line 3827"/>
            <p:cNvSpPr>
              <a:spLocks noChangeShapeType="1"/>
            </p:cNvSpPr>
            <p:nvPr/>
          </p:nvSpPr>
          <p:spPr bwMode="auto">
            <a:xfrm flipV="1">
              <a:off x="3772" y="3694"/>
              <a:ext cx="79" cy="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40" name="Line 3828"/>
            <p:cNvSpPr>
              <a:spLocks noChangeShapeType="1"/>
            </p:cNvSpPr>
            <p:nvPr/>
          </p:nvSpPr>
          <p:spPr bwMode="auto">
            <a:xfrm flipV="1">
              <a:off x="4179" y="3292"/>
              <a:ext cx="74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41" name="Freeform 3829"/>
            <p:cNvSpPr>
              <a:spLocks/>
            </p:cNvSpPr>
            <p:nvPr/>
          </p:nvSpPr>
          <p:spPr bwMode="auto">
            <a:xfrm>
              <a:off x="3851" y="3366"/>
              <a:ext cx="328" cy="328"/>
            </a:xfrm>
            <a:custGeom>
              <a:avLst/>
              <a:gdLst>
                <a:gd name="T0" fmla="*/ 0 w 1027"/>
                <a:gd name="T1" fmla="*/ 1029 h 1029"/>
                <a:gd name="T2" fmla="*/ 1016 w 1027"/>
                <a:gd name="T3" fmla="*/ 11 h 1029"/>
                <a:gd name="T4" fmla="*/ 1027 w 1027"/>
                <a:gd name="T5" fmla="*/ 0 h 10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27" h="1029">
                  <a:moveTo>
                    <a:pt x="0" y="1029"/>
                  </a:moveTo>
                  <a:lnTo>
                    <a:pt x="1016" y="11"/>
                  </a:lnTo>
                  <a:lnTo>
                    <a:pt x="102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42" name="Line 3830"/>
            <p:cNvSpPr>
              <a:spLocks noChangeShapeType="1"/>
            </p:cNvSpPr>
            <p:nvPr/>
          </p:nvSpPr>
          <p:spPr bwMode="auto">
            <a:xfrm flipV="1">
              <a:off x="3857" y="3681"/>
              <a:ext cx="99" cy="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43" name="Line 3831"/>
            <p:cNvSpPr>
              <a:spLocks noChangeShapeType="1"/>
            </p:cNvSpPr>
            <p:nvPr/>
          </p:nvSpPr>
          <p:spPr bwMode="auto">
            <a:xfrm flipV="1">
              <a:off x="4161" y="3377"/>
              <a:ext cx="98" cy="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44" name="Line 3832"/>
            <p:cNvSpPr>
              <a:spLocks noChangeShapeType="1"/>
            </p:cNvSpPr>
            <p:nvPr/>
          </p:nvSpPr>
          <p:spPr bwMode="auto">
            <a:xfrm flipV="1">
              <a:off x="3956" y="3475"/>
              <a:ext cx="205" cy="2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45" name="Line 3833"/>
            <p:cNvSpPr>
              <a:spLocks noChangeShapeType="1"/>
            </p:cNvSpPr>
            <p:nvPr/>
          </p:nvSpPr>
          <p:spPr bwMode="auto">
            <a:xfrm flipV="1">
              <a:off x="3965" y="3484"/>
              <a:ext cx="279" cy="2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24346" name="Group 3834"/>
          <p:cNvGrpSpPr>
            <a:grpSpLocks/>
          </p:cNvGrpSpPr>
          <p:nvPr/>
        </p:nvGrpSpPr>
        <p:grpSpPr bwMode="auto">
          <a:xfrm>
            <a:off x="5921375" y="4346575"/>
            <a:ext cx="307975" cy="177800"/>
            <a:chOff x="3730" y="2738"/>
            <a:chExt cx="194" cy="112"/>
          </a:xfrm>
        </p:grpSpPr>
        <p:sp>
          <p:nvSpPr>
            <p:cNvPr id="324347" name="Freeform 3835"/>
            <p:cNvSpPr>
              <a:spLocks/>
            </p:cNvSpPr>
            <p:nvPr/>
          </p:nvSpPr>
          <p:spPr bwMode="auto">
            <a:xfrm>
              <a:off x="3730" y="2738"/>
              <a:ext cx="56" cy="112"/>
            </a:xfrm>
            <a:custGeom>
              <a:avLst/>
              <a:gdLst>
                <a:gd name="T0" fmla="*/ 0 w 174"/>
                <a:gd name="T1" fmla="*/ 347 h 347"/>
                <a:gd name="T2" fmla="*/ 174 w 174"/>
                <a:gd name="T3" fmla="*/ 0 h 347"/>
                <a:gd name="T4" fmla="*/ 162 w 174"/>
                <a:gd name="T5" fmla="*/ 347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4" h="347">
                  <a:moveTo>
                    <a:pt x="0" y="347"/>
                  </a:moveTo>
                  <a:lnTo>
                    <a:pt x="174" y="0"/>
                  </a:lnTo>
                  <a:lnTo>
                    <a:pt x="162" y="34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48" name="Line 3836"/>
            <p:cNvSpPr>
              <a:spLocks noChangeShapeType="1"/>
            </p:cNvSpPr>
            <p:nvPr/>
          </p:nvSpPr>
          <p:spPr bwMode="auto">
            <a:xfrm flipH="1">
              <a:off x="3746" y="2818"/>
              <a:ext cx="3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49" name="Line 3837"/>
            <p:cNvSpPr>
              <a:spLocks noChangeShapeType="1"/>
            </p:cNvSpPr>
            <p:nvPr/>
          </p:nvSpPr>
          <p:spPr bwMode="auto">
            <a:xfrm>
              <a:off x="3817" y="2812"/>
              <a:ext cx="3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50" name="Freeform 3838"/>
            <p:cNvSpPr>
              <a:spLocks/>
            </p:cNvSpPr>
            <p:nvPr/>
          </p:nvSpPr>
          <p:spPr bwMode="auto">
            <a:xfrm>
              <a:off x="3868" y="2738"/>
              <a:ext cx="56" cy="112"/>
            </a:xfrm>
            <a:custGeom>
              <a:avLst/>
              <a:gdLst>
                <a:gd name="T0" fmla="*/ 0 w 173"/>
                <a:gd name="T1" fmla="*/ 347 h 347"/>
                <a:gd name="T2" fmla="*/ 173 w 173"/>
                <a:gd name="T3" fmla="*/ 0 h 347"/>
                <a:gd name="T4" fmla="*/ 162 w 173"/>
                <a:gd name="T5" fmla="*/ 347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3" h="347">
                  <a:moveTo>
                    <a:pt x="0" y="347"/>
                  </a:moveTo>
                  <a:lnTo>
                    <a:pt x="173" y="0"/>
                  </a:lnTo>
                  <a:lnTo>
                    <a:pt x="162" y="34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51" name="Line 3839"/>
            <p:cNvSpPr>
              <a:spLocks noChangeShapeType="1"/>
            </p:cNvSpPr>
            <p:nvPr/>
          </p:nvSpPr>
          <p:spPr bwMode="auto">
            <a:xfrm flipH="1">
              <a:off x="3884" y="2818"/>
              <a:ext cx="3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24352" name="Group 3840"/>
          <p:cNvGrpSpPr>
            <a:grpSpLocks/>
          </p:cNvGrpSpPr>
          <p:nvPr/>
        </p:nvGrpSpPr>
        <p:grpSpPr bwMode="auto">
          <a:xfrm>
            <a:off x="3648075" y="5808663"/>
            <a:ext cx="3414713" cy="914400"/>
            <a:chOff x="2298" y="3659"/>
            <a:chExt cx="2151" cy="576"/>
          </a:xfrm>
        </p:grpSpPr>
        <p:sp>
          <p:nvSpPr>
            <p:cNvPr id="324353" name="Line 3841"/>
            <p:cNvSpPr>
              <a:spLocks noChangeShapeType="1"/>
            </p:cNvSpPr>
            <p:nvPr/>
          </p:nvSpPr>
          <p:spPr bwMode="auto">
            <a:xfrm>
              <a:off x="2298" y="3779"/>
              <a:ext cx="1005" cy="4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54" name="Line 3842"/>
            <p:cNvSpPr>
              <a:spLocks noChangeShapeType="1"/>
            </p:cNvSpPr>
            <p:nvPr/>
          </p:nvSpPr>
          <p:spPr bwMode="auto">
            <a:xfrm flipH="1">
              <a:off x="3303" y="3659"/>
              <a:ext cx="351" cy="57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55" name="Line 3843"/>
            <p:cNvSpPr>
              <a:spLocks noChangeShapeType="1"/>
            </p:cNvSpPr>
            <p:nvPr/>
          </p:nvSpPr>
          <p:spPr bwMode="auto">
            <a:xfrm flipH="1">
              <a:off x="3303" y="4235"/>
              <a:ext cx="114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56" name="Freeform 3844"/>
            <p:cNvSpPr>
              <a:spLocks/>
            </p:cNvSpPr>
            <p:nvPr/>
          </p:nvSpPr>
          <p:spPr bwMode="auto">
            <a:xfrm>
              <a:off x="3507" y="4047"/>
              <a:ext cx="17" cy="168"/>
            </a:xfrm>
            <a:custGeom>
              <a:avLst/>
              <a:gdLst>
                <a:gd name="T0" fmla="*/ 54 w 54"/>
                <a:gd name="T1" fmla="*/ 0 h 530"/>
                <a:gd name="T2" fmla="*/ 54 w 54"/>
                <a:gd name="T3" fmla="*/ 477 h 530"/>
                <a:gd name="T4" fmla="*/ 48 w 54"/>
                <a:gd name="T5" fmla="*/ 530 h 530"/>
                <a:gd name="T6" fmla="*/ 0 w 54"/>
                <a:gd name="T7" fmla="*/ 459 h 5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530">
                  <a:moveTo>
                    <a:pt x="54" y="0"/>
                  </a:moveTo>
                  <a:lnTo>
                    <a:pt x="54" y="477"/>
                  </a:lnTo>
                  <a:lnTo>
                    <a:pt x="48" y="530"/>
                  </a:lnTo>
                  <a:lnTo>
                    <a:pt x="0" y="45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57" name="Line 3845"/>
            <p:cNvSpPr>
              <a:spLocks noChangeShapeType="1"/>
            </p:cNvSpPr>
            <p:nvPr/>
          </p:nvSpPr>
          <p:spPr bwMode="auto">
            <a:xfrm flipV="1">
              <a:off x="3504" y="4085"/>
              <a:ext cx="0" cy="8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58" name="Line 3846"/>
            <p:cNvSpPr>
              <a:spLocks noChangeShapeType="1"/>
            </p:cNvSpPr>
            <p:nvPr/>
          </p:nvSpPr>
          <p:spPr bwMode="auto">
            <a:xfrm flipH="1">
              <a:off x="3453" y="4188"/>
              <a:ext cx="36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59" name="Line 3847"/>
            <p:cNvSpPr>
              <a:spLocks noChangeShapeType="1"/>
            </p:cNvSpPr>
            <p:nvPr/>
          </p:nvSpPr>
          <p:spPr bwMode="auto">
            <a:xfrm flipH="1">
              <a:off x="3484" y="4139"/>
              <a:ext cx="2" cy="4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60" name="Line 3848"/>
            <p:cNvSpPr>
              <a:spLocks noChangeShapeType="1"/>
            </p:cNvSpPr>
            <p:nvPr/>
          </p:nvSpPr>
          <p:spPr bwMode="auto">
            <a:xfrm flipV="1">
              <a:off x="3453" y="4146"/>
              <a:ext cx="31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61" name="Line 3849"/>
            <p:cNvSpPr>
              <a:spLocks noChangeShapeType="1"/>
            </p:cNvSpPr>
            <p:nvPr/>
          </p:nvSpPr>
          <p:spPr bwMode="auto">
            <a:xfrm>
              <a:off x="3453" y="4139"/>
              <a:ext cx="0" cy="6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62" name="Line 3850"/>
            <p:cNvSpPr>
              <a:spLocks noChangeShapeType="1"/>
            </p:cNvSpPr>
            <p:nvPr/>
          </p:nvSpPr>
          <p:spPr bwMode="auto">
            <a:xfrm flipV="1">
              <a:off x="3433" y="4119"/>
              <a:ext cx="69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63" name="Line 3851"/>
            <p:cNvSpPr>
              <a:spLocks noChangeShapeType="1"/>
            </p:cNvSpPr>
            <p:nvPr/>
          </p:nvSpPr>
          <p:spPr bwMode="auto">
            <a:xfrm flipH="1">
              <a:off x="3475" y="4085"/>
              <a:ext cx="7" cy="3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64" name="Line 3852"/>
            <p:cNvSpPr>
              <a:spLocks noChangeShapeType="1"/>
            </p:cNvSpPr>
            <p:nvPr/>
          </p:nvSpPr>
          <p:spPr bwMode="auto">
            <a:xfrm>
              <a:off x="3457" y="4090"/>
              <a:ext cx="5" cy="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65" name="Line 3853"/>
            <p:cNvSpPr>
              <a:spLocks noChangeShapeType="1"/>
            </p:cNvSpPr>
            <p:nvPr/>
          </p:nvSpPr>
          <p:spPr bwMode="auto">
            <a:xfrm flipV="1">
              <a:off x="3442" y="4074"/>
              <a:ext cx="53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66" name="Line 3854"/>
            <p:cNvSpPr>
              <a:spLocks noChangeShapeType="1"/>
            </p:cNvSpPr>
            <p:nvPr/>
          </p:nvSpPr>
          <p:spPr bwMode="auto">
            <a:xfrm>
              <a:off x="3464" y="4045"/>
              <a:ext cx="9" cy="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67" name="Line 3855"/>
            <p:cNvSpPr>
              <a:spLocks noChangeShapeType="1"/>
            </p:cNvSpPr>
            <p:nvPr/>
          </p:nvSpPr>
          <p:spPr bwMode="auto">
            <a:xfrm flipV="1">
              <a:off x="3598" y="4061"/>
              <a:ext cx="7" cy="4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68" name="Line 3856"/>
            <p:cNvSpPr>
              <a:spLocks noChangeShapeType="1"/>
            </p:cNvSpPr>
            <p:nvPr/>
          </p:nvSpPr>
          <p:spPr bwMode="auto">
            <a:xfrm flipH="1">
              <a:off x="3569" y="4099"/>
              <a:ext cx="74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69" name="Line 3857"/>
            <p:cNvSpPr>
              <a:spLocks noChangeShapeType="1"/>
            </p:cNvSpPr>
            <p:nvPr/>
          </p:nvSpPr>
          <p:spPr bwMode="auto">
            <a:xfrm flipH="1">
              <a:off x="3594" y="4126"/>
              <a:ext cx="18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70" name="Line 3858"/>
            <p:cNvSpPr>
              <a:spLocks noChangeShapeType="1"/>
            </p:cNvSpPr>
            <p:nvPr/>
          </p:nvSpPr>
          <p:spPr bwMode="auto">
            <a:xfrm flipV="1">
              <a:off x="3594" y="4152"/>
              <a:ext cx="18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71" name="Line 3859"/>
            <p:cNvSpPr>
              <a:spLocks noChangeShapeType="1"/>
            </p:cNvSpPr>
            <p:nvPr/>
          </p:nvSpPr>
          <p:spPr bwMode="auto">
            <a:xfrm flipH="1">
              <a:off x="3618" y="4103"/>
              <a:ext cx="0" cy="8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72" name="Line 3860"/>
            <p:cNvSpPr>
              <a:spLocks noChangeShapeType="1"/>
            </p:cNvSpPr>
            <p:nvPr/>
          </p:nvSpPr>
          <p:spPr bwMode="auto">
            <a:xfrm>
              <a:off x="3594" y="4105"/>
              <a:ext cx="0" cy="8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73" name="Line 3861"/>
            <p:cNvSpPr>
              <a:spLocks noChangeShapeType="1"/>
            </p:cNvSpPr>
            <p:nvPr/>
          </p:nvSpPr>
          <p:spPr bwMode="auto">
            <a:xfrm flipV="1">
              <a:off x="3638" y="4090"/>
              <a:ext cx="5" cy="1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74" name="Line 3862"/>
            <p:cNvSpPr>
              <a:spLocks noChangeShapeType="1"/>
            </p:cNvSpPr>
            <p:nvPr/>
          </p:nvSpPr>
          <p:spPr bwMode="auto">
            <a:xfrm flipV="1">
              <a:off x="3571" y="4188"/>
              <a:ext cx="67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75" name="Line 3863"/>
            <p:cNvSpPr>
              <a:spLocks noChangeShapeType="1"/>
            </p:cNvSpPr>
            <p:nvPr/>
          </p:nvSpPr>
          <p:spPr bwMode="auto">
            <a:xfrm>
              <a:off x="3569" y="4092"/>
              <a:ext cx="2" cy="1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76" name="Line 3864"/>
            <p:cNvSpPr>
              <a:spLocks noChangeShapeType="1"/>
            </p:cNvSpPr>
            <p:nvPr/>
          </p:nvSpPr>
          <p:spPr bwMode="auto">
            <a:xfrm flipH="1">
              <a:off x="3556" y="4058"/>
              <a:ext cx="98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77" name="Line 3865"/>
            <p:cNvSpPr>
              <a:spLocks noChangeShapeType="1"/>
            </p:cNvSpPr>
            <p:nvPr/>
          </p:nvSpPr>
          <p:spPr bwMode="auto">
            <a:xfrm flipH="1">
              <a:off x="3681" y="4141"/>
              <a:ext cx="36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78" name="Line 3866"/>
            <p:cNvSpPr>
              <a:spLocks noChangeShapeType="1"/>
            </p:cNvSpPr>
            <p:nvPr/>
          </p:nvSpPr>
          <p:spPr bwMode="auto">
            <a:xfrm flipH="1">
              <a:off x="3683" y="4088"/>
              <a:ext cx="29" cy="6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79" name="Line 3867"/>
            <p:cNvSpPr>
              <a:spLocks noChangeShapeType="1"/>
            </p:cNvSpPr>
            <p:nvPr/>
          </p:nvSpPr>
          <p:spPr bwMode="auto">
            <a:xfrm flipV="1">
              <a:off x="3676" y="4103"/>
              <a:ext cx="29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80" name="Line 3868"/>
            <p:cNvSpPr>
              <a:spLocks noChangeShapeType="1"/>
            </p:cNvSpPr>
            <p:nvPr/>
          </p:nvSpPr>
          <p:spPr bwMode="auto">
            <a:xfrm flipV="1">
              <a:off x="3681" y="4168"/>
              <a:ext cx="38" cy="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81" name="Line 3869"/>
            <p:cNvSpPr>
              <a:spLocks noChangeShapeType="1"/>
            </p:cNvSpPr>
            <p:nvPr/>
          </p:nvSpPr>
          <p:spPr bwMode="auto">
            <a:xfrm flipH="1">
              <a:off x="3681" y="4056"/>
              <a:ext cx="22" cy="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82" name="Line 3870"/>
            <p:cNvSpPr>
              <a:spLocks noChangeShapeType="1"/>
            </p:cNvSpPr>
            <p:nvPr/>
          </p:nvSpPr>
          <p:spPr bwMode="auto">
            <a:xfrm flipV="1">
              <a:off x="3723" y="4085"/>
              <a:ext cx="43" cy="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83" name="Line 3871"/>
            <p:cNvSpPr>
              <a:spLocks noChangeShapeType="1"/>
            </p:cNvSpPr>
            <p:nvPr/>
          </p:nvSpPr>
          <p:spPr bwMode="auto">
            <a:xfrm flipV="1">
              <a:off x="3721" y="4119"/>
              <a:ext cx="49" cy="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84" name="Freeform 3872"/>
            <p:cNvSpPr>
              <a:spLocks/>
            </p:cNvSpPr>
            <p:nvPr/>
          </p:nvSpPr>
          <p:spPr bwMode="auto">
            <a:xfrm>
              <a:off x="3755" y="4175"/>
              <a:ext cx="26" cy="38"/>
            </a:xfrm>
            <a:custGeom>
              <a:avLst/>
              <a:gdLst>
                <a:gd name="T0" fmla="*/ 0 w 84"/>
                <a:gd name="T1" fmla="*/ 6 h 120"/>
                <a:gd name="T2" fmla="*/ 84 w 84"/>
                <a:gd name="T3" fmla="*/ 120 h 120"/>
                <a:gd name="T4" fmla="*/ 84 w 84"/>
                <a:gd name="T5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4" h="120">
                  <a:moveTo>
                    <a:pt x="0" y="6"/>
                  </a:moveTo>
                  <a:lnTo>
                    <a:pt x="84" y="120"/>
                  </a:lnTo>
                  <a:lnTo>
                    <a:pt x="84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85" name="Line 3873"/>
            <p:cNvSpPr>
              <a:spLocks noChangeShapeType="1"/>
            </p:cNvSpPr>
            <p:nvPr/>
          </p:nvSpPr>
          <p:spPr bwMode="auto">
            <a:xfrm>
              <a:off x="3752" y="4058"/>
              <a:ext cx="14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86" name="Freeform 3874"/>
            <p:cNvSpPr>
              <a:spLocks/>
            </p:cNvSpPr>
            <p:nvPr/>
          </p:nvSpPr>
          <p:spPr bwMode="auto">
            <a:xfrm>
              <a:off x="3734" y="4047"/>
              <a:ext cx="21" cy="128"/>
            </a:xfrm>
            <a:custGeom>
              <a:avLst/>
              <a:gdLst>
                <a:gd name="T0" fmla="*/ 0 w 59"/>
                <a:gd name="T1" fmla="*/ 0 h 399"/>
                <a:gd name="T2" fmla="*/ 18 w 59"/>
                <a:gd name="T3" fmla="*/ 274 h 399"/>
                <a:gd name="T4" fmla="*/ 59 w 59"/>
                <a:gd name="T5" fmla="*/ 399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9" h="399">
                  <a:moveTo>
                    <a:pt x="0" y="0"/>
                  </a:moveTo>
                  <a:lnTo>
                    <a:pt x="18" y="274"/>
                  </a:lnTo>
                  <a:lnTo>
                    <a:pt x="59" y="39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87" name="Freeform 3875"/>
            <p:cNvSpPr>
              <a:spLocks/>
            </p:cNvSpPr>
            <p:nvPr/>
          </p:nvSpPr>
          <p:spPr bwMode="auto">
            <a:xfrm>
              <a:off x="3714" y="4137"/>
              <a:ext cx="54" cy="64"/>
            </a:xfrm>
            <a:custGeom>
              <a:avLst/>
              <a:gdLst>
                <a:gd name="T0" fmla="*/ 167 w 167"/>
                <a:gd name="T1" fmla="*/ 0 h 209"/>
                <a:gd name="T2" fmla="*/ 114 w 167"/>
                <a:gd name="T3" fmla="*/ 90 h 209"/>
                <a:gd name="T4" fmla="*/ 0 w 167"/>
                <a:gd name="T5" fmla="*/ 209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7" h="209">
                  <a:moveTo>
                    <a:pt x="167" y="0"/>
                  </a:moveTo>
                  <a:lnTo>
                    <a:pt x="114" y="90"/>
                  </a:lnTo>
                  <a:lnTo>
                    <a:pt x="0" y="20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88" name="Line 3876"/>
            <p:cNvSpPr>
              <a:spLocks noChangeShapeType="1"/>
            </p:cNvSpPr>
            <p:nvPr/>
          </p:nvSpPr>
          <p:spPr bwMode="auto">
            <a:xfrm flipV="1">
              <a:off x="3842" y="4126"/>
              <a:ext cx="29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89" name="Line 3877"/>
            <p:cNvSpPr>
              <a:spLocks noChangeShapeType="1"/>
            </p:cNvSpPr>
            <p:nvPr/>
          </p:nvSpPr>
          <p:spPr bwMode="auto">
            <a:xfrm flipV="1">
              <a:off x="3895" y="4117"/>
              <a:ext cx="0" cy="9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90" name="Line 3878"/>
            <p:cNvSpPr>
              <a:spLocks noChangeShapeType="1"/>
            </p:cNvSpPr>
            <p:nvPr/>
          </p:nvSpPr>
          <p:spPr bwMode="auto">
            <a:xfrm flipV="1">
              <a:off x="3819" y="4193"/>
              <a:ext cx="76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91" name="Line 3879"/>
            <p:cNvSpPr>
              <a:spLocks noChangeShapeType="1"/>
            </p:cNvSpPr>
            <p:nvPr/>
          </p:nvSpPr>
          <p:spPr bwMode="auto">
            <a:xfrm>
              <a:off x="3817" y="4123"/>
              <a:ext cx="2" cy="8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92" name="Line 3880"/>
            <p:cNvSpPr>
              <a:spLocks noChangeShapeType="1"/>
            </p:cNvSpPr>
            <p:nvPr/>
          </p:nvSpPr>
          <p:spPr bwMode="auto">
            <a:xfrm>
              <a:off x="3857" y="4099"/>
              <a:ext cx="0" cy="6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93" name="Line 3881"/>
            <p:cNvSpPr>
              <a:spLocks noChangeShapeType="1"/>
            </p:cNvSpPr>
            <p:nvPr/>
          </p:nvSpPr>
          <p:spPr bwMode="auto">
            <a:xfrm flipH="1">
              <a:off x="3835" y="4094"/>
              <a:ext cx="45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94" name="Line 3882"/>
            <p:cNvSpPr>
              <a:spLocks noChangeShapeType="1"/>
            </p:cNvSpPr>
            <p:nvPr/>
          </p:nvSpPr>
          <p:spPr bwMode="auto">
            <a:xfrm flipV="1">
              <a:off x="3877" y="4088"/>
              <a:ext cx="3" cy="7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95" name="Line 3883"/>
            <p:cNvSpPr>
              <a:spLocks noChangeShapeType="1"/>
            </p:cNvSpPr>
            <p:nvPr/>
          </p:nvSpPr>
          <p:spPr bwMode="auto">
            <a:xfrm flipV="1">
              <a:off x="3835" y="4161"/>
              <a:ext cx="45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96" name="Line 3884"/>
            <p:cNvSpPr>
              <a:spLocks noChangeShapeType="1"/>
            </p:cNvSpPr>
            <p:nvPr/>
          </p:nvSpPr>
          <p:spPr bwMode="auto">
            <a:xfrm>
              <a:off x="3835" y="4085"/>
              <a:ext cx="0" cy="9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97" name="Line 3885"/>
            <p:cNvSpPr>
              <a:spLocks noChangeShapeType="1"/>
            </p:cNvSpPr>
            <p:nvPr/>
          </p:nvSpPr>
          <p:spPr bwMode="auto">
            <a:xfrm flipH="1">
              <a:off x="3810" y="4058"/>
              <a:ext cx="90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98" name="Line 3886"/>
            <p:cNvSpPr>
              <a:spLocks noChangeShapeType="1"/>
            </p:cNvSpPr>
            <p:nvPr/>
          </p:nvSpPr>
          <p:spPr bwMode="auto">
            <a:xfrm flipV="1">
              <a:off x="3940" y="4065"/>
              <a:ext cx="49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399" name="Line 3887"/>
            <p:cNvSpPr>
              <a:spLocks noChangeShapeType="1"/>
            </p:cNvSpPr>
            <p:nvPr/>
          </p:nvSpPr>
          <p:spPr bwMode="auto">
            <a:xfrm flipV="1">
              <a:off x="3942" y="4112"/>
              <a:ext cx="43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400" name="Line 3888"/>
            <p:cNvSpPr>
              <a:spLocks noChangeShapeType="1"/>
            </p:cNvSpPr>
            <p:nvPr/>
          </p:nvSpPr>
          <p:spPr bwMode="auto">
            <a:xfrm>
              <a:off x="3978" y="4094"/>
              <a:ext cx="11" cy="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401" name="Line 3889"/>
            <p:cNvSpPr>
              <a:spLocks noChangeShapeType="1"/>
            </p:cNvSpPr>
            <p:nvPr/>
          </p:nvSpPr>
          <p:spPr bwMode="auto">
            <a:xfrm>
              <a:off x="3967" y="4121"/>
              <a:ext cx="0" cy="6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402" name="Line 3890"/>
            <p:cNvSpPr>
              <a:spLocks noChangeShapeType="1"/>
            </p:cNvSpPr>
            <p:nvPr/>
          </p:nvSpPr>
          <p:spPr bwMode="auto">
            <a:xfrm flipV="1">
              <a:off x="3936" y="4175"/>
              <a:ext cx="53" cy="2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403" name="Line 3891"/>
            <p:cNvSpPr>
              <a:spLocks noChangeShapeType="1"/>
            </p:cNvSpPr>
            <p:nvPr/>
          </p:nvSpPr>
          <p:spPr bwMode="auto">
            <a:xfrm>
              <a:off x="4005" y="4085"/>
              <a:ext cx="0" cy="8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404" name="Freeform 3892"/>
            <p:cNvSpPr>
              <a:spLocks/>
            </p:cNvSpPr>
            <p:nvPr/>
          </p:nvSpPr>
          <p:spPr bwMode="auto">
            <a:xfrm>
              <a:off x="4007" y="4047"/>
              <a:ext cx="16" cy="168"/>
            </a:xfrm>
            <a:custGeom>
              <a:avLst/>
              <a:gdLst>
                <a:gd name="T0" fmla="*/ 48 w 48"/>
                <a:gd name="T1" fmla="*/ 0 h 524"/>
                <a:gd name="T2" fmla="*/ 48 w 48"/>
                <a:gd name="T3" fmla="*/ 471 h 524"/>
                <a:gd name="T4" fmla="*/ 42 w 48"/>
                <a:gd name="T5" fmla="*/ 524 h 524"/>
                <a:gd name="T6" fmla="*/ 0 w 48"/>
                <a:gd name="T7" fmla="*/ 453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524">
                  <a:moveTo>
                    <a:pt x="48" y="0"/>
                  </a:moveTo>
                  <a:lnTo>
                    <a:pt x="48" y="471"/>
                  </a:lnTo>
                  <a:lnTo>
                    <a:pt x="42" y="524"/>
                  </a:lnTo>
                  <a:lnTo>
                    <a:pt x="0" y="45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405" name="Line 3893"/>
            <p:cNvSpPr>
              <a:spLocks noChangeShapeType="1"/>
            </p:cNvSpPr>
            <p:nvPr/>
          </p:nvSpPr>
          <p:spPr bwMode="auto">
            <a:xfrm flipV="1">
              <a:off x="3942" y="4141"/>
              <a:ext cx="45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406" name="Line 3894"/>
            <p:cNvSpPr>
              <a:spLocks noChangeShapeType="1"/>
            </p:cNvSpPr>
            <p:nvPr/>
          </p:nvSpPr>
          <p:spPr bwMode="auto">
            <a:xfrm flipH="1">
              <a:off x="3947" y="4070"/>
              <a:ext cx="20" cy="5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407" name="Line 3895"/>
            <p:cNvSpPr>
              <a:spLocks noChangeShapeType="1"/>
            </p:cNvSpPr>
            <p:nvPr/>
          </p:nvSpPr>
          <p:spPr bwMode="auto">
            <a:xfrm flipH="1">
              <a:off x="4058" y="4108"/>
              <a:ext cx="92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408" name="Line 3896"/>
            <p:cNvSpPr>
              <a:spLocks noChangeShapeType="1"/>
            </p:cNvSpPr>
            <p:nvPr/>
          </p:nvSpPr>
          <p:spPr bwMode="auto">
            <a:xfrm flipH="1">
              <a:off x="4101" y="4045"/>
              <a:ext cx="4" cy="6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409" name="Freeform 3897"/>
            <p:cNvSpPr>
              <a:spLocks/>
            </p:cNvSpPr>
            <p:nvPr/>
          </p:nvSpPr>
          <p:spPr bwMode="auto">
            <a:xfrm>
              <a:off x="4103" y="4112"/>
              <a:ext cx="58" cy="96"/>
            </a:xfrm>
            <a:custGeom>
              <a:avLst/>
              <a:gdLst>
                <a:gd name="T0" fmla="*/ 0 w 178"/>
                <a:gd name="T1" fmla="*/ 0 h 299"/>
                <a:gd name="T2" fmla="*/ 106 w 178"/>
                <a:gd name="T3" fmla="*/ 299 h 299"/>
                <a:gd name="T4" fmla="*/ 178 w 178"/>
                <a:gd name="T5" fmla="*/ 299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8" h="299">
                  <a:moveTo>
                    <a:pt x="0" y="0"/>
                  </a:moveTo>
                  <a:lnTo>
                    <a:pt x="106" y="299"/>
                  </a:lnTo>
                  <a:lnTo>
                    <a:pt x="178" y="29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410" name="Freeform 3898"/>
            <p:cNvSpPr>
              <a:spLocks/>
            </p:cNvSpPr>
            <p:nvPr/>
          </p:nvSpPr>
          <p:spPr bwMode="auto">
            <a:xfrm>
              <a:off x="4054" y="4112"/>
              <a:ext cx="47" cy="103"/>
            </a:xfrm>
            <a:custGeom>
              <a:avLst/>
              <a:gdLst>
                <a:gd name="T0" fmla="*/ 150 w 150"/>
                <a:gd name="T1" fmla="*/ 0 h 322"/>
                <a:gd name="T2" fmla="*/ 126 w 150"/>
                <a:gd name="T3" fmla="*/ 107 h 322"/>
                <a:gd name="T4" fmla="*/ 79 w 150"/>
                <a:gd name="T5" fmla="*/ 227 h 322"/>
                <a:gd name="T6" fmla="*/ 0 w 150"/>
                <a:gd name="T7" fmla="*/ 32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322">
                  <a:moveTo>
                    <a:pt x="150" y="0"/>
                  </a:moveTo>
                  <a:lnTo>
                    <a:pt x="126" y="107"/>
                  </a:lnTo>
                  <a:lnTo>
                    <a:pt x="79" y="227"/>
                  </a:lnTo>
                  <a:lnTo>
                    <a:pt x="0" y="32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411" name="Line 3899"/>
            <p:cNvSpPr>
              <a:spLocks noChangeShapeType="1"/>
            </p:cNvSpPr>
            <p:nvPr/>
          </p:nvSpPr>
          <p:spPr bwMode="auto">
            <a:xfrm flipV="1">
              <a:off x="4179" y="4050"/>
              <a:ext cx="31" cy="5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412" name="Freeform 3900"/>
            <p:cNvSpPr>
              <a:spLocks/>
            </p:cNvSpPr>
            <p:nvPr/>
          </p:nvSpPr>
          <p:spPr bwMode="auto">
            <a:xfrm>
              <a:off x="4179" y="4117"/>
              <a:ext cx="25" cy="93"/>
            </a:xfrm>
            <a:custGeom>
              <a:avLst/>
              <a:gdLst>
                <a:gd name="T0" fmla="*/ 0 w 72"/>
                <a:gd name="T1" fmla="*/ 102 h 292"/>
                <a:gd name="T2" fmla="*/ 72 w 72"/>
                <a:gd name="T3" fmla="*/ 0 h 292"/>
                <a:gd name="T4" fmla="*/ 72 w 72"/>
                <a:gd name="T5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2" h="292">
                  <a:moveTo>
                    <a:pt x="0" y="102"/>
                  </a:moveTo>
                  <a:lnTo>
                    <a:pt x="72" y="0"/>
                  </a:lnTo>
                  <a:lnTo>
                    <a:pt x="72" y="29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413" name="Line 3901"/>
            <p:cNvSpPr>
              <a:spLocks noChangeShapeType="1"/>
            </p:cNvSpPr>
            <p:nvPr/>
          </p:nvSpPr>
          <p:spPr bwMode="auto">
            <a:xfrm flipV="1">
              <a:off x="4204" y="4090"/>
              <a:ext cx="11" cy="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414" name="Freeform 3902"/>
            <p:cNvSpPr>
              <a:spLocks/>
            </p:cNvSpPr>
            <p:nvPr/>
          </p:nvSpPr>
          <p:spPr bwMode="auto">
            <a:xfrm>
              <a:off x="4215" y="4050"/>
              <a:ext cx="49" cy="73"/>
            </a:xfrm>
            <a:custGeom>
              <a:avLst/>
              <a:gdLst>
                <a:gd name="T0" fmla="*/ 160 w 160"/>
                <a:gd name="T1" fmla="*/ 0 h 227"/>
                <a:gd name="T2" fmla="*/ 102 w 160"/>
                <a:gd name="T3" fmla="*/ 126 h 227"/>
                <a:gd name="T4" fmla="*/ 0 w 160"/>
                <a:gd name="T5" fmla="*/ 227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0" h="227">
                  <a:moveTo>
                    <a:pt x="160" y="0"/>
                  </a:moveTo>
                  <a:lnTo>
                    <a:pt x="102" y="126"/>
                  </a:lnTo>
                  <a:lnTo>
                    <a:pt x="0" y="22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415" name="Line 3903"/>
            <p:cNvSpPr>
              <a:spLocks noChangeShapeType="1"/>
            </p:cNvSpPr>
            <p:nvPr/>
          </p:nvSpPr>
          <p:spPr bwMode="auto">
            <a:xfrm flipV="1">
              <a:off x="4224" y="4058"/>
              <a:ext cx="38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416" name="Line 3904"/>
            <p:cNvSpPr>
              <a:spLocks noChangeShapeType="1"/>
            </p:cNvSpPr>
            <p:nvPr/>
          </p:nvSpPr>
          <p:spPr bwMode="auto">
            <a:xfrm flipH="1" flipV="1">
              <a:off x="4246" y="4090"/>
              <a:ext cx="31" cy="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417" name="Line 3905"/>
            <p:cNvSpPr>
              <a:spLocks noChangeShapeType="1"/>
            </p:cNvSpPr>
            <p:nvPr/>
          </p:nvSpPr>
          <p:spPr bwMode="auto">
            <a:xfrm flipV="1">
              <a:off x="4224" y="4130"/>
              <a:ext cx="47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418" name="Line 3906"/>
            <p:cNvSpPr>
              <a:spLocks noChangeShapeType="1"/>
            </p:cNvSpPr>
            <p:nvPr/>
          </p:nvSpPr>
          <p:spPr bwMode="auto">
            <a:xfrm flipH="1">
              <a:off x="4215" y="4181"/>
              <a:ext cx="71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419" name="Line 3907"/>
            <p:cNvSpPr>
              <a:spLocks noChangeShapeType="1"/>
            </p:cNvSpPr>
            <p:nvPr/>
          </p:nvSpPr>
          <p:spPr bwMode="auto">
            <a:xfrm flipV="1">
              <a:off x="4246" y="4134"/>
              <a:ext cx="0" cy="5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420" name="Line 3908"/>
            <p:cNvSpPr>
              <a:spLocks noChangeShapeType="1"/>
            </p:cNvSpPr>
            <p:nvPr/>
          </p:nvSpPr>
          <p:spPr bwMode="auto">
            <a:xfrm flipH="1">
              <a:off x="4306" y="4141"/>
              <a:ext cx="36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421" name="Line 3909"/>
            <p:cNvSpPr>
              <a:spLocks noChangeShapeType="1"/>
            </p:cNvSpPr>
            <p:nvPr/>
          </p:nvSpPr>
          <p:spPr bwMode="auto">
            <a:xfrm flipH="1">
              <a:off x="4311" y="4088"/>
              <a:ext cx="29" cy="6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422" name="Line 3910"/>
            <p:cNvSpPr>
              <a:spLocks noChangeShapeType="1"/>
            </p:cNvSpPr>
            <p:nvPr/>
          </p:nvSpPr>
          <p:spPr bwMode="auto">
            <a:xfrm flipV="1">
              <a:off x="4304" y="4103"/>
              <a:ext cx="27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423" name="Line 3911"/>
            <p:cNvSpPr>
              <a:spLocks noChangeShapeType="1"/>
            </p:cNvSpPr>
            <p:nvPr/>
          </p:nvSpPr>
          <p:spPr bwMode="auto">
            <a:xfrm flipV="1">
              <a:off x="4306" y="4168"/>
              <a:ext cx="38" cy="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424" name="Line 3912"/>
            <p:cNvSpPr>
              <a:spLocks noChangeShapeType="1"/>
            </p:cNvSpPr>
            <p:nvPr/>
          </p:nvSpPr>
          <p:spPr bwMode="auto">
            <a:xfrm flipH="1">
              <a:off x="4306" y="4056"/>
              <a:ext cx="25" cy="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425" name="Line 3913"/>
            <p:cNvSpPr>
              <a:spLocks noChangeShapeType="1"/>
            </p:cNvSpPr>
            <p:nvPr/>
          </p:nvSpPr>
          <p:spPr bwMode="auto">
            <a:xfrm flipV="1">
              <a:off x="4351" y="4085"/>
              <a:ext cx="40" cy="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426" name="Line 3914"/>
            <p:cNvSpPr>
              <a:spLocks noChangeShapeType="1"/>
            </p:cNvSpPr>
            <p:nvPr/>
          </p:nvSpPr>
          <p:spPr bwMode="auto">
            <a:xfrm flipV="1">
              <a:off x="4349" y="4119"/>
              <a:ext cx="47" cy="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427" name="Freeform 3915"/>
            <p:cNvSpPr>
              <a:spLocks/>
            </p:cNvSpPr>
            <p:nvPr/>
          </p:nvSpPr>
          <p:spPr bwMode="auto">
            <a:xfrm>
              <a:off x="4380" y="4175"/>
              <a:ext cx="27" cy="38"/>
            </a:xfrm>
            <a:custGeom>
              <a:avLst/>
              <a:gdLst>
                <a:gd name="T0" fmla="*/ 0 w 83"/>
                <a:gd name="T1" fmla="*/ 6 h 120"/>
                <a:gd name="T2" fmla="*/ 83 w 83"/>
                <a:gd name="T3" fmla="*/ 120 h 120"/>
                <a:gd name="T4" fmla="*/ 83 w 83"/>
                <a:gd name="T5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" h="120">
                  <a:moveTo>
                    <a:pt x="0" y="6"/>
                  </a:moveTo>
                  <a:lnTo>
                    <a:pt x="83" y="120"/>
                  </a:lnTo>
                  <a:lnTo>
                    <a:pt x="83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428" name="Line 3916"/>
            <p:cNvSpPr>
              <a:spLocks noChangeShapeType="1"/>
            </p:cNvSpPr>
            <p:nvPr/>
          </p:nvSpPr>
          <p:spPr bwMode="auto">
            <a:xfrm>
              <a:off x="4380" y="4058"/>
              <a:ext cx="11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429" name="Freeform 3917"/>
            <p:cNvSpPr>
              <a:spLocks/>
            </p:cNvSpPr>
            <p:nvPr/>
          </p:nvSpPr>
          <p:spPr bwMode="auto">
            <a:xfrm>
              <a:off x="4362" y="4047"/>
              <a:ext cx="18" cy="128"/>
            </a:xfrm>
            <a:custGeom>
              <a:avLst/>
              <a:gdLst>
                <a:gd name="T0" fmla="*/ 0 w 60"/>
                <a:gd name="T1" fmla="*/ 0 h 399"/>
                <a:gd name="T2" fmla="*/ 18 w 60"/>
                <a:gd name="T3" fmla="*/ 274 h 399"/>
                <a:gd name="T4" fmla="*/ 60 w 60"/>
                <a:gd name="T5" fmla="*/ 399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" h="399">
                  <a:moveTo>
                    <a:pt x="0" y="0"/>
                  </a:moveTo>
                  <a:lnTo>
                    <a:pt x="18" y="274"/>
                  </a:lnTo>
                  <a:lnTo>
                    <a:pt x="60" y="39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430" name="Freeform 3918"/>
            <p:cNvSpPr>
              <a:spLocks/>
            </p:cNvSpPr>
            <p:nvPr/>
          </p:nvSpPr>
          <p:spPr bwMode="auto">
            <a:xfrm>
              <a:off x="4342" y="4137"/>
              <a:ext cx="52" cy="64"/>
            </a:xfrm>
            <a:custGeom>
              <a:avLst/>
              <a:gdLst>
                <a:gd name="T0" fmla="*/ 167 w 167"/>
                <a:gd name="T1" fmla="*/ 0 h 209"/>
                <a:gd name="T2" fmla="*/ 113 w 167"/>
                <a:gd name="T3" fmla="*/ 90 h 209"/>
                <a:gd name="T4" fmla="*/ 0 w 167"/>
                <a:gd name="T5" fmla="*/ 209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7" h="209">
                  <a:moveTo>
                    <a:pt x="167" y="0"/>
                  </a:moveTo>
                  <a:lnTo>
                    <a:pt x="113" y="90"/>
                  </a:lnTo>
                  <a:lnTo>
                    <a:pt x="0" y="20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324431" name="Freeform 3919"/>
          <p:cNvSpPr>
            <a:spLocks/>
          </p:cNvSpPr>
          <p:nvPr/>
        </p:nvSpPr>
        <p:spPr bwMode="auto">
          <a:xfrm>
            <a:off x="7512050" y="1403350"/>
            <a:ext cx="1085850" cy="1090613"/>
          </a:xfrm>
          <a:custGeom>
            <a:avLst/>
            <a:gdLst>
              <a:gd name="T0" fmla="*/ 2568 w 2571"/>
              <a:gd name="T1" fmla="*/ 1195 h 2572"/>
              <a:gd name="T2" fmla="*/ 2550 w 2571"/>
              <a:gd name="T3" fmla="*/ 1058 h 2572"/>
              <a:gd name="T4" fmla="*/ 2519 w 2571"/>
              <a:gd name="T5" fmla="*/ 924 h 2572"/>
              <a:gd name="T6" fmla="*/ 2473 w 2571"/>
              <a:gd name="T7" fmla="*/ 794 h 2572"/>
              <a:gd name="T8" fmla="*/ 2413 w 2571"/>
              <a:gd name="T9" fmla="*/ 670 h 2572"/>
              <a:gd name="T10" fmla="*/ 2341 w 2571"/>
              <a:gd name="T11" fmla="*/ 553 h 2572"/>
              <a:gd name="T12" fmla="*/ 2257 w 2571"/>
              <a:gd name="T13" fmla="*/ 444 h 2572"/>
              <a:gd name="T14" fmla="*/ 2161 w 2571"/>
              <a:gd name="T15" fmla="*/ 345 h 2572"/>
              <a:gd name="T16" fmla="*/ 2056 w 2571"/>
              <a:gd name="T17" fmla="*/ 256 h 2572"/>
              <a:gd name="T18" fmla="*/ 1941 w 2571"/>
              <a:gd name="T19" fmla="*/ 180 h 2572"/>
              <a:gd name="T20" fmla="*/ 1820 w 2571"/>
              <a:gd name="T21" fmla="*/ 116 h 2572"/>
              <a:gd name="T22" fmla="*/ 1692 w 2571"/>
              <a:gd name="T23" fmla="*/ 65 h 2572"/>
              <a:gd name="T24" fmla="*/ 1559 w 2571"/>
              <a:gd name="T25" fmla="*/ 30 h 2572"/>
              <a:gd name="T26" fmla="*/ 1423 w 2571"/>
              <a:gd name="T27" fmla="*/ 8 h 2572"/>
              <a:gd name="T28" fmla="*/ 1286 w 2571"/>
              <a:gd name="T29" fmla="*/ 0 h 2572"/>
              <a:gd name="T30" fmla="*/ 1149 w 2571"/>
              <a:gd name="T31" fmla="*/ 8 h 2572"/>
              <a:gd name="T32" fmla="*/ 1013 w 2571"/>
              <a:gd name="T33" fmla="*/ 30 h 2572"/>
              <a:gd name="T34" fmla="*/ 880 w 2571"/>
              <a:gd name="T35" fmla="*/ 65 h 2572"/>
              <a:gd name="T36" fmla="*/ 752 w 2571"/>
              <a:gd name="T37" fmla="*/ 116 h 2572"/>
              <a:gd name="T38" fmla="*/ 630 w 2571"/>
              <a:gd name="T39" fmla="*/ 180 h 2572"/>
              <a:gd name="T40" fmla="*/ 516 w 2571"/>
              <a:gd name="T41" fmla="*/ 256 h 2572"/>
              <a:gd name="T42" fmla="*/ 411 w 2571"/>
              <a:gd name="T43" fmla="*/ 345 h 2572"/>
              <a:gd name="T44" fmla="*/ 314 w 2571"/>
              <a:gd name="T45" fmla="*/ 444 h 2572"/>
              <a:gd name="T46" fmla="*/ 230 w 2571"/>
              <a:gd name="T47" fmla="*/ 553 h 2572"/>
              <a:gd name="T48" fmla="*/ 157 w 2571"/>
              <a:gd name="T49" fmla="*/ 670 h 2572"/>
              <a:gd name="T50" fmla="*/ 99 w 2571"/>
              <a:gd name="T51" fmla="*/ 794 h 2572"/>
              <a:gd name="T52" fmla="*/ 52 w 2571"/>
              <a:gd name="T53" fmla="*/ 924 h 2572"/>
              <a:gd name="T54" fmla="*/ 21 w 2571"/>
              <a:gd name="T55" fmla="*/ 1058 h 2572"/>
              <a:gd name="T56" fmla="*/ 4 w 2571"/>
              <a:gd name="T57" fmla="*/ 1195 h 2572"/>
              <a:gd name="T58" fmla="*/ 2 w 2571"/>
              <a:gd name="T59" fmla="*/ 1332 h 2572"/>
              <a:gd name="T60" fmla="*/ 14 w 2571"/>
              <a:gd name="T61" fmla="*/ 1469 h 2572"/>
              <a:gd name="T62" fmla="*/ 40 w 2571"/>
              <a:gd name="T63" fmla="*/ 1604 h 2572"/>
              <a:gd name="T64" fmla="*/ 81 w 2571"/>
              <a:gd name="T65" fmla="*/ 1735 h 2572"/>
              <a:gd name="T66" fmla="*/ 136 w 2571"/>
              <a:gd name="T67" fmla="*/ 1861 h 2572"/>
              <a:gd name="T68" fmla="*/ 205 w 2571"/>
              <a:gd name="T69" fmla="*/ 1982 h 2572"/>
              <a:gd name="T70" fmla="*/ 286 w 2571"/>
              <a:gd name="T71" fmla="*/ 2093 h 2572"/>
              <a:gd name="T72" fmla="*/ 377 w 2571"/>
              <a:gd name="T73" fmla="*/ 2195 h 2572"/>
              <a:gd name="T74" fmla="*/ 479 w 2571"/>
              <a:gd name="T75" fmla="*/ 2288 h 2572"/>
              <a:gd name="T76" fmla="*/ 591 w 2571"/>
              <a:gd name="T77" fmla="*/ 2367 h 2572"/>
              <a:gd name="T78" fmla="*/ 710 w 2571"/>
              <a:gd name="T79" fmla="*/ 2436 h 2572"/>
              <a:gd name="T80" fmla="*/ 837 w 2571"/>
              <a:gd name="T81" fmla="*/ 2491 h 2572"/>
              <a:gd name="T82" fmla="*/ 968 w 2571"/>
              <a:gd name="T83" fmla="*/ 2532 h 2572"/>
              <a:gd name="T84" fmla="*/ 1102 w 2571"/>
              <a:gd name="T85" fmla="*/ 2559 h 2572"/>
              <a:gd name="T86" fmla="*/ 1239 w 2571"/>
              <a:gd name="T87" fmla="*/ 2571 h 2572"/>
              <a:gd name="T88" fmla="*/ 1378 w 2571"/>
              <a:gd name="T89" fmla="*/ 2569 h 2572"/>
              <a:gd name="T90" fmla="*/ 1514 w 2571"/>
              <a:gd name="T91" fmla="*/ 2552 h 2572"/>
              <a:gd name="T92" fmla="*/ 1647 w 2571"/>
              <a:gd name="T93" fmla="*/ 2520 h 2572"/>
              <a:gd name="T94" fmla="*/ 1778 w 2571"/>
              <a:gd name="T95" fmla="*/ 2475 h 2572"/>
              <a:gd name="T96" fmla="*/ 1902 w 2571"/>
              <a:gd name="T97" fmla="*/ 2415 h 2572"/>
              <a:gd name="T98" fmla="*/ 2019 w 2571"/>
              <a:gd name="T99" fmla="*/ 2342 h 2572"/>
              <a:gd name="T100" fmla="*/ 2127 w 2571"/>
              <a:gd name="T101" fmla="*/ 2258 h 2572"/>
              <a:gd name="T102" fmla="*/ 2226 w 2571"/>
              <a:gd name="T103" fmla="*/ 2163 h 2572"/>
              <a:gd name="T104" fmla="*/ 2315 w 2571"/>
              <a:gd name="T105" fmla="*/ 2057 h 2572"/>
              <a:gd name="T106" fmla="*/ 2391 w 2571"/>
              <a:gd name="T107" fmla="*/ 1942 h 2572"/>
              <a:gd name="T108" fmla="*/ 2455 w 2571"/>
              <a:gd name="T109" fmla="*/ 1820 h 2572"/>
              <a:gd name="T110" fmla="*/ 2505 w 2571"/>
              <a:gd name="T111" fmla="*/ 1692 h 2572"/>
              <a:gd name="T112" fmla="*/ 2541 w 2571"/>
              <a:gd name="T113" fmla="*/ 1559 h 2572"/>
              <a:gd name="T114" fmla="*/ 2564 w 2571"/>
              <a:gd name="T115" fmla="*/ 1424 h 2572"/>
              <a:gd name="T116" fmla="*/ 2571 w 2571"/>
              <a:gd name="T117" fmla="*/ 1286 h 25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571" h="2572">
                <a:moveTo>
                  <a:pt x="2571" y="1286"/>
                </a:moveTo>
                <a:lnTo>
                  <a:pt x="2570" y="1240"/>
                </a:lnTo>
                <a:lnTo>
                  <a:pt x="2568" y="1195"/>
                </a:lnTo>
                <a:lnTo>
                  <a:pt x="2564" y="1148"/>
                </a:lnTo>
                <a:lnTo>
                  <a:pt x="2558" y="1103"/>
                </a:lnTo>
                <a:lnTo>
                  <a:pt x="2550" y="1058"/>
                </a:lnTo>
                <a:lnTo>
                  <a:pt x="2541" y="1012"/>
                </a:lnTo>
                <a:lnTo>
                  <a:pt x="2532" y="968"/>
                </a:lnTo>
                <a:lnTo>
                  <a:pt x="2519" y="924"/>
                </a:lnTo>
                <a:lnTo>
                  <a:pt x="2505" y="880"/>
                </a:lnTo>
                <a:lnTo>
                  <a:pt x="2490" y="837"/>
                </a:lnTo>
                <a:lnTo>
                  <a:pt x="2473" y="794"/>
                </a:lnTo>
                <a:lnTo>
                  <a:pt x="2455" y="752"/>
                </a:lnTo>
                <a:lnTo>
                  <a:pt x="2435" y="711"/>
                </a:lnTo>
                <a:lnTo>
                  <a:pt x="2413" y="670"/>
                </a:lnTo>
                <a:lnTo>
                  <a:pt x="2391" y="630"/>
                </a:lnTo>
                <a:lnTo>
                  <a:pt x="2367" y="590"/>
                </a:lnTo>
                <a:lnTo>
                  <a:pt x="2341" y="553"/>
                </a:lnTo>
                <a:lnTo>
                  <a:pt x="2315" y="515"/>
                </a:lnTo>
                <a:lnTo>
                  <a:pt x="2286" y="479"/>
                </a:lnTo>
                <a:lnTo>
                  <a:pt x="2257" y="444"/>
                </a:lnTo>
                <a:lnTo>
                  <a:pt x="2226" y="410"/>
                </a:lnTo>
                <a:lnTo>
                  <a:pt x="2194" y="377"/>
                </a:lnTo>
                <a:lnTo>
                  <a:pt x="2161" y="345"/>
                </a:lnTo>
                <a:lnTo>
                  <a:pt x="2127" y="314"/>
                </a:lnTo>
                <a:lnTo>
                  <a:pt x="2093" y="285"/>
                </a:lnTo>
                <a:lnTo>
                  <a:pt x="2056" y="256"/>
                </a:lnTo>
                <a:lnTo>
                  <a:pt x="2019" y="230"/>
                </a:lnTo>
                <a:lnTo>
                  <a:pt x="1981" y="204"/>
                </a:lnTo>
                <a:lnTo>
                  <a:pt x="1941" y="180"/>
                </a:lnTo>
                <a:lnTo>
                  <a:pt x="1902" y="157"/>
                </a:lnTo>
                <a:lnTo>
                  <a:pt x="1861" y="136"/>
                </a:lnTo>
                <a:lnTo>
                  <a:pt x="1820" y="116"/>
                </a:lnTo>
                <a:lnTo>
                  <a:pt x="1778" y="98"/>
                </a:lnTo>
                <a:lnTo>
                  <a:pt x="1735" y="81"/>
                </a:lnTo>
                <a:lnTo>
                  <a:pt x="1692" y="65"/>
                </a:lnTo>
                <a:lnTo>
                  <a:pt x="1647" y="52"/>
                </a:lnTo>
                <a:lnTo>
                  <a:pt x="1603" y="40"/>
                </a:lnTo>
                <a:lnTo>
                  <a:pt x="1559" y="30"/>
                </a:lnTo>
                <a:lnTo>
                  <a:pt x="1514" y="20"/>
                </a:lnTo>
                <a:lnTo>
                  <a:pt x="1468" y="13"/>
                </a:lnTo>
                <a:lnTo>
                  <a:pt x="1423" y="8"/>
                </a:lnTo>
                <a:lnTo>
                  <a:pt x="1378" y="3"/>
                </a:lnTo>
                <a:lnTo>
                  <a:pt x="1331" y="1"/>
                </a:lnTo>
                <a:lnTo>
                  <a:pt x="1286" y="0"/>
                </a:lnTo>
                <a:lnTo>
                  <a:pt x="1239" y="1"/>
                </a:lnTo>
                <a:lnTo>
                  <a:pt x="1194" y="3"/>
                </a:lnTo>
                <a:lnTo>
                  <a:pt x="1149" y="8"/>
                </a:lnTo>
                <a:lnTo>
                  <a:pt x="1102" y="13"/>
                </a:lnTo>
                <a:lnTo>
                  <a:pt x="1057" y="20"/>
                </a:lnTo>
                <a:lnTo>
                  <a:pt x="1013" y="30"/>
                </a:lnTo>
                <a:lnTo>
                  <a:pt x="968" y="40"/>
                </a:lnTo>
                <a:lnTo>
                  <a:pt x="923" y="52"/>
                </a:lnTo>
                <a:lnTo>
                  <a:pt x="880" y="65"/>
                </a:lnTo>
                <a:lnTo>
                  <a:pt x="837" y="81"/>
                </a:lnTo>
                <a:lnTo>
                  <a:pt x="794" y="98"/>
                </a:lnTo>
                <a:lnTo>
                  <a:pt x="752" y="116"/>
                </a:lnTo>
                <a:lnTo>
                  <a:pt x="710" y="136"/>
                </a:lnTo>
                <a:lnTo>
                  <a:pt x="670" y="157"/>
                </a:lnTo>
                <a:lnTo>
                  <a:pt x="630" y="180"/>
                </a:lnTo>
                <a:lnTo>
                  <a:pt x="591" y="204"/>
                </a:lnTo>
                <a:lnTo>
                  <a:pt x="553" y="230"/>
                </a:lnTo>
                <a:lnTo>
                  <a:pt x="516" y="256"/>
                </a:lnTo>
                <a:lnTo>
                  <a:pt x="479" y="285"/>
                </a:lnTo>
                <a:lnTo>
                  <a:pt x="444" y="314"/>
                </a:lnTo>
                <a:lnTo>
                  <a:pt x="411" y="345"/>
                </a:lnTo>
                <a:lnTo>
                  <a:pt x="377" y="377"/>
                </a:lnTo>
                <a:lnTo>
                  <a:pt x="345" y="410"/>
                </a:lnTo>
                <a:lnTo>
                  <a:pt x="314" y="444"/>
                </a:lnTo>
                <a:lnTo>
                  <a:pt x="286" y="479"/>
                </a:lnTo>
                <a:lnTo>
                  <a:pt x="257" y="515"/>
                </a:lnTo>
                <a:lnTo>
                  <a:pt x="230" y="553"/>
                </a:lnTo>
                <a:lnTo>
                  <a:pt x="205" y="590"/>
                </a:lnTo>
                <a:lnTo>
                  <a:pt x="181" y="630"/>
                </a:lnTo>
                <a:lnTo>
                  <a:pt x="157" y="670"/>
                </a:lnTo>
                <a:lnTo>
                  <a:pt x="136" y="711"/>
                </a:lnTo>
                <a:lnTo>
                  <a:pt x="117" y="752"/>
                </a:lnTo>
                <a:lnTo>
                  <a:pt x="99" y="794"/>
                </a:lnTo>
                <a:lnTo>
                  <a:pt x="81" y="837"/>
                </a:lnTo>
                <a:lnTo>
                  <a:pt x="67" y="880"/>
                </a:lnTo>
                <a:lnTo>
                  <a:pt x="52" y="924"/>
                </a:lnTo>
                <a:lnTo>
                  <a:pt x="40" y="968"/>
                </a:lnTo>
                <a:lnTo>
                  <a:pt x="30" y="1012"/>
                </a:lnTo>
                <a:lnTo>
                  <a:pt x="21" y="1058"/>
                </a:lnTo>
                <a:lnTo>
                  <a:pt x="14" y="1103"/>
                </a:lnTo>
                <a:lnTo>
                  <a:pt x="8" y="1148"/>
                </a:lnTo>
                <a:lnTo>
                  <a:pt x="4" y="1195"/>
                </a:lnTo>
                <a:lnTo>
                  <a:pt x="2" y="1240"/>
                </a:lnTo>
                <a:lnTo>
                  <a:pt x="0" y="1286"/>
                </a:lnTo>
                <a:lnTo>
                  <a:pt x="2" y="1332"/>
                </a:lnTo>
                <a:lnTo>
                  <a:pt x="4" y="1378"/>
                </a:lnTo>
                <a:lnTo>
                  <a:pt x="8" y="1424"/>
                </a:lnTo>
                <a:lnTo>
                  <a:pt x="14" y="1469"/>
                </a:lnTo>
                <a:lnTo>
                  <a:pt x="21" y="1514"/>
                </a:lnTo>
                <a:lnTo>
                  <a:pt x="30" y="1559"/>
                </a:lnTo>
                <a:lnTo>
                  <a:pt x="40" y="1604"/>
                </a:lnTo>
                <a:lnTo>
                  <a:pt x="52" y="1648"/>
                </a:lnTo>
                <a:lnTo>
                  <a:pt x="67" y="1692"/>
                </a:lnTo>
                <a:lnTo>
                  <a:pt x="81" y="1735"/>
                </a:lnTo>
                <a:lnTo>
                  <a:pt x="99" y="1778"/>
                </a:lnTo>
                <a:lnTo>
                  <a:pt x="117" y="1820"/>
                </a:lnTo>
                <a:lnTo>
                  <a:pt x="136" y="1861"/>
                </a:lnTo>
                <a:lnTo>
                  <a:pt x="157" y="1902"/>
                </a:lnTo>
                <a:lnTo>
                  <a:pt x="181" y="1942"/>
                </a:lnTo>
                <a:lnTo>
                  <a:pt x="205" y="1982"/>
                </a:lnTo>
                <a:lnTo>
                  <a:pt x="230" y="2019"/>
                </a:lnTo>
                <a:lnTo>
                  <a:pt x="257" y="2057"/>
                </a:lnTo>
                <a:lnTo>
                  <a:pt x="286" y="2093"/>
                </a:lnTo>
                <a:lnTo>
                  <a:pt x="314" y="2129"/>
                </a:lnTo>
                <a:lnTo>
                  <a:pt x="345" y="2163"/>
                </a:lnTo>
                <a:lnTo>
                  <a:pt x="377" y="2195"/>
                </a:lnTo>
                <a:lnTo>
                  <a:pt x="411" y="2227"/>
                </a:lnTo>
                <a:lnTo>
                  <a:pt x="444" y="2258"/>
                </a:lnTo>
                <a:lnTo>
                  <a:pt x="479" y="2288"/>
                </a:lnTo>
                <a:lnTo>
                  <a:pt x="516" y="2315"/>
                </a:lnTo>
                <a:lnTo>
                  <a:pt x="553" y="2342"/>
                </a:lnTo>
                <a:lnTo>
                  <a:pt x="591" y="2367"/>
                </a:lnTo>
                <a:lnTo>
                  <a:pt x="630" y="2392"/>
                </a:lnTo>
                <a:lnTo>
                  <a:pt x="670" y="2415"/>
                </a:lnTo>
                <a:lnTo>
                  <a:pt x="710" y="2436"/>
                </a:lnTo>
                <a:lnTo>
                  <a:pt x="752" y="2456"/>
                </a:lnTo>
                <a:lnTo>
                  <a:pt x="794" y="2475"/>
                </a:lnTo>
                <a:lnTo>
                  <a:pt x="837" y="2491"/>
                </a:lnTo>
                <a:lnTo>
                  <a:pt x="880" y="2507"/>
                </a:lnTo>
                <a:lnTo>
                  <a:pt x="923" y="2520"/>
                </a:lnTo>
                <a:lnTo>
                  <a:pt x="968" y="2532"/>
                </a:lnTo>
                <a:lnTo>
                  <a:pt x="1013" y="2543"/>
                </a:lnTo>
                <a:lnTo>
                  <a:pt x="1057" y="2552"/>
                </a:lnTo>
                <a:lnTo>
                  <a:pt x="1102" y="2559"/>
                </a:lnTo>
                <a:lnTo>
                  <a:pt x="1149" y="2565"/>
                </a:lnTo>
                <a:lnTo>
                  <a:pt x="1194" y="2569"/>
                </a:lnTo>
                <a:lnTo>
                  <a:pt x="1239" y="2571"/>
                </a:lnTo>
                <a:lnTo>
                  <a:pt x="1286" y="2572"/>
                </a:lnTo>
                <a:lnTo>
                  <a:pt x="1331" y="2571"/>
                </a:lnTo>
                <a:lnTo>
                  <a:pt x="1378" y="2569"/>
                </a:lnTo>
                <a:lnTo>
                  <a:pt x="1423" y="2565"/>
                </a:lnTo>
                <a:lnTo>
                  <a:pt x="1468" y="2559"/>
                </a:lnTo>
                <a:lnTo>
                  <a:pt x="1514" y="2552"/>
                </a:lnTo>
                <a:lnTo>
                  <a:pt x="1559" y="2543"/>
                </a:lnTo>
                <a:lnTo>
                  <a:pt x="1603" y="2532"/>
                </a:lnTo>
                <a:lnTo>
                  <a:pt x="1647" y="2520"/>
                </a:lnTo>
                <a:lnTo>
                  <a:pt x="1692" y="2507"/>
                </a:lnTo>
                <a:lnTo>
                  <a:pt x="1735" y="2491"/>
                </a:lnTo>
                <a:lnTo>
                  <a:pt x="1778" y="2475"/>
                </a:lnTo>
                <a:lnTo>
                  <a:pt x="1820" y="2456"/>
                </a:lnTo>
                <a:lnTo>
                  <a:pt x="1861" y="2436"/>
                </a:lnTo>
                <a:lnTo>
                  <a:pt x="1902" y="2415"/>
                </a:lnTo>
                <a:lnTo>
                  <a:pt x="1941" y="2392"/>
                </a:lnTo>
                <a:lnTo>
                  <a:pt x="1981" y="2367"/>
                </a:lnTo>
                <a:lnTo>
                  <a:pt x="2019" y="2342"/>
                </a:lnTo>
                <a:lnTo>
                  <a:pt x="2056" y="2315"/>
                </a:lnTo>
                <a:lnTo>
                  <a:pt x="2093" y="2288"/>
                </a:lnTo>
                <a:lnTo>
                  <a:pt x="2127" y="2258"/>
                </a:lnTo>
                <a:lnTo>
                  <a:pt x="2161" y="2227"/>
                </a:lnTo>
                <a:lnTo>
                  <a:pt x="2194" y="2195"/>
                </a:lnTo>
                <a:lnTo>
                  <a:pt x="2226" y="2163"/>
                </a:lnTo>
                <a:lnTo>
                  <a:pt x="2257" y="2129"/>
                </a:lnTo>
                <a:lnTo>
                  <a:pt x="2286" y="2093"/>
                </a:lnTo>
                <a:lnTo>
                  <a:pt x="2315" y="2057"/>
                </a:lnTo>
                <a:lnTo>
                  <a:pt x="2341" y="2019"/>
                </a:lnTo>
                <a:lnTo>
                  <a:pt x="2367" y="1982"/>
                </a:lnTo>
                <a:lnTo>
                  <a:pt x="2391" y="1942"/>
                </a:lnTo>
                <a:lnTo>
                  <a:pt x="2413" y="1902"/>
                </a:lnTo>
                <a:lnTo>
                  <a:pt x="2435" y="1861"/>
                </a:lnTo>
                <a:lnTo>
                  <a:pt x="2455" y="1820"/>
                </a:lnTo>
                <a:lnTo>
                  <a:pt x="2473" y="1778"/>
                </a:lnTo>
                <a:lnTo>
                  <a:pt x="2490" y="1735"/>
                </a:lnTo>
                <a:lnTo>
                  <a:pt x="2505" y="1692"/>
                </a:lnTo>
                <a:lnTo>
                  <a:pt x="2519" y="1648"/>
                </a:lnTo>
                <a:lnTo>
                  <a:pt x="2532" y="1604"/>
                </a:lnTo>
                <a:lnTo>
                  <a:pt x="2541" y="1559"/>
                </a:lnTo>
                <a:lnTo>
                  <a:pt x="2550" y="1514"/>
                </a:lnTo>
                <a:lnTo>
                  <a:pt x="2558" y="1469"/>
                </a:lnTo>
                <a:lnTo>
                  <a:pt x="2564" y="1424"/>
                </a:lnTo>
                <a:lnTo>
                  <a:pt x="2568" y="1378"/>
                </a:lnTo>
                <a:lnTo>
                  <a:pt x="2570" y="1332"/>
                </a:lnTo>
                <a:lnTo>
                  <a:pt x="2571" y="1286"/>
                </a:lnTo>
                <a:close/>
              </a:path>
            </a:pathLst>
          </a:custGeom>
          <a:noFill/>
          <a:ln w="38100" cmpd="sng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25994987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0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020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9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019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6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3236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0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3020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3244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0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3020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32" dur="500"/>
                                        <p:tgtEl>
                                          <p:spTgt spid="3236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36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6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8" dur="500"/>
                                        <p:tgtEl>
                                          <p:spTgt spid="3236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6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3236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8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500"/>
                                        <p:tgtEl>
                                          <p:spTgt spid="3238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6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3236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6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8" dur="500"/>
                                        <p:tgtEl>
                                          <p:spTgt spid="3236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xit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2" dur="500"/>
                                        <p:tgtEl>
                                          <p:spTgt spid="3244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4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7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8" dur="500"/>
                                        <p:tgtEl>
                                          <p:spTgt spid="3237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7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3" dur="500"/>
                                        <p:tgtEl>
                                          <p:spTgt spid="3237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 nodeType="clickPar">
                      <p:stCondLst>
                        <p:cond delay="indefinite"/>
                      </p:stCondLst>
                      <p:childTnLst>
                        <p:par>
                          <p:cTn id="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6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6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8" dur="500"/>
                                        <p:tgtEl>
                                          <p:spTgt spid="3236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2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80" dur="500"/>
                                        <p:tgtEl>
                                          <p:spTgt spid="3236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36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 nodeType="clickPar">
                      <p:stCondLst>
                        <p:cond delay="indefinite"/>
                      </p:stCondLst>
                      <p:childTnLst>
                        <p:par>
                          <p:cTn id="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9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6" dur="500"/>
                                        <p:tgtEl>
                                          <p:spTgt spid="3239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 nodeType="clickPar">
                      <p:stCondLst>
                        <p:cond delay="indefinite"/>
                      </p:stCondLst>
                      <p:childTnLst>
                        <p:par>
                          <p:cTn id="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0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1" dur="500"/>
                                        <p:tgtEl>
                                          <p:spTgt spid="3240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 nodeType="clickPar">
                      <p:stCondLst>
                        <p:cond delay="indefinite"/>
                      </p:stCondLst>
                      <p:childTnLst>
                        <p:par>
                          <p:cTn id="9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0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6" dur="500"/>
                                        <p:tgtEl>
                                          <p:spTgt spid="3240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 nodeType="clickPar">
                      <p:stCondLst>
                        <p:cond delay="indefinite"/>
                      </p:stCondLst>
                      <p:childTnLst>
                        <p:par>
                          <p:cTn id="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1" dur="500"/>
                                        <p:tgtEl>
                                          <p:spTgt spid="324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 nodeType="clickPar">
                      <p:stCondLst>
                        <p:cond delay="indefinite"/>
                      </p:stCondLst>
                      <p:childTnLst>
                        <p:par>
                          <p:cTn id="10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6" dur="500"/>
                                        <p:tgtEl>
                                          <p:spTgt spid="324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 nodeType="clickPar">
                      <p:stCondLst>
                        <p:cond delay="indefinite"/>
                      </p:stCondLst>
                      <p:childTnLst>
                        <p:par>
                          <p:cTn id="10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1" dur="500"/>
                                        <p:tgtEl>
                                          <p:spTgt spid="324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 nodeType="clickPar">
                      <p:stCondLst>
                        <p:cond delay="indefinite"/>
                      </p:stCondLst>
                      <p:childTnLst>
                        <p:par>
                          <p:cTn id="1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6" dur="500"/>
                                        <p:tgtEl>
                                          <p:spTgt spid="324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 nodeType="clickPar">
                      <p:stCondLst>
                        <p:cond delay="indefinite"/>
                      </p:stCondLst>
                      <p:childTnLst>
                        <p:par>
                          <p:cTn id="1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1" dur="500"/>
                                        <p:tgtEl>
                                          <p:spTgt spid="324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2013" grpId="0" animBg="1"/>
      <p:bldP spid="323629" grpId="0" animBg="1"/>
      <p:bldP spid="323633" grpId="0" animBg="1"/>
      <p:bldP spid="324090" grpId="0" autoUpdateAnimBg="0"/>
      <p:bldP spid="324431" grpId="0" animBg="1"/>
      <p:bldP spid="324431" grpId="1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5326" name="Group 2766"/>
          <p:cNvGrpSpPr>
            <a:grpSpLocks/>
          </p:cNvGrpSpPr>
          <p:nvPr/>
        </p:nvGrpSpPr>
        <p:grpSpPr bwMode="auto">
          <a:xfrm>
            <a:off x="3979863" y="1663700"/>
            <a:ext cx="2784475" cy="1698625"/>
            <a:chOff x="2365" y="1539"/>
            <a:chExt cx="1615" cy="990"/>
          </a:xfrm>
        </p:grpSpPr>
        <p:sp>
          <p:nvSpPr>
            <p:cNvPr id="325327" name="Line 2767"/>
            <p:cNvSpPr>
              <a:spLocks noChangeShapeType="1"/>
            </p:cNvSpPr>
            <p:nvPr/>
          </p:nvSpPr>
          <p:spPr bwMode="auto">
            <a:xfrm flipV="1">
              <a:off x="2365" y="1539"/>
              <a:ext cx="74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28" name="Line 2768"/>
            <p:cNvSpPr>
              <a:spLocks noChangeShapeType="1"/>
            </p:cNvSpPr>
            <p:nvPr/>
          </p:nvSpPr>
          <p:spPr bwMode="auto">
            <a:xfrm flipV="1">
              <a:off x="2365" y="1539"/>
              <a:ext cx="149" cy="1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29" name="Freeform 2769"/>
            <p:cNvSpPr>
              <a:spLocks/>
            </p:cNvSpPr>
            <p:nvPr/>
          </p:nvSpPr>
          <p:spPr bwMode="auto">
            <a:xfrm>
              <a:off x="2388" y="1539"/>
              <a:ext cx="201" cy="201"/>
            </a:xfrm>
            <a:custGeom>
              <a:avLst/>
              <a:gdLst>
                <a:gd name="T0" fmla="*/ 0 w 1407"/>
                <a:gd name="T1" fmla="*/ 1409 h 1409"/>
                <a:gd name="T2" fmla="*/ 276 w 1407"/>
                <a:gd name="T3" fmla="*/ 1132 h 1409"/>
                <a:gd name="T4" fmla="*/ 1407 w 1407"/>
                <a:gd name="T5" fmla="*/ 0 h 1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07" h="1409">
                  <a:moveTo>
                    <a:pt x="0" y="1409"/>
                  </a:moveTo>
                  <a:lnTo>
                    <a:pt x="276" y="1132"/>
                  </a:lnTo>
                  <a:lnTo>
                    <a:pt x="140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30" name="Freeform 2770"/>
            <p:cNvSpPr>
              <a:spLocks/>
            </p:cNvSpPr>
            <p:nvPr/>
          </p:nvSpPr>
          <p:spPr bwMode="auto">
            <a:xfrm>
              <a:off x="2435" y="1539"/>
              <a:ext cx="229" cy="228"/>
            </a:xfrm>
            <a:custGeom>
              <a:avLst/>
              <a:gdLst>
                <a:gd name="T0" fmla="*/ 0 w 1597"/>
                <a:gd name="T1" fmla="*/ 1599 h 1599"/>
                <a:gd name="T2" fmla="*/ 465 w 1597"/>
                <a:gd name="T3" fmla="*/ 1132 h 1599"/>
                <a:gd name="T4" fmla="*/ 1597 w 1597"/>
                <a:gd name="T5" fmla="*/ 0 h 1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97" h="1599">
                  <a:moveTo>
                    <a:pt x="0" y="1599"/>
                  </a:moveTo>
                  <a:lnTo>
                    <a:pt x="465" y="1132"/>
                  </a:lnTo>
                  <a:lnTo>
                    <a:pt x="159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31" name="Freeform 2771"/>
            <p:cNvSpPr>
              <a:spLocks/>
            </p:cNvSpPr>
            <p:nvPr/>
          </p:nvSpPr>
          <p:spPr bwMode="auto">
            <a:xfrm>
              <a:off x="2510" y="1539"/>
              <a:ext cx="228" cy="228"/>
            </a:xfrm>
            <a:custGeom>
              <a:avLst/>
              <a:gdLst>
                <a:gd name="T0" fmla="*/ 0 w 1598"/>
                <a:gd name="T1" fmla="*/ 1599 h 1599"/>
                <a:gd name="T2" fmla="*/ 467 w 1598"/>
                <a:gd name="T3" fmla="*/ 1132 h 1599"/>
                <a:gd name="T4" fmla="*/ 1598 w 1598"/>
                <a:gd name="T5" fmla="*/ 0 h 1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98" h="1599">
                  <a:moveTo>
                    <a:pt x="0" y="1599"/>
                  </a:moveTo>
                  <a:lnTo>
                    <a:pt x="467" y="1132"/>
                  </a:lnTo>
                  <a:lnTo>
                    <a:pt x="159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32" name="Line 2772"/>
            <p:cNvSpPr>
              <a:spLocks noChangeShapeType="1"/>
            </p:cNvSpPr>
            <p:nvPr/>
          </p:nvSpPr>
          <p:spPr bwMode="auto">
            <a:xfrm flipV="1">
              <a:off x="2585" y="1701"/>
              <a:ext cx="66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33" name="Line 2773"/>
            <p:cNvSpPr>
              <a:spLocks noChangeShapeType="1"/>
            </p:cNvSpPr>
            <p:nvPr/>
          </p:nvSpPr>
          <p:spPr bwMode="auto">
            <a:xfrm flipV="1">
              <a:off x="2778" y="1539"/>
              <a:ext cx="35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34" name="Line 2774"/>
            <p:cNvSpPr>
              <a:spLocks noChangeShapeType="1"/>
            </p:cNvSpPr>
            <p:nvPr/>
          </p:nvSpPr>
          <p:spPr bwMode="auto">
            <a:xfrm flipV="1">
              <a:off x="2651" y="1574"/>
              <a:ext cx="127" cy="1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35" name="Line 2775"/>
            <p:cNvSpPr>
              <a:spLocks noChangeShapeType="1"/>
            </p:cNvSpPr>
            <p:nvPr/>
          </p:nvSpPr>
          <p:spPr bwMode="auto">
            <a:xfrm flipV="1">
              <a:off x="2660" y="1701"/>
              <a:ext cx="66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36" name="Line 2776"/>
            <p:cNvSpPr>
              <a:spLocks noChangeShapeType="1"/>
            </p:cNvSpPr>
            <p:nvPr/>
          </p:nvSpPr>
          <p:spPr bwMode="auto">
            <a:xfrm flipV="1">
              <a:off x="2805" y="1539"/>
              <a:ext cx="83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37" name="Line 2777"/>
            <p:cNvSpPr>
              <a:spLocks noChangeShapeType="1"/>
            </p:cNvSpPr>
            <p:nvPr/>
          </p:nvSpPr>
          <p:spPr bwMode="auto">
            <a:xfrm flipV="1">
              <a:off x="2726" y="1622"/>
              <a:ext cx="79" cy="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38" name="Line 2778"/>
            <p:cNvSpPr>
              <a:spLocks noChangeShapeType="1"/>
            </p:cNvSpPr>
            <p:nvPr/>
          </p:nvSpPr>
          <p:spPr bwMode="auto">
            <a:xfrm flipV="1">
              <a:off x="2734" y="1701"/>
              <a:ext cx="67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39" name="Line 2779"/>
            <p:cNvSpPr>
              <a:spLocks noChangeShapeType="1"/>
            </p:cNvSpPr>
            <p:nvPr/>
          </p:nvSpPr>
          <p:spPr bwMode="auto">
            <a:xfrm flipV="1">
              <a:off x="2832" y="1539"/>
              <a:ext cx="130" cy="1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40" name="Line 2780"/>
            <p:cNvSpPr>
              <a:spLocks noChangeShapeType="1"/>
            </p:cNvSpPr>
            <p:nvPr/>
          </p:nvSpPr>
          <p:spPr bwMode="auto">
            <a:xfrm flipV="1">
              <a:off x="2801" y="1669"/>
              <a:ext cx="31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41" name="Freeform 2781"/>
            <p:cNvSpPr>
              <a:spLocks/>
            </p:cNvSpPr>
            <p:nvPr/>
          </p:nvSpPr>
          <p:spPr bwMode="auto">
            <a:xfrm>
              <a:off x="2809" y="1539"/>
              <a:ext cx="228" cy="228"/>
            </a:xfrm>
            <a:custGeom>
              <a:avLst/>
              <a:gdLst>
                <a:gd name="T0" fmla="*/ 0 w 1597"/>
                <a:gd name="T1" fmla="*/ 1599 h 1599"/>
                <a:gd name="T2" fmla="*/ 466 w 1597"/>
                <a:gd name="T3" fmla="*/ 1132 h 1599"/>
                <a:gd name="T4" fmla="*/ 1597 w 1597"/>
                <a:gd name="T5" fmla="*/ 0 h 1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97" h="1599">
                  <a:moveTo>
                    <a:pt x="0" y="1599"/>
                  </a:moveTo>
                  <a:lnTo>
                    <a:pt x="466" y="1132"/>
                  </a:lnTo>
                  <a:lnTo>
                    <a:pt x="159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42" name="Freeform 2782"/>
            <p:cNvSpPr>
              <a:spLocks/>
            </p:cNvSpPr>
            <p:nvPr/>
          </p:nvSpPr>
          <p:spPr bwMode="auto">
            <a:xfrm>
              <a:off x="2884" y="1539"/>
              <a:ext cx="228" cy="228"/>
            </a:xfrm>
            <a:custGeom>
              <a:avLst/>
              <a:gdLst>
                <a:gd name="T0" fmla="*/ 0 w 1597"/>
                <a:gd name="T1" fmla="*/ 1599 h 1599"/>
                <a:gd name="T2" fmla="*/ 466 w 1597"/>
                <a:gd name="T3" fmla="*/ 1132 h 1599"/>
                <a:gd name="T4" fmla="*/ 1597 w 1597"/>
                <a:gd name="T5" fmla="*/ 0 h 1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97" h="1599">
                  <a:moveTo>
                    <a:pt x="0" y="1599"/>
                  </a:moveTo>
                  <a:lnTo>
                    <a:pt x="466" y="1132"/>
                  </a:lnTo>
                  <a:lnTo>
                    <a:pt x="159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43" name="Line 2783"/>
            <p:cNvSpPr>
              <a:spLocks noChangeShapeType="1"/>
            </p:cNvSpPr>
            <p:nvPr/>
          </p:nvSpPr>
          <p:spPr bwMode="auto">
            <a:xfrm flipV="1">
              <a:off x="2365" y="2300"/>
              <a:ext cx="61" cy="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44" name="Line 2784"/>
            <p:cNvSpPr>
              <a:spLocks noChangeShapeType="1"/>
            </p:cNvSpPr>
            <p:nvPr/>
          </p:nvSpPr>
          <p:spPr bwMode="auto">
            <a:xfrm flipV="1">
              <a:off x="3025" y="1539"/>
              <a:ext cx="162" cy="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45" name="Line 2785"/>
            <p:cNvSpPr>
              <a:spLocks noChangeShapeType="1"/>
            </p:cNvSpPr>
            <p:nvPr/>
          </p:nvSpPr>
          <p:spPr bwMode="auto">
            <a:xfrm flipV="1">
              <a:off x="2959" y="1701"/>
              <a:ext cx="66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46" name="Line 2786"/>
            <p:cNvSpPr>
              <a:spLocks noChangeShapeType="1"/>
            </p:cNvSpPr>
            <p:nvPr/>
          </p:nvSpPr>
          <p:spPr bwMode="auto">
            <a:xfrm flipV="1">
              <a:off x="2365" y="2367"/>
              <a:ext cx="69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47" name="Line 2787"/>
            <p:cNvSpPr>
              <a:spLocks noChangeShapeType="1"/>
            </p:cNvSpPr>
            <p:nvPr/>
          </p:nvSpPr>
          <p:spPr bwMode="auto">
            <a:xfrm flipV="1">
              <a:off x="3100" y="1539"/>
              <a:ext cx="162" cy="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48" name="Line 2788"/>
            <p:cNvSpPr>
              <a:spLocks noChangeShapeType="1"/>
            </p:cNvSpPr>
            <p:nvPr/>
          </p:nvSpPr>
          <p:spPr bwMode="auto">
            <a:xfrm flipV="1">
              <a:off x="2434" y="2300"/>
              <a:ext cx="67" cy="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49" name="Line 2789"/>
            <p:cNvSpPr>
              <a:spLocks noChangeShapeType="1"/>
            </p:cNvSpPr>
            <p:nvPr/>
          </p:nvSpPr>
          <p:spPr bwMode="auto">
            <a:xfrm flipV="1">
              <a:off x="3033" y="1701"/>
              <a:ext cx="67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50" name="Line 2790"/>
            <p:cNvSpPr>
              <a:spLocks noChangeShapeType="1"/>
            </p:cNvSpPr>
            <p:nvPr/>
          </p:nvSpPr>
          <p:spPr bwMode="auto">
            <a:xfrm flipV="1">
              <a:off x="2365" y="2446"/>
              <a:ext cx="65" cy="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51" name="Line 2791"/>
            <p:cNvSpPr>
              <a:spLocks noChangeShapeType="1"/>
            </p:cNvSpPr>
            <p:nvPr/>
          </p:nvSpPr>
          <p:spPr bwMode="auto">
            <a:xfrm flipV="1">
              <a:off x="3175" y="1539"/>
              <a:ext cx="161" cy="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52" name="Line 2792"/>
            <p:cNvSpPr>
              <a:spLocks noChangeShapeType="1"/>
            </p:cNvSpPr>
            <p:nvPr/>
          </p:nvSpPr>
          <p:spPr bwMode="auto">
            <a:xfrm flipV="1">
              <a:off x="2430" y="2367"/>
              <a:ext cx="79" cy="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53" name="Line 2793"/>
            <p:cNvSpPr>
              <a:spLocks noChangeShapeType="1"/>
            </p:cNvSpPr>
            <p:nvPr/>
          </p:nvSpPr>
          <p:spPr bwMode="auto">
            <a:xfrm flipV="1">
              <a:off x="3108" y="1701"/>
              <a:ext cx="67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54" name="Line 2794"/>
            <p:cNvSpPr>
              <a:spLocks noChangeShapeType="1"/>
            </p:cNvSpPr>
            <p:nvPr/>
          </p:nvSpPr>
          <p:spPr bwMode="auto">
            <a:xfrm flipV="1">
              <a:off x="2509" y="2300"/>
              <a:ext cx="66" cy="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55" name="Line 2795"/>
            <p:cNvSpPr>
              <a:spLocks noChangeShapeType="1"/>
            </p:cNvSpPr>
            <p:nvPr/>
          </p:nvSpPr>
          <p:spPr bwMode="auto">
            <a:xfrm flipV="1">
              <a:off x="2422" y="2367"/>
              <a:ext cx="162" cy="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56" name="Line 2796"/>
            <p:cNvSpPr>
              <a:spLocks noChangeShapeType="1"/>
            </p:cNvSpPr>
            <p:nvPr/>
          </p:nvSpPr>
          <p:spPr bwMode="auto">
            <a:xfrm flipV="1">
              <a:off x="3249" y="1539"/>
              <a:ext cx="162" cy="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57" name="Line 2797"/>
            <p:cNvSpPr>
              <a:spLocks noChangeShapeType="1"/>
            </p:cNvSpPr>
            <p:nvPr/>
          </p:nvSpPr>
          <p:spPr bwMode="auto">
            <a:xfrm flipV="1">
              <a:off x="2584" y="2300"/>
              <a:ext cx="66" cy="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58" name="Line 2798"/>
            <p:cNvSpPr>
              <a:spLocks noChangeShapeType="1"/>
            </p:cNvSpPr>
            <p:nvPr/>
          </p:nvSpPr>
          <p:spPr bwMode="auto">
            <a:xfrm flipV="1">
              <a:off x="3214" y="1701"/>
              <a:ext cx="35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59" name="Line 2799"/>
            <p:cNvSpPr>
              <a:spLocks noChangeShapeType="1"/>
            </p:cNvSpPr>
            <p:nvPr/>
          </p:nvSpPr>
          <p:spPr bwMode="auto">
            <a:xfrm flipV="1">
              <a:off x="3183" y="1736"/>
              <a:ext cx="31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60" name="Line 2800"/>
            <p:cNvSpPr>
              <a:spLocks noChangeShapeType="1"/>
            </p:cNvSpPr>
            <p:nvPr/>
          </p:nvSpPr>
          <p:spPr bwMode="auto">
            <a:xfrm flipV="1">
              <a:off x="2497" y="2367"/>
              <a:ext cx="161" cy="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61" name="Line 2801"/>
            <p:cNvSpPr>
              <a:spLocks noChangeShapeType="1"/>
            </p:cNvSpPr>
            <p:nvPr/>
          </p:nvSpPr>
          <p:spPr bwMode="auto">
            <a:xfrm flipV="1">
              <a:off x="3324" y="1539"/>
              <a:ext cx="162" cy="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62" name="Line 2802"/>
            <p:cNvSpPr>
              <a:spLocks noChangeShapeType="1"/>
            </p:cNvSpPr>
            <p:nvPr/>
          </p:nvSpPr>
          <p:spPr bwMode="auto">
            <a:xfrm flipV="1">
              <a:off x="2658" y="2300"/>
              <a:ext cx="67" cy="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63" name="Line 2803"/>
            <p:cNvSpPr>
              <a:spLocks noChangeShapeType="1"/>
            </p:cNvSpPr>
            <p:nvPr/>
          </p:nvSpPr>
          <p:spPr bwMode="auto">
            <a:xfrm flipV="1">
              <a:off x="3258" y="1701"/>
              <a:ext cx="66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64" name="Line 2804"/>
            <p:cNvSpPr>
              <a:spLocks noChangeShapeType="1"/>
            </p:cNvSpPr>
            <p:nvPr/>
          </p:nvSpPr>
          <p:spPr bwMode="auto">
            <a:xfrm flipV="1">
              <a:off x="2571" y="2367"/>
              <a:ext cx="162" cy="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65" name="Line 2805"/>
            <p:cNvSpPr>
              <a:spLocks noChangeShapeType="1"/>
            </p:cNvSpPr>
            <p:nvPr/>
          </p:nvSpPr>
          <p:spPr bwMode="auto">
            <a:xfrm flipV="1">
              <a:off x="3399" y="1539"/>
              <a:ext cx="162" cy="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66" name="Line 2806"/>
            <p:cNvSpPr>
              <a:spLocks noChangeShapeType="1"/>
            </p:cNvSpPr>
            <p:nvPr/>
          </p:nvSpPr>
          <p:spPr bwMode="auto">
            <a:xfrm flipV="1">
              <a:off x="2733" y="2300"/>
              <a:ext cx="67" cy="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67" name="Line 2807"/>
            <p:cNvSpPr>
              <a:spLocks noChangeShapeType="1"/>
            </p:cNvSpPr>
            <p:nvPr/>
          </p:nvSpPr>
          <p:spPr bwMode="auto">
            <a:xfrm flipV="1">
              <a:off x="3332" y="1701"/>
              <a:ext cx="67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68" name="Line 2808"/>
            <p:cNvSpPr>
              <a:spLocks noChangeShapeType="1"/>
            </p:cNvSpPr>
            <p:nvPr/>
          </p:nvSpPr>
          <p:spPr bwMode="auto">
            <a:xfrm flipV="1">
              <a:off x="2646" y="2367"/>
              <a:ext cx="162" cy="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69" name="Line 2809"/>
            <p:cNvSpPr>
              <a:spLocks noChangeShapeType="1"/>
            </p:cNvSpPr>
            <p:nvPr/>
          </p:nvSpPr>
          <p:spPr bwMode="auto">
            <a:xfrm flipV="1">
              <a:off x="3474" y="1539"/>
              <a:ext cx="161" cy="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70" name="Line 2810"/>
            <p:cNvSpPr>
              <a:spLocks noChangeShapeType="1"/>
            </p:cNvSpPr>
            <p:nvPr/>
          </p:nvSpPr>
          <p:spPr bwMode="auto">
            <a:xfrm flipV="1">
              <a:off x="2808" y="2300"/>
              <a:ext cx="66" cy="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71" name="Line 2811"/>
            <p:cNvSpPr>
              <a:spLocks noChangeShapeType="1"/>
            </p:cNvSpPr>
            <p:nvPr/>
          </p:nvSpPr>
          <p:spPr bwMode="auto">
            <a:xfrm flipV="1">
              <a:off x="3407" y="1701"/>
              <a:ext cx="67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72" name="Line 2812"/>
            <p:cNvSpPr>
              <a:spLocks noChangeShapeType="1"/>
            </p:cNvSpPr>
            <p:nvPr/>
          </p:nvSpPr>
          <p:spPr bwMode="auto">
            <a:xfrm flipV="1">
              <a:off x="2721" y="2367"/>
              <a:ext cx="162" cy="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73" name="Line 2813"/>
            <p:cNvSpPr>
              <a:spLocks noChangeShapeType="1"/>
            </p:cNvSpPr>
            <p:nvPr/>
          </p:nvSpPr>
          <p:spPr bwMode="auto">
            <a:xfrm flipV="1">
              <a:off x="3548" y="1539"/>
              <a:ext cx="162" cy="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74" name="Line 2814"/>
            <p:cNvSpPr>
              <a:spLocks noChangeShapeType="1"/>
            </p:cNvSpPr>
            <p:nvPr/>
          </p:nvSpPr>
          <p:spPr bwMode="auto">
            <a:xfrm flipV="1">
              <a:off x="2883" y="2300"/>
              <a:ext cx="66" cy="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75" name="Line 2815"/>
            <p:cNvSpPr>
              <a:spLocks noChangeShapeType="1"/>
            </p:cNvSpPr>
            <p:nvPr/>
          </p:nvSpPr>
          <p:spPr bwMode="auto">
            <a:xfrm flipV="1">
              <a:off x="3482" y="1701"/>
              <a:ext cx="66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76" name="Line 2816"/>
            <p:cNvSpPr>
              <a:spLocks noChangeShapeType="1"/>
            </p:cNvSpPr>
            <p:nvPr/>
          </p:nvSpPr>
          <p:spPr bwMode="auto">
            <a:xfrm flipV="1">
              <a:off x="2796" y="2367"/>
              <a:ext cx="161" cy="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77" name="Line 2817"/>
            <p:cNvSpPr>
              <a:spLocks noChangeShapeType="1"/>
            </p:cNvSpPr>
            <p:nvPr/>
          </p:nvSpPr>
          <p:spPr bwMode="auto">
            <a:xfrm flipV="1">
              <a:off x="3623" y="1539"/>
              <a:ext cx="162" cy="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78" name="Line 2818"/>
            <p:cNvSpPr>
              <a:spLocks noChangeShapeType="1"/>
            </p:cNvSpPr>
            <p:nvPr/>
          </p:nvSpPr>
          <p:spPr bwMode="auto">
            <a:xfrm flipV="1">
              <a:off x="2957" y="2300"/>
              <a:ext cx="67" cy="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79" name="Line 2819"/>
            <p:cNvSpPr>
              <a:spLocks noChangeShapeType="1"/>
            </p:cNvSpPr>
            <p:nvPr/>
          </p:nvSpPr>
          <p:spPr bwMode="auto">
            <a:xfrm flipV="1">
              <a:off x="3557" y="1701"/>
              <a:ext cx="66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80" name="Line 2820"/>
            <p:cNvSpPr>
              <a:spLocks noChangeShapeType="1"/>
            </p:cNvSpPr>
            <p:nvPr/>
          </p:nvSpPr>
          <p:spPr bwMode="auto">
            <a:xfrm flipV="1">
              <a:off x="2870" y="2367"/>
              <a:ext cx="162" cy="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81" name="Line 2821"/>
            <p:cNvSpPr>
              <a:spLocks noChangeShapeType="1"/>
            </p:cNvSpPr>
            <p:nvPr/>
          </p:nvSpPr>
          <p:spPr bwMode="auto">
            <a:xfrm flipV="1">
              <a:off x="3698" y="1539"/>
              <a:ext cx="161" cy="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82" name="Line 2822"/>
            <p:cNvSpPr>
              <a:spLocks noChangeShapeType="1"/>
            </p:cNvSpPr>
            <p:nvPr/>
          </p:nvSpPr>
          <p:spPr bwMode="auto">
            <a:xfrm flipV="1">
              <a:off x="3032" y="2300"/>
              <a:ext cx="67" cy="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83" name="Line 2823"/>
            <p:cNvSpPr>
              <a:spLocks noChangeShapeType="1"/>
            </p:cNvSpPr>
            <p:nvPr/>
          </p:nvSpPr>
          <p:spPr bwMode="auto">
            <a:xfrm flipV="1">
              <a:off x="3631" y="1701"/>
              <a:ext cx="67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84" name="Line 2824"/>
            <p:cNvSpPr>
              <a:spLocks noChangeShapeType="1"/>
            </p:cNvSpPr>
            <p:nvPr/>
          </p:nvSpPr>
          <p:spPr bwMode="auto">
            <a:xfrm flipV="1">
              <a:off x="2945" y="2367"/>
              <a:ext cx="162" cy="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85" name="Line 2825"/>
            <p:cNvSpPr>
              <a:spLocks noChangeShapeType="1"/>
            </p:cNvSpPr>
            <p:nvPr/>
          </p:nvSpPr>
          <p:spPr bwMode="auto">
            <a:xfrm flipV="1">
              <a:off x="3773" y="1539"/>
              <a:ext cx="161" cy="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86" name="Line 2826"/>
            <p:cNvSpPr>
              <a:spLocks noChangeShapeType="1"/>
            </p:cNvSpPr>
            <p:nvPr/>
          </p:nvSpPr>
          <p:spPr bwMode="auto">
            <a:xfrm flipV="1">
              <a:off x="3107" y="2300"/>
              <a:ext cx="66" cy="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87" name="Line 2827"/>
            <p:cNvSpPr>
              <a:spLocks noChangeShapeType="1"/>
            </p:cNvSpPr>
            <p:nvPr/>
          </p:nvSpPr>
          <p:spPr bwMode="auto">
            <a:xfrm flipV="1">
              <a:off x="3706" y="1701"/>
              <a:ext cx="67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88" name="Line 2828"/>
            <p:cNvSpPr>
              <a:spLocks noChangeShapeType="1"/>
            </p:cNvSpPr>
            <p:nvPr/>
          </p:nvSpPr>
          <p:spPr bwMode="auto">
            <a:xfrm flipV="1">
              <a:off x="3020" y="2367"/>
              <a:ext cx="161" cy="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89" name="Line 2829"/>
            <p:cNvSpPr>
              <a:spLocks noChangeShapeType="1"/>
            </p:cNvSpPr>
            <p:nvPr/>
          </p:nvSpPr>
          <p:spPr bwMode="auto">
            <a:xfrm flipV="1">
              <a:off x="3847" y="1568"/>
              <a:ext cx="133" cy="1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90" name="Line 2830"/>
            <p:cNvSpPr>
              <a:spLocks noChangeShapeType="1"/>
            </p:cNvSpPr>
            <p:nvPr/>
          </p:nvSpPr>
          <p:spPr bwMode="auto">
            <a:xfrm flipV="1">
              <a:off x="3181" y="2334"/>
              <a:ext cx="33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91" name="Line 2831"/>
            <p:cNvSpPr>
              <a:spLocks noChangeShapeType="1"/>
            </p:cNvSpPr>
            <p:nvPr/>
          </p:nvSpPr>
          <p:spPr bwMode="auto">
            <a:xfrm flipV="1">
              <a:off x="3781" y="1701"/>
              <a:ext cx="66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92" name="Line 2832"/>
            <p:cNvSpPr>
              <a:spLocks noChangeShapeType="1"/>
            </p:cNvSpPr>
            <p:nvPr/>
          </p:nvSpPr>
          <p:spPr bwMode="auto">
            <a:xfrm flipV="1">
              <a:off x="3214" y="2300"/>
              <a:ext cx="34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93" name="Line 2833"/>
            <p:cNvSpPr>
              <a:spLocks noChangeShapeType="1"/>
            </p:cNvSpPr>
            <p:nvPr/>
          </p:nvSpPr>
          <p:spPr bwMode="auto">
            <a:xfrm flipV="1">
              <a:off x="3095" y="2394"/>
              <a:ext cx="135" cy="1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94" name="Line 2834"/>
            <p:cNvSpPr>
              <a:spLocks noChangeShapeType="1"/>
            </p:cNvSpPr>
            <p:nvPr/>
          </p:nvSpPr>
          <p:spPr bwMode="auto">
            <a:xfrm flipV="1">
              <a:off x="3922" y="1643"/>
              <a:ext cx="58" cy="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95" name="Line 2835"/>
            <p:cNvSpPr>
              <a:spLocks noChangeShapeType="1"/>
            </p:cNvSpPr>
            <p:nvPr/>
          </p:nvSpPr>
          <p:spPr bwMode="auto">
            <a:xfrm flipV="1">
              <a:off x="3230" y="2300"/>
              <a:ext cx="93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96" name="Line 2836"/>
            <p:cNvSpPr>
              <a:spLocks noChangeShapeType="1"/>
            </p:cNvSpPr>
            <p:nvPr/>
          </p:nvSpPr>
          <p:spPr bwMode="auto">
            <a:xfrm flipV="1">
              <a:off x="3856" y="1701"/>
              <a:ext cx="66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97" name="Line 2837"/>
            <p:cNvSpPr>
              <a:spLocks noChangeShapeType="1"/>
            </p:cNvSpPr>
            <p:nvPr/>
          </p:nvSpPr>
          <p:spPr bwMode="auto">
            <a:xfrm flipV="1">
              <a:off x="3169" y="2441"/>
              <a:ext cx="88" cy="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98" name="Line 2838"/>
            <p:cNvSpPr>
              <a:spLocks noChangeShapeType="1"/>
            </p:cNvSpPr>
            <p:nvPr/>
          </p:nvSpPr>
          <p:spPr bwMode="auto">
            <a:xfrm flipV="1">
              <a:off x="3930" y="1718"/>
              <a:ext cx="50" cy="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99" name="Line 2839"/>
            <p:cNvSpPr>
              <a:spLocks noChangeShapeType="1"/>
            </p:cNvSpPr>
            <p:nvPr/>
          </p:nvSpPr>
          <p:spPr bwMode="auto">
            <a:xfrm flipV="1">
              <a:off x="3257" y="2300"/>
              <a:ext cx="141" cy="1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400" name="Freeform 2840"/>
            <p:cNvSpPr>
              <a:spLocks/>
            </p:cNvSpPr>
            <p:nvPr/>
          </p:nvSpPr>
          <p:spPr bwMode="auto">
            <a:xfrm>
              <a:off x="3244" y="2300"/>
              <a:ext cx="228" cy="229"/>
            </a:xfrm>
            <a:custGeom>
              <a:avLst/>
              <a:gdLst>
                <a:gd name="T0" fmla="*/ 0 w 1597"/>
                <a:gd name="T1" fmla="*/ 1598 h 1598"/>
                <a:gd name="T2" fmla="*/ 283 w 1597"/>
                <a:gd name="T3" fmla="*/ 1316 h 1598"/>
                <a:gd name="T4" fmla="*/ 1597 w 1597"/>
                <a:gd name="T5" fmla="*/ 0 h 15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97" h="1598">
                  <a:moveTo>
                    <a:pt x="0" y="1598"/>
                  </a:moveTo>
                  <a:lnTo>
                    <a:pt x="283" y="1316"/>
                  </a:lnTo>
                  <a:lnTo>
                    <a:pt x="159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401" name="Line 2841"/>
            <p:cNvSpPr>
              <a:spLocks noChangeShapeType="1"/>
            </p:cNvSpPr>
            <p:nvPr/>
          </p:nvSpPr>
          <p:spPr bwMode="auto">
            <a:xfrm flipV="1">
              <a:off x="3319" y="2300"/>
              <a:ext cx="228" cy="2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402" name="Line 2842"/>
            <p:cNvSpPr>
              <a:spLocks noChangeShapeType="1"/>
            </p:cNvSpPr>
            <p:nvPr/>
          </p:nvSpPr>
          <p:spPr bwMode="auto">
            <a:xfrm flipV="1">
              <a:off x="3394" y="2300"/>
              <a:ext cx="228" cy="2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403" name="Line 2843"/>
            <p:cNvSpPr>
              <a:spLocks noChangeShapeType="1"/>
            </p:cNvSpPr>
            <p:nvPr/>
          </p:nvSpPr>
          <p:spPr bwMode="auto">
            <a:xfrm flipV="1">
              <a:off x="3469" y="2300"/>
              <a:ext cx="228" cy="2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404" name="Line 2844"/>
            <p:cNvSpPr>
              <a:spLocks noChangeShapeType="1"/>
            </p:cNvSpPr>
            <p:nvPr/>
          </p:nvSpPr>
          <p:spPr bwMode="auto">
            <a:xfrm flipV="1">
              <a:off x="3543" y="2300"/>
              <a:ext cx="228" cy="2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405" name="Line 2845"/>
            <p:cNvSpPr>
              <a:spLocks noChangeShapeType="1"/>
            </p:cNvSpPr>
            <p:nvPr/>
          </p:nvSpPr>
          <p:spPr bwMode="auto">
            <a:xfrm flipV="1">
              <a:off x="3618" y="2300"/>
              <a:ext cx="228" cy="2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406" name="Line 2846"/>
            <p:cNvSpPr>
              <a:spLocks noChangeShapeType="1"/>
            </p:cNvSpPr>
            <p:nvPr/>
          </p:nvSpPr>
          <p:spPr bwMode="auto">
            <a:xfrm flipV="1">
              <a:off x="3693" y="2300"/>
              <a:ext cx="228" cy="2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407" name="Line 2847"/>
            <p:cNvSpPr>
              <a:spLocks noChangeShapeType="1"/>
            </p:cNvSpPr>
            <p:nvPr/>
          </p:nvSpPr>
          <p:spPr bwMode="auto">
            <a:xfrm flipV="1">
              <a:off x="3767" y="2316"/>
              <a:ext cx="213" cy="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408" name="Line 2848"/>
            <p:cNvSpPr>
              <a:spLocks noChangeShapeType="1"/>
            </p:cNvSpPr>
            <p:nvPr/>
          </p:nvSpPr>
          <p:spPr bwMode="auto">
            <a:xfrm flipV="1">
              <a:off x="3842" y="2391"/>
              <a:ext cx="138" cy="1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409" name="Line 2849"/>
            <p:cNvSpPr>
              <a:spLocks noChangeShapeType="1"/>
            </p:cNvSpPr>
            <p:nvPr/>
          </p:nvSpPr>
          <p:spPr bwMode="auto">
            <a:xfrm flipV="1">
              <a:off x="3917" y="2466"/>
              <a:ext cx="63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15344" name="Group 2000"/>
          <p:cNvGrpSpPr>
            <a:grpSpLocks/>
          </p:cNvGrpSpPr>
          <p:nvPr/>
        </p:nvGrpSpPr>
        <p:grpSpPr bwMode="auto">
          <a:xfrm>
            <a:off x="117475" y="1660525"/>
            <a:ext cx="3043238" cy="1701800"/>
            <a:chOff x="74" y="1046"/>
            <a:chExt cx="1917" cy="1072"/>
          </a:xfrm>
        </p:grpSpPr>
        <p:sp>
          <p:nvSpPr>
            <p:cNvPr id="314769" name="Line 1425"/>
            <p:cNvSpPr>
              <a:spLocks noChangeShapeType="1"/>
            </p:cNvSpPr>
            <p:nvPr/>
          </p:nvSpPr>
          <p:spPr bwMode="auto">
            <a:xfrm>
              <a:off x="148" y="1046"/>
              <a:ext cx="0" cy="107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770" name="Line 1426"/>
            <p:cNvSpPr>
              <a:spLocks noChangeShapeType="1"/>
            </p:cNvSpPr>
            <p:nvPr/>
          </p:nvSpPr>
          <p:spPr bwMode="auto">
            <a:xfrm>
              <a:off x="1904" y="1046"/>
              <a:ext cx="0" cy="2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771" name="Line 1427"/>
            <p:cNvSpPr>
              <a:spLocks noChangeShapeType="1"/>
            </p:cNvSpPr>
            <p:nvPr/>
          </p:nvSpPr>
          <p:spPr bwMode="auto">
            <a:xfrm flipH="1">
              <a:off x="1003" y="1873"/>
              <a:ext cx="46" cy="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772" name="Line 1428"/>
            <p:cNvSpPr>
              <a:spLocks noChangeShapeType="1"/>
            </p:cNvSpPr>
            <p:nvPr/>
          </p:nvSpPr>
          <p:spPr bwMode="auto">
            <a:xfrm flipH="1" flipV="1">
              <a:off x="961" y="1873"/>
              <a:ext cx="42" cy="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773" name="Line 1429"/>
            <p:cNvSpPr>
              <a:spLocks noChangeShapeType="1"/>
            </p:cNvSpPr>
            <p:nvPr/>
          </p:nvSpPr>
          <p:spPr bwMode="auto">
            <a:xfrm flipH="1">
              <a:off x="919" y="1873"/>
              <a:ext cx="42" cy="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774" name="Line 1430"/>
            <p:cNvSpPr>
              <a:spLocks noChangeShapeType="1"/>
            </p:cNvSpPr>
            <p:nvPr/>
          </p:nvSpPr>
          <p:spPr bwMode="auto">
            <a:xfrm flipH="1" flipV="1">
              <a:off x="878" y="1873"/>
              <a:ext cx="41" cy="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775" name="Line 1431"/>
            <p:cNvSpPr>
              <a:spLocks noChangeShapeType="1"/>
            </p:cNvSpPr>
            <p:nvPr/>
          </p:nvSpPr>
          <p:spPr bwMode="auto">
            <a:xfrm flipH="1">
              <a:off x="836" y="1873"/>
              <a:ext cx="42" cy="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776" name="Line 1432"/>
            <p:cNvSpPr>
              <a:spLocks noChangeShapeType="1"/>
            </p:cNvSpPr>
            <p:nvPr/>
          </p:nvSpPr>
          <p:spPr bwMode="auto">
            <a:xfrm flipH="1" flipV="1">
              <a:off x="795" y="1873"/>
              <a:ext cx="41" cy="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777" name="Line 1433"/>
            <p:cNvSpPr>
              <a:spLocks noChangeShapeType="1"/>
            </p:cNvSpPr>
            <p:nvPr/>
          </p:nvSpPr>
          <p:spPr bwMode="auto">
            <a:xfrm flipH="1">
              <a:off x="753" y="1873"/>
              <a:ext cx="42" cy="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778" name="Line 1434"/>
            <p:cNvSpPr>
              <a:spLocks noChangeShapeType="1"/>
            </p:cNvSpPr>
            <p:nvPr/>
          </p:nvSpPr>
          <p:spPr bwMode="auto">
            <a:xfrm flipH="1" flipV="1">
              <a:off x="712" y="1873"/>
              <a:ext cx="41" cy="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779" name="Line 1435"/>
            <p:cNvSpPr>
              <a:spLocks noChangeShapeType="1"/>
            </p:cNvSpPr>
            <p:nvPr/>
          </p:nvSpPr>
          <p:spPr bwMode="auto">
            <a:xfrm flipH="1">
              <a:off x="670" y="1873"/>
              <a:ext cx="42" cy="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780" name="Line 1436"/>
            <p:cNvSpPr>
              <a:spLocks noChangeShapeType="1"/>
            </p:cNvSpPr>
            <p:nvPr/>
          </p:nvSpPr>
          <p:spPr bwMode="auto">
            <a:xfrm flipH="1" flipV="1">
              <a:off x="628" y="1873"/>
              <a:ext cx="42" cy="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781" name="Line 1437"/>
            <p:cNvSpPr>
              <a:spLocks noChangeShapeType="1"/>
            </p:cNvSpPr>
            <p:nvPr/>
          </p:nvSpPr>
          <p:spPr bwMode="auto">
            <a:xfrm flipH="1">
              <a:off x="587" y="1873"/>
              <a:ext cx="41" cy="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782" name="Line 1438"/>
            <p:cNvSpPr>
              <a:spLocks noChangeShapeType="1"/>
            </p:cNvSpPr>
            <p:nvPr/>
          </p:nvSpPr>
          <p:spPr bwMode="auto">
            <a:xfrm flipH="1" flipV="1">
              <a:off x="545" y="1873"/>
              <a:ext cx="42" cy="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783" name="Line 1439"/>
            <p:cNvSpPr>
              <a:spLocks noChangeShapeType="1"/>
            </p:cNvSpPr>
            <p:nvPr/>
          </p:nvSpPr>
          <p:spPr bwMode="auto">
            <a:xfrm flipH="1" flipV="1">
              <a:off x="1049" y="1221"/>
              <a:ext cx="23" cy="4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784" name="Line 1440"/>
            <p:cNvSpPr>
              <a:spLocks noChangeShapeType="1"/>
            </p:cNvSpPr>
            <p:nvPr/>
          </p:nvSpPr>
          <p:spPr bwMode="auto">
            <a:xfrm flipH="1">
              <a:off x="1003" y="1221"/>
              <a:ext cx="46" cy="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785" name="Line 1441"/>
            <p:cNvSpPr>
              <a:spLocks noChangeShapeType="1"/>
            </p:cNvSpPr>
            <p:nvPr/>
          </p:nvSpPr>
          <p:spPr bwMode="auto">
            <a:xfrm flipH="1" flipV="1">
              <a:off x="961" y="1221"/>
              <a:ext cx="42" cy="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786" name="Line 1442"/>
            <p:cNvSpPr>
              <a:spLocks noChangeShapeType="1"/>
            </p:cNvSpPr>
            <p:nvPr/>
          </p:nvSpPr>
          <p:spPr bwMode="auto">
            <a:xfrm flipH="1">
              <a:off x="919" y="1221"/>
              <a:ext cx="42" cy="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787" name="Line 1443"/>
            <p:cNvSpPr>
              <a:spLocks noChangeShapeType="1"/>
            </p:cNvSpPr>
            <p:nvPr/>
          </p:nvSpPr>
          <p:spPr bwMode="auto">
            <a:xfrm flipH="1" flipV="1">
              <a:off x="878" y="1221"/>
              <a:ext cx="41" cy="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788" name="Line 1444"/>
            <p:cNvSpPr>
              <a:spLocks noChangeShapeType="1"/>
            </p:cNvSpPr>
            <p:nvPr/>
          </p:nvSpPr>
          <p:spPr bwMode="auto">
            <a:xfrm flipH="1">
              <a:off x="836" y="1221"/>
              <a:ext cx="42" cy="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789" name="Line 1445"/>
            <p:cNvSpPr>
              <a:spLocks noChangeShapeType="1"/>
            </p:cNvSpPr>
            <p:nvPr/>
          </p:nvSpPr>
          <p:spPr bwMode="auto">
            <a:xfrm flipH="1" flipV="1">
              <a:off x="795" y="1221"/>
              <a:ext cx="41" cy="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790" name="Line 1446"/>
            <p:cNvSpPr>
              <a:spLocks noChangeShapeType="1"/>
            </p:cNvSpPr>
            <p:nvPr/>
          </p:nvSpPr>
          <p:spPr bwMode="auto">
            <a:xfrm flipH="1">
              <a:off x="753" y="1221"/>
              <a:ext cx="42" cy="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791" name="Line 1447"/>
            <p:cNvSpPr>
              <a:spLocks noChangeShapeType="1"/>
            </p:cNvSpPr>
            <p:nvPr/>
          </p:nvSpPr>
          <p:spPr bwMode="auto">
            <a:xfrm flipH="1" flipV="1">
              <a:off x="712" y="1221"/>
              <a:ext cx="41" cy="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792" name="Line 1448"/>
            <p:cNvSpPr>
              <a:spLocks noChangeShapeType="1"/>
            </p:cNvSpPr>
            <p:nvPr/>
          </p:nvSpPr>
          <p:spPr bwMode="auto">
            <a:xfrm flipH="1">
              <a:off x="670" y="1221"/>
              <a:ext cx="42" cy="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793" name="Line 1449"/>
            <p:cNvSpPr>
              <a:spLocks noChangeShapeType="1"/>
            </p:cNvSpPr>
            <p:nvPr/>
          </p:nvSpPr>
          <p:spPr bwMode="auto">
            <a:xfrm flipH="1" flipV="1">
              <a:off x="628" y="1221"/>
              <a:ext cx="42" cy="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794" name="Line 1450"/>
            <p:cNvSpPr>
              <a:spLocks noChangeShapeType="1"/>
            </p:cNvSpPr>
            <p:nvPr/>
          </p:nvSpPr>
          <p:spPr bwMode="auto">
            <a:xfrm flipH="1">
              <a:off x="1049" y="1526"/>
              <a:ext cx="23" cy="3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795" name="Line 1451"/>
            <p:cNvSpPr>
              <a:spLocks noChangeShapeType="1"/>
            </p:cNvSpPr>
            <p:nvPr/>
          </p:nvSpPr>
          <p:spPr bwMode="auto">
            <a:xfrm flipH="1">
              <a:off x="1003" y="1221"/>
              <a:ext cx="46" cy="7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796" name="Line 1452"/>
            <p:cNvSpPr>
              <a:spLocks noChangeShapeType="1"/>
            </p:cNvSpPr>
            <p:nvPr/>
          </p:nvSpPr>
          <p:spPr bwMode="auto">
            <a:xfrm flipH="1">
              <a:off x="961" y="1291"/>
              <a:ext cx="42" cy="58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797" name="Line 1453"/>
            <p:cNvSpPr>
              <a:spLocks noChangeShapeType="1"/>
            </p:cNvSpPr>
            <p:nvPr/>
          </p:nvSpPr>
          <p:spPr bwMode="auto">
            <a:xfrm flipH="1">
              <a:off x="919" y="1221"/>
              <a:ext cx="42" cy="7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798" name="Line 1454"/>
            <p:cNvSpPr>
              <a:spLocks noChangeShapeType="1"/>
            </p:cNvSpPr>
            <p:nvPr/>
          </p:nvSpPr>
          <p:spPr bwMode="auto">
            <a:xfrm flipH="1">
              <a:off x="878" y="1291"/>
              <a:ext cx="41" cy="58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799" name="Line 1455"/>
            <p:cNvSpPr>
              <a:spLocks noChangeShapeType="1"/>
            </p:cNvSpPr>
            <p:nvPr/>
          </p:nvSpPr>
          <p:spPr bwMode="auto">
            <a:xfrm flipH="1">
              <a:off x="836" y="1221"/>
              <a:ext cx="42" cy="7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00" name="Line 1456"/>
            <p:cNvSpPr>
              <a:spLocks noChangeShapeType="1"/>
            </p:cNvSpPr>
            <p:nvPr/>
          </p:nvSpPr>
          <p:spPr bwMode="auto">
            <a:xfrm flipH="1">
              <a:off x="795" y="1291"/>
              <a:ext cx="41" cy="58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01" name="Line 1457"/>
            <p:cNvSpPr>
              <a:spLocks noChangeShapeType="1"/>
            </p:cNvSpPr>
            <p:nvPr/>
          </p:nvSpPr>
          <p:spPr bwMode="auto">
            <a:xfrm flipH="1">
              <a:off x="753" y="1221"/>
              <a:ext cx="42" cy="7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02" name="Line 1458"/>
            <p:cNvSpPr>
              <a:spLocks noChangeShapeType="1"/>
            </p:cNvSpPr>
            <p:nvPr/>
          </p:nvSpPr>
          <p:spPr bwMode="auto">
            <a:xfrm flipH="1">
              <a:off x="712" y="1291"/>
              <a:ext cx="41" cy="58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03" name="Line 1459"/>
            <p:cNvSpPr>
              <a:spLocks noChangeShapeType="1"/>
            </p:cNvSpPr>
            <p:nvPr/>
          </p:nvSpPr>
          <p:spPr bwMode="auto">
            <a:xfrm flipH="1">
              <a:off x="670" y="1221"/>
              <a:ext cx="42" cy="7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04" name="Line 1460"/>
            <p:cNvSpPr>
              <a:spLocks noChangeShapeType="1"/>
            </p:cNvSpPr>
            <p:nvPr/>
          </p:nvSpPr>
          <p:spPr bwMode="auto">
            <a:xfrm flipH="1">
              <a:off x="628" y="1291"/>
              <a:ext cx="42" cy="58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05" name="Line 1461"/>
            <p:cNvSpPr>
              <a:spLocks noChangeShapeType="1"/>
            </p:cNvSpPr>
            <p:nvPr/>
          </p:nvSpPr>
          <p:spPr bwMode="auto">
            <a:xfrm flipH="1">
              <a:off x="587" y="1221"/>
              <a:ext cx="41" cy="7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06" name="Line 1462"/>
            <p:cNvSpPr>
              <a:spLocks noChangeShapeType="1"/>
            </p:cNvSpPr>
            <p:nvPr/>
          </p:nvSpPr>
          <p:spPr bwMode="auto">
            <a:xfrm flipH="1" flipV="1">
              <a:off x="545" y="1873"/>
              <a:ext cx="42" cy="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07" name="Line 1463"/>
            <p:cNvSpPr>
              <a:spLocks noChangeShapeType="1"/>
            </p:cNvSpPr>
            <p:nvPr/>
          </p:nvSpPr>
          <p:spPr bwMode="auto">
            <a:xfrm flipH="1">
              <a:off x="504" y="1873"/>
              <a:ext cx="41" cy="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08" name="Line 1464"/>
            <p:cNvSpPr>
              <a:spLocks noChangeShapeType="1"/>
            </p:cNvSpPr>
            <p:nvPr/>
          </p:nvSpPr>
          <p:spPr bwMode="auto">
            <a:xfrm flipH="1">
              <a:off x="587" y="1221"/>
              <a:ext cx="41" cy="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09" name="Line 1465"/>
            <p:cNvSpPr>
              <a:spLocks noChangeShapeType="1"/>
            </p:cNvSpPr>
            <p:nvPr/>
          </p:nvSpPr>
          <p:spPr bwMode="auto">
            <a:xfrm flipH="1" flipV="1">
              <a:off x="545" y="1221"/>
              <a:ext cx="42" cy="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10" name="Line 1466"/>
            <p:cNvSpPr>
              <a:spLocks noChangeShapeType="1"/>
            </p:cNvSpPr>
            <p:nvPr/>
          </p:nvSpPr>
          <p:spPr bwMode="auto">
            <a:xfrm flipH="1">
              <a:off x="545" y="1291"/>
              <a:ext cx="42" cy="58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11" name="Line 1467"/>
            <p:cNvSpPr>
              <a:spLocks noChangeShapeType="1"/>
            </p:cNvSpPr>
            <p:nvPr/>
          </p:nvSpPr>
          <p:spPr bwMode="auto">
            <a:xfrm flipH="1">
              <a:off x="504" y="1221"/>
              <a:ext cx="41" cy="7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12" name="Line 1468"/>
            <p:cNvSpPr>
              <a:spLocks noChangeShapeType="1"/>
            </p:cNvSpPr>
            <p:nvPr/>
          </p:nvSpPr>
          <p:spPr bwMode="auto">
            <a:xfrm flipH="1" flipV="1">
              <a:off x="462" y="1873"/>
              <a:ext cx="42" cy="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13" name="Line 1469"/>
            <p:cNvSpPr>
              <a:spLocks noChangeShapeType="1"/>
            </p:cNvSpPr>
            <p:nvPr/>
          </p:nvSpPr>
          <p:spPr bwMode="auto">
            <a:xfrm flipH="1">
              <a:off x="420" y="1873"/>
              <a:ext cx="42" cy="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14" name="Line 1470"/>
            <p:cNvSpPr>
              <a:spLocks noChangeShapeType="1"/>
            </p:cNvSpPr>
            <p:nvPr/>
          </p:nvSpPr>
          <p:spPr bwMode="auto">
            <a:xfrm flipH="1">
              <a:off x="504" y="1221"/>
              <a:ext cx="41" cy="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15" name="Line 1471"/>
            <p:cNvSpPr>
              <a:spLocks noChangeShapeType="1"/>
            </p:cNvSpPr>
            <p:nvPr/>
          </p:nvSpPr>
          <p:spPr bwMode="auto">
            <a:xfrm flipH="1" flipV="1">
              <a:off x="462" y="1221"/>
              <a:ext cx="42" cy="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16" name="Line 1472"/>
            <p:cNvSpPr>
              <a:spLocks noChangeShapeType="1"/>
            </p:cNvSpPr>
            <p:nvPr/>
          </p:nvSpPr>
          <p:spPr bwMode="auto">
            <a:xfrm flipH="1">
              <a:off x="462" y="1291"/>
              <a:ext cx="42" cy="58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17" name="Line 1473"/>
            <p:cNvSpPr>
              <a:spLocks noChangeShapeType="1"/>
            </p:cNvSpPr>
            <p:nvPr/>
          </p:nvSpPr>
          <p:spPr bwMode="auto">
            <a:xfrm flipH="1">
              <a:off x="420" y="1221"/>
              <a:ext cx="42" cy="7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18" name="Line 1474"/>
            <p:cNvSpPr>
              <a:spLocks noChangeShapeType="1"/>
            </p:cNvSpPr>
            <p:nvPr/>
          </p:nvSpPr>
          <p:spPr bwMode="auto">
            <a:xfrm flipH="1" flipV="1">
              <a:off x="379" y="1873"/>
              <a:ext cx="41" cy="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19" name="Line 1475"/>
            <p:cNvSpPr>
              <a:spLocks noChangeShapeType="1"/>
            </p:cNvSpPr>
            <p:nvPr/>
          </p:nvSpPr>
          <p:spPr bwMode="auto">
            <a:xfrm flipH="1">
              <a:off x="337" y="1873"/>
              <a:ext cx="42" cy="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20" name="Line 1476"/>
            <p:cNvSpPr>
              <a:spLocks noChangeShapeType="1"/>
            </p:cNvSpPr>
            <p:nvPr/>
          </p:nvSpPr>
          <p:spPr bwMode="auto">
            <a:xfrm flipH="1">
              <a:off x="420" y="1221"/>
              <a:ext cx="42" cy="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21" name="Line 1477"/>
            <p:cNvSpPr>
              <a:spLocks noChangeShapeType="1"/>
            </p:cNvSpPr>
            <p:nvPr/>
          </p:nvSpPr>
          <p:spPr bwMode="auto">
            <a:xfrm flipH="1" flipV="1">
              <a:off x="379" y="1221"/>
              <a:ext cx="41" cy="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22" name="Line 1478"/>
            <p:cNvSpPr>
              <a:spLocks noChangeShapeType="1"/>
            </p:cNvSpPr>
            <p:nvPr/>
          </p:nvSpPr>
          <p:spPr bwMode="auto">
            <a:xfrm flipH="1">
              <a:off x="379" y="1291"/>
              <a:ext cx="41" cy="58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23" name="Line 1479"/>
            <p:cNvSpPr>
              <a:spLocks noChangeShapeType="1"/>
            </p:cNvSpPr>
            <p:nvPr/>
          </p:nvSpPr>
          <p:spPr bwMode="auto">
            <a:xfrm flipH="1">
              <a:off x="337" y="1221"/>
              <a:ext cx="42" cy="7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24" name="Line 1480"/>
            <p:cNvSpPr>
              <a:spLocks noChangeShapeType="1"/>
            </p:cNvSpPr>
            <p:nvPr/>
          </p:nvSpPr>
          <p:spPr bwMode="auto">
            <a:xfrm flipH="1" flipV="1">
              <a:off x="296" y="1873"/>
              <a:ext cx="41" cy="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25" name="Line 1481"/>
            <p:cNvSpPr>
              <a:spLocks noChangeShapeType="1"/>
            </p:cNvSpPr>
            <p:nvPr/>
          </p:nvSpPr>
          <p:spPr bwMode="auto">
            <a:xfrm flipH="1">
              <a:off x="254" y="1873"/>
              <a:ext cx="42" cy="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26" name="Line 1482"/>
            <p:cNvSpPr>
              <a:spLocks noChangeShapeType="1"/>
            </p:cNvSpPr>
            <p:nvPr/>
          </p:nvSpPr>
          <p:spPr bwMode="auto">
            <a:xfrm flipH="1">
              <a:off x="337" y="1221"/>
              <a:ext cx="42" cy="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27" name="Line 1483"/>
            <p:cNvSpPr>
              <a:spLocks noChangeShapeType="1"/>
            </p:cNvSpPr>
            <p:nvPr/>
          </p:nvSpPr>
          <p:spPr bwMode="auto">
            <a:xfrm flipH="1" flipV="1">
              <a:off x="296" y="1221"/>
              <a:ext cx="41" cy="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28" name="Line 1484"/>
            <p:cNvSpPr>
              <a:spLocks noChangeShapeType="1"/>
            </p:cNvSpPr>
            <p:nvPr/>
          </p:nvSpPr>
          <p:spPr bwMode="auto">
            <a:xfrm flipH="1">
              <a:off x="296" y="1291"/>
              <a:ext cx="41" cy="58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29" name="Line 1485"/>
            <p:cNvSpPr>
              <a:spLocks noChangeShapeType="1"/>
            </p:cNvSpPr>
            <p:nvPr/>
          </p:nvSpPr>
          <p:spPr bwMode="auto">
            <a:xfrm flipH="1">
              <a:off x="254" y="1221"/>
              <a:ext cx="42" cy="7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30" name="Line 1486"/>
            <p:cNvSpPr>
              <a:spLocks noChangeShapeType="1"/>
            </p:cNvSpPr>
            <p:nvPr/>
          </p:nvSpPr>
          <p:spPr bwMode="auto">
            <a:xfrm flipH="1" flipV="1">
              <a:off x="213" y="1873"/>
              <a:ext cx="41" cy="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31" name="Line 1487"/>
            <p:cNvSpPr>
              <a:spLocks noChangeShapeType="1"/>
            </p:cNvSpPr>
            <p:nvPr/>
          </p:nvSpPr>
          <p:spPr bwMode="auto">
            <a:xfrm flipH="1">
              <a:off x="203" y="1873"/>
              <a:ext cx="10" cy="1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32" name="Line 1488"/>
            <p:cNvSpPr>
              <a:spLocks noChangeShapeType="1"/>
            </p:cNvSpPr>
            <p:nvPr/>
          </p:nvSpPr>
          <p:spPr bwMode="auto">
            <a:xfrm flipH="1">
              <a:off x="254" y="1221"/>
              <a:ext cx="42" cy="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33" name="Line 1489"/>
            <p:cNvSpPr>
              <a:spLocks noChangeShapeType="1"/>
            </p:cNvSpPr>
            <p:nvPr/>
          </p:nvSpPr>
          <p:spPr bwMode="auto">
            <a:xfrm flipH="1" flipV="1">
              <a:off x="213" y="1221"/>
              <a:ext cx="41" cy="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34" name="Line 1490"/>
            <p:cNvSpPr>
              <a:spLocks noChangeShapeType="1"/>
            </p:cNvSpPr>
            <p:nvPr/>
          </p:nvSpPr>
          <p:spPr bwMode="auto">
            <a:xfrm flipH="1">
              <a:off x="213" y="1291"/>
              <a:ext cx="41" cy="58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35" name="Line 1491"/>
            <p:cNvSpPr>
              <a:spLocks noChangeShapeType="1"/>
            </p:cNvSpPr>
            <p:nvPr/>
          </p:nvSpPr>
          <p:spPr bwMode="auto">
            <a:xfrm flipH="1">
              <a:off x="203" y="1221"/>
              <a:ext cx="10" cy="1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36" name="Line 1492"/>
            <p:cNvSpPr>
              <a:spLocks noChangeShapeType="1"/>
            </p:cNvSpPr>
            <p:nvPr/>
          </p:nvSpPr>
          <p:spPr bwMode="auto">
            <a:xfrm>
              <a:off x="148" y="1221"/>
              <a:ext cx="55" cy="5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37" name="Line 1493"/>
            <p:cNvSpPr>
              <a:spLocks noChangeShapeType="1"/>
            </p:cNvSpPr>
            <p:nvPr/>
          </p:nvSpPr>
          <p:spPr bwMode="auto">
            <a:xfrm>
              <a:off x="203" y="1272"/>
              <a:ext cx="0" cy="61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38" name="Line 1494"/>
            <p:cNvSpPr>
              <a:spLocks noChangeShapeType="1"/>
            </p:cNvSpPr>
            <p:nvPr/>
          </p:nvSpPr>
          <p:spPr bwMode="auto">
            <a:xfrm flipV="1">
              <a:off x="148" y="1891"/>
              <a:ext cx="55" cy="5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39" name="Line 1495"/>
            <p:cNvSpPr>
              <a:spLocks noChangeShapeType="1"/>
            </p:cNvSpPr>
            <p:nvPr/>
          </p:nvSpPr>
          <p:spPr bwMode="auto">
            <a:xfrm flipV="1">
              <a:off x="1072" y="1263"/>
              <a:ext cx="0" cy="65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40" name="Line 1496"/>
            <p:cNvSpPr>
              <a:spLocks noChangeShapeType="1"/>
            </p:cNvSpPr>
            <p:nvPr/>
          </p:nvSpPr>
          <p:spPr bwMode="auto">
            <a:xfrm flipH="1">
              <a:off x="1719" y="1291"/>
              <a:ext cx="6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41" name="Line 1497"/>
            <p:cNvSpPr>
              <a:spLocks noChangeShapeType="1"/>
            </p:cNvSpPr>
            <p:nvPr/>
          </p:nvSpPr>
          <p:spPr bwMode="auto">
            <a:xfrm>
              <a:off x="1090" y="1291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42" name="Line 1498"/>
            <p:cNvSpPr>
              <a:spLocks noChangeShapeType="1"/>
            </p:cNvSpPr>
            <p:nvPr/>
          </p:nvSpPr>
          <p:spPr bwMode="auto">
            <a:xfrm>
              <a:off x="1150" y="1291"/>
              <a:ext cx="65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43" name="Line 1499"/>
            <p:cNvSpPr>
              <a:spLocks noChangeShapeType="1"/>
            </p:cNvSpPr>
            <p:nvPr/>
          </p:nvSpPr>
          <p:spPr bwMode="auto">
            <a:xfrm flipH="1" flipV="1">
              <a:off x="1049" y="1873"/>
              <a:ext cx="23" cy="4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44" name="Line 1500"/>
            <p:cNvSpPr>
              <a:spLocks noChangeShapeType="1"/>
            </p:cNvSpPr>
            <p:nvPr/>
          </p:nvSpPr>
          <p:spPr bwMode="auto">
            <a:xfrm flipH="1">
              <a:off x="1109" y="1291"/>
              <a:ext cx="4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45" name="Line 1501"/>
            <p:cNvSpPr>
              <a:spLocks noChangeShapeType="1"/>
            </p:cNvSpPr>
            <p:nvPr/>
          </p:nvSpPr>
          <p:spPr bwMode="auto">
            <a:xfrm>
              <a:off x="1072" y="1291"/>
              <a:ext cx="83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46" name="Line 1502"/>
            <p:cNvSpPr>
              <a:spLocks noChangeShapeType="1"/>
            </p:cNvSpPr>
            <p:nvPr/>
          </p:nvSpPr>
          <p:spPr bwMode="auto">
            <a:xfrm>
              <a:off x="1072" y="1873"/>
              <a:ext cx="83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47" name="Line 1503"/>
            <p:cNvSpPr>
              <a:spLocks noChangeShapeType="1"/>
            </p:cNvSpPr>
            <p:nvPr/>
          </p:nvSpPr>
          <p:spPr bwMode="auto">
            <a:xfrm>
              <a:off x="1904" y="1291"/>
              <a:ext cx="0" cy="58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48" name="Line 1504"/>
            <p:cNvSpPr>
              <a:spLocks noChangeShapeType="1"/>
            </p:cNvSpPr>
            <p:nvPr/>
          </p:nvSpPr>
          <p:spPr bwMode="auto">
            <a:xfrm>
              <a:off x="1904" y="1873"/>
              <a:ext cx="0" cy="2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49" name="Line 1505"/>
            <p:cNvSpPr>
              <a:spLocks noChangeShapeType="1"/>
            </p:cNvSpPr>
            <p:nvPr/>
          </p:nvSpPr>
          <p:spPr bwMode="auto">
            <a:xfrm flipH="1">
              <a:off x="1802" y="1582"/>
              <a:ext cx="18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50" name="Line 1506"/>
            <p:cNvSpPr>
              <a:spLocks noChangeShapeType="1"/>
            </p:cNvSpPr>
            <p:nvPr/>
          </p:nvSpPr>
          <p:spPr bwMode="auto">
            <a:xfrm flipH="1">
              <a:off x="1751" y="1582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51" name="Line 1507"/>
            <p:cNvSpPr>
              <a:spLocks noChangeShapeType="1"/>
            </p:cNvSpPr>
            <p:nvPr/>
          </p:nvSpPr>
          <p:spPr bwMode="auto">
            <a:xfrm flipH="1">
              <a:off x="1511" y="1582"/>
              <a:ext cx="2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52" name="Line 1508"/>
            <p:cNvSpPr>
              <a:spLocks noChangeShapeType="1"/>
            </p:cNvSpPr>
            <p:nvPr/>
          </p:nvSpPr>
          <p:spPr bwMode="auto">
            <a:xfrm flipH="1">
              <a:off x="1460" y="1582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53" name="Line 1509"/>
            <p:cNvSpPr>
              <a:spLocks noChangeShapeType="1"/>
            </p:cNvSpPr>
            <p:nvPr/>
          </p:nvSpPr>
          <p:spPr bwMode="auto">
            <a:xfrm flipH="1">
              <a:off x="1215" y="1582"/>
              <a:ext cx="2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54" name="Line 1510"/>
            <p:cNvSpPr>
              <a:spLocks noChangeShapeType="1"/>
            </p:cNvSpPr>
            <p:nvPr/>
          </p:nvSpPr>
          <p:spPr bwMode="auto">
            <a:xfrm flipH="1">
              <a:off x="1169" y="1582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55" name="Line 1511"/>
            <p:cNvSpPr>
              <a:spLocks noChangeShapeType="1"/>
            </p:cNvSpPr>
            <p:nvPr/>
          </p:nvSpPr>
          <p:spPr bwMode="auto">
            <a:xfrm flipH="1">
              <a:off x="924" y="1582"/>
              <a:ext cx="2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56" name="Line 1512"/>
            <p:cNvSpPr>
              <a:spLocks noChangeShapeType="1"/>
            </p:cNvSpPr>
            <p:nvPr/>
          </p:nvSpPr>
          <p:spPr bwMode="auto">
            <a:xfrm flipH="1">
              <a:off x="873" y="1582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57" name="Line 1513"/>
            <p:cNvSpPr>
              <a:spLocks noChangeShapeType="1"/>
            </p:cNvSpPr>
            <p:nvPr/>
          </p:nvSpPr>
          <p:spPr bwMode="auto">
            <a:xfrm flipH="1">
              <a:off x="628" y="1582"/>
              <a:ext cx="2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58" name="Line 1514"/>
            <p:cNvSpPr>
              <a:spLocks noChangeShapeType="1"/>
            </p:cNvSpPr>
            <p:nvPr/>
          </p:nvSpPr>
          <p:spPr bwMode="auto">
            <a:xfrm flipH="1">
              <a:off x="582" y="1582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59" name="Line 1515"/>
            <p:cNvSpPr>
              <a:spLocks noChangeShapeType="1"/>
            </p:cNvSpPr>
            <p:nvPr/>
          </p:nvSpPr>
          <p:spPr bwMode="auto">
            <a:xfrm flipH="1">
              <a:off x="337" y="1582"/>
              <a:ext cx="2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60" name="Line 1516"/>
            <p:cNvSpPr>
              <a:spLocks noChangeShapeType="1"/>
            </p:cNvSpPr>
            <p:nvPr/>
          </p:nvSpPr>
          <p:spPr bwMode="auto">
            <a:xfrm flipH="1">
              <a:off x="287" y="1582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61" name="Line 1517"/>
            <p:cNvSpPr>
              <a:spLocks noChangeShapeType="1"/>
            </p:cNvSpPr>
            <p:nvPr/>
          </p:nvSpPr>
          <p:spPr bwMode="auto">
            <a:xfrm flipH="1">
              <a:off x="74" y="1582"/>
              <a:ext cx="18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62" name="Line 1518"/>
            <p:cNvSpPr>
              <a:spLocks noChangeShapeType="1"/>
            </p:cNvSpPr>
            <p:nvPr/>
          </p:nvSpPr>
          <p:spPr bwMode="auto">
            <a:xfrm flipV="1">
              <a:off x="148" y="1046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63" name="Line 1519"/>
            <p:cNvSpPr>
              <a:spLocks noChangeShapeType="1"/>
            </p:cNvSpPr>
            <p:nvPr/>
          </p:nvSpPr>
          <p:spPr bwMode="auto">
            <a:xfrm flipV="1">
              <a:off x="148" y="1046"/>
              <a:ext cx="83" cy="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64" name="Line 1520"/>
            <p:cNvSpPr>
              <a:spLocks noChangeShapeType="1"/>
            </p:cNvSpPr>
            <p:nvPr/>
          </p:nvSpPr>
          <p:spPr bwMode="auto">
            <a:xfrm flipV="1">
              <a:off x="148" y="1046"/>
              <a:ext cx="166" cy="1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65" name="Line 1521"/>
            <p:cNvSpPr>
              <a:spLocks noChangeShapeType="1"/>
            </p:cNvSpPr>
            <p:nvPr/>
          </p:nvSpPr>
          <p:spPr bwMode="auto">
            <a:xfrm flipV="1">
              <a:off x="185" y="1226"/>
              <a:ext cx="28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66" name="Line 1522"/>
            <p:cNvSpPr>
              <a:spLocks noChangeShapeType="1"/>
            </p:cNvSpPr>
            <p:nvPr/>
          </p:nvSpPr>
          <p:spPr bwMode="auto">
            <a:xfrm flipV="1">
              <a:off x="213" y="1046"/>
              <a:ext cx="180" cy="1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67" name="Line 1523"/>
            <p:cNvSpPr>
              <a:spLocks noChangeShapeType="1"/>
            </p:cNvSpPr>
            <p:nvPr/>
          </p:nvSpPr>
          <p:spPr bwMode="auto">
            <a:xfrm flipV="1">
              <a:off x="203" y="1314"/>
              <a:ext cx="5" cy="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68" name="Line 1524"/>
            <p:cNvSpPr>
              <a:spLocks noChangeShapeType="1"/>
            </p:cNvSpPr>
            <p:nvPr/>
          </p:nvSpPr>
          <p:spPr bwMode="auto">
            <a:xfrm flipV="1">
              <a:off x="296" y="1046"/>
              <a:ext cx="180" cy="1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69" name="Line 1525"/>
            <p:cNvSpPr>
              <a:spLocks noChangeShapeType="1"/>
            </p:cNvSpPr>
            <p:nvPr/>
          </p:nvSpPr>
          <p:spPr bwMode="auto">
            <a:xfrm flipV="1">
              <a:off x="245" y="1231"/>
              <a:ext cx="42" cy="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70" name="Line 1526"/>
            <p:cNvSpPr>
              <a:spLocks noChangeShapeType="1"/>
            </p:cNvSpPr>
            <p:nvPr/>
          </p:nvSpPr>
          <p:spPr bwMode="auto">
            <a:xfrm flipV="1">
              <a:off x="328" y="1226"/>
              <a:ext cx="46" cy="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71" name="Line 1527"/>
            <p:cNvSpPr>
              <a:spLocks noChangeShapeType="1"/>
            </p:cNvSpPr>
            <p:nvPr/>
          </p:nvSpPr>
          <p:spPr bwMode="auto">
            <a:xfrm flipV="1">
              <a:off x="379" y="1046"/>
              <a:ext cx="175" cy="1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72" name="Line 1528"/>
            <p:cNvSpPr>
              <a:spLocks noChangeShapeType="1"/>
            </p:cNvSpPr>
            <p:nvPr/>
          </p:nvSpPr>
          <p:spPr bwMode="auto">
            <a:xfrm flipV="1">
              <a:off x="407" y="1221"/>
              <a:ext cx="55" cy="5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73" name="Line 1529"/>
            <p:cNvSpPr>
              <a:spLocks noChangeShapeType="1"/>
            </p:cNvSpPr>
            <p:nvPr/>
          </p:nvSpPr>
          <p:spPr bwMode="auto">
            <a:xfrm flipV="1">
              <a:off x="462" y="1046"/>
              <a:ext cx="176" cy="1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74" name="Line 1530"/>
            <p:cNvSpPr>
              <a:spLocks noChangeShapeType="1"/>
            </p:cNvSpPr>
            <p:nvPr/>
          </p:nvSpPr>
          <p:spPr bwMode="auto">
            <a:xfrm flipV="1">
              <a:off x="490" y="1046"/>
              <a:ext cx="231" cy="2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75" name="Line 1531"/>
            <p:cNvSpPr>
              <a:spLocks noChangeShapeType="1"/>
            </p:cNvSpPr>
            <p:nvPr/>
          </p:nvSpPr>
          <p:spPr bwMode="auto">
            <a:xfrm flipV="1">
              <a:off x="573" y="1046"/>
              <a:ext cx="226" cy="2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76" name="Line 1532"/>
            <p:cNvSpPr>
              <a:spLocks noChangeShapeType="1"/>
            </p:cNvSpPr>
            <p:nvPr/>
          </p:nvSpPr>
          <p:spPr bwMode="auto">
            <a:xfrm flipV="1">
              <a:off x="656" y="1046"/>
              <a:ext cx="226" cy="2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77" name="Line 1533"/>
            <p:cNvSpPr>
              <a:spLocks noChangeShapeType="1"/>
            </p:cNvSpPr>
            <p:nvPr/>
          </p:nvSpPr>
          <p:spPr bwMode="auto">
            <a:xfrm flipV="1">
              <a:off x="739" y="1046"/>
              <a:ext cx="222" cy="2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78" name="Line 1534"/>
            <p:cNvSpPr>
              <a:spLocks noChangeShapeType="1"/>
            </p:cNvSpPr>
            <p:nvPr/>
          </p:nvSpPr>
          <p:spPr bwMode="auto">
            <a:xfrm flipV="1">
              <a:off x="203" y="1873"/>
              <a:ext cx="10" cy="1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79" name="Line 1535"/>
            <p:cNvSpPr>
              <a:spLocks noChangeShapeType="1"/>
            </p:cNvSpPr>
            <p:nvPr/>
          </p:nvSpPr>
          <p:spPr bwMode="auto">
            <a:xfrm flipV="1">
              <a:off x="822" y="1046"/>
              <a:ext cx="222" cy="2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80" name="Line 1536"/>
            <p:cNvSpPr>
              <a:spLocks noChangeShapeType="1"/>
            </p:cNvSpPr>
            <p:nvPr/>
          </p:nvSpPr>
          <p:spPr bwMode="auto">
            <a:xfrm flipV="1">
              <a:off x="148" y="1928"/>
              <a:ext cx="97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81" name="Line 1537"/>
            <p:cNvSpPr>
              <a:spLocks noChangeShapeType="1"/>
            </p:cNvSpPr>
            <p:nvPr/>
          </p:nvSpPr>
          <p:spPr bwMode="auto">
            <a:xfrm flipV="1">
              <a:off x="906" y="1046"/>
              <a:ext cx="217" cy="2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82" name="Line 1538"/>
            <p:cNvSpPr>
              <a:spLocks noChangeShapeType="1"/>
            </p:cNvSpPr>
            <p:nvPr/>
          </p:nvSpPr>
          <p:spPr bwMode="auto">
            <a:xfrm flipV="1">
              <a:off x="291" y="1873"/>
              <a:ext cx="5" cy="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83" name="Line 1539"/>
            <p:cNvSpPr>
              <a:spLocks noChangeShapeType="1"/>
            </p:cNvSpPr>
            <p:nvPr/>
          </p:nvSpPr>
          <p:spPr bwMode="auto">
            <a:xfrm flipV="1">
              <a:off x="148" y="1924"/>
              <a:ext cx="175" cy="1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84" name="Line 1540"/>
            <p:cNvSpPr>
              <a:spLocks noChangeShapeType="1"/>
            </p:cNvSpPr>
            <p:nvPr/>
          </p:nvSpPr>
          <p:spPr bwMode="auto">
            <a:xfrm flipV="1">
              <a:off x="989" y="1046"/>
              <a:ext cx="217" cy="2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85" name="Line 1541"/>
            <p:cNvSpPr>
              <a:spLocks noChangeShapeType="1"/>
            </p:cNvSpPr>
            <p:nvPr/>
          </p:nvSpPr>
          <p:spPr bwMode="auto">
            <a:xfrm flipV="1">
              <a:off x="374" y="1873"/>
              <a:ext cx="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86" name="Line 1542"/>
            <p:cNvSpPr>
              <a:spLocks noChangeShapeType="1"/>
            </p:cNvSpPr>
            <p:nvPr/>
          </p:nvSpPr>
          <p:spPr bwMode="auto">
            <a:xfrm flipV="1">
              <a:off x="213" y="1924"/>
              <a:ext cx="194" cy="1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87" name="Line 1543"/>
            <p:cNvSpPr>
              <a:spLocks noChangeShapeType="1"/>
            </p:cNvSpPr>
            <p:nvPr/>
          </p:nvSpPr>
          <p:spPr bwMode="auto">
            <a:xfrm flipV="1">
              <a:off x="1072" y="1046"/>
              <a:ext cx="217" cy="2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88" name="Line 1544"/>
            <p:cNvSpPr>
              <a:spLocks noChangeShapeType="1"/>
            </p:cNvSpPr>
            <p:nvPr/>
          </p:nvSpPr>
          <p:spPr bwMode="auto">
            <a:xfrm flipV="1">
              <a:off x="296" y="1924"/>
              <a:ext cx="194" cy="1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89" name="Line 1545"/>
            <p:cNvSpPr>
              <a:spLocks noChangeShapeType="1"/>
            </p:cNvSpPr>
            <p:nvPr/>
          </p:nvSpPr>
          <p:spPr bwMode="auto">
            <a:xfrm flipV="1">
              <a:off x="1123" y="1046"/>
              <a:ext cx="245" cy="2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90" name="Line 1546"/>
            <p:cNvSpPr>
              <a:spLocks noChangeShapeType="1"/>
            </p:cNvSpPr>
            <p:nvPr/>
          </p:nvSpPr>
          <p:spPr bwMode="auto">
            <a:xfrm flipV="1">
              <a:off x="374" y="1919"/>
              <a:ext cx="199" cy="1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91" name="Line 1547"/>
            <p:cNvSpPr>
              <a:spLocks noChangeShapeType="1"/>
            </p:cNvSpPr>
            <p:nvPr/>
          </p:nvSpPr>
          <p:spPr bwMode="auto">
            <a:xfrm flipV="1">
              <a:off x="1201" y="1046"/>
              <a:ext cx="250" cy="2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92" name="Line 1548"/>
            <p:cNvSpPr>
              <a:spLocks noChangeShapeType="1"/>
            </p:cNvSpPr>
            <p:nvPr/>
          </p:nvSpPr>
          <p:spPr bwMode="auto">
            <a:xfrm flipV="1">
              <a:off x="457" y="1919"/>
              <a:ext cx="199" cy="1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93" name="Line 1549"/>
            <p:cNvSpPr>
              <a:spLocks noChangeShapeType="1"/>
            </p:cNvSpPr>
            <p:nvPr/>
          </p:nvSpPr>
          <p:spPr bwMode="auto">
            <a:xfrm flipV="1">
              <a:off x="1284" y="1046"/>
              <a:ext cx="245" cy="2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94" name="Line 1550"/>
            <p:cNvSpPr>
              <a:spLocks noChangeShapeType="1"/>
            </p:cNvSpPr>
            <p:nvPr/>
          </p:nvSpPr>
          <p:spPr bwMode="auto">
            <a:xfrm flipV="1">
              <a:off x="536" y="1919"/>
              <a:ext cx="203" cy="1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95" name="Line 1551"/>
            <p:cNvSpPr>
              <a:spLocks noChangeShapeType="1"/>
            </p:cNvSpPr>
            <p:nvPr/>
          </p:nvSpPr>
          <p:spPr bwMode="auto">
            <a:xfrm flipV="1">
              <a:off x="1363" y="1046"/>
              <a:ext cx="249" cy="2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96" name="Line 1552"/>
            <p:cNvSpPr>
              <a:spLocks noChangeShapeType="1"/>
            </p:cNvSpPr>
            <p:nvPr/>
          </p:nvSpPr>
          <p:spPr bwMode="auto">
            <a:xfrm flipV="1">
              <a:off x="619" y="1914"/>
              <a:ext cx="203" cy="2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97" name="Line 1553"/>
            <p:cNvSpPr>
              <a:spLocks noChangeShapeType="1"/>
            </p:cNvSpPr>
            <p:nvPr/>
          </p:nvSpPr>
          <p:spPr bwMode="auto">
            <a:xfrm flipV="1">
              <a:off x="1446" y="1046"/>
              <a:ext cx="250" cy="2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98" name="Line 1554"/>
            <p:cNvSpPr>
              <a:spLocks noChangeShapeType="1"/>
            </p:cNvSpPr>
            <p:nvPr/>
          </p:nvSpPr>
          <p:spPr bwMode="auto">
            <a:xfrm flipV="1">
              <a:off x="698" y="1914"/>
              <a:ext cx="208" cy="2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899" name="Line 1555"/>
            <p:cNvSpPr>
              <a:spLocks noChangeShapeType="1"/>
            </p:cNvSpPr>
            <p:nvPr/>
          </p:nvSpPr>
          <p:spPr bwMode="auto">
            <a:xfrm flipV="1">
              <a:off x="1525" y="1046"/>
              <a:ext cx="249" cy="2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900" name="Line 1556"/>
            <p:cNvSpPr>
              <a:spLocks noChangeShapeType="1"/>
            </p:cNvSpPr>
            <p:nvPr/>
          </p:nvSpPr>
          <p:spPr bwMode="auto">
            <a:xfrm flipV="1">
              <a:off x="781" y="1914"/>
              <a:ext cx="208" cy="2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901" name="Line 1557"/>
            <p:cNvSpPr>
              <a:spLocks noChangeShapeType="1"/>
            </p:cNvSpPr>
            <p:nvPr/>
          </p:nvSpPr>
          <p:spPr bwMode="auto">
            <a:xfrm flipV="1">
              <a:off x="1608" y="1046"/>
              <a:ext cx="249" cy="2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902" name="Line 1558"/>
            <p:cNvSpPr>
              <a:spLocks noChangeShapeType="1"/>
            </p:cNvSpPr>
            <p:nvPr/>
          </p:nvSpPr>
          <p:spPr bwMode="auto">
            <a:xfrm flipV="1">
              <a:off x="864" y="1910"/>
              <a:ext cx="208" cy="2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903" name="Line 1559"/>
            <p:cNvSpPr>
              <a:spLocks noChangeShapeType="1"/>
            </p:cNvSpPr>
            <p:nvPr/>
          </p:nvSpPr>
          <p:spPr bwMode="auto">
            <a:xfrm flipV="1">
              <a:off x="1691" y="1078"/>
              <a:ext cx="213" cy="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904" name="Line 1560"/>
            <p:cNvSpPr>
              <a:spLocks noChangeShapeType="1"/>
            </p:cNvSpPr>
            <p:nvPr/>
          </p:nvSpPr>
          <p:spPr bwMode="auto">
            <a:xfrm flipV="1">
              <a:off x="1072" y="1873"/>
              <a:ext cx="37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905" name="Line 1561"/>
            <p:cNvSpPr>
              <a:spLocks noChangeShapeType="1"/>
            </p:cNvSpPr>
            <p:nvPr/>
          </p:nvSpPr>
          <p:spPr bwMode="auto">
            <a:xfrm flipV="1">
              <a:off x="943" y="1873"/>
              <a:ext cx="249" cy="2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906" name="Line 1562"/>
            <p:cNvSpPr>
              <a:spLocks noChangeShapeType="1"/>
            </p:cNvSpPr>
            <p:nvPr/>
          </p:nvSpPr>
          <p:spPr bwMode="auto">
            <a:xfrm flipV="1">
              <a:off x="1770" y="1157"/>
              <a:ext cx="134" cy="1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907" name="Line 1563"/>
            <p:cNvSpPr>
              <a:spLocks noChangeShapeType="1"/>
            </p:cNvSpPr>
            <p:nvPr/>
          </p:nvSpPr>
          <p:spPr bwMode="auto">
            <a:xfrm flipV="1">
              <a:off x="1026" y="1873"/>
              <a:ext cx="245" cy="2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908" name="Line 1564"/>
            <p:cNvSpPr>
              <a:spLocks noChangeShapeType="1"/>
            </p:cNvSpPr>
            <p:nvPr/>
          </p:nvSpPr>
          <p:spPr bwMode="auto">
            <a:xfrm flipV="1">
              <a:off x="1853" y="1240"/>
              <a:ext cx="51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909" name="Line 1565"/>
            <p:cNvSpPr>
              <a:spLocks noChangeShapeType="1"/>
            </p:cNvSpPr>
            <p:nvPr/>
          </p:nvSpPr>
          <p:spPr bwMode="auto">
            <a:xfrm flipV="1">
              <a:off x="1104" y="1873"/>
              <a:ext cx="250" cy="2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910" name="Line 1566"/>
            <p:cNvSpPr>
              <a:spLocks noChangeShapeType="1"/>
            </p:cNvSpPr>
            <p:nvPr/>
          </p:nvSpPr>
          <p:spPr bwMode="auto">
            <a:xfrm flipV="1">
              <a:off x="1187" y="1873"/>
              <a:ext cx="250" cy="2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911" name="Line 1567"/>
            <p:cNvSpPr>
              <a:spLocks noChangeShapeType="1"/>
            </p:cNvSpPr>
            <p:nvPr/>
          </p:nvSpPr>
          <p:spPr bwMode="auto">
            <a:xfrm flipV="1">
              <a:off x="1271" y="1873"/>
              <a:ext cx="244" cy="2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912" name="Line 1568"/>
            <p:cNvSpPr>
              <a:spLocks noChangeShapeType="1"/>
            </p:cNvSpPr>
            <p:nvPr/>
          </p:nvSpPr>
          <p:spPr bwMode="auto">
            <a:xfrm flipV="1">
              <a:off x="1349" y="1873"/>
              <a:ext cx="250" cy="2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913" name="Line 1569"/>
            <p:cNvSpPr>
              <a:spLocks noChangeShapeType="1"/>
            </p:cNvSpPr>
            <p:nvPr/>
          </p:nvSpPr>
          <p:spPr bwMode="auto">
            <a:xfrm flipV="1">
              <a:off x="1432" y="1873"/>
              <a:ext cx="250" cy="2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914" name="Line 1570"/>
            <p:cNvSpPr>
              <a:spLocks noChangeShapeType="1"/>
            </p:cNvSpPr>
            <p:nvPr/>
          </p:nvSpPr>
          <p:spPr bwMode="auto">
            <a:xfrm flipV="1">
              <a:off x="1511" y="1873"/>
              <a:ext cx="249" cy="2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915" name="Line 1571"/>
            <p:cNvSpPr>
              <a:spLocks noChangeShapeType="1"/>
            </p:cNvSpPr>
            <p:nvPr/>
          </p:nvSpPr>
          <p:spPr bwMode="auto">
            <a:xfrm flipV="1">
              <a:off x="1594" y="1873"/>
              <a:ext cx="249" cy="2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916" name="Line 1572"/>
            <p:cNvSpPr>
              <a:spLocks noChangeShapeType="1"/>
            </p:cNvSpPr>
            <p:nvPr/>
          </p:nvSpPr>
          <p:spPr bwMode="auto">
            <a:xfrm flipV="1">
              <a:off x="1677" y="1891"/>
              <a:ext cx="227" cy="2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917" name="Line 1573"/>
            <p:cNvSpPr>
              <a:spLocks noChangeShapeType="1"/>
            </p:cNvSpPr>
            <p:nvPr/>
          </p:nvSpPr>
          <p:spPr bwMode="auto">
            <a:xfrm flipV="1">
              <a:off x="1756" y="1970"/>
              <a:ext cx="148" cy="1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918" name="Line 1574"/>
            <p:cNvSpPr>
              <a:spLocks noChangeShapeType="1"/>
            </p:cNvSpPr>
            <p:nvPr/>
          </p:nvSpPr>
          <p:spPr bwMode="auto">
            <a:xfrm flipV="1">
              <a:off x="1839" y="2053"/>
              <a:ext cx="65" cy="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919" name="Line 1575"/>
            <p:cNvSpPr>
              <a:spLocks noChangeShapeType="1"/>
            </p:cNvSpPr>
            <p:nvPr/>
          </p:nvSpPr>
          <p:spPr bwMode="auto">
            <a:xfrm>
              <a:off x="148" y="1046"/>
              <a:ext cx="175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4920" name="Line 1576"/>
            <p:cNvSpPr>
              <a:spLocks noChangeShapeType="1"/>
            </p:cNvSpPr>
            <p:nvPr/>
          </p:nvSpPr>
          <p:spPr bwMode="auto">
            <a:xfrm flipH="1">
              <a:off x="148" y="2118"/>
              <a:ext cx="175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315345" name="Text Box 2001"/>
          <p:cNvSpPr txBox="1">
            <a:spLocks noChangeArrowheads="1"/>
          </p:cNvSpPr>
          <p:nvPr/>
        </p:nvSpPr>
        <p:spPr bwMode="auto">
          <a:xfrm>
            <a:off x="88900" y="96838"/>
            <a:ext cx="886777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2.</a:t>
            </a:r>
            <a:r>
              <a:rPr kumimoji="1" lang="zh-CN" altLang="en-US" sz="3600" b="1">
                <a:solidFill>
                  <a:srgbClr val="FF0000"/>
                </a:solidFill>
                <a:ea typeface="黑体" pitchFamily="2" charset="-122"/>
              </a:rPr>
              <a:t>内螺纹画法</a:t>
            </a:r>
          </a:p>
        </p:txBody>
      </p:sp>
      <p:grpSp>
        <p:nvGrpSpPr>
          <p:cNvPr id="315346" name="Group 2002"/>
          <p:cNvGrpSpPr>
            <a:grpSpLocks/>
          </p:cNvGrpSpPr>
          <p:nvPr/>
        </p:nvGrpSpPr>
        <p:grpSpPr bwMode="auto">
          <a:xfrm>
            <a:off x="3857625" y="1571625"/>
            <a:ext cx="5214938" cy="1892300"/>
            <a:chOff x="2430" y="990"/>
            <a:chExt cx="3285" cy="1192"/>
          </a:xfrm>
        </p:grpSpPr>
        <p:sp>
          <p:nvSpPr>
            <p:cNvPr id="315347" name="Line 2003"/>
            <p:cNvSpPr>
              <a:spLocks noChangeShapeType="1"/>
            </p:cNvSpPr>
            <p:nvPr/>
          </p:nvSpPr>
          <p:spPr bwMode="auto">
            <a:xfrm flipH="1">
              <a:off x="4163" y="1582"/>
              <a:ext cx="18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5348" name="Line 2004"/>
            <p:cNvSpPr>
              <a:spLocks noChangeShapeType="1"/>
            </p:cNvSpPr>
            <p:nvPr/>
          </p:nvSpPr>
          <p:spPr bwMode="auto">
            <a:xfrm flipH="1">
              <a:off x="4112" y="1582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5349" name="Line 2005"/>
            <p:cNvSpPr>
              <a:spLocks noChangeShapeType="1"/>
            </p:cNvSpPr>
            <p:nvPr/>
          </p:nvSpPr>
          <p:spPr bwMode="auto">
            <a:xfrm flipH="1">
              <a:off x="3867" y="1582"/>
              <a:ext cx="2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5350" name="Line 2006"/>
            <p:cNvSpPr>
              <a:spLocks noChangeShapeType="1"/>
            </p:cNvSpPr>
            <p:nvPr/>
          </p:nvSpPr>
          <p:spPr bwMode="auto">
            <a:xfrm flipH="1">
              <a:off x="3821" y="1582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5351" name="Line 2007"/>
            <p:cNvSpPr>
              <a:spLocks noChangeShapeType="1"/>
            </p:cNvSpPr>
            <p:nvPr/>
          </p:nvSpPr>
          <p:spPr bwMode="auto">
            <a:xfrm flipH="1">
              <a:off x="3576" y="1582"/>
              <a:ext cx="2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5352" name="Line 2008"/>
            <p:cNvSpPr>
              <a:spLocks noChangeShapeType="1"/>
            </p:cNvSpPr>
            <p:nvPr/>
          </p:nvSpPr>
          <p:spPr bwMode="auto">
            <a:xfrm flipH="1">
              <a:off x="3525" y="1582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5353" name="Line 2009"/>
            <p:cNvSpPr>
              <a:spLocks noChangeShapeType="1"/>
            </p:cNvSpPr>
            <p:nvPr/>
          </p:nvSpPr>
          <p:spPr bwMode="auto">
            <a:xfrm flipH="1">
              <a:off x="3280" y="1582"/>
              <a:ext cx="2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5354" name="Line 2010"/>
            <p:cNvSpPr>
              <a:spLocks noChangeShapeType="1"/>
            </p:cNvSpPr>
            <p:nvPr/>
          </p:nvSpPr>
          <p:spPr bwMode="auto">
            <a:xfrm flipH="1">
              <a:off x="3234" y="1582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5355" name="Line 2011"/>
            <p:cNvSpPr>
              <a:spLocks noChangeShapeType="1"/>
            </p:cNvSpPr>
            <p:nvPr/>
          </p:nvSpPr>
          <p:spPr bwMode="auto">
            <a:xfrm flipH="1">
              <a:off x="2989" y="1582"/>
              <a:ext cx="2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5356" name="Line 2012"/>
            <p:cNvSpPr>
              <a:spLocks noChangeShapeType="1"/>
            </p:cNvSpPr>
            <p:nvPr/>
          </p:nvSpPr>
          <p:spPr bwMode="auto">
            <a:xfrm flipH="1">
              <a:off x="2938" y="1582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5357" name="Line 2013"/>
            <p:cNvSpPr>
              <a:spLocks noChangeShapeType="1"/>
            </p:cNvSpPr>
            <p:nvPr/>
          </p:nvSpPr>
          <p:spPr bwMode="auto">
            <a:xfrm flipH="1">
              <a:off x="2694" y="1582"/>
              <a:ext cx="2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5358" name="Line 2014"/>
            <p:cNvSpPr>
              <a:spLocks noChangeShapeType="1"/>
            </p:cNvSpPr>
            <p:nvPr/>
          </p:nvSpPr>
          <p:spPr bwMode="auto">
            <a:xfrm flipH="1">
              <a:off x="2647" y="1582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5359" name="Line 2015"/>
            <p:cNvSpPr>
              <a:spLocks noChangeShapeType="1"/>
            </p:cNvSpPr>
            <p:nvPr/>
          </p:nvSpPr>
          <p:spPr bwMode="auto">
            <a:xfrm flipH="1">
              <a:off x="2430" y="1582"/>
              <a:ext cx="19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5360" name="Line 2016"/>
            <p:cNvSpPr>
              <a:spLocks noChangeShapeType="1"/>
            </p:cNvSpPr>
            <p:nvPr/>
          </p:nvSpPr>
          <p:spPr bwMode="auto">
            <a:xfrm flipH="1">
              <a:off x="5590" y="1582"/>
              <a:ext cx="1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5361" name="Line 2017"/>
            <p:cNvSpPr>
              <a:spLocks noChangeShapeType="1"/>
            </p:cNvSpPr>
            <p:nvPr/>
          </p:nvSpPr>
          <p:spPr bwMode="auto">
            <a:xfrm flipH="1">
              <a:off x="5539" y="1582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5362" name="Line 2018"/>
            <p:cNvSpPr>
              <a:spLocks noChangeShapeType="1"/>
            </p:cNvSpPr>
            <p:nvPr/>
          </p:nvSpPr>
          <p:spPr bwMode="auto">
            <a:xfrm flipH="1">
              <a:off x="5295" y="1582"/>
              <a:ext cx="2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5363" name="Line 2019"/>
            <p:cNvSpPr>
              <a:spLocks noChangeShapeType="1"/>
            </p:cNvSpPr>
            <p:nvPr/>
          </p:nvSpPr>
          <p:spPr bwMode="auto">
            <a:xfrm flipH="1">
              <a:off x="5248" y="1582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5364" name="Line 2020"/>
            <p:cNvSpPr>
              <a:spLocks noChangeShapeType="1"/>
            </p:cNvSpPr>
            <p:nvPr/>
          </p:nvSpPr>
          <p:spPr bwMode="auto">
            <a:xfrm flipH="1">
              <a:off x="5004" y="1582"/>
              <a:ext cx="2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5365" name="Line 2021"/>
            <p:cNvSpPr>
              <a:spLocks noChangeShapeType="1"/>
            </p:cNvSpPr>
            <p:nvPr/>
          </p:nvSpPr>
          <p:spPr bwMode="auto">
            <a:xfrm flipH="1">
              <a:off x="4953" y="1582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5366" name="Line 2022"/>
            <p:cNvSpPr>
              <a:spLocks noChangeShapeType="1"/>
            </p:cNvSpPr>
            <p:nvPr/>
          </p:nvSpPr>
          <p:spPr bwMode="auto">
            <a:xfrm flipH="1">
              <a:off x="4708" y="1582"/>
              <a:ext cx="2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5367" name="Line 2023"/>
            <p:cNvSpPr>
              <a:spLocks noChangeShapeType="1"/>
            </p:cNvSpPr>
            <p:nvPr/>
          </p:nvSpPr>
          <p:spPr bwMode="auto">
            <a:xfrm flipH="1">
              <a:off x="4662" y="1582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5368" name="Line 2024"/>
            <p:cNvSpPr>
              <a:spLocks noChangeShapeType="1"/>
            </p:cNvSpPr>
            <p:nvPr/>
          </p:nvSpPr>
          <p:spPr bwMode="auto">
            <a:xfrm flipH="1">
              <a:off x="4505" y="1582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5369" name="Line 2025"/>
            <p:cNvSpPr>
              <a:spLocks noChangeShapeType="1"/>
            </p:cNvSpPr>
            <p:nvPr/>
          </p:nvSpPr>
          <p:spPr bwMode="auto">
            <a:xfrm>
              <a:off x="5105" y="990"/>
              <a:ext cx="0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5370" name="Line 2026"/>
            <p:cNvSpPr>
              <a:spLocks noChangeShapeType="1"/>
            </p:cNvSpPr>
            <p:nvPr/>
          </p:nvSpPr>
          <p:spPr bwMode="auto">
            <a:xfrm>
              <a:off x="5105" y="1134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5371" name="Line 2027"/>
            <p:cNvSpPr>
              <a:spLocks noChangeShapeType="1"/>
            </p:cNvSpPr>
            <p:nvPr/>
          </p:nvSpPr>
          <p:spPr bwMode="auto">
            <a:xfrm>
              <a:off x="5105" y="1184"/>
              <a:ext cx="0" cy="2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5372" name="Line 2028"/>
            <p:cNvSpPr>
              <a:spLocks noChangeShapeType="1"/>
            </p:cNvSpPr>
            <p:nvPr/>
          </p:nvSpPr>
          <p:spPr bwMode="auto">
            <a:xfrm>
              <a:off x="5105" y="1429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5373" name="Line 2029"/>
            <p:cNvSpPr>
              <a:spLocks noChangeShapeType="1"/>
            </p:cNvSpPr>
            <p:nvPr/>
          </p:nvSpPr>
          <p:spPr bwMode="auto">
            <a:xfrm>
              <a:off x="5105" y="1475"/>
              <a:ext cx="0" cy="2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5374" name="Line 2030"/>
            <p:cNvSpPr>
              <a:spLocks noChangeShapeType="1"/>
            </p:cNvSpPr>
            <p:nvPr/>
          </p:nvSpPr>
          <p:spPr bwMode="auto">
            <a:xfrm>
              <a:off x="5105" y="1720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5375" name="Line 2031"/>
            <p:cNvSpPr>
              <a:spLocks noChangeShapeType="1"/>
            </p:cNvSpPr>
            <p:nvPr/>
          </p:nvSpPr>
          <p:spPr bwMode="auto">
            <a:xfrm>
              <a:off x="5105" y="1771"/>
              <a:ext cx="0" cy="2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5376" name="Line 2032"/>
            <p:cNvSpPr>
              <a:spLocks noChangeShapeType="1"/>
            </p:cNvSpPr>
            <p:nvPr/>
          </p:nvSpPr>
          <p:spPr bwMode="auto">
            <a:xfrm>
              <a:off x="5105" y="2016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5377" name="Line 2033"/>
            <p:cNvSpPr>
              <a:spLocks noChangeShapeType="1"/>
            </p:cNvSpPr>
            <p:nvPr/>
          </p:nvSpPr>
          <p:spPr bwMode="auto">
            <a:xfrm>
              <a:off x="5105" y="2062"/>
              <a:ext cx="0" cy="1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15378" name="Group 2034"/>
          <p:cNvGrpSpPr>
            <a:grpSpLocks/>
          </p:cNvGrpSpPr>
          <p:nvPr/>
        </p:nvGrpSpPr>
        <p:grpSpPr bwMode="auto">
          <a:xfrm>
            <a:off x="3983038" y="1660525"/>
            <a:ext cx="2786062" cy="1701800"/>
            <a:chOff x="2509" y="1046"/>
            <a:chExt cx="1755" cy="1072"/>
          </a:xfrm>
        </p:grpSpPr>
        <p:sp>
          <p:nvSpPr>
            <p:cNvPr id="315379" name="Line 2035"/>
            <p:cNvSpPr>
              <a:spLocks noChangeShapeType="1"/>
            </p:cNvSpPr>
            <p:nvPr/>
          </p:nvSpPr>
          <p:spPr bwMode="auto">
            <a:xfrm>
              <a:off x="2509" y="1046"/>
              <a:ext cx="0" cy="107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5380" name="Line 2036"/>
            <p:cNvSpPr>
              <a:spLocks noChangeShapeType="1"/>
            </p:cNvSpPr>
            <p:nvPr/>
          </p:nvSpPr>
          <p:spPr bwMode="auto">
            <a:xfrm>
              <a:off x="4264" y="1046"/>
              <a:ext cx="0" cy="2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5381" name="Line 2037"/>
            <p:cNvSpPr>
              <a:spLocks noChangeShapeType="1"/>
            </p:cNvSpPr>
            <p:nvPr/>
          </p:nvSpPr>
          <p:spPr bwMode="auto">
            <a:xfrm>
              <a:off x="4264" y="1291"/>
              <a:ext cx="0" cy="58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5382" name="Line 2038"/>
            <p:cNvSpPr>
              <a:spLocks noChangeShapeType="1"/>
            </p:cNvSpPr>
            <p:nvPr/>
          </p:nvSpPr>
          <p:spPr bwMode="auto">
            <a:xfrm>
              <a:off x="4264" y="1873"/>
              <a:ext cx="0" cy="2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5383" name="Line 2039"/>
            <p:cNvSpPr>
              <a:spLocks noChangeShapeType="1"/>
            </p:cNvSpPr>
            <p:nvPr/>
          </p:nvSpPr>
          <p:spPr bwMode="auto">
            <a:xfrm>
              <a:off x="2509" y="1046"/>
              <a:ext cx="175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5384" name="Line 2040"/>
            <p:cNvSpPr>
              <a:spLocks noChangeShapeType="1"/>
            </p:cNvSpPr>
            <p:nvPr/>
          </p:nvSpPr>
          <p:spPr bwMode="auto">
            <a:xfrm flipH="1">
              <a:off x="2509" y="2118"/>
              <a:ext cx="175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315385" name="Freeform 2041"/>
          <p:cNvSpPr>
            <a:spLocks/>
          </p:cNvSpPr>
          <p:nvPr/>
        </p:nvSpPr>
        <p:spPr bwMode="auto">
          <a:xfrm>
            <a:off x="7253288" y="1660525"/>
            <a:ext cx="1709737" cy="1701800"/>
          </a:xfrm>
          <a:custGeom>
            <a:avLst/>
            <a:gdLst>
              <a:gd name="T0" fmla="*/ 1626 w 1629"/>
              <a:gd name="T1" fmla="*/ 743 h 1630"/>
              <a:gd name="T2" fmla="*/ 1612 w 1629"/>
              <a:gd name="T3" fmla="*/ 647 h 1630"/>
              <a:gd name="T4" fmla="*/ 1587 w 1629"/>
              <a:gd name="T5" fmla="*/ 553 h 1630"/>
              <a:gd name="T6" fmla="*/ 1550 w 1629"/>
              <a:gd name="T7" fmla="*/ 464 h 1630"/>
              <a:gd name="T8" fmla="*/ 1504 w 1629"/>
              <a:gd name="T9" fmla="*/ 380 h 1630"/>
              <a:gd name="T10" fmla="*/ 1447 w 1629"/>
              <a:gd name="T11" fmla="*/ 301 h 1630"/>
              <a:gd name="T12" fmla="*/ 1382 w 1629"/>
              <a:gd name="T13" fmla="*/ 230 h 1630"/>
              <a:gd name="T14" fmla="*/ 1309 w 1629"/>
              <a:gd name="T15" fmla="*/ 167 h 1630"/>
              <a:gd name="T16" fmla="*/ 1229 w 1629"/>
              <a:gd name="T17" fmla="*/ 113 h 1630"/>
              <a:gd name="T18" fmla="*/ 1144 w 1629"/>
              <a:gd name="T19" fmla="*/ 69 h 1630"/>
              <a:gd name="T20" fmla="*/ 1053 w 1629"/>
              <a:gd name="T21" fmla="*/ 35 h 1630"/>
              <a:gd name="T22" fmla="*/ 959 w 1629"/>
              <a:gd name="T23" fmla="*/ 13 h 1630"/>
              <a:gd name="T24" fmla="*/ 864 w 1629"/>
              <a:gd name="T25" fmla="*/ 1 h 1630"/>
              <a:gd name="T26" fmla="*/ 767 w 1629"/>
              <a:gd name="T27" fmla="*/ 1 h 1630"/>
              <a:gd name="T28" fmla="*/ 671 w 1629"/>
              <a:gd name="T29" fmla="*/ 13 h 1630"/>
              <a:gd name="T30" fmla="*/ 577 w 1629"/>
              <a:gd name="T31" fmla="*/ 35 h 1630"/>
              <a:gd name="T32" fmla="*/ 487 w 1629"/>
              <a:gd name="T33" fmla="*/ 69 h 1630"/>
              <a:gd name="T34" fmla="*/ 400 w 1629"/>
              <a:gd name="T35" fmla="*/ 113 h 1630"/>
              <a:gd name="T36" fmla="*/ 321 w 1629"/>
              <a:gd name="T37" fmla="*/ 167 h 1630"/>
              <a:gd name="T38" fmla="*/ 247 w 1629"/>
              <a:gd name="T39" fmla="*/ 230 h 1630"/>
              <a:gd name="T40" fmla="*/ 182 w 1629"/>
              <a:gd name="T41" fmla="*/ 301 h 1630"/>
              <a:gd name="T42" fmla="*/ 126 w 1629"/>
              <a:gd name="T43" fmla="*/ 380 h 1630"/>
              <a:gd name="T44" fmla="*/ 80 w 1629"/>
              <a:gd name="T45" fmla="*/ 464 h 1630"/>
              <a:gd name="T46" fmla="*/ 44 w 1629"/>
              <a:gd name="T47" fmla="*/ 553 h 1630"/>
              <a:gd name="T48" fmla="*/ 18 w 1629"/>
              <a:gd name="T49" fmla="*/ 647 h 1630"/>
              <a:gd name="T50" fmla="*/ 3 w 1629"/>
              <a:gd name="T51" fmla="*/ 743 h 1630"/>
              <a:gd name="T52" fmla="*/ 1 w 1629"/>
              <a:gd name="T53" fmla="*/ 839 h 1630"/>
              <a:gd name="T54" fmla="*/ 10 w 1629"/>
              <a:gd name="T55" fmla="*/ 936 h 1630"/>
              <a:gd name="T56" fmla="*/ 29 w 1629"/>
              <a:gd name="T57" fmla="*/ 1029 h 1630"/>
              <a:gd name="T58" fmla="*/ 60 w 1629"/>
              <a:gd name="T59" fmla="*/ 1121 h 1630"/>
              <a:gd name="T60" fmla="*/ 101 w 1629"/>
              <a:gd name="T61" fmla="*/ 1208 h 1630"/>
              <a:gd name="T62" fmla="*/ 153 w 1629"/>
              <a:gd name="T63" fmla="*/ 1290 h 1630"/>
              <a:gd name="T64" fmla="*/ 214 w 1629"/>
              <a:gd name="T65" fmla="*/ 1365 h 1630"/>
              <a:gd name="T66" fmla="*/ 283 w 1629"/>
              <a:gd name="T67" fmla="*/ 1432 h 1630"/>
              <a:gd name="T68" fmla="*/ 360 w 1629"/>
              <a:gd name="T69" fmla="*/ 1490 h 1630"/>
              <a:gd name="T70" fmla="*/ 443 w 1629"/>
              <a:gd name="T71" fmla="*/ 1540 h 1630"/>
              <a:gd name="T72" fmla="*/ 531 w 1629"/>
              <a:gd name="T73" fmla="*/ 1579 h 1630"/>
              <a:gd name="T74" fmla="*/ 624 w 1629"/>
              <a:gd name="T75" fmla="*/ 1607 h 1630"/>
              <a:gd name="T76" fmla="*/ 719 w 1629"/>
              <a:gd name="T77" fmla="*/ 1624 h 1630"/>
              <a:gd name="T78" fmla="*/ 815 w 1629"/>
              <a:gd name="T79" fmla="*/ 1630 h 1630"/>
              <a:gd name="T80" fmla="*/ 912 w 1629"/>
              <a:gd name="T81" fmla="*/ 1624 h 1630"/>
              <a:gd name="T82" fmla="*/ 1006 w 1629"/>
              <a:gd name="T83" fmla="*/ 1607 h 1630"/>
              <a:gd name="T84" fmla="*/ 1099 w 1629"/>
              <a:gd name="T85" fmla="*/ 1579 h 1630"/>
              <a:gd name="T86" fmla="*/ 1187 w 1629"/>
              <a:gd name="T87" fmla="*/ 1540 h 1630"/>
              <a:gd name="T88" fmla="*/ 1270 w 1629"/>
              <a:gd name="T89" fmla="*/ 1490 h 1630"/>
              <a:gd name="T90" fmla="*/ 1347 w 1629"/>
              <a:gd name="T91" fmla="*/ 1432 h 1630"/>
              <a:gd name="T92" fmla="*/ 1416 w 1629"/>
              <a:gd name="T93" fmla="*/ 1365 h 1630"/>
              <a:gd name="T94" fmla="*/ 1477 w 1629"/>
              <a:gd name="T95" fmla="*/ 1290 h 1630"/>
              <a:gd name="T96" fmla="*/ 1528 w 1629"/>
              <a:gd name="T97" fmla="*/ 1208 h 1630"/>
              <a:gd name="T98" fmla="*/ 1570 w 1629"/>
              <a:gd name="T99" fmla="*/ 1121 h 1630"/>
              <a:gd name="T100" fmla="*/ 1600 w 1629"/>
              <a:gd name="T101" fmla="*/ 1029 h 1630"/>
              <a:gd name="T102" fmla="*/ 1621 w 1629"/>
              <a:gd name="T103" fmla="*/ 936 h 1630"/>
              <a:gd name="T104" fmla="*/ 1629 w 1629"/>
              <a:gd name="T105" fmla="*/ 839 h 16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29" h="1630">
                <a:moveTo>
                  <a:pt x="1629" y="815"/>
                </a:moveTo>
                <a:lnTo>
                  <a:pt x="1629" y="791"/>
                </a:lnTo>
                <a:lnTo>
                  <a:pt x="1628" y="766"/>
                </a:lnTo>
                <a:lnTo>
                  <a:pt x="1626" y="743"/>
                </a:lnTo>
                <a:lnTo>
                  <a:pt x="1624" y="718"/>
                </a:lnTo>
                <a:lnTo>
                  <a:pt x="1621" y="695"/>
                </a:lnTo>
                <a:lnTo>
                  <a:pt x="1616" y="671"/>
                </a:lnTo>
                <a:lnTo>
                  <a:pt x="1612" y="647"/>
                </a:lnTo>
                <a:lnTo>
                  <a:pt x="1607" y="624"/>
                </a:lnTo>
                <a:lnTo>
                  <a:pt x="1600" y="600"/>
                </a:lnTo>
                <a:lnTo>
                  <a:pt x="1594" y="577"/>
                </a:lnTo>
                <a:lnTo>
                  <a:pt x="1587" y="553"/>
                </a:lnTo>
                <a:lnTo>
                  <a:pt x="1578" y="531"/>
                </a:lnTo>
                <a:lnTo>
                  <a:pt x="1570" y="509"/>
                </a:lnTo>
                <a:lnTo>
                  <a:pt x="1560" y="486"/>
                </a:lnTo>
                <a:lnTo>
                  <a:pt x="1550" y="464"/>
                </a:lnTo>
                <a:lnTo>
                  <a:pt x="1540" y="443"/>
                </a:lnTo>
                <a:lnTo>
                  <a:pt x="1528" y="421"/>
                </a:lnTo>
                <a:lnTo>
                  <a:pt x="1516" y="400"/>
                </a:lnTo>
                <a:lnTo>
                  <a:pt x="1504" y="380"/>
                </a:lnTo>
                <a:lnTo>
                  <a:pt x="1491" y="360"/>
                </a:lnTo>
                <a:lnTo>
                  <a:pt x="1477" y="339"/>
                </a:lnTo>
                <a:lnTo>
                  <a:pt x="1462" y="320"/>
                </a:lnTo>
                <a:lnTo>
                  <a:pt x="1447" y="301"/>
                </a:lnTo>
                <a:lnTo>
                  <a:pt x="1432" y="283"/>
                </a:lnTo>
                <a:lnTo>
                  <a:pt x="1416" y="265"/>
                </a:lnTo>
                <a:lnTo>
                  <a:pt x="1399" y="247"/>
                </a:lnTo>
                <a:lnTo>
                  <a:pt x="1382" y="230"/>
                </a:lnTo>
                <a:lnTo>
                  <a:pt x="1365" y="214"/>
                </a:lnTo>
                <a:lnTo>
                  <a:pt x="1347" y="198"/>
                </a:lnTo>
                <a:lnTo>
                  <a:pt x="1328" y="182"/>
                </a:lnTo>
                <a:lnTo>
                  <a:pt x="1309" y="167"/>
                </a:lnTo>
                <a:lnTo>
                  <a:pt x="1290" y="153"/>
                </a:lnTo>
                <a:lnTo>
                  <a:pt x="1270" y="139"/>
                </a:lnTo>
                <a:lnTo>
                  <a:pt x="1250" y="125"/>
                </a:lnTo>
                <a:lnTo>
                  <a:pt x="1229" y="113"/>
                </a:lnTo>
                <a:lnTo>
                  <a:pt x="1209" y="101"/>
                </a:lnTo>
                <a:lnTo>
                  <a:pt x="1187" y="90"/>
                </a:lnTo>
                <a:lnTo>
                  <a:pt x="1165" y="79"/>
                </a:lnTo>
                <a:lnTo>
                  <a:pt x="1144" y="69"/>
                </a:lnTo>
                <a:lnTo>
                  <a:pt x="1121" y="59"/>
                </a:lnTo>
                <a:lnTo>
                  <a:pt x="1099" y="51"/>
                </a:lnTo>
                <a:lnTo>
                  <a:pt x="1075" y="42"/>
                </a:lnTo>
                <a:lnTo>
                  <a:pt x="1053" y="35"/>
                </a:lnTo>
                <a:lnTo>
                  <a:pt x="1030" y="29"/>
                </a:lnTo>
                <a:lnTo>
                  <a:pt x="1006" y="22"/>
                </a:lnTo>
                <a:lnTo>
                  <a:pt x="983" y="17"/>
                </a:lnTo>
                <a:lnTo>
                  <a:pt x="959" y="13"/>
                </a:lnTo>
                <a:lnTo>
                  <a:pt x="935" y="8"/>
                </a:lnTo>
                <a:lnTo>
                  <a:pt x="912" y="5"/>
                </a:lnTo>
                <a:lnTo>
                  <a:pt x="887" y="3"/>
                </a:lnTo>
                <a:lnTo>
                  <a:pt x="864" y="1"/>
                </a:lnTo>
                <a:lnTo>
                  <a:pt x="839" y="0"/>
                </a:lnTo>
                <a:lnTo>
                  <a:pt x="815" y="0"/>
                </a:lnTo>
                <a:lnTo>
                  <a:pt x="791" y="0"/>
                </a:lnTo>
                <a:lnTo>
                  <a:pt x="767" y="1"/>
                </a:lnTo>
                <a:lnTo>
                  <a:pt x="742" y="3"/>
                </a:lnTo>
                <a:lnTo>
                  <a:pt x="719" y="5"/>
                </a:lnTo>
                <a:lnTo>
                  <a:pt x="694" y="8"/>
                </a:lnTo>
                <a:lnTo>
                  <a:pt x="671" y="13"/>
                </a:lnTo>
                <a:lnTo>
                  <a:pt x="647" y="17"/>
                </a:lnTo>
                <a:lnTo>
                  <a:pt x="624" y="22"/>
                </a:lnTo>
                <a:lnTo>
                  <a:pt x="601" y="29"/>
                </a:lnTo>
                <a:lnTo>
                  <a:pt x="577" y="35"/>
                </a:lnTo>
                <a:lnTo>
                  <a:pt x="554" y="42"/>
                </a:lnTo>
                <a:lnTo>
                  <a:pt x="531" y="51"/>
                </a:lnTo>
                <a:lnTo>
                  <a:pt x="509" y="59"/>
                </a:lnTo>
                <a:lnTo>
                  <a:pt x="487" y="69"/>
                </a:lnTo>
                <a:lnTo>
                  <a:pt x="464" y="79"/>
                </a:lnTo>
                <a:lnTo>
                  <a:pt x="443" y="90"/>
                </a:lnTo>
                <a:lnTo>
                  <a:pt x="422" y="101"/>
                </a:lnTo>
                <a:lnTo>
                  <a:pt x="400" y="113"/>
                </a:lnTo>
                <a:lnTo>
                  <a:pt x="380" y="125"/>
                </a:lnTo>
                <a:lnTo>
                  <a:pt x="360" y="139"/>
                </a:lnTo>
                <a:lnTo>
                  <a:pt x="340" y="153"/>
                </a:lnTo>
                <a:lnTo>
                  <a:pt x="321" y="167"/>
                </a:lnTo>
                <a:lnTo>
                  <a:pt x="301" y="182"/>
                </a:lnTo>
                <a:lnTo>
                  <a:pt x="283" y="198"/>
                </a:lnTo>
                <a:lnTo>
                  <a:pt x="265" y="214"/>
                </a:lnTo>
                <a:lnTo>
                  <a:pt x="247" y="230"/>
                </a:lnTo>
                <a:lnTo>
                  <a:pt x="230" y="247"/>
                </a:lnTo>
                <a:lnTo>
                  <a:pt x="214" y="265"/>
                </a:lnTo>
                <a:lnTo>
                  <a:pt x="198" y="283"/>
                </a:lnTo>
                <a:lnTo>
                  <a:pt x="182" y="301"/>
                </a:lnTo>
                <a:lnTo>
                  <a:pt x="167" y="320"/>
                </a:lnTo>
                <a:lnTo>
                  <a:pt x="153" y="339"/>
                </a:lnTo>
                <a:lnTo>
                  <a:pt x="140" y="360"/>
                </a:lnTo>
                <a:lnTo>
                  <a:pt x="126" y="380"/>
                </a:lnTo>
                <a:lnTo>
                  <a:pt x="114" y="400"/>
                </a:lnTo>
                <a:lnTo>
                  <a:pt x="101" y="421"/>
                </a:lnTo>
                <a:lnTo>
                  <a:pt x="91" y="443"/>
                </a:lnTo>
                <a:lnTo>
                  <a:pt x="80" y="464"/>
                </a:lnTo>
                <a:lnTo>
                  <a:pt x="69" y="486"/>
                </a:lnTo>
                <a:lnTo>
                  <a:pt x="60" y="509"/>
                </a:lnTo>
                <a:lnTo>
                  <a:pt x="51" y="531"/>
                </a:lnTo>
                <a:lnTo>
                  <a:pt x="44" y="553"/>
                </a:lnTo>
                <a:lnTo>
                  <a:pt x="36" y="577"/>
                </a:lnTo>
                <a:lnTo>
                  <a:pt x="29" y="600"/>
                </a:lnTo>
                <a:lnTo>
                  <a:pt x="23" y="624"/>
                </a:lnTo>
                <a:lnTo>
                  <a:pt x="18" y="647"/>
                </a:lnTo>
                <a:lnTo>
                  <a:pt x="13" y="671"/>
                </a:lnTo>
                <a:lnTo>
                  <a:pt x="10" y="695"/>
                </a:lnTo>
                <a:lnTo>
                  <a:pt x="6" y="718"/>
                </a:lnTo>
                <a:lnTo>
                  <a:pt x="3" y="743"/>
                </a:lnTo>
                <a:lnTo>
                  <a:pt x="2" y="766"/>
                </a:lnTo>
                <a:lnTo>
                  <a:pt x="1" y="791"/>
                </a:lnTo>
                <a:lnTo>
                  <a:pt x="0" y="815"/>
                </a:lnTo>
                <a:lnTo>
                  <a:pt x="1" y="839"/>
                </a:lnTo>
                <a:lnTo>
                  <a:pt x="2" y="863"/>
                </a:lnTo>
                <a:lnTo>
                  <a:pt x="3" y="888"/>
                </a:lnTo>
                <a:lnTo>
                  <a:pt x="6" y="911"/>
                </a:lnTo>
                <a:lnTo>
                  <a:pt x="10" y="936"/>
                </a:lnTo>
                <a:lnTo>
                  <a:pt x="13" y="959"/>
                </a:lnTo>
                <a:lnTo>
                  <a:pt x="18" y="982"/>
                </a:lnTo>
                <a:lnTo>
                  <a:pt x="23" y="1006"/>
                </a:lnTo>
                <a:lnTo>
                  <a:pt x="29" y="1029"/>
                </a:lnTo>
                <a:lnTo>
                  <a:pt x="36" y="1053"/>
                </a:lnTo>
                <a:lnTo>
                  <a:pt x="44" y="1076"/>
                </a:lnTo>
                <a:lnTo>
                  <a:pt x="51" y="1099"/>
                </a:lnTo>
                <a:lnTo>
                  <a:pt x="60" y="1121"/>
                </a:lnTo>
                <a:lnTo>
                  <a:pt x="69" y="1143"/>
                </a:lnTo>
                <a:lnTo>
                  <a:pt x="80" y="1166"/>
                </a:lnTo>
                <a:lnTo>
                  <a:pt x="91" y="1187"/>
                </a:lnTo>
                <a:lnTo>
                  <a:pt x="101" y="1208"/>
                </a:lnTo>
                <a:lnTo>
                  <a:pt x="114" y="1229"/>
                </a:lnTo>
                <a:lnTo>
                  <a:pt x="126" y="1250"/>
                </a:lnTo>
                <a:lnTo>
                  <a:pt x="140" y="1270"/>
                </a:lnTo>
                <a:lnTo>
                  <a:pt x="153" y="1290"/>
                </a:lnTo>
                <a:lnTo>
                  <a:pt x="167" y="1309"/>
                </a:lnTo>
                <a:lnTo>
                  <a:pt x="182" y="1328"/>
                </a:lnTo>
                <a:lnTo>
                  <a:pt x="198" y="1347"/>
                </a:lnTo>
                <a:lnTo>
                  <a:pt x="214" y="1365"/>
                </a:lnTo>
                <a:lnTo>
                  <a:pt x="230" y="1383"/>
                </a:lnTo>
                <a:lnTo>
                  <a:pt x="247" y="1400"/>
                </a:lnTo>
                <a:lnTo>
                  <a:pt x="265" y="1416"/>
                </a:lnTo>
                <a:lnTo>
                  <a:pt x="283" y="1432"/>
                </a:lnTo>
                <a:lnTo>
                  <a:pt x="301" y="1448"/>
                </a:lnTo>
                <a:lnTo>
                  <a:pt x="321" y="1463"/>
                </a:lnTo>
                <a:lnTo>
                  <a:pt x="340" y="1478"/>
                </a:lnTo>
                <a:lnTo>
                  <a:pt x="360" y="1490"/>
                </a:lnTo>
                <a:lnTo>
                  <a:pt x="380" y="1504"/>
                </a:lnTo>
                <a:lnTo>
                  <a:pt x="400" y="1517"/>
                </a:lnTo>
                <a:lnTo>
                  <a:pt x="422" y="1529"/>
                </a:lnTo>
                <a:lnTo>
                  <a:pt x="443" y="1540"/>
                </a:lnTo>
                <a:lnTo>
                  <a:pt x="464" y="1551"/>
                </a:lnTo>
                <a:lnTo>
                  <a:pt x="487" y="1561"/>
                </a:lnTo>
                <a:lnTo>
                  <a:pt x="509" y="1570"/>
                </a:lnTo>
                <a:lnTo>
                  <a:pt x="531" y="1579"/>
                </a:lnTo>
                <a:lnTo>
                  <a:pt x="554" y="1587"/>
                </a:lnTo>
                <a:lnTo>
                  <a:pt x="577" y="1595"/>
                </a:lnTo>
                <a:lnTo>
                  <a:pt x="601" y="1601"/>
                </a:lnTo>
                <a:lnTo>
                  <a:pt x="624" y="1607"/>
                </a:lnTo>
                <a:lnTo>
                  <a:pt x="647" y="1613"/>
                </a:lnTo>
                <a:lnTo>
                  <a:pt x="671" y="1617"/>
                </a:lnTo>
                <a:lnTo>
                  <a:pt x="694" y="1621"/>
                </a:lnTo>
                <a:lnTo>
                  <a:pt x="719" y="1624"/>
                </a:lnTo>
                <a:lnTo>
                  <a:pt x="742" y="1627"/>
                </a:lnTo>
                <a:lnTo>
                  <a:pt x="767" y="1629"/>
                </a:lnTo>
                <a:lnTo>
                  <a:pt x="791" y="1630"/>
                </a:lnTo>
                <a:lnTo>
                  <a:pt x="815" y="1630"/>
                </a:lnTo>
                <a:lnTo>
                  <a:pt x="839" y="1630"/>
                </a:lnTo>
                <a:lnTo>
                  <a:pt x="864" y="1629"/>
                </a:lnTo>
                <a:lnTo>
                  <a:pt x="887" y="1627"/>
                </a:lnTo>
                <a:lnTo>
                  <a:pt x="912" y="1624"/>
                </a:lnTo>
                <a:lnTo>
                  <a:pt x="935" y="1621"/>
                </a:lnTo>
                <a:lnTo>
                  <a:pt x="959" y="1617"/>
                </a:lnTo>
                <a:lnTo>
                  <a:pt x="983" y="1613"/>
                </a:lnTo>
                <a:lnTo>
                  <a:pt x="1006" y="1607"/>
                </a:lnTo>
                <a:lnTo>
                  <a:pt x="1030" y="1601"/>
                </a:lnTo>
                <a:lnTo>
                  <a:pt x="1053" y="1595"/>
                </a:lnTo>
                <a:lnTo>
                  <a:pt x="1075" y="1587"/>
                </a:lnTo>
                <a:lnTo>
                  <a:pt x="1099" y="1579"/>
                </a:lnTo>
                <a:lnTo>
                  <a:pt x="1121" y="1570"/>
                </a:lnTo>
                <a:lnTo>
                  <a:pt x="1144" y="1561"/>
                </a:lnTo>
                <a:lnTo>
                  <a:pt x="1165" y="1551"/>
                </a:lnTo>
                <a:lnTo>
                  <a:pt x="1187" y="1540"/>
                </a:lnTo>
                <a:lnTo>
                  <a:pt x="1209" y="1529"/>
                </a:lnTo>
                <a:lnTo>
                  <a:pt x="1229" y="1517"/>
                </a:lnTo>
                <a:lnTo>
                  <a:pt x="1250" y="1504"/>
                </a:lnTo>
                <a:lnTo>
                  <a:pt x="1270" y="1490"/>
                </a:lnTo>
                <a:lnTo>
                  <a:pt x="1290" y="1478"/>
                </a:lnTo>
                <a:lnTo>
                  <a:pt x="1309" y="1463"/>
                </a:lnTo>
                <a:lnTo>
                  <a:pt x="1328" y="1448"/>
                </a:lnTo>
                <a:lnTo>
                  <a:pt x="1347" y="1432"/>
                </a:lnTo>
                <a:lnTo>
                  <a:pt x="1365" y="1416"/>
                </a:lnTo>
                <a:lnTo>
                  <a:pt x="1382" y="1400"/>
                </a:lnTo>
                <a:lnTo>
                  <a:pt x="1399" y="1383"/>
                </a:lnTo>
                <a:lnTo>
                  <a:pt x="1416" y="1365"/>
                </a:lnTo>
                <a:lnTo>
                  <a:pt x="1432" y="1347"/>
                </a:lnTo>
                <a:lnTo>
                  <a:pt x="1447" y="1328"/>
                </a:lnTo>
                <a:lnTo>
                  <a:pt x="1462" y="1309"/>
                </a:lnTo>
                <a:lnTo>
                  <a:pt x="1477" y="1290"/>
                </a:lnTo>
                <a:lnTo>
                  <a:pt x="1491" y="1270"/>
                </a:lnTo>
                <a:lnTo>
                  <a:pt x="1504" y="1250"/>
                </a:lnTo>
                <a:lnTo>
                  <a:pt x="1516" y="1229"/>
                </a:lnTo>
                <a:lnTo>
                  <a:pt x="1528" y="1208"/>
                </a:lnTo>
                <a:lnTo>
                  <a:pt x="1540" y="1187"/>
                </a:lnTo>
                <a:lnTo>
                  <a:pt x="1550" y="1166"/>
                </a:lnTo>
                <a:lnTo>
                  <a:pt x="1560" y="1143"/>
                </a:lnTo>
                <a:lnTo>
                  <a:pt x="1570" y="1121"/>
                </a:lnTo>
                <a:lnTo>
                  <a:pt x="1578" y="1099"/>
                </a:lnTo>
                <a:lnTo>
                  <a:pt x="1587" y="1076"/>
                </a:lnTo>
                <a:lnTo>
                  <a:pt x="1594" y="1053"/>
                </a:lnTo>
                <a:lnTo>
                  <a:pt x="1600" y="1029"/>
                </a:lnTo>
                <a:lnTo>
                  <a:pt x="1607" y="1006"/>
                </a:lnTo>
                <a:lnTo>
                  <a:pt x="1612" y="982"/>
                </a:lnTo>
                <a:lnTo>
                  <a:pt x="1616" y="959"/>
                </a:lnTo>
                <a:lnTo>
                  <a:pt x="1621" y="936"/>
                </a:lnTo>
                <a:lnTo>
                  <a:pt x="1624" y="911"/>
                </a:lnTo>
                <a:lnTo>
                  <a:pt x="1626" y="888"/>
                </a:lnTo>
                <a:lnTo>
                  <a:pt x="1628" y="863"/>
                </a:lnTo>
                <a:lnTo>
                  <a:pt x="1629" y="839"/>
                </a:lnTo>
                <a:lnTo>
                  <a:pt x="1629" y="815"/>
                </a:lnTo>
                <a:close/>
              </a:path>
            </a:pathLst>
          </a:custGeom>
          <a:noFill/>
          <a:ln w="38100" cmpd="sng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  <p:grpSp>
        <p:nvGrpSpPr>
          <p:cNvPr id="315386" name="Group 2042"/>
          <p:cNvGrpSpPr>
            <a:grpSpLocks/>
          </p:cNvGrpSpPr>
          <p:nvPr/>
        </p:nvGrpSpPr>
        <p:grpSpPr bwMode="auto">
          <a:xfrm>
            <a:off x="3983038" y="1968500"/>
            <a:ext cx="2786062" cy="1085850"/>
            <a:chOff x="2509" y="1240"/>
            <a:chExt cx="1755" cy="684"/>
          </a:xfrm>
        </p:grpSpPr>
        <p:sp>
          <p:nvSpPr>
            <p:cNvPr id="315387" name="Line 2043"/>
            <p:cNvSpPr>
              <a:spLocks noChangeShapeType="1"/>
            </p:cNvSpPr>
            <p:nvPr/>
          </p:nvSpPr>
          <p:spPr bwMode="auto">
            <a:xfrm>
              <a:off x="2509" y="1240"/>
              <a:ext cx="51" cy="5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5388" name="Line 2044"/>
            <p:cNvSpPr>
              <a:spLocks noChangeShapeType="1"/>
            </p:cNvSpPr>
            <p:nvPr/>
          </p:nvSpPr>
          <p:spPr bwMode="auto">
            <a:xfrm>
              <a:off x="2560" y="1291"/>
              <a:ext cx="0" cy="58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5389" name="Line 2045"/>
            <p:cNvSpPr>
              <a:spLocks noChangeShapeType="1"/>
            </p:cNvSpPr>
            <p:nvPr/>
          </p:nvSpPr>
          <p:spPr bwMode="auto">
            <a:xfrm flipV="1">
              <a:off x="2509" y="1873"/>
              <a:ext cx="51" cy="5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5390" name="Line 2046"/>
            <p:cNvSpPr>
              <a:spLocks noChangeShapeType="1"/>
            </p:cNvSpPr>
            <p:nvPr/>
          </p:nvSpPr>
          <p:spPr bwMode="auto">
            <a:xfrm>
              <a:off x="2560" y="1291"/>
              <a:ext cx="170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15391" name="Line 2047"/>
            <p:cNvSpPr>
              <a:spLocks noChangeShapeType="1"/>
            </p:cNvSpPr>
            <p:nvPr/>
          </p:nvSpPr>
          <p:spPr bwMode="auto">
            <a:xfrm>
              <a:off x="2560" y="1873"/>
              <a:ext cx="170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324608" name="Freeform 2048"/>
          <p:cNvSpPr>
            <a:spLocks/>
          </p:cNvSpPr>
          <p:nvPr/>
        </p:nvSpPr>
        <p:spPr bwMode="auto">
          <a:xfrm>
            <a:off x="7650163" y="2049463"/>
            <a:ext cx="915987" cy="923925"/>
          </a:xfrm>
          <a:custGeom>
            <a:avLst/>
            <a:gdLst>
              <a:gd name="T0" fmla="*/ 876 w 877"/>
              <a:gd name="T1" fmla="*/ 403 h 878"/>
              <a:gd name="T2" fmla="*/ 869 w 877"/>
              <a:gd name="T3" fmla="*/ 351 h 878"/>
              <a:gd name="T4" fmla="*/ 855 w 877"/>
              <a:gd name="T5" fmla="*/ 300 h 878"/>
              <a:gd name="T6" fmla="*/ 836 w 877"/>
              <a:gd name="T7" fmla="*/ 251 h 878"/>
              <a:gd name="T8" fmla="*/ 810 w 877"/>
              <a:gd name="T9" fmla="*/ 204 h 878"/>
              <a:gd name="T10" fmla="*/ 778 w 877"/>
              <a:gd name="T11" fmla="*/ 161 h 878"/>
              <a:gd name="T12" fmla="*/ 743 w 877"/>
              <a:gd name="T13" fmla="*/ 122 h 878"/>
              <a:gd name="T14" fmla="*/ 703 w 877"/>
              <a:gd name="T15" fmla="*/ 88 h 878"/>
              <a:gd name="T16" fmla="*/ 658 w 877"/>
              <a:gd name="T17" fmla="*/ 58 h 878"/>
              <a:gd name="T18" fmla="*/ 611 w 877"/>
              <a:gd name="T19" fmla="*/ 35 h 878"/>
              <a:gd name="T20" fmla="*/ 561 w 877"/>
              <a:gd name="T21" fmla="*/ 18 h 878"/>
              <a:gd name="T22" fmla="*/ 509 w 877"/>
              <a:gd name="T23" fmla="*/ 6 h 878"/>
              <a:gd name="T24" fmla="*/ 457 w 877"/>
              <a:gd name="T25" fmla="*/ 1 h 878"/>
              <a:gd name="T26" fmla="*/ 403 w 877"/>
              <a:gd name="T27" fmla="*/ 2 h 878"/>
              <a:gd name="T28" fmla="*/ 351 w 877"/>
              <a:gd name="T29" fmla="*/ 9 h 878"/>
              <a:gd name="T30" fmla="*/ 300 w 877"/>
              <a:gd name="T31" fmla="*/ 22 h 878"/>
              <a:gd name="T32" fmla="*/ 251 w 877"/>
              <a:gd name="T33" fmla="*/ 42 h 878"/>
              <a:gd name="T34" fmla="*/ 204 w 877"/>
              <a:gd name="T35" fmla="*/ 68 h 878"/>
              <a:gd name="T36" fmla="*/ 162 w 877"/>
              <a:gd name="T37" fmla="*/ 99 h 878"/>
              <a:gd name="T38" fmla="*/ 122 w 877"/>
              <a:gd name="T39" fmla="*/ 135 h 878"/>
              <a:gd name="T40" fmla="*/ 88 w 877"/>
              <a:gd name="T41" fmla="*/ 175 h 878"/>
              <a:gd name="T42" fmla="*/ 58 w 877"/>
              <a:gd name="T43" fmla="*/ 219 h 878"/>
              <a:gd name="T44" fmla="*/ 35 w 877"/>
              <a:gd name="T45" fmla="*/ 267 h 878"/>
              <a:gd name="T46" fmla="*/ 18 w 877"/>
              <a:gd name="T47" fmla="*/ 317 h 878"/>
              <a:gd name="T48" fmla="*/ 6 w 877"/>
              <a:gd name="T49" fmla="*/ 368 h 878"/>
              <a:gd name="T50" fmla="*/ 1 w 877"/>
              <a:gd name="T51" fmla="*/ 421 h 878"/>
              <a:gd name="T52" fmla="*/ 2 w 877"/>
              <a:gd name="T53" fmla="*/ 474 h 878"/>
              <a:gd name="T54" fmla="*/ 9 w 877"/>
              <a:gd name="T55" fmla="*/ 527 h 878"/>
              <a:gd name="T56" fmla="*/ 22 w 877"/>
              <a:gd name="T57" fmla="*/ 578 h 878"/>
              <a:gd name="T58" fmla="*/ 42 w 877"/>
              <a:gd name="T59" fmla="*/ 627 h 878"/>
              <a:gd name="T60" fmla="*/ 68 w 877"/>
              <a:gd name="T61" fmla="*/ 674 h 878"/>
              <a:gd name="T62" fmla="*/ 99 w 877"/>
              <a:gd name="T63" fmla="*/ 716 h 878"/>
              <a:gd name="T64" fmla="*/ 135 w 877"/>
              <a:gd name="T65" fmla="*/ 756 h 878"/>
              <a:gd name="T66" fmla="*/ 176 w 877"/>
              <a:gd name="T67" fmla="*/ 790 h 878"/>
              <a:gd name="T68" fmla="*/ 219 w 877"/>
              <a:gd name="T69" fmla="*/ 819 h 878"/>
              <a:gd name="T70" fmla="*/ 267 w 877"/>
              <a:gd name="T71" fmla="*/ 843 h 878"/>
              <a:gd name="T72" fmla="*/ 317 w 877"/>
              <a:gd name="T73" fmla="*/ 861 h 878"/>
              <a:gd name="T74" fmla="*/ 368 w 877"/>
              <a:gd name="T75" fmla="*/ 873 h 878"/>
              <a:gd name="T76" fmla="*/ 422 w 877"/>
              <a:gd name="T77" fmla="*/ 878 h 878"/>
              <a:gd name="T78" fmla="*/ 474 w 877"/>
              <a:gd name="T79" fmla="*/ 877 h 878"/>
              <a:gd name="T80" fmla="*/ 527 w 877"/>
              <a:gd name="T81" fmla="*/ 869 h 878"/>
              <a:gd name="T82" fmla="*/ 578 w 877"/>
              <a:gd name="T83" fmla="*/ 856 h 878"/>
              <a:gd name="T84" fmla="*/ 627 w 877"/>
              <a:gd name="T85" fmla="*/ 835 h 878"/>
              <a:gd name="T86" fmla="*/ 673 w 877"/>
              <a:gd name="T87" fmla="*/ 810 h 878"/>
              <a:gd name="T88" fmla="*/ 717 w 877"/>
              <a:gd name="T89" fmla="*/ 779 h 878"/>
              <a:gd name="T90" fmla="*/ 755 w 877"/>
              <a:gd name="T91" fmla="*/ 743 h 878"/>
              <a:gd name="T92" fmla="*/ 790 w 877"/>
              <a:gd name="T93" fmla="*/ 702 h 878"/>
              <a:gd name="T94" fmla="*/ 819 w 877"/>
              <a:gd name="T95" fmla="*/ 659 h 878"/>
              <a:gd name="T96" fmla="*/ 842 w 877"/>
              <a:gd name="T97" fmla="*/ 611 h 878"/>
              <a:gd name="T98" fmla="*/ 860 w 877"/>
              <a:gd name="T99" fmla="*/ 561 h 878"/>
              <a:gd name="T100" fmla="*/ 872 w 877"/>
              <a:gd name="T101" fmla="*/ 510 h 878"/>
              <a:gd name="T102" fmla="*/ 877 w 877"/>
              <a:gd name="T103" fmla="*/ 456 h 8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77" h="878">
                <a:moveTo>
                  <a:pt x="877" y="439"/>
                </a:moveTo>
                <a:lnTo>
                  <a:pt x="877" y="421"/>
                </a:lnTo>
                <a:lnTo>
                  <a:pt x="876" y="403"/>
                </a:lnTo>
                <a:lnTo>
                  <a:pt x="874" y="386"/>
                </a:lnTo>
                <a:lnTo>
                  <a:pt x="872" y="368"/>
                </a:lnTo>
                <a:lnTo>
                  <a:pt x="869" y="351"/>
                </a:lnTo>
                <a:lnTo>
                  <a:pt x="865" y="334"/>
                </a:lnTo>
                <a:lnTo>
                  <a:pt x="860" y="317"/>
                </a:lnTo>
                <a:lnTo>
                  <a:pt x="855" y="300"/>
                </a:lnTo>
                <a:lnTo>
                  <a:pt x="850" y="283"/>
                </a:lnTo>
                <a:lnTo>
                  <a:pt x="842" y="267"/>
                </a:lnTo>
                <a:lnTo>
                  <a:pt x="836" y="251"/>
                </a:lnTo>
                <a:lnTo>
                  <a:pt x="827" y="235"/>
                </a:lnTo>
                <a:lnTo>
                  <a:pt x="819" y="219"/>
                </a:lnTo>
                <a:lnTo>
                  <a:pt x="810" y="204"/>
                </a:lnTo>
                <a:lnTo>
                  <a:pt x="800" y="189"/>
                </a:lnTo>
                <a:lnTo>
                  <a:pt x="790" y="175"/>
                </a:lnTo>
                <a:lnTo>
                  <a:pt x="778" y="161"/>
                </a:lnTo>
                <a:lnTo>
                  <a:pt x="768" y="148"/>
                </a:lnTo>
                <a:lnTo>
                  <a:pt x="755" y="135"/>
                </a:lnTo>
                <a:lnTo>
                  <a:pt x="743" y="122"/>
                </a:lnTo>
                <a:lnTo>
                  <a:pt x="730" y="110"/>
                </a:lnTo>
                <a:lnTo>
                  <a:pt x="717" y="99"/>
                </a:lnTo>
                <a:lnTo>
                  <a:pt x="703" y="88"/>
                </a:lnTo>
                <a:lnTo>
                  <a:pt x="688" y="77"/>
                </a:lnTo>
                <a:lnTo>
                  <a:pt x="673" y="68"/>
                </a:lnTo>
                <a:lnTo>
                  <a:pt x="658" y="58"/>
                </a:lnTo>
                <a:lnTo>
                  <a:pt x="643" y="50"/>
                </a:lnTo>
                <a:lnTo>
                  <a:pt x="627" y="42"/>
                </a:lnTo>
                <a:lnTo>
                  <a:pt x="611" y="35"/>
                </a:lnTo>
                <a:lnTo>
                  <a:pt x="594" y="28"/>
                </a:lnTo>
                <a:lnTo>
                  <a:pt x="578" y="22"/>
                </a:lnTo>
                <a:lnTo>
                  <a:pt x="561" y="18"/>
                </a:lnTo>
                <a:lnTo>
                  <a:pt x="544" y="12"/>
                </a:lnTo>
                <a:lnTo>
                  <a:pt x="527" y="9"/>
                </a:lnTo>
                <a:lnTo>
                  <a:pt x="509" y="6"/>
                </a:lnTo>
                <a:lnTo>
                  <a:pt x="492" y="3"/>
                </a:lnTo>
                <a:lnTo>
                  <a:pt x="474" y="2"/>
                </a:lnTo>
                <a:lnTo>
                  <a:pt x="457" y="1"/>
                </a:lnTo>
                <a:lnTo>
                  <a:pt x="439" y="0"/>
                </a:lnTo>
                <a:lnTo>
                  <a:pt x="422" y="1"/>
                </a:lnTo>
                <a:lnTo>
                  <a:pt x="403" y="2"/>
                </a:lnTo>
                <a:lnTo>
                  <a:pt x="386" y="3"/>
                </a:lnTo>
                <a:lnTo>
                  <a:pt x="368" y="6"/>
                </a:lnTo>
                <a:lnTo>
                  <a:pt x="351" y="9"/>
                </a:lnTo>
                <a:lnTo>
                  <a:pt x="334" y="12"/>
                </a:lnTo>
                <a:lnTo>
                  <a:pt x="317" y="18"/>
                </a:lnTo>
                <a:lnTo>
                  <a:pt x="300" y="22"/>
                </a:lnTo>
                <a:lnTo>
                  <a:pt x="283" y="28"/>
                </a:lnTo>
                <a:lnTo>
                  <a:pt x="267" y="35"/>
                </a:lnTo>
                <a:lnTo>
                  <a:pt x="251" y="42"/>
                </a:lnTo>
                <a:lnTo>
                  <a:pt x="235" y="50"/>
                </a:lnTo>
                <a:lnTo>
                  <a:pt x="219" y="58"/>
                </a:lnTo>
                <a:lnTo>
                  <a:pt x="204" y="68"/>
                </a:lnTo>
                <a:lnTo>
                  <a:pt x="189" y="77"/>
                </a:lnTo>
                <a:lnTo>
                  <a:pt x="176" y="88"/>
                </a:lnTo>
                <a:lnTo>
                  <a:pt x="162" y="99"/>
                </a:lnTo>
                <a:lnTo>
                  <a:pt x="148" y="110"/>
                </a:lnTo>
                <a:lnTo>
                  <a:pt x="135" y="122"/>
                </a:lnTo>
                <a:lnTo>
                  <a:pt x="122" y="135"/>
                </a:lnTo>
                <a:lnTo>
                  <a:pt x="111" y="148"/>
                </a:lnTo>
                <a:lnTo>
                  <a:pt x="99" y="161"/>
                </a:lnTo>
                <a:lnTo>
                  <a:pt x="88" y="175"/>
                </a:lnTo>
                <a:lnTo>
                  <a:pt x="78" y="189"/>
                </a:lnTo>
                <a:lnTo>
                  <a:pt x="68" y="204"/>
                </a:lnTo>
                <a:lnTo>
                  <a:pt x="58" y="219"/>
                </a:lnTo>
                <a:lnTo>
                  <a:pt x="50" y="235"/>
                </a:lnTo>
                <a:lnTo>
                  <a:pt x="42" y="251"/>
                </a:lnTo>
                <a:lnTo>
                  <a:pt x="35" y="267"/>
                </a:lnTo>
                <a:lnTo>
                  <a:pt x="29" y="283"/>
                </a:lnTo>
                <a:lnTo>
                  <a:pt x="22" y="300"/>
                </a:lnTo>
                <a:lnTo>
                  <a:pt x="18" y="317"/>
                </a:lnTo>
                <a:lnTo>
                  <a:pt x="13" y="334"/>
                </a:lnTo>
                <a:lnTo>
                  <a:pt x="9" y="351"/>
                </a:lnTo>
                <a:lnTo>
                  <a:pt x="6" y="368"/>
                </a:lnTo>
                <a:lnTo>
                  <a:pt x="3" y="386"/>
                </a:lnTo>
                <a:lnTo>
                  <a:pt x="2" y="403"/>
                </a:lnTo>
                <a:lnTo>
                  <a:pt x="1" y="421"/>
                </a:lnTo>
                <a:lnTo>
                  <a:pt x="0" y="439"/>
                </a:lnTo>
                <a:lnTo>
                  <a:pt x="1" y="456"/>
                </a:lnTo>
                <a:lnTo>
                  <a:pt x="2" y="474"/>
                </a:lnTo>
                <a:lnTo>
                  <a:pt x="3" y="492"/>
                </a:lnTo>
                <a:lnTo>
                  <a:pt x="6" y="510"/>
                </a:lnTo>
                <a:lnTo>
                  <a:pt x="9" y="527"/>
                </a:lnTo>
                <a:lnTo>
                  <a:pt x="13" y="544"/>
                </a:lnTo>
                <a:lnTo>
                  <a:pt x="18" y="561"/>
                </a:lnTo>
                <a:lnTo>
                  <a:pt x="22" y="578"/>
                </a:lnTo>
                <a:lnTo>
                  <a:pt x="29" y="595"/>
                </a:lnTo>
                <a:lnTo>
                  <a:pt x="35" y="611"/>
                </a:lnTo>
                <a:lnTo>
                  <a:pt x="42" y="627"/>
                </a:lnTo>
                <a:lnTo>
                  <a:pt x="50" y="643"/>
                </a:lnTo>
                <a:lnTo>
                  <a:pt x="58" y="659"/>
                </a:lnTo>
                <a:lnTo>
                  <a:pt x="68" y="674"/>
                </a:lnTo>
                <a:lnTo>
                  <a:pt x="78" y="688"/>
                </a:lnTo>
                <a:lnTo>
                  <a:pt x="88" y="702"/>
                </a:lnTo>
                <a:lnTo>
                  <a:pt x="99" y="716"/>
                </a:lnTo>
                <a:lnTo>
                  <a:pt x="111" y="730"/>
                </a:lnTo>
                <a:lnTo>
                  <a:pt x="122" y="743"/>
                </a:lnTo>
                <a:lnTo>
                  <a:pt x="135" y="756"/>
                </a:lnTo>
                <a:lnTo>
                  <a:pt x="148" y="767"/>
                </a:lnTo>
                <a:lnTo>
                  <a:pt x="162" y="779"/>
                </a:lnTo>
                <a:lnTo>
                  <a:pt x="176" y="790"/>
                </a:lnTo>
                <a:lnTo>
                  <a:pt x="189" y="800"/>
                </a:lnTo>
                <a:lnTo>
                  <a:pt x="204" y="810"/>
                </a:lnTo>
                <a:lnTo>
                  <a:pt x="219" y="819"/>
                </a:lnTo>
                <a:lnTo>
                  <a:pt x="235" y="828"/>
                </a:lnTo>
                <a:lnTo>
                  <a:pt x="251" y="835"/>
                </a:lnTo>
                <a:lnTo>
                  <a:pt x="267" y="843"/>
                </a:lnTo>
                <a:lnTo>
                  <a:pt x="283" y="849"/>
                </a:lnTo>
                <a:lnTo>
                  <a:pt x="300" y="856"/>
                </a:lnTo>
                <a:lnTo>
                  <a:pt x="317" y="861"/>
                </a:lnTo>
                <a:lnTo>
                  <a:pt x="334" y="865"/>
                </a:lnTo>
                <a:lnTo>
                  <a:pt x="351" y="869"/>
                </a:lnTo>
                <a:lnTo>
                  <a:pt x="368" y="873"/>
                </a:lnTo>
                <a:lnTo>
                  <a:pt x="386" y="875"/>
                </a:lnTo>
                <a:lnTo>
                  <a:pt x="403" y="877"/>
                </a:lnTo>
                <a:lnTo>
                  <a:pt x="422" y="878"/>
                </a:lnTo>
                <a:lnTo>
                  <a:pt x="439" y="878"/>
                </a:lnTo>
                <a:lnTo>
                  <a:pt x="457" y="878"/>
                </a:lnTo>
                <a:lnTo>
                  <a:pt x="474" y="877"/>
                </a:lnTo>
                <a:lnTo>
                  <a:pt x="492" y="875"/>
                </a:lnTo>
                <a:lnTo>
                  <a:pt x="509" y="873"/>
                </a:lnTo>
                <a:lnTo>
                  <a:pt x="527" y="869"/>
                </a:lnTo>
                <a:lnTo>
                  <a:pt x="544" y="865"/>
                </a:lnTo>
                <a:lnTo>
                  <a:pt x="561" y="861"/>
                </a:lnTo>
                <a:lnTo>
                  <a:pt x="578" y="856"/>
                </a:lnTo>
                <a:lnTo>
                  <a:pt x="594" y="849"/>
                </a:lnTo>
                <a:lnTo>
                  <a:pt x="611" y="843"/>
                </a:lnTo>
                <a:lnTo>
                  <a:pt x="627" y="835"/>
                </a:lnTo>
                <a:lnTo>
                  <a:pt x="643" y="828"/>
                </a:lnTo>
                <a:lnTo>
                  <a:pt x="658" y="819"/>
                </a:lnTo>
                <a:lnTo>
                  <a:pt x="673" y="810"/>
                </a:lnTo>
                <a:lnTo>
                  <a:pt x="688" y="800"/>
                </a:lnTo>
                <a:lnTo>
                  <a:pt x="703" y="790"/>
                </a:lnTo>
                <a:lnTo>
                  <a:pt x="717" y="779"/>
                </a:lnTo>
                <a:lnTo>
                  <a:pt x="730" y="767"/>
                </a:lnTo>
                <a:lnTo>
                  <a:pt x="743" y="756"/>
                </a:lnTo>
                <a:lnTo>
                  <a:pt x="755" y="743"/>
                </a:lnTo>
                <a:lnTo>
                  <a:pt x="768" y="730"/>
                </a:lnTo>
                <a:lnTo>
                  <a:pt x="778" y="716"/>
                </a:lnTo>
                <a:lnTo>
                  <a:pt x="790" y="702"/>
                </a:lnTo>
                <a:lnTo>
                  <a:pt x="800" y="688"/>
                </a:lnTo>
                <a:lnTo>
                  <a:pt x="810" y="674"/>
                </a:lnTo>
                <a:lnTo>
                  <a:pt x="819" y="659"/>
                </a:lnTo>
                <a:lnTo>
                  <a:pt x="827" y="643"/>
                </a:lnTo>
                <a:lnTo>
                  <a:pt x="836" y="627"/>
                </a:lnTo>
                <a:lnTo>
                  <a:pt x="842" y="611"/>
                </a:lnTo>
                <a:lnTo>
                  <a:pt x="850" y="595"/>
                </a:lnTo>
                <a:lnTo>
                  <a:pt x="855" y="578"/>
                </a:lnTo>
                <a:lnTo>
                  <a:pt x="860" y="561"/>
                </a:lnTo>
                <a:lnTo>
                  <a:pt x="865" y="544"/>
                </a:lnTo>
                <a:lnTo>
                  <a:pt x="869" y="527"/>
                </a:lnTo>
                <a:lnTo>
                  <a:pt x="872" y="510"/>
                </a:lnTo>
                <a:lnTo>
                  <a:pt x="874" y="492"/>
                </a:lnTo>
                <a:lnTo>
                  <a:pt x="876" y="474"/>
                </a:lnTo>
                <a:lnTo>
                  <a:pt x="877" y="456"/>
                </a:lnTo>
                <a:lnTo>
                  <a:pt x="877" y="439"/>
                </a:lnTo>
                <a:close/>
              </a:path>
            </a:pathLst>
          </a:custGeom>
          <a:noFill/>
          <a:ln w="38100" cmpd="sng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  <p:grpSp>
        <p:nvGrpSpPr>
          <p:cNvPr id="324609" name="Group 2049"/>
          <p:cNvGrpSpPr>
            <a:grpSpLocks/>
          </p:cNvGrpSpPr>
          <p:nvPr/>
        </p:nvGrpSpPr>
        <p:grpSpPr bwMode="auto">
          <a:xfrm>
            <a:off x="3022600" y="2049463"/>
            <a:ext cx="5081588" cy="0"/>
            <a:chOff x="1904" y="1291"/>
            <a:chExt cx="3201" cy="0"/>
          </a:xfrm>
        </p:grpSpPr>
        <p:sp>
          <p:nvSpPr>
            <p:cNvPr id="324610" name="Line 2050"/>
            <p:cNvSpPr>
              <a:spLocks noChangeShapeType="1"/>
            </p:cNvSpPr>
            <p:nvPr/>
          </p:nvSpPr>
          <p:spPr bwMode="auto">
            <a:xfrm>
              <a:off x="1904" y="1291"/>
              <a:ext cx="2482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11" name="Line 2051"/>
            <p:cNvSpPr>
              <a:spLocks noChangeShapeType="1"/>
            </p:cNvSpPr>
            <p:nvPr/>
          </p:nvSpPr>
          <p:spPr bwMode="auto">
            <a:xfrm>
              <a:off x="4264" y="1291"/>
              <a:ext cx="841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324612" name="Line 2052"/>
          <p:cNvSpPr>
            <a:spLocks noChangeShapeType="1"/>
          </p:cNvSpPr>
          <p:nvPr/>
        </p:nvSpPr>
        <p:spPr bwMode="auto">
          <a:xfrm flipV="1">
            <a:off x="5441950" y="1938338"/>
            <a:ext cx="0" cy="1144587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  <p:grpSp>
        <p:nvGrpSpPr>
          <p:cNvPr id="324613" name="Group 2053"/>
          <p:cNvGrpSpPr>
            <a:grpSpLocks/>
          </p:cNvGrpSpPr>
          <p:nvPr/>
        </p:nvGrpSpPr>
        <p:grpSpPr bwMode="auto">
          <a:xfrm>
            <a:off x="1665288" y="1938338"/>
            <a:ext cx="6438900" cy="0"/>
            <a:chOff x="1049" y="1221"/>
            <a:chExt cx="4056" cy="0"/>
          </a:xfrm>
        </p:grpSpPr>
        <p:sp>
          <p:nvSpPr>
            <p:cNvPr id="324614" name="Line 2054"/>
            <p:cNvSpPr>
              <a:spLocks noChangeShapeType="1"/>
            </p:cNvSpPr>
            <p:nvPr/>
          </p:nvSpPr>
          <p:spPr bwMode="auto">
            <a:xfrm>
              <a:off x="1049" y="1221"/>
              <a:ext cx="2727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15" name="Line 2055"/>
            <p:cNvSpPr>
              <a:spLocks noChangeShapeType="1"/>
            </p:cNvSpPr>
            <p:nvPr/>
          </p:nvSpPr>
          <p:spPr bwMode="auto">
            <a:xfrm>
              <a:off x="3428" y="1221"/>
              <a:ext cx="1677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324616" name="Freeform 2056"/>
          <p:cNvSpPr>
            <a:spLocks/>
          </p:cNvSpPr>
          <p:nvPr/>
        </p:nvSpPr>
        <p:spPr bwMode="auto">
          <a:xfrm>
            <a:off x="7539038" y="1938338"/>
            <a:ext cx="1144587" cy="1144587"/>
          </a:xfrm>
          <a:custGeom>
            <a:avLst/>
            <a:gdLst>
              <a:gd name="T0" fmla="*/ 516 w 1091"/>
              <a:gd name="T1" fmla="*/ 1097 h 1098"/>
              <a:gd name="T2" fmla="*/ 575 w 1091"/>
              <a:gd name="T3" fmla="*/ 1097 h 1098"/>
              <a:gd name="T4" fmla="*/ 633 w 1091"/>
              <a:gd name="T5" fmla="*/ 1090 h 1098"/>
              <a:gd name="T6" fmla="*/ 691 w 1091"/>
              <a:gd name="T7" fmla="*/ 1077 h 1098"/>
              <a:gd name="T8" fmla="*/ 746 w 1091"/>
              <a:gd name="T9" fmla="*/ 1058 h 1098"/>
              <a:gd name="T10" fmla="*/ 799 w 1091"/>
              <a:gd name="T11" fmla="*/ 1034 h 1098"/>
              <a:gd name="T12" fmla="*/ 849 w 1091"/>
              <a:gd name="T13" fmla="*/ 1004 h 1098"/>
              <a:gd name="T14" fmla="*/ 896 w 1091"/>
              <a:gd name="T15" fmla="*/ 969 h 1098"/>
              <a:gd name="T16" fmla="*/ 939 w 1091"/>
              <a:gd name="T17" fmla="*/ 928 h 1098"/>
              <a:gd name="T18" fmla="*/ 977 w 1091"/>
              <a:gd name="T19" fmla="*/ 885 h 1098"/>
              <a:gd name="T20" fmla="*/ 1010 w 1091"/>
              <a:gd name="T21" fmla="*/ 836 h 1098"/>
              <a:gd name="T22" fmla="*/ 1038 w 1091"/>
              <a:gd name="T23" fmla="*/ 785 h 1098"/>
              <a:gd name="T24" fmla="*/ 1060 w 1091"/>
              <a:gd name="T25" fmla="*/ 730 h 1098"/>
              <a:gd name="T26" fmla="*/ 1077 w 1091"/>
              <a:gd name="T27" fmla="*/ 674 h 1098"/>
              <a:gd name="T28" fmla="*/ 1087 w 1091"/>
              <a:gd name="T29" fmla="*/ 616 h 1098"/>
              <a:gd name="T30" fmla="*/ 1091 w 1091"/>
              <a:gd name="T31" fmla="*/ 558 h 1098"/>
              <a:gd name="T32" fmla="*/ 1089 w 1091"/>
              <a:gd name="T33" fmla="*/ 499 h 1098"/>
              <a:gd name="T34" fmla="*/ 1080 w 1091"/>
              <a:gd name="T35" fmla="*/ 441 h 1098"/>
              <a:gd name="T36" fmla="*/ 1066 w 1091"/>
              <a:gd name="T37" fmla="*/ 384 h 1098"/>
              <a:gd name="T38" fmla="*/ 1045 w 1091"/>
              <a:gd name="T39" fmla="*/ 330 h 1098"/>
              <a:gd name="T40" fmla="*/ 1020 w 1091"/>
              <a:gd name="T41" fmla="*/ 277 h 1098"/>
              <a:gd name="T42" fmla="*/ 988 w 1091"/>
              <a:gd name="T43" fmla="*/ 228 h 1098"/>
              <a:gd name="T44" fmla="*/ 950 w 1091"/>
              <a:gd name="T45" fmla="*/ 182 h 1098"/>
              <a:gd name="T46" fmla="*/ 909 w 1091"/>
              <a:gd name="T47" fmla="*/ 141 h 1098"/>
              <a:gd name="T48" fmla="*/ 864 w 1091"/>
              <a:gd name="T49" fmla="*/ 104 h 1098"/>
              <a:gd name="T50" fmla="*/ 814 w 1091"/>
              <a:gd name="T51" fmla="*/ 72 h 1098"/>
              <a:gd name="T52" fmla="*/ 762 w 1091"/>
              <a:gd name="T53" fmla="*/ 46 h 1098"/>
              <a:gd name="T54" fmla="*/ 708 w 1091"/>
              <a:gd name="T55" fmla="*/ 26 h 1098"/>
              <a:gd name="T56" fmla="*/ 650 w 1091"/>
              <a:gd name="T57" fmla="*/ 11 h 1098"/>
              <a:gd name="T58" fmla="*/ 593 w 1091"/>
              <a:gd name="T59" fmla="*/ 2 h 1098"/>
              <a:gd name="T60" fmla="*/ 534 w 1091"/>
              <a:gd name="T61" fmla="*/ 0 h 1098"/>
              <a:gd name="T62" fmla="*/ 476 w 1091"/>
              <a:gd name="T63" fmla="*/ 4 h 1098"/>
              <a:gd name="T64" fmla="*/ 418 w 1091"/>
              <a:gd name="T65" fmla="*/ 15 h 1098"/>
              <a:gd name="T66" fmla="*/ 362 w 1091"/>
              <a:gd name="T67" fmla="*/ 31 h 1098"/>
              <a:gd name="T68" fmla="*/ 307 w 1091"/>
              <a:gd name="T69" fmla="*/ 53 h 1098"/>
              <a:gd name="T70" fmla="*/ 256 w 1091"/>
              <a:gd name="T71" fmla="*/ 81 h 1098"/>
              <a:gd name="T72" fmla="*/ 208 w 1091"/>
              <a:gd name="T73" fmla="*/ 115 h 1098"/>
              <a:gd name="T74" fmla="*/ 164 w 1091"/>
              <a:gd name="T75" fmla="*/ 153 h 1098"/>
              <a:gd name="T76" fmla="*/ 123 w 1091"/>
              <a:gd name="T77" fmla="*/ 196 h 1098"/>
              <a:gd name="T78" fmla="*/ 88 w 1091"/>
              <a:gd name="T79" fmla="*/ 243 h 1098"/>
              <a:gd name="T80" fmla="*/ 58 w 1091"/>
              <a:gd name="T81" fmla="*/ 293 h 1098"/>
              <a:gd name="T82" fmla="*/ 34 w 1091"/>
              <a:gd name="T83" fmla="*/ 346 h 1098"/>
              <a:gd name="T84" fmla="*/ 14 w 1091"/>
              <a:gd name="T85" fmla="*/ 401 h 1098"/>
              <a:gd name="T86" fmla="*/ 2 w 1091"/>
              <a:gd name="T87" fmla="*/ 459 h 10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091" h="1098">
                <a:moveTo>
                  <a:pt x="478" y="1093"/>
                </a:moveTo>
                <a:lnTo>
                  <a:pt x="497" y="1095"/>
                </a:lnTo>
                <a:lnTo>
                  <a:pt x="516" y="1097"/>
                </a:lnTo>
                <a:lnTo>
                  <a:pt x="535" y="1098"/>
                </a:lnTo>
                <a:lnTo>
                  <a:pt x="555" y="1098"/>
                </a:lnTo>
                <a:lnTo>
                  <a:pt x="575" y="1097"/>
                </a:lnTo>
                <a:lnTo>
                  <a:pt x="594" y="1095"/>
                </a:lnTo>
                <a:lnTo>
                  <a:pt x="614" y="1093"/>
                </a:lnTo>
                <a:lnTo>
                  <a:pt x="633" y="1090"/>
                </a:lnTo>
                <a:lnTo>
                  <a:pt x="652" y="1087"/>
                </a:lnTo>
                <a:lnTo>
                  <a:pt x="671" y="1083"/>
                </a:lnTo>
                <a:lnTo>
                  <a:pt x="691" y="1077"/>
                </a:lnTo>
                <a:lnTo>
                  <a:pt x="709" y="1072"/>
                </a:lnTo>
                <a:lnTo>
                  <a:pt x="728" y="1066"/>
                </a:lnTo>
                <a:lnTo>
                  <a:pt x="746" y="1058"/>
                </a:lnTo>
                <a:lnTo>
                  <a:pt x="764" y="1051"/>
                </a:lnTo>
                <a:lnTo>
                  <a:pt x="781" y="1043"/>
                </a:lnTo>
                <a:lnTo>
                  <a:pt x="799" y="1034"/>
                </a:lnTo>
                <a:lnTo>
                  <a:pt x="816" y="1025"/>
                </a:lnTo>
                <a:lnTo>
                  <a:pt x="832" y="1015"/>
                </a:lnTo>
                <a:lnTo>
                  <a:pt x="849" y="1004"/>
                </a:lnTo>
                <a:lnTo>
                  <a:pt x="865" y="993"/>
                </a:lnTo>
                <a:lnTo>
                  <a:pt x="881" y="982"/>
                </a:lnTo>
                <a:lnTo>
                  <a:pt x="896" y="969"/>
                </a:lnTo>
                <a:lnTo>
                  <a:pt x="911" y="956"/>
                </a:lnTo>
                <a:lnTo>
                  <a:pt x="925" y="942"/>
                </a:lnTo>
                <a:lnTo>
                  <a:pt x="939" y="928"/>
                </a:lnTo>
                <a:lnTo>
                  <a:pt x="951" y="915"/>
                </a:lnTo>
                <a:lnTo>
                  <a:pt x="964" y="900"/>
                </a:lnTo>
                <a:lnTo>
                  <a:pt x="977" y="885"/>
                </a:lnTo>
                <a:lnTo>
                  <a:pt x="989" y="869"/>
                </a:lnTo>
                <a:lnTo>
                  <a:pt x="999" y="853"/>
                </a:lnTo>
                <a:lnTo>
                  <a:pt x="1010" y="836"/>
                </a:lnTo>
                <a:lnTo>
                  <a:pt x="1020" y="819"/>
                </a:lnTo>
                <a:lnTo>
                  <a:pt x="1029" y="802"/>
                </a:lnTo>
                <a:lnTo>
                  <a:pt x="1038" y="785"/>
                </a:lnTo>
                <a:lnTo>
                  <a:pt x="1046" y="767"/>
                </a:lnTo>
                <a:lnTo>
                  <a:pt x="1054" y="748"/>
                </a:lnTo>
                <a:lnTo>
                  <a:pt x="1060" y="730"/>
                </a:lnTo>
                <a:lnTo>
                  <a:pt x="1066" y="712"/>
                </a:lnTo>
                <a:lnTo>
                  <a:pt x="1072" y="693"/>
                </a:lnTo>
                <a:lnTo>
                  <a:pt x="1077" y="674"/>
                </a:lnTo>
                <a:lnTo>
                  <a:pt x="1081" y="655"/>
                </a:lnTo>
                <a:lnTo>
                  <a:pt x="1085" y="636"/>
                </a:lnTo>
                <a:lnTo>
                  <a:pt x="1087" y="616"/>
                </a:lnTo>
                <a:lnTo>
                  <a:pt x="1089" y="597"/>
                </a:lnTo>
                <a:lnTo>
                  <a:pt x="1091" y="577"/>
                </a:lnTo>
                <a:lnTo>
                  <a:pt x="1091" y="558"/>
                </a:lnTo>
                <a:lnTo>
                  <a:pt x="1091" y="539"/>
                </a:lnTo>
                <a:lnTo>
                  <a:pt x="1091" y="518"/>
                </a:lnTo>
                <a:lnTo>
                  <a:pt x="1089" y="499"/>
                </a:lnTo>
                <a:lnTo>
                  <a:pt x="1087" y="480"/>
                </a:lnTo>
                <a:lnTo>
                  <a:pt x="1085" y="461"/>
                </a:lnTo>
                <a:lnTo>
                  <a:pt x="1080" y="441"/>
                </a:lnTo>
                <a:lnTo>
                  <a:pt x="1076" y="423"/>
                </a:lnTo>
                <a:lnTo>
                  <a:pt x="1072" y="403"/>
                </a:lnTo>
                <a:lnTo>
                  <a:pt x="1066" y="384"/>
                </a:lnTo>
                <a:lnTo>
                  <a:pt x="1060" y="366"/>
                </a:lnTo>
                <a:lnTo>
                  <a:pt x="1053" y="347"/>
                </a:lnTo>
                <a:lnTo>
                  <a:pt x="1045" y="330"/>
                </a:lnTo>
                <a:lnTo>
                  <a:pt x="1038" y="312"/>
                </a:lnTo>
                <a:lnTo>
                  <a:pt x="1029" y="294"/>
                </a:lnTo>
                <a:lnTo>
                  <a:pt x="1020" y="277"/>
                </a:lnTo>
                <a:lnTo>
                  <a:pt x="1009" y="261"/>
                </a:lnTo>
                <a:lnTo>
                  <a:pt x="998" y="244"/>
                </a:lnTo>
                <a:lnTo>
                  <a:pt x="988" y="228"/>
                </a:lnTo>
                <a:lnTo>
                  <a:pt x="976" y="212"/>
                </a:lnTo>
                <a:lnTo>
                  <a:pt x="963" y="197"/>
                </a:lnTo>
                <a:lnTo>
                  <a:pt x="950" y="182"/>
                </a:lnTo>
                <a:lnTo>
                  <a:pt x="938" y="168"/>
                </a:lnTo>
                <a:lnTo>
                  <a:pt x="924" y="154"/>
                </a:lnTo>
                <a:lnTo>
                  <a:pt x="909" y="141"/>
                </a:lnTo>
                <a:lnTo>
                  <a:pt x="895" y="128"/>
                </a:lnTo>
                <a:lnTo>
                  <a:pt x="879" y="116"/>
                </a:lnTo>
                <a:lnTo>
                  <a:pt x="864" y="104"/>
                </a:lnTo>
                <a:lnTo>
                  <a:pt x="848" y="93"/>
                </a:lnTo>
                <a:lnTo>
                  <a:pt x="831" y="82"/>
                </a:lnTo>
                <a:lnTo>
                  <a:pt x="814" y="72"/>
                </a:lnTo>
                <a:lnTo>
                  <a:pt x="797" y="63"/>
                </a:lnTo>
                <a:lnTo>
                  <a:pt x="780" y="54"/>
                </a:lnTo>
                <a:lnTo>
                  <a:pt x="762" y="46"/>
                </a:lnTo>
                <a:lnTo>
                  <a:pt x="744" y="38"/>
                </a:lnTo>
                <a:lnTo>
                  <a:pt x="726" y="32"/>
                </a:lnTo>
                <a:lnTo>
                  <a:pt x="708" y="26"/>
                </a:lnTo>
                <a:lnTo>
                  <a:pt x="688" y="20"/>
                </a:lnTo>
                <a:lnTo>
                  <a:pt x="669" y="15"/>
                </a:lnTo>
                <a:lnTo>
                  <a:pt x="650" y="11"/>
                </a:lnTo>
                <a:lnTo>
                  <a:pt x="631" y="7"/>
                </a:lnTo>
                <a:lnTo>
                  <a:pt x="612" y="4"/>
                </a:lnTo>
                <a:lnTo>
                  <a:pt x="593" y="2"/>
                </a:lnTo>
                <a:lnTo>
                  <a:pt x="573" y="1"/>
                </a:lnTo>
                <a:lnTo>
                  <a:pt x="553" y="0"/>
                </a:lnTo>
                <a:lnTo>
                  <a:pt x="534" y="0"/>
                </a:lnTo>
                <a:lnTo>
                  <a:pt x="515" y="1"/>
                </a:lnTo>
                <a:lnTo>
                  <a:pt x="495" y="2"/>
                </a:lnTo>
                <a:lnTo>
                  <a:pt x="476" y="4"/>
                </a:lnTo>
                <a:lnTo>
                  <a:pt x="456" y="7"/>
                </a:lnTo>
                <a:lnTo>
                  <a:pt x="437" y="11"/>
                </a:lnTo>
                <a:lnTo>
                  <a:pt x="418" y="15"/>
                </a:lnTo>
                <a:lnTo>
                  <a:pt x="399" y="19"/>
                </a:lnTo>
                <a:lnTo>
                  <a:pt x="380" y="24"/>
                </a:lnTo>
                <a:lnTo>
                  <a:pt x="362" y="31"/>
                </a:lnTo>
                <a:lnTo>
                  <a:pt x="343" y="38"/>
                </a:lnTo>
                <a:lnTo>
                  <a:pt x="325" y="46"/>
                </a:lnTo>
                <a:lnTo>
                  <a:pt x="307" y="53"/>
                </a:lnTo>
                <a:lnTo>
                  <a:pt x="290" y="62"/>
                </a:lnTo>
                <a:lnTo>
                  <a:pt x="273" y="71"/>
                </a:lnTo>
                <a:lnTo>
                  <a:pt x="256" y="81"/>
                </a:lnTo>
                <a:lnTo>
                  <a:pt x="239" y="92"/>
                </a:lnTo>
                <a:lnTo>
                  <a:pt x="223" y="103"/>
                </a:lnTo>
                <a:lnTo>
                  <a:pt x="208" y="115"/>
                </a:lnTo>
                <a:lnTo>
                  <a:pt x="192" y="127"/>
                </a:lnTo>
                <a:lnTo>
                  <a:pt x="177" y="139"/>
                </a:lnTo>
                <a:lnTo>
                  <a:pt x="164" y="153"/>
                </a:lnTo>
                <a:lnTo>
                  <a:pt x="150" y="167"/>
                </a:lnTo>
                <a:lnTo>
                  <a:pt x="136" y="181"/>
                </a:lnTo>
                <a:lnTo>
                  <a:pt x="123" y="196"/>
                </a:lnTo>
                <a:lnTo>
                  <a:pt x="111" y="211"/>
                </a:lnTo>
                <a:lnTo>
                  <a:pt x="100" y="227"/>
                </a:lnTo>
                <a:lnTo>
                  <a:pt x="88" y="243"/>
                </a:lnTo>
                <a:lnTo>
                  <a:pt x="77" y="259"/>
                </a:lnTo>
                <a:lnTo>
                  <a:pt x="68" y="276"/>
                </a:lnTo>
                <a:lnTo>
                  <a:pt x="58" y="293"/>
                </a:lnTo>
                <a:lnTo>
                  <a:pt x="50" y="310"/>
                </a:lnTo>
                <a:lnTo>
                  <a:pt x="41" y="328"/>
                </a:lnTo>
                <a:lnTo>
                  <a:pt x="34" y="346"/>
                </a:lnTo>
                <a:lnTo>
                  <a:pt x="26" y="364"/>
                </a:lnTo>
                <a:lnTo>
                  <a:pt x="20" y="383"/>
                </a:lnTo>
                <a:lnTo>
                  <a:pt x="14" y="401"/>
                </a:lnTo>
                <a:lnTo>
                  <a:pt x="10" y="421"/>
                </a:lnTo>
                <a:lnTo>
                  <a:pt x="6" y="440"/>
                </a:lnTo>
                <a:lnTo>
                  <a:pt x="2" y="459"/>
                </a:lnTo>
                <a:lnTo>
                  <a:pt x="0" y="478"/>
                </a:lnTo>
              </a:path>
            </a:pathLst>
          </a:custGeom>
          <a:noFill/>
          <a:ln w="190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  <p:grpSp>
        <p:nvGrpSpPr>
          <p:cNvPr id="324617" name="Group 2057"/>
          <p:cNvGrpSpPr>
            <a:grpSpLocks/>
          </p:cNvGrpSpPr>
          <p:nvPr/>
        </p:nvGrpSpPr>
        <p:grpSpPr bwMode="auto">
          <a:xfrm>
            <a:off x="3983038" y="1938338"/>
            <a:ext cx="1458912" cy="1144587"/>
            <a:chOff x="2509" y="1221"/>
            <a:chExt cx="919" cy="721"/>
          </a:xfrm>
        </p:grpSpPr>
        <p:sp>
          <p:nvSpPr>
            <p:cNvPr id="324618" name="Line 2058"/>
            <p:cNvSpPr>
              <a:spLocks noChangeShapeType="1"/>
            </p:cNvSpPr>
            <p:nvPr/>
          </p:nvSpPr>
          <p:spPr bwMode="auto">
            <a:xfrm flipH="1">
              <a:off x="2509" y="1221"/>
              <a:ext cx="91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19" name="Line 2059"/>
            <p:cNvSpPr>
              <a:spLocks noChangeShapeType="1"/>
            </p:cNvSpPr>
            <p:nvPr/>
          </p:nvSpPr>
          <p:spPr bwMode="auto">
            <a:xfrm flipH="1">
              <a:off x="2509" y="1942"/>
              <a:ext cx="91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24620" name="Group 2060"/>
          <p:cNvGrpSpPr>
            <a:grpSpLocks/>
          </p:cNvGrpSpPr>
          <p:nvPr/>
        </p:nvGrpSpPr>
        <p:grpSpPr bwMode="auto">
          <a:xfrm>
            <a:off x="6894513" y="3009900"/>
            <a:ext cx="1590675" cy="798513"/>
            <a:chOff x="4343" y="1896"/>
            <a:chExt cx="1002" cy="503"/>
          </a:xfrm>
        </p:grpSpPr>
        <p:sp>
          <p:nvSpPr>
            <p:cNvPr id="324621" name="Line 2061"/>
            <p:cNvSpPr>
              <a:spLocks noChangeShapeType="1"/>
            </p:cNvSpPr>
            <p:nvPr/>
          </p:nvSpPr>
          <p:spPr bwMode="auto">
            <a:xfrm>
              <a:off x="5290" y="1896"/>
              <a:ext cx="55" cy="50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22" name="Line 2062"/>
            <p:cNvSpPr>
              <a:spLocks noChangeShapeType="1"/>
            </p:cNvSpPr>
            <p:nvPr/>
          </p:nvSpPr>
          <p:spPr bwMode="auto">
            <a:xfrm flipH="1">
              <a:off x="4371" y="2288"/>
              <a:ext cx="83" cy="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23" name="Line 2063"/>
            <p:cNvSpPr>
              <a:spLocks noChangeShapeType="1"/>
            </p:cNvSpPr>
            <p:nvPr/>
          </p:nvSpPr>
          <p:spPr bwMode="auto">
            <a:xfrm flipH="1">
              <a:off x="4408" y="2233"/>
              <a:ext cx="4" cy="6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24" name="Freeform 2064"/>
            <p:cNvSpPr>
              <a:spLocks/>
            </p:cNvSpPr>
            <p:nvPr/>
          </p:nvSpPr>
          <p:spPr bwMode="auto">
            <a:xfrm>
              <a:off x="4412" y="2293"/>
              <a:ext cx="51" cy="83"/>
            </a:xfrm>
            <a:custGeom>
              <a:avLst/>
              <a:gdLst>
                <a:gd name="T0" fmla="*/ 0 w 77"/>
                <a:gd name="T1" fmla="*/ 0 h 128"/>
                <a:gd name="T2" fmla="*/ 46 w 77"/>
                <a:gd name="T3" fmla="*/ 128 h 128"/>
                <a:gd name="T4" fmla="*/ 77 w 77"/>
                <a:gd name="T5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7" h="128">
                  <a:moveTo>
                    <a:pt x="0" y="0"/>
                  </a:moveTo>
                  <a:lnTo>
                    <a:pt x="46" y="128"/>
                  </a:lnTo>
                  <a:lnTo>
                    <a:pt x="77" y="12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25" name="Freeform 2065"/>
            <p:cNvSpPr>
              <a:spLocks/>
            </p:cNvSpPr>
            <p:nvPr/>
          </p:nvSpPr>
          <p:spPr bwMode="auto">
            <a:xfrm>
              <a:off x="4366" y="2293"/>
              <a:ext cx="42" cy="93"/>
            </a:xfrm>
            <a:custGeom>
              <a:avLst/>
              <a:gdLst>
                <a:gd name="T0" fmla="*/ 64 w 64"/>
                <a:gd name="T1" fmla="*/ 0 h 137"/>
                <a:gd name="T2" fmla="*/ 54 w 64"/>
                <a:gd name="T3" fmla="*/ 46 h 137"/>
                <a:gd name="T4" fmla="*/ 33 w 64"/>
                <a:gd name="T5" fmla="*/ 97 h 137"/>
                <a:gd name="T6" fmla="*/ 0 w 64"/>
                <a:gd name="T7" fmla="*/ 13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4" h="137">
                  <a:moveTo>
                    <a:pt x="64" y="0"/>
                  </a:moveTo>
                  <a:lnTo>
                    <a:pt x="54" y="46"/>
                  </a:lnTo>
                  <a:lnTo>
                    <a:pt x="33" y="97"/>
                  </a:lnTo>
                  <a:lnTo>
                    <a:pt x="0" y="13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26" name="Line 2066"/>
            <p:cNvSpPr>
              <a:spLocks noChangeShapeType="1"/>
            </p:cNvSpPr>
            <p:nvPr/>
          </p:nvSpPr>
          <p:spPr bwMode="auto">
            <a:xfrm flipV="1">
              <a:off x="4477" y="2238"/>
              <a:ext cx="28" cy="5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27" name="Freeform 2067"/>
            <p:cNvSpPr>
              <a:spLocks/>
            </p:cNvSpPr>
            <p:nvPr/>
          </p:nvSpPr>
          <p:spPr bwMode="auto">
            <a:xfrm>
              <a:off x="4477" y="2298"/>
              <a:ext cx="23" cy="83"/>
            </a:xfrm>
            <a:custGeom>
              <a:avLst/>
              <a:gdLst>
                <a:gd name="T0" fmla="*/ 0 w 29"/>
                <a:gd name="T1" fmla="*/ 44 h 125"/>
                <a:gd name="T2" fmla="*/ 29 w 29"/>
                <a:gd name="T3" fmla="*/ 0 h 125"/>
                <a:gd name="T4" fmla="*/ 29 w 29"/>
                <a:gd name="T5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" h="125">
                  <a:moveTo>
                    <a:pt x="0" y="44"/>
                  </a:moveTo>
                  <a:lnTo>
                    <a:pt x="29" y="0"/>
                  </a:lnTo>
                  <a:lnTo>
                    <a:pt x="29" y="12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28" name="Line 2068"/>
            <p:cNvSpPr>
              <a:spLocks noChangeShapeType="1"/>
            </p:cNvSpPr>
            <p:nvPr/>
          </p:nvSpPr>
          <p:spPr bwMode="auto">
            <a:xfrm flipV="1">
              <a:off x="4500" y="2275"/>
              <a:ext cx="9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29" name="Freeform 2069"/>
            <p:cNvSpPr>
              <a:spLocks/>
            </p:cNvSpPr>
            <p:nvPr/>
          </p:nvSpPr>
          <p:spPr bwMode="auto">
            <a:xfrm>
              <a:off x="4509" y="2238"/>
              <a:ext cx="46" cy="64"/>
            </a:xfrm>
            <a:custGeom>
              <a:avLst/>
              <a:gdLst>
                <a:gd name="T0" fmla="*/ 69 w 69"/>
                <a:gd name="T1" fmla="*/ 0 h 96"/>
                <a:gd name="T2" fmla="*/ 43 w 69"/>
                <a:gd name="T3" fmla="*/ 53 h 96"/>
                <a:gd name="T4" fmla="*/ 0 w 69"/>
                <a:gd name="T5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9" h="96">
                  <a:moveTo>
                    <a:pt x="69" y="0"/>
                  </a:moveTo>
                  <a:lnTo>
                    <a:pt x="43" y="53"/>
                  </a:lnTo>
                  <a:lnTo>
                    <a:pt x="0" y="9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30" name="Line 2070"/>
            <p:cNvSpPr>
              <a:spLocks noChangeShapeType="1"/>
            </p:cNvSpPr>
            <p:nvPr/>
          </p:nvSpPr>
          <p:spPr bwMode="auto">
            <a:xfrm flipV="1">
              <a:off x="4518" y="2247"/>
              <a:ext cx="33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31" name="Line 2071"/>
            <p:cNvSpPr>
              <a:spLocks noChangeShapeType="1"/>
            </p:cNvSpPr>
            <p:nvPr/>
          </p:nvSpPr>
          <p:spPr bwMode="auto">
            <a:xfrm flipH="1" flipV="1">
              <a:off x="4537" y="2275"/>
              <a:ext cx="28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32" name="Line 2072"/>
            <p:cNvSpPr>
              <a:spLocks noChangeShapeType="1"/>
            </p:cNvSpPr>
            <p:nvPr/>
          </p:nvSpPr>
          <p:spPr bwMode="auto">
            <a:xfrm flipV="1">
              <a:off x="4518" y="2307"/>
              <a:ext cx="42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33" name="Line 2073"/>
            <p:cNvSpPr>
              <a:spLocks noChangeShapeType="1"/>
            </p:cNvSpPr>
            <p:nvPr/>
          </p:nvSpPr>
          <p:spPr bwMode="auto">
            <a:xfrm flipH="1">
              <a:off x="4509" y="2353"/>
              <a:ext cx="65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34" name="Line 2074"/>
            <p:cNvSpPr>
              <a:spLocks noChangeShapeType="1"/>
            </p:cNvSpPr>
            <p:nvPr/>
          </p:nvSpPr>
          <p:spPr bwMode="auto">
            <a:xfrm flipV="1">
              <a:off x="4537" y="2312"/>
              <a:ext cx="0" cy="4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35" name="Line 2075"/>
            <p:cNvSpPr>
              <a:spLocks noChangeShapeType="1"/>
            </p:cNvSpPr>
            <p:nvPr/>
          </p:nvSpPr>
          <p:spPr bwMode="auto">
            <a:xfrm>
              <a:off x="4602" y="2242"/>
              <a:ext cx="0" cy="13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36" name="Line 2076"/>
            <p:cNvSpPr>
              <a:spLocks noChangeShapeType="1"/>
            </p:cNvSpPr>
            <p:nvPr/>
          </p:nvSpPr>
          <p:spPr bwMode="auto">
            <a:xfrm flipV="1">
              <a:off x="4602" y="2252"/>
              <a:ext cx="69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37" name="Line 2077"/>
            <p:cNvSpPr>
              <a:spLocks noChangeShapeType="1"/>
            </p:cNvSpPr>
            <p:nvPr/>
          </p:nvSpPr>
          <p:spPr bwMode="auto">
            <a:xfrm flipH="1">
              <a:off x="4671" y="2242"/>
              <a:ext cx="0" cy="13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38" name="Freeform 2078"/>
            <p:cNvSpPr>
              <a:spLocks/>
            </p:cNvSpPr>
            <p:nvPr/>
          </p:nvSpPr>
          <p:spPr bwMode="auto">
            <a:xfrm>
              <a:off x="4602" y="2372"/>
              <a:ext cx="69" cy="4"/>
            </a:xfrm>
            <a:custGeom>
              <a:avLst/>
              <a:gdLst>
                <a:gd name="T0" fmla="*/ 0 w 104"/>
                <a:gd name="T1" fmla="*/ 5 h 13"/>
                <a:gd name="T2" fmla="*/ 99 w 104"/>
                <a:gd name="T3" fmla="*/ 0 h 13"/>
                <a:gd name="T4" fmla="*/ 104 w 104"/>
                <a:gd name="T5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4" h="13">
                  <a:moveTo>
                    <a:pt x="0" y="5"/>
                  </a:moveTo>
                  <a:lnTo>
                    <a:pt x="99" y="0"/>
                  </a:lnTo>
                  <a:lnTo>
                    <a:pt x="104" y="1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39" name="Line 2079"/>
            <p:cNvSpPr>
              <a:spLocks noChangeShapeType="1"/>
            </p:cNvSpPr>
            <p:nvPr/>
          </p:nvSpPr>
          <p:spPr bwMode="auto">
            <a:xfrm>
              <a:off x="4620" y="2265"/>
              <a:ext cx="0" cy="3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40" name="Line 2080"/>
            <p:cNvSpPr>
              <a:spLocks noChangeShapeType="1"/>
            </p:cNvSpPr>
            <p:nvPr/>
          </p:nvSpPr>
          <p:spPr bwMode="auto">
            <a:xfrm flipV="1">
              <a:off x="4620" y="2265"/>
              <a:ext cx="32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41" name="Line 2081"/>
            <p:cNvSpPr>
              <a:spLocks noChangeShapeType="1"/>
            </p:cNvSpPr>
            <p:nvPr/>
          </p:nvSpPr>
          <p:spPr bwMode="auto">
            <a:xfrm flipH="1">
              <a:off x="4652" y="2261"/>
              <a:ext cx="0" cy="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42" name="Line 2082"/>
            <p:cNvSpPr>
              <a:spLocks noChangeShapeType="1"/>
            </p:cNvSpPr>
            <p:nvPr/>
          </p:nvSpPr>
          <p:spPr bwMode="auto">
            <a:xfrm flipV="1">
              <a:off x="4620" y="2288"/>
              <a:ext cx="32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43" name="Line 2083"/>
            <p:cNvSpPr>
              <a:spLocks noChangeShapeType="1"/>
            </p:cNvSpPr>
            <p:nvPr/>
          </p:nvSpPr>
          <p:spPr bwMode="auto">
            <a:xfrm>
              <a:off x="4615" y="2298"/>
              <a:ext cx="0" cy="4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44" name="Line 2084"/>
            <p:cNvSpPr>
              <a:spLocks noChangeShapeType="1"/>
            </p:cNvSpPr>
            <p:nvPr/>
          </p:nvSpPr>
          <p:spPr bwMode="auto">
            <a:xfrm flipV="1">
              <a:off x="4615" y="2302"/>
              <a:ext cx="37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45" name="Line 2085"/>
            <p:cNvSpPr>
              <a:spLocks noChangeShapeType="1"/>
            </p:cNvSpPr>
            <p:nvPr/>
          </p:nvSpPr>
          <p:spPr bwMode="auto">
            <a:xfrm flipH="1">
              <a:off x="4652" y="2298"/>
              <a:ext cx="0" cy="4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46" name="Freeform 2086"/>
            <p:cNvSpPr>
              <a:spLocks/>
            </p:cNvSpPr>
            <p:nvPr/>
          </p:nvSpPr>
          <p:spPr bwMode="auto">
            <a:xfrm>
              <a:off x="4611" y="2339"/>
              <a:ext cx="23" cy="28"/>
            </a:xfrm>
            <a:custGeom>
              <a:avLst/>
              <a:gdLst>
                <a:gd name="T0" fmla="*/ 33 w 33"/>
                <a:gd name="T1" fmla="*/ 0 h 46"/>
                <a:gd name="T2" fmla="*/ 23 w 33"/>
                <a:gd name="T3" fmla="*/ 23 h 46"/>
                <a:gd name="T4" fmla="*/ 0 w 33"/>
                <a:gd name="T5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" h="46">
                  <a:moveTo>
                    <a:pt x="33" y="0"/>
                  </a:moveTo>
                  <a:lnTo>
                    <a:pt x="23" y="23"/>
                  </a:lnTo>
                  <a:lnTo>
                    <a:pt x="0" y="4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47" name="Line 2087"/>
            <p:cNvSpPr>
              <a:spLocks noChangeShapeType="1"/>
            </p:cNvSpPr>
            <p:nvPr/>
          </p:nvSpPr>
          <p:spPr bwMode="auto">
            <a:xfrm>
              <a:off x="4639" y="2339"/>
              <a:ext cx="18" cy="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48" name="Line 2088"/>
            <p:cNvSpPr>
              <a:spLocks noChangeShapeType="1"/>
            </p:cNvSpPr>
            <p:nvPr/>
          </p:nvSpPr>
          <p:spPr bwMode="auto">
            <a:xfrm flipH="1">
              <a:off x="4634" y="2316"/>
              <a:ext cx="0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49" name="Line 2089"/>
            <p:cNvSpPr>
              <a:spLocks noChangeShapeType="1"/>
            </p:cNvSpPr>
            <p:nvPr/>
          </p:nvSpPr>
          <p:spPr bwMode="auto">
            <a:xfrm flipH="1">
              <a:off x="4708" y="2247"/>
              <a:ext cx="18" cy="5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50" name="Line 2090"/>
            <p:cNvSpPr>
              <a:spLocks noChangeShapeType="1"/>
            </p:cNvSpPr>
            <p:nvPr/>
          </p:nvSpPr>
          <p:spPr bwMode="auto">
            <a:xfrm flipV="1">
              <a:off x="4703" y="2293"/>
              <a:ext cx="28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51" name="Line 2091"/>
            <p:cNvSpPr>
              <a:spLocks noChangeShapeType="1"/>
            </p:cNvSpPr>
            <p:nvPr/>
          </p:nvSpPr>
          <p:spPr bwMode="auto">
            <a:xfrm flipH="1">
              <a:off x="4712" y="2275"/>
              <a:ext cx="28" cy="5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52" name="Line 2092"/>
            <p:cNvSpPr>
              <a:spLocks noChangeShapeType="1"/>
            </p:cNvSpPr>
            <p:nvPr/>
          </p:nvSpPr>
          <p:spPr bwMode="auto">
            <a:xfrm flipV="1">
              <a:off x="4712" y="2321"/>
              <a:ext cx="28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53" name="Line 2093"/>
            <p:cNvSpPr>
              <a:spLocks noChangeShapeType="1"/>
            </p:cNvSpPr>
            <p:nvPr/>
          </p:nvSpPr>
          <p:spPr bwMode="auto">
            <a:xfrm flipV="1">
              <a:off x="4703" y="2349"/>
              <a:ext cx="42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54" name="Freeform 2094"/>
            <p:cNvSpPr>
              <a:spLocks/>
            </p:cNvSpPr>
            <p:nvPr/>
          </p:nvSpPr>
          <p:spPr bwMode="auto">
            <a:xfrm>
              <a:off x="4740" y="2238"/>
              <a:ext cx="19" cy="78"/>
            </a:xfrm>
            <a:custGeom>
              <a:avLst/>
              <a:gdLst>
                <a:gd name="T0" fmla="*/ 23 w 23"/>
                <a:gd name="T1" fmla="*/ 0 h 119"/>
                <a:gd name="T2" fmla="*/ 18 w 23"/>
                <a:gd name="T3" fmla="*/ 51 h 119"/>
                <a:gd name="T4" fmla="*/ 0 w 23"/>
                <a:gd name="T5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119">
                  <a:moveTo>
                    <a:pt x="23" y="0"/>
                  </a:moveTo>
                  <a:lnTo>
                    <a:pt x="18" y="51"/>
                  </a:lnTo>
                  <a:lnTo>
                    <a:pt x="0" y="11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55" name="Line 2095"/>
            <p:cNvSpPr>
              <a:spLocks noChangeShapeType="1"/>
            </p:cNvSpPr>
            <p:nvPr/>
          </p:nvSpPr>
          <p:spPr bwMode="auto">
            <a:xfrm flipV="1">
              <a:off x="4749" y="2284"/>
              <a:ext cx="33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56" name="Freeform 2096"/>
            <p:cNvSpPr>
              <a:spLocks/>
            </p:cNvSpPr>
            <p:nvPr/>
          </p:nvSpPr>
          <p:spPr bwMode="auto">
            <a:xfrm>
              <a:off x="4759" y="2279"/>
              <a:ext cx="27" cy="107"/>
            </a:xfrm>
            <a:custGeom>
              <a:avLst/>
              <a:gdLst>
                <a:gd name="T0" fmla="*/ 38 w 38"/>
                <a:gd name="T1" fmla="*/ 0 h 163"/>
                <a:gd name="T2" fmla="*/ 30 w 38"/>
                <a:gd name="T3" fmla="*/ 125 h 163"/>
                <a:gd name="T4" fmla="*/ 25 w 38"/>
                <a:gd name="T5" fmla="*/ 163 h 163"/>
                <a:gd name="T6" fmla="*/ 0 w 38"/>
                <a:gd name="T7" fmla="*/ 122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163">
                  <a:moveTo>
                    <a:pt x="38" y="0"/>
                  </a:moveTo>
                  <a:lnTo>
                    <a:pt x="30" y="125"/>
                  </a:lnTo>
                  <a:lnTo>
                    <a:pt x="25" y="163"/>
                  </a:lnTo>
                  <a:lnTo>
                    <a:pt x="0" y="12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57" name="Line 2097"/>
            <p:cNvSpPr>
              <a:spLocks noChangeShapeType="1"/>
            </p:cNvSpPr>
            <p:nvPr/>
          </p:nvSpPr>
          <p:spPr bwMode="auto">
            <a:xfrm>
              <a:off x="4754" y="2307"/>
              <a:ext cx="9" cy="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58" name="Line 2098"/>
            <p:cNvSpPr>
              <a:spLocks noChangeShapeType="1"/>
            </p:cNvSpPr>
            <p:nvPr/>
          </p:nvSpPr>
          <p:spPr bwMode="auto">
            <a:xfrm flipV="1">
              <a:off x="4842" y="2302"/>
              <a:ext cx="28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59" name="Line 2099"/>
            <p:cNvSpPr>
              <a:spLocks noChangeShapeType="1"/>
            </p:cNvSpPr>
            <p:nvPr/>
          </p:nvSpPr>
          <p:spPr bwMode="auto">
            <a:xfrm flipV="1">
              <a:off x="4893" y="2298"/>
              <a:ext cx="0" cy="8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60" name="Line 2100"/>
            <p:cNvSpPr>
              <a:spLocks noChangeShapeType="1"/>
            </p:cNvSpPr>
            <p:nvPr/>
          </p:nvSpPr>
          <p:spPr bwMode="auto">
            <a:xfrm flipV="1">
              <a:off x="4823" y="2362"/>
              <a:ext cx="70" cy="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61" name="Line 2101"/>
            <p:cNvSpPr>
              <a:spLocks noChangeShapeType="1"/>
            </p:cNvSpPr>
            <p:nvPr/>
          </p:nvSpPr>
          <p:spPr bwMode="auto">
            <a:xfrm>
              <a:off x="4823" y="2302"/>
              <a:ext cx="0" cy="7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62" name="Line 2102"/>
            <p:cNvSpPr>
              <a:spLocks noChangeShapeType="1"/>
            </p:cNvSpPr>
            <p:nvPr/>
          </p:nvSpPr>
          <p:spPr bwMode="auto">
            <a:xfrm>
              <a:off x="4856" y="2279"/>
              <a:ext cx="0" cy="6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63" name="Line 2103"/>
            <p:cNvSpPr>
              <a:spLocks noChangeShapeType="1"/>
            </p:cNvSpPr>
            <p:nvPr/>
          </p:nvSpPr>
          <p:spPr bwMode="auto">
            <a:xfrm flipH="1">
              <a:off x="4837" y="2275"/>
              <a:ext cx="42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64" name="Line 2104"/>
            <p:cNvSpPr>
              <a:spLocks noChangeShapeType="1"/>
            </p:cNvSpPr>
            <p:nvPr/>
          </p:nvSpPr>
          <p:spPr bwMode="auto">
            <a:xfrm flipV="1">
              <a:off x="4874" y="2270"/>
              <a:ext cx="5" cy="6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65" name="Line 2105"/>
            <p:cNvSpPr>
              <a:spLocks noChangeShapeType="1"/>
            </p:cNvSpPr>
            <p:nvPr/>
          </p:nvSpPr>
          <p:spPr bwMode="auto">
            <a:xfrm flipV="1">
              <a:off x="4837" y="2335"/>
              <a:ext cx="42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66" name="Line 2106"/>
            <p:cNvSpPr>
              <a:spLocks noChangeShapeType="1"/>
            </p:cNvSpPr>
            <p:nvPr/>
          </p:nvSpPr>
          <p:spPr bwMode="auto">
            <a:xfrm>
              <a:off x="4837" y="2270"/>
              <a:ext cx="0" cy="7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67" name="Line 2107"/>
            <p:cNvSpPr>
              <a:spLocks noChangeShapeType="1"/>
            </p:cNvSpPr>
            <p:nvPr/>
          </p:nvSpPr>
          <p:spPr bwMode="auto">
            <a:xfrm flipH="1">
              <a:off x="4819" y="2247"/>
              <a:ext cx="78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68" name="Line 2108"/>
            <p:cNvSpPr>
              <a:spLocks noChangeShapeType="1"/>
            </p:cNvSpPr>
            <p:nvPr/>
          </p:nvSpPr>
          <p:spPr bwMode="auto">
            <a:xfrm>
              <a:off x="5142" y="2242"/>
              <a:ext cx="0" cy="13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69" name="Line 2109"/>
            <p:cNvSpPr>
              <a:spLocks noChangeShapeType="1"/>
            </p:cNvSpPr>
            <p:nvPr/>
          </p:nvSpPr>
          <p:spPr bwMode="auto">
            <a:xfrm flipV="1">
              <a:off x="5142" y="2252"/>
              <a:ext cx="69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70" name="Line 2110"/>
            <p:cNvSpPr>
              <a:spLocks noChangeShapeType="1"/>
            </p:cNvSpPr>
            <p:nvPr/>
          </p:nvSpPr>
          <p:spPr bwMode="auto">
            <a:xfrm flipH="1">
              <a:off x="5211" y="2242"/>
              <a:ext cx="0" cy="13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71" name="Freeform 2111"/>
            <p:cNvSpPr>
              <a:spLocks/>
            </p:cNvSpPr>
            <p:nvPr/>
          </p:nvSpPr>
          <p:spPr bwMode="auto">
            <a:xfrm>
              <a:off x="5142" y="2372"/>
              <a:ext cx="69" cy="4"/>
            </a:xfrm>
            <a:custGeom>
              <a:avLst/>
              <a:gdLst>
                <a:gd name="T0" fmla="*/ 0 w 103"/>
                <a:gd name="T1" fmla="*/ 5 h 13"/>
                <a:gd name="T2" fmla="*/ 99 w 103"/>
                <a:gd name="T3" fmla="*/ 0 h 13"/>
                <a:gd name="T4" fmla="*/ 103 w 103"/>
                <a:gd name="T5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3" h="13">
                  <a:moveTo>
                    <a:pt x="0" y="5"/>
                  </a:moveTo>
                  <a:lnTo>
                    <a:pt x="99" y="0"/>
                  </a:lnTo>
                  <a:lnTo>
                    <a:pt x="103" y="1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72" name="Line 2112"/>
            <p:cNvSpPr>
              <a:spLocks noChangeShapeType="1"/>
            </p:cNvSpPr>
            <p:nvPr/>
          </p:nvSpPr>
          <p:spPr bwMode="auto">
            <a:xfrm>
              <a:off x="5156" y="2265"/>
              <a:ext cx="9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73" name="Line 2113"/>
            <p:cNvSpPr>
              <a:spLocks noChangeShapeType="1"/>
            </p:cNvSpPr>
            <p:nvPr/>
          </p:nvSpPr>
          <p:spPr bwMode="auto">
            <a:xfrm flipV="1">
              <a:off x="5156" y="2284"/>
              <a:ext cx="42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74" name="Line 2114"/>
            <p:cNvSpPr>
              <a:spLocks noChangeShapeType="1"/>
            </p:cNvSpPr>
            <p:nvPr/>
          </p:nvSpPr>
          <p:spPr bwMode="auto">
            <a:xfrm flipV="1">
              <a:off x="5147" y="2298"/>
              <a:ext cx="60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75" name="Freeform 2115"/>
            <p:cNvSpPr>
              <a:spLocks/>
            </p:cNvSpPr>
            <p:nvPr/>
          </p:nvSpPr>
          <p:spPr bwMode="auto">
            <a:xfrm>
              <a:off x="5142" y="2261"/>
              <a:ext cx="32" cy="78"/>
            </a:xfrm>
            <a:custGeom>
              <a:avLst/>
              <a:gdLst>
                <a:gd name="T0" fmla="*/ 50 w 50"/>
                <a:gd name="T1" fmla="*/ 0 h 122"/>
                <a:gd name="T2" fmla="*/ 46 w 50"/>
                <a:gd name="T3" fmla="*/ 40 h 122"/>
                <a:gd name="T4" fmla="*/ 37 w 50"/>
                <a:gd name="T5" fmla="*/ 69 h 122"/>
                <a:gd name="T6" fmla="*/ 0 w 50"/>
                <a:gd name="T7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0" h="122">
                  <a:moveTo>
                    <a:pt x="50" y="0"/>
                  </a:moveTo>
                  <a:lnTo>
                    <a:pt x="46" y="40"/>
                  </a:lnTo>
                  <a:lnTo>
                    <a:pt x="37" y="69"/>
                  </a:lnTo>
                  <a:lnTo>
                    <a:pt x="0" y="12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76" name="Freeform 2116"/>
            <p:cNvSpPr>
              <a:spLocks/>
            </p:cNvSpPr>
            <p:nvPr/>
          </p:nvSpPr>
          <p:spPr bwMode="auto">
            <a:xfrm>
              <a:off x="5184" y="2302"/>
              <a:ext cx="23" cy="23"/>
            </a:xfrm>
            <a:custGeom>
              <a:avLst/>
              <a:gdLst>
                <a:gd name="T0" fmla="*/ 0 w 40"/>
                <a:gd name="T1" fmla="*/ 0 h 38"/>
                <a:gd name="T2" fmla="*/ 27 w 40"/>
                <a:gd name="T3" fmla="*/ 38 h 38"/>
                <a:gd name="T4" fmla="*/ 40 w 40"/>
                <a:gd name="T5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" h="38">
                  <a:moveTo>
                    <a:pt x="0" y="0"/>
                  </a:moveTo>
                  <a:lnTo>
                    <a:pt x="27" y="38"/>
                  </a:lnTo>
                  <a:lnTo>
                    <a:pt x="40" y="3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77" name="Freeform 2117"/>
            <p:cNvSpPr>
              <a:spLocks/>
            </p:cNvSpPr>
            <p:nvPr/>
          </p:nvSpPr>
          <p:spPr bwMode="auto">
            <a:xfrm>
              <a:off x="5161" y="2316"/>
              <a:ext cx="37" cy="42"/>
            </a:xfrm>
            <a:custGeom>
              <a:avLst/>
              <a:gdLst>
                <a:gd name="T0" fmla="*/ 0 w 51"/>
                <a:gd name="T1" fmla="*/ 0 h 59"/>
                <a:gd name="T2" fmla="*/ 0 w 51"/>
                <a:gd name="T3" fmla="*/ 48 h 59"/>
                <a:gd name="T4" fmla="*/ 10 w 51"/>
                <a:gd name="T5" fmla="*/ 59 h 59"/>
                <a:gd name="T6" fmla="*/ 51 w 51"/>
                <a:gd name="T7" fmla="*/ 59 h 59"/>
                <a:gd name="T8" fmla="*/ 49 w 51"/>
                <a:gd name="T9" fmla="*/ 35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9">
                  <a:moveTo>
                    <a:pt x="0" y="0"/>
                  </a:moveTo>
                  <a:lnTo>
                    <a:pt x="0" y="48"/>
                  </a:lnTo>
                  <a:lnTo>
                    <a:pt x="10" y="59"/>
                  </a:lnTo>
                  <a:lnTo>
                    <a:pt x="51" y="59"/>
                  </a:lnTo>
                  <a:lnTo>
                    <a:pt x="49" y="3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78" name="Line 2118"/>
            <p:cNvSpPr>
              <a:spLocks noChangeShapeType="1"/>
            </p:cNvSpPr>
            <p:nvPr/>
          </p:nvSpPr>
          <p:spPr bwMode="auto">
            <a:xfrm flipV="1">
              <a:off x="5184" y="2261"/>
              <a:ext cx="9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79" name="Freeform 2119"/>
            <p:cNvSpPr>
              <a:spLocks/>
            </p:cNvSpPr>
            <p:nvPr/>
          </p:nvSpPr>
          <p:spPr bwMode="auto">
            <a:xfrm>
              <a:off x="5174" y="2316"/>
              <a:ext cx="14" cy="28"/>
            </a:xfrm>
            <a:custGeom>
              <a:avLst/>
              <a:gdLst>
                <a:gd name="T0" fmla="*/ 18 w 18"/>
                <a:gd name="T1" fmla="*/ 0 h 40"/>
                <a:gd name="T2" fmla="*/ 11 w 18"/>
                <a:gd name="T3" fmla="*/ 40 h 40"/>
                <a:gd name="T4" fmla="*/ 0 w 18"/>
                <a:gd name="T5" fmla="*/ 2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40">
                  <a:moveTo>
                    <a:pt x="18" y="0"/>
                  </a:moveTo>
                  <a:lnTo>
                    <a:pt x="11" y="40"/>
                  </a:lnTo>
                  <a:lnTo>
                    <a:pt x="0" y="2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80" name="Line 2120"/>
            <p:cNvSpPr>
              <a:spLocks noChangeShapeType="1"/>
            </p:cNvSpPr>
            <p:nvPr/>
          </p:nvSpPr>
          <p:spPr bwMode="auto">
            <a:xfrm flipH="1">
              <a:off x="5161" y="2316"/>
              <a:ext cx="27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81" name="Line 2121"/>
            <p:cNvSpPr>
              <a:spLocks noChangeShapeType="1"/>
            </p:cNvSpPr>
            <p:nvPr/>
          </p:nvSpPr>
          <p:spPr bwMode="auto">
            <a:xfrm>
              <a:off x="4343" y="2399"/>
              <a:ext cx="100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82" name="Line 2122"/>
            <p:cNvSpPr>
              <a:spLocks noChangeShapeType="1"/>
            </p:cNvSpPr>
            <p:nvPr/>
          </p:nvSpPr>
          <p:spPr bwMode="auto">
            <a:xfrm>
              <a:off x="4957" y="2252"/>
              <a:ext cx="1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83" name="Freeform 2123"/>
            <p:cNvSpPr>
              <a:spLocks/>
            </p:cNvSpPr>
            <p:nvPr/>
          </p:nvSpPr>
          <p:spPr bwMode="auto">
            <a:xfrm>
              <a:off x="4957" y="2252"/>
              <a:ext cx="28" cy="50"/>
            </a:xfrm>
            <a:custGeom>
              <a:avLst/>
              <a:gdLst>
                <a:gd name="T0" fmla="*/ 0 w 39"/>
                <a:gd name="T1" fmla="*/ 77 h 77"/>
                <a:gd name="T2" fmla="*/ 3 w 39"/>
                <a:gd name="T3" fmla="*/ 77 h 77"/>
                <a:gd name="T4" fmla="*/ 6 w 39"/>
                <a:gd name="T5" fmla="*/ 76 h 77"/>
                <a:gd name="T6" fmla="*/ 10 w 39"/>
                <a:gd name="T7" fmla="*/ 74 h 77"/>
                <a:gd name="T8" fmla="*/ 13 w 39"/>
                <a:gd name="T9" fmla="*/ 73 h 77"/>
                <a:gd name="T10" fmla="*/ 16 w 39"/>
                <a:gd name="T11" fmla="*/ 71 h 77"/>
                <a:gd name="T12" fmla="*/ 19 w 39"/>
                <a:gd name="T13" fmla="*/ 68 h 77"/>
                <a:gd name="T14" fmla="*/ 22 w 39"/>
                <a:gd name="T15" fmla="*/ 66 h 77"/>
                <a:gd name="T16" fmla="*/ 26 w 39"/>
                <a:gd name="T17" fmla="*/ 63 h 77"/>
                <a:gd name="T18" fmla="*/ 28 w 39"/>
                <a:gd name="T19" fmla="*/ 58 h 77"/>
                <a:gd name="T20" fmla="*/ 31 w 39"/>
                <a:gd name="T21" fmla="*/ 55 h 77"/>
                <a:gd name="T22" fmla="*/ 33 w 39"/>
                <a:gd name="T23" fmla="*/ 51 h 77"/>
                <a:gd name="T24" fmla="*/ 35 w 39"/>
                <a:gd name="T25" fmla="*/ 47 h 77"/>
                <a:gd name="T26" fmla="*/ 36 w 39"/>
                <a:gd name="T27" fmla="*/ 43 h 77"/>
                <a:gd name="T28" fmla="*/ 37 w 39"/>
                <a:gd name="T29" fmla="*/ 38 h 77"/>
                <a:gd name="T30" fmla="*/ 38 w 39"/>
                <a:gd name="T31" fmla="*/ 34 h 77"/>
                <a:gd name="T32" fmla="*/ 39 w 39"/>
                <a:gd name="T33" fmla="*/ 30 h 77"/>
                <a:gd name="T34" fmla="*/ 39 w 39"/>
                <a:gd name="T35" fmla="*/ 25 h 77"/>
                <a:gd name="T36" fmla="*/ 39 w 39"/>
                <a:gd name="T37" fmla="*/ 21 h 77"/>
                <a:gd name="T38" fmla="*/ 39 w 39"/>
                <a:gd name="T39" fmla="*/ 18 h 77"/>
                <a:gd name="T40" fmla="*/ 38 w 39"/>
                <a:gd name="T41" fmla="*/ 15 h 77"/>
                <a:gd name="T42" fmla="*/ 37 w 39"/>
                <a:gd name="T43" fmla="*/ 12 h 77"/>
                <a:gd name="T44" fmla="*/ 35 w 39"/>
                <a:gd name="T45" fmla="*/ 8 h 77"/>
                <a:gd name="T46" fmla="*/ 34 w 39"/>
                <a:gd name="T47" fmla="*/ 6 h 77"/>
                <a:gd name="T48" fmla="*/ 32 w 39"/>
                <a:gd name="T49" fmla="*/ 4 h 77"/>
                <a:gd name="T50" fmla="*/ 29 w 39"/>
                <a:gd name="T51" fmla="*/ 2 h 77"/>
                <a:gd name="T52" fmla="*/ 27 w 39"/>
                <a:gd name="T53" fmla="*/ 1 h 77"/>
                <a:gd name="T54" fmla="*/ 23 w 39"/>
                <a:gd name="T55" fmla="*/ 0 h 77"/>
                <a:gd name="T56" fmla="*/ 21 w 39"/>
                <a:gd name="T57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9" h="77">
                  <a:moveTo>
                    <a:pt x="0" y="77"/>
                  </a:moveTo>
                  <a:lnTo>
                    <a:pt x="3" y="77"/>
                  </a:lnTo>
                  <a:lnTo>
                    <a:pt x="6" y="76"/>
                  </a:lnTo>
                  <a:lnTo>
                    <a:pt x="10" y="74"/>
                  </a:lnTo>
                  <a:lnTo>
                    <a:pt x="13" y="73"/>
                  </a:lnTo>
                  <a:lnTo>
                    <a:pt x="16" y="71"/>
                  </a:lnTo>
                  <a:lnTo>
                    <a:pt x="19" y="68"/>
                  </a:lnTo>
                  <a:lnTo>
                    <a:pt x="22" y="66"/>
                  </a:lnTo>
                  <a:lnTo>
                    <a:pt x="26" y="63"/>
                  </a:lnTo>
                  <a:lnTo>
                    <a:pt x="28" y="58"/>
                  </a:lnTo>
                  <a:lnTo>
                    <a:pt x="31" y="55"/>
                  </a:lnTo>
                  <a:lnTo>
                    <a:pt x="33" y="51"/>
                  </a:lnTo>
                  <a:lnTo>
                    <a:pt x="35" y="47"/>
                  </a:lnTo>
                  <a:lnTo>
                    <a:pt x="36" y="43"/>
                  </a:lnTo>
                  <a:lnTo>
                    <a:pt x="37" y="38"/>
                  </a:lnTo>
                  <a:lnTo>
                    <a:pt x="38" y="34"/>
                  </a:lnTo>
                  <a:lnTo>
                    <a:pt x="39" y="30"/>
                  </a:lnTo>
                  <a:lnTo>
                    <a:pt x="39" y="25"/>
                  </a:lnTo>
                  <a:lnTo>
                    <a:pt x="39" y="21"/>
                  </a:lnTo>
                  <a:lnTo>
                    <a:pt x="39" y="18"/>
                  </a:lnTo>
                  <a:lnTo>
                    <a:pt x="38" y="15"/>
                  </a:lnTo>
                  <a:lnTo>
                    <a:pt x="37" y="12"/>
                  </a:lnTo>
                  <a:lnTo>
                    <a:pt x="35" y="8"/>
                  </a:lnTo>
                  <a:lnTo>
                    <a:pt x="34" y="6"/>
                  </a:lnTo>
                  <a:lnTo>
                    <a:pt x="32" y="4"/>
                  </a:lnTo>
                  <a:lnTo>
                    <a:pt x="29" y="2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21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84" name="Line 2124"/>
            <p:cNvSpPr>
              <a:spLocks noChangeShapeType="1"/>
            </p:cNvSpPr>
            <p:nvPr/>
          </p:nvSpPr>
          <p:spPr bwMode="auto">
            <a:xfrm flipH="1">
              <a:off x="4953" y="2302"/>
              <a:ext cx="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85" name="Freeform 2125"/>
            <p:cNvSpPr>
              <a:spLocks/>
            </p:cNvSpPr>
            <p:nvPr/>
          </p:nvSpPr>
          <p:spPr bwMode="auto">
            <a:xfrm>
              <a:off x="4957" y="2302"/>
              <a:ext cx="14" cy="23"/>
            </a:xfrm>
            <a:custGeom>
              <a:avLst/>
              <a:gdLst>
                <a:gd name="T0" fmla="*/ 17 w 19"/>
                <a:gd name="T1" fmla="*/ 38 h 38"/>
                <a:gd name="T2" fmla="*/ 18 w 19"/>
                <a:gd name="T3" fmla="*/ 34 h 38"/>
                <a:gd name="T4" fmla="*/ 18 w 19"/>
                <a:gd name="T5" fmla="*/ 29 h 38"/>
                <a:gd name="T6" fmla="*/ 19 w 19"/>
                <a:gd name="T7" fmla="*/ 25 h 38"/>
                <a:gd name="T8" fmla="*/ 19 w 19"/>
                <a:gd name="T9" fmla="*/ 22 h 38"/>
                <a:gd name="T10" fmla="*/ 18 w 19"/>
                <a:gd name="T11" fmla="*/ 18 h 38"/>
                <a:gd name="T12" fmla="*/ 17 w 19"/>
                <a:gd name="T13" fmla="*/ 15 h 38"/>
                <a:gd name="T14" fmla="*/ 16 w 19"/>
                <a:gd name="T15" fmla="*/ 11 h 38"/>
                <a:gd name="T16" fmla="*/ 15 w 19"/>
                <a:gd name="T17" fmla="*/ 8 h 38"/>
                <a:gd name="T18" fmla="*/ 13 w 19"/>
                <a:gd name="T19" fmla="*/ 6 h 38"/>
                <a:gd name="T20" fmla="*/ 11 w 19"/>
                <a:gd name="T21" fmla="*/ 4 h 38"/>
                <a:gd name="T22" fmla="*/ 9 w 19"/>
                <a:gd name="T23" fmla="*/ 2 h 38"/>
                <a:gd name="T24" fmla="*/ 6 w 19"/>
                <a:gd name="T25" fmla="*/ 1 h 38"/>
                <a:gd name="T26" fmla="*/ 3 w 19"/>
                <a:gd name="T27" fmla="*/ 0 h 38"/>
                <a:gd name="T28" fmla="*/ 0 w 19"/>
                <a:gd name="T29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" h="38">
                  <a:moveTo>
                    <a:pt x="17" y="38"/>
                  </a:moveTo>
                  <a:lnTo>
                    <a:pt x="18" y="34"/>
                  </a:lnTo>
                  <a:lnTo>
                    <a:pt x="18" y="29"/>
                  </a:lnTo>
                  <a:lnTo>
                    <a:pt x="19" y="25"/>
                  </a:lnTo>
                  <a:lnTo>
                    <a:pt x="19" y="22"/>
                  </a:lnTo>
                  <a:lnTo>
                    <a:pt x="18" y="18"/>
                  </a:lnTo>
                  <a:lnTo>
                    <a:pt x="17" y="15"/>
                  </a:lnTo>
                  <a:lnTo>
                    <a:pt x="16" y="11"/>
                  </a:lnTo>
                  <a:lnTo>
                    <a:pt x="15" y="8"/>
                  </a:lnTo>
                  <a:lnTo>
                    <a:pt x="13" y="6"/>
                  </a:lnTo>
                  <a:lnTo>
                    <a:pt x="11" y="4"/>
                  </a:lnTo>
                  <a:lnTo>
                    <a:pt x="9" y="2"/>
                  </a:lnTo>
                  <a:lnTo>
                    <a:pt x="6" y="1"/>
                  </a:ln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86" name="Line 2126"/>
            <p:cNvSpPr>
              <a:spLocks noChangeShapeType="1"/>
            </p:cNvSpPr>
            <p:nvPr/>
          </p:nvSpPr>
          <p:spPr bwMode="auto">
            <a:xfrm flipH="1">
              <a:off x="4967" y="2325"/>
              <a:ext cx="4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87" name="Freeform 2127"/>
            <p:cNvSpPr>
              <a:spLocks/>
            </p:cNvSpPr>
            <p:nvPr/>
          </p:nvSpPr>
          <p:spPr bwMode="auto">
            <a:xfrm>
              <a:off x="4943" y="2339"/>
              <a:ext cx="24" cy="28"/>
            </a:xfrm>
            <a:custGeom>
              <a:avLst/>
              <a:gdLst>
                <a:gd name="T0" fmla="*/ 0 w 38"/>
                <a:gd name="T1" fmla="*/ 38 h 38"/>
                <a:gd name="T2" fmla="*/ 4 w 38"/>
                <a:gd name="T3" fmla="*/ 38 h 38"/>
                <a:gd name="T4" fmla="*/ 7 w 38"/>
                <a:gd name="T5" fmla="*/ 38 h 38"/>
                <a:gd name="T6" fmla="*/ 10 w 38"/>
                <a:gd name="T7" fmla="*/ 36 h 38"/>
                <a:gd name="T8" fmla="*/ 13 w 38"/>
                <a:gd name="T9" fmla="*/ 35 h 38"/>
                <a:gd name="T10" fmla="*/ 16 w 38"/>
                <a:gd name="T11" fmla="*/ 33 h 38"/>
                <a:gd name="T12" fmla="*/ 20 w 38"/>
                <a:gd name="T13" fmla="*/ 31 h 38"/>
                <a:gd name="T14" fmla="*/ 23 w 38"/>
                <a:gd name="T15" fmla="*/ 28 h 38"/>
                <a:gd name="T16" fmla="*/ 26 w 38"/>
                <a:gd name="T17" fmla="*/ 25 h 38"/>
                <a:gd name="T18" fmla="*/ 28 w 38"/>
                <a:gd name="T19" fmla="*/ 21 h 38"/>
                <a:gd name="T20" fmla="*/ 30 w 38"/>
                <a:gd name="T21" fmla="*/ 17 h 38"/>
                <a:gd name="T22" fmla="*/ 33 w 38"/>
                <a:gd name="T23" fmla="*/ 13 h 38"/>
                <a:gd name="T24" fmla="*/ 35 w 38"/>
                <a:gd name="T25" fmla="*/ 9 h 38"/>
                <a:gd name="T26" fmla="*/ 37 w 38"/>
                <a:gd name="T27" fmla="*/ 4 h 38"/>
                <a:gd name="T28" fmla="*/ 38 w 38"/>
                <a:gd name="T29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8" h="38">
                  <a:moveTo>
                    <a:pt x="0" y="38"/>
                  </a:moveTo>
                  <a:lnTo>
                    <a:pt x="4" y="38"/>
                  </a:lnTo>
                  <a:lnTo>
                    <a:pt x="7" y="38"/>
                  </a:lnTo>
                  <a:lnTo>
                    <a:pt x="10" y="36"/>
                  </a:lnTo>
                  <a:lnTo>
                    <a:pt x="13" y="35"/>
                  </a:lnTo>
                  <a:lnTo>
                    <a:pt x="16" y="33"/>
                  </a:lnTo>
                  <a:lnTo>
                    <a:pt x="20" y="31"/>
                  </a:lnTo>
                  <a:lnTo>
                    <a:pt x="23" y="28"/>
                  </a:lnTo>
                  <a:lnTo>
                    <a:pt x="26" y="25"/>
                  </a:lnTo>
                  <a:lnTo>
                    <a:pt x="28" y="21"/>
                  </a:lnTo>
                  <a:lnTo>
                    <a:pt x="30" y="17"/>
                  </a:lnTo>
                  <a:lnTo>
                    <a:pt x="33" y="13"/>
                  </a:lnTo>
                  <a:lnTo>
                    <a:pt x="35" y="9"/>
                  </a:lnTo>
                  <a:lnTo>
                    <a:pt x="37" y="4"/>
                  </a:lnTo>
                  <a:lnTo>
                    <a:pt x="38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88" name="Line 2128"/>
            <p:cNvSpPr>
              <a:spLocks noChangeShapeType="1"/>
            </p:cNvSpPr>
            <p:nvPr/>
          </p:nvSpPr>
          <p:spPr bwMode="auto">
            <a:xfrm flipH="1">
              <a:off x="4925" y="2367"/>
              <a:ext cx="1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89" name="Line 2129"/>
            <p:cNvSpPr>
              <a:spLocks noChangeShapeType="1"/>
            </p:cNvSpPr>
            <p:nvPr/>
          </p:nvSpPr>
          <p:spPr bwMode="auto">
            <a:xfrm flipV="1">
              <a:off x="4985" y="2252"/>
              <a:ext cx="69" cy="1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90" name="Freeform 2130"/>
            <p:cNvSpPr>
              <a:spLocks/>
            </p:cNvSpPr>
            <p:nvPr/>
          </p:nvSpPr>
          <p:spPr bwMode="auto">
            <a:xfrm>
              <a:off x="5054" y="2252"/>
              <a:ext cx="47" cy="87"/>
            </a:xfrm>
            <a:custGeom>
              <a:avLst/>
              <a:gdLst>
                <a:gd name="T0" fmla="*/ 63 w 67"/>
                <a:gd name="T1" fmla="*/ 0 h 134"/>
                <a:gd name="T2" fmla="*/ 0 w 67"/>
                <a:gd name="T3" fmla="*/ 134 h 134"/>
                <a:gd name="T4" fmla="*/ 67 w 67"/>
                <a:gd name="T5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7" h="134">
                  <a:moveTo>
                    <a:pt x="63" y="0"/>
                  </a:moveTo>
                  <a:lnTo>
                    <a:pt x="0" y="134"/>
                  </a:lnTo>
                  <a:lnTo>
                    <a:pt x="67" y="13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91" name="Line 2131"/>
            <p:cNvSpPr>
              <a:spLocks noChangeShapeType="1"/>
            </p:cNvSpPr>
            <p:nvPr/>
          </p:nvSpPr>
          <p:spPr bwMode="auto">
            <a:xfrm flipH="1">
              <a:off x="5082" y="2316"/>
              <a:ext cx="9" cy="5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24692" name="Group 2132"/>
          <p:cNvGrpSpPr>
            <a:grpSpLocks/>
          </p:cNvGrpSpPr>
          <p:nvPr/>
        </p:nvGrpSpPr>
        <p:grpSpPr bwMode="auto">
          <a:xfrm>
            <a:off x="6630988" y="1162050"/>
            <a:ext cx="1319212" cy="828675"/>
            <a:chOff x="4177" y="732"/>
            <a:chExt cx="831" cy="522"/>
          </a:xfrm>
        </p:grpSpPr>
        <p:sp>
          <p:nvSpPr>
            <p:cNvPr id="324693" name="Line 2133"/>
            <p:cNvSpPr>
              <a:spLocks noChangeShapeType="1"/>
            </p:cNvSpPr>
            <p:nvPr/>
          </p:nvSpPr>
          <p:spPr bwMode="auto">
            <a:xfrm flipH="1" flipV="1">
              <a:off x="4773" y="893"/>
              <a:ext cx="235" cy="36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94" name="Line 2134"/>
            <p:cNvSpPr>
              <a:spLocks noChangeShapeType="1"/>
            </p:cNvSpPr>
            <p:nvPr/>
          </p:nvSpPr>
          <p:spPr bwMode="auto">
            <a:xfrm>
              <a:off x="4223" y="759"/>
              <a:ext cx="0" cy="1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95" name="Line 2135"/>
            <p:cNvSpPr>
              <a:spLocks noChangeShapeType="1"/>
            </p:cNvSpPr>
            <p:nvPr/>
          </p:nvSpPr>
          <p:spPr bwMode="auto">
            <a:xfrm flipH="1">
              <a:off x="4204" y="732"/>
              <a:ext cx="33" cy="7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96" name="Line 2136"/>
            <p:cNvSpPr>
              <a:spLocks noChangeShapeType="1"/>
            </p:cNvSpPr>
            <p:nvPr/>
          </p:nvSpPr>
          <p:spPr bwMode="auto">
            <a:xfrm flipV="1">
              <a:off x="4237" y="755"/>
              <a:ext cx="41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97" name="Line 2137"/>
            <p:cNvSpPr>
              <a:spLocks noChangeShapeType="1"/>
            </p:cNvSpPr>
            <p:nvPr/>
          </p:nvSpPr>
          <p:spPr bwMode="auto">
            <a:xfrm>
              <a:off x="4260" y="773"/>
              <a:ext cx="9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98" name="Freeform 2138"/>
            <p:cNvSpPr>
              <a:spLocks/>
            </p:cNvSpPr>
            <p:nvPr/>
          </p:nvSpPr>
          <p:spPr bwMode="auto">
            <a:xfrm>
              <a:off x="4241" y="755"/>
              <a:ext cx="23" cy="41"/>
            </a:xfrm>
            <a:custGeom>
              <a:avLst/>
              <a:gdLst>
                <a:gd name="T0" fmla="*/ 20 w 40"/>
                <a:gd name="T1" fmla="*/ 0 h 61"/>
                <a:gd name="T2" fmla="*/ 0 w 40"/>
                <a:gd name="T3" fmla="*/ 61 h 61"/>
                <a:gd name="T4" fmla="*/ 40 w 40"/>
                <a:gd name="T5" fmla="*/ 48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" h="61">
                  <a:moveTo>
                    <a:pt x="20" y="0"/>
                  </a:moveTo>
                  <a:lnTo>
                    <a:pt x="0" y="61"/>
                  </a:lnTo>
                  <a:lnTo>
                    <a:pt x="40" y="4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699" name="Line 2139"/>
            <p:cNvSpPr>
              <a:spLocks noChangeShapeType="1"/>
            </p:cNvSpPr>
            <p:nvPr/>
          </p:nvSpPr>
          <p:spPr bwMode="auto">
            <a:xfrm flipV="1">
              <a:off x="4241" y="815"/>
              <a:ext cx="28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00" name="Line 2140"/>
            <p:cNvSpPr>
              <a:spLocks noChangeShapeType="1"/>
            </p:cNvSpPr>
            <p:nvPr/>
          </p:nvSpPr>
          <p:spPr bwMode="auto">
            <a:xfrm>
              <a:off x="4255" y="796"/>
              <a:ext cx="0" cy="5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01" name="Line 2141"/>
            <p:cNvSpPr>
              <a:spLocks noChangeShapeType="1"/>
            </p:cNvSpPr>
            <p:nvPr/>
          </p:nvSpPr>
          <p:spPr bwMode="auto">
            <a:xfrm flipV="1">
              <a:off x="4237" y="833"/>
              <a:ext cx="37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02" name="Line 2142"/>
            <p:cNvSpPr>
              <a:spLocks noChangeShapeType="1"/>
            </p:cNvSpPr>
            <p:nvPr/>
          </p:nvSpPr>
          <p:spPr bwMode="auto">
            <a:xfrm>
              <a:off x="4283" y="764"/>
              <a:ext cx="0" cy="6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03" name="Freeform 2143"/>
            <p:cNvSpPr>
              <a:spLocks/>
            </p:cNvSpPr>
            <p:nvPr/>
          </p:nvSpPr>
          <p:spPr bwMode="auto">
            <a:xfrm>
              <a:off x="4283" y="732"/>
              <a:ext cx="14" cy="143"/>
            </a:xfrm>
            <a:custGeom>
              <a:avLst/>
              <a:gdLst>
                <a:gd name="T0" fmla="*/ 24 w 24"/>
                <a:gd name="T1" fmla="*/ 0 h 218"/>
                <a:gd name="T2" fmla="*/ 24 w 24"/>
                <a:gd name="T3" fmla="*/ 218 h 218"/>
                <a:gd name="T4" fmla="*/ 0 w 24"/>
                <a:gd name="T5" fmla="*/ 18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218">
                  <a:moveTo>
                    <a:pt x="24" y="0"/>
                  </a:moveTo>
                  <a:lnTo>
                    <a:pt x="24" y="218"/>
                  </a:lnTo>
                  <a:lnTo>
                    <a:pt x="0" y="18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04" name="Freeform 2144"/>
            <p:cNvSpPr>
              <a:spLocks/>
            </p:cNvSpPr>
            <p:nvPr/>
          </p:nvSpPr>
          <p:spPr bwMode="auto">
            <a:xfrm>
              <a:off x="4329" y="732"/>
              <a:ext cx="37" cy="55"/>
            </a:xfrm>
            <a:custGeom>
              <a:avLst/>
              <a:gdLst>
                <a:gd name="T0" fmla="*/ 60 w 60"/>
                <a:gd name="T1" fmla="*/ 0 h 88"/>
                <a:gd name="T2" fmla="*/ 40 w 60"/>
                <a:gd name="T3" fmla="*/ 37 h 88"/>
                <a:gd name="T4" fmla="*/ 0 w 60"/>
                <a:gd name="T5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" h="88">
                  <a:moveTo>
                    <a:pt x="60" y="0"/>
                  </a:moveTo>
                  <a:lnTo>
                    <a:pt x="40" y="37"/>
                  </a:lnTo>
                  <a:lnTo>
                    <a:pt x="0" y="8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05" name="Line 2145"/>
            <p:cNvSpPr>
              <a:spLocks noChangeShapeType="1"/>
            </p:cNvSpPr>
            <p:nvPr/>
          </p:nvSpPr>
          <p:spPr bwMode="auto">
            <a:xfrm flipV="1">
              <a:off x="4357" y="750"/>
              <a:ext cx="32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06" name="Line 2146"/>
            <p:cNvSpPr>
              <a:spLocks noChangeShapeType="1"/>
            </p:cNvSpPr>
            <p:nvPr/>
          </p:nvSpPr>
          <p:spPr bwMode="auto">
            <a:xfrm flipH="1">
              <a:off x="4375" y="745"/>
              <a:ext cx="14" cy="3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07" name="Freeform 2147"/>
            <p:cNvSpPr>
              <a:spLocks/>
            </p:cNvSpPr>
            <p:nvPr/>
          </p:nvSpPr>
          <p:spPr bwMode="auto">
            <a:xfrm>
              <a:off x="4384" y="773"/>
              <a:ext cx="14" cy="106"/>
            </a:xfrm>
            <a:custGeom>
              <a:avLst/>
              <a:gdLst>
                <a:gd name="T0" fmla="*/ 25 w 25"/>
                <a:gd name="T1" fmla="*/ 0 h 160"/>
                <a:gd name="T2" fmla="*/ 22 w 25"/>
                <a:gd name="T3" fmla="*/ 160 h 160"/>
                <a:gd name="T4" fmla="*/ 0 w 25"/>
                <a:gd name="T5" fmla="*/ 137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" h="160">
                  <a:moveTo>
                    <a:pt x="25" y="0"/>
                  </a:moveTo>
                  <a:lnTo>
                    <a:pt x="22" y="160"/>
                  </a:lnTo>
                  <a:lnTo>
                    <a:pt x="0" y="13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08" name="Line 2148"/>
            <p:cNvSpPr>
              <a:spLocks noChangeShapeType="1"/>
            </p:cNvSpPr>
            <p:nvPr/>
          </p:nvSpPr>
          <p:spPr bwMode="auto">
            <a:xfrm flipV="1">
              <a:off x="4357" y="806"/>
              <a:ext cx="32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09" name="Line 2149"/>
            <p:cNvSpPr>
              <a:spLocks noChangeShapeType="1"/>
            </p:cNvSpPr>
            <p:nvPr/>
          </p:nvSpPr>
          <p:spPr bwMode="auto">
            <a:xfrm flipH="1">
              <a:off x="4357" y="833"/>
              <a:ext cx="32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10" name="Line 2150"/>
            <p:cNvSpPr>
              <a:spLocks noChangeShapeType="1"/>
            </p:cNvSpPr>
            <p:nvPr/>
          </p:nvSpPr>
          <p:spPr bwMode="auto">
            <a:xfrm flipV="1">
              <a:off x="4371" y="782"/>
              <a:ext cx="0" cy="8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11" name="Line 2151"/>
            <p:cNvSpPr>
              <a:spLocks noChangeShapeType="1"/>
            </p:cNvSpPr>
            <p:nvPr/>
          </p:nvSpPr>
          <p:spPr bwMode="auto">
            <a:xfrm flipV="1">
              <a:off x="4347" y="778"/>
              <a:ext cx="51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12" name="Freeform 2152"/>
            <p:cNvSpPr>
              <a:spLocks/>
            </p:cNvSpPr>
            <p:nvPr/>
          </p:nvSpPr>
          <p:spPr bwMode="auto">
            <a:xfrm>
              <a:off x="4320" y="773"/>
              <a:ext cx="27" cy="102"/>
            </a:xfrm>
            <a:custGeom>
              <a:avLst/>
              <a:gdLst>
                <a:gd name="T0" fmla="*/ 37 w 37"/>
                <a:gd name="T1" fmla="*/ 0 h 155"/>
                <a:gd name="T2" fmla="*/ 35 w 37"/>
                <a:gd name="T3" fmla="*/ 69 h 155"/>
                <a:gd name="T4" fmla="*/ 25 w 37"/>
                <a:gd name="T5" fmla="*/ 119 h 155"/>
                <a:gd name="T6" fmla="*/ 0 w 37"/>
                <a:gd name="T7" fmla="*/ 155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155">
                  <a:moveTo>
                    <a:pt x="37" y="0"/>
                  </a:moveTo>
                  <a:lnTo>
                    <a:pt x="35" y="69"/>
                  </a:lnTo>
                  <a:lnTo>
                    <a:pt x="25" y="119"/>
                  </a:lnTo>
                  <a:lnTo>
                    <a:pt x="0" y="15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13" name="Line 2153"/>
            <p:cNvSpPr>
              <a:spLocks noChangeShapeType="1"/>
            </p:cNvSpPr>
            <p:nvPr/>
          </p:nvSpPr>
          <p:spPr bwMode="auto">
            <a:xfrm>
              <a:off x="4440" y="736"/>
              <a:ext cx="0" cy="13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14" name="Line 2154"/>
            <p:cNvSpPr>
              <a:spLocks noChangeShapeType="1"/>
            </p:cNvSpPr>
            <p:nvPr/>
          </p:nvSpPr>
          <p:spPr bwMode="auto">
            <a:xfrm flipV="1">
              <a:off x="4440" y="745"/>
              <a:ext cx="69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15" name="Line 2155"/>
            <p:cNvSpPr>
              <a:spLocks noChangeShapeType="1"/>
            </p:cNvSpPr>
            <p:nvPr/>
          </p:nvSpPr>
          <p:spPr bwMode="auto">
            <a:xfrm flipH="1">
              <a:off x="4509" y="736"/>
              <a:ext cx="0" cy="13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16" name="Freeform 2156"/>
            <p:cNvSpPr>
              <a:spLocks/>
            </p:cNvSpPr>
            <p:nvPr/>
          </p:nvSpPr>
          <p:spPr bwMode="auto">
            <a:xfrm>
              <a:off x="4440" y="866"/>
              <a:ext cx="69" cy="4"/>
            </a:xfrm>
            <a:custGeom>
              <a:avLst/>
              <a:gdLst>
                <a:gd name="T0" fmla="*/ 0 w 103"/>
                <a:gd name="T1" fmla="*/ 5 h 13"/>
                <a:gd name="T2" fmla="*/ 99 w 103"/>
                <a:gd name="T3" fmla="*/ 0 h 13"/>
                <a:gd name="T4" fmla="*/ 103 w 103"/>
                <a:gd name="T5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3" h="13">
                  <a:moveTo>
                    <a:pt x="0" y="5"/>
                  </a:moveTo>
                  <a:lnTo>
                    <a:pt x="99" y="0"/>
                  </a:lnTo>
                  <a:lnTo>
                    <a:pt x="103" y="1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17" name="Line 2157"/>
            <p:cNvSpPr>
              <a:spLocks noChangeShapeType="1"/>
            </p:cNvSpPr>
            <p:nvPr/>
          </p:nvSpPr>
          <p:spPr bwMode="auto">
            <a:xfrm>
              <a:off x="4458" y="759"/>
              <a:ext cx="0" cy="3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18" name="Line 2158"/>
            <p:cNvSpPr>
              <a:spLocks noChangeShapeType="1"/>
            </p:cNvSpPr>
            <p:nvPr/>
          </p:nvSpPr>
          <p:spPr bwMode="auto">
            <a:xfrm flipV="1">
              <a:off x="4458" y="759"/>
              <a:ext cx="33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19" name="Line 2159"/>
            <p:cNvSpPr>
              <a:spLocks noChangeShapeType="1"/>
            </p:cNvSpPr>
            <p:nvPr/>
          </p:nvSpPr>
          <p:spPr bwMode="auto">
            <a:xfrm flipH="1">
              <a:off x="4491" y="755"/>
              <a:ext cx="0" cy="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20" name="Line 2160"/>
            <p:cNvSpPr>
              <a:spLocks noChangeShapeType="1"/>
            </p:cNvSpPr>
            <p:nvPr/>
          </p:nvSpPr>
          <p:spPr bwMode="auto">
            <a:xfrm flipV="1">
              <a:off x="4458" y="782"/>
              <a:ext cx="33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21" name="Line 2161"/>
            <p:cNvSpPr>
              <a:spLocks noChangeShapeType="1"/>
            </p:cNvSpPr>
            <p:nvPr/>
          </p:nvSpPr>
          <p:spPr bwMode="auto">
            <a:xfrm>
              <a:off x="4454" y="792"/>
              <a:ext cx="0" cy="4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22" name="Line 2162"/>
            <p:cNvSpPr>
              <a:spLocks noChangeShapeType="1"/>
            </p:cNvSpPr>
            <p:nvPr/>
          </p:nvSpPr>
          <p:spPr bwMode="auto">
            <a:xfrm flipV="1">
              <a:off x="4454" y="796"/>
              <a:ext cx="37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23" name="Line 2163"/>
            <p:cNvSpPr>
              <a:spLocks noChangeShapeType="1"/>
            </p:cNvSpPr>
            <p:nvPr/>
          </p:nvSpPr>
          <p:spPr bwMode="auto">
            <a:xfrm flipH="1">
              <a:off x="4491" y="792"/>
              <a:ext cx="0" cy="4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24" name="Freeform 2164"/>
            <p:cNvSpPr>
              <a:spLocks/>
            </p:cNvSpPr>
            <p:nvPr/>
          </p:nvSpPr>
          <p:spPr bwMode="auto">
            <a:xfrm>
              <a:off x="4449" y="833"/>
              <a:ext cx="23" cy="28"/>
            </a:xfrm>
            <a:custGeom>
              <a:avLst/>
              <a:gdLst>
                <a:gd name="T0" fmla="*/ 33 w 33"/>
                <a:gd name="T1" fmla="*/ 0 h 46"/>
                <a:gd name="T2" fmla="*/ 22 w 33"/>
                <a:gd name="T3" fmla="*/ 24 h 46"/>
                <a:gd name="T4" fmla="*/ 0 w 33"/>
                <a:gd name="T5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" h="46">
                  <a:moveTo>
                    <a:pt x="33" y="0"/>
                  </a:moveTo>
                  <a:lnTo>
                    <a:pt x="22" y="24"/>
                  </a:lnTo>
                  <a:lnTo>
                    <a:pt x="0" y="4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25" name="Line 2165"/>
            <p:cNvSpPr>
              <a:spLocks noChangeShapeType="1"/>
            </p:cNvSpPr>
            <p:nvPr/>
          </p:nvSpPr>
          <p:spPr bwMode="auto">
            <a:xfrm>
              <a:off x="4477" y="833"/>
              <a:ext cx="18" cy="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26" name="Line 2166"/>
            <p:cNvSpPr>
              <a:spLocks noChangeShapeType="1"/>
            </p:cNvSpPr>
            <p:nvPr/>
          </p:nvSpPr>
          <p:spPr bwMode="auto">
            <a:xfrm flipH="1">
              <a:off x="4472" y="810"/>
              <a:ext cx="0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27" name="Line 2167"/>
            <p:cNvSpPr>
              <a:spLocks noChangeShapeType="1"/>
            </p:cNvSpPr>
            <p:nvPr/>
          </p:nvSpPr>
          <p:spPr bwMode="auto">
            <a:xfrm>
              <a:off x="4602" y="782"/>
              <a:ext cx="32" cy="4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28" name="Line 2168"/>
            <p:cNvSpPr>
              <a:spLocks noChangeShapeType="1"/>
            </p:cNvSpPr>
            <p:nvPr/>
          </p:nvSpPr>
          <p:spPr bwMode="auto">
            <a:xfrm>
              <a:off x="4588" y="769"/>
              <a:ext cx="0" cy="10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29" name="Freeform 2169"/>
            <p:cNvSpPr>
              <a:spLocks/>
            </p:cNvSpPr>
            <p:nvPr/>
          </p:nvSpPr>
          <p:spPr bwMode="auto">
            <a:xfrm>
              <a:off x="4537" y="736"/>
              <a:ext cx="55" cy="93"/>
            </a:xfrm>
            <a:custGeom>
              <a:avLst/>
              <a:gdLst>
                <a:gd name="T0" fmla="*/ 88 w 88"/>
                <a:gd name="T1" fmla="*/ 0 h 139"/>
                <a:gd name="T2" fmla="*/ 64 w 88"/>
                <a:gd name="T3" fmla="*/ 66 h 139"/>
                <a:gd name="T4" fmla="*/ 35 w 88"/>
                <a:gd name="T5" fmla="*/ 103 h 139"/>
                <a:gd name="T6" fmla="*/ 0 w 88"/>
                <a:gd name="T7" fmla="*/ 139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139">
                  <a:moveTo>
                    <a:pt x="88" y="0"/>
                  </a:moveTo>
                  <a:lnTo>
                    <a:pt x="64" y="66"/>
                  </a:lnTo>
                  <a:lnTo>
                    <a:pt x="35" y="103"/>
                  </a:lnTo>
                  <a:lnTo>
                    <a:pt x="0" y="13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30" name="Line 2170"/>
            <p:cNvSpPr>
              <a:spLocks noChangeShapeType="1"/>
            </p:cNvSpPr>
            <p:nvPr/>
          </p:nvSpPr>
          <p:spPr bwMode="auto">
            <a:xfrm flipV="1">
              <a:off x="4542" y="736"/>
              <a:ext cx="87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31" name="Line 2171"/>
            <p:cNvSpPr>
              <a:spLocks noChangeShapeType="1"/>
            </p:cNvSpPr>
            <p:nvPr/>
          </p:nvSpPr>
          <p:spPr bwMode="auto">
            <a:xfrm flipV="1">
              <a:off x="4680" y="796"/>
              <a:ext cx="28" cy="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32" name="Line 2172"/>
            <p:cNvSpPr>
              <a:spLocks noChangeShapeType="1"/>
            </p:cNvSpPr>
            <p:nvPr/>
          </p:nvSpPr>
          <p:spPr bwMode="auto">
            <a:xfrm flipV="1">
              <a:off x="4731" y="792"/>
              <a:ext cx="0" cy="8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33" name="Line 2173"/>
            <p:cNvSpPr>
              <a:spLocks noChangeShapeType="1"/>
            </p:cNvSpPr>
            <p:nvPr/>
          </p:nvSpPr>
          <p:spPr bwMode="auto">
            <a:xfrm flipV="1">
              <a:off x="4662" y="856"/>
              <a:ext cx="69" cy="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34" name="Line 2174"/>
            <p:cNvSpPr>
              <a:spLocks noChangeShapeType="1"/>
            </p:cNvSpPr>
            <p:nvPr/>
          </p:nvSpPr>
          <p:spPr bwMode="auto">
            <a:xfrm>
              <a:off x="4662" y="796"/>
              <a:ext cx="0" cy="7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35" name="Line 2175"/>
            <p:cNvSpPr>
              <a:spLocks noChangeShapeType="1"/>
            </p:cNvSpPr>
            <p:nvPr/>
          </p:nvSpPr>
          <p:spPr bwMode="auto">
            <a:xfrm>
              <a:off x="4694" y="773"/>
              <a:ext cx="0" cy="6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36" name="Line 2176"/>
            <p:cNvSpPr>
              <a:spLocks noChangeShapeType="1"/>
            </p:cNvSpPr>
            <p:nvPr/>
          </p:nvSpPr>
          <p:spPr bwMode="auto">
            <a:xfrm flipH="1">
              <a:off x="4676" y="773"/>
              <a:ext cx="41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37" name="Line 2177"/>
            <p:cNvSpPr>
              <a:spLocks noChangeShapeType="1"/>
            </p:cNvSpPr>
            <p:nvPr/>
          </p:nvSpPr>
          <p:spPr bwMode="auto">
            <a:xfrm flipV="1">
              <a:off x="4712" y="764"/>
              <a:ext cx="5" cy="6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38" name="Line 2178"/>
            <p:cNvSpPr>
              <a:spLocks noChangeShapeType="1"/>
            </p:cNvSpPr>
            <p:nvPr/>
          </p:nvSpPr>
          <p:spPr bwMode="auto">
            <a:xfrm flipV="1">
              <a:off x="4676" y="829"/>
              <a:ext cx="41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39" name="Line 2179"/>
            <p:cNvSpPr>
              <a:spLocks noChangeShapeType="1"/>
            </p:cNvSpPr>
            <p:nvPr/>
          </p:nvSpPr>
          <p:spPr bwMode="auto">
            <a:xfrm>
              <a:off x="4676" y="764"/>
              <a:ext cx="0" cy="7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40" name="Line 2180"/>
            <p:cNvSpPr>
              <a:spLocks noChangeShapeType="1"/>
            </p:cNvSpPr>
            <p:nvPr/>
          </p:nvSpPr>
          <p:spPr bwMode="auto">
            <a:xfrm flipH="1">
              <a:off x="4657" y="741"/>
              <a:ext cx="79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41" name="Line 2181"/>
            <p:cNvSpPr>
              <a:spLocks noChangeShapeType="1"/>
            </p:cNvSpPr>
            <p:nvPr/>
          </p:nvSpPr>
          <p:spPr bwMode="auto">
            <a:xfrm>
              <a:off x="4177" y="893"/>
              <a:ext cx="59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24742" name="Group 2182"/>
          <p:cNvGrpSpPr>
            <a:grpSpLocks/>
          </p:cNvGrpSpPr>
          <p:nvPr/>
        </p:nvGrpSpPr>
        <p:grpSpPr bwMode="auto">
          <a:xfrm>
            <a:off x="3255963" y="1154113"/>
            <a:ext cx="1562100" cy="784225"/>
            <a:chOff x="2051" y="727"/>
            <a:chExt cx="984" cy="494"/>
          </a:xfrm>
        </p:grpSpPr>
        <p:sp>
          <p:nvSpPr>
            <p:cNvPr id="324743" name="Line 2183"/>
            <p:cNvSpPr>
              <a:spLocks noChangeShapeType="1"/>
            </p:cNvSpPr>
            <p:nvPr/>
          </p:nvSpPr>
          <p:spPr bwMode="auto">
            <a:xfrm flipH="1" flipV="1">
              <a:off x="2851" y="893"/>
              <a:ext cx="184" cy="3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44" name="Line 2184"/>
            <p:cNvSpPr>
              <a:spLocks noChangeShapeType="1"/>
            </p:cNvSpPr>
            <p:nvPr/>
          </p:nvSpPr>
          <p:spPr bwMode="auto">
            <a:xfrm flipH="1">
              <a:off x="2088" y="782"/>
              <a:ext cx="83" cy="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45" name="Line 2185"/>
            <p:cNvSpPr>
              <a:spLocks noChangeShapeType="1"/>
            </p:cNvSpPr>
            <p:nvPr/>
          </p:nvSpPr>
          <p:spPr bwMode="auto">
            <a:xfrm flipH="1">
              <a:off x="2125" y="727"/>
              <a:ext cx="5" cy="6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46" name="Freeform 2186"/>
            <p:cNvSpPr>
              <a:spLocks/>
            </p:cNvSpPr>
            <p:nvPr/>
          </p:nvSpPr>
          <p:spPr bwMode="auto">
            <a:xfrm>
              <a:off x="2130" y="787"/>
              <a:ext cx="51" cy="83"/>
            </a:xfrm>
            <a:custGeom>
              <a:avLst/>
              <a:gdLst>
                <a:gd name="T0" fmla="*/ 0 w 77"/>
                <a:gd name="T1" fmla="*/ 0 h 128"/>
                <a:gd name="T2" fmla="*/ 46 w 77"/>
                <a:gd name="T3" fmla="*/ 128 h 128"/>
                <a:gd name="T4" fmla="*/ 77 w 77"/>
                <a:gd name="T5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7" h="128">
                  <a:moveTo>
                    <a:pt x="0" y="0"/>
                  </a:moveTo>
                  <a:lnTo>
                    <a:pt x="46" y="128"/>
                  </a:lnTo>
                  <a:lnTo>
                    <a:pt x="77" y="12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47" name="Freeform 2187"/>
            <p:cNvSpPr>
              <a:spLocks/>
            </p:cNvSpPr>
            <p:nvPr/>
          </p:nvSpPr>
          <p:spPr bwMode="auto">
            <a:xfrm>
              <a:off x="2084" y="787"/>
              <a:ext cx="41" cy="92"/>
            </a:xfrm>
            <a:custGeom>
              <a:avLst/>
              <a:gdLst>
                <a:gd name="T0" fmla="*/ 64 w 64"/>
                <a:gd name="T1" fmla="*/ 0 h 138"/>
                <a:gd name="T2" fmla="*/ 53 w 64"/>
                <a:gd name="T3" fmla="*/ 46 h 138"/>
                <a:gd name="T4" fmla="*/ 33 w 64"/>
                <a:gd name="T5" fmla="*/ 97 h 138"/>
                <a:gd name="T6" fmla="*/ 0 w 64"/>
                <a:gd name="T7" fmla="*/ 138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4" h="138">
                  <a:moveTo>
                    <a:pt x="64" y="0"/>
                  </a:moveTo>
                  <a:lnTo>
                    <a:pt x="53" y="46"/>
                  </a:lnTo>
                  <a:lnTo>
                    <a:pt x="33" y="97"/>
                  </a:lnTo>
                  <a:lnTo>
                    <a:pt x="0" y="13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48" name="Line 2188"/>
            <p:cNvSpPr>
              <a:spLocks noChangeShapeType="1"/>
            </p:cNvSpPr>
            <p:nvPr/>
          </p:nvSpPr>
          <p:spPr bwMode="auto">
            <a:xfrm flipV="1">
              <a:off x="2195" y="732"/>
              <a:ext cx="27" cy="5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49" name="Freeform 2189"/>
            <p:cNvSpPr>
              <a:spLocks/>
            </p:cNvSpPr>
            <p:nvPr/>
          </p:nvSpPr>
          <p:spPr bwMode="auto">
            <a:xfrm>
              <a:off x="2195" y="792"/>
              <a:ext cx="23" cy="83"/>
            </a:xfrm>
            <a:custGeom>
              <a:avLst/>
              <a:gdLst>
                <a:gd name="T0" fmla="*/ 0 w 30"/>
                <a:gd name="T1" fmla="*/ 43 h 124"/>
                <a:gd name="T2" fmla="*/ 30 w 30"/>
                <a:gd name="T3" fmla="*/ 0 h 124"/>
                <a:gd name="T4" fmla="*/ 30 w 30"/>
                <a:gd name="T5" fmla="*/ 1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" h="124">
                  <a:moveTo>
                    <a:pt x="0" y="43"/>
                  </a:moveTo>
                  <a:lnTo>
                    <a:pt x="30" y="0"/>
                  </a:lnTo>
                  <a:lnTo>
                    <a:pt x="30" y="12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50" name="Line 2190"/>
            <p:cNvSpPr>
              <a:spLocks noChangeShapeType="1"/>
            </p:cNvSpPr>
            <p:nvPr/>
          </p:nvSpPr>
          <p:spPr bwMode="auto">
            <a:xfrm flipV="1">
              <a:off x="2218" y="769"/>
              <a:ext cx="9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51" name="Freeform 2191"/>
            <p:cNvSpPr>
              <a:spLocks/>
            </p:cNvSpPr>
            <p:nvPr/>
          </p:nvSpPr>
          <p:spPr bwMode="auto">
            <a:xfrm>
              <a:off x="2227" y="732"/>
              <a:ext cx="46" cy="64"/>
            </a:xfrm>
            <a:custGeom>
              <a:avLst/>
              <a:gdLst>
                <a:gd name="T0" fmla="*/ 68 w 68"/>
                <a:gd name="T1" fmla="*/ 0 h 97"/>
                <a:gd name="T2" fmla="*/ 43 w 68"/>
                <a:gd name="T3" fmla="*/ 54 h 97"/>
                <a:gd name="T4" fmla="*/ 0 w 68"/>
                <a:gd name="T5" fmla="*/ 97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8" h="97">
                  <a:moveTo>
                    <a:pt x="68" y="0"/>
                  </a:moveTo>
                  <a:lnTo>
                    <a:pt x="43" y="54"/>
                  </a:lnTo>
                  <a:lnTo>
                    <a:pt x="0" y="9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52" name="Line 2192"/>
            <p:cNvSpPr>
              <a:spLocks noChangeShapeType="1"/>
            </p:cNvSpPr>
            <p:nvPr/>
          </p:nvSpPr>
          <p:spPr bwMode="auto">
            <a:xfrm flipV="1">
              <a:off x="2236" y="741"/>
              <a:ext cx="32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53" name="Line 2193"/>
            <p:cNvSpPr>
              <a:spLocks noChangeShapeType="1"/>
            </p:cNvSpPr>
            <p:nvPr/>
          </p:nvSpPr>
          <p:spPr bwMode="auto">
            <a:xfrm flipH="1" flipV="1">
              <a:off x="2255" y="769"/>
              <a:ext cx="27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54" name="Line 2194"/>
            <p:cNvSpPr>
              <a:spLocks noChangeShapeType="1"/>
            </p:cNvSpPr>
            <p:nvPr/>
          </p:nvSpPr>
          <p:spPr bwMode="auto">
            <a:xfrm flipV="1">
              <a:off x="2236" y="806"/>
              <a:ext cx="42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55" name="Line 2195"/>
            <p:cNvSpPr>
              <a:spLocks noChangeShapeType="1"/>
            </p:cNvSpPr>
            <p:nvPr/>
          </p:nvSpPr>
          <p:spPr bwMode="auto">
            <a:xfrm flipH="1">
              <a:off x="2227" y="847"/>
              <a:ext cx="65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56" name="Line 2196"/>
            <p:cNvSpPr>
              <a:spLocks noChangeShapeType="1"/>
            </p:cNvSpPr>
            <p:nvPr/>
          </p:nvSpPr>
          <p:spPr bwMode="auto">
            <a:xfrm flipV="1">
              <a:off x="2255" y="806"/>
              <a:ext cx="0" cy="4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57" name="Line 2197"/>
            <p:cNvSpPr>
              <a:spLocks noChangeShapeType="1"/>
            </p:cNvSpPr>
            <p:nvPr/>
          </p:nvSpPr>
          <p:spPr bwMode="auto">
            <a:xfrm flipH="1">
              <a:off x="2310" y="815"/>
              <a:ext cx="28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58" name="Line 2198"/>
            <p:cNvSpPr>
              <a:spLocks noChangeShapeType="1"/>
            </p:cNvSpPr>
            <p:nvPr/>
          </p:nvSpPr>
          <p:spPr bwMode="auto">
            <a:xfrm flipH="1">
              <a:off x="2310" y="764"/>
              <a:ext cx="28" cy="6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59" name="Line 2199"/>
            <p:cNvSpPr>
              <a:spLocks noChangeShapeType="1"/>
            </p:cNvSpPr>
            <p:nvPr/>
          </p:nvSpPr>
          <p:spPr bwMode="auto">
            <a:xfrm flipV="1">
              <a:off x="2305" y="778"/>
              <a:ext cx="24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60" name="Line 2200"/>
            <p:cNvSpPr>
              <a:spLocks noChangeShapeType="1"/>
            </p:cNvSpPr>
            <p:nvPr/>
          </p:nvSpPr>
          <p:spPr bwMode="auto">
            <a:xfrm flipV="1">
              <a:off x="2310" y="838"/>
              <a:ext cx="32" cy="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61" name="Line 2201"/>
            <p:cNvSpPr>
              <a:spLocks noChangeShapeType="1"/>
            </p:cNvSpPr>
            <p:nvPr/>
          </p:nvSpPr>
          <p:spPr bwMode="auto">
            <a:xfrm flipH="1">
              <a:off x="2310" y="736"/>
              <a:ext cx="19" cy="5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62" name="Line 2202"/>
            <p:cNvSpPr>
              <a:spLocks noChangeShapeType="1"/>
            </p:cNvSpPr>
            <p:nvPr/>
          </p:nvSpPr>
          <p:spPr bwMode="auto">
            <a:xfrm flipV="1">
              <a:off x="2347" y="764"/>
              <a:ext cx="37" cy="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63" name="Line 2203"/>
            <p:cNvSpPr>
              <a:spLocks noChangeShapeType="1"/>
            </p:cNvSpPr>
            <p:nvPr/>
          </p:nvSpPr>
          <p:spPr bwMode="auto">
            <a:xfrm flipV="1">
              <a:off x="2347" y="792"/>
              <a:ext cx="42" cy="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64" name="Freeform 2204"/>
            <p:cNvSpPr>
              <a:spLocks/>
            </p:cNvSpPr>
            <p:nvPr/>
          </p:nvSpPr>
          <p:spPr bwMode="auto">
            <a:xfrm>
              <a:off x="2375" y="842"/>
              <a:ext cx="23" cy="33"/>
            </a:xfrm>
            <a:custGeom>
              <a:avLst/>
              <a:gdLst>
                <a:gd name="T0" fmla="*/ 0 w 35"/>
                <a:gd name="T1" fmla="*/ 2 h 50"/>
                <a:gd name="T2" fmla="*/ 35 w 35"/>
                <a:gd name="T3" fmla="*/ 50 h 50"/>
                <a:gd name="T4" fmla="*/ 35 w 35"/>
                <a:gd name="T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50">
                  <a:moveTo>
                    <a:pt x="0" y="2"/>
                  </a:moveTo>
                  <a:lnTo>
                    <a:pt x="35" y="50"/>
                  </a:lnTo>
                  <a:lnTo>
                    <a:pt x="35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65" name="Line 2205"/>
            <p:cNvSpPr>
              <a:spLocks noChangeShapeType="1"/>
            </p:cNvSpPr>
            <p:nvPr/>
          </p:nvSpPr>
          <p:spPr bwMode="auto">
            <a:xfrm>
              <a:off x="2370" y="741"/>
              <a:ext cx="14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66" name="Freeform 2206"/>
            <p:cNvSpPr>
              <a:spLocks/>
            </p:cNvSpPr>
            <p:nvPr/>
          </p:nvSpPr>
          <p:spPr bwMode="auto">
            <a:xfrm>
              <a:off x="2356" y="732"/>
              <a:ext cx="19" cy="110"/>
            </a:xfrm>
            <a:custGeom>
              <a:avLst/>
              <a:gdLst>
                <a:gd name="T0" fmla="*/ 0 w 26"/>
                <a:gd name="T1" fmla="*/ 0 h 170"/>
                <a:gd name="T2" fmla="*/ 7 w 26"/>
                <a:gd name="T3" fmla="*/ 117 h 170"/>
                <a:gd name="T4" fmla="*/ 26 w 26"/>
                <a:gd name="T5" fmla="*/ 17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170">
                  <a:moveTo>
                    <a:pt x="0" y="0"/>
                  </a:moveTo>
                  <a:lnTo>
                    <a:pt x="7" y="117"/>
                  </a:lnTo>
                  <a:lnTo>
                    <a:pt x="26" y="17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67" name="Freeform 2207"/>
            <p:cNvSpPr>
              <a:spLocks/>
            </p:cNvSpPr>
            <p:nvPr/>
          </p:nvSpPr>
          <p:spPr bwMode="auto">
            <a:xfrm>
              <a:off x="2338" y="810"/>
              <a:ext cx="46" cy="56"/>
            </a:xfrm>
            <a:custGeom>
              <a:avLst/>
              <a:gdLst>
                <a:gd name="T0" fmla="*/ 71 w 71"/>
                <a:gd name="T1" fmla="*/ 0 h 89"/>
                <a:gd name="T2" fmla="*/ 48 w 71"/>
                <a:gd name="T3" fmla="*/ 38 h 89"/>
                <a:gd name="T4" fmla="*/ 0 w 71"/>
                <a:gd name="T5" fmla="*/ 8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1" h="89">
                  <a:moveTo>
                    <a:pt x="71" y="0"/>
                  </a:moveTo>
                  <a:lnTo>
                    <a:pt x="48" y="38"/>
                  </a:lnTo>
                  <a:lnTo>
                    <a:pt x="0" y="8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68" name="Line 2208"/>
            <p:cNvSpPr>
              <a:spLocks noChangeShapeType="1"/>
            </p:cNvSpPr>
            <p:nvPr/>
          </p:nvSpPr>
          <p:spPr bwMode="auto">
            <a:xfrm flipV="1">
              <a:off x="2449" y="796"/>
              <a:ext cx="27" cy="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69" name="Line 2209"/>
            <p:cNvSpPr>
              <a:spLocks noChangeShapeType="1"/>
            </p:cNvSpPr>
            <p:nvPr/>
          </p:nvSpPr>
          <p:spPr bwMode="auto">
            <a:xfrm flipV="1">
              <a:off x="2499" y="792"/>
              <a:ext cx="0" cy="8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70" name="Line 2210"/>
            <p:cNvSpPr>
              <a:spLocks noChangeShapeType="1"/>
            </p:cNvSpPr>
            <p:nvPr/>
          </p:nvSpPr>
          <p:spPr bwMode="auto">
            <a:xfrm flipV="1">
              <a:off x="2430" y="856"/>
              <a:ext cx="69" cy="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71" name="Line 2211"/>
            <p:cNvSpPr>
              <a:spLocks noChangeShapeType="1"/>
            </p:cNvSpPr>
            <p:nvPr/>
          </p:nvSpPr>
          <p:spPr bwMode="auto">
            <a:xfrm>
              <a:off x="2430" y="796"/>
              <a:ext cx="0" cy="7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72" name="Line 2212"/>
            <p:cNvSpPr>
              <a:spLocks noChangeShapeType="1"/>
            </p:cNvSpPr>
            <p:nvPr/>
          </p:nvSpPr>
          <p:spPr bwMode="auto">
            <a:xfrm>
              <a:off x="2463" y="773"/>
              <a:ext cx="0" cy="6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73" name="Line 2213"/>
            <p:cNvSpPr>
              <a:spLocks noChangeShapeType="1"/>
            </p:cNvSpPr>
            <p:nvPr/>
          </p:nvSpPr>
          <p:spPr bwMode="auto">
            <a:xfrm flipH="1">
              <a:off x="2444" y="773"/>
              <a:ext cx="42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74" name="Line 2214"/>
            <p:cNvSpPr>
              <a:spLocks noChangeShapeType="1"/>
            </p:cNvSpPr>
            <p:nvPr/>
          </p:nvSpPr>
          <p:spPr bwMode="auto">
            <a:xfrm flipV="1">
              <a:off x="2481" y="764"/>
              <a:ext cx="5" cy="6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75" name="Line 2215"/>
            <p:cNvSpPr>
              <a:spLocks noChangeShapeType="1"/>
            </p:cNvSpPr>
            <p:nvPr/>
          </p:nvSpPr>
          <p:spPr bwMode="auto">
            <a:xfrm flipV="1">
              <a:off x="2444" y="829"/>
              <a:ext cx="42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76" name="Line 2216"/>
            <p:cNvSpPr>
              <a:spLocks noChangeShapeType="1"/>
            </p:cNvSpPr>
            <p:nvPr/>
          </p:nvSpPr>
          <p:spPr bwMode="auto">
            <a:xfrm>
              <a:off x="2444" y="764"/>
              <a:ext cx="0" cy="7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77" name="Line 2217"/>
            <p:cNvSpPr>
              <a:spLocks noChangeShapeType="1"/>
            </p:cNvSpPr>
            <p:nvPr/>
          </p:nvSpPr>
          <p:spPr bwMode="auto">
            <a:xfrm flipH="1">
              <a:off x="2426" y="741"/>
              <a:ext cx="78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78" name="Line 2218"/>
            <p:cNvSpPr>
              <a:spLocks noChangeShapeType="1"/>
            </p:cNvSpPr>
            <p:nvPr/>
          </p:nvSpPr>
          <p:spPr bwMode="auto">
            <a:xfrm flipV="1">
              <a:off x="2606" y="759"/>
              <a:ext cx="4" cy="10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79" name="Line 2219"/>
            <p:cNvSpPr>
              <a:spLocks noChangeShapeType="1"/>
            </p:cNvSpPr>
            <p:nvPr/>
          </p:nvSpPr>
          <p:spPr bwMode="auto">
            <a:xfrm>
              <a:off x="2569" y="759"/>
              <a:ext cx="0" cy="10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80" name="Line 2220"/>
            <p:cNvSpPr>
              <a:spLocks noChangeShapeType="1"/>
            </p:cNvSpPr>
            <p:nvPr/>
          </p:nvSpPr>
          <p:spPr bwMode="auto">
            <a:xfrm flipV="1">
              <a:off x="2569" y="764"/>
              <a:ext cx="41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81" name="Line 2221"/>
            <p:cNvSpPr>
              <a:spLocks noChangeShapeType="1"/>
            </p:cNvSpPr>
            <p:nvPr/>
          </p:nvSpPr>
          <p:spPr bwMode="auto">
            <a:xfrm flipV="1">
              <a:off x="2587" y="764"/>
              <a:ext cx="0" cy="8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82" name="Line 2222"/>
            <p:cNvSpPr>
              <a:spLocks noChangeShapeType="1"/>
            </p:cNvSpPr>
            <p:nvPr/>
          </p:nvSpPr>
          <p:spPr bwMode="auto">
            <a:xfrm flipV="1">
              <a:off x="2569" y="847"/>
              <a:ext cx="37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83" name="Line 2223"/>
            <p:cNvSpPr>
              <a:spLocks noChangeShapeType="1"/>
            </p:cNvSpPr>
            <p:nvPr/>
          </p:nvSpPr>
          <p:spPr bwMode="auto">
            <a:xfrm flipV="1">
              <a:off x="2532" y="842"/>
              <a:ext cx="28" cy="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84" name="Line 2224"/>
            <p:cNvSpPr>
              <a:spLocks noChangeShapeType="1"/>
            </p:cNvSpPr>
            <p:nvPr/>
          </p:nvSpPr>
          <p:spPr bwMode="auto">
            <a:xfrm flipV="1">
              <a:off x="2532" y="815"/>
              <a:ext cx="28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85" name="Line 2225"/>
            <p:cNvSpPr>
              <a:spLocks noChangeShapeType="1"/>
            </p:cNvSpPr>
            <p:nvPr/>
          </p:nvSpPr>
          <p:spPr bwMode="auto">
            <a:xfrm flipH="1">
              <a:off x="2536" y="769"/>
              <a:ext cx="24" cy="6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86" name="Line 2226"/>
            <p:cNvSpPr>
              <a:spLocks noChangeShapeType="1"/>
            </p:cNvSpPr>
            <p:nvPr/>
          </p:nvSpPr>
          <p:spPr bwMode="auto">
            <a:xfrm flipV="1">
              <a:off x="2527" y="782"/>
              <a:ext cx="28" cy="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87" name="Line 2227"/>
            <p:cNvSpPr>
              <a:spLocks noChangeShapeType="1"/>
            </p:cNvSpPr>
            <p:nvPr/>
          </p:nvSpPr>
          <p:spPr bwMode="auto">
            <a:xfrm flipH="1">
              <a:off x="2532" y="736"/>
              <a:ext cx="23" cy="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88" name="Line 2228"/>
            <p:cNvSpPr>
              <a:spLocks noChangeShapeType="1"/>
            </p:cNvSpPr>
            <p:nvPr/>
          </p:nvSpPr>
          <p:spPr bwMode="auto">
            <a:xfrm flipV="1">
              <a:off x="2578" y="806"/>
              <a:ext cx="23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89" name="Line 2229"/>
            <p:cNvSpPr>
              <a:spLocks noChangeShapeType="1"/>
            </p:cNvSpPr>
            <p:nvPr/>
          </p:nvSpPr>
          <p:spPr bwMode="auto">
            <a:xfrm flipV="1">
              <a:off x="2657" y="755"/>
              <a:ext cx="69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90" name="Line 2230"/>
            <p:cNvSpPr>
              <a:spLocks noChangeShapeType="1"/>
            </p:cNvSpPr>
            <p:nvPr/>
          </p:nvSpPr>
          <p:spPr bwMode="auto">
            <a:xfrm flipH="1">
              <a:off x="2652" y="755"/>
              <a:ext cx="5" cy="3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91" name="Line 2231"/>
            <p:cNvSpPr>
              <a:spLocks noChangeShapeType="1"/>
            </p:cNvSpPr>
            <p:nvPr/>
          </p:nvSpPr>
          <p:spPr bwMode="auto">
            <a:xfrm flipH="1">
              <a:off x="2717" y="755"/>
              <a:ext cx="13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92" name="Line 2232"/>
            <p:cNvSpPr>
              <a:spLocks noChangeShapeType="1"/>
            </p:cNvSpPr>
            <p:nvPr/>
          </p:nvSpPr>
          <p:spPr bwMode="auto">
            <a:xfrm>
              <a:off x="2684" y="732"/>
              <a:ext cx="10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93" name="Line 2233"/>
            <p:cNvSpPr>
              <a:spLocks noChangeShapeType="1"/>
            </p:cNvSpPr>
            <p:nvPr/>
          </p:nvSpPr>
          <p:spPr bwMode="auto">
            <a:xfrm flipV="1">
              <a:off x="2647" y="819"/>
              <a:ext cx="83" cy="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94" name="Freeform 2234"/>
            <p:cNvSpPr>
              <a:spLocks/>
            </p:cNvSpPr>
            <p:nvPr/>
          </p:nvSpPr>
          <p:spPr bwMode="auto">
            <a:xfrm>
              <a:off x="2643" y="769"/>
              <a:ext cx="55" cy="110"/>
            </a:xfrm>
            <a:custGeom>
              <a:avLst/>
              <a:gdLst>
                <a:gd name="T0" fmla="*/ 88 w 88"/>
                <a:gd name="T1" fmla="*/ 0 h 168"/>
                <a:gd name="T2" fmla="*/ 77 w 88"/>
                <a:gd name="T3" fmla="*/ 87 h 168"/>
                <a:gd name="T4" fmla="*/ 62 w 88"/>
                <a:gd name="T5" fmla="*/ 117 h 168"/>
                <a:gd name="T6" fmla="*/ 31 w 88"/>
                <a:gd name="T7" fmla="*/ 147 h 168"/>
                <a:gd name="T8" fmla="*/ 0 w 88"/>
                <a:gd name="T9" fmla="*/ 168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" h="168">
                  <a:moveTo>
                    <a:pt x="88" y="0"/>
                  </a:moveTo>
                  <a:lnTo>
                    <a:pt x="77" y="87"/>
                  </a:lnTo>
                  <a:lnTo>
                    <a:pt x="62" y="117"/>
                  </a:lnTo>
                  <a:lnTo>
                    <a:pt x="31" y="147"/>
                  </a:lnTo>
                  <a:lnTo>
                    <a:pt x="0" y="16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95" name="Line 2235"/>
            <p:cNvSpPr>
              <a:spLocks noChangeShapeType="1"/>
            </p:cNvSpPr>
            <p:nvPr/>
          </p:nvSpPr>
          <p:spPr bwMode="auto">
            <a:xfrm>
              <a:off x="2694" y="838"/>
              <a:ext cx="32" cy="3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96" name="Line 2236"/>
            <p:cNvSpPr>
              <a:spLocks noChangeShapeType="1"/>
            </p:cNvSpPr>
            <p:nvPr/>
          </p:nvSpPr>
          <p:spPr bwMode="auto">
            <a:xfrm>
              <a:off x="2670" y="773"/>
              <a:ext cx="14" cy="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97" name="Line 2237"/>
            <p:cNvSpPr>
              <a:spLocks noChangeShapeType="1"/>
            </p:cNvSpPr>
            <p:nvPr/>
          </p:nvSpPr>
          <p:spPr bwMode="auto">
            <a:xfrm>
              <a:off x="2666" y="796"/>
              <a:ext cx="18" cy="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98" name="Line 2238"/>
            <p:cNvSpPr>
              <a:spLocks noChangeShapeType="1"/>
            </p:cNvSpPr>
            <p:nvPr/>
          </p:nvSpPr>
          <p:spPr bwMode="auto">
            <a:xfrm flipH="1">
              <a:off x="2749" y="815"/>
              <a:ext cx="32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799" name="Line 2239"/>
            <p:cNvSpPr>
              <a:spLocks noChangeShapeType="1"/>
            </p:cNvSpPr>
            <p:nvPr/>
          </p:nvSpPr>
          <p:spPr bwMode="auto">
            <a:xfrm flipH="1">
              <a:off x="2754" y="764"/>
              <a:ext cx="27" cy="6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00" name="Line 2240"/>
            <p:cNvSpPr>
              <a:spLocks noChangeShapeType="1"/>
            </p:cNvSpPr>
            <p:nvPr/>
          </p:nvSpPr>
          <p:spPr bwMode="auto">
            <a:xfrm flipV="1">
              <a:off x="2749" y="778"/>
              <a:ext cx="23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01" name="Line 2241"/>
            <p:cNvSpPr>
              <a:spLocks noChangeShapeType="1"/>
            </p:cNvSpPr>
            <p:nvPr/>
          </p:nvSpPr>
          <p:spPr bwMode="auto">
            <a:xfrm flipV="1">
              <a:off x="2749" y="838"/>
              <a:ext cx="37" cy="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02" name="Line 2242"/>
            <p:cNvSpPr>
              <a:spLocks noChangeShapeType="1"/>
            </p:cNvSpPr>
            <p:nvPr/>
          </p:nvSpPr>
          <p:spPr bwMode="auto">
            <a:xfrm flipH="1">
              <a:off x="2749" y="736"/>
              <a:ext cx="23" cy="5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03" name="Line 2243"/>
            <p:cNvSpPr>
              <a:spLocks noChangeShapeType="1"/>
            </p:cNvSpPr>
            <p:nvPr/>
          </p:nvSpPr>
          <p:spPr bwMode="auto">
            <a:xfrm flipV="1">
              <a:off x="2791" y="764"/>
              <a:ext cx="37" cy="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04" name="Line 2244"/>
            <p:cNvSpPr>
              <a:spLocks noChangeShapeType="1"/>
            </p:cNvSpPr>
            <p:nvPr/>
          </p:nvSpPr>
          <p:spPr bwMode="auto">
            <a:xfrm flipV="1">
              <a:off x="2786" y="792"/>
              <a:ext cx="46" cy="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05" name="Freeform 2245"/>
            <p:cNvSpPr>
              <a:spLocks/>
            </p:cNvSpPr>
            <p:nvPr/>
          </p:nvSpPr>
          <p:spPr bwMode="auto">
            <a:xfrm>
              <a:off x="2818" y="842"/>
              <a:ext cx="23" cy="33"/>
            </a:xfrm>
            <a:custGeom>
              <a:avLst/>
              <a:gdLst>
                <a:gd name="T0" fmla="*/ 0 w 36"/>
                <a:gd name="T1" fmla="*/ 2 h 50"/>
                <a:gd name="T2" fmla="*/ 36 w 36"/>
                <a:gd name="T3" fmla="*/ 50 h 50"/>
                <a:gd name="T4" fmla="*/ 36 w 36"/>
                <a:gd name="T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6" h="50">
                  <a:moveTo>
                    <a:pt x="0" y="2"/>
                  </a:moveTo>
                  <a:lnTo>
                    <a:pt x="36" y="50"/>
                  </a:lnTo>
                  <a:lnTo>
                    <a:pt x="36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06" name="Line 2246"/>
            <p:cNvSpPr>
              <a:spLocks noChangeShapeType="1"/>
            </p:cNvSpPr>
            <p:nvPr/>
          </p:nvSpPr>
          <p:spPr bwMode="auto">
            <a:xfrm>
              <a:off x="2814" y="741"/>
              <a:ext cx="14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07" name="Freeform 2247"/>
            <p:cNvSpPr>
              <a:spLocks/>
            </p:cNvSpPr>
            <p:nvPr/>
          </p:nvSpPr>
          <p:spPr bwMode="auto">
            <a:xfrm>
              <a:off x="2800" y="732"/>
              <a:ext cx="18" cy="110"/>
            </a:xfrm>
            <a:custGeom>
              <a:avLst/>
              <a:gdLst>
                <a:gd name="T0" fmla="*/ 0 w 25"/>
                <a:gd name="T1" fmla="*/ 0 h 170"/>
                <a:gd name="T2" fmla="*/ 7 w 25"/>
                <a:gd name="T3" fmla="*/ 117 h 170"/>
                <a:gd name="T4" fmla="*/ 25 w 25"/>
                <a:gd name="T5" fmla="*/ 17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" h="170">
                  <a:moveTo>
                    <a:pt x="0" y="0"/>
                  </a:moveTo>
                  <a:lnTo>
                    <a:pt x="7" y="117"/>
                  </a:lnTo>
                  <a:lnTo>
                    <a:pt x="25" y="17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08" name="Freeform 2248"/>
            <p:cNvSpPr>
              <a:spLocks/>
            </p:cNvSpPr>
            <p:nvPr/>
          </p:nvSpPr>
          <p:spPr bwMode="auto">
            <a:xfrm>
              <a:off x="2781" y="810"/>
              <a:ext cx="47" cy="56"/>
            </a:xfrm>
            <a:custGeom>
              <a:avLst/>
              <a:gdLst>
                <a:gd name="T0" fmla="*/ 71 w 71"/>
                <a:gd name="T1" fmla="*/ 0 h 89"/>
                <a:gd name="T2" fmla="*/ 49 w 71"/>
                <a:gd name="T3" fmla="*/ 38 h 89"/>
                <a:gd name="T4" fmla="*/ 0 w 71"/>
                <a:gd name="T5" fmla="*/ 8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1" h="89">
                  <a:moveTo>
                    <a:pt x="71" y="0"/>
                  </a:moveTo>
                  <a:lnTo>
                    <a:pt x="49" y="38"/>
                  </a:lnTo>
                  <a:lnTo>
                    <a:pt x="0" y="8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09" name="Line 2249"/>
            <p:cNvSpPr>
              <a:spLocks noChangeShapeType="1"/>
            </p:cNvSpPr>
            <p:nvPr/>
          </p:nvSpPr>
          <p:spPr bwMode="auto">
            <a:xfrm>
              <a:off x="2051" y="893"/>
              <a:ext cx="80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24810" name="Group 2250"/>
          <p:cNvGrpSpPr>
            <a:grpSpLocks/>
          </p:cNvGrpSpPr>
          <p:nvPr/>
        </p:nvGrpSpPr>
        <p:grpSpPr bwMode="auto">
          <a:xfrm>
            <a:off x="2538413" y="2973388"/>
            <a:ext cx="1789112" cy="850900"/>
            <a:chOff x="1599" y="1873"/>
            <a:chExt cx="1127" cy="536"/>
          </a:xfrm>
        </p:grpSpPr>
        <p:sp>
          <p:nvSpPr>
            <p:cNvPr id="324811" name="Line 2251"/>
            <p:cNvSpPr>
              <a:spLocks noChangeShapeType="1"/>
            </p:cNvSpPr>
            <p:nvPr/>
          </p:nvSpPr>
          <p:spPr bwMode="auto">
            <a:xfrm flipH="1">
              <a:off x="2402" y="1873"/>
              <a:ext cx="324" cy="53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12" name="Line 2252"/>
            <p:cNvSpPr>
              <a:spLocks noChangeShapeType="1"/>
            </p:cNvSpPr>
            <p:nvPr/>
          </p:nvSpPr>
          <p:spPr bwMode="auto">
            <a:xfrm flipH="1">
              <a:off x="1599" y="2409"/>
              <a:ext cx="80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13" name="Freeform 2253"/>
            <p:cNvSpPr>
              <a:spLocks/>
            </p:cNvSpPr>
            <p:nvPr/>
          </p:nvSpPr>
          <p:spPr bwMode="auto">
            <a:xfrm>
              <a:off x="1649" y="2247"/>
              <a:ext cx="19" cy="148"/>
            </a:xfrm>
            <a:custGeom>
              <a:avLst/>
              <a:gdLst>
                <a:gd name="T0" fmla="*/ 28 w 28"/>
                <a:gd name="T1" fmla="*/ 0 h 224"/>
                <a:gd name="T2" fmla="*/ 28 w 28"/>
                <a:gd name="T3" fmla="*/ 198 h 224"/>
                <a:gd name="T4" fmla="*/ 25 w 28"/>
                <a:gd name="T5" fmla="*/ 224 h 224"/>
                <a:gd name="T6" fmla="*/ 0 w 28"/>
                <a:gd name="T7" fmla="*/ 184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24">
                  <a:moveTo>
                    <a:pt x="28" y="0"/>
                  </a:moveTo>
                  <a:lnTo>
                    <a:pt x="28" y="198"/>
                  </a:lnTo>
                  <a:lnTo>
                    <a:pt x="25" y="224"/>
                  </a:lnTo>
                  <a:lnTo>
                    <a:pt x="0" y="18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14" name="Line 2254"/>
            <p:cNvSpPr>
              <a:spLocks noChangeShapeType="1"/>
            </p:cNvSpPr>
            <p:nvPr/>
          </p:nvSpPr>
          <p:spPr bwMode="auto">
            <a:xfrm flipH="1">
              <a:off x="1617" y="2284"/>
              <a:ext cx="32" cy="7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15" name="Line 2255"/>
            <p:cNvSpPr>
              <a:spLocks noChangeShapeType="1"/>
            </p:cNvSpPr>
            <p:nvPr/>
          </p:nvSpPr>
          <p:spPr bwMode="auto">
            <a:xfrm>
              <a:off x="1682" y="2284"/>
              <a:ext cx="27" cy="6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16" name="Line 2256"/>
            <p:cNvSpPr>
              <a:spLocks noChangeShapeType="1"/>
            </p:cNvSpPr>
            <p:nvPr/>
          </p:nvSpPr>
          <p:spPr bwMode="auto">
            <a:xfrm flipV="1">
              <a:off x="1733" y="2247"/>
              <a:ext cx="27" cy="5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17" name="Freeform 2257"/>
            <p:cNvSpPr>
              <a:spLocks/>
            </p:cNvSpPr>
            <p:nvPr/>
          </p:nvSpPr>
          <p:spPr bwMode="auto">
            <a:xfrm>
              <a:off x="1733" y="2307"/>
              <a:ext cx="18" cy="83"/>
            </a:xfrm>
            <a:custGeom>
              <a:avLst/>
              <a:gdLst>
                <a:gd name="T0" fmla="*/ 0 w 31"/>
                <a:gd name="T1" fmla="*/ 44 h 125"/>
                <a:gd name="T2" fmla="*/ 31 w 31"/>
                <a:gd name="T3" fmla="*/ 0 h 125"/>
                <a:gd name="T4" fmla="*/ 31 w 31"/>
                <a:gd name="T5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" h="125">
                  <a:moveTo>
                    <a:pt x="0" y="44"/>
                  </a:moveTo>
                  <a:lnTo>
                    <a:pt x="31" y="0"/>
                  </a:lnTo>
                  <a:lnTo>
                    <a:pt x="31" y="12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18" name="Line 2258"/>
            <p:cNvSpPr>
              <a:spLocks noChangeShapeType="1"/>
            </p:cNvSpPr>
            <p:nvPr/>
          </p:nvSpPr>
          <p:spPr bwMode="auto">
            <a:xfrm flipV="1">
              <a:off x="1751" y="2284"/>
              <a:ext cx="9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19" name="Freeform 2259"/>
            <p:cNvSpPr>
              <a:spLocks/>
            </p:cNvSpPr>
            <p:nvPr/>
          </p:nvSpPr>
          <p:spPr bwMode="auto">
            <a:xfrm>
              <a:off x="1760" y="2247"/>
              <a:ext cx="46" cy="65"/>
            </a:xfrm>
            <a:custGeom>
              <a:avLst/>
              <a:gdLst>
                <a:gd name="T0" fmla="*/ 69 w 69"/>
                <a:gd name="T1" fmla="*/ 0 h 95"/>
                <a:gd name="T2" fmla="*/ 44 w 69"/>
                <a:gd name="T3" fmla="*/ 53 h 95"/>
                <a:gd name="T4" fmla="*/ 0 w 69"/>
                <a:gd name="T5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9" h="95">
                  <a:moveTo>
                    <a:pt x="69" y="0"/>
                  </a:moveTo>
                  <a:lnTo>
                    <a:pt x="44" y="53"/>
                  </a:lnTo>
                  <a:lnTo>
                    <a:pt x="0" y="9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20" name="Line 2260"/>
            <p:cNvSpPr>
              <a:spLocks noChangeShapeType="1"/>
            </p:cNvSpPr>
            <p:nvPr/>
          </p:nvSpPr>
          <p:spPr bwMode="auto">
            <a:xfrm flipV="1">
              <a:off x="1770" y="2256"/>
              <a:ext cx="32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21" name="Line 2261"/>
            <p:cNvSpPr>
              <a:spLocks noChangeShapeType="1"/>
            </p:cNvSpPr>
            <p:nvPr/>
          </p:nvSpPr>
          <p:spPr bwMode="auto">
            <a:xfrm flipH="1" flipV="1">
              <a:off x="1788" y="2284"/>
              <a:ext cx="28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22" name="Line 2262"/>
            <p:cNvSpPr>
              <a:spLocks noChangeShapeType="1"/>
            </p:cNvSpPr>
            <p:nvPr/>
          </p:nvSpPr>
          <p:spPr bwMode="auto">
            <a:xfrm flipV="1">
              <a:off x="1770" y="2316"/>
              <a:ext cx="41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23" name="Line 2263"/>
            <p:cNvSpPr>
              <a:spLocks noChangeShapeType="1"/>
            </p:cNvSpPr>
            <p:nvPr/>
          </p:nvSpPr>
          <p:spPr bwMode="auto">
            <a:xfrm flipH="1">
              <a:off x="1760" y="2362"/>
              <a:ext cx="65" cy="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24" name="Line 2264"/>
            <p:cNvSpPr>
              <a:spLocks noChangeShapeType="1"/>
            </p:cNvSpPr>
            <p:nvPr/>
          </p:nvSpPr>
          <p:spPr bwMode="auto">
            <a:xfrm flipV="1">
              <a:off x="1788" y="2321"/>
              <a:ext cx="0" cy="4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25" name="Line 2265"/>
            <p:cNvSpPr>
              <a:spLocks noChangeShapeType="1"/>
            </p:cNvSpPr>
            <p:nvPr/>
          </p:nvSpPr>
          <p:spPr bwMode="auto">
            <a:xfrm flipH="1">
              <a:off x="1843" y="2330"/>
              <a:ext cx="33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26" name="Line 2266"/>
            <p:cNvSpPr>
              <a:spLocks noChangeShapeType="1"/>
            </p:cNvSpPr>
            <p:nvPr/>
          </p:nvSpPr>
          <p:spPr bwMode="auto">
            <a:xfrm flipH="1">
              <a:off x="1848" y="2279"/>
              <a:ext cx="23" cy="6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27" name="Line 2267"/>
            <p:cNvSpPr>
              <a:spLocks noChangeShapeType="1"/>
            </p:cNvSpPr>
            <p:nvPr/>
          </p:nvSpPr>
          <p:spPr bwMode="auto">
            <a:xfrm flipV="1">
              <a:off x="1839" y="2293"/>
              <a:ext cx="28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28" name="Line 2268"/>
            <p:cNvSpPr>
              <a:spLocks noChangeShapeType="1"/>
            </p:cNvSpPr>
            <p:nvPr/>
          </p:nvSpPr>
          <p:spPr bwMode="auto">
            <a:xfrm flipV="1">
              <a:off x="1843" y="2353"/>
              <a:ext cx="33" cy="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29" name="Line 2269"/>
            <p:cNvSpPr>
              <a:spLocks noChangeShapeType="1"/>
            </p:cNvSpPr>
            <p:nvPr/>
          </p:nvSpPr>
          <p:spPr bwMode="auto">
            <a:xfrm flipH="1">
              <a:off x="1843" y="2252"/>
              <a:ext cx="19" cy="5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30" name="Line 2270"/>
            <p:cNvSpPr>
              <a:spLocks noChangeShapeType="1"/>
            </p:cNvSpPr>
            <p:nvPr/>
          </p:nvSpPr>
          <p:spPr bwMode="auto">
            <a:xfrm flipV="1">
              <a:off x="1880" y="2279"/>
              <a:ext cx="37" cy="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31" name="Line 2271"/>
            <p:cNvSpPr>
              <a:spLocks noChangeShapeType="1"/>
            </p:cNvSpPr>
            <p:nvPr/>
          </p:nvSpPr>
          <p:spPr bwMode="auto">
            <a:xfrm flipV="1">
              <a:off x="1880" y="2307"/>
              <a:ext cx="42" cy="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32" name="Freeform 2272"/>
            <p:cNvSpPr>
              <a:spLocks/>
            </p:cNvSpPr>
            <p:nvPr/>
          </p:nvSpPr>
          <p:spPr bwMode="auto">
            <a:xfrm>
              <a:off x="1908" y="2358"/>
              <a:ext cx="23" cy="32"/>
            </a:xfrm>
            <a:custGeom>
              <a:avLst/>
              <a:gdLst>
                <a:gd name="T0" fmla="*/ 0 w 36"/>
                <a:gd name="T1" fmla="*/ 2 h 50"/>
                <a:gd name="T2" fmla="*/ 36 w 36"/>
                <a:gd name="T3" fmla="*/ 50 h 50"/>
                <a:gd name="T4" fmla="*/ 36 w 36"/>
                <a:gd name="T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6" h="50">
                  <a:moveTo>
                    <a:pt x="0" y="2"/>
                  </a:moveTo>
                  <a:lnTo>
                    <a:pt x="36" y="50"/>
                  </a:lnTo>
                  <a:lnTo>
                    <a:pt x="36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33" name="Line 2273"/>
            <p:cNvSpPr>
              <a:spLocks noChangeShapeType="1"/>
            </p:cNvSpPr>
            <p:nvPr/>
          </p:nvSpPr>
          <p:spPr bwMode="auto">
            <a:xfrm>
              <a:off x="1908" y="2256"/>
              <a:ext cx="9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34" name="Freeform 2274"/>
            <p:cNvSpPr>
              <a:spLocks/>
            </p:cNvSpPr>
            <p:nvPr/>
          </p:nvSpPr>
          <p:spPr bwMode="auto">
            <a:xfrm>
              <a:off x="1890" y="2247"/>
              <a:ext cx="18" cy="111"/>
            </a:xfrm>
            <a:custGeom>
              <a:avLst/>
              <a:gdLst>
                <a:gd name="T0" fmla="*/ 0 w 26"/>
                <a:gd name="T1" fmla="*/ 0 h 171"/>
                <a:gd name="T2" fmla="*/ 9 w 26"/>
                <a:gd name="T3" fmla="*/ 118 h 171"/>
                <a:gd name="T4" fmla="*/ 26 w 26"/>
                <a:gd name="T5" fmla="*/ 171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171">
                  <a:moveTo>
                    <a:pt x="0" y="0"/>
                  </a:moveTo>
                  <a:lnTo>
                    <a:pt x="9" y="118"/>
                  </a:lnTo>
                  <a:lnTo>
                    <a:pt x="26" y="17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35" name="Freeform 2275"/>
            <p:cNvSpPr>
              <a:spLocks/>
            </p:cNvSpPr>
            <p:nvPr/>
          </p:nvSpPr>
          <p:spPr bwMode="auto">
            <a:xfrm>
              <a:off x="1871" y="2325"/>
              <a:ext cx="51" cy="56"/>
            </a:xfrm>
            <a:custGeom>
              <a:avLst/>
              <a:gdLst>
                <a:gd name="T0" fmla="*/ 72 w 72"/>
                <a:gd name="T1" fmla="*/ 0 h 89"/>
                <a:gd name="T2" fmla="*/ 48 w 72"/>
                <a:gd name="T3" fmla="*/ 38 h 89"/>
                <a:gd name="T4" fmla="*/ 0 w 72"/>
                <a:gd name="T5" fmla="*/ 8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2" h="89">
                  <a:moveTo>
                    <a:pt x="72" y="0"/>
                  </a:moveTo>
                  <a:lnTo>
                    <a:pt x="48" y="38"/>
                  </a:lnTo>
                  <a:lnTo>
                    <a:pt x="0" y="8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36" name="Line 2276"/>
            <p:cNvSpPr>
              <a:spLocks noChangeShapeType="1"/>
            </p:cNvSpPr>
            <p:nvPr/>
          </p:nvSpPr>
          <p:spPr bwMode="auto">
            <a:xfrm flipV="1">
              <a:off x="1987" y="2312"/>
              <a:ext cx="27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37" name="Line 2277"/>
            <p:cNvSpPr>
              <a:spLocks noChangeShapeType="1"/>
            </p:cNvSpPr>
            <p:nvPr/>
          </p:nvSpPr>
          <p:spPr bwMode="auto">
            <a:xfrm flipV="1">
              <a:off x="2033" y="2307"/>
              <a:ext cx="0" cy="8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38" name="Line 2278"/>
            <p:cNvSpPr>
              <a:spLocks noChangeShapeType="1"/>
            </p:cNvSpPr>
            <p:nvPr/>
          </p:nvSpPr>
          <p:spPr bwMode="auto">
            <a:xfrm flipV="1">
              <a:off x="1964" y="2372"/>
              <a:ext cx="69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39" name="Line 2279"/>
            <p:cNvSpPr>
              <a:spLocks noChangeShapeType="1"/>
            </p:cNvSpPr>
            <p:nvPr/>
          </p:nvSpPr>
          <p:spPr bwMode="auto">
            <a:xfrm>
              <a:off x="1964" y="2312"/>
              <a:ext cx="0" cy="7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40" name="Line 2280"/>
            <p:cNvSpPr>
              <a:spLocks noChangeShapeType="1"/>
            </p:cNvSpPr>
            <p:nvPr/>
          </p:nvSpPr>
          <p:spPr bwMode="auto">
            <a:xfrm>
              <a:off x="2001" y="2288"/>
              <a:ext cx="0" cy="6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41" name="Line 2281"/>
            <p:cNvSpPr>
              <a:spLocks noChangeShapeType="1"/>
            </p:cNvSpPr>
            <p:nvPr/>
          </p:nvSpPr>
          <p:spPr bwMode="auto">
            <a:xfrm flipH="1">
              <a:off x="1977" y="2284"/>
              <a:ext cx="42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42" name="Line 2282"/>
            <p:cNvSpPr>
              <a:spLocks noChangeShapeType="1"/>
            </p:cNvSpPr>
            <p:nvPr/>
          </p:nvSpPr>
          <p:spPr bwMode="auto">
            <a:xfrm flipV="1">
              <a:off x="2019" y="2279"/>
              <a:ext cx="0" cy="6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43" name="Line 2283"/>
            <p:cNvSpPr>
              <a:spLocks noChangeShapeType="1"/>
            </p:cNvSpPr>
            <p:nvPr/>
          </p:nvSpPr>
          <p:spPr bwMode="auto">
            <a:xfrm flipV="1">
              <a:off x="1982" y="2344"/>
              <a:ext cx="37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44" name="Line 2284"/>
            <p:cNvSpPr>
              <a:spLocks noChangeShapeType="1"/>
            </p:cNvSpPr>
            <p:nvPr/>
          </p:nvSpPr>
          <p:spPr bwMode="auto">
            <a:xfrm>
              <a:off x="1977" y="2279"/>
              <a:ext cx="5" cy="7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45" name="Line 2285"/>
            <p:cNvSpPr>
              <a:spLocks noChangeShapeType="1"/>
            </p:cNvSpPr>
            <p:nvPr/>
          </p:nvSpPr>
          <p:spPr bwMode="auto">
            <a:xfrm flipH="1">
              <a:off x="1959" y="2256"/>
              <a:ext cx="78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46" name="Line 2286"/>
            <p:cNvSpPr>
              <a:spLocks noChangeShapeType="1"/>
            </p:cNvSpPr>
            <p:nvPr/>
          </p:nvSpPr>
          <p:spPr bwMode="auto">
            <a:xfrm flipV="1">
              <a:off x="2144" y="2265"/>
              <a:ext cx="4" cy="1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47" name="Line 2287"/>
            <p:cNvSpPr>
              <a:spLocks noChangeShapeType="1"/>
            </p:cNvSpPr>
            <p:nvPr/>
          </p:nvSpPr>
          <p:spPr bwMode="auto">
            <a:xfrm>
              <a:off x="2116" y="2261"/>
              <a:ext cx="0" cy="1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48" name="Line 2288"/>
            <p:cNvSpPr>
              <a:spLocks noChangeShapeType="1"/>
            </p:cNvSpPr>
            <p:nvPr/>
          </p:nvSpPr>
          <p:spPr bwMode="auto">
            <a:xfrm>
              <a:off x="2088" y="2247"/>
              <a:ext cx="0" cy="14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49" name="Line 2289"/>
            <p:cNvSpPr>
              <a:spLocks noChangeShapeType="1"/>
            </p:cNvSpPr>
            <p:nvPr/>
          </p:nvSpPr>
          <p:spPr bwMode="auto">
            <a:xfrm flipV="1">
              <a:off x="2070" y="2307"/>
              <a:ext cx="41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50" name="Line 2290"/>
            <p:cNvSpPr>
              <a:spLocks noChangeShapeType="1"/>
            </p:cNvSpPr>
            <p:nvPr/>
          </p:nvSpPr>
          <p:spPr bwMode="auto">
            <a:xfrm flipH="1">
              <a:off x="2093" y="2265"/>
              <a:ext cx="14" cy="4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51" name="Line 2291"/>
            <p:cNvSpPr>
              <a:spLocks noChangeShapeType="1"/>
            </p:cNvSpPr>
            <p:nvPr/>
          </p:nvSpPr>
          <p:spPr bwMode="auto">
            <a:xfrm>
              <a:off x="2070" y="2270"/>
              <a:ext cx="9" cy="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52" name="Line 2292"/>
            <p:cNvSpPr>
              <a:spLocks noChangeShapeType="1"/>
            </p:cNvSpPr>
            <p:nvPr/>
          </p:nvSpPr>
          <p:spPr bwMode="auto">
            <a:xfrm flipV="1">
              <a:off x="2116" y="2270"/>
              <a:ext cx="32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53" name="Line 2293"/>
            <p:cNvSpPr>
              <a:spLocks noChangeShapeType="1"/>
            </p:cNvSpPr>
            <p:nvPr/>
          </p:nvSpPr>
          <p:spPr bwMode="auto">
            <a:xfrm flipV="1">
              <a:off x="2116" y="2339"/>
              <a:ext cx="23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54" name="Line 2294"/>
            <p:cNvSpPr>
              <a:spLocks noChangeShapeType="1"/>
            </p:cNvSpPr>
            <p:nvPr/>
          </p:nvSpPr>
          <p:spPr bwMode="auto">
            <a:xfrm flipV="1">
              <a:off x="2102" y="2376"/>
              <a:ext cx="56" cy="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55" name="Line 2295"/>
            <p:cNvSpPr>
              <a:spLocks noChangeShapeType="1"/>
            </p:cNvSpPr>
            <p:nvPr/>
          </p:nvSpPr>
          <p:spPr bwMode="auto">
            <a:xfrm flipH="1">
              <a:off x="2065" y="2312"/>
              <a:ext cx="23" cy="5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56" name="Line 2296"/>
            <p:cNvSpPr>
              <a:spLocks noChangeShapeType="1"/>
            </p:cNvSpPr>
            <p:nvPr/>
          </p:nvSpPr>
          <p:spPr bwMode="auto">
            <a:xfrm>
              <a:off x="2088" y="2316"/>
              <a:ext cx="23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57" name="Line 2297"/>
            <p:cNvSpPr>
              <a:spLocks noChangeShapeType="1"/>
            </p:cNvSpPr>
            <p:nvPr/>
          </p:nvSpPr>
          <p:spPr bwMode="auto">
            <a:xfrm flipV="1">
              <a:off x="2116" y="2307"/>
              <a:ext cx="23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58" name="Line 2298"/>
            <p:cNvSpPr>
              <a:spLocks noChangeShapeType="1"/>
            </p:cNvSpPr>
            <p:nvPr/>
          </p:nvSpPr>
          <p:spPr bwMode="auto">
            <a:xfrm flipV="1">
              <a:off x="2190" y="2270"/>
              <a:ext cx="74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59" name="Line 2299"/>
            <p:cNvSpPr>
              <a:spLocks noChangeShapeType="1"/>
            </p:cNvSpPr>
            <p:nvPr/>
          </p:nvSpPr>
          <p:spPr bwMode="auto">
            <a:xfrm flipH="1">
              <a:off x="2185" y="2265"/>
              <a:ext cx="5" cy="3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60" name="Line 2300"/>
            <p:cNvSpPr>
              <a:spLocks noChangeShapeType="1"/>
            </p:cNvSpPr>
            <p:nvPr/>
          </p:nvSpPr>
          <p:spPr bwMode="auto">
            <a:xfrm flipH="1">
              <a:off x="2255" y="2265"/>
              <a:ext cx="9" cy="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61" name="Line 2301"/>
            <p:cNvSpPr>
              <a:spLocks noChangeShapeType="1"/>
            </p:cNvSpPr>
            <p:nvPr/>
          </p:nvSpPr>
          <p:spPr bwMode="auto">
            <a:xfrm>
              <a:off x="2218" y="2242"/>
              <a:ext cx="9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62" name="Line 2302"/>
            <p:cNvSpPr>
              <a:spLocks noChangeShapeType="1"/>
            </p:cNvSpPr>
            <p:nvPr/>
          </p:nvSpPr>
          <p:spPr bwMode="auto">
            <a:xfrm flipV="1">
              <a:off x="2181" y="2335"/>
              <a:ext cx="83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63" name="Freeform 2303"/>
            <p:cNvSpPr>
              <a:spLocks/>
            </p:cNvSpPr>
            <p:nvPr/>
          </p:nvSpPr>
          <p:spPr bwMode="auto">
            <a:xfrm>
              <a:off x="2176" y="2284"/>
              <a:ext cx="60" cy="111"/>
            </a:xfrm>
            <a:custGeom>
              <a:avLst/>
              <a:gdLst>
                <a:gd name="T0" fmla="*/ 87 w 87"/>
                <a:gd name="T1" fmla="*/ 0 h 167"/>
                <a:gd name="T2" fmla="*/ 77 w 87"/>
                <a:gd name="T3" fmla="*/ 86 h 167"/>
                <a:gd name="T4" fmla="*/ 61 w 87"/>
                <a:gd name="T5" fmla="*/ 116 h 167"/>
                <a:gd name="T6" fmla="*/ 31 w 87"/>
                <a:gd name="T7" fmla="*/ 147 h 167"/>
                <a:gd name="T8" fmla="*/ 0 w 87"/>
                <a:gd name="T9" fmla="*/ 167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" h="167">
                  <a:moveTo>
                    <a:pt x="87" y="0"/>
                  </a:moveTo>
                  <a:lnTo>
                    <a:pt x="77" y="86"/>
                  </a:lnTo>
                  <a:lnTo>
                    <a:pt x="61" y="116"/>
                  </a:lnTo>
                  <a:lnTo>
                    <a:pt x="31" y="147"/>
                  </a:lnTo>
                  <a:lnTo>
                    <a:pt x="0" y="16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64" name="Line 2304"/>
            <p:cNvSpPr>
              <a:spLocks noChangeShapeType="1"/>
            </p:cNvSpPr>
            <p:nvPr/>
          </p:nvSpPr>
          <p:spPr bwMode="auto">
            <a:xfrm>
              <a:off x="2227" y="2353"/>
              <a:ext cx="32" cy="3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65" name="Line 2305"/>
            <p:cNvSpPr>
              <a:spLocks noChangeShapeType="1"/>
            </p:cNvSpPr>
            <p:nvPr/>
          </p:nvSpPr>
          <p:spPr bwMode="auto">
            <a:xfrm>
              <a:off x="2208" y="2288"/>
              <a:ext cx="14" cy="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66" name="Line 2306"/>
            <p:cNvSpPr>
              <a:spLocks noChangeShapeType="1"/>
            </p:cNvSpPr>
            <p:nvPr/>
          </p:nvSpPr>
          <p:spPr bwMode="auto">
            <a:xfrm>
              <a:off x="2199" y="2312"/>
              <a:ext cx="19" cy="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67" name="Line 2307"/>
            <p:cNvSpPr>
              <a:spLocks noChangeShapeType="1"/>
            </p:cNvSpPr>
            <p:nvPr/>
          </p:nvSpPr>
          <p:spPr bwMode="auto">
            <a:xfrm flipH="1">
              <a:off x="2287" y="2330"/>
              <a:ext cx="32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68" name="Line 2308"/>
            <p:cNvSpPr>
              <a:spLocks noChangeShapeType="1"/>
            </p:cNvSpPr>
            <p:nvPr/>
          </p:nvSpPr>
          <p:spPr bwMode="auto">
            <a:xfrm flipH="1">
              <a:off x="2292" y="2279"/>
              <a:ext cx="23" cy="6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69" name="Line 2309"/>
            <p:cNvSpPr>
              <a:spLocks noChangeShapeType="1"/>
            </p:cNvSpPr>
            <p:nvPr/>
          </p:nvSpPr>
          <p:spPr bwMode="auto">
            <a:xfrm flipV="1">
              <a:off x="2282" y="2293"/>
              <a:ext cx="23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70" name="Line 2310"/>
            <p:cNvSpPr>
              <a:spLocks noChangeShapeType="1"/>
            </p:cNvSpPr>
            <p:nvPr/>
          </p:nvSpPr>
          <p:spPr bwMode="auto">
            <a:xfrm flipV="1">
              <a:off x="2287" y="2353"/>
              <a:ext cx="32" cy="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71" name="Line 2311"/>
            <p:cNvSpPr>
              <a:spLocks noChangeShapeType="1"/>
            </p:cNvSpPr>
            <p:nvPr/>
          </p:nvSpPr>
          <p:spPr bwMode="auto">
            <a:xfrm flipH="1">
              <a:off x="2287" y="2252"/>
              <a:ext cx="18" cy="5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72" name="Line 2312"/>
            <p:cNvSpPr>
              <a:spLocks noChangeShapeType="1"/>
            </p:cNvSpPr>
            <p:nvPr/>
          </p:nvSpPr>
          <p:spPr bwMode="auto">
            <a:xfrm flipV="1">
              <a:off x="2324" y="2279"/>
              <a:ext cx="37" cy="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73" name="Line 2313"/>
            <p:cNvSpPr>
              <a:spLocks noChangeShapeType="1"/>
            </p:cNvSpPr>
            <p:nvPr/>
          </p:nvSpPr>
          <p:spPr bwMode="auto">
            <a:xfrm flipV="1">
              <a:off x="2324" y="2307"/>
              <a:ext cx="42" cy="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74" name="Freeform 2314"/>
            <p:cNvSpPr>
              <a:spLocks/>
            </p:cNvSpPr>
            <p:nvPr/>
          </p:nvSpPr>
          <p:spPr bwMode="auto">
            <a:xfrm>
              <a:off x="2352" y="2358"/>
              <a:ext cx="23" cy="32"/>
            </a:xfrm>
            <a:custGeom>
              <a:avLst/>
              <a:gdLst>
                <a:gd name="T0" fmla="*/ 0 w 36"/>
                <a:gd name="T1" fmla="*/ 2 h 50"/>
                <a:gd name="T2" fmla="*/ 36 w 36"/>
                <a:gd name="T3" fmla="*/ 50 h 50"/>
                <a:gd name="T4" fmla="*/ 36 w 36"/>
                <a:gd name="T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6" h="50">
                  <a:moveTo>
                    <a:pt x="0" y="2"/>
                  </a:moveTo>
                  <a:lnTo>
                    <a:pt x="36" y="50"/>
                  </a:lnTo>
                  <a:lnTo>
                    <a:pt x="36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75" name="Line 2315"/>
            <p:cNvSpPr>
              <a:spLocks noChangeShapeType="1"/>
            </p:cNvSpPr>
            <p:nvPr/>
          </p:nvSpPr>
          <p:spPr bwMode="auto">
            <a:xfrm>
              <a:off x="2352" y="2256"/>
              <a:ext cx="9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76" name="Freeform 2316"/>
            <p:cNvSpPr>
              <a:spLocks/>
            </p:cNvSpPr>
            <p:nvPr/>
          </p:nvSpPr>
          <p:spPr bwMode="auto">
            <a:xfrm>
              <a:off x="2333" y="2247"/>
              <a:ext cx="19" cy="111"/>
            </a:xfrm>
            <a:custGeom>
              <a:avLst/>
              <a:gdLst>
                <a:gd name="T0" fmla="*/ 0 w 25"/>
                <a:gd name="T1" fmla="*/ 0 h 171"/>
                <a:gd name="T2" fmla="*/ 7 w 25"/>
                <a:gd name="T3" fmla="*/ 118 h 171"/>
                <a:gd name="T4" fmla="*/ 25 w 25"/>
                <a:gd name="T5" fmla="*/ 171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" h="171">
                  <a:moveTo>
                    <a:pt x="0" y="0"/>
                  </a:moveTo>
                  <a:lnTo>
                    <a:pt x="7" y="118"/>
                  </a:lnTo>
                  <a:lnTo>
                    <a:pt x="25" y="17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77" name="Freeform 2317"/>
            <p:cNvSpPr>
              <a:spLocks/>
            </p:cNvSpPr>
            <p:nvPr/>
          </p:nvSpPr>
          <p:spPr bwMode="auto">
            <a:xfrm>
              <a:off x="2315" y="2325"/>
              <a:ext cx="51" cy="56"/>
            </a:xfrm>
            <a:custGeom>
              <a:avLst/>
              <a:gdLst>
                <a:gd name="T0" fmla="*/ 72 w 72"/>
                <a:gd name="T1" fmla="*/ 0 h 89"/>
                <a:gd name="T2" fmla="*/ 48 w 72"/>
                <a:gd name="T3" fmla="*/ 38 h 89"/>
                <a:gd name="T4" fmla="*/ 0 w 72"/>
                <a:gd name="T5" fmla="*/ 8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2" h="89">
                  <a:moveTo>
                    <a:pt x="72" y="0"/>
                  </a:moveTo>
                  <a:lnTo>
                    <a:pt x="48" y="38"/>
                  </a:lnTo>
                  <a:lnTo>
                    <a:pt x="0" y="8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24878" name="Group 2318"/>
          <p:cNvGrpSpPr>
            <a:grpSpLocks/>
          </p:cNvGrpSpPr>
          <p:nvPr/>
        </p:nvGrpSpPr>
        <p:grpSpPr bwMode="auto">
          <a:xfrm>
            <a:off x="4100513" y="3082925"/>
            <a:ext cx="1774825" cy="741363"/>
            <a:chOff x="2583" y="1942"/>
            <a:chExt cx="1118" cy="467"/>
          </a:xfrm>
        </p:grpSpPr>
        <p:sp>
          <p:nvSpPr>
            <p:cNvPr id="324879" name="Line 2319"/>
            <p:cNvSpPr>
              <a:spLocks noChangeShapeType="1"/>
            </p:cNvSpPr>
            <p:nvPr/>
          </p:nvSpPr>
          <p:spPr bwMode="auto">
            <a:xfrm>
              <a:off x="3428" y="1942"/>
              <a:ext cx="273" cy="46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80" name="Line 2320"/>
            <p:cNvSpPr>
              <a:spLocks noChangeShapeType="1"/>
            </p:cNvSpPr>
            <p:nvPr/>
          </p:nvSpPr>
          <p:spPr bwMode="auto">
            <a:xfrm flipH="1">
              <a:off x="2583" y="2409"/>
              <a:ext cx="111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81" name="Line 2321"/>
            <p:cNvSpPr>
              <a:spLocks noChangeShapeType="1"/>
            </p:cNvSpPr>
            <p:nvPr/>
          </p:nvSpPr>
          <p:spPr bwMode="auto">
            <a:xfrm>
              <a:off x="2670" y="2353"/>
              <a:ext cx="14" cy="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82" name="Line 2322"/>
            <p:cNvSpPr>
              <a:spLocks noChangeShapeType="1"/>
            </p:cNvSpPr>
            <p:nvPr/>
          </p:nvSpPr>
          <p:spPr bwMode="auto">
            <a:xfrm flipH="1">
              <a:off x="2620" y="2353"/>
              <a:ext cx="27" cy="3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83" name="Freeform 2323"/>
            <p:cNvSpPr>
              <a:spLocks/>
            </p:cNvSpPr>
            <p:nvPr/>
          </p:nvSpPr>
          <p:spPr bwMode="auto">
            <a:xfrm>
              <a:off x="2647" y="2339"/>
              <a:ext cx="14" cy="56"/>
            </a:xfrm>
            <a:custGeom>
              <a:avLst/>
              <a:gdLst>
                <a:gd name="T0" fmla="*/ 20 w 20"/>
                <a:gd name="T1" fmla="*/ 0 h 79"/>
                <a:gd name="T2" fmla="*/ 20 w 20"/>
                <a:gd name="T3" fmla="*/ 79 h 79"/>
                <a:gd name="T4" fmla="*/ 0 w 20"/>
                <a:gd name="T5" fmla="*/ 53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79">
                  <a:moveTo>
                    <a:pt x="20" y="0"/>
                  </a:moveTo>
                  <a:lnTo>
                    <a:pt x="20" y="79"/>
                  </a:lnTo>
                  <a:lnTo>
                    <a:pt x="0" y="5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84" name="Line 2324"/>
            <p:cNvSpPr>
              <a:spLocks noChangeShapeType="1"/>
            </p:cNvSpPr>
            <p:nvPr/>
          </p:nvSpPr>
          <p:spPr bwMode="auto">
            <a:xfrm>
              <a:off x="2670" y="2325"/>
              <a:ext cx="10" cy="2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85" name="Line 2325"/>
            <p:cNvSpPr>
              <a:spLocks noChangeShapeType="1"/>
            </p:cNvSpPr>
            <p:nvPr/>
          </p:nvSpPr>
          <p:spPr bwMode="auto">
            <a:xfrm flipV="1">
              <a:off x="2638" y="2339"/>
              <a:ext cx="37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86" name="Line 2326"/>
            <p:cNvSpPr>
              <a:spLocks noChangeShapeType="1"/>
            </p:cNvSpPr>
            <p:nvPr/>
          </p:nvSpPr>
          <p:spPr bwMode="auto">
            <a:xfrm flipH="1">
              <a:off x="2643" y="2307"/>
              <a:ext cx="32" cy="3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87" name="Line 2327"/>
            <p:cNvSpPr>
              <a:spLocks noChangeShapeType="1"/>
            </p:cNvSpPr>
            <p:nvPr/>
          </p:nvSpPr>
          <p:spPr bwMode="auto">
            <a:xfrm flipV="1">
              <a:off x="2638" y="2321"/>
              <a:ext cx="28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88" name="Line 2328"/>
            <p:cNvSpPr>
              <a:spLocks noChangeShapeType="1"/>
            </p:cNvSpPr>
            <p:nvPr/>
          </p:nvSpPr>
          <p:spPr bwMode="auto">
            <a:xfrm flipH="1">
              <a:off x="2643" y="2298"/>
              <a:ext cx="18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89" name="Line 2329"/>
            <p:cNvSpPr>
              <a:spLocks noChangeShapeType="1"/>
            </p:cNvSpPr>
            <p:nvPr/>
          </p:nvSpPr>
          <p:spPr bwMode="auto">
            <a:xfrm>
              <a:off x="2657" y="2256"/>
              <a:ext cx="0" cy="3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90" name="Line 2330"/>
            <p:cNvSpPr>
              <a:spLocks noChangeShapeType="1"/>
            </p:cNvSpPr>
            <p:nvPr/>
          </p:nvSpPr>
          <p:spPr bwMode="auto">
            <a:xfrm flipV="1">
              <a:off x="2643" y="2275"/>
              <a:ext cx="27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91" name="Line 2331"/>
            <p:cNvSpPr>
              <a:spLocks noChangeShapeType="1"/>
            </p:cNvSpPr>
            <p:nvPr/>
          </p:nvSpPr>
          <p:spPr bwMode="auto">
            <a:xfrm flipH="1">
              <a:off x="2638" y="2293"/>
              <a:ext cx="42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92" name="Line 2332"/>
            <p:cNvSpPr>
              <a:spLocks noChangeShapeType="1"/>
            </p:cNvSpPr>
            <p:nvPr/>
          </p:nvSpPr>
          <p:spPr bwMode="auto">
            <a:xfrm flipH="1">
              <a:off x="2675" y="2247"/>
              <a:ext cx="5" cy="4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93" name="Line 2333"/>
            <p:cNvSpPr>
              <a:spLocks noChangeShapeType="1"/>
            </p:cNvSpPr>
            <p:nvPr/>
          </p:nvSpPr>
          <p:spPr bwMode="auto">
            <a:xfrm flipV="1">
              <a:off x="2638" y="2252"/>
              <a:ext cx="37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94" name="Line 2334"/>
            <p:cNvSpPr>
              <a:spLocks noChangeShapeType="1"/>
            </p:cNvSpPr>
            <p:nvPr/>
          </p:nvSpPr>
          <p:spPr bwMode="auto">
            <a:xfrm>
              <a:off x="2638" y="2247"/>
              <a:ext cx="0" cy="6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95" name="Line 2335"/>
            <p:cNvSpPr>
              <a:spLocks noChangeShapeType="1"/>
            </p:cNvSpPr>
            <p:nvPr/>
          </p:nvSpPr>
          <p:spPr bwMode="auto">
            <a:xfrm flipV="1">
              <a:off x="2597" y="2349"/>
              <a:ext cx="32" cy="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96" name="Line 2336"/>
            <p:cNvSpPr>
              <a:spLocks noChangeShapeType="1"/>
            </p:cNvSpPr>
            <p:nvPr/>
          </p:nvSpPr>
          <p:spPr bwMode="auto">
            <a:xfrm>
              <a:off x="2624" y="2335"/>
              <a:ext cx="5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97" name="Line 2337"/>
            <p:cNvSpPr>
              <a:spLocks noChangeShapeType="1"/>
            </p:cNvSpPr>
            <p:nvPr/>
          </p:nvSpPr>
          <p:spPr bwMode="auto">
            <a:xfrm>
              <a:off x="2615" y="2247"/>
              <a:ext cx="0" cy="1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98" name="Line 2338"/>
            <p:cNvSpPr>
              <a:spLocks noChangeShapeType="1"/>
            </p:cNvSpPr>
            <p:nvPr/>
          </p:nvSpPr>
          <p:spPr bwMode="auto">
            <a:xfrm flipH="1">
              <a:off x="2601" y="2316"/>
              <a:ext cx="28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899" name="Line 2339"/>
            <p:cNvSpPr>
              <a:spLocks noChangeShapeType="1"/>
            </p:cNvSpPr>
            <p:nvPr/>
          </p:nvSpPr>
          <p:spPr bwMode="auto">
            <a:xfrm flipH="1">
              <a:off x="2624" y="2279"/>
              <a:ext cx="5" cy="3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00" name="Line 2340"/>
            <p:cNvSpPr>
              <a:spLocks noChangeShapeType="1"/>
            </p:cNvSpPr>
            <p:nvPr/>
          </p:nvSpPr>
          <p:spPr bwMode="auto">
            <a:xfrm flipV="1">
              <a:off x="2601" y="2284"/>
              <a:ext cx="28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01" name="Line 2341"/>
            <p:cNvSpPr>
              <a:spLocks noChangeShapeType="1"/>
            </p:cNvSpPr>
            <p:nvPr/>
          </p:nvSpPr>
          <p:spPr bwMode="auto">
            <a:xfrm>
              <a:off x="2601" y="2279"/>
              <a:ext cx="0" cy="5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02" name="Line 2342"/>
            <p:cNvSpPr>
              <a:spLocks noChangeShapeType="1"/>
            </p:cNvSpPr>
            <p:nvPr/>
          </p:nvSpPr>
          <p:spPr bwMode="auto">
            <a:xfrm flipH="1">
              <a:off x="2712" y="2252"/>
              <a:ext cx="18" cy="5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03" name="Line 2343"/>
            <p:cNvSpPr>
              <a:spLocks noChangeShapeType="1"/>
            </p:cNvSpPr>
            <p:nvPr/>
          </p:nvSpPr>
          <p:spPr bwMode="auto">
            <a:xfrm flipV="1">
              <a:off x="2707" y="2358"/>
              <a:ext cx="37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04" name="Line 2344"/>
            <p:cNvSpPr>
              <a:spLocks noChangeShapeType="1"/>
            </p:cNvSpPr>
            <p:nvPr/>
          </p:nvSpPr>
          <p:spPr bwMode="auto">
            <a:xfrm flipV="1">
              <a:off x="2712" y="2330"/>
              <a:ext cx="32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05" name="Line 2345"/>
            <p:cNvSpPr>
              <a:spLocks noChangeShapeType="1"/>
            </p:cNvSpPr>
            <p:nvPr/>
          </p:nvSpPr>
          <p:spPr bwMode="auto">
            <a:xfrm flipH="1">
              <a:off x="2717" y="2284"/>
              <a:ext cx="27" cy="5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06" name="Line 2346"/>
            <p:cNvSpPr>
              <a:spLocks noChangeShapeType="1"/>
            </p:cNvSpPr>
            <p:nvPr/>
          </p:nvSpPr>
          <p:spPr bwMode="auto">
            <a:xfrm flipV="1">
              <a:off x="2707" y="2298"/>
              <a:ext cx="28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07" name="Line 2347"/>
            <p:cNvSpPr>
              <a:spLocks noChangeShapeType="1"/>
            </p:cNvSpPr>
            <p:nvPr/>
          </p:nvSpPr>
          <p:spPr bwMode="auto">
            <a:xfrm>
              <a:off x="2767" y="2252"/>
              <a:ext cx="10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08" name="Line 2348"/>
            <p:cNvSpPr>
              <a:spLocks noChangeShapeType="1"/>
            </p:cNvSpPr>
            <p:nvPr/>
          </p:nvSpPr>
          <p:spPr bwMode="auto">
            <a:xfrm flipV="1">
              <a:off x="2749" y="2288"/>
              <a:ext cx="51" cy="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09" name="Freeform 2349"/>
            <p:cNvSpPr>
              <a:spLocks/>
            </p:cNvSpPr>
            <p:nvPr/>
          </p:nvSpPr>
          <p:spPr bwMode="auto">
            <a:xfrm>
              <a:off x="2758" y="2312"/>
              <a:ext cx="42" cy="78"/>
            </a:xfrm>
            <a:custGeom>
              <a:avLst/>
              <a:gdLst>
                <a:gd name="T0" fmla="*/ 0 w 64"/>
                <a:gd name="T1" fmla="*/ 0 h 125"/>
                <a:gd name="T2" fmla="*/ 46 w 64"/>
                <a:gd name="T3" fmla="*/ 125 h 125"/>
                <a:gd name="T4" fmla="*/ 64 w 64"/>
                <a:gd name="T5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" h="125">
                  <a:moveTo>
                    <a:pt x="0" y="0"/>
                  </a:moveTo>
                  <a:lnTo>
                    <a:pt x="46" y="125"/>
                  </a:lnTo>
                  <a:lnTo>
                    <a:pt x="64" y="12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10" name="Freeform 2350"/>
            <p:cNvSpPr>
              <a:spLocks/>
            </p:cNvSpPr>
            <p:nvPr/>
          </p:nvSpPr>
          <p:spPr bwMode="auto">
            <a:xfrm>
              <a:off x="2730" y="2298"/>
              <a:ext cx="56" cy="97"/>
            </a:xfrm>
            <a:custGeom>
              <a:avLst/>
              <a:gdLst>
                <a:gd name="T0" fmla="*/ 80 w 80"/>
                <a:gd name="T1" fmla="*/ 0 h 142"/>
                <a:gd name="T2" fmla="*/ 57 w 80"/>
                <a:gd name="T3" fmla="*/ 71 h 142"/>
                <a:gd name="T4" fmla="*/ 35 w 80"/>
                <a:gd name="T5" fmla="*/ 109 h 142"/>
                <a:gd name="T6" fmla="*/ 0 w 80"/>
                <a:gd name="T7" fmla="*/ 142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" h="142">
                  <a:moveTo>
                    <a:pt x="80" y="0"/>
                  </a:moveTo>
                  <a:lnTo>
                    <a:pt x="57" y="71"/>
                  </a:lnTo>
                  <a:lnTo>
                    <a:pt x="35" y="109"/>
                  </a:lnTo>
                  <a:lnTo>
                    <a:pt x="0" y="14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11" name="Line 2351"/>
            <p:cNvSpPr>
              <a:spLocks noChangeShapeType="1"/>
            </p:cNvSpPr>
            <p:nvPr/>
          </p:nvSpPr>
          <p:spPr bwMode="auto">
            <a:xfrm flipH="1">
              <a:off x="2818" y="2321"/>
              <a:ext cx="33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12" name="Line 2352"/>
            <p:cNvSpPr>
              <a:spLocks noChangeShapeType="1"/>
            </p:cNvSpPr>
            <p:nvPr/>
          </p:nvSpPr>
          <p:spPr bwMode="auto">
            <a:xfrm flipH="1">
              <a:off x="2818" y="2275"/>
              <a:ext cx="28" cy="5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13" name="Line 2353"/>
            <p:cNvSpPr>
              <a:spLocks noChangeShapeType="1"/>
            </p:cNvSpPr>
            <p:nvPr/>
          </p:nvSpPr>
          <p:spPr bwMode="auto">
            <a:xfrm flipV="1">
              <a:off x="2814" y="2288"/>
              <a:ext cx="23" cy="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14" name="Line 2354"/>
            <p:cNvSpPr>
              <a:spLocks noChangeShapeType="1"/>
            </p:cNvSpPr>
            <p:nvPr/>
          </p:nvSpPr>
          <p:spPr bwMode="auto">
            <a:xfrm flipV="1">
              <a:off x="2818" y="2353"/>
              <a:ext cx="33" cy="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15" name="Line 2355"/>
            <p:cNvSpPr>
              <a:spLocks noChangeShapeType="1"/>
            </p:cNvSpPr>
            <p:nvPr/>
          </p:nvSpPr>
          <p:spPr bwMode="auto">
            <a:xfrm flipH="1">
              <a:off x="2818" y="2247"/>
              <a:ext cx="19" cy="5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16" name="Line 2356"/>
            <p:cNvSpPr>
              <a:spLocks noChangeShapeType="1"/>
            </p:cNvSpPr>
            <p:nvPr/>
          </p:nvSpPr>
          <p:spPr bwMode="auto">
            <a:xfrm flipV="1">
              <a:off x="2864" y="2270"/>
              <a:ext cx="28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17" name="Freeform 2357"/>
            <p:cNvSpPr>
              <a:spLocks/>
            </p:cNvSpPr>
            <p:nvPr/>
          </p:nvSpPr>
          <p:spPr bwMode="auto">
            <a:xfrm>
              <a:off x="2841" y="2265"/>
              <a:ext cx="51" cy="84"/>
            </a:xfrm>
            <a:custGeom>
              <a:avLst/>
              <a:gdLst>
                <a:gd name="T0" fmla="*/ 74 w 74"/>
                <a:gd name="T1" fmla="*/ 0 h 125"/>
                <a:gd name="T2" fmla="*/ 51 w 74"/>
                <a:gd name="T3" fmla="*/ 61 h 125"/>
                <a:gd name="T4" fmla="*/ 0 w 74"/>
                <a:gd name="T5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4" h="125">
                  <a:moveTo>
                    <a:pt x="74" y="0"/>
                  </a:moveTo>
                  <a:lnTo>
                    <a:pt x="51" y="61"/>
                  </a:lnTo>
                  <a:lnTo>
                    <a:pt x="0" y="12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18" name="Freeform 2358"/>
            <p:cNvSpPr>
              <a:spLocks/>
            </p:cNvSpPr>
            <p:nvPr/>
          </p:nvSpPr>
          <p:spPr bwMode="auto">
            <a:xfrm>
              <a:off x="2864" y="2284"/>
              <a:ext cx="47" cy="55"/>
            </a:xfrm>
            <a:custGeom>
              <a:avLst/>
              <a:gdLst>
                <a:gd name="T0" fmla="*/ 0 w 73"/>
                <a:gd name="T1" fmla="*/ 0 h 81"/>
                <a:gd name="T2" fmla="*/ 55 w 73"/>
                <a:gd name="T3" fmla="*/ 81 h 81"/>
                <a:gd name="T4" fmla="*/ 73 w 73"/>
                <a:gd name="T5" fmla="*/ 8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3" h="81">
                  <a:moveTo>
                    <a:pt x="0" y="0"/>
                  </a:moveTo>
                  <a:lnTo>
                    <a:pt x="55" y="81"/>
                  </a:lnTo>
                  <a:lnTo>
                    <a:pt x="73" y="8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19" name="Line 2359"/>
            <p:cNvSpPr>
              <a:spLocks noChangeShapeType="1"/>
            </p:cNvSpPr>
            <p:nvPr/>
          </p:nvSpPr>
          <p:spPr bwMode="auto">
            <a:xfrm>
              <a:off x="2869" y="2339"/>
              <a:ext cx="19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20" name="Line 2360"/>
            <p:cNvSpPr>
              <a:spLocks noChangeShapeType="1"/>
            </p:cNvSpPr>
            <p:nvPr/>
          </p:nvSpPr>
          <p:spPr bwMode="auto">
            <a:xfrm flipH="1" flipV="1">
              <a:off x="2864" y="2367"/>
              <a:ext cx="24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21" name="Freeform 2361"/>
            <p:cNvSpPr>
              <a:spLocks/>
            </p:cNvSpPr>
            <p:nvPr/>
          </p:nvSpPr>
          <p:spPr bwMode="auto">
            <a:xfrm>
              <a:off x="2851" y="2247"/>
              <a:ext cx="23" cy="65"/>
            </a:xfrm>
            <a:custGeom>
              <a:avLst/>
              <a:gdLst>
                <a:gd name="T0" fmla="*/ 38 w 38"/>
                <a:gd name="T1" fmla="*/ 0 h 97"/>
                <a:gd name="T2" fmla="*/ 23 w 38"/>
                <a:gd name="T3" fmla="*/ 44 h 97"/>
                <a:gd name="T4" fmla="*/ 0 w 38"/>
                <a:gd name="T5" fmla="*/ 97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" h="97">
                  <a:moveTo>
                    <a:pt x="38" y="0"/>
                  </a:moveTo>
                  <a:lnTo>
                    <a:pt x="23" y="44"/>
                  </a:lnTo>
                  <a:lnTo>
                    <a:pt x="0" y="9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22" name="Line 2362"/>
            <p:cNvSpPr>
              <a:spLocks noChangeShapeType="1"/>
            </p:cNvSpPr>
            <p:nvPr/>
          </p:nvSpPr>
          <p:spPr bwMode="auto">
            <a:xfrm flipV="1">
              <a:off x="2975" y="2312"/>
              <a:ext cx="33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23" name="Line 2363"/>
            <p:cNvSpPr>
              <a:spLocks noChangeShapeType="1"/>
            </p:cNvSpPr>
            <p:nvPr/>
          </p:nvSpPr>
          <p:spPr bwMode="auto">
            <a:xfrm>
              <a:off x="2975" y="2247"/>
              <a:ext cx="0" cy="13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24" name="Line 2364"/>
            <p:cNvSpPr>
              <a:spLocks noChangeShapeType="1"/>
            </p:cNvSpPr>
            <p:nvPr/>
          </p:nvSpPr>
          <p:spPr bwMode="auto">
            <a:xfrm flipV="1">
              <a:off x="2952" y="2293"/>
              <a:ext cx="0" cy="9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25" name="Line 2365"/>
            <p:cNvSpPr>
              <a:spLocks noChangeShapeType="1"/>
            </p:cNvSpPr>
            <p:nvPr/>
          </p:nvSpPr>
          <p:spPr bwMode="auto">
            <a:xfrm flipV="1">
              <a:off x="2929" y="2376"/>
              <a:ext cx="88" cy="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26" name="Line 2366"/>
            <p:cNvSpPr>
              <a:spLocks noChangeShapeType="1"/>
            </p:cNvSpPr>
            <p:nvPr/>
          </p:nvSpPr>
          <p:spPr bwMode="auto">
            <a:xfrm flipH="1">
              <a:off x="3040" y="2330"/>
              <a:ext cx="28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27" name="Line 2367"/>
            <p:cNvSpPr>
              <a:spLocks noChangeShapeType="1"/>
            </p:cNvSpPr>
            <p:nvPr/>
          </p:nvSpPr>
          <p:spPr bwMode="auto">
            <a:xfrm flipH="1">
              <a:off x="3040" y="2279"/>
              <a:ext cx="28" cy="6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28" name="Line 2368"/>
            <p:cNvSpPr>
              <a:spLocks noChangeShapeType="1"/>
            </p:cNvSpPr>
            <p:nvPr/>
          </p:nvSpPr>
          <p:spPr bwMode="auto">
            <a:xfrm flipV="1">
              <a:off x="3035" y="2293"/>
              <a:ext cx="24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29" name="Line 2369"/>
            <p:cNvSpPr>
              <a:spLocks noChangeShapeType="1"/>
            </p:cNvSpPr>
            <p:nvPr/>
          </p:nvSpPr>
          <p:spPr bwMode="auto">
            <a:xfrm flipV="1">
              <a:off x="3040" y="2353"/>
              <a:ext cx="32" cy="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30" name="Line 2370"/>
            <p:cNvSpPr>
              <a:spLocks noChangeShapeType="1"/>
            </p:cNvSpPr>
            <p:nvPr/>
          </p:nvSpPr>
          <p:spPr bwMode="auto">
            <a:xfrm flipH="1">
              <a:off x="3040" y="2252"/>
              <a:ext cx="19" cy="5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31" name="Line 2371"/>
            <p:cNvSpPr>
              <a:spLocks noChangeShapeType="1"/>
            </p:cNvSpPr>
            <p:nvPr/>
          </p:nvSpPr>
          <p:spPr bwMode="auto">
            <a:xfrm flipV="1">
              <a:off x="3077" y="2279"/>
              <a:ext cx="37" cy="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32" name="Line 2372"/>
            <p:cNvSpPr>
              <a:spLocks noChangeShapeType="1"/>
            </p:cNvSpPr>
            <p:nvPr/>
          </p:nvSpPr>
          <p:spPr bwMode="auto">
            <a:xfrm flipV="1">
              <a:off x="3077" y="2307"/>
              <a:ext cx="42" cy="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33" name="Freeform 2373"/>
            <p:cNvSpPr>
              <a:spLocks/>
            </p:cNvSpPr>
            <p:nvPr/>
          </p:nvSpPr>
          <p:spPr bwMode="auto">
            <a:xfrm>
              <a:off x="3105" y="2358"/>
              <a:ext cx="23" cy="32"/>
            </a:xfrm>
            <a:custGeom>
              <a:avLst/>
              <a:gdLst>
                <a:gd name="T0" fmla="*/ 0 w 36"/>
                <a:gd name="T1" fmla="*/ 2 h 50"/>
                <a:gd name="T2" fmla="*/ 36 w 36"/>
                <a:gd name="T3" fmla="*/ 50 h 50"/>
                <a:gd name="T4" fmla="*/ 36 w 36"/>
                <a:gd name="T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6" h="50">
                  <a:moveTo>
                    <a:pt x="0" y="2"/>
                  </a:moveTo>
                  <a:lnTo>
                    <a:pt x="36" y="50"/>
                  </a:lnTo>
                  <a:lnTo>
                    <a:pt x="36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34" name="Line 2374"/>
            <p:cNvSpPr>
              <a:spLocks noChangeShapeType="1"/>
            </p:cNvSpPr>
            <p:nvPr/>
          </p:nvSpPr>
          <p:spPr bwMode="auto">
            <a:xfrm>
              <a:off x="3100" y="2256"/>
              <a:ext cx="14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35" name="Freeform 2375"/>
            <p:cNvSpPr>
              <a:spLocks/>
            </p:cNvSpPr>
            <p:nvPr/>
          </p:nvSpPr>
          <p:spPr bwMode="auto">
            <a:xfrm>
              <a:off x="3086" y="2247"/>
              <a:ext cx="19" cy="111"/>
            </a:xfrm>
            <a:custGeom>
              <a:avLst/>
              <a:gdLst>
                <a:gd name="T0" fmla="*/ 0 w 26"/>
                <a:gd name="T1" fmla="*/ 0 h 171"/>
                <a:gd name="T2" fmla="*/ 8 w 26"/>
                <a:gd name="T3" fmla="*/ 118 h 171"/>
                <a:gd name="T4" fmla="*/ 26 w 26"/>
                <a:gd name="T5" fmla="*/ 171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171">
                  <a:moveTo>
                    <a:pt x="0" y="0"/>
                  </a:moveTo>
                  <a:lnTo>
                    <a:pt x="8" y="118"/>
                  </a:lnTo>
                  <a:lnTo>
                    <a:pt x="26" y="17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36" name="Freeform 2376"/>
            <p:cNvSpPr>
              <a:spLocks/>
            </p:cNvSpPr>
            <p:nvPr/>
          </p:nvSpPr>
          <p:spPr bwMode="auto">
            <a:xfrm>
              <a:off x="3068" y="2325"/>
              <a:ext cx="46" cy="56"/>
            </a:xfrm>
            <a:custGeom>
              <a:avLst/>
              <a:gdLst>
                <a:gd name="T0" fmla="*/ 71 w 71"/>
                <a:gd name="T1" fmla="*/ 0 h 89"/>
                <a:gd name="T2" fmla="*/ 48 w 71"/>
                <a:gd name="T3" fmla="*/ 38 h 89"/>
                <a:gd name="T4" fmla="*/ 0 w 71"/>
                <a:gd name="T5" fmla="*/ 8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1" h="89">
                  <a:moveTo>
                    <a:pt x="71" y="0"/>
                  </a:moveTo>
                  <a:lnTo>
                    <a:pt x="48" y="38"/>
                  </a:lnTo>
                  <a:lnTo>
                    <a:pt x="0" y="8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37" name="Line 2377"/>
            <p:cNvSpPr>
              <a:spLocks noChangeShapeType="1"/>
            </p:cNvSpPr>
            <p:nvPr/>
          </p:nvSpPr>
          <p:spPr bwMode="auto">
            <a:xfrm flipV="1">
              <a:off x="3179" y="2312"/>
              <a:ext cx="27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38" name="Line 2378"/>
            <p:cNvSpPr>
              <a:spLocks noChangeShapeType="1"/>
            </p:cNvSpPr>
            <p:nvPr/>
          </p:nvSpPr>
          <p:spPr bwMode="auto">
            <a:xfrm flipV="1">
              <a:off x="3229" y="2307"/>
              <a:ext cx="0" cy="8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39" name="Line 2379"/>
            <p:cNvSpPr>
              <a:spLocks noChangeShapeType="1"/>
            </p:cNvSpPr>
            <p:nvPr/>
          </p:nvSpPr>
          <p:spPr bwMode="auto">
            <a:xfrm flipV="1">
              <a:off x="3160" y="2372"/>
              <a:ext cx="69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40" name="Line 2380"/>
            <p:cNvSpPr>
              <a:spLocks noChangeShapeType="1"/>
            </p:cNvSpPr>
            <p:nvPr/>
          </p:nvSpPr>
          <p:spPr bwMode="auto">
            <a:xfrm>
              <a:off x="3160" y="2312"/>
              <a:ext cx="0" cy="7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41" name="Line 2381"/>
            <p:cNvSpPr>
              <a:spLocks noChangeShapeType="1"/>
            </p:cNvSpPr>
            <p:nvPr/>
          </p:nvSpPr>
          <p:spPr bwMode="auto">
            <a:xfrm>
              <a:off x="3192" y="2288"/>
              <a:ext cx="0" cy="6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42" name="Line 2382"/>
            <p:cNvSpPr>
              <a:spLocks noChangeShapeType="1"/>
            </p:cNvSpPr>
            <p:nvPr/>
          </p:nvSpPr>
          <p:spPr bwMode="auto">
            <a:xfrm flipH="1">
              <a:off x="3174" y="2284"/>
              <a:ext cx="42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43" name="Line 2383"/>
            <p:cNvSpPr>
              <a:spLocks noChangeShapeType="1"/>
            </p:cNvSpPr>
            <p:nvPr/>
          </p:nvSpPr>
          <p:spPr bwMode="auto">
            <a:xfrm flipV="1">
              <a:off x="3211" y="2279"/>
              <a:ext cx="5" cy="6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44" name="Line 2384"/>
            <p:cNvSpPr>
              <a:spLocks noChangeShapeType="1"/>
            </p:cNvSpPr>
            <p:nvPr/>
          </p:nvSpPr>
          <p:spPr bwMode="auto">
            <a:xfrm flipV="1">
              <a:off x="3174" y="2344"/>
              <a:ext cx="42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45" name="Line 2385"/>
            <p:cNvSpPr>
              <a:spLocks noChangeShapeType="1"/>
            </p:cNvSpPr>
            <p:nvPr/>
          </p:nvSpPr>
          <p:spPr bwMode="auto">
            <a:xfrm>
              <a:off x="3174" y="2279"/>
              <a:ext cx="0" cy="7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46" name="Line 2386"/>
            <p:cNvSpPr>
              <a:spLocks noChangeShapeType="1"/>
            </p:cNvSpPr>
            <p:nvPr/>
          </p:nvSpPr>
          <p:spPr bwMode="auto">
            <a:xfrm flipH="1">
              <a:off x="3156" y="2256"/>
              <a:ext cx="78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47" name="Line 2387"/>
            <p:cNvSpPr>
              <a:spLocks noChangeShapeType="1"/>
            </p:cNvSpPr>
            <p:nvPr/>
          </p:nvSpPr>
          <p:spPr bwMode="auto">
            <a:xfrm flipV="1">
              <a:off x="3340" y="2265"/>
              <a:ext cx="0" cy="1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48" name="Line 2388"/>
            <p:cNvSpPr>
              <a:spLocks noChangeShapeType="1"/>
            </p:cNvSpPr>
            <p:nvPr/>
          </p:nvSpPr>
          <p:spPr bwMode="auto">
            <a:xfrm>
              <a:off x="3313" y="2261"/>
              <a:ext cx="0" cy="1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49" name="Line 2389"/>
            <p:cNvSpPr>
              <a:spLocks noChangeShapeType="1"/>
            </p:cNvSpPr>
            <p:nvPr/>
          </p:nvSpPr>
          <p:spPr bwMode="auto">
            <a:xfrm>
              <a:off x="3285" y="2247"/>
              <a:ext cx="0" cy="14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50" name="Line 2390"/>
            <p:cNvSpPr>
              <a:spLocks noChangeShapeType="1"/>
            </p:cNvSpPr>
            <p:nvPr/>
          </p:nvSpPr>
          <p:spPr bwMode="auto">
            <a:xfrm flipV="1">
              <a:off x="3262" y="2307"/>
              <a:ext cx="46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51" name="Line 2391"/>
            <p:cNvSpPr>
              <a:spLocks noChangeShapeType="1"/>
            </p:cNvSpPr>
            <p:nvPr/>
          </p:nvSpPr>
          <p:spPr bwMode="auto">
            <a:xfrm flipH="1">
              <a:off x="3290" y="2265"/>
              <a:ext cx="13" cy="4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52" name="Line 2392"/>
            <p:cNvSpPr>
              <a:spLocks noChangeShapeType="1"/>
            </p:cNvSpPr>
            <p:nvPr/>
          </p:nvSpPr>
          <p:spPr bwMode="auto">
            <a:xfrm>
              <a:off x="3266" y="2270"/>
              <a:ext cx="5" cy="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53" name="Line 2393"/>
            <p:cNvSpPr>
              <a:spLocks noChangeShapeType="1"/>
            </p:cNvSpPr>
            <p:nvPr/>
          </p:nvSpPr>
          <p:spPr bwMode="auto">
            <a:xfrm flipV="1">
              <a:off x="3313" y="2270"/>
              <a:ext cx="27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54" name="Line 2394"/>
            <p:cNvSpPr>
              <a:spLocks noChangeShapeType="1"/>
            </p:cNvSpPr>
            <p:nvPr/>
          </p:nvSpPr>
          <p:spPr bwMode="auto">
            <a:xfrm flipV="1">
              <a:off x="3313" y="2339"/>
              <a:ext cx="18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55" name="Line 2395"/>
            <p:cNvSpPr>
              <a:spLocks noChangeShapeType="1"/>
            </p:cNvSpPr>
            <p:nvPr/>
          </p:nvSpPr>
          <p:spPr bwMode="auto">
            <a:xfrm flipV="1">
              <a:off x="3299" y="2376"/>
              <a:ext cx="55" cy="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56" name="Line 2396"/>
            <p:cNvSpPr>
              <a:spLocks noChangeShapeType="1"/>
            </p:cNvSpPr>
            <p:nvPr/>
          </p:nvSpPr>
          <p:spPr bwMode="auto">
            <a:xfrm flipH="1">
              <a:off x="3257" y="2312"/>
              <a:ext cx="28" cy="5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57" name="Line 2397"/>
            <p:cNvSpPr>
              <a:spLocks noChangeShapeType="1"/>
            </p:cNvSpPr>
            <p:nvPr/>
          </p:nvSpPr>
          <p:spPr bwMode="auto">
            <a:xfrm>
              <a:off x="3285" y="2316"/>
              <a:ext cx="18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58" name="Line 2398"/>
            <p:cNvSpPr>
              <a:spLocks noChangeShapeType="1"/>
            </p:cNvSpPr>
            <p:nvPr/>
          </p:nvSpPr>
          <p:spPr bwMode="auto">
            <a:xfrm flipV="1">
              <a:off x="3313" y="2307"/>
              <a:ext cx="18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59" name="Line 2399"/>
            <p:cNvSpPr>
              <a:spLocks noChangeShapeType="1"/>
            </p:cNvSpPr>
            <p:nvPr/>
          </p:nvSpPr>
          <p:spPr bwMode="auto">
            <a:xfrm flipV="1">
              <a:off x="3387" y="2270"/>
              <a:ext cx="69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60" name="Line 2400"/>
            <p:cNvSpPr>
              <a:spLocks noChangeShapeType="1"/>
            </p:cNvSpPr>
            <p:nvPr/>
          </p:nvSpPr>
          <p:spPr bwMode="auto">
            <a:xfrm flipH="1">
              <a:off x="3382" y="2265"/>
              <a:ext cx="5" cy="3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61" name="Line 2401"/>
            <p:cNvSpPr>
              <a:spLocks noChangeShapeType="1"/>
            </p:cNvSpPr>
            <p:nvPr/>
          </p:nvSpPr>
          <p:spPr bwMode="auto">
            <a:xfrm flipH="1">
              <a:off x="3451" y="2265"/>
              <a:ext cx="9" cy="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62" name="Line 2402"/>
            <p:cNvSpPr>
              <a:spLocks noChangeShapeType="1"/>
            </p:cNvSpPr>
            <p:nvPr/>
          </p:nvSpPr>
          <p:spPr bwMode="auto">
            <a:xfrm>
              <a:off x="3410" y="2242"/>
              <a:ext cx="13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63" name="Line 2403"/>
            <p:cNvSpPr>
              <a:spLocks noChangeShapeType="1"/>
            </p:cNvSpPr>
            <p:nvPr/>
          </p:nvSpPr>
          <p:spPr bwMode="auto">
            <a:xfrm flipV="1">
              <a:off x="3377" y="2335"/>
              <a:ext cx="83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64" name="Freeform 2404"/>
            <p:cNvSpPr>
              <a:spLocks/>
            </p:cNvSpPr>
            <p:nvPr/>
          </p:nvSpPr>
          <p:spPr bwMode="auto">
            <a:xfrm>
              <a:off x="3373" y="2284"/>
              <a:ext cx="55" cy="111"/>
            </a:xfrm>
            <a:custGeom>
              <a:avLst/>
              <a:gdLst>
                <a:gd name="T0" fmla="*/ 86 w 86"/>
                <a:gd name="T1" fmla="*/ 0 h 167"/>
                <a:gd name="T2" fmla="*/ 75 w 86"/>
                <a:gd name="T3" fmla="*/ 86 h 167"/>
                <a:gd name="T4" fmla="*/ 60 w 86"/>
                <a:gd name="T5" fmla="*/ 116 h 167"/>
                <a:gd name="T6" fmla="*/ 30 w 86"/>
                <a:gd name="T7" fmla="*/ 147 h 167"/>
                <a:gd name="T8" fmla="*/ 0 w 86"/>
                <a:gd name="T9" fmla="*/ 167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" h="167">
                  <a:moveTo>
                    <a:pt x="86" y="0"/>
                  </a:moveTo>
                  <a:lnTo>
                    <a:pt x="75" y="86"/>
                  </a:lnTo>
                  <a:lnTo>
                    <a:pt x="60" y="116"/>
                  </a:lnTo>
                  <a:lnTo>
                    <a:pt x="30" y="147"/>
                  </a:lnTo>
                  <a:lnTo>
                    <a:pt x="0" y="16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65" name="Line 2405"/>
            <p:cNvSpPr>
              <a:spLocks noChangeShapeType="1"/>
            </p:cNvSpPr>
            <p:nvPr/>
          </p:nvSpPr>
          <p:spPr bwMode="auto">
            <a:xfrm>
              <a:off x="3423" y="2353"/>
              <a:ext cx="33" cy="3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66" name="Line 2406"/>
            <p:cNvSpPr>
              <a:spLocks noChangeShapeType="1"/>
            </p:cNvSpPr>
            <p:nvPr/>
          </p:nvSpPr>
          <p:spPr bwMode="auto">
            <a:xfrm>
              <a:off x="3400" y="2288"/>
              <a:ext cx="14" cy="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67" name="Line 2407"/>
            <p:cNvSpPr>
              <a:spLocks noChangeShapeType="1"/>
            </p:cNvSpPr>
            <p:nvPr/>
          </p:nvSpPr>
          <p:spPr bwMode="auto">
            <a:xfrm>
              <a:off x="3396" y="2312"/>
              <a:ext cx="18" cy="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68" name="Line 2408"/>
            <p:cNvSpPr>
              <a:spLocks noChangeShapeType="1"/>
            </p:cNvSpPr>
            <p:nvPr/>
          </p:nvSpPr>
          <p:spPr bwMode="auto">
            <a:xfrm flipH="1">
              <a:off x="3479" y="2330"/>
              <a:ext cx="32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69" name="Line 2409"/>
            <p:cNvSpPr>
              <a:spLocks noChangeShapeType="1"/>
            </p:cNvSpPr>
            <p:nvPr/>
          </p:nvSpPr>
          <p:spPr bwMode="auto">
            <a:xfrm flipH="1">
              <a:off x="3484" y="2279"/>
              <a:ext cx="27" cy="6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70" name="Line 2410"/>
            <p:cNvSpPr>
              <a:spLocks noChangeShapeType="1"/>
            </p:cNvSpPr>
            <p:nvPr/>
          </p:nvSpPr>
          <p:spPr bwMode="auto">
            <a:xfrm flipV="1">
              <a:off x="3479" y="2293"/>
              <a:ext cx="23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71" name="Line 2411"/>
            <p:cNvSpPr>
              <a:spLocks noChangeShapeType="1"/>
            </p:cNvSpPr>
            <p:nvPr/>
          </p:nvSpPr>
          <p:spPr bwMode="auto">
            <a:xfrm flipV="1">
              <a:off x="3479" y="2353"/>
              <a:ext cx="37" cy="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72" name="Line 2412"/>
            <p:cNvSpPr>
              <a:spLocks noChangeShapeType="1"/>
            </p:cNvSpPr>
            <p:nvPr/>
          </p:nvSpPr>
          <p:spPr bwMode="auto">
            <a:xfrm flipH="1">
              <a:off x="3479" y="2252"/>
              <a:ext cx="23" cy="5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73" name="Line 2413"/>
            <p:cNvSpPr>
              <a:spLocks noChangeShapeType="1"/>
            </p:cNvSpPr>
            <p:nvPr/>
          </p:nvSpPr>
          <p:spPr bwMode="auto">
            <a:xfrm flipV="1">
              <a:off x="3521" y="2279"/>
              <a:ext cx="36" cy="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74" name="Line 2414"/>
            <p:cNvSpPr>
              <a:spLocks noChangeShapeType="1"/>
            </p:cNvSpPr>
            <p:nvPr/>
          </p:nvSpPr>
          <p:spPr bwMode="auto">
            <a:xfrm flipV="1">
              <a:off x="3516" y="2307"/>
              <a:ext cx="41" cy="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75" name="Freeform 2415"/>
            <p:cNvSpPr>
              <a:spLocks/>
            </p:cNvSpPr>
            <p:nvPr/>
          </p:nvSpPr>
          <p:spPr bwMode="auto">
            <a:xfrm>
              <a:off x="3548" y="2358"/>
              <a:ext cx="23" cy="32"/>
            </a:xfrm>
            <a:custGeom>
              <a:avLst/>
              <a:gdLst>
                <a:gd name="T0" fmla="*/ 0 w 35"/>
                <a:gd name="T1" fmla="*/ 2 h 50"/>
                <a:gd name="T2" fmla="*/ 35 w 35"/>
                <a:gd name="T3" fmla="*/ 50 h 50"/>
                <a:gd name="T4" fmla="*/ 35 w 35"/>
                <a:gd name="T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50">
                  <a:moveTo>
                    <a:pt x="0" y="2"/>
                  </a:moveTo>
                  <a:lnTo>
                    <a:pt x="35" y="50"/>
                  </a:lnTo>
                  <a:lnTo>
                    <a:pt x="35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76" name="Line 2416"/>
            <p:cNvSpPr>
              <a:spLocks noChangeShapeType="1"/>
            </p:cNvSpPr>
            <p:nvPr/>
          </p:nvSpPr>
          <p:spPr bwMode="auto">
            <a:xfrm>
              <a:off x="3544" y="2256"/>
              <a:ext cx="13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77" name="Freeform 2417"/>
            <p:cNvSpPr>
              <a:spLocks/>
            </p:cNvSpPr>
            <p:nvPr/>
          </p:nvSpPr>
          <p:spPr bwMode="auto">
            <a:xfrm>
              <a:off x="3530" y="2247"/>
              <a:ext cx="18" cy="111"/>
            </a:xfrm>
            <a:custGeom>
              <a:avLst/>
              <a:gdLst>
                <a:gd name="T0" fmla="*/ 0 w 26"/>
                <a:gd name="T1" fmla="*/ 0 h 171"/>
                <a:gd name="T2" fmla="*/ 8 w 26"/>
                <a:gd name="T3" fmla="*/ 118 h 171"/>
                <a:gd name="T4" fmla="*/ 26 w 26"/>
                <a:gd name="T5" fmla="*/ 171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171">
                  <a:moveTo>
                    <a:pt x="0" y="0"/>
                  </a:moveTo>
                  <a:lnTo>
                    <a:pt x="8" y="118"/>
                  </a:lnTo>
                  <a:lnTo>
                    <a:pt x="26" y="17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78" name="Freeform 2418"/>
            <p:cNvSpPr>
              <a:spLocks/>
            </p:cNvSpPr>
            <p:nvPr/>
          </p:nvSpPr>
          <p:spPr bwMode="auto">
            <a:xfrm>
              <a:off x="3511" y="2325"/>
              <a:ext cx="46" cy="56"/>
            </a:xfrm>
            <a:custGeom>
              <a:avLst/>
              <a:gdLst>
                <a:gd name="T0" fmla="*/ 72 w 72"/>
                <a:gd name="T1" fmla="*/ 0 h 89"/>
                <a:gd name="T2" fmla="*/ 48 w 72"/>
                <a:gd name="T3" fmla="*/ 38 h 89"/>
                <a:gd name="T4" fmla="*/ 0 w 72"/>
                <a:gd name="T5" fmla="*/ 8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2" h="89">
                  <a:moveTo>
                    <a:pt x="72" y="0"/>
                  </a:moveTo>
                  <a:lnTo>
                    <a:pt x="48" y="38"/>
                  </a:lnTo>
                  <a:lnTo>
                    <a:pt x="0" y="8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24979" name="Group 2419"/>
          <p:cNvGrpSpPr>
            <a:grpSpLocks/>
          </p:cNvGrpSpPr>
          <p:nvPr/>
        </p:nvGrpSpPr>
        <p:grpSpPr bwMode="auto">
          <a:xfrm>
            <a:off x="1797050" y="4462463"/>
            <a:ext cx="3051175" cy="1708150"/>
            <a:chOff x="1132" y="2811"/>
            <a:chExt cx="1922" cy="1076"/>
          </a:xfrm>
        </p:grpSpPr>
        <p:sp>
          <p:nvSpPr>
            <p:cNvPr id="324980" name="Line 2420"/>
            <p:cNvSpPr>
              <a:spLocks noChangeShapeType="1"/>
            </p:cNvSpPr>
            <p:nvPr/>
          </p:nvSpPr>
          <p:spPr bwMode="auto">
            <a:xfrm flipV="1">
              <a:off x="1211" y="2811"/>
              <a:ext cx="78" cy="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81" name="Line 2421"/>
            <p:cNvSpPr>
              <a:spLocks noChangeShapeType="1"/>
            </p:cNvSpPr>
            <p:nvPr/>
          </p:nvSpPr>
          <p:spPr bwMode="auto">
            <a:xfrm flipV="1">
              <a:off x="1211" y="2811"/>
              <a:ext cx="161" cy="1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82" name="Freeform 2422"/>
            <p:cNvSpPr>
              <a:spLocks/>
            </p:cNvSpPr>
            <p:nvPr/>
          </p:nvSpPr>
          <p:spPr bwMode="auto">
            <a:xfrm>
              <a:off x="1234" y="2811"/>
              <a:ext cx="221" cy="217"/>
            </a:xfrm>
            <a:custGeom>
              <a:avLst/>
              <a:gdLst>
                <a:gd name="T0" fmla="*/ 0 w 331"/>
                <a:gd name="T1" fmla="*/ 331 h 331"/>
                <a:gd name="T2" fmla="*/ 65 w 331"/>
                <a:gd name="T3" fmla="*/ 266 h 331"/>
                <a:gd name="T4" fmla="*/ 331 w 331"/>
                <a:gd name="T5" fmla="*/ 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1" h="331">
                  <a:moveTo>
                    <a:pt x="0" y="331"/>
                  </a:moveTo>
                  <a:lnTo>
                    <a:pt x="65" y="266"/>
                  </a:lnTo>
                  <a:lnTo>
                    <a:pt x="33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83" name="Freeform 2423"/>
            <p:cNvSpPr>
              <a:spLocks/>
            </p:cNvSpPr>
            <p:nvPr/>
          </p:nvSpPr>
          <p:spPr bwMode="auto">
            <a:xfrm>
              <a:off x="1284" y="2811"/>
              <a:ext cx="250" cy="244"/>
            </a:xfrm>
            <a:custGeom>
              <a:avLst/>
              <a:gdLst>
                <a:gd name="T0" fmla="*/ 0 w 376"/>
                <a:gd name="T1" fmla="*/ 376 h 376"/>
                <a:gd name="T2" fmla="*/ 110 w 376"/>
                <a:gd name="T3" fmla="*/ 266 h 376"/>
                <a:gd name="T4" fmla="*/ 376 w 376"/>
                <a:gd name="T5" fmla="*/ 0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76" h="376">
                  <a:moveTo>
                    <a:pt x="0" y="376"/>
                  </a:moveTo>
                  <a:lnTo>
                    <a:pt x="110" y="266"/>
                  </a:lnTo>
                  <a:lnTo>
                    <a:pt x="37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84" name="Freeform 2424"/>
            <p:cNvSpPr>
              <a:spLocks/>
            </p:cNvSpPr>
            <p:nvPr/>
          </p:nvSpPr>
          <p:spPr bwMode="auto">
            <a:xfrm>
              <a:off x="1368" y="2811"/>
              <a:ext cx="249" cy="244"/>
            </a:xfrm>
            <a:custGeom>
              <a:avLst/>
              <a:gdLst>
                <a:gd name="T0" fmla="*/ 0 w 376"/>
                <a:gd name="T1" fmla="*/ 376 h 376"/>
                <a:gd name="T2" fmla="*/ 109 w 376"/>
                <a:gd name="T3" fmla="*/ 266 h 376"/>
                <a:gd name="T4" fmla="*/ 376 w 376"/>
                <a:gd name="T5" fmla="*/ 0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76" h="376">
                  <a:moveTo>
                    <a:pt x="0" y="376"/>
                  </a:moveTo>
                  <a:lnTo>
                    <a:pt x="109" y="266"/>
                  </a:lnTo>
                  <a:lnTo>
                    <a:pt x="37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85" name="Line 2425"/>
            <p:cNvSpPr>
              <a:spLocks noChangeShapeType="1"/>
            </p:cNvSpPr>
            <p:nvPr/>
          </p:nvSpPr>
          <p:spPr bwMode="auto">
            <a:xfrm flipV="1">
              <a:off x="1451" y="2986"/>
              <a:ext cx="69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86" name="Line 2426"/>
            <p:cNvSpPr>
              <a:spLocks noChangeShapeType="1"/>
            </p:cNvSpPr>
            <p:nvPr/>
          </p:nvSpPr>
          <p:spPr bwMode="auto">
            <a:xfrm flipV="1">
              <a:off x="1659" y="2811"/>
              <a:ext cx="37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87" name="Line 2427"/>
            <p:cNvSpPr>
              <a:spLocks noChangeShapeType="1"/>
            </p:cNvSpPr>
            <p:nvPr/>
          </p:nvSpPr>
          <p:spPr bwMode="auto">
            <a:xfrm flipV="1">
              <a:off x="1520" y="2847"/>
              <a:ext cx="139" cy="1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88" name="Line 2428"/>
            <p:cNvSpPr>
              <a:spLocks noChangeShapeType="1"/>
            </p:cNvSpPr>
            <p:nvPr/>
          </p:nvSpPr>
          <p:spPr bwMode="auto">
            <a:xfrm flipV="1">
              <a:off x="1529" y="2986"/>
              <a:ext cx="74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89" name="Line 2429"/>
            <p:cNvSpPr>
              <a:spLocks noChangeShapeType="1"/>
            </p:cNvSpPr>
            <p:nvPr/>
          </p:nvSpPr>
          <p:spPr bwMode="auto">
            <a:xfrm flipV="1">
              <a:off x="1691" y="2811"/>
              <a:ext cx="88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90" name="Line 2430"/>
            <p:cNvSpPr>
              <a:spLocks noChangeShapeType="1"/>
            </p:cNvSpPr>
            <p:nvPr/>
          </p:nvSpPr>
          <p:spPr bwMode="auto">
            <a:xfrm flipV="1">
              <a:off x="1603" y="2898"/>
              <a:ext cx="88" cy="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91" name="Line 2431"/>
            <p:cNvSpPr>
              <a:spLocks noChangeShapeType="1"/>
            </p:cNvSpPr>
            <p:nvPr/>
          </p:nvSpPr>
          <p:spPr bwMode="auto">
            <a:xfrm flipV="1">
              <a:off x="1612" y="2986"/>
              <a:ext cx="74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92" name="Line 2432"/>
            <p:cNvSpPr>
              <a:spLocks noChangeShapeType="1"/>
            </p:cNvSpPr>
            <p:nvPr/>
          </p:nvSpPr>
          <p:spPr bwMode="auto">
            <a:xfrm flipV="1">
              <a:off x="1719" y="2811"/>
              <a:ext cx="143" cy="1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93" name="Line 2433"/>
            <p:cNvSpPr>
              <a:spLocks noChangeShapeType="1"/>
            </p:cNvSpPr>
            <p:nvPr/>
          </p:nvSpPr>
          <p:spPr bwMode="auto">
            <a:xfrm flipV="1">
              <a:off x="1686" y="2949"/>
              <a:ext cx="33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94" name="Freeform 2434"/>
            <p:cNvSpPr>
              <a:spLocks/>
            </p:cNvSpPr>
            <p:nvPr/>
          </p:nvSpPr>
          <p:spPr bwMode="auto">
            <a:xfrm>
              <a:off x="1696" y="2811"/>
              <a:ext cx="244" cy="244"/>
            </a:xfrm>
            <a:custGeom>
              <a:avLst/>
              <a:gdLst>
                <a:gd name="T0" fmla="*/ 0 w 375"/>
                <a:gd name="T1" fmla="*/ 376 h 376"/>
                <a:gd name="T2" fmla="*/ 109 w 375"/>
                <a:gd name="T3" fmla="*/ 266 h 376"/>
                <a:gd name="T4" fmla="*/ 375 w 375"/>
                <a:gd name="T5" fmla="*/ 0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75" h="376">
                  <a:moveTo>
                    <a:pt x="0" y="376"/>
                  </a:moveTo>
                  <a:lnTo>
                    <a:pt x="109" y="266"/>
                  </a:lnTo>
                  <a:lnTo>
                    <a:pt x="37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95" name="Freeform 2435"/>
            <p:cNvSpPr>
              <a:spLocks/>
            </p:cNvSpPr>
            <p:nvPr/>
          </p:nvSpPr>
          <p:spPr bwMode="auto">
            <a:xfrm>
              <a:off x="1774" y="2811"/>
              <a:ext cx="250" cy="244"/>
            </a:xfrm>
            <a:custGeom>
              <a:avLst/>
              <a:gdLst>
                <a:gd name="T0" fmla="*/ 0 w 376"/>
                <a:gd name="T1" fmla="*/ 376 h 376"/>
                <a:gd name="T2" fmla="*/ 110 w 376"/>
                <a:gd name="T3" fmla="*/ 266 h 376"/>
                <a:gd name="T4" fmla="*/ 376 w 376"/>
                <a:gd name="T5" fmla="*/ 0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76" h="376">
                  <a:moveTo>
                    <a:pt x="0" y="376"/>
                  </a:moveTo>
                  <a:lnTo>
                    <a:pt x="110" y="266"/>
                  </a:lnTo>
                  <a:lnTo>
                    <a:pt x="37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96" name="Line 2436"/>
            <p:cNvSpPr>
              <a:spLocks noChangeShapeType="1"/>
            </p:cNvSpPr>
            <p:nvPr/>
          </p:nvSpPr>
          <p:spPr bwMode="auto">
            <a:xfrm flipV="1">
              <a:off x="1211" y="3637"/>
              <a:ext cx="64" cy="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97" name="Line 2437"/>
            <p:cNvSpPr>
              <a:spLocks noChangeShapeType="1"/>
            </p:cNvSpPr>
            <p:nvPr/>
          </p:nvSpPr>
          <p:spPr bwMode="auto">
            <a:xfrm flipV="1">
              <a:off x="1927" y="2811"/>
              <a:ext cx="175" cy="1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98" name="Line 2438"/>
            <p:cNvSpPr>
              <a:spLocks noChangeShapeType="1"/>
            </p:cNvSpPr>
            <p:nvPr/>
          </p:nvSpPr>
          <p:spPr bwMode="auto">
            <a:xfrm flipV="1">
              <a:off x="1857" y="2986"/>
              <a:ext cx="70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4999" name="Line 2439"/>
            <p:cNvSpPr>
              <a:spLocks noChangeShapeType="1"/>
            </p:cNvSpPr>
            <p:nvPr/>
          </p:nvSpPr>
          <p:spPr bwMode="auto">
            <a:xfrm flipV="1">
              <a:off x="1211" y="3711"/>
              <a:ext cx="73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00" name="Line 2440"/>
            <p:cNvSpPr>
              <a:spLocks noChangeShapeType="1"/>
            </p:cNvSpPr>
            <p:nvPr/>
          </p:nvSpPr>
          <p:spPr bwMode="auto">
            <a:xfrm flipV="1">
              <a:off x="2010" y="2811"/>
              <a:ext cx="175" cy="1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01" name="Line 2441"/>
            <p:cNvSpPr>
              <a:spLocks noChangeShapeType="1"/>
            </p:cNvSpPr>
            <p:nvPr/>
          </p:nvSpPr>
          <p:spPr bwMode="auto">
            <a:xfrm flipV="1">
              <a:off x="1284" y="3637"/>
              <a:ext cx="74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02" name="Line 2442"/>
            <p:cNvSpPr>
              <a:spLocks noChangeShapeType="1"/>
            </p:cNvSpPr>
            <p:nvPr/>
          </p:nvSpPr>
          <p:spPr bwMode="auto">
            <a:xfrm flipV="1">
              <a:off x="1936" y="2986"/>
              <a:ext cx="74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03" name="Line 2443"/>
            <p:cNvSpPr>
              <a:spLocks noChangeShapeType="1"/>
            </p:cNvSpPr>
            <p:nvPr/>
          </p:nvSpPr>
          <p:spPr bwMode="auto">
            <a:xfrm flipV="1">
              <a:off x="1211" y="3795"/>
              <a:ext cx="69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04" name="Line 2444"/>
            <p:cNvSpPr>
              <a:spLocks noChangeShapeType="1"/>
            </p:cNvSpPr>
            <p:nvPr/>
          </p:nvSpPr>
          <p:spPr bwMode="auto">
            <a:xfrm flipV="1">
              <a:off x="2088" y="2811"/>
              <a:ext cx="180" cy="1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05" name="Line 2445"/>
            <p:cNvSpPr>
              <a:spLocks noChangeShapeType="1"/>
            </p:cNvSpPr>
            <p:nvPr/>
          </p:nvSpPr>
          <p:spPr bwMode="auto">
            <a:xfrm flipV="1">
              <a:off x="1280" y="3711"/>
              <a:ext cx="88" cy="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06" name="Line 2446"/>
            <p:cNvSpPr>
              <a:spLocks noChangeShapeType="1"/>
            </p:cNvSpPr>
            <p:nvPr/>
          </p:nvSpPr>
          <p:spPr bwMode="auto">
            <a:xfrm flipV="1">
              <a:off x="2019" y="2986"/>
              <a:ext cx="69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07" name="Line 2447"/>
            <p:cNvSpPr>
              <a:spLocks noChangeShapeType="1"/>
            </p:cNvSpPr>
            <p:nvPr/>
          </p:nvSpPr>
          <p:spPr bwMode="auto">
            <a:xfrm flipV="1">
              <a:off x="1368" y="3637"/>
              <a:ext cx="69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08" name="Line 2448"/>
            <p:cNvSpPr>
              <a:spLocks noChangeShapeType="1"/>
            </p:cNvSpPr>
            <p:nvPr/>
          </p:nvSpPr>
          <p:spPr bwMode="auto">
            <a:xfrm flipV="1">
              <a:off x="1271" y="3711"/>
              <a:ext cx="175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09" name="Line 2449"/>
            <p:cNvSpPr>
              <a:spLocks noChangeShapeType="1"/>
            </p:cNvSpPr>
            <p:nvPr/>
          </p:nvSpPr>
          <p:spPr bwMode="auto">
            <a:xfrm flipV="1">
              <a:off x="2171" y="2811"/>
              <a:ext cx="176" cy="1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10" name="Line 2450"/>
            <p:cNvSpPr>
              <a:spLocks noChangeShapeType="1"/>
            </p:cNvSpPr>
            <p:nvPr/>
          </p:nvSpPr>
          <p:spPr bwMode="auto">
            <a:xfrm flipV="1">
              <a:off x="1446" y="3637"/>
              <a:ext cx="74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11" name="Line 2451"/>
            <p:cNvSpPr>
              <a:spLocks noChangeShapeType="1"/>
            </p:cNvSpPr>
            <p:nvPr/>
          </p:nvSpPr>
          <p:spPr bwMode="auto">
            <a:xfrm flipV="1">
              <a:off x="2135" y="2986"/>
              <a:ext cx="36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12" name="Line 2452"/>
            <p:cNvSpPr>
              <a:spLocks noChangeShapeType="1"/>
            </p:cNvSpPr>
            <p:nvPr/>
          </p:nvSpPr>
          <p:spPr bwMode="auto">
            <a:xfrm flipV="1">
              <a:off x="2098" y="3023"/>
              <a:ext cx="37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13" name="Line 2453"/>
            <p:cNvSpPr>
              <a:spLocks noChangeShapeType="1"/>
            </p:cNvSpPr>
            <p:nvPr/>
          </p:nvSpPr>
          <p:spPr bwMode="auto">
            <a:xfrm flipV="1">
              <a:off x="1354" y="3711"/>
              <a:ext cx="175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14" name="Line 2454"/>
            <p:cNvSpPr>
              <a:spLocks noChangeShapeType="1"/>
            </p:cNvSpPr>
            <p:nvPr/>
          </p:nvSpPr>
          <p:spPr bwMode="auto">
            <a:xfrm flipV="1">
              <a:off x="2255" y="2811"/>
              <a:ext cx="175" cy="1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15" name="Line 2455"/>
            <p:cNvSpPr>
              <a:spLocks noChangeShapeType="1"/>
            </p:cNvSpPr>
            <p:nvPr/>
          </p:nvSpPr>
          <p:spPr bwMode="auto">
            <a:xfrm flipV="1">
              <a:off x="1529" y="3637"/>
              <a:ext cx="74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16" name="Line 2456"/>
            <p:cNvSpPr>
              <a:spLocks noChangeShapeType="1"/>
            </p:cNvSpPr>
            <p:nvPr/>
          </p:nvSpPr>
          <p:spPr bwMode="auto">
            <a:xfrm flipV="1">
              <a:off x="2181" y="2986"/>
              <a:ext cx="74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17" name="Line 2457"/>
            <p:cNvSpPr>
              <a:spLocks noChangeShapeType="1"/>
            </p:cNvSpPr>
            <p:nvPr/>
          </p:nvSpPr>
          <p:spPr bwMode="auto">
            <a:xfrm flipV="1">
              <a:off x="1437" y="3711"/>
              <a:ext cx="175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18" name="Line 2458"/>
            <p:cNvSpPr>
              <a:spLocks noChangeShapeType="1"/>
            </p:cNvSpPr>
            <p:nvPr/>
          </p:nvSpPr>
          <p:spPr bwMode="auto">
            <a:xfrm flipV="1">
              <a:off x="2333" y="2811"/>
              <a:ext cx="176" cy="1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19" name="Line 2459"/>
            <p:cNvSpPr>
              <a:spLocks noChangeShapeType="1"/>
            </p:cNvSpPr>
            <p:nvPr/>
          </p:nvSpPr>
          <p:spPr bwMode="auto">
            <a:xfrm flipV="1">
              <a:off x="1612" y="3637"/>
              <a:ext cx="70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20" name="Line 2460"/>
            <p:cNvSpPr>
              <a:spLocks noChangeShapeType="1"/>
            </p:cNvSpPr>
            <p:nvPr/>
          </p:nvSpPr>
          <p:spPr bwMode="auto">
            <a:xfrm flipV="1">
              <a:off x="2264" y="2986"/>
              <a:ext cx="69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21" name="Line 2461"/>
            <p:cNvSpPr>
              <a:spLocks noChangeShapeType="1"/>
            </p:cNvSpPr>
            <p:nvPr/>
          </p:nvSpPr>
          <p:spPr bwMode="auto">
            <a:xfrm flipV="1">
              <a:off x="1515" y="3711"/>
              <a:ext cx="176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22" name="Line 2462"/>
            <p:cNvSpPr>
              <a:spLocks noChangeShapeType="1"/>
            </p:cNvSpPr>
            <p:nvPr/>
          </p:nvSpPr>
          <p:spPr bwMode="auto">
            <a:xfrm flipV="1">
              <a:off x="2416" y="2811"/>
              <a:ext cx="176" cy="1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23" name="Line 2463"/>
            <p:cNvSpPr>
              <a:spLocks noChangeShapeType="1"/>
            </p:cNvSpPr>
            <p:nvPr/>
          </p:nvSpPr>
          <p:spPr bwMode="auto">
            <a:xfrm flipV="1">
              <a:off x="1691" y="3637"/>
              <a:ext cx="74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24" name="Line 2464"/>
            <p:cNvSpPr>
              <a:spLocks noChangeShapeType="1"/>
            </p:cNvSpPr>
            <p:nvPr/>
          </p:nvSpPr>
          <p:spPr bwMode="auto">
            <a:xfrm flipV="1">
              <a:off x="2342" y="2986"/>
              <a:ext cx="74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25" name="Line 2465"/>
            <p:cNvSpPr>
              <a:spLocks noChangeShapeType="1"/>
            </p:cNvSpPr>
            <p:nvPr/>
          </p:nvSpPr>
          <p:spPr bwMode="auto">
            <a:xfrm flipV="1">
              <a:off x="1599" y="3711"/>
              <a:ext cx="175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26" name="Line 2466"/>
            <p:cNvSpPr>
              <a:spLocks noChangeShapeType="1"/>
            </p:cNvSpPr>
            <p:nvPr/>
          </p:nvSpPr>
          <p:spPr bwMode="auto">
            <a:xfrm flipV="1">
              <a:off x="2495" y="2811"/>
              <a:ext cx="175" cy="1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27" name="Line 2467"/>
            <p:cNvSpPr>
              <a:spLocks noChangeShapeType="1"/>
            </p:cNvSpPr>
            <p:nvPr/>
          </p:nvSpPr>
          <p:spPr bwMode="auto">
            <a:xfrm flipV="1">
              <a:off x="1774" y="3637"/>
              <a:ext cx="69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28" name="Line 2468"/>
            <p:cNvSpPr>
              <a:spLocks noChangeShapeType="1"/>
            </p:cNvSpPr>
            <p:nvPr/>
          </p:nvSpPr>
          <p:spPr bwMode="auto">
            <a:xfrm flipV="1">
              <a:off x="2426" y="2986"/>
              <a:ext cx="69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29" name="Line 2469"/>
            <p:cNvSpPr>
              <a:spLocks noChangeShapeType="1"/>
            </p:cNvSpPr>
            <p:nvPr/>
          </p:nvSpPr>
          <p:spPr bwMode="auto">
            <a:xfrm flipV="1">
              <a:off x="1677" y="3711"/>
              <a:ext cx="176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30" name="Line 2470"/>
            <p:cNvSpPr>
              <a:spLocks noChangeShapeType="1"/>
            </p:cNvSpPr>
            <p:nvPr/>
          </p:nvSpPr>
          <p:spPr bwMode="auto">
            <a:xfrm flipV="1">
              <a:off x="2578" y="2811"/>
              <a:ext cx="176" cy="1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31" name="Line 2471"/>
            <p:cNvSpPr>
              <a:spLocks noChangeShapeType="1"/>
            </p:cNvSpPr>
            <p:nvPr/>
          </p:nvSpPr>
          <p:spPr bwMode="auto">
            <a:xfrm flipV="1">
              <a:off x="1853" y="3637"/>
              <a:ext cx="74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32" name="Line 2472"/>
            <p:cNvSpPr>
              <a:spLocks noChangeShapeType="1"/>
            </p:cNvSpPr>
            <p:nvPr/>
          </p:nvSpPr>
          <p:spPr bwMode="auto">
            <a:xfrm flipV="1">
              <a:off x="2504" y="2986"/>
              <a:ext cx="74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33" name="Line 2473"/>
            <p:cNvSpPr>
              <a:spLocks noChangeShapeType="1"/>
            </p:cNvSpPr>
            <p:nvPr/>
          </p:nvSpPr>
          <p:spPr bwMode="auto">
            <a:xfrm flipV="1">
              <a:off x="1760" y="3711"/>
              <a:ext cx="176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34" name="Line 2474"/>
            <p:cNvSpPr>
              <a:spLocks noChangeShapeType="1"/>
            </p:cNvSpPr>
            <p:nvPr/>
          </p:nvSpPr>
          <p:spPr bwMode="auto">
            <a:xfrm flipV="1">
              <a:off x="2661" y="2811"/>
              <a:ext cx="176" cy="1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35" name="Line 2475"/>
            <p:cNvSpPr>
              <a:spLocks noChangeShapeType="1"/>
            </p:cNvSpPr>
            <p:nvPr/>
          </p:nvSpPr>
          <p:spPr bwMode="auto">
            <a:xfrm flipV="1">
              <a:off x="1936" y="3637"/>
              <a:ext cx="74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36" name="Line 2476"/>
            <p:cNvSpPr>
              <a:spLocks noChangeShapeType="1"/>
            </p:cNvSpPr>
            <p:nvPr/>
          </p:nvSpPr>
          <p:spPr bwMode="auto">
            <a:xfrm flipV="1">
              <a:off x="2587" y="2986"/>
              <a:ext cx="74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37" name="Line 2477"/>
            <p:cNvSpPr>
              <a:spLocks noChangeShapeType="1"/>
            </p:cNvSpPr>
            <p:nvPr/>
          </p:nvSpPr>
          <p:spPr bwMode="auto">
            <a:xfrm flipV="1">
              <a:off x="1839" y="3711"/>
              <a:ext cx="180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38" name="Line 2478"/>
            <p:cNvSpPr>
              <a:spLocks noChangeShapeType="1"/>
            </p:cNvSpPr>
            <p:nvPr/>
          </p:nvSpPr>
          <p:spPr bwMode="auto">
            <a:xfrm flipV="1">
              <a:off x="2740" y="2811"/>
              <a:ext cx="175" cy="1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39" name="Line 2479"/>
            <p:cNvSpPr>
              <a:spLocks noChangeShapeType="1"/>
            </p:cNvSpPr>
            <p:nvPr/>
          </p:nvSpPr>
          <p:spPr bwMode="auto">
            <a:xfrm flipV="1">
              <a:off x="2019" y="3637"/>
              <a:ext cx="69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40" name="Line 2480"/>
            <p:cNvSpPr>
              <a:spLocks noChangeShapeType="1"/>
            </p:cNvSpPr>
            <p:nvPr/>
          </p:nvSpPr>
          <p:spPr bwMode="auto">
            <a:xfrm flipV="1">
              <a:off x="2670" y="2986"/>
              <a:ext cx="70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41" name="Line 2481"/>
            <p:cNvSpPr>
              <a:spLocks noChangeShapeType="1"/>
            </p:cNvSpPr>
            <p:nvPr/>
          </p:nvSpPr>
          <p:spPr bwMode="auto">
            <a:xfrm flipV="1">
              <a:off x="1922" y="3711"/>
              <a:ext cx="176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42" name="Line 2482"/>
            <p:cNvSpPr>
              <a:spLocks noChangeShapeType="1"/>
            </p:cNvSpPr>
            <p:nvPr/>
          </p:nvSpPr>
          <p:spPr bwMode="auto">
            <a:xfrm flipV="1">
              <a:off x="2823" y="2843"/>
              <a:ext cx="143" cy="1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43" name="Line 2483"/>
            <p:cNvSpPr>
              <a:spLocks noChangeShapeType="1"/>
            </p:cNvSpPr>
            <p:nvPr/>
          </p:nvSpPr>
          <p:spPr bwMode="auto">
            <a:xfrm flipV="1">
              <a:off x="2098" y="3674"/>
              <a:ext cx="37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44" name="Line 2484"/>
            <p:cNvSpPr>
              <a:spLocks noChangeShapeType="1"/>
            </p:cNvSpPr>
            <p:nvPr/>
          </p:nvSpPr>
          <p:spPr bwMode="auto">
            <a:xfrm flipV="1">
              <a:off x="2749" y="2986"/>
              <a:ext cx="74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45" name="Line 2485"/>
            <p:cNvSpPr>
              <a:spLocks noChangeShapeType="1"/>
            </p:cNvSpPr>
            <p:nvPr/>
          </p:nvSpPr>
          <p:spPr bwMode="auto">
            <a:xfrm flipV="1">
              <a:off x="2135" y="3637"/>
              <a:ext cx="36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46" name="Line 2486"/>
            <p:cNvSpPr>
              <a:spLocks noChangeShapeType="1"/>
            </p:cNvSpPr>
            <p:nvPr/>
          </p:nvSpPr>
          <p:spPr bwMode="auto">
            <a:xfrm flipV="1">
              <a:off x="2005" y="3739"/>
              <a:ext cx="143" cy="1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47" name="Line 2487"/>
            <p:cNvSpPr>
              <a:spLocks noChangeShapeType="1"/>
            </p:cNvSpPr>
            <p:nvPr/>
          </p:nvSpPr>
          <p:spPr bwMode="auto">
            <a:xfrm flipV="1">
              <a:off x="2901" y="2921"/>
              <a:ext cx="65" cy="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48" name="Line 2488"/>
            <p:cNvSpPr>
              <a:spLocks noChangeShapeType="1"/>
            </p:cNvSpPr>
            <p:nvPr/>
          </p:nvSpPr>
          <p:spPr bwMode="auto">
            <a:xfrm flipV="1">
              <a:off x="2148" y="3637"/>
              <a:ext cx="102" cy="1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49" name="Line 2489"/>
            <p:cNvSpPr>
              <a:spLocks noChangeShapeType="1"/>
            </p:cNvSpPr>
            <p:nvPr/>
          </p:nvSpPr>
          <p:spPr bwMode="auto">
            <a:xfrm flipV="1">
              <a:off x="2832" y="2986"/>
              <a:ext cx="69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50" name="Line 2490"/>
            <p:cNvSpPr>
              <a:spLocks noChangeShapeType="1"/>
            </p:cNvSpPr>
            <p:nvPr/>
          </p:nvSpPr>
          <p:spPr bwMode="auto">
            <a:xfrm flipV="1">
              <a:off x="2084" y="3790"/>
              <a:ext cx="97" cy="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51" name="Line 2491"/>
            <p:cNvSpPr>
              <a:spLocks noChangeShapeType="1"/>
            </p:cNvSpPr>
            <p:nvPr/>
          </p:nvSpPr>
          <p:spPr bwMode="auto">
            <a:xfrm flipV="1">
              <a:off x="2911" y="3005"/>
              <a:ext cx="55" cy="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52" name="Line 2492"/>
            <p:cNvSpPr>
              <a:spLocks noChangeShapeType="1"/>
            </p:cNvSpPr>
            <p:nvPr/>
          </p:nvSpPr>
          <p:spPr bwMode="auto">
            <a:xfrm flipV="1">
              <a:off x="2181" y="3637"/>
              <a:ext cx="152" cy="1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53" name="Freeform 2493"/>
            <p:cNvSpPr>
              <a:spLocks/>
            </p:cNvSpPr>
            <p:nvPr/>
          </p:nvSpPr>
          <p:spPr bwMode="auto">
            <a:xfrm>
              <a:off x="2167" y="3637"/>
              <a:ext cx="249" cy="250"/>
            </a:xfrm>
            <a:custGeom>
              <a:avLst/>
              <a:gdLst>
                <a:gd name="T0" fmla="*/ 0 w 376"/>
                <a:gd name="T1" fmla="*/ 376 h 376"/>
                <a:gd name="T2" fmla="*/ 66 w 376"/>
                <a:gd name="T3" fmla="*/ 309 h 376"/>
                <a:gd name="T4" fmla="*/ 376 w 376"/>
                <a:gd name="T5" fmla="*/ 0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76" h="376">
                  <a:moveTo>
                    <a:pt x="0" y="376"/>
                  </a:moveTo>
                  <a:lnTo>
                    <a:pt x="66" y="309"/>
                  </a:lnTo>
                  <a:lnTo>
                    <a:pt x="37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54" name="Line 2494"/>
            <p:cNvSpPr>
              <a:spLocks noChangeShapeType="1"/>
            </p:cNvSpPr>
            <p:nvPr/>
          </p:nvSpPr>
          <p:spPr bwMode="auto">
            <a:xfrm flipV="1">
              <a:off x="2245" y="3637"/>
              <a:ext cx="250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55" name="Line 2495"/>
            <p:cNvSpPr>
              <a:spLocks noChangeShapeType="1"/>
            </p:cNvSpPr>
            <p:nvPr/>
          </p:nvSpPr>
          <p:spPr bwMode="auto">
            <a:xfrm flipV="1">
              <a:off x="2329" y="3637"/>
              <a:ext cx="249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56" name="Line 2496"/>
            <p:cNvSpPr>
              <a:spLocks noChangeShapeType="1"/>
            </p:cNvSpPr>
            <p:nvPr/>
          </p:nvSpPr>
          <p:spPr bwMode="auto">
            <a:xfrm flipV="1">
              <a:off x="2412" y="3637"/>
              <a:ext cx="245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57" name="Line 2497"/>
            <p:cNvSpPr>
              <a:spLocks noChangeShapeType="1"/>
            </p:cNvSpPr>
            <p:nvPr/>
          </p:nvSpPr>
          <p:spPr bwMode="auto">
            <a:xfrm flipV="1">
              <a:off x="2490" y="3637"/>
              <a:ext cx="250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58" name="Line 2498"/>
            <p:cNvSpPr>
              <a:spLocks noChangeShapeType="1"/>
            </p:cNvSpPr>
            <p:nvPr/>
          </p:nvSpPr>
          <p:spPr bwMode="auto">
            <a:xfrm flipV="1">
              <a:off x="2573" y="3637"/>
              <a:ext cx="250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59" name="Line 2499"/>
            <p:cNvSpPr>
              <a:spLocks noChangeShapeType="1"/>
            </p:cNvSpPr>
            <p:nvPr/>
          </p:nvSpPr>
          <p:spPr bwMode="auto">
            <a:xfrm flipV="1">
              <a:off x="2652" y="3637"/>
              <a:ext cx="249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60" name="Line 2500"/>
            <p:cNvSpPr>
              <a:spLocks noChangeShapeType="1"/>
            </p:cNvSpPr>
            <p:nvPr/>
          </p:nvSpPr>
          <p:spPr bwMode="auto">
            <a:xfrm flipV="1">
              <a:off x="2735" y="3656"/>
              <a:ext cx="231" cy="2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61" name="Line 2501"/>
            <p:cNvSpPr>
              <a:spLocks noChangeShapeType="1"/>
            </p:cNvSpPr>
            <p:nvPr/>
          </p:nvSpPr>
          <p:spPr bwMode="auto">
            <a:xfrm flipV="1">
              <a:off x="2818" y="3734"/>
              <a:ext cx="148" cy="1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62" name="Line 2502"/>
            <p:cNvSpPr>
              <a:spLocks noChangeShapeType="1"/>
            </p:cNvSpPr>
            <p:nvPr/>
          </p:nvSpPr>
          <p:spPr bwMode="auto">
            <a:xfrm flipV="1">
              <a:off x="2897" y="3818"/>
              <a:ext cx="69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63" name="Line 2503"/>
            <p:cNvSpPr>
              <a:spLocks noChangeShapeType="1"/>
            </p:cNvSpPr>
            <p:nvPr/>
          </p:nvSpPr>
          <p:spPr bwMode="auto">
            <a:xfrm>
              <a:off x="1211" y="2811"/>
              <a:ext cx="0" cy="10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64" name="Line 2504"/>
            <p:cNvSpPr>
              <a:spLocks noChangeShapeType="1"/>
            </p:cNvSpPr>
            <p:nvPr/>
          </p:nvSpPr>
          <p:spPr bwMode="auto">
            <a:xfrm>
              <a:off x="2966" y="2811"/>
              <a:ext cx="0" cy="2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65" name="Line 2505"/>
            <p:cNvSpPr>
              <a:spLocks noChangeShapeType="1"/>
            </p:cNvSpPr>
            <p:nvPr/>
          </p:nvSpPr>
          <p:spPr bwMode="auto">
            <a:xfrm>
              <a:off x="2966" y="3055"/>
              <a:ext cx="0" cy="58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66" name="Line 2506"/>
            <p:cNvSpPr>
              <a:spLocks noChangeShapeType="1"/>
            </p:cNvSpPr>
            <p:nvPr/>
          </p:nvSpPr>
          <p:spPr bwMode="auto">
            <a:xfrm>
              <a:off x="2966" y="3637"/>
              <a:ext cx="0" cy="2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67" name="Line 2507"/>
            <p:cNvSpPr>
              <a:spLocks noChangeShapeType="1"/>
            </p:cNvSpPr>
            <p:nvPr/>
          </p:nvSpPr>
          <p:spPr bwMode="auto">
            <a:xfrm>
              <a:off x="1211" y="3005"/>
              <a:ext cx="55" cy="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68" name="Line 2508"/>
            <p:cNvSpPr>
              <a:spLocks noChangeShapeType="1"/>
            </p:cNvSpPr>
            <p:nvPr/>
          </p:nvSpPr>
          <p:spPr bwMode="auto">
            <a:xfrm>
              <a:off x="1266" y="3055"/>
              <a:ext cx="0" cy="58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69" name="Line 2509"/>
            <p:cNvSpPr>
              <a:spLocks noChangeShapeType="1"/>
            </p:cNvSpPr>
            <p:nvPr/>
          </p:nvSpPr>
          <p:spPr bwMode="auto">
            <a:xfrm flipV="1">
              <a:off x="1211" y="3637"/>
              <a:ext cx="55" cy="5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70" name="Line 2510"/>
            <p:cNvSpPr>
              <a:spLocks noChangeShapeType="1"/>
            </p:cNvSpPr>
            <p:nvPr/>
          </p:nvSpPr>
          <p:spPr bwMode="auto">
            <a:xfrm flipH="1">
              <a:off x="2781" y="3055"/>
              <a:ext cx="6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71" name="Line 2511"/>
            <p:cNvSpPr>
              <a:spLocks noChangeShapeType="1"/>
            </p:cNvSpPr>
            <p:nvPr/>
          </p:nvSpPr>
          <p:spPr bwMode="auto">
            <a:xfrm>
              <a:off x="2153" y="3055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72" name="Line 2512"/>
            <p:cNvSpPr>
              <a:spLocks noChangeShapeType="1"/>
            </p:cNvSpPr>
            <p:nvPr/>
          </p:nvSpPr>
          <p:spPr bwMode="auto">
            <a:xfrm>
              <a:off x="2213" y="3055"/>
              <a:ext cx="65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73" name="Line 2513"/>
            <p:cNvSpPr>
              <a:spLocks noChangeShapeType="1"/>
            </p:cNvSpPr>
            <p:nvPr/>
          </p:nvSpPr>
          <p:spPr bwMode="auto">
            <a:xfrm flipH="1">
              <a:off x="2171" y="3055"/>
              <a:ext cx="4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74" name="Line 2514"/>
            <p:cNvSpPr>
              <a:spLocks noChangeShapeType="1"/>
            </p:cNvSpPr>
            <p:nvPr/>
          </p:nvSpPr>
          <p:spPr bwMode="auto">
            <a:xfrm>
              <a:off x="1266" y="3055"/>
              <a:ext cx="170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75" name="Line 2515"/>
            <p:cNvSpPr>
              <a:spLocks noChangeShapeType="1"/>
            </p:cNvSpPr>
            <p:nvPr/>
          </p:nvSpPr>
          <p:spPr bwMode="auto">
            <a:xfrm>
              <a:off x="1266" y="3637"/>
              <a:ext cx="170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76" name="Line 2516"/>
            <p:cNvSpPr>
              <a:spLocks noChangeShapeType="1"/>
            </p:cNvSpPr>
            <p:nvPr/>
          </p:nvSpPr>
          <p:spPr bwMode="auto">
            <a:xfrm flipH="1">
              <a:off x="2864" y="3346"/>
              <a:ext cx="19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77" name="Line 2517"/>
            <p:cNvSpPr>
              <a:spLocks noChangeShapeType="1"/>
            </p:cNvSpPr>
            <p:nvPr/>
          </p:nvSpPr>
          <p:spPr bwMode="auto">
            <a:xfrm flipH="1">
              <a:off x="2814" y="3346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78" name="Line 2518"/>
            <p:cNvSpPr>
              <a:spLocks noChangeShapeType="1"/>
            </p:cNvSpPr>
            <p:nvPr/>
          </p:nvSpPr>
          <p:spPr bwMode="auto">
            <a:xfrm flipH="1">
              <a:off x="2573" y="3346"/>
              <a:ext cx="2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79" name="Line 2519"/>
            <p:cNvSpPr>
              <a:spLocks noChangeShapeType="1"/>
            </p:cNvSpPr>
            <p:nvPr/>
          </p:nvSpPr>
          <p:spPr bwMode="auto">
            <a:xfrm flipH="1">
              <a:off x="2523" y="3346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80" name="Line 2520"/>
            <p:cNvSpPr>
              <a:spLocks noChangeShapeType="1"/>
            </p:cNvSpPr>
            <p:nvPr/>
          </p:nvSpPr>
          <p:spPr bwMode="auto">
            <a:xfrm flipH="1">
              <a:off x="2278" y="3346"/>
              <a:ext cx="2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81" name="Line 2521"/>
            <p:cNvSpPr>
              <a:spLocks noChangeShapeType="1"/>
            </p:cNvSpPr>
            <p:nvPr/>
          </p:nvSpPr>
          <p:spPr bwMode="auto">
            <a:xfrm flipH="1">
              <a:off x="2227" y="3346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82" name="Line 2522"/>
            <p:cNvSpPr>
              <a:spLocks noChangeShapeType="1"/>
            </p:cNvSpPr>
            <p:nvPr/>
          </p:nvSpPr>
          <p:spPr bwMode="auto">
            <a:xfrm flipH="1">
              <a:off x="1987" y="3346"/>
              <a:ext cx="2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83" name="Line 2523"/>
            <p:cNvSpPr>
              <a:spLocks noChangeShapeType="1"/>
            </p:cNvSpPr>
            <p:nvPr/>
          </p:nvSpPr>
          <p:spPr bwMode="auto">
            <a:xfrm flipH="1">
              <a:off x="1936" y="3346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84" name="Line 2524"/>
            <p:cNvSpPr>
              <a:spLocks noChangeShapeType="1"/>
            </p:cNvSpPr>
            <p:nvPr/>
          </p:nvSpPr>
          <p:spPr bwMode="auto">
            <a:xfrm flipH="1">
              <a:off x="1691" y="3346"/>
              <a:ext cx="2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85" name="Line 2525"/>
            <p:cNvSpPr>
              <a:spLocks noChangeShapeType="1"/>
            </p:cNvSpPr>
            <p:nvPr/>
          </p:nvSpPr>
          <p:spPr bwMode="auto">
            <a:xfrm flipH="1">
              <a:off x="1645" y="3346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86" name="Line 2526"/>
            <p:cNvSpPr>
              <a:spLocks noChangeShapeType="1"/>
            </p:cNvSpPr>
            <p:nvPr/>
          </p:nvSpPr>
          <p:spPr bwMode="auto">
            <a:xfrm flipH="1">
              <a:off x="1400" y="3346"/>
              <a:ext cx="2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87" name="Line 2527"/>
            <p:cNvSpPr>
              <a:spLocks noChangeShapeType="1"/>
            </p:cNvSpPr>
            <p:nvPr/>
          </p:nvSpPr>
          <p:spPr bwMode="auto">
            <a:xfrm flipH="1">
              <a:off x="1349" y="3346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88" name="Line 2528"/>
            <p:cNvSpPr>
              <a:spLocks noChangeShapeType="1"/>
            </p:cNvSpPr>
            <p:nvPr/>
          </p:nvSpPr>
          <p:spPr bwMode="auto">
            <a:xfrm flipH="1">
              <a:off x="1132" y="3346"/>
              <a:ext cx="18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89" name="Line 2529"/>
            <p:cNvSpPr>
              <a:spLocks noChangeShapeType="1"/>
            </p:cNvSpPr>
            <p:nvPr/>
          </p:nvSpPr>
          <p:spPr bwMode="auto">
            <a:xfrm>
              <a:off x="1211" y="2811"/>
              <a:ext cx="175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90" name="Line 2530"/>
            <p:cNvSpPr>
              <a:spLocks noChangeShapeType="1"/>
            </p:cNvSpPr>
            <p:nvPr/>
          </p:nvSpPr>
          <p:spPr bwMode="auto">
            <a:xfrm flipH="1">
              <a:off x="1211" y="3887"/>
              <a:ext cx="175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91" name="Line 2531"/>
            <p:cNvSpPr>
              <a:spLocks noChangeShapeType="1"/>
            </p:cNvSpPr>
            <p:nvPr/>
          </p:nvSpPr>
          <p:spPr bwMode="auto">
            <a:xfrm flipV="1">
              <a:off x="2135" y="2986"/>
              <a:ext cx="0" cy="72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92" name="Line 2532"/>
            <p:cNvSpPr>
              <a:spLocks noChangeShapeType="1"/>
            </p:cNvSpPr>
            <p:nvPr/>
          </p:nvSpPr>
          <p:spPr bwMode="auto">
            <a:xfrm flipH="1">
              <a:off x="1211" y="2986"/>
              <a:ext cx="92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93" name="Line 2533"/>
            <p:cNvSpPr>
              <a:spLocks noChangeShapeType="1"/>
            </p:cNvSpPr>
            <p:nvPr/>
          </p:nvSpPr>
          <p:spPr bwMode="auto">
            <a:xfrm flipH="1">
              <a:off x="1211" y="3711"/>
              <a:ext cx="92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25094" name="Group 2534"/>
          <p:cNvGrpSpPr>
            <a:grpSpLocks/>
          </p:cNvGrpSpPr>
          <p:nvPr/>
        </p:nvGrpSpPr>
        <p:grpSpPr bwMode="auto">
          <a:xfrm>
            <a:off x="2720975" y="4152900"/>
            <a:ext cx="220663" cy="2317750"/>
            <a:chOff x="1714" y="2616"/>
            <a:chExt cx="139" cy="1460"/>
          </a:xfrm>
        </p:grpSpPr>
        <p:sp>
          <p:nvSpPr>
            <p:cNvPr id="325095" name="Line 2535"/>
            <p:cNvSpPr>
              <a:spLocks noChangeShapeType="1"/>
            </p:cNvSpPr>
            <p:nvPr/>
          </p:nvSpPr>
          <p:spPr bwMode="auto">
            <a:xfrm>
              <a:off x="1853" y="2644"/>
              <a:ext cx="0" cy="12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96" name="Line 2536"/>
            <p:cNvSpPr>
              <a:spLocks noChangeShapeType="1"/>
            </p:cNvSpPr>
            <p:nvPr/>
          </p:nvSpPr>
          <p:spPr bwMode="auto">
            <a:xfrm>
              <a:off x="1853" y="3933"/>
              <a:ext cx="0" cy="12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97" name="Freeform 2537"/>
            <p:cNvSpPr>
              <a:spLocks/>
            </p:cNvSpPr>
            <p:nvPr/>
          </p:nvSpPr>
          <p:spPr bwMode="auto">
            <a:xfrm>
              <a:off x="1714" y="3979"/>
              <a:ext cx="51" cy="97"/>
            </a:xfrm>
            <a:custGeom>
              <a:avLst/>
              <a:gdLst>
                <a:gd name="T0" fmla="*/ 0 w 74"/>
                <a:gd name="T1" fmla="*/ 149 h 149"/>
                <a:gd name="T2" fmla="*/ 74 w 74"/>
                <a:gd name="T3" fmla="*/ 0 h 149"/>
                <a:gd name="T4" fmla="*/ 69 w 74"/>
                <a:gd name="T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4" h="149">
                  <a:moveTo>
                    <a:pt x="0" y="149"/>
                  </a:moveTo>
                  <a:lnTo>
                    <a:pt x="74" y="0"/>
                  </a:lnTo>
                  <a:lnTo>
                    <a:pt x="69" y="14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98" name="Line 2538"/>
            <p:cNvSpPr>
              <a:spLocks noChangeShapeType="1"/>
            </p:cNvSpPr>
            <p:nvPr/>
          </p:nvSpPr>
          <p:spPr bwMode="auto">
            <a:xfrm flipH="1">
              <a:off x="1728" y="4049"/>
              <a:ext cx="3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099" name="Freeform 2539"/>
            <p:cNvSpPr>
              <a:spLocks/>
            </p:cNvSpPr>
            <p:nvPr/>
          </p:nvSpPr>
          <p:spPr bwMode="auto">
            <a:xfrm>
              <a:off x="1714" y="2616"/>
              <a:ext cx="51" cy="98"/>
            </a:xfrm>
            <a:custGeom>
              <a:avLst/>
              <a:gdLst>
                <a:gd name="T0" fmla="*/ 0 w 74"/>
                <a:gd name="T1" fmla="*/ 149 h 149"/>
                <a:gd name="T2" fmla="*/ 74 w 74"/>
                <a:gd name="T3" fmla="*/ 0 h 149"/>
                <a:gd name="T4" fmla="*/ 69 w 74"/>
                <a:gd name="T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4" h="149">
                  <a:moveTo>
                    <a:pt x="0" y="149"/>
                  </a:moveTo>
                  <a:lnTo>
                    <a:pt x="74" y="0"/>
                  </a:lnTo>
                  <a:lnTo>
                    <a:pt x="69" y="14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00" name="Line 2540"/>
            <p:cNvSpPr>
              <a:spLocks noChangeShapeType="1"/>
            </p:cNvSpPr>
            <p:nvPr/>
          </p:nvSpPr>
          <p:spPr bwMode="auto">
            <a:xfrm flipH="1">
              <a:off x="1728" y="2686"/>
              <a:ext cx="3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25101" name="Group 2541"/>
          <p:cNvGrpSpPr>
            <a:grpSpLocks/>
          </p:cNvGrpSpPr>
          <p:nvPr/>
        </p:nvGrpSpPr>
        <p:grpSpPr bwMode="auto">
          <a:xfrm>
            <a:off x="5097463" y="4373563"/>
            <a:ext cx="1914525" cy="1892300"/>
            <a:chOff x="3211" y="2755"/>
            <a:chExt cx="1206" cy="1192"/>
          </a:xfrm>
        </p:grpSpPr>
        <p:sp>
          <p:nvSpPr>
            <p:cNvPr id="325102" name="Line 2542"/>
            <p:cNvSpPr>
              <a:spLocks noChangeShapeType="1"/>
            </p:cNvSpPr>
            <p:nvPr/>
          </p:nvSpPr>
          <p:spPr bwMode="auto">
            <a:xfrm flipH="1">
              <a:off x="4292" y="3346"/>
              <a:ext cx="1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03" name="Line 2543"/>
            <p:cNvSpPr>
              <a:spLocks noChangeShapeType="1"/>
            </p:cNvSpPr>
            <p:nvPr/>
          </p:nvSpPr>
          <p:spPr bwMode="auto">
            <a:xfrm flipH="1">
              <a:off x="4246" y="3346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04" name="Line 2544"/>
            <p:cNvSpPr>
              <a:spLocks noChangeShapeType="1"/>
            </p:cNvSpPr>
            <p:nvPr/>
          </p:nvSpPr>
          <p:spPr bwMode="auto">
            <a:xfrm flipH="1">
              <a:off x="4001" y="3346"/>
              <a:ext cx="2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05" name="Line 2545"/>
            <p:cNvSpPr>
              <a:spLocks noChangeShapeType="1"/>
            </p:cNvSpPr>
            <p:nvPr/>
          </p:nvSpPr>
          <p:spPr bwMode="auto">
            <a:xfrm flipH="1">
              <a:off x="3950" y="3346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06" name="Line 2546"/>
            <p:cNvSpPr>
              <a:spLocks noChangeShapeType="1"/>
            </p:cNvSpPr>
            <p:nvPr/>
          </p:nvSpPr>
          <p:spPr bwMode="auto">
            <a:xfrm flipH="1">
              <a:off x="3705" y="3346"/>
              <a:ext cx="2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07" name="Line 2547"/>
            <p:cNvSpPr>
              <a:spLocks noChangeShapeType="1"/>
            </p:cNvSpPr>
            <p:nvPr/>
          </p:nvSpPr>
          <p:spPr bwMode="auto">
            <a:xfrm flipH="1">
              <a:off x="3659" y="3346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08" name="Line 2548"/>
            <p:cNvSpPr>
              <a:spLocks noChangeShapeType="1"/>
            </p:cNvSpPr>
            <p:nvPr/>
          </p:nvSpPr>
          <p:spPr bwMode="auto">
            <a:xfrm flipH="1">
              <a:off x="3414" y="3346"/>
              <a:ext cx="2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09" name="Line 2549"/>
            <p:cNvSpPr>
              <a:spLocks noChangeShapeType="1"/>
            </p:cNvSpPr>
            <p:nvPr/>
          </p:nvSpPr>
          <p:spPr bwMode="auto">
            <a:xfrm flipH="1">
              <a:off x="3363" y="3346"/>
              <a:ext cx="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10" name="Line 2550"/>
            <p:cNvSpPr>
              <a:spLocks noChangeShapeType="1"/>
            </p:cNvSpPr>
            <p:nvPr/>
          </p:nvSpPr>
          <p:spPr bwMode="auto">
            <a:xfrm flipH="1">
              <a:off x="3211" y="3346"/>
              <a:ext cx="1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11" name="Line 2551"/>
            <p:cNvSpPr>
              <a:spLocks noChangeShapeType="1"/>
            </p:cNvSpPr>
            <p:nvPr/>
          </p:nvSpPr>
          <p:spPr bwMode="auto">
            <a:xfrm>
              <a:off x="3812" y="2755"/>
              <a:ext cx="0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12" name="Line 2552"/>
            <p:cNvSpPr>
              <a:spLocks noChangeShapeType="1"/>
            </p:cNvSpPr>
            <p:nvPr/>
          </p:nvSpPr>
          <p:spPr bwMode="auto">
            <a:xfrm>
              <a:off x="3812" y="2898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13" name="Line 2553"/>
            <p:cNvSpPr>
              <a:spLocks noChangeShapeType="1"/>
            </p:cNvSpPr>
            <p:nvPr/>
          </p:nvSpPr>
          <p:spPr bwMode="auto">
            <a:xfrm>
              <a:off x="3812" y="2949"/>
              <a:ext cx="0" cy="2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14" name="Line 2554"/>
            <p:cNvSpPr>
              <a:spLocks noChangeShapeType="1"/>
            </p:cNvSpPr>
            <p:nvPr/>
          </p:nvSpPr>
          <p:spPr bwMode="auto">
            <a:xfrm>
              <a:off x="3812" y="3194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15" name="Line 2555"/>
            <p:cNvSpPr>
              <a:spLocks noChangeShapeType="1"/>
            </p:cNvSpPr>
            <p:nvPr/>
          </p:nvSpPr>
          <p:spPr bwMode="auto">
            <a:xfrm>
              <a:off x="3812" y="3240"/>
              <a:ext cx="0" cy="2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16" name="Line 2556"/>
            <p:cNvSpPr>
              <a:spLocks noChangeShapeType="1"/>
            </p:cNvSpPr>
            <p:nvPr/>
          </p:nvSpPr>
          <p:spPr bwMode="auto">
            <a:xfrm>
              <a:off x="3812" y="3485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17" name="Line 2557"/>
            <p:cNvSpPr>
              <a:spLocks noChangeShapeType="1"/>
            </p:cNvSpPr>
            <p:nvPr/>
          </p:nvSpPr>
          <p:spPr bwMode="auto">
            <a:xfrm>
              <a:off x="3812" y="3536"/>
              <a:ext cx="0" cy="2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18" name="Line 2558"/>
            <p:cNvSpPr>
              <a:spLocks noChangeShapeType="1"/>
            </p:cNvSpPr>
            <p:nvPr/>
          </p:nvSpPr>
          <p:spPr bwMode="auto">
            <a:xfrm>
              <a:off x="3812" y="3781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19" name="Line 2559"/>
            <p:cNvSpPr>
              <a:spLocks noChangeShapeType="1"/>
            </p:cNvSpPr>
            <p:nvPr/>
          </p:nvSpPr>
          <p:spPr bwMode="auto">
            <a:xfrm>
              <a:off x="3812" y="3827"/>
              <a:ext cx="0" cy="1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20" name="Freeform 2560"/>
            <p:cNvSpPr>
              <a:spLocks/>
            </p:cNvSpPr>
            <p:nvPr/>
          </p:nvSpPr>
          <p:spPr bwMode="auto">
            <a:xfrm>
              <a:off x="3521" y="3055"/>
              <a:ext cx="582" cy="582"/>
            </a:xfrm>
            <a:custGeom>
              <a:avLst/>
              <a:gdLst>
                <a:gd name="T0" fmla="*/ 876 w 878"/>
                <a:gd name="T1" fmla="*/ 404 h 878"/>
                <a:gd name="T2" fmla="*/ 868 w 878"/>
                <a:gd name="T3" fmla="*/ 351 h 878"/>
                <a:gd name="T4" fmla="*/ 854 w 878"/>
                <a:gd name="T5" fmla="*/ 300 h 878"/>
                <a:gd name="T6" fmla="*/ 835 w 878"/>
                <a:gd name="T7" fmla="*/ 250 h 878"/>
                <a:gd name="T8" fmla="*/ 810 w 878"/>
                <a:gd name="T9" fmla="*/ 204 h 878"/>
                <a:gd name="T10" fmla="*/ 779 w 878"/>
                <a:gd name="T11" fmla="*/ 161 h 878"/>
                <a:gd name="T12" fmla="*/ 743 w 878"/>
                <a:gd name="T13" fmla="*/ 123 h 878"/>
                <a:gd name="T14" fmla="*/ 702 w 878"/>
                <a:gd name="T15" fmla="*/ 88 h 878"/>
                <a:gd name="T16" fmla="*/ 658 w 878"/>
                <a:gd name="T17" fmla="*/ 59 h 878"/>
                <a:gd name="T18" fmla="*/ 611 w 878"/>
                <a:gd name="T19" fmla="*/ 35 h 878"/>
                <a:gd name="T20" fmla="*/ 560 w 878"/>
                <a:gd name="T21" fmla="*/ 17 h 878"/>
                <a:gd name="T22" fmla="*/ 509 w 878"/>
                <a:gd name="T23" fmla="*/ 5 h 878"/>
                <a:gd name="T24" fmla="*/ 456 w 878"/>
                <a:gd name="T25" fmla="*/ 0 h 878"/>
                <a:gd name="T26" fmla="*/ 403 w 878"/>
                <a:gd name="T27" fmla="*/ 1 h 878"/>
                <a:gd name="T28" fmla="*/ 351 w 878"/>
                <a:gd name="T29" fmla="*/ 9 h 878"/>
                <a:gd name="T30" fmla="*/ 300 w 878"/>
                <a:gd name="T31" fmla="*/ 22 h 878"/>
                <a:gd name="T32" fmla="*/ 251 w 878"/>
                <a:gd name="T33" fmla="*/ 43 h 878"/>
                <a:gd name="T34" fmla="*/ 204 w 878"/>
                <a:gd name="T35" fmla="*/ 68 h 878"/>
                <a:gd name="T36" fmla="*/ 161 w 878"/>
                <a:gd name="T37" fmla="*/ 99 h 878"/>
                <a:gd name="T38" fmla="*/ 122 w 878"/>
                <a:gd name="T39" fmla="*/ 135 h 878"/>
                <a:gd name="T40" fmla="*/ 88 w 878"/>
                <a:gd name="T41" fmla="*/ 176 h 878"/>
                <a:gd name="T42" fmla="*/ 59 w 878"/>
                <a:gd name="T43" fmla="*/ 219 h 878"/>
                <a:gd name="T44" fmla="*/ 34 w 878"/>
                <a:gd name="T45" fmla="*/ 267 h 878"/>
                <a:gd name="T46" fmla="*/ 17 w 878"/>
                <a:gd name="T47" fmla="*/ 317 h 878"/>
                <a:gd name="T48" fmla="*/ 6 w 878"/>
                <a:gd name="T49" fmla="*/ 368 h 878"/>
                <a:gd name="T50" fmla="*/ 0 w 878"/>
                <a:gd name="T51" fmla="*/ 422 h 878"/>
                <a:gd name="T52" fmla="*/ 1 w 878"/>
                <a:gd name="T53" fmla="*/ 474 h 878"/>
                <a:gd name="T54" fmla="*/ 9 w 878"/>
                <a:gd name="T55" fmla="*/ 527 h 878"/>
                <a:gd name="T56" fmla="*/ 23 w 878"/>
                <a:gd name="T57" fmla="*/ 578 h 878"/>
                <a:gd name="T58" fmla="*/ 42 w 878"/>
                <a:gd name="T59" fmla="*/ 627 h 878"/>
                <a:gd name="T60" fmla="*/ 67 w 878"/>
                <a:gd name="T61" fmla="*/ 674 h 878"/>
                <a:gd name="T62" fmla="*/ 98 w 878"/>
                <a:gd name="T63" fmla="*/ 717 h 878"/>
                <a:gd name="T64" fmla="*/ 135 w 878"/>
                <a:gd name="T65" fmla="*/ 756 h 878"/>
                <a:gd name="T66" fmla="*/ 175 w 878"/>
                <a:gd name="T67" fmla="*/ 790 h 878"/>
                <a:gd name="T68" fmla="*/ 220 w 878"/>
                <a:gd name="T69" fmla="*/ 819 h 878"/>
                <a:gd name="T70" fmla="*/ 267 w 878"/>
                <a:gd name="T71" fmla="*/ 843 h 878"/>
                <a:gd name="T72" fmla="*/ 317 w 878"/>
                <a:gd name="T73" fmla="*/ 860 h 878"/>
                <a:gd name="T74" fmla="*/ 368 w 878"/>
                <a:gd name="T75" fmla="*/ 872 h 878"/>
                <a:gd name="T76" fmla="*/ 421 w 878"/>
                <a:gd name="T77" fmla="*/ 877 h 878"/>
                <a:gd name="T78" fmla="*/ 474 w 878"/>
                <a:gd name="T79" fmla="*/ 876 h 878"/>
                <a:gd name="T80" fmla="*/ 526 w 878"/>
                <a:gd name="T81" fmla="*/ 869 h 878"/>
                <a:gd name="T82" fmla="*/ 578 w 878"/>
                <a:gd name="T83" fmla="*/ 855 h 878"/>
                <a:gd name="T84" fmla="*/ 627 w 878"/>
                <a:gd name="T85" fmla="*/ 836 h 878"/>
                <a:gd name="T86" fmla="*/ 673 w 878"/>
                <a:gd name="T87" fmla="*/ 810 h 878"/>
                <a:gd name="T88" fmla="*/ 716 w 878"/>
                <a:gd name="T89" fmla="*/ 779 h 878"/>
                <a:gd name="T90" fmla="*/ 755 w 878"/>
                <a:gd name="T91" fmla="*/ 743 h 878"/>
                <a:gd name="T92" fmla="*/ 789 w 878"/>
                <a:gd name="T93" fmla="*/ 703 h 878"/>
                <a:gd name="T94" fmla="*/ 818 w 878"/>
                <a:gd name="T95" fmla="*/ 658 h 878"/>
                <a:gd name="T96" fmla="*/ 843 w 878"/>
                <a:gd name="T97" fmla="*/ 611 h 878"/>
                <a:gd name="T98" fmla="*/ 860 w 878"/>
                <a:gd name="T99" fmla="*/ 561 h 878"/>
                <a:gd name="T100" fmla="*/ 871 w 878"/>
                <a:gd name="T101" fmla="*/ 509 h 878"/>
                <a:gd name="T102" fmla="*/ 877 w 878"/>
                <a:gd name="T103" fmla="*/ 457 h 8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78" h="878">
                  <a:moveTo>
                    <a:pt x="878" y="439"/>
                  </a:moveTo>
                  <a:lnTo>
                    <a:pt x="877" y="422"/>
                  </a:lnTo>
                  <a:lnTo>
                    <a:pt x="876" y="404"/>
                  </a:lnTo>
                  <a:lnTo>
                    <a:pt x="875" y="387"/>
                  </a:lnTo>
                  <a:lnTo>
                    <a:pt x="871" y="368"/>
                  </a:lnTo>
                  <a:lnTo>
                    <a:pt x="868" y="351"/>
                  </a:lnTo>
                  <a:lnTo>
                    <a:pt x="865" y="334"/>
                  </a:lnTo>
                  <a:lnTo>
                    <a:pt x="860" y="317"/>
                  </a:lnTo>
                  <a:lnTo>
                    <a:pt x="854" y="300"/>
                  </a:lnTo>
                  <a:lnTo>
                    <a:pt x="849" y="283"/>
                  </a:lnTo>
                  <a:lnTo>
                    <a:pt x="843" y="267"/>
                  </a:lnTo>
                  <a:lnTo>
                    <a:pt x="835" y="250"/>
                  </a:lnTo>
                  <a:lnTo>
                    <a:pt x="827" y="235"/>
                  </a:lnTo>
                  <a:lnTo>
                    <a:pt x="818" y="219"/>
                  </a:lnTo>
                  <a:lnTo>
                    <a:pt x="810" y="204"/>
                  </a:lnTo>
                  <a:lnTo>
                    <a:pt x="800" y="190"/>
                  </a:lnTo>
                  <a:lnTo>
                    <a:pt x="789" y="176"/>
                  </a:lnTo>
                  <a:lnTo>
                    <a:pt x="779" y="161"/>
                  </a:lnTo>
                  <a:lnTo>
                    <a:pt x="767" y="148"/>
                  </a:lnTo>
                  <a:lnTo>
                    <a:pt x="755" y="135"/>
                  </a:lnTo>
                  <a:lnTo>
                    <a:pt x="743" y="123"/>
                  </a:lnTo>
                  <a:lnTo>
                    <a:pt x="730" y="111"/>
                  </a:lnTo>
                  <a:lnTo>
                    <a:pt x="716" y="99"/>
                  </a:lnTo>
                  <a:lnTo>
                    <a:pt x="702" y="88"/>
                  </a:lnTo>
                  <a:lnTo>
                    <a:pt x="688" y="78"/>
                  </a:lnTo>
                  <a:lnTo>
                    <a:pt x="673" y="68"/>
                  </a:lnTo>
                  <a:lnTo>
                    <a:pt x="658" y="59"/>
                  </a:lnTo>
                  <a:lnTo>
                    <a:pt x="642" y="50"/>
                  </a:lnTo>
                  <a:lnTo>
                    <a:pt x="627" y="43"/>
                  </a:lnTo>
                  <a:lnTo>
                    <a:pt x="611" y="35"/>
                  </a:lnTo>
                  <a:lnTo>
                    <a:pt x="595" y="29"/>
                  </a:lnTo>
                  <a:lnTo>
                    <a:pt x="578" y="22"/>
                  </a:lnTo>
                  <a:lnTo>
                    <a:pt x="560" y="17"/>
                  </a:lnTo>
                  <a:lnTo>
                    <a:pt x="543" y="13"/>
                  </a:lnTo>
                  <a:lnTo>
                    <a:pt x="526" y="9"/>
                  </a:lnTo>
                  <a:lnTo>
                    <a:pt x="509" y="5"/>
                  </a:lnTo>
                  <a:lnTo>
                    <a:pt x="491" y="3"/>
                  </a:lnTo>
                  <a:lnTo>
                    <a:pt x="474" y="1"/>
                  </a:lnTo>
                  <a:lnTo>
                    <a:pt x="456" y="0"/>
                  </a:lnTo>
                  <a:lnTo>
                    <a:pt x="439" y="0"/>
                  </a:lnTo>
                  <a:lnTo>
                    <a:pt x="421" y="0"/>
                  </a:lnTo>
                  <a:lnTo>
                    <a:pt x="403" y="1"/>
                  </a:lnTo>
                  <a:lnTo>
                    <a:pt x="386" y="3"/>
                  </a:lnTo>
                  <a:lnTo>
                    <a:pt x="368" y="5"/>
                  </a:lnTo>
                  <a:lnTo>
                    <a:pt x="351" y="9"/>
                  </a:lnTo>
                  <a:lnTo>
                    <a:pt x="334" y="13"/>
                  </a:lnTo>
                  <a:lnTo>
                    <a:pt x="317" y="17"/>
                  </a:lnTo>
                  <a:lnTo>
                    <a:pt x="300" y="22"/>
                  </a:lnTo>
                  <a:lnTo>
                    <a:pt x="283" y="29"/>
                  </a:lnTo>
                  <a:lnTo>
                    <a:pt x="267" y="35"/>
                  </a:lnTo>
                  <a:lnTo>
                    <a:pt x="251" y="43"/>
                  </a:lnTo>
                  <a:lnTo>
                    <a:pt x="235" y="50"/>
                  </a:lnTo>
                  <a:lnTo>
                    <a:pt x="220" y="59"/>
                  </a:lnTo>
                  <a:lnTo>
                    <a:pt x="204" y="68"/>
                  </a:lnTo>
                  <a:lnTo>
                    <a:pt x="189" y="78"/>
                  </a:lnTo>
                  <a:lnTo>
                    <a:pt x="175" y="88"/>
                  </a:lnTo>
                  <a:lnTo>
                    <a:pt x="161" y="99"/>
                  </a:lnTo>
                  <a:lnTo>
                    <a:pt x="147" y="111"/>
                  </a:lnTo>
                  <a:lnTo>
                    <a:pt x="135" y="123"/>
                  </a:lnTo>
                  <a:lnTo>
                    <a:pt x="122" y="135"/>
                  </a:lnTo>
                  <a:lnTo>
                    <a:pt x="110" y="148"/>
                  </a:lnTo>
                  <a:lnTo>
                    <a:pt x="98" y="161"/>
                  </a:lnTo>
                  <a:lnTo>
                    <a:pt x="88" y="176"/>
                  </a:lnTo>
                  <a:lnTo>
                    <a:pt x="77" y="190"/>
                  </a:lnTo>
                  <a:lnTo>
                    <a:pt x="67" y="204"/>
                  </a:lnTo>
                  <a:lnTo>
                    <a:pt x="59" y="219"/>
                  </a:lnTo>
                  <a:lnTo>
                    <a:pt x="50" y="235"/>
                  </a:lnTo>
                  <a:lnTo>
                    <a:pt x="42" y="250"/>
                  </a:lnTo>
                  <a:lnTo>
                    <a:pt x="34" y="267"/>
                  </a:lnTo>
                  <a:lnTo>
                    <a:pt x="28" y="283"/>
                  </a:lnTo>
                  <a:lnTo>
                    <a:pt x="23" y="300"/>
                  </a:lnTo>
                  <a:lnTo>
                    <a:pt x="17" y="317"/>
                  </a:lnTo>
                  <a:lnTo>
                    <a:pt x="12" y="334"/>
                  </a:lnTo>
                  <a:lnTo>
                    <a:pt x="9" y="351"/>
                  </a:lnTo>
                  <a:lnTo>
                    <a:pt x="6" y="368"/>
                  </a:lnTo>
                  <a:lnTo>
                    <a:pt x="4" y="387"/>
                  </a:lnTo>
                  <a:lnTo>
                    <a:pt x="1" y="404"/>
                  </a:lnTo>
                  <a:lnTo>
                    <a:pt x="0" y="422"/>
                  </a:lnTo>
                  <a:lnTo>
                    <a:pt x="0" y="439"/>
                  </a:lnTo>
                  <a:lnTo>
                    <a:pt x="0" y="457"/>
                  </a:lnTo>
                  <a:lnTo>
                    <a:pt x="1" y="474"/>
                  </a:lnTo>
                  <a:lnTo>
                    <a:pt x="4" y="492"/>
                  </a:lnTo>
                  <a:lnTo>
                    <a:pt x="6" y="509"/>
                  </a:lnTo>
                  <a:lnTo>
                    <a:pt x="9" y="527"/>
                  </a:lnTo>
                  <a:lnTo>
                    <a:pt x="12" y="544"/>
                  </a:lnTo>
                  <a:lnTo>
                    <a:pt x="17" y="561"/>
                  </a:lnTo>
                  <a:lnTo>
                    <a:pt x="23" y="578"/>
                  </a:lnTo>
                  <a:lnTo>
                    <a:pt x="28" y="594"/>
                  </a:lnTo>
                  <a:lnTo>
                    <a:pt x="34" y="611"/>
                  </a:lnTo>
                  <a:lnTo>
                    <a:pt x="42" y="627"/>
                  </a:lnTo>
                  <a:lnTo>
                    <a:pt x="50" y="643"/>
                  </a:lnTo>
                  <a:lnTo>
                    <a:pt x="59" y="658"/>
                  </a:lnTo>
                  <a:lnTo>
                    <a:pt x="67" y="674"/>
                  </a:lnTo>
                  <a:lnTo>
                    <a:pt x="77" y="688"/>
                  </a:lnTo>
                  <a:lnTo>
                    <a:pt x="88" y="703"/>
                  </a:lnTo>
                  <a:lnTo>
                    <a:pt x="98" y="717"/>
                  </a:lnTo>
                  <a:lnTo>
                    <a:pt x="110" y="730"/>
                  </a:lnTo>
                  <a:lnTo>
                    <a:pt x="122" y="743"/>
                  </a:lnTo>
                  <a:lnTo>
                    <a:pt x="135" y="756"/>
                  </a:lnTo>
                  <a:lnTo>
                    <a:pt x="147" y="768"/>
                  </a:lnTo>
                  <a:lnTo>
                    <a:pt x="161" y="779"/>
                  </a:lnTo>
                  <a:lnTo>
                    <a:pt x="175" y="790"/>
                  </a:lnTo>
                  <a:lnTo>
                    <a:pt x="189" y="801"/>
                  </a:lnTo>
                  <a:lnTo>
                    <a:pt x="204" y="810"/>
                  </a:lnTo>
                  <a:lnTo>
                    <a:pt x="220" y="819"/>
                  </a:lnTo>
                  <a:lnTo>
                    <a:pt x="235" y="827"/>
                  </a:lnTo>
                  <a:lnTo>
                    <a:pt x="251" y="836"/>
                  </a:lnTo>
                  <a:lnTo>
                    <a:pt x="267" y="843"/>
                  </a:lnTo>
                  <a:lnTo>
                    <a:pt x="283" y="850"/>
                  </a:lnTo>
                  <a:lnTo>
                    <a:pt x="300" y="855"/>
                  </a:lnTo>
                  <a:lnTo>
                    <a:pt x="317" y="860"/>
                  </a:lnTo>
                  <a:lnTo>
                    <a:pt x="334" y="866"/>
                  </a:lnTo>
                  <a:lnTo>
                    <a:pt x="351" y="869"/>
                  </a:lnTo>
                  <a:lnTo>
                    <a:pt x="368" y="872"/>
                  </a:lnTo>
                  <a:lnTo>
                    <a:pt x="386" y="875"/>
                  </a:lnTo>
                  <a:lnTo>
                    <a:pt x="403" y="876"/>
                  </a:lnTo>
                  <a:lnTo>
                    <a:pt x="421" y="877"/>
                  </a:lnTo>
                  <a:lnTo>
                    <a:pt x="439" y="878"/>
                  </a:lnTo>
                  <a:lnTo>
                    <a:pt x="456" y="877"/>
                  </a:lnTo>
                  <a:lnTo>
                    <a:pt x="474" y="876"/>
                  </a:lnTo>
                  <a:lnTo>
                    <a:pt x="491" y="875"/>
                  </a:lnTo>
                  <a:lnTo>
                    <a:pt x="509" y="872"/>
                  </a:lnTo>
                  <a:lnTo>
                    <a:pt x="526" y="869"/>
                  </a:lnTo>
                  <a:lnTo>
                    <a:pt x="543" y="866"/>
                  </a:lnTo>
                  <a:lnTo>
                    <a:pt x="560" y="860"/>
                  </a:lnTo>
                  <a:lnTo>
                    <a:pt x="578" y="855"/>
                  </a:lnTo>
                  <a:lnTo>
                    <a:pt x="595" y="850"/>
                  </a:lnTo>
                  <a:lnTo>
                    <a:pt x="611" y="843"/>
                  </a:lnTo>
                  <a:lnTo>
                    <a:pt x="627" y="836"/>
                  </a:lnTo>
                  <a:lnTo>
                    <a:pt x="642" y="827"/>
                  </a:lnTo>
                  <a:lnTo>
                    <a:pt x="658" y="819"/>
                  </a:lnTo>
                  <a:lnTo>
                    <a:pt x="673" y="810"/>
                  </a:lnTo>
                  <a:lnTo>
                    <a:pt x="688" y="801"/>
                  </a:lnTo>
                  <a:lnTo>
                    <a:pt x="702" y="790"/>
                  </a:lnTo>
                  <a:lnTo>
                    <a:pt x="716" y="779"/>
                  </a:lnTo>
                  <a:lnTo>
                    <a:pt x="730" y="768"/>
                  </a:lnTo>
                  <a:lnTo>
                    <a:pt x="743" y="756"/>
                  </a:lnTo>
                  <a:lnTo>
                    <a:pt x="755" y="743"/>
                  </a:lnTo>
                  <a:lnTo>
                    <a:pt x="767" y="730"/>
                  </a:lnTo>
                  <a:lnTo>
                    <a:pt x="779" y="717"/>
                  </a:lnTo>
                  <a:lnTo>
                    <a:pt x="789" y="703"/>
                  </a:lnTo>
                  <a:lnTo>
                    <a:pt x="800" y="688"/>
                  </a:lnTo>
                  <a:lnTo>
                    <a:pt x="810" y="674"/>
                  </a:lnTo>
                  <a:lnTo>
                    <a:pt x="818" y="658"/>
                  </a:lnTo>
                  <a:lnTo>
                    <a:pt x="827" y="643"/>
                  </a:lnTo>
                  <a:lnTo>
                    <a:pt x="835" y="627"/>
                  </a:lnTo>
                  <a:lnTo>
                    <a:pt x="843" y="611"/>
                  </a:lnTo>
                  <a:lnTo>
                    <a:pt x="849" y="594"/>
                  </a:lnTo>
                  <a:lnTo>
                    <a:pt x="854" y="578"/>
                  </a:lnTo>
                  <a:lnTo>
                    <a:pt x="860" y="561"/>
                  </a:lnTo>
                  <a:lnTo>
                    <a:pt x="865" y="544"/>
                  </a:lnTo>
                  <a:lnTo>
                    <a:pt x="868" y="527"/>
                  </a:lnTo>
                  <a:lnTo>
                    <a:pt x="871" y="509"/>
                  </a:lnTo>
                  <a:lnTo>
                    <a:pt x="875" y="492"/>
                  </a:lnTo>
                  <a:lnTo>
                    <a:pt x="876" y="474"/>
                  </a:lnTo>
                  <a:lnTo>
                    <a:pt x="877" y="457"/>
                  </a:lnTo>
                  <a:lnTo>
                    <a:pt x="878" y="439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21" name="Freeform 2561"/>
            <p:cNvSpPr>
              <a:spLocks/>
            </p:cNvSpPr>
            <p:nvPr/>
          </p:nvSpPr>
          <p:spPr bwMode="auto">
            <a:xfrm>
              <a:off x="3451" y="2986"/>
              <a:ext cx="721" cy="725"/>
            </a:xfrm>
            <a:custGeom>
              <a:avLst/>
              <a:gdLst>
                <a:gd name="T0" fmla="*/ 516 w 1091"/>
                <a:gd name="T1" fmla="*/ 1097 h 1098"/>
                <a:gd name="T2" fmla="*/ 575 w 1091"/>
                <a:gd name="T3" fmla="*/ 1097 h 1098"/>
                <a:gd name="T4" fmla="*/ 634 w 1091"/>
                <a:gd name="T5" fmla="*/ 1091 h 1098"/>
                <a:gd name="T6" fmla="*/ 691 w 1091"/>
                <a:gd name="T7" fmla="*/ 1078 h 1098"/>
                <a:gd name="T8" fmla="*/ 746 w 1091"/>
                <a:gd name="T9" fmla="*/ 1059 h 1098"/>
                <a:gd name="T10" fmla="*/ 800 w 1091"/>
                <a:gd name="T11" fmla="*/ 1034 h 1098"/>
                <a:gd name="T12" fmla="*/ 850 w 1091"/>
                <a:gd name="T13" fmla="*/ 1004 h 1098"/>
                <a:gd name="T14" fmla="*/ 897 w 1091"/>
                <a:gd name="T15" fmla="*/ 969 h 1098"/>
                <a:gd name="T16" fmla="*/ 939 w 1091"/>
                <a:gd name="T17" fmla="*/ 929 h 1098"/>
                <a:gd name="T18" fmla="*/ 977 w 1091"/>
                <a:gd name="T19" fmla="*/ 884 h 1098"/>
                <a:gd name="T20" fmla="*/ 1010 w 1091"/>
                <a:gd name="T21" fmla="*/ 836 h 1098"/>
                <a:gd name="T22" fmla="*/ 1039 w 1091"/>
                <a:gd name="T23" fmla="*/ 785 h 1098"/>
                <a:gd name="T24" fmla="*/ 1062 w 1091"/>
                <a:gd name="T25" fmla="*/ 731 h 1098"/>
                <a:gd name="T26" fmla="*/ 1078 w 1091"/>
                <a:gd name="T27" fmla="*/ 674 h 1098"/>
                <a:gd name="T28" fmla="*/ 1088 w 1091"/>
                <a:gd name="T29" fmla="*/ 617 h 1098"/>
                <a:gd name="T30" fmla="*/ 1091 w 1091"/>
                <a:gd name="T31" fmla="*/ 558 h 1098"/>
                <a:gd name="T32" fmla="*/ 1089 w 1091"/>
                <a:gd name="T33" fmla="*/ 500 h 1098"/>
                <a:gd name="T34" fmla="*/ 1082 w 1091"/>
                <a:gd name="T35" fmla="*/ 441 h 1098"/>
                <a:gd name="T36" fmla="*/ 1067 w 1091"/>
                <a:gd name="T37" fmla="*/ 385 h 1098"/>
                <a:gd name="T38" fmla="*/ 1047 w 1091"/>
                <a:gd name="T39" fmla="*/ 329 h 1098"/>
                <a:gd name="T40" fmla="*/ 1020 w 1091"/>
                <a:gd name="T41" fmla="*/ 277 h 1098"/>
                <a:gd name="T42" fmla="*/ 988 w 1091"/>
                <a:gd name="T43" fmla="*/ 228 h 1098"/>
                <a:gd name="T44" fmla="*/ 952 w 1091"/>
                <a:gd name="T45" fmla="*/ 182 h 1098"/>
                <a:gd name="T46" fmla="*/ 910 w 1091"/>
                <a:gd name="T47" fmla="*/ 141 h 1098"/>
                <a:gd name="T48" fmla="*/ 865 w 1091"/>
                <a:gd name="T49" fmla="*/ 104 h 1098"/>
                <a:gd name="T50" fmla="*/ 816 w 1091"/>
                <a:gd name="T51" fmla="*/ 73 h 1098"/>
                <a:gd name="T52" fmla="*/ 762 w 1091"/>
                <a:gd name="T53" fmla="*/ 46 h 1098"/>
                <a:gd name="T54" fmla="*/ 708 w 1091"/>
                <a:gd name="T55" fmla="*/ 26 h 1098"/>
                <a:gd name="T56" fmla="*/ 652 w 1091"/>
                <a:gd name="T57" fmla="*/ 11 h 1098"/>
                <a:gd name="T58" fmla="*/ 593 w 1091"/>
                <a:gd name="T59" fmla="*/ 3 h 1098"/>
                <a:gd name="T60" fmla="*/ 535 w 1091"/>
                <a:gd name="T61" fmla="*/ 0 h 1098"/>
                <a:gd name="T62" fmla="*/ 476 w 1091"/>
                <a:gd name="T63" fmla="*/ 5 h 1098"/>
                <a:gd name="T64" fmla="*/ 418 w 1091"/>
                <a:gd name="T65" fmla="*/ 14 h 1098"/>
                <a:gd name="T66" fmla="*/ 362 w 1091"/>
                <a:gd name="T67" fmla="*/ 31 h 1098"/>
                <a:gd name="T68" fmla="*/ 308 w 1091"/>
                <a:gd name="T69" fmla="*/ 54 h 1098"/>
                <a:gd name="T70" fmla="*/ 257 w 1091"/>
                <a:gd name="T71" fmla="*/ 81 h 1098"/>
                <a:gd name="T72" fmla="*/ 209 w 1091"/>
                <a:gd name="T73" fmla="*/ 114 h 1098"/>
                <a:gd name="T74" fmla="*/ 164 w 1091"/>
                <a:gd name="T75" fmla="*/ 153 h 1098"/>
                <a:gd name="T76" fmla="*/ 123 w 1091"/>
                <a:gd name="T77" fmla="*/ 195 h 1098"/>
                <a:gd name="T78" fmla="*/ 88 w 1091"/>
                <a:gd name="T79" fmla="*/ 242 h 1098"/>
                <a:gd name="T80" fmla="*/ 59 w 1091"/>
                <a:gd name="T81" fmla="*/ 293 h 1098"/>
                <a:gd name="T82" fmla="*/ 34 w 1091"/>
                <a:gd name="T83" fmla="*/ 346 h 1098"/>
                <a:gd name="T84" fmla="*/ 15 w 1091"/>
                <a:gd name="T85" fmla="*/ 402 h 1098"/>
                <a:gd name="T86" fmla="*/ 2 w 1091"/>
                <a:gd name="T87" fmla="*/ 459 h 10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91" h="1098">
                  <a:moveTo>
                    <a:pt x="478" y="1094"/>
                  </a:moveTo>
                  <a:lnTo>
                    <a:pt x="497" y="1096"/>
                  </a:lnTo>
                  <a:lnTo>
                    <a:pt x="516" y="1097"/>
                  </a:lnTo>
                  <a:lnTo>
                    <a:pt x="537" y="1098"/>
                  </a:lnTo>
                  <a:lnTo>
                    <a:pt x="556" y="1098"/>
                  </a:lnTo>
                  <a:lnTo>
                    <a:pt x="575" y="1097"/>
                  </a:lnTo>
                  <a:lnTo>
                    <a:pt x="595" y="1095"/>
                  </a:lnTo>
                  <a:lnTo>
                    <a:pt x="614" y="1093"/>
                  </a:lnTo>
                  <a:lnTo>
                    <a:pt x="634" y="1091"/>
                  </a:lnTo>
                  <a:lnTo>
                    <a:pt x="653" y="1086"/>
                  </a:lnTo>
                  <a:lnTo>
                    <a:pt x="672" y="1082"/>
                  </a:lnTo>
                  <a:lnTo>
                    <a:pt x="691" y="1078"/>
                  </a:lnTo>
                  <a:lnTo>
                    <a:pt x="709" y="1071"/>
                  </a:lnTo>
                  <a:lnTo>
                    <a:pt x="728" y="1066"/>
                  </a:lnTo>
                  <a:lnTo>
                    <a:pt x="746" y="1059"/>
                  </a:lnTo>
                  <a:lnTo>
                    <a:pt x="765" y="1051"/>
                  </a:lnTo>
                  <a:lnTo>
                    <a:pt x="783" y="1043"/>
                  </a:lnTo>
                  <a:lnTo>
                    <a:pt x="800" y="1034"/>
                  </a:lnTo>
                  <a:lnTo>
                    <a:pt x="817" y="1025"/>
                  </a:lnTo>
                  <a:lnTo>
                    <a:pt x="834" y="1015"/>
                  </a:lnTo>
                  <a:lnTo>
                    <a:pt x="850" y="1004"/>
                  </a:lnTo>
                  <a:lnTo>
                    <a:pt x="866" y="993"/>
                  </a:lnTo>
                  <a:lnTo>
                    <a:pt x="882" y="981"/>
                  </a:lnTo>
                  <a:lnTo>
                    <a:pt x="897" y="969"/>
                  </a:lnTo>
                  <a:lnTo>
                    <a:pt x="911" y="956"/>
                  </a:lnTo>
                  <a:lnTo>
                    <a:pt x="925" y="943"/>
                  </a:lnTo>
                  <a:lnTo>
                    <a:pt x="939" y="929"/>
                  </a:lnTo>
                  <a:lnTo>
                    <a:pt x="953" y="915"/>
                  </a:lnTo>
                  <a:lnTo>
                    <a:pt x="966" y="900"/>
                  </a:lnTo>
                  <a:lnTo>
                    <a:pt x="977" y="884"/>
                  </a:lnTo>
                  <a:lnTo>
                    <a:pt x="989" y="869"/>
                  </a:lnTo>
                  <a:lnTo>
                    <a:pt x="1001" y="852"/>
                  </a:lnTo>
                  <a:lnTo>
                    <a:pt x="1010" y="836"/>
                  </a:lnTo>
                  <a:lnTo>
                    <a:pt x="1021" y="819"/>
                  </a:lnTo>
                  <a:lnTo>
                    <a:pt x="1030" y="802"/>
                  </a:lnTo>
                  <a:lnTo>
                    <a:pt x="1039" y="785"/>
                  </a:lnTo>
                  <a:lnTo>
                    <a:pt x="1047" y="767"/>
                  </a:lnTo>
                  <a:lnTo>
                    <a:pt x="1054" y="749"/>
                  </a:lnTo>
                  <a:lnTo>
                    <a:pt x="1062" y="731"/>
                  </a:lnTo>
                  <a:lnTo>
                    <a:pt x="1067" y="712"/>
                  </a:lnTo>
                  <a:lnTo>
                    <a:pt x="1072" y="694"/>
                  </a:lnTo>
                  <a:lnTo>
                    <a:pt x="1078" y="674"/>
                  </a:lnTo>
                  <a:lnTo>
                    <a:pt x="1082" y="655"/>
                  </a:lnTo>
                  <a:lnTo>
                    <a:pt x="1085" y="636"/>
                  </a:lnTo>
                  <a:lnTo>
                    <a:pt x="1088" y="617"/>
                  </a:lnTo>
                  <a:lnTo>
                    <a:pt x="1090" y="597"/>
                  </a:lnTo>
                  <a:lnTo>
                    <a:pt x="1091" y="577"/>
                  </a:lnTo>
                  <a:lnTo>
                    <a:pt x="1091" y="558"/>
                  </a:lnTo>
                  <a:lnTo>
                    <a:pt x="1091" y="538"/>
                  </a:lnTo>
                  <a:lnTo>
                    <a:pt x="1091" y="519"/>
                  </a:lnTo>
                  <a:lnTo>
                    <a:pt x="1089" y="500"/>
                  </a:lnTo>
                  <a:lnTo>
                    <a:pt x="1087" y="480"/>
                  </a:lnTo>
                  <a:lnTo>
                    <a:pt x="1085" y="460"/>
                  </a:lnTo>
                  <a:lnTo>
                    <a:pt x="1082" y="441"/>
                  </a:lnTo>
                  <a:lnTo>
                    <a:pt x="1078" y="422"/>
                  </a:lnTo>
                  <a:lnTo>
                    <a:pt x="1072" y="403"/>
                  </a:lnTo>
                  <a:lnTo>
                    <a:pt x="1067" y="385"/>
                  </a:lnTo>
                  <a:lnTo>
                    <a:pt x="1061" y="366"/>
                  </a:lnTo>
                  <a:lnTo>
                    <a:pt x="1054" y="348"/>
                  </a:lnTo>
                  <a:lnTo>
                    <a:pt x="1047" y="329"/>
                  </a:lnTo>
                  <a:lnTo>
                    <a:pt x="1038" y="312"/>
                  </a:lnTo>
                  <a:lnTo>
                    <a:pt x="1030" y="294"/>
                  </a:lnTo>
                  <a:lnTo>
                    <a:pt x="1020" y="277"/>
                  </a:lnTo>
                  <a:lnTo>
                    <a:pt x="1010" y="260"/>
                  </a:lnTo>
                  <a:lnTo>
                    <a:pt x="1000" y="244"/>
                  </a:lnTo>
                  <a:lnTo>
                    <a:pt x="988" y="228"/>
                  </a:lnTo>
                  <a:lnTo>
                    <a:pt x="976" y="212"/>
                  </a:lnTo>
                  <a:lnTo>
                    <a:pt x="965" y="197"/>
                  </a:lnTo>
                  <a:lnTo>
                    <a:pt x="952" y="182"/>
                  </a:lnTo>
                  <a:lnTo>
                    <a:pt x="938" y="168"/>
                  </a:lnTo>
                  <a:lnTo>
                    <a:pt x="924" y="154"/>
                  </a:lnTo>
                  <a:lnTo>
                    <a:pt x="910" y="141"/>
                  </a:lnTo>
                  <a:lnTo>
                    <a:pt x="895" y="128"/>
                  </a:lnTo>
                  <a:lnTo>
                    <a:pt x="881" y="115"/>
                  </a:lnTo>
                  <a:lnTo>
                    <a:pt x="865" y="104"/>
                  </a:lnTo>
                  <a:lnTo>
                    <a:pt x="849" y="93"/>
                  </a:lnTo>
                  <a:lnTo>
                    <a:pt x="832" y="82"/>
                  </a:lnTo>
                  <a:lnTo>
                    <a:pt x="816" y="73"/>
                  </a:lnTo>
                  <a:lnTo>
                    <a:pt x="799" y="63"/>
                  </a:lnTo>
                  <a:lnTo>
                    <a:pt x="780" y="54"/>
                  </a:lnTo>
                  <a:lnTo>
                    <a:pt x="762" y="46"/>
                  </a:lnTo>
                  <a:lnTo>
                    <a:pt x="744" y="39"/>
                  </a:lnTo>
                  <a:lnTo>
                    <a:pt x="726" y="31"/>
                  </a:lnTo>
                  <a:lnTo>
                    <a:pt x="708" y="26"/>
                  </a:lnTo>
                  <a:lnTo>
                    <a:pt x="689" y="20"/>
                  </a:lnTo>
                  <a:lnTo>
                    <a:pt x="671" y="15"/>
                  </a:lnTo>
                  <a:lnTo>
                    <a:pt x="652" y="11"/>
                  </a:lnTo>
                  <a:lnTo>
                    <a:pt x="632" y="8"/>
                  </a:lnTo>
                  <a:lnTo>
                    <a:pt x="612" y="5"/>
                  </a:lnTo>
                  <a:lnTo>
                    <a:pt x="593" y="3"/>
                  </a:lnTo>
                  <a:lnTo>
                    <a:pt x="574" y="1"/>
                  </a:lnTo>
                  <a:lnTo>
                    <a:pt x="555" y="0"/>
                  </a:lnTo>
                  <a:lnTo>
                    <a:pt x="535" y="0"/>
                  </a:lnTo>
                  <a:lnTo>
                    <a:pt x="515" y="1"/>
                  </a:lnTo>
                  <a:lnTo>
                    <a:pt x="496" y="3"/>
                  </a:lnTo>
                  <a:lnTo>
                    <a:pt x="476" y="5"/>
                  </a:lnTo>
                  <a:lnTo>
                    <a:pt x="457" y="7"/>
                  </a:lnTo>
                  <a:lnTo>
                    <a:pt x="438" y="11"/>
                  </a:lnTo>
                  <a:lnTo>
                    <a:pt x="418" y="14"/>
                  </a:lnTo>
                  <a:lnTo>
                    <a:pt x="399" y="20"/>
                  </a:lnTo>
                  <a:lnTo>
                    <a:pt x="381" y="25"/>
                  </a:lnTo>
                  <a:lnTo>
                    <a:pt x="362" y="31"/>
                  </a:lnTo>
                  <a:lnTo>
                    <a:pt x="344" y="38"/>
                  </a:lnTo>
                  <a:lnTo>
                    <a:pt x="326" y="45"/>
                  </a:lnTo>
                  <a:lnTo>
                    <a:pt x="308" y="54"/>
                  </a:lnTo>
                  <a:lnTo>
                    <a:pt x="291" y="62"/>
                  </a:lnTo>
                  <a:lnTo>
                    <a:pt x="274" y="72"/>
                  </a:lnTo>
                  <a:lnTo>
                    <a:pt x="257" y="81"/>
                  </a:lnTo>
                  <a:lnTo>
                    <a:pt x="241" y="92"/>
                  </a:lnTo>
                  <a:lnTo>
                    <a:pt x="224" y="103"/>
                  </a:lnTo>
                  <a:lnTo>
                    <a:pt x="209" y="114"/>
                  </a:lnTo>
                  <a:lnTo>
                    <a:pt x="193" y="127"/>
                  </a:lnTo>
                  <a:lnTo>
                    <a:pt x="179" y="140"/>
                  </a:lnTo>
                  <a:lnTo>
                    <a:pt x="164" y="153"/>
                  </a:lnTo>
                  <a:lnTo>
                    <a:pt x="150" y="167"/>
                  </a:lnTo>
                  <a:lnTo>
                    <a:pt x="136" y="181"/>
                  </a:lnTo>
                  <a:lnTo>
                    <a:pt x="123" y="195"/>
                  </a:lnTo>
                  <a:lnTo>
                    <a:pt x="112" y="211"/>
                  </a:lnTo>
                  <a:lnTo>
                    <a:pt x="100" y="226"/>
                  </a:lnTo>
                  <a:lnTo>
                    <a:pt x="88" y="242"/>
                  </a:lnTo>
                  <a:lnTo>
                    <a:pt x="78" y="259"/>
                  </a:lnTo>
                  <a:lnTo>
                    <a:pt x="68" y="276"/>
                  </a:lnTo>
                  <a:lnTo>
                    <a:pt x="59" y="293"/>
                  </a:lnTo>
                  <a:lnTo>
                    <a:pt x="50" y="310"/>
                  </a:lnTo>
                  <a:lnTo>
                    <a:pt x="42" y="328"/>
                  </a:lnTo>
                  <a:lnTo>
                    <a:pt x="34" y="346"/>
                  </a:lnTo>
                  <a:lnTo>
                    <a:pt x="28" y="365"/>
                  </a:lnTo>
                  <a:lnTo>
                    <a:pt x="21" y="383"/>
                  </a:lnTo>
                  <a:lnTo>
                    <a:pt x="15" y="402"/>
                  </a:lnTo>
                  <a:lnTo>
                    <a:pt x="11" y="421"/>
                  </a:lnTo>
                  <a:lnTo>
                    <a:pt x="6" y="440"/>
                  </a:lnTo>
                  <a:lnTo>
                    <a:pt x="2" y="459"/>
                  </a:lnTo>
                  <a:lnTo>
                    <a:pt x="0" y="47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22" name="Freeform 2562"/>
            <p:cNvSpPr>
              <a:spLocks/>
            </p:cNvSpPr>
            <p:nvPr/>
          </p:nvSpPr>
          <p:spPr bwMode="auto">
            <a:xfrm>
              <a:off x="3276" y="2811"/>
              <a:ext cx="1071" cy="1076"/>
            </a:xfrm>
            <a:custGeom>
              <a:avLst/>
              <a:gdLst>
                <a:gd name="T0" fmla="*/ 1624 w 1628"/>
                <a:gd name="T1" fmla="*/ 742 h 1630"/>
                <a:gd name="T2" fmla="*/ 1611 w 1628"/>
                <a:gd name="T3" fmla="*/ 648 h 1630"/>
                <a:gd name="T4" fmla="*/ 1585 w 1628"/>
                <a:gd name="T5" fmla="*/ 554 h 1630"/>
                <a:gd name="T6" fmla="*/ 1549 w 1628"/>
                <a:gd name="T7" fmla="*/ 464 h 1630"/>
                <a:gd name="T8" fmla="*/ 1502 w 1628"/>
                <a:gd name="T9" fmla="*/ 380 h 1630"/>
                <a:gd name="T10" fmla="*/ 1447 w 1628"/>
                <a:gd name="T11" fmla="*/ 302 h 1630"/>
                <a:gd name="T12" fmla="*/ 1381 w 1628"/>
                <a:gd name="T13" fmla="*/ 230 h 1630"/>
                <a:gd name="T14" fmla="*/ 1308 w 1628"/>
                <a:gd name="T15" fmla="*/ 167 h 1630"/>
                <a:gd name="T16" fmla="*/ 1228 w 1628"/>
                <a:gd name="T17" fmla="*/ 113 h 1630"/>
                <a:gd name="T18" fmla="*/ 1142 w 1628"/>
                <a:gd name="T19" fmla="*/ 69 h 1630"/>
                <a:gd name="T20" fmla="*/ 1052 w 1628"/>
                <a:gd name="T21" fmla="*/ 35 h 1630"/>
                <a:gd name="T22" fmla="*/ 958 w 1628"/>
                <a:gd name="T23" fmla="*/ 13 h 1630"/>
                <a:gd name="T24" fmla="*/ 862 w 1628"/>
                <a:gd name="T25" fmla="*/ 1 h 1630"/>
                <a:gd name="T26" fmla="*/ 765 w 1628"/>
                <a:gd name="T27" fmla="*/ 1 h 1630"/>
                <a:gd name="T28" fmla="*/ 669 w 1628"/>
                <a:gd name="T29" fmla="*/ 13 h 1630"/>
                <a:gd name="T30" fmla="*/ 576 w 1628"/>
                <a:gd name="T31" fmla="*/ 35 h 1630"/>
                <a:gd name="T32" fmla="*/ 485 w 1628"/>
                <a:gd name="T33" fmla="*/ 69 h 1630"/>
                <a:gd name="T34" fmla="*/ 400 w 1628"/>
                <a:gd name="T35" fmla="*/ 113 h 1630"/>
                <a:gd name="T36" fmla="*/ 319 w 1628"/>
                <a:gd name="T37" fmla="*/ 167 h 1630"/>
                <a:gd name="T38" fmla="*/ 247 w 1628"/>
                <a:gd name="T39" fmla="*/ 230 h 1630"/>
                <a:gd name="T40" fmla="*/ 182 w 1628"/>
                <a:gd name="T41" fmla="*/ 302 h 1630"/>
                <a:gd name="T42" fmla="*/ 125 w 1628"/>
                <a:gd name="T43" fmla="*/ 380 h 1630"/>
                <a:gd name="T44" fmla="*/ 78 w 1628"/>
                <a:gd name="T45" fmla="*/ 464 h 1630"/>
                <a:gd name="T46" fmla="*/ 42 w 1628"/>
                <a:gd name="T47" fmla="*/ 554 h 1630"/>
                <a:gd name="T48" fmla="*/ 17 w 1628"/>
                <a:gd name="T49" fmla="*/ 648 h 1630"/>
                <a:gd name="T50" fmla="*/ 3 w 1628"/>
                <a:gd name="T51" fmla="*/ 742 h 1630"/>
                <a:gd name="T52" fmla="*/ 0 w 1628"/>
                <a:gd name="T53" fmla="*/ 839 h 1630"/>
                <a:gd name="T54" fmla="*/ 8 w 1628"/>
                <a:gd name="T55" fmla="*/ 935 h 1630"/>
                <a:gd name="T56" fmla="*/ 28 w 1628"/>
                <a:gd name="T57" fmla="*/ 1030 h 1630"/>
                <a:gd name="T58" fmla="*/ 59 w 1628"/>
                <a:gd name="T59" fmla="*/ 1121 h 1630"/>
                <a:gd name="T60" fmla="*/ 101 w 1628"/>
                <a:gd name="T61" fmla="*/ 1209 h 1630"/>
                <a:gd name="T62" fmla="*/ 152 w 1628"/>
                <a:gd name="T63" fmla="*/ 1291 h 1630"/>
                <a:gd name="T64" fmla="*/ 212 w 1628"/>
                <a:gd name="T65" fmla="*/ 1365 h 1630"/>
                <a:gd name="T66" fmla="*/ 282 w 1628"/>
                <a:gd name="T67" fmla="*/ 1432 h 1630"/>
                <a:gd name="T68" fmla="*/ 358 w 1628"/>
                <a:gd name="T69" fmla="*/ 1491 h 1630"/>
                <a:gd name="T70" fmla="*/ 441 w 1628"/>
                <a:gd name="T71" fmla="*/ 1540 h 1630"/>
                <a:gd name="T72" fmla="*/ 530 w 1628"/>
                <a:gd name="T73" fmla="*/ 1579 h 1630"/>
                <a:gd name="T74" fmla="*/ 622 w 1628"/>
                <a:gd name="T75" fmla="*/ 1607 h 1630"/>
                <a:gd name="T76" fmla="*/ 717 w 1628"/>
                <a:gd name="T77" fmla="*/ 1624 h 1630"/>
                <a:gd name="T78" fmla="*/ 814 w 1628"/>
                <a:gd name="T79" fmla="*/ 1630 h 1630"/>
                <a:gd name="T80" fmla="*/ 910 w 1628"/>
                <a:gd name="T81" fmla="*/ 1624 h 1630"/>
                <a:gd name="T82" fmla="*/ 1005 w 1628"/>
                <a:gd name="T83" fmla="*/ 1607 h 1630"/>
                <a:gd name="T84" fmla="*/ 1097 w 1628"/>
                <a:gd name="T85" fmla="*/ 1579 h 1630"/>
                <a:gd name="T86" fmla="*/ 1186 w 1628"/>
                <a:gd name="T87" fmla="*/ 1540 h 1630"/>
                <a:gd name="T88" fmla="*/ 1269 w 1628"/>
                <a:gd name="T89" fmla="*/ 1491 h 1630"/>
                <a:gd name="T90" fmla="*/ 1345 w 1628"/>
                <a:gd name="T91" fmla="*/ 1432 h 1630"/>
                <a:gd name="T92" fmla="*/ 1415 w 1628"/>
                <a:gd name="T93" fmla="*/ 1365 h 1630"/>
                <a:gd name="T94" fmla="*/ 1475 w 1628"/>
                <a:gd name="T95" fmla="*/ 1291 h 1630"/>
                <a:gd name="T96" fmla="*/ 1526 w 1628"/>
                <a:gd name="T97" fmla="*/ 1209 h 1630"/>
                <a:gd name="T98" fmla="*/ 1568 w 1628"/>
                <a:gd name="T99" fmla="*/ 1121 h 1630"/>
                <a:gd name="T100" fmla="*/ 1599 w 1628"/>
                <a:gd name="T101" fmla="*/ 1030 h 1630"/>
                <a:gd name="T102" fmla="*/ 1619 w 1628"/>
                <a:gd name="T103" fmla="*/ 935 h 1630"/>
                <a:gd name="T104" fmla="*/ 1628 w 1628"/>
                <a:gd name="T105" fmla="*/ 839 h 1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628" h="1630">
                  <a:moveTo>
                    <a:pt x="1628" y="815"/>
                  </a:moveTo>
                  <a:lnTo>
                    <a:pt x="1628" y="791"/>
                  </a:lnTo>
                  <a:lnTo>
                    <a:pt x="1627" y="767"/>
                  </a:lnTo>
                  <a:lnTo>
                    <a:pt x="1624" y="742"/>
                  </a:lnTo>
                  <a:lnTo>
                    <a:pt x="1622" y="719"/>
                  </a:lnTo>
                  <a:lnTo>
                    <a:pt x="1619" y="694"/>
                  </a:lnTo>
                  <a:lnTo>
                    <a:pt x="1615" y="671"/>
                  </a:lnTo>
                  <a:lnTo>
                    <a:pt x="1611" y="648"/>
                  </a:lnTo>
                  <a:lnTo>
                    <a:pt x="1605" y="623"/>
                  </a:lnTo>
                  <a:lnTo>
                    <a:pt x="1599" y="600"/>
                  </a:lnTo>
                  <a:lnTo>
                    <a:pt x="1592" y="577"/>
                  </a:lnTo>
                  <a:lnTo>
                    <a:pt x="1585" y="554"/>
                  </a:lnTo>
                  <a:lnTo>
                    <a:pt x="1578" y="532"/>
                  </a:lnTo>
                  <a:lnTo>
                    <a:pt x="1568" y="509"/>
                  </a:lnTo>
                  <a:lnTo>
                    <a:pt x="1559" y="487"/>
                  </a:lnTo>
                  <a:lnTo>
                    <a:pt x="1549" y="464"/>
                  </a:lnTo>
                  <a:lnTo>
                    <a:pt x="1538" y="443"/>
                  </a:lnTo>
                  <a:lnTo>
                    <a:pt x="1526" y="422"/>
                  </a:lnTo>
                  <a:lnTo>
                    <a:pt x="1515" y="401"/>
                  </a:lnTo>
                  <a:lnTo>
                    <a:pt x="1502" y="380"/>
                  </a:lnTo>
                  <a:lnTo>
                    <a:pt x="1489" y="360"/>
                  </a:lnTo>
                  <a:lnTo>
                    <a:pt x="1475" y="340"/>
                  </a:lnTo>
                  <a:lnTo>
                    <a:pt x="1461" y="321"/>
                  </a:lnTo>
                  <a:lnTo>
                    <a:pt x="1447" y="302"/>
                  </a:lnTo>
                  <a:lnTo>
                    <a:pt x="1431" y="283"/>
                  </a:lnTo>
                  <a:lnTo>
                    <a:pt x="1415" y="265"/>
                  </a:lnTo>
                  <a:lnTo>
                    <a:pt x="1398" y="247"/>
                  </a:lnTo>
                  <a:lnTo>
                    <a:pt x="1381" y="230"/>
                  </a:lnTo>
                  <a:lnTo>
                    <a:pt x="1364" y="213"/>
                  </a:lnTo>
                  <a:lnTo>
                    <a:pt x="1345" y="197"/>
                  </a:lnTo>
                  <a:lnTo>
                    <a:pt x="1327" y="182"/>
                  </a:lnTo>
                  <a:lnTo>
                    <a:pt x="1308" y="167"/>
                  </a:lnTo>
                  <a:lnTo>
                    <a:pt x="1288" y="153"/>
                  </a:lnTo>
                  <a:lnTo>
                    <a:pt x="1269" y="139"/>
                  </a:lnTo>
                  <a:lnTo>
                    <a:pt x="1249" y="126"/>
                  </a:lnTo>
                  <a:lnTo>
                    <a:pt x="1228" y="113"/>
                  </a:lnTo>
                  <a:lnTo>
                    <a:pt x="1207" y="101"/>
                  </a:lnTo>
                  <a:lnTo>
                    <a:pt x="1186" y="90"/>
                  </a:lnTo>
                  <a:lnTo>
                    <a:pt x="1163" y="79"/>
                  </a:lnTo>
                  <a:lnTo>
                    <a:pt x="1142" y="69"/>
                  </a:lnTo>
                  <a:lnTo>
                    <a:pt x="1120" y="60"/>
                  </a:lnTo>
                  <a:lnTo>
                    <a:pt x="1097" y="51"/>
                  </a:lnTo>
                  <a:lnTo>
                    <a:pt x="1075" y="43"/>
                  </a:lnTo>
                  <a:lnTo>
                    <a:pt x="1052" y="35"/>
                  </a:lnTo>
                  <a:lnTo>
                    <a:pt x="1028" y="29"/>
                  </a:lnTo>
                  <a:lnTo>
                    <a:pt x="1005" y="23"/>
                  </a:lnTo>
                  <a:lnTo>
                    <a:pt x="981" y="17"/>
                  </a:lnTo>
                  <a:lnTo>
                    <a:pt x="958" y="13"/>
                  </a:lnTo>
                  <a:lnTo>
                    <a:pt x="933" y="9"/>
                  </a:lnTo>
                  <a:lnTo>
                    <a:pt x="910" y="6"/>
                  </a:lnTo>
                  <a:lnTo>
                    <a:pt x="885" y="3"/>
                  </a:lnTo>
                  <a:lnTo>
                    <a:pt x="862" y="1"/>
                  </a:lnTo>
                  <a:lnTo>
                    <a:pt x="838" y="0"/>
                  </a:lnTo>
                  <a:lnTo>
                    <a:pt x="814" y="0"/>
                  </a:lnTo>
                  <a:lnTo>
                    <a:pt x="790" y="0"/>
                  </a:lnTo>
                  <a:lnTo>
                    <a:pt x="765" y="1"/>
                  </a:lnTo>
                  <a:lnTo>
                    <a:pt x="742" y="3"/>
                  </a:lnTo>
                  <a:lnTo>
                    <a:pt x="717" y="6"/>
                  </a:lnTo>
                  <a:lnTo>
                    <a:pt x="694" y="9"/>
                  </a:lnTo>
                  <a:lnTo>
                    <a:pt x="669" y="13"/>
                  </a:lnTo>
                  <a:lnTo>
                    <a:pt x="646" y="17"/>
                  </a:lnTo>
                  <a:lnTo>
                    <a:pt x="622" y="23"/>
                  </a:lnTo>
                  <a:lnTo>
                    <a:pt x="599" y="29"/>
                  </a:lnTo>
                  <a:lnTo>
                    <a:pt x="576" y="35"/>
                  </a:lnTo>
                  <a:lnTo>
                    <a:pt x="553" y="43"/>
                  </a:lnTo>
                  <a:lnTo>
                    <a:pt x="530" y="51"/>
                  </a:lnTo>
                  <a:lnTo>
                    <a:pt x="507" y="60"/>
                  </a:lnTo>
                  <a:lnTo>
                    <a:pt x="485" y="69"/>
                  </a:lnTo>
                  <a:lnTo>
                    <a:pt x="464" y="79"/>
                  </a:lnTo>
                  <a:lnTo>
                    <a:pt x="441" y="90"/>
                  </a:lnTo>
                  <a:lnTo>
                    <a:pt x="420" y="101"/>
                  </a:lnTo>
                  <a:lnTo>
                    <a:pt x="400" y="113"/>
                  </a:lnTo>
                  <a:lnTo>
                    <a:pt x="379" y="126"/>
                  </a:lnTo>
                  <a:lnTo>
                    <a:pt x="358" y="139"/>
                  </a:lnTo>
                  <a:lnTo>
                    <a:pt x="339" y="153"/>
                  </a:lnTo>
                  <a:lnTo>
                    <a:pt x="319" y="167"/>
                  </a:lnTo>
                  <a:lnTo>
                    <a:pt x="301" y="182"/>
                  </a:lnTo>
                  <a:lnTo>
                    <a:pt x="282" y="197"/>
                  </a:lnTo>
                  <a:lnTo>
                    <a:pt x="264" y="213"/>
                  </a:lnTo>
                  <a:lnTo>
                    <a:pt x="247" y="230"/>
                  </a:lnTo>
                  <a:lnTo>
                    <a:pt x="230" y="247"/>
                  </a:lnTo>
                  <a:lnTo>
                    <a:pt x="212" y="265"/>
                  </a:lnTo>
                  <a:lnTo>
                    <a:pt x="197" y="283"/>
                  </a:lnTo>
                  <a:lnTo>
                    <a:pt x="182" y="302"/>
                  </a:lnTo>
                  <a:lnTo>
                    <a:pt x="166" y="321"/>
                  </a:lnTo>
                  <a:lnTo>
                    <a:pt x="152" y="340"/>
                  </a:lnTo>
                  <a:lnTo>
                    <a:pt x="138" y="360"/>
                  </a:lnTo>
                  <a:lnTo>
                    <a:pt x="125" y="380"/>
                  </a:lnTo>
                  <a:lnTo>
                    <a:pt x="112" y="401"/>
                  </a:lnTo>
                  <a:lnTo>
                    <a:pt x="101" y="422"/>
                  </a:lnTo>
                  <a:lnTo>
                    <a:pt x="89" y="443"/>
                  </a:lnTo>
                  <a:lnTo>
                    <a:pt x="78" y="464"/>
                  </a:lnTo>
                  <a:lnTo>
                    <a:pt x="68" y="487"/>
                  </a:lnTo>
                  <a:lnTo>
                    <a:pt x="59" y="509"/>
                  </a:lnTo>
                  <a:lnTo>
                    <a:pt x="50" y="532"/>
                  </a:lnTo>
                  <a:lnTo>
                    <a:pt x="42" y="554"/>
                  </a:lnTo>
                  <a:lnTo>
                    <a:pt x="35" y="577"/>
                  </a:lnTo>
                  <a:lnTo>
                    <a:pt x="28" y="600"/>
                  </a:lnTo>
                  <a:lnTo>
                    <a:pt x="22" y="623"/>
                  </a:lnTo>
                  <a:lnTo>
                    <a:pt x="17" y="648"/>
                  </a:lnTo>
                  <a:lnTo>
                    <a:pt x="12" y="671"/>
                  </a:lnTo>
                  <a:lnTo>
                    <a:pt x="8" y="694"/>
                  </a:lnTo>
                  <a:lnTo>
                    <a:pt x="5" y="719"/>
                  </a:lnTo>
                  <a:lnTo>
                    <a:pt x="3" y="742"/>
                  </a:lnTo>
                  <a:lnTo>
                    <a:pt x="1" y="767"/>
                  </a:lnTo>
                  <a:lnTo>
                    <a:pt x="0" y="791"/>
                  </a:lnTo>
                  <a:lnTo>
                    <a:pt x="0" y="815"/>
                  </a:lnTo>
                  <a:lnTo>
                    <a:pt x="0" y="839"/>
                  </a:lnTo>
                  <a:lnTo>
                    <a:pt x="1" y="864"/>
                  </a:lnTo>
                  <a:lnTo>
                    <a:pt x="3" y="887"/>
                  </a:lnTo>
                  <a:lnTo>
                    <a:pt x="5" y="912"/>
                  </a:lnTo>
                  <a:lnTo>
                    <a:pt x="8" y="935"/>
                  </a:lnTo>
                  <a:lnTo>
                    <a:pt x="12" y="960"/>
                  </a:lnTo>
                  <a:lnTo>
                    <a:pt x="17" y="983"/>
                  </a:lnTo>
                  <a:lnTo>
                    <a:pt x="22" y="1006"/>
                  </a:lnTo>
                  <a:lnTo>
                    <a:pt x="28" y="1030"/>
                  </a:lnTo>
                  <a:lnTo>
                    <a:pt x="35" y="1053"/>
                  </a:lnTo>
                  <a:lnTo>
                    <a:pt x="42" y="1076"/>
                  </a:lnTo>
                  <a:lnTo>
                    <a:pt x="50" y="1099"/>
                  </a:lnTo>
                  <a:lnTo>
                    <a:pt x="59" y="1121"/>
                  </a:lnTo>
                  <a:lnTo>
                    <a:pt x="68" y="1144"/>
                  </a:lnTo>
                  <a:lnTo>
                    <a:pt x="78" y="1165"/>
                  </a:lnTo>
                  <a:lnTo>
                    <a:pt x="89" y="1187"/>
                  </a:lnTo>
                  <a:lnTo>
                    <a:pt x="101" y="1209"/>
                  </a:lnTo>
                  <a:lnTo>
                    <a:pt x="112" y="1230"/>
                  </a:lnTo>
                  <a:lnTo>
                    <a:pt x="125" y="1250"/>
                  </a:lnTo>
                  <a:lnTo>
                    <a:pt x="138" y="1270"/>
                  </a:lnTo>
                  <a:lnTo>
                    <a:pt x="152" y="1291"/>
                  </a:lnTo>
                  <a:lnTo>
                    <a:pt x="166" y="1310"/>
                  </a:lnTo>
                  <a:lnTo>
                    <a:pt x="182" y="1329"/>
                  </a:lnTo>
                  <a:lnTo>
                    <a:pt x="197" y="1347"/>
                  </a:lnTo>
                  <a:lnTo>
                    <a:pt x="212" y="1365"/>
                  </a:lnTo>
                  <a:lnTo>
                    <a:pt x="230" y="1382"/>
                  </a:lnTo>
                  <a:lnTo>
                    <a:pt x="247" y="1400"/>
                  </a:lnTo>
                  <a:lnTo>
                    <a:pt x="264" y="1416"/>
                  </a:lnTo>
                  <a:lnTo>
                    <a:pt x="282" y="1432"/>
                  </a:lnTo>
                  <a:lnTo>
                    <a:pt x="301" y="1448"/>
                  </a:lnTo>
                  <a:lnTo>
                    <a:pt x="319" y="1463"/>
                  </a:lnTo>
                  <a:lnTo>
                    <a:pt x="339" y="1477"/>
                  </a:lnTo>
                  <a:lnTo>
                    <a:pt x="358" y="1491"/>
                  </a:lnTo>
                  <a:lnTo>
                    <a:pt x="379" y="1505"/>
                  </a:lnTo>
                  <a:lnTo>
                    <a:pt x="400" y="1516"/>
                  </a:lnTo>
                  <a:lnTo>
                    <a:pt x="420" y="1529"/>
                  </a:lnTo>
                  <a:lnTo>
                    <a:pt x="441" y="1540"/>
                  </a:lnTo>
                  <a:lnTo>
                    <a:pt x="464" y="1550"/>
                  </a:lnTo>
                  <a:lnTo>
                    <a:pt x="485" y="1561"/>
                  </a:lnTo>
                  <a:lnTo>
                    <a:pt x="507" y="1571"/>
                  </a:lnTo>
                  <a:lnTo>
                    <a:pt x="530" y="1579"/>
                  </a:lnTo>
                  <a:lnTo>
                    <a:pt x="553" y="1587"/>
                  </a:lnTo>
                  <a:lnTo>
                    <a:pt x="576" y="1594"/>
                  </a:lnTo>
                  <a:lnTo>
                    <a:pt x="599" y="1601"/>
                  </a:lnTo>
                  <a:lnTo>
                    <a:pt x="622" y="1607"/>
                  </a:lnTo>
                  <a:lnTo>
                    <a:pt x="646" y="1612"/>
                  </a:lnTo>
                  <a:lnTo>
                    <a:pt x="669" y="1617"/>
                  </a:lnTo>
                  <a:lnTo>
                    <a:pt x="694" y="1621"/>
                  </a:lnTo>
                  <a:lnTo>
                    <a:pt x="717" y="1624"/>
                  </a:lnTo>
                  <a:lnTo>
                    <a:pt x="742" y="1627"/>
                  </a:lnTo>
                  <a:lnTo>
                    <a:pt x="765" y="1628"/>
                  </a:lnTo>
                  <a:lnTo>
                    <a:pt x="790" y="1629"/>
                  </a:lnTo>
                  <a:lnTo>
                    <a:pt x="814" y="1630"/>
                  </a:lnTo>
                  <a:lnTo>
                    <a:pt x="838" y="1629"/>
                  </a:lnTo>
                  <a:lnTo>
                    <a:pt x="862" y="1628"/>
                  </a:lnTo>
                  <a:lnTo>
                    <a:pt x="885" y="1627"/>
                  </a:lnTo>
                  <a:lnTo>
                    <a:pt x="910" y="1624"/>
                  </a:lnTo>
                  <a:lnTo>
                    <a:pt x="933" y="1621"/>
                  </a:lnTo>
                  <a:lnTo>
                    <a:pt x="958" y="1617"/>
                  </a:lnTo>
                  <a:lnTo>
                    <a:pt x="981" y="1612"/>
                  </a:lnTo>
                  <a:lnTo>
                    <a:pt x="1005" y="1607"/>
                  </a:lnTo>
                  <a:lnTo>
                    <a:pt x="1028" y="1601"/>
                  </a:lnTo>
                  <a:lnTo>
                    <a:pt x="1052" y="1594"/>
                  </a:lnTo>
                  <a:lnTo>
                    <a:pt x="1075" y="1587"/>
                  </a:lnTo>
                  <a:lnTo>
                    <a:pt x="1097" y="1579"/>
                  </a:lnTo>
                  <a:lnTo>
                    <a:pt x="1120" y="1571"/>
                  </a:lnTo>
                  <a:lnTo>
                    <a:pt x="1142" y="1561"/>
                  </a:lnTo>
                  <a:lnTo>
                    <a:pt x="1163" y="1550"/>
                  </a:lnTo>
                  <a:lnTo>
                    <a:pt x="1186" y="1540"/>
                  </a:lnTo>
                  <a:lnTo>
                    <a:pt x="1207" y="1529"/>
                  </a:lnTo>
                  <a:lnTo>
                    <a:pt x="1228" y="1516"/>
                  </a:lnTo>
                  <a:lnTo>
                    <a:pt x="1249" y="1505"/>
                  </a:lnTo>
                  <a:lnTo>
                    <a:pt x="1269" y="1491"/>
                  </a:lnTo>
                  <a:lnTo>
                    <a:pt x="1288" y="1477"/>
                  </a:lnTo>
                  <a:lnTo>
                    <a:pt x="1308" y="1463"/>
                  </a:lnTo>
                  <a:lnTo>
                    <a:pt x="1327" y="1448"/>
                  </a:lnTo>
                  <a:lnTo>
                    <a:pt x="1345" y="1432"/>
                  </a:lnTo>
                  <a:lnTo>
                    <a:pt x="1364" y="1416"/>
                  </a:lnTo>
                  <a:lnTo>
                    <a:pt x="1381" y="1400"/>
                  </a:lnTo>
                  <a:lnTo>
                    <a:pt x="1398" y="1382"/>
                  </a:lnTo>
                  <a:lnTo>
                    <a:pt x="1415" y="1365"/>
                  </a:lnTo>
                  <a:lnTo>
                    <a:pt x="1431" y="1347"/>
                  </a:lnTo>
                  <a:lnTo>
                    <a:pt x="1447" y="1329"/>
                  </a:lnTo>
                  <a:lnTo>
                    <a:pt x="1461" y="1310"/>
                  </a:lnTo>
                  <a:lnTo>
                    <a:pt x="1475" y="1291"/>
                  </a:lnTo>
                  <a:lnTo>
                    <a:pt x="1489" y="1270"/>
                  </a:lnTo>
                  <a:lnTo>
                    <a:pt x="1502" y="1250"/>
                  </a:lnTo>
                  <a:lnTo>
                    <a:pt x="1515" y="1230"/>
                  </a:lnTo>
                  <a:lnTo>
                    <a:pt x="1526" y="1209"/>
                  </a:lnTo>
                  <a:lnTo>
                    <a:pt x="1538" y="1187"/>
                  </a:lnTo>
                  <a:lnTo>
                    <a:pt x="1549" y="1165"/>
                  </a:lnTo>
                  <a:lnTo>
                    <a:pt x="1559" y="1144"/>
                  </a:lnTo>
                  <a:lnTo>
                    <a:pt x="1568" y="1121"/>
                  </a:lnTo>
                  <a:lnTo>
                    <a:pt x="1578" y="1099"/>
                  </a:lnTo>
                  <a:lnTo>
                    <a:pt x="1585" y="1076"/>
                  </a:lnTo>
                  <a:lnTo>
                    <a:pt x="1592" y="1053"/>
                  </a:lnTo>
                  <a:lnTo>
                    <a:pt x="1599" y="1030"/>
                  </a:lnTo>
                  <a:lnTo>
                    <a:pt x="1605" y="1006"/>
                  </a:lnTo>
                  <a:lnTo>
                    <a:pt x="1611" y="983"/>
                  </a:lnTo>
                  <a:lnTo>
                    <a:pt x="1615" y="960"/>
                  </a:lnTo>
                  <a:lnTo>
                    <a:pt x="1619" y="935"/>
                  </a:lnTo>
                  <a:lnTo>
                    <a:pt x="1622" y="912"/>
                  </a:lnTo>
                  <a:lnTo>
                    <a:pt x="1624" y="887"/>
                  </a:lnTo>
                  <a:lnTo>
                    <a:pt x="1627" y="864"/>
                  </a:lnTo>
                  <a:lnTo>
                    <a:pt x="1628" y="839"/>
                  </a:lnTo>
                  <a:lnTo>
                    <a:pt x="1628" y="81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23" name="Line 2563"/>
            <p:cNvSpPr>
              <a:spLocks noChangeShapeType="1"/>
            </p:cNvSpPr>
            <p:nvPr/>
          </p:nvSpPr>
          <p:spPr bwMode="auto">
            <a:xfrm flipV="1">
              <a:off x="3391" y="2926"/>
              <a:ext cx="83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24" name="Line 2564"/>
            <p:cNvSpPr>
              <a:spLocks noChangeShapeType="1"/>
            </p:cNvSpPr>
            <p:nvPr/>
          </p:nvSpPr>
          <p:spPr bwMode="auto">
            <a:xfrm flipV="1">
              <a:off x="3299" y="2834"/>
              <a:ext cx="351" cy="3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25" name="Line 2565"/>
            <p:cNvSpPr>
              <a:spLocks noChangeShapeType="1"/>
            </p:cNvSpPr>
            <p:nvPr/>
          </p:nvSpPr>
          <p:spPr bwMode="auto">
            <a:xfrm flipV="1">
              <a:off x="3276" y="2811"/>
              <a:ext cx="476" cy="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26" name="Line 2566"/>
            <p:cNvSpPr>
              <a:spLocks noChangeShapeType="1"/>
            </p:cNvSpPr>
            <p:nvPr/>
          </p:nvSpPr>
          <p:spPr bwMode="auto">
            <a:xfrm flipV="1">
              <a:off x="3276" y="3346"/>
              <a:ext cx="23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27" name="Line 2567"/>
            <p:cNvSpPr>
              <a:spLocks noChangeShapeType="1"/>
            </p:cNvSpPr>
            <p:nvPr/>
          </p:nvSpPr>
          <p:spPr bwMode="auto">
            <a:xfrm flipV="1">
              <a:off x="3812" y="2811"/>
              <a:ext cx="23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28" name="Line 2568"/>
            <p:cNvSpPr>
              <a:spLocks noChangeShapeType="1"/>
            </p:cNvSpPr>
            <p:nvPr/>
          </p:nvSpPr>
          <p:spPr bwMode="auto">
            <a:xfrm flipV="1">
              <a:off x="3299" y="2834"/>
              <a:ext cx="513" cy="5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29" name="Line 2569"/>
            <p:cNvSpPr>
              <a:spLocks noChangeShapeType="1"/>
            </p:cNvSpPr>
            <p:nvPr/>
          </p:nvSpPr>
          <p:spPr bwMode="auto">
            <a:xfrm flipV="1">
              <a:off x="3280" y="3346"/>
              <a:ext cx="102" cy="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30" name="Line 2570"/>
            <p:cNvSpPr>
              <a:spLocks noChangeShapeType="1"/>
            </p:cNvSpPr>
            <p:nvPr/>
          </p:nvSpPr>
          <p:spPr bwMode="auto">
            <a:xfrm flipV="1">
              <a:off x="3812" y="2820"/>
              <a:ext cx="97" cy="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31" name="Line 2571"/>
            <p:cNvSpPr>
              <a:spLocks noChangeShapeType="1"/>
            </p:cNvSpPr>
            <p:nvPr/>
          </p:nvSpPr>
          <p:spPr bwMode="auto">
            <a:xfrm flipV="1">
              <a:off x="3382" y="2917"/>
              <a:ext cx="430" cy="4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32" name="Line 2572"/>
            <p:cNvSpPr>
              <a:spLocks noChangeShapeType="1"/>
            </p:cNvSpPr>
            <p:nvPr/>
          </p:nvSpPr>
          <p:spPr bwMode="auto">
            <a:xfrm flipV="1">
              <a:off x="3299" y="3346"/>
              <a:ext cx="161" cy="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33" name="Line 2573"/>
            <p:cNvSpPr>
              <a:spLocks noChangeShapeType="1"/>
            </p:cNvSpPr>
            <p:nvPr/>
          </p:nvSpPr>
          <p:spPr bwMode="auto">
            <a:xfrm flipV="1">
              <a:off x="3821" y="2834"/>
              <a:ext cx="152" cy="1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34" name="Line 2574"/>
            <p:cNvSpPr>
              <a:spLocks noChangeShapeType="1"/>
            </p:cNvSpPr>
            <p:nvPr/>
          </p:nvSpPr>
          <p:spPr bwMode="auto">
            <a:xfrm flipV="1">
              <a:off x="3460" y="3277"/>
              <a:ext cx="70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35" name="Line 2575"/>
            <p:cNvSpPr>
              <a:spLocks noChangeShapeType="1"/>
            </p:cNvSpPr>
            <p:nvPr/>
          </p:nvSpPr>
          <p:spPr bwMode="auto">
            <a:xfrm flipV="1">
              <a:off x="3812" y="2986"/>
              <a:ext cx="9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36" name="Line 2576"/>
            <p:cNvSpPr>
              <a:spLocks noChangeShapeType="1"/>
            </p:cNvSpPr>
            <p:nvPr/>
          </p:nvSpPr>
          <p:spPr bwMode="auto">
            <a:xfrm flipV="1">
              <a:off x="3742" y="3000"/>
              <a:ext cx="70" cy="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37" name="Line 2577"/>
            <p:cNvSpPr>
              <a:spLocks noChangeShapeType="1"/>
            </p:cNvSpPr>
            <p:nvPr/>
          </p:nvSpPr>
          <p:spPr bwMode="auto">
            <a:xfrm flipV="1">
              <a:off x="3322" y="3370"/>
              <a:ext cx="199" cy="1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38" name="Line 2578"/>
            <p:cNvSpPr>
              <a:spLocks noChangeShapeType="1"/>
            </p:cNvSpPr>
            <p:nvPr/>
          </p:nvSpPr>
          <p:spPr bwMode="auto">
            <a:xfrm flipV="1">
              <a:off x="3895" y="2857"/>
              <a:ext cx="138" cy="1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39" name="Line 2579"/>
            <p:cNvSpPr>
              <a:spLocks noChangeShapeType="1"/>
            </p:cNvSpPr>
            <p:nvPr/>
          </p:nvSpPr>
          <p:spPr bwMode="auto">
            <a:xfrm flipV="1">
              <a:off x="3830" y="2995"/>
              <a:ext cx="65" cy="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40" name="Line 2580"/>
            <p:cNvSpPr>
              <a:spLocks noChangeShapeType="1"/>
            </p:cNvSpPr>
            <p:nvPr/>
          </p:nvSpPr>
          <p:spPr bwMode="auto">
            <a:xfrm flipV="1">
              <a:off x="3350" y="3434"/>
              <a:ext cx="184" cy="1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41" name="Line 2581"/>
            <p:cNvSpPr>
              <a:spLocks noChangeShapeType="1"/>
            </p:cNvSpPr>
            <p:nvPr/>
          </p:nvSpPr>
          <p:spPr bwMode="auto">
            <a:xfrm flipV="1">
              <a:off x="3955" y="2884"/>
              <a:ext cx="129" cy="1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42" name="Line 2582"/>
            <p:cNvSpPr>
              <a:spLocks noChangeShapeType="1"/>
            </p:cNvSpPr>
            <p:nvPr/>
          </p:nvSpPr>
          <p:spPr bwMode="auto">
            <a:xfrm flipV="1">
              <a:off x="3899" y="3014"/>
              <a:ext cx="56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43" name="Line 2583"/>
            <p:cNvSpPr>
              <a:spLocks noChangeShapeType="1"/>
            </p:cNvSpPr>
            <p:nvPr/>
          </p:nvSpPr>
          <p:spPr bwMode="auto">
            <a:xfrm flipV="1">
              <a:off x="3382" y="3494"/>
              <a:ext cx="180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44" name="Line 2584"/>
            <p:cNvSpPr>
              <a:spLocks noChangeShapeType="1"/>
            </p:cNvSpPr>
            <p:nvPr/>
          </p:nvSpPr>
          <p:spPr bwMode="auto">
            <a:xfrm flipV="1">
              <a:off x="4010" y="2917"/>
              <a:ext cx="125" cy="1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45" name="Line 2585"/>
            <p:cNvSpPr>
              <a:spLocks noChangeShapeType="1"/>
            </p:cNvSpPr>
            <p:nvPr/>
          </p:nvSpPr>
          <p:spPr bwMode="auto">
            <a:xfrm flipV="1">
              <a:off x="3955" y="3042"/>
              <a:ext cx="55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46" name="Line 2586"/>
            <p:cNvSpPr>
              <a:spLocks noChangeShapeType="1"/>
            </p:cNvSpPr>
            <p:nvPr/>
          </p:nvSpPr>
          <p:spPr bwMode="auto">
            <a:xfrm flipV="1">
              <a:off x="3419" y="3540"/>
              <a:ext cx="175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47" name="Line 2587"/>
            <p:cNvSpPr>
              <a:spLocks noChangeShapeType="1"/>
            </p:cNvSpPr>
            <p:nvPr/>
          </p:nvSpPr>
          <p:spPr bwMode="auto">
            <a:xfrm flipV="1">
              <a:off x="4056" y="2954"/>
              <a:ext cx="121" cy="1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48" name="Line 2588"/>
            <p:cNvSpPr>
              <a:spLocks noChangeShapeType="1"/>
            </p:cNvSpPr>
            <p:nvPr/>
          </p:nvSpPr>
          <p:spPr bwMode="auto">
            <a:xfrm flipV="1">
              <a:off x="4001" y="3078"/>
              <a:ext cx="55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49" name="Line 2589"/>
            <p:cNvSpPr>
              <a:spLocks noChangeShapeType="1"/>
            </p:cNvSpPr>
            <p:nvPr/>
          </p:nvSpPr>
          <p:spPr bwMode="auto">
            <a:xfrm flipV="1">
              <a:off x="3460" y="3577"/>
              <a:ext cx="176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50" name="Line 2590"/>
            <p:cNvSpPr>
              <a:spLocks noChangeShapeType="1"/>
            </p:cNvSpPr>
            <p:nvPr/>
          </p:nvSpPr>
          <p:spPr bwMode="auto">
            <a:xfrm flipV="1">
              <a:off x="4093" y="2995"/>
              <a:ext cx="125" cy="1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51" name="Line 2591"/>
            <p:cNvSpPr>
              <a:spLocks noChangeShapeType="1"/>
            </p:cNvSpPr>
            <p:nvPr/>
          </p:nvSpPr>
          <p:spPr bwMode="auto">
            <a:xfrm flipV="1">
              <a:off x="4043" y="3120"/>
              <a:ext cx="50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52" name="Line 2592"/>
            <p:cNvSpPr>
              <a:spLocks noChangeShapeType="1"/>
            </p:cNvSpPr>
            <p:nvPr/>
          </p:nvSpPr>
          <p:spPr bwMode="auto">
            <a:xfrm flipV="1">
              <a:off x="3507" y="3684"/>
              <a:ext cx="106" cy="1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53" name="Line 2593"/>
            <p:cNvSpPr>
              <a:spLocks noChangeShapeType="1"/>
            </p:cNvSpPr>
            <p:nvPr/>
          </p:nvSpPr>
          <p:spPr bwMode="auto">
            <a:xfrm flipV="1">
              <a:off x="4126" y="3042"/>
              <a:ext cx="129" cy="1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54" name="Line 2594"/>
            <p:cNvSpPr>
              <a:spLocks noChangeShapeType="1"/>
            </p:cNvSpPr>
            <p:nvPr/>
          </p:nvSpPr>
          <p:spPr bwMode="auto">
            <a:xfrm flipV="1">
              <a:off x="3613" y="3610"/>
              <a:ext cx="74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55" name="Line 2595"/>
            <p:cNvSpPr>
              <a:spLocks noChangeShapeType="1"/>
            </p:cNvSpPr>
            <p:nvPr/>
          </p:nvSpPr>
          <p:spPr bwMode="auto">
            <a:xfrm flipV="1">
              <a:off x="4070" y="3171"/>
              <a:ext cx="56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56" name="Line 2596"/>
            <p:cNvSpPr>
              <a:spLocks noChangeShapeType="1"/>
            </p:cNvSpPr>
            <p:nvPr/>
          </p:nvSpPr>
          <p:spPr bwMode="auto">
            <a:xfrm flipV="1">
              <a:off x="3557" y="3628"/>
              <a:ext cx="190" cy="1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57" name="Line 2597"/>
            <p:cNvSpPr>
              <a:spLocks noChangeShapeType="1"/>
            </p:cNvSpPr>
            <p:nvPr/>
          </p:nvSpPr>
          <p:spPr bwMode="auto">
            <a:xfrm flipV="1">
              <a:off x="4153" y="3092"/>
              <a:ext cx="130" cy="1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58" name="Line 2598"/>
            <p:cNvSpPr>
              <a:spLocks noChangeShapeType="1"/>
            </p:cNvSpPr>
            <p:nvPr/>
          </p:nvSpPr>
          <p:spPr bwMode="auto">
            <a:xfrm flipV="1">
              <a:off x="4093" y="3226"/>
              <a:ext cx="60" cy="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59" name="Line 2599"/>
            <p:cNvSpPr>
              <a:spLocks noChangeShapeType="1"/>
            </p:cNvSpPr>
            <p:nvPr/>
          </p:nvSpPr>
          <p:spPr bwMode="auto">
            <a:xfrm flipV="1">
              <a:off x="3613" y="3647"/>
              <a:ext cx="199" cy="1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60" name="Line 2600"/>
            <p:cNvSpPr>
              <a:spLocks noChangeShapeType="1"/>
            </p:cNvSpPr>
            <p:nvPr/>
          </p:nvSpPr>
          <p:spPr bwMode="auto">
            <a:xfrm flipV="1">
              <a:off x="4167" y="3148"/>
              <a:ext cx="144" cy="1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61" name="Line 2601"/>
            <p:cNvSpPr>
              <a:spLocks noChangeShapeType="1"/>
            </p:cNvSpPr>
            <p:nvPr/>
          </p:nvSpPr>
          <p:spPr bwMode="auto">
            <a:xfrm flipV="1">
              <a:off x="3812" y="3637"/>
              <a:ext cx="9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62" name="Line 2602"/>
            <p:cNvSpPr>
              <a:spLocks noChangeShapeType="1"/>
            </p:cNvSpPr>
            <p:nvPr/>
          </p:nvSpPr>
          <p:spPr bwMode="auto">
            <a:xfrm flipV="1">
              <a:off x="4112" y="3291"/>
              <a:ext cx="55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63" name="Line 2603"/>
            <p:cNvSpPr>
              <a:spLocks noChangeShapeType="1"/>
            </p:cNvSpPr>
            <p:nvPr/>
          </p:nvSpPr>
          <p:spPr bwMode="auto">
            <a:xfrm flipV="1">
              <a:off x="4098" y="3346"/>
              <a:ext cx="14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64" name="Line 2604"/>
            <p:cNvSpPr>
              <a:spLocks noChangeShapeType="1"/>
            </p:cNvSpPr>
            <p:nvPr/>
          </p:nvSpPr>
          <p:spPr bwMode="auto">
            <a:xfrm flipV="1">
              <a:off x="3673" y="3730"/>
              <a:ext cx="139" cy="1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65" name="Line 2605"/>
            <p:cNvSpPr>
              <a:spLocks noChangeShapeType="1"/>
            </p:cNvSpPr>
            <p:nvPr/>
          </p:nvSpPr>
          <p:spPr bwMode="auto">
            <a:xfrm flipV="1">
              <a:off x="4190" y="3208"/>
              <a:ext cx="139" cy="1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66" name="Line 2606"/>
            <p:cNvSpPr>
              <a:spLocks noChangeShapeType="1"/>
            </p:cNvSpPr>
            <p:nvPr/>
          </p:nvSpPr>
          <p:spPr bwMode="auto">
            <a:xfrm flipV="1">
              <a:off x="3812" y="3707"/>
              <a:ext cx="18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67" name="Line 2607"/>
            <p:cNvSpPr>
              <a:spLocks noChangeShapeType="1"/>
            </p:cNvSpPr>
            <p:nvPr/>
          </p:nvSpPr>
          <p:spPr bwMode="auto">
            <a:xfrm flipV="1">
              <a:off x="4172" y="3346"/>
              <a:ext cx="18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68" name="Line 2608"/>
            <p:cNvSpPr>
              <a:spLocks noChangeShapeType="1"/>
            </p:cNvSpPr>
            <p:nvPr/>
          </p:nvSpPr>
          <p:spPr bwMode="auto">
            <a:xfrm flipV="1">
              <a:off x="3830" y="3610"/>
              <a:ext cx="97" cy="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69" name="Line 2609"/>
            <p:cNvSpPr>
              <a:spLocks noChangeShapeType="1"/>
            </p:cNvSpPr>
            <p:nvPr/>
          </p:nvSpPr>
          <p:spPr bwMode="auto">
            <a:xfrm flipV="1">
              <a:off x="4075" y="3370"/>
              <a:ext cx="97" cy="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70" name="Line 2610"/>
            <p:cNvSpPr>
              <a:spLocks noChangeShapeType="1"/>
            </p:cNvSpPr>
            <p:nvPr/>
          </p:nvSpPr>
          <p:spPr bwMode="auto">
            <a:xfrm flipV="1">
              <a:off x="3742" y="3808"/>
              <a:ext cx="70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71" name="Line 2611"/>
            <p:cNvSpPr>
              <a:spLocks noChangeShapeType="1"/>
            </p:cNvSpPr>
            <p:nvPr/>
          </p:nvSpPr>
          <p:spPr bwMode="auto">
            <a:xfrm flipV="1">
              <a:off x="4274" y="3277"/>
              <a:ext cx="69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72" name="Line 2612"/>
            <p:cNvSpPr>
              <a:spLocks noChangeShapeType="1"/>
            </p:cNvSpPr>
            <p:nvPr/>
          </p:nvSpPr>
          <p:spPr bwMode="auto">
            <a:xfrm flipV="1">
              <a:off x="3812" y="3688"/>
              <a:ext cx="120" cy="1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73" name="Line 2613"/>
            <p:cNvSpPr>
              <a:spLocks noChangeShapeType="1"/>
            </p:cNvSpPr>
            <p:nvPr/>
          </p:nvSpPr>
          <p:spPr bwMode="auto">
            <a:xfrm flipV="1">
              <a:off x="4149" y="3346"/>
              <a:ext cx="125" cy="1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74" name="Line 2614"/>
            <p:cNvSpPr>
              <a:spLocks noChangeShapeType="1"/>
            </p:cNvSpPr>
            <p:nvPr/>
          </p:nvSpPr>
          <p:spPr bwMode="auto">
            <a:xfrm flipV="1">
              <a:off x="3932" y="3471"/>
              <a:ext cx="217" cy="2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75" name="Line 2615"/>
            <p:cNvSpPr>
              <a:spLocks noChangeShapeType="1"/>
            </p:cNvSpPr>
            <p:nvPr/>
          </p:nvSpPr>
          <p:spPr bwMode="auto">
            <a:xfrm flipV="1">
              <a:off x="3816" y="3356"/>
              <a:ext cx="531" cy="5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76" name="Line 2616"/>
            <p:cNvSpPr>
              <a:spLocks noChangeShapeType="1"/>
            </p:cNvSpPr>
            <p:nvPr/>
          </p:nvSpPr>
          <p:spPr bwMode="auto">
            <a:xfrm flipV="1">
              <a:off x="3909" y="3443"/>
              <a:ext cx="429" cy="4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77" name="Line 2617"/>
            <p:cNvSpPr>
              <a:spLocks noChangeShapeType="1"/>
            </p:cNvSpPr>
            <p:nvPr/>
          </p:nvSpPr>
          <p:spPr bwMode="auto">
            <a:xfrm flipV="1">
              <a:off x="4024" y="3559"/>
              <a:ext cx="282" cy="2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25178" name="Group 2618"/>
          <p:cNvGrpSpPr>
            <a:grpSpLocks/>
          </p:cNvGrpSpPr>
          <p:nvPr/>
        </p:nvGrpSpPr>
        <p:grpSpPr bwMode="auto">
          <a:xfrm>
            <a:off x="5897563" y="4138613"/>
            <a:ext cx="269875" cy="161925"/>
            <a:chOff x="3715" y="2607"/>
            <a:chExt cx="170" cy="102"/>
          </a:xfrm>
        </p:grpSpPr>
        <p:sp>
          <p:nvSpPr>
            <p:cNvPr id="325179" name="Freeform 2619"/>
            <p:cNvSpPr>
              <a:spLocks/>
            </p:cNvSpPr>
            <p:nvPr/>
          </p:nvSpPr>
          <p:spPr bwMode="auto">
            <a:xfrm>
              <a:off x="3715" y="2607"/>
              <a:ext cx="50" cy="102"/>
            </a:xfrm>
            <a:custGeom>
              <a:avLst/>
              <a:gdLst>
                <a:gd name="T0" fmla="*/ 0 w 75"/>
                <a:gd name="T1" fmla="*/ 148 h 148"/>
                <a:gd name="T2" fmla="*/ 75 w 75"/>
                <a:gd name="T3" fmla="*/ 0 h 148"/>
                <a:gd name="T4" fmla="*/ 69 w 75"/>
                <a:gd name="T5" fmla="*/ 14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5" h="148">
                  <a:moveTo>
                    <a:pt x="0" y="148"/>
                  </a:moveTo>
                  <a:lnTo>
                    <a:pt x="75" y="0"/>
                  </a:lnTo>
                  <a:lnTo>
                    <a:pt x="69" y="14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80" name="Line 2620"/>
            <p:cNvSpPr>
              <a:spLocks noChangeShapeType="1"/>
            </p:cNvSpPr>
            <p:nvPr/>
          </p:nvSpPr>
          <p:spPr bwMode="auto">
            <a:xfrm flipH="1">
              <a:off x="3728" y="2681"/>
              <a:ext cx="3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81" name="Line 2621"/>
            <p:cNvSpPr>
              <a:spLocks noChangeShapeType="1"/>
            </p:cNvSpPr>
            <p:nvPr/>
          </p:nvSpPr>
          <p:spPr bwMode="auto">
            <a:xfrm>
              <a:off x="3793" y="2672"/>
              <a:ext cx="2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82" name="Freeform 2622"/>
            <p:cNvSpPr>
              <a:spLocks/>
            </p:cNvSpPr>
            <p:nvPr/>
          </p:nvSpPr>
          <p:spPr bwMode="auto">
            <a:xfrm>
              <a:off x="3835" y="2607"/>
              <a:ext cx="50" cy="102"/>
            </a:xfrm>
            <a:custGeom>
              <a:avLst/>
              <a:gdLst>
                <a:gd name="T0" fmla="*/ 0 w 75"/>
                <a:gd name="T1" fmla="*/ 148 h 148"/>
                <a:gd name="T2" fmla="*/ 75 w 75"/>
                <a:gd name="T3" fmla="*/ 0 h 148"/>
                <a:gd name="T4" fmla="*/ 70 w 75"/>
                <a:gd name="T5" fmla="*/ 14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5" h="148">
                  <a:moveTo>
                    <a:pt x="0" y="148"/>
                  </a:moveTo>
                  <a:lnTo>
                    <a:pt x="75" y="0"/>
                  </a:lnTo>
                  <a:lnTo>
                    <a:pt x="70" y="14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83" name="Line 2623"/>
            <p:cNvSpPr>
              <a:spLocks noChangeShapeType="1"/>
            </p:cNvSpPr>
            <p:nvPr/>
          </p:nvSpPr>
          <p:spPr bwMode="auto">
            <a:xfrm flipH="1">
              <a:off x="3849" y="2681"/>
              <a:ext cx="3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25184" name="Group 2624"/>
          <p:cNvGrpSpPr>
            <a:grpSpLocks/>
          </p:cNvGrpSpPr>
          <p:nvPr/>
        </p:nvGrpSpPr>
        <p:grpSpPr bwMode="auto">
          <a:xfrm>
            <a:off x="2185988" y="5700713"/>
            <a:ext cx="3622675" cy="1085850"/>
            <a:chOff x="1377" y="3591"/>
            <a:chExt cx="2282" cy="684"/>
          </a:xfrm>
        </p:grpSpPr>
        <p:sp>
          <p:nvSpPr>
            <p:cNvPr id="325185" name="Line 2625"/>
            <p:cNvSpPr>
              <a:spLocks noChangeShapeType="1"/>
            </p:cNvSpPr>
            <p:nvPr/>
          </p:nvSpPr>
          <p:spPr bwMode="auto">
            <a:xfrm>
              <a:off x="1377" y="3637"/>
              <a:ext cx="309" cy="63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86" name="Line 2626"/>
            <p:cNvSpPr>
              <a:spLocks noChangeShapeType="1"/>
            </p:cNvSpPr>
            <p:nvPr/>
          </p:nvSpPr>
          <p:spPr bwMode="auto">
            <a:xfrm flipH="1">
              <a:off x="1686" y="4275"/>
              <a:ext cx="163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87" name="Freeform 2627"/>
            <p:cNvSpPr>
              <a:spLocks/>
            </p:cNvSpPr>
            <p:nvPr/>
          </p:nvSpPr>
          <p:spPr bwMode="auto">
            <a:xfrm>
              <a:off x="1793" y="4109"/>
              <a:ext cx="13" cy="152"/>
            </a:xfrm>
            <a:custGeom>
              <a:avLst/>
              <a:gdLst>
                <a:gd name="T0" fmla="*/ 23 w 23"/>
                <a:gd name="T1" fmla="*/ 0 h 227"/>
                <a:gd name="T2" fmla="*/ 23 w 23"/>
                <a:gd name="T3" fmla="*/ 203 h 227"/>
                <a:gd name="T4" fmla="*/ 21 w 23"/>
                <a:gd name="T5" fmla="*/ 227 h 227"/>
                <a:gd name="T6" fmla="*/ 0 w 23"/>
                <a:gd name="T7" fmla="*/ 196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227">
                  <a:moveTo>
                    <a:pt x="23" y="0"/>
                  </a:moveTo>
                  <a:lnTo>
                    <a:pt x="23" y="203"/>
                  </a:lnTo>
                  <a:lnTo>
                    <a:pt x="21" y="227"/>
                  </a:lnTo>
                  <a:lnTo>
                    <a:pt x="0" y="19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88" name="Line 2628"/>
            <p:cNvSpPr>
              <a:spLocks noChangeShapeType="1"/>
            </p:cNvSpPr>
            <p:nvPr/>
          </p:nvSpPr>
          <p:spPr bwMode="auto">
            <a:xfrm flipV="1">
              <a:off x="1793" y="4141"/>
              <a:ext cx="0" cy="7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89" name="Line 2629"/>
            <p:cNvSpPr>
              <a:spLocks noChangeShapeType="1"/>
            </p:cNvSpPr>
            <p:nvPr/>
          </p:nvSpPr>
          <p:spPr bwMode="auto">
            <a:xfrm flipH="1">
              <a:off x="1746" y="4233"/>
              <a:ext cx="33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90" name="Line 2630"/>
            <p:cNvSpPr>
              <a:spLocks noChangeShapeType="1"/>
            </p:cNvSpPr>
            <p:nvPr/>
          </p:nvSpPr>
          <p:spPr bwMode="auto">
            <a:xfrm flipH="1">
              <a:off x="1774" y="4192"/>
              <a:ext cx="0" cy="4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91" name="Line 2631"/>
            <p:cNvSpPr>
              <a:spLocks noChangeShapeType="1"/>
            </p:cNvSpPr>
            <p:nvPr/>
          </p:nvSpPr>
          <p:spPr bwMode="auto">
            <a:xfrm flipV="1">
              <a:off x="1746" y="4196"/>
              <a:ext cx="28" cy="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92" name="Line 2632"/>
            <p:cNvSpPr>
              <a:spLocks noChangeShapeType="1"/>
            </p:cNvSpPr>
            <p:nvPr/>
          </p:nvSpPr>
          <p:spPr bwMode="auto">
            <a:xfrm>
              <a:off x="1746" y="4192"/>
              <a:ext cx="0" cy="5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93" name="Line 2633"/>
            <p:cNvSpPr>
              <a:spLocks noChangeShapeType="1"/>
            </p:cNvSpPr>
            <p:nvPr/>
          </p:nvSpPr>
          <p:spPr bwMode="auto">
            <a:xfrm flipV="1">
              <a:off x="1728" y="4173"/>
              <a:ext cx="60" cy="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94" name="Line 2634"/>
            <p:cNvSpPr>
              <a:spLocks noChangeShapeType="1"/>
            </p:cNvSpPr>
            <p:nvPr/>
          </p:nvSpPr>
          <p:spPr bwMode="auto">
            <a:xfrm flipH="1">
              <a:off x="1765" y="4146"/>
              <a:ext cx="5" cy="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95" name="Line 2635"/>
            <p:cNvSpPr>
              <a:spLocks noChangeShapeType="1"/>
            </p:cNvSpPr>
            <p:nvPr/>
          </p:nvSpPr>
          <p:spPr bwMode="auto">
            <a:xfrm>
              <a:off x="1751" y="4146"/>
              <a:ext cx="0" cy="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96" name="Line 2636"/>
            <p:cNvSpPr>
              <a:spLocks noChangeShapeType="1"/>
            </p:cNvSpPr>
            <p:nvPr/>
          </p:nvSpPr>
          <p:spPr bwMode="auto">
            <a:xfrm flipV="1">
              <a:off x="1737" y="4136"/>
              <a:ext cx="46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97" name="Line 2637"/>
            <p:cNvSpPr>
              <a:spLocks noChangeShapeType="1"/>
            </p:cNvSpPr>
            <p:nvPr/>
          </p:nvSpPr>
          <p:spPr bwMode="auto">
            <a:xfrm>
              <a:off x="1756" y="4109"/>
              <a:ext cx="9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98" name="Line 2638"/>
            <p:cNvSpPr>
              <a:spLocks noChangeShapeType="1"/>
            </p:cNvSpPr>
            <p:nvPr/>
          </p:nvSpPr>
          <p:spPr bwMode="auto">
            <a:xfrm flipV="1">
              <a:off x="1876" y="4123"/>
              <a:ext cx="4" cy="3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199" name="Line 2639"/>
            <p:cNvSpPr>
              <a:spLocks noChangeShapeType="1"/>
            </p:cNvSpPr>
            <p:nvPr/>
          </p:nvSpPr>
          <p:spPr bwMode="auto">
            <a:xfrm flipH="1">
              <a:off x="1848" y="4155"/>
              <a:ext cx="65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00" name="Line 2640"/>
            <p:cNvSpPr>
              <a:spLocks noChangeShapeType="1"/>
            </p:cNvSpPr>
            <p:nvPr/>
          </p:nvSpPr>
          <p:spPr bwMode="auto">
            <a:xfrm flipH="1">
              <a:off x="1871" y="4178"/>
              <a:ext cx="14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01" name="Line 2641"/>
            <p:cNvSpPr>
              <a:spLocks noChangeShapeType="1"/>
            </p:cNvSpPr>
            <p:nvPr/>
          </p:nvSpPr>
          <p:spPr bwMode="auto">
            <a:xfrm flipV="1">
              <a:off x="1871" y="4206"/>
              <a:ext cx="1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02" name="Line 2642"/>
            <p:cNvSpPr>
              <a:spLocks noChangeShapeType="1"/>
            </p:cNvSpPr>
            <p:nvPr/>
          </p:nvSpPr>
          <p:spPr bwMode="auto">
            <a:xfrm flipH="1">
              <a:off x="1890" y="4160"/>
              <a:ext cx="4" cy="7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03" name="Line 2643"/>
            <p:cNvSpPr>
              <a:spLocks noChangeShapeType="1"/>
            </p:cNvSpPr>
            <p:nvPr/>
          </p:nvSpPr>
          <p:spPr bwMode="auto">
            <a:xfrm>
              <a:off x="1871" y="4160"/>
              <a:ext cx="0" cy="7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04" name="Line 2644"/>
            <p:cNvSpPr>
              <a:spLocks noChangeShapeType="1"/>
            </p:cNvSpPr>
            <p:nvPr/>
          </p:nvSpPr>
          <p:spPr bwMode="auto">
            <a:xfrm flipV="1">
              <a:off x="1908" y="4146"/>
              <a:ext cx="5" cy="10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05" name="Line 2645"/>
            <p:cNvSpPr>
              <a:spLocks noChangeShapeType="1"/>
            </p:cNvSpPr>
            <p:nvPr/>
          </p:nvSpPr>
          <p:spPr bwMode="auto">
            <a:xfrm flipV="1">
              <a:off x="1853" y="4233"/>
              <a:ext cx="55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06" name="Line 2646"/>
            <p:cNvSpPr>
              <a:spLocks noChangeShapeType="1"/>
            </p:cNvSpPr>
            <p:nvPr/>
          </p:nvSpPr>
          <p:spPr bwMode="auto">
            <a:xfrm>
              <a:off x="1848" y="4150"/>
              <a:ext cx="5" cy="10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07" name="Line 2647"/>
            <p:cNvSpPr>
              <a:spLocks noChangeShapeType="1"/>
            </p:cNvSpPr>
            <p:nvPr/>
          </p:nvSpPr>
          <p:spPr bwMode="auto">
            <a:xfrm flipH="1">
              <a:off x="1839" y="4118"/>
              <a:ext cx="88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08" name="Line 2648"/>
            <p:cNvSpPr>
              <a:spLocks noChangeShapeType="1"/>
            </p:cNvSpPr>
            <p:nvPr/>
          </p:nvSpPr>
          <p:spPr bwMode="auto">
            <a:xfrm flipH="1">
              <a:off x="1945" y="4192"/>
              <a:ext cx="32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09" name="Line 2649"/>
            <p:cNvSpPr>
              <a:spLocks noChangeShapeType="1"/>
            </p:cNvSpPr>
            <p:nvPr/>
          </p:nvSpPr>
          <p:spPr bwMode="auto">
            <a:xfrm flipH="1">
              <a:off x="1950" y="4146"/>
              <a:ext cx="23" cy="6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10" name="Line 2650"/>
            <p:cNvSpPr>
              <a:spLocks noChangeShapeType="1"/>
            </p:cNvSpPr>
            <p:nvPr/>
          </p:nvSpPr>
          <p:spPr bwMode="auto">
            <a:xfrm flipV="1">
              <a:off x="1945" y="4160"/>
              <a:ext cx="23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11" name="Line 2651"/>
            <p:cNvSpPr>
              <a:spLocks noChangeShapeType="1"/>
            </p:cNvSpPr>
            <p:nvPr/>
          </p:nvSpPr>
          <p:spPr bwMode="auto">
            <a:xfrm flipV="1">
              <a:off x="1945" y="4215"/>
              <a:ext cx="32" cy="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12" name="Line 2652"/>
            <p:cNvSpPr>
              <a:spLocks noChangeShapeType="1"/>
            </p:cNvSpPr>
            <p:nvPr/>
          </p:nvSpPr>
          <p:spPr bwMode="auto">
            <a:xfrm flipH="1">
              <a:off x="1945" y="4118"/>
              <a:ext cx="23" cy="5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13" name="Line 2653"/>
            <p:cNvSpPr>
              <a:spLocks noChangeShapeType="1"/>
            </p:cNvSpPr>
            <p:nvPr/>
          </p:nvSpPr>
          <p:spPr bwMode="auto">
            <a:xfrm flipV="1">
              <a:off x="1987" y="4146"/>
              <a:ext cx="37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14" name="Line 2654"/>
            <p:cNvSpPr>
              <a:spLocks noChangeShapeType="1"/>
            </p:cNvSpPr>
            <p:nvPr/>
          </p:nvSpPr>
          <p:spPr bwMode="auto">
            <a:xfrm flipV="1">
              <a:off x="1982" y="4173"/>
              <a:ext cx="42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15" name="Freeform 2655"/>
            <p:cNvSpPr>
              <a:spLocks/>
            </p:cNvSpPr>
            <p:nvPr/>
          </p:nvSpPr>
          <p:spPr bwMode="auto">
            <a:xfrm>
              <a:off x="2010" y="4220"/>
              <a:ext cx="23" cy="37"/>
            </a:xfrm>
            <a:custGeom>
              <a:avLst/>
              <a:gdLst>
                <a:gd name="T0" fmla="*/ 0 w 35"/>
                <a:gd name="T1" fmla="*/ 3 h 51"/>
                <a:gd name="T2" fmla="*/ 35 w 35"/>
                <a:gd name="T3" fmla="*/ 51 h 51"/>
                <a:gd name="T4" fmla="*/ 35 w 35"/>
                <a:gd name="T5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51">
                  <a:moveTo>
                    <a:pt x="0" y="3"/>
                  </a:moveTo>
                  <a:lnTo>
                    <a:pt x="35" y="51"/>
                  </a:lnTo>
                  <a:lnTo>
                    <a:pt x="35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16" name="Line 2656"/>
            <p:cNvSpPr>
              <a:spLocks noChangeShapeType="1"/>
            </p:cNvSpPr>
            <p:nvPr/>
          </p:nvSpPr>
          <p:spPr bwMode="auto">
            <a:xfrm>
              <a:off x="2010" y="4118"/>
              <a:ext cx="14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17" name="Freeform 2657"/>
            <p:cNvSpPr>
              <a:spLocks/>
            </p:cNvSpPr>
            <p:nvPr/>
          </p:nvSpPr>
          <p:spPr bwMode="auto">
            <a:xfrm>
              <a:off x="1996" y="4113"/>
              <a:ext cx="14" cy="111"/>
            </a:xfrm>
            <a:custGeom>
              <a:avLst/>
              <a:gdLst>
                <a:gd name="T0" fmla="*/ 0 w 25"/>
                <a:gd name="T1" fmla="*/ 0 h 170"/>
                <a:gd name="T2" fmla="*/ 7 w 25"/>
                <a:gd name="T3" fmla="*/ 116 h 170"/>
                <a:gd name="T4" fmla="*/ 25 w 25"/>
                <a:gd name="T5" fmla="*/ 17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" h="170">
                  <a:moveTo>
                    <a:pt x="0" y="0"/>
                  </a:moveTo>
                  <a:lnTo>
                    <a:pt x="7" y="116"/>
                  </a:lnTo>
                  <a:lnTo>
                    <a:pt x="25" y="17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18" name="Freeform 2658"/>
            <p:cNvSpPr>
              <a:spLocks/>
            </p:cNvSpPr>
            <p:nvPr/>
          </p:nvSpPr>
          <p:spPr bwMode="auto">
            <a:xfrm>
              <a:off x="1977" y="4187"/>
              <a:ext cx="47" cy="60"/>
            </a:xfrm>
            <a:custGeom>
              <a:avLst/>
              <a:gdLst>
                <a:gd name="T0" fmla="*/ 71 w 71"/>
                <a:gd name="T1" fmla="*/ 0 h 90"/>
                <a:gd name="T2" fmla="*/ 49 w 71"/>
                <a:gd name="T3" fmla="*/ 38 h 90"/>
                <a:gd name="T4" fmla="*/ 0 w 71"/>
                <a:gd name="T5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1" h="90">
                  <a:moveTo>
                    <a:pt x="71" y="0"/>
                  </a:moveTo>
                  <a:lnTo>
                    <a:pt x="49" y="38"/>
                  </a:lnTo>
                  <a:lnTo>
                    <a:pt x="0" y="9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19" name="Line 2659"/>
            <p:cNvSpPr>
              <a:spLocks noChangeShapeType="1"/>
            </p:cNvSpPr>
            <p:nvPr/>
          </p:nvSpPr>
          <p:spPr bwMode="auto">
            <a:xfrm flipV="1">
              <a:off x="2088" y="4178"/>
              <a:ext cx="28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20" name="Line 2660"/>
            <p:cNvSpPr>
              <a:spLocks noChangeShapeType="1"/>
            </p:cNvSpPr>
            <p:nvPr/>
          </p:nvSpPr>
          <p:spPr bwMode="auto">
            <a:xfrm flipV="1">
              <a:off x="2135" y="4173"/>
              <a:ext cx="4" cy="7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21" name="Line 2661"/>
            <p:cNvSpPr>
              <a:spLocks noChangeShapeType="1"/>
            </p:cNvSpPr>
            <p:nvPr/>
          </p:nvSpPr>
          <p:spPr bwMode="auto">
            <a:xfrm flipV="1">
              <a:off x="2070" y="4238"/>
              <a:ext cx="65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22" name="Line 2662"/>
            <p:cNvSpPr>
              <a:spLocks noChangeShapeType="1"/>
            </p:cNvSpPr>
            <p:nvPr/>
          </p:nvSpPr>
          <p:spPr bwMode="auto">
            <a:xfrm>
              <a:off x="2065" y="4178"/>
              <a:ext cx="5" cy="7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23" name="Line 2663"/>
            <p:cNvSpPr>
              <a:spLocks noChangeShapeType="1"/>
            </p:cNvSpPr>
            <p:nvPr/>
          </p:nvSpPr>
          <p:spPr bwMode="auto">
            <a:xfrm>
              <a:off x="2102" y="4155"/>
              <a:ext cx="0" cy="5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24" name="Line 2664"/>
            <p:cNvSpPr>
              <a:spLocks noChangeShapeType="1"/>
            </p:cNvSpPr>
            <p:nvPr/>
          </p:nvSpPr>
          <p:spPr bwMode="auto">
            <a:xfrm flipH="1">
              <a:off x="2084" y="4150"/>
              <a:ext cx="37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25" name="Line 2665"/>
            <p:cNvSpPr>
              <a:spLocks noChangeShapeType="1"/>
            </p:cNvSpPr>
            <p:nvPr/>
          </p:nvSpPr>
          <p:spPr bwMode="auto">
            <a:xfrm flipV="1">
              <a:off x="2121" y="4146"/>
              <a:ext cx="0" cy="6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26" name="Line 2666"/>
            <p:cNvSpPr>
              <a:spLocks noChangeShapeType="1"/>
            </p:cNvSpPr>
            <p:nvPr/>
          </p:nvSpPr>
          <p:spPr bwMode="auto">
            <a:xfrm flipV="1">
              <a:off x="2084" y="4210"/>
              <a:ext cx="37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27" name="Line 2667"/>
            <p:cNvSpPr>
              <a:spLocks noChangeShapeType="1"/>
            </p:cNvSpPr>
            <p:nvPr/>
          </p:nvSpPr>
          <p:spPr bwMode="auto">
            <a:xfrm>
              <a:off x="2084" y="4146"/>
              <a:ext cx="0" cy="7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28" name="Line 2668"/>
            <p:cNvSpPr>
              <a:spLocks noChangeShapeType="1"/>
            </p:cNvSpPr>
            <p:nvPr/>
          </p:nvSpPr>
          <p:spPr bwMode="auto">
            <a:xfrm flipH="1">
              <a:off x="2061" y="4123"/>
              <a:ext cx="78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29" name="Line 2669"/>
            <p:cNvSpPr>
              <a:spLocks noChangeShapeType="1"/>
            </p:cNvSpPr>
            <p:nvPr/>
          </p:nvSpPr>
          <p:spPr bwMode="auto">
            <a:xfrm flipV="1">
              <a:off x="2176" y="4127"/>
              <a:ext cx="42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30" name="Line 2670"/>
            <p:cNvSpPr>
              <a:spLocks noChangeShapeType="1"/>
            </p:cNvSpPr>
            <p:nvPr/>
          </p:nvSpPr>
          <p:spPr bwMode="auto">
            <a:xfrm flipV="1">
              <a:off x="2176" y="4169"/>
              <a:ext cx="37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31" name="Line 2671"/>
            <p:cNvSpPr>
              <a:spLocks noChangeShapeType="1"/>
            </p:cNvSpPr>
            <p:nvPr/>
          </p:nvSpPr>
          <p:spPr bwMode="auto">
            <a:xfrm>
              <a:off x="2208" y="4150"/>
              <a:ext cx="10" cy="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32" name="Line 2672"/>
            <p:cNvSpPr>
              <a:spLocks noChangeShapeType="1"/>
            </p:cNvSpPr>
            <p:nvPr/>
          </p:nvSpPr>
          <p:spPr bwMode="auto">
            <a:xfrm>
              <a:off x="2199" y="4173"/>
              <a:ext cx="0" cy="6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33" name="Line 2673"/>
            <p:cNvSpPr>
              <a:spLocks noChangeShapeType="1"/>
            </p:cNvSpPr>
            <p:nvPr/>
          </p:nvSpPr>
          <p:spPr bwMode="auto">
            <a:xfrm flipV="1">
              <a:off x="2171" y="4224"/>
              <a:ext cx="47" cy="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34" name="Line 2674"/>
            <p:cNvSpPr>
              <a:spLocks noChangeShapeType="1"/>
            </p:cNvSpPr>
            <p:nvPr/>
          </p:nvSpPr>
          <p:spPr bwMode="auto">
            <a:xfrm>
              <a:off x="2232" y="4146"/>
              <a:ext cx="0" cy="6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35" name="Freeform 2675"/>
            <p:cNvSpPr>
              <a:spLocks/>
            </p:cNvSpPr>
            <p:nvPr/>
          </p:nvSpPr>
          <p:spPr bwMode="auto">
            <a:xfrm>
              <a:off x="2236" y="4113"/>
              <a:ext cx="14" cy="148"/>
            </a:xfrm>
            <a:custGeom>
              <a:avLst/>
              <a:gdLst>
                <a:gd name="T0" fmla="*/ 20 w 20"/>
                <a:gd name="T1" fmla="*/ 0 h 224"/>
                <a:gd name="T2" fmla="*/ 20 w 20"/>
                <a:gd name="T3" fmla="*/ 200 h 224"/>
                <a:gd name="T4" fmla="*/ 18 w 20"/>
                <a:gd name="T5" fmla="*/ 224 h 224"/>
                <a:gd name="T6" fmla="*/ 0 w 20"/>
                <a:gd name="T7" fmla="*/ 193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224">
                  <a:moveTo>
                    <a:pt x="20" y="0"/>
                  </a:moveTo>
                  <a:lnTo>
                    <a:pt x="20" y="200"/>
                  </a:lnTo>
                  <a:lnTo>
                    <a:pt x="18" y="224"/>
                  </a:lnTo>
                  <a:lnTo>
                    <a:pt x="0" y="19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36" name="Line 2676"/>
            <p:cNvSpPr>
              <a:spLocks noChangeShapeType="1"/>
            </p:cNvSpPr>
            <p:nvPr/>
          </p:nvSpPr>
          <p:spPr bwMode="auto">
            <a:xfrm flipV="1">
              <a:off x="2176" y="4192"/>
              <a:ext cx="42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37" name="Line 2677"/>
            <p:cNvSpPr>
              <a:spLocks noChangeShapeType="1"/>
            </p:cNvSpPr>
            <p:nvPr/>
          </p:nvSpPr>
          <p:spPr bwMode="auto">
            <a:xfrm flipH="1">
              <a:off x="2181" y="4132"/>
              <a:ext cx="18" cy="4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38" name="Freeform 2678"/>
            <p:cNvSpPr>
              <a:spLocks/>
            </p:cNvSpPr>
            <p:nvPr/>
          </p:nvSpPr>
          <p:spPr bwMode="auto">
            <a:xfrm>
              <a:off x="2305" y="4113"/>
              <a:ext cx="19" cy="148"/>
            </a:xfrm>
            <a:custGeom>
              <a:avLst/>
              <a:gdLst>
                <a:gd name="T0" fmla="*/ 28 w 28"/>
                <a:gd name="T1" fmla="*/ 0 h 224"/>
                <a:gd name="T2" fmla="*/ 28 w 28"/>
                <a:gd name="T3" fmla="*/ 198 h 224"/>
                <a:gd name="T4" fmla="*/ 26 w 28"/>
                <a:gd name="T5" fmla="*/ 224 h 224"/>
                <a:gd name="T6" fmla="*/ 0 w 28"/>
                <a:gd name="T7" fmla="*/ 183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24">
                  <a:moveTo>
                    <a:pt x="28" y="0"/>
                  </a:moveTo>
                  <a:lnTo>
                    <a:pt x="28" y="198"/>
                  </a:lnTo>
                  <a:lnTo>
                    <a:pt x="26" y="224"/>
                  </a:lnTo>
                  <a:lnTo>
                    <a:pt x="0" y="18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39" name="Line 2679"/>
            <p:cNvSpPr>
              <a:spLocks noChangeShapeType="1"/>
            </p:cNvSpPr>
            <p:nvPr/>
          </p:nvSpPr>
          <p:spPr bwMode="auto">
            <a:xfrm flipH="1">
              <a:off x="2273" y="4150"/>
              <a:ext cx="32" cy="7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40" name="Line 2680"/>
            <p:cNvSpPr>
              <a:spLocks noChangeShapeType="1"/>
            </p:cNvSpPr>
            <p:nvPr/>
          </p:nvSpPr>
          <p:spPr bwMode="auto">
            <a:xfrm>
              <a:off x="2338" y="4150"/>
              <a:ext cx="28" cy="6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41" name="Line 2681"/>
            <p:cNvSpPr>
              <a:spLocks noChangeShapeType="1"/>
            </p:cNvSpPr>
            <p:nvPr/>
          </p:nvSpPr>
          <p:spPr bwMode="auto">
            <a:xfrm flipV="1">
              <a:off x="2389" y="4113"/>
              <a:ext cx="23" cy="5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42" name="Freeform 2682"/>
            <p:cNvSpPr>
              <a:spLocks/>
            </p:cNvSpPr>
            <p:nvPr/>
          </p:nvSpPr>
          <p:spPr bwMode="auto">
            <a:xfrm>
              <a:off x="2389" y="4173"/>
              <a:ext cx="18" cy="79"/>
            </a:xfrm>
            <a:custGeom>
              <a:avLst/>
              <a:gdLst>
                <a:gd name="T0" fmla="*/ 0 w 31"/>
                <a:gd name="T1" fmla="*/ 42 h 124"/>
                <a:gd name="T2" fmla="*/ 31 w 31"/>
                <a:gd name="T3" fmla="*/ 0 h 124"/>
                <a:gd name="T4" fmla="*/ 31 w 31"/>
                <a:gd name="T5" fmla="*/ 1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" h="124">
                  <a:moveTo>
                    <a:pt x="0" y="42"/>
                  </a:moveTo>
                  <a:lnTo>
                    <a:pt x="31" y="0"/>
                  </a:lnTo>
                  <a:lnTo>
                    <a:pt x="31" y="12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43" name="Line 2683"/>
            <p:cNvSpPr>
              <a:spLocks noChangeShapeType="1"/>
            </p:cNvSpPr>
            <p:nvPr/>
          </p:nvSpPr>
          <p:spPr bwMode="auto">
            <a:xfrm flipV="1">
              <a:off x="2407" y="4146"/>
              <a:ext cx="9" cy="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44" name="Freeform 2684"/>
            <p:cNvSpPr>
              <a:spLocks/>
            </p:cNvSpPr>
            <p:nvPr/>
          </p:nvSpPr>
          <p:spPr bwMode="auto">
            <a:xfrm>
              <a:off x="2416" y="4113"/>
              <a:ext cx="47" cy="65"/>
            </a:xfrm>
            <a:custGeom>
              <a:avLst/>
              <a:gdLst>
                <a:gd name="T0" fmla="*/ 68 w 68"/>
                <a:gd name="T1" fmla="*/ 0 h 97"/>
                <a:gd name="T2" fmla="*/ 42 w 68"/>
                <a:gd name="T3" fmla="*/ 53 h 97"/>
                <a:gd name="T4" fmla="*/ 0 w 68"/>
                <a:gd name="T5" fmla="*/ 97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8" h="97">
                  <a:moveTo>
                    <a:pt x="68" y="0"/>
                  </a:moveTo>
                  <a:lnTo>
                    <a:pt x="42" y="53"/>
                  </a:lnTo>
                  <a:lnTo>
                    <a:pt x="0" y="9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45" name="Line 2685"/>
            <p:cNvSpPr>
              <a:spLocks noChangeShapeType="1"/>
            </p:cNvSpPr>
            <p:nvPr/>
          </p:nvSpPr>
          <p:spPr bwMode="auto">
            <a:xfrm flipV="1">
              <a:off x="2426" y="4118"/>
              <a:ext cx="32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46" name="Line 2686"/>
            <p:cNvSpPr>
              <a:spLocks noChangeShapeType="1"/>
            </p:cNvSpPr>
            <p:nvPr/>
          </p:nvSpPr>
          <p:spPr bwMode="auto">
            <a:xfrm flipH="1" flipV="1">
              <a:off x="2444" y="4146"/>
              <a:ext cx="32" cy="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47" name="Line 2687"/>
            <p:cNvSpPr>
              <a:spLocks noChangeShapeType="1"/>
            </p:cNvSpPr>
            <p:nvPr/>
          </p:nvSpPr>
          <p:spPr bwMode="auto">
            <a:xfrm flipV="1">
              <a:off x="2426" y="4183"/>
              <a:ext cx="41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48" name="Line 2688"/>
            <p:cNvSpPr>
              <a:spLocks noChangeShapeType="1"/>
            </p:cNvSpPr>
            <p:nvPr/>
          </p:nvSpPr>
          <p:spPr bwMode="auto">
            <a:xfrm flipH="1">
              <a:off x="2416" y="4229"/>
              <a:ext cx="65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49" name="Line 2689"/>
            <p:cNvSpPr>
              <a:spLocks noChangeShapeType="1"/>
            </p:cNvSpPr>
            <p:nvPr/>
          </p:nvSpPr>
          <p:spPr bwMode="auto">
            <a:xfrm flipV="1">
              <a:off x="2444" y="4187"/>
              <a:ext cx="0" cy="4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50" name="Line 2690"/>
            <p:cNvSpPr>
              <a:spLocks noChangeShapeType="1"/>
            </p:cNvSpPr>
            <p:nvPr/>
          </p:nvSpPr>
          <p:spPr bwMode="auto">
            <a:xfrm flipH="1">
              <a:off x="2499" y="4192"/>
              <a:ext cx="33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51" name="Line 2691"/>
            <p:cNvSpPr>
              <a:spLocks noChangeShapeType="1"/>
            </p:cNvSpPr>
            <p:nvPr/>
          </p:nvSpPr>
          <p:spPr bwMode="auto">
            <a:xfrm flipH="1">
              <a:off x="2504" y="4146"/>
              <a:ext cx="23" cy="6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52" name="Line 2692"/>
            <p:cNvSpPr>
              <a:spLocks noChangeShapeType="1"/>
            </p:cNvSpPr>
            <p:nvPr/>
          </p:nvSpPr>
          <p:spPr bwMode="auto">
            <a:xfrm flipV="1">
              <a:off x="2495" y="4160"/>
              <a:ext cx="28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53" name="Line 2693"/>
            <p:cNvSpPr>
              <a:spLocks noChangeShapeType="1"/>
            </p:cNvSpPr>
            <p:nvPr/>
          </p:nvSpPr>
          <p:spPr bwMode="auto">
            <a:xfrm flipV="1">
              <a:off x="2499" y="4215"/>
              <a:ext cx="33" cy="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54" name="Line 2694"/>
            <p:cNvSpPr>
              <a:spLocks noChangeShapeType="1"/>
            </p:cNvSpPr>
            <p:nvPr/>
          </p:nvSpPr>
          <p:spPr bwMode="auto">
            <a:xfrm flipH="1">
              <a:off x="2499" y="4118"/>
              <a:ext cx="19" cy="5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55" name="Line 2695"/>
            <p:cNvSpPr>
              <a:spLocks noChangeShapeType="1"/>
            </p:cNvSpPr>
            <p:nvPr/>
          </p:nvSpPr>
          <p:spPr bwMode="auto">
            <a:xfrm flipV="1">
              <a:off x="2536" y="4146"/>
              <a:ext cx="37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56" name="Line 2696"/>
            <p:cNvSpPr>
              <a:spLocks noChangeShapeType="1"/>
            </p:cNvSpPr>
            <p:nvPr/>
          </p:nvSpPr>
          <p:spPr bwMode="auto">
            <a:xfrm flipV="1">
              <a:off x="2536" y="4173"/>
              <a:ext cx="42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57" name="Freeform 2697"/>
            <p:cNvSpPr>
              <a:spLocks/>
            </p:cNvSpPr>
            <p:nvPr/>
          </p:nvSpPr>
          <p:spPr bwMode="auto">
            <a:xfrm>
              <a:off x="2564" y="4220"/>
              <a:ext cx="23" cy="37"/>
            </a:xfrm>
            <a:custGeom>
              <a:avLst/>
              <a:gdLst>
                <a:gd name="T0" fmla="*/ 0 w 35"/>
                <a:gd name="T1" fmla="*/ 3 h 51"/>
                <a:gd name="T2" fmla="*/ 35 w 35"/>
                <a:gd name="T3" fmla="*/ 51 h 51"/>
                <a:gd name="T4" fmla="*/ 35 w 35"/>
                <a:gd name="T5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51">
                  <a:moveTo>
                    <a:pt x="0" y="3"/>
                  </a:moveTo>
                  <a:lnTo>
                    <a:pt x="35" y="51"/>
                  </a:lnTo>
                  <a:lnTo>
                    <a:pt x="35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58" name="Line 2698"/>
            <p:cNvSpPr>
              <a:spLocks noChangeShapeType="1"/>
            </p:cNvSpPr>
            <p:nvPr/>
          </p:nvSpPr>
          <p:spPr bwMode="auto">
            <a:xfrm>
              <a:off x="2564" y="4118"/>
              <a:ext cx="9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59" name="Freeform 2699"/>
            <p:cNvSpPr>
              <a:spLocks/>
            </p:cNvSpPr>
            <p:nvPr/>
          </p:nvSpPr>
          <p:spPr bwMode="auto">
            <a:xfrm>
              <a:off x="2550" y="4113"/>
              <a:ext cx="14" cy="111"/>
            </a:xfrm>
            <a:custGeom>
              <a:avLst/>
              <a:gdLst>
                <a:gd name="T0" fmla="*/ 0 w 25"/>
                <a:gd name="T1" fmla="*/ 0 h 170"/>
                <a:gd name="T2" fmla="*/ 7 w 25"/>
                <a:gd name="T3" fmla="*/ 116 h 170"/>
                <a:gd name="T4" fmla="*/ 25 w 25"/>
                <a:gd name="T5" fmla="*/ 17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" h="170">
                  <a:moveTo>
                    <a:pt x="0" y="0"/>
                  </a:moveTo>
                  <a:lnTo>
                    <a:pt x="7" y="116"/>
                  </a:lnTo>
                  <a:lnTo>
                    <a:pt x="25" y="17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60" name="Freeform 2700"/>
            <p:cNvSpPr>
              <a:spLocks/>
            </p:cNvSpPr>
            <p:nvPr/>
          </p:nvSpPr>
          <p:spPr bwMode="auto">
            <a:xfrm>
              <a:off x="2532" y="4187"/>
              <a:ext cx="46" cy="60"/>
            </a:xfrm>
            <a:custGeom>
              <a:avLst/>
              <a:gdLst>
                <a:gd name="T0" fmla="*/ 71 w 71"/>
                <a:gd name="T1" fmla="*/ 0 h 90"/>
                <a:gd name="T2" fmla="*/ 48 w 71"/>
                <a:gd name="T3" fmla="*/ 38 h 90"/>
                <a:gd name="T4" fmla="*/ 0 w 71"/>
                <a:gd name="T5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1" h="90">
                  <a:moveTo>
                    <a:pt x="71" y="0"/>
                  </a:moveTo>
                  <a:lnTo>
                    <a:pt x="48" y="38"/>
                  </a:lnTo>
                  <a:lnTo>
                    <a:pt x="0" y="9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61" name="Line 2701"/>
            <p:cNvSpPr>
              <a:spLocks noChangeShapeType="1"/>
            </p:cNvSpPr>
            <p:nvPr/>
          </p:nvSpPr>
          <p:spPr bwMode="auto">
            <a:xfrm>
              <a:off x="2638" y="4187"/>
              <a:ext cx="19" cy="3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62" name="Line 2702"/>
            <p:cNvSpPr>
              <a:spLocks noChangeShapeType="1"/>
            </p:cNvSpPr>
            <p:nvPr/>
          </p:nvSpPr>
          <p:spPr bwMode="auto">
            <a:xfrm flipV="1">
              <a:off x="2620" y="4123"/>
              <a:ext cx="32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63" name="Line 2703"/>
            <p:cNvSpPr>
              <a:spLocks noChangeShapeType="1"/>
            </p:cNvSpPr>
            <p:nvPr/>
          </p:nvSpPr>
          <p:spPr bwMode="auto">
            <a:xfrm flipV="1">
              <a:off x="2620" y="4150"/>
              <a:ext cx="23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64" name="Line 2704"/>
            <p:cNvSpPr>
              <a:spLocks noChangeShapeType="1"/>
            </p:cNvSpPr>
            <p:nvPr/>
          </p:nvSpPr>
          <p:spPr bwMode="auto">
            <a:xfrm flipV="1">
              <a:off x="2620" y="4173"/>
              <a:ext cx="37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65" name="Line 2705"/>
            <p:cNvSpPr>
              <a:spLocks noChangeShapeType="1"/>
            </p:cNvSpPr>
            <p:nvPr/>
          </p:nvSpPr>
          <p:spPr bwMode="auto">
            <a:xfrm>
              <a:off x="2670" y="4123"/>
              <a:ext cx="0" cy="1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66" name="Line 2706"/>
            <p:cNvSpPr>
              <a:spLocks noChangeShapeType="1"/>
            </p:cNvSpPr>
            <p:nvPr/>
          </p:nvSpPr>
          <p:spPr bwMode="auto">
            <a:xfrm flipV="1">
              <a:off x="2670" y="4132"/>
              <a:ext cx="24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67" name="Freeform 2707"/>
            <p:cNvSpPr>
              <a:spLocks/>
            </p:cNvSpPr>
            <p:nvPr/>
          </p:nvSpPr>
          <p:spPr bwMode="auto">
            <a:xfrm>
              <a:off x="2675" y="4127"/>
              <a:ext cx="23" cy="88"/>
            </a:xfrm>
            <a:custGeom>
              <a:avLst/>
              <a:gdLst>
                <a:gd name="T0" fmla="*/ 33 w 33"/>
                <a:gd name="T1" fmla="*/ 0 h 136"/>
                <a:gd name="T2" fmla="*/ 21 w 33"/>
                <a:gd name="T3" fmla="*/ 136 h 136"/>
                <a:gd name="T4" fmla="*/ 0 w 33"/>
                <a:gd name="T5" fmla="*/ 103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" h="136">
                  <a:moveTo>
                    <a:pt x="33" y="0"/>
                  </a:moveTo>
                  <a:lnTo>
                    <a:pt x="21" y="136"/>
                  </a:lnTo>
                  <a:lnTo>
                    <a:pt x="0" y="10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68" name="Line 2708"/>
            <p:cNvSpPr>
              <a:spLocks noChangeShapeType="1"/>
            </p:cNvSpPr>
            <p:nvPr/>
          </p:nvSpPr>
          <p:spPr bwMode="auto">
            <a:xfrm>
              <a:off x="2620" y="4118"/>
              <a:ext cx="0" cy="10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69" name="Line 2709"/>
            <p:cNvSpPr>
              <a:spLocks noChangeShapeType="1"/>
            </p:cNvSpPr>
            <p:nvPr/>
          </p:nvSpPr>
          <p:spPr bwMode="auto">
            <a:xfrm flipV="1">
              <a:off x="2615" y="4206"/>
              <a:ext cx="32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70" name="Line 2710"/>
            <p:cNvSpPr>
              <a:spLocks noChangeShapeType="1"/>
            </p:cNvSpPr>
            <p:nvPr/>
          </p:nvSpPr>
          <p:spPr bwMode="auto">
            <a:xfrm flipH="1">
              <a:off x="2652" y="4118"/>
              <a:ext cx="5" cy="5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71" name="Line 2711"/>
            <p:cNvSpPr>
              <a:spLocks noChangeShapeType="1"/>
            </p:cNvSpPr>
            <p:nvPr/>
          </p:nvSpPr>
          <p:spPr bwMode="auto">
            <a:xfrm flipV="1">
              <a:off x="2800" y="4132"/>
              <a:ext cx="4" cy="1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72" name="Line 2712"/>
            <p:cNvSpPr>
              <a:spLocks noChangeShapeType="1"/>
            </p:cNvSpPr>
            <p:nvPr/>
          </p:nvSpPr>
          <p:spPr bwMode="auto">
            <a:xfrm>
              <a:off x="2772" y="4127"/>
              <a:ext cx="0" cy="1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73" name="Line 2713"/>
            <p:cNvSpPr>
              <a:spLocks noChangeShapeType="1"/>
            </p:cNvSpPr>
            <p:nvPr/>
          </p:nvSpPr>
          <p:spPr bwMode="auto">
            <a:xfrm>
              <a:off x="2744" y="4113"/>
              <a:ext cx="0" cy="14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74" name="Line 2714"/>
            <p:cNvSpPr>
              <a:spLocks noChangeShapeType="1"/>
            </p:cNvSpPr>
            <p:nvPr/>
          </p:nvSpPr>
          <p:spPr bwMode="auto">
            <a:xfrm flipV="1">
              <a:off x="2726" y="4169"/>
              <a:ext cx="41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75" name="Line 2715"/>
            <p:cNvSpPr>
              <a:spLocks noChangeShapeType="1"/>
            </p:cNvSpPr>
            <p:nvPr/>
          </p:nvSpPr>
          <p:spPr bwMode="auto">
            <a:xfrm flipH="1">
              <a:off x="2749" y="4132"/>
              <a:ext cx="14" cy="4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76" name="Line 2716"/>
            <p:cNvSpPr>
              <a:spLocks noChangeShapeType="1"/>
            </p:cNvSpPr>
            <p:nvPr/>
          </p:nvSpPr>
          <p:spPr bwMode="auto">
            <a:xfrm>
              <a:off x="2726" y="4136"/>
              <a:ext cx="9" cy="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77" name="Line 2717"/>
            <p:cNvSpPr>
              <a:spLocks noChangeShapeType="1"/>
            </p:cNvSpPr>
            <p:nvPr/>
          </p:nvSpPr>
          <p:spPr bwMode="auto">
            <a:xfrm flipV="1">
              <a:off x="2772" y="4136"/>
              <a:ext cx="32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78" name="Line 2718"/>
            <p:cNvSpPr>
              <a:spLocks noChangeShapeType="1"/>
            </p:cNvSpPr>
            <p:nvPr/>
          </p:nvSpPr>
          <p:spPr bwMode="auto">
            <a:xfrm flipV="1">
              <a:off x="2772" y="4206"/>
              <a:ext cx="19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79" name="Line 2719"/>
            <p:cNvSpPr>
              <a:spLocks noChangeShapeType="1"/>
            </p:cNvSpPr>
            <p:nvPr/>
          </p:nvSpPr>
          <p:spPr bwMode="auto">
            <a:xfrm flipV="1">
              <a:off x="2758" y="4238"/>
              <a:ext cx="56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80" name="Line 2720"/>
            <p:cNvSpPr>
              <a:spLocks noChangeShapeType="1"/>
            </p:cNvSpPr>
            <p:nvPr/>
          </p:nvSpPr>
          <p:spPr bwMode="auto">
            <a:xfrm flipH="1">
              <a:off x="2717" y="4178"/>
              <a:ext cx="27" cy="5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81" name="Line 2721"/>
            <p:cNvSpPr>
              <a:spLocks noChangeShapeType="1"/>
            </p:cNvSpPr>
            <p:nvPr/>
          </p:nvSpPr>
          <p:spPr bwMode="auto">
            <a:xfrm>
              <a:off x="2744" y="4183"/>
              <a:ext cx="23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82" name="Line 2722"/>
            <p:cNvSpPr>
              <a:spLocks noChangeShapeType="1"/>
            </p:cNvSpPr>
            <p:nvPr/>
          </p:nvSpPr>
          <p:spPr bwMode="auto">
            <a:xfrm flipV="1">
              <a:off x="2772" y="4173"/>
              <a:ext cx="1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83" name="Line 2723"/>
            <p:cNvSpPr>
              <a:spLocks noChangeShapeType="1"/>
            </p:cNvSpPr>
            <p:nvPr/>
          </p:nvSpPr>
          <p:spPr bwMode="auto">
            <a:xfrm flipV="1">
              <a:off x="2846" y="4136"/>
              <a:ext cx="74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84" name="Line 2724"/>
            <p:cNvSpPr>
              <a:spLocks noChangeShapeType="1"/>
            </p:cNvSpPr>
            <p:nvPr/>
          </p:nvSpPr>
          <p:spPr bwMode="auto">
            <a:xfrm flipH="1">
              <a:off x="2841" y="4132"/>
              <a:ext cx="5" cy="3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85" name="Line 2725"/>
            <p:cNvSpPr>
              <a:spLocks noChangeShapeType="1"/>
            </p:cNvSpPr>
            <p:nvPr/>
          </p:nvSpPr>
          <p:spPr bwMode="auto">
            <a:xfrm flipH="1">
              <a:off x="2911" y="4132"/>
              <a:ext cx="9" cy="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86" name="Line 2726"/>
            <p:cNvSpPr>
              <a:spLocks noChangeShapeType="1"/>
            </p:cNvSpPr>
            <p:nvPr/>
          </p:nvSpPr>
          <p:spPr bwMode="auto">
            <a:xfrm>
              <a:off x="2874" y="4109"/>
              <a:ext cx="9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87" name="Line 2727"/>
            <p:cNvSpPr>
              <a:spLocks noChangeShapeType="1"/>
            </p:cNvSpPr>
            <p:nvPr/>
          </p:nvSpPr>
          <p:spPr bwMode="auto">
            <a:xfrm flipV="1">
              <a:off x="2837" y="4196"/>
              <a:ext cx="83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88" name="Freeform 2728"/>
            <p:cNvSpPr>
              <a:spLocks/>
            </p:cNvSpPr>
            <p:nvPr/>
          </p:nvSpPr>
          <p:spPr bwMode="auto">
            <a:xfrm>
              <a:off x="2832" y="4146"/>
              <a:ext cx="60" cy="115"/>
            </a:xfrm>
            <a:custGeom>
              <a:avLst/>
              <a:gdLst>
                <a:gd name="T0" fmla="*/ 86 w 86"/>
                <a:gd name="T1" fmla="*/ 0 h 169"/>
                <a:gd name="T2" fmla="*/ 76 w 86"/>
                <a:gd name="T3" fmla="*/ 87 h 169"/>
                <a:gd name="T4" fmla="*/ 61 w 86"/>
                <a:gd name="T5" fmla="*/ 118 h 169"/>
                <a:gd name="T6" fmla="*/ 30 w 86"/>
                <a:gd name="T7" fmla="*/ 148 h 169"/>
                <a:gd name="T8" fmla="*/ 0 w 86"/>
                <a:gd name="T9" fmla="*/ 16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" h="169">
                  <a:moveTo>
                    <a:pt x="86" y="0"/>
                  </a:moveTo>
                  <a:lnTo>
                    <a:pt x="76" y="87"/>
                  </a:lnTo>
                  <a:lnTo>
                    <a:pt x="61" y="118"/>
                  </a:lnTo>
                  <a:lnTo>
                    <a:pt x="30" y="148"/>
                  </a:lnTo>
                  <a:lnTo>
                    <a:pt x="0" y="16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89" name="Line 2729"/>
            <p:cNvSpPr>
              <a:spLocks noChangeShapeType="1"/>
            </p:cNvSpPr>
            <p:nvPr/>
          </p:nvSpPr>
          <p:spPr bwMode="auto">
            <a:xfrm>
              <a:off x="2888" y="4220"/>
              <a:ext cx="27" cy="3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90" name="Line 2730"/>
            <p:cNvSpPr>
              <a:spLocks noChangeShapeType="1"/>
            </p:cNvSpPr>
            <p:nvPr/>
          </p:nvSpPr>
          <p:spPr bwMode="auto">
            <a:xfrm>
              <a:off x="2864" y="4155"/>
              <a:ext cx="14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91" name="Line 2731"/>
            <p:cNvSpPr>
              <a:spLocks noChangeShapeType="1"/>
            </p:cNvSpPr>
            <p:nvPr/>
          </p:nvSpPr>
          <p:spPr bwMode="auto">
            <a:xfrm>
              <a:off x="2855" y="4178"/>
              <a:ext cx="19" cy="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92" name="Line 2732"/>
            <p:cNvSpPr>
              <a:spLocks noChangeShapeType="1"/>
            </p:cNvSpPr>
            <p:nvPr/>
          </p:nvSpPr>
          <p:spPr bwMode="auto">
            <a:xfrm flipH="1">
              <a:off x="2943" y="4192"/>
              <a:ext cx="32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93" name="Line 2733"/>
            <p:cNvSpPr>
              <a:spLocks noChangeShapeType="1"/>
            </p:cNvSpPr>
            <p:nvPr/>
          </p:nvSpPr>
          <p:spPr bwMode="auto">
            <a:xfrm flipH="1">
              <a:off x="2943" y="4146"/>
              <a:ext cx="28" cy="6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94" name="Line 2734"/>
            <p:cNvSpPr>
              <a:spLocks noChangeShapeType="1"/>
            </p:cNvSpPr>
            <p:nvPr/>
          </p:nvSpPr>
          <p:spPr bwMode="auto">
            <a:xfrm flipV="1">
              <a:off x="2938" y="4160"/>
              <a:ext cx="28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95" name="Line 2735"/>
            <p:cNvSpPr>
              <a:spLocks noChangeShapeType="1"/>
            </p:cNvSpPr>
            <p:nvPr/>
          </p:nvSpPr>
          <p:spPr bwMode="auto">
            <a:xfrm flipV="1">
              <a:off x="2943" y="4215"/>
              <a:ext cx="32" cy="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96" name="Line 2736"/>
            <p:cNvSpPr>
              <a:spLocks noChangeShapeType="1"/>
            </p:cNvSpPr>
            <p:nvPr/>
          </p:nvSpPr>
          <p:spPr bwMode="auto">
            <a:xfrm flipH="1">
              <a:off x="2943" y="4118"/>
              <a:ext cx="18" cy="5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97" name="Line 2737"/>
            <p:cNvSpPr>
              <a:spLocks noChangeShapeType="1"/>
            </p:cNvSpPr>
            <p:nvPr/>
          </p:nvSpPr>
          <p:spPr bwMode="auto">
            <a:xfrm flipV="1">
              <a:off x="2980" y="4146"/>
              <a:ext cx="37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98" name="Line 2738"/>
            <p:cNvSpPr>
              <a:spLocks noChangeShapeType="1"/>
            </p:cNvSpPr>
            <p:nvPr/>
          </p:nvSpPr>
          <p:spPr bwMode="auto">
            <a:xfrm flipV="1">
              <a:off x="2980" y="4173"/>
              <a:ext cx="42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299" name="Freeform 2739"/>
            <p:cNvSpPr>
              <a:spLocks/>
            </p:cNvSpPr>
            <p:nvPr/>
          </p:nvSpPr>
          <p:spPr bwMode="auto">
            <a:xfrm>
              <a:off x="3008" y="4220"/>
              <a:ext cx="23" cy="37"/>
            </a:xfrm>
            <a:custGeom>
              <a:avLst/>
              <a:gdLst>
                <a:gd name="T0" fmla="*/ 0 w 35"/>
                <a:gd name="T1" fmla="*/ 3 h 51"/>
                <a:gd name="T2" fmla="*/ 35 w 35"/>
                <a:gd name="T3" fmla="*/ 51 h 51"/>
                <a:gd name="T4" fmla="*/ 35 w 35"/>
                <a:gd name="T5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51">
                  <a:moveTo>
                    <a:pt x="0" y="3"/>
                  </a:moveTo>
                  <a:lnTo>
                    <a:pt x="35" y="51"/>
                  </a:lnTo>
                  <a:lnTo>
                    <a:pt x="35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00" name="Line 2740"/>
            <p:cNvSpPr>
              <a:spLocks noChangeShapeType="1"/>
            </p:cNvSpPr>
            <p:nvPr/>
          </p:nvSpPr>
          <p:spPr bwMode="auto">
            <a:xfrm>
              <a:off x="3008" y="4118"/>
              <a:ext cx="9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01" name="Freeform 2741"/>
            <p:cNvSpPr>
              <a:spLocks/>
            </p:cNvSpPr>
            <p:nvPr/>
          </p:nvSpPr>
          <p:spPr bwMode="auto">
            <a:xfrm>
              <a:off x="2989" y="4113"/>
              <a:ext cx="19" cy="111"/>
            </a:xfrm>
            <a:custGeom>
              <a:avLst/>
              <a:gdLst>
                <a:gd name="T0" fmla="*/ 0 w 26"/>
                <a:gd name="T1" fmla="*/ 0 h 170"/>
                <a:gd name="T2" fmla="*/ 8 w 26"/>
                <a:gd name="T3" fmla="*/ 116 h 170"/>
                <a:gd name="T4" fmla="*/ 26 w 26"/>
                <a:gd name="T5" fmla="*/ 17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170">
                  <a:moveTo>
                    <a:pt x="0" y="0"/>
                  </a:moveTo>
                  <a:lnTo>
                    <a:pt x="8" y="116"/>
                  </a:lnTo>
                  <a:lnTo>
                    <a:pt x="26" y="17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02" name="Freeform 2742"/>
            <p:cNvSpPr>
              <a:spLocks/>
            </p:cNvSpPr>
            <p:nvPr/>
          </p:nvSpPr>
          <p:spPr bwMode="auto">
            <a:xfrm>
              <a:off x="2971" y="4187"/>
              <a:ext cx="46" cy="60"/>
            </a:xfrm>
            <a:custGeom>
              <a:avLst/>
              <a:gdLst>
                <a:gd name="T0" fmla="*/ 70 w 70"/>
                <a:gd name="T1" fmla="*/ 0 h 90"/>
                <a:gd name="T2" fmla="*/ 48 w 70"/>
                <a:gd name="T3" fmla="*/ 38 h 90"/>
                <a:gd name="T4" fmla="*/ 0 w 70"/>
                <a:gd name="T5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0" h="90">
                  <a:moveTo>
                    <a:pt x="70" y="0"/>
                  </a:moveTo>
                  <a:lnTo>
                    <a:pt x="48" y="38"/>
                  </a:lnTo>
                  <a:lnTo>
                    <a:pt x="0" y="9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03" name="Line 2743"/>
            <p:cNvSpPr>
              <a:spLocks noChangeShapeType="1"/>
            </p:cNvSpPr>
            <p:nvPr/>
          </p:nvSpPr>
          <p:spPr bwMode="auto">
            <a:xfrm flipH="1">
              <a:off x="3049" y="4109"/>
              <a:ext cx="33" cy="7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04" name="Line 2744"/>
            <p:cNvSpPr>
              <a:spLocks noChangeShapeType="1"/>
            </p:cNvSpPr>
            <p:nvPr/>
          </p:nvSpPr>
          <p:spPr bwMode="auto">
            <a:xfrm>
              <a:off x="3068" y="4141"/>
              <a:ext cx="0" cy="1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05" name="Line 2745"/>
            <p:cNvSpPr>
              <a:spLocks noChangeShapeType="1"/>
            </p:cNvSpPr>
            <p:nvPr/>
          </p:nvSpPr>
          <p:spPr bwMode="auto">
            <a:xfrm>
              <a:off x="3105" y="4113"/>
              <a:ext cx="9" cy="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06" name="Line 2746"/>
            <p:cNvSpPr>
              <a:spLocks noChangeShapeType="1"/>
            </p:cNvSpPr>
            <p:nvPr/>
          </p:nvSpPr>
          <p:spPr bwMode="auto">
            <a:xfrm flipV="1">
              <a:off x="3082" y="4155"/>
              <a:ext cx="55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07" name="Line 2747"/>
            <p:cNvSpPr>
              <a:spLocks noChangeShapeType="1"/>
            </p:cNvSpPr>
            <p:nvPr/>
          </p:nvSpPr>
          <p:spPr bwMode="auto">
            <a:xfrm>
              <a:off x="3091" y="4173"/>
              <a:ext cx="14" cy="4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08" name="Line 2748"/>
            <p:cNvSpPr>
              <a:spLocks noChangeShapeType="1"/>
            </p:cNvSpPr>
            <p:nvPr/>
          </p:nvSpPr>
          <p:spPr bwMode="auto">
            <a:xfrm flipH="1">
              <a:off x="3114" y="4169"/>
              <a:ext cx="9" cy="6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09" name="Line 2749"/>
            <p:cNvSpPr>
              <a:spLocks noChangeShapeType="1"/>
            </p:cNvSpPr>
            <p:nvPr/>
          </p:nvSpPr>
          <p:spPr bwMode="auto">
            <a:xfrm flipV="1">
              <a:off x="3077" y="4233"/>
              <a:ext cx="69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10" name="Line 2750"/>
            <p:cNvSpPr>
              <a:spLocks noChangeShapeType="1"/>
            </p:cNvSpPr>
            <p:nvPr/>
          </p:nvSpPr>
          <p:spPr bwMode="auto">
            <a:xfrm flipV="1">
              <a:off x="3160" y="4243"/>
              <a:ext cx="97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11" name="Line 2751"/>
            <p:cNvSpPr>
              <a:spLocks noChangeShapeType="1"/>
            </p:cNvSpPr>
            <p:nvPr/>
          </p:nvSpPr>
          <p:spPr bwMode="auto">
            <a:xfrm flipV="1">
              <a:off x="3183" y="4229"/>
              <a:ext cx="37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12" name="Line 2752"/>
            <p:cNvSpPr>
              <a:spLocks noChangeShapeType="1"/>
            </p:cNvSpPr>
            <p:nvPr/>
          </p:nvSpPr>
          <p:spPr bwMode="auto">
            <a:xfrm flipH="1">
              <a:off x="3183" y="4215"/>
              <a:ext cx="37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13" name="Line 2753"/>
            <p:cNvSpPr>
              <a:spLocks noChangeShapeType="1"/>
            </p:cNvSpPr>
            <p:nvPr/>
          </p:nvSpPr>
          <p:spPr bwMode="auto">
            <a:xfrm flipV="1">
              <a:off x="3183" y="4201"/>
              <a:ext cx="37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14" name="Line 2754"/>
            <p:cNvSpPr>
              <a:spLocks noChangeShapeType="1"/>
            </p:cNvSpPr>
            <p:nvPr/>
          </p:nvSpPr>
          <p:spPr bwMode="auto">
            <a:xfrm flipH="1">
              <a:off x="3183" y="4183"/>
              <a:ext cx="46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15" name="Line 2755"/>
            <p:cNvSpPr>
              <a:spLocks noChangeShapeType="1"/>
            </p:cNvSpPr>
            <p:nvPr/>
          </p:nvSpPr>
          <p:spPr bwMode="auto">
            <a:xfrm flipV="1">
              <a:off x="3229" y="4178"/>
              <a:ext cx="5" cy="6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16" name="Line 2756"/>
            <p:cNvSpPr>
              <a:spLocks noChangeShapeType="1"/>
            </p:cNvSpPr>
            <p:nvPr/>
          </p:nvSpPr>
          <p:spPr bwMode="auto">
            <a:xfrm>
              <a:off x="3183" y="4183"/>
              <a:ext cx="0" cy="6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17" name="Line 2757"/>
            <p:cNvSpPr>
              <a:spLocks noChangeShapeType="1"/>
            </p:cNvSpPr>
            <p:nvPr/>
          </p:nvSpPr>
          <p:spPr bwMode="auto">
            <a:xfrm flipH="1">
              <a:off x="3206" y="4155"/>
              <a:ext cx="5" cy="3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18" name="Line 2758"/>
            <p:cNvSpPr>
              <a:spLocks noChangeShapeType="1"/>
            </p:cNvSpPr>
            <p:nvPr/>
          </p:nvSpPr>
          <p:spPr bwMode="auto">
            <a:xfrm flipV="1">
              <a:off x="3169" y="4164"/>
              <a:ext cx="79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19" name="Line 2759"/>
            <p:cNvSpPr>
              <a:spLocks noChangeShapeType="1"/>
            </p:cNvSpPr>
            <p:nvPr/>
          </p:nvSpPr>
          <p:spPr bwMode="auto">
            <a:xfrm flipH="1">
              <a:off x="3216" y="4127"/>
              <a:ext cx="4" cy="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20" name="Line 2760"/>
            <p:cNvSpPr>
              <a:spLocks noChangeShapeType="1"/>
            </p:cNvSpPr>
            <p:nvPr/>
          </p:nvSpPr>
          <p:spPr bwMode="auto">
            <a:xfrm>
              <a:off x="3197" y="4127"/>
              <a:ext cx="0" cy="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21" name="Line 2761"/>
            <p:cNvSpPr>
              <a:spLocks noChangeShapeType="1"/>
            </p:cNvSpPr>
            <p:nvPr/>
          </p:nvSpPr>
          <p:spPr bwMode="auto">
            <a:xfrm flipH="1">
              <a:off x="3174" y="4123"/>
              <a:ext cx="65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22" name="Line 2762"/>
            <p:cNvSpPr>
              <a:spLocks noChangeShapeType="1"/>
            </p:cNvSpPr>
            <p:nvPr/>
          </p:nvSpPr>
          <p:spPr bwMode="auto">
            <a:xfrm flipV="1">
              <a:off x="3239" y="4118"/>
              <a:ext cx="4" cy="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23" name="Line 2763"/>
            <p:cNvSpPr>
              <a:spLocks noChangeShapeType="1"/>
            </p:cNvSpPr>
            <p:nvPr/>
          </p:nvSpPr>
          <p:spPr bwMode="auto">
            <a:xfrm flipV="1">
              <a:off x="3174" y="4146"/>
              <a:ext cx="69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24" name="Line 2764"/>
            <p:cNvSpPr>
              <a:spLocks noChangeShapeType="1"/>
            </p:cNvSpPr>
            <p:nvPr/>
          </p:nvSpPr>
          <p:spPr bwMode="auto">
            <a:xfrm>
              <a:off x="3174" y="4118"/>
              <a:ext cx="0" cy="4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5325" name="Line 2765"/>
            <p:cNvSpPr>
              <a:spLocks noChangeShapeType="1"/>
            </p:cNvSpPr>
            <p:nvPr/>
          </p:nvSpPr>
          <p:spPr bwMode="auto">
            <a:xfrm flipH="1">
              <a:off x="3322" y="3591"/>
              <a:ext cx="337" cy="68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325410" name="Freeform 2850"/>
          <p:cNvSpPr>
            <a:spLocks/>
          </p:cNvSpPr>
          <p:nvPr/>
        </p:nvSpPr>
        <p:spPr bwMode="auto">
          <a:xfrm>
            <a:off x="7559675" y="1960563"/>
            <a:ext cx="1098550" cy="1108075"/>
          </a:xfrm>
          <a:custGeom>
            <a:avLst/>
            <a:gdLst>
              <a:gd name="T0" fmla="*/ 876 w 877"/>
              <a:gd name="T1" fmla="*/ 403 h 878"/>
              <a:gd name="T2" fmla="*/ 869 w 877"/>
              <a:gd name="T3" fmla="*/ 351 h 878"/>
              <a:gd name="T4" fmla="*/ 855 w 877"/>
              <a:gd name="T5" fmla="*/ 300 h 878"/>
              <a:gd name="T6" fmla="*/ 836 w 877"/>
              <a:gd name="T7" fmla="*/ 251 h 878"/>
              <a:gd name="T8" fmla="*/ 810 w 877"/>
              <a:gd name="T9" fmla="*/ 204 h 878"/>
              <a:gd name="T10" fmla="*/ 778 w 877"/>
              <a:gd name="T11" fmla="*/ 161 h 878"/>
              <a:gd name="T12" fmla="*/ 743 w 877"/>
              <a:gd name="T13" fmla="*/ 122 h 878"/>
              <a:gd name="T14" fmla="*/ 703 w 877"/>
              <a:gd name="T15" fmla="*/ 88 h 878"/>
              <a:gd name="T16" fmla="*/ 658 w 877"/>
              <a:gd name="T17" fmla="*/ 58 h 878"/>
              <a:gd name="T18" fmla="*/ 611 w 877"/>
              <a:gd name="T19" fmla="*/ 35 h 878"/>
              <a:gd name="T20" fmla="*/ 561 w 877"/>
              <a:gd name="T21" fmla="*/ 18 h 878"/>
              <a:gd name="T22" fmla="*/ 509 w 877"/>
              <a:gd name="T23" fmla="*/ 6 h 878"/>
              <a:gd name="T24" fmla="*/ 457 w 877"/>
              <a:gd name="T25" fmla="*/ 1 h 878"/>
              <a:gd name="T26" fmla="*/ 403 w 877"/>
              <a:gd name="T27" fmla="*/ 2 h 878"/>
              <a:gd name="T28" fmla="*/ 351 w 877"/>
              <a:gd name="T29" fmla="*/ 9 h 878"/>
              <a:gd name="T30" fmla="*/ 300 w 877"/>
              <a:gd name="T31" fmla="*/ 22 h 878"/>
              <a:gd name="T32" fmla="*/ 251 w 877"/>
              <a:gd name="T33" fmla="*/ 42 h 878"/>
              <a:gd name="T34" fmla="*/ 204 w 877"/>
              <a:gd name="T35" fmla="*/ 68 h 878"/>
              <a:gd name="T36" fmla="*/ 162 w 877"/>
              <a:gd name="T37" fmla="*/ 99 h 878"/>
              <a:gd name="T38" fmla="*/ 122 w 877"/>
              <a:gd name="T39" fmla="*/ 135 h 878"/>
              <a:gd name="T40" fmla="*/ 88 w 877"/>
              <a:gd name="T41" fmla="*/ 175 h 878"/>
              <a:gd name="T42" fmla="*/ 58 w 877"/>
              <a:gd name="T43" fmla="*/ 219 h 878"/>
              <a:gd name="T44" fmla="*/ 35 w 877"/>
              <a:gd name="T45" fmla="*/ 267 h 878"/>
              <a:gd name="T46" fmla="*/ 18 w 877"/>
              <a:gd name="T47" fmla="*/ 317 h 878"/>
              <a:gd name="T48" fmla="*/ 6 w 877"/>
              <a:gd name="T49" fmla="*/ 368 h 878"/>
              <a:gd name="T50" fmla="*/ 1 w 877"/>
              <a:gd name="T51" fmla="*/ 421 h 878"/>
              <a:gd name="T52" fmla="*/ 2 w 877"/>
              <a:gd name="T53" fmla="*/ 474 h 878"/>
              <a:gd name="T54" fmla="*/ 9 w 877"/>
              <a:gd name="T55" fmla="*/ 527 h 878"/>
              <a:gd name="T56" fmla="*/ 22 w 877"/>
              <a:gd name="T57" fmla="*/ 578 h 878"/>
              <a:gd name="T58" fmla="*/ 42 w 877"/>
              <a:gd name="T59" fmla="*/ 627 h 878"/>
              <a:gd name="T60" fmla="*/ 68 w 877"/>
              <a:gd name="T61" fmla="*/ 674 h 878"/>
              <a:gd name="T62" fmla="*/ 99 w 877"/>
              <a:gd name="T63" fmla="*/ 716 h 878"/>
              <a:gd name="T64" fmla="*/ 135 w 877"/>
              <a:gd name="T65" fmla="*/ 756 h 878"/>
              <a:gd name="T66" fmla="*/ 176 w 877"/>
              <a:gd name="T67" fmla="*/ 790 h 878"/>
              <a:gd name="T68" fmla="*/ 219 w 877"/>
              <a:gd name="T69" fmla="*/ 819 h 878"/>
              <a:gd name="T70" fmla="*/ 267 w 877"/>
              <a:gd name="T71" fmla="*/ 843 h 878"/>
              <a:gd name="T72" fmla="*/ 317 w 877"/>
              <a:gd name="T73" fmla="*/ 861 h 878"/>
              <a:gd name="T74" fmla="*/ 368 w 877"/>
              <a:gd name="T75" fmla="*/ 873 h 878"/>
              <a:gd name="T76" fmla="*/ 422 w 877"/>
              <a:gd name="T77" fmla="*/ 878 h 878"/>
              <a:gd name="T78" fmla="*/ 474 w 877"/>
              <a:gd name="T79" fmla="*/ 877 h 878"/>
              <a:gd name="T80" fmla="*/ 527 w 877"/>
              <a:gd name="T81" fmla="*/ 869 h 878"/>
              <a:gd name="T82" fmla="*/ 578 w 877"/>
              <a:gd name="T83" fmla="*/ 856 h 878"/>
              <a:gd name="T84" fmla="*/ 627 w 877"/>
              <a:gd name="T85" fmla="*/ 835 h 878"/>
              <a:gd name="T86" fmla="*/ 673 w 877"/>
              <a:gd name="T87" fmla="*/ 810 h 878"/>
              <a:gd name="T88" fmla="*/ 717 w 877"/>
              <a:gd name="T89" fmla="*/ 779 h 878"/>
              <a:gd name="T90" fmla="*/ 755 w 877"/>
              <a:gd name="T91" fmla="*/ 743 h 878"/>
              <a:gd name="T92" fmla="*/ 790 w 877"/>
              <a:gd name="T93" fmla="*/ 702 h 878"/>
              <a:gd name="T94" fmla="*/ 819 w 877"/>
              <a:gd name="T95" fmla="*/ 659 h 878"/>
              <a:gd name="T96" fmla="*/ 842 w 877"/>
              <a:gd name="T97" fmla="*/ 611 h 878"/>
              <a:gd name="T98" fmla="*/ 860 w 877"/>
              <a:gd name="T99" fmla="*/ 561 h 878"/>
              <a:gd name="T100" fmla="*/ 872 w 877"/>
              <a:gd name="T101" fmla="*/ 510 h 878"/>
              <a:gd name="T102" fmla="*/ 877 w 877"/>
              <a:gd name="T103" fmla="*/ 456 h 8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77" h="878">
                <a:moveTo>
                  <a:pt x="877" y="439"/>
                </a:moveTo>
                <a:lnTo>
                  <a:pt x="877" y="421"/>
                </a:lnTo>
                <a:lnTo>
                  <a:pt x="876" y="403"/>
                </a:lnTo>
                <a:lnTo>
                  <a:pt x="874" y="386"/>
                </a:lnTo>
                <a:lnTo>
                  <a:pt x="872" y="368"/>
                </a:lnTo>
                <a:lnTo>
                  <a:pt x="869" y="351"/>
                </a:lnTo>
                <a:lnTo>
                  <a:pt x="865" y="334"/>
                </a:lnTo>
                <a:lnTo>
                  <a:pt x="860" y="317"/>
                </a:lnTo>
                <a:lnTo>
                  <a:pt x="855" y="300"/>
                </a:lnTo>
                <a:lnTo>
                  <a:pt x="850" y="283"/>
                </a:lnTo>
                <a:lnTo>
                  <a:pt x="842" y="267"/>
                </a:lnTo>
                <a:lnTo>
                  <a:pt x="836" y="251"/>
                </a:lnTo>
                <a:lnTo>
                  <a:pt x="827" y="235"/>
                </a:lnTo>
                <a:lnTo>
                  <a:pt x="819" y="219"/>
                </a:lnTo>
                <a:lnTo>
                  <a:pt x="810" y="204"/>
                </a:lnTo>
                <a:lnTo>
                  <a:pt x="800" y="189"/>
                </a:lnTo>
                <a:lnTo>
                  <a:pt x="790" y="175"/>
                </a:lnTo>
                <a:lnTo>
                  <a:pt x="778" y="161"/>
                </a:lnTo>
                <a:lnTo>
                  <a:pt x="768" y="148"/>
                </a:lnTo>
                <a:lnTo>
                  <a:pt x="755" y="135"/>
                </a:lnTo>
                <a:lnTo>
                  <a:pt x="743" y="122"/>
                </a:lnTo>
                <a:lnTo>
                  <a:pt x="730" y="110"/>
                </a:lnTo>
                <a:lnTo>
                  <a:pt x="717" y="99"/>
                </a:lnTo>
                <a:lnTo>
                  <a:pt x="703" y="88"/>
                </a:lnTo>
                <a:lnTo>
                  <a:pt x="688" y="77"/>
                </a:lnTo>
                <a:lnTo>
                  <a:pt x="673" y="68"/>
                </a:lnTo>
                <a:lnTo>
                  <a:pt x="658" y="58"/>
                </a:lnTo>
                <a:lnTo>
                  <a:pt x="643" y="50"/>
                </a:lnTo>
                <a:lnTo>
                  <a:pt x="627" y="42"/>
                </a:lnTo>
                <a:lnTo>
                  <a:pt x="611" y="35"/>
                </a:lnTo>
                <a:lnTo>
                  <a:pt x="594" y="28"/>
                </a:lnTo>
                <a:lnTo>
                  <a:pt x="578" y="22"/>
                </a:lnTo>
                <a:lnTo>
                  <a:pt x="561" y="18"/>
                </a:lnTo>
                <a:lnTo>
                  <a:pt x="544" y="12"/>
                </a:lnTo>
                <a:lnTo>
                  <a:pt x="527" y="9"/>
                </a:lnTo>
                <a:lnTo>
                  <a:pt x="509" y="6"/>
                </a:lnTo>
                <a:lnTo>
                  <a:pt x="492" y="3"/>
                </a:lnTo>
                <a:lnTo>
                  <a:pt x="474" y="2"/>
                </a:lnTo>
                <a:lnTo>
                  <a:pt x="457" y="1"/>
                </a:lnTo>
                <a:lnTo>
                  <a:pt x="439" y="0"/>
                </a:lnTo>
                <a:lnTo>
                  <a:pt x="422" y="1"/>
                </a:lnTo>
                <a:lnTo>
                  <a:pt x="403" y="2"/>
                </a:lnTo>
                <a:lnTo>
                  <a:pt x="386" y="3"/>
                </a:lnTo>
                <a:lnTo>
                  <a:pt x="368" y="6"/>
                </a:lnTo>
                <a:lnTo>
                  <a:pt x="351" y="9"/>
                </a:lnTo>
                <a:lnTo>
                  <a:pt x="334" y="12"/>
                </a:lnTo>
                <a:lnTo>
                  <a:pt x="317" y="18"/>
                </a:lnTo>
                <a:lnTo>
                  <a:pt x="300" y="22"/>
                </a:lnTo>
                <a:lnTo>
                  <a:pt x="283" y="28"/>
                </a:lnTo>
                <a:lnTo>
                  <a:pt x="267" y="35"/>
                </a:lnTo>
                <a:lnTo>
                  <a:pt x="251" y="42"/>
                </a:lnTo>
                <a:lnTo>
                  <a:pt x="235" y="50"/>
                </a:lnTo>
                <a:lnTo>
                  <a:pt x="219" y="58"/>
                </a:lnTo>
                <a:lnTo>
                  <a:pt x="204" y="68"/>
                </a:lnTo>
                <a:lnTo>
                  <a:pt x="189" y="77"/>
                </a:lnTo>
                <a:lnTo>
                  <a:pt x="176" y="88"/>
                </a:lnTo>
                <a:lnTo>
                  <a:pt x="162" y="99"/>
                </a:lnTo>
                <a:lnTo>
                  <a:pt x="148" y="110"/>
                </a:lnTo>
                <a:lnTo>
                  <a:pt x="135" y="122"/>
                </a:lnTo>
                <a:lnTo>
                  <a:pt x="122" y="135"/>
                </a:lnTo>
                <a:lnTo>
                  <a:pt x="111" y="148"/>
                </a:lnTo>
                <a:lnTo>
                  <a:pt x="99" y="161"/>
                </a:lnTo>
                <a:lnTo>
                  <a:pt x="88" y="175"/>
                </a:lnTo>
                <a:lnTo>
                  <a:pt x="78" y="189"/>
                </a:lnTo>
                <a:lnTo>
                  <a:pt x="68" y="204"/>
                </a:lnTo>
                <a:lnTo>
                  <a:pt x="58" y="219"/>
                </a:lnTo>
                <a:lnTo>
                  <a:pt x="50" y="235"/>
                </a:lnTo>
                <a:lnTo>
                  <a:pt x="42" y="251"/>
                </a:lnTo>
                <a:lnTo>
                  <a:pt x="35" y="267"/>
                </a:lnTo>
                <a:lnTo>
                  <a:pt x="29" y="283"/>
                </a:lnTo>
                <a:lnTo>
                  <a:pt x="22" y="300"/>
                </a:lnTo>
                <a:lnTo>
                  <a:pt x="18" y="317"/>
                </a:lnTo>
                <a:lnTo>
                  <a:pt x="13" y="334"/>
                </a:lnTo>
                <a:lnTo>
                  <a:pt x="9" y="351"/>
                </a:lnTo>
                <a:lnTo>
                  <a:pt x="6" y="368"/>
                </a:lnTo>
                <a:lnTo>
                  <a:pt x="3" y="386"/>
                </a:lnTo>
                <a:lnTo>
                  <a:pt x="2" y="403"/>
                </a:lnTo>
                <a:lnTo>
                  <a:pt x="1" y="421"/>
                </a:lnTo>
                <a:lnTo>
                  <a:pt x="0" y="439"/>
                </a:lnTo>
                <a:lnTo>
                  <a:pt x="1" y="456"/>
                </a:lnTo>
                <a:lnTo>
                  <a:pt x="2" y="474"/>
                </a:lnTo>
                <a:lnTo>
                  <a:pt x="3" y="492"/>
                </a:lnTo>
                <a:lnTo>
                  <a:pt x="6" y="510"/>
                </a:lnTo>
                <a:lnTo>
                  <a:pt x="9" y="527"/>
                </a:lnTo>
                <a:lnTo>
                  <a:pt x="13" y="544"/>
                </a:lnTo>
                <a:lnTo>
                  <a:pt x="18" y="561"/>
                </a:lnTo>
                <a:lnTo>
                  <a:pt x="22" y="578"/>
                </a:lnTo>
                <a:lnTo>
                  <a:pt x="29" y="595"/>
                </a:lnTo>
                <a:lnTo>
                  <a:pt x="35" y="611"/>
                </a:lnTo>
                <a:lnTo>
                  <a:pt x="42" y="627"/>
                </a:lnTo>
                <a:lnTo>
                  <a:pt x="50" y="643"/>
                </a:lnTo>
                <a:lnTo>
                  <a:pt x="58" y="659"/>
                </a:lnTo>
                <a:lnTo>
                  <a:pt x="68" y="674"/>
                </a:lnTo>
                <a:lnTo>
                  <a:pt x="78" y="688"/>
                </a:lnTo>
                <a:lnTo>
                  <a:pt x="88" y="702"/>
                </a:lnTo>
                <a:lnTo>
                  <a:pt x="99" y="716"/>
                </a:lnTo>
                <a:lnTo>
                  <a:pt x="111" y="730"/>
                </a:lnTo>
                <a:lnTo>
                  <a:pt x="122" y="743"/>
                </a:lnTo>
                <a:lnTo>
                  <a:pt x="135" y="756"/>
                </a:lnTo>
                <a:lnTo>
                  <a:pt x="148" y="767"/>
                </a:lnTo>
                <a:lnTo>
                  <a:pt x="162" y="779"/>
                </a:lnTo>
                <a:lnTo>
                  <a:pt x="176" y="790"/>
                </a:lnTo>
                <a:lnTo>
                  <a:pt x="189" y="800"/>
                </a:lnTo>
                <a:lnTo>
                  <a:pt x="204" y="810"/>
                </a:lnTo>
                <a:lnTo>
                  <a:pt x="219" y="819"/>
                </a:lnTo>
                <a:lnTo>
                  <a:pt x="235" y="828"/>
                </a:lnTo>
                <a:lnTo>
                  <a:pt x="251" y="835"/>
                </a:lnTo>
                <a:lnTo>
                  <a:pt x="267" y="843"/>
                </a:lnTo>
                <a:lnTo>
                  <a:pt x="283" y="849"/>
                </a:lnTo>
                <a:lnTo>
                  <a:pt x="300" y="856"/>
                </a:lnTo>
                <a:lnTo>
                  <a:pt x="317" y="861"/>
                </a:lnTo>
                <a:lnTo>
                  <a:pt x="334" y="865"/>
                </a:lnTo>
                <a:lnTo>
                  <a:pt x="351" y="869"/>
                </a:lnTo>
                <a:lnTo>
                  <a:pt x="368" y="873"/>
                </a:lnTo>
                <a:lnTo>
                  <a:pt x="386" y="875"/>
                </a:lnTo>
                <a:lnTo>
                  <a:pt x="403" y="877"/>
                </a:lnTo>
                <a:lnTo>
                  <a:pt x="422" y="878"/>
                </a:lnTo>
                <a:lnTo>
                  <a:pt x="439" y="878"/>
                </a:lnTo>
                <a:lnTo>
                  <a:pt x="457" y="878"/>
                </a:lnTo>
                <a:lnTo>
                  <a:pt x="474" y="877"/>
                </a:lnTo>
                <a:lnTo>
                  <a:pt x="492" y="875"/>
                </a:lnTo>
                <a:lnTo>
                  <a:pt x="509" y="873"/>
                </a:lnTo>
                <a:lnTo>
                  <a:pt x="527" y="869"/>
                </a:lnTo>
                <a:lnTo>
                  <a:pt x="544" y="865"/>
                </a:lnTo>
                <a:lnTo>
                  <a:pt x="561" y="861"/>
                </a:lnTo>
                <a:lnTo>
                  <a:pt x="578" y="856"/>
                </a:lnTo>
                <a:lnTo>
                  <a:pt x="594" y="849"/>
                </a:lnTo>
                <a:lnTo>
                  <a:pt x="611" y="843"/>
                </a:lnTo>
                <a:lnTo>
                  <a:pt x="627" y="835"/>
                </a:lnTo>
                <a:lnTo>
                  <a:pt x="643" y="828"/>
                </a:lnTo>
                <a:lnTo>
                  <a:pt x="658" y="819"/>
                </a:lnTo>
                <a:lnTo>
                  <a:pt x="673" y="810"/>
                </a:lnTo>
                <a:lnTo>
                  <a:pt x="688" y="800"/>
                </a:lnTo>
                <a:lnTo>
                  <a:pt x="703" y="790"/>
                </a:lnTo>
                <a:lnTo>
                  <a:pt x="717" y="779"/>
                </a:lnTo>
                <a:lnTo>
                  <a:pt x="730" y="767"/>
                </a:lnTo>
                <a:lnTo>
                  <a:pt x="743" y="756"/>
                </a:lnTo>
                <a:lnTo>
                  <a:pt x="755" y="743"/>
                </a:lnTo>
                <a:lnTo>
                  <a:pt x="768" y="730"/>
                </a:lnTo>
                <a:lnTo>
                  <a:pt x="778" y="716"/>
                </a:lnTo>
                <a:lnTo>
                  <a:pt x="790" y="702"/>
                </a:lnTo>
                <a:lnTo>
                  <a:pt x="800" y="688"/>
                </a:lnTo>
                <a:lnTo>
                  <a:pt x="810" y="674"/>
                </a:lnTo>
                <a:lnTo>
                  <a:pt x="819" y="659"/>
                </a:lnTo>
                <a:lnTo>
                  <a:pt x="827" y="643"/>
                </a:lnTo>
                <a:lnTo>
                  <a:pt x="836" y="627"/>
                </a:lnTo>
                <a:lnTo>
                  <a:pt x="842" y="611"/>
                </a:lnTo>
                <a:lnTo>
                  <a:pt x="850" y="595"/>
                </a:lnTo>
                <a:lnTo>
                  <a:pt x="855" y="578"/>
                </a:lnTo>
                <a:lnTo>
                  <a:pt x="860" y="561"/>
                </a:lnTo>
                <a:lnTo>
                  <a:pt x="865" y="544"/>
                </a:lnTo>
                <a:lnTo>
                  <a:pt x="869" y="527"/>
                </a:lnTo>
                <a:lnTo>
                  <a:pt x="872" y="510"/>
                </a:lnTo>
                <a:lnTo>
                  <a:pt x="874" y="492"/>
                </a:lnTo>
                <a:lnTo>
                  <a:pt x="876" y="474"/>
                </a:lnTo>
                <a:lnTo>
                  <a:pt x="877" y="456"/>
                </a:lnTo>
                <a:lnTo>
                  <a:pt x="877" y="439"/>
                </a:lnTo>
                <a:close/>
              </a:path>
            </a:pathLst>
          </a:custGeom>
          <a:noFill/>
          <a:ln w="38100" cmpd="sng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64422404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15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5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315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315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325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324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324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" dur="500"/>
                                        <p:tgtEl>
                                          <p:spTgt spid="315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40" dur="500"/>
                                        <p:tgtEl>
                                          <p:spTgt spid="3246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4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8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6" dur="500"/>
                                        <p:tgtEl>
                                          <p:spTgt spid="3248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3253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6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6" dur="500"/>
                                        <p:tgtEl>
                                          <p:spTgt spid="3246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8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500"/>
                                        <p:tgtEl>
                                          <p:spTgt spid="3248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6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3246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6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1" dur="500"/>
                                        <p:tgtEl>
                                          <p:spTgt spid="3246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22" presetClass="exit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75" dur="500"/>
                                        <p:tgtEl>
                                          <p:spTgt spid="3254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5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6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1" dur="500"/>
                                        <p:tgtEl>
                                          <p:spTgt spid="3246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 nodeType="clickPar">
                      <p:stCondLst>
                        <p:cond delay="indefinite"/>
                      </p:stCondLst>
                      <p:childTnLst>
                        <p:par>
                          <p:cTn id="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6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6" dur="500"/>
                                        <p:tgtEl>
                                          <p:spTgt spid="3246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 nodeType="clickPar">
                      <p:stCondLst>
                        <p:cond delay="indefinite"/>
                      </p:stCondLst>
                      <p:childTnLst>
                        <p:par>
                          <p:cTn id="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9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6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1" dur="500"/>
                                        <p:tgtEl>
                                          <p:spTgt spid="3246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93" dur="500"/>
                                        <p:tgtEl>
                                          <p:spTgt spid="3246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46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 nodeType="clickPar">
                      <p:stCondLst>
                        <p:cond delay="indefinite"/>
                      </p:stCondLst>
                      <p:childTnLst>
                        <p:par>
                          <p:cTn id="9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7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9" dur="500"/>
                                        <p:tgtEl>
                                          <p:spTgt spid="3247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 nodeType="clickPar">
                      <p:stCondLst>
                        <p:cond delay="indefinite"/>
                      </p:stCondLst>
                      <p:childTnLst>
                        <p:par>
                          <p:cTn id="10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9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4" dur="500"/>
                                        <p:tgtEl>
                                          <p:spTgt spid="3249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 nodeType="clickPar">
                      <p:stCondLst>
                        <p:cond delay="indefinite"/>
                      </p:stCondLst>
                      <p:childTnLst>
                        <p:par>
                          <p:cTn id="10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0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9" dur="500"/>
                                        <p:tgtEl>
                                          <p:spTgt spid="3250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 nodeType="clickPar">
                      <p:stCondLst>
                        <p:cond delay="indefinite"/>
                      </p:stCondLst>
                      <p:childTnLst>
                        <p:par>
                          <p:cTn id="1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4" dur="500"/>
                                        <p:tgtEl>
                                          <p:spTgt spid="325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 nodeType="clickPar">
                      <p:stCondLst>
                        <p:cond delay="indefinite"/>
                      </p:stCondLst>
                      <p:childTnLst>
                        <p:par>
                          <p:cTn id="1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9" dur="500"/>
                                        <p:tgtEl>
                                          <p:spTgt spid="325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 nodeType="clickPar">
                      <p:stCondLst>
                        <p:cond delay="indefinite"/>
                      </p:stCondLst>
                      <p:childTnLst>
                        <p:par>
                          <p:cTn id="1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4" dur="500"/>
                                        <p:tgtEl>
                                          <p:spTgt spid="325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5385" grpId="0" animBg="1"/>
      <p:bldP spid="324608" grpId="0" animBg="1"/>
      <p:bldP spid="324612" grpId="0" animBg="1"/>
      <p:bldP spid="324616" grpId="0" animBg="1"/>
      <p:bldP spid="325410" grpId="0" animBg="1"/>
      <p:bldP spid="325410" grpId="1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5168" name="Group 736"/>
          <p:cNvGrpSpPr>
            <a:grpSpLocks/>
          </p:cNvGrpSpPr>
          <p:nvPr/>
        </p:nvGrpSpPr>
        <p:grpSpPr bwMode="auto">
          <a:xfrm>
            <a:off x="1058863" y="3192463"/>
            <a:ext cx="2803525" cy="2803525"/>
            <a:chOff x="667" y="2011"/>
            <a:chExt cx="1766" cy="1766"/>
          </a:xfrm>
        </p:grpSpPr>
        <p:sp>
          <p:nvSpPr>
            <p:cNvPr id="274973" name="Line 541"/>
            <p:cNvSpPr>
              <a:spLocks noChangeShapeType="1"/>
            </p:cNvSpPr>
            <p:nvPr/>
          </p:nvSpPr>
          <p:spPr bwMode="auto">
            <a:xfrm>
              <a:off x="667" y="2011"/>
              <a:ext cx="0" cy="176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4974" name="Line 542"/>
            <p:cNvSpPr>
              <a:spLocks noChangeShapeType="1"/>
            </p:cNvSpPr>
            <p:nvPr/>
          </p:nvSpPr>
          <p:spPr bwMode="auto">
            <a:xfrm>
              <a:off x="667" y="3777"/>
              <a:ext cx="176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4975" name="Line 543"/>
            <p:cNvSpPr>
              <a:spLocks noChangeShapeType="1"/>
            </p:cNvSpPr>
            <p:nvPr/>
          </p:nvSpPr>
          <p:spPr bwMode="auto">
            <a:xfrm flipV="1">
              <a:off x="2433" y="2011"/>
              <a:ext cx="0" cy="176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4976" name="Line 544"/>
            <p:cNvSpPr>
              <a:spLocks noChangeShapeType="1"/>
            </p:cNvSpPr>
            <p:nvPr/>
          </p:nvSpPr>
          <p:spPr bwMode="auto">
            <a:xfrm>
              <a:off x="667" y="2011"/>
              <a:ext cx="176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4996" name="Line 564"/>
            <p:cNvSpPr>
              <a:spLocks noChangeShapeType="1"/>
            </p:cNvSpPr>
            <p:nvPr/>
          </p:nvSpPr>
          <p:spPr bwMode="auto">
            <a:xfrm flipV="1">
              <a:off x="667" y="2011"/>
              <a:ext cx="140" cy="1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4997" name="Line 565"/>
            <p:cNvSpPr>
              <a:spLocks noChangeShapeType="1"/>
            </p:cNvSpPr>
            <p:nvPr/>
          </p:nvSpPr>
          <p:spPr bwMode="auto">
            <a:xfrm flipV="1">
              <a:off x="667" y="2011"/>
              <a:ext cx="339" cy="3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4998" name="Line 566"/>
            <p:cNvSpPr>
              <a:spLocks noChangeShapeType="1"/>
            </p:cNvSpPr>
            <p:nvPr/>
          </p:nvSpPr>
          <p:spPr bwMode="auto">
            <a:xfrm flipV="1">
              <a:off x="667" y="2011"/>
              <a:ext cx="534" cy="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4999" name="Line 567"/>
            <p:cNvSpPr>
              <a:spLocks noChangeShapeType="1"/>
            </p:cNvSpPr>
            <p:nvPr/>
          </p:nvSpPr>
          <p:spPr bwMode="auto">
            <a:xfrm flipV="1">
              <a:off x="667" y="2011"/>
              <a:ext cx="733" cy="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00" name="Line 568"/>
            <p:cNvSpPr>
              <a:spLocks noChangeShapeType="1"/>
            </p:cNvSpPr>
            <p:nvPr/>
          </p:nvSpPr>
          <p:spPr bwMode="auto">
            <a:xfrm flipV="1">
              <a:off x="667" y="2011"/>
              <a:ext cx="933" cy="9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01" name="Line 569"/>
            <p:cNvSpPr>
              <a:spLocks noChangeShapeType="1"/>
            </p:cNvSpPr>
            <p:nvPr/>
          </p:nvSpPr>
          <p:spPr bwMode="auto">
            <a:xfrm flipV="1">
              <a:off x="667" y="2011"/>
              <a:ext cx="1132" cy="11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02" name="Line 570"/>
            <p:cNvSpPr>
              <a:spLocks noChangeShapeType="1"/>
            </p:cNvSpPr>
            <p:nvPr/>
          </p:nvSpPr>
          <p:spPr bwMode="auto">
            <a:xfrm flipV="1">
              <a:off x="667" y="2011"/>
              <a:ext cx="1327" cy="13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03" name="Line 571"/>
            <p:cNvSpPr>
              <a:spLocks noChangeShapeType="1"/>
            </p:cNvSpPr>
            <p:nvPr/>
          </p:nvSpPr>
          <p:spPr bwMode="auto">
            <a:xfrm flipV="1">
              <a:off x="667" y="2011"/>
              <a:ext cx="1527" cy="15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04" name="Line 572"/>
            <p:cNvSpPr>
              <a:spLocks noChangeShapeType="1"/>
            </p:cNvSpPr>
            <p:nvPr/>
          </p:nvSpPr>
          <p:spPr bwMode="auto">
            <a:xfrm flipV="1">
              <a:off x="667" y="2011"/>
              <a:ext cx="1726" cy="17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05" name="Line 573"/>
            <p:cNvSpPr>
              <a:spLocks noChangeShapeType="1"/>
            </p:cNvSpPr>
            <p:nvPr/>
          </p:nvSpPr>
          <p:spPr bwMode="auto">
            <a:xfrm flipV="1">
              <a:off x="822" y="2170"/>
              <a:ext cx="1611" cy="16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06" name="Line 574"/>
            <p:cNvSpPr>
              <a:spLocks noChangeShapeType="1"/>
            </p:cNvSpPr>
            <p:nvPr/>
          </p:nvSpPr>
          <p:spPr bwMode="auto">
            <a:xfrm flipV="1">
              <a:off x="1022" y="2369"/>
              <a:ext cx="1411" cy="14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07" name="Line 575"/>
            <p:cNvSpPr>
              <a:spLocks noChangeShapeType="1"/>
            </p:cNvSpPr>
            <p:nvPr/>
          </p:nvSpPr>
          <p:spPr bwMode="auto">
            <a:xfrm flipV="1">
              <a:off x="1221" y="2569"/>
              <a:ext cx="1212" cy="12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08" name="Line 576"/>
            <p:cNvSpPr>
              <a:spLocks noChangeShapeType="1"/>
            </p:cNvSpPr>
            <p:nvPr/>
          </p:nvSpPr>
          <p:spPr bwMode="auto">
            <a:xfrm flipV="1">
              <a:off x="1420" y="2764"/>
              <a:ext cx="1013" cy="10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09" name="Line 577"/>
            <p:cNvSpPr>
              <a:spLocks noChangeShapeType="1"/>
            </p:cNvSpPr>
            <p:nvPr/>
          </p:nvSpPr>
          <p:spPr bwMode="auto">
            <a:xfrm flipV="1">
              <a:off x="1616" y="2963"/>
              <a:ext cx="817" cy="8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10" name="Line 578"/>
            <p:cNvSpPr>
              <a:spLocks noChangeShapeType="1"/>
            </p:cNvSpPr>
            <p:nvPr/>
          </p:nvSpPr>
          <p:spPr bwMode="auto">
            <a:xfrm flipV="1">
              <a:off x="1815" y="3163"/>
              <a:ext cx="618" cy="6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11" name="Line 579"/>
            <p:cNvSpPr>
              <a:spLocks noChangeShapeType="1"/>
            </p:cNvSpPr>
            <p:nvPr/>
          </p:nvSpPr>
          <p:spPr bwMode="auto">
            <a:xfrm flipV="1">
              <a:off x="2014" y="3358"/>
              <a:ext cx="419" cy="4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12" name="Line 580"/>
            <p:cNvSpPr>
              <a:spLocks noChangeShapeType="1"/>
            </p:cNvSpPr>
            <p:nvPr/>
          </p:nvSpPr>
          <p:spPr bwMode="auto">
            <a:xfrm flipV="1">
              <a:off x="2209" y="3557"/>
              <a:ext cx="224" cy="2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13" name="Line 581"/>
            <p:cNvSpPr>
              <a:spLocks noChangeShapeType="1"/>
            </p:cNvSpPr>
            <p:nvPr/>
          </p:nvSpPr>
          <p:spPr bwMode="auto">
            <a:xfrm flipV="1">
              <a:off x="2409" y="3757"/>
              <a:ext cx="24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75169" name="Group 737"/>
          <p:cNvGrpSpPr>
            <a:grpSpLocks/>
          </p:cNvGrpSpPr>
          <p:nvPr/>
        </p:nvGrpSpPr>
        <p:grpSpPr bwMode="auto">
          <a:xfrm>
            <a:off x="5202238" y="3078163"/>
            <a:ext cx="2803525" cy="3011487"/>
            <a:chOff x="3106" y="1939"/>
            <a:chExt cx="1766" cy="1897"/>
          </a:xfrm>
        </p:grpSpPr>
        <p:sp>
          <p:nvSpPr>
            <p:cNvPr id="275014" name="Line 582"/>
            <p:cNvSpPr>
              <a:spLocks noChangeShapeType="1"/>
            </p:cNvSpPr>
            <p:nvPr/>
          </p:nvSpPr>
          <p:spPr bwMode="auto">
            <a:xfrm>
              <a:off x="3991" y="1939"/>
              <a:ext cx="0" cy="1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15" name="Line 583"/>
            <p:cNvSpPr>
              <a:spLocks noChangeShapeType="1"/>
            </p:cNvSpPr>
            <p:nvPr/>
          </p:nvSpPr>
          <p:spPr bwMode="auto">
            <a:xfrm>
              <a:off x="3991" y="2158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16" name="Line 584"/>
            <p:cNvSpPr>
              <a:spLocks noChangeShapeType="1"/>
            </p:cNvSpPr>
            <p:nvPr/>
          </p:nvSpPr>
          <p:spPr bwMode="auto">
            <a:xfrm>
              <a:off x="3991" y="2218"/>
              <a:ext cx="0" cy="2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17" name="Line 585"/>
            <p:cNvSpPr>
              <a:spLocks noChangeShapeType="1"/>
            </p:cNvSpPr>
            <p:nvPr/>
          </p:nvSpPr>
          <p:spPr bwMode="auto">
            <a:xfrm>
              <a:off x="3991" y="2517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18" name="Line 586"/>
            <p:cNvSpPr>
              <a:spLocks noChangeShapeType="1"/>
            </p:cNvSpPr>
            <p:nvPr/>
          </p:nvSpPr>
          <p:spPr bwMode="auto">
            <a:xfrm>
              <a:off x="3991" y="2577"/>
              <a:ext cx="0" cy="2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19" name="Line 587"/>
            <p:cNvSpPr>
              <a:spLocks noChangeShapeType="1"/>
            </p:cNvSpPr>
            <p:nvPr/>
          </p:nvSpPr>
          <p:spPr bwMode="auto">
            <a:xfrm>
              <a:off x="3991" y="2876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20" name="Line 588"/>
            <p:cNvSpPr>
              <a:spLocks noChangeShapeType="1"/>
            </p:cNvSpPr>
            <p:nvPr/>
          </p:nvSpPr>
          <p:spPr bwMode="auto">
            <a:xfrm>
              <a:off x="3991" y="2936"/>
              <a:ext cx="0" cy="2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21" name="Line 589"/>
            <p:cNvSpPr>
              <a:spLocks noChangeShapeType="1"/>
            </p:cNvSpPr>
            <p:nvPr/>
          </p:nvSpPr>
          <p:spPr bwMode="auto">
            <a:xfrm>
              <a:off x="3991" y="3230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22" name="Line 590"/>
            <p:cNvSpPr>
              <a:spLocks noChangeShapeType="1"/>
            </p:cNvSpPr>
            <p:nvPr/>
          </p:nvSpPr>
          <p:spPr bwMode="auto">
            <a:xfrm>
              <a:off x="3991" y="3290"/>
              <a:ext cx="0" cy="2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23" name="Line 591"/>
            <p:cNvSpPr>
              <a:spLocks noChangeShapeType="1"/>
            </p:cNvSpPr>
            <p:nvPr/>
          </p:nvSpPr>
          <p:spPr bwMode="auto">
            <a:xfrm>
              <a:off x="3991" y="3589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24" name="Line 592"/>
            <p:cNvSpPr>
              <a:spLocks noChangeShapeType="1"/>
            </p:cNvSpPr>
            <p:nvPr/>
          </p:nvSpPr>
          <p:spPr bwMode="auto">
            <a:xfrm>
              <a:off x="3991" y="3649"/>
              <a:ext cx="0" cy="1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25" name="Line 593"/>
            <p:cNvSpPr>
              <a:spLocks noChangeShapeType="1"/>
            </p:cNvSpPr>
            <p:nvPr/>
          </p:nvSpPr>
          <p:spPr bwMode="auto">
            <a:xfrm>
              <a:off x="3106" y="2011"/>
              <a:ext cx="0" cy="176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26" name="Line 594"/>
            <p:cNvSpPr>
              <a:spLocks noChangeShapeType="1"/>
            </p:cNvSpPr>
            <p:nvPr/>
          </p:nvSpPr>
          <p:spPr bwMode="auto">
            <a:xfrm>
              <a:off x="3106" y="3777"/>
              <a:ext cx="176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27" name="Line 595"/>
            <p:cNvSpPr>
              <a:spLocks noChangeShapeType="1"/>
            </p:cNvSpPr>
            <p:nvPr/>
          </p:nvSpPr>
          <p:spPr bwMode="auto">
            <a:xfrm flipV="1">
              <a:off x="4872" y="2011"/>
              <a:ext cx="0" cy="176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28" name="Line 596"/>
            <p:cNvSpPr>
              <a:spLocks noChangeShapeType="1"/>
            </p:cNvSpPr>
            <p:nvPr/>
          </p:nvSpPr>
          <p:spPr bwMode="auto">
            <a:xfrm>
              <a:off x="3106" y="2011"/>
              <a:ext cx="176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30" name="Line 598"/>
            <p:cNvSpPr>
              <a:spLocks noChangeShapeType="1"/>
            </p:cNvSpPr>
            <p:nvPr/>
          </p:nvSpPr>
          <p:spPr bwMode="auto">
            <a:xfrm>
              <a:off x="3680" y="3426"/>
              <a:ext cx="61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33" name="Line 601"/>
            <p:cNvSpPr>
              <a:spLocks noChangeShapeType="1"/>
            </p:cNvSpPr>
            <p:nvPr/>
          </p:nvSpPr>
          <p:spPr bwMode="auto">
            <a:xfrm>
              <a:off x="3680" y="2011"/>
              <a:ext cx="0" cy="14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34" name="Line 602"/>
            <p:cNvSpPr>
              <a:spLocks noChangeShapeType="1"/>
            </p:cNvSpPr>
            <p:nvPr/>
          </p:nvSpPr>
          <p:spPr bwMode="auto">
            <a:xfrm>
              <a:off x="4298" y="2011"/>
              <a:ext cx="0" cy="14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35" name="Line 603"/>
            <p:cNvSpPr>
              <a:spLocks noChangeShapeType="1"/>
            </p:cNvSpPr>
            <p:nvPr/>
          </p:nvSpPr>
          <p:spPr bwMode="auto">
            <a:xfrm>
              <a:off x="3680" y="3426"/>
              <a:ext cx="311" cy="17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36" name="Line 604"/>
            <p:cNvSpPr>
              <a:spLocks noChangeShapeType="1"/>
            </p:cNvSpPr>
            <p:nvPr/>
          </p:nvSpPr>
          <p:spPr bwMode="auto">
            <a:xfrm flipV="1">
              <a:off x="3991" y="3426"/>
              <a:ext cx="307" cy="17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37" name="Line 605"/>
            <p:cNvSpPr>
              <a:spLocks noChangeShapeType="1"/>
            </p:cNvSpPr>
            <p:nvPr/>
          </p:nvSpPr>
          <p:spPr bwMode="auto">
            <a:xfrm flipV="1">
              <a:off x="3106" y="2011"/>
              <a:ext cx="84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38" name="Line 606"/>
            <p:cNvSpPr>
              <a:spLocks noChangeShapeType="1"/>
            </p:cNvSpPr>
            <p:nvPr/>
          </p:nvSpPr>
          <p:spPr bwMode="auto">
            <a:xfrm flipV="1">
              <a:off x="3106" y="2011"/>
              <a:ext cx="283" cy="2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39" name="Line 607"/>
            <p:cNvSpPr>
              <a:spLocks noChangeShapeType="1"/>
            </p:cNvSpPr>
            <p:nvPr/>
          </p:nvSpPr>
          <p:spPr bwMode="auto">
            <a:xfrm flipV="1">
              <a:off x="3106" y="2011"/>
              <a:ext cx="483" cy="4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40" name="Freeform 608"/>
            <p:cNvSpPr>
              <a:spLocks/>
            </p:cNvSpPr>
            <p:nvPr/>
          </p:nvSpPr>
          <p:spPr bwMode="auto">
            <a:xfrm>
              <a:off x="3106" y="2118"/>
              <a:ext cx="574" cy="574"/>
            </a:xfrm>
            <a:custGeom>
              <a:avLst/>
              <a:gdLst>
                <a:gd name="T0" fmla="*/ 0 w 1007"/>
                <a:gd name="T1" fmla="*/ 1008 h 1008"/>
                <a:gd name="T2" fmla="*/ 930 w 1007"/>
                <a:gd name="T3" fmla="*/ 78 h 1008"/>
                <a:gd name="T4" fmla="*/ 1007 w 1007"/>
                <a:gd name="T5" fmla="*/ 0 h 10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07" h="1008">
                  <a:moveTo>
                    <a:pt x="0" y="1008"/>
                  </a:moveTo>
                  <a:lnTo>
                    <a:pt x="930" y="78"/>
                  </a:lnTo>
                  <a:lnTo>
                    <a:pt x="100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41" name="Freeform 609"/>
            <p:cNvSpPr>
              <a:spLocks/>
            </p:cNvSpPr>
            <p:nvPr/>
          </p:nvSpPr>
          <p:spPr bwMode="auto">
            <a:xfrm>
              <a:off x="3106" y="2314"/>
              <a:ext cx="574" cy="574"/>
            </a:xfrm>
            <a:custGeom>
              <a:avLst/>
              <a:gdLst>
                <a:gd name="T0" fmla="*/ 0 w 1007"/>
                <a:gd name="T1" fmla="*/ 1008 h 1008"/>
                <a:gd name="T2" fmla="*/ 930 w 1007"/>
                <a:gd name="T3" fmla="*/ 77 h 1008"/>
                <a:gd name="T4" fmla="*/ 1007 w 1007"/>
                <a:gd name="T5" fmla="*/ 0 h 10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07" h="1008">
                  <a:moveTo>
                    <a:pt x="0" y="1008"/>
                  </a:moveTo>
                  <a:lnTo>
                    <a:pt x="930" y="77"/>
                  </a:lnTo>
                  <a:lnTo>
                    <a:pt x="100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42" name="Freeform 610"/>
            <p:cNvSpPr>
              <a:spLocks/>
            </p:cNvSpPr>
            <p:nvPr/>
          </p:nvSpPr>
          <p:spPr bwMode="auto">
            <a:xfrm>
              <a:off x="3106" y="2513"/>
              <a:ext cx="574" cy="574"/>
            </a:xfrm>
            <a:custGeom>
              <a:avLst/>
              <a:gdLst>
                <a:gd name="T0" fmla="*/ 0 w 1007"/>
                <a:gd name="T1" fmla="*/ 1008 h 1008"/>
                <a:gd name="T2" fmla="*/ 930 w 1007"/>
                <a:gd name="T3" fmla="*/ 77 h 1008"/>
                <a:gd name="T4" fmla="*/ 1007 w 1007"/>
                <a:gd name="T5" fmla="*/ 0 h 10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07" h="1008">
                  <a:moveTo>
                    <a:pt x="0" y="1008"/>
                  </a:moveTo>
                  <a:lnTo>
                    <a:pt x="930" y="77"/>
                  </a:lnTo>
                  <a:lnTo>
                    <a:pt x="100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43" name="Line 611"/>
            <p:cNvSpPr>
              <a:spLocks noChangeShapeType="1"/>
            </p:cNvSpPr>
            <p:nvPr/>
          </p:nvSpPr>
          <p:spPr bwMode="auto">
            <a:xfrm flipV="1">
              <a:off x="3106" y="2756"/>
              <a:ext cx="530" cy="5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44" name="Line 612"/>
            <p:cNvSpPr>
              <a:spLocks noChangeShapeType="1"/>
            </p:cNvSpPr>
            <p:nvPr/>
          </p:nvSpPr>
          <p:spPr bwMode="auto">
            <a:xfrm flipV="1">
              <a:off x="4342" y="2011"/>
              <a:ext cx="40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45" name="Line 613"/>
            <p:cNvSpPr>
              <a:spLocks noChangeShapeType="1"/>
            </p:cNvSpPr>
            <p:nvPr/>
          </p:nvSpPr>
          <p:spPr bwMode="auto">
            <a:xfrm flipV="1">
              <a:off x="3636" y="2712"/>
              <a:ext cx="44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46" name="Line 614"/>
            <p:cNvSpPr>
              <a:spLocks noChangeShapeType="1"/>
            </p:cNvSpPr>
            <p:nvPr/>
          </p:nvSpPr>
          <p:spPr bwMode="auto">
            <a:xfrm flipV="1">
              <a:off x="4298" y="2051"/>
              <a:ext cx="44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47" name="Line 615"/>
            <p:cNvSpPr>
              <a:spLocks noChangeShapeType="1"/>
            </p:cNvSpPr>
            <p:nvPr/>
          </p:nvSpPr>
          <p:spPr bwMode="auto">
            <a:xfrm flipV="1">
              <a:off x="3106" y="2955"/>
              <a:ext cx="530" cy="5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48" name="Line 616"/>
            <p:cNvSpPr>
              <a:spLocks noChangeShapeType="1"/>
            </p:cNvSpPr>
            <p:nvPr/>
          </p:nvSpPr>
          <p:spPr bwMode="auto">
            <a:xfrm flipV="1">
              <a:off x="4342" y="2011"/>
              <a:ext cx="235" cy="2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49" name="Line 617"/>
            <p:cNvSpPr>
              <a:spLocks noChangeShapeType="1"/>
            </p:cNvSpPr>
            <p:nvPr/>
          </p:nvSpPr>
          <p:spPr bwMode="auto">
            <a:xfrm flipV="1">
              <a:off x="3636" y="2912"/>
              <a:ext cx="44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50" name="Line 618"/>
            <p:cNvSpPr>
              <a:spLocks noChangeShapeType="1"/>
            </p:cNvSpPr>
            <p:nvPr/>
          </p:nvSpPr>
          <p:spPr bwMode="auto">
            <a:xfrm flipV="1">
              <a:off x="4298" y="2246"/>
              <a:ext cx="44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51" name="Line 619"/>
            <p:cNvSpPr>
              <a:spLocks noChangeShapeType="1"/>
            </p:cNvSpPr>
            <p:nvPr/>
          </p:nvSpPr>
          <p:spPr bwMode="auto">
            <a:xfrm flipV="1">
              <a:off x="3106" y="3107"/>
              <a:ext cx="574" cy="5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52" name="Line 620"/>
            <p:cNvSpPr>
              <a:spLocks noChangeShapeType="1"/>
            </p:cNvSpPr>
            <p:nvPr/>
          </p:nvSpPr>
          <p:spPr bwMode="auto">
            <a:xfrm flipV="1">
              <a:off x="4342" y="2011"/>
              <a:ext cx="434" cy="4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53" name="Line 621"/>
            <p:cNvSpPr>
              <a:spLocks noChangeShapeType="1"/>
            </p:cNvSpPr>
            <p:nvPr/>
          </p:nvSpPr>
          <p:spPr bwMode="auto">
            <a:xfrm flipV="1">
              <a:off x="4298" y="2445"/>
              <a:ext cx="44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54" name="Line 622"/>
            <p:cNvSpPr>
              <a:spLocks noChangeShapeType="1"/>
            </p:cNvSpPr>
            <p:nvPr/>
          </p:nvSpPr>
          <p:spPr bwMode="auto">
            <a:xfrm flipV="1">
              <a:off x="3210" y="3306"/>
              <a:ext cx="470" cy="4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55" name="Line 623"/>
            <p:cNvSpPr>
              <a:spLocks noChangeShapeType="1"/>
            </p:cNvSpPr>
            <p:nvPr/>
          </p:nvSpPr>
          <p:spPr bwMode="auto">
            <a:xfrm flipV="1">
              <a:off x="4342" y="2114"/>
              <a:ext cx="530" cy="5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56" name="Line 624"/>
            <p:cNvSpPr>
              <a:spLocks noChangeShapeType="1"/>
            </p:cNvSpPr>
            <p:nvPr/>
          </p:nvSpPr>
          <p:spPr bwMode="auto">
            <a:xfrm flipV="1">
              <a:off x="4298" y="2645"/>
              <a:ext cx="44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57" name="Line 625"/>
            <p:cNvSpPr>
              <a:spLocks noChangeShapeType="1"/>
            </p:cNvSpPr>
            <p:nvPr/>
          </p:nvSpPr>
          <p:spPr bwMode="auto">
            <a:xfrm flipV="1">
              <a:off x="3409" y="3454"/>
              <a:ext cx="323" cy="3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58" name="Line 626"/>
            <p:cNvSpPr>
              <a:spLocks noChangeShapeType="1"/>
            </p:cNvSpPr>
            <p:nvPr/>
          </p:nvSpPr>
          <p:spPr bwMode="auto">
            <a:xfrm flipV="1">
              <a:off x="4342" y="2314"/>
              <a:ext cx="530" cy="5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59" name="Line 627"/>
            <p:cNvSpPr>
              <a:spLocks noChangeShapeType="1"/>
            </p:cNvSpPr>
            <p:nvPr/>
          </p:nvSpPr>
          <p:spPr bwMode="auto">
            <a:xfrm flipV="1">
              <a:off x="4298" y="2844"/>
              <a:ext cx="44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60" name="Line 628"/>
            <p:cNvSpPr>
              <a:spLocks noChangeShapeType="1"/>
            </p:cNvSpPr>
            <p:nvPr/>
          </p:nvSpPr>
          <p:spPr bwMode="auto">
            <a:xfrm flipV="1">
              <a:off x="3608" y="3525"/>
              <a:ext cx="252" cy="2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61" name="Line 629"/>
            <p:cNvSpPr>
              <a:spLocks noChangeShapeType="1"/>
            </p:cNvSpPr>
            <p:nvPr/>
          </p:nvSpPr>
          <p:spPr bwMode="auto">
            <a:xfrm flipV="1">
              <a:off x="4342" y="2509"/>
              <a:ext cx="530" cy="5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62" name="Freeform 630"/>
            <p:cNvSpPr>
              <a:spLocks/>
            </p:cNvSpPr>
            <p:nvPr/>
          </p:nvSpPr>
          <p:spPr bwMode="auto">
            <a:xfrm>
              <a:off x="4298" y="3039"/>
              <a:ext cx="44" cy="44"/>
            </a:xfrm>
            <a:custGeom>
              <a:avLst/>
              <a:gdLst>
                <a:gd name="T0" fmla="*/ 0 w 78"/>
                <a:gd name="T1" fmla="*/ 77 h 77"/>
                <a:gd name="T2" fmla="*/ 24 w 78"/>
                <a:gd name="T3" fmla="*/ 53 h 77"/>
                <a:gd name="T4" fmla="*/ 78 w 78"/>
                <a:gd name="T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8" h="77">
                  <a:moveTo>
                    <a:pt x="0" y="77"/>
                  </a:moveTo>
                  <a:lnTo>
                    <a:pt x="24" y="53"/>
                  </a:lnTo>
                  <a:lnTo>
                    <a:pt x="7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63" name="Line 631"/>
            <p:cNvSpPr>
              <a:spLocks noChangeShapeType="1"/>
            </p:cNvSpPr>
            <p:nvPr/>
          </p:nvSpPr>
          <p:spPr bwMode="auto">
            <a:xfrm flipV="1">
              <a:off x="3804" y="3597"/>
              <a:ext cx="179" cy="1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64" name="Line 632"/>
            <p:cNvSpPr>
              <a:spLocks noChangeShapeType="1"/>
            </p:cNvSpPr>
            <p:nvPr/>
          </p:nvSpPr>
          <p:spPr bwMode="auto">
            <a:xfrm flipV="1">
              <a:off x="4298" y="2708"/>
              <a:ext cx="574" cy="5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65" name="Line 633"/>
            <p:cNvSpPr>
              <a:spLocks noChangeShapeType="1"/>
            </p:cNvSpPr>
            <p:nvPr/>
          </p:nvSpPr>
          <p:spPr bwMode="auto">
            <a:xfrm flipV="1">
              <a:off x="4003" y="2908"/>
              <a:ext cx="869" cy="8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66" name="Line 634"/>
            <p:cNvSpPr>
              <a:spLocks noChangeShapeType="1"/>
            </p:cNvSpPr>
            <p:nvPr/>
          </p:nvSpPr>
          <p:spPr bwMode="auto">
            <a:xfrm flipV="1">
              <a:off x="4202" y="3107"/>
              <a:ext cx="670" cy="6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67" name="Line 635"/>
            <p:cNvSpPr>
              <a:spLocks noChangeShapeType="1"/>
            </p:cNvSpPr>
            <p:nvPr/>
          </p:nvSpPr>
          <p:spPr bwMode="auto">
            <a:xfrm flipV="1">
              <a:off x="4398" y="3302"/>
              <a:ext cx="474" cy="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68" name="Line 636"/>
            <p:cNvSpPr>
              <a:spLocks noChangeShapeType="1"/>
            </p:cNvSpPr>
            <p:nvPr/>
          </p:nvSpPr>
          <p:spPr bwMode="auto">
            <a:xfrm flipV="1">
              <a:off x="4597" y="3502"/>
              <a:ext cx="275" cy="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069" name="Line 637"/>
            <p:cNvSpPr>
              <a:spLocks noChangeShapeType="1"/>
            </p:cNvSpPr>
            <p:nvPr/>
          </p:nvSpPr>
          <p:spPr bwMode="auto">
            <a:xfrm flipV="1">
              <a:off x="4796" y="3701"/>
              <a:ext cx="76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275170" name="Text Box 738"/>
          <p:cNvSpPr txBox="1">
            <a:spLocks noChangeArrowheads="1"/>
          </p:cNvSpPr>
          <p:nvPr/>
        </p:nvSpPr>
        <p:spPr bwMode="auto">
          <a:xfrm>
            <a:off x="104775" y="74613"/>
            <a:ext cx="61849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不穿通螺纹孔的画法</a:t>
            </a:r>
            <a:r>
              <a:rPr kumimoji="1" lang="en-US" altLang="zh-CN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:</a:t>
            </a:r>
          </a:p>
        </p:txBody>
      </p:sp>
      <p:sp>
        <p:nvSpPr>
          <p:cNvPr id="275171" name="Text Box 739"/>
          <p:cNvSpPr txBox="1">
            <a:spLocks noChangeArrowheads="1"/>
          </p:cNvSpPr>
          <p:nvPr/>
        </p:nvSpPr>
        <p:spPr bwMode="auto">
          <a:xfrm>
            <a:off x="115888" y="1900238"/>
            <a:ext cx="793750" cy="11509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vert="eaVert" anchor="ctr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000" b="1">
                <a:solidFill>
                  <a:srgbClr val="FF0000"/>
                </a:solidFill>
                <a:ea typeface="黑体" pitchFamily="2" charset="-122"/>
              </a:rPr>
              <a:t>钻孔</a:t>
            </a:r>
          </a:p>
        </p:txBody>
      </p:sp>
      <p:grpSp>
        <p:nvGrpSpPr>
          <p:cNvPr id="275172" name="Group 740"/>
          <p:cNvGrpSpPr>
            <a:grpSpLocks/>
          </p:cNvGrpSpPr>
          <p:nvPr/>
        </p:nvGrpSpPr>
        <p:grpSpPr bwMode="auto">
          <a:xfrm>
            <a:off x="2457450" y="3078163"/>
            <a:ext cx="0" cy="3011487"/>
            <a:chOff x="1548" y="1939"/>
            <a:chExt cx="0" cy="1897"/>
          </a:xfrm>
        </p:grpSpPr>
        <p:sp>
          <p:nvSpPr>
            <p:cNvPr id="275173" name="Line 741"/>
            <p:cNvSpPr>
              <a:spLocks noChangeShapeType="1"/>
            </p:cNvSpPr>
            <p:nvPr/>
          </p:nvSpPr>
          <p:spPr bwMode="auto">
            <a:xfrm>
              <a:off x="1548" y="1939"/>
              <a:ext cx="0" cy="1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174" name="Line 742"/>
            <p:cNvSpPr>
              <a:spLocks noChangeShapeType="1"/>
            </p:cNvSpPr>
            <p:nvPr/>
          </p:nvSpPr>
          <p:spPr bwMode="auto">
            <a:xfrm>
              <a:off x="1548" y="2158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175" name="Line 743"/>
            <p:cNvSpPr>
              <a:spLocks noChangeShapeType="1"/>
            </p:cNvSpPr>
            <p:nvPr/>
          </p:nvSpPr>
          <p:spPr bwMode="auto">
            <a:xfrm>
              <a:off x="1548" y="2218"/>
              <a:ext cx="0" cy="2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176" name="Line 744"/>
            <p:cNvSpPr>
              <a:spLocks noChangeShapeType="1"/>
            </p:cNvSpPr>
            <p:nvPr/>
          </p:nvSpPr>
          <p:spPr bwMode="auto">
            <a:xfrm>
              <a:off x="1548" y="2517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177" name="Line 745"/>
            <p:cNvSpPr>
              <a:spLocks noChangeShapeType="1"/>
            </p:cNvSpPr>
            <p:nvPr/>
          </p:nvSpPr>
          <p:spPr bwMode="auto">
            <a:xfrm>
              <a:off x="1548" y="2577"/>
              <a:ext cx="0" cy="2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178" name="Line 746"/>
            <p:cNvSpPr>
              <a:spLocks noChangeShapeType="1"/>
            </p:cNvSpPr>
            <p:nvPr/>
          </p:nvSpPr>
          <p:spPr bwMode="auto">
            <a:xfrm>
              <a:off x="1548" y="2876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179" name="Line 747"/>
            <p:cNvSpPr>
              <a:spLocks noChangeShapeType="1"/>
            </p:cNvSpPr>
            <p:nvPr/>
          </p:nvSpPr>
          <p:spPr bwMode="auto">
            <a:xfrm>
              <a:off x="1548" y="2936"/>
              <a:ext cx="0" cy="2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180" name="Line 748"/>
            <p:cNvSpPr>
              <a:spLocks noChangeShapeType="1"/>
            </p:cNvSpPr>
            <p:nvPr/>
          </p:nvSpPr>
          <p:spPr bwMode="auto">
            <a:xfrm>
              <a:off x="1548" y="3230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181" name="Line 749"/>
            <p:cNvSpPr>
              <a:spLocks noChangeShapeType="1"/>
            </p:cNvSpPr>
            <p:nvPr/>
          </p:nvSpPr>
          <p:spPr bwMode="auto">
            <a:xfrm>
              <a:off x="1548" y="3290"/>
              <a:ext cx="0" cy="2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182" name="Line 750"/>
            <p:cNvSpPr>
              <a:spLocks noChangeShapeType="1"/>
            </p:cNvSpPr>
            <p:nvPr/>
          </p:nvSpPr>
          <p:spPr bwMode="auto">
            <a:xfrm>
              <a:off x="1548" y="3589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183" name="Line 751"/>
            <p:cNvSpPr>
              <a:spLocks noChangeShapeType="1"/>
            </p:cNvSpPr>
            <p:nvPr/>
          </p:nvSpPr>
          <p:spPr bwMode="auto">
            <a:xfrm>
              <a:off x="1548" y="3649"/>
              <a:ext cx="0" cy="1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75231" name="Group 799"/>
          <p:cNvGrpSpPr>
            <a:grpSpLocks/>
          </p:cNvGrpSpPr>
          <p:nvPr/>
        </p:nvGrpSpPr>
        <p:grpSpPr bwMode="auto">
          <a:xfrm>
            <a:off x="4059238" y="1096963"/>
            <a:ext cx="998537" cy="4610100"/>
            <a:chOff x="1527" y="586"/>
            <a:chExt cx="596" cy="2751"/>
          </a:xfrm>
        </p:grpSpPr>
        <p:sp>
          <p:nvSpPr>
            <p:cNvPr id="275232" name="Freeform 800"/>
            <p:cNvSpPr>
              <a:spLocks/>
            </p:cNvSpPr>
            <p:nvPr/>
          </p:nvSpPr>
          <p:spPr bwMode="auto">
            <a:xfrm>
              <a:off x="1547" y="1597"/>
              <a:ext cx="552" cy="1596"/>
            </a:xfrm>
            <a:custGeom>
              <a:avLst/>
              <a:gdLst>
                <a:gd name="T0" fmla="*/ 470 w 552"/>
                <a:gd name="T1" fmla="*/ 0 h 1596"/>
                <a:gd name="T2" fmla="*/ 525 w 552"/>
                <a:gd name="T3" fmla="*/ 137 h 1596"/>
                <a:gd name="T4" fmla="*/ 547 w 552"/>
                <a:gd name="T5" fmla="*/ 291 h 1596"/>
                <a:gd name="T6" fmla="*/ 496 w 552"/>
                <a:gd name="T7" fmla="*/ 474 h 1596"/>
                <a:gd name="T8" fmla="*/ 387 w 552"/>
                <a:gd name="T9" fmla="*/ 638 h 1596"/>
                <a:gd name="T10" fmla="*/ 297 w 552"/>
                <a:gd name="T11" fmla="*/ 819 h 1596"/>
                <a:gd name="T12" fmla="*/ 230 w 552"/>
                <a:gd name="T13" fmla="*/ 972 h 1596"/>
                <a:gd name="T14" fmla="*/ 155 w 552"/>
                <a:gd name="T15" fmla="*/ 1166 h 1596"/>
                <a:gd name="T16" fmla="*/ 85 w 552"/>
                <a:gd name="T17" fmla="*/ 1338 h 1596"/>
                <a:gd name="T18" fmla="*/ 0 w 552"/>
                <a:gd name="T19" fmla="*/ 1596 h 15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2" h="1596">
                  <a:moveTo>
                    <a:pt x="470" y="0"/>
                  </a:moveTo>
                  <a:cubicBezTo>
                    <a:pt x="479" y="23"/>
                    <a:pt x="512" y="89"/>
                    <a:pt x="525" y="137"/>
                  </a:cubicBezTo>
                  <a:cubicBezTo>
                    <a:pt x="538" y="185"/>
                    <a:pt x="552" y="235"/>
                    <a:pt x="547" y="291"/>
                  </a:cubicBezTo>
                  <a:cubicBezTo>
                    <a:pt x="542" y="347"/>
                    <a:pt x="523" y="416"/>
                    <a:pt x="496" y="474"/>
                  </a:cubicBezTo>
                  <a:cubicBezTo>
                    <a:pt x="469" y="532"/>
                    <a:pt x="420" y="581"/>
                    <a:pt x="387" y="638"/>
                  </a:cubicBezTo>
                  <a:cubicBezTo>
                    <a:pt x="354" y="695"/>
                    <a:pt x="323" y="763"/>
                    <a:pt x="297" y="819"/>
                  </a:cubicBezTo>
                  <a:cubicBezTo>
                    <a:pt x="271" y="875"/>
                    <a:pt x="254" y="914"/>
                    <a:pt x="230" y="972"/>
                  </a:cubicBezTo>
                  <a:cubicBezTo>
                    <a:pt x="206" y="1030"/>
                    <a:pt x="179" y="1105"/>
                    <a:pt x="155" y="1166"/>
                  </a:cubicBezTo>
                  <a:cubicBezTo>
                    <a:pt x="131" y="1227"/>
                    <a:pt x="111" y="1266"/>
                    <a:pt x="85" y="1338"/>
                  </a:cubicBezTo>
                  <a:cubicBezTo>
                    <a:pt x="59" y="1410"/>
                    <a:pt x="18" y="1542"/>
                    <a:pt x="0" y="1596"/>
                  </a:cubicBezTo>
                </a:path>
              </a:pathLst>
            </a:custGeom>
            <a:noFill/>
            <a:ln w="12700" cap="flat" cmpd="sng">
              <a:solidFill>
                <a:srgbClr val="C0C0C0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233" name="Freeform 801"/>
            <p:cNvSpPr>
              <a:spLocks/>
            </p:cNvSpPr>
            <p:nvPr/>
          </p:nvSpPr>
          <p:spPr bwMode="auto">
            <a:xfrm>
              <a:off x="1604" y="592"/>
              <a:ext cx="413" cy="220"/>
            </a:xfrm>
            <a:custGeom>
              <a:avLst/>
              <a:gdLst>
                <a:gd name="T0" fmla="*/ 0 w 413"/>
                <a:gd name="T1" fmla="*/ 220 h 220"/>
                <a:gd name="T2" fmla="*/ 0 w 413"/>
                <a:gd name="T3" fmla="*/ 57 h 220"/>
                <a:gd name="T4" fmla="*/ 77 w 413"/>
                <a:gd name="T5" fmla="*/ 38 h 220"/>
                <a:gd name="T6" fmla="*/ 173 w 413"/>
                <a:gd name="T7" fmla="*/ 38 h 220"/>
                <a:gd name="T8" fmla="*/ 269 w 413"/>
                <a:gd name="T9" fmla="*/ 19 h 220"/>
                <a:gd name="T10" fmla="*/ 327 w 413"/>
                <a:gd name="T11" fmla="*/ 0 h 220"/>
                <a:gd name="T12" fmla="*/ 413 w 413"/>
                <a:gd name="T13" fmla="*/ 48 h 220"/>
                <a:gd name="T14" fmla="*/ 413 w 413"/>
                <a:gd name="T15" fmla="*/ 220 h 220"/>
                <a:gd name="T16" fmla="*/ 0 w 413"/>
                <a:gd name="T17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3" h="220">
                  <a:moveTo>
                    <a:pt x="0" y="220"/>
                  </a:moveTo>
                  <a:lnTo>
                    <a:pt x="0" y="57"/>
                  </a:lnTo>
                  <a:lnTo>
                    <a:pt x="77" y="38"/>
                  </a:lnTo>
                  <a:lnTo>
                    <a:pt x="173" y="38"/>
                  </a:lnTo>
                  <a:lnTo>
                    <a:pt x="269" y="19"/>
                  </a:lnTo>
                  <a:lnTo>
                    <a:pt x="327" y="0"/>
                  </a:lnTo>
                  <a:lnTo>
                    <a:pt x="413" y="48"/>
                  </a:lnTo>
                  <a:lnTo>
                    <a:pt x="413" y="220"/>
                  </a:lnTo>
                  <a:lnTo>
                    <a:pt x="0" y="220"/>
                  </a:lnTo>
                  <a:close/>
                </a:path>
              </a:pathLst>
            </a:custGeom>
            <a:gradFill rotWithShape="0">
              <a:gsLst>
                <a:gs pos="0">
                  <a:srgbClr val="DDDDDD">
                    <a:gamma/>
                    <a:shade val="46275"/>
                    <a:invGamma/>
                  </a:srgbClr>
                </a:gs>
                <a:gs pos="50000">
                  <a:srgbClr val="DDDDDD"/>
                </a:gs>
                <a:gs pos="100000">
                  <a:srgbClr val="DDDDDD">
                    <a:gamma/>
                    <a:shade val="46275"/>
                    <a:invGamma/>
                  </a:srgbClr>
                </a:gs>
              </a:gsLst>
              <a:lin ang="0" scaled="1"/>
            </a:gradFill>
            <a:ln w="12700" cap="flat" cmpd="sng">
              <a:solidFill>
                <a:srgbClr val="C0C0C0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234" name="Freeform 802"/>
            <p:cNvSpPr>
              <a:spLocks/>
            </p:cNvSpPr>
            <p:nvPr/>
          </p:nvSpPr>
          <p:spPr bwMode="auto">
            <a:xfrm>
              <a:off x="1556" y="3164"/>
              <a:ext cx="298" cy="173"/>
            </a:xfrm>
            <a:custGeom>
              <a:avLst/>
              <a:gdLst>
                <a:gd name="T0" fmla="*/ 0 w 298"/>
                <a:gd name="T1" fmla="*/ 10 h 173"/>
                <a:gd name="T2" fmla="*/ 298 w 298"/>
                <a:gd name="T3" fmla="*/ 0 h 173"/>
                <a:gd name="T4" fmla="*/ 250 w 298"/>
                <a:gd name="T5" fmla="*/ 173 h 173"/>
                <a:gd name="T6" fmla="*/ 0 w 298"/>
                <a:gd name="T7" fmla="*/ 1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8" h="173">
                  <a:moveTo>
                    <a:pt x="0" y="10"/>
                  </a:moveTo>
                  <a:lnTo>
                    <a:pt x="298" y="0"/>
                  </a:lnTo>
                  <a:lnTo>
                    <a:pt x="250" y="173"/>
                  </a:lnTo>
                  <a:lnTo>
                    <a:pt x="0" y="10"/>
                  </a:lnTo>
                  <a:close/>
                </a:path>
              </a:pathLst>
            </a:custGeom>
            <a:gradFill rotWithShape="0">
              <a:gsLst>
                <a:gs pos="0">
                  <a:srgbClr val="B2B2B2">
                    <a:gamma/>
                    <a:shade val="46275"/>
                    <a:invGamma/>
                  </a:srgbClr>
                </a:gs>
                <a:gs pos="100000">
                  <a:srgbClr val="B2B2B2"/>
                </a:gs>
              </a:gsLst>
              <a:lin ang="5400000" scaled="1"/>
            </a:gradFill>
            <a:ln w="12700" cap="flat" cmpd="sng">
              <a:solidFill>
                <a:srgbClr val="C0C0C0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235" name="Freeform 803"/>
            <p:cNvSpPr>
              <a:spLocks/>
            </p:cNvSpPr>
            <p:nvPr/>
          </p:nvSpPr>
          <p:spPr bwMode="auto">
            <a:xfrm>
              <a:off x="1835" y="2723"/>
              <a:ext cx="288" cy="605"/>
            </a:xfrm>
            <a:custGeom>
              <a:avLst/>
              <a:gdLst>
                <a:gd name="T0" fmla="*/ 201 w 288"/>
                <a:gd name="T1" fmla="*/ 0 h 605"/>
                <a:gd name="T2" fmla="*/ 249 w 288"/>
                <a:gd name="T3" fmla="*/ 125 h 605"/>
                <a:gd name="T4" fmla="*/ 259 w 288"/>
                <a:gd name="T5" fmla="*/ 230 h 605"/>
                <a:gd name="T6" fmla="*/ 278 w 288"/>
                <a:gd name="T7" fmla="*/ 355 h 605"/>
                <a:gd name="T8" fmla="*/ 288 w 288"/>
                <a:gd name="T9" fmla="*/ 461 h 605"/>
                <a:gd name="T10" fmla="*/ 0 w 288"/>
                <a:gd name="T11" fmla="*/ 605 h 605"/>
                <a:gd name="T12" fmla="*/ 9 w 288"/>
                <a:gd name="T13" fmla="*/ 518 h 605"/>
                <a:gd name="T14" fmla="*/ 38 w 288"/>
                <a:gd name="T15" fmla="*/ 345 h 605"/>
                <a:gd name="T16" fmla="*/ 76 w 288"/>
                <a:gd name="T17" fmla="*/ 230 h 605"/>
                <a:gd name="T18" fmla="*/ 134 w 288"/>
                <a:gd name="T19" fmla="*/ 115 h 605"/>
                <a:gd name="T20" fmla="*/ 201 w 288"/>
                <a:gd name="T21" fmla="*/ 0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8" h="605">
                  <a:moveTo>
                    <a:pt x="201" y="0"/>
                  </a:moveTo>
                  <a:lnTo>
                    <a:pt x="249" y="125"/>
                  </a:lnTo>
                  <a:lnTo>
                    <a:pt x="259" y="230"/>
                  </a:lnTo>
                  <a:lnTo>
                    <a:pt x="278" y="355"/>
                  </a:lnTo>
                  <a:lnTo>
                    <a:pt x="288" y="461"/>
                  </a:lnTo>
                  <a:lnTo>
                    <a:pt x="0" y="605"/>
                  </a:lnTo>
                  <a:lnTo>
                    <a:pt x="9" y="518"/>
                  </a:lnTo>
                  <a:lnTo>
                    <a:pt x="38" y="345"/>
                  </a:lnTo>
                  <a:lnTo>
                    <a:pt x="76" y="230"/>
                  </a:lnTo>
                  <a:lnTo>
                    <a:pt x="134" y="115"/>
                  </a:lnTo>
                  <a:lnTo>
                    <a:pt x="201" y="0"/>
                  </a:lnTo>
                  <a:close/>
                </a:path>
              </a:pathLst>
            </a:custGeom>
            <a:gradFill rotWithShape="0">
              <a:gsLst>
                <a:gs pos="0">
                  <a:srgbClr val="B2B2B2">
                    <a:gamma/>
                    <a:shade val="46275"/>
                    <a:invGamma/>
                  </a:srgbClr>
                </a:gs>
                <a:gs pos="100000">
                  <a:srgbClr val="B2B2B2"/>
                </a:gs>
              </a:gsLst>
              <a:lin ang="0" scaled="1"/>
            </a:gradFill>
            <a:ln w="12700" cap="flat" cmpd="sng">
              <a:solidFill>
                <a:srgbClr val="C0C0C0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236" name="Freeform 804"/>
            <p:cNvSpPr>
              <a:spLocks/>
            </p:cNvSpPr>
            <p:nvPr/>
          </p:nvSpPr>
          <p:spPr bwMode="auto">
            <a:xfrm>
              <a:off x="1537" y="1609"/>
              <a:ext cx="557" cy="1306"/>
            </a:xfrm>
            <a:custGeom>
              <a:avLst/>
              <a:gdLst>
                <a:gd name="T0" fmla="*/ 480 w 557"/>
                <a:gd name="T1" fmla="*/ 0 h 1306"/>
                <a:gd name="T2" fmla="*/ 528 w 557"/>
                <a:gd name="T3" fmla="*/ 115 h 1306"/>
                <a:gd name="T4" fmla="*/ 557 w 557"/>
                <a:gd name="T5" fmla="*/ 231 h 1306"/>
                <a:gd name="T6" fmla="*/ 547 w 557"/>
                <a:gd name="T7" fmla="*/ 365 h 1306"/>
                <a:gd name="T8" fmla="*/ 490 w 557"/>
                <a:gd name="T9" fmla="*/ 547 h 1306"/>
                <a:gd name="T10" fmla="*/ 442 w 557"/>
                <a:gd name="T11" fmla="*/ 643 h 1306"/>
                <a:gd name="T12" fmla="*/ 374 w 557"/>
                <a:gd name="T13" fmla="*/ 749 h 1306"/>
                <a:gd name="T14" fmla="*/ 288 w 557"/>
                <a:gd name="T15" fmla="*/ 835 h 1306"/>
                <a:gd name="T16" fmla="*/ 221 w 557"/>
                <a:gd name="T17" fmla="*/ 1018 h 1306"/>
                <a:gd name="T18" fmla="*/ 125 w 557"/>
                <a:gd name="T19" fmla="*/ 1239 h 1306"/>
                <a:gd name="T20" fmla="*/ 86 w 557"/>
                <a:gd name="T21" fmla="*/ 1306 h 1306"/>
                <a:gd name="T22" fmla="*/ 10 w 557"/>
                <a:gd name="T23" fmla="*/ 1123 h 1306"/>
                <a:gd name="T24" fmla="*/ 0 w 557"/>
                <a:gd name="T25" fmla="*/ 903 h 1306"/>
                <a:gd name="T26" fmla="*/ 48 w 557"/>
                <a:gd name="T27" fmla="*/ 682 h 1306"/>
                <a:gd name="T28" fmla="*/ 115 w 557"/>
                <a:gd name="T29" fmla="*/ 509 h 1306"/>
                <a:gd name="T30" fmla="*/ 202 w 557"/>
                <a:gd name="T31" fmla="*/ 413 h 1306"/>
                <a:gd name="T32" fmla="*/ 307 w 557"/>
                <a:gd name="T33" fmla="*/ 269 h 1306"/>
                <a:gd name="T34" fmla="*/ 422 w 557"/>
                <a:gd name="T35" fmla="*/ 77 h 1306"/>
                <a:gd name="T36" fmla="*/ 480 w 557"/>
                <a:gd name="T37" fmla="*/ 0 h 1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57" h="1306">
                  <a:moveTo>
                    <a:pt x="480" y="0"/>
                  </a:moveTo>
                  <a:lnTo>
                    <a:pt x="528" y="115"/>
                  </a:lnTo>
                  <a:lnTo>
                    <a:pt x="557" y="231"/>
                  </a:lnTo>
                  <a:lnTo>
                    <a:pt x="547" y="365"/>
                  </a:lnTo>
                  <a:lnTo>
                    <a:pt x="490" y="547"/>
                  </a:lnTo>
                  <a:lnTo>
                    <a:pt x="442" y="643"/>
                  </a:lnTo>
                  <a:lnTo>
                    <a:pt x="374" y="749"/>
                  </a:lnTo>
                  <a:lnTo>
                    <a:pt x="288" y="835"/>
                  </a:lnTo>
                  <a:lnTo>
                    <a:pt x="221" y="1018"/>
                  </a:lnTo>
                  <a:lnTo>
                    <a:pt x="125" y="1239"/>
                  </a:lnTo>
                  <a:lnTo>
                    <a:pt x="86" y="1306"/>
                  </a:lnTo>
                  <a:lnTo>
                    <a:pt x="10" y="1123"/>
                  </a:lnTo>
                  <a:lnTo>
                    <a:pt x="0" y="903"/>
                  </a:lnTo>
                  <a:lnTo>
                    <a:pt x="48" y="682"/>
                  </a:lnTo>
                  <a:lnTo>
                    <a:pt x="115" y="509"/>
                  </a:lnTo>
                  <a:lnTo>
                    <a:pt x="202" y="413"/>
                  </a:lnTo>
                  <a:lnTo>
                    <a:pt x="307" y="269"/>
                  </a:lnTo>
                  <a:lnTo>
                    <a:pt x="422" y="77"/>
                  </a:lnTo>
                  <a:lnTo>
                    <a:pt x="480" y="0"/>
                  </a:lnTo>
                  <a:close/>
                </a:path>
              </a:pathLst>
            </a:custGeom>
            <a:gradFill rotWithShape="0">
              <a:gsLst>
                <a:gs pos="0">
                  <a:srgbClr val="B2B2B2">
                    <a:gamma/>
                    <a:shade val="46275"/>
                    <a:invGamma/>
                  </a:srgbClr>
                </a:gs>
                <a:gs pos="50000">
                  <a:srgbClr val="B2B2B2"/>
                </a:gs>
                <a:gs pos="100000">
                  <a:srgbClr val="B2B2B2">
                    <a:gamma/>
                    <a:shade val="46275"/>
                    <a:invGamma/>
                  </a:srgbClr>
                </a:gs>
              </a:gsLst>
              <a:lin ang="0" scaled="1"/>
            </a:gradFill>
            <a:ln w="12700" cap="flat" cmpd="sng">
              <a:solidFill>
                <a:srgbClr val="C0C0C0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237" name="Freeform 805"/>
            <p:cNvSpPr>
              <a:spLocks/>
            </p:cNvSpPr>
            <p:nvPr/>
          </p:nvSpPr>
          <p:spPr bwMode="auto">
            <a:xfrm>
              <a:off x="1527" y="823"/>
              <a:ext cx="567" cy="1746"/>
            </a:xfrm>
            <a:custGeom>
              <a:avLst/>
              <a:gdLst>
                <a:gd name="T0" fmla="*/ 9 w 567"/>
                <a:gd name="T1" fmla="*/ 439 h 1746"/>
                <a:gd name="T2" fmla="*/ 9 w 567"/>
                <a:gd name="T3" fmla="*/ 0 h 1746"/>
                <a:gd name="T4" fmla="*/ 567 w 567"/>
                <a:gd name="T5" fmla="*/ 1 h 1746"/>
                <a:gd name="T6" fmla="*/ 567 w 567"/>
                <a:gd name="T7" fmla="*/ 517 h 1746"/>
                <a:gd name="T8" fmla="*/ 509 w 567"/>
                <a:gd name="T9" fmla="*/ 729 h 1746"/>
                <a:gd name="T10" fmla="*/ 384 w 567"/>
                <a:gd name="T11" fmla="*/ 959 h 1746"/>
                <a:gd name="T12" fmla="*/ 212 w 567"/>
                <a:gd name="T13" fmla="*/ 1228 h 1746"/>
                <a:gd name="T14" fmla="*/ 106 w 567"/>
                <a:gd name="T15" fmla="*/ 1391 h 1746"/>
                <a:gd name="T16" fmla="*/ 10 w 567"/>
                <a:gd name="T17" fmla="*/ 1689 h 1746"/>
                <a:gd name="T18" fmla="*/ 0 w 567"/>
                <a:gd name="T19" fmla="*/ 1746 h 1746"/>
                <a:gd name="T20" fmla="*/ 10 w 567"/>
                <a:gd name="T21" fmla="*/ 1084 h 1746"/>
                <a:gd name="T22" fmla="*/ 135 w 567"/>
                <a:gd name="T23" fmla="*/ 825 h 1746"/>
                <a:gd name="T24" fmla="*/ 308 w 567"/>
                <a:gd name="T25" fmla="*/ 517 h 1746"/>
                <a:gd name="T26" fmla="*/ 393 w 567"/>
                <a:gd name="T27" fmla="*/ 260 h 1746"/>
                <a:gd name="T28" fmla="*/ 366 w 567"/>
                <a:gd name="T29" fmla="*/ 137 h 1746"/>
                <a:gd name="T30" fmla="*/ 283 w 567"/>
                <a:gd name="T31" fmla="*/ 96 h 1746"/>
                <a:gd name="T32" fmla="*/ 174 w 567"/>
                <a:gd name="T33" fmla="*/ 123 h 1746"/>
                <a:gd name="T34" fmla="*/ 125 w 567"/>
                <a:gd name="T35" fmla="*/ 249 h 1746"/>
                <a:gd name="T36" fmla="*/ 68 w 567"/>
                <a:gd name="T37" fmla="*/ 335 h 1746"/>
                <a:gd name="T38" fmla="*/ 9 w 567"/>
                <a:gd name="T39" fmla="*/ 439 h 1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67" h="1746">
                  <a:moveTo>
                    <a:pt x="9" y="439"/>
                  </a:moveTo>
                  <a:lnTo>
                    <a:pt x="9" y="0"/>
                  </a:lnTo>
                  <a:lnTo>
                    <a:pt x="567" y="1"/>
                  </a:lnTo>
                  <a:lnTo>
                    <a:pt x="567" y="517"/>
                  </a:lnTo>
                  <a:lnTo>
                    <a:pt x="509" y="729"/>
                  </a:lnTo>
                  <a:lnTo>
                    <a:pt x="384" y="959"/>
                  </a:lnTo>
                  <a:lnTo>
                    <a:pt x="212" y="1228"/>
                  </a:lnTo>
                  <a:lnTo>
                    <a:pt x="106" y="1391"/>
                  </a:lnTo>
                  <a:lnTo>
                    <a:pt x="10" y="1689"/>
                  </a:lnTo>
                  <a:lnTo>
                    <a:pt x="0" y="1746"/>
                  </a:lnTo>
                  <a:lnTo>
                    <a:pt x="10" y="1084"/>
                  </a:lnTo>
                  <a:lnTo>
                    <a:pt x="135" y="825"/>
                  </a:lnTo>
                  <a:lnTo>
                    <a:pt x="308" y="517"/>
                  </a:lnTo>
                  <a:lnTo>
                    <a:pt x="393" y="260"/>
                  </a:lnTo>
                  <a:lnTo>
                    <a:pt x="366" y="137"/>
                  </a:lnTo>
                  <a:lnTo>
                    <a:pt x="283" y="96"/>
                  </a:lnTo>
                  <a:lnTo>
                    <a:pt x="174" y="123"/>
                  </a:lnTo>
                  <a:lnTo>
                    <a:pt x="125" y="249"/>
                  </a:lnTo>
                  <a:lnTo>
                    <a:pt x="68" y="335"/>
                  </a:lnTo>
                  <a:lnTo>
                    <a:pt x="9" y="439"/>
                  </a:lnTo>
                  <a:close/>
                </a:path>
              </a:pathLst>
            </a:custGeom>
            <a:gradFill rotWithShape="0">
              <a:gsLst>
                <a:gs pos="0">
                  <a:srgbClr val="DDDDDD">
                    <a:gamma/>
                    <a:shade val="46275"/>
                    <a:invGamma/>
                  </a:srgbClr>
                </a:gs>
                <a:gs pos="50000">
                  <a:srgbClr val="DDDDDD"/>
                </a:gs>
                <a:gs pos="100000">
                  <a:srgbClr val="DDDDDD">
                    <a:gamma/>
                    <a:shade val="46275"/>
                    <a:invGamma/>
                  </a:srgbClr>
                </a:gs>
              </a:gsLst>
              <a:lin ang="0" scaled="1"/>
            </a:gradFill>
            <a:ln w="12700" cap="flat" cmpd="sng">
              <a:solidFill>
                <a:srgbClr val="C0C0C0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238" name="Freeform 806"/>
            <p:cNvSpPr>
              <a:spLocks/>
            </p:cNvSpPr>
            <p:nvPr/>
          </p:nvSpPr>
          <p:spPr bwMode="auto">
            <a:xfrm>
              <a:off x="1566" y="1878"/>
              <a:ext cx="528" cy="1296"/>
            </a:xfrm>
            <a:custGeom>
              <a:avLst/>
              <a:gdLst>
                <a:gd name="T0" fmla="*/ 528 w 528"/>
                <a:gd name="T1" fmla="*/ 0 h 1296"/>
                <a:gd name="T2" fmla="*/ 461 w 528"/>
                <a:gd name="T3" fmla="*/ 173 h 1296"/>
                <a:gd name="T4" fmla="*/ 384 w 528"/>
                <a:gd name="T5" fmla="*/ 288 h 1296"/>
                <a:gd name="T6" fmla="*/ 326 w 528"/>
                <a:gd name="T7" fmla="*/ 413 h 1296"/>
                <a:gd name="T8" fmla="*/ 249 w 528"/>
                <a:gd name="T9" fmla="*/ 605 h 1296"/>
                <a:gd name="T10" fmla="*/ 144 w 528"/>
                <a:gd name="T11" fmla="*/ 854 h 1296"/>
                <a:gd name="T12" fmla="*/ 66 w 528"/>
                <a:gd name="T13" fmla="*/ 1016 h 1296"/>
                <a:gd name="T14" fmla="*/ 39 w 528"/>
                <a:gd name="T15" fmla="*/ 1153 h 1296"/>
                <a:gd name="T16" fmla="*/ 0 w 528"/>
                <a:gd name="T17" fmla="*/ 1286 h 1296"/>
                <a:gd name="T18" fmla="*/ 288 w 528"/>
                <a:gd name="T19" fmla="*/ 1296 h 1296"/>
                <a:gd name="T20" fmla="*/ 345 w 528"/>
                <a:gd name="T21" fmla="*/ 1114 h 1296"/>
                <a:gd name="T22" fmla="*/ 441 w 528"/>
                <a:gd name="T23" fmla="*/ 922 h 1296"/>
                <a:gd name="T24" fmla="*/ 528 w 528"/>
                <a:gd name="T25" fmla="*/ 720 h 1296"/>
                <a:gd name="T26" fmla="*/ 528 w 528"/>
                <a:gd name="T27" fmla="*/ 0 h 1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28" h="1296">
                  <a:moveTo>
                    <a:pt x="528" y="0"/>
                  </a:moveTo>
                  <a:lnTo>
                    <a:pt x="461" y="173"/>
                  </a:lnTo>
                  <a:lnTo>
                    <a:pt x="384" y="288"/>
                  </a:lnTo>
                  <a:lnTo>
                    <a:pt x="326" y="413"/>
                  </a:lnTo>
                  <a:lnTo>
                    <a:pt x="249" y="605"/>
                  </a:lnTo>
                  <a:lnTo>
                    <a:pt x="144" y="854"/>
                  </a:lnTo>
                  <a:lnTo>
                    <a:pt x="66" y="1016"/>
                  </a:lnTo>
                  <a:lnTo>
                    <a:pt x="39" y="1153"/>
                  </a:lnTo>
                  <a:lnTo>
                    <a:pt x="0" y="1286"/>
                  </a:lnTo>
                  <a:lnTo>
                    <a:pt x="288" y="1296"/>
                  </a:lnTo>
                  <a:lnTo>
                    <a:pt x="345" y="1114"/>
                  </a:lnTo>
                  <a:lnTo>
                    <a:pt x="441" y="922"/>
                  </a:lnTo>
                  <a:lnTo>
                    <a:pt x="528" y="720"/>
                  </a:lnTo>
                  <a:lnTo>
                    <a:pt x="528" y="0"/>
                  </a:lnTo>
                  <a:close/>
                </a:path>
              </a:pathLst>
            </a:custGeom>
            <a:gradFill rotWithShape="0">
              <a:gsLst>
                <a:gs pos="0">
                  <a:srgbClr val="DDDDDD">
                    <a:gamma/>
                    <a:shade val="46275"/>
                    <a:invGamma/>
                  </a:srgbClr>
                </a:gs>
                <a:gs pos="50000">
                  <a:srgbClr val="DDDDDD"/>
                </a:gs>
                <a:gs pos="100000">
                  <a:srgbClr val="DDDDDD">
                    <a:gamma/>
                    <a:shade val="46275"/>
                    <a:invGamma/>
                  </a:srgbClr>
                </a:gs>
              </a:gsLst>
              <a:lin ang="0" scaled="1"/>
            </a:gradFill>
            <a:ln w="12700" cap="flat" cmpd="sng">
              <a:solidFill>
                <a:srgbClr val="C0C0C0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239" name="Line 807"/>
            <p:cNvSpPr>
              <a:spLocks noChangeShapeType="1"/>
            </p:cNvSpPr>
            <p:nvPr/>
          </p:nvSpPr>
          <p:spPr bwMode="auto">
            <a:xfrm>
              <a:off x="1561" y="3178"/>
              <a:ext cx="293" cy="0"/>
            </a:xfrm>
            <a:prstGeom prst="line">
              <a:avLst/>
            </a:prstGeom>
            <a:noFill/>
            <a:ln w="12700">
              <a:solidFill>
                <a:srgbClr val="C0C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240" name="Freeform 808"/>
            <p:cNvSpPr>
              <a:spLocks/>
            </p:cNvSpPr>
            <p:nvPr/>
          </p:nvSpPr>
          <p:spPr bwMode="auto">
            <a:xfrm>
              <a:off x="2094" y="1897"/>
              <a:ext cx="1" cy="714"/>
            </a:xfrm>
            <a:custGeom>
              <a:avLst/>
              <a:gdLst>
                <a:gd name="T0" fmla="*/ 0 w 1"/>
                <a:gd name="T1" fmla="*/ 0 h 714"/>
                <a:gd name="T2" fmla="*/ 0 w 1"/>
                <a:gd name="T3" fmla="*/ 714 h 7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714">
                  <a:moveTo>
                    <a:pt x="0" y="0"/>
                  </a:moveTo>
                  <a:lnTo>
                    <a:pt x="0" y="714"/>
                  </a:lnTo>
                </a:path>
              </a:pathLst>
            </a:custGeom>
            <a:noFill/>
            <a:ln w="12700" cap="flat" cmpd="sng">
              <a:solidFill>
                <a:srgbClr val="C0C0C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241" name="Freeform 809"/>
            <p:cNvSpPr>
              <a:spLocks/>
            </p:cNvSpPr>
            <p:nvPr/>
          </p:nvSpPr>
          <p:spPr bwMode="auto">
            <a:xfrm>
              <a:off x="1537" y="1926"/>
              <a:ext cx="1" cy="643"/>
            </a:xfrm>
            <a:custGeom>
              <a:avLst/>
              <a:gdLst>
                <a:gd name="T0" fmla="*/ 0 w 1"/>
                <a:gd name="T1" fmla="*/ 0 h 643"/>
                <a:gd name="T2" fmla="*/ 0 w 1"/>
                <a:gd name="T3" fmla="*/ 315 h 643"/>
                <a:gd name="T4" fmla="*/ 1 w 1"/>
                <a:gd name="T5" fmla="*/ 643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643">
                  <a:moveTo>
                    <a:pt x="0" y="0"/>
                  </a:moveTo>
                  <a:lnTo>
                    <a:pt x="0" y="315"/>
                  </a:lnTo>
                  <a:lnTo>
                    <a:pt x="1" y="643"/>
                  </a:lnTo>
                </a:path>
              </a:pathLst>
            </a:custGeom>
            <a:noFill/>
            <a:ln w="12700" cap="flat" cmpd="sng">
              <a:solidFill>
                <a:srgbClr val="C0C0C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242" name="Line 810"/>
            <p:cNvSpPr>
              <a:spLocks noChangeShapeType="1"/>
            </p:cNvSpPr>
            <p:nvPr/>
          </p:nvSpPr>
          <p:spPr bwMode="auto">
            <a:xfrm>
              <a:off x="1547" y="3182"/>
              <a:ext cx="275" cy="155"/>
            </a:xfrm>
            <a:prstGeom prst="line">
              <a:avLst/>
            </a:prstGeom>
            <a:noFill/>
            <a:ln w="12700">
              <a:solidFill>
                <a:srgbClr val="C0C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243" name="Line 811"/>
            <p:cNvSpPr>
              <a:spLocks noChangeShapeType="1"/>
            </p:cNvSpPr>
            <p:nvPr/>
          </p:nvSpPr>
          <p:spPr bwMode="auto">
            <a:xfrm flipV="1">
              <a:off x="1825" y="3173"/>
              <a:ext cx="284" cy="164"/>
            </a:xfrm>
            <a:prstGeom prst="line">
              <a:avLst/>
            </a:prstGeom>
            <a:noFill/>
            <a:ln w="12700">
              <a:solidFill>
                <a:srgbClr val="C0C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244" name="Freeform 812"/>
            <p:cNvSpPr>
              <a:spLocks/>
            </p:cNvSpPr>
            <p:nvPr/>
          </p:nvSpPr>
          <p:spPr bwMode="auto">
            <a:xfrm>
              <a:off x="1825" y="2598"/>
              <a:ext cx="269" cy="739"/>
            </a:xfrm>
            <a:custGeom>
              <a:avLst/>
              <a:gdLst>
                <a:gd name="T0" fmla="*/ 269 w 269"/>
                <a:gd name="T1" fmla="*/ 0 h 739"/>
                <a:gd name="T2" fmla="*/ 134 w 269"/>
                <a:gd name="T3" fmla="*/ 317 h 739"/>
                <a:gd name="T4" fmla="*/ 58 w 269"/>
                <a:gd name="T5" fmla="*/ 490 h 739"/>
                <a:gd name="T6" fmla="*/ 0 w 269"/>
                <a:gd name="T7" fmla="*/ 739 h 7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9" h="739">
                  <a:moveTo>
                    <a:pt x="269" y="0"/>
                  </a:moveTo>
                  <a:cubicBezTo>
                    <a:pt x="246" y="53"/>
                    <a:pt x="169" y="235"/>
                    <a:pt x="134" y="317"/>
                  </a:cubicBezTo>
                  <a:cubicBezTo>
                    <a:pt x="99" y="399"/>
                    <a:pt x="80" y="420"/>
                    <a:pt x="58" y="490"/>
                  </a:cubicBezTo>
                  <a:cubicBezTo>
                    <a:pt x="36" y="560"/>
                    <a:pt x="12" y="687"/>
                    <a:pt x="0" y="739"/>
                  </a:cubicBezTo>
                </a:path>
              </a:pathLst>
            </a:custGeom>
            <a:noFill/>
            <a:ln w="12700" cap="flat" cmpd="sng">
              <a:solidFill>
                <a:srgbClr val="C0C0C0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245" name="Line 813"/>
            <p:cNvSpPr>
              <a:spLocks noChangeShapeType="1"/>
            </p:cNvSpPr>
            <p:nvPr/>
          </p:nvSpPr>
          <p:spPr bwMode="auto">
            <a:xfrm>
              <a:off x="2099" y="1995"/>
              <a:ext cx="0" cy="0"/>
            </a:xfrm>
            <a:prstGeom prst="line">
              <a:avLst/>
            </a:prstGeom>
            <a:noFill/>
            <a:ln w="12700">
              <a:solidFill>
                <a:srgbClr val="C0C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246" name="Freeform 814"/>
            <p:cNvSpPr>
              <a:spLocks/>
            </p:cNvSpPr>
            <p:nvPr/>
          </p:nvSpPr>
          <p:spPr bwMode="auto">
            <a:xfrm>
              <a:off x="1535" y="1321"/>
              <a:ext cx="559" cy="1592"/>
            </a:xfrm>
            <a:custGeom>
              <a:avLst/>
              <a:gdLst>
                <a:gd name="T0" fmla="*/ 559 w 559"/>
                <a:gd name="T1" fmla="*/ 0 h 1592"/>
                <a:gd name="T2" fmla="*/ 509 w 559"/>
                <a:gd name="T3" fmla="*/ 221 h 1592"/>
                <a:gd name="T4" fmla="*/ 441 w 559"/>
                <a:gd name="T5" fmla="*/ 344 h 1592"/>
                <a:gd name="T6" fmla="*/ 345 w 559"/>
                <a:gd name="T7" fmla="*/ 523 h 1592"/>
                <a:gd name="T8" fmla="*/ 252 w 559"/>
                <a:gd name="T9" fmla="*/ 663 h 1592"/>
                <a:gd name="T10" fmla="*/ 139 w 559"/>
                <a:gd name="T11" fmla="*/ 838 h 1592"/>
                <a:gd name="T12" fmla="*/ 69 w 559"/>
                <a:gd name="T13" fmla="*/ 979 h 1592"/>
                <a:gd name="T14" fmla="*/ 31 w 559"/>
                <a:gd name="T15" fmla="*/ 1104 h 1592"/>
                <a:gd name="T16" fmla="*/ 2 w 559"/>
                <a:gd name="T17" fmla="*/ 1304 h 1592"/>
                <a:gd name="T18" fmla="*/ 43 w 559"/>
                <a:gd name="T19" fmla="*/ 1469 h 1592"/>
                <a:gd name="T20" fmla="*/ 112 w 559"/>
                <a:gd name="T21" fmla="*/ 1592 h 1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59" h="1592">
                  <a:moveTo>
                    <a:pt x="559" y="0"/>
                  </a:moveTo>
                  <a:cubicBezTo>
                    <a:pt x="549" y="37"/>
                    <a:pt x="529" y="164"/>
                    <a:pt x="509" y="221"/>
                  </a:cubicBezTo>
                  <a:cubicBezTo>
                    <a:pt x="489" y="278"/>
                    <a:pt x="468" y="294"/>
                    <a:pt x="441" y="344"/>
                  </a:cubicBezTo>
                  <a:cubicBezTo>
                    <a:pt x="414" y="394"/>
                    <a:pt x="377" y="470"/>
                    <a:pt x="345" y="523"/>
                  </a:cubicBezTo>
                  <a:cubicBezTo>
                    <a:pt x="313" y="576"/>
                    <a:pt x="286" y="611"/>
                    <a:pt x="252" y="663"/>
                  </a:cubicBezTo>
                  <a:cubicBezTo>
                    <a:pt x="218" y="715"/>
                    <a:pt x="169" y="785"/>
                    <a:pt x="139" y="838"/>
                  </a:cubicBezTo>
                  <a:cubicBezTo>
                    <a:pt x="109" y="891"/>
                    <a:pt x="87" y="935"/>
                    <a:pt x="69" y="979"/>
                  </a:cubicBezTo>
                  <a:cubicBezTo>
                    <a:pt x="51" y="1023"/>
                    <a:pt x="42" y="1050"/>
                    <a:pt x="31" y="1104"/>
                  </a:cubicBezTo>
                  <a:cubicBezTo>
                    <a:pt x="20" y="1158"/>
                    <a:pt x="0" y="1243"/>
                    <a:pt x="2" y="1304"/>
                  </a:cubicBezTo>
                  <a:cubicBezTo>
                    <a:pt x="4" y="1365"/>
                    <a:pt x="25" y="1421"/>
                    <a:pt x="43" y="1469"/>
                  </a:cubicBezTo>
                  <a:cubicBezTo>
                    <a:pt x="61" y="1517"/>
                    <a:pt x="98" y="1567"/>
                    <a:pt x="112" y="1592"/>
                  </a:cubicBezTo>
                </a:path>
              </a:pathLst>
            </a:custGeom>
            <a:noFill/>
            <a:ln w="12700" cap="flat" cmpd="sng">
              <a:solidFill>
                <a:srgbClr val="C0C0C0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247" name="Freeform 815"/>
            <p:cNvSpPr>
              <a:spLocks/>
            </p:cNvSpPr>
            <p:nvPr/>
          </p:nvSpPr>
          <p:spPr bwMode="auto">
            <a:xfrm>
              <a:off x="1537" y="916"/>
              <a:ext cx="387" cy="1016"/>
            </a:xfrm>
            <a:custGeom>
              <a:avLst/>
              <a:gdLst>
                <a:gd name="T0" fmla="*/ 0 w 387"/>
                <a:gd name="T1" fmla="*/ 1016 h 1016"/>
                <a:gd name="T2" fmla="*/ 77 w 387"/>
                <a:gd name="T3" fmla="*/ 828 h 1016"/>
                <a:gd name="T4" fmla="*/ 211 w 387"/>
                <a:gd name="T5" fmla="*/ 568 h 1016"/>
                <a:gd name="T6" fmla="*/ 336 w 387"/>
                <a:gd name="T7" fmla="*/ 357 h 1016"/>
                <a:gd name="T8" fmla="*/ 384 w 387"/>
                <a:gd name="T9" fmla="*/ 165 h 1016"/>
                <a:gd name="T10" fmla="*/ 355 w 387"/>
                <a:gd name="T11" fmla="*/ 40 h 1016"/>
                <a:gd name="T12" fmla="*/ 288 w 387"/>
                <a:gd name="T13" fmla="*/ 2 h 1016"/>
                <a:gd name="T14" fmla="*/ 163 w 387"/>
                <a:gd name="T15" fmla="*/ 50 h 1016"/>
                <a:gd name="T16" fmla="*/ 67 w 387"/>
                <a:gd name="T17" fmla="*/ 194 h 1016"/>
                <a:gd name="T18" fmla="*/ 10 w 387"/>
                <a:gd name="T19" fmla="*/ 376 h 1016"/>
                <a:gd name="T20" fmla="*/ 38 w 387"/>
                <a:gd name="T21" fmla="*/ 578 h 1016"/>
                <a:gd name="T22" fmla="*/ 67 w 387"/>
                <a:gd name="T23" fmla="*/ 703 h 1016"/>
                <a:gd name="T24" fmla="*/ 96 w 387"/>
                <a:gd name="T25" fmla="*/ 770 h 10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7" h="1016">
                  <a:moveTo>
                    <a:pt x="0" y="1016"/>
                  </a:moveTo>
                  <a:cubicBezTo>
                    <a:pt x="13" y="985"/>
                    <a:pt x="42" y="903"/>
                    <a:pt x="77" y="828"/>
                  </a:cubicBezTo>
                  <a:cubicBezTo>
                    <a:pt x="112" y="753"/>
                    <a:pt x="168" y="646"/>
                    <a:pt x="211" y="568"/>
                  </a:cubicBezTo>
                  <a:cubicBezTo>
                    <a:pt x="254" y="490"/>
                    <a:pt x="307" y="424"/>
                    <a:pt x="336" y="357"/>
                  </a:cubicBezTo>
                  <a:cubicBezTo>
                    <a:pt x="365" y="290"/>
                    <a:pt x="381" y="218"/>
                    <a:pt x="384" y="165"/>
                  </a:cubicBezTo>
                  <a:cubicBezTo>
                    <a:pt x="387" y="112"/>
                    <a:pt x="371" y="67"/>
                    <a:pt x="355" y="40"/>
                  </a:cubicBezTo>
                  <a:cubicBezTo>
                    <a:pt x="339" y="13"/>
                    <a:pt x="320" y="0"/>
                    <a:pt x="288" y="2"/>
                  </a:cubicBezTo>
                  <a:cubicBezTo>
                    <a:pt x="256" y="4"/>
                    <a:pt x="200" y="18"/>
                    <a:pt x="163" y="50"/>
                  </a:cubicBezTo>
                  <a:cubicBezTo>
                    <a:pt x="126" y="82"/>
                    <a:pt x="93" y="140"/>
                    <a:pt x="67" y="194"/>
                  </a:cubicBezTo>
                  <a:cubicBezTo>
                    <a:pt x="41" y="248"/>
                    <a:pt x="15" y="312"/>
                    <a:pt x="10" y="376"/>
                  </a:cubicBezTo>
                  <a:cubicBezTo>
                    <a:pt x="5" y="440"/>
                    <a:pt x="29" y="524"/>
                    <a:pt x="38" y="578"/>
                  </a:cubicBezTo>
                  <a:cubicBezTo>
                    <a:pt x="47" y="632"/>
                    <a:pt x="57" y="671"/>
                    <a:pt x="67" y="703"/>
                  </a:cubicBezTo>
                  <a:cubicBezTo>
                    <a:pt x="77" y="735"/>
                    <a:pt x="90" y="756"/>
                    <a:pt x="96" y="770"/>
                  </a:cubicBezTo>
                </a:path>
              </a:pathLst>
            </a:custGeom>
            <a:noFill/>
            <a:ln w="12700" cap="flat" cmpd="sng">
              <a:solidFill>
                <a:srgbClr val="C0C0C0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248" name="Line 816"/>
            <p:cNvSpPr>
              <a:spLocks noChangeShapeType="1"/>
            </p:cNvSpPr>
            <p:nvPr/>
          </p:nvSpPr>
          <p:spPr bwMode="auto">
            <a:xfrm flipV="1">
              <a:off x="1537" y="812"/>
              <a:ext cx="0" cy="490"/>
            </a:xfrm>
            <a:prstGeom prst="line">
              <a:avLst/>
            </a:prstGeom>
            <a:noFill/>
            <a:ln w="12700">
              <a:solidFill>
                <a:srgbClr val="C0C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249" name="Line 817"/>
            <p:cNvSpPr>
              <a:spLocks noChangeShapeType="1"/>
            </p:cNvSpPr>
            <p:nvPr/>
          </p:nvSpPr>
          <p:spPr bwMode="auto">
            <a:xfrm>
              <a:off x="1537" y="822"/>
              <a:ext cx="566" cy="0"/>
            </a:xfrm>
            <a:prstGeom prst="line">
              <a:avLst/>
            </a:prstGeom>
            <a:noFill/>
            <a:ln w="12700">
              <a:solidFill>
                <a:srgbClr val="C0C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250" name="Line 818"/>
            <p:cNvSpPr>
              <a:spLocks noChangeShapeType="1"/>
            </p:cNvSpPr>
            <p:nvPr/>
          </p:nvSpPr>
          <p:spPr bwMode="auto">
            <a:xfrm>
              <a:off x="2094" y="822"/>
              <a:ext cx="0" cy="518"/>
            </a:xfrm>
            <a:prstGeom prst="line">
              <a:avLst/>
            </a:prstGeom>
            <a:noFill/>
            <a:ln w="12700">
              <a:solidFill>
                <a:srgbClr val="C0C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251" name="Line 819"/>
            <p:cNvSpPr>
              <a:spLocks noChangeShapeType="1"/>
            </p:cNvSpPr>
            <p:nvPr/>
          </p:nvSpPr>
          <p:spPr bwMode="auto">
            <a:xfrm flipV="1">
              <a:off x="1604" y="650"/>
              <a:ext cx="0" cy="172"/>
            </a:xfrm>
            <a:prstGeom prst="line">
              <a:avLst/>
            </a:prstGeom>
            <a:noFill/>
            <a:ln w="12700">
              <a:solidFill>
                <a:srgbClr val="C0C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252" name="Line 820"/>
            <p:cNvSpPr>
              <a:spLocks noChangeShapeType="1"/>
            </p:cNvSpPr>
            <p:nvPr/>
          </p:nvSpPr>
          <p:spPr bwMode="auto">
            <a:xfrm flipV="1">
              <a:off x="2027" y="640"/>
              <a:ext cx="0" cy="182"/>
            </a:xfrm>
            <a:prstGeom prst="line">
              <a:avLst/>
            </a:prstGeom>
            <a:noFill/>
            <a:ln w="12700">
              <a:solidFill>
                <a:srgbClr val="C0C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253" name="Freeform 821"/>
            <p:cNvSpPr>
              <a:spLocks/>
            </p:cNvSpPr>
            <p:nvPr/>
          </p:nvSpPr>
          <p:spPr bwMode="auto">
            <a:xfrm>
              <a:off x="2046" y="2732"/>
              <a:ext cx="67" cy="452"/>
            </a:xfrm>
            <a:custGeom>
              <a:avLst/>
              <a:gdLst>
                <a:gd name="T0" fmla="*/ 0 w 67"/>
                <a:gd name="T1" fmla="*/ 0 h 452"/>
                <a:gd name="T2" fmla="*/ 48 w 67"/>
                <a:gd name="T3" fmla="*/ 154 h 452"/>
                <a:gd name="T4" fmla="*/ 57 w 67"/>
                <a:gd name="T5" fmla="*/ 298 h 452"/>
                <a:gd name="T6" fmla="*/ 67 w 67"/>
                <a:gd name="T7" fmla="*/ 45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7" h="452">
                  <a:moveTo>
                    <a:pt x="0" y="0"/>
                  </a:moveTo>
                  <a:cubicBezTo>
                    <a:pt x="6" y="26"/>
                    <a:pt x="39" y="104"/>
                    <a:pt x="48" y="154"/>
                  </a:cubicBezTo>
                  <a:cubicBezTo>
                    <a:pt x="57" y="204"/>
                    <a:pt x="54" y="248"/>
                    <a:pt x="57" y="298"/>
                  </a:cubicBezTo>
                  <a:cubicBezTo>
                    <a:pt x="60" y="348"/>
                    <a:pt x="65" y="420"/>
                    <a:pt x="67" y="452"/>
                  </a:cubicBezTo>
                </a:path>
              </a:pathLst>
            </a:custGeom>
            <a:noFill/>
            <a:ln w="12700" cap="flat" cmpd="sng">
              <a:solidFill>
                <a:srgbClr val="C0C0C0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254" name="Freeform 822"/>
            <p:cNvSpPr>
              <a:spLocks/>
            </p:cNvSpPr>
            <p:nvPr/>
          </p:nvSpPr>
          <p:spPr bwMode="auto">
            <a:xfrm>
              <a:off x="1595" y="586"/>
              <a:ext cx="441" cy="95"/>
            </a:xfrm>
            <a:custGeom>
              <a:avLst/>
              <a:gdLst>
                <a:gd name="T0" fmla="*/ 0 w 441"/>
                <a:gd name="T1" fmla="*/ 63 h 95"/>
                <a:gd name="T2" fmla="*/ 153 w 441"/>
                <a:gd name="T3" fmla="*/ 44 h 95"/>
                <a:gd name="T4" fmla="*/ 288 w 441"/>
                <a:gd name="T5" fmla="*/ 92 h 95"/>
                <a:gd name="T6" fmla="*/ 432 w 441"/>
                <a:gd name="T7" fmla="*/ 63 h 95"/>
                <a:gd name="T8" fmla="*/ 345 w 441"/>
                <a:gd name="T9" fmla="*/ 6 h 95"/>
                <a:gd name="T10" fmla="*/ 278 w 441"/>
                <a:gd name="T11" fmla="*/ 25 h 95"/>
                <a:gd name="T12" fmla="*/ 192 w 441"/>
                <a:gd name="T13" fmla="*/ 54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1" h="95">
                  <a:moveTo>
                    <a:pt x="0" y="63"/>
                  </a:moveTo>
                  <a:cubicBezTo>
                    <a:pt x="52" y="51"/>
                    <a:pt x="105" y="39"/>
                    <a:pt x="153" y="44"/>
                  </a:cubicBezTo>
                  <a:cubicBezTo>
                    <a:pt x="201" y="49"/>
                    <a:pt x="242" y="89"/>
                    <a:pt x="288" y="92"/>
                  </a:cubicBezTo>
                  <a:cubicBezTo>
                    <a:pt x="334" y="95"/>
                    <a:pt x="423" y="77"/>
                    <a:pt x="432" y="63"/>
                  </a:cubicBezTo>
                  <a:cubicBezTo>
                    <a:pt x="441" y="49"/>
                    <a:pt x="371" y="12"/>
                    <a:pt x="345" y="6"/>
                  </a:cubicBezTo>
                  <a:cubicBezTo>
                    <a:pt x="319" y="0"/>
                    <a:pt x="303" y="17"/>
                    <a:pt x="278" y="25"/>
                  </a:cubicBezTo>
                  <a:cubicBezTo>
                    <a:pt x="253" y="33"/>
                    <a:pt x="206" y="48"/>
                    <a:pt x="192" y="54"/>
                  </a:cubicBezTo>
                </a:path>
              </a:pathLst>
            </a:custGeom>
            <a:noFill/>
            <a:ln w="12700" cap="flat" cmpd="sng">
              <a:solidFill>
                <a:srgbClr val="C0C0C0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255" name="Freeform 823"/>
            <p:cNvSpPr>
              <a:spLocks/>
            </p:cNvSpPr>
            <p:nvPr/>
          </p:nvSpPr>
          <p:spPr bwMode="auto">
            <a:xfrm>
              <a:off x="1547" y="919"/>
              <a:ext cx="373" cy="767"/>
            </a:xfrm>
            <a:custGeom>
              <a:avLst/>
              <a:gdLst>
                <a:gd name="T0" fmla="*/ 86 w 373"/>
                <a:gd name="T1" fmla="*/ 767 h 767"/>
                <a:gd name="T2" fmla="*/ 28 w 373"/>
                <a:gd name="T3" fmla="*/ 594 h 767"/>
                <a:gd name="T4" fmla="*/ 0 w 373"/>
                <a:gd name="T5" fmla="*/ 431 h 767"/>
                <a:gd name="T6" fmla="*/ 9 w 373"/>
                <a:gd name="T7" fmla="*/ 287 h 767"/>
                <a:gd name="T8" fmla="*/ 48 w 373"/>
                <a:gd name="T9" fmla="*/ 191 h 767"/>
                <a:gd name="T10" fmla="*/ 96 w 373"/>
                <a:gd name="T11" fmla="*/ 95 h 767"/>
                <a:gd name="T12" fmla="*/ 163 w 373"/>
                <a:gd name="T13" fmla="*/ 28 h 767"/>
                <a:gd name="T14" fmla="*/ 277 w 373"/>
                <a:gd name="T15" fmla="*/ 0 h 767"/>
                <a:gd name="T16" fmla="*/ 373 w 373"/>
                <a:gd name="T17" fmla="*/ 82 h 767"/>
                <a:gd name="T18" fmla="*/ 359 w 373"/>
                <a:gd name="T19" fmla="*/ 82 h 767"/>
                <a:gd name="T20" fmla="*/ 373 w 373"/>
                <a:gd name="T21" fmla="*/ 233 h 767"/>
                <a:gd name="T22" fmla="*/ 332 w 373"/>
                <a:gd name="T23" fmla="*/ 356 h 767"/>
                <a:gd name="T24" fmla="*/ 277 w 373"/>
                <a:gd name="T25" fmla="*/ 452 h 767"/>
                <a:gd name="T26" fmla="*/ 220 w 373"/>
                <a:gd name="T27" fmla="*/ 537 h 767"/>
                <a:gd name="T28" fmla="*/ 153 w 373"/>
                <a:gd name="T29" fmla="*/ 652 h 767"/>
                <a:gd name="T30" fmla="*/ 86 w 373"/>
                <a:gd name="T31" fmla="*/ 767 h 7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3" h="767">
                  <a:moveTo>
                    <a:pt x="86" y="767"/>
                  </a:moveTo>
                  <a:lnTo>
                    <a:pt x="28" y="594"/>
                  </a:lnTo>
                  <a:lnTo>
                    <a:pt x="0" y="431"/>
                  </a:lnTo>
                  <a:lnTo>
                    <a:pt x="9" y="287"/>
                  </a:lnTo>
                  <a:lnTo>
                    <a:pt x="48" y="191"/>
                  </a:lnTo>
                  <a:lnTo>
                    <a:pt x="96" y="95"/>
                  </a:lnTo>
                  <a:lnTo>
                    <a:pt x="163" y="28"/>
                  </a:lnTo>
                  <a:lnTo>
                    <a:pt x="277" y="0"/>
                  </a:lnTo>
                  <a:lnTo>
                    <a:pt x="373" y="82"/>
                  </a:lnTo>
                  <a:lnTo>
                    <a:pt x="359" y="82"/>
                  </a:lnTo>
                  <a:lnTo>
                    <a:pt x="373" y="233"/>
                  </a:lnTo>
                  <a:lnTo>
                    <a:pt x="332" y="356"/>
                  </a:lnTo>
                  <a:lnTo>
                    <a:pt x="277" y="452"/>
                  </a:lnTo>
                  <a:lnTo>
                    <a:pt x="220" y="537"/>
                  </a:lnTo>
                  <a:lnTo>
                    <a:pt x="153" y="652"/>
                  </a:lnTo>
                  <a:lnTo>
                    <a:pt x="86" y="767"/>
                  </a:lnTo>
                  <a:close/>
                </a:path>
              </a:pathLst>
            </a:custGeom>
            <a:gradFill rotWithShape="0">
              <a:gsLst>
                <a:gs pos="0">
                  <a:srgbClr val="B2B2B2">
                    <a:gamma/>
                    <a:shade val="46275"/>
                    <a:invGamma/>
                  </a:srgbClr>
                </a:gs>
                <a:gs pos="50000">
                  <a:srgbClr val="B2B2B2"/>
                </a:gs>
                <a:gs pos="100000">
                  <a:srgbClr val="B2B2B2">
                    <a:gamma/>
                    <a:shade val="46275"/>
                    <a:invGamma/>
                  </a:srgbClr>
                </a:gs>
              </a:gsLst>
              <a:lin ang="0" scaled="1"/>
            </a:gradFill>
            <a:ln w="12700" cap="flat" cmpd="sng">
              <a:solidFill>
                <a:srgbClr val="B2B2B2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75256" name="Group 824"/>
          <p:cNvGrpSpPr>
            <a:grpSpLocks/>
          </p:cNvGrpSpPr>
          <p:nvPr/>
        </p:nvGrpSpPr>
        <p:grpSpPr bwMode="auto">
          <a:xfrm>
            <a:off x="1482725" y="5716588"/>
            <a:ext cx="1949450" cy="993775"/>
            <a:chOff x="934" y="3601"/>
            <a:chExt cx="1228" cy="626"/>
          </a:xfrm>
        </p:grpSpPr>
        <p:sp>
          <p:nvSpPr>
            <p:cNvPr id="275257" name="Line 825"/>
            <p:cNvSpPr>
              <a:spLocks noChangeShapeType="1"/>
            </p:cNvSpPr>
            <p:nvPr/>
          </p:nvSpPr>
          <p:spPr bwMode="auto">
            <a:xfrm flipH="1">
              <a:off x="934" y="3601"/>
              <a:ext cx="614" cy="35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258" name="Line 826"/>
            <p:cNvSpPr>
              <a:spLocks noChangeShapeType="1"/>
            </p:cNvSpPr>
            <p:nvPr/>
          </p:nvSpPr>
          <p:spPr bwMode="auto">
            <a:xfrm>
              <a:off x="1548" y="3601"/>
              <a:ext cx="614" cy="35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259" name="Freeform 827"/>
            <p:cNvSpPr>
              <a:spLocks/>
            </p:cNvSpPr>
            <p:nvPr/>
          </p:nvSpPr>
          <p:spPr bwMode="auto">
            <a:xfrm>
              <a:off x="1074" y="4004"/>
              <a:ext cx="948" cy="223"/>
            </a:xfrm>
            <a:custGeom>
              <a:avLst/>
              <a:gdLst>
                <a:gd name="T0" fmla="*/ 13 w 1669"/>
                <a:gd name="T1" fmla="*/ 16 h 388"/>
                <a:gd name="T2" fmla="*/ 40 w 1669"/>
                <a:gd name="T3" fmla="*/ 45 h 388"/>
                <a:gd name="T4" fmla="*/ 67 w 1669"/>
                <a:gd name="T5" fmla="*/ 74 h 388"/>
                <a:gd name="T6" fmla="*/ 96 w 1669"/>
                <a:gd name="T7" fmla="*/ 102 h 388"/>
                <a:gd name="T8" fmla="*/ 127 w 1669"/>
                <a:gd name="T9" fmla="*/ 128 h 388"/>
                <a:gd name="T10" fmla="*/ 158 w 1669"/>
                <a:gd name="T11" fmla="*/ 154 h 388"/>
                <a:gd name="T12" fmla="*/ 189 w 1669"/>
                <a:gd name="T13" fmla="*/ 178 h 388"/>
                <a:gd name="T14" fmla="*/ 222 w 1669"/>
                <a:gd name="T15" fmla="*/ 200 h 388"/>
                <a:gd name="T16" fmla="*/ 255 w 1669"/>
                <a:gd name="T17" fmla="*/ 222 h 388"/>
                <a:gd name="T18" fmla="*/ 290 w 1669"/>
                <a:gd name="T19" fmla="*/ 243 h 388"/>
                <a:gd name="T20" fmla="*/ 325 w 1669"/>
                <a:gd name="T21" fmla="*/ 262 h 388"/>
                <a:gd name="T22" fmla="*/ 360 w 1669"/>
                <a:gd name="T23" fmla="*/ 281 h 388"/>
                <a:gd name="T24" fmla="*/ 397 w 1669"/>
                <a:gd name="T25" fmla="*/ 297 h 388"/>
                <a:gd name="T26" fmla="*/ 434 w 1669"/>
                <a:gd name="T27" fmla="*/ 313 h 388"/>
                <a:gd name="T28" fmla="*/ 472 w 1669"/>
                <a:gd name="T29" fmla="*/ 326 h 388"/>
                <a:gd name="T30" fmla="*/ 510 w 1669"/>
                <a:gd name="T31" fmla="*/ 339 h 388"/>
                <a:gd name="T32" fmla="*/ 548 w 1669"/>
                <a:gd name="T33" fmla="*/ 350 h 388"/>
                <a:gd name="T34" fmla="*/ 587 w 1669"/>
                <a:gd name="T35" fmla="*/ 360 h 388"/>
                <a:gd name="T36" fmla="*/ 626 w 1669"/>
                <a:gd name="T37" fmla="*/ 368 h 388"/>
                <a:gd name="T38" fmla="*/ 665 w 1669"/>
                <a:gd name="T39" fmla="*/ 375 h 388"/>
                <a:gd name="T40" fmla="*/ 705 w 1669"/>
                <a:gd name="T41" fmla="*/ 380 h 388"/>
                <a:gd name="T42" fmla="*/ 745 w 1669"/>
                <a:gd name="T43" fmla="*/ 385 h 388"/>
                <a:gd name="T44" fmla="*/ 785 w 1669"/>
                <a:gd name="T45" fmla="*/ 387 h 388"/>
                <a:gd name="T46" fmla="*/ 825 w 1669"/>
                <a:gd name="T47" fmla="*/ 388 h 388"/>
                <a:gd name="T48" fmla="*/ 864 w 1669"/>
                <a:gd name="T49" fmla="*/ 388 h 388"/>
                <a:gd name="T50" fmla="*/ 904 w 1669"/>
                <a:gd name="T51" fmla="*/ 386 h 388"/>
                <a:gd name="T52" fmla="*/ 944 w 1669"/>
                <a:gd name="T53" fmla="*/ 383 h 388"/>
                <a:gd name="T54" fmla="*/ 984 w 1669"/>
                <a:gd name="T55" fmla="*/ 378 h 388"/>
                <a:gd name="T56" fmla="*/ 1023 w 1669"/>
                <a:gd name="T57" fmla="*/ 371 h 388"/>
                <a:gd name="T58" fmla="*/ 1062 w 1669"/>
                <a:gd name="T59" fmla="*/ 365 h 388"/>
                <a:gd name="T60" fmla="*/ 1102 w 1669"/>
                <a:gd name="T61" fmla="*/ 355 h 388"/>
                <a:gd name="T62" fmla="*/ 1141 w 1669"/>
                <a:gd name="T63" fmla="*/ 345 h 388"/>
                <a:gd name="T64" fmla="*/ 1178 w 1669"/>
                <a:gd name="T65" fmla="*/ 333 h 388"/>
                <a:gd name="T66" fmla="*/ 1216 w 1669"/>
                <a:gd name="T67" fmla="*/ 320 h 388"/>
                <a:gd name="T68" fmla="*/ 1253 w 1669"/>
                <a:gd name="T69" fmla="*/ 305 h 388"/>
                <a:gd name="T70" fmla="*/ 1290 w 1669"/>
                <a:gd name="T71" fmla="*/ 289 h 388"/>
                <a:gd name="T72" fmla="*/ 1326 w 1669"/>
                <a:gd name="T73" fmla="*/ 272 h 388"/>
                <a:gd name="T74" fmla="*/ 1362 w 1669"/>
                <a:gd name="T75" fmla="*/ 253 h 388"/>
                <a:gd name="T76" fmla="*/ 1396 w 1669"/>
                <a:gd name="T77" fmla="*/ 233 h 388"/>
                <a:gd name="T78" fmla="*/ 1430 w 1669"/>
                <a:gd name="T79" fmla="*/ 211 h 388"/>
                <a:gd name="T80" fmla="*/ 1463 w 1669"/>
                <a:gd name="T81" fmla="*/ 189 h 388"/>
                <a:gd name="T82" fmla="*/ 1495 w 1669"/>
                <a:gd name="T83" fmla="*/ 166 h 388"/>
                <a:gd name="T84" fmla="*/ 1526 w 1669"/>
                <a:gd name="T85" fmla="*/ 140 h 388"/>
                <a:gd name="T86" fmla="*/ 1557 w 1669"/>
                <a:gd name="T87" fmla="*/ 115 h 388"/>
                <a:gd name="T88" fmla="*/ 1587 w 1669"/>
                <a:gd name="T89" fmla="*/ 87 h 388"/>
                <a:gd name="T90" fmla="*/ 1615 w 1669"/>
                <a:gd name="T91" fmla="*/ 60 h 388"/>
                <a:gd name="T92" fmla="*/ 1642 w 1669"/>
                <a:gd name="T93" fmla="*/ 31 h 388"/>
                <a:gd name="T94" fmla="*/ 1669 w 1669"/>
                <a:gd name="T95" fmla="*/ 0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69" h="388">
                  <a:moveTo>
                    <a:pt x="0" y="0"/>
                  </a:moveTo>
                  <a:lnTo>
                    <a:pt x="13" y="16"/>
                  </a:lnTo>
                  <a:lnTo>
                    <a:pt x="27" y="31"/>
                  </a:lnTo>
                  <a:lnTo>
                    <a:pt x="40" y="45"/>
                  </a:lnTo>
                  <a:lnTo>
                    <a:pt x="53" y="60"/>
                  </a:lnTo>
                  <a:lnTo>
                    <a:pt x="67" y="74"/>
                  </a:lnTo>
                  <a:lnTo>
                    <a:pt x="82" y="87"/>
                  </a:lnTo>
                  <a:lnTo>
                    <a:pt x="96" y="102"/>
                  </a:lnTo>
                  <a:lnTo>
                    <a:pt x="112" y="115"/>
                  </a:lnTo>
                  <a:lnTo>
                    <a:pt x="127" y="128"/>
                  </a:lnTo>
                  <a:lnTo>
                    <a:pt x="141" y="140"/>
                  </a:lnTo>
                  <a:lnTo>
                    <a:pt x="158" y="154"/>
                  </a:lnTo>
                  <a:lnTo>
                    <a:pt x="174" y="166"/>
                  </a:lnTo>
                  <a:lnTo>
                    <a:pt x="189" y="178"/>
                  </a:lnTo>
                  <a:lnTo>
                    <a:pt x="206" y="189"/>
                  </a:lnTo>
                  <a:lnTo>
                    <a:pt x="222" y="200"/>
                  </a:lnTo>
                  <a:lnTo>
                    <a:pt x="239" y="211"/>
                  </a:lnTo>
                  <a:lnTo>
                    <a:pt x="255" y="222"/>
                  </a:lnTo>
                  <a:lnTo>
                    <a:pt x="273" y="233"/>
                  </a:lnTo>
                  <a:lnTo>
                    <a:pt x="290" y="243"/>
                  </a:lnTo>
                  <a:lnTo>
                    <a:pt x="307" y="253"/>
                  </a:lnTo>
                  <a:lnTo>
                    <a:pt x="325" y="262"/>
                  </a:lnTo>
                  <a:lnTo>
                    <a:pt x="343" y="272"/>
                  </a:lnTo>
                  <a:lnTo>
                    <a:pt x="360" y="281"/>
                  </a:lnTo>
                  <a:lnTo>
                    <a:pt x="379" y="289"/>
                  </a:lnTo>
                  <a:lnTo>
                    <a:pt x="397" y="297"/>
                  </a:lnTo>
                  <a:lnTo>
                    <a:pt x="416" y="305"/>
                  </a:lnTo>
                  <a:lnTo>
                    <a:pt x="434" y="313"/>
                  </a:lnTo>
                  <a:lnTo>
                    <a:pt x="453" y="320"/>
                  </a:lnTo>
                  <a:lnTo>
                    <a:pt x="472" y="326"/>
                  </a:lnTo>
                  <a:lnTo>
                    <a:pt x="491" y="333"/>
                  </a:lnTo>
                  <a:lnTo>
                    <a:pt x="510" y="339"/>
                  </a:lnTo>
                  <a:lnTo>
                    <a:pt x="528" y="345"/>
                  </a:lnTo>
                  <a:lnTo>
                    <a:pt x="548" y="350"/>
                  </a:lnTo>
                  <a:lnTo>
                    <a:pt x="567" y="355"/>
                  </a:lnTo>
                  <a:lnTo>
                    <a:pt x="587" y="360"/>
                  </a:lnTo>
                  <a:lnTo>
                    <a:pt x="606" y="365"/>
                  </a:lnTo>
                  <a:lnTo>
                    <a:pt x="626" y="368"/>
                  </a:lnTo>
                  <a:lnTo>
                    <a:pt x="645" y="371"/>
                  </a:lnTo>
                  <a:lnTo>
                    <a:pt x="665" y="375"/>
                  </a:lnTo>
                  <a:lnTo>
                    <a:pt x="685" y="378"/>
                  </a:lnTo>
                  <a:lnTo>
                    <a:pt x="705" y="380"/>
                  </a:lnTo>
                  <a:lnTo>
                    <a:pt x="725" y="383"/>
                  </a:lnTo>
                  <a:lnTo>
                    <a:pt x="745" y="385"/>
                  </a:lnTo>
                  <a:lnTo>
                    <a:pt x="765" y="386"/>
                  </a:lnTo>
                  <a:lnTo>
                    <a:pt x="785" y="387"/>
                  </a:lnTo>
                  <a:lnTo>
                    <a:pt x="805" y="388"/>
                  </a:lnTo>
                  <a:lnTo>
                    <a:pt x="825" y="388"/>
                  </a:lnTo>
                  <a:lnTo>
                    <a:pt x="844" y="388"/>
                  </a:lnTo>
                  <a:lnTo>
                    <a:pt x="864" y="388"/>
                  </a:lnTo>
                  <a:lnTo>
                    <a:pt x="884" y="387"/>
                  </a:lnTo>
                  <a:lnTo>
                    <a:pt x="904" y="386"/>
                  </a:lnTo>
                  <a:lnTo>
                    <a:pt x="924" y="385"/>
                  </a:lnTo>
                  <a:lnTo>
                    <a:pt x="944" y="383"/>
                  </a:lnTo>
                  <a:lnTo>
                    <a:pt x="964" y="380"/>
                  </a:lnTo>
                  <a:lnTo>
                    <a:pt x="984" y="378"/>
                  </a:lnTo>
                  <a:lnTo>
                    <a:pt x="1004" y="375"/>
                  </a:lnTo>
                  <a:lnTo>
                    <a:pt x="1023" y="371"/>
                  </a:lnTo>
                  <a:lnTo>
                    <a:pt x="1043" y="368"/>
                  </a:lnTo>
                  <a:lnTo>
                    <a:pt x="1062" y="365"/>
                  </a:lnTo>
                  <a:lnTo>
                    <a:pt x="1082" y="360"/>
                  </a:lnTo>
                  <a:lnTo>
                    <a:pt x="1102" y="355"/>
                  </a:lnTo>
                  <a:lnTo>
                    <a:pt x="1121" y="350"/>
                  </a:lnTo>
                  <a:lnTo>
                    <a:pt x="1141" y="345"/>
                  </a:lnTo>
                  <a:lnTo>
                    <a:pt x="1159" y="339"/>
                  </a:lnTo>
                  <a:lnTo>
                    <a:pt x="1178" y="333"/>
                  </a:lnTo>
                  <a:lnTo>
                    <a:pt x="1197" y="326"/>
                  </a:lnTo>
                  <a:lnTo>
                    <a:pt x="1216" y="320"/>
                  </a:lnTo>
                  <a:lnTo>
                    <a:pt x="1235" y="313"/>
                  </a:lnTo>
                  <a:lnTo>
                    <a:pt x="1253" y="305"/>
                  </a:lnTo>
                  <a:lnTo>
                    <a:pt x="1272" y="297"/>
                  </a:lnTo>
                  <a:lnTo>
                    <a:pt x="1290" y="289"/>
                  </a:lnTo>
                  <a:lnTo>
                    <a:pt x="1309" y="281"/>
                  </a:lnTo>
                  <a:lnTo>
                    <a:pt x="1326" y="272"/>
                  </a:lnTo>
                  <a:lnTo>
                    <a:pt x="1344" y="262"/>
                  </a:lnTo>
                  <a:lnTo>
                    <a:pt x="1362" y="253"/>
                  </a:lnTo>
                  <a:lnTo>
                    <a:pt x="1379" y="243"/>
                  </a:lnTo>
                  <a:lnTo>
                    <a:pt x="1396" y="233"/>
                  </a:lnTo>
                  <a:lnTo>
                    <a:pt x="1414" y="222"/>
                  </a:lnTo>
                  <a:lnTo>
                    <a:pt x="1430" y="211"/>
                  </a:lnTo>
                  <a:lnTo>
                    <a:pt x="1447" y="200"/>
                  </a:lnTo>
                  <a:lnTo>
                    <a:pt x="1463" y="189"/>
                  </a:lnTo>
                  <a:lnTo>
                    <a:pt x="1480" y="178"/>
                  </a:lnTo>
                  <a:lnTo>
                    <a:pt x="1495" y="166"/>
                  </a:lnTo>
                  <a:lnTo>
                    <a:pt x="1511" y="154"/>
                  </a:lnTo>
                  <a:lnTo>
                    <a:pt x="1526" y="140"/>
                  </a:lnTo>
                  <a:lnTo>
                    <a:pt x="1542" y="128"/>
                  </a:lnTo>
                  <a:lnTo>
                    <a:pt x="1557" y="115"/>
                  </a:lnTo>
                  <a:lnTo>
                    <a:pt x="1572" y="102"/>
                  </a:lnTo>
                  <a:lnTo>
                    <a:pt x="1587" y="87"/>
                  </a:lnTo>
                  <a:lnTo>
                    <a:pt x="1602" y="74"/>
                  </a:lnTo>
                  <a:lnTo>
                    <a:pt x="1615" y="60"/>
                  </a:lnTo>
                  <a:lnTo>
                    <a:pt x="1629" y="45"/>
                  </a:lnTo>
                  <a:lnTo>
                    <a:pt x="1642" y="31"/>
                  </a:lnTo>
                  <a:lnTo>
                    <a:pt x="1656" y="16"/>
                  </a:lnTo>
                  <a:lnTo>
                    <a:pt x="1669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260" name="Freeform 828"/>
            <p:cNvSpPr>
              <a:spLocks/>
            </p:cNvSpPr>
            <p:nvPr/>
          </p:nvSpPr>
          <p:spPr bwMode="auto">
            <a:xfrm>
              <a:off x="1010" y="3916"/>
              <a:ext cx="79" cy="100"/>
            </a:xfrm>
            <a:custGeom>
              <a:avLst/>
              <a:gdLst>
                <a:gd name="T0" fmla="*/ 85 w 139"/>
                <a:gd name="T1" fmla="*/ 177 h 177"/>
                <a:gd name="T2" fmla="*/ 139 w 139"/>
                <a:gd name="T3" fmla="*/ 140 h 177"/>
                <a:gd name="T4" fmla="*/ 0 w 139"/>
                <a:gd name="T5" fmla="*/ 0 h 177"/>
                <a:gd name="T6" fmla="*/ 85 w 139"/>
                <a:gd name="T7" fmla="*/ 177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9" h="177">
                  <a:moveTo>
                    <a:pt x="85" y="177"/>
                  </a:moveTo>
                  <a:lnTo>
                    <a:pt x="139" y="140"/>
                  </a:lnTo>
                  <a:lnTo>
                    <a:pt x="0" y="0"/>
                  </a:lnTo>
                  <a:lnTo>
                    <a:pt x="85" y="177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261" name="Freeform 829"/>
            <p:cNvSpPr>
              <a:spLocks/>
            </p:cNvSpPr>
            <p:nvPr/>
          </p:nvSpPr>
          <p:spPr bwMode="auto">
            <a:xfrm>
              <a:off x="1010" y="3916"/>
              <a:ext cx="79" cy="100"/>
            </a:xfrm>
            <a:custGeom>
              <a:avLst/>
              <a:gdLst>
                <a:gd name="T0" fmla="*/ 85 w 139"/>
                <a:gd name="T1" fmla="*/ 177 h 177"/>
                <a:gd name="T2" fmla="*/ 139 w 139"/>
                <a:gd name="T3" fmla="*/ 140 h 177"/>
                <a:gd name="T4" fmla="*/ 0 w 139"/>
                <a:gd name="T5" fmla="*/ 0 h 177"/>
                <a:gd name="T6" fmla="*/ 85 w 139"/>
                <a:gd name="T7" fmla="*/ 177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9" h="177">
                  <a:moveTo>
                    <a:pt x="85" y="177"/>
                  </a:moveTo>
                  <a:lnTo>
                    <a:pt x="139" y="140"/>
                  </a:lnTo>
                  <a:lnTo>
                    <a:pt x="0" y="0"/>
                  </a:lnTo>
                  <a:lnTo>
                    <a:pt x="85" y="177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262" name="Freeform 830"/>
            <p:cNvSpPr>
              <a:spLocks/>
            </p:cNvSpPr>
            <p:nvPr/>
          </p:nvSpPr>
          <p:spPr bwMode="auto">
            <a:xfrm>
              <a:off x="2010" y="3916"/>
              <a:ext cx="76" cy="100"/>
            </a:xfrm>
            <a:custGeom>
              <a:avLst/>
              <a:gdLst>
                <a:gd name="T0" fmla="*/ 0 w 139"/>
                <a:gd name="T1" fmla="*/ 140 h 177"/>
                <a:gd name="T2" fmla="*/ 53 w 139"/>
                <a:gd name="T3" fmla="*/ 177 h 177"/>
                <a:gd name="T4" fmla="*/ 139 w 139"/>
                <a:gd name="T5" fmla="*/ 0 h 177"/>
                <a:gd name="T6" fmla="*/ 0 w 139"/>
                <a:gd name="T7" fmla="*/ 14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9" h="177">
                  <a:moveTo>
                    <a:pt x="0" y="140"/>
                  </a:moveTo>
                  <a:lnTo>
                    <a:pt x="53" y="177"/>
                  </a:lnTo>
                  <a:lnTo>
                    <a:pt x="139" y="0"/>
                  </a:lnTo>
                  <a:lnTo>
                    <a:pt x="0" y="14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263" name="Freeform 831"/>
            <p:cNvSpPr>
              <a:spLocks/>
            </p:cNvSpPr>
            <p:nvPr/>
          </p:nvSpPr>
          <p:spPr bwMode="auto">
            <a:xfrm>
              <a:off x="2010" y="3916"/>
              <a:ext cx="76" cy="100"/>
            </a:xfrm>
            <a:custGeom>
              <a:avLst/>
              <a:gdLst>
                <a:gd name="T0" fmla="*/ 0 w 139"/>
                <a:gd name="T1" fmla="*/ 140 h 177"/>
                <a:gd name="T2" fmla="*/ 53 w 139"/>
                <a:gd name="T3" fmla="*/ 177 h 177"/>
                <a:gd name="T4" fmla="*/ 139 w 139"/>
                <a:gd name="T5" fmla="*/ 0 h 177"/>
                <a:gd name="T6" fmla="*/ 0 w 139"/>
                <a:gd name="T7" fmla="*/ 14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9" h="177">
                  <a:moveTo>
                    <a:pt x="0" y="140"/>
                  </a:moveTo>
                  <a:lnTo>
                    <a:pt x="53" y="177"/>
                  </a:lnTo>
                  <a:lnTo>
                    <a:pt x="139" y="0"/>
                  </a:lnTo>
                  <a:lnTo>
                    <a:pt x="0" y="14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264" name="Freeform 832"/>
            <p:cNvSpPr>
              <a:spLocks/>
            </p:cNvSpPr>
            <p:nvPr/>
          </p:nvSpPr>
          <p:spPr bwMode="auto">
            <a:xfrm>
              <a:off x="1456" y="4052"/>
              <a:ext cx="36" cy="135"/>
            </a:xfrm>
            <a:custGeom>
              <a:avLst/>
              <a:gdLst>
                <a:gd name="T0" fmla="*/ 0 w 65"/>
                <a:gd name="T1" fmla="*/ 244 h 244"/>
                <a:gd name="T2" fmla="*/ 65 w 65"/>
                <a:gd name="T3" fmla="*/ 0 h 244"/>
                <a:gd name="T4" fmla="*/ 13 w 65"/>
                <a:gd name="T5" fmla="*/ 54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5" h="244">
                  <a:moveTo>
                    <a:pt x="0" y="244"/>
                  </a:moveTo>
                  <a:lnTo>
                    <a:pt x="65" y="0"/>
                  </a:lnTo>
                  <a:lnTo>
                    <a:pt x="13" y="5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265" name="Freeform 833"/>
            <p:cNvSpPr>
              <a:spLocks/>
            </p:cNvSpPr>
            <p:nvPr/>
          </p:nvSpPr>
          <p:spPr bwMode="auto">
            <a:xfrm>
              <a:off x="1520" y="4052"/>
              <a:ext cx="28" cy="20"/>
            </a:xfrm>
            <a:custGeom>
              <a:avLst/>
              <a:gdLst>
                <a:gd name="T0" fmla="*/ 48 w 48"/>
                <a:gd name="T1" fmla="*/ 0 h 41"/>
                <a:gd name="T2" fmla="*/ 46 w 48"/>
                <a:gd name="T3" fmla="*/ 0 h 41"/>
                <a:gd name="T4" fmla="*/ 43 w 48"/>
                <a:gd name="T5" fmla="*/ 1 h 41"/>
                <a:gd name="T6" fmla="*/ 41 w 48"/>
                <a:gd name="T7" fmla="*/ 1 h 41"/>
                <a:gd name="T8" fmla="*/ 37 w 48"/>
                <a:gd name="T9" fmla="*/ 2 h 41"/>
                <a:gd name="T10" fmla="*/ 34 w 48"/>
                <a:gd name="T11" fmla="*/ 3 h 41"/>
                <a:gd name="T12" fmla="*/ 32 w 48"/>
                <a:gd name="T13" fmla="*/ 4 h 41"/>
                <a:gd name="T14" fmla="*/ 28 w 48"/>
                <a:gd name="T15" fmla="*/ 6 h 41"/>
                <a:gd name="T16" fmla="*/ 26 w 48"/>
                <a:gd name="T17" fmla="*/ 9 h 41"/>
                <a:gd name="T18" fmla="*/ 23 w 48"/>
                <a:gd name="T19" fmla="*/ 10 h 41"/>
                <a:gd name="T20" fmla="*/ 21 w 48"/>
                <a:gd name="T21" fmla="*/ 13 h 41"/>
                <a:gd name="T22" fmla="*/ 17 w 48"/>
                <a:gd name="T23" fmla="*/ 15 h 41"/>
                <a:gd name="T24" fmla="*/ 15 w 48"/>
                <a:gd name="T25" fmla="*/ 17 h 41"/>
                <a:gd name="T26" fmla="*/ 12 w 48"/>
                <a:gd name="T27" fmla="*/ 21 h 41"/>
                <a:gd name="T28" fmla="*/ 10 w 48"/>
                <a:gd name="T29" fmla="*/ 24 h 41"/>
                <a:gd name="T30" fmla="*/ 7 w 48"/>
                <a:gd name="T31" fmla="*/ 26 h 41"/>
                <a:gd name="T32" fmla="*/ 5 w 48"/>
                <a:gd name="T33" fmla="*/ 31 h 41"/>
                <a:gd name="T34" fmla="*/ 3 w 48"/>
                <a:gd name="T35" fmla="*/ 34 h 41"/>
                <a:gd name="T36" fmla="*/ 1 w 48"/>
                <a:gd name="T37" fmla="*/ 37 h 41"/>
                <a:gd name="T38" fmla="*/ 0 w 48"/>
                <a:gd name="T39" fmla="*/ 4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8" h="41">
                  <a:moveTo>
                    <a:pt x="48" y="0"/>
                  </a:moveTo>
                  <a:lnTo>
                    <a:pt x="46" y="0"/>
                  </a:lnTo>
                  <a:lnTo>
                    <a:pt x="43" y="1"/>
                  </a:lnTo>
                  <a:lnTo>
                    <a:pt x="41" y="1"/>
                  </a:lnTo>
                  <a:lnTo>
                    <a:pt x="37" y="2"/>
                  </a:lnTo>
                  <a:lnTo>
                    <a:pt x="34" y="3"/>
                  </a:lnTo>
                  <a:lnTo>
                    <a:pt x="32" y="4"/>
                  </a:lnTo>
                  <a:lnTo>
                    <a:pt x="28" y="6"/>
                  </a:lnTo>
                  <a:lnTo>
                    <a:pt x="26" y="9"/>
                  </a:lnTo>
                  <a:lnTo>
                    <a:pt x="23" y="10"/>
                  </a:lnTo>
                  <a:lnTo>
                    <a:pt x="21" y="13"/>
                  </a:lnTo>
                  <a:lnTo>
                    <a:pt x="17" y="15"/>
                  </a:lnTo>
                  <a:lnTo>
                    <a:pt x="15" y="17"/>
                  </a:lnTo>
                  <a:lnTo>
                    <a:pt x="12" y="21"/>
                  </a:lnTo>
                  <a:lnTo>
                    <a:pt x="10" y="24"/>
                  </a:lnTo>
                  <a:lnTo>
                    <a:pt x="7" y="26"/>
                  </a:lnTo>
                  <a:lnTo>
                    <a:pt x="5" y="31"/>
                  </a:lnTo>
                  <a:lnTo>
                    <a:pt x="3" y="34"/>
                  </a:lnTo>
                  <a:lnTo>
                    <a:pt x="1" y="37"/>
                  </a:lnTo>
                  <a:lnTo>
                    <a:pt x="0" y="4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266" name="Freeform 834"/>
            <p:cNvSpPr>
              <a:spLocks/>
            </p:cNvSpPr>
            <p:nvPr/>
          </p:nvSpPr>
          <p:spPr bwMode="auto">
            <a:xfrm>
              <a:off x="1548" y="4052"/>
              <a:ext cx="16" cy="43"/>
            </a:xfrm>
            <a:custGeom>
              <a:avLst/>
              <a:gdLst>
                <a:gd name="T0" fmla="*/ 10 w 27"/>
                <a:gd name="T1" fmla="*/ 83 h 83"/>
                <a:gd name="T2" fmla="*/ 12 w 27"/>
                <a:gd name="T3" fmla="*/ 79 h 83"/>
                <a:gd name="T4" fmla="*/ 15 w 27"/>
                <a:gd name="T5" fmla="*/ 76 h 83"/>
                <a:gd name="T6" fmla="*/ 17 w 27"/>
                <a:gd name="T7" fmla="*/ 73 h 83"/>
                <a:gd name="T8" fmla="*/ 18 w 27"/>
                <a:gd name="T9" fmla="*/ 69 h 83"/>
                <a:gd name="T10" fmla="*/ 20 w 27"/>
                <a:gd name="T11" fmla="*/ 65 h 83"/>
                <a:gd name="T12" fmla="*/ 21 w 27"/>
                <a:gd name="T13" fmla="*/ 62 h 83"/>
                <a:gd name="T14" fmla="*/ 22 w 27"/>
                <a:gd name="T15" fmla="*/ 57 h 83"/>
                <a:gd name="T16" fmla="*/ 23 w 27"/>
                <a:gd name="T17" fmla="*/ 54 h 83"/>
                <a:gd name="T18" fmla="*/ 25 w 27"/>
                <a:gd name="T19" fmla="*/ 49 h 83"/>
                <a:gd name="T20" fmla="*/ 26 w 27"/>
                <a:gd name="T21" fmla="*/ 46 h 83"/>
                <a:gd name="T22" fmla="*/ 26 w 27"/>
                <a:gd name="T23" fmla="*/ 42 h 83"/>
                <a:gd name="T24" fmla="*/ 27 w 27"/>
                <a:gd name="T25" fmla="*/ 38 h 83"/>
                <a:gd name="T26" fmla="*/ 27 w 27"/>
                <a:gd name="T27" fmla="*/ 35 h 83"/>
                <a:gd name="T28" fmla="*/ 27 w 27"/>
                <a:gd name="T29" fmla="*/ 32 h 83"/>
                <a:gd name="T30" fmla="*/ 26 w 27"/>
                <a:gd name="T31" fmla="*/ 27 h 83"/>
                <a:gd name="T32" fmla="*/ 26 w 27"/>
                <a:gd name="T33" fmla="*/ 24 h 83"/>
                <a:gd name="T34" fmla="*/ 25 w 27"/>
                <a:gd name="T35" fmla="*/ 22 h 83"/>
                <a:gd name="T36" fmla="*/ 23 w 27"/>
                <a:gd name="T37" fmla="*/ 18 h 83"/>
                <a:gd name="T38" fmla="*/ 22 w 27"/>
                <a:gd name="T39" fmla="*/ 15 h 83"/>
                <a:gd name="T40" fmla="*/ 21 w 27"/>
                <a:gd name="T41" fmla="*/ 13 h 83"/>
                <a:gd name="T42" fmla="*/ 20 w 27"/>
                <a:gd name="T43" fmla="*/ 11 h 83"/>
                <a:gd name="T44" fmla="*/ 18 w 27"/>
                <a:gd name="T45" fmla="*/ 9 h 83"/>
                <a:gd name="T46" fmla="*/ 17 w 27"/>
                <a:gd name="T47" fmla="*/ 6 h 83"/>
                <a:gd name="T48" fmla="*/ 15 w 27"/>
                <a:gd name="T49" fmla="*/ 5 h 83"/>
                <a:gd name="T50" fmla="*/ 12 w 27"/>
                <a:gd name="T51" fmla="*/ 3 h 83"/>
                <a:gd name="T52" fmla="*/ 10 w 27"/>
                <a:gd name="T53" fmla="*/ 2 h 83"/>
                <a:gd name="T54" fmla="*/ 8 w 27"/>
                <a:gd name="T55" fmla="*/ 1 h 83"/>
                <a:gd name="T56" fmla="*/ 6 w 27"/>
                <a:gd name="T57" fmla="*/ 1 h 83"/>
                <a:gd name="T58" fmla="*/ 2 w 27"/>
                <a:gd name="T59" fmla="*/ 0 h 83"/>
                <a:gd name="T60" fmla="*/ 0 w 27"/>
                <a:gd name="T61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7" h="83">
                  <a:moveTo>
                    <a:pt x="10" y="83"/>
                  </a:moveTo>
                  <a:lnTo>
                    <a:pt x="12" y="79"/>
                  </a:lnTo>
                  <a:lnTo>
                    <a:pt x="15" y="76"/>
                  </a:lnTo>
                  <a:lnTo>
                    <a:pt x="17" y="73"/>
                  </a:lnTo>
                  <a:lnTo>
                    <a:pt x="18" y="69"/>
                  </a:lnTo>
                  <a:lnTo>
                    <a:pt x="20" y="65"/>
                  </a:lnTo>
                  <a:lnTo>
                    <a:pt x="21" y="62"/>
                  </a:lnTo>
                  <a:lnTo>
                    <a:pt x="22" y="57"/>
                  </a:lnTo>
                  <a:lnTo>
                    <a:pt x="23" y="54"/>
                  </a:lnTo>
                  <a:lnTo>
                    <a:pt x="25" y="49"/>
                  </a:lnTo>
                  <a:lnTo>
                    <a:pt x="26" y="46"/>
                  </a:lnTo>
                  <a:lnTo>
                    <a:pt x="26" y="42"/>
                  </a:lnTo>
                  <a:lnTo>
                    <a:pt x="27" y="38"/>
                  </a:lnTo>
                  <a:lnTo>
                    <a:pt x="27" y="35"/>
                  </a:lnTo>
                  <a:lnTo>
                    <a:pt x="27" y="32"/>
                  </a:lnTo>
                  <a:lnTo>
                    <a:pt x="26" y="27"/>
                  </a:lnTo>
                  <a:lnTo>
                    <a:pt x="26" y="24"/>
                  </a:lnTo>
                  <a:lnTo>
                    <a:pt x="25" y="22"/>
                  </a:lnTo>
                  <a:lnTo>
                    <a:pt x="23" y="18"/>
                  </a:lnTo>
                  <a:lnTo>
                    <a:pt x="22" y="15"/>
                  </a:lnTo>
                  <a:lnTo>
                    <a:pt x="21" y="13"/>
                  </a:lnTo>
                  <a:lnTo>
                    <a:pt x="20" y="11"/>
                  </a:lnTo>
                  <a:lnTo>
                    <a:pt x="18" y="9"/>
                  </a:lnTo>
                  <a:lnTo>
                    <a:pt x="17" y="6"/>
                  </a:lnTo>
                  <a:lnTo>
                    <a:pt x="15" y="5"/>
                  </a:lnTo>
                  <a:lnTo>
                    <a:pt x="12" y="3"/>
                  </a:lnTo>
                  <a:lnTo>
                    <a:pt x="10" y="2"/>
                  </a:lnTo>
                  <a:lnTo>
                    <a:pt x="8" y="1"/>
                  </a:lnTo>
                  <a:lnTo>
                    <a:pt x="6" y="1"/>
                  </a:ln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267" name="Freeform 835"/>
            <p:cNvSpPr>
              <a:spLocks/>
            </p:cNvSpPr>
            <p:nvPr/>
          </p:nvSpPr>
          <p:spPr bwMode="auto">
            <a:xfrm>
              <a:off x="1488" y="4095"/>
              <a:ext cx="64" cy="92"/>
            </a:xfrm>
            <a:custGeom>
              <a:avLst/>
              <a:gdLst>
                <a:gd name="T0" fmla="*/ 114 w 114"/>
                <a:gd name="T1" fmla="*/ 0 h 161"/>
                <a:gd name="T2" fmla="*/ 0 w 114"/>
                <a:gd name="T3" fmla="*/ 161 h 161"/>
                <a:gd name="T4" fmla="*/ 77 w 114"/>
                <a:gd name="T5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4" h="161">
                  <a:moveTo>
                    <a:pt x="114" y="0"/>
                  </a:moveTo>
                  <a:lnTo>
                    <a:pt x="0" y="161"/>
                  </a:lnTo>
                  <a:lnTo>
                    <a:pt x="77" y="16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268" name="Freeform 836"/>
            <p:cNvSpPr>
              <a:spLocks/>
            </p:cNvSpPr>
            <p:nvPr/>
          </p:nvSpPr>
          <p:spPr bwMode="auto">
            <a:xfrm>
              <a:off x="1576" y="4060"/>
              <a:ext cx="36" cy="123"/>
            </a:xfrm>
            <a:custGeom>
              <a:avLst/>
              <a:gdLst>
                <a:gd name="T0" fmla="*/ 60 w 60"/>
                <a:gd name="T1" fmla="*/ 0 h 217"/>
                <a:gd name="T2" fmla="*/ 55 w 60"/>
                <a:gd name="T3" fmla="*/ 7 h 217"/>
                <a:gd name="T4" fmla="*/ 51 w 60"/>
                <a:gd name="T5" fmla="*/ 13 h 217"/>
                <a:gd name="T6" fmla="*/ 47 w 60"/>
                <a:gd name="T7" fmla="*/ 21 h 217"/>
                <a:gd name="T8" fmla="*/ 43 w 60"/>
                <a:gd name="T9" fmla="*/ 28 h 217"/>
                <a:gd name="T10" fmla="*/ 39 w 60"/>
                <a:gd name="T11" fmla="*/ 35 h 217"/>
                <a:gd name="T12" fmla="*/ 35 w 60"/>
                <a:gd name="T13" fmla="*/ 43 h 217"/>
                <a:gd name="T14" fmla="*/ 32 w 60"/>
                <a:gd name="T15" fmla="*/ 50 h 217"/>
                <a:gd name="T16" fmla="*/ 29 w 60"/>
                <a:gd name="T17" fmla="*/ 58 h 217"/>
                <a:gd name="T18" fmla="*/ 26 w 60"/>
                <a:gd name="T19" fmla="*/ 65 h 217"/>
                <a:gd name="T20" fmla="*/ 22 w 60"/>
                <a:gd name="T21" fmla="*/ 73 h 217"/>
                <a:gd name="T22" fmla="*/ 20 w 60"/>
                <a:gd name="T23" fmla="*/ 81 h 217"/>
                <a:gd name="T24" fmla="*/ 17 w 60"/>
                <a:gd name="T25" fmla="*/ 88 h 217"/>
                <a:gd name="T26" fmla="*/ 14 w 60"/>
                <a:gd name="T27" fmla="*/ 96 h 217"/>
                <a:gd name="T28" fmla="*/ 12 w 60"/>
                <a:gd name="T29" fmla="*/ 104 h 217"/>
                <a:gd name="T30" fmla="*/ 10 w 60"/>
                <a:gd name="T31" fmla="*/ 112 h 217"/>
                <a:gd name="T32" fmla="*/ 9 w 60"/>
                <a:gd name="T33" fmla="*/ 119 h 217"/>
                <a:gd name="T34" fmla="*/ 7 w 60"/>
                <a:gd name="T35" fmla="*/ 127 h 217"/>
                <a:gd name="T36" fmla="*/ 6 w 60"/>
                <a:gd name="T37" fmla="*/ 135 h 217"/>
                <a:gd name="T38" fmla="*/ 3 w 60"/>
                <a:gd name="T39" fmla="*/ 143 h 217"/>
                <a:gd name="T40" fmla="*/ 2 w 60"/>
                <a:gd name="T41" fmla="*/ 150 h 217"/>
                <a:gd name="T42" fmla="*/ 2 w 60"/>
                <a:gd name="T43" fmla="*/ 158 h 217"/>
                <a:gd name="T44" fmla="*/ 1 w 60"/>
                <a:gd name="T45" fmla="*/ 166 h 217"/>
                <a:gd name="T46" fmla="*/ 0 w 60"/>
                <a:gd name="T47" fmla="*/ 174 h 217"/>
                <a:gd name="T48" fmla="*/ 0 w 60"/>
                <a:gd name="T49" fmla="*/ 181 h 217"/>
                <a:gd name="T50" fmla="*/ 0 w 60"/>
                <a:gd name="T51" fmla="*/ 188 h 217"/>
                <a:gd name="T52" fmla="*/ 0 w 60"/>
                <a:gd name="T53" fmla="*/ 196 h 217"/>
                <a:gd name="T54" fmla="*/ 0 w 60"/>
                <a:gd name="T55" fmla="*/ 202 h 217"/>
                <a:gd name="T56" fmla="*/ 1 w 60"/>
                <a:gd name="T57" fmla="*/ 210 h 217"/>
                <a:gd name="T58" fmla="*/ 1 w 60"/>
                <a:gd name="T59" fmla="*/ 217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0" h="217">
                  <a:moveTo>
                    <a:pt x="60" y="0"/>
                  </a:moveTo>
                  <a:lnTo>
                    <a:pt x="55" y="7"/>
                  </a:lnTo>
                  <a:lnTo>
                    <a:pt x="51" y="13"/>
                  </a:lnTo>
                  <a:lnTo>
                    <a:pt x="47" y="21"/>
                  </a:lnTo>
                  <a:lnTo>
                    <a:pt x="43" y="28"/>
                  </a:lnTo>
                  <a:lnTo>
                    <a:pt x="39" y="35"/>
                  </a:lnTo>
                  <a:lnTo>
                    <a:pt x="35" y="43"/>
                  </a:lnTo>
                  <a:lnTo>
                    <a:pt x="32" y="50"/>
                  </a:lnTo>
                  <a:lnTo>
                    <a:pt x="29" y="58"/>
                  </a:lnTo>
                  <a:lnTo>
                    <a:pt x="26" y="65"/>
                  </a:lnTo>
                  <a:lnTo>
                    <a:pt x="22" y="73"/>
                  </a:lnTo>
                  <a:lnTo>
                    <a:pt x="20" y="81"/>
                  </a:lnTo>
                  <a:lnTo>
                    <a:pt x="17" y="88"/>
                  </a:lnTo>
                  <a:lnTo>
                    <a:pt x="14" y="96"/>
                  </a:lnTo>
                  <a:lnTo>
                    <a:pt x="12" y="104"/>
                  </a:lnTo>
                  <a:lnTo>
                    <a:pt x="10" y="112"/>
                  </a:lnTo>
                  <a:lnTo>
                    <a:pt x="9" y="119"/>
                  </a:lnTo>
                  <a:lnTo>
                    <a:pt x="7" y="127"/>
                  </a:lnTo>
                  <a:lnTo>
                    <a:pt x="6" y="135"/>
                  </a:lnTo>
                  <a:lnTo>
                    <a:pt x="3" y="143"/>
                  </a:lnTo>
                  <a:lnTo>
                    <a:pt x="2" y="150"/>
                  </a:lnTo>
                  <a:lnTo>
                    <a:pt x="2" y="158"/>
                  </a:lnTo>
                  <a:lnTo>
                    <a:pt x="1" y="166"/>
                  </a:lnTo>
                  <a:lnTo>
                    <a:pt x="0" y="174"/>
                  </a:lnTo>
                  <a:lnTo>
                    <a:pt x="0" y="181"/>
                  </a:lnTo>
                  <a:lnTo>
                    <a:pt x="0" y="188"/>
                  </a:lnTo>
                  <a:lnTo>
                    <a:pt x="0" y="196"/>
                  </a:lnTo>
                  <a:lnTo>
                    <a:pt x="0" y="202"/>
                  </a:lnTo>
                  <a:lnTo>
                    <a:pt x="1" y="210"/>
                  </a:lnTo>
                  <a:lnTo>
                    <a:pt x="1" y="21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269" name="Freeform 837"/>
            <p:cNvSpPr>
              <a:spLocks/>
            </p:cNvSpPr>
            <p:nvPr/>
          </p:nvSpPr>
          <p:spPr bwMode="auto">
            <a:xfrm>
              <a:off x="1612" y="4052"/>
              <a:ext cx="20" cy="8"/>
            </a:xfrm>
            <a:custGeom>
              <a:avLst/>
              <a:gdLst>
                <a:gd name="T0" fmla="*/ 37 w 37"/>
                <a:gd name="T1" fmla="*/ 14 h 14"/>
                <a:gd name="T2" fmla="*/ 37 w 37"/>
                <a:gd name="T3" fmla="*/ 12 h 14"/>
                <a:gd name="T4" fmla="*/ 36 w 37"/>
                <a:gd name="T5" fmla="*/ 10 h 14"/>
                <a:gd name="T6" fmla="*/ 35 w 37"/>
                <a:gd name="T7" fmla="*/ 7 h 14"/>
                <a:gd name="T8" fmla="*/ 34 w 37"/>
                <a:gd name="T9" fmla="*/ 5 h 14"/>
                <a:gd name="T10" fmla="*/ 32 w 37"/>
                <a:gd name="T11" fmla="*/ 4 h 14"/>
                <a:gd name="T12" fmla="*/ 31 w 37"/>
                <a:gd name="T13" fmla="*/ 3 h 14"/>
                <a:gd name="T14" fmla="*/ 29 w 37"/>
                <a:gd name="T15" fmla="*/ 2 h 14"/>
                <a:gd name="T16" fmla="*/ 27 w 37"/>
                <a:gd name="T17" fmla="*/ 1 h 14"/>
                <a:gd name="T18" fmla="*/ 25 w 37"/>
                <a:gd name="T19" fmla="*/ 1 h 14"/>
                <a:gd name="T20" fmla="*/ 23 w 37"/>
                <a:gd name="T21" fmla="*/ 0 h 14"/>
                <a:gd name="T22" fmla="*/ 21 w 37"/>
                <a:gd name="T23" fmla="*/ 0 h 14"/>
                <a:gd name="T24" fmla="*/ 19 w 37"/>
                <a:gd name="T25" fmla="*/ 1 h 14"/>
                <a:gd name="T26" fmla="*/ 16 w 37"/>
                <a:gd name="T27" fmla="*/ 1 h 14"/>
                <a:gd name="T28" fmla="*/ 14 w 37"/>
                <a:gd name="T29" fmla="*/ 2 h 14"/>
                <a:gd name="T30" fmla="*/ 12 w 37"/>
                <a:gd name="T31" fmla="*/ 3 h 14"/>
                <a:gd name="T32" fmla="*/ 10 w 37"/>
                <a:gd name="T33" fmla="*/ 4 h 14"/>
                <a:gd name="T34" fmla="*/ 8 w 37"/>
                <a:gd name="T35" fmla="*/ 5 h 14"/>
                <a:gd name="T36" fmla="*/ 5 w 37"/>
                <a:gd name="T37" fmla="*/ 7 h 14"/>
                <a:gd name="T38" fmla="*/ 3 w 37"/>
                <a:gd name="T39" fmla="*/ 10 h 14"/>
                <a:gd name="T40" fmla="*/ 2 w 37"/>
                <a:gd name="T41" fmla="*/ 12 h 14"/>
                <a:gd name="T42" fmla="*/ 0 w 37"/>
                <a:gd name="T43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" h="14">
                  <a:moveTo>
                    <a:pt x="37" y="14"/>
                  </a:moveTo>
                  <a:lnTo>
                    <a:pt x="37" y="12"/>
                  </a:lnTo>
                  <a:lnTo>
                    <a:pt x="36" y="10"/>
                  </a:lnTo>
                  <a:lnTo>
                    <a:pt x="35" y="7"/>
                  </a:lnTo>
                  <a:lnTo>
                    <a:pt x="34" y="5"/>
                  </a:lnTo>
                  <a:lnTo>
                    <a:pt x="32" y="4"/>
                  </a:lnTo>
                  <a:lnTo>
                    <a:pt x="31" y="3"/>
                  </a:lnTo>
                  <a:lnTo>
                    <a:pt x="29" y="2"/>
                  </a:lnTo>
                  <a:lnTo>
                    <a:pt x="27" y="1"/>
                  </a:lnTo>
                  <a:lnTo>
                    <a:pt x="25" y="1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4" y="2"/>
                  </a:lnTo>
                  <a:lnTo>
                    <a:pt x="12" y="3"/>
                  </a:lnTo>
                  <a:lnTo>
                    <a:pt x="10" y="4"/>
                  </a:lnTo>
                  <a:lnTo>
                    <a:pt x="8" y="5"/>
                  </a:lnTo>
                  <a:lnTo>
                    <a:pt x="5" y="7"/>
                  </a:lnTo>
                  <a:lnTo>
                    <a:pt x="3" y="10"/>
                  </a:lnTo>
                  <a:lnTo>
                    <a:pt x="2" y="12"/>
                  </a:lnTo>
                  <a:lnTo>
                    <a:pt x="0" y="1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270" name="Freeform 838"/>
            <p:cNvSpPr>
              <a:spLocks/>
            </p:cNvSpPr>
            <p:nvPr/>
          </p:nvSpPr>
          <p:spPr bwMode="auto">
            <a:xfrm>
              <a:off x="1600" y="4060"/>
              <a:ext cx="32" cy="123"/>
            </a:xfrm>
            <a:custGeom>
              <a:avLst/>
              <a:gdLst>
                <a:gd name="T0" fmla="*/ 0 w 58"/>
                <a:gd name="T1" fmla="*/ 217 h 217"/>
                <a:gd name="T2" fmla="*/ 3 w 58"/>
                <a:gd name="T3" fmla="*/ 210 h 217"/>
                <a:gd name="T4" fmla="*/ 8 w 58"/>
                <a:gd name="T5" fmla="*/ 202 h 217"/>
                <a:gd name="T6" fmla="*/ 12 w 58"/>
                <a:gd name="T7" fmla="*/ 196 h 217"/>
                <a:gd name="T8" fmla="*/ 16 w 58"/>
                <a:gd name="T9" fmla="*/ 188 h 217"/>
                <a:gd name="T10" fmla="*/ 20 w 58"/>
                <a:gd name="T11" fmla="*/ 181 h 217"/>
                <a:gd name="T12" fmla="*/ 23 w 58"/>
                <a:gd name="T13" fmla="*/ 174 h 217"/>
                <a:gd name="T14" fmla="*/ 26 w 58"/>
                <a:gd name="T15" fmla="*/ 166 h 217"/>
                <a:gd name="T16" fmla="*/ 30 w 58"/>
                <a:gd name="T17" fmla="*/ 158 h 217"/>
                <a:gd name="T18" fmla="*/ 33 w 58"/>
                <a:gd name="T19" fmla="*/ 150 h 217"/>
                <a:gd name="T20" fmla="*/ 36 w 58"/>
                <a:gd name="T21" fmla="*/ 143 h 217"/>
                <a:gd name="T22" fmla="*/ 40 w 58"/>
                <a:gd name="T23" fmla="*/ 135 h 217"/>
                <a:gd name="T24" fmla="*/ 42 w 58"/>
                <a:gd name="T25" fmla="*/ 127 h 217"/>
                <a:gd name="T26" fmla="*/ 44 w 58"/>
                <a:gd name="T27" fmla="*/ 119 h 217"/>
                <a:gd name="T28" fmla="*/ 46 w 58"/>
                <a:gd name="T29" fmla="*/ 112 h 217"/>
                <a:gd name="T30" fmla="*/ 49 w 58"/>
                <a:gd name="T31" fmla="*/ 104 h 217"/>
                <a:gd name="T32" fmla="*/ 51 w 58"/>
                <a:gd name="T33" fmla="*/ 96 h 217"/>
                <a:gd name="T34" fmla="*/ 52 w 58"/>
                <a:gd name="T35" fmla="*/ 88 h 217"/>
                <a:gd name="T36" fmla="*/ 54 w 58"/>
                <a:gd name="T37" fmla="*/ 81 h 217"/>
                <a:gd name="T38" fmla="*/ 55 w 58"/>
                <a:gd name="T39" fmla="*/ 73 h 217"/>
                <a:gd name="T40" fmla="*/ 56 w 58"/>
                <a:gd name="T41" fmla="*/ 65 h 217"/>
                <a:gd name="T42" fmla="*/ 57 w 58"/>
                <a:gd name="T43" fmla="*/ 58 h 217"/>
                <a:gd name="T44" fmla="*/ 57 w 58"/>
                <a:gd name="T45" fmla="*/ 50 h 217"/>
                <a:gd name="T46" fmla="*/ 58 w 58"/>
                <a:gd name="T47" fmla="*/ 43 h 217"/>
                <a:gd name="T48" fmla="*/ 58 w 58"/>
                <a:gd name="T49" fmla="*/ 35 h 217"/>
                <a:gd name="T50" fmla="*/ 58 w 58"/>
                <a:gd name="T51" fmla="*/ 28 h 217"/>
                <a:gd name="T52" fmla="*/ 58 w 58"/>
                <a:gd name="T53" fmla="*/ 21 h 217"/>
                <a:gd name="T54" fmla="*/ 58 w 58"/>
                <a:gd name="T55" fmla="*/ 13 h 217"/>
                <a:gd name="T56" fmla="*/ 58 w 58"/>
                <a:gd name="T57" fmla="*/ 7 h 217"/>
                <a:gd name="T58" fmla="*/ 57 w 58"/>
                <a:gd name="T59" fmla="*/ 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217">
                  <a:moveTo>
                    <a:pt x="0" y="217"/>
                  </a:moveTo>
                  <a:lnTo>
                    <a:pt x="3" y="210"/>
                  </a:lnTo>
                  <a:lnTo>
                    <a:pt x="8" y="202"/>
                  </a:lnTo>
                  <a:lnTo>
                    <a:pt x="12" y="196"/>
                  </a:lnTo>
                  <a:lnTo>
                    <a:pt x="16" y="188"/>
                  </a:lnTo>
                  <a:lnTo>
                    <a:pt x="20" y="181"/>
                  </a:lnTo>
                  <a:lnTo>
                    <a:pt x="23" y="174"/>
                  </a:lnTo>
                  <a:lnTo>
                    <a:pt x="26" y="166"/>
                  </a:lnTo>
                  <a:lnTo>
                    <a:pt x="30" y="158"/>
                  </a:lnTo>
                  <a:lnTo>
                    <a:pt x="33" y="150"/>
                  </a:lnTo>
                  <a:lnTo>
                    <a:pt x="36" y="143"/>
                  </a:lnTo>
                  <a:lnTo>
                    <a:pt x="40" y="135"/>
                  </a:lnTo>
                  <a:lnTo>
                    <a:pt x="42" y="127"/>
                  </a:lnTo>
                  <a:lnTo>
                    <a:pt x="44" y="119"/>
                  </a:lnTo>
                  <a:lnTo>
                    <a:pt x="46" y="112"/>
                  </a:lnTo>
                  <a:lnTo>
                    <a:pt x="49" y="104"/>
                  </a:lnTo>
                  <a:lnTo>
                    <a:pt x="51" y="96"/>
                  </a:lnTo>
                  <a:lnTo>
                    <a:pt x="52" y="88"/>
                  </a:lnTo>
                  <a:lnTo>
                    <a:pt x="54" y="81"/>
                  </a:lnTo>
                  <a:lnTo>
                    <a:pt x="55" y="73"/>
                  </a:lnTo>
                  <a:lnTo>
                    <a:pt x="56" y="65"/>
                  </a:lnTo>
                  <a:lnTo>
                    <a:pt x="57" y="58"/>
                  </a:lnTo>
                  <a:lnTo>
                    <a:pt x="57" y="50"/>
                  </a:lnTo>
                  <a:lnTo>
                    <a:pt x="58" y="43"/>
                  </a:lnTo>
                  <a:lnTo>
                    <a:pt x="58" y="35"/>
                  </a:lnTo>
                  <a:lnTo>
                    <a:pt x="58" y="28"/>
                  </a:lnTo>
                  <a:lnTo>
                    <a:pt x="58" y="21"/>
                  </a:lnTo>
                  <a:lnTo>
                    <a:pt x="58" y="13"/>
                  </a:lnTo>
                  <a:lnTo>
                    <a:pt x="58" y="7"/>
                  </a:lnTo>
                  <a:lnTo>
                    <a:pt x="57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271" name="Freeform 839"/>
            <p:cNvSpPr>
              <a:spLocks/>
            </p:cNvSpPr>
            <p:nvPr/>
          </p:nvSpPr>
          <p:spPr bwMode="auto">
            <a:xfrm>
              <a:off x="1576" y="4183"/>
              <a:ext cx="24" cy="4"/>
            </a:xfrm>
            <a:custGeom>
              <a:avLst/>
              <a:gdLst>
                <a:gd name="T0" fmla="*/ 0 w 39"/>
                <a:gd name="T1" fmla="*/ 0 h 13"/>
                <a:gd name="T2" fmla="*/ 1 w 39"/>
                <a:gd name="T3" fmla="*/ 2 h 13"/>
                <a:gd name="T4" fmla="*/ 2 w 39"/>
                <a:gd name="T5" fmla="*/ 4 h 13"/>
                <a:gd name="T6" fmla="*/ 4 w 39"/>
                <a:gd name="T7" fmla="*/ 6 h 13"/>
                <a:gd name="T8" fmla="*/ 5 w 39"/>
                <a:gd name="T9" fmla="*/ 7 h 13"/>
                <a:gd name="T10" fmla="*/ 6 w 39"/>
                <a:gd name="T11" fmla="*/ 10 h 13"/>
                <a:gd name="T12" fmla="*/ 7 w 39"/>
                <a:gd name="T13" fmla="*/ 11 h 13"/>
                <a:gd name="T14" fmla="*/ 9 w 39"/>
                <a:gd name="T15" fmla="*/ 12 h 13"/>
                <a:gd name="T16" fmla="*/ 11 w 39"/>
                <a:gd name="T17" fmla="*/ 13 h 13"/>
                <a:gd name="T18" fmla="*/ 12 w 39"/>
                <a:gd name="T19" fmla="*/ 13 h 13"/>
                <a:gd name="T20" fmla="*/ 15 w 39"/>
                <a:gd name="T21" fmla="*/ 13 h 13"/>
                <a:gd name="T22" fmla="*/ 17 w 39"/>
                <a:gd name="T23" fmla="*/ 13 h 13"/>
                <a:gd name="T24" fmla="*/ 19 w 39"/>
                <a:gd name="T25" fmla="*/ 13 h 13"/>
                <a:gd name="T26" fmla="*/ 21 w 39"/>
                <a:gd name="T27" fmla="*/ 13 h 13"/>
                <a:gd name="T28" fmla="*/ 23 w 39"/>
                <a:gd name="T29" fmla="*/ 12 h 13"/>
                <a:gd name="T30" fmla="*/ 26 w 39"/>
                <a:gd name="T31" fmla="*/ 11 h 13"/>
                <a:gd name="T32" fmla="*/ 28 w 39"/>
                <a:gd name="T33" fmla="*/ 10 h 13"/>
                <a:gd name="T34" fmla="*/ 30 w 39"/>
                <a:gd name="T35" fmla="*/ 7 h 13"/>
                <a:gd name="T36" fmla="*/ 32 w 39"/>
                <a:gd name="T37" fmla="*/ 6 h 13"/>
                <a:gd name="T38" fmla="*/ 34 w 39"/>
                <a:gd name="T39" fmla="*/ 4 h 13"/>
                <a:gd name="T40" fmla="*/ 37 w 39"/>
                <a:gd name="T41" fmla="*/ 2 h 13"/>
                <a:gd name="T42" fmla="*/ 39 w 39"/>
                <a:gd name="T4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9" h="13">
                  <a:moveTo>
                    <a:pt x="0" y="0"/>
                  </a:moveTo>
                  <a:lnTo>
                    <a:pt x="1" y="2"/>
                  </a:lnTo>
                  <a:lnTo>
                    <a:pt x="2" y="4"/>
                  </a:lnTo>
                  <a:lnTo>
                    <a:pt x="4" y="6"/>
                  </a:lnTo>
                  <a:lnTo>
                    <a:pt x="5" y="7"/>
                  </a:lnTo>
                  <a:lnTo>
                    <a:pt x="6" y="10"/>
                  </a:lnTo>
                  <a:lnTo>
                    <a:pt x="7" y="11"/>
                  </a:lnTo>
                  <a:lnTo>
                    <a:pt x="9" y="12"/>
                  </a:lnTo>
                  <a:lnTo>
                    <a:pt x="11" y="13"/>
                  </a:lnTo>
                  <a:lnTo>
                    <a:pt x="12" y="13"/>
                  </a:lnTo>
                  <a:lnTo>
                    <a:pt x="15" y="13"/>
                  </a:lnTo>
                  <a:lnTo>
                    <a:pt x="17" y="13"/>
                  </a:lnTo>
                  <a:lnTo>
                    <a:pt x="19" y="13"/>
                  </a:lnTo>
                  <a:lnTo>
                    <a:pt x="21" y="13"/>
                  </a:lnTo>
                  <a:lnTo>
                    <a:pt x="23" y="12"/>
                  </a:lnTo>
                  <a:lnTo>
                    <a:pt x="26" y="11"/>
                  </a:lnTo>
                  <a:lnTo>
                    <a:pt x="28" y="10"/>
                  </a:lnTo>
                  <a:lnTo>
                    <a:pt x="30" y="7"/>
                  </a:lnTo>
                  <a:lnTo>
                    <a:pt x="32" y="6"/>
                  </a:lnTo>
                  <a:lnTo>
                    <a:pt x="34" y="4"/>
                  </a:lnTo>
                  <a:lnTo>
                    <a:pt x="37" y="2"/>
                  </a:lnTo>
                  <a:lnTo>
                    <a:pt x="39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272" name="Freeform 840"/>
            <p:cNvSpPr>
              <a:spLocks/>
            </p:cNvSpPr>
            <p:nvPr/>
          </p:nvSpPr>
          <p:spPr bwMode="auto">
            <a:xfrm>
              <a:off x="1671" y="4052"/>
              <a:ext cx="32" cy="43"/>
            </a:xfrm>
            <a:custGeom>
              <a:avLst/>
              <a:gdLst>
                <a:gd name="T0" fmla="*/ 60 w 62"/>
                <a:gd name="T1" fmla="*/ 37 h 81"/>
                <a:gd name="T2" fmla="*/ 60 w 62"/>
                <a:gd name="T3" fmla="*/ 31 h 81"/>
                <a:gd name="T4" fmla="*/ 62 w 62"/>
                <a:gd name="T5" fmla="*/ 24 h 81"/>
                <a:gd name="T6" fmla="*/ 60 w 62"/>
                <a:gd name="T7" fmla="*/ 18 h 81"/>
                <a:gd name="T8" fmla="*/ 59 w 62"/>
                <a:gd name="T9" fmla="*/ 13 h 81"/>
                <a:gd name="T10" fmla="*/ 57 w 62"/>
                <a:gd name="T11" fmla="*/ 9 h 81"/>
                <a:gd name="T12" fmla="*/ 54 w 62"/>
                <a:gd name="T13" fmla="*/ 5 h 81"/>
                <a:gd name="T14" fmla="*/ 51 w 62"/>
                <a:gd name="T15" fmla="*/ 2 h 81"/>
                <a:gd name="T16" fmla="*/ 46 w 62"/>
                <a:gd name="T17" fmla="*/ 1 h 81"/>
                <a:gd name="T18" fmla="*/ 42 w 62"/>
                <a:gd name="T19" fmla="*/ 0 h 81"/>
                <a:gd name="T20" fmla="*/ 37 w 62"/>
                <a:gd name="T21" fmla="*/ 1 h 81"/>
                <a:gd name="T22" fmla="*/ 32 w 62"/>
                <a:gd name="T23" fmla="*/ 2 h 81"/>
                <a:gd name="T24" fmla="*/ 26 w 62"/>
                <a:gd name="T25" fmla="*/ 5 h 81"/>
                <a:gd name="T26" fmla="*/ 22 w 62"/>
                <a:gd name="T27" fmla="*/ 9 h 81"/>
                <a:gd name="T28" fmla="*/ 17 w 62"/>
                <a:gd name="T29" fmla="*/ 13 h 81"/>
                <a:gd name="T30" fmla="*/ 13 w 62"/>
                <a:gd name="T31" fmla="*/ 18 h 81"/>
                <a:gd name="T32" fmla="*/ 9 w 62"/>
                <a:gd name="T33" fmla="*/ 24 h 81"/>
                <a:gd name="T34" fmla="*/ 5 w 62"/>
                <a:gd name="T35" fmla="*/ 31 h 81"/>
                <a:gd name="T36" fmla="*/ 3 w 62"/>
                <a:gd name="T37" fmla="*/ 37 h 81"/>
                <a:gd name="T38" fmla="*/ 2 w 62"/>
                <a:gd name="T39" fmla="*/ 44 h 81"/>
                <a:gd name="T40" fmla="*/ 1 w 62"/>
                <a:gd name="T41" fmla="*/ 51 h 81"/>
                <a:gd name="T42" fmla="*/ 0 w 62"/>
                <a:gd name="T43" fmla="*/ 57 h 81"/>
                <a:gd name="T44" fmla="*/ 1 w 62"/>
                <a:gd name="T45" fmla="*/ 63 h 81"/>
                <a:gd name="T46" fmla="*/ 2 w 62"/>
                <a:gd name="T47" fmla="*/ 68 h 81"/>
                <a:gd name="T48" fmla="*/ 4 w 62"/>
                <a:gd name="T49" fmla="*/ 73 h 81"/>
                <a:gd name="T50" fmla="*/ 7 w 62"/>
                <a:gd name="T51" fmla="*/ 77 h 81"/>
                <a:gd name="T52" fmla="*/ 11 w 62"/>
                <a:gd name="T53" fmla="*/ 79 h 81"/>
                <a:gd name="T54" fmla="*/ 15 w 62"/>
                <a:gd name="T55" fmla="*/ 81 h 81"/>
                <a:gd name="T56" fmla="*/ 20 w 62"/>
                <a:gd name="T57" fmla="*/ 81 h 81"/>
                <a:gd name="T58" fmla="*/ 25 w 62"/>
                <a:gd name="T59" fmla="*/ 81 h 81"/>
                <a:gd name="T60" fmla="*/ 30 w 62"/>
                <a:gd name="T61" fmla="*/ 79 h 81"/>
                <a:gd name="T62" fmla="*/ 35 w 62"/>
                <a:gd name="T63" fmla="*/ 77 h 81"/>
                <a:gd name="T64" fmla="*/ 39 w 62"/>
                <a:gd name="T65" fmla="*/ 73 h 81"/>
                <a:gd name="T66" fmla="*/ 44 w 62"/>
                <a:gd name="T67" fmla="*/ 68 h 81"/>
                <a:gd name="T68" fmla="*/ 48 w 62"/>
                <a:gd name="T69" fmla="*/ 63 h 81"/>
                <a:gd name="T70" fmla="*/ 53 w 62"/>
                <a:gd name="T71" fmla="*/ 57 h 81"/>
                <a:gd name="T72" fmla="*/ 56 w 62"/>
                <a:gd name="T73" fmla="*/ 51 h 81"/>
                <a:gd name="T74" fmla="*/ 58 w 62"/>
                <a:gd name="T75" fmla="*/ 4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" h="81">
                  <a:moveTo>
                    <a:pt x="59" y="41"/>
                  </a:moveTo>
                  <a:lnTo>
                    <a:pt x="60" y="37"/>
                  </a:lnTo>
                  <a:lnTo>
                    <a:pt x="60" y="34"/>
                  </a:lnTo>
                  <a:lnTo>
                    <a:pt x="60" y="31"/>
                  </a:lnTo>
                  <a:lnTo>
                    <a:pt x="62" y="27"/>
                  </a:lnTo>
                  <a:lnTo>
                    <a:pt x="62" y="24"/>
                  </a:lnTo>
                  <a:lnTo>
                    <a:pt x="60" y="22"/>
                  </a:lnTo>
                  <a:lnTo>
                    <a:pt x="60" y="18"/>
                  </a:lnTo>
                  <a:lnTo>
                    <a:pt x="59" y="16"/>
                  </a:lnTo>
                  <a:lnTo>
                    <a:pt x="59" y="13"/>
                  </a:lnTo>
                  <a:lnTo>
                    <a:pt x="58" y="11"/>
                  </a:lnTo>
                  <a:lnTo>
                    <a:pt x="57" y="9"/>
                  </a:lnTo>
                  <a:lnTo>
                    <a:pt x="55" y="6"/>
                  </a:lnTo>
                  <a:lnTo>
                    <a:pt x="54" y="5"/>
                  </a:lnTo>
                  <a:lnTo>
                    <a:pt x="52" y="3"/>
                  </a:lnTo>
                  <a:lnTo>
                    <a:pt x="51" y="2"/>
                  </a:lnTo>
                  <a:lnTo>
                    <a:pt x="48" y="1"/>
                  </a:lnTo>
                  <a:lnTo>
                    <a:pt x="46" y="1"/>
                  </a:lnTo>
                  <a:lnTo>
                    <a:pt x="44" y="0"/>
                  </a:lnTo>
                  <a:lnTo>
                    <a:pt x="42" y="0"/>
                  </a:lnTo>
                  <a:lnTo>
                    <a:pt x="39" y="0"/>
                  </a:lnTo>
                  <a:lnTo>
                    <a:pt x="37" y="1"/>
                  </a:lnTo>
                  <a:lnTo>
                    <a:pt x="34" y="1"/>
                  </a:lnTo>
                  <a:lnTo>
                    <a:pt x="32" y="2"/>
                  </a:lnTo>
                  <a:lnTo>
                    <a:pt x="30" y="3"/>
                  </a:lnTo>
                  <a:lnTo>
                    <a:pt x="26" y="5"/>
                  </a:lnTo>
                  <a:lnTo>
                    <a:pt x="24" y="6"/>
                  </a:lnTo>
                  <a:lnTo>
                    <a:pt x="22" y="9"/>
                  </a:lnTo>
                  <a:lnTo>
                    <a:pt x="20" y="11"/>
                  </a:lnTo>
                  <a:lnTo>
                    <a:pt x="17" y="13"/>
                  </a:lnTo>
                  <a:lnTo>
                    <a:pt x="15" y="16"/>
                  </a:lnTo>
                  <a:lnTo>
                    <a:pt x="13" y="18"/>
                  </a:lnTo>
                  <a:lnTo>
                    <a:pt x="11" y="22"/>
                  </a:lnTo>
                  <a:lnTo>
                    <a:pt x="9" y="24"/>
                  </a:lnTo>
                  <a:lnTo>
                    <a:pt x="7" y="27"/>
                  </a:lnTo>
                  <a:lnTo>
                    <a:pt x="5" y="31"/>
                  </a:lnTo>
                  <a:lnTo>
                    <a:pt x="4" y="34"/>
                  </a:lnTo>
                  <a:lnTo>
                    <a:pt x="3" y="37"/>
                  </a:lnTo>
                  <a:lnTo>
                    <a:pt x="2" y="41"/>
                  </a:lnTo>
                  <a:lnTo>
                    <a:pt x="2" y="44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4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1" y="63"/>
                  </a:lnTo>
                  <a:lnTo>
                    <a:pt x="2" y="66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3"/>
                  </a:lnTo>
                  <a:lnTo>
                    <a:pt x="6" y="75"/>
                  </a:lnTo>
                  <a:lnTo>
                    <a:pt x="7" y="77"/>
                  </a:lnTo>
                  <a:lnTo>
                    <a:pt x="10" y="78"/>
                  </a:lnTo>
                  <a:lnTo>
                    <a:pt x="11" y="79"/>
                  </a:lnTo>
                  <a:lnTo>
                    <a:pt x="13" y="80"/>
                  </a:lnTo>
                  <a:lnTo>
                    <a:pt x="15" y="81"/>
                  </a:lnTo>
                  <a:lnTo>
                    <a:pt x="17" y="81"/>
                  </a:lnTo>
                  <a:lnTo>
                    <a:pt x="20" y="81"/>
                  </a:lnTo>
                  <a:lnTo>
                    <a:pt x="22" y="81"/>
                  </a:lnTo>
                  <a:lnTo>
                    <a:pt x="25" y="81"/>
                  </a:lnTo>
                  <a:lnTo>
                    <a:pt x="27" y="80"/>
                  </a:lnTo>
                  <a:lnTo>
                    <a:pt x="30" y="79"/>
                  </a:lnTo>
                  <a:lnTo>
                    <a:pt x="32" y="78"/>
                  </a:lnTo>
                  <a:lnTo>
                    <a:pt x="35" y="77"/>
                  </a:lnTo>
                  <a:lnTo>
                    <a:pt x="37" y="75"/>
                  </a:lnTo>
                  <a:lnTo>
                    <a:pt x="39" y="73"/>
                  </a:lnTo>
                  <a:lnTo>
                    <a:pt x="42" y="70"/>
                  </a:lnTo>
                  <a:lnTo>
                    <a:pt x="44" y="68"/>
                  </a:lnTo>
                  <a:lnTo>
                    <a:pt x="46" y="66"/>
                  </a:lnTo>
                  <a:lnTo>
                    <a:pt x="48" y="63"/>
                  </a:lnTo>
                  <a:lnTo>
                    <a:pt x="51" y="60"/>
                  </a:lnTo>
                  <a:lnTo>
                    <a:pt x="53" y="57"/>
                  </a:lnTo>
                  <a:lnTo>
                    <a:pt x="54" y="54"/>
                  </a:lnTo>
                  <a:lnTo>
                    <a:pt x="56" y="51"/>
                  </a:lnTo>
                  <a:lnTo>
                    <a:pt x="57" y="47"/>
                  </a:lnTo>
                  <a:lnTo>
                    <a:pt x="58" y="44"/>
                  </a:lnTo>
                  <a:lnTo>
                    <a:pt x="59" y="41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75273" name="Group 841"/>
          <p:cNvGrpSpPr>
            <a:grpSpLocks/>
          </p:cNvGrpSpPr>
          <p:nvPr/>
        </p:nvGrpSpPr>
        <p:grpSpPr bwMode="auto">
          <a:xfrm>
            <a:off x="1970088" y="3078163"/>
            <a:ext cx="981075" cy="3011487"/>
            <a:chOff x="1241" y="1939"/>
            <a:chExt cx="618" cy="1897"/>
          </a:xfrm>
        </p:grpSpPr>
        <p:sp>
          <p:nvSpPr>
            <p:cNvPr id="275274" name="AutoShape 842"/>
            <p:cNvSpPr>
              <a:spLocks noChangeArrowheads="1"/>
            </p:cNvSpPr>
            <p:nvPr/>
          </p:nvSpPr>
          <p:spPr bwMode="auto">
            <a:xfrm flipV="1">
              <a:off x="1288" y="3438"/>
              <a:ext cx="520" cy="148"/>
            </a:xfrm>
            <a:prstGeom prst="triangle">
              <a:avLst>
                <a:gd name="adj" fmla="val 50000"/>
              </a:avLst>
            </a:prstGeom>
            <a:solidFill>
              <a:schemeClr val="bg1"/>
            </a:solidFill>
            <a:ln w="9525">
              <a:solidFill>
                <a:srgbClr val="FF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275" name="Rectangle 843"/>
            <p:cNvSpPr>
              <a:spLocks noChangeArrowheads="1"/>
            </p:cNvSpPr>
            <p:nvPr/>
          </p:nvSpPr>
          <p:spPr bwMode="auto">
            <a:xfrm>
              <a:off x="1254" y="2024"/>
              <a:ext cx="592" cy="139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FF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grpSp>
          <p:nvGrpSpPr>
            <p:cNvPr id="275276" name="Group 844"/>
            <p:cNvGrpSpPr>
              <a:grpSpLocks/>
            </p:cNvGrpSpPr>
            <p:nvPr/>
          </p:nvGrpSpPr>
          <p:grpSpPr bwMode="auto">
            <a:xfrm>
              <a:off x="1241" y="2011"/>
              <a:ext cx="618" cy="1590"/>
              <a:chOff x="1241" y="2011"/>
              <a:chExt cx="618" cy="1590"/>
            </a:xfrm>
          </p:grpSpPr>
          <p:sp>
            <p:nvSpPr>
              <p:cNvPr id="275277" name="Line 845"/>
              <p:cNvSpPr>
                <a:spLocks noChangeShapeType="1"/>
              </p:cNvSpPr>
              <p:nvPr/>
            </p:nvSpPr>
            <p:spPr bwMode="auto">
              <a:xfrm>
                <a:off x="1241" y="3426"/>
                <a:ext cx="618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5278" name="Line 846"/>
              <p:cNvSpPr>
                <a:spLocks noChangeShapeType="1"/>
              </p:cNvSpPr>
              <p:nvPr/>
            </p:nvSpPr>
            <p:spPr bwMode="auto">
              <a:xfrm>
                <a:off x="1241" y="2011"/>
                <a:ext cx="0" cy="1415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5279" name="Line 847"/>
              <p:cNvSpPr>
                <a:spLocks noChangeShapeType="1"/>
              </p:cNvSpPr>
              <p:nvPr/>
            </p:nvSpPr>
            <p:spPr bwMode="auto">
              <a:xfrm>
                <a:off x="1859" y="2011"/>
                <a:ext cx="0" cy="1415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5280" name="Line 848"/>
              <p:cNvSpPr>
                <a:spLocks noChangeShapeType="1"/>
              </p:cNvSpPr>
              <p:nvPr/>
            </p:nvSpPr>
            <p:spPr bwMode="auto">
              <a:xfrm>
                <a:off x="1241" y="3426"/>
                <a:ext cx="307" cy="175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5281" name="Line 849"/>
              <p:cNvSpPr>
                <a:spLocks noChangeShapeType="1"/>
              </p:cNvSpPr>
              <p:nvPr/>
            </p:nvSpPr>
            <p:spPr bwMode="auto">
              <a:xfrm flipV="1">
                <a:off x="1548" y="3426"/>
                <a:ext cx="311" cy="175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275282" name="Group 850"/>
            <p:cNvGrpSpPr>
              <a:grpSpLocks/>
            </p:cNvGrpSpPr>
            <p:nvPr/>
          </p:nvGrpSpPr>
          <p:grpSpPr bwMode="auto">
            <a:xfrm>
              <a:off x="1548" y="1939"/>
              <a:ext cx="0" cy="1897"/>
              <a:chOff x="1548" y="1939"/>
              <a:chExt cx="0" cy="1897"/>
            </a:xfrm>
          </p:grpSpPr>
          <p:sp>
            <p:nvSpPr>
              <p:cNvPr id="275283" name="Line 851"/>
              <p:cNvSpPr>
                <a:spLocks noChangeShapeType="1"/>
              </p:cNvSpPr>
              <p:nvPr/>
            </p:nvSpPr>
            <p:spPr bwMode="auto">
              <a:xfrm>
                <a:off x="1548" y="1939"/>
                <a:ext cx="0" cy="18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5284" name="Line 852"/>
              <p:cNvSpPr>
                <a:spLocks noChangeShapeType="1"/>
              </p:cNvSpPr>
              <p:nvPr/>
            </p:nvSpPr>
            <p:spPr bwMode="auto">
              <a:xfrm>
                <a:off x="1548" y="2158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5285" name="Line 853"/>
              <p:cNvSpPr>
                <a:spLocks noChangeShapeType="1"/>
              </p:cNvSpPr>
              <p:nvPr/>
            </p:nvSpPr>
            <p:spPr bwMode="auto">
              <a:xfrm>
                <a:off x="1548" y="2218"/>
                <a:ext cx="0" cy="26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5286" name="Line 854"/>
              <p:cNvSpPr>
                <a:spLocks noChangeShapeType="1"/>
              </p:cNvSpPr>
              <p:nvPr/>
            </p:nvSpPr>
            <p:spPr bwMode="auto">
              <a:xfrm>
                <a:off x="1548" y="2517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5287" name="Line 855"/>
              <p:cNvSpPr>
                <a:spLocks noChangeShapeType="1"/>
              </p:cNvSpPr>
              <p:nvPr/>
            </p:nvSpPr>
            <p:spPr bwMode="auto">
              <a:xfrm>
                <a:off x="1548" y="2577"/>
                <a:ext cx="0" cy="26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5288" name="Line 856"/>
              <p:cNvSpPr>
                <a:spLocks noChangeShapeType="1"/>
              </p:cNvSpPr>
              <p:nvPr/>
            </p:nvSpPr>
            <p:spPr bwMode="auto">
              <a:xfrm>
                <a:off x="1548" y="2876"/>
                <a:ext cx="0" cy="2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5289" name="Line 857"/>
              <p:cNvSpPr>
                <a:spLocks noChangeShapeType="1"/>
              </p:cNvSpPr>
              <p:nvPr/>
            </p:nvSpPr>
            <p:spPr bwMode="auto">
              <a:xfrm>
                <a:off x="1548" y="2936"/>
                <a:ext cx="0" cy="26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5290" name="Line 858"/>
              <p:cNvSpPr>
                <a:spLocks noChangeShapeType="1"/>
              </p:cNvSpPr>
              <p:nvPr/>
            </p:nvSpPr>
            <p:spPr bwMode="auto">
              <a:xfrm>
                <a:off x="1548" y="3230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5291" name="Line 859"/>
              <p:cNvSpPr>
                <a:spLocks noChangeShapeType="1"/>
              </p:cNvSpPr>
              <p:nvPr/>
            </p:nvSpPr>
            <p:spPr bwMode="auto">
              <a:xfrm>
                <a:off x="1548" y="3290"/>
                <a:ext cx="0" cy="26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5292" name="Line 860"/>
              <p:cNvSpPr>
                <a:spLocks noChangeShapeType="1"/>
              </p:cNvSpPr>
              <p:nvPr/>
            </p:nvSpPr>
            <p:spPr bwMode="auto">
              <a:xfrm>
                <a:off x="1548" y="3589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5293" name="Line 861"/>
              <p:cNvSpPr>
                <a:spLocks noChangeShapeType="1"/>
              </p:cNvSpPr>
              <p:nvPr/>
            </p:nvSpPr>
            <p:spPr bwMode="auto">
              <a:xfrm>
                <a:off x="1548" y="3649"/>
                <a:ext cx="0" cy="18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275184" name="Group 752"/>
          <p:cNvGrpSpPr>
            <a:grpSpLocks/>
          </p:cNvGrpSpPr>
          <p:nvPr/>
        </p:nvGrpSpPr>
        <p:grpSpPr bwMode="auto">
          <a:xfrm>
            <a:off x="1957388" y="1095375"/>
            <a:ext cx="998537" cy="4610100"/>
            <a:chOff x="1527" y="586"/>
            <a:chExt cx="596" cy="2751"/>
          </a:xfrm>
        </p:grpSpPr>
        <p:sp>
          <p:nvSpPr>
            <p:cNvPr id="275185" name="Freeform 753"/>
            <p:cNvSpPr>
              <a:spLocks/>
            </p:cNvSpPr>
            <p:nvPr/>
          </p:nvSpPr>
          <p:spPr bwMode="auto">
            <a:xfrm>
              <a:off x="1547" y="1597"/>
              <a:ext cx="552" cy="1596"/>
            </a:xfrm>
            <a:custGeom>
              <a:avLst/>
              <a:gdLst>
                <a:gd name="T0" fmla="*/ 470 w 552"/>
                <a:gd name="T1" fmla="*/ 0 h 1596"/>
                <a:gd name="T2" fmla="*/ 525 w 552"/>
                <a:gd name="T3" fmla="*/ 137 h 1596"/>
                <a:gd name="T4" fmla="*/ 547 w 552"/>
                <a:gd name="T5" fmla="*/ 291 h 1596"/>
                <a:gd name="T6" fmla="*/ 496 w 552"/>
                <a:gd name="T7" fmla="*/ 474 h 1596"/>
                <a:gd name="T8" fmla="*/ 387 w 552"/>
                <a:gd name="T9" fmla="*/ 638 h 1596"/>
                <a:gd name="T10" fmla="*/ 297 w 552"/>
                <a:gd name="T11" fmla="*/ 819 h 1596"/>
                <a:gd name="T12" fmla="*/ 230 w 552"/>
                <a:gd name="T13" fmla="*/ 972 h 1596"/>
                <a:gd name="T14" fmla="*/ 155 w 552"/>
                <a:gd name="T15" fmla="*/ 1166 h 1596"/>
                <a:gd name="T16" fmla="*/ 85 w 552"/>
                <a:gd name="T17" fmla="*/ 1338 h 1596"/>
                <a:gd name="T18" fmla="*/ 0 w 552"/>
                <a:gd name="T19" fmla="*/ 1596 h 15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2" h="1596">
                  <a:moveTo>
                    <a:pt x="470" y="0"/>
                  </a:moveTo>
                  <a:cubicBezTo>
                    <a:pt x="479" y="23"/>
                    <a:pt x="512" y="89"/>
                    <a:pt x="525" y="137"/>
                  </a:cubicBezTo>
                  <a:cubicBezTo>
                    <a:pt x="538" y="185"/>
                    <a:pt x="552" y="235"/>
                    <a:pt x="547" y="291"/>
                  </a:cubicBezTo>
                  <a:cubicBezTo>
                    <a:pt x="542" y="347"/>
                    <a:pt x="523" y="416"/>
                    <a:pt x="496" y="474"/>
                  </a:cubicBezTo>
                  <a:cubicBezTo>
                    <a:pt x="469" y="532"/>
                    <a:pt x="420" y="581"/>
                    <a:pt x="387" y="638"/>
                  </a:cubicBezTo>
                  <a:cubicBezTo>
                    <a:pt x="354" y="695"/>
                    <a:pt x="323" y="763"/>
                    <a:pt x="297" y="819"/>
                  </a:cubicBezTo>
                  <a:cubicBezTo>
                    <a:pt x="271" y="875"/>
                    <a:pt x="254" y="914"/>
                    <a:pt x="230" y="972"/>
                  </a:cubicBezTo>
                  <a:cubicBezTo>
                    <a:pt x="206" y="1030"/>
                    <a:pt x="179" y="1105"/>
                    <a:pt x="155" y="1166"/>
                  </a:cubicBezTo>
                  <a:cubicBezTo>
                    <a:pt x="131" y="1227"/>
                    <a:pt x="111" y="1266"/>
                    <a:pt x="85" y="1338"/>
                  </a:cubicBezTo>
                  <a:cubicBezTo>
                    <a:pt x="59" y="1410"/>
                    <a:pt x="18" y="1542"/>
                    <a:pt x="0" y="1596"/>
                  </a:cubicBezTo>
                </a:path>
              </a:pathLst>
            </a:custGeom>
            <a:noFill/>
            <a:ln w="12700" cap="flat" cmpd="sng">
              <a:solidFill>
                <a:srgbClr val="C0C0C0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186" name="Freeform 754"/>
            <p:cNvSpPr>
              <a:spLocks/>
            </p:cNvSpPr>
            <p:nvPr/>
          </p:nvSpPr>
          <p:spPr bwMode="auto">
            <a:xfrm>
              <a:off x="1604" y="592"/>
              <a:ext cx="413" cy="220"/>
            </a:xfrm>
            <a:custGeom>
              <a:avLst/>
              <a:gdLst>
                <a:gd name="T0" fmla="*/ 0 w 413"/>
                <a:gd name="T1" fmla="*/ 220 h 220"/>
                <a:gd name="T2" fmla="*/ 0 w 413"/>
                <a:gd name="T3" fmla="*/ 57 h 220"/>
                <a:gd name="T4" fmla="*/ 77 w 413"/>
                <a:gd name="T5" fmla="*/ 38 h 220"/>
                <a:gd name="T6" fmla="*/ 173 w 413"/>
                <a:gd name="T7" fmla="*/ 38 h 220"/>
                <a:gd name="T8" fmla="*/ 269 w 413"/>
                <a:gd name="T9" fmla="*/ 19 h 220"/>
                <a:gd name="T10" fmla="*/ 327 w 413"/>
                <a:gd name="T11" fmla="*/ 0 h 220"/>
                <a:gd name="T12" fmla="*/ 413 w 413"/>
                <a:gd name="T13" fmla="*/ 48 h 220"/>
                <a:gd name="T14" fmla="*/ 413 w 413"/>
                <a:gd name="T15" fmla="*/ 220 h 220"/>
                <a:gd name="T16" fmla="*/ 0 w 413"/>
                <a:gd name="T17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3" h="220">
                  <a:moveTo>
                    <a:pt x="0" y="220"/>
                  </a:moveTo>
                  <a:lnTo>
                    <a:pt x="0" y="57"/>
                  </a:lnTo>
                  <a:lnTo>
                    <a:pt x="77" y="38"/>
                  </a:lnTo>
                  <a:lnTo>
                    <a:pt x="173" y="38"/>
                  </a:lnTo>
                  <a:lnTo>
                    <a:pt x="269" y="19"/>
                  </a:lnTo>
                  <a:lnTo>
                    <a:pt x="327" y="0"/>
                  </a:lnTo>
                  <a:lnTo>
                    <a:pt x="413" y="48"/>
                  </a:lnTo>
                  <a:lnTo>
                    <a:pt x="413" y="220"/>
                  </a:lnTo>
                  <a:lnTo>
                    <a:pt x="0" y="220"/>
                  </a:lnTo>
                  <a:close/>
                </a:path>
              </a:pathLst>
            </a:custGeom>
            <a:gradFill rotWithShape="0">
              <a:gsLst>
                <a:gs pos="0">
                  <a:srgbClr val="DDDDDD">
                    <a:gamma/>
                    <a:shade val="46275"/>
                    <a:invGamma/>
                  </a:srgbClr>
                </a:gs>
                <a:gs pos="50000">
                  <a:srgbClr val="DDDDDD"/>
                </a:gs>
                <a:gs pos="100000">
                  <a:srgbClr val="DDDDDD">
                    <a:gamma/>
                    <a:shade val="46275"/>
                    <a:invGamma/>
                  </a:srgbClr>
                </a:gs>
              </a:gsLst>
              <a:lin ang="0" scaled="1"/>
            </a:gradFill>
            <a:ln w="12700" cap="flat" cmpd="sng">
              <a:solidFill>
                <a:srgbClr val="C0C0C0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187" name="Freeform 755"/>
            <p:cNvSpPr>
              <a:spLocks/>
            </p:cNvSpPr>
            <p:nvPr/>
          </p:nvSpPr>
          <p:spPr bwMode="auto">
            <a:xfrm>
              <a:off x="1556" y="3164"/>
              <a:ext cx="298" cy="173"/>
            </a:xfrm>
            <a:custGeom>
              <a:avLst/>
              <a:gdLst>
                <a:gd name="T0" fmla="*/ 0 w 298"/>
                <a:gd name="T1" fmla="*/ 10 h 173"/>
                <a:gd name="T2" fmla="*/ 298 w 298"/>
                <a:gd name="T3" fmla="*/ 0 h 173"/>
                <a:gd name="T4" fmla="*/ 250 w 298"/>
                <a:gd name="T5" fmla="*/ 173 h 173"/>
                <a:gd name="T6" fmla="*/ 0 w 298"/>
                <a:gd name="T7" fmla="*/ 1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8" h="173">
                  <a:moveTo>
                    <a:pt x="0" y="10"/>
                  </a:moveTo>
                  <a:lnTo>
                    <a:pt x="298" y="0"/>
                  </a:lnTo>
                  <a:lnTo>
                    <a:pt x="250" y="173"/>
                  </a:lnTo>
                  <a:lnTo>
                    <a:pt x="0" y="10"/>
                  </a:lnTo>
                  <a:close/>
                </a:path>
              </a:pathLst>
            </a:custGeom>
            <a:gradFill rotWithShape="0">
              <a:gsLst>
                <a:gs pos="0">
                  <a:srgbClr val="B2B2B2">
                    <a:gamma/>
                    <a:shade val="46275"/>
                    <a:invGamma/>
                  </a:srgbClr>
                </a:gs>
                <a:gs pos="100000">
                  <a:srgbClr val="B2B2B2"/>
                </a:gs>
              </a:gsLst>
              <a:lin ang="5400000" scaled="1"/>
            </a:gradFill>
            <a:ln w="12700" cap="flat" cmpd="sng">
              <a:solidFill>
                <a:srgbClr val="C0C0C0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188" name="Freeform 756"/>
            <p:cNvSpPr>
              <a:spLocks/>
            </p:cNvSpPr>
            <p:nvPr/>
          </p:nvSpPr>
          <p:spPr bwMode="auto">
            <a:xfrm>
              <a:off x="1835" y="2723"/>
              <a:ext cx="288" cy="605"/>
            </a:xfrm>
            <a:custGeom>
              <a:avLst/>
              <a:gdLst>
                <a:gd name="T0" fmla="*/ 201 w 288"/>
                <a:gd name="T1" fmla="*/ 0 h 605"/>
                <a:gd name="T2" fmla="*/ 249 w 288"/>
                <a:gd name="T3" fmla="*/ 125 h 605"/>
                <a:gd name="T4" fmla="*/ 259 w 288"/>
                <a:gd name="T5" fmla="*/ 230 h 605"/>
                <a:gd name="T6" fmla="*/ 278 w 288"/>
                <a:gd name="T7" fmla="*/ 355 h 605"/>
                <a:gd name="T8" fmla="*/ 288 w 288"/>
                <a:gd name="T9" fmla="*/ 461 h 605"/>
                <a:gd name="T10" fmla="*/ 0 w 288"/>
                <a:gd name="T11" fmla="*/ 605 h 605"/>
                <a:gd name="T12" fmla="*/ 9 w 288"/>
                <a:gd name="T13" fmla="*/ 518 h 605"/>
                <a:gd name="T14" fmla="*/ 38 w 288"/>
                <a:gd name="T15" fmla="*/ 345 h 605"/>
                <a:gd name="T16" fmla="*/ 76 w 288"/>
                <a:gd name="T17" fmla="*/ 230 h 605"/>
                <a:gd name="T18" fmla="*/ 134 w 288"/>
                <a:gd name="T19" fmla="*/ 115 h 605"/>
                <a:gd name="T20" fmla="*/ 201 w 288"/>
                <a:gd name="T21" fmla="*/ 0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8" h="605">
                  <a:moveTo>
                    <a:pt x="201" y="0"/>
                  </a:moveTo>
                  <a:lnTo>
                    <a:pt x="249" y="125"/>
                  </a:lnTo>
                  <a:lnTo>
                    <a:pt x="259" y="230"/>
                  </a:lnTo>
                  <a:lnTo>
                    <a:pt x="278" y="355"/>
                  </a:lnTo>
                  <a:lnTo>
                    <a:pt x="288" y="461"/>
                  </a:lnTo>
                  <a:lnTo>
                    <a:pt x="0" y="605"/>
                  </a:lnTo>
                  <a:lnTo>
                    <a:pt x="9" y="518"/>
                  </a:lnTo>
                  <a:lnTo>
                    <a:pt x="38" y="345"/>
                  </a:lnTo>
                  <a:lnTo>
                    <a:pt x="76" y="230"/>
                  </a:lnTo>
                  <a:lnTo>
                    <a:pt x="134" y="115"/>
                  </a:lnTo>
                  <a:lnTo>
                    <a:pt x="201" y="0"/>
                  </a:lnTo>
                  <a:close/>
                </a:path>
              </a:pathLst>
            </a:custGeom>
            <a:gradFill rotWithShape="0">
              <a:gsLst>
                <a:gs pos="0">
                  <a:srgbClr val="B2B2B2">
                    <a:gamma/>
                    <a:shade val="46275"/>
                    <a:invGamma/>
                  </a:srgbClr>
                </a:gs>
                <a:gs pos="100000">
                  <a:srgbClr val="B2B2B2"/>
                </a:gs>
              </a:gsLst>
              <a:lin ang="0" scaled="1"/>
            </a:gradFill>
            <a:ln w="12700" cap="flat" cmpd="sng">
              <a:solidFill>
                <a:srgbClr val="C0C0C0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189" name="Freeform 757"/>
            <p:cNvSpPr>
              <a:spLocks/>
            </p:cNvSpPr>
            <p:nvPr/>
          </p:nvSpPr>
          <p:spPr bwMode="auto">
            <a:xfrm>
              <a:off x="1537" y="1609"/>
              <a:ext cx="557" cy="1306"/>
            </a:xfrm>
            <a:custGeom>
              <a:avLst/>
              <a:gdLst>
                <a:gd name="T0" fmla="*/ 480 w 557"/>
                <a:gd name="T1" fmla="*/ 0 h 1306"/>
                <a:gd name="T2" fmla="*/ 528 w 557"/>
                <a:gd name="T3" fmla="*/ 115 h 1306"/>
                <a:gd name="T4" fmla="*/ 557 w 557"/>
                <a:gd name="T5" fmla="*/ 231 h 1306"/>
                <a:gd name="T6" fmla="*/ 547 w 557"/>
                <a:gd name="T7" fmla="*/ 365 h 1306"/>
                <a:gd name="T8" fmla="*/ 490 w 557"/>
                <a:gd name="T9" fmla="*/ 547 h 1306"/>
                <a:gd name="T10" fmla="*/ 442 w 557"/>
                <a:gd name="T11" fmla="*/ 643 h 1306"/>
                <a:gd name="T12" fmla="*/ 374 w 557"/>
                <a:gd name="T13" fmla="*/ 749 h 1306"/>
                <a:gd name="T14" fmla="*/ 288 w 557"/>
                <a:gd name="T15" fmla="*/ 835 h 1306"/>
                <a:gd name="T16" fmla="*/ 221 w 557"/>
                <a:gd name="T17" fmla="*/ 1018 h 1306"/>
                <a:gd name="T18" fmla="*/ 125 w 557"/>
                <a:gd name="T19" fmla="*/ 1239 h 1306"/>
                <a:gd name="T20" fmla="*/ 86 w 557"/>
                <a:gd name="T21" fmla="*/ 1306 h 1306"/>
                <a:gd name="T22" fmla="*/ 10 w 557"/>
                <a:gd name="T23" fmla="*/ 1123 h 1306"/>
                <a:gd name="T24" fmla="*/ 0 w 557"/>
                <a:gd name="T25" fmla="*/ 903 h 1306"/>
                <a:gd name="T26" fmla="*/ 48 w 557"/>
                <a:gd name="T27" fmla="*/ 682 h 1306"/>
                <a:gd name="T28" fmla="*/ 115 w 557"/>
                <a:gd name="T29" fmla="*/ 509 h 1306"/>
                <a:gd name="T30" fmla="*/ 202 w 557"/>
                <a:gd name="T31" fmla="*/ 413 h 1306"/>
                <a:gd name="T32" fmla="*/ 307 w 557"/>
                <a:gd name="T33" fmla="*/ 269 h 1306"/>
                <a:gd name="T34" fmla="*/ 422 w 557"/>
                <a:gd name="T35" fmla="*/ 77 h 1306"/>
                <a:gd name="T36" fmla="*/ 480 w 557"/>
                <a:gd name="T37" fmla="*/ 0 h 1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57" h="1306">
                  <a:moveTo>
                    <a:pt x="480" y="0"/>
                  </a:moveTo>
                  <a:lnTo>
                    <a:pt x="528" y="115"/>
                  </a:lnTo>
                  <a:lnTo>
                    <a:pt x="557" y="231"/>
                  </a:lnTo>
                  <a:lnTo>
                    <a:pt x="547" y="365"/>
                  </a:lnTo>
                  <a:lnTo>
                    <a:pt x="490" y="547"/>
                  </a:lnTo>
                  <a:lnTo>
                    <a:pt x="442" y="643"/>
                  </a:lnTo>
                  <a:lnTo>
                    <a:pt x="374" y="749"/>
                  </a:lnTo>
                  <a:lnTo>
                    <a:pt x="288" y="835"/>
                  </a:lnTo>
                  <a:lnTo>
                    <a:pt x="221" y="1018"/>
                  </a:lnTo>
                  <a:lnTo>
                    <a:pt x="125" y="1239"/>
                  </a:lnTo>
                  <a:lnTo>
                    <a:pt x="86" y="1306"/>
                  </a:lnTo>
                  <a:lnTo>
                    <a:pt x="10" y="1123"/>
                  </a:lnTo>
                  <a:lnTo>
                    <a:pt x="0" y="903"/>
                  </a:lnTo>
                  <a:lnTo>
                    <a:pt x="48" y="682"/>
                  </a:lnTo>
                  <a:lnTo>
                    <a:pt x="115" y="509"/>
                  </a:lnTo>
                  <a:lnTo>
                    <a:pt x="202" y="413"/>
                  </a:lnTo>
                  <a:lnTo>
                    <a:pt x="307" y="269"/>
                  </a:lnTo>
                  <a:lnTo>
                    <a:pt x="422" y="77"/>
                  </a:lnTo>
                  <a:lnTo>
                    <a:pt x="480" y="0"/>
                  </a:lnTo>
                  <a:close/>
                </a:path>
              </a:pathLst>
            </a:custGeom>
            <a:gradFill rotWithShape="0">
              <a:gsLst>
                <a:gs pos="0">
                  <a:srgbClr val="B2B2B2">
                    <a:gamma/>
                    <a:shade val="46275"/>
                    <a:invGamma/>
                  </a:srgbClr>
                </a:gs>
                <a:gs pos="50000">
                  <a:srgbClr val="B2B2B2"/>
                </a:gs>
                <a:gs pos="100000">
                  <a:srgbClr val="B2B2B2">
                    <a:gamma/>
                    <a:shade val="46275"/>
                    <a:invGamma/>
                  </a:srgbClr>
                </a:gs>
              </a:gsLst>
              <a:lin ang="0" scaled="1"/>
            </a:gradFill>
            <a:ln w="12700" cap="flat" cmpd="sng">
              <a:solidFill>
                <a:srgbClr val="C0C0C0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190" name="Freeform 758"/>
            <p:cNvSpPr>
              <a:spLocks/>
            </p:cNvSpPr>
            <p:nvPr/>
          </p:nvSpPr>
          <p:spPr bwMode="auto">
            <a:xfrm>
              <a:off x="1527" y="823"/>
              <a:ext cx="567" cy="1746"/>
            </a:xfrm>
            <a:custGeom>
              <a:avLst/>
              <a:gdLst>
                <a:gd name="T0" fmla="*/ 9 w 567"/>
                <a:gd name="T1" fmla="*/ 439 h 1746"/>
                <a:gd name="T2" fmla="*/ 9 w 567"/>
                <a:gd name="T3" fmla="*/ 0 h 1746"/>
                <a:gd name="T4" fmla="*/ 567 w 567"/>
                <a:gd name="T5" fmla="*/ 1 h 1746"/>
                <a:gd name="T6" fmla="*/ 567 w 567"/>
                <a:gd name="T7" fmla="*/ 517 h 1746"/>
                <a:gd name="T8" fmla="*/ 509 w 567"/>
                <a:gd name="T9" fmla="*/ 729 h 1746"/>
                <a:gd name="T10" fmla="*/ 384 w 567"/>
                <a:gd name="T11" fmla="*/ 959 h 1746"/>
                <a:gd name="T12" fmla="*/ 212 w 567"/>
                <a:gd name="T13" fmla="*/ 1228 h 1746"/>
                <a:gd name="T14" fmla="*/ 106 w 567"/>
                <a:gd name="T15" fmla="*/ 1391 h 1746"/>
                <a:gd name="T16" fmla="*/ 10 w 567"/>
                <a:gd name="T17" fmla="*/ 1689 h 1746"/>
                <a:gd name="T18" fmla="*/ 0 w 567"/>
                <a:gd name="T19" fmla="*/ 1746 h 1746"/>
                <a:gd name="T20" fmla="*/ 10 w 567"/>
                <a:gd name="T21" fmla="*/ 1084 h 1746"/>
                <a:gd name="T22" fmla="*/ 135 w 567"/>
                <a:gd name="T23" fmla="*/ 825 h 1746"/>
                <a:gd name="T24" fmla="*/ 308 w 567"/>
                <a:gd name="T25" fmla="*/ 517 h 1746"/>
                <a:gd name="T26" fmla="*/ 393 w 567"/>
                <a:gd name="T27" fmla="*/ 260 h 1746"/>
                <a:gd name="T28" fmla="*/ 366 w 567"/>
                <a:gd name="T29" fmla="*/ 137 h 1746"/>
                <a:gd name="T30" fmla="*/ 283 w 567"/>
                <a:gd name="T31" fmla="*/ 96 h 1746"/>
                <a:gd name="T32" fmla="*/ 174 w 567"/>
                <a:gd name="T33" fmla="*/ 123 h 1746"/>
                <a:gd name="T34" fmla="*/ 125 w 567"/>
                <a:gd name="T35" fmla="*/ 249 h 1746"/>
                <a:gd name="T36" fmla="*/ 68 w 567"/>
                <a:gd name="T37" fmla="*/ 335 h 1746"/>
                <a:gd name="T38" fmla="*/ 9 w 567"/>
                <a:gd name="T39" fmla="*/ 439 h 1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67" h="1746">
                  <a:moveTo>
                    <a:pt x="9" y="439"/>
                  </a:moveTo>
                  <a:lnTo>
                    <a:pt x="9" y="0"/>
                  </a:lnTo>
                  <a:lnTo>
                    <a:pt x="567" y="1"/>
                  </a:lnTo>
                  <a:lnTo>
                    <a:pt x="567" y="517"/>
                  </a:lnTo>
                  <a:lnTo>
                    <a:pt x="509" y="729"/>
                  </a:lnTo>
                  <a:lnTo>
                    <a:pt x="384" y="959"/>
                  </a:lnTo>
                  <a:lnTo>
                    <a:pt x="212" y="1228"/>
                  </a:lnTo>
                  <a:lnTo>
                    <a:pt x="106" y="1391"/>
                  </a:lnTo>
                  <a:lnTo>
                    <a:pt x="10" y="1689"/>
                  </a:lnTo>
                  <a:lnTo>
                    <a:pt x="0" y="1746"/>
                  </a:lnTo>
                  <a:lnTo>
                    <a:pt x="10" y="1084"/>
                  </a:lnTo>
                  <a:lnTo>
                    <a:pt x="135" y="825"/>
                  </a:lnTo>
                  <a:lnTo>
                    <a:pt x="308" y="517"/>
                  </a:lnTo>
                  <a:lnTo>
                    <a:pt x="393" y="260"/>
                  </a:lnTo>
                  <a:lnTo>
                    <a:pt x="366" y="137"/>
                  </a:lnTo>
                  <a:lnTo>
                    <a:pt x="283" y="96"/>
                  </a:lnTo>
                  <a:lnTo>
                    <a:pt x="174" y="123"/>
                  </a:lnTo>
                  <a:lnTo>
                    <a:pt x="125" y="249"/>
                  </a:lnTo>
                  <a:lnTo>
                    <a:pt x="68" y="335"/>
                  </a:lnTo>
                  <a:lnTo>
                    <a:pt x="9" y="439"/>
                  </a:lnTo>
                  <a:close/>
                </a:path>
              </a:pathLst>
            </a:custGeom>
            <a:gradFill rotWithShape="0">
              <a:gsLst>
                <a:gs pos="0">
                  <a:srgbClr val="DDDDDD">
                    <a:gamma/>
                    <a:shade val="46275"/>
                    <a:invGamma/>
                  </a:srgbClr>
                </a:gs>
                <a:gs pos="50000">
                  <a:srgbClr val="DDDDDD"/>
                </a:gs>
                <a:gs pos="100000">
                  <a:srgbClr val="DDDDDD">
                    <a:gamma/>
                    <a:shade val="46275"/>
                    <a:invGamma/>
                  </a:srgbClr>
                </a:gs>
              </a:gsLst>
              <a:lin ang="0" scaled="1"/>
            </a:gradFill>
            <a:ln w="12700" cap="flat" cmpd="sng">
              <a:solidFill>
                <a:srgbClr val="C0C0C0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191" name="Freeform 759"/>
            <p:cNvSpPr>
              <a:spLocks/>
            </p:cNvSpPr>
            <p:nvPr/>
          </p:nvSpPr>
          <p:spPr bwMode="auto">
            <a:xfrm>
              <a:off x="1566" y="1878"/>
              <a:ext cx="528" cy="1296"/>
            </a:xfrm>
            <a:custGeom>
              <a:avLst/>
              <a:gdLst>
                <a:gd name="T0" fmla="*/ 528 w 528"/>
                <a:gd name="T1" fmla="*/ 0 h 1296"/>
                <a:gd name="T2" fmla="*/ 461 w 528"/>
                <a:gd name="T3" fmla="*/ 173 h 1296"/>
                <a:gd name="T4" fmla="*/ 384 w 528"/>
                <a:gd name="T5" fmla="*/ 288 h 1296"/>
                <a:gd name="T6" fmla="*/ 326 w 528"/>
                <a:gd name="T7" fmla="*/ 413 h 1296"/>
                <a:gd name="T8" fmla="*/ 249 w 528"/>
                <a:gd name="T9" fmla="*/ 605 h 1296"/>
                <a:gd name="T10" fmla="*/ 144 w 528"/>
                <a:gd name="T11" fmla="*/ 854 h 1296"/>
                <a:gd name="T12" fmla="*/ 66 w 528"/>
                <a:gd name="T13" fmla="*/ 1016 h 1296"/>
                <a:gd name="T14" fmla="*/ 39 w 528"/>
                <a:gd name="T15" fmla="*/ 1153 h 1296"/>
                <a:gd name="T16" fmla="*/ 0 w 528"/>
                <a:gd name="T17" fmla="*/ 1286 h 1296"/>
                <a:gd name="T18" fmla="*/ 288 w 528"/>
                <a:gd name="T19" fmla="*/ 1296 h 1296"/>
                <a:gd name="T20" fmla="*/ 345 w 528"/>
                <a:gd name="T21" fmla="*/ 1114 h 1296"/>
                <a:gd name="T22" fmla="*/ 441 w 528"/>
                <a:gd name="T23" fmla="*/ 922 h 1296"/>
                <a:gd name="T24" fmla="*/ 528 w 528"/>
                <a:gd name="T25" fmla="*/ 720 h 1296"/>
                <a:gd name="T26" fmla="*/ 528 w 528"/>
                <a:gd name="T27" fmla="*/ 0 h 1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28" h="1296">
                  <a:moveTo>
                    <a:pt x="528" y="0"/>
                  </a:moveTo>
                  <a:lnTo>
                    <a:pt x="461" y="173"/>
                  </a:lnTo>
                  <a:lnTo>
                    <a:pt x="384" y="288"/>
                  </a:lnTo>
                  <a:lnTo>
                    <a:pt x="326" y="413"/>
                  </a:lnTo>
                  <a:lnTo>
                    <a:pt x="249" y="605"/>
                  </a:lnTo>
                  <a:lnTo>
                    <a:pt x="144" y="854"/>
                  </a:lnTo>
                  <a:lnTo>
                    <a:pt x="66" y="1016"/>
                  </a:lnTo>
                  <a:lnTo>
                    <a:pt x="39" y="1153"/>
                  </a:lnTo>
                  <a:lnTo>
                    <a:pt x="0" y="1286"/>
                  </a:lnTo>
                  <a:lnTo>
                    <a:pt x="288" y="1296"/>
                  </a:lnTo>
                  <a:lnTo>
                    <a:pt x="345" y="1114"/>
                  </a:lnTo>
                  <a:lnTo>
                    <a:pt x="441" y="922"/>
                  </a:lnTo>
                  <a:lnTo>
                    <a:pt x="528" y="720"/>
                  </a:lnTo>
                  <a:lnTo>
                    <a:pt x="528" y="0"/>
                  </a:lnTo>
                  <a:close/>
                </a:path>
              </a:pathLst>
            </a:custGeom>
            <a:gradFill rotWithShape="0">
              <a:gsLst>
                <a:gs pos="0">
                  <a:srgbClr val="DDDDDD">
                    <a:gamma/>
                    <a:shade val="46275"/>
                    <a:invGamma/>
                  </a:srgbClr>
                </a:gs>
                <a:gs pos="50000">
                  <a:srgbClr val="DDDDDD"/>
                </a:gs>
                <a:gs pos="100000">
                  <a:srgbClr val="DDDDDD">
                    <a:gamma/>
                    <a:shade val="46275"/>
                    <a:invGamma/>
                  </a:srgbClr>
                </a:gs>
              </a:gsLst>
              <a:lin ang="0" scaled="1"/>
            </a:gradFill>
            <a:ln w="12700" cap="flat" cmpd="sng">
              <a:solidFill>
                <a:srgbClr val="C0C0C0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192" name="Line 760"/>
            <p:cNvSpPr>
              <a:spLocks noChangeShapeType="1"/>
            </p:cNvSpPr>
            <p:nvPr/>
          </p:nvSpPr>
          <p:spPr bwMode="auto">
            <a:xfrm>
              <a:off x="1561" y="3178"/>
              <a:ext cx="293" cy="0"/>
            </a:xfrm>
            <a:prstGeom prst="line">
              <a:avLst/>
            </a:prstGeom>
            <a:noFill/>
            <a:ln w="12700">
              <a:solidFill>
                <a:srgbClr val="C0C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193" name="Freeform 761"/>
            <p:cNvSpPr>
              <a:spLocks/>
            </p:cNvSpPr>
            <p:nvPr/>
          </p:nvSpPr>
          <p:spPr bwMode="auto">
            <a:xfrm>
              <a:off x="2094" y="1897"/>
              <a:ext cx="1" cy="714"/>
            </a:xfrm>
            <a:custGeom>
              <a:avLst/>
              <a:gdLst>
                <a:gd name="T0" fmla="*/ 0 w 1"/>
                <a:gd name="T1" fmla="*/ 0 h 714"/>
                <a:gd name="T2" fmla="*/ 0 w 1"/>
                <a:gd name="T3" fmla="*/ 714 h 7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714">
                  <a:moveTo>
                    <a:pt x="0" y="0"/>
                  </a:moveTo>
                  <a:lnTo>
                    <a:pt x="0" y="714"/>
                  </a:lnTo>
                </a:path>
              </a:pathLst>
            </a:custGeom>
            <a:noFill/>
            <a:ln w="12700" cap="flat" cmpd="sng">
              <a:solidFill>
                <a:srgbClr val="C0C0C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194" name="Freeform 762"/>
            <p:cNvSpPr>
              <a:spLocks/>
            </p:cNvSpPr>
            <p:nvPr/>
          </p:nvSpPr>
          <p:spPr bwMode="auto">
            <a:xfrm>
              <a:off x="1537" y="1926"/>
              <a:ext cx="1" cy="643"/>
            </a:xfrm>
            <a:custGeom>
              <a:avLst/>
              <a:gdLst>
                <a:gd name="T0" fmla="*/ 0 w 1"/>
                <a:gd name="T1" fmla="*/ 0 h 643"/>
                <a:gd name="T2" fmla="*/ 0 w 1"/>
                <a:gd name="T3" fmla="*/ 315 h 643"/>
                <a:gd name="T4" fmla="*/ 1 w 1"/>
                <a:gd name="T5" fmla="*/ 643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643">
                  <a:moveTo>
                    <a:pt x="0" y="0"/>
                  </a:moveTo>
                  <a:lnTo>
                    <a:pt x="0" y="315"/>
                  </a:lnTo>
                  <a:lnTo>
                    <a:pt x="1" y="643"/>
                  </a:lnTo>
                </a:path>
              </a:pathLst>
            </a:custGeom>
            <a:noFill/>
            <a:ln w="12700" cap="flat" cmpd="sng">
              <a:solidFill>
                <a:srgbClr val="C0C0C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195" name="Line 763"/>
            <p:cNvSpPr>
              <a:spLocks noChangeShapeType="1"/>
            </p:cNvSpPr>
            <p:nvPr/>
          </p:nvSpPr>
          <p:spPr bwMode="auto">
            <a:xfrm>
              <a:off x="1547" y="3182"/>
              <a:ext cx="275" cy="155"/>
            </a:xfrm>
            <a:prstGeom prst="line">
              <a:avLst/>
            </a:prstGeom>
            <a:noFill/>
            <a:ln w="12700">
              <a:solidFill>
                <a:srgbClr val="C0C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196" name="Line 764"/>
            <p:cNvSpPr>
              <a:spLocks noChangeShapeType="1"/>
            </p:cNvSpPr>
            <p:nvPr/>
          </p:nvSpPr>
          <p:spPr bwMode="auto">
            <a:xfrm flipV="1">
              <a:off x="1825" y="3173"/>
              <a:ext cx="284" cy="164"/>
            </a:xfrm>
            <a:prstGeom prst="line">
              <a:avLst/>
            </a:prstGeom>
            <a:noFill/>
            <a:ln w="12700">
              <a:solidFill>
                <a:srgbClr val="C0C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197" name="Freeform 765"/>
            <p:cNvSpPr>
              <a:spLocks/>
            </p:cNvSpPr>
            <p:nvPr/>
          </p:nvSpPr>
          <p:spPr bwMode="auto">
            <a:xfrm>
              <a:off x="1825" y="2598"/>
              <a:ext cx="269" cy="739"/>
            </a:xfrm>
            <a:custGeom>
              <a:avLst/>
              <a:gdLst>
                <a:gd name="T0" fmla="*/ 269 w 269"/>
                <a:gd name="T1" fmla="*/ 0 h 739"/>
                <a:gd name="T2" fmla="*/ 134 w 269"/>
                <a:gd name="T3" fmla="*/ 317 h 739"/>
                <a:gd name="T4" fmla="*/ 58 w 269"/>
                <a:gd name="T5" fmla="*/ 490 h 739"/>
                <a:gd name="T6" fmla="*/ 0 w 269"/>
                <a:gd name="T7" fmla="*/ 739 h 7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9" h="739">
                  <a:moveTo>
                    <a:pt x="269" y="0"/>
                  </a:moveTo>
                  <a:cubicBezTo>
                    <a:pt x="246" y="53"/>
                    <a:pt x="169" y="235"/>
                    <a:pt x="134" y="317"/>
                  </a:cubicBezTo>
                  <a:cubicBezTo>
                    <a:pt x="99" y="399"/>
                    <a:pt x="80" y="420"/>
                    <a:pt x="58" y="490"/>
                  </a:cubicBezTo>
                  <a:cubicBezTo>
                    <a:pt x="36" y="560"/>
                    <a:pt x="12" y="687"/>
                    <a:pt x="0" y="739"/>
                  </a:cubicBezTo>
                </a:path>
              </a:pathLst>
            </a:custGeom>
            <a:noFill/>
            <a:ln w="12700" cap="flat" cmpd="sng">
              <a:solidFill>
                <a:srgbClr val="C0C0C0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198" name="Line 766"/>
            <p:cNvSpPr>
              <a:spLocks noChangeShapeType="1"/>
            </p:cNvSpPr>
            <p:nvPr/>
          </p:nvSpPr>
          <p:spPr bwMode="auto">
            <a:xfrm>
              <a:off x="2099" y="1995"/>
              <a:ext cx="0" cy="0"/>
            </a:xfrm>
            <a:prstGeom prst="line">
              <a:avLst/>
            </a:prstGeom>
            <a:noFill/>
            <a:ln w="12700">
              <a:solidFill>
                <a:srgbClr val="C0C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199" name="Freeform 767"/>
            <p:cNvSpPr>
              <a:spLocks/>
            </p:cNvSpPr>
            <p:nvPr/>
          </p:nvSpPr>
          <p:spPr bwMode="auto">
            <a:xfrm>
              <a:off x="1535" y="1321"/>
              <a:ext cx="559" cy="1592"/>
            </a:xfrm>
            <a:custGeom>
              <a:avLst/>
              <a:gdLst>
                <a:gd name="T0" fmla="*/ 559 w 559"/>
                <a:gd name="T1" fmla="*/ 0 h 1592"/>
                <a:gd name="T2" fmla="*/ 509 w 559"/>
                <a:gd name="T3" fmla="*/ 221 h 1592"/>
                <a:gd name="T4" fmla="*/ 441 w 559"/>
                <a:gd name="T5" fmla="*/ 344 h 1592"/>
                <a:gd name="T6" fmla="*/ 345 w 559"/>
                <a:gd name="T7" fmla="*/ 523 h 1592"/>
                <a:gd name="T8" fmla="*/ 252 w 559"/>
                <a:gd name="T9" fmla="*/ 663 h 1592"/>
                <a:gd name="T10" fmla="*/ 139 w 559"/>
                <a:gd name="T11" fmla="*/ 838 h 1592"/>
                <a:gd name="T12" fmla="*/ 69 w 559"/>
                <a:gd name="T13" fmla="*/ 979 h 1592"/>
                <a:gd name="T14" fmla="*/ 31 w 559"/>
                <a:gd name="T15" fmla="*/ 1104 h 1592"/>
                <a:gd name="T16" fmla="*/ 2 w 559"/>
                <a:gd name="T17" fmla="*/ 1304 h 1592"/>
                <a:gd name="T18" fmla="*/ 43 w 559"/>
                <a:gd name="T19" fmla="*/ 1469 h 1592"/>
                <a:gd name="T20" fmla="*/ 112 w 559"/>
                <a:gd name="T21" fmla="*/ 1592 h 1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59" h="1592">
                  <a:moveTo>
                    <a:pt x="559" y="0"/>
                  </a:moveTo>
                  <a:cubicBezTo>
                    <a:pt x="549" y="37"/>
                    <a:pt x="529" y="164"/>
                    <a:pt x="509" y="221"/>
                  </a:cubicBezTo>
                  <a:cubicBezTo>
                    <a:pt x="489" y="278"/>
                    <a:pt x="468" y="294"/>
                    <a:pt x="441" y="344"/>
                  </a:cubicBezTo>
                  <a:cubicBezTo>
                    <a:pt x="414" y="394"/>
                    <a:pt x="377" y="470"/>
                    <a:pt x="345" y="523"/>
                  </a:cubicBezTo>
                  <a:cubicBezTo>
                    <a:pt x="313" y="576"/>
                    <a:pt x="286" y="611"/>
                    <a:pt x="252" y="663"/>
                  </a:cubicBezTo>
                  <a:cubicBezTo>
                    <a:pt x="218" y="715"/>
                    <a:pt x="169" y="785"/>
                    <a:pt x="139" y="838"/>
                  </a:cubicBezTo>
                  <a:cubicBezTo>
                    <a:pt x="109" y="891"/>
                    <a:pt x="87" y="935"/>
                    <a:pt x="69" y="979"/>
                  </a:cubicBezTo>
                  <a:cubicBezTo>
                    <a:pt x="51" y="1023"/>
                    <a:pt x="42" y="1050"/>
                    <a:pt x="31" y="1104"/>
                  </a:cubicBezTo>
                  <a:cubicBezTo>
                    <a:pt x="20" y="1158"/>
                    <a:pt x="0" y="1243"/>
                    <a:pt x="2" y="1304"/>
                  </a:cubicBezTo>
                  <a:cubicBezTo>
                    <a:pt x="4" y="1365"/>
                    <a:pt x="25" y="1421"/>
                    <a:pt x="43" y="1469"/>
                  </a:cubicBezTo>
                  <a:cubicBezTo>
                    <a:pt x="61" y="1517"/>
                    <a:pt x="98" y="1567"/>
                    <a:pt x="112" y="1592"/>
                  </a:cubicBezTo>
                </a:path>
              </a:pathLst>
            </a:custGeom>
            <a:noFill/>
            <a:ln w="12700" cap="flat" cmpd="sng">
              <a:solidFill>
                <a:srgbClr val="C0C0C0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200" name="Freeform 768"/>
            <p:cNvSpPr>
              <a:spLocks/>
            </p:cNvSpPr>
            <p:nvPr/>
          </p:nvSpPr>
          <p:spPr bwMode="auto">
            <a:xfrm>
              <a:off x="1537" y="916"/>
              <a:ext cx="387" cy="1016"/>
            </a:xfrm>
            <a:custGeom>
              <a:avLst/>
              <a:gdLst>
                <a:gd name="T0" fmla="*/ 0 w 387"/>
                <a:gd name="T1" fmla="*/ 1016 h 1016"/>
                <a:gd name="T2" fmla="*/ 77 w 387"/>
                <a:gd name="T3" fmla="*/ 828 h 1016"/>
                <a:gd name="T4" fmla="*/ 211 w 387"/>
                <a:gd name="T5" fmla="*/ 568 h 1016"/>
                <a:gd name="T6" fmla="*/ 336 w 387"/>
                <a:gd name="T7" fmla="*/ 357 h 1016"/>
                <a:gd name="T8" fmla="*/ 384 w 387"/>
                <a:gd name="T9" fmla="*/ 165 h 1016"/>
                <a:gd name="T10" fmla="*/ 355 w 387"/>
                <a:gd name="T11" fmla="*/ 40 h 1016"/>
                <a:gd name="T12" fmla="*/ 288 w 387"/>
                <a:gd name="T13" fmla="*/ 2 h 1016"/>
                <a:gd name="T14" fmla="*/ 163 w 387"/>
                <a:gd name="T15" fmla="*/ 50 h 1016"/>
                <a:gd name="T16" fmla="*/ 67 w 387"/>
                <a:gd name="T17" fmla="*/ 194 h 1016"/>
                <a:gd name="T18" fmla="*/ 10 w 387"/>
                <a:gd name="T19" fmla="*/ 376 h 1016"/>
                <a:gd name="T20" fmla="*/ 38 w 387"/>
                <a:gd name="T21" fmla="*/ 578 h 1016"/>
                <a:gd name="T22" fmla="*/ 67 w 387"/>
                <a:gd name="T23" fmla="*/ 703 h 1016"/>
                <a:gd name="T24" fmla="*/ 96 w 387"/>
                <a:gd name="T25" fmla="*/ 770 h 10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7" h="1016">
                  <a:moveTo>
                    <a:pt x="0" y="1016"/>
                  </a:moveTo>
                  <a:cubicBezTo>
                    <a:pt x="13" y="985"/>
                    <a:pt x="42" y="903"/>
                    <a:pt x="77" y="828"/>
                  </a:cubicBezTo>
                  <a:cubicBezTo>
                    <a:pt x="112" y="753"/>
                    <a:pt x="168" y="646"/>
                    <a:pt x="211" y="568"/>
                  </a:cubicBezTo>
                  <a:cubicBezTo>
                    <a:pt x="254" y="490"/>
                    <a:pt x="307" y="424"/>
                    <a:pt x="336" y="357"/>
                  </a:cubicBezTo>
                  <a:cubicBezTo>
                    <a:pt x="365" y="290"/>
                    <a:pt x="381" y="218"/>
                    <a:pt x="384" y="165"/>
                  </a:cubicBezTo>
                  <a:cubicBezTo>
                    <a:pt x="387" y="112"/>
                    <a:pt x="371" y="67"/>
                    <a:pt x="355" y="40"/>
                  </a:cubicBezTo>
                  <a:cubicBezTo>
                    <a:pt x="339" y="13"/>
                    <a:pt x="320" y="0"/>
                    <a:pt x="288" y="2"/>
                  </a:cubicBezTo>
                  <a:cubicBezTo>
                    <a:pt x="256" y="4"/>
                    <a:pt x="200" y="18"/>
                    <a:pt x="163" y="50"/>
                  </a:cubicBezTo>
                  <a:cubicBezTo>
                    <a:pt x="126" y="82"/>
                    <a:pt x="93" y="140"/>
                    <a:pt x="67" y="194"/>
                  </a:cubicBezTo>
                  <a:cubicBezTo>
                    <a:pt x="41" y="248"/>
                    <a:pt x="15" y="312"/>
                    <a:pt x="10" y="376"/>
                  </a:cubicBezTo>
                  <a:cubicBezTo>
                    <a:pt x="5" y="440"/>
                    <a:pt x="29" y="524"/>
                    <a:pt x="38" y="578"/>
                  </a:cubicBezTo>
                  <a:cubicBezTo>
                    <a:pt x="47" y="632"/>
                    <a:pt x="57" y="671"/>
                    <a:pt x="67" y="703"/>
                  </a:cubicBezTo>
                  <a:cubicBezTo>
                    <a:pt x="77" y="735"/>
                    <a:pt x="90" y="756"/>
                    <a:pt x="96" y="770"/>
                  </a:cubicBezTo>
                </a:path>
              </a:pathLst>
            </a:custGeom>
            <a:noFill/>
            <a:ln w="12700" cap="flat" cmpd="sng">
              <a:solidFill>
                <a:srgbClr val="C0C0C0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201" name="Line 769"/>
            <p:cNvSpPr>
              <a:spLocks noChangeShapeType="1"/>
            </p:cNvSpPr>
            <p:nvPr/>
          </p:nvSpPr>
          <p:spPr bwMode="auto">
            <a:xfrm flipV="1">
              <a:off x="1537" y="812"/>
              <a:ext cx="0" cy="490"/>
            </a:xfrm>
            <a:prstGeom prst="line">
              <a:avLst/>
            </a:prstGeom>
            <a:noFill/>
            <a:ln w="12700">
              <a:solidFill>
                <a:srgbClr val="C0C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202" name="Line 770"/>
            <p:cNvSpPr>
              <a:spLocks noChangeShapeType="1"/>
            </p:cNvSpPr>
            <p:nvPr/>
          </p:nvSpPr>
          <p:spPr bwMode="auto">
            <a:xfrm>
              <a:off x="1537" y="822"/>
              <a:ext cx="566" cy="0"/>
            </a:xfrm>
            <a:prstGeom prst="line">
              <a:avLst/>
            </a:prstGeom>
            <a:noFill/>
            <a:ln w="12700">
              <a:solidFill>
                <a:srgbClr val="C0C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203" name="Line 771"/>
            <p:cNvSpPr>
              <a:spLocks noChangeShapeType="1"/>
            </p:cNvSpPr>
            <p:nvPr/>
          </p:nvSpPr>
          <p:spPr bwMode="auto">
            <a:xfrm>
              <a:off x="2094" y="822"/>
              <a:ext cx="0" cy="518"/>
            </a:xfrm>
            <a:prstGeom prst="line">
              <a:avLst/>
            </a:prstGeom>
            <a:noFill/>
            <a:ln w="12700">
              <a:solidFill>
                <a:srgbClr val="C0C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204" name="Line 772"/>
            <p:cNvSpPr>
              <a:spLocks noChangeShapeType="1"/>
            </p:cNvSpPr>
            <p:nvPr/>
          </p:nvSpPr>
          <p:spPr bwMode="auto">
            <a:xfrm flipV="1">
              <a:off x="1604" y="650"/>
              <a:ext cx="0" cy="172"/>
            </a:xfrm>
            <a:prstGeom prst="line">
              <a:avLst/>
            </a:prstGeom>
            <a:noFill/>
            <a:ln w="12700">
              <a:solidFill>
                <a:srgbClr val="C0C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205" name="Line 773"/>
            <p:cNvSpPr>
              <a:spLocks noChangeShapeType="1"/>
            </p:cNvSpPr>
            <p:nvPr/>
          </p:nvSpPr>
          <p:spPr bwMode="auto">
            <a:xfrm flipV="1">
              <a:off x="2027" y="640"/>
              <a:ext cx="0" cy="182"/>
            </a:xfrm>
            <a:prstGeom prst="line">
              <a:avLst/>
            </a:prstGeom>
            <a:noFill/>
            <a:ln w="12700">
              <a:solidFill>
                <a:srgbClr val="C0C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206" name="Freeform 774"/>
            <p:cNvSpPr>
              <a:spLocks/>
            </p:cNvSpPr>
            <p:nvPr/>
          </p:nvSpPr>
          <p:spPr bwMode="auto">
            <a:xfrm>
              <a:off x="2046" y="2732"/>
              <a:ext cx="67" cy="452"/>
            </a:xfrm>
            <a:custGeom>
              <a:avLst/>
              <a:gdLst>
                <a:gd name="T0" fmla="*/ 0 w 67"/>
                <a:gd name="T1" fmla="*/ 0 h 452"/>
                <a:gd name="T2" fmla="*/ 48 w 67"/>
                <a:gd name="T3" fmla="*/ 154 h 452"/>
                <a:gd name="T4" fmla="*/ 57 w 67"/>
                <a:gd name="T5" fmla="*/ 298 h 452"/>
                <a:gd name="T6" fmla="*/ 67 w 67"/>
                <a:gd name="T7" fmla="*/ 45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7" h="452">
                  <a:moveTo>
                    <a:pt x="0" y="0"/>
                  </a:moveTo>
                  <a:cubicBezTo>
                    <a:pt x="6" y="26"/>
                    <a:pt x="39" y="104"/>
                    <a:pt x="48" y="154"/>
                  </a:cubicBezTo>
                  <a:cubicBezTo>
                    <a:pt x="57" y="204"/>
                    <a:pt x="54" y="248"/>
                    <a:pt x="57" y="298"/>
                  </a:cubicBezTo>
                  <a:cubicBezTo>
                    <a:pt x="60" y="348"/>
                    <a:pt x="65" y="420"/>
                    <a:pt x="67" y="452"/>
                  </a:cubicBezTo>
                </a:path>
              </a:pathLst>
            </a:custGeom>
            <a:noFill/>
            <a:ln w="12700" cap="flat" cmpd="sng">
              <a:solidFill>
                <a:srgbClr val="C0C0C0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207" name="Freeform 775"/>
            <p:cNvSpPr>
              <a:spLocks/>
            </p:cNvSpPr>
            <p:nvPr/>
          </p:nvSpPr>
          <p:spPr bwMode="auto">
            <a:xfrm>
              <a:off x="1595" y="586"/>
              <a:ext cx="441" cy="95"/>
            </a:xfrm>
            <a:custGeom>
              <a:avLst/>
              <a:gdLst>
                <a:gd name="T0" fmla="*/ 0 w 441"/>
                <a:gd name="T1" fmla="*/ 63 h 95"/>
                <a:gd name="T2" fmla="*/ 153 w 441"/>
                <a:gd name="T3" fmla="*/ 44 h 95"/>
                <a:gd name="T4" fmla="*/ 288 w 441"/>
                <a:gd name="T5" fmla="*/ 92 h 95"/>
                <a:gd name="T6" fmla="*/ 432 w 441"/>
                <a:gd name="T7" fmla="*/ 63 h 95"/>
                <a:gd name="T8" fmla="*/ 345 w 441"/>
                <a:gd name="T9" fmla="*/ 6 h 95"/>
                <a:gd name="T10" fmla="*/ 278 w 441"/>
                <a:gd name="T11" fmla="*/ 25 h 95"/>
                <a:gd name="T12" fmla="*/ 192 w 441"/>
                <a:gd name="T13" fmla="*/ 54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1" h="95">
                  <a:moveTo>
                    <a:pt x="0" y="63"/>
                  </a:moveTo>
                  <a:cubicBezTo>
                    <a:pt x="52" y="51"/>
                    <a:pt x="105" y="39"/>
                    <a:pt x="153" y="44"/>
                  </a:cubicBezTo>
                  <a:cubicBezTo>
                    <a:pt x="201" y="49"/>
                    <a:pt x="242" y="89"/>
                    <a:pt x="288" y="92"/>
                  </a:cubicBezTo>
                  <a:cubicBezTo>
                    <a:pt x="334" y="95"/>
                    <a:pt x="423" y="77"/>
                    <a:pt x="432" y="63"/>
                  </a:cubicBezTo>
                  <a:cubicBezTo>
                    <a:pt x="441" y="49"/>
                    <a:pt x="371" y="12"/>
                    <a:pt x="345" y="6"/>
                  </a:cubicBezTo>
                  <a:cubicBezTo>
                    <a:pt x="319" y="0"/>
                    <a:pt x="303" y="17"/>
                    <a:pt x="278" y="25"/>
                  </a:cubicBezTo>
                  <a:cubicBezTo>
                    <a:pt x="253" y="33"/>
                    <a:pt x="206" y="48"/>
                    <a:pt x="192" y="54"/>
                  </a:cubicBezTo>
                </a:path>
              </a:pathLst>
            </a:custGeom>
            <a:noFill/>
            <a:ln w="12700" cap="flat" cmpd="sng">
              <a:solidFill>
                <a:srgbClr val="C0C0C0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208" name="Freeform 776"/>
            <p:cNvSpPr>
              <a:spLocks/>
            </p:cNvSpPr>
            <p:nvPr/>
          </p:nvSpPr>
          <p:spPr bwMode="auto">
            <a:xfrm>
              <a:off x="1547" y="919"/>
              <a:ext cx="373" cy="767"/>
            </a:xfrm>
            <a:custGeom>
              <a:avLst/>
              <a:gdLst>
                <a:gd name="T0" fmla="*/ 86 w 373"/>
                <a:gd name="T1" fmla="*/ 767 h 767"/>
                <a:gd name="T2" fmla="*/ 28 w 373"/>
                <a:gd name="T3" fmla="*/ 594 h 767"/>
                <a:gd name="T4" fmla="*/ 0 w 373"/>
                <a:gd name="T5" fmla="*/ 431 h 767"/>
                <a:gd name="T6" fmla="*/ 9 w 373"/>
                <a:gd name="T7" fmla="*/ 287 h 767"/>
                <a:gd name="T8" fmla="*/ 48 w 373"/>
                <a:gd name="T9" fmla="*/ 191 h 767"/>
                <a:gd name="T10" fmla="*/ 96 w 373"/>
                <a:gd name="T11" fmla="*/ 95 h 767"/>
                <a:gd name="T12" fmla="*/ 163 w 373"/>
                <a:gd name="T13" fmla="*/ 28 h 767"/>
                <a:gd name="T14" fmla="*/ 277 w 373"/>
                <a:gd name="T15" fmla="*/ 0 h 767"/>
                <a:gd name="T16" fmla="*/ 373 w 373"/>
                <a:gd name="T17" fmla="*/ 82 h 767"/>
                <a:gd name="T18" fmla="*/ 359 w 373"/>
                <a:gd name="T19" fmla="*/ 82 h 767"/>
                <a:gd name="T20" fmla="*/ 373 w 373"/>
                <a:gd name="T21" fmla="*/ 233 h 767"/>
                <a:gd name="T22" fmla="*/ 332 w 373"/>
                <a:gd name="T23" fmla="*/ 356 h 767"/>
                <a:gd name="T24" fmla="*/ 277 w 373"/>
                <a:gd name="T25" fmla="*/ 452 h 767"/>
                <a:gd name="T26" fmla="*/ 220 w 373"/>
                <a:gd name="T27" fmla="*/ 537 h 767"/>
                <a:gd name="T28" fmla="*/ 153 w 373"/>
                <a:gd name="T29" fmla="*/ 652 h 767"/>
                <a:gd name="T30" fmla="*/ 86 w 373"/>
                <a:gd name="T31" fmla="*/ 767 h 7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3" h="767">
                  <a:moveTo>
                    <a:pt x="86" y="767"/>
                  </a:moveTo>
                  <a:lnTo>
                    <a:pt x="28" y="594"/>
                  </a:lnTo>
                  <a:lnTo>
                    <a:pt x="0" y="431"/>
                  </a:lnTo>
                  <a:lnTo>
                    <a:pt x="9" y="287"/>
                  </a:lnTo>
                  <a:lnTo>
                    <a:pt x="48" y="191"/>
                  </a:lnTo>
                  <a:lnTo>
                    <a:pt x="96" y="95"/>
                  </a:lnTo>
                  <a:lnTo>
                    <a:pt x="163" y="28"/>
                  </a:lnTo>
                  <a:lnTo>
                    <a:pt x="277" y="0"/>
                  </a:lnTo>
                  <a:lnTo>
                    <a:pt x="373" y="82"/>
                  </a:lnTo>
                  <a:lnTo>
                    <a:pt x="359" y="82"/>
                  </a:lnTo>
                  <a:lnTo>
                    <a:pt x="373" y="233"/>
                  </a:lnTo>
                  <a:lnTo>
                    <a:pt x="332" y="356"/>
                  </a:lnTo>
                  <a:lnTo>
                    <a:pt x="277" y="452"/>
                  </a:lnTo>
                  <a:lnTo>
                    <a:pt x="220" y="537"/>
                  </a:lnTo>
                  <a:lnTo>
                    <a:pt x="153" y="652"/>
                  </a:lnTo>
                  <a:lnTo>
                    <a:pt x="86" y="767"/>
                  </a:lnTo>
                  <a:close/>
                </a:path>
              </a:pathLst>
            </a:custGeom>
            <a:gradFill rotWithShape="0">
              <a:gsLst>
                <a:gs pos="0">
                  <a:srgbClr val="B2B2B2">
                    <a:gamma/>
                    <a:shade val="46275"/>
                    <a:invGamma/>
                  </a:srgbClr>
                </a:gs>
                <a:gs pos="50000">
                  <a:srgbClr val="B2B2B2"/>
                </a:gs>
                <a:gs pos="100000">
                  <a:srgbClr val="B2B2B2">
                    <a:gamma/>
                    <a:shade val="46275"/>
                    <a:invGamma/>
                  </a:srgbClr>
                </a:gs>
              </a:gsLst>
              <a:lin ang="0" scaled="1"/>
            </a:gradFill>
            <a:ln w="12700" cap="flat" cmpd="sng">
              <a:solidFill>
                <a:srgbClr val="B2B2B2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75294" name="Group 862"/>
          <p:cNvGrpSpPr>
            <a:grpSpLocks/>
          </p:cNvGrpSpPr>
          <p:nvPr/>
        </p:nvGrpSpPr>
        <p:grpSpPr bwMode="auto">
          <a:xfrm>
            <a:off x="2722563" y="5565775"/>
            <a:ext cx="3011487" cy="1055688"/>
            <a:chOff x="1715" y="3506"/>
            <a:chExt cx="1897" cy="665"/>
          </a:xfrm>
        </p:grpSpPr>
        <p:sp>
          <p:nvSpPr>
            <p:cNvPr id="275295" name="Freeform 863"/>
            <p:cNvSpPr>
              <a:spLocks/>
            </p:cNvSpPr>
            <p:nvPr/>
          </p:nvSpPr>
          <p:spPr bwMode="auto">
            <a:xfrm>
              <a:off x="2484" y="3932"/>
              <a:ext cx="52" cy="199"/>
            </a:xfrm>
            <a:custGeom>
              <a:avLst/>
              <a:gdLst>
                <a:gd name="T0" fmla="*/ 0 w 94"/>
                <a:gd name="T1" fmla="*/ 349 h 349"/>
                <a:gd name="T2" fmla="*/ 94 w 94"/>
                <a:gd name="T3" fmla="*/ 0 h 349"/>
                <a:gd name="T4" fmla="*/ 19 w 94"/>
                <a:gd name="T5" fmla="*/ 78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4" h="349">
                  <a:moveTo>
                    <a:pt x="0" y="349"/>
                  </a:moveTo>
                  <a:lnTo>
                    <a:pt x="94" y="0"/>
                  </a:lnTo>
                  <a:lnTo>
                    <a:pt x="19" y="7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296" name="Freeform 864"/>
            <p:cNvSpPr>
              <a:spLocks/>
            </p:cNvSpPr>
            <p:nvPr/>
          </p:nvSpPr>
          <p:spPr bwMode="auto">
            <a:xfrm>
              <a:off x="2576" y="3932"/>
              <a:ext cx="40" cy="32"/>
            </a:xfrm>
            <a:custGeom>
              <a:avLst/>
              <a:gdLst>
                <a:gd name="T0" fmla="*/ 70 w 70"/>
                <a:gd name="T1" fmla="*/ 0 h 58"/>
                <a:gd name="T2" fmla="*/ 66 w 70"/>
                <a:gd name="T3" fmla="*/ 0 h 58"/>
                <a:gd name="T4" fmla="*/ 63 w 70"/>
                <a:gd name="T5" fmla="*/ 1 h 58"/>
                <a:gd name="T6" fmla="*/ 59 w 70"/>
                <a:gd name="T7" fmla="*/ 1 h 58"/>
                <a:gd name="T8" fmla="*/ 55 w 70"/>
                <a:gd name="T9" fmla="*/ 2 h 58"/>
                <a:gd name="T10" fmla="*/ 52 w 70"/>
                <a:gd name="T11" fmla="*/ 3 h 58"/>
                <a:gd name="T12" fmla="*/ 49 w 70"/>
                <a:gd name="T13" fmla="*/ 5 h 58"/>
                <a:gd name="T14" fmla="*/ 45 w 70"/>
                <a:gd name="T15" fmla="*/ 7 h 58"/>
                <a:gd name="T16" fmla="*/ 42 w 70"/>
                <a:gd name="T17" fmla="*/ 9 h 58"/>
                <a:gd name="T18" fmla="*/ 38 w 70"/>
                <a:gd name="T19" fmla="*/ 11 h 58"/>
                <a:gd name="T20" fmla="*/ 34 w 70"/>
                <a:gd name="T21" fmla="*/ 13 h 58"/>
                <a:gd name="T22" fmla="*/ 31 w 70"/>
                <a:gd name="T23" fmla="*/ 16 h 58"/>
                <a:gd name="T24" fmla="*/ 28 w 70"/>
                <a:gd name="T25" fmla="*/ 20 h 58"/>
                <a:gd name="T26" fmla="*/ 24 w 70"/>
                <a:gd name="T27" fmla="*/ 22 h 58"/>
                <a:gd name="T28" fmla="*/ 21 w 70"/>
                <a:gd name="T29" fmla="*/ 25 h 58"/>
                <a:gd name="T30" fmla="*/ 18 w 70"/>
                <a:gd name="T31" fmla="*/ 30 h 58"/>
                <a:gd name="T32" fmla="*/ 16 w 70"/>
                <a:gd name="T33" fmla="*/ 33 h 58"/>
                <a:gd name="T34" fmla="*/ 12 w 70"/>
                <a:gd name="T35" fmla="*/ 37 h 58"/>
                <a:gd name="T36" fmla="*/ 9 w 70"/>
                <a:gd name="T37" fmla="*/ 41 h 58"/>
                <a:gd name="T38" fmla="*/ 7 w 70"/>
                <a:gd name="T39" fmla="*/ 45 h 58"/>
                <a:gd name="T40" fmla="*/ 4 w 70"/>
                <a:gd name="T41" fmla="*/ 50 h 58"/>
                <a:gd name="T42" fmla="*/ 2 w 70"/>
                <a:gd name="T43" fmla="*/ 54 h 58"/>
                <a:gd name="T44" fmla="*/ 0 w 70"/>
                <a:gd name="T45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0" h="58">
                  <a:moveTo>
                    <a:pt x="70" y="0"/>
                  </a:moveTo>
                  <a:lnTo>
                    <a:pt x="66" y="0"/>
                  </a:lnTo>
                  <a:lnTo>
                    <a:pt x="63" y="1"/>
                  </a:lnTo>
                  <a:lnTo>
                    <a:pt x="59" y="1"/>
                  </a:lnTo>
                  <a:lnTo>
                    <a:pt x="55" y="2"/>
                  </a:lnTo>
                  <a:lnTo>
                    <a:pt x="52" y="3"/>
                  </a:lnTo>
                  <a:lnTo>
                    <a:pt x="49" y="5"/>
                  </a:lnTo>
                  <a:lnTo>
                    <a:pt x="45" y="7"/>
                  </a:lnTo>
                  <a:lnTo>
                    <a:pt x="42" y="9"/>
                  </a:lnTo>
                  <a:lnTo>
                    <a:pt x="38" y="11"/>
                  </a:lnTo>
                  <a:lnTo>
                    <a:pt x="34" y="13"/>
                  </a:lnTo>
                  <a:lnTo>
                    <a:pt x="31" y="16"/>
                  </a:lnTo>
                  <a:lnTo>
                    <a:pt x="28" y="20"/>
                  </a:lnTo>
                  <a:lnTo>
                    <a:pt x="24" y="22"/>
                  </a:lnTo>
                  <a:lnTo>
                    <a:pt x="21" y="25"/>
                  </a:lnTo>
                  <a:lnTo>
                    <a:pt x="18" y="30"/>
                  </a:lnTo>
                  <a:lnTo>
                    <a:pt x="16" y="33"/>
                  </a:lnTo>
                  <a:lnTo>
                    <a:pt x="12" y="37"/>
                  </a:lnTo>
                  <a:lnTo>
                    <a:pt x="9" y="41"/>
                  </a:lnTo>
                  <a:lnTo>
                    <a:pt x="7" y="45"/>
                  </a:lnTo>
                  <a:lnTo>
                    <a:pt x="4" y="50"/>
                  </a:lnTo>
                  <a:lnTo>
                    <a:pt x="2" y="54"/>
                  </a:lnTo>
                  <a:lnTo>
                    <a:pt x="0" y="5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297" name="Freeform 865"/>
            <p:cNvSpPr>
              <a:spLocks/>
            </p:cNvSpPr>
            <p:nvPr/>
          </p:nvSpPr>
          <p:spPr bwMode="auto">
            <a:xfrm>
              <a:off x="2616" y="3932"/>
              <a:ext cx="20" cy="68"/>
            </a:xfrm>
            <a:custGeom>
              <a:avLst/>
              <a:gdLst>
                <a:gd name="T0" fmla="*/ 14 w 37"/>
                <a:gd name="T1" fmla="*/ 118 h 118"/>
                <a:gd name="T2" fmla="*/ 16 w 37"/>
                <a:gd name="T3" fmla="*/ 115 h 118"/>
                <a:gd name="T4" fmla="*/ 18 w 37"/>
                <a:gd name="T5" fmla="*/ 110 h 118"/>
                <a:gd name="T6" fmla="*/ 22 w 37"/>
                <a:gd name="T7" fmla="*/ 107 h 118"/>
                <a:gd name="T8" fmla="*/ 24 w 37"/>
                <a:gd name="T9" fmla="*/ 103 h 118"/>
                <a:gd name="T10" fmla="*/ 25 w 37"/>
                <a:gd name="T11" fmla="*/ 98 h 118"/>
                <a:gd name="T12" fmla="*/ 27 w 37"/>
                <a:gd name="T13" fmla="*/ 94 h 118"/>
                <a:gd name="T14" fmla="*/ 30 w 37"/>
                <a:gd name="T15" fmla="*/ 89 h 118"/>
                <a:gd name="T16" fmla="*/ 31 w 37"/>
                <a:gd name="T17" fmla="*/ 85 h 118"/>
                <a:gd name="T18" fmla="*/ 32 w 37"/>
                <a:gd name="T19" fmla="*/ 81 h 118"/>
                <a:gd name="T20" fmla="*/ 33 w 37"/>
                <a:gd name="T21" fmla="*/ 76 h 118"/>
                <a:gd name="T22" fmla="*/ 34 w 37"/>
                <a:gd name="T23" fmla="*/ 72 h 118"/>
                <a:gd name="T24" fmla="*/ 35 w 37"/>
                <a:gd name="T25" fmla="*/ 67 h 118"/>
                <a:gd name="T26" fmla="*/ 36 w 37"/>
                <a:gd name="T27" fmla="*/ 63 h 118"/>
                <a:gd name="T28" fmla="*/ 36 w 37"/>
                <a:gd name="T29" fmla="*/ 58 h 118"/>
                <a:gd name="T30" fmla="*/ 37 w 37"/>
                <a:gd name="T31" fmla="*/ 54 h 118"/>
                <a:gd name="T32" fmla="*/ 37 w 37"/>
                <a:gd name="T33" fmla="*/ 50 h 118"/>
                <a:gd name="T34" fmla="*/ 37 w 37"/>
                <a:gd name="T35" fmla="*/ 46 h 118"/>
                <a:gd name="T36" fmla="*/ 36 w 37"/>
                <a:gd name="T37" fmla="*/ 42 h 118"/>
                <a:gd name="T38" fmla="*/ 36 w 37"/>
                <a:gd name="T39" fmla="*/ 39 h 118"/>
                <a:gd name="T40" fmla="*/ 35 w 37"/>
                <a:gd name="T41" fmla="*/ 34 h 118"/>
                <a:gd name="T42" fmla="*/ 34 w 37"/>
                <a:gd name="T43" fmla="*/ 31 h 118"/>
                <a:gd name="T44" fmla="*/ 34 w 37"/>
                <a:gd name="T45" fmla="*/ 28 h 118"/>
                <a:gd name="T46" fmla="*/ 32 w 37"/>
                <a:gd name="T47" fmla="*/ 24 h 118"/>
                <a:gd name="T48" fmla="*/ 31 w 37"/>
                <a:gd name="T49" fmla="*/ 21 h 118"/>
                <a:gd name="T50" fmla="*/ 30 w 37"/>
                <a:gd name="T51" fmla="*/ 18 h 118"/>
                <a:gd name="T52" fmla="*/ 27 w 37"/>
                <a:gd name="T53" fmla="*/ 15 h 118"/>
                <a:gd name="T54" fmla="*/ 25 w 37"/>
                <a:gd name="T55" fmla="*/ 13 h 118"/>
                <a:gd name="T56" fmla="*/ 24 w 37"/>
                <a:gd name="T57" fmla="*/ 10 h 118"/>
                <a:gd name="T58" fmla="*/ 22 w 37"/>
                <a:gd name="T59" fmla="*/ 9 h 118"/>
                <a:gd name="T60" fmla="*/ 18 w 37"/>
                <a:gd name="T61" fmla="*/ 7 h 118"/>
                <a:gd name="T62" fmla="*/ 16 w 37"/>
                <a:gd name="T63" fmla="*/ 4 h 118"/>
                <a:gd name="T64" fmla="*/ 14 w 37"/>
                <a:gd name="T65" fmla="*/ 3 h 118"/>
                <a:gd name="T66" fmla="*/ 11 w 37"/>
                <a:gd name="T67" fmla="*/ 2 h 118"/>
                <a:gd name="T68" fmla="*/ 9 w 37"/>
                <a:gd name="T69" fmla="*/ 1 h 118"/>
                <a:gd name="T70" fmla="*/ 5 w 37"/>
                <a:gd name="T71" fmla="*/ 1 h 118"/>
                <a:gd name="T72" fmla="*/ 3 w 37"/>
                <a:gd name="T73" fmla="*/ 0 h 118"/>
                <a:gd name="T74" fmla="*/ 0 w 37"/>
                <a:gd name="T75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7" h="118">
                  <a:moveTo>
                    <a:pt x="14" y="118"/>
                  </a:moveTo>
                  <a:lnTo>
                    <a:pt x="16" y="115"/>
                  </a:lnTo>
                  <a:lnTo>
                    <a:pt x="18" y="110"/>
                  </a:lnTo>
                  <a:lnTo>
                    <a:pt x="22" y="107"/>
                  </a:lnTo>
                  <a:lnTo>
                    <a:pt x="24" y="103"/>
                  </a:lnTo>
                  <a:lnTo>
                    <a:pt x="25" y="98"/>
                  </a:lnTo>
                  <a:lnTo>
                    <a:pt x="27" y="94"/>
                  </a:lnTo>
                  <a:lnTo>
                    <a:pt x="30" y="89"/>
                  </a:lnTo>
                  <a:lnTo>
                    <a:pt x="31" y="85"/>
                  </a:lnTo>
                  <a:lnTo>
                    <a:pt x="32" y="81"/>
                  </a:lnTo>
                  <a:lnTo>
                    <a:pt x="33" y="76"/>
                  </a:lnTo>
                  <a:lnTo>
                    <a:pt x="34" y="72"/>
                  </a:lnTo>
                  <a:lnTo>
                    <a:pt x="35" y="67"/>
                  </a:lnTo>
                  <a:lnTo>
                    <a:pt x="36" y="63"/>
                  </a:lnTo>
                  <a:lnTo>
                    <a:pt x="36" y="58"/>
                  </a:lnTo>
                  <a:lnTo>
                    <a:pt x="37" y="54"/>
                  </a:lnTo>
                  <a:lnTo>
                    <a:pt x="37" y="50"/>
                  </a:lnTo>
                  <a:lnTo>
                    <a:pt x="37" y="46"/>
                  </a:lnTo>
                  <a:lnTo>
                    <a:pt x="36" y="42"/>
                  </a:lnTo>
                  <a:lnTo>
                    <a:pt x="36" y="39"/>
                  </a:lnTo>
                  <a:lnTo>
                    <a:pt x="35" y="34"/>
                  </a:lnTo>
                  <a:lnTo>
                    <a:pt x="34" y="31"/>
                  </a:lnTo>
                  <a:lnTo>
                    <a:pt x="34" y="28"/>
                  </a:lnTo>
                  <a:lnTo>
                    <a:pt x="32" y="24"/>
                  </a:lnTo>
                  <a:lnTo>
                    <a:pt x="31" y="21"/>
                  </a:lnTo>
                  <a:lnTo>
                    <a:pt x="30" y="18"/>
                  </a:lnTo>
                  <a:lnTo>
                    <a:pt x="27" y="15"/>
                  </a:lnTo>
                  <a:lnTo>
                    <a:pt x="25" y="13"/>
                  </a:lnTo>
                  <a:lnTo>
                    <a:pt x="24" y="10"/>
                  </a:lnTo>
                  <a:lnTo>
                    <a:pt x="22" y="9"/>
                  </a:lnTo>
                  <a:lnTo>
                    <a:pt x="18" y="7"/>
                  </a:lnTo>
                  <a:lnTo>
                    <a:pt x="16" y="4"/>
                  </a:lnTo>
                  <a:lnTo>
                    <a:pt x="14" y="3"/>
                  </a:lnTo>
                  <a:lnTo>
                    <a:pt x="11" y="2"/>
                  </a:lnTo>
                  <a:lnTo>
                    <a:pt x="9" y="1"/>
                  </a:lnTo>
                  <a:lnTo>
                    <a:pt x="5" y="1"/>
                  </a:ln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298" name="Freeform 866"/>
            <p:cNvSpPr>
              <a:spLocks/>
            </p:cNvSpPr>
            <p:nvPr/>
          </p:nvSpPr>
          <p:spPr bwMode="auto">
            <a:xfrm>
              <a:off x="2528" y="4000"/>
              <a:ext cx="96" cy="131"/>
            </a:xfrm>
            <a:custGeom>
              <a:avLst/>
              <a:gdLst>
                <a:gd name="T0" fmla="*/ 162 w 162"/>
                <a:gd name="T1" fmla="*/ 0 h 231"/>
                <a:gd name="T2" fmla="*/ 0 w 162"/>
                <a:gd name="T3" fmla="*/ 231 h 231"/>
                <a:gd name="T4" fmla="*/ 108 w 162"/>
                <a:gd name="T5" fmla="*/ 231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2" h="231">
                  <a:moveTo>
                    <a:pt x="162" y="0"/>
                  </a:moveTo>
                  <a:lnTo>
                    <a:pt x="0" y="231"/>
                  </a:lnTo>
                  <a:lnTo>
                    <a:pt x="108" y="23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299" name="Freeform 867"/>
            <p:cNvSpPr>
              <a:spLocks/>
            </p:cNvSpPr>
            <p:nvPr/>
          </p:nvSpPr>
          <p:spPr bwMode="auto">
            <a:xfrm>
              <a:off x="2656" y="3944"/>
              <a:ext cx="48" cy="175"/>
            </a:xfrm>
            <a:custGeom>
              <a:avLst/>
              <a:gdLst>
                <a:gd name="T0" fmla="*/ 85 w 85"/>
                <a:gd name="T1" fmla="*/ 0 h 310"/>
                <a:gd name="T2" fmla="*/ 80 w 85"/>
                <a:gd name="T3" fmla="*/ 8 h 310"/>
                <a:gd name="T4" fmla="*/ 75 w 85"/>
                <a:gd name="T5" fmla="*/ 16 h 310"/>
                <a:gd name="T6" fmla="*/ 70 w 85"/>
                <a:gd name="T7" fmla="*/ 24 h 310"/>
                <a:gd name="T8" fmla="*/ 65 w 85"/>
                <a:gd name="T9" fmla="*/ 33 h 310"/>
                <a:gd name="T10" fmla="*/ 60 w 85"/>
                <a:gd name="T11" fmla="*/ 42 h 310"/>
                <a:gd name="T12" fmla="*/ 56 w 85"/>
                <a:gd name="T13" fmla="*/ 51 h 310"/>
                <a:gd name="T14" fmla="*/ 51 w 85"/>
                <a:gd name="T15" fmla="*/ 59 h 310"/>
                <a:gd name="T16" fmla="*/ 47 w 85"/>
                <a:gd name="T17" fmla="*/ 68 h 310"/>
                <a:gd name="T18" fmla="*/ 44 w 85"/>
                <a:gd name="T19" fmla="*/ 77 h 310"/>
                <a:gd name="T20" fmla="*/ 39 w 85"/>
                <a:gd name="T21" fmla="*/ 86 h 310"/>
                <a:gd name="T22" fmla="*/ 36 w 85"/>
                <a:gd name="T23" fmla="*/ 95 h 310"/>
                <a:gd name="T24" fmla="*/ 33 w 85"/>
                <a:gd name="T25" fmla="*/ 105 h 310"/>
                <a:gd name="T26" fmla="*/ 29 w 85"/>
                <a:gd name="T27" fmla="*/ 114 h 310"/>
                <a:gd name="T28" fmla="*/ 26 w 85"/>
                <a:gd name="T29" fmla="*/ 122 h 310"/>
                <a:gd name="T30" fmla="*/ 23 w 85"/>
                <a:gd name="T31" fmla="*/ 131 h 310"/>
                <a:gd name="T32" fmla="*/ 19 w 85"/>
                <a:gd name="T33" fmla="*/ 141 h 310"/>
                <a:gd name="T34" fmla="*/ 17 w 85"/>
                <a:gd name="T35" fmla="*/ 150 h 310"/>
                <a:gd name="T36" fmla="*/ 15 w 85"/>
                <a:gd name="T37" fmla="*/ 159 h 310"/>
                <a:gd name="T38" fmla="*/ 13 w 85"/>
                <a:gd name="T39" fmla="*/ 169 h 310"/>
                <a:gd name="T40" fmla="*/ 11 w 85"/>
                <a:gd name="T41" fmla="*/ 178 h 310"/>
                <a:gd name="T42" fmla="*/ 8 w 85"/>
                <a:gd name="T43" fmla="*/ 187 h 310"/>
                <a:gd name="T44" fmla="*/ 7 w 85"/>
                <a:gd name="T45" fmla="*/ 197 h 310"/>
                <a:gd name="T46" fmla="*/ 5 w 85"/>
                <a:gd name="T47" fmla="*/ 205 h 310"/>
                <a:gd name="T48" fmla="*/ 4 w 85"/>
                <a:gd name="T49" fmla="*/ 214 h 310"/>
                <a:gd name="T50" fmla="*/ 3 w 85"/>
                <a:gd name="T51" fmla="*/ 223 h 310"/>
                <a:gd name="T52" fmla="*/ 2 w 85"/>
                <a:gd name="T53" fmla="*/ 233 h 310"/>
                <a:gd name="T54" fmla="*/ 1 w 85"/>
                <a:gd name="T55" fmla="*/ 242 h 310"/>
                <a:gd name="T56" fmla="*/ 1 w 85"/>
                <a:gd name="T57" fmla="*/ 251 h 310"/>
                <a:gd name="T58" fmla="*/ 0 w 85"/>
                <a:gd name="T59" fmla="*/ 260 h 310"/>
                <a:gd name="T60" fmla="*/ 0 w 85"/>
                <a:gd name="T61" fmla="*/ 268 h 310"/>
                <a:gd name="T62" fmla="*/ 0 w 85"/>
                <a:gd name="T63" fmla="*/ 276 h 310"/>
                <a:gd name="T64" fmla="*/ 0 w 85"/>
                <a:gd name="T65" fmla="*/ 285 h 310"/>
                <a:gd name="T66" fmla="*/ 1 w 85"/>
                <a:gd name="T67" fmla="*/ 294 h 310"/>
                <a:gd name="T68" fmla="*/ 1 w 85"/>
                <a:gd name="T69" fmla="*/ 302 h 310"/>
                <a:gd name="T70" fmla="*/ 2 w 85"/>
                <a:gd name="T71" fmla="*/ 31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5" h="310">
                  <a:moveTo>
                    <a:pt x="85" y="0"/>
                  </a:moveTo>
                  <a:lnTo>
                    <a:pt x="80" y="8"/>
                  </a:lnTo>
                  <a:lnTo>
                    <a:pt x="75" y="16"/>
                  </a:lnTo>
                  <a:lnTo>
                    <a:pt x="70" y="24"/>
                  </a:lnTo>
                  <a:lnTo>
                    <a:pt x="65" y="33"/>
                  </a:lnTo>
                  <a:lnTo>
                    <a:pt x="60" y="42"/>
                  </a:lnTo>
                  <a:lnTo>
                    <a:pt x="56" y="51"/>
                  </a:lnTo>
                  <a:lnTo>
                    <a:pt x="51" y="59"/>
                  </a:lnTo>
                  <a:lnTo>
                    <a:pt x="47" y="68"/>
                  </a:lnTo>
                  <a:lnTo>
                    <a:pt x="44" y="77"/>
                  </a:lnTo>
                  <a:lnTo>
                    <a:pt x="39" y="86"/>
                  </a:lnTo>
                  <a:lnTo>
                    <a:pt x="36" y="95"/>
                  </a:lnTo>
                  <a:lnTo>
                    <a:pt x="33" y="105"/>
                  </a:lnTo>
                  <a:lnTo>
                    <a:pt x="29" y="114"/>
                  </a:lnTo>
                  <a:lnTo>
                    <a:pt x="26" y="122"/>
                  </a:lnTo>
                  <a:lnTo>
                    <a:pt x="23" y="131"/>
                  </a:lnTo>
                  <a:lnTo>
                    <a:pt x="19" y="141"/>
                  </a:lnTo>
                  <a:lnTo>
                    <a:pt x="17" y="150"/>
                  </a:lnTo>
                  <a:lnTo>
                    <a:pt x="15" y="159"/>
                  </a:lnTo>
                  <a:lnTo>
                    <a:pt x="13" y="169"/>
                  </a:lnTo>
                  <a:lnTo>
                    <a:pt x="11" y="178"/>
                  </a:lnTo>
                  <a:lnTo>
                    <a:pt x="8" y="187"/>
                  </a:lnTo>
                  <a:lnTo>
                    <a:pt x="7" y="197"/>
                  </a:lnTo>
                  <a:lnTo>
                    <a:pt x="5" y="205"/>
                  </a:lnTo>
                  <a:lnTo>
                    <a:pt x="4" y="214"/>
                  </a:lnTo>
                  <a:lnTo>
                    <a:pt x="3" y="223"/>
                  </a:lnTo>
                  <a:lnTo>
                    <a:pt x="2" y="233"/>
                  </a:lnTo>
                  <a:lnTo>
                    <a:pt x="1" y="242"/>
                  </a:lnTo>
                  <a:lnTo>
                    <a:pt x="1" y="251"/>
                  </a:lnTo>
                  <a:lnTo>
                    <a:pt x="0" y="260"/>
                  </a:lnTo>
                  <a:lnTo>
                    <a:pt x="0" y="268"/>
                  </a:lnTo>
                  <a:lnTo>
                    <a:pt x="0" y="276"/>
                  </a:lnTo>
                  <a:lnTo>
                    <a:pt x="0" y="285"/>
                  </a:lnTo>
                  <a:lnTo>
                    <a:pt x="1" y="294"/>
                  </a:lnTo>
                  <a:lnTo>
                    <a:pt x="1" y="302"/>
                  </a:lnTo>
                  <a:lnTo>
                    <a:pt x="2" y="31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00" name="Freeform 868"/>
            <p:cNvSpPr>
              <a:spLocks/>
            </p:cNvSpPr>
            <p:nvPr/>
          </p:nvSpPr>
          <p:spPr bwMode="auto">
            <a:xfrm>
              <a:off x="2704" y="3932"/>
              <a:ext cx="32" cy="12"/>
            </a:xfrm>
            <a:custGeom>
              <a:avLst/>
              <a:gdLst>
                <a:gd name="T0" fmla="*/ 54 w 54"/>
                <a:gd name="T1" fmla="*/ 20 h 20"/>
                <a:gd name="T2" fmla="*/ 54 w 54"/>
                <a:gd name="T3" fmla="*/ 16 h 20"/>
                <a:gd name="T4" fmla="*/ 53 w 54"/>
                <a:gd name="T5" fmla="*/ 14 h 20"/>
                <a:gd name="T6" fmla="*/ 52 w 54"/>
                <a:gd name="T7" fmla="*/ 12 h 20"/>
                <a:gd name="T8" fmla="*/ 49 w 54"/>
                <a:gd name="T9" fmla="*/ 10 h 20"/>
                <a:gd name="T10" fmla="*/ 48 w 54"/>
                <a:gd name="T11" fmla="*/ 8 h 20"/>
                <a:gd name="T12" fmla="*/ 46 w 54"/>
                <a:gd name="T13" fmla="*/ 5 h 20"/>
                <a:gd name="T14" fmla="*/ 45 w 54"/>
                <a:gd name="T15" fmla="*/ 4 h 20"/>
                <a:gd name="T16" fmla="*/ 43 w 54"/>
                <a:gd name="T17" fmla="*/ 3 h 20"/>
                <a:gd name="T18" fmla="*/ 41 w 54"/>
                <a:gd name="T19" fmla="*/ 2 h 20"/>
                <a:gd name="T20" fmla="*/ 38 w 54"/>
                <a:gd name="T21" fmla="*/ 1 h 20"/>
                <a:gd name="T22" fmla="*/ 36 w 54"/>
                <a:gd name="T23" fmla="*/ 1 h 20"/>
                <a:gd name="T24" fmla="*/ 34 w 54"/>
                <a:gd name="T25" fmla="*/ 0 h 20"/>
                <a:gd name="T26" fmla="*/ 31 w 54"/>
                <a:gd name="T27" fmla="*/ 0 h 20"/>
                <a:gd name="T28" fmla="*/ 28 w 54"/>
                <a:gd name="T29" fmla="*/ 1 h 20"/>
                <a:gd name="T30" fmla="*/ 26 w 54"/>
                <a:gd name="T31" fmla="*/ 1 h 20"/>
                <a:gd name="T32" fmla="*/ 23 w 54"/>
                <a:gd name="T33" fmla="*/ 2 h 20"/>
                <a:gd name="T34" fmla="*/ 21 w 54"/>
                <a:gd name="T35" fmla="*/ 3 h 20"/>
                <a:gd name="T36" fmla="*/ 17 w 54"/>
                <a:gd name="T37" fmla="*/ 4 h 20"/>
                <a:gd name="T38" fmla="*/ 15 w 54"/>
                <a:gd name="T39" fmla="*/ 5 h 20"/>
                <a:gd name="T40" fmla="*/ 13 w 54"/>
                <a:gd name="T41" fmla="*/ 8 h 20"/>
                <a:gd name="T42" fmla="*/ 10 w 54"/>
                <a:gd name="T43" fmla="*/ 10 h 20"/>
                <a:gd name="T44" fmla="*/ 7 w 54"/>
                <a:gd name="T45" fmla="*/ 12 h 20"/>
                <a:gd name="T46" fmla="*/ 5 w 54"/>
                <a:gd name="T47" fmla="*/ 14 h 20"/>
                <a:gd name="T48" fmla="*/ 2 w 54"/>
                <a:gd name="T49" fmla="*/ 16 h 20"/>
                <a:gd name="T50" fmla="*/ 0 w 54"/>
                <a:gd name="T51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4" h="20">
                  <a:moveTo>
                    <a:pt x="54" y="20"/>
                  </a:moveTo>
                  <a:lnTo>
                    <a:pt x="54" y="16"/>
                  </a:lnTo>
                  <a:lnTo>
                    <a:pt x="53" y="14"/>
                  </a:lnTo>
                  <a:lnTo>
                    <a:pt x="52" y="12"/>
                  </a:lnTo>
                  <a:lnTo>
                    <a:pt x="49" y="10"/>
                  </a:lnTo>
                  <a:lnTo>
                    <a:pt x="48" y="8"/>
                  </a:lnTo>
                  <a:lnTo>
                    <a:pt x="46" y="5"/>
                  </a:lnTo>
                  <a:lnTo>
                    <a:pt x="45" y="4"/>
                  </a:lnTo>
                  <a:lnTo>
                    <a:pt x="43" y="3"/>
                  </a:lnTo>
                  <a:lnTo>
                    <a:pt x="41" y="2"/>
                  </a:lnTo>
                  <a:lnTo>
                    <a:pt x="38" y="1"/>
                  </a:lnTo>
                  <a:lnTo>
                    <a:pt x="36" y="1"/>
                  </a:lnTo>
                  <a:lnTo>
                    <a:pt x="34" y="0"/>
                  </a:lnTo>
                  <a:lnTo>
                    <a:pt x="31" y="0"/>
                  </a:lnTo>
                  <a:lnTo>
                    <a:pt x="28" y="1"/>
                  </a:lnTo>
                  <a:lnTo>
                    <a:pt x="26" y="1"/>
                  </a:lnTo>
                  <a:lnTo>
                    <a:pt x="23" y="2"/>
                  </a:lnTo>
                  <a:lnTo>
                    <a:pt x="21" y="3"/>
                  </a:lnTo>
                  <a:lnTo>
                    <a:pt x="17" y="4"/>
                  </a:lnTo>
                  <a:lnTo>
                    <a:pt x="15" y="5"/>
                  </a:lnTo>
                  <a:lnTo>
                    <a:pt x="13" y="8"/>
                  </a:lnTo>
                  <a:lnTo>
                    <a:pt x="10" y="10"/>
                  </a:lnTo>
                  <a:lnTo>
                    <a:pt x="7" y="12"/>
                  </a:lnTo>
                  <a:lnTo>
                    <a:pt x="5" y="14"/>
                  </a:lnTo>
                  <a:lnTo>
                    <a:pt x="2" y="16"/>
                  </a:lnTo>
                  <a:lnTo>
                    <a:pt x="0" y="2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01" name="Freeform 869"/>
            <p:cNvSpPr>
              <a:spLocks/>
            </p:cNvSpPr>
            <p:nvPr/>
          </p:nvSpPr>
          <p:spPr bwMode="auto">
            <a:xfrm>
              <a:off x="2688" y="3944"/>
              <a:ext cx="48" cy="175"/>
            </a:xfrm>
            <a:custGeom>
              <a:avLst/>
              <a:gdLst>
                <a:gd name="T0" fmla="*/ 0 w 85"/>
                <a:gd name="T1" fmla="*/ 310 h 310"/>
                <a:gd name="T2" fmla="*/ 5 w 85"/>
                <a:gd name="T3" fmla="*/ 302 h 310"/>
                <a:gd name="T4" fmla="*/ 10 w 85"/>
                <a:gd name="T5" fmla="*/ 294 h 310"/>
                <a:gd name="T6" fmla="*/ 15 w 85"/>
                <a:gd name="T7" fmla="*/ 285 h 310"/>
                <a:gd name="T8" fmla="*/ 20 w 85"/>
                <a:gd name="T9" fmla="*/ 276 h 310"/>
                <a:gd name="T10" fmla="*/ 24 w 85"/>
                <a:gd name="T11" fmla="*/ 268 h 310"/>
                <a:gd name="T12" fmla="*/ 29 w 85"/>
                <a:gd name="T13" fmla="*/ 260 h 310"/>
                <a:gd name="T14" fmla="*/ 33 w 85"/>
                <a:gd name="T15" fmla="*/ 251 h 310"/>
                <a:gd name="T16" fmla="*/ 37 w 85"/>
                <a:gd name="T17" fmla="*/ 242 h 310"/>
                <a:gd name="T18" fmla="*/ 42 w 85"/>
                <a:gd name="T19" fmla="*/ 233 h 310"/>
                <a:gd name="T20" fmla="*/ 45 w 85"/>
                <a:gd name="T21" fmla="*/ 223 h 310"/>
                <a:gd name="T22" fmla="*/ 50 w 85"/>
                <a:gd name="T23" fmla="*/ 214 h 310"/>
                <a:gd name="T24" fmla="*/ 53 w 85"/>
                <a:gd name="T25" fmla="*/ 205 h 310"/>
                <a:gd name="T26" fmla="*/ 56 w 85"/>
                <a:gd name="T27" fmla="*/ 197 h 310"/>
                <a:gd name="T28" fmla="*/ 60 w 85"/>
                <a:gd name="T29" fmla="*/ 187 h 310"/>
                <a:gd name="T30" fmla="*/ 62 w 85"/>
                <a:gd name="T31" fmla="*/ 178 h 310"/>
                <a:gd name="T32" fmla="*/ 65 w 85"/>
                <a:gd name="T33" fmla="*/ 169 h 310"/>
                <a:gd name="T34" fmla="*/ 67 w 85"/>
                <a:gd name="T35" fmla="*/ 159 h 310"/>
                <a:gd name="T36" fmla="*/ 71 w 85"/>
                <a:gd name="T37" fmla="*/ 150 h 310"/>
                <a:gd name="T38" fmla="*/ 73 w 85"/>
                <a:gd name="T39" fmla="*/ 141 h 310"/>
                <a:gd name="T40" fmla="*/ 75 w 85"/>
                <a:gd name="T41" fmla="*/ 131 h 310"/>
                <a:gd name="T42" fmla="*/ 76 w 85"/>
                <a:gd name="T43" fmla="*/ 122 h 310"/>
                <a:gd name="T44" fmla="*/ 78 w 85"/>
                <a:gd name="T45" fmla="*/ 114 h 310"/>
                <a:gd name="T46" fmla="*/ 79 w 85"/>
                <a:gd name="T47" fmla="*/ 105 h 310"/>
                <a:gd name="T48" fmla="*/ 81 w 85"/>
                <a:gd name="T49" fmla="*/ 95 h 310"/>
                <a:gd name="T50" fmla="*/ 83 w 85"/>
                <a:gd name="T51" fmla="*/ 86 h 310"/>
                <a:gd name="T52" fmla="*/ 83 w 85"/>
                <a:gd name="T53" fmla="*/ 77 h 310"/>
                <a:gd name="T54" fmla="*/ 84 w 85"/>
                <a:gd name="T55" fmla="*/ 68 h 310"/>
                <a:gd name="T56" fmla="*/ 85 w 85"/>
                <a:gd name="T57" fmla="*/ 59 h 310"/>
                <a:gd name="T58" fmla="*/ 85 w 85"/>
                <a:gd name="T59" fmla="*/ 51 h 310"/>
                <a:gd name="T60" fmla="*/ 85 w 85"/>
                <a:gd name="T61" fmla="*/ 42 h 310"/>
                <a:gd name="T62" fmla="*/ 85 w 85"/>
                <a:gd name="T63" fmla="*/ 33 h 310"/>
                <a:gd name="T64" fmla="*/ 85 w 85"/>
                <a:gd name="T65" fmla="*/ 24 h 310"/>
                <a:gd name="T66" fmla="*/ 85 w 85"/>
                <a:gd name="T67" fmla="*/ 16 h 310"/>
                <a:gd name="T68" fmla="*/ 84 w 85"/>
                <a:gd name="T69" fmla="*/ 8 h 310"/>
                <a:gd name="T70" fmla="*/ 83 w 85"/>
                <a:gd name="T71" fmla="*/ 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5" h="310">
                  <a:moveTo>
                    <a:pt x="0" y="310"/>
                  </a:moveTo>
                  <a:lnTo>
                    <a:pt x="5" y="302"/>
                  </a:lnTo>
                  <a:lnTo>
                    <a:pt x="10" y="294"/>
                  </a:lnTo>
                  <a:lnTo>
                    <a:pt x="15" y="285"/>
                  </a:lnTo>
                  <a:lnTo>
                    <a:pt x="20" y="276"/>
                  </a:lnTo>
                  <a:lnTo>
                    <a:pt x="24" y="268"/>
                  </a:lnTo>
                  <a:lnTo>
                    <a:pt x="29" y="260"/>
                  </a:lnTo>
                  <a:lnTo>
                    <a:pt x="33" y="251"/>
                  </a:lnTo>
                  <a:lnTo>
                    <a:pt x="37" y="242"/>
                  </a:lnTo>
                  <a:lnTo>
                    <a:pt x="42" y="233"/>
                  </a:lnTo>
                  <a:lnTo>
                    <a:pt x="45" y="223"/>
                  </a:lnTo>
                  <a:lnTo>
                    <a:pt x="50" y="214"/>
                  </a:lnTo>
                  <a:lnTo>
                    <a:pt x="53" y="205"/>
                  </a:lnTo>
                  <a:lnTo>
                    <a:pt x="56" y="197"/>
                  </a:lnTo>
                  <a:lnTo>
                    <a:pt x="60" y="187"/>
                  </a:lnTo>
                  <a:lnTo>
                    <a:pt x="62" y="178"/>
                  </a:lnTo>
                  <a:lnTo>
                    <a:pt x="65" y="169"/>
                  </a:lnTo>
                  <a:lnTo>
                    <a:pt x="67" y="159"/>
                  </a:lnTo>
                  <a:lnTo>
                    <a:pt x="71" y="150"/>
                  </a:lnTo>
                  <a:lnTo>
                    <a:pt x="73" y="141"/>
                  </a:lnTo>
                  <a:lnTo>
                    <a:pt x="75" y="131"/>
                  </a:lnTo>
                  <a:lnTo>
                    <a:pt x="76" y="122"/>
                  </a:lnTo>
                  <a:lnTo>
                    <a:pt x="78" y="114"/>
                  </a:lnTo>
                  <a:lnTo>
                    <a:pt x="79" y="105"/>
                  </a:lnTo>
                  <a:lnTo>
                    <a:pt x="81" y="95"/>
                  </a:lnTo>
                  <a:lnTo>
                    <a:pt x="83" y="86"/>
                  </a:lnTo>
                  <a:lnTo>
                    <a:pt x="83" y="77"/>
                  </a:lnTo>
                  <a:lnTo>
                    <a:pt x="84" y="68"/>
                  </a:lnTo>
                  <a:lnTo>
                    <a:pt x="85" y="59"/>
                  </a:lnTo>
                  <a:lnTo>
                    <a:pt x="85" y="51"/>
                  </a:lnTo>
                  <a:lnTo>
                    <a:pt x="85" y="42"/>
                  </a:lnTo>
                  <a:lnTo>
                    <a:pt x="85" y="33"/>
                  </a:lnTo>
                  <a:lnTo>
                    <a:pt x="85" y="24"/>
                  </a:lnTo>
                  <a:lnTo>
                    <a:pt x="85" y="16"/>
                  </a:lnTo>
                  <a:lnTo>
                    <a:pt x="84" y="8"/>
                  </a:lnTo>
                  <a:lnTo>
                    <a:pt x="83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02" name="Freeform 870"/>
            <p:cNvSpPr>
              <a:spLocks/>
            </p:cNvSpPr>
            <p:nvPr/>
          </p:nvSpPr>
          <p:spPr bwMode="auto">
            <a:xfrm>
              <a:off x="2656" y="4119"/>
              <a:ext cx="32" cy="12"/>
            </a:xfrm>
            <a:custGeom>
              <a:avLst/>
              <a:gdLst>
                <a:gd name="T0" fmla="*/ 0 w 54"/>
                <a:gd name="T1" fmla="*/ 0 h 19"/>
                <a:gd name="T2" fmla="*/ 1 w 54"/>
                <a:gd name="T3" fmla="*/ 3 h 19"/>
                <a:gd name="T4" fmla="*/ 2 w 54"/>
                <a:gd name="T5" fmla="*/ 6 h 19"/>
                <a:gd name="T6" fmla="*/ 3 w 54"/>
                <a:gd name="T7" fmla="*/ 8 h 19"/>
                <a:gd name="T8" fmla="*/ 4 w 54"/>
                <a:gd name="T9" fmla="*/ 10 h 19"/>
                <a:gd name="T10" fmla="*/ 5 w 54"/>
                <a:gd name="T11" fmla="*/ 13 h 19"/>
                <a:gd name="T12" fmla="*/ 7 w 54"/>
                <a:gd name="T13" fmla="*/ 14 h 19"/>
                <a:gd name="T14" fmla="*/ 10 w 54"/>
                <a:gd name="T15" fmla="*/ 16 h 19"/>
                <a:gd name="T16" fmla="*/ 11 w 54"/>
                <a:gd name="T17" fmla="*/ 17 h 19"/>
                <a:gd name="T18" fmla="*/ 13 w 54"/>
                <a:gd name="T19" fmla="*/ 18 h 19"/>
                <a:gd name="T20" fmla="*/ 15 w 54"/>
                <a:gd name="T21" fmla="*/ 19 h 19"/>
                <a:gd name="T22" fmla="*/ 19 w 54"/>
                <a:gd name="T23" fmla="*/ 19 h 19"/>
                <a:gd name="T24" fmla="*/ 21 w 54"/>
                <a:gd name="T25" fmla="*/ 19 h 19"/>
                <a:gd name="T26" fmla="*/ 23 w 54"/>
                <a:gd name="T27" fmla="*/ 19 h 19"/>
                <a:gd name="T28" fmla="*/ 25 w 54"/>
                <a:gd name="T29" fmla="*/ 19 h 19"/>
                <a:gd name="T30" fmla="*/ 28 w 54"/>
                <a:gd name="T31" fmla="*/ 19 h 19"/>
                <a:gd name="T32" fmla="*/ 31 w 54"/>
                <a:gd name="T33" fmla="*/ 18 h 19"/>
                <a:gd name="T34" fmla="*/ 34 w 54"/>
                <a:gd name="T35" fmla="*/ 17 h 19"/>
                <a:gd name="T36" fmla="*/ 36 w 54"/>
                <a:gd name="T37" fmla="*/ 16 h 19"/>
                <a:gd name="T38" fmla="*/ 40 w 54"/>
                <a:gd name="T39" fmla="*/ 14 h 19"/>
                <a:gd name="T40" fmla="*/ 42 w 54"/>
                <a:gd name="T41" fmla="*/ 13 h 19"/>
                <a:gd name="T42" fmla="*/ 44 w 54"/>
                <a:gd name="T43" fmla="*/ 10 h 19"/>
                <a:gd name="T44" fmla="*/ 47 w 54"/>
                <a:gd name="T45" fmla="*/ 8 h 19"/>
                <a:gd name="T46" fmla="*/ 49 w 54"/>
                <a:gd name="T47" fmla="*/ 6 h 19"/>
                <a:gd name="T48" fmla="*/ 52 w 54"/>
                <a:gd name="T49" fmla="*/ 3 h 19"/>
                <a:gd name="T50" fmla="*/ 54 w 54"/>
                <a:gd name="T51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4" h="19">
                  <a:moveTo>
                    <a:pt x="0" y="0"/>
                  </a:moveTo>
                  <a:lnTo>
                    <a:pt x="1" y="3"/>
                  </a:lnTo>
                  <a:lnTo>
                    <a:pt x="2" y="6"/>
                  </a:lnTo>
                  <a:lnTo>
                    <a:pt x="3" y="8"/>
                  </a:lnTo>
                  <a:lnTo>
                    <a:pt x="4" y="10"/>
                  </a:lnTo>
                  <a:lnTo>
                    <a:pt x="5" y="13"/>
                  </a:lnTo>
                  <a:lnTo>
                    <a:pt x="7" y="14"/>
                  </a:lnTo>
                  <a:lnTo>
                    <a:pt x="10" y="16"/>
                  </a:lnTo>
                  <a:lnTo>
                    <a:pt x="11" y="17"/>
                  </a:lnTo>
                  <a:lnTo>
                    <a:pt x="13" y="18"/>
                  </a:lnTo>
                  <a:lnTo>
                    <a:pt x="15" y="19"/>
                  </a:lnTo>
                  <a:lnTo>
                    <a:pt x="19" y="19"/>
                  </a:lnTo>
                  <a:lnTo>
                    <a:pt x="21" y="19"/>
                  </a:lnTo>
                  <a:lnTo>
                    <a:pt x="23" y="19"/>
                  </a:lnTo>
                  <a:lnTo>
                    <a:pt x="25" y="19"/>
                  </a:lnTo>
                  <a:lnTo>
                    <a:pt x="28" y="19"/>
                  </a:lnTo>
                  <a:lnTo>
                    <a:pt x="31" y="18"/>
                  </a:lnTo>
                  <a:lnTo>
                    <a:pt x="34" y="17"/>
                  </a:lnTo>
                  <a:lnTo>
                    <a:pt x="36" y="16"/>
                  </a:lnTo>
                  <a:lnTo>
                    <a:pt x="40" y="14"/>
                  </a:lnTo>
                  <a:lnTo>
                    <a:pt x="42" y="13"/>
                  </a:lnTo>
                  <a:lnTo>
                    <a:pt x="44" y="10"/>
                  </a:lnTo>
                  <a:lnTo>
                    <a:pt x="47" y="8"/>
                  </a:lnTo>
                  <a:lnTo>
                    <a:pt x="49" y="6"/>
                  </a:lnTo>
                  <a:lnTo>
                    <a:pt x="52" y="3"/>
                  </a:lnTo>
                  <a:lnTo>
                    <a:pt x="54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03" name="Freeform 871"/>
            <p:cNvSpPr>
              <a:spLocks/>
            </p:cNvSpPr>
            <p:nvPr/>
          </p:nvSpPr>
          <p:spPr bwMode="auto">
            <a:xfrm>
              <a:off x="2787" y="3932"/>
              <a:ext cx="52" cy="68"/>
            </a:xfrm>
            <a:custGeom>
              <a:avLst/>
              <a:gdLst>
                <a:gd name="T0" fmla="*/ 86 w 87"/>
                <a:gd name="T1" fmla="*/ 54 h 117"/>
                <a:gd name="T2" fmla="*/ 87 w 87"/>
                <a:gd name="T3" fmla="*/ 46 h 117"/>
                <a:gd name="T4" fmla="*/ 87 w 87"/>
                <a:gd name="T5" fmla="*/ 39 h 117"/>
                <a:gd name="T6" fmla="*/ 87 w 87"/>
                <a:gd name="T7" fmla="*/ 32 h 117"/>
                <a:gd name="T8" fmla="*/ 86 w 87"/>
                <a:gd name="T9" fmla="*/ 25 h 117"/>
                <a:gd name="T10" fmla="*/ 84 w 87"/>
                <a:gd name="T11" fmla="*/ 19 h 117"/>
                <a:gd name="T12" fmla="*/ 82 w 87"/>
                <a:gd name="T13" fmla="*/ 13 h 117"/>
                <a:gd name="T14" fmla="*/ 78 w 87"/>
                <a:gd name="T15" fmla="*/ 9 h 117"/>
                <a:gd name="T16" fmla="*/ 74 w 87"/>
                <a:gd name="T17" fmla="*/ 5 h 117"/>
                <a:gd name="T18" fmla="*/ 69 w 87"/>
                <a:gd name="T19" fmla="*/ 2 h 117"/>
                <a:gd name="T20" fmla="*/ 65 w 87"/>
                <a:gd name="T21" fmla="*/ 1 h 117"/>
                <a:gd name="T22" fmla="*/ 60 w 87"/>
                <a:gd name="T23" fmla="*/ 0 h 117"/>
                <a:gd name="T24" fmla="*/ 54 w 87"/>
                <a:gd name="T25" fmla="*/ 1 h 117"/>
                <a:gd name="T26" fmla="*/ 48 w 87"/>
                <a:gd name="T27" fmla="*/ 2 h 117"/>
                <a:gd name="T28" fmla="*/ 42 w 87"/>
                <a:gd name="T29" fmla="*/ 5 h 117"/>
                <a:gd name="T30" fmla="*/ 36 w 87"/>
                <a:gd name="T31" fmla="*/ 9 h 117"/>
                <a:gd name="T32" fmla="*/ 31 w 87"/>
                <a:gd name="T33" fmla="*/ 13 h 117"/>
                <a:gd name="T34" fmla="*/ 25 w 87"/>
                <a:gd name="T35" fmla="*/ 19 h 117"/>
                <a:gd name="T36" fmla="*/ 20 w 87"/>
                <a:gd name="T37" fmla="*/ 25 h 117"/>
                <a:gd name="T38" fmla="*/ 15 w 87"/>
                <a:gd name="T39" fmla="*/ 32 h 117"/>
                <a:gd name="T40" fmla="*/ 11 w 87"/>
                <a:gd name="T41" fmla="*/ 39 h 117"/>
                <a:gd name="T42" fmla="*/ 8 w 87"/>
                <a:gd name="T43" fmla="*/ 46 h 117"/>
                <a:gd name="T44" fmla="*/ 4 w 87"/>
                <a:gd name="T45" fmla="*/ 54 h 117"/>
                <a:gd name="T46" fmla="*/ 2 w 87"/>
                <a:gd name="T47" fmla="*/ 63 h 117"/>
                <a:gd name="T48" fmla="*/ 1 w 87"/>
                <a:gd name="T49" fmla="*/ 71 h 117"/>
                <a:gd name="T50" fmla="*/ 0 w 87"/>
                <a:gd name="T51" fmla="*/ 78 h 117"/>
                <a:gd name="T52" fmla="*/ 1 w 87"/>
                <a:gd name="T53" fmla="*/ 85 h 117"/>
                <a:gd name="T54" fmla="*/ 2 w 87"/>
                <a:gd name="T55" fmla="*/ 92 h 117"/>
                <a:gd name="T56" fmla="*/ 3 w 87"/>
                <a:gd name="T57" fmla="*/ 98 h 117"/>
                <a:gd name="T58" fmla="*/ 6 w 87"/>
                <a:gd name="T59" fmla="*/ 104 h 117"/>
                <a:gd name="T60" fmla="*/ 10 w 87"/>
                <a:gd name="T61" fmla="*/ 108 h 117"/>
                <a:gd name="T62" fmla="*/ 13 w 87"/>
                <a:gd name="T63" fmla="*/ 112 h 117"/>
                <a:gd name="T64" fmla="*/ 18 w 87"/>
                <a:gd name="T65" fmla="*/ 115 h 117"/>
                <a:gd name="T66" fmla="*/ 23 w 87"/>
                <a:gd name="T67" fmla="*/ 116 h 117"/>
                <a:gd name="T68" fmla="*/ 29 w 87"/>
                <a:gd name="T69" fmla="*/ 117 h 117"/>
                <a:gd name="T70" fmla="*/ 34 w 87"/>
                <a:gd name="T71" fmla="*/ 116 h 117"/>
                <a:gd name="T72" fmla="*/ 40 w 87"/>
                <a:gd name="T73" fmla="*/ 115 h 117"/>
                <a:gd name="T74" fmla="*/ 46 w 87"/>
                <a:gd name="T75" fmla="*/ 112 h 117"/>
                <a:gd name="T76" fmla="*/ 52 w 87"/>
                <a:gd name="T77" fmla="*/ 108 h 117"/>
                <a:gd name="T78" fmla="*/ 57 w 87"/>
                <a:gd name="T79" fmla="*/ 104 h 117"/>
                <a:gd name="T80" fmla="*/ 63 w 87"/>
                <a:gd name="T81" fmla="*/ 98 h 117"/>
                <a:gd name="T82" fmla="*/ 68 w 87"/>
                <a:gd name="T83" fmla="*/ 92 h 117"/>
                <a:gd name="T84" fmla="*/ 73 w 87"/>
                <a:gd name="T85" fmla="*/ 85 h 117"/>
                <a:gd name="T86" fmla="*/ 77 w 87"/>
                <a:gd name="T87" fmla="*/ 78 h 117"/>
                <a:gd name="T88" fmla="*/ 81 w 87"/>
                <a:gd name="T89" fmla="*/ 71 h 117"/>
                <a:gd name="T90" fmla="*/ 84 w 87"/>
                <a:gd name="T91" fmla="*/ 63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7" h="117">
                  <a:moveTo>
                    <a:pt x="85" y="58"/>
                  </a:moveTo>
                  <a:lnTo>
                    <a:pt x="86" y="54"/>
                  </a:lnTo>
                  <a:lnTo>
                    <a:pt x="86" y="51"/>
                  </a:lnTo>
                  <a:lnTo>
                    <a:pt x="87" y="46"/>
                  </a:lnTo>
                  <a:lnTo>
                    <a:pt x="87" y="43"/>
                  </a:lnTo>
                  <a:lnTo>
                    <a:pt x="87" y="39"/>
                  </a:lnTo>
                  <a:lnTo>
                    <a:pt x="87" y="35"/>
                  </a:lnTo>
                  <a:lnTo>
                    <a:pt x="87" y="32"/>
                  </a:lnTo>
                  <a:lnTo>
                    <a:pt x="87" y="29"/>
                  </a:lnTo>
                  <a:lnTo>
                    <a:pt x="86" y="25"/>
                  </a:lnTo>
                  <a:lnTo>
                    <a:pt x="85" y="22"/>
                  </a:lnTo>
                  <a:lnTo>
                    <a:pt x="84" y="19"/>
                  </a:lnTo>
                  <a:lnTo>
                    <a:pt x="83" y="16"/>
                  </a:lnTo>
                  <a:lnTo>
                    <a:pt x="82" y="13"/>
                  </a:lnTo>
                  <a:lnTo>
                    <a:pt x="81" y="11"/>
                  </a:lnTo>
                  <a:lnTo>
                    <a:pt x="78" y="9"/>
                  </a:lnTo>
                  <a:lnTo>
                    <a:pt x="76" y="7"/>
                  </a:lnTo>
                  <a:lnTo>
                    <a:pt x="74" y="5"/>
                  </a:lnTo>
                  <a:lnTo>
                    <a:pt x="73" y="3"/>
                  </a:lnTo>
                  <a:lnTo>
                    <a:pt x="69" y="2"/>
                  </a:lnTo>
                  <a:lnTo>
                    <a:pt x="67" y="2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60" y="0"/>
                  </a:lnTo>
                  <a:lnTo>
                    <a:pt x="56" y="1"/>
                  </a:lnTo>
                  <a:lnTo>
                    <a:pt x="54" y="1"/>
                  </a:lnTo>
                  <a:lnTo>
                    <a:pt x="51" y="2"/>
                  </a:lnTo>
                  <a:lnTo>
                    <a:pt x="48" y="2"/>
                  </a:lnTo>
                  <a:lnTo>
                    <a:pt x="45" y="3"/>
                  </a:lnTo>
                  <a:lnTo>
                    <a:pt x="42" y="5"/>
                  </a:lnTo>
                  <a:lnTo>
                    <a:pt x="39" y="7"/>
                  </a:lnTo>
                  <a:lnTo>
                    <a:pt x="36" y="9"/>
                  </a:lnTo>
                  <a:lnTo>
                    <a:pt x="33" y="11"/>
                  </a:lnTo>
                  <a:lnTo>
                    <a:pt x="31" y="13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20" y="25"/>
                  </a:lnTo>
                  <a:lnTo>
                    <a:pt x="18" y="29"/>
                  </a:lnTo>
                  <a:lnTo>
                    <a:pt x="15" y="32"/>
                  </a:lnTo>
                  <a:lnTo>
                    <a:pt x="13" y="35"/>
                  </a:lnTo>
                  <a:lnTo>
                    <a:pt x="11" y="39"/>
                  </a:lnTo>
                  <a:lnTo>
                    <a:pt x="9" y="43"/>
                  </a:lnTo>
                  <a:lnTo>
                    <a:pt x="8" y="46"/>
                  </a:lnTo>
                  <a:lnTo>
                    <a:pt x="5" y="51"/>
                  </a:lnTo>
                  <a:lnTo>
                    <a:pt x="4" y="54"/>
                  </a:lnTo>
                  <a:lnTo>
                    <a:pt x="3" y="58"/>
                  </a:lnTo>
                  <a:lnTo>
                    <a:pt x="2" y="63"/>
                  </a:lnTo>
                  <a:lnTo>
                    <a:pt x="2" y="66"/>
                  </a:lnTo>
                  <a:lnTo>
                    <a:pt x="1" y="71"/>
                  </a:lnTo>
                  <a:lnTo>
                    <a:pt x="1" y="74"/>
                  </a:lnTo>
                  <a:lnTo>
                    <a:pt x="0" y="78"/>
                  </a:lnTo>
                  <a:lnTo>
                    <a:pt x="1" y="82"/>
                  </a:lnTo>
                  <a:lnTo>
                    <a:pt x="1" y="85"/>
                  </a:lnTo>
                  <a:lnTo>
                    <a:pt x="1" y="88"/>
                  </a:lnTo>
                  <a:lnTo>
                    <a:pt x="2" y="92"/>
                  </a:lnTo>
                  <a:lnTo>
                    <a:pt x="2" y="95"/>
                  </a:lnTo>
                  <a:lnTo>
                    <a:pt x="3" y="98"/>
                  </a:lnTo>
                  <a:lnTo>
                    <a:pt x="4" y="100"/>
                  </a:lnTo>
                  <a:lnTo>
                    <a:pt x="6" y="104"/>
                  </a:lnTo>
                  <a:lnTo>
                    <a:pt x="8" y="106"/>
                  </a:lnTo>
                  <a:lnTo>
                    <a:pt x="10" y="108"/>
                  </a:lnTo>
                  <a:lnTo>
                    <a:pt x="11" y="110"/>
                  </a:lnTo>
                  <a:lnTo>
                    <a:pt x="13" y="112"/>
                  </a:lnTo>
                  <a:lnTo>
                    <a:pt x="15" y="114"/>
                  </a:lnTo>
                  <a:lnTo>
                    <a:pt x="18" y="115"/>
                  </a:lnTo>
                  <a:lnTo>
                    <a:pt x="21" y="116"/>
                  </a:lnTo>
                  <a:lnTo>
                    <a:pt x="23" y="116"/>
                  </a:lnTo>
                  <a:lnTo>
                    <a:pt x="25" y="117"/>
                  </a:lnTo>
                  <a:lnTo>
                    <a:pt x="29" y="117"/>
                  </a:lnTo>
                  <a:lnTo>
                    <a:pt x="31" y="117"/>
                  </a:lnTo>
                  <a:lnTo>
                    <a:pt x="34" y="116"/>
                  </a:lnTo>
                  <a:lnTo>
                    <a:pt x="37" y="116"/>
                  </a:lnTo>
                  <a:lnTo>
                    <a:pt x="40" y="115"/>
                  </a:lnTo>
                  <a:lnTo>
                    <a:pt x="43" y="114"/>
                  </a:lnTo>
                  <a:lnTo>
                    <a:pt x="46" y="112"/>
                  </a:lnTo>
                  <a:lnTo>
                    <a:pt x="48" y="110"/>
                  </a:lnTo>
                  <a:lnTo>
                    <a:pt x="52" y="108"/>
                  </a:lnTo>
                  <a:lnTo>
                    <a:pt x="55" y="106"/>
                  </a:lnTo>
                  <a:lnTo>
                    <a:pt x="57" y="104"/>
                  </a:lnTo>
                  <a:lnTo>
                    <a:pt x="61" y="100"/>
                  </a:lnTo>
                  <a:lnTo>
                    <a:pt x="63" y="98"/>
                  </a:lnTo>
                  <a:lnTo>
                    <a:pt x="66" y="95"/>
                  </a:lnTo>
                  <a:lnTo>
                    <a:pt x="68" y="92"/>
                  </a:lnTo>
                  <a:lnTo>
                    <a:pt x="71" y="88"/>
                  </a:lnTo>
                  <a:lnTo>
                    <a:pt x="73" y="85"/>
                  </a:lnTo>
                  <a:lnTo>
                    <a:pt x="75" y="82"/>
                  </a:lnTo>
                  <a:lnTo>
                    <a:pt x="77" y="78"/>
                  </a:lnTo>
                  <a:lnTo>
                    <a:pt x="79" y="74"/>
                  </a:lnTo>
                  <a:lnTo>
                    <a:pt x="81" y="71"/>
                  </a:lnTo>
                  <a:lnTo>
                    <a:pt x="82" y="66"/>
                  </a:lnTo>
                  <a:lnTo>
                    <a:pt x="84" y="63"/>
                  </a:lnTo>
                  <a:lnTo>
                    <a:pt x="85" y="58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04" name="Line 872"/>
            <p:cNvSpPr>
              <a:spLocks noChangeShapeType="1"/>
            </p:cNvSpPr>
            <p:nvPr/>
          </p:nvSpPr>
          <p:spPr bwMode="auto">
            <a:xfrm flipH="1">
              <a:off x="2999" y="3960"/>
              <a:ext cx="12" cy="3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05" name="Line 873"/>
            <p:cNvSpPr>
              <a:spLocks noChangeShapeType="1"/>
            </p:cNvSpPr>
            <p:nvPr/>
          </p:nvSpPr>
          <p:spPr bwMode="auto">
            <a:xfrm flipH="1">
              <a:off x="2899" y="3964"/>
              <a:ext cx="4" cy="4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06" name="Line 874"/>
            <p:cNvSpPr>
              <a:spLocks noChangeShapeType="1"/>
            </p:cNvSpPr>
            <p:nvPr/>
          </p:nvSpPr>
          <p:spPr bwMode="auto">
            <a:xfrm>
              <a:off x="2939" y="3936"/>
              <a:ext cx="16" cy="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07" name="Line 875"/>
            <p:cNvSpPr>
              <a:spLocks noChangeShapeType="1"/>
            </p:cNvSpPr>
            <p:nvPr/>
          </p:nvSpPr>
          <p:spPr bwMode="auto">
            <a:xfrm flipV="1">
              <a:off x="2903" y="3968"/>
              <a:ext cx="104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08" name="Line 876"/>
            <p:cNvSpPr>
              <a:spLocks noChangeShapeType="1"/>
            </p:cNvSpPr>
            <p:nvPr/>
          </p:nvSpPr>
          <p:spPr bwMode="auto">
            <a:xfrm flipH="1">
              <a:off x="2899" y="4004"/>
              <a:ext cx="36" cy="4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09" name="Line 877"/>
            <p:cNvSpPr>
              <a:spLocks noChangeShapeType="1"/>
            </p:cNvSpPr>
            <p:nvPr/>
          </p:nvSpPr>
          <p:spPr bwMode="auto">
            <a:xfrm>
              <a:off x="2967" y="4004"/>
              <a:ext cx="24" cy="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10" name="Freeform 878"/>
            <p:cNvSpPr>
              <a:spLocks/>
            </p:cNvSpPr>
            <p:nvPr/>
          </p:nvSpPr>
          <p:spPr bwMode="auto">
            <a:xfrm>
              <a:off x="2887" y="4020"/>
              <a:ext cx="64" cy="95"/>
            </a:xfrm>
            <a:custGeom>
              <a:avLst/>
              <a:gdLst>
                <a:gd name="T0" fmla="*/ 115 w 115"/>
                <a:gd name="T1" fmla="*/ 0 h 171"/>
                <a:gd name="T2" fmla="*/ 73 w 115"/>
                <a:gd name="T3" fmla="*/ 77 h 171"/>
                <a:gd name="T4" fmla="*/ 0 w 115"/>
                <a:gd name="T5" fmla="*/ 171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5" h="171">
                  <a:moveTo>
                    <a:pt x="115" y="0"/>
                  </a:moveTo>
                  <a:lnTo>
                    <a:pt x="73" y="77"/>
                  </a:lnTo>
                  <a:lnTo>
                    <a:pt x="0" y="17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11" name="Freeform 879"/>
            <p:cNvSpPr>
              <a:spLocks/>
            </p:cNvSpPr>
            <p:nvPr/>
          </p:nvSpPr>
          <p:spPr bwMode="auto">
            <a:xfrm>
              <a:off x="2951" y="4028"/>
              <a:ext cx="72" cy="75"/>
            </a:xfrm>
            <a:custGeom>
              <a:avLst/>
              <a:gdLst>
                <a:gd name="T0" fmla="*/ 0 w 124"/>
                <a:gd name="T1" fmla="*/ 0 h 133"/>
                <a:gd name="T2" fmla="*/ 98 w 124"/>
                <a:gd name="T3" fmla="*/ 133 h 133"/>
                <a:gd name="T4" fmla="*/ 124 w 124"/>
                <a:gd name="T5" fmla="*/ 13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4" h="133">
                  <a:moveTo>
                    <a:pt x="0" y="0"/>
                  </a:moveTo>
                  <a:lnTo>
                    <a:pt x="98" y="133"/>
                  </a:lnTo>
                  <a:lnTo>
                    <a:pt x="124" y="13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12" name="Line 880"/>
            <p:cNvSpPr>
              <a:spLocks noChangeShapeType="1"/>
            </p:cNvSpPr>
            <p:nvPr/>
          </p:nvSpPr>
          <p:spPr bwMode="auto">
            <a:xfrm>
              <a:off x="2927" y="4091"/>
              <a:ext cx="4" cy="6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13" name="Line 881"/>
            <p:cNvSpPr>
              <a:spLocks noChangeShapeType="1"/>
            </p:cNvSpPr>
            <p:nvPr/>
          </p:nvSpPr>
          <p:spPr bwMode="auto">
            <a:xfrm flipV="1">
              <a:off x="2931" y="4091"/>
              <a:ext cx="48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14" name="Line 882"/>
            <p:cNvSpPr>
              <a:spLocks noChangeShapeType="1"/>
            </p:cNvSpPr>
            <p:nvPr/>
          </p:nvSpPr>
          <p:spPr bwMode="auto">
            <a:xfrm flipH="1">
              <a:off x="2975" y="4087"/>
              <a:ext cx="4" cy="5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15" name="Line 883"/>
            <p:cNvSpPr>
              <a:spLocks noChangeShapeType="1"/>
            </p:cNvSpPr>
            <p:nvPr/>
          </p:nvSpPr>
          <p:spPr bwMode="auto">
            <a:xfrm flipH="1">
              <a:off x="2931" y="4139"/>
              <a:ext cx="48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16" name="Line 884"/>
            <p:cNvSpPr>
              <a:spLocks noChangeShapeType="1"/>
            </p:cNvSpPr>
            <p:nvPr/>
          </p:nvSpPr>
          <p:spPr bwMode="auto">
            <a:xfrm>
              <a:off x="3082" y="3952"/>
              <a:ext cx="0" cy="7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17" name="Line 885"/>
            <p:cNvSpPr>
              <a:spLocks noChangeShapeType="1"/>
            </p:cNvSpPr>
            <p:nvPr/>
          </p:nvSpPr>
          <p:spPr bwMode="auto">
            <a:xfrm>
              <a:off x="3082" y="3956"/>
              <a:ext cx="0" cy="6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18" name="Line 886"/>
            <p:cNvSpPr>
              <a:spLocks noChangeShapeType="1"/>
            </p:cNvSpPr>
            <p:nvPr/>
          </p:nvSpPr>
          <p:spPr bwMode="auto">
            <a:xfrm flipV="1">
              <a:off x="3082" y="3988"/>
              <a:ext cx="52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19" name="Line 887"/>
            <p:cNvSpPr>
              <a:spLocks noChangeShapeType="1"/>
            </p:cNvSpPr>
            <p:nvPr/>
          </p:nvSpPr>
          <p:spPr bwMode="auto">
            <a:xfrm flipV="1">
              <a:off x="3082" y="4016"/>
              <a:ext cx="72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20" name="Line 888"/>
            <p:cNvSpPr>
              <a:spLocks noChangeShapeType="1"/>
            </p:cNvSpPr>
            <p:nvPr/>
          </p:nvSpPr>
          <p:spPr bwMode="auto">
            <a:xfrm flipH="1">
              <a:off x="3146" y="3948"/>
              <a:ext cx="8" cy="6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21" name="Line 889"/>
            <p:cNvSpPr>
              <a:spLocks noChangeShapeType="1"/>
            </p:cNvSpPr>
            <p:nvPr/>
          </p:nvSpPr>
          <p:spPr bwMode="auto">
            <a:xfrm flipV="1">
              <a:off x="3082" y="3956"/>
              <a:ext cx="68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22" name="Line 890"/>
            <p:cNvSpPr>
              <a:spLocks noChangeShapeType="1"/>
            </p:cNvSpPr>
            <p:nvPr/>
          </p:nvSpPr>
          <p:spPr bwMode="auto">
            <a:xfrm flipV="1">
              <a:off x="3090" y="4044"/>
              <a:ext cx="72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23" name="Freeform 891"/>
            <p:cNvSpPr>
              <a:spLocks/>
            </p:cNvSpPr>
            <p:nvPr/>
          </p:nvSpPr>
          <p:spPr bwMode="auto">
            <a:xfrm>
              <a:off x="3118" y="4036"/>
              <a:ext cx="48" cy="119"/>
            </a:xfrm>
            <a:custGeom>
              <a:avLst/>
              <a:gdLst>
                <a:gd name="T0" fmla="*/ 85 w 85"/>
                <a:gd name="T1" fmla="*/ 0 h 210"/>
                <a:gd name="T2" fmla="*/ 30 w 85"/>
                <a:gd name="T3" fmla="*/ 210 h 210"/>
                <a:gd name="T4" fmla="*/ 0 w 85"/>
                <a:gd name="T5" fmla="*/ 159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5" h="210">
                  <a:moveTo>
                    <a:pt x="85" y="0"/>
                  </a:moveTo>
                  <a:lnTo>
                    <a:pt x="30" y="210"/>
                  </a:lnTo>
                  <a:lnTo>
                    <a:pt x="0" y="15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24" name="Freeform 892"/>
            <p:cNvSpPr>
              <a:spLocks/>
            </p:cNvSpPr>
            <p:nvPr/>
          </p:nvSpPr>
          <p:spPr bwMode="auto">
            <a:xfrm>
              <a:off x="3054" y="4052"/>
              <a:ext cx="80" cy="103"/>
            </a:xfrm>
            <a:custGeom>
              <a:avLst/>
              <a:gdLst>
                <a:gd name="T0" fmla="*/ 145 w 145"/>
                <a:gd name="T1" fmla="*/ 0 h 184"/>
                <a:gd name="T2" fmla="*/ 98 w 145"/>
                <a:gd name="T3" fmla="*/ 95 h 184"/>
                <a:gd name="T4" fmla="*/ 0 w 145"/>
                <a:gd name="T5" fmla="*/ 18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5" h="184">
                  <a:moveTo>
                    <a:pt x="145" y="0"/>
                  </a:moveTo>
                  <a:lnTo>
                    <a:pt x="98" y="95"/>
                  </a:lnTo>
                  <a:lnTo>
                    <a:pt x="0" y="18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25" name="Freeform 893"/>
            <p:cNvSpPr>
              <a:spLocks/>
            </p:cNvSpPr>
            <p:nvPr/>
          </p:nvSpPr>
          <p:spPr bwMode="auto">
            <a:xfrm>
              <a:off x="3054" y="4052"/>
              <a:ext cx="56" cy="67"/>
            </a:xfrm>
            <a:custGeom>
              <a:avLst/>
              <a:gdLst>
                <a:gd name="T0" fmla="*/ 103 w 103"/>
                <a:gd name="T1" fmla="*/ 0 h 120"/>
                <a:gd name="T2" fmla="*/ 51 w 103"/>
                <a:gd name="T3" fmla="*/ 68 h 120"/>
                <a:gd name="T4" fmla="*/ 0 w 103"/>
                <a:gd name="T5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3" h="120">
                  <a:moveTo>
                    <a:pt x="103" y="0"/>
                  </a:moveTo>
                  <a:lnTo>
                    <a:pt x="51" y="68"/>
                  </a:lnTo>
                  <a:lnTo>
                    <a:pt x="0" y="12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26" name="Freeform 894"/>
            <p:cNvSpPr>
              <a:spLocks/>
            </p:cNvSpPr>
            <p:nvPr/>
          </p:nvSpPr>
          <p:spPr bwMode="auto">
            <a:xfrm>
              <a:off x="3046" y="4024"/>
              <a:ext cx="56" cy="67"/>
            </a:xfrm>
            <a:custGeom>
              <a:avLst/>
              <a:gdLst>
                <a:gd name="T0" fmla="*/ 99 w 99"/>
                <a:gd name="T1" fmla="*/ 0 h 120"/>
                <a:gd name="T2" fmla="*/ 48 w 99"/>
                <a:gd name="T3" fmla="*/ 73 h 120"/>
                <a:gd name="T4" fmla="*/ 0 w 99"/>
                <a:gd name="T5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9" h="120">
                  <a:moveTo>
                    <a:pt x="99" y="0"/>
                  </a:moveTo>
                  <a:lnTo>
                    <a:pt x="48" y="73"/>
                  </a:lnTo>
                  <a:lnTo>
                    <a:pt x="0" y="12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27" name="Line 895"/>
            <p:cNvSpPr>
              <a:spLocks noChangeShapeType="1"/>
            </p:cNvSpPr>
            <p:nvPr/>
          </p:nvSpPr>
          <p:spPr bwMode="auto">
            <a:xfrm flipV="1">
              <a:off x="3254" y="4036"/>
              <a:ext cx="40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28" name="Line 896"/>
            <p:cNvSpPr>
              <a:spLocks noChangeShapeType="1"/>
            </p:cNvSpPr>
            <p:nvPr/>
          </p:nvSpPr>
          <p:spPr bwMode="auto">
            <a:xfrm flipV="1">
              <a:off x="3322" y="4028"/>
              <a:ext cx="3" cy="1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29" name="Line 897"/>
            <p:cNvSpPr>
              <a:spLocks noChangeShapeType="1"/>
            </p:cNvSpPr>
            <p:nvPr/>
          </p:nvSpPr>
          <p:spPr bwMode="auto">
            <a:xfrm flipV="1">
              <a:off x="3226" y="4123"/>
              <a:ext cx="96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30" name="Line 898"/>
            <p:cNvSpPr>
              <a:spLocks noChangeShapeType="1"/>
            </p:cNvSpPr>
            <p:nvPr/>
          </p:nvSpPr>
          <p:spPr bwMode="auto">
            <a:xfrm>
              <a:off x="3222" y="4036"/>
              <a:ext cx="4" cy="10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31" name="Line 899"/>
            <p:cNvSpPr>
              <a:spLocks noChangeShapeType="1"/>
            </p:cNvSpPr>
            <p:nvPr/>
          </p:nvSpPr>
          <p:spPr bwMode="auto">
            <a:xfrm>
              <a:off x="3274" y="4004"/>
              <a:ext cx="0" cy="8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32" name="Line 900"/>
            <p:cNvSpPr>
              <a:spLocks noChangeShapeType="1"/>
            </p:cNvSpPr>
            <p:nvPr/>
          </p:nvSpPr>
          <p:spPr bwMode="auto">
            <a:xfrm flipH="1">
              <a:off x="3246" y="3996"/>
              <a:ext cx="56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33" name="Line 901"/>
            <p:cNvSpPr>
              <a:spLocks noChangeShapeType="1"/>
            </p:cNvSpPr>
            <p:nvPr/>
          </p:nvSpPr>
          <p:spPr bwMode="auto">
            <a:xfrm flipV="1">
              <a:off x="3302" y="3992"/>
              <a:ext cx="0" cy="9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34" name="Line 902"/>
            <p:cNvSpPr>
              <a:spLocks noChangeShapeType="1"/>
            </p:cNvSpPr>
            <p:nvPr/>
          </p:nvSpPr>
          <p:spPr bwMode="auto">
            <a:xfrm flipV="1">
              <a:off x="3246" y="4084"/>
              <a:ext cx="56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35" name="Line 903"/>
            <p:cNvSpPr>
              <a:spLocks noChangeShapeType="1"/>
            </p:cNvSpPr>
            <p:nvPr/>
          </p:nvSpPr>
          <p:spPr bwMode="auto">
            <a:xfrm>
              <a:off x="3246" y="3988"/>
              <a:ext cx="0" cy="1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36" name="Line 904"/>
            <p:cNvSpPr>
              <a:spLocks noChangeShapeType="1"/>
            </p:cNvSpPr>
            <p:nvPr/>
          </p:nvSpPr>
          <p:spPr bwMode="auto">
            <a:xfrm flipH="1">
              <a:off x="3214" y="3956"/>
              <a:ext cx="115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37" name="Line 905"/>
            <p:cNvSpPr>
              <a:spLocks noChangeShapeType="1"/>
            </p:cNvSpPr>
            <p:nvPr/>
          </p:nvSpPr>
          <p:spPr bwMode="auto">
            <a:xfrm flipV="1">
              <a:off x="3445" y="4103"/>
              <a:ext cx="2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38" name="Line 906"/>
            <p:cNvSpPr>
              <a:spLocks noChangeShapeType="1"/>
            </p:cNvSpPr>
            <p:nvPr/>
          </p:nvSpPr>
          <p:spPr bwMode="auto">
            <a:xfrm flipH="1">
              <a:off x="3445" y="4068"/>
              <a:ext cx="40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39" name="Line 907"/>
            <p:cNvSpPr>
              <a:spLocks noChangeShapeType="1"/>
            </p:cNvSpPr>
            <p:nvPr/>
          </p:nvSpPr>
          <p:spPr bwMode="auto">
            <a:xfrm flipV="1">
              <a:off x="3481" y="4056"/>
              <a:ext cx="4" cy="9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40" name="Line 908"/>
            <p:cNvSpPr>
              <a:spLocks noChangeShapeType="1"/>
            </p:cNvSpPr>
            <p:nvPr/>
          </p:nvSpPr>
          <p:spPr bwMode="auto">
            <a:xfrm flipV="1">
              <a:off x="3441" y="4135"/>
              <a:ext cx="36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41" name="Line 909"/>
            <p:cNvSpPr>
              <a:spLocks noChangeShapeType="1"/>
            </p:cNvSpPr>
            <p:nvPr/>
          </p:nvSpPr>
          <p:spPr bwMode="auto">
            <a:xfrm>
              <a:off x="3441" y="4060"/>
              <a:ext cx="0" cy="9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42" name="Line 910"/>
            <p:cNvSpPr>
              <a:spLocks noChangeShapeType="1"/>
            </p:cNvSpPr>
            <p:nvPr/>
          </p:nvSpPr>
          <p:spPr bwMode="auto">
            <a:xfrm flipV="1">
              <a:off x="3429" y="3992"/>
              <a:ext cx="68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43" name="Line 911"/>
            <p:cNvSpPr>
              <a:spLocks noChangeShapeType="1"/>
            </p:cNvSpPr>
            <p:nvPr/>
          </p:nvSpPr>
          <p:spPr bwMode="auto">
            <a:xfrm flipV="1">
              <a:off x="3477" y="3936"/>
              <a:ext cx="4" cy="10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44" name="Line 912"/>
            <p:cNvSpPr>
              <a:spLocks noChangeShapeType="1"/>
            </p:cNvSpPr>
            <p:nvPr/>
          </p:nvSpPr>
          <p:spPr bwMode="auto">
            <a:xfrm flipV="1">
              <a:off x="3425" y="4036"/>
              <a:ext cx="76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45" name="Line 913"/>
            <p:cNvSpPr>
              <a:spLocks noChangeShapeType="1"/>
            </p:cNvSpPr>
            <p:nvPr/>
          </p:nvSpPr>
          <p:spPr bwMode="auto">
            <a:xfrm>
              <a:off x="3445" y="3940"/>
              <a:ext cx="4" cy="10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46" name="Line 914"/>
            <p:cNvSpPr>
              <a:spLocks noChangeShapeType="1"/>
            </p:cNvSpPr>
            <p:nvPr/>
          </p:nvSpPr>
          <p:spPr bwMode="auto">
            <a:xfrm flipV="1">
              <a:off x="3393" y="4099"/>
              <a:ext cx="32" cy="3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47" name="Freeform 915"/>
            <p:cNvSpPr>
              <a:spLocks/>
            </p:cNvSpPr>
            <p:nvPr/>
          </p:nvSpPr>
          <p:spPr bwMode="auto">
            <a:xfrm>
              <a:off x="3369" y="3940"/>
              <a:ext cx="40" cy="108"/>
            </a:xfrm>
            <a:custGeom>
              <a:avLst/>
              <a:gdLst>
                <a:gd name="T0" fmla="*/ 72 w 72"/>
                <a:gd name="T1" fmla="*/ 0 h 184"/>
                <a:gd name="T2" fmla="*/ 42 w 72"/>
                <a:gd name="T3" fmla="*/ 77 h 184"/>
                <a:gd name="T4" fmla="*/ 0 w 72"/>
                <a:gd name="T5" fmla="*/ 18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2" h="184">
                  <a:moveTo>
                    <a:pt x="72" y="0"/>
                  </a:moveTo>
                  <a:lnTo>
                    <a:pt x="42" y="77"/>
                  </a:lnTo>
                  <a:lnTo>
                    <a:pt x="0" y="18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48" name="Line 916"/>
            <p:cNvSpPr>
              <a:spLocks noChangeShapeType="1"/>
            </p:cNvSpPr>
            <p:nvPr/>
          </p:nvSpPr>
          <p:spPr bwMode="auto">
            <a:xfrm flipV="1">
              <a:off x="3377" y="4060"/>
              <a:ext cx="44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49" name="Line 917"/>
            <p:cNvSpPr>
              <a:spLocks noChangeShapeType="1"/>
            </p:cNvSpPr>
            <p:nvPr/>
          </p:nvSpPr>
          <p:spPr bwMode="auto">
            <a:xfrm flipV="1">
              <a:off x="3381" y="4020"/>
              <a:ext cx="36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50" name="Line 918"/>
            <p:cNvSpPr>
              <a:spLocks noChangeShapeType="1"/>
            </p:cNvSpPr>
            <p:nvPr/>
          </p:nvSpPr>
          <p:spPr bwMode="auto">
            <a:xfrm flipV="1">
              <a:off x="3397" y="3980"/>
              <a:ext cx="24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51" name="Line 919"/>
            <p:cNvSpPr>
              <a:spLocks noChangeShapeType="1"/>
            </p:cNvSpPr>
            <p:nvPr/>
          </p:nvSpPr>
          <p:spPr bwMode="auto">
            <a:xfrm flipH="1">
              <a:off x="3397" y="4024"/>
              <a:ext cx="4" cy="9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52" name="Freeform 920"/>
            <p:cNvSpPr>
              <a:spLocks/>
            </p:cNvSpPr>
            <p:nvPr/>
          </p:nvSpPr>
          <p:spPr bwMode="auto">
            <a:xfrm>
              <a:off x="3541" y="4099"/>
              <a:ext cx="36" cy="32"/>
            </a:xfrm>
            <a:custGeom>
              <a:avLst/>
              <a:gdLst>
                <a:gd name="T0" fmla="*/ 0 w 60"/>
                <a:gd name="T1" fmla="*/ 30 h 59"/>
                <a:gd name="T2" fmla="*/ 0 w 60"/>
                <a:gd name="T3" fmla="*/ 33 h 59"/>
                <a:gd name="T4" fmla="*/ 1 w 60"/>
                <a:gd name="T5" fmla="*/ 36 h 59"/>
                <a:gd name="T6" fmla="*/ 2 w 60"/>
                <a:gd name="T7" fmla="*/ 39 h 59"/>
                <a:gd name="T8" fmla="*/ 3 w 60"/>
                <a:gd name="T9" fmla="*/ 43 h 59"/>
                <a:gd name="T10" fmla="*/ 4 w 60"/>
                <a:gd name="T11" fmla="*/ 45 h 59"/>
                <a:gd name="T12" fmla="*/ 6 w 60"/>
                <a:gd name="T13" fmla="*/ 48 h 59"/>
                <a:gd name="T14" fmla="*/ 9 w 60"/>
                <a:gd name="T15" fmla="*/ 51 h 59"/>
                <a:gd name="T16" fmla="*/ 11 w 60"/>
                <a:gd name="T17" fmla="*/ 53 h 59"/>
                <a:gd name="T18" fmla="*/ 14 w 60"/>
                <a:gd name="T19" fmla="*/ 55 h 59"/>
                <a:gd name="T20" fmla="*/ 16 w 60"/>
                <a:gd name="T21" fmla="*/ 56 h 59"/>
                <a:gd name="T22" fmla="*/ 20 w 60"/>
                <a:gd name="T23" fmla="*/ 58 h 59"/>
                <a:gd name="T24" fmla="*/ 23 w 60"/>
                <a:gd name="T25" fmla="*/ 58 h 59"/>
                <a:gd name="T26" fmla="*/ 26 w 60"/>
                <a:gd name="T27" fmla="*/ 59 h 59"/>
                <a:gd name="T28" fmla="*/ 30 w 60"/>
                <a:gd name="T29" fmla="*/ 59 h 59"/>
                <a:gd name="T30" fmla="*/ 33 w 60"/>
                <a:gd name="T31" fmla="*/ 59 h 59"/>
                <a:gd name="T32" fmla="*/ 36 w 60"/>
                <a:gd name="T33" fmla="*/ 58 h 59"/>
                <a:gd name="T34" fmla="*/ 40 w 60"/>
                <a:gd name="T35" fmla="*/ 58 h 59"/>
                <a:gd name="T36" fmla="*/ 43 w 60"/>
                <a:gd name="T37" fmla="*/ 56 h 59"/>
                <a:gd name="T38" fmla="*/ 46 w 60"/>
                <a:gd name="T39" fmla="*/ 55 h 59"/>
                <a:gd name="T40" fmla="*/ 48 w 60"/>
                <a:gd name="T41" fmla="*/ 53 h 59"/>
                <a:gd name="T42" fmla="*/ 51 w 60"/>
                <a:gd name="T43" fmla="*/ 51 h 59"/>
                <a:gd name="T44" fmla="*/ 53 w 60"/>
                <a:gd name="T45" fmla="*/ 48 h 59"/>
                <a:gd name="T46" fmla="*/ 55 w 60"/>
                <a:gd name="T47" fmla="*/ 45 h 59"/>
                <a:gd name="T48" fmla="*/ 57 w 60"/>
                <a:gd name="T49" fmla="*/ 43 h 59"/>
                <a:gd name="T50" fmla="*/ 58 w 60"/>
                <a:gd name="T51" fmla="*/ 39 h 59"/>
                <a:gd name="T52" fmla="*/ 60 w 60"/>
                <a:gd name="T53" fmla="*/ 36 h 59"/>
                <a:gd name="T54" fmla="*/ 60 w 60"/>
                <a:gd name="T55" fmla="*/ 33 h 59"/>
                <a:gd name="T56" fmla="*/ 60 w 60"/>
                <a:gd name="T57" fmla="*/ 30 h 59"/>
                <a:gd name="T58" fmla="*/ 60 w 60"/>
                <a:gd name="T59" fmla="*/ 26 h 59"/>
                <a:gd name="T60" fmla="*/ 60 w 60"/>
                <a:gd name="T61" fmla="*/ 23 h 59"/>
                <a:gd name="T62" fmla="*/ 58 w 60"/>
                <a:gd name="T63" fmla="*/ 20 h 59"/>
                <a:gd name="T64" fmla="*/ 57 w 60"/>
                <a:gd name="T65" fmla="*/ 16 h 59"/>
                <a:gd name="T66" fmla="*/ 55 w 60"/>
                <a:gd name="T67" fmla="*/ 14 h 59"/>
                <a:gd name="T68" fmla="*/ 53 w 60"/>
                <a:gd name="T69" fmla="*/ 11 h 59"/>
                <a:gd name="T70" fmla="*/ 51 w 60"/>
                <a:gd name="T71" fmla="*/ 9 h 59"/>
                <a:gd name="T72" fmla="*/ 48 w 60"/>
                <a:gd name="T73" fmla="*/ 6 h 59"/>
                <a:gd name="T74" fmla="*/ 46 w 60"/>
                <a:gd name="T75" fmla="*/ 4 h 59"/>
                <a:gd name="T76" fmla="*/ 43 w 60"/>
                <a:gd name="T77" fmla="*/ 3 h 59"/>
                <a:gd name="T78" fmla="*/ 40 w 60"/>
                <a:gd name="T79" fmla="*/ 1 h 59"/>
                <a:gd name="T80" fmla="*/ 36 w 60"/>
                <a:gd name="T81" fmla="*/ 1 h 59"/>
                <a:gd name="T82" fmla="*/ 33 w 60"/>
                <a:gd name="T83" fmla="*/ 0 h 59"/>
                <a:gd name="T84" fmla="*/ 30 w 60"/>
                <a:gd name="T85" fmla="*/ 0 h 59"/>
                <a:gd name="T86" fmla="*/ 26 w 60"/>
                <a:gd name="T87" fmla="*/ 0 h 59"/>
                <a:gd name="T88" fmla="*/ 23 w 60"/>
                <a:gd name="T89" fmla="*/ 1 h 59"/>
                <a:gd name="T90" fmla="*/ 20 w 60"/>
                <a:gd name="T91" fmla="*/ 1 h 59"/>
                <a:gd name="T92" fmla="*/ 16 w 60"/>
                <a:gd name="T93" fmla="*/ 3 h 59"/>
                <a:gd name="T94" fmla="*/ 14 w 60"/>
                <a:gd name="T95" fmla="*/ 4 h 59"/>
                <a:gd name="T96" fmla="*/ 11 w 60"/>
                <a:gd name="T97" fmla="*/ 6 h 59"/>
                <a:gd name="T98" fmla="*/ 9 w 60"/>
                <a:gd name="T99" fmla="*/ 9 h 59"/>
                <a:gd name="T100" fmla="*/ 6 w 60"/>
                <a:gd name="T101" fmla="*/ 11 h 59"/>
                <a:gd name="T102" fmla="*/ 4 w 60"/>
                <a:gd name="T103" fmla="*/ 14 h 59"/>
                <a:gd name="T104" fmla="*/ 3 w 60"/>
                <a:gd name="T105" fmla="*/ 16 h 59"/>
                <a:gd name="T106" fmla="*/ 2 w 60"/>
                <a:gd name="T107" fmla="*/ 20 h 59"/>
                <a:gd name="T108" fmla="*/ 1 w 60"/>
                <a:gd name="T109" fmla="*/ 23 h 59"/>
                <a:gd name="T110" fmla="*/ 0 w 60"/>
                <a:gd name="T111" fmla="*/ 26 h 59"/>
                <a:gd name="T112" fmla="*/ 0 w 60"/>
                <a:gd name="T113" fmla="*/ 3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0" h="59">
                  <a:moveTo>
                    <a:pt x="0" y="30"/>
                  </a:moveTo>
                  <a:lnTo>
                    <a:pt x="0" y="33"/>
                  </a:lnTo>
                  <a:lnTo>
                    <a:pt x="1" y="36"/>
                  </a:lnTo>
                  <a:lnTo>
                    <a:pt x="2" y="39"/>
                  </a:lnTo>
                  <a:lnTo>
                    <a:pt x="3" y="43"/>
                  </a:lnTo>
                  <a:lnTo>
                    <a:pt x="4" y="45"/>
                  </a:lnTo>
                  <a:lnTo>
                    <a:pt x="6" y="48"/>
                  </a:lnTo>
                  <a:lnTo>
                    <a:pt x="9" y="51"/>
                  </a:lnTo>
                  <a:lnTo>
                    <a:pt x="11" y="53"/>
                  </a:lnTo>
                  <a:lnTo>
                    <a:pt x="14" y="55"/>
                  </a:lnTo>
                  <a:lnTo>
                    <a:pt x="16" y="56"/>
                  </a:lnTo>
                  <a:lnTo>
                    <a:pt x="20" y="58"/>
                  </a:lnTo>
                  <a:lnTo>
                    <a:pt x="23" y="58"/>
                  </a:lnTo>
                  <a:lnTo>
                    <a:pt x="26" y="59"/>
                  </a:lnTo>
                  <a:lnTo>
                    <a:pt x="30" y="59"/>
                  </a:lnTo>
                  <a:lnTo>
                    <a:pt x="33" y="59"/>
                  </a:lnTo>
                  <a:lnTo>
                    <a:pt x="36" y="58"/>
                  </a:lnTo>
                  <a:lnTo>
                    <a:pt x="40" y="58"/>
                  </a:lnTo>
                  <a:lnTo>
                    <a:pt x="43" y="56"/>
                  </a:lnTo>
                  <a:lnTo>
                    <a:pt x="46" y="55"/>
                  </a:lnTo>
                  <a:lnTo>
                    <a:pt x="48" y="53"/>
                  </a:lnTo>
                  <a:lnTo>
                    <a:pt x="51" y="51"/>
                  </a:lnTo>
                  <a:lnTo>
                    <a:pt x="53" y="48"/>
                  </a:lnTo>
                  <a:lnTo>
                    <a:pt x="55" y="45"/>
                  </a:lnTo>
                  <a:lnTo>
                    <a:pt x="57" y="43"/>
                  </a:lnTo>
                  <a:lnTo>
                    <a:pt x="58" y="39"/>
                  </a:lnTo>
                  <a:lnTo>
                    <a:pt x="60" y="36"/>
                  </a:lnTo>
                  <a:lnTo>
                    <a:pt x="60" y="33"/>
                  </a:lnTo>
                  <a:lnTo>
                    <a:pt x="60" y="30"/>
                  </a:lnTo>
                  <a:lnTo>
                    <a:pt x="60" y="26"/>
                  </a:lnTo>
                  <a:lnTo>
                    <a:pt x="60" y="23"/>
                  </a:lnTo>
                  <a:lnTo>
                    <a:pt x="58" y="20"/>
                  </a:lnTo>
                  <a:lnTo>
                    <a:pt x="57" y="16"/>
                  </a:lnTo>
                  <a:lnTo>
                    <a:pt x="55" y="14"/>
                  </a:lnTo>
                  <a:lnTo>
                    <a:pt x="53" y="11"/>
                  </a:lnTo>
                  <a:lnTo>
                    <a:pt x="51" y="9"/>
                  </a:lnTo>
                  <a:lnTo>
                    <a:pt x="48" y="6"/>
                  </a:lnTo>
                  <a:lnTo>
                    <a:pt x="46" y="4"/>
                  </a:lnTo>
                  <a:lnTo>
                    <a:pt x="43" y="3"/>
                  </a:lnTo>
                  <a:lnTo>
                    <a:pt x="40" y="1"/>
                  </a:lnTo>
                  <a:lnTo>
                    <a:pt x="36" y="1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6" y="0"/>
                  </a:lnTo>
                  <a:lnTo>
                    <a:pt x="23" y="1"/>
                  </a:lnTo>
                  <a:lnTo>
                    <a:pt x="20" y="1"/>
                  </a:lnTo>
                  <a:lnTo>
                    <a:pt x="16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9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6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6"/>
                  </a:lnTo>
                  <a:lnTo>
                    <a:pt x="0" y="30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53" name="Freeform 921"/>
            <p:cNvSpPr>
              <a:spLocks/>
            </p:cNvSpPr>
            <p:nvPr/>
          </p:nvSpPr>
          <p:spPr bwMode="auto">
            <a:xfrm>
              <a:off x="3541" y="4095"/>
              <a:ext cx="36" cy="40"/>
            </a:xfrm>
            <a:custGeom>
              <a:avLst/>
              <a:gdLst>
                <a:gd name="T0" fmla="*/ 69 w 69"/>
                <a:gd name="T1" fmla="*/ 35 h 69"/>
                <a:gd name="T2" fmla="*/ 69 w 69"/>
                <a:gd name="T3" fmla="*/ 31 h 69"/>
                <a:gd name="T4" fmla="*/ 68 w 69"/>
                <a:gd name="T5" fmla="*/ 28 h 69"/>
                <a:gd name="T6" fmla="*/ 68 w 69"/>
                <a:gd name="T7" fmla="*/ 23 h 69"/>
                <a:gd name="T8" fmla="*/ 66 w 69"/>
                <a:gd name="T9" fmla="*/ 20 h 69"/>
                <a:gd name="T10" fmla="*/ 65 w 69"/>
                <a:gd name="T11" fmla="*/ 18 h 69"/>
                <a:gd name="T12" fmla="*/ 62 w 69"/>
                <a:gd name="T13" fmla="*/ 15 h 69"/>
                <a:gd name="T14" fmla="*/ 60 w 69"/>
                <a:gd name="T15" fmla="*/ 11 h 69"/>
                <a:gd name="T16" fmla="*/ 58 w 69"/>
                <a:gd name="T17" fmla="*/ 9 h 69"/>
                <a:gd name="T18" fmla="*/ 55 w 69"/>
                <a:gd name="T19" fmla="*/ 7 h 69"/>
                <a:gd name="T20" fmla="*/ 52 w 69"/>
                <a:gd name="T21" fmla="*/ 5 h 69"/>
                <a:gd name="T22" fmla="*/ 49 w 69"/>
                <a:gd name="T23" fmla="*/ 4 h 69"/>
                <a:gd name="T24" fmla="*/ 46 w 69"/>
                <a:gd name="T25" fmla="*/ 2 h 69"/>
                <a:gd name="T26" fmla="*/ 42 w 69"/>
                <a:gd name="T27" fmla="*/ 1 h 69"/>
                <a:gd name="T28" fmla="*/ 38 w 69"/>
                <a:gd name="T29" fmla="*/ 0 h 69"/>
                <a:gd name="T30" fmla="*/ 35 w 69"/>
                <a:gd name="T31" fmla="*/ 0 h 69"/>
                <a:gd name="T32" fmla="*/ 31 w 69"/>
                <a:gd name="T33" fmla="*/ 0 h 69"/>
                <a:gd name="T34" fmla="*/ 28 w 69"/>
                <a:gd name="T35" fmla="*/ 1 h 69"/>
                <a:gd name="T36" fmla="*/ 25 w 69"/>
                <a:gd name="T37" fmla="*/ 2 h 69"/>
                <a:gd name="T38" fmla="*/ 21 w 69"/>
                <a:gd name="T39" fmla="*/ 4 h 69"/>
                <a:gd name="T40" fmla="*/ 18 w 69"/>
                <a:gd name="T41" fmla="*/ 5 h 69"/>
                <a:gd name="T42" fmla="*/ 15 w 69"/>
                <a:gd name="T43" fmla="*/ 7 h 69"/>
                <a:gd name="T44" fmla="*/ 13 w 69"/>
                <a:gd name="T45" fmla="*/ 9 h 69"/>
                <a:gd name="T46" fmla="*/ 9 w 69"/>
                <a:gd name="T47" fmla="*/ 11 h 69"/>
                <a:gd name="T48" fmla="*/ 7 w 69"/>
                <a:gd name="T49" fmla="*/ 15 h 69"/>
                <a:gd name="T50" fmla="*/ 5 w 69"/>
                <a:gd name="T51" fmla="*/ 18 h 69"/>
                <a:gd name="T52" fmla="*/ 4 w 69"/>
                <a:gd name="T53" fmla="*/ 20 h 69"/>
                <a:gd name="T54" fmla="*/ 3 w 69"/>
                <a:gd name="T55" fmla="*/ 23 h 69"/>
                <a:gd name="T56" fmla="*/ 2 w 69"/>
                <a:gd name="T57" fmla="*/ 28 h 69"/>
                <a:gd name="T58" fmla="*/ 0 w 69"/>
                <a:gd name="T59" fmla="*/ 31 h 69"/>
                <a:gd name="T60" fmla="*/ 0 w 69"/>
                <a:gd name="T61" fmla="*/ 35 h 69"/>
                <a:gd name="T62" fmla="*/ 0 w 69"/>
                <a:gd name="T63" fmla="*/ 38 h 69"/>
                <a:gd name="T64" fmla="*/ 2 w 69"/>
                <a:gd name="T65" fmla="*/ 41 h 69"/>
                <a:gd name="T66" fmla="*/ 3 w 69"/>
                <a:gd name="T67" fmla="*/ 46 h 69"/>
                <a:gd name="T68" fmla="*/ 4 w 69"/>
                <a:gd name="T69" fmla="*/ 49 h 69"/>
                <a:gd name="T70" fmla="*/ 5 w 69"/>
                <a:gd name="T71" fmla="*/ 52 h 69"/>
                <a:gd name="T72" fmla="*/ 7 w 69"/>
                <a:gd name="T73" fmla="*/ 54 h 69"/>
                <a:gd name="T74" fmla="*/ 9 w 69"/>
                <a:gd name="T75" fmla="*/ 58 h 69"/>
                <a:gd name="T76" fmla="*/ 13 w 69"/>
                <a:gd name="T77" fmla="*/ 60 h 69"/>
                <a:gd name="T78" fmla="*/ 15 w 69"/>
                <a:gd name="T79" fmla="*/ 62 h 69"/>
                <a:gd name="T80" fmla="*/ 18 w 69"/>
                <a:gd name="T81" fmla="*/ 64 h 69"/>
                <a:gd name="T82" fmla="*/ 21 w 69"/>
                <a:gd name="T83" fmla="*/ 65 h 69"/>
                <a:gd name="T84" fmla="*/ 25 w 69"/>
                <a:gd name="T85" fmla="*/ 67 h 69"/>
                <a:gd name="T86" fmla="*/ 28 w 69"/>
                <a:gd name="T87" fmla="*/ 68 h 69"/>
                <a:gd name="T88" fmla="*/ 31 w 69"/>
                <a:gd name="T89" fmla="*/ 69 h 69"/>
                <a:gd name="T90" fmla="*/ 35 w 69"/>
                <a:gd name="T91" fmla="*/ 69 h 69"/>
                <a:gd name="T92" fmla="*/ 38 w 69"/>
                <a:gd name="T93" fmla="*/ 69 h 69"/>
                <a:gd name="T94" fmla="*/ 42 w 69"/>
                <a:gd name="T95" fmla="*/ 68 h 69"/>
                <a:gd name="T96" fmla="*/ 46 w 69"/>
                <a:gd name="T97" fmla="*/ 67 h 69"/>
                <a:gd name="T98" fmla="*/ 49 w 69"/>
                <a:gd name="T99" fmla="*/ 65 h 69"/>
                <a:gd name="T100" fmla="*/ 52 w 69"/>
                <a:gd name="T101" fmla="*/ 64 h 69"/>
                <a:gd name="T102" fmla="*/ 55 w 69"/>
                <a:gd name="T103" fmla="*/ 62 h 69"/>
                <a:gd name="T104" fmla="*/ 58 w 69"/>
                <a:gd name="T105" fmla="*/ 60 h 69"/>
                <a:gd name="T106" fmla="*/ 60 w 69"/>
                <a:gd name="T107" fmla="*/ 58 h 69"/>
                <a:gd name="T108" fmla="*/ 62 w 69"/>
                <a:gd name="T109" fmla="*/ 54 h 69"/>
                <a:gd name="T110" fmla="*/ 65 w 69"/>
                <a:gd name="T111" fmla="*/ 52 h 69"/>
                <a:gd name="T112" fmla="*/ 66 w 69"/>
                <a:gd name="T113" fmla="*/ 49 h 69"/>
                <a:gd name="T114" fmla="*/ 68 w 69"/>
                <a:gd name="T115" fmla="*/ 46 h 69"/>
                <a:gd name="T116" fmla="*/ 68 w 69"/>
                <a:gd name="T117" fmla="*/ 41 h 69"/>
                <a:gd name="T118" fmla="*/ 69 w 69"/>
                <a:gd name="T119" fmla="*/ 38 h 69"/>
                <a:gd name="T120" fmla="*/ 69 w 69"/>
                <a:gd name="T121" fmla="*/ 35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9" h="69">
                  <a:moveTo>
                    <a:pt x="69" y="35"/>
                  </a:moveTo>
                  <a:lnTo>
                    <a:pt x="69" y="31"/>
                  </a:lnTo>
                  <a:lnTo>
                    <a:pt x="68" y="28"/>
                  </a:lnTo>
                  <a:lnTo>
                    <a:pt x="68" y="23"/>
                  </a:lnTo>
                  <a:lnTo>
                    <a:pt x="66" y="20"/>
                  </a:lnTo>
                  <a:lnTo>
                    <a:pt x="65" y="18"/>
                  </a:lnTo>
                  <a:lnTo>
                    <a:pt x="62" y="15"/>
                  </a:lnTo>
                  <a:lnTo>
                    <a:pt x="60" y="11"/>
                  </a:lnTo>
                  <a:lnTo>
                    <a:pt x="58" y="9"/>
                  </a:lnTo>
                  <a:lnTo>
                    <a:pt x="55" y="7"/>
                  </a:lnTo>
                  <a:lnTo>
                    <a:pt x="52" y="5"/>
                  </a:lnTo>
                  <a:lnTo>
                    <a:pt x="49" y="4"/>
                  </a:lnTo>
                  <a:lnTo>
                    <a:pt x="46" y="2"/>
                  </a:lnTo>
                  <a:lnTo>
                    <a:pt x="42" y="1"/>
                  </a:lnTo>
                  <a:lnTo>
                    <a:pt x="38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1"/>
                  </a:lnTo>
                  <a:lnTo>
                    <a:pt x="25" y="2"/>
                  </a:lnTo>
                  <a:lnTo>
                    <a:pt x="21" y="4"/>
                  </a:lnTo>
                  <a:lnTo>
                    <a:pt x="18" y="5"/>
                  </a:lnTo>
                  <a:lnTo>
                    <a:pt x="15" y="7"/>
                  </a:lnTo>
                  <a:lnTo>
                    <a:pt x="13" y="9"/>
                  </a:lnTo>
                  <a:lnTo>
                    <a:pt x="9" y="11"/>
                  </a:lnTo>
                  <a:lnTo>
                    <a:pt x="7" y="15"/>
                  </a:lnTo>
                  <a:lnTo>
                    <a:pt x="5" y="18"/>
                  </a:lnTo>
                  <a:lnTo>
                    <a:pt x="4" y="20"/>
                  </a:lnTo>
                  <a:lnTo>
                    <a:pt x="3" y="23"/>
                  </a:lnTo>
                  <a:lnTo>
                    <a:pt x="2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8"/>
                  </a:lnTo>
                  <a:lnTo>
                    <a:pt x="2" y="41"/>
                  </a:lnTo>
                  <a:lnTo>
                    <a:pt x="3" y="46"/>
                  </a:lnTo>
                  <a:lnTo>
                    <a:pt x="4" y="49"/>
                  </a:lnTo>
                  <a:lnTo>
                    <a:pt x="5" y="52"/>
                  </a:lnTo>
                  <a:lnTo>
                    <a:pt x="7" y="54"/>
                  </a:lnTo>
                  <a:lnTo>
                    <a:pt x="9" y="58"/>
                  </a:lnTo>
                  <a:lnTo>
                    <a:pt x="13" y="60"/>
                  </a:lnTo>
                  <a:lnTo>
                    <a:pt x="15" y="62"/>
                  </a:lnTo>
                  <a:lnTo>
                    <a:pt x="18" y="64"/>
                  </a:lnTo>
                  <a:lnTo>
                    <a:pt x="21" y="65"/>
                  </a:lnTo>
                  <a:lnTo>
                    <a:pt x="25" y="67"/>
                  </a:lnTo>
                  <a:lnTo>
                    <a:pt x="28" y="68"/>
                  </a:lnTo>
                  <a:lnTo>
                    <a:pt x="31" y="69"/>
                  </a:lnTo>
                  <a:lnTo>
                    <a:pt x="35" y="69"/>
                  </a:lnTo>
                  <a:lnTo>
                    <a:pt x="38" y="69"/>
                  </a:lnTo>
                  <a:lnTo>
                    <a:pt x="42" y="68"/>
                  </a:lnTo>
                  <a:lnTo>
                    <a:pt x="46" y="67"/>
                  </a:lnTo>
                  <a:lnTo>
                    <a:pt x="49" y="65"/>
                  </a:lnTo>
                  <a:lnTo>
                    <a:pt x="52" y="64"/>
                  </a:lnTo>
                  <a:lnTo>
                    <a:pt x="55" y="62"/>
                  </a:lnTo>
                  <a:lnTo>
                    <a:pt x="58" y="60"/>
                  </a:lnTo>
                  <a:lnTo>
                    <a:pt x="60" y="58"/>
                  </a:lnTo>
                  <a:lnTo>
                    <a:pt x="62" y="54"/>
                  </a:lnTo>
                  <a:lnTo>
                    <a:pt x="65" y="52"/>
                  </a:lnTo>
                  <a:lnTo>
                    <a:pt x="66" y="49"/>
                  </a:lnTo>
                  <a:lnTo>
                    <a:pt x="68" y="46"/>
                  </a:lnTo>
                  <a:lnTo>
                    <a:pt x="68" y="41"/>
                  </a:lnTo>
                  <a:lnTo>
                    <a:pt x="69" y="38"/>
                  </a:lnTo>
                  <a:lnTo>
                    <a:pt x="69" y="35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54" name="Line 922"/>
            <p:cNvSpPr>
              <a:spLocks noChangeShapeType="1"/>
            </p:cNvSpPr>
            <p:nvPr/>
          </p:nvSpPr>
          <p:spPr bwMode="auto">
            <a:xfrm>
              <a:off x="2457" y="4171"/>
              <a:ext cx="115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55" name="Line 923"/>
            <p:cNvSpPr>
              <a:spLocks noChangeShapeType="1"/>
            </p:cNvSpPr>
            <p:nvPr/>
          </p:nvSpPr>
          <p:spPr bwMode="auto">
            <a:xfrm flipH="1" flipV="1">
              <a:off x="1715" y="3506"/>
              <a:ext cx="742" cy="66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75356" name="Group 924"/>
          <p:cNvGrpSpPr>
            <a:grpSpLocks/>
          </p:cNvGrpSpPr>
          <p:nvPr/>
        </p:nvGrpSpPr>
        <p:grpSpPr bwMode="auto">
          <a:xfrm>
            <a:off x="6034088" y="1284288"/>
            <a:ext cx="1119187" cy="4154487"/>
            <a:chOff x="3457" y="362"/>
            <a:chExt cx="677" cy="2513"/>
          </a:xfrm>
        </p:grpSpPr>
        <p:sp>
          <p:nvSpPr>
            <p:cNvPr id="275357" name="Freeform 925"/>
            <p:cNvSpPr>
              <a:spLocks/>
            </p:cNvSpPr>
            <p:nvPr/>
          </p:nvSpPr>
          <p:spPr bwMode="auto">
            <a:xfrm>
              <a:off x="3457" y="833"/>
              <a:ext cx="297" cy="2038"/>
            </a:xfrm>
            <a:custGeom>
              <a:avLst/>
              <a:gdLst>
                <a:gd name="T0" fmla="*/ 47 w 297"/>
                <a:gd name="T1" fmla="*/ 281 h 2038"/>
                <a:gd name="T2" fmla="*/ 65 w 297"/>
                <a:gd name="T3" fmla="*/ 288 h 2038"/>
                <a:gd name="T4" fmla="*/ 0 w 297"/>
                <a:gd name="T5" fmla="*/ 333 h 2038"/>
                <a:gd name="T6" fmla="*/ 60 w 297"/>
                <a:gd name="T7" fmla="*/ 377 h 2038"/>
                <a:gd name="T8" fmla="*/ 5 w 297"/>
                <a:gd name="T9" fmla="*/ 427 h 2038"/>
                <a:gd name="T10" fmla="*/ 60 w 297"/>
                <a:gd name="T11" fmla="*/ 473 h 2038"/>
                <a:gd name="T12" fmla="*/ 3 w 297"/>
                <a:gd name="T13" fmla="*/ 518 h 2038"/>
                <a:gd name="T14" fmla="*/ 60 w 297"/>
                <a:gd name="T15" fmla="*/ 561 h 2038"/>
                <a:gd name="T16" fmla="*/ 5 w 297"/>
                <a:gd name="T17" fmla="*/ 609 h 2038"/>
                <a:gd name="T18" fmla="*/ 60 w 297"/>
                <a:gd name="T19" fmla="*/ 653 h 2038"/>
                <a:gd name="T20" fmla="*/ 6 w 297"/>
                <a:gd name="T21" fmla="*/ 698 h 2038"/>
                <a:gd name="T22" fmla="*/ 60 w 297"/>
                <a:gd name="T23" fmla="*/ 746 h 2038"/>
                <a:gd name="T24" fmla="*/ 3 w 297"/>
                <a:gd name="T25" fmla="*/ 792 h 2038"/>
                <a:gd name="T26" fmla="*/ 58 w 297"/>
                <a:gd name="T27" fmla="*/ 837 h 2038"/>
                <a:gd name="T28" fmla="*/ 6 w 297"/>
                <a:gd name="T29" fmla="*/ 883 h 2038"/>
                <a:gd name="T30" fmla="*/ 60 w 297"/>
                <a:gd name="T31" fmla="*/ 931 h 2038"/>
                <a:gd name="T32" fmla="*/ 0 w 297"/>
                <a:gd name="T33" fmla="*/ 979 h 2038"/>
                <a:gd name="T34" fmla="*/ 63 w 297"/>
                <a:gd name="T35" fmla="*/ 1025 h 2038"/>
                <a:gd name="T36" fmla="*/ 3 w 297"/>
                <a:gd name="T37" fmla="*/ 1075 h 2038"/>
                <a:gd name="T38" fmla="*/ 58 w 297"/>
                <a:gd name="T39" fmla="*/ 1121 h 2038"/>
                <a:gd name="T40" fmla="*/ 6 w 297"/>
                <a:gd name="T41" fmla="*/ 1165 h 2038"/>
                <a:gd name="T42" fmla="*/ 60 w 297"/>
                <a:gd name="T43" fmla="*/ 1214 h 2038"/>
                <a:gd name="T44" fmla="*/ 6 w 297"/>
                <a:gd name="T45" fmla="*/ 1254 h 2038"/>
                <a:gd name="T46" fmla="*/ 56 w 297"/>
                <a:gd name="T47" fmla="*/ 1303 h 2038"/>
                <a:gd name="T48" fmla="*/ 0 w 297"/>
                <a:gd name="T49" fmla="*/ 1349 h 2038"/>
                <a:gd name="T50" fmla="*/ 72 w 297"/>
                <a:gd name="T51" fmla="*/ 1397 h 2038"/>
                <a:gd name="T52" fmla="*/ 6 w 297"/>
                <a:gd name="T53" fmla="*/ 1446 h 2038"/>
                <a:gd name="T54" fmla="*/ 70 w 297"/>
                <a:gd name="T55" fmla="*/ 1490 h 2038"/>
                <a:gd name="T56" fmla="*/ 8 w 297"/>
                <a:gd name="T57" fmla="*/ 1536 h 2038"/>
                <a:gd name="T58" fmla="*/ 60 w 297"/>
                <a:gd name="T59" fmla="*/ 1581 h 2038"/>
                <a:gd name="T60" fmla="*/ 6 w 297"/>
                <a:gd name="T61" fmla="*/ 1619 h 2038"/>
                <a:gd name="T62" fmla="*/ 58 w 297"/>
                <a:gd name="T63" fmla="*/ 1670 h 2038"/>
                <a:gd name="T64" fmla="*/ 3 w 297"/>
                <a:gd name="T65" fmla="*/ 1714 h 2038"/>
                <a:gd name="T66" fmla="*/ 63 w 297"/>
                <a:gd name="T67" fmla="*/ 1769 h 2038"/>
                <a:gd name="T68" fmla="*/ 3 w 297"/>
                <a:gd name="T69" fmla="*/ 1819 h 2038"/>
                <a:gd name="T70" fmla="*/ 46 w 297"/>
                <a:gd name="T71" fmla="*/ 1860 h 2038"/>
                <a:gd name="T72" fmla="*/ 13 w 297"/>
                <a:gd name="T73" fmla="*/ 1901 h 2038"/>
                <a:gd name="T74" fmla="*/ 44 w 297"/>
                <a:gd name="T75" fmla="*/ 1929 h 2038"/>
                <a:gd name="T76" fmla="*/ 27 w 297"/>
                <a:gd name="T77" fmla="*/ 1958 h 2038"/>
                <a:gd name="T78" fmla="*/ 44 w 297"/>
                <a:gd name="T79" fmla="*/ 1987 h 2038"/>
                <a:gd name="T80" fmla="*/ 34 w 297"/>
                <a:gd name="T81" fmla="*/ 2011 h 2038"/>
                <a:gd name="T82" fmla="*/ 56 w 297"/>
                <a:gd name="T83" fmla="*/ 2035 h 2038"/>
                <a:gd name="T84" fmla="*/ 238 w 297"/>
                <a:gd name="T85" fmla="*/ 2038 h 2038"/>
                <a:gd name="T86" fmla="*/ 256 w 297"/>
                <a:gd name="T87" fmla="*/ 1990 h 2038"/>
                <a:gd name="T88" fmla="*/ 245 w 297"/>
                <a:gd name="T89" fmla="*/ 1953 h 2038"/>
                <a:gd name="T90" fmla="*/ 249 w 297"/>
                <a:gd name="T91" fmla="*/ 1914 h 2038"/>
                <a:gd name="T92" fmla="*/ 255 w 297"/>
                <a:gd name="T93" fmla="*/ 1886 h 2038"/>
                <a:gd name="T94" fmla="*/ 249 w 297"/>
                <a:gd name="T95" fmla="*/ 1830 h 2038"/>
                <a:gd name="T96" fmla="*/ 269 w 297"/>
                <a:gd name="T97" fmla="*/ 1788 h 2038"/>
                <a:gd name="T98" fmla="*/ 248 w 297"/>
                <a:gd name="T99" fmla="*/ 1737 h 2038"/>
                <a:gd name="T100" fmla="*/ 259 w 297"/>
                <a:gd name="T101" fmla="*/ 1693 h 2038"/>
                <a:gd name="T102" fmla="*/ 297 w 297"/>
                <a:gd name="T103" fmla="*/ 239 h 2038"/>
                <a:gd name="T104" fmla="*/ 271 w 297"/>
                <a:gd name="T105" fmla="*/ 165 h 2038"/>
                <a:gd name="T106" fmla="*/ 262 w 297"/>
                <a:gd name="T107" fmla="*/ 98 h 2038"/>
                <a:gd name="T108" fmla="*/ 224 w 297"/>
                <a:gd name="T109" fmla="*/ 31 h 2038"/>
                <a:gd name="T110" fmla="*/ 170 w 297"/>
                <a:gd name="T111" fmla="*/ 0 h 2038"/>
                <a:gd name="T112" fmla="*/ 117 w 297"/>
                <a:gd name="T113" fmla="*/ 25 h 2038"/>
                <a:gd name="T114" fmla="*/ 85 w 297"/>
                <a:gd name="T115" fmla="*/ 73 h 2038"/>
                <a:gd name="T116" fmla="*/ 69 w 297"/>
                <a:gd name="T117" fmla="*/ 169 h 2038"/>
                <a:gd name="T118" fmla="*/ 47 w 297"/>
                <a:gd name="T119" fmla="*/ 281 h 20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97" h="2038">
                  <a:moveTo>
                    <a:pt x="47" y="281"/>
                  </a:moveTo>
                  <a:lnTo>
                    <a:pt x="65" y="288"/>
                  </a:lnTo>
                  <a:lnTo>
                    <a:pt x="0" y="333"/>
                  </a:lnTo>
                  <a:lnTo>
                    <a:pt x="60" y="377"/>
                  </a:lnTo>
                  <a:lnTo>
                    <a:pt x="5" y="427"/>
                  </a:lnTo>
                  <a:lnTo>
                    <a:pt x="60" y="473"/>
                  </a:lnTo>
                  <a:lnTo>
                    <a:pt x="3" y="518"/>
                  </a:lnTo>
                  <a:lnTo>
                    <a:pt x="60" y="561"/>
                  </a:lnTo>
                  <a:lnTo>
                    <a:pt x="5" y="609"/>
                  </a:lnTo>
                  <a:lnTo>
                    <a:pt x="60" y="653"/>
                  </a:lnTo>
                  <a:lnTo>
                    <a:pt x="6" y="698"/>
                  </a:lnTo>
                  <a:lnTo>
                    <a:pt x="60" y="746"/>
                  </a:lnTo>
                  <a:lnTo>
                    <a:pt x="3" y="792"/>
                  </a:lnTo>
                  <a:lnTo>
                    <a:pt x="58" y="837"/>
                  </a:lnTo>
                  <a:lnTo>
                    <a:pt x="6" y="883"/>
                  </a:lnTo>
                  <a:lnTo>
                    <a:pt x="60" y="931"/>
                  </a:lnTo>
                  <a:lnTo>
                    <a:pt x="0" y="979"/>
                  </a:lnTo>
                  <a:lnTo>
                    <a:pt x="63" y="1025"/>
                  </a:lnTo>
                  <a:lnTo>
                    <a:pt x="3" y="1075"/>
                  </a:lnTo>
                  <a:lnTo>
                    <a:pt x="58" y="1121"/>
                  </a:lnTo>
                  <a:lnTo>
                    <a:pt x="6" y="1165"/>
                  </a:lnTo>
                  <a:lnTo>
                    <a:pt x="60" y="1214"/>
                  </a:lnTo>
                  <a:lnTo>
                    <a:pt x="6" y="1254"/>
                  </a:lnTo>
                  <a:lnTo>
                    <a:pt x="56" y="1303"/>
                  </a:lnTo>
                  <a:lnTo>
                    <a:pt x="0" y="1349"/>
                  </a:lnTo>
                  <a:lnTo>
                    <a:pt x="72" y="1397"/>
                  </a:lnTo>
                  <a:lnTo>
                    <a:pt x="6" y="1446"/>
                  </a:lnTo>
                  <a:lnTo>
                    <a:pt x="70" y="1490"/>
                  </a:lnTo>
                  <a:lnTo>
                    <a:pt x="8" y="1536"/>
                  </a:lnTo>
                  <a:lnTo>
                    <a:pt x="60" y="1581"/>
                  </a:lnTo>
                  <a:lnTo>
                    <a:pt x="6" y="1619"/>
                  </a:lnTo>
                  <a:lnTo>
                    <a:pt x="58" y="1670"/>
                  </a:lnTo>
                  <a:lnTo>
                    <a:pt x="3" y="1714"/>
                  </a:lnTo>
                  <a:lnTo>
                    <a:pt x="63" y="1769"/>
                  </a:lnTo>
                  <a:lnTo>
                    <a:pt x="3" y="1819"/>
                  </a:lnTo>
                  <a:lnTo>
                    <a:pt x="46" y="1860"/>
                  </a:lnTo>
                  <a:lnTo>
                    <a:pt x="13" y="1901"/>
                  </a:lnTo>
                  <a:lnTo>
                    <a:pt x="44" y="1929"/>
                  </a:lnTo>
                  <a:lnTo>
                    <a:pt x="27" y="1958"/>
                  </a:lnTo>
                  <a:lnTo>
                    <a:pt x="44" y="1987"/>
                  </a:lnTo>
                  <a:lnTo>
                    <a:pt x="34" y="2011"/>
                  </a:lnTo>
                  <a:lnTo>
                    <a:pt x="56" y="2035"/>
                  </a:lnTo>
                  <a:lnTo>
                    <a:pt x="238" y="2038"/>
                  </a:lnTo>
                  <a:lnTo>
                    <a:pt x="256" y="1990"/>
                  </a:lnTo>
                  <a:lnTo>
                    <a:pt x="245" y="1953"/>
                  </a:lnTo>
                  <a:lnTo>
                    <a:pt x="249" y="1914"/>
                  </a:lnTo>
                  <a:lnTo>
                    <a:pt x="255" y="1886"/>
                  </a:lnTo>
                  <a:lnTo>
                    <a:pt x="249" y="1830"/>
                  </a:lnTo>
                  <a:lnTo>
                    <a:pt x="269" y="1788"/>
                  </a:lnTo>
                  <a:lnTo>
                    <a:pt x="248" y="1737"/>
                  </a:lnTo>
                  <a:lnTo>
                    <a:pt x="259" y="1693"/>
                  </a:lnTo>
                  <a:lnTo>
                    <a:pt x="297" y="239"/>
                  </a:lnTo>
                  <a:lnTo>
                    <a:pt x="271" y="165"/>
                  </a:lnTo>
                  <a:lnTo>
                    <a:pt x="262" y="98"/>
                  </a:lnTo>
                  <a:lnTo>
                    <a:pt x="224" y="31"/>
                  </a:lnTo>
                  <a:lnTo>
                    <a:pt x="170" y="0"/>
                  </a:lnTo>
                  <a:lnTo>
                    <a:pt x="117" y="25"/>
                  </a:lnTo>
                  <a:lnTo>
                    <a:pt x="85" y="73"/>
                  </a:lnTo>
                  <a:lnTo>
                    <a:pt x="69" y="169"/>
                  </a:lnTo>
                  <a:lnTo>
                    <a:pt x="47" y="281"/>
                  </a:lnTo>
                  <a:close/>
                </a:path>
              </a:pathLst>
            </a:custGeom>
            <a:gradFill rotWithShape="0">
              <a:gsLst>
                <a:gs pos="0">
                  <a:srgbClr val="C0C0C0"/>
                </a:gs>
                <a:gs pos="100000">
                  <a:srgbClr val="C0C0C0">
                    <a:gamma/>
                    <a:shade val="46275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 cap="flat" cmpd="sng">
                  <a:solidFill>
                    <a:schemeClr val="tx2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58" name="Freeform 926"/>
            <p:cNvSpPr>
              <a:spLocks/>
            </p:cNvSpPr>
            <p:nvPr/>
          </p:nvSpPr>
          <p:spPr bwMode="auto">
            <a:xfrm>
              <a:off x="3639" y="2718"/>
              <a:ext cx="330" cy="86"/>
            </a:xfrm>
            <a:custGeom>
              <a:avLst/>
              <a:gdLst>
                <a:gd name="T0" fmla="*/ 65 w 330"/>
                <a:gd name="T1" fmla="*/ 0 h 86"/>
                <a:gd name="T2" fmla="*/ 273 w 330"/>
                <a:gd name="T3" fmla="*/ 12 h 86"/>
                <a:gd name="T4" fmla="*/ 330 w 330"/>
                <a:gd name="T5" fmla="*/ 50 h 86"/>
                <a:gd name="T6" fmla="*/ 290 w 330"/>
                <a:gd name="T7" fmla="*/ 86 h 86"/>
                <a:gd name="T8" fmla="*/ 68 w 330"/>
                <a:gd name="T9" fmla="*/ 77 h 86"/>
                <a:gd name="T10" fmla="*/ 0 w 330"/>
                <a:gd name="T11" fmla="*/ 40 h 86"/>
                <a:gd name="T12" fmla="*/ 65 w 330"/>
                <a:gd name="T13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0" h="86">
                  <a:moveTo>
                    <a:pt x="65" y="0"/>
                  </a:moveTo>
                  <a:lnTo>
                    <a:pt x="273" y="12"/>
                  </a:lnTo>
                  <a:lnTo>
                    <a:pt x="330" y="50"/>
                  </a:lnTo>
                  <a:lnTo>
                    <a:pt x="290" y="86"/>
                  </a:lnTo>
                  <a:lnTo>
                    <a:pt x="68" y="77"/>
                  </a:lnTo>
                  <a:lnTo>
                    <a:pt x="0" y="40"/>
                  </a:lnTo>
                  <a:lnTo>
                    <a:pt x="65" y="0"/>
                  </a:lnTo>
                  <a:close/>
                </a:path>
              </a:pathLst>
            </a:custGeom>
            <a:gradFill rotWithShape="0">
              <a:gsLst>
                <a:gs pos="0">
                  <a:srgbClr val="B2B2B2">
                    <a:gamma/>
                    <a:shade val="46275"/>
                    <a:invGamma/>
                  </a:srgbClr>
                </a:gs>
                <a:gs pos="50000">
                  <a:srgbClr val="B2B2B2"/>
                </a:gs>
                <a:gs pos="100000">
                  <a:srgbClr val="B2B2B2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 cap="flat" cmpd="sng">
                  <a:solidFill>
                    <a:schemeClr val="tx2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59" name="Freeform 927"/>
            <p:cNvSpPr>
              <a:spLocks/>
            </p:cNvSpPr>
            <p:nvPr/>
          </p:nvSpPr>
          <p:spPr bwMode="auto">
            <a:xfrm>
              <a:off x="3625" y="2627"/>
              <a:ext cx="360" cy="113"/>
            </a:xfrm>
            <a:custGeom>
              <a:avLst/>
              <a:gdLst>
                <a:gd name="T0" fmla="*/ 72 w 322"/>
                <a:gd name="T1" fmla="*/ 0 h 113"/>
                <a:gd name="T2" fmla="*/ 245 w 322"/>
                <a:gd name="T3" fmla="*/ 24 h 113"/>
                <a:gd name="T4" fmla="*/ 322 w 322"/>
                <a:gd name="T5" fmla="*/ 68 h 113"/>
                <a:gd name="T6" fmla="*/ 241 w 322"/>
                <a:gd name="T7" fmla="*/ 113 h 113"/>
                <a:gd name="T8" fmla="*/ 80 w 322"/>
                <a:gd name="T9" fmla="*/ 96 h 113"/>
                <a:gd name="T10" fmla="*/ 0 w 322"/>
                <a:gd name="T11" fmla="*/ 44 h 113"/>
                <a:gd name="T12" fmla="*/ 72 w 322"/>
                <a:gd name="T13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2" h="113">
                  <a:moveTo>
                    <a:pt x="72" y="0"/>
                  </a:moveTo>
                  <a:lnTo>
                    <a:pt x="245" y="24"/>
                  </a:lnTo>
                  <a:lnTo>
                    <a:pt x="322" y="68"/>
                  </a:lnTo>
                  <a:lnTo>
                    <a:pt x="241" y="113"/>
                  </a:lnTo>
                  <a:lnTo>
                    <a:pt x="80" y="96"/>
                  </a:lnTo>
                  <a:lnTo>
                    <a:pt x="0" y="44"/>
                  </a:lnTo>
                  <a:lnTo>
                    <a:pt x="72" y="0"/>
                  </a:lnTo>
                  <a:close/>
                </a:path>
              </a:pathLst>
            </a:custGeom>
            <a:gradFill rotWithShape="0">
              <a:gsLst>
                <a:gs pos="0">
                  <a:srgbClr val="B2B2B2">
                    <a:gamma/>
                    <a:shade val="46275"/>
                    <a:invGamma/>
                  </a:srgbClr>
                </a:gs>
                <a:gs pos="50000">
                  <a:srgbClr val="B2B2B2"/>
                </a:gs>
                <a:gs pos="100000">
                  <a:srgbClr val="B2B2B2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 cap="flat" cmpd="sng">
                  <a:solidFill>
                    <a:schemeClr val="tx2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60" name="Freeform 928"/>
            <p:cNvSpPr>
              <a:spLocks/>
            </p:cNvSpPr>
            <p:nvPr/>
          </p:nvSpPr>
          <p:spPr bwMode="auto">
            <a:xfrm>
              <a:off x="3622" y="2531"/>
              <a:ext cx="359" cy="115"/>
            </a:xfrm>
            <a:custGeom>
              <a:avLst/>
              <a:gdLst>
                <a:gd name="T0" fmla="*/ 72 w 322"/>
                <a:gd name="T1" fmla="*/ 0 h 115"/>
                <a:gd name="T2" fmla="*/ 241 w 322"/>
                <a:gd name="T3" fmla="*/ 14 h 115"/>
                <a:gd name="T4" fmla="*/ 322 w 322"/>
                <a:gd name="T5" fmla="*/ 68 h 115"/>
                <a:gd name="T6" fmla="*/ 251 w 322"/>
                <a:gd name="T7" fmla="*/ 115 h 115"/>
                <a:gd name="T8" fmla="*/ 80 w 322"/>
                <a:gd name="T9" fmla="*/ 96 h 115"/>
                <a:gd name="T10" fmla="*/ 0 w 322"/>
                <a:gd name="T11" fmla="*/ 44 h 115"/>
                <a:gd name="T12" fmla="*/ 72 w 322"/>
                <a:gd name="T13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2" h="115">
                  <a:moveTo>
                    <a:pt x="72" y="0"/>
                  </a:moveTo>
                  <a:lnTo>
                    <a:pt x="241" y="14"/>
                  </a:lnTo>
                  <a:lnTo>
                    <a:pt x="322" y="68"/>
                  </a:lnTo>
                  <a:lnTo>
                    <a:pt x="251" y="115"/>
                  </a:lnTo>
                  <a:lnTo>
                    <a:pt x="80" y="96"/>
                  </a:lnTo>
                  <a:lnTo>
                    <a:pt x="0" y="44"/>
                  </a:lnTo>
                  <a:lnTo>
                    <a:pt x="72" y="0"/>
                  </a:lnTo>
                  <a:close/>
                </a:path>
              </a:pathLst>
            </a:custGeom>
            <a:gradFill rotWithShape="0">
              <a:gsLst>
                <a:gs pos="0">
                  <a:srgbClr val="B2B2B2">
                    <a:gamma/>
                    <a:shade val="46275"/>
                    <a:invGamma/>
                  </a:srgbClr>
                </a:gs>
                <a:gs pos="50000">
                  <a:srgbClr val="B2B2B2"/>
                </a:gs>
                <a:gs pos="100000">
                  <a:srgbClr val="B2B2B2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 cap="flat" cmpd="sng">
                  <a:solidFill>
                    <a:schemeClr val="tx2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61" name="Freeform 929"/>
            <p:cNvSpPr>
              <a:spLocks/>
            </p:cNvSpPr>
            <p:nvPr/>
          </p:nvSpPr>
          <p:spPr bwMode="auto">
            <a:xfrm>
              <a:off x="3626" y="2164"/>
              <a:ext cx="362" cy="105"/>
            </a:xfrm>
            <a:custGeom>
              <a:avLst/>
              <a:gdLst>
                <a:gd name="T0" fmla="*/ 82 w 362"/>
                <a:gd name="T1" fmla="*/ 0 h 105"/>
                <a:gd name="T2" fmla="*/ 268 w 362"/>
                <a:gd name="T3" fmla="*/ 16 h 105"/>
                <a:gd name="T4" fmla="*/ 362 w 362"/>
                <a:gd name="T5" fmla="*/ 68 h 105"/>
                <a:gd name="T6" fmla="*/ 272 w 362"/>
                <a:gd name="T7" fmla="*/ 105 h 105"/>
                <a:gd name="T8" fmla="*/ 99 w 362"/>
                <a:gd name="T9" fmla="*/ 89 h 105"/>
                <a:gd name="T10" fmla="*/ 0 w 362"/>
                <a:gd name="T11" fmla="*/ 38 h 105"/>
                <a:gd name="T12" fmla="*/ 82 w 362"/>
                <a:gd name="T13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2" h="105">
                  <a:moveTo>
                    <a:pt x="82" y="0"/>
                  </a:moveTo>
                  <a:lnTo>
                    <a:pt x="268" y="16"/>
                  </a:lnTo>
                  <a:lnTo>
                    <a:pt x="362" y="68"/>
                  </a:lnTo>
                  <a:lnTo>
                    <a:pt x="272" y="105"/>
                  </a:lnTo>
                  <a:lnTo>
                    <a:pt x="99" y="89"/>
                  </a:lnTo>
                  <a:lnTo>
                    <a:pt x="0" y="38"/>
                  </a:lnTo>
                  <a:lnTo>
                    <a:pt x="82" y="0"/>
                  </a:lnTo>
                  <a:close/>
                </a:path>
              </a:pathLst>
            </a:custGeom>
            <a:gradFill rotWithShape="0">
              <a:gsLst>
                <a:gs pos="0">
                  <a:srgbClr val="B2B2B2">
                    <a:gamma/>
                    <a:shade val="46275"/>
                    <a:invGamma/>
                  </a:srgbClr>
                </a:gs>
                <a:gs pos="50000">
                  <a:srgbClr val="B2B2B2"/>
                </a:gs>
                <a:gs pos="100000">
                  <a:srgbClr val="B2B2B2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 cap="flat" cmpd="sng">
                  <a:solidFill>
                    <a:schemeClr val="tx2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62" name="Freeform 930"/>
            <p:cNvSpPr>
              <a:spLocks/>
            </p:cNvSpPr>
            <p:nvPr/>
          </p:nvSpPr>
          <p:spPr bwMode="auto">
            <a:xfrm>
              <a:off x="3628" y="2255"/>
              <a:ext cx="360" cy="113"/>
            </a:xfrm>
            <a:custGeom>
              <a:avLst/>
              <a:gdLst>
                <a:gd name="T0" fmla="*/ 72 w 322"/>
                <a:gd name="T1" fmla="*/ 0 h 113"/>
                <a:gd name="T2" fmla="*/ 242 w 322"/>
                <a:gd name="T3" fmla="*/ 16 h 113"/>
                <a:gd name="T4" fmla="*/ 322 w 322"/>
                <a:gd name="T5" fmla="*/ 68 h 113"/>
                <a:gd name="T6" fmla="*/ 241 w 322"/>
                <a:gd name="T7" fmla="*/ 113 h 113"/>
                <a:gd name="T8" fmla="*/ 80 w 322"/>
                <a:gd name="T9" fmla="*/ 96 h 113"/>
                <a:gd name="T10" fmla="*/ 0 w 322"/>
                <a:gd name="T11" fmla="*/ 44 h 113"/>
                <a:gd name="T12" fmla="*/ 72 w 322"/>
                <a:gd name="T13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2" h="113">
                  <a:moveTo>
                    <a:pt x="72" y="0"/>
                  </a:moveTo>
                  <a:lnTo>
                    <a:pt x="242" y="16"/>
                  </a:lnTo>
                  <a:lnTo>
                    <a:pt x="322" y="68"/>
                  </a:lnTo>
                  <a:lnTo>
                    <a:pt x="241" y="113"/>
                  </a:lnTo>
                  <a:lnTo>
                    <a:pt x="80" y="96"/>
                  </a:lnTo>
                  <a:lnTo>
                    <a:pt x="0" y="44"/>
                  </a:lnTo>
                  <a:lnTo>
                    <a:pt x="72" y="0"/>
                  </a:lnTo>
                  <a:close/>
                </a:path>
              </a:pathLst>
            </a:custGeom>
            <a:gradFill rotWithShape="0">
              <a:gsLst>
                <a:gs pos="0">
                  <a:srgbClr val="B2B2B2">
                    <a:gamma/>
                    <a:shade val="46275"/>
                    <a:invGamma/>
                  </a:srgbClr>
                </a:gs>
                <a:gs pos="50000">
                  <a:srgbClr val="B2B2B2"/>
                </a:gs>
                <a:gs pos="100000">
                  <a:srgbClr val="B2B2B2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 cap="flat" cmpd="sng">
                  <a:solidFill>
                    <a:schemeClr val="tx2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63" name="Freeform 931"/>
            <p:cNvSpPr>
              <a:spLocks/>
            </p:cNvSpPr>
            <p:nvPr/>
          </p:nvSpPr>
          <p:spPr bwMode="auto">
            <a:xfrm>
              <a:off x="3633" y="2342"/>
              <a:ext cx="359" cy="113"/>
            </a:xfrm>
            <a:custGeom>
              <a:avLst/>
              <a:gdLst>
                <a:gd name="T0" fmla="*/ 72 w 322"/>
                <a:gd name="T1" fmla="*/ 0 h 113"/>
                <a:gd name="T2" fmla="*/ 245 w 322"/>
                <a:gd name="T3" fmla="*/ 24 h 113"/>
                <a:gd name="T4" fmla="*/ 322 w 322"/>
                <a:gd name="T5" fmla="*/ 68 h 113"/>
                <a:gd name="T6" fmla="*/ 241 w 322"/>
                <a:gd name="T7" fmla="*/ 113 h 113"/>
                <a:gd name="T8" fmla="*/ 80 w 322"/>
                <a:gd name="T9" fmla="*/ 96 h 113"/>
                <a:gd name="T10" fmla="*/ 0 w 322"/>
                <a:gd name="T11" fmla="*/ 44 h 113"/>
                <a:gd name="T12" fmla="*/ 72 w 322"/>
                <a:gd name="T13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2" h="113">
                  <a:moveTo>
                    <a:pt x="72" y="0"/>
                  </a:moveTo>
                  <a:lnTo>
                    <a:pt x="245" y="24"/>
                  </a:lnTo>
                  <a:lnTo>
                    <a:pt x="322" y="68"/>
                  </a:lnTo>
                  <a:lnTo>
                    <a:pt x="241" y="113"/>
                  </a:lnTo>
                  <a:lnTo>
                    <a:pt x="80" y="96"/>
                  </a:lnTo>
                  <a:lnTo>
                    <a:pt x="0" y="44"/>
                  </a:lnTo>
                  <a:lnTo>
                    <a:pt x="72" y="0"/>
                  </a:lnTo>
                  <a:close/>
                </a:path>
              </a:pathLst>
            </a:custGeom>
            <a:gradFill rotWithShape="0">
              <a:gsLst>
                <a:gs pos="0">
                  <a:srgbClr val="B2B2B2">
                    <a:gamma/>
                    <a:shade val="46275"/>
                    <a:invGamma/>
                  </a:srgbClr>
                </a:gs>
                <a:gs pos="50000">
                  <a:srgbClr val="B2B2B2"/>
                </a:gs>
                <a:gs pos="100000">
                  <a:srgbClr val="B2B2B2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 cap="flat" cmpd="sng">
                  <a:solidFill>
                    <a:schemeClr val="tx2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64" name="Freeform 932"/>
            <p:cNvSpPr>
              <a:spLocks/>
            </p:cNvSpPr>
            <p:nvPr/>
          </p:nvSpPr>
          <p:spPr bwMode="auto">
            <a:xfrm>
              <a:off x="3633" y="2433"/>
              <a:ext cx="359" cy="113"/>
            </a:xfrm>
            <a:custGeom>
              <a:avLst/>
              <a:gdLst>
                <a:gd name="T0" fmla="*/ 72 w 322"/>
                <a:gd name="T1" fmla="*/ 0 h 113"/>
                <a:gd name="T2" fmla="*/ 245 w 322"/>
                <a:gd name="T3" fmla="*/ 24 h 113"/>
                <a:gd name="T4" fmla="*/ 322 w 322"/>
                <a:gd name="T5" fmla="*/ 68 h 113"/>
                <a:gd name="T6" fmla="*/ 241 w 322"/>
                <a:gd name="T7" fmla="*/ 113 h 113"/>
                <a:gd name="T8" fmla="*/ 80 w 322"/>
                <a:gd name="T9" fmla="*/ 96 h 113"/>
                <a:gd name="T10" fmla="*/ 0 w 322"/>
                <a:gd name="T11" fmla="*/ 44 h 113"/>
                <a:gd name="T12" fmla="*/ 72 w 322"/>
                <a:gd name="T13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2" h="113">
                  <a:moveTo>
                    <a:pt x="72" y="0"/>
                  </a:moveTo>
                  <a:lnTo>
                    <a:pt x="245" y="24"/>
                  </a:lnTo>
                  <a:lnTo>
                    <a:pt x="322" y="68"/>
                  </a:lnTo>
                  <a:lnTo>
                    <a:pt x="241" y="113"/>
                  </a:lnTo>
                  <a:lnTo>
                    <a:pt x="80" y="96"/>
                  </a:lnTo>
                  <a:lnTo>
                    <a:pt x="0" y="44"/>
                  </a:lnTo>
                  <a:lnTo>
                    <a:pt x="72" y="0"/>
                  </a:lnTo>
                  <a:close/>
                </a:path>
              </a:pathLst>
            </a:custGeom>
            <a:gradFill rotWithShape="0">
              <a:gsLst>
                <a:gs pos="0">
                  <a:srgbClr val="B2B2B2">
                    <a:gamma/>
                    <a:shade val="46275"/>
                    <a:invGamma/>
                  </a:srgbClr>
                </a:gs>
                <a:gs pos="50000">
                  <a:srgbClr val="B2B2B2"/>
                </a:gs>
                <a:gs pos="100000">
                  <a:srgbClr val="B2B2B2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 cap="flat" cmpd="sng">
                  <a:solidFill>
                    <a:schemeClr val="tx2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65" name="Freeform 933"/>
            <p:cNvSpPr>
              <a:spLocks/>
            </p:cNvSpPr>
            <p:nvPr/>
          </p:nvSpPr>
          <p:spPr bwMode="auto">
            <a:xfrm>
              <a:off x="3629" y="2064"/>
              <a:ext cx="361" cy="110"/>
            </a:xfrm>
            <a:custGeom>
              <a:avLst/>
              <a:gdLst>
                <a:gd name="T0" fmla="*/ 90 w 361"/>
                <a:gd name="T1" fmla="*/ 0 h 110"/>
                <a:gd name="T2" fmla="*/ 275 w 361"/>
                <a:gd name="T3" fmla="*/ 20 h 110"/>
                <a:gd name="T4" fmla="*/ 361 w 361"/>
                <a:gd name="T5" fmla="*/ 64 h 110"/>
                <a:gd name="T6" fmla="*/ 265 w 361"/>
                <a:gd name="T7" fmla="*/ 110 h 110"/>
                <a:gd name="T8" fmla="*/ 93 w 361"/>
                <a:gd name="T9" fmla="*/ 99 h 110"/>
                <a:gd name="T10" fmla="*/ 0 w 361"/>
                <a:gd name="T11" fmla="*/ 51 h 110"/>
                <a:gd name="T12" fmla="*/ 90 w 361"/>
                <a:gd name="T13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1" h="110">
                  <a:moveTo>
                    <a:pt x="90" y="0"/>
                  </a:moveTo>
                  <a:lnTo>
                    <a:pt x="275" y="20"/>
                  </a:lnTo>
                  <a:lnTo>
                    <a:pt x="361" y="64"/>
                  </a:lnTo>
                  <a:lnTo>
                    <a:pt x="265" y="110"/>
                  </a:lnTo>
                  <a:lnTo>
                    <a:pt x="93" y="99"/>
                  </a:lnTo>
                  <a:lnTo>
                    <a:pt x="0" y="51"/>
                  </a:lnTo>
                  <a:lnTo>
                    <a:pt x="90" y="0"/>
                  </a:lnTo>
                  <a:close/>
                </a:path>
              </a:pathLst>
            </a:custGeom>
            <a:gradFill rotWithShape="0">
              <a:gsLst>
                <a:gs pos="0">
                  <a:srgbClr val="B2B2B2">
                    <a:gamma/>
                    <a:shade val="46275"/>
                    <a:invGamma/>
                  </a:srgbClr>
                </a:gs>
                <a:gs pos="50000">
                  <a:srgbClr val="B2B2B2"/>
                </a:gs>
                <a:gs pos="100000">
                  <a:srgbClr val="B2B2B2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 cap="flat" cmpd="sng">
                  <a:solidFill>
                    <a:schemeClr val="tx2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66" name="Freeform 934"/>
            <p:cNvSpPr>
              <a:spLocks/>
            </p:cNvSpPr>
            <p:nvPr/>
          </p:nvSpPr>
          <p:spPr bwMode="auto">
            <a:xfrm>
              <a:off x="3626" y="1789"/>
              <a:ext cx="360" cy="115"/>
            </a:xfrm>
            <a:custGeom>
              <a:avLst/>
              <a:gdLst>
                <a:gd name="T0" fmla="*/ 74 w 322"/>
                <a:gd name="T1" fmla="*/ 0 h 115"/>
                <a:gd name="T2" fmla="*/ 247 w 322"/>
                <a:gd name="T3" fmla="*/ 17 h 115"/>
                <a:gd name="T4" fmla="*/ 322 w 322"/>
                <a:gd name="T5" fmla="*/ 70 h 115"/>
                <a:gd name="T6" fmla="*/ 241 w 322"/>
                <a:gd name="T7" fmla="*/ 115 h 115"/>
                <a:gd name="T8" fmla="*/ 80 w 322"/>
                <a:gd name="T9" fmla="*/ 98 h 115"/>
                <a:gd name="T10" fmla="*/ 0 w 322"/>
                <a:gd name="T11" fmla="*/ 36 h 115"/>
                <a:gd name="T12" fmla="*/ 74 w 322"/>
                <a:gd name="T13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2" h="115">
                  <a:moveTo>
                    <a:pt x="74" y="0"/>
                  </a:moveTo>
                  <a:lnTo>
                    <a:pt x="247" y="17"/>
                  </a:lnTo>
                  <a:lnTo>
                    <a:pt x="322" y="70"/>
                  </a:lnTo>
                  <a:lnTo>
                    <a:pt x="241" y="115"/>
                  </a:lnTo>
                  <a:lnTo>
                    <a:pt x="80" y="98"/>
                  </a:lnTo>
                  <a:lnTo>
                    <a:pt x="0" y="36"/>
                  </a:lnTo>
                  <a:lnTo>
                    <a:pt x="74" y="0"/>
                  </a:lnTo>
                  <a:close/>
                </a:path>
              </a:pathLst>
            </a:custGeom>
            <a:gradFill rotWithShape="0">
              <a:gsLst>
                <a:gs pos="0">
                  <a:srgbClr val="B2B2B2">
                    <a:gamma/>
                    <a:shade val="46275"/>
                    <a:invGamma/>
                  </a:srgbClr>
                </a:gs>
                <a:gs pos="50000">
                  <a:srgbClr val="B2B2B2"/>
                </a:gs>
                <a:gs pos="100000">
                  <a:srgbClr val="B2B2B2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 cap="flat" cmpd="sng">
                  <a:solidFill>
                    <a:schemeClr val="tx2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67" name="Freeform 935"/>
            <p:cNvSpPr>
              <a:spLocks/>
            </p:cNvSpPr>
            <p:nvPr/>
          </p:nvSpPr>
          <p:spPr bwMode="auto">
            <a:xfrm>
              <a:off x="3626" y="1882"/>
              <a:ext cx="360" cy="113"/>
            </a:xfrm>
            <a:custGeom>
              <a:avLst/>
              <a:gdLst>
                <a:gd name="T0" fmla="*/ 72 w 322"/>
                <a:gd name="T1" fmla="*/ 0 h 113"/>
                <a:gd name="T2" fmla="*/ 245 w 322"/>
                <a:gd name="T3" fmla="*/ 24 h 113"/>
                <a:gd name="T4" fmla="*/ 322 w 322"/>
                <a:gd name="T5" fmla="*/ 68 h 113"/>
                <a:gd name="T6" fmla="*/ 241 w 322"/>
                <a:gd name="T7" fmla="*/ 113 h 113"/>
                <a:gd name="T8" fmla="*/ 80 w 322"/>
                <a:gd name="T9" fmla="*/ 96 h 113"/>
                <a:gd name="T10" fmla="*/ 0 w 322"/>
                <a:gd name="T11" fmla="*/ 44 h 113"/>
                <a:gd name="T12" fmla="*/ 72 w 322"/>
                <a:gd name="T13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2" h="113">
                  <a:moveTo>
                    <a:pt x="72" y="0"/>
                  </a:moveTo>
                  <a:lnTo>
                    <a:pt x="245" y="24"/>
                  </a:lnTo>
                  <a:lnTo>
                    <a:pt x="322" y="68"/>
                  </a:lnTo>
                  <a:lnTo>
                    <a:pt x="241" y="113"/>
                  </a:lnTo>
                  <a:lnTo>
                    <a:pt x="80" y="96"/>
                  </a:lnTo>
                  <a:lnTo>
                    <a:pt x="0" y="44"/>
                  </a:lnTo>
                  <a:lnTo>
                    <a:pt x="72" y="0"/>
                  </a:lnTo>
                  <a:close/>
                </a:path>
              </a:pathLst>
            </a:custGeom>
            <a:gradFill rotWithShape="0">
              <a:gsLst>
                <a:gs pos="0">
                  <a:srgbClr val="B2B2B2">
                    <a:gamma/>
                    <a:shade val="46275"/>
                    <a:invGamma/>
                  </a:srgbClr>
                </a:gs>
                <a:gs pos="50000">
                  <a:srgbClr val="B2B2B2"/>
                </a:gs>
                <a:gs pos="100000">
                  <a:srgbClr val="B2B2B2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 cap="flat" cmpd="sng">
                  <a:solidFill>
                    <a:schemeClr val="tx2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68" name="Freeform 936"/>
            <p:cNvSpPr>
              <a:spLocks/>
            </p:cNvSpPr>
            <p:nvPr/>
          </p:nvSpPr>
          <p:spPr bwMode="auto">
            <a:xfrm>
              <a:off x="3626" y="1969"/>
              <a:ext cx="364" cy="113"/>
            </a:xfrm>
            <a:custGeom>
              <a:avLst/>
              <a:gdLst>
                <a:gd name="T0" fmla="*/ 76 w 326"/>
                <a:gd name="T1" fmla="*/ 0 h 113"/>
                <a:gd name="T2" fmla="*/ 249 w 326"/>
                <a:gd name="T3" fmla="*/ 24 h 113"/>
                <a:gd name="T4" fmla="*/ 326 w 326"/>
                <a:gd name="T5" fmla="*/ 68 h 113"/>
                <a:gd name="T6" fmla="*/ 245 w 326"/>
                <a:gd name="T7" fmla="*/ 113 h 113"/>
                <a:gd name="T8" fmla="*/ 84 w 326"/>
                <a:gd name="T9" fmla="*/ 96 h 113"/>
                <a:gd name="T10" fmla="*/ 0 w 326"/>
                <a:gd name="T11" fmla="*/ 48 h 113"/>
                <a:gd name="T12" fmla="*/ 76 w 326"/>
                <a:gd name="T13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6" h="113">
                  <a:moveTo>
                    <a:pt x="76" y="0"/>
                  </a:moveTo>
                  <a:lnTo>
                    <a:pt x="249" y="24"/>
                  </a:lnTo>
                  <a:lnTo>
                    <a:pt x="326" y="68"/>
                  </a:lnTo>
                  <a:lnTo>
                    <a:pt x="245" y="113"/>
                  </a:lnTo>
                  <a:lnTo>
                    <a:pt x="84" y="96"/>
                  </a:lnTo>
                  <a:lnTo>
                    <a:pt x="0" y="48"/>
                  </a:lnTo>
                  <a:lnTo>
                    <a:pt x="76" y="0"/>
                  </a:lnTo>
                  <a:close/>
                </a:path>
              </a:pathLst>
            </a:custGeom>
            <a:gradFill rotWithShape="0">
              <a:gsLst>
                <a:gs pos="0">
                  <a:srgbClr val="B2B2B2">
                    <a:gamma/>
                    <a:shade val="46275"/>
                    <a:invGamma/>
                  </a:srgbClr>
                </a:gs>
                <a:gs pos="50000">
                  <a:srgbClr val="B2B2B2"/>
                </a:gs>
                <a:gs pos="100000">
                  <a:srgbClr val="B2B2B2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12700" cap="flat" cmpd="sng">
              <a:solidFill>
                <a:schemeClr val="tx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69" name="Freeform 937"/>
            <p:cNvSpPr>
              <a:spLocks/>
            </p:cNvSpPr>
            <p:nvPr/>
          </p:nvSpPr>
          <p:spPr bwMode="auto">
            <a:xfrm>
              <a:off x="3631" y="1420"/>
              <a:ext cx="359" cy="113"/>
            </a:xfrm>
            <a:custGeom>
              <a:avLst/>
              <a:gdLst>
                <a:gd name="T0" fmla="*/ 72 w 322"/>
                <a:gd name="T1" fmla="*/ 0 h 113"/>
                <a:gd name="T2" fmla="*/ 240 w 322"/>
                <a:gd name="T3" fmla="*/ 19 h 113"/>
                <a:gd name="T4" fmla="*/ 322 w 322"/>
                <a:gd name="T5" fmla="*/ 68 h 113"/>
                <a:gd name="T6" fmla="*/ 241 w 322"/>
                <a:gd name="T7" fmla="*/ 113 h 113"/>
                <a:gd name="T8" fmla="*/ 80 w 322"/>
                <a:gd name="T9" fmla="*/ 96 h 113"/>
                <a:gd name="T10" fmla="*/ 0 w 322"/>
                <a:gd name="T11" fmla="*/ 44 h 113"/>
                <a:gd name="T12" fmla="*/ 72 w 322"/>
                <a:gd name="T13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2" h="113">
                  <a:moveTo>
                    <a:pt x="72" y="0"/>
                  </a:moveTo>
                  <a:lnTo>
                    <a:pt x="240" y="19"/>
                  </a:lnTo>
                  <a:lnTo>
                    <a:pt x="322" y="68"/>
                  </a:lnTo>
                  <a:lnTo>
                    <a:pt x="241" y="113"/>
                  </a:lnTo>
                  <a:lnTo>
                    <a:pt x="80" y="96"/>
                  </a:lnTo>
                  <a:lnTo>
                    <a:pt x="0" y="44"/>
                  </a:lnTo>
                  <a:lnTo>
                    <a:pt x="72" y="0"/>
                  </a:lnTo>
                  <a:close/>
                </a:path>
              </a:pathLst>
            </a:custGeom>
            <a:gradFill rotWithShape="0">
              <a:gsLst>
                <a:gs pos="0">
                  <a:srgbClr val="B2B2B2">
                    <a:gamma/>
                    <a:shade val="46275"/>
                    <a:invGamma/>
                  </a:srgbClr>
                </a:gs>
                <a:gs pos="50000">
                  <a:srgbClr val="B2B2B2"/>
                </a:gs>
                <a:gs pos="100000">
                  <a:srgbClr val="B2B2B2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 cap="flat" cmpd="sng">
                  <a:solidFill>
                    <a:schemeClr val="tx2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70" name="Freeform 938"/>
            <p:cNvSpPr>
              <a:spLocks/>
            </p:cNvSpPr>
            <p:nvPr/>
          </p:nvSpPr>
          <p:spPr bwMode="auto">
            <a:xfrm>
              <a:off x="3631" y="1511"/>
              <a:ext cx="359" cy="113"/>
            </a:xfrm>
            <a:custGeom>
              <a:avLst/>
              <a:gdLst>
                <a:gd name="T0" fmla="*/ 72 w 322"/>
                <a:gd name="T1" fmla="*/ 0 h 113"/>
                <a:gd name="T2" fmla="*/ 245 w 322"/>
                <a:gd name="T3" fmla="*/ 24 h 113"/>
                <a:gd name="T4" fmla="*/ 322 w 322"/>
                <a:gd name="T5" fmla="*/ 68 h 113"/>
                <a:gd name="T6" fmla="*/ 241 w 322"/>
                <a:gd name="T7" fmla="*/ 113 h 113"/>
                <a:gd name="T8" fmla="*/ 80 w 322"/>
                <a:gd name="T9" fmla="*/ 96 h 113"/>
                <a:gd name="T10" fmla="*/ 0 w 322"/>
                <a:gd name="T11" fmla="*/ 44 h 113"/>
                <a:gd name="T12" fmla="*/ 72 w 322"/>
                <a:gd name="T13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2" h="113">
                  <a:moveTo>
                    <a:pt x="72" y="0"/>
                  </a:moveTo>
                  <a:lnTo>
                    <a:pt x="245" y="24"/>
                  </a:lnTo>
                  <a:lnTo>
                    <a:pt x="322" y="68"/>
                  </a:lnTo>
                  <a:lnTo>
                    <a:pt x="241" y="113"/>
                  </a:lnTo>
                  <a:lnTo>
                    <a:pt x="80" y="96"/>
                  </a:lnTo>
                  <a:lnTo>
                    <a:pt x="0" y="44"/>
                  </a:lnTo>
                  <a:lnTo>
                    <a:pt x="72" y="0"/>
                  </a:lnTo>
                  <a:close/>
                </a:path>
              </a:pathLst>
            </a:custGeom>
            <a:gradFill rotWithShape="0">
              <a:gsLst>
                <a:gs pos="0">
                  <a:srgbClr val="B2B2B2">
                    <a:gamma/>
                    <a:shade val="46275"/>
                    <a:invGamma/>
                  </a:srgbClr>
                </a:gs>
                <a:gs pos="50000">
                  <a:srgbClr val="B2B2B2"/>
                </a:gs>
                <a:gs pos="100000">
                  <a:srgbClr val="B2B2B2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 cap="flat" cmpd="sng">
                  <a:solidFill>
                    <a:schemeClr val="tx2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71" name="Freeform 939"/>
            <p:cNvSpPr>
              <a:spLocks/>
            </p:cNvSpPr>
            <p:nvPr/>
          </p:nvSpPr>
          <p:spPr bwMode="auto">
            <a:xfrm>
              <a:off x="3635" y="1598"/>
              <a:ext cx="360" cy="113"/>
            </a:xfrm>
            <a:custGeom>
              <a:avLst/>
              <a:gdLst>
                <a:gd name="T0" fmla="*/ 72 w 322"/>
                <a:gd name="T1" fmla="*/ 0 h 113"/>
                <a:gd name="T2" fmla="*/ 245 w 322"/>
                <a:gd name="T3" fmla="*/ 24 h 113"/>
                <a:gd name="T4" fmla="*/ 322 w 322"/>
                <a:gd name="T5" fmla="*/ 68 h 113"/>
                <a:gd name="T6" fmla="*/ 241 w 322"/>
                <a:gd name="T7" fmla="*/ 113 h 113"/>
                <a:gd name="T8" fmla="*/ 80 w 322"/>
                <a:gd name="T9" fmla="*/ 96 h 113"/>
                <a:gd name="T10" fmla="*/ 0 w 322"/>
                <a:gd name="T11" fmla="*/ 44 h 113"/>
                <a:gd name="T12" fmla="*/ 72 w 322"/>
                <a:gd name="T13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2" h="113">
                  <a:moveTo>
                    <a:pt x="72" y="0"/>
                  </a:moveTo>
                  <a:lnTo>
                    <a:pt x="245" y="24"/>
                  </a:lnTo>
                  <a:lnTo>
                    <a:pt x="322" y="68"/>
                  </a:lnTo>
                  <a:lnTo>
                    <a:pt x="241" y="113"/>
                  </a:lnTo>
                  <a:lnTo>
                    <a:pt x="80" y="96"/>
                  </a:lnTo>
                  <a:lnTo>
                    <a:pt x="0" y="44"/>
                  </a:lnTo>
                  <a:lnTo>
                    <a:pt x="72" y="0"/>
                  </a:lnTo>
                  <a:close/>
                </a:path>
              </a:pathLst>
            </a:custGeom>
            <a:gradFill rotWithShape="0">
              <a:gsLst>
                <a:gs pos="0">
                  <a:srgbClr val="B2B2B2">
                    <a:gamma/>
                    <a:shade val="46275"/>
                    <a:invGamma/>
                  </a:srgbClr>
                </a:gs>
                <a:gs pos="50000">
                  <a:srgbClr val="B2B2B2"/>
                </a:gs>
                <a:gs pos="100000">
                  <a:srgbClr val="B2B2B2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 cap="flat" cmpd="sng">
                  <a:solidFill>
                    <a:schemeClr val="tx2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72" name="Freeform 940"/>
            <p:cNvSpPr>
              <a:spLocks/>
            </p:cNvSpPr>
            <p:nvPr/>
          </p:nvSpPr>
          <p:spPr bwMode="auto">
            <a:xfrm>
              <a:off x="3635" y="1689"/>
              <a:ext cx="360" cy="113"/>
            </a:xfrm>
            <a:custGeom>
              <a:avLst/>
              <a:gdLst>
                <a:gd name="T0" fmla="*/ 72 w 322"/>
                <a:gd name="T1" fmla="*/ 0 h 113"/>
                <a:gd name="T2" fmla="*/ 245 w 322"/>
                <a:gd name="T3" fmla="*/ 24 h 113"/>
                <a:gd name="T4" fmla="*/ 322 w 322"/>
                <a:gd name="T5" fmla="*/ 68 h 113"/>
                <a:gd name="T6" fmla="*/ 241 w 322"/>
                <a:gd name="T7" fmla="*/ 113 h 113"/>
                <a:gd name="T8" fmla="*/ 80 w 322"/>
                <a:gd name="T9" fmla="*/ 96 h 113"/>
                <a:gd name="T10" fmla="*/ 0 w 322"/>
                <a:gd name="T11" fmla="*/ 44 h 113"/>
                <a:gd name="T12" fmla="*/ 72 w 322"/>
                <a:gd name="T13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2" h="113">
                  <a:moveTo>
                    <a:pt x="72" y="0"/>
                  </a:moveTo>
                  <a:lnTo>
                    <a:pt x="245" y="24"/>
                  </a:lnTo>
                  <a:lnTo>
                    <a:pt x="322" y="68"/>
                  </a:lnTo>
                  <a:lnTo>
                    <a:pt x="241" y="113"/>
                  </a:lnTo>
                  <a:lnTo>
                    <a:pt x="80" y="96"/>
                  </a:lnTo>
                  <a:lnTo>
                    <a:pt x="0" y="44"/>
                  </a:lnTo>
                  <a:lnTo>
                    <a:pt x="72" y="0"/>
                  </a:lnTo>
                  <a:close/>
                </a:path>
              </a:pathLst>
            </a:custGeom>
            <a:gradFill rotWithShape="0">
              <a:gsLst>
                <a:gs pos="0">
                  <a:srgbClr val="B2B2B2">
                    <a:gamma/>
                    <a:shade val="46275"/>
                    <a:invGamma/>
                  </a:srgbClr>
                </a:gs>
                <a:gs pos="50000">
                  <a:srgbClr val="B2B2B2"/>
                </a:gs>
                <a:gs pos="100000">
                  <a:srgbClr val="B2B2B2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 cap="flat" cmpd="sng">
                  <a:solidFill>
                    <a:schemeClr val="tx2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73" name="Freeform 941"/>
            <p:cNvSpPr>
              <a:spLocks/>
            </p:cNvSpPr>
            <p:nvPr/>
          </p:nvSpPr>
          <p:spPr bwMode="auto">
            <a:xfrm>
              <a:off x="3625" y="1326"/>
              <a:ext cx="360" cy="117"/>
            </a:xfrm>
            <a:custGeom>
              <a:avLst/>
              <a:gdLst>
                <a:gd name="T0" fmla="*/ 72 w 322"/>
                <a:gd name="T1" fmla="*/ 0 h 117"/>
                <a:gd name="T2" fmla="*/ 245 w 322"/>
                <a:gd name="T3" fmla="*/ 24 h 117"/>
                <a:gd name="T4" fmla="*/ 322 w 322"/>
                <a:gd name="T5" fmla="*/ 68 h 117"/>
                <a:gd name="T6" fmla="*/ 243 w 322"/>
                <a:gd name="T7" fmla="*/ 117 h 117"/>
                <a:gd name="T8" fmla="*/ 80 w 322"/>
                <a:gd name="T9" fmla="*/ 96 h 117"/>
                <a:gd name="T10" fmla="*/ 0 w 322"/>
                <a:gd name="T11" fmla="*/ 44 h 117"/>
                <a:gd name="T12" fmla="*/ 72 w 322"/>
                <a:gd name="T13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2" h="117">
                  <a:moveTo>
                    <a:pt x="72" y="0"/>
                  </a:moveTo>
                  <a:lnTo>
                    <a:pt x="245" y="24"/>
                  </a:lnTo>
                  <a:lnTo>
                    <a:pt x="322" y="68"/>
                  </a:lnTo>
                  <a:lnTo>
                    <a:pt x="243" y="117"/>
                  </a:lnTo>
                  <a:lnTo>
                    <a:pt x="80" y="96"/>
                  </a:lnTo>
                  <a:lnTo>
                    <a:pt x="0" y="44"/>
                  </a:lnTo>
                  <a:lnTo>
                    <a:pt x="72" y="0"/>
                  </a:lnTo>
                  <a:close/>
                </a:path>
              </a:pathLst>
            </a:custGeom>
            <a:gradFill rotWithShape="0">
              <a:gsLst>
                <a:gs pos="0">
                  <a:srgbClr val="B2B2B2">
                    <a:gamma/>
                    <a:shade val="46275"/>
                    <a:invGamma/>
                  </a:srgbClr>
                </a:gs>
                <a:gs pos="50000">
                  <a:srgbClr val="B2B2B2"/>
                </a:gs>
                <a:gs pos="100000">
                  <a:srgbClr val="B2B2B2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 cap="flat" cmpd="sng">
                  <a:solidFill>
                    <a:schemeClr val="tx2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74" name="Freeform 942"/>
            <p:cNvSpPr>
              <a:spLocks/>
            </p:cNvSpPr>
            <p:nvPr/>
          </p:nvSpPr>
          <p:spPr bwMode="auto">
            <a:xfrm>
              <a:off x="3632" y="1239"/>
              <a:ext cx="359" cy="111"/>
            </a:xfrm>
            <a:custGeom>
              <a:avLst/>
              <a:gdLst>
                <a:gd name="T0" fmla="*/ 72 w 322"/>
                <a:gd name="T1" fmla="*/ 0 h 111"/>
                <a:gd name="T2" fmla="*/ 237 w 322"/>
                <a:gd name="T3" fmla="*/ 15 h 111"/>
                <a:gd name="T4" fmla="*/ 322 w 322"/>
                <a:gd name="T5" fmla="*/ 68 h 111"/>
                <a:gd name="T6" fmla="*/ 240 w 322"/>
                <a:gd name="T7" fmla="*/ 111 h 111"/>
                <a:gd name="T8" fmla="*/ 77 w 322"/>
                <a:gd name="T9" fmla="*/ 92 h 111"/>
                <a:gd name="T10" fmla="*/ 0 w 322"/>
                <a:gd name="T11" fmla="*/ 44 h 111"/>
                <a:gd name="T12" fmla="*/ 72 w 322"/>
                <a:gd name="T13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2" h="111">
                  <a:moveTo>
                    <a:pt x="72" y="0"/>
                  </a:moveTo>
                  <a:lnTo>
                    <a:pt x="237" y="15"/>
                  </a:lnTo>
                  <a:lnTo>
                    <a:pt x="322" y="68"/>
                  </a:lnTo>
                  <a:lnTo>
                    <a:pt x="240" y="111"/>
                  </a:lnTo>
                  <a:lnTo>
                    <a:pt x="77" y="92"/>
                  </a:lnTo>
                  <a:lnTo>
                    <a:pt x="0" y="44"/>
                  </a:lnTo>
                  <a:lnTo>
                    <a:pt x="72" y="0"/>
                  </a:lnTo>
                  <a:close/>
                </a:path>
              </a:pathLst>
            </a:custGeom>
            <a:gradFill rotWithShape="0">
              <a:gsLst>
                <a:gs pos="0">
                  <a:srgbClr val="B2B2B2">
                    <a:gamma/>
                    <a:shade val="46275"/>
                    <a:invGamma/>
                  </a:srgbClr>
                </a:gs>
                <a:gs pos="50000">
                  <a:srgbClr val="B2B2B2"/>
                </a:gs>
                <a:gs pos="100000">
                  <a:srgbClr val="B2B2B2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 cap="flat" cmpd="sng">
                  <a:solidFill>
                    <a:schemeClr val="tx2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75" name="Freeform 943"/>
            <p:cNvSpPr>
              <a:spLocks/>
            </p:cNvSpPr>
            <p:nvPr/>
          </p:nvSpPr>
          <p:spPr bwMode="auto">
            <a:xfrm>
              <a:off x="3631" y="1143"/>
              <a:ext cx="359" cy="111"/>
            </a:xfrm>
            <a:custGeom>
              <a:avLst/>
              <a:gdLst>
                <a:gd name="T0" fmla="*/ 80 w 359"/>
                <a:gd name="T1" fmla="*/ 0 h 111"/>
                <a:gd name="T2" fmla="*/ 273 w 359"/>
                <a:gd name="T3" fmla="*/ 24 h 111"/>
                <a:gd name="T4" fmla="*/ 359 w 359"/>
                <a:gd name="T5" fmla="*/ 68 h 111"/>
                <a:gd name="T6" fmla="*/ 263 w 359"/>
                <a:gd name="T7" fmla="*/ 111 h 111"/>
                <a:gd name="T8" fmla="*/ 81 w 359"/>
                <a:gd name="T9" fmla="*/ 100 h 111"/>
                <a:gd name="T10" fmla="*/ 0 w 359"/>
                <a:gd name="T11" fmla="*/ 44 h 111"/>
                <a:gd name="T12" fmla="*/ 80 w 359"/>
                <a:gd name="T13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9" h="111">
                  <a:moveTo>
                    <a:pt x="80" y="0"/>
                  </a:moveTo>
                  <a:lnTo>
                    <a:pt x="273" y="24"/>
                  </a:lnTo>
                  <a:lnTo>
                    <a:pt x="359" y="68"/>
                  </a:lnTo>
                  <a:lnTo>
                    <a:pt x="263" y="111"/>
                  </a:lnTo>
                  <a:lnTo>
                    <a:pt x="81" y="100"/>
                  </a:lnTo>
                  <a:lnTo>
                    <a:pt x="0" y="44"/>
                  </a:lnTo>
                  <a:lnTo>
                    <a:pt x="80" y="0"/>
                  </a:lnTo>
                  <a:close/>
                </a:path>
              </a:pathLst>
            </a:custGeom>
            <a:gradFill rotWithShape="0">
              <a:gsLst>
                <a:gs pos="0">
                  <a:srgbClr val="B2B2B2">
                    <a:gamma/>
                    <a:shade val="46275"/>
                    <a:invGamma/>
                  </a:srgbClr>
                </a:gs>
                <a:gs pos="50000">
                  <a:srgbClr val="B2B2B2"/>
                </a:gs>
                <a:gs pos="100000">
                  <a:srgbClr val="B2B2B2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 cap="flat" cmpd="sng">
                  <a:solidFill>
                    <a:schemeClr val="tx2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76" name="Freeform 944"/>
            <p:cNvSpPr>
              <a:spLocks/>
            </p:cNvSpPr>
            <p:nvPr/>
          </p:nvSpPr>
          <p:spPr bwMode="auto">
            <a:xfrm>
              <a:off x="3634" y="1079"/>
              <a:ext cx="362" cy="88"/>
            </a:xfrm>
            <a:custGeom>
              <a:avLst/>
              <a:gdLst>
                <a:gd name="T0" fmla="*/ 0 w 362"/>
                <a:gd name="T1" fmla="*/ 24 h 88"/>
                <a:gd name="T2" fmla="*/ 83 w 362"/>
                <a:gd name="T3" fmla="*/ 0 h 88"/>
                <a:gd name="T4" fmla="*/ 263 w 362"/>
                <a:gd name="T5" fmla="*/ 6 h 88"/>
                <a:gd name="T6" fmla="*/ 362 w 362"/>
                <a:gd name="T7" fmla="*/ 45 h 88"/>
                <a:gd name="T8" fmla="*/ 257 w 362"/>
                <a:gd name="T9" fmla="*/ 88 h 88"/>
                <a:gd name="T10" fmla="*/ 73 w 362"/>
                <a:gd name="T11" fmla="*/ 69 h 88"/>
                <a:gd name="T12" fmla="*/ 0 w 362"/>
                <a:gd name="T13" fmla="*/ 24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2" h="88">
                  <a:moveTo>
                    <a:pt x="0" y="24"/>
                  </a:moveTo>
                  <a:lnTo>
                    <a:pt x="83" y="0"/>
                  </a:lnTo>
                  <a:lnTo>
                    <a:pt x="263" y="6"/>
                  </a:lnTo>
                  <a:lnTo>
                    <a:pt x="362" y="45"/>
                  </a:lnTo>
                  <a:lnTo>
                    <a:pt x="257" y="88"/>
                  </a:lnTo>
                  <a:lnTo>
                    <a:pt x="73" y="69"/>
                  </a:lnTo>
                  <a:lnTo>
                    <a:pt x="0" y="24"/>
                  </a:lnTo>
                  <a:close/>
                </a:path>
              </a:pathLst>
            </a:custGeom>
            <a:gradFill rotWithShape="0">
              <a:gsLst>
                <a:gs pos="0">
                  <a:srgbClr val="C0C0C0">
                    <a:gamma/>
                    <a:shade val="46275"/>
                    <a:invGamma/>
                  </a:srgbClr>
                </a:gs>
                <a:gs pos="50000">
                  <a:srgbClr val="C0C0C0"/>
                </a:gs>
                <a:gs pos="100000">
                  <a:srgbClr val="C0C0C0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 cap="flat" cmpd="sng">
                  <a:solidFill>
                    <a:schemeClr val="tx2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77" name="Freeform 945"/>
            <p:cNvSpPr>
              <a:spLocks/>
            </p:cNvSpPr>
            <p:nvPr/>
          </p:nvSpPr>
          <p:spPr bwMode="auto">
            <a:xfrm>
              <a:off x="3669" y="2845"/>
              <a:ext cx="283" cy="26"/>
            </a:xfrm>
            <a:custGeom>
              <a:avLst/>
              <a:gdLst>
                <a:gd name="T0" fmla="*/ 19 w 254"/>
                <a:gd name="T1" fmla="*/ 0 h 26"/>
                <a:gd name="T2" fmla="*/ 0 w 254"/>
                <a:gd name="T3" fmla="*/ 24 h 26"/>
                <a:gd name="T4" fmla="*/ 254 w 254"/>
                <a:gd name="T5" fmla="*/ 26 h 26"/>
                <a:gd name="T6" fmla="*/ 240 w 254"/>
                <a:gd name="T7" fmla="*/ 0 h 26"/>
                <a:gd name="T8" fmla="*/ 19 w 254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4" h="26">
                  <a:moveTo>
                    <a:pt x="19" y="0"/>
                  </a:moveTo>
                  <a:lnTo>
                    <a:pt x="0" y="24"/>
                  </a:lnTo>
                  <a:lnTo>
                    <a:pt x="254" y="26"/>
                  </a:lnTo>
                  <a:lnTo>
                    <a:pt x="240" y="0"/>
                  </a:lnTo>
                  <a:lnTo>
                    <a:pt x="19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>
                    <a:gamma/>
                    <a:shade val="46275"/>
                    <a:invGamma/>
                  </a:schemeClr>
                </a:gs>
                <a:gs pos="100000">
                  <a:schemeClr val="bg2"/>
                </a:gs>
              </a:gsLst>
              <a:lin ang="5400000" scaled="1"/>
            </a:gradFill>
            <a:ln w="12700" cap="flat" cmpd="sng">
              <a:solidFill>
                <a:schemeClr val="tx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78" name="Freeform 946"/>
            <p:cNvSpPr>
              <a:spLocks/>
            </p:cNvSpPr>
            <p:nvPr/>
          </p:nvSpPr>
          <p:spPr bwMode="auto">
            <a:xfrm>
              <a:off x="3655" y="2795"/>
              <a:ext cx="314" cy="50"/>
            </a:xfrm>
            <a:custGeom>
              <a:avLst/>
              <a:gdLst>
                <a:gd name="T0" fmla="*/ 43 w 281"/>
                <a:gd name="T1" fmla="*/ 0 h 50"/>
                <a:gd name="T2" fmla="*/ 0 w 281"/>
                <a:gd name="T3" fmla="*/ 26 h 50"/>
                <a:gd name="T4" fmla="*/ 38 w 281"/>
                <a:gd name="T5" fmla="*/ 48 h 50"/>
                <a:gd name="T6" fmla="*/ 252 w 281"/>
                <a:gd name="T7" fmla="*/ 50 h 50"/>
                <a:gd name="T8" fmla="*/ 281 w 281"/>
                <a:gd name="T9" fmla="*/ 28 h 50"/>
                <a:gd name="T10" fmla="*/ 247 w 281"/>
                <a:gd name="T11" fmla="*/ 2 h 50"/>
                <a:gd name="T12" fmla="*/ 43 w 281"/>
                <a:gd name="T1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1" h="50">
                  <a:moveTo>
                    <a:pt x="43" y="0"/>
                  </a:moveTo>
                  <a:lnTo>
                    <a:pt x="0" y="26"/>
                  </a:lnTo>
                  <a:lnTo>
                    <a:pt x="38" y="48"/>
                  </a:lnTo>
                  <a:lnTo>
                    <a:pt x="252" y="50"/>
                  </a:lnTo>
                  <a:lnTo>
                    <a:pt x="281" y="28"/>
                  </a:lnTo>
                  <a:lnTo>
                    <a:pt x="247" y="2"/>
                  </a:lnTo>
                  <a:lnTo>
                    <a:pt x="43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>
                    <a:gamma/>
                    <a:shade val="46275"/>
                    <a:invGamma/>
                  </a:schemeClr>
                </a:gs>
                <a:gs pos="50000">
                  <a:schemeClr val="bg2"/>
                </a:gs>
                <a:gs pos="100000">
                  <a:schemeClr val="bg2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12700" cap="flat" cmpd="sng">
              <a:solidFill>
                <a:schemeClr val="tx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79" name="Freeform 947"/>
            <p:cNvSpPr>
              <a:spLocks/>
            </p:cNvSpPr>
            <p:nvPr/>
          </p:nvSpPr>
          <p:spPr bwMode="auto">
            <a:xfrm>
              <a:off x="3891" y="854"/>
              <a:ext cx="243" cy="2021"/>
            </a:xfrm>
            <a:custGeom>
              <a:avLst/>
              <a:gdLst>
                <a:gd name="T0" fmla="*/ 8 w 243"/>
                <a:gd name="T1" fmla="*/ 165 h 2021"/>
                <a:gd name="T2" fmla="*/ 40 w 243"/>
                <a:gd name="T3" fmla="*/ 59 h 2021"/>
                <a:gd name="T4" fmla="*/ 96 w 243"/>
                <a:gd name="T5" fmla="*/ 0 h 2021"/>
                <a:gd name="T6" fmla="*/ 173 w 243"/>
                <a:gd name="T7" fmla="*/ 80 h 2021"/>
                <a:gd name="T8" fmla="*/ 192 w 243"/>
                <a:gd name="T9" fmla="*/ 173 h 2021"/>
                <a:gd name="T10" fmla="*/ 199 w 243"/>
                <a:gd name="T11" fmla="*/ 237 h 2021"/>
                <a:gd name="T12" fmla="*/ 190 w 243"/>
                <a:gd name="T13" fmla="*/ 327 h 2021"/>
                <a:gd name="T14" fmla="*/ 183 w 243"/>
                <a:gd name="T15" fmla="*/ 418 h 2021"/>
                <a:gd name="T16" fmla="*/ 188 w 243"/>
                <a:gd name="T17" fmla="*/ 512 h 2021"/>
                <a:gd name="T18" fmla="*/ 183 w 243"/>
                <a:gd name="T19" fmla="*/ 603 h 2021"/>
                <a:gd name="T20" fmla="*/ 188 w 243"/>
                <a:gd name="T21" fmla="*/ 694 h 2021"/>
                <a:gd name="T22" fmla="*/ 186 w 243"/>
                <a:gd name="T23" fmla="*/ 785 h 2021"/>
                <a:gd name="T24" fmla="*/ 186 w 243"/>
                <a:gd name="T25" fmla="*/ 881 h 2021"/>
                <a:gd name="T26" fmla="*/ 188 w 243"/>
                <a:gd name="T27" fmla="*/ 968 h 2021"/>
                <a:gd name="T28" fmla="*/ 186 w 243"/>
                <a:gd name="T29" fmla="*/ 1066 h 2021"/>
                <a:gd name="T30" fmla="*/ 188 w 243"/>
                <a:gd name="T31" fmla="*/ 1157 h 2021"/>
                <a:gd name="T32" fmla="*/ 193 w 243"/>
                <a:gd name="T33" fmla="*/ 1251 h 2021"/>
                <a:gd name="T34" fmla="*/ 188 w 243"/>
                <a:gd name="T35" fmla="*/ 1337 h 2021"/>
                <a:gd name="T36" fmla="*/ 190 w 243"/>
                <a:gd name="T37" fmla="*/ 1438 h 2021"/>
                <a:gd name="T38" fmla="*/ 188 w 243"/>
                <a:gd name="T39" fmla="*/ 1527 h 2021"/>
                <a:gd name="T40" fmla="*/ 193 w 243"/>
                <a:gd name="T41" fmla="*/ 1623 h 2021"/>
                <a:gd name="T42" fmla="*/ 186 w 243"/>
                <a:gd name="T43" fmla="*/ 1712 h 2021"/>
                <a:gd name="T44" fmla="*/ 186 w 243"/>
                <a:gd name="T45" fmla="*/ 1808 h 2021"/>
                <a:gd name="T46" fmla="*/ 183 w 243"/>
                <a:gd name="T47" fmla="*/ 1892 h 2021"/>
                <a:gd name="T48" fmla="*/ 186 w 243"/>
                <a:gd name="T49" fmla="*/ 1961 h 2021"/>
                <a:gd name="T50" fmla="*/ 186 w 243"/>
                <a:gd name="T51" fmla="*/ 2021 h 2021"/>
                <a:gd name="T52" fmla="*/ 46 w 243"/>
                <a:gd name="T53" fmla="*/ 1993 h 2021"/>
                <a:gd name="T54" fmla="*/ 46 w 243"/>
                <a:gd name="T55" fmla="*/ 1945 h 2021"/>
                <a:gd name="T56" fmla="*/ 8 w 243"/>
                <a:gd name="T57" fmla="*/ 1878 h 2021"/>
                <a:gd name="T58" fmla="*/ 6 w 243"/>
                <a:gd name="T59" fmla="*/ 1799 h 2021"/>
                <a:gd name="T60" fmla="*/ 6 w 243"/>
                <a:gd name="T61" fmla="*/ 1698 h 2021"/>
                <a:gd name="T62" fmla="*/ 13 w 243"/>
                <a:gd name="T63" fmla="*/ 1602 h 2021"/>
                <a:gd name="T64" fmla="*/ 8 w 243"/>
                <a:gd name="T65" fmla="*/ 1513 h 2021"/>
                <a:gd name="T66" fmla="*/ 8 w 243"/>
                <a:gd name="T67" fmla="*/ 1420 h 2021"/>
                <a:gd name="T68" fmla="*/ 0 w 243"/>
                <a:gd name="T69" fmla="*/ 1321 h 2021"/>
                <a:gd name="T70" fmla="*/ 19 w 243"/>
                <a:gd name="T71" fmla="*/ 1235 h 2021"/>
                <a:gd name="T72" fmla="*/ 11 w 243"/>
                <a:gd name="T73" fmla="*/ 1144 h 2021"/>
                <a:gd name="T74" fmla="*/ 8 w 243"/>
                <a:gd name="T75" fmla="*/ 1050 h 2021"/>
                <a:gd name="T76" fmla="*/ 8 w 243"/>
                <a:gd name="T77" fmla="*/ 952 h 2021"/>
                <a:gd name="T78" fmla="*/ 13 w 243"/>
                <a:gd name="T79" fmla="*/ 861 h 2021"/>
                <a:gd name="T80" fmla="*/ 8 w 243"/>
                <a:gd name="T81" fmla="*/ 769 h 2021"/>
                <a:gd name="T82" fmla="*/ 17 w 243"/>
                <a:gd name="T83" fmla="*/ 676 h 2021"/>
                <a:gd name="T84" fmla="*/ 8 w 243"/>
                <a:gd name="T85" fmla="*/ 589 h 2021"/>
                <a:gd name="T86" fmla="*/ 13 w 243"/>
                <a:gd name="T87" fmla="*/ 496 h 2021"/>
                <a:gd name="T88" fmla="*/ 8 w 243"/>
                <a:gd name="T89" fmla="*/ 405 h 2021"/>
                <a:gd name="T90" fmla="*/ 13 w 243"/>
                <a:gd name="T91" fmla="*/ 313 h 2021"/>
                <a:gd name="T92" fmla="*/ 78 w 243"/>
                <a:gd name="T93" fmla="*/ 265 h 20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3" h="2021">
                  <a:moveTo>
                    <a:pt x="6" y="234"/>
                  </a:moveTo>
                  <a:lnTo>
                    <a:pt x="8" y="165"/>
                  </a:lnTo>
                  <a:lnTo>
                    <a:pt x="25" y="107"/>
                  </a:lnTo>
                  <a:lnTo>
                    <a:pt x="40" y="59"/>
                  </a:lnTo>
                  <a:lnTo>
                    <a:pt x="61" y="16"/>
                  </a:lnTo>
                  <a:lnTo>
                    <a:pt x="96" y="0"/>
                  </a:lnTo>
                  <a:lnTo>
                    <a:pt x="151" y="29"/>
                  </a:lnTo>
                  <a:lnTo>
                    <a:pt x="173" y="80"/>
                  </a:lnTo>
                  <a:lnTo>
                    <a:pt x="183" y="132"/>
                  </a:lnTo>
                  <a:lnTo>
                    <a:pt x="192" y="173"/>
                  </a:lnTo>
                  <a:lnTo>
                    <a:pt x="195" y="202"/>
                  </a:lnTo>
                  <a:lnTo>
                    <a:pt x="199" y="237"/>
                  </a:lnTo>
                  <a:lnTo>
                    <a:pt x="208" y="304"/>
                  </a:lnTo>
                  <a:lnTo>
                    <a:pt x="190" y="327"/>
                  </a:lnTo>
                  <a:lnTo>
                    <a:pt x="241" y="370"/>
                  </a:lnTo>
                  <a:lnTo>
                    <a:pt x="183" y="418"/>
                  </a:lnTo>
                  <a:lnTo>
                    <a:pt x="236" y="464"/>
                  </a:lnTo>
                  <a:lnTo>
                    <a:pt x="188" y="512"/>
                  </a:lnTo>
                  <a:lnTo>
                    <a:pt x="236" y="555"/>
                  </a:lnTo>
                  <a:lnTo>
                    <a:pt x="183" y="603"/>
                  </a:lnTo>
                  <a:lnTo>
                    <a:pt x="238" y="648"/>
                  </a:lnTo>
                  <a:lnTo>
                    <a:pt x="188" y="694"/>
                  </a:lnTo>
                  <a:lnTo>
                    <a:pt x="236" y="735"/>
                  </a:lnTo>
                  <a:lnTo>
                    <a:pt x="186" y="785"/>
                  </a:lnTo>
                  <a:lnTo>
                    <a:pt x="241" y="833"/>
                  </a:lnTo>
                  <a:lnTo>
                    <a:pt x="186" y="881"/>
                  </a:lnTo>
                  <a:lnTo>
                    <a:pt x="234" y="920"/>
                  </a:lnTo>
                  <a:lnTo>
                    <a:pt x="188" y="968"/>
                  </a:lnTo>
                  <a:lnTo>
                    <a:pt x="241" y="1018"/>
                  </a:lnTo>
                  <a:lnTo>
                    <a:pt x="186" y="1066"/>
                  </a:lnTo>
                  <a:lnTo>
                    <a:pt x="241" y="1109"/>
                  </a:lnTo>
                  <a:lnTo>
                    <a:pt x="188" y="1157"/>
                  </a:lnTo>
                  <a:lnTo>
                    <a:pt x="241" y="1205"/>
                  </a:lnTo>
                  <a:lnTo>
                    <a:pt x="193" y="1251"/>
                  </a:lnTo>
                  <a:lnTo>
                    <a:pt x="234" y="1294"/>
                  </a:lnTo>
                  <a:lnTo>
                    <a:pt x="188" y="1337"/>
                  </a:lnTo>
                  <a:lnTo>
                    <a:pt x="243" y="1392"/>
                  </a:lnTo>
                  <a:lnTo>
                    <a:pt x="190" y="1438"/>
                  </a:lnTo>
                  <a:lnTo>
                    <a:pt x="238" y="1479"/>
                  </a:lnTo>
                  <a:lnTo>
                    <a:pt x="188" y="1527"/>
                  </a:lnTo>
                  <a:lnTo>
                    <a:pt x="238" y="1575"/>
                  </a:lnTo>
                  <a:lnTo>
                    <a:pt x="193" y="1623"/>
                  </a:lnTo>
                  <a:lnTo>
                    <a:pt x="231" y="1666"/>
                  </a:lnTo>
                  <a:lnTo>
                    <a:pt x="186" y="1712"/>
                  </a:lnTo>
                  <a:lnTo>
                    <a:pt x="238" y="1762"/>
                  </a:lnTo>
                  <a:lnTo>
                    <a:pt x="186" y="1808"/>
                  </a:lnTo>
                  <a:lnTo>
                    <a:pt x="226" y="1848"/>
                  </a:lnTo>
                  <a:lnTo>
                    <a:pt x="183" y="1892"/>
                  </a:lnTo>
                  <a:lnTo>
                    <a:pt x="219" y="1928"/>
                  </a:lnTo>
                  <a:lnTo>
                    <a:pt x="186" y="1961"/>
                  </a:lnTo>
                  <a:lnTo>
                    <a:pt x="207" y="1997"/>
                  </a:lnTo>
                  <a:lnTo>
                    <a:pt x="186" y="2021"/>
                  </a:lnTo>
                  <a:lnTo>
                    <a:pt x="57" y="2017"/>
                  </a:lnTo>
                  <a:lnTo>
                    <a:pt x="46" y="1993"/>
                  </a:lnTo>
                  <a:lnTo>
                    <a:pt x="73" y="1969"/>
                  </a:lnTo>
                  <a:lnTo>
                    <a:pt x="46" y="1945"/>
                  </a:lnTo>
                  <a:lnTo>
                    <a:pt x="73" y="1917"/>
                  </a:lnTo>
                  <a:lnTo>
                    <a:pt x="8" y="1878"/>
                  </a:lnTo>
                  <a:lnTo>
                    <a:pt x="73" y="1845"/>
                  </a:lnTo>
                  <a:lnTo>
                    <a:pt x="6" y="1799"/>
                  </a:lnTo>
                  <a:lnTo>
                    <a:pt x="88" y="1753"/>
                  </a:lnTo>
                  <a:lnTo>
                    <a:pt x="6" y="1698"/>
                  </a:lnTo>
                  <a:lnTo>
                    <a:pt x="84" y="1653"/>
                  </a:lnTo>
                  <a:lnTo>
                    <a:pt x="13" y="1602"/>
                  </a:lnTo>
                  <a:lnTo>
                    <a:pt x="88" y="1564"/>
                  </a:lnTo>
                  <a:lnTo>
                    <a:pt x="8" y="1513"/>
                  </a:lnTo>
                  <a:lnTo>
                    <a:pt x="84" y="1470"/>
                  </a:lnTo>
                  <a:lnTo>
                    <a:pt x="8" y="1420"/>
                  </a:lnTo>
                  <a:lnTo>
                    <a:pt x="84" y="1374"/>
                  </a:lnTo>
                  <a:lnTo>
                    <a:pt x="0" y="1321"/>
                  </a:lnTo>
                  <a:lnTo>
                    <a:pt x="88" y="1283"/>
                  </a:lnTo>
                  <a:lnTo>
                    <a:pt x="19" y="1235"/>
                  </a:lnTo>
                  <a:lnTo>
                    <a:pt x="84" y="1192"/>
                  </a:lnTo>
                  <a:lnTo>
                    <a:pt x="11" y="1144"/>
                  </a:lnTo>
                  <a:lnTo>
                    <a:pt x="88" y="1096"/>
                  </a:lnTo>
                  <a:lnTo>
                    <a:pt x="8" y="1050"/>
                  </a:lnTo>
                  <a:lnTo>
                    <a:pt x="84" y="1005"/>
                  </a:lnTo>
                  <a:lnTo>
                    <a:pt x="8" y="952"/>
                  </a:lnTo>
                  <a:lnTo>
                    <a:pt x="94" y="904"/>
                  </a:lnTo>
                  <a:lnTo>
                    <a:pt x="13" y="861"/>
                  </a:lnTo>
                  <a:lnTo>
                    <a:pt x="88" y="822"/>
                  </a:lnTo>
                  <a:lnTo>
                    <a:pt x="8" y="769"/>
                  </a:lnTo>
                  <a:lnTo>
                    <a:pt x="78" y="726"/>
                  </a:lnTo>
                  <a:lnTo>
                    <a:pt x="17" y="676"/>
                  </a:lnTo>
                  <a:lnTo>
                    <a:pt x="88" y="635"/>
                  </a:lnTo>
                  <a:lnTo>
                    <a:pt x="8" y="589"/>
                  </a:lnTo>
                  <a:lnTo>
                    <a:pt x="78" y="534"/>
                  </a:lnTo>
                  <a:lnTo>
                    <a:pt x="13" y="496"/>
                  </a:lnTo>
                  <a:lnTo>
                    <a:pt x="94" y="448"/>
                  </a:lnTo>
                  <a:lnTo>
                    <a:pt x="8" y="405"/>
                  </a:lnTo>
                  <a:lnTo>
                    <a:pt x="84" y="352"/>
                  </a:lnTo>
                  <a:lnTo>
                    <a:pt x="13" y="313"/>
                  </a:lnTo>
                  <a:lnTo>
                    <a:pt x="88" y="265"/>
                  </a:lnTo>
                  <a:lnTo>
                    <a:pt x="78" y="265"/>
                  </a:lnTo>
                  <a:lnTo>
                    <a:pt x="11" y="237"/>
                  </a:lnTo>
                </a:path>
              </a:pathLst>
            </a:custGeom>
            <a:gradFill rotWithShape="0">
              <a:gsLst>
                <a:gs pos="0">
                  <a:srgbClr val="B2B2B2">
                    <a:gamma/>
                    <a:shade val="46275"/>
                    <a:invGamma/>
                  </a:srgbClr>
                </a:gs>
                <a:gs pos="100000">
                  <a:srgbClr val="B2B2B2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12700" cap="flat" cmpd="sng">
                  <a:solidFill>
                    <a:schemeClr val="tx2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80" name="Freeform 948"/>
            <p:cNvSpPr>
              <a:spLocks/>
            </p:cNvSpPr>
            <p:nvPr/>
          </p:nvSpPr>
          <p:spPr bwMode="auto">
            <a:xfrm>
              <a:off x="3584" y="363"/>
              <a:ext cx="225" cy="299"/>
            </a:xfrm>
            <a:custGeom>
              <a:avLst/>
              <a:gdLst>
                <a:gd name="T0" fmla="*/ 0 w 225"/>
                <a:gd name="T1" fmla="*/ 299 h 299"/>
                <a:gd name="T2" fmla="*/ 0 w 225"/>
                <a:gd name="T3" fmla="*/ 34 h 299"/>
                <a:gd name="T4" fmla="*/ 67 w 225"/>
                <a:gd name="T5" fmla="*/ 11 h 299"/>
                <a:gd name="T6" fmla="*/ 141 w 225"/>
                <a:gd name="T7" fmla="*/ 5 h 299"/>
                <a:gd name="T8" fmla="*/ 225 w 225"/>
                <a:gd name="T9" fmla="*/ 0 h 299"/>
                <a:gd name="T10" fmla="*/ 218 w 225"/>
                <a:gd name="T11" fmla="*/ 147 h 299"/>
                <a:gd name="T12" fmla="*/ 216 w 225"/>
                <a:gd name="T13" fmla="*/ 298 h 299"/>
                <a:gd name="T14" fmla="*/ 0 w 225"/>
                <a:gd name="T15" fmla="*/ 299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5" h="299">
                  <a:moveTo>
                    <a:pt x="0" y="299"/>
                  </a:moveTo>
                  <a:lnTo>
                    <a:pt x="0" y="34"/>
                  </a:lnTo>
                  <a:lnTo>
                    <a:pt x="67" y="11"/>
                  </a:lnTo>
                  <a:lnTo>
                    <a:pt x="141" y="5"/>
                  </a:lnTo>
                  <a:lnTo>
                    <a:pt x="225" y="0"/>
                  </a:lnTo>
                  <a:lnTo>
                    <a:pt x="218" y="147"/>
                  </a:lnTo>
                  <a:lnTo>
                    <a:pt x="216" y="298"/>
                  </a:lnTo>
                  <a:lnTo>
                    <a:pt x="0" y="299"/>
                  </a:lnTo>
                  <a:close/>
                </a:path>
              </a:pathLst>
            </a:custGeom>
            <a:gradFill rotWithShape="0">
              <a:gsLst>
                <a:gs pos="0">
                  <a:srgbClr val="C0C0C0"/>
                </a:gs>
                <a:gs pos="100000">
                  <a:srgbClr val="C0C0C0">
                    <a:gamma/>
                    <a:shade val="46275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2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81" name="Freeform 949"/>
            <p:cNvSpPr>
              <a:spLocks/>
            </p:cNvSpPr>
            <p:nvPr/>
          </p:nvSpPr>
          <p:spPr bwMode="auto">
            <a:xfrm>
              <a:off x="3799" y="363"/>
              <a:ext cx="223" cy="300"/>
            </a:xfrm>
            <a:custGeom>
              <a:avLst/>
              <a:gdLst>
                <a:gd name="T0" fmla="*/ 0 w 223"/>
                <a:gd name="T1" fmla="*/ 300 h 300"/>
                <a:gd name="T2" fmla="*/ 0 w 223"/>
                <a:gd name="T3" fmla="*/ 0 h 300"/>
                <a:gd name="T4" fmla="*/ 105 w 223"/>
                <a:gd name="T5" fmla="*/ 2 h 300"/>
                <a:gd name="T6" fmla="*/ 220 w 223"/>
                <a:gd name="T7" fmla="*/ 37 h 300"/>
                <a:gd name="T8" fmla="*/ 223 w 223"/>
                <a:gd name="T9" fmla="*/ 296 h 300"/>
                <a:gd name="T10" fmla="*/ 0 w 223"/>
                <a:gd name="T11" fmla="*/ 30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3" h="300">
                  <a:moveTo>
                    <a:pt x="0" y="300"/>
                  </a:moveTo>
                  <a:lnTo>
                    <a:pt x="0" y="0"/>
                  </a:lnTo>
                  <a:lnTo>
                    <a:pt x="105" y="2"/>
                  </a:lnTo>
                  <a:lnTo>
                    <a:pt x="220" y="37"/>
                  </a:lnTo>
                  <a:lnTo>
                    <a:pt x="223" y="296"/>
                  </a:lnTo>
                  <a:lnTo>
                    <a:pt x="0" y="300"/>
                  </a:lnTo>
                  <a:close/>
                </a:path>
              </a:pathLst>
            </a:custGeom>
            <a:gradFill rotWithShape="0">
              <a:gsLst>
                <a:gs pos="0">
                  <a:srgbClr val="DDDDDD"/>
                </a:gs>
                <a:gs pos="100000">
                  <a:srgbClr val="DDDDDD">
                    <a:gamma/>
                    <a:shade val="46275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2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82" name="Freeform 950"/>
            <p:cNvSpPr>
              <a:spLocks/>
            </p:cNvSpPr>
            <p:nvPr/>
          </p:nvSpPr>
          <p:spPr bwMode="auto">
            <a:xfrm>
              <a:off x="3507" y="659"/>
              <a:ext cx="592" cy="496"/>
            </a:xfrm>
            <a:custGeom>
              <a:avLst/>
              <a:gdLst>
                <a:gd name="T0" fmla="*/ 10 w 592"/>
                <a:gd name="T1" fmla="*/ 371 h 496"/>
                <a:gd name="T2" fmla="*/ 0 w 592"/>
                <a:gd name="T3" fmla="*/ 464 h 496"/>
                <a:gd name="T4" fmla="*/ 3 w 592"/>
                <a:gd name="T5" fmla="*/ 0 h 496"/>
                <a:gd name="T6" fmla="*/ 592 w 592"/>
                <a:gd name="T7" fmla="*/ 3 h 496"/>
                <a:gd name="T8" fmla="*/ 589 w 592"/>
                <a:gd name="T9" fmla="*/ 231 h 496"/>
                <a:gd name="T10" fmla="*/ 586 w 592"/>
                <a:gd name="T11" fmla="*/ 496 h 496"/>
                <a:gd name="T12" fmla="*/ 583 w 592"/>
                <a:gd name="T13" fmla="*/ 426 h 496"/>
                <a:gd name="T14" fmla="*/ 576 w 592"/>
                <a:gd name="T15" fmla="*/ 394 h 496"/>
                <a:gd name="T16" fmla="*/ 573 w 592"/>
                <a:gd name="T17" fmla="*/ 355 h 496"/>
                <a:gd name="T18" fmla="*/ 570 w 592"/>
                <a:gd name="T19" fmla="*/ 323 h 496"/>
                <a:gd name="T20" fmla="*/ 547 w 592"/>
                <a:gd name="T21" fmla="*/ 256 h 496"/>
                <a:gd name="T22" fmla="*/ 560 w 592"/>
                <a:gd name="T23" fmla="*/ 288 h 496"/>
                <a:gd name="T24" fmla="*/ 519 w 592"/>
                <a:gd name="T25" fmla="*/ 218 h 496"/>
                <a:gd name="T26" fmla="*/ 484 w 592"/>
                <a:gd name="T27" fmla="*/ 201 h 496"/>
                <a:gd name="T28" fmla="*/ 446 w 592"/>
                <a:gd name="T29" fmla="*/ 232 h 496"/>
                <a:gd name="T30" fmla="*/ 417 w 592"/>
                <a:gd name="T31" fmla="*/ 288 h 496"/>
                <a:gd name="T32" fmla="*/ 398 w 592"/>
                <a:gd name="T33" fmla="*/ 360 h 496"/>
                <a:gd name="T34" fmla="*/ 392 w 592"/>
                <a:gd name="T35" fmla="*/ 427 h 496"/>
                <a:gd name="T36" fmla="*/ 215 w 592"/>
                <a:gd name="T37" fmla="*/ 422 h 496"/>
                <a:gd name="T38" fmla="*/ 211 w 592"/>
                <a:gd name="T39" fmla="*/ 355 h 496"/>
                <a:gd name="T40" fmla="*/ 195 w 592"/>
                <a:gd name="T41" fmla="*/ 288 h 496"/>
                <a:gd name="T42" fmla="*/ 169 w 592"/>
                <a:gd name="T43" fmla="*/ 219 h 496"/>
                <a:gd name="T44" fmla="*/ 135 w 592"/>
                <a:gd name="T45" fmla="*/ 189 h 496"/>
                <a:gd name="T46" fmla="*/ 99 w 592"/>
                <a:gd name="T47" fmla="*/ 189 h 496"/>
                <a:gd name="T48" fmla="*/ 64 w 592"/>
                <a:gd name="T49" fmla="*/ 208 h 496"/>
                <a:gd name="T50" fmla="*/ 45 w 592"/>
                <a:gd name="T51" fmla="*/ 240 h 496"/>
                <a:gd name="T52" fmla="*/ 29 w 592"/>
                <a:gd name="T53" fmla="*/ 285 h 496"/>
                <a:gd name="T54" fmla="*/ 23 w 592"/>
                <a:gd name="T55" fmla="*/ 333 h 496"/>
                <a:gd name="T56" fmla="*/ 10 w 592"/>
                <a:gd name="T57" fmla="*/ 371 h 4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2" h="496">
                  <a:moveTo>
                    <a:pt x="10" y="371"/>
                  </a:moveTo>
                  <a:lnTo>
                    <a:pt x="0" y="464"/>
                  </a:lnTo>
                  <a:lnTo>
                    <a:pt x="3" y="0"/>
                  </a:lnTo>
                  <a:lnTo>
                    <a:pt x="592" y="3"/>
                  </a:lnTo>
                  <a:lnTo>
                    <a:pt x="589" y="231"/>
                  </a:lnTo>
                  <a:lnTo>
                    <a:pt x="586" y="496"/>
                  </a:lnTo>
                  <a:lnTo>
                    <a:pt x="583" y="426"/>
                  </a:lnTo>
                  <a:lnTo>
                    <a:pt x="576" y="394"/>
                  </a:lnTo>
                  <a:lnTo>
                    <a:pt x="573" y="355"/>
                  </a:lnTo>
                  <a:lnTo>
                    <a:pt x="570" y="323"/>
                  </a:lnTo>
                  <a:lnTo>
                    <a:pt x="547" y="256"/>
                  </a:lnTo>
                  <a:lnTo>
                    <a:pt x="560" y="288"/>
                  </a:lnTo>
                  <a:lnTo>
                    <a:pt x="519" y="218"/>
                  </a:lnTo>
                  <a:lnTo>
                    <a:pt x="484" y="201"/>
                  </a:lnTo>
                  <a:lnTo>
                    <a:pt x="446" y="232"/>
                  </a:lnTo>
                  <a:lnTo>
                    <a:pt x="417" y="288"/>
                  </a:lnTo>
                  <a:lnTo>
                    <a:pt x="398" y="360"/>
                  </a:lnTo>
                  <a:lnTo>
                    <a:pt x="392" y="427"/>
                  </a:lnTo>
                  <a:lnTo>
                    <a:pt x="215" y="422"/>
                  </a:lnTo>
                  <a:lnTo>
                    <a:pt x="211" y="355"/>
                  </a:lnTo>
                  <a:lnTo>
                    <a:pt x="195" y="288"/>
                  </a:lnTo>
                  <a:lnTo>
                    <a:pt x="169" y="219"/>
                  </a:lnTo>
                  <a:lnTo>
                    <a:pt x="135" y="189"/>
                  </a:lnTo>
                  <a:lnTo>
                    <a:pt x="99" y="189"/>
                  </a:lnTo>
                  <a:lnTo>
                    <a:pt x="64" y="208"/>
                  </a:lnTo>
                  <a:lnTo>
                    <a:pt x="45" y="240"/>
                  </a:lnTo>
                  <a:lnTo>
                    <a:pt x="29" y="285"/>
                  </a:lnTo>
                  <a:lnTo>
                    <a:pt x="23" y="333"/>
                  </a:lnTo>
                  <a:lnTo>
                    <a:pt x="10" y="371"/>
                  </a:lnTo>
                  <a:close/>
                </a:path>
              </a:pathLst>
            </a:custGeom>
            <a:gradFill rotWithShape="0">
              <a:gsLst>
                <a:gs pos="0">
                  <a:srgbClr val="DDDDDD"/>
                </a:gs>
                <a:gs pos="100000">
                  <a:srgbClr val="DDDDDD">
                    <a:gamma/>
                    <a:shade val="46275"/>
                    <a:invGamma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2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83" name="Freeform 951"/>
            <p:cNvSpPr>
              <a:spLocks/>
            </p:cNvSpPr>
            <p:nvPr/>
          </p:nvSpPr>
          <p:spPr bwMode="auto">
            <a:xfrm>
              <a:off x="3510" y="661"/>
              <a:ext cx="586" cy="1"/>
            </a:xfrm>
            <a:custGeom>
              <a:avLst/>
              <a:gdLst>
                <a:gd name="T0" fmla="*/ 0 w 586"/>
                <a:gd name="T1" fmla="*/ 1 h 1"/>
                <a:gd name="T2" fmla="*/ 586 w 586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586" h="1">
                  <a:moveTo>
                    <a:pt x="0" y="1"/>
                  </a:moveTo>
                  <a:lnTo>
                    <a:pt x="586" y="0"/>
                  </a:lnTo>
                </a:path>
              </a:pathLst>
            </a:custGeom>
            <a:noFill/>
            <a:ln w="1905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84" name="Freeform 952"/>
            <p:cNvSpPr>
              <a:spLocks/>
            </p:cNvSpPr>
            <p:nvPr/>
          </p:nvSpPr>
          <p:spPr bwMode="auto">
            <a:xfrm>
              <a:off x="3802" y="362"/>
              <a:ext cx="1" cy="300"/>
            </a:xfrm>
            <a:custGeom>
              <a:avLst/>
              <a:gdLst>
                <a:gd name="T0" fmla="*/ 0 w 1"/>
                <a:gd name="T1" fmla="*/ 0 h 300"/>
                <a:gd name="T2" fmla="*/ 0 w 1"/>
                <a:gd name="T3" fmla="*/ 30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300">
                  <a:moveTo>
                    <a:pt x="0" y="0"/>
                  </a:moveTo>
                  <a:lnTo>
                    <a:pt x="0" y="300"/>
                  </a:lnTo>
                </a:path>
              </a:pathLst>
            </a:custGeom>
            <a:noFill/>
            <a:ln w="1905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85" name="Line 953"/>
            <p:cNvSpPr>
              <a:spLocks noChangeShapeType="1"/>
            </p:cNvSpPr>
            <p:nvPr/>
          </p:nvSpPr>
          <p:spPr bwMode="auto">
            <a:xfrm>
              <a:off x="3506" y="2871"/>
              <a:ext cx="574" cy="0"/>
            </a:xfrm>
            <a:prstGeom prst="line">
              <a:avLst/>
            </a:prstGeom>
            <a:noFill/>
            <a:ln w="1905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86" name="Freeform 954"/>
            <p:cNvSpPr>
              <a:spLocks/>
            </p:cNvSpPr>
            <p:nvPr/>
          </p:nvSpPr>
          <p:spPr bwMode="auto">
            <a:xfrm>
              <a:off x="4020" y="400"/>
              <a:ext cx="1" cy="263"/>
            </a:xfrm>
            <a:custGeom>
              <a:avLst/>
              <a:gdLst>
                <a:gd name="T0" fmla="*/ 0 w 1"/>
                <a:gd name="T1" fmla="*/ 263 h 263"/>
                <a:gd name="T2" fmla="*/ 0 w 1"/>
                <a:gd name="T3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263">
                  <a:moveTo>
                    <a:pt x="0" y="263"/>
                  </a:moveTo>
                  <a:lnTo>
                    <a:pt x="0" y="0"/>
                  </a:lnTo>
                </a:path>
              </a:pathLst>
            </a:custGeom>
            <a:noFill/>
            <a:ln w="1905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87" name="Freeform 955"/>
            <p:cNvSpPr>
              <a:spLocks/>
            </p:cNvSpPr>
            <p:nvPr/>
          </p:nvSpPr>
          <p:spPr bwMode="auto">
            <a:xfrm>
              <a:off x="3587" y="397"/>
              <a:ext cx="1" cy="264"/>
            </a:xfrm>
            <a:custGeom>
              <a:avLst/>
              <a:gdLst>
                <a:gd name="T0" fmla="*/ 0 w 1"/>
                <a:gd name="T1" fmla="*/ 264 h 264"/>
                <a:gd name="T2" fmla="*/ 0 w 1"/>
                <a:gd name="T3" fmla="*/ 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264">
                  <a:moveTo>
                    <a:pt x="0" y="264"/>
                  </a:moveTo>
                  <a:lnTo>
                    <a:pt x="0" y="0"/>
                  </a:lnTo>
                </a:path>
              </a:pathLst>
            </a:custGeom>
            <a:noFill/>
            <a:ln w="1905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88" name="Freeform 956"/>
            <p:cNvSpPr>
              <a:spLocks/>
            </p:cNvSpPr>
            <p:nvPr/>
          </p:nvSpPr>
          <p:spPr bwMode="auto">
            <a:xfrm>
              <a:off x="3587" y="362"/>
              <a:ext cx="432" cy="41"/>
            </a:xfrm>
            <a:custGeom>
              <a:avLst/>
              <a:gdLst>
                <a:gd name="T0" fmla="*/ 0 w 432"/>
                <a:gd name="T1" fmla="*/ 35 h 41"/>
                <a:gd name="T2" fmla="*/ 74 w 432"/>
                <a:gd name="T3" fmla="*/ 16 h 41"/>
                <a:gd name="T4" fmla="*/ 147 w 432"/>
                <a:gd name="T5" fmla="*/ 3 h 41"/>
                <a:gd name="T6" fmla="*/ 219 w 432"/>
                <a:gd name="T7" fmla="*/ 1 h 41"/>
                <a:gd name="T8" fmla="*/ 298 w 432"/>
                <a:gd name="T9" fmla="*/ 6 h 41"/>
                <a:gd name="T10" fmla="*/ 365 w 432"/>
                <a:gd name="T11" fmla="*/ 16 h 41"/>
                <a:gd name="T12" fmla="*/ 432 w 432"/>
                <a:gd name="T13" fmla="*/ 4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2" h="41">
                  <a:moveTo>
                    <a:pt x="0" y="35"/>
                  </a:moveTo>
                  <a:cubicBezTo>
                    <a:pt x="12" y="32"/>
                    <a:pt x="50" y="21"/>
                    <a:pt x="74" y="16"/>
                  </a:cubicBezTo>
                  <a:cubicBezTo>
                    <a:pt x="98" y="11"/>
                    <a:pt x="123" y="6"/>
                    <a:pt x="147" y="3"/>
                  </a:cubicBezTo>
                  <a:cubicBezTo>
                    <a:pt x="171" y="0"/>
                    <a:pt x="194" y="1"/>
                    <a:pt x="219" y="1"/>
                  </a:cubicBezTo>
                  <a:cubicBezTo>
                    <a:pt x="244" y="1"/>
                    <a:pt x="274" y="4"/>
                    <a:pt x="298" y="6"/>
                  </a:cubicBezTo>
                  <a:cubicBezTo>
                    <a:pt x="322" y="8"/>
                    <a:pt x="343" y="10"/>
                    <a:pt x="365" y="16"/>
                  </a:cubicBezTo>
                  <a:cubicBezTo>
                    <a:pt x="387" y="22"/>
                    <a:pt x="418" y="36"/>
                    <a:pt x="432" y="41"/>
                  </a:cubicBezTo>
                </a:path>
              </a:pathLst>
            </a:custGeom>
            <a:noFill/>
            <a:ln w="19050" cap="flat" cmpd="sng">
              <a:solidFill>
                <a:schemeClr val="tx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89" name="Freeform 957"/>
            <p:cNvSpPr>
              <a:spLocks/>
            </p:cNvSpPr>
            <p:nvPr/>
          </p:nvSpPr>
          <p:spPr bwMode="auto">
            <a:xfrm>
              <a:off x="4096" y="656"/>
              <a:ext cx="1" cy="508"/>
            </a:xfrm>
            <a:custGeom>
              <a:avLst/>
              <a:gdLst>
                <a:gd name="T0" fmla="*/ 0 w 1"/>
                <a:gd name="T1" fmla="*/ 0 h 508"/>
                <a:gd name="T2" fmla="*/ 1 w 1"/>
                <a:gd name="T3" fmla="*/ 508 h 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508">
                  <a:moveTo>
                    <a:pt x="0" y="0"/>
                  </a:moveTo>
                  <a:lnTo>
                    <a:pt x="1" y="508"/>
                  </a:lnTo>
                </a:path>
              </a:pathLst>
            </a:custGeom>
            <a:noFill/>
            <a:ln w="1905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90" name="Freeform 958"/>
            <p:cNvSpPr>
              <a:spLocks/>
            </p:cNvSpPr>
            <p:nvPr/>
          </p:nvSpPr>
          <p:spPr bwMode="auto">
            <a:xfrm>
              <a:off x="3512" y="837"/>
              <a:ext cx="215" cy="254"/>
            </a:xfrm>
            <a:custGeom>
              <a:avLst/>
              <a:gdLst>
                <a:gd name="T0" fmla="*/ 8 w 215"/>
                <a:gd name="T1" fmla="*/ 187 h 254"/>
                <a:gd name="T2" fmla="*/ 2 w 215"/>
                <a:gd name="T3" fmla="*/ 235 h 254"/>
                <a:gd name="T4" fmla="*/ 21 w 215"/>
                <a:gd name="T5" fmla="*/ 136 h 254"/>
                <a:gd name="T6" fmla="*/ 34 w 215"/>
                <a:gd name="T7" fmla="*/ 82 h 254"/>
                <a:gd name="T8" fmla="*/ 56 w 215"/>
                <a:gd name="T9" fmla="*/ 37 h 254"/>
                <a:gd name="T10" fmla="*/ 107 w 215"/>
                <a:gd name="T11" fmla="*/ 2 h 254"/>
                <a:gd name="T12" fmla="*/ 149 w 215"/>
                <a:gd name="T13" fmla="*/ 24 h 254"/>
                <a:gd name="T14" fmla="*/ 178 w 215"/>
                <a:gd name="T15" fmla="*/ 69 h 254"/>
                <a:gd name="T16" fmla="*/ 200 w 215"/>
                <a:gd name="T17" fmla="*/ 136 h 254"/>
                <a:gd name="T18" fmla="*/ 213 w 215"/>
                <a:gd name="T19" fmla="*/ 197 h 254"/>
                <a:gd name="T20" fmla="*/ 210 w 215"/>
                <a:gd name="T21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5" h="254">
                  <a:moveTo>
                    <a:pt x="8" y="187"/>
                  </a:moveTo>
                  <a:cubicBezTo>
                    <a:pt x="8" y="195"/>
                    <a:pt x="0" y="243"/>
                    <a:pt x="2" y="235"/>
                  </a:cubicBezTo>
                  <a:cubicBezTo>
                    <a:pt x="4" y="227"/>
                    <a:pt x="16" y="161"/>
                    <a:pt x="21" y="136"/>
                  </a:cubicBezTo>
                  <a:cubicBezTo>
                    <a:pt x="26" y="111"/>
                    <a:pt x="28" y="98"/>
                    <a:pt x="34" y="82"/>
                  </a:cubicBezTo>
                  <a:cubicBezTo>
                    <a:pt x="40" y="66"/>
                    <a:pt x="44" y="50"/>
                    <a:pt x="56" y="37"/>
                  </a:cubicBezTo>
                  <a:cubicBezTo>
                    <a:pt x="68" y="24"/>
                    <a:pt x="92" y="4"/>
                    <a:pt x="107" y="2"/>
                  </a:cubicBezTo>
                  <a:cubicBezTo>
                    <a:pt x="122" y="0"/>
                    <a:pt x="137" y="13"/>
                    <a:pt x="149" y="24"/>
                  </a:cubicBezTo>
                  <a:cubicBezTo>
                    <a:pt x="161" y="35"/>
                    <a:pt x="170" y="50"/>
                    <a:pt x="178" y="69"/>
                  </a:cubicBezTo>
                  <a:cubicBezTo>
                    <a:pt x="186" y="88"/>
                    <a:pt x="194" y="115"/>
                    <a:pt x="200" y="136"/>
                  </a:cubicBezTo>
                  <a:cubicBezTo>
                    <a:pt x="206" y="157"/>
                    <a:pt x="211" y="177"/>
                    <a:pt x="213" y="197"/>
                  </a:cubicBezTo>
                  <a:cubicBezTo>
                    <a:pt x="215" y="217"/>
                    <a:pt x="211" y="242"/>
                    <a:pt x="210" y="254"/>
                  </a:cubicBezTo>
                </a:path>
              </a:pathLst>
            </a:custGeom>
            <a:noFill/>
            <a:ln w="19050" cap="flat" cmpd="sng">
              <a:solidFill>
                <a:schemeClr val="tx2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91" name="Freeform 959"/>
            <p:cNvSpPr>
              <a:spLocks/>
            </p:cNvSpPr>
            <p:nvPr/>
          </p:nvSpPr>
          <p:spPr bwMode="auto">
            <a:xfrm>
              <a:off x="3898" y="857"/>
              <a:ext cx="195" cy="241"/>
            </a:xfrm>
            <a:custGeom>
              <a:avLst/>
              <a:gdLst>
                <a:gd name="T0" fmla="*/ 195 w 195"/>
                <a:gd name="T1" fmla="*/ 241 h 241"/>
                <a:gd name="T2" fmla="*/ 185 w 195"/>
                <a:gd name="T3" fmla="*/ 186 h 241"/>
                <a:gd name="T4" fmla="*/ 179 w 195"/>
                <a:gd name="T5" fmla="*/ 138 h 241"/>
                <a:gd name="T6" fmla="*/ 166 w 195"/>
                <a:gd name="T7" fmla="*/ 77 h 241"/>
                <a:gd name="T8" fmla="*/ 137 w 195"/>
                <a:gd name="T9" fmla="*/ 29 h 241"/>
                <a:gd name="T10" fmla="*/ 96 w 195"/>
                <a:gd name="T11" fmla="*/ 1 h 241"/>
                <a:gd name="T12" fmla="*/ 48 w 195"/>
                <a:gd name="T13" fmla="*/ 33 h 241"/>
                <a:gd name="T14" fmla="*/ 19 w 195"/>
                <a:gd name="T15" fmla="*/ 87 h 241"/>
                <a:gd name="T16" fmla="*/ 3 w 195"/>
                <a:gd name="T17" fmla="*/ 169 h 241"/>
                <a:gd name="T18" fmla="*/ 0 w 195"/>
                <a:gd name="T19" fmla="*/ 229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5" h="241">
                  <a:moveTo>
                    <a:pt x="195" y="241"/>
                  </a:moveTo>
                  <a:cubicBezTo>
                    <a:pt x="193" y="232"/>
                    <a:pt x="188" y="203"/>
                    <a:pt x="185" y="186"/>
                  </a:cubicBezTo>
                  <a:cubicBezTo>
                    <a:pt x="182" y="169"/>
                    <a:pt x="182" y="156"/>
                    <a:pt x="179" y="138"/>
                  </a:cubicBezTo>
                  <a:cubicBezTo>
                    <a:pt x="176" y="120"/>
                    <a:pt x="173" y="95"/>
                    <a:pt x="166" y="77"/>
                  </a:cubicBezTo>
                  <a:cubicBezTo>
                    <a:pt x="159" y="59"/>
                    <a:pt x="149" y="42"/>
                    <a:pt x="137" y="29"/>
                  </a:cubicBezTo>
                  <a:cubicBezTo>
                    <a:pt x="125" y="16"/>
                    <a:pt x="111" y="0"/>
                    <a:pt x="96" y="1"/>
                  </a:cubicBezTo>
                  <a:cubicBezTo>
                    <a:pt x="81" y="2"/>
                    <a:pt x="61" y="19"/>
                    <a:pt x="48" y="33"/>
                  </a:cubicBezTo>
                  <a:cubicBezTo>
                    <a:pt x="35" y="47"/>
                    <a:pt x="26" y="64"/>
                    <a:pt x="19" y="87"/>
                  </a:cubicBezTo>
                  <a:cubicBezTo>
                    <a:pt x="12" y="110"/>
                    <a:pt x="7" y="145"/>
                    <a:pt x="3" y="169"/>
                  </a:cubicBezTo>
                  <a:cubicBezTo>
                    <a:pt x="0" y="193"/>
                    <a:pt x="1" y="217"/>
                    <a:pt x="0" y="229"/>
                  </a:cubicBezTo>
                </a:path>
              </a:pathLst>
            </a:custGeom>
            <a:noFill/>
            <a:ln w="19050" cap="flat" cmpd="sng">
              <a:solidFill>
                <a:schemeClr val="tx2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92" name="Freeform 960"/>
            <p:cNvSpPr>
              <a:spLocks/>
            </p:cNvSpPr>
            <p:nvPr/>
          </p:nvSpPr>
          <p:spPr bwMode="auto">
            <a:xfrm>
              <a:off x="3509" y="659"/>
              <a:ext cx="1" cy="457"/>
            </a:xfrm>
            <a:custGeom>
              <a:avLst/>
              <a:gdLst>
                <a:gd name="T0" fmla="*/ 1 w 1"/>
                <a:gd name="T1" fmla="*/ 0 h 457"/>
                <a:gd name="T2" fmla="*/ 0 w 1"/>
                <a:gd name="T3" fmla="*/ 457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457">
                  <a:moveTo>
                    <a:pt x="1" y="0"/>
                  </a:moveTo>
                  <a:lnTo>
                    <a:pt x="0" y="457"/>
                  </a:lnTo>
                </a:path>
              </a:pathLst>
            </a:custGeom>
            <a:noFill/>
            <a:ln w="19050" cap="flat" cmpd="sng">
              <a:solidFill>
                <a:schemeClr val="tx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393" name="Line 961"/>
            <p:cNvSpPr>
              <a:spLocks noChangeShapeType="1"/>
            </p:cNvSpPr>
            <p:nvPr/>
          </p:nvSpPr>
          <p:spPr bwMode="auto">
            <a:xfrm>
              <a:off x="3462" y="2651"/>
              <a:ext cx="60" cy="48"/>
            </a:xfrm>
            <a:prstGeom prst="line">
              <a:avLst/>
            </a:prstGeom>
            <a:noFill/>
            <a:ln w="1905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grpSp>
          <p:nvGrpSpPr>
            <p:cNvPr id="275394" name="Group 962"/>
            <p:cNvGrpSpPr>
              <a:grpSpLocks/>
            </p:cNvGrpSpPr>
            <p:nvPr/>
          </p:nvGrpSpPr>
          <p:grpSpPr bwMode="auto">
            <a:xfrm>
              <a:off x="3461" y="1122"/>
              <a:ext cx="68" cy="1675"/>
              <a:chOff x="3474" y="1119"/>
              <a:chExt cx="92" cy="1677"/>
            </a:xfrm>
          </p:grpSpPr>
          <p:sp>
            <p:nvSpPr>
              <p:cNvPr id="275395" name="Line 963"/>
              <p:cNvSpPr>
                <a:spLocks noChangeShapeType="1"/>
              </p:cNvSpPr>
              <p:nvPr/>
            </p:nvSpPr>
            <p:spPr bwMode="auto">
              <a:xfrm flipH="1">
                <a:off x="3480" y="1119"/>
                <a:ext cx="84" cy="48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5396" name="Line 964"/>
              <p:cNvSpPr>
                <a:spLocks noChangeShapeType="1"/>
              </p:cNvSpPr>
              <p:nvPr/>
            </p:nvSpPr>
            <p:spPr bwMode="auto">
              <a:xfrm>
                <a:off x="3480" y="1162"/>
                <a:ext cx="86" cy="50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5397" name="Line 965"/>
              <p:cNvSpPr>
                <a:spLocks noChangeShapeType="1"/>
              </p:cNvSpPr>
              <p:nvPr/>
            </p:nvSpPr>
            <p:spPr bwMode="auto">
              <a:xfrm flipH="1">
                <a:off x="3477" y="1210"/>
                <a:ext cx="84" cy="48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5398" name="Line 966"/>
              <p:cNvSpPr>
                <a:spLocks noChangeShapeType="1"/>
              </p:cNvSpPr>
              <p:nvPr/>
            </p:nvSpPr>
            <p:spPr bwMode="auto">
              <a:xfrm>
                <a:off x="3475" y="1253"/>
                <a:ext cx="86" cy="50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5399" name="Line 967"/>
              <p:cNvSpPr>
                <a:spLocks noChangeShapeType="1"/>
              </p:cNvSpPr>
              <p:nvPr/>
            </p:nvSpPr>
            <p:spPr bwMode="auto">
              <a:xfrm flipH="1">
                <a:off x="3482" y="1302"/>
                <a:ext cx="84" cy="48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5400" name="Line 968"/>
              <p:cNvSpPr>
                <a:spLocks noChangeShapeType="1"/>
              </p:cNvSpPr>
              <p:nvPr/>
            </p:nvSpPr>
            <p:spPr bwMode="auto">
              <a:xfrm>
                <a:off x="3480" y="1345"/>
                <a:ext cx="86" cy="50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5401" name="Line 969"/>
              <p:cNvSpPr>
                <a:spLocks noChangeShapeType="1"/>
              </p:cNvSpPr>
              <p:nvPr/>
            </p:nvSpPr>
            <p:spPr bwMode="auto">
              <a:xfrm flipH="1">
                <a:off x="3477" y="1393"/>
                <a:ext cx="84" cy="48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5402" name="Line 970"/>
              <p:cNvSpPr>
                <a:spLocks noChangeShapeType="1"/>
              </p:cNvSpPr>
              <p:nvPr/>
            </p:nvSpPr>
            <p:spPr bwMode="auto">
              <a:xfrm>
                <a:off x="3475" y="1436"/>
                <a:ext cx="86" cy="50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5403" name="Line 971"/>
              <p:cNvSpPr>
                <a:spLocks noChangeShapeType="1"/>
              </p:cNvSpPr>
              <p:nvPr/>
            </p:nvSpPr>
            <p:spPr bwMode="auto">
              <a:xfrm flipH="1">
                <a:off x="3482" y="1484"/>
                <a:ext cx="84" cy="48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5404" name="Line 972"/>
              <p:cNvSpPr>
                <a:spLocks noChangeShapeType="1"/>
              </p:cNvSpPr>
              <p:nvPr/>
            </p:nvSpPr>
            <p:spPr bwMode="auto">
              <a:xfrm>
                <a:off x="3480" y="1527"/>
                <a:ext cx="86" cy="50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5405" name="Line 973"/>
              <p:cNvSpPr>
                <a:spLocks noChangeShapeType="1"/>
              </p:cNvSpPr>
              <p:nvPr/>
            </p:nvSpPr>
            <p:spPr bwMode="auto">
              <a:xfrm flipH="1">
                <a:off x="3477" y="1575"/>
                <a:ext cx="84" cy="48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5406" name="Line 974"/>
              <p:cNvSpPr>
                <a:spLocks noChangeShapeType="1"/>
              </p:cNvSpPr>
              <p:nvPr/>
            </p:nvSpPr>
            <p:spPr bwMode="auto">
              <a:xfrm>
                <a:off x="3475" y="1618"/>
                <a:ext cx="86" cy="50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5407" name="Line 975"/>
              <p:cNvSpPr>
                <a:spLocks noChangeShapeType="1"/>
              </p:cNvSpPr>
              <p:nvPr/>
            </p:nvSpPr>
            <p:spPr bwMode="auto">
              <a:xfrm flipH="1">
                <a:off x="3482" y="1665"/>
                <a:ext cx="84" cy="48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5408" name="Line 976"/>
              <p:cNvSpPr>
                <a:spLocks noChangeShapeType="1"/>
              </p:cNvSpPr>
              <p:nvPr/>
            </p:nvSpPr>
            <p:spPr bwMode="auto">
              <a:xfrm>
                <a:off x="3480" y="1712"/>
                <a:ext cx="86" cy="50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5409" name="Line 977"/>
              <p:cNvSpPr>
                <a:spLocks noChangeShapeType="1"/>
              </p:cNvSpPr>
              <p:nvPr/>
            </p:nvSpPr>
            <p:spPr bwMode="auto">
              <a:xfrm flipH="1">
                <a:off x="3477" y="1760"/>
                <a:ext cx="84" cy="48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5410" name="Line 978"/>
              <p:cNvSpPr>
                <a:spLocks noChangeShapeType="1"/>
              </p:cNvSpPr>
              <p:nvPr/>
            </p:nvSpPr>
            <p:spPr bwMode="auto">
              <a:xfrm>
                <a:off x="3477" y="1805"/>
                <a:ext cx="86" cy="50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5411" name="Line 979"/>
              <p:cNvSpPr>
                <a:spLocks noChangeShapeType="1"/>
              </p:cNvSpPr>
              <p:nvPr/>
            </p:nvSpPr>
            <p:spPr bwMode="auto">
              <a:xfrm flipH="1">
                <a:off x="3482" y="1856"/>
                <a:ext cx="84" cy="48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5412" name="Line 980"/>
              <p:cNvSpPr>
                <a:spLocks noChangeShapeType="1"/>
              </p:cNvSpPr>
              <p:nvPr/>
            </p:nvSpPr>
            <p:spPr bwMode="auto">
              <a:xfrm>
                <a:off x="3480" y="1901"/>
                <a:ext cx="86" cy="50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5413" name="Line 981"/>
              <p:cNvSpPr>
                <a:spLocks noChangeShapeType="1"/>
              </p:cNvSpPr>
              <p:nvPr/>
            </p:nvSpPr>
            <p:spPr bwMode="auto">
              <a:xfrm flipH="1">
                <a:off x="3477" y="1949"/>
                <a:ext cx="84" cy="48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5414" name="Line 982"/>
              <p:cNvSpPr>
                <a:spLocks noChangeShapeType="1"/>
              </p:cNvSpPr>
              <p:nvPr/>
            </p:nvSpPr>
            <p:spPr bwMode="auto">
              <a:xfrm>
                <a:off x="3475" y="1992"/>
                <a:ext cx="86" cy="50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5415" name="Line 983"/>
              <p:cNvSpPr>
                <a:spLocks noChangeShapeType="1"/>
              </p:cNvSpPr>
              <p:nvPr/>
            </p:nvSpPr>
            <p:spPr bwMode="auto">
              <a:xfrm flipH="1">
                <a:off x="3482" y="2041"/>
                <a:ext cx="84" cy="48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5416" name="Line 984"/>
              <p:cNvSpPr>
                <a:spLocks noChangeShapeType="1"/>
              </p:cNvSpPr>
              <p:nvPr/>
            </p:nvSpPr>
            <p:spPr bwMode="auto">
              <a:xfrm>
                <a:off x="3480" y="2084"/>
                <a:ext cx="86" cy="50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5417" name="Line 985"/>
              <p:cNvSpPr>
                <a:spLocks noChangeShapeType="1"/>
              </p:cNvSpPr>
              <p:nvPr/>
            </p:nvSpPr>
            <p:spPr bwMode="auto">
              <a:xfrm flipH="1">
                <a:off x="3477" y="2132"/>
                <a:ext cx="84" cy="48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5418" name="Line 986"/>
              <p:cNvSpPr>
                <a:spLocks noChangeShapeType="1"/>
              </p:cNvSpPr>
              <p:nvPr/>
            </p:nvSpPr>
            <p:spPr bwMode="auto">
              <a:xfrm>
                <a:off x="3477" y="2175"/>
                <a:ext cx="86" cy="50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5419" name="Line 987"/>
              <p:cNvSpPr>
                <a:spLocks noChangeShapeType="1"/>
              </p:cNvSpPr>
              <p:nvPr/>
            </p:nvSpPr>
            <p:spPr bwMode="auto">
              <a:xfrm flipH="1">
                <a:off x="3482" y="2226"/>
                <a:ext cx="84" cy="48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5420" name="Line 988"/>
              <p:cNvSpPr>
                <a:spLocks noChangeShapeType="1"/>
              </p:cNvSpPr>
              <p:nvPr/>
            </p:nvSpPr>
            <p:spPr bwMode="auto">
              <a:xfrm>
                <a:off x="3480" y="2271"/>
                <a:ext cx="86" cy="50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5421" name="Line 989"/>
              <p:cNvSpPr>
                <a:spLocks noChangeShapeType="1"/>
              </p:cNvSpPr>
              <p:nvPr/>
            </p:nvSpPr>
            <p:spPr bwMode="auto">
              <a:xfrm flipH="1">
                <a:off x="3477" y="2319"/>
                <a:ext cx="84" cy="48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5422" name="Line 990"/>
              <p:cNvSpPr>
                <a:spLocks noChangeShapeType="1"/>
              </p:cNvSpPr>
              <p:nvPr/>
            </p:nvSpPr>
            <p:spPr bwMode="auto">
              <a:xfrm>
                <a:off x="3475" y="2362"/>
                <a:ext cx="86" cy="50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5423" name="Line 991"/>
              <p:cNvSpPr>
                <a:spLocks noChangeShapeType="1"/>
              </p:cNvSpPr>
              <p:nvPr/>
            </p:nvSpPr>
            <p:spPr bwMode="auto">
              <a:xfrm flipH="1">
                <a:off x="3482" y="2409"/>
                <a:ext cx="84" cy="48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5424" name="Line 992"/>
              <p:cNvSpPr>
                <a:spLocks noChangeShapeType="1"/>
              </p:cNvSpPr>
              <p:nvPr/>
            </p:nvSpPr>
            <p:spPr bwMode="auto">
              <a:xfrm>
                <a:off x="3480" y="2454"/>
                <a:ext cx="86" cy="50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5425" name="Line 993"/>
              <p:cNvSpPr>
                <a:spLocks noChangeShapeType="1"/>
              </p:cNvSpPr>
              <p:nvPr/>
            </p:nvSpPr>
            <p:spPr bwMode="auto">
              <a:xfrm flipH="1">
                <a:off x="3477" y="2502"/>
                <a:ext cx="84" cy="48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5426" name="Line 994"/>
              <p:cNvSpPr>
                <a:spLocks noChangeShapeType="1"/>
              </p:cNvSpPr>
              <p:nvPr/>
            </p:nvSpPr>
            <p:spPr bwMode="auto">
              <a:xfrm>
                <a:off x="3477" y="2547"/>
                <a:ext cx="86" cy="50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5427" name="Line 995"/>
              <p:cNvSpPr>
                <a:spLocks noChangeShapeType="1"/>
              </p:cNvSpPr>
              <p:nvPr/>
            </p:nvSpPr>
            <p:spPr bwMode="auto">
              <a:xfrm flipH="1">
                <a:off x="3474" y="2598"/>
                <a:ext cx="92" cy="53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5428" name="Line 996"/>
              <p:cNvSpPr>
                <a:spLocks noChangeShapeType="1"/>
              </p:cNvSpPr>
              <p:nvPr/>
            </p:nvSpPr>
            <p:spPr bwMode="auto">
              <a:xfrm flipH="1">
                <a:off x="3490" y="2693"/>
                <a:ext cx="67" cy="39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5429" name="Line 997"/>
              <p:cNvSpPr>
                <a:spLocks noChangeShapeType="1"/>
              </p:cNvSpPr>
              <p:nvPr/>
            </p:nvSpPr>
            <p:spPr bwMode="auto">
              <a:xfrm>
                <a:off x="3495" y="2731"/>
                <a:ext cx="58" cy="34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5430" name="Freeform 998"/>
              <p:cNvSpPr>
                <a:spLocks/>
              </p:cNvSpPr>
              <p:nvPr/>
            </p:nvSpPr>
            <p:spPr bwMode="auto">
              <a:xfrm>
                <a:off x="3509" y="2765"/>
                <a:ext cx="38" cy="31"/>
              </a:xfrm>
              <a:custGeom>
                <a:avLst/>
                <a:gdLst>
                  <a:gd name="T0" fmla="*/ 38 w 38"/>
                  <a:gd name="T1" fmla="*/ 0 h 31"/>
                  <a:gd name="T2" fmla="*/ 0 w 38"/>
                  <a:gd name="T3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8" h="31">
                    <a:moveTo>
                      <a:pt x="38" y="0"/>
                    </a:moveTo>
                    <a:lnTo>
                      <a:pt x="0" y="31"/>
                    </a:lnTo>
                  </a:path>
                </a:pathLst>
              </a:custGeom>
              <a:noFill/>
              <a:ln w="19050" cap="flat" cmpd="sng">
                <a:solidFill>
                  <a:schemeClr val="tx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275431" name="Line 999"/>
            <p:cNvSpPr>
              <a:spLocks noChangeShapeType="1"/>
            </p:cNvSpPr>
            <p:nvPr/>
          </p:nvSpPr>
          <p:spPr bwMode="auto">
            <a:xfrm>
              <a:off x="3483" y="2794"/>
              <a:ext cx="28" cy="22"/>
            </a:xfrm>
            <a:prstGeom prst="line">
              <a:avLst/>
            </a:prstGeom>
            <a:noFill/>
            <a:ln w="1905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432" name="Line 1000"/>
            <p:cNvSpPr>
              <a:spLocks noChangeShapeType="1"/>
            </p:cNvSpPr>
            <p:nvPr/>
          </p:nvSpPr>
          <p:spPr bwMode="auto">
            <a:xfrm flipH="1">
              <a:off x="3494" y="2814"/>
              <a:ext cx="21" cy="29"/>
            </a:xfrm>
            <a:prstGeom prst="line">
              <a:avLst/>
            </a:prstGeom>
            <a:noFill/>
            <a:ln w="1905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433" name="Freeform 1001"/>
            <p:cNvSpPr>
              <a:spLocks/>
            </p:cNvSpPr>
            <p:nvPr/>
          </p:nvSpPr>
          <p:spPr bwMode="auto">
            <a:xfrm>
              <a:off x="3494" y="2843"/>
              <a:ext cx="11" cy="28"/>
            </a:xfrm>
            <a:custGeom>
              <a:avLst/>
              <a:gdLst>
                <a:gd name="T0" fmla="*/ 0 w 15"/>
                <a:gd name="T1" fmla="*/ 0 h 28"/>
                <a:gd name="T2" fmla="*/ 15 w 15"/>
                <a:gd name="T3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5" h="28">
                  <a:moveTo>
                    <a:pt x="0" y="0"/>
                  </a:moveTo>
                  <a:lnTo>
                    <a:pt x="15" y="28"/>
                  </a:lnTo>
                </a:path>
              </a:pathLst>
            </a:custGeom>
            <a:noFill/>
            <a:ln w="19050" cap="flat" cmpd="sng">
              <a:solidFill>
                <a:schemeClr val="tx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5434" name="Freeform 1002"/>
            <p:cNvSpPr>
              <a:spLocks/>
            </p:cNvSpPr>
            <p:nvPr/>
          </p:nvSpPr>
          <p:spPr bwMode="auto">
            <a:xfrm>
              <a:off x="3507" y="1110"/>
              <a:ext cx="19" cy="20"/>
            </a:xfrm>
            <a:custGeom>
              <a:avLst/>
              <a:gdLst>
                <a:gd name="T0" fmla="*/ 19 w 19"/>
                <a:gd name="T1" fmla="*/ 20 h 20"/>
                <a:gd name="T2" fmla="*/ 0 w 19"/>
                <a:gd name="T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9" h="20">
                  <a:moveTo>
                    <a:pt x="19" y="20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chemeClr val="tx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grpSp>
          <p:nvGrpSpPr>
            <p:cNvPr id="275435" name="Group 1003"/>
            <p:cNvGrpSpPr>
              <a:grpSpLocks/>
            </p:cNvGrpSpPr>
            <p:nvPr/>
          </p:nvGrpSpPr>
          <p:grpSpPr bwMode="auto">
            <a:xfrm>
              <a:off x="3617" y="1100"/>
              <a:ext cx="109" cy="1767"/>
              <a:chOff x="3626" y="1099"/>
              <a:chExt cx="97" cy="1767"/>
            </a:xfrm>
          </p:grpSpPr>
          <p:sp>
            <p:nvSpPr>
              <p:cNvPr id="275436" name="Line 1004"/>
              <p:cNvSpPr>
                <a:spLocks noChangeShapeType="1"/>
              </p:cNvSpPr>
              <p:nvPr/>
            </p:nvSpPr>
            <p:spPr bwMode="auto">
              <a:xfrm>
                <a:off x="3628" y="2674"/>
                <a:ext cx="82" cy="48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75437" name="Group 1005"/>
              <p:cNvGrpSpPr>
                <a:grpSpLocks/>
              </p:cNvGrpSpPr>
              <p:nvPr/>
            </p:nvGrpSpPr>
            <p:grpSpPr bwMode="auto">
              <a:xfrm>
                <a:off x="3626" y="1143"/>
                <a:ext cx="97" cy="1679"/>
                <a:chOff x="3626" y="1143"/>
                <a:chExt cx="97" cy="1679"/>
              </a:xfrm>
            </p:grpSpPr>
            <p:sp>
              <p:nvSpPr>
                <p:cNvPr id="275438" name="Line 1006"/>
                <p:cNvSpPr>
                  <a:spLocks noChangeShapeType="1"/>
                </p:cNvSpPr>
                <p:nvPr/>
              </p:nvSpPr>
              <p:spPr bwMode="auto">
                <a:xfrm flipH="1">
                  <a:off x="3635" y="1143"/>
                  <a:ext cx="84" cy="48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75439" name="Line 1007"/>
                <p:cNvSpPr>
                  <a:spLocks noChangeShapeType="1"/>
                </p:cNvSpPr>
                <p:nvPr/>
              </p:nvSpPr>
              <p:spPr bwMode="auto">
                <a:xfrm>
                  <a:off x="3633" y="1186"/>
                  <a:ext cx="86" cy="50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75440" name="Line 1008"/>
                <p:cNvSpPr>
                  <a:spLocks noChangeShapeType="1"/>
                </p:cNvSpPr>
                <p:nvPr/>
              </p:nvSpPr>
              <p:spPr bwMode="auto">
                <a:xfrm flipH="1">
                  <a:off x="3630" y="1234"/>
                  <a:ext cx="84" cy="48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75441" name="Line 1009"/>
                <p:cNvSpPr>
                  <a:spLocks noChangeShapeType="1"/>
                </p:cNvSpPr>
                <p:nvPr/>
              </p:nvSpPr>
              <p:spPr bwMode="auto">
                <a:xfrm>
                  <a:off x="3628" y="1277"/>
                  <a:ext cx="86" cy="50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75442" name="Line 1010"/>
                <p:cNvSpPr>
                  <a:spLocks noChangeShapeType="1"/>
                </p:cNvSpPr>
                <p:nvPr/>
              </p:nvSpPr>
              <p:spPr bwMode="auto">
                <a:xfrm flipH="1">
                  <a:off x="3635" y="1326"/>
                  <a:ext cx="84" cy="48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75443" name="Line 1011"/>
                <p:cNvSpPr>
                  <a:spLocks noChangeShapeType="1"/>
                </p:cNvSpPr>
                <p:nvPr/>
              </p:nvSpPr>
              <p:spPr bwMode="auto">
                <a:xfrm>
                  <a:off x="3633" y="1369"/>
                  <a:ext cx="86" cy="50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75444" name="Line 1012"/>
                <p:cNvSpPr>
                  <a:spLocks noChangeShapeType="1"/>
                </p:cNvSpPr>
                <p:nvPr/>
              </p:nvSpPr>
              <p:spPr bwMode="auto">
                <a:xfrm flipH="1">
                  <a:off x="3630" y="1417"/>
                  <a:ext cx="84" cy="48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75445" name="Line 1013"/>
                <p:cNvSpPr>
                  <a:spLocks noChangeShapeType="1"/>
                </p:cNvSpPr>
                <p:nvPr/>
              </p:nvSpPr>
              <p:spPr bwMode="auto">
                <a:xfrm>
                  <a:off x="3628" y="1462"/>
                  <a:ext cx="86" cy="50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75446" name="Line 1014"/>
                <p:cNvSpPr>
                  <a:spLocks noChangeShapeType="1"/>
                </p:cNvSpPr>
                <p:nvPr/>
              </p:nvSpPr>
              <p:spPr bwMode="auto">
                <a:xfrm flipH="1">
                  <a:off x="3635" y="1509"/>
                  <a:ext cx="77" cy="45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75447" name="Line 1015"/>
                <p:cNvSpPr>
                  <a:spLocks noChangeShapeType="1"/>
                </p:cNvSpPr>
                <p:nvPr/>
              </p:nvSpPr>
              <p:spPr bwMode="auto">
                <a:xfrm>
                  <a:off x="3633" y="1551"/>
                  <a:ext cx="86" cy="57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75448" name="Line 1016"/>
                <p:cNvSpPr>
                  <a:spLocks noChangeShapeType="1"/>
                </p:cNvSpPr>
                <p:nvPr/>
              </p:nvSpPr>
              <p:spPr bwMode="auto">
                <a:xfrm flipH="1">
                  <a:off x="3630" y="1599"/>
                  <a:ext cx="84" cy="48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75449" name="Line 1017"/>
                <p:cNvSpPr>
                  <a:spLocks noChangeShapeType="1"/>
                </p:cNvSpPr>
                <p:nvPr/>
              </p:nvSpPr>
              <p:spPr bwMode="auto">
                <a:xfrm>
                  <a:off x="3628" y="1642"/>
                  <a:ext cx="86" cy="50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75450" name="Line 1018"/>
                <p:cNvSpPr>
                  <a:spLocks noChangeShapeType="1"/>
                </p:cNvSpPr>
                <p:nvPr/>
              </p:nvSpPr>
              <p:spPr bwMode="auto">
                <a:xfrm flipH="1">
                  <a:off x="3631" y="1691"/>
                  <a:ext cx="88" cy="43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75451" name="Line 1019"/>
                <p:cNvSpPr>
                  <a:spLocks noChangeShapeType="1"/>
                </p:cNvSpPr>
                <p:nvPr/>
              </p:nvSpPr>
              <p:spPr bwMode="auto">
                <a:xfrm>
                  <a:off x="3633" y="1734"/>
                  <a:ext cx="86" cy="50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75452" name="Line 1020"/>
                <p:cNvSpPr>
                  <a:spLocks noChangeShapeType="1"/>
                </p:cNvSpPr>
                <p:nvPr/>
              </p:nvSpPr>
              <p:spPr bwMode="auto">
                <a:xfrm flipH="1">
                  <a:off x="3630" y="1782"/>
                  <a:ext cx="84" cy="48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75453" name="Line 1021"/>
                <p:cNvSpPr>
                  <a:spLocks noChangeShapeType="1"/>
                </p:cNvSpPr>
                <p:nvPr/>
              </p:nvSpPr>
              <p:spPr bwMode="auto">
                <a:xfrm>
                  <a:off x="3626" y="1829"/>
                  <a:ext cx="86" cy="50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75454" name="Line 1022"/>
                <p:cNvSpPr>
                  <a:spLocks noChangeShapeType="1"/>
                </p:cNvSpPr>
                <p:nvPr/>
              </p:nvSpPr>
              <p:spPr bwMode="auto">
                <a:xfrm flipH="1">
                  <a:off x="3631" y="1876"/>
                  <a:ext cx="84" cy="48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75455" name="Line 1023"/>
                <p:cNvSpPr>
                  <a:spLocks noChangeShapeType="1"/>
                </p:cNvSpPr>
                <p:nvPr/>
              </p:nvSpPr>
              <p:spPr bwMode="auto">
                <a:xfrm>
                  <a:off x="3633" y="1925"/>
                  <a:ext cx="86" cy="50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83648" name="Line 1024"/>
                <p:cNvSpPr>
                  <a:spLocks noChangeShapeType="1"/>
                </p:cNvSpPr>
                <p:nvPr/>
              </p:nvSpPr>
              <p:spPr bwMode="auto">
                <a:xfrm flipH="1">
                  <a:off x="3630" y="1973"/>
                  <a:ext cx="84" cy="48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83649" name="Line 1025"/>
                <p:cNvSpPr>
                  <a:spLocks noChangeShapeType="1"/>
                </p:cNvSpPr>
                <p:nvPr/>
              </p:nvSpPr>
              <p:spPr bwMode="auto">
                <a:xfrm>
                  <a:off x="3628" y="2016"/>
                  <a:ext cx="86" cy="50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83650" name="Line 1026"/>
                <p:cNvSpPr>
                  <a:spLocks noChangeShapeType="1"/>
                </p:cNvSpPr>
                <p:nvPr/>
              </p:nvSpPr>
              <p:spPr bwMode="auto">
                <a:xfrm flipH="1">
                  <a:off x="3635" y="2065"/>
                  <a:ext cx="84" cy="48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83651" name="Line 1027"/>
                <p:cNvSpPr>
                  <a:spLocks noChangeShapeType="1"/>
                </p:cNvSpPr>
                <p:nvPr/>
              </p:nvSpPr>
              <p:spPr bwMode="auto">
                <a:xfrm>
                  <a:off x="3633" y="2110"/>
                  <a:ext cx="86" cy="50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83652" name="Line 1028"/>
                <p:cNvSpPr>
                  <a:spLocks noChangeShapeType="1"/>
                </p:cNvSpPr>
                <p:nvPr/>
              </p:nvSpPr>
              <p:spPr bwMode="auto">
                <a:xfrm flipH="1">
                  <a:off x="3630" y="2163"/>
                  <a:ext cx="81" cy="41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83653" name="Line 1029"/>
                <p:cNvSpPr>
                  <a:spLocks noChangeShapeType="1"/>
                </p:cNvSpPr>
                <p:nvPr/>
              </p:nvSpPr>
              <p:spPr bwMode="auto">
                <a:xfrm>
                  <a:off x="3628" y="2199"/>
                  <a:ext cx="86" cy="50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83654" name="Line 1030"/>
                <p:cNvSpPr>
                  <a:spLocks noChangeShapeType="1"/>
                </p:cNvSpPr>
                <p:nvPr/>
              </p:nvSpPr>
              <p:spPr bwMode="auto">
                <a:xfrm flipH="1">
                  <a:off x="3635" y="2250"/>
                  <a:ext cx="84" cy="48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83655" name="Line 1031"/>
                <p:cNvSpPr>
                  <a:spLocks noChangeShapeType="1"/>
                </p:cNvSpPr>
                <p:nvPr/>
              </p:nvSpPr>
              <p:spPr bwMode="auto">
                <a:xfrm>
                  <a:off x="3631" y="2293"/>
                  <a:ext cx="86" cy="50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83656" name="Line 1032"/>
                <p:cNvSpPr>
                  <a:spLocks noChangeShapeType="1"/>
                </p:cNvSpPr>
                <p:nvPr/>
              </p:nvSpPr>
              <p:spPr bwMode="auto">
                <a:xfrm flipH="1">
                  <a:off x="3632" y="2341"/>
                  <a:ext cx="84" cy="48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83657" name="Line 1033"/>
                <p:cNvSpPr>
                  <a:spLocks noChangeShapeType="1"/>
                </p:cNvSpPr>
                <p:nvPr/>
              </p:nvSpPr>
              <p:spPr bwMode="auto">
                <a:xfrm>
                  <a:off x="3628" y="2384"/>
                  <a:ext cx="86" cy="50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83658" name="Line 1034"/>
                <p:cNvSpPr>
                  <a:spLocks noChangeShapeType="1"/>
                </p:cNvSpPr>
                <p:nvPr/>
              </p:nvSpPr>
              <p:spPr bwMode="auto">
                <a:xfrm flipH="1">
                  <a:off x="3635" y="2431"/>
                  <a:ext cx="84" cy="48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83659" name="Line 1035"/>
                <p:cNvSpPr>
                  <a:spLocks noChangeShapeType="1"/>
                </p:cNvSpPr>
                <p:nvPr/>
              </p:nvSpPr>
              <p:spPr bwMode="auto">
                <a:xfrm>
                  <a:off x="3633" y="2478"/>
                  <a:ext cx="86" cy="50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83660" name="Line 1036"/>
                <p:cNvSpPr>
                  <a:spLocks noChangeShapeType="1"/>
                </p:cNvSpPr>
                <p:nvPr/>
              </p:nvSpPr>
              <p:spPr bwMode="auto">
                <a:xfrm flipH="1">
                  <a:off x="3630" y="2526"/>
                  <a:ext cx="84" cy="48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83661" name="Line 1037"/>
                <p:cNvSpPr>
                  <a:spLocks noChangeShapeType="1"/>
                </p:cNvSpPr>
                <p:nvPr/>
              </p:nvSpPr>
              <p:spPr bwMode="auto">
                <a:xfrm>
                  <a:off x="3632" y="2573"/>
                  <a:ext cx="91" cy="57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83662" name="Line 1038"/>
                <p:cNvSpPr>
                  <a:spLocks noChangeShapeType="1"/>
                </p:cNvSpPr>
                <p:nvPr/>
              </p:nvSpPr>
              <p:spPr bwMode="auto">
                <a:xfrm flipH="1">
                  <a:off x="3627" y="2626"/>
                  <a:ext cx="92" cy="53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83663" name="Line 1039"/>
                <p:cNvSpPr>
                  <a:spLocks noChangeShapeType="1"/>
                </p:cNvSpPr>
                <p:nvPr/>
              </p:nvSpPr>
              <p:spPr bwMode="auto">
                <a:xfrm flipH="1">
                  <a:off x="3643" y="2717"/>
                  <a:ext cx="67" cy="39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83664" name="Line 1040"/>
                <p:cNvSpPr>
                  <a:spLocks noChangeShapeType="1"/>
                </p:cNvSpPr>
                <p:nvPr/>
              </p:nvSpPr>
              <p:spPr bwMode="auto">
                <a:xfrm>
                  <a:off x="3648" y="2755"/>
                  <a:ext cx="58" cy="34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83665" name="Freeform 1041"/>
                <p:cNvSpPr>
                  <a:spLocks/>
                </p:cNvSpPr>
                <p:nvPr/>
              </p:nvSpPr>
              <p:spPr bwMode="auto">
                <a:xfrm>
                  <a:off x="3663" y="2791"/>
                  <a:ext cx="40" cy="31"/>
                </a:xfrm>
                <a:custGeom>
                  <a:avLst/>
                  <a:gdLst>
                    <a:gd name="T0" fmla="*/ 40 w 40"/>
                    <a:gd name="T1" fmla="*/ 0 h 31"/>
                    <a:gd name="T2" fmla="*/ 0 w 40"/>
                    <a:gd name="T3" fmla="*/ 31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</a:cxnLst>
                  <a:rect l="0" t="0" r="r" b="b"/>
                  <a:pathLst>
                    <a:path w="40" h="31">
                      <a:moveTo>
                        <a:pt x="40" y="0"/>
                      </a:moveTo>
                      <a:lnTo>
                        <a:pt x="0" y="31"/>
                      </a:lnTo>
                    </a:path>
                  </a:pathLst>
                </a:custGeom>
                <a:noFill/>
                <a:ln w="19050" cap="flat" cmpd="sng">
                  <a:solidFill>
                    <a:schemeClr val="tx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83666" name="Line 1042"/>
              <p:cNvSpPr>
                <a:spLocks noChangeShapeType="1"/>
              </p:cNvSpPr>
              <p:nvPr/>
            </p:nvSpPr>
            <p:spPr bwMode="auto">
              <a:xfrm>
                <a:off x="3657" y="2817"/>
                <a:ext cx="38" cy="22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83667" name="Line 1043"/>
              <p:cNvSpPr>
                <a:spLocks noChangeShapeType="1"/>
              </p:cNvSpPr>
              <p:nvPr/>
            </p:nvSpPr>
            <p:spPr bwMode="auto">
              <a:xfrm flipH="1">
                <a:off x="3671" y="2837"/>
                <a:ext cx="29" cy="29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83668" name="Line 1044"/>
              <p:cNvSpPr>
                <a:spLocks noChangeShapeType="1"/>
              </p:cNvSpPr>
              <p:nvPr/>
            </p:nvSpPr>
            <p:spPr bwMode="auto">
              <a:xfrm flipH="1" flipV="1">
                <a:off x="3635" y="1099"/>
                <a:ext cx="75" cy="43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283669" name="Group 1045"/>
            <p:cNvGrpSpPr>
              <a:grpSpLocks/>
            </p:cNvGrpSpPr>
            <p:nvPr/>
          </p:nvGrpSpPr>
          <p:grpSpPr bwMode="auto">
            <a:xfrm>
              <a:off x="3887" y="1120"/>
              <a:ext cx="104" cy="1746"/>
              <a:chOff x="3868" y="1119"/>
              <a:chExt cx="93" cy="1746"/>
            </a:xfrm>
          </p:grpSpPr>
          <p:grpSp>
            <p:nvGrpSpPr>
              <p:cNvPr id="283670" name="Group 1046"/>
              <p:cNvGrpSpPr>
                <a:grpSpLocks/>
              </p:cNvGrpSpPr>
              <p:nvPr/>
            </p:nvGrpSpPr>
            <p:grpSpPr bwMode="auto">
              <a:xfrm>
                <a:off x="3868" y="1119"/>
                <a:ext cx="93" cy="1684"/>
                <a:chOff x="3868" y="1119"/>
                <a:chExt cx="93" cy="1684"/>
              </a:xfrm>
            </p:grpSpPr>
            <p:sp>
              <p:nvSpPr>
                <p:cNvPr id="283671" name="Line 1047"/>
                <p:cNvSpPr>
                  <a:spLocks noChangeShapeType="1"/>
                </p:cNvSpPr>
                <p:nvPr/>
              </p:nvSpPr>
              <p:spPr bwMode="auto">
                <a:xfrm>
                  <a:off x="3873" y="2650"/>
                  <a:ext cx="72" cy="42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83672" name="Line 1048"/>
                <p:cNvSpPr>
                  <a:spLocks noChangeShapeType="1"/>
                </p:cNvSpPr>
                <p:nvPr/>
              </p:nvSpPr>
              <p:spPr bwMode="auto">
                <a:xfrm flipH="1">
                  <a:off x="3875" y="1119"/>
                  <a:ext cx="84" cy="48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83673" name="Line 1049"/>
                <p:cNvSpPr>
                  <a:spLocks noChangeShapeType="1"/>
                </p:cNvSpPr>
                <p:nvPr/>
              </p:nvSpPr>
              <p:spPr bwMode="auto">
                <a:xfrm>
                  <a:off x="3873" y="1162"/>
                  <a:ext cx="86" cy="50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83674" name="Line 1050"/>
                <p:cNvSpPr>
                  <a:spLocks noChangeShapeType="1"/>
                </p:cNvSpPr>
                <p:nvPr/>
              </p:nvSpPr>
              <p:spPr bwMode="auto">
                <a:xfrm flipH="1">
                  <a:off x="3870" y="1210"/>
                  <a:ext cx="84" cy="48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83675" name="Line 1051"/>
                <p:cNvSpPr>
                  <a:spLocks noChangeShapeType="1"/>
                </p:cNvSpPr>
                <p:nvPr/>
              </p:nvSpPr>
              <p:spPr bwMode="auto">
                <a:xfrm>
                  <a:off x="3868" y="1253"/>
                  <a:ext cx="86" cy="50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83676" name="Line 1052"/>
                <p:cNvSpPr>
                  <a:spLocks noChangeShapeType="1"/>
                </p:cNvSpPr>
                <p:nvPr/>
              </p:nvSpPr>
              <p:spPr bwMode="auto">
                <a:xfrm flipH="1">
                  <a:off x="3875" y="1302"/>
                  <a:ext cx="84" cy="48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83677" name="Line 1053"/>
                <p:cNvSpPr>
                  <a:spLocks noChangeShapeType="1"/>
                </p:cNvSpPr>
                <p:nvPr/>
              </p:nvSpPr>
              <p:spPr bwMode="auto">
                <a:xfrm>
                  <a:off x="3873" y="1345"/>
                  <a:ext cx="86" cy="50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83678" name="Line 1054"/>
                <p:cNvSpPr>
                  <a:spLocks noChangeShapeType="1"/>
                </p:cNvSpPr>
                <p:nvPr/>
              </p:nvSpPr>
              <p:spPr bwMode="auto">
                <a:xfrm flipH="1">
                  <a:off x="3870" y="1393"/>
                  <a:ext cx="84" cy="48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83679" name="Line 1055"/>
                <p:cNvSpPr>
                  <a:spLocks noChangeShapeType="1"/>
                </p:cNvSpPr>
                <p:nvPr/>
              </p:nvSpPr>
              <p:spPr bwMode="auto">
                <a:xfrm>
                  <a:off x="3868" y="1436"/>
                  <a:ext cx="86" cy="50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83680" name="Line 1056"/>
                <p:cNvSpPr>
                  <a:spLocks noChangeShapeType="1"/>
                </p:cNvSpPr>
                <p:nvPr/>
              </p:nvSpPr>
              <p:spPr bwMode="auto">
                <a:xfrm flipH="1">
                  <a:off x="3875" y="1484"/>
                  <a:ext cx="84" cy="48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83681" name="Line 1057"/>
                <p:cNvSpPr>
                  <a:spLocks noChangeShapeType="1"/>
                </p:cNvSpPr>
                <p:nvPr/>
              </p:nvSpPr>
              <p:spPr bwMode="auto">
                <a:xfrm>
                  <a:off x="3873" y="1527"/>
                  <a:ext cx="86" cy="50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83682" name="Line 1058"/>
                <p:cNvSpPr>
                  <a:spLocks noChangeShapeType="1"/>
                </p:cNvSpPr>
                <p:nvPr/>
              </p:nvSpPr>
              <p:spPr bwMode="auto">
                <a:xfrm flipH="1">
                  <a:off x="3870" y="1575"/>
                  <a:ext cx="84" cy="48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83683" name="Line 1059"/>
                <p:cNvSpPr>
                  <a:spLocks noChangeShapeType="1"/>
                </p:cNvSpPr>
                <p:nvPr/>
              </p:nvSpPr>
              <p:spPr bwMode="auto">
                <a:xfrm>
                  <a:off x="3868" y="1618"/>
                  <a:ext cx="86" cy="50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83684" name="Line 1060"/>
                <p:cNvSpPr>
                  <a:spLocks noChangeShapeType="1"/>
                </p:cNvSpPr>
                <p:nvPr/>
              </p:nvSpPr>
              <p:spPr bwMode="auto">
                <a:xfrm flipH="1">
                  <a:off x="3875" y="1667"/>
                  <a:ext cx="84" cy="48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83685" name="Line 1061"/>
                <p:cNvSpPr>
                  <a:spLocks noChangeShapeType="1"/>
                </p:cNvSpPr>
                <p:nvPr/>
              </p:nvSpPr>
              <p:spPr bwMode="auto">
                <a:xfrm>
                  <a:off x="3873" y="1710"/>
                  <a:ext cx="86" cy="50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83686" name="Line 1062"/>
                <p:cNvSpPr>
                  <a:spLocks noChangeShapeType="1"/>
                </p:cNvSpPr>
                <p:nvPr/>
              </p:nvSpPr>
              <p:spPr bwMode="auto">
                <a:xfrm flipH="1">
                  <a:off x="3870" y="1758"/>
                  <a:ext cx="84" cy="48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83687" name="Line 1063"/>
                <p:cNvSpPr>
                  <a:spLocks noChangeShapeType="1"/>
                </p:cNvSpPr>
                <p:nvPr/>
              </p:nvSpPr>
              <p:spPr bwMode="auto">
                <a:xfrm>
                  <a:off x="3868" y="1801"/>
                  <a:ext cx="86" cy="50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83688" name="Line 1064"/>
                <p:cNvSpPr>
                  <a:spLocks noChangeShapeType="1"/>
                </p:cNvSpPr>
                <p:nvPr/>
              </p:nvSpPr>
              <p:spPr bwMode="auto">
                <a:xfrm flipH="1">
                  <a:off x="3875" y="1858"/>
                  <a:ext cx="84" cy="48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83689" name="Line 1065"/>
                <p:cNvSpPr>
                  <a:spLocks noChangeShapeType="1"/>
                </p:cNvSpPr>
                <p:nvPr/>
              </p:nvSpPr>
              <p:spPr bwMode="auto">
                <a:xfrm>
                  <a:off x="3873" y="1901"/>
                  <a:ext cx="86" cy="50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83690" name="Line 1066"/>
                <p:cNvSpPr>
                  <a:spLocks noChangeShapeType="1"/>
                </p:cNvSpPr>
                <p:nvPr/>
              </p:nvSpPr>
              <p:spPr bwMode="auto">
                <a:xfrm flipH="1">
                  <a:off x="3870" y="1949"/>
                  <a:ext cx="84" cy="48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83691" name="Line 1067"/>
                <p:cNvSpPr>
                  <a:spLocks noChangeShapeType="1"/>
                </p:cNvSpPr>
                <p:nvPr/>
              </p:nvSpPr>
              <p:spPr bwMode="auto">
                <a:xfrm>
                  <a:off x="3868" y="1992"/>
                  <a:ext cx="86" cy="50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83692" name="Line 1068"/>
                <p:cNvSpPr>
                  <a:spLocks noChangeShapeType="1"/>
                </p:cNvSpPr>
                <p:nvPr/>
              </p:nvSpPr>
              <p:spPr bwMode="auto">
                <a:xfrm flipH="1">
                  <a:off x="3875" y="2041"/>
                  <a:ext cx="84" cy="48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83693" name="Line 1069"/>
                <p:cNvSpPr>
                  <a:spLocks noChangeShapeType="1"/>
                </p:cNvSpPr>
                <p:nvPr/>
              </p:nvSpPr>
              <p:spPr bwMode="auto">
                <a:xfrm>
                  <a:off x="3873" y="2084"/>
                  <a:ext cx="86" cy="50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83694" name="Line 1070"/>
                <p:cNvSpPr>
                  <a:spLocks noChangeShapeType="1"/>
                </p:cNvSpPr>
                <p:nvPr/>
              </p:nvSpPr>
              <p:spPr bwMode="auto">
                <a:xfrm flipH="1">
                  <a:off x="3870" y="2132"/>
                  <a:ext cx="84" cy="48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83695" name="Line 1071"/>
                <p:cNvSpPr>
                  <a:spLocks noChangeShapeType="1"/>
                </p:cNvSpPr>
                <p:nvPr/>
              </p:nvSpPr>
              <p:spPr bwMode="auto">
                <a:xfrm>
                  <a:off x="3868" y="2175"/>
                  <a:ext cx="86" cy="50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83696" name="Line 1072"/>
                <p:cNvSpPr>
                  <a:spLocks noChangeShapeType="1"/>
                </p:cNvSpPr>
                <p:nvPr/>
              </p:nvSpPr>
              <p:spPr bwMode="auto">
                <a:xfrm flipH="1">
                  <a:off x="3875" y="2228"/>
                  <a:ext cx="84" cy="48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83697" name="Line 1073"/>
                <p:cNvSpPr>
                  <a:spLocks noChangeShapeType="1"/>
                </p:cNvSpPr>
                <p:nvPr/>
              </p:nvSpPr>
              <p:spPr bwMode="auto">
                <a:xfrm>
                  <a:off x="3873" y="2271"/>
                  <a:ext cx="86" cy="50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83698" name="Line 1074"/>
                <p:cNvSpPr>
                  <a:spLocks noChangeShapeType="1"/>
                </p:cNvSpPr>
                <p:nvPr/>
              </p:nvSpPr>
              <p:spPr bwMode="auto">
                <a:xfrm flipH="1">
                  <a:off x="3870" y="2319"/>
                  <a:ext cx="84" cy="48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83699" name="Line 1075"/>
                <p:cNvSpPr>
                  <a:spLocks noChangeShapeType="1"/>
                </p:cNvSpPr>
                <p:nvPr/>
              </p:nvSpPr>
              <p:spPr bwMode="auto">
                <a:xfrm>
                  <a:off x="3868" y="2362"/>
                  <a:ext cx="86" cy="50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83700" name="Line 1076"/>
                <p:cNvSpPr>
                  <a:spLocks noChangeShapeType="1"/>
                </p:cNvSpPr>
                <p:nvPr/>
              </p:nvSpPr>
              <p:spPr bwMode="auto">
                <a:xfrm flipH="1">
                  <a:off x="3875" y="2411"/>
                  <a:ext cx="84" cy="48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83701" name="Line 1077"/>
                <p:cNvSpPr>
                  <a:spLocks noChangeShapeType="1"/>
                </p:cNvSpPr>
                <p:nvPr/>
              </p:nvSpPr>
              <p:spPr bwMode="auto">
                <a:xfrm>
                  <a:off x="3873" y="2454"/>
                  <a:ext cx="86" cy="50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83702" name="Line 1078"/>
                <p:cNvSpPr>
                  <a:spLocks noChangeShapeType="1"/>
                </p:cNvSpPr>
                <p:nvPr/>
              </p:nvSpPr>
              <p:spPr bwMode="auto">
                <a:xfrm flipH="1">
                  <a:off x="3870" y="2502"/>
                  <a:ext cx="84" cy="48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83703" name="Line 1079"/>
                <p:cNvSpPr>
                  <a:spLocks noChangeShapeType="1"/>
                </p:cNvSpPr>
                <p:nvPr/>
              </p:nvSpPr>
              <p:spPr bwMode="auto">
                <a:xfrm>
                  <a:off x="3868" y="2545"/>
                  <a:ext cx="86" cy="50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83704" name="Line 1080"/>
                <p:cNvSpPr>
                  <a:spLocks noChangeShapeType="1"/>
                </p:cNvSpPr>
                <p:nvPr/>
              </p:nvSpPr>
              <p:spPr bwMode="auto">
                <a:xfrm flipH="1">
                  <a:off x="3869" y="2598"/>
                  <a:ext cx="92" cy="53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83705" name="Line 1081"/>
                <p:cNvSpPr>
                  <a:spLocks noChangeShapeType="1"/>
                </p:cNvSpPr>
                <p:nvPr/>
              </p:nvSpPr>
              <p:spPr bwMode="auto">
                <a:xfrm flipH="1">
                  <a:off x="3873" y="2693"/>
                  <a:ext cx="67" cy="39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83706" name="Line 1082"/>
                <p:cNvSpPr>
                  <a:spLocks noChangeShapeType="1"/>
                </p:cNvSpPr>
                <p:nvPr/>
              </p:nvSpPr>
              <p:spPr bwMode="auto">
                <a:xfrm>
                  <a:off x="3878" y="2731"/>
                  <a:ext cx="58" cy="34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83707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3902" y="2770"/>
                  <a:ext cx="33" cy="33"/>
                </a:xfrm>
                <a:prstGeom prst="line">
                  <a:avLst/>
                </a:prstGeom>
                <a:noFill/>
                <a:ln w="19050">
                  <a:solidFill>
                    <a:schemeClr val="tx2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83708" name="Line 1084"/>
              <p:cNvSpPr>
                <a:spLocks noChangeShapeType="1"/>
              </p:cNvSpPr>
              <p:nvPr/>
            </p:nvSpPr>
            <p:spPr bwMode="auto">
              <a:xfrm>
                <a:off x="3907" y="2798"/>
                <a:ext cx="39" cy="23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83709" name="Line 1085"/>
              <p:cNvSpPr>
                <a:spLocks noChangeShapeType="1"/>
              </p:cNvSpPr>
              <p:nvPr/>
            </p:nvSpPr>
            <p:spPr bwMode="auto">
              <a:xfrm flipH="1">
                <a:off x="3907" y="2822"/>
                <a:ext cx="39" cy="23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83710" name="Line 1086"/>
              <p:cNvSpPr>
                <a:spLocks noChangeShapeType="1"/>
              </p:cNvSpPr>
              <p:nvPr/>
            </p:nvSpPr>
            <p:spPr bwMode="auto">
              <a:xfrm>
                <a:off x="3912" y="2846"/>
                <a:ext cx="19" cy="19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283711" name="Line 1087"/>
            <p:cNvSpPr>
              <a:spLocks noChangeShapeType="1"/>
            </p:cNvSpPr>
            <p:nvPr/>
          </p:nvSpPr>
          <p:spPr bwMode="auto">
            <a:xfrm flipH="1" flipV="1">
              <a:off x="3883" y="1086"/>
              <a:ext cx="102" cy="33"/>
            </a:xfrm>
            <a:prstGeom prst="line">
              <a:avLst/>
            </a:prstGeom>
            <a:noFill/>
            <a:ln w="1905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712" name="Line 1088"/>
            <p:cNvSpPr>
              <a:spLocks noChangeShapeType="1"/>
            </p:cNvSpPr>
            <p:nvPr/>
          </p:nvSpPr>
          <p:spPr bwMode="auto">
            <a:xfrm>
              <a:off x="3717" y="1235"/>
              <a:ext cx="193" cy="19"/>
            </a:xfrm>
            <a:prstGeom prst="line">
              <a:avLst/>
            </a:prstGeom>
            <a:noFill/>
            <a:ln w="1270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713" name="Line 1089"/>
            <p:cNvSpPr>
              <a:spLocks noChangeShapeType="1"/>
            </p:cNvSpPr>
            <p:nvPr/>
          </p:nvSpPr>
          <p:spPr bwMode="auto">
            <a:xfrm>
              <a:off x="3712" y="1331"/>
              <a:ext cx="193" cy="19"/>
            </a:xfrm>
            <a:prstGeom prst="line">
              <a:avLst/>
            </a:prstGeom>
            <a:noFill/>
            <a:ln w="1270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714" name="Line 1090"/>
            <p:cNvSpPr>
              <a:spLocks noChangeShapeType="1"/>
            </p:cNvSpPr>
            <p:nvPr/>
          </p:nvSpPr>
          <p:spPr bwMode="auto">
            <a:xfrm>
              <a:off x="3708" y="1422"/>
              <a:ext cx="193" cy="19"/>
            </a:xfrm>
            <a:prstGeom prst="line">
              <a:avLst/>
            </a:prstGeom>
            <a:noFill/>
            <a:ln w="1270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715" name="Line 1091"/>
            <p:cNvSpPr>
              <a:spLocks noChangeShapeType="1"/>
            </p:cNvSpPr>
            <p:nvPr/>
          </p:nvSpPr>
          <p:spPr bwMode="auto">
            <a:xfrm flipV="1">
              <a:off x="3636" y="1081"/>
              <a:ext cx="88" cy="19"/>
            </a:xfrm>
            <a:prstGeom prst="line">
              <a:avLst/>
            </a:prstGeom>
            <a:noFill/>
            <a:ln w="1905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grpSp>
          <p:nvGrpSpPr>
            <p:cNvPr id="283716" name="Group 1092"/>
            <p:cNvGrpSpPr>
              <a:grpSpLocks/>
            </p:cNvGrpSpPr>
            <p:nvPr/>
          </p:nvGrpSpPr>
          <p:grpSpPr bwMode="auto">
            <a:xfrm>
              <a:off x="3620" y="1078"/>
              <a:ext cx="370" cy="1767"/>
              <a:chOff x="3628" y="1077"/>
              <a:chExt cx="332" cy="1767"/>
            </a:xfrm>
          </p:grpSpPr>
          <p:sp>
            <p:nvSpPr>
              <p:cNvPr id="283717" name="Line 1093"/>
              <p:cNvSpPr>
                <a:spLocks noChangeShapeType="1"/>
              </p:cNvSpPr>
              <p:nvPr/>
            </p:nvSpPr>
            <p:spPr bwMode="auto">
              <a:xfrm>
                <a:off x="3715" y="1147"/>
                <a:ext cx="163" cy="19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83718" name="Line 1094"/>
              <p:cNvSpPr>
                <a:spLocks noChangeShapeType="1"/>
              </p:cNvSpPr>
              <p:nvPr/>
            </p:nvSpPr>
            <p:spPr bwMode="auto">
              <a:xfrm>
                <a:off x="3647" y="1187"/>
                <a:ext cx="313" cy="28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83719" name="Line 1095"/>
              <p:cNvSpPr>
                <a:spLocks noChangeShapeType="1"/>
              </p:cNvSpPr>
              <p:nvPr/>
            </p:nvSpPr>
            <p:spPr bwMode="auto">
              <a:xfrm>
                <a:off x="3638" y="1099"/>
                <a:ext cx="322" cy="24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83720" name="Line 1096"/>
              <p:cNvSpPr>
                <a:spLocks noChangeShapeType="1"/>
              </p:cNvSpPr>
              <p:nvPr/>
            </p:nvSpPr>
            <p:spPr bwMode="auto">
              <a:xfrm>
                <a:off x="3638" y="1279"/>
                <a:ext cx="313" cy="28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83721" name="Line 1097"/>
              <p:cNvSpPr>
                <a:spLocks noChangeShapeType="1"/>
              </p:cNvSpPr>
              <p:nvPr/>
            </p:nvSpPr>
            <p:spPr bwMode="auto">
              <a:xfrm>
                <a:off x="3637" y="1369"/>
                <a:ext cx="313" cy="28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83722" name="Line 1098"/>
              <p:cNvSpPr>
                <a:spLocks noChangeShapeType="1"/>
              </p:cNvSpPr>
              <p:nvPr/>
            </p:nvSpPr>
            <p:spPr bwMode="auto">
              <a:xfrm>
                <a:off x="3628" y="1460"/>
                <a:ext cx="313" cy="28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83723" name="Line 1099"/>
              <p:cNvSpPr>
                <a:spLocks noChangeShapeType="1"/>
              </p:cNvSpPr>
              <p:nvPr/>
            </p:nvSpPr>
            <p:spPr bwMode="auto">
              <a:xfrm>
                <a:off x="3637" y="1551"/>
                <a:ext cx="313" cy="28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83724" name="Line 1100"/>
              <p:cNvSpPr>
                <a:spLocks noChangeShapeType="1"/>
              </p:cNvSpPr>
              <p:nvPr/>
            </p:nvSpPr>
            <p:spPr bwMode="auto">
              <a:xfrm>
                <a:off x="3638" y="1642"/>
                <a:ext cx="313" cy="28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83725" name="Line 1101"/>
              <p:cNvSpPr>
                <a:spLocks noChangeShapeType="1"/>
              </p:cNvSpPr>
              <p:nvPr/>
            </p:nvSpPr>
            <p:spPr bwMode="auto">
              <a:xfrm>
                <a:off x="3639" y="1733"/>
                <a:ext cx="313" cy="28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83726" name="Line 1102"/>
              <p:cNvSpPr>
                <a:spLocks noChangeShapeType="1"/>
              </p:cNvSpPr>
              <p:nvPr/>
            </p:nvSpPr>
            <p:spPr bwMode="auto">
              <a:xfrm>
                <a:off x="3640" y="1829"/>
                <a:ext cx="313" cy="28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83727" name="Line 1103"/>
              <p:cNvSpPr>
                <a:spLocks noChangeShapeType="1"/>
              </p:cNvSpPr>
              <p:nvPr/>
            </p:nvSpPr>
            <p:spPr bwMode="auto">
              <a:xfrm>
                <a:off x="3631" y="1920"/>
                <a:ext cx="313" cy="28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83728" name="Line 1104"/>
              <p:cNvSpPr>
                <a:spLocks noChangeShapeType="1"/>
              </p:cNvSpPr>
              <p:nvPr/>
            </p:nvSpPr>
            <p:spPr bwMode="auto">
              <a:xfrm>
                <a:off x="3637" y="2016"/>
                <a:ext cx="313" cy="28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83729" name="Line 1105"/>
              <p:cNvSpPr>
                <a:spLocks noChangeShapeType="1"/>
              </p:cNvSpPr>
              <p:nvPr/>
            </p:nvSpPr>
            <p:spPr bwMode="auto">
              <a:xfrm>
                <a:off x="3638" y="2107"/>
                <a:ext cx="313" cy="28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83730" name="Line 1106"/>
              <p:cNvSpPr>
                <a:spLocks noChangeShapeType="1"/>
              </p:cNvSpPr>
              <p:nvPr/>
            </p:nvSpPr>
            <p:spPr bwMode="auto">
              <a:xfrm>
                <a:off x="3639" y="2198"/>
                <a:ext cx="313" cy="28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83731" name="Line 1107"/>
              <p:cNvSpPr>
                <a:spLocks noChangeShapeType="1"/>
              </p:cNvSpPr>
              <p:nvPr/>
            </p:nvSpPr>
            <p:spPr bwMode="auto">
              <a:xfrm>
                <a:off x="3640" y="2294"/>
                <a:ext cx="313" cy="28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83732" name="Line 1108"/>
              <p:cNvSpPr>
                <a:spLocks noChangeShapeType="1"/>
              </p:cNvSpPr>
              <p:nvPr/>
            </p:nvSpPr>
            <p:spPr bwMode="auto">
              <a:xfrm>
                <a:off x="3636" y="2385"/>
                <a:ext cx="313" cy="28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83733" name="Line 1109"/>
              <p:cNvSpPr>
                <a:spLocks noChangeShapeType="1"/>
              </p:cNvSpPr>
              <p:nvPr/>
            </p:nvSpPr>
            <p:spPr bwMode="auto">
              <a:xfrm>
                <a:off x="3637" y="2473"/>
                <a:ext cx="313" cy="31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83734" name="Line 1110"/>
              <p:cNvSpPr>
                <a:spLocks noChangeShapeType="1"/>
              </p:cNvSpPr>
              <p:nvPr/>
            </p:nvSpPr>
            <p:spPr bwMode="auto">
              <a:xfrm>
                <a:off x="3638" y="2567"/>
                <a:ext cx="314" cy="38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83735" name="Line 1111"/>
              <p:cNvSpPr>
                <a:spLocks noChangeShapeType="1"/>
              </p:cNvSpPr>
              <p:nvPr/>
            </p:nvSpPr>
            <p:spPr bwMode="auto">
              <a:xfrm>
                <a:off x="3636" y="2673"/>
                <a:ext cx="311" cy="18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83736" name="Line 1112"/>
              <p:cNvSpPr>
                <a:spLocks noChangeShapeType="1"/>
              </p:cNvSpPr>
              <p:nvPr/>
            </p:nvSpPr>
            <p:spPr bwMode="auto">
              <a:xfrm>
                <a:off x="3648" y="2750"/>
                <a:ext cx="288" cy="20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83737" name="Line 1113"/>
              <p:cNvSpPr>
                <a:spLocks noChangeShapeType="1"/>
              </p:cNvSpPr>
              <p:nvPr/>
            </p:nvSpPr>
            <p:spPr bwMode="auto">
              <a:xfrm>
                <a:off x="3667" y="2822"/>
                <a:ext cx="274" cy="0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83738" name="Line 1114"/>
              <p:cNvSpPr>
                <a:spLocks noChangeShapeType="1"/>
              </p:cNvSpPr>
              <p:nvPr/>
            </p:nvSpPr>
            <p:spPr bwMode="auto">
              <a:xfrm>
                <a:off x="3701" y="2789"/>
                <a:ext cx="211" cy="9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83739" name="Line 1115"/>
              <p:cNvSpPr>
                <a:spLocks noChangeShapeType="1"/>
              </p:cNvSpPr>
              <p:nvPr/>
            </p:nvSpPr>
            <p:spPr bwMode="auto">
              <a:xfrm>
                <a:off x="3696" y="2844"/>
                <a:ext cx="214" cy="0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83740" name="Line 1116"/>
              <p:cNvSpPr>
                <a:spLocks noChangeShapeType="1"/>
              </p:cNvSpPr>
              <p:nvPr/>
            </p:nvSpPr>
            <p:spPr bwMode="auto">
              <a:xfrm>
                <a:off x="3710" y="2717"/>
                <a:ext cx="173" cy="9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83741" name="Line 1117"/>
              <p:cNvSpPr>
                <a:spLocks noChangeShapeType="1"/>
              </p:cNvSpPr>
              <p:nvPr/>
            </p:nvSpPr>
            <p:spPr bwMode="auto">
              <a:xfrm>
                <a:off x="3715" y="2628"/>
                <a:ext cx="156" cy="15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83742" name="Line 1118"/>
              <p:cNvSpPr>
                <a:spLocks noChangeShapeType="1"/>
              </p:cNvSpPr>
              <p:nvPr/>
            </p:nvSpPr>
            <p:spPr bwMode="auto">
              <a:xfrm>
                <a:off x="3717" y="2527"/>
                <a:ext cx="152" cy="17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83743" name="Line 1119"/>
              <p:cNvSpPr>
                <a:spLocks noChangeShapeType="1"/>
              </p:cNvSpPr>
              <p:nvPr/>
            </p:nvSpPr>
            <p:spPr bwMode="auto">
              <a:xfrm>
                <a:off x="3708" y="1512"/>
                <a:ext cx="173" cy="19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83744" name="Line 1120"/>
              <p:cNvSpPr>
                <a:spLocks noChangeShapeType="1"/>
              </p:cNvSpPr>
              <p:nvPr/>
            </p:nvSpPr>
            <p:spPr bwMode="auto">
              <a:xfrm>
                <a:off x="3704" y="1603"/>
                <a:ext cx="173" cy="19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83745" name="Line 1121"/>
              <p:cNvSpPr>
                <a:spLocks noChangeShapeType="1"/>
              </p:cNvSpPr>
              <p:nvPr/>
            </p:nvSpPr>
            <p:spPr bwMode="auto">
              <a:xfrm>
                <a:off x="3715" y="1694"/>
                <a:ext cx="173" cy="19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83746" name="Line 1122"/>
              <p:cNvSpPr>
                <a:spLocks noChangeShapeType="1"/>
              </p:cNvSpPr>
              <p:nvPr/>
            </p:nvSpPr>
            <p:spPr bwMode="auto">
              <a:xfrm>
                <a:off x="3711" y="1785"/>
                <a:ext cx="173" cy="19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83747" name="Line 1123"/>
              <p:cNvSpPr>
                <a:spLocks noChangeShapeType="1"/>
              </p:cNvSpPr>
              <p:nvPr/>
            </p:nvSpPr>
            <p:spPr bwMode="auto">
              <a:xfrm>
                <a:off x="3707" y="1881"/>
                <a:ext cx="173" cy="19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83748" name="Line 1124"/>
              <p:cNvSpPr>
                <a:spLocks noChangeShapeType="1"/>
              </p:cNvSpPr>
              <p:nvPr/>
            </p:nvSpPr>
            <p:spPr bwMode="auto">
              <a:xfrm>
                <a:off x="3703" y="1972"/>
                <a:ext cx="173" cy="19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83749" name="Line 1125"/>
              <p:cNvSpPr>
                <a:spLocks noChangeShapeType="1"/>
              </p:cNvSpPr>
              <p:nvPr/>
            </p:nvSpPr>
            <p:spPr bwMode="auto">
              <a:xfrm>
                <a:off x="3708" y="2066"/>
                <a:ext cx="173" cy="19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83750" name="Line 1126"/>
              <p:cNvSpPr>
                <a:spLocks noChangeShapeType="1"/>
              </p:cNvSpPr>
              <p:nvPr/>
            </p:nvSpPr>
            <p:spPr bwMode="auto">
              <a:xfrm>
                <a:off x="3714" y="2160"/>
                <a:ext cx="169" cy="18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83751" name="Line 1127"/>
              <p:cNvSpPr>
                <a:spLocks noChangeShapeType="1"/>
              </p:cNvSpPr>
              <p:nvPr/>
            </p:nvSpPr>
            <p:spPr bwMode="auto">
              <a:xfrm>
                <a:off x="3706" y="2250"/>
                <a:ext cx="173" cy="19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83752" name="Line 1128"/>
              <p:cNvSpPr>
                <a:spLocks noChangeShapeType="1"/>
              </p:cNvSpPr>
              <p:nvPr/>
            </p:nvSpPr>
            <p:spPr bwMode="auto">
              <a:xfrm>
                <a:off x="3707" y="2346"/>
                <a:ext cx="173" cy="19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83753" name="Line 1129"/>
              <p:cNvSpPr>
                <a:spLocks noChangeShapeType="1"/>
              </p:cNvSpPr>
              <p:nvPr/>
            </p:nvSpPr>
            <p:spPr bwMode="auto">
              <a:xfrm>
                <a:off x="3713" y="2437"/>
                <a:ext cx="173" cy="19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83754" name="Line 1130"/>
              <p:cNvSpPr>
                <a:spLocks noChangeShapeType="1"/>
              </p:cNvSpPr>
              <p:nvPr/>
            </p:nvSpPr>
            <p:spPr bwMode="auto">
              <a:xfrm>
                <a:off x="3723" y="1077"/>
                <a:ext cx="151" cy="13"/>
              </a:xfrm>
              <a:prstGeom prst="line">
                <a:avLst/>
              </a:prstGeom>
              <a:noFill/>
              <a:ln w="19050">
                <a:solidFill>
                  <a:schemeClr val="tx2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283755" name="Line 1131"/>
            <p:cNvSpPr>
              <a:spLocks noChangeShapeType="1"/>
            </p:cNvSpPr>
            <p:nvPr/>
          </p:nvSpPr>
          <p:spPr bwMode="auto">
            <a:xfrm>
              <a:off x="4070" y="2665"/>
              <a:ext cx="47" cy="42"/>
            </a:xfrm>
            <a:prstGeom prst="line">
              <a:avLst/>
            </a:prstGeom>
            <a:noFill/>
            <a:ln w="1905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756" name="Freeform 1132"/>
            <p:cNvSpPr>
              <a:spLocks/>
            </p:cNvSpPr>
            <p:nvPr/>
          </p:nvSpPr>
          <p:spPr bwMode="auto">
            <a:xfrm>
              <a:off x="4071" y="1155"/>
              <a:ext cx="25" cy="27"/>
            </a:xfrm>
            <a:custGeom>
              <a:avLst/>
              <a:gdLst>
                <a:gd name="T0" fmla="*/ 25 w 25"/>
                <a:gd name="T1" fmla="*/ 0 h 27"/>
                <a:gd name="T2" fmla="*/ 0 w 25"/>
                <a:gd name="T3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5" h="27">
                  <a:moveTo>
                    <a:pt x="25" y="0"/>
                  </a:moveTo>
                  <a:lnTo>
                    <a:pt x="0" y="27"/>
                  </a:lnTo>
                </a:path>
              </a:pathLst>
            </a:custGeom>
            <a:noFill/>
            <a:ln w="19050" cap="flat" cmpd="sng">
              <a:solidFill>
                <a:schemeClr val="tx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757" name="Line 1133"/>
            <p:cNvSpPr>
              <a:spLocks noChangeShapeType="1"/>
            </p:cNvSpPr>
            <p:nvPr/>
          </p:nvSpPr>
          <p:spPr bwMode="auto">
            <a:xfrm>
              <a:off x="4070" y="1177"/>
              <a:ext cx="56" cy="50"/>
            </a:xfrm>
            <a:prstGeom prst="line">
              <a:avLst/>
            </a:prstGeom>
            <a:noFill/>
            <a:ln w="1905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758" name="Line 1134"/>
            <p:cNvSpPr>
              <a:spLocks noChangeShapeType="1"/>
            </p:cNvSpPr>
            <p:nvPr/>
          </p:nvSpPr>
          <p:spPr bwMode="auto">
            <a:xfrm flipH="1">
              <a:off x="4068" y="1225"/>
              <a:ext cx="55" cy="48"/>
            </a:xfrm>
            <a:prstGeom prst="line">
              <a:avLst/>
            </a:prstGeom>
            <a:noFill/>
            <a:ln w="1905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759" name="Line 1135"/>
            <p:cNvSpPr>
              <a:spLocks noChangeShapeType="1"/>
            </p:cNvSpPr>
            <p:nvPr/>
          </p:nvSpPr>
          <p:spPr bwMode="auto">
            <a:xfrm>
              <a:off x="4067" y="1268"/>
              <a:ext cx="56" cy="50"/>
            </a:xfrm>
            <a:prstGeom prst="line">
              <a:avLst/>
            </a:prstGeom>
            <a:noFill/>
            <a:ln w="1905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760" name="Line 1136"/>
            <p:cNvSpPr>
              <a:spLocks noChangeShapeType="1"/>
            </p:cNvSpPr>
            <p:nvPr/>
          </p:nvSpPr>
          <p:spPr bwMode="auto">
            <a:xfrm flipH="1">
              <a:off x="4071" y="1317"/>
              <a:ext cx="55" cy="48"/>
            </a:xfrm>
            <a:prstGeom prst="line">
              <a:avLst/>
            </a:prstGeom>
            <a:noFill/>
            <a:ln w="1905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761" name="Line 1137"/>
            <p:cNvSpPr>
              <a:spLocks noChangeShapeType="1"/>
            </p:cNvSpPr>
            <p:nvPr/>
          </p:nvSpPr>
          <p:spPr bwMode="auto">
            <a:xfrm>
              <a:off x="4070" y="1360"/>
              <a:ext cx="56" cy="50"/>
            </a:xfrm>
            <a:prstGeom prst="line">
              <a:avLst/>
            </a:prstGeom>
            <a:noFill/>
            <a:ln w="1905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762" name="Line 1138"/>
            <p:cNvSpPr>
              <a:spLocks noChangeShapeType="1"/>
            </p:cNvSpPr>
            <p:nvPr/>
          </p:nvSpPr>
          <p:spPr bwMode="auto">
            <a:xfrm flipH="1">
              <a:off x="4068" y="1408"/>
              <a:ext cx="55" cy="48"/>
            </a:xfrm>
            <a:prstGeom prst="line">
              <a:avLst/>
            </a:prstGeom>
            <a:noFill/>
            <a:ln w="1905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763" name="Line 1139"/>
            <p:cNvSpPr>
              <a:spLocks noChangeShapeType="1"/>
            </p:cNvSpPr>
            <p:nvPr/>
          </p:nvSpPr>
          <p:spPr bwMode="auto">
            <a:xfrm>
              <a:off x="4067" y="1451"/>
              <a:ext cx="56" cy="50"/>
            </a:xfrm>
            <a:prstGeom prst="line">
              <a:avLst/>
            </a:prstGeom>
            <a:noFill/>
            <a:ln w="1905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764" name="Line 1140"/>
            <p:cNvSpPr>
              <a:spLocks noChangeShapeType="1"/>
            </p:cNvSpPr>
            <p:nvPr/>
          </p:nvSpPr>
          <p:spPr bwMode="auto">
            <a:xfrm flipH="1">
              <a:off x="4071" y="1499"/>
              <a:ext cx="55" cy="48"/>
            </a:xfrm>
            <a:prstGeom prst="line">
              <a:avLst/>
            </a:prstGeom>
            <a:noFill/>
            <a:ln w="1905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765" name="Line 1141"/>
            <p:cNvSpPr>
              <a:spLocks noChangeShapeType="1"/>
            </p:cNvSpPr>
            <p:nvPr/>
          </p:nvSpPr>
          <p:spPr bwMode="auto">
            <a:xfrm>
              <a:off x="4070" y="1542"/>
              <a:ext cx="56" cy="50"/>
            </a:xfrm>
            <a:prstGeom prst="line">
              <a:avLst/>
            </a:prstGeom>
            <a:noFill/>
            <a:ln w="1905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766" name="Line 1142"/>
            <p:cNvSpPr>
              <a:spLocks noChangeShapeType="1"/>
            </p:cNvSpPr>
            <p:nvPr/>
          </p:nvSpPr>
          <p:spPr bwMode="auto">
            <a:xfrm flipH="1">
              <a:off x="4068" y="1590"/>
              <a:ext cx="55" cy="48"/>
            </a:xfrm>
            <a:prstGeom prst="line">
              <a:avLst/>
            </a:prstGeom>
            <a:noFill/>
            <a:ln w="1905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767" name="Line 1143"/>
            <p:cNvSpPr>
              <a:spLocks noChangeShapeType="1"/>
            </p:cNvSpPr>
            <p:nvPr/>
          </p:nvSpPr>
          <p:spPr bwMode="auto">
            <a:xfrm>
              <a:off x="4067" y="1633"/>
              <a:ext cx="56" cy="50"/>
            </a:xfrm>
            <a:prstGeom prst="line">
              <a:avLst/>
            </a:prstGeom>
            <a:noFill/>
            <a:ln w="1905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768" name="Line 1144"/>
            <p:cNvSpPr>
              <a:spLocks noChangeShapeType="1"/>
            </p:cNvSpPr>
            <p:nvPr/>
          </p:nvSpPr>
          <p:spPr bwMode="auto">
            <a:xfrm flipH="1">
              <a:off x="4071" y="1682"/>
              <a:ext cx="55" cy="48"/>
            </a:xfrm>
            <a:prstGeom prst="line">
              <a:avLst/>
            </a:prstGeom>
            <a:noFill/>
            <a:ln w="1905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769" name="Line 1145"/>
            <p:cNvSpPr>
              <a:spLocks noChangeShapeType="1"/>
            </p:cNvSpPr>
            <p:nvPr/>
          </p:nvSpPr>
          <p:spPr bwMode="auto">
            <a:xfrm>
              <a:off x="4070" y="1725"/>
              <a:ext cx="56" cy="50"/>
            </a:xfrm>
            <a:prstGeom prst="line">
              <a:avLst/>
            </a:prstGeom>
            <a:noFill/>
            <a:ln w="1905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770" name="Line 1146"/>
            <p:cNvSpPr>
              <a:spLocks noChangeShapeType="1"/>
            </p:cNvSpPr>
            <p:nvPr/>
          </p:nvSpPr>
          <p:spPr bwMode="auto">
            <a:xfrm flipH="1">
              <a:off x="4068" y="1773"/>
              <a:ext cx="55" cy="48"/>
            </a:xfrm>
            <a:prstGeom prst="line">
              <a:avLst/>
            </a:prstGeom>
            <a:noFill/>
            <a:ln w="1905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771" name="Line 1147"/>
            <p:cNvSpPr>
              <a:spLocks noChangeShapeType="1"/>
            </p:cNvSpPr>
            <p:nvPr/>
          </p:nvSpPr>
          <p:spPr bwMode="auto">
            <a:xfrm>
              <a:off x="4069" y="1820"/>
              <a:ext cx="56" cy="50"/>
            </a:xfrm>
            <a:prstGeom prst="line">
              <a:avLst/>
            </a:prstGeom>
            <a:noFill/>
            <a:ln w="1905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772" name="Line 1148"/>
            <p:cNvSpPr>
              <a:spLocks noChangeShapeType="1"/>
            </p:cNvSpPr>
            <p:nvPr/>
          </p:nvSpPr>
          <p:spPr bwMode="auto">
            <a:xfrm flipH="1">
              <a:off x="4071" y="1871"/>
              <a:ext cx="55" cy="48"/>
            </a:xfrm>
            <a:prstGeom prst="line">
              <a:avLst/>
            </a:prstGeom>
            <a:noFill/>
            <a:ln w="1905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773" name="Line 1149"/>
            <p:cNvSpPr>
              <a:spLocks noChangeShapeType="1"/>
            </p:cNvSpPr>
            <p:nvPr/>
          </p:nvSpPr>
          <p:spPr bwMode="auto">
            <a:xfrm>
              <a:off x="4070" y="1916"/>
              <a:ext cx="56" cy="50"/>
            </a:xfrm>
            <a:prstGeom prst="line">
              <a:avLst/>
            </a:prstGeom>
            <a:noFill/>
            <a:ln w="1905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774" name="Line 1150"/>
            <p:cNvSpPr>
              <a:spLocks noChangeShapeType="1"/>
            </p:cNvSpPr>
            <p:nvPr/>
          </p:nvSpPr>
          <p:spPr bwMode="auto">
            <a:xfrm flipH="1">
              <a:off x="4068" y="1964"/>
              <a:ext cx="55" cy="48"/>
            </a:xfrm>
            <a:prstGeom prst="line">
              <a:avLst/>
            </a:prstGeom>
            <a:noFill/>
            <a:ln w="1905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775" name="Line 1151"/>
            <p:cNvSpPr>
              <a:spLocks noChangeShapeType="1"/>
            </p:cNvSpPr>
            <p:nvPr/>
          </p:nvSpPr>
          <p:spPr bwMode="auto">
            <a:xfrm>
              <a:off x="4067" y="2007"/>
              <a:ext cx="56" cy="50"/>
            </a:xfrm>
            <a:prstGeom prst="line">
              <a:avLst/>
            </a:prstGeom>
            <a:noFill/>
            <a:ln w="1905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776" name="Line 1152"/>
            <p:cNvSpPr>
              <a:spLocks noChangeShapeType="1"/>
            </p:cNvSpPr>
            <p:nvPr/>
          </p:nvSpPr>
          <p:spPr bwMode="auto">
            <a:xfrm flipH="1">
              <a:off x="4071" y="2056"/>
              <a:ext cx="55" cy="48"/>
            </a:xfrm>
            <a:prstGeom prst="line">
              <a:avLst/>
            </a:prstGeom>
            <a:noFill/>
            <a:ln w="1905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777" name="Line 1153"/>
            <p:cNvSpPr>
              <a:spLocks noChangeShapeType="1"/>
            </p:cNvSpPr>
            <p:nvPr/>
          </p:nvSpPr>
          <p:spPr bwMode="auto">
            <a:xfrm>
              <a:off x="4070" y="2099"/>
              <a:ext cx="56" cy="50"/>
            </a:xfrm>
            <a:prstGeom prst="line">
              <a:avLst/>
            </a:prstGeom>
            <a:noFill/>
            <a:ln w="1905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778" name="Line 1154"/>
            <p:cNvSpPr>
              <a:spLocks noChangeShapeType="1"/>
            </p:cNvSpPr>
            <p:nvPr/>
          </p:nvSpPr>
          <p:spPr bwMode="auto">
            <a:xfrm flipH="1">
              <a:off x="4068" y="2147"/>
              <a:ext cx="55" cy="48"/>
            </a:xfrm>
            <a:prstGeom prst="line">
              <a:avLst/>
            </a:prstGeom>
            <a:noFill/>
            <a:ln w="1905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779" name="Line 1155"/>
            <p:cNvSpPr>
              <a:spLocks noChangeShapeType="1"/>
            </p:cNvSpPr>
            <p:nvPr/>
          </p:nvSpPr>
          <p:spPr bwMode="auto">
            <a:xfrm>
              <a:off x="4067" y="2190"/>
              <a:ext cx="56" cy="50"/>
            </a:xfrm>
            <a:prstGeom prst="line">
              <a:avLst/>
            </a:prstGeom>
            <a:noFill/>
            <a:ln w="1905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780" name="Line 1156"/>
            <p:cNvSpPr>
              <a:spLocks noChangeShapeType="1"/>
            </p:cNvSpPr>
            <p:nvPr/>
          </p:nvSpPr>
          <p:spPr bwMode="auto">
            <a:xfrm flipH="1">
              <a:off x="4071" y="2241"/>
              <a:ext cx="55" cy="48"/>
            </a:xfrm>
            <a:prstGeom prst="line">
              <a:avLst/>
            </a:prstGeom>
            <a:noFill/>
            <a:ln w="1905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781" name="Line 1157"/>
            <p:cNvSpPr>
              <a:spLocks noChangeShapeType="1"/>
            </p:cNvSpPr>
            <p:nvPr/>
          </p:nvSpPr>
          <p:spPr bwMode="auto">
            <a:xfrm>
              <a:off x="4070" y="2286"/>
              <a:ext cx="56" cy="50"/>
            </a:xfrm>
            <a:prstGeom prst="line">
              <a:avLst/>
            </a:prstGeom>
            <a:noFill/>
            <a:ln w="1905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782" name="Line 1158"/>
            <p:cNvSpPr>
              <a:spLocks noChangeShapeType="1"/>
            </p:cNvSpPr>
            <p:nvPr/>
          </p:nvSpPr>
          <p:spPr bwMode="auto">
            <a:xfrm flipH="1">
              <a:off x="4068" y="2334"/>
              <a:ext cx="55" cy="48"/>
            </a:xfrm>
            <a:prstGeom prst="line">
              <a:avLst/>
            </a:prstGeom>
            <a:noFill/>
            <a:ln w="1905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783" name="Line 1159"/>
            <p:cNvSpPr>
              <a:spLocks noChangeShapeType="1"/>
            </p:cNvSpPr>
            <p:nvPr/>
          </p:nvSpPr>
          <p:spPr bwMode="auto">
            <a:xfrm>
              <a:off x="4067" y="2377"/>
              <a:ext cx="56" cy="50"/>
            </a:xfrm>
            <a:prstGeom prst="line">
              <a:avLst/>
            </a:prstGeom>
            <a:noFill/>
            <a:ln w="1905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784" name="Line 1160"/>
            <p:cNvSpPr>
              <a:spLocks noChangeShapeType="1"/>
            </p:cNvSpPr>
            <p:nvPr/>
          </p:nvSpPr>
          <p:spPr bwMode="auto">
            <a:xfrm flipH="1">
              <a:off x="4071" y="2426"/>
              <a:ext cx="55" cy="48"/>
            </a:xfrm>
            <a:prstGeom prst="line">
              <a:avLst/>
            </a:prstGeom>
            <a:noFill/>
            <a:ln w="1905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785" name="Line 1161"/>
            <p:cNvSpPr>
              <a:spLocks noChangeShapeType="1"/>
            </p:cNvSpPr>
            <p:nvPr/>
          </p:nvSpPr>
          <p:spPr bwMode="auto">
            <a:xfrm>
              <a:off x="4070" y="2469"/>
              <a:ext cx="56" cy="50"/>
            </a:xfrm>
            <a:prstGeom prst="line">
              <a:avLst/>
            </a:prstGeom>
            <a:noFill/>
            <a:ln w="1905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786" name="Line 1162"/>
            <p:cNvSpPr>
              <a:spLocks noChangeShapeType="1"/>
            </p:cNvSpPr>
            <p:nvPr/>
          </p:nvSpPr>
          <p:spPr bwMode="auto">
            <a:xfrm flipH="1">
              <a:off x="4068" y="2517"/>
              <a:ext cx="55" cy="48"/>
            </a:xfrm>
            <a:prstGeom prst="line">
              <a:avLst/>
            </a:prstGeom>
            <a:noFill/>
            <a:ln w="1905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787" name="Line 1163"/>
            <p:cNvSpPr>
              <a:spLocks noChangeShapeType="1"/>
            </p:cNvSpPr>
            <p:nvPr/>
          </p:nvSpPr>
          <p:spPr bwMode="auto">
            <a:xfrm>
              <a:off x="4067" y="2562"/>
              <a:ext cx="56" cy="50"/>
            </a:xfrm>
            <a:prstGeom prst="line">
              <a:avLst/>
            </a:prstGeom>
            <a:noFill/>
            <a:ln w="1905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788" name="Line 1164"/>
            <p:cNvSpPr>
              <a:spLocks noChangeShapeType="1"/>
            </p:cNvSpPr>
            <p:nvPr/>
          </p:nvSpPr>
          <p:spPr bwMode="auto">
            <a:xfrm flipH="1">
              <a:off x="4065" y="2611"/>
              <a:ext cx="60" cy="53"/>
            </a:xfrm>
            <a:prstGeom prst="line">
              <a:avLst/>
            </a:prstGeom>
            <a:noFill/>
            <a:ln w="1905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789" name="Line 1165"/>
            <p:cNvSpPr>
              <a:spLocks noChangeShapeType="1"/>
            </p:cNvSpPr>
            <p:nvPr/>
          </p:nvSpPr>
          <p:spPr bwMode="auto">
            <a:xfrm flipH="1">
              <a:off x="4070" y="2708"/>
              <a:ext cx="44" cy="39"/>
            </a:xfrm>
            <a:prstGeom prst="line">
              <a:avLst/>
            </a:prstGeom>
            <a:noFill/>
            <a:ln w="1905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790" name="Line 1166"/>
            <p:cNvSpPr>
              <a:spLocks noChangeShapeType="1"/>
            </p:cNvSpPr>
            <p:nvPr/>
          </p:nvSpPr>
          <p:spPr bwMode="auto">
            <a:xfrm>
              <a:off x="4071" y="2746"/>
              <a:ext cx="37" cy="34"/>
            </a:xfrm>
            <a:prstGeom prst="line">
              <a:avLst/>
            </a:prstGeom>
            <a:noFill/>
            <a:ln w="1905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791" name="Line 1167"/>
            <p:cNvSpPr>
              <a:spLocks noChangeShapeType="1"/>
            </p:cNvSpPr>
            <p:nvPr/>
          </p:nvSpPr>
          <p:spPr bwMode="auto">
            <a:xfrm flipH="1">
              <a:off x="4072" y="2780"/>
              <a:ext cx="35" cy="31"/>
            </a:xfrm>
            <a:prstGeom prst="line">
              <a:avLst/>
            </a:prstGeom>
            <a:noFill/>
            <a:ln w="1905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792" name="Line 1168"/>
            <p:cNvSpPr>
              <a:spLocks noChangeShapeType="1"/>
            </p:cNvSpPr>
            <p:nvPr/>
          </p:nvSpPr>
          <p:spPr bwMode="auto">
            <a:xfrm>
              <a:off x="4070" y="2805"/>
              <a:ext cx="24" cy="36"/>
            </a:xfrm>
            <a:prstGeom prst="line">
              <a:avLst/>
            </a:prstGeom>
            <a:noFill/>
            <a:ln w="1905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793" name="Line 1169"/>
            <p:cNvSpPr>
              <a:spLocks noChangeShapeType="1"/>
            </p:cNvSpPr>
            <p:nvPr/>
          </p:nvSpPr>
          <p:spPr bwMode="auto">
            <a:xfrm flipH="1">
              <a:off x="4081" y="2843"/>
              <a:ext cx="19" cy="28"/>
            </a:xfrm>
            <a:prstGeom prst="line">
              <a:avLst/>
            </a:prstGeom>
            <a:noFill/>
            <a:ln w="19050">
              <a:solidFill>
                <a:schemeClr val="tx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83794" name="Group 1170"/>
          <p:cNvGrpSpPr>
            <a:grpSpLocks/>
          </p:cNvGrpSpPr>
          <p:nvPr/>
        </p:nvGrpSpPr>
        <p:grpSpPr bwMode="auto">
          <a:xfrm>
            <a:off x="6043613" y="3192463"/>
            <a:ext cx="1120775" cy="1682750"/>
            <a:chOff x="3636" y="2011"/>
            <a:chExt cx="706" cy="1060"/>
          </a:xfrm>
        </p:grpSpPr>
        <p:sp>
          <p:nvSpPr>
            <p:cNvPr id="283795" name="Line 1171"/>
            <p:cNvSpPr>
              <a:spLocks noChangeShapeType="1"/>
            </p:cNvSpPr>
            <p:nvPr/>
          </p:nvSpPr>
          <p:spPr bwMode="auto">
            <a:xfrm>
              <a:off x="3636" y="2011"/>
              <a:ext cx="0" cy="106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796" name="Line 1172"/>
            <p:cNvSpPr>
              <a:spLocks noChangeShapeType="1"/>
            </p:cNvSpPr>
            <p:nvPr/>
          </p:nvSpPr>
          <p:spPr bwMode="auto">
            <a:xfrm flipV="1">
              <a:off x="4342" y="2011"/>
              <a:ext cx="0" cy="106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797" name="Line 1173"/>
            <p:cNvSpPr>
              <a:spLocks noChangeShapeType="1"/>
            </p:cNvSpPr>
            <p:nvPr/>
          </p:nvSpPr>
          <p:spPr bwMode="auto">
            <a:xfrm>
              <a:off x="3636" y="3071"/>
              <a:ext cx="70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83798" name="Group 1174"/>
          <p:cNvGrpSpPr>
            <a:grpSpLocks/>
          </p:cNvGrpSpPr>
          <p:nvPr/>
        </p:nvGrpSpPr>
        <p:grpSpPr bwMode="auto">
          <a:xfrm>
            <a:off x="6823075" y="4875213"/>
            <a:ext cx="1778000" cy="563562"/>
            <a:chOff x="4298" y="3071"/>
            <a:chExt cx="1120" cy="355"/>
          </a:xfrm>
        </p:grpSpPr>
        <p:sp>
          <p:nvSpPr>
            <p:cNvPr id="283799" name="Line 1175"/>
            <p:cNvSpPr>
              <a:spLocks noChangeShapeType="1"/>
            </p:cNvSpPr>
            <p:nvPr/>
          </p:nvSpPr>
          <p:spPr bwMode="auto">
            <a:xfrm>
              <a:off x="4342" y="3071"/>
              <a:ext cx="107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800" name="Line 1176"/>
            <p:cNvSpPr>
              <a:spLocks noChangeShapeType="1"/>
            </p:cNvSpPr>
            <p:nvPr/>
          </p:nvSpPr>
          <p:spPr bwMode="auto">
            <a:xfrm>
              <a:off x="4298" y="3426"/>
              <a:ext cx="112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801" name="Line 1177"/>
            <p:cNvSpPr>
              <a:spLocks noChangeShapeType="1"/>
            </p:cNvSpPr>
            <p:nvPr/>
          </p:nvSpPr>
          <p:spPr bwMode="auto">
            <a:xfrm>
              <a:off x="5330" y="3183"/>
              <a:ext cx="0" cy="13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802" name="Freeform 1178"/>
            <p:cNvSpPr>
              <a:spLocks/>
            </p:cNvSpPr>
            <p:nvPr/>
          </p:nvSpPr>
          <p:spPr bwMode="auto">
            <a:xfrm>
              <a:off x="5314" y="3071"/>
              <a:ext cx="36" cy="112"/>
            </a:xfrm>
            <a:custGeom>
              <a:avLst/>
              <a:gdLst>
                <a:gd name="T0" fmla="*/ 0 w 64"/>
                <a:gd name="T1" fmla="*/ 195 h 195"/>
                <a:gd name="T2" fmla="*/ 64 w 64"/>
                <a:gd name="T3" fmla="*/ 195 h 195"/>
                <a:gd name="T4" fmla="*/ 32 w 64"/>
                <a:gd name="T5" fmla="*/ 0 h 195"/>
                <a:gd name="T6" fmla="*/ 0 w 64"/>
                <a:gd name="T7" fmla="*/ 195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4" h="195">
                  <a:moveTo>
                    <a:pt x="0" y="195"/>
                  </a:moveTo>
                  <a:lnTo>
                    <a:pt x="64" y="195"/>
                  </a:lnTo>
                  <a:lnTo>
                    <a:pt x="32" y="0"/>
                  </a:lnTo>
                  <a:lnTo>
                    <a:pt x="0" y="195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803" name="Freeform 1179"/>
            <p:cNvSpPr>
              <a:spLocks/>
            </p:cNvSpPr>
            <p:nvPr/>
          </p:nvSpPr>
          <p:spPr bwMode="auto">
            <a:xfrm>
              <a:off x="5314" y="3071"/>
              <a:ext cx="36" cy="112"/>
            </a:xfrm>
            <a:custGeom>
              <a:avLst/>
              <a:gdLst>
                <a:gd name="T0" fmla="*/ 0 w 64"/>
                <a:gd name="T1" fmla="*/ 195 h 195"/>
                <a:gd name="T2" fmla="*/ 64 w 64"/>
                <a:gd name="T3" fmla="*/ 195 h 195"/>
                <a:gd name="T4" fmla="*/ 32 w 64"/>
                <a:gd name="T5" fmla="*/ 0 h 195"/>
                <a:gd name="T6" fmla="*/ 0 w 64"/>
                <a:gd name="T7" fmla="*/ 195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4" h="195">
                  <a:moveTo>
                    <a:pt x="0" y="195"/>
                  </a:moveTo>
                  <a:lnTo>
                    <a:pt x="64" y="195"/>
                  </a:lnTo>
                  <a:lnTo>
                    <a:pt x="32" y="0"/>
                  </a:lnTo>
                  <a:lnTo>
                    <a:pt x="0" y="195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804" name="Freeform 1180"/>
            <p:cNvSpPr>
              <a:spLocks/>
            </p:cNvSpPr>
            <p:nvPr/>
          </p:nvSpPr>
          <p:spPr bwMode="auto">
            <a:xfrm>
              <a:off x="5314" y="3314"/>
              <a:ext cx="36" cy="112"/>
            </a:xfrm>
            <a:custGeom>
              <a:avLst/>
              <a:gdLst>
                <a:gd name="T0" fmla="*/ 0 w 64"/>
                <a:gd name="T1" fmla="*/ 0 h 194"/>
                <a:gd name="T2" fmla="*/ 64 w 64"/>
                <a:gd name="T3" fmla="*/ 0 h 194"/>
                <a:gd name="T4" fmla="*/ 32 w 64"/>
                <a:gd name="T5" fmla="*/ 194 h 194"/>
                <a:gd name="T6" fmla="*/ 0 w 64"/>
                <a:gd name="T7" fmla="*/ 0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4" h="194">
                  <a:moveTo>
                    <a:pt x="0" y="0"/>
                  </a:moveTo>
                  <a:lnTo>
                    <a:pt x="64" y="0"/>
                  </a:lnTo>
                  <a:lnTo>
                    <a:pt x="32" y="1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805" name="Freeform 1181"/>
            <p:cNvSpPr>
              <a:spLocks/>
            </p:cNvSpPr>
            <p:nvPr/>
          </p:nvSpPr>
          <p:spPr bwMode="auto">
            <a:xfrm>
              <a:off x="5314" y="3314"/>
              <a:ext cx="36" cy="112"/>
            </a:xfrm>
            <a:custGeom>
              <a:avLst/>
              <a:gdLst>
                <a:gd name="T0" fmla="*/ 0 w 64"/>
                <a:gd name="T1" fmla="*/ 0 h 194"/>
                <a:gd name="T2" fmla="*/ 64 w 64"/>
                <a:gd name="T3" fmla="*/ 0 h 194"/>
                <a:gd name="T4" fmla="*/ 32 w 64"/>
                <a:gd name="T5" fmla="*/ 194 h 194"/>
                <a:gd name="T6" fmla="*/ 0 w 64"/>
                <a:gd name="T7" fmla="*/ 0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4" h="194">
                  <a:moveTo>
                    <a:pt x="0" y="0"/>
                  </a:moveTo>
                  <a:lnTo>
                    <a:pt x="64" y="0"/>
                  </a:lnTo>
                  <a:lnTo>
                    <a:pt x="32" y="1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806" name="Freeform 1182"/>
            <p:cNvSpPr>
              <a:spLocks/>
            </p:cNvSpPr>
            <p:nvPr/>
          </p:nvSpPr>
          <p:spPr bwMode="auto">
            <a:xfrm>
              <a:off x="5175" y="3334"/>
              <a:ext cx="123" cy="36"/>
            </a:xfrm>
            <a:custGeom>
              <a:avLst/>
              <a:gdLst>
                <a:gd name="T0" fmla="*/ 0 w 218"/>
                <a:gd name="T1" fmla="*/ 0 h 60"/>
                <a:gd name="T2" fmla="*/ 10 w 218"/>
                <a:gd name="T3" fmla="*/ 6 h 60"/>
                <a:gd name="T4" fmla="*/ 20 w 218"/>
                <a:gd name="T5" fmla="*/ 11 h 60"/>
                <a:gd name="T6" fmla="*/ 30 w 218"/>
                <a:gd name="T7" fmla="*/ 17 h 60"/>
                <a:gd name="T8" fmla="*/ 40 w 218"/>
                <a:gd name="T9" fmla="*/ 22 h 60"/>
                <a:gd name="T10" fmla="*/ 51 w 218"/>
                <a:gd name="T11" fmla="*/ 27 h 60"/>
                <a:gd name="T12" fmla="*/ 61 w 218"/>
                <a:gd name="T13" fmla="*/ 31 h 60"/>
                <a:gd name="T14" fmla="*/ 72 w 218"/>
                <a:gd name="T15" fmla="*/ 36 h 60"/>
                <a:gd name="T16" fmla="*/ 82 w 218"/>
                <a:gd name="T17" fmla="*/ 40 h 60"/>
                <a:gd name="T18" fmla="*/ 93 w 218"/>
                <a:gd name="T19" fmla="*/ 43 h 60"/>
                <a:gd name="T20" fmla="*/ 104 w 218"/>
                <a:gd name="T21" fmla="*/ 47 h 60"/>
                <a:gd name="T22" fmla="*/ 114 w 218"/>
                <a:gd name="T23" fmla="*/ 50 h 60"/>
                <a:gd name="T24" fmla="*/ 125 w 218"/>
                <a:gd name="T25" fmla="*/ 52 h 60"/>
                <a:gd name="T26" fmla="*/ 136 w 218"/>
                <a:gd name="T27" fmla="*/ 54 h 60"/>
                <a:gd name="T28" fmla="*/ 146 w 218"/>
                <a:gd name="T29" fmla="*/ 55 h 60"/>
                <a:gd name="T30" fmla="*/ 157 w 218"/>
                <a:gd name="T31" fmla="*/ 58 h 60"/>
                <a:gd name="T32" fmla="*/ 167 w 218"/>
                <a:gd name="T33" fmla="*/ 59 h 60"/>
                <a:gd name="T34" fmla="*/ 178 w 218"/>
                <a:gd name="T35" fmla="*/ 59 h 60"/>
                <a:gd name="T36" fmla="*/ 188 w 218"/>
                <a:gd name="T37" fmla="*/ 60 h 60"/>
                <a:gd name="T38" fmla="*/ 198 w 218"/>
                <a:gd name="T39" fmla="*/ 59 h 60"/>
                <a:gd name="T40" fmla="*/ 208 w 218"/>
                <a:gd name="T41" fmla="*/ 59 h 60"/>
                <a:gd name="T42" fmla="*/ 218 w 218"/>
                <a:gd name="T43" fmla="*/ 58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8" h="60">
                  <a:moveTo>
                    <a:pt x="0" y="0"/>
                  </a:moveTo>
                  <a:lnTo>
                    <a:pt x="10" y="6"/>
                  </a:lnTo>
                  <a:lnTo>
                    <a:pt x="20" y="11"/>
                  </a:lnTo>
                  <a:lnTo>
                    <a:pt x="30" y="17"/>
                  </a:lnTo>
                  <a:lnTo>
                    <a:pt x="40" y="22"/>
                  </a:lnTo>
                  <a:lnTo>
                    <a:pt x="51" y="27"/>
                  </a:lnTo>
                  <a:lnTo>
                    <a:pt x="61" y="31"/>
                  </a:lnTo>
                  <a:lnTo>
                    <a:pt x="72" y="36"/>
                  </a:lnTo>
                  <a:lnTo>
                    <a:pt x="82" y="40"/>
                  </a:lnTo>
                  <a:lnTo>
                    <a:pt x="93" y="43"/>
                  </a:lnTo>
                  <a:lnTo>
                    <a:pt x="104" y="47"/>
                  </a:lnTo>
                  <a:lnTo>
                    <a:pt x="114" y="50"/>
                  </a:lnTo>
                  <a:lnTo>
                    <a:pt x="125" y="52"/>
                  </a:lnTo>
                  <a:lnTo>
                    <a:pt x="136" y="54"/>
                  </a:lnTo>
                  <a:lnTo>
                    <a:pt x="146" y="55"/>
                  </a:lnTo>
                  <a:lnTo>
                    <a:pt x="157" y="58"/>
                  </a:lnTo>
                  <a:lnTo>
                    <a:pt x="167" y="59"/>
                  </a:lnTo>
                  <a:lnTo>
                    <a:pt x="178" y="59"/>
                  </a:lnTo>
                  <a:lnTo>
                    <a:pt x="188" y="60"/>
                  </a:lnTo>
                  <a:lnTo>
                    <a:pt x="198" y="59"/>
                  </a:lnTo>
                  <a:lnTo>
                    <a:pt x="208" y="59"/>
                  </a:lnTo>
                  <a:lnTo>
                    <a:pt x="218" y="5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807" name="Freeform 1183"/>
            <p:cNvSpPr>
              <a:spLocks/>
            </p:cNvSpPr>
            <p:nvPr/>
          </p:nvSpPr>
          <p:spPr bwMode="auto">
            <a:xfrm>
              <a:off x="5167" y="3314"/>
              <a:ext cx="8" cy="20"/>
            </a:xfrm>
            <a:custGeom>
              <a:avLst/>
              <a:gdLst>
                <a:gd name="T0" fmla="*/ 13 w 13"/>
                <a:gd name="T1" fmla="*/ 0 h 38"/>
                <a:gd name="T2" fmla="*/ 10 w 13"/>
                <a:gd name="T3" fmla="*/ 1 h 38"/>
                <a:gd name="T4" fmla="*/ 7 w 13"/>
                <a:gd name="T5" fmla="*/ 2 h 38"/>
                <a:gd name="T6" fmla="*/ 5 w 13"/>
                <a:gd name="T7" fmla="*/ 4 h 38"/>
                <a:gd name="T8" fmla="*/ 3 w 13"/>
                <a:gd name="T9" fmla="*/ 6 h 38"/>
                <a:gd name="T10" fmla="*/ 1 w 13"/>
                <a:gd name="T11" fmla="*/ 8 h 38"/>
                <a:gd name="T12" fmla="*/ 1 w 13"/>
                <a:gd name="T13" fmla="*/ 11 h 38"/>
                <a:gd name="T14" fmla="*/ 0 w 13"/>
                <a:gd name="T15" fmla="*/ 14 h 38"/>
                <a:gd name="T16" fmla="*/ 0 w 13"/>
                <a:gd name="T17" fmla="*/ 16 h 38"/>
                <a:gd name="T18" fmla="*/ 1 w 13"/>
                <a:gd name="T19" fmla="*/ 19 h 38"/>
                <a:gd name="T20" fmla="*/ 1 w 13"/>
                <a:gd name="T21" fmla="*/ 23 h 38"/>
                <a:gd name="T22" fmla="*/ 3 w 13"/>
                <a:gd name="T23" fmla="*/ 26 h 38"/>
                <a:gd name="T24" fmla="*/ 5 w 13"/>
                <a:gd name="T25" fmla="*/ 29 h 38"/>
                <a:gd name="T26" fmla="*/ 7 w 13"/>
                <a:gd name="T27" fmla="*/ 32 h 38"/>
                <a:gd name="T28" fmla="*/ 10 w 13"/>
                <a:gd name="T29" fmla="*/ 35 h 38"/>
                <a:gd name="T30" fmla="*/ 13 w 13"/>
                <a:gd name="T31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" h="38">
                  <a:moveTo>
                    <a:pt x="13" y="0"/>
                  </a:moveTo>
                  <a:lnTo>
                    <a:pt x="10" y="1"/>
                  </a:lnTo>
                  <a:lnTo>
                    <a:pt x="7" y="2"/>
                  </a:lnTo>
                  <a:lnTo>
                    <a:pt x="5" y="4"/>
                  </a:lnTo>
                  <a:lnTo>
                    <a:pt x="3" y="6"/>
                  </a:lnTo>
                  <a:lnTo>
                    <a:pt x="1" y="8"/>
                  </a:lnTo>
                  <a:lnTo>
                    <a:pt x="1" y="11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3" y="26"/>
                  </a:lnTo>
                  <a:lnTo>
                    <a:pt x="5" y="29"/>
                  </a:lnTo>
                  <a:lnTo>
                    <a:pt x="7" y="32"/>
                  </a:lnTo>
                  <a:lnTo>
                    <a:pt x="10" y="35"/>
                  </a:lnTo>
                  <a:lnTo>
                    <a:pt x="13" y="3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808" name="Freeform 1184"/>
            <p:cNvSpPr>
              <a:spLocks/>
            </p:cNvSpPr>
            <p:nvPr/>
          </p:nvSpPr>
          <p:spPr bwMode="auto">
            <a:xfrm>
              <a:off x="5175" y="3314"/>
              <a:ext cx="123" cy="32"/>
            </a:xfrm>
            <a:custGeom>
              <a:avLst/>
              <a:gdLst>
                <a:gd name="T0" fmla="*/ 218 w 218"/>
                <a:gd name="T1" fmla="*/ 60 h 60"/>
                <a:gd name="T2" fmla="*/ 208 w 218"/>
                <a:gd name="T3" fmla="*/ 53 h 60"/>
                <a:gd name="T4" fmla="*/ 198 w 218"/>
                <a:gd name="T5" fmla="*/ 48 h 60"/>
                <a:gd name="T6" fmla="*/ 188 w 218"/>
                <a:gd name="T7" fmla="*/ 42 h 60"/>
                <a:gd name="T8" fmla="*/ 178 w 218"/>
                <a:gd name="T9" fmla="*/ 38 h 60"/>
                <a:gd name="T10" fmla="*/ 167 w 218"/>
                <a:gd name="T11" fmla="*/ 32 h 60"/>
                <a:gd name="T12" fmla="*/ 157 w 218"/>
                <a:gd name="T13" fmla="*/ 28 h 60"/>
                <a:gd name="T14" fmla="*/ 146 w 218"/>
                <a:gd name="T15" fmla="*/ 24 h 60"/>
                <a:gd name="T16" fmla="*/ 136 w 218"/>
                <a:gd name="T17" fmla="*/ 20 h 60"/>
                <a:gd name="T18" fmla="*/ 125 w 218"/>
                <a:gd name="T19" fmla="*/ 17 h 60"/>
                <a:gd name="T20" fmla="*/ 114 w 218"/>
                <a:gd name="T21" fmla="*/ 14 h 60"/>
                <a:gd name="T22" fmla="*/ 104 w 218"/>
                <a:gd name="T23" fmla="*/ 10 h 60"/>
                <a:gd name="T24" fmla="*/ 93 w 218"/>
                <a:gd name="T25" fmla="*/ 8 h 60"/>
                <a:gd name="T26" fmla="*/ 82 w 218"/>
                <a:gd name="T27" fmla="*/ 6 h 60"/>
                <a:gd name="T28" fmla="*/ 72 w 218"/>
                <a:gd name="T29" fmla="*/ 4 h 60"/>
                <a:gd name="T30" fmla="*/ 61 w 218"/>
                <a:gd name="T31" fmla="*/ 3 h 60"/>
                <a:gd name="T32" fmla="*/ 51 w 218"/>
                <a:gd name="T33" fmla="*/ 2 h 60"/>
                <a:gd name="T34" fmla="*/ 40 w 218"/>
                <a:gd name="T35" fmla="*/ 0 h 60"/>
                <a:gd name="T36" fmla="*/ 30 w 218"/>
                <a:gd name="T37" fmla="*/ 0 h 60"/>
                <a:gd name="T38" fmla="*/ 20 w 218"/>
                <a:gd name="T39" fmla="*/ 0 h 60"/>
                <a:gd name="T40" fmla="*/ 10 w 218"/>
                <a:gd name="T41" fmla="*/ 0 h 60"/>
                <a:gd name="T42" fmla="*/ 0 w 218"/>
                <a:gd name="T43" fmla="*/ 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8" h="60">
                  <a:moveTo>
                    <a:pt x="218" y="60"/>
                  </a:moveTo>
                  <a:lnTo>
                    <a:pt x="208" y="53"/>
                  </a:lnTo>
                  <a:lnTo>
                    <a:pt x="198" y="48"/>
                  </a:lnTo>
                  <a:lnTo>
                    <a:pt x="188" y="42"/>
                  </a:lnTo>
                  <a:lnTo>
                    <a:pt x="178" y="38"/>
                  </a:lnTo>
                  <a:lnTo>
                    <a:pt x="167" y="32"/>
                  </a:lnTo>
                  <a:lnTo>
                    <a:pt x="157" y="28"/>
                  </a:lnTo>
                  <a:lnTo>
                    <a:pt x="146" y="24"/>
                  </a:lnTo>
                  <a:lnTo>
                    <a:pt x="136" y="20"/>
                  </a:lnTo>
                  <a:lnTo>
                    <a:pt x="125" y="17"/>
                  </a:lnTo>
                  <a:lnTo>
                    <a:pt x="114" y="14"/>
                  </a:lnTo>
                  <a:lnTo>
                    <a:pt x="104" y="10"/>
                  </a:lnTo>
                  <a:lnTo>
                    <a:pt x="93" y="8"/>
                  </a:lnTo>
                  <a:lnTo>
                    <a:pt x="82" y="6"/>
                  </a:lnTo>
                  <a:lnTo>
                    <a:pt x="72" y="4"/>
                  </a:lnTo>
                  <a:lnTo>
                    <a:pt x="61" y="3"/>
                  </a:lnTo>
                  <a:lnTo>
                    <a:pt x="51" y="2"/>
                  </a:lnTo>
                  <a:lnTo>
                    <a:pt x="40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10" y="0"/>
                  </a:lnTo>
                  <a:lnTo>
                    <a:pt x="0" y="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809" name="Freeform 1185"/>
            <p:cNvSpPr>
              <a:spLocks/>
            </p:cNvSpPr>
            <p:nvPr/>
          </p:nvSpPr>
          <p:spPr bwMode="auto">
            <a:xfrm>
              <a:off x="5298" y="3346"/>
              <a:ext cx="8" cy="24"/>
            </a:xfrm>
            <a:custGeom>
              <a:avLst/>
              <a:gdLst>
                <a:gd name="T0" fmla="*/ 0 w 13"/>
                <a:gd name="T1" fmla="*/ 38 h 38"/>
                <a:gd name="T2" fmla="*/ 3 w 13"/>
                <a:gd name="T3" fmla="*/ 37 h 38"/>
                <a:gd name="T4" fmla="*/ 5 w 13"/>
                <a:gd name="T5" fmla="*/ 35 h 38"/>
                <a:gd name="T6" fmla="*/ 7 w 13"/>
                <a:gd name="T7" fmla="*/ 34 h 38"/>
                <a:gd name="T8" fmla="*/ 10 w 13"/>
                <a:gd name="T9" fmla="*/ 32 h 38"/>
                <a:gd name="T10" fmla="*/ 12 w 13"/>
                <a:gd name="T11" fmla="*/ 30 h 38"/>
                <a:gd name="T12" fmla="*/ 12 w 13"/>
                <a:gd name="T13" fmla="*/ 27 h 38"/>
                <a:gd name="T14" fmla="*/ 13 w 13"/>
                <a:gd name="T15" fmla="*/ 24 h 38"/>
                <a:gd name="T16" fmla="*/ 13 w 13"/>
                <a:gd name="T17" fmla="*/ 21 h 38"/>
                <a:gd name="T18" fmla="*/ 12 w 13"/>
                <a:gd name="T19" fmla="*/ 18 h 38"/>
                <a:gd name="T20" fmla="*/ 12 w 13"/>
                <a:gd name="T21" fmla="*/ 14 h 38"/>
                <a:gd name="T22" fmla="*/ 10 w 13"/>
                <a:gd name="T23" fmla="*/ 12 h 38"/>
                <a:gd name="T24" fmla="*/ 7 w 13"/>
                <a:gd name="T25" fmla="*/ 9 h 38"/>
                <a:gd name="T26" fmla="*/ 5 w 13"/>
                <a:gd name="T27" fmla="*/ 6 h 38"/>
                <a:gd name="T28" fmla="*/ 3 w 13"/>
                <a:gd name="T29" fmla="*/ 2 h 38"/>
                <a:gd name="T30" fmla="*/ 0 w 13"/>
                <a:gd name="T3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" h="38">
                  <a:moveTo>
                    <a:pt x="0" y="38"/>
                  </a:moveTo>
                  <a:lnTo>
                    <a:pt x="3" y="37"/>
                  </a:lnTo>
                  <a:lnTo>
                    <a:pt x="5" y="35"/>
                  </a:lnTo>
                  <a:lnTo>
                    <a:pt x="7" y="34"/>
                  </a:lnTo>
                  <a:lnTo>
                    <a:pt x="10" y="32"/>
                  </a:lnTo>
                  <a:lnTo>
                    <a:pt x="12" y="30"/>
                  </a:lnTo>
                  <a:lnTo>
                    <a:pt x="12" y="27"/>
                  </a:lnTo>
                  <a:lnTo>
                    <a:pt x="13" y="24"/>
                  </a:lnTo>
                  <a:lnTo>
                    <a:pt x="13" y="21"/>
                  </a:lnTo>
                  <a:lnTo>
                    <a:pt x="12" y="18"/>
                  </a:lnTo>
                  <a:lnTo>
                    <a:pt x="12" y="14"/>
                  </a:lnTo>
                  <a:lnTo>
                    <a:pt x="10" y="12"/>
                  </a:lnTo>
                  <a:lnTo>
                    <a:pt x="7" y="9"/>
                  </a:lnTo>
                  <a:lnTo>
                    <a:pt x="5" y="6"/>
                  </a:lnTo>
                  <a:lnTo>
                    <a:pt x="3" y="2"/>
                  </a:lnTo>
                  <a:lnTo>
                    <a:pt x="0" y="0"/>
                  </a:lnTo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810" name="Line 1186"/>
            <p:cNvSpPr>
              <a:spLocks noChangeShapeType="1"/>
            </p:cNvSpPr>
            <p:nvPr/>
          </p:nvSpPr>
          <p:spPr bwMode="auto">
            <a:xfrm flipH="1" flipV="1">
              <a:off x="5298" y="3302"/>
              <a:ext cx="8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811" name="Freeform 1187"/>
            <p:cNvSpPr>
              <a:spLocks/>
            </p:cNvSpPr>
            <p:nvPr/>
          </p:nvSpPr>
          <p:spPr bwMode="auto">
            <a:xfrm>
              <a:off x="5167" y="3199"/>
              <a:ext cx="139" cy="75"/>
            </a:xfrm>
            <a:custGeom>
              <a:avLst/>
              <a:gdLst>
                <a:gd name="T0" fmla="*/ 244 w 244"/>
                <a:gd name="T1" fmla="*/ 133 h 133"/>
                <a:gd name="T2" fmla="*/ 244 w 244"/>
                <a:gd name="T3" fmla="*/ 94 h 133"/>
                <a:gd name="T4" fmla="*/ 244 w 244"/>
                <a:gd name="T5" fmla="*/ 91 h 133"/>
                <a:gd name="T6" fmla="*/ 243 w 244"/>
                <a:gd name="T7" fmla="*/ 87 h 133"/>
                <a:gd name="T8" fmla="*/ 242 w 244"/>
                <a:gd name="T9" fmla="*/ 84 h 133"/>
                <a:gd name="T10" fmla="*/ 241 w 244"/>
                <a:gd name="T11" fmla="*/ 80 h 133"/>
                <a:gd name="T12" fmla="*/ 238 w 244"/>
                <a:gd name="T13" fmla="*/ 76 h 133"/>
                <a:gd name="T14" fmla="*/ 236 w 244"/>
                <a:gd name="T15" fmla="*/ 72 h 133"/>
                <a:gd name="T16" fmla="*/ 233 w 244"/>
                <a:gd name="T17" fmla="*/ 69 h 133"/>
                <a:gd name="T18" fmla="*/ 230 w 244"/>
                <a:gd name="T19" fmla="*/ 65 h 133"/>
                <a:gd name="T20" fmla="*/ 226 w 244"/>
                <a:gd name="T21" fmla="*/ 62 h 133"/>
                <a:gd name="T22" fmla="*/ 222 w 244"/>
                <a:gd name="T23" fmla="*/ 59 h 133"/>
                <a:gd name="T24" fmla="*/ 218 w 244"/>
                <a:gd name="T25" fmla="*/ 55 h 133"/>
                <a:gd name="T26" fmla="*/ 214 w 244"/>
                <a:gd name="T27" fmla="*/ 52 h 133"/>
                <a:gd name="T28" fmla="*/ 210 w 244"/>
                <a:gd name="T29" fmla="*/ 50 h 133"/>
                <a:gd name="T30" fmla="*/ 204 w 244"/>
                <a:gd name="T31" fmla="*/ 48 h 133"/>
                <a:gd name="T32" fmla="*/ 200 w 244"/>
                <a:gd name="T33" fmla="*/ 45 h 133"/>
                <a:gd name="T34" fmla="*/ 194 w 244"/>
                <a:gd name="T35" fmla="*/ 43 h 133"/>
                <a:gd name="T36" fmla="*/ 190 w 244"/>
                <a:gd name="T37" fmla="*/ 42 h 133"/>
                <a:gd name="T38" fmla="*/ 162 w 244"/>
                <a:gd name="T39" fmla="*/ 34 h 133"/>
                <a:gd name="T40" fmla="*/ 158 w 244"/>
                <a:gd name="T41" fmla="*/ 33 h 133"/>
                <a:gd name="T42" fmla="*/ 152 w 244"/>
                <a:gd name="T43" fmla="*/ 33 h 133"/>
                <a:gd name="T44" fmla="*/ 148 w 244"/>
                <a:gd name="T45" fmla="*/ 32 h 133"/>
                <a:gd name="T46" fmla="*/ 143 w 244"/>
                <a:gd name="T47" fmla="*/ 32 h 133"/>
                <a:gd name="T48" fmla="*/ 138 w 244"/>
                <a:gd name="T49" fmla="*/ 32 h 133"/>
                <a:gd name="T50" fmla="*/ 133 w 244"/>
                <a:gd name="T51" fmla="*/ 33 h 133"/>
                <a:gd name="T52" fmla="*/ 130 w 244"/>
                <a:gd name="T53" fmla="*/ 33 h 133"/>
                <a:gd name="T54" fmla="*/ 126 w 244"/>
                <a:gd name="T55" fmla="*/ 34 h 133"/>
                <a:gd name="T56" fmla="*/ 122 w 244"/>
                <a:gd name="T57" fmla="*/ 37 h 133"/>
                <a:gd name="T58" fmla="*/ 119 w 244"/>
                <a:gd name="T59" fmla="*/ 39 h 133"/>
                <a:gd name="T60" fmla="*/ 117 w 244"/>
                <a:gd name="T61" fmla="*/ 40 h 133"/>
                <a:gd name="T62" fmla="*/ 113 w 244"/>
                <a:gd name="T63" fmla="*/ 43 h 133"/>
                <a:gd name="T64" fmla="*/ 112 w 244"/>
                <a:gd name="T65" fmla="*/ 45 h 133"/>
                <a:gd name="T66" fmla="*/ 110 w 244"/>
                <a:gd name="T67" fmla="*/ 49 h 133"/>
                <a:gd name="T68" fmla="*/ 109 w 244"/>
                <a:gd name="T69" fmla="*/ 51 h 133"/>
                <a:gd name="T70" fmla="*/ 108 w 244"/>
                <a:gd name="T71" fmla="*/ 54 h 133"/>
                <a:gd name="T72" fmla="*/ 108 w 244"/>
                <a:gd name="T73" fmla="*/ 59 h 133"/>
                <a:gd name="T74" fmla="*/ 108 w 244"/>
                <a:gd name="T75" fmla="*/ 96 h 133"/>
                <a:gd name="T76" fmla="*/ 0 w 244"/>
                <a:gd name="T77" fmla="*/ 68 h 133"/>
                <a:gd name="T78" fmla="*/ 0 w 244"/>
                <a:gd name="T79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44" h="133">
                  <a:moveTo>
                    <a:pt x="244" y="133"/>
                  </a:moveTo>
                  <a:lnTo>
                    <a:pt x="244" y="94"/>
                  </a:lnTo>
                  <a:lnTo>
                    <a:pt x="244" y="91"/>
                  </a:lnTo>
                  <a:lnTo>
                    <a:pt x="243" y="87"/>
                  </a:lnTo>
                  <a:lnTo>
                    <a:pt x="242" y="84"/>
                  </a:lnTo>
                  <a:lnTo>
                    <a:pt x="241" y="80"/>
                  </a:lnTo>
                  <a:lnTo>
                    <a:pt x="238" y="76"/>
                  </a:lnTo>
                  <a:lnTo>
                    <a:pt x="236" y="72"/>
                  </a:lnTo>
                  <a:lnTo>
                    <a:pt x="233" y="69"/>
                  </a:lnTo>
                  <a:lnTo>
                    <a:pt x="230" y="65"/>
                  </a:lnTo>
                  <a:lnTo>
                    <a:pt x="226" y="62"/>
                  </a:lnTo>
                  <a:lnTo>
                    <a:pt x="222" y="59"/>
                  </a:lnTo>
                  <a:lnTo>
                    <a:pt x="218" y="55"/>
                  </a:lnTo>
                  <a:lnTo>
                    <a:pt x="214" y="52"/>
                  </a:lnTo>
                  <a:lnTo>
                    <a:pt x="210" y="50"/>
                  </a:lnTo>
                  <a:lnTo>
                    <a:pt x="204" y="48"/>
                  </a:lnTo>
                  <a:lnTo>
                    <a:pt x="200" y="45"/>
                  </a:lnTo>
                  <a:lnTo>
                    <a:pt x="194" y="43"/>
                  </a:lnTo>
                  <a:lnTo>
                    <a:pt x="190" y="42"/>
                  </a:lnTo>
                  <a:lnTo>
                    <a:pt x="162" y="34"/>
                  </a:lnTo>
                  <a:lnTo>
                    <a:pt x="158" y="33"/>
                  </a:lnTo>
                  <a:lnTo>
                    <a:pt x="152" y="33"/>
                  </a:lnTo>
                  <a:lnTo>
                    <a:pt x="148" y="32"/>
                  </a:lnTo>
                  <a:lnTo>
                    <a:pt x="143" y="32"/>
                  </a:lnTo>
                  <a:lnTo>
                    <a:pt x="138" y="32"/>
                  </a:lnTo>
                  <a:lnTo>
                    <a:pt x="133" y="33"/>
                  </a:lnTo>
                  <a:lnTo>
                    <a:pt x="130" y="33"/>
                  </a:lnTo>
                  <a:lnTo>
                    <a:pt x="126" y="34"/>
                  </a:lnTo>
                  <a:lnTo>
                    <a:pt x="122" y="37"/>
                  </a:lnTo>
                  <a:lnTo>
                    <a:pt x="119" y="39"/>
                  </a:lnTo>
                  <a:lnTo>
                    <a:pt x="117" y="40"/>
                  </a:lnTo>
                  <a:lnTo>
                    <a:pt x="113" y="43"/>
                  </a:lnTo>
                  <a:lnTo>
                    <a:pt x="112" y="45"/>
                  </a:lnTo>
                  <a:lnTo>
                    <a:pt x="110" y="49"/>
                  </a:lnTo>
                  <a:lnTo>
                    <a:pt x="109" y="51"/>
                  </a:lnTo>
                  <a:lnTo>
                    <a:pt x="108" y="54"/>
                  </a:lnTo>
                  <a:lnTo>
                    <a:pt x="108" y="59"/>
                  </a:lnTo>
                  <a:lnTo>
                    <a:pt x="108" y="96"/>
                  </a:lnTo>
                  <a:lnTo>
                    <a:pt x="0" y="68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812" name="Freeform 1188"/>
            <p:cNvSpPr>
              <a:spLocks/>
            </p:cNvSpPr>
            <p:nvPr/>
          </p:nvSpPr>
          <p:spPr bwMode="auto">
            <a:xfrm>
              <a:off x="5167" y="3119"/>
              <a:ext cx="139" cy="60"/>
            </a:xfrm>
            <a:custGeom>
              <a:avLst/>
              <a:gdLst>
                <a:gd name="T0" fmla="*/ 0 w 244"/>
                <a:gd name="T1" fmla="*/ 0 h 107"/>
                <a:gd name="T2" fmla="*/ 244 w 244"/>
                <a:gd name="T3" fmla="*/ 65 h 107"/>
                <a:gd name="T4" fmla="*/ 244 w 244"/>
                <a:gd name="T5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4" h="107">
                  <a:moveTo>
                    <a:pt x="0" y="0"/>
                  </a:moveTo>
                  <a:lnTo>
                    <a:pt x="244" y="65"/>
                  </a:lnTo>
                  <a:lnTo>
                    <a:pt x="244" y="10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813" name="Freeform 1189"/>
            <p:cNvSpPr>
              <a:spLocks/>
            </p:cNvSpPr>
            <p:nvPr/>
          </p:nvSpPr>
          <p:spPr bwMode="auto">
            <a:xfrm>
              <a:off x="5278" y="3179"/>
              <a:ext cx="28" cy="12"/>
            </a:xfrm>
            <a:custGeom>
              <a:avLst/>
              <a:gdLst>
                <a:gd name="T0" fmla="*/ 0 w 48"/>
                <a:gd name="T1" fmla="*/ 21 h 23"/>
                <a:gd name="T2" fmla="*/ 5 w 48"/>
                <a:gd name="T3" fmla="*/ 22 h 23"/>
                <a:gd name="T4" fmla="*/ 9 w 48"/>
                <a:gd name="T5" fmla="*/ 23 h 23"/>
                <a:gd name="T6" fmla="*/ 14 w 48"/>
                <a:gd name="T7" fmla="*/ 23 h 23"/>
                <a:gd name="T8" fmla="*/ 18 w 48"/>
                <a:gd name="T9" fmla="*/ 23 h 23"/>
                <a:gd name="T10" fmla="*/ 22 w 48"/>
                <a:gd name="T11" fmla="*/ 23 h 23"/>
                <a:gd name="T12" fmla="*/ 27 w 48"/>
                <a:gd name="T13" fmla="*/ 22 h 23"/>
                <a:gd name="T14" fmla="*/ 30 w 48"/>
                <a:gd name="T15" fmla="*/ 21 h 23"/>
                <a:gd name="T16" fmla="*/ 34 w 48"/>
                <a:gd name="T17" fmla="*/ 20 h 23"/>
                <a:gd name="T18" fmla="*/ 37 w 48"/>
                <a:gd name="T19" fmla="*/ 19 h 23"/>
                <a:gd name="T20" fmla="*/ 40 w 48"/>
                <a:gd name="T21" fmla="*/ 16 h 23"/>
                <a:gd name="T22" fmla="*/ 42 w 48"/>
                <a:gd name="T23" fmla="*/ 14 h 23"/>
                <a:gd name="T24" fmla="*/ 45 w 48"/>
                <a:gd name="T25" fmla="*/ 12 h 23"/>
                <a:gd name="T26" fmla="*/ 46 w 48"/>
                <a:gd name="T27" fmla="*/ 10 h 23"/>
                <a:gd name="T28" fmla="*/ 47 w 48"/>
                <a:gd name="T29" fmla="*/ 7 h 23"/>
                <a:gd name="T30" fmla="*/ 48 w 48"/>
                <a:gd name="T31" fmla="*/ 3 h 23"/>
                <a:gd name="T32" fmla="*/ 48 w 48"/>
                <a:gd name="T3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8" h="23">
                  <a:moveTo>
                    <a:pt x="0" y="21"/>
                  </a:moveTo>
                  <a:lnTo>
                    <a:pt x="5" y="22"/>
                  </a:lnTo>
                  <a:lnTo>
                    <a:pt x="9" y="23"/>
                  </a:lnTo>
                  <a:lnTo>
                    <a:pt x="14" y="23"/>
                  </a:lnTo>
                  <a:lnTo>
                    <a:pt x="18" y="23"/>
                  </a:lnTo>
                  <a:lnTo>
                    <a:pt x="22" y="23"/>
                  </a:lnTo>
                  <a:lnTo>
                    <a:pt x="27" y="22"/>
                  </a:lnTo>
                  <a:lnTo>
                    <a:pt x="30" y="21"/>
                  </a:lnTo>
                  <a:lnTo>
                    <a:pt x="34" y="20"/>
                  </a:lnTo>
                  <a:lnTo>
                    <a:pt x="37" y="19"/>
                  </a:lnTo>
                  <a:lnTo>
                    <a:pt x="40" y="16"/>
                  </a:lnTo>
                  <a:lnTo>
                    <a:pt x="42" y="14"/>
                  </a:lnTo>
                  <a:lnTo>
                    <a:pt x="45" y="12"/>
                  </a:lnTo>
                  <a:lnTo>
                    <a:pt x="46" y="10"/>
                  </a:lnTo>
                  <a:lnTo>
                    <a:pt x="47" y="7"/>
                  </a:lnTo>
                  <a:lnTo>
                    <a:pt x="48" y="3"/>
                  </a:lnTo>
                  <a:lnTo>
                    <a:pt x="48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814" name="Line 1190"/>
            <p:cNvSpPr>
              <a:spLocks noChangeShapeType="1"/>
            </p:cNvSpPr>
            <p:nvPr/>
          </p:nvSpPr>
          <p:spPr bwMode="auto">
            <a:xfrm flipH="1" flipV="1">
              <a:off x="5239" y="3179"/>
              <a:ext cx="39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815" name="Freeform 1191"/>
            <p:cNvSpPr>
              <a:spLocks/>
            </p:cNvSpPr>
            <p:nvPr/>
          </p:nvSpPr>
          <p:spPr bwMode="auto">
            <a:xfrm>
              <a:off x="5215" y="3155"/>
              <a:ext cx="24" cy="24"/>
            </a:xfrm>
            <a:custGeom>
              <a:avLst/>
              <a:gdLst>
                <a:gd name="T0" fmla="*/ 0 w 48"/>
                <a:gd name="T1" fmla="*/ 0 h 46"/>
                <a:gd name="T2" fmla="*/ 0 w 48"/>
                <a:gd name="T3" fmla="*/ 3 h 46"/>
                <a:gd name="T4" fmla="*/ 2 w 48"/>
                <a:gd name="T5" fmla="*/ 6 h 46"/>
                <a:gd name="T6" fmla="*/ 3 w 48"/>
                <a:gd name="T7" fmla="*/ 10 h 46"/>
                <a:gd name="T8" fmla="*/ 4 w 48"/>
                <a:gd name="T9" fmla="*/ 13 h 46"/>
                <a:gd name="T10" fmla="*/ 6 w 48"/>
                <a:gd name="T11" fmla="*/ 16 h 46"/>
                <a:gd name="T12" fmla="*/ 8 w 48"/>
                <a:gd name="T13" fmla="*/ 21 h 46"/>
                <a:gd name="T14" fmla="*/ 10 w 48"/>
                <a:gd name="T15" fmla="*/ 24 h 46"/>
                <a:gd name="T16" fmla="*/ 14 w 48"/>
                <a:gd name="T17" fmla="*/ 27 h 46"/>
                <a:gd name="T18" fmla="*/ 17 w 48"/>
                <a:gd name="T19" fmla="*/ 30 h 46"/>
                <a:gd name="T20" fmla="*/ 21 w 48"/>
                <a:gd name="T21" fmla="*/ 33 h 46"/>
                <a:gd name="T22" fmla="*/ 25 w 48"/>
                <a:gd name="T23" fmla="*/ 36 h 46"/>
                <a:gd name="T24" fmla="*/ 29 w 48"/>
                <a:gd name="T25" fmla="*/ 38 h 46"/>
                <a:gd name="T26" fmla="*/ 34 w 48"/>
                <a:gd name="T27" fmla="*/ 41 h 46"/>
                <a:gd name="T28" fmla="*/ 38 w 48"/>
                <a:gd name="T29" fmla="*/ 43 h 46"/>
                <a:gd name="T30" fmla="*/ 42 w 48"/>
                <a:gd name="T31" fmla="*/ 44 h 46"/>
                <a:gd name="T32" fmla="*/ 48 w 48"/>
                <a:gd name="T33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8" h="46">
                  <a:moveTo>
                    <a:pt x="0" y="0"/>
                  </a:moveTo>
                  <a:lnTo>
                    <a:pt x="0" y="3"/>
                  </a:lnTo>
                  <a:lnTo>
                    <a:pt x="2" y="6"/>
                  </a:lnTo>
                  <a:lnTo>
                    <a:pt x="3" y="10"/>
                  </a:lnTo>
                  <a:lnTo>
                    <a:pt x="4" y="13"/>
                  </a:lnTo>
                  <a:lnTo>
                    <a:pt x="6" y="16"/>
                  </a:lnTo>
                  <a:lnTo>
                    <a:pt x="8" y="21"/>
                  </a:lnTo>
                  <a:lnTo>
                    <a:pt x="10" y="24"/>
                  </a:lnTo>
                  <a:lnTo>
                    <a:pt x="14" y="27"/>
                  </a:lnTo>
                  <a:lnTo>
                    <a:pt x="17" y="30"/>
                  </a:lnTo>
                  <a:lnTo>
                    <a:pt x="21" y="33"/>
                  </a:lnTo>
                  <a:lnTo>
                    <a:pt x="25" y="36"/>
                  </a:lnTo>
                  <a:lnTo>
                    <a:pt x="29" y="38"/>
                  </a:lnTo>
                  <a:lnTo>
                    <a:pt x="34" y="41"/>
                  </a:lnTo>
                  <a:lnTo>
                    <a:pt x="38" y="43"/>
                  </a:lnTo>
                  <a:lnTo>
                    <a:pt x="42" y="44"/>
                  </a:lnTo>
                  <a:lnTo>
                    <a:pt x="48" y="4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83816" name="Line 1192"/>
            <p:cNvSpPr>
              <a:spLocks noChangeShapeType="1"/>
            </p:cNvSpPr>
            <p:nvPr/>
          </p:nvSpPr>
          <p:spPr bwMode="auto">
            <a:xfrm flipV="1">
              <a:off x="5215" y="3131"/>
              <a:ext cx="0" cy="2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283817" name="Text Box 1193"/>
          <p:cNvSpPr txBox="1">
            <a:spLocks noChangeArrowheads="1"/>
          </p:cNvSpPr>
          <p:nvPr/>
        </p:nvSpPr>
        <p:spPr bwMode="auto">
          <a:xfrm>
            <a:off x="8002588" y="1916113"/>
            <a:ext cx="793750" cy="1244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vert="eaVert" anchor="ctr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000" b="1">
                <a:solidFill>
                  <a:srgbClr val="FF0000"/>
                </a:solidFill>
                <a:ea typeface="黑体" pitchFamily="2" charset="-122"/>
              </a:rPr>
              <a:t>攻丝</a:t>
            </a:r>
          </a:p>
        </p:txBody>
      </p:sp>
    </p:spTree>
    <p:extLst>
      <p:ext uri="{BB962C8B-B14F-4D97-AF65-F5344CB8AC3E}">
        <p14:creationId xmlns:p14="http://schemas.microsoft.com/office/powerpoint/2010/main" val="3702005927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75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275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275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7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0" fill="hold"/>
                                        <p:tgtEl>
                                          <p:spTgt spid="2751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0" fill="hold"/>
                                        <p:tgtEl>
                                          <p:spTgt spid="2751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75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500"/>
                                        <p:tgtEl>
                                          <p:spTgt spid="275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7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3000" fill="hold"/>
                                        <p:tgtEl>
                                          <p:spTgt spid="2752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3000" fill="hold"/>
                                        <p:tgtEl>
                                          <p:spTgt spid="2752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75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500"/>
                                        <p:tgtEl>
                                          <p:spTgt spid="275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275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9" dur="500"/>
                                        <p:tgtEl>
                                          <p:spTgt spid="275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8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4" dur="500"/>
                                        <p:tgtEl>
                                          <p:spTgt spid="2838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7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3000" fill="hold"/>
                                        <p:tgtEl>
                                          <p:spTgt spid="2753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3000" fill="hold"/>
                                        <p:tgtEl>
                                          <p:spTgt spid="2753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75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5" dur="500"/>
                                        <p:tgtEl>
                                          <p:spTgt spid="2837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 nodeType="clickPar">
                      <p:stCondLst>
                        <p:cond delay="indefinite"/>
                      </p:stCondLst>
                      <p:childTnLst>
                        <p:par>
                          <p:cTn id="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7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500"/>
                                        <p:tgtEl>
                                          <p:spTgt spid="2837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5171" grpId="0" autoUpdateAnimBg="0"/>
      <p:bldP spid="283817" grpId="0" autoUpdateAnimBg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538" name="Rectangle 34"/>
          <p:cNvSpPr>
            <a:spLocks noChangeArrowheads="1"/>
          </p:cNvSpPr>
          <p:nvPr/>
        </p:nvSpPr>
        <p:spPr bwMode="auto">
          <a:xfrm>
            <a:off x="1771650" y="3138488"/>
            <a:ext cx="914400" cy="914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  <p:grpSp>
        <p:nvGrpSpPr>
          <p:cNvPr id="277803" name="Group 299"/>
          <p:cNvGrpSpPr>
            <a:grpSpLocks/>
          </p:cNvGrpSpPr>
          <p:nvPr/>
        </p:nvGrpSpPr>
        <p:grpSpPr bwMode="auto">
          <a:xfrm>
            <a:off x="274638" y="1828800"/>
            <a:ext cx="2689225" cy="928688"/>
            <a:chOff x="173" y="1413"/>
            <a:chExt cx="1694" cy="585"/>
          </a:xfrm>
        </p:grpSpPr>
        <p:sp>
          <p:nvSpPr>
            <p:cNvPr id="277553" name="Line 49"/>
            <p:cNvSpPr>
              <a:spLocks noChangeShapeType="1"/>
            </p:cNvSpPr>
            <p:nvPr/>
          </p:nvSpPr>
          <p:spPr bwMode="auto">
            <a:xfrm flipH="1">
              <a:off x="1392" y="1707"/>
              <a:ext cx="4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554" name="Line 50"/>
            <p:cNvSpPr>
              <a:spLocks noChangeShapeType="1"/>
            </p:cNvSpPr>
            <p:nvPr/>
          </p:nvSpPr>
          <p:spPr bwMode="auto">
            <a:xfrm flipH="1">
              <a:off x="1294" y="1707"/>
              <a:ext cx="4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555" name="Line 51"/>
            <p:cNvSpPr>
              <a:spLocks noChangeShapeType="1"/>
            </p:cNvSpPr>
            <p:nvPr/>
          </p:nvSpPr>
          <p:spPr bwMode="auto">
            <a:xfrm flipH="1">
              <a:off x="801" y="1707"/>
              <a:ext cx="43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556" name="Line 52"/>
            <p:cNvSpPr>
              <a:spLocks noChangeShapeType="1"/>
            </p:cNvSpPr>
            <p:nvPr/>
          </p:nvSpPr>
          <p:spPr bwMode="auto">
            <a:xfrm flipH="1">
              <a:off x="701" y="1707"/>
              <a:ext cx="4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557" name="Line 53"/>
            <p:cNvSpPr>
              <a:spLocks noChangeShapeType="1"/>
            </p:cNvSpPr>
            <p:nvPr/>
          </p:nvSpPr>
          <p:spPr bwMode="auto">
            <a:xfrm flipH="1">
              <a:off x="173" y="1707"/>
              <a:ext cx="4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558" name="Line 54"/>
            <p:cNvSpPr>
              <a:spLocks noChangeShapeType="1"/>
            </p:cNvSpPr>
            <p:nvPr/>
          </p:nvSpPr>
          <p:spPr bwMode="auto">
            <a:xfrm flipH="1">
              <a:off x="311" y="1998"/>
              <a:ext cx="141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559" name="Line 55"/>
            <p:cNvSpPr>
              <a:spLocks noChangeShapeType="1"/>
            </p:cNvSpPr>
            <p:nvPr/>
          </p:nvSpPr>
          <p:spPr bwMode="auto">
            <a:xfrm flipH="1">
              <a:off x="311" y="1413"/>
              <a:ext cx="141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560" name="Line 56"/>
            <p:cNvSpPr>
              <a:spLocks noChangeShapeType="1"/>
            </p:cNvSpPr>
            <p:nvPr/>
          </p:nvSpPr>
          <p:spPr bwMode="auto">
            <a:xfrm flipV="1">
              <a:off x="274" y="1450"/>
              <a:ext cx="0" cy="5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561" name="Line 57"/>
            <p:cNvSpPr>
              <a:spLocks noChangeShapeType="1"/>
            </p:cNvSpPr>
            <p:nvPr/>
          </p:nvSpPr>
          <p:spPr bwMode="auto">
            <a:xfrm>
              <a:off x="274" y="1953"/>
              <a:ext cx="116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562" name="Line 58"/>
            <p:cNvSpPr>
              <a:spLocks noChangeShapeType="1"/>
            </p:cNvSpPr>
            <p:nvPr/>
          </p:nvSpPr>
          <p:spPr bwMode="auto">
            <a:xfrm flipV="1">
              <a:off x="1442" y="1413"/>
              <a:ext cx="0" cy="5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563" name="Line 59"/>
            <p:cNvSpPr>
              <a:spLocks noChangeShapeType="1"/>
            </p:cNvSpPr>
            <p:nvPr/>
          </p:nvSpPr>
          <p:spPr bwMode="auto">
            <a:xfrm>
              <a:off x="274" y="1458"/>
              <a:ext cx="116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564" name="Freeform 60"/>
            <p:cNvSpPr>
              <a:spLocks/>
            </p:cNvSpPr>
            <p:nvPr/>
          </p:nvSpPr>
          <p:spPr bwMode="auto">
            <a:xfrm>
              <a:off x="1723" y="1413"/>
              <a:ext cx="61" cy="294"/>
            </a:xfrm>
            <a:custGeom>
              <a:avLst/>
              <a:gdLst>
                <a:gd name="T0" fmla="*/ 0 w 169"/>
                <a:gd name="T1" fmla="*/ 813 h 813"/>
                <a:gd name="T2" fmla="*/ 12 w 169"/>
                <a:gd name="T3" fmla="*/ 801 h 813"/>
                <a:gd name="T4" fmla="*/ 25 w 169"/>
                <a:gd name="T5" fmla="*/ 788 h 813"/>
                <a:gd name="T6" fmla="*/ 36 w 169"/>
                <a:gd name="T7" fmla="*/ 774 h 813"/>
                <a:gd name="T8" fmla="*/ 48 w 169"/>
                <a:gd name="T9" fmla="*/ 760 h 813"/>
                <a:gd name="T10" fmla="*/ 58 w 169"/>
                <a:gd name="T11" fmla="*/ 746 h 813"/>
                <a:gd name="T12" fmla="*/ 68 w 169"/>
                <a:gd name="T13" fmla="*/ 733 h 813"/>
                <a:gd name="T14" fmla="*/ 77 w 169"/>
                <a:gd name="T15" fmla="*/ 719 h 813"/>
                <a:gd name="T16" fmla="*/ 86 w 169"/>
                <a:gd name="T17" fmla="*/ 704 h 813"/>
                <a:gd name="T18" fmla="*/ 94 w 169"/>
                <a:gd name="T19" fmla="*/ 689 h 813"/>
                <a:gd name="T20" fmla="*/ 103 w 169"/>
                <a:gd name="T21" fmla="*/ 674 h 813"/>
                <a:gd name="T22" fmla="*/ 110 w 169"/>
                <a:gd name="T23" fmla="*/ 659 h 813"/>
                <a:gd name="T24" fmla="*/ 117 w 169"/>
                <a:gd name="T25" fmla="*/ 644 h 813"/>
                <a:gd name="T26" fmla="*/ 123 w 169"/>
                <a:gd name="T27" fmla="*/ 629 h 813"/>
                <a:gd name="T28" fmla="*/ 130 w 169"/>
                <a:gd name="T29" fmla="*/ 613 h 813"/>
                <a:gd name="T30" fmla="*/ 135 w 169"/>
                <a:gd name="T31" fmla="*/ 598 h 813"/>
                <a:gd name="T32" fmla="*/ 140 w 169"/>
                <a:gd name="T33" fmla="*/ 583 h 813"/>
                <a:gd name="T34" fmla="*/ 145 w 169"/>
                <a:gd name="T35" fmla="*/ 568 h 813"/>
                <a:gd name="T36" fmla="*/ 149 w 169"/>
                <a:gd name="T37" fmla="*/ 553 h 813"/>
                <a:gd name="T38" fmla="*/ 153 w 169"/>
                <a:gd name="T39" fmla="*/ 537 h 813"/>
                <a:gd name="T40" fmla="*/ 156 w 169"/>
                <a:gd name="T41" fmla="*/ 522 h 813"/>
                <a:gd name="T42" fmla="*/ 159 w 169"/>
                <a:gd name="T43" fmla="*/ 507 h 813"/>
                <a:gd name="T44" fmla="*/ 162 w 169"/>
                <a:gd name="T45" fmla="*/ 492 h 813"/>
                <a:gd name="T46" fmla="*/ 164 w 169"/>
                <a:gd name="T47" fmla="*/ 476 h 813"/>
                <a:gd name="T48" fmla="*/ 166 w 169"/>
                <a:gd name="T49" fmla="*/ 461 h 813"/>
                <a:gd name="T50" fmla="*/ 167 w 169"/>
                <a:gd name="T51" fmla="*/ 447 h 813"/>
                <a:gd name="T52" fmla="*/ 168 w 169"/>
                <a:gd name="T53" fmla="*/ 432 h 813"/>
                <a:gd name="T54" fmla="*/ 168 w 169"/>
                <a:gd name="T55" fmla="*/ 417 h 813"/>
                <a:gd name="T56" fmla="*/ 169 w 169"/>
                <a:gd name="T57" fmla="*/ 404 h 813"/>
                <a:gd name="T58" fmla="*/ 168 w 169"/>
                <a:gd name="T59" fmla="*/ 390 h 813"/>
                <a:gd name="T60" fmla="*/ 168 w 169"/>
                <a:gd name="T61" fmla="*/ 376 h 813"/>
                <a:gd name="T62" fmla="*/ 167 w 169"/>
                <a:gd name="T63" fmla="*/ 362 h 813"/>
                <a:gd name="T64" fmla="*/ 166 w 169"/>
                <a:gd name="T65" fmla="*/ 349 h 813"/>
                <a:gd name="T66" fmla="*/ 165 w 169"/>
                <a:gd name="T67" fmla="*/ 335 h 813"/>
                <a:gd name="T68" fmla="*/ 163 w 169"/>
                <a:gd name="T69" fmla="*/ 323 h 813"/>
                <a:gd name="T70" fmla="*/ 160 w 169"/>
                <a:gd name="T71" fmla="*/ 311 h 813"/>
                <a:gd name="T72" fmla="*/ 158 w 169"/>
                <a:gd name="T73" fmla="*/ 299 h 813"/>
                <a:gd name="T74" fmla="*/ 156 w 169"/>
                <a:gd name="T75" fmla="*/ 288 h 813"/>
                <a:gd name="T76" fmla="*/ 153 w 169"/>
                <a:gd name="T77" fmla="*/ 276 h 813"/>
                <a:gd name="T78" fmla="*/ 150 w 169"/>
                <a:gd name="T79" fmla="*/ 264 h 813"/>
                <a:gd name="T80" fmla="*/ 147 w 169"/>
                <a:gd name="T81" fmla="*/ 253 h 813"/>
                <a:gd name="T82" fmla="*/ 142 w 169"/>
                <a:gd name="T83" fmla="*/ 243 h 813"/>
                <a:gd name="T84" fmla="*/ 138 w 169"/>
                <a:gd name="T85" fmla="*/ 232 h 813"/>
                <a:gd name="T86" fmla="*/ 134 w 169"/>
                <a:gd name="T87" fmla="*/ 223 h 813"/>
                <a:gd name="T88" fmla="*/ 130 w 169"/>
                <a:gd name="T89" fmla="*/ 212 h 813"/>
                <a:gd name="T90" fmla="*/ 125 w 169"/>
                <a:gd name="T91" fmla="*/ 202 h 813"/>
                <a:gd name="T92" fmla="*/ 120 w 169"/>
                <a:gd name="T93" fmla="*/ 192 h 813"/>
                <a:gd name="T94" fmla="*/ 115 w 169"/>
                <a:gd name="T95" fmla="*/ 182 h 813"/>
                <a:gd name="T96" fmla="*/ 109 w 169"/>
                <a:gd name="T97" fmla="*/ 173 h 813"/>
                <a:gd name="T98" fmla="*/ 98 w 169"/>
                <a:gd name="T99" fmla="*/ 152 h 813"/>
                <a:gd name="T100" fmla="*/ 86 w 169"/>
                <a:gd name="T101" fmla="*/ 133 h 813"/>
                <a:gd name="T102" fmla="*/ 73 w 169"/>
                <a:gd name="T103" fmla="*/ 113 h 813"/>
                <a:gd name="T104" fmla="*/ 67 w 169"/>
                <a:gd name="T105" fmla="*/ 102 h 813"/>
                <a:gd name="T106" fmla="*/ 59 w 169"/>
                <a:gd name="T107" fmla="*/ 92 h 813"/>
                <a:gd name="T108" fmla="*/ 53 w 169"/>
                <a:gd name="T109" fmla="*/ 81 h 813"/>
                <a:gd name="T110" fmla="*/ 45 w 169"/>
                <a:gd name="T111" fmla="*/ 70 h 813"/>
                <a:gd name="T112" fmla="*/ 38 w 169"/>
                <a:gd name="T113" fmla="*/ 60 h 813"/>
                <a:gd name="T114" fmla="*/ 31 w 169"/>
                <a:gd name="T115" fmla="*/ 48 h 813"/>
                <a:gd name="T116" fmla="*/ 23 w 169"/>
                <a:gd name="T117" fmla="*/ 37 h 813"/>
                <a:gd name="T118" fmla="*/ 16 w 169"/>
                <a:gd name="T119" fmla="*/ 25 h 813"/>
                <a:gd name="T120" fmla="*/ 8 w 169"/>
                <a:gd name="T121" fmla="*/ 13 h 813"/>
                <a:gd name="T122" fmla="*/ 0 w 169"/>
                <a:gd name="T123" fmla="*/ 0 h 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" h="813">
                  <a:moveTo>
                    <a:pt x="0" y="813"/>
                  </a:moveTo>
                  <a:lnTo>
                    <a:pt x="12" y="801"/>
                  </a:lnTo>
                  <a:lnTo>
                    <a:pt x="25" y="788"/>
                  </a:lnTo>
                  <a:lnTo>
                    <a:pt x="36" y="774"/>
                  </a:lnTo>
                  <a:lnTo>
                    <a:pt x="48" y="760"/>
                  </a:lnTo>
                  <a:lnTo>
                    <a:pt x="58" y="746"/>
                  </a:lnTo>
                  <a:lnTo>
                    <a:pt x="68" y="733"/>
                  </a:lnTo>
                  <a:lnTo>
                    <a:pt x="77" y="719"/>
                  </a:lnTo>
                  <a:lnTo>
                    <a:pt x="86" y="704"/>
                  </a:lnTo>
                  <a:lnTo>
                    <a:pt x="94" y="689"/>
                  </a:lnTo>
                  <a:lnTo>
                    <a:pt x="103" y="674"/>
                  </a:lnTo>
                  <a:lnTo>
                    <a:pt x="110" y="659"/>
                  </a:lnTo>
                  <a:lnTo>
                    <a:pt x="117" y="644"/>
                  </a:lnTo>
                  <a:lnTo>
                    <a:pt x="123" y="629"/>
                  </a:lnTo>
                  <a:lnTo>
                    <a:pt x="130" y="613"/>
                  </a:lnTo>
                  <a:lnTo>
                    <a:pt x="135" y="598"/>
                  </a:lnTo>
                  <a:lnTo>
                    <a:pt x="140" y="583"/>
                  </a:lnTo>
                  <a:lnTo>
                    <a:pt x="145" y="568"/>
                  </a:lnTo>
                  <a:lnTo>
                    <a:pt x="149" y="553"/>
                  </a:lnTo>
                  <a:lnTo>
                    <a:pt x="153" y="537"/>
                  </a:lnTo>
                  <a:lnTo>
                    <a:pt x="156" y="522"/>
                  </a:lnTo>
                  <a:lnTo>
                    <a:pt x="159" y="507"/>
                  </a:lnTo>
                  <a:lnTo>
                    <a:pt x="162" y="492"/>
                  </a:lnTo>
                  <a:lnTo>
                    <a:pt x="164" y="476"/>
                  </a:lnTo>
                  <a:lnTo>
                    <a:pt x="166" y="461"/>
                  </a:lnTo>
                  <a:lnTo>
                    <a:pt x="167" y="447"/>
                  </a:lnTo>
                  <a:lnTo>
                    <a:pt x="168" y="432"/>
                  </a:lnTo>
                  <a:lnTo>
                    <a:pt x="168" y="417"/>
                  </a:lnTo>
                  <a:lnTo>
                    <a:pt x="169" y="404"/>
                  </a:lnTo>
                  <a:lnTo>
                    <a:pt x="168" y="390"/>
                  </a:lnTo>
                  <a:lnTo>
                    <a:pt x="168" y="376"/>
                  </a:lnTo>
                  <a:lnTo>
                    <a:pt x="167" y="362"/>
                  </a:lnTo>
                  <a:lnTo>
                    <a:pt x="166" y="349"/>
                  </a:lnTo>
                  <a:lnTo>
                    <a:pt x="165" y="335"/>
                  </a:lnTo>
                  <a:lnTo>
                    <a:pt x="163" y="323"/>
                  </a:lnTo>
                  <a:lnTo>
                    <a:pt x="160" y="311"/>
                  </a:lnTo>
                  <a:lnTo>
                    <a:pt x="158" y="299"/>
                  </a:lnTo>
                  <a:lnTo>
                    <a:pt x="156" y="288"/>
                  </a:lnTo>
                  <a:lnTo>
                    <a:pt x="153" y="276"/>
                  </a:lnTo>
                  <a:lnTo>
                    <a:pt x="150" y="264"/>
                  </a:lnTo>
                  <a:lnTo>
                    <a:pt x="147" y="253"/>
                  </a:lnTo>
                  <a:lnTo>
                    <a:pt x="142" y="243"/>
                  </a:lnTo>
                  <a:lnTo>
                    <a:pt x="138" y="232"/>
                  </a:lnTo>
                  <a:lnTo>
                    <a:pt x="134" y="223"/>
                  </a:lnTo>
                  <a:lnTo>
                    <a:pt x="130" y="212"/>
                  </a:lnTo>
                  <a:lnTo>
                    <a:pt x="125" y="202"/>
                  </a:lnTo>
                  <a:lnTo>
                    <a:pt x="120" y="192"/>
                  </a:lnTo>
                  <a:lnTo>
                    <a:pt x="115" y="182"/>
                  </a:lnTo>
                  <a:lnTo>
                    <a:pt x="109" y="173"/>
                  </a:lnTo>
                  <a:lnTo>
                    <a:pt x="98" y="152"/>
                  </a:lnTo>
                  <a:lnTo>
                    <a:pt x="86" y="133"/>
                  </a:lnTo>
                  <a:lnTo>
                    <a:pt x="73" y="113"/>
                  </a:lnTo>
                  <a:lnTo>
                    <a:pt x="67" y="102"/>
                  </a:lnTo>
                  <a:lnTo>
                    <a:pt x="59" y="92"/>
                  </a:lnTo>
                  <a:lnTo>
                    <a:pt x="53" y="81"/>
                  </a:lnTo>
                  <a:lnTo>
                    <a:pt x="45" y="70"/>
                  </a:lnTo>
                  <a:lnTo>
                    <a:pt x="38" y="60"/>
                  </a:lnTo>
                  <a:lnTo>
                    <a:pt x="31" y="48"/>
                  </a:lnTo>
                  <a:lnTo>
                    <a:pt x="23" y="37"/>
                  </a:lnTo>
                  <a:lnTo>
                    <a:pt x="16" y="25"/>
                  </a:lnTo>
                  <a:lnTo>
                    <a:pt x="8" y="1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565" name="Freeform 61"/>
            <p:cNvSpPr>
              <a:spLocks/>
            </p:cNvSpPr>
            <p:nvPr/>
          </p:nvSpPr>
          <p:spPr bwMode="auto">
            <a:xfrm>
              <a:off x="1723" y="1707"/>
              <a:ext cx="61" cy="291"/>
            </a:xfrm>
            <a:custGeom>
              <a:avLst/>
              <a:gdLst>
                <a:gd name="T0" fmla="*/ 0 w 169"/>
                <a:gd name="T1" fmla="*/ 0 h 814"/>
                <a:gd name="T2" fmla="*/ 12 w 169"/>
                <a:gd name="T3" fmla="*/ 13 h 814"/>
                <a:gd name="T4" fmla="*/ 25 w 169"/>
                <a:gd name="T5" fmla="*/ 27 h 814"/>
                <a:gd name="T6" fmla="*/ 36 w 169"/>
                <a:gd name="T7" fmla="*/ 40 h 814"/>
                <a:gd name="T8" fmla="*/ 48 w 169"/>
                <a:gd name="T9" fmla="*/ 54 h 814"/>
                <a:gd name="T10" fmla="*/ 58 w 169"/>
                <a:gd name="T11" fmla="*/ 68 h 814"/>
                <a:gd name="T12" fmla="*/ 68 w 169"/>
                <a:gd name="T13" fmla="*/ 82 h 814"/>
                <a:gd name="T14" fmla="*/ 77 w 169"/>
                <a:gd name="T15" fmla="*/ 96 h 814"/>
                <a:gd name="T16" fmla="*/ 86 w 169"/>
                <a:gd name="T17" fmla="*/ 111 h 814"/>
                <a:gd name="T18" fmla="*/ 94 w 169"/>
                <a:gd name="T19" fmla="*/ 126 h 814"/>
                <a:gd name="T20" fmla="*/ 103 w 169"/>
                <a:gd name="T21" fmla="*/ 141 h 814"/>
                <a:gd name="T22" fmla="*/ 110 w 169"/>
                <a:gd name="T23" fmla="*/ 156 h 814"/>
                <a:gd name="T24" fmla="*/ 117 w 169"/>
                <a:gd name="T25" fmla="*/ 171 h 814"/>
                <a:gd name="T26" fmla="*/ 123 w 169"/>
                <a:gd name="T27" fmla="*/ 186 h 814"/>
                <a:gd name="T28" fmla="*/ 130 w 169"/>
                <a:gd name="T29" fmla="*/ 201 h 814"/>
                <a:gd name="T30" fmla="*/ 135 w 169"/>
                <a:gd name="T31" fmla="*/ 217 h 814"/>
                <a:gd name="T32" fmla="*/ 140 w 169"/>
                <a:gd name="T33" fmla="*/ 231 h 814"/>
                <a:gd name="T34" fmla="*/ 145 w 169"/>
                <a:gd name="T35" fmla="*/ 247 h 814"/>
                <a:gd name="T36" fmla="*/ 149 w 169"/>
                <a:gd name="T37" fmla="*/ 262 h 814"/>
                <a:gd name="T38" fmla="*/ 153 w 169"/>
                <a:gd name="T39" fmla="*/ 277 h 814"/>
                <a:gd name="T40" fmla="*/ 156 w 169"/>
                <a:gd name="T41" fmla="*/ 293 h 814"/>
                <a:gd name="T42" fmla="*/ 159 w 169"/>
                <a:gd name="T43" fmla="*/ 308 h 814"/>
                <a:gd name="T44" fmla="*/ 162 w 169"/>
                <a:gd name="T45" fmla="*/ 323 h 814"/>
                <a:gd name="T46" fmla="*/ 164 w 169"/>
                <a:gd name="T47" fmla="*/ 338 h 814"/>
                <a:gd name="T48" fmla="*/ 166 w 169"/>
                <a:gd name="T49" fmla="*/ 353 h 814"/>
                <a:gd name="T50" fmla="*/ 167 w 169"/>
                <a:gd name="T51" fmla="*/ 368 h 814"/>
                <a:gd name="T52" fmla="*/ 168 w 169"/>
                <a:gd name="T53" fmla="*/ 383 h 814"/>
                <a:gd name="T54" fmla="*/ 168 w 169"/>
                <a:gd name="T55" fmla="*/ 396 h 814"/>
                <a:gd name="T56" fmla="*/ 169 w 169"/>
                <a:gd name="T57" fmla="*/ 411 h 814"/>
                <a:gd name="T58" fmla="*/ 168 w 169"/>
                <a:gd name="T59" fmla="*/ 425 h 814"/>
                <a:gd name="T60" fmla="*/ 168 w 169"/>
                <a:gd name="T61" fmla="*/ 439 h 814"/>
                <a:gd name="T62" fmla="*/ 167 w 169"/>
                <a:gd name="T63" fmla="*/ 453 h 814"/>
                <a:gd name="T64" fmla="*/ 166 w 169"/>
                <a:gd name="T65" fmla="*/ 466 h 814"/>
                <a:gd name="T66" fmla="*/ 165 w 169"/>
                <a:gd name="T67" fmla="*/ 478 h 814"/>
                <a:gd name="T68" fmla="*/ 163 w 169"/>
                <a:gd name="T69" fmla="*/ 491 h 814"/>
                <a:gd name="T70" fmla="*/ 160 w 169"/>
                <a:gd name="T71" fmla="*/ 504 h 814"/>
                <a:gd name="T72" fmla="*/ 158 w 169"/>
                <a:gd name="T73" fmla="*/ 516 h 814"/>
                <a:gd name="T74" fmla="*/ 156 w 169"/>
                <a:gd name="T75" fmla="*/ 527 h 814"/>
                <a:gd name="T76" fmla="*/ 153 w 169"/>
                <a:gd name="T77" fmla="*/ 539 h 814"/>
                <a:gd name="T78" fmla="*/ 150 w 169"/>
                <a:gd name="T79" fmla="*/ 550 h 814"/>
                <a:gd name="T80" fmla="*/ 147 w 169"/>
                <a:gd name="T81" fmla="*/ 562 h 814"/>
                <a:gd name="T82" fmla="*/ 142 w 169"/>
                <a:gd name="T83" fmla="*/ 572 h 814"/>
                <a:gd name="T84" fmla="*/ 138 w 169"/>
                <a:gd name="T85" fmla="*/ 583 h 814"/>
                <a:gd name="T86" fmla="*/ 134 w 169"/>
                <a:gd name="T87" fmla="*/ 592 h 814"/>
                <a:gd name="T88" fmla="*/ 130 w 169"/>
                <a:gd name="T89" fmla="*/ 603 h 814"/>
                <a:gd name="T90" fmla="*/ 125 w 169"/>
                <a:gd name="T91" fmla="*/ 613 h 814"/>
                <a:gd name="T92" fmla="*/ 120 w 169"/>
                <a:gd name="T93" fmla="*/ 623 h 814"/>
                <a:gd name="T94" fmla="*/ 115 w 169"/>
                <a:gd name="T95" fmla="*/ 633 h 814"/>
                <a:gd name="T96" fmla="*/ 109 w 169"/>
                <a:gd name="T97" fmla="*/ 642 h 814"/>
                <a:gd name="T98" fmla="*/ 98 w 169"/>
                <a:gd name="T99" fmla="*/ 663 h 814"/>
                <a:gd name="T100" fmla="*/ 86 w 169"/>
                <a:gd name="T101" fmla="*/ 682 h 814"/>
                <a:gd name="T102" fmla="*/ 73 w 169"/>
                <a:gd name="T103" fmla="*/ 702 h 814"/>
                <a:gd name="T104" fmla="*/ 67 w 169"/>
                <a:gd name="T105" fmla="*/ 713 h 814"/>
                <a:gd name="T106" fmla="*/ 59 w 169"/>
                <a:gd name="T107" fmla="*/ 722 h 814"/>
                <a:gd name="T108" fmla="*/ 53 w 169"/>
                <a:gd name="T109" fmla="*/ 733 h 814"/>
                <a:gd name="T110" fmla="*/ 45 w 169"/>
                <a:gd name="T111" fmla="*/ 744 h 814"/>
                <a:gd name="T112" fmla="*/ 38 w 169"/>
                <a:gd name="T113" fmla="*/ 755 h 814"/>
                <a:gd name="T114" fmla="*/ 31 w 169"/>
                <a:gd name="T115" fmla="*/ 766 h 814"/>
                <a:gd name="T116" fmla="*/ 23 w 169"/>
                <a:gd name="T117" fmla="*/ 778 h 814"/>
                <a:gd name="T118" fmla="*/ 16 w 169"/>
                <a:gd name="T119" fmla="*/ 789 h 814"/>
                <a:gd name="T120" fmla="*/ 8 w 169"/>
                <a:gd name="T121" fmla="*/ 802 h 814"/>
                <a:gd name="T122" fmla="*/ 0 w 169"/>
                <a:gd name="T123" fmla="*/ 814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" h="814">
                  <a:moveTo>
                    <a:pt x="0" y="0"/>
                  </a:moveTo>
                  <a:lnTo>
                    <a:pt x="12" y="13"/>
                  </a:lnTo>
                  <a:lnTo>
                    <a:pt x="25" y="27"/>
                  </a:lnTo>
                  <a:lnTo>
                    <a:pt x="36" y="40"/>
                  </a:lnTo>
                  <a:lnTo>
                    <a:pt x="48" y="54"/>
                  </a:lnTo>
                  <a:lnTo>
                    <a:pt x="58" y="68"/>
                  </a:lnTo>
                  <a:lnTo>
                    <a:pt x="68" y="82"/>
                  </a:lnTo>
                  <a:lnTo>
                    <a:pt x="77" y="96"/>
                  </a:lnTo>
                  <a:lnTo>
                    <a:pt x="86" y="111"/>
                  </a:lnTo>
                  <a:lnTo>
                    <a:pt x="94" y="126"/>
                  </a:lnTo>
                  <a:lnTo>
                    <a:pt x="103" y="141"/>
                  </a:lnTo>
                  <a:lnTo>
                    <a:pt x="110" y="156"/>
                  </a:lnTo>
                  <a:lnTo>
                    <a:pt x="117" y="171"/>
                  </a:lnTo>
                  <a:lnTo>
                    <a:pt x="123" y="186"/>
                  </a:lnTo>
                  <a:lnTo>
                    <a:pt x="130" y="201"/>
                  </a:lnTo>
                  <a:lnTo>
                    <a:pt x="135" y="217"/>
                  </a:lnTo>
                  <a:lnTo>
                    <a:pt x="140" y="231"/>
                  </a:lnTo>
                  <a:lnTo>
                    <a:pt x="145" y="247"/>
                  </a:lnTo>
                  <a:lnTo>
                    <a:pt x="149" y="262"/>
                  </a:lnTo>
                  <a:lnTo>
                    <a:pt x="153" y="277"/>
                  </a:lnTo>
                  <a:lnTo>
                    <a:pt x="156" y="293"/>
                  </a:lnTo>
                  <a:lnTo>
                    <a:pt x="159" y="308"/>
                  </a:lnTo>
                  <a:lnTo>
                    <a:pt x="162" y="323"/>
                  </a:lnTo>
                  <a:lnTo>
                    <a:pt x="164" y="338"/>
                  </a:lnTo>
                  <a:lnTo>
                    <a:pt x="166" y="353"/>
                  </a:lnTo>
                  <a:lnTo>
                    <a:pt x="167" y="368"/>
                  </a:lnTo>
                  <a:lnTo>
                    <a:pt x="168" y="383"/>
                  </a:lnTo>
                  <a:lnTo>
                    <a:pt x="168" y="396"/>
                  </a:lnTo>
                  <a:lnTo>
                    <a:pt x="169" y="411"/>
                  </a:lnTo>
                  <a:lnTo>
                    <a:pt x="168" y="425"/>
                  </a:lnTo>
                  <a:lnTo>
                    <a:pt x="168" y="439"/>
                  </a:lnTo>
                  <a:lnTo>
                    <a:pt x="167" y="453"/>
                  </a:lnTo>
                  <a:lnTo>
                    <a:pt x="166" y="466"/>
                  </a:lnTo>
                  <a:lnTo>
                    <a:pt x="165" y="478"/>
                  </a:lnTo>
                  <a:lnTo>
                    <a:pt x="163" y="491"/>
                  </a:lnTo>
                  <a:lnTo>
                    <a:pt x="160" y="504"/>
                  </a:lnTo>
                  <a:lnTo>
                    <a:pt x="158" y="516"/>
                  </a:lnTo>
                  <a:lnTo>
                    <a:pt x="156" y="527"/>
                  </a:lnTo>
                  <a:lnTo>
                    <a:pt x="153" y="539"/>
                  </a:lnTo>
                  <a:lnTo>
                    <a:pt x="150" y="550"/>
                  </a:lnTo>
                  <a:lnTo>
                    <a:pt x="147" y="562"/>
                  </a:lnTo>
                  <a:lnTo>
                    <a:pt x="142" y="572"/>
                  </a:lnTo>
                  <a:lnTo>
                    <a:pt x="138" y="583"/>
                  </a:lnTo>
                  <a:lnTo>
                    <a:pt x="134" y="592"/>
                  </a:lnTo>
                  <a:lnTo>
                    <a:pt x="130" y="603"/>
                  </a:lnTo>
                  <a:lnTo>
                    <a:pt x="125" y="613"/>
                  </a:lnTo>
                  <a:lnTo>
                    <a:pt x="120" y="623"/>
                  </a:lnTo>
                  <a:lnTo>
                    <a:pt x="115" y="633"/>
                  </a:lnTo>
                  <a:lnTo>
                    <a:pt x="109" y="642"/>
                  </a:lnTo>
                  <a:lnTo>
                    <a:pt x="98" y="663"/>
                  </a:lnTo>
                  <a:lnTo>
                    <a:pt x="86" y="682"/>
                  </a:lnTo>
                  <a:lnTo>
                    <a:pt x="73" y="702"/>
                  </a:lnTo>
                  <a:lnTo>
                    <a:pt x="67" y="713"/>
                  </a:lnTo>
                  <a:lnTo>
                    <a:pt x="59" y="722"/>
                  </a:lnTo>
                  <a:lnTo>
                    <a:pt x="53" y="733"/>
                  </a:lnTo>
                  <a:lnTo>
                    <a:pt x="45" y="744"/>
                  </a:lnTo>
                  <a:lnTo>
                    <a:pt x="38" y="755"/>
                  </a:lnTo>
                  <a:lnTo>
                    <a:pt x="31" y="766"/>
                  </a:lnTo>
                  <a:lnTo>
                    <a:pt x="23" y="778"/>
                  </a:lnTo>
                  <a:lnTo>
                    <a:pt x="16" y="789"/>
                  </a:lnTo>
                  <a:lnTo>
                    <a:pt x="8" y="802"/>
                  </a:lnTo>
                  <a:lnTo>
                    <a:pt x="0" y="81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566" name="Freeform 62"/>
            <p:cNvSpPr>
              <a:spLocks/>
            </p:cNvSpPr>
            <p:nvPr/>
          </p:nvSpPr>
          <p:spPr bwMode="auto">
            <a:xfrm>
              <a:off x="1663" y="1413"/>
              <a:ext cx="60" cy="294"/>
            </a:xfrm>
            <a:custGeom>
              <a:avLst/>
              <a:gdLst>
                <a:gd name="T0" fmla="*/ 169 w 169"/>
                <a:gd name="T1" fmla="*/ 813 h 813"/>
                <a:gd name="T2" fmla="*/ 156 w 169"/>
                <a:gd name="T3" fmla="*/ 801 h 813"/>
                <a:gd name="T4" fmla="*/ 144 w 169"/>
                <a:gd name="T5" fmla="*/ 788 h 813"/>
                <a:gd name="T6" fmla="*/ 133 w 169"/>
                <a:gd name="T7" fmla="*/ 774 h 813"/>
                <a:gd name="T8" fmla="*/ 122 w 169"/>
                <a:gd name="T9" fmla="*/ 760 h 813"/>
                <a:gd name="T10" fmla="*/ 111 w 169"/>
                <a:gd name="T11" fmla="*/ 746 h 813"/>
                <a:gd name="T12" fmla="*/ 101 w 169"/>
                <a:gd name="T13" fmla="*/ 733 h 813"/>
                <a:gd name="T14" fmla="*/ 92 w 169"/>
                <a:gd name="T15" fmla="*/ 719 h 813"/>
                <a:gd name="T16" fmla="*/ 82 w 169"/>
                <a:gd name="T17" fmla="*/ 704 h 813"/>
                <a:gd name="T18" fmla="*/ 74 w 169"/>
                <a:gd name="T19" fmla="*/ 689 h 813"/>
                <a:gd name="T20" fmla="*/ 66 w 169"/>
                <a:gd name="T21" fmla="*/ 674 h 813"/>
                <a:gd name="T22" fmla="*/ 59 w 169"/>
                <a:gd name="T23" fmla="*/ 659 h 813"/>
                <a:gd name="T24" fmla="*/ 52 w 169"/>
                <a:gd name="T25" fmla="*/ 644 h 813"/>
                <a:gd name="T26" fmla="*/ 45 w 169"/>
                <a:gd name="T27" fmla="*/ 629 h 813"/>
                <a:gd name="T28" fmla="*/ 40 w 169"/>
                <a:gd name="T29" fmla="*/ 613 h 813"/>
                <a:gd name="T30" fmla="*/ 33 w 169"/>
                <a:gd name="T31" fmla="*/ 598 h 813"/>
                <a:gd name="T32" fmla="*/ 29 w 169"/>
                <a:gd name="T33" fmla="*/ 583 h 813"/>
                <a:gd name="T34" fmla="*/ 24 w 169"/>
                <a:gd name="T35" fmla="*/ 568 h 813"/>
                <a:gd name="T36" fmla="*/ 20 w 169"/>
                <a:gd name="T37" fmla="*/ 553 h 813"/>
                <a:gd name="T38" fmla="*/ 16 w 169"/>
                <a:gd name="T39" fmla="*/ 537 h 813"/>
                <a:gd name="T40" fmla="*/ 13 w 169"/>
                <a:gd name="T41" fmla="*/ 522 h 813"/>
                <a:gd name="T42" fmla="*/ 10 w 169"/>
                <a:gd name="T43" fmla="*/ 507 h 813"/>
                <a:gd name="T44" fmla="*/ 7 w 169"/>
                <a:gd name="T45" fmla="*/ 492 h 813"/>
                <a:gd name="T46" fmla="*/ 6 w 169"/>
                <a:gd name="T47" fmla="*/ 476 h 813"/>
                <a:gd name="T48" fmla="*/ 4 w 169"/>
                <a:gd name="T49" fmla="*/ 461 h 813"/>
                <a:gd name="T50" fmla="*/ 3 w 169"/>
                <a:gd name="T51" fmla="*/ 447 h 813"/>
                <a:gd name="T52" fmla="*/ 2 w 169"/>
                <a:gd name="T53" fmla="*/ 432 h 813"/>
                <a:gd name="T54" fmla="*/ 0 w 169"/>
                <a:gd name="T55" fmla="*/ 417 h 813"/>
                <a:gd name="T56" fmla="*/ 0 w 169"/>
                <a:gd name="T57" fmla="*/ 404 h 813"/>
                <a:gd name="T58" fmla="*/ 0 w 169"/>
                <a:gd name="T59" fmla="*/ 390 h 813"/>
                <a:gd name="T60" fmla="*/ 0 w 169"/>
                <a:gd name="T61" fmla="*/ 376 h 813"/>
                <a:gd name="T62" fmla="*/ 2 w 169"/>
                <a:gd name="T63" fmla="*/ 362 h 813"/>
                <a:gd name="T64" fmla="*/ 3 w 169"/>
                <a:gd name="T65" fmla="*/ 349 h 813"/>
                <a:gd name="T66" fmla="*/ 5 w 169"/>
                <a:gd name="T67" fmla="*/ 335 h 813"/>
                <a:gd name="T68" fmla="*/ 6 w 169"/>
                <a:gd name="T69" fmla="*/ 323 h 813"/>
                <a:gd name="T70" fmla="*/ 8 w 169"/>
                <a:gd name="T71" fmla="*/ 311 h 813"/>
                <a:gd name="T72" fmla="*/ 10 w 169"/>
                <a:gd name="T73" fmla="*/ 299 h 813"/>
                <a:gd name="T74" fmla="*/ 13 w 169"/>
                <a:gd name="T75" fmla="*/ 288 h 813"/>
                <a:gd name="T76" fmla="*/ 16 w 169"/>
                <a:gd name="T77" fmla="*/ 276 h 813"/>
                <a:gd name="T78" fmla="*/ 20 w 169"/>
                <a:gd name="T79" fmla="*/ 264 h 813"/>
                <a:gd name="T80" fmla="*/ 23 w 169"/>
                <a:gd name="T81" fmla="*/ 253 h 813"/>
                <a:gd name="T82" fmla="*/ 26 w 169"/>
                <a:gd name="T83" fmla="*/ 243 h 813"/>
                <a:gd name="T84" fmla="*/ 30 w 169"/>
                <a:gd name="T85" fmla="*/ 232 h 813"/>
                <a:gd name="T86" fmla="*/ 35 w 169"/>
                <a:gd name="T87" fmla="*/ 223 h 813"/>
                <a:gd name="T88" fmla="*/ 39 w 169"/>
                <a:gd name="T89" fmla="*/ 212 h 813"/>
                <a:gd name="T90" fmla="*/ 44 w 169"/>
                <a:gd name="T91" fmla="*/ 202 h 813"/>
                <a:gd name="T92" fmla="*/ 48 w 169"/>
                <a:gd name="T93" fmla="*/ 192 h 813"/>
                <a:gd name="T94" fmla="*/ 54 w 169"/>
                <a:gd name="T95" fmla="*/ 182 h 813"/>
                <a:gd name="T96" fmla="*/ 59 w 169"/>
                <a:gd name="T97" fmla="*/ 173 h 813"/>
                <a:gd name="T98" fmla="*/ 71 w 169"/>
                <a:gd name="T99" fmla="*/ 152 h 813"/>
                <a:gd name="T100" fmla="*/ 84 w 169"/>
                <a:gd name="T101" fmla="*/ 133 h 813"/>
                <a:gd name="T102" fmla="*/ 96 w 169"/>
                <a:gd name="T103" fmla="*/ 113 h 813"/>
                <a:gd name="T104" fmla="*/ 103 w 169"/>
                <a:gd name="T105" fmla="*/ 102 h 813"/>
                <a:gd name="T106" fmla="*/ 109 w 169"/>
                <a:gd name="T107" fmla="*/ 92 h 813"/>
                <a:gd name="T108" fmla="*/ 117 w 169"/>
                <a:gd name="T109" fmla="*/ 81 h 813"/>
                <a:gd name="T110" fmla="*/ 124 w 169"/>
                <a:gd name="T111" fmla="*/ 70 h 813"/>
                <a:gd name="T112" fmla="*/ 130 w 169"/>
                <a:gd name="T113" fmla="*/ 60 h 813"/>
                <a:gd name="T114" fmla="*/ 138 w 169"/>
                <a:gd name="T115" fmla="*/ 48 h 813"/>
                <a:gd name="T116" fmla="*/ 145 w 169"/>
                <a:gd name="T117" fmla="*/ 37 h 813"/>
                <a:gd name="T118" fmla="*/ 154 w 169"/>
                <a:gd name="T119" fmla="*/ 25 h 813"/>
                <a:gd name="T120" fmla="*/ 161 w 169"/>
                <a:gd name="T121" fmla="*/ 13 h 813"/>
                <a:gd name="T122" fmla="*/ 169 w 169"/>
                <a:gd name="T123" fmla="*/ 0 h 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" h="813">
                  <a:moveTo>
                    <a:pt x="169" y="813"/>
                  </a:moveTo>
                  <a:lnTo>
                    <a:pt x="156" y="801"/>
                  </a:lnTo>
                  <a:lnTo>
                    <a:pt x="144" y="788"/>
                  </a:lnTo>
                  <a:lnTo>
                    <a:pt x="133" y="774"/>
                  </a:lnTo>
                  <a:lnTo>
                    <a:pt x="122" y="760"/>
                  </a:lnTo>
                  <a:lnTo>
                    <a:pt x="111" y="746"/>
                  </a:lnTo>
                  <a:lnTo>
                    <a:pt x="101" y="733"/>
                  </a:lnTo>
                  <a:lnTo>
                    <a:pt x="92" y="719"/>
                  </a:lnTo>
                  <a:lnTo>
                    <a:pt x="82" y="704"/>
                  </a:lnTo>
                  <a:lnTo>
                    <a:pt x="74" y="689"/>
                  </a:lnTo>
                  <a:lnTo>
                    <a:pt x="66" y="674"/>
                  </a:lnTo>
                  <a:lnTo>
                    <a:pt x="59" y="659"/>
                  </a:lnTo>
                  <a:lnTo>
                    <a:pt x="52" y="644"/>
                  </a:lnTo>
                  <a:lnTo>
                    <a:pt x="45" y="629"/>
                  </a:lnTo>
                  <a:lnTo>
                    <a:pt x="40" y="613"/>
                  </a:lnTo>
                  <a:lnTo>
                    <a:pt x="33" y="598"/>
                  </a:lnTo>
                  <a:lnTo>
                    <a:pt x="29" y="583"/>
                  </a:lnTo>
                  <a:lnTo>
                    <a:pt x="24" y="568"/>
                  </a:lnTo>
                  <a:lnTo>
                    <a:pt x="20" y="553"/>
                  </a:lnTo>
                  <a:lnTo>
                    <a:pt x="16" y="537"/>
                  </a:lnTo>
                  <a:lnTo>
                    <a:pt x="13" y="522"/>
                  </a:lnTo>
                  <a:lnTo>
                    <a:pt x="10" y="507"/>
                  </a:lnTo>
                  <a:lnTo>
                    <a:pt x="7" y="492"/>
                  </a:lnTo>
                  <a:lnTo>
                    <a:pt x="6" y="476"/>
                  </a:lnTo>
                  <a:lnTo>
                    <a:pt x="4" y="461"/>
                  </a:lnTo>
                  <a:lnTo>
                    <a:pt x="3" y="447"/>
                  </a:lnTo>
                  <a:lnTo>
                    <a:pt x="2" y="432"/>
                  </a:lnTo>
                  <a:lnTo>
                    <a:pt x="0" y="417"/>
                  </a:lnTo>
                  <a:lnTo>
                    <a:pt x="0" y="404"/>
                  </a:lnTo>
                  <a:lnTo>
                    <a:pt x="0" y="390"/>
                  </a:lnTo>
                  <a:lnTo>
                    <a:pt x="0" y="376"/>
                  </a:lnTo>
                  <a:lnTo>
                    <a:pt x="2" y="362"/>
                  </a:lnTo>
                  <a:lnTo>
                    <a:pt x="3" y="349"/>
                  </a:lnTo>
                  <a:lnTo>
                    <a:pt x="5" y="335"/>
                  </a:lnTo>
                  <a:lnTo>
                    <a:pt x="6" y="323"/>
                  </a:lnTo>
                  <a:lnTo>
                    <a:pt x="8" y="311"/>
                  </a:lnTo>
                  <a:lnTo>
                    <a:pt x="10" y="299"/>
                  </a:lnTo>
                  <a:lnTo>
                    <a:pt x="13" y="288"/>
                  </a:lnTo>
                  <a:lnTo>
                    <a:pt x="16" y="276"/>
                  </a:lnTo>
                  <a:lnTo>
                    <a:pt x="20" y="264"/>
                  </a:lnTo>
                  <a:lnTo>
                    <a:pt x="23" y="253"/>
                  </a:lnTo>
                  <a:lnTo>
                    <a:pt x="26" y="243"/>
                  </a:lnTo>
                  <a:lnTo>
                    <a:pt x="30" y="232"/>
                  </a:lnTo>
                  <a:lnTo>
                    <a:pt x="35" y="223"/>
                  </a:lnTo>
                  <a:lnTo>
                    <a:pt x="39" y="212"/>
                  </a:lnTo>
                  <a:lnTo>
                    <a:pt x="44" y="202"/>
                  </a:lnTo>
                  <a:lnTo>
                    <a:pt x="48" y="192"/>
                  </a:lnTo>
                  <a:lnTo>
                    <a:pt x="54" y="182"/>
                  </a:lnTo>
                  <a:lnTo>
                    <a:pt x="59" y="173"/>
                  </a:lnTo>
                  <a:lnTo>
                    <a:pt x="71" y="152"/>
                  </a:lnTo>
                  <a:lnTo>
                    <a:pt x="84" y="133"/>
                  </a:lnTo>
                  <a:lnTo>
                    <a:pt x="96" y="113"/>
                  </a:lnTo>
                  <a:lnTo>
                    <a:pt x="103" y="102"/>
                  </a:lnTo>
                  <a:lnTo>
                    <a:pt x="109" y="92"/>
                  </a:lnTo>
                  <a:lnTo>
                    <a:pt x="117" y="81"/>
                  </a:lnTo>
                  <a:lnTo>
                    <a:pt x="124" y="70"/>
                  </a:lnTo>
                  <a:lnTo>
                    <a:pt x="130" y="60"/>
                  </a:lnTo>
                  <a:lnTo>
                    <a:pt x="138" y="48"/>
                  </a:lnTo>
                  <a:lnTo>
                    <a:pt x="145" y="37"/>
                  </a:lnTo>
                  <a:lnTo>
                    <a:pt x="154" y="25"/>
                  </a:lnTo>
                  <a:lnTo>
                    <a:pt x="161" y="13"/>
                  </a:lnTo>
                  <a:lnTo>
                    <a:pt x="16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567" name="Line 63"/>
            <p:cNvSpPr>
              <a:spLocks noChangeShapeType="1"/>
            </p:cNvSpPr>
            <p:nvPr/>
          </p:nvSpPr>
          <p:spPr bwMode="auto">
            <a:xfrm flipV="1">
              <a:off x="1663" y="1465"/>
              <a:ext cx="93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568" name="Line 64"/>
            <p:cNvSpPr>
              <a:spLocks noChangeShapeType="1"/>
            </p:cNvSpPr>
            <p:nvPr/>
          </p:nvSpPr>
          <p:spPr bwMode="auto">
            <a:xfrm flipV="1">
              <a:off x="1683" y="1546"/>
              <a:ext cx="101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584" name="Line 80"/>
            <p:cNvSpPr>
              <a:spLocks noChangeShapeType="1"/>
            </p:cNvSpPr>
            <p:nvPr/>
          </p:nvSpPr>
          <p:spPr bwMode="auto">
            <a:xfrm flipH="1">
              <a:off x="274" y="1413"/>
              <a:ext cx="37" cy="3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585" name="Line 81"/>
            <p:cNvSpPr>
              <a:spLocks noChangeShapeType="1"/>
            </p:cNvSpPr>
            <p:nvPr/>
          </p:nvSpPr>
          <p:spPr bwMode="auto">
            <a:xfrm>
              <a:off x="274" y="1960"/>
              <a:ext cx="37" cy="3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589" name="Line 85"/>
            <p:cNvSpPr>
              <a:spLocks noChangeShapeType="1"/>
            </p:cNvSpPr>
            <p:nvPr/>
          </p:nvSpPr>
          <p:spPr bwMode="auto">
            <a:xfrm>
              <a:off x="311" y="1413"/>
              <a:ext cx="0" cy="5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77921" name="Group 417"/>
          <p:cNvGrpSpPr>
            <a:grpSpLocks/>
          </p:cNvGrpSpPr>
          <p:nvPr/>
        </p:nvGrpSpPr>
        <p:grpSpPr bwMode="auto">
          <a:xfrm>
            <a:off x="6191250" y="1481138"/>
            <a:ext cx="2863850" cy="1624012"/>
            <a:chOff x="3900" y="1194"/>
            <a:chExt cx="1804" cy="1023"/>
          </a:xfrm>
        </p:grpSpPr>
        <p:sp>
          <p:nvSpPr>
            <p:cNvPr id="277575" name="Line 71"/>
            <p:cNvSpPr>
              <a:spLocks noChangeShapeType="1"/>
            </p:cNvSpPr>
            <p:nvPr/>
          </p:nvSpPr>
          <p:spPr bwMode="auto">
            <a:xfrm flipH="1">
              <a:off x="3900" y="1707"/>
              <a:ext cx="23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grpSp>
          <p:nvGrpSpPr>
            <p:cNvPr id="277805" name="Group 301"/>
            <p:cNvGrpSpPr>
              <a:grpSpLocks/>
            </p:cNvGrpSpPr>
            <p:nvPr/>
          </p:nvGrpSpPr>
          <p:grpSpPr bwMode="auto">
            <a:xfrm>
              <a:off x="4003" y="1194"/>
              <a:ext cx="1701" cy="1023"/>
              <a:chOff x="4003" y="1194"/>
              <a:chExt cx="1701" cy="1023"/>
            </a:xfrm>
          </p:grpSpPr>
          <p:sp>
            <p:nvSpPr>
              <p:cNvPr id="277569" name="Line 65"/>
              <p:cNvSpPr>
                <a:spLocks noChangeShapeType="1"/>
              </p:cNvSpPr>
              <p:nvPr/>
            </p:nvSpPr>
            <p:spPr bwMode="auto">
              <a:xfrm flipH="1">
                <a:off x="5470" y="1707"/>
                <a:ext cx="23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570" name="Line 66"/>
              <p:cNvSpPr>
                <a:spLocks noChangeShapeType="1"/>
              </p:cNvSpPr>
              <p:nvPr/>
            </p:nvSpPr>
            <p:spPr bwMode="auto">
              <a:xfrm flipH="1">
                <a:off x="5372" y="1707"/>
                <a:ext cx="4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571" name="Line 67"/>
              <p:cNvSpPr>
                <a:spLocks noChangeShapeType="1"/>
              </p:cNvSpPr>
              <p:nvPr/>
            </p:nvSpPr>
            <p:spPr bwMode="auto">
              <a:xfrm flipH="1">
                <a:off x="4880" y="1707"/>
                <a:ext cx="43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572" name="Line 68"/>
              <p:cNvSpPr>
                <a:spLocks noChangeShapeType="1"/>
              </p:cNvSpPr>
              <p:nvPr/>
            </p:nvSpPr>
            <p:spPr bwMode="auto">
              <a:xfrm flipH="1">
                <a:off x="4779" y="1707"/>
                <a:ext cx="4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573" name="Line 69"/>
              <p:cNvSpPr>
                <a:spLocks noChangeShapeType="1"/>
              </p:cNvSpPr>
              <p:nvPr/>
            </p:nvSpPr>
            <p:spPr bwMode="auto">
              <a:xfrm flipH="1">
                <a:off x="4287" y="1707"/>
                <a:ext cx="43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574" name="Line 70"/>
              <p:cNvSpPr>
                <a:spLocks noChangeShapeType="1"/>
              </p:cNvSpPr>
              <p:nvPr/>
            </p:nvSpPr>
            <p:spPr bwMode="auto">
              <a:xfrm flipH="1">
                <a:off x="4189" y="1707"/>
                <a:ext cx="4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576" name="Line 72"/>
              <p:cNvSpPr>
                <a:spLocks noChangeShapeType="1"/>
              </p:cNvSpPr>
              <p:nvPr/>
            </p:nvSpPr>
            <p:spPr bwMode="auto">
              <a:xfrm flipH="1">
                <a:off x="4003" y="1998"/>
                <a:ext cx="87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577" name="Line 73"/>
              <p:cNvSpPr>
                <a:spLocks noChangeShapeType="1"/>
              </p:cNvSpPr>
              <p:nvPr/>
            </p:nvSpPr>
            <p:spPr bwMode="auto">
              <a:xfrm flipH="1">
                <a:off x="4003" y="1413"/>
                <a:ext cx="87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578" name="Line 74"/>
              <p:cNvSpPr>
                <a:spLocks noChangeShapeType="1"/>
              </p:cNvSpPr>
              <p:nvPr/>
            </p:nvSpPr>
            <p:spPr bwMode="auto">
              <a:xfrm flipV="1">
                <a:off x="4003" y="1194"/>
                <a:ext cx="0" cy="102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579" name="Line 75"/>
              <p:cNvSpPr>
                <a:spLocks noChangeShapeType="1"/>
              </p:cNvSpPr>
              <p:nvPr/>
            </p:nvSpPr>
            <p:spPr bwMode="auto">
              <a:xfrm flipV="1">
                <a:off x="4880" y="1413"/>
                <a:ext cx="0" cy="58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580" name="Line 76"/>
              <p:cNvSpPr>
                <a:spLocks noChangeShapeType="1"/>
              </p:cNvSpPr>
              <p:nvPr/>
            </p:nvSpPr>
            <p:spPr bwMode="auto">
              <a:xfrm>
                <a:off x="4040" y="1458"/>
                <a:ext cx="113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581" name="Line 77"/>
              <p:cNvSpPr>
                <a:spLocks noChangeShapeType="1"/>
              </p:cNvSpPr>
              <p:nvPr/>
            </p:nvSpPr>
            <p:spPr bwMode="auto">
              <a:xfrm>
                <a:off x="5561" y="1194"/>
                <a:ext cx="0" cy="102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582" name="Line 78"/>
              <p:cNvSpPr>
                <a:spLocks noChangeShapeType="1"/>
              </p:cNvSpPr>
              <p:nvPr/>
            </p:nvSpPr>
            <p:spPr bwMode="auto">
              <a:xfrm flipH="1">
                <a:off x="4003" y="1413"/>
                <a:ext cx="87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583" name="Line 79"/>
              <p:cNvSpPr>
                <a:spLocks noChangeShapeType="1"/>
              </p:cNvSpPr>
              <p:nvPr/>
            </p:nvSpPr>
            <p:spPr bwMode="auto">
              <a:xfrm>
                <a:off x="4040" y="1953"/>
                <a:ext cx="113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586" name="Line 82"/>
              <p:cNvSpPr>
                <a:spLocks noChangeShapeType="1"/>
              </p:cNvSpPr>
              <p:nvPr/>
            </p:nvSpPr>
            <p:spPr bwMode="auto">
              <a:xfrm flipH="1">
                <a:off x="4003" y="1953"/>
                <a:ext cx="37" cy="3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587" name="Line 83"/>
              <p:cNvSpPr>
                <a:spLocks noChangeShapeType="1"/>
              </p:cNvSpPr>
              <p:nvPr/>
            </p:nvSpPr>
            <p:spPr bwMode="auto">
              <a:xfrm>
                <a:off x="4003" y="1420"/>
                <a:ext cx="37" cy="3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588" name="Line 84"/>
              <p:cNvSpPr>
                <a:spLocks noChangeShapeType="1"/>
              </p:cNvSpPr>
              <p:nvPr/>
            </p:nvSpPr>
            <p:spPr bwMode="auto">
              <a:xfrm>
                <a:off x="4040" y="1458"/>
                <a:ext cx="0" cy="49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590" name="Line 86"/>
              <p:cNvSpPr>
                <a:spLocks noChangeShapeType="1"/>
              </p:cNvSpPr>
              <p:nvPr/>
            </p:nvSpPr>
            <p:spPr bwMode="auto">
              <a:xfrm>
                <a:off x="5171" y="1458"/>
                <a:ext cx="143" cy="24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591" name="Line 87"/>
              <p:cNvSpPr>
                <a:spLocks noChangeShapeType="1"/>
              </p:cNvSpPr>
              <p:nvPr/>
            </p:nvSpPr>
            <p:spPr bwMode="auto">
              <a:xfrm flipH="1">
                <a:off x="5171" y="1707"/>
                <a:ext cx="143" cy="24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592" name="Line 88"/>
              <p:cNvSpPr>
                <a:spLocks noChangeShapeType="1"/>
              </p:cNvSpPr>
              <p:nvPr/>
            </p:nvSpPr>
            <p:spPr bwMode="auto">
              <a:xfrm>
                <a:off x="5171" y="1458"/>
                <a:ext cx="0" cy="49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593" name="Line 89"/>
              <p:cNvSpPr>
                <a:spLocks noChangeShapeType="1"/>
              </p:cNvSpPr>
              <p:nvPr/>
            </p:nvSpPr>
            <p:spPr bwMode="auto">
              <a:xfrm flipV="1">
                <a:off x="4003" y="1194"/>
                <a:ext cx="17" cy="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594" name="Line 90"/>
              <p:cNvSpPr>
                <a:spLocks noChangeShapeType="1"/>
              </p:cNvSpPr>
              <p:nvPr/>
            </p:nvSpPr>
            <p:spPr bwMode="auto">
              <a:xfrm flipV="1">
                <a:off x="4003" y="1194"/>
                <a:ext cx="183" cy="18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595" name="Freeform 91"/>
              <p:cNvSpPr>
                <a:spLocks/>
              </p:cNvSpPr>
              <p:nvPr/>
            </p:nvSpPr>
            <p:spPr bwMode="auto">
              <a:xfrm>
                <a:off x="4086" y="1194"/>
                <a:ext cx="264" cy="264"/>
              </a:xfrm>
              <a:custGeom>
                <a:avLst/>
                <a:gdLst>
                  <a:gd name="T0" fmla="*/ 0 w 732"/>
                  <a:gd name="T1" fmla="*/ 732 h 732"/>
                  <a:gd name="T2" fmla="*/ 122 w 732"/>
                  <a:gd name="T3" fmla="*/ 610 h 732"/>
                  <a:gd name="T4" fmla="*/ 732 w 732"/>
                  <a:gd name="T5" fmla="*/ 0 h 7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32" h="732">
                    <a:moveTo>
                      <a:pt x="0" y="732"/>
                    </a:moveTo>
                    <a:lnTo>
                      <a:pt x="122" y="610"/>
                    </a:lnTo>
                    <a:lnTo>
                      <a:pt x="732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596" name="Freeform 92"/>
              <p:cNvSpPr>
                <a:spLocks/>
              </p:cNvSpPr>
              <p:nvPr/>
            </p:nvSpPr>
            <p:spPr bwMode="auto">
              <a:xfrm>
                <a:off x="4249" y="1194"/>
                <a:ext cx="264" cy="264"/>
              </a:xfrm>
              <a:custGeom>
                <a:avLst/>
                <a:gdLst>
                  <a:gd name="T0" fmla="*/ 0 w 732"/>
                  <a:gd name="T1" fmla="*/ 732 h 732"/>
                  <a:gd name="T2" fmla="*/ 122 w 732"/>
                  <a:gd name="T3" fmla="*/ 610 h 732"/>
                  <a:gd name="T4" fmla="*/ 732 w 732"/>
                  <a:gd name="T5" fmla="*/ 0 h 7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32" h="732">
                    <a:moveTo>
                      <a:pt x="0" y="732"/>
                    </a:moveTo>
                    <a:lnTo>
                      <a:pt x="122" y="610"/>
                    </a:lnTo>
                    <a:lnTo>
                      <a:pt x="732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597" name="Freeform 93"/>
              <p:cNvSpPr>
                <a:spLocks/>
              </p:cNvSpPr>
              <p:nvPr/>
            </p:nvSpPr>
            <p:spPr bwMode="auto">
              <a:xfrm>
                <a:off x="4415" y="1194"/>
                <a:ext cx="261" cy="264"/>
              </a:xfrm>
              <a:custGeom>
                <a:avLst/>
                <a:gdLst>
                  <a:gd name="T0" fmla="*/ 0 w 731"/>
                  <a:gd name="T1" fmla="*/ 732 h 732"/>
                  <a:gd name="T2" fmla="*/ 121 w 731"/>
                  <a:gd name="T3" fmla="*/ 610 h 732"/>
                  <a:gd name="T4" fmla="*/ 731 w 731"/>
                  <a:gd name="T5" fmla="*/ 0 h 7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31" h="732">
                    <a:moveTo>
                      <a:pt x="0" y="732"/>
                    </a:moveTo>
                    <a:lnTo>
                      <a:pt x="121" y="610"/>
                    </a:lnTo>
                    <a:lnTo>
                      <a:pt x="731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598" name="Line 94"/>
              <p:cNvSpPr>
                <a:spLocks noChangeShapeType="1"/>
              </p:cNvSpPr>
              <p:nvPr/>
            </p:nvSpPr>
            <p:spPr bwMode="auto">
              <a:xfrm flipV="1">
                <a:off x="4003" y="1998"/>
                <a:ext cx="35" cy="3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599" name="Line 95"/>
              <p:cNvSpPr>
                <a:spLocks noChangeShapeType="1"/>
              </p:cNvSpPr>
              <p:nvPr/>
            </p:nvSpPr>
            <p:spPr bwMode="auto">
              <a:xfrm flipV="1">
                <a:off x="4621" y="1194"/>
                <a:ext cx="219" cy="21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600" name="Line 96"/>
              <p:cNvSpPr>
                <a:spLocks noChangeShapeType="1"/>
              </p:cNvSpPr>
              <p:nvPr/>
            </p:nvSpPr>
            <p:spPr bwMode="auto">
              <a:xfrm flipV="1">
                <a:off x="4038" y="1953"/>
                <a:ext cx="43" cy="4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601" name="Line 97"/>
              <p:cNvSpPr>
                <a:spLocks noChangeShapeType="1"/>
              </p:cNvSpPr>
              <p:nvPr/>
            </p:nvSpPr>
            <p:spPr bwMode="auto">
              <a:xfrm flipV="1">
                <a:off x="4578" y="1413"/>
                <a:ext cx="43" cy="4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602" name="Line 98"/>
              <p:cNvSpPr>
                <a:spLocks noChangeShapeType="1"/>
              </p:cNvSpPr>
              <p:nvPr/>
            </p:nvSpPr>
            <p:spPr bwMode="auto">
              <a:xfrm flipV="1">
                <a:off x="4003" y="1998"/>
                <a:ext cx="198" cy="19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603" name="Line 99"/>
              <p:cNvSpPr>
                <a:spLocks noChangeShapeType="1"/>
              </p:cNvSpPr>
              <p:nvPr/>
            </p:nvSpPr>
            <p:spPr bwMode="auto">
              <a:xfrm flipV="1">
                <a:off x="4784" y="1194"/>
                <a:ext cx="221" cy="21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604" name="Line 100"/>
              <p:cNvSpPr>
                <a:spLocks noChangeShapeType="1"/>
              </p:cNvSpPr>
              <p:nvPr/>
            </p:nvSpPr>
            <p:spPr bwMode="auto">
              <a:xfrm flipV="1">
                <a:off x="4201" y="1953"/>
                <a:ext cx="45" cy="4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605" name="Line 101"/>
              <p:cNvSpPr>
                <a:spLocks noChangeShapeType="1"/>
              </p:cNvSpPr>
              <p:nvPr/>
            </p:nvSpPr>
            <p:spPr bwMode="auto">
              <a:xfrm flipV="1">
                <a:off x="4742" y="1413"/>
                <a:ext cx="42" cy="4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606" name="Line 102"/>
              <p:cNvSpPr>
                <a:spLocks noChangeShapeType="1"/>
              </p:cNvSpPr>
              <p:nvPr/>
            </p:nvSpPr>
            <p:spPr bwMode="auto">
              <a:xfrm flipV="1">
                <a:off x="4146" y="1998"/>
                <a:ext cx="219" cy="21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607" name="Line 103"/>
              <p:cNvSpPr>
                <a:spLocks noChangeShapeType="1"/>
              </p:cNvSpPr>
              <p:nvPr/>
            </p:nvSpPr>
            <p:spPr bwMode="auto">
              <a:xfrm flipV="1">
                <a:off x="4905" y="1194"/>
                <a:ext cx="264" cy="26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608" name="Line 104"/>
              <p:cNvSpPr>
                <a:spLocks noChangeShapeType="1"/>
              </p:cNvSpPr>
              <p:nvPr/>
            </p:nvSpPr>
            <p:spPr bwMode="auto">
              <a:xfrm flipV="1">
                <a:off x="4365" y="1953"/>
                <a:ext cx="45" cy="4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609" name="Line 105"/>
              <p:cNvSpPr>
                <a:spLocks noChangeShapeType="1"/>
              </p:cNvSpPr>
              <p:nvPr/>
            </p:nvSpPr>
            <p:spPr bwMode="auto">
              <a:xfrm flipV="1">
                <a:off x="4309" y="1998"/>
                <a:ext cx="219" cy="21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610" name="Line 106"/>
              <p:cNvSpPr>
                <a:spLocks noChangeShapeType="1"/>
              </p:cNvSpPr>
              <p:nvPr/>
            </p:nvSpPr>
            <p:spPr bwMode="auto">
              <a:xfrm flipV="1">
                <a:off x="5068" y="1194"/>
                <a:ext cx="264" cy="26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611" name="Line 107"/>
              <p:cNvSpPr>
                <a:spLocks noChangeShapeType="1"/>
              </p:cNvSpPr>
              <p:nvPr/>
            </p:nvSpPr>
            <p:spPr bwMode="auto">
              <a:xfrm flipV="1">
                <a:off x="4528" y="1953"/>
                <a:ext cx="45" cy="4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612" name="Line 108"/>
              <p:cNvSpPr>
                <a:spLocks noChangeShapeType="1"/>
              </p:cNvSpPr>
              <p:nvPr/>
            </p:nvSpPr>
            <p:spPr bwMode="auto">
              <a:xfrm flipV="1">
                <a:off x="4475" y="1998"/>
                <a:ext cx="219" cy="21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613" name="Line 109"/>
              <p:cNvSpPr>
                <a:spLocks noChangeShapeType="1"/>
              </p:cNvSpPr>
              <p:nvPr/>
            </p:nvSpPr>
            <p:spPr bwMode="auto">
              <a:xfrm flipV="1">
                <a:off x="5194" y="1194"/>
                <a:ext cx="301" cy="30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614" name="Line 110"/>
              <p:cNvSpPr>
                <a:spLocks noChangeShapeType="1"/>
              </p:cNvSpPr>
              <p:nvPr/>
            </p:nvSpPr>
            <p:spPr bwMode="auto">
              <a:xfrm flipV="1">
                <a:off x="4694" y="1953"/>
                <a:ext cx="43" cy="4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615" name="Line 111"/>
              <p:cNvSpPr>
                <a:spLocks noChangeShapeType="1"/>
              </p:cNvSpPr>
              <p:nvPr/>
            </p:nvSpPr>
            <p:spPr bwMode="auto">
              <a:xfrm flipV="1">
                <a:off x="4639" y="1998"/>
                <a:ext cx="218" cy="21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616" name="Line 112"/>
              <p:cNvSpPr>
                <a:spLocks noChangeShapeType="1"/>
              </p:cNvSpPr>
              <p:nvPr/>
            </p:nvSpPr>
            <p:spPr bwMode="auto">
              <a:xfrm flipV="1">
                <a:off x="5254" y="1295"/>
                <a:ext cx="307" cy="30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617" name="Freeform 113"/>
              <p:cNvSpPr>
                <a:spLocks/>
              </p:cNvSpPr>
              <p:nvPr/>
            </p:nvSpPr>
            <p:spPr bwMode="auto">
              <a:xfrm>
                <a:off x="4857" y="1953"/>
                <a:ext cx="43" cy="45"/>
              </a:xfrm>
              <a:custGeom>
                <a:avLst/>
                <a:gdLst>
                  <a:gd name="T0" fmla="*/ 0 w 121"/>
                  <a:gd name="T1" fmla="*/ 122 h 122"/>
                  <a:gd name="T2" fmla="*/ 61 w 121"/>
                  <a:gd name="T3" fmla="*/ 61 h 122"/>
                  <a:gd name="T4" fmla="*/ 121 w 121"/>
                  <a:gd name="T5" fmla="*/ 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1" h="122">
                    <a:moveTo>
                      <a:pt x="0" y="122"/>
                    </a:moveTo>
                    <a:lnTo>
                      <a:pt x="61" y="61"/>
                    </a:lnTo>
                    <a:lnTo>
                      <a:pt x="121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618" name="Line 114"/>
              <p:cNvSpPr>
                <a:spLocks noChangeShapeType="1"/>
              </p:cNvSpPr>
              <p:nvPr/>
            </p:nvSpPr>
            <p:spPr bwMode="auto">
              <a:xfrm flipV="1">
                <a:off x="4802" y="1953"/>
                <a:ext cx="264" cy="26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619" name="Line 115"/>
              <p:cNvSpPr>
                <a:spLocks noChangeShapeType="1"/>
              </p:cNvSpPr>
              <p:nvPr/>
            </p:nvSpPr>
            <p:spPr bwMode="auto">
              <a:xfrm flipV="1">
                <a:off x="5314" y="1458"/>
                <a:ext cx="247" cy="24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620" name="Freeform 116"/>
              <p:cNvSpPr>
                <a:spLocks/>
              </p:cNvSpPr>
              <p:nvPr/>
            </p:nvSpPr>
            <p:spPr bwMode="auto">
              <a:xfrm>
                <a:off x="4965" y="1621"/>
                <a:ext cx="596" cy="596"/>
              </a:xfrm>
              <a:custGeom>
                <a:avLst/>
                <a:gdLst>
                  <a:gd name="T0" fmla="*/ 0 w 1658"/>
                  <a:gd name="T1" fmla="*/ 1660 h 1660"/>
                  <a:gd name="T2" fmla="*/ 1423 w 1658"/>
                  <a:gd name="T3" fmla="*/ 235 h 1660"/>
                  <a:gd name="T4" fmla="*/ 1658 w 1658"/>
                  <a:gd name="T5" fmla="*/ 0 h 16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58" h="1660">
                    <a:moveTo>
                      <a:pt x="0" y="1660"/>
                    </a:moveTo>
                    <a:lnTo>
                      <a:pt x="1423" y="235"/>
                    </a:lnTo>
                    <a:lnTo>
                      <a:pt x="1658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621" name="Line 117"/>
              <p:cNvSpPr>
                <a:spLocks noChangeShapeType="1"/>
              </p:cNvSpPr>
              <p:nvPr/>
            </p:nvSpPr>
            <p:spPr bwMode="auto">
              <a:xfrm flipV="1">
                <a:off x="5129" y="1784"/>
                <a:ext cx="432" cy="43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622" name="Line 118"/>
              <p:cNvSpPr>
                <a:spLocks noChangeShapeType="1"/>
              </p:cNvSpPr>
              <p:nvPr/>
            </p:nvSpPr>
            <p:spPr bwMode="auto">
              <a:xfrm flipV="1">
                <a:off x="5294" y="1950"/>
                <a:ext cx="267" cy="2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623" name="Line 119"/>
              <p:cNvSpPr>
                <a:spLocks noChangeShapeType="1"/>
              </p:cNvSpPr>
              <p:nvPr/>
            </p:nvSpPr>
            <p:spPr bwMode="auto">
              <a:xfrm flipV="1">
                <a:off x="5458" y="2114"/>
                <a:ext cx="103" cy="10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277804" name="Group 300"/>
          <p:cNvGrpSpPr>
            <a:grpSpLocks/>
          </p:cNvGrpSpPr>
          <p:nvPr/>
        </p:nvGrpSpPr>
        <p:grpSpPr bwMode="auto">
          <a:xfrm>
            <a:off x="3190875" y="1828800"/>
            <a:ext cx="2689225" cy="928688"/>
            <a:chOff x="2010" y="1413"/>
            <a:chExt cx="1694" cy="585"/>
          </a:xfrm>
        </p:grpSpPr>
        <p:sp>
          <p:nvSpPr>
            <p:cNvPr id="277624" name="Line 120"/>
            <p:cNvSpPr>
              <a:spLocks noChangeShapeType="1"/>
            </p:cNvSpPr>
            <p:nvPr/>
          </p:nvSpPr>
          <p:spPr bwMode="auto">
            <a:xfrm flipH="1">
              <a:off x="3229" y="1707"/>
              <a:ext cx="4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625" name="Line 121"/>
            <p:cNvSpPr>
              <a:spLocks noChangeShapeType="1"/>
            </p:cNvSpPr>
            <p:nvPr/>
          </p:nvSpPr>
          <p:spPr bwMode="auto">
            <a:xfrm flipH="1">
              <a:off x="3131" y="1707"/>
              <a:ext cx="4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626" name="Line 122"/>
            <p:cNvSpPr>
              <a:spLocks noChangeShapeType="1"/>
            </p:cNvSpPr>
            <p:nvPr/>
          </p:nvSpPr>
          <p:spPr bwMode="auto">
            <a:xfrm flipH="1">
              <a:off x="2638" y="1707"/>
              <a:ext cx="43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627" name="Line 123"/>
            <p:cNvSpPr>
              <a:spLocks noChangeShapeType="1"/>
            </p:cNvSpPr>
            <p:nvPr/>
          </p:nvSpPr>
          <p:spPr bwMode="auto">
            <a:xfrm flipH="1">
              <a:off x="2540" y="1707"/>
              <a:ext cx="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628" name="Line 124"/>
            <p:cNvSpPr>
              <a:spLocks noChangeShapeType="1"/>
            </p:cNvSpPr>
            <p:nvPr/>
          </p:nvSpPr>
          <p:spPr bwMode="auto">
            <a:xfrm flipH="1">
              <a:off x="2010" y="1707"/>
              <a:ext cx="4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629" name="Line 125"/>
            <p:cNvSpPr>
              <a:spLocks noChangeShapeType="1"/>
            </p:cNvSpPr>
            <p:nvPr/>
          </p:nvSpPr>
          <p:spPr bwMode="auto">
            <a:xfrm flipH="1">
              <a:off x="2148" y="1998"/>
              <a:ext cx="141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630" name="Line 126"/>
            <p:cNvSpPr>
              <a:spLocks noChangeShapeType="1"/>
            </p:cNvSpPr>
            <p:nvPr/>
          </p:nvSpPr>
          <p:spPr bwMode="auto">
            <a:xfrm flipH="1">
              <a:off x="2148" y="1413"/>
              <a:ext cx="141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631" name="Line 127"/>
            <p:cNvSpPr>
              <a:spLocks noChangeShapeType="1"/>
            </p:cNvSpPr>
            <p:nvPr/>
          </p:nvSpPr>
          <p:spPr bwMode="auto">
            <a:xfrm flipV="1">
              <a:off x="2113" y="1450"/>
              <a:ext cx="0" cy="5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632" name="Line 128"/>
            <p:cNvSpPr>
              <a:spLocks noChangeShapeType="1"/>
            </p:cNvSpPr>
            <p:nvPr/>
          </p:nvSpPr>
          <p:spPr bwMode="auto">
            <a:xfrm>
              <a:off x="2113" y="1953"/>
              <a:ext cx="116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633" name="Line 129"/>
            <p:cNvSpPr>
              <a:spLocks noChangeShapeType="1"/>
            </p:cNvSpPr>
            <p:nvPr/>
          </p:nvSpPr>
          <p:spPr bwMode="auto">
            <a:xfrm flipV="1">
              <a:off x="3282" y="1413"/>
              <a:ext cx="0" cy="5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634" name="Line 130"/>
            <p:cNvSpPr>
              <a:spLocks noChangeShapeType="1"/>
            </p:cNvSpPr>
            <p:nvPr/>
          </p:nvSpPr>
          <p:spPr bwMode="auto">
            <a:xfrm>
              <a:off x="2113" y="1458"/>
              <a:ext cx="116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635" name="Freeform 131"/>
            <p:cNvSpPr>
              <a:spLocks/>
            </p:cNvSpPr>
            <p:nvPr/>
          </p:nvSpPr>
          <p:spPr bwMode="auto">
            <a:xfrm>
              <a:off x="3563" y="1413"/>
              <a:ext cx="60" cy="294"/>
            </a:xfrm>
            <a:custGeom>
              <a:avLst/>
              <a:gdLst>
                <a:gd name="T0" fmla="*/ 0 w 169"/>
                <a:gd name="T1" fmla="*/ 813 h 813"/>
                <a:gd name="T2" fmla="*/ 13 w 169"/>
                <a:gd name="T3" fmla="*/ 801 h 813"/>
                <a:gd name="T4" fmla="*/ 25 w 169"/>
                <a:gd name="T5" fmla="*/ 788 h 813"/>
                <a:gd name="T6" fmla="*/ 37 w 169"/>
                <a:gd name="T7" fmla="*/ 774 h 813"/>
                <a:gd name="T8" fmla="*/ 47 w 169"/>
                <a:gd name="T9" fmla="*/ 760 h 813"/>
                <a:gd name="T10" fmla="*/ 58 w 169"/>
                <a:gd name="T11" fmla="*/ 746 h 813"/>
                <a:gd name="T12" fmla="*/ 69 w 169"/>
                <a:gd name="T13" fmla="*/ 733 h 813"/>
                <a:gd name="T14" fmla="*/ 78 w 169"/>
                <a:gd name="T15" fmla="*/ 719 h 813"/>
                <a:gd name="T16" fmla="*/ 87 w 169"/>
                <a:gd name="T17" fmla="*/ 704 h 813"/>
                <a:gd name="T18" fmla="*/ 95 w 169"/>
                <a:gd name="T19" fmla="*/ 689 h 813"/>
                <a:gd name="T20" fmla="*/ 103 w 169"/>
                <a:gd name="T21" fmla="*/ 674 h 813"/>
                <a:gd name="T22" fmla="*/ 110 w 169"/>
                <a:gd name="T23" fmla="*/ 659 h 813"/>
                <a:gd name="T24" fmla="*/ 118 w 169"/>
                <a:gd name="T25" fmla="*/ 644 h 813"/>
                <a:gd name="T26" fmla="*/ 124 w 169"/>
                <a:gd name="T27" fmla="*/ 629 h 813"/>
                <a:gd name="T28" fmla="*/ 130 w 169"/>
                <a:gd name="T29" fmla="*/ 613 h 813"/>
                <a:gd name="T30" fmla="*/ 136 w 169"/>
                <a:gd name="T31" fmla="*/ 598 h 813"/>
                <a:gd name="T32" fmla="*/ 140 w 169"/>
                <a:gd name="T33" fmla="*/ 583 h 813"/>
                <a:gd name="T34" fmla="*/ 145 w 169"/>
                <a:gd name="T35" fmla="*/ 568 h 813"/>
                <a:gd name="T36" fmla="*/ 149 w 169"/>
                <a:gd name="T37" fmla="*/ 553 h 813"/>
                <a:gd name="T38" fmla="*/ 153 w 169"/>
                <a:gd name="T39" fmla="*/ 537 h 813"/>
                <a:gd name="T40" fmla="*/ 156 w 169"/>
                <a:gd name="T41" fmla="*/ 522 h 813"/>
                <a:gd name="T42" fmla="*/ 159 w 169"/>
                <a:gd name="T43" fmla="*/ 507 h 813"/>
                <a:gd name="T44" fmla="*/ 162 w 169"/>
                <a:gd name="T45" fmla="*/ 492 h 813"/>
                <a:gd name="T46" fmla="*/ 164 w 169"/>
                <a:gd name="T47" fmla="*/ 476 h 813"/>
                <a:gd name="T48" fmla="*/ 165 w 169"/>
                <a:gd name="T49" fmla="*/ 461 h 813"/>
                <a:gd name="T50" fmla="*/ 168 w 169"/>
                <a:gd name="T51" fmla="*/ 447 h 813"/>
                <a:gd name="T52" fmla="*/ 168 w 169"/>
                <a:gd name="T53" fmla="*/ 432 h 813"/>
                <a:gd name="T54" fmla="*/ 169 w 169"/>
                <a:gd name="T55" fmla="*/ 417 h 813"/>
                <a:gd name="T56" fmla="*/ 169 w 169"/>
                <a:gd name="T57" fmla="*/ 404 h 813"/>
                <a:gd name="T58" fmla="*/ 169 w 169"/>
                <a:gd name="T59" fmla="*/ 390 h 813"/>
                <a:gd name="T60" fmla="*/ 169 w 169"/>
                <a:gd name="T61" fmla="*/ 376 h 813"/>
                <a:gd name="T62" fmla="*/ 168 w 169"/>
                <a:gd name="T63" fmla="*/ 362 h 813"/>
                <a:gd name="T64" fmla="*/ 166 w 169"/>
                <a:gd name="T65" fmla="*/ 349 h 813"/>
                <a:gd name="T66" fmla="*/ 165 w 169"/>
                <a:gd name="T67" fmla="*/ 335 h 813"/>
                <a:gd name="T68" fmla="*/ 163 w 169"/>
                <a:gd name="T69" fmla="*/ 323 h 813"/>
                <a:gd name="T70" fmla="*/ 161 w 169"/>
                <a:gd name="T71" fmla="*/ 311 h 813"/>
                <a:gd name="T72" fmla="*/ 159 w 169"/>
                <a:gd name="T73" fmla="*/ 299 h 813"/>
                <a:gd name="T74" fmla="*/ 156 w 169"/>
                <a:gd name="T75" fmla="*/ 288 h 813"/>
                <a:gd name="T76" fmla="*/ 154 w 169"/>
                <a:gd name="T77" fmla="*/ 276 h 813"/>
                <a:gd name="T78" fmla="*/ 146 w 169"/>
                <a:gd name="T79" fmla="*/ 253 h 813"/>
                <a:gd name="T80" fmla="*/ 139 w 169"/>
                <a:gd name="T81" fmla="*/ 232 h 813"/>
                <a:gd name="T82" fmla="*/ 130 w 169"/>
                <a:gd name="T83" fmla="*/ 212 h 813"/>
                <a:gd name="T84" fmla="*/ 121 w 169"/>
                <a:gd name="T85" fmla="*/ 192 h 813"/>
                <a:gd name="T86" fmla="*/ 110 w 169"/>
                <a:gd name="T87" fmla="*/ 173 h 813"/>
                <a:gd name="T88" fmla="*/ 98 w 169"/>
                <a:gd name="T89" fmla="*/ 152 h 813"/>
                <a:gd name="T90" fmla="*/ 87 w 169"/>
                <a:gd name="T91" fmla="*/ 133 h 813"/>
                <a:gd name="T92" fmla="*/ 74 w 169"/>
                <a:gd name="T93" fmla="*/ 113 h 813"/>
                <a:gd name="T94" fmla="*/ 60 w 169"/>
                <a:gd name="T95" fmla="*/ 92 h 813"/>
                <a:gd name="T96" fmla="*/ 46 w 169"/>
                <a:gd name="T97" fmla="*/ 70 h 813"/>
                <a:gd name="T98" fmla="*/ 31 w 169"/>
                <a:gd name="T99" fmla="*/ 48 h 813"/>
                <a:gd name="T100" fmla="*/ 16 w 169"/>
                <a:gd name="T101" fmla="*/ 25 h 813"/>
                <a:gd name="T102" fmla="*/ 0 w 169"/>
                <a:gd name="T103" fmla="*/ 0 h 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69" h="813">
                  <a:moveTo>
                    <a:pt x="0" y="813"/>
                  </a:moveTo>
                  <a:lnTo>
                    <a:pt x="13" y="801"/>
                  </a:lnTo>
                  <a:lnTo>
                    <a:pt x="25" y="788"/>
                  </a:lnTo>
                  <a:lnTo>
                    <a:pt x="37" y="774"/>
                  </a:lnTo>
                  <a:lnTo>
                    <a:pt x="47" y="760"/>
                  </a:lnTo>
                  <a:lnTo>
                    <a:pt x="58" y="746"/>
                  </a:lnTo>
                  <a:lnTo>
                    <a:pt x="69" y="733"/>
                  </a:lnTo>
                  <a:lnTo>
                    <a:pt x="78" y="719"/>
                  </a:lnTo>
                  <a:lnTo>
                    <a:pt x="87" y="704"/>
                  </a:lnTo>
                  <a:lnTo>
                    <a:pt x="95" y="689"/>
                  </a:lnTo>
                  <a:lnTo>
                    <a:pt x="103" y="674"/>
                  </a:lnTo>
                  <a:lnTo>
                    <a:pt x="110" y="659"/>
                  </a:lnTo>
                  <a:lnTo>
                    <a:pt x="118" y="644"/>
                  </a:lnTo>
                  <a:lnTo>
                    <a:pt x="124" y="629"/>
                  </a:lnTo>
                  <a:lnTo>
                    <a:pt x="130" y="613"/>
                  </a:lnTo>
                  <a:lnTo>
                    <a:pt x="136" y="598"/>
                  </a:lnTo>
                  <a:lnTo>
                    <a:pt x="140" y="583"/>
                  </a:lnTo>
                  <a:lnTo>
                    <a:pt x="145" y="568"/>
                  </a:lnTo>
                  <a:lnTo>
                    <a:pt x="149" y="553"/>
                  </a:lnTo>
                  <a:lnTo>
                    <a:pt x="153" y="537"/>
                  </a:lnTo>
                  <a:lnTo>
                    <a:pt x="156" y="522"/>
                  </a:lnTo>
                  <a:lnTo>
                    <a:pt x="159" y="507"/>
                  </a:lnTo>
                  <a:lnTo>
                    <a:pt x="162" y="492"/>
                  </a:lnTo>
                  <a:lnTo>
                    <a:pt x="164" y="476"/>
                  </a:lnTo>
                  <a:lnTo>
                    <a:pt x="165" y="461"/>
                  </a:lnTo>
                  <a:lnTo>
                    <a:pt x="168" y="447"/>
                  </a:lnTo>
                  <a:lnTo>
                    <a:pt x="168" y="432"/>
                  </a:lnTo>
                  <a:lnTo>
                    <a:pt x="169" y="417"/>
                  </a:lnTo>
                  <a:lnTo>
                    <a:pt x="169" y="404"/>
                  </a:lnTo>
                  <a:lnTo>
                    <a:pt x="169" y="390"/>
                  </a:lnTo>
                  <a:lnTo>
                    <a:pt x="169" y="376"/>
                  </a:lnTo>
                  <a:lnTo>
                    <a:pt x="168" y="362"/>
                  </a:lnTo>
                  <a:lnTo>
                    <a:pt x="166" y="349"/>
                  </a:lnTo>
                  <a:lnTo>
                    <a:pt x="165" y="335"/>
                  </a:lnTo>
                  <a:lnTo>
                    <a:pt x="163" y="323"/>
                  </a:lnTo>
                  <a:lnTo>
                    <a:pt x="161" y="311"/>
                  </a:lnTo>
                  <a:lnTo>
                    <a:pt x="159" y="299"/>
                  </a:lnTo>
                  <a:lnTo>
                    <a:pt x="156" y="288"/>
                  </a:lnTo>
                  <a:lnTo>
                    <a:pt x="154" y="276"/>
                  </a:lnTo>
                  <a:lnTo>
                    <a:pt x="146" y="253"/>
                  </a:lnTo>
                  <a:lnTo>
                    <a:pt x="139" y="232"/>
                  </a:lnTo>
                  <a:lnTo>
                    <a:pt x="130" y="212"/>
                  </a:lnTo>
                  <a:lnTo>
                    <a:pt x="121" y="192"/>
                  </a:lnTo>
                  <a:lnTo>
                    <a:pt x="110" y="173"/>
                  </a:lnTo>
                  <a:lnTo>
                    <a:pt x="98" y="152"/>
                  </a:lnTo>
                  <a:lnTo>
                    <a:pt x="87" y="133"/>
                  </a:lnTo>
                  <a:lnTo>
                    <a:pt x="74" y="113"/>
                  </a:lnTo>
                  <a:lnTo>
                    <a:pt x="60" y="92"/>
                  </a:lnTo>
                  <a:lnTo>
                    <a:pt x="46" y="70"/>
                  </a:lnTo>
                  <a:lnTo>
                    <a:pt x="31" y="48"/>
                  </a:lnTo>
                  <a:lnTo>
                    <a:pt x="16" y="2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636" name="Freeform 132"/>
            <p:cNvSpPr>
              <a:spLocks/>
            </p:cNvSpPr>
            <p:nvPr/>
          </p:nvSpPr>
          <p:spPr bwMode="auto">
            <a:xfrm>
              <a:off x="3563" y="1707"/>
              <a:ext cx="60" cy="291"/>
            </a:xfrm>
            <a:custGeom>
              <a:avLst/>
              <a:gdLst>
                <a:gd name="T0" fmla="*/ 0 w 169"/>
                <a:gd name="T1" fmla="*/ 0 h 814"/>
                <a:gd name="T2" fmla="*/ 13 w 169"/>
                <a:gd name="T3" fmla="*/ 13 h 814"/>
                <a:gd name="T4" fmla="*/ 25 w 169"/>
                <a:gd name="T5" fmla="*/ 27 h 814"/>
                <a:gd name="T6" fmla="*/ 37 w 169"/>
                <a:gd name="T7" fmla="*/ 40 h 814"/>
                <a:gd name="T8" fmla="*/ 47 w 169"/>
                <a:gd name="T9" fmla="*/ 54 h 814"/>
                <a:gd name="T10" fmla="*/ 58 w 169"/>
                <a:gd name="T11" fmla="*/ 68 h 814"/>
                <a:gd name="T12" fmla="*/ 69 w 169"/>
                <a:gd name="T13" fmla="*/ 82 h 814"/>
                <a:gd name="T14" fmla="*/ 78 w 169"/>
                <a:gd name="T15" fmla="*/ 96 h 814"/>
                <a:gd name="T16" fmla="*/ 87 w 169"/>
                <a:gd name="T17" fmla="*/ 111 h 814"/>
                <a:gd name="T18" fmla="*/ 95 w 169"/>
                <a:gd name="T19" fmla="*/ 126 h 814"/>
                <a:gd name="T20" fmla="*/ 103 w 169"/>
                <a:gd name="T21" fmla="*/ 141 h 814"/>
                <a:gd name="T22" fmla="*/ 110 w 169"/>
                <a:gd name="T23" fmla="*/ 156 h 814"/>
                <a:gd name="T24" fmla="*/ 118 w 169"/>
                <a:gd name="T25" fmla="*/ 171 h 814"/>
                <a:gd name="T26" fmla="*/ 124 w 169"/>
                <a:gd name="T27" fmla="*/ 186 h 814"/>
                <a:gd name="T28" fmla="*/ 130 w 169"/>
                <a:gd name="T29" fmla="*/ 201 h 814"/>
                <a:gd name="T30" fmla="*/ 136 w 169"/>
                <a:gd name="T31" fmla="*/ 217 h 814"/>
                <a:gd name="T32" fmla="*/ 140 w 169"/>
                <a:gd name="T33" fmla="*/ 231 h 814"/>
                <a:gd name="T34" fmla="*/ 145 w 169"/>
                <a:gd name="T35" fmla="*/ 247 h 814"/>
                <a:gd name="T36" fmla="*/ 149 w 169"/>
                <a:gd name="T37" fmla="*/ 262 h 814"/>
                <a:gd name="T38" fmla="*/ 153 w 169"/>
                <a:gd name="T39" fmla="*/ 277 h 814"/>
                <a:gd name="T40" fmla="*/ 156 w 169"/>
                <a:gd name="T41" fmla="*/ 293 h 814"/>
                <a:gd name="T42" fmla="*/ 159 w 169"/>
                <a:gd name="T43" fmla="*/ 308 h 814"/>
                <a:gd name="T44" fmla="*/ 162 w 169"/>
                <a:gd name="T45" fmla="*/ 323 h 814"/>
                <a:gd name="T46" fmla="*/ 164 w 169"/>
                <a:gd name="T47" fmla="*/ 338 h 814"/>
                <a:gd name="T48" fmla="*/ 165 w 169"/>
                <a:gd name="T49" fmla="*/ 353 h 814"/>
                <a:gd name="T50" fmla="*/ 168 w 169"/>
                <a:gd name="T51" fmla="*/ 368 h 814"/>
                <a:gd name="T52" fmla="*/ 168 w 169"/>
                <a:gd name="T53" fmla="*/ 383 h 814"/>
                <a:gd name="T54" fmla="*/ 169 w 169"/>
                <a:gd name="T55" fmla="*/ 396 h 814"/>
                <a:gd name="T56" fmla="*/ 169 w 169"/>
                <a:gd name="T57" fmla="*/ 411 h 814"/>
                <a:gd name="T58" fmla="*/ 169 w 169"/>
                <a:gd name="T59" fmla="*/ 425 h 814"/>
                <a:gd name="T60" fmla="*/ 169 w 169"/>
                <a:gd name="T61" fmla="*/ 439 h 814"/>
                <a:gd name="T62" fmla="*/ 168 w 169"/>
                <a:gd name="T63" fmla="*/ 453 h 814"/>
                <a:gd name="T64" fmla="*/ 166 w 169"/>
                <a:gd name="T65" fmla="*/ 466 h 814"/>
                <a:gd name="T66" fmla="*/ 165 w 169"/>
                <a:gd name="T67" fmla="*/ 478 h 814"/>
                <a:gd name="T68" fmla="*/ 163 w 169"/>
                <a:gd name="T69" fmla="*/ 491 h 814"/>
                <a:gd name="T70" fmla="*/ 161 w 169"/>
                <a:gd name="T71" fmla="*/ 504 h 814"/>
                <a:gd name="T72" fmla="*/ 159 w 169"/>
                <a:gd name="T73" fmla="*/ 516 h 814"/>
                <a:gd name="T74" fmla="*/ 156 w 169"/>
                <a:gd name="T75" fmla="*/ 527 h 814"/>
                <a:gd name="T76" fmla="*/ 154 w 169"/>
                <a:gd name="T77" fmla="*/ 539 h 814"/>
                <a:gd name="T78" fmla="*/ 146 w 169"/>
                <a:gd name="T79" fmla="*/ 562 h 814"/>
                <a:gd name="T80" fmla="*/ 139 w 169"/>
                <a:gd name="T81" fmla="*/ 583 h 814"/>
                <a:gd name="T82" fmla="*/ 130 w 169"/>
                <a:gd name="T83" fmla="*/ 603 h 814"/>
                <a:gd name="T84" fmla="*/ 121 w 169"/>
                <a:gd name="T85" fmla="*/ 623 h 814"/>
                <a:gd name="T86" fmla="*/ 110 w 169"/>
                <a:gd name="T87" fmla="*/ 642 h 814"/>
                <a:gd name="T88" fmla="*/ 98 w 169"/>
                <a:gd name="T89" fmla="*/ 663 h 814"/>
                <a:gd name="T90" fmla="*/ 87 w 169"/>
                <a:gd name="T91" fmla="*/ 682 h 814"/>
                <a:gd name="T92" fmla="*/ 74 w 169"/>
                <a:gd name="T93" fmla="*/ 702 h 814"/>
                <a:gd name="T94" fmla="*/ 60 w 169"/>
                <a:gd name="T95" fmla="*/ 722 h 814"/>
                <a:gd name="T96" fmla="*/ 46 w 169"/>
                <a:gd name="T97" fmla="*/ 744 h 814"/>
                <a:gd name="T98" fmla="*/ 31 w 169"/>
                <a:gd name="T99" fmla="*/ 766 h 814"/>
                <a:gd name="T100" fmla="*/ 16 w 169"/>
                <a:gd name="T101" fmla="*/ 789 h 814"/>
                <a:gd name="T102" fmla="*/ 0 w 169"/>
                <a:gd name="T103" fmla="*/ 814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69" h="814">
                  <a:moveTo>
                    <a:pt x="0" y="0"/>
                  </a:moveTo>
                  <a:lnTo>
                    <a:pt x="13" y="13"/>
                  </a:lnTo>
                  <a:lnTo>
                    <a:pt x="25" y="27"/>
                  </a:lnTo>
                  <a:lnTo>
                    <a:pt x="37" y="40"/>
                  </a:lnTo>
                  <a:lnTo>
                    <a:pt x="47" y="54"/>
                  </a:lnTo>
                  <a:lnTo>
                    <a:pt x="58" y="68"/>
                  </a:lnTo>
                  <a:lnTo>
                    <a:pt x="69" y="82"/>
                  </a:lnTo>
                  <a:lnTo>
                    <a:pt x="78" y="96"/>
                  </a:lnTo>
                  <a:lnTo>
                    <a:pt x="87" y="111"/>
                  </a:lnTo>
                  <a:lnTo>
                    <a:pt x="95" y="126"/>
                  </a:lnTo>
                  <a:lnTo>
                    <a:pt x="103" y="141"/>
                  </a:lnTo>
                  <a:lnTo>
                    <a:pt x="110" y="156"/>
                  </a:lnTo>
                  <a:lnTo>
                    <a:pt x="118" y="171"/>
                  </a:lnTo>
                  <a:lnTo>
                    <a:pt x="124" y="186"/>
                  </a:lnTo>
                  <a:lnTo>
                    <a:pt x="130" y="201"/>
                  </a:lnTo>
                  <a:lnTo>
                    <a:pt x="136" y="217"/>
                  </a:lnTo>
                  <a:lnTo>
                    <a:pt x="140" y="231"/>
                  </a:lnTo>
                  <a:lnTo>
                    <a:pt x="145" y="247"/>
                  </a:lnTo>
                  <a:lnTo>
                    <a:pt x="149" y="262"/>
                  </a:lnTo>
                  <a:lnTo>
                    <a:pt x="153" y="277"/>
                  </a:lnTo>
                  <a:lnTo>
                    <a:pt x="156" y="293"/>
                  </a:lnTo>
                  <a:lnTo>
                    <a:pt x="159" y="308"/>
                  </a:lnTo>
                  <a:lnTo>
                    <a:pt x="162" y="323"/>
                  </a:lnTo>
                  <a:lnTo>
                    <a:pt x="164" y="338"/>
                  </a:lnTo>
                  <a:lnTo>
                    <a:pt x="165" y="353"/>
                  </a:lnTo>
                  <a:lnTo>
                    <a:pt x="168" y="368"/>
                  </a:lnTo>
                  <a:lnTo>
                    <a:pt x="168" y="383"/>
                  </a:lnTo>
                  <a:lnTo>
                    <a:pt x="169" y="396"/>
                  </a:lnTo>
                  <a:lnTo>
                    <a:pt x="169" y="411"/>
                  </a:lnTo>
                  <a:lnTo>
                    <a:pt x="169" y="425"/>
                  </a:lnTo>
                  <a:lnTo>
                    <a:pt x="169" y="439"/>
                  </a:lnTo>
                  <a:lnTo>
                    <a:pt x="168" y="453"/>
                  </a:lnTo>
                  <a:lnTo>
                    <a:pt x="166" y="466"/>
                  </a:lnTo>
                  <a:lnTo>
                    <a:pt x="165" y="478"/>
                  </a:lnTo>
                  <a:lnTo>
                    <a:pt x="163" y="491"/>
                  </a:lnTo>
                  <a:lnTo>
                    <a:pt x="161" y="504"/>
                  </a:lnTo>
                  <a:lnTo>
                    <a:pt x="159" y="516"/>
                  </a:lnTo>
                  <a:lnTo>
                    <a:pt x="156" y="527"/>
                  </a:lnTo>
                  <a:lnTo>
                    <a:pt x="154" y="539"/>
                  </a:lnTo>
                  <a:lnTo>
                    <a:pt x="146" y="562"/>
                  </a:lnTo>
                  <a:lnTo>
                    <a:pt x="139" y="583"/>
                  </a:lnTo>
                  <a:lnTo>
                    <a:pt x="130" y="603"/>
                  </a:lnTo>
                  <a:lnTo>
                    <a:pt x="121" y="623"/>
                  </a:lnTo>
                  <a:lnTo>
                    <a:pt x="110" y="642"/>
                  </a:lnTo>
                  <a:lnTo>
                    <a:pt x="98" y="663"/>
                  </a:lnTo>
                  <a:lnTo>
                    <a:pt x="87" y="682"/>
                  </a:lnTo>
                  <a:lnTo>
                    <a:pt x="74" y="702"/>
                  </a:lnTo>
                  <a:lnTo>
                    <a:pt x="60" y="722"/>
                  </a:lnTo>
                  <a:lnTo>
                    <a:pt x="46" y="744"/>
                  </a:lnTo>
                  <a:lnTo>
                    <a:pt x="31" y="766"/>
                  </a:lnTo>
                  <a:lnTo>
                    <a:pt x="16" y="789"/>
                  </a:lnTo>
                  <a:lnTo>
                    <a:pt x="0" y="81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637" name="Freeform 133"/>
            <p:cNvSpPr>
              <a:spLocks/>
            </p:cNvSpPr>
            <p:nvPr/>
          </p:nvSpPr>
          <p:spPr bwMode="auto">
            <a:xfrm>
              <a:off x="3503" y="1413"/>
              <a:ext cx="60" cy="294"/>
            </a:xfrm>
            <a:custGeom>
              <a:avLst/>
              <a:gdLst>
                <a:gd name="T0" fmla="*/ 168 w 168"/>
                <a:gd name="T1" fmla="*/ 813 h 813"/>
                <a:gd name="T2" fmla="*/ 156 w 168"/>
                <a:gd name="T3" fmla="*/ 801 h 813"/>
                <a:gd name="T4" fmla="*/ 144 w 168"/>
                <a:gd name="T5" fmla="*/ 788 h 813"/>
                <a:gd name="T6" fmla="*/ 132 w 168"/>
                <a:gd name="T7" fmla="*/ 774 h 813"/>
                <a:gd name="T8" fmla="*/ 120 w 168"/>
                <a:gd name="T9" fmla="*/ 760 h 813"/>
                <a:gd name="T10" fmla="*/ 110 w 168"/>
                <a:gd name="T11" fmla="*/ 746 h 813"/>
                <a:gd name="T12" fmla="*/ 100 w 168"/>
                <a:gd name="T13" fmla="*/ 733 h 813"/>
                <a:gd name="T14" fmla="*/ 91 w 168"/>
                <a:gd name="T15" fmla="*/ 719 h 813"/>
                <a:gd name="T16" fmla="*/ 82 w 168"/>
                <a:gd name="T17" fmla="*/ 704 h 813"/>
                <a:gd name="T18" fmla="*/ 74 w 168"/>
                <a:gd name="T19" fmla="*/ 689 h 813"/>
                <a:gd name="T20" fmla="*/ 65 w 168"/>
                <a:gd name="T21" fmla="*/ 674 h 813"/>
                <a:gd name="T22" fmla="*/ 58 w 168"/>
                <a:gd name="T23" fmla="*/ 659 h 813"/>
                <a:gd name="T24" fmla="*/ 51 w 168"/>
                <a:gd name="T25" fmla="*/ 644 h 813"/>
                <a:gd name="T26" fmla="*/ 45 w 168"/>
                <a:gd name="T27" fmla="*/ 629 h 813"/>
                <a:gd name="T28" fmla="*/ 38 w 168"/>
                <a:gd name="T29" fmla="*/ 613 h 813"/>
                <a:gd name="T30" fmla="*/ 33 w 168"/>
                <a:gd name="T31" fmla="*/ 598 h 813"/>
                <a:gd name="T32" fmla="*/ 28 w 168"/>
                <a:gd name="T33" fmla="*/ 583 h 813"/>
                <a:gd name="T34" fmla="*/ 24 w 168"/>
                <a:gd name="T35" fmla="*/ 568 h 813"/>
                <a:gd name="T36" fmla="*/ 19 w 168"/>
                <a:gd name="T37" fmla="*/ 553 h 813"/>
                <a:gd name="T38" fmla="*/ 15 w 168"/>
                <a:gd name="T39" fmla="*/ 537 h 813"/>
                <a:gd name="T40" fmla="*/ 12 w 168"/>
                <a:gd name="T41" fmla="*/ 522 h 813"/>
                <a:gd name="T42" fmla="*/ 10 w 168"/>
                <a:gd name="T43" fmla="*/ 507 h 813"/>
                <a:gd name="T44" fmla="*/ 7 w 168"/>
                <a:gd name="T45" fmla="*/ 492 h 813"/>
                <a:gd name="T46" fmla="*/ 4 w 168"/>
                <a:gd name="T47" fmla="*/ 476 h 813"/>
                <a:gd name="T48" fmla="*/ 3 w 168"/>
                <a:gd name="T49" fmla="*/ 461 h 813"/>
                <a:gd name="T50" fmla="*/ 1 w 168"/>
                <a:gd name="T51" fmla="*/ 447 h 813"/>
                <a:gd name="T52" fmla="*/ 0 w 168"/>
                <a:gd name="T53" fmla="*/ 432 h 813"/>
                <a:gd name="T54" fmla="*/ 0 w 168"/>
                <a:gd name="T55" fmla="*/ 417 h 813"/>
                <a:gd name="T56" fmla="*/ 0 w 168"/>
                <a:gd name="T57" fmla="*/ 404 h 813"/>
                <a:gd name="T58" fmla="*/ 0 w 168"/>
                <a:gd name="T59" fmla="*/ 390 h 813"/>
                <a:gd name="T60" fmla="*/ 0 w 168"/>
                <a:gd name="T61" fmla="*/ 376 h 813"/>
                <a:gd name="T62" fmla="*/ 1 w 168"/>
                <a:gd name="T63" fmla="*/ 362 h 813"/>
                <a:gd name="T64" fmla="*/ 2 w 168"/>
                <a:gd name="T65" fmla="*/ 349 h 813"/>
                <a:gd name="T66" fmla="*/ 3 w 168"/>
                <a:gd name="T67" fmla="*/ 335 h 813"/>
                <a:gd name="T68" fmla="*/ 5 w 168"/>
                <a:gd name="T69" fmla="*/ 323 h 813"/>
                <a:gd name="T70" fmla="*/ 8 w 168"/>
                <a:gd name="T71" fmla="*/ 311 h 813"/>
                <a:gd name="T72" fmla="*/ 10 w 168"/>
                <a:gd name="T73" fmla="*/ 299 h 813"/>
                <a:gd name="T74" fmla="*/ 12 w 168"/>
                <a:gd name="T75" fmla="*/ 288 h 813"/>
                <a:gd name="T76" fmla="*/ 15 w 168"/>
                <a:gd name="T77" fmla="*/ 276 h 813"/>
                <a:gd name="T78" fmla="*/ 23 w 168"/>
                <a:gd name="T79" fmla="*/ 253 h 813"/>
                <a:gd name="T80" fmla="*/ 30 w 168"/>
                <a:gd name="T81" fmla="*/ 232 h 813"/>
                <a:gd name="T82" fmla="*/ 38 w 168"/>
                <a:gd name="T83" fmla="*/ 212 h 813"/>
                <a:gd name="T84" fmla="*/ 48 w 168"/>
                <a:gd name="T85" fmla="*/ 192 h 813"/>
                <a:gd name="T86" fmla="*/ 59 w 168"/>
                <a:gd name="T87" fmla="*/ 173 h 813"/>
                <a:gd name="T88" fmla="*/ 70 w 168"/>
                <a:gd name="T89" fmla="*/ 152 h 813"/>
                <a:gd name="T90" fmla="*/ 82 w 168"/>
                <a:gd name="T91" fmla="*/ 133 h 813"/>
                <a:gd name="T92" fmla="*/ 95 w 168"/>
                <a:gd name="T93" fmla="*/ 113 h 813"/>
                <a:gd name="T94" fmla="*/ 109 w 168"/>
                <a:gd name="T95" fmla="*/ 92 h 813"/>
                <a:gd name="T96" fmla="*/ 123 w 168"/>
                <a:gd name="T97" fmla="*/ 70 h 813"/>
                <a:gd name="T98" fmla="*/ 138 w 168"/>
                <a:gd name="T99" fmla="*/ 48 h 813"/>
                <a:gd name="T100" fmla="*/ 152 w 168"/>
                <a:gd name="T101" fmla="*/ 25 h 813"/>
                <a:gd name="T102" fmla="*/ 168 w 168"/>
                <a:gd name="T103" fmla="*/ 0 h 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68" h="813">
                  <a:moveTo>
                    <a:pt x="168" y="813"/>
                  </a:moveTo>
                  <a:lnTo>
                    <a:pt x="156" y="801"/>
                  </a:lnTo>
                  <a:lnTo>
                    <a:pt x="144" y="788"/>
                  </a:lnTo>
                  <a:lnTo>
                    <a:pt x="132" y="774"/>
                  </a:lnTo>
                  <a:lnTo>
                    <a:pt x="120" y="760"/>
                  </a:lnTo>
                  <a:lnTo>
                    <a:pt x="110" y="746"/>
                  </a:lnTo>
                  <a:lnTo>
                    <a:pt x="100" y="733"/>
                  </a:lnTo>
                  <a:lnTo>
                    <a:pt x="91" y="719"/>
                  </a:lnTo>
                  <a:lnTo>
                    <a:pt x="82" y="704"/>
                  </a:lnTo>
                  <a:lnTo>
                    <a:pt x="74" y="689"/>
                  </a:lnTo>
                  <a:lnTo>
                    <a:pt x="65" y="674"/>
                  </a:lnTo>
                  <a:lnTo>
                    <a:pt x="58" y="659"/>
                  </a:lnTo>
                  <a:lnTo>
                    <a:pt x="51" y="644"/>
                  </a:lnTo>
                  <a:lnTo>
                    <a:pt x="45" y="629"/>
                  </a:lnTo>
                  <a:lnTo>
                    <a:pt x="38" y="613"/>
                  </a:lnTo>
                  <a:lnTo>
                    <a:pt x="33" y="598"/>
                  </a:lnTo>
                  <a:lnTo>
                    <a:pt x="28" y="583"/>
                  </a:lnTo>
                  <a:lnTo>
                    <a:pt x="24" y="568"/>
                  </a:lnTo>
                  <a:lnTo>
                    <a:pt x="19" y="553"/>
                  </a:lnTo>
                  <a:lnTo>
                    <a:pt x="15" y="537"/>
                  </a:lnTo>
                  <a:lnTo>
                    <a:pt x="12" y="522"/>
                  </a:lnTo>
                  <a:lnTo>
                    <a:pt x="10" y="507"/>
                  </a:lnTo>
                  <a:lnTo>
                    <a:pt x="7" y="492"/>
                  </a:lnTo>
                  <a:lnTo>
                    <a:pt x="4" y="476"/>
                  </a:lnTo>
                  <a:lnTo>
                    <a:pt x="3" y="461"/>
                  </a:lnTo>
                  <a:lnTo>
                    <a:pt x="1" y="447"/>
                  </a:lnTo>
                  <a:lnTo>
                    <a:pt x="0" y="432"/>
                  </a:lnTo>
                  <a:lnTo>
                    <a:pt x="0" y="417"/>
                  </a:lnTo>
                  <a:lnTo>
                    <a:pt x="0" y="404"/>
                  </a:lnTo>
                  <a:lnTo>
                    <a:pt x="0" y="390"/>
                  </a:lnTo>
                  <a:lnTo>
                    <a:pt x="0" y="376"/>
                  </a:lnTo>
                  <a:lnTo>
                    <a:pt x="1" y="362"/>
                  </a:lnTo>
                  <a:lnTo>
                    <a:pt x="2" y="349"/>
                  </a:lnTo>
                  <a:lnTo>
                    <a:pt x="3" y="335"/>
                  </a:lnTo>
                  <a:lnTo>
                    <a:pt x="5" y="323"/>
                  </a:lnTo>
                  <a:lnTo>
                    <a:pt x="8" y="311"/>
                  </a:lnTo>
                  <a:lnTo>
                    <a:pt x="10" y="299"/>
                  </a:lnTo>
                  <a:lnTo>
                    <a:pt x="12" y="288"/>
                  </a:lnTo>
                  <a:lnTo>
                    <a:pt x="15" y="276"/>
                  </a:lnTo>
                  <a:lnTo>
                    <a:pt x="23" y="253"/>
                  </a:lnTo>
                  <a:lnTo>
                    <a:pt x="30" y="232"/>
                  </a:lnTo>
                  <a:lnTo>
                    <a:pt x="38" y="212"/>
                  </a:lnTo>
                  <a:lnTo>
                    <a:pt x="48" y="192"/>
                  </a:lnTo>
                  <a:lnTo>
                    <a:pt x="59" y="173"/>
                  </a:lnTo>
                  <a:lnTo>
                    <a:pt x="70" y="152"/>
                  </a:lnTo>
                  <a:lnTo>
                    <a:pt x="82" y="133"/>
                  </a:lnTo>
                  <a:lnTo>
                    <a:pt x="95" y="113"/>
                  </a:lnTo>
                  <a:lnTo>
                    <a:pt x="109" y="92"/>
                  </a:lnTo>
                  <a:lnTo>
                    <a:pt x="123" y="70"/>
                  </a:lnTo>
                  <a:lnTo>
                    <a:pt x="138" y="48"/>
                  </a:lnTo>
                  <a:lnTo>
                    <a:pt x="152" y="25"/>
                  </a:lnTo>
                  <a:lnTo>
                    <a:pt x="16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638" name="Line 134"/>
            <p:cNvSpPr>
              <a:spLocks noChangeShapeType="1"/>
            </p:cNvSpPr>
            <p:nvPr/>
          </p:nvSpPr>
          <p:spPr bwMode="auto">
            <a:xfrm flipV="1">
              <a:off x="3503" y="1465"/>
              <a:ext cx="93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639" name="Line 135"/>
            <p:cNvSpPr>
              <a:spLocks noChangeShapeType="1"/>
            </p:cNvSpPr>
            <p:nvPr/>
          </p:nvSpPr>
          <p:spPr bwMode="auto">
            <a:xfrm flipV="1">
              <a:off x="3520" y="1546"/>
              <a:ext cx="103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640" name="Line 136"/>
            <p:cNvSpPr>
              <a:spLocks noChangeShapeType="1"/>
            </p:cNvSpPr>
            <p:nvPr/>
          </p:nvSpPr>
          <p:spPr bwMode="auto">
            <a:xfrm flipH="1">
              <a:off x="2113" y="1413"/>
              <a:ext cx="35" cy="3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641" name="Line 137"/>
            <p:cNvSpPr>
              <a:spLocks noChangeShapeType="1"/>
            </p:cNvSpPr>
            <p:nvPr/>
          </p:nvSpPr>
          <p:spPr bwMode="auto">
            <a:xfrm>
              <a:off x="2113" y="1960"/>
              <a:ext cx="35" cy="3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642" name="Line 138"/>
            <p:cNvSpPr>
              <a:spLocks noChangeShapeType="1"/>
            </p:cNvSpPr>
            <p:nvPr/>
          </p:nvSpPr>
          <p:spPr bwMode="auto">
            <a:xfrm>
              <a:off x="2148" y="1413"/>
              <a:ext cx="0" cy="5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77806" name="Group 302"/>
          <p:cNvGrpSpPr>
            <a:grpSpLocks/>
          </p:cNvGrpSpPr>
          <p:nvPr/>
        </p:nvGrpSpPr>
        <p:grpSpPr bwMode="auto">
          <a:xfrm>
            <a:off x="274638" y="5454650"/>
            <a:ext cx="2689225" cy="928688"/>
            <a:chOff x="173" y="3184"/>
            <a:chExt cx="1694" cy="585"/>
          </a:xfrm>
        </p:grpSpPr>
        <p:sp>
          <p:nvSpPr>
            <p:cNvPr id="277680" name="Line 176"/>
            <p:cNvSpPr>
              <a:spLocks noChangeShapeType="1"/>
            </p:cNvSpPr>
            <p:nvPr/>
          </p:nvSpPr>
          <p:spPr bwMode="auto">
            <a:xfrm flipH="1">
              <a:off x="1392" y="3478"/>
              <a:ext cx="4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681" name="Line 177"/>
            <p:cNvSpPr>
              <a:spLocks noChangeShapeType="1"/>
            </p:cNvSpPr>
            <p:nvPr/>
          </p:nvSpPr>
          <p:spPr bwMode="auto">
            <a:xfrm flipH="1">
              <a:off x="1294" y="3478"/>
              <a:ext cx="4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682" name="Line 178"/>
            <p:cNvSpPr>
              <a:spLocks noChangeShapeType="1"/>
            </p:cNvSpPr>
            <p:nvPr/>
          </p:nvSpPr>
          <p:spPr bwMode="auto">
            <a:xfrm flipH="1">
              <a:off x="801" y="3478"/>
              <a:ext cx="43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683" name="Line 179"/>
            <p:cNvSpPr>
              <a:spLocks noChangeShapeType="1"/>
            </p:cNvSpPr>
            <p:nvPr/>
          </p:nvSpPr>
          <p:spPr bwMode="auto">
            <a:xfrm flipH="1">
              <a:off x="701" y="3478"/>
              <a:ext cx="4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684" name="Line 180"/>
            <p:cNvSpPr>
              <a:spLocks noChangeShapeType="1"/>
            </p:cNvSpPr>
            <p:nvPr/>
          </p:nvSpPr>
          <p:spPr bwMode="auto">
            <a:xfrm flipH="1">
              <a:off x="173" y="3478"/>
              <a:ext cx="4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685" name="Line 181"/>
            <p:cNvSpPr>
              <a:spLocks noChangeShapeType="1"/>
            </p:cNvSpPr>
            <p:nvPr/>
          </p:nvSpPr>
          <p:spPr bwMode="auto">
            <a:xfrm flipH="1">
              <a:off x="1244" y="3769"/>
              <a:ext cx="47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686" name="Line 182"/>
            <p:cNvSpPr>
              <a:spLocks noChangeShapeType="1"/>
            </p:cNvSpPr>
            <p:nvPr/>
          </p:nvSpPr>
          <p:spPr bwMode="auto">
            <a:xfrm flipH="1">
              <a:off x="1244" y="3184"/>
              <a:ext cx="47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687" name="Line 183"/>
            <p:cNvSpPr>
              <a:spLocks noChangeShapeType="1"/>
            </p:cNvSpPr>
            <p:nvPr/>
          </p:nvSpPr>
          <p:spPr bwMode="auto">
            <a:xfrm flipV="1">
              <a:off x="274" y="3222"/>
              <a:ext cx="0" cy="5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688" name="Line 184"/>
            <p:cNvSpPr>
              <a:spLocks noChangeShapeType="1"/>
            </p:cNvSpPr>
            <p:nvPr/>
          </p:nvSpPr>
          <p:spPr bwMode="auto">
            <a:xfrm>
              <a:off x="274" y="3724"/>
              <a:ext cx="86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689" name="Line 185"/>
            <p:cNvSpPr>
              <a:spLocks noChangeShapeType="1"/>
            </p:cNvSpPr>
            <p:nvPr/>
          </p:nvSpPr>
          <p:spPr bwMode="auto">
            <a:xfrm>
              <a:off x="274" y="3229"/>
              <a:ext cx="86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690" name="Freeform 186"/>
            <p:cNvSpPr>
              <a:spLocks/>
            </p:cNvSpPr>
            <p:nvPr/>
          </p:nvSpPr>
          <p:spPr bwMode="auto">
            <a:xfrm>
              <a:off x="1723" y="3184"/>
              <a:ext cx="61" cy="294"/>
            </a:xfrm>
            <a:custGeom>
              <a:avLst/>
              <a:gdLst>
                <a:gd name="T0" fmla="*/ 0 w 169"/>
                <a:gd name="T1" fmla="*/ 813 h 813"/>
                <a:gd name="T2" fmla="*/ 12 w 169"/>
                <a:gd name="T3" fmla="*/ 800 h 813"/>
                <a:gd name="T4" fmla="*/ 25 w 169"/>
                <a:gd name="T5" fmla="*/ 788 h 813"/>
                <a:gd name="T6" fmla="*/ 36 w 169"/>
                <a:gd name="T7" fmla="*/ 774 h 813"/>
                <a:gd name="T8" fmla="*/ 48 w 169"/>
                <a:gd name="T9" fmla="*/ 760 h 813"/>
                <a:gd name="T10" fmla="*/ 58 w 169"/>
                <a:gd name="T11" fmla="*/ 746 h 813"/>
                <a:gd name="T12" fmla="*/ 68 w 169"/>
                <a:gd name="T13" fmla="*/ 732 h 813"/>
                <a:gd name="T14" fmla="*/ 77 w 169"/>
                <a:gd name="T15" fmla="*/ 717 h 813"/>
                <a:gd name="T16" fmla="*/ 86 w 169"/>
                <a:gd name="T17" fmla="*/ 703 h 813"/>
                <a:gd name="T18" fmla="*/ 94 w 169"/>
                <a:gd name="T19" fmla="*/ 689 h 813"/>
                <a:gd name="T20" fmla="*/ 103 w 169"/>
                <a:gd name="T21" fmla="*/ 674 h 813"/>
                <a:gd name="T22" fmla="*/ 110 w 169"/>
                <a:gd name="T23" fmla="*/ 659 h 813"/>
                <a:gd name="T24" fmla="*/ 117 w 169"/>
                <a:gd name="T25" fmla="*/ 644 h 813"/>
                <a:gd name="T26" fmla="*/ 123 w 169"/>
                <a:gd name="T27" fmla="*/ 628 h 813"/>
                <a:gd name="T28" fmla="*/ 130 w 169"/>
                <a:gd name="T29" fmla="*/ 613 h 813"/>
                <a:gd name="T30" fmla="*/ 135 w 169"/>
                <a:gd name="T31" fmla="*/ 598 h 813"/>
                <a:gd name="T32" fmla="*/ 140 w 169"/>
                <a:gd name="T33" fmla="*/ 582 h 813"/>
                <a:gd name="T34" fmla="*/ 145 w 169"/>
                <a:gd name="T35" fmla="*/ 567 h 813"/>
                <a:gd name="T36" fmla="*/ 149 w 169"/>
                <a:gd name="T37" fmla="*/ 552 h 813"/>
                <a:gd name="T38" fmla="*/ 153 w 169"/>
                <a:gd name="T39" fmla="*/ 536 h 813"/>
                <a:gd name="T40" fmla="*/ 156 w 169"/>
                <a:gd name="T41" fmla="*/ 521 h 813"/>
                <a:gd name="T42" fmla="*/ 159 w 169"/>
                <a:gd name="T43" fmla="*/ 506 h 813"/>
                <a:gd name="T44" fmla="*/ 162 w 169"/>
                <a:gd name="T45" fmla="*/ 490 h 813"/>
                <a:gd name="T46" fmla="*/ 164 w 169"/>
                <a:gd name="T47" fmla="*/ 476 h 813"/>
                <a:gd name="T48" fmla="*/ 166 w 169"/>
                <a:gd name="T49" fmla="*/ 461 h 813"/>
                <a:gd name="T50" fmla="*/ 167 w 169"/>
                <a:gd name="T51" fmla="*/ 446 h 813"/>
                <a:gd name="T52" fmla="*/ 168 w 169"/>
                <a:gd name="T53" fmla="*/ 432 h 813"/>
                <a:gd name="T54" fmla="*/ 168 w 169"/>
                <a:gd name="T55" fmla="*/ 417 h 813"/>
                <a:gd name="T56" fmla="*/ 169 w 169"/>
                <a:gd name="T57" fmla="*/ 403 h 813"/>
                <a:gd name="T58" fmla="*/ 168 w 169"/>
                <a:gd name="T59" fmla="*/ 389 h 813"/>
                <a:gd name="T60" fmla="*/ 168 w 169"/>
                <a:gd name="T61" fmla="*/ 375 h 813"/>
                <a:gd name="T62" fmla="*/ 167 w 169"/>
                <a:gd name="T63" fmla="*/ 362 h 813"/>
                <a:gd name="T64" fmla="*/ 166 w 169"/>
                <a:gd name="T65" fmla="*/ 348 h 813"/>
                <a:gd name="T66" fmla="*/ 165 w 169"/>
                <a:gd name="T67" fmla="*/ 335 h 813"/>
                <a:gd name="T68" fmla="*/ 163 w 169"/>
                <a:gd name="T69" fmla="*/ 322 h 813"/>
                <a:gd name="T70" fmla="*/ 160 w 169"/>
                <a:gd name="T71" fmla="*/ 311 h 813"/>
                <a:gd name="T72" fmla="*/ 158 w 169"/>
                <a:gd name="T73" fmla="*/ 298 h 813"/>
                <a:gd name="T74" fmla="*/ 156 w 169"/>
                <a:gd name="T75" fmla="*/ 286 h 813"/>
                <a:gd name="T76" fmla="*/ 153 w 169"/>
                <a:gd name="T77" fmla="*/ 275 h 813"/>
                <a:gd name="T78" fmla="*/ 150 w 169"/>
                <a:gd name="T79" fmla="*/ 264 h 813"/>
                <a:gd name="T80" fmla="*/ 147 w 169"/>
                <a:gd name="T81" fmla="*/ 253 h 813"/>
                <a:gd name="T82" fmla="*/ 142 w 169"/>
                <a:gd name="T83" fmla="*/ 242 h 813"/>
                <a:gd name="T84" fmla="*/ 138 w 169"/>
                <a:gd name="T85" fmla="*/ 232 h 813"/>
                <a:gd name="T86" fmla="*/ 134 w 169"/>
                <a:gd name="T87" fmla="*/ 221 h 813"/>
                <a:gd name="T88" fmla="*/ 130 w 169"/>
                <a:gd name="T89" fmla="*/ 212 h 813"/>
                <a:gd name="T90" fmla="*/ 125 w 169"/>
                <a:gd name="T91" fmla="*/ 201 h 813"/>
                <a:gd name="T92" fmla="*/ 120 w 169"/>
                <a:gd name="T93" fmla="*/ 191 h 813"/>
                <a:gd name="T94" fmla="*/ 115 w 169"/>
                <a:gd name="T95" fmla="*/ 182 h 813"/>
                <a:gd name="T96" fmla="*/ 109 w 169"/>
                <a:gd name="T97" fmla="*/ 171 h 813"/>
                <a:gd name="T98" fmla="*/ 98 w 169"/>
                <a:gd name="T99" fmla="*/ 152 h 813"/>
                <a:gd name="T100" fmla="*/ 86 w 169"/>
                <a:gd name="T101" fmla="*/ 132 h 813"/>
                <a:gd name="T102" fmla="*/ 73 w 169"/>
                <a:gd name="T103" fmla="*/ 113 h 813"/>
                <a:gd name="T104" fmla="*/ 67 w 169"/>
                <a:gd name="T105" fmla="*/ 102 h 813"/>
                <a:gd name="T106" fmla="*/ 59 w 169"/>
                <a:gd name="T107" fmla="*/ 91 h 813"/>
                <a:gd name="T108" fmla="*/ 53 w 169"/>
                <a:gd name="T109" fmla="*/ 81 h 813"/>
                <a:gd name="T110" fmla="*/ 45 w 169"/>
                <a:gd name="T111" fmla="*/ 70 h 813"/>
                <a:gd name="T112" fmla="*/ 38 w 169"/>
                <a:gd name="T113" fmla="*/ 59 h 813"/>
                <a:gd name="T114" fmla="*/ 31 w 169"/>
                <a:gd name="T115" fmla="*/ 48 h 813"/>
                <a:gd name="T116" fmla="*/ 23 w 169"/>
                <a:gd name="T117" fmla="*/ 36 h 813"/>
                <a:gd name="T118" fmla="*/ 16 w 169"/>
                <a:gd name="T119" fmla="*/ 24 h 813"/>
                <a:gd name="T120" fmla="*/ 8 w 169"/>
                <a:gd name="T121" fmla="*/ 12 h 813"/>
                <a:gd name="T122" fmla="*/ 0 w 169"/>
                <a:gd name="T123" fmla="*/ 0 h 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" h="813">
                  <a:moveTo>
                    <a:pt x="0" y="813"/>
                  </a:moveTo>
                  <a:lnTo>
                    <a:pt x="12" y="800"/>
                  </a:lnTo>
                  <a:lnTo>
                    <a:pt x="25" y="788"/>
                  </a:lnTo>
                  <a:lnTo>
                    <a:pt x="36" y="774"/>
                  </a:lnTo>
                  <a:lnTo>
                    <a:pt x="48" y="760"/>
                  </a:lnTo>
                  <a:lnTo>
                    <a:pt x="58" y="746"/>
                  </a:lnTo>
                  <a:lnTo>
                    <a:pt x="68" y="732"/>
                  </a:lnTo>
                  <a:lnTo>
                    <a:pt x="77" y="717"/>
                  </a:lnTo>
                  <a:lnTo>
                    <a:pt x="86" y="703"/>
                  </a:lnTo>
                  <a:lnTo>
                    <a:pt x="94" y="689"/>
                  </a:lnTo>
                  <a:lnTo>
                    <a:pt x="103" y="674"/>
                  </a:lnTo>
                  <a:lnTo>
                    <a:pt x="110" y="659"/>
                  </a:lnTo>
                  <a:lnTo>
                    <a:pt x="117" y="644"/>
                  </a:lnTo>
                  <a:lnTo>
                    <a:pt x="123" y="628"/>
                  </a:lnTo>
                  <a:lnTo>
                    <a:pt x="130" y="613"/>
                  </a:lnTo>
                  <a:lnTo>
                    <a:pt x="135" y="598"/>
                  </a:lnTo>
                  <a:lnTo>
                    <a:pt x="140" y="582"/>
                  </a:lnTo>
                  <a:lnTo>
                    <a:pt x="145" y="567"/>
                  </a:lnTo>
                  <a:lnTo>
                    <a:pt x="149" y="552"/>
                  </a:lnTo>
                  <a:lnTo>
                    <a:pt x="153" y="536"/>
                  </a:lnTo>
                  <a:lnTo>
                    <a:pt x="156" y="521"/>
                  </a:lnTo>
                  <a:lnTo>
                    <a:pt x="159" y="506"/>
                  </a:lnTo>
                  <a:lnTo>
                    <a:pt x="162" y="490"/>
                  </a:lnTo>
                  <a:lnTo>
                    <a:pt x="164" y="476"/>
                  </a:lnTo>
                  <a:lnTo>
                    <a:pt x="166" y="461"/>
                  </a:lnTo>
                  <a:lnTo>
                    <a:pt x="167" y="446"/>
                  </a:lnTo>
                  <a:lnTo>
                    <a:pt x="168" y="432"/>
                  </a:lnTo>
                  <a:lnTo>
                    <a:pt x="168" y="417"/>
                  </a:lnTo>
                  <a:lnTo>
                    <a:pt x="169" y="403"/>
                  </a:lnTo>
                  <a:lnTo>
                    <a:pt x="168" y="389"/>
                  </a:lnTo>
                  <a:lnTo>
                    <a:pt x="168" y="375"/>
                  </a:lnTo>
                  <a:lnTo>
                    <a:pt x="167" y="362"/>
                  </a:lnTo>
                  <a:lnTo>
                    <a:pt x="166" y="348"/>
                  </a:lnTo>
                  <a:lnTo>
                    <a:pt x="165" y="335"/>
                  </a:lnTo>
                  <a:lnTo>
                    <a:pt x="163" y="322"/>
                  </a:lnTo>
                  <a:lnTo>
                    <a:pt x="160" y="311"/>
                  </a:lnTo>
                  <a:lnTo>
                    <a:pt x="158" y="298"/>
                  </a:lnTo>
                  <a:lnTo>
                    <a:pt x="156" y="286"/>
                  </a:lnTo>
                  <a:lnTo>
                    <a:pt x="153" y="275"/>
                  </a:lnTo>
                  <a:lnTo>
                    <a:pt x="150" y="264"/>
                  </a:lnTo>
                  <a:lnTo>
                    <a:pt x="147" y="253"/>
                  </a:lnTo>
                  <a:lnTo>
                    <a:pt x="142" y="242"/>
                  </a:lnTo>
                  <a:lnTo>
                    <a:pt x="138" y="232"/>
                  </a:lnTo>
                  <a:lnTo>
                    <a:pt x="134" y="221"/>
                  </a:lnTo>
                  <a:lnTo>
                    <a:pt x="130" y="212"/>
                  </a:lnTo>
                  <a:lnTo>
                    <a:pt x="125" y="201"/>
                  </a:lnTo>
                  <a:lnTo>
                    <a:pt x="120" y="191"/>
                  </a:lnTo>
                  <a:lnTo>
                    <a:pt x="115" y="182"/>
                  </a:lnTo>
                  <a:lnTo>
                    <a:pt x="109" y="171"/>
                  </a:lnTo>
                  <a:lnTo>
                    <a:pt x="98" y="152"/>
                  </a:lnTo>
                  <a:lnTo>
                    <a:pt x="86" y="132"/>
                  </a:lnTo>
                  <a:lnTo>
                    <a:pt x="73" y="113"/>
                  </a:lnTo>
                  <a:lnTo>
                    <a:pt x="67" y="102"/>
                  </a:lnTo>
                  <a:lnTo>
                    <a:pt x="59" y="91"/>
                  </a:lnTo>
                  <a:lnTo>
                    <a:pt x="53" y="81"/>
                  </a:lnTo>
                  <a:lnTo>
                    <a:pt x="45" y="70"/>
                  </a:lnTo>
                  <a:lnTo>
                    <a:pt x="38" y="59"/>
                  </a:lnTo>
                  <a:lnTo>
                    <a:pt x="31" y="48"/>
                  </a:lnTo>
                  <a:lnTo>
                    <a:pt x="23" y="36"/>
                  </a:lnTo>
                  <a:lnTo>
                    <a:pt x="16" y="24"/>
                  </a:lnTo>
                  <a:lnTo>
                    <a:pt x="8" y="1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691" name="Freeform 187"/>
            <p:cNvSpPr>
              <a:spLocks/>
            </p:cNvSpPr>
            <p:nvPr/>
          </p:nvSpPr>
          <p:spPr bwMode="auto">
            <a:xfrm>
              <a:off x="1723" y="3478"/>
              <a:ext cx="61" cy="291"/>
            </a:xfrm>
            <a:custGeom>
              <a:avLst/>
              <a:gdLst>
                <a:gd name="T0" fmla="*/ 0 w 169"/>
                <a:gd name="T1" fmla="*/ 0 h 813"/>
                <a:gd name="T2" fmla="*/ 12 w 169"/>
                <a:gd name="T3" fmla="*/ 13 h 813"/>
                <a:gd name="T4" fmla="*/ 25 w 169"/>
                <a:gd name="T5" fmla="*/ 27 h 813"/>
                <a:gd name="T6" fmla="*/ 36 w 169"/>
                <a:gd name="T7" fmla="*/ 39 h 813"/>
                <a:gd name="T8" fmla="*/ 48 w 169"/>
                <a:gd name="T9" fmla="*/ 53 h 813"/>
                <a:gd name="T10" fmla="*/ 58 w 169"/>
                <a:gd name="T11" fmla="*/ 67 h 813"/>
                <a:gd name="T12" fmla="*/ 68 w 169"/>
                <a:gd name="T13" fmla="*/ 82 h 813"/>
                <a:gd name="T14" fmla="*/ 77 w 169"/>
                <a:gd name="T15" fmla="*/ 96 h 813"/>
                <a:gd name="T16" fmla="*/ 86 w 169"/>
                <a:gd name="T17" fmla="*/ 111 h 813"/>
                <a:gd name="T18" fmla="*/ 94 w 169"/>
                <a:gd name="T19" fmla="*/ 125 h 813"/>
                <a:gd name="T20" fmla="*/ 103 w 169"/>
                <a:gd name="T21" fmla="*/ 140 h 813"/>
                <a:gd name="T22" fmla="*/ 110 w 169"/>
                <a:gd name="T23" fmla="*/ 154 h 813"/>
                <a:gd name="T24" fmla="*/ 117 w 169"/>
                <a:gd name="T25" fmla="*/ 170 h 813"/>
                <a:gd name="T26" fmla="*/ 123 w 169"/>
                <a:gd name="T27" fmla="*/ 185 h 813"/>
                <a:gd name="T28" fmla="*/ 130 w 169"/>
                <a:gd name="T29" fmla="*/ 200 h 813"/>
                <a:gd name="T30" fmla="*/ 135 w 169"/>
                <a:gd name="T31" fmla="*/ 216 h 813"/>
                <a:gd name="T32" fmla="*/ 140 w 169"/>
                <a:gd name="T33" fmla="*/ 231 h 813"/>
                <a:gd name="T34" fmla="*/ 145 w 169"/>
                <a:gd name="T35" fmla="*/ 246 h 813"/>
                <a:gd name="T36" fmla="*/ 149 w 169"/>
                <a:gd name="T37" fmla="*/ 262 h 813"/>
                <a:gd name="T38" fmla="*/ 153 w 169"/>
                <a:gd name="T39" fmla="*/ 277 h 813"/>
                <a:gd name="T40" fmla="*/ 156 w 169"/>
                <a:gd name="T41" fmla="*/ 293 h 813"/>
                <a:gd name="T42" fmla="*/ 159 w 169"/>
                <a:gd name="T43" fmla="*/ 308 h 813"/>
                <a:gd name="T44" fmla="*/ 162 w 169"/>
                <a:gd name="T45" fmla="*/ 323 h 813"/>
                <a:gd name="T46" fmla="*/ 164 w 169"/>
                <a:gd name="T47" fmla="*/ 338 h 813"/>
                <a:gd name="T48" fmla="*/ 166 w 169"/>
                <a:gd name="T49" fmla="*/ 352 h 813"/>
                <a:gd name="T50" fmla="*/ 167 w 169"/>
                <a:gd name="T51" fmla="*/ 367 h 813"/>
                <a:gd name="T52" fmla="*/ 168 w 169"/>
                <a:gd name="T53" fmla="*/ 382 h 813"/>
                <a:gd name="T54" fmla="*/ 168 w 169"/>
                <a:gd name="T55" fmla="*/ 396 h 813"/>
                <a:gd name="T56" fmla="*/ 169 w 169"/>
                <a:gd name="T57" fmla="*/ 411 h 813"/>
                <a:gd name="T58" fmla="*/ 168 w 169"/>
                <a:gd name="T59" fmla="*/ 425 h 813"/>
                <a:gd name="T60" fmla="*/ 168 w 169"/>
                <a:gd name="T61" fmla="*/ 439 h 813"/>
                <a:gd name="T62" fmla="*/ 167 w 169"/>
                <a:gd name="T63" fmla="*/ 453 h 813"/>
                <a:gd name="T64" fmla="*/ 166 w 169"/>
                <a:gd name="T65" fmla="*/ 465 h 813"/>
                <a:gd name="T66" fmla="*/ 165 w 169"/>
                <a:gd name="T67" fmla="*/ 478 h 813"/>
                <a:gd name="T68" fmla="*/ 163 w 169"/>
                <a:gd name="T69" fmla="*/ 491 h 813"/>
                <a:gd name="T70" fmla="*/ 160 w 169"/>
                <a:gd name="T71" fmla="*/ 504 h 813"/>
                <a:gd name="T72" fmla="*/ 158 w 169"/>
                <a:gd name="T73" fmla="*/ 515 h 813"/>
                <a:gd name="T74" fmla="*/ 156 w 169"/>
                <a:gd name="T75" fmla="*/ 527 h 813"/>
                <a:gd name="T76" fmla="*/ 153 w 169"/>
                <a:gd name="T77" fmla="*/ 539 h 813"/>
                <a:gd name="T78" fmla="*/ 150 w 169"/>
                <a:gd name="T79" fmla="*/ 549 h 813"/>
                <a:gd name="T80" fmla="*/ 147 w 169"/>
                <a:gd name="T81" fmla="*/ 560 h 813"/>
                <a:gd name="T82" fmla="*/ 142 w 169"/>
                <a:gd name="T83" fmla="*/ 571 h 813"/>
                <a:gd name="T84" fmla="*/ 138 w 169"/>
                <a:gd name="T85" fmla="*/ 581 h 813"/>
                <a:gd name="T86" fmla="*/ 134 w 169"/>
                <a:gd name="T87" fmla="*/ 592 h 813"/>
                <a:gd name="T88" fmla="*/ 130 w 169"/>
                <a:gd name="T89" fmla="*/ 603 h 813"/>
                <a:gd name="T90" fmla="*/ 125 w 169"/>
                <a:gd name="T91" fmla="*/ 612 h 813"/>
                <a:gd name="T92" fmla="*/ 120 w 169"/>
                <a:gd name="T93" fmla="*/ 622 h 813"/>
                <a:gd name="T94" fmla="*/ 115 w 169"/>
                <a:gd name="T95" fmla="*/ 632 h 813"/>
                <a:gd name="T96" fmla="*/ 109 w 169"/>
                <a:gd name="T97" fmla="*/ 642 h 813"/>
                <a:gd name="T98" fmla="*/ 98 w 169"/>
                <a:gd name="T99" fmla="*/ 661 h 813"/>
                <a:gd name="T100" fmla="*/ 86 w 169"/>
                <a:gd name="T101" fmla="*/ 681 h 813"/>
                <a:gd name="T102" fmla="*/ 73 w 169"/>
                <a:gd name="T103" fmla="*/ 702 h 813"/>
                <a:gd name="T104" fmla="*/ 67 w 169"/>
                <a:gd name="T105" fmla="*/ 711 h 813"/>
                <a:gd name="T106" fmla="*/ 59 w 169"/>
                <a:gd name="T107" fmla="*/ 722 h 813"/>
                <a:gd name="T108" fmla="*/ 53 w 169"/>
                <a:gd name="T109" fmla="*/ 733 h 813"/>
                <a:gd name="T110" fmla="*/ 45 w 169"/>
                <a:gd name="T111" fmla="*/ 743 h 813"/>
                <a:gd name="T112" fmla="*/ 38 w 169"/>
                <a:gd name="T113" fmla="*/ 755 h 813"/>
                <a:gd name="T114" fmla="*/ 31 w 169"/>
                <a:gd name="T115" fmla="*/ 766 h 813"/>
                <a:gd name="T116" fmla="*/ 23 w 169"/>
                <a:gd name="T117" fmla="*/ 777 h 813"/>
                <a:gd name="T118" fmla="*/ 16 w 169"/>
                <a:gd name="T119" fmla="*/ 789 h 813"/>
                <a:gd name="T120" fmla="*/ 8 w 169"/>
                <a:gd name="T121" fmla="*/ 802 h 813"/>
                <a:gd name="T122" fmla="*/ 0 w 169"/>
                <a:gd name="T123" fmla="*/ 813 h 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" h="813">
                  <a:moveTo>
                    <a:pt x="0" y="0"/>
                  </a:moveTo>
                  <a:lnTo>
                    <a:pt x="12" y="13"/>
                  </a:lnTo>
                  <a:lnTo>
                    <a:pt x="25" y="27"/>
                  </a:lnTo>
                  <a:lnTo>
                    <a:pt x="36" y="39"/>
                  </a:lnTo>
                  <a:lnTo>
                    <a:pt x="48" y="53"/>
                  </a:lnTo>
                  <a:lnTo>
                    <a:pt x="58" y="67"/>
                  </a:lnTo>
                  <a:lnTo>
                    <a:pt x="68" y="82"/>
                  </a:lnTo>
                  <a:lnTo>
                    <a:pt x="77" y="96"/>
                  </a:lnTo>
                  <a:lnTo>
                    <a:pt x="86" y="111"/>
                  </a:lnTo>
                  <a:lnTo>
                    <a:pt x="94" y="125"/>
                  </a:lnTo>
                  <a:lnTo>
                    <a:pt x="103" y="140"/>
                  </a:lnTo>
                  <a:lnTo>
                    <a:pt x="110" y="154"/>
                  </a:lnTo>
                  <a:lnTo>
                    <a:pt x="117" y="170"/>
                  </a:lnTo>
                  <a:lnTo>
                    <a:pt x="123" y="185"/>
                  </a:lnTo>
                  <a:lnTo>
                    <a:pt x="130" y="200"/>
                  </a:lnTo>
                  <a:lnTo>
                    <a:pt x="135" y="216"/>
                  </a:lnTo>
                  <a:lnTo>
                    <a:pt x="140" y="231"/>
                  </a:lnTo>
                  <a:lnTo>
                    <a:pt x="145" y="246"/>
                  </a:lnTo>
                  <a:lnTo>
                    <a:pt x="149" y="262"/>
                  </a:lnTo>
                  <a:lnTo>
                    <a:pt x="153" y="277"/>
                  </a:lnTo>
                  <a:lnTo>
                    <a:pt x="156" y="293"/>
                  </a:lnTo>
                  <a:lnTo>
                    <a:pt x="159" y="308"/>
                  </a:lnTo>
                  <a:lnTo>
                    <a:pt x="162" y="323"/>
                  </a:lnTo>
                  <a:lnTo>
                    <a:pt x="164" y="338"/>
                  </a:lnTo>
                  <a:lnTo>
                    <a:pt x="166" y="352"/>
                  </a:lnTo>
                  <a:lnTo>
                    <a:pt x="167" y="367"/>
                  </a:lnTo>
                  <a:lnTo>
                    <a:pt x="168" y="382"/>
                  </a:lnTo>
                  <a:lnTo>
                    <a:pt x="168" y="396"/>
                  </a:lnTo>
                  <a:lnTo>
                    <a:pt x="169" y="411"/>
                  </a:lnTo>
                  <a:lnTo>
                    <a:pt x="168" y="425"/>
                  </a:lnTo>
                  <a:lnTo>
                    <a:pt x="168" y="439"/>
                  </a:lnTo>
                  <a:lnTo>
                    <a:pt x="167" y="453"/>
                  </a:lnTo>
                  <a:lnTo>
                    <a:pt x="166" y="465"/>
                  </a:lnTo>
                  <a:lnTo>
                    <a:pt x="165" y="478"/>
                  </a:lnTo>
                  <a:lnTo>
                    <a:pt x="163" y="491"/>
                  </a:lnTo>
                  <a:lnTo>
                    <a:pt x="160" y="504"/>
                  </a:lnTo>
                  <a:lnTo>
                    <a:pt x="158" y="515"/>
                  </a:lnTo>
                  <a:lnTo>
                    <a:pt x="156" y="527"/>
                  </a:lnTo>
                  <a:lnTo>
                    <a:pt x="153" y="539"/>
                  </a:lnTo>
                  <a:lnTo>
                    <a:pt x="150" y="549"/>
                  </a:lnTo>
                  <a:lnTo>
                    <a:pt x="147" y="560"/>
                  </a:lnTo>
                  <a:lnTo>
                    <a:pt x="142" y="571"/>
                  </a:lnTo>
                  <a:lnTo>
                    <a:pt x="138" y="581"/>
                  </a:lnTo>
                  <a:lnTo>
                    <a:pt x="134" y="592"/>
                  </a:lnTo>
                  <a:lnTo>
                    <a:pt x="130" y="603"/>
                  </a:lnTo>
                  <a:lnTo>
                    <a:pt x="125" y="612"/>
                  </a:lnTo>
                  <a:lnTo>
                    <a:pt x="120" y="622"/>
                  </a:lnTo>
                  <a:lnTo>
                    <a:pt x="115" y="632"/>
                  </a:lnTo>
                  <a:lnTo>
                    <a:pt x="109" y="642"/>
                  </a:lnTo>
                  <a:lnTo>
                    <a:pt x="98" y="661"/>
                  </a:lnTo>
                  <a:lnTo>
                    <a:pt x="86" y="681"/>
                  </a:lnTo>
                  <a:lnTo>
                    <a:pt x="73" y="702"/>
                  </a:lnTo>
                  <a:lnTo>
                    <a:pt x="67" y="711"/>
                  </a:lnTo>
                  <a:lnTo>
                    <a:pt x="59" y="722"/>
                  </a:lnTo>
                  <a:lnTo>
                    <a:pt x="53" y="733"/>
                  </a:lnTo>
                  <a:lnTo>
                    <a:pt x="45" y="743"/>
                  </a:lnTo>
                  <a:lnTo>
                    <a:pt x="38" y="755"/>
                  </a:lnTo>
                  <a:lnTo>
                    <a:pt x="31" y="766"/>
                  </a:lnTo>
                  <a:lnTo>
                    <a:pt x="23" y="777"/>
                  </a:lnTo>
                  <a:lnTo>
                    <a:pt x="16" y="789"/>
                  </a:lnTo>
                  <a:lnTo>
                    <a:pt x="8" y="802"/>
                  </a:lnTo>
                  <a:lnTo>
                    <a:pt x="0" y="81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692" name="Freeform 188"/>
            <p:cNvSpPr>
              <a:spLocks/>
            </p:cNvSpPr>
            <p:nvPr/>
          </p:nvSpPr>
          <p:spPr bwMode="auto">
            <a:xfrm>
              <a:off x="1663" y="3184"/>
              <a:ext cx="60" cy="294"/>
            </a:xfrm>
            <a:custGeom>
              <a:avLst/>
              <a:gdLst>
                <a:gd name="T0" fmla="*/ 169 w 169"/>
                <a:gd name="T1" fmla="*/ 813 h 813"/>
                <a:gd name="T2" fmla="*/ 156 w 169"/>
                <a:gd name="T3" fmla="*/ 800 h 813"/>
                <a:gd name="T4" fmla="*/ 144 w 169"/>
                <a:gd name="T5" fmla="*/ 788 h 813"/>
                <a:gd name="T6" fmla="*/ 133 w 169"/>
                <a:gd name="T7" fmla="*/ 774 h 813"/>
                <a:gd name="T8" fmla="*/ 122 w 169"/>
                <a:gd name="T9" fmla="*/ 760 h 813"/>
                <a:gd name="T10" fmla="*/ 111 w 169"/>
                <a:gd name="T11" fmla="*/ 746 h 813"/>
                <a:gd name="T12" fmla="*/ 101 w 169"/>
                <a:gd name="T13" fmla="*/ 732 h 813"/>
                <a:gd name="T14" fmla="*/ 92 w 169"/>
                <a:gd name="T15" fmla="*/ 717 h 813"/>
                <a:gd name="T16" fmla="*/ 82 w 169"/>
                <a:gd name="T17" fmla="*/ 703 h 813"/>
                <a:gd name="T18" fmla="*/ 74 w 169"/>
                <a:gd name="T19" fmla="*/ 689 h 813"/>
                <a:gd name="T20" fmla="*/ 66 w 169"/>
                <a:gd name="T21" fmla="*/ 674 h 813"/>
                <a:gd name="T22" fmla="*/ 59 w 169"/>
                <a:gd name="T23" fmla="*/ 659 h 813"/>
                <a:gd name="T24" fmla="*/ 52 w 169"/>
                <a:gd name="T25" fmla="*/ 644 h 813"/>
                <a:gd name="T26" fmla="*/ 45 w 169"/>
                <a:gd name="T27" fmla="*/ 628 h 813"/>
                <a:gd name="T28" fmla="*/ 40 w 169"/>
                <a:gd name="T29" fmla="*/ 613 h 813"/>
                <a:gd name="T30" fmla="*/ 33 w 169"/>
                <a:gd name="T31" fmla="*/ 598 h 813"/>
                <a:gd name="T32" fmla="*/ 29 w 169"/>
                <a:gd name="T33" fmla="*/ 582 h 813"/>
                <a:gd name="T34" fmla="*/ 24 w 169"/>
                <a:gd name="T35" fmla="*/ 567 h 813"/>
                <a:gd name="T36" fmla="*/ 20 w 169"/>
                <a:gd name="T37" fmla="*/ 552 h 813"/>
                <a:gd name="T38" fmla="*/ 16 w 169"/>
                <a:gd name="T39" fmla="*/ 536 h 813"/>
                <a:gd name="T40" fmla="*/ 13 w 169"/>
                <a:gd name="T41" fmla="*/ 521 h 813"/>
                <a:gd name="T42" fmla="*/ 10 w 169"/>
                <a:gd name="T43" fmla="*/ 506 h 813"/>
                <a:gd name="T44" fmla="*/ 7 w 169"/>
                <a:gd name="T45" fmla="*/ 490 h 813"/>
                <a:gd name="T46" fmla="*/ 6 w 169"/>
                <a:gd name="T47" fmla="*/ 476 h 813"/>
                <a:gd name="T48" fmla="*/ 4 w 169"/>
                <a:gd name="T49" fmla="*/ 461 h 813"/>
                <a:gd name="T50" fmla="*/ 3 w 169"/>
                <a:gd name="T51" fmla="*/ 446 h 813"/>
                <a:gd name="T52" fmla="*/ 2 w 169"/>
                <a:gd name="T53" fmla="*/ 432 h 813"/>
                <a:gd name="T54" fmla="*/ 0 w 169"/>
                <a:gd name="T55" fmla="*/ 417 h 813"/>
                <a:gd name="T56" fmla="*/ 0 w 169"/>
                <a:gd name="T57" fmla="*/ 403 h 813"/>
                <a:gd name="T58" fmla="*/ 0 w 169"/>
                <a:gd name="T59" fmla="*/ 389 h 813"/>
                <a:gd name="T60" fmla="*/ 0 w 169"/>
                <a:gd name="T61" fmla="*/ 375 h 813"/>
                <a:gd name="T62" fmla="*/ 2 w 169"/>
                <a:gd name="T63" fmla="*/ 362 h 813"/>
                <a:gd name="T64" fmla="*/ 3 w 169"/>
                <a:gd name="T65" fmla="*/ 348 h 813"/>
                <a:gd name="T66" fmla="*/ 5 w 169"/>
                <a:gd name="T67" fmla="*/ 335 h 813"/>
                <a:gd name="T68" fmla="*/ 6 w 169"/>
                <a:gd name="T69" fmla="*/ 322 h 813"/>
                <a:gd name="T70" fmla="*/ 8 w 169"/>
                <a:gd name="T71" fmla="*/ 311 h 813"/>
                <a:gd name="T72" fmla="*/ 10 w 169"/>
                <a:gd name="T73" fmla="*/ 298 h 813"/>
                <a:gd name="T74" fmla="*/ 13 w 169"/>
                <a:gd name="T75" fmla="*/ 286 h 813"/>
                <a:gd name="T76" fmla="*/ 16 w 169"/>
                <a:gd name="T77" fmla="*/ 275 h 813"/>
                <a:gd name="T78" fmla="*/ 20 w 169"/>
                <a:gd name="T79" fmla="*/ 264 h 813"/>
                <a:gd name="T80" fmla="*/ 23 w 169"/>
                <a:gd name="T81" fmla="*/ 253 h 813"/>
                <a:gd name="T82" fmla="*/ 26 w 169"/>
                <a:gd name="T83" fmla="*/ 242 h 813"/>
                <a:gd name="T84" fmla="*/ 30 w 169"/>
                <a:gd name="T85" fmla="*/ 232 h 813"/>
                <a:gd name="T86" fmla="*/ 35 w 169"/>
                <a:gd name="T87" fmla="*/ 221 h 813"/>
                <a:gd name="T88" fmla="*/ 39 w 169"/>
                <a:gd name="T89" fmla="*/ 212 h 813"/>
                <a:gd name="T90" fmla="*/ 44 w 169"/>
                <a:gd name="T91" fmla="*/ 201 h 813"/>
                <a:gd name="T92" fmla="*/ 48 w 169"/>
                <a:gd name="T93" fmla="*/ 191 h 813"/>
                <a:gd name="T94" fmla="*/ 54 w 169"/>
                <a:gd name="T95" fmla="*/ 182 h 813"/>
                <a:gd name="T96" fmla="*/ 59 w 169"/>
                <a:gd name="T97" fmla="*/ 171 h 813"/>
                <a:gd name="T98" fmla="*/ 71 w 169"/>
                <a:gd name="T99" fmla="*/ 152 h 813"/>
                <a:gd name="T100" fmla="*/ 84 w 169"/>
                <a:gd name="T101" fmla="*/ 132 h 813"/>
                <a:gd name="T102" fmla="*/ 96 w 169"/>
                <a:gd name="T103" fmla="*/ 113 h 813"/>
                <a:gd name="T104" fmla="*/ 103 w 169"/>
                <a:gd name="T105" fmla="*/ 102 h 813"/>
                <a:gd name="T106" fmla="*/ 109 w 169"/>
                <a:gd name="T107" fmla="*/ 91 h 813"/>
                <a:gd name="T108" fmla="*/ 117 w 169"/>
                <a:gd name="T109" fmla="*/ 81 h 813"/>
                <a:gd name="T110" fmla="*/ 124 w 169"/>
                <a:gd name="T111" fmla="*/ 70 h 813"/>
                <a:gd name="T112" fmla="*/ 130 w 169"/>
                <a:gd name="T113" fmla="*/ 59 h 813"/>
                <a:gd name="T114" fmla="*/ 138 w 169"/>
                <a:gd name="T115" fmla="*/ 48 h 813"/>
                <a:gd name="T116" fmla="*/ 145 w 169"/>
                <a:gd name="T117" fmla="*/ 36 h 813"/>
                <a:gd name="T118" fmla="*/ 154 w 169"/>
                <a:gd name="T119" fmla="*/ 24 h 813"/>
                <a:gd name="T120" fmla="*/ 161 w 169"/>
                <a:gd name="T121" fmla="*/ 12 h 813"/>
                <a:gd name="T122" fmla="*/ 169 w 169"/>
                <a:gd name="T123" fmla="*/ 0 h 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" h="813">
                  <a:moveTo>
                    <a:pt x="169" y="813"/>
                  </a:moveTo>
                  <a:lnTo>
                    <a:pt x="156" y="800"/>
                  </a:lnTo>
                  <a:lnTo>
                    <a:pt x="144" y="788"/>
                  </a:lnTo>
                  <a:lnTo>
                    <a:pt x="133" y="774"/>
                  </a:lnTo>
                  <a:lnTo>
                    <a:pt x="122" y="760"/>
                  </a:lnTo>
                  <a:lnTo>
                    <a:pt x="111" y="746"/>
                  </a:lnTo>
                  <a:lnTo>
                    <a:pt x="101" y="732"/>
                  </a:lnTo>
                  <a:lnTo>
                    <a:pt x="92" y="717"/>
                  </a:lnTo>
                  <a:lnTo>
                    <a:pt x="82" y="703"/>
                  </a:lnTo>
                  <a:lnTo>
                    <a:pt x="74" y="689"/>
                  </a:lnTo>
                  <a:lnTo>
                    <a:pt x="66" y="674"/>
                  </a:lnTo>
                  <a:lnTo>
                    <a:pt x="59" y="659"/>
                  </a:lnTo>
                  <a:lnTo>
                    <a:pt x="52" y="644"/>
                  </a:lnTo>
                  <a:lnTo>
                    <a:pt x="45" y="628"/>
                  </a:lnTo>
                  <a:lnTo>
                    <a:pt x="40" y="613"/>
                  </a:lnTo>
                  <a:lnTo>
                    <a:pt x="33" y="598"/>
                  </a:lnTo>
                  <a:lnTo>
                    <a:pt x="29" y="582"/>
                  </a:lnTo>
                  <a:lnTo>
                    <a:pt x="24" y="567"/>
                  </a:lnTo>
                  <a:lnTo>
                    <a:pt x="20" y="552"/>
                  </a:lnTo>
                  <a:lnTo>
                    <a:pt x="16" y="536"/>
                  </a:lnTo>
                  <a:lnTo>
                    <a:pt x="13" y="521"/>
                  </a:lnTo>
                  <a:lnTo>
                    <a:pt x="10" y="506"/>
                  </a:lnTo>
                  <a:lnTo>
                    <a:pt x="7" y="490"/>
                  </a:lnTo>
                  <a:lnTo>
                    <a:pt x="6" y="476"/>
                  </a:lnTo>
                  <a:lnTo>
                    <a:pt x="4" y="461"/>
                  </a:lnTo>
                  <a:lnTo>
                    <a:pt x="3" y="446"/>
                  </a:lnTo>
                  <a:lnTo>
                    <a:pt x="2" y="432"/>
                  </a:lnTo>
                  <a:lnTo>
                    <a:pt x="0" y="417"/>
                  </a:lnTo>
                  <a:lnTo>
                    <a:pt x="0" y="403"/>
                  </a:lnTo>
                  <a:lnTo>
                    <a:pt x="0" y="389"/>
                  </a:lnTo>
                  <a:lnTo>
                    <a:pt x="0" y="375"/>
                  </a:lnTo>
                  <a:lnTo>
                    <a:pt x="2" y="362"/>
                  </a:lnTo>
                  <a:lnTo>
                    <a:pt x="3" y="348"/>
                  </a:lnTo>
                  <a:lnTo>
                    <a:pt x="5" y="335"/>
                  </a:lnTo>
                  <a:lnTo>
                    <a:pt x="6" y="322"/>
                  </a:lnTo>
                  <a:lnTo>
                    <a:pt x="8" y="311"/>
                  </a:lnTo>
                  <a:lnTo>
                    <a:pt x="10" y="298"/>
                  </a:lnTo>
                  <a:lnTo>
                    <a:pt x="13" y="286"/>
                  </a:lnTo>
                  <a:lnTo>
                    <a:pt x="16" y="275"/>
                  </a:lnTo>
                  <a:lnTo>
                    <a:pt x="20" y="264"/>
                  </a:lnTo>
                  <a:lnTo>
                    <a:pt x="23" y="253"/>
                  </a:lnTo>
                  <a:lnTo>
                    <a:pt x="26" y="242"/>
                  </a:lnTo>
                  <a:lnTo>
                    <a:pt x="30" y="232"/>
                  </a:lnTo>
                  <a:lnTo>
                    <a:pt x="35" y="221"/>
                  </a:lnTo>
                  <a:lnTo>
                    <a:pt x="39" y="212"/>
                  </a:lnTo>
                  <a:lnTo>
                    <a:pt x="44" y="201"/>
                  </a:lnTo>
                  <a:lnTo>
                    <a:pt x="48" y="191"/>
                  </a:lnTo>
                  <a:lnTo>
                    <a:pt x="54" y="182"/>
                  </a:lnTo>
                  <a:lnTo>
                    <a:pt x="59" y="171"/>
                  </a:lnTo>
                  <a:lnTo>
                    <a:pt x="71" y="152"/>
                  </a:lnTo>
                  <a:lnTo>
                    <a:pt x="84" y="132"/>
                  </a:lnTo>
                  <a:lnTo>
                    <a:pt x="96" y="113"/>
                  </a:lnTo>
                  <a:lnTo>
                    <a:pt x="103" y="102"/>
                  </a:lnTo>
                  <a:lnTo>
                    <a:pt x="109" y="91"/>
                  </a:lnTo>
                  <a:lnTo>
                    <a:pt x="117" y="81"/>
                  </a:lnTo>
                  <a:lnTo>
                    <a:pt x="124" y="70"/>
                  </a:lnTo>
                  <a:lnTo>
                    <a:pt x="130" y="59"/>
                  </a:lnTo>
                  <a:lnTo>
                    <a:pt x="138" y="48"/>
                  </a:lnTo>
                  <a:lnTo>
                    <a:pt x="145" y="36"/>
                  </a:lnTo>
                  <a:lnTo>
                    <a:pt x="154" y="24"/>
                  </a:lnTo>
                  <a:lnTo>
                    <a:pt x="161" y="12"/>
                  </a:lnTo>
                  <a:lnTo>
                    <a:pt x="16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693" name="Line 189"/>
            <p:cNvSpPr>
              <a:spLocks noChangeShapeType="1"/>
            </p:cNvSpPr>
            <p:nvPr/>
          </p:nvSpPr>
          <p:spPr bwMode="auto">
            <a:xfrm flipV="1">
              <a:off x="1663" y="3237"/>
              <a:ext cx="93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694" name="Line 190"/>
            <p:cNvSpPr>
              <a:spLocks noChangeShapeType="1"/>
            </p:cNvSpPr>
            <p:nvPr/>
          </p:nvSpPr>
          <p:spPr bwMode="auto">
            <a:xfrm flipV="1">
              <a:off x="1683" y="3317"/>
              <a:ext cx="101" cy="1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695" name="Line 191"/>
            <p:cNvSpPr>
              <a:spLocks noChangeShapeType="1"/>
            </p:cNvSpPr>
            <p:nvPr/>
          </p:nvSpPr>
          <p:spPr bwMode="auto">
            <a:xfrm flipH="1">
              <a:off x="274" y="3184"/>
              <a:ext cx="37" cy="3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696" name="Line 192"/>
            <p:cNvSpPr>
              <a:spLocks noChangeShapeType="1"/>
            </p:cNvSpPr>
            <p:nvPr/>
          </p:nvSpPr>
          <p:spPr bwMode="auto">
            <a:xfrm>
              <a:off x="274" y="3732"/>
              <a:ext cx="37" cy="3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697" name="Line 193"/>
            <p:cNvSpPr>
              <a:spLocks noChangeShapeType="1"/>
            </p:cNvSpPr>
            <p:nvPr/>
          </p:nvSpPr>
          <p:spPr bwMode="auto">
            <a:xfrm>
              <a:off x="311" y="3184"/>
              <a:ext cx="0" cy="5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698" name="Line 194"/>
            <p:cNvSpPr>
              <a:spLocks noChangeShapeType="1"/>
            </p:cNvSpPr>
            <p:nvPr/>
          </p:nvSpPr>
          <p:spPr bwMode="auto">
            <a:xfrm>
              <a:off x="1135" y="3184"/>
              <a:ext cx="0" cy="5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699" name="Line 195"/>
            <p:cNvSpPr>
              <a:spLocks noChangeShapeType="1"/>
            </p:cNvSpPr>
            <p:nvPr/>
          </p:nvSpPr>
          <p:spPr bwMode="auto">
            <a:xfrm>
              <a:off x="1244" y="3184"/>
              <a:ext cx="0" cy="5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700" name="Line 196"/>
            <p:cNvSpPr>
              <a:spLocks noChangeShapeType="1"/>
            </p:cNvSpPr>
            <p:nvPr/>
          </p:nvSpPr>
          <p:spPr bwMode="auto">
            <a:xfrm>
              <a:off x="1135" y="3257"/>
              <a:ext cx="10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701" name="Line 197"/>
            <p:cNvSpPr>
              <a:spLocks noChangeShapeType="1"/>
            </p:cNvSpPr>
            <p:nvPr/>
          </p:nvSpPr>
          <p:spPr bwMode="auto">
            <a:xfrm>
              <a:off x="1135" y="3697"/>
              <a:ext cx="10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702" name="Line 198"/>
            <p:cNvSpPr>
              <a:spLocks noChangeShapeType="1"/>
            </p:cNvSpPr>
            <p:nvPr/>
          </p:nvSpPr>
          <p:spPr bwMode="auto">
            <a:xfrm flipH="1">
              <a:off x="311" y="3184"/>
              <a:ext cx="82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703" name="Line 199"/>
            <p:cNvSpPr>
              <a:spLocks noChangeShapeType="1"/>
            </p:cNvSpPr>
            <p:nvPr/>
          </p:nvSpPr>
          <p:spPr bwMode="auto">
            <a:xfrm flipH="1">
              <a:off x="311" y="3769"/>
              <a:ext cx="82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77807" name="Group 303"/>
          <p:cNvGrpSpPr>
            <a:grpSpLocks/>
          </p:cNvGrpSpPr>
          <p:nvPr/>
        </p:nvGrpSpPr>
        <p:grpSpPr bwMode="auto">
          <a:xfrm>
            <a:off x="3252788" y="5270500"/>
            <a:ext cx="4516437" cy="1296988"/>
            <a:chOff x="2535" y="3068"/>
            <a:chExt cx="2845" cy="817"/>
          </a:xfrm>
        </p:grpSpPr>
        <p:sp>
          <p:nvSpPr>
            <p:cNvPr id="277720" name="Line 216"/>
            <p:cNvSpPr>
              <a:spLocks noChangeShapeType="1"/>
            </p:cNvSpPr>
            <p:nvPr/>
          </p:nvSpPr>
          <p:spPr bwMode="auto">
            <a:xfrm flipH="1">
              <a:off x="4920" y="3478"/>
              <a:ext cx="46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721" name="Line 217"/>
            <p:cNvSpPr>
              <a:spLocks noChangeShapeType="1"/>
            </p:cNvSpPr>
            <p:nvPr/>
          </p:nvSpPr>
          <p:spPr bwMode="auto">
            <a:xfrm flipH="1">
              <a:off x="4822" y="3478"/>
              <a:ext cx="4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722" name="Line 218"/>
            <p:cNvSpPr>
              <a:spLocks noChangeShapeType="1"/>
            </p:cNvSpPr>
            <p:nvPr/>
          </p:nvSpPr>
          <p:spPr bwMode="auto">
            <a:xfrm flipH="1">
              <a:off x="4329" y="3478"/>
              <a:ext cx="4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723" name="Line 219"/>
            <p:cNvSpPr>
              <a:spLocks noChangeShapeType="1"/>
            </p:cNvSpPr>
            <p:nvPr/>
          </p:nvSpPr>
          <p:spPr bwMode="auto">
            <a:xfrm flipH="1">
              <a:off x="4231" y="3478"/>
              <a:ext cx="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724" name="Line 220"/>
            <p:cNvSpPr>
              <a:spLocks noChangeShapeType="1"/>
            </p:cNvSpPr>
            <p:nvPr/>
          </p:nvSpPr>
          <p:spPr bwMode="auto">
            <a:xfrm flipH="1">
              <a:off x="3739" y="3478"/>
              <a:ext cx="43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725" name="Line 221"/>
            <p:cNvSpPr>
              <a:spLocks noChangeShapeType="1"/>
            </p:cNvSpPr>
            <p:nvPr/>
          </p:nvSpPr>
          <p:spPr bwMode="auto">
            <a:xfrm flipH="1">
              <a:off x="3641" y="3478"/>
              <a:ext cx="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726" name="Line 222"/>
            <p:cNvSpPr>
              <a:spLocks noChangeShapeType="1"/>
            </p:cNvSpPr>
            <p:nvPr/>
          </p:nvSpPr>
          <p:spPr bwMode="auto">
            <a:xfrm flipH="1">
              <a:off x="3148" y="3478"/>
              <a:ext cx="4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727" name="Line 223"/>
            <p:cNvSpPr>
              <a:spLocks noChangeShapeType="1"/>
            </p:cNvSpPr>
            <p:nvPr/>
          </p:nvSpPr>
          <p:spPr bwMode="auto">
            <a:xfrm flipH="1">
              <a:off x="3050" y="3478"/>
              <a:ext cx="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728" name="Line 224"/>
            <p:cNvSpPr>
              <a:spLocks noChangeShapeType="1"/>
            </p:cNvSpPr>
            <p:nvPr/>
          </p:nvSpPr>
          <p:spPr bwMode="auto">
            <a:xfrm flipH="1">
              <a:off x="2535" y="3478"/>
              <a:ext cx="46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729" name="Line 225"/>
            <p:cNvSpPr>
              <a:spLocks noChangeShapeType="1"/>
            </p:cNvSpPr>
            <p:nvPr/>
          </p:nvSpPr>
          <p:spPr bwMode="auto">
            <a:xfrm flipH="1">
              <a:off x="2729" y="3885"/>
              <a:ext cx="245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730" name="Line 226"/>
            <p:cNvSpPr>
              <a:spLocks noChangeShapeType="1"/>
            </p:cNvSpPr>
            <p:nvPr/>
          </p:nvSpPr>
          <p:spPr bwMode="auto">
            <a:xfrm flipH="1">
              <a:off x="2729" y="3068"/>
              <a:ext cx="245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731" name="Line 227"/>
            <p:cNvSpPr>
              <a:spLocks noChangeShapeType="1"/>
            </p:cNvSpPr>
            <p:nvPr/>
          </p:nvSpPr>
          <p:spPr bwMode="auto">
            <a:xfrm flipV="1">
              <a:off x="2678" y="3119"/>
              <a:ext cx="0" cy="71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732" name="Line 228"/>
            <p:cNvSpPr>
              <a:spLocks noChangeShapeType="1"/>
            </p:cNvSpPr>
            <p:nvPr/>
          </p:nvSpPr>
          <p:spPr bwMode="auto">
            <a:xfrm>
              <a:off x="2678" y="3825"/>
              <a:ext cx="163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733" name="Line 229"/>
            <p:cNvSpPr>
              <a:spLocks noChangeShapeType="1"/>
            </p:cNvSpPr>
            <p:nvPr/>
          </p:nvSpPr>
          <p:spPr bwMode="auto">
            <a:xfrm flipV="1">
              <a:off x="4312" y="3068"/>
              <a:ext cx="0" cy="81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734" name="Line 230"/>
            <p:cNvSpPr>
              <a:spLocks noChangeShapeType="1"/>
            </p:cNvSpPr>
            <p:nvPr/>
          </p:nvSpPr>
          <p:spPr bwMode="auto">
            <a:xfrm>
              <a:off x="2678" y="3129"/>
              <a:ext cx="163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735" name="Freeform 231"/>
            <p:cNvSpPr>
              <a:spLocks/>
            </p:cNvSpPr>
            <p:nvPr/>
          </p:nvSpPr>
          <p:spPr bwMode="auto">
            <a:xfrm>
              <a:off x="5181" y="3068"/>
              <a:ext cx="86" cy="410"/>
            </a:xfrm>
            <a:custGeom>
              <a:avLst/>
              <a:gdLst>
                <a:gd name="T0" fmla="*/ 9 w 236"/>
                <a:gd name="T1" fmla="*/ 1131 h 1139"/>
                <a:gd name="T2" fmla="*/ 26 w 236"/>
                <a:gd name="T3" fmla="*/ 1112 h 1139"/>
                <a:gd name="T4" fmla="*/ 43 w 236"/>
                <a:gd name="T5" fmla="*/ 1093 h 1139"/>
                <a:gd name="T6" fmla="*/ 59 w 236"/>
                <a:gd name="T7" fmla="*/ 1074 h 1139"/>
                <a:gd name="T8" fmla="*/ 74 w 236"/>
                <a:gd name="T9" fmla="*/ 1055 h 1139"/>
                <a:gd name="T10" fmla="*/ 88 w 236"/>
                <a:gd name="T11" fmla="*/ 1036 h 1139"/>
                <a:gd name="T12" fmla="*/ 102 w 236"/>
                <a:gd name="T13" fmla="*/ 1016 h 1139"/>
                <a:gd name="T14" fmla="*/ 115 w 236"/>
                <a:gd name="T15" fmla="*/ 995 h 1139"/>
                <a:gd name="T16" fmla="*/ 128 w 236"/>
                <a:gd name="T17" fmla="*/ 975 h 1139"/>
                <a:gd name="T18" fmla="*/ 138 w 236"/>
                <a:gd name="T19" fmla="*/ 954 h 1139"/>
                <a:gd name="T20" fmla="*/ 154 w 236"/>
                <a:gd name="T21" fmla="*/ 923 h 1139"/>
                <a:gd name="T22" fmla="*/ 173 w 236"/>
                <a:gd name="T23" fmla="*/ 880 h 1139"/>
                <a:gd name="T24" fmla="*/ 189 w 236"/>
                <a:gd name="T25" fmla="*/ 838 h 1139"/>
                <a:gd name="T26" fmla="*/ 203 w 236"/>
                <a:gd name="T27" fmla="*/ 794 h 1139"/>
                <a:gd name="T28" fmla="*/ 214 w 236"/>
                <a:gd name="T29" fmla="*/ 752 h 1139"/>
                <a:gd name="T30" fmla="*/ 222 w 236"/>
                <a:gd name="T31" fmla="*/ 709 h 1139"/>
                <a:gd name="T32" fmla="*/ 230 w 236"/>
                <a:gd name="T33" fmla="*/ 666 h 1139"/>
                <a:gd name="T34" fmla="*/ 234 w 236"/>
                <a:gd name="T35" fmla="*/ 625 h 1139"/>
                <a:gd name="T36" fmla="*/ 236 w 236"/>
                <a:gd name="T37" fmla="*/ 584 h 1139"/>
                <a:gd name="T38" fmla="*/ 236 w 236"/>
                <a:gd name="T39" fmla="*/ 545 h 1139"/>
                <a:gd name="T40" fmla="*/ 234 w 236"/>
                <a:gd name="T41" fmla="*/ 507 h 1139"/>
                <a:gd name="T42" fmla="*/ 231 w 236"/>
                <a:gd name="T43" fmla="*/ 470 h 1139"/>
                <a:gd name="T44" fmla="*/ 226 w 236"/>
                <a:gd name="T45" fmla="*/ 435 h 1139"/>
                <a:gd name="T46" fmla="*/ 218 w 236"/>
                <a:gd name="T47" fmla="*/ 401 h 1139"/>
                <a:gd name="T48" fmla="*/ 210 w 236"/>
                <a:gd name="T49" fmla="*/ 370 h 1139"/>
                <a:gd name="T50" fmla="*/ 200 w 236"/>
                <a:gd name="T51" fmla="*/ 340 h 1139"/>
                <a:gd name="T52" fmla="*/ 188 w 236"/>
                <a:gd name="T53" fmla="*/ 311 h 1139"/>
                <a:gd name="T54" fmla="*/ 175 w 236"/>
                <a:gd name="T55" fmla="*/ 282 h 1139"/>
                <a:gd name="T56" fmla="*/ 161 w 236"/>
                <a:gd name="T57" fmla="*/ 254 h 1139"/>
                <a:gd name="T58" fmla="*/ 146 w 236"/>
                <a:gd name="T59" fmla="*/ 227 h 1139"/>
                <a:gd name="T60" fmla="*/ 129 w 236"/>
                <a:gd name="T61" fmla="*/ 200 h 1139"/>
                <a:gd name="T62" fmla="*/ 112 w 236"/>
                <a:gd name="T63" fmla="*/ 171 h 1139"/>
                <a:gd name="T64" fmla="*/ 93 w 236"/>
                <a:gd name="T65" fmla="*/ 144 h 1139"/>
                <a:gd name="T66" fmla="*/ 73 w 236"/>
                <a:gd name="T67" fmla="*/ 114 h 1139"/>
                <a:gd name="T68" fmla="*/ 54 w 236"/>
                <a:gd name="T69" fmla="*/ 83 h 1139"/>
                <a:gd name="T70" fmla="*/ 33 w 236"/>
                <a:gd name="T71" fmla="*/ 51 h 1139"/>
                <a:gd name="T72" fmla="*/ 12 w 236"/>
                <a:gd name="T73" fmla="*/ 18 h 1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6" h="1139">
                  <a:moveTo>
                    <a:pt x="0" y="1139"/>
                  </a:moveTo>
                  <a:lnTo>
                    <a:pt x="9" y="1131"/>
                  </a:lnTo>
                  <a:lnTo>
                    <a:pt x="18" y="1121"/>
                  </a:lnTo>
                  <a:lnTo>
                    <a:pt x="26" y="1112"/>
                  </a:lnTo>
                  <a:lnTo>
                    <a:pt x="35" y="1103"/>
                  </a:lnTo>
                  <a:lnTo>
                    <a:pt x="43" y="1093"/>
                  </a:lnTo>
                  <a:lnTo>
                    <a:pt x="51" y="1084"/>
                  </a:lnTo>
                  <a:lnTo>
                    <a:pt x="59" y="1074"/>
                  </a:lnTo>
                  <a:lnTo>
                    <a:pt x="67" y="1065"/>
                  </a:lnTo>
                  <a:lnTo>
                    <a:pt x="74" y="1055"/>
                  </a:lnTo>
                  <a:lnTo>
                    <a:pt x="82" y="1045"/>
                  </a:lnTo>
                  <a:lnTo>
                    <a:pt x="88" y="1036"/>
                  </a:lnTo>
                  <a:lnTo>
                    <a:pt x="96" y="1025"/>
                  </a:lnTo>
                  <a:lnTo>
                    <a:pt x="102" y="1016"/>
                  </a:lnTo>
                  <a:lnTo>
                    <a:pt x="108" y="1005"/>
                  </a:lnTo>
                  <a:lnTo>
                    <a:pt x="115" y="995"/>
                  </a:lnTo>
                  <a:lnTo>
                    <a:pt x="121" y="985"/>
                  </a:lnTo>
                  <a:lnTo>
                    <a:pt x="128" y="975"/>
                  </a:lnTo>
                  <a:lnTo>
                    <a:pt x="133" y="964"/>
                  </a:lnTo>
                  <a:lnTo>
                    <a:pt x="138" y="954"/>
                  </a:lnTo>
                  <a:lnTo>
                    <a:pt x="144" y="943"/>
                  </a:lnTo>
                  <a:lnTo>
                    <a:pt x="154" y="923"/>
                  </a:lnTo>
                  <a:lnTo>
                    <a:pt x="164" y="902"/>
                  </a:lnTo>
                  <a:lnTo>
                    <a:pt x="173" y="880"/>
                  </a:lnTo>
                  <a:lnTo>
                    <a:pt x="182" y="859"/>
                  </a:lnTo>
                  <a:lnTo>
                    <a:pt x="189" y="838"/>
                  </a:lnTo>
                  <a:lnTo>
                    <a:pt x="197" y="816"/>
                  </a:lnTo>
                  <a:lnTo>
                    <a:pt x="203" y="794"/>
                  </a:lnTo>
                  <a:lnTo>
                    <a:pt x="208" y="773"/>
                  </a:lnTo>
                  <a:lnTo>
                    <a:pt x="214" y="752"/>
                  </a:lnTo>
                  <a:lnTo>
                    <a:pt x="219" y="730"/>
                  </a:lnTo>
                  <a:lnTo>
                    <a:pt x="222" y="709"/>
                  </a:lnTo>
                  <a:lnTo>
                    <a:pt x="227" y="688"/>
                  </a:lnTo>
                  <a:lnTo>
                    <a:pt x="230" y="666"/>
                  </a:lnTo>
                  <a:lnTo>
                    <a:pt x="232" y="646"/>
                  </a:lnTo>
                  <a:lnTo>
                    <a:pt x="234" y="625"/>
                  </a:lnTo>
                  <a:lnTo>
                    <a:pt x="235" y="605"/>
                  </a:lnTo>
                  <a:lnTo>
                    <a:pt x="236" y="584"/>
                  </a:lnTo>
                  <a:lnTo>
                    <a:pt x="236" y="565"/>
                  </a:lnTo>
                  <a:lnTo>
                    <a:pt x="236" y="545"/>
                  </a:lnTo>
                  <a:lnTo>
                    <a:pt x="235" y="526"/>
                  </a:lnTo>
                  <a:lnTo>
                    <a:pt x="234" y="507"/>
                  </a:lnTo>
                  <a:lnTo>
                    <a:pt x="233" y="489"/>
                  </a:lnTo>
                  <a:lnTo>
                    <a:pt x="231" y="470"/>
                  </a:lnTo>
                  <a:lnTo>
                    <a:pt x="229" y="452"/>
                  </a:lnTo>
                  <a:lnTo>
                    <a:pt x="226" y="435"/>
                  </a:lnTo>
                  <a:lnTo>
                    <a:pt x="222" y="418"/>
                  </a:lnTo>
                  <a:lnTo>
                    <a:pt x="218" y="401"/>
                  </a:lnTo>
                  <a:lnTo>
                    <a:pt x="214" y="385"/>
                  </a:lnTo>
                  <a:lnTo>
                    <a:pt x="210" y="370"/>
                  </a:lnTo>
                  <a:lnTo>
                    <a:pt x="205" y="354"/>
                  </a:lnTo>
                  <a:lnTo>
                    <a:pt x="200" y="340"/>
                  </a:lnTo>
                  <a:lnTo>
                    <a:pt x="194" y="326"/>
                  </a:lnTo>
                  <a:lnTo>
                    <a:pt x="188" y="311"/>
                  </a:lnTo>
                  <a:lnTo>
                    <a:pt x="182" y="297"/>
                  </a:lnTo>
                  <a:lnTo>
                    <a:pt x="175" y="282"/>
                  </a:lnTo>
                  <a:lnTo>
                    <a:pt x="168" y="268"/>
                  </a:lnTo>
                  <a:lnTo>
                    <a:pt x="161" y="254"/>
                  </a:lnTo>
                  <a:lnTo>
                    <a:pt x="153" y="241"/>
                  </a:lnTo>
                  <a:lnTo>
                    <a:pt x="146" y="227"/>
                  </a:lnTo>
                  <a:lnTo>
                    <a:pt x="137" y="214"/>
                  </a:lnTo>
                  <a:lnTo>
                    <a:pt x="129" y="200"/>
                  </a:lnTo>
                  <a:lnTo>
                    <a:pt x="120" y="186"/>
                  </a:lnTo>
                  <a:lnTo>
                    <a:pt x="112" y="171"/>
                  </a:lnTo>
                  <a:lnTo>
                    <a:pt x="102" y="157"/>
                  </a:lnTo>
                  <a:lnTo>
                    <a:pt x="93" y="144"/>
                  </a:lnTo>
                  <a:lnTo>
                    <a:pt x="84" y="129"/>
                  </a:lnTo>
                  <a:lnTo>
                    <a:pt x="73" y="114"/>
                  </a:lnTo>
                  <a:lnTo>
                    <a:pt x="64" y="99"/>
                  </a:lnTo>
                  <a:lnTo>
                    <a:pt x="54" y="83"/>
                  </a:lnTo>
                  <a:lnTo>
                    <a:pt x="43" y="68"/>
                  </a:lnTo>
                  <a:lnTo>
                    <a:pt x="33" y="51"/>
                  </a:lnTo>
                  <a:lnTo>
                    <a:pt x="22" y="35"/>
                  </a:lnTo>
                  <a:lnTo>
                    <a:pt x="12" y="18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736" name="Freeform 232"/>
            <p:cNvSpPr>
              <a:spLocks/>
            </p:cNvSpPr>
            <p:nvPr/>
          </p:nvSpPr>
          <p:spPr bwMode="auto">
            <a:xfrm>
              <a:off x="5181" y="3478"/>
              <a:ext cx="86" cy="407"/>
            </a:xfrm>
            <a:custGeom>
              <a:avLst/>
              <a:gdLst>
                <a:gd name="T0" fmla="*/ 9 w 236"/>
                <a:gd name="T1" fmla="*/ 10 h 1139"/>
                <a:gd name="T2" fmla="*/ 26 w 236"/>
                <a:gd name="T3" fmla="*/ 28 h 1139"/>
                <a:gd name="T4" fmla="*/ 43 w 236"/>
                <a:gd name="T5" fmla="*/ 46 h 1139"/>
                <a:gd name="T6" fmla="*/ 59 w 236"/>
                <a:gd name="T7" fmla="*/ 65 h 1139"/>
                <a:gd name="T8" fmla="*/ 74 w 236"/>
                <a:gd name="T9" fmla="*/ 84 h 1139"/>
                <a:gd name="T10" fmla="*/ 88 w 236"/>
                <a:gd name="T11" fmla="*/ 104 h 1139"/>
                <a:gd name="T12" fmla="*/ 102 w 236"/>
                <a:gd name="T13" fmla="*/ 124 h 1139"/>
                <a:gd name="T14" fmla="*/ 115 w 236"/>
                <a:gd name="T15" fmla="*/ 144 h 1139"/>
                <a:gd name="T16" fmla="*/ 128 w 236"/>
                <a:gd name="T17" fmla="*/ 165 h 1139"/>
                <a:gd name="T18" fmla="*/ 138 w 236"/>
                <a:gd name="T19" fmla="*/ 185 h 1139"/>
                <a:gd name="T20" fmla="*/ 154 w 236"/>
                <a:gd name="T21" fmla="*/ 217 h 1139"/>
                <a:gd name="T22" fmla="*/ 173 w 236"/>
                <a:gd name="T23" fmla="*/ 259 h 1139"/>
                <a:gd name="T24" fmla="*/ 189 w 236"/>
                <a:gd name="T25" fmla="*/ 302 h 1139"/>
                <a:gd name="T26" fmla="*/ 203 w 236"/>
                <a:gd name="T27" fmla="*/ 345 h 1139"/>
                <a:gd name="T28" fmla="*/ 214 w 236"/>
                <a:gd name="T29" fmla="*/ 388 h 1139"/>
                <a:gd name="T30" fmla="*/ 222 w 236"/>
                <a:gd name="T31" fmla="*/ 430 h 1139"/>
                <a:gd name="T32" fmla="*/ 230 w 236"/>
                <a:gd name="T33" fmla="*/ 473 h 1139"/>
                <a:gd name="T34" fmla="*/ 234 w 236"/>
                <a:gd name="T35" fmla="*/ 514 h 1139"/>
                <a:gd name="T36" fmla="*/ 236 w 236"/>
                <a:gd name="T37" fmla="*/ 555 h 1139"/>
                <a:gd name="T38" fmla="*/ 236 w 236"/>
                <a:gd name="T39" fmla="*/ 594 h 1139"/>
                <a:gd name="T40" fmla="*/ 234 w 236"/>
                <a:gd name="T41" fmla="*/ 632 h 1139"/>
                <a:gd name="T42" fmla="*/ 231 w 236"/>
                <a:gd name="T43" fmla="*/ 670 h 1139"/>
                <a:gd name="T44" fmla="*/ 226 w 236"/>
                <a:gd name="T45" fmla="*/ 705 h 1139"/>
                <a:gd name="T46" fmla="*/ 218 w 236"/>
                <a:gd name="T47" fmla="*/ 738 h 1139"/>
                <a:gd name="T48" fmla="*/ 210 w 236"/>
                <a:gd name="T49" fmla="*/ 770 h 1139"/>
                <a:gd name="T50" fmla="*/ 200 w 236"/>
                <a:gd name="T51" fmla="*/ 800 h 1139"/>
                <a:gd name="T52" fmla="*/ 188 w 236"/>
                <a:gd name="T53" fmla="*/ 828 h 1139"/>
                <a:gd name="T54" fmla="*/ 175 w 236"/>
                <a:gd name="T55" fmla="*/ 857 h 1139"/>
                <a:gd name="T56" fmla="*/ 161 w 236"/>
                <a:gd name="T57" fmla="*/ 885 h 1139"/>
                <a:gd name="T58" fmla="*/ 146 w 236"/>
                <a:gd name="T59" fmla="*/ 912 h 1139"/>
                <a:gd name="T60" fmla="*/ 129 w 236"/>
                <a:gd name="T61" fmla="*/ 940 h 1139"/>
                <a:gd name="T62" fmla="*/ 112 w 236"/>
                <a:gd name="T63" fmla="*/ 968 h 1139"/>
                <a:gd name="T64" fmla="*/ 93 w 236"/>
                <a:gd name="T65" fmla="*/ 997 h 1139"/>
                <a:gd name="T66" fmla="*/ 73 w 236"/>
                <a:gd name="T67" fmla="*/ 1025 h 1139"/>
                <a:gd name="T68" fmla="*/ 54 w 236"/>
                <a:gd name="T69" fmla="*/ 1056 h 1139"/>
                <a:gd name="T70" fmla="*/ 33 w 236"/>
                <a:gd name="T71" fmla="*/ 1088 h 1139"/>
                <a:gd name="T72" fmla="*/ 12 w 236"/>
                <a:gd name="T73" fmla="*/ 1121 h 1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6" h="1139">
                  <a:moveTo>
                    <a:pt x="0" y="0"/>
                  </a:moveTo>
                  <a:lnTo>
                    <a:pt x="9" y="10"/>
                  </a:lnTo>
                  <a:lnTo>
                    <a:pt x="18" y="18"/>
                  </a:lnTo>
                  <a:lnTo>
                    <a:pt x="26" y="28"/>
                  </a:lnTo>
                  <a:lnTo>
                    <a:pt x="35" y="36"/>
                  </a:lnTo>
                  <a:lnTo>
                    <a:pt x="43" y="46"/>
                  </a:lnTo>
                  <a:lnTo>
                    <a:pt x="51" y="55"/>
                  </a:lnTo>
                  <a:lnTo>
                    <a:pt x="59" y="65"/>
                  </a:lnTo>
                  <a:lnTo>
                    <a:pt x="67" y="75"/>
                  </a:lnTo>
                  <a:lnTo>
                    <a:pt x="74" y="84"/>
                  </a:lnTo>
                  <a:lnTo>
                    <a:pt x="82" y="94"/>
                  </a:lnTo>
                  <a:lnTo>
                    <a:pt x="88" y="104"/>
                  </a:lnTo>
                  <a:lnTo>
                    <a:pt x="96" y="114"/>
                  </a:lnTo>
                  <a:lnTo>
                    <a:pt x="102" y="124"/>
                  </a:lnTo>
                  <a:lnTo>
                    <a:pt x="108" y="134"/>
                  </a:lnTo>
                  <a:lnTo>
                    <a:pt x="115" y="144"/>
                  </a:lnTo>
                  <a:lnTo>
                    <a:pt x="121" y="154"/>
                  </a:lnTo>
                  <a:lnTo>
                    <a:pt x="128" y="165"/>
                  </a:lnTo>
                  <a:lnTo>
                    <a:pt x="133" y="175"/>
                  </a:lnTo>
                  <a:lnTo>
                    <a:pt x="138" y="185"/>
                  </a:lnTo>
                  <a:lnTo>
                    <a:pt x="144" y="196"/>
                  </a:lnTo>
                  <a:lnTo>
                    <a:pt x="154" y="217"/>
                  </a:lnTo>
                  <a:lnTo>
                    <a:pt x="164" y="237"/>
                  </a:lnTo>
                  <a:lnTo>
                    <a:pt x="173" y="259"/>
                  </a:lnTo>
                  <a:lnTo>
                    <a:pt x="182" y="280"/>
                  </a:lnTo>
                  <a:lnTo>
                    <a:pt x="189" y="302"/>
                  </a:lnTo>
                  <a:lnTo>
                    <a:pt x="197" y="324"/>
                  </a:lnTo>
                  <a:lnTo>
                    <a:pt x="203" y="345"/>
                  </a:lnTo>
                  <a:lnTo>
                    <a:pt x="208" y="366"/>
                  </a:lnTo>
                  <a:lnTo>
                    <a:pt x="214" y="388"/>
                  </a:lnTo>
                  <a:lnTo>
                    <a:pt x="219" y="409"/>
                  </a:lnTo>
                  <a:lnTo>
                    <a:pt x="222" y="430"/>
                  </a:lnTo>
                  <a:lnTo>
                    <a:pt x="227" y="451"/>
                  </a:lnTo>
                  <a:lnTo>
                    <a:pt x="230" y="473"/>
                  </a:lnTo>
                  <a:lnTo>
                    <a:pt x="232" y="493"/>
                  </a:lnTo>
                  <a:lnTo>
                    <a:pt x="234" y="514"/>
                  </a:lnTo>
                  <a:lnTo>
                    <a:pt x="235" y="535"/>
                  </a:lnTo>
                  <a:lnTo>
                    <a:pt x="236" y="555"/>
                  </a:lnTo>
                  <a:lnTo>
                    <a:pt x="236" y="575"/>
                  </a:lnTo>
                  <a:lnTo>
                    <a:pt x="236" y="594"/>
                  </a:lnTo>
                  <a:lnTo>
                    <a:pt x="235" y="613"/>
                  </a:lnTo>
                  <a:lnTo>
                    <a:pt x="234" y="632"/>
                  </a:lnTo>
                  <a:lnTo>
                    <a:pt x="233" y="652"/>
                  </a:lnTo>
                  <a:lnTo>
                    <a:pt x="231" y="670"/>
                  </a:lnTo>
                  <a:lnTo>
                    <a:pt x="229" y="687"/>
                  </a:lnTo>
                  <a:lnTo>
                    <a:pt x="226" y="705"/>
                  </a:lnTo>
                  <a:lnTo>
                    <a:pt x="222" y="722"/>
                  </a:lnTo>
                  <a:lnTo>
                    <a:pt x="218" y="738"/>
                  </a:lnTo>
                  <a:lnTo>
                    <a:pt x="214" y="754"/>
                  </a:lnTo>
                  <a:lnTo>
                    <a:pt x="210" y="770"/>
                  </a:lnTo>
                  <a:lnTo>
                    <a:pt x="205" y="785"/>
                  </a:lnTo>
                  <a:lnTo>
                    <a:pt x="200" y="800"/>
                  </a:lnTo>
                  <a:lnTo>
                    <a:pt x="194" y="815"/>
                  </a:lnTo>
                  <a:lnTo>
                    <a:pt x="188" y="828"/>
                  </a:lnTo>
                  <a:lnTo>
                    <a:pt x="182" y="843"/>
                  </a:lnTo>
                  <a:lnTo>
                    <a:pt x="175" y="857"/>
                  </a:lnTo>
                  <a:lnTo>
                    <a:pt x="168" y="871"/>
                  </a:lnTo>
                  <a:lnTo>
                    <a:pt x="161" y="885"/>
                  </a:lnTo>
                  <a:lnTo>
                    <a:pt x="153" y="899"/>
                  </a:lnTo>
                  <a:lnTo>
                    <a:pt x="146" y="912"/>
                  </a:lnTo>
                  <a:lnTo>
                    <a:pt x="137" y="926"/>
                  </a:lnTo>
                  <a:lnTo>
                    <a:pt x="129" y="940"/>
                  </a:lnTo>
                  <a:lnTo>
                    <a:pt x="120" y="954"/>
                  </a:lnTo>
                  <a:lnTo>
                    <a:pt x="112" y="968"/>
                  </a:lnTo>
                  <a:lnTo>
                    <a:pt x="102" y="982"/>
                  </a:lnTo>
                  <a:lnTo>
                    <a:pt x="93" y="997"/>
                  </a:lnTo>
                  <a:lnTo>
                    <a:pt x="84" y="1010"/>
                  </a:lnTo>
                  <a:lnTo>
                    <a:pt x="73" y="1025"/>
                  </a:lnTo>
                  <a:lnTo>
                    <a:pt x="64" y="1040"/>
                  </a:lnTo>
                  <a:lnTo>
                    <a:pt x="54" y="1056"/>
                  </a:lnTo>
                  <a:lnTo>
                    <a:pt x="43" y="1072"/>
                  </a:lnTo>
                  <a:lnTo>
                    <a:pt x="33" y="1088"/>
                  </a:lnTo>
                  <a:lnTo>
                    <a:pt x="22" y="1104"/>
                  </a:lnTo>
                  <a:lnTo>
                    <a:pt x="12" y="1121"/>
                  </a:lnTo>
                  <a:lnTo>
                    <a:pt x="0" y="113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737" name="Freeform 233"/>
            <p:cNvSpPr>
              <a:spLocks/>
            </p:cNvSpPr>
            <p:nvPr/>
          </p:nvSpPr>
          <p:spPr bwMode="auto">
            <a:xfrm>
              <a:off x="5096" y="3068"/>
              <a:ext cx="85" cy="410"/>
            </a:xfrm>
            <a:custGeom>
              <a:avLst/>
              <a:gdLst>
                <a:gd name="T0" fmla="*/ 227 w 236"/>
                <a:gd name="T1" fmla="*/ 1131 h 1139"/>
                <a:gd name="T2" fmla="*/ 210 w 236"/>
                <a:gd name="T3" fmla="*/ 1112 h 1139"/>
                <a:gd name="T4" fmla="*/ 193 w 236"/>
                <a:gd name="T5" fmla="*/ 1093 h 1139"/>
                <a:gd name="T6" fmla="*/ 177 w 236"/>
                <a:gd name="T7" fmla="*/ 1074 h 1139"/>
                <a:gd name="T8" fmla="*/ 162 w 236"/>
                <a:gd name="T9" fmla="*/ 1055 h 1139"/>
                <a:gd name="T10" fmla="*/ 147 w 236"/>
                <a:gd name="T11" fmla="*/ 1036 h 1139"/>
                <a:gd name="T12" fmla="*/ 135 w 236"/>
                <a:gd name="T13" fmla="*/ 1016 h 1139"/>
                <a:gd name="T14" fmla="*/ 122 w 236"/>
                <a:gd name="T15" fmla="*/ 995 h 1139"/>
                <a:gd name="T16" fmla="*/ 109 w 236"/>
                <a:gd name="T17" fmla="*/ 975 h 1139"/>
                <a:gd name="T18" fmla="*/ 97 w 236"/>
                <a:gd name="T19" fmla="*/ 954 h 1139"/>
                <a:gd name="T20" fmla="*/ 82 w 236"/>
                <a:gd name="T21" fmla="*/ 923 h 1139"/>
                <a:gd name="T22" fmla="*/ 63 w 236"/>
                <a:gd name="T23" fmla="*/ 880 h 1139"/>
                <a:gd name="T24" fmla="*/ 47 w 236"/>
                <a:gd name="T25" fmla="*/ 838 h 1139"/>
                <a:gd name="T26" fmla="*/ 33 w 236"/>
                <a:gd name="T27" fmla="*/ 794 h 1139"/>
                <a:gd name="T28" fmla="*/ 23 w 236"/>
                <a:gd name="T29" fmla="*/ 752 h 1139"/>
                <a:gd name="T30" fmla="*/ 13 w 236"/>
                <a:gd name="T31" fmla="*/ 709 h 1139"/>
                <a:gd name="T32" fmla="*/ 7 w 236"/>
                <a:gd name="T33" fmla="*/ 666 h 1139"/>
                <a:gd name="T34" fmla="*/ 3 w 236"/>
                <a:gd name="T35" fmla="*/ 625 h 1139"/>
                <a:gd name="T36" fmla="*/ 0 w 236"/>
                <a:gd name="T37" fmla="*/ 584 h 1139"/>
                <a:gd name="T38" fmla="*/ 0 w 236"/>
                <a:gd name="T39" fmla="*/ 545 h 1139"/>
                <a:gd name="T40" fmla="*/ 2 w 236"/>
                <a:gd name="T41" fmla="*/ 507 h 1139"/>
                <a:gd name="T42" fmla="*/ 6 w 236"/>
                <a:gd name="T43" fmla="*/ 470 h 1139"/>
                <a:gd name="T44" fmla="*/ 11 w 236"/>
                <a:gd name="T45" fmla="*/ 435 h 1139"/>
                <a:gd name="T46" fmla="*/ 18 w 236"/>
                <a:gd name="T47" fmla="*/ 401 h 1139"/>
                <a:gd name="T48" fmla="*/ 27 w 236"/>
                <a:gd name="T49" fmla="*/ 370 h 1139"/>
                <a:gd name="T50" fmla="*/ 37 w 236"/>
                <a:gd name="T51" fmla="*/ 340 h 1139"/>
                <a:gd name="T52" fmla="*/ 48 w 236"/>
                <a:gd name="T53" fmla="*/ 311 h 1139"/>
                <a:gd name="T54" fmla="*/ 61 w 236"/>
                <a:gd name="T55" fmla="*/ 282 h 1139"/>
                <a:gd name="T56" fmla="*/ 75 w 236"/>
                <a:gd name="T57" fmla="*/ 254 h 1139"/>
                <a:gd name="T58" fmla="*/ 91 w 236"/>
                <a:gd name="T59" fmla="*/ 227 h 1139"/>
                <a:gd name="T60" fmla="*/ 107 w 236"/>
                <a:gd name="T61" fmla="*/ 200 h 1139"/>
                <a:gd name="T62" fmla="*/ 125 w 236"/>
                <a:gd name="T63" fmla="*/ 171 h 1139"/>
                <a:gd name="T64" fmla="*/ 143 w 236"/>
                <a:gd name="T65" fmla="*/ 144 h 1139"/>
                <a:gd name="T66" fmla="*/ 162 w 236"/>
                <a:gd name="T67" fmla="*/ 114 h 1139"/>
                <a:gd name="T68" fmla="*/ 183 w 236"/>
                <a:gd name="T69" fmla="*/ 83 h 1139"/>
                <a:gd name="T70" fmla="*/ 204 w 236"/>
                <a:gd name="T71" fmla="*/ 51 h 1139"/>
                <a:gd name="T72" fmla="*/ 225 w 236"/>
                <a:gd name="T73" fmla="*/ 18 h 1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6" h="1139">
                  <a:moveTo>
                    <a:pt x="236" y="1139"/>
                  </a:moveTo>
                  <a:lnTo>
                    <a:pt x="227" y="1131"/>
                  </a:lnTo>
                  <a:lnTo>
                    <a:pt x="219" y="1121"/>
                  </a:lnTo>
                  <a:lnTo>
                    <a:pt x="210" y="1112"/>
                  </a:lnTo>
                  <a:lnTo>
                    <a:pt x="202" y="1103"/>
                  </a:lnTo>
                  <a:lnTo>
                    <a:pt x="193" y="1093"/>
                  </a:lnTo>
                  <a:lnTo>
                    <a:pt x="185" y="1084"/>
                  </a:lnTo>
                  <a:lnTo>
                    <a:pt x="177" y="1074"/>
                  </a:lnTo>
                  <a:lnTo>
                    <a:pt x="170" y="1065"/>
                  </a:lnTo>
                  <a:lnTo>
                    <a:pt x="162" y="1055"/>
                  </a:lnTo>
                  <a:lnTo>
                    <a:pt x="155" y="1045"/>
                  </a:lnTo>
                  <a:lnTo>
                    <a:pt x="147" y="1036"/>
                  </a:lnTo>
                  <a:lnTo>
                    <a:pt x="141" y="1025"/>
                  </a:lnTo>
                  <a:lnTo>
                    <a:pt x="135" y="1016"/>
                  </a:lnTo>
                  <a:lnTo>
                    <a:pt x="128" y="1005"/>
                  </a:lnTo>
                  <a:lnTo>
                    <a:pt x="122" y="995"/>
                  </a:lnTo>
                  <a:lnTo>
                    <a:pt x="115" y="985"/>
                  </a:lnTo>
                  <a:lnTo>
                    <a:pt x="109" y="975"/>
                  </a:lnTo>
                  <a:lnTo>
                    <a:pt x="104" y="964"/>
                  </a:lnTo>
                  <a:lnTo>
                    <a:pt x="97" y="954"/>
                  </a:lnTo>
                  <a:lnTo>
                    <a:pt x="92" y="943"/>
                  </a:lnTo>
                  <a:lnTo>
                    <a:pt x="82" y="923"/>
                  </a:lnTo>
                  <a:lnTo>
                    <a:pt x="72" y="902"/>
                  </a:lnTo>
                  <a:lnTo>
                    <a:pt x="63" y="880"/>
                  </a:lnTo>
                  <a:lnTo>
                    <a:pt x="55" y="859"/>
                  </a:lnTo>
                  <a:lnTo>
                    <a:pt x="47" y="838"/>
                  </a:lnTo>
                  <a:lnTo>
                    <a:pt x="40" y="816"/>
                  </a:lnTo>
                  <a:lnTo>
                    <a:pt x="33" y="794"/>
                  </a:lnTo>
                  <a:lnTo>
                    <a:pt x="27" y="773"/>
                  </a:lnTo>
                  <a:lnTo>
                    <a:pt x="23" y="752"/>
                  </a:lnTo>
                  <a:lnTo>
                    <a:pt x="18" y="730"/>
                  </a:lnTo>
                  <a:lnTo>
                    <a:pt x="13" y="709"/>
                  </a:lnTo>
                  <a:lnTo>
                    <a:pt x="10" y="688"/>
                  </a:lnTo>
                  <a:lnTo>
                    <a:pt x="7" y="666"/>
                  </a:lnTo>
                  <a:lnTo>
                    <a:pt x="5" y="646"/>
                  </a:lnTo>
                  <a:lnTo>
                    <a:pt x="3" y="625"/>
                  </a:lnTo>
                  <a:lnTo>
                    <a:pt x="2" y="605"/>
                  </a:lnTo>
                  <a:lnTo>
                    <a:pt x="0" y="584"/>
                  </a:lnTo>
                  <a:lnTo>
                    <a:pt x="0" y="565"/>
                  </a:lnTo>
                  <a:lnTo>
                    <a:pt x="0" y="545"/>
                  </a:lnTo>
                  <a:lnTo>
                    <a:pt x="0" y="526"/>
                  </a:lnTo>
                  <a:lnTo>
                    <a:pt x="2" y="507"/>
                  </a:lnTo>
                  <a:lnTo>
                    <a:pt x="4" y="489"/>
                  </a:lnTo>
                  <a:lnTo>
                    <a:pt x="6" y="470"/>
                  </a:lnTo>
                  <a:lnTo>
                    <a:pt x="8" y="452"/>
                  </a:lnTo>
                  <a:lnTo>
                    <a:pt x="11" y="435"/>
                  </a:lnTo>
                  <a:lnTo>
                    <a:pt x="14" y="418"/>
                  </a:lnTo>
                  <a:lnTo>
                    <a:pt x="18" y="401"/>
                  </a:lnTo>
                  <a:lnTo>
                    <a:pt x="22" y="385"/>
                  </a:lnTo>
                  <a:lnTo>
                    <a:pt x="27" y="370"/>
                  </a:lnTo>
                  <a:lnTo>
                    <a:pt x="31" y="354"/>
                  </a:lnTo>
                  <a:lnTo>
                    <a:pt x="37" y="340"/>
                  </a:lnTo>
                  <a:lnTo>
                    <a:pt x="42" y="326"/>
                  </a:lnTo>
                  <a:lnTo>
                    <a:pt x="48" y="311"/>
                  </a:lnTo>
                  <a:lnTo>
                    <a:pt x="55" y="297"/>
                  </a:lnTo>
                  <a:lnTo>
                    <a:pt x="61" y="282"/>
                  </a:lnTo>
                  <a:lnTo>
                    <a:pt x="69" y="268"/>
                  </a:lnTo>
                  <a:lnTo>
                    <a:pt x="75" y="254"/>
                  </a:lnTo>
                  <a:lnTo>
                    <a:pt x="82" y="241"/>
                  </a:lnTo>
                  <a:lnTo>
                    <a:pt x="91" y="227"/>
                  </a:lnTo>
                  <a:lnTo>
                    <a:pt x="98" y="214"/>
                  </a:lnTo>
                  <a:lnTo>
                    <a:pt x="107" y="200"/>
                  </a:lnTo>
                  <a:lnTo>
                    <a:pt x="115" y="186"/>
                  </a:lnTo>
                  <a:lnTo>
                    <a:pt x="125" y="171"/>
                  </a:lnTo>
                  <a:lnTo>
                    <a:pt x="134" y="157"/>
                  </a:lnTo>
                  <a:lnTo>
                    <a:pt x="143" y="144"/>
                  </a:lnTo>
                  <a:lnTo>
                    <a:pt x="153" y="129"/>
                  </a:lnTo>
                  <a:lnTo>
                    <a:pt x="162" y="114"/>
                  </a:lnTo>
                  <a:lnTo>
                    <a:pt x="173" y="99"/>
                  </a:lnTo>
                  <a:lnTo>
                    <a:pt x="183" y="83"/>
                  </a:lnTo>
                  <a:lnTo>
                    <a:pt x="193" y="68"/>
                  </a:lnTo>
                  <a:lnTo>
                    <a:pt x="204" y="51"/>
                  </a:lnTo>
                  <a:lnTo>
                    <a:pt x="214" y="35"/>
                  </a:lnTo>
                  <a:lnTo>
                    <a:pt x="225" y="18"/>
                  </a:lnTo>
                  <a:lnTo>
                    <a:pt x="23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738" name="Line 234"/>
            <p:cNvSpPr>
              <a:spLocks noChangeShapeType="1"/>
            </p:cNvSpPr>
            <p:nvPr/>
          </p:nvSpPr>
          <p:spPr bwMode="auto">
            <a:xfrm flipV="1">
              <a:off x="5096" y="3139"/>
              <a:ext cx="131" cy="1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739" name="Line 235"/>
            <p:cNvSpPr>
              <a:spLocks noChangeShapeType="1"/>
            </p:cNvSpPr>
            <p:nvPr/>
          </p:nvSpPr>
          <p:spPr bwMode="auto">
            <a:xfrm flipV="1">
              <a:off x="5124" y="3254"/>
              <a:ext cx="140" cy="1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740" name="Line 236"/>
            <p:cNvSpPr>
              <a:spLocks noChangeShapeType="1"/>
            </p:cNvSpPr>
            <p:nvPr/>
          </p:nvSpPr>
          <p:spPr bwMode="auto">
            <a:xfrm flipH="1">
              <a:off x="2678" y="3068"/>
              <a:ext cx="51" cy="5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741" name="Line 237"/>
            <p:cNvSpPr>
              <a:spLocks noChangeShapeType="1"/>
            </p:cNvSpPr>
            <p:nvPr/>
          </p:nvSpPr>
          <p:spPr bwMode="auto">
            <a:xfrm>
              <a:off x="2678" y="3835"/>
              <a:ext cx="51" cy="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742" name="Line 238"/>
            <p:cNvSpPr>
              <a:spLocks noChangeShapeType="1"/>
            </p:cNvSpPr>
            <p:nvPr/>
          </p:nvSpPr>
          <p:spPr bwMode="auto">
            <a:xfrm>
              <a:off x="2729" y="3068"/>
              <a:ext cx="0" cy="81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77809" name="Group 305"/>
          <p:cNvGrpSpPr>
            <a:grpSpLocks/>
          </p:cNvGrpSpPr>
          <p:nvPr/>
        </p:nvGrpSpPr>
        <p:grpSpPr bwMode="auto">
          <a:xfrm>
            <a:off x="434975" y="1381125"/>
            <a:ext cx="493713" cy="506413"/>
            <a:chOff x="274" y="1131"/>
            <a:chExt cx="311" cy="319"/>
          </a:xfrm>
        </p:grpSpPr>
        <p:sp>
          <p:nvSpPr>
            <p:cNvPr id="277810" name="Line 306"/>
            <p:cNvSpPr>
              <a:spLocks noChangeShapeType="1"/>
            </p:cNvSpPr>
            <p:nvPr/>
          </p:nvSpPr>
          <p:spPr bwMode="auto">
            <a:xfrm flipV="1">
              <a:off x="274" y="1297"/>
              <a:ext cx="155" cy="15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811" name="Line 307"/>
            <p:cNvSpPr>
              <a:spLocks noChangeShapeType="1"/>
            </p:cNvSpPr>
            <p:nvPr/>
          </p:nvSpPr>
          <p:spPr bwMode="auto">
            <a:xfrm flipH="1">
              <a:off x="467" y="1262"/>
              <a:ext cx="1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812" name="Freeform 308"/>
            <p:cNvSpPr>
              <a:spLocks/>
            </p:cNvSpPr>
            <p:nvPr/>
          </p:nvSpPr>
          <p:spPr bwMode="auto">
            <a:xfrm>
              <a:off x="452" y="1229"/>
              <a:ext cx="15" cy="33"/>
            </a:xfrm>
            <a:custGeom>
              <a:avLst/>
              <a:gdLst>
                <a:gd name="T0" fmla="*/ 4 w 44"/>
                <a:gd name="T1" fmla="*/ 0 h 91"/>
                <a:gd name="T2" fmla="*/ 2 w 44"/>
                <a:gd name="T3" fmla="*/ 10 h 91"/>
                <a:gd name="T4" fmla="*/ 0 w 44"/>
                <a:gd name="T5" fmla="*/ 20 h 91"/>
                <a:gd name="T6" fmla="*/ 0 w 44"/>
                <a:gd name="T7" fmla="*/ 31 h 91"/>
                <a:gd name="T8" fmla="*/ 0 w 44"/>
                <a:gd name="T9" fmla="*/ 40 h 91"/>
                <a:gd name="T10" fmla="*/ 1 w 44"/>
                <a:gd name="T11" fmla="*/ 49 h 91"/>
                <a:gd name="T12" fmla="*/ 3 w 44"/>
                <a:gd name="T13" fmla="*/ 57 h 91"/>
                <a:gd name="T14" fmla="*/ 5 w 44"/>
                <a:gd name="T15" fmla="*/ 65 h 91"/>
                <a:gd name="T16" fmla="*/ 10 w 44"/>
                <a:gd name="T17" fmla="*/ 72 h 91"/>
                <a:gd name="T18" fmla="*/ 14 w 44"/>
                <a:gd name="T19" fmla="*/ 77 h 91"/>
                <a:gd name="T20" fmla="*/ 18 w 44"/>
                <a:gd name="T21" fmla="*/ 83 h 91"/>
                <a:gd name="T22" fmla="*/ 25 w 44"/>
                <a:gd name="T23" fmla="*/ 86 h 91"/>
                <a:gd name="T24" fmla="*/ 30 w 44"/>
                <a:gd name="T25" fmla="*/ 89 h 91"/>
                <a:gd name="T26" fmla="*/ 37 w 44"/>
                <a:gd name="T27" fmla="*/ 91 h 91"/>
                <a:gd name="T28" fmla="*/ 44 w 44"/>
                <a:gd name="T29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4" h="91">
                  <a:moveTo>
                    <a:pt x="4" y="0"/>
                  </a:moveTo>
                  <a:lnTo>
                    <a:pt x="2" y="10"/>
                  </a:lnTo>
                  <a:lnTo>
                    <a:pt x="0" y="20"/>
                  </a:lnTo>
                  <a:lnTo>
                    <a:pt x="0" y="31"/>
                  </a:lnTo>
                  <a:lnTo>
                    <a:pt x="0" y="40"/>
                  </a:lnTo>
                  <a:lnTo>
                    <a:pt x="1" y="49"/>
                  </a:lnTo>
                  <a:lnTo>
                    <a:pt x="3" y="57"/>
                  </a:lnTo>
                  <a:lnTo>
                    <a:pt x="5" y="65"/>
                  </a:lnTo>
                  <a:lnTo>
                    <a:pt x="10" y="72"/>
                  </a:lnTo>
                  <a:lnTo>
                    <a:pt x="14" y="77"/>
                  </a:lnTo>
                  <a:lnTo>
                    <a:pt x="18" y="83"/>
                  </a:lnTo>
                  <a:lnTo>
                    <a:pt x="25" y="86"/>
                  </a:lnTo>
                  <a:lnTo>
                    <a:pt x="30" y="89"/>
                  </a:lnTo>
                  <a:lnTo>
                    <a:pt x="37" y="91"/>
                  </a:lnTo>
                  <a:lnTo>
                    <a:pt x="44" y="9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813" name="Line 309"/>
            <p:cNvSpPr>
              <a:spLocks noChangeShapeType="1"/>
            </p:cNvSpPr>
            <p:nvPr/>
          </p:nvSpPr>
          <p:spPr bwMode="auto">
            <a:xfrm flipV="1">
              <a:off x="454" y="1164"/>
              <a:ext cx="18" cy="6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814" name="Freeform 310"/>
            <p:cNvSpPr>
              <a:spLocks/>
            </p:cNvSpPr>
            <p:nvPr/>
          </p:nvSpPr>
          <p:spPr bwMode="auto">
            <a:xfrm>
              <a:off x="472" y="1131"/>
              <a:ext cx="30" cy="33"/>
            </a:xfrm>
            <a:custGeom>
              <a:avLst/>
              <a:gdLst>
                <a:gd name="T0" fmla="*/ 89 w 89"/>
                <a:gd name="T1" fmla="*/ 0 h 92"/>
                <a:gd name="T2" fmla="*/ 81 w 89"/>
                <a:gd name="T3" fmla="*/ 1 h 92"/>
                <a:gd name="T4" fmla="*/ 74 w 89"/>
                <a:gd name="T5" fmla="*/ 3 h 92"/>
                <a:gd name="T6" fmla="*/ 66 w 89"/>
                <a:gd name="T7" fmla="*/ 5 h 92"/>
                <a:gd name="T8" fmla="*/ 59 w 89"/>
                <a:gd name="T9" fmla="*/ 10 h 92"/>
                <a:gd name="T10" fmla="*/ 51 w 89"/>
                <a:gd name="T11" fmla="*/ 15 h 92"/>
                <a:gd name="T12" fmla="*/ 44 w 89"/>
                <a:gd name="T13" fmla="*/ 20 h 92"/>
                <a:gd name="T14" fmla="*/ 36 w 89"/>
                <a:gd name="T15" fmla="*/ 28 h 92"/>
                <a:gd name="T16" fmla="*/ 30 w 89"/>
                <a:gd name="T17" fmla="*/ 35 h 92"/>
                <a:gd name="T18" fmla="*/ 24 w 89"/>
                <a:gd name="T19" fmla="*/ 44 h 92"/>
                <a:gd name="T20" fmla="*/ 17 w 89"/>
                <a:gd name="T21" fmla="*/ 52 h 92"/>
                <a:gd name="T22" fmla="*/ 12 w 89"/>
                <a:gd name="T23" fmla="*/ 62 h 92"/>
                <a:gd name="T24" fmla="*/ 8 w 89"/>
                <a:gd name="T25" fmla="*/ 71 h 92"/>
                <a:gd name="T26" fmla="*/ 3 w 89"/>
                <a:gd name="T27" fmla="*/ 82 h 92"/>
                <a:gd name="T28" fmla="*/ 0 w 89"/>
                <a:gd name="T29" fmla="*/ 9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9" h="92">
                  <a:moveTo>
                    <a:pt x="89" y="0"/>
                  </a:moveTo>
                  <a:lnTo>
                    <a:pt x="81" y="1"/>
                  </a:lnTo>
                  <a:lnTo>
                    <a:pt x="74" y="3"/>
                  </a:lnTo>
                  <a:lnTo>
                    <a:pt x="66" y="5"/>
                  </a:lnTo>
                  <a:lnTo>
                    <a:pt x="59" y="10"/>
                  </a:lnTo>
                  <a:lnTo>
                    <a:pt x="51" y="15"/>
                  </a:lnTo>
                  <a:lnTo>
                    <a:pt x="44" y="20"/>
                  </a:lnTo>
                  <a:lnTo>
                    <a:pt x="36" y="28"/>
                  </a:lnTo>
                  <a:lnTo>
                    <a:pt x="30" y="35"/>
                  </a:lnTo>
                  <a:lnTo>
                    <a:pt x="24" y="44"/>
                  </a:lnTo>
                  <a:lnTo>
                    <a:pt x="17" y="52"/>
                  </a:lnTo>
                  <a:lnTo>
                    <a:pt x="12" y="62"/>
                  </a:lnTo>
                  <a:lnTo>
                    <a:pt x="8" y="71"/>
                  </a:lnTo>
                  <a:lnTo>
                    <a:pt x="3" y="82"/>
                  </a:lnTo>
                  <a:lnTo>
                    <a:pt x="0" y="9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815" name="Line 311"/>
            <p:cNvSpPr>
              <a:spLocks noChangeShapeType="1"/>
            </p:cNvSpPr>
            <p:nvPr/>
          </p:nvSpPr>
          <p:spPr bwMode="auto">
            <a:xfrm>
              <a:off x="502" y="1131"/>
              <a:ext cx="1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816" name="Freeform 312"/>
            <p:cNvSpPr>
              <a:spLocks/>
            </p:cNvSpPr>
            <p:nvPr/>
          </p:nvSpPr>
          <p:spPr bwMode="auto">
            <a:xfrm>
              <a:off x="545" y="1131"/>
              <a:ext cx="28" cy="20"/>
            </a:xfrm>
            <a:custGeom>
              <a:avLst/>
              <a:gdLst>
                <a:gd name="T0" fmla="*/ 73 w 73"/>
                <a:gd name="T1" fmla="*/ 0 h 62"/>
                <a:gd name="T2" fmla="*/ 66 w 73"/>
                <a:gd name="T3" fmla="*/ 1 h 62"/>
                <a:gd name="T4" fmla="*/ 58 w 73"/>
                <a:gd name="T5" fmla="*/ 2 h 62"/>
                <a:gd name="T6" fmla="*/ 51 w 73"/>
                <a:gd name="T7" fmla="*/ 5 h 62"/>
                <a:gd name="T8" fmla="*/ 44 w 73"/>
                <a:gd name="T9" fmla="*/ 10 h 62"/>
                <a:gd name="T10" fmla="*/ 36 w 73"/>
                <a:gd name="T11" fmla="*/ 14 h 62"/>
                <a:gd name="T12" fmla="*/ 30 w 73"/>
                <a:gd name="T13" fmla="*/ 20 h 62"/>
                <a:gd name="T14" fmla="*/ 22 w 73"/>
                <a:gd name="T15" fmla="*/ 28 h 62"/>
                <a:gd name="T16" fmla="*/ 16 w 73"/>
                <a:gd name="T17" fmla="*/ 35 h 62"/>
                <a:gd name="T18" fmla="*/ 9 w 73"/>
                <a:gd name="T19" fmla="*/ 44 h 62"/>
                <a:gd name="T20" fmla="*/ 4 w 73"/>
                <a:gd name="T21" fmla="*/ 52 h 62"/>
                <a:gd name="T22" fmla="*/ 0 w 73"/>
                <a:gd name="T23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3" h="62">
                  <a:moveTo>
                    <a:pt x="73" y="0"/>
                  </a:moveTo>
                  <a:lnTo>
                    <a:pt x="66" y="1"/>
                  </a:lnTo>
                  <a:lnTo>
                    <a:pt x="58" y="2"/>
                  </a:lnTo>
                  <a:lnTo>
                    <a:pt x="51" y="5"/>
                  </a:lnTo>
                  <a:lnTo>
                    <a:pt x="44" y="10"/>
                  </a:lnTo>
                  <a:lnTo>
                    <a:pt x="36" y="14"/>
                  </a:lnTo>
                  <a:lnTo>
                    <a:pt x="30" y="20"/>
                  </a:lnTo>
                  <a:lnTo>
                    <a:pt x="22" y="28"/>
                  </a:lnTo>
                  <a:lnTo>
                    <a:pt x="16" y="35"/>
                  </a:lnTo>
                  <a:lnTo>
                    <a:pt x="9" y="44"/>
                  </a:lnTo>
                  <a:lnTo>
                    <a:pt x="4" y="52"/>
                  </a:lnTo>
                  <a:lnTo>
                    <a:pt x="0" y="6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817" name="Freeform 313"/>
            <p:cNvSpPr>
              <a:spLocks/>
            </p:cNvSpPr>
            <p:nvPr/>
          </p:nvSpPr>
          <p:spPr bwMode="auto">
            <a:xfrm>
              <a:off x="573" y="1131"/>
              <a:ext cx="12" cy="43"/>
            </a:xfrm>
            <a:custGeom>
              <a:avLst/>
              <a:gdLst>
                <a:gd name="T0" fmla="*/ 15 w 40"/>
                <a:gd name="T1" fmla="*/ 125 h 125"/>
                <a:gd name="T2" fmla="*/ 21 w 40"/>
                <a:gd name="T3" fmla="*/ 116 h 125"/>
                <a:gd name="T4" fmla="*/ 26 w 40"/>
                <a:gd name="T5" fmla="*/ 108 h 125"/>
                <a:gd name="T6" fmla="*/ 30 w 40"/>
                <a:gd name="T7" fmla="*/ 98 h 125"/>
                <a:gd name="T8" fmla="*/ 33 w 40"/>
                <a:gd name="T9" fmla="*/ 88 h 125"/>
                <a:gd name="T10" fmla="*/ 36 w 40"/>
                <a:gd name="T11" fmla="*/ 79 h 125"/>
                <a:gd name="T12" fmla="*/ 38 w 40"/>
                <a:gd name="T13" fmla="*/ 69 h 125"/>
                <a:gd name="T14" fmla="*/ 39 w 40"/>
                <a:gd name="T15" fmla="*/ 60 h 125"/>
                <a:gd name="T16" fmla="*/ 40 w 40"/>
                <a:gd name="T17" fmla="*/ 51 h 125"/>
                <a:gd name="T18" fmla="*/ 39 w 40"/>
                <a:gd name="T19" fmla="*/ 43 h 125"/>
                <a:gd name="T20" fmla="*/ 38 w 40"/>
                <a:gd name="T21" fmla="*/ 34 h 125"/>
                <a:gd name="T22" fmla="*/ 34 w 40"/>
                <a:gd name="T23" fmla="*/ 27 h 125"/>
                <a:gd name="T24" fmla="*/ 32 w 40"/>
                <a:gd name="T25" fmla="*/ 20 h 125"/>
                <a:gd name="T26" fmla="*/ 28 w 40"/>
                <a:gd name="T27" fmla="*/ 14 h 125"/>
                <a:gd name="T28" fmla="*/ 24 w 40"/>
                <a:gd name="T29" fmla="*/ 10 h 125"/>
                <a:gd name="T30" fmla="*/ 18 w 40"/>
                <a:gd name="T31" fmla="*/ 5 h 125"/>
                <a:gd name="T32" fmla="*/ 13 w 40"/>
                <a:gd name="T33" fmla="*/ 3 h 125"/>
                <a:gd name="T34" fmla="*/ 7 w 40"/>
                <a:gd name="T35" fmla="*/ 1 h 125"/>
                <a:gd name="T36" fmla="*/ 0 w 40"/>
                <a:gd name="T37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0" h="125">
                  <a:moveTo>
                    <a:pt x="15" y="125"/>
                  </a:moveTo>
                  <a:lnTo>
                    <a:pt x="21" y="116"/>
                  </a:lnTo>
                  <a:lnTo>
                    <a:pt x="26" y="108"/>
                  </a:lnTo>
                  <a:lnTo>
                    <a:pt x="30" y="98"/>
                  </a:lnTo>
                  <a:lnTo>
                    <a:pt x="33" y="88"/>
                  </a:lnTo>
                  <a:lnTo>
                    <a:pt x="36" y="79"/>
                  </a:lnTo>
                  <a:lnTo>
                    <a:pt x="38" y="69"/>
                  </a:lnTo>
                  <a:lnTo>
                    <a:pt x="39" y="60"/>
                  </a:lnTo>
                  <a:lnTo>
                    <a:pt x="40" y="51"/>
                  </a:lnTo>
                  <a:lnTo>
                    <a:pt x="39" y="43"/>
                  </a:lnTo>
                  <a:lnTo>
                    <a:pt x="38" y="34"/>
                  </a:lnTo>
                  <a:lnTo>
                    <a:pt x="34" y="27"/>
                  </a:lnTo>
                  <a:lnTo>
                    <a:pt x="32" y="20"/>
                  </a:lnTo>
                  <a:lnTo>
                    <a:pt x="28" y="14"/>
                  </a:lnTo>
                  <a:lnTo>
                    <a:pt x="24" y="10"/>
                  </a:lnTo>
                  <a:lnTo>
                    <a:pt x="18" y="5"/>
                  </a:lnTo>
                  <a:lnTo>
                    <a:pt x="13" y="3"/>
                  </a:lnTo>
                  <a:lnTo>
                    <a:pt x="7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818" name="Freeform 314"/>
            <p:cNvSpPr>
              <a:spLocks/>
            </p:cNvSpPr>
            <p:nvPr/>
          </p:nvSpPr>
          <p:spPr bwMode="auto">
            <a:xfrm>
              <a:off x="517" y="1174"/>
              <a:ext cx="61" cy="88"/>
            </a:xfrm>
            <a:custGeom>
              <a:avLst/>
              <a:gdLst>
                <a:gd name="T0" fmla="*/ 170 w 170"/>
                <a:gd name="T1" fmla="*/ 0 h 241"/>
                <a:gd name="T2" fmla="*/ 0 w 170"/>
                <a:gd name="T3" fmla="*/ 241 h 241"/>
                <a:gd name="T4" fmla="*/ 114 w 170"/>
                <a:gd name="T5" fmla="*/ 24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0" h="241">
                  <a:moveTo>
                    <a:pt x="170" y="0"/>
                  </a:moveTo>
                  <a:lnTo>
                    <a:pt x="0" y="241"/>
                  </a:lnTo>
                  <a:lnTo>
                    <a:pt x="114" y="24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819" name="Line 315"/>
            <p:cNvSpPr>
              <a:spLocks noChangeShapeType="1"/>
            </p:cNvSpPr>
            <p:nvPr/>
          </p:nvSpPr>
          <p:spPr bwMode="auto">
            <a:xfrm>
              <a:off x="429" y="1297"/>
              <a:ext cx="15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77820" name="Group 316"/>
          <p:cNvGrpSpPr>
            <a:grpSpLocks/>
          </p:cNvGrpSpPr>
          <p:nvPr/>
        </p:nvGrpSpPr>
        <p:grpSpPr bwMode="auto">
          <a:xfrm>
            <a:off x="2947988" y="1436688"/>
            <a:ext cx="917575" cy="450850"/>
            <a:chOff x="1857" y="1166"/>
            <a:chExt cx="578" cy="284"/>
          </a:xfrm>
        </p:grpSpPr>
        <p:sp>
          <p:nvSpPr>
            <p:cNvPr id="277821" name="Line 317"/>
            <p:cNvSpPr>
              <a:spLocks noChangeShapeType="1"/>
            </p:cNvSpPr>
            <p:nvPr/>
          </p:nvSpPr>
          <p:spPr bwMode="auto">
            <a:xfrm flipV="1">
              <a:off x="2113" y="1209"/>
              <a:ext cx="0" cy="24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822" name="Line 318"/>
            <p:cNvSpPr>
              <a:spLocks noChangeShapeType="1"/>
            </p:cNvSpPr>
            <p:nvPr/>
          </p:nvSpPr>
          <p:spPr bwMode="auto">
            <a:xfrm flipV="1">
              <a:off x="2148" y="1209"/>
              <a:ext cx="0" cy="20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823" name="Line 319"/>
            <p:cNvSpPr>
              <a:spLocks noChangeShapeType="1"/>
            </p:cNvSpPr>
            <p:nvPr/>
          </p:nvSpPr>
          <p:spPr bwMode="auto">
            <a:xfrm flipH="1">
              <a:off x="1857" y="1312"/>
              <a:ext cx="12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824" name="Line 320"/>
            <p:cNvSpPr>
              <a:spLocks noChangeShapeType="1"/>
            </p:cNvSpPr>
            <p:nvPr/>
          </p:nvSpPr>
          <p:spPr bwMode="auto">
            <a:xfrm>
              <a:off x="2276" y="1312"/>
              <a:ext cx="12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825" name="Line 321"/>
            <p:cNvSpPr>
              <a:spLocks noChangeShapeType="1"/>
            </p:cNvSpPr>
            <p:nvPr/>
          </p:nvSpPr>
          <p:spPr bwMode="auto">
            <a:xfrm>
              <a:off x="2113" y="1312"/>
              <a:ext cx="3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826" name="Freeform 322"/>
            <p:cNvSpPr>
              <a:spLocks/>
            </p:cNvSpPr>
            <p:nvPr/>
          </p:nvSpPr>
          <p:spPr bwMode="auto">
            <a:xfrm>
              <a:off x="1985" y="1290"/>
              <a:ext cx="128" cy="42"/>
            </a:xfrm>
            <a:custGeom>
              <a:avLst/>
              <a:gdLst>
                <a:gd name="T0" fmla="*/ 0 w 356"/>
                <a:gd name="T1" fmla="*/ 0 h 118"/>
                <a:gd name="T2" fmla="*/ 0 w 356"/>
                <a:gd name="T3" fmla="*/ 118 h 118"/>
                <a:gd name="T4" fmla="*/ 356 w 356"/>
                <a:gd name="T5" fmla="*/ 60 h 118"/>
                <a:gd name="T6" fmla="*/ 0 w 356"/>
                <a:gd name="T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6" h="118">
                  <a:moveTo>
                    <a:pt x="0" y="0"/>
                  </a:moveTo>
                  <a:lnTo>
                    <a:pt x="0" y="118"/>
                  </a:lnTo>
                  <a:lnTo>
                    <a:pt x="356" y="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827" name="Freeform 323"/>
            <p:cNvSpPr>
              <a:spLocks/>
            </p:cNvSpPr>
            <p:nvPr/>
          </p:nvSpPr>
          <p:spPr bwMode="auto">
            <a:xfrm>
              <a:off x="1985" y="1290"/>
              <a:ext cx="128" cy="42"/>
            </a:xfrm>
            <a:custGeom>
              <a:avLst/>
              <a:gdLst>
                <a:gd name="T0" fmla="*/ 0 w 356"/>
                <a:gd name="T1" fmla="*/ 0 h 118"/>
                <a:gd name="T2" fmla="*/ 0 w 356"/>
                <a:gd name="T3" fmla="*/ 118 h 118"/>
                <a:gd name="T4" fmla="*/ 356 w 356"/>
                <a:gd name="T5" fmla="*/ 60 h 118"/>
                <a:gd name="T6" fmla="*/ 0 w 356"/>
                <a:gd name="T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6" h="118">
                  <a:moveTo>
                    <a:pt x="0" y="0"/>
                  </a:moveTo>
                  <a:lnTo>
                    <a:pt x="0" y="118"/>
                  </a:lnTo>
                  <a:lnTo>
                    <a:pt x="356" y="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828" name="Freeform 324"/>
            <p:cNvSpPr>
              <a:spLocks/>
            </p:cNvSpPr>
            <p:nvPr/>
          </p:nvSpPr>
          <p:spPr bwMode="auto">
            <a:xfrm>
              <a:off x="2148" y="1290"/>
              <a:ext cx="128" cy="42"/>
            </a:xfrm>
            <a:custGeom>
              <a:avLst/>
              <a:gdLst>
                <a:gd name="T0" fmla="*/ 355 w 355"/>
                <a:gd name="T1" fmla="*/ 0 h 118"/>
                <a:gd name="T2" fmla="*/ 355 w 355"/>
                <a:gd name="T3" fmla="*/ 118 h 118"/>
                <a:gd name="T4" fmla="*/ 0 w 355"/>
                <a:gd name="T5" fmla="*/ 60 h 118"/>
                <a:gd name="T6" fmla="*/ 355 w 355"/>
                <a:gd name="T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5" h="118">
                  <a:moveTo>
                    <a:pt x="355" y="0"/>
                  </a:moveTo>
                  <a:lnTo>
                    <a:pt x="355" y="118"/>
                  </a:lnTo>
                  <a:lnTo>
                    <a:pt x="0" y="60"/>
                  </a:lnTo>
                  <a:lnTo>
                    <a:pt x="355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829" name="Freeform 325"/>
            <p:cNvSpPr>
              <a:spLocks/>
            </p:cNvSpPr>
            <p:nvPr/>
          </p:nvSpPr>
          <p:spPr bwMode="auto">
            <a:xfrm>
              <a:off x="2148" y="1290"/>
              <a:ext cx="128" cy="42"/>
            </a:xfrm>
            <a:custGeom>
              <a:avLst/>
              <a:gdLst>
                <a:gd name="T0" fmla="*/ 355 w 355"/>
                <a:gd name="T1" fmla="*/ 0 h 118"/>
                <a:gd name="T2" fmla="*/ 355 w 355"/>
                <a:gd name="T3" fmla="*/ 118 h 118"/>
                <a:gd name="T4" fmla="*/ 0 w 355"/>
                <a:gd name="T5" fmla="*/ 60 h 118"/>
                <a:gd name="T6" fmla="*/ 355 w 355"/>
                <a:gd name="T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5" h="118">
                  <a:moveTo>
                    <a:pt x="355" y="0"/>
                  </a:moveTo>
                  <a:lnTo>
                    <a:pt x="355" y="118"/>
                  </a:lnTo>
                  <a:lnTo>
                    <a:pt x="0" y="60"/>
                  </a:lnTo>
                  <a:lnTo>
                    <a:pt x="355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830" name="Line 326"/>
            <p:cNvSpPr>
              <a:spLocks noChangeShapeType="1"/>
            </p:cNvSpPr>
            <p:nvPr/>
          </p:nvSpPr>
          <p:spPr bwMode="auto">
            <a:xfrm flipH="1">
              <a:off x="2317" y="1300"/>
              <a:ext cx="1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831" name="Freeform 327"/>
            <p:cNvSpPr>
              <a:spLocks/>
            </p:cNvSpPr>
            <p:nvPr/>
          </p:nvSpPr>
          <p:spPr bwMode="auto">
            <a:xfrm>
              <a:off x="2299" y="1264"/>
              <a:ext cx="18" cy="36"/>
            </a:xfrm>
            <a:custGeom>
              <a:avLst/>
              <a:gdLst>
                <a:gd name="T0" fmla="*/ 5 w 44"/>
                <a:gd name="T1" fmla="*/ 0 h 92"/>
                <a:gd name="T2" fmla="*/ 3 w 44"/>
                <a:gd name="T3" fmla="*/ 11 h 92"/>
                <a:gd name="T4" fmla="*/ 0 w 44"/>
                <a:gd name="T5" fmla="*/ 21 h 92"/>
                <a:gd name="T6" fmla="*/ 0 w 44"/>
                <a:gd name="T7" fmla="*/ 31 h 92"/>
                <a:gd name="T8" fmla="*/ 0 w 44"/>
                <a:gd name="T9" fmla="*/ 40 h 92"/>
                <a:gd name="T10" fmla="*/ 1 w 44"/>
                <a:gd name="T11" fmla="*/ 49 h 92"/>
                <a:gd name="T12" fmla="*/ 4 w 44"/>
                <a:gd name="T13" fmla="*/ 57 h 92"/>
                <a:gd name="T14" fmla="*/ 6 w 44"/>
                <a:gd name="T15" fmla="*/ 65 h 92"/>
                <a:gd name="T16" fmla="*/ 10 w 44"/>
                <a:gd name="T17" fmla="*/ 72 h 92"/>
                <a:gd name="T18" fmla="*/ 14 w 44"/>
                <a:gd name="T19" fmla="*/ 78 h 92"/>
                <a:gd name="T20" fmla="*/ 18 w 44"/>
                <a:gd name="T21" fmla="*/ 83 h 92"/>
                <a:gd name="T22" fmla="*/ 25 w 44"/>
                <a:gd name="T23" fmla="*/ 87 h 92"/>
                <a:gd name="T24" fmla="*/ 30 w 44"/>
                <a:gd name="T25" fmla="*/ 89 h 92"/>
                <a:gd name="T26" fmla="*/ 37 w 44"/>
                <a:gd name="T27" fmla="*/ 92 h 92"/>
                <a:gd name="T28" fmla="*/ 44 w 44"/>
                <a:gd name="T29" fmla="*/ 9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4" h="92">
                  <a:moveTo>
                    <a:pt x="5" y="0"/>
                  </a:moveTo>
                  <a:lnTo>
                    <a:pt x="3" y="11"/>
                  </a:lnTo>
                  <a:lnTo>
                    <a:pt x="0" y="21"/>
                  </a:lnTo>
                  <a:lnTo>
                    <a:pt x="0" y="31"/>
                  </a:lnTo>
                  <a:lnTo>
                    <a:pt x="0" y="40"/>
                  </a:lnTo>
                  <a:lnTo>
                    <a:pt x="1" y="49"/>
                  </a:lnTo>
                  <a:lnTo>
                    <a:pt x="4" y="57"/>
                  </a:lnTo>
                  <a:lnTo>
                    <a:pt x="6" y="65"/>
                  </a:lnTo>
                  <a:lnTo>
                    <a:pt x="10" y="72"/>
                  </a:lnTo>
                  <a:lnTo>
                    <a:pt x="14" y="78"/>
                  </a:lnTo>
                  <a:lnTo>
                    <a:pt x="18" y="83"/>
                  </a:lnTo>
                  <a:lnTo>
                    <a:pt x="25" y="87"/>
                  </a:lnTo>
                  <a:lnTo>
                    <a:pt x="30" y="89"/>
                  </a:lnTo>
                  <a:lnTo>
                    <a:pt x="37" y="92"/>
                  </a:lnTo>
                  <a:lnTo>
                    <a:pt x="44" y="9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832" name="Line 328"/>
            <p:cNvSpPr>
              <a:spLocks noChangeShapeType="1"/>
            </p:cNvSpPr>
            <p:nvPr/>
          </p:nvSpPr>
          <p:spPr bwMode="auto">
            <a:xfrm flipV="1">
              <a:off x="2301" y="1199"/>
              <a:ext cx="18" cy="6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833" name="Freeform 329"/>
            <p:cNvSpPr>
              <a:spLocks/>
            </p:cNvSpPr>
            <p:nvPr/>
          </p:nvSpPr>
          <p:spPr bwMode="auto">
            <a:xfrm>
              <a:off x="2319" y="1166"/>
              <a:ext cx="33" cy="33"/>
            </a:xfrm>
            <a:custGeom>
              <a:avLst/>
              <a:gdLst>
                <a:gd name="T0" fmla="*/ 88 w 88"/>
                <a:gd name="T1" fmla="*/ 0 h 92"/>
                <a:gd name="T2" fmla="*/ 81 w 88"/>
                <a:gd name="T3" fmla="*/ 0 h 92"/>
                <a:gd name="T4" fmla="*/ 73 w 88"/>
                <a:gd name="T5" fmla="*/ 2 h 92"/>
                <a:gd name="T6" fmla="*/ 66 w 88"/>
                <a:gd name="T7" fmla="*/ 5 h 92"/>
                <a:gd name="T8" fmla="*/ 58 w 88"/>
                <a:gd name="T9" fmla="*/ 9 h 92"/>
                <a:gd name="T10" fmla="*/ 51 w 88"/>
                <a:gd name="T11" fmla="*/ 14 h 92"/>
                <a:gd name="T12" fmla="*/ 43 w 88"/>
                <a:gd name="T13" fmla="*/ 20 h 92"/>
                <a:gd name="T14" fmla="*/ 36 w 88"/>
                <a:gd name="T15" fmla="*/ 27 h 92"/>
                <a:gd name="T16" fmla="*/ 28 w 88"/>
                <a:gd name="T17" fmla="*/ 34 h 92"/>
                <a:gd name="T18" fmla="*/ 22 w 88"/>
                <a:gd name="T19" fmla="*/ 43 h 92"/>
                <a:gd name="T20" fmla="*/ 17 w 88"/>
                <a:gd name="T21" fmla="*/ 51 h 92"/>
                <a:gd name="T22" fmla="*/ 11 w 88"/>
                <a:gd name="T23" fmla="*/ 61 h 92"/>
                <a:gd name="T24" fmla="*/ 7 w 88"/>
                <a:gd name="T25" fmla="*/ 71 h 92"/>
                <a:gd name="T26" fmla="*/ 3 w 88"/>
                <a:gd name="T27" fmla="*/ 81 h 92"/>
                <a:gd name="T28" fmla="*/ 0 w 88"/>
                <a:gd name="T29" fmla="*/ 9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8" h="92">
                  <a:moveTo>
                    <a:pt x="88" y="0"/>
                  </a:moveTo>
                  <a:lnTo>
                    <a:pt x="81" y="0"/>
                  </a:lnTo>
                  <a:lnTo>
                    <a:pt x="73" y="2"/>
                  </a:lnTo>
                  <a:lnTo>
                    <a:pt x="66" y="5"/>
                  </a:lnTo>
                  <a:lnTo>
                    <a:pt x="58" y="9"/>
                  </a:lnTo>
                  <a:lnTo>
                    <a:pt x="51" y="14"/>
                  </a:lnTo>
                  <a:lnTo>
                    <a:pt x="43" y="20"/>
                  </a:lnTo>
                  <a:lnTo>
                    <a:pt x="36" y="27"/>
                  </a:lnTo>
                  <a:lnTo>
                    <a:pt x="28" y="34"/>
                  </a:lnTo>
                  <a:lnTo>
                    <a:pt x="22" y="43"/>
                  </a:lnTo>
                  <a:lnTo>
                    <a:pt x="17" y="51"/>
                  </a:lnTo>
                  <a:lnTo>
                    <a:pt x="11" y="61"/>
                  </a:lnTo>
                  <a:lnTo>
                    <a:pt x="7" y="71"/>
                  </a:lnTo>
                  <a:lnTo>
                    <a:pt x="3" y="81"/>
                  </a:lnTo>
                  <a:lnTo>
                    <a:pt x="0" y="9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834" name="Line 330"/>
            <p:cNvSpPr>
              <a:spLocks noChangeShapeType="1"/>
            </p:cNvSpPr>
            <p:nvPr/>
          </p:nvSpPr>
          <p:spPr bwMode="auto">
            <a:xfrm>
              <a:off x="2352" y="1166"/>
              <a:ext cx="1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835" name="Freeform 331"/>
            <p:cNvSpPr>
              <a:spLocks/>
            </p:cNvSpPr>
            <p:nvPr/>
          </p:nvSpPr>
          <p:spPr bwMode="auto">
            <a:xfrm>
              <a:off x="2394" y="1166"/>
              <a:ext cx="26" cy="23"/>
            </a:xfrm>
            <a:custGeom>
              <a:avLst/>
              <a:gdLst>
                <a:gd name="T0" fmla="*/ 74 w 74"/>
                <a:gd name="T1" fmla="*/ 0 h 61"/>
                <a:gd name="T2" fmla="*/ 66 w 74"/>
                <a:gd name="T3" fmla="*/ 0 h 61"/>
                <a:gd name="T4" fmla="*/ 59 w 74"/>
                <a:gd name="T5" fmla="*/ 2 h 61"/>
                <a:gd name="T6" fmla="*/ 51 w 74"/>
                <a:gd name="T7" fmla="*/ 5 h 61"/>
                <a:gd name="T8" fmla="*/ 44 w 74"/>
                <a:gd name="T9" fmla="*/ 9 h 61"/>
                <a:gd name="T10" fmla="*/ 36 w 74"/>
                <a:gd name="T11" fmla="*/ 14 h 61"/>
                <a:gd name="T12" fmla="*/ 29 w 74"/>
                <a:gd name="T13" fmla="*/ 20 h 61"/>
                <a:gd name="T14" fmla="*/ 23 w 74"/>
                <a:gd name="T15" fmla="*/ 27 h 61"/>
                <a:gd name="T16" fmla="*/ 16 w 74"/>
                <a:gd name="T17" fmla="*/ 34 h 61"/>
                <a:gd name="T18" fmla="*/ 10 w 74"/>
                <a:gd name="T19" fmla="*/ 43 h 61"/>
                <a:gd name="T20" fmla="*/ 5 w 74"/>
                <a:gd name="T21" fmla="*/ 51 h 61"/>
                <a:gd name="T22" fmla="*/ 0 w 74"/>
                <a:gd name="T23" fmla="*/ 6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4" h="61">
                  <a:moveTo>
                    <a:pt x="74" y="0"/>
                  </a:moveTo>
                  <a:lnTo>
                    <a:pt x="66" y="0"/>
                  </a:lnTo>
                  <a:lnTo>
                    <a:pt x="59" y="2"/>
                  </a:lnTo>
                  <a:lnTo>
                    <a:pt x="51" y="5"/>
                  </a:lnTo>
                  <a:lnTo>
                    <a:pt x="44" y="9"/>
                  </a:lnTo>
                  <a:lnTo>
                    <a:pt x="36" y="14"/>
                  </a:lnTo>
                  <a:lnTo>
                    <a:pt x="29" y="20"/>
                  </a:lnTo>
                  <a:lnTo>
                    <a:pt x="23" y="27"/>
                  </a:lnTo>
                  <a:lnTo>
                    <a:pt x="16" y="34"/>
                  </a:lnTo>
                  <a:lnTo>
                    <a:pt x="10" y="43"/>
                  </a:lnTo>
                  <a:lnTo>
                    <a:pt x="5" y="51"/>
                  </a:lnTo>
                  <a:lnTo>
                    <a:pt x="0" y="6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836" name="Freeform 332"/>
            <p:cNvSpPr>
              <a:spLocks/>
            </p:cNvSpPr>
            <p:nvPr/>
          </p:nvSpPr>
          <p:spPr bwMode="auto">
            <a:xfrm>
              <a:off x="2420" y="1166"/>
              <a:ext cx="15" cy="46"/>
            </a:xfrm>
            <a:custGeom>
              <a:avLst/>
              <a:gdLst>
                <a:gd name="T0" fmla="*/ 15 w 38"/>
                <a:gd name="T1" fmla="*/ 124 h 124"/>
                <a:gd name="T2" fmla="*/ 20 w 38"/>
                <a:gd name="T3" fmla="*/ 115 h 124"/>
                <a:gd name="T4" fmla="*/ 24 w 38"/>
                <a:gd name="T5" fmla="*/ 107 h 124"/>
                <a:gd name="T6" fmla="*/ 28 w 38"/>
                <a:gd name="T7" fmla="*/ 97 h 124"/>
                <a:gd name="T8" fmla="*/ 33 w 38"/>
                <a:gd name="T9" fmla="*/ 88 h 124"/>
                <a:gd name="T10" fmla="*/ 35 w 38"/>
                <a:gd name="T11" fmla="*/ 78 h 124"/>
                <a:gd name="T12" fmla="*/ 37 w 38"/>
                <a:gd name="T13" fmla="*/ 68 h 124"/>
                <a:gd name="T14" fmla="*/ 38 w 38"/>
                <a:gd name="T15" fmla="*/ 59 h 124"/>
                <a:gd name="T16" fmla="*/ 38 w 38"/>
                <a:gd name="T17" fmla="*/ 50 h 124"/>
                <a:gd name="T18" fmla="*/ 38 w 38"/>
                <a:gd name="T19" fmla="*/ 42 h 124"/>
                <a:gd name="T20" fmla="*/ 36 w 38"/>
                <a:gd name="T21" fmla="*/ 33 h 124"/>
                <a:gd name="T22" fmla="*/ 34 w 38"/>
                <a:gd name="T23" fmla="*/ 26 h 124"/>
                <a:gd name="T24" fmla="*/ 31 w 38"/>
                <a:gd name="T25" fmla="*/ 20 h 124"/>
                <a:gd name="T26" fmla="*/ 27 w 38"/>
                <a:gd name="T27" fmla="*/ 13 h 124"/>
                <a:gd name="T28" fmla="*/ 23 w 38"/>
                <a:gd name="T29" fmla="*/ 9 h 124"/>
                <a:gd name="T30" fmla="*/ 18 w 38"/>
                <a:gd name="T31" fmla="*/ 5 h 124"/>
                <a:gd name="T32" fmla="*/ 11 w 38"/>
                <a:gd name="T33" fmla="*/ 2 h 124"/>
                <a:gd name="T34" fmla="*/ 6 w 38"/>
                <a:gd name="T35" fmla="*/ 0 h 124"/>
                <a:gd name="T36" fmla="*/ 0 w 38"/>
                <a:gd name="T37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" h="124">
                  <a:moveTo>
                    <a:pt x="15" y="124"/>
                  </a:moveTo>
                  <a:lnTo>
                    <a:pt x="20" y="115"/>
                  </a:lnTo>
                  <a:lnTo>
                    <a:pt x="24" y="107"/>
                  </a:lnTo>
                  <a:lnTo>
                    <a:pt x="28" y="97"/>
                  </a:lnTo>
                  <a:lnTo>
                    <a:pt x="33" y="88"/>
                  </a:lnTo>
                  <a:lnTo>
                    <a:pt x="35" y="78"/>
                  </a:lnTo>
                  <a:lnTo>
                    <a:pt x="37" y="68"/>
                  </a:lnTo>
                  <a:lnTo>
                    <a:pt x="38" y="59"/>
                  </a:lnTo>
                  <a:lnTo>
                    <a:pt x="38" y="50"/>
                  </a:lnTo>
                  <a:lnTo>
                    <a:pt x="38" y="42"/>
                  </a:lnTo>
                  <a:lnTo>
                    <a:pt x="36" y="33"/>
                  </a:lnTo>
                  <a:lnTo>
                    <a:pt x="34" y="26"/>
                  </a:lnTo>
                  <a:lnTo>
                    <a:pt x="31" y="20"/>
                  </a:lnTo>
                  <a:lnTo>
                    <a:pt x="27" y="13"/>
                  </a:lnTo>
                  <a:lnTo>
                    <a:pt x="23" y="9"/>
                  </a:lnTo>
                  <a:lnTo>
                    <a:pt x="18" y="5"/>
                  </a:lnTo>
                  <a:lnTo>
                    <a:pt x="11" y="2"/>
                  </a:lnTo>
                  <a:lnTo>
                    <a:pt x="6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837" name="Freeform 333"/>
            <p:cNvSpPr>
              <a:spLocks/>
            </p:cNvSpPr>
            <p:nvPr/>
          </p:nvSpPr>
          <p:spPr bwMode="auto">
            <a:xfrm>
              <a:off x="2364" y="1212"/>
              <a:ext cx="61" cy="88"/>
            </a:xfrm>
            <a:custGeom>
              <a:avLst/>
              <a:gdLst>
                <a:gd name="T0" fmla="*/ 171 w 171"/>
                <a:gd name="T1" fmla="*/ 0 h 242"/>
                <a:gd name="T2" fmla="*/ 0 w 171"/>
                <a:gd name="T3" fmla="*/ 242 h 242"/>
                <a:gd name="T4" fmla="*/ 114 w 171"/>
                <a:gd name="T5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1" h="242">
                  <a:moveTo>
                    <a:pt x="171" y="0"/>
                  </a:moveTo>
                  <a:lnTo>
                    <a:pt x="0" y="242"/>
                  </a:lnTo>
                  <a:lnTo>
                    <a:pt x="114" y="24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77838" name="Group 334"/>
          <p:cNvGrpSpPr>
            <a:grpSpLocks/>
          </p:cNvGrpSpPr>
          <p:nvPr/>
        </p:nvGrpSpPr>
        <p:grpSpPr bwMode="auto">
          <a:xfrm>
            <a:off x="5848350" y="1309688"/>
            <a:ext cx="565150" cy="590550"/>
            <a:chOff x="3684" y="1086"/>
            <a:chExt cx="356" cy="372"/>
          </a:xfrm>
        </p:grpSpPr>
        <p:sp>
          <p:nvSpPr>
            <p:cNvPr id="277839" name="Line 335"/>
            <p:cNvSpPr>
              <a:spLocks noChangeShapeType="1"/>
            </p:cNvSpPr>
            <p:nvPr/>
          </p:nvSpPr>
          <p:spPr bwMode="auto">
            <a:xfrm flipH="1">
              <a:off x="3721" y="1219"/>
              <a:ext cx="1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840" name="Freeform 336"/>
            <p:cNvSpPr>
              <a:spLocks/>
            </p:cNvSpPr>
            <p:nvPr/>
          </p:nvSpPr>
          <p:spPr bwMode="auto">
            <a:xfrm>
              <a:off x="3706" y="1184"/>
              <a:ext cx="15" cy="35"/>
            </a:xfrm>
            <a:custGeom>
              <a:avLst/>
              <a:gdLst>
                <a:gd name="T0" fmla="*/ 5 w 44"/>
                <a:gd name="T1" fmla="*/ 0 h 92"/>
                <a:gd name="T2" fmla="*/ 2 w 44"/>
                <a:gd name="T3" fmla="*/ 11 h 92"/>
                <a:gd name="T4" fmla="*/ 1 w 44"/>
                <a:gd name="T5" fmla="*/ 22 h 92"/>
                <a:gd name="T6" fmla="*/ 0 w 44"/>
                <a:gd name="T7" fmla="*/ 31 h 92"/>
                <a:gd name="T8" fmla="*/ 1 w 44"/>
                <a:gd name="T9" fmla="*/ 41 h 92"/>
                <a:gd name="T10" fmla="*/ 2 w 44"/>
                <a:gd name="T11" fmla="*/ 49 h 92"/>
                <a:gd name="T12" fmla="*/ 3 w 44"/>
                <a:gd name="T13" fmla="*/ 58 h 92"/>
                <a:gd name="T14" fmla="*/ 6 w 44"/>
                <a:gd name="T15" fmla="*/ 65 h 92"/>
                <a:gd name="T16" fmla="*/ 9 w 44"/>
                <a:gd name="T17" fmla="*/ 73 h 92"/>
                <a:gd name="T18" fmla="*/ 14 w 44"/>
                <a:gd name="T19" fmla="*/ 78 h 92"/>
                <a:gd name="T20" fmla="*/ 19 w 44"/>
                <a:gd name="T21" fmla="*/ 83 h 92"/>
                <a:gd name="T22" fmla="*/ 24 w 44"/>
                <a:gd name="T23" fmla="*/ 88 h 92"/>
                <a:gd name="T24" fmla="*/ 31 w 44"/>
                <a:gd name="T25" fmla="*/ 90 h 92"/>
                <a:gd name="T26" fmla="*/ 37 w 44"/>
                <a:gd name="T27" fmla="*/ 92 h 92"/>
                <a:gd name="T28" fmla="*/ 44 w 44"/>
                <a:gd name="T29" fmla="*/ 9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4" h="92">
                  <a:moveTo>
                    <a:pt x="5" y="0"/>
                  </a:moveTo>
                  <a:lnTo>
                    <a:pt x="2" y="11"/>
                  </a:lnTo>
                  <a:lnTo>
                    <a:pt x="1" y="22"/>
                  </a:lnTo>
                  <a:lnTo>
                    <a:pt x="0" y="31"/>
                  </a:lnTo>
                  <a:lnTo>
                    <a:pt x="1" y="41"/>
                  </a:lnTo>
                  <a:lnTo>
                    <a:pt x="2" y="49"/>
                  </a:lnTo>
                  <a:lnTo>
                    <a:pt x="3" y="58"/>
                  </a:lnTo>
                  <a:lnTo>
                    <a:pt x="6" y="65"/>
                  </a:lnTo>
                  <a:lnTo>
                    <a:pt x="9" y="73"/>
                  </a:lnTo>
                  <a:lnTo>
                    <a:pt x="14" y="78"/>
                  </a:lnTo>
                  <a:lnTo>
                    <a:pt x="19" y="83"/>
                  </a:lnTo>
                  <a:lnTo>
                    <a:pt x="24" y="88"/>
                  </a:lnTo>
                  <a:lnTo>
                    <a:pt x="31" y="90"/>
                  </a:lnTo>
                  <a:lnTo>
                    <a:pt x="37" y="92"/>
                  </a:lnTo>
                  <a:lnTo>
                    <a:pt x="44" y="9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841" name="Line 337"/>
            <p:cNvSpPr>
              <a:spLocks noChangeShapeType="1"/>
            </p:cNvSpPr>
            <p:nvPr/>
          </p:nvSpPr>
          <p:spPr bwMode="auto">
            <a:xfrm flipV="1">
              <a:off x="3709" y="1119"/>
              <a:ext cx="17" cy="6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842" name="Freeform 338"/>
            <p:cNvSpPr>
              <a:spLocks/>
            </p:cNvSpPr>
            <p:nvPr/>
          </p:nvSpPr>
          <p:spPr bwMode="auto">
            <a:xfrm>
              <a:off x="3726" y="1086"/>
              <a:ext cx="30" cy="33"/>
            </a:xfrm>
            <a:custGeom>
              <a:avLst/>
              <a:gdLst>
                <a:gd name="T0" fmla="*/ 88 w 88"/>
                <a:gd name="T1" fmla="*/ 0 h 91"/>
                <a:gd name="T2" fmla="*/ 81 w 88"/>
                <a:gd name="T3" fmla="*/ 0 h 91"/>
                <a:gd name="T4" fmla="*/ 73 w 88"/>
                <a:gd name="T5" fmla="*/ 2 h 91"/>
                <a:gd name="T6" fmla="*/ 66 w 88"/>
                <a:gd name="T7" fmla="*/ 4 h 91"/>
                <a:gd name="T8" fmla="*/ 57 w 88"/>
                <a:gd name="T9" fmla="*/ 8 h 91"/>
                <a:gd name="T10" fmla="*/ 50 w 88"/>
                <a:gd name="T11" fmla="*/ 14 h 91"/>
                <a:gd name="T12" fmla="*/ 43 w 88"/>
                <a:gd name="T13" fmla="*/ 19 h 91"/>
                <a:gd name="T14" fmla="*/ 36 w 88"/>
                <a:gd name="T15" fmla="*/ 26 h 91"/>
                <a:gd name="T16" fmla="*/ 29 w 88"/>
                <a:gd name="T17" fmla="*/ 34 h 91"/>
                <a:gd name="T18" fmla="*/ 22 w 88"/>
                <a:gd name="T19" fmla="*/ 42 h 91"/>
                <a:gd name="T20" fmla="*/ 17 w 88"/>
                <a:gd name="T21" fmla="*/ 51 h 91"/>
                <a:gd name="T22" fmla="*/ 12 w 88"/>
                <a:gd name="T23" fmla="*/ 60 h 91"/>
                <a:gd name="T24" fmla="*/ 6 w 88"/>
                <a:gd name="T25" fmla="*/ 70 h 91"/>
                <a:gd name="T26" fmla="*/ 3 w 88"/>
                <a:gd name="T27" fmla="*/ 81 h 91"/>
                <a:gd name="T28" fmla="*/ 0 w 88"/>
                <a:gd name="T29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8" h="91">
                  <a:moveTo>
                    <a:pt x="88" y="0"/>
                  </a:moveTo>
                  <a:lnTo>
                    <a:pt x="81" y="0"/>
                  </a:lnTo>
                  <a:lnTo>
                    <a:pt x="73" y="2"/>
                  </a:lnTo>
                  <a:lnTo>
                    <a:pt x="66" y="4"/>
                  </a:lnTo>
                  <a:lnTo>
                    <a:pt x="57" y="8"/>
                  </a:lnTo>
                  <a:lnTo>
                    <a:pt x="50" y="14"/>
                  </a:lnTo>
                  <a:lnTo>
                    <a:pt x="43" y="19"/>
                  </a:lnTo>
                  <a:lnTo>
                    <a:pt x="36" y="26"/>
                  </a:lnTo>
                  <a:lnTo>
                    <a:pt x="29" y="34"/>
                  </a:lnTo>
                  <a:lnTo>
                    <a:pt x="22" y="42"/>
                  </a:lnTo>
                  <a:lnTo>
                    <a:pt x="17" y="51"/>
                  </a:lnTo>
                  <a:lnTo>
                    <a:pt x="12" y="60"/>
                  </a:lnTo>
                  <a:lnTo>
                    <a:pt x="6" y="70"/>
                  </a:lnTo>
                  <a:lnTo>
                    <a:pt x="3" y="81"/>
                  </a:lnTo>
                  <a:lnTo>
                    <a:pt x="0" y="9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843" name="Line 339"/>
            <p:cNvSpPr>
              <a:spLocks noChangeShapeType="1"/>
            </p:cNvSpPr>
            <p:nvPr/>
          </p:nvSpPr>
          <p:spPr bwMode="auto">
            <a:xfrm>
              <a:off x="3756" y="1086"/>
              <a:ext cx="1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844" name="Freeform 340"/>
            <p:cNvSpPr>
              <a:spLocks/>
            </p:cNvSpPr>
            <p:nvPr/>
          </p:nvSpPr>
          <p:spPr bwMode="auto">
            <a:xfrm>
              <a:off x="3799" y="1086"/>
              <a:ext cx="28" cy="23"/>
            </a:xfrm>
            <a:custGeom>
              <a:avLst/>
              <a:gdLst>
                <a:gd name="T0" fmla="*/ 73 w 73"/>
                <a:gd name="T1" fmla="*/ 0 h 60"/>
                <a:gd name="T2" fmla="*/ 67 w 73"/>
                <a:gd name="T3" fmla="*/ 0 h 60"/>
                <a:gd name="T4" fmla="*/ 59 w 73"/>
                <a:gd name="T5" fmla="*/ 2 h 60"/>
                <a:gd name="T6" fmla="*/ 52 w 73"/>
                <a:gd name="T7" fmla="*/ 4 h 60"/>
                <a:gd name="T8" fmla="*/ 44 w 73"/>
                <a:gd name="T9" fmla="*/ 8 h 60"/>
                <a:gd name="T10" fmla="*/ 37 w 73"/>
                <a:gd name="T11" fmla="*/ 14 h 60"/>
                <a:gd name="T12" fmla="*/ 29 w 73"/>
                <a:gd name="T13" fmla="*/ 19 h 60"/>
                <a:gd name="T14" fmla="*/ 23 w 73"/>
                <a:gd name="T15" fmla="*/ 26 h 60"/>
                <a:gd name="T16" fmla="*/ 17 w 73"/>
                <a:gd name="T17" fmla="*/ 34 h 60"/>
                <a:gd name="T18" fmla="*/ 10 w 73"/>
                <a:gd name="T19" fmla="*/ 42 h 60"/>
                <a:gd name="T20" fmla="*/ 5 w 73"/>
                <a:gd name="T21" fmla="*/ 51 h 60"/>
                <a:gd name="T22" fmla="*/ 0 w 73"/>
                <a:gd name="T23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3" h="60">
                  <a:moveTo>
                    <a:pt x="73" y="0"/>
                  </a:moveTo>
                  <a:lnTo>
                    <a:pt x="67" y="0"/>
                  </a:lnTo>
                  <a:lnTo>
                    <a:pt x="59" y="2"/>
                  </a:lnTo>
                  <a:lnTo>
                    <a:pt x="52" y="4"/>
                  </a:lnTo>
                  <a:lnTo>
                    <a:pt x="44" y="8"/>
                  </a:lnTo>
                  <a:lnTo>
                    <a:pt x="37" y="14"/>
                  </a:lnTo>
                  <a:lnTo>
                    <a:pt x="29" y="19"/>
                  </a:lnTo>
                  <a:lnTo>
                    <a:pt x="23" y="26"/>
                  </a:lnTo>
                  <a:lnTo>
                    <a:pt x="17" y="34"/>
                  </a:lnTo>
                  <a:lnTo>
                    <a:pt x="10" y="42"/>
                  </a:lnTo>
                  <a:lnTo>
                    <a:pt x="5" y="51"/>
                  </a:lnTo>
                  <a:lnTo>
                    <a:pt x="0" y="6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845" name="Freeform 341"/>
            <p:cNvSpPr>
              <a:spLocks/>
            </p:cNvSpPr>
            <p:nvPr/>
          </p:nvSpPr>
          <p:spPr bwMode="auto">
            <a:xfrm>
              <a:off x="3827" y="1086"/>
              <a:ext cx="12" cy="45"/>
            </a:xfrm>
            <a:custGeom>
              <a:avLst/>
              <a:gdLst>
                <a:gd name="T0" fmla="*/ 15 w 39"/>
                <a:gd name="T1" fmla="*/ 123 h 123"/>
                <a:gd name="T2" fmla="*/ 21 w 39"/>
                <a:gd name="T3" fmla="*/ 115 h 123"/>
                <a:gd name="T4" fmla="*/ 26 w 39"/>
                <a:gd name="T5" fmla="*/ 106 h 123"/>
                <a:gd name="T6" fmla="*/ 30 w 39"/>
                <a:gd name="T7" fmla="*/ 97 h 123"/>
                <a:gd name="T8" fmla="*/ 33 w 39"/>
                <a:gd name="T9" fmla="*/ 87 h 123"/>
                <a:gd name="T10" fmla="*/ 36 w 39"/>
                <a:gd name="T11" fmla="*/ 78 h 123"/>
                <a:gd name="T12" fmla="*/ 38 w 39"/>
                <a:gd name="T13" fmla="*/ 68 h 123"/>
                <a:gd name="T14" fmla="*/ 39 w 39"/>
                <a:gd name="T15" fmla="*/ 58 h 123"/>
                <a:gd name="T16" fmla="*/ 39 w 39"/>
                <a:gd name="T17" fmla="*/ 50 h 123"/>
                <a:gd name="T18" fmla="*/ 38 w 39"/>
                <a:gd name="T19" fmla="*/ 41 h 123"/>
                <a:gd name="T20" fmla="*/ 37 w 39"/>
                <a:gd name="T21" fmla="*/ 33 h 123"/>
                <a:gd name="T22" fmla="*/ 35 w 39"/>
                <a:gd name="T23" fmla="*/ 25 h 123"/>
                <a:gd name="T24" fmla="*/ 32 w 39"/>
                <a:gd name="T25" fmla="*/ 19 h 123"/>
                <a:gd name="T26" fmla="*/ 29 w 39"/>
                <a:gd name="T27" fmla="*/ 13 h 123"/>
                <a:gd name="T28" fmla="*/ 23 w 39"/>
                <a:gd name="T29" fmla="*/ 8 h 123"/>
                <a:gd name="T30" fmla="*/ 18 w 39"/>
                <a:gd name="T31" fmla="*/ 4 h 123"/>
                <a:gd name="T32" fmla="*/ 13 w 39"/>
                <a:gd name="T33" fmla="*/ 2 h 123"/>
                <a:gd name="T34" fmla="*/ 6 w 39"/>
                <a:gd name="T35" fmla="*/ 0 h 123"/>
                <a:gd name="T36" fmla="*/ 0 w 39"/>
                <a:gd name="T37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" h="123">
                  <a:moveTo>
                    <a:pt x="15" y="123"/>
                  </a:moveTo>
                  <a:lnTo>
                    <a:pt x="21" y="115"/>
                  </a:lnTo>
                  <a:lnTo>
                    <a:pt x="26" y="106"/>
                  </a:lnTo>
                  <a:lnTo>
                    <a:pt x="30" y="97"/>
                  </a:lnTo>
                  <a:lnTo>
                    <a:pt x="33" y="87"/>
                  </a:lnTo>
                  <a:lnTo>
                    <a:pt x="36" y="78"/>
                  </a:lnTo>
                  <a:lnTo>
                    <a:pt x="38" y="68"/>
                  </a:lnTo>
                  <a:lnTo>
                    <a:pt x="39" y="58"/>
                  </a:lnTo>
                  <a:lnTo>
                    <a:pt x="39" y="50"/>
                  </a:lnTo>
                  <a:lnTo>
                    <a:pt x="38" y="41"/>
                  </a:lnTo>
                  <a:lnTo>
                    <a:pt x="37" y="33"/>
                  </a:lnTo>
                  <a:lnTo>
                    <a:pt x="35" y="25"/>
                  </a:lnTo>
                  <a:lnTo>
                    <a:pt x="32" y="19"/>
                  </a:lnTo>
                  <a:lnTo>
                    <a:pt x="29" y="13"/>
                  </a:lnTo>
                  <a:lnTo>
                    <a:pt x="23" y="8"/>
                  </a:lnTo>
                  <a:lnTo>
                    <a:pt x="18" y="4"/>
                  </a:lnTo>
                  <a:lnTo>
                    <a:pt x="13" y="2"/>
                  </a:lnTo>
                  <a:lnTo>
                    <a:pt x="6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846" name="Freeform 342"/>
            <p:cNvSpPr>
              <a:spLocks/>
            </p:cNvSpPr>
            <p:nvPr/>
          </p:nvSpPr>
          <p:spPr bwMode="auto">
            <a:xfrm>
              <a:off x="3772" y="1131"/>
              <a:ext cx="60" cy="88"/>
            </a:xfrm>
            <a:custGeom>
              <a:avLst/>
              <a:gdLst>
                <a:gd name="T0" fmla="*/ 169 w 169"/>
                <a:gd name="T1" fmla="*/ 0 h 242"/>
                <a:gd name="T2" fmla="*/ 0 w 169"/>
                <a:gd name="T3" fmla="*/ 242 h 242"/>
                <a:gd name="T4" fmla="*/ 114 w 169"/>
                <a:gd name="T5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9" h="242">
                  <a:moveTo>
                    <a:pt x="169" y="0"/>
                  </a:moveTo>
                  <a:lnTo>
                    <a:pt x="0" y="242"/>
                  </a:lnTo>
                  <a:lnTo>
                    <a:pt x="114" y="24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847" name="Line 343"/>
            <p:cNvSpPr>
              <a:spLocks noChangeShapeType="1"/>
            </p:cNvSpPr>
            <p:nvPr/>
          </p:nvSpPr>
          <p:spPr bwMode="auto">
            <a:xfrm>
              <a:off x="3684" y="1252"/>
              <a:ext cx="15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848" name="Line 344"/>
            <p:cNvSpPr>
              <a:spLocks noChangeShapeType="1"/>
            </p:cNvSpPr>
            <p:nvPr/>
          </p:nvSpPr>
          <p:spPr bwMode="auto">
            <a:xfrm flipH="1" flipV="1">
              <a:off x="3834" y="1252"/>
              <a:ext cx="206" cy="20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77849" name="Group 345"/>
          <p:cNvGrpSpPr>
            <a:grpSpLocks/>
          </p:cNvGrpSpPr>
          <p:nvPr/>
        </p:nvGrpSpPr>
        <p:grpSpPr bwMode="auto">
          <a:xfrm>
            <a:off x="1395413" y="4924425"/>
            <a:ext cx="1487487" cy="530225"/>
            <a:chOff x="879" y="2850"/>
            <a:chExt cx="937" cy="334"/>
          </a:xfrm>
        </p:grpSpPr>
        <p:sp>
          <p:nvSpPr>
            <p:cNvPr id="277850" name="Line 346"/>
            <p:cNvSpPr>
              <a:spLocks noChangeShapeType="1"/>
            </p:cNvSpPr>
            <p:nvPr/>
          </p:nvSpPr>
          <p:spPr bwMode="auto">
            <a:xfrm flipV="1">
              <a:off x="1135" y="2938"/>
              <a:ext cx="0" cy="24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851" name="Line 347"/>
            <p:cNvSpPr>
              <a:spLocks noChangeShapeType="1"/>
            </p:cNvSpPr>
            <p:nvPr/>
          </p:nvSpPr>
          <p:spPr bwMode="auto">
            <a:xfrm flipV="1">
              <a:off x="1244" y="2938"/>
              <a:ext cx="0" cy="24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852" name="Line 348"/>
            <p:cNvSpPr>
              <a:spLocks noChangeShapeType="1"/>
            </p:cNvSpPr>
            <p:nvPr/>
          </p:nvSpPr>
          <p:spPr bwMode="auto">
            <a:xfrm flipH="1">
              <a:off x="879" y="3041"/>
              <a:ext cx="12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853" name="Line 349"/>
            <p:cNvSpPr>
              <a:spLocks noChangeShapeType="1"/>
            </p:cNvSpPr>
            <p:nvPr/>
          </p:nvSpPr>
          <p:spPr bwMode="auto">
            <a:xfrm>
              <a:off x="1372" y="3041"/>
              <a:ext cx="44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854" name="Line 350"/>
            <p:cNvSpPr>
              <a:spLocks noChangeShapeType="1"/>
            </p:cNvSpPr>
            <p:nvPr/>
          </p:nvSpPr>
          <p:spPr bwMode="auto">
            <a:xfrm>
              <a:off x="1135" y="3041"/>
              <a:ext cx="10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855" name="Freeform 351"/>
            <p:cNvSpPr>
              <a:spLocks/>
            </p:cNvSpPr>
            <p:nvPr/>
          </p:nvSpPr>
          <p:spPr bwMode="auto">
            <a:xfrm>
              <a:off x="1007" y="3018"/>
              <a:ext cx="128" cy="43"/>
            </a:xfrm>
            <a:custGeom>
              <a:avLst/>
              <a:gdLst>
                <a:gd name="T0" fmla="*/ 0 w 356"/>
                <a:gd name="T1" fmla="*/ 0 h 119"/>
                <a:gd name="T2" fmla="*/ 0 w 356"/>
                <a:gd name="T3" fmla="*/ 119 h 119"/>
                <a:gd name="T4" fmla="*/ 356 w 356"/>
                <a:gd name="T5" fmla="*/ 59 h 119"/>
                <a:gd name="T6" fmla="*/ 0 w 356"/>
                <a:gd name="T7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6" h="119">
                  <a:moveTo>
                    <a:pt x="0" y="0"/>
                  </a:moveTo>
                  <a:lnTo>
                    <a:pt x="0" y="119"/>
                  </a:lnTo>
                  <a:lnTo>
                    <a:pt x="356" y="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856" name="Freeform 352"/>
            <p:cNvSpPr>
              <a:spLocks/>
            </p:cNvSpPr>
            <p:nvPr/>
          </p:nvSpPr>
          <p:spPr bwMode="auto">
            <a:xfrm>
              <a:off x="1007" y="3018"/>
              <a:ext cx="128" cy="43"/>
            </a:xfrm>
            <a:custGeom>
              <a:avLst/>
              <a:gdLst>
                <a:gd name="T0" fmla="*/ 0 w 356"/>
                <a:gd name="T1" fmla="*/ 0 h 119"/>
                <a:gd name="T2" fmla="*/ 0 w 356"/>
                <a:gd name="T3" fmla="*/ 119 h 119"/>
                <a:gd name="T4" fmla="*/ 356 w 356"/>
                <a:gd name="T5" fmla="*/ 59 h 119"/>
                <a:gd name="T6" fmla="*/ 0 w 356"/>
                <a:gd name="T7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6" h="119">
                  <a:moveTo>
                    <a:pt x="0" y="0"/>
                  </a:moveTo>
                  <a:lnTo>
                    <a:pt x="0" y="119"/>
                  </a:lnTo>
                  <a:lnTo>
                    <a:pt x="356" y="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857" name="Freeform 353"/>
            <p:cNvSpPr>
              <a:spLocks/>
            </p:cNvSpPr>
            <p:nvPr/>
          </p:nvSpPr>
          <p:spPr bwMode="auto">
            <a:xfrm>
              <a:off x="1244" y="3018"/>
              <a:ext cx="128" cy="43"/>
            </a:xfrm>
            <a:custGeom>
              <a:avLst/>
              <a:gdLst>
                <a:gd name="T0" fmla="*/ 356 w 356"/>
                <a:gd name="T1" fmla="*/ 0 h 119"/>
                <a:gd name="T2" fmla="*/ 356 w 356"/>
                <a:gd name="T3" fmla="*/ 119 h 119"/>
                <a:gd name="T4" fmla="*/ 0 w 356"/>
                <a:gd name="T5" fmla="*/ 59 h 119"/>
                <a:gd name="T6" fmla="*/ 356 w 356"/>
                <a:gd name="T7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6" h="119">
                  <a:moveTo>
                    <a:pt x="356" y="0"/>
                  </a:moveTo>
                  <a:lnTo>
                    <a:pt x="356" y="119"/>
                  </a:lnTo>
                  <a:lnTo>
                    <a:pt x="0" y="59"/>
                  </a:lnTo>
                  <a:lnTo>
                    <a:pt x="356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858" name="Freeform 354"/>
            <p:cNvSpPr>
              <a:spLocks/>
            </p:cNvSpPr>
            <p:nvPr/>
          </p:nvSpPr>
          <p:spPr bwMode="auto">
            <a:xfrm>
              <a:off x="1244" y="3018"/>
              <a:ext cx="128" cy="43"/>
            </a:xfrm>
            <a:custGeom>
              <a:avLst/>
              <a:gdLst>
                <a:gd name="T0" fmla="*/ 356 w 356"/>
                <a:gd name="T1" fmla="*/ 0 h 119"/>
                <a:gd name="T2" fmla="*/ 356 w 356"/>
                <a:gd name="T3" fmla="*/ 119 h 119"/>
                <a:gd name="T4" fmla="*/ 0 w 356"/>
                <a:gd name="T5" fmla="*/ 59 h 119"/>
                <a:gd name="T6" fmla="*/ 356 w 356"/>
                <a:gd name="T7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6" h="119">
                  <a:moveTo>
                    <a:pt x="356" y="0"/>
                  </a:moveTo>
                  <a:lnTo>
                    <a:pt x="356" y="119"/>
                  </a:lnTo>
                  <a:lnTo>
                    <a:pt x="0" y="59"/>
                  </a:lnTo>
                  <a:lnTo>
                    <a:pt x="356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859" name="Freeform 355"/>
            <p:cNvSpPr>
              <a:spLocks/>
            </p:cNvSpPr>
            <p:nvPr/>
          </p:nvSpPr>
          <p:spPr bwMode="auto">
            <a:xfrm>
              <a:off x="1520" y="2850"/>
              <a:ext cx="73" cy="161"/>
            </a:xfrm>
            <a:custGeom>
              <a:avLst/>
              <a:gdLst>
                <a:gd name="T0" fmla="*/ 119 w 200"/>
                <a:gd name="T1" fmla="*/ 0 h 448"/>
                <a:gd name="T2" fmla="*/ 0 w 200"/>
                <a:gd name="T3" fmla="*/ 448 h 448"/>
                <a:gd name="T4" fmla="*/ 78 w 200"/>
                <a:gd name="T5" fmla="*/ 448 h 448"/>
                <a:gd name="T6" fmla="*/ 85 w 200"/>
                <a:gd name="T7" fmla="*/ 448 h 448"/>
                <a:gd name="T8" fmla="*/ 93 w 200"/>
                <a:gd name="T9" fmla="*/ 446 h 448"/>
                <a:gd name="T10" fmla="*/ 99 w 200"/>
                <a:gd name="T11" fmla="*/ 443 h 448"/>
                <a:gd name="T12" fmla="*/ 107 w 200"/>
                <a:gd name="T13" fmla="*/ 440 h 448"/>
                <a:gd name="T14" fmla="*/ 114 w 200"/>
                <a:gd name="T15" fmla="*/ 434 h 448"/>
                <a:gd name="T16" fmla="*/ 122 w 200"/>
                <a:gd name="T17" fmla="*/ 429 h 448"/>
                <a:gd name="T18" fmla="*/ 128 w 200"/>
                <a:gd name="T19" fmla="*/ 423 h 448"/>
                <a:gd name="T20" fmla="*/ 134 w 200"/>
                <a:gd name="T21" fmla="*/ 415 h 448"/>
                <a:gd name="T22" fmla="*/ 141 w 200"/>
                <a:gd name="T23" fmla="*/ 408 h 448"/>
                <a:gd name="T24" fmla="*/ 146 w 200"/>
                <a:gd name="T25" fmla="*/ 399 h 448"/>
                <a:gd name="T26" fmla="*/ 151 w 200"/>
                <a:gd name="T27" fmla="*/ 390 h 448"/>
                <a:gd name="T28" fmla="*/ 156 w 200"/>
                <a:gd name="T29" fmla="*/ 380 h 448"/>
                <a:gd name="T30" fmla="*/ 160 w 200"/>
                <a:gd name="T31" fmla="*/ 370 h 448"/>
                <a:gd name="T32" fmla="*/ 162 w 200"/>
                <a:gd name="T33" fmla="*/ 361 h 448"/>
                <a:gd name="T34" fmla="*/ 196 w 200"/>
                <a:gd name="T35" fmla="*/ 236 h 448"/>
                <a:gd name="T36" fmla="*/ 198 w 200"/>
                <a:gd name="T37" fmla="*/ 227 h 448"/>
                <a:gd name="T38" fmla="*/ 199 w 200"/>
                <a:gd name="T39" fmla="*/ 217 h 448"/>
                <a:gd name="T40" fmla="*/ 200 w 200"/>
                <a:gd name="T41" fmla="*/ 208 h 448"/>
                <a:gd name="T42" fmla="*/ 200 w 200"/>
                <a:gd name="T43" fmla="*/ 199 h 448"/>
                <a:gd name="T44" fmla="*/ 199 w 200"/>
                <a:gd name="T45" fmla="*/ 191 h 448"/>
                <a:gd name="T46" fmla="*/ 197 w 200"/>
                <a:gd name="T47" fmla="*/ 182 h 448"/>
                <a:gd name="T48" fmla="*/ 195 w 200"/>
                <a:gd name="T49" fmla="*/ 175 h 448"/>
                <a:gd name="T50" fmla="*/ 191 w 200"/>
                <a:gd name="T51" fmla="*/ 168 h 448"/>
                <a:gd name="T52" fmla="*/ 188 w 200"/>
                <a:gd name="T53" fmla="*/ 163 h 448"/>
                <a:gd name="T54" fmla="*/ 182 w 200"/>
                <a:gd name="T55" fmla="*/ 158 h 448"/>
                <a:gd name="T56" fmla="*/ 177 w 200"/>
                <a:gd name="T57" fmla="*/ 154 h 448"/>
                <a:gd name="T58" fmla="*/ 172 w 200"/>
                <a:gd name="T59" fmla="*/ 151 h 448"/>
                <a:gd name="T60" fmla="*/ 165 w 200"/>
                <a:gd name="T61" fmla="*/ 150 h 448"/>
                <a:gd name="T62" fmla="*/ 158 w 200"/>
                <a:gd name="T63" fmla="*/ 149 h 448"/>
                <a:gd name="T64" fmla="*/ 80 w 200"/>
                <a:gd name="T65" fmla="*/ 149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00" h="448">
                  <a:moveTo>
                    <a:pt x="119" y="0"/>
                  </a:moveTo>
                  <a:lnTo>
                    <a:pt x="0" y="448"/>
                  </a:lnTo>
                  <a:lnTo>
                    <a:pt x="78" y="448"/>
                  </a:lnTo>
                  <a:lnTo>
                    <a:pt x="85" y="448"/>
                  </a:lnTo>
                  <a:lnTo>
                    <a:pt x="93" y="446"/>
                  </a:lnTo>
                  <a:lnTo>
                    <a:pt x="99" y="443"/>
                  </a:lnTo>
                  <a:lnTo>
                    <a:pt x="107" y="440"/>
                  </a:lnTo>
                  <a:lnTo>
                    <a:pt x="114" y="434"/>
                  </a:lnTo>
                  <a:lnTo>
                    <a:pt x="122" y="429"/>
                  </a:lnTo>
                  <a:lnTo>
                    <a:pt x="128" y="423"/>
                  </a:lnTo>
                  <a:lnTo>
                    <a:pt x="134" y="415"/>
                  </a:lnTo>
                  <a:lnTo>
                    <a:pt x="141" y="408"/>
                  </a:lnTo>
                  <a:lnTo>
                    <a:pt x="146" y="399"/>
                  </a:lnTo>
                  <a:lnTo>
                    <a:pt x="151" y="390"/>
                  </a:lnTo>
                  <a:lnTo>
                    <a:pt x="156" y="380"/>
                  </a:lnTo>
                  <a:lnTo>
                    <a:pt x="160" y="370"/>
                  </a:lnTo>
                  <a:lnTo>
                    <a:pt x="162" y="361"/>
                  </a:lnTo>
                  <a:lnTo>
                    <a:pt x="196" y="236"/>
                  </a:lnTo>
                  <a:lnTo>
                    <a:pt x="198" y="227"/>
                  </a:lnTo>
                  <a:lnTo>
                    <a:pt x="199" y="217"/>
                  </a:lnTo>
                  <a:lnTo>
                    <a:pt x="200" y="208"/>
                  </a:lnTo>
                  <a:lnTo>
                    <a:pt x="200" y="199"/>
                  </a:lnTo>
                  <a:lnTo>
                    <a:pt x="199" y="191"/>
                  </a:lnTo>
                  <a:lnTo>
                    <a:pt x="197" y="182"/>
                  </a:lnTo>
                  <a:lnTo>
                    <a:pt x="195" y="175"/>
                  </a:lnTo>
                  <a:lnTo>
                    <a:pt x="191" y="168"/>
                  </a:lnTo>
                  <a:lnTo>
                    <a:pt x="188" y="163"/>
                  </a:lnTo>
                  <a:lnTo>
                    <a:pt x="182" y="158"/>
                  </a:lnTo>
                  <a:lnTo>
                    <a:pt x="177" y="154"/>
                  </a:lnTo>
                  <a:lnTo>
                    <a:pt x="172" y="151"/>
                  </a:lnTo>
                  <a:lnTo>
                    <a:pt x="165" y="150"/>
                  </a:lnTo>
                  <a:lnTo>
                    <a:pt x="158" y="149"/>
                  </a:lnTo>
                  <a:lnTo>
                    <a:pt x="80" y="14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860" name="Line 356"/>
            <p:cNvSpPr>
              <a:spLocks noChangeShapeType="1"/>
            </p:cNvSpPr>
            <p:nvPr/>
          </p:nvSpPr>
          <p:spPr bwMode="auto">
            <a:xfrm>
              <a:off x="1651" y="2850"/>
              <a:ext cx="32" cy="16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861" name="Line 357"/>
            <p:cNvSpPr>
              <a:spLocks noChangeShapeType="1"/>
            </p:cNvSpPr>
            <p:nvPr/>
          </p:nvSpPr>
          <p:spPr bwMode="auto">
            <a:xfrm flipH="1">
              <a:off x="1608" y="2850"/>
              <a:ext cx="118" cy="16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862" name="Line 358"/>
            <p:cNvSpPr>
              <a:spLocks noChangeShapeType="1"/>
            </p:cNvSpPr>
            <p:nvPr/>
          </p:nvSpPr>
          <p:spPr bwMode="auto">
            <a:xfrm flipV="1">
              <a:off x="1721" y="2850"/>
              <a:ext cx="43" cy="16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863" name="Line 359"/>
            <p:cNvSpPr>
              <a:spLocks noChangeShapeType="1"/>
            </p:cNvSpPr>
            <p:nvPr/>
          </p:nvSpPr>
          <p:spPr bwMode="auto">
            <a:xfrm>
              <a:off x="1749" y="2903"/>
              <a:ext cx="2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864" name="Freeform 360"/>
            <p:cNvSpPr>
              <a:spLocks/>
            </p:cNvSpPr>
            <p:nvPr/>
          </p:nvSpPr>
          <p:spPr bwMode="auto">
            <a:xfrm>
              <a:off x="1776" y="2903"/>
              <a:ext cx="15" cy="32"/>
            </a:xfrm>
            <a:custGeom>
              <a:avLst/>
              <a:gdLst>
                <a:gd name="T0" fmla="*/ 38 w 42"/>
                <a:gd name="T1" fmla="*/ 87 h 87"/>
                <a:gd name="T2" fmla="*/ 40 w 42"/>
                <a:gd name="T3" fmla="*/ 78 h 87"/>
                <a:gd name="T4" fmla="*/ 41 w 42"/>
                <a:gd name="T5" fmla="*/ 68 h 87"/>
                <a:gd name="T6" fmla="*/ 42 w 42"/>
                <a:gd name="T7" fmla="*/ 59 h 87"/>
                <a:gd name="T8" fmla="*/ 41 w 42"/>
                <a:gd name="T9" fmla="*/ 50 h 87"/>
                <a:gd name="T10" fmla="*/ 40 w 42"/>
                <a:gd name="T11" fmla="*/ 42 h 87"/>
                <a:gd name="T12" fmla="*/ 39 w 42"/>
                <a:gd name="T13" fmla="*/ 33 h 87"/>
                <a:gd name="T14" fmla="*/ 36 w 42"/>
                <a:gd name="T15" fmla="*/ 26 h 87"/>
                <a:gd name="T16" fmla="*/ 33 w 42"/>
                <a:gd name="T17" fmla="*/ 19 h 87"/>
                <a:gd name="T18" fmla="*/ 28 w 42"/>
                <a:gd name="T19" fmla="*/ 14 h 87"/>
                <a:gd name="T20" fmla="*/ 24 w 42"/>
                <a:gd name="T21" fmla="*/ 9 h 87"/>
                <a:gd name="T22" fmla="*/ 19 w 42"/>
                <a:gd name="T23" fmla="*/ 5 h 87"/>
                <a:gd name="T24" fmla="*/ 12 w 42"/>
                <a:gd name="T25" fmla="*/ 2 h 87"/>
                <a:gd name="T26" fmla="*/ 6 w 42"/>
                <a:gd name="T27" fmla="*/ 1 h 87"/>
                <a:gd name="T28" fmla="*/ 0 w 42"/>
                <a:gd name="T29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" h="87">
                  <a:moveTo>
                    <a:pt x="38" y="87"/>
                  </a:moveTo>
                  <a:lnTo>
                    <a:pt x="40" y="78"/>
                  </a:lnTo>
                  <a:lnTo>
                    <a:pt x="41" y="68"/>
                  </a:lnTo>
                  <a:lnTo>
                    <a:pt x="42" y="59"/>
                  </a:lnTo>
                  <a:lnTo>
                    <a:pt x="41" y="50"/>
                  </a:lnTo>
                  <a:lnTo>
                    <a:pt x="40" y="42"/>
                  </a:lnTo>
                  <a:lnTo>
                    <a:pt x="39" y="33"/>
                  </a:lnTo>
                  <a:lnTo>
                    <a:pt x="36" y="26"/>
                  </a:lnTo>
                  <a:lnTo>
                    <a:pt x="33" y="19"/>
                  </a:lnTo>
                  <a:lnTo>
                    <a:pt x="28" y="14"/>
                  </a:lnTo>
                  <a:lnTo>
                    <a:pt x="24" y="9"/>
                  </a:lnTo>
                  <a:lnTo>
                    <a:pt x="19" y="5"/>
                  </a:lnTo>
                  <a:lnTo>
                    <a:pt x="12" y="2"/>
                  </a:lnTo>
                  <a:lnTo>
                    <a:pt x="6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865" name="Line 361"/>
            <p:cNvSpPr>
              <a:spLocks noChangeShapeType="1"/>
            </p:cNvSpPr>
            <p:nvPr/>
          </p:nvSpPr>
          <p:spPr bwMode="auto">
            <a:xfrm flipH="1">
              <a:off x="1771" y="2935"/>
              <a:ext cx="20" cy="7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77866" name="Group 362"/>
          <p:cNvGrpSpPr>
            <a:grpSpLocks/>
          </p:cNvGrpSpPr>
          <p:nvPr/>
        </p:nvGrpSpPr>
        <p:grpSpPr bwMode="auto">
          <a:xfrm>
            <a:off x="6073775" y="5270500"/>
            <a:ext cx="171450" cy="1296988"/>
            <a:chOff x="4312" y="3068"/>
            <a:chExt cx="108" cy="817"/>
          </a:xfrm>
        </p:grpSpPr>
        <p:sp>
          <p:nvSpPr>
            <p:cNvPr id="277867" name="Line 363"/>
            <p:cNvSpPr>
              <a:spLocks noChangeShapeType="1"/>
            </p:cNvSpPr>
            <p:nvPr/>
          </p:nvSpPr>
          <p:spPr bwMode="auto">
            <a:xfrm flipV="1">
              <a:off x="4312" y="3068"/>
              <a:ext cx="108" cy="6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7868" name="Line 364"/>
            <p:cNvSpPr>
              <a:spLocks noChangeShapeType="1"/>
            </p:cNvSpPr>
            <p:nvPr/>
          </p:nvSpPr>
          <p:spPr bwMode="auto">
            <a:xfrm>
              <a:off x="4312" y="3825"/>
              <a:ext cx="108" cy="6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77869" name="Group 365"/>
          <p:cNvGrpSpPr>
            <a:grpSpLocks/>
          </p:cNvGrpSpPr>
          <p:nvPr/>
        </p:nvGrpSpPr>
        <p:grpSpPr bwMode="auto">
          <a:xfrm>
            <a:off x="4413250" y="4637088"/>
            <a:ext cx="1739900" cy="685800"/>
            <a:chOff x="3266" y="2669"/>
            <a:chExt cx="1096" cy="432"/>
          </a:xfrm>
        </p:grpSpPr>
        <p:sp>
          <p:nvSpPr>
            <p:cNvPr id="277870" name="Line 366"/>
            <p:cNvSpPr>
              <a:spLocks noChangeShapeType="1"/>
            </p:cNvSpPr>
            <p:nvPr/>
          </p:nvSpPr>
          <p:spPr bwMode="auto">
            <a:xfrm flipH="1" flipV="1">
              <a:off x="4121" y="2880"/>
              <a:ext cx="241" cy="22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grpSp>
          <p:nvGrpSpPr>
            <p:cNvPr id="277871" name="Group 367"/>
            <p:cNvGrpSpPr>
              <a:grpSpLocks/>
            </p:cNvGrpSpPr>
            <p:nvPr/>
          </p:nvGrpSpPr>
          <p:grpSpPr bwMode="auto">
            <a:xfrm>
              <a:off x="3266" y="2669"/>
              <a:ext cx="855" cy="211"/>
              <a:chOff x="3400" y="2702"/>
              <a:chExt cx="721" cy="178"/>
            </a:xfrm>
          </p:grpSpPr>
          <p:sp>
            <p:nvSpPr>
              <p:cNvPr id="277872" name="Line 368"/>
              <p:cNvSpPr>
                <a:spLocks noChangeShapeType="1"/>
              </p:cNvSpPr>
              <p:nvPr/>
            </p:nvSpPr>
            <p:spPr bwMode="auto">
              <a:xfrm flipV="1">
                <a:off x="3405" y="2795"/>
                <a:ext cx="55" cy="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873" name="Line 369"/>
              <p:cNvSpPr>
                <a:spLocks noChangeShapeType="1"/>
              </p:cNvSpPr>
              <p:nvPr/>
            </p:nvSpPr>
            <p:spPr bwMode="auto">
              <a:xfrm flipV="1">
                <a:off x="3427" y="2764"/>
                <a:ext cx="51" cy="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874" name="Freeform 370"/>
              <p:cNvSpPr>
                <a:spLocks/>
              </p:cNvSpPr>
              <p:nvPr/>
            </p:nvSpPr>
            <p:spPr bwMode="auto">
              <a:xfrm>
                <a:off x="3447" y="2762"/>
                <a:ext cx="31" cy="85"/>
              </a:xfrm>
              <a:custGeom>
                <a:avLst/>
                <a:gdLst>
                  <a:gd name="T0" fmla="*/ 89 w 89"/>
                  <a:gd name="T1" fmla="*/ 0 h 242"/>
                  <a:gd name="T2" fmla="*/ 71 w 89"/>
                  <a:gd name="T3" fmla="*/ 120 h 242"/>
                  <a:gd name="T4" fmla="*/ 35 w 89"/>
                  <a:gd name="T5" fmla="*/ 242 h 242"/>
                  <a:gd name="T6" fmla="*/ 0 w 89"/>
                  <a:gd name="T7" fmla="*/ 175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9" h="242">
                    <a:moveTo>
                      <a:pt x="89" y="0"/>
                    </a:moveTo>
                    <a:lnTo>
                      <a:pt x="71" y="120"/>
                    </a:lnTo>
                    <a:lnTo>
                      <a:pt x="35" y="242"/>
                    </a:lnTo>
                    <a:lnTo>
                      <a:pt x="0" y="175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875" name="Line 371"/>
              <p:cNvSpPr>
                <a:spLocks noChangeShapeType="1"/>
              </p:cNvSpPr>
              <p:nvPr/>
            </p:nvSpPr>
            <p:spPr bwMode="auto">
              <a:xfrm flipH="1">
                <a:off x="3427" y="2704"/>
                <a:ext cx="13" cy="7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876" name="Line 372"/>
              <p:cNvSpPr>
                <a:spLocks noChangeShapeType="1"/>
              </p:cNvSpPr>
              <p:nvPr/>
            </p:nvSpPr>
            <p:spPr bwMode="auto">
              <a:xfrm flipV="1">
                <a:off x="3435" y="2729"/>
                <a:ext cx="50" cy="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877" name="Line 373"/>
              <p:cNvSpPr>
                <a:spLocks noChangeShapeType="1"/>
              </p:cNvSpPr>
              <p:nvPr/>
            </p:nvSpPr>
            <p:spPr bwMode="auto">
              <a:xfrm flipH="1">
                <a:off x="3508" y="2802"/>
                <a:ext cx="42" cy="1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878" name="Line 374"/>
              <p:cNvSpPr>
                <a:spLocks noChangeShapeType="1"/>
              </p:cNvSpPr>
              <p:nvPr/>
            </p:nvSpPr>
            <p:spPr bwMode="auto">
              <a:xfrm flipV="1">
                <a:off x="3563" y="2792"/>
                <a:ext cx="25" cy="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879" name="Line 375"/>
              <p:cNvSpPr>
                <a:spLocks noChangeShapeType="1"/>
              </p:cNvSpPr>
              <p:nvPr/>
            </p:nvSpPr>
            <p:spPr bwMode="auto">
              <a:xfrm flipH="1">
                <a:off x="3576" y="2707"/>
                <a:ext cx="2" cy="12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880" name="Line 376"/>
              <p:cNvSpPr>
                <a:spLocks noChangeShapeType="1"/>
              </p:cNvSpPr>
              <p:nvPr/>
            </p:nvSpPr>
            <p:spPr bwMode="auto">
              <a:xfrm flipV="1">
                <a:off x="3558" y="2827"/>
                <a:ext cx="35" cy="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881" name="Line 377"/>
              <p:cNvSpPr>
                <a:spLocks noChangeShapeType="1"/>
              </p:cNvSpPr>
              <p:nvPr/>
            </p:nvSpPr>
            <p:spPr bwMode="auto">
              <a:xfrm flipH="1">
                <a:off x="3593" y="2757"/>
                <a:ext cx="3" cy="8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882" name="Line 378"/>
              <p:cNvSpPr>
                <a:spLocks noChangeShapeType="1"/>
              </p:cNvSpPr>
              <p:nvPr/>
            </p:nvSpPr>
            <p:spPr bwMode="auto">
              <a:xfrm flipV="1">
                <a:off x="3558" y="2759"/>
                <a:ext cx="35" cy="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883" name="Line 379"/>
              <p:cNvSpPr>
                <a:spLocks noChangeShapeType="1"/>
              </p:cNvSpPr>
              <p:nvPr/>
            </p:nvSpPr>
            <p:spPr bwMode="auto">
              <a:xfrm flipV="1">
                <a:off x="3558" y="2754"/>
                <a:ext cx="0" cy="8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884" name="Line 380"/>
              <p:cNvSpPr>
                <a:spLocks noChangeShapeType="1"/>
              </p:cNvSpPr>
              <p:nvPr/>
            </p:nvSpPr>
            <p:spPr bwMode="auto">
              <a:xfrm>
                <a:off x="3535" y="2752"/>
                <a:ext cx="0" cy="9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885" name="Line 381"/>
              <p:cNvSpPr>
                <a:spLocks noChangeShapeType="1"/>
              </p:cNvSpPr>
              <p:nvPr/>
            </p:nvSpPr>
            <p:spPr bwMode="auto">
              <a:xfrm flipV="1">
                <a:off x="3518" y="2779"/>
                <a:ext cx="30" cy="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886" name="Line 382"/>
              <p:cNvSpPr>
                <a:spLocks noChangeShapeType="1"/>
              </p:cNvSpPr>
              <p:nvPr/>
            </p:nvSpPr>
            <p:spPr bwMode="auto">
              <a:xfrm flipH="1">
                <a:off x="3520" y="2702"/>
                <a:ext cx="20" cy="8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887" name="Line 383"/>
              <p:cNvSpPr>
                <a:spLocks noChangeShapeType="1"/>
              </p:cNvSpPr>
              <p:nvPr/>
            </p:nvSpPr>
            <p:spPr bwMode="auto">
              <a:xfrm flipV="1">
                <a:off x="3510" y="2732"/>
                <a:ext cx="43" cy="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888" name="Line 384"/>
              <p:cNvSpPr>
                <a:spLocks noChangeShapeType="1"/>
              </p:cNvSpPr>
              <p:nvPr/>
            </p:nvSpPr>
            <p:spPr bwMode="auto">
              <a:xfrm flipH="1">
                <a:off x="3616" y="2784"/>
                <a:ext cx="30" cy="1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889" name="Line 385"/>
              <p:cNvSpPr>
                <a:spLocks noChangeShapeType="1"/>
              </p:cNvSpPr>
              <p:nvPr/>
            </p:nvSpPr>
            <p:spPr bwMode="auto">
              <a:xfrm flipH="1">
                <a:off x="3618" y="2739"/>
                <a:ext cx="25" cy="5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890" name="Line 386"/>
              <p:cNvSpPr>
                <a:spLocks noChangeShapeType="1"/>
              </p:cNvSpPr>
              <p:nvPr/>
            </p:nvSpPr>
            <p:spPr bwMode="auto">
              <a:xfrm flipV="1">
                <a:off x="3611" y="2752"/>
                <a:ext cx="25" cy="1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891" name="Line 387"/>
              <p:cNvSpPr>
                <a:spLocks noChangeShapeType="1"/>
              </p:cNvSpPr>
              <p:nvPr/>
            </p:nvSpPr>
            <p:spPr bwMode="auto">
              <a:xfrm flipV="1">
                <a:off x="3616" y="2807"/>
                <a:ext cx="32" cy="1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892" name="Line 388"/>
              <p:cNvSpPr>
                <a:spLocks noChangeShapeType="1"/>
              </p:cNvSpPr>
              <p:nvPr/>
            </p:nvSpPr>
            <p:spPr bwMode="auto">
              <a:xfrm flipH="1">
                <a:off x="3616" y="2712"/>
                <a:ext cx="17" cy="5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893" name="Line 389"/>
              <p:cNvSpPr>
                <a:spLocks noChangeShapeType="1"/>
              </p:cNvSpPr>
              <p:nvPr/>
            </p:nvSpPr>
            <p:spPr bwMode="auto">
              <a:xfrm flipV="1">
                <a:off x="3653" y="2739"/>
                <a:ext cx="36" cy="1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894" name="Line 390"/>
              <p:cNvSpPr>
                <a:spLocks noChangeShapeType="1"/>
              </p:cNvSpPr>
              <p:nvPr/>
            </p:nvSpPr>
            <p:spPr bwMode="auto">
              <a:xfrm flipV="1">
                <a:off x="3651" y="2764"/>
                <a:ext cx="40" cy="1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895" name="Freeform 391"/>
              <p:cNvSpPr>
                <a:spLocks/>
              </p:cNvSpPr>
              <p:nvPr/>
            </p:nvSpPr>
            <p:spPr bwMode="auto">
              <a:xfrm>
                <a:off x="3679" y="2812"/>
                <a:ext cx="22" cy="33"/>
              </a:xfrm>
              <a:custGeom>
                <a:avLst/>
                <a:gdLst>
                  <a:gd name="T0" fmla="*/ 0 w 63"/>
                  <a:gd name="T1" fmla="*/ 5 h 90"/>
                  <a:gd name="T2" fmla="*/ 63 w 63"/>
                  <a:gd name="T3" fmla="*/ 90 h 90"/>
                  <a:gd name="T4" fmla="*/ 63 w 63"/>
                  <a:gd name="T5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3" h="90">
                    <a:moveTo>
                      <a:pt x="0" y="5"/>
                    </a:moveTo>
                    <a:lnTo>
                      <a:pt x="63" y="90"/>
                    </a:lnTo>
                    <a:lnTo>
                      <a:pt x="63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896" name="Line 392"/>
              <p:cNvSpPr>
                <a:spLocks noChangeShapeType="1"/>
              </p:cNvSpPr>
              <p:nvPr/>
            </p:nvSpPr>
            <p:spPr bwMode="auto">
              <a:xfrm>
                <a:off x="3676" y="2714"/>
                <a:ext cx="13" cy="1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897" name="Freeform 393"/>
              <p:cNvSpPr>
                <a:spLocks/>
              </p:cNvSpPr>
              <p:nvPr/>
            </p:nvSpPr>
            <p:spPr bwMode="auto">
              <a:xfrm>
                <a:off x="3661" y="2707"/>
                <a:ext cx="18" cy="108"/>
              </a:xfrm>
              <a:custGeom>
                <a:avLst/>
                <a:gdLst>
                  <a:gd name="T0" fmla="*/ 0 w 45"/>
                  <a:gd name="T1" fmla="*/ 0 h 301"/>
                  <a:gd name="T2" fmla="*/ 14 w 45"/>
                  <a:gd name="T3" fmla="*/ 206 h 301"/>
                  <a:gd name="T4" fmla="*/ 45 w 45"/>
                  <a:gd name="T5" fmla="*/ 301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5" h="301">
                    <a:moveTo>
                      <a:pt x="0" y="0"/>
                    </a:moveTo>
                    <a:lnTo>
                      <a:pt x="14" y="206"/>
                    </a:lnTo>
                    <a:lnTo>
                      <a:pt x="45" y="301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898" name="Freeform 394"/>
              <p:cNvSpPr>
                <a:spLocks/>
              </p:cNvSpPr>
              <p:nvPr/>
            </p:nvSpPr>
            <p:spPr bwMode="auto">
              <a:xfrm>
                <a:off x="3643" y="2779"/>
                <a:ext cx="46" cy="58"/>
              </a:xfrm>
              <a:custGeom>
                <a:avLst/>
                <a:gdLst>
                  <a:gd name="T0" fmla="*/ 126 w 126"/>
                  <a:gd name="T1" fmla="*/ 0 h 158"/>
                  <a:gd name="T2" fmla="*/ 85 w 126"/>
                  <a:gd name="T3" fmla="*/ 67 h 158"/>
                  <a:gd name="T4" fmla="*/ 0 w 126"/>
                  <a:gd name="T5" fmla="*/ 158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6" h="158">
                    <a:moveTo>
                      <a:pt x="126" y="0"/>
                    </a:moveTo>
                    <a:lnTo>
                      <a:pt x="85" y="67"/>
                    </a:lnTo>
                    <a:lnTo>
                      <a:pt x="0" y="158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899" name="Freeform 395"/>
              <p:cNvSpPr>
                <a:spLocks/>
              </p:cNvSpPr>
              <p:nvPr/>
            </p:nvSpPr>
            <p:spPr bwMode="auto">
              <a:xfrm>
                <a:off x="3719" y="2737"/>
                <a:ext cx="17" cy="113"/>
              </a:xfrm>
              <a:custGeom>
                <a:avLst/>
                <a:gdLst>
                  <a:gd name="T0" fmla="*/ 50 w 50"/>
                  <a:gd name="T1" fmla="*/ 0 h 314"/>
                  <a:gd name="T2" fmla="*/ 50 w 50"/>
                  <a:gd name="T3" fmla="*/ 117 h 314"/>
                  <a:gd name="T4" fmla="*/ 36 w 50"/>
                  <a:gd name="T5" fmla="*/ 224 h 314"/>
                  <a:gd name="T6" fmla="*/ 0 w 50"/>
                  <a:gd name="T7" fmla="*/ 314 h 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0" h="314">
                    <a:moveTo>
                      <a:pt x="50" y="0"/>
                    </a:moveTo>
                    <a:lnTo>
                      <a:pt x="50" y="117"/>
                    </a:lnTo>
                    <a:lnTo>
                      <a:pt x="36" y="224"/>
                    </a:lnTo>
                    <a:lnTo>
                      <a:pt x="0" y="314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900" name="Line 396"/>
              <p:cNvSpPr>
                <a:spLocks noChangeShapeType="1"/>
              </p:cNvSpPr>
              <p:nvPr/>
            </p:nvSpPr>
            <p:spPr bwMode="auto">
              <a:xfrm flipV="1">
                <a:off x="3736" y="2747"/>
                <a:ext cx="63" cy="1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901" name="Line 397"/>
              <p:cNvSpPr>
                <a:spLocks noChangeShapeType="1"/>
              </p:cNvSpPr>
              <p:nvPr/>
            </p:nvSpPr>
            <p:spPr bwMode="auto">
              <a:xfrm flipV="1">
                <a:off x="3736" y="2779"/>
                <a:ext cx="23" cy="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902" name="Freeform 398"/>
              <p:cNvSpPr>
                <a:spLocks/>
              </p:cNvSpPr>
              <p:nvPr/>
            </p:nvSpPr>
            <p:spPr bwMode="auto">
              <a:xfrm>
                <a:off x="3736" y="2774"/>
                <a:ext cx="23" cy="63"/>
              </a:xfrm>
              <a:custGeom>
                <a:avLst/>
                <a:gdLst>
                  <a:gd name="T0" fmla="*/ 63 w 63"/>
                  <a:gd name="T1" fmla="*/ 0 h 172"/>
                  <a:gd name="T2" fmla="*/ 36 w 63"/>
                  <a:gd name="T3" fmla="*/ 172 h 172"/>
                  <a:gd name="T4" fmla="*/ 0 w 63"/>
                  <a:gd name="T5" fmla="*/ 117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3" h="172">
                    <a:moveTo>
                      <a:pt x="63" y="0"/>
                    </a:moveTo>
                    <a:lnTo>
                      <a:pt x="36" y="172"/>
                    </a:lnTo>
                    <a:lnTo>
                      <a:pt x="0" y="117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903" name="Freeform 399"/>
              <p:cNvSpPr>
                <a:spLocks/>
              </p:cNvSpPr>
              <p:nvPr/>
            </p:nvSpPr>
            <p:spPr bwMode="auto">
              <a:xfrm>
                <a:off x="3764" y="2707"/>
                <a:ext cx="43" cy="145"/>
              </a:xfrm>
              <a:custGeom>
                <a:avLst/>
                <a:gdLst>
                  <a:gd name="T0" fmla="*/ 0 w 117"/>
                  <a:gd name="T1" fmla="*/ 0 h 404"/>
                  <a:gd name="T2" fmla="*/ 14 w 117"/>
                  <a:gd name="T3" fmla="*/ 131 h 404"/>
                  <a:gd name="T4" fmla="*/ 50 w 117"/>
                  <a:gd name="T5" fmla="*/ 283 h 404"/>
                  <a:gd name="T6" fmla="*/ 117 w 117"/>
                  <a:gd name="T7" fmla="*/ 404 h 404"/>
                  <a:gd name="T8" fmla="*/ 113 w 117"/>
                  <a:gd name="T9" fmla="*/ 310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7" h="404">
                    <a:moveTo>
                      <a:pt x="0" y="0"/>
                    </a:moveTo>
                    <a:lnTo>
                      <a:pt x="14" y="131"/>
                    </a:lnTo>
                    <a:lnTo>
                      <a:pt x="50" y="283"/>
                    </a:lnTo>
                    <a:lnTo>
                      <a:pt x="117" y="404"/>
                    </a:lnTo>
                    <a:lnTo>
                      <a:pt x="113" y="31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904" name="Line 400"/>
              <p:cNvSpPr>
                <a:spLocks noChangeShapeType="1"/>
              </p:cNvSpPr>
              <p:nvPr/>
            </p:nvSpPr>
            <p:spPr bwMode="auto">
              <a:xfrm>
                <a:off x="3782" y="2717"/>
                <a:ext cx="10" cy="1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905" name="Freeform 401"/>
              <p:cNvSpPr>
                <a:spLocks/>
              </p:cNvSpPr>
              <p:nvPr/>
            </p:nvSpPr>
            <p:spPr bwMode="auto">
              <a:xfrm>
                <a:off x="3764" y="2767"/>
                <a:ext cx="30" cy="68"/>
              </a:xfrm>
              <a:custGeom>
                <a:avLst/>
                <a:gdLst>
                  <a:gd name="T0" fmla="*/ 81 w 81"/>
                  <a:gd name="T1" fmla="*/ 0 h 188"/>
                  <a:gd name="T2" fmla="*/ 50 w 81"/>
                  <a:gd name="T3" fmla="*/ 117 h 188"/>
                  <a:gd name="T4" fmla="*/ 0 w 81"/>
                  <a:gd name="T5" fmla="*/ 188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1" h="188">
                    <a:moveTo>
                      <a:pt x="81" y="0"/>
                    </a:moveTo>
                    <a:lnTo>
                      <a:pt x="50" y="117"/>
                    </a:lnTo>
                    <a:lnTo>
                      <a:pt x="0" y="188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906" name="Line 402"/>
              <p:cNvSpPr>
                <a:spLocks noChangeShapeType="1"/>
              </p:cNvSpPr>
              <p:nvPr/>
            </p:nvSpPr>
            <p:spPr bwMode="auto">
              <a:xfrm>
                <a:off x="3837" y="2724"/>
                <a:ext cx="22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907" name="Freeform 403"/>
              <p:cNvSpPr>
                <a:spLocks/>
              </p:cNvSpPr>
              <p:nvPr/>
            </p:nvSpPr>
            <p:spPr bwMode="auto">
              <a:xfrm>
                <a:off x="3859" y="2724"/>
                <a:ext cx="26" cy="48"/>
              </a:xfrm>
              <a:custGeom>
                <a:avLst/>
                <a:gdLst>
                  <a:gd name="T0" fmla="*/ 0 w 67"/>
                  <a:gd name="T1" fmla="*/ 135 h 135"/>
                  <a:gd name="T2" fmla="*/ 11 w 67"/>
                  <a:gd name="T3" fmla="*/ 134 h 135"/>
                  <a:gd name="T4" fmla="*/ 20 w 67"/>
                  <a:gd name="T5" fmla="*/ 132 h 135"/>
                  <a:gd name="T6" fmla="*/ 31 w 67"/>
                  <a:gd name="T7" fmla="*/ 127 h 135"/>
                  <a:gd name="T8" fmla="*/ 39 w 67"/>
                  <a:gd name="T9" fmla="*/ 122 h 135"/>
                  <a:gd name="T10" fmla="*/ 48 w 67"/>
                  <a:gd name="T11" fmla="*/ 115 h 135"/>
                  <a:gd name="T12" fmla="*/ 54 w 67"/>
                  <a:gd name="T13" fmla="*/ 107 h 135"/>
                  <a:gd name="T14" fmla="*/ 60 w 67"/>
                  <a:gd name="T15" fmla="*/ 98 h 135"/>
                  <a:gd name="T16" fmla="*/ 64 w 67"/>
                  <a:gd name="T17" fmla="*/ 88 h 135"/>
                  <a:gd name="T18" fmla="*/ 67 w 67"/>
                  <a:gd name="T19" fmla="*/ 77 h 135"/>
                  <a:gd name="T20" fmla="*/ 67 w 67"/>
                  <a:gd name="T21" fmla="*/ 67 h 135"/>
                  <a:gd name="T22" fmla="*/ 67 w 67"/>
                  <a:gd name="T23" fmla="*/ 56 h 135"/>
                  <a:gd name="T24" fmla="*/ 64 w 67"/>
                  <a:gd name="T25" fmla="*/ 47 h 135"/>
                  <a:gd name="T26" fmla="*/ 60 w 67"/>
                  <a:gd name="T27" fmla="*/ 36 h 135"/>
                  <a:gd name="T28" fmla="*/ 54 w 67"/>
                  <a:gd name="T29" fmla="*/ 27 h 135"/>
                  <a:gd name="T30" fmla="*/ 48 w 67"/>
                  <a:gd name="T31" fmla="*/ 19 h 135"/>
                  <a:gd name="T32" fmla="*/ 39 w 67"/>
                  <a:gd name="T33" fmla="*/ 12 h 135"/>
                  <a:gd name="T34" fmla="*/ 31 w 67"/>
                  <a:gd name="T35" fmla="*/ 6 h 135"/>
                  <a:gd name="T36" fmla="*/ 20 w 67"/>
                  <a:gd name="T37" fmla="*/ 3 h 135"/>
                  <a:gd name="T38" fmla="*/ 11 w 67"/>
                  <a:gd name="T39" fmla="*/ 0 h 135"/>
                  <a:gd name="T40" fmla="*/ 0 w 67"/>
                  <a:gd name="T41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7" h="135">
                    <a:moveTo>
                      <a:pt x="0" y="135"/>
                    </a:moveTo>
                    <a:lnTo>
                      <a:pt x="11" y="134"/>
                    </a:lnTo>
                    <a:lnTo>
                      <a:pt x="20" y="132"/>
                    </a:lnTo>
                    <a:lnTo>
                      <a:pt x="31" y="127"/>
                    </a:lnTo>
                    <a:lnTo>
                      <a:pt x="39" y="122"/>
                    </a:lnTo>
                    <a:lnTo>
                      <a:pt x="48" y="115"/>
                    </a:lnTo>
                    <a:lnTo>
                      <a:pt x="54" y="107"/>
                    </a:lnTo>
                    <a:lnTo>
                      <a:pt x="60" y="98"/>
                    </a:lnTo>
                    <a:lnTo>
                      <a:pt x="64" y="88"/>
                    </a:lnTo>
                    <a:lnTo>
                      <a:pt x="67" y="77"/>
                    </a:lnTo>
                    <a:lnTo>
                      <a:pt x="67" y="67"/>
                    </a:lnTo>
                    <a:lnTo>
                      <a:pt x="67" y="56"/>
                    </a:lnTo>
                    <a:lnTo>
                      <a:pt x="64" y="47"/>
                    </a:lnTo>
                    <a:lnTo>
                      <a:pt x="60" y="36"/>
                    </a:lnTo>
                    <a:lnTo>
                      <a:pt x="54" y="27"/>
                    </a:lnTo>
                    <a:lnTo>
                      <a:pt x="48" y="19"/>
                    </a:lnTo>
                    <a:lnTo>
                      <a:pt x="39" y="12"/>
                    </a:lnTo>
                    <a:lnTo>
                      <a:pt x="31" y="6"/>
                    </a:lnTo>
                    <a:lnTo>
                      <a:pt x="20" y="3"/>
                    </a:lnTo>
                    <a:lnTo>
                      <a:pt x="11" y="0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908" name="Line 404"/>
              <p:cNvSpPr>
                <a:spLocks noChangeShapeType="1"/>
              </p:cNvSpPr>
              <p:nvPr/>
            </p:nvSpPr>
            <p:spPr bwMode="auto">
              <a:xfrm flipH="1">
                <a:off x="3849" y="2772"/>
                <a:ext cx="10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909" name="Freeform 405"/>
              <p:cNvSpPr>
                <a:spLocks/>
              </p:cNvSpPr>
              <p:nvPr/>
            </p:nvSpPr>
            <p:spPr bwMode="auto">
              <a:xfrm>
                <a:off x="3859" y="2772"/>
                <a:ext cx="26" cy="25"/>
              </a:xfrm>
              <a:custGeom>
                <a:avLst/>
                <a:gdLst>
                  <a:gd name="T0" fmla="*/ 67 w 67"/>
                  <a:gd name="T1" fmla="*/ 68 h 68"/>
                  <a:gd name="T2" fmla="*/ 67 w 67"/>
                  <a:gd name="T3" fmla="*/ 57 h 68"/>
                  <a:gd name="T4" fmla="*/ 64 w 67"/>
                  <a:gd name="T5" fmla="*/ 47 h 68"/>
                  <a:gd name="T6" fmla="*/ 60 w 67"/>
                  <a:gd name="T7" fmla="*/ 37 h 68"/>
                  <a:gd name="T8" fmla="*/ 54 w 67"/>
                  <a:gd name="T9" fmla="*/ 28 h 68"/>
                  <a:gd name="T10" fmla="*/ 48 w 67"/>
                  <a:gd name="T11" fmla="*/ 20 h 68"/>
                  <a:gd name="T12" fmla="*/ 39 w 67"/>
                  <a:gd name="T13" fmla="*/ 13 h 68"/>
                  <a:gd name="T14" fmla="*/ 31 w 67"/>
                  <a:gd name="T15" fmla="*/ 7 h 68"/>
                  <a:gd name="T16" fmla="*/ 20 w 67"/>
                  <a:gd name="T17" fmla="*/ 3 h 68"/>
                  <a:gd name="T18" fmla="*/ 11 w 67"/>
                  <a:gd name="T19" fmla="*/ 1 h 68"/>
                  <a:gd name="T20" fmla="*/ 0 w 67"/>
                  <a:gd name="T21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7" h="68">
                    <a:moveTo>
                      <a:pt x="67" y="68"/>
                    </a:moveTo>
                    <a:lnTo>
                      <a:pt x="67" y="57"/>
                    </a:lnTo>
                    <a:lnTo>
                      <a:pt x="64" y="47"/>
                    </a:lnTo>
                    <a:lnTo>
                      <a:pt x="60" y="37"/>
                    </a:lnTo>
                    <a:lnTo>
                      <a:pt x="54" y="28"/>
                    </a:lnTo>
                    <a:lnTo>
                      <a:pt x="48" y="20"/>
                    </a:lnTo>
                    <a:lnTo>
                      <a:pt x="39" y="13"/>
                    </a:lnTo>
                    <a:lnTo>
                      <a:pt x="31" y="7"/>
                    </a:lnTo>
                    <a:lnTo>
                      <a:pt x="20" y="3"/>
                    </a:lnTo>
                    <a:lnTo>
                      <a:pt x="11" y="1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910" name="Line 406"/>
              <p:cNvSpPr>
                <a:spLocks noChangeShapeType="1"/>
              </p:cNvSpPr>
              <p:nvPr/>
            </p:nvSpPr>
            <p:spPr bwMode="auto">
              <a:xfrm>
                <a:off x="3885" y="2797"/>
                <a:ext cx="0" cy="1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911" name="Freeform 407"/>
              <p:cNvSpPr>
                <a:spLocks/>
              </p:cNvSpPr>
              <p:nvPr/>
            </p:nvSpPr>
            <p:spPr bwMode="auto">
              <a:xfrm>
                <a:off x="3859" y="2810"/>
                <a:ext cx="26" cy="22"/>
              </a:xfrm>
              <a:custGeom>
                <a:avLst/>
                <a:gdLst>
                  <a:gd name="T0" fmla="*/ 0 w 67"/>
                  <a:gd name="T1" fmla="*/ 68 h 68"/>
                  <a:gd name="T2" fmla="*/ 11 w 67"/>
                  <a:gd name="T3" fmla="*/ 67 h 68"/>
                  <a:gd name="T4" fmla="*/ 20 w 67"/>
                  <a:gd name="T5" fmla="*/ 65 h 68"/>
                  <a:gd name="T6" fmla="*/ 31 w 67"/>
                  <a:gd name="T7" fmla="*/ 61 h 68"/>
                  <a:gd name="T8" fmla="*/ 39 w 67"/>
                  <a:gd name="T9" fmla="*/ 55 h 68"/>
                  <a:gd name="T10" fmla="*/ 48 w 67"/>
                  <a:gd name="T11" fmla="*/ 48 h 68"/>
                  <a:gd name="T12" fmla="*/ 54 w 67"/>
                  <a:gd name="T13" fmla="*/ 41 h 68"/>
                  <a:gd name="T14" fmla="*/ 60 w 67"/>
                  <a:gd name="T15" fmla="*/ 31 h 68"/>
                  <a:gd name="T16" fmla="*/ 64 w 67"/>
                  <a:gd name="T17" fmla="*/ 21 h 68"/>
                  <a:gd name="T18" fmla="*/ 67 w 67"/>
                  <a:gd name="T19" fmla="*/ 11 h 68"/>
                  <a:gd name="T20" fmla="*/ 67 w 67"/>
                  <a:gd name="T21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7" h="68">
                    <a:moveTo>
                      <a:pt x="0" y="68"/>
                    </a:moveTo>
                    <a:lnTo>
                      <a:pt x="11" y="67"/>
                    </a:lnTo>
                    <a:lnTo>
                      <a:pt x="20" y="65"/>
                    </a:lnTo>
                    <a:lnTo>
                      <a:pt x="31" y="61"/>
                    </a:lnTo>
                    <a:lnTo>
                      <a:pt x="39" y="55"/>
                    </a:lnTo>
                    <a:lnTo>
                      <a:pt x="48" y="48"/>
                    </a:lnTo>
                    <a:lnTo>
                      <a:pt x="54" y="41"/>
                    </a:lnTo>
                    <a:lnTo>
                      <a:pt x="60" y="31"/>
                    </a:lnTo>
                    <a:lnTo>
                      <a:pt x="64" y="21"/>
                    </a:lnTo>
                    <a:lnTo>
                      <a:pt x="67" y="11"/>
                    </a:lnTo>
                    <a:lnTo>
                      <a:pt x="67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912" name="Line 408"/>
              <p:cNvSpPr>
                <a:spLocks noChangeShapeType="1"/>
              </p:cNvSpPr>
              <p:nvPr/>
            </p:nvSpPr>
            <p:spPr bwMode="auto">
              <a:xfrm flipH="1">
                <a:off x="3837" y="2832"/>
                <a:ext cx="22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913" name="Freeform 409"/>
              <p:cNvSpPr>
                <a:spLocks/>
              </p:cNvSpPr>
              <p:nvPr/>
            </p:nvSpPr>
            <p:spPr bwMode="auto">
              <a:xfrm>
                <a:off x="3922" y="2729"/>
                <a:ext cx="10" cy="98"/>
              </a:xfrm>
              <a:custGeom>
                <a:avLst/>
                <a:gdLst>
                  <a:gd name="T0" fmla="*/ 34 w 34"/>
                  <a:gd name="T1" fmla="*/ 0 h 271"/>
                  <a:gd name="T2" fmla="*/ 25 w 34"/>
                  <a:gd name="T3" fmla="*/ 20 h 271"/>
                  <a:gd name="T4" fmla="*/ 16 w 34"/>
                  <a:gd name="T5" fmla="*/ 40 h 271"/>
                  <a:gd name="T6" fmla="*/ 10 w 34"/>
                  <a:gd name="T7" fmla="*/ 60 h 271"/>
                  <a:gd name="T8" fmla="*/ 4 w 34"/>
                  <a:gd name="T9" fmla="*/ 82 h 271"/>
                  <a:gd name="T10" fmla="*/ 1 w 34"/>
                  <a:gd name="T11" fmla="*/ 103 h 271"/>
                  <a:gd name="T12" fmla="*/ 0 w 34"/>
                  <a:gd name="T13" fmla="*/ 125 h 271"/>
                  <a:gd name="T14" fmla="*/ 0 w 34"/>
                  <a:gd name="T15" fmla="*/ 147 h 271"/>
                  <a:gd name="T16" fmla="*/ 1 w 34"/>
                  <a:gd name="T17" fmla="*/ 168 h 271"/>
                  <a:gd name="T18" fmla="*/ 4 w 34"/>
                  <a:gd name="T19" fmla="*/ 190 h 271"/>
                  <a:gd name="T20" fmla="*/ 10 w 34"/>
                  <a:gd name="T21" fmla="*/ 210 h 271"/>
                  <a:gd name="T22" fmla="*/ 16 w 34"/>
                  <a:gd name="T23" fmla="*/ 232 h 271"/>
                  <a:gd name="T24" fmla="*/ 25 w 34"/>
                  <a:gd name="T25" fmla="*/ 252 h 271"/>
                  <a:gd name="T26" fmla="*/ 34 w 34"/>
                  <a:gd name="T27" fmla="*/ 271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4" h="271">
                    <a:moveTo>
                      <a:pt x="34" y="0"/>
                    </a:moveTo>
                    <a:lnTo>
                      <a:pt x="25" y="20"/>
                    </a:lnTo>
                    <a:lnTo>
                      <a:pt x="16" y="40"/>
                    </a:lnTo>
                    <a:lnTo>
                      <a:pt x="10" y="60"/>
                    </a:lnTo>
                    <a:lnTo>
                      <a:pt x="4" y="82"/>
                    </a:lnTo>
                    <a:lnTo>
                      <a:pt x="1" y="103"/>
                    </a:lnTo>
                    <a:lnTo>
                      <a:pt x="0" y="125"/>
                    </a:lnTo>
                    <a:lnTo>
                      <a:pt x="0" y="147"/>
                    </a:lnTo>
                    <a:lnTo>
                      <a:pt x="1" y="168"/>
                    </a:lnTo>
                    <a:lnTo>
                      <a:pt x="4" y="190"/>
                    </a:lnTo>
                    <a:lnTo>
                      <a:pt x="10" y="210"/>
                    </a:lnTo>
                    <a:lnTo>
                      <a:pt x="16" y="232"/>
                    </a:lnTo>
                    <a:lnTo>
                      <a:pt x="25" y="252"/>
                    </a:lnTo>
                    <a:lnTo>
                      <a:pt x="34" y="271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914" name="Freeform 410"/>
              <p:cNvSpPr>
                <a:spLocks/>
              </p:cNvSpPr>
              <p:nvPr/>
            </p:nvSpPr>
            <p:spPr bwMode="auto">
              <a:xfrm>
                <a:off x="3932" y="2724"/>
                <a:ext cx="26" cy="5"/>
              </a:xfrm>
              <a:custGeom>
                <a:avLst/>
                <a:gdLst>
                  <a:gd name="T0" fmla="*/ 67 w 67"/>
                  <a:gd name="T1" fmla="*/ 17 h 17"/>
                  <a:gd name="T2" fmla="*/ 62 w 67"/>
                  <a:gd name="T3" fmla="*/ 11 h 17"/>
                  <a:gd name="T4" fmla="*/ 56 w 67"/>
                  <a:gd name="T5" fmla="*/ 6 h 17"/>
                  <a:gd name="T6" fmla="*/ 49 w 67"/>
                  <a:gd name="T7" fmla="*/ 3 h 17"/>
                  <a:gd name="T8" fmla="*/ 42 w 67"/>
                  <a:gd name="T9" fmla="*/ 1 h 17"/>
                  <a:gd name="T10" fmla="*/ 33 w 67"/>
                  <a:gd name="T11" fmla="*/ 0 h 17"/>
                  <a:gd name="T12" fmla="*/ 26 w 67"/>
                  <a:gd name="T13" fmla="*/ 1 h 17"/>
                  <a:gd name="T14" fmla="*/ 18 w 67"/>
                  <a:gd name="T15" fmla="*/ 3 h 17"/>
                  <a:gd name="T16" fmla="*/ 11 w 67"/>
                  <a:gd name="T17" fmla="*/ 6 h 17"/>
                  <a:gd name="T18" fmla="*/ 6 w 67"/>
                  <a:gd name="T19" fmla="*/ 11 h 17"/>
                  <a:gd name="T20" fmla="*/ 0 w 67"/>
                  <a:gd name="T2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7" h="17">
                    <a:moveTo>
                      <a:pt x="67" y="17"/>
                    </a:moveTo>
                    <a:lnTo>
                      <a:pt x="62" y="11"/>
                    </a:lnTo>
                    <a:lnTo>
                      <a:pt x="56" y="6"/>
                    </a:lnTo>
                    <a:lnTo>
                      <a:pt x="49" y="3"/>
                    </a:lnTo>
                    <a:lnTo>
                      <a:pt x="42" y="1"/>
                    </a:lnTo>
                    <a:lnTo>
                      <a:pt x="33" y="0"/>
                    </a:lnTo>
                    <a:lnTo>
                      <a:pt x="26" y="1"/>
                    </a:lnTo>
                    <a:lnTo>
                      <a:pt x="18" y="3"/>
                    </a:lnTo>
                    <a:lnTo>
                      <a:pt x="11" y="6"/>
                    </a:lnTo>
                    <a:lnTo>
                      <a:pt x="6" y="11"/>
                    </a:lnTo>
                    <a:lnTo>
                      <a:pt x="0" y="17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915" name="Freeform 411"/>
              <p:cNvSpPr>
                <a:spLocks/>
              </p:cNvSpPr>
              <p:nvPr/>
            </p:nvSpPr>
            <p:spPr bwMode="auto">
              <a:xfrm>
                <a:off x="3958" y="2729"/>
                <a:ext cx="12" cy="98"/>
              </a:xfrm>
              <a:custGeom>
                <a:avLst/>
                <a:gdLst>
                  <a:gd name="T0" fmla="*/ 0 w 34"/>
                  <a:gd name="T1" fmla="*/ 271 h 271"/>
                  <a:gd name="T2" fmla="*/ 10 w 34"/>
                  <a:gd name="T3" fmla="*/ 252 h 271"/>
                  <a:gd name="T4" fmla="*/ 18 w 34"/>
                  <a:gd name="T5" fmla="*/ 232 h 271"/>
                  <a:gd name="T6" fmla="*/ 25 w 34"/>
                  <a:gd name="T7" fmla="*/ 210 h 271"/>
                  <a:gd name="T8" fmla="*/ 30 w 34"/>
                  <a:gd name="T9" fmla="*/ 190 h 271"/>
                  <a:gd name="T10" fmla="*/ 33 w 34"/>
                  <a:gd name="T11" fmla="*/ 168 h 271"/>
                  <a:gd name="T12" fmla="*/ 34 w 34"/>
                  <a:gd name="T13" fmla="*/ 147 h 271"/>
                  <a:gd name="T14" fmla="*/ 34 w 34"/>
                  <a:gd name="T15" fmla="*/ 125 h 271"/>
                  <a:gd name="T16" fmla="*/ 33 w 34"/>
                  <a:gd name="T17" fmla="*/ 103 h 271"/>
                  <a:gd name="T18" fmla="*/ 30 w 34"/>
                  <a:gd name="T19" fmla="*/ 82 h 271"/>
                  <a:gd name="T20" fmla="*/ 25 w 34"/>
                  <a:gd name="T21" fmla="*/ 60 h 271"/>
                  <a:gd name="T22" fmla="*/ 18 w 34"/>
                  <a:gd name="T23" fmla="*/ 40 h 271"/>
                  <a:gd name="T24" fmla="*/ 10 w 34"/>
                  <a:gd name="T25" fmla="*/ 20 h 271"/>
                  <a:gd name="T26" fmla="*/ 0 w 34"/>
                  <a:gd name="T27" fmla="*/ 0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4" h="271">
                    <a:moveTo>
                      <a:pt x="0" y="271"/>
                    </a:moveTo>
                    <a:lnTo>
                      <a:pt x="10" y="252"/>
                    </a:lnTo>
                    <a:lnTo>
                      <a:pt x="18" y="232"/>
                    </a:lnTo>
                    <a:lnTo>
                      <a:pt x="25" y="210"/>
                    </a:lnTo>
                    <a:lnTo>
                      <a:pt x="30" y="190"/>
                    </a:lnTo>
                    <a:lnTo>
                      <a:pt x="33" y="168"/>
                    </a:lnTo>
                    <a:lnTo>
                      <a:pt x="34" y="147"/>
                    </a:lnTo>
                    <a:lnTo>
                      <a:pt x="34" y="125"/>
                    </a:lnTo>
                    <a:lnTo>
                      <a:pt x="33" y="103"/>
                    </a:lnTo>
                    <a:lnTo>
                      <a:pt x="30" y="82"/>
                    </a:lnTo>
                    <a:lnTo>
                      <a:pt x="25" y="60"/>
                    </a:lnTo>
                    <a:lnTo>
                      <a:pt x="18" y="40"/>
                    </a:lnTo>
                    <a:lnTo>
                      <a:pt x="10" y="20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916" name="Freeform 412"/>
              <p:cNvSpPr>
                <a:spLocks/>
              </p:cNvSpPr>
              <p:nvPr/>
            </p:nvSpPr>
            <p:spPr bwMode="auto">
              <a:xfrm>
                <a:off x="3932" y="2827"/>
                <a:ext cx="26" cy="5"/>
              </a:xfrm>
              <a:custGeom>
                <a:avLst/>
                <a:gdLst>
                  <a:gd name="T0" fmla="*/ 0 w 67"/>
                  <a:gd name="T1" fmla="*/ 0 h 17"/>
                  <a:gd name="T2" fmla="*/ 6 w 67"/>
                  <a:gd name="T3" fmla="*/ 7 h 17"/>
                  <a:gd name="T4" fmla="*/ 11 w 67"/>
                  <a:gd name="T5" fmla="*/ 11 h 17"/>
                  <a:gd name="T6" fmla="*/ 18 w 67"/>
                  <a:gd name="T7" fmla="*/ 14 h 17"/>
                  <a:gd name="T8" fmla="*/ 26 w 67"/>
                  <a:gd name="T9" fmla="*/ 17 h 17"/>
                  <a:gd name="T10" fmla="*/ 33 w 67"/>
                  <a:gd name="T11" fmla="*/ 17 h 17"/>
                  <a:gd name="T12" fmla="*/ 42 w 67"/>
                  <a:gd name="T13" fmla="*/ 17 h 17"/>
                  <a:gd name="T14" fmla="*/ 49 w 67"/>
                  <a:gd name="T15" fmla="*/ 14 h 17"/>
                  <a:gd name="T16" fmla="*/ 56 w 67"/>
                  <a:gd name="T17" fmla="*/ 11 h 17"/>
                  <a:gd name="T18" fmla="*/ 62 w 67"/>
                  <a:gd name="T19" fmla="*/ 7 h 17"/>
                  <a:gd name="T20" fmla="*/ 67 w 67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7" h="17">
                    <a:moveTo>
                      <a:pt x="0" y="0"/>
                    </a:moveTo>
                    <a:lnTo>
                      <a:pt x="6" y="7"/>
                    </a:lnTo>
                    <a:lnTo>
                      <a:pt x="11" y="11"/>
                    </a:lnTo>
                    <a:lnTo>
                      <a:pt x="18" y="14"/>
                    </a:lnTo>
                    <a:lnTo>
                      <a:pt x="26" y="17"/>
                    </a:lnTo>
                    <a:lnTo>
                      <a:pt x="33" y="17"/>
                    </a:lnTo>
                    <a:lnTo>
                      <a:pt x="42" y="17"/>
                    </a:lnTo>
                    <a:lnTo>
                      <a:pt x="49" y="14"/>
                    </a:lnTo>
                    <a:lnTo>
                      <a:pt x="56" y="11"/>
                    </a:lnTo>
                    <a:lnTo>
                      <a:pt x="62" y="7"/>
                    </a:lnTo>
                    <a:lnTo>
                      <a:pt x="67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917" name="Freeform 413"/>
              <p:cNvSpPr>
                <a:spLocks/>
              </p:cNvSpPr>
              <p:nvPr/>
            </p:nvSpPr>
            <p:spPr bwMode="auto">
              <a:xfrm>
                <a:off x="4008" y="2724"/>
                <a:ext cx="35" cy="35"/>
              </a:xfrm>
              <a:custGeom>
                <a:avLst/>
                <a:gdLst>
                  <a:gd name="T0" fmla="*/ 101 w 101"/>
                  <a:gd name="T1" fmla="*/ 50 h 101"/>
                  <a:gd name="T2" fmla="*/ 100 w 101"/>
                  <a:gd name="T3" fmla="*/ 41 h 101"/>
                  <a:gd name="T4" fmla="*/ 98 w 101"/>
                  <a:gd name="T5" fmla="*/ 33 h 101"/>
                  <a:gd name="T6" fmla="*/ 94 w 101"/>
                  <a:gd name="T7" fmla="*/ 24 h 101"/>
                  <a:gd name="T8" fmla="*/ 89 w 101"/>
                  <a:gd name="T9" fmla="*/ 18 h 101"/>
                  <a:gd name="T10" fmla="*/ 83 w 101"/>
                  <a:gd name="T11" fmla="*/ 11 h 101"/>
                  <a:gd name="T12" fmla="*/ 75 w 101"/>
                  <a:gd name="T13" fmla="*/ 6 h 101"/>
                  <a:gd name="T14" fmla="*/ 68 w 101"/>
                  <a:gd name="T15" fmla="*/ 2 h 101"/>
                  <a:gd name="T16" fmla="*/ 59 w 101"/>
                  <a:gd name="T17" fmla="*/ 0 h 101"/>
                  <a:gd name="T18" fmla="*/ 50 w 101"/>
                  <a:gd name="T19" fmla="*/ 0 h 101"/>
                  <a:gd name="T20" fmla="*/ 41 w 101"/>
                  <a:gd name="T21" fmla="*/ 0 h 101"/>
                  <a:gd name="T22" fmla="*/ 33 w 101"/>
                  <a:gd name="T23" fmla="*/ 2 h 101"/>
                  <a:gd name="T24" fmla="*/ 24 w 101"/>
                  <a:gd name="T25" fmla="*/ 6 h 101"/>
                  <a:gd name="T26" fmla="*/ 18 w 101"/>
                  <a:gd name="T27" fmla="*/ 11 h 101"/>
                  <a:gd name="T28" fmla="*/ 11 w 101"/>
                  <a:gd name="T29" fmla="*/ 18 h 101"/>
                  <a:gd name="T30" fmla="*/ 6 w 101"/>
                  <a:gd name="T31" fmla="*/ 24 h 101"/>
                  <a:gd name="T32" fmla="*/ 2 w 101"/>
                  <a:gd name="T33" fmla="*/ 33 h 101"/>
                  <a:gd name="T34" fmla="*/ 0 w 101"/>
                  <a:gd name="T35" fmla="*/ 41 h 101"/>
                  <a:gd name="T36" fmla="*/ 0 w 101"/>
                  <a:gd name="T37" fmla="*/ 50 h 101"/>
                  <a:gd name="T38" fmla="*/ 0 w 101"/>
                  <a:gd name="T39" fmla="*/ 59 h 101"/>
                  <a:gd name="T40" fmla="*/ 2 w 101"/>
                  <a:gd name="T41" fmla="*/ 68 h 101"/>
                  <a:gd name="T42" fmla="*/ 6 w 101"/>
                  <a:gd name="T43" fmla="*/ 75 h 101"/>
                  <a:gd name="T44" fmla="*/ 11 w 101"/>
                  <a:gd name="T45" fmla="*/ 83 h 101"/>
                  <a:gd name="T46" fmla="*/ 18 w 101"/>
                  <a:gd name="T47" fmla="*/ 89 h 101"/>
                  <a:gd name="T48" fmla="*/ 24 w 101"/>
                  <a:gd name="T49" fmla="*/ 94 h 101"/>
                  <a:gd name="T50" fmla="*/ 33 w 101"/>
                  <a:gd name="T51" fmla="*/ 98 h 101"/>
                  <a:gd name="T52" fmla="*/ 41 w 101"/>
                  <a:gd name="T53" fmla="*/ 100 h 101"/>
                  <a:gd name="T54" fmla="*/ 50 w 101"/>
                  <a:gd name="T55" fmla="*/ 101 h 101"/>
                  <a:gd name="T56" fmla="*/ 59 w 101"/>
                  <a:gd name="T57" fmla="*/ 100 h 101"/>
                  <a:gd name="T58" fmla="*/ 68 w 101"/>
                  <a:gd name="T59" fmla="*/ 98 h 101"/>
                  <a:gd name="T60" fmla="*/ 75 w 101"/>
                  <a:gd name="T61" fmla="*/ 94 h 101"/>
                  <a:gd name="T62" fmla="*/ 83 w 101"/>
                  <a:gd name="T63" fmla="*/ 89 h 101"/>
                  <a:gd name="T64" fmla="*/ 89 w 101"/>
                  <a:gd name="T65" fmla="*/ 83 h 101"/>
                  <a:gd name="T66" fmla="*/ 94 w 101"/>
                  <a:gd name="T67" fmla="*/ 75 h 101"/>
                  <a:gd name="T68" fmla="*/ 98 w 101"/>
                  <a:gd name="T69" fmla="*/ 68 h 101"/>
                  <a:gd name="T70" fmla="*/ 100 w 101"/>
                  <a:gd name="T71" fmla="*/ 59 h 101"/>
                  <a:gd name="T72" fmla="*/ 101 w 101"/>
                  <a:gd name="T73" fmla="*/ 5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1" h="101">
                    <a:moveTo>
                      <a:pt x="101" y="50"/>
                    </a:moveTo>
                    <a:lnTo>
                      <a:pt x="100" y="41"/>
                    </a:lnTo>
                    <a:lnTo>
                      <a:pt x="98" y="33"/>
                    </a:lnTo>
                    <a:lnTo>
                      <a:pt x="94" y="24"/>
                    </a:lnTo>
                    <a:lnTo>
                      <a:pt x="89" y="18"/>
                    </a:lnTo>
                    <a:lnTo>
                      <a:pt x="83" y="11"/>
                    </a:lnTo>
                    <a:lnTo>
                      <a:pt x="75" y="6"/>
                    </a:lnTo>
                    <a:lnTo>
                      <a:pt x="68" y="2"/>
                    </a:lnTo>
                    <a:lnTo>
                      <a:pt x="59" y="0"/>
                    </a:lnTo>
                    <a:lnTo>
                      <a:pt x="50" y="0"/>
                    </a:lnTo>
                    <a:lnTo>
                      <a:pt x="41" y="0"/>
                    </a:lnTo>
                    <a:lnTo>
                      <a:pt x="33" y="2"/>
                    </a:lnTo>
                    <a:lnTo>
                      <a:pt x="24" y="6"/>
                    </a:lnTo>
                    <a:lnTo>
                      <a:pt x="18" y="11"/>
                    </a:lnTo>
                    <a:lnTo>
                      <a:pt x="11" y="18"/>
                    </a:lnTo>
                    <a:lnTo>
                      <a:pt x="6" y="24"/>
                    </a:lnTo>
                    <a:lnTo>
                      <a:pt x="2" y="33"/>
                    </a:lnTo>
                    <a:lnTo>
                      <a:pt x="0" y="41"/>
                    </a:lnTo>
                    <a:lnTo>
                      <a:pt x="0" y="50"/>
                    </a:lnTo>
                    <a:lnTo>
                      <a:pt x="0" y="59"/>
                    </a:lnTo>
                    <a:lnTo>
                      <a:pt x="2" y="68"/>
                    </a:lnTo>
                    <a:lnTo>
                      <a:pt x="6" y="75"/>
                    </a:lnTo>
                    <a:lnTo>
                      <a:pt x="11" y="83"/>
                    </a:lnTo>
                    <a:lnTo>
                      <a:pt x="18" y="89"/>
                    </a:lnTo>
                    <a:lnTo>
                      <a:pt x="24" y="94"/>
                    </a:lnTo>
                    <a:lnTo>
                      <a:pt x="33" y="98"/>
                    </a:lnTo>
                    <a:lnTo>
                      <a:pt x="41" y="100"/>
                    </a:lnTo>
                    <a:lnTo>
                      <a:pt x="50" y="101"/>
                    </a:lnTo>
                    <a:lnTo>
                      <a:pt x="59" y="100"/>
                    </a:lnTo>
                    <a:lnTo>
                      <a:pt x="68" y="98"/>
                    </a:lnTo>
                    <a:lnTo>
                      <a:pt x="75" y="94"/>
                    </a:lnTo>
                    <a:lnTo>
                      <a:pt x="83" y="89"/>
                    </a:lnTo>
                    <a:lnTo>
                      <a:pt x="89" y="83"/>
                    </a:lnTo>
                    <a:lnTo>
                      <a:pt x="94" y="75"/>
                    </a:lnTo>
                    <a:lnTo>
                      <a:pt x="98" y="68"/>
                    </a:lnTo>
                    <a:lnTo>
                      <a:pt x="100" y="59"/>
                    </a:lnTo>
                    <a:lnTo>
                      <a:pt x="101" y="50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918" name="Freeform 414"/>
              <p:cNvSpPr>
                <a:spLocks/>
              </p:cNvSpPr>
              <p:nvPr/>
            </p:nvSpPr>
            <p:spPr bwMode="auto">
              <a:xfrm>
                <a:off x="4078" y="2810"/>
                <a:ext cx="23" cy="22"/>
              </a:xfrm>
              <a:custGeom>
                <a:avLst/>
                <a:gdLst>
                  <a:gd name="T0" fmla="*/ 0 w 63"/>
                  <a:gd name="T1" fmla="*/ 32 h 63"/>
                  <a:gd name="T2" fmla="*/ 1 w 63"/>
                  <a:gd name="T3" fmla="*/ 39 h 63"/>
                  <a:gd name="T4" fmla="*/ 3 w 63"/>
                  <a:gd name="T5" fmla="*/ 45 h 63"/>
                  <a:gd name="T6" fmla="*/ 6 w 63"/>
                  <a:gd name="T7" fmla="*/ 51 h 63"/>
                  <a:gd name="T8" fmla="*/ 12 w 63"/>
                  <a:gd name="T9" fmla="*/ 57 h 63"/>
                  <a:gd name="T10" fmla="*/ 18 w 63"/>
                  <a:gd name="T11" fmla="*/ 60 h 63"/>
                  <a:gd name="T12" fmla="*/ 24 w 63"/>
                  <a:gd name="T13" fmla="*/ 62 h 63"/>
                  <a:gd name="T14" fmla="*/ 31 w 63"/>
                  <a:gd name="T15" fmla="*/ 63 h 63"/>
                  <a:gd name="T16" fmla="*/ 38 w 63"/>
                  <a:gd name="T17" fmla="*/ 62 h 63"/>
                  <a:gd name="T18" fmla="*/ 45 w 63"/>
                  <a:gd name="T19" fmla="*/ 60 h 63"/>
                  <a:gd name="T20" fmla="*/ 51 w 63"/>
                  <a:gd name="T21" fmla="*/ 57 h 63"/>
                  <a:gd name="T22" fmla="*/ 56 w 63"/>
                  <a:gd name="T23" fmla="*/ 51 h 63"/>
                  <a:gd name="T24" fmla="*/ 60 w 63"/>
                  <a:gd name="T25" fmla="*/ 45 h 63"/>
                  <a:gd name="T26" fmla="*/ 62 w 63"/>
                  <a:gd name="T27" fmla="*/ 39 h 63"/>
                  <a:gd name="T28" fmla="*/ 63 w 63"/>
                  <a:gd name="T29" fmla="*/ 32 h 63"/>
                  <a:gd name="T30" fmla="*/ 62 w 63"/>
                  <a:gd name="T31" fmla="*/ 25 h 63"/>
                  <a:gd name="T32" fmla="*/ 60 w 63"/>
                  <a:gd name="T33" fmla="*/ 18 h 63"/>
                  <a:gd name="T34" fmla="*/ 56 w 63"/>
                  <a:gd name="T35" fmla="*/ 12 h 63"/>
                  <a:gd name="T36" fmla="*/ 51 w 63"/>
                  <a:gd name="T37" fmla="*/ 8 h 63"/>
                  <a:gd name="T38" fmla="*/ 45 w 63"/>
                  <a:gd name="T39" fmla="*/ 4 h 63"/>
                  <a:gd name="T40" fmla="*/ 38 w 63"/>
                  <a:gd name="T41" fmla="*/ 1 h 63"/>
                  <a:gd name="T42" fmla="*/ 31 w 63"/>
                  <a:gd name="T43" fmla="*/ 0 h 63"/>
                  <a:gd name="T44" fmla="*/ 24 w 63"/>
                  <a:gd name="T45" fmla="*/ 1 h 63"/>
                  <a:gd name="T46" fmla="*/ 18 w 63"/>
                  <a:gd name="T47" fmla="*/ 4 h 63"/>
                  <a:gd name="T48" fmla="*/ 12 w 63"/>
                  <a:gd name="T49" fmla="*/ 8 h 63"/>
                  <a:gd name="T50" fmla="*/ 6 w 63"/>
                  <a:gd name="T51" fmla="*/ 12 h 63"/>
                  <a:gd name="T52" fmla="*/ 3 w 63"/>
                  <a:gd name="T53" fmla="*/ 18 h 63"/>
                  <a:gd name="T54" fmla="*/ 1 w 63"/>
                  <a:gd name="T55" fmla="*/ 25 h 63"/>
                  <a:gd name="T56" fmla="*/ 0 w 63"/>
                  <a:gd name="T57" fmla="*/ 32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3" h="63">
                    <a:moveTo>
                      <a:pt x="0" y="32"/>
                    </a:moveTo>
                    <a:lnTo>
                      <a:pt x="1" y="39"/>
                    </a:lnTo>
                    <a:lnTo>
                      <a:pt x="3" y="45"/>
                    </a:lnTo>
                    <a:lnTo>
                      <a:pt x="6" y="51"/>
                    </a:lnTo>
                    <a:lnTo>
                      <a:pt x="12" y="57"/>
                    </a:lnTo>
                    <a:lnTo>
                      <a:pt x="18" y="60"/>
                    </a:lnTo>
                    <a:lnTo>
                      <a:pt x="24" y="62"/>
                    </a:lnTo>
                    <a:lnTo>
                      <a:pt x="31" y="63"/>
                    </a:lnTo>
                    <a:lnTo>
                      <a:pt x="38" y="62"/>
                    </a:lnTo>
                    <a:lnTo>
                      <a:pt x="45" y="60"/>
                    </a:lnTo>
                    <a:lnTo>
                      <a:pt x="51" y="57"/>
                    </a:lnTo>
                    <a:lnTo>
                      <a:pt x="56" y="51"/>
                    </a:lnTo>
                    <a:lnTo>
                      <a:pt x="60" y="45"/>
                    </a:lnTo>
                    <a:lnTo>
                      <a:pt x="62" y="39"/>
                    </a:lnTo>
                    <a:lnTo>
                      <a:pt x="63" y="32"/>
                    </a:lnTo>
                    <a:lnTo>
                      <a:pt x="62" y="25"/>
                    </a:lnTo>
                    <a:lnTo>
                      <a:pt x="60" y="18"/>
                    </a:lnTo>
                    <a:lnTo>
                      <a:pt x="56" y="12"/>
                    </a:lnTo>
                    <a:lnTo>
                      <a:pt x="51" y="8"/>
                    </a:lnTo>
                    <a:lnTo>
                      <a:pt x="45" y="4"/>
                    </a:lnTo>
                    <a:lnTo>
                      <a:pt x="38" y="1"/>
                    </a:lnTo>
                    <a:lnTo>
                      <a:pt x="31" y="0"/>
                    </a:lnTo>
                    <a:lnTo>
                      <a:pt x="24" y="1"/>
                    </a:lnTo>
                    <a:lnTo>
                      <a:pt x="18" y="4"/>
                    </a:lnTo>
                    <a:lnTo>
                      <a:pt x="12" y="8"/>
                    </a:lnTo>
                    <a:lnTo>
                      <a:pt x="6" y="12"/>
                    </a:lnTo>
                    <a:lnTo>
                      <a:pt x="3" y="18"/>
                    </a:lnTo>
                    <a:lnTo>
                      <a:pt x="1" y="25"/>
                    </a:lnTo>
                    <a:lnTo>
                      <a:pt x="0" y="32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919" name="Freeform 415"/>
              <p:cNvSpPr>
                <a:spLocks/>
              </p:cNvSpPr>
              <p:nvPr/>
            </p:nvSpPr>
            <p:spPr bwMode="auto">
              <a:xfrm>
                <a:off x="4078" y="2810"/>
                <a:ext cx="25" cy="25"/>
              </a:xfrm>
              <a:custGeom>
                <a:avLst/>
                <a:gdLst>
                  <a:gd name="T0" fmla="*/ 71 w 71"/>
                  <a:gd name="T1" fmla="*/ 36 h 71"/>
                  <a:gd name="T2" fmla="*/ 71 w 71"/>
                  <a:gd name="T3" fmla="*/ 29 h 71"/>
                  <a:gd name="T4" fmla="*/ 69 w 71"/>
                  <a:gd name="T5" fmla="*/ 22 h 71"/>
                  <a:gd name="T6" fmla="*/ 65 w 71"/>
                  <a:gd name="T7" fmla="*/ 16 h 71"/>
                  <a:gd name="T8" fmla="*/ 60 w 71"/>
                  <a:gd name="T9" fmla="*/ 11 h 71"/>
                  <a:gd name="T10" fmla="*/ 55 w 71"/>
                  <a:gd name="T11" fmla="*/ 6 h 71"/>
                  <a:gd name="T12" fmla="*/ 49 w 71"/>
                  <a:gd name="T13" fmla="*/ 3 h 71"/>
                  <a:gd name="T14" fmla="*/ 42 w 71"/>
                  <a:gd name="T15" fmla="*/ 1 h 71"/>
                  <a:gd name="T16" fmla="*/ 35 w 71"/>
                  <a:gd name="T17" fmla="*/ 0 h 71"/>
                  <a:gd name="T18" fmla="*/ 28 w 71"/>
                  <a:gd name="T19" fmla="*/ 1 h 71"/>
                  <a:gd name="T20" fmla="*/ 22 w 71"/>
                  <a:gd name="T21" fmla="*/ 3 h 71"/>
                  <a:gd name="T22" fmla="*/ 16 w 71"/>
                  <a:gd name="T23" fmla="*/ 6 h 71"/>
                  <a:gd name="T24" fmla="*/ 10 w 71"/>
                  <a:gd name="T25" fmla="*/ 11 h 71"/>
                  <a:gd name="T26" fmla="*/ 5 w 71"/>
                  <a:gd name="T27" fmla="*/ 16 h 71"/>
                  <a:gd name="T28" fmla="*/ 2 w 71"/>
                  <a:gd name="T29" fmla="*/ 22 h 71"/>
                  <a:gd name="T30" fmla="*/ 0 w 71"/>
                  <a:gd name="T31" fmla="*/ 29 h 71"/>
                  <a:gd name="T32" fmla="*/ 0 w 71"/>
                  <a:gd name="T33" fmla="*/ 36 h 71"/>
                  <a:gd name="T34" fmla="*/ 0 w 71"/>
                  <a:gd name="T35" fmla="*/ 43 h 71"/>
                  <a:gd name="T36" fmla="*/ 2 w 71"/>
                  <a:gd name="T37" fmla="*/ 50 h 71"/>
                  <a:gd name="T38" fmla="*/ 5 w 71"/>
                  <a:gd name="T39" fmla="*/ 55 h 71"/>
                  <a:gd name="T40" fmla="*/ 10 w 71"/>
                  <a:gd name="T41" fmla="*/ 61 h 71"/>
                  <a:gd name="T42" fmla="*/ 16 w 71"/>
                  <a:gd name="T43" fmla="*/ 66 h 71"/>
                  <a:gd name="T44" fmla="*/ 22 w 71"/>
                  <a:gd name="T45" fmla="*/ 69 h 71"/>
                  <a:gd name="T46" fmla="*/ 28 w 71"/>
                  <a:gd name="T47" fmla="*/ 71 h 71"/>
                  <a:gd name="T48" fmla="*/ 35 w 71"/>
                  <a:gd name="T49" fmla="*/ 71 h 71"/>
                  <a:gd name="T50" fmla="*/ 42 w 71"/>
                  <a:gd name="T51" fmla="*/ 71 h 71"/>
                  <a:gd name="T52" fmla="*/ 49 w 71"/>
                  <a:gd name="T53" fmla="*/ 69 h 71"/>
                  <a:gd name="T54" fmla="*/ 55 w 71"/>
                  <a:gd name="T55" fmla="*/ 66 h 71"/>
                  <a:gd name="T56" fmla="*/ 60 w 71"/>
                  <a:gd name="T57" fmla="*/ 61 h 71"/>
                  <a:gd name="T58" fmla="*/ 65 w 71"/>
                  <a:gd name="T59" fmla="*/ 55 h 71"/>
                  <a:gd name="T60" fmla="*/ 69 w 71"/>
                  <a:gd name="T61" fmla="*/ 50 h 71"/>
                  <a:gd name="T62" fmla="*/ 71 w 71"/>
                  <a:gd name="T63" fmla="*/ 43 h 71"/>
                  <a:gd name="T64" fmla="*/ 71 w 71"/>
                  <a:gd name="T65" fmla="*/ 36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71" h="71">
                    <a:moveTo>
                      <a:pt x="71" y="36"/>
                    </a:moveTo>
                    <a:lnTo>
                      <a:pt x="71" y="29"/>
                    </a:lnTo>
                    <a:lnTo>
                      <a:pt x="69" y="22"/>
                    </a:lnTo>
                    <a:lnTo>
                      <a:pt x="65" y="16"/>
                    </a:lnTo>
                    <a:lnTo>
                      <a:pt x="60" y="11"/>
                    </a:lnTo>
                    <a:lnTo>
                      <a:pt x="55" y="6"/>
                    </a:lnTo>
                    <a:lnTo>
                      <a:pt x="49" y="3"/>
                    </a:lnTo>
                    <a:lnTo>
                      <a:pt x="42" y="1"/>
                    </a:lnTo>
                    <a:lnTo>
                      <a:pt x="35" y="0"/>
                    </a:lnTo>
                    <a:lnTo>
                      <a:pt x="28" y="1"/>
                    </a:lnTo>
                    <a:lnTo>
                      <a:pt x="22" y="3"/>
                    </a:lnTo>
                    <a:lnTo>
                      <a:pt x="16" y="6"/>
                    </a:lnTo>
                    <a:lnTo>
                      <a:pt x="10" y="11"/>
                    </a:lnTo>
                    <a:lnTo>
                      <a:pt x="5" y="16"/>
                    </a:lnTo>
                    <a:lnTo>
                      <a:pt x="2" y="22"/>
                    </a:lnTo>
                    <a:lnTo>
                      <a:pt x="0" y="29"/>
                    </a:lnTo>
                    <a:lnTo>
                      <a:pt x="0" y="36"/>
                    </a:lnTo>
                    <a:lnTo>
                      <a:pt x="0" y="43"/>
                    </a:lnTo>
                    <a:lnTo>
                      <a:pt x="2" y="50"/>
                    </a:lnTo>
                    <a:lnTo>
                      <a:pt x="5" y="55"/>
                    </a:lnTo>
                    <a:lnTo>
                      <a:pt x="10" y="61"/>
                    </a:lnTo>
                    <a:lnTo>
                      <a:pt x="16" y="66"/>
                    </a:lnTo>
                    <a:lnTo>
                      <a:pt x="22" y="69"/>
                    </a:lnTo>
                    <a:lnTo>
                      <a:pt x="28" y="71"/>
                    </a:lnTo>
                    <a:lnTo>
                      <a:pt x="35" y="71"/>
                    </a:lnTo>
                    <a:lnTo>
                      <a:pt x="42" y="71"/>
                    </a:lnTo>
                    <a:lnTo>
                      <a:pt x="49" y="69"/>
                    </a:lnTo>
                    <a:lnTo>
                      <a:pt x="55" y="66"/>
                    </a:lnTo>
                    <a:lnTo>
                      <a:pt x="60" y="61"/>
                    </a:lnTo>
                    <a:lnTo>
                      <a:pt x="65" y="55"/>
                    </a:lnTo>
                    <a:lnTo>
                      <a:pt x="69" y="50"/>
                    </a:lnTo>
                    <a:lnTo>
                      <a:pt x="71" y="43"/>
                    </a:lnTo>
                    <a:lnTo>
                      <a:pt x="71" y="36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7920" name="Line 416"/>
              <p:cNvSpPr>
                <a:spLocks noChangeShapeType="1"/>
              </p:cNvSpPr>
              <p:nvPr/>
            </p:nvSpPr>
            <p:spPr bwMode="auto">
              <a:xfrm>
                <a:off x="3400" y="2880"/>
                <a:ext cx="721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</p:grpSp>
      <p:sp>
        <p:nvSpPr>
          <p:cNvPr id="277922" name="Text Box 418"/>
          <p:cNvSpPr txBox="1">
            <a:spLocks noChangeArrowheads="1"/>
          </p:cNvSpPr>
          <p:nvPr/>
        </p:nvSpPr>
        <p:spPr bwMode="auto">
          <a:xfrm>
            <a:off x="76200" y="63500"/>
            <a:ext cx="7891463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4000" b="1">
                <a:solidFill>
                  <a:srgbClr val="FF0000"/>
                </a:solidFill>
                <a:ea typeface="黑体" pitchFamily="2" charset="-122"/>
              </a:rPr>
              <a:t>⒊</a:t>
            </a:r>
            <a:r>
              <a:rPr lang="zh-CN" altLang="en-US" sz="4000" b="1">
                <a:solidFill>
                  <a:srgbClr val="FF0000"/>
                </a:solidFill>
                <a:ea typeface="黑体" pitchFamily="2" charset="-122"/>
              </a:rPr>
              <a:t>螺纹局部结构的画法与标注</a:t>
            </a:r>
          </a:p>
        </p:txBody>
      </p:sp>
      <p:sp>
        <p:nvSpPr>
          <p:cNvPr id="277923" name="Text Box 419"/>
          <p:cNvSpPr txBox="1">
            <a:spLocks noChangeArrowheads="1"/>
          </p:cNvSpPr>
          <p:nvPr/>
        </p:nvSpPr>
        <p:spPr bwMode="auto">
          <a:xfrm>
            <a:off x="117475" y="752475"/>
            <a:ext cx="2271713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600" b="1">
                <a:solidFill>
                  <a:srgbClr val="000000"/>
                </a:solidFill>
              </a:rPr>
              <a:t>⑴ </a:t>
            </a:r>
            <a:r>
              <a:rPr lang="zh-CN" altLang="en-US" sz="3600" b="1">
                <a:solidFill>
                  <a:srgbClr val="000000"/>
                </a:solidFill>
              </a:rPr>
              <a:t>倒角</a:t>
            </a:r>
          </a:p>
        </p:txBody>
      </p:sp>
      <p:sp>
        <p:nvSpPr>
          <p:cNvPr id="277924" name="Text Box 420"/>
          <p:cNvSpPr txBox="1">
            <a:spLocks noChangeArrowheads="1"/>
          </p:cNvSpPr>
          <p:nvPr/>
        </p:nvSpPr>
        <p:spPr bwMode="auto">
          <a:xfrm>
            <a:off x="103188" y="3416300"/>
            <a:ext cx="26352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600" b="1">
                <a:solidFill>
                  <a:srgbClr val="000000"/>
                </a:solidFill>
              </a:rPr>
              <a:t>⑵ </a:t>
            </a:r>
            <a:r>
              <a:rPr lang="zh-CN" altLang="en-US" sz="3600" b="1">
                <a:solidFill>
                  <a:srgbClr val="000000"/>
                </a:solidFill>
              </a:rPr>
              <a:t>退刀槽</a:t>
            </a:r>
          </a:p>
        </p:txBody>
      </p:sp>
      <p:sp>
        <p:nvSpPr>
          <p:cNvPr id="277925" name="Text Box 421"/>
          <p:cNvSpPr txBox="1">
            <a:spLocks noChangeArrowheads="1"/>
          </p:cNvSpPr>
          <p:nvPr/>
        </p:nvSpPr>
        <p:spPr bwMode="auto">
          <a:xfrm>
            <a:off x="3244850" y="3403600"/>
            <a:ext cx="2290763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600" b="1">
                <a:solidFill>
                  <a:srgbClr val="000000"/>
                </a:solidFill>
              </a:rPr>
              <a:t>⑶ </a:t>
            </a:r>
            <a:r>
              <a:rPr lang="zh-CN" altLang="en-US" sz="3600" b="1">
                <a:solidFill>
                  <a:srgbClr val="000000"/>
                </a:solidFill>
              </a:rPr>
              <a:t>螺尾</a:t>
            </a:r>
          </a:p>
        </p:txBody>
      </p:sp>
      <p:sp>
        <p:nvSpPr>
          <p:cNvPr id="277926" name="Text Box 422"/>
          <p:cNvSpPr txBox="1">
            <a:spLocks noChangeArrowheads="1"/>
          </p:cNvSpPr>
          <p:nvPr/>
        </p:nvSpPr>
        <p:spPr bwMode="auto">
          <a:xfrm>
            <a:off x="4684713" y="3405188"/>
            <a:ext cx="4459287" cy="11906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FF0000"/>
                </a:solidFill>
              </a:rPr>
              <a:t>     </a:t>
            </a:r>
            <a:r>
              <a:rPr kumimoji="1" lang="zh-CN" altLang="en-US" sz="3600" b="1">
                <a:solidFill>
                  <a:srgbClr val="FF0000"/>
                </a:solidFill>
                <a:ea typeface="黑体" pitchFamily="2" charset="-122"/>
              </a:rPr>
              <a:t>螺尾</a:t>
            </a:r>
            <a:r>
              <a:rPr kumimoji="1" lang="zh-CN" altLang="en-US" sz="3600" b="1">
                <a:solidFill>
                  <a:srgbClr val="3333CC"/>
                </a:solidFill>
              </a:rPr>
              <a:t>在有要求时才画出，不需标注。</a:t>
            </a:r>
          </a:p>
        </p:txBody>
      </p:sp>
    </p:spTree>
    <p:extLst>
      <p:ext uri="{BB962C8B-B14F-4D97-AF65-F5344CB8AC3E}">
        <p14:creationId xmlns:p14="http://schemas.microsoft.com/office/powerpoint/2010/main" val="3029530149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9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779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77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2778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778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8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2778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9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2779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8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2778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9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2779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277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8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500"/>
                                        <p:tgtEl>
                                          <p:spTgt spid="2778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9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2779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8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500"/>
                                        <p:tgtEl>
                                          <p:spTgt spid="2778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8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2778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8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2" dur="500"/>
                                        <p:tgtEl>
                                          <p:spTgt spid="2778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9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2779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7923" grpId="0" autoUpdateAnimBg="0"/>
      <p:bldP spid="277924" grpId="0" autoUpdateAnimBg="0"/>
      <p:bldP spid="277925" grpId="0" autoUpdateAnimBg="0"/>
      <p:bldP spid="277926" grpId="0" autoUpdateAnimBg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58" name="Text Box 2"/>
          <p:cNvSpPr txBox="1">
            <a:spLocks noChangeArrowheads="1"/>
          </p:cNvSpPr>
          <p:nvPr/>
        </p:nvSpPr>
        <p:spPr bwMode="auto">
          <a:xfrm>
            <a:off x="111125" y="79375"/>
            <a:ext cx="565467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FF0000"/>
                </a:solidFill>
                <a:ea typeface="黑体" pitchFamily="2" charset="-122"/>
              </a:rPr>
              <a:t>⒋</a:t>
            </a:r>
            <a:r>
              <a:rPr kumimoji="1" lang="zh-CN" altLang="en-US" sz="3600" b="1">
                <a:solidFill>
                  <a:srgbClr val="FF0000"/>
                </a:solidFill>
                <a:ea typeface="黑体" pitchFamily="2" charset="-122"/>
              </a:rPr>
              <a:t>螺纹牙型的表示</a:t>
            </a:r>
          </a:p>
        </p:txBody>
      </p:sp>
      <p:sp>
        <p:nvSpPr>
          <p:cNvPr id="96301" name="Text Box 45"/>
          <p:cNvSpPr txBox="1">
            <a:spLocks noChangeArrowheads="1"/>
          </p:cNvSpPr>
          <p:nvPr/>
        </p:nvSpPr>
        <p:spPr bwMode="auto">
          <a:xfrm>
            <a:off x="103188" y="695325"/>
            <a:ext cx="3317875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3333CC"/>
                </a:solidFill>
              </a:rPr>
              <a:t>⑴  </a:t>
            </a:r>
            <a:r>
              <a:rPr kumimoji="1" lang="zh-CN" altLang="en-US" sz="3200" b="1">
                <a:solidFill>
                  <a:srgbClr val="3333CC"/>
                </a:solidFill>
              </a:rPr>
              <a:t>重合画法</a:t>
            </a:r>
          </a:p>
        </p:txBody>
      </p:sp>
      <p:sp>
        <p:nvSpPr>
          <p:cNvPr id="96302" name="Text Box 46"/>
          <p:cNvSpPr txBox="1">
            <a:spLocks noChangeArrowheads="1"/>
          </p:cNvSpPr>
          <p:nvPr/>
        </p:nvSpPr>
        <p:spPr bwMode="auto">
          <a:xfrm>
            <a:off x="4568825" y="382588"/>
            <a:ext cx="4211638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3333CC"/>
                </a:solidFill>
              </a:rPr>
              <a:t>⑵  </a:t>
            </a:r>
            <a:r>
              <a:rPr kumimoji="1" lang="zh-CN" altLang="en-US" sz="3200" b="1">
                <a:solidFill>
                  <a:srgbClr val="3333CC"/>
                </a:solidFill>
              </a:rPr>
              <a:t>移出局部放大</a:t>
            </a:r>
          </a:p>
        </p:txBody>
      </p:sp>
      <p:sp>
        <p:nvSpPr>
          <p:cNvPr id="96335" name="Text Box 79"/>
          <p:cNvSpPr txBox="1">
            <a:spLocks noChangeArrowheads="1"/>
          </p:cNvSpPr>
          <p:nvPr/>
        </p:nvSpPr>
        <p:spPr bwMode="auto">
          <a:xfrm>
            <a:off x="127000" y="3009900"/>
            <a:ext cx="90170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5.</a:t>
            </a:r>
            <a:r>
              <a:rPr kumimoji="1" lang="zh-CN" altLang="en-US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螺纹孔相贯线的画法</a:t>
            </a:r>
            <a:r>
              <a:rPr kumimoji="1" lang="zh-CN" altLang="en-US" sz="3600" b="1">
                <a:solidFill>
                  <a:srgbClr val="0000FF"/>
                </a:solidFill>
                <a:latin typeface="宋体" pitchFamily="2" charset="-122"/>
              </a:rPr>
              <a:t> </a:t>
            </a:r>
          </a:p>
        </p:txBody>
      </p:sp>
      <p:sp>
        <p:nvSpPr>
          <p:cNvPr id="96336" name="Text Box 80"/>
          <p:cNvSpPr txBox="1">
            <a:spLocks noChangeArrowheads="1"/>
          </p:cNvSpPr>
          <p:nvPr/>
        </p:nvSpPr>
        <p:spPr bwMode="auto">
          <a:xfrm>
            <a:off x="112713" y="3641725"/>
            <a:ext cx="9031287" cy="1079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  <a:latin typeface="宋体" pitchFamily="2" charset="-122"/>
              </a:rPr>
              <a:t>    </a:t>
            </a:r>
            <a:r>
              <a:rPr kumimoji="1" lang="zh-CN" altLang="en-US" sz="3200" b="1">
                <a:solidFill>
                  <a:srgbClr val="000000"/>
                </a:solidFill>
                <a:latin typeface="宋体" pitchFamily="2" charset="-122"/>
              </a:rPr>
              <a:t>两螺纹孔或螺纹孔与光孔相贯时，其相贯线按螺纹的</a:t>
            </a:r>
            <a:r>
              <a:rPr kumimoji="1" lang="zh-CN" altLang="en-US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小径</a:t>
            </a:r>
            <a:r>
              <a:rPr kumimoji="1" lang="zh-CN" altLang="en-US" sz="3200" b="1">
                <a:solidFill>
                  <a:srgbClr val="000000"/>
                </a:solidFill>
                <a:latin typeface="宋体" pitchFamily="2" charset="-122"/>
              </a:rPr>
              <a:t>画出。</a:t>
            </a:r>
          </a:p>
        </p:txBody>
      </p:sp>
      <p:sp>
        <p:nvSpPr>
          <p:cNvPr id="96385" name="Freeform 129"/>
          <p:cNvSpPr>
            <a:spLocks/>
          </p:cNvSpPr>
          <p:nvPr/>
        </p:nvSpPr>
        <p:spPr bwMode="auto">
          <a:xfrm>
            <a:off x="3236913" y="5513388"/>
            <a:ext cx="147637" cy="552450"/>
          </a:xfrm>
          <a:custGeom>
            <a:avLst/>
            <a:gdLst>
              <a:gd name="T0" fmla="*/ 0 w 239"/>
              <a:gd name="T1" fmla="*/ 892 h 892"/>
              <a:gd name="T2" fmla="*/ 14 w 239"/>
              <a:gd name="T3" fmla="*/ 881 h 892"/>
              <a:gd name="T4" fmla="*/ 29 w 239"/>
              <a:gd name="T5" fmla="*/ 871 h 892"/>
              <a:gd name="T6" fmla="*/ 41 w 239"/>
              <a:gd name="T7" fmla="*/ 861 h 892"/>
              <a:gd name="T8" fmla="*/ 55 w 239"/>
              <a:gd name="T9" fmla="*/ 849 h 892"/>
              <a:gd name="T10" fmla="*/ 68 w 239"/>
              <a:gd name="T11" fmla="*/ 838 h 892"/>
              <a:gd name="T12" fmla="*/ 81 w 239"/>
              <a:gd name="T13" fmla="*/ 826 h 892"/>
              <a:gd name="T14" fmla="*/ 92 w 239"/>
              <a:gd name="T15" fmla="*/ 813 h 892"/>
              <a:gd name="T16" fmla="*/ 104 w 239"/>
              <a:gd name="T17" fmla="*/ 800 h 892"/>
              <a:gd name="T18" fmla="*/ 116 w 239"/>
              <a:gd name="T19" fmla="*/ 788 h 892"/>
              <a:gd name="T20" fmla="*/ 126 w 239"/>
              <a:gd name="T21" fmla="*/ 774 h 892"/>
              <a:gd name="T22" fmla="*/ 137 w 239"/>
              <a:gd name="T23" fmla="*/ 761 h 892"/>
              <a:gd name="T24" fmla="*/ 146 w 239"/>
              <a:gd name="T25" fmla="*/ 746 h 892"/>
              <a:gd name="T26" fmla="*/ 156 w 239"/>
              <a:gd name="T27" fmla="*/ 732 h 892"/>
              <a:gd name="T28" fmla="*/ 164 w 239"/>
              <a:gd name="T29" fmla="*/ 718 h 892"/>
              <a:gd name="T30" fmla="*/ 173 w 239"/>
              <a:gd name="T31" fmla="*/ 703 h 892"/>
              <a:gd name="T32" fmla="*/ 181 w 239"/>
              <a:gd name="T33" fmla="*/ 687 h 892"/>
              <a:gd name="T34" fmla="*/ 189 w 239"/>
              <a:gd name="T35" fmla="*/ 672 h 892"/>
              <a:gd name="T36" fmla="*/ 196 w 239"/>
              <a:gd name="T37" fmla="*/ 656 h 892"/>
              <a:gd name="T38" fmla="*/ 203 w 239"/>
              <a:gd name="T39" fmla="*/ 640 h 892"/>
              <a:gd name="T40" fmla="*/ 208 w 239"/>
              <a:gd name="T41" fmla="*/ 623 h 892"/>
              <a:gd name="T42" fmla="*/ 214 w 239"/>
              <a:gd name="T43" fmla="*/ 607 h 892"/>
              <a:gd name="T44" fmla="*/ 219 w 239"/>
              <a:gd name="T45" fmla="*/ 590 h 892"/>
              <a:gd name="T46" fmla="*/ 223 w 239"/>
              <a:gd name="T47" fmla="*/ 574 h 892"/>
              <a:gd name="T48" fmla="*/ 227 w 239"/>
              <a:gd name="T49" fmla="*/ 557 h 892"/>
              <a:gd name="T50" fmla="*/ 230 w 239"/>
              <a:gd name="T51" fmla="*/ 540 h 892"/>
              <a:gd name="T52" fmla="*/ 233 w 239"/>
              <a:gd name="T53" fmla="*/ 523 h 892"/>
              <a:gd name="T54" fmla="*/ 236 w 239"/>
              <a:gd name="T55" fmla="*/ 506 h 892"/>
              <a:gd name="T56" fmla="*/ 237 w 239"/>
              <a:gd name="T57" fmla="*/ 488 h 892"/>
              <a:gd name="T58" fmla="*/ 239 w 239"/>
              <a:gd name="T59" fmla="*/ 471 h 892"/>
              <a:gd name="T60" fmla="*/ 239 w 239"/>
              <a:gd name="T61" fmla="*/ 454 h 892"/>
              <a:gd name="T62" fmla="*/ 239 w 239"/>
              <a:gd name="T63" fmla="*/ 438 h 892"/>
              <a:gd name="T64" fmla="*/ 239 w 239"/>
              <a:gd name="T65" fmla="*/ 419 h 892"/>
              <a:gd name="T66" fmla="*/ 237 w 239"/>
              <a:gd name="T67" fmla="*/ 403 h 892"/>
              <a:gd name="T68" fmla="*/ 236 w 239"/>
              <a:gd name="T69" fmla="*/ 386 h 892"/>
              <a:gd name="T70" fmla="*/ 233 w 239"/>
              <a:gd name="T71" fmla="*/ 369 h 892"/>
              <a:gd name="T72" fmla="*/ 230 w 239"/>
              <a:gd name="T73" fmla="*/ 352 h 892"/>
              <a:gd name="T74" fmla="*/ 227 w 239"/>
              <a:gd name="T75" fmla="*/ 335 h 892"/>
              <a:gd name="T76" fmla="*/ 223 w 239"/>
              <a:gd name="T77" fmla="*/ 318 h 892"/>
              <a:gd name="T78" fmla="*/ 219 w 239"/>
              <a:gd name="T79" fmla="*/ 301 h 892"/>
              <a:gd name="T80" fmla="*/ 214 w 239"/>
              <a:gd name="T81" fmla="*/ 285 h 892"/>
              <a:gd name="T82" fmla="*/ 208 w 239"/>
              <a:gd name="T83" fmla="*/ 268 h 892"/>
              <a:gd name="T84" fmla="*/ 203 w 239"/>
              <a:gd name="T85" fmla="*/ 252 h 892"/>
              <a:gd name="T86" fmla="*/ 196 w 239"/>
              <a:gd name="T87" fmla="*/ 236 h 892"/>
              <a:gd name="T88" fmla="*/ 189 w 239"/>
              <a:gd name="T89" fmla="*/ 220 h 892"/>
              <a:gd name="T90" fmla="*/ 181 w 239"/>
              <a:gd name="T91" fmla="*/ 205 h 892"/>
              <a:gd name="T92" fmla="*/ 173 w 239"/>
              <a:gd name="T93" fmla="*/ 189 h 892"/>
              <a:gd name="T94" fmla="*/ 164 w 239"/>
              <a:gd name="T95" fmla="*/ 174 h 892"/>
              <a:gd name="T96" fmla="*/ 156 w 239"/>
              <a:gd name="T97" fmla="*/ 160 h 892"/>
              <a:gd name="T98" fmla="*/ 146 w 239"/>
              <a:gd name="T99" fmla="*/ 146 h 892"/>
              <a:gd name="T100" fmla="*/ 137 w 239"/>
              <a:gd name="T101" fmla="*/ 131 h 892"/>
              <a:gd name="T102" fmla="*/ 126 w 239"/>
              <a:gd name="T103" fmla="*/ 117 h 892"/>
              <a:gd name="T104" fmla="*/ 116 w 239"/>
              <a:gd name="T105" fmla="*/ 104 h 892"/>
              <a:gd name="T106" fmla="*/ 104 w 239"/>
              <a:gd name="T107" fmla="*/ 91 h 892"/>
              <a:gd name="T108" fmla="*/ 92 w 239"/>
              <a:gd name="T109" fmla="*/ 78 h 892"/>
              <a:gd name="T110" fmla="*/ 81 w 239"/>
              <a:gd name="T111" fmla="*/ 66 h 892"/>
              <a:gd name="T112" fmla="*/ 68 w 239"/>
              <a:gd name="T113" fmla="*/ 53 h 892"/>
              <a:gd name="T114" fmla="*/ 55 w 239"/>
              <a:gd name="T115" fmla="*/ 43 h 892"/>
              <a:gd name="T116" fmla="*/ 41 w 239"/>
              <a:gd name="T117" fmla="*/ 31 h 892"/>
              <a:gd name="T118" fmla="*/ 29 w 239"/>
              <a:gd name="T119" fmla="*/ 21 h 892"/>
              <a:gd name="T120" fmla="*/ 14 w 239"/>
              <a:gd name="T121" fmla="*/ 10 h 892"/>
              <a:gd name="T122" fmla="*/ 0 w 239"/>
              <a:gd name="T123" fmla="*/ 0 h 8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39" h="892">
                <a:moveTo>
                  <a:pt x="0" y="892"/>
                </a:moveTo>
                <a:lnTo>
                  <a:pt x="14" y="881"/>
                </a:lnTo>
                <a:lnTo>
                  <a:pt x="29" y="871"/>
                </a:lnTo>
                <a:lnTo>
                  <a:pt x="41" y="861"/>
                </a:lnTo>
                <a:lnTo>
                  <a:pt x="55" y="849"/>
                </a:lnTo>
                <a:lnTo>
                  <a:pt x="68" y="838"/>
                </a:lnTo>
                <a:lnTo>
                  <a:pt x="81" y="826"/>
                </a:lnTo>
                <a:lnTo>
                  <a:pt x="92" y="813"/>
                </a:lnTo>
                <a:lnTo>
                  <a:pt x="104" y="800"/>
                </a:lnTo>
                <a:lnTo>
                  <a:pt x="116" y="788"/>
                </a:lnTo>
                <a:lnTo>
                  <a:pt x="126" y="774"/>
                </a:lnTo>
                <a:lnTo>
                  <a:pt x="137" y="761"/>
                </a:lnTo>
                <a:lnTo>
                  <a:pt x="146" y="746"/>
                </a:lnTo>
                <a:lnTo>
                  <a:pt x="156" y="732"/>
                </a:lnTo>
                <a:lnTo>
                  <a:pt x="164" y="718"/>
                </a:lnTo>
                <a:lnTo>
                  <a:pt x="173" y="703"/>
                </a:lnTo>
                <a:lnTo>
                  <a:pt x="181" y="687"/>
                </a:lnTo>
                <a:lnTo>
                  <a:pt x="189" y="672"/>
                </a:lnTo>
                <a:lnTo>
                  <a:pt x="196" y="656"/>
                </a:lnTo>
                <a:lnTo>
                  <a:pt x="203" y="640"/>
                </a:lnTo>
                <a:lnTo>
                  <a:pt x="208" y="623"/>
                </a:lnTo>
                <a:lnTo>
                  <a:pt x="214" y="607"/>
                </a:lnTo>
                <a:lnTo>
                  <a:pt x="219" y="590"/>
                </a:lnTo>
                <a:lnTo>
                  <a:pt x="223" y="574"/>
                </a:lnTo>
                <a:lnTo>
                  <a:pt x="227" y="557"/>
                </a:lnTo>
                <a:lnTo>
                  <a:pt x="230" y="540"/>
                </a:lnTo>
                <a:lnTo>
                  <a:pt x="233" y="523"/>
                </a:lnTo>
                <a:lnTo>
                  <a:pt x="236" y="506"/>
                </a:lnTo>
                <a:lnTo>
                  <a:pt x="237" y="488"/>
                </a:lnTo>
                <a:lnTo>
                  <a:pt x="239" y="471"/>
                </a:lnTo>
                <a:lnTo>
                  <a:pt x="239" y="454"/>
                </a:lnTo>
                <a:lnTo>
                  <a:pt x="239" y="438"/>
                </a:lnTo>
                <a:lnTo>
                  <a:pt x="239" y="419"/>
                </a:lnTo>
                <a:lnTo>
                  <a:pt x="237" y="403"/>
                </a:lnTo>
                <a:lnTo>
                  <a:pt x="236" y="386"/>
                </a:lnTo>
                <a:lnTo>
                  <a:pt x="233" y="369"/>
                </a:lnTo>
                <a:lnTo>
                  <a:pt x="230" y="352"/>
                </a:lnTo>
                <a:lnTo>
                  <a:pt x="227" y="335"/>
                </a:lnTo>
                <a:lnTo>
                  <a:pt x="223" y="318"/>
                </a:lnTo>
                <a:lnTo>
                  <a:pt x="219" y="301"/>
                </a:lnTo>
                <a:lnTo>
                  <a:pt x="214" y="285"/>
                </a:lnTo>
                <a:lnTo>
                  <a:pt x="208" y="268"/>
                </a:lnTo>
                <a:lnTo>
                  <a:pt x="203" y="252"/>
                </a:lnTo>
                <a:lnTo>
                  <a:pt x="196" y="236"/>
                </a:lnTo>
                <a:lnTo>
                  <a:pt x="189" y="220"/>
                </a:lnTo>
                <a:lnTo>
                  <a:pt x="181" y="205"/>
                </a:lnTo>
                <a:lnTo>
                  <a:pt x="173" y="189"/>
                </a:lnTo>
                <a:lnTo>
                  <a:pt x="164" y="174"/>
                </a:lnTo>
                <a:lnTo>
                  <a:pt x="156" y="160"/>
                </a:lnTo>
                <a:lnTo>
                  <a:pt x="146" y="146"/>
                </a:lnTo>
                <a:lnTo>
                  <a:pt x="137" y="131"/>
                </a:lnTo>
                <a:lnTo>
                  <a:pt x="126" y="117"/>
                </a:lnTo>
                <a:lnTo>
                  <a:pt x="116" y="104"/>
                </a:lnTo>
                <a:lnTo>
                  <a:pt x="104" y="91"/>
                </a:lnTo>
                <a:lnTo>
                  <a:pt x="92" y="78"/>
                </a:lnTo>
                <a:lnTo>
                  <a:pt x="81" y="66"/>
                </a:lnTo>
                <a:lnTo>
                  <a:pt x="68" y="53"/>
                </a:lnTo>
                <a:lnTo>
                  <a:pt x="55" y="43"/>
                </a:lnTo>
                <a:lnTo>
                  <a:pt x="41" y="31"/>
                </a:lnTo>
                <a:lnTo>
                  <a:pt x="29" y="21"/>
                </a:lnTo>
                <a:lnTo>
                  <a:pt x="14" y="10"/>
                </a:lnTo>
                <a:lnTo>
                  <a:pt x="0" y="0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  <p:sp>
        <p:nvSpPr>
          <p:cNvPr id="96397" name="Freeform 141"/>
          <p:cNvSpPr>
            <a:spLocks/>
          </p:cNvSpPr>
          <p:nvPr/>
        </p:nvSpPr>
        <p:spPr bwMode="auto">
          <a:xfrm>
            <a:off x="6388100" y="5513388"/>
            <a:ext cx="366713" cy="65087"/>
          </a:xfrm>
          <a:custGeom>
            <a:avLst/>
            <a:gdLst>
              <a:gd name="T0" fmla="*/ 0 w 593"/>
              <a:gd name="T1" fmla="*/ 0 h 106"/>
              <a:gd name="T2" fmla="*/ 12 w 593"/>
              <a:gd name="T3" fmla="*/ 11 h 106"/>
              <a:gd name="T4" fmla="*/ 25 w 593"/>
              <a:gd name="T5" fmla="*/ 19 h 106"/>
              <a:gd name="T6" fmla="*/ 39 w 593"/>
              <a:gd name="T7" fmla="*/ 29 h 106"/>
              <a:gd name="T8" fmla="*/ 52 w 593"/>
              <a:gd name="T9" fmla="*/ 38 h 106"/>
              <a:gd name="T10" fmla="*/ 65 w 593"/>
              <a:gd name="T11" fmla="*/ 46 h 106"/>
              <a:gd name="T12" fmla="*/ 80 w 593"/>
              <a:gd name="T13" fmla="*/ 53 h 106"/>
              <a:gd name="T14" fmla="*/ 94 w 593"/>
              <a:gd name="T15" fmla="*/ 61 h 106"/>
              <a:gd name="T16" fmla="*/ 109 w 593"/>
              <a:gd name="T17" fmla="*/ 67 h 106"/>
              <a:gd name="T18" fmla="*/ 124 w 593"/>
              <a:gd name="T19" fmla="*/ 74 h 106"/>
              <a:gd name="T20" fmla="*/ 139 w 593"/>
              <a:gd name="T21" fmla="*/ 79 h 106"/>
              <a:gd name="T22" fmla="*/ 155 w 593"/>
              <a:gd name="T23" fmla="*/ 84 h 106"/>
              <a:gd name="T24" fmla="*/ 169 w 593"/>
              <a:gd name="T25" fmla="*/ 88 h 106"/>
              <a:gd name="T26" fmla="*/ 185 w 593"/>
              <a:gd name="T27" fmla="*/ 93 h 106"/>
              <a:gd name="T28" fmla="*/ 200 w 593"/>
              <a:gd name="T29" fmla="*/ 96 h 106"/>
              <a:gd name="T30" fmla="*/ 216 w 593"/>
              <a:gd name="T31" fmla="*/ 99 h 106"/>
              <a:gd name="T32" fmla="*/ 232 w 593"/>
              <a:gd name="T33" fmla="*/ 101 h 106"/>
              <a:gd name="T34" fmla="*/ 248 w 593"/>
              <a:gd name="T35" fmla="*/ 103 h 106"/>
              <a:gd name="T36" fmla="*/ 264 w 593"/>
              <a:gd name="T37" fmla="*/ 104 h 106"/>
              <a:gd name="T38" fmla="*/ 280 w 593"/>
              <a:gd name="T39" fmla="*/ 105 h 106"/>
              <a:gd name="T40" fmla="*/ 297 w 593"/>
              <a:gd name="T41" fmla="*/ 106 h 106"/>
              <a:gd name="T42" fmla="*/ 313 w 593"/>
              <a:gd name="T43" fmla="*/ 105 h 106"/>
              <a:gd name="T44" fmla="*/ 329 w 593"/>
              <a:gd name="T45" fmla="*/ 104 h 106"/>
              <a:gd name="T46" fmla="*/ 344 w 593"/>
              <a:gd name="T47" fmla="*/ 103 h 106"/>
              <a:gd name="T48" fmla="*/ 360 w 593"/>
              <a:gd name="T49" fmla="*/ 101 h 106"/>
              <a:gd name="T50" fmla="*/ 376 w 593"/>
              <a:gd name="T51" fmla="*/ 99 h 106"/>
              <a:gd name="T52" fmla="*/ 392 w 593"/>
              <a:gd name="T53" fmla="*/ 96 h 106"/>
              <a:gd name="T54" fmla="*/ 407 w 593"/>
              <a:gd name="T55" fmla="*/ 93 h 106"/>
              <a:gd name="T56" fmla="*/ 423 w 593"/>
              <a:gd name="T57" fmla="*/ 88 h 106"/>
              <a:gd name="T58" fmla="*/ 439 w 593"/>
              <a:gd name="T59" fmla="*/ 84 h 106"/>
              <a:gd name="T60" fmla="*/ 454 w 593"/>
              <a:gd name="T61" fmla="*/ 79 h 106"/>
              <a:gd name="T62" fmla="*/ 469 w 593"/>
              <a:gd name="T63" fmla="*/ 74 h 106"/>
              <a:gd name="T64" fmla="*/ 483 w 593"/>
              <a:gd name="T65" fmla="*/ 67 h 106"/>
              <a:gd name="T66" fmla="*/ 498 w 593"/>
              <a:gd name="T67" fmla="*/ 61 h 106"/>
              <a:gd name="T68" fmla="*/ 512 w 593"/>
              <a:gd name="T69" fmla="*/ 53 h 106"/>
              <a:gd name="T70" fmla="*/ 527 w 593"/>
              <a:gd name="T71" fmla="*/ 46 h 106"/>
              <a:gd name="T72" fmla="*/ 541 w 593"/>
              <a:gd name="T73" fmla="*/ 38 h 106"/>
              <a:gd name="T74" fmla="*/ 554 w 593"/>
              <a:gd name="T75" fmla="*/ 29 h 106"/>
              <a:gd name="T76" fmla="*/ 567 w 593"/>
              <a:gd name="T77" fmla="*/ 19 h 106"/>
              <a:gd name="T78" fmla="*/ 580 w 593"/>
              <a:gd name="T79" fmla="*/ 11 h 106"/>
              <a:gd name="T80" fmla="*/ 593 w 593"/>
              <a:gd name="T81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93" h="106">
                <a:moveTo>
                  <a:pt x="0" y="0"/>
                </a:moveTo>
                <a:lnTo>
                  <a:pt x="12" y="11"/>
                </a:lnTo>
                <a:lnTo>
                  <a:pt x="25" y="19"/>
                </a:lnTo>
                <a:lnTo>
                  <a:pt x="39" y="29"/>
                </a:lnTo>
                <a:lnTo>
                  <a:pt x="52" y="38"/>
                </a:lnTo>
                <a:lnTo>
                  <a:pt x="65" y="46"/>
                </a:lnTo>
                <a:lnTo>
                  <a:pt x="80" y="53"/>
                </a:lnTo>
                <a:lnTo>
                  <a:pt x="94" y="61"/>
                </a:lnTo>
                <a:lnTo>
                  <a:pt x="109" y="67"/>
                </a:lnTo>
                <a:lnTo>
                  <a:pt x="124" y="74"/>
                </a:lnTo>
                <a:lnTo>
                  <a:pt x="139" y="79"/>
                </a:lnTo>
                <a:lnTo>
                  <a:pt x="155" y="84"/>
                </a:lnTo>
                <a:lnTo>
                  <a:pt x="169" y="88"/>
                </a:lnTo>
                <a:lnTo>
                  <a:pt x="185" y="93"/>
                </a:lnTo>
                <a:lnTo>
                  <a:pt x="200" y="96"/>
                </a:lnTo>
                <a:lnTo>
                  <a:pt x="216" y="99"/>
                </a:lnTo>
                <a:lnTo>
                  <a:pt x="232" y="101"/>
                </a:lnTo>
                <a:lnTo>
                  <a:pt x="248" y="103"/>
                </a:lnTo>
                <a:lnTo>
                  <a:pt x="264" y="104"/>
                </a:lnTo>
                <a:lnTo>
                  <a:pt x="280" y="105"/>
                </a:lnTo>
                <a:lnTo>
                  <a:pt x="297" y="106"/>
                </a:lnTo>
                <a:lnTo>
                  <a:pt x="313" y="105"/>
                </a:lnTo>
                <a:lnTo>
                  <a:pt x="329" y="104"/>
                </a:lnTo>
                <a:lnTo>
                  <a:pt x="344" y="103"/>
                </a:lnTo>
                <a:lnTo>
                  <a:pt x="360" y="101"/>
                </a:lnTo>
                <a:lnTo>
                  <a:pt x="376" y="99"/>
                </a:lnTo>
                <a:lnTo>
                  <a:pt x="392" y="96"/>
                </a:lnTo>
                <a:lnTo>
                  <a:pt x="407" y="93"/>
                </a:lnTo>
                <a:lnTo>
                  <a:pt x="423" y="88"/>
                </a:lnTo>
                <a:lnTo>
                  <a:pt x="439" y="84"/>
                </a:lnTo>
                <a:lnTo>
                  <a:pt x="454" y="79"/>
                </a:lnTo>
                <a:lnTo>
                  <a:pt x="469" y="74"/>
                </a:lnTo>
                <a:lnTo>
                  <a:pt x="483" y="67"/>
                </a:lnTo>
                <a:lnTo>
                  <a:pt x="498" y="61"/>
                </a:lnTo>
                <a:lnTo>
                  <a:pt x="512" y="53"/>
                </a:lnTo>
                <a:lnTo>
                  <a:pt x="527" y="46"/>
                </a:lnTo>
                <a:lnTo>
                  <a:pt x="541" y="38"/>
                </a:lnTo>
                <a:lnTo>
                  <a:pt x="554" y="29"/>
                </a:lnTo>
                <a:lnTo>
                  <a:pt x="567" y="19"/>
                </a:lnTo>
                <a:lnTo>
                  <a:pt x="580" y="11"/>
                </a:lnTo>
                <a:lnTo>
                  <a:pt x="593" y="0"/>
                </a:lnTo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  <p:grpSp>
        <p:nvGrpSpPr>
          <p:cNvPr id="96453" name="Group 197"/>
          <p:cNvGrpSpPr>
            <a:grpSpLocks/>
          </p:cNvGrpSpPr>
          <p:nvPr/>
        </p:nvGrpSpPr>
        <p:grpSpPr bwMode="auto">
          <a:xfrm>
            <a:off x="1547813" y="4700588"/>
            <a:ext cx="6278562" cy="2093912"/>
            <a:chOff x="975" y="2891"/>
            <a:chExt cx="3955" cy="1319"/>
          </a:xfrm>
        </p:grpSpPr>
        <p:sp>
          <p:nvSpPr>
            <p:cNvPr id="96338" name="Line 82"/>
            <p:cNvSpPr>
              <a:spLocks noChangeShapeType="1"/>
            </p:cNvSpPr>
            <p:nvPr/>
          </p:nvSpPr>
          <p:spPr bwMode="auto">
            <a:xfrm>
              <a:off x="975" y="3577"/>
              <a:ext cx="12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39" name="Line 83"/>
            <p:cNvSpPr>
              <a:spLocks noChangeShapeType="1"/>
            </p:cNvSpPr>
            <p:nvPr/>
          </p:nvSpPr>
          <p:spPr bwMode="auto">
            <a:xfrm>
              <a:off x="1130" y="3577"/>
              <a:ext cx="3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40" name="Line 84"/>
            <p:cNvSpPr>
              <a:spLocks noChangeShapeType="1"/>
            </p:cNvSpPr>
            <p:nvPr/>
          </p:nvSpPr>
          <p:spPr bwMode="auto">
            <a:xfrm>
              <a:off x="1198" y="3577"/>
              <a:ext cx="185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41" name="Line 85"/>
            <p:cNvSpPr>
              <a:spLocks noChangeShapeType="1"/>
            </p:cNvSpPr>
            <p:nvPr/>
          </p:nvSpPr>
          <p:spPr bwMode="auto">
            <a:xfrm>
              <a:off x="1419" y="3577"/>
              <a:ext cx="3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42" name="Line 86"/>
            <p:cNvSpPr>
              <a:spLocks noChangeShapeType="1"/>
            </p:cNvSpPr>
            <p:nvPr/>
          </p:nvSpPr>
          <p:spPr bwMode="auto">
            <a:xfrm>
              <a:off x="1484" y="3577"/>
              <a:ext cx="185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43" name="Line 87"/>
            <p:cNvSpPr>
              <a:spLocks noChangeShapeType="1"/>
            </p:cNvSpPr>
            <p:nvPr/>
          </p:nvSpPr>
          <p:spPr bwMode="auto">
            <a:xfrm>
              <a:off x="1707" y="3577"/>
              <a:ext cx="3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44" name="Line 88"/>
            <p:cNvSpPr>
              <a:spLocks noChangeShapeType="1"/>
            </p:cNvSpPr>
            <p:nvPr/>
          </p:nvSpPr>
          <p:spPr bwMode="auto">
            <a:xfrm>
              <a:off x="1773" y="3577"/>
              <a:ext cx="185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45" name="Line 89"/>
            <p:cNvSpPr>
              <a:spLocks noChangeShapeType="1"/>
            </p:cNvSpPr>
            <p:nvPr/>
          </p:nvSpPr>
          <p:spPr bwMode="auto">
            <a:xfrm>
              <a:off x="1996" y="3577"/>
              <a:ext cx="3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46" name="Line 90"/>
            <p:cNvSpPr>
              <a:spLocks noChangeShapeType="1"/>
            </p:cNvSpPr>
            <p:nvPr/>
          </p:nvSpPr>
          <p:spPr bwMode="auto">
            <a:xfrm>
              <a:off x="2061" y="3577"/>
              <a:ext cx="12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47" name="Line 91"/>
            <p:cNvSpPr>
              <a:spLocks noChangeShapeType="1"/>
            </p:cNvSpPr>
            <p:nvPr/>
          </p:nvSpPr>
          <p:spPr bwMode="auto">
            <a:xfrm>
              <a:off x="2246" y="2891"/>
              <a:ext cx="0" cy="22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48" name="Line 92"/>
            <p:cNvSpPr>
              <a:spLocks noChangeShapeType="1"/>
            </p:cNvSpPr>
            <p:nvPr/>
          </p:nvSpPr>
          <p:spPr bwMode="auto">
            <a:xfrm>
              <a:off x="2246" y="3152"/>
              <a:ext cx="0" cy="3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49" name="Line 93"/>
            <p:cNvSpPr>
              <a:spLocks noChangeShapeType="1"/>
            </p:cNvSpPr>
            <p:nvPr/>
          </p:nvSpPr>
          <p:spPr bwMode="auto">
            <a:xfrm>
              <a:off x="2246" y="3218"/>
              <a:ext cx="0" cy="18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50" name="Line 94"/>
            <p:cNvSpPr>
              <a:spLocks noChangeShapeType="1"/>
            </p:cNvSpPr>
            <p:nvPr/>
          </p:nvSpPr>
          <p:spPr bwMode="auto">
            <a:xfrm>
              <a:off x="2246" y="3441"/>
              <a:ext cx="0" cy="2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51" name="Line 95"/>
            <p:cNvSpPr>
              <a:spLocks noChangeShapeType="1"/>
            </p:cNvSpPr>
            <p:nvPr/>
          </p:nvSpPr>
          <p:spPr bwMode="auto">
            <a:xfrm>
              <a:off x="2246" y="3506"/>
              <a:ext cx="0" cy="18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52" name="Line 96"/>
            <p:cNvSpPr>
              <a:spLocks noChangeShapeType="1"/>
            </p:cNvSpPr>
            <p:nvPr/>
          </p:nvSpPr>
          <p:spPr bwMode="auto">
            <a:xfrm>
              <a:off x="2246" y="3727"/>
              <a:ext cx="0" cy="3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53" name="Line 97"/>
            <p:cNvSpPr>
              <a:spLocks noChangeShapeType="1"/>
            </p:cNvSpPr>
            <p:nvPr/>
          </p:nvSpPr>
          <p:spPr bwMode="auto">
            <a:xfrm>
              <a:off x="2246" y="3795"/>
              <a:ext cx="0" cy="18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54" name="Line 98"/>
            <p:cNvSpPr>
              <a:spLocks noChangeShapeType="1"/>
            </p:cNvSpPr>
            <p:nvPr/>
          </p:nvSpPr>
          <p:spPr bwMode="auto">
            <a:xfrm>
              <a:off x="2246" y="4016"/>
              <a:ext cx="0" cy="3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55" name="Line 99"/>
            <p:cNvSpPr>
              <a:spLocks noChangeShapeType="1"/>
            </p:cNvSpPr>
            <p:nvPr/>
          </p:nvSpPr>
          <p:spPr bwMode="auto">
            <a:xfrm>
              <a:off x="2246" y="4084"/>
              <a:ext cx="0" cy="12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56" name="Line 100"/>
            <p:cNvSpPr>
              <a:spLocks noChangeShapeType="1"/>
            </p:cNvSpPr>
            <p:nvPr/>
          </p:nvSpPr>
          <p:spPr bwMode="auto">
            <a:xfrm>
              <a:off x="4141" y="2940"/>
              <a:ext cx="0" cy="23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57" name="Line 101"/>
            <p:cNvSpPr>
              <a:spLocks noChangeShapeType="1"/>
            </p:cNvSpPr>
            <p:nvPr/>
          </p:nvSpPr>
          <p:spPr bwMode="auto">
            <a:xfrm>
              <a:off x="4141" y="3210"/>
              <a:ext cx="0" cy="3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58" name="Line 102"/>
            <p:cNvSpPr>
              <a:spLocks noChangeShapeType="1"/>
            </p:cNvSpPr>
            <p:nvPr/>
          </p:nvSpPr>
          <p:spPr bwMode="auto">
            <a:xfrm>
              <a:off x="4141" y="3278"/>
              <a:ext cx="0" cy="23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59" name="Line 103"/>
            <p:cNvSpPr>
              <a:spLocks noChangeShapeType="1"/>
            </p:cNvSpPr>
            <p:nvPr/>
          </p:nvSpPr>
          <p:spPr bwMode="auto">
            <a:xfrm>
              <a:off x="3389" y="3577"/>
              <a:ext cx="145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60" name="Line 104"/>
            <p:cNvSpPr>
              <a:spLocks noChangeShapeType="1"/>
            </p:cNvSpPr>
            <p:nvPr/>
          </p:nvSpPr>
          <p:spPr bwMode="auto">
            <a:xfrm>
              <a:off x="3569" y="3577"/>
              <a:ext cx="3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61" name="Line 105"/>
            <p:cNvSpPr>
              <a:spLocks noChangeShapeType="1"/>
            </p:cNvSpPr>
            <p:nvPr/>
          </p:nvSpPr>
          <p:spPr bwMode="auto">
            <a:xfrm>
              <a:off x="3637" y="3577"/>
              <a:ext cx="185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62" name="Line 106"/>
            <p:cNvSpPr>
              <a:spLocks noChangeShapeType="1"/>
            </p:cNvSpPr>
            <p:nvPr/>
          </p:nvSpPr>
          <p:spPr bwMode="auto">
            <a:xfrm>
              <a:off x="3858" y="3577"/>
              <a:ext cx="29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63" name="Line 107"/>
            <p:cNvSpPr>
              <a:spLocks noChangeShapeType="1"/>
            </p:cNvSpPr>
            <p:nvPr/>
          </p:nvSpPr>
          <p:spPr bwMode="auto">
            <a:xfrm>
              <a:off x="3923" y="3577"/>
              <a:ext cx="185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64" name="Line 108"/>
            <p:cNvSpPr>
              <a:spLocks noChangeShapeType="1"/>
            </p:cNvSpPr>
            <p:nvPr/>
          </p:nvSpPr>
          <p:spPr bwMode="auto">
            <a:xfrm>
              <a:off x="4146" y="3577"/>
              <a:ext cx="3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65" name="Line 109"/>
            <p:cNvSpPr>
              <a:spLocks noChangeShapeType="1"/>
            </p:cNvSpPr>
            <p:nvPr/>
          </p:nvSpPr>
          <p:spPr bwMode="auto">
            <a:xfrm>
              <a:off x="4211" y="3577"/>
              <a:ext cx="185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66" name="Line 110"/>
            <p:cNvSpPr>
              <a:spLocks noChangeShapeType="1"/>
            </p:cNvSpPr>
            <p:nvPr/>
          </p:nvSpPr>
          <p:spPr bwMode="auto">
            <a:xfrm>
              <a:off x="4435" y="3577"/>
              <a:ext cx="27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67" name="Line 111"/>
            <p:cNvSpPr>
              <a:spLocks noChangeShapeType="1"/>
            </p:cNvSpPr>
            <p:nvPr/>
          </p:nvSpPr>
          <p:spPr bwMode="auto">
            <a:xfrm>
              <a:off x="4500" y="3577"/>
              <a:ext cx="185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68" name="Line 112"/>
            <p:cNvSpPr>
              <a:spLocks noChangeShapeType="1"/>
            </p:cNvSpPr>
            <p:nvPr/>
          </p:nvSpPr>
          <p:spPr bwMode="auto">
            <a:xfrm>
              <a:off x="4720" y="3577"/>
              <a:ext cx="3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69" name="Line 113"/>
            <p:cNvSpPr>
              <a:spLocks noChangeShapeType="1"/>
            </p:cNvSpPr>
            <p:nvPr/>
          </p:nvSpPr>
          <p:spPr bwMode="auto">
            <a:xfrm>
              <a:off x="4788" y="3577"/>
              <a:ext cx="14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70" name="Line 114"/>
            <p:cNvSpPr>
              <a:spLocks noChangeShapeType="1"/>
            </p:cNvSpPr>
            <p:nvPr/>
          </p:nvSpPr>
          <p:spPr bwMode="auto">
            <a:xfrm flipV="1">
              <a:off x="1081" y="3000"/>
              <a:ext cx="0" cy="57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71" name="Line 115"/>
            <p:cNvSpPr>
              <a:spLocks noChangeShapeType="1"/>
            </p:cNvSpPr>
            <p:nvPr/>
          </p:nvSpPr>
          <p:spPr bwMode="auto">
            <a:xfrm>
              <a:off x="1081" y="3000"/>
              <a:ext cx="159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72" name="Line 116"/>
            <p:cNvSpPr>
              <a:spLocks noChangeShapeType="1"/>
            </p:cNvSpPr>
            <p:nvPr/>
          </p:nvSpPr>
          <p:spPr bwMode="auto">
            <a:xfrm>
              <a:off x="1081" y="3577"/>
              <a:ext cx="0" cy="57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73" name="Line 117"/>
            <p:cNvSpPr>
              <a:spLocks noChangeShapeType="1"/>
            </p:cNvSpPr>
            <p:nvPr/>
          </p:nvSpPr>
          <p:spPr bwMode="auto">
            <a:xfrm>
              <a:off x="1081" y="4155"/>
              <a:ext cx="159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74" name="Line 118"/>
            <p:cNvSpPr>
              <a:spLocks noChangeShapeType="1"/>
            </p:cNvSpPr>
            <p:nvPr/>
          </p:nvSpPr>
          <p:spPr bwMode="auto">
            <a:xfrm flipV="1">
              <a:off x="3455" y="3000"/>
              <a:ext cx="0" cy="11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75" name="Line 119"/>
            <p:cNvSpPr>
              <a:spLocks noChangeShapeType="1"/>
            </p:cNvSpPr>
            <p:nvPr/>
          </p:nvSpPr>
          <p:spPr bwMode="auto">
            <a:xfrm>
              <a:off x="3455" y="3000"/>
              <a:ext cx="138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76" name="Line 120"/>
            <p:cNvSpPr>
              <a:spLocks noChangeShapeType="1"/>
            </p:cNvSpPr>
            <p:nvPr/>
          </p:nvSpPr>
          <p:spPr bwMode="auto">
            <a:xfrm>
              <a:off x="4840" y="3000"/>
              <a:ext cx="0" cy="11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77" name="Line 121"/>
            <p:cNvSpPr>
              <a:spLocks noChangeShapeType="1"/>
            </p:cNvSpPr>
            <p:nvPr/>
          </p:nvSpPr>
          <p:spPr bwMode="auto">
            <a:xfrm flipH="1">
              <a:off x="3455" y="4155"/>
              <a:ext cx="138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78" name="Line 122"/>
            <p:cNvSpPr>
              <a:spLocks noChangeShapeType="1"/>
            </p:cNvSpPr>
            <p:nvPr/>
          </p:nvSpPr>
          <p:spPr bwMode="auto">
            <a:xfrm>
              <a:off x="1081" y="3403"/>
              <a:ext cx="95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79" name="Line 123"/>
            <p:cNvSpPr>
              <a:spLocks noChangeShapeType="1"/>
            </p:cNvSpPr>
            <p:nvPr/>
          </p:nvSpPr>
          <p:spPr bwMode="auto">
            <a:xfrm>
              <a:off x="1081" y="3751"/>
              <a:ext cx="95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80" name="Line 124"/>
            <p:cNvSpPr>
              <a:spLocks noChangeShapeType="1"/>
            </p:cNvSpPr>
            <p:nvPr/>
          </p:nvSpPr>
          <p:spPr bwMode="auto">
            <a:xfrm>
              <a:off x="3455" y="3403"/>
              <a:ext cx="56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81" name="Line 125"/>
            <p:cNvSpPr>
              <a:spLocks noChangeShapeType="1"/>
            </p:cNvSpPr>
            <p:nvPr/>
          </p:nvSpPr>
          <p:spPr bwMode="auto">
            <a:xfrm>
              <a:off x="3455" y="3751"/>
              <a:ext cx="138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82" name="Line 126"/>
            <p:cNvSpPr>
              <a:spLocks noChangeShapeType="1"/>
            </p:cNvSpPr>
            <p:nvPr/>
          </p:nvSpPr>
          <p:spPr bwMode="auto">
            <a:xfrm>
              <a:off x="2453" y="3000"/>
              <a:ext cx="0" cy="11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83" name="Line 127"/>
            <p:cNvSpPr>
              <a:spLocks noChangeShapeType="1"/>
            </p:cNvSpPr>
            <p:nvPr/>
          </p:nvSpPr>
          <p:spPr bwMode="auto">
            <a:xfrm>
              <a:off x="2039" y="3000"/>
              <a:ext cx="0" cy="40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84" name="Freeform 128"/>
            <p:cNvSpPr>
              <a:spLocks/>
            </p:cNvSpPr>
            <p:nvPr/>
          </p:nvSpPr>
          <p:spPr bwMode="auto">
            <a:xfrm>
              <a:off x="2616" y="3000"/>
              <a:ext cx="57" cy="1155"/>
            </a:xfrm>
            <a:custGeom>
              <a:avLst/>
              <a:gdLst>
                <a:gd name="T0" fmla="*/ 116 w 143"/>
                <a:gd name="T1" fmla="*/ 92 h 2968"/>
                <a:gd name="T2" fmla="*/ 97 w 143"/>
                <a:gd name="T3" fmla="*/ 162 h 2968"/>
                <a:gd name="T4" fmla="*/ 78 w 143"/>
                <a:gd name="T5" fmla="*/ 232 h 2968"/>
                <a:gd name="T6" fmla="*/ 60 w 143"/>
                <a:gd name="T7" fmla="*/ 301 h 2968"/>
                <a:gd name="T8" fmla="*/ 44 w 143"/>
                <a:gd name="T9" fmla="*/ 371 h 2968"/>
                <a:gd name="T10" fmla="*/ 30 w 143"/>
                <a:gd name="T11" fmla="*/ 440 h 2968"/>
                <a:gd name="T12" fmla="*/ 24 w 143"/>
                <a:gd name="T13" fmla="*/ 475 h 2968"/>
                <a:gd name="T14" fmla="*/ 19 w 143"/>
                <a:gd name="T15" fmla="*/ 510 h 2968"/>
                <a:gd name="T16" fmla="*/ 13 w 143"/>
                <a:gd name="T17" fmla="*/ 544 h 2968"/>
                <a:gd name="T18" fmla="*/ 9 w 143"/>
                <a:gd name="T19" fmla="*/ 579 h 2968"/>
                <a:gd name="T20" fmla="*/ 6 w 143"/>
                <a:gd name="T21" fmla="*/ 614 h 2968"/>
                <a:gd name="T22" fmla="*/ 3 w 143"/>
                <a:gd name="T23" fmla="*/ 648 h 2968"/>
                <a:gd name="T24" fmla="*/ 1 w 143"/>
                <a:gd name="T25" fmla="*/ 683 h 2968"/>
                <a:gd name="T26" fmla="*/ 0 w 143"/>
                <a:gd name="T27" fmla="*/ 718 h 2968"/>
                <a:gd name="T28" fmla="*/ 0 w 143"/>
                <a:gd name="T29" fmla="*/ 752 h 2968"/>
                <a:gd name="T30" fmla="*/ 1 w 143"/>
                <a:gd name="T31" fmla="*/ 787 h 2968"/>
                <a:gd name="T32" fmla="*/ 2 w 143"/>
                <a:gd name="T33" fmla="*/ 822 h 2968"/>
                <a:gd name="T34" fmla="*/ 5 w 143"/>
                <a:gd name="T35" fmla="*/ 856 h 2968"/>
                <a:gd name="T36" fmla="*/ 8 w 143"/>
                <a:gd name="T37" fmla="*/ 891 h 2968"/>
                <a:gd name="T38" fmla="*/ 13 w 143"/>
                <a:gd name="T39" fmla="*/ 925 h 2968"/>
                <a:gd name="T40" fmla="*/ 19 w 143"/>
                <a:gd name="T41" fmla="*/ 960 h 2968"/>
                <a:gd name="T42" fmla="*/ 25 w 143"/>
                <a:gd name="T43" fmla="*/ 994 h 2968"/>
                <a:gd name="T44" fmla="*/ 39 w 143"/>
                <a:gd name="T45" fmla="*/ 1064 h 2968"/>
                <a:gd name="T46" fmla="*/ 58 w 143"/>
                <a:gd name="T47" fmla="*/ 1155 h 2968"/>
                <a:gd name="T48" fmla="*/ 78 w 143"/>
                <a:gd name="T49" fmla="*/ 1248 h 2968"/>
                <a:gd name="T50" fmla="*/ 89 w 143"/>
                <a:gd name="T51" fmla="*/ 1306 h 2968"/>
                <a:gd name="T52" fmla="*/ 95 w 143"/>
                <a:gd name="T53" fmla="*/ 1341 h 2968"/>
                <a:gd name="T54" fmla="*/ 100 w 143"/>
                <a:gd name="T55" fmla="*/ 1376 h 2968"/>
                <a:gd name="T56" fmla="*/ 105 w 143"/>
                <a:gd name="T57" fmla="*/ 1411 h 2968"/>
                <a:gd name="T58" fmla="*/ 108 w 143"/>
                <a:gd name="T59" fmla="*/ 1446 h 2968"/>
                <a:gd name="T60" fmla="*/ 110 w 143"/>
                <a:gd name="T61" fmla="*/ 1481 h 2968"/>
                <a:gd name="T62" fmla="*/ 112 w 143"/>
                <a:gd name="T63" fmla="*/ 1516 h 2968"/>
                <a:gd name="T64" fmla="*/ 112 w 143"/>
                <a:gd name="T65" fmla="*/ 1551 h 2968"/>
                <a:gd name="T66" fmla="*/ 112 w 143"/>
                <a:gd name="T67" fmla="*/ 1586 h 2968"/>
                <a:gd name="T68" fmla="*/ 111 w 143"/>
                <a:gd name="T69" fmla="*/ 1622 h 2968"/>
                <a:gd name="T70" fmla="*/ 110 w 143"/>
                <a:gd name="T71" fmla="*/ 1657 h 2968"/>
                <a:gd name="T72" fmla="*/ 108 w 143"/>
                <a:gd name="T73" fmla="*/ 1692 h 2968"/>
                <a:gd name="T74" fmla="*/ 101 w 143"/>
                <a:gd name="T75" fmla="*/ 1763 h 2968"/>
                <a:gd name="T76" fmla="*/ 94 w 143"/>
                <a:gd name="T77" fmla="*/ 1834 h 2968"/>
                <a:gd name="T78" fmla="*/ 84 w 143"/>
                <a:gd name="T79" fmla="*/ 1905 h 2968"/>
                <a:gd name="T80" fmla="*/ 59 w 143"/>
                <a:gd name="T81" fmla="*/ 2094 h 2968"/>
                <a:gd name="T82" fmla="*/ 51 w 143"/>
                <a:gd name="T83" fmla="*/ 2165 h 2968"/>
                <a:gd name="T84" fmla="*/ 43 w 143"/>
                <a:gd name="T85" fmla="*/ 2236 h 2968"/>
                <a:gd name="T86" fmla="*/ 37 w 143"/>
                <a:gd name="T87" fmla="*/ 2306 h 2968"/>
                <a:gd name="T88" fmla="*/ 35 w 143"/>
                <a:gd name="T89" fmla="*/ 2341 h 2968"/>
                <a:gd name="T90" fmla="*/ 34 w 143"/>
                <a:gd name="T91" fmla="*/ 2376 h 2968"/>
                <a:gd name="T92" fmla="*/ 32 w 143"/>
                <a:gd name="T93" fmla="*/ 2411 h 2968"/>
                <a:gd name="T94" fmla="*/ 32 w 143"/>
                <a:gd name="T95" fmla="*/ 2446 h 2968"/>
                <a:gd name="T96" fmla="*/ 34 w 143"/>
                <a:gd name="T97" fmla="*/ 2480 h 2968"/>
                <a:gd name="T98" fmla="*/ 35 w 143"/>
                <a:gd name="T99" fmla="*/ 2515 h 2968"/>
                <a:gd name="T100" fmla="*/ 37 w 143"/>
                <a:gd name="T101" fmla="*/ 2550 h 2968"/>
                <a:gd name="T102" fmla="*/ 41 w 143"/>
                <a:gd name="T103" fmla="*/ 2584 h 2968"/>
                <a:gd name="T104" fmla="*/ 45 w 143"/>
                <a:gd name="T105" fmla="*/ 2618 h 2968"/>
                <a:gd name="T106" fmla="*/ 51 w 143"/>
                <a:gd name="T107" fmla="*/ 2653 h 2968"/>
                <a:gd name="T108" fmla="*/ 58 w 143"/>
                <a:gd name="T109" fmla="*/ 2687 h 2968"/>
                <a:gd name="T110" fmla="*/ 65 w 143"/>
                <a:gd name="T111" fmla="*/ 2721 h 2968"/>
                <a:gd name="T112" fmla="*/ 74 w 143"/>
                <a:gd name="T113" fmla="*/ 2755 h 2968"/>
                <a:gd name="T114" fmla="*/ 83 w 143"/>
                <a:gd name="T115" fmla="*/ 2789 h 2968"/>
                <a:gd name="T116" fmla="*/ 94 w 143"/>
                <a:gd name="T117" fmla="*/ 2822 h 2968"/>
                <a:gd name="T118" fmla="*/ 112 w 143"/>
                <a:gd name="T119" fmla="*/ 2878 h 2968"/>
                <a:gd name="T120" fmla="*/ 143 w 143"/>
                <a:gd name="T121" fmla="*/ 2968 h 29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3" h="2968">
                  <a:moveTo>
                    <a:pt x="143" y="0"/>
                  </a:moveTo>
                  <a:lnTo>
                    <a:pt x="130" y="46"/>
                  </a:lnTo>
                  <a:lnTo>
                    <a:pt x="116" y="92"/>
                  </a:lnTo>
                  <a:lnTo>
                    <a:pt x="110" y="115"/>
                  </a:lnTo>
                  <a:lnTo>
                    <a:pt x="104" y="139"/>
                  </a:lnTo>
                  <a:lnTo>
                    <a:pt x="97" y="162"/>
                  </a:lnTo>
                  <a:lnTo>
                    <a:pt x="91" y="185"/>
                  </a:lnTo>
                  <a:lnTo>
                    <a:pt x="84" y="209"/>
                  </a:lnTo>
                  <a:lnTo>
                    <a:pt x="78" y="232"/>
                  </a:lnTo>
                  <a:lnTo>
                    <a:pt x="72" y="254"/>
                  </a:lnTo>
                  <a:lnTo>
                    <a:pt x="66" y="278"/>
                  </a:lnTo>
                  <a:lnTo>
                    <a:pt x="60" y="301"/>
                  </a:lnTo>
                  <a:lnTo>
                    <a:pt x="55" y="324"/>
                  </a:lnTo>
                  <a:lnTo>
                    <a:pt x="49" y="348"/>
                  </a:lnTo>
                  <a:lnTo>
                    <a:pt x="44" y="371"/>
                  </a:lnTo>
                  <a:lnTo>
                    <a:pt x="40" y="394"/>
                  </a:lnTo>
                  <a:lnTo>
                    <a:pt x="35" y="417"/>
                  </a:lnTo>
                  <a:lnTo>
                    <a:pt x="30" y="440"/>
                  </a:lnTo>
                  <a:lnTo>
                    <a:pt x="28" y="452"/>
                  </a:lnTo>
                  <a:lnTo>
                    <a:pt x="26" y="463"/>
                  </a:lnTo>
                  <a:lnTo>
                    <a:pt x="24" y="475"/>
                  </a:lnTo>
                  <a:lnTo>
                    <a:pt x="22" y="487"/>
                  </a:lnTo>
                  <a:lnTo>
                    <a:pt x="20" y="498"/>
                  </a:lnTo>
                  <a:lnTo>
                    <a:pt x="19" y="510"/>
                  </a:lnTo>
                  <a:lnTo>
                    <a:pt x="17" y="522"/>
                  </a:lnTo>
                  <a:lnTo>
                    <a:pt x="15" y="532"/>
                  </a:lnTo>
                  <a:lnTo>
                    <a:pt x="13" y="544"/>
                  </a:lnTo>
                  <a:lnTo>
                    <a:pt x="12" y="556"/>
                  </a:lnTo>
                  <a:lnTo>
                    <a:pt x="10" y="567"/>
                  </a:lnTo>
                  <a:lnTo>
                    <a:pt x="9" y="579"/>
                  </a:lnTo>
                  <a:lnTo>
                    <a:pt x="8" y="591"/>
                  </a:lnTo>
                  <a:lnTo>
                    <a:pt x="7" y="602"/>
                  </a:lnTo>
                  <a:lnTo>
                    <a:pt x="6" y="614"/>
                  </a:lnTo>
                  <a:lnTo>
                    <a:pt x="5" y="626"/>
                  </a:lnTo>
                  <a:lnTo>
                    <a:pt x="4" y="637"/>
                  </a:lnTo>
                  <a:lnTo>
                    <a:pt x="3" y="648"/>
                  </a:lnTo>
                  <a:lnTo>
                    <a:pt x="2" y="660"/>
                  </a:lnTo>
                  <a:lnTo>
                    <a:pt x="2" y="671"/>
                  </a:lnTo>
                  <a:lnTo>
                    <a:pt x="1" y="683"/>
                  </a:lnTo>
                  <a:lnTo>
                    <a:pt x="1" y="695"/>
                  </a:lnTo>
                  <a:lnTo>
                    <a:pt x="0" y="706"/>
                  </a:lnTo>
                  <a:lnTo>
                    <a:pt x="0" y="718"/>
                  </a:lnTo>
                  <a:lnTo>
                    <a:pt x="0" y="730"/>
                  </a:lnTo>
                  <a:lnTo>
                    <a:pt x="0" y="741"/>
                  </a:lnTo>
                  <a:lnTo>
                    <a:pt x="0" y="752"/>
                  </a:lnTo>
                  <a:lnTo>
                    <a:pt x="0" y="764"/>
                  </a:lnTo>
                  <a:lnTo>
                    <a:pt x="0" y="775"/>
                  </a:lnTo>
                  <a:lnTo>
                    <a:pt x="1" y="787"/>
                  </a:lnTo>
                  <a:lnTo>
                    <a:pt x="1" y="799"/>
                  </a:lnTo>
                  <a:lnTo>
                    <a:pt x="2" y="810"/>
                  </a:lnTo>
                  <a:lnTo>
                    <a:pt x="2" y="822"/>
                  </a:lnTo>
                  <a:lnTo>
                    <a:pt x="3" y="833"/>
                  </a:lnTo>
                  <a:lnTo>
                    <a:pt x="4" y="844"/>
                  </a:lnTo>
                  <a:lnTo>
                    <a:pt x="5" y="856"/>
                  </a:lnTo>
                  <a:lnTo>
                    <a:pt x="6" y="868"/>
                  </a:lnTo>
                  <a:lnTo>
                    <a:pt x="7" y="879"/>
                  </a:lnTo>
                  <a:lnTo>
                    <a:pt x="8" y="891"/>
                  </a:lnTo>
                  <a:lnTo>
                    <a:pt x="10" y="903"/>
                  </a:lnTo>
                  <a:lnTo>
                    <a:pt x="11" y="913"/>
                  </a:lnTo>
                  <a:lnTo>
                    <a:pt x="13" y="925"/>
                  </a:lnTo>
                  <a:lnTo>
                    <a:pt x="14" y="937"/>
                  </a:lnTo>
                  <a:lnTo>
                    <a:pt x="17" y="948"/>
                  </a:lnTo>
                  <a:lnTo>
                    <a:pt x="19" y="960"/>
                  </a:lnTo>
                  <a:lnTo>
                    <a:pt x="21" y="972"/>
                  </a:lnTo>
                  <a:lnTo>
                    <a:pt x="23" y="983"/>
                  </a:lnTo>
                  <a:lnTo>
                    <a:pt x="25" y="994"/>
                  </a:lnTo>
                  <a:lnTo>
                    <a:pt x="29" y="1017"/>
                  </a:lnTo>
                  <a:lnTo>
                    <a:pt x="34" y="1041"/>
                  </a:lnTo>
                  <a:lnTo>
                    <a:pt x="39" y="1064"/>
                  </a:lnTo>
                  <a:lnTo>
                    <a:pt x="43" y="1086"/>
                  </a:lnTo>
                  <a:lnTo>
                    <a:pt x="48" y="1109"/>
                  </a:lnTo>
                  <a:lnTo>
                    <a:pt x="58" y="1155"/>
                  </a:lnTo>
                  <a:lnTo>
                    <a:pt x="69" y="1202"/>
                  </a:lnTo>
                  <a:lnTo>
                    <a:pt x="73" y="1225"/>
                  </a:lnTo>
                  <a:lnTo>
                    <a:pt x="78" y="1248"/>
                  </a:lnTo>
                  <a:lnTo>
                    <a:pt x="82" y="1271"/>
                  </a:lnTo>
                  <a:lnTo>
                    <a:pt x="87" y="1294"/>
                  </a:lnTo>
                  <a:lnTo>
                    <a:pt x="89" y="1306"/>
                  </a:lnTo>
                  <a:lnTo>
                    <a:pt x="91" y="1317"/>
                  </a:lnTo>
                  <a:lnTo>
                    <a:pt x="93" y="1329"/>
                  </a:lnTo>
                  <a:lnTo>
                    <a:pt x="95" y="1341"/>
                  </a:lnTo>
                  <a:lnTo>
                    <a:pt x="97" y="1352"/>
                  </a:lnTo>
                  <a:lnTo>
                    <a:pt x="98" y="1364"/>
                  </a:lnTo>
                  <a:lnTo>
                    <a:pt x="100" y="1376"/>
                  </a:lnTo>
                  <a:lnTo>
                    <a:pt x="101" y="1387"/>
                  </a:lnTo>
                  <a:lnTo>
                    <a:pt x="104" y="1399"/>
                  </a:lnTo>
                  <a:lnTo>
                    <a:pt x="105" y="1411"/>
                  </a:lnTo>
                  <a:lnTo>
                    <a:pt x="106" y="1422"/>
                  </a:lnTo>
                  <a:lnTo>
                    <a:pt x="107" y="1434"/>
                  </a:lnTo>
                  <a:lnTo>
                    <a:pt x="108" y="1446"/>
                  </a:lnTo>
                  <a:lnTo>
                    <a:pt x="109" y="1457"/>
                  </a:lnTo>
                  <a:lnTo>
                    <a:pt x="110" y="1469"/>
                  </a:lnTo>
                  <a:lnTo>
                    <a:pt x="110" y="1481"/>
                  </a:lnTo>
                  <a:lnTo>
                    <a:pt x="111" y="1492"/>
                  </a:lnTo>
                  <a:lnTo>
                    <a:pt x="111" y="1504"/>
                  </a:lnTo>
                  <a:lnTo>
                    <a:pt x="112" y="1516"/>
                  </a:lnTo>
                  <a:lnTo>
                    <a:pt x="112" y="1528"/>
                  </a:lnTo>
                  <a:lnTo>
                    <a:pt x="112" y="1539"/>
                  </a:lnTo>
                  <a:lnTo>
                    <a:pt x="112" y="1551"/>
                  </a:lnTo>
                  <a:lnTo>
                    <a:pt x="112" y="1563"/>
                  </a:lnTo>
                  <a:lnTo>
                    <a:pt x="112" y="1574"/>
                  </a:lnTo>
                  <a:lnTo>
                    <a:pt x="112" y="1586"/>
                  </a:lnTo>
                  <a:lnTo>
                    <a:pt x="112" y="1599"/>
                  </a:lnTo>
                  <a:lnTo>
                    <a:pt x="112" y="1610"/>
                  </a:lnTo>
                  <a:lnTo>
                    <a:pt x="111" y="1622"/>
                  </a:lnTo>
                  <a:lnTo>
                    <a:pt x="111" y="1634"/>
                  </a:lnTo>
                  <a:lnTo>
                    <a:pt x="110" y="1645"/>
                  </a:lnTo>
                  <a:lnTo>
                    <a:pt x="110" y="1657"/>
                  </a:lnTo>
                  <a:lnTo>
                    <a:pt x="109" y="1669"/>
                  </a:lnTo>
                  <a:lnTo>
                    <a:pt x="108" y="1680"/>
                  </a:lnTo>
                  <a:lnTo>
                    <a:pt x="108" y="1692"/>
                  </a:lnTo>
                  <a:lnTo>
                    <a:pt x="106" y="1716"/>
                  </a:lnTo>
                  <a:lnTo>
                    <a:pt x="104" y="1740"/>
                  </a:lnTo>
                  <a:lnTo>
                    <a:pt x="101" y="1763"/>
                  </a:lnTo>
                  <a:lnTo>
                    <a:pt x="99" y="1787"/>
                  </a:lnTo>
                  <a:lnTo>
                    <a:pt x="96" y="1811"/>
                  </a:lnTo>
                  <a:lnTo>
                    <a:pt x="94" y="1834"/>
                  </a:lnTo>
                  <a:lnTo>
                    <a:pt x="91" y="1857"/>
                  </a:lnTo>
                  <a:lnTo>
                    <a:pt x="88" y="1882"/>
                  </a:lnTo>
                  <a:lnTo>
                    <a:pt x="84" y="1905"/>
                  </a:lnTo>
                  <a:lnTo>
                    <a:pt x="78" y="1953"/>
                  </a:lnTo>
                  <a:lnTo>
                    <a:pt x="65" y="2047"/>
                  </a:lnTo>
                  <a:lnTo>
                    <a:pt x="59" y="2094"/>
                  </a:lnTo>
                  <a:lnTo>
                    <a:pt x="57" y="2118"/>
                  </a:lnTo>
                  <a:lnTo>
                    <a:pt x="54" y="2142"/>
                  </a:lnTo>
                  <a:lnTo>
                    <a:pt x="51" y="2165"/>
                  </a:lnTo>
                  <a:lnTo>
                    <a:pt x="48" y="2188"/>
                  </a:lnTo>
                  <a:lnTo>
                    <a:pt x="45" y="2212"/>
                  </a:lnTo>
                  <a:lnTo>
                    <a:pt x="43" y="2236"/>
                  </a:lnTo>
                  <a:lnTo>
                    <a:pt x="41" y="2260"/>
                  </a:lnTo>
                  <a:lnTo>
                    <a:pt x="39" y="2283"/>
                  </a:lnTo>
                  <a:lnTo>
                    <a:pt x="37" y="2306"/>
                  </a:lnTo>
                  <a:lnTo>
                    <a:pt x="37" y="2318"/>
                  </a:lnTo>
                  <a:lnTo>
                    <a:pt x="36" y="2330"/>
                  </a:lnTo>
                  <a:lnTo>
                    <a:pt x="35" y="2341"/>
                  </a:lnTo>
                  <a:lnTo>
                    <a:pt x="35" y="2353"/>
                  </a:lnTo>
                  <a:lnTo>
                    <a:pt x="34" y="2365"/>
                  </a:lnTo>
                  <a:lnTo>
                    <a:pt x="34" y="2376"/>
                  </a:lnTo>
                  <a:lnTo>
                    <a:pt x="34" y="2388"/>
                  </a:lnTo>
                  <a:lnTo>
                    <a:pt x="32" y="2400"/>
                  </a:lnTo>
                  <a:lnTo>
                    <a:pt x="32" y="2411"/>
                  </a:lnTo>
                  <a:lnTo>
                    <a:pt x="32" y="2423"/>
                  </a:lnTo>
                  <a:lnTo>
                    <a:pt x="32" y="2435"/>
                  </a:lnTo>
                  <a:lnTo>
                    <a:pt x="32" y="2446"/>
                  </a:lnTo>
                  <a:lnTo>
                    <a:pt x="32" y="2458"/>
                  </a:lnTo>
                  <a:lnTo>
                    <a:pt x="32" y="2469"/>
                  </a:lnTo>
                  <a:lnTo>
                    <a:pt x="34" y="2480"/>
                  </a:lnTo>
                  <a:lnTo>
                    <a:pt x="34" y="2492"/>
                  </a:lnTo>
                  <a:lnTo>
                    <a:pt x="34" y="2504"/>
                  </a:lnTo>
                  <a:lnTo>
                    <a:pt x="35" y="2515"/>
                  </a:lnTo>
                  <a:lnTo>
                    <a:pt x="36" y="2527"/>
                  </a:lnTo>
                  <a:lnTo>
                    <a:pt x="37" y="2539"/>
                  </a:lnTo>
                  <a:lnTo>
                    <a:pt x="37" y="2550"/>
                  </a:lnTo>
                  <a:lnTo>
                    <a:pt x="38" y="2561"/>
                  </a:lnTo>
                  <a:lnTo>
                    <a:pt x="39" y="2573"/>
                  </a:lnTo>
                  <a:lnTo>
                    <a:pt x="41" y="2584"/>
                  </a:lnTo>
                  <a:lnTo>
                    <a:pt x="42" y="2596"/>
                  </a:lnTo>
                  <a:lnTo>
                    <a:pt x="43" y="2608"/>
                  </a:lnTo>
                  <a:lnTo>
                    <a:pt x="45" y="2618"/>
                  </a:lnTo>
                  <a:lnTo>
                    <a:pt x="47" y="2630"/>
                  </a:lnTo>
                  <a:lnTo>
                    <a:pt x="48" y="2642"/>
                  </a:lnTo>
                  <a:lnTo>
                    <a:pt x="51" y="2653"/>
                  </a:lnTo>
                  <a:lnTo>
                    <a:pt x="53" y="2664"/>
                  </a:lnTo>
                  <a:lnTo>
                    <a:pt x="55" y="2675"/>
                  </a:lnTo>
                  <a:lnTo>
                    <a:pt x="58" y="2687"/>
                  </a:lnTo>
                  <a:lnTo>
                    <a:pt x="60" y="2698"/>
                  </a:lnTo>
                  <a:lnTo>
                    <a:pt x="62" y="2709"/>
                  </a:lnTo>
                  <a:lnTo>
                    <a:pt x="65" y="2721"/>
                  </a:lnTo>
                  <a:lnTo>
                    <a:pt x="69" y="2733"/>
                  </a:lnTo>
                  <a:lnTo>
                    <a:pt x="71" y="2743"/>
                  </a:lnTo>
                  <a:lnTo>
                    <a:pt x="74" y="2755"/>
                  </a:lnTo>
                  <a:lnTo>
                    <a:pt x="77" y="2766"/>
                  </a:lnTo>
                  <a:lnTo>
                    <a:pt x="80" y="2777"/>
                  </a:lnTo>
                  <a:lnTo>
                    <a:pt x="83" y="2789"/>
                  </a:lnTo>
                  <a:lnTo>
                    <a:pt x="87" y="2800"/>
                  </a:lnTo>
                  <a:lnTo>
                    <a:pt x="91" y="2811"/>
                  </a:lnTo>
                  <a:lnTo>
                    <a:pt x="94" y="2822"/>
                  </a:lnTo>
                  <a:lnTo>
                    <a:pt x="97" y="2834"/>
                  </a:lnTo>
                  <a:lnTo>
                    <a:pt x="105" y="2856"/>
                  </a:lnTo>
                  <a:lnTo>
                    <a:pt x="112" y="2878"/>
                  </a:lnTo>
                  <a:lnTo>
                    <a:pt x="119" y="2900"/>
                  </a:lnTo>
                  <a:lnTo>
                    <a:pt x="128" y="2924"/>
                  </a:lnTo>
                  <a:lnTo>
                    <a:pt x="143" y="2968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86" name="Line 130"/>
            <p:cNvSpPr>
              <a:spLocks noChangeShapeType="1"/>
            </p:cNvSpPr>
            <p:nvPr/>
          </p:nvSpPr>
          <p:spPr bwMode="auto">
            <a:xfrm>
              <a:off x="2039" y="3751"/>
              <a:ext cx="0" cy="4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87" name="Line 131"/>
            <p:cNvSpPr>
              <a:spLocks noChangeShapeType="1"/>
            </p:cNvSpPr>
            <p:nvPr/>
          </p:nvSpPr>
          <p:spPr bwMode="auto">
            <a:xfrm>
              <a:off x="1081" y="3368"/>
              <a:ext cx="91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88" name="Line 132"/>
            <p:cNvSpPr>
              <a:spLocks noChangeShapeType="1"/>
            </p:cNvSpPr>
            <p:nvPr/>
          </p:nvSpPr>
          <p:spPr bwMode="auto">
            <a:xfrm>
              <a:off x="1081" y="3784"/>
              <a:ext cx="91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89" name="Line 133"/>
            <p:cNvSpPr>
              <a:spLocks noChangeShapeType="1"/>
            </p:cNvSpPr>
            <p:nvPr/>
          </p:nvSpPr>
          <p:spPr bwMode="auto">
            <a:xfrm>
              <a:off x="1993" y="3000"/>
              <a:ext cx="0" cy="36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90" name="Line 134"/>
            <p:cNvSpPr>
              <a:spLocks noChangeShapeType="1"/>
            </p:cNvSpPr>
            <p:nvPr/>
          </p:nvSpPr>
          <p:spPr bwMode="auto">
            <a:xfrm>
              <a:off x="1993" y="3784"/>
              <a:ext cx="0" cy="37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91" name="Line 135"/>
            <p:cNvSpPr>
              <a:spLocks noChangeShapeType="1"/>
            </p:cNvSpPr>
            <p:nvPr/>
          </p:nvSpPr>
          <p:spPr bwMode="auto">
            <a:xfrm>
              <a:off x="2499" y="3000"/>
              <a:ext cx="0" cy="115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92" name="Line 136"/>
            <p:cNvSpPr>
              <a:spLocks noChangeShapeType="1"/>
            </p:cNvSpPr>
            <p:nvPr/>
          </p:nvSpPr>
          <p:spPr bwMode="auto">
            <a:xfrm>
              <a:off x="4024" y="3000"/>
              <a:ext cx="0" cy="40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93" name="Line 137"/>
            <p:cNvSpPr>
              <a:spLocks noChangeShapeType="1"/>
            </p:cNvSpPr>
            <p:nvPr/>
          </p:nvSpPr>
          <p:spPr bwMode="auto">
            <a:xfrm>
              <a:off x="4255" y="3000"/>
              <a:ext cx="0" cy="40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94" name="Line 138"/>
            <p:cNvSpPr>
              <a:spLocks noChangeShapeType="1"/>
            </p:cNvSpPr>
            <p:nvPr/>
          </p:nvSpPr>
          <p:spPr bwMode="auto">
            <a:xfrm>
              <a:off x="3994" y="3000"/>
              <a:ext cx="0" cy="40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95" name="Line 139"/>
            <p:cNvSpPr>
              <a:spLocks noChangeShapeType="1"/>
            </p:cNvSpPr>
            <p:nvPr/>
          </p:nvSpPr>
          <p:spPr bwMode="auto">
            <a:xfrm>
              <a:off x="4285" y="3000"/>
              <a:ext cx="0" cy="40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96" name="Line 140"/>
            <p:cNvSpPr>
              <a:spLocks noChangeShapeType="1"/>
            </p:cNvSpPr>
            <p:nvPr/>
          </p:nvSpPr>
          <p:spPr bwMode="auto">
            <a:xfrm>
              <a:off x="4255" y="3403"/>
              <a:ext cx="58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98" name="Line 142"/>
            <p:cNvSpPr>
              <a:spLocks noChangeShapeType="1"/>
            </p:cNvSpPr>
            <p:nvPr/>
          </p:nvSpPr>
          <p:spPr bwMode="auto">
            <a:xfrm flipV="1">
              <a:off x="1081" y="3000"/>
              <a:ext cx="3" cy="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399" name="Line 143"/>
            <p:cNvSpPr>
              <a:spLocks noChangeShapeType="1"/>
            </p:cNvSpPr>
            <p:nvPr/>
          </p:nvSpPr>
          <p:spPr bwMode="auto">
            <a:xfrm flipV="1">
              <a:off x="1081" y="3000"/>
              <a:ext cx="210" cy="2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400" name="Freeform 144"/>
            <p:cNvSpPr>
              <a:spLocks/>
            </p:cNvSpPr>
            <p:nvPr/>
          </p:nvSpPr>
          <p:spPr bwMode="auto">
            <a:xfrm>
              <a:off x="1095" y="3000"/>
              <a:ext cx="403" cy="403"/>
            </a:xfrm>
            <a:custGeom>
              <a:avLst/>
              <a:gdLst>
                <a:gd name="T0" fmla="*/ 0 w 1039"/>
                <a:gd name="T1" fmla="*/ 1038 h 1038"/>
                <a:gd name="T2" fmla="*/ 90 w 1039"/>
                <a:gd name="T3" fmla="*/ 949 h 1038"/>
                <a:gd name="T4" fmla="*/ 1039 w 1039"/>
                <a:gd name="T5" fmla="*/ 0 h 10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39" h="1038">
                  <a:moveTo>
                    <a:pt x="0" y="1038"/>
                  </a:moveTo>
                  <a:lnTo>
                    <a:pt x="90" y="949"/>
                  </a:lnTo>
                  <a:lnTo>
                    <a:pt x="1039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401" name="Freeform 145"/>
            <p:cNvSpPr>
              <a:spLocks/>
            </p:cNvSpPr>
            <p:nvPr/>
          </p:nvSpPr>
          <p:spPr bwMode="auto">
            <a:xfrm>
              <a:off x="1302" y="3000"/>
              <a:ext cx="405" cy="403"/>
            </a:xfrm>
            <a:custGeom>
              <a:avLst/>
              <a:gdLst>
                <a:gd name="T0" fmla="*/ 0 w 1039"/>
                <a:gd name="T1" fmla="*/ 1038 h 1038"/>
                <a:gd name="T2" fmla="*/ 89 w 1039"/>
                <a:gd name="T3" fmla="*/ 949 h 1038"/>
                <a:gd name="T4" fmla="*/ 1039 w 1039"/>
                <a:gd name="T5" fmla="*/ 0 h 10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39" h="1038">
                  <a:moveTo>
                    <a:pt x="0" y="1038"/>
                  </a:moveTo>
                  <a:lnTo>
                    <a:pt x="89" y="949"/>
                  </a:lnTo>
                  <a:lnTo>
                    <a:pt x="1039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402" name="Line 146"/>
            <p:cNvSpPr>
              <a:spLocks noChangeShapeType="1"/>
            </p:cNvSpPr>
            <p:nvPr/>
          </p:nvSpPr>
          <p:spPr bwMode="auto">
            <a:xfrm flipV="1">
              <a:off x="1081" y="3784"/>
              <a:ext cx="46" cy="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403" name="Line 147"/>
            <p:cNvSpPr>
              <a:spLocks noChangeShapeType="1"/>
            </p:cNvSpPr>
            <p:nvPr/>
          </p:nvSpPr>
          <p:spPr bwMode="auto">
            <a:xfrm flipV="1">
              <a:off x="1544" y="3000"/>
              <a:ext cx="370" cy="36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404" name="Line 148"/>
            <p:cNvSpPr>
              <a:spLocks noChangeShapeType="1"/>
            </p:cNvSpPr>
            <p:nvPr/>
          </p:nvSpPr>
          <p:spPr bwMode="auto">
            <a:xfrm flipV="1">
              <a:off x="1127" y="3751"/>
              <a:ext cx="36" cy="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405" name="Line 149"/>
            <p:cNvSpPr>
              <a:spLocks noChangeShapeType="1"/>
            </p:cNvSpPr>
            <p:nvPr/>
          </p:nvSpPr>
          <p:spPr bwMode="auto">
            <a:xfrm flipV="1">
              <a:off x="1509" y="3368"/>
              <a:ext cx="35" cy="3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406" name="Line 150"/>
            <p:cNvSpPr>
              <a:spLocks noChangeShapeType="1"/>
            </p:cNvSpPr>
            <p:nvPr/>
          </p:nvSpPr>
          <p:spPr bwMode="auto">
            <a:xfrm flipV="1">
              <a:off x="1081" y="3784"/>
              <a:ext cx="256" cy="25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407" name="Line 151"/>
            <p:cNvSpPr>
              <a:spLocks noChangeShapeType="1"/>
            </p:cNvSpPr>
            <p:nvPr/>
          </p:nvSpPr>
          <p:spPr bwMode="auto">
            <a:xfrm flipV="1">
              <a:off x="1993" y="3082"/>
              <a:ext cx="46" cy="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408" name="Line 152"/>
            <p:cNvSpPr>
              <a:spLocks noChangeShapeType="1"/>
            </p:cNvSpPr>
            <p:nvPr/>
          </p:nvSpPr>
          <p:spPr bwMode="auto">
            <a:xfrm flipV="1">
              <a:off x="1337" y="3751"/>
              <a:ext cx="33" cy="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409" name="Freeform 153"/>
            <p:cNvSpPr>
              <a:spLocks/>
            </p:cNvSpPr>
            <p:nvPr/>
          </p:nvSpPr>
          <p:spPr bwMode="auto">
            <a:xfrm>
              <a:off x="1715" y="3128"/>
              <a:ext cx="278" cy="275"/>
            </a:xfrm>
            <a:custGeom>
              <a:avLst/>
              <a:gdLst>
                <a:gd name="T0" fmla="*/ 710 w 710"/>
                <a:gd name="T1" fmla="*/ 0 h 709"/>
                <a:gd name="T2" fmla="*/ 89 w 710"/>
                <a:gd name="T3" fmla="*/ 620 h 709"/>
                <a:gd name="T4" fmla="*/ 0 w 710"/>
                <a:gd name="T5" fmla="*/ 709 h 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10" h="709">
                  <a:moveTo>
                    <a:pt x="710" y="0"/>
                  </a:moveTo>
                  <a:lnTo>
                    <a:pt x="89" y="620"/>
                  </a:lnTo>
                  <a:lnTo>
                    <a:pt x="0" y="709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410" name="Line 154"/>
            <p:cNvSpPr>
              <a:spLocks noChangeShapeType="1"/>
            </p:cNvSpPr>
            <p:nvPr/>
          </p:nvSpPr>
          <p:spPr bwMode="auto">
            <a:xfrm flipV="1">
              <a:off x="1174" y="3784"/>
              <a:ext cx="370" cy="37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411" name="Line 155"/>
            <p:cNvSpPr>
              <a:spLocks noChangeShapeType="1"/>
            </p:cNvSpPr>
            <p:nvPr/>
          </p:nvSpPr>
          <p:spPr bwMode="auto">
            <a:xfrm flipV="1">
              <a:off x="1993" y="3289"/>
              <a:ext cx="46" cy="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412" name="Line 156"/>
            <p:cNvSpPr>
              <a:spLocks noChangeShapeType="1"/>
            </p:cNvSpPr>
            <p:nvPr/>
          </p:nvSpPr>
          <p:spPr bwMode="auto">
            <a:xfrm flipV="1">
              <a:off x="1544" y="3751"/>
              <a:ext cx="33" cy="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413" name="Freeform 157"/>
            <p:cNvSpPr>
              <a:spLocks/>
            </p:cNvSpPr>
            <p:nvPr/>
          </p:nvSpPr>
          <p:spPr bwMode="auto">
            <a:xfrm>
              <a:off x="1925" y="3335"/>
              <a:ext cx="68" cy="68"/>
            </a:xfrm>
            <a:custGeom>
              <a:avLst/>
              <a:gdLst>
                <a:gd name="T0" fmla="*/ 176 w 176"/>
                <a:gd name="T1" fmla="*/ 0 h 177"/>
                <a:gd name="T2" fmla="*/ 89 w 176"/>
                <a:gd name="T3" fmla="*/ 88 h 177"/>
                <a:gd name="T4" fmla="*/ 0 w 176"/>
                <a:gd name="T5" fmla="*/ 177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6" h="177">
                  <a:moveTo>
                    <a:pt x="176" y="0"/>
                  </a:moveTo>
                  <a:lnTo>
                    <a:pt x="89" y="88"/>
                  </a:lnTo>
                  <a:lnTo>
                    <a:pt x="0" y="177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414" name="Line 158"/>
            <p:cNvSpPr>
              <a:spLocks noChangeShapeType="1"/>
            </p:cNvSpPr>
            <p:nvPr/>
          </p:nvSpPr>
          <p:spPr bwMode="auto">
            <a:xfrm flipV="1">
              <a:off x="1381" y="3784"/>
              <a:ext cx="370" cy="37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415" name="Line 159"/>
            <p:cNvSpPr>
              <a:spLocks noChangeShapeType="1"/>
            </p:cNvSpPr>
            <p:nvPr/>
          </p:nvSpPr>
          <p:spPr bwMode="auto">
            <a:xfrm flipV="1">
              <a:off x="2499" y="3000"/>
              <a:ext cx="36" cy="3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416" name="Line 160"/>
            <p:cNvSpPr>
              <a:spLocks noChangeShapeType="1"/>
            </p:cNvSpPr>
            <p:nvPr/>
          </p:nvSpPr>
          <p:spPr bwMode="auto">
            <a:xfrm flipV="1">
              <a:off x="1751" y="3751"/>
              <a:ext cx="32" cy="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417" name="Line 161"/>
            <p:cNvSpPr>
              <a:spLocks noChangeShapeType="1"/>
            </p:cNvSpPr>
            <p:nvPr/>
          </p:nvSpPr>
          <p:spPr bwMode="auto">
            <a:xfrm flipV="1">
              <a:off x="2453" y="3035"/>
              <a:ext cx="46" cy="4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418" name="Line 162"/>
            <p:cNvSpPr>
              <a:spLocks noChangeShapeType="1"/>
            </p:cNvSpPr>
            <p:nvPr/>
          </p:nvSpPr>
          <p:spPr bwMode="auto">
            <a:xfrm flipV="1">
              <a:off x="1587" y="3784"/>
              <a:ext cx="371" cy="37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419" name="Line 163"/>
            <p:cNvSpPr>
              <a:spLocks noChangeShapeType="1"/>
            </p:cNvSpPr>
            <p:nvPr/>
          </p:nvSpPr>
          <p:spPr bwMode="auto">
            <a:xfrm flipV="1">
              <a:off x="2499" y="3095"/>
              <a:ext cx="147" cy="14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420" name="Line 164"/>
            <p:cNvSpPr>
              <a:spLocks noChangeShapeType="1"/>
            </p:cNvSpPr>
            <p:nvPr/>
          </p:nvSpPr>
          <p:spPr bwMode="auto">
            <a:xfrm flipV="1">
              <a:off x="1958" y="3751"/>
              <a:ext cx="35" cy="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421" name="Line 165"/>
            <p:cNvSpPr>
              <a:spLocks noChangeShapeType="1"/>
            </p:cNvSpPr>
            <p:nvPr/>
          </p:nvSpPr>
          <p:spPr bwMode="auto">
            <a:xfrm flipV="1">
              <a:off x="2453" y="3242"/>
              <a:ext cx="46" cy="4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422" name="Line 166"/>
            <p:cNvSpPr>
              <a:spLocks noChangeShapeType="1"/>
            </p:cNvSpPr>
            <p:nvPr/>
          </p:nvSpPr>
          <p:spPr bwMode="auto">
            <a:xfrm flipV="1">
              <a:off x="1794" y="3956"/>
              <a:ext cx="199" cy="19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423" name="Line 167"/>
            <p:cNvSpPr>
              <a:spLocks noChangeShapeType="1"/>
            </p:cNvSpPr>
            <p:nvPr/>
          </p:nvSpPr>
          <p:spPr bwMode="auto">
            <a:xfrm flipV="1">
              <a:off x="2499" y="3329"/>
              <a:ext cx="120" cy="1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424" name="Line 168"/>
            <p:cNvSpPr>
              <a:spLocks noChangeShapeType="1"/>
            </p:cNvSpPr>
            <p:nvPr/>
          </p:nvSpPr>
          <p:spPr bwMode="auto">
            <a:xfrm flipV="1">
              <a:off x="1993" y="3909"/>
              <a:ext cx="46" cy="4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425" name="Line 169"/>
            <p:cNvSpPr>
              <a:spLocks noChangeShapeType="1"/>
            </p:cNvSpPr>
            <p:nvPr/>
          </p:nvSpPr>
          <p:spPr bwMode="auto">
            <a:xfrm flipV="1">
              <a:off x="2453" y="3449"/>
              <a:ext cx="46" cy="4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426" name="Line 170"/>
            <p:cNvSpPr>
              <a:spLocks noChangeShapeType="1"/>
            </p:cNvSpPr>
            <p:nvPr/>
          </p:nvSpPr>
          <p:spPr bwMode="auto">
            <a:xfrm flipV="1">
              <a:off x="2004" y="4119"/>
              <a:ext cx="35" cy="3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427" name="Freeform 171"/>
            <p:cNvSpPr>
              <a:spLocks/>
            </p:cNvSpPr>
            <p:nvPr/>
          </p:nvSpPr>
          <p:spPr bwMode="auto">
            <a:xfrm>
              <a:off x="2453" y="3504"/>
              <a:ext cx="199" cy="198"/>
            </a:xfrm>
            <a:custGeom>
              <a:avLst/>
              <a:gdLst>
                <a:gd name="T0" fmla="*/ 508 w 508"/>
                <a:gd name="T1" fmla="*/ 0 h 509"/>
                <a:gd name="T2" fmla="*/ 118 w 508"/>
                <a:gd name="T3" fmla="*/ 390 h 509"/>
                <a:gd name="T4" fmla="*/ 0 w 508"/>
                <a:gd name="T5" fmla="*/ 509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8" h="509">
                  <a:moveTo>
                    <a:pt x="508" y="0"/>
                  </a:moveTo>
                  <a:lnTo>
                    <a:pt x="118" y="390"/>
                  </a:lnTo>
                  <a:lnTo>
                    <a:pt x="0" y="509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428" name="Freeform 172"/>
            <p:cNvSpPr>
              <a:spLocks/>
            </p:cNvSpPr>
            <p:nvPr/>
          </p:nvSpPr>
          <p:spPr bwMode="auto">
            <a:xfrm>
              <a:off x="2453" y="3711"/>
              <a:ext cx="201" cy="198"/>
            </a:xfrm>
            <a:custGeom>
              <a:avLst/>
              <a:gdLst>
                <a:gd name="T0" fmla="*/ 0 w 515"/>
                <a:gd name="T1" fmla="*/ 515 h 515"/>
                <a:gd name="T2" fmla="*/ 118 w 515"/>
                <a:gd name="T3" fmla="*/ 396 h 515"/>
                <a:gd name="T4" fmla="*/ 515 w 515"/>
                <a:gd name="T5" fmla="*/ 0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15" h="515">
                  <a:moveTo>
                    <a:pt x="0" y="515"/>
                  </a:moveTo>
                  <a:lnTo>
                    <a:pt x="118" y="396"/>
                  </a:lnTo>
                  <a:lnTo>
                    <a:pt x="515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429" name="Line 173"/>
            <p:cNvSpPr>
              <a:spLocks noChangeShapeType="1"/>
            </p:cNvSpPr>
            <p:nvPr/>
          </p:nvSpPr>
          <p:spPr bwMode="auto">
            <a:xfrm flipV="1">
              <a:off x="2453" y="4070"/>
              <a:ext cx="46" cy="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430" name="Line 174"/>
            <p:cNvSpPr>
              <a:spLocks noChangeShapeType="1"/>
            </p:cNvSpPr>
            <p:nvPr/>
          </p:nvSpPr>
          <p:spPr bwMode="auto">
            <a:xfrm flipV="1">
              <a:off x="3455" y="3000"/>
              <a:ext cx="117" cy="11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431" name="Line 175"/>
            <p:cNvSpPr>
              <a:spLocks noChangeShapeType="1"/>
            </p:cNvSpPr>
            <p:nvPr/>
          </p:nvSpPr>
          <p:spPr bwMode="auto">
            <a:xfrm flipV="1">
              <a:off x="2499" y="3942"/>
              <a:ext cx="131" cy="12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432" name="Line 176"/>
            <p:cNvSpPr>
              <a:spLocks noChangeShapeType="1"/>
            </p:cNvSpPr>
            <p:nvPr/>
          </p:nvSpPr>
          <p:spPr bwMode="auto">
            <a:xfrm flipV="1">
              <a:off x="2625" y="4119"/>
              <a:ext cx="35" cy="3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433" name="Line 177"/>
            <p:cNvSpPr>
              <a:spLocks noChangeShapeType="1"/>
            </p:cNvSpPr>
            <p:nvPr/>
          </p:nvSpPr>
          <p:spPr bwMode="auto">
            <a:xfrm flipV="1">
              <a:off x="3455" y="3000"/>
              <a:ext cx="324" cy="32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434" name="Line 178"/>
            <p:cNvSpPr>
              <a:spLocks noChangeShapeType="1"/>
            </p:cNvSpPr>
            <p:nvPr/>
          </p:nvSpPr>
          <p:spPr bwMode="auto">
            <a:xfrm flipV="1">
              <a:off x="3580" y="3000"/>
              <a:ext cx="405" cy="40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435" name="Freeform 179"/>
            <p:cNvSpPr>
              <a:spLocks/>
            </p:cNvSpPr>
            <p:nvPr/>
          </p:nvSpPr>
          <p:spPr bwMode="auto">
            <a:xfrm>
              <a:off x="3790" y="3169"/>
              <a:ext cx="234" cy="234"/>
            </a:xfrm>
            <a:custGeom>
              <a:avLst/>
              <a:gdLst>
                <a:gd name="T0" fmla="*/ 0 w 606"/>
                <a:gd name="T1" fmla="*/ 605 h 605"/>
                <a:gd name="T2" fmla="*/ 546 w 606"/>
                <a:gd name="T3" fmla="*/ 59 h 605"/>
                <a:gd name="T4" fmla="*/ 606 w 606"/>
                <a:gd name="T5" fmla="*/ 0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6" h="605">
                  <a:moveTo>
                    <a:pt x="0" y="605"/>
                  </a:moveTo>
                  <a:lnTo>
                    <a:pt x="546" y="59"/>
                  </a:lnTo>
                  <a:lnTo>
                    <a:pt x="606" y="0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436" name="Line 180"/>
            <p:cNvSpPr>
              <a:spLocks noChangeShapeType="1"/>
            </p:cNvSpPr>
            <p:nvPr/>
          </p:nvSpPr>
          <p:spPr bwMode="auto">
            <a:xfrm flipV="1">
              <a:off x="3455" y="3751"/>
              <a:ext cx="193" cy="1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437" name="Line 181"/>
            <p:cNvSpPr>
              <a:spLocks noChangeShapeType="1"/>
            </p:cNvSpPr>
            <p:nvPr/>
          </p:nvSpPr>
          <p:spPr bwMode="auto">
            <a:xfrm flipV="1">
              <a:off x="4277" y="3000"/>
              <a:ext cx="122" cy="12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438" name="Line 182"/>
            <p:cNvSpPr>
              <a:spLocks noChangeShapeType="1"/>
            </p:cNvSpPr>
            <p:nvPr/>
          </p:nvSpPr>
          <p:spPr bwMode="auto">
            <a:xfrm flipV="1">
              <a:off x="3996" y="3397"/>
              <a:ext cx="6" cy="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439" name="Line 183"/>
            <p:cNvSpPr>
              <a:spLocks noChangeShapeType="1"/>
            </p:cNvSpPr>
            <p:nvPr/>
          </p:nvSpPr>
          <p:spPr bwMode="auto">
            <a:xfrm flipV="1">
              <a:off x="4255" y="3122"/>
              <a:ext cx="22" cy="2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440" name="Line 184"/>
            <p:cNvSpPr>
              <a:spLocks noChangeShapeType="1"/>
            </p:cNvSpPr>
            <p:nvPr/>
          </p:nvSpPr>
          <p:spPr bwMode="auto">
            <a:xfrm flipV="1">
              <a:off x="4002" y="3376"/>
              <a:ext cx="22" cy="2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441" name="Line 185"/>
            <p:cNvSpPr>
              <a:spLocks noChangeShapeType="1"/>
            </p:cNvSpPr>
            <p:nvPr/>
          </p:nvSpPr>
          <p:spPr bwMode="auto">
            <a:xfrm flipV="1">
              <a:off x="3455" y="3751"/>
              <a:ext cx="403" cy="40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442" name="Freeform 186"/>
            <p:cNvSpPr>
              <a:spLocks/>
            </p:cNvSpPr>
            <p:nvPr/>
          </p:nvSpPr>
          <p:spPr bwMode="auto">
            <a:xfrm>
              <a:off x="4255" y="3000"/>
              <a:ext cx="351" cy="351"/>
            </a:xfrm>
            <a:custGeom>
              <a:avLst/>
              <a:gdLst>
                <a:gd name="T0" fmla="*/ 905 w 905"/>
                <a:gd name="T1" fmla="*/ 0 h 905"/>
                <a:gd name="T2" fmla="*/ 59 w 905"/>
                <a:gd name="T3" fmla="*/ 845 h 905"/>
                <a:gd name="T4" fmla="*/ 0 w 905"/>
                <a:gd name="T5" fmla="*/ 905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05" h="905">
                  <a:moveTo>
                    <a:pt x="905" y="0"/>
                  </a:moveTo>
                  <a:lnTo>
                    <a:pt x="59" y="845"/>
                  </a:lnTo>
                  <a:lnTo>
                    <a:pt x="0" y="905"/>
                  </a:lnTo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443" name="Line 187"/>
            <p:cNvSpPr>
              <a:spLocks noChangeShapeType="1"/>
            </p:cNvSpPr>
            <p:nvPr/>
          </p:nvSpPr>
          <p:spPr bwMode="auto">
            <a:xfrm flipV="1">
              <a:off x="3659" y="3751"/>
              <a:ext cx="405" cy="40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444" name="Line 188"/>
            <p:cNvSpPr>
              <a:spLocks noChangeShapeType="1"/>
            </p:cNvSpPr>
            <p:nvPr/>
          </p:nvSpPr>
          <p:spPr bwMode="auto">
            <a:xfrm flipV="1">
              <a:off x="4410" y="3000"/>
              <a:ext cx="403" cy="40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445" name="Line 189"/>
            <p:cNvSpPr>
              <a:spLocks noChangeShapeType="1"/>
            </p:cNvSpPr>
            <p:nvPr/>
          </p:nvSpPr>
          <p:spPr bwMode="auto">
            <a:xfrm flipV="1">
              <a:off x="3866" y="3751"/>
              <a:ext cx="405" cy="40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446" name="Line 190"/>
            <p:cNvSpPr>
              <a:spLocks noChangeShapeType="1"/>
            </p:cNvSpPr>
            <p:nvPr/>
          </p:nvSpPr>
          <p:spPr bwMode="auto">
            <a:xfrm flipV="1">
              <a:off x="4617" y="3182"/>
              <a:ext cx="223" cy="22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447" name="Line 191"/>
            <p:cNvSpPr>
              <a:spLocks noChangeShapeType="1"/>
            </p:cNvSpPr>
            <p:nvPr/>
          </p:nvSpPr>
          <p:spPr bwMode="auto">
            <a:xfrm flipV="1">
              <a:off x="4075" y="3751"/>
              <a:ext cx="403" cy="40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448" name="Line 192"/>
            <p:cNvSpPr>
              <a:spLocks noChangeShapeType="1"/>
            </p:cNvSpPr>
            <p:nvPr/>
          </p:nvSpPr>
          <p:spPr bwMode="auto">
            <a:xfrm flipV="1">
              <a:off x="4824" y="3389"/>
              <a:ext cx="16" cy="1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449" name="Line 193"/>
            <p:cNvSpPr>
              <a:spLocks noChangeShapeType="1"/>
            </p:cNvSpPr>
            <p:nvPr/>
          </p:nvSpPr>
          <p:spPr bwMode="auto">
            <a:xfrm flipV="1">
              <a:off x="4282" y="3751"/>
              <a:ext cx="403" cy="40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450" name="Line 194"/>
            <p:cNvSpPr>
              <a:spLocks noChangeShapeType="1"/>
            </p:cNvSpPr>
            <p:nvPr/>
          </p:nvSpPr>
          <p:spPr bwMode="auto">
            <a:xfrm flipV="1">
              <a:off x="4489" y="3803"/>
              <a:ext cx="351" cy="3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451" name="Line 195"/>
            <p:cNvSpPr>
              <a:spLocks noChangeShapeType="1"/>
            </p:cNvSpPr>
            <p:nvPr/>
          </p:nvSpPr>
          <p:spPr bwMode="auto">
            <a:xfrm flipV="1">
              <a:off x="4696" y="4010"/>
              <a:ext cx="144" cy="14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96672" name="Group 416"/>
          <p:cNvGrpSpPr>
            <a:grpSpLocks/>
          </p:cNvGrpSpPr>
          <p:nvPr/>
        </p:nvGrpSpPr>
        <p:grpSpPr bwMode="auto">
          <a:xfrm>
            <a:off x="1216025" y="1222375"/>
            <a:ext cx="2603500" cy="1781175"/>
            <a:chOff x="766" y="770"/>
            <a:chExt cx="1640" cy="1122"/>
          </a:xfrm>
        </p:grpSpPr>
        <p:sp>
          <p:nvSpPr>
            <p:cNvPr id="96673" name="Line 417"/>
            <p:cNvSpPr>
              <a:spLocks noChangeShapeType="1"/>
            </p:cNvSpPr>
            <p:nvPr/>
          </p:nvSpPr>
          <p:spPr bwMode="auto">
            <a:xfrm>
              <a:off x="766" y="1331"/>
              <a:ext cx="4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674" name="Line 418"/>
            <p:cNvSpPr>
              <a:spLocks noChangeShapeType="1"/>
            </p:cNvSpPr>
            <p:nvPr/>
          </p:nvSpPr>
          <p:spPr bwMode="auto">
            <a:xfrm>
              <a:off x="1261" y="1331"/>
              <a:ext cx="4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675" name="Line 419"/>
            <p:cNvSpPr>
              <a:spLocks noChangeShapeType="1"/>
            </p:cNvSpPr>
            <p:nvPr/>
          </p:nvSpPr>
          <p:spPr bwMode="auto">
            <a:xfrm>
              <a:off x="1362" y="1331"/>
              <a:ext cx="4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676" name="Line 420"/>
            <p:cNvSpPr>
              <a:spLocks noChangeShapeType="1"/>
            </p:cNvSpPr>
            <p:nvPr/>
          </p:nvSpPr>
          <p:spPr bwMode="auto">
            <a:xfrm>
              <a:off x="1867" y="1331"/>
              <a:ext cx="4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677" name="Line 421"/>
            <p:cNvSpPr>
              <a:spLocks noChangeShapeType="1"/>
            </p:cNvSpPr>
            <p:nvPr/>
          </p:nvSpPr>
          <p:spPr bwMode="auto">
            <a:xfrm>
              <a:off x="1967" y="1331"/>
              <a:ext cx="4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678" name="Line 422"/>
            <p:cNvSpPr>
              <a:spLocks noChangeShapeType="1"/>
            </p:cNvSpPr>
            <p:nvPr/>
          </p:nvSpPr>
          <p:spPr bwMode="auto">
            <a:xfrm flipV="1">
              <a:off x="879" y="770"/>
              <a:ext cx="0" cy="112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679" name="Line 423"/>
            <p:cNvSpPr>
              <a:spLocks noChangeShapeType="1"/>
            </p:cNvSpPr>
            <p:nvPr/>
          </p:nvSpPr>
          <p:spPr bwMode="auto">
            <a:xfrm>
              <a:off x="879" y="770"/>
              <a:ext cx="140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680" name="Line 424"/>
            <p:cNvSpPr>
              <a:spLocks noChangeShapeType="1"/>
            </p:cNvSpPr>
            <p:nvPr/>
          </p:nvSpPr>
          <p:spPr bwMode="auto">
            <a:xfrm>
              <a:off x="2280" y="770"/>
              <a:ext cx="0" cy="112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681" name="Line 425"/>
            <p:cNvSpPr>
              <a:spLocks noChangeShapeType="1"/>
            </p:cNvSpPr>
            <p:nvPr/>
          </p:nvSpPr>
          <p:spPr bwMode="auto">
            <a:xfrm flipH="1">
              <a:off x="879" y="1892"/>
              <a:ext cx="140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682" name="Line 426"/>
            <p:cNvSpPr>
              <a:spLocks noChangeShapeType="1"/>
            </p:cNvSpPr>
            <p:nvPr/>
          </p:nvSpPr>
          <p:spPr bwMode="auto">
            <a:xfrm>
              <a:off x="991" y="1052"/>
              <a:ext cx="117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683" name="Line 427"/>
            <p:cNvSpPr>
              <a:spLocks noChangeShapeType="1"/>
            </p:cNvSpPr>
            <p:nvPr/>
          </p:nvSpPr>
          <p:spPr bwMode="auto">
            <a:xfrm flipH="1">
              <a:off x="1752" y="1613"/>
              <a:ext cx="41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684" name="Line 428"/>
            <p:cNvSpPr>
              <a:spLocks noChangeShapeType="1"/>
            </p:cNvSpPr>
            <p:nvPr/>
          </p:nvSpPr>
          <p:spPr bwMode="auto">
            <a:xfrm flipH="1">
              <a:off x="1639" y="1723"/>
              <a:ext cx="64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685" name="Line 429"/>
            <p:cNvSpPr>
              <a:spLocks noChangeShapeType="1"/>
            </p:cNvSpPr>
            <p:nvPr/>
          </p:nvSpPr>
          <p:spPr bwMode="auto">
            <a:xfrm flipH="1">
              <a:off x="879" y="939"/>
              <a:ext cx="14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686" name="Line 430"/>
            <p:cNvSpPr>
              <a:spLocks noChangeShapeType="1"/>
            </p:cNvSpPr>
            <p:nvPr/>
          </p:nvSpPr>
          <p:spPr bwMode="auto">
            <a:xfrm>
              <a:off x="879" y="939"/>
              <a:ext cx="112" cy="11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687" name="Line 431"/>
            <p:cNvSpPr>
              <a:spLocks noChangeShapeType="1"/>
            </p:cNvSpPr>
            <p:nvPr/>
          </p:nvSpPr>
          <p:spPr bwMode="auto">
            <a:xfrm>
              <a:off x="991" y="1052"/>
              <a:ext cx="0" cy="56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688" name="Line 432"/>
            <p:cNvSpPr>
              <a:spLocks noChangeShapeType="1"/>
            </p:cNvSpPr>
            <p:nvPr/>
          </p:nvSpPr>
          <p:spPr bwMode="auto">
            <a:xfrm flipH="1">
              <a:off x="879" y="1613"/>
              <a:ext cx="112" cy="1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689" name="Line 433"/>
            <p:cNvSpPr>
              <a:spLocks noChangeShapeType="1"/>
            </p:cNvSpPr>
            <p:nvPr/>
          </p:nvSpPr>
          <p:spPr bwMode="auto">
            <a:xfrm flipH="1">
              <a:off x="2169" y="939"/>
              <a:ext cx="111" cy="11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690" name="Line 434"/>
            <p:cNvSpPr>
              <a:spLocks noChangeShapeType="1"/>
            </p:cNvSpPr>
            <p:nvPr/>
          </p:nvSpPr>
          <p:spPr bwMode="auto">
            <a:xfrm>
              <a:off x="2169" y="1052"/>
              <a:ext cx="0" cy="56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691" name="Line 435"/>
            <p:cNvSpPr>
              <a:spLocks noChangeShapeType="1"/>
            </p:cNvSpPr>
            <p:nvPr/>
          </p:nvSpPr>
          <p:spPr bwMode="auto">
            <a:xfrm>
              <a:off x="2169" y="1613"/>
              <a:ext cx="111" cy="1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692" name="Line 436"/>
            <p:cNvSpPr>
              <a:spLocks noChangeShapeType="1"/>
            </p:cNvSpPr>
            <p:nvPr/>
          </p:nvSpPr>
          <p:spPr bwMode="auto">
            <a:xfrm>
              <a:off x="1304" y="1613"/>
              <a:ext cx="0" cy="1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693" name="Line 437"/>
            <p:cNvSpPr>
              <a:spLocks noChangeShapeType="1"/>
            </p:cNvSpPr>
            <p:nvPr/>
          </p:nvSpPr>
          <p:spPr bwMode="auto">
            <a:xfrm>
              <a:off x="1191" y="1613"/>
              <a:ext cx="0" cy="1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694" name="Line 438"/>
            <p:cNvSpPr>
              <a:spLocks noChangeShapeType="1"/>
            </p:cNvSpPr>
            <p:nvPr/>
          </p:nvSpPr>
          <p:spPr bwMode="auto">
            <a:xfrm>
              <a:off x="1527" y="1613"/>
              <a:ext cx="0" cy="1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695" name="Line 439"/>
            <p:cNvSpPr>
              <a:spLocks noChangeShapeType="1"/>
            </p:cNvSpPr>
            <p:nvPr/>
          </p:nvSpPr>
          <p:spPr bwMode="auto">
            <a:xfrm>
              <a:off x="1416" y="1613"/>
              <a:ext cx="0" cy="1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696" name="Line 440"/>
            <p:cNvSpPr>
              <a:spLocks noChangeShapeType="1"/>
            </p:cNvSpPr>
            <p:nvPr/>
          </p:nvSpPr>
          <p:spPr bwMode="auto">
            <a:xfrm>
              <a:off x="1752" y="1613"/>
              <a:ext cx="0" cy="1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697" name="Line 441"/>
            <p:cNvSpPr>
              <a:spLocks noChangeShapeType="1"/>
            </p:cNvSpPr>
            <p:nvPr/>
          </p:nvSpPr>
          <p:spPr bwMode="auto">
            <a:xfrm>
              <a:off x="1639" y="1613"/>
              <a:ext cx="0" cy="1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698" name="Line 442"/>
            <p:cNvSpPr>
              <a:spLocks noChangeShapeType="1"/>
            </p:cNvSpPr>
            <p:nvPr/>
          </p:nvSpPr>
          <p:spPr bwMode="auto">
            <a:xfrm flipH="1">
              <a:off x="991" y="1613"/>
              <a:ext cx="20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699" name="Line 443"/>
            <p:cNvSpPr>
              <a:spLocks noChangeShapeType="1"/>
            </p:cNvSpPr>
            <p:nvPr/>
          </p:nvSpPr>
          <p:spPr bwMode="auto">
            <a:xfrm flipH="1">
              <a:off x="879" y="1723"/>
              <a:ext cx="4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00" name="Line 444"/>
            <p:cNvSpPr>
              <a:spLocks noChangeShapeType="1"/>
            </p:cNvSpPr>
            <p:nvPr/>
          </p:nvSpPr>
          <p:spPr bwMode="auto">
            <a:xfrm flipH="1">
              <a:off x="1304" y="1613"/>
              <a:ext cx="11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01" name="Line 445"/>
            <p:cNvSpPr>
              <a:spLocks noChangeShapeType="1"/>
            </p:cNvSpPr>
            <p:nvPr/>
          </p:nvSpPr>
          <p:spPr bwMode="auto">
            <a:xfrm flipH="1">
              <a:off x="1416" y="1723"/>
              <a:ext cx="11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02" name="Line 446"/>
            <p:cNvSpPr>
              <a:spLocks noChangeShapeType="1"/>
            </p:cNvSpPr>
            <p:nvPr/>
          </p:nvSpPr>
          <p:spPr bwMode="auto">
            <a:xfrm flipH="1">
              <a:off x="1527" y="1613"/>
              <a:ext cx="11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03" name="Line 447"/>
            <p:cNvSpPr>
              <a:spLocks noChangeShapeType="1"/>
            </p:cNvSpPr>
            <p:nvPr/>
          </p:nvSpPr>
          <p:spPr bwMode="auto">
            <a:xfrm>
              <a:off x="1304" y="1723"/>
              <a:ext cx="1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04" name="Line 448"/>
            <p:cNvSpPr>
              <a:spLocks noChangeShapeType="1"/>
            </p:cNvSpPr>
            <p:nvPr/>
          </p:nvSpPr>
          <p:spPr bwMode="auto">
            <a:xfrm>
              <a:off x="1527" y="1723"/>
              <a:ext cx="1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05" name="Line 449"/>
            <p:cNvSpPr>
              <a:spLocks noChangeShapeType="1"/>
            </p:cNvSpPr>
            <p:nvPr/>
          </p:nvSpPr>
          <p:spPr bwMode="auto">
            <a:xfrm flipV="1">
              <a:off x="879" y="770"/>
              <a:ext cx="102" cy="1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06" name="Freeform 450"/>
            <p:cNvSpPr>
              <a:spLocks/>
            </p:cNvSpPr>
            <p:nvPr/>
          </p:nvSpPr>
          <p:spPr bwMode="auto">
            <a:xfrm>
              <a:off x="910" y="770"/>
              <a:ext cx="198" cy="198"/>
            </a:xfrm>
            <a:custGeom>
              <a:avLst/>
              <a:gdLst>
                <a:gd name="T0" fmla="*/ 0 w 716"/>
                <a:gd name="T1" fmla="*/ 717 h 717"/>
                <a:gd name="T2" fmla="*/ 110 w 716"/>
                <a:gd name="T3" fmla="*/ 606 h 717"/>
                <a:gd name="T4" fmla="*/ 716 w 716"/>
                <a:gd name="T5" fmla="*/ 0 h 7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16" h="717">
                  <a:moveTo>
                    <a:pt x="0" y="717"/>
                  </a:moveTo>
                  <a:lnTo>
                    <a:pt x="110" y="606"/>
                  </a:lnTo>
                  <a:lnTo>
                    <a:pt x="71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07" name="Freeform 451"/>
            <p:cNvSpPr>
              <a:spLocks/>
            </p:cNvSpPr>
            <p:nvPr/>
          </p:nvSpPr>
          <p:spPr bwMode="auto">
            <a:xfrm>
              <a:off x="972" y="770"/>
              <a:ext cx="262" cy="262"/>
            </a:xfrm>
            <a:custGeom>
              <a:avLst/>
              <a:gdLst>
                <a:gd name="T0" fmla="*/ 0 w 944"/>
                <a:gd name="T1" fmla="*/ 944 h 944"/>
                <a:gd name="T2" fmla="*/ 337 w 944"/>
                <a:gd name="T3" fmla="*/ 606 h 944"/>
                <a:gd name="T4" fmla="*/ 944 w 944"/>
                <a:gd name="T5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44" h="944">
                  <a:moveTo>
                    <a:pt x="0" y="944"/>
                  </a:moveTo>
                  <a:lnTo>
                    <a:pt x="337" y="606"/>
                  </a:lnTo>
                  <a:lnTo>
                    <a:pt x="94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08" name="Freeform 452"/>
            <p:cNvSpPr>
              <a:spLocks/>
            </p:cNvSpPr>
            <p:nvPr/>
          </p:nvSpPr>
          <p:spPr bwMode="auto">
            <a:xfrm>
              <a:off x="1080" y="770"/>
              <a:ext cx="280" cy="282"/>
            </a:xfrm>
            <a:custGeom>
              <a:avLst/>
              <a:gdLst>
                <a:gd name="T0" fmla="*/ 0 w 1010"/>
                <a:gd name="T1" fmla="*/ 1012 h 1012"/>
                <a:gd name="T2" fmla="*/ 404 w 1010"/>
                <a:gd name="T3" fmla="*/ 606 h 1012"/>
                <a:gd name="T4" fmla="*/ 1010 w 1010"/>
                <a:gd name="T5" fmla="*/ 0 h 10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10" h="1012">
                  <a:moveTo>
                    <a:pt x="0" y="1012"/>
                  </a:moveTo>
                  <a:lnTo>
                    <a:pt x="404" y="606"/>
                  </a:lnTo>
                  <a:lnTo>
                    <a:pt x="101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09" name="Freeform 453"/>
            <p:cNvSpPr>
              <a:spLocks/>
            </p:cNvSpPr>
            <p:nvPr/>
          </p:nvSpPr>
          <p:spPr bwMode="auto">
            <a:xfrm>
              <a:off x="1205" y="770"/>
              <a:ext cx="281" cy="282"/>
            </a:xfrm>
            <a:custGeom>
              <a:avLst/>
              <a:gdLst>
                <a:gd name="T0" fmla="*/ 0 w 1011"/>
                <a:gd name="T1" fmla="*/ 1012 h 1012"/>
                <a:gd name="T2" fmla="*/ 404 w 1011"/>
                <a:gd name="T3" fmla="*/ 606 h 1012"/>
                <a:gd name="T4" fmla="*/ 1011 w 1011"/>
                <a:gd name="T5" fmla="*/ 0 h 10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11" h="1012">
                  <a:moveTo>
                    <a:pt x="0" y="1012"/>
                  </a:moveTo>
                  <a:lnTo>
                    <a:pt x="404" y="606"/>
                  </a:lnTo>
                  <a:lnTo>
                    <a:pt x="101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10" name="Freeform 454"/>
            <p:cNvSpPr>
              <a:spLocks/>
            </p:cNvSpPr>
            <p:nvPr/>
          </p:nvSpPr>
          <p:spPr bwMode="auto">
            <a:xfrm>
              <a:off x="1331" y="770"/>
              <a:ext cx="281" cy="282"/>
            </a:xfrm>
            <a:custGeom>
              <a:avLst/>
              <a:gdLst>
                <a:gd name="T0" fmla="*/ 0 w 1011"/>
                <a:gd name="T1" fmla="*/ 1012 h 1012"/>
                <a:gd name="T2" fmla="*/ 405 w 1011"/>
                <a:gd name="T3" fmla="*/ 606 h 1012"/>
                <a:gd name="T4" fmla="*/ 1011 w 1011"/>
                <a:gd name="T5" fmla="*/ 0 h 10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11" h="1012">
                  <a:moveTo>
                    <a:pt x="0" y="1012"/>
                  </a:moveTo>
                  <a:lnTo>
                    <a:pt x="405" y="606"/>
                  </a:lnTo>
                  <a:lnTo>
                    <a:pt x="101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11" name="Freeform 455"/>
            <p:cNvSpPr>
              <a:spLocks/>
            </p:cNvSpPr>
            <p:nvPr/>
          </p:nvSpPr>
          <p:spPr bwMode="auto">
            <a:xfrm>
              <a:off x="1457" y="770"/>
              <a:ext cx="279" cy="282"/>
            </a:xfrm>
            <a:custGeom>
              <a:avLst/>
              <a:gdLst>
                <a:gd name="T0" fmla="*/ 0 w 1011"/>
                <a:gd name="T1" fmla="*/ 1012 h 1012"/>
                <a:gd name="T2" fmla="*/ 405 w 1011"/>
                <a:gd name="T3" fmla="*/ 606 h 1012"/>
                <a:gd name="T4" fmla="*/ 1011 w 1011"/>
                <a:gd name="T5" fmla="*/ 0 h 10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11" h="1012">
                  <a:moveTo>
                    <a:pt x="0" y="1012"/>
                  </a:moveTo>
                  <a:lnTo>
                    <a:pt x="405" y="606"/>
                  </a:lnTo>
                  <a:lnTo>
                    <a:pt x="101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12" name="Line 456"/>
            <p:cNvSpPr>
              <a:spLocks noChangeShapeType="1"/>
            </p:cNvSpPr>
            <p:nvPr/>
          </p:nvSpPr>
          <p:spPr bwMode="auto">
            <a:xfrm flipV="1">
              <a:off x="879" y="1723"/>
              <a:ext cx="31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13" name="Line 457"/>
            <p:cNvSpPr>
              <a:spLocks noChangeShapeType="1"/>
            </p:cNvSpPr>
            <p:nvPr/>
          </p:nvSpPr>
          <p:spPr bwMode="auto">
            <a:xfrm flipV="1">
              <a:off x="1696" y="770"/>
              <a:ext cx="167" cy="1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14" name="Line 458"/>
            <p:cNvSpPr>
              <a:spLocks noChangeShapeType="1"/>
            </p:cNvSpPr>
            <p:nvPr/>
          </p:nvSpPr>
          <p:spPr bwMode="auto">
            <a:xfrm flipV="1">
              <a:off x="910" y="1613"/>
              <a:ext cx="112" cy="1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15" name="Line 459"/>
            <p:cNvSpPr>
              <a:spLocks noChangeShapeType="1"/>
            </p:cNvSpPr>
            <p:nvPr/>
          </p:nvSpPr>
          <p:spPr bwMode="auto">
            <a:xfrm flipV="1">
              <a:off x="1583" y="939"/>
              <a:ext cx="113" cy="1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16" name="Line 460"/>
            <p:cNvSpPr>
              <a:spLocks noChangeShapeType="1"/>
            </p:cNvSpPr>
            <p:nvPr/>
          </p:nvSpPr>
          <p:spPr bwMode="auto">
            <a:xfrm flipV="1">
              <a:off x="879" y="1723"/>
              <a:ext cx="157" cy="1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17" name="Line 461"/>
            <p:cNvSpPr>
              <a:spLocks noChangeShapeType="1"/>
            </p:cNvSpPr>
            <p:nvPr/>
          </p:nvSpPr>
          <p:spPr bwMode="auto">
            <a:xfrm flipV="1">
              <a:off x="1820" y="770"/>
              <a:ext cx="169" cy="1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18" name="Line 462"/>
            <p:cNvSpPr>
              <a:spLocks noChangeShapeType="1"/>
            </p:cNvSpPr>
            <p:nvPr/>
          </p:nvSpPr>
          <p:spPr bwMode="auto">
            <a:xfrm flipV="1">
              <a:off x="1036" y="1613"/>
              <a:ext cx="112" cy="1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19" name="Line 463"/>
            <p:cNvSpPr>
              <a:spLocks noChangeShapeType="1"/>
            </p:cNvSpPr>
            <p:nvPr/>
          </p:nvSpPr>
          <p:spPr bwMode="auto">
            <a:xfrm flipV="1">
              <a:off x="1709" y="939"/>
              <a:ext cx="111" cy="1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20" name="Line 464"/>
            <p:cNvSpPr>
              <a:spLocks noChangeShapeType="1"/>
            </p:cNvSpPr>
            <p:nvPr/>
          </p:nvSpPr>
          <p:spPr bwMode="auto">
            <a:xfrm flipV="1">
              <a:off x="993" y="1723"/>
              <a:ext cx="169" cy="1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21" name="Line 465"/>
            <p:cNvSpPr>
              <a:spLocks noChangeShapeType="1"/>
            </p:cNvSpPr>
            <p:nvPr/>
          </p:nvSpPr>
          <p:spPr bwMode="auto">
            <a:xfrm flipV="1">
              <a:off x="1946" y="770"/>
              <a:ext cx="169" cy="1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22" name="Line 466"/>
            <p:cNvSpPr>
              <a:spLocks noChangeShapeType="1"/>
            </p:cNvSpPr>
            <p:nvPr/>
          </p:nvSpPr>
          <p:spPr bwMode="auto">
            <a:xfrm flipV="1">
              <a:off x="1162" y="1694"/>
              <a:ext cx="29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23" name="Line 467"/>
            <p:cNvSpPr>
              <a:spLocks noChangeShapeType="1"/>
            </p:cNvSpPr>
            <p:nvPr/>
          </p:nvSpPr>
          <p:spPr bwMode="auto">
            <a:xfrm flipV="1">
              <a:off x="1835" y="939"/>
              <a:ext cx="111" cy="1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24" name="Line 468"/>
            <p:cNvSpPr>
              <a:spLocks noChangeShapeType="1"/>
            </p:cNvSpPr>
            <p:nvPr/>
          </p:nvSpPr>
          <p:spPr bwMode="auto">
            <a:xfrm flipV="1">
              <a:off x="1119" y="1723"/>
              <a:ext cx="169" cy="1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25" name="Line 469"/>
            <p:cNvSpPr>
              <a:spLocks noChangeShapeType="1"/>
            </p:cNvSpPr>
            <p:nvPr/>
          </p:nvSpPr>
          <p:spPr bwMode="auto">
            <a:xfrm flipV="1">
              <a:off x="2072" y="770"/>
              <a:ext cx="169" cy="1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26" name="Line 470"/>
            <p:cNvSpPr>
              <a:spLocks noChangeShapeType="1"/>
            </p:cNvSpPr>
            <p:nvPr/>
          </p:nvSpPr>
          <p:spPr bwMode="auto">
            <a:xfrm flipV="1">
              <a:off x="1304" y="1613"/>
              <a:ext cx="97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27" name="Line 471"/>
            <p:cNvSpPr>
              <a:spLocks noChangeShapeType="1"/>
            </p:cNvSpPr>
            <p:nvPr/>
          </p:nvSpPr>
          <p:spPr bwMode="auto">
            <a:xfrm flipV="1">
              <a:off x="1960" y="939"/>
              <a:ext cx="112" cy="1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28" name="Line 472"/>
            <p:cNvSpPr>
              <a:spLocks noChangeShapeType="1"/>
            </p:cNvSpPr>
            <p:nvPr/>
          </p:nvSpPr>
          <p:spPr bwMode="auto">
            <a:xfrm flipV="1">
              <a:off x="1245" y="1723"/>
              <a:ext cx="169" cy="1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29" name="Line 473"/>
            <p:cNvSpPr>
              <a:spLocks noChangeShapeType="1"/>
            </p:cNvSpPr>
            <p:nvPr/>
          </p:nvSpPr>
          <p:spPr bwMode="auto">
            <a:xfrm flipV="1">
              <a:off x="2198" y="856"/>
              <a:ext cx="82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30" name="Line 474"/>
            <p:cNvSpPr>
              <a:spLocks noChangeShapeType="1"/>
            </p:cNvSpPr>
            <p:nvPr/>
          </p:nvSpPr>
          <p:spPr bwMode="auto">
            <a:xfrm flipV="1">
              <a:off x="1414" y="1723"/>
              <a:ext cx="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31" name="Line 475"/>
            <p:cNvSpPr>
              <a:spLocks noChangeShapeType="1"/>
            </p:cNvSpPr>
            <p:nvPr/>
          </p:nvSpPr>
          <p:spPr bwMode="auto">
            <a:xfrm flipV="1">
              <a:off x="2086" y="939"/>
              <a:ext cx="112" cy="1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32" name="Freeform 476"/>
            <p:cNvSpPr>
              <a:spLocks/>
            </p:cNvSpPr>
            <p:nvPr/>
          </p:nvSpPr>
          <p:spPr bwMode="auto">
            <a:xfrm>
              <a:off x="1372" y="1624"/>
              <a:ext cx="267" cy="268"/>
            </a:xfrm>
            <a:custGeom>
              <a:avLst/>
              <a:gdLst>
                <a:gd name="T0" fmla="*/ 0 w 967"/>
                <a:gd name="T1" fmla="*/ 968 h 968"/>
                <a:gd name="T2" fmla="*/ 607 w 967"/>
                <a:gd name="T3" fmla="*/ 361 h 968"/>
                <a:gd name="T4" fmla="*/ 967 w 967"/>
                <a:gd name="T5" fmla="*/ 0 h 9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67" h="968">
                  <a:moveTo>
                    <a:pt x="0" y="968"/>
                  </a:moveTo>
                  <a:lnTo>
                    <a:pt x="607" y="361"/>
                  </a:lnTo>
                  <a:lnTo>
                    <a:pt x="96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33" name="Line 477"/>
            <p:cNvSpPr>
              <a:spLocks noChangeShapeType="1"/>
            </p:cNvSpPr>
            <p:nvPr/>
          </p:nvSpPr>
          <p:spPr bwMode="auto">
            <a:xfrm flipV="1">
              <a:off x="1498" y="1723"/>
              <a:ext cx="167" cy="1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34" name="Line 478"/>
            <p:cNvSpPr>
              <a:spLocks noChangeShapeType="1"/>
            </p:cNvSpPr>
            <p:nvPr/>
          </p:nvSpPr>
          <p:spPr bwMode="auto">
            <a:xfrm flipV="1">
              <a:off x="1752" y="1613"/>
              <a:ext cx="25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35" name="Freeform 479"/>
            <p:cNvSpPr>
              <a:spLocks/>
            </p:cNvSpPr>
            <p:nvPr/>
          </p:nvSpPr>
          <p:spPr bwMode="auto">
            <a:xfrm>
              <a:off x="1622" y="1613"/>
              <a:ext cx="281" cy="279"/>
            </a:xfrm>
            <a:custGeom>
              <a:avLst/>
              <a:gdLst>
                <a:gd name="T0" fmla="*/ 0 w 1012"/>
                <a:gd name="T1" fmla="*/ 1012 h 1012"/>
                <a:gd name="T2" fmla="*/ 607 w 1012"/>
                <a:gd name="T3" fmla="*/ 405 h 1012"/>
                <a:gd name="T4" fmla="*/ 1012 w 1012"/>
                <a:gd name="T5" fmla="*/ 0 h 10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12" h="1012">
                  <a:moveTo>
                    <a:pt x="0" y="1012"/>
                  </a:moveTo>
                  <a:lnTo>
                    <a:pt x="607" y="405"/>
                  </a:lnTo>
                  <a:lnTo>
                    <a:pt x="101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36" name="Freeform 480"/>
            <p:cNvSpPr>
              <a:spLocks/>
            </p:cNvSpPr>
            <p:nvPr/>
          </p:nvSpPr>
          <p:spPr bwMode="auto">
            <a:xfrm>
              <a:off x="1748" y="1613"/>
              <a:ext cx="282" cy="279"/>
            </a:xfrm>
            <a:custGeom>
              <a:avLst/>
              <a:gdLst>
                <a:gd name="T0" fmla="*/ 0 w 1011"/>
                <a:gd name="T1" fmla="*/ 1012 h 1012"/>
                <a:gd name="T2" fmla="*/ 606 w 1011"/>
                <a:gd name="T3" fmla="*/ 405 h 1012"/>
                <a:gd name="T4" fmla="*/ 1011 w 1011"/>
                <a:gd name="T5" fmla="*/ 0 h 10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11" h="1012">
                  <a:moveTo>
                    <a:pt x="0" y="1012"/>
                  </a:moveTo>
                  <a:lnTo>
                    <a:pt x="606" y="405"/>
                  </a:lnTo>
                  <a:lnTo>
                    <a:pt x="101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37" name="Freeform 481"/>
            <p:cNvSpPr>
              <a:spLocks/>
            </p:cNvSpPr>
            <p:nvPr/>
          </p:nvSpPr>
          <p:spPr bwMode="auto">
            <a:xfrm>
              <a:off x="1874" y="1613"/>
              <a:ext cx="282" cy="279"/>
            </a:xfrm>
            <a:custGeom>
              <a:avLst/>
              <a:gdLst>
                <a:gd name="T0" fmla="*/ 0 w 1010"/>
                <a:gd name="T1" fmla="*/ 1012 h 1012"/>
                <a:gd name="T2" fmla="*/ 607 w 1010"/>
                <a:gd name="T3" fmla="*/ 405 h 1012"/>
                <a:gd name="T4" fmla="*/ 1010 w 1010"/>
                <a:gd name="T5" fmla="*/ 0 h 10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10" h="1012">
                  <a:moveTo>
                    <a:pt x="0" y="1012"/>
                  </a:moveTo>
                  <a:lnTo>
                    <a:pt x="607" y="405"/>
                  </a:lnTo>
                  <a:lnTo>
                    <a:pt x="101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38" name="Freeform 482"/>
            <p:cNvSpPr>
              <a:spLocks/>
            </p:cNvSpPr>
            <p:nvPr/>
          </p:nvSpPr>
          <p:spPr bwMode="auto">
            <a:xfrm>
              <a:off x="2000" y="1669"/>
              <a:ext cx="224" cy="223"/>
            </a:xfrm>
            <a:custGeom>
              <a:avLst/>
              <a:gdLst>
                <a:gd name="T0" fmla="*/ 0 w 808"/>
                <a:gd name="T1" fmla="*/ 809 h 809"/>
                <a:gd name="T2" fmla="*/ 607 w 808"/>
                <a:gd name="T3" fmla="*/ 202 h 809"/>
                <a:gd name="T4" fmla="*/ 808 w 808"/>
                <a:gd name="T5" fmla="*/ 0 h 8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08" h="809">
                  <a:moveTo>
                    <a:pt x="0" y="809"/>
                  </a:moveTo>
                  <a:lnTo>
                    <a:pt x="607" y="202"/>
                  </a:lnTo>
                  <a:lnTo>
                    <a:pt x="80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39" name="Line 483"/>
            <p:cNvSpPr>
              <a:spLocks noChangeShapeType="1"/>
            </p:cNvSpPr>
            <p:nvPr/>
          </p:nvSpPr>
          <p:spPr bwMode="auto">
            <a:xfrm flipV="1">
              <a:off x="2127" y="1739"/>
              <a:ext cx="153" cy="1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40" name="Line 484"/>
            <p:cNvSpPr>
              <a:spLocks noChangeShapeType="1"/>
            </p:cNvSpPr>
            <p:nvPr/>
          </p:nvSpPr>
          <p:spPr bwMode="auto">
            <a:xfrm flipV="1">
              <a:off x="2253" y="1865"/>
              <a:ext cx="27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41" name="Line 485"/>
            <p:cNvSpPr>
              <a:spLocks noChangeShapeType="1"/>
            </p:cNvSpPr>
            <p:nvPr/>
          </p:nvSpPr>
          <p:spPr bwMode="auto">
            <a:xfrm flipH="1">
              <a:off x="1195" y="1721"/>
              <a:ext cx="11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42" name="Line 486"/>
            <p:cNvSpPr>
              <a:spLocks noChangeShapeType="1"/>
            </p:cNvSpPr>
            <p:nvPr/>
          </p:nvSpPr>
          <p:spPr bwMode="auto">
            <a:xfrm flipH="1">
              <a:off x="1637" y="1722"/>
              <a:ext cx="11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96743" name="Group 487"/>
          <p:cNvGrpSpPr>
            <a:grpSpLocks/>
          </p:cNvGrpSpPr>
          <p:nvPr/>
        </p:nvGrpSpPr>
        <p:grpSpPr bwMode="auto">
          <a:xfrm>
            <a:off x="5502275" y="2420938"/>
            <a:ext cx="2201863" cy="968375"/>
            <a:chOff x="2806" y="1312"/>
            <a:chExt cx="1279" cy="563"/>
          </a:xfrm>
        </p:grpSpPr>
        <p:sp>
          <p:nvSpPr>
            <p:cNvPr id="96744" name="Line 488"/>
            <p:cNvSpPr>
              <a:spLocks noChangeShapeType="1"/>
            </p:cNvSpPr>
            <p:nvPr/>
          </p:nvSpPr>
          <p:spPr bwMode="auto">
            <a:xfrm>
              <a:off x="2806" y="1593"/>
              <a:ext cx="25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45" name="Line 489"/>
            <p:cNvSpPr>
              <a:spLocks noChangeShapeType="1"/>
            </p:cNvSpPr>
            <p:nvPr/>
          </p:nvSpPr>
          <p:spPr bwMode="auto">
            <a:xfrm>
              <a:off x="3120" y="1593"/>
              <a:ext cx="4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46" name="Line 490"/>
            <p:cNvSpPr>
              <a:spLocks noChangeShapeType="1"/>
            </p:cNvSpPr>
            <p:nvPr/>
          </p:nvSpPr>
          <p:spPr bwMode="auto">
            <a:xfrm>
              <a:off x="3221" y="1593"/>
              <a:ext cx="44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47" name="Line 491"/>
            <p:cNvSpPr>
              <a:spLocks noChangeShapeType="1"/>
            </p:cNvSpPr>
            <p:nvPr/>
          </p:nvSpPr>
          <p:spPr bwMode="auto">
            <a:xfrm>
              <a:off x="3726" y="1593"/>
              <a:ext cx="4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48" name="Line 492"/>
            <p:cNvSpPr>
              <a:spLocks noChangeShapeType="1"/>
            </p:cNvSpPr>
            <p:nvPr/>
          </p:nvSpPr>
          <p:spPr bwMode="auto">
            <a:xfrm>
              <a:off x="3827" y="1593"/>
              <a:ext cx="25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49" name="Line 493"/>
            <p:cNvSpPr>
              <a:spLocks noChangeShapeType="1"/>
            </p:cNvSpPr>
            <p:nvPr/>
          </p:nvSpPr>
          <p:spPr bwMode="auto">
            <a:xfrm flipV="1">
              <a:off x="2858" y="1312"/>
              <a:ext cx="0" cy="56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50" name="Line 494"/>
            <p:cNvSpPr>
              <a:spLocks noChangeShapeType="1"/>
            </p:cNvSpPr>
            <p:nvPr/>
          </p:nvSpPr>
          <p:spPr bwMode="auto">
            <a:xfrm>
              <a:off x="2858" y="1312"/>
              <a:ext cx="33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51" name="Line 495"/>
            <p:cNvSpPr>
              <a:spLocks noChangeShapeType="1"/>
            </p:cNvSpPr>
            <p:nvPr/>
          </p:nvSpPr>
          <p:spPr bwMode="auto">
            <a:xfrm>
              <a:off x="3196" y="1312"/>
              <a:ext cx="0" cy="56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52" name="Line 496"/>
            <p:cNvSpPr>
              <a:spLocks noChangeShapeType="1"/>
            </p:cNvSpPr>
            <p:nvPr/>
          </p:nvSpPr>
          <p:spPr bwMode="auto">
            <a:xfrm flipH="1">
              <a:off x="2858" y="1875"/>
              <a:ext cx="33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53" name="Line 497"/>
            <p:cNvSpPr>
              <a:spLocks noChangeShapeType="1"/>
            </p:cNvSpPr>
            <p:nvPr/>
          </p:nvSpPr>
          <p:spPr bwMode="auto">
            <a:xfrm>
              <a:off x="3196" y="1368"/>
              <a:ext cx="81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54" name="Line 498"/>
            <p:cNvSpPr>
              <a:spLocks noChangeShapeType="1"/>
            </p:cNvSpPr>
            <p:nvPr/>
          </p:nvSpPr>
          <p:spPr bwMode="auto">
            <a:xfrm>
              <a:off x="4036" y="1397"/>
              <a:ext cx="0" cy="39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55" name="Line 499"/>
            <p:cNvSpPr>
              <a:spLocks noChangeShapeType="1"/>
            </p:cNvSpPr>
            <p:nvPr/>
          </p:nvSpPr>
          <p:spPr bwMode="auto">
            <a:xfrm flipH="1">
              <a:off x="3196" y="1818"/>
              <a:ext cx="81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56" name="Line 500"/>
            <p:cNvSpPr>
              <a:spLocks noChangeShapeType="1"/>
            </p:cNvSpPr>
            <p:nvPr/>
          </p:nvSpPr>
          <p:spPr bwMode="auto">
            <a:xfrm>
              <a:off x="4007" y="1368"/>
              <a:ext cx="29" cy="2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57" name="Line 501"/>
            <p:cNvSpPr>
              <a:spLocks noChangeShapeType="1"/>
            </p:cNvSpPr>
            <p:nvPr/>
          </p:nvSpPr>
          <p:spPr bwMode="auto">
            <a:xfrm flipH="1">
              <a:off x="4007" y="1789"/>
              <a:ext cx="29" cy="2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58" name="Line 502"/>
            <p:cNvSpPr>
              <a:spLocks noChangeShapeType="1"/>
            </p:cNvSpPr>
            <p:nvPr/>
          </p:nvSpPr>
          <p:spPr bwMode="auto">
            <a:xfrm>
              <a:off x="3369" y="1368"/>
              <a:ext cx="0" cy="4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59" name="Line 503"/>
            <p:cNvSpPr>
              <a:spLocks noChangeShapeType="1"/>
            </p:cNvSpPr>
            <p:nvPr/>
          </p:nvSpPr>
          <p:spPr bwMode="auto">
            <a:xfrm flipH="1">
              <a:off x="3369" y="1397"/>
              <a:ext cx="66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60" name="Line 504"/>
            <p:cNvSpPr>
              <a:spLocks noChangeShapeType="1"/>
            </p:cNvSpPr>
            <p:nvPr/>
          </p:nvSpPr>
          <p:spPr bwMode="auto">
            <a:xfrm flipH="1">
              <a:off x="3369" y="1789"/>
              <a:ext cx="66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61" name="Line 505"/>
            <p:cNvSpPr>
              <a:spLocks noChangeShapeType="1"/>
            </p:cNvSpPr>
            <p:nvPr/>
          </p:nvSpPr>
          <p:spPr bwMode="auto">
            <a:xfrm>
              <a:off x="4007" y="1368"/>
              <a:ext cx="0" cy="4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96762" name="Freeform 506"/>
          <p:cNvSpPr>
            <a:spLocks/>
          </p:cNvSpPr>
          <p:nvPr/>
        </p:nvSpPr>
        <p:spPr bwMode="auto">
          <a:xfrm>
            <a:off x="7231063" y="2376488"/>
            <a:ext cx="265112" cy="266700"/>
          </a:xfrm>
          <a:custGeom>
            <a:avLst/>
            <a:gdLst>
              <a:gd name="T0" fmla="*/ 404 w 404"/>
              <a:gd name="T1" fmla="*/ 188 h 405"/>
              <a:gd name="T2" fmla="*/ 402 w 404"/>
              <a:gd name="T3" fmla="*/ 167 h 405"/>
              <a:gd name="T4" fmla="*/ 396 w 404"/>
              <a:gd name="T5" fmla="*/ 146 h 405"/>
              <a:gd name="T6" fmla="*/ 390 w 404"/>
              <a:gd name="T7" fmla="*/ 125 h 405"/>
              <a:gd name="T8" fmla="*/ 380 w 404"/>
              <a:gd name="T9" fmla="*/ 106 h 405"/>
              <a:gd name="T10" fmla="*/ 369 w 404"/>
              <a:gd name="T11" fmla="*/ 88 h 405"/>
              <a:gd name="T12" fmla="*/ 355 w 404"/>
              <a:gd name="T13" fmla="*/ 70 h 405"/>
              <a:gd name="T14" fmla="*/ 340 w 404"/>
              <a:gd name="T15" fmla="*/ 54 h 405"/>
              <a:gd name="T16" fmla="*/ 323 w 404"/>
              <a:gd name="T17" fmla="*/ 41 h 405"/>
              <a:gd name="T18" fmla="*/ 306 w 404"/>
              <a:gd name="T19" fmla="*/ 29 h 405"/>
              <a:gd name="T20" fmla="*/ 287 w 404"/>
              <a:gd name="T21" fmla="*/ 19 h 405"/>
              <a:gd name="T22" fmla="*/ 266 w 404"/>
              <a:gd name="T23" fmla="*/ 11 h 405"/>
              <a:gd name="T24" fmla="*/ 245 w 404"/>
              <a:gd name="T25" fmla="*/ 5 h 405"/>
              <a:gd name="T26" fmla="*/ 224 w 404"/>
              <a:gd name="T27" fmla="*/ 1 h 405"/>
              <a:gd name="T28" fmla="*/ 203 w 404"/>
              <a:gd name="T29" fmla="*/ 0 h 405"/>
              <a:gd name="T30" fmla="*/ 181 w 404"/>
              <a:gd name="T31" fmla="*/ 1 h 405"/>
              <a:gd name="T32" fmla="*/ 160 w 404"/>
              <a:gd name="T33" fmla="*/ 5 h 405"/>
              <a:gd name="T34" fmla="*/ 139 w 404"/>
              <a:gd name="T35" fmla="*/ 11 h 405"/>
              <a:gd name="T36" fmla="*/ 119 w 404"/>
              <a:gd name="T37" fmla="*/ 19 h 405"/>
              <a:gd name="T38" fmla="*/ 99 w 404"/>
              <a:gd name="T39" fmla="*/ 29 h 405"/>
              <a:gd name="T40" fmla="*/ 81 w 404"/>
              <a:gd name="T41" fmla="*/ 41 h 405"/>
              <a:gd name="T42" fmla="*/ 65 w 404"/>
              <a:gd name="T43" fmla="*/ 54 h 405"/>
              <a:gd name="T44" fmla="*/ 49 w 404"/>
              <a:gd name="T45" fmla="*/ 70 h 405"/>
              <a:gd name="T46" fmla="*/ 36 w 404"/>
              <a:gd name="T47" fmla="*/ 88 h 405"/>
              <a:gd name="T48" fmla="*/ 25 w 404"/>
              <a:gd name="T49" fmla="*/ 106 h 405"/>
              <a:gd name="T50" fmla="*/ 16 w 404"/>
              <a:gd name="T51" fmla="*/ 125 h 405"/>
              <a:gd name="T52" fmla="*/ 8 w 404"/>
              <a:gd name="T53" fmla="*/ 146 h 405"/>
              <a:gd name="T54" fmla="*/ 4 w 404"/>
              <a:gd name="T55" fmla="*/ 167 h 405"/>
              <a:gd name="T56" fmla="*/ 0 w 404"/>
              <a:gd name="T57" fmla="*/ 188 h 405"/>
              <a:gd name="T58" fmla="*/ 0 w 404"/>
              <a:gd name="T59" fmla="*/ 210 h 405"/>
              <a:gd name="T60" fmla="*/ 2 w 404"/>
              <a:gd name="T61" fmla="*/ 231 h 405"/>
              <a:gd name="T62" fmla="*/ 6 w 404"/>
              <a:gd name="T63" fmla="*/ 253 h 405"/>
              <a:gd name="T64" fmla="*/ 13 w 404"/>
              <a:gd name="T65" fmla="*/ 273 h 405"/>
              <a:gd name="T66" fmla="*/ 21 w 404"/>
              <a:gd name="T67" fmla="*/ 293 h 405"/>
              <a:gd name="T68" fmla="*/ 33 w 404"/>
              <a:gd name="T69" fmla="*/ 312 h 405"/>
              <a:gd name="T70" fmla="*/ 45 w 404"/>
              <a:gd name="T71" fmla="*/ 330 h 405"/>
              <a:gd name="T72" fmla="*/ 59 w 404"/>
              <a:gd name="T73" fmla="*/ 346 h 405"/>
              <a:gd name="T74" fmla="*/ 76 w 404"/>
              <a:gd name="T75" fmla="*/ 361 h 405"/>
              <a:gd name="T76" fmla="*/ 93 w 404"/>
              <a:gd name="T77" fmla="*/ 373 h 405"/>
              <a:gd name="T78" fmla="*/ 112 w 404"/>
              <a:gd name="T79" fmla="*/ 384 h 405"/>
              <a:gd name="T80" fmla="*/ 132 w 404"/>
              <a:gd name="T81" fmla="*/ 393 h 405"/>
              <a:gd name="T82" fmla="*/ 152 w 404"/>
              <a:gd name="T83" fmla="*/ 399 h 405"/>
              <a:gd name="T84" fmla="*/ 174 w 404"/>
              <a:gd name="T85" fmla="*/ 404 h 405"/>
              <a:gd name="T86" fmla="*/ 195 w 404"/>
              <a:gd name="T87" fmla="*/ 405 h 405"/>
              <a:gd name="T88" fmla="*/ 217 w 404"/>
              <a:gd name="T89" fmla="*/ 405 h 405"/>
              <a:gd name="T90" fmla="*/ 238 w 404"/>
              <a:gd name="T91" fmla="*/ 403 h 405"/>
              <a:gd name="T92" fmla="*/ 259 w 404"/>
              <a:gd name="T93" fmla="*/ 397 h 405"/>
              <a:gd name="T94" fmla="*/ 280 w 404"/>
              <a:gd name="T95" fmla="*/ 389 h 405"/>
              <a:gd name="T96" fmla="*/ 299 w 404"/>
              <a:gd name="T97" fmla="*/ 380 h 405"/>
              <a:gd name="T98" fmla="*/ 318 w 404"/>
              <a:gd name="T99" fmla="*/ 369 h 405"/>
              <a:gd name="T100" fmla="*/ 334 w 404"/>
              <a:gd name="T101" fmla="*/ 356 h 405"/>
              <a:gd name="T102" fmla="*/ 350 w 404"/>
              <a:gd name="T103" fmla="*/ 341 h 405"/>
              <a:gd name="T104" fmla="*/ 364 w 404"/>
              <a:gd name="T105" fmla="*/ 324 h 405"/>
              <a:gd name="T106" fmla="*/ 376 w 404"/>
              <a:gd name="T107" fmla="*/ 306 h 405"/>
              <a:gd name="T108" fmla="*/ 386 w 404"/>
              <a:gd name="T109" fmla="*/ 286 h 405"/>
              <a:gd name="T110" fmla="*/ 394 w 404"/>
              <a:gd name="T111" fmla="*/ 267 h 405"/>
              <a:gd name="T112" fmla="*/ 399 w 404"/>
              <a:gd name="T113" fmla="*/ 246 h 405"/>
              <a:gd name="T114" fmla="*/ 403 w 404"/>
              <a:gd name="T115" fmla="*/ 225 h 405"/>
              <a:gd name="T116" fmla="*/ 404 w 404"/>
              <a:gd name="T117" fmla="*/ 202 h 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04" h="405">
                <a:moveTo>
                  <a:pt x="404" y="202"/>
                </a:moveTo>
                <a:lnTo>
                  <a:pt x="404" y="196"/>
                </a:lnTo>
                <a:lnTo>
                  <a:pt x="404" y="188"/>
                </a:lnTo>
                <a:lnTo>
                  <a:pt x="403" y="181"/>
                </a:lnTo>
                <a:lnTo>
                  <a:pt x="403" y="174"/>
                </a:lnTo>
                <a:lnTo>
                  <a:pt x="402" y="167"/>
                </a:lnTo>
                <a:lnTo>
                  <a:pt x="399" y="159"/>
                </a:lnTo>
                <a:lnTo>
                  <a:pt x="398" y="153"/>
                </a:lnTo>
                <a:lnTo>
                  <a:pt x="396" y="146"/>
                </a:lnTo>
                <a:lnTo>
                  <a:pt x="394" y="139"/>
                </a:lnTo>
                <a:lnTo>
                  <a:pt x="392" y="132"/>
                </a:lnTo>
                <a:lnTo>
                  <a:pt x="390" y="125"/>
                </a:lnTo>
                <a:lnTo>
                  <a:pt x="386" y="118"/>
                </a:lnTo>
                <a:lnTo>
                  <a:pt x="383" y="112"/>
                </a:lnTo>
                <a:lnTo>
                  <a:pt x="380" y="106"/>
                </a:lnTo>
                <a:lnTo>
                  <a:pt x="376" y="100"/>
                </a:lnTo>
                <a:lnTo>
                  <a:pt x="372" y="93"/>
                </a:lnTo>
                <a:lnTo>
                  <a:pt x="369" y="88"/>
                </a:lnTo>
                <a:lnTo>
                  <a:pt x="364" y="82"/>
                </a:lnTo>
                <a:lnTo>
                  <a:pt x="360" y="75"/>
                </a:lnTo>
                <a:lnTo>
                  <a:pt x="355" y="70"/>
                </a:lnTo>
                <a:lnTo>
                  <a:pt x="350" y="65"/>
                </a:lnTo>
                <a:lnTo>
                  <a:pt x="345" y="60"/>
                </a:lnTo>
                <a:lnTo>
                  <a:pt x="340" y="54"/>
                </a:lnTo>
                <a:lnTo>
                  <a:pt x="334" y="50"/>
                </a:lnTo>
                <a:lnTo>
                  <a:pt x="329" y="46"/>
                </a:lnTo>
                <a:lnTo>
                  <a:pt x="323" y="41"/>
                </a:lnTo>
                <a:lnTo>
                  <a:pt x="318" y="37"/>
                </a:lnTo>
                <a:lnTo>
                  <a:pt x="311" y="32"/>
                </a:lnTo>
                <a:lnTo>
                  <a:pt x="306" y="29"/>
                </a:lnTo>
                <a:lnTo>
                  <a:pt x="299" y="26"/>
                </a:lnTo>
                <a:lnTo>
                  <a:pt x="292" y="22"/>
                </a:lnTo>
                <a:lnTo>
                  <a:pt x="287" y="19"/>
                </a:lnTo>
                <a:lnTo>
                  <a:pt x="280" y="16"/>
                </a:lnTo>
                <a:lnTo>
                  <a:pt x="272" y="13"/>
                </a:lnTo>
                <a:lnTo>
                  <a:pt x="266" y="11"/>
                </a:lnTo>
                <a:lnTo>
                  <a:pt x="259" y="9"/>
                </a:lnTo>
                <a:lnTo>
                  <a:pt x="252" y="7"/>
                </a:lnTo>
                <a:lnTo>
                  <a:pt x="245" y="5"/>
                </a:lnTo>
                <a:lnTo>
                  <a:pt x="238" y="4"/>
                </a:lnTo>
                <a:lnTo>
                  <a:pt x="231" y="2"/>
                </a:lnTo>
                <a:lnTo>
                  <a:pt x="224" y="1"/>
                </a:lnTo>
                <a:lnTo>
                  <a:pt x="217" y="1"/>
                </a:lnTo>
                <a:lnTo>
                  <a:pt x="209" y="0"/>
                </a:lnTo>
                <a:lnTo>
                  <a:pt x="203" y="0"/>
                </a:lnTo>
                <a:lnTo>
                  <a:pt x="195" y="0"/>
                </a:lnTo>
                <a:lnTo>
                  <a:pt x="188" y="1"/>
                </a:lnTo>
                <a:lnTo>
                  <a:pt x="181" y="1"/>
                </a:lnTo>
                <a:lnTo>
                  <a:pt x="174" y="2"/>
                </a:lnTo>
                <a:lnTo>
                  <a:pt x="166" y="4"/>
                </a:lnTo>
                <a:lnTo>
                  <a:pt x="160" y="5"/>
                </a:lnTo>
                <a:lnTo>
                  <a:pt x="152" y="7"/>
                </a:lnTo>
                <a:lnTo>
                  <a:pt x="145" y="9"/>
                </a:lnTo>
                <a:lnTo>
                  <a:pt x="139" y="11"/>
                </a:lnTo>
                <a:lnTo>
                  <a:pt x="132" y="13"/>
                </a:lnTo>
                <a:lnTo>
                  <a:pt x="125" y="16"/>
                </a:lnTo>
                <a:lnTo>
                  <a:pt x="119" y="19"/>
                </a:lnTo>
                <a:lnTo>
                  <a:pt x="112" y="22"/>
                </a:lnTo>
                <a:lnTo>
                  <a:pt x="105" y="26"/>
                </a:lnTo>
                <a:lnTo>
                  <a:pt x="99" y="29"/>
                </a:lnTo>
                <a:lnTo>
                  <a:pt x="93" y="32"/>
                </a:lnTo>
                <a:lnTo>
                  <a:pt x="87" y="37"/>
                </a:lnTo>
                <a:lnTo>
                  <a:pt x="81" y="41"/>
                </a:lnTo>
                <a:lnTo>
                  <a:pt x="76" y="46"/>
                </a:lnTo>
                <a:lnTo>
                  <a:pt x="70" y="50"/>
                </a:lnTo>
                <a:lnTo>
                  <a:pt x="65" y="54"/>
                </a:lnTo>
                <a:lnTo>
                  <a:pt x="59" y="60"/>
                </a:lnTo>
                <a:lnTo>
                  <a:pt x="55" y="65"/>
                </a:lnTo>
                <a:lnTo>
                  <a:pt x="49" y="70"/>
                </a:lnTo>
                <a:lnTo>
                  <a:pt x="45" y="75"/>
                </a:lnTo>
                <a:lnTo>
                  <a:pt x="40" y="82"/>
                </a:lnTo>
                <a:lnTo>
                  <a:pt x="36" y="88"/>
                </a:lnTo>
                <a:lnTo>
                  <a:pt x="33" y="93"/>
                </a:lnTo>
                <a:lnTo>
                  <a:pt x="28" y="100"/>
                </a:lnTo>
                <a:lnTo>
                  <a:pt x="25" y="106"/>
                </a:lnTo>
                <a:lnTo>
                  <a:pt x="21" y="112"/>
                </a:lnTo>
                <a:lnTo>
                  <a:pt x="18" y="118"/>
                </a:lnTo>
                <a:lnTo>
                  <a:pt x="16" y="125"/>
                </a:lnTo>
                <a:lnTo>
                  <a:pt x="13" y="132"/>
                </a:lnTo>
                <a:lnTo>
                  <a:pt x="10" y="139"/>
                </a:lnTo>
                <a:lnTo>
                  <a:pt x="8" y="146"/>
                </a:lnTo>
                <a:lnTo>
                  <a:pt x="6" y="153"/>
                </a:lnTo>
                <a:lnTo>
                  <a:pt x="5" y="159"/>
                </a:lnTo>
                <a:lnTo>
                  <a:pt x="4" y="167"/>
                </a:lnTo>
                <a:lnTo>
                  <a:pt x="2" y="174"/>
                </a:lnTo>
                <a:lnTo>
                  <a:pt x="2" y="181"/>
                </a:lnTo>
                <a:lnTo>
                  <a:pt x="0" y="188"/>
                </a:lnTo>
                <a:lnTo>
                  <a:pt x="0" y="196"/>
                </a:lnTo>
                <a:lnTo>
                  <a:pt x="0" y="202"/>
                </a:lnTo>
                <a:lnTo>
                  <a:pt x="0" y="210"/>
                </a:lnTo>
                <a:lnTo>
                  <a:pt x="0" y="217"/>
                </a:lnTo>
                <a:lnTo>
                  <a:pt x="2" y="225"/>
                </a:lnTo>
                <a:lnTo>
                  <a:pt x="2" y="231"/>
                </a:lnTo>
                <a:lnTo>
                  <a:pt x="4" y="239"/>
                </a:lnTo>
                <a:lnTo>
                  <a:pt x="5" y="246"/>
                </a:lnTo>
                <a:lnTo>
                  <a:pt x="6" y="253"/>
                </a:lnTo>
                <a:lnTo>
                  <a:pt x="8" y="260"/>
                </a:lnTo>
                <a:lnTo>
                  <a:pt x="10" y="267"/>
                </a:lnTo>
                <a:lnTo>
                  <a:pt x="13" y="273"/>
                </a:lnTo>
                <a:lnTo>
                  <a:pt x="16" y="280"/>
                </a:lnTo>
                <a:lnTo>
                  <a:pt x="18" y="286"/>
                </a:lnTo>
                <a:lnTo>
                  <a:pt x="21" y="293"/>
                </a:lnTo>
                <a:lnTo>
                  <a:pt x="25" y="300"/>
                </a:lnTo>
                <a:lnTo>
                  <a:pt x="28" y="306"/>
                </a:lnTo>
                <a:lnTo>
                  <a:pt x="33" y="312"/>
                </a:lnTo>
                <a:lnTo>
                  <a:pt x="36" y="319"/>
                </a:lnTo>
                <a:lnTo>
                  <a:pt x="40" y="324"/>
                </a:lnTo>
                <a:lnTo>
                  <a:pt x="45" y="330"/>
                </a:lnTo>
                <a:lnTo>
                  <a:pt x="49" y="335"/>
                </a:lnTo>
                <a:lnTo>
                  <a:pt x="55" y="341"/>
                </a:lnTo>
                <a:lnTo>
                  <a:pt x="59" y="346"/>
                </a:lnTo>
                <a:lnTo>
                  <a:pt x="65" y="351"/>
                </a:lnTo>
                <a:lnTo>
                  <a:pt x="70" y="356"/>
                </a:lnTo>
                <a:lnTo>
                  <a:pt x="76" y="361"/>
                </a:lnTo>
                <a:lnTo>
                  <a:pt x="81" y="365"/>
                </a:lnTo>
                <a:lnTo>
                  <a:pt x="87" y="369"/>
                </a:lnTo>
                <a:lnTo>
                  <a:pt x="93" y="373"/>
                </a:lnTo>
                <a:lnTo>
                  <a:pt x="99" y="377"/>
                </a:lnTo>
                <a:lnTo>
                  <a:pt x="105" y="380"/>
                </a:lnTo>
                <a:lnTo>
                  <a:pt x="112" y="384"/>
                </a:lnTo>
                <a:lnTo>
                  <a:pt x="119" y="387"/>
                </a:lnTo>
                <a:lnTo>
                  <a:pt x="125" y="389"/>
                </a:lnTo>
                <a:lnTo>
                  <a:pt x="132" y="393"/>
                </a:lnTo>
                <a:lnTo>
                  <a:pt x="139" y="395"/>
                </a:lnTo>
                <a:lnTo>
                  <a:pt x="145" y="397"/>
                </a:lnTo>
                <a:lnTo>
                  <a:pt x="152" y="399"/>
                </a:lnTo>
                <a:lnTo>
                  <a:pt x="160" y="400"/>
                </a:lnTo>
                <a:lnTo>
                  <a:pt x="166" y="403"/>
                </a:lnTo>
                <a:lnTo>
                  <a:pt x="174" y="404"/>
                </a:lnTo>
                <a:lnTo>
                  <a:pt x="181" y="404"/>
                </a:lnTo>
                <a:lnTo>
                  <a:pt x="188" y="405"/>
                </a:lnTo>
                <a:lnTo>
                  <a:pt x="195" y="405"/>
                </a:lnTo>
                <a:lnTo>
                  <a:pt x="203" y="405"/>
                </a:lnTo>
                <a:lnTo>
                  <a:pt x="209" y="405"/>
                </a:lnTo>
                <a:lnTo>
                  <a:pt x="217" y="405"/>
                </a:lnTo>
                <a:lnTo>
                  <a:pt x="224" y="404"/>
                </a:lnTo>
                <a:lnTo>
                  <a:pt x="231" y="404"/>
                </a:lnTo>
                <a:lnTo>
                  <a:pt x="238" y="403"/>
                </a:lnTo>
                <a:lnTo>
                  <a:pt x="245" y="400"/>
                </a:lnTo>
                <a:lnTo>
                  <a:pt x="252" y="399"/>
                </a:lnTo>
                <a:lnTo>
                  <a:pt x="259" y="397"/>
                </a:lnTo>
                <a:lnTo>
                  <a:pt x="266" y="395"/>
                </a:lnTo>
                <a:lnTo>
                  <a:pt x="272" y="393"/>
                </a:lnTo>
                <a:lnTo>
                  <a:pt x="280" y="389"/>
                </a:lnTo>
                <a:lnTo>
                  <a:pt x="287" y="387"/>
                </a:lnTo>
                <a:lnTo>
                  <a:pt x="292" y="384"/>
                </a:lnTo>
                <a:lnTo>
                  <a:pt x="299" y="380"/>
                </a:lnTo>
                <a:lnTo>
                  <a:pt x="306" y="377"/>
                </a:lnTo>
                <a:lnTo>
                  <a:pt x="311" y="373"/>
                </a:lnTo>
                <a:lnTo>
                  <a:pt x="318" y="369"/>
                </a:lnTo>
                <a:lnTo>
                  <a:pt x="323" y="365"/>
                </a:lnTo>
                <a:lnTo>
                  <a:pt x="329" y="361"/>
                </a:lnTo>
                <a:lnTo>
                  <a:pt x="334" y="356"/>
                </a:lnTo>
                <a:lnTo>
                  <a:pt x="340" y="351"/>
                </a:lnTo>
                <a:lnTo>
                  <a:pt x="345" y="346"/>
                </a:lnTo>
                <a:lnTo>
                  <a:pt x="350" y="341"/>
                </a:lnTo>
                <a:lnTo>
                  <a:pt x="355" y="335"/>
                </a:lnTo>
                <a:lnTo>
                  <a:pt x="360" y="330"/>
                </a:lnTo>
                <a:lnTo>
                  <a:pt x="364" y="324"/>
                </a:lnTo>
                <a:lnTo>
                  <a:pt x="369" y="319"/>
                </a:lnTo>
                <a:lnTo>
                  <a:pt x="372" y="312"/>
                </a:lnTo>
                <a:lnTo>
                  <a:pt x="376" y="306"/>
                </a:lnTo>
                <a:lnTo>
                  <a:pt x="380" y="300"/>
                </a:lnTo>
                <a:lnTo>
                  <a:pt x="383" y="293"/>
                </a:lnTo>
                <a:lnTo>
                  <a:pt x="386" y="286"/>
                </a:lnTo>
                <a:lnTo>
                  <a:pt x="390" y="280"/>
                </a:lnTo>
                <a:lnTo>
                  <a:pt x="392" y="273"/>
                </a:lnTo>
                <a:lnTo>
                  <a:pt x="394" y="267"/>
                </a:lnTo>
                <a:lnTo>
                  <a:pt x="396" y="260"/>
                </a:lnTo>
                <a:lnTo>
                  <a:pt x="398" y="253"/>
                </a:lnTo>
                <a:lnTo>
                  <a:pt x="399" y="246"/>
                </a:lnTo>
                <a:lnTo>
                  <a:pt x="402" y="239"/>
                </a:lnTo>
                <a:lnTo>
                  <a:pt x="403" y="231"/>
                </a:lnTo>
                <a:lnTo>
                  <a:pt x="403" y="225"/>
                </a:lnTo>
                <a:lnTo>
                  <a:pt x="404" y="217"/>
                </a:lnTo>
                <a:lnTo>
                  <a:pt x="404" y="210"/>
                </a:lnTo>
                <a:lnTo>
                  <a:pt x="404" y="202"/>
                </a:lnTo>
                <a:close/>
              </a:path>
            </a:pathLst>
          </a:custGeom>
          <a:noFill/>
          <a:ln w="190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  <p:grpSp>
        <p:nvGrpSpPr>
          <p:cNvPr id="96763" name="Group 507"/>
          <p:cNvGrpSpPr>
            <a:grpSpLocks/>
          </p:cNvGrpSpPr>
          <p:nvPr/>
        </p:nvGrpSpPr>
        <p:grpSpPr bwMode="auto">
          <a:xfrm>
            <a:off x="6521450" y="995363"/>
            <a:ext cx="965200" cy="1389062"/>
            <a:chOff x="3448" y="415"/>
            <a:chExt cx="561" cy="807"/>
          </a:xfrm>
        </p:grpSpPr>
        <p:sp>
          <p:nvSpPr>
            <p:cNvPr id="96764" name="Freeform 508"/>
            <p:cNvSpPr>
              <a:spLocks/>
            </p:cNvSpPr>
            <p:nvPr/>
          </p:nvSpPr>
          <p:spPr bwMode="auto">
            <a:xfrm>
              <a:off x="3448" y="661"/>
              <a:ext cx="561" cy="561"/>
            </a:xfrm>
            <a:custGeom>
              <a:avLst/>
              <a:gdLst>
                <a:gd name="T0" fmla="*/ 2018 w 2023"/>
                <a:gd name="T1" fmla="*/ 926 h 2023"/>
                <a:gd name="T2" fmla="*/ 2000 w 2023"/>
                <a:gd name="T3" fmla="*/ 799 h 2023"/>
                <a:gd name="T4" fmla="*/ 1964 w 2023"/>
                <a:gd name="T5" fmla="*/ 675 h 2023"/>
                <a:gd name="T6" fmla="*/ 1914 w 2023"/>
                <a:gd name="T7" fmla="*/ 557 h 2023"/>
                <a:gd name="T8" fmla="*/ 1849 w 2023"/>
                <a:gd name="T9" fmla="*/ 445 h 2023"/>
                <a:gd name="T10" fmla="*/ 1771 w 2023"/>
                <a:gd name="T11" fmla="*/ 343 h 2023"/>
                <a:gd name="T12" fmla="*/ 1679 w 2023"/>
                <a:gd name="T13" fmla="*/ 253 h 2023"/>
                <a:gd name="T14" fmla="*/ 1577 w 2023"/>
                <a:gd name="T15" fmla="*/ 173 h 2023"/>
                <a:gd name="T16" fmla="*/ 1467 w 2023"/>
                <a:gd name="T17" fmla="*/ 108 h 2023"/>
                <a:gd name="T18" fmla="*/ 1349 w 2023"/>
                <a:gd name="T19" fmla="*/ 58 h 2023"/>
                <a:gd name="T20" fmla="*/ 1225 w 2023"/>
                <a:gd name="T21" fmla="*/ 23 h 2023"/>
                <a:gd name="T22" fmla="*/ 1097 w 2023"/>
                <a:gd name="T23" fmla="*/ 4 h 2023"/>
                <a:gd name="T24" fmla="*/ 968 w 2023"/>
                <a:gd name="T25" fmla="*/ 1 h 2023"/>
                <a:gd name="T26" fmla="*/ 840 w 2023"/>
                <a:gd name="T27" fmla="*/ 14 h 2023"/>
                <a:gd name="T28" fmla="*/ 715 w 2023"/>
                <a:gd name="T29" fmla="*/ 44 h 2023"/>
                <a:gd name="T30" fmla="*/ 595 w 2023"/>
                <a:gd name="T31" fmla="*/ 90 h 2023"/>
                <a:gd name="T32" fmla="*/ 481 w 2023"/>
                <a:gd name="T33" fmla="*/ 150 h 2023"/>
                <a:gd name="T34" fmla="*/ 376 w 2023"/>
                <a:gd name="T35" fmla="*/ 225 h 2023"/>
                <a:gd name="T36" fmla="*/ 282 w 2023"/>
                <a:gd name="T37" fmla="*/ 311 h 2023"/>
                <a:gd name="T38" fmla="*/ 199 w 2023"/>
                <a:gd name="T39" fmla="*/ 410 h 2023"/>
                <a:gd name="T40" fmla="*/ 128 w 2023"/>
                <a:gd name="T41" fmla="*/ 518 h 2023"/>
                <a:gd name="T42" fmla="*/ 73 w 2023"/>
                <a:gd name="T43" fmla="*/ 634 h 2023"/>
                <a:gd name="T44" fmla="*/ 33 w 2023"/>
                <a:gd name="T45" fmla="*/ 757 h 2023"/>
                <a:gd name="T46" fmla="*/ 9 w 2023"/>
                <a:gd name="T47" fmla="*/ 883 h 2023"/>
                <a:gd name="T48" fmla="*/ 0 w 2023"/>
                <a:gd name="T49" fmla="*/ 1012 h 2023"/>
                <a:gd name="T50" fmla="*/ 9 w 2023"/>
                <a:gd name="T51" fmla="*/ 1140 h 2023"/>
                <a:gd name="T52" fmla="*/ 33 w 2023"/>
                <a:gd name="T53" fmla="*/ 1266 h 2023"/>
                <a:gd name="T54" fmla="*/ 73 w 2023"/>
                <a:gd name="T55" fmla="*/ 1389 h 2023"/>
                <a:gd name="T56" fmla="*/ 128 w 2023"/>
                <a:gd name="T57" fmla="*/ 1505 h 2023"/>
                <a:gd name="T58" fmla="*/ 199 w 2023"/>
                <a:gd name="T59" fmla="*/ 1613 h 2023"/>
                <a:gd name="T60" fmla="*/ 282 w 2023"/>
                <a:gd name="T61" fmla="*/ 1712 h 2023"/>
                <a:gd name="T62" fmla="*/ 376 w 2023"/>
                <a:gd name="T63" fmla="*/ 1799 h 2023"/>
                <a:gd name="T64" fmla="*/ 481 w 2023"/>
                <a:gd name="T65" fmla="*/ 1873 h 2023"/>
                <a:gd name="T66" fmla="*/ 595 w 2023"/>
                <a:gd name="T67" fmla="*/ 1934 h 2023"/>
                <a:gd name="T68" fmla="*/ 715 w 2023"/>
                <a:gd name="T69" fmla="*/ 1979 h 2023"/>
                <a:gd name="T70" fmla="*/ 840 w 2023"/>
                <a:gd name="T71" fmla="*/ 2009 h 2023"/>
                <a:gd name="T72" fmla="*/ 968 w 2023"/>
                <a:gd name="T73" fmla="*/ 2022 h 2023"/>
                <a:gd name="T74" fmla="*/ 1097 w 2023"/>
                <a:gd name="T75" fmla="*/ 2020 h 2023"/>
                <a:gd name="T76" fmla="*/ 1225 w 2023"/>
                <a:gd name="T77" fmla="*/ 2001 h 2023"/>
                <a:gd name="T78" fmla="*/ 1349 w 2023"/>
                <a:gd name="T79" fmla="*/ 1966 h 2023"/>
                <a:gd name="T80" fmla="*/ 1467 w 2023"/>
                <a:gd name="T81" fmla="*/ 1915 h 2023"/>
                <a:gd name="T82" fmla="*/ 1577 w 2023"/>
                <a:gd name="T83" fmla="*/ 1850 h 2023"/>
                <a:gd name="T84" fmla="*/ 1679 w 2023"/>
                <a:gd name="T85" fmla="*/ 1771 h 2023"/>
                <a:gd name="T86" fmla="*/ 1771 w 2023"/>
                <a:gd name="T87" fmla="*/ 1681 h 2023"/>
                <a:gd name="T88" fmla="*/ 1849 w 2023"/>
                <a:gd name="T89" fmla="*/ 1578 h 2023"/>
                <a:gd name="T90" fmla="*/ 1914 w 2023"/>
                <a:gd name="T91" fmla="*/ 1467 h 2023"/>
                <a:gd name="T92" fmla="*/ 1964 w 2023"/>
                <a:gd name="T93" fmla="*/ 1349 h 2023"/>
                <a:gd name="T94" fmla="*/ 2000 w 2023"/>
                <a:gd name="T95" fmla="*/ 1225 h 2023"/>
                <a:gd name="T96" fmla="*/ 2018 w 2023"/>
                <a:gd name="T97" fmla="*/ 1097 h 2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23" h="2023">
                  <a:moveTo>
                    <a:pt x="2023" y="1012"/>
                  </a:moveTo>
                  <a:lnTo>
                    <a:pt x="2022" y="969"/>
                  </a:lnTo>
                  <a:lnTo>
                    <a:pt x="2018" y="926"/>
                  </a:lnTo>
                  <a:lnTo>
                    <a:pt x="2014" y="883"/>
                  </a:lnTo>
                  <a:lnTo>
                    <a:pt x="2007" y="841"/>
                  </a:lnTo>
                  <a:lnTo>
                    <a:pt x="2000" y="799"/>
                  </a:lnTo>
                  <a:lnTo>
                    <a:pt x="1990" y="757"/>
                  </a:lnTo>
                  <a:lnTo>
                    <a:pt x="1977" y="716"/>
                  </a:lnTo>
                  <a:lnTo>
                    <a:pt x="1964" y="675"/>
                  </a:lnTo>
                  <a:lnTo>
                    <a:pt x="1950" y="634"/>
                  </a:lnTo>
                  <a:lnTo>
                    <a:pt x="1932" y="595"/>
                  </a:lnTo>
                  <a:lnTo>
                    <a:pt x="1914" y="557"/>
                  </a:lnTo>
                  <a:lnTo>
                    <a:pt x="1893" y="518"/>
                  </a:lnTo>
                  <a:lnTo>
                    <a:pt x="1872" y="481"/>
                  </a:lnTo>
                  <a:lnTo>
                    <a:pt x="1849" y="445"/>
                  </a:lnTo>
                  <a:lnTo>
                    <a:pt x="1824" y="410"/>
                  </a:lnTo>
                  <a:lnTo>
                    <a:pt x="1798" y="376"/>
                  </a:lnTo>
                  <a:lnTo>
                    <a:pt x="1771" y="343"/>
                  </a:lnTo>
                  <a:lnTo>
                    <a:pt x="1741" y="311"/>
                  </a:lnTo>
                  <a:lnTo>
                    <a:pt x="1711" y="281"/>
                  </a:lnTo>
                  <a:lnTo>
                    <a:pt x="1679" y="253"/>
                  </a:lnTo>
                  <a:lnTo>
                    <a:pt x="1647" y="225"/>
                  </a:lnTo>
                  <a:lnTo>
                    <a:pt x="1613" y="199"/>
                  </a:lnTo>
                  <a:lnTo>
                    <a:pt x="1577" y="173"/>
                  </a:lnTo>
                  <a:lnTo>
                    <a:pt x="1541" y="150"/>
                  </a:lnTo>
                  <a:lnTo>
                    <a:pt x="1504" y="129"/>
                  </a:lnTo>
                  <a:lnTo>
                    <a:pt x="1467" y="108"/>
                  </a:lnTo>
                  <a:lnTo>
                    <a:pt x="1428" y="90"/>
                  </a:lnTo>
                  <a:lnTo>
                    <a:pt x="1388" y="73"/>
                  </a:lnTo>
                  <a:lnTo>
                    <a:pt x="1349" y="58"/>
                  </a:lnTo>
                  <a:lnTo>
                    <a:pt x="1308" y="44"/>
                  </a:lnTo>
                  <a:lnTo>
                    <a:pt x="1266" y="33"/>
                  </a:lnTo>
                  <a:lnTo>
                    <a:pt x="1225" y="23"/>
                  </a:lnTo>
                  <a:lnTo>
                    <a:pt x="1183" y="14"/>
                  </a:lnTo>
                  <a:lnTo>
                    <a:pt x="1140" y="8"/>
                  </a:lnTo>
                  <a:lnTo>
                    <a:pt x="1097" y="4"/>
                  </a:lnTo>
                  <a:lnTo>
                    <a:pt x="1055" y="1"/>
                  </a:lnTo>
                  <a:lnTo>
                    <a:pt x="1011" y="0"/>
                  </a:lnTo>
                  <a:lnTo>
                    <a:pt x="968" y="1"/>
                  </a:lnTo>
                  <a:lnTo>
                    <a:pt x="925" y="4"/>
                  </a:lnTo>
                  <a:lnTo>
                    <a:pt x="883" y="8"/>
                  </a:lnTo>
                  <a:lnTo>
                    <a:pt x="840" y="14"/>
                  </a:lnTo>
                  <a:lnTo>
                    <a:pt x="798" y="23"/>
                  </a:lnTo>
                  <a:lnTo>
                    <a:pt x="756" y="33"/>
                  </a:lnTo>
                  <a:lnTo>
                    <a:pt x="715" y="44"/>
                  </a:lnTo>
                  <a:lnTo>
                    <a:pt x="674" y="58"/>
                  </a:lnTo>
                  <a:lnTo>
                    <a:pt x="635" y="73"/>
                  </a:lnTo>
                  <a:lnTo>
                    <a:pt x="595" y="90"/>
                  </a:lnTo>
                  <a:lnTo>
                    <a:pt x="556" y="108"/>
                  </a:lnTo>
                  <a:lnTo>
                    <a:pt x="519" y="129"/>
                  </a:lnTo>
                  <a:lnTo>
                    <a:pt x="481" y="150"/>
                  </a:lnTo>
                  <a:lnTo>
                    <a:pt x="446" y="173"/>
                  </a:lnTo>
                  <a:lnTo>
                    <a:pt x="410" y="199"/>
                  </a:lnTo>
                  <a:lnTo>
                    <a:pt x="376" y="225"/>
                  </a:lnTo>
                  <a:lnTo>
                    <a:pt x="344" y="253"/>
                  </a:lnTo>
                  <a:lnTo>
                    <a:pt x="312" y="281"/>
                  </a:lnTo>
                  <a:lnTo>
                    <a:pt x="282" y="311"/>
                  </a:lnTo>
                  <a:lnTo>
                    <a:pt x="252" y="343"/>
                  </a:lnTo>
                  <a:lnTo>
                    <a:pt x="225" y="376"/>
                  </a:lnTo>
                  <a:lnTo>
                    <a:pt x="199" y="410"/>
                  </a:lnTo>
                  <a:lnTo>
                    <a:pt x="174" y="445"/>
                  </a:lnTo>
                  <a:lnTo>
                    <a:pt x="150" y="481"/>
                  </a:lnTo>
                  <a:lnTo>
                    <a:pt x="128" y="518"/>
                  </a:lnTo>
                  <a:lnTo>
                    <a:pt x="108" y="557"/>
                  </a:lnTo>
                  <a:lnTo>
                    <a:pt x="90" y="595"/>
                  </a:lnTo>
                  <a:lnTo>
                    <a:pt x="73" y="634"/>
                  </a:lnTo>
                  <a:lnTo>
                    <a:pt x="59" y="675"/>
                  </a:lnTo>
                  <a:lnTo>
                    <a:pt x="44" y="716"/>
                  </a:lnTo>
                  <a:lnTo>
                    <a:pt x="33" y="757"/>
                  </a:lnTo>
                  <a:lnTo>
                    <a:pt x="23" y="799"/>
                  </a:lnTo>
                  <a:lnTo>
                    <a:pt x="15" y="841"/>
                  </a:lnTo>
                  <a:lnTo>
                    <a:pt x="9" y="883"/>
                  </a:lnTo>
                  <a:lnTo>
                    <a:pt x="5" y="926"/>
                  </a:lnTo>
                  <a:lnTo>
                    <a:pt x="1" y="969"/>
                  </a:lnTo>
                  <a:lnTo>
                    <a:pt x="0" y="1012"/>
                  </a:lnTo>
                  <a:lnTo>
                    <a:pt x="1" y="1055"/>
                  </a:lnTo>
                  <a:lnTo>
                    <a:pt x="5" y="1097"/>
                  </a:lnTo>
                  <a:lnTo>
                    <a:pt x="9" y="1140"/>
                  </a:lnTo>
                  <a:lnTo>
                    <a:pt x="15" y="1182"/>
                  </a:lnTo>
                  <a:lnTo>
                    <a:pt x="23" y="1225"/>
                  </a:lnTo>
                  <a:lnTo>
                    <a:pt x="33" y="1266"/>
                  </a:lnTo>
                  <a:lnTo>
                    <a:pt x="44" y="1308"/>
                  </a:lnTo>
                  <a:lnTo>
                    <a:pt x="59" y="1349"/>
                  </a:lnTo>
                  <a:lnTo>
                    <a:pt x="73" y="1389"/>
                  </a:lnTo>
                  <a:lnTo>
                    <a:pt x="90" y="1429"/>
                  </a:lnTo>
                  <a:lnTo>
                    <a:pt x="108" y="1467"/>
                  </a:lnTo>
                  <a:lnTo>
                    <a:pt x="128" y="1505"/>
                  </a:lnTo>
                  <a:lnTo>
                    <a:pt x="150" y="1543"/>
                  </a:lnTo>
                  <a:lnTo>
                    <a:pt x="174" y="1578"/>
                  </a:lnTo>
                  <a:lnTo>
                    <a:pt x="199" y="1613"/>
                  </a:lnTo>
                  <a:lnTo>
                    <a:pt x="225" y="1648"/>
                  </a:lnTo>
                  <a:lnTo>
                    <a:pt x="252" y="1681"/>
                  </a:lnTo>
                  <a:lnTo>
                    <a:pt x="282" y="1712"/>
                  </a:lnTo>
                  <a:lnTo>
                    <a:pt x="312" y="1743"/>
                  </a:lnTo>
                  <a:lnTo>
                    <a:pt x="344" y="1771"/>
                  </a:lnTo>
                  <a:lnTo>
                    <a:pt x="376" y="1799"/>
                  </a:lnTo>
                  <a:lnTo>
                    <a:pt x="410" y="1825"/>
                  </a:lnTo>
                  <a:lnTo>
                    <a:pt x="446" y="1850"/>
                  </a:lnTo>
                  <a:lnTo>
                    <a:pt x="481" y="1873"/>
                  </a:lnTo>
                  <a:lnTo>
                    <a:pt x="519" y="1895"/>
                  </a:lnTo>
                  <a:lnTo>
                    <a:pt x="556" y="1915"/>
                  </a:lnTo>
                  <a:lnTo>
                    <a:pt x="595" y="1934"/>
                  </a:lnTo>
                  <a:lnTo>
                    <a:pt x="635" y="1950"/>
                  </a:lnTo>
                  <a:lnTo>
                    <a:pt x="674" y="1966"/>
                  </a:lnTo>
                  <a:lnTo>
                    <a:pt x="715" y="1979"/>
                  </a:lnTo>
                  <a:lnTo>
                    <a:pt x="756" y="1991"/>
                  </a:lnTo>
                  <a:lnTo>
                    <a:pt x="798" y="2001"/>
                  </a:lnTo>
                  <a:lnTo>
                    <a:pt x="840" y="2009"/>
                  </a:lnTo>
                  <a:lnTo>
                    <a:pt x="883" y="2016"/>
                  </a:lnTo>
                  <a:lnTo>
                    <a:pt x="925" y="2020"/>
                  </a:lnTo>
                  <a:lnTo>
                    <a:pt x="968" y="2022"/>
                  </a:lnTo>
                  <a:lnTo>
                    <a:pt x="1011" y="2023"/>
                  </a:lnTo>
                  <a:lnTo>
                    <a:pt x="1055" y="2022"/>
                  </a:lnTo>
                  <a:lnTo>
                    <a:pt x="1097" y="2020"/>
                  </a:lnTo>
                  <a:lnTo>
                    <a:pt x="1140" y="2016"/>
                  </a:lnTo>
                  <a:lnTo>
                    <a:pt x="1183" y="2009"/>
                  </a:lnTo>
                  <a:lnTo>
                    <a:pt x="1225" y="2001"/>
                  </a:lnTo>
                  <a:lnTo>
                    <a:pt x="1266" y="1991"/>
                  </a:lnTo>
                  <a:lnTo>
                    <a:pt x="1308" y="1979"/>
                  </a:lnTo>
                  <a:lnTo>
                    <a:pt x="1349" y="1966"/>
                  </a:lnTo>
                  <a:lnTo>
                    <a:pt x="1388" y="1950"/>
                  </a:lnTo>
                  <a:lnTo>
                    <a:pt x="1428" y="1934"/>
                  </a:lnTo>
                  <a:lnTo>
                    <a:pt x="1467" y="1915"/>
                  </a:lnTo>
                  <a:lnTo>
                    <a:pt x="1504" y="1895"/>
                  </a:lnTo>
                  <a:lnTo>
                    <a:pt x="1541" y="1873"/>
                  </a:lnTo>
                  <a:lnTo>
                    <a:pt x="1577" y="1850"/>
                  </a:lnTo>
                  <a:lnTo>
                    <a:pt x="1613" y="1825"/>
                  </a:lnTo>
                  <a:lnTo>
                    <a:pt x="1647" y="1799"/>
                  </a:lnTo>
                  <a:lnTo>
                    <a:pt x="1679" y="1771"/>
                  </a:lnTo>
                  <a:lnTo>
                    <a:pt x="1711" y="1743"/>
                  </a:lnTo>
                  <a:lnTo>
                    <a:pt x="1741" y="1712"/>
                  </a:lnTo>
                  <a:lnTo>
                    <a:pt x="1771" y="1681"/>
                  </a:lnTo>
                  <a:lnTo>
                    <a:pt x="1798" y="1648"/>
                  </a:lnTo>
                  <a:lnTo>
                    <a:pt x="1824" y="1613"/>
                  </a:lnTo>
                  <a:lnTo>
                    <a:pt x="1849" y="1578"/>
                  </a:lnTo>
                  <a:lnTo>
                    <a:pt x="1872" y="1543"/>
                  </a:lnTo>
                  <a:lnTo>
                    <a:pt x="1893" y="1505"/>
                  </a:lnTo>
                  <a:lnTo>
                    <a:pt x="1914" y="1467"/>
                  </a:lnTo>
                  <a:lnTo>
                    <a:pt x="1932" y="1429"/>
                  </a:lnTo>
                  <a:lnTo>
                    <a:pt x="1950" y="1389"/>
                  </a:lnTo>
                  <a:lnTo>
                    <a:pt x="1964" y="1349"/>
                  </a:lnTo>
                  <a:lnTo>
                    <a:pt x="1977" y="1308"/>
                  </a:lnTo>
                  <a:lnTo>
                    <a:pt x="1990" y="1266"/>
                  </a:lnTo>
                  <a:lnTo>
                    <a:pt x="2000" y="1225"/>
                  </a:lnTo>
                  <a:lnTo>
                    <a:pt x="2007" y="1182"/>
                  </a:lnTo>
                  <a:lnTo>
                    <a:pt x="2014" y="1140"/>
                  </a:lnTo>
                  <a:lnTo>
                    <a:pt x="2018" y="1097"/>
                  </a:lnTo>
                  <a:lnTo>
                    <a:pt x="2022" y="1055"/>
                  </a:lnTo>
                  <a:lnTo>
                    <a:pt x="2023" y="1012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65" name="Line 509"/>
            <p:cNvSpPr>
              <a:spLocks noChangeShapeType="1"/>
            </p:cNvSpPr>
            <p:nvPr/>
          </p:nvSpPr>
          <p:spPr bwMode="auto">
            <a:xfrm>
              <a:off x="3514" y="780"/>
              <a:ext cx="14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66" name="Line 510"/>
            <p:cNvSpPr>
              <a:spLocks noChangeShapeType="1"/>
            </p:cNvSpPr>
            <p:nvPr/>
          </p:nvSpPr>
          <p:spPr bwMode="auto">
            <a:xfrm flipH="1">
              <a:off x="3936" y="920"/>
              <a:ext cx="71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67" name="Line 511"/>
            <p:cNvSpPr>
              <a:spLocks noChangeShapeType="1"/>
            </p:cNvSpPr>
            <p:nvPr/>
          </p:nvSpPr>
          <p:spPr bwMode="auto">
            <a:xfrm>
              <a:off x="3514" y="780"/>
              <a:ext cx="0" cy="14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68" name="Line 512"/>
            <p:cNvSpPr>
              <a:spLocks noChangeShapeType="1"/>
            </p:cNvSpPr>
            <p:nvPr/>
          </p:nvSpPr>
          <p:spPr bwMode="auto">
            <a:xfrm>
              <a:off x="3654" y="780"/>
              <a:ext cx="0" cy="14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69" name="Line 513"/>
            <p:cNvSpPr>
              <a:spLocks noChangeShapeType="1"/>
            </p:cNvSpPr>
            <p:nvPr/>
          </p:nvSpPr>
          <p:spPr bwMode="auto">
            <a:xfrm>
              <a:off x="3794" y="780"/>
              <a:ext cx="0" cy="14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70" name="Line 514"/>
            <p:cNvSpPr>
              <a:spLocks noChangeShapeType="1"/>
            </p:cNvSpPr>
            <p:nvPr/>
          </p:nvSpPr>
          <p:spPr bwMode="auto">
            <a:xfrm>
              <a:off x="3936" y="780"/>
              <a:ext cx="0" cy="14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71" name="Line 515"/>
            <p:cNvSpPr>
              <a:spLocks noChangeShapeType="1"/>
            </p:cNvSpPr>
            <p:nvPr/>
          </p:nvSpPr>
          <p:spPr bwMode="auto">
            <a:xfrm>
              <a:off x="3794" y="780"/>
              <a:ext cx="14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72" name="Line 516"/>
            <p:cNvSpPr>
              <a:spLocks noChangeShapeType="1"/>
            </p:cNvSpPr>
            <p:nvPr/>
          </p:nvSpPr>
          <p:spPr bwMode="auto">
            <a:xfrm flipH="1">
              <a:off x="3448" y="920"/>
              <a:ext cx="6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73" name="Line 517"/>
            <p:cNvSpPr>
              <a:spLocks noChangeShapeType="1"/>
            </p:cNvSpPr>
            <p:nvPr/>
          </p:nvSpPr>
          <p:spPr bwMode="auto">
            <a:xfrm flipH="1">
              <a:off x="3654" y="920"/>
              <a:ext cx="14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74" name="Line 518"/>
            <p:cNvSpPr>
              <a:spLocks noChangeShapeType="1"/>
            </p:cNvSpPr>
            <p:nvPr/>
          </p:nvSpPr>
          <p:spPr bwMode="auto">
            <a:xfrm flipV="1">
              <a:off x="3514" y="780"/>
              <a:ext cx="59" cy="5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75" name="Line 519"/>
            <p:cNvSpPr>
              <a:spLocks noChangeShapeType="1"/>
            </p:cNvSpPr>
            <p:nvPr/>
          </p:nvSpPr>
          <p:spPr bwMode="auto">
            <a:xfrm flipV="1">
              <a:off x="3458" y="823"/>
              <a:ext cx="196" cy="19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76" name="Line 520"/>
            <p:cNvSpPr>
              <a:spLocks noChangeShapeType="1"/>
            </p:cNvSpPr>
            <p:nvPr/>
          </p:nvSpPr>
          <p:spPr bwMode="auto">
            <a:xfrm flipV="1">
              <a:off x="3499" y="920"/>
              <a:ext cx="184" cy="18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77" name="Line 521"/>
            <p:cNvSpPr>
              <a:spLocks noChangeShapeType="1"/>
            </p:cNvSpPr>
            <p:nvPr/>
          </p:nvSpPr>
          <p:spPr bwMode="auto">
            <a:xfrm flipV="1">
              <a:off x="3794" y="780"/>
              <a:ext cx="29" cy="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78" name="Line 522"/>
            <p:cNvSpPr>
              <a:spLocks noChangeShapeType="1"/>
            </p:cNvSpPr>
            <p:nvPr/>
          </p:nvSpPr>
          <p:spPr bwMode="auto">
            <a:xfrm flipV="1">
              <a:off x="3561" y="795"/>
              <a:ext cx="375" cy="37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79" name="Line 523"/>
            <p:cNvSpPr>
              <a:spLocks noChangeShapeType="1"/>
            </p:cNvSpPr>
            <p:nvPr/>
          </p:nvSpPr>
          <p:spPr bwMode="auto">
            <a:xfrm flipV="1">
              <a:off x="3644" y="920"/>
              <a:ext cx="292" cy="29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80" name="Line 524"/>
            <p:cNvSpPr>
              <a:spLocks noChangeShapeType="1"/>
            </p:cNvSpPr>
            <p:nvPr/>
          </p:nvSpPr>
          <p:spPr bwMode="auto">
            <a:xfrm flipV="1">
              <a:off x="3761" y="974"/>
              <a:ext cx="246" cy="24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81" name="Freeform 525"/>
            <p:cNvSpPr>
              <a:spLocks/>
            </p:cNvSpPr>
            <p:nvPr/>
          </p:nvSpPr>
          <p:spPr bwMode="auto">
            <a:xfrm>
              <a:off x="3637" y="415"/>
              <a:ext cx="95" cy="177"/>
            </a:xfrm>
            <a:custGeom>
              <a:avLst/>
              <a:gdLst>
                <a:gd name="T0" fmla="*/ 0 w 344"/>
                <a:gd name="T1" fmla="*/ 637 h 637"/>
                <a:gd name="T2" fmla="*/ 100 w 344"/>
                <a:gd name="T3" fmla="*/ 637 h 637"/>
                <a:gd name="T4" fmla="*/ 107 w 344"/>
                <a:gd name="T5" fmla="*/ 637 h 637"/>
                <a:gd name="T6" fmla="*/ 115 w 344"/>
                <a:gd name="T7" fmla="*/ 636 h 637"/>
                <a:gd name="T8" fmla="*/ 123 w 344"/>
                <a:gd name="T9" fmla="*/ 634 h 637"/>
                <a:gd name="T10" fmla="*/ 131 w 344"/>
                <a:gd name="T11" fmla="*/ 631 h 637"/>
                <a:gd name="T12" fmla="*/ 138 w 344"/>
                <a:gd name="T13" fmla="*/ 627 h 637"/>
                <a:gd name="T14" fmla="*/ 146 w 344"/>
                <a:gd name="T15" fmla="*/ 623 h 637"/>
                <a:gd name="T16" fmla="*/ 154 w 344"/>
                <a:gd name="T17" fmla="*/ 619 h 637"/>
                <a:gd name="T18" fmla="*/ 162 w 344"/>
                <a:gd name="T19" fmla="*/ 613 h 637"/>
                <a:gd name="T20" fmla="*/ 169 w 344"/>
                <a:gd name="T21" fmla="*/ 606 h 637"/>
                <a:gd name="T22" fmla="*/ 177 w 344"/>
                <a:gd name="T23" fmla="*/ 600 h 637"/>
                <a:gd name="T24" fmla="*/ 185 w 344"/>
                <a:gd name="T25" fmla="*/ 592 h 637"/>
                <a:gd name="T26" fmla="*/ 191 w 344"/>
                <a:gd name="T27" fmla="*/ 584 h 637"/>
                <a:gd name="T28" fmla="*/ 198 w 344"/>
                <a:gd name="T29" fmla="*/ 575 h 637"/>
                <a:gd name="T30" fmla="*/ 205 w 344"/>
                <a:gd name="T31" fmla="*/ 567 h 637"/>
                <a:gd name="T32" fmla="*/ 210 w 344"/>
                <a:gd name="T33" fmla="*/ 558 h 637"/>
                <a:gd name="T34" fmla="*/ 216 w 344"/>
                <a:gd name="T35" fmla="*/ 548 h 637"/>
                <a:gd name="T36" fmla="*/ 221 w 344"/>
                <a:gd name="T37" fmla="*/ 538 h 637"/>
                <a:gd name="T38" fmla="*/ 226 w 344"/>
                <a:gd name="T39" fmla="*/ 527 h 637"/>
                <a:gd name="T40" fmla="*/ 230 w 344"/>
                <a:gd name="T41" fmla="*/ 517 h 637"/>
                <a:gd name="T42" fmla="*/ 233 w 344"/>
                <a:gd name="T43" fmla="*/ 506 h 637"/>
                <a:gd name="T44" fmla="*/ 237 w 344"/>
                <a:gd name="T45" fmla="*/ 496 h 637"/>
                <a:gd name="T46" fmla="*/ 256 w 344"/>
                <a:gd name="T47" fmla="*/ 425 h 637"/>
                <a:gd name="T48" fmla="*/ 258 w 344"/>
                <a:gd name="T49" fmla="*/ 414 h 637"/>
                <a:gd name="T50" fmla="*/ 260 w 344"/>
                <a:gd name="T51" fmla="*/ 404 h 637"/>
                <a:gd name="T52" fmla="*/ 261 w 344"/>
                <a:gd name="T53" fmla="*/ 393 h 637"/>
                <a:gd name="T54" fmla="*/ 262 w 344"/>
                <a:gd name="T55" fmla="*/ 383 h 637"/>
                <a:gd name="T56" fmla="*/ 262 w 344"/>
                <a:gd name="T57" fmla="*/ 373 h 637"/>
                <a:gd name="T58" fmla="*/ 262 w 344"/>
                <a:gd name="T59" fmla="*/ 363 h 637"/>
                <a:gd name="T60" fmla="*/ 261 w 344"/>
                <a:gd name="T61" fmla="*/ 354 h 637"/>
                <a:gd name="T62" fmla="*/ 260 w 344"/>
                <a:gd name="T63" fmla="*/ 346 h 637"/>
                <a:gd name="T64" fmla="*/ 258 w 344"/>
                <a:gd name="T65" fmla="*/ 337 h 637"/>
                <a:gd name="T66" fmla="*/ 254 w 344"/>
                <a:gd name="T67" fmla="*/ 329 h 637"/>
                <a:gd name="T68" fmla="*/ 251 w 344"/>
                <a:gd name="T69" fmla="*/ 321 h 637"/>
                <a:gd name="T70" fmla="*/ 248 w 344"/>
                <a:gd name="T71" fmla="*/ 315 h 637"/>
                <a:gd name="T72" fmla="*/ 243 w 344"/>
                <a:gd name="T73" fmla="*/ 308 h 637"/>
                <a:gd name="T74" fmla="*/ 239 w 344"/>
                <a:gd name="T75" fmla="*/ 302 h 637"/>
                <a:gd name="T76" fmla="*/ 233 w 344"/>
                <a:gd name="T77" fmla="*/ 297 h 637"/>
                <a:gd name="T78" fmla="*/ 228 w 344"/>
                <a:gd name="T79" fmla="*/ 294 h 637"/>
                <a:gd name="T80" fmla="*/ 222 w 344"/>
                <a:gd name="T81" fmla="*/ 289 h 637"/>
                <a:gd name="T82" fmla="*/ 216 w 344"/>
                <a:gd name="T83" fmla="*/ 287 h 637"/>
                <a:gd name="T84" fmla="*/ 209 w 344"/>
                <a:gd name="T85" fmla="*/ 285 h 637"/>
                <a:gd name="T86" fmla="*/ 201 w 344"/>
                <a:gd name="T87" fmla="*/ 284 h 637"/>
                <a:gd name="T88" fmla="*/ 195 w 344"/>
                <a:gd name="T89" fmla="*/ 284 h 637"/>
                <a:gd name="T90" fmla="*/ 95 w 344"/>
                <a:gd name="T91" fmla="*/ 284 h 637"/>
                <a:gd name="T92" fmla="*/ 172 w 344"/>
                <a:gd name="T93" fmla="*/ 0 h 637"/>
                <a:gd name="T94" fmla="*/ 344 w 344"/>
                <a:gd name="T95" fmla="*/ 0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44" h="637">
                  <a:moveTo>
                    <a:pt x="0" y="637"/>
                  </a:moveTo>
                  <a:lnTo>
                    <a:pt x="100" y="637"/>
                  </a:lnTo>
                  <a:lnTo>
                    <a:pt x="107" y="637"/>
                  </a:lnTo>
                  <a:lnTo>
                    <a:pt x="115" y="636"/>
                  </a:lnTo>
                  <a:lnTo>
                    <a:pt x="123" y="634"/>
                  </a:lnTo>
                  <a:lnTo>
                    <a:pt x="131" y="631"/>
                  </a:lnTo>
                  <a:lnTo>
                    <a:pt x="138" y="627"/>
                  </a:lnTo>
                  <a:lnTo>
                    <a:pt x="146" y="623"/>
                  </a:lnTo>
                  <a:lnTo>
                    <a:pt x="154" y="619"/>
                  </a:lnTo>
                  <a:lnTo>
                    <a:pt x="162" y="613"/>
                  </a:lnTo>
                  <a:lnTo>
                    <a:pt x="169" y="606"/>
                  </a:lnTo>
                  <a:lnTo>
                    <a:pt x="177" y="600"/>
                  </a:lnTo>
                  <a:lnTo>
                    <a:pt x="185" y="592"/>
                  </a:lnTo>
                  <a:lnTo>
                    <a:pt x="191" y="584"/>
                  </a:lnTo>
                  <a:lnTo>
                    <a:pt x="198" y="575"/>
                  </a:lnTo>
                  <a:lnTo>
                    <a:pt x="205" y="567"/>
                  </a:lnTo>
                  <a:lnTo>
                    <a:pt x="210" y="558"/>
                  </a:lnTo>
                  <a:lnTo>
                    <a:pt x="216" y="548"/>
                  </a:lnTo>
                  <a:lnTo>
                    <a:pt x="221" y="538"/>
                  </a:lnTo>
                  <a:lnTo>
                    <a:pt x="226" y="527"/>
                  </a:lnTo>
                  <a:lnTo>
                    <a:pt x="230" y="517"/>
                  </a:lnTo>
                  <a:lnTo>
                    <a:pt x="233" y="506"/>
                  </a:lnTo>
                  <a:lnTo>
                    <a:pt x="237" y="496"/>
                  </a:lnTo>
                  <a:lnTo>
                    <a:pt x="256" y="425"/>
                  </a:lnTo>
                  <a:lnTo>
                    <a:pt x="258" y="414"/>
                  </a:lnTo>
                  <a:lnTo>
                    <a:pt x="260" y="404"/>
                  </a:lnTo>
                  <a:lnTo>
                    <a:pt x="261" y="393"/>
                  </a:lnTo>
                  <a:lnTo>
                    <a:pt x="262" y="383"/>
                  </a:lnTo>
                  <a:lnTo>
                    <a:pt x="262" y="373"/>
                  </a:lnTo>
                  <a:lnTo>
                    <a:pt x="262" y="363"/>
                  </a:lnTo>
                  <a:lnTo>
                    <a:pt x="261" y="354"/>
                  </a:lnTo>
                  <a:lnTo>
                    <a:pt x="260" y="346"/>
                  </a:lnTo>
                  <a:lnTo>
                    <a:pt x="258" y="337"/>
                  </a:lnTo>
                  <a:lnTo>
                    <a:pt x="254" y="329"/>
                  </a:lnTo>
                  <a:lnTo>
                    <a:pt x="251" y="321"/>
                  </a:lnTo>
                  <a:lnTo>
                    <a:pt x="248" y="315"/>
                  </a:lnTo>
                  <a:lnTo>
                    <a:pt x="243" y="308"/>
                  </a:lnTo>
                  <a:lnTo>
                    <a:pt x="239" y="302"/>
                  </a:lnTo>
                  <a:lnTo>
                    <a:pt x="233" y="297"/>
                  </a:lnTo>
                  <a:lnTo>
                    <a:pt x="228" y="294"/>
                  </a:lnTo>
                  <a:lnTo>
                    <a:pt x="222" y="289"/>
                  </a:lnTo>
                  <a:lnTo>
                    <a:pt x="216" y="287"/>
                  </a:lnTo>
                  <a:lnTo>
                    <a:pt x="209" y="285"/>
                  </a:lnTo>
                  <a:lnTo>
                    <a:pt x="201" y="284"/>
                  </a:lnTo>
                  <a:lnTo>
                    <a:pt x="195" y="284"/>
                  </a:lnTo>
                  <a:lnTo>
                    <a:pt x="95" y="284"/>
                  </a:lnTo>
                  <a:lnTo>
                    <a:pt x="172" y="0"/>
                  </a:lnTo>
                  <a:lnTo>
                    <a:pt x="344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82" name="Line 526"/>
            <p:cNvSpPr>
              <a:spLocks noChangeShapeType="1"/>
            </p:cNvSpPr>
            <p:nvPr/>
          </p:nvSpPr>
          <p:spPr bwMode="auto">
            <a:xfrm flipV="1">
              <a:off x="3740" y="563"/>
              <a:ext cx="1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83" name="Line 527"/>
            <p:cNvSpPr>
              <a:spLocks noChangeShapeType="1"/>
            </p:cNvSpPr>
            <p:nvPr/>
          </p:nvSpPr>
          <p:spPr bwMode="auto">
            <a:xfrm flipV="1">
              <a:off x="3757" y="495"/>
              <a:ext cx="2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6784" name="Freeform 528"/>
            <p:cNvSpPr>
              <a:spLocks/>
            </p:cNvSpPr>
            <p:nvPr/>
          </p:nvSpPr>
          <p:spPr bwMode="auto">
            <a:xfrm>
              <a:off x="3802" y="415"/>
              <a:ext cx="48" cy="177"/>
            </a:xfrm>
            <a:custGeom>
              <a:avLst/>
              <a:gdLst>
                <a:gd name="T0" fmla="*/ 0 w 170"/>
                <a:gd name="T1" fmla="*/ 637 h 637"/>
                <a:gd name="T2" fmla="*/ 170 w 170"/>
                <a:gd name="T3" fmla="*/ 0 h 637"/>
                <a:gd name="T4" fmla="*/ 33 w 170"/>
                <a:gd name="T5" fmla="*/ 142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0" h="637">
                  <a:moveTo>
                    <a:pt x="0" y="637"/>
                  </a:moveTo>
                  <a:lnTo>
                    <a:pt x="170" y="0"/>
                  </a:lnTo>
                  <a:lnTo>
                    <a:pt x="33" y="14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96785" name="Freeform 529"/>
          <p:cNvSpPr>
            <a:spLocks/>
          </p:cNvSpPr>
          <p:nvPr/>
        </p:nvSpPr>
        <p:spPr bwMode="auto">
          <a:xfrm>
            <a:off x="1851025" y="1966913"/>
            <a:ext cx="1055688" cy="1062037"/>
          </a:xfrm>
          <a:custGeom>
            <a:avLst/>
            <a:gdLst>
              <a:gd name="T0" fmla="*/ 404 w 404"/>
              <a:gd name="T1" fmla="*/ 188 h 405"/>
              <a:gd name="T2" fmla="*/ 402 w 404"/>
              <a:gd name="T3" fmla="*/ 167 h 405"/>
              <a:gd name="T4" fmla="*/ 396 w 404"/>
              <a:gd name="T5" fmla="*/ 146 h 405"/>
              <a:gd name="T6" fmla="*/ 390 w 404"/>
              <a:gd name="T7" fmla="*/ 125 h 405"/>
              <a:gd name="T8" fmla="*/ 380 w 404"/>
              <a:gd name="T9" fmla="*/ 106 h 405"/>
              <a:gd name="T10" fmla="*/ 369 w 404"/>
              <a:gd name="T11" fmla="*/ 88 h 405"/>
              <a:gd name="T12" fmla="*/ 355 w 404"/>
              <a:gd name="T13" fmla="*/ 70 h 405"/>
              <a:gd name="T14" fmla="*/ 340 w 404"/>
              <a:gd name="T15" fmla="*/ 54 h 405"/>
              <a:gd name="T16" fmla="*/ 323 w 404"/>
              <a:gd name="T17" fmla="*/ 41 h 405"/>
              <a:gd name="T18" fmla="*/ 306 w 404"/>
              <a:gd name="T19" fmla="*/ 29 h 405"/>
              <a:gd name="T20" fmla="*/ 287 w 404"/>
              <a:gd name="T21" fmla="*/ 19 h 405"/>
              <a:gd name="T22" fmla="*/ 266 w 404"/>
              <a:gd name="T23" fmla="*/ 11 h 405"/>
              <a:gd name="T24" fmla="*/ 245 w 404"/>
              <a:gd name="T25" fmla="*/ 5 h 405"/>
              <a:gd name="T26" fmla="*/ 224 w 404"/>
              <a:gd name="T27" fmla="*/ 1 h 405"/>
              <a:gd name="T28" fmla="*/ 203 w 404"/>
              <a:gd name="T29" fmla="*/ 0 h 405"/>
              <a:gd name="T30" fmla="*/ 181 w 404"/>
              <a:gd name="T31" fmla="*/ 1 h 405"/>
              <a:gd name="T32" fmla="*/ 160 w 404"/>
              <a:gd name="T33" fmla="*/ 5 h 405"/>
              <a:gd name="T34" fmla="*/ 139 w 404"/>
              <a:gd name="T35" fmla="*/ 11 h 405"/>
              <a:gd name="T36" fmla="*/ 119 w 404"/>
              <a:gd name="T37" fmla="*/ 19 h 405"/>
              <a:gd name="T38" fmla="*/ 99 w 404"/>
              <a:gd name="T39" fmla="*/ 29 h 405"/>
              <a:gd name="T40" fmla="*/ 81 w 404"/>
              <a:gd name="T41" fmla="*/ 41 h 405"/>
              <a:gd name="T42" fmla="*/ 65 w 404"/>
              <a:gd name="T43" fmla="*/ 54 h 405"/>
              <a:gd name="T44" fmla="*/ 49 w 404"/>
              <a:gd name="T45" fmla="*/ 70 h 405"/>
              <a:gd name="T46" fmla="*/ 36 w 404"/>
              <a:gd name="T47" fmla="*/ 88 h 405"/>
              <a:gd name="T48" fmla="*/ 25 w 404"/>
              <a:gd name="T49" fmla="*/ 106 h 405"/>
              <a:gd name="T50" fmla="*/ 16 w 404"/>
              <a:gd name="T51" fmla="*/ 125 h 405"/>
              <a:gd name="T52" fmla="*/ 8 w 404"/>
              <a:gd name="T53" fmla="*/ 146 h 405"/>
              <a:gd name="T54" fmla="*/ 4 w 404"/>
              <a:gd name="T55" fmla="*/ 167 h 405"/>
              <a:gd name="T56" fmla="*/ 0 w 404"/>
              <a:gd name="T57" fmla="*/ 188 h 405"/>
              <a:gd name="T58" fmla="*/ 0 w 404"/>
              <a:gd name="T59" fmla="*/ 210 h 405"/>
              <a:gd name="T60" fmla="*/ 2 w 404"/>
              <a:gd name="T61" fmla="*/ 231 h 405"/>
              <a:gd name="T62" fmla="*/ 6 w 404"/>
              <a:gd name="T63" fmla="*/ 253 h 405"/>
              <a:gd name="T64" fmla="*/ 13 w 404"/>
              <a:gd name="T65" fmla="*/ 273 h 405"/>
              <a:gd name="T66" fmla="*/ 21 w 404"/>
              <a:gd name="T67" fmla="*/ 293 h 405"/>
              <a:gd name="T68" fmla="*/ 33 w 404"/>
              <a:gd name="T69" fmla="*/ 312 h 405"/>
              <a:gd name="T70" fmla="*/ 45 w 404"/>
              <a:gd name="T71" fmla="*/ 330 h 405"/>
              <a:gd name="T72" fmla="*/ 59 w 404"/>
              <a:gd name="T73" fmla="*/ 346 h 405"/>
              <a:gd name="T74" fmla="*/ 76 w 404"/>
              <a:gd name="T75" fmla="*/ 361 h 405"/>
              <a:gd name="T76" fmla="*/ 93 w 404"/>
              <a:gd name="T77" fmla="*/ 373 h 405"/>
              <a:gd name="T78" fmla="*/ 112 w 404"/>
              <a:gd name="T79" fmla="*/ 384 h 405"/>
              <a:gd name="T80" fmla="*/ 132 w 404"/>
              <a:gd name="T81" fmla="*/ 393 h 405"/>
              <a:gd name="T82" fmla="*/ 152 w 404"/>
              <a:gd name="T83" fmla="*/ 399 h 405"/>
              <a:gd name="T84" fmla="*/ 174 w 404"/>
              <a:gd name="T85" fmla="*/ 404 h 405"/>
              <a:gd name="T86" fmla="*/ 195 w 404"/>
              <a:gd name="T87" fmla="*/ 405 h 405"/>
              <a:gd name="T88" fmla="*/ 217 w 404"/>
              <a:gd name="T89" fmla="*/ 405 h 405"/>
              <a:gd name="T90" fmla="*/ 238 w 404"/>
              <a:gd name="T91" fmla="*/ 403 h 405"/>
              <a:gd name="T92" fmla="*/ 259 w 404"/>
              <a:gd name="T93" fmla="*/ 397 h 405"/>
              <a:gd name="T94" fmla="*/ 280 w 404"/>
              <a:gd name="T95" fmla="*/ 389 h 405"/>
              <a:gd name="T96" fmla="*/ 299 w 404"/>
              <a:gd name="T97" fmla="*/ 380 h 405"/>
              <a:gd name="T98" fmla="*/ 318 w 404"/>
              <a:gd name="T99" fmla="*/ 369 h 405"/>
              <a:gd name="T100" fmla="*/ 334 w 404"/>
              <a:gd name="T101" fmla="*/ 356 h 405"/>
              <a:gd name="T102" fmla="*/ 350 w 404"/>
              <a:gd name="T103" fmla="*/ 341 h 405"/>
              <a:gd name="T104" fmla="*/ 364 w 404"/>
              <a:gd name="T105" fmla="*/ 324 h 405"/>
              <a:gd name="T106" fmla="*/ 376 w 404"/>
              <a:gd name="T107" fmla="*/ 306 h 405"/>
              <a:gd name="T108" fmla="*/ 386 w 404"/>
              <a:gd name="T109" fmla="*/ 286 h 405"/>
              <a:gd name="T110" fmla="*/ 394 w 404"/>
              <a:gd name="T111" fmla="*/ 267 h 405"/>
              <a:gd name="T112" fmla="*/ 399 w 404"/>
              <a:gd name="T113" fmla="*/ 246 h 405"/>
              <a:gd name="T114" fmla="*/ 403 w 404"/>
              <a:gd name="T115" fmla="*/ 225 h 405"/>
              <a:gd name="T116" fmla="*/ 404 w 404"/>
              <a:gd name="T117" fmla="*/ 202 h 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04" h="405">
                <a:moveTo>
                  <a:pt x="404" y="202"/>
                </a:moveTo>
                <a:lnTo>
                  <a:pt x="404" y="196"/>
                </a:lnTo>
                <a:lnTo>
                  <a:pt x="404" y="188"/>
                </a:lnTo>
                <a:lnTo>
                  <a:pt x="403" y="181"/>
                </a:lnTo>
                <a:lnTo>
                  <a:pt x="403" y="174"/>
                </a:lnTo>
                <a:lnTo>
                  <a:pt x="402" y="167"/>
                </a:lnTo>
                <a:lnTo>
                  <a:pt x="399" y="159"/>
                </a:lnTo>
                <a:lnTo>
                  <a:pt x="398" y="153"/>
                </a:lnTo>
                <a:lnTo>
                  <a:pt x="396" y="146"/>
                </a:lnTo>
                <a:lnTo>
                  <a:pt x="394" y="139"/>
                </a:lnTo>
                <a:lnTo>
                  <a:pt x="392" y="132"/>
                </a:lnTo>
                <a:lnTo>
                  <a:pt x="390" y="125"/>
                </a:lnTo>
                <a:lnTo>
                  <a:pt x="386" y="118"/>
                </a:lnTo>
                <a:lnTo>
                  <a:pt x="383" y="112"/>
                </a:lnTo>
                <a:lnTo>
                  <a:pt x="380" y="106"/>
                </a:lnTo>
                <a:lnTo>
                  <a:pt x="376" y="100"/>
                </a:lnTo>
                <a:lnTo>
                  <a:pt x="372" y="93"/>
                </a:lnTo>
                <a:lnTo>
                  <a:pt x="369" y="88"/>
                </a:lnTo>
                <a:lnTo>
                  <a:pt x="364" y="82"/>
                </a:lnTo>
                <a:lnTo>
                  <a:pt x="360" y="75"/>
                </a:lnTo>
                <a:lnTo>
                  <a:pt x="355" y="70"/>
                </a:lnTo>
                <a:lnTo>
                  <a:pt x="350" y="65"/>
                </a:lnTo>
                <a:lnTo>
                  <a:pt x="345" y="60"/>
                </a:lnTo>
                <a:lnTo>
                  <a:pt x="340" y="54"/>
                </a:lnTo>
                <a:lnTo>
                  <a:pt x="334" y="50"/>
                </a:lnTo>
                <a:lnTo>
                  <a:pt x="329" y="46"/>
                </a:lnTo>
                <a:lnTo>
                  <a:pt x="323" y="41"/>
                </a:lnTo>
                <a:lnTo>
                  <a:pt x="318" y="37"/>
                </a:lnTo>
                <a:lnTo>
                  <a:pt x="311" y="32"/>
                </a:lnTo>
                <a:lnTo>
                  <a:pt x="306" y="29"/>
                </a:lnTo>
                <a:lnTo>
                  <a:pt x="299" y="26"/>
                </a:lnTo>
                <a:lnTo>
                  <a:pt x="292" y="22"/>
                </a:lnTo>
                <a:lnTo>
                  <a:pt x="287" y="19"/>
                </a:lnTo>
                <a:lnTo>
                  <a:pt x="280" y="16"/>
                </a:lnTo>
                <a:lnTo>
                  <a:pt x="272" y="13"/>
                </a:lnTo>
                <a:lnTo>
                  <a:pt x="266" y="11"/>
                </a:lnTo>
                <a:lnTo>
                  <a:pt x="259" y="9"/>
                </a:lnTo>
                <a:lnTo>
                  <a:pt x="252" y="7"/>
                </a:lnTo>
                <a:lnTo>
                  <a:pt x="245" y="5"/>
                </a:lnTo>
                <a:lnTo>
                  <a:pt x="238" y="4"/>
                </a:lnTo>
                <a:lnTo>
                  <a:pt x="231" y="2"/>
                </a:lnTo>
                <a:lnTo>
                  <a:pt x="224" y="1"/>
                </a:lnTo>
                <a:lnTo>
                  <a:pt x="217" y="1"/>
                </a:lnTo>
                <a:lnTo>
                  <a:pt x="209" y="0"/>
                </a:lnTo>
                <a:lnTo>
                  <a:pt x="203" y="0"/>
                </a:lnTo>
                <a:lnTo>
                  <a:pt x="195" y="0"/>
                </a:lnTo>
                <a:lnTo>
                  <a:pt x="188" y="1"/>
                </a:lnTo>
                <a:lnTo>
                  <a:pt x="181" y="1"/>
                </a:lnTo>
                <a:lnTo>
                  <a:pt x="174" y="2"/>
                </a:lnTo>
                <a:lnTo>
                  <a:pt x="166" y="4"/>
                </a:lnTo>
                <a:lnTo>
                  <a:pt x="160" y="5"/>
                </a:lnTo>
                <a:lnTo>
                  <a:pt x="152" y="7"/>
                </a:lnTo>
                <a:lnTo>
                  <a:pt x="145" y="9"/>
                </a:lnTo>
                <a:lnTo>
                  <a:pt x="139" y="11"/>
                </a:lnTo>
                <a:lnTo>
                  <a:pt x="132" y="13"/>
                </a:lnTo>
                <a:lnTo>
                  <a:pt x="125" y="16"/>
                </a:lnTo>
                <a:lnTo>
                  <a:pt x="119" y="19"/>
                </a:lnTo>
                <a:lnTo>
                  <a:pt x="112" y="22"/>
                </a:lnTo>
                <a:lnTo>
                  <a:pt x="105" y="26"/>
                </a:lnTo>
                <a:lnTo>
                  <a:pt x="99" y="29"/>
                </a:lnTo>
                <a:lnTo>
                  <a:pt x="93" y="32"/>
                </a:lnTo>
                <a:lnTo>
                  <a:pt x="87" y="37"/>
                </a:lnTo>
                <a:lnTo>
                  <a:pt x="81" y="41"/>
                </a:lnTo>
                <a:lnTo>
                  <a:pt x="76" y="46"/>
                </a:lnTo>
                <a:lnTo>
                  <a:pt x="70" y="50"/>
                </a:lnTo>
                <a:lnTo>
                  <a:pt x="65" y="54"/>
                </a:lnTo>
                <a:lnTo>
                  <a:pt x="59" y="60"/>
                </a:lnTo>
                <a:lnTo>
                  <a:pt x="55" y="65"/>
                </a:lnTo>
                <a:lnTo>
                  <a:pt x="49" y="70"/>
                </a:lnTo>
                <a:lnTo>
                  <a:pt x="45" y="75"/>
                </a:lnTo>
                <a:lnTo>
                  <a:pt x="40" y="82"/>
                </a:lnTo>
                <a:lnTo>
                  <a:pt x="36" y="88"/>
                </a:lnTo>
                <a:lnTo>
                  <a:pt x="33" y="93"/>
                </a:lnTo>
                <a:lnTo>
                  <a:pt x="28" y="100"/>
                </a:lnTo>
                <a:lnTo>
                  <a:pt x="25" y="106"/>
                </a:lnTo>
                <a:lnTo>
                  <a:pt x="21" y="112"/>
                </a:lnTo>
                <a:lnTo>
                  <a:pt x="18" y="118"/>
                </a:lnTo>
                <a:lnTo>
                  <a:pt x="16" y="125"/>
                </a:lnTo>
                <a:lnTo>
                  <a:pt x="13" y="132"/>
                </a:lnTo>
                <a:lnTo>
                  <a:pt x="10" y="139"/>
                </a:lnTo>
                <a:lnTo>
                  <a:pt x="8" y="146"/>
                </a:lnTo>
                <a:lnTo>
                  <a:pt x="6" y="153"/>
                </a:lnTo>
                <a:lnTo>
                  <a:pt x="5" y="159"/>
                </a:lnTo>
                <a:lnTo>
                  <a:pt x="4" y="167"/>
                </a:lnTo>
                <a:lnTo>
                  <a:pt x="2" y="174"/>
                </a:lnTo>
                <a:lnTo>
                  <a:pt x="2" y="181"/>
                </a:lnTo>
                <a:lnTo>
                  <a:pt x="0" y="188"/>
                </a:lnTo>
                <a:lnTo>
                  <a:pt x="0" y="196"/>
                </a:lnTo>
                <a:lnTo>
                  <a:pt x="0" y="202"/>
                </a:lnTo>
                <a:lnTo>
                  <a:pt x="0" y="210"/>
                </a:lnTo>
                <a:lnTo>
                  <a:pt x="0" y="217"/>
                </a:lnTo>
                <a:lnTo>
                  <a:pt x="2" y="225"/>
                </a:lnTo>
                <a:lnTo>
                  <a:pt x="2" y="231"/>
                </a:lnTo>
                <a:lnTo>
                  <a:pt x="4" y="239"/>
                </a:lnTo>
                <a:lnTo>
                  <a:pt x="5" y="246"/>
                </a:lnTo>
                <a:lnTo>
                  <a:pt x="6" y="253"/>
                </a:lnTo>
                <a:lnTo>
                  <a:pt x="8" y="260"/>
                </a:lnTo>
                <a:lnTo>
                  <a:pt x="10" y="267"/>
                </a:lnTo>
                <a:lnTo>
                  <a:pt x="13" y="273"/>
                </a:lnTo>
                <a:lnTo>
                  <a:pt x="16" y="280"/>
                </a:lnTo>
                <a:lnTo>
                  <a:pt x="18" y="286"/>
                </a:lnTo>
                <a:lnTo>
                  <a:pt x="21" y="293"/>
                </a:lnTo>
                <a:lnTo>
                  <a:pt x="25" y="300"/>
                </a:lnTo>
                <a:lnTo>
                  <a:pt x="28" y="306"/>
                </a:lnTo>
                <a:lnTo>
                  <a:pt x="33" y="312"/>
                </a:lnTo>
                <a:lnTo>
                  <a:pt x="36" y="319"/>
                </a:lnTo>
                <a:lnTo>
                  <a:pt x="40" y="324"/>
                </a:lnTo>
                <a:lnTo>
                  <a:pt x="45" y="330"/>
                </a:lnTo>
                <a:lnTo>
                  <a:pt x="49" y="335"/>
                </a:lnTo>
                <a:lnTo>
                  <a:pt x="55" y="341"/>
                </a:lnTo>
                <a:lnTo>
                  <a:pt x="59" y="346"/>
                </a:lnTo>
                <a:lnTo>
                  <a:pt x="65" y="351"/>
                </a:lnTo>
                <a:lnTo>
                  <a:pt x="70" y="356"/>
                </a:lnTo>
                <a:lnTo>
                  <a:pt x="76" y="361"/>
                </a:lnTo>
                <a:lnTo>
                  <a:pt x="81" y="365"/>
                </a:lnTo>
                <a:lnTo>
                  <a:pt x="87" y="369"/>
                </a:lnTo>
                <a:lnTo>
                  <a:pt x="93" y="373"/>
                </a:lnTo>
                <a:lnTo>
                  <a:pt x="99" y="377"/>
                </a:lnTo>
                <a:lnTo>
                  <a:pt x="105" y="380"/>
                </a:lnTo>
                <a:lnTo>
                  <a:pt x="112" y="384"/>
                </a:lnTo>
                <a:lnTo>
                  <a:pt x="119" y="387"/>
                </a:lnTo>
                <a:lnTo>
                  <a:pt x="125" y="389"/>
                </a:lnTo>
                <a:lnTo>
                  <a:pt x="132" y="393"/>
                </a:lnTo>
                <a:lnTo>
                  <a:pt x="139" y="395"/>
                </a:lnTo>
                <a:lnTo>
                  <a:pt x="145" y="397"/>
                </a:lnTo>
                <a:lnTo>
                  <a:pt x="152" y="399"/>
                </a:lnTo>
                <a:lnTo>
                  <a:pt x="160" y="400"/>
                </a:lnTo>
                <a:lnTo>
                  <a:pt x="166" y="403"/>
                </a:lnTo>
                <a:lnTo>
                  <a:pt x="174" y="404"/>
                </a:lnTo>
                <a:lnTo>
                  <a:pt x="181" y="404"/>
                </a:lnTo>
                <a:lnTo>
                  <a:pt x="188" y="405"/>
                </a:lnTo>
                <a:lnTo>
                  <a:pt x="195" y="405"/>
                </a:lnTo>
                <a:lnTo>
                  <a:pt x="203" y="405"/>
                </a:lnTo>
                <a:lnTo>
                  <a:pt x="209" y="405"/>
                </a:lnTo>
                <a:lnTo>
                  <a:pt x="217" y="405"/>
                </a:lnTo>
                <a:lnTo>
                  <a:pt x="224" y="404"/>
                </a:lnTo>
                <a:lnTo>
                  <a:pt x="231" y="404"/>
                </a:lnTo>
                <a:lnTo>
                  <a:pt x="238" y="403"/>
                </a:lnTo>
                <a:lnTo>
                  <a:pt x="245" y="400"/>
                </a:lnTo>
                <a:lnTo>
                  <a:pt x="252" y="399"/>
                </a:lnTo>
                <a:lnTo>
                  <a:pt x="259" y="397"/>
                </a:lnTo>
                <a:lnTo>
                  <a:pt x="266" y="395"/>
                </a:lnTo>
                <a:lnTo>
                  <a:pt x="272" y="393"/>
                </a:lnTo>
                <a:lnTo>
                  <a:pt x="280" y="389"/>
                </a:lnTo>
                <a:lnTo>
                  <a:pt x="287" y="387"/>
                </a:lnTo>
                <a:lnTo>
                  <a:pt x="292" y="384"/>
                </a:lnTo>
                <a:lnTo>
                  <a:pt x="299" y="380"/>
                </a:lnTo>
                <a:lnTo>
                  <a:pt x="306" y="377"/>
                </a:lnTo>
                <a:lnTo>
                  <a:pt x="311" y="373"/>
                </a:lnTo>
                <a:lnTo>
                  <a:pt x="318" y="369"/>
                </a:lnTo>
                <a:lnTo>
                  <a:pt x="323" y="365"/>
                </a:lnTo>
                <a:lnTo>
                  <a:pt x="329" y="361"/>
                </a:lnTo>
                <a:lnTo>
                  <a:pt x="334" y="356"/>
                </a:lnTo>
                <a:lnTo>
                  <a:pt x="340" y="351"/>
                </a:lnTo>
                <a:lnTo>
                  <a:pt x="345" y="346"/>
                </a:lnTo>
                <a:lnTo>
                  <a:pt x="350" y="341"/>
                </a:lnTo>
                <a:lnTo>
                  <a:pt x="355" y="335"/>
                </a:lnTo>
                <a:lnTo>
                  <a:pt x="360" y="330"/>
                </a:lnTo>
                <a:lnTo>
                  <a:pt x="364" y="324"/>
                </a:lnTo>
                <a:lnTo>
                  <a:pt x="369" y="319"/>
                </a:lnTo>
                <a:lnTo>
                  <a:pt x="372" y="312"/>
                </a:lnTo>
                <a:lnTo>
                  <a:pt x="376" y="306"/>
                </a:lnTo>
                <a:lnTo>
                  <a:pt x="380" y="300"/>
                </a:lnTo>
                <a:lnTo>
                  <a:pt x="383" y="293"/>
                </a:lnTo>
                <a:lnTo>
                  <a:pt x="386" y="286"/>
                </a:lnTo>
                <a:lnTo>
                  <a:pt x="390" y="280"/>
                </a:lnTo>
                <a:lnTo>
                  <a:pt x="392" y="273"/>
                </a:lnTo>
                <a:lnTo>
                  <a:pt x="394" y="267"/>
                </a:lnTo>
                <a:lnTo>
                  <a:pt x="396" y="260"/>
                </a:lnTo>
                <a:lnTo>
                  <a:pt x="398" y="253"/>
                </a:lnTo>
                <a:lnTo>
                  <a:pt x="399" y="246"/>
                </a:lnTo>
                <a:lnTo>
                  <a:pt x="402" y="239"/>
                </a:lnTo>
                <a:lnTo>
                  <a:pt x="403" y="231"/>
                </a:lnTo>
                <a:lnTo>
                  <a:pt x="403" y="225"/>
                </a:lnTo>
                <a:lnTo>
                  <a:pt x="404" y="217"/>
                </a:lnTo>
                <a:lnTo>
                  <a:pt x="404" y="210"/>
                </a:lnTo>
                <a:lnTo>
                  <a:pt x="404" y="202"/>
                </a:lnTo>
                <a:close/>
              </a:path>
            </a:pathLst>
          </a:custGeom>
          <a:noFill/>
          <a:ln w="190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55206687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96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6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966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4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17" dur="500"/>
                                        <p:tgtEl>
                                          <p:spTgt spid="967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96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7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967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7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2" dur="500"/>
                                        <p:tgtEl>
                                          <p:spTgt spid="967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7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967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3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963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4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964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6" dur="500"/>
                                        <p:tgtEl>
                                          <p:spTgt spid="963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96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6301" grpId="0" autoUpdateAnimBg="0"/>
      <p:bldP spid="96302" grpId="0" autoUpdateAnimBg="0"/>
      <p:bldP spid="96335" grpId="0"/>
      <p:bldP spid="96336" grpId="0" build="p" autoUpdateAnimBg="0"/>
      <p:bldP spid="96385" grpId="0" animBg="1"/>
      <p:bldP spid="96397" grpId="0" animBg="1"/>
      <p:bldP spid="96762" grpId="0" animBg="1"/>
      <p:bldP spid="96785" grpId="0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6575" name="Group 2143"/>
          <p:cNvGrpSpPr>
            <a:grpSpLocks/>
          </p:cNvGrpSpPr>
          <p:nvPr/>
        </p:nvGrpSpPr>
        <p:grpSpPr bwMode="auto">
          <a:xfrm>
            <a:off x="5824538" y="1057275"/>
            <a:ext cx="2249487" cy="2235200"/>
            <a:chOff x="3669" y="616"/>
            <a:chExt cx="1417" cy="1408"/>
          </a:xfrm>
        </p:grpSpPr>
        <p:sp>
          <p:nvSpPr>
            <p:cNvPr id="276275" name="Line 1843"/>
            <p:cNvSpPr>
              <a:spLocks noChangeShapeType="1"/>
            </p:cNvSpPr>
            <p:nvPr/>
          </p:nvSpPr>
          <p:spPr bwMode="auto">
            <a:xfrm>
              <a:off x="4370" y="616"/>
              <a:ext cx="0" cy="2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276" name="Line 1844"/>
            <p:cNvSpPr>
              <a:spLocks noChangeShapeType="1"/>
            </p:cNvSpPr>
            <p:nvPr/>
          </p:nvSpPr>
          <p:spPr bwMode="auto">
            <a:xfrm>
              <a:off x="4370" y="970"/>
              <a:ext cx="0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277" name="Line 1845"/>
            <p:cNvSpPr>
              <a:spLocks noChangeShapeType="1"/>
            </p:cNvSpPr>
            <p:nvPr/>
          </p:nvSpPr>
          <p:spPr bwMode="auto">
            <a:xfrm>
              <a:off x="4370" y="1078"/>
              <a:ext cx="0" cy="4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278" name="Line 1846"/>
            <p:cNvSpPr>
              <a:spLocks noChangeShapeType="1"/>
            </p:cNvSpPr>
            <p:nvPr/>
          </p:nvSpPr>
          <p:spPr bwMode="auto">
            <a:xfrm>
              <a:off x="4370" y="1622"/>
              <a:ext cx="0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279" name="Line 1847"/>
            <p:cNvSpPr>
              <a:spLocks noChangeShapeType="1"/>
            </p:cNvSpPr>
            <p:nvPr/>
          </p:nvSpPr>
          <p:spPr bwMode="auto">
            <a:xfrm>
              <a:off x="4370" y="1730"/>
              <a:ext cx="0" cy="2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280" name="Freeform 1848"/>
            <p:cNvSpPr>
              <a:spLocks/>
            </p:cNvSpPr>
            <p:nvPr/>
          </p:nvSpPr>
          <p:spPr bwMode="auto">
            <a:xfrm>
              <a:off x="3766" y="725"/>
              <a:ext cx="1207" cy="1206"/>
            </a:xfrm>
            <a:custGeom>
              <a:avLst/>
              <a:gdLst>
                <a:gd name="T0" fmla="*/ 3644 w 3652"/>
                <a:gd name="T1" fmla="*/ 1656 h 3656"/>
                <a:gd name="T2" fmla="*/ 3607 w 3652"/>
                <a:gd name="T3" fmla="*/ 1429 h 3656"/>
                <a:gd name="T4" fmla="*/ 3544 w 3652"/>
                <a:gd name="T5" fmla="*/ 1209 h 3656"/>
                <a:gd name="T6" fmla="*/ 3453 w 3652"/>
                <a:gd name="T7" fmla="*/ 998 h 3656"/>
                <a:gd name="T8" fmla="*/ 3336 w 3652"/>
                <a:gd name="T9" fmla="*/ 800 h 3656"/>
                <a:gd name="T10" fmla="*/ 3195 w 3652"/>
                <a:gd name="T11" fmla="*/ 619 h 3656"/>
                <a:gd name="T12" fmla="*/ 3033 w 3652"/>
                <a:gd name="T13" fmla="*/ 457 h 3656"/>
                <a:gd name="T14" fmla="*/ 2852 w 3652"/>
                <a:gd name="T15" fmla="*/ 317 h 3656"/>
                <a:gd name="T16" fmla="*/ 2654 w 3652"/>
                <a:gd name="T17" fmla="*/ 200 h 3656"/>
                <a:gd name="T18" fmla="*/ 2445 w 3652"/>
                <a:gd name="T19" fmla="*/ 108 h 3656"/>
                <a:gd name="T20" fmla="*/ 2224 w 3652"/>
                <a:gd name="T21" fmla="*/ 44 h 3656"/>
                <a:gd name="T22" fmla="*/ 1997 w 3652"/>
                <a:gd name="T23" fmla="*/ 8 h 3656"/>
                <a:gd name="T24" fmla="*/ 1768 w 3652"/>
                <a:gd name="T25" fmla="*/ 1 h 3656"/>
                <a:gd name="T26" fmla="*/ 1540 w 3652"/>
                <a:gd name="T27" fmla="*/ 23 h 3656"/>
                <a:gd name="T28" fmla="*/ 1316 w 3652"/>
                <a:gd name="T29" fmla="*/ 73 h 3656"/>
                <a:gd name="T30" fmla="*/ 1100 w 3652"/>
                <a:gd name="T31" fmla="*/ 151 h 3656"/>
                <a:gd name="T32" fmla="*/ 896 w 3652"/>
                <a:gd name="T33" fmla="*/ 255 h 3656"/>
                <a:gd name="T34" fmla="*/ 706 w 3652"/>
                <a:gd name="T35" fmla="*/ 384 h 3656"/>
                <a:gd name="T36" fmla="*/ 534 w 3652"/>
                <a:gd name="T37" fmla="*/ 536 h 3656"/>
                <a:gd name="T38" fmla="*/ 382 w 3652"/>
                <a:gd name="T39" fmla="*/ 707 h 3656"/>
                <a:gd name="T40" fmla="*/ 253 w 3652"/>
                <a:gd name="T41" fmla="*/ 897 h 3656"/>
                <a:gd name="T42" fmla="*/ 150 w 3652"/>
                <a:gd name="T43" fmla="*/ 1102 h 3656"/>
                <a:gd name="T44" fmla="*/ 72 w 3652"/>
                <a:gd name="T45" fmla="*/ 1318 h 3656"/>
                <a:gd name="T46" fmla="*/ 22 w 3652"/>
                <a:gd name="T47" fmla="*/ 1542 h 3656"/>
                <a:gd name="T48" fmla="*/ 0 w 3652"/>
                <a:gd name="T49" fmla="*/ 1770 h 3656"/>
                <a:gd name="T50" fmla="*/ 7 w 3652"/>
                <a:gd name="T51" fmla="*/ 2000 h 3656"/>
                <a:gd name="T52" fmla="*/ 43 w 3652"/>
                <a:gd name="T53" fmla="*/ 2227 h 3656"/>
                <a:gd name="T54" fmla="*/ 107 w 3652"/>
                <a:gd name="T55" fmla="*/ 2447 h 3656"/>
                <a:gd name="T56" fmla="*/ 198 w 3652"/>
                <a:gd name="T57" fmla="*/ 2657 h 3656"/>
                <a:gd name="T58" fmla="*/ 315 w 3652"/>
                <a:gd name="T59" fmla="*/ 2855 h 3656"/>
                <a:gd name="T60" fmla="*/ 456 w 3652"/>
                <a:gd name="T61" fmla="*/ 3036 h 3656"/>
                <a:gd name="T62" fmla="*/ 617 w 3652"/>
                <a:gd name="T63" fmla="*/ 3199 h 3656"/>
                <a:gd name="T64" fmla="*/ 799 w 3652"/>
                <a:gd name="T65" fmla="*/ 3339 h 3656"/>
                <a:gd name="T66" fmla="*/ 996 w 3652"/>
                <a:gd name="T67" fmla="*/ 3457 h 3656"/>
                <a:gd name="T68" fmla="*/ 1207 w 3652"/>
                <a:gd name="T69" fmla="*/ 3547 h 3656"/>
                <a:gd name="T70" fmla="*/ 1427 w 3652"/>
                <a:gd name="T71" fmla="*/ 3611 h 3656"/>
                <a:gd name="T72" fmla="*/ 1653 w 3652"/>
                <a:gd name="T73" fmla="*/ 3647 h 3656"/>
                <a:gd name="T74" fmla="*/ 1882 w 3652"/>
                <a:gd name="T75" fmla="*/ 3655 h 3656"/>
                <a:gd name="T76" fmla="*/ 2111 w 3652"/>
                <a:gd name="T77" fmla="*/ 3632 h 3656"/>
                <a:gd name="T78" fmla="*/ 2335 w 3652"/>
                <a:gd name="T79" fmla="*/ 3582 h 3656"/>
                <a:gd name="T80" fmla="*/ 2551 w 3652"/>
                <a:gd name="T81" fmla="*/ 3504 h 3656"/>
                <a:gd name="T82" fmla="*/ 2756 w 3652"/>
                <a:gd name="T83" fmla="*/ 3401 h 3656"/>
                <a:gd name="T84" fmla="*/ 2945 w 3652"/>
                <a:gd name="T85" fmla="*/ 3271 h 3656"/>
                <a:gd name="T86" fmla="*/ 3117 w 3652"/>
                <a:gd name="T87" fmla="*/ 3120 h 3656"/>
                <a:gd name="T88" fmla="*/ 3269 w 3652"/>
                <a:gd name="T89" fmla="*/ 2948 h 3656"/>
                <a:gd name="T90" fmla="*/ 3398 w 3652"/>
                <a:gd name="T91" fmla="*/ 2758 h 3656"/>
                <a:gd name="T92" fmla="*/ 3502 w 3652"/>
                <a:gd name="T93" fmla="*/ 2554 h 3656"/>
                <a:gd name="T94" fmla="*/ 3579 w 3652"/>
                <a:gd name="T95" fmla="*/ 2338 h 3656"/>
                <a:gd name="T96" fmla="*/ 3629 w 3652"/>
                <a:gd name="T97" fmla="*/ 2114 h 3656"/>
                <a:gd name="T98" fmla="*/ 3651 w 3652"/>
                <a:gd name="T99" fmla="*/ 1885 h 36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652" h="3656">
                  <a:moveTo>
                    <a:pt x="3652" y="1828"/>
                  </a:moveTo>
                  <a:lnTo>
                    <a:pt x="3651" y="1770"/>
                  </a:lnTo>
                  <a:lnTo>
                    <a:pt x="3648" y="1713"/>
                  </a:lnTo>
                  <a:lnTo>
                    <a:pt x="3644" y="1656"/>
                  </a:lnTo>
                  <a:lnTo>
                    <a:pt x="3637" y="1599"/>
                  </a:lnTo>
                  <a:lnTo>
                    <a:pt x="3629" y="1542"/>
                  </a:lnTo>
                  <a:lnTo>
                    <a:pt x="3619" y="1486"/>
                  </a:lnTo>
                  <a:lnTo>
                    <a:pt x="3607" y="1429"/>
                  </a:lnTo>
                  <a:lnTo>
                    <a:pt x="3595" y="1373"/>
                  </a:lnTo>
                  <a:lnTo>
                    <a:pt x="3579" y="1318"/>
                  </a:lnTo>
                  <a:lnTo>
                    <a:pt x="3563" y="1263"/>
                  </a:lnTo>
                  <a:lnTo>
                    <a:pt x="3544" y="1209"/>
                  </a:lnTo>
                  <a:lnTo>
                    <a:pt x="3523" y="1155"/>
                  </a:lnTo>
                  <a:lnTo>
                    <a:pt x="3502" y="1102"/>
                  </a:lnTo>
                  <a:lnTo>
                    <a:pt x="3477" y="1049"/>
                  </a:lnTo>
                  <a:lnTo>
                    <a:pt x="3453" y="998"/>
                  </a:lnTo>
                  <a:lnTo>
                    <a:pt x="3425" y="947"/>
                  </a:lnTo>
                  <a:lnTo>
                    <a:pt x="3398" y="897"/>
                  </a:lnTo>
                  <a:lnTo>
                    <a:pt x="3368" y="849"/>
                  </a:lnTo>
                  <a:lnTo>
                    <a:pt x="3336" y="800"/>
                  </a:lnTo>
                  <a:lnTo>
                    <a:pt x="3303" y="753"/>
                  </a:lnTo>
                  <a:lnTo>
                    <a:pt x="3269" y="707"/>
                  </a:lnTo>
                  <a:lnTo>
                    <a:pt x="3233" y="663"/>
                  </a:lnTo>
                  <a:lnTo>
                    <a:pt x="3195" y="619"/>
                  </a:lnTo>
                  <a:lnTo>
                    <a:pt x="3157" y="576"/>
                  </a:lnTo>
                  <a:lnTo>
                    <a:pt x="3117" y="536"/>
                  </a:lnTo>
                  <a:lnTo>
                    <a:pt x="3076" y="496"/>
                  </a:lnTo>
                  <a:lnTo>
                    <a:pt x="3033" y="457"/>
                  </a:lnTo>
                  <a:lnTo>
                    <a:pt x="2990" y="420"/>
                  </a:lnTo>
                  <a:lnTo>
                    <a:pt x="2945" y="384"/>
                  </a:lnTo>
                  <a:lnTo>
                    <a:pt x="2899" y="350"/>
                  </a:lnTo>
                  <a:lnTo>
                    <a:pt x="2852" y="317"/>
                  </a:lnTo>
                  <a:lnTo>
                    <a:pt x="2805" y="285"/>
                  </a:lnTo>
                  <a:lnTo>
                    <a:pt x="2756" y="255"/>
                  </a:lnTo>
                  <a:lnTo>
                    <a:pt x="2706" y="226"/>
                  </a:lnTo>
                  <a:lnTo>
                    <a:pt x="2654" y="200"/>
                  </a:lnTo>
                  <a:lnTo>
                    <a:pt x="2603" y="174"/>
                  </a:lnTo>
                  <a:lnTo>
                    <a:pt x="2551" y="151"/>
                  </a:lnTo>
                  <a:lnTo>
                    <a:pt x="2498" y="128"/>
                  </a:lnTo>
                  <a:lnTo>
                    <a:pt x="2445" y="108"/>
                  </a:lnTo>
                  <a:lnTo>
                    <a:pt x="2390" y="90"/>
                  </a:lnTo>
                  <a:lnTo>
                    <a:pt x="2335" y="73"/>
                  </a:lnTo>
                  <a:lnTo>
                    <a:pt x="2280" y="58"/>
                  </a:lnTo>
                  <a:lnTo>
                    <a:pt x="2224" y="44"/>
                  </a:lnTo>
                  <a:lnTo>
                    <a:pt x="2168" y="32"/>
                  </a:lnTo>
                  <a:lnTo>
                    <a:pt x="2111" y="23"/>
                  </a:lnTo>
                  <a:lnTo>
                    <a:pt x="2055" y="14"/>
                  </a:lnTo>
                  <a:lnTo>
                    <a:pt x="1997" y="8"/>
                  </a:lnTo>
                  <a:lnTo>
                    <a:pt x="1940" y="4"/>
                  </a:lnTo>
                  <a:lnTo>
                    <a:pt x="1882" y="1"/>
                  </a:lnTo>
                  <a:lnTo>
                    <a:pt x="1826" y="0"/>
                  </a:lnTo>
                  <a:lnTo>
                    <a:pt x="1768" y="1"/>
                  </a:lnTo>
                  <a:lnTo>
                    <a:pt x="1711" y="4"/>
                  </a:lnTo>
                  <a:lnTo>
                    <a:pt x="1653" y="8"/>
                  </a:lnTo>
                  <a:lnTo>
                    <a:pt x="1597" y="14"/>
                  </a:lnTo>
                  <a:lnTo>
                    <a:pt x="1540" y="23"/>
                  </a:lnTo>
                  <a:lnTo>
                    <a:pt x="1483" y="32"/>
                  </a:lnTo>
                  <a:lnTo>
                    <a:pt x="1427" y="44"/>
                  </a:lnTo>
                  <a:lnTo>
                    <a:pt x="1371" y="58"/>
                  </a:lnTo>
                  <a:lnTo>
                    <a:pt x="1316" y="73"/>
                  </a:lnTo>
                  <a:lnTo>
                    <a:pt x="1262" y="90"/>
                  </a:lnTo>
                  <a:lnTo>
                    <a:pt x="1207" y="108"/>
                  </a:lnTo>
                  <a:lnTo>
                    <a:pt x="1153" y="128"/>
                  </a:lnTo>
                  <a:lnTo>
                    <a:pt x="1100" y="151"/>
                  </a:lnTo>
                  <a:lnTo>
                    <a:pt x="1048" y="174"/>
                  </a:lnTo>
                  <a:lnTo>
                    <a:pt x="996" y="200"/>
                  </a:lnTo>
                  <a:lnTo>
                    <a:pt x="945" y="226"/>
                  </a:lnTo>
                  <a:lnTo>
                    <a:pt x="896" y="255"/>
                  </a:lnTo>
                  <a:lnTo>
                    <a:pt x="847" y="285"/>
                  </a:lnTo>
                  <a:lnTo>
                    <a:pt x="799" y="317"/>
                  </a:lnTo>
                  <a:lnTo>
                    <a:pt x="753" y="350"/>
                  </a:lnTo>
                  <a:lnTo>
                    <a:pt x="706" y="384"/>
                  </a:lnTo>
                  <a:lnTo>
                    <a:pt x="661" y="420"/>
                  </a:lnTo>
                  <a:lnTo>
                    <a:pt x="617" y="457"/>
                  </a:lnTo>
                  <a:lnTo>
                    <a:pt x="576" y="496"/>
                  </a:lnTo>
                  <a:lnTo>
                    <a:pt x="534" y="536"/>
                  </a:lnTo>
                  <a:lnTo>
                    <a:pt x="494" y="576"/>
                  </a:lnTo>
                  <a:lnTo>
                    <a:pt x="456" y="619"/>
                  </a:lnTo>
                  <a:lnTo>
                    <a:pt x="418" y="663"/>
                  </a:lnTo>
                  <a:lnTo>
                    <a:pt x="382" y="707"/>
                  </a:lnTo>
                  <a:lnTo>
                    <a:pt x="348" y="753"/>
                  </a:lnTo>
                  <a:lnTo>
                    <a:pt x="315" y="800"/>
                  </a:lnTo>
                  <a:lnTo>
                    <a:pt x="284" y="849"/>
                  </a:lnTo>
                  <a:lnTo>
                    <a:pt x="253" y="897"/>
                  </a:lnTo>
                  <a:lnTo>
                    <a:pt x="226" y="947"/>
                  </a:lnTo>
                  <a:lnTo>
                    <a:pt x="198" y="998"/>
                  </a:lnTo>
                  <a:lnTo>
                    <a:pt x="173" y="1049"/>
                  </a:lnTo>
                  <a:lnTo>
                    <a:pt x="150" y="1102"/>
                  </a:lnTo>
                  <a:lnTo>
                    <a:pt x="128" y="1155"/>
                  </a:lnTo>
                  <a:lnTo>
                    <a:pt x="107" y="1209"/>
                  </a:lnTo>
                  <a:lnTo>
                    <a:pt x="88" y="1263"/>
                  </a:lnTo>
                  <a:lnTo>
                    <a:pt x="72" y="1318"/>
                  </a:lnTo>
                  <a:lnTo>
                    <a:pt x="56" y="1373"/>
                  </a:lnTo>
                  <a:lnTo>
                    <a:pt x="43" y="1429"/>
                  </a:lnTo>
                  <a:lnTo>
                    <a:pt x="32" y="1486"/>
                  </a:lnTo>
                  <a:lnTo>
                    <a:pt x="22" y="1542"/>
                  </a:lnTo>
                  <a:lnTo>
                    <a:pt x="14" y="1599"/>
                  </a:lnTo>
                  <a:lnTo>
                    <a:pt x="7" y="1656"/>
                  </a:lnTo>
                  <a:lnTo>
                    <a:pt x="3" y="1713"/>
                  </a:lnTo>
                  <a:lnTo>
                    <a:pt x="0" y="1770"/>
                  </a:lnTo>
                  <a:lnTo>
                    <a:pt x="0" y="1828"/>
                  </a:lnTo>
                  <a:lnTo>
                    <a:pt x="0" y="1885"/>
                  </a:lnTo>
                  <a:lnTo>
                    <a:pt x="3" y="1943"/>
                  </a:lnTo>
                  <a:lnTo>
                    <a:pt x="7" y="2000"/>
                  </a:lnTo>
                  <a:lnTo>
                    <a:pt x="14" y="2056"/>
                  </a:lnTo>
                  <a:lnTo>
                    <a:pt x="22" y="2114"/>
                  </a:lnTo>
                  <a:lnTo>
                    <a:pt x="32" y="2170"/>
                  </a:lnTo>
                  <a:lnTo>
                    <a:pt x="43" y="2227"/>
                  </a:lnTo>
                  <a:lnTo>
                    <a:pt x="56" y="2282"/>
                  </a:lnTo>
                  <a:lnTo>
                    <a:pt x="72" y="2338"/>
                  </a:lnTo>
                  <a:lnTo>
                    <a:pt x="88" y="2393"/>
                  </a:lnTo>
                  <a:lnTo>
                    <a:pt x="107" y="2447"/>
                  </a:lnTo>
                  <a:lnTo>
                    <a:pt x="128" y="2500"/>
                  </a:lnTo>
                  <a:lnTo>
                    <a:pt x="150" y="2554"/>
                  </a:lnTo>
                  <a:lnTo>
                    <a:pt x="173" y="2606"/>
                  </a:lnTo>
                  <a:lnTo>
                    <a:pt x="198" y="2657"/>
                  </a:lnTo>
                  <a:lnTo>
                    <a:pt x="226" y="2708"/>
                  </a:lnTo>
                  <a:lnTo>
                    <a:pt x="253" y="2758"/>
                  </a:lnTo>
                  <a:lnTo>
                    <a:pt x="284" y="2807"/>
                  </a:lnTo>
                  <a:lnTo>
                    <a:pt x="315" y="2855"/>
                  </a:lnTo>
                  <a:lnTo>
                    <a:pt x="348" y="2902"/>
                  </a:lnTo>
                  <a:lnTo>
                    <a:pt x="382" y="2948"/>
                  </a:lnTo>
                  <a:lnTo>
                    <a:pt x="418" y="2992"/>
                  </a:lnTo>
                  <a:lnTo>
                    <a:pt x="456" y="3036"/>
                  </a:lnTo>
                  <a:lnTo>
                    <a:pt x="494" y="3079"/>
                  </a:lnTo>
                  <a:lnTo>
                    <a:pt x="534" y="3120"/>
                  </a:lnTo>
                  <a:lnTo>
                    <a:pt x="576" y="3160"/>
                  </a:lnTo>
                  <a:lnTo>
                    <a:pt x="617" y="3199"/>
                  </a:lnTo>
                  <a:lnTo>
                    <a:pt x="661" y="3236"/>
                  </a:lnTo>
                  <a:lnTo>
                    <a:pt x="706" y="3271"/>
                  </a:lnTo>
                  <a:lnTo>
                    <a:pt x="753" y="3306"/>
                  </a:lnTo>
                  <a:lnTo>
                    <a:pt x="799" y="3339"/>
                  </a:lnTo>
                  <a:lnTo>
                    <a:pt x="847" y="3370"/>
                  </a:lnTo>
                  <a:lnTo>
                    <a:pt x="896" y="3401"/>
                  </a:lnTo>
                  <a:lnTo>
                    <a:pt x="945" y="3429"/>
                  </a:lnTo>
                  <a:lnTo>
                    <a:pt x="996" y="3457"/>
                  </a:lnTo>
                  <a:lnTo>
                    <a:pt x="1048" y="3481"/>
                  </a:lnTo>
                  <a:lnTo>
                    <a:pt x="1100" y="3504"/>
                  </a:lnTo>
                  <a:lnTo>
                    <a:pt x="1153" y="3527"/>
                  </a:lnTo>
                  <a:lnTo>
                    <a:pt x="1207" y="3547"/>
                  </a:lnTo>
                  <a:lnTo>
                    <a:pt x="1262" y="3566"/>
                  </a:lnTo>
                  <a:lnTo>
                    <a:pt x="1316" y="3582"/>
                  </a:lnTo>
                  <a:lnTo>
                    <a:pt x="1371" y="3598"/>
                  </a:lnTo>
                  <a:lnTo>
                    <a:pt x="1427" y="3611"/>
                  </a:lnTo>
                  <a:lnTo>
                    <a:pt x="1483" y="3623"/>
                  </a:lnTo>
                  <a:lnTo>
                    <a:pt x="1540" y="3632"/>
                  </a:lnTo>
                  <a:lnTo>
                    <a:pt x="1597" y="3641"/>
                  </a:lnTo>
                  <a:lnTo>
                    <a:pt x="1653" y="3647"/>
                  </a:lnTo>
                  <a:lnTo>
                    <a:pt x="1711" y="3651"/>
                  </a:lnTo>
                  <a:lnTo>
                    <a:pt x="1768" y="3655"/>
                  </a:lnTo>
                  <a:lnTo>
                    <a:pt x="1826" y="3656"/>
                  </a:lnTo>
                  <a:lnTo>
                    <a:pt x="1882" y="3655"/>
                  </a:lnTo>
                  <a:lnTo>
                    <a:pt x="1940" y="3651"/>
                  </a:lnTo>
                  <a:lnTo>
                    <a:pt x="1997" y="3647"/>
                  </a:lnTo>
                  <a:lnTo>
                    <a:pt x="2055" y="3641"/>
                  </a:lnTo>
                  <a:lnTo>
                    <a:pt x="2111" y="3632"/>
                  </a:lnTo>
                  <a:lnTo>
                    <a:pt x="2168" y="3623"/>
                  </a:lnTo>
                  <a:lnTo>
                    <a:pt x="2224" y="3611"/>
                  </a:lnTo>
                  <a:lnTo>
                    <a:pt x="2280" y="3598"/>
                  </a:lnTo>
                  <a:lnTo>
                    <a:pt x="2335" y="3582"/>
                  </a:lnTo>
                  <a:lnTo>
                    <a:pt x="2390" y="3566"/>
                  </a:lnTo>
                  <a:lnTo>
                    <a:pt x="2445" y="3547"/>
                  </a:lnTo>
                  <a:lnTo>
                    <a:pt x="2498" y="3527"/>
                  </a:lnTo>
                  <a:lnTo>
                    <a:pt x="2551" y="3504"/>
                  </a:lnTo>
                  <a:lnTo>
                    <a:pt x="2603" y="3481"/>
                  </a:lnTo>
                  <a:lnTo>
                    <a:pt x="2654" y="3457"/>
                  </a:lnTo>
                  <a:lnTo>
                    <a:pt x="2706" y="3429"/>
                  </a:lnTo>
                  <a:lnTo>
                    <a:pt x="2756" y="3401"/>
                  </a:lnTo>
                  <a:lnTo>
                    <a:pt x="2805" y="3370"/>
                  </a:lnTo>
                  <a:lnTo>
                    <a:pt x="2852" y="3339"/>
                  </a:lnTo>
                  <a:lnTo>
                    <a:pt x="2899" y="3306"/>
                  </a:lnTo>
                  <a:lnTo>
                    <a:pt x="2945" y="3271"/>
                  </a:lnTo>
                  <a:lnTo>
                    <a:pt x="2990" y="3236"/>
                  </a:lnTo>
                  <a:lnTo>
                    <a:pt x="3033" y="3199"/>
                  </a:lnTo>
                  <a:lnTo>
                    <a:pt x="3076" y="3160"/>
                  </a:lnTo>
                  <a:lnTo>
                    <a:pt x="3117" y="3120"/>
                  </a:lnTo>
                  <a:lnTo>
                    <a:pt x="3157" y="3079"/>
                  </a:lnTo>
                  <a:lnTo>
                    <a:pt x="3195" y="3036"/>
                  </a:lnTo>
                  <a:lnTo>
                    <a:pt x="3233" y="2992"/>
                  </a:lnTo>
                  <a:lnTo>
                    <a:pt x="3269" y="2948"/>
                  </a:lnTo>
                  <a:lnTo>
                    <a:pt x="3303" y="2902"/>
                  </a:lnTo>
                  <a:lnTo>
                    <a:pt x="3336" y="2855"/>
                  </a:lnTo>
                  <a:lnTo>
                    <a:pt x="3368" y="2807"/>
                  </a:lnTo>
                  <a:lnTo>
                    <a:pt x="3398" y="2758"/>
                  </a:lnTo>
                  <a:lnTo>
                    <a:pt x="3425" y="2708"/>
                  </a:lnTo>
                  <a:lnTo>
                    <a:pt x="3453" y="2657"/>
                  </a:lnTo>
                  <a:lnTo>
                    <a:pt x="3477" y="2606"/>
                  </a:lnTo>
                  <a:lnTo>
                    <a:pt x="3502" y="2554"/>
                  </a:lnTo>
                  <a:lnTo>
                    <a:pt x="3523" y="2500"/>
                  </a:lnTo>
                  <a:lnTo>
                    <a:pt x="3544" y="2447"/>
                  </a:lnTo>
                  <a:lnTo>
                    <a:pt x="3563" y="2393"/>
                  </a:lnTo>
                  <a:lnTo>
                    <a:pt x="3579" y="2338"/>
                  </a:lnTo>
                  <a:lnTo>
                    <a:pt x="3595" y="2282"/>
                  </a:lnTo>
                  <a:lnTo>
                    <a:pt x="3607" y="2227"/>
                  </a:lnTo>
                  <a:lnTo>
                    <a:pt x="3619" y="2170"/>
                  </a:lnTo>
                  <a:lnTo>
                    <a:pt x="3629" y="2114"/>
                  </a:lnTo>
                  <a:lnTo>
                    <a:pt x="3637" y="2056"/>
                  </a:lnTo>
                  <a:lnTo>
                    <a:pt x="3644" y="2000"/>
                  </a:lnTo>
                  <a:lnTo>
                    <a:pt x="3648" y="1943"/>
                  </a:lnTo>
                  <a:lnTo>
                    <a:pt x="3651" y="1885"/>
                  </a:lnTo>
                  <a:lnTo>
                    <a:pt x="3652" y="1828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281" name="Freeform 1849"/>
            <p:cNvSpPr>
              <a:spLocks/>
            </p:cNvSpPr>
            <p:nvPr/>
          </p:nvSpPr>
          <p:spPr bwMode="auto">
            <a:xfrm>
              <a:off x="4069" y="1028"/>
              <a:ext cx="603" cy="603"/>
            </a:xfrm>
            <a:custGeom>
              <a:avLst/>
              <a:gdLst>
                <a:gd name="T0" fmla="*/ 1823 w 1827"/>
                <a:gd name="T1" fmla="*/ 832 h 1827"/>
                <a:gd name="T2" fmla="*/ 1804 w 1827"/>
                <a:gd name="T3" fmla="*/ 710 h 1827"/>
                <a:gd name="T4" fmla="*/ 1768 w 1827"/>
                <a:gd name="T5" fmla="*/ 593 h 1827"/>
                <a:gd name="T6" fmla="*/ 1718 w 1827"/>
                <a:gd name="T7" fmla="*/ 481 h 1827"/>
                <a:gd name="T8" fmla="*/ 1652 w 1827"/>
                <a:gd name="T9" fmla="*/ 377 h 1827"/>
                <a:gd name="T10" fmla="*/ 1573 w 1827"/>
                <a:gd name="T11" fmla="*/ 282 h 1827"/>
                <a:gd name="T12" fmla="*/ 1483 w 1827"/>
                <a:gd name="T13" fmla="*/ 199 h 1827"/>
                <a:gd name="T14" fmla="*/ 1381 w 1827"/>
                <a:gd name="T15" fmla="*/ 129 h 1827"/>
                <a:gd name="T16" fmla="*/ 1273 w 1827"/>
                <a:gd name="T17" fmla="*/ 73 h 1827"/>
                <a:gd name="T18" fmla="*/ 1157 w 1827"/>
                <a:gd name="T19" fmla="*/ 33 h 1827"/>
                <a:gd name="T20" fmla="*/ 1036 w 1827"/>
                <a:gd name="T21" fmla="*/ 8 h 1827"/>
                <a:gd name="T22" fmla="*/ 914 w 1827"/>
                <a:gd name="T23" fmla="*/ 0 h 1827"/>
                <a:gd name="T24" fmla="*/ 790 w 1827"/>
                <a:gd name="T25" fmla="*/ 8 h 1827"/>
                <a:gd name="T26" fmla="*/ 670 w 1827"/>
                <a:gd name="T27" fmla="*/ 33 h 1827"/>
                <a:gd name="T28" fmla="*/ 555 w 1827"/>
                <a:gd name="T29" fmla="*/ 73 h 1827"/>
                <a:gd name="T30" fmla="*/ 445 w 1827"/>
                <a:gd name="T31" fmla="*/ 129 h 1827"/>
                <a:gd name="T32" fmla="*/ 344 w 1827"/>
                <a:gd name="T33" fmla="*/ 199 h 1827"/>
                <a:gd name="T34" fmla="*/ 254 w 1827"/>
                <a:gd name="T35" fmla="*/ 282 h 1827"/>
                <a:gd name="T36" fmla="*/ 175 w 1827"/>
                <a:gd name="T37" fmla="*/ 377 h 1827"/>
                <a:gd name="T38" fmla="*/ 109 w 1827"/>
                <a:gd name="T39" fmla="*/ 481 h 1827"/>
                <a:gd name="T40" fmla="*/ 59 w 1827"/>
                <a:gd name="T41" fmla="*/ 593 h 1827"/>
                <a:gd name="T42" fmla="*/ 24 w 1827"/>
                <a:gd name="T43" fmla="*/ 710 h 1827"/>
                <a:gd name="T44" fmla="*/ 5 w 1827"/>
                <a:gd name="T45" fmla="*/ 832 h 1827"/>
                <a:gd name="T46" fmla="*/ 1 w 1827"/>
                <a:gd name="T47" fmla="*/ 955 h 1827"/>
                <a:gd name="T48" fmla="*/ 15 w 1827"/>
                <a:gd name="T49" fmla="*/ 1076 h 1827"/>
                <a:gd name="T50" fmla="*/ 45 w 1827"/>
                <a:gd name="T51" fmla="*/ 1196 h 1827"/>
                <a:gd name="T52" fmla="*/ 91 w 1827"/>
                <a:gd name="T53" fmla="*/ 1311 h 1827"/>
                <a:gd name="T54" fmla="*/ 152 w 1827"/>
                <a:gd name="T55" fmla="*/ 1417 h 1827"/>
                <a:gd name="T56" fmla="*/ 226 w 1827"/>
                <a:gd name="T57" fmla="*/ 1515 h 1827"/>
                <a:gd name="T58" fmla="*/ 312 w 1827"/>
                <a:gd name="T59" fmla="*/ 1601 h 1827"/>
                <a:gd name="T60" fmla="*/ 410 w 1827"/>
                <a:gd name="T61" fmla="*/ 1676 h 1827"/>
                <a:gd name="T62" fmla="*/ 518 w 1827"/>
                <a:gd name="T63" fmla="*/ 1737 h 1827"/>
                <a:gd name="T64" fmla="*/ 632 w 1827"/>
                <a:gd name="T65" fmla="*/ 1782 h 1827"/>
                <a:gd name="T66" fmla="*/ 750 w 1827"/>
                <a:gd name="T67" fmla="*/ 1813 h 1827"/>
                <a:gd name="T68" fmla="*/ 872 w 1827"/>
                <a:gd name="T69" fmla="*/ 1827 h 1827"/>
                <a:gd name="T70" fmla="*/ 995 w 1827"/>
                <a:gd name="T71" fmla="*/ 1824 h 1827"/>
                <a:gd name="T72" fmla="*/ 1116 w 1827"/>
                <a:gd name="T73" fmla="*/ 1805 h 1827"/>
                <a:gd name="T74" fmla="*/ 1234 w 1827"/>
                <a:gd name="T75" fmla="*/ 1770 h 1827"/>
                <a:gd name="T76" fmla="*/ 1346 w 1827"/>
                <a:gd name="T77" fmla="*/ 1718 h 1827"/>
                <a:gd name="T78" fmla="*/ 1451 w 1827"/>
                <a:gd name="T79" fmla="*/ 1652 h 1827"/>
                <a:gd name="T80" fmla="*/ 1544 w 1827"/>
                <a:gd name="T81" fmla="*/ 1574 h 1827"/>
                <a:gd name="T82" fmla="*/ 1627 w 1827"/>
                <a:gd name="T83" fmla="*/ 1483 h 1827"/>
                <a:gd name="T84" fmla="*/ 1698 w 1827"/>
                <a:gd name="T85" fmla="*/ 1382 h 1827"/>
                <a:gd name="T86" fmla="*/ 1753 w 1827"/>
                <a:gd name="T87" fmla="*/ 1272 h 1827"/>
                <a:gd name="T88" fmla="*/ 1794 w 1827"/>
                <a:gd name="T89" fmla="*/ 1157 h 1827"/>
                <a:gd name="T90" fmla="*/ 1818 w 1827"/>
                <a:gd name="T91" fmla="*/ 1036 h 1827"/>
                <a:gd name="T92" fmla="*/ 1827 w 1827"/>
                <a:gd name="T93" fmla="*/ 914 h 1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27" h="1827">
                  <a:moveTo>
                    <a:pt x="1827" y="914"/>
                  </a:moveTo>
                  <a:lnTo>
                    <a:pt x="1825" y="873"/>
                  </a:lnTo>
                  <a:lnTo>
                    <a:pt x="1823" y="832"/>
                  </a:lnTo>
                  <a:lnTo>
                    <a:pt x="1818" y="791"/>
                  </a:lnTo>
                  <a:lnTo>
                    <a:pt x="1812" y="751"/>
                  </a:lnTo>
                  <a:lnTo>
                    <a:pt x="1804" y="710"/>
                  </a:lnTo>
                  <a:lnTo>
                    <a:pt x="1794" y="671"/>
                  </a:lnTo>
                  <a:lnTo>
                    <a:pt x="1782" y="631"/>
                  </a:lnTo>
                  <a:lnTo>
                    <a:pt x="1768" y="593"/>
                  </a:lnTo>
                  <a:lnTo>
                    <a:pt x="1753" y="555"/>
                  </a:lnTo>
                  <a:lnTo>
                    <a:pt x="1736" y="517"/>
                  </a:lnTo>
                  <a:lnTo>
                    <a:pt x="1718" y="481"/>
                  </a:lnTo>
                  <a:lnTo>
                    <a:pt x="1698" y="445"/>
                  </a:lnTo>
                  <a:lnTo>
                    <a:pt x="1675" y="410"/>
                  </a:lnTo>
                  <a:lnTo>
                    <a:pt x="1652" y="377"/>
                  </a:lnTo>
                  <a:lnTo>
                    <a:pt x="1627" y="344"/>
                  </a:lnTo>
                  <a:lnTo>
                    <a:pt x="1601" y="313"/>
                  </a:lnTo>
                  <a:lnTo>
                    <a:pt x="1573" y="282"/>
                  </a:lnTo>
                  <a:lnTo>
                    <a:pt x="1544" y="253"/>
                  </a:lnTo>
                  <a:lnTo>
                    <a:pt x="1515" y="226"/>
                  </a:lnTo>
                  <a:lnTo>
                    <a:pt x="1483" y="199"/>
                  </a:lnTo>
                  <a:lnTo>
                    <a:pt x="1451" y="175"/>
                  </a:lnTo>
                  <a:lnTo>
                    <a:pt x="1417" y="151"/>
                  </a:lnTo>
                  <a:lnTo>
                    <a:pt x="1381" y="129"/>
                  </a:lnTo>
                  <a:lnTo>
                    <a:pt x="1346" y="109"/>
                  </a:lnTo>
                  <a:lnTo>
                    <a:pt x="1310" y="90"/>
                  </a:lnTo>
                  <a:lnTo>
                    <a:pt x="1273" y="73"/>
                  </a:lnTo>
                  <a:lnTo>
                    <a:pt x="1234" y="59"/>
                  </a:lnTo>
                  <a:lnTo>
                    <a:pt x="1196" y="45"/>
                  </a:lnTo>
                  <a:lnTo>
                    <a:pt x="1157" y="33"/>
                  </a:lnTo>
                  <a:lnTo>
                    <a:pt x="1116" y="23"/>
                  </a:lnTo>
                  <a:lnTo>
                    <a:pt x="1077" y="15"/>
                  </a:lnTo>
                  <a:lnTo>
                    <a:pt x="1036" y="8"/>
                  </a:lnTo>
                  <a:lnTo>
                    <a:pt x="995" y="3"/>
                  </a:lnTo>
                  <a:lnTo>
                    <a:pt x="954" y="1"/>
                  </a:lnTo>
                  <a:lnTo>
                    <a:pt x="914" y="0"/>
                  </a:lnTo>
                  <a:lnTo>
                    <a:pt x="872" y="1"/>
                  </a:lnTo>
                  <a:lnTo>
                    <a:pt x="832" y="3"/>
                  </a:lnTo>
                  <a:lnTo>
                    <a:pt x="790" y="8"/>
                  </a:lnTo>
                  <a:lnTo>
                    <a:pt x="750" y="15"/>
                  </a:lnTo>
                  <a:lnTo>
                    <a:pt x="711" y="23"/>
                  </a:lnTo>
                  <a:lnTo>
                    <a:pt x="670" y="33"/>
                  </a:lnTo>
                  <a:lnTo>
                    <a:pt x="632" y="45"/>
                  </a:lnTo>
                  <a:lnTo>
                    <a:pt x="592" y="59"/>
                  </a:lnTo>
                  <a:lnTo>
                    <a:pt x="555" y="73"/>
                  </a:lnTo>
                  <a:lnTo>
                    <a:pt x="518" y="90"/>
                  </a:lnTo>
                  <a:lnTo>
                    <a:pt x="481" y="109"/>
                  </a:lnTo>
                  <a:lnTo>
                    <a:pt x="445" y="129"/>
                  </a:lnTo>
                  <a:lnTo>
                    <a:pt x="410" y="151"/>
                  </a:lnTo>
                  <a:lnTo>
                    <a:pt x="377" y="175"/>
                  </a:lnTo>
                  <a:lnTo>
                    <a:pt x="344" y="199"/>
                  </a:lnTo>
                  <a:lnTo>
                    <a:pt x="312" y="226"/>
                  </a:lnTo>
                  <a:lnTo>
                    <a:pt x="283" y="253"/>
                  </a:lnTo>
                  <a:lnTo>
                    <a:pt x="254" y="282"/>
                  </a:lnTo>
                  <a:lnTo>
                    <a:pt x="226" y="313"/>
                  </a:lnTo>
                  <a:lnTo>
                    <a:pt x="199" y="344"/>
                  </a:lnTo>
                  <a:lnTo>
                    <a:pt x="175" y="377"/>
                  </a:lnTo>
                  <a:lnTo>
                    <a:pt x="152" y="410"/>
                  </a:lnTo>
                  <a:lnTo>
                    <a:pt x="129" y="445"/>
                  </a:lnTo>
                  <a:lnTo>
                    <a:pt x="109" y="481"/>
                  </a:lnTo>
                  <a:lnTo>
                    <a:pt x="91" y="517"/>
                  </a:lnTo>
                  <a:lnTo>
                    <a:pt x="74" y="555"/>
                  </a:lnTo>
                  <a:lnTo>
                    <a:pt x="59" y="593"/>
                  </a:lnTo>
                  <a:lnTo>
                    <a:pt x="45" y="631"/>
                  </a:lnTo>
                  <a:lnTo>
                    <a:pt x="33" y="671"/>
                  </a:lnTo>
                  <a:lnTo>
                    <a:pt x="24" y="710"/>
                  </a:lnTo>
                  <a:lnTo>
                    <a:pt x="15" y="751"/>
                  </a:lnTo>
                  <a:lnTo>
                    <a:pt x="9" y="791"/>
                  </a:lnTo>
                  <a:lnTo>
                    <a:pt x="5" y="832"/>
                  </a:lnTo>
                  <a:lnTo>
                    <a:pt x="1" y="873"/>
                  </a:lnTo>
                  <a:lnTo>
                    <a:pt x="0" y="914"/>
                  </a:lnTo>
                  <a:lnTo>
                    <a:pt x="1" y="955"/>
                  </a:lnTo>
                  <a:lnTo>
                    <a:pt x="5" y="996"/>
                  </a:lnTo>
                  <a:lnTo>
                    <a:pt x="9" y="1036"/>
                  </a:lnTo>
                  <a:lnTo>
                    <a:pt x="15" y="1076"/>
                  </a:lnTo>
                  <a:lnTo>
                    <a:pt x="24" y="1117"/>
                  </a:lnTo>
                  <a:lnTo>
                    <a:pt x="33" y="1157"/>
                  </a:lnTo>
                  <a:lnTo>
                    <a:pt x="45" y="1196"/>
                  </a:lnTo>
                  <a:lnTo>
                    <a:pt x="59" y="1235"/>
                  </a:lnTo>
                  <a:lnTo>
                    <a:pt x="74" y="1272"/>
                  </a:lnTo>
                  <a:lnTo>
                    <a:pt x="91" y="1311"/>
                  </a:lnTo>
                  <a:lnTo>
                    <a:pt x="109" y="1347"/>
                  </a:lnTo>
                  <a:lnTo>
                    <a:pt x="129" y="1382"/>
                  </a:lnTo>
                  <a:lnTo>
                    <a:pt x="152" y="1417"/>
                  </a:lnTo>
                  <a:lnTo>
                    <a:pt x="175" y="1451"/>
                  </a:lnTo>
                  <a:lnTo>
                    <a:pt x="199" y="1483"/>
                  </a:lnTo>
                  <a:lnTo>
                    <a:pt x="226" y="1515"/>
                  </a:lnTo>
                  <a:lnTo>
                    <a:pt x="254" y="1545"/>
                  </a:lnTo>
                  <a:lnTo>
                    <a:pt x="283" y="1574"/>
                  </a:lnTo>
                  <a:lnTo>
                    <a:pt x="312" y="1601"/>
                  </a:lnTo>
                  <a:lnTo>
                    <a:pt x="344" y="1628"/>
                  </a:lnTo>
                  <a:lnTo>
                    <a:pt x="377" y="1652"/>
                  </a:lnTo>
                  <a:lnTo>
                    <a:pt x="410" y="1676"/>
                  </a:lnTo>
                  <a:lnTo>
                    <a:pt x="445" y="1698"/>
                  </a:lnTo>
                  <a:lnTo>
                    <a:pt x="481" y="1718"/>
                  </a:lnTo>
                  <a:lnTo>
                    <a:pt x="518" y="1737"/>
                  </a:lnTo>
                  <a:lnTo>
                    <a:pt x="555" y="1754"/>
                  </a:lnTo>
                  <a:lnTo>
                    <a:pt x="592" y="1770"/>
                  </a:lnTo>
                  <a:lnTo>
                    <a:pt x="632" y="1782"/>
                  </a:lnTo>
                  <a:lnTo>
                    <a:pt x="670" y="1794"/>
                  </a:lnTo>
                  <a:lnTo>
                    <a:pt x="711" y="1805"/>
                  </a:lnTo>
                  <a:lnTo>
                    <a:pt x="750" y="1813"/>
                  </a:lnTo>
                  <a:lnTo>
                    <a:pt x="790" y="1820"/>
                  </a:lnTo>
                  <a:lnTo>
                    <a:pt x="832" y="1824"/>
                  </a:lnTo>
                  <a:lnTo>
                    <a:pt x="872" y="1827"/>
                  </a:lnTo>
                  <a:lnTo>
                    <a:pt x="914" y="1827"/>
                  </a:lnTo>
                  <a:lnTo>
                    <a:pt x="954" y="1827"/>
                  </a:lnTo>
                  <a:lnTo>
                    <a:pt x="995" y="1824"/>
                  </a:lnTo>
                  <a:lnTo>
                    <a:pt x="1036" y="1820"/>
                  </a:lnTo>
                  <a:lnTo>
                    <a:pt x="1077" y="1813"/>
                  </a:lnTo>
                  <a:lnTo>
                    <a:pt x="1116" y="1805"/>
                  </a:lnTo>
                  <a:lnTo>
                    <a:pt x="1157" y="1794"/>
                  </a:lnTo>
                  <a:lnTo>
                    <a:pt x="1196" y="1782"/>
                  </a:lnTo>
                  <a:lnTo>
                    <a:pt x="1234" y="1770"/>
                  </a:lnTo>
                  <a:lnTo>
                    <a:pt x="1273" y="1754"/>
                  </a:lnTo>
                  <a:lnTo>
                    <a:pt x="1310" y="1737"/>
                  </a:lnTo>
                  <a:lnTo>
                    <a:pt x="1346" y="1718"/>
                  </a:lnTo>
                  <a:lnTo>
                    <a:pt x="1381" y="1698"/>
                  </a:lnTo>
                  <a:lnTo>
                    <a:pt x="1417" y="1676"/>
                  </a:lnTo>
                  <a:lnTo>
                    <a:pt x="1451" y="1652"/>
                  </a:lnTo>
                  <a:lnTo>
                    <a:pt x="1483" y="1628"/>
                  </a:lnTo>
                  <a:lnTo>
                    <a:pt x="1515" y="1601"/>
                  </a:lnTo>
                  <a:lnTo>
                    <a:pt x="1544" y="1574"/>
                  </a:lnTo>
                  <a:lnTo>
                    <a:pt x="1573" y="1545"/>
                  </a:lnTo>
                  <a:lnTo>
                    <a:pt x="1601" y="1515"/>
                  </a:lnTo>
                  <a:lnTo>
                    <a:pt x="1627" y="1483"/>
                  </a:lnTo>
                  <a:lnTo>
                    <a:pt x="1652" y="1451"/>
                  </a:lnTo>
                  <a:lnTo>
                    <a:pt x="1675" y="1417"/>
                  </a:lnTo>
                  <a:lnTo>
                    <a:pt x="1698" y="1382"/>
                  </a:lnTo>
                  <a:lnTo>
                    <a:pt x="1718" y="1347"/>
                  </a:lnTo>
                  <a:lnTo>
                    <a:pt x="1736" y="1311"/>
                  </a:lnTo>
                  <a:lnTo>
                    <a:pt x="1753" y="1272"/>
                  </a:lnTo>
                  <a:lnTo>
                    <a:pt x="1768" y="1235"/>
                  </a:lnTo>
                  <a:lnTo>
                    <a:pt x="1782" y="1196"/>
                  </a:lnTo>
                  <a:lnTo>
                    <a:pt x="1794" y="1157"/>
                  </a:lnTo>
                  <a:lnTo>
                    <a:pt x="1804" y="1117"/>
                  </a:lnTo>
                  <a:lnTo>
                    <a:pt x="1812" y="1076"/>
                  </a:lnTo>
                  <a:lnTo>
                    <a:pt x="1818" y="1036"/>
                  </a:lnTo>
                  <a:lnTo>
                    <a:pt x="1823" y="996"/>
                  </a:lnTo>
                  <a:lnTo>
                    <a:pt x="1825" y="955"/>
                  </a:lnTo>
                  <a:lnTo>
                    <a:pt x="1827" y="91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282" name="Freeform 1850"/>
            <p:cNvSpPr>
              <a:spLocks/>
            </p:cNvSpPr>
            <p:nvPr/>
          </p:nvSpPr>
          <p:spPr bwMode="auto">
            <a:xfrm>
              <a:off x="4129" y="1088"/>
              <a:ext cx="481" cy="480"/>
            </a:xfrm>
            <a:custGeom>
              <a:avLst/>
              <a:gdLst>
                <a:gd name="T0" fmla="*/ 852 w 1459"/>
                <a:gd name="T1" fmla="*/ 1451 h 1457"/>
                <a:gd name="T2" fmla="*/ 923 w 1459"/>
                <a:gd name="T3" fmla="*/ 1435 h 1457"/>
                <a:gd name="T4" fmla="*/ 991 w 1459"/>
                <a:gd name="T5" fmla="*/ 1413 h 1457"/>
                <a:gd name="T6" fmla="*/ 1057 w 1459"/>
                <a:gd name="T7" fmla="*/ 1384 h 1457"/>
                <a:gd name="T8" fmla="*/ 1120 w 1459"/>
                <a:gd name="T9" fmla="*/ 1349 h 1457"/>
                <a:gd name="T10" fmla="*/ 1178 w 1459"/>
                <a:gd name="T11" fmla="*/ 1308 h 1457"/>
                <a:gd name="T12" fmla="*/ 1233 w 1459"/>
                <a:gd name="T13" fmla="*/ 1261 h 1457"/>
                <a:gd name="T14" fmla="*/ 1283 w 1459"/>
                <a:gd name="T15" fmla="*/ 1209 h 1457"/>
                <a:gd name="T16" fmla="*/ 1326 w 1459"/>
                <a:gd name="T17" fmla="*/ 1152 h 1457"/>
                <a:gd name="T18" fmla="*/ 1365 w 1459"/>
                <a:gd name="T19" fmla="*/ 1091 h 1457"/>
                <a:gd name="T20" fmla="*/ 1398 w 1459"/>
                <a:gd name="T21" fmla="*/ 1027 h 1457"/>
                <a:gd name="T22" fmla="*/ 1423 w 1459"/>
                <a:gd name="T23" fmla="*/ 959 h 1457"/>
                <a:gd name="T24" fmla="*/ 1442 w 1459"/>
                <a:gd name="T25" fmla="*/ 890 h 1457"/>
                <a:gd name="T26" fmla="*/ 1455 w 1459"/>
                <a:gd name="T27" fmla="*/ 819 h 1457"/>
                <a:gd name="T28" fmla="*/ 1459 w 1459"/>
                <a:gd name="T29" fmla="*/ 748 h 1457"/>
                <a:gd name="T30" fmla="*/ 1458 w 1459"/>
                <a:gd name="T31" fmla="*/ 675 h 1457"/>
                <a:gd name="T32" fmla="*/ 1449 w 1459"/>
                <a:gd name="T33" fmla="*/ 604 h 1457"/>
                <a:gd name="T34" fmla="*/ 1433 w 1459"/>
                <a:gd name="T35" fmla="*/ 534 h 1457"/>
                <a:gd name="T36" fmla="*/ 1410 w 1459"/>
                <a:gd name="T37" fmla="*/ 465 h 1457"/>
                <a:gd name="T38" fmla="*/ 1381 w 1459"/>
                <a:gd name="T39" fmla="*/ 399 h 1457"/>
                <a:gd name="T40" fmla="*/ 1345 w 1459"/>
                <a:gd name="T41" fmla="*/ 338 h 1457"/>
                <a:gd name="T42" fmla="*/ 1304 w 1459"/>
                <a:gd name="T43" fmla="*/ 278 h 1457"/>
                <a:gd name="T44" fmla="*/ 1256 w 1459"/>
                <a:gd name="T45" fmla="*/ 224 h 1457"/>
                <a:gd name="T46" fmla="*/ 1204 w 1459"/>
                <a:gd name="T47" fmla="*/ 175 h 1457"/>
                <a:gd name="T48" fmla="*/ 1146 w 1459"/>
                <a:gd name="T49" fmla="*/ 131 h 1457"/>
                <a:gd name="T50" fmla="*/ 1086 w 1459"/>
                <a:gd name="T51" fmla="*/ 93 h 1457"/>
                <a:gd name="T52" fmla="*/ 1022 w 1459"/>
                <a:gd name="T53" fmla="*/ 61 h 1457"/>
                <a:gd name="T54" fmla="*/ 954 w 1459"/>
                <a:gd name="T55" fmla="*/ 35 h 1457"/>
                <a:gd name="T56" fmla="*/ 884 w 1459"/>
                <a:gd name="T57" fmla="*/ 16 h 1457"/>
                <a:gd name="T58" fmla="*/ 814 w 1459"/>
                <a:gd name="T59" fmla="*/ 4 h 1457"/>
                <a:gd name="T60" fmla="*/ 742 w 1459"/>
                <a:gd name="T61" fmla="*/ 0 h 1457"/>
                <a:gd name="T62" fmla="*/ 670 w 1459"/>
                <a:gd name="T63" fmla="*/ 2 h 1457"/>
                <a:gd name="T64" fmla="*/ 599 w 1459"/>
                <a:gd name="T65" fmla="*/ 12 h 1457"/>
                <a:gd name="T66" fmla="*/ 529 w 1459"/>
                <a:gd name="T67" fmla="*/ 28 h 1457"/>
                <a:gd name="T68" fmla="*/ 461 w 1459"/>
                <a:gd name="T69" fmla="*/ 51 h 1457"/>
                <a:gd name="T70" fmla="*/ 395 w 1459"/>
                <a:gd name="T71" fmla="*/ 81 h 1457"/>
                <a:gd name="T72" fmla="*/ 333 w 1459"/>
                <a:gd name="T73" fmla="*/ 117 h 1457"/>
                <a:gd name="T74" fmla="*/ 274 w 1459"/>
                <a:gd name="T75" fmla="*/ 159 h 1457"/>
                <a:gd name="T76" fmla="*/ 220 w 1459"/>
                <a:gd name="T77" fmla="*/ 207 h 1457"/>
                <a:gd name="T78" fmla="*/ 171 w 1459"/>
                <a:gd name="T79" fmla="*/ 259 h 1457"/>
                <a:gd name="T80" fmla="*/ 127 w 1459"/>
                <a:gd name="T81" fmla="*/ 316 h 1457"/>
                <a:gd name="T82" fmla="*/ 90 w 1459"/>
                <a:gd name="T83" fmla="*/ 378 h 1457"/>
                <a:gd name="T84" fmla="*/ 58 w 1459"/>
                <a:gd name="T85" fmla="*/ 443 h 1457"/>
                <a:gd name="T86" fmla="*/ 34 w 1459"/>
                <a:gd name="T87" fmla="*/ 510 h 1457"/>
                <a:gd name="T88" fmla="*/ 14 w 1459"/>
                <a:gd name="T89" fmla="*/ 579 h 1457"/>
                <a:gd name="T90" fmla="*/ 4 w 1459"/>
                <a:gd name="T91" fmla="*/ 651 h 1457"/>
                <a:gd name="T92" fmla="*/ 0 w 1459"/>
                <a:gd name="T93" fmla="*/ 723 h 1457"/>
                <a:gd name="T94" fmla="*/ 2 w 1459"/>
                <a:gd name="T95" fmla="*/ 794 h 1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59" h="1457">
                  <a:moveTo>
                    <a:pt x="816" y="1457"/>
                  </a:moveTo>
                  <a:lnTo>
                    <a:pt x="852" y="1451"/>
                  </a:lnTo>
                  <a:lnTo>
                    <a:pt x="888" y="1445"/>
                  </a:lnTo>
                  <a:lnTo>
                    <a:pt x="923" y="1435"/>
                  </a:lnTo>
                  <a:lnTo>
                    <a:pt x="957" y="1426"/>
                  </a:lnTo>
                  <a:lnTo>
                    <a:pt x="991" y="1413"/>
                  </a:lnTo>
                  <a:lnTo>
                    <a:pt x="1024" y="1399"/>
                  </a:lnTo>
                  <a:lnTo>
                    <a:pt x="1057" y="1384"/>
                  </a:lnTo>
                  <a:lnTo>
                    <a:pt x="1089" y="1367"/>
                  </a:lnTo>
                  <a:lnTo>
                    <a:pt x="1120" y="1349"/>
                  </a:lnTo>
                  <a:lnTo>
                    <a:pt x="1150" y="1329"/>
                  </a:lnTo>
                  <a:lnTo>
                    <a:pt x="1178" y="1308"/>
                  </a:lnTo>
                  <a:lnTo>
                    <a:pt x="1206" y="1285"/>
                  </a:lnTo>
                  <a:lnTo>
                    <a:pt x="1233" y="1261"/>
                  </a:lnTo>
                  <a:lnTo>
                    <a:pt x="1258" y="1235"/>
                  </a:lnTo>
                  <a:lnTo>
                    <a:pt x="1283" y="1209"/>
                  </a:lnTo>
                  <a:lnTo>
                    <a:pt x="1305" y="1181"/>
                  </a:lnTo>
                  <a:lnTo>
                    <a:pt x="1326" y="1152"/>
                  </a:lnTo>
                  <a:lnTo>
                    <a:pt x="1346" y="1122"/>
                  </a:lnTo>
                  <a:lnTo>
                    <a:pt x="1365" y="1091"/>
                  </a:lnTo>
                  <a:lnTo>
                    <a:pt x="1382" y="1060"/>
                  </a:lnTo>
                  <a:lnTo>
                    <a:pt x="1398" y="1027"/>
                  </a:lnTo>
                  <a:lnTo>
                    <a:pt x="1411" y="994"/>
                  </a:lnTo>
                  <a:lnTo>
                    <a:pt x="1423" y="959"/>
                  </a:lnTo>
                  <a:lnTo>
                    <a:pt x="1434" y="925"/>
                  </a:lnTo>
                  <a:lnTo>
                    <a:pt x="1442" y="890"/>
                  </a:lnTo>
                  <a:lnTo>
                    <a:pt x="1450" y="855"/>
                  </a:lnTo>
                  <a:lnTo>
                    <a:pt x="1455" y="819"/>
                  </a:lnTo>
                  <a:lnTo>
                    <a:pt x="1458" y="784"/>
                  </a:lnTo>
                  <a:lnTo>
                    <a:pt x="1459" y="748"/>
                  </a:lnTo>
                  <a:lnTo>
                    <a:pt x="1459" y="711"/>
                  </a:lnTo>
                  <a:lnTo>
                    <a:pt x="1458" y="675"/>
                  </a:lnTo>
                  <a:lnTo>
                    <a:pt x="1454" y="640"/>
                  </a:lnTo>
                  <a:lnTo>
                    <a:pt x="1449" y="604"/>
                  </a:lnTo>
                  <a:lnTo>
                    <a:pt x="1441" y="569"/>
                  </a:lnTo>
                  <a:lnTo>
                    <a:pt x="1433" y="534"/>
                  </a:lnTo>
                  <a:lnTo>
                    <a:pt x="1422" y="499"/>
                  </a:lnTo>
                  <a:lnTo>
                    <a:pt x="1410" y="465"/>
                  </a:lnTo>
                  <a:lnTo>
                    <a:pt x="1397" y="432"/>
                  </a:lnTo>
                  <a:lnTo>
                    <a:pt x="1381" y="399"/>
                  </a:lnTo>
                  <a:lnTo>
                    <a:pt x="1364" y="367"/>
                  </a:lnTo>
                  <a:lnTo>
                    <a:pt x="1345" y="338"/>
                  </a:lnTo>
                  <a:lnTo>
                    <a:pt x="1325" y="308"/>
                  </a:lnTo>
                  <a:lnTo>
                    <a:pt x="1304" y="278"/>
                  </a:lnTo>
                  <a:lnTo>
                    <a:pt x="1280" y="250"/>
                  </a:lnTo>
                  <a:lnTo>
                    <a:pt x="1256" y="224"/>
                  </a:lnTo>
                  <a:lnTo>
                    <a:pt x="1230" y="199"/>
                  </a:lnTo>
                  <a:lnTo>
                    <a:pt x="1204" y="175"/>
                  </a:lnTo>
                  <a:lnTo>
                    <a:pt x="1176" y="152"/>
                  </a:lnTo>
                  <a:lnTo>
                    <a:pt x="1146" y="131"/>
                  </a:lnTo>
                  <a:lnTo>
                    <a:pt x="1116" y="111"/>
                  </a:lnTo>
                  <a:lnTo>
                    <a:pt x="1086" y="93"/>
                  </a:lnTo>
                  <a:lnTo>
                    <a:pt x="1054" y="76"/>
                  </a:lnTo>
                  <a:lnTo>
                    <a:pt x="1022" y="61"/>
                  </a:lnTo>
                  <a:lnTo>
                    <a:pt x="988" y="47"/>
                  </a:lnTo>
                  <a:lnTo>
                    <a:pt x="954" y="35"/>
                  </a:lnTo>
                  <a:lnTo>
                    <a:pt x="920" y="25"/>
                  </a:lnTo>
                  <a:lnTo>
                    <a:pt x="884" y="16"/>
                  </a:lnTo>
                  <a:lnTo>
                    <a:pt x="849" y="10"/>
                  </a:lnTo>
                  <a:lnTo>
                    <a:pt x="814" y="4"/>
                  </a:lnTo>
                  <a:lnTo>
                    <a:pt x="778" y="1"/>
                  </a:lnTo>
                  <a:lnTo>
                    <a:pt x="742" y="0"/>
                  </a:lnTo>
                  <a:lnTo>
                    <a:pt x="705" y="0"/>
                  </a:lnTo>
                  <a:lnTo>
                    <a:pt x="670" y="2"/>
                  </a:lnTo>
                  <a:lnTo>
                    <a:pt x="634" y="6"/>
                  </a:lnTo>
                  <a:lnTo>
                    <a:pt x="599" y="12"/>
                  </a:lnTo>
                  <a:lnTo>
                    <a:pt x="564" y="19"/>
                  </a:lnTo>
                  <a:lnTo>
                    <a:pt x="529" y="28"/>
                  </a:lnTo>
                  <a:lnTo>
                    <a:pt x="495" y="38"/>
                  </a:lnTo>
                  <a:lnTo>
                    <a:pt x="461" y="51"/>
                  </a:lnTo>
                  <a:lnTo>
                    <a:pt x="428" y="65"/>
                  </a:lnTo>
                  <a:lnTo>
                    <a:pt x="395" y="81"/>
                  </a:lnTo>
                  <a:lnTo>
                    <a:pt x="364" y="98"/>
                  </a:lnTo>
                  <a:lnTo>
                    <a:pt x="333" y="117"/>
                  </a:lnTo>
                  <a:lnTo>
                    <a:pt x="303" y="137"/>
                  </a:lnTo>
                  <a:lnTo>
                    <a:pt x="274" y="159"/>
                  </a:lnTo>
                  <a:lnTo>
                    <a:pt x="247" y="182"/>
                  </a:lnTo>
                  <a:lnTo>
                    <a:pt x="220" y="207"/>
                  </a:lnTo>
                  <a:lnTo>
                    <a:pt x="195" y="232"/>
                  </a:lnTo>
                  <a:lnTo>
                    <a:pt x="171" y="259"/>
                  </a:lnTo>
                  <a:lnTo>
                    <a:pt x="149" y="288"/>
                  </a:lnTo>
                  <a:lnTo>
                    <a:pt x="127" y="316"/>
                  </a:lnTo>
                  <a:lnTo>
                    <a:pt x="108" y="347"/>
                  </a:lnTo>
                  <a:lnTo>
                    <a:pt x="90" y="378"/>
                  </a:lnTo>
                  <a:lnTo>
                    <a:pt x="73" y="410"/>
                  </a:lnTo>
                  <a:lnTo>
                    <a:pt x="58" y="443"/>
                  </a:lnTo>
                  <a:lnTo>
                    <a:pt x="45" y="476"/>
                  </a:lnTo>
                  <a:lnTo>
                    <a:pt x="34" y="510"/>
                  </a:lnTo>
                  <a:lnTo>
                    <a:pt x="23" y="544"/>
                  </a:lnTo>
                  <a:lnTo>
                    <a:pt x="14" y="579"/>
                  </a:lnTo>
                  <a:lnTo>
                    <a:pt x="8" y="616"/>
                  </a:lnTo>
                  <a:lnTo>
                    <a:pt x="4" y="651"/>
                  </a:lnTo>
                  <a:lnTo>
                    <a:pt x="1" y="687"/>
                  </a:lnTo>
                  <a:lnTo>
                    <a:pt x="0" y="723"/>
                  </a:lnTo>
                  <a:lnTo>
                    <a:pt x="0" y="758"/>
                  </a:lnTo>
                  <a:lnTo>
                    <a:pt x="2" y="794"/>
                  </a:lnTo>
                  <a:lnTo>
                    <a:pt x="6" y="83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283" name="Line 1851"/>
            <p:cNvSpPr>
              <a:spLocks noChangeShapeType="1"/>
            </p:cNvSpPr>
            <p:nvPr/>
          </p:nvSpPr>
          <p:spPr bwMode="auto">
            <a:xfrm>
              <a:off x="3669" y="1328"/>
              <a:ext cx="29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284" name="Line 1852"/>
            <p:cNvSpPr>
              <a:spLocks noChangeShapeType="1"/>
            </p:cNvSpPr>
            <p:nvPr/>
          </p:nvSpPr>
          <p:spPr bwMode="auto">
            <a:xfrm>
              <a:off x="4027" y="1328"/>
              <a:ext cx="4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285" name="Line 1853"/>
            <p:cNvSpPr>
              <a:spLocks noChangeShapeType="1"/>
            </p:cNvSpPr>
            <p:nvPr/>
          </p:nvSpPr>
          <p:spPr bwMode="auto">
            <a:xfrm>
              <a:off x="4136" y="1328"/>
              <a:ext cx="48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286" name="Line 1854"/>
            <p:cNvSpPr>
              <a:spLocks noChangeShapeType="1"/>
            </p:cNvSpPr>
            <p:nvPr/>
          </p:nvSpPr>
          <p:spPr bwMode="auto">
            <a:xfrm>
              <a:off x="4679" y="1328"/>
              <a:ext cx="4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287" name="Line 1855"/>
            <p:cNvSpPr>
              <a:spLocks noChangeShapeType="1"/>
            </p:cNvSpPr>
            <p:nvPr/>
          </p:nvSpPr>
          <p:spPr bwMode="auto">
            <a:xfrm>
              <a:off x="4788" y="1328"/>
              <a:ext cx="29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290" name="Line 1858"/>
            <p:cNvSpPr>
              <a:spLocks noChangeShapeType="1"/>
            </p:cNvSpPr>
            <p:nvPr/>
          </p:nvSpPr>
          <p:spPr bwMode="auto">
            <a:xfrm flipV="1">
              <a:off x="3789" y="748"/>
              <a:ext cx="419" cy="4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291" name="Line 1859"/>
            <p:cNvSpPr>
              <a:spLocks noChangeShapeType="1"/>
            </p:cNvSpPr>
            <p:nvPr/>
          </p:nvSpPr>
          <p:spPr bwMode="auto">
            <a:xfrm flipV="1">
              <a:off x="3766" y="725"/>
              <a:ext cx="599" cy="5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292" name="Line 1860"/>
            <p:cNvSpPr>
              <a:spLocks noChangeShapeType="1"/>
            </p:cNvSpPr>
            <p:nvPr/>
          </p:nvSpPr>
          <p:spPr bwMode="auto">
            <a:xfrm flipV="1">
              <a:off x="3778" y="1328"/>
              <a:ext cx="120" cy="1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293" name="Freeform 1861"/>
            <p:cNvSpPr>
              <a:spLocks/>
            </p:cNvSpPr>
            <p:nvPr/>
          </p:nvSpPr>
          <p:spPr bwMode="auto">
            <a:xfrm>
              <a:off x="3898" y="736"/>
              <a:ext cx="592" cy="592"/>
            </a:xfrm>
            <a:custGeom>
              <a:avLst/>
              <a:gdLst>
                <a:gd name="T0" fmla="*/ 1790 w 1790"/>
                <a:gd name="T1" fmla="*/ 0 h 1791"/>
                <a:gd name="T2" fmla="*/ 1429 w 1790"/>
                <a:gd name="T3" fmla="*/ 361 h 1791"/>
                <a:gd name="T4" fmla="*/ 0 w 1790"/>
                <a:gd name="T5" fmla="*/ 1791 h 17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90" h="1791">
                  <a:moveTo>
                    <a:pt x="1790" y="0"/>
                  </a:moveTo>
                  <a:lnTo>
                    <a:pt x="1429" y="361"/>
                  </a:lnTo>
                  <a:lnTo>
                    <a:pt x="0" y="179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294" name="Line 1862"/>
            <p:cNvSpPr>
              <a:spLocks noChangeShapeType="1"/>
            </p:cNvSpPr>
            <p:nvPr/>
          </p:nvSpPr>
          <p:spPr bwMode="auto">
            <a:xfrm flipV="1">
              <a:off x="3810" y="1328"/>
              <a:ext cx="224" cy="2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295" name="Line 1863"/>
            <p:cNvSpPr>
              <a:spLocks noChangeShapeType="1"/>
            </p:cNvSpPr>
            <p:nvPr/>
          </p:nvSpPr>
          <p:spPr bwMode="auto">
            <a:xfrm flipV="1">
              <a:off x="4370" y="769"/>
              <a:ext cx="224" cy="2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296" name="Line 1864"/>
            <p:cNvSpPr>
              <a:spLocks noChangeShapeType="1"/>
            </p:cNvSpPr>
            <p:nvPr/>
          </p:nvSpPr>
          <p:spPr bwMode="auto">
            <a:xfrm flipV="1">
              <a:off x="4034" y="1291"/>
              <a:ext cx="37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297" name="Line 1865"/>
            <p:cNvSpPr>
              <a:spLocks noChangeShapeType="1"/>
            </p:cNvSpPr>
            <p:nvPr/>
          </p:nvSpPr>
          <p:spPr bwMode="auto">
            <a:xfrm flipV="1">
              <a:off x="4333" y="993"/>
              <a:ext cx="37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298" name="Line 1866"/>
            <p:cNvSpPr>
              <a:spLocks noChangeShapeType="1"/>
            </p:cNvSpPr>
            <p:nvPr/>
          </p:nvSpPr>
          <p:spPr bwMode="auto">
            <a:xfrm flipV="1">
              <a:off x="3854" y="1416"/>
              <a:ext cx="227" cy="2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299" name="Line 1867"/>
            <p:cNvSpPr>
              <a:spLocks noChangeShapeType="1"/>
            </p:cNvSpPr>
            <p:nvPr/>
          </p:nvSpPr>
          <p:spPr bwMode="auto">
            <a:xfrm flipV="1">
              <a:off x="4457" y="813"/>
              <a:ext cx="227" cy="2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00" name="Line 1868"/>
            <p:cNvSpPr>
              <a:spLocks noChangeShapeType="1"/>
            </p:cNvSpPr>
            <p:nvPr/>
          </p:nvSpPr>
          <p:spPr bwMode="auto">
            <a:xfrm flipV="1">
              <a:off x="3912" y="1506"/>
              <a:ext cx="215" cy="2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01" name="Line 1869"/>
            <p:cNvSpPr>
              <a:spLocks noChangeShapeType="1"/>
            </p:cNvSpPr>
            <p:nvPr/>
          </p:nvSpPr>
          <p:spPr bwMode="auto">
            <a:xfrm flipV="1">
              <a:off x="4548" y="870"/>
              <a:ext cx="214" cy="2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02" name="Line 1870"/>
            <p:cNvSpPr>
              <a:spLocks noChangeShapeType="1"/>
            </p:cNvSpPr>
            <p:nvPr/>
          </p:nvSpPr>
          <p:spPr bwMode="auto">
            <a:xfrm flipV="1">
              <a:off x="3979" y="1573"/>
              <a:ext cx="215" cy="2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03" name="Line 1871"/>
            <p:cNvSpPr>
              <a:spLocks noChangeShapeType="1"/>
            </p:cNvSpPr>
            <p:nvPr/>
          </p:nvSpPr>
          <p:spPr bwMode="auto">
            <a:xfrm flipV="1">
              <a:off x="4615" y="937"/>
              <a:ext cx="215" cy="2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04" name="Line 1872"/>
            <p:cNvSpPr>
              <a:spLocks noChangeShapeType="1"/>
            </p:cNvSpPr>
            <p:nvPr/>
          </p:nvSpPr>
          <p:spPr bwMode="auto">
            <a:xfrm flipV="1">
              <a:off x="4057" y="1619"/>
              <a:ext cx="229" cy="2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05" name="Line 1873"/>
            <p:cNvSpPr>
              <a:spLocks noChangeShapeType="1"/>
            </p:cNvSpPr>
            <p:nvPr/>
          </p:nvSpPr>
          <p:spPr bwMode="auto">
            <a:xfrm flipV="1">
              <a:off x="4658" y="1016"/>
              <a:ext cx="227" cy="2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06" name="Line 1874"/>
            <p:cNvSpPr>
              <a:spLocks noChangeShapeType="1"/>
            </p:cNvSpPr>
            <p:nvPr/>
          </p:nvSpPr>
          <p:spPr bwMode="auto">
            <a:xfrm flipV="1">
              <a:off x="4150" y="1670"/>
              <a:ext cx="220" cy="2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07" name="Line 1875"/>
            <p:cNvSpPr>
              <a:spLocks noChangeShapeType="1"/>
            </p:cNvSpPr>
            <p:nvPr/>
          </p:nvSpPr>
          <p:spPr bwMode="auto">
            <a:xfrm flipV="1">
              <a:off x="4709" y="1109"/>
              <a:ext cx="222" cy="2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08" name="Line 1876"/>
            <p:cNvSpPr>
              <a:spLocks noChangeShapeType="1"/>
            </p:cNvSpPr>
            <p:nvPr/>
          </p:nvSpPr>
          <p:spPr bwMode="auto">
            <a:xfrm flipV="1">
              <a:off x="4370" y="1629"/>
              <a:ext cx="41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09" name="Line 1877"/>
            <p:cNvSpPr>
              <a:spLocks noChangeShapeType="1"/>
            </p:cNvSpPr>
            <p:nvPr/>
          </p:nvSpPr>
          <p:spPr bwMode="auto">
            <a:xfrm flipV="1">
              <a:off x="4668" y="1328"/>
              <a:ext cx="41" cy="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10" name="Line 1878"/>
            <p:cNvSpPr>
              <a:spLocks noChangeShapeType="1"/>
            </p:cNvSpPr>
            <p:nvPr/>
          </p:nvSpPr>
          <p:spPr bwMode="auto">
            <a:xfrm flipV="1">
              <a:off x="4254" y="1804"/>
              <a:ext cx="116" cy="1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11" name="Freeform 1879"/>
            <p:cNvSpPr>
              <a:spLocks/>
            </p:cNvSpPr>
            <p:nvPr/>
          </p:nvSpPr>
          <p:spPr bwMode="auto">
            <a:xfrm>
              <a:off x="4370" y="1213"/>
              <a:ext cx="591" cy="591"/>
            </a:xfrm>
            <a:custGeom>
              <a:avLst/>
              <a:gdLst>
                <a:gd name="T0" fmla="*/ 1792 w 1792"/>
                <a:gd name="T1" fmla="*/ 0 h 1794"/>
                <a:gd name="T2" fmla="*/ 1441 w 1792"/>
                <a:gd name="T3" fmla="*/ 352 h 1794"/>
                <a:gd name="T4" fmla="*/ 0 w 1792"/>
                <a:gd name="T5" fmla="*/ 1794 h 1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92" h="1794">
                  <a:moveTo>
                    <a:pt x="1792" y="0"/>
                  </a:moveTo>
                  <a:lnTo>
                    <a:pt x="1441" y="352"/>
                  </a:lnTo>
                  <a:lnTo>
                    <a:pt x="0" y="179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12" name="Line 1880"/>
            <p:cNvSpPr>
              <a:spLocks noChangeShapeType="1"/>
            </p:cNvSpPr>
            <p:nvPr/>
          </p:nvSpPr>
          <p:spPr bwMode="auto">
            <a:xfrm flipV="1">
              <a:off x="4379" y="1337"/>
              <a:ext cx="594" cy="5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13" name="Line 1881"/>
            <p:cNvSpPr>
              <a:spLocks noChangeShapeType="1"/>
            </p:cNvSpPr>
            <p:nvPr/>
          </p:nvSpPr>
          <p:spPr bwMode="auto">
            <a:xfrm flipV="1">
              <a:off x="4536" y="1497"/>
              <a:ext cx="414" cy="4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53" name="Line 1921"/>
            <p:cNvSpPr>
              <a:spLocks noChangeShapeType="1"/>
            </p:cNvSpPr>
            <p:nvPr/>
          </p:nvSpPr>
          <p:spPr bwMode="auto">
            <a:xfrm flipH="1" flipV="1">
              <a:off x="4136" y="1518"/>
              <a:ext cx="44" cy="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54" name="Line 1922"/>
            <p:cNvSpPr>
              <a:spLocks noChangeShapeType="1"/>
            </p:cNvSpPr>
            <p:nvPr/>
          </p:nvSpPr>
          <p:spPr bwMode="auto">
            <a:xfrm flipH="1" flipV="1">
              <a:off x="4069" y="1344"/>
              <a:ext cx="287" cy="2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55" name="Line 1923"/>
            <p:cNvSpPr>
              <a:spLocks noChangeShapeType="1"/>
            </p:cNvSpPr>
            <p:nvPr/>
          </p:nvSpPr>
          <p:spPr bwMode="auto">
            <a:xfrm flipH="1" flipV="1">
              <a:off x="4370" y="1536"/>
              <a:ext cx="83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56" name="Line 1924"/>
            <p:cNvSpPr>
              <a:spLocks noChangeShapeType="1"/>
            </p:cNvSpPr>
            <p:nvPr/>
          </p:nvSpPr>
          <p:spPr bwMode="auto">
            <a:xfrm flipH="1" flipV="1">
              <a:off x="4081" y="1245"/>
              <a:ext cx="50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57" name="Freeform 1925"/>
            <p:cNvSpPr>
              <a:spLocks/>
            </p:cNvSpPr>
            <p:nvPr/>
          </p:nvSpPr>
          <p:spPr bwMode="auto">
            <a:xfrm>
              <a:off x="4131" y="1298"/>
              <a:ext cx="239" cy="238"/>
            </a:xfrm>
            <a:custGeom>
              <a:avLst/>
              <a:gdLst>
                <a:gd name="T0" fmla="*/ 724 w 724"/>
                <a:gd name="T1" fmla="*/ 724 h 724"/>
                <a:gd name="T2" fmla="*/ 96 w 724"/>
                <a:gd name="T3" fmla="*/ 96 h 724"/>
                <a:gd name="T4" fmla="*/ 0 w 724"/>
                <a:gd name="T5" fmla="*/ 0 h 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24" h="724">
                  <a:moveTo>
                    <a:pt x="724" y="724"/>
                  </a:moveTo>
                  <a:lnTo>
                    <a:pt x="96" y="96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58" name="Line 1926"/>
            <p:cNvSpPr>
              <a:spLocks noChangeShapeType="1"/>
            </p:cNvSpPr>
            <p:nvPr/>
          </p:nvSpPr>
          <p:spPr bwMode="auto">
            <a:xfrm flipH="1" flipV="1">
              <a:off x="4370" y="1427"/>
              <a:ext cx="157" cy="1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59" name="Line 1927"/>
            <p:cNvSpPr>
              <a:spLocks noChangeShapeType="1"/>
            </p:cNvSpPr>
            <p:nvPr/>
          </p:nvSpPr>
          <p:spPr bwMode="auto">
            <a:xfrm flipH="1" flipV="1">
              <a:off x="4113" y="1171"/>
              <a:ext cx="44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60" name="Freeform 1928"/>
            <p:cNvSpPr>
              <a:spLocks/>
            </p:cNvSpPr>
            <p:nvPr/>
          </p:nvSpPr>
          <p:spPr bwMode="auto">
            <a:xfrm>
              <a:off x="4157" y="1215"/>
              <a:ext cx="213" cy="212"/>
            </a:xfrm>
            <a:custGeom>
              <a:avLst/>
              <a:gdLst>
                <a:gd name="T0" fmla="*/ 644 w 644"/>
                <a:gd name="T1" fmla="*/ 644 h 644"/>
                <a:gd name="T2" fmla="*/ 344 w 644"/>
                <a:gd name="T3" fmla="*/ 344 h 644"/>
                <a:gd name="T4" fmla="*/ 0 w 644"/>
                <a:gd name="T5" fmla="*/ 0 h 6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4" h="644">
                  <a:moveTo>
                    <a:pt x="644" y="644"/>
                  </a:moveTo>
                  <a:lnTo>
                    <a:pt x="344" y="34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61" name="Line 1929"/>
            <p:cNvSpPr>
              <a:spLocks noChangeShapeType="1"/>
            </p:cNvSpPr>
            <p:nvPr/>
          </p:nvSpPr>
          <p:spPr bwMode="auto">
            <a:xfrm flipH="1" flipV="1">
              <a:off x="4379" y="1328"/>
              <a:ext cx="208" cy="2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62" name="Line 1930"/>
            <p:cNvSpPr>
              <a:spLocks noChangeShapeType="1"/>
            </p:cNvSpPr>
            <p:nvPr/>
          </p:nvSpPr>
          <p:spPr bwMode="auto">
            <a:xfrm flipH="1" flipV="1">
              <a:off x="4161" y="1111"/>
              <a:ext cx="42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63" name="Freeform 1931"/>
            <p:cNvSpPr>
              <a:spLocks/>
            </p:cNvSpPr>
            <p:nvPr/>
          </p:nvSpPr>
          <p:spPr bwMode="auto">
            <a:xfrm>
              <a:off x="4203" y="1152"/>
              <a:ext cx="176" cy="176"/>
            </a:xfrm>
            <a:custGeom>
              <a:avLst/>
              <a:gdLst>
                <a:gd name="T0" fmla="*/ 531 w 531"/>
                <a:gd name="T1" fmla="*/ 531 h 531"/>
                <a:gd name="T2" fmla="*/ 503 w 531"/>
                <a:gd name="T3" fmla="*/ 503 h 531"/>
                <a:gd name="T4" fmla="*/ 0 w 531"/>
                <a:gd name="T5" fmla="*/ 0 h 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31" h="531">
                  <a:moveTo>
                    <a:pt x="531" y="531"/>
                  </a:moveTo>
                  <a:lnTo>
                    <a:pt x="503" y="50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64" name="Line 1932"/>
            <p:cNvSpPr>
              <a:spLocks noChangeShapeType="1"/>
            </p:cNvSpPr>
            <p:nvPr/>
          </p:nvSpPr>
          <p:spPr bwMode="auto">
            <a:xfrm flipH="1" flipV="1">
              <a:off x="4487" y="1328"/>
              <a:ext cx="146" cy="1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65" name="Line 1933"/>
            <p:cNvSpPr>
              <a:spLocks noChangeShapeType="1"/>
            </p:cNvSpPr>
            <p:nvPr/>
          </p:nvSpPr>
          <p:spPr bwMode="auto">
            <a:xfrm flipH="1" flipV="1">
              <a:off x="4224" y="1065"/>
              <a:ext cx="44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66" name="Freeform 1934"/>
            <p:cNvSpPr>
              <a:spLocks/>
            </p:cNvSpPr>
            <p:nvPr/>
          </p:nvSpPr>
          <p:spPr bwMode="auto">
            <a:xfrm>
              <a:off x="4268" y="1109"/>
              <a:ext cx="219" cy="219"/>
            </a:xfrm>
            <a:custGeom>
              <a:avLst/>
              <a:gdLst>
                <a:gd name="T0" fmla="*/ 664 w 664"/>
                <a:gd name="T1" fmla="*/ 664 h 664"/>
                <a:gd name="T2" fmla="*/ 308 w 664"/>
                <a:gd name="T3" fmla="*/ 308 h 664"/>
                <a:gd name="T4" fmla="*/ 0 w 664"/>
                <a:gd name="T5" fmla="*/ 0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64" h="664">
                  <a:moveTo>
                    <a:pt x="664" y="664"/>
                  </a:moveTo>
                  <a:lnTo>
                    <a:pt x="308" y="308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67" name="Line 1935"/>
            <p:cNvSpPr>
              <a:spLocks noChangeShapeType="1"/>
            </p:cNvSpPr>
            <p:nvPr/>
          </p:nvSpPr>
          <p:spPr bwMode="auto">
            <a:xfrm flipH="1" flipV="1">
              <a:off x="4596" y="1328"/>
              <a:ext cx="67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68" name="Line 1936"/>
            <p:cNvSpPr>
              <a:spLocks noChangeShapeType="1"/>
            </p:cNvSpPr>
            <p:nvPr/>
          </p:nvSpPr>
          <p:spPr bwMode="auto">
            <a:xfrm flipH="1" flipV="1">
              <a:off x="4302" y="1035"/>
              <a:ext cx="54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69" name="Freeform 1937"/>
            <p:cNvSpPr>
              <a:spLocks/>
            </p:cNvSpPr>
            <p:nvPr/>
          </p:nvSpPr>
          <p:spPr bwMode="auto">
            <a:xfrm>
              <a:off x="4356" y="1088"/>
              <a:ext cx="240" cy="240"/>
            </a:xfrm>
            <a:custGeom>
              <a:avLst/>
              <a:gdLst>
                <a:gd name="T0" fmla="*/ 730 w 730"/>
                <a:gd name="T1" fmla="*/ 730 h 730"/>
                <a:gd name="T2" fmla="*/ 46 w 730"/>
                <a:gd name="T3" fmla="*/ 45 h 730"/>
                <a:gd name="T4" fmla="*/ 0 w 730"/>
                <a:gd name="T5" fmla="*/ 0 h 7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30" h="730">
                  <a:moveTo>
                    <a:pt x="730" y="730"/>
                  </a:moveTo>
                  <a:lnTo>
                    <a:pt x="46" y="4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70" name="Line 1938"/>
            <p:cNvSpPr>
              <a:spLocks noChangeShapeType="1"/>
            </p:cNvSpPr>
            <p:nvPr/>
          </p:nvSpPr>
          <p:spPr bwMode="auto">
            <a:xfrm flipH="1" flipV="1">
              <a:off x="4571" y="1196"/>
              <a:ext cx="99" cy="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71" name="Freeform 1939"/>
            <p:cNvSpPr>
              <a:spLocks/>
            </p:cNvSpPr>
            <p:nvPr/>
          </p:nvSpPr>
          <p:spPr bwMode="auto">
            <a:xfrm>
              <a:off x="4404" y="1030"/>
              <a:ext cx="167" cy="166"/>
            </a:xfrm>
            <a:custGeom>
              <a:avLst/>
              <a:gdLst>
                <a:gd name="T0" fmla="*/ 0 w 505"/>
                <a:gd name="T1" fmla="*/ 0 h 505"/>
                <a:gd name="T2" fmla="*/ 297 w 505"/>
                <a:gd name="T3" fmla="*/ 297 h 505"/>
                <a:gd name="T4" fmla="*/ 505 w 505"/>
                <a:gd name="T5" fmla="*/ 505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5" h="505">
                  <a:moveTo>
                    <a:pt x="0" y="0"/>
                  </a:moveTo>
                  <a:lnTo>
                    <a:pt x="297" y="297"/>
                  </a:lnTo>
                  <a:lnTo>
                    <a:pt x="505" y="50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76574" name="Group 2142"/>
          <p:cNvGrpSpPr>
            <a:grpSpLocks/>
          </p:cNvGrpSpPr>
          <p:nvPr/>
        </p:nvGrpSpPr>
        <p:grpSpPr bwMode="auto">
          <a:xfrm>
            <a:off x="1835150" y="1230313"/>
            <a:ext cx="3651250" cy="1914525"/>
            <a:chOff x="1156" y="725"/>
            <a:chExt cx="2300" cy="1206"/>
          </a:xfrm>
        </p:grpSpPr>
        <p:sp>
          <p:nvSpPr>
            <p:cNvPr id="276235" name="Line 1803"/>
            <p:cNvSpPr>
              <a:spLocks noChangeShapeType="1"/>
            </p:cNvSpPr>
            <p:nvPr/>
          </p:nvSpPr>
          <p:spPr bwMode="auto">
            <a:xfrm>
              <a:off x="1156" y="1328"/>
              <a:ext cx="35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236" name="Line 1804"/>
            <p:cNvSpPr>
              <a:spLocks noChangeShapeType="1"/>
            </p:cNvSpPr>
            <p:nvPr/>
          </p:nvSpPr>
          <p:spPr bwMode="auto">
            <a:xfrm>
              <a:off x="1575" y="1328"/>
              <a:ext cx="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237" name="Line 1805"/>
            <p:cNvSpPr>
              <a:spLocks noChangeShapeType="1"/>
            </p:cNvSpPr>
            <p:nvPr/>
          </p:nvSpPr>
          <p:spPr bwMode="auto">
            <a:xfrm>
              <a:off x="1684" y="1328"/>
              <a:ext cx="48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238" name="Line 1806"/>
            <p:cNvSpPr>
              <a:spLocks noChangeShapeType="1"/>
            </p:cNvSpPr>
            <p:nvPr/>
          </p:nvSpPr>
          <p:spPr bwMode="auto">
            <a:xfrm>
              <a:off x="2227" y="1328"/>
              <a:ext cx="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239" name="Line 1807"/>
            <p:cNvSpPr>
              <a:spLocks noChangeShapeType="1"/>
            </p:cNvSpPr>
            <p:nvPr/>
          </p:nvSpPr>
          <p:spPr bwMode="auto">
            <a:xfrm>
              <a:off x="2335" y="1328"/>
              <a:ext cx="48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240" name="Line 1808"/>
            <p:cNvSpPr>
              <a:spLocks noChangeShapeType="1"/>
            </p:cNvSpPr>
            <p:nvPr/>
          </p:nvSpPr>
          <p:spPr bwMode="auto">
            <a:xfrm>
              <a:off x="2879" y="1328"/>
              <a:ext cx="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241" name="Line 1809"/>
            <p:cNvSpPr>
              <a:spLocks noChangeShapeType="1"/>
            </p:cNvSpPr>
            <p:nvPr/>
          </p:nvSpPr>
          <p:spPr bwMode="auto">
            <a:xfrm>
              <a:off x="2987" y="1328"/>
              <a:ext cx="46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242" name="Line 1810"/>
            <p:cNvSpPr>
              <a:spLocks noChangeShapeType="1"/>
            </p:cNvSpPr>
            <p:nvPr/>
          </p:nvSpPr>
          <p:spPr bwMode="auto">
            <a:xfrm flipV="1">
              <a:off x="1247" y="1631"/>
              <a:ext cx="0" cy="30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243" name="Line 1811"/>
            <p:cNvSpPr>
              <a:spLocks noChangeShapeType="1"/>
            </p:cNvSpPr>
            <p:nvPr/>
          </p:nvSpPr>
          <p:spPr bwMode="auto">
            <a:xfrm>
              <a:off x="1247" y="725"/>
              <a:ext cx="211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244" name="Line 1812"/>
            <p:cNvSpPr>
              <a:spLocks noChangeShapeType="1"/>
            </p:cNvSpPr>
            <p:nvPr/>
          </p:nvSpPr>
          <p:spPr bwMode="auto">
            <a:xfrm>
              <a:off x="3357" y="725"/>
              <a:ext cx="0" cy="120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245" name="Line 1813"/>
            <p:cNvSpPr>
              <a:spLocks noChangeShapeType="1"/>
            </p:cNvSpPr>
            <p:nvPr/>
          </p:nvSpPr>
          <p:spPr bwMode="auto">
            <a:xfrm flipH="1">
              <a:off x="1247" y="1931"/>
              <a:ext cx="211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246" name="Line 1814"/>
            <p:cNvSpPr>
              <a:spLocks noChangeShapeType="1"/>
            </p:cNvSpPr>
            <p:nvPr/>
          </p:nvSpPr>
          <p:spPr bwMode="auto">
            <a:xfrm>
              <a:off x="1247" y="1028"/>
              <a:ext cx="114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248" name="Line 1816"/>
            <p:cNvSpPr>
              <a:spLocks noChangeShapeType="1"/>
            </p:cNvSpPr>
            <p:nvPr/>
          </p:nvSpPr>
          <p:spPr bwMode="auto">
            <a:xfrm flipH="1">
              <a:off x="1247" y="1631"/>
              <a:ext cx="114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249" name="Line 1817"/>
            <p:cNvSpPr>
              <a:spLocks noChangeShapeType="1"/>
            </p:cNvSpPr>
            <p:nvPr/>
          </p:nvSpPr>
          <p:spPr bwMode="auto">
            <a:xfrm>
              <a:off x="1247" y="1088"/>
              <a:ext cx="120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250" name="Line 1818"/>
            <p:cNvSpPr>
              <a:spLocks noChangeShapeType="1"/>
            </p:cNvSpPr>
            <p:nvPr/>
          </p:nvSpPr>
          <p:spPr bwMode="auto">
            <a:xfrm>
              <a:off x="2754" y="1028"/>
              <a:ext cx="0" cy="60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251" name="Line 1819"/>
            <p:cNvSpPr>
              <a:spLocks noChangeShapeType="1"/>
            </p:cNvSpPr>
            <p:nvPr/>
          </p:nvSpPr>
          <p:spPr bwMode="auto">
            <a:xfrm flipH="1">
              <a:off x="2451" y="1571"/>
              <a:ext cx="30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252" name="Line 1820"/>
            <p:cNvSpPr>
              <a:spLocks noChangeShapeType="1"/>
            </p:cNvSpPr>
            <p:nvPr/>
          </p:nvSpPr>
          <p:spPr bwMode="auto">
            <a:xfrm>
              <a:off x="2754" y="1088"/>
              <a:ext cx="30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253" name="Line 1821"/>
            <p:cNvSpPr>
              <a:spLocks noChangeShapeType="1"/>
            </p:cNvSpPr>
            <p:nvPr/>
          </p:nvSpPr>
          <p:spPr bwMode="auto">
            <a:xfrm>
              <a:off x="3054" y="1088"/>
              <a:ext cx="0" cy="48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254" name="Line 1822"/>
            <p:cNvSpPr>
              <a:spLocks noChangeShapeType="1"/>
            </p:cNvSpPr>
            <p:nvPr/>
          </p:nvSpPr>
          <p:spPr bwMode="auto">
            <a:xfrm flipH="1">
              <a:off x="2754" y="1571"/>
              <a:ext cx="30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255" name="Line 1823"/>
            <p:cNvSpPr>
              <a:spLocks noChangeShapeType="1"/>
            </p:cNvSpPr>
            <p:nvPr/>
          </p:nvSpPr>
          <p:spPr bwMode="auto">
            <a:xfrm>
              <a:off x="3054" y="1088"/>
              <a:ext cx="141" cy="24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256" name="Line 1824"/>
            <p:cNvSpPr>
              <a:spLocks noChangeShapeType="1"/>
            </p:cNvSpPr>
            <p:nvPr/>
          </p:nvSpPr>
          <p:spPr bwMode="auto">
            <a:xfrm flipH="1">
              <a:off x="3054" y="1328"/>
              <a:ext cx="141" cy="2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257" name="Line 1825"/>
            <p:cNvSpPr>
              <a:spLocks noChangeShapeType="1"/>
            </p:cNvSpPr>
            <p:nvPr/>
          </p:nvSpPr>
          <p:spPr bwMode="auto">
            <a:xfrm>
              <a:off x="2451" y="1088"/>
              <a:ext cx="30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258" name="Line 1826"/>
            <p:cNvSpPr>
              <a:spLocks noChangeShapeType="1"/>
            </p:cNvSpPr>
            <p:nvPr/>
          </p:nvSpPr>
          <p:spPr bwMode="auto">
            <a:xfrm flipH="1">
              <a:off x="1247" y="1571"/>
              <a:ext cx="120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259" name="Line 1827"/>
            <p:cNvSpPr>
              <a:spLocks noChangeShapeType="1"/>
            </p:cNvSpPr>
            <p:nvPr/>
          </p:nvSpPr>
          <p:spPr bwMode="auto">
            <a:xfrm>
              <a:off x="2391" y="1028"/>
              <a:ext cx="3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260" name="Line 1828"/>
            <p:cNvSpPr>
              <a:spLocks noChangeShapeType="1"/>
            </p:cNvSpPr>
            <p:nvPr/>
          </p:nvSpPr>
          <p:spPr bwMode="auto">
            <a:xfrm>
              <a:off x="2391" y="1631"/>
              <a:ext cx="3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288" name="Line 1856"/>
            <p:cNvSpPr>
              <a:spLocks noChangeShapeType="1"/>
            </p:cNvSpPr>
            <p:nvPr/>
          </p:nvSpPr>
          <p:spPr bwMode="auto">
            <a:xfrm flipV="1">
              <a:off x="1247" y="725"/>
              <a:ext cx="0" cy="30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289" name="Line 1857"/>
            <p:cNvSpPr>
              <a:spLocks noChangeShapeType="1"/>
            </p:cNvSpPr>
            <p:nvPr/>
          </p:nvSpPr>
          <p:spPr bwMode="auto">
            <a:xfrm flipV="1">
              <a:off x="1247" y="1028"/>
              <a:ext cx="0" cy="60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14" name="Line 1882"/>
            <p:cNvSpPr>
              <a:spLocks noChangeShapeType="1"/>
            </p:cNvSpPr>
            <p:nvPr/>
          </p:nvSpPr>
          <p:spPr bwMode="auto">
            <a:xfrm flipV="1">
              <a:off x="1247" y="725"/>
              <a:ext cx="81" cy="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15" name="Line 1883"/>
            <p:cNvSpPr>
              <a:spLocks noChangeShapeType="1"/>
            </p:cNvSpPr>
            <p:nvPr/>
          </p:nvSpPr>
          <p:spPr bwMode="auto">
            <a:xfrm flipV="1">
              <a:off x="1247" y="725"/>
              <a:ext cx="215" cy="2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16" name="Line 1884"/>
            <p:cNvSpPr>
              <a:spLocks noChangeShapeType="1"/>
            </p:cNvSpPr>
            <p:nvPr/>
          </p:nvSpPr>
          <p:spPr bwMode="auto">
            <a:xfrm flipV="1">
              <a:off x="1254" y="725"/>
              <a:ext cx="344" cy="3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17" name="Line 1885"/>
            <p:cNvSpPr>
              <a:spLocks noChangeShapeType="1"/>
            </p:cNvSpPr>
            <p:nvPr/>
          </p:nvSpPr>
          <p:spPr bwMode="auto">
            <a:xfrm flipV="1">
              <a:off x="1372" y="725"/>
              <a:ext cx="362" cy="3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18" name="Line 1886"/>
            <p:cNvSpPr>
              <a:spLocks noChangeShapeType="1"/>
            </p:cNvSpPr>
            <p:nvPr/>
          </p:nvSpPr>
          <p:spPr bwMode="auto">
            <a:xfrm flipV="1">
              <a:off x="1505" y="725"/>
              <a:ext cx="363" cy="3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19" name="Line 1887"/>
            <p:cNvSpPr>
              <a:spLocks noChangeShapeType="1"/>
            </p:cNvSpPr>
            <p:nvPr/>
          </p:nvSpPr>
          <p:spPr bwMode="auto">
            <a:xfrm flipV="1">
              <a:off x="1646" y="725"/>
              <a:ext cx="359" cy="3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20" name="Line 1888"/>
            <p:cNvSpPr>
              <a:spLocks noChangeShapeType="1"/>
            </p:cNvSpPr>
            <p:nvPr/>
          </p:nvSpPr>
          <p:spPr bwMode="auto">
            <a:xfrm flipV="1">
              <a:off x="1790" y="725"/>
              <a:ext cx="349" cy="3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21" name="Line 1889"/>
            <p:cNvSpPr>
              <a:spLocks noChangeShapeType="1"/>
            </p:cNvSpPr>
            <p:nvPr/>
          </p:nvSpPr>
          <p:spPr bwMode="auto">
            <a:xfrm flipV="1">
              <a:off x="1247" y="1563"/>
              <a:ext cx="193" cy="1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22" name="Line 1890"/>
            <p:cNvSpPr>
              <a:spLocks noChangeShapeType="1"/>
            </p:cNvSpPr>
            <p:nvPr/>
          </p:nvSpPr>
          <p:spPr bwMode="auto">
            <a:xfrm flipV="1">
              <a:off x="1917" y="725"/>
              <a:ext cx="358" cy="3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23" name="Line 1891"/>
            <p:cNvSpPr>
              <a:spLocks noChangeShapeType="1"/>
            </p:cNvSpPr>
            <p:nvPr/>
          </p:nvSpPr>
          <p:spPr bwMode="auto">
            <a:xfrm flipV="1">
              <a:off x="1247" y="1567"/>
              <a:ext cx="323" cy="3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24" name="Line 1892"/>
            <p:cNvSpPr>
              <a:spLocks noChangeShapeType="1"/>
            </p:cNvSpPr>
            <p:nvPr/>
          </p:nvSpPr>
          <p:spPr bwMode="auto">
            <a:xfrm flipV="1">
              <a:off x="2053" y="725"/>
              <a:ext cx="356" cy="3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25" name="Line 1893"/>
            <p:cNvSpPr>
              <a:spLocks noChangeShapeType="1"/>
            </p:cNvSpPr>
            <p:nvPr/>
          </p:nvSpPr>
          <p:spPr bwMode="auto">
            <a:xfrm flipV="1">
              <a:off x="1339" y="1571"/>
              <a:ext cx="363" cy="3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26" name="Line 1894"/>
            <p:cNvSpPr>
              <a:spLocks noChangeShapeType="1"/>
            </p:cNvSpPr>
            <p:nvPr/>
          </p:nvSpPr>
          <p:spPr bwMode="auto">
            <a:xfrm flipV="1">
              <a:off x="2177" y="725"/>
              <a:ext cx="369" cy="3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27" name="Line 1895"/>
            <p:cNvSpPr>
              <a:spLocks noChangeShapeType="1"/>
            </p:cNvSpPr>
            <p:nvPr/>
          </p:nvSpPr>
          <p:spPr bwMode="auto">
            <a:xfrm flipV="1">
              <a:off x="1476" y="1571"/>
              <a:ext cx="360" cy="3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28" name="Line 1896"/>
            <p:cNvSpPr>
              <a:spLocks noChangeShapeType="1"/>
            </p:cNvSpPr>
            <p:nvPr/>
          </p:nvSpPr>
          <p:spPr bwMode="auto">
            <a:xfrm flipV="1">
              <a:off x="2319" y="725"/>
              <a:ext cx="363" cy="3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29" name="Line 1897"/>
            <p:cNvSpPr>
              <a:spLocks noChangeShapeType="1"/>
            </p:cNvSpPr>
            <p:nvPr/>
          </p:nvSpPr>
          <p:spPr bwMode="auto">
            <a:xfrm flipV="1">
              <a:off x="1610" y="1571"/>
              <a:ext cx="362" cy="3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30" name="Freeform 1898"/>
            <p:cNvSpPr>
              <a:spLocks/>
            </p:cNvSpPr>
            <p:nvPr/>
          </p:nvSpPr>
          <p:spPr bwMode="auto">
            <a:xfrm>
              <a:off x="2456" y="725"/>
              <a:ext cx="360" cy="363"/>
            </a:xfrm>
            <a:custGeom>
              <a:avLst/>
              <a:gdLst>
                <a:gd name="T0" fmla="*/ 1096 w 1096"/>
                <a:gd name="T1" fmla="*/ 0 h 1097"/>
                <a:gd name="T2" fmla="*/ 183 w 1096"/>
                <a:gd name="T3" fmla="*/ 914 h 1097"/>
                <a:gd name="T4" fmla="*/ 0 w 1096"/>
                <a:gd name="T5" fmla="*/ 1097 h 10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96" h="1097">
                  <a:moveTo>
                    <a:pt x="1096" y="0"/>
                  </a:moveTo>
                  <a:lnTo>
                    <a:pt x="183" y="914"/>
                  </a:lnTo>
                  <a:lnTo>
                    <a:pt x="0" y="109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31" name="Line 1899"/>
            <p:cNvSpPr>
              <a:spLocks noChangeShapeType="1"/>
            </p:cNvSpPr>
            <p:nvPr/>
          </p:nvSpPr>
          <p:spPr bwMode="auto">
            <a:xfrm flipV="1">
              <a:off x="1746" y="1571"/>
              <a:ext cx="360" cy="3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32" name="Freeform 1900"/>
            <p:cNvSpPr>
              <a:spLocks/>
            </p:cNvSpPr>
            <p:nvPr/>
          </p:nvSpPr>
          <p:spPr bwMode="auto">
            <a:xfrm>
              <a:off x="2590" y="725"/>
              <a:ext cx="363" cy="363"/>
            </a:xfrm>
            <a:custGeom>
              <a:avLst/>
              <a:gdLst>
                <a:gd name="T0" fmla="*/ 1096 w 1096"/>
                <a:gd name="T1" fmla="*/ 0 h 1097"/>
                <a:gd name="T2" fmla="*/ 183 w 1096"/>
                <a:gd name="T3" fmla="*/ 914 h 1097"/>
                <a:gd name="T4" fmla="*/ 0 w 1096"/>
                <a:gd name="T5" fmla="*/ 1097 h 10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96" h="1097">
                  <a:moveTo>
                    <a:pt x="1096" y="0"/>
                  </a:moveTo>
                  <a:lnTo>
                    <a:pt x="183" y="914"/>
                  </a:lnTo>
                  <a:lnTo>
                    <a:pt x="0" y="109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33" name="Line 1901"/>
            <p:cNvSpPr>
              <a:spLocks noChangeShapeType="1"/>
            </p:cNvSpPr>
            <p:nvPr/>
          </p:nvSpPr>
          <p:spPr bwMode="auto">
            <a:xfrm flipV="1">
              <a:off x="1880" y="1567"/>
              <a:ext cx="368" cy="3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34" name="Freeform 1902"/>
            <p:cNvSpPr>
              <a:spLocks/>
            </p:cNvSpPr>
            <p:nvPr/>
          </p:nvSpPr>
          <p:spPr bwMode="auto">
            <a:xfrm>
              <a:off x="2726" y="725"/>
              <a:ext cx="361" cy="363"/>
            </a:xfrm>
            <a:custGeom>
              <a:avLst/>
              <a:gdLst>
                <a:gd name="T0" fmla="*/ 1096 w 1096"/>
                <a:gd name="T1" fmla="*/ 0 h 1097"/>
                <a:gd name="T2" fmla="*/ 86 w 1096"/>
                <a:gd name="T3" fmla="*/ 1011 h 1097"/>
                <a:gd name="T4" fmla="*/ 0 w 1096"/>
                <a:gd name="T5" fmla="*/ 1097 h 10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96" h="1097">
                  <a:moveTo>
                    <a:pt x="1096" y="0"/>
                  </a:moveTo>
                  <a:lnTo>
                    <a:pt x="86" y="1011"/>
                  </a:lnTo>
                  <a:lnTo>
                    <a:pt x="0" y="109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35" name="Line 1903"/>
            <p:cNvSpPr>
              <a:spLocks noChangeShapeType="1"/>
            </p:cNvSpPr>
            <p:nvPr/>
          </p:nvSpPr>
          <p:spPr bwMode="auto">
            <a:xfrm flipV="1">
              <a:off x="2016" y="1571"/>
              <a:ext cx="364" cy="3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36" name="Line 1904"/>
            <p:cNvSpPr>
              <a:spLocks noChangeShapeType="1"/>
            </p:cNvSpPr>
            <p:nvPr/>
          </p:nvSpPr>
          <p:spPr bwMode="auto">
            <a:xfrm flipV="1">
              <a:off x="2860" y="725"/>
              <a:ext cx="363" cy="3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37" name="Line 1905"/>
            <p:cNvSpPr>
              <a:spLocks noChangeShapeType="1"/>
            </p:cNvSpPr>
            <p:nvPr/>
          </p:nvSpPr>
          <p:spPr bwMode="auto">
            <a:xfrm flipV="1">
              <a:off x="2153" y="1631"/>
              <a:ext cx="300" cy="3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38" name="Line 1906"/>
            <p:cNvSpPr>
              <a:spLocks noChangeShapeType="1"/>
            </p:cNvSpPr>
            <p:nvPr/>
          </p:nvSpPr>
          <p:spPr bwMode="auto">
            <a:xfrm flipV="1">
              <a:off x="2996" y="727"/>
              <a:ext cx="361" cy="3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39" name="Line 1907"/>
            <p:cNvSpPr>
              <a:spLocks noChangeShapeType="1"/>
            </p:cNvSpPr>
            <p:nvPr/>
          </p:nvSpPr>
          <p:spPr bwMode="auto">
            <a:xfrm flipV="1">
              <a:off x="2453" y="1571"/>
              <a:ext cx="60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40" name="Line 1908"/>
            <p:cNvSpPr>
              <a:spLocks noChangeShapeType="1"/>
            </p:cNvSpPr>
            <p:nvPr/>
          </p:nvSpPr>
          <p:spPr bwMode="auto">
            <a:xfrm flipV="1">
              <a:off x="2287" y="1631"/>
              <a:ext cx="303" cy="3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41" name="Line 1909"/>
            <p:cNvSpPr>
              <a:spLocks noChangeShapeType="1"/>
            </p:cNvSpPr>
            <p:nvPr/>
          </p:nvSpPr>
          <p:spPr bwMode="auto">
            <a:xfrm flipV="1">
              <a:off x="3084" y="861"/>
              <a:ext cx="273" cy="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42" name="Line 1910"/>
            <p:cNvSpPr>
              <a:spLocks noChangeShapeType="1"/>
            </p:cNvSpPr>
            <p:nvPr/>
          </p:nvSpPr>
          <p:spPr bwMode="auto">
            <a:xfrm flipV="1">
              <a:off x="2590" y="1571"/>
              <a:ext cx="60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43" name="Line 1911"/>
            <p:cNvSpPr>
              <a:spLocks noChangeShapeType="1"/>
            </p:cNvSpPr>
            <p:nvPr/>
          </p:nvSpPr>
          <p:spPr bwMode="auto">
            <a:xfrm flipV="1">
              <a:off x="2423" y="1631"/>
              <a:ext cx="301" cy="3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44" name="Line 1912"/>
            <p:cNvSpPr>
              <a:spLocks noChangeShapeType="1"/>
            </p:cNvSpPr>
            <p:nvPr/>
          </p:nvSpPr>
          <p:spPr bwMode="auto">
            <a:xfrm flipV="1">
              <a:off x="3133" y="998"/>
              <a:ext cx="224" cy="2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45" name="Freeform 1913"/>
            <p:cNvSpPr>
              <a:spLocks/>
            </p:cNvSpPr>
            <p:nvPr/>
          </p:nvSpPr>
          <p:spPr bwMode="auto">
            <a:xfrm>
              <a:off x="2724" y="1571"/>
              <a:ext cx="60" cy="60"/>
            </a:xfrm>
            <a:custGeom>
              <a:avLst/>
              <a:gdLst>
                <a:gd name="T0" fmla="*/ 0 w 183"/>
                <a:gd name="T1" fmla="*/ 182 h 182"/>
                <a:gd name="T2" fmla="*/ 89 w 183"/>
                <a:gd name="T3" fmla="*/ 94 h 182"/>
                <a:gd name="T4" fmla="*/ 183 w 183"/>
                <a:gd name="T5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3" h="182">
                  <a:moveTo>
                    <a:pt x="0" y="182"/>
                  </a:moveTo>
                  <a:lnTo>
                    <a:pt x="89" y="94"/>
                  </a:lnTo>
                  <a:lnTo>
                    <a:pt x="18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46" name="Line 1914"/>
            <p:cNvSpPr>
              <a:spLocks noChangeShapeType="1"/>
            </p:cNvSpPr>
            <p:nvPr/>
          </p:nvSpPr>
          <p:spPr bwMode="auto">
            <a:xfrm flipV="1">
              <a:off x="2557" y="1571"/>
              <a:ext cx="363" cy="3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47" name="Line 1915"/>
            <p:cNvSpPr>
              <a:spLocks noChangeShapeType="1"/>
            </p:cNvSpPr>
            <p:nvPr/>
          </p:nvSpPr>
          <p:spPr bwMode="auto">
            <a:xfrm flipV="1">
              <a:off x="3181" y="1132"/>
              <a:ext cx="176" cy="1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48" name="Freeform 1916"/>
            <p:cNvSpPr>
              <a:spLocks/>
            </p:cNvSpPr>
            <p:nvPr/>
          </p:nvSpPr>
          <p:spPr bwMode="auto">
            <a:xfrm>
              <a:off x="2694" y="1268"/>
              <a:ext cx="663" cy="663"/>
            </a:xfrm>
            <a:custGeom>
              <a:avLst/>
              <a:gdLst>
                <a:gd name="T0" fmla="*/ 0 w 2008"/>
                <a:gd name="T1" fmla="*/ 2011 h 2011"/>
                <a:gd name="T2" fmla="*/ 1826 w 2008"/>
                <a:gd name="T3" fmla="*/ 183 h 2011"/>
                <a:gd name="T4" fmla="*/ 2008 w 2008"/>
                <a:gd name="T5" fmla="*/ 0 h 20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08" h="2011">
                  <a:moveTo>
                    <a:pt x="0" y="2011"/>
                  </a:moveTo>
                  <a:lnTo>
                    <a:pt x="1826" y="183"/>
                  </a:lnTo>
                  <a:lnTo>
                    <a:pt x="200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49" name="Line 1917"/>
            <p:cNvSpPr>
              <a:spLocks noChangeShapeType="1"/>
            </p:cNvSpPr>
            <p:nvPr/>
          </p:nvSpPr>
          <p:spPr bwMode="auto">
            <a:xfrm flipV="1">
              <a:off x="2830" y="1404"/>
              <a:ext cx="527" cy="5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50" name="Line 1918"/>
            <p:cNvSpPr>
              <a:spLocks noChangeShapeType="1"/>
            </p:cNvSpPr>
            <p:nvPr/>
          </p:nvSpPr>
          <p:spPr bwMode="auto">
            <a:xfrm flipV="1">
              <a:off x="2964" y="1538"/>
              <a:ext cx="393" cy="3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51" name="Line 1919"/>
            <p:cNvSpPr>
              <a:spLocks noChangeShapeType="1"/>
            </p:cNvSpPr>
            <p:nvPr/>
          </p:nvSpPr>
          <p:spPr bwMode="auto">
            <a:xfrm flipV="1">
              <a:off x="3101" y="1675"/>
              <a:ext cx="256" cy="2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352" name="Line 1920"/>
            <p:cNvSpPr>
              <a:spLocks noChangeShapeType="1"/>
            </p:cNvSpPr>
            <p:nvPr/>
          </p:nvSpPr>
          <p:spPr bwMode="auto">
            <a:xfrm flipV="1">
              <a:off x="3235" y="1811"/>
              <a:ext cx="122" cy="1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457" name="Line 2025"/>
            <p:cNvSpPr>
              <a:spLocks noChangeShapeType="1"/>
            </p:cNvSpPr>
            <p:nvPr/>
          </p:nvSpPr>
          <p:spPr bwMode="auto">
            <a:xfrm>
              <a:off x="1247" y="1931"/>
              <a:ext cx="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458" name="Line 2026"/>
            <p:cNvSpPr>
              <a:spLocks noChangeShapeType="1"/>
            </p:cNvSpPr>
            <p:nvPr/>
          </p:nvSpPr>
          <p:spPr bwMode="auto">
            <a:xfrm>
              <a:off x="2451" y="1571"/>
              <a:ext cx="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573" name="Line 2141"/>
            <p:cNvSpPr>
              <a:spLocks noChangeShapeType="1"/>
            </p:cNvSpPr>
            <p:nvPr/>
          </p:nvSpPr>
          <p:spPr bwMode="auto">
            <a:xfrm flipV="1">
              <a:off x="1243" y="1575"/>
              <a:ext cx="45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76576" name="Group 2144"/>
          <p:cNvGrpSpPr>
            <a:grpSpLocks/>
          </p:cNvGrpSpPr>
          <p:nvPr/>
        </p:nvGrpSpPr>
        <p:grpSpPr bwMode="auto">
          <a:xfrm>
            <a:off x="625475" y="1711325"/>
            <a:ext cx="3386138" cy="957263"/>
            <a:chOff x="394" y="1028"/>
            <a:chExt cx="2133" cy="603"/>
          </a:xfrm>
        </p:grpSpPr>
        <p:sp>
          <p:nvSpPr>
            <p:cNvPr id="276577" name="AutoShape 2145"/>
            <p:cNvSpPr>
              <a:spLocks noChangeArrowheads="1"/>
            </p:cNvSpPr>
            <p:nvPr/>
          </p:nvSpPr>
          <p:spPr bwMode="auto">
            <a:xfrm rot="16200000">
              <a:off x="2355" y="1520"/>
              <a:ext cx="126" cy="33"/>
            </a:xfrm>
            <a:custGeom>
              <a:avLst/>
              <a:gdLst>
                <a:gd name="G0" fmla="+- 5400 0 0"/>
                <a:gd name="G1" fmla="+- 21600 0 5400"/>
                <a:gd name="G2" fmla="*/ 5400 1 2"/>
                <a:gd name="G3" fmla="+- 21600 0 G2"/>
                <a:gd name="G4" fmla="+/ 5400 21600 2"/>
                <a:gd name="G5" fmla="+/ G1 0 2"/>
                <a:gd name="G6" fmla="*/ 21600 21600 5400"/>
                <a:gd name="G7" fmla="*/ G6 1 2"/>
                <a:gd name="G8" fmla="+- 21600 0 G7"/>
                <a:gd name="G9" fmla="*/ 21600 1 2"/>
                <a:gd name="G10" fmla="+- 5400 0 G9"/>
                <a:gd name="G11" fmla="?: G10 G8 0"/>
                <a:gd name="G12" fmla="?: G10 G7 21600"/>
                <a:gd name="T0" fmla="*/ 18900 w 21600"/>
                <a:gd name="T1" fmla="*/ 10800 h 21600"/>
                <a:gd name="T2" fmla="*/ 10800 w 21600"/>
                <a:gd name="T3" fmla="*/ 21600 h 21600"/>
                <a:gd name="T4" fmla="*/ 2700 w 21600"/>
                <a:gd name="T5" fmla="*/ 10800 h 21600"/>
                <a:gd name="T6" fmla="*/ 10800 w 21600"/>
                <a:gd name="T7" fmla="*/ 0 h 21600"/>
                <a:gd name="T8" fmla="*/ 4500 w 21600"/>
                <a:gd name="T9" fmla="*/ 4500 h 21600"/>
                <a:gd name="T10" fmla="*/ 17100 w 21600"/>
                <a:gd name="T11" fmla="*/ 171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T8" t="T9" r="T10" b="T11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578" name="AutoShape 2146"/>
            <p:cNvSpPr>
              <a:spLocks noChangeArrowheads="1"/>
            </p:cNvSpPr>
            <p:nvPr/>
          </p:nvSpPr>
          <p:spPr bwMode="auto">
            <a:xfrm rot="16200000">
              <a:off x="2357" y="1105"/>
              <a:ext cx="126" cy="33"/>
            </a:xfrm>
            <a:custGeom>
              <a:avLst/>
              <a:gdLst>
                <a:gd name="G0" fmla="+- 5400 0 0"/>
                <a:gd name="G1" fmla="+- 21600 0 5400"/>
                <a:gd name="G2" fmla="*/ 5400 1 2"/>
                <a:gd name="G3" fmla="+- 21600 0 G2"/>
                <a:gd name="G4" fmla="+/ 5400 21600 2"/>
                <a:gd name="G5" fmla="+/ G1 0 2"/>
                <a:gd name="G6" fmla="*/ 21600 21600 5400"/>
                <a:gd name="G7" fmla="*/ G6 1 2"/>
                <a:gd name="G8" fmla="+- 21600 0 G7"/>
                <a:gd name="G9" fmla="*/ 21600 1 2"/>
                <a:gd name="G10" fmla="+- 5400 0 G9"/>
                <a:gd name="G11" fmla="?: G10 G8 0"/>
                <a:gd name="G12" fmla="?: G10 G7 21600"/>
                <a:gd name="T0" fmla="*/ 18900 w 21600"/>
                <a:gd name="T1" fmla="*/ 10800 h 21600"/>
                <a:gd name="T2" fmla="*/ 10800 w 21600"/>
                <a:gd name="T3" fmla="*/ 21600 h 21600"/>
                <a:gd name="T4" fmla="*/ 2700 w 21600"/>
                <a:gd name="T5" fmla="*/ 10800 h 21600"/>
                <a:gd name="T6" fmla="*/ 10800 w 21600"/>
                <a:gd name="T7" fmla="*/ 0 h 21600"/>
                <a:gd name="T8" fmla="*/ 4500 w 21600"/>
                <a:gd name="T9" fmla="*/ 4500 h 21600"/>
                <a:gd name="T10" fmla="*/ 17100 w 21600"/>
                <a:gd name="T11" fmla="*/ 171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T8" t="T9" r="T10" b="T11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579" name="Rectangle 2147"/>
            <p:cNvSpPr>
              <a:spLocks noChangeArrowheads="1"/>
            </p:cNvSpPr>
            <p:nvPr/>
          </p:nvSpPr>
          <p:spPr bwMode="auto">
            <a:xfrm>
              <a:off x="957" y="1041"/>
              <a:ext cx="1419" cy="58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grpSp>
          <p:nvGrpSpPr>
            <p:cNvPr id="276580" name="Group 2148"/>
            <p:cNvGrpSpPr>
              <a:grpSpLocks/>
            </p:cNvGrpSpPr>
            <p:nvPr/>
          </p:nvGrpSpPr>
          <p:grpSpPr bwMode="auto">
            <a:xfrm>
              <a:off x="394" y="1028"/>
              <a:ext cx="2133" cy="603"/>
              <a:chOff x="394" y="1028"/>
              <a:chExt cx="2133" cy="603"/>
            </a:xfrm>
          </p:grpSpPr>
          <p:sp>
            <p:nvSpPr>
              <p:cNvPr id="276581" name="Line 2149"/>
              <p:cNvSpPr>
                <a:spLocks noChangeShapeType="1"/>
              </p:cNvSpPr>
              <p:nvPr/>
            </p:nvSpPr>
            <p:spPr bwMode="auto">
              <a:xfrm>
                <a:off x="394" y="1328"/>
                <a:ext cx="46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6582" name="Line 2150"/>
              <p:cNvSpPr>
                <a:spLocks noChangeShapeType="1"/>
              </p:cNvSpPr>
              <p:nvPr/>
            </p:nvSpPr>
            <p:spPr bwMode="auto">
              <a:xfrm>
                <a:off x="923" y="1328"/>
                <a:ext cx="4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6583" name="Line 2151"/>
              <p:cNvSpPr>
                <a:spLocks noChangeShapeType="1"/>
              </p:cNvSpPr>
              <p:nvPr/>
            </p:nvSpPr>
            <p:spPr bwMode="auto">
              <a:xfrm>
                <a:off x="1032" y="1328"/>
                <a:ext cx="48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6584" name="Line 2152"/>
              <p:cNvSpPr>
                <a:spLocks noChangeShapeType="1"/>
              </p:cNvSpPr>
              <p:nvPr/>
            </p:nvSpPr>
            <p:spPr bwMode="auto">
              <a:xfrm>
                <a:off x="1575" y="1328"/>
                <a:ext cx="4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6585" name="Line 2153"/>
              <p:cNvSpPr>
                <a:spLocks noChangeShapeType="1"/>
              </p:cNvSpPr>
              <p:nvPr/>
            </p:nvSpPr>
            <p:spPr bwMode="auto">
              <a:xfrm>
                <a:off x="1684" y="1328"/>
                <a:ext cx="48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6586" name="Line 2154"/>
              <p:cNvSpPr>
                <a:spLocks noChangeShapeType="1"/>
              </p:cNvSpPr>
              <p:nvPr/>
            </p:nvSpPr>
            <p:spPr bwMode="auto">
              <a:xfrm>
                <a:off x="2227" y="1328"/>
                <a:ext cx="4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6587" name="Line 2155"/>
              <p:cNvSpPr>
                <a:spLocks noChangeShapeType="1"/>
              </p:cNvSpPr>
              <p:nvPr/>
            </p:nvSpPr>
            <p:spPr bwMode="auto">
              <a:xfrm>
                <a:off x="1247" y="1028"/>
                <a:ext cx="114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6588" name="Line 2156"/>
              <p:cNvSpPr>
                <a:spLocks noChangeShapeType="1"/>
              </p:cNvSpPr>
              <p:nvPr/>
            </p:nvSpPr>
            <p:spPr bwMode="auto">
              <a:xfrm>
                <a:off x="2451" y="1088"/>
                <a:ext cx="0" cy="48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6589" name="Line 2157"/>
              <p:cNvSpPr>
                <a:spLocks noChangeShapeType="1"/>
              </p:cNvSpPr>
              <p:nvPr/>
            </p:nvSpPr>
            <p:spPr bwMode="auto">
              <a:xfrm flipH="1">
                <a:off x="1247" y="1631"/>
                <a:ext cx="114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6590" name="Line 2158"/>
              <p:cNvSpPr>
                <a:spLocks noChangeShapeType="1"/>
              </p:cNvSpPr>
              <p:nvPr/>
            </p:nvSpPr>
            <p:spPr bwMode="auto">
              <a:xfrm>
                <a:off x="1247" y="1088"/>
                <a:ext cx="120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6591" name="Line 2159"/>
              <p:cNvSpPr>
                <a:spLocks noChangeShapeType="1"/>
              </p:cNvSpPr>
              <p:nvPr/>
            </p:nvSpPr>
            <p:spPr bwMode="auto">
              <a:xfrm flipH="1">
                <a:off x="1247" y="1571"/>
                <a:ext cx="120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6592" name="Line 2160"/>
              <p:cNvSpPr>
                <a:spLocks noChangeShapeType="1"/>
              </p:cNvSpPr>
              <p:nvPr/>
            </p:nvSpPr>
            <p:spPr bwMode="auto">
              <a:xfrm flipH="1" flipV="1">
                <a:off x="2391" y="1028"/>
                <a:ext cx="60" cy="6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6593" name="Line 2161"/>
              <p:cNvSpPr>
                <a:spLocks noChangeShapeType="1"/>
              </p:cNvSpPr>
              <p:nvPr/>
            </p:nvSpPr>
            <p:spPr bwMode="auto">
              <a:xfrm flipH="1">
                <a:off x="2391" y="1571"/>
                <a:ext cx="60" cy="6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6594" name="Line 2162"/>
              <p:cNvSpPr>
                <a:spLocks noChangeShapeType="1"/>
              </p:cNvSpPr>
              <p:nvPr/>
            </p:nvSpPr>
            <p:spPr bwMode="auto">
              <a:xfrm flipV="1">
                <a:off x="2391" y="1028"/>
                <a:ext cx="0" cy="60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6595" name="Line 2163"/>
              <p:cNvSpPr>
                <a:spLocks noChangeShapeType="1"/>
              </p:cNvSpPr>
              <p:nvPr/>
            </p:nvSpPr>
            <p:spPr bwMode="auto">
              <a:xfrm flipH="1">
                <a:off x="523" y="1028"/>
                <a:ext cx="72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6596" name="Line 2164"/>
              <p:cNvSpPr>
                <a:spLocks noChangeShapeType="1"/>
              </p:cNvSpPr>
              <p:nvPr/>
            </p:nvSpPr>
            <p:spPr bwMode="auto">
              <a:xfrm flipH="1">
                <a:off x="944" y="1088"/>
                <a:ext cx="30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6597" name="Line 2165"/>
              <p:cNvSpPr>
                <a:spLocks noChangeShapeType="1"/>
              </p:cNvSpPr>
              <p:nvPr/>
            </p:nvSpPr>
            <p:spPr bwMode="auto">
              <a:xfrm flipH="1">
                <a:off x="944" y="1571"/>
                <a:ext cx="30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6598" name="Line 2166"/>
              <p:cNvSpPr>
                <a:spLocks noChangeShapeType="1"/>
              </p:cNvSpPr>
              <p:nvPr/>
            </p:nvSpPr>
            <p:spPr bwMode="auto">
              <a:xfrm flipH="1">
                <a:off x="523" y="1631"/>
                <a:ext cx="72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6599" name="Freeform 2167"/>
              <p:cNvSpPr>
                <a:spLocks/>
              </p:cNvSpPr>
              <p:nvPr/>
            </p:nvSpPr>
            <p:spPr bwMode="auto">
              <a:xfrm>
                <a:off x="461" y="1328"/>
                <a:ext cx="62" cy="303"/>
              </a:xfrm>
              <a:custGeom>
                <a:avLst/>
                <a:gdLst>
                  <a:gd name="T0" fmla="*/ 183 w 190"/>
                  <a:gd name="T1" fmla="*/ 7 h 913"/>
                  <a:gd name="T2" fmla="*/ 169 w 190"/>
                  <a:gd name="T3" fmla="*/ 22 h 913"/>
                  <a:gd name="T4" fmla="*/ 156 w 190"/>
                  <a:gd name="T5" fmla="*/ 37 h 913"/>
                  <a:gd name="T6" fmla="*/ 143 w 190"/>
                  <a:gd name="T7" fmla="*/ 52 h 913"/>
                  <a:gd name="T8" fmla="*/ 131 w 190"/>
                  <a:gd name="T9" fmla="*/ 68 h 913"/>
                  <a:gd name="T10" fmla="*/ 120 w 190"/>
                  <a:gd name="T11" fmla="*/ 83 h 913"/>
                  <a:gd name="T12" fmla="*/ 109 w 190"/>
                  <a:gd name="T13" fmla="*/ 99 h 913"/>
                  <a:gd name="T14" fmla="*/ 98 w 190"/>
                  <a:gd name="T15" fmla="*/ 116 h 913"/>
                  <a:gd name="T16" fmla="*/ 89 w 190"/>
                  <a:gd name="T17" fmla="*/ 132 h 913"/>
                  <a:gd name="T18" fmla="*/ 79 w 190"/>
                  <a:gd name="T19" fmla="*/ 149 h 913"/>
                  <a:gd name="T20" fmla="*/ 71 w 190"/>
                  <a:gd name="T21" fmla="*/ 165 h 913"/>
                  <a:gd name="T22" fmla="*/ 62 w 190"/>
                  <a:gd name="T23" fmla="*/ 182 h 913"/>
                  <a:gd name="T24" fmla="*/ 55 w 190"/>
                  <a:gd name="T25" fmla="*/ 199 h 913"/>
                  <a:gd name="T26" fmla="*/ 48 w 190"/>
                  <a:gd name="T27" fmla="*/ 216 h 913"/>
                  <a:gd name="T28" fmla="*/ 42 w 190"/>
                  <a:gd name="T29" fmla="*/ 233 h 913"/>
                  <a:gd name="T30" fmla="*/ 33 w 190"/>
                  <a:gd name="T31" fmla="*/ 259 h 913"/>
                  <a:gd name="T32" fmla="*/ 23 w 190"/>
                  <a:gd name="T33" fmla="*/ 293 h 913"/>
                  <a:gd name="T34" fmla="*/ 15 w 190"/>
                  <a:gd name="T35" fmla="*/ 327 h 913"/>
                  <a:gd name="T36" fmla="*/ 9 w 190"/>
                  <a:gd name="T37" fmla="*/ 362 h 913"/>
                  <a:gd name="T38" fmla="*/ 5 w 190"/>
                  <a:gd name="T39" fmla="*/ 396 h 913"/>
                  <a:gd name="T40" fmla="*/ 1 w 190"/>
                  <a:gd name="T41" fmla="*/ 429 h 913"/>
                  <a:gd name="T42" fmla="*/ 0 w 190"/>
                  <a:gd name="T43" fmla="*/ 461 h 913"/>
                  <a:gd name="T44" fmla="*/ 1 w 190"/>
                  <a:gd name="T45" fmla="*/ 491 h 913"/>
                  <a:gd name="T46" fmla="*/ 3 w 190"/>
                  <a:gd name="T47" fmla="*/ 522 h 913"/>
                  <a:gd name="T48" fmla="*/ 7 w 190"/>
                  <a:gd name="T49" fmla="*/ 551 h 913"/>
                  <a:gd name="T50" fmla="*/ 12 w 190"/>
                  <a:gd name="T51" fmla="*/ 579 h 913"/>
                  <a:gd name="T52" fmla="*/ 18 w 190"/>
                  <a:gd name="T53" fmla="*/ 604 h 913"/>
                  <a:gd name="T54" fmla="*/ 26 w 190"/>
                  <a:gd name="T55" fmla="*/ 629 h 913"/>
                  <a:gd name="T56" fmla="*/ 34 w 190"/>
                  <a:gd name="T57" fmla="*/ 653 h 913"/>
                  <a:gd name="T58" fmla="*/ 44 w 190"/>
                  <a:gd name="T59" fmla="*/ 676 h 913"/>
                  <a:gd name="T60" fmla="*/ 56 w 190"/>
                  <a:gd name="T61" fmla="*/ 698 h 913"/>
                  <a:gd name="T62" fmla="*/ 67 w 190"/>
                  <a:gd name="T63" fmla="*/ 720 h 913"/>
                  <a:gd name="T64" fmla="*/ 80 w 190"/>
                  <a:gd name="T65" fmla="*/ 743 h 913"/>
                  <a:gd name="T66" fmla="*/ 94 w 190"/>
                  <a:gd name="T67" fmla="*/ 765 h 913"/>
                  <a:gd name="T68" fmla="*/ 108 w 190"/>
                  <a:gd name="T69" fmla="*/ 787 h 913"/>
                  <a:gd name="T70" fmla="*/ 124 w 190"/>
                  <a:gd name="T71" fmla="*/ 811 h 913"/>
                  <a:gd name="T72" fmla="*/ 139 w 190"/>
                  <a:gd name="T73" fmla="*/ 834 h 913"/>
                  <a:gd name="T74" fmla="*/ 156 w 190"/>
                  <a:gd name="T75" fmla="*/ 860 h 913"/>
                  <a:gd name="T76" fmla="*/ 173 w 190"/>
                  <a:gd name="T77" fmla="*/ 885 h 913"/>
                  <a:gd name="T78" fmla="*/ 190 w 190"/>
                  <a:gd name="T79" fmla="*/ 913 h 9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0" h="913">
                    <a:moveTo>
                      <a:pt x="190" y="0"/>
                    </a:moveTo>
                    <a:lnTo>
                      <a:pt x="183" y="7"/>
                    </a:lnTo>
                    <a:lnTo>
                      <a:pt x="176" y="14"/>
                    </a:lnTo>
                    <a:lnTo>
                      <a:pt x="169" y="22"/>
                    </a:lnTo>
                    <a:lnTo>
                      <a:pt x="162" y="29"/>
                    </a:lnTo>
                    <a:lnTo>
                      <a:pt x="156" y="37"/>
                    </a:lnTo>
                    <a:lnTo>
                      <a:pt x="149" y="44"/>
                    </a:lnTo>
                    <a:lnTo>
                      <a:pt x="143" y="52"/>
                    </a:lnTo>
                    <a:lnTo>
                      <a:pt x="137" y="59"/>
                    </a:lnTo>
                    <a:lnTo>
                      <a:pt x="131" y="68"/>
                    </a:lnTo>
                    <a:lnTo>
                      <a:pt x="125" y="75"/>
                    </a:lnTo>
                    <a:lnTo>
                      <a:pt x="120" y="83"/>
                    </a:lnTo>
                    <a:lnTo>
                      <a:pt x="114" y="91"/>
                    </a:lnTo>
                    <a:lnTo>
                      <a:pt x="109" y="99"/>
                    </a:lnTo>
                    <a:lnTo>
                      <a:pt x="104" y="107"/>
                    </a:lnTo>
                    <a:lnTo>
                      <a:pt x="98" y="116"/>
                    </a:lnTo>
                    <a:lnTo>
                      <a:pt x="93" y="123"/>
                    </a:lnTo>
                    <a:lnTo>
                      <a:pt x="89" y="132"/>
                    </a:lnTo>
                    <a:lnTo>
                      <a:pt x="83" y="140"/>
                    </a:lnTo>
                    <a:lnTo>
                      <a:pt x="79" y="149"/>
                    </a:lnTo>
                    <a:lnTo>
                      <a:pt x="75" y="157"/>
                    </a:lnTo>
                    <a:lnTo>
                      <a:pt x="71" y="165"/>
                    </a:lnTo>
                    <a:lnTo>
                      <a:pt x="66" y="173"/>
                    </a:lnTo>
                    <a:lnTo>
                      <a:pt x="62" y="182"/>
                    </a:lnTo>
                    <a:lnTo>
                      <a:pt x="59" y="190"/>
                    </a:lnTo>
                    <a:lnTo>
                      <a:pt x="55" y="199"/>
                    </a:lnTo>
                    <a:lnTo>
                      <a:pt x="51" y="207"/>
                    </a:lnTo>
                    <a:lnTo>
                      <a:pt x="48" y="216"/>
                    </a:lnTo>
                    <a:lnTo>
                      <a:pt x="45" y="224"/>
                    </a:lnTo>
                    <a:lnTo>
                      <a:pt x="42" y="233"/>
                    </a:lnTo>
                    <a:lnTo>
                      <a:pt x="39" y="242"/>
                    </a:lnTo>
                    <a:lnTo>
                      <a:pt x="33" y="259"/>
                    </a:lnTo>
                    <a:lnTo>
                      <a:pt x="28" y="276"/>
                    </a:lnTo>
                    <a:lnTo>
                      <a:pt x="23" y="293"/>
                    </a:lnTo>
                    <a:lnTo>
                      <a:pt x="18" y="310"/>
                    </a:lnTo>
                    <a:lnTo>
                      <a:pt x="15" y="327"/>
                    </a:lnTo>
                    <a:lnTo>
                      <a:pt x="12" y="344"/>
                    </a:lnTo>
                    <a:lnTo>
                      <a:pt x="9" y="362"/>
                    </a:lnTo>
                    <a:lnTo>
                      <a:pt x="7" y="379"/>
                    </a:lnTo>
                    <a:lnTo>
                      <a:pt x="5" y="396"/>
                    </a:lnTo>
                    <a:lnTo>
                      <a:pt x="2" y="412"/>
                    </a:lnTo>
                    <a:lnTo>
                      <a:pt x="1" y="429"/>
                    </a:lnTo>
                    <a:lnTo>
                      <a:pt x="1" y="445"/>
                    </a:lnTo>
                    <a:lnTo>
                      <a:pt x="0" y="461"/>
                    </a:lnTo>
                    <a:lnTo>
                      <a:pt x="1" y="477"/>
                    </a:lnTo>
                    <a:lnTo>
                      <a:pt x="1" y="491"/>
                    </a:lnTo>
                    <a:lnTo>
                      <a:pt x="2" y="507"/>
                    </a:lnTo>
                    <a:lnTo>
                      <a:pt x="3" y="522"/>
                    </a:lnTo>
                    <a:lnTo>
                      <a:pt x="6" y="537"/>
                    </a:lnTo>
                    <a:lnTo>
                      <a:pt x="7" y="551"/>
                    </a:lnTo>
                    <a:lnTo>
                      <a:pt x="10" y="565"/>
                    </a:lnTo>
                    <a:lnTo>
                      <a:pt x="12" y="579"/>
                    </a:lnTo>
                    <a:lnTo>
                      <a:pt x="15" y="592"/>
                    </a:lnTo>
                    <a:lnTo>
                      <a:pt x="18" y="604"/>
                    </a:lnTo>
                    <a:lnTo>
                      <a:pt x="22" y="617"/>
                    </a:lnTo>
                    <a:lnTo>
                      <a:pt x="26" y="629"/>
                    </a:lnTo>
                    <a:lnTo>
                      <a:pt x="30" y="642"/>
                    </a:lnTo>
                    <a:lnTo>
                      <a:pt x="34" y="653"/>
                    </a:lnTo>
                    <a:lnTo>
                      <a:pt x="40" y="664"/>
                    </a:lnTo>
                    <a:lnTo>
                      <a:pt x="44" y="676"/>
                    </a:lnTo>
                    <a:lnTo>
                      <a:pt x="49" y="687"/>
                    </a:lnTo>
                    <a:lnTo>
                      <a:pt x="56" y="698"/>
                    </a:lnTo>
                    <a:lnTo>
                      <a:pt x="61" y="710"/>
                    </a:lnTo>
                    <a:lnTo>
                      <a:pt x="67" y="720"/>
                    </a:lnTo>
                    <a:lnTo>
                      <a:pt x="74" y="732"/>
                    </a:lnTo>
                    <a:lnTo>
                      <a:pt x="80" y="743"/>
                    </a:lnTo>
                    <a:lnTo>
                      <a:pt x="87" y="753"/>
                    </a:lnTo>
                    <a:lnTo>
                      <a:pt x="94" y="765"/>
                    </a:lnTo>
                    <a:lnTo>
                      <a:pt x="100" y="776"/>
                    </a:lnTo>
                    <a:lnTo>
                      <a:pt x="108" y="787"/>
                    </a:lnTo>
                    <a:lnTo>
                      <a:pt x="115" y="799"/>
                    </a:lnTo>
                    <a:lnTo>
                      <a:pt x="124" y="811"/>
                    </a:lnTo>
                    <a:lnTo>
                      <a:pt x="131" y="823"/>
                    </a:lnTo>
                    <a:lnTo>
                      <a:pt x="139" y="834"/>
                    </a:lnTo>
                    <a:lnTo>
                      <a:pt x="147" y="847"/>
                    </a:lnTo>
                    <a:lnTo>
                      <a:pt x="156" y="860"/>
                    </a:lnTo>
                    <a:lnTo>
                      <a:pt x="164" y="873"/>
                    </a:lnTo>
                    <a:lnTo>
                      <a:pt x="173" y="885"/>
                    </a:lnTo>
                    <a:lnTo>
                      <a:pt x="181" y="899"/>
                    </a:lnTo>
                    <a:lnTo>
                      <a:pt x="190" y="91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6600" name="Freeform 2168"/>
              <p:cNvSpPr>
                <a:spLocks/>
              </p:cNvSpPr>
              <p:nvPr/>
            </p:nvSpPr>
            <p:spPr bwMode="auto">
              <a:xfrm>
                <a:off x="461" y="1028"/>
                <a:ext cx="62" cy="300"/>
              </a:xfrm>
              <a:custGeom>
                <a:avLst/>
                <a:gdLst>
                  <a:gd name="T0" fmla="*/ 183 w 190"/>
                  <a:gd name="T1" fmla="*/ 906 h 914"/>
                  <a:gd name="T2" fmla="*/ 169 w 190"/>
                  <a:gd name="T3" fmla="*/ 892 h 914"/>
                  <a:gd name="T4" fmla="*/ 156 w 190"/>
                  <a:gd name="T5" fmla="*/ 877 h 914"/>
                  <a:gd name="T6" fmla="*/ 143 w 190"/>
                  <a:gd name="T7" fmla="*/ 861 h 914"/>
                  <a:gd name="T8" fmla="*/ 131 w 190"/>
                  <a:gd name="T9" fmla="*/ 846 h 914"/>
                  <a:gd name="T10" fmla="*/ 120 w 190"/>
                  <a:gd name="T11" fmla="*/ 830 h 914"/>
                  <a:gd name="T12" fmla="*/ 109 w 190"/>
                  <a:gd name="T13" fmla="*/ 814 h 914"/>
                  <a:gd name="T14" fmla="*/ 98 w 190"/>
                  <a:gd name="T15" fmla="*/ 799 h 914"/>
                  <a:gd name="T16" fmla="*/ 89 w 190"/>
                  <a:gd name="T17" fmla="*/ 781 h 914"/>
                  <a:gd name="T18" fmla="*/ 79 w 190"/>
                  <a:gd name="T19" fmla="*/ 766 h 914"/>
                  <a:gd name="T20" fmla="*/ 71 w 190"/>
                  <a:gd name="T21" fmla="*/ 748 h 914"/>
                  <a:gd name="T22" fmla="*/ 62 w 190"/>
                  <a:gd name="T23" fmla="*/ 731 h 914"/>
                  <a:gd name="T24" fmla="*/ 55 w 190"/>
                  <a:gd name="T25" fmla="*/ 714 h 914"/>
                  <a:gd name="T26" fmla="*/ 48 w 190"/>
                  <a:gd name="T27" fmla="*/ 697 h 914"/>
                  <a:gd name="T28" fmla="*/ 42 w 190"/>
                  <a:gd name="T29" fmla="*/ 680 h 914"/>
                  <a:gd name="T30" fmla="*/ 33 w 190"/>
                  <a:gd name="T31" fmla="*/ 655 h 914"/>
                  <a:gd name="T32" fmla="*/ 23 w 190"/>
                  <a:gd name="T33" fmla="*/ 620 h 914"/>
                  <a:gd name="T34" fmla="*/ 15 w 190"/>
                  <a:gd name="T35" fmla="*/ 586 h 914"/>
                  <a:gd name="T36" fmla="*/ 9 w 190"/>
                  <a:gd name="T37" fmla="*/ 552 h 914"/>
                  <a:gd name="T38" fmla="*/ 5 w 190"/>
                  <a:gd name="T39" fmla="*/ 519 h 914"/>
                  <a:gd name="T40" fmla="*/ 1 w 190"/>
                  <a:gd name="T41" fmla="*/ 485 h 914"/>
                  <a:gd name="T42" fmla="*/ 0 w 190"/>
                  <a:gd name="T43" fmla="*/ 452 h 914"/>
                  <a:gd name="T44" fmla="*/ 1 w 190"/>
                  <a:gd name="T45" fmla="*/ 422 h 914"/>
                  <a:gd name="T46" fmla="*/ 3 w 190"/>
                  <a:gd name="T47" fmla="*/ 392 h 914"/>
                  <a:gd name="T48" fmla="*/ 7 w 190"/>
                  <a:gd name="T49" fmla="*/ 363 h 914"/>
                  <a:gd name="T50" fmla="*/ 12 w 190"/>
                  <a:gd name="T51" fmla="*/ 335 h 914"/>
                  <a:gd name="T52" fmla="*/ 18 w 190"/>
                  <a:gd name="T53" fmla="*/ 309 h 914"/>
                  <a:gd name="T54" fmla="*/ 26 w 190"/>
                  <a:gd name="T55" fmla="*/ 284 h 914"/>
                  <a:gd name="T56" fmla="*/ 34 w 190"/>
                  <a:gd name="T57" fmla="*/ 261 h 914"/>
                  <a:gd name="T58" fmla="*/ 44 w 190"/>
                  <a:gd name="T59" fmla="*/ 237 h 914"/>
                  <a:gd name="T60" fmla="*/ 56 w 190"/>
                  <a:gd name="T61" fmla="*/ 215 h 914"/>
                  <a:gd name="T62" fmla="*/ 67 w 190"/>
                  <a:gd name="T63" fmla="*/ 193 h 914"/>
                  <a:gd name="T64" fmla="*/ 80 w 190"/>
                  <a:gd name="T65" fmla="*/ 171 h 914"/>
                  <a:gd name="T66" fmla="*/ 94 w 190"/>
                  <a:gd name="T67" fmla="*/ 149 h 914"/>
                  <a:gd name="T68" fmla="*/ 108 w 190"/>
                  <a:gd name="T69" fmla="*/ 126 h 914"/>
                  <a:gd name="T70" fmla="*/ 124 w 190"/>
                  <a:gd name="T71" fmla="*/ 103 h 914"/>
                  <a:gd name="T72" fmla="*/ 139 w 190"/>
                  <a:gd name="T73" fmla="*/ 79 h 914"/>
                  <a:gd name="T74" fmla="*/ 156 w 190"/>
                  <a:gd name="T75" fmla="*/ 54 h 914"/>
                  <a:gd name="T76" fmla="*/ 173 w 190"/>
                  <a:gd name="T77" fmla="*/ 28 h 914"/>
                  <a:gd name="T78" fmla="*/ 190 w 190"/>
                  <a:gd name="T79" fmla="*/ 0 h 9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0" h="914">
                    <a:moveTo>
                      <a:pt x="190" y="914"/>
                    </a:moveTo>
                    <a:lnTo>
                      <a:pt x="183" y="906"/>
                    </a:lnTo>
                    <a:lnTo>
                      <a:pt x="176" y="900"/>
                    </a:lnTo>
                    <a:lnTo>
                      <a:pt x="169" y="892"/>
                    </a:lnTo>
                    <a:lnTo>
                      <a:pt x="162" y="885"/>
                    </a:lnTo>
                    <a:lnTo>
                      <a:pt x="156" y="877"/>
                    </a:lnTo>
                    <a:lnTo>
                      <a:pt x="149" y="870"/>
                    </a:lnTo>
                    <a:lnTo>
                      <a:pt x="143" y="861"/>
                    </a:lnTo>
                    <a:lnTo>
                      <a:pt x="137" y="854"/>
                    </a:lnTo>
                    <a:lnTo>
                      <a:pt x="131" y="846"/>
                    </a:lnTo>
                    <a:lnTo>
                      <a:pt x="125" y="838"/>
                    </a:lnTo>
                    <a:lnTo>
                      <a:pt x="120" y="830"/>
                    </a:lnTo>
                    <a:lnTo>
                      <a:pt x="114" y="822"/>
                    </a:lnTo>
                    <a:lnTo>
                      <a:pt x="109" y="814"/>
                    </a:lnTo>
                    <a:lnTo>
                      <a:pt x="104" y="806"/>
                    </a:lnTo>
                    <a:lnTo>
                      <a:pt x="98" y="799"/>
                    </a:lnTo>
                    <a:lnTo>
                      <a:pt x="93" y="790"/>
                    </a:lnTo>
                    <a:lnTo>
                      <a:pt x="89" y="781"/>
                    </a:lnTo>
                    <a:lnTo>
                      <a:pt x="83" y="773"/>
                    </a:lnTo>
                    <a:lnTo>
                      <a:pt x="79" y="766"/>
                    </a:lnTo>
                    <a:lnTo>
                      <a:pt x="75" y="757"/>
                    </a:lnTo>
                    <a:lnTo>
                      <a:pt x="71" y="748"/>
                    </a:lnTo>
                    <a:lnTo>
                      <a:pt x="66" y="740"/>
                    </a:lnTo>
                    <a:lnTo>
                      <a:pt x="62" y="731"/>
                    </a:lnTo>
                    <a:lnTo>
                      <a:pt x="59" y="723"/>
                    </a:lnTo>
                    <a:lnTo>
                      <a:pt x="55" y="714"/>
                    </a:lnTo>
                    <a:lnTo>
                      <a:pt x="51" y="706"/>
                    </a:lnTo>
                    <a:lnTo>
                      <a:pt x="48" y="697"/>
                    </a:lnTo>
                    <a:lnTo>
                      <a:pt x="45" y="689"/>
                    </a:lnTo>
                    <a:lnTo>
                      <a:pt x="42" y="680"/>
                    </a:lnTo>
                    <a:lnTo>
                      <a:pt x="39" y="672"/>
                    </a:lnTo>
                    <a:lnTo>
                      <a:pt x="33" y="655"/>
                    </a:lnTo>
                    <a:lnTo>
                      <a:pt x="28" y="638"/>
                    </a:lnTo>
                    <a:lnTo>
                      <a:pt x="23" y="620"/>
                    </a:lnTo>
                    <a:lnTo>
                      <a:pt x="18" y="603"/>
                    </a:lnTo>
                    <a:lnTo>
                      <a:pt x="15" y="586"/>
                    </a:lnTo>
                    <a:lnTo>
                      <a:pt x="12" y="569"/>
                    </a:lnTo>
                    <a:lnTo>
                      <a:pt x="9" y="552"/>
                    </a:lnTo>
                    <a:lnTo>
                      <a:pt x="7" y="534"/>
                    </a:lnTo>
                    <a:lnTo>
                      <a:pt x="5" y="519"/>
                    </a:lnTo>
                    <a:lnTo>
                      <a:pt x="2" y="501"/>
                    </a:lnTo>
                    <a:lnTo>
                      <a:pt x="1" y="485"/>
                    </a:lnTo>
                    <a:lnTo>
                      <a:pt x="1" y="468"/>
                    </a:lnTo>
                    <a:lnTo>
                      <a:pt x="0" y="452"/>
                    </a:lnTo>
                    <a:lnTo>
                      <a:pt x="1" y="437"/>
                    </a:lnTo>
                    <a:lnTo>
                      <a:pt x="1" y="422"/>
                    </a:lnTo>
                    <a:lnTo>
                      <a:pt x="2" y="407"/>
                    </a:lnTo>
                    <a:lnTo>
                      <a:pt x="3" y="392"/>
                    </a:lnTo>
                    <a:lnTo>
                      <a:pt x="6" y="377"/>
                    </a:lnTo>
                    <a:lnTo>
                      <a:pt x="7" y="363"/>
                    </a:lnTo>
                    <a:lnTo>
                      <a:pt x="10" y="348"/>
                    </a:lnTo>
                    <a:lnTo>
                      <a:pt x="12" y="335"/>
                    </a:lnTo>
                    <a:lnTo>
                      <a:pt x="15" y="322"/>
                    </a:lnTo>
                    <a:lnTo>
                      <a:pt x="18" y="309"/>
                    </a:lnTo>
                    <a:lnTo>
                      <a:pt x="22" y="297"/>
                    </a:lnTo>
                    <a:lnTo>
                      <a:pt x="26" y="284"/>
                    </a:lnTo>
                    <a:lnTo>
                      <a:pt x="30" y="273"/>
                    </a:lnTo>
                    <a:lnTo>
                      <a:pt x="34" y="261"/>
                    </a:lnTo>
                    <a:lnTo>
                      <a:pt x="40" y="249"/>
                    </a:lnTo>
                    <a:lnTo>
                      <a:pt x="44" y="237"/>
                    </a:lnTo>
                    <a:lnTo>
                      <a:pt x="49" y="227"/>
                    </a:lnTo>
                    <a:lnTo>
                      <a:pt x="56" y="215"/>
                    </a:lnTo>
                    <a:lnTo>
                      <a:pt x="61" y="204"/>
                    </a:lnTo>
                    <a:lnTo>
                      <a:pt x="67" y="193"/>
                    </a:lnTo>
                    <a:lnTo>
                      <a:pt x="74" y="182"/>
                    </a:lnTo>
                    <a:lnTo>
                      <a:pt x="80" y="171"/>
                    </a:lnTo>
                    <a:lnTo>
                      <a:pt x="87" y="160"/>
                    </a:lnTo>
                    <a:lnTo>
                      <a:pt x="94" y="149"/>
                    </a:lnTo>
                    <a:lnTo>
                      <a:pt x="100" y="137"/>
                    </a:lnTo>
                    <a:lnTo>
                      <a:pt x="108" y="126"/>
                    </a:lnTo>
                    <a:lnTo>
                      <a:pt x="115" y="115"/>
                    </a:lnTo>
                    <a:lnTo>
                      <a:pt x="124" y="103"/>
                    </a:lnTo>
                    <a:lnTo>
                      <a:pt x="131" y="92"/>
                    </a:lnTo>
                    <a:lnTo>
                      <a:pt x="139" y="79"/>
                    </a:lnTo>
                    <a:lnTo>
                      <a:pt x="147" y="67"/>
                    </a:lnTo>
                    <a:lnTo>
                      <a:pt x="156" y="54"/>
                    </a:lnTo>
                    <a:lnTo>
                      <a:pt x="164" y="41"/>
                    </a:lnTo>
                    <a:lnTo>
                      <a:pt x="173" y="28"/>
                    </a:lnTo>
                    <a:lnTo>
                      <a:pt x="181" y="14"/>
                    </a:lnTo>
                    <a:lnTo>
                      <a:pt x="19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6601" name="Freeform 2169"/>
              <p:cNvSpPr>
                <a:spLocks/>
              </p:cNvSpPr>
              <p:nvPr/>
            </p:nvSpPr>
            <p:spPr bwMode="auto">
              <a:xfrm>
                <a:off x="523" y="1328"/>
                <a:ext cx="63" cy="303"/>
              </a:xfrm>
              <a:custGeom>
                <a:avLst/>
                <a:gdLst>
                  <a:gd name="T0" fmla="*/ 7 w 189"/>
                  <a:gd name="T1" fmla="*/ 7 h 913"/>
                  <a:gd name="T2" fmla="*/ 21 w 189"/>
                  <a:gd name="T3" fmla="*/ 22 h 913"/>
                  <a:gd name="T4" fmla="*/ 35 w 189"/>
                  <a:gd name="T5" fmla="*/ 37 h 913"/>
                  <a:gd name="T6" fmla="*/ 48 w 189"/>
                  <a:gd name="T7" fmla="*/ 52 h 913"/>
                  <a:gd name="T8" fmla="*/ 59 w 189"/>
                  <a:gd name="T9" fmla="*/ 68 h 913"/>
                  <a:gd name="T10" fmla="*/ 71 w 189"/>
                  <a:gd name="T11" fmla="*/ 83 h 913"/>
                  <a:gd name="T12" fmla="*/ 82 w 189"/>
                  <a:gd name="T13" fmla="*/ 99 h 913"/>
                  <a:gd name="T14" fmla="*/ 92 w 189"/>
                  <a:gd name="T15" fmla="*/ 116 h 913"/>
                  <a:gd name="T16" fmla="*/ 102 w 189"/>
                  <a:gd name="T17" fmla="*/ 132 h 913"/>
                  <a:gd name="T18" fmla="*/ 112 w 189"/>
                  <a:gd name="T19" fmla="*/ 149 h 913"/>
                  <a:gd name="T20" fmla="*/ 120 w 189"/>
                  <a:gd name="T21" fmla="*/ 165 h 913"/>
                  <a:gd name="T22" fmla="*/ 128 w 189"/>
                  <a:gd name="T23" fmla="*/ 182 h 913"/>
                  <a:gd name="T24" fmla="*/ 135 w 189"/>
                  <a:gd name="T25" fmla="*/ 199 h 913"/>
                  <a:gd name="T26" fmla="*/ 142 w 189"/>
                  <a:gd name="T27" fmla="*/ 216 h 913"/>
                  <a:gd name="T28" fmla="*/ 149 w 189"/>
                  <a:gd name="T29" fmla="*/ 233 h 913"/>
                  <a:gd name="T30" fmla="*/ 157 w 189"/>
                  <a:gd name="T31" fmla="*/ 259 h 913"/>
                  <a:gd name="T32" fmla="*/ 167 w 189"/>
                  <a:gd name="T33" fmla="*/ 293 h 913"/>
                  <a:gd name="T34" fmla="*/ 176 w 189"/>
                  <a:gd name="T35" fmla="*/ 327 h 913"/>
                  <a:gd name="T36" fmla="*/ 182 w 189"/>
                  <a:gd name="T37" fmla="*/ 362 h 913"/>
                  <a:gd name="T38" fmla="*/ 186 w 189"/>
                  <a:gd name="T39" fmla="*/ 396 h 913"/>
                  <a:gd name="T40" fmla="*/ 188 w 189"/>
                  <a:gd name="T41" fmla="*/ 429 h 913"/>
                  <a:gd name="T42" fmla="*/ 189 w 189"/>
                  <a:gd name="T43" fmla="*/ 461 h 913"/>
                  <a:gd name="T44" fmla="*/ 189 w 189"/>
                  <a:gd name="T45" fmla="*/ 491 h 913"/>
                  <a:gd name="T46" fmla="*/ 187 w 189"/>
                  <a:gd name="T47" fmla="*/ 522 h 913"/>
                  <a:gd name="T48" fmla="*/ 183 w 189"/>
                  <a:gd name="T49" fmla="*/ 551 h 913"/>
                  <a:gd name="T50" fmla="*/ 179 w 189"/>
                  <a:gd name="T51" fmla="*/ 579 h 913"/>
                  <a:gd name="T52" fmla="*/ 172 w 189"/>
                  <a:gd name="T53" fmla="*/ 604 h 913"/>
                  <a:gd name="T54" fmla="*/ 165 w 189"/>
                  <a:gd name="T55" fmla="*/ 629 h 913"/>
                  <a:gd name="T56" fmla="*/ 155 w 189"/>
                  <a:gd name="T57" fmla="*/ 653 h 913"/>
                  <a:gd name="T58" fmla="*/ 146 w 189"/>
                  <a:gd name="T59" fmla="*/ 676 h 913"/>
                  <a:gd name="T60" fmla="*/ 135 w 189"/>
                  <a:gd name="T61" fmla="*/ 698 h 913"/>
                  <a:gd name="T62" fmla="*/ 123 w 189"/>
                  <a:gd name="T63" fmla="*/ 720 h 913"/>
                  <a:gd name="T64" fmla="*/ 111 w 189"/>
                  <a:gd name="T65" fmla="*/ 743 h 913"/>
                  <a:gd name="T66" fmla="*/ 97 w 189"/>
                  <a:gd name="T67" fmla="*/ 765 h 913"/>
                  <a:gd name="T68" fmla="*/ 82 w 189"/>
                  <a:gd name="T69" fmla="*/ 787 h 913"/>
                  <a:gd name="T70" fmla="*/ 67 w 189"/>
                  <a:gd name="T71" fmla="*/ 811 h 913"/>
                  <a:gd name="T72" fmla="*/ 51 w 189"/>
                  <a:gd name="T73" fmla="*/ 834 h 913"/>
                  <a:gd name="T74" fmla="*/ 35 w 189"/>
                  <a:gd name="T75" fmla="*/ 860 h 913"/>
                  <a:gd name="T76" fmla="*/ 18 w 189"/>
                  <a:gd name="T77" fmla="*/ 885 h 913"/>
                  <a:gd name="T78" fmla="*/ 0 w 189"/>
                  <a:gd name="T79" fmla="*/ 913 h 9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9" h="913">
                    <a:moveTo>
                      <a:pt x="0" y="0"/>
                    </a:moveTo>
                    <a:lnTo>
                      <a:pt x="7" y="7"/>
                    </a:lnTo>
                    <a:lnTo>
                      <a:pt x="15" y="14"/>
                    </a:lnTo>
                    <a:lnTo>
                      <a:pt x="21" y="22"/>
                    </a:lnTo>
                    <a:lnTo>
                      <a:pt x="29" y="29"/>
                    </a:lnTo>
                    <a:lnTo>
                      <a:pt x="35" y="37"/>
                    </a:lnTo>
                    <a:lnTo>
                      <a:pt x="41" y="44"/>
                    </a:lnTo>
                    <a:lnTo>
                      <a:pt x="48" y="52"/>
                    </a:lnTo>
                    <a:lnTo>
                      <a:pt x="53" y="59"/>
                    </a:lnTo>
                    <a:lnTo>
                      <a:pt x="59" y="68"/>
                    </a:lnTo>
                    <a:lnTo>
                      <a:pt x="65" y="75"/>
                    </a:lnTo>
                    <a:lnTo>
                      <a:pt x="71" y="83"/>
                    </a:lnTo>
                    <a:lnTo>
                      <a:pt x="76" y="91"/>
                    </a:lnTo>
                    <a:lnTo>
                      <a:pt x="82" y="99"/>
                    </a:lnTo>
                    <a:lnTo>
                      <a:pt x="87" y="107"/>
                    </a:lnTo>
                    <a:lnTo>
                      <a:pt x="92" y="116"/>
                    </a:lnTo>
                    <a:lnTo>
                      <a:pt x="97" y="123"/>
                    </a:lnTo>
                    <a:lnTo>
                      <a:pt x="102" y="132"/>
                    </a:lnTo>
                    <a:lnTo>
                      <a:pt x="106" y="140"/>
                    </a:lnTo>
                    <a:lnTo>
                      <a:pt x="112" y="149"/>
                    </a:lnTo>
                    <a:lnTo>
                      <a:pt x="116" y="157"/>
                    </a:lnTo>
                    <a:lnTo>
                      <a:pt x="120" y="165"/>
                    </a:lnTo>
                    <a:lnTo>
                      <a:pt x="123" y="173"/>
                    </a:lnTo>
                    <a:lnTo>
                      <a:pt x="128" y="182"/>
                    </a:lnTo>
                    <a:lnTo>
                      <a:pt x="132" y="190"/>
                    </a:lnTo>
                    <a:lnTo>
                      <a:pt x="135" y="199"/>
                    </a:lnTo>
                    <a:lnTo>
                      <a:pt x="139" y="207"/>
                    </a:lnTo>
                    <a:lnTo>
                      <a:pt x="142" y="216"/>
                    </a:lnTo>
                    <a:lnTo>
                      <a:pt x="146" y="224"/>
                    </a:lnTo>
                    <a:lnTo>
                      <a:pt x="149" y="233"/>
                    </a:lnTo>
                    <a:lnTo>
                      <a:pt x="152" y="242"/>
                    </a:lnTo>
                    <a:lnTo>
                      <a:pt x="157" y="259"/>
                    </a:lnTo>
                    <a:lnTo>
                      <a:pt x="163" y="276"/>
                    </a:lnTo>
                    <a:lnTo>
                      <a:pt x="167" y="293"/>
                    </a:lnTo>
                    <a:lnTo>
                      <a:pt x="171" y="310"/>
                    </a:lnTo>
                    <a:lnTo>
                      <a:pt x="176" y="327"/>
                    </a:lnTo>
                    <a:lnTo>
                      <a:pt x="179" y="344"/>
                    </a:lnTo>
                    <a:lnTo>
                      <a:pt x="182" y="362"/>
                    </a:lnTo>
                    <a:lnTo>
                      <a:pt x="184" y="379"/>
                    </a:lnTo>
                    <a:lnTo>
                      <a:pt x="186" y="396"/>
                    </a:lnTo>
                    <a:lnTo>
                      <a:pt x="187" y="412"/>
                    </a:lnTo>
                    <a:lnTo>
                      <a:pt x="188" y="429"/>
                    </a:lnTo>
                    <a:lnTo>
                      <a:pt x="189" y="445"/>
                    </a:lnTo>
                    <a:lnTo>
                      <a:pt x="189" y="461"/>
                    </a:lnTo>
                    <a:lnTo>
                      <a:pt x="189" y="477"/>
                    </a:lnTo>
                    <a:lnTo>
                      <a:pt x="189" y="491"/>
                    </a:lnTo>
                    <a:lnTo>
                      <a:pt x="188" y="507"/>
                    </a:lnTo>
                    <a:lnTo>
                      <a:pt x="187" y="522"/>
                    </a:lnTo>
                    <a:lnTo>
                      <a:pt x="185" y="537"/>
                    </a:lnTo>
                    <a:lnTo>
                      <a:pt x="183" y="551"/>
                    </a:lnTo>
                    <a:lnTo>
                      <a:pt x="181" y="565"/>
                    </a:lnTo>
                    <a:lnTo>
                      <a:pt x="179" y="579"/>
                    </a:lnTo>
                    <a:lnTo>
                      <a:pt x="176" y="592"/>
                    </a:lnTo>
                    <a:lnTo>
                      <a:pt x="172" y="604"/>
                    </a:lnTo>
                    <a:lnTo>
                      <a:pt x="168" y="617"/>
                    </a:lnTo>
                    <a:lnTo>
                      <a:pt x="165" y="629"/>
                    </a:lnTo>
                    <a:lnTo>
                      <a:pt x="161" y="642"/>
                    </a:lnTo>
                    <a:lnTo>
                      <a:pt x="155" y="653"/>
                    </a:lnTo>
                    <a:lnTo>
                      <a:pt x="151" y="664"/>
                    </a:lnTo>
                    <a:lnTo>
                      <a:pt x="146" y="676"/>
                    </a:lnTo>
                    <a:lnTo>
                      <a:pt x="140" y="687"/>
                    </a:lnTo>
                    <a:lnTo>
                      <a:pt x="135" y="698"/>
                    </a:lnTo>
                    <a:lnTo>
                      <a:pt x="130" y="710"/>
                    </a:lnTo>
                    <a:lnTo>
                      <a:pt x="123" y="720"/>
                    </a:lnTo>
                    <a:lnTo>
                      <a:pt x="117" y="732"/>
                    </a:lnTo>
                    <a:lnTo>
                      <a:pt x="111" y="743"/>
                    </a:lnTo>
                    <a:lnTo>
                      <a:pt x="103" y="753"/>
                    </a:lnTo>
                    <a:lnTo>
                      <a:pt x="97" y="765"/>
                    </a:lnTo>
                    <a:lnTo>
                      <a:pt x="89" y="776"/>
                    </a:lnTo>
                    <a:lnTo>
                      <a:pt x="82" y="787"/>
                    </a:lnTo>
                    <a:lnTo>
                      <a:pt x="74" y="799"/>
                    </a:lnTo>
                    <a:lnTo>
                      <a:pt x="67" y="811"/>
                    </a:lnTo>
                    <a:lnTo>
                      <a:pt x="59" y="823"/>
                    </a:lnTo>
                    <a:lnTo>
                      <a:pt x="51" y="834"/>
                    </a:lnTo>
                    <a:lnTo>
                      <a:pt x="43" y="847"/>
                    </a:lnTo>
                    <a:lnTo>
                      <a:pt x="35" y="860"/>
                    </a:lnTo>
                    <a:lnTo>
                      <a:pt x="26" y="873"/>
                    </a:lnTo>
                    <a:lnTo>
                      <a:pt x="18" y="885"/>
                    </a:lnTo>
                    <a:lnTo>
                      <a:pt x="9" y="899"/>
                    </a:lnTo>
                    <a:lnTo>
                      <a:pt x="0" y="91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6602" name="Line 2170"/>
              <p:cNvSpPr>
                <a:spLocks noChangeShapeType="1"/>
              </p:cNvSpPr>
              <p:nvPr/>
            </p:nvSpPr>
            <p:spPr bwMode="auto">
              <a:xfrm flipH="1" flipV="1">
                <a:off x="514" y="1617"/>
                <a:ext cx="12" cy="1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6603" name="Line 2171"/>
              <p:cNvSpPr>
                <a:spLocks noChangeShapeType="1"/>
              </p:cNvSpPr>
              <p:nvPr/>
            </p:nvSpPr>
            <p:spPr bwMode="auto">
              <a:xfrm flipH="1" flipV="1">
                <a:off x="463" y="1453"/>
                <a:ext cx="104" cy="10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6604" name="Line 2172"/>
              <p:cNvSpPr>
                <a:spLocks noChangeShapeType="1"/>
              </p:cNvSpPr>
              <p:nvPr/>
            </p:nvSpPr>
            <p:spPr bwMode="auto">
              <a:xfrm flipH="1" flipV="1">
                <a:off x="491" y="1367"/>
                <a:ext cx="92" cy="9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6605" name="Line 2173"/>
              <p:cNvSpPr>
                <a:spLocks noChangeShapeType="1"/>
              </p:cNvSpPr>
              <p:nvPr/>
            </p:nvSpPr>
            <p:spPr bwMode="auto">
              <a:xfrm>
                <a:off x="944" y="1028"/>
                <a:ext cx="0" cy="60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6606" name="Line 2174"/>
              <p:cNvSpPr>
                <a:spLocks noChangeShapeType="1"/>
              </p:cNvSpPr>
              <p:nvPr/>
            </p:nvSpPr>
            <p:spPr bwMode="auto">
              <a:xfrm>
                <a:off x="2451" y="1571"/>
                <a:ext cx="2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6607" name="Line 2175"/>
              <p:cNvSpPr>
                <a:spLocks noChangeShapeType="1"/>
              </p:cNvSpPr>
              <p:nvPr/>
            </p:nvSpPr>
            <p:spPr bwMode="auto">
              <a:xfrm>
                <a:off x="2335" y="1328"/>
                <a:ext cx="1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276608" name="Group 2176"/>
          <p:cNvGrpSpPr>
            <a:grpSpLocks/>
          </p:cNvGrpSpPr>
          <p:nvPr/>
        </p:nvGrpSpPr>
        <p:grpSpPr bwMode="auto">
          <a:xfrm>
            <a:off x="415925" y="2665413"/>
            <a:ext cx="1430338" cy="1533525"/>
            <a:chOff x="262" y="1629"/>
            <a:chExt cx="901" cy="966"/>
          </a:xfrm>
        </p:grpSpPr>
        <p:sp>
          <p:nvSpPr>
            <p:cNvPr id="276609" name="Line 2177"/>
            <p:cNvSpPr>
              <a:spLocks noChangeShapeType="1"/>
            </p:cNvSpPr>
            <p:nvPr/>
          </p:nvSpPr>
          <p:spPr bwMode="auto">
            <a:xfrm flipH="1">
              <a:off x="905" y="1629"/>
              <a:ext cx="258" cy="96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10" name="Line 2178"/>
            <p:cNvSpPr>
              <a:spLocks noChangeShapeType="1"/>
            </p:cNvSpPr>
            <p:nvPr/>
          </p:nvSpPr>
          <p:spPr bwMode="auto">
            <a:xfrm flipV="1">
              <a:off x="287" y="2431"/>
              <a:ext cx="40" cy="3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11" name="Line 2179"/>
            <p:cNvSpPr>
              <a:spLocks noChangeShapeType="1"/>
            </p:cNvSpPr>
            <p:nvPr/>
          </p:nvSpPr>
          <p:spPr bwMode="auto">
            <a:xfrm flipV="1">
              <a:off x="287" y="2396"/>
              <a:ext cx="42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12" name="Freeform 2180"/>
            <p:cNvSpPr>
              <a:spLocks/>
            </p:cNvSpPr>
            <p:nvPr/>
          </p:nvSpPr>
          <p:spPr bwMode="auto">
            <a:xfrm>
              <a:off x="292" y="2336"/>
              <a:ext cx="23" cy="208"/>
            </a:xfrm>
            <a:custGeom>
              <a:avLst/>
              <a:gdLst>
                <a:gd name="T0" fmla="*/ 71 w 71"/>
                <a:gd name="T1" fmla="*/ 0 h 628"/>
                <a:gd name="T2" fmla="*/ 71 w 71"/>
                <a:gd name="T3" fmla="*/ 628 h 628"/>
                <a:gd name="T4" fmla="*/ 0 w 71"/>
                <a:gd name="T5" fmla="*/ 543 h 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1" h="628">
                  <a:moveTo>
                    <a:pt x="71" y="0"/>
                  </a:moveTo>
                  <a:lnTo>
                    <a:pt x="71" y="628"/>
                  </a:lnTo>
                  <a:lnTo>
                    <a:pt x="0" y="54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13" name="Line 2181"/>
            <p:cNvSpPr>
              <a:spLocks noChangeShapeType="1"/>
            </p:cNvSpPr>
            <p:nvPr/>
          </p:nvSpPr>
          <p:spPr bwMode="auto">
            <a:xfrm>
              <a:off x="366" y="2338"/>
              <a:ext cx="14" cy="3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14" name="Line 2182"/>
            <p:cNvSpPr>
              <a:spLocks noChangeShapeType="1"/>
            </p:cNvSpPr>
            <p:nvPr/>
          </p:nvSpPr>
          <p:spPr bwMode="auto">
            <a:xfrm flipH="1">
              <a:off x="341" y="2371"/>
              <a:ext cx="4" cy="4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15" name="Line 2183"/>
            <p:cNvSpPr>
              <a:spLocks noChangeShapeType="1"/>
            </p:cNvSpPr>
            <p:nvPr/>
          </p:nvSpPr>
          <p:spPr bwMode="auto">
            <a:xfrm flipV="1">
              <a:off x="345" y="2380"/>
              <a:ext cx="60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16" name="Line 2184"/>
            <p:cNvSpPr>
              <a:spLocks noChangeShapeType="1"/>
            </p:cNvSpPr>
            <p:nvPr/>
          </p:nvSpPr>
          <p:spPr bwMode="auto">
            <a:xfrm flipH="1">
              <a:off x="398" y="2371"/>
              <a:ext cx="12" cy="3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17" name="Freeform 2185"/>
            <p:cNvSpPr>
              <a:spLocks/>
            </p:cNvSpPr>
            <p:nvPr/>
          </p:nvSpPr>
          <p:spPr bwMode="auto">
            <a:xfrm>
              <a:off x="354" y="2396"/>
              <a:ext cx="51" cy="143"/>
            </a:xfrm>
            <a:custGeom>
              <a:avLst/>
              <a:gdLst>
                <a:gd name="T0" fmla="*/ 42 w 155"/>
                <a:gd name="T1" fmla="*/ 0 h 430"/>
                <a:gd name="T2" fmla="*/ 0 w 155"/>
                <a:gd name="T3" fmla="*/ 255 h 430"/>
                <a:gd name="T4" fmla="*/ 155 w 155"/>
                <a:gd name="T5" fmla="*/ 430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5" h="430">
                  <a:moveTo>
                    <a:pt x="42" y="0"/>
                  </a:moveTo>
                  <a:lnTo>
                    <a:pt x="0" y="255"/>
                  </a:lnTo>
                  <a:lnTo>
                    <a:pt x="155" y="43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18" name="Line 2186"/>
            <p:cNvSpPr>
              <a:spLocks noChangeShapeType="1"/>
            </p:cNvSpPr>
            <p:nvPr/>
          </p:nvSpPr>
          <p:spPr bwMode="auto">
            <a:xfrm flipV="1">
              <a:off x="334" y="2445"/>
              <a:ext cx="83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19" name="Freeform 2187"/>
            <p:cNvSpPr>
              <a:spLocks/>
            </p:cNvSpPr>
            <p:nvPr/>
          </p:nvSpPr>
          <p:spPr bwMode="auto">
            <a:xfrm>
              <a:off x="334" y="2449"/>
              <a:ext cx="55" cy="100"/>
            </a:xfrm>
            <a:custGeom>
              <a:avLst/>
              <a:gdLst>
                <a:gd name="T0" fmla="*/ 169 w 169"/>
                <a:gd name="T1" fmla="*/ 0 h 303"/>
                <a:gd name="T2" fmla="*/ 140 w 169"/>
                <a:gd name="T3" fmla="*/ 105 h 303"/>
                <a:gd name="T4" fmla="*/ 91 w 169"/>
                <a:gd name="T5" fmla="*/ 190 h 303"/>
                <a:gd name="T6" fmla="*/ 0 w 169"/>
                <a:gd name="T7" fmla="*/ 303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9" h="303">
                  <a:moveTo>
                    <a:pt x="169" y="0"/>
                  </a:moveTo>
                  <a:lnTo>
                    <a:pt x="140" y="105"/>
                  </a:lnTo>
                  <a:lnTo>
                    <a:pt x="91" y="190"/>
                  </a:lnTo>
                  <a:lnTo>
                    <a:pt x="0" y="30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20" name="Line 2188"/>
            <p:cNvSpPr>
              <a:spLocks noChangeShapeType="1"/>
            </p:cNvSpPr>
            <p:nvPr/>
          </p:nvSpPr>
          <p:spPr bwMode="auto">
            <a:xfrm>
              <a:off x="532" y="2412"/>
              <a:ext cx="40" cy="6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21" name="Line 2189"/>
            <p:cNvSpPr>
              <a:spLocks noChangeShapeType="1"/>
            </p:cNvSpPr>
            <p:nvPr/>
          </p:nvSpPr>
          <p:spPr bwMode="auto">
            <a:xfrm>
              <a:off x="509" y="2394"/>
              <a:ext cx="0" cy="14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22" name="Freeform 2190"/>
            <p:cNvSpPr>
              <a:spLocks/>
            </p:cNvSpPr>
            <p:nvPr/>
          </p:nvSpPr>
          <p:spPr bwMode="auto">
            <a:xfrm>
              <a:off x="440" y="2350"/>
              <a:ext cx="81" cy="129"/>
            </a:xfrm>
            <a:custGeom>
              <a:avLst/>
              <a:gdLst>
                <a:gd name="T0" fmla="*/ 247 w 247"/>
                <a:gd name="T1" fmla="*/ 0 h 387"/>
                <a:gd name="T2" fmla="*/ 176 w 247"/>
                <a:gd name="T3" fmla="*/ 183 h 387"/>
                <a:gd name="T4" fmla="*/ 99 w 247"/>
                <a:gd name="T5" fmla="*/ 288 h 387"/>
                <a:gd name="T6" fmla="*/ 0 w 247"/>
                <a:gd name="T7" fmla="*/ 387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7" h="387">
                  <a:moveTo>
                    <a:pt x="247" y="0"/>
                  </a:moveTo>
                  <a:lnTo>
                    <a:pt x="176" y="183"/>
                  </a:lnTo>
                  <a:lnTo>
                    <a:pt x="99" y="288"/>
                  </a:lnTo>
                  <a:lnTo>
                    <a:pt x="0" y="38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23" name="Line 2191"/>
            <p:cNvSpPr>
              <a:spLocks noChangeShapeType="1"/>
            </p:cNvSpPr>
            <p:nvPr/>
          </p:nvSpPr>
          <p:spPr bwMode="auto">
            <a:xfrm flipV="1">
              <a:off x="447" y="2345"/>
              <a:ext cx="122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24" name="Freeform 2192"/>
            <p:cNvSpPr>
              <a:spLocks/>
            </p:cNvSpPr>
            <p:nvPr/>
          </p:nvSpPr>
          <p:spPr bwMode="auto">
            <a:xfrm>
              <a:off x="694" y="2338"/>
              <a:ext cx="21" cy="208"/>
            </a:xfrm>
            <a:custGeom>
              <a:avLst/>
              <a:gdLst>
                <a:gd name="T0" fmla="*/ 64 w 64"/>
                <a:gd name="T1" fmla="*/ 0 h 629"/>
                <a:gd name="T2" fmla="*/ 64 w 64"/>
                <a:gd name="T3" fmla="*/ 566 h 629"/>
                <a:gd name="T4" fmla="*/ 57 w 64"/>
                <a:gd name="T5" fmla="*/ 629 h 629"/>
                <a:gd name="T6" fmla="*/ 0 w 64"/>
                <a:gd name="T7" fmla="*/ 545 h 6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4" h="629">
                  <a:moveTo>
                    <a:pt x="64" y="0"/>
                  </a:moveTo>
                  <a:lnTo>
                    <a:pt x="64" y="566"/>
                  </a:lnTo>
                  <a:lnTo>
                    <a:pt x="57" y="629"/>
                  </a:lnTo>
                  <a:lnTo>
                    <a:pt x="0" y="54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25" name="Line 2193"/>
            <p:cNvSpPr>
              <a:spLocks noChangeShapeType="1"/>
            </p:cNvSpPr>
            <p:nvPr/>
          </p:nvSpPr>
          <p:spPr bwMode="auto">
            <a:xfrm flipV="1">
              <a:off x="692" y="2384"/>
              <a:ext cx="0" cy="10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26" name="Line 2194"/>
            <p:cNvSpPr>
              <a:spLocks noChangeShapeType="1"/>
            </p:cNvSpPr>
            <p:nvPr/>
          </p:nvSpPr>
          <p:spPr bwMode="auto">
            <a:xfrm flipH="1">
              <a:off x="625" y="2512"/>
              <a:ext cx="46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27" name="Line 2195"/>
            <p:cNvSpPr>
              <a:spLocks noChangeShapeType="1"/>
            </p:cNvSpPr>
            <p:nvPr/>
          </p:nvSpPr>
          <p:spPr bwMode="auto">
            <a:xfrm flipH="1">
              <a:off x="667" y="2451"/>
              <a:ext cx="2" cy="6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28" name="Line 2196"/>
            <p:cNvSpPr>
              <a:spLocks noChangeShapeType="1"/>
            </p:cNvSpPr>
            <p:nvPr/>
          </p:nvSpPr>
          <p:spPr bwMode="auto">
            <a:xfrm flipV="1">
              <a:off x="625" y="2461"/>
              <a:ext cx="42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29" name="Line 2197"/>
            <p:cNvSpPr>
              <a:spLocks noChangeShapeType="1"/>
            </p:cNvSpPr>
            <p:nvPr/>
          </p:nvSpPr>
          <p:spPr bwMode="auto">
            <a:xfrm>
              <a:off x="625" y="2451"/>
              <a:ext cx="0" cy="8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30" name="Line 2198"/>
            <p:cNvSpPr>
              <a:spLocks noChangeShapeType="1"/>
            </p:cNvSpPr>
            <p:nvPr/>
          </p:nvSpPr>
          <p:spPr bwMode="auto">
            <a:xfrm flipV="1">
              <a:off x="602" y="2426"/>
              <a:ext cx="85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31" name="Line 2199"/>
            <p:cNvSpPr>
              <a:spLocks noChangeShapeType="1"/>
            </p:cNvSpPr>
            <p:nvPr/>
          </p:nvSpPr>
          <p:spPr bwMode="auto">
            <a:xfrm flipH="1">
              <a:off x="655" y="2387"/>
              <a:ext cx="9" cy="3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32" name="Line 2200"/>
            <p:cNvSpPr>
              <a:spLocks noChangeShapeType="1"/>
            </p:cNvSpPr>
            <p:nvPr/>
          </p:nvSpPr>
          <p:spPr bwMode="auto">
            <a:xfrm>
              <a:off x="632" y="2391"/>
              <a:ext cx="4" cy="3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33" name="Line 2201"/>
            <p:cNvSpPr>
              <a:spLocks noChangeShapeType="1"/>
            </p:cNvSpPr>
            <p:nvPr/>
          </p:nvSpPr>
          <p:spPr bwMode="auto">
            <a:xfrm flipV="1">
              <a:off x="613" y="2373"/>
              <a:ext cx="67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34" name="Line 2202"/>
            <p:cNvSpPr>
              <a:spLocks noChangeShapeType="1"/>
            </p:cNvSpPr>
            <p:nvPr/>
          </p:nvSpPr>
          <p:spPr bwMode="auto">
            <a:xfrm>
              <a:off x="639" y="2336"/>
              <a:ext cx="14" cy="3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35" name="Line 2203"/>
            <p:cNvSpPr>
              <a:spLocks noChangeShapeType="1"/>
            </p:cNvSpPr>
            <p:nvPr/>
          </p:nvSpPr>
          <p:spPr bwMode="auto">
            <a:xfrm flipV="1">
              <a:off x="796" y="2433"/>
              <a:ext cx="37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36" name="Line 2204"/>
            <p:cNvSpPr>
              <a:spLocks noChangeShapeType="1"/>
            </p:cNvSpPr>
            <p:nvPr/>
          </p:nvSpPr>
          <p:spPr bwMode="auto">
            <a:xfrm flipV="1">
              <a:off x="861" y="2424"/>
              <a:ext cx="2" cy="1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37" name="Line 2205"/>
            <p:cNvSpPr>
              <a:spLocks noChangeShapeType="1"/>
            </p:cNvSpPr>
            <p:nvPr/>
          </p:nvSpPr>
          <p:spPr bwMode="auto">
            <a:xfrm flipV="1">
              <a:off x="768" y="2519"/>
              <a:ext cx="93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38" name="Line 2206"/>
            <p:cNvSpPr>
              <a:spLocks noChangeShapeType="1"/>
            </p:cNvSpPr>
            <p:nvPr/>
          </p:nvSpPr>
          <p:spPr bwMode="auto">
            <a:xfrm>
              <a:off x="766" y="2431"/>
              <a:ext cx="2" cy="10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39" name="Line 2207"/>
            <p:cNvSpPr>
              <a:spLocks noChangeShapeType="1"/>
            </p:cNvSpPr>
            <p:nvPr/>
          </p:nvSpPr>
          <p:spPr bwMode="auto">
            <a:xfrm>
              <a:off x="814" y="2401"/>
              <a:ext cx="0" cy="8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40" name="Line 2208"/>
            <p:cNvSpPr>
              <a:spLocks noChangeShapeType="1"/>
            </p:cNvSpPr>
            <p:nvPr/>
          </p:nvSpPr>
          <p:spPr bwMode="auto">
            <a:xfrm flipH="1">
              <a:off x="787" y="2396"/>
              <a:ext cx="55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41" name="Line 2209"/>
            <p:cNvSpPr>
              <a:spLocks noChangeShapeType="1"/>
            </p:cNvSpPr>
            <p:nvPr/>
          </p:nvSpPr>
          <p:spPr bwMode="auto">
            <a:xfrm flipV="1">
              <a:off x="840" y="2389"/>
              <a:ext cx="2" cy="9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42" name="Line 2210"/>
            <p:cNvSpPr>
              <a:spLocks noChangeShapeType="1"/>
            </p:cNvSpPr>
            <p:nvPr/>
          </p:nvSpPr>
          <p:spPr bwMode="auto">
            <a:xfrm flipV="1">
              <a:off x="789" y="2479"/>
              <a:ext cx="53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43" name="Line 2211"/>
            <p:cNvSpPr>
              <a:spLocks noChangeShapeType="1"/>
            </p:cNvSpPr>
            <p:nvPr/>
          </p:nvSpPr>
          <p:spPr bwMode="auto">
            <a:xfrm>
              <a:off x="787" y="2387"/>
              <a:ext cx="2" cy="10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44" name="Line 2212"/>
            <p:cNvSpPr>
              <a:spLocks noChangeShapeType="1"/>
            </p:cNvSpPr>
            <p:nvPr/>
          </p:nvSpPr>
          <p:spPr bwMode="auto">
            <a:xfrm flipH="1">
              <a:off x="759" y="2354"/>
              <a:ext cx="109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45" name="Line 2213"/>
            <p:cNvSpPr>
              <a:spLocks noChangeShapeType="1"/>
            </p:cNvSpPr>
            <p:nvPr/>
          </p:nvSpPr>
          <p:spPr bwMode="auto">
            <a:xfrm>
              <a:off x="262" y="2595"/>
              <a:ext cx="64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76646" name="Group 2214"/>
          <p:cNvGrpSpPr>
            <a:grpSpLocks/>
          </p:cNvGrpSpPr>
          <p:nvPr/>
        </p:nvGrpSpPr>
        <p:grpSpPr bwMode="auto">
          <a:xfrm>
            <a:off x="1979613" y="2573338"/>
            <a:ext cx="1914525" cy="1816100"/>
            <a:chOff x="1247" y="1571"/>
            <a:chExt cx="1206" cy="1144"/>
          </a:xfrm>
        </p:grpSpPr>
        <p:sp>
          <p:nvSpPr>
            <p:cNvPr id="276647" name="Line 2215"/>
            <p:cNvSpPr>
              <a:spLocks noChangeShapeType="1"/>
            </p:cNvSpPr>
            <p:nvPr/>
          </p:nvSpPr>
          <p:spPr bwMode="auto">
            <a:xfrm>
              <a:off x="1247" y="1931"/>
              <a:ext cx="0" cy="78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48" name="Line 2216"/>
            <p:cNvSpPr>
              <a:spLocks noChangeShapeType="1"/>
            </p:cNvSpPr>
            <p:nvPr/>
          </p:nvSpPr>
          <p:spPr bwMode="auto">
            <a:xfrm>
              <a:off x="2451" y="1571"/>
              <a:ext cx="0" cy="114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49" name="Line 2217"/>
            <p:cNvSpPr>
              <a:spLocks noChangeShapeType="1"/>
            </p:cNvSpPr>
            <p:nvPr/>
          </p:nvSpPr>
          <p:spPr bwMode="auto">
            <a:xfrm>
              <a:off x="1397" y="2595"/>
              <a:ext cx="90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50" name="Freeform 2218"/>
            <p:cNvSpPr>
              <a:spLocks/>
            </p:cNvSpPr>
            <p:nvPr/>
          </p:nvSpPr>
          <p:spPr bwMode="auto">
            <a:xfrm>
              <a:off x="1247" y="2569"/>
              <a:ext cx="150" cy="51"/>
            </a:xfrm>
            <a:custGeom>
              <a:avLst/>
              <a:gdLst>
                <a:gd name="T0" fmla="*/ 457 w 457"/>
                <a:gd name="T1" fmla="*/ 0 h 152"/>
                <a:gd name="T2" fmla="*/ 457 w 457"/>
                <a:gd name="T3" fmla="*/ 152 h 152"/>
                <a:gd name="T4" fmla="*/ 0 w 457"/>
                <a:gd name="T5" fmla="*/ 77 h 152"/>
                <a:gd name="T6" fmla="*/ 457 w 457"/>
                <a:gd name="T7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7" h="152">
                  <a:moveTo>
                    <a:pt x="457" y="0"/>
                  </a:moveTo>
                  <a:lnTo>
                    <a:pt x="457" y="152"/>
                  </a:lnTo>
                  <a:lnTo>
                    <a:pt x="0" y="77"/>
                  </a:lnTo>
                  <a:lnTo>
                    <a:pt x="457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51" name="Freeform 2219"/>
            <p:cNvSpPr>
              <a:spLocks/>
            </p:cNvSpPr>
            <p:nvPr/>
          </p:nvSpPr>
          <p:spPr bwMode="auto">
            <a:xfrm>
              <a:off x="1247" y="2569"/>
              <a:ext cx="150" cy="51"/>
            </a:xfrm>
            <a:custGeom>
              <a:avLst/>
              <a:gdLst>
                <a:gd name="T0" fmla="*/ 457 w 457"/>
                <a:gd name="T1" fmla="*/ 0 h 152"/>
                <a:gd name="T2" fmla="*/ 457 w 457"/>
                <a:gd name="T3" fmla="*/ 152 h 152"/>
                <a:gd name="T4" fmla="*/ 0 w 457"/>
                <a:gd name="T5" fmla="*/ 77 h 152"/>
                <a:gd name="T6" fmla="*/ 457 w 457"/>
                <a:gd name="T7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7" h="152">
                  <a:moveTo>
                    <a:pt x="457" y="0"/>
                  </a:moveTo>
                  <a:lnTo>
                    <a:pt x="457" y="152"/>
                  </a:lnTo>
                  <a:lnTo>
                    <a:pt x="0" y="77"/>
                  </a:lnTo>
                  <a:lnTo>
                    <a:pt x="457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52" name="Freeform 2220"/>
            <p:cNvSpPr>
              <a:spLocks/>
            </p:cNvSpPr>
            <p:nvPr/>
          </p:nvSpPr>
          <p:spPr bwMode="auto">
            <a:xfrm>
              <a:off x="2301" y="2569"/>
              <a:ext cx="150" cy="51"/>
            </a:xfrm>
            <a:custGeom>
              <a:avLst/>
              <a:gdLst>
                <a:gd name="T0" fmla="*/ 0 w 455"/>
                <a:gd name="T1" fmla="*/ 0 h 152"/>
                <a:gd name="T2" fmla="*/ 0 w 455"/>
                <a:gd name="T3" fmla="*/ 152 h 152"/>
                <a:gd name="T4" fmla="*/ 455 w 455"/>
                <a:gd name="T5" fmla="*/ 77 h 152"/>
                <a:gd name="T6" fmla="*/ 0 w 455"/>
                <a:gd name="T7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5" h="152">
                  <a:moveTo>
                    <a:pt x="0" y="0"/>
                  </a:moveTo>
                  <a:lnTo>
                    <a:pt x="0" y="152"/>
                  </a:lnTo>
                  <a:lnTo>
                    <a:pt x="455" y="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53" name="Freeform 2221"/>
            <p:cNvSpPr>
              <a:spLocks/>
            </p:cNvSpPr>
            <p:nvPr/>
          </p:nvSpPr>
          <p:spPr bwMode="auto">
            <a:xfrm>
              <a:off x="2301" y="2569"/>
              <a:ext cx="150" cy="51"/>
            </a:xfrm>
            <a:custGeom>
              <a:avLst/>
              <a:gdLst>
                <a:gd name="T0" fmla="*/ 0 w 455"/>
                <a:gd name="T1" fmla="*/ 0 h 152"/>
                <a:gd name="T2" fmla="*/ 0 w 455"/>
                <a:gd name="T3" fmla="*/ 152 h 152"/>
                <a:gd name="T4" fmla="*/ 455 w 455"/>
                <a:gd name="T5" fmla="*/ 77 h 152"/>
                <a:gd name="T6" fmla="*/ 0 w 455"/>
                <a:gd name="T7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5" h="152">
                  <a:moveTo>
                    <a:pt x="0" y="0"/>
                  </a:moveTo>
                  <a:lnTo>
                    <a:pt x="0" y="152"/>
                  </a:lnTo>
                  <a:lnTo>
                    <a:pt x="455" y="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54" name="Line 2222"/>
            <p:cNvSpPr>
              <a:spLocks noChangeShapeType="1"/>
            </p:cNvSpPr>
            <p:nvPr/>
          </p:nvSpPr>
          <p:spPr bwMode="auto">
            <a:xfrm flipH="1">
              <a:off x="1582" y="2412"/>
              <a:ext cx="14" cy="6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55" name="Line 2223"/>
            <p:cNvSpPr>
              <a:spLocks noChangeShapeType="1"/>
            </p:cNvSpPr>
            <p:nvPr/>
          </p:nvSpPr>
          <p:spPr bwMode="auto">
            <a:xfrm flipH="1">
              <a:off x="1575" y="2472"/>
              <a:ext cx="7" cy="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56" name="Line 2224"/>
            <p:cNvSpPr>
              <a:spLocks noChangeShapeType="1"/>
            </p:cNvSpPr>
            <p:nvPr/>
          </p:nvSpPr>
          <p:spPr bwMode="auto">
            <a:xfrm>
              <a:off x="1591" y="2357"/>
              <a:ext cx="7" cy="3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57" name="Line 2225"/>
            <p:cNvSpPr>
              <a:spLocks noChangeShapeType="1"/>
            </p:cNvSpPr>
            <p:nvPr/>
          </p:nvSpPr>
          <p:spPr bwMode="auto">
            <a:xfrm flipV="1">
              <a:off x="1566" y="2408"/>
              <a:ext cx="57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58" name="Freeform 2226"/>
            <p:cNvSpPr>
              <a:spLocks/>
            </p:cNvSpPr>
            <p:nvPr/>
          </p:nvSpPr>
          <p:spPr bwMode="auto">
            <a:xfrm>
              <a:off x="1584" y="2449"/>
              <a:ext cx="28" cy="81"/>
            </a:xfrm>
            <a:custGeom>
              <a:avLst/>
              <a:gdLst>
                <a:gd name="T0" fmla="*/ 84 w 84"/>
                <a:gd name="T1" fmla="*/ 0 h 241"/>
                <a:gd name="T2" fmla="*/ 64 w 84"/>
                <a:gd name="T3" fmla="*/ 113 h 241"/>
                <a:gd name="T4" fmla="*/ 27 w 84"/>
                <a:gd name="T5" fmla="*/ 241 h 241"/>
                <a:gd name="T6" fmla="*/ 0 w 84"/>
                <a:gd name="T7" fmla="*/ 190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4" h="241">
                  <a:moveTo>
                    <a:pt x="84" y="0"/>
                  </a:moveTo>
                  <a:lnTo>
                    <a:pt x="64" y="113"/>
                  </a:lnTo>
                  <a:lnTo>
                    <a:pt x="27" y="241"/>
                  </a:lnTo>
                  <a:lnTo>
                    <a:pt x="0" y="19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59" name="Line 2227"/>
            <p:cNvSpPr>
              <a:spLocks noChangeShapeType="1"/>
            </p:cNvSpPr>
            <p:nvPr/>
          </p:nvSpPr>
          <p:spPr bwMode="auto">
            <a:xfrm flipH="1">
              <a:off x="1630" y="2357"/>
              <a:ext cx="19" cy="7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60" name="Line 2228"/>
            <p:cNvSpPr>
              <a:spLocks noChangeShapeType="1"/>
            </p:cNvSpPr>
            <p:nvPr/>
          </p:nvSpPr>
          <p:spPr bwMode="auto">
            <a:xfrm flipV="1">
              <a:off x="1637" y="2394"/>
              <a:ext cx="49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61" name="Line 2229"/>
            <p:cNvSpPr>
              <a:spLocks noChangeShapeType="1"/>
            </p:cNvSpPr>
            <p:nvPr/>
          </p:nvSpPr>
          <p:spPr bwMode="auto">
            <a:xfrm flipV="1">
              <a:off x="1626" y="2433"/>
              <a:ext cx="51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62" name="Line 2230"/>
            <p:cNvSpPr>
              <a:spLocks noChangeShapeType="1"/>
            </p:cNvSpPr>
            <p:nvPr/>
          </p:nvSpPr>
          <p:spPr bwMode="auto">
            <a:xfrm flipH="1">
              <a:off x="1667" y="2431"/>
              <a:ext cx="12" cy="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63" name="Line 2231"/>
            <p:cNvSpPr>
              <a:spLocks noChangeShapeType="1"/>
            </p:cNvSpPr>
            <p:nvPr/>
          </p:nvSpPr>
          <p:spPr bwMode="auto">
            <a:xfrm>
              <a:off x="1651" y="2438"/>
              <a:ext cx="0" cy="8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64" name="Line 2232"/>
            <p:cNvSpPr>
              <a:spLocks noChangeShapeType="1"/>
            </p:cNvSpPr>
            <p:nvPr/>
          </p:nvSpPr>
          <p:spPr bwMode="auto">
            <a:xfrm flipV="1">
              <a:off x="1651" y="2479"/>
              <a:ext cx="23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65" name="Freeform 2233"/>
            <p:cNvSpPr>
              <a:spLocks/>
            </p:cNvSpPr>
            <p:nvPr/>
          </p:nvSpPr>
          <p:spPr bwMode="auto">
            <a:xfrm>
              <a:off x="1596" y="2465"/>
              <a:ext cx="34" cy="88"/>
            </a:xfrm>
            <a:custGeom>
              <a:avLst/>
              <a:gdLst>
                <a:gd name="T0" fmla="*/ 105 w 105"/>
                <a:gd name="T1" fmla="*/ 0 h 261"/>
                <a:gd name="T2" fmla="*/ 70 w 105"/>
                <a:gd name="T3" fmla="*/ 105 h 261"/>
                <a:gd name="T4" fmla="*/ 42 w 105"/>
                <a:gd name="T5" fmla="*/ 191 h 261"/>
                <a:gd name="T6" fmla="*/ 0 w 105"/>
                <a:gd name="T7" fmla="*/ 261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5" h="261">
                  <a:moveTo>
                    <a:pt x="105" y="0"/>
                  </a:moveTo>
                  <a:lnTo>
                    <a:pt x="70" y="105"/>
                  </a:lnTo>
                  <a:lnTo>
                    <a:pt x="42" y="191"/>
                  </a:lnTo>
                  <a:lnTo>
                    <a:pt x="0" y="26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66" name="Freeform 2234"/>
            <p:cNvSpPr>
              <a:spLocks/>
            </p:cNvSpPr>
            <p:nvPr/>
          </p:nvSpPr>
          <p:spPr bwMode="auto">
            <a:xfrm>
              <a:off x="1619" y="2498"/>
              <a:ext cx="72" cy="60"/>
            </a:xfrm>
            <a:custGeom>
              <a:avLst/>
              <a:gdLst>
                <a:gd name="T0" fmla="*/ 0 w 212"/>
                <a:gd name="T1" fmla="*/ 0 h 176"/>
                <a:gd name="T2" fmla="*/ 142 w 212"/>
                <a:gd name="T3" fmla="*/ 176 h 176"/>
                <a:gd name="T4" fmla="*/ 212 w 212"/>
                <a:gd name="T5" fmla="*/ 17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2" h="176">
                  <a:moveTo>
                    <a:pt x="0" y="0"/>
                  </a:moveTo>
                  <a:lnTo>
                    <a:pt x="142" y="176"/>
                  </a:lnTo>
                  <a:lnTo>
                    <a:pt x="212" y="17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67" name="Line 2235"/>
            <p:cNvSpPr>
              <a:spLocks noChangeShapeType="1"/>
            </p:cNvSpPr>
            <p:nvPr/>
          </p:nvSpPr>
          <p:spPr bwMode="auto">
            <a:xfrm>
              <a:off x="1651" y="2525"/>
              <a:ext cx="0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68" name="Line 2236"/>
            <p:cNvSpPr>
              <a:spLocks noChangeShapeType="1"/>
            </p:cNvSpPr>
            <p:nvPr/>
          </p:nvSpPr>
          <p:spPr bwMode="auto">
            <a:xfrm flipH="1">
              <a:off x="1552" y="2500"/>
              <a:ext cx="23" cy="4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69" name="Line 2237"/>
            <p:cNvSpPr>
              <a:spLocks noChangeShapeType="1"/>
            </p:cNvSpPr>
            <p:nvPr/>
          </p:nvSpPr>
          <p:spPr bwMode="auto">
            <a:xfrm flipV="1">
              <a:off x="1589" y="2451"/>
              <a:ext cx="23" cy="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70" name="Freeform 2238"/>
            <p:cNvSpPr>
              <a:spLocks/>
            </p:cNvSpPr>
            <p:nvPr/>
          </p:nvSpPr>
          <p:spPr bwMode="auto">
            <a:xfrm>
              <a:off x="1767" y="2375"/>
              <a:ext cx="76" cy="167"/>
            </a:xfrm>
            <a:custGeom>
              <a:avLst/>
              <a:gdLst>
                <a:gd name="T0" fmla="*/ 0 w 233"/>
                <a:gd name="T1" fmla="*/ 0 h 502"/>
                <a:gd name="T2" fmla="*/ 169 w 233"/>
                <a:gd name="T3" fmla="*/ 502 h 502"/>
                <a:gd name="T4" fmla="*/ 233 w 233"/>
                <a:gd name="T5" fmla="*/ 50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3" h="502">
                  <a:moveTo>
                    <a:pt x="0" y="0"/>
                  </a:moveTo>
                  <a:lnTo>
                    <a:pt x="169" y="502"/>
                  </a:lnTo>
                  <a:lnTo>
                    <a:pt x="233" y="50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71" name="Freeform 2239"/>
            <p:cNvSpPr>
              <a:spLocks/>
            </p:cNvSpPr>
            <p:nvPr/>
          </p:nvSpPr>
          <p:spPr bwMode="auto">
            <a:xfrm>
              <a:off x="1711" y="2426"/>
              <a:ext cx="72" cy="130"/>
            </a:xfrm>
            <a:custGeom>
              <a:avLst/>
              <a:gdLst>
                <a:gd name="T0" fmla="*/ 219 w 219"/>
                <a:gd name="T1" fmla="*/ 0 h 388"/>
                <a:gd name="T2" fmla="*/ 155 w 219"/>
                <a:gd name="T3" fmla="*/ 176 h 388"/>
                <a:gd name="T4" fmla="*/ 106 w 219"/>
                <a:gd name="T5" fmla="*/ 303 h 388"/>
                <a:gd name="T6" fmla="*/ 0 w 219"/>
                <a:gd name="T7" fmla="*/ 388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9" h="388">
                  <a:moveTo>
                    <a:pt x="219" y="0"/>
                  </a:moveTo>
                  <a:lnTo>
                    <a:pt x="155" y="176"/>
                  </a:lnTo>
                  <a:lnTo>
                    <a:pt x="106" y="303"/>
                  </a:lnTo>
                  <a:lnTo>
                    <a:pt x="0" y="38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72" name="Line 2240"/>
            <p:cNvSpPr>
              <a:spLocks noChangeShapeType="1"/>
            </p:cNvSpPr>
            <p:nvPr/>
          </p:nvSpPr>
          <p:spPr bwMode="auto">
            <a:xfrm>
              <a:off x="1903" y="2364"/>
              <a:ext cx="0" cy="18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73" name="Line 2241"/>
            <p:cNvSpPr>
              <a:spLocks noChangeShapeType="1"/>
            </p:cNvSpPr>
            <p:nvPr/>
          </p:nvSpPr>
          <p:spPr bwMode="auto">
            <a:xfrm flipH="1">
              <a:off x="1896" y="2514"/>
              <a:ext cx="40" cy="4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74" name="Line 2242"/>
            <p:cNvSpPr>
              <a:spLocks noChangeShapeType="1"/>
            </p:cNvSpPr>
            <p:nvPr/>
          </p:nvSpPr>
          <p:spPr bwMode="auto">
            <a:xfrm flipV="1">
              <a:off x="1862" y="2447"/>
              <a:ext cx="131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75" name="Freeform 2243"/>
            <p:cNvSpPr>
              <a:spLocks/>
            </p:cNvSpPr>
            <p:nvPr/>
          </p:nvSpPr>
          <p:spPr bwMode="auto">
            <a:xfrm>
              <a:off x="1903" y="2368"/>
              <a:ext cx="58" cy="67"/>
            </a:xfrm>
            <a:custGeom>
              <a:avLst/>
              <a:gdLst>
                <a:gd name="T0" fmla="*/ 170 w 170"/>
                <a:gd name="T1" fmla="*/ 0 h 205"/>
                <a:gd name="T2" fmla="*/ 99 w 170"/>
                <a:gd name="T3" fmla="*/ 106 h 205"/>
                <a:gd name="T4" fmla="*/ 0 w 170"/>
                <a:gd name="T5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0" h="205">
                  <a:moveTo>
                    <a:pt x="170" y="0"/>
                  </a:moveTo>
                  <a:lnTo>
                    <a:pt x="99" y="106"/>
                  </a:lnTo>
                  <a:lnTo>
                    <a:pt x="0" y="20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76" name="Freeform 2244"/>
            <p:cNvSpPr>
              <a:spLocks/>
            </p:cNvSpPr>
            <p:nvPr/>
          </p:nvSpPr>
          <p:spPr bwMode="auto">
            <a:xfrm>
              <a:off x="1922" y="2456"/>
              <a:ext cx="71" cy="86"/>
            </a:xfrm>
            <a:custGeom>
              <a:avLst/>
              <a:gdLst>
                <a:gd name="T0" fmla="*/ 0 w 212"/>
                <a:gd name="T1" fmla="*/ 0 h 261"/>
                <a:gd name="T2" fmla="*/ 134 w 212"/>
                <a:gd name="T3" fmla="*/ 261 h 261"/>
                <a:gd name="T4" fmla="*/ 212 w 212"/>
                <a:gd name="T5" fmla="*/ 255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2" h="261">
                  <a:moveTo>
                    <a:pt x="0" y="0"/>
                  </a:moveTo>
                  <a:lnTo>
                    <a:pt x="134" y="261"/>
                  </a:lnTo>
                  <a:lnTo>
                    <a:pt x="212" y="25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77" name="Freeform 2245"/>
            <p:cNvSpPr>
              <a:spLocks/>
            </p:cNvSpPr>
            <p:nvPr/>
          </p:nvSpPr>
          <p:spPr bwMode="auto">
            <a:xfrm>
              <a:off x="2019" y="2387"/>
              <a:ext cx="37" cy="180"/>
            </a:xfrm>
            <a:custGeom>
              <a:avLst/>
              <a:gdLst>
                <a:gd name="T0" fmla="*/ 113 w 113"/>
                <a:gd name="T1" fmla="*/ 0 h 544"/>
                <a:gd name="T2" fmla="*/ 99 w 113"/>
                <a:gd name="T3" fmla="*/ 220 h 544"/>
                <a:gd name="T4" fmla="*/ 57 w 113"/>
                <a:gd name="T5" fmla="*/ 432 h 544"/>
                <a:gd name="T6" fmla="*/ 0 w 113"/>
                <a:gd name="T7" fmla="*/ 544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3" h="544">
                  <a:moveTo>
                    <a:pt x="113" y="0"/>
                  </a:moveTo>
                  <a:lnTo>
                    <a:pt x="99" y="220"/>
                  </a:lnTo>
                  <a:lnTo>
                    <a:pt x="57" y="432"/>
                  </a:lnTo>
                  <a:lnTo>
                    <a:pt x="0" y="54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78" name="Line 2246"/>
            <p:cNvSpPr>
              <a:spLocks noChangeShapeType="1"/>
            </p:cNvSpPr>
            <p:nvPr/>
          </p:nvSpPr>
          <p:spPr bwMode="auto">
            <a:xfrm>
              <a:off x="2088" y="2354"/>
              <a:ext cx="12" cy="3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79" name="Line 2247"/>
            <p:cNvSpPr>
              <a:spLocks noChangeShapeType="1"/>
            </p:cNvSpPr>
            <p:nvPr/>
          </p:nvSpPr>
          <p:spPr bwMode="auto">
            <a:xfrm flipV="1">
              <a:off x="2056" y="2394"/>
              <a:ext cx="92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80" name="Line 2248"/>
            <p:cNvSpPr>
              <a:spLocks noChangeShapeType="1"/>
            </p:cNvSpPr>
            <p:nvPr/>
          </p:nvSpPr>
          <p:spPr bwMode="auto">
            <a:xfrm>
              <a:off x="2081" y="2405"/>
              <a:ext cx="0" cy="7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81" name="Line 2249"/>
            <p:cNvSpPr>
              <a:spLocks noChangeShapeType="1"/>
            </p:cNvSpPr>
            <p:nvPr/>
          </p:nvSpPr>
          <p:spPr bwMode="auto">
            <a:xfrm flipV="1">
              <a:off x="2081" y="2463"/>
              <a:ext cx="37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82" name="Line 2250"/>
            <p:cNvSpPr>
              <a:spLocks noChangeShapeType="1"/>
            </p:cNvSpPr>
            <p:nvPr/>
          </p:nvSpPr>
          <p:spPr bwMode="auto">
            <a:xfrm flipV="1">
              <a:off x="2114" y="2403"/>
              <a:ext cx="2" cy="6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83" name="Line 2251"/>
            <p:cNvSpPr>
              <a:spLocks noChangeShapeType="1"/>
            </p:cNvSpPr>
            <p:nvPr/>
          </p:nvSpPr>
          <p:spPr bwMode="auto">
            <a:xfrm flipV="1">
              <a:off x="2074" y="2484"/>
              <a:ext cx="46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84" name="Freeform 2252"/>
            <p:cNvSpPr>
              <a:spLocks/>
            </p:cNvSpPr>
            <p:nvPr/>
          </p:nvSpPr>
          <p:spPr bwMode="auto">
            <a:xfrm>
              <a:off x="2040" y="2477"/>
              <a:ext cx="83" cy="95"/>
            </a:xfrm>
            <a:custGeom>
              <a:avLst/>
              <a:gdLst>
                <a:gd name="T0" fmla="*/ 0 w 254"/>
                <a:gd name="T1" fmla="*/ 282 h 282"/>
                <a:gd name="T2" fmla="*/ 176 w 254"/>
                <a:gd name="T3" fmla="*/ 162 h 282"/>
                <a:gd name="T4" fmla="*/ 219 w 254"/>
                <a:gd name="T5" fmla="*/ 99 h 282"/>
                <a:gd name="T6" fmla="*/ 254 w 254"/>
                <a:gd name="T7" fmla="*/ 0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282">
                  <a:moveTo>
                    <a:pt x="0" y="282"/>
                  </a:moveTo>
                  <a:lnTo>
                    <a:pt x="176" y="162"/>
                  </a:lnTo>
                  <a:lnTo>
                    <a:pt x="219" y="99"/>
                  </a:lnTo>
                  <a:lnTo>
                    <a:pt x="254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85" name="Freeform 2253"/>
            <p:cNvSpPr>
              <a:spLocks/>
            </p:cNvSpPr>
            <p:nvPr/>
          </p:nvSpPr>
          <p:spPr bwMode="auto">
            <a:xfrm>
              <a:off x="2074" y="2502"/>
              <a:ext cx="79" cy="70"/>
            </a:xfrm>
            <a:custGeom>
              <a:avLst/>
              <a:gdLst>
                <a:gd name="T0" fmla="*/ 0 w 239"/>
                <a:gd name="T1" fmla="*/ 0 h 204"/>
                <a:gd name="T2" fmla="*/ 198 w 239"/>
                <a:gd name="T3" fmla="*/ 204 h 204"/>
                <a:gd name="T4" fmla="*/ 239 w 239"/>
                <a:gd name="T5" fmla="*/ 204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9" h="204">
                  <a:moveTo>
                    <a:pt x="0" y="0"/>
                  </a:moveTo>
                  <a:lnTo>
                    <a:pt x="198" y="204"/>
                  </a:lnTo>
                  <a:lnTo>
                    <a:pt x="239" y="20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86" name="Line 2254"/>
            <p:cNvSpPr>
              <a:spLocks noChangeShapeType="1"/>
            </p:cNvSpPr>
            <p:nvPr/>
          </p:nvSpPr>
          <p:spPr bwMode="auto">
            <a:xfrm flipV="1">
              <a:off x="2058" y="2433"/>
              <a:ext cx="90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87" name="Line 2255"/>
            <p:cNvSpPr>
              <a:spLocks noChangeShapeType="1"/>
            </p:cNvSpPr>
            <p:nvPr/>
          </p:nvSpPr>
          <p:spPr bwMode="auto">
            <a:xfrm>
              <a:off x="2451" y="2595"/>
              <a:ext cx="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276688" name="Text Box 2256"/>
          <p:cNvSpPr txBox="1">
            <a:spLocks noChangeArrowheads="1"/>
          </p:cNvSpPr>
          <p:nvPr/>
        </p:nvSpPr>
        <p:spPr bwMode="auto">
          <a:xfrm>
            <a:off x="115888" y="4302125"/>
            <a:ext cx="25019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>
                <a:solidFill>
                  <a:srgbClr val="FF0000"/>
                </a:solidFill>
                <a:ea typeface="黑体" pitchFamily="2" charset="-122"/>
              </a:rPr>
              <a:t>画图要点：</a:t>
            </a:r>
          </a:p>
        </p:txBody>
      </p:sp>
      <p:sp>
        <p:nvSpPr>
          <p:cNvPr id="276689" name="Text Box 2257"/>
          <p:cNvSpPr txBox="1">
            <a:spLocks noChangeArrowheads="1"/>
          </p:cNvSpPr>
          <p:nvPr/>
        </p:nvSpPr>
        <p:spPr bwMode="auto">
          <a:xfrm>
            <a:off x="103188" y="5018088"/>
            <a:ext cx="9691687" cy="530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3333CC"/>
                </a:solidFill>
              </a:rPr>
              <a:t>        </a:t>
            </a:r>
            <a:r>
              <a:rPr kumimoji="1" lang="zh-CN" altLang="en-US" sz="3200" b="1">
                <a:solidFill>
                  <a:srgbClr val="FF0000"/>
                </a:solidFill>
              </a:rPr>
              <a:t>大径线</a:t>
            </a:r>
            <a:r>
              <a:rPr kumimoji="1" lang="zh-CN" altLang="en-US" sz="3200" b="1">
                <a:solidFill>
                  <a:srgbClr val="000000"/>
                </a:solidFill>
              </a:rPr>
              <a:t>和</a:t>
            </a:r>
            <a:r>
              <a:rPr kumimoji="1" lang="zh-CN" altLang="en-US" sz="3200" b="1">
                <a:solidFill>
                  <a:srgbClr val="FF0000"/>
                </a:solidFill>
              </a:rPr>
              <a:t>大径线</a:t>
            </a:r>
            <a:r>
              <a:rPr kumimoji="1" lang="zh-CN" altLang="en-US" sz="3200" b="1">
                <a:solidFill>
                  <a:srgbClr val="000000"/>
                </a:solidFill>
              </a:rPr>
              <a:t>对齐；</a:t>
            </a:r>
            <a:r>
              <a:rPr kumimoji="1" lang="zh-CN" altLang="en-US" sz="3200" b="1">
                <a:solidFill>
                  <a:srgbClr val="FF0000"/>
                </a:solidFill>
              </a:rPr>
              <a:t>小径线</a:t>
            </a:r>
            <a:r>
              <a:rPr kumimoji="1" lang="zh-CN" altLang="en-US" sz="3200" b="1">
                <a:solidFill>
                  <a:srgbClr val="000000"/>
                </a:solidFill>
              </a:rPr>
              <a:t>和</a:t>
            </a:r>
            <a:r>
              <a:rPr kumimoji="1" lang="zh-CN" altLang="en-US" sz="3200" b="1">
                <a:solidFill>
                  <a:srgbClr val="FF0000"/>
                </a:solidFill>
              </a:rPr>
              <a:t>小径线</a:t>
            </a:r>
            <a:r>
              <a:rPr kumimoji="1" lang="zh-CN" altLang="en-US" sz="3200" b="1">
                <a:solidFill>
                  <a:srgbClr val="000000"/>
                </a:solidFill>
              </a:rPr>
              <a:t>对齐。</a:t>
            </a:r>
          </a:p>
        </p:txBody>
      </p:sp>
      <p:sp>
        <p:nvSpPr>
          <p:cNvPr id="276691" name="Text Box 2259"/>
          <p:cNvSpPr txBox="1">
            <a:spLocks noChangeArrowheads="1"/>
          </p:cNvSpPr>
          <p:nvPr/>
        </p:nvSpPr>
        <p:spPr bwMode="auto">
          <a:xfrm>
            <a:off x="5148263" y="4337050"/>
            <a:ext cx="2205037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600" b="1">
                <a:solidFill>
                  <a:srgbClr val="FF3300"/>
                </a:solidFill>
              </a:rPr>
              <a:t>为什么？</a:t>
            </a:r>
          </a:p>
        </p:txBody>
      </p:sp>
      <p:sp>
        <p:nvSpPr>
          <p:cNvPr id="276693" name="Text Box 2261"/>
          <p:cNvSpPr txBox="1">
            <a:spLocks noChangeArrowheads="1"/>
          </p:cNvSpPr>
          <p:nvPr/>
        </p:nvSpPr>
        <p:spPr bwMode="auto">
          <a:xfrm>
            <a:off x="111125" y="5562600"/>
            <a:ext cx="9032875" cy="968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</a:rPr>
              <a:t>        </a:t>
            </a:r>
            <a:r>
              <a:rPr kumimoji="1" lang="zh-CN" altLang="en-US" sz="3200" b="1">
                <a:solidFill>
                  <a:srgbClr val="000000"/>
                </a:solidFill>
              </a:rPr>
              <a:t>旋合部分按外螺纹画；其余部分按各自的规定画。</a:t>
            </a:r>
          </a:p>
        </p:txBody>
      </p:sp>
      <p:grpSp>
        <p:nvGrpSpPr>
          <p:cNvPr id="276694" name="Group 2262"/>
          <p:cNvGrpSpPr>
            <a:grpSpLocks/>
          </p:cNvGrpSpPr>
          <p:nvPr/>
        </p:nvGrpSpPr>
        <p:grpSpPr bwMode="auto">
          <a:xfrm>
            <a:off x="2466975" y="712788"/>
            <a:ext cx="371475" cy="2935287"/>
            <a:chOff x="1554" y="399"/>
            <a:chExt cx="234" cy="1849"/>
          </a:xfrm>
        </p:grpSpPr>
        <p:sp>
          <p:nvSpPr>
            <p:cNvPr id="276695" name="Freeform 2263"/>
            <p:cNvSpPr>
              <a:spLocks/>
            </p:cNvSpPr>
            <p:nvPr/>
          </p:nvSpPr>
          <p:spPr bwMode="auto">
            <a:xfrm>
              <a:off x="1554" y="399"/>
              <a:ext cx="81" cy="162"/>
            </a:xfrm>
            <a:custGeom>
              <a:avLst/>
              <a:gdLst>
                <a:gd name="T0" fmla="*/ 0 w 247"/>
                <a:gd name="T1" fmla="*/ 493 h 493"/>
                <a:gd name="T2" fmla="*/ 247 w 247"/>
                <a:gd name="T3" fmla="*/ 0 h 493"/>
                <a:gd name="T4" fmla="*/ 230 w 247"/>
                <a:gd name="T5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7" h="493">
                  <a:moveTo>
                    <a:pt x="0" y="493"/>
                  </a:moveTo>
                  <a:lnTo>
                    <a:pt x="247" y="0"/>
                  </a:lnTo>
                  <a:lnTo>
                    <a:pt x="230" y="49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96" name="Line 2264"/>
            <p:cNvSpPr>
              <a:spLocks noChangeShapeType="1"/>
            </p:cNvSpPr>
            <p:nvPr/>
          </p:nvSpPr>
          <p:spPr bwMode="auto">
            <a:xfrm>
              <a:off x="1788" y="445"/>
              <a:ext cx="0" cy="19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97" name="Line 2265"/>
            <p:cNvSpPr>
              <a:spLocks noChangeShapeType="1"/>
            </p:cNvSpPr>
            <p:nvPr/>
          </p:nvSpPr>
          <p:spPr bwMode="auto">
            <a:xfrm>
              <a:off x="1788" y="2008"/>
              <a:ext cx="0" cy="19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98" name="Freeform 2266"/>
            <p:cNvSpPr>
              <a:spLocks/>
            </p:cNvSpPr>
            <p:nvPr/>
          </p:nvSpPr>
          <p:spPr bwMode="auto">
            <a:xfrm>
              <a:off x="1554" y="2084"/>
              <a:ext cx="81" cy="164"/>
            </a:xfrm>
            <a:custGeom>
              <a:avLst/>
              <a:gdLst>
                <a:gd name="T0" fmla="*/ 0 w 247"/>
                <a:gd name="T1" fmla="*/ 493 h 493"/>
                <a:gd name="T2" fmla="*/ 247 w 247"/>
                <a:gd name="T3" fmla="*/ 0 h 493"/>
                <a:gd name="T4" fmla="*/ 230 w 247"/>
                <a:gd name="T5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7" h="493">
                  <a:moveTo>
                    <a:pt x="0" y="493"/>
                  </a:moveTo>
                  <a:lnTo>
                    <a:pt x="247" y="0"/>
                  </a:lnTo>
                  <a:lnTo>
                    <a:pt x="230" y="49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699" name="Line 2267"/>
            <p:cNvSpPr>
              <a:spLocks noChangeShapeType="1"/>
            </p:cNvSpPr>
            <p:nvPr/>
          </p:nvSpPr>
          <p:spPr bwMode="auto">
            <a:xfrm flipH="1">
              <a:off x="1577" y="2202"/>
              <a:ext cx="5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00" name="Line 2268"/>
            <p:cNvSpPr>
              <a:spLocks noChangeShapeType="1"/>
            </p:cNvSpPr>
            <p:nvPr/>
          </p:nvSpPr>
          <p:spPr bwMode="auto">
            <a:xfrm flipH="1">
              <a:off x="1577" y="517"/>
              <a:ext cx="5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76701" name="Group 2269"/>
          <p:cNvGrpSpPr>
            <a:grpSpLocks/>
          </p:cNvGrpSpPr>
          <p:nvPr/>
        </p:nvGrpSpPr>
        <p:grpSpPr bwMode="auto">
          <a:xfrm>
            <a:off x="6697663" y="690563"/>
            <a:ext cx="452437" cy="257175"/>
            <a:chOff x="4219" y="385"/>
            <a:chExt cx="285" cy="162"/>
          </a:xfrm>
        </p:grpSpPr>
        <p:sp>
          <p:nvSpPr>
            <p:cNvPr id="276702" name="Freeform 2270"/>
            <p:cNvSpPr>
              <a:spLocks/>
            </p:cNvSpPr>
            <p:nvPr/>
          </p:nvSpPr>
          <p:spPr bwMode="auto">
            <a:xfrm>
              <a:off x="4219" y="385"/>
              <a:ext cx="81" cy="162"/>
            </a:xfrm>
            <a:custGeom>
              <a:avLst/>
              <a:gdLst>
                <a:gd name="T0" fmla="*/ 0 w 247"/>
                <a:gd name="T1" fmla="*/ 494 h 494"/>
                <a:gd name="T2" fmla="*/ 247 w 247"/>
                <a:gd name="T3" fmla="*/ 0 h 494"/>
                <a:gd name="T4" fmla="*/ 230 w 247"/>
                <a:gd name="T5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7" h="494">
                  <a:moveTo>
                    <a:pt x="0" y="494"/>
                  </a:moveTo>
                  <a:lnTo>
                    <a:pt x="247" y="0"/>
                  </a:lnTo>
                  <a:lnTo>
                    <a:pt x="230" y="49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03" name="Freeform 2271"/>
            <p:cNvSpPr>
              <a:spLocks/>
            </p:cNvSpPr>
            <p:nvPr/>
          </p:nvSpPr>
          <p:spPr bwMode="auto">
            <a:xfrm>
              <a:off x="4423" y="385"/>
              <a:ext cx="81" cy="162"/>
            </a:xfrm>
            <a:custGeom>
              <a:avLst/>
              <a:gdLst>
                <a:gd name="T0" fmla="*/ 0 w 248"/>
                <a:gd name="T1" fmla="*/ 494 h 494"/>
                <a:gd name="T2" fmla="*/ 248 w 248"/>
                <a:gd name="T3" fmla="*/ 0 h 494"/>
                <a:gd name="T4" fmla="*/ 231 w 248"/>
                <a:gd name="T5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8" h="494">
                  <a:moveTo>
                    <a:pt x="0" y="494"/>
                  </a:moveTo>
                  <a:lnTo>
                    <a:pt x="248" y="0"/>
                  </a:lnTo>
                  <a:lnTo>
                    <a:pt x="231" y="49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04" name="Line 2272"/>
            <p:cNvSpPr>
              <a:spLocks noChangeShapeType="1"/>
            </p:cNvSpPr>
            <p:nvPr/>
          </p:nvSpPr>
          <p:spPr bwMode="auto">
            <a:xfrm flipH="1">
              <a:off x="4242" y="503"/>
              <a:ext cx="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05" name="Line 2273"/>
            <p:cNvSpPr>
              <a:spLocks noChangeShapeType="1"/>
            </p:cNvSpPr>
            <p:nvPr/>
          </p:nvSpPr>
          <p:spPr bwMode="auto">
            <a:xfrm>
              <a:off x="4349" y="494"/>
              <a:ext cx="5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06" name="Line 2274"/>
            <p:cNvSpPr>
              <a:spLocks noChangeShapeType="1"/>
            </p:cNvSpPr>
            <p:nvPr/>
          </p:nvSpPr>
          <p:spPr bwMode="auto">
            <a:xfrm flipH="1">
              <a:off x="4446" y="503"/>
              <a:ext cx="5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76707" name="Group 2275"/>
          <p:cNvGrpSpPr>
            <a:grpSpLocks/>
          </p:cNvGrpSpPr>
          <p:nvPr/>
        </p:nvGrpSpPr>
        <p:grpSpPr bwMode="auto">
          <a:xfrm>
            <a:off x="5359400" y="2500313"/>
            <a:ext cx="3232150" cy="1785937"/>
            <a:chOff x="3376" y="1525"/>
            <a:chExt cx="2036" cy="1125"/>
          </a:xfrm>
        </p:grpSpPr>
        <p:sp>
          <p:nvSpPr>
            <p:cNvPr id="276708" name="Line 2276"/>
            <p:cNvSpPr>
              <a:spLocks noChangeShapeType="1"/>
            </p:cNvSpPr>
            <p:nvPr/>
          </p:nvSpPr>
          <p:spPr bwMode="auto">
            <a:xfrm flipH="1">
              <a:off x="3376" y="1525"/>
              <a:ext cx="679" cy="112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09" name="Line 2277"/>
            <p:cNvSpPr>
              <a:spLocks noChangeShapeType="1"/>
            </p:cNvSpPr>
            <p:nvPr/>
          </p:nvSpPr>
          <p:spPr bwMode="auto">
            <a:xfrm>
              <a:off x="3577" y="2442"/>
              <a:ext cx="0" cy="15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10" name="Line 2278"/>
            <p:cNvSpPr>
              <a:spLocks noChangeShapeType="1"/>
            </p:cNvSpPr>
            <p:nvPr/>
          </p:nvSpPr>
          <p:spPr bwMode="auto">
            <a:xfrm>
              <a:off x="3616" y="2493"/>
              <a:ext cx="35" cy="4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11" name="Freeform 2279"/>
            <p:cNvSpPr>
              <a:spLocks/>
            </p:cNvSpPr>
            <p:nvPr/>
          </p:nvSpPr>
          <p:spPr bwMode="auto">
            <a:xfrm>
              <a:off x="3586" y="2461"/>
              <a:ext cx="35" cy="95"/>
            </a:xfrm>
            <a:custGeom>
              <a:avLst/>
              <a:gdLst>
                <a:gd name="T0" fmla="*/ 105 w 105"/>
                <a:gd name="T1" fmla="*/ 0 h 288"/>
                <a:gd name="T2" fmla="*/ 84 w 105"/>
                <a:gd name="T3" fmla="*/ 119 h 288"/>
                <a:gd name="T4" fmla="*/ 0 w 105"/>
                <a:gd name="T5" fmla="*/ 288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5" h="288">
                  <a:moveTo>
                    <a:pt x="105" y="0"/>
                  </a:moveTo>
                  <a:lnTo>
                    <a:pt x="84" y="119"/>
                  </a:lnTo>
                  <a:lnTo>
                    <a:pt x="0" y="28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12" name="Freeform 2280"/>
            <p:cNvSpPr>
              <a:spLocks/>
            </p:cNvSpPr>
            <p:nvPr/>
          </p:nvSpPr>
          <p:spPr bwMode="auto">
            <a:xfrm>
              <a:off x="3637" y="2442"/>
              <a:ext cx="34" cy="160"/>
            </a:xfrm>
            <a:custGeom>
              <a:avLst/>
              <a:gdLst>
                <a:gd name="T0" fmla="*/ 105 w 105"/>
                <a:gd name="T1" fmla="*/ 0 h 480"/>
                <a:gd name="T2" fmla="*/ 78 w 105"/>
                <a:gd name="T3" fmla="*/ 480 h 480"/>
                <a:gd name="T4" fmla="*/ 0 w 105"/>
                <a:gd name="T5" fmla="*/ 375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5" h="480">
                  <a:moveTo>
                    <a:pt x="105" y="0"/>
                  </a:moveTo>
                  <a:lnTo>
                    <a:pt x="78" y="480"/>
                  </a:lnTo>
                  <a:lnTo>
                    <a:pt x="0" y="37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13" name="Line 2281"/>
            <p:cNvSpPr>
              <a:spLocks noChangeShapeType="1"/>
            </p:cNvSpPr>
            <p:nvPr/>
          </p:nvSpPr>
          <p:spPr bwMode="auto">
            <a:xfrm flipV="1">
              <a:off x="3577" y="2451"/>
              <a:ext cx="92" cy="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14" name="Line 2282"/>
            <p:cNvSpPr>
              <a:spLocks noChangeShapeType="1"/>
            </p:cNvSpPr>
            <p:nvPr/>
          </p:nvSpPr>
          <p:spPr bwMode="auto">
            <a:xfrm flipH="1">
              <a:off x="3621" y="2391"/>
              <a:ext cx="2" cy="6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15" name="Freeform 2283"/>
            <p:cNvSpPr>
              <a:spLocks/>
            </p:cNvSpPr>
            <p:nvPr/>
          </p:nvSpPr>
          <p:spPr bwMode="auto">
            <a:xfrm>
              <a:off x="3745" y="2567"/>
              <a:ext cx="5" cy="21"/>
            </a:xfrm>
            <a:custGeom>
              <a:avLst/>
              <a:gdLst>
                <a:gd name="T0" fmla="*/ 0 w 15"/>
                <a:gd name="T1" fmla="*/ 62 h 62"/>
                <a:gd name="T2" fmla="*/ 15 w 15"/>
                <a:gd name="T3" fmla="*/ 56 h 62"/>
                <a:gd name="T4" fmla="*/ 15 w 15"/>
                <a:gd name="T5" fmla="*/ 27 h 62"/>
                <a:gd name="T6" fmla="*/ 7 w 15"/>
                <a:gd name="T7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62">
                  <a:moveTo>
                    <a:pt x="0" y="62"/>
                  </a:moveTo>
                  <a:lnTo>
                    <a:pt x="15" y="56"/>
                  </a:lnTo>
                  <a:lnTo>
                    <a:pt x="15" y="27"/>
                  </a:lnTo>
                  <a:lnTo>
                    <a:pt x="7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16" name="Freeform 2284"/>
            <p:cNvSpPr>
              <a:spLocks/>
            </p:cNvSpPr>
            <p:nvPr/>
          </p:nvSpPr>
          <p:spPr bwMode="auto">
            <a:xfrm>
              <a:off x="3738" y="2558"/>
              <a:ext cx="5" cy="28"/>
            </a:xfrm>
            <a:custGeom>
              <a:avLst/>
              <a:gdLst>
                <a:gd name="T0" fmla="*/ 0 w 15"/>
                <a:gd name="T1" fmla="*/ 0 h 85"/>
                <a:gd name="T2" fmla="*/ 15 w 15"/>
                <a:gd name="T3" fmla="*/ 64 h 85"/>
                <a:gd name="T4" fmla="*/ 15 w 15"/>
                <a:gd name="T5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85">
                  <a:moveTo>
                    <a:pt x="0" y="0"/>
                  </a:moveTo>
                  <a:lnTo>
                    <a:pt x="15" y="64"/>
                  </a:lnTo>
                  <a:lnTo>
                    <a:pt x="15" y="8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17" name="Line 2285"/>
            <p:cNvSpPr>
              <a:spLocks noChangeShapeType="1"/>
            </p:cNvSpPr>
            <p:nvPr/>
          </p:nvSpPr>
          <p:spPr bwMode="auto">
            <a:xfrm>
              <a:off x="3718" y="2542"/>
              <a:ext cx="18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18" name="Line 2286"/>
            <p:cNvSpPr>
              <a:spLocks noChangeShapeType="1"/>
            </p:cNvSpPr>
            <p:nvPr/>
          </p:nvSpPr>
          <p:spPr bwMode="auto">
            <a:xfrm flipH="1" flipV="1">
              <a:off x="3743" y="2586"/>
              <a:ext cx="2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19" name="Line 2287"/>
            <p:cNvSpPr>
              <a:spLocks noChangeShapeType="1"/>
            </p:cNvSpPr>
            <p:nvPr/>
          </p:nvSpPr>
          <p:spPr bwMode="auto">
            <a:xfrm>
              <a:off x="3736" y="2553"/>
              <a:ext cx="12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20" name="Line 2288"/>
            <p:cNvSpPr>
              <a:spLocks noChangeShapeType="1"/>
            </p:cNvSpPr>
            <p:nvPr/>
          </p:nvSpPr>
          <p:spPr bwMode="auto">
            <a:xfrm flipH="1">
              <a:off x="3870" y="2403"/>
              <a:ext cx="35" cy="10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21" name="Line 2289"/>
            <p:cNvSpPr>
              <a:spLocks noChangeShapeType="1"/>
            </p:cNvSpPr>
            <p:nvPr/>
          </p:nvSpPr>
          <p:spPr bwMode="auto">
            <a:xfrm flipV="1">
              <a:off x="3886" y="2451"/>
              <a:ext cx="40" cy="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22" name="Line 2290"/>
            <p:cNvSpPr>
              <a:spLocks noChangeShapeType="1"/>
            </p:cNvSpPr>
            <p:nvPr/>
          </p:nvSpPr>
          <p:spPr bwMode="auto">
            <a:xfrm>
              <a:off x="3882" y="2472"/>
              <a:ext cx="21" cy="4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23" name="Line 2291"/>
            <p:cNvSpPr>
              <a:spLocks noChangeShapeType="1"/>
            </p:cNvSpPr>
            <p:nvPr/>
          </p:nvSpPr>
          <p:spPr bwMode="auto">
            <a:xfrm>
              <a:off x="3947" y="2391"/>
              <a:ext cx="0" cy="2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24" name="Line 2292"/>
            <p:cNvSpPr>
              <a:spLocks noChangeShapeType="1"/>
            </p:cNvSpPr>
            <p:nvPr/>
          </p:nvSpPr>
          <p:spPr bwMode="auto">
            <a:xfrm>
              <a:off x="3947" y="2461"/>
              <a:ext cx="43" cy="5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25" name="Freeform 2293"/>
            <p:cNvSpPr>
              <a:spLocks/>
            </p:cNvSpPr>
            <p:nvPr/>
          </p:nvSpPr>
          <p:spPr bwMode="auto">
            <a:xfrm>
              <a:off x="3866" y="2442"/>
              <a:ext cx="62" cy="141"/>
            </a:xfrm>
            <a:custGeom>
              <a:avLst/>
              <a:gdLst>
                <a:gd name="T0" fmla="*/ 190 w 190"/>
                <a:gd name="T1" fmla="*/ 0 h 423"/>
                <a:gd name="T2" fmla="*/ 134 w 190"/>
                <a:gd name="T3" fmla="*/ 204 h 423"/>
                <a:gd name="T4" fmla="*/ 106 w 190"/>
                <a:gd name="T5" fmla="*/ 268 h 423"/>
                <a:gd name="T6" fmla="*/ 0 w 190"/>
                <a:gd name="T7" fmla="*/ 423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0" h="423">
                  <a:moveTo>
                    <a:pt x="190" y="0"/>
                  </a:moveTo>
                  <a:lnTo>
                    <a:pt x="134" y="204"/>
                  </a:lnTo>
                  <a:lnTo>
                    <a:pt x="106" y="268"/>
                  </a:lnTo>
                  <a:lnTo>
                    <a:pt x="0" y="42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26" name="Line 2294"/>
            <p:cNvSpPr>
              <a:spLocks noChangeShapeType="1"/>
            </p:cNvSpPr>
            <p:nvPr/>
          </p:nvSpPr>
          <p:spPr bwMode="auto">
            <a:xfrm>
              <a:off x="4125" y="2546"/>
              <a:ext cx="23" cy="3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27" name="Line 2295"/>
            <p:cNvSpPr>
              <a:spLocks noChangeShapeType="1"/>
            </p:cNvSpPr>
            <p:nvPr/>
          </p:nvSpPr>
          <p:spPr bwMode="auto">
            <a:xfrm flipH="1">
              <a:off x="4060" y="2546"/>
              <a:ext cx="37" cy="4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28" name="Freeform 2296"/>
            <p:cNvSpPr>
              <a:spLocks/>
            </p:cNvSpPr>
            <p:nvPr/>
          </p:nvSpPr>
          <p:spPr bwMode="auto">
            <a:xfrm>
              <a:off x="4094" y="2530"/>
              <a:ext cx="19" cy="72"/>
            </a:xfrm>
            <a:custGeom>
              <a:avLst/>
              <a:gdLst>
                <a:gd name="T0" fmla="*/ 57 w 57"/>
                <a:gd name="T1" fmla="*/ 0 h 219"/>
                <a:gd name="T2" fmla="*/ 57 w 57"/>
                <a:gd name="T3" fmla="*/ 219 h 219"/>
                <a:gd name="T4" fmla="*/ 0 w 57"/>
                <a:gd name="T5" fmla="*/ 149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7" h="219">
                  <a:moveTo>
                    <a:pt x="57" y="0"/>
                  </a:moveTo>
                  <a:lnTo>
                    <a:pt x="57" y="219"/>
                  </a:lnTo>
                  <a:lnTo>
                    <a:pt x="0" y="14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29" name="Line 2297"/>
            <p:cNvSpPr>
              <a:spLocks noChangeShapeType="1"/>
            </p:cNvSpPr>
            <p:nvPr/>
          </p:nvSpPr>
          <p:spPr bwMode="auto">
            <a:xfrm>
              <a:off x="4127" y="2509"/>
              <a:ext cx="14" cy="3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30" name="Line 2298"/>
            <p:cNvSpPr>
              <a:spLocks noChangeShapeType="1"/>
            </p:cNvSpPr>
            <p:nvPr/>
          </p:nvSpPr>
          <p:spPr bwMode="auto">
            <a:xfrm flipV="1">
              <a:off x="4078" y="2528"/>
              <a:ext cx="56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31" name="Line 2299"/>
            <p:cNvSpPr>
              <a:spLocks noChangeShapeType="1"/>
            </p:cNvSpPr>
            <p:nvPr/>
          </p:nvSpPr>
          <p:spPr bwMode="auto">
            <a:xfrm flipH="1">
              <a:off x="4085" y="2484"/>
              <a:ext cx="46" cy="4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32" name="Line 2300"/>
            <p:cNvSpPr>
              <a:spLocks noChangeShapeType="1"/>
            </p:cNvSpPr>
            <p:nvPr/>
          </p:nvSpPr>
          <p:spPr bwMode="auto">
            <a:xfrm flipV="1">
              <a:off x="4081" y="2500"/>
              <a:ext cx="37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33" name="Line 2301"/>
            <p:cNvSpPr>
              <a:spLocks noChangeShapeType="1"/>
            </p:cNvSpPr>
            <p:nvPr/>
          </p:nvSpPr>
          <p:spPr bwMode="auto">
            <a:xfrm flipH="1">
              <a:off x="4088" y="2472"/>
              <a:ext cx="25" cy="3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34" name="Line 2302"/>
            <p:cNvSpPr>
              <a:spLocks noChangeShapeType="1"/>
            </p:cNvSpPr>
            <p:nvPr/>
          </p:nvSpPr>
          <p:spPr bwMode="auto">
            <a:xfrm>
              <a:off x="4108" y="2410"/>
              <a:ext cx="0" cy="5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35" name="Line 2303"/>
            <p:cNvSpPr>
              <a:spLocks noChangeShapeType="1"/>
            </p:cNvSpPr>
            <p:nvPr/>
          </p:nvSpPr>
          <p:spPr bwMode="auto">
            <a:xfrm flipV="1">
              <a:off x="4085" y="2435"/>
              <a:ext cx="40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36" name="Line 2304"/>
            <p:cNvSpPr>
              <a:spLocks noChangeShapeType="1"/>
            </p:cNvSpPr>
            <p:nvPr/>
          </p:nvSpPr>
          <p:spPr bwMode="auto">
            <a:xfrm flipH="1">
              <a:off x="4083" y="2461"/>
              <a:ext cx="53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37" name="Line 2305"/>
            <p:cNvSpPr>
              <a:spLocks noChangeShapeType="1"/>
            </p:cNvSpPr>
            <p:nvPr/>
          </p:nvSpPr>
          <p:spPr bwMode="auto">
            <a:xfrm flipH="1">
              <a:off x="4131" y="2398"/>
              <a:ext cx="5" cy="6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38" name="Line 2306"/>
            <p:cNvSpPr>
              <a:spLocks noChangeShapeType="1"/>
            </p:cNvSpPr>
            <p:nvPr/>
          </p:nvSpPr>
          <p:spPr bwMode="auto">
            <a:xfrm flipV="1">
              <a:off x="4081" y="2405"/>
              <a:ext cx="53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39" name="Line 2307"/>
            <p:cNvSpPr>
              <a:spLocks noChangeShapeType="1"/>
            </p:cNvSpPr>
            <p:nvPr/>
          </p:nvSpPr>
          <p:spPr bwMode="auto">
            <a:xfrm>
              <a:off x="4081" y="2398"/>
              <a:ext cx="2" cy="8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40" name="Line 2308"/>
            <p:cNvSpPr>
              <a:spLocks noChangeShapeType="1"/>
            </p:cNvSpPr>
            <p:nvPr/>
          </p:nvSpPr>
          <p:spPr bwMode="auto">
            <a:xfrm flipV="1">
              <a:off x="4023" y="2539"/>
              <a:ext cx="44" cy="2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41" name="Line 2309"/>
            <p:cNvSpPr>
              <a:spLocks noChangeShapeType="1"/>
            </p:cNvSpPr>
            <p:nvPr/>
          </p:nvSpPr>
          <p:spPr bwMode="auto">
            <a:xfrm>
              <a:off x="4062" y="2523"/>
              <a:ext cx="9" cy="3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42" name="Line 2310"/>
            <p:cNvSpPr>
              <a:spLocks noChangeShapeType="1"/>
            </p:cNvSpPr>
            <p:nvPr/>
          </p:nvSpPr>
          <p:spPr bwMode="auto">
            <a:xfrm>
              <a:off x="4048" y="2398"/>
              <a:ext cx="0" cy="15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43" name="Line 2311"/>
            <p:cNvSpPr>
              <a:spLocks noChangeShapeType="1"/>
            </p:cNvSpPr>
            <p:nvPr/>
          </p:nvSpPr>
          <p:spPr bwMode="auto">
            <a:xfrm flipH="1">
              <a:off x="4032" y="2495"/>
              <a:ext cx="37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44" name="Line 2312"/>
            <p:cNvSpPr>
              <a:spLocks noChangeShapeType="1"/>
            </p:cNvSpPr>
            <p:nvPr/>
          </p:nvSpPr>
          <p:spPr bwMode="auto">
            <a:xfrm flipH="1">
              <a:off x="4064" y="2442"/>
              <a:ext cx="5" cy="5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45" name="Line 2313"/>
            <p:cNvSpPr>
              <a:spLocks noChangeShapeType="1"/>
            </p:cNvSpPr>
            <p:nvPr/>
          </p:nvSpPr>
          <p:spPr bwMode="auto">
            <a:xfrm flipV="1">
              <a:off x="4032" y="2449"/>
              <a:ext cx="35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46" name="Line 2314"/>
            <p:cNvSpPr>
              <a:spLocks noChangeShapeType="1"/>
            </p:cNvSpPr>
            <p:nvPr/>
          </p:nvSpPr>
          <p:spPr bwMode="auto">
            <a:xfrm>
              <a:off x="4032" y="2440"/>
              <a:ext cx="0" cy="7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47" name="Line 2315"/>
            <p:cNvSpPr>
              <a:spLocks noChangeShapeType="1"/>
            </p:cNvSpPr>
            <p:nvPr/>
          </p:nvSpPr>
          <p:spPr bwMode="auto">
            <a:xfrm flipH="1">
              <a:off x="4182" y="2403"/>
              <a:ext cx="28" cy="7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48" name="Line 2316"/>
            <p:cNvSpPr>
              <a:spLocks noChangeShapeType="1"/>
            </p:cNvSpPr>
            <p:nvPr/>
          </p:nvSpPr>
          <p:spPr bwMode="auto">
            <a:xfrm flipV="1">
              <a:off x="4178" y="2551"/>
              <a:ext cx="48" cy="3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49" name="Line 2317"/>
            <p:cNvSpPr>
              <a:spLocks noChangeShapeType="1"/>
            </p:cNvSpPr>
            <p:nvPr/>
          </p:nvSpPr>
          <p:spPr bwMode="auto">
            <a:xfrm flipV="1">
              <a:off x="4185" y="2516"/>
              <a:ext cx="41" cy="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50" name="Line 2318"/>
            <p:cNvSpPr>
              <a:spLocks noChangeShapeType="1"/>
            </p:cNvSpPr>
            <p:nvPr/>
          </p:nvSpPr>
          <p:spPr bwMode="auto">
            <a:xfrm flipH="1">
              <a:off x="4189" y="2451"/>
              <a:ext cx="37" cy="7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51" name="Line 2319"/>
            <p:cNvSpPr>
              <a:spLocks noChangeShapeType="1"/>
            </p:cNvSpPr>
            <p:nvPr/>
          </p:nvSpPr>
          <p:spPr bwMode="auto">
            <a:xfrm flipV="1">
              <a:off x="4178" y="2468"/>
              <a:ext cx="39" cy="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52" name="Line 2320"/>
            <p:cNvSpPr>
              <a:spLocks noChangeShapeType="1"/>
            </p:cNvSpPr>
            <p:nvPr/>
          </p:nvSpPr>
          <p:spPr bwMode="auto">
            <a:xfrm>
              <a:off x="4263" y="2403"/>
              <a:ext cx="7" cy="3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53" name="Line 2321"/>
            <p:cNvSpPr>
              <a:spLocks noChangeShapeType="1"/>
            </p:cNvSpPr>
            <p:nvPr/>
          </p:nvSpPr>
          <p:spPr bwMode="auto">
            <a:xfrm flipV="1">
              <a:off x="4235" y="2456"/>
              <a:ext cx="70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54" name="Freeform 2322"/>
            <p:cNvSpPr>
              <a:spLocks/>
            </p:cNvSpPr>
            <p:nvPr/>
          </p:nvSpPr>
          <p:spPr bwMode="auto">
            <a:xfrm>
              <a:off x="4245" y="2486"/>
              <a:ext cx="60" cy="113"/>
            </a:xfrm>
            <a:custGeom>
              <a:avLst/>
              <a:gdLst>
                <a:gd name="T0" fmla="*/ 0 w 177"/>
                <a:gd name="T1" fmla="*/ 0 h 344"/>
                <a:gd name="T2" fmla="*/ 127 w 177"/>
                <a:gd name="T3" fmla="*/ 344 h 344"/>
                <a:gd name="T4" fmla="*/ 177 w 177"/>
                <a:gd name="T5" fmla="*/ 344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7" h="344">
                  <a:moveTo>
                    <a:pt x="0" y="0"/>
                  </a:moveTo>
                  <a:lnTo>
                    <a:pt x="127" y="344"/>
                  </a:lnTo>
                  <a:lnTo>
                    <a:pt x="177" y="34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55" name="Freeform 2323"/>
            <p:cNvSpPr>
              <a:spLocks/>
            </p:cNvSpPr>
            <p:nvPr/>
          </p:nvSpPr>
          <p:spPr bwMode="auto">
            <a:xfrm>
              <a:off x="4210" y="2472"/>
              <a:ext cx="74" cy="130"/>
            </a:xfrm>
            <a:custGeom>
              <a:avLst/>
              <a:gdLst>
                <a:gd name="T0" fmla="*/ 225 w 225"/>
                <a:gd name="T1" fmla="*/ 0 h 395"/>
                <a:gd name="T2" fmla="*/ 161 w 225"/>
                <a:gd name="T3" fmla="*/ 197 h 395"/>
                <a:gd name="T4" fmla="*/ 98 w 225"/>
                <a:gd name="T5" fmla="*/ 303 h 395"/>
                <a:gd name="T6" fmla="*/ 0 w 225"/>
                <a:gd name="T7" fmla="*/ 395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5" h="395">
                  <a:moveTo>
                    <a:pt x="225" y="0"/>
                  </a:moveTo>
                  <a:lnTo>
                    <a:pt x="161" y="197"/>
                  </a:lnTo>
                  <a:lnTo>
                    <a:pt x="98" y="303"/>
                  </a:lnTo>
                  <a:lnTo>
                    <a:pt x="0" y="39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56" name="Freeform 2324"/>
            <p:cNvSpPr>
              <a:spLocks/>
            </p:cNvSpPr>
            <p:nvPr/>
          </p:nvSpPr>
          <p:spPr bwMode="auto">
            <a:xfrm>
              <a:off x="4425" y="2394"/>
              <a:ext cx="21" cy="208"/>
            </a:xfrm>
            <a:custGeom>
              <a:avLst/>
              <a:gdLst>
                <a:gd name="T0" fmla="*/ 64 w 64"/>
                <a:gd name="T1" fmla="*/ 0 h 628"/>
                <a:gd name="T2" fmla="*/ 64 w 64"/>
                <a:gd name="T3" fmla="*/ 564 h 628"/>
                <a:gd name="T4" fmla="*/ 57 w 64"/>
                <a:gd name="T5" fmla="*/ 628 h 628"/>
                <a:gd name="T6" fmla="*/ 0 w 64"/>
                <a:gd name="T7" fmla="*/ 543 h 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4" h="628">
                  <a:moveTo>
                    <a:pt x="64" y="0"/>
                  </a:moveTo>
                  <a:lnTo>
                    <a:pt x="64" y="564"/>
                  </a:lnTo>
                  <a:lnTo>
                    <a:pt x="57" y="628"/>
                  </a:lnTo>
                  <a:lnTo>
                    <a:pt x="0" y="54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57" name="Line 2325"/>
            <p:cNvSpPr>
              <a:spLocks noChangeShapeType="1"/>
            </p:cNvSpPr>
            <p:nvPr/>
          </p:nvSpPr>
          <p:spPr bwMode="auto">
            <a:xfrm flipV="1">
              <a:off x="4423" y="2440"/>
              <a:ext cx="0" cy="10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58" name="Line 2326"/>
            <p:cNvSpPr>
              <a:spLocks noChangeShapeType="1"/>
            </p:cNvSpPr>
            <p:nvPr/>
          </p:nvSpPr>
          <p:spPr bwMode="auto">
            <a:xfrm flipH="1">
              <a:off x="4358" y="2567"/>
              <a:ext cx="44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59" name="Line 2327"/>
            <p:cNvSpPr>
              <a:spLocks noChangeShapeType="1"/>
            </p:cNvSpPr>
            <p:nvPr/>
          </p:nvSpPr>
          <p:spPr bwMode="auto">
            <a:xfrm flipH="1">
              <a:off x="4397" y="2509"/>
              <a:ext cx="3" cy="5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60" name="Line 2328"/>
            <p:cNvSpPr>
              <a:spLocks noChangeShapeType="1"/>
            </p:cNvSpPr>
            <p:nvPr/>
          </p:nvSpPr>
          <p:spPr bwMode="auto">
            <a:xfrm flipV="1">
              <a:off x="4358" y="2516"/>
              <a:ext cx="39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61" name="Line 2329"/>
            <p:cNvSpPr>
              <a:spLocks noChangeShapeType="1"/>
            </p:cNvSpPr>
            <p:nvPr/>
          </p:nvSpPr>
          <p:spPr bwMode="auto">
            <a:xfrm>
              <a:off x="4358" y="2509"/>
              <a:ext cx="0" cy="7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62" name="Line 2330"/>
            <p:cNvSpPr>
              <a:spLocks noChangeShapeType="1"/>
            </p:cNvSpPr>
            <p:nvPr/>
          </p:nvSpPr>
          <p:spPr bwMode="auto">
            <a:xfrm flipV="1">
              <a:off x="4335" y="2484"/>
              <a:ext cx="83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63" name="Line 2331"/>
            <p:cNvSpPr>
              <a:spLocks noChangeShapeType="1"/>
            </p:cNvSpPr>
            <p:nvPr/>
          </p:nvSpPr>
          <p:spPr bwMode="auto">
            <a:xfrm flipH="1">
              <a:off x="4386" y="2442"/>
              <a:ext cx="9" cy="4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64" name="Line 2332"/>
            <p:cNvSpPr>
              <a:spLocks noChangeShapeType="1"/>
            </p:cNvSpPr>
            <p:nvPr/>
          </p:nvSpPr>
          <p:spPr bwMode="auto">
            <a:xfrm>
              <a:off x="4365" y="2449"/>
              <a:ext cx="5" cy="3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65" name="Line 2333"/>
            <p:cNvSpPr>
              <a:spLocks noChangeShapeType="1"/>
            </p:cNvSpPr>
            <p:nvPr/>
          </p:nvSpPr>
          <p:spPr bwMode="auto">
            <a:xfrm flipV="1">
              <a:off x="4346" y="2428"/>
              <a:ext cx="65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66" name="Line 2334"/>
            <p:cNvSpPr>
              <a:spLocks noChangeShapeType="1"/>
            </p:cNvSpPr>
            <p:nvPr/>
          </p:nvSpPr>
          <p:spPr bwMode="auto">
            <a:xfrm>
              <a:off x="4372" y="2391"/>
              <a:ext cx="11" cy="3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67" name="Line 2335"/>
            <p:cNvSpPr>
              <a:spLocks noChangeShapeType="1"/>
            </p:cNvSpPr>
            <p:nvPr/>
          </p:nvSpPr>
          <p:spPr bwMode="auto">
            <a:xfrm flipV="1">
              <a:off x="4536" y="2412"/>
              <a:ext cx="9" cy="5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68" name="Line 2336"/>
            <p:cNvSpPr>
              <a:spLocks noChangeShapeType="1"/>
            </p:cNvSpPr>
            <p:nvPr/>
          </p:nvSpPr>
          <p:spPr bwMode="auto">
            <a:xfrm flipH="1">
              <a:off x="4501" y="2461"/>
              <a:ext cx="88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69" name="Line 2337"/>
            <p:cNvSpPr>
              <a:spLocks noChangeShapeType="1"/>
            </p:cNvSpPr>
            <p:nvPr/>
          </p:nvSpPr>
          <p:spPr bwMode="auto">
            <a:xfrm flipH="1">
              <a:off x="4529" y="2493"/>
              <a:ext cx="23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70" name="Line 2338"/>
            <p:cNvSpPr>
              <a:spLocks noChangeShapeType="1"/>
            </p:cNvSpPr>
            <p:nvPr/>
          </p:nvSpPr>
          <p:spPr bwMode="auto">
            <a:xfrm flipV="1">
              <a:off x="4529" y="2525"/>
              <a:ext cx="23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71" name="Line 2339"/>
            <p:cNvSpPr>
              <a:spLocks noChangeShapeType="1"/>
            </p:cNvSpPr>
            <p:nvPr/>
          </p:nvSpPr>
          <p:spPr bwMode="auto">
            <a:xfrm flipH="1">
              <a:off x="4559" y="2465"/>
              <a:ext cx="2" cy="10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72" name="Line 2340"/>
            <p:cNvSpPr>
              <a:spLocks noChangeShapeType="1"/>
            </p:cNvSpPr>
            <p:nvPr/>
          </p:nvSpPr>
          <p:spPr bwMode="auto">
            <a:xfrm>
              <a:off x="4529" y="2468"/>
              <a:ext cx="0" cy="10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73" name="Line 2341"/>
            <p:cNvSpPr>
              <a:spLocks noChangeShapeType="1"/>
            </p:cNvSpPr>
            <p:nvPr/>
          </p:nvSpPr>
          <p:spPr bwMode="auto">
            <a:xfrm flipV="1">
              <a:off x="4584" y="2449"/>
              <a:ext cx="7" cy="14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74" name="Line 2342"/>
            <p:cNvSpPr>
              <a:spLocks noChangeShapeType="1"/>
            </p:cNvSpPr>
            <p:nvPr/>
          </p:nvSpPr>
          <p:spPr bwMode="auto">
            <a:xfrm flipV="1">
              <a:off x="4504" y="2567"/>
              <a:ext cx="80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75" name="Line 2343"/>
            <p:cNvSpPr>
              <a:spLocks noChangeShapeType="1"/>
            </p:cNvSpPr>
            <p:nvPr/>
          </p:nvSpPr>
          <p:spPr bwMode="auto">
            <a:xfrm>
              <a:off x="4501" y="2449"/>
              <a:ext cx="3" cy="14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76" name="Line 2344"/>
            <p:cNvSpPr>
              <a:spLocks noChangeShapeType="1"/>
            </p:cNvSpPr>
            <p:nvPr/>
          </p:nvSpPr>
          <p:spPr bwMode="auto">
            <a:xfrm flipH="1">
              <a:off x="4485" y="2408"/>
              <a:ext cx="123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77" name="Line 2345"/>
            <p:cNvSpPr>
              <a:spLocks noChangeShapeType="1"/>
            </p:cNvSpPr>
            <p:nvPr/>
          </p:nvSpPr>
          <p:spPr bwMode="auto">
            <a:xfrm flipH="1">
              <a:off x="4638" y="2512"/>
              <a:ext cx="44" cy="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78" name="Line 2346"/>
            <p:cNvSpPr>
              <a:spLocks noChangeShapeType="1"/>
            </p:cNvSpPr>
            <p:nvPr/>
          </p:nvSpPr>
          <p:spPr bwMode="auto">
            <a:xfrm flipH="1">
              <a:off x="4642" y="2445"/>
              <a:ext cx="35" cy="8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79" name="Line 2347"/>
            <p:cNvSpPr>
              <a:spLocks noChangeShapeType="1"/>
            </p:cNvSpPr>
            <p:nvPr/>
          </p:nvSpPr>
          <p:spPr bwMode="auto">
            <a:xfrm flipV="1">
              <a:off x="4631" y="2465"/>
              <a:ext cx="37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80" name="Line 2348"/>
            <p:cNvSpPr>
              <a:spLocks noChangeShapeType="1"/>
            </p:cNvSpPr>
            <p:nvPr/>
          </p:nvSpPr>
          <p:spPr bwMode="auto">
            <a:xfrm flipV="1">
              <a:off x="4638" y="2544"/>
              <a:ext cx="46" cy="2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81" name="Line 2349"/>
            <p:cNvSpPr>
              <a:spLocks noChangeShapeType="1"/>
            </p:cNvSpPr>
            <p:nvPr/>
          </p:nvSpPr>
          <p:spPr bwMode="auto">
            <a:xfrm flipH="1">
              <a:off x="4638" y="2405"/>
              <a:ext cx="27" cy="7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82" name="Line 2350"/>
            <p:cNvSpPr>
              <a:spLocks noChangeShapeType="1"/>
            </p:cNvSpPr>
            <p:nvPr/>
          </p:nvSpPr>
          <p:spPr bwMode="auto">
            <a:xfrm flipV="1">
              <a:off x="4691" y="2442"/>
              <a:ext cx="51" cy="2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83" name="Line 2351"/>
            <p:cNvSpPr>
              <a:spLocks noChangeShapeType="1"/>
            </p:cNvSpPr>
            <p:nvPr/>
          </p:nvSpPr>
          <p:spPr bwMode="auto">
            <a:xfrm flipV="1">
              <a:off x="4689" y="2484"/>
              <a:ext cx="57" cy="2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84" name="Freeform 2352"/>
            <p:cNvSpPr>
              <a:spLocks/>
            </p:cNvSpPr>
            <p:nvPr/>
          </p:nvSpPr>
          <p:spPr bwMode="auto">
            <a:xfrm>
              <a:off x="4728" y="2551"/>
              <a:ext cx="32" cy="46"/>
            </a:xfrm>
            <a:custGeom>
              <a:avLst/>
              <a:gdLst>
                <a:gd name="T0" fmla="*/ 0 w 99"/>
                <a:gd name="T1" fmla="*/ 8 h 142"/>
                <a:gd name="T2" fmla="*/ 99 w 99"/>
                <a:gd name="T3" fmla="*/ 142 h 142"/>
                <a:gd name="T4" fmla="*/ 99 w 99"/>
                <a:gd name="T5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9" h="142">
                  <a:moveTo>
                    <a:pt x="0" y="8"/>
                  </a:moveTo>
                  <a:lnTo>
                    <a:pt x="99" y="142"/>
                  </a:lnTo>
                  <a:lnTo>
                    <a:pt x="99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85" name="Line 2353"/>
            <p:cNvSpPr>
              <a:spLocks noChangeShapeType="1"/>
            </p:cNvSpPr>
            <p:nvPr/>
          </p:nvSpPr>
          <p:spPr bwMode="auto">
            <a:xfrm>
              <a:off x="4725" y="2408"/>
              <a:ext cx="17" cy="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86" name="Freeform 2354"/>
            <p:cNvSpPr>
              <a:spLocks/>
            </p:cNvSpPr>
            <p:nvPr/>
          </p:nvSpPr>
          <p:spPr bwMode="auto">
            <a:xfrm>
              <a:off x="4705" y="2396"/>
              <a:ext cx="23" cy="157"/>
            </a:xfrm>
            <a:custGeom>
              <a:avLst/>
              <a:gdLst>
                <a:gd name="T0" fmla="*/ 0 w 70"/>
                <a:gd name="T1" fmla="*/ 0 h 473"/>
                <a:gd name="T2" fmla="*/ 21 w 70"/>
                <a:gd name="T3" fmla="*/ 325 h 473"/>
                <a:gd name="T4" fmla="*/ 70 w 70"/>
                <a:gd name="T5" fmla="*/ 473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0" h="473">
                  <a:moveTo>
                    <a:pt x="0" y="0"/>
                  </a:moveTo>
                  <a:lnTo>
                    <a:pt x="21" y="325"/>
                  </a:lnTo>
                  <a:lnTo>
                    <a:pt x="70" y="47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87" name="Freeform 2355"/>
            <p:cNvSpPr>
              <a:spLocks/>
            </p:cNvSpPr>
            <p:nvPr/>
          </p:nvSpPr>
          <p:spPr bwMode="auto">
            <a:xfrm>
              <a:off x="4679" y="2505"/>
              <a:ext cx="65" cy="81"/>
            </a:xfrm>
            <a:custGeom>
              <a:avLst/>
              <a:gdLst>
                <a:gd name="T0" fmla="*/ 197 w 197"/>
                <a:gd name="T1" fmla="*/ 0 h 247"/>
                <a:gd name="T2" fmla="*/ 134 w 197"/>
                <a:gd name="T3" fmla="*/ 105 h 247"/>
                <a:gd name="T4" fmla="*/ 0 w 197"/>
                <a:gd name="T5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247">
                  <a:moveTo>
                    <a:pt x="197" y="0"/>
                  </a:moveTo>
                  <a:lnTo>
                    <a:pt x="134" y="105"/>
                  </a:lnTo>
                  <a:lnTo>
                    <a:pt x="0" y="24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88" name="Line 2356"/>
            <p:cNvSpPr>
              <a:spLocks noChangeShapeType="1"/>
            </p:cNvSpPr>
            <p:nvPr/>
          </p:nvSpPr>
          <p:spPr bwMode="auto">
            <a:xfrm flipV="1">
              <a:off x="4846" y="2491"/>
              <a:ext cx="41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89" name="Freeform 2357"/>
            <p:cNvSpPr>
              <a:spLocks/>
            </p:cNvSpPr>
            <p:nvPr/>
          </p:nvSpPr>
          <p:spPr bwMode="auto">
            <a:xfrm>
              <a:off x="4848" y="2486"/>
              <a:ext cx="42" cy="109"/>
            </a:xfrm>
            <a:custGeom>
              <a:avLst/>
              <a:gdLst>
                <a:gd name="T0" fmla="*/ 128 w 128"/>
                <a:gd name="T1" fmla="*/ 0 h 331"/>
                <a:gd name="T2" fmla="*/ 99 w 128"/>
                <a:gd name="T3" fmla="*/ 161 h 331"/>
                <a:gd name="T4" fmla="*/ 50 w 128"/>
                <a:gd name="T5" fmla="*/ 331 h 331"/>
                <a:gd name="T6" fmla="*/ 0 w 128"/>
                <a:gd name="T7" fmla="*/ 247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8" h="331">
                  <a:moveTo>
                    <a:pt x="128" y="0"/>
                  </a:moveTo>
                  <a:lnTo>
                    <a:pt x="99" y="161"/>
                  </a:lnTo>
                  <a:lnTo>
                    <a:pt x="50" y="331"/>
                  </a:lnTo>
                  <a:lnTo>
                    <a:pt x="0" y="24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90" name="Freeform 2358"/>
            <p:cNvSpPr>
              <a:spLocks/>
            </p:cNvSpPr>
            <p:nvPr/>
          </p:nvSpPr>
          <p:spPr bwMode="auto">
            <a:xfrm>
              <a:off x="4790" y="2449"/>
              <a:ext cx="67" cy="153"/>
            </a:xfrm>
            <a:custGeom>
              <a:avLst/>
              <a:gdLst>
                <a:gd name="T0" fmla="*/ 205 w 205"/>
                <a:gd name="T1" fmla="*/ 0 h 465"/>
                <a:gd name="T2" fmla="*/ 155 w 205"/>
                <a:gd name="T3" fmla="*/ 189 h 465"/>
                <a:gd name="T4" fmla="*/ 92 w 205"/>
                <a:gd name="T5" fmla="*/ 360 h 465"/>
                <a:gd name="T6" fmla="*/ 0 w 205"/>
                <a:gd name="T7" fmla="*/ 465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5" h="465">
                  <a:moveTo>
                    <a:pt x="205" y="0"/>
                  </a:moveTo>
                  <a:lnTo>
                    <a:pt x="155" y="189"/>
                  </a:lnTo>
                  <a:lnTo>
                    <a:pt x="92" y="360"/>
                  </a:lnTo>
                  <a:lnTo>
                    <a:pt x="0" y="46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91" name="Line 2359"/>
            <p:cNvSpPr>
              <a:spLocks noChangeShapeType="1"/>
            </p:cNvSpPr>
            <p:nvPr/>
          </p:nvSpPr>
          <p:spPr bwMode="auto">
            <a:xfrm flipV="1">
              <a:off x="4795" y="2440"/>
              <a:ext cx="122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92" name="Line 2360"/>
            <p:cNvSpPr>
              <a:spLocks noChangeShapeType="1"/>
            </p:cNvSpPr>
            <p:nvPr/>
          </p:nvSpPr>
          <p:spPr bwMode="auto">
            <a:xfrm>
              <a:off x="4853" y="2391"/>
              <a:ext cx="9" cy="4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93" name="Line 2361"/>
            <p:cNvSpPr>
              <a:spLocks noChangeShapeType="1"/>
            </p:cNvSpPr>
            <p:nvPr/>
          </p:nvSpPr>
          <p:spPr bwMode="auto">
            <a:xfrm flipH="1">
              <a:off x="4984" y="2394"/>
              <a:ext cx="23" cy="5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94" name="Line 2362"/>
            <p:cNvSpPr>
              <a:spLocks noChangeShapeType="1"/>
            </p:cNvSpPr>
            <p:nvPr/>
          </p:nvSpPr>
          <p:spPr bwMode="auto">
            <a:xfrm>
              <a:off x="4957" y="2424"/>
              <a:ext cx="2" cy="16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95" name="Line 2363"/>
            <p:cNvSpPr>
              <a:spLocks noChangeShapeType="1"/>
            </p:cNvSpPr>
            <p:nvPr/>
          </p:nvSpPr>
          <p:spPr bwMode="auto">
            <a:xfrm flipV="1">
              <a:off x="4959" y="2442"/>
              <a:ext cx="97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96" name="Freeform 2364"/>
            <p:cNvSpPr>
              <a:spLocks/>
            </p:cNvSpPr>
            <p:nvPr/>
          </p:nvSpPr>
          <p:spPr bwMode="auto">
            <a:xfrm>
              <a:off x="5026" y="2426"/>
              <a:ext cx="32" cy="176"/>
            </a:xfrm>
            <a:custGeom>
              <a:avLst/>
              <a:gdLst>
                <a:gd name="T0" fmla="*/ 98 w 98"/>
                <a:gd name="T1" fmla="*/ 0 h 529"/>
                <a:gd name="T2" fmla="*/ 91 w 98"/>
                <a:gd name="T3" fmla="*/ 296 h 529"/>
                <a:gd name="T4" fmla="*/ 77 w 98"/>
                <a:gd name="T5" fmla="*/ 529 h 529"/>
                <a:gd name="T6" fmla="*/ 0 w 98"/>
                <a:gd name="T7" fmla="*/ 424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8" h="529">
                  <a:moveTo>
                    <a:pt x="98" y="0"/>
                  </a:moveTo>
                  <a:lnTo>
                    <a:pt x="91" y="296"/>
                  </a:lnTo>
                  <a:lnTo>
                    <a:pt x="77" y="529"/>
                  </a:lnTo>
                  <a:lnTo>
                    <a:pt x="0" y="42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97" name="Line 2365"/>
            <p:cNvSpPr>
              <a:spLocks noChangeShapeType="1"/>
            </p:cNvSpPr>
            <p:nvPr/>
          </p:nvSpPr>
          <p:spPr bwMode="auto">
            <a:xfrm>
              <a:off x="4989" y="2477"/>
              <a:ext cx="0" cy="8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98" name="Line 2366"/>
            <p:cNvSpPr>
              <a:spLocks noChangeShapeType="1"/>
            </p:cNvSpPr>
            <p:nvPr/>
          </p:nvSpPr>
          <p:spPr bwMode="auto">
            <a:xfrm>
              <a:off x="5026" y="2486"/>
              <a:ext cx="0" cy="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799" name="Line 2367"/>
            <p:cNvSpPr>
              <a:spLocks noChangeShapeType="1"/>
            </p:cNvSpPr>
            <p:nvPr/>
          </p:nvSpPr>
          <p:spPr bwMode="auto">
            <a:xfrm flipH="1">
              <a:off x="4989" y="2542"/>
              <a:ext cx="42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800" name="Line 2368"/>
            <p:cNvSpPr>
              <a:spLocks noChangeShapeType="1"/>
            </p:cNvSpPr>
            <p:nvPr/>
          </p:nvSpPr>
          <p:spPr bwMode="auto">
            <a:xfrm flipV="1">
              <a:off x="4989" y="2491"/>
              <a:ext cx="37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801" name="Line 2369"/>
            <p:cNvSpPr>
              <a:spLocks noChangeShapeType="1"/>
            </p:cNvSpPr>
            <p:nvPr/>
          </p:nvSpPr>
          <p:spPr bwMode="auto">
            <a:xfrm flipH="1">
              <a:off x="5098" y="2454"/>
              <a:ext cx="44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802" name="Line 2370"/>
            <p:cNvSpPr>
              <a:spLocks noChangeShapeType="1"/>
            </p:cNvSpPr>
            <p:nvPr/>
          </p:nvSpPr>
          <p:spPr bwMode="auto">
            <a:xfrm>
              <a:off x="5125" y="2398"/>
              <a:ext cx="0" cy="20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803" name="Freeform 2371"/>
            <p:cNvSpPr>
              <a:spLocks/>
            </p:cNvSpPr>
            <p:nvPr/>
          </p:nvSpPr>
          <p:spPr bwMode="auto">
            <a:xfrm>
              <a:off x="5095" y="2468"/>
              <a:ext cx="44" cy="69"/>
            </a:xfrm>
            <a:custGeom>
              <a:avLst/>
              <a:gdLst>
                <a:gd name="T0" fmla="*/ 0 w 134"/>
                <a:gd name="T1" fmla="*/ 211 h 211"/>
                <a:gd name="T2" fmla="*/ 91 w 134"/>
                <a:gd name="T3" fmla="*/ 0 h 211"/>
                <a:gd name="T4" fmla="*/ 134 w 134"/>
                <a:gd name="T5" fmla="*/ 92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4" h="211">
                  <a:moveTo>
                    <a:pt x="0" y="211"/>
                  </a:moveTo>
                  <a:lnTo>
                    <a:pt x="91" y="0"/>
                  </a:lnTo>
                  <a:lnTo>
                    <a:pt x="134" y="9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804" name="Line 2372"/>
            <p:cNvSpPr>
              <a:spLocks noChangeShapeType="1"/>
            </p:cNvSpPr>
            <p:nvPr/>
          </p:nvSpPr>
          <p:spPr bwMode="auto">
            <a:xfrm flipV="1">
              <a:off x="5158" y="2431"/>
              <a:ext cx="46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805" name="Line 2373"/>
            <p:cNvSpPr>
              <a:spLocks noChangeShapeType="1"/>
            </p:cNvSpPr>
            <p:nvPr/>
          </p:nvSpPr>
          <p:spPr bwMode="auto">
            <a:xfrm flipV="1">
              <a:off x="5158" y="2472"/>
              <a:ext cx="34" cy="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806" name="Line 2374"/>
            <p:cNvSpPr>
              <a:spLocks noChangeShapeType="1"/>
            </p:cNvSpPr>
            <p:nvPr/>
          </p:nvSpPr>
          <p:spPr bwMode="auto">
            <a:xfrm flipV="1">
              <a:off x="5158" y="2516"/>
              <a:ext cx="34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807" name="Line 2375"/>
            <p:cNvSpPr>
              <a:spLocks noChangeShapeType="1"/>
            </p:cNvSpPr>
            <p:nvPr/>
          </p:nvSpPr>
          <p:spPr bwMode="auto">
            <a:xfrm>
              <a:off x="5158" y="2421"/>
              <a:ext cx="0" cy="16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808" name="Line 2376"/>
            <p:cNvSpPr>
              <a:spLocks noChangeShapeType="1"/>
            </p:cNvSpPr>
            <p:nvPr/>
          </p:nvSpPr>
          <p:spPr bwMode="auto">
            <a:xfrm>
              <a:off x="5204" y="2424"/>
              <a:ext cx="0" cy="16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809" name="Line 2377"/>
            <p:cNvSpPr>
              <a:spLocks noChangeShapeType="1"/>
            </p:cNvSpPr>
            <p:nvPr/>
          </p:nvSpPr>
          <p:spPr bwMode="auto">
            <a:xfrm flipV="1">
              <a:off x="5158" y="2565"/>
              <a:ext cx="46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810" name="Line 2378"/>
            <p:cNvSpPr>
              <a:spLocks noChangeShapeType="1"/>
            </p:cNvSpPr>
            <p:nvPr/>
          </p:nvSpPr>
          <p:spPr bwMode="auto">
            <a:xfrm flipH="1">
              <a:off x="5289" y="2403"/>
              <a:ext cx="74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811" name="Freeform 2379"/>
            <p:cNvSpPr>
              <a:spLocks/>
            </p:cNvSpPr>
            <p:nvPr/>
          </p:nvSpPr>
          <p:spPr bwMode="auto">
            <a:xfrm>
              <a:off x="5248" y="2398"/>
              <a:ext cx="41" cy="204"/>
            </a:xfrm>
            <a:custGeom>
              <a:avLst/>
              <a:gdLst>
                <a:gd name="T0" fmla="*/ 120 w 120"/>
                <a:gd name="T1" fmla="*/ 0 h 614"/>
                <a:gd name="T2" fmla="*/ 113 w 120"/>
                <a:gd name="T3" fmla="*/ 219 h 614"/>
                <a:gd name="T4" fmla="*/ 78 w 120"/>
                <a:gd name="T5" fmla="*/ 431 h 614"/>
                <a:gd name="T6" fmla="*/ 0 w 120"/>
                <a:gd name="T7" fmla="*/ 614 h 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0" h="614">
                  <a:moveTo>
                    <a:pt x="120" y="0"/>
                  </a:moveTo>
                  <a:lnTo>
                    <a:pt x="113" y="219"/>
                  </a:lnTo>
                  <a:lnTo>
                    <a:pt x="78" y="431"/>
                  </a:lnTo>
                  <a:lnTo>
                    <a:pt x="0" y="61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812" name="Line 2380"/>
            <p:cNvSpPr>
              <a:spLocks noChangeShapeType="1"/>
            </p:cNvSpPr>
            <p:nvPr/>
          </p:nvSpPr>
          <p:spPr bwMode="auto">
            <a:xfrm flipV="1">
              <a:off x="5303" y="2461"/>
              <a:ext cx="49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813" name="Freeform 2381"/>
            <p:cNvSpPr>
              <a:spLocks/>
            </p:cNvSpPr>
            <p:nvPr/>
          </p:nvSpPr>
          <p:spPr bwMode="auto">
            <a:xfrm>
              <a:off x="5276" y="2456"/>
              <a:ext cx="78" cy="141"/>
            </a:xfrm>
            <a:custGeom>
              <a:avLst/>
              <a:gdLst>
                <a:gd name="T0" fmla="*/ 239 w 239"/>
                <a:gd name="T1" fmla="*/ 0 h 424"/>
                <a:gd name="T2" fmla="*/ 190 w 239"/>
                <a:gd name="T3" fmla="*/ 170 h 424"/>
                <a:gd name="T4" fmla="*/ 120 w 239"/>
                <a:gd name="T5" fmla="*/ 304 h 424"/>
                <a:gd name="T6" fmla="*/ 0 w 239"/>
                <a:gd name="T7" fmla="*/ 424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9" h="424">
                  <a:moveTo>
                    <a:pt x="239" y="0"/>
                  </a:moveTo>
                  <a:lnTo>
                    <a:pt x="190" y="170"/>
                  </a:lnTo>
                  <a:lnTo>
                    <a:pt x="120" y="304"/>
                  </a:lnTo>
                  <a:lnTo>
                    <a:pt x="0" y="42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814" name="Freeform 2382"/>
            <p:cNvSpPr>
              <a:spLocks/>
            </p:cNvSpPr>
            <p:nvPr/>
          </p:nvSpPr>
          <p:spPr bwMode="auto">
            <a:xfrm>
              <a:off x="5306" y="2488"/>
              <a:ext cx="76" cy="107"/>
            </a:xfrm>
            <a:custGeom>
              <a:avLst/>
              <a:gdLst>
                <a:gd name="T0" fmla="*/ 0 w 233"/>
                <a:gd name="T1" fmla="*/ 0 h 325"/>
                <a:gd name="T2" fmla="*/ 163 w 233"/>
                <a:gd name="T3" fmla="*/ 325 h 325"/>
                <a:gd name="T4" fmla="*/ 233 w 233"/>
                <a:gd name="T5" fmla="*/ 317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3" h="325">
                  <a:moveTo>
                    <a:pt x="0" y="0"/>
                  </a:moveTo>
                  <a:lnTo>
                    <a:pt x="163" y="325"/>
                  </a:lnTo>
                  <a:lnTo>
                    <a:pt x="233" y="31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6815" name="Line 2383"/>
            <p:cNvSpPr>
              <a:spLocks noChangeShapeType="1"/>
            </p:cNvSpPr>
            <p:nvPr/>
          </p:nvSpPr>
          <p:spPr bwMode="auto">
            <a:xfrm>
              <a:off x="3376" y="2650"/>
              <a:ext cx="203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276816" name="Text Box 2384"/>
          <p:cNvSpPr txBox="1">
            <a:spLocks noChangeArrowheads="1"/>
          </p:cNvSpPr>
          <p:nvPr/>
        </p:nvSpPr>
        <p:spPr bwMode="auto">
          <a:xfrm>
            <a:off x="111125" y="95250"/>
            <a:ext cx="91440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6.</a:t>
            </a:r>
            <a:r>
              <a:rPr kumimoji="1" lang="zh-CN" altLang="en-US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螺纹连接的画法</a:t>
            </a:r>
          </a:p>
        </p:txBody>
      </p:sp>
      <p:grpSp>
        <p:nvGrpSpPr>
          <p:cNvPr id="368" name="组合 367"/>
          <p:cNvGrpSpPr/>
          <p:nvPr/>
        </p:nvGrpSpPr>
        <p:grpSpPr>
          <a:xfrm>
            <a:off x="3690464" y="717849"/>
            <a:ext cx="367229" cy="2922735"/>
            <a:chOff x="3690464" y="717849"/>
            <a:chExt cx="367229" cy="2922735"/>
          </a:xfrm>
        </p:grpSpPr>
        <p:sp>
          <p:nvSpPr>
            <p:cNvPr id="369" name="Line 180"/>
            <p:cNvSpPr>
              <a:spLocks noChangeShapeType="1"/>
            </p:cNvSpPr>
            <p:nvPr/>
          </p:nvSpPr>
          <p:spPr bwMode="auto">
            <a:xfrm>
              <a:off x="4057693" y="788276"/>
              <a:ext cx="0" cy="3118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0" name="Line 181"/>
            <p:cNvSpPr>
              <a:spLocks noChangeShapeType="1"/>
            </p:cNvSpPr>
            <p:nvPr/>
          </p:nvSpPr>
          <p:spPr bwMode="auto">
            <a:xfrm>
              <a:off x="4057693" y="3258264"/>
              <a:ext cx="0" cy="3118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1" name="Line 182"/>
            <p:cNvSpPr>
              <a:spLocks noChangeShapeType="1"/>
            </p:cNvSpPr>
            <p:nvPr/>
          </p:nvSpPr>
          <p:spPr bwMode="auto">
            <a:xfrm>
              <a:off x="3690464" y="3640584"/>
              <a:ext cx="5030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2" name="Freeform 183"/>
            <p:cNvSpPr>
              <a:spLocks/>
            </p:cNvSpPr>
            <p:nvPr/>
          </p:nvSpPr>
          <p:spPr bwMode="auto">
            <a:xfrm>
              <a:off x="3740769" y="3494699"/>
              <a:ext cx="70427" cy="145885"/>
            </a:xfrm>
            <a:custGeom>
              <a:avLst/>
              <a:gdLst>
                <a:gd name="T0" fmla="*/ 0 w 14"/>
                <a:gd name="T1" fmla="*/ 29 h 29"/>
                <a:gd name="T2" fmla="*/ 2 w 14"/>
                <a:gd name="T3" fmla="*/ 28 h 29"/>
                <a:gd name="T4" fmla="*/ 3 w 14"/>
                <a:gd name="T5" fmla="*/ 28 h 29"/>
                <a:gd name="T6" fmla="*/ 5 w 14"/>
                <a:gd name="T7" fmla="*/ 26 h 29"/>
                <a:gd name="T8" fmla="*/ 7 w 14"/>
                <a:gd name="T9" fmla="*/ 25 h 29"/>
                <a:gd name="T10" fmla="*/ 9 w 14"/>
                <a:gd name="T11" fmla="*/ 23 h 29"/>
                <a:gd name="T12" fmla="*/ 11 w 14"/>
                <a:gd name="T13" fmla="*/ 21 h 29"/>
                <a:gd name="T14" fmla="*/ 12 w 14"/>
                <a:gd name="T15" fmla="*/ 18 h 29"/>
                <a:gd name="T16" fmla="*/ 13 w 14"/>
                <a:gd name="T17" fmla="*/ 16 h 29"/>
                <a:gd name="T18" fmla="*/ 14 w 14"/>
                <a:gd name="T19" fmla="*/ 13 h 29"/>
                <a:gd name="T20" fmla="*/ 14 w 14"/>
                <a:gd name="T21" fmla="*/ 11 h 29"/>
                <a:gd name="T22" fmla="*/ 14 w 14"/>
                <a:gd name="T23" fmla="*/ 8 h 29"/>
                <a:gd name="T24" fmla="*/ 14 w 14"/>
                <a:gd name="T25" fmla="*/ 6 h 29"/>
                <a:gd name="T26" fmla="*/ 13 w 14"/>
                <a:gd name="T27" fmla="*/ 4 h 29"/>
                <a:gd name="T28" fmla="*/ 12 w 14"/>
                <a:gd name="T29" fmla="*/ 2 h 29"/>
                <a:gd name="T30" fmla="*/ 11 w 14"/>
                <a:gd name="T31" fmla="*/ 1 h 29"/>
                <a:gd name="T32" fmla="*/ 9 w 14"/>
                <a:gd name="T33" fmla="*/ 1 h 29"/>
                <a:gd name="T34" fmla="*/ 7 w 14"/>
                <a:gd name="T3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" h="29">
                  <a:moveTo>
                    <a:pt x="0" y="29"/>
                  </a:moveTo>
                  <a:lnTo>
                    <a:pt x="2" y="28"/>
                  </a:lnTo>
                  <a:lnTo>
                    <a:pt x="3" y="28"/>
                  </a:lnTo>
                  <a:lnTo>
                    <a:pt x="5" y="26"/>
                  </a:lnTo>
                  <a:lnTo>
                    <a:pt x="7" y="25"/>
                  </a:lnTo>
                  <a:lnTo>
                    <a:pt x="9" y="23"/>
                  </a:lnTo>
                  <a:lnTo>
                    <a:pt x="11" y="21"/>
                  </a:lnTo>
                  <a:lnTo>
                    <a:pt x="12" y="18"/>
                  </a:lnTo>
                  <a:lnTo>
                    <a:pt x="13" y="16"/>
                  </a:lnTo>
                  <a:lnTo>
                    <a:pt x="14" y="13"/>
                  </a:lnTo>
                  <a:lnTo>
                    <a:pt x="14" y="11"/>
                  </a:lnTo>
                  <a:lnTo>
                    <a:pt x="14" y="8"/>
                  </a:lnTo>
                  <a:lnTo>
                    <a:pt x="14" y="6"/>
                  </a:lnTo>
                  <a:lnTo>
                    <a:pt x="13" y="4"/>
                  </a:lnTo>
                  <a:lnTo>
                    <a:pt x="12" y="2"/>
                  </a:lnTo>
                  <a:lnTo>
                    <a:pt x="11" y="1"/>
                  </a:lnTo>
                  <a:lnTo>
                    <a:pt x="9" y="1"/>
                  </a:lnTo>
                  <a:lnTo>
                    <a:pt x="7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3" name="Line 184"/>
            <p:cNvSpPr>
              <a:spLocks noChangeShapeType="1"/>
            </p:cNvSpPr>
            <p:nvPr/>
          </p:nvSpPr>
          <p:spPr bwMode="auto">
            <a:xfrm flipH="1">
              <a:off x="3725678" y="3494699"/>
              <a:ext cx="5030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4" name="Freeform 185"/>
            <p:cNvSpPr>
              <a:spLocks/>
            </p:cNvSpPr>
            <p:nvPr/>
          </p:nvSpPr>
          <p:spPr bwMode="auto">
            <a:xfrm>
              <a:off x="3775983" y="3384027"/>
              <a:ext cx="60366" cy="110672"/>
            </a:xfrm>
            <a:custGeom>
              <a:avLst/>
              <a:gdLst>
                <a:gd name="T0" fmla="*/ 0 w 12"/>
                <a:gd name="T1" fmla="*/ 22 h 22"/>
                <a:gd name="T2" fmla="*/ 2 w 12"/>
                <a:gd name="T3" fmla="*/ 22 h 22"/>
                <a:gd name="T4" fmla="*/ 4 w 12"/>
                <a:gd name="T5" fmla="*/ 21 h 22"/>
                <a:gd name="T6" fmla="*/ 5 w 12"/>
                <a:gd name="T7" fmla="*/ 20 h 22"/>
                <a:gd name="T8" fmla="*/ 7 w 12"/>
                <a:gd name="T9" fmla="*/ 18 h 22"/>
                <a:gd name="T10" fmla="*/ 9 w 12"/>
                <a:gd name="T11" fmla="*/ 17 h 22"/>
                <a:gd name="T12" fmla="*/ 10 w 12"/>
                <a:gd name="T13" fmla="*/ 14 h 22"/>
                <a:gd name="T14" fmla="*/ 11 w 12"/>
                <a:gd name="T15" fmla="*/ 12 h 22"/>
                <a:gd name="T16" fmla="*/ 11 w 12"/>
                <a:gd name="T17" fmla="*/ 10 h 22"/>
                <a:gd name="T18" fmla="*/ 12 w 12"/>
                <a:gd name="T19" fmla="*/ 7 h 22"/>
                <a:gd name="T20" fmla="*/ 12 w 12"/>
                <a:gd name="T21" fmla="*/ 5 h 22"/>
                <a:gd name="T22" fmla="*/ 11 w 12"/>
                <a:gd name="T23" fmla="*/ 3 h 22"/>
                <a:gd name="T24" fmla="*/ 10 w 12"/>
                <a:gd name="T25" fmla="*/ 2 h 22"/>
                <a:gd name="T26" fmla="*/ 9 w 12"/>
                <a:gd name="T27" fmla="*/ 0 h 22"/>
                <a:gd name="T28" fmla="*/ 8 w 12"/>
                <a:gd name="T29" fmla="*/ 0 h 22"/>
                <a:gd name="T30" fmla="*/ 6 w 12"/>
                <a:gd name="T3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" h="22">
                  <a:moveTo>
                    <a:pt x="0" y="22"/>
                  </a:moveTo>
                  <a:lnTo>
                    <a:pt x="2" y="22"/>
                  </a:lnTo>
                  <a:lnTo>
                    <a:pt x="4" y="21"/>
                  </a:lnTo>
                  <a:lnTo>
                    <a:pt x="5" y="20"/>
                  </a:lnTo>
                  <a:lnTo>
                    <a:pt x="7" y="18"/>
                  </a:lnTo>
                  <a:lnTo>
                    <a:pt x="9" y="17"/>
                  </a:lnTo>
                  <a:lnTo>
                    <a:pt x="10" y="14"/>
                  </a:lnTo>
                  <a:lnTo>
                    <a:pt x="11" y="12"/>
                  </a:lnTo>
                  <a:lnTo>
                    <a:pt x="11" y="10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1" y="3"/>
                  </a:lnTo>
                  <a:lnTo>
                    <a:pt x="10" y="2"/>
                  </a:lnTo>
                  <a:lnTo>
                    <a:pt x="9" y="0"/>
                  </a:lnTo>
                  <a:lnTo>
                    <a:pt x="8" y="0"/>
                  </a:lnTo>
                  <a:lnTo>
                    <a:pt x="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5" name="Freeform 186"/>
            <p:cNvSpPr>
              <a:spLocks/>
            </p:cNvSpPr>
            <p:nvPr/>
          </p:nvSpPr>
          <p:spPr bwMode="auto">
            <a:xfrm>
              <a:off x="3690464" y="3378997"/>
              <a:ext cx="115702" cy="261587"/>
            </a:xfrm>
            <a:custGeom>
              <a:avLst/>
              <a:gdLst>
                <a:gd name="T0" fmla="*/ 23 w 23"/>
                <a:gd name="T1" fmla="*/ 0 h 52"/>
                <a:gd name="T2" fmla="*/ 13 w 23"/>
                <a:gd name="T3" fmla="*/ 0 h 52"/>
                <a:gd name="T4" fmla="*/ 0 w 23"/>
                <a:gd name="T5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52">
                  <a:moveTo>
                    <a:pt x="23" y="0"/>
                  </a:moveTo>
                  <a:lnTo>
                    <a:pt x="13" y="0"/>
                  </a:lnTo>
                  <a:lnTo>
                    <a:pt x="0" y="5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6" name="Line 187"/>
            <p:cNvSpPr>
              <a:spLocks noChangeShapeType="1"/>
            </p:cNvSpPr>
            <p:nvPr/>
          </p:nvSpPr>
          <p:spPr bwMode="auto">
            <a:xfrm>
              <a:off x="3690464" y="974405"/>
              <a:ext cx="5030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7" name="Freeform 188"/>
            <p:cNvSpPr>
              <a:spLocks/>
            </p:cNvSpPr>
            <p:nvPr/>
          </p:nvSpPr>
          <p:spPr bwMode="auto">
            <a:xfrm>
              <a:off x="3740769" y="828520"/>
              <a:ext cx="70427" cy="145885"/>
            </a:xfrm>
            <a:custGeom>
              <a:avLst/>
              <a:gdLst>
                <a:gd name="T0" fmla="*/ 0 w 14"/>
                <a:gd name="T1" fmla="*/ 29 h 29"/>
                <a:gd name="T2" fmla="*/ 2 w 14"/>
                <a:gd name="T3" fmla="*/ 28 h 29"/>
                <a:gd name="T4" fmla="*/ 3 w 14"/>
                <a:gd name="T5" fmla="*/ 28 h 29"/>
                <a:gd name="T6" fmla="*/ 5 w 14"/>
                <a:gd name="T7" fmla="*/ 26 h 29"/>
                <a:gd name="T8" fmla="*/ 7 w 14"/>
                <a:gd name="T9" fmla="*/ 25 h 29"/>
                <a:gd name="T10" fmla="*/ 9 w 14"/>
                <a:gd name="T11" fmla="*/ 23 h 29"/>
                <a:gd name="T12" fmla="*/ 11 w 14"/>
                <a:gd name="T13" fmla="*/ 21 h 29"/>
                <a:gd name="T14" fmla="*/ 12 w 14"/>
                <a:gd name="T15" fmla="*/ 18 h 29"/>
                <a:gd name="T16" fmla="*/ 13 w 14"/>
                <a:gd name="T17" fmla="*/ 16 h 29"/>
                <a:gd name="T18" fmla="*/ 14 w 14"/>
                <a:gd name="T19" fmla="*/ 13 h 29"/>
                <a:gd name="T20" fmla="*/ 14 w 14"/>
                <a:gd name="T21" fmla="*/ 11 h 29"/>
                <a:gd name="T22" fmla="*/ 14 w 14"/>
                <a:gd name="T23" fmla="*/ 8 h 29"/>
                <a:gd name="T24" fmla="*/ 14 w 14"/>
                <a:gd name="T25" fmla="*/ 6 h 29"/>
                <a:gd name="T26" fmla="*/ 13 w 14"/>
                <a:gd name="T27" fmla="*/ 4 h 29"/>
                <a:gd name="T28" fmla="*/ 12 w 14"/>
                <a:gd name="T29" fmla="*/ 3 h 29"/>
                <a:gd name="T30" fmla="*/ 11 w 14"/>
                <a:gd name="T31" fmla="*/ 1 h 29"/>
                <a:gd name="T32" fmla="*/ 9 w 14"/>
                <a:gd name="T33" fmla="*/ 1 h 29"/>
                <a:gd name="T34" fmla="*/ 7 w 14"/>
                <a:gd name="T3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" h="29">
                  <a:moveTo>
                    <a:pt x="0" y="29"/>
                  </a:moveTo>
                  <a:lnTo>
                    <a:pt x="2" y="28"/>
                  </a:lnTo>
                  <a:lnTo>
                    <a:pt x="3" y="28"/>
                  </a:lnTo>
                  <a:lnTo>
                    <a:pt x="5" y="26"/>
                  </a:lnTo>
                  <a:lnTo>
                    <a:pt x="7" y="25"/>
                  </a:lnTo>
                  <a:lnTo>
                    <a:pt x="9" y="23"/>
                  </a:lnTo>
                  <a:lnTo>
                    <a:pt x="11" y="21"/>
                  </a:lnTo>
                  <a:lnTo>
                    <a:pt x="12" y="18"/>
                  </a:lnTo>
                  <a:lnTo>
                    <a:pt x="13" y="16"/>
                  </a:lnTo>
                  <a:lnTo>
                    <a:pt x="14" y="13"/>
                  </a:lnTo>
                  <a:lnTo>
                    <a:pt x="14" y="11"/>
                  </a:lnTo>
                  <a:lnTo>
                    <a:pt x="14" y="8"/>
                  </a:lnTo>
                  <a:lnTo>
                    <a:pt x="14" y="6"/>
                  </a:lnTo>
                  <a:lnTo>
                    <a:pt x="13" y="4"/>
                  </a:lnTo>
                  <a:lnTo>
                    <a:pt x="12" y="3"/>
                  </a:lnTo>
                  <a:lnTo>
                    <a:pt x="11" y="1"/>
                  </a:lnTo>
                  <a:lnTo>
                    <a:pt x="9" y="1"/>
                  </a:lnTo>
                  <a:lnTo>
                    <a:pt x="7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8" name="Line 189"/>
            <p:cNvSpPr>
              <a:spLocks noChangeShapeType="1"/>
            </p:cNvSpPr>
            <p:nvPr/>
          </p:nvSpPr>
          <p:spPr bwMode="auto">
            <a:xfrm flipH="1">
              <a:off x="3725678" y="828520"/>
              <a:ext cx="5030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9" name="Freeform 190"/>
            <p:cNvSpPr>
              <a:spLocks/>
            </p:cNvSpPr>
            <p:nvPr/>
          </p:nvSpPr>
          <p:spPr bwMode="auto">
            <a:xfrm>
              <a:off x="3775983" y="717849"/>
              <a:ext cx="60366" cy="110672"/>
            </a:xfrm>
            <a:custGeom>
              <a:avLst/>
              <a:gdLst>
                <a:gd name="T0" fmla="*/ 0 w 12"/>
                <a:gd name="T1" fmla="*/ 22 h 22"/>
                <a:gd name="T2" fmla="*/ 2 w 12"/>
                <a:gd name="T3" fmla="*/ 22 h 22"/>
                <a:gd name="T4" fmla="*/ 4 w 12"/>
                <a:gd name="T5" fmla="*/ 21 h 22"/>
                <a:gd name="T6" fmla="*/ 5 w 12"/>
                <a:gd name="T7" fmla="*/ 20 h 22"/>
                <a:gd name="T8" fmla="*/ 7 w 12"/>
                <a:gd name="T9" fmla="*/ 19 h 22"/>
                <a:gd name="T10" fmla="*/ 9 w 12"/>
                <a:gd name="T11" fmla="*/ 17 h 22"/>
                <a:gd name="T12" fmla="*/ 10 w 12"/>
                <a:gd name="T13" fmla="*/ 14 h 22"/>
                <a:gd name="T14" fmla="*/ 11 w 12"/>
                <a:gd name="T15" fmla="*/ 12 h 22"/>
                <a:gd name="T16" fmla="*/ 11 w 12"/>
                <a:gd name="T17" fmla="*/ 10 h 22"/>
                <a:gd name="T18" fmla="*/ 12 w 12"/>
                <a:gd name="T19" fmla="*/ 8 h 22"/>
                <a:gd name="T20" fmla="*/ 12 w 12"/>
                <a:gd name="T21" fmla="*/ 5 h 22"/>
                <a:gd name="T22" fmla="*/ 11 w 12"/>
                <a:gd name="T23" fmla="*/ 3 h 22"/>
                <a:gd name="T24" fmla="*/ 10 w 12"/>
                <a:gd name="T25" fmla="*/ 2 h 22"/>
                <a:gd name="T26" fmla="*/ 9 w 12"/>
                <a:gd name="T27" fmla="*/ 1 h 22"/>
                <a:gd name="T28" fmla="*/ 8 w 12"/>
                <a:gd name="T29" fmla="*/ 0 h 22"/>
                <a:gd name="T30" fmla="*/ 6 w 12"/>
                <a:gd name="T3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" h="22">
                  <a:moveTo>
                    <a:pt x="0" y="22"/>
                  </a:moveTo>
                  <a:lnTo>
                    <a:pt x="2" y="22"/>
                  </a:lnTo>
                  <a:lnTo>
                    <a:pt x="4" y="21"/>
                  </a:lnTo>
                  <a:lnTo>
                    <a:pt x="5" y="20"/>
                  </a:lnTo>
                  <a:lnTo>
                    <a:pt x="7" y="19"/>
                  </a:lnTo>
                  <a:lnTo>
                    <a:pt x="9" y="17"/>
                  </a:lnTo>
                  <a:lnTo>
                    <a:pt x="10" y="14"/>
                  </a:lnTo>
                  <a:lnTo>
                    <a:pt x="11" y="12"/>
                  </a:lnTo>
                  <a:lnTo>
                    <a:pt x="11" y="10"/>
                  </a:lnTo>
                  <a:lnTo>
                    <a:pt x="12" y="8"/>
                  </a:lnTo>
                  <a:lnTo>
                    <a:pt x="12" y="5"/>
                  </a:lnTo>
                  <a:lnTo>
                    <a:pt x="11" y="3"/>
                  </a:lnTo>
                  <a:lnTo>
                    <a:pt x="10" y="2"/>
                  </a:lnTo>
                  <a:lnTo>
                    <a:pt x="9" y="1"/>
                  </a:lnTo>
                  <a:lnTo>
                    <a:pt x="8" y="0"/>
                  </a:lnTo>
                  <a:lnTo>
                    <a:pt x="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0" name="Freeform 191"/>
            <p:cNvSpPr>
              <a:spLocks/>
            </p:cNvSpPr>
            <p:nvPr/>
          </p:nvSpPr>
          <p:spPr bwMode="auto">
            <a:xfrm>
              <a:off x="3690464" y="717849"/>
              <a:ext cx="115702" cy="256557"/>
            </a:xfrm>
            <a:custGeom>
              <a:avLst/>
              <a:gdLst>
                <a:gd name="T0" fmla="*/ 23 w 23"/>
                <a:gd name="T1" fmla="*/ 0 h 51"/>
                <a:gd name="T2" fmla="*/ 13 w 23"/>
                <a:gd name="T3" fmla="*/ 0 h 51"/>
                <a:gd name="T4" fmla="*/ 0 w 23"/>
                <a:gd name="T5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51">
                  <a:moveTo>
                    <a:pt x="23" y="0"/>
                  </a:moveTo>
                  <a:lnTo>
                    <a:pt x="13" y="0"/>
                  </a:lnTo>
                  <a:lnTo>
                    <a:pt x="0" y="51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381" name="组合 380"/>
          <p:cNvGrpSpPr/>
          <p:nvPr/>
        </p:nvGrpSpPr>
        <p:grpSpPr>
          <a:xfrm>
            <a:off x="4294127" y="717849"/>
            <a:ext cx="357168" cy="2922735"/>
            <a:chOff x="4294127" y="717849"/>
            <a:chExt cx="357168" cy="2922735"/>
          </a:xfrm>
        </p:grpSpPr>
        <p:sp>
          <p:nvSpPr>
            <p:cNvPr id="382" name="Line 192"/>
            <p:cNvSpPr>
              <a:spLocks noChangeShapeType="1"/>
            </p:cNvSpPr>
            <p:nvPr/>
          </p:nvSpPr>
          <p:spPr bwMode="auto">
            <a:xfrm>
              <a:off x="4651295" y="788276"/>
              <a:ext cx="0" cy="3118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3" name="Line 193"/>
            <p:cNvSpPr>
              <a:spLocks noChangeShapeType="1"/>
            </p:cNvSpPr>
            <p:nvPr/>
          </p:nvSpPr>
          <p:spPr bwMode="auto">
            <a:xfrm>
              <a:off x="4651295" y="3258264"/>
              <a:ext cx="0" cy="3118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4" name="Line 194"/>
            <p:cNvSpPr>
              <a:spLocks noChangeShapeType="1"/>
            </p:cNvSpPr>
            <p:nvPr/>
          </p:nvSpPr>
          <p:spPr bwMode="auto">
            <a:xfrm flipH="1">
              <a:off x="4324311" y="3640584"/>
              <a:ext cx="3521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5" name="Freeform 195"/>
            <p:cNvSpPr>
              <a:spLocks/>
            </p:cNvSpPr>
            <p:nvPr/>
          </p:nvSpPr>
          <p:spPr bwMode="auto">
            <a:xfrm>
              <a:off x="4294127" y="3575187"/>
              <a:ext cx="30183" cy="65397"/>
            </a:xfrm>
            <a:custGeom>
              <a:avLst/>
              <a:gdLst>
                <a:gd name="T0" fmla="*/ 0 w 6"/>
                <a:gd name="T1" fmla="*/ 0 h 13"/>
                <a:gd name="T2" fmla="*/ 0 w 6"/>
                <a:gd name="T3" fmla="*/ 2 h 13"/>
                <a:gd name="T4" fmla="*/ 0 w 6"/>
                <a:gd name="T5" fmla="*/ 5 h 13"/>
                <a:gd name="T6" fmla="*/ 0 w 6"/>
                <a:gd name="T7" fmla="*/ 7 h 13"/>
                <a:gd name="T8" fmla="*/ 1 w 6"/>
                <a:gd name="T9" fmla="*/ 9 h 13"/>
                <a:gd name="T10" fmla="*/ 2 w 6"/>
                <a:gd name="T11" fmla="*/ 10 h 13"/>
                <a:gd name="T12" fmla="*/ 3 w 6"/>
                <a:gd name="T13" fmla="*/ 12 h 13"/>
                <a:gd name="T14" fmla="*/ 4 w 6"/>
                <a:gd name="T15" fmla="*/ 12 h 13"/>
                <a:gd name="T16" fmla="*/ 6 w 6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13">
                  <a:moveTo>
                    <a:pt x="0" y="0"/>
                  </a:moveTo>
                  <a:lnTo>
                    <a:pt x="0" y="2"/>
                  </a:lnTo>
                  <a:lnTo>
                    <a:pt x="0" y="5"/>
                  </a:lnTo>
                  <a:lnTo>
                    <a:pt x="0" y="7"/>
                  </a:lnTo>
                  <a:lnTo>
                    <a:pt x="1" y="9"/>
                  </a:lnTo>
                  <a:lnTo>
                    <a:pt x="2" y="10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6" y="13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6" name="Line 196"/>
            <p:cNvSpPr>
              <a:spLocks noChangeShapeType="1"/>
            </p:cNvSpPr>
            <p:nvPr/>
          </p:nvSpPr>
          <p:spPr bwMode="auto">
            <a:xfrm flipV="1">
              <a:off x="4294127" y="3444394"/>
              <a:ext cx="35214" cy="13079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7" name="Freeform 197"/>
            <p:cNvSpPr>
              <a:spLocks/>
            </p:cNvSpPr>
            <p:nvPr/>
          </p:nvSpPr>
          <p:spPr bwMode="auto">
            <a:xfrm>
              <a:off x="4329341" y="3384027"/>
              <a:ext cx="65397" cy="60366"/>
            </a:xfrm>
            <a:custGeom>
              <a:avLst/>
              <a:gdLst>
                <a:gd name="T0" fmla="*/ 13 w 13"/>
                <a:gd name="T1" fmla="*/ 0 h 12"/>
                <a:gd name="T2" fmla="*/ 11 w 13"/>
                <a:gd name="T3" fmla="*/ 0 h 12"/>
                <a:gd name="T4" fmla="*/ 9 w 13"/>
                <a:gd name="T5" fmla="*/ 1 h 12"/>
                <a:gd name="T6" fmla="*/ 7 w 13"/>
                <a:gd name="T7" fmla="*/ 2 h 12"/>
                <a:gd name="T8" fmla="*/ 6 w 13"/>
                <a:gd name="T9" fmla="*/ 3 h 12"/>
                <a:gd name="T10" fmla="*/ 4 w 13"/>
                <a:gd name="T11" fmla="*/ 5 h 12"/>
                <a:gd name="T12" fmla="*/ 2 w 13"/>
                <a:gd name="T13" fmla="*/ 7 h 12"/>
                <a:gd name="T14" fmla="*/ 1 w 13"/>
                <a:gd name="T15" fmla="*/ 10 h 12"/>
                <a:gd name="T16" fmla="*/ 0 w 13"/>
                <a:gd name="T1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13" y="0"/>
                  </a:moveTo>
                  <a:lnTo>
                    <a:pt x="11" y="0"/>
                  </a:lnTo>
                  <a:lnTo>
                    <a:pt x="9" y="1"/>
                  </a:lnTo>
                  <a:lnTo>
                    <a:pt x="7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2" y="7"/>
                  </a:lnTo>
                  <a:lnTo>
                    <a:pt x="1" y="10"/>
                  </a:lnTo>
                  <a:lnTo>
                    <a:pt x="0" y="12"/>
                  </a:lnTo>
                </a:path>
              </a:pathLst>
            </a:cu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8" name="Line 198"/>
            <p:cNvSpPr>
              <a:spLocks noChangeShapeType="1"/>
            </p:cNvSpPr>
            <p:nvPr/>
          </p:nvSpPr>
          <p:spPr bwMode="auto">
            <a:xfrm>
              <a:off x="4394738" y="3378997"/>
              <a:ext cx="3521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9" name="Line 199"/>
            <p:cNvSpPr>
              <a:spLocks noChangeShapeType="1"/>
            </p:cNvSpPr>
            <p:nvPr/>
          </p:nvSpPr>
          <p:spPr bwMode="auto">
            <a:xfrm flipH="1">
              <a:off x="4324311" y="974405"/>
              <a:ext cx="352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0" name="Freeform 200"/>
            <p:cNvSpPr>
              <a:spLocks/>
            </p:cNvSpPr>
            <p:nvPr/>
          </p:nvSpPr>
          <p:spPr bwMode="auto">
            <a:xfrm>
              <a:off x="4294127" y="909009"/>
              <a:ext cx="30183" cy="65397"/>
            </a:xfrm>
            <a:custGeom>
              <a:avLst/>
              <a:gdLst>
                <a:gd name="T0" fmla="*/ 0 w 6"/>
                <a:gd name="T1" fmla="*/ 0 h 13"/>
                <a:gd name="T2" fmla="*/ 0 w 6"/>
                <a:gd name="T3" fmla="*/ 2 h 13"/>
                <a:gd name="T4" fmla="*/ 0 w 6"/>
                <a:gd name="T5" fmla="*/ 5 h 13"/>
                <a:gd name="T6" fmla="*/ 0 w 6"/>
                <a:gd name="T7" fmla="*/ 7 h 13"/>
                <a:gd name="T8" fmla="*/ 1 w 6"/>
                <a:gd name="T9" fmla="*/ 9 h 13"/>
                <a:gd name="T10" fmla="*/ 2 w 6"/>
                <a:gd name="T11" fmla="*/ 11 h 13"/>
                <a:gd name="T12" fmla="*/ 3 w 6"/>
                <a:gd name="T13" fmla="*/ 12 h 13"/>
                <a:gd name="T14" fmla="*/ 4 w 6"/>
                <a:gd name="T15" fmla="*/ 12 h 13"/>
                <a:gd name="T16" fmla="*/ 6 w 6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13">
                  <a:moveTo>
                    <a:pt x="0" y="0"/>
                  </a:moveTo>
                  <a:lnTo>
                    <a:pt x="0" y="2"/>
                  </a:lnTo>
                  <a:lnTo>
                    <a:pt x="0" y="5"/>
                  </a:lnTo>
                  <a:lnTo>
                    <a:pt x="0" y="7"/>
                  </a:lnTo>
                  <a:lnTo>
                    <a:pt x="1" y="9"/>
                  </a:lnTo>
                  <a:lnTo>
                    <a:pt x="2" y="11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6" y="1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1" name="Line 201"/>
            <p:cNvSpPr>
              <a:spLocks noChangeShapeType="1"/>
            </p:cNvSpPr>
            <p:nvPr/>
          </p:nvSpPr>
          <p:spPr bwMode="auto">
            <a:xfrm flipV="1">
              <a:off x="4294127" y="778215"/>
              <a:ext cx="35214" cy="1307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2" name="Freeform 202"/>
            <p:cNvSpPr>
              <a:spLocks/>
            </p:cNvSpPr>
            <p:nvPr/>
          </p:nvSpPr>
          <p:spPr bwMode="auto">
            <a:xfrm>
              <a:off x="4329341" y="717849"/>
              <a:ext cx="65397" cy="60366"/>
            </a:xfrm>
            <a:custGeom>
              <a:avLst/>
              <a:gdLst>
                <a:gd name="T0" fmla="*/ 13 w 13"/>
                <a:gd name="T1" fmla="*/ 0 h 12"/>
                <a:gd name="T2" fmla="*/ 11 w 13"/>
                <a:gd name="T3" fmla="*/ 0 h 12"/>
                <a:gd name="T4" fmla="*/ 9 w 13"/>
                <a:gd name="T5" fmla="*/ 1 h 12"/>
                <a:gd name="T6" fmla="*/ 7 w 13"/>
                <a:gd name="T7" fmla="*/ 2 h 12"/>
                <a:gd name="T8" fmla="*/ 6 w 13"/>
                <a:gd name="T9" fmla="*/ 3 h 12"/>
                <a:gd name="T10" fmla="*/ 4 w 13"/>
                <a:gd name="T11" fmla="*/ 5 h 12"/>
                <a:gd name="T12" fmla="*/ 2 w 13"/>
                <a:gd name="T13" fmla="*/ 8 h 12"/>
                <a:gd name="T14" fmla="*/ 1 w 13"/>
                <a:gd name="T15" fmla="*/ 10 h 12"/>
                <a:gd name="T16" fmla="*/ 0 w 13"/>
                <a:gd name="T1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13" y="0"/>
                  </a:moveTo>
                  <a:lnTo>
                    <a:pt x="11" y="0"/>
                  </a:lnTo>
                  <a:lnTo>
                    <a:pt x="9" y="1"/>
                  </a:lnTo>
                  <a:lnTo>
                    <a:pt x="7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3" name="Line 203"/>
            <p:cNvSpPr>
              <a:spLocks noChangeShapeType="1"/>
            </p:cNvSpPr>
            <p:nvPr/>
          </p:nvSpPr>
          <p:spPr bwMode="auto">
            <a:xfrm>
              <a:off x="4394738" y="717849"/>
              <a:ext cx="352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445" name="组合 444"/>
          <p:cNvGrpSpPr/>
          <p:nvPr/>
        </p:nvGrpSpPr>
        <p:grpSpPr>
          <a:xfrm>
            <a:off x="5826497" y="701807"/>
            <a:ext cx="2243614" cy="2595751"/>
            <a:chOff x="4185457" y="3613677"/>
            <a:chExt cx="2243614" cy="2595751"/>
          </a:xfrm>
        </p:grpSpPr>
        <p:sp>
          <p:nvSpPr>
            <p:cNvPr id="446" name="Line 217"/>
            <p:cNvSpPr>
              <a:spLocks noChangeShapeType="1"/>
            </p:cNvSpPr>
            <p:nvPr/>
          </p:nvSpPr>
          <p:spPr bwMode="auto">
            <a:xfrm>
              <a:off x="5060768" y="3875264"/>
              <a:ext cx="5030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7" name="Freeform 218"/>
            <p:cNvSpPr>
              <a:spLocks/>
            </p:cNvSpPr>
            <p:nvPr/>
          </p:nvSpPr>
          <p:spPr bwMode="auto">
            <a:xfrm>
              <a:off x="5111074" y="3729381"/>
              <a:ext cx="70427" cy="140855"/>
            </a:xfrm>
            <a:custGeom>
              <a:avLst/>
              <a:gdLst>
                <a:gd name="T0" fmla="*/ 0 w 14"/>
                <a:gd name="T1" fmla="*/ 28 h 28"/>
                <a:gd name="T2" fmla="*/ 2 w 14"/>
                <a:gd name="T3" fmla="*/ 28 h 28"/>
                <a:gd name="T4" fmla="*/ 4 w 14"/>
                <a:gd name="T5" fmla="*/ 27 h 28"/>
                <a:gd name="T6" fmla="*/ 5 w 14"/>
                <a:gd name="T7" fmla="*/ 26 h 28"/>
                <a:gd name="T8" fmla="*/ 8 w 14"/>
                <a:gd name="T9" fmla="*/ 25 h 28"/>
                <a:gd name="T10" fmla="*/ 9 w 14"/>
                <a:gd name="T11" fmla="*/ 23 h 28"/>
                <a:gd name="T12" fmla="*/ 11 w 14"/>
                <a:gd name="T13" fmla="*/ 21 h 28"/>
                <a:gd name="T14" fmla="*/ 12 w 14"/>
                <a:gd name="T15" fmla="*/ 18 h 28"/>
                <a:gd name="T16" fmla="*/ 13 w 14"/>
                <a:gd name="T17" fmla="*/ 15 h 28"/>
                <a:gd name="T18" fmla="*/ 14 w 14"/>
                <a:gd name="T19" fmla="*/ 13 h 28"/>
                <a:gd name="T20" fmla="*/ 14 w 14"/>
                <a:gd name="T21" fmla="*/ 10 h 28"/>
                <a:gd name="T22" fmla="*/ 14 w 14"/>
                <a:gd name="T23" fmla="*/ 8 h 28"/>
                <a:gd name="T24" fmla="*/ 14 w 14"/>
                <a:gd name="T25" fmla="*/ 6 h 28"/>
                <a:gd name="T26" fmla="*/ 13 w 14"/>
                <a:gd name="T27" fmla="*/ 4 h 28"/>
                <a:gd name="T28" fmla="*/ 12 w 14"/>
                <a:gd name="T29" fmla="*/ 2 h 28"/>
                <a:gd name="T30" fmla="*/ 11 w 14"/>
                <a:gd name="T31" fmla="*/ 1 h 28"/>
                <a:gd name="T32" fmla="*/ 9 w 14"/>
                <a:gd name="T33" fmla="*/ 0 h 28"/>
                <a:gd name="T34" fmla="*/ 8 w 14"/>
                <a:gd name="T35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" h="28">
                  <a:moveTo>
                    <a:pt x="0" y="28"/>
                  </a:moveTo>
                  <a:lnTo>
                    <a:pt x="2" y="28"/>
                  </a:lnTo>
                  <a:lnTo>
                    <a:pt x="4" y="27"/>
                  </a:lnTo>
                  <a:lnTo>
                    <a:pt x="5" y="26"/>
                  </a:lnTo>
                  <a:lnTo>
                    <a:pt x="8" y="25"/>
                  </a:lnTo>
                  <a:lnTo>
                    <a:pt x="9" y="23"/>
                  </a:lnTo>
                  <a:lnTo>
                    <a:pt x="11" y="21"/>
                  </a:lnTo>
                  <a:lnTo>
                    <a:pt x="12" y="18"/>
                  </a:lnTo>
                  <a:lnTo>
                    <a:pt x="13" y="15"/>
                  </a:lnTo>
                  <a:lnTo>
                    <a:pt x="14" y="13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6"/>
                  </a:lnTo>
                  <a:lnTo>
                    <a:pt x="13" y="4"/>
                  </a:lnTo>
                  <a:lnTo>
                    <a:pt x="12" y="2"/>
                  </a:lnTo>
                  <a:lnTo>
                    <a:pt x="11" y="1"/>
                  </a:lnTo>
                  <a:lnTo>
                    <a:pt x="9" y="0"/>
                  </a:lnTo>
                  <a:lnTo>
                    <a:pt x="8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8" name="Line 219"/>
            <p:cNvSpPr>
              <a:spLocks noChangeShapeType="1"/>
            </p:cNvSpPr>
            <p:nvPr/>
          </p:nvSpPr>
          <p:spPr bwMode="auto">
            <a:xfrm flipH="1">
              <a:off x="5095980" y="3729381"/>
              <a:ext cx="5030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9" name="Freeform 220"/>
            <p:cNvSpPr>
              <a:spLocks/>
            </p:cNvSpPr>
            <p:nvPr/>
          </p:nvSpPr>
          <p:spPr bwMode="auto">
            <a:xfrm>
              <a:off x="5146286" y="3613677"/>
              <a:ext cx="60366" cy="115701"/>
            </a:xfrm>
            <a:custGeom>
              <a:avLst/>
              <a:gdLst>
                <a:gd name="T0" fmla="*/ 0 w 12"/>
                <a:gd name="T1" fmla="*/ 23 h 23"/>
                <a:gd name="T2" fmla="*/ 2 w 12"/>
                <a:gd name="T3" fmla="*/ 23 h 23"/>
                <a:gd name="T4" fmla="*/ 4 w 12"/>
                <a:gd name="T5" fmla="*/ 22 h 23"/>
                <a:gd name="T6" fmla="*/ 5 w 12"/>
                <a:gd name="T7" fmla="*/ 21 h 23"/>
                <a:gd name="T8" fmla="*/ 7 w 12"/>
                <a:gd name="T9" fmla="*/ 19 h 23"/>
                <a:gd name="T10" fmla="*/ 9 w 12"/>
                <a:gd name="T11" fmla="*/ 17 h 23"/>
                <a:gd name="T12" fmla="*/ 10 w 12"/>
                <a:gd name="T13" fmla="*/ 15 h 23"/>
                <a:gd name="T14" fmla="*/ 11 w 12"/>
                <a:gd name="T15" fmla="*/ 13 h 23"/>
                <a:gd name="T16" fmla="*/ 12 w 12"/>
                <a:gd name="T17" fmla="*/ 10 h 23"/>
                <a:gd name="T18" fmla="*/ 12 w 12"/>
                <a:gd name="T19" fmla="*/ 8 h 23"/>
                <a:gd name="T20" fmla="*/ 12 w 12"/>
                <a:gd name="T21" fmla="*/ 6 h 23"/>
                <a:gd name="T22" fmla="*/ 11 w 12"/>
                <a:gd name="T23" fmla="*/ 4 h 23"/>
                <a:gd name="T24" fmla="*/ 11 w 12"/>
                <a:gd name="T25" fmla="*/ 3 h 23"/>
                <a:gd name="T26" fmla="*/ 9 w 12"/>
                <a:gd name="T27" fmla="*/ 1 h 23"/>
                <a:gd name="T28" fmla="*/ 8 w 12"/>
                <a:gd name="T29" fmla="*/ 1 h 23"/>
                <a:gd name="T30" fmla="*/ 6 w 12"/>
                <a:gd name="T31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" h="23">
                  <a:moveTo>
                    <a:pt x="0" y="23"/>
                  </a:moveTo>
                  <a:lnTo>
                    <a:pt x="2" y="23"/>
                  </a:lnTo>
                  <a:lnTo>
                    <a:pt x="4" y="22"/>
                  </a:lnTo>
                  <a:lnTo>
                    <a:pt x="5" y="21"/>
                  </a:lnTo>
                  <a:lnTo>
                    <a:pt x="7" y="19"/>
                  </a:lnTo>
                  <a:lnTo>
                    <a:pt x="9" y="17"/>
                  </a:lnTo>
                  <a:lnTo>
                    <a:pt x="10" y="15"/>
                  </a:lnTo>
                  <a:lnTo>
                    <a:pt x="11" y="13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6"/>
                  </a:lnTo>
                  <a:lnTo>
                    <a:pt x="11" y="4"/>
                  </a:lnTo>
                  <a:lnTo>
                    <a:pt x="11" y="3"/>
                  </a:lnTo>
                  <a:lnTo>
                    <a:pt x="9" y="1"/>
                  </a:lnTo>
                  <a:lnTo>
                    <a:pt x="8" y="1"/>
                  </a:lnTo>
                  <a:lnTo>
                    <a:pt x="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0" name="Freeform 221"/>
            <p:cNvSpPr>
              <a:spLocks/>
            </p:cNvSpPr>
            <p:nvPr/>
          </p:nvSpPr>
          <p:spPr bwMode="auto">
            <a:xfrm>
              <a:off x="5060768" y="3613677"/>
              <a:ext cx="115704" cy="261587"/>
            </a:xfrm>
            <a:custGeom>
              <a:avLst/>
              <a:gdLst>
                <a:gd name="T0" fmla="*/ 23 w 23"/>
                <a:gd name="T1" fmla="*/ 0 h 52"/>
                <a:gd name="T2" fmla="*/ 13 w 23"/>
                <a:gd name="T3" fmla="*/ 0 h 52"/>
                <a:gd name="T4" fmla="*/ 0 w 23"/>
                <a:gd name="T5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52">
                  <a:moveTo>
                    <a:pt x="23" y="0"/>
                  </a:moveTo>
                  <a:lnTo>
                    <a:pt x="13" y="0"/>
                  </a:lnTo>
                  <a:lnTo>
                    <a:pt x="0" y="5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1" name="Line 222"/>
            <p:cNvSpPr>
              <a:spLocks noChangeShapeType="1"/>
            </p:cNvSpPr>
            <p:nvPr/>
          </p:nvSpPr>
          <p:spPr bwMode="auto">
            <a:xfrm>
              <a:off x="5241867" y="3784715"/>
              <a:ext cx="8048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2" name="Line 223"/>
            <p:cNvSpPr>
              <a:spLocks noChangeShapeType="1"/>
            </p:cNvSpPr>
            <p:nvPr/>
          </p:nvSpPr>
          <p:spPr bwMode="auto">
            <a:xfrm>
              <a:off x="5357568" y="3875264"/>
              <a:ext cx="5030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3" name="Freeform 224"/>
            <p:cNvSpPr>
              <a:spLocks/>
            </p:cNvSpPr>
            <p:nvPr/>
          </p:nvSpPr>
          <p:spPr bwMode="auto">
            <a:xfrm>
              <a:off x="5407873" y="3729381"/>
              <a:ext cx="75459" cy="140855"/>
            </a:xfrm>
            <a:custGeom>
              <a:avLst/>
              <a:gdLst>
                <a:gd name="T0" fmla="*/ 0 w 15"/>
                <a:gd name="T1" fmla="*/ 28 h 28"/>
                <a:gd name="T2" fmla="*/ 3 w 15"/>
                <a:gd name="T3" fmla="*/ 28 h 28"/>
                <a:gd name="T4" fmla="*/ 4 w 15"/>
                <a:gd name="T5" fmla="*/ 27 h 28"/>
                <a:gd name="T6" fmla="*/ 6 w 15"/>
                <a:gd name="T7" fmla="*/ 26 h 28"/>
                <a:gd name="T8" fmla="*/ 8 w 15"/>
                <a:gd name="T9" fmla="*/ 25 h 28"/>
                <a:gd name="T10" fmla="*/ 10 w 15"/>
                <a:gd name="T11" fmla="*/ 23 h 28"/>
                <a:gd name="T12" fmla="*/ 12 w 15"/>
                <a:gd name="T13" fmla="*/ 21 h 28"/>
                <a:gd name="T14" fmla="*/ 13 w 15"/>
                <a:gd name="T15" fmla="*/ 18 h 28"/>
                <a:gd name="T16" fmla="*/ 14 w 15"/>
                <a:gd name="T17" fmla="*/ 15 h 28"/>
                <a:gd name="T18" fmla="*/ 14 w 15"/>
                <a:gd name="T19" fmla="*/ 13 h 28"/>
                <a:gd name="T20" fmla="*/ 15 w 15"/>
                <a:gd name="T21" fmla="*/ 10 h 28"/>
                <a:gd name="T22" fmla="*/ 15 w 15"/>
                <a:gd name="T23" fmla="*/ 8 h 28"/>
                <a:gd name="T24" fmla="*/ 14 w 15"/>
                <a:gd name="T25" fmla="*/ 6 h 28"/>
                <a:gd name="T26" fmla="*/ 14 w 15"/>
                <a:gd name="T27" fmla="*/ 4 h 28"/>
                <a:gd name="T28" fmla="*/ 13 w 15"/>
                <a:gd name="T29" fmla="*/ 2 h 28"/>
                <a:gd name="T30" fmla="*/ 12 w 15"/>
                <a:gd name="T31" fmla="*/ 1 h 28"/>
                <a:gd name="T32" fmla="*/ 10 w 15"/>
                <a:gd name="T33" fmla="*/ 0 h 28"/>
                <a:gd name="T34" fmla="*/ 8 w 15"/>
                <a:gd name="T35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" h="28">
                  <a:moveTo>
                    <a:pt x="0" y="28"/>
                  </a:moveTo>
                  <a:lnTo>
                    <a:pt x="3" y="28"/>
                  </a:lnTo>
                  <a:lnTo>
                    <a:pt x="4" y="27"/>
                  </a:lnTo>
                  <a:lnTo>
                    <a:pt x="6" y="26"/>
                  </a:lnTo>
                  <a:lnTo>
                    <a:pt x="8" y="25"/>
                  </a:lnTo>
                  <a:lnTo>
                    <a:pt x="10" y="23"/>
                  </a:lnTo>
                  <a:lnTo>
                    <a:pt x="12" y="21"/>
                  </a:lnTo>
                  <a:lnTo>
                    <a:pt x="13" y="18"/>
                  </a:lnTo>
                  <a:lnTo>
                    <a:pt x="14" y="15"/>
                  </a:lnTo>
                  <a:lnTo>
                    <a:pt x="14" y="13"/>
                  </a:lnTo>
                  <a:lnTo>
                    <a:pt x="15" y="10"/>
                  </a:lnTo>
                  <a:lnTo>
                    <a:pt x="15" y="8"/>
                  </a:lnTo>
                  <a:lnTo>
                    <a:pt x="14" y="6"/>
                  </a:lnTo>
                  <a:lnTo>
                    <a:pt x="14" y="4"/>
                  </a:lnTo>
                  <a:lnTo>
                    <a:pt x="13" y="2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8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4" name="Line 225"/>
            <p:cNvSpPr>
              <a:spLocks noChangeShapeType="1"/>
            </p:cNvSpPr>
            <p:nvPr/>
          </p:nvSpPr>
          <p:spPr bwMode="auto">
            <a:xfrm flipH="1">
              <a:off x="5397812" y="3729381"/>
              <a:ext cx="5030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5" name="Freeform 226"/>
            <p:cNvSpPr>
              <a:spLocks/>
            </p:cNvSpPr>
            <p:nvPr/>
          </p:nvSpPr>
          <p:spPr bwMode="auto">
            <a:xfrm>
              <a:off x="5448117" y="3613677"/>
              <a:ext cx="55337" cy="115701"/>
            </a:xfrm>
            <a:custGeom>
              <a:avLst/>
              <a:gdLst>
                <a:gd name="T0" fmla="*/ 0 w 11"/>
                <a:gd name="T1" fmla="*/ 23 h 23"/>
                <a:gd name="T2" fmla="*/ 2 w 11"/>
                <a:gd name="T3" fmla="*/ 23 h 23"/>
                <a:gd name="T4" fmla="*/ 4 w 11"/>
                <a:gd name="T5" fmla="*/ 22 h 23"/>
                <a:gd name="T6" fmla="*/ 5 w 11"/>
                <a:gd name="T7" fmla="*/ 21 h 23"/>
                <a:gd name="T8" fmla="*/ 7 w 11"/>
                <a:gd name="T9" fmla="*/ 19 h 23"/>
                <a:gd name="T10" fmla="*/ 8 w 11"/>
                <a:gd name="T11" fmla="*/ 17 h 23"/>
                <a:gd name="T12" fmla="*/ 10 w 11"/>
                <a:gd name="T13" fmla="*/ 15 h 23"/>
                <a:gd name="T14" fmla="*/ 11 w 11"/>
                <a:gd name="T15" fmla="*/ 13 h 23"/>
                <a:gd name="T16" fmla="*/ 11 w 11"/>
                <a:gd name="T17" fmla="*/ 10 h 23"/>
                <a:gd name="T18" fmla="*/ 11 w 11"/>
                <a:gd name="T19" fmla="*/ 8 h 23"/>
                <a:gd name="T20" fmla="*/ 11 w 11"/>
                <a:gd name="T21" fmla="*/ 6 h 23"/>
                <a:gd name="T22" fmla="*/ 11 w 11"/>
                <a:gd name="T23" fmla="*/ 4 h 23"/>
                <a:gd name="T24" fmla="*/ 10 w 11"/>
                <a:gd name="T25" fmla="*/ 3 h 23"/>
                <a:gd name="T26" fmla="*/ 9 w 11"/>
                <a:gd name="T27" fmla="*/ 1 h 23"/>
                <a:gd name="T28" fmla="*/ 8 w 11"/>
                <a:gd name="T29" fmla="*/ 1 h 23"/>
                <a:gd name="T30" fmla="*/ 6 w 11"/>
                <a:gd name="T31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" h="23">
                  <a:moveTo>
                    <a:pt x="0" y="23"/>
                  </a:moveTo>
                  <a:lnTo>
                    <a:pt x="2" y="23"/>
                  </a:lnTo>
                  <a:lnTo>
                    <a:pt x="4" y="22"/>
                  </a:lnTo>
                  <a:lnTo>
                    <a:pt x="5" y="21"/>
                  </a:lnTo>
                  <a:lnTo>
                    <a:pt x="7" y="19"/>
                  </a:lnTo>
                  <a:lnTo>
                    <a:pt x="8" y="17"/>
                  </a:lnTo>
                  <a:lnTo>
                    <a:pt x="10" y="15"/>
                  </a:lnTo>
                  <a:lnTo>
                    <a:pt x="11" y="13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6"/>
                  </a:lnTo>
                  <a:lnTo>
                    <a:pt x="11" y="4"/>
                  </a:lnTo>
                  <a:lnTo>
                    <a:pt x="10" y="3"/>
                  </a:lnTo>
                  <a:lnTo>
                    <a:pt x="9" y="1"/>
                  </a:lnTo>
                  <a:lnTo>
                    <a:pt x="8" y="1"/>
                  </a:lnTo>
                  <a:lnTo>
                    <a:pt x="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6" name="Freeform 227"/>
            <p:cNvSpPr>
              <a:spLocks/>
            </p:cNvSpPr>
            <p:nvPr/>
          </p:nvSpPr>
          <p:spPr bwMode="auto">
            <a:xfrm>
              <a:off x="5357568" y="3613677"/>
              <a:ext cx="120733" cy="261587"/>
            </a:xfrm>
            <a:custGeom>
              <a:avLst/>
              <a:gdLst>
                <a:gd name="T0" fmla="*/ 24 w 24"/>
                <a:gd name="T1" fmla="*/ 0 h 52"/>
                <a:gd name="T2" fmla="*/ 14 w 24"/>
                <a:gd name="T3" fmla="*/ 0 h 52"/>
                <a:gd name="T4" fmla="*/ 0 w 24"/>
                <a:gd name="T5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52">
                  <a:moveTo>
                    <a:pt x="24" y="0"/>
                  </a:moveTo>
                  <a:lnTo>
                    <a:pt x="14" y="0"/>
                  </a:lnTo>
                  <a:lnTo>
                    <a:pt x="0" y="5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grpSp>
          <p:nvGrpSpPr>
            <p:cNvPr id="457" name="组合 456"/>
            <p:cNvGrpSpPr/>
            <p:nvPr/>
          </p:nvGrpSpPr>
          <p:grpSpPr>
            <a:xfrm>
              <a:off x="4185457" y="3980905"/>
              <a:ext cx="2243614" cy="2228523"/>
              <a:chOff x="4185457" y="3980905"/>
              <a:chExt cx="2243614" cy="2228523"/>
            </a:xfrm>
          </p:grpSpPr>
          <p:sp>
            <p:nvSpPr>
              <p:cNvPr id="458" name="Line 204"/>
              <p:cNvSpPr>
                <a:spLocks noChangeShapeType="1"/>
              </p:cNvSpPr>
              <p:nvPr/>
            </p:nvSpPr>
            <p:spPr bwMode="auto">
              <a:xfrm>
                <a:off x="5297205" y="3980905"/>
                <a:ext cx="0" cy="46280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9" name="Line 205"/>
              <p:cNvSpPr>
                <a:spLocks noChangeShapeType="1"/>
              </p:cNvSpPr>
              <p:nvPr/>
            </p:nvSpPr>
            <p:spPr bwMode="auto">
              <a:xfrm>
                <a:off x="5297205" y="4539294"/>
                <a:ext cx="0" cy="804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0" name="Line 207"/>
              <p:cNvSpPr>
                <a:spLocks noChangeShapeType="1"/>
              </p:cNvSpPr>
              <p:nvPr/>
            </p:nvSpPr>
            <p:spPr bwMode="auto">
              <a:xfrm>
                <a:off x="5297201" y="4715364"/>
                <a:ext cx="0" cy="75960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1" name="Line 208"/>
              <p:cNvSpPr>
                <a:spLocks noChangeShapeType="1"/>
              </p:cNvSpPr>
              <p:nvPr/>
            </p:nvSpPr>
            <p:spPr bwMode="auto">
              <a:xfrm>
                <a:off x="5297201" y="5570553"/>
                <a:ext cx="0" cy="7545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2" name="Freeform 209"/>
              <p:cNvSpPr>
                <a:spLocks/>
              </p:cNvSpPr>
              <p:nvPr/>
            </p:nvSpPr>
            <p:spPr bwMode="auto">
              <a:xfrm>
                <a:off x="5297201" y="5741591"/>
                <a:ext cx="0" cy="467837"/>
              </a:xfrm>
              <a:custGeom>
                <a:avLst/>
                <a:gdLst>
                  <a:gd name="T0" fmla="*/ 0 h 93"/>
                  <a:gd name="T1" fmla="*/ 1 h 93"/>
                  <a:gd name="T2" fmla="*/ 93 h 9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93">
                    <a:moveTo>
                      <a:pt x="0" y="0"/>
                    </a:moveTo>
                    <a:lnTo>
                      <a:pt x="0" y="1"/>
                    </a:lnTo>
                    <a:lnTo>
                      <a:pt x="0" y="93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3" name="Freeform 210"/>
              <p:cNvSpPr>
                <a:spLocks/>
              </p:cNvSpPr>
              <p:nvPr/>
            </p:nvSpPr>
            <p:spPr bwMode="auto">
              <a:xfrm>
                <a:off x="4341402" y="4156974"/>
                <a:ext cx="1911600" cy="1906568"/>
              </a:xfrm>
              <a:custGeom>
                <a:avLst/>
                <a:gdLst>
                  <a:gd name="T0" fmla="*/ 379 w 380"/>
                  <a:gd name="T1" fmla="*/ 179 h 379"/>
                  <a:gd name="T2" fmla="*/ 377 w 380"/>
                  <a:gd name="T3" fmla="*/ 160 h 379"/>
                  <a:gd name="T4" fmla="*/ 373 w 380"/>
                  <a:gd name="T5" fmla="*/ 140 h 379"/>
                  <a:gd name="T6" fmla="*/ 367 w 380"/>
                  <a:gd name="T7" fmla="*/ 122 h 379"/>
                  <a:gd name="T8" fmla="*/ 359 w 380"/>
                  <a:gd name="T9" fmla="*/ 104 h 379"/>
                  <a:gd name="T10" fmla="*/ 350 w 380"/>
                  <a:gd name="T11" fmla="*/ 87 h 379"/>
                  <a:gd name="T12" fmla="*/ 338 w 380"/>
                  <a:gd name="T13" fmla="*/ 71 h 379"/>
                  <a:gd name="T14" fmla="*/ 325 w 380"/>
                  <a:gd name="T15" fmla="*/ 56 h 379"/>
                  <a:gd name="T16" fmla="*/ 310 w 380"/>
                  <a:gd name="T17" fmla="*/ 43 h 379"/>
                  <a:gd name="T18" fmla="*/ 294 w 380"/>
                  <a:gd name="T19" fmla="*/ 31 h 379"/>
                  <a:gd name="T20" fmla="*/ 278 w 380"/>
                  <a:gd name="T21" fmla="*/ 21 h 379"/>
                  <a:gd name="T22" fmla="*/ 260 w 380"/>
                  <a:gd name="T23" fmla="*/ 13 h 379"/>
                  <a:gd name="T24" fmla="*/ 241 w 380"/>
                  <a:gd name="T25" fmla="*/ 7 h 379"/>
                  <a:gd name="T26" fmla="*/ 222 w 380"/>
                  <a:gd name="T27" fmla="*/ 2 h 379"/>
                  <a:gd name="T28" fmla="*/ 202 w 380"/>
                  <a:gd name="T29" fmla="*/ 0 h 379"/>
                  <a:gd name="T30" fmla="*/ 183 w 380"/>
                  <a:gd name="T31" fmla="*/ 0 h 379"/>
                  <a:gd name="T32" fmla="*/ 163 w 380"/>
                  <a:gd name="T33" fmla="*/ 1 h 379"/>
                  <a:gd name="T34" fmla="*/ 144 w 380"/>
                  <a:gd name="T35" fmla="*/ 5 h 379"/>
                  <a:gd name="T36" fmla="*/ 125 w 380"/>
                  <a:gd name="T37" fmla="*/ 11 h 379"/>
                  <a:gd name="T38" fmla="*/ 107 w 380"/>
                  <a:gd name="T39" fmla="*/ 19 h 379"/>
                  <a:gd name="T40" fmla="*/ 90 w 380"/>
                  <a:gd name="T41" fmla="*/ 28 h 379"/>
                  <a:gd name="T42" fmla="*/ 73 w 380"/>
                  <a:gd name="T43" fmla="*/ 40 h 379"/>
                  <a:gd name="T44" fmla="*/ 58 w 380"/>
                  <a:gd name="T45" fmla="*/ 53 h 379"/>
                  <a:gd name="T46" fmla="*/ 45 w 380"/>
                  <a:gd name="T47" fmla="*/ 67 h 379"/>
                  <a:gd name="T48" fmla="*/ 33 w 380"/>
                  <a:gd name="T49" fmla="*/ 83 h 379"/>
                  <a:gd name="T50" fmla="*/ 23 w 380"/>
                  <a:gd name="T51" fmla="*/ 99 h 379"/>
                  <a:gd name="T52" fmla="*/ 14 w 380"/>
                  <a:gd name="T53" fmla="*/ 117 h 379"/>
                  <a:gd name="T54" fmla="*/ 8 w 380"/>
                  <a:gd name="T55" fmla="*/ 136 h 379"/>
                  <a:gd name="T56" fmla="*/ 3 w 380"/>
                  <a:gd name="T57" fmla="*/ 155 h 379"/>
                  <a:gd name="T58" fmla="*/ 1 w 380"/>
                  <a:gd name="T59" fmla="*/ 174 h 379"/>
                  <a:gd name="T60" fmla="*/ 0 w 380"/>
                  <a:gd name="T61" fmla="*/ 194 h 379"/>
                  <a:gd name="T62" fmla="*/ 2 w 380"/>
                  <a:gd name="T63" fmla="*/ 214 h 379"/>
                  <a:gd name="T64" fmla="*/ 5 w 380"/>
                  <a:gd name="T65" fmla="*/ 233 h 379"/>
                  <a:gd name="T66" fmla="*/ 11 w 380"/>
                  <a:gd name="T67" fmla="*/ 252 h 379"/>
                  <a:gd name="T68" fmla="*/ 19 w 380"/>
                  <a:gd name="T69" fmla="*/ 270 h 379"/>
                  <a:gd name="T70" fmla="*/ 28 w 380"/>
                  <a:gd name="T71" fmla="*/ 287 h 379"/>
                  <a:gd name="T72" fmla="*/ 39 w 380"/>
                  <a:gd name="T73" fmla="*/ 304 h 379"/>
                  <a:gd name="T74" fmla="*/ 52 w 380"/>
                  <a:gd name="T75" fmla="*/ 319 h 379"/>
                  <a:gd name="T76" fmla="*/ 66 w 380"/>
                  <a:gd name="T77" fmla="*/ 332 h 379"/>
                  <a:gd name="T78" fmla="*/ 81 w 380"/>
                  <a:gd name="T79" fmla="*/ 344 h 379"/>
                  <a:gd name="T80" fmla="*/ 98 w 380"/>
                  <a:gd name="T81" fmla="*/ 355 h 379"/>
                  <a:gd name="T82" fmla="*/ 116 w 380"/>
                  <a:gd name="T83" fmla="*/ 363 h 379"/>
                  <a:gd name="T84" fmla="*/ 134 w 380"/>
                  <a:gd name="T85" fmla="*/ 370 h 379"/>
                  <a:gd name="T86" fmla="*/ 153 w 380"/>
                  <a:gd name="T87" fmla="*/ 375 h 379"/>
                  <a:gd name="T88" fmla="*/ 173 w 380"/>
                  <a:gd name="T89" fmla="*/ 378 h 379"/>
                  <a:gd name="T90" fmla="*/ 192 w 380"/>
                  <a:gd name="T91" fmla="*/ 379 h 379"/>
                  <a:gd name="T92" fmla="*/ 212 w 380"/>
                  <a:gd name="T93" fmla="*/ 377 h 379"/>
                  <a:gd name="T94" fmla="*/ 231 w 380"/>
                  <a:gd name="T95" fmla="*/ 374 h 379"/>
                  <a:gd name="T96" fmla="*/ 251 w 380"/>
                  <a:gd name="T97" fmla="*/ 369 h 379"/>
                  <a:gd name="T98" fmla="*/ 269 w 380"/>
                  <a:gd name="T99" fmla="*/ 361 h 379"/>
                  <a:gd name="T100" fmla="*/ 286 w 380"/>
                  <a:gd name="T101" fmla="*/ 352 h 379"/>
                  <a:gd name="T102" fmla="*/ 303 w 380"/>
                  <a:gd name="T103" fmla="*/ 342 h 379"/>
                  <a:gd name="T104" fmla="*/ 318 w 380"/>
                  <a:gd name="T105" fmla="*/ 329 h 379"/>
                  <a:gd name="T106" fmla="*/ 332 w 380"/>
                  <a:gd name="T107" fmla="*/ 315 h 379"/>
                  <a:gd name="T108" fmla="*/ 344 w 380"/>
                  <a:gd name="T109" fmla="*/ 300 h 379"/>
                  <a:gd name="T110" fmla="*/ 355 w 380"/>
                  <a:gd name="T111" fmla="*/ 283 h 379"/>
                  <a:gd name="T112" fmla="*/ 363 w 380"/>
                  <a:gd name="T113" fmla="*/ 266 h 379"/>
                  <a:gd name="T114" fmla="*/ 370 w 380"/>
                  <a:gd name="T115" fmla="*/ 247 h 379"/>
                  <a:gd name="T116" fmla="*/ 375 w 380"/>
                  <a:gd name="T117" fmla="*/ 228 h 379"/>
                  <a:gd name="T118" fmla="*/ 379 w 380"/>
                  <a:gd name="T119" fmla="*/ 209 h 379"/>
                  <a:gd name="T120" fmla="*/ 380 w 380"/>
                  <a:gd name="T121" fmla="*/ 189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80" h="379">
                    <a:moveTo>
                      <a:pt x="380" y="189"/>
                    </a:moveTo>
                    <a:lnTo>
                      <a:pt x="379" y="179"/>
                    </a:lnTo>
                    <a:lnTo>
                      <a:pt x="379" y="169"/>
                    </a:lnTo>
                    <a:lnTo>
                      <a:pt x="377" y="160"/>
                    </a:lnTo>
                    <a:lnTo>
                      <a:pt x="375" y="150"/>
                    </a:lnTo>
                    <a:lnTo>
                      <a:pt x="373" y="140"/>
                    </a:lnTo>
                    <a:lnTo>
                      <a:pt x="370" y="131"/>
                    </a:lnTo>
                    <a:lnTo>
                      <a:pt x="367" y="122"/>
                    </a:lnTo>
                    <a:lnTo>
                      <a:pt x="363" y="113"/>
                    </a:lnTo>
                    <a:lnTo>
                      <a:pt x="359" y="104"/>
                    </a:lnTo>
                    <a:lnTo>
                      <a:pt x="355" y="95"/>
                    </a:lnTo>
                    <a:lnTo>
                      <a:pt x="350" y="87"/>
                    </a:lnTo>
                    <a:lnTo>
                      <a:pt x="344" y="78"/>
                    </a:lnTo>
                    <a:lnTo>
                      <a:pt x="338" y="71"/>
                    </a:lnTo>
                    <a:lnTo>
                      <a:pt x="332" y="63"/>
                    </a:lnTo>
                    <a:lnTo>
                      <a:pt x="325" y="56"/>
                    </a:lnTo>
                    <a:lnTo>
                      <a:pt x="318" y="49"/>
                    </a:lnTo>
                    <a:lnTo>
                      <a:pt x="310" y="43"/>
                    </a:lnTo>
                    <a:lnTo>
                      <a:pt x="303" y="37"/>
                    </a:lnTo>
                    <a:lnTo>
                      <a:pt x="294" y="31"/>
                    </a:lnTo>
                    <a:lnTo>
                      <a:pt x="286" y="26"/>
                    </a:lnTo>
                    <a:lnTo>
                      <a:pt x="278" y="21"/>
                    </a:lnTo>
                    <a:lnTo>
                      <a:pt x="269" y="17"/>
                    </a:lnTo>
                    <a:lnTo>
                      <a:pt x="260" y="13"/>
                    </a:lnTo>
                    <a:lnTo>
                      <a:pt x="251" y="9"/>
                    </a:lnTo>
                    <a:lnTo>
                      <a:pt x="241" y="7"/>
                    </a:lnTo>
                    <a:lnTo>
                      <a:pt x="231" y="4"/>
                    </a:lnTo>
                    <a:lnTo>
                      <a:pt x="222" y="2"/>
                    </a:lnTo>
                    <a:lnTo>
                      <a:pt x="212" y="1"/>
                    </a:lnTo>
                    <a:lnTo>
                      <a:pt x="202" y="0"/>
                    </a:lnTo>
                    <a:lnTo>
                      <a:pt x="192" y="0"/>
                    </a:lnTo>
                    <a:lnTo>
                      <a:pt x="183" y="0"/>
                    </a:lnTo>
                    <a:lnTo>
                      <a:pt x="173" y="0"/>
                    </a:lnTo>
                    <a:lnTo>
                      <a:pt x="163" y="1"/>
                    </a:lnTo>
                    <a:lnTo>
                      <a:pt x="153" y="3"/>
                    </a:lnTo>
                    <a:lnTo>
                      <a:pt x="144" y="5"/>
                    </a:lnTo>
                    <a:lnTo>
                      <a:pt x="134" y="8"/>
                    </a:lnTo>
                    <a:lnTo>
                      <a:pt x="125" y="11"/>
                    </a:lnTo>
                    <a:lnTo>
                      <a:pt x="116" y="15"/>
                    </a:lnTo>
                    <a:lnTo>
                      <a:pt x="107" y="19"/>
                    </a:lnTo>
                    <a:lnTo>
                      <a:pt x="98" y="23"/>
                    </a:lnTo>
                    <a:lnTo>
                      <a:pt x="90" y="28"/>
                    </a:lnTo>
                    <a:lnTo>
                      <a:pt x="81" y="34"/>
                    </a:lnTo>
                    <a:lnTo>
                      <a:pt x="73" y="40"/>
                    </a:lnTo>
                    <a:lnTo>
                      <a:pt x="66" y="46"/>
                    </a:lnTo>
                    <a:lnTo>
                      <a:pt x="58" y="53"/>
                    </a:lnTo>
                    <a:lnTo>
                      <a:pt x="52" y="59"/>
                    </a:lnTo>
                    <a:lnTo>
                      <a:pt x="45" y="67"/>
                    </a:lnTo>
                    <a:lnTo>
                      <a:pt x="39" y="75"/>
                    </a:lnTo>
                    <a:lnTo>
                      <a:pt x="33" y="83"/>
                    </a:lnTo>
                    <a:lnTo>
                      <a:pt x="28" y="91"/>
                    </a:lnTo>
                    <a:lnTo>
                      <a:pt x="23" y="99"/>
                    </a:lnTo>
                    <a:lnTo>
                      <a:pt x="19" y="108"/>
                    </a:lnTo>
                    <a:lnTo>
                      <a:pt x="14" y="117"/>
                    </a:lnTo>
                    <a:lnTo>
                      <a:pt x="11" y="126"/>
                    </a:lnTo>
                    <a:lnTo>
                      <a:pt x="8" y="136"/>
                    </a:lnTo>
                    <a:lnTo>
                      <a:pt x="5" y="145"/>
                    </a:lnTo>
                    <a:lnTo>
                      <a:pt x="3" y="155"/>
                    </a:lnTo>
                    <a:lnTo>
                      <a:pt x="2" y="165"/>
                    </a:lnTo>
                    <a:lnTo>
                      <a:pt x="1" y="174"/>
                    </a:lnTo>
                    <a:lnTo>
                      <a:pt x="0" y="184"/>
                    </a:lnTo>
                    <a:lnTo>
                      <a:pt x="0" y="194"/>
                    </a:lnTo>
                    <a:lnTo>
                      <a:pt x="1" y="204"/>
                    </a:lnTo>
                    <a:lnTo>
                      <a:pt x="2" y="214"/>
                    </a:lnTo>
                    <a:lnTo>
                      <a:pt x="3" y="223"/>
                    </a:lnTo>
                    <a:lnTo>
                      <a:pt x="5" y="233"/>
                    </a:lnTo>
                    <a:lnTo>
                      <a:pt x="8" y="242"/>
                    </a:lnTo>
                    <a:lnTo>
                      <a:pt x="11" y="252"/>
                    </a:lnTo>
                    <a:lnTo>
                      <a:pt x="14" y="261"/>
                    </a:lnTo>
                    <a:lnTo>
                      <a:pt x="19" y="270"/>
                    </a:lnTo>
                    <a:lnTo>
                      <a:pt x="23" y="279"/>
                    </a:lnTo>
                    <a:lnTo>
                      <a:pt x="28" y="287"/>
                    </a:lnTo>
                    <a:lnTo>
                      <a:pt x="33" y="296"/>
                    </a:lnTo>
                    <a:lnTo>
                      <a:pt x="39" y="304"/>
                    </a:lnTo>
                    <a:lnTo>
                      <a:pt x="45" y="311"/>
                    </a:lnTo>
                    <a:lnTo>
                      <a:pt x="52" y="319"/>
                    </a:lnTo>
                    <a:lnTo>
                      <a:pt x="58" y="326"/>
                    </a:lnTo>
                    <a:lnTo>
                      <a:pt x="66" y="332"/>
                    </a:lnTo>
                    <a:lnTo>
                      <a:pt x="73" y="339"/>
                    </a:lnTo>
                    <a:lnTo>
                      <a:pt x="81" y="344"/>
                    </a:lnTo>
                    <a:lnTo>
                      <a:pt x="90" y="350"/>
                    </a:lnTo>
                    <a:lnTo>
                      <a:pt x="98" y="355"/>
                    </a:lnTo>
                    <a:lnTo>
                      <a:pt x="107" y="359"/>
                    </a:lnTo>
                    <a:lnTo>
                      <a:pt x="116" y="363"/>
                    </a:lnTo>
                    <a:lnTo>
                      <a:pt x="125" y="367"/>
                    </a:lnTo>
                    <a:lnTo>
                      <a:pt x="134" y="370"/>
                    </a:lnTo>
                    <a:lnTo>
                      <a:pt x="144" y="373"/>
                    </a:lnTo>
                    <a:lnTo>
                      <a:pt x="153" y="375"/>
                    </a:lnTo>
                    <a:lnTo>
                      <a:pt x="163" y="377"/>
                    </a:lnTo>
                    <a:lnTo>
                      <a:pt x="173" y="378"/>
                    </a:lnTo>
                    <a:lnTo>
                      <a:pt x="183" y="378"/>
                    </a:lnTo>
                    <a:lnTo>
                      <a:pt x="192" y="379"/>
                    </a:lnTo>
                    <a:lnTo>
                      <a:pt x="202" y="378"/>
                    </a:lnTo>
                    <a:lnTo>
                      <a:pt x="212" y="377"/>
                    </a:lnTo>
                    <a:lnTo>
                      <a:pt x="222" y="376"/>
                    </a:lnTo>
                    <a:lnTo>
                      <a:pt x="231" y="374"/>
                    </a:lnTo>
                    <a:lnTo>
                      <a:pt x="241" y="372"/>
                    </a:lnTo>
                    <a:lnTo>
                      <a:pt x="251" y="369"/>
                    </a:lnTo>
                    <a:lnTo>
                      <a:pt x="260" y="365"/>
                    </a:lnTo>
                    <a:lnTo>
                      <a:pt x="269" y="361"/>
                    </a:lnTo>
                    <a:lnTo>
                      <a:pt x="278" y="357"/>
                    </a:lnTo>
                    <a:lnTo>
                      <a:pt x="286" y="352"/>
                    </a:lnTo>
                    <a:lnTo>
                      <a:pt x="294" y="347"/>
                    </a:lnTo>
                    <a:lnTo>
                      <a:pt x="303" y="342"/>
                    </a:lnTo>
                    <a:lnTo>
                      <a:pt x="310" y="335"/>
                    </a:lnTo>
                    <a:lnTo>
                      <a:pt x="318" y="329"/>
                    </a:lnTo>
                    <a:lnTo>
                      <a:pt x="325" y="322"/>
                    </a:lnTo>
                    <a:lnTo>
                      <a:pt x="332" y="315"/>
                    </a:lnTo>
                    <a:lnTo>
                      <a:pt x="338" y="307"/>
                    </a:lnTo>
                    <a:lnTo>
                      <a:pt x="344" y="300"/>
                    </a:lnTo>
                    <a:lnTo>
                      <a:pt x="350" y="292"/>
                    </a:lnTo>
                    <a:lnTo>
                      <a:pt x="355" y="283"/>
                    </a:lnTo>
                    <a:lnTo>
                      <a:pt x="359" y="275"/>
                    </a:lnTo>
                    <a:lnTo>
                      <a:pt x="363" y="266"/>
                    </a:lnTo>
                    <a:lnTo>
                      <a:pt x="367" y="257"/>
                    </a:lnTo>
                    <a:lnTo>
                      <a:pt x="370" y="247"/>
                    </a:lnTo>
                    <a:lnTo>
                      <a:pt x="373" y="238"/>
                    </a:lnTo>
                    <a:lnTo>
                      <a:pt x="375" y="228"/>
                    </a:lnTo>
                    <a:lnTo>
                      <a:pt x="377" y="219"/>
                    </a:lnTo>
                    <a:lnTo>
                      <a:pt x="379" y="209"/>
                    </a:lnTo>
                    <a:lnTo>
                      <a:pt x="379" y="199"/>
                    </a:lnTo>
                    <a:lnTo>
                      <a:pt x="380" y="189"/>
                    </a:lnTo>
                    <a:close/>
                  </a:path>
                </a:pathLst>
              </a:custGeom>
              <a:noFill/>
              <a:ln w="381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4" name="Freeform 211"/>
              <p:cNvSpPr>
                <a:spLocks/>
              </p:cNvSpPr>
              <p:nvPr/>
            </p:nvSpPr>
            <p:spPr bwMode="auto">
              <a:xfrm>
                <a:off x="4914882" y="4725425"/>
                <a:ext cx="764640" cy="764640"/>
              </a:xfrm>
              <a:custGeom>
                <a:avLst/>
                <a:gdLst>
                  <a:gd name="T0" fmla="*/ 151 w 152"/>
                  <a:gd name="T1" fmla="*/ 70 h 152"/>
                  <a:gd name="T2" fmla="*/ 149 w 152"/>
                  <a:gd name="T3" fmla="*/ 58 h 152"/>
                  <a:gd name="T4" fmla="*/ 146 w 152"/>
                  <a:gd name="T5" fmla="*/ 46 h 152"/>
                  <a:gd name="T6" fmla="*/ 140 w 152"/>
                  <a:gd name="T7" fmla="*/ 35 h 152"/>
                  <a:gd name="T8" fmla="*/ 132 w 152"/>
                  <a:gd name="T9" fmla="*/ 25 h 152"/>
                  <a:gd name="T10" fmla="*/ 123 w 152"/>
                  <a:gd name="T11" fmla="*/ 17 h 152"/>
                  <a:gd name="T12" fmla="*/ 113 w 152"/>
                  <a:gd name="T13" fmla="*/ 10 h 152"/>
                  <a:gd name="T14" fmla="*/ 102 w 152"/>
                  <a:gd name="T15" fmla="*/ 5 h 152"/>
                  <a:gd name="T16" fmla="*/ 90 w 152"/>
                  <a:gd name="T17" fmla="*/ 1 h 152"/>
                  <a:gd name="T18" fmla="*/ 78 w 152"/>
                  <a:gd name="T19" fmla="*/ 0 h 152"/>
                  <a:gd name="T20" fmla="*/ 65 w 152"/>
                  <a:gd name="T21" fmla="*/ 1 h 152"/>
                  <a:gd name="T22" fmla="*/ 53 w 152"/>
                  <a:gd name="T23" fmla="*/ 4 h 152"/>
                  <a:gd name="T24" fmla="*/ 42 w 152"/>
                  <a:gd name="T25" fmla="*/ 8 h 152"/>
                  <a:gd name="T26" fmla="*/ 31 w 152"/>
                  <a:gd name="T27" fmla="*/ 15 h 152"/>
                  <a:gd name="T28" fmla="*/ 22 w 152"/>
                  <a:gd name="T29" fmla="*/ 23 h 152"/>
                  <a:gd name="T30" fmla="*/ 14 w 152"/>
                  <a:gd name="T31" fmla="*/ 33 h 152"/>
                  <a:gd name="T32" fmla="*/ 8 w 152"/>
                  <a:gd name="T33" fmla="*/ 43 h 152"/>
                  <a:gd name="T34" fmla="*/ 3 w 152"/>
                  <a:gd name="T35" fmla="*/ 55 h 152"/>
                  <a:gd name="T36" fmla="*/ 1 w 152"/>
                  <a:gd name="T37" fmla="*/ 67 h 152"/>
                  <a:gd name="T38" fmla="*/ 0 w 152"/>
                  <a:gd name="T39" fmla="*/ 79 h 152"/>
                  <a:gd name="T40" fmla="*/ 2 w 152"/>
                  <a:gd name="T41" fmla="*/ 91 h 152"/>
                  <a:gd name="T42" fmla="*/ 5 w 152"/>
                  <a:gd name="T43" fmla="*/ 103 h 152"/>
                  <a:gd name="T44" fmla="*/ 11 w 152"/>
                  <a:gd name="T45" fmla="*/ 115 h 152"/>
                  <a:gd name="T46" fmla="*/ 18 w 152"/>
                  <a:gd name="T47" fmla="*/ 125 h 152"/>
                  <a:gd name="T48" fmla="*/ 26 w 152"/>
                  <a:gd name="T49" fmla="*/ 133 h 152"/>
                  <a:gd name="T50" fmla="*/ 36 w 152"/>
                  <a:gd name="T51" fmla="*/ 141 h 152"/>
                  <a:gd name="T52" fmla="*/ 47 w 152"/>
                  <a:gd name="T53" fmla="*/ 146 h 152"/>
                  <a:gd name="T54" fmla="*/ 59 w 152"/>
                  <a:gd name="T55" fmla="*/ 150 h 152"/>
                  <a:gd name="T56" fmla="*/ 71 w 152"/>
                  <a:gd name="T57" fmla="*/ 152 h 152"/>
                  <a:gd name="T58" fmla="*/ 84 w 152"/>
                  <a:gd name="T59" fmla="*/ 152 h 152"/>
                  <a:gd name="T60" fmla="*/ 96 w 152"/>
                  <a:gd name="T61" fmla="*/ 149 h 152"/>
                  <a:gd name="T62" fmla="*/ 107 w 152"/>
                  <a:gd name="T63" fmla="*/ 145 h 152"/>
                  <a:gd name="T64" fmla="*/ 118 w 152"/>
                  <a:gd name="T65" fmla="*/ 139 h 152"/>
                  <a:gd name="T66" fmla="*/ 128 w 152"/>
                  <a:gd name="T67" fmla="*/ 131 h 152"/>
                  <a:gd name="T68" fmla="*/ 136 w 152"/>
                  <a:gd name="T69" fmla="*/ 122 h 152"/>
                  <a:gd name="T70" fmla="*/ 143 w 152"/>
                  <a:gd name="T71" fmla="*/ 112 h 152"/>
                  <a:gd name="T72" fmla="*/ 148 w 152"/>
                  <a:gd name="T73" fmla="*/ 100 h 152"/>
                  <a:gd name="T74" fmla="*/ 151 w 152"/>
                  <a:gd name="T75" fmla="*/ 88 h 152"/>
                  <a:gd name="T76" fmla="*/ 152 w 152"/>
                  <a:gd name="T77" fmla="*/ 76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52" h="152">
                    <a:moveTo>
                      <a:pt x="152" y="76"/>
                    </a:moveTo>
                    <a:lnTo>
                      <a:pt x="151" y="70"/>
                    </a:lnTo>
                    <a:lnTo>
                      <a:pt x="151" y="64"/>
                    </a:lnTo>
                    <a:lnTo>
                      <a:pt x="149" y="58"/>
                    </a:lnTo>
                    <a:lnTo>
                      <a:pt x="148" y="52"/>
                    </a:lnTo>
                    <a:lnTo>
                      <a:pt x="146" y="46"/>
                    </a:lnTo>
                    <a:lnTo>
                      <a:pt x="143" y="41"/>
                    </a:lnTo>
                    <a:lnTo>
                      <a:pt x="140" y="35"/>
                    </a:lnTo>
                    <a:lnTo>
                      <a:pt x="136" y="30"/>
                    </a:lnTo>
                    <a:lnTo>
                      <a:pt x="132" y="25"/>
                    </a:lnTo>
                    <a:lnTo>
                      <a:pt x="128" y="21"/>
                    </a:lnTo>
                    <a:lnTo>
                      <a:pt x="123" y="17"/>
                    </a:lnTo>
                    <a:lnTo>
                      <a:pt x="118" y="13"/>
                    </a:lnTo>
                    <a:lnTo>
                      <a:pt x="113" y="10"/>
                    </a:lnTo>
                    <a:lnTo>
                      <a:pt x="107" y="7"/>
                    </a:lnTo>
                    <a:lnTo>
                      <a:pt x="102" y="5"/>
                    </a:lnTo>
                    <a:lnTo>
                      <a:pt x="96" y="3"/>
                    </a:lnTo>
                    <a:lnTo>
                      <a:pt x="90" y="1"/>
                    </a:lnTo>
                    <a:lnTo>
                      <a:pt x="84" y="1"/>
                    </a:lnTo>
                    <a:lnTo>
                      <a:pt x="78" y="0"/>
                    </a:lnTo>
                    <a:lnTo>
                      <a:pt x="71" y="0"/>
                    </a:lnTo>
                    <a:lnTo>
                      <a:pt x="65" y="1"/>
                    </a:lnTo>
                    <a:lnTo>
                      <a:pt x="59" y="2"/>
                    </a:lnTo>
                    <a:lnTo>
                      <a:pt x="53" y="4"/>
                    </a:lnTo>
                    <a:lnTo>
                      <a:pt x="47" y="6"/>
                    </a:lnTo>
                    <a:lnTo>
                      <a:pt x="42" y="8"/>
                    </a:lnTo>
                    <a:lnTo>
                      <a:pt x="36" y="11"/>
                    </a:lnTo>
                    <a:lnTo>
                      <a:pt x="31" y="15"/>
                    </a:lnTo>
                    <a:lnTo>
                      <a:pt x="26" y="19"/>
                    </a:lnTo>
                    <a:lnTo>
                      <a:pt x="22" y="23"/>
                    </a:lnTo>
                    <a:lnTo>
                      <a:pt x="18" y="28"/>
                    </a:lnTo>
                    <a:lnTo>
                      <a:pt x="14" y="33"/>
                    </a:lnTo>
                    <a:lnTo>
                      <a:pt x="11" y="38"/>
                    </a:lnTo>
                    <a:lnTo>
                      <a:pt x="8" y="43"/>
                    </a:lnTo>
                    <a:lnTo>
                      <a:pt x="5" y="49"/>
                    </a:lnTo>
                    <a:lnTo>
                      <a:pt x="3" y="55"/>
                    </a:lnTo>
                    <a:lnTo>
                      <a:pt x="2" y="61"/>
                    </a:lnTo>
                    <a:lnTo>
                      <a:pt x="1" y="67"/>
                    </a:lnTo>
                    <a:lnTo>
                      <a:pt x="0" y="73"/>
                    </a:lnTo>
                    <a:lnTo>
                      <a:pt x="0" y="79"/>
                    </a:lnTo>
                    <a:lnTo>
                      <a:pt x="1" y="85"/>
                    </a:lnTo>
                    <a:lnTo>
                      <a:pt x="2" y="91"/>
                    </a:lnTo>
                    <a:lnTo>
                      <a:pt x="3" y="98"/>
                    </a:lnTo>
                    <a:lnTo>
                      <a:pt x="5" y="103"/>
                    </a:lnTo>
                    <a:lnTo>
                      <a:pt x="8" y="109"/>
                    </a:lnTo>
                    <a:lnTo>
                      <a:pt x="11" y="115"/>
                    </a:lnTo>
                    <a:lnTo>
                      <a:pt x="14" y="120"/>
                    </a:lnTo>
                    <a:lnTo>
                      <a:pt x="18" y="125"/>
                    </a:lnTo>
                    <a:lnTo>
                      <a:pt x="22" y="129"/>
                    </a:lnTo>
                    <a:lnTo>
                      <a:pt x="26" y="133"/>
                    </a:lnTo>
                    <a:lnTo>
                      <a:pt x="31" y="137"/>
                    </a:lnTo>
                    <a:lnTo>
                      <a:pt x="36" y="141"/>
                    </a:lnTo>
                    <a:lnTo>
                      <a:pt x="42" y="144"/>
                    </a:lnTo>
                    <a:lnTo>
                      <a:pt x="47" y="146"/>
                    </a:lnTo>
                    <a:lnTo>
                      <a:pt x="53" y="148"/>
                    </a:lnTo>
                    <a:lnTo>
                      <a:pt x="59" y="150"/>
                    </a:lnTo>
                    <a:lnTo>
                      <a:pt x="65" y="151"/>
                    </a:lnTo>
                    <a:lnTo>
                      <a:pt x="71" y="152"/>
                    </a:lnTo>
                    <a:lnTo>
                      <a:pt x="78" y="152"/>
                    </a:lnTo>
                    <a:lnTo>
                      <a:pt x="84" y="152"/>
                    </a:lnTo>
                    <a:lnTo>
                      <a:pt x="90" y="151"/>
                    </a:lnTo>
                    <a:lnTo>
                      <a:pt x="96" y="149"/>
                    </a:lnTo>
                    <a:lnTo>
                      <a:pt x="102" y="147"/>
                    </a:lnTo>
                    <a:lnTo>
                      <a:pt x="107" y="145"/>
                    </a:lnTo>
                    <a:lnTo>
                      <a:pt x="113" y="142"/>
                    </a:lnTo>
                    <a:lnTo>
                      <a:pt x="118" y="139"/>
                    </a:lnTo>
                    <a:lnTo>
                      <a:pt x="123" y="135"/>
                    </a:lnTo>
                    <a:lnTo>
                      <a:pt x="128" y="131"/>
                    </a:lnTo>
                    <a:lnTo>
                      <a:pt x="132" y="127"/>
                    </a:lnTo>
                    <a:lnTo>
                      <a:pt x="136" y="122"/>
                    </a:lnTo>
                    <a:lnTo>
                      <a:pt x="140" y="117"/>
                    </a:lnTo>
                    <a:lnTo>
                      <a:pt x="143" y="112"/>
                    </a:lnTo>
                    <a:lnTo>
                      <a:pt x="146" y="106"/>
                    </a:lnTo>
                    <a:lnTo>
                      <a:pt x="148" y="100"/>
                    </a:lnTo>
                    <a:lnTo>
                      <a:pt x="149" y="94"/>
                    </a:lnTo>
                    <a:lnTo>
                      <a:pt x="151" y="88"/>
                    </a:lnTo>
                    <a:lnTo>
                      <a:pt x="151" y="82"/>
                    </a:lnTo>
                    <a:lnTo>
                      <a:pt x="152" y="76"/>
                    </a:lnTo>
                    <a:close/>
                  </a:path>
                </a:pathLst>
              </a:custGeom>
              <a:noFill/>
              <a:ln w="381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5" name="Line 212"/>
              <p:cNvSpPr>
                <a:spLocks noChangeShapeType="1"/>
              </p:cNvSpPr>
              <p:nvPr/>
            </p:nvSpPr>
            <p:spPr bwMode="auto">
              <a:xfrm>
                <a:off x="4185457" y="5107745"/>
                <a:ext cx="47286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6" name="Line 213"/>
              <p:cNvSpPr>
                <a:spLocks noChangeShapeType="1"/>
              </p:cNvSpPr>
              <p:nvPr/>
            </p:nvSpPr>
            <p:spPr bwMode="auto">
              <a:xfrm>
                <a:off x="4753905" y="5107745"/>
                <a:ext cx="8048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7" name="Line 214"/>
              <p:cNvSpPr>
                <a:spLocks noChangeShapeType="1"/>
              </p:cNvSpPr>
              <p:nvPr/>
            </p:nvSpPr>
            <p:spPr bwMode="auto">
              <a:xfrm>
                <a:off x="4929975" y="5107745"/>
                <a:ext cx="75961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8" name="Line 215"/>
              <p:cNvSpPr>
                <a:spLocks noChangeShapeType="1"/>
              </p:cNvSpPr>
              <p:nvPr/>
            </p:nvSpPr>
            <p:spPr bwMode="auto">
              <a:xfrm>
                <a:off x="5785164" y="5107745"/>
                <a:ext cx="7545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9" name="Line 216"/>
              <p:cNvSpPr>
                <a:spLocks noChangeShapeType="1"/>
              </p:cNvSpPr>
              <p:nvPr/>
            </p:nvSpPr>
            <p:spPr bwMode="auto">
              <a:xfrm>
                <a:off x="5956202" y="5107745"/>
                <a:ext cx="47286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0" name="Freeform 228"/>
              <p:cNvSpPr>
                <a:spLocks/>
              </p:cNvSpPr>
              <p:nvPr/>
            </p:nvSpPr>
            <p:spPr bwMode="auto">
              <a:xfrm>
                <a:off x="4819303" y="4629843"/>
                <a:ext cx="955800" cy="950768"/>
              </a:xfrm>
              <a:custGeom>
                <a:avLst/>
                <a:gdLst>
                  <a:gd name="T0" fmla="*/ 189 w 190"/>
                  <a:gd name="T1" fmla="*/ 100 h 189"/>
                  <a:gd name="T2" fmla="*/ 189 w 190"/>
                  <a:gd name="T3" fmla="*/ 86 h 189"/>
                  <a:gd name="T4" fmla="*/ 187 w 190"/>
                  <a:gd name="T5" fmla="*/ 72 h 189"/>
                  <a:gd name="T6" fmla="*/ 183 w 190"/>
                  <a:gd name="T7" fmla="*/ 59 h 189"/>
                  <a:gd name="T8" fmla="*/ 176 w 190"/>
                  <a:gd name="T9" fmla="*/ 46 h 189"/>
                  <a:gd name="T10" fmla="*/ 168 w 190"/>
                  <a:gd name="T11" fmla="*/ 35 h 189"/>
                  <a:gd name="T12" fmla="*/ 158 w 190"/>
                  <a:gd name="T13" fmla="*/ 25 h 189"/>
                  <a:gd name="T14" fmla="*/ 148 w 190"/>
                  <a:gd name="T15" fmla="*/ 16 h 189"/>
                  <a:gd name="T16" fmla="*/ 135 w 190"/>
                  <a:gd name="T17" fmla="*/ 9 h 189"/>
                  <a:gd name="T18" fmla="*/ 122 w 190"/>
                  <a:gd name="T19" fmla="*/ 5 h 189"/>
                  <a:gd name="T20" fmla="*/ 109 w 190"/>
                  <a:gd name="T21" fmla="*/ 1 h 189"/>
                  <a:gd name="T22" fmla="*/ 95 w 190"/>
                  <a:gd name="T23" fmla="*/ 0 h 189"/>
                  <a:gd name="T24" fmla="*/ 81 w 190"/>
                  <a:gd name="T25" fmla="*/ 1 h 189"/>
                  <a:gd name="T26" fmla="*/ 67 w 190"/>
                  <a:gd name="T27" fmla="*/ 5 h 189"/>
                  <a:gd name="T28" fmla="*/ 54 w 190"/>
                  <a:gd name="T29" fmla="*/ 10 h 189"/>
                  <a:gd name="T30" fmla="*/ 42 w 190"/>
                  <a:gd name="T31" fmla="*/ 17 h 189"/>
                  <a:gd name="T32" fmla="*/ 31 w 190"/>
                  <a:gd name="T33" fmla="*/ 25 h 189"/>
                  <a:gd name="T34" fmla="*/ 22 w 190"/>
                  <a:gd name="T35" fmla="*/ 35 h 189"/>
                  <a:gd name="T36" fmla="*/ 14 w 190"/>
                  <a:gd name="T37" fmla="*/ 47 h 189"/>
                  <a:gd name="T38" fmla="*/ 7 w 190"/>
                  <a:gd name="T39" fmla="*/ 59 h 189"/>
                  <a:gd name="T40" fmla="*/ 3 w 190"/>
                  <a:gd name="T41" fmla="*/ 72 h 189"/>
                  <a:gd name="T42" fmla="*/ 1 w 190"/>
                  <a:gd name="T43" fmla="*/ 86 h 189"/>
                  <a:gd name="T44" fmla="*/ 0 w 190"/>
                  <a:gd name="T45" fmla="*/ 100 h 189"/>
                  <a:gd name="T46" fmla="*/ 2 w 190"/>
                  <a:gd name="T47" fmla="*/ 114 h 189"/>
                  <a:gd name="T48" fmla="*/ 6 w 190"/>
                  <a:gd name="T49" fmla="*/ 127 h 189"/>
                  <a:gd name="T50" fmla="*/ 12 w 190"/>
                  <a:gd name="T51" fmla="*/ 140 h 189"/>
                  <a:gd name="T52" fmla="*/ 19 w 190"/>
                  <a:gd name="T53" fmla="*/ 152 h 189"/>
                  <a:gd name="T54" fmla="*/ 28 w 190"/>
                  <a:gd name="T55" fmla="*/ 162 h 189"/>
                  <a:gd name="T56" fmla="*/ 39 w 190"/>
                  <a:gd name="T57" fmla="*/ 171 h 189"/>
                  <a:gd name="T58" fmla="*/ 51 w 190"/>
                  <a:gd name="T59" fmla="*/ 179 h 189"/>
                  <a:gd name="T60" fmla="*/ 63 w 190"/>
                  <a:gd name="T61" fmla="*/ 184 h 189"/>
                  <a:gd name="T62" fmla="*/ 77 w 190"/>
                  <a:gd name="T63" fmla="*/ 188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90" h="189">
                    <a:moveTo>
                      <a:pt x="189" y="107"/>
                    </a:moveTo>
                    <a:lnTo>
                      <a:pt x="189" y="100"/>
                    </a:lnTo>
                    <a:lnTo>
                      <a:pt x="190" y="93"/>
                    </a:lnTo>
                    <a:lnTo>
                      <a:pt x="189" y="86"/>
                    </a:lnTo>
                    <a:lnTo>
                      <a:pt x="188" y="79"/>
                    </a:lnTo>
                    <a:lnTo>
                      <a:pt x="187" y="72"/>
                    </a:lnTo>
                    <a:lnTo>
                      <a:pt x="185" y="65"/>
                    </a:lnTo>
                    <a:lnTo>
                      <a:pt x="183" y="59"/>
                    </a:lnTo>
                    <a:lnTo>
                      <a:pt x="179" y="52"/>
                    </a:lnTo>
                    <a:lnTo>
                      <a:pt x="176" y="46"/>
                    </a:lnTo>
                    <a:lnTo>
                      <a:pt x="172" y="41"/>
                    </a:lnTo>
                    <a:lnTo>
                      <a:pt x="168" y="35"/>
                    </a:lnTo>
                    <a:lnTo>
                      <a:pt x="163" y="30"/>
                    </a:lnTo>
                    <a:lnTo>
                      <a:pt x="158" y="25"/>
                    </a:lnTo>
                    <a:lnTo>
                      <a:pt x="153" y="20"/>
                    </a:lnTo>
                    <a:lnTo>
                      <a:pt x="148" y="16"/>
                    </a:lnTo>
                    <a:lnTo>
                      <a:pt x="141" y="13"/>
                    </a:lnTo>
                    <a:lnTo>
                      <a:pt x="135" y="9"/>
                    </a:lnTo>
                    <a:lnTo>
                      <a:pt x="129" y="7"/>
                    </a:lnTo>
                    <a:lnTo>
                      <a:pt x="122" y="5"/>
                    </a:lnTo>
                    <a:lnTo>
                      <a:pt x="115" y="3"/>
                    </a:lnTo>
                    <a:lnTo>
                      <a:pt x="109" y="1"/>
                    </a:lnTo>
                    <a:lnTo>
                      <a:pt x="102" y="1"/>
                    </a:lnTo>
                    <a:lnTo>
                      <a:pt x="95" y="0"/>
                    </a:lnTo>
                    <a:lnTo>
                      <a:pt x="88" y="1"/>
                    </a:lnTo>
                    <a:lnTo>
                      <a:pt x="81" y="1"/>
                    </a:lnTo>
                    <a:lnTo>
                      <a:pt x="74" y="3"/>
                    </a:lnTo>
                    <a:lnTo>
                      <a:pt x="67" y="5"/>
                    </a:lnTo>
                    <a:lnTo>
                      <a:pt x="61" y="7"/>
                    </a:lnTo>
                    <a:lnTo>
                      <a:pt x="54" y="10"/>
                    </a:lnTo>
                    <a:lnTo>
                      <a:pt x="48" y="13"/>
                    </a:lnTo>
                    <a:lnTo>
                      <a:pt x="42" y="17"/>
                    </a:lnTo>
                    <a:lnTo>
                      <a:pt x="36" y="21"/>
                    </a:lnTo>
                    <a:lnTo>
                      <a:pt x="31" y="25"/>
                    </a:lnTo>
                    <a:lnTo>
                      <a:pt x="26" y="30"/>
                    </a:lnTo>
                    <a:lnTo>
                      <a:pt x="22" y="35"/>
                    </a:lnTo>
                    <a:lnTo>
                      <a:pt x="17" y="41"/>
                    </a:lnTo>
                    <a:lnTo>
                      <a:pt x="14" y="47"/>
                    </a:lnTo>
                    <a:lnTo>
                      <a:pt x="10" y="53"/>
                    </a:lnTo>
                    <a:lnTo>
                      <a:pt x="7" y="59"/>
                    </a:lnTo>
                    <a:lnTo>
                      <a:pt x="5" y="66"/>
                    </a:lnTo>
                    <a:lnTo>
                      <a:pt x="3" y="72"/>
                    </a:lnTo>
                    <a:lnTo>
                      <a:pt x="2" y="79"/>
                    </a:lnTo>
                    <a:lnTo>
                      <a:pt x="1" y="86"/>
                    </a:lnTo>
                    <a:lnTo>
                      <a:pt x="0" y="93"/>
                    </a:lnTo>
                    <a:lnTo>
                      <a:pt x="0" y="100"/>
                    </a:lnTo>
                    <a:lnTo>
                      <a:pt x="1" y="107"/>
                    </a:lnTo>
                    <a:lnTo>
                      <a:pt x="2" y="114"/>
                    </a:lnTo>
                    <a:lnTo>
                      <a:pt x="4" y="121"/>
                    </a:lnTo>
                    <a:lnTo>
                      <a:pt x="6" y="127"/>
                    </a:lnTo>
                    <a:lnTo>
                      <a:pt x="9" y="134"/>
                    </a:lnTo>
                    <a:lnTo>
                      <a:pt x="12" y="140"/>
                    </a:lnTo>
                    <a:lnTo>
                      <a:pt x="15" y="146"/>
                    </a:lnTo>
                    <a:lnTo>
                      <a:pt x="19" y="152"/>
                    </a:lnTo>
                    <a:lnTo>
                      <a:pt x="24" y="157"/>
                    </a:lnTo>
                    <a:lnTo>
                      <a:pt x="28" y="162"/>
                    </a:lnTo>
                    <a:lnTo>
                      <a:pt x="33" y="167"/>
                    </a:lnTo>
                    <a:lnTo>
                      <a:pt x="39" y="171"/>
                    </a:lnTo>
                    <a:lnTo>
                      <a:pt x="45" y="175"/>
                    </a:lnTo>
                    <a:lnTo>
                      <a:pt x="51" y="179"/>
                    </a:lnTo>
                    <a:lnTo>
                      <a:pt x="57" y="182"/>
                    </a:lnTo>
                    <a:lnTo>
                      <a:pt x="63" y="184"/>
                    </a:lnTo>
                    <a:lnTo>
                      <a:pt x="70" y="186"/>
                    </a:lnTo>
                    <a:lnTo>
                      <a:pt x="77" y="188"/>
                    </a:lnTo>
                    <a:lnTo>
                      <a:pt x="84" y="189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1" name="Line 229"/>
              <p:cNvSpPr>
                <a:spLocks noChangeShapeType="1"/>
              </p:cNvSpPr>
              <p:nvPr/>
            </p:nvSpPr>
            <p:spPr bwMode="auto">
              <a:xfrm flipV="1">
                <a:off x="4431951" y="4247523"/>
                <a:ext cx="457779" cy="45274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2" name="Line 230"/>
              <p:cNvSpPr>
                <a:spLocks noChangeShapeType="1"/>
              </p:cNvSpPr>
              <p:nvPr/>
            </p:nvSpPr>
            <p:spPr bwMode="auto">
              <a:xfrm flipV="1">
                <a:off x="4351463" y="4162006"/>
                <a:ext cx="835067" cy="84009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3" name="Line 231"/>
              <p:cNvSpPr>
                <a:spLocks noChangeShapeType="1"/>
              </p:cNvSpPr>
              <p:nvPr/>
            </p:nvSpPr>
            <p:spPr bwMode="auto">
              <a:xfrm flipV="1">
                <a:off x="4351463" y="5107745"/>
                <a:ext cx="105643" cy="1056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4" name="Line 232"/>
              <p:cNvSpPr>
                <a:spLocks noChangeShapeType="1"/>
              </p:cNvSpPr>
              <p:nvPr/>
            </p:nvSpPr>
            <p:spPr bwMode="auto">
              <a:xfrm flipV="1">
                <a:off x="5297201" y="4162006"/>
                <a:ext cx="105643" cy="1056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5" name="Line 233"/>
              <p:cNvSpPr>
                <a:spLocks noChangeShapeType="1"/>
              </p:cNvSpPr>
              <p:nvPr/>
            </p:nvSpPr>
            <p:spPr bwMode="auto">
              <a:xfrm flipV="1">
                <a:off x="4457105" y="4267645"/>
                <a:ext cx="840099" cy="84009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6" name="Line 234"/>
              <p:cNvSpPr>
                <a:spLocks noChangeShapeType="1"/>
              </p:cNvSpPr>
              <p:nvPr/>
            </p:nvSpPr>
            <p:spPr bwMode="auto">
              <a:xfrm flipV="1">
                <a:off x="4386678" y="5107745"/>
                <a:ext cx="281709" cy="28673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7" name="Line 235"/>
              <p:cNvSpPr>
                <a:spLocks noChangeShapeType="1"/>
              </p:cNvSpPr>
              <p:nvPr/>
            </p:nvSpPr>
            <p:spPr bwMode="auto">
              <a:xfrm flipV="1">
                <a:off x="5297201" y="4197218"/>
                <a:ext cx="281709" cy="2817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8" name="Line 236"/>
              <p:cNvSpPr>
                <a:spLocks noChangeShapeType="1"/>
              </p:cNvSpPr>
              <p:nvPr/>
            </p:nvSpPr>
            <p:spPr bwMode="auto">
              <a:xfrm flipV="1">
                <a:off x="4668387" y="4916585"/>
                <a:ext cx="191160" cy="19116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9" name="Line 237"/>
              <p:cNvSpPr>
                <a:spLocks noChangeShapeType="1"/>
              </p:cNvSpPr>
              <p:nvPr/>
            </p:nvSpPr>
            <p:spPr bwMode="auto">
              <a:xfrm flipV="1">
                <a:off x="5106042" y="4478927"/>
                <a:ext cx="191160" cy="19116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0" name="Line 238"/>
              <p:cNvSpPr>
                <a:spLocks noChangeShapeType="1"/>
              </p:cNvSpPr>
              <p:nvPr/>
            </p:nvSpPr>
            <p:spPr bwMode="auto">
              <a:xfrm flipV="1">
                <a:off x="4859547" y="4670087"/>
                <a:ext cx="246497" cy="24649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1" name="Line 239"/>
              <p:cNvSpPr>
                <a:spLocks noChangeShapeType="1"/>
              </p:cNvSpPr>
              <p:nvPr/>
            </p:nvSpPr>
            <p:spPr bwMode="auto">
              <a:xfrm flipV="1">
                <a:off x="4447044" y="5107745"/>
                <a:ext cx="437657" cy="43765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2" name="Line 240"/>
              <p:cNvSpPr>
                <a:spLocks noChangeShapeType="1"/>
              </p:cNvSpPr>
              <p:nvPr/>
            </p:nvSpPr>
            <p:spPr bwMode="auto">
              <a:xfrm flipV="1">
                <a:off x="5357568" y="4257584"/>
                <a:ext cx="372259" cy="3772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3" name="Line 241"/>
              <p:cNvSpPr>
                <a:spLocks noChangeShapeType="1"/>
              </p:cNvSpPr>
              <p:nvPr/>
            </p:nvSpPr>
            <p:spPr bwMode="auto">
              <a:xfrm flipV="1">
                <a:off x="4884698" y="5077562"/>
                <a:ext cx="30183" cy="3018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4" name="Line 242"/>
              <p:cNvSpPr>
                <a:spLocks noChangeShapeType="1"/>
              </p:cNvSpPr>
              <p:nvPr/>
            </p:nvSpPr>
            <p:spPr bwMode="auto">
              <a:xfrm flipV="1">
                <a:off x="5297201" y="4634875"/>
                <a:ext cx="60366" cy="603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5" name="Line 243"/>
              <p:cNvSpPr>
                <a:spLocks noChangeShapeType="1"/>
              </p:cNvSpPr>
              <p:nvPr/>
            </p:nvSpPr>
            <p:spPr bwMode="auto">
              <a:xfrm flipV="1">
                <a:off x="5261989" y="4695242"/>
                <a:ext cx="35215" cy="3018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6" name="Line 244"/>
              <p:cNvSpPr>
                <a:spLocks noChangeShapeType="1"/>
              </p:cNvSpPr>
              <p:nvPr/>
            </p:nvSpPr>
            <p:spPr bwMode="auto">
              <a:xfrm flipV="1">
                <a:off x="4532562" y="5258660"/>
                <a:ext cx="412503" cy="4175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7" name="Line 245"/>
              <p:cNvSpPr>
                <a:spLocks noChangeShapeType="1"/>
              </p:cNvSpPr>
              <p:nvPr/>
            </p:nvSpPr>
            <p:spPr bwMode="auto">
              <a:xfrm flipV="1">
                <a:off x="5518545" y="4343105"/>
                <a:ext cx="347108" cy="34207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8" name="Line 246"/>
              <p:cNvSpPr>
                <a:spLocks noChangeShapeType="1"/>
              </p:cNvSpPr>
              <p:nvPr/>
            </p:nvSpPr>
            <p:spPr bwMode="auto">
              <a:xfrm flipV="1">
                <a:off x="5448117" y="4685181"/>
                <a:ext cx="70427" cy="704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9" name="Line 247"/>
              <p:cNvSpPr>
                <a:spLocks noChangeShapeType="1"/>
              </p:cNvSpPr>
              <p:nvPr/>
            </p:nvSpPr>
            <p:spPr bwMode="auto">
              <a:xfrm flipV="1">
                <a:off x="4628143" y="5384422"/>
                <a:ext cx="407474" cy="40747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0" name="Line 248"/>
              <p:cNvSpPr>
                <a:spLocks noChangeShapeType="1"/>
              </p:cNvSpPr>
              <p:nvPr/>
            </p:nvSpPr>
            <p:spPr bwMode="auto">
              <a:xfrm flipV="1">
                <a:off x="5639277" y="4438683"/>
                <a:ext cx="342076" cy="33704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1" name="Line 249"/>
              <p:cNvSpPr>
                <a:spLocks noChangeShapeType="1"/>
              </p:cNvSpPr>
              <p:nvPr/>
            </p:nvSpPr>
            <p:spPr bwMode="auto">
              <a:xfrm flipV="1">
                <a:off x="5573882" y="4775730"/>
                <a:ext cx="65398" cy="704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2" name="Line 250"/>
              <p:cNvSpPr>
                <a:spLocks noChangeShapeType="1"/>
              </p:cNvSpPr>
              <p:nvPr/>
            </p:nvSpPr>
            <p:spPr bwMode="auto">
              <a:xfrm flipV="1">
                <a:off x="4748876" y="5464910"/>
                <a:ext cx="417535" cy="42256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3" name="Line 251"/>
              <p:cNvSpPr>
                <a:spLocks noChangeShapeType="1"/>
              </p:cNvSpPr>
              <p:nvPr/>
            </p:nvSpPr>
            <p:spPr bwMode="auto">
              <a:xfrm flipV="1">
                <a:off x="5729827" y="4559416"/>
                <a:ext cx="347108" cy="34710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4" name="Line 252"/>
              <p:cNvSpPr>
                <a:spLocks noChangeShapeType="1"/>
              </p:cNvSpPr>
              <p:nvPr/>
            </p:nvSpPr>
            <p:spPr bwMode="auto">
              <a:xfrm flipV="1">
                <a:off x="5654370" y="4906524"/>
                <a:ext cx="75459" cy="704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5" name="Line 253"/>
              <p:cNvSpPr>
                <a:spLocks noChangeShapeType="1"/>
              </p:cNvSpPr>
              <p:nvPr/>
            </p:nvSpPr>
            <p:spPr bwMode="auto">
              <a:xfrm flipV="1">
                <a:off x="4879669" y="5550431"/>
                <a:ext cx="417535" cy="4175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6" name="Line 254"/>
              <p:cNvSpPr>
                <a:spLocks noChangeShapeType="1"/>
              </p:cNvSpPr>
              <p:nvPr/>
            </p:nvSpPr>
            <p:spPr bwMode="auto">
              <a:xfrm flipV="1">
                <a:off x="5770071" y="4695242"/>
                <a:ext cx="387352" cy="3823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7" name="Line 255"/>
              <p:cNvSpPr>
                <a:spLocks noChangeShapeType="1"/>
              </p:cNvSpPr>
              <p:nvPr/>
            </p:nvSpPr>
            <p:spPr bwMode="auto">
              <a:xfrm flipV="1">
                <a:off x="5297201" y="5485033"/>
                <a:ext cx="65398" cy="6539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8" name="Line 256"/>
              <p:cNvSpPr>
                <a:spLocks noChangeShapeType="1"/>
              </p:cNvSpPr>
              <p:nvPr/>
            </p:nvSpPr>
            <p:spPr bwMode="auto">
              <a:xfrm flipV="1">
                <a:off x="5739888" y="5077562"/>
                <a:ext cx="30183" cy="3018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9" name="Line 257"/>
              <p:cNvSpPr>
                <a:spLocks noChangeShapeType="1"/>
              </p:cNvSpPr>
              <p:nvPr/>
            </p:nvSpPr>
            <p:spPr bwMode="auto">
              <a:xfrm flipV="1">
                <a:off x="5674493" y="5107745"/>
                <a:ext cx="65398" cy="704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0" name="Line 258"/>
              <p:cNvSpPr>
                <a:spLocks noChangeShapeType="1"/>
              </p:cNvSpPr>
              <p:nvPr/>
            </p:nvSpPr>
            <p:spPr bwMode="auto">
              <a:xfrm flipV="1">
                <a:off x="5035614" y="5766742"/>
                <a:ext cx="261587" cy="26158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1" name="Line 259"/>
              <p:cNvSpPr>
                <a:spLocks noChangeShapeType="1"/>
              </p:cNvSpPr>
              <p:nvPr/>
            </p:nvSpPr>
            <p:spPr bwMode="auto">
              <a:xfrm flipV="1">
                <a:off x="5956202" y="4846157"/>
                <a:ext cx="256558" cy="26158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2" name="Line 260"/>
              <p:cNvSpPr>
                <a:spLocks noChangeShapeType="1"/>
              </p:cNvSpPr>
              <p:nvPr/>
            </p:nvSpPr>
            <p:spPr bwMode="auto">
              <a:xfrm flipV="1">
                <a:off x="5297201" y="5107745"/>
                <a:ext cx="659000" cy="6589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3" name="Line 261"/>
              <p:cNvSpPr>
                <a:spLocks noChangeShapeType="1"/>
              </p:cNvSpPr>
              <p:nvPr/>
            </p:nvSpPr>
            <p:spPr bwMode="auto">
              <a:xfrm flipV="1">
                <a:off x="5216713" y="5978024"/>
                <a:ext cx="80488" cy="804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4" name="Line 262"/>
              <p:cNvSpPr>
                <a:spLocks noChangeShapeType="1"/>
              </p:cNvSpPr>
              <p:nvPr/>
            </p:nvSpPr>
            <p:spPr bwMode="auto">
              <a:xfrm flipV="1">
                <a:off x="6167484" y="5027256"/>
                <a:ext cx="80488" cy="804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5" name="Line 263"/>
              <p:cNvSpPr>
                <a:spLocks noChangeShapeType="1"/>
              </p:cNvSpPr>
              <p:nvPr/>
            </p:nvSpPr>
            <p:spPr bwMode="auto">
              <a:xfrm flipV="1">
                <a:off x="5297201" y="5107745"/>
                <a:ext cx="870283" cy="87027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6" name="Line 264"/>
              <p:cNvSpPr>
                <a:spLocks noChangeShapeType="1"/>
              </p:cNvSpPr>
              <p:nvPr/>
            </p:nvSpPr>
            <p:spPr bwMode="auto">
              <a:xfrm flipV="1">
                <a:off x="5438056" y="5253628"/>
                <a:ext cx="799855" cy="79985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7" name="Line 265"/>
              <p:cNvSpPr>
                <a:spLocks noChangeShapeType="1"/>
              </p:cNvSpPr>
              <p:nvPr/>
            </p:nvSpPr>
            <p:spPr bwMode="auto">
              <a:xfrm flipV="1">
                <a:off x="5765042" y="5580614"/>
                <a:ext cx="362198" cy="3571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570" name="组合 569"/>
          <p:cNvGrpSpPr/>
          <p:nvPr/>
        </p:nvGrpSpPr>
        <p:grpSpPr>
          <a:xfrm>
            <a:off x="5832576" y="706497"/>
            <a:ext cx="2243614" cy="2591061"/>
            <a:chOff x="5832576" y="706497"/>
            <a:chExt cx="2243614" cy="2591061"/>
          </a:xfrm>
        </p:grpSpPr>
        <p:sp>
          <p:nvSpPr>
            <p:cNvPr id="571" name="Line 340"/>
            <p:cNvSpPr>
              <a:spLocks noChangeShapeType="1"/>
            </p:cNvSpPr>
            <p:nvPr/>
          </p:nvSpPr>
          <p:spPr bwMode="auto">
            <a:xfrm flipH="1">
              <a:off x="6798139" y="968084"/>
              <a:ext cx="352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2" name="Freeform 341"/>
            <p:cNvSpPr>
              <a:spLocks/>
            </p:cNvSpPr>
            <p:nvPr/>
          </p:nvSpPr>
          <p:spPr bwMode="auto">
            <a:xfrm>
              <a:off x="6767956" y="902689"/>
              <a:ext cx="30183" cy="60366"/>
            </a:xfrm>
            <a:custGeom>
              <a:avLst/>
              <a:gdLst>
                <a:gd name="T0" fmla="*/ 1 w 6"/>
                <a:gd name="T1" fmla="*/ 0 h 12"/>
                <a:gd name="T2" fmla="*/ 0 w 6"/>
                <a:gd name="T3" fmla="*/ 2 h 12"/>
                <a:gd name="T4" fmla="*/ 0 w 6"/>
                <a:gd name="T5" fmla="*/ 5 h 12"/>
                <a:gd name="T6" fmla="*/ 1 w 6"/>
                <a:gd name="T7" fmla="*/ 7 h 12"/>
                <a:gd name="T8" fmla="*/ 1 w 6"/>
                <a:gd name="T9" fmla="*/ 9 h 12"/>
                <a:gd name="T10" fmla="*/ 2 w 6"/>
                <a:gd name="T11" fmla="*/ 10 h 12"/>
                <a:gd name="T12" fmla="*/ 3 w 6"/>
                <a:gd name="T13" fmla="*/ 11 h 12"/>
                <a:gd name="T14" fmla="*/ 5 w 6"/>
                <a:gd name="T15" fmla="*/ 12 h 12"/>
                <a:gd name="T16" fmla="*/ 6 w 6"/>
                <a:gd name="T1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12">
                  <a:moveTo>
                    <a:pt x="1" y="0"/>
                  </a:moveTo>
                  <a:lnTo>
                    <a:pt x="0" y="2"/>
                  </a:lnTo>
                  <a:lnTo>
                    <a:pt x="0" y="5"/>
                  </a:lnTo>
                  <a:lnTo>
                    <a:pt x="1" y="7"/>
                  </a:lnTo>
                  <a:lnTo>
                    <a:pt x="1" y="9"/>
                  </a:lnTo>
                  <a:lnTo>
                    <a:pt x="2" y="10"/>
                  </a:lnTo>
                  <a:lnTo>
                    <a:pt x="3" y="11"/>
                  </a:lnTo>
                  <a:lnTo>
                    <a:pt x="5" y="12"/>
                  </a:lnTo>
                  <a:lnTo>
                    <a:pt x="6" y="1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3" name="Line 342"/>
            <p:cNvSpPr>
              <a:spLocks noChangeShapeType="1"/>
            </p:cNvSpPr>
            <p:nvPr/>
          </p:nvSpPr>
          <p:spPr bwMode="auto">
            <a:xfrm flipV="1">
              <a:off x="6772988" y="771895"/>
              <a:ext cx="30183" cy="1307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4" name="Freeform 343"/>
            <p:cNvSpPr>
              <a:spLocks/>
            </p:cNvSpPr>
            <p:nvPr/>
          </p:nvSpPr>
          <p:spPr bwMode="auto">
            <a:xfrm>
              <a:off x="6803171" y="706497"/>
              <a:ext cx="65398" cy="65395"/>
            </a:xfrm>
            <a:custGeom>
              <a:avLst/>
              <a:gdLst>
                <a:gd name="T0" fmla="*/ 13 w 13"/>
                <a:gd name="T1" fmla="*/ 0 h 13"/>
                <a:gd name="T2" fmla="*/ 11 w 13"/>
                <a:gd name="T3" fmla="*/ 1 h 13"/>
                <a:gd name="T4" fmla="*/ 9 w 13"/>
                <a:gd name="T5" fmla="*/ 1 h 13"/>
                <a:gd name="T6" fmla="*/ 7 w 13"/>
                <a:gd name="T7" fmla="*/ 3 h 13"/>
                <a:gd name="T8" fmla="*/ 6 w 13"/>
                <a:gd name="T9" fmla="*/ 4 h 13"/>
                <a:gd name="T10" fmla="*/ 4 w 13"/>
                <a:gd name="T11" fmla="*/ 6 h 13"/>
                <a:gd name="T12" fmla="*/ 3 w 13"/>
                <a:gd name="T13" fmla="*/ 8 h 13"/>
                <a:gd name="T14" fmla="*/ 1 w 13"/>
                <a:gd name="T15" fmla="*/ 11 h 13"/>
                <a:gd name="T16" fmla="*/ 0 w 13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3">
                  <a:moveTo>
                    <a:pt x="13" y="0"/>
                  </a:moveTo>
                  <a:lnTo>
                    <a:pt x="11" y="1"/>
                  </a:lnTo>
                  <a:lnTo>
                    <a:pt x="9" y="1"/>
                  </a:lnTo>
                  <a:lnTo>
                    <a:pt x="7" y="3"/>
                  </a:lnTo>
                  <a:lnTo>
                    <a:pt x="6" y="4"/>
                  </a:lnTo>
                  <a:lnTo>
                    <a:pt x="4" y="6"/>
                  </a:lnTo>
                  <a:lnTo>
                    <a:pt x="3" y="8"/>
                  </a:lnTo>
                  <a:lnTo>
                    <a:pt x="1" y="11"/>
                  </a:lnTo>
                  <a:lnTo>
                    <a:pt x="0" y="1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5" name="Line 344"/>
            <p:cNvSpPr>
              <a:spLocks noChangeShapeType="1"/>
            </p:cNvSpPr>
            <p:nvPr/>
          </p:nvSpPr>
          <p:spPr bwMode="auto">
            <a:xfrm>
              <a:off x="6868566" y="706497"/>
              <a:ext cx="352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6" name="Line 345"/>
            <p:cNvSpPr>
              <a:spLocks noChangeShapeType="1"/>
            </p:cNvSpPr>
            <p:nvPr/>
          </p:nvSpPr>
          <p:spPr bwMode="auto">
            <a:xfrm>
              <a:off x="6918872" y="877535"/>
              <a:ext cx="8048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7" name="Line 346"/>
            <p:cNvSpPr>
              <a:spLocks noChangeShapeType="1"/>
            </p:cNvSpPr>
            <p:nvPr/>
          </p:nvSpPr>
          <p:spPr bwMode="auto">
            <a:xfrm flipH="1">
              <a:off x="7079849" y="968084"/>
              <a:ext cx="352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8" name="Freeform 347"/>
            <p:cNvSpPr>
              <a:spLocks/>
            </p:cNvSpPr>
            <p:nvPr/>
          </p:nvSpPr>
          <p:spPr bwMode="auto">
            <a:xfrm>
              <a:off x="7049665" y="902689"/>
              <a:ext cx="30183" cy="60366"/>
            </a:xfrm>
            <a:custGeom>
              <a:avLst/>
              <a:gdLst>
                <a:gd name="T0" fmla="*/ 0 w 6"/>
                <a:gd name="T1" fmla="*/ 0 h 12"/>
                <a:gd name="T2" fmla="*/ 0 w 6"/>
                <a:gd name="T3" fmla="*/ 2 h 12"/>
                <a:gd name="T4" fmla="*/ 0 w 6"/>
                <a:gd name="T5" fmla="*/ 5 h 12"/>
                <a:gd name="T6" fmla="*/ 0 w 6"/>
                <a:gd name="T7" fmla="*/ 7 h 12"/>
                <a:gd name="T8" fmla="*/ 1 w 6"/>
                <a:gd name="T9" fmla="*/ 9 h 12"/>
                <a:gd name="T10" fmla="*/ 2 w 6"/>
                <a:gd name="T11" fmla="*/ 10 h 12"/>
                <a:gd name="T12" fmla="*/ 3 w 6"/>
                <a:gd name="T13" fmla="*/ 11 h 12"/>
                <a:gd name="T14" fmla="*/ 4 w 6"/>
                <a:gd name="T15" fmla="*/ 12 h 12"/>
                <a:gd name="T16" fmla="*/ 6 w 6"/>
                <a:gd name="T1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12">
                  <a:moveTo>
                    <a:pt x="0" y="0"/>
                  </a:moveTo>
                  <a:lnTo>
                    <a:pt x="0" y="2"/>
                  </a:lnTo>
                  <a:lnTo>
                    <a:pt x="0" y="5"/>
                  </a:lnTo>
                  <a:lnTo>
                    <a:pt x="0" y="7"/>
                  </a:lnTo>
                  <a:lnTo>
                    <a:pt x="1" y="9"/>
                  </a:lnTo>
                  <a:lnTo>
                    <a:pt x="2" y="10"/>
                  </a:lnTo>
                  <a:lnTo>
                    <a:pt x="3" y="11"/>
                  </a:lnTo>
                  <a:lnTo>
                    <a:pt x="4" y="12"/>
                  </a:lnTo>
                  <a:lnTo>
                    <a:pt x="6" y="1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9" name="Line 348"/>
            <p:cNvSpPr>
              <a:spLocks noChangeShapeType="1"/>
            </p:cNvSpPr>
            <p:nvPr/>
          </p:nvSpPr>
          <p:spPr bwMode="auto">
            <a:xfrm flipV="1">
              <a:off x="7049665" y="771895"/>
              <a:ext cx="35215" cy="1307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0" name="Freeform 349"/>
            <p:cNvSpPr>
              <a:spLocks/>
            </p:cNvSpPr>
            <p:nvPr/>
          </p:nvSpPr>
          <p:spPr bwMode="auto">
            <a:xfrm>
              <a:off x="7084881" y="706497"/>
              <a:ext cx="65398" cy="65395"/>
            </a:xfrm>
            <a:custGeom>
              <a:avLst/>
              <a:gdLst>
                <a:gd name="T0" fmla="*/ 13 w 13"/>
                <a:gd name="T1" fmla="*/ 0 h 13"/>
                <a:gd name="T2" fmla="*/ 11 w 13"/>
                <a:gd name="T3" fmla="*/ 1 h 13"/>
                <a:gd name="T4" fmla="*/ 9 w 13"/>
                <a:gd name="T5" fmla="*/ 1 h 13"/>
                <a:gd name="T6" fmla="*/ 7 w 13"/>
                <a:gd name="T7" fmla="*/ 3 h 13"/>
                <a:gd name="T8" fmla="*/ 5 w 13"/>
                <a:gd name="T9" fmla="*/ 4 h 13"/>
                <a:gd name="T10" fmla="*/ 4 w 13"/>
                <a:gd name="T11" fmla="*/ 6 h 13"/>
                <a:gd name="T12" fmla="*/ 2 w 13"/>
                <a:gd name="T13" fmla="*/ 8 h 13"/>
                <a:gd name="T14" fmla="*/ 1 w 13"/>
                <a:gd name="T15" fmla="*/ 11 h 13"/>
                <a:gd name="T16" fmla="*/ 0 w 13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3">
                  <a:moveTo>
                    <a:pt x="13" y="0"/>
                  </a:moveTo>
                  <a:lnTo>
                    <a:pt x="11" y="1"/>
                  </a:lnTo>
                  <a:lnTo>
                    <a:pt x="9" y="1"/>
                  </a:lnTo>
                  <a:lnTo>
                    <a:pt x="7" y="3"/>
                  </a:lnTo>
                  <a:lnTo>
                    <a:pt x="5" y="4"/>
                  </a:lnTo>
                  <a:lnTo>
                    <a:pt x="4" y="6"/>
                  </a:lnTo>
                  <a:lnTo>
                    <a:pt x="2" y="8"/>
                  </a:lnTo>
                  <a:lnTo>
                    <a:pt x="1" y="11"/>
                  </a:lnTo>
                  <a:lnTo>
                    <a:pt x="0" y="1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1" name="Line 350"/>
            <p:cNvSpPr>
              <a:spLocks noChangeShapeType="1"/>
            </p:cNvSpPr>
            <p:nvPr/>
          </p:nvSpPr>
          <p:spPr bwMode="auto">
            <a:xfrm>
              <a:off x="7150276" y="706497"/>
              <a:ext cx="352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2" name="Line 204"/>
            <p:cNvSpPr>
              <a:spLocks noChangeShapeType="1"/>
            </p:cNvSpPr>
            <p:nvPr/>
          </p:nvSpPr>
          <p:spPr bwMode="auto">
            <a:xfrm>
              <a:off x="6944324" y="1069035"/>
              <a:ext cx="0" cy="4628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3" name="Line 205"/>
            <p:cNvSpPr>
              <a:spLocks noChangeShapeType="1"/>
            </p:cNvSpPr>
            <p:nvPr/>
          </p:nvSpPr>
          <p:spPr bwMode="auto">
            <a:xfrm>
              <a:off x="6944324" y="1627424"/>
              <a:ext cx="0" cy="804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4" name="Line 207"/>
            <p:cNvSpPr>
              <a:spLocks noChangeShapeType="1"/>
            </p:cNvSpPr>
            <p:nvPr/>
          </p:nvSpPr>
          <p:spPr bwMode="auto">
            <a:xfrm>
              <a:off x="6944320" y="1803494"/>
              <a:ext cx="0" cy="7596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5" name="Line 208"/>
            <p:cNvSpPr>
              <a:spLocks noChangeShapeType="1"/>
            </p:cNvSpPr>
            <p:nvPr/>
          </p:nvSpPr>
          <p:spPr bwMode="auto">
            <a:xfrm>
              <a:off x="6944320" y="2658683"/>
              <a:ext cx="0" cy="754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6" name="Freeform 209"/>
            <p:cNvSpPr>
              <a:spLocks/>
            </p:cNvSpPr>
            <p:nvPr/>
          </p:nvSpPr>
          <p:spPr bwMode="auto">
            <a:xfrm>
              <a:off x="6944320" y="2829721"/>
              <a:ext cx="0" cy="467837"/>
            </a:xfrm>
            <a:custGeom>
              <a:avLst/>
              <a:gdLst>
                <a:gd name="T0" fmla="*/ 0 h 93"/>
                <a:gd name="T1" fmla="*/ 1 h 93"/>
                <a:gd name="T2" fmla="*/ 93 h 9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93">
                  <a:moveTo>
                    <a:pt x="0" y="0"/>
                  </a:moveTo>
                  <a:lnTo>
                    <a:pt x="0" y="1"/>
                  </a:lnTo>
                  <a:lnTo>
                    <a:pt x="0" y="9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7" name="Freeform 210"/>
            <p:cNvSpPr>
              <a:spLocks/>
            </p:cNvSpPr>
            <p:nvPr/>
          </p:nvSpPr>
          <p:spPr bwMode="auto">
            <a:xfrm>
              <a:off x="5988521" y="1245104"/>
              <a:ext cx="1911600" cy="1906568"/>
            </a:xfrm>
            <a:custGeom>
              <a:avLst/>
              <a:gdLst>
                <a:gd name="T0" fmla="*/ 379 w 380"/>
                <a:gd name="T1" fmla="*/ 179 h 379"/>
                <a:gd name="T2" fmla="*/ 377 w 380"/>
                <a:gd name="T3" fmla="*/ 160 h 379"/>
                <a:gd name="T4" fmla="*/ 373 w 380"/>
                <a:gd name="T5" fmla="*/ 140 h 379"/>
                <a:gd name="T6" fmla="*/ 367 w 380"/>
                <a:gd name="T7" fmla="*/ 122 h 379"/>
                <a:gd name="T8" fmla="*/ 359 w 380"/>
                <a:gd name="T9" fmla="*/ 104 h 379"/>
                <a:gd name="T10" fmla="*/ 350 w 380"/>
                <a:gd name="T11" fmla="*/ 87 h 379"/>
                <a:gd name="T12" fmla="*/ 338 w 380"/>
                <a:gd name="T13" fmla="*/ 71 h 379"/>
                <a:gd name="T14" fmla="*/ 325 w 380"/>
                <a:gd name="T15" fmla="*/ 56 h 379"/>
                <a:gd name="T16" fmla="*/ 310 w 380"/>
                <a:gd name="T17" fmla="*/ 43 h 379"/>
                <a:gd name="T18" fmla="*/ 294 w 380"/>
                <a:gd name="T19" fmla="*/ 31 h 379"/>
                <a:gd name="T20" fmla="*/ 278 w 380"/>
                <a:gd name="T21" fmla="*/ 21 h 379"/>
                <a:gd name="T22" fmla="*/ 260 w 380"/>
                <a:gd name="T23" fmla="*/ 13 h 379"/>
                <a:gd name="T24" fmla="*/ 241 w 380"/>
                <a:gd name="T25" fmla="*/ 7 h 379"/>
                <a:gd name="T26" fmla="*/ 222 w 380"/>
                <a:gd name="T27" fmla="*/ 2 h 379"/>
                <a:gd name="T28" fmla="*/ 202 w 380"/>
                <a:gd name="T29" fmla="*/ 0 h 379"/>
                <a:gd name="T30" fmla="*/ 183 w 380"/>
                <a:gd name="T31" fmla="*/ 0 h 379"/>
                <a:gd name="T32" fmla="*/ 163 w 380"/>
                <a:gd name="T33" fmla="*/ 1 h 379"/>
                <a:gd name="T34" fmla="*/ 144 w 380"/>
                <a:gd name="T35" fmla="*/ 5 h 379"/>
                <a:gd name="T36" fmla="*/ 125 w 380"/>
                <a:gd name="T37" fmla="*/ 11 h 379"/>
                <a:gd name="T38" fmla="*/ 107 w 380"/>
                <a:gd name="T39" fmla="*/ 19 h 379"/>
                <a:gd name="T40" fmla="*/ 90 w 380"/>
                <a:gd name="T41" fmla="*/ 28 h 379"/>
                <a:gd name="T42" fmla="*/ 73 w 380"/>
                <a:gd name="T43" fmla="*/ 40 h 379"/>
                <a:gd name="T44" fmla="*/ 58 w 380"/>
                <a:gd name="T45" fmla="*/ 53 h 379"/>
                <a:gd name="T46" fmla="*/ 45 w 380"/>
                <a:gd name="T47" fmla="*/ 67 h 379"/>
                <a:gd name="T48" fmla="*/ 33 w 380"/>
                <a:gd name="T49" fmla="*/ 83 h 379"/>
                <a:gd name="T50" fmla="*/ 23 w 380"/>
                <a:gd name="T51" fmla="*/ 99 h 379"/>
                <a:gd name="T52" fmla="*/ 14 w 380"/>
                <a:gd name="T53" fmla="*/ 117 h 379"/>
                <a:gd name="T54" fmla="*/ 8 w 380"/>
                <a:gd name="T55" fmla="*/ 136 h 379"/>
                <a:gd name="T56" fmla="*/ 3 w 380"/>
                <a:gd name="T57" fmla="*/ 155 h 379"/>
                <a:gd name="T58" fmla="*/ 1 w 380"/>
                <a:gd name="T59" fmla="*/ 174 h 379"/>
                <a:gd name="T60" fmla="*/ 0 w 380"/>
                <a:gd name="T61" fmla="*/ 194 h 379"/>
                <a:gd name="T62" fmla="*/ 2 w 380"/>
                <a:gd name="T63" fmla="*/ 214 h 379"/>
                <a:gd name="T64" fmla="*/ 5 w 380"/>
                <a:gd name="T65" fmla="*/ 233 h 379"/>
                <a:gd name="T66" fmla="*/ 11 w 380"/>
                <a:gd name="T67" fmla="*/ 252 h 379"/>
                <a:gd name="T68" fmla="*/ 19 w 380"/>
                <a:gd name="T69" fmla="*/ 270 h 379"/>
                <a:gd name="T70" fmla="*/ 28 w 380"/>
                <a:gd name="T71" fmla="*/ 287 h 379"/>
                <a:gd name="T72" fmla="*/ 39 w 380"/>
                <a:gd name="T73" fmla="*/ 304 h 379"/>
                <a:gd name="T74" fmla="*/ 52 w 380"/>
                <a:gd name="T75" fmla="*/ 319 h 379"/>
                <a:gd name="T76" fmla="*/ 66 w 380"/>
                <a:gd name="T77" fmla="*/ 332 h 379"/>
                <a:gd name="T78" fmla="*/ 81 w 380"/>
                <a:gd name="T79" fmla="*/ 344 h 379"/>
                <a:gd name="T80" fmla="*/ 98 w 380"/>
                <a:gd name="T81" fmla="*/ 355 h 379"/>
                <a:gd name="T82" fmla="*/ 116 w 380"/>
                <a:gd name="T83" fmla="*/ 363 h 379"/>
                <a:gd name="T84" fmla="*/ 134 w 380"/>
                <a:gd name="T85" fmla="*/ 370 h 379"/>
                <a:gd name="T86" fmla="*/ 153 w 380"/>
                <a:gd name="T87" fmla="*/ 375 h 379"/>
                <a:gd name="T88" fmla="*/ 173 w 380"/>
                <a:gd name="T89" fmla="*/ 378 h 379"/>
                <a:gd name="T90" fmla="*/ 192 w 380"/>
                <a:gd name="T91" fmla="*/ 379 h 379"/>
                <a:gd name="T92" fmla="*/ 212 w 380"/>
                <a:gd name="T93" fmla="*/ 377 h 379"/>
                <a:gd name="T94" fmla="*/ 231 w 380"/>
                <a:gd name="T95" fmla="*/ 374 h 379"/>
                <a:gd name="T96" fmla="*/ 251 w 380"/>
                <a:gd name="T97" fmla="*/ 369 h 379"/>
                <a:gd name="T98" fmla="*/ 269 w 380"/>
                <a:gd name="T99" fmla="*/ 361 h 379"/>
                <a:gd name="T100" fmla="*/ 286 w 380"/>
                <a:gd name="T101" fmla="*/ 352 h 379"/>
                <a:gd name="T102" fmla="*/ 303 w 380"/>
                <a:gd name="T103" fmla="*/ 342 h 379"/>
                <a:gd name="T104" fmla="*/ 318 w 380"/>
                <a:gd name="T105" fmla="*/ 329 h 379"/>
                <a:gd name="T106" fmla="*/ 332 w 380"/>
                <a:gd name="T107" fmla="*/ 315 h 379"/>
                <a:gd name="T108" fmla="*/ 344 w 380"/>
                <a:gd name="T109" fmla="*/ 300 h 379"/>
                <a:gd name="T110" fmla="*/ 355 w 380"/>
                <a:gd name="T111" fmla="*/ 283 h 379"/>
                <a:gd name="T112" fmla="*/ 363 w 380"/>
                <a:gd name="T113" fmla="*/ 266 h 379"/>
                <a:gd name="T114" fmla="*/ 370 w 380"/>
                <a:gd name="T115" fmla="*/ 247 h 379"/>
                <a:gd name="T116" fmla="*/ 375 w 380"/>
                <a:gd name="T117" fmla="*/ 228 h 379"/>
                <a:gd name="T118" fmla="*/ 379 w 380"/>
                <a:gd name="T119" fmla="*/ 209 h 379"/>
                <a:gd name="T120" fmla="*/ 380 w 380"/>
                <a:gd name="T121" fmla="*/ 189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80" h="379">
                  <a:moveTo>
                    <a:pt x="380" y="189"/>
                  </a:moveTo>
                  <a:lnTo>
                    <a:pt x="379" y="179"/>
                  </a:lnTo>
                  <a:lnTo>
                    <a:pt x="379" y="169"/>
                  </a:lnTo>
                  <a:lnTo>
                    <a:pt x="377" y="160"/>
                  </a:lnTo>
                  <a:lnTo>
                    <a:pt x="375" y="150"/>
                  </a:lnTo>
                  <a:lnTo>
                    <a:pt x="373" y="140"/>
                  </a:lnTo>
                  <a:lnTo>
                    <a:pt x="370" y="131"/>
                  </a:lnTo>
                  <a:lnTo>
                    <a:pt x="367" y="122"/>
                  </a:lnTo>
                  <a:lnTo>
                    <a:pt x="363" y="113"/>
                  </a:lnTo>
                  <a:lnTo>
                    <a:pt x="359" y="104"/>
                  </a:lnTo>
                  <a:lnTo>
                    <a:pt x="355" y="95"/>
                  </a:lnTo>
                  <a:lnTo>
                    <a:pt x="350" y="87"/>
                  </a:lnTo>
                  <a:lnTo>
                    <a:pt x="344" y="78"/>
                  </a:lnTo>
                  <a:lnTo>
                    <a:pt x="338" y="71"/>
                  </a:lnTo>
                  <a:lnTo>
                    <a:pt x="332" y="63"/>
                  </a:lnTo>
                  <a:lnTo>
                    <a:pt x="325" y="56"/>
                  </a:lnTo>
                  <a:lnTo>
                    <a:pt x="318" y="49"/>
                  </a:lnTo>
                  <a:lnTo>
                    <a:pt x="310" y="43"/>
                  </a:lnTo>
                  <a:lnTo>
                    <a:pt x="303" y="37"/>
                  </a:lnTo>
                  <a:lnTo>
                    <a:pt x="294" y="31"/>
                  </a:lnTo>
                  <a:lnTo>
                    <a:pt x="286" y="26"/>
                  </a:lnTo>
                  <a:lnTo>
                    <a:pt x="278" y="21"/>
                  </a:lnTo>
                  <a:lnTo>
                    <a:pt x="269" y="17"/>
                  </a:lnTo>
                  <a:lnTo>
                    <a:pt x="260" y="13"/>
                  </a:lnTo>
                  <a:lnTo>
                    <a:pt x="251" y="9"/>
                  </a:lnTo>
                  <a:lnTo>
                    <a:pt x="241" y="7"/>
                  </a:lnTo>
                  <a:lnTo>
                    <a:pt x="231" y="4"/>
                  </a:lnTo>
                  <a:lnTo>
                    <a:pt x="222" y="2"/>
                  </a:lnTo>
                  <a:lnTo>
                    <a:pt x="212" y="1"/>
                  </a:lnTo>
                  <a:lnTo>
                    <a:pt x="202" y="0"/>
                  </a:lnTo>
                  <a:lnTo>
                    <a:pt x="192" y="0"/>
                  </a:lnTo>
                  <a:lnTo>
                    <a:pt x="183" y="0"/>
                  </a:lnTo>
                  <a:lnTo>
                    <a:pt x="173" y="0"/>
                  </a:lnTo>
                  <a:lnTo>
                    <a:pt x="163" y="1"/>
                  </a:lnTo>
                  <a:lnTo>
                    <a:pt x="153" y="3"/>
                  </a:lnTo>
                  <a:lnTo>
                    <a:pt x="144" y="5"/>
                  </a:lnTo>
                  <a:lnTo>
                    <a:pt x="134" y="8"/>
                  </a:lnTo>
                  <a:lnTo>
                    <a:pt x="125" y="11"/>
                  </a:lnTo>
                  <a:lnTo>
                    <a:pt x="116" y="15"/>
                  </a:lnTo>
                  <a:lnTo>
                    <a:pt x="107" y="19"/>
                  </a:lnTo>
                  <a:lnTo>
                    <a:pt x="98" y="23"/>
                  </a:lnTo>
                  <a:lnTo>
                    <a:pt x="90" y="28"/>
                  </a:lnTo>
                  <a:lnTo>
                    <a:pt x="81" y="34"/>
                  </a:lnTo>
                  <a:lnTo>
                    <a:pt x="73" y="40"/>
                  </a:lnTo>
                  <a:lnTo>
                    <a:pt x="66" y="46"/>
                  </a:lnTo>
                  <a:lnTo>
                    <a:pt x="58" y="53"/>
                  </a:lnTo>
                  <a:lnTo>
                    <a:pt x="52" y="59"/>
                  </a:lnTo>
                  <a:lnTo>
                    <a:pt x="45" y="67"/>
                  </a:lnTo>
                  <a:lnTo>
                    <a:pt x="39" y="75"/>
                  </a:lnTo>
                  <a:lnTo>
                    <a:pt x="33" y="83"/>
                  </a:lnTo>
                  <a:lnTo>
                    <a:pt x="28" y="91"/>
                  </a:lnTo>
                  <a:lnTo>
                    <a:pt x="23" y="99"/>
                  </a:lnTo>
                  <a:lnTo>
                    <a:pt x="19" y="108"/>
                  </a:lnTo>
                  <a:lnTo>
                    <a:pt x="14" y="117"/>
                  </a:lnTo>
                  <a:lnTo>
                    <a:pt x="11" y="126"/>
                  </a:lnTo>
                  <a:lnTo>
                    <a:pt x="8" y="136"/>
                  </a:lnTo>
                  <a:lnTo>
                    <a:pt x="5" y="145"/>
                  </a:lnTo>
                  <a:lnTo>
                    <a:pt x="3" y="155"/>
                  </a:lnTo>
                  <a:lnTo>
                    <a:pt x="2" y="165"/>
                  </a:lnTo>
                  <a:lnTo>
                    <a:pt x="1" y="174"/>
                  </a:lnTo>
                  <a:lnTo>
                    <a:pt x="0" y="184"/>
                  </a:lnTo>
                  <a:lnTo>
                    <a:pt x="0" y="194"/>
                  </a:lnTo>
                  <a:lnTo>
                    <a:pt x="1" y="204"/>
                  </a:lnTo>
                  <a:lnTo>
                    <a:pt x="2" y="214"/>
                  </a:lnTo>
                  <a:lnTo>
                    <a:pt x="3" y="223"/>
                  </a:lnTo>
                  <a:lnTo>
                    <a:pt x="5" y="233"/>
                  </a:lnTo>
                  <a:lnTo>
                    <a:pt x="8" y="242"/>
                  </a:lnTo>
                  <a:lnTo>
                    <a:pt x="11" y="252"/>
                  </a:lnTo>
                  <a:lnTo>
                    <a:pt x="14" y="261"/>
                  </a:lnTo>
                  <a:lnTo>
                    <a:pt x="19" y="270"/>
                  </a:lnTo>
                  <a:lnTo>
                    <a:pt x="23" y="279"/>
                  </a:lnTo>
                  <a:lnTo>
                    <a:pt x="28" y="287"/>
                  </a:lnTo>
                  <a:lnTo>
                    <a:pt x="33" y="296"/>
                  </a:lnTo>
                  <a:lnTo>
                    <a:pt x="39" y="304"/>
                  </a:lnTo>
                  <a:lnTo>
                    <a:pt x="45" y="311"/>
                  </a:lnTo>
                  <a:lnTo>
                    <a:pt x="52" y="319"/>
                  </a:lnTo>
                  <a:lnTo>
                    <a:pt x="58" y="326"/>
                  </a:lnTo>
                  <a:lnTo>
                    <a:pt x="66" y="332"/>
                  </a:lnTo>
                  <a:lnTo>
                    <a:pt x="73" y="339"/>
                  </a:lnTo>
                  <a:lnTo>
                    <a:pt x="81" y="344"/>
                  </a:lnTo>
                  <a:lnTo>
                    <a:pt x="90" y="350"/>
                  </a:lnTo>
                  <a:lnTo>
                    <a:pt x="98" y="355"/>
                  </a:lnTo>
                  <a:lnTo>
                    <a:pt x="107" y="359"/>
                  </a:lnTo>
                  <a:lnTo>
                    <a:pt x="116" y="363"/>
                  </a:lnTo>
                  <a:lnTo>
                    <a:pt x="125" y="367"/>
                  </a:lnTo>
                  <a:lnTo>
                    <a:pt x="134" y="370"/>
                  </a:lnTo>
                  <a:lnTo>
                    <a:pt x="144" y="373"/>
                  </a:lnTo>
                  <a:lnTo>
                    <a:pt x="153" y="375"/>
                  </a:lnTo>
                  <a:lnTo>
                    <a:pt x="163" y="377"/>
                  </a:lnTo>
                  <a:lnTo>
                    <a:pt x="173" y="378"/>
                  </a:lnTo>
                  <a:lnTo>
                    <a:pt x="183" y="378"/>
                  </a:lnTo>
                  <a:lnTo>
                    <a:pt x="192" y="379"/>
                  </a:lnTo>
                  <a:lnTo>
                    <a:pt x="202" y="378"/>
                  </a:lnTo>
                  <a:lnTo>
                    <a:pt x="212" y="377"/>
                  </a:lnTo>
                  <a:lnTo>
                    <a:pt x="222" y="376"/>
                  </a:lnTo>
                  <a:lnTo>
                    <a:pt x="231" y="374"/>
                  </a:lnTo>
                  <a:lnTo>
                    <a:pt x="241" y="372"/>
                  </a:lnTo>
                  <a:lnTo>
                    <a:pt x="251" y="369"/>
                  </a:lnTo>
                  <a:lnTo>
                    <a:pt x="260" y="365"/>
                  </a:lnTo>
                  <a:lnTo>
                    <a:pt x="269" y="361"/>
                  </a:lnTo>
                  <a:lnTo>
                    <a:pt x="278" y="357"/>
                  </a:lnTo>
                  <a:lnTo>
                    <a:pt x="286" y="352"/>
                  </a:lnTo>
                  <a:lnTo>
                    <a:pt x="294" y="347"/>
                  </a:lnTo>
                  <a:lnTo>
                    <a:pt x="303" y="342"/>
                  </a:lnTo>
                  <a:lnTo>
                    <a:pt x="310" y="335"/>
                  </a:lnTo>
                  <a:lnTo>
                    <a:pt x="318" y="329"/>
                  </a:lnTo>
                  <a:lnTo>
                    <a:pt x="325" y="322"/>
                  </a:lnTo>
                  <a:lnTo>
                    <a:pt x="332" y="315"/>
                  </a:lnTo>
                  <a:lnTo>
                    <a:pt x="338" y="307"/>
                  </a:lnTo>
                  <a:lnTo>
                    <a:pt x="344" y="300"/>
                  </a:lnTo>
                  <a:lnTo>
                    <a:pt x="350" y="292"/>
                  </a:lnTo>
                  <a:lnTo>
                    <a:pt x="355" y="283"/>
                  </a:lnTo>
                  <a:lnTo>
                    <a:pt x="359" y="275"/>
                  </a:lnTo>
                  <a:lnTo>
                    <a:pt x="363" y="266"/>
                  </a:lnTo>
                  <a:lnTo>
                    <a:pt x="367" y="257"/>
                  </a:lnTo>
                  <a:lnTo>
                    <a:pt x="370" y="247"/>
                  </a:lnTo>
                  <a:lnTo>
                    <a:pt x="373" y="238"/>
                  </a:lnTo>
                  <a:lnTo>
                    <a:pt x="375" y="228"/>
                  </a:lnTo>
                  <a:lnTo>
                    <a:pt x="377" y="219"/>
                  </a:lnTo>
                  <a:lnTo>
                    <a:pt x="379" y="209"/>
                  </a:lnTo>
                  <a:lnTo>
                    <a:pt x="379" y="199"/>
                  </a:lnTo>
                  <a:lnTo>
                    <a:pt x="380" y="189"/>
                  </a:lnTo>
                  <a:close/>
                </a:path>
              </a:pathLst>
            </a:custGeom>
            <a:noFill/>
            <a:ln w="381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8" name="Freeform 211"/>
            <p:cNvSpPr>
              <a:spLocks/>
            </p:cNvSpPr>
            <p:nvPr/>
          </p:nvSpPr>
          <p:spPr bwMode="auto">
            <a:xfrm>
              <a:off x="6562001" y="1813555"/>
              <a:ext cx="764640" cy="764640"/>
            </a:xfrm>
            <a:custGeom>
              <a:avLst/>
              <a:gdLst>
                <a:gd name="T0" fmla="*/ 151 w 152"/>
                <a:gd name="T1" fmla="*/ 70 h 152"/>
                <a:gd name="T2" fmla="*/ 149 w 152"/>
                <a:gd name="T3" fmla="*/ 58 h 152"/>
                <a:gd name="T4" fmla="*/ 146 w 152"/>
                <a:gd name="T5" fmla="*/ 46 h 152"/>
                <a:gd name="T6" fmla="*/ 140 w 152"/>
                <a:gd name="T7" fmla="*/ 35 h 152"/>
                <a:gd name="T8" fmla="*/ 132 w 152"/>
                <a:gd name="T9" fmla="*/ 25 h 152"/>
                <a:gd name="T10" fmla="*/ 123 w 152"/>
                <a:gd name="T11" fmla="*/ 17 h 152"/>
                <a:gd name="T12" fmla="*/ 113 w 152"/>
                <a:gd name="T13" fmla="*/ 10 h 152"/>
                <a:gd name="T14" fmla="*/ 102 w 152"/>
                <a:gd name="T15" fmla="*/ 5 h 152"/>
                <a:gd name="T16" fmla="*/ 90 w 152"/>
                <a:gd name="T17" fmla="*/ 1 h 152"/>
                <a:gd name="T18" fmla="*/ 78 w 152"/>
                <a:gd name="T19" fmla="*/ 0 h 152"/>
                <a:gd name="T20" fmla="*/ 65 w 152"/>
                <a:gd name="T21" fmla="*/ 1 h 152"/>
                <a:gd name="T22" fmla="*/ 53 w 152"/>
                <a:gd name="T23" fmla="*/ 4 h 152"/>
                <a:gd name="T24" fmla="*/ 42 w 152"/>
                <a:gd name="T25" fmla="*/ 8 h 152"/>
                <a:gd name="T26" fmla="*/ 31 w 152"/>
                <a:gd name="T27" fmla="*/ 15 h 152"/>
                <a:gd name="T28" fmla="*/ 22 w 152"/>
                <a:gd name="T29" fmla="*/ 23 h 152"/>
                <a:gd name="T30" fmla="*/ 14 w 152"/>
                <a:gd name="T31" fmla="*/ 33 h 152"/>
                <a:gd name="T32" fmla="*/ 8 w 152"/>
                <a:gd name="T33" fmla="*/ 43 h 152"/>
                <a:gd name="T34" fmla="*/ 3 w 152"/>
                <a:gd name="T35" fmla="*/ 55 h 152"/>
                <a:gd name="T36" fmla="*/ 1 w 152"/>
                <a:gd name="T37" fmla="*/ 67 h 152"/>
                <a:gd name="T38" fmla="*/ 0 w 152"/>
                <a:gd name="T39" fmla="*/ 79 h 152"/>
                <a:gd name="T40" fmla="*/ 2 w 152"/>
                <a:gd name="T41" fmla="*/ 91 h 152"/>
                <a:gd name="T42" fmla="*/ 5 w 152"/>
                <a:gd name="T43" fmla="*/ 103 h 152"/>
                <a:gd name="T44" fmla="*/ 11 w 152"/>
                <a:gd name="T45" fmla="*/ 115 h 152"/>
                <a:gd name="T46" fmla="*/ 18 w 152"/>
                <a:gd name="T47" fmla="*/ 125 h 152"/>
                <a:gd name="T48" fmla="*/ 26 w 152"/>
                <a:gd name="T49" fmla="*/ 133 h 152"/>
                <a:gd name="T50" fmla="*/ 36 w 152"/>
                <a:gd name="T51" fmla="*/ 141 h 152"/>
                <a:gd name="T52" fmla="*/ 47 w 152"/>
                <a:gd name="T53" fmla="*/ 146 h 152"/>
                <a:gd name="T54" fmla="*/ 59 w 152"/>
                <a:gd name="T55" fmla="*/ 150 h 152"/>
                <a:gd name="T56" fmla="*/ 71 w 152"/>
                <a:gd name="T57" fmla="*/ 152 h 152"/>
                <a:gd name="T58" fmla="*/ 84 w 152"/>
                <a:gd name="T59" fmla="*/ 152 h 152"/>
                <a:gd name="T60" fmla="*/ 96 w 152"/>
                <a:gd name="T61" fmla="*/ 149 h 152"/>
                <a:gd name="T62" fmla="*/ 107 w 152"/>
                <a:gd name="T63" fmla="*/ 145 h 152"/>
                <a:gd name="T64" fmla="*/ 118 w 152"/>
                <a:gd name="T65" fmla="*/ 139 h 152"/>
                <a:gd name="T66" fmla="*/ 128 w 152"/>
                <a:gd name="T67" fmla="*/ 131 h 152"/>
                <a:gd name="T68" fmla="*/ 136 w 152"/>
                <a:gd name="T69" fmla="*/ 122 h 152"/>
                <a:gd name="T70" fmla="*/ 143 w 152"/>
                <a:gd name="T71" fmla="*/ 112 h 152"/>
                <a:gd name="T72" fmla="*/ 148 w 152"/>
                <a:gd name="T73" fmla="*/ 100 h 152"/>
                <a:gd name="T74" fmla="*/ 151 w 152"/>
                <a:gd name="T75" fmla="*/ 88 h 152"/>
                <a:gd name="T76" fmla="*/ 152 w 152"/>
                <a:gd name="T77" fmla="*/ 76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2" h="152">
                  <a:moveTo>
                    <a:pt x="152" y="76"/>
                  </a:moveTo>
                  <a:lnTo>
                    <a:pt x="151" y="70"/>
                  </a:lnTo>
                  <a:lnTo>
                    <a:pt x="151" y="64"/>
                  </a:lnTo>
                  <a:lnTo>
                    <a:pt x="149" y="58"/>
                  </a:lnTo>
                  <a:lnTo>
                    <a:pt x="148" y="52"/>
                  </a:lnTo>
                  <a:lnTo>
                    <a:pt x="146" y="46"/>
                  </a:lnTo>
                  <a:lnTo>
                    <a:pt x="143" y="41"/>
                  </a:lnTo>
                  <a:lnTo>
                    <a:pt x="140" y="35"/>
                  </a:lnTo>
                  <a:lnTo>
                    <a:pt x="136" y="30"/>
                  </a:lnTo>
                  <a:lnTo>
                    <a:pt x="132" y="25"/>
                  </a:lnTo>
                  <a:lnTo>
                    <a:pt x="128" y="21"/>
                  </a:lnTo>
                  <a:lnTo>
                    <a:pt x="123" y="17"/>
                  </a:lnTo>
                  <a:lnTo>
                    <a:pt x="118" y="13"/>
                  </a:lnTo>
                  <a:lnTo>
                    <a:pt x="113" y="10"/>
                  </a:lnTo>
                  <a:lnTo>
                    <a:pt x="107" y="7"/>
                  </a:lnTo>
                  <a:lnTo>
                    <a:pt x="102" y="5"/>
                  </a:lnTo>
                  <a:lnTo>
                    <a:pt x="96" y="3"/>
                  </a:lnTo>
                  <a:lnTo>
                    <a:pt x="90" y="1"/>
                  </a:lnTo>
                  <a:lnTo>
                    <a:pt x="84" y="1"/>
                  </a:lnTo>
                  <a:lnTo>
                    <a:pt x="78" y="0"/>
                  </a:lnTo>
                  <a:lnTo>
                    <a:pt x="71" y="0"/>
                  </a:lnTo>
                  <a:lnTo>
                    <a:pt x="65" y="1"/>
                  </a:lnTo>
                  <a:lnTo>
                    <a:pt x="59" y="2"/>
                  </a:lnTo>
                  <a:lnTo>
                    <a:pt x="53" y="4"/>
                  </a:lnTo>
                  <a:lnTo>
                    <a:pt x="47" y="6"/>
                  </a:lnTo>
                  <a:lnTo>
                    <a:pt x="42" y="8"/>
                  </a:lnTo>
                  <a:lnTo>
                    <a:pt x="36" y="11"/>
                  </a:lnTo>
                  <a:lnTo>
                    <a:pt x="31" y="15"/>
                  </a:lnTo>
                  <a:lnTo>
                    <a:pt x="26" y="19"/>
                  </a:lnTo>
                  <a:lnTo>
                    <a:pt x="22" y="23"/>
                  </a:lnTo>
                  <a:lnTo>
                    <a:pt x="18" y="28"/>
                  </a:lnTo>
                  <a:lnTo>
                    <a:pt x="14" y="33"/>
                  </a:lnTo>
                  <a:lnTo>
                    <a:pt x="11" y="38"/>
                  </a:lnTo>
                  <a:lnTo>
                    <a:pt x="8" y="43"/>
                  </a:lnTo>
                  <a:lnTo>
                    <a:pt x="5" y="49"/>
                  </a:lnTo>
                  <a:lnTo>
                    <a:pt x="3" y="55"/>
                  </a:lnTo>
                  <a:lnTo>
                    <a:pt x="2" y="61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0" y="79"/>
                  </a:lnTo>
                  <a:lnTo>
                    <a:pt x="1" y="85"/>
                  </a:lnTo>
                  <a:lnTo>
                    <a:pt x="2" y="91"/>
                  </a:lnTo>
                  <a:lnTo>
                    <a:pt x="3" y="98"/>
                  </a:lnTo>
                  <a:lnTo>
                    <a:pt x="5" y="103"/>
                  </a:lnTo>
                  <a:lnTo>
                    <a:pt x="8" y="109"/>
                  </a:lnTo>
                  <a:lnTo>
                    <a:pt x="11" y="115"/>
                  </a:lnTo>
                  <a:lnTo>
                    <a:pt x="14" y="120"/>
                  </a:lnTo>
                  <a:lnTo>
                    <a:pt x="18" y="125"/>
                  </a:lnTo>
                  <a:lnTo>
                    <a:pt x="22" y="129"/>
                  </a:lnTo>
                  <a:lnTo>
                    <a:pt x="26" y="133"/>
                  </a:lnTo>
                  <a:lnTo>
                    <a:pt x="31" y="137"/>
                  </a:lnTo>
                  <a:lnTo>
                    <a:pt x="36" y="141"/>
                  </a:lnTo>
                  <a:lnTo>
                    <a:pt x="42" y="144"/>
                  </a:lnTo>
                  <a:lnTo>
                    <a:pt x="47" y="146"/>
                  </a:lnTo>
                  <a:lnTo>
                    <a:pt x="53" y="148"/>
                  </a:lnTo>
                  <a:lnTo>
                    <a:pt x="59" y="150"/>
                  </a:lnTo>
                  <a:lnTo>
                    <a:pt x="65" y="151"/>
                  </a:lnTo>
                  <a:lnTo>
                    <a:pt x="71" y="152"/>
                  </a:lnTo>
                  <a:lnTo>
                    <a:pt x="78" y="152"/>
                  </a:lnTo>
                  <a:lnTo>
                    <a:pt x="84" y="152"/>
                  </a:lnTo>
                  <a:lnTo>
                    <a:pt x="90" y="151"/>
                  </a:lnTo>
                  <a:lnTo>
                    <a:pt x="96" y="149"/>
                  </a:lnTo>
                  <a:lnTo>
                    <a:pt x="102" y="147"/>
                  </a:lnTo>
                  <a:lnTo>
                    <a:pt x="107" y="145"/>
                  </a:lnTo>
                  <a:lnTo>
                    <a:pt x="113" y="142"/>
                  </a:lnTo>
                  <a:lnTo>
                    <a:pt x="118" y="139"/>
                  </a:lnTo>
                  <a:lnTo>
                    <a:pt x="123" y="135"/>
                  </a:lnTo>
                  <a:lnTo>
                    <a:pt x="128" y="131"/>
                  </a:lnTo>
                  <a:lnTo>
                    <a:pt x="132" y="127"/>
                  </a:lnTo>
                  <a:lnTo>
                    <a:pt x="136" y="122"/>
                  </a:lnTo>
                  <a:lnTo>
                    <a:pt x="140" y="117"/>
                  </a:lnTo>
                  <a:lnTo>
                    <a:pt x="143" y="112"/>
                  </a:lnTo>
                  <a:lnTo>
                    <a:pt x="146" y="106"/>
                  </a:lnTo>
                  <a:lnTo>
                    <a:pt x="148" y="100"/>
                  </a:lnTo>
                  <a:lnTo>
                    <a:pt x="149" y="94"/>
                  </a:lnTo>
                  <a:lnTo>
                    <a:pt x="151" y="88"/>
                  </a:lnTo>
                  <a:lnTo>
                    <a:pt x="151" y="82"/>
                  </a:lnTo>
                  <a:lnTo>
                    <a:pt x="152" y="76"/>
                  </a:lnTo>
                  <a:close/>
                </a:path>
              </a:pathLst>
            </a:custGeom>
            <a:noFill/>
            <a:ln w="381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9" name="Line 212"/>
            <p:cNvSpPr>
              <a:spLocks noChangeShapeType="1"/>
            </p:cNvSpPr>
            <p:nvPr/>
          </p:nvSpPr>
          <p:spPr bwMode="auto">
            <a:xfrm>
              <a:off x="5832576" y="2195875"/>
              <a:ext cx="47286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0" name="Line 213"/>
            <p:cNvSpPr>
              <a:spLocks noChangeShapeType="1"/>
            </p:cNvSpPr>
            <p:nvPr/>
          </p:nvSpPr>
          <p:spPr bwMode="auto">
            <a:xfrm>
              <a:off x="6401024" y="2195875"/>
              <a:ext cx="8048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1" name="Line 214"/>
            <p:cNvSpPr>
              <a:spLocks noChangeShapeType="1"/>
            </p:cNvSpPr>
            <p:nvPr/>
          </p:nvSpPr>
          <p:spPr bwMode="auto">
            <a:xfrm>
              <a:off x="6577094" y="2195875"/>
              <a:ext cx="7596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2" name="Line 215"/>
            <p:cNvSpPr>
              <a:spLocks noChangeShapeType="1"/>
            </p:cNvSpPr>
            <p:nvPr/>
          </p:nvSpPr>
          <p:spPr bwMode="auto">
            <a:xfrm>
              <a:off x="7432283" y="2195875"/>
              <a:ext cx="7545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3" name="Line 216"/>
            <p:cNvSpPr>
              <a:spLocks noChangeShapeType="1"/>
            </p:cNvSpPr>
            <p:nvPr/>
          </p:nvSpPr>
          <p:spPr bwMode="auto">
            <a:xfrm>
              <a:off x="7603321" y="2195875"/>
              <a:ext cx="47286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4" name="Line 229"/>
            <p:cNvSpPr>
              <a:spLocks noChangeShapeType="1"/>
            </p:cNvSpPr>
            <p:nvPr/>
          </p:nvSpPr>
          <p:spPr bwMode="auto">
            <a:xfrm flipV="1">
              <a:off x="6079070" y="1335653"/>
              <a:ext cx="457779" cy="4527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5" name="Line 230"/>
            <p:cNvSpPr>
              <a:spLocks noChangeShapeType="1"/>
            </p:cNvSpPr>
            <p:nvPr/>
          </p:nvSpPr>
          <p:spPr bwMode="auto">
            <a:xfrm flipV="1">
              <a:off x="5998582" y="1250136"/>
              <a:ext cx="835067" cy="8400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6" name="Line 231"/>
            <p:cNvSpPr>
              <a:spLocks noChangeShapeType="1"/>
            </p:cNvSpPr>
            <p:nvPr/>
          </p:nvSpPr>
          <p:spPr bwMode="auto">
            <a:xfrm flipV="1">
              <a:off x="5998582" y="2195875"/>
              <a:ext cx="105643" cy="1056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7" name="Line 232"/>
            <p:cNvSpPr>
              <a:spLocks noChangeShapeType="1"/>
            </p:cNvSpPr>
            <p:nvPr/>
          </p:nvSpPr>
          <p:spPr bwMode="auto">
            <a:xfrm flipV="1">
              <a:off x="6944320" y="1250136"/>
              <a:ext cx="105643" cy="1056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8" name="Line 233"/>
            <p:cNvSpPr>
              <a:spLocks noChangeShapeType="1"/>
            </p:cNvSpPr>
            <p:nvPr/>
          </p:nvSpPr>
          <p:spPr bwMode="auto">
            <a:xfrm flipV="1">
              <a:off x="6104224" y="1355775"/>
              <a:ext cx="840099" cy="8400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9" name="Line 234"/>
            <p:cNvSpPr>
              <a:spLocks noChangeShapeType="1"/>
            </p:cNvSpPr>
            <p:nvPr/>
          </p:nvSpPr>
          <p:spPr bwMode="auto">
            <a:xfrm flipV="1">
              <a:off x="6033797" y="2195875"/>
              <a:ext cx="281709" cy="2867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0" name="Line 235"/>
            <p:cNvSpPr>
              <a:spLocks noChangeShapeType="1"/>
            </p:cNvSpPr>
            <p:nvPr/>
          </p:nvSpPr>
          <p:spPr bwMode="auto">
            <a:xfrm flipV="1">
              <a:off x="6944320" y="1285348"/>
              <a:ext cx="281709" cy="2817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1" name="Line 236"/>
            <p:cNvSpPr>
              <a:spLocks noChangeShapeType="1"/>
            </p:cNvSpPr>
            <p:nvPr/>
          </p:nvSpPr>
          <p:spPr bwMode="auto">
            <a:xfrm flipV="1">
              <a:off x="6315506" y="2004715"/>
              <a:ext cx="191160" cy="1911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2" name="Line 237"/>
            <p:cNvSpPr>
              <a:spLocks noChangeShapeType="1"/>
            </p:cNvSpPr>
            <p:nvPr/>
          </p:nvSpPr>
          <p:spPr bwMode="auto">
            <a:xfrm flipV="1">
              <a:off x="6753161" y="1567057"/>
              <a:ext cx="191160" cy="1911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3" name="Line 238"/>
            <p:cNvSpPr>
              <a:spLocks noChangeShapeType="1"/>
            </p:cNvSpPr>
            <p:nvPr/>
          </p:nvSpPr>
          <p:spPr bwMode="auto">
            <a:xfrm flipV="1">
              <a:off x="6506666" y="1758217"/>
              <a:ext cx="246497" cy="2464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4" name="Line 239"/>
            <p:cNvSpPr>
              <a:spLocks noChangeShapeType="1"/>
            </p:cNvSpPr>
            <p:nvPr/>
          </p:nvSpPr>
          <p:spPr bwMode="auto">
            <a:xfrm flipV="1">
              <a:off x="6094163" y="2195875"/>
              <a:ext cx="437657" cy="4376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5" name="Line 240"/>
            <p:cNvSpPr>
              <a:spLocks noChangeShapeType="1"/>
            </p:cNvSpPr>
            <p:nvPr/>
          </p:nvSpPr>
          <p:spPr bwMode="auto">
            <a:xfrm flipV="1">
              <a:off x="7004687" y="1345714"/>
              <a:ext cx="372259" cy="3772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6" name="Line 241"/>
            <p:cNvSpPr>
              <a:spLocks noChangeShapeType="1"/>
            </p:cNvSpPr>
            <p:nvPr/>
          </p:nvSpPr>
          <p:spPr bwMode="auto">
            <a:xfrm flipV="1">
              <a:off x="6531817" y="2165692"/>
              <a:ext cx="30183" cy="301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7" name="Line 242"/>
            <p:cNvSpPr>
              <a:spLocks noChangeShapeType="1"/>
            </p:cNvSpPr>
            <p:nvPr/>
          </p:nvSpPr>
          <p:spPr bwMode="auto">
            <a:xfrm flipV="1">
              <a:off x="6944320" y="1723005"/>
              <a:ext cx="60366" cy="603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8" name="Line 243"/>
            <p:cNvSpPr>
              <a:spLocks noChangeShapeType="1"/>
            </p:cNvSpPr>
            <p:nvPr/>
          </p:nvSpPr>
          <p:spPr bwMode="auto">
            <a:xfrm flipV="1">
              <a:off x="6909108" y="1783372"/>
              <a:ext cx="35215" cy="301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9" name="Line 244"/>
            <p:cNvSpPr>
              <a:spLocks noChangeShapeType="1"/>
            </p:cNvSpPr>
            <p:nvPr/>
          </p:nvSpPr>
          <p:spPr bwMode="auto">
            <a:xfrm flipV="1">
              <a:off x="6179681" y="2346790"/>
              <a:ext cx="412503" cy="4175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0" name="Line 245"/>
            <p:cNvSpPr>
              <a:spLocks noChangeShapeType="1"/>
            </p:cNvSpPr>
            <p:nvPr/>
          </p:nvSpPr>
          <p:spPr bwMode="auto">
            <a:xfrm flipV="1">
              <a:off x="7165664" y="1431235"/>
              <a:ext cx="347108" cy="3420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1" name="Line 246"/>
            <p:cNvSpPr>
              <a:spLocks noChangeShapeType="1"/>
            </p:cNvSpPr>
            <p:nvPr/>
          </p:nvSpPr>
          <p:spPr bwMode="auto">
            <a:xfrm flipV="1">
              <a:off x="7095236" y="1773311"/>
              <a:ext cx="70427" cy="704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2" name="Line 247"/>
            <p:cNvSpPr>
              <a:spLocks noChangeShapeType="1"/>
            </p:cNvSpPr>
            <p:nvPr/>
          </p:nvSpPr>
          <p:spPr bwMode="auto">
            <a:xfrm flipV="1">
              <a:off x="6275262" y="2472552"/>
              <a:ext cx="407474" cy="4074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3" name="Line 248"/>
            <p:cNvSpPr>
              <a:spLocks noChangeShapeType="1"/>
            </p:cNvSpPr>
            <p:nvPr/>
          </p:nvSpPr>
          <p:spPr bwMode="auto">
            <a:xfrm flipV="1">
              <a:off x="7286396" y="1526813"/>
              <a:ext cx="342076" cy="3370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4" name="Line 249"/>
            <p:cNvSpPr>
              <a:spLocks noChangeShapeType="1"/>
            </p:cNvSpPr>
            <p:nvPr/>
          </p:nvSpPr>
          <p:spPr bwMode="auto">
            <a:xfrm flipV="1">
              <a:off x="7221001" y="1863860"/>
              <a:ext cx="65398" cy="704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5" name="Line 250"/>
            <p:cNvSpPr>
              <a:spLocks noChangeShapeType="1"/>
            </p:cNvSpPr>
            <p:nvPr/>
          </p:nvSpPr>
          <p:spPr bwMode="auto">
            <a:xfrm flipV="1">
              <a:off x="6395995" y="2553040"/>
              <a:ext cx="417535" cy="4225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6" name="Line 251"/>
            <p:cNvSpPr>
              <a:spLocks noChangeShapeType="1"/>
            </p:cNvSpPr>
            <p:nvPr/>
          </p:nvSpPr>
          <p:spPr bwMode="auto">
            <a:xfrm flipV="1">
              <a:off x="7376946" y="1647546"/>
              <a:ext cx="347108" cy="34710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7" name="Line 252"/>
            <p:cNvSpPr>
              <a:spLocks noChangeShapeType="1"/>
            </p:cNvSpPr>
            <p:nvPr/>
          </p:nvSpPr>
          <p:spPr bwMode="auto">
            <a:xfrm flipV="1">
              <a:off x="7301489" y="1994654"/>
              <a:ext cx="75459" cy="704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8" name="Line 253"/>
            <p:cNvSpPr>
              <a:spLocks noChangeShapeType="1"/>
            </p:cNvSpPr>
            <p:nvPr/>
          </p:nvSpPr>
          <p:spPr bwMode="auto">
            <a:xfrm flipV="1">
              <a:off x="6526788" y="2638561"/>
              <a:ext cx="417535" cy="4175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9" name="Line 254"/>
            <p:cNvSpPr>
              <a:spLocks noChangeShapeType="1"/>
            </p:cNvSpPr>
            <p:nvPr/>
          </p:nvSpPr>
          <p:spPr bwMode="auto">
            <a:xfrm flipV="1">
              <a:off x="7417190" y="1783372"/>
              <a:ext cx="387352" cy="3823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0" name="Line 255"/>
            <p:cNvSpPr>
              <a:spLocks noChangeShapeType="1"/>
            </p:cNvSpPr>
            <p:nvPr/>
          </p:nvSpPr>
          <p:spPr bwMode="auto">
            <a:xfrm flipV="1">
              <a:off x="6944320" y="2573163"/>
              <a:ext cx="65398" cy="653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1" name="Line 256"/>
            <p:cNvSpPr>
              <a:spLocks noChangeShapeType="1"/>
            </p:cNvSpPr>
            <p:nvPr/>
          </p:nvSpPr>
          <p:spPr bwMode="auto">
            <a:xfrm flipV="1">
              <a:off x="7387007" y="2165692"/>
              <a:ext cx="30183" cy="301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2" name="Line 257"/>
            <p:cNvSpPr>
              <a:spLocks noChangeShapeType="1"/>
            </p:cNvSpPr>
            <p:nvPr/>
          </p:nvSpPr>
          <p:spPr bwMode="auto">
            <a:xfrm flipV="1">
              <a:off x="7321612" y="2195875"/>
              <a:ext cx="65398" cy="704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3" name="Line 258"/>
            <p:cNvSpPr>
              <a:spLocks noChangeShapeType="1"/>
            </p:cNvSpPr>
            <p:nvPr/>
          </p:nvSpPr>
          <p:spPr bwMode="auto">
            <a:xfrm flipV="1">
              <a:off x="6682733" y="2854872"/>
              <a:ext cx="261587" cy="26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4" name="Line 259"/>
            <p:cNvSpPr>
              <a:spLocks noChangeShapeType="1"/>
            </p:cNvSpPr>
            <p:nvPr/>
          </p:nvSpPr>
          <p:spPr bwMode="auto">
            <a:xfrm flipV="1">
              <a:off x="7603321" y="1934287"/>
              <a:ext cx="256558" cy="26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5" name="Line 260"/>
            <p:cNvSpPr>
              <a:spLocks noChangeShapeType="1"/>
            </p:cNvSpPr>
            <p:nvPr/>
          </p:nvSpPr>
          <p:spPr bwMode="auto">
            <a:xfrm flipV="1">
              <a:off x="6944320" y="2195875"/>
              <a:ext cx="659000" cy="6589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6" name="Line 261"/>
            <p:cNvSpPr>
              <a:spLocks noChangeShapeType="1"/>
            </p:cNvSpPr>
            <p:nvPr/>
          </p:nvSpPr>
          <p:spPr bwMode="auto">
            <a:xfrm flipV="1">
              <a:off x="6863832" y="3066154"/>
              <a:ext cx="80488" cy="804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7" name="Line 262"/>
            <p:cNvSpPr>
              <a:spLocks noChangeShapeType="1"/>
            </p:cNvSpPr>
            <p:nvPr/>
          </p:nvSpPr>
          <p:spPr bwMode="auto">
            <a:xfrm flipV="1">
              <a:off x="7814603" y="2115386"/>
              <a:ext cx="80488" cy="804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8" name="Line 263"/>
            <p:cNvSpPr>
              <a:spLocks noChangeShapeType="1"/>
            </p:cNvSpPr>
            <p:nvPr/>
          </p:nvSpPr>
          <p:spPr bwMode="auto">
            <a:xfrm flipV="1">
              <a:off x="6944320" y="2195875"/>
              <a:ext cx="870283" cy="8702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9" name="Line 264"/>
            <p:cNvSpPr>
              <a:spLocks noChangeShapeType="1"/>
            </p:cNvSpPr>
            <p:nvPr/>
          </p:nvSpPr>
          <p:spPr bwMode="auto">
            <a:xfrm flipV="1">
              <a:off x="7085175" y="2341758"/>
              <a:ext cx="799855" cy="7998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0" name="Line 265"/>
            <p:cNvSpPr>
              <a:spLocks noChangeShapeType="1"/>
            </p:cNvSpPr>
            <p:nvPr/>
          </p:nvSpPr>
          <p:spPr bwMode="auto">
            <a:xfrm flipV="1">
              <a:off x="7412161" y="2668744"/>
              <a:ext cx="362198" cy="3571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451728428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765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000" fill="hold"/>
                                        <p:tgtEl>
                                          <p:spTgt spid="2765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000" fill="hold"/>
                                        <p:tgtEl>
                                          <p:spTgt spid="2765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276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6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2766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0"/>
                                  </p:iterate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6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75"/>
                                        <p:tgtEl>
                                          <p:spTgt spid="2766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0"/>
                                  </p:iterate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6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3" dur="75"/>
                                        <p:tgtEl>
                                          <p:spTgt spid="2766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6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276691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766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6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" dur="75"/>
                                        <p:tgtEl>
                                          <p:spTgt spid="2766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6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8" dur="500"/>
                                        <p:tgtEl>
                                          <p:spTgt spid="2766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3" dur="500"/>
                                        <p:tgtEl>
                                          <p:spTgt spid="2765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7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2767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7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2767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8" dur="50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2766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7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7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1" dur="5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6" dur="500"/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5" dur="500"/>
                                        <p:tgtEl>
                                          <p:spTgt spid="5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6688" grpId="0" build="p" autoUpdateAnimBg="0"/>
      <p:bldP spid="276689" grpId="0" autoUpdateAnimBg="0"/>
      <p:bldP spid="276691" grpId="0"/>
      <p:bldP spid="276693" grpId="0" autoUpdateAnimBg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837" name="Text Box 557"/>
          <p:cNvSpPr txBox="1">
            <a:spLocks noChangeArrowheads="1"/>
          </p:cNvSpPr>
          <p:nvPr/>
        </p:nvSpPr>
        <p:spPr bwMode="auto">
          <a:xfrm>
            <a:off x="95250" y="95250"/>
            <a:ext cx="390525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0000" tIns="46800" rIns="90000" bIns="46800"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000" b="1">
                <a:solidFill>
                  <a:srgbClr val="FF0000"/>
                </a:solidFill>
                <a:ea typeface="黑体" pitchFamily="2" charset="-122"/>
              </a:rPr>
              <a:t>画图步骤：</a:t>
            </a:r>
          </a:p>
        </p:txBody>
      </p:sp>
      <p:sp>
        <p:nvSpPr>
          <p:cNvPr id="97838" name="Text Box 558"/>
          <p:cNvSpPr txBox="1">
            <a:spLocks noChangeArrowheads="1"/>
          </p:cNvSpPr>
          <p:nvPr/>
        </p:nvSpPr>
        <p:spPr bwMode="auto">
          <a:xfrm>
            <a:off x="122238" y="5084763"/>
            <a:ext cx="849312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  <a:sym typeface="Monotype Sorts" pitchFamily="2" charset="2"/>
              </a:rPr>
              <a:t>1</a:t>
            </a:r>
            <a:r>
              <a:rPr kumimoji="1" lang="zh-CN" altLang="en-US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  <a:sym typeface="Monotype Sorts" pitchFamily="2" charset="2"/>
              </a:rPr>
              <a:t>、</a:t>
            </a:r>
            <a:r>
              <a:rPr kumimoji="1" lang="zh-CN" altLang="en-US" sz="3600" b="1">
                <a:solidFill>
                  <a:srgbClr val="FF0000"/>
                </a:solidFill>
                <a:ea typeface="黑体" pitchFamily="2" charset="-122"/>
              </a:rPr>
              <a:t>画外螺纹；</a:t>
            </a:r>
          </a:p>
        </p:txBody>
      </p:sp>
      <p:sp>
        <p:nvSpPr>
          <p:cNvPr id="97839" name="Text Box 559"/>
          <p:cNvSpPr txBox="1">
            <a:spLocks noChangeArrowheads="1"/>
          </p:cNvSpPr>
          <p:nvPr/>
        </p:nvSpPr>
        <p:spPr bwMode="auto">
          <a:xfrm>
            <a:off x="136525" y="5621338"/>
            <a:ext cx="8491538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FF0000"/>
                </a:solidFill>
                <a:sym typeface="Monotype Sorts" pitchFamily="2" charset="2"/>
              </a:rPr>
              <a:t>2</a:t>
            </a:r>
            <a:r>
              <a:rPr kumimoji="1" lang="zh-CN" altLang="en-US" sz="3600" b="1">
                <a:solidFill>
                  <a:srgbClr val="FF0000"/>
                </a:solidFill>
                <a:sym typeface="Monotype Sorts" pitchFamily="2" charset="2"/>
              </a:rPr>
              <a:t>、</a:t>
            </a:r>
            <a:r>
              <a:rPr kumimoji="1" lang="zh-CN" altLang="en-US" sz="3600" b="1">
                <a:solidFill>
                  <a:srgbClr val="FF0000"/>
                </a:solidFill>
                <a:ea typeface="黑体" pitchFamily="2" charset="-122"/>
                <a:sym typeface="Monotype Sorts" pitchFamily="2" charset="2"/>
              </a:rPr>
              <a:t>确定内螺纹的端面位置；</a:t>
            </a:r>
          </a:p>
        </p:txBody>
      </p:sp>
      <p:sp>
        <p:nvSpPr>
          <p:cNvPr id="97840" name="Text Box 560"/>
          <p:cNvSpPr txBox="1">
            <a:spLocks noChangeArrowheads="1"/>
          </p:cNvSpPr>
          <p:nvPr/>
        </p:nvSpPr>
        <p:spPr bwMode="auto">
          <a:xfrm>
            <a:off x="136525" y="6197600"/>
            <a:ext cx="8691563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FF0000"/>
                </a:solidFill>
                <a:sym typeface="Monotype Sorts" pitchFamily="2" charset="2"/>
              </a:rPr>
              <a:t>3</a:t>
            </a:r>
            <a:r>
              <a:rPr kumimoji="1" lang="zh-CN" altLang="en-US" sz="3600" b="1">
                <a:solidFill>
                  <a:srgbClr val="FF0000"/>
                </a:solidFill>
                <a:sym typeface="Monotype Sorts" pitchFamily="2" charset="2"/>
              </a:rPr>
              <a:t>、</a:t>
            </a:r>
            <a:r>
              <a:rPr kumimoji="1" lang="zh-CN" altLang="en-US" sz="3600" b="1">
                <a:solidFill>
                  <a:srgbClr val="FF0000"/>
                </a:solidFill>
                <a:ea typeface="黑体" pitchFamily="2" charset="-122"/>
              </a:rPr>
              <a:t>画内螺纹及其余部分投影。</a:t>
            </a:r>
          </a:p>
        </p:txBody>
      </p:sp>
      <p:grpSp>
        <p:nvGrpSpPr>
          <p:cNvPr id="97841" name="Group 561"/>
          <p:cNvGrpSpPr>
            <a:grpSpLocks/>
          </p:cNvGrpSpPr>
          <p:nvPr/>
        </p:nvGrpSpPr>
        <p:grpSpPr bwMode="auto">
          <a:xfrm>
            <a:off x="2625725" y="965200"/>
            <a:ext cx="0" cy="3268663"/>
            <a:chOff x="1654" y="608"/>
            <a:chExt cx="0" cy="2059"/>
          </a:xfrm>
        </p:grpSpPr>
        <p:sp>
          <p:nvSpPr>
            <p:cNvPr id="97842" name="Line 562"/>
            <p:cNvSpPr>
              <a:spLocks noChangeShapeType="1"/>
            </p:cNvSpPr>
            <p:nvPr/>
          </p:nvSpPr>
          <p:spPr bwMode="auto">
            <a:xfrm flipV="1">
              <a:off x="1654" y="2155"/>
              <a:ext cx="0" cy="5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7843" name="Line 563"/>
            <p:cNvSpPr>
              <a:spLocks noChangeShapeType="1"/>
            </p:cNvSpPr>
            <p:nvPr/>
          </p:nvSpPr>
          <p:spPr bwMode="auto">
            <a:xfrm flipV="1">
              <a:off x="1654" y="608"/>
              <a:ext cx="0" cy="51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97844" name="Line 564"/>
          <p:cNvSpPr>
            <a:spLocks noChangeShapeType="1"/>
          </p:cNvSpPr>
          <p:nvPr/>
        </p:nvSpPr>
        <p:spPr bwMode="auto">
          <a:xfrm>
            <a:off x="8347075" y="965200"/>
            <a:ext cx="0" cy="32686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  <p:grpSp>
        <p:nvGrpSpPr>
          <p:cNvPr id="97850" name="Group 570"/>
          <p:cNvGrpSpPr>
            <a:grpSpLocks/>
          </p:cNvGrpSpPr>
          <p:nvPr/>
        </p:nvGrpSpPr>
        <p:grpSpPr bwMode="auto">
          <a:xfrm>
            <a:off x="5891213" y="1949450"/>
            <a:ext cx="1633537" cy="1308100"/>
            <a:chOff x="3711" y="1228"/>
            <a:chExt cx="1029" cy="824"/>
          </a:xfrm>
        </p:grpSpPr>
        <p:grpSp>
          <p:nvGrpSpPr>
            <p:cNvPr id="97847" name="Group 567"/>
            <p:cNvGrpSpPr>
              <a:grpSpLocks/>
            </p:cNvGrpSpPr>
            <p:nvPr/>
          </p:nvGrpSpPr>
          <p:grpSpPr bwMode="auto">
            <a:xfrm>
              <a:off x="3711" y="1228"/>
              <a:ext cx="517" cy="824"/>
              <a:chOff x="3711" y="1228"/>
              <a:chExt cx="517" cy="824"/>
            </a:xfrm>
          </p:grpSpPr>
          <p:sp>
            <p:nvSpPr>
              <p:cNvPr id="97845" name="Line 565"/>
              <p:cNvSpPr>
                <a:spLocks noChangeShapeType="1"/>
              </p:cNvSpPr>
              <p:nvPr/>
            </p:nvSpPr>
            <p:spPr bwMode="auto">
              <a:xfrm flipH="1">
                <a:off x="3711" y="2052"/>
                <a:ext cx="517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97846" name="Line 566"/>
              <p:cNvSpPr>
                <a:spLocks noChangeShapeType="1"/>
              </p:cNvSpPr>
              <p:nvPr/>
            </p:nvSpPr>
            <p:spPr bwMode="auto">
              <a:xfrm>
                <a:off x="3711" y="1228"/>
                <a:ext cx="517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97848" name="Line 568"/>
            <p:cNvSpPr>
              <a:spLocks noChangeShapeType="1"/>
            </p:cNvSpPr>
            <p:nvPr/>
          </p:nvSpPr>
          <p:spPr bwMode="auto">
            <a:xfrm>
              <a:off x="4228" y="1228"/>
              <a:ext cx="51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7849" name="Line 569"/>
            <p:cNvSpPr>
              <a:spLocks noChangeShapeType="1"/>
            </p:cNvSpPr>
            <p:nvPr/>
          </p:nvSpPr>
          <p:spPr bwMode="auto">
            <a:xfrm flipH="1">
              <a:off x="4228" y="2052"/>
              <a:ext cx="51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97851" name="Group 571"/>
          <p:cNvGrpSpPr>
            <a:grpSpLocks/>
          </p:cNvGrpSpPr>
          <p:nvPr/>
        </p:nvGrpSpPr>
        <p:grpSpPr bwMode="auto">
          <a:xfrm>
            <a:off x="5576888" y="2600325"/>
            <a:ext cx="3038475" cy="0"/>
            <a:chOff x="3513" y="1638"/>
            <a:chExt cx="1914" cy="0"/>
          </a:xfrm>
        </p:grpSpPr>
        <p:sp>
          <p:nvSpPr>
            <p:cNvPr id="97852" name="Line 572"/>
            <p:cNvSpPr>
              <a:spLocks noChangeShapeType="1"/>
            </p:cNvSpPr>
            <p:nvPr/>
          </p:nvSpPr>
          <p:spPr bwMode="auto">
            <a:xfrm>
              <a:off x="3513" y="1638"/>
              <a:ext cx="8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7853" name="Line 573"/>
            <p:cNvSpPr>
              <a:spLocks noChangeShapeType="1"/>
            </p:cNvSpPr>
            <p:nvPr/>
          </p:nvSpPr>
          <p:spPr bwMode="auto">
            <a:xfrm>
              <a:off x="4442" y="1638"/>
              <a:ext cx="8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7854" name="Line 574"/>
            <p:cNvSpPr>
              <a:spLocks noChangeShapeType="1"/>
            </p:cNvSpPr>
            <p:nvPr/>
          </p:nvSpPr>
          <p:spPr bwMode="auto">
            <a:xfrm>
              <a:off x="4626" y="1638"/>
              <a:ext cx="8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97855" name="Line 575"/>
          <p:cNvSpPr>
            <a:spLocks noChangeShapeType="1"/>
          </p:cNvSpPr>
          <p:nvPr/>
        </p:nvSpPr>
        <p:spPr bwMode="auto">
          <a:xfrm>
            <a:off x="7524750" y="1949450"/>
            <a:ext cx="0" cy="13081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  <p:grpSp>
        <p:nvGrpSpPr>
          <p:cNvPr id="97856" name="Group 576"/>
          <p:cNvGrpSpPr>
            <a:grpSpLocks/>
          </p:cNvGrpSpPr>
          <p:nvPr/>
        </p:nvGrpSpPr>
        <p:grpSpPr bwMode="auto">
          <a:xfrm>
            <a:off x="7524750" y="1949450"/>
            <a:ext cx="382588" cy="1308100"/>
            <a:chOff x="4740" y="1228"/>
            <a:chExt cx="241" cy="824"/>
          </a:xfrm>
        </p:grpSpPr>
        <p:sp>
          <p:nvSpPr>
            <p:cNvPr id="97857" name="Line 577"/>
            <p:cNvSpPr>
              <a:spLocks noChangeShapeType="1"/>
            </p:cNvSpPr>
            <p:nvPr/>
          </p:nvSpPr>
          <p:spPr bwMode="auto">
            <a:xfrm>
              <a:off x="4740" y="1228"/>
              <a:ext cx="241" cy="4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7858" name="Line 578"/>
            <p:cNvSpPr>
              <a:spLocks noChangeShapeType="1"/>
            </p:cNvSpPr>
            <p:nvPr/>
          </p:nvSpPr>
          <p:spPr bwMode="auto">
            <a:xfrm flipH="1">
              <a:off x="4740" y="1638"/>
              <a:ext cx="241" cy="41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97859" name="Line 579"/>
          <p:cNvSpPr>
            <a:spLocks noChangeShapeType="1"/>
          </p:cNvSpPr>
          <p:nvPr/>
        </p:nvSpPr>
        <p:spPr bwMode="auto">
          <a:xfrm>
            <a:off x="6711950" y="1785938"/>
            <a:ext cx="0" cy="1635125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  <p:grpSp>
        <p:nvGrpSpPr>
          <p:cNvPr id="97860" name="Group 580"/>
          <p:cNvGrpSpPr>
            <a:grpSpLocks/>
          </p:cNvGrpSpPr>
          <p:nvPr/>
        </p:nvGrpSpPr>
        <p:grpSpPr bwMode="auto">
          <a:xfrm>
            <a:off x="5727700" y="1785938"/>
            <a:ext cx="984250" cy="1635125"/>
            <a:chOff x="3608" y="1125"/>
            <a:chExt cx="620" cy="1030"/>
          </a:xfrm>
        </p:grpSpPr>
        <p:sp>
          <p:nvSpPr>
            <p:cNvPr id="97861" name="Line 581"/>
            <p:cNvSpPr>
              <a:spLocks noChangeShapeType="1"/>
            </p:cNvSpPr>
            <p:nvPr/>
          </p:nvSpPr>
          <p:spPr bwMode="auto">
            <a:xfrm>
              <a:off x="3608" y="1125"/>
              <a:ext cx="6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7862" name="Line 582"/>
            <p:cNvSpPr>
              <a:spLocks noChangeShapeType="1"/>
            </p:cNvSpPr>
            <p:nvPr/>
          </p:nvSpPr>
          <p:spPr bwMode="auto">
            <a:xfrm>
              <a:off x="3608" y="2155"/>
              <a:ext cx="6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97863" name="Group 583"/>
          <p:cNvGrpSpPr>
            <a:grpSpLocks/>
          </p:cNvGrpSpPr>
          <p:nvPr/>
        </p:nvGrpSpPr>
        <p:grpSpPr bwMode="auto">
          <a:xfrm>
            <a:off x="2616200" y="965200"/>
            <a:ext cx="5730875" cy="3268663"/>
            <a:chOff x="1648" y="608"/>
            <a:chExt cx="3610" cy="2059"/>
          </a:xfrm>
        </p:grpSpPr>
        <p:sp>
          <p:nvSpPr>
            <p:cNvPr id="97864" name="Line 584"/>
            <p:cNvSpPr>
              <a:spLocks noChangeShapeType="1"/>
            </p:cNvSpPr>
            <p:nvPr/>
          </p:nvSpPr>
          <p:spPr bwMode="auto">
            <a:xfrm flipV="1">
              <a:off x="1654" y="608"/>
              <a:ext cx="139" cy="1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7865" name="Line 585"/>
            <p:cNvSpPr>
              <a:spLocks noChangeShapeType="1"/>
            </p:cNvSpPr>
            <p:nvPr/>
          </p:nvSpPr>
          <p:spPr bwMode="auto">
            <a:xfrm flipV="1">
              <a:off x="1654" y="608"/>
              <a:ext cx="368" cy="3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7866" name="Line 586"/>
            <p:cNvSpPr>
              <a:spLocks noChangeShapeType="1"/>
            </p:cNvSpPr>
            <p:nvPr/>
          </p:nvSpPr>
          <p:spPr bwMode="auto">
            <a:xfrm flipV="1">
              <a:off x="1666" y="608"/>
              <a:ext cx="588" cy="5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7867" name="Line 587"/>
            <p:cNvSpPr>
              <a:spLocks noChangeShapeType="1"/>
            </p:cNvSpPr>
            <p:nvPr/>
          </p:nvSpPr>
          <p:spPr bwMode="auto">
            <a:xfrm flipV="1">
              <a:off x="1868" y="608"/>
              <a:ext cx="618" cy="6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7868" name="Line 588"/>
            <p:cNvSpPr>
              <a:spLocks noChangeShapeType="1"/>
            </p:cNvSpPr>
            <p:nvPr/>
          </p:nvSpPr>
          <p:spPr bwMode="auto">
            <a:xfrm flipV="1">
              <a:off x="2095" y="608"/>
              <a:ext cx="620" cy="6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7869" name="Line 589"/>
            <p:cNvSpPr>
              <a:spLocks noChangeShapeType="1"/>
            </p:cNvSpPr>
            <p:nvPr/>
          </p:nvSpPr>
          <p:spPr bwMode="auto">
            <a:xfrm flipV="1">
              <a:off x="2336" y="608"/>
              <a:ext cx="613" cy="6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7870" name="Line 590"/>
            <p:cNvSpPr>
              <a:spLocks noChangeShapeType="1"/>
            </p:cNvSpPr>
            <p:nvPr/>
          </p:nvSpPr>
          <p:spPr bwMode="auto">
            <a:xfrm flipV="1">
              <a:off x="2582" y="608"/>
              <a:ext cx="596" cy="5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7871" name="Line 591"/>
            <p:cNvSpPr>
              <a:spLocks noChangeShapeType="1"/>
            </p:cNvSpPr>
            <p:nvPr/>
          </p:nvSpPr>
          <p:spPr bwMode="auto">
            <a:xfrm flipV="1">
              <a:off x="1654" y="2039"/>
              <a:ext cx="330" cy="3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7872" name="Line 592"/>
            <p:cNvSpPr>
              <a:spLocks noChangeShapeType="1"/>
            </p:cNvSpPr>
            <p:nvPr/>
          </p:nvSpPr>
          <p:spPr bwMode="auto">
            <a:xfrm flipV="1">
              <a:off x="2799" y="608"/>
              <a:ext cx="611" cy="6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7873" name="Line 593"/>
            <p:cNvSpPr>
              <a:spLocks noChangeShapeType="1"/>
            </p:cNvSpPr>
            <p:nvPr/>
          </p:nvSpPr>
          <p:spPr bwMode="auto">
            <a:xfrm flipV="1">
              <a:off x="1654" y="2046"/>
              <a:ext cx="552" cy="5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7874" name="Line 594"/>
            <p:cNvSpPr>
              <a:spLocks noChangeShapeType="1"/>
            </p:cNvSpPr>
            <p:nvPr/>
          </p:nvSpPr>
          <p:spPr bwMode="auto">
            <a:xfrm flipV="1">
              <a:off x="3031" y="608"/>
              <a:ext cx="608" cy="6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7875" name="Line 595"/>
            <p:cNvSpPr>
              <a:spLocks noChangeShapeType="1"/>
            </p:cNvSpPr>
            <p:nvPr/>
          </p:nvSpPr>
          <p:spPr bwMode="auto">
            <a:xfrm flipV="1">
              <a:off x="1812" y="2052"/>
              <a:ext cx="619" cy="6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7876" name="Line 596"/>
            <p:cNvSpPr>
              <a:spLocks noChangeShapeType="1"/>
            </p:cNvSpPr>
            <p:nvPr/>
          </p:nvSpPr>
          <p:spPr bwMode="auto">
            <a:xfrm flipV="1">
              <a:off x="3243" y="608"/>
              <a:ext cx="630" cy="6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7877" name="Line 597"/>
            <p:cNvSpPr>
              <a:spLocks noChangeShapeType="1"/>
            </p:cNvSpPr>
            <p:nvPr/>
          </p:nvSpPr>
          <p:spPr bwMode="auto">
            <a:xfrm flipV="1">
              <a:off x="2046" y="2052"/>
              <a:ext cx="614" cy="6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7878" name="Line 598"/>
            <p:cNvSpPr>
              <a:spLocks noChangeShapeType="1"/>
            </p:cNvSpPr>
            <p:nvPr/>
          </p:nvSpPr>
          <p:spPr bwMode="auto">
            <a:xfrm flipV="1">
              <a:off x="3485" y="608"/>
              <a:ext cx="620" cy="6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7879" name="Line 599"/>
            <p:cNvSpPr>
              <a:spLocks noChangeShapeType="1"/>
            </p:cNvSpPr>
            <p:nvPr/>
          </p:nvSpPr>
          <p:spPr bwMode="auto">
            <a:xfrm flipV="1">
              <a:off x="2274" y="2052"/>
              <a:ext cx="619" cy="6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7880" name="Freeform 600"/>
            <p:cNvSpPr>
              <a:spLocks/>
            </p:cNvSpPr>
            <p:nvPr/>
          </p:nvSpPr>
          <p:spPr bwMode="auto">
            <a:xfrm>
              <a:off x="3719" y="608"/>
              <a:ext cx="615" cy="620"/>
            </a:xfrm>
            <a:custGeom>
              <a:avLst/>
              <a:gdLst>
                <a:gd name="T0" fmla="*/ 1096 w 1096"/>
                <a:gd name="T1" fmla="*/ 0 h 1097"/>
                <a:gd name="T2" fmla="*/ 183 w 1096"/>
                <a:gd name="T3" fmla="*/ 914 h 1097"/>
                <a:gd name="T4" fmla="*/ 0 w 1096"/>
                <a:gd name="T5" fmla="*/ 1097 h 10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96" h="1097">
                  <a:moveTo>
                    <a:pt x="1096" y="0"/>
                  </a:moveTo>
                  <a:lnTo>
                    <a:pt x="183" y="914"/>
                  </a:lnTo>
                  <a:lnTo>
                    <a:pt x="0" y="109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7881" name="Line 601"/>
            <p:cNvSpPr>
              <a:spLocks noChangeShapeType="1"/>
            </p:cNvSpPr>
            <p:nvPr/>
          </p:nvSpPr>
          <p:spPr bwMode="auto">
            <a:xfrm flipV="1">
              <a:off x="2507" y="2052"/>
              <a:ext cx="614" cy="6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7882" name="Freeform 602"/>
            <p:cNvSpPr>
              <a:spLocks/>
            </p:cNvSpPr>
            <p:nvPr/>
          </p:nvSpPr>
          <p:spPr bwMode="auto">
            <a:xfrm>
              <a:off x="3948" y="608"/>
              <a:ext cx="620" cy="620"/>
            </a:xfrm>
            <a:custGeom>
              <a:avLst/>
              <a:gdLst>
                <a:gd name="T0" fmla="*/ 1096 w 1096"/>
                <a:gd name="T1" fmla="*/ 0 h 1097"/>
                <a:gd name="T2" fmla="*/ 183 w 1096"/>
                <a:gd name="T3" fmla="*/ 914 h 1097"/>
                <a:gd name="T4" fmla="*/ 0 w 1096"/>
                <a:gd name="T5" fmla="*/ 1097 h 10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96" h="1097">
                  <a:moveTo>
                    <a:pt x="1096" y="0"/>
                  </a:moveTo>
                  <a:lnTo>
                    <a:pt x="183" y="914"/>
                  </a:lnTo>
                  <a:lnTo>
                    <a:pt x="0" y="109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7883" name="Line 603"/>
            <p:cNvSpPr>
              <a:spLocks noChangeShapeType="1"/>
            </p:cNvSpPr>
            <p:nvPr/>
          </p:nvSpPr>
          <p:spPr bwMode="auto">
            <a:xfrm flipV="1">
              <a:off x="2735" y="2046"/>
              <a:ext cx="629" cy="6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7884" name="Freeform 604"/>
            <p:cNvSpPr>
              <a:spLocks/>
            </p:cNvSpPr>
            <p:nvPr/>
          </p:nvSpPr>
          <p:spPr bwMode="auto">
            <a:xfrm>
              <a:off x="4180" y="608"/>
              <a:ext cx="617" cy="620"/>
            </a:xfrm>
            <a:custGeom>
              <a:avLst/>
              <a:gdLst>
                <a:gd name="T0" fmla="*/ 1096 w 1096"/>
                <a:gd name="T1" fmla="*/ 0 h 1097"/>
                <a:gd name="T2" fmla="*/ 86 w 1096"/>
                <a:gd name="T3" fmla="*/ 1011 h 1097"/>
                <a:gd name="T4" fmla="*/ 0 w 1096"/>
                <a:gd name="T5" fmla="*/ 1097 h 10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96" h="1097">
                  <a:moveTo>
                    <a:pt x="1096" y="0"/>
                  </a:moveTo>
                  <a:lnTo>
                    <a:pt x="86" y="1011"/>
                  </a:lnTo>
                  <a:lnTo>
                    <a:pt x="0" y="109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7885" name="Line 605"/>
            <p:cNvSpPr>
              <a:spLocks noChangeShapeType="1"/>
            </p:cNvSpPr>
            <p:nvPr/>
          </p:nvSpPr>
          <p:spPr bwMode="auto">
            <a:xfrm flipV="1">
              <a:off x="2968" y="2052"/>
              <a:ext cx="621" cy="6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7886" name="Line 606"/>
            <p:cNvSpPr>
              <a:spLocks noChangeShapeType="1"/>
            </p:cNvSpPr>
            <p:nvPr/>
          </p:nvSpPr>
          <p:spPr bwMode="auto">
            <a:xfrm flipV="1">
              <a:off x="4409" y="608"/>
              <a:ext cx="620" cy="6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7887" name="Line 607"/>
            <p:cNvSpPr>
              <a:spLocks noChangeShapeType="1"/>
            </p:cNvSpPr>
            <p:nvPr/>
          </p:nvSpPr>
          <p:spPr bwMode="auto">
            <a:xfrm flipV="1">
              <a:off x="3202" y="2155"/>
              <a:ext cx="512" cy="5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7888" name="Line 608"/>
            <p:cNvSpPr>
              <a:spLocks noChangeShapeType="1"/>
            </p:cNvSpPr>
            <p:nvPr/>
          </p:nvSpPr>
          <p:spPr bwMode="auto">
            <a:xfrm flipV="1">
              <a:off x="4641" y="611"/>
              <a:ext cx="617" cy="6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7889" name="Line 609"/>
            <p:cNvSpPr>
              <a:spLocks noChangeShapeType="1"/>
            </p:cNvSpPr>
            <p:nvPr/>
          </p:nvSpPr>
          <p:spPr bwMode="auto">
            <a:xfrm flipV="1">
              <a:off x="3714" y="2052"/>
              <a:ext cx="103" cy="1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7890" name="Line 610"/>
            <p:cNvSpPr>
              <a:spLocks noChangeShapeType="1"/>
            </p:cNvSpPr>
            <p:nvPr/>
          </p:nvSpPr>
          <p:spPr bwMode="auto">
            <a:xfrm flipV="1">
              <a:off x="3431" y="2155"/>
              <a:ext cx="517" cy="5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7891" name="Line 611"/>
            <p:cNvSpPr>
              <a:spLocks noChangeShapeType="1"/>
            </p:cNvSpPr>
            <p:nvPr/>
          </p:nvSpPr>
          <p:spPr bwMode="auto">
            <a:xfrm flipV="1">
              <a:off x="4792" y="840"/>
              <a:ext cx="466" cy="4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7892" name="Line 612"/>
            <p:cNvSpPr>
              <a:spLocks noChangeShapeType="1"/>
            </p:cNvSpPr>
            <p:nvPr/>
          </p:nvSpPr>
          <p:spPr bwMode="auto">
            <a:xfrm flipV="1">
              <a:off x="3948" y="2052"/>
              <a:ext cx="102" cy="1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7893" name="Line 613"/>
            <p:cNvSpPr>
              <a:spLocks noChangeShapeType="1"/>
            </p:cNvSpPr>
            <p:nvPr/>
          </p:nvSpPr>
          <p:spPr bwMode="auto">
            <a:xfrm flipV="1">
              <a:off x="3663" y="2155"/>
              <a:ext cx="514" cy="5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7894" name="Line 614"/>
            <p:cNvSpPr>
              <a:spLocks noChangeShapeType="1"/>
            </p:cNvSpPr>
            <p:nvPr/>
          </p:nvSpPr>
          <p:spPr bwMode="auto">
            <a:xfrm flipV="1">
              <a:off x="4875" y="1074"/>
              <a:ext cx="383" cy="3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7895" name="Freeform 615"/>
            <p:cNvSpPr>
              <a:spLocks/>
            </p:cNvSpPr>
            <p:nvPr/>
          </p:nvSpPr>
          <p:spPr bwMode="auto">
            <a:xfrm>
              <a:off x="4177" y="2052"/>
              <a:ext cx="102" cy="103"/>
            </a:xfrm>
            <a:custGeom>
              <a:avLst/>
              <a:gdLst>
                <a:gd name="T0" fmla="*/ 0 w 183"/>
                <a:gd name="T1" fmla="*/ 182 h 182"/>
                <a:gd name="T2" fmla="*/ 89 w 183"/>
                <a:gd name="T3" fmla="*/ 94 h 182"/>
                <a:gd name="T4" fmla="*/ 183 w 183"/>
                <a:gd name="T5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3" h="182">
                  <a:moveTo>
                    <a:pt x="0" y="182"/>
                  </a:moveTo>
                  <a:lnTo>
                    <a:pt x="89" y="94"/>
                  </a:lnTo>
                  <a:lnTo>
                    <a:pt x="18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7896" name="Line 616"/>
            <p:cNvSpPr>
              <a:spLocks noChangeShapeType="1"/>
            </p:cNvSpPr>
            <p:nvPr/>
          </p:nvSpPr>
          <p:spPr bwMode="auto">
            <a:xfrm flipV="1">
              <a:off x="3892" y="2052"/>
              <a:ext cx="620" cy="6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7897" name="Line 617"/>
            <p:cNvSpPr>
              <a:spLocks noChangeShapeType="1"/>
            </p:cNvSpPr>
            <p:nvPr/>
          </p:nvSpPr>
          <p:spPr bwMode="auto">
            <a:xfrm flipV="1">
              <a:off x="4957" y="1303"/>
              <a:ext cx="301" cy="2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7898" name="Freeform 618"/>
            <p:cNvSpPr>
              <a:spLocks/>
            </p:cNvSpPr>
            <p:nvPr/>
          </p:nvSpPr>
          <p:spPr bwMode="auto">
            <a:xfrm>
              <a:off x="4126" y="1535"/>
              <a:ext cx="1132" cy="1132"/>
            </a:xfrm>
            <a:custGeom>
              <a:avLst/>
              <a:gdLst>
                <a:gd name="T0" fmla="*/ 0 w 2008"/>
                <a:gd name="T1" fmla="*/ 2011 h 2011"/>
                <a:gd name="T2" fmla="*/ 1826 w 2008"/>
                <a:gd name="T3" fmla="*/ 183 h 2011"/>
                <a:gd name="T4" fmla="*/ 2008 w 2008"/>
                <a:gd name="T5" fmla="*/ 0 h 20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08" h="2011">
                  <a:moveTo>
                    <a:pt x="0" y="2011"/>
                  </a:moveTo>
                  <a:lnTo>
                    <a:pt x="1826" y="183"/>
                  </a:lnTo>
                  <a:lnTo>
                    <a:pt x="200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7899" name="Line 619"/>
            <p:cNvSpPr>
              <a:spLocks noChangeShapeType="1"/>
            </p:cNvSpPr>
            <p:nvPr/>
          </p:nvSpPr>
          <p:spPr bwMode="auto">
            <a:xfrm flipV="1">
              <a:off x="4358" y="1767"/>
              <a:ext cx="900" cy="9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7900" name="Line 620"/>
            <p:cNvSpPr>
              <a:spLocks noChangeShapeType="1"/>
            </p:cNvSpPr>
            <p:nvPr/>
          </p:nvSpPr>
          <p:spPr bwMode="auto">
            <a:xfrm flipV="1">
              <a:off x="4587" y="1996"/>
              <a:ext cx="671" cy="6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7901" name="Line 621"/>
            <p:cNvSpPr>
              <a:spLocks noChangeShapeType="1"/>
            </p:cNvSpPr>
            <p:nvPr/>
          </p:nvSpPr>
          <p:spPr bwMode="auto">
            <a:xfrm flipV="1">
              <a:off x="4821" y="2230"/>
              <a:ext cx="437" cy="4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7902" name="Line 622"/>
            <p:cNvSpPr>
              <a:spLocks noChangeShapeType="1"/>
            </p:cNvSpPr>
            <p:nvPr/>
          </p:nvSpPr>
          <p:spPr bwMode="auto">
            <a:xfrm flipV="1">
              <a:off x="5050" y="2462"/>
              <a:ext cx="208" cy="20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7903" name="Line 623"/>
            <p:cNvSpPr>
              <a:spLocks noChangeShapeType="1"/>
            </p:cNvSpPr>
            <p:nvPr/>
          </p:nvSpPr>
          <p:spPr bwMode="auto">
            <a:xfrm>
              <a:off x="1654" y="2667"/>
              <a:ext cx="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7904" name="Line 624"/>
            <p:cNvSpPr>
              <a:spLocks noChangeShapeType="1"/>
            </p:cNvSpPr>
            <p:nvPr/>
          </p:nvSpPr>
          <p:spPr bwMode="auto">
            <a:xfrm>
              <a:off x="3711" y="2052"/>
              <a:ext cx="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7905" name="Line 625"/>
            <p:cNvSpPr>
              <a:spLocks noChangeShapeType="1"/>
            </p:cNvSpPr>
            <p:nvPr/>
          </p:nvSpPr>
          <p:spPr bwMode="auto">
            <a:xfrm flipV="1">
              <a:off x="1648" y="2059"/>
              <a:ext cx="76" cy="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97938" name="Group 658"/>
          <p:cNvGrpSpPr>
            <a:grpSpLocks/>
          </p:cNvGrpSpPr>
          <p:nvPr/>
        </p:nvGrpSpPr>
        <p:grpSpPr bwMode="auto">
          <a:xfrm>
            <a:off x="314325" y="1785938"/>
            <a:ext cx="5783263" cy="1635125"/>
            <a:chOff x="198" y="1125"/>
            <a:chExt cx="3643" cy="1030"/>
          </a:xfrm>
        </p:grpSpPr>
        <p:sp>
          <p:nvSpPr>
            <p:cNvPr id="97939" name="AutoShape 659"/>
            <p:cNvSpPr>
              <a:spLocks noChangeArrowheads="1"/>
            </p:cNvSpPr>
            <p:nvPr/>
          </p:nvSpPr>
          <p:spPr bwMode="auto">
            <a:xfrm rot="16200000">
              <a:off x="3546" y="1967"/>
              <a:ext cx="215" cy="56"/>
            </a:xfrm>
            <a:custGeom>
              <a:avLst/>
              <a:gdLst>
                <a:gd name="G0" fmla="+- 5400 0 0"/>
                <a:gd name="G1" fmla="+- 21600 0 5400"/>
                <a:gd name="G2" fmla="*/ 5400 1 2"/>
                <a:gd name="G3" fmla="+- 21600 0 G2"/>
                <a:gd name="G4" fmla="+/ 5400 21600 2"/>
                <a:gd name="G5" fmla="+/ G1 0 2"/>
                <a:gd name="G6" fmla="*/ 21600 21600 5400"/>
                <a:gd name="G7" fmla="*/ G6 1 2"/>
                <a:gd name="G8" fmla="+- 21600 0 G7"/>
                <a:gd name="G9" fmla="*/ 21600 1 2"/>
                <a:gd name="G10" fmla="+- 5400 0 G9"/>
                <a:gd name="G11" fmla="?: G10 G8 0"/>
                <a:gd name="G12" fmla="?: G10 G7 21600"/>
                <a:gd name="T0" fmla="*/ 18900 w 21600"/>
                <a:gd name="T1" fmla="*/ 10800 h 21600"/>
                <a:gd name="T2" fmla="*/ 10800 w 21600"/>
                <a:gd name="T3" fmla="*/ 21600 h 21600"/>
                <a:gd name="T4" fmla="*/ 2700 w 21600"/>
                <a:gd name="T5" fmla="*/ 10800 h 21600"/>
                <a:gd name="T6" fmla="*/ 10800 w 21600"/>
                <a:gd name="T7" fmla="*/ 0 h 21600"/>
                <a:gd name="T8" fmla="*/ 4500 w 21600"/>
                <a:gd name="T9" fmla="*/ 4500 h 21600"/>
                <a:gd name="T10" fmla="*/ 17100 w 21600"/>
                <a:gd name="T11" fmla="*/ 171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T8" t="T9" r="T10" b="T11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7940" name="AutoShape 660"/>
            <p:cNvSpPr>
              <a:spLocks noChangeArrowheads="1"/>
            </p:cNvSpPr>
            <p:nvPr/>
          </p:nvSpPr>
          <p:spPr bwMode="auto">
            <a:xfrm rot="16200000">
              <a:off x="3550" y="1257"/>
              <a:ext cx="215" cy="57"/>
            </a:xfrm>
            <a:custGeom>
              <a:avLst/>
              <a:gdLst>
                <a:gd name="G0" fmla="+- 5400 0 0"/>
                <a:gd name="G1" fmla="+- 21600 0 5400"/>
                <a:gd name="G2" fmla="*/ 5400 1 2"/>
                <a:gd name="G3" fmla="+- 21600 0 G2"/>
                <a:gd name="G4" fmla="+/ 5400 21600 2"/>
                <a:gd name="G5" fmla="+/ G1 0 2"/>
                <a:gd name="G6" fmla="*/ 21600 21600 5400"/>
                <a:gd name="G7" fmla="*/ G6 1 2"/>
                <a:gd name="G8" fmla="+- 21600 0 G7"/>
                <a:gd name="G9" fmla="*/ 21600 1 2"/>
                <a:gd name="G10" fmla="+- 5400 0 G9"/>
                <a:gd name="G11" fmla="?: G10 G8 0"/>
                <a:gd name="G12" fmla="?: G10 G7 21600"/>
                <a:gd name="T0" fmla="*/ 18900 w 21600"/>
                <a:gd name="T1" fmla="*/ 10800 h 21600"/>
                <a:gd name="T2" fmla="*/ 10800 w 21600"/>
                <a:gd name="T3" fmla="*/ 21600 h 21600"/>
                <a:gd name="T4" fmla="*/ 2700 w 21600"/>
                <a:gd name="T5" fmla="*/ 10800 h 21600"/>
                <a:gd name="T6" fmla="*/ 10800 w 21600"/>
                <a:gd name="T7" fmla="*/ 0 h 21600"/>
                <a:gd name="T8" fmla="*/ 4500 w 21600"/>
                <a:gd name="T9" fmla="*/ 4500 h 21600"/>
                <a:gd name="T10" fmla="*/ 17100 w 21600"/>
                <a:gd name="T11" fmla="*/ 171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T8" t="T9" r="T10" b="T11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97941" name="Rectangle 661"/>
            <p:cNvSpPr>
              <a:spLocks noChangeArrowheads="1"/>
            </p:cNvSpPr>
            <p:nvPr/>
          </p:nvSpPr>
          <p:spPr bwMode="auto">
            <a:xfrm>
              <a:off x="1160" y="1137"/>
              <a:ext cx="2423" cy="100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grpSp>
          <p:nvGrpSpPr>
            <p:cNvPr id="97942" name="Group 662"/>
            <p:cNvGrpSpPr>
              <a:grpSpLocks/>
            </p:cNvGrpSpPr>
            <p:nvPr/>
          </p:nvGrpSpPr>
          <p:grpSpPr bwMode="auto">
            <a:xfrm>
              <a:off x="198" y="1125"/>
              <a:ext cx="3643" cy="1030"/>
              <a:chOff x="394" y="1028"/>
              <a:chExt cx="2133" cy="603"/>
            </a:xfrm>
          </p:grpSpPr>
          <p:sp>
            <p:nvSpPr>
              <p:cNvPr id="97943" name="Line 663"/>
              <p:cNvSpPr>
                <a:spLocks noChangeShapeType="1"/>
              </p:cNvSpPr>
              <p:nvPr/>
            </p:nvSpPr>
            <p:spPr bwMode="auto">
              <a:xfrm>
                <a:off x="394" y="1328"/>
                <a:ext cx="46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97944" name="Line 664"/>
              <p:cNvSpPr>
                <a:spLocks noChangeShapeType="1"/>
              </p:cNvSpPr>
              <p:nvPr/>
            </p:nvSpPr>
            <p:spPr bwMode="auto">
              <a:xfrm>
                <a:off x="923" y="1328"/>
                <a:ext cx="4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97945" name="Line 665"/>
              <p:cNvSpPr>
                <a:spLocks noChangeShapeType="1"/>
              </p:cNvSpPr>
              <p:nvPr/>
            </p:nvSpPr>
            <p:spPr bwMode="auto">
              <a:xfrm>
                <a:off x="1032" y="1328"/>
                <a:ext cx="48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97946" name="Line 666"/>
              <p:cNvSpPr>
                <a:spLocks noChangeShapeType="1"/>
              </p:cNvSpPr>
              <p:nvPr/>
            </p:nvSpPr>
            <p:spPr bwMode="auto">
              <a:xfrm>
                <a:off x="1575" y="1328"/>
                <a:ext cx="4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97947" name="Line 667"/>
              <p:cNvSpPr>
                <a:spLocks noChangeShapeType="1"/>
              </p:cNvSpPr>
              <p:nvPr/>
            </p:nvSpPr>
            <p:spPr bwMode="auto">
              <a:xfrm>
                <a:off x="1684" y="1328"/>
                <a:ext cx="48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97948" name="Line 668"/>
              <p:cNvSpPr>
                <a:spLocks noChangeShapeType="1"/>
              </p:cNvSpPr>
              <p:nvPr/>
            </p:nvSpPr>
            <p:spPr bwMode="auto">
              <a:xfrm>
                <a:off x="2227" y="1328"/>
                <a:ext cx="4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97949" name="Line 669"/>
              <p:cNvSpPr>
                <a:spLocks noChangeShapeType="1"/>
              </p:cNvSpPr>
              <p:nvPr/>
            </p:nvSpPr>
            <p:spPr bwMode="auto">
              <a:xfrm>
                <a:off x="1247" y="1028"/>
                <a:ext cx="114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97950" name="Line 670"/>
              <p:cNvSpPr>
                <a:spLocks noChangeShapeType="1"/>
              </p:cNvSpPr>
              <p:nvPr/>
            </p:nvSpPr>
            <p:spPr bwMode="auto">
              <a:xfrm>
                <a:off x="2451" y="1088"/>
                <a:ext cx="0" cy="48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97951" name="Line 671"/>
              <p:cNvSpPr>
                <a:spLocks noChangeShapeType="1"/>
              </p:cNvSpPr>
              <p:nvPr/>
            </p:nvSpPr>
            <p:spPr bwMode="auto">
              <a:xfrm flipH="1">
                <a:off x="1247" y="1631"/>
                <a:ext cx="114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97952" name="Line 672"/>
              <p:cNvSpPr>
                <a:spLocks noChangeShapeType="1"/>
              </p:cNvSpPr>
              <p:nvPr/>
            </p:nvSpPr>
            <p:spPr bwMode="auto">
              <a:xfrm>
                <a:off x="1247" y="1088"/>
                <a:ext cx="120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97953" name="Line 673"/>
              <p:cNvSpPr>
                <a:spLocks noChangeShapeType="1"/>
              </p:cNvSpPr>
              <p:nvPr/>
            </p:nvSpPr>
            <p:spPr bwMode="auto">
              <a:xfrm flipH="1">
                <a:off x="1247" y="1571"/>
                <a:ext cx="120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97954" name="Line 674"/>
              <p:cNvSpPr>
                <a:spLocks noChangeShapeType="1"/>
              </p:cNvSpPr>
              <p:nvPr/>
            </p:nvSpPr>
            <p:spPr bwMode="auto">
              <a:xfrm flipH="1" flipV="1">
                <a:off x="2391" y="1028"/>
                <a:ext cx="60" cy="6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97955" name="Line 675"/>
              <p:cNvSpPr>
                <a:spLocks noChangeShapeType="1"/>
              </p:cNvSpPr>
              <p:nvPr/>
            </p:nvSpPr>
            <p:spPr bwMode="auto">
              <a:xfrm flipH="1">
                <a:off x="2391" y="1571"/>
                <a:ext cx="60" cy="6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97956" name="Line 676"/>
              <p:cNvSpPr>
                <a:spLocks noChangeShapeType="1"/>
              </p:cNvSpPr>
              <p:nvPr/>
            </p:nvSpPr>
            <p:spPr bwMode="auto">
              <a:xfrm flipV="1">
                <a:off x="2391" y="1028"/>
                <a:ext cx="0" cy="60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97957" name="Line 677"/>
              <p:cNvSpPr>
                <a:spLocks noChangeShapeType="1"/>
              </p:cNvSpPr>
              <p:nvPr/>
            </p:nvSpPr>
            <p:spPr bwMode="auto">
              <a:xfrm flipH="1">
                <a:off x="523" y="1028"/>
                <a:ext cx="72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97958" name="Line 678"/>
              <p:cNvSpPr>
                <a:spLocks noChangeShapeType="1"/>
              </p:cNvSpPr>
              <p:nvPr/>
            </p:nvSpPr>
            <p:spPr bwMode="auto">
              <a:xfrm flipH="1">
                <a:off x="944" y="1088"/>
                <a:ext cx="30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97959" name="Line 679"/>
              <p:cNvSpPr>
                <a:spLocks noChangeShapeType="1"/>
              </p:cNvSpPr>
              <p:nvPr/>
            </p:nvSpPr>
            <p:spPr bwMode="auto">
              <a:xfrm flipH="1">
                <a:off x="944" y="1571"/>
                <a:ext cx="30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97960" name="Line 680"/>
              <p:cNvSpPr>
                <a:spLocks noChangeShapeType="1"/>
              </p:cNvSpPr>
              <p:nvPr/>
            </p:nvSpPr>
            <p:spPr bwMode="auto">
              <a:xfrm flipH="1">
                <a:off x="523" y="1631"/>
                <a:ext cx="72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97961" name="Freeform 681"/>
              <p:cNvSpPr>
                <a:spLocks/>
              </p:cNvSpPr>
              <p:nvPr/>
            </p:nvSpPr>
            <p:spPr bwMode="auto">
              <a:xfrm>
                <a:off x="461" y="1328"/>
                <a:ext cx="62" cy="303"/>
              </a:xfrm>
              <a:custGeom>
                <a:avLst/>
                <a:gdLst>
                  <a:gd name="T0" fmla="*/ 183 w 190"/>
                  <a:gd name="T1" fmla="*/ 7 h 913"/>
                  <a:gd name="T2" fmla="*/ 169 w 190"/>
                  <a:gd name="T3" fmla="*/ 22 h 913"/>
                  <a:gd name="T4" fmla="*/ 156 w 190"/>
                  <a:gd name="T5" fmla="*/ 37 h 913"/>
                  <a:gd name="T6" fmla="*/ 143 w 190"/>
                  <a:gd name="T7" fmla="*/ 52 h 913"/>
                  <a:gd name="T8" fmla="*/ 131 w 190"/>
                  <a:gd name="T9" fmla="*/ 68 h 913"/>
                  <a:gd name="T10" fmla="*/ 120 w 190"/>
                  <a:gd name="T11" fmla="*/ 83 h 913"/>
                  <a:gd name="T12" fmla="*/ 109 w 190"/>
                  <a:gd name="T13" fmla="*/ 99 h 913"/>
                  <a:gd name="T14" fmla="*/ 98 w 190"/>
                  <a:gd name="T15" fmla="*/ 116 h 913"/>
                  <a:gd name="T16" fmla="*/ 89 w 190"/>
                  <a:gd name="T17" fmla="*/ 132 h 913"/>
                  <a:gd name="T18" fmla="*/ 79 w 190"/>
                  <a:gd name="T19" fmla="*/ 149 h 913"/>
                  <a:gd name="T20" fmla="*/ 71 w 190"/>
                  <a:gd name="T21" fmla="*/ 165 h 913"/>
                  <a:gd name="T22" fmla="*/ 62 w 190"/>
                  <a:gd name="T23" fmla="*/ 182 h 913"/>
                  <a:gd name="T24" fmla="*/ 55 w 190"/>
                  <a:gd name="T25" fmla="*/ 199 h 913"/>
                  <a:gd name="T26" fmla="*/ 48 w 190"/>
                  <a:gd name="T27" fmla="*/ 216 h 913"/>
                  <a:gd name="T28" fmla="*/ 42 w 190"/>
                  <a:gd name="T29" fmla="*/ 233 h 913"/>
                  <a:gd name="T30" fmla="*/ 33 w 190"/>
                  <a:gd name="T31" fmla="*/ 259 h 913"/>
                  <a:gd name="T32" fmla="*/ 23 w 190"/>
                  <a:gd name="T33" fmla="*/ 293 h 913"/>
                  <a:gd name="T34" fmla="*/ 15 w 190"/>
                  <a:gd name="T35" fmla="*/ 327 h 913"/>
                  <a:gd name="T36" fmla="*/ 9 w 190"/>
                  <a:gd name="T37" fmla="*/ 362 h 913"/>
                  <a:gd name="T38" fmla="*/ 5 w 190"/>
                  <a:gd name="T39" fmla="*/ 396 h 913"/>
                  <a:gd name="T40" fmla="*/ 1 w 190"/>
                  <a:gd name="T41" fmla="*/ 429 h 913"/>
                  <a:gd name="T42" fmla="*/ 0 w 190"/>
                  <a:gd name="T43" fmla="*/ 461 h 913"/>
                  <a:gd name="T44" fmla="*/ 1 w 190"/>
                  <a:gd name="T45" fmla="*/ 491 h 913"/>
                  <a:gd name="T46" fmla="*/ 3 w 190"/>
                  <a:gd name="T47" fmla="*/ 522 h 913"/>
                  <a:gd name="T48" fmla="*/ 7 w 190"/>
                  <a:gd name="T49" fmla="*/ 551 h 913"/>
                  <a:gd name="T50" fmla="*/ 12 w 190"/>
                  <a:gd name="T51" fmla="*/ 579 h 913"/>
                  <a:gd name="T52" fmla="*/ 18 w 190"/>
                  <a:gd name="T53" fmla="*/ 604 h 913"/>
                  <a:gd name="T54" fmla="*/ 26 w 190"/>
                  <a:gd name="T55" fmla="*/ 629 h 913"/>
                  <a:gd name="T56" fmla="*/ 34 w 190"/>
                  <a:gd name="T57" fmla="*/ 653 h 913"/>
                  <a:gd name="T58" fmla="*/ 44 w 190"/>
                  <a:gd name="T59" fmla="*/ 676 h 913"/>
                  <a:gd name="T60" fmla="*/ 56 w 190"/>
                  <a:gd name="T61" fmla="*/ 698 h 913"/>
                  <a:gd name="T62" fmla="*/ 67 w 190"/>
                  <a:gd name="T63" fmla="*/ 720 h 913"/>
                  <a:gd name="T64" fmla="*/ 80 w 190"/>
                  <a:gd name="T65" fmla="*/ 743 h 913"/>
                  <a:gd name="T66" fmla="*/ 94 w 190"/>
                  <a:gd name="T67" fmla="*/ 765 h 913"/>
                  <a:gd name="T68" fmla="*/ 108 w 190"/>
                  <a:gd name="T69" fmla="*/ 787 h 913"/>
                  <a:gd name="T70" fmla="*/ 124 w 190"/>
                  <a:gd name="T71" fmla="*/ 811 h 913"/>
                  <a:gd name="T72" fmla="*/ 139 w 190"/>
                  <a:gd name="T73" fmla="*/ 834 h 913"/>
                  <a:gd name="T74" fmla="*/ 156 w 190"/>
                  <a:gd name="T75" fmla="*/ 860 h 913"/>
                  <a:gd name="T76" fmla="*/ 173 w 190"/>
                  <a:gd name="T77" fmla="*/ 885 h 913"/>
                  <a:gd name="T78" fmla="*/ 190 w 190"/>
                  <a:gd name="T79" fmla="*/ 913 h 9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0" h="913">
                    <a:moveTo>
                      <a:pt x="190" y="0"/>
                    </a:moveTo>
                    <a:lnTo>
                      <a:pt x="183" y="7"/>
                    </a:lnTo>
                    <a:lnTo>
                      <a:pt x="176" y="14"/>
                    </a:lnTo>
                    <a:lnTo>
                      <a:pt x="169" y="22"/>
                    </a:lnTo>
                    <a:lnTo>
                      <a:pt x="162" y="29"/>
                    </a:lnTo>
                    <a:lnTo>
                      <a:pt x="156" y="37"/>
                    </a:lnTo>
                    <a:lnTo>
                      <a:pt x="149" y="44"/>
                    </a:lnTo>
                    <a:lnTo>
                      <a:pt x="143" y="52"/>
                    </a:lnTo>
                    <a:lnTo>
                      <a:pt x="137" y="59"/>
                    </a:lnTo>
                    <a:lnTo>
                      <a:pt x="131" y="68"/>
                    </a:lnTo>
                    <a:lnTo>
                      <a:pt x="125" y="75"/>
                    </a:lnTo>
                    <a:lnTo>
                      <a:pt x="120" y="83"/>
                    </a:lnTo>
                    <a:lnTo>
                      <a:pt x="114" y="91"/>
                    </a:lnTo>
                    <a:lnTo>
                      <a:pt x="109" y="99"/>
                    </a:lnTo>
                    <a:lnTo>
                      <a:pt x="104" y="107"/>
                    </a:lnTo>
                    <a:lnTo>
                      <a:pt x="98" y="116"/>
                    </a:lnTo>
                    <a:lnTo>
                      <a:pt x="93" y="123"/>
                    </a:lnTo>
                    <a:lnTo>
                      <a:pt x="89" y="132"/>
                    </a:lnTo>
                    <a:lnTo>
                      <a:pt x="83" y="140"/>
                    </a:lnTo>
                    <a:lnTo>
                      <a:pt x="79" y="149"/>
                    </a:lnTo>
                    <a:lnTo>
                      <a:pt x="75" y="157"/>
                    </a:lnTo>
                    <a:lnTo>
                      <a:pt x="71" y="165"/>
                    </a:lnTo>
                    <a:lnTo>
                      <a:pt x="66" y="173"/>
                    </a:lnTo>
                    <a:lnTo>
                      <a:pt x="62" y="182"/>
                    </a:lnTo>
                    <a:lnTo>
                      <a:pt x="59" y="190"/>
                    </a:lnTo>
                    <a:lnTo>
                      <a:pt x="55" y="199"/>
                    </a:lnTo>
                    <a:lnTo>
                      <a:pt x="51" y="207"/>
                    </a:lnTo>
                    <a:lnTo>
                      <a:pt x="48" y="216"/>
                    </a:lnTo>
                    <a:lnTo>
                      <a:pt x="45" y="224"/>
                    </a:lnTo>
                    <a:lnTo>
                      <a:pt x="42" y="233"/>
                    </a:lnTo>
                    <a:lnTo>
                      <a:pt x="39" y="242"/>
                    </a:lnTo>
                    <a:lnTo>
                      <a:pt x="33" y="259"/>
                    </a:lnTo>
                    <a:lnTo>
                      <a:pt x="28" y="276"/>
                    </a:lnTo>
                    <a:lnTo>
                      <a:pt x="23" y="293"/>
                    </a:lnTo>
                    <a:lnTo>
                      <a:pt x="18" y="310"/>
                    </a:lnTo>
                    <a:lnTo>
                      <a:pt x="15" y="327"/>
                    </a:lnTo>
                    <a:lnTo>
                      <a:pt x="12" y="344"/>
                    </a:lnTo>
                    <a:lnTo>
                      <a:pt x="9" y="362"/>
                    </a:lnTo>
                    <a:lnTo>
                      <a:pt x="7" y="379"/>
                    </a:lnTo>
                    <a:lnTo>
                      <a:pt x="5" y="396"/>
                    </a:lnTo>
                    <a:lnTo>
                      <a:pt x="2" y="412"/>
                    </a:lnTo>
                    <a:lnTo>
                      <a:pt x="1" y="429"/>
                    </a:lnTo>
                    <a:lnTo>
                      <a:pt x="1" y="445"/>
                    </a:lnTo>
                    <a:lnTo>
                      <a:pt x="0" y="461"/>
                    </a:lnTo>
                    <a:lnTo>
                      <a:pt x="1" y="477"/>
                    </a:lnTo>
                    <a:lnTo>
                      <a:pt x="1" y="491"/>
                    </a:lnTo>
                    <a:lnTo>
                      <a:pt x="2" y="507"/>
                    </a:lnTo>
                    <a:lnTo>
                      <a:pt x="3" y="522"/>
                    </a:lnTo>
                    <a:lnTo>
                      <a:pt x="6" y="537"/>
                    </a:lnTo>
                    <a:lnTo>
                      <a:pt x="7" y="551"/>
                    </a:lnTo>
                    <a:lnTo>
                      <a:pt x="10" y="565"/>
                    </a:lnTo>
                    <a:lnTo>
                      <a:pt x="12" y="579"/>
                    </a:lnTo>
                    <a:lnTo>
                      <a:pt x="15" y="592"/>
                    </a:lnTo>
                    <a:lnTo>
                      <a:pt x="18" y="604"/>
                    </a:lnTo>
                    <a:lnTo>
                      <a:pt x="22" y="617"/>
                    </a:lnTo>
                    <a:lnTo>
                      <a:pt x="26" y="629"/>
                    </a:lnTo>
                    <a:lnTo>
                      <a:pt x="30" y="642"/>
                    </a:lnTo>
                    <a:lnTo>
                      <a:pt x="34" y="653"/>
                    </a:lnTo>
                    <a:lnTo>
                      <a:pt x="40" y="664"/>
                    </a:lnTo>
                    <a:lnTo>
                      <a:pt x="44" y="676"/>
                    </a:lnTo>
                    <a:lnTo>
                      <a:pt x="49" y="687"/>
                    </a:lnTo>
                    <a:lnTo>
                      <a:pt x="56" y="698"/>
                    </a:lnTo>
                    <a:lnTo>
                      <a:pt x="61" y="710"/>
                    </a:lnTo>
                    <a:lnTo>
                      <a:pt x="67" y="720"/>
                    </a:lnTo>
                    <a:lnTo>
                      <a:pt x="74" y="732"/>
                    </a:lnTo>
                    <a:lnTo>
                      <a:pt x="80" y="743"/>
                    </a:lnTo>
                    <a:lnTo>
                      <a:pt x="87" y="753"/>
                    </a:lnTo>
                    <a:lnTo>
                      <a:pt x="94" y="765"/>
                    </a:lnTo>
                    <a:lnTo>
                      <a:pt x="100" y="776"/>
                    </a:lnTo>
                    <a:lnTo>
                      <a:pt x="108" y="787"/>
                    </a:lnTo>
                    <a:lnTo>
                      <a:pt x="115" y="799"/>
                    </a:lnTo>
                    <a:lnTo>
                      <a:pt x="124" y="811"/>
                    </a:lnTo>
                    <a:lnTo>
                      <a:pt x="131" y="823"/>
                    </a:lnTo>
                    <a:lnTo>
                      <a:pt x="139" y="834"/>
                    </a:lnTo>
                    <a:lnTo>
                      <a:pt x="147" y="847"/>
                    </a:lnTo>
                    <a:lnTo>
                      <a:pt x="156" y="860"/>
                    </a:lnTo>
                    <a:lnTo>
                      <a:pt x="164" y="873"/>
                    </a:lnTo>
                    <a:lnTo>
                      <a:pt x="173" y="885"/>
                    </a:lnTo>
                    <a:lnTo>
                      <a:pt x="181" y="899"/>
                    </a:lnTo>
                    <a:lnTo>
                      <a:pt x="190" y="91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97962" name="Freeform 682"/>
              <p:cNvSpPr>
                <a:spLocks/>
              </p:cNvSpPr>
              <p:nvPr/>
            </p:nvSpPr>
            <p:spPr bwMode="auto">
              <a:xfrm>
                <a:off x="461" y="1028"/>
                <a:ext cx="62" cy="300"/>
              </a:xfrm>
              <a:custGeom>
                <a:avLst/>
                <a:gdLst>
                  <a:gd name="T0" fmla="*/ 183 w 190"/>
                  <a:gd name="T1" fmla="*/ 906 h 914"/>
                  <a:gd name="T2" fmla="*/ 169 w 190"/>
                  <a:gd name="T3" fmla="*/ 892 h 914"/>
                  <a:gd name="T4" fmla="*/ 156 w 190"/>
                  <a:gd name="T5" fmla="*/ 877 h 914"/>
                  <a:gd name="T6" fmla="*/ 143 w 190"/>
                  <a:gd name="T7" fmla="*/ 861 h 914"/>
                  <a:gd name="T8" fmla="*/ 131 w 190"/>
                  <a:gd name="T9" fmla="*/ 846 h 914"/>
                  <a:gd name="T10" fmla="*/ 120 w 190"/>
                  <a:gd name="T11" fmla="*/ 830 h 914"/>
                  <a:gd name="T12" fmla="*/ 109 w 190"/>
                  <a:gd name="T13" fmla="*/ 814 h 914"/>
                  <a:gd name="T14" fmla="*/ 98 w 190"/>
                  <a:gd name="T15" fmla="*/ 799 h 914"/>
                  <a:gd name="T16" fmla="*/ 89 w 190"/>
                  <a:gd name="T17" fmla="*/ 781 h 914"/>
                  <a:gd name="T18" fmla="*/ 79 w 190"/>
                  <a:gd name="T19" fmla="*/ 766 h 914"/>
                  <a:gd name="T20" fmla="*/ 71 w 190"/>
                  <a:gd name="T21" fmla="*/ 748 h 914"/>
                  <a:gd name="T22" fmla="*/ 62 w 190"/>
                  <a:gd name="T23" fmla="*/ 731 h 914"/>
                  <a:gd name="T24" fmla="*/ 55 w 190"/>
                  <a:gd name="T25" fmla="*/ 714 h 914"/>
                  <a:gd name="T26" fmla="*/ 48 w 190"/>
                  <a:gd name="T27" fmla="*/ 697 h 914"/>
                  <a:gd name="T28" fmla="*/ 42 w 190"/>
                  <a:gd name="T29" fmla="*/ 680 h 914"/>
                  <a:gd name="T30" fmla="*/ 33 w 190"/>
                  <a:gd name="T31" fmla="*/ 655 h 914"/>
                  <a:gd name="T32" fmla="*/ 23 w 190"/>
                  <a:gd name="T33" fmla="*/ 620 h 914"/>
                  <a:gd name="T34" fmla="*/ 15 w 190"/>
                  <a:gd name="T35" fmla="*/ 586 h 914"/>
                  <a:gd name="T36" fmla="*/ 9 w 190"/>
                  <a:gd name="T37" fmla="*/ 552 h 914"/>
                  <a:gd name="T38" fmla="*/ 5 w 190"/>
                  <a:gd name="T39" fmla="*/ 519 h 914"/>
                  <a:gd name="T40" fmla="*/ 1 w 190"/>
                  <a:gd name="T41" fmla="*/ 485 h 914"/>
                  <a:gd name="T42" fmla="*/ 0 w 190"/>
                  <a:gd name="T43" fmla="*/ 452 h 914"/>
                  <a:gd name="T44" fmla="*/ 1 w 190"/>
                  <a:gd name="T45" fmla="*/ 422 h 914"/>
                  <a:gd name="T46" fmla="*/ 3 w 190"/>
                  <a:gd name="T47" fmla="*/ 392 h 914"/>
                  <a:gd name="T48" fmla="*/ 7 w 190"/>
                  <a:gd name="T49" fmla="*/ 363 h 914"/>
                  <a:gd name="T50" fmla="*/ 12 w 190"/>
                  <a:gd name="T51" fmla="*/ 335 h 914"/>
                  <a:gd name="T52" fmla="*/ 18 w 190"/>
                  <a:gd name="T53" fmla="*/ 309 h 914"/>
                  <a:gd name="T54" fmla="*/ 26 w 190"/>
                  <a:gd name="T55" fmla="*/ 284 h 914"/>
                  <a:gd name="T56" fmla="*/ 34 w 190"/>
                  <a:gd name="T57" fmla="*/ 261 h 914"/>
                  <a:gd name="T58" fmla="*/ 44 w 190"/>
                  <a:gd name="T59" fmla="*/ 237 h 914"/>
                  <a:gd name="T60" fmla="*/ 56 w 190"/>
                  <a:gd name="T61" fmla="*/ 215 h 914"/>
                  <a:gd name="T62" fmla="*/ 67 w 190"/>
                  <a:gd name="T63" fmla="*/ 193 h 914"/>
                  <a:gd name="T64" fmla="*/ 80 w 190"/>
                  <a:gd name="T65" fmla="*/ 171 h 914"/>
                  <a:gd name="T66" fmla="*/ 94 w 190"/>
                  <a:gd name="T67" fmla="*/ 149 h 914"/>
                  <a:gd name="T68" fmla="*/ 108 w 190"/>
                  <a:gd name="T69" fmla="*/ 126 h 914"/>
                  <a:gd name="T70" fmla="*/ 124 w 190"/>
                  <a:gd name="T71" fmla="*/ 103 h 914"/>
                  <a:gd name="T72" fmla="*/ 139 w 190"/>
                  <a:gd name="T73" fmla="*/ 79 h 914"/>
                  <a:gd name="T74" fmla="*/ 156 w 190"/>
                  <a:gd name="T75" fmla="*/ 54 h 914"/>
                  <a:gd name="T76" fmla="*/ 173 w 190"/>
                  <a:gd name="T77" fmla="*/ 28 h 914"/>
                  <a:gd name="T78" fmla="*/ 190 w 190"/>
                  <a:gd name="T79" fmla="*/ 0 h 9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0" h="914">
                    <a:moveTo>
                      <a:pt x="190" y="914"/>
                    </a:moveTo>
                    <a:lnTo>
                      <a:pt x="183" y="906"/>
                    </a:lnTo>
                    <a:lnTo>
                      <a:pt x="176" y="900"/>
                    </a:lnTo>
                    <a:lnTo>
                      <a:pt x="169" y="892"/>
                    </a:lnTo>
                    <a:lnTo>
                      <a:pt x="162" y="885"/>
                    </a:lnTo>
                    <a:lnTo>
                      <a:pt x="156" y="877"/>
                    </a:lnTo>
                    <a:lnTo>
                      <a:pt x="149" y="870"/>
                    </a:lnTo>
                    <a:lnTo>
                      <a:pt x="143" y="861"/>
                    </a:lnTo>
                    <a:lnTo>
                      <a:pt x="137" y="854"/>
                    </a:lnTo>
                    <a:lnTo>
                      <a:pt x="131" y="846"/>
                    </a:lnTo>
                    <a:lnTo>
                      <a:pt x="125" y="838"/>
                    </a:lnTo>
                    <a:lnTo>
                      <a:pt x="120" y="830"/>
                    </a:lnTo>
                    <a:lnTo>
                      <a:pt x="114" y="822"/>
                    </a:lnTo>
                    <a:lnTo>
                      <a:pt x="109" y="814"/>
                    </a:lnTo>
                    <a:lnTo>
                      <a:pt x="104" y="806"/>
                    </a:lnTo>
                    <a:lnTo>
                      <a:pt x="98" y="799"/>
                    </a:lnTo>
                    <a:lnTo>
                      <a:pt x="93" y="790"/>
                    </a:lnTo>
                    <a:lnTo>
                      <a:pt x="89" y="781"/>
                    </a:lnTo>
                    <a:lnTo>
                      <a:pt x="83" y="773"/>
                    </a:lnTo>
                    <a:lnTo>
                      <a:pt x="79" y="766"/>
                    </a:lnTo>
                    <a:lnTo>
                      <a:pt x="75" y="757"/>
                    </a:lnTo>
                    <a:lnTo>
                      <a:pt x="71" y="748"/>
                    </a:lnTo>
                    <a:lnTo>
                      <a:pt x="66" y="740"/>
                    </a:lnTo>
                    <a:lnTo>
                      <a:pt x="62" y="731"/>
                    </a:lnTo>
                    <a:lnTo>
                      <a:pt x="59" y="723"/>
                    </a:lnTo>
                    <a:lnTo>
                      <a:pt x="55" y="714"/>
                    </a:lnTo>
                    <a:lnTo>
                      <a:pt x="51" y="706"/>
                    </a:lnTo>
                    <a:lnTo>
                      <a:pt x="48" y="697"/>
                    </a:lnTo>
                    <a:lnTo>
                      <a:pt x="45" y="689"/>
                    </a:lnTo>
                    <a:lnTo>
                      <a:pt x="42" y="680"/>
                    </a:lnTo>
                    <a:lnTo>
                      <a:pt x="39" y="672"/>
                    </a:lnTo>
                    <a:lnTo>
                      <a:pt x="33" y="655"/>
                    </a:lnTo>
                    <a:lnTo>
                      <a:pt x="28" y="638"/>
                    </a:lnTo>
                    <a:lnTo>
                      <a:pt x="23" y="620"/>
                    </a:lnTo>
                    <a:lnTo>
                      <a:pt x="18" y="603"/>
                    </a:lnTo>
                    <a:lnTo>
                      <a:pt x="15" y="586"/>
                    </a:lnTo>
                    <a:lnTo>
                      <a:pt x="12" y="569"/>
                    </a:lnTo>
                    <a:lnTo>
                      <a:pt x="9" y="552"/>
                    </a:lnTo>
                    <a:lnTo>
                      <a:pt x="7" y="534"/>
                    </a:lnTo>
                    <a:lnTo>
                      <a:pt x="5" y="519"/>
                    </a:lnTo>
                    <a:lnTo>
                      <a:pt x="2" y="501"/>
                    </a:lnTo>
                    <a:lnTo>
                      <a:pt x="1" y="485"/>
                    </a:lnTo>
                    <a:lnTo>
                      <a:pt x="1" y="468"/>
                    </a:lnTo>
                    <a:lnTo>
                      <a:pt x="0" y="452"/>
                    </a:lnTo>
                    <a:lnTo>
                      <a:pt x="1" y="437"/>
                    </a:lnTo>
                    <a:lnTo>
                      <a:pt x="1" y="422"/>
                    </a:lnTo>
                    <a:lnTo>
                      <a:pt x="2" y="407"/>
                    </a:lnTo>
                    <a:lnTo>
                      <a:pt x="3" y="392"/>
                    </a:lnTo>
                    <a:lnTo>
                      <a:pt x="6" y="377"/>
                    </a:lnTo>
                    <a:lnTo>
                      <a:pt x="7" y="363"/>
                    </a:lnTo>
                    <a:lnTo>
                      <a:pt x="10" y="348"/>
                    </a:lnTo>
                    <a:lnTo>
                      <a:pt x="12" y="335"/>
                    </a:lnTo>
                    <a:lnTo>
                      <a:pt x="15" y="322"/>
                    </a:lnTo>
                    <a:lnTo>
                      <a:pt x="18" y="309"/>
                    </a:lnTo>
                    <a:lnTo>
                      <a:pt x="22" y="297"/>
                    </a:lnTo>
                    <a:lnTo>
                      <a:pt x="26" y="284"/>
                    </a:lnTo>
                    <a:lnTo>
                      <a:pt x="30" y="273"/>
                    </a:lnTo>
                    <a:lnTo>
                      <a:pt x="34" y="261"/>
                    </a:lnTo>
                    <a:lnTo>
                      <a:pt x="40" y="249"/>
                    </a:lnTo>
                    <a:lnTo>
                      <a:pt x="44" y="237"/>
                    </a:lnTo>
                    <a:lnTo>
                      <a:pt x="49" y="227"/>
                    </a:lnTo>
                    <a:lnTo>
                      <a:pt x="56" y="215"/>
                    </a:lnTo>
                    <a:lnTo>
                      <a:pt x="61" y="204"/>
                    </a:lnTo>
                    <a:lnTo>
                      <a:pt x="67" y="193"/>
                    </a:lnTo>
                    <a:lnTo>
                      <a:pt x="74" y="182"/>
                    </a:lnTo>
                    <a:lnTo>
                      <a:pt x="80" y="171"/>
                    </a:lnTo>
                    <a:lnTo>
                      <a:pt x="87" y="160"/>
                    </a:lnTo>
                    <a:lnTo>
                      <a:pt x="94" y="149"/>
                    </a:lnTo>
                    <a:lnTo>
                      <a:pt x="100" y="137"/>
                    </a:lnTo>
                    <a:lnTo>
                      <a:pt x="108" y="126"/>
                    </a:lnTo>
                    <a:lnTo>
                      <a:pt x="115" y="115"/>
                    </a:lnTo>
                    <a:lnTo>
                      <a:pt x="124" y="103"/>
                    </a:lnTo>
                    <a:lnTo>
                      <a:pt x="131" y="92"/>
                    </a:lnTo>
                    <a:lnTo>
                      <a:pt x="139" y="79"/>
                    </a:lnTo>
                    <a:lnTo>
                      <a:pt x="147" y="67"/>
                    </a:lnTo>
                    <a:lnTo>
                      <a:pt x="156" y="54"/>
                    </a:lnTo>
                    <a:lnTo>
                      <a:pt x="164" y="41"/>
                    </a:lnTo>
                    <a:lnTo>
                      <a:pt x="173" y="28"/>
                    </a:lnTo>
                    <a:lnTo>
                      <a:pt x="181" y="14"/>
                    </a:lnTo>
                    <a:lnTo>
                      <a:pt x="19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97963" name="Freeform 683"/>
              <p:cNvSpPr>
                <a:spLocks/>
              </p:cNvSpPr>
              <p:nvPr/>
            </p:nvSpPr>
            <p:spPr bwMode="auto">
              <a:xfrm>
                <a:off x="523" y="1328"/>
                <a:ext cx="63" cy="303"/>
              </a:xfrm>
              <a:custGeom>
                <a:avLst/>
                <a:gdLst>
                  <a:gd name="T0" fmla="*/ 7 w 189"/>
                  <a:gd name="T1" fmla="*/ 7 h 913"/>
                  <a:gd name="T2" fmla="*/ 21 w 189"/>
                  <a:gd name="T3" fmla="*/ 22 h 913"/>
                  <a:gd name="T4" fmla="*/ 35 w 189"/>
                  <a:gd name="T5" fmla="*/ 37 h 913"/>
                  <a:gd name="T6" fmla="*/ 48 w 189"/>
                  <a:gd name="T7" fmla="*/ 52 h 913"/>
                  <a:gd name="T8" fmla="*/ 59 w 189"/>
                  <a:gd name="T9" fmla="*/ 68 h 913"/>
                  <a:gd name="T10" fmla="*/ 71 w 189"/>
                  <a:gd name="T11" fmla="*/ 83 h 913"/>
                  <a:gd name="T12" fmla="*/ 82 w 189"/>
                  <a:gd name="T13" fmla="*/ 99 h 913"/>
                  <a:gd name="T14" fmla="*/ 92 w 189"/>
                  <a:gd name="T15" fmla="*/ 116 h 913"/>
                  <a:gd name="T16" fmla="*/ 102 w 189"/>
                  <a:gd name="T17" fmla="*/ 132 h 913"/>
                  <a:gd name="T18" fmla="*/ 112 w 189"/>
                  <a:gd name="T19" fmla="*/ 149 h 913"/>
                  <a:gd name="T20" fmla="*/ 120 w 189"/>
                  <a:gd name="T21" fmla="*/ 165 h 913"/>
                  <a:gd name="T22" fmla="*/ 128 w 189"/>
                  <a:gd name="T23" fmla="*/ 182 h 913"/>
                  <a:gd name="T24" fmla="*/ 135 w 189"/>
                  <a:gd name="T25" fmla="*/ 199 h 913"/>
                  <a:gd name="T26" fmla="*/ 142 w 189"/>
                  <a:gd name="T27" fmla="*/ 216 h 913"/>
                  <a:gd name="T28" fmla="*/ 149 w 189"/>
                  <a:gd name="T29" fmla="*/ 233 h 913"/>
                  <a:gd name="T30" fmla="*/ 157 w 189"/>
                  <a:gd name="T31" fmla="*/ 259 h 913"/>
                  <a:gd name="T32" fmla="*/ 167 w 189"/>
                  <a:gd name="T33" fmla="*/ 293 h 913"/>
                  <a:gd name="T34" fmla="*/ 176 w 189"/>
                  <a:gd name="T35" fmla="*/ 327 h 913"/>
                  <a:gd name="T36" fmla="*/ 182 w 189"/>
                  <a:gd name="T37" fmla="*/ 362 h 913"/>
                  <a:gd name="T38" fmla="*/ 186 w 189"/>
                  <a:gd name="T39" fmla="*/ 396 h 913"/>
                  <a:gd name="T40" fmla="*/ 188 w 189"/>
                  <a:gd name="T41" fmla="*/ 429 h 913"/>
                  <a:gd name="T42" fmla="*/ 189 w 189"/>
                  <a:gd name="T43" fmla="*/ 461 h 913"/>
                  <a:gd name="T44" fmla="*/ 189 w 189"/>
                  <a:gd name="T45" fmla="*/ 491 h 913"/>
                  <a:gd name="T46" fmla="*/ 187 w 189"/>
                  <a:gd name="T47" fmla="*/ 522 h 913"/>
                  <a:gd name="T48" fmla="*/ 183 w 189"/>
                  <a:gd name="T49" fmla="*/ 551 h 913"/>
                  <a:gd name="T50" fmla="*/ 179 w 189"/>
                  <a:gd name="T51" fmla="*/ 579 h 913"/>
                  <a:gd name="T52" fmla="*/ 172 w 189"/>
                  <a:gd name="T53" fmla="*/ 604 h 913"/>
                  <a:gd name="T54" fmla="*/ 165 w 189"/>
                  <a:gd name="T55" fmla="*/ 629 h 913"/>
                  <a:gd name="T56" fmla="*/ 155 w 189"/>
                  <a:gd name="T57" fmla="*/ 653 h 913"/>
                  <a:gd name="T58" fmla="*/ 146 w 189"/>
                  <a:gd name="T59" fmla="*/ 676 h 913"/>
                  <a:gd name="T60" fmla="*/ 135 w 189"/>
                  <a:gd name="T61" fmla="*/ 698 h 913"/>
                  <a:gd name="T62" fmla="*/ 123 w 189"/>
                  <a:gd name="T63" fmla="*/ 720 h 913"/>
                  <a:gd name="T64" fmla="*/ 111 w 189"/>
                  <a:gd name="T65" fmla="*/ 743 h 913"/>
                  <a:gd name="T66" fmla="*/ 97 w 189"/>
                  <a:gd name="T67" fmla="*/ 765 h 913"/>
                  <a:gd name="T68" fmla="*/ 82 w 189"/>
                  <a:gd name="T69" fmla="*/ 787 h 913"/>
                  <a:gd name="T70" fmla="*/ 67 w 189"/>
                  <a:gd name="T71" fmla="*/ 811 h 913"/>
                  <a:gd name="T72" fmla="*/ 51 w 189"/>
                  <a:gd name="T73" fmla="*/ 834 h 913"/>
                  <a:gd name="T74" fmla="*/ 35 w 189"/>
                  <a:gd name="T75" fmla="*/ 860 h 913"/>
                  <a:gd name="T76" fmla="*/ 18 w 189"/>
                  <a:gd name="T77" fmla="*/ 885 h 913"/>
                  <a:gd name="T78" fmla="*/ 0 w 189"/>
                  <a:gd name="T79" fmla="*/ 913 h 9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9" h="913">
                    <a:moveTo>
                      <a:pt x="0" y="0"/>
                    </a:moveTo>
                    <a:lnTo>
                      <a:pt x="7" y="7"/>
                    </a:lnTo>
                    <a:lnTo>
                      <a:pt x="15" y="14"/>
                    </a:lnTo>
                    <a:lnTo>
                      <a:pt x="21" y="22"/>
                    </a:lnTo>
                    <a:lnTo>
                      <a:pt x="29" y="29"/>
                    </a:lnTo>
                    <a:lnTo>
                      <a:pt x="35" y="37"/>
                    </a:lnTo>
                    <a:lnTo>
                      <a:pt x="41" y="44"/>
                    </a:lnTo>
                    <a:lnTo>
                      <a:pt x="48" y="52"/>
                    </a:lnTo>
                    <a:lnTo>
                      <a:pt x="53" y="59"/>
                    </a:lnTo>
                    <a:lnTo>
                      <a:pt x="59" y="68"/>
                    </a:lnTo>
                    <a:lnTo>
                      <a:pt x="65" y="75"/>
                    </a:lnTo>
                    <a:lnTo>
                      <a:pt x="71" y="83"/>
                    </a:lnTo>
                    <a:lnTo>
                      <a:pt x="76" y="91"/>
                    </a:lnTo>
                    <a:lnTo>
                      <a:pt x="82" y="99"/>
                    </a:lnTo>
                    <a:lnTo>
                      <a:pt x="87" y="107"/>
                    </a:lnTo>
                    <a:lnTo>
                      <a:pt x="92" y="116"/>
                    </a:lnTo>
                    <a:lnTo>
                      <a:pt x="97" y="123"/>
                    </a:lnTo>
                    <a:lnTo>
                      <a:pt x="102" y="132"/>
                    </a:lnTo>
                    <a:lnTo>
                      <a:pt x="106" y="140"/>
                    </a:lnTo>
                    <a:lnTo>
                      <a:pt x="112" y="149"/>
                    </a:lnTo>
                    <a:lnTo>
                      <a:pt x="116" y="157"/>
                    </a:lnTo>
                    <a:lnTo>
                      <a:pt x="120" y="165"/>
                    </a:lnTo>
                    <a:lnTo>
                      <a:pt x="123" y="173"/>
                    </a:lnTo>
                    <a:lnTo>
                      <a:pt x="128" y="182"/>
                    </a:lnTo>
                    <a:lnTo>
                      <a:pt x="132" y="190"/>
                    </a:lnTo>
                    <a:lnTo>
                      <a:pt x="135" y="199"/>
                    </a:lnTo>
                    <a:lnTo>
                      <a:pt x="139" y="207"/>
                    </a:lnTo>
                    <a:lnTo>
                      <a:pt x="142" y="216"/>
                    </a:lnTo>
                    <a:lnTo>
                      <a:pt x="146" y="224"/>
                    </a:lnTo>
                    <a:lnTo>
                      <a:pt x="149" y="233"/>
                    </a:lnTo>
                    <a:lnTo>
                      <a:pt x="152" y="242"/>
                    </a:lnTo>
                    <a:lnTo>
                      <a:pt x="157" y="259"/>
                    </a:lnTo>
                    <a:lnTo>
                      <a:pt x="163" y="276"/>
                    </a:lnTo>
                    <a:lnTo>
                      <a:pt x="167" y="293"/>
                    </a:lnTo>
                    <a:lnTo>
                      <a:pt x="171" y="310"/>
                    </a:lnTo>
                    <a:lnTo>
                      <a:pt x="176" y="327"/>
                    </a:lnTo>
                    <a:lnTo>
                      <a:pt x="179" y="344"/>
                    </a:lnTo>
                    <a:lnTo>
                      <a:pt x="182" y="362"/>
                    </a:lnTo>
                    <a:lnTo>
                      <a:pt x="184" y="379"/>
                    </a:lnTo>
                    <a:lnTo>
                      <a:pt x="186" y="396"/>
                    </a:lnTo>
                    <a:lnTo>
                      <a:pt x="187" y="412"/>
                    </a:lnTo>
                    <a:lnTo>
                      <a:pt x="188" y="429"/>
                    </a:lnTo>
                    <a:lnTo>
                      <a:pt x="189" y="445"/>
                    </a:lnTo>
                    <a:lnTo>
                      <a:pt x="189" y="461"/>
                    </a:lnTo>
                    <a:lnTo>
                      <a:pt x="189" y="477"/>
                    </a:lnTo>
                    <a:lnTo>
                      <a:pt x="189" y="491"/>
                    </a:lnTo>
                    <a:lnTo>
                      <a:pt x="188" y="507"/>
                    </a:lnTo>
                    <a:lnTo>
                      <a:pt x="187" y="522"/>
                    </a:lnTo>
                    <a:lnTo>
                      <a:pt x="185" y="537"/>
                    </a:lnTo>
                    <a:lnTo>
                      <a:pt x="183" y="551"/>
                    </a:lnTo>
                    <a:lnTo>
                      <a:pt x="181" y="565"/>
                    </a:lnTo>
                    <a:lnTo>
                      <a:pt x="179" y="579"/>
                    </a:lnTo>
                    <a:lnTo>
                      <a:pt x="176" y="592"/>
                    </a:lnTo>
                    <a:lnTo>
                      <a:pt x="172" y="604"/>
                    </a:lnTo>
                    <a:lnTo>
                      <a:pt x="168" y="617"/>
                    </a:lnTo>
                    <a:lnTo>
                      <a:pt x="165" y="629"/>
                    </a:lnTo>
                    <a:lnTo>
                      <a:pt x="161" y="642"/>
                    </a:lnTo>
                    <a:lnTo>
                      <a:pt x="155" y="653"/>
                    </a:lnTo>
                    <a:lnTo>
                      <a:pt x="151" y="664"/>
                    </a:lnTo>
                    <a:lnTo>
                      <a:pt x="146" y="676"/>
                    </a:lnTo>
                    <a:lnTo>
                      <a:pt x="140" y="687"/>
                    </a:lnTo>
                    <a:lnTo>
                      <a:pt x="135" y="698"/>
                    </a:lnTo>
                    <a:lnTo>
                      <a:pt x="130" y="710"/>
                    </a:lnTo>
                    <a:lnTo>
                      <a:pt x="123" y="720"/>
                    </a:lnTo>
                    <a:lnTo>
                      <a:pt x="117" y="732"/>
                    </a:lnTo>
                    <a:lnTo>
                      <a:pt x="111" y="743"/>
                    </a:lnTo>
                    <a:lnTo>
                      <a:pt x="103" y="753"/>
                    </a:lnTo>
                    <a:lnTo>
                      <a:pt x="97" y="765"/>
                    </a:lnTo>
                    <a:lnTo>
                      <a:pt x="89" y="776"/>
                    </a:lnTo>
                    <a:lnTo>
                      <a:pt x="82" y="787"/>
                    </a:lnTo>
                    <a:lnTo>
                      <a:pt x="74" y="799"/>
                    </a:lnTo>
                    <a:lnTo>
                      <a:pt x="67" y="811"/>
                    </a:lnTo>
                    <a:lnTo>
                      <a:pt x="59" y="823"/>
                    </a:lnTo>
                    <a:lnTo>
                      <a:pt x="51" y="834"/>
                    </a:lnTo>
                    <a:lnTo>
                      <a:pt x="43" y="847"/>
                    </a:lnTo>
                    <a:lnTo>
                      <a:pt x="35" y="860"/>
                    </a:lnTo>
                    <a:lnTo>
                      <a:pt x="26" y="873"/>
                    </a:lnTo>
                    <a:lnTo>
                      <a:pt x="18" y="885"/>
                    </a:lnTo>
                    <a:lnTo>
                      <a:pt x="9" y="899"/>
                    </a:lnTo>
                    <a:lnTo>
                      <a:pt x="0" y="91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97964" name="Line 684"/>
              <p:cNvSpPr>
                <a:spLocks noChangeShapeType="1"/>
              </p:cNvSpPr>
              <p:nvPr/>
            </p:nvSpPr>
            <p:spPr bwMode="auto">
              <a:xfrm flipH="1" flipV="1">
                <a:off x="514" y="1617"/>
                <a:ext cx="12" cy="1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97965" name="Line 685"/>
              <p:cNvSpPr>
                <a:spLocks noChangeShapeType="1"/>
              </p:cNvSpPr>
              <p:nvPr/>
            </p:nvSpPr>
            <p:spPr bwMode="auto">
              <a:xfrm flipH="1" flipV="1">
                <a:off x="463" y="1453"/>
                <a:ext cx="104" cy="10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97966" name="Line 686"/>
              <p:cNvSpPr>
                <a:spLocks noChangeShapeType="1"/>
              </p:cNvSpPr>
              <p:nvPr/>
            </p:nvSpPr>
            <p:spPr bwMode="auto">
              <a:xfrm flipH="1" flipV="1">
                <a:off x="491" y="1367"/>
                <a:ext cx="92" cy="9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97967" name="Line 687"/>
              <p:cNvSpPr>
                <a:spLocks noChangeShapeType="1"/>
              </p:cNvSpPr>
              <p:nvPr/>
            </p:nvSpPr>
            <p:spPr bwMode="auto">
              <a:xfrm>
                <a:off x="944" y="1028"/>
                <a:ext cx="0" cy="60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97968" name="Line 688"/>
              <p:cNvSpPr>
                <a:spLocks noChangeShapeType="1"/>
              </p:cNvSpPr>
              <p:nvPr/>
            </p:nvSpPr>
            <p:spPr bwMode="auto">
              <a:xfrm>
                <a:off x="2451" y="1571"/>
                <a:ext cx="2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97969" name="Line 689"/>
              <p:cNvSpPr>
                <a:spLocks noChangeShapeType="1"/>
              </p:cNvSpPr>
              <p:nvPr/>
            </p:nvSpPr>
            <p:spPr bwMode="auto">
              <a:xfrm>
                <a:off x="2335" y="1328"/>
                <a:ext cx="1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53612691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8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978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9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979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978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8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978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978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978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8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978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8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978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8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978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8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978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8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7" dur="500"/>
                                        <p:tgtEl>
                                          <p:spTgt spid="978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8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500"/>
                                        <p:tgtEl>
                                          <p:spTgt spid="978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7" dur="500"/>
                                        <p:tgtEl>
                                          <p:spTgt spid="978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838" grpId="0" autoUpdateAnimBg="0"/>
      <p:bldP spid="97839" grpId="0" autoUpdateAnimBg="0"/>
      <p:bldP spid="97840" grpId="0" autoUpdateAnimBg="0"/>
      <p:bldP spid="97844" grpId="0" animBg="1"/>
      <p:bldP spid="97855" grpId="0" animBg="1"/>
      <p:bldP spid="97859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4" name="Text Box 2"/>
          <p:cNvSpPr txBox="1">
            <a:spLocks noChangeArrowheads="1"/>
          </p:cNvSpPr>
          <p:nvPr/>
        </p:nvSpPr>
        <p:spPr bwMode="auto">
          <a:xfrm>
            <a:off x="104775" y="106363"/>
            <a:ext cx="89916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7.</a:t>
            </a:r>
            <a:r>
              <a:rPr kumimoji="1" lang="zh-CN" altLang="en-US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螺纹的标注</a:t>
            </a:r>
            <a:endParaRPr kumimoji="1" lang="zh-CN" altLang="en-US" sz="3200" b="1">
              <a:solidFill>
                <a:srgbClr val="FF0000"/>
              </a:solidFill>
              <a:latin typeface="黑体" pitchFamily="2" charset="-122"/>
              <a:ea typeface="黑体" pitchFamily="2" charset="-122"/>
            </a:endParaRPr>
          </a:p>
        </p:txBody>
      </p:sp>
      <p:sp>
        <p:nvSpPr>
          <p:cNvPr id="100355" name="Text Box 3"/>
          <p:cNvSpPr txBox="1">
            <a:spLocks noChangeArrowheads="1"/>
          </p:cNvSpPr>
          <p:nvPr/>
        </p:nvSpPr>
        <p:spPr bwMode="auto">
          <a:xfrm>
            <a:off x="128588" y="677863"/>
            <a:ext cx="8199437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000000"/>
                </a:solidFill>
              </a:rPr>
              <a:t>1)</a:t>
            </a:r>
            <a:r>
              <a:rPr kumimoji="1" lang="zh-CN" altLang="en-US" sz="3600" b="1">
                <a:solidFill>
                  <a:srgbClr val="000000"/>
                </a:solidFill>
              </a:rPr>
              <a:t>标注的基本模式</a:t>
            </a:r>
          </a:p>
        </p:txBody>
      </p:sp>
      <p:sp>
        <p:nvSpPr>
          <p:cNvPr id="100364" name="Text Box 12"/>
          <p:cNvSpPr txBox="1">
            <a:spLocks noChangeArrowheads="1"/>
          </p:cNvSpPr>
          <p:nvPr/>
        </p:nvSpPr>
        <p:spPr bwMode="auto">
          <a:xfrm>
            <a:off x="133350" y="3878263"/>
            <a:ext cx="730250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200" b="1">
                <a:solidFill>
                  <a:srgbClr val="3333CC"/>
                </a:solidFill>
              </a:rPr>
              <a:t>☆</a:t>
            </a:r>
            <a:r>
              <a:rPr kumimoji="1" lang="zh-CN" altLang="en-US" sz="3200" b="1">
                <a:solidFill>
                  <a:srgbClr val="3333CC"/>
                </a:solidFill>
              </a:rPr>
              <a:t>粗牙螺纹允许不标注螺距；</a:t>
            </a:r>
          </a:p>
        </p:txBody>
      </p:sp>
      <p:sp>
        <p:nvSpPr>
          <p:cNvPr id="100365" name="Text Box 13"/>
          <p:cNvSpPr txBox="1">
            <a:spLocks noChangeArrowheads="1"/>
          </p:cNvSpPr>
          <p:nvPr/>
        </p:nvSpPr>
        <p:spPr bwMode="auto">
          <a:xfrm>
            <a:off x="153988" y="5799138"/>
            <a:ext cx="8558212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200" b="1" dirty="0">
                <a:solidFill>
                  <a:srgbClr val="3333CC"/>
                </a:solidFill>
              </a:rPr>
              <a:t>☆</a:t>
            </a:r>
            <a:r>
              <a:rPr lang="zh-CN" altLang="en-US" sz="3200" b="1" dirty="0">
                <a:solidFill>
                  <a:srgbClr val="3333CC"/>
                </a:solidFill>
              </a:rPr>
              <a:t>旋合长度为中等时，“</a:t>
            </a:r>
            <a:r>
              <a:rPr lang="en-US" altLang="zh-CN" sz="3200" b="1" dirty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N</a:t>
            </a:r>
            <a:r>
              <a:rPr lang="en-US" altLang="zh-CN" sz="3200" b="1" dirty="0">
                <a:solidFill>
                  <a:srgbClr val="3333CC"/>
                </a:solidFill>
              </a:rPr>
              <a:t>”</a:t>
            </a:r>
            <a:r>
              <a:rPr lang="zh-CN" altLang="en-US" sz="3200" b="1" dirty="0">
                <a:solidFill>
                  <a:srgbClr val="3333CC"/>
                </a:solidFill>
              </a:rPr>
              <a:t>可</a:t>
            </a:r>
            <a:r>
              <a:rPr kumimoji="1" lang="zh-CN" altLang="en-US" sz="3200" b="1" dirty="0">
                <a:solidFill>
                  <a:srgbClr val="3333CC"/>
                </a:solidFill>
              </a:rPr>
              <a:t>省略；</a:t>
            </a:r>
          </a:p>
        </p:txBody>
      </p:sp>
      <p:sp>
        <p:nvSpPr>
          <p:cNvPr id="100367" name="Text Box 15"/>
          <p:cNvSpPr txBox="1">
            <a:spLocks noChangeArrowheads="1"/>
          </p:cNvSpPr>
          <p:nvPr/>
        </p:nvSpPr>
        <p:spPr bwMode="auto">
          <a:xfrm>
            <a:off x="133350" y="6278563"/>
            <a:ext cx="8586788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200" b="1">
                <a:solidFill>
                  <a:srgbClr val="3333CC"/>
                </a:solidFill>
              </a:rPr>
              <a:t>☆</a:t>
            </a:r>
            <a:r>
              <a:rPr lang="zh-CN" altLang="en-US" sz="3200" b="1">
                <a:solidFill>
                  <a:srgbClr val="3333CC"/>
                </a:solidFill>
              </a:rPr>
              <a:t>右旋螺纹省略“</a:t>
            </a:r>
            <a:r>
              <a:rPr lang="zh-CN" altLang="en-US" sz="3200" b="1">
                <a:solidFill>
                  <a:srgbClr val="FF0000"/>
                </a:solidFill>
                <a:ea typeface="黑体" pitchFamily="2" charset="-122"/>
              </a:rPr>
              <a:t>右</a:t>
            </a:r>
            <a:r>
              <a:rPr lang="zh-CN" altLang="en-US" sz="3200" b="1">
                <a:solidFill>
                  <a:srgbClr val="3333CC"/>
                </a:solidFill>
              </a:rPr>
              <a:t>”字，左旋时则标注“</a:t>
            </a:r>
            <a:r>
              <a:rPr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LH</a:t>
            </a:r>
            <a:r>
              <a:rPr lang="en-US" altLang="zh-CN" sz="3200" b="1">
                <a:solidFill>
                  <a:srgbClr val="3333CC"/>
                </a:solidFill>
              </a:rPr>
              <a:t>”;</a:t>
            </a:r>
          </a:p>
        </p:txBody>
      </p:sp>
      <p:sp>
        <p:nvSpPr>
          <p:cNvPr id="100379" name="Text Box 27"/>
          <p:cNvSpPr txBox="1">
            <a:spLocks noChangeArrowheads="1"/>
          </p:cNvSpPr>
          <p:nvPr/>
        </p:nvSpPr>
        <p:spPr bwMode="auto">
          <a:xfrm>
            <a:off x="136525" y="5308600"/>
            <a:ext cx="8601075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altLang="zh-CN" sz="3200" b="1">
                <a:solidFill>
                  <a:srgbClr val="3333CC"/>
                </a:solidFill>
              </a:rPr>
              <a:t>☆</a:t>
            </a:r>
            <a:r>
              <a:rPr lang="zh-CN" altLang="en-US" sz="3200" b="1">
                <a:solidFill>
                  <a:srgbClr val="3333CC"/>
                </a:solidFill>
              </a:rPr>
              <a:t>没有公差带要求时可不标注公差带代号。</a:t>
            </a:r>
          </a:p>
        </p:txBody>
      </p:sp>
      <p:grpSp>
        <p:nvGrpSpPr>
          <p:cNvPr id="100384" name="Group 32"/>
          <p:cNvGrpSpPr>
            <a:grpSpLocks/>
          </p:cNvGrpSpPr>
          <p:nvPr/>
        </p:nvGrpSpPr>
        <p:grpSpPr bwMode="auto">
          <a:xfrm>
            <a:off x="150813" y="4400550"/>
            <a:ext cx="8353425" cy="1066800"/>
            <a:chOff x="135" y="2692"/>
            <a:chExt cx="5262" cy="672"/>
          </a:xfrm>
        </p:grpSpPr>
        <p:sp>
          <p:nvSpPr>
            <p:cNvPr id="100366" name="Text Box 14"/>
            <p:cNvSpPr txBox="1">
              <a:spLocks noChangeArrowheads="1"/>
            </p:cNvSpPr>
            <p:nvPr/>
          </p:nvSpPr>
          <p:spPr bwMode="auto">
            <a:xfrm>
              <a:off x="135" y="2692"/>
              <a:ext cx="5262" cy="6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zh-CN" sz="3200" b="1" dirty="0">
                  <a:solidFill>
                    <a:srgbClr val="3333CC"/>
                  </a:solidFill>
                </a:rPr>
                <a:t>☆</a:t>
              </a:r>
              <a:r>
                <a:rPr kumimoji="1" lang="zh-CN" altLang="en-US" sz="3200" b="1" dirty="0">
                  <a:solidFill>
                    <a:srgbClr val="3333CC"/>
                  </a:solidFill>
                </a:rPr>
                <a:t>单线螺纹标注“公称直径   螺距”，此时，</a:t>
              </a:r>
            </a:p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200" b="1" dirty="0">
                  <a:solidFill>
                    <a:srgbClr val="3333CC"/>
                  </a:solidFill>
                </a:rPr>
                <a:t>    不必注写“</a:t>
              </a:r>
              <a:r>
                <a:rPr kumimoji="1" lang="en-US" altLang="zh-CN" sz="3200" b="1" dirty="0" err="1">
                  <a:solidFill>
                    <a:srgbClr val="3333CC"/>
                  </a:solidFill>
                  <a:latin typeface="黑体" pitchFamily="2" charset="-122"/>
                  <a:ea typeface="黑体" pitchFamily="2" charset="-122"/>
                </a:rPr>
                <a:t>P</a:t>
              </a:r>
              <a:r>
                <a:rPr kumimoji="1" lang="en-US" altLang="zh-CN" sz="3200" b="1" baseline="-25000" dirty="0" err="1">
                  <a:solidFill>
                    <a:srgbClr val="3333CC"/>
                  </a:solidFill>
                  <a:latin typeface="黑体" pitchFamily="2" charset="-122"/>
                  <a:ea typeface="黑体" pitchFamily="2" charset="-122"/>
                </a:rPr>
                <a:t>h</a:t>
              </a:r>
              <a:r>
                <a:rPr kumimoji="1" lang="en-US" altLang="zh-CN" sz="3200" b="1" dirty="0">
                  <a:solidFill>
                    <a:srgbClr val="3333CC"/>
                  </a:solidFill>
                </a:rPr>
                <a:t>”</a:t>
              </a:r>
              <a:r>
                <a:rPr kumimoji="1" lang="zh-CN" altLang="en-US" sz="3200" b="1" dirty="0">
                  <a:solidFill>
                    <a:srgbClr val="3333CC"/>
                  </a:solidFill>
                </a:rPr>
                <a:t>和“</a:t>
              </a:r>
              <a:r>
                <a:rPr kumimoji="1" lang="en-US" altLang="zh-CN" sz="3200" b="1" dirty="0">
                  <a:solidFill>
                    <a:srgbClr val="3333CC"/>
                  </a:solidFill>
                  <a:latin typeface="黑体" pitchFamily="2" charset="-122"/>
                  <a:ea typeface="黑体" pitchFamily="2" charset="-122"/>
                </a:rPr>
                <a:t>P</a:t>
              </a:r>
              <a:r>
                <a:rPr kumimoji="1" lang="en-US" altLang="zh-CN" sz="3200" b="1" dirty="0">
                  <a:solidFill>
                    <a:srgbClr val="3333CC"/>
                  </a:solidFill>
                </a:rPr>
                <a:t>”</a:t>
              </a:r>
              <a:r>
                <a:rPr kumimoji="1" lang="zh-CN" altLang="en-US" sz="3200" b="1" dirty="0">
                  <a:solidFill>
                    <a:srgbClr val="3333CC"/>
                  </a:solidFill>
                </a:rPr>
                <a:t>字样；</a:t>
              </a:r>
            </a:p>
          </p:txBody>
        </p:sp>
        <p:sp>
          <p:nvSpPr>
            <p:cNvPr id="100383" name="Text Box 31"/>
            <p:cNvSpPr txBox="1">
              <a:spLocks noChangeArrowheads="1"/>
            </p:cNvSpPr>
            <p:nvPr/>
          </p:nvSpPr>
          <p:spPr bwMode="auto">
            <a:xfrm>
              <a:off x="3049" y="2694"/>
              <a:ext cx="505" cy="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zh-CN" sz="3200" b="1" dirty="0">
                  <a:solidFill>
                    <a:srgbClr val="000000"/>
                  </a:solidFill>
                </a:rPr>
                <a:t>  ×</a:t>
              </a:r>
            </a:p>
          </p:txBody>
        </p:sp>
      </p:grpSp>
      <p:grpSp>
        <p:nvGrpSpPr>
          <p:cNvPr id="100865" name="Group 513"/>
          <p:cNvGrpSpPr>
            <a:grpSpLocks/>
          </p:cNvGrpSpPr>
          <p:nvPr/>
        </p:nvGrpSpPr>
        <p:grpSpPr bwMode="auto">
          <a:xfrm>
            <a:off x="6238875" y="1924050"/>
            <a:ext cx="2605088" cy="833438"/>
            <a:chOff x="3930" y="1132"/>
            <a:chExt cx="1641" cy="525"/>
          </a:xfrm>
        </p:grpSpPr>
        <p:sp>
          <p:nvSpPr>
            <p:cNvPr id="100866" name="Line 514"/>
            <p:cNvSpPr>
              <a:spLocks noChangeShapeType="1"/>
            </p:cNvSpPr>
            <p:nvPr/>
          </p:nvSpPr>
          <p:spPr bwMode="auto">
            <a:xfrm>
              <a:off x="3930" y="1401"/>
              <a:ext cx="0" cy="256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867" name="Line 515"/>
            <p:cNvSpPr>
              <a:spLocks noChangeShapeType="1"/>
            </p:cNvSpPr>
            <p:nvPr/>
          </p:nvSpPr>
          <p:spPr bwMode="auto">
            <a:xfrm>
              <a:off x="3930" y="1657"/>
              <a:ext cx="1641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868" name="Line 516"/>
            <p:cNvSpPr>
              <a:spLocks noChangeShapeType="1"/>
            </p:cNvSpPr>
            <p:nvPr/>
          </p:nvSpPr>
          <p:spPr bwMode="auto">
            <a:xfrm flipV="1">
              <a:off x="5571" y="1401"/>
              <a:ext cx="0" cy="256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869" name="Line 517"/>
            <p:cNvSpPr>
              <a:spLocks noChangeShapeType="1"/>
            </p:cNvSpPr>
            <p:nvPr/>
          </p:nvSpPr>
          <p:spPr bwMode="auto">
            <a:xfrm flipH="1">
              <a:off x="3930" y="1401"/>
              <a:ext cx="1641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870" name="Line 518"/>
            <p:cNvSpPr>
              <a:spLocks noChangeShapeType="1"/>
            </p:cNvSpPr>
            <p:nvPr/>
          </p:nvSpPr>
          <p:spPr bwMode="auto">
            <a:xfrm flipV="1">
              <a:off x="3994" y="1472"/>
              <a:ext cx="100" cy="11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871" name="Line 519"/>
            <p:cNvSpPr>
              <a:spLocks noChangeShapeType="1"/>
            </p:cNvSpPr>
            <p:nvPr/>
          </p:nvSpPr>
          <p:spPr bwMode="auto">
            <a:xfrm>
              <a:off x="3994" y="1462"/>
              <a:ext cx="0" cy="97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872" name="Line 520"/>
            <p:cNvSpPr>
              <a:spLocks noChangeShapeType="1"/>
            </p:cNvSpPr>
            <p:nvPr/>
          </p:nvSpPr>
          <p:spPr bwMode="auto">
            <a:xfrm>
              <a:off x="4044" y="1420"/>
              <a:ext cx="0" cy="20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873" name="Line 521"/>
            <p:cNvSpPr>
              <a:spLocks noChangeShapeType="1"/>
            </p:cNvSpPr>
            <p:nvPr/>
          </p:nvSpPr>
          <p:spPr bwMode="auto">
            <a:xfrm flipH="1">
              <a:off x="4088" y="1467"/>
              <a:ext cx="8" cy="69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874" name="Line 522"/>
            <p:cNvSpPr>
              <a:spLocks noChangeShapeType="1"/>
            </p:cNvSpPr>
            <p:nvPr/>
          </p:nvSpPr>
          <p:spPr bwMode="auto">
            <a:xfrm flipH="1">
              <a:off x="3994" y="1536"/>
              <a:ext cx="100" cy="1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875" name="Line 523"/>
            <p:cNvSpPr>
              <a:spLocks noChangeShapeType="1"/>
            </p:cNvSpPr>
            <p:nvPr/>
          </p:nvSpPr>
          <p:spPr bwMode="auto">
            <a:xfrm flipV="1">
              <a:off x="4133" y="1428"/>
              <a:ext cx="39" cy="68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876" name="Freeform 524"/>
            <p:cNvSpPr>
              <a:spLocks/>
            </p:cNvSpPr>
            <p:nvPr/>
          </p:nvSpPr>
          <p:spPr bwMode="auto">
            <a:xfrm>
              <a:off x="4133" y="1507"/>
              <a:ext cx="30" cy="110"/>
            </a:xfrm>
            <a:custGeom>
              <a:avLst/>
              <a:gdLst>
                <a:gd name="T0" fmla="*/ 0 w 72"/>
                <a:gd name="T1" fmla="*/ 102 h 293"/>
                <a:gd name="T2" fmla="*/ 72 w 72"/>
                <a:gd name="T3" fmla="*/ 0 h 293"/>
                <a:gd name="T4" fmla="*/ 72 w 72"/>
                <a:gd name="T5" fmla="*/ 293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2" h="293">
                  <a:moveTo>
                    <a:pt x="0" y="102"/>
                  </a:moveTo>
                  <a:lnTo>
                    <a:pt x="72" y="0"/>
                  </a:lnTo>
                  <a:lnTo>
                    <a:pt x="72" y="293"/>
                  </a:lnTo>
                </a:path>
              </a:pathLst>
            </a:custGeom>
            <a:noFill/>
            <a:ln w="28575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877" name="Line 525"/>
            <p:cNvSpPr>
              <a:spLocks noChangeShapeType="1"/>
            </p:cNvSpPr>
            <p:nvPr/>
          </p:nvSpPr>
          <p:spPr bwMode="auto">
            <a:xfrm flipV="1">
              <a:off x="4163" y="1475"/>
              <a:ext cx="14" cy="32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878" name="Freeform 526"/>
            <p:cNvSpPr>
              <a:spLocks/>
            </p:cNvSpPr>
            <p:nvPr/>
          </p:nvSpPr>
          <p:spPr bwMode="auto">
            <a:xfrm>
              <a:off x="4177" y="1428"/>
              <a:ext cx="64" cy="84"/>
            </a:xfrm>
            <a:custGeom>
              <a:avLst/>
              <a:gdLst>
                <a:gd name="T0" fmla="*/ 162 w 162"/>
                <a:gd name="T1" fmla="*/ 0 h 227"/>
                <a:gd name="T2" fmla="*/ 101 w 162"/>
                <a:gd name="T3" fmla="*/ 126 h 227"/>
                <a:gd name="T4" fmla="*/ 0 w 162"/>
                <a:gd name="T5" fmla="*/ 227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2" h="227">
                  <a:moveTo>
                    <a:pt x="162" y="0"/>
                  </a:moveTo>
                  <a:lnTo>
                    <a:pt x="101" y="126"/>
                  </a:lnTo>
                  <a:lnTo>
                    <a:pt x="0" y="227"/>
                  </a:lnTo>
                </a:path>
              </a:pathLst>
            </a:custGeom>
            <a:noFill/>
            <a:ln w="28575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879" name="Line 527"/>
            <p:cNvSpPr>
              <a:spLocks noChangeShapeType="1"/>
            </p:cNvSpPr>
            <p:nvPr/>
          </p:nvSpPr>
          <p:spPr bwMode="auto">
            <a:xfrm flipV="1">
              <a:off x="4188" y="1435"/>
              <a:ext cx="48" cy="11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880" name="Line 528"/>
            <p:cNvSpPr>
              <a:spLocks noChangeShapeType="1"/>
            </p:cNvSpPr>
            <p:nvPr/>
          </p:nvSpPr>
          <p:spPr bwMode="auto">
            <a:xfrm flipH="1" flipV="1">
              <a:off x="4216" y="1475"/>
              <a:ext cx="42" cy="34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881" name="Line 529"/>
            <p:cNvSpPr>
              <a:spLocks noChangeShapeType="1"/>
            </p:cNvSpPr>
            <p:nvPr/>
          </p:nvSpPr>
          <p:spPr bwMode="auto">
            <a:xfrm flipV="1">
              <a:off x="4188" y="1522"/>
              <a:ext cx="59" cy="8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882" name="Line 530"/>
            <p:cNvSpPr>
              <a:spLocks noChangeShapeType="1"/>
            </p:cNvSpPr>
            <p:nvPr/>
          </p:nvSpPr>
          <p:spPr bwMode="auto">
            <a:xfrm flipH="1">
              <a:off x="4177" y="1583"/>
              <a:ext cx="89" cy="11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883" name="Line 531"/>
            <p:cNvSpPr>
              <a:spLocks noChangeShapeType="1"/>
            </p:cNvSpPr>
            <p:nvPr/>
          </p:nvSpPr>
          <p:spPr bwMode="auto">
            <a:xfrm flipV="1">
              <a:off x="4216" y="1528"/>
              <a:ext cx="0" cy="6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884" name="Line 532"/>
            <p:cNvSpPr>
              <a:spLocks noChangeShapeType="1"/>
            </p:cNvSpPr>
            <p:nvPr/>
          </p:nvSpPr>
          <p:spPr bwMode="auto">
            <a:xfrm flipH="1">
              <a:off x="4380" y="1480"/>
              <a:ext cx="39" cy="3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885" name="Line 533"/>
            <p:cNvSpPr>
              <a:spLocks noChangeShapeType="1"/>
            </p:cNvSpPr>
            <p:nvPr/>
          </p:nvSpPr>
          <p:spPr bwMode="auto">
            <a:xfrm flipV="1">
              <a:off x="4416" y="1467"/>
              <a:ext cx="3" cy="92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886" name="Line 534"/>
            <p:cNvSpPr>
              <a:spLocks noChangeShapeType="1"/>
            </p:cNvSpPr>
            <p:nvPr/>
          </p:nvSpPr>
          <p:spPr bwMode="auto">
            <a:xfrm flipV="1">
              <a:off x="4380" y="1559"/>
              <a:ext cx="42" cy="6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887" name="Line 535"/>
            <p:cNvSpPr>
              <a:spLocks noChangeShapeType="1"/>
            </p:cNvSpPr>
            <p:nvPr/>
          </p:nvSpPr>
          <p:spPr bwMode="auto">
            <a:xfrm>
              <a:off x="4380" y="1464"/>
              <a:ext cx="0" cy="122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888" name="Line 536"/>
            <p:cNvSpPr>
              <a:spLocks noChangeShapeType="1"/>
            </p:cNvSpPr>
            <p:nvPr/>
          </p:nvSpPr>
          <p:spPr bwMode="auto">
            <a:xfrm>
              <a:off x="4339" y="1512"/>
              <a:ext cx="22" cy="32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889" name="Line 537"/>
            <p:cNvSpPr>
              <a:spLocks noChangeShapeType="1"/>
            </p:cNvSpPr>
            <p:nvPr/>
          </p:nvSpPr>
          <p:spPr bwMode="auto">
            <a:xfrm flipV="1">
              <a:off x="4294" y="1504"/>
              <a:ext cx="45" cy="74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890" name="Line 538"/>
            <p:cNvSpPr>
              <a:spLocks noChangeShapeType="1"/>
            </p:cNvSpPr>
            <p:nvPr/>
          </p:nvSpPr>
          <p:spPr bwMode="auto">
            <a:xfrm>
              <a:off x="4339" y="1438"/>
              <a:ext cx="0" cy="182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891" name="Line 539"/>
            <p:cNvSpPr>
              <a:spLocks noChangeShapeType="1"/>
            </p:cNvSpPr>
            <p:nvPr/>
          </p:nvSpPr>
          <p:spPr bwMode="auto">
            <a:xfrm flipH="1">
              <a:off x="4297" y="1483"/>
              <a:ext cx="69" cy="13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892" name="Line 540"/>
            <p:cNvSpPr>
              <a:spLocks noChangeShapeType="1"/>
            </p:cNvSpPr>
            <p:nvPr/>
          </p:nvSpPr>
          <p:spPr bwMode="auto">
            <a:xfrm flipV="1">
              <a:off x="4305" y="1422"/>
              <a:ext cx="53" cy="35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893" name="Line 541"/>
            <p:cNvSpPr>
              <a:spLocks noChangeShapeType="1"/>
            </p:cNvSpPr>
            <p:nvPr/>
          </p:nvSpPr>
          <p:spPr bwMode="auto">
            <a:xfrm flipV="1">
              <a:off x="4450" y="1459"/>
              <a:ext cx="55" cy="8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894" name="Freeform 542"/>
            <p:cNvSpPr>
              <a:spLocks/>
            </p:cNvSpPr>
            <p:nvPr/>
          </p:nvSpPr>
          <p:spPr bwMode="auto">
            <a:xfrm>
              <a:off x="4455" y="1464"/>
              <a:ext cx="23" cy="140"/>
            </a:xfrm>
            <a:custGeom>
              <a:avLst/>
              <a:gdLst>
                <a:gd name="T0" fmla="*/ 0 w 60"/>
                <a:gd name="T1" fmla="*/ 286 h 376"/>
                <a:gd name="T2" fmla="*/ 60 w 60"/>
                <a:gd name="T3" fmla="*/ 376 h 376"/>
                <a:gd name="T4" fmla="*/ 60 w 60"/>
                <a:gd name="T5" fmla="*/ 0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" h="376">
                  <a:moveTo>
                    <a:pt x="0" y="286"/>
                  </a:moveTo>
                  <a:lnTo>
                    <a:pt x="60" y="376"/>
                  </a:lnTo>
                  <a:lnTo>
                    <a:pt x="60" y="0"/>
                  </a:lnTo>
                </a:path>
              </a:pathLst>
            </a:custGeom>
            <a:noFill/>
            <a:ln w="28575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895" name="Line 543"/>
            <p:cNvSpPr>
              <a:spLocks noChangeShapeType="1"/>
            </p:cNvSpPr>
            <p:nvPr/>
          </p:nvSpPr>
          <p:spPr bwMode="auto">
            <a:xfrm flipV="1">
              <a:off x="4505" y="1433"/>
              <a:ext cx="70" cy="1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896" name="Line 544"/>
            <p:cNvSpPr>
              <a:spLocks noChangeShapeType="1"/>
            </p:cNvSpPr>
            <p:nvPr/>
          </p:nvSpPr>
          <p:spPr bwMode="auto">
            <a:xfrm>
              <a:off x="4508" y="1472"/>
              <a:ext cx="0" cy="101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897" name="Line 545"/>
            <p:cNvSpPr>
              <a:spLocks noChangeShapeType="1"/>
            </p:cNvSpPr>
            <p:nvPr/>
          </p:nvSpPr>
          <p:spPr bwMode="auto">
            <a:xfrm flipV="1">
              <a:off x="4508" y="1478"/>
              <a:ext cx="56" cy="5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898" name="Line 546"/>
            <p:cNvSpPr>
              <a:spLocks noChangeShapeType="1"/>
            </p:cNvSpPr>
            <p:nvPr/>
          </p:nvSpPr>
          <p:spPr bwMode="auto">
            <a:xfrm flipH="1">
              <a:off x="4561" y="1470"/>
              <a:ext cx="3" cy="103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899" name="Line 547"/>
            <p:cNvSpPr>
              <a:spLocks noChangeShapeType="1"/>
            </p:cNvSpPr>
            <p:nvPr/>
          </p:nvSpPr>
          <p:spPr bwMode="auto">
            <a:xfrm flipV="1">
              <a:off x="4528" y="1438"/>
              <a:ext cx="8" cy="45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00" name="Freeform 548"/>
            <p:cNvSpPr>
              <a:spLocks/>
            </p:cNvSpPr>
            <p:nvPr/>
          </p:nvSpPr>
          <p:spPr bwMode="auto">
            <a:xfrm>
              <a:off x="4489" y="1496"/>
              <a:ext cx="47" cy="129"/>
            </a:xfrm>
            <a:custGeom>
              <a:avLst/>
              <a:gdLst>
                <a:gd name="T0" fmla="*/ 114 w 114"/>
                <a:gd name="T1" fmla="*/ 0 h 341"/>
                <a:gd name="T2" fmla="*/ 107 w 114"/>
                <a:gd name="T3" fmla="*/ 108 h 341"/>
                <a:gd name="T4" fmla="*/ 78 w 114"/>
                <a:gd name="T5" fmla="*/ 252 h 341"/>
                <a:gd name="T6" fmla="*/ 0 w 114"/>
                <a:gd name="T7" fmla="*/ 341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4" h="341">
                  <a:moveTo>
                    <a:pt x="114" y="0"/>
                  </a:moveTo>
                  <a:lnTo>
                    <a:pt x="107" y="108"/>
                  </a:lnTo>
                  <a:lnTo>
                    <a:pt x="78" y="252"/>
                  </a:lnTo>
                  <a:lnTo>
                    <a:pt x="0" y="341"/>
                  </a:lnTo>
                </a:path>
              </a:pathLst>
            </a:custGeom>
            <a:noFill/>
            <a:ln w="28575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01" name="Line 549"/>
            <p:cNvSpPr>
              <a:spLocks noChangeShapeType="1"/>
            </p:cNvSpPr>
            <p:nvPr/>
          </p:nvSpPr>
          <p:spPr bwMode="auto">
            <a:xfrm>
              <a:off x="4536" y="1575"/>
              <a:ext cx="33" cy="4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02" name="Line 550"/>
            <p:cNvSpPr>
              <a:spLocks noChangeShapeType="1"/>
            </p:cNvSpPr>
            <p:nvPr/>
          </p:nvSpPr>
          <p:spPr bwMode="auto">
            <a:xfrm flipV="1">
              <a:off x="4603" y="1428"/>
              <a:ext cx="39" cy="68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03" name="Freeform 551"/>
            <p:cNvSpPr>
              <a:spLocks/>
            </p:cNvSpPr>
            <p:nvPr/>
          </p:nvSpPr>
          <p:spPr bwMode="auto">
            <a:xfrm>
              <a:off x="4603" y="1507"/>
              <a:ext cx="30" cy="110"/>
            </a:xfrm>
            <a:custGeom>
              <a:avLst/>
              <a:gdLst>
                <a:gd name="T0" fmla="*/ 0 w 72"/>
                <a:gd name="T1" fmla="*/ 102 h 293"/>
                <a:gd name="T2" fmla="*/ 72 w 72"/>
                <a:gd name="T3" fmla="*/ 0 h 293"/>
                <a:gd name="T4" fmla="*/ 72 w 72"/>
                <a:gd name="T5" fmla="*/ 293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2" h="293">
                  <a:moveTo>
                    <a:pt x="0" y="102"/>
                  </a:moveTo>
                  <a:lnTo>
                    <a:pt x="72" y="0"/>
                  </a:lnTo>
                  <a:lnTo>
                    <a:pt x="72" y="293"/>
                  </a:lnTo>
                </a:path>
              </a:pathLst>
            </a:custGeom>
            <a:noFill/>
            <a:ln w="28575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04" name="Line 552"/>
            <p:cNvSpPr>
              <a:spLocks noChangeShapeType="1"/>
            </p:cNvSpPr>
            <p:nvPr/>
          </p:nvSpPr>
          <p:spPr bwMode="auto">
            <a:xfrm flipV="1">
              <a:off x="4633" y="1475"/>
              <a:ext cx="14" cy="32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05" name="Freeform 553"/>
            <p:cNvSpPr>
              <a:spLocks/>
            </p:cNvSpPr>
            <p:nvPr/>
          </p:nvSpPr>
          <p:spPr bwMode="auto">
            <a:xfrm>
              <a:off x="4647" y="1428"/>
              <a:ext cx="64" cy="84"/>
            </a:xfrm>
            <a:custGeom>
              <a:avLst/>
              <a:gdLst>
                <a:gd name="T0" fmla="*/ 161 w 161"/>
                <a:gd name="T1" fmla="*/ 0 h 227"/>
                <a:gd name="T2" fmla="*/ 101 w 161"/>
                <a:gd name="T3" fmla="*/ 126 h 227"/>
                <a:gd name="T4" fmla="*/ 0 w 161"/>
                <a:gd name="T5" fmla="*/ 227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1" h="227">
                  <a:moveTo>
                    <a:pt x="161" y="0"/>
                  </a:moveTo>
                  <a:lnTo>
                    <a:pt x="101" y="126"/>
                  </a:lnTo>
                  <a:lnTo>
                    <a:pt x="0" y="227"/>
                  </a:lnTo>
                </a:path>
              </a:pathLst>
            </a:custGeom>
            <a:noFill/>
            <a:ln w="28575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06" name="Line 554"/>
            <p:cNvSpPr>
              <a:spLocks noChangeShapeType="1"/>
            </p:cNvSpPr>
            <p:nvPr/>
          </p:nvSpPr>
          <p:spPr bwMode="auto">
            <a:xfrm flipV="1">
              <a:off x="4658" y="1435"/>
              <a:ext cx="48" cy="11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07" name="Line 555"/>
            <p:cNvSpPr>
              <a:spLocks noChangeShapeType="1"/>
            </p:cNvSpPr>
            <p:nvPr/>
          </p:nvSpPr>
          <p:spPr bwMode="auto">
            <a:xfrm flipH="1" flipV="1">
              <a:off x="4686" y="1475"/>
              <a:ext cx="42" cy="34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08" name="Line 556"/>
            <p:cNvSpPr>
              <a:spLocks noChangeShapeType="1"/>
            </p:cNvSpPr>
            <p:nvPr/>
          </p:nvSpPr>
          <p:spPr bwMode="auto">
            <a:xfrm flipV="1">
              <a:off x="4658" y="1522"/>
              <a:ext cx="59" cy="8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09" name="Line 557"/>
            <p:cNvSpPr>
              <a:spLocks noChangeShapeType="1"/>
            </p:cNvSpPr>
            <p:nvPr/>
          </p:nvSpPr>
          <p:spPr bwMode="auto">
            <a:xfrm flipH="1">
              <a:off x="4647" y="1583"/>
              <a:ext cx="89" cy="11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10" name="Line 558"/>
            <p:cNvSpPr>
              <a:spLocks noChangeShapeType="1"/>
            </p:cNvSpPr>
            <p:nvPr/>
          </p:nvSpPr>
          <p:spPr bwMode="auto">
            <a:xfrm flipV="1">
              <a:off x="4686" y="1528"/>
              <a:ext cx="0" cy="6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11" name="Line 559"/>
            <p:cNvSpPr>
              <a:spLocks noChangeShapeType="1"/>
            </p:cNvSpPr>
            <p:nvPr/>
          </p:nvSpPr>
          <p:spPr bwMode="auto">
            <a:xfrm flipH="1">
              <a:off x="4795" y="1509"/>
              <a:ext cx="25" cy="95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12" name="Line 560"/>
            <p:cNvSpPr>
              <a:spLocks noChangeShapeType="1"/>
            </p:cNvSpPr>
            <p:nvPr/>
          </p:nvSpPr>
          <p:spPr bwMode="auto">
            <a:xfrm>
              <a:off x="4834" y="1554"/>
              <a:ext cx="36" cy="55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13" name="Line 561"/>
            <p:cNvSpPr>
              <a:spLocks noChangeShapeType="1"/>
            </p:cNvSpPr>
            <p:nvPr/>
          </p:nvSpPr>
          <p:spPr bwMode="auto">
            <a:xfrm flipV="1">
              <a:off x="4784" y="1588"/>
              <a:ext cx="75" cy="16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14" name="Freeform 562"/>
            <p:cNvSpPr>
              <a:spLocks/>
            </p:cNvSpPr>
            <p:nvPr/>
          </p:nvSpPr>
          <p:spPr bwMode="auto">
            <a:xfrm>
              <a:off x="4828" y="1435"/>
              <a:ext cx="67" cy="109"/>
            </a:xfrm>
            <a:custGeom>
              <a:avLst/>
              <a:gdLst>
                <a:gd name="T0" fmla="*/ 0 w 162"/>
                <a:gd name="T1" fmla="*/ 0 h 287"/>
                <a:gd name="T2" fmla="*/ 114 w 162"/>
                <a:gd name="T3" fmla="*/ 287 h 287"/>
                <a:gd name="T4" fmla="*/ 162 w 162"/>
                <a:gd name="T5" fmla="*/ 287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2" h="287">
                  <a:moveTo>
                    <a:pt x="0" y="0"/>
                  </a:moveTo>
                  <a:lnTo>
                    <a:pt x="114" y="287"/>
                  </a:lnTo>
                  <a:lnTo>
                    <a:pt x="162" y="287"/>
                  </a:lnTo>
                </a:path>
              </a:pathLst>
            </a:custGeom>
            <a:noFill/>
            <a:ln w="28575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15" name="Freeform 563"/>
            <p:cNvSpPr>
              <a:spLocks/>
            </p:cNvSpPr>
            <p:nvPr/>
          </p:nvSpPr>
          <p:spPr bwMode="auto">
            <a:xfrm>
              <a:off x="4761" y="1462"/>
              <a:ext cx="39" cy="95"/>
            </a:xfrm>
            <a:custGeom>
              <a:avLst/>
              <a:gdLst>
                <a:gd name="T0" fmla="*/ 101 w 101"/>
                <a:gd name="T1" fmla="*/ 0 h 251"/>
                <a:gd name="T2" fmla="*/ 48 w 101"/>
                <a:gd name="T3" fmla="*/ 149 h 251"/>
                <a:gd name="T4" fmla="*/ 0 w 101"/>
                <a:gd name="T5" fmla="*/ 25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1" h="251">
                  <a:moveTo>
                    <a:pt x="101" y="0"/>
                  </a:moveTo>
                  <a:lnTo>
                    <a:pt x="48" y="149"/>
                  </a:lnTo>
                  <a:lnTo>
                    <a:pt x="0" y="251"/>
                  </a:lnTo>
                </a:path>
              </a:pathLst>
            </a:custGeom>
            <a:noFill/>
            <a:ln w="28575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16" name="Line 564"/>
            <p:cNvSpPr>
              <a:spLocks noChangeShapeType="1"/>
            </p:cNvSpPr>
            <p:nvPr/>
          </p:nvSpPr>
          <p:spPr bwMode="auto">
            <a:xfrm flipV="1">
              <a:off x="4934" y="1528"/>
              <a:ext cx="114" cy="1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17" name="Line 565"/>
            <p:cNvSpPr>
              <a:spLocks noChangeShapeType="1"/>
            </p:cNvSpPr>
            <p:nvPr/>
          </p:nvSpPr>
          <p:spPr bwMode="auto">
            <a:xfrm flipV="1">
              <a:off x="4942" y="1607"/>
              <a:ext cx="100" cy="8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18" name="Line 566"/>
            <p:cNvSpPr>
              <a:spLocks noChangeShapeType="1"/>
            </p:cNvSpPr>
            <p:nvPr/>
          </p:nvSpPr>
          <p:spPr bwMode="auto">
            <a:xfrm>
              <a:off x="4965" y="1433"/>
              <a:ext cx="13" cy="31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19" name="Freeform 567"/>
            <p:cNvSpPr>
              <a:spLocks/>
            </p:cNvSpPr>
            <p:nvPr/>
          </p:nvSpPr>
          <p:spPr bwMode="auto">
            <a:xfrm>
              <a:off x="4920" y="1428"/>
              <a:ext cx="111" cy="176"/>
            </a:xfrm>
            <a:custGeom>
              <a:avLst/>
              <a:gdLst>
                <a:gd name="T0" fmla="*/ 281 w 281"/>
                <a:gd name="T1" fmla="*/ 0 h 466"/>
                <a:gd name="T2" fmla="*/ 197 w 281"/>
                <a:gd name="T3" fmla="*/ 119 h 466"/>
                <a:gd name="T4" fmla="*/ 161 w 281"/>
                <a:gd name="T5" fmla="*/ 233 h 466"/>
                <a:gd name="T6" fmla="*/ 77 w 281"/>
                <a:gd name="T7" fmla="*/ 376 h 466"/>
                <a:gd name="T8" fmla="*/ 0 w 281"/>
                <a:gd name="T9" fmla="*/ 466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1" h="466">
                  <a:moveTo>
                    <a:pt x="281" y="0"/>
                  </a:moveTo>
                  <a:lnTo>
                    <a:pt x="197" y="119"/>
                  </a:lnTo>
                  <a:lnTo>
                    <a:pt x="161" y="233"/>
                  </a:lnTo>
                  <a:lnTo>
                    <a:pt x="77" y="376"/>
                  </a:lnTo>
                  <a:lnTo>
                    <a:pt x="0" y="466"/>
                  </a:lnTo>
                </a:path>
              </a:pathLst>
            </a:custGeom>
            <a:noFill/>
            <a:ln w="28575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20" name="Line 568"/>
            <p:cNvSpPr>
              <a:spLocks noChangeShapeType="1"/>
            </p:cNvSpPr>
            <p:nvPr/>
          </p:nvSpPr>
          <p:spPr bwMode="auto">
            <a:xfrm flipV="1">
              <a:off x="4945" y="1467"/>
              <a:ext cx="95" cy="11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21" name="Line 569"/>
            <p:cNvSpPr>
              <a:spLocks noChangeShapeType="1"/>
            </p:cNvSpPr>
            <p:nvPr/>
          </p:nvSpPr>
          <p:spPr bwMode="auto">
            <a:xfrm flipH="1">
              <a:off x="4956" y="1499"/>
              <a:ext cx="72" cy="8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22" name="Line 570"/>
            <p:cNvSpPr>
              <a:spLocks noChangeShapeType="1"/>
            </p:cNvSpPr>
            <p:nvPr/>
          </p:nvSpPr>
          <p:spPr bwMode="auto">
            <a:xfrm flipV="1">
              <a:off x="4965" y="1559"/>
              <a:ext cx="58" cy="6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23" name="Line 571"/>
            <p:cNvSpPr>
              <a:spLocks noChangeShapeType="1"/>
            </p:cNvSpPr>
            <p:nvPr/>
          </p:nvSpPr>
          <p:spPr bwMode="auto">
            <a:xfrm>
              <a:off x="4992" y="1565"/>
              <a:ext cx="0" cy="47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24" name="Line 572"/>
            <p:cNvSpPr>
              <a:spLocks noChangeShapeType="1"/>
            </p:cNvSpPr>
            <p:nvPr/>
          </p:nvSpPr>
          <p:spPr bwMode="auto">
            <a:xfrm>
              <a:off x="5112" y="1428"/>
              <a:ext cx="0" cy="68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25" name="Line 573"/>
            <p:cNvSpPr>
              <a:spLocks noChangeShapeType="1"/>
            </p:cNvSpPr>
            <p:nvPr/>
          </p:nvSpPr>
          <p:spPr bwMode="auto">
            <a:xfrm>
              <a:off x="5140" y="1420"/>
              <a:ext cx="0" cy="76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26" name="Line 574"/>
            <p:cNvSpPr>
              <a:spLocks noChangeShapeType="1"/>
            </p:cNvSpPr>
            <p:nvPr/>
          </p:nvSpPr>
          <p:spPr bwMode="auto">
            <a:xfrm flipH="1">
              <a:off x="5168" y="1420"/>
              <a:ext cx="5" cy="71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27" name="Line 575"/>
            <p:cNvSpPr>
              <a:spLocks noChangeShapeType="1"/>
            </p:cNvSpPr>
            <p:nvPr/>
          </p:nvSpPr>
          <p:spPr bwMode="auto">
            <a:xfrm flipH="1">
              <a:off x="5081" y="1496"/>
              <a:ext cx="6" cy="48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28" name="Line 576"/>
            <p:cNvSpPr>
              <a:spLocks noChangeShapeType="1"/>
            </p:cNvSpPr>
            <p:nvPr/>
          </p:nvSpPr>
          <p:spPr bwMode="auto">
            <a:xfrm flipV="1">
              <a:off x="5087" y="1496"/>
              <a:ext cx="108" cy="16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29" name="Line 577"/>
            <p:cNvSpPr>
              <a:spLocks noChangeShapeType="1"/>
            </p:cNvSpPr>
            <p:nvPr/>
          </p:nvSpPr>
          <p:spPr bwMode="auto">
            <a:xfrm flipH="1">
              <a:off x="5187" y="1491"/>
              <a:ext cx="11" cy="34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30" name="Line 578"/>
            <p:cNvSpPr>
              <a:spLocks noChangeShapeType="1"/>
            </p:cNvSpPr>
            <p:nvPr/>
          </p:nvSpPr>
          <p:spPr bwMode="auto">
            <a:xfrm>
              <a:off x="5112" y="1530"/>
              <a:ext cx="0" cy="74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31" name="Freeform 579"/>
            <p:cNvSpPr>
              <a:spLocks/>
            </p:cNvSpPr>
            <p:nvPr/>
          </p:nvSpPr>
          <p:spPr bwMode="auto">
            <a:xfrm>
              <a:off x="5154" y="1533"/>
              <a:ext cx="22" cy="71"/>
            </a:xfrm>
            <a:custGeom>
              <a:avLst/>
              <a:gdLst>
                <a:gd name="T0" fmla="*/ 53 w 53"/>
                <a:gd name="T1" fmla="*/ 0 h 191"/>
                <a:gd name="T2" fmla="*/ 35 w 53"/>
                <a:gd name="T3" fmla="*/ 191 h 191"/>
                <a:gd name="T4" fmla="*/ 0 w 53"/>
                <a:gd name="T5" fmla="*/ 156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3" h="191">
                  <a:moveTo>
                    <a:pt x="53" y="0"/>
                  </a:moveTo>
                  <a:lnTo>
                    <a:pt x="35" y="191"/>
                  </a:lnTo>
                  <a:lnTo>
                    <a:pt x="0" y="156"/>
                  </a:lnTo>
                </a:path>
              </a:pathLst>
            </a:custGeom>
            <a:noFill/>
            <a:ln w="28575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32" name="Line 580"/>
            <p:cNvSpPr>
              <a:spLocks noChangeShapeType="1"/>
            </p:cNvSpPr>
            <p:nvPr/>
          </p:nvSpPr>
          <p:spPr bwMode="auto">
            <a:xfrm>
              <a:off x="5140" y="1512"/>
              <a:ext cx="0" cy="116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33" name="Line 581"/>
            <p:cNvSpPr>
              <a:spLocks noChangeShapeType="1"/>
            </p:cNvSpPr>
            <p:nvPr/>
          </p:nvSpPr>
          <p:spPr bwMode="auto">
            <a:xfrm flipV="1">
              <a:off x="5084" y="1454"/>
              <a:ext cx="109" cy="13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34" name="Line 582"/>
            <p:cNvSpPr>
              <a:spLocks noChangeShapeType="1"/>
            </p:cNvSpPr>
            <p:nvPr/>
          </p:nvSpPr>
          <p:spPr bwMode="auto">
            <a:xfrm flipV="1">
              <a:off x="5112" y="1544"/>
              <a:ext cx="61" cy="7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35" name="Line 583"/>
            <p:cNvSpPr>
              <a:spLocks noChangeShapeType="1"/>
            </p:cNvSpPr>
            <p:nvPr/>
          </p:nvSpPr>
          <p:spPr bwMode="auto">
            <a:xfrm flipH="1">
              <a:off x="5234" y="1435"/>
              <a:ext cx="56" cy="9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36" name="Line 584"/>
            <p:cNvSpPr>
              <a:spLocks noChangeShapeType="1"/>
            </p:cNvSpPr>
            <p:nvPr/>
          </p:nvSpPr>
          <p:spPr bwMode="auto">
            <a:xfrm>
              <a:off x="5268" y="1483"/>
              <a:ext cx="0" cy="14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37" name="Line 585"/>
            <p:cNvSpPr>
              <a:spLocks noChangeShapeType="1"/>
            </p:cNvSpPr>
            <p:nvPr/>
          </p:nvSpPr>
          <p:spPr bwMode="auto">
            <a:xfrm flipV="1">
              <a:off x="5284" y="1496"/>
              <a:ext cx="73" cy="24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38" name="Line 586"/>
            <p:cNvSpPr>
              <a:spLocks noChangeShapeType="1"/>
            </p:cNvSpPr>
            <p:nvPr/>
          </p:nvSpPr>
          <p:spPr bwMode="auto">
            <a:xfrm flipH="1" flipV="1">
              <a:off x="5362" y="1575"/>
              <a:ext cx="0" cy="5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39" name="Freeform 587"/>
            <p:cNvSpPr>
              <a:spLocks/>
            </p:cNvSpPr>
            <p:nvPr/>
          </p:nvSpPr>
          <p:spPr bwMode="auto">
            <a:xfrm>
              <a:off x="5315" y="1512"/>
              <a:ext cx="47" cy="113"/>
            </a:xfrm>
            <a:custGeom>
              <a:avLst/>
              <a:gdLst>
                <a:gd name="T0" fmla="*/ 0 w 120"/>
                <a:gd name="T1" fmla="*/ 0 h 305"/>
                <a:gd name="T2" fmla="*/ 60 w 120"/>
                <a:gd name="T3" fmla="*/ 227 h 305"/>
                <a:gd name="T4" fmla="*/ 120 w 120"/>
                <a:gd name="T5" fmla="*/ 305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0" h="305">
                  <a:moveTo>
                    <a:pt x="0" y="0"/>
                  </a:moveTo>
                  <a:lnTo>
                    <a:pt x="60" y="227"/>
                  </a:lnTo>
                  <a:lnTo>
                    <a:pt x="120" y="305"/>
                  </a:lnTo>
                </a:path>
              </a:pathLst>
            </a:custGeom>
            <a:noFill/>
            <a:ln w="28575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40" name="Line 588"/>
            <p:cNvSpPr>
              <a:spLocks noChangeShapeType="1"/>
            </p:cNvSpPr>
            <p:nvPr/>
          </p:nvSpPr>
          <p:spPr bwMode="auto">
            <a:xfrm>
              <a:off x="5329" y="1446"/>
              <a:ext cx="17" cy="24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41" name="Line 589"/>
            <p:cNvSpPr>
              <a:spLocks noChangeShapeType="1"/>
            </p:cNvSpPr>
            <p:nvPr/>
          </p:nvSpPr>
          <p:spPr bwMode="auto">
            <a:xfrm>
              <a:off x="5309" y="1433"/>
              <a:ext cx="6" cy="79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42" name="Line 590"/>
            <p:cNvSpPr>
              <a:spLocks noChangeShapeType="1"/>
            </p:cNvSpPr>
            <p:nvPr/>
          </p:nvSpPr>
          <p:spPr bwMode="auto">
            <a:xfrm>
              <a:off x="5426" y="1422"/>
              <a:ext cx="0" cy="74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43" name="Line 591"/>
            <p:cNvSpPr>
              <a:spLocks noChangeShapeType="1"/>
            </p:cNvSpPr>
            <p:nvPr/>
          </p:nvSpPr>
          <p:spPr bwMode="auto">
            <a:xfrm flipV="1">
              <a:off x="5426" y="1435"/>
              <a:ext cx="59" cy="6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44" name="Line 592"/>
            <p:cNvSpPr>
              <a:spLocks noChangeShapeType="1"/>
            </p:cNvSpPr>
            <p:nvPr/>
          </p:nvSpPr>
          <p:spPr bwMode="auto">
            <a:xfrm flipH="1">
              <a:off x="5482" y="1428"/>
              <a:ext cx="6" cy="55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45" name="Line 593"/>
            <p:cNvSpPr>
              <a:spLocks noChangeShapeType="1"/>
            </p:cNvSpPr>
            <p:nvPr/>
          </p:nvSpPr>
          <p:spPr bwMode="auto">
            <a:xfrm flipH="1">
              <a:off x="5426" y="1483"/>
              <a:ext cx="62" cy="3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46" name="Line 594"/>
            <p:cNvSpPr>
              <a:spLocks noChangeShapeType="1"/>
            </p:cNvSpPr>
            <p:nvPr/>
          </p:nvSpPr>
          <p:spPr bwMode="auto">
            <a:xfrm flipV="1">
              <a:off x="5390" y="1507"/>
              <a:ext cx="123" cy="8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47" name="Line 595"/>
            <p:cNvSpPr>
              <a:spLocks noChangeShapeType="1"/>
            </p:cNvSpPr>
            <p:nvPr/>
          </p:nvSpPr>
          <p:spPr bwMode="auto">
            <a:xfrm flipH="1">
              <a:off x="5426" y="1512"/>
              <a:ext cx="9" cy="39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48" name="Freeform 596"/>
            <p:cNvSpPr>
              <a:spLocks/>
            </p:cNvSpPr>
            <p:nvPr/>
          </p:nvSpPr>
          <p:spPr bwMode="auto">
            <a:xfrm>
              <a:off x="5440" y="1538"/>
              <a:ext cx="50" cy="92"/>
            </a:xfrm>
            <a:custGeom>
              <a:avLst/>
              <a:gdLst>
                <a:gd name="T0" fmla="*/ 125 w 125"/>
                <a:gd name="T1" fmla="*/ 0 h 245"/>
                <a:gd name="T2" fmla="*/ 53 w 125"/>
                <a:gd name="T3" fmla="*/ 245 h 245"/>
                <a:gd name="T4" fmla="*/ 0 w 125"/>
                <a:gd name="T5" fmla="*/ 149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5" h="245">
                  <a:moveTo>
                    <a:pt x="125" y="0"/>
                  </a:moveTo>
                  <a:lnTo>
                    <a:pt x="53" y="245"/>
                  </a:lnTo>
                  <a:lnTo>
                    <a:pt x="0" y="149"/>
                  </a:lnTo>
                </a:path>
              </a:pathLst>
            </a:custGeom>
            <a:noFill/>
            <a:ln w="28575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49" name="Line 597"/>
            <p:cNvSpPr>
              <a:spLocks noChangeShapeType="1"/>
            </p:cNvSpPr>
            <p:nvPr/>
          </p:nvSpPr>
          <p:spPr bwMode="auto">
            <a:xfrm flipH="1">
              <a:off x="5421" y="1544"/>
              <a:ext cx="67" cy="1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50" name="Line 598"/>
            <p:cNvSpPr>
              <a:spLocks noChangeShapeType="1"/>
            </p:cNvSpPr>
            <p:nvPr/>
          </p:nvSpPr>
          <p:spPr bwMode="auto">
            <a:xfrm>
              <a:off x="4742" y="1206"/>
              <a:ext cx="0" cy="195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51" name="Freeform 599"/>
            <p:cNvSpPr>
              <a:spLocks/>
            </p:cNvSpPr>
            <p:nvPr/>
          </p:nvSpPr>
          <p:spPr bwMode="auto">
            <a:xfrm>
              <a:off x="4717" y="1132"/>
              <a:ext cx="53" cy="145"/>
            </a:xfrm>
            <a:custGeom>
              <a:avLst/>
              <a:gdLst>
                <a:gd name="T0" fmla="*/ 0 w 128"/>
                <a:gd name="T1" fmla="*/ 387 h 387"/>
                <a:gd name="T2" fmla="*/ 128 w 128"/>
                <a:gd name="T3" fmla="*/ 387 h 387"/>
                <a:gd name="T4" fmla="*/ 64 w 128"/>
                <a:gd name="T5" fmla="*/ 0 h 387"/>
                <a:gd name="T6" fmla="*/ 0 w 128"/>
                <a:gd name="T7" fmla="*/ 387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8" h="387">
                  <a:moveTo>
                    <a:pt x="0" y="387"/>
                  </a:moveTo>
                  <a:lnTo>
                    <a:pt x="128" y="387"/>
                  </a:lnTo>
                  <a:lnTo>
                    <a:pt x="64" y="0"/>
                  </a:lnTo>
                  <a:lnTo>
                    <a:pt x="0" y="387"/>
                  </a:lnTo>
                  <a:close/>
                </a:path>
              </a:pathLst>
            </a:custGeom>
            <a:solidFill>
              <a:srgbClr val="0000FF"/>
            </a:solidFill>
            <a:ln w="28575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52" name="Freeform 600"/>
            <p:cNvSpPr>
              <a:spLocks/>
            </p:cNvSpPr>
            <p:nvPr/>
          </p:nvSpPr>
          <p:spPr bwMode="auto">
            <a:xfrm>
              <a:off x="4717" y="1132"/>
              <a:ext cx="53" cy="145"/>
            </a:xfrm>
            <a:custGeom>
              <a:avLst/>
              <a:gdLst>
                <a:gd name="T0" fmla="*/ 0 w 128"/>
                <a:gd name="T1" fmla="*/ 387 h 387"/>
                <a:gd name="T2" fmla="*/ 128 w 128"/>
                <a:gd name="T3" fmla="*/ 387 h 387"/>
                <a:gd name="T4" fmla="*/ 64 w 128"/>
                <a:gd name="T5" fmla="*/ 0 h 387"/>
                <a:gd name="T6" fmla="*/ 0 w 128"/>
                <a:gd name="T7" fmla="*/ 387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8" h="387">
                  <a:moveTo>
                    <a:pt x="0" y="387"/>
                  </a:moveTo>
                  <a:lnTo>
                    <a:pt x="128" y="387"/>
                  </a:lnTo>
                  <a:lnTo>
                    <a:pt x="64" y="0"/>
                  </a:lnTo>
                  <a:lnTo>
                    <a:pt x="0" y="387"/>
                  </a:lnTo>
                  <a:close/>
                </a:path>
              </a:pathLst>
            </a:custGeom>
            <a:noFill/>
            <a:ln w="28575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00953" name="Group 601"/>
          <p:cNvGrpSpPr>
            <a:grpSpLocks/>
          </p:cNvGrpSpPr>
          <p:nvPr/>
        </p:nvGrpSpPr>
        <p:grpSpPr bwMode="auto">
          <a:xfrm>
            <a:off x="311150" y="1368425"/>
            <a:ext cx="1581150" cy="555625"/>
            <a:chOff x="196" y="782"/>
            <a:chExt cx="996" cy="350"/>
          </a:xfrm>
        </p:grpSpPr>
        <p:sp>
          <p:nvSpPr>
            <p:cNvPr id="100954" name="Line 602"/>
            <p:cNvSpPr>
              <a:spLocks noChangeShapeType="1"/>
            </p:cNvSpPr>
            <p:nvPr/>
          </p:nvSpPr>
          <p:spPr bwMode="auto">
            <a:xfrm>
              <a:off x="196" y="782"/>
              <a:ext cx="0" cy="35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55" name="Line 603"/>
            <p:cNvSpPr>
              <a:spLocks noChangeShapeType="1"/>
            </p:cNvSpPr>
            <p:nvPr/>
          </p:nvSpPr>
          <p:spPr bwMode="auto">
            <a:xfrm>
              <a:off x="196" y="1132"/>
              <a:ext cx="996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56" name="Line 604"/>
            <p:cNvSpPr>
              <a:spLocks noChangeShapeType="1"/>
            </p:cNvSpPr>
            <p:nvPr/>
          </p:nvSpPr>
          <p:spPr bwMode="auto">
            <a:xfrm flipV="1">
              <a:off x="1192" y="782"/>
              <a:ext cx="0" cy="35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57" name="Line 605"/>
            <p:cNvSpPr>
              <a:spLocks noChangeShapeType="1"/>
            </p:cNvSpPr>
            <p:nvPr/>
          </p:nvSpPr>
          <p:spPr bwMode="auto">
            <a:xfrm flipH="1">
              <a:off x="196" y="782"/>
              <a:ext cx="996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58" name="Line 606"/>
            <p:cNvSpPr>
              <a:spLocks noChangeShapeType="1"/>
            </p:cNvSpPr>
            <p:nvPr/>
          </p:nvSpPr>
          <p:spPr bwMode="auto">
            <a:xfrm>
              <a:off x="413" y="1019"/>
              <a:ext cx="33" cy="5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59" name="Line 607"/>
            <p:cNvSpPr>
              <a:spLocks noChangeShapeType="1"/>
            </p:cNvSpPr>
            <p:nvPr/>
          </p:nvSpPr>
          <p:spPr bwMode="auto">
            <a:xfrm flipH="1">
              <a:off x="318" y="1019"/>
              <a:ext cx="56" cy="6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60" name="Freeform 608"/>
            <p:cNvSpPr>
              <a:spLocks/>
            </p:cNvSpPr>
            <p:nvPr/>
          </p:nvSpPr>
          <p:spPr bwMode="auto">
            <a:xfrm>
              <a:off x="368" y="998"/>
              <a:ext cx="28" cy="100"/>
            </a:xfrm>
            <a:custGeom>
              <a:avLst/>
              <a:gdLst>
                <a:gd name="T0" fmla="*/ 68 w 68"/>
                <a:gd name="T1" fmla="*/ 0 h 265"/>
                <a:gd name="T2" fmla="*/ 68 w 68"/>
                <a:gd name="T3" fmla="*/ 265 h 265"/>
                <a:gd name="T4" fmla="*/ 0 w 68"/>
                <a:gd name="T5" fmla="*/ 18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8" h="265">
                  <a:moveTo>
                    <a:pt x="68" y="0"/>
                  </a:moveTo>
                  <a:lnTo>
                    <a:pt x="68" y="265"/>
                  </a:lnTo>
                  <a:lnTo>
                    <a:pt x="0" y="18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61" name="Line 609"/>
            <p:cNvSpPr>
              <a:spLocks noChangeShapeType="1"/>
            </p:cNvSpPr>
            <p:nvPr/>
          </p:nvSpPr>
          <p:spPr bwMode="auto">
            <a:xfrm>
              <a:off x="416" y="969"/>
              <a:ext cx="22" cy="4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62" name="Line 610"/>
            <p:cNvSpPr>
              <a:spLocks noChangeShapeType="1"/>
            </p:cNvSpPr>
            <p:nvPr/>
          </p:nvSpPr>
          <p:spPr bwMode="auto">
            <a:xfrm flipV="1">
              <a:off x="346" y="995"/>
              <a:ext cx="81" cy="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63" name="Line 611"/>
            <p:cNvSpPr>
              <a:spLocks noChangeShapeType="1"/>
            </p:cNvSpPr>
            <p:nvPr/>
          </p:nvSpPr>
          <p:spPr bwMode="auto">
            <a:xfrm flipH="1">
              <a:off x="357" y="932"/>
              <a:ext cx="67" cy="6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64" name="Line 612"/>
            <p:cNvSpPr>
              <a:spLocks noChangeShapeType="1"/>
            </p:cNvSpPr>
            <p:nvPr/>
          </p:nvSpPr>
          <p:spPr bwMode="auto">
            <a:xfrm flipV="1">
              <a:off x="349" y="956"/>
              <a:ext cx="56" cy="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65" name="Line 613"/>
            <p:cNvSpPr>
              <a:spLocks noChangeShapeType="1"/>
            </p:cNvSpPr>
            <p:nvPr/>
          </p:nvSpPr>
          <p:spPr bwMode="auto">
            <a:xfrm flipH="1">
              <a:off x="360" y="916"/>
              <a:ext cx="36" cy="4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66" name="Line 614"/>
            <p:cNvSpPr>
              <a:spLocks noChangeShapeType="1"/>
            </p:cNvSpPr>
            <p:nvPr/>
          </p:nvSpPr>
          <p:spPr bwMode="auto">
            <a:xfrm>
              <a:off x="391" y="835"/>
              <a:ext cx="0" cy="7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67" name="Line 615"/>
            <p:cNvSpPr>
              <a:spLocks noChangeShapeType="1"/>
            </p:cNvSpPr>
            <p:nvPr/>
          </p:nvSpPr>
          <p:spPr bwMode="auto">
            <a:xfrm flipV="1">
              <a:off x="357" y="869"/>
              <a:ext cx="56" cy="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68" name="Line 616"/>
            <p:cNvSpPr>
              <a:spLocks noChangeShapeType="1"/>
            </p:cNvSpPr>
            <p:nvPr/>
          </p:nvSpPr>
          <p:spPr bwMode="auto">
            <a:xfrm flipH="1">
              <a:off x="352" y="906"/>
              <a:ext cx="78" cy="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69" name="Line 617"/>
            <p:cNvSpPr>
              <a:spLocks noChangeShapeType="1"/>
            </p:cNvSpPr>
            <p:nvPr/>
          </p:nvSpPr>
          <p:spPr bwMode="auto">
            <a:xfrm flipH="1">
              <a:off x="424" y="819"/>
              <a:ext cx="6" cy="87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70" name="Line 618"/>
            <p:cNvSpPr>
              <a:spLocks noChangeShapeType="1"/>
            </p:cNvSpPr>
            <p:nvPr/>
          </p:nvSpPr>
          <p:spPr bwMode="auto">
            <a:xfrm flipV="1">
              <a:off x="349" y="827"/>
              <a:ext cx="78" cy="1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71" name="Line 619"/>
            <p:cNvSpPr>
              <a:spLocks noChangeShapeType="1"/>
            </p:cNvSpPr>
            <p:nvPr/>
          </p:nvSpPr>
          <p:spPr bwMode="auto">
            <a:xfrm>
              <a:off x="349" y="819"/>
              <a:ext cx="3" cy="11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72" name="Line 620"/>
            <p:cNvSpPr>
              <a:spLocks noChangeShapeType="1"/>
            </p:cNvSpPr>
            <p:nvPr/>
          </p:nvSpPr>
          <p:spPr bwMode="auto">
            <a:xfrm flipV="1">
              <a:off x="266" y="1011"/>
              <a:ext cx="64" cy="3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73" name="Line 621"/>
            <p:cNvSpPr>
              <a:spLocks noChangeShapeType="1"/>
            </p:cNvSpPr>
            <p:nvPr/>
          </p:nvSpPr>
          <p:spPr bwMode="auto">
            <a:xfrm>
              <a:off x="321" y="988"/>
              <a:ext cx="14" cy="4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74" name="Line 622"/>
            <p:cNvSpPr>
              <a:spLocks noChangeShapeType="1"/>
            </p:cNvSpPr>
            <p:nvPr/>
          </p:nvSpPr>
          <p:spPr bwMode="auto">
            <a:xfrm>
              <a:off x="302" y="819"/>
              <a:ext cx="0" cy="20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75" name="Line 623"/>
            <p:cNvSpPr>
              <a:spLocks noChangeShapeType="1"/>
            </p:cNvSpPr>
            <p:nvPr/>
          </p:nvSpPr>
          <p:spPr bwMode="auto">
            <a:xfrm flipH="1">
              <a:off x="279" y="951"/>
              <a:ext cx="53" cy="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76" name="Line 624"/>
            <p:cNvSpPr>
              <a:spLocks noChangeShapeType="1"/>
            </p:cNvSpPr>
            <p:nvPr/>
          </p:nvSpPr>
          <p:spPr bwMode="auto">
            <a:xfrm flipH="1">
              <a:off x="327" y="879"/>
              <a:ext cx="5" cy="7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77" name="Line 625"/>
            <p:cNvSpPr>
              <a:spLocks noChangeShapeType="1"/>
            </p:cNvSpPr>
            <p:nvPr/>
          </p:nvSpPr>
          <p:spPr bwMode="auto">
            <a:xfrm flipV="1">
              <a:off x="279" y="887"/>
              <a:ext cx="51" cy="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78" name="Line 626"/>
            <p:cNvSpPr>
              <a:spLocks noChangeShapeType="1"/>
            </p:cNvSpPr>
            <p:nvPr/>
          </p:nvSpPr>
          <p:spPr bwMode="auto">
            <a:xfrm>
              <a:off x="279" y="877"/>
              <a:ext cx="0" cy="10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79" name="Line 627"/>
            <p:cNvSpPr>
              <a:spLocks noChangeShapeType="1"/>
            </p:cNvSpPr>
            <p:nvPr/>
          </p:nvSpPr>
          <p:spPr bwMode="auto">
            <a:xfrm flipH="1">
              <a:off x="499" y="824"/>
              <a:ext cx="39" cy="10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80" name="Line 628"/>
            <p:cNvSpPr>
              <a:spLocks noChangeShapeType="1"/>
            </p:cNvSpPr>
            <p:nvPr/>
          </p:nvSpPr>
          <p:spPr bwMode="auto">
            <a:xfrm flipV="1">
              <a:off x="491" y="1027"/>
              <a:ext cx="72" cy="4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81" name="Line 629"/>
            <p:cNvSpPr>
              <a:spLocks noChangeShapeType="1"/>
            </p:cNvSpPr>
            <p:nvPr/>
          </p:nvSpPr>
          <p:spPr bwMode="auto">
            <a:xfrm flipV="1">
              <a:off x="502" y="980"/>
              <a:ext cx="61" cy="2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82" name="Line 630"/>
            <p:cNvSpPr>
              <a:spLocks noChangeShapeType="1"/>
            </p:cNvSpPr>
            <p:nvPr/>
          </p:nvSpPr>
          <p:spPr bwMode="auto">
            <a:xfrm flipH="1">
              <a:off x="508" y="893"/>
              <a:ext cx="55" cy="10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83" name="Line 631"/>
            <p:cNvSpPr>
              <a:spLocks noChangeShapeType="1"/>
            </p:cNvSpPr>
            <p:nvPr/>
          </p:nvSpPr>
          <p:spPr bwMode="auto">
            <a:xfrm flipV="1">
              <a:off x="491" y="911"/>
              <a:ext cx="58" cy="2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84" name="Line 632"/>
            <p:cNvSpPr>
              <a:spLocks noChangeShapeType="1"/>
            </p:cNvSpPr>
            <p:nvPr/>
          </p:nvSpPr>
          <p:spPr bwMode="auto">
            <a:xfrm>
              <a:off x="616" y="824"/>
              <a:ext cx="11" cy="4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85" name="Line 633"/>
            <p:cNvSpPr>
              <a:spLocks noChangeShapeType="1"/>
            </p:cNvSpPr>
            <p:nvPr/>
          </p:nvSpPr>
          <p:spPr bwMode="auto">
            <a:xfrm flipV="1">
              <a:off x="577" y="898"/>
              <a:ext cx="98" cy="16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86" name="Freeform 634"/>
            <p:cNvSpPr>
              <a:spLocks/>
            </p:cNvSpPr>
            <p:nvPr/>
          </p:nvSpPr>
          <p:spPr bwMode="auto">
            <a:xfrm>
              <a:off x="591" y="937"/>
              <a:ext cx="84" cy="156"/>
            </a:xfrm>
            <a:custGeom>
              <a:avLst/>
              <a:gdLst>
                <a:gd name="T0" fmla="*/ 0 w 213"/>
                <a:gd name="T1" fmla="*/ 0 h 418"/>
                <a:gd name="T2" fmla="*/ 153 w 213"/>
                <a:gd name="T3" fmla="*/ 418 h 418"/>
                <a:gd name="T4" fmla="*/ 213 w 213"/>
                <a:gd name="T5" fmla="*/ 418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3" h="418">
                  <a:moveTo>
                    <a:pt x="0" y="0"/>
                  </a:moveTo>
                  <a:lnTo>
                    <a:pt x="153" y="418"/>
                  </a:lnTo>
                  <a:lnTo>
                    <a:pt x="213" y="418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87" name="Freeform 635"/>
            <p:cNvSpPr>
              <a:spLocks/>
            </p:cNvSpPr>
            <p:nvPr/>
          </p:nvSpPr>
          <p:spPr bwMode="auto">
            <a:xfrm>
              <a:off x="538" y="916"/>
              <a:ext cx="109" cy="182"/>
            </a:xfrm>
            <a:custGeom>
              <a:avLst/>
              <a:gdLst>
                <a:gd name="T0" fmla="*/ 272 w 272"/>
                <a:gd name="T1" fmla="*/ 0 h 478"/>
                <a:gd name="T2" fmla="*/ 196 w 272"/>
                <a:gd name="T3" fmla="*/ 238 h 478"/>
                <a:gd name="T4" fmla="*/ 119 w 272"/>
                <a:gd name="T5" fmla="*/ 367 h 478"/>
                <a:gd name="T6" fmla="*/ 0 w 272"/>
                <a:gd name="T7" fmla="*/ 478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2" h="478">
                  <a:moveTo>
                    <a:pt x="272" y="0"/>
                  </a:moveTo>
                  <a:lnTo>
                    <a:pt x="196" y="238"/>
                  </a:lnTo>
                  <a:lnTo>
                    <a:pt x="119" y="367"/>
                  </a:lnTo>
                  <a:lnTo>
                    <a:pt x="0" y="478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88" name="Line 636"/>
            <p:cNvSpPr>
              <a:spLocks noChangeShapeType="1"/>
            </p:cNvSpPr>
            <p:nvPr/>
          </p:nvSpPr>
          <p:spPr bwMode="auto">
            <a:xfrm flipH="1">
              <a:off x="711" y="827"/>
              <a:ext cx="83" cy="12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89" name="Line 637"/>
            <p:cNvSpPr>
              <a:spLocks noChangeShapeType="1"/>
            </p:cNvSpPr>
            <p:nvPr/>
          </p:nvSpPr>
          <p:spPr bwMode="auto">
            <a:xfrm>
              <a:off x="764" y="895"/>
              <a:ext cx="0" cy="20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90" name="Line 638"/>
            <p:cNvSpPr>
              <a:spLocks noChangeShapeType="1"/>
            </p:cNvSpPr>
            <p:nvPr/>
          </p:nvSpPr>
          <p:spPr bwMode="auto">
            <a:xfrm flipV="1">
              <a:off x="786" y="916"/>
              <a:ext cx="103" cy="3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91" name="Line 639"/>
            <p:cNvSpPr>
              <a:spLocks noChangeShapeType="1"/>
            </p:cNvSpPr>
            <p:nvPr/>
          </p:nvSpPr>
          <p:spPr bwMode="auto">
            <a:xfrm flipH="1" flipV="1">
              <a:off x="894" y="1027"/>
              <a:ext cx="6" cy="74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92" name="Freeform 640"/>
            <p:cNvSpPr>
              <a:spLocks/>
            </p:cNvSpPr>
            <p:nvPr/>
          </p:nvSpPr>
          <p:spPr bwMode="auto">
            <a:xfrm>
              <a:off x="830" y="937"/>
              <a:ext cx="70" cy="164"/>
            </a:xfrm>
            <a:custGeom>
              <a:avLst/>
              <a:gdLst>
                <a:gd name="T0" fmla="*/ 0 w 171"/>
                <a:gd name="T1" fmla="*/ 0 h 435"/>
                <a:gd name="T2" fmla="*/ 86 w 171"/>
                <a:gd name="T3" fmla="*/ 325 h 435"/>
                <a:gd name="T4" fmla="*/ 171 w 171"/>
                <a:gd name="T5" fmla="*/ 435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1" h="435">
                  <a:moveTo>
                    <a:pt x="0" y="0"/>
                  </a:moveTo>
                  <a:lnTo>
                    <a:pt x="86" y="325"/>
                  </a:lnTo>
                  <a:lnTo>
                    <a:pt x="171" y="435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93" name="Line 641"/>
            <p:cNvSpPr>
              <a:spLocks noChangeShapeType="1"/>
            </p:cNvSpPr>
            <p:nvPr/>
          </p:nvSpPr>
          <p:spPr bwMode="auto">
            <a:xfrm>
              <a:off x="853" y="843"/>
              <a:ext cx="22" cy="36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94" name="Line 642"/>
            <p:cNvSpPr>
              <a:spLocks noChangeShapeType="1"/>
            </p:cNvSpPr>
            <p:nvPr/>
          </p:nvSpPr>
          <p:spPr bwMode="auto">
            <a:xfrm>
              <a:off x="822" y="824"/>
              <a:ext cx="8" cy="116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95" name="Line 643"/>
            <p:cNvSpPr>
              <a:spLocks noChangeShapeType="1"/>
            </p:cNvSpPr>
            <p:nvPr/>
          </p:nvSpPr>
          <p:spPr bwMode="auto">
            <a:xfrm>
              <a:off x="986" y="811"/>
              <a:ext cx="0" cy="10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96" name="Line 644"/>
            <p:cNvSpPr>
              <a:spLocks noChangeShapeType="1"/>
            </p:cNvSpPr>
            <p:nvPr/>
          </p:nvSpPr>
          <p:spPr bwMode="auto">
            <a:xfrm flipV="1">
              <a:off x="986" y="829"/>
              <a:ext cx="86" cy="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97" name="Line 645"/>
            <p:cNvSpPr>
              <a:spLocks noChangeShapeType="1"/>
            </p:cNvSpPr>
            <p:nvPr/>
          </p:nvSpPr>
          <p:spPr bwMode="auto">
            <a:xfrm flipH="1">
              <a:off x="1070" y="819"/>
              <a:ext cx="5" cy="76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98" name="Line 646"/>
            <p:cNvSpPr>
              <a:spLocks noChangeShapeType="1"/>
            </p:cNvSpPr>
            <p:nvPr/>
          </p:nvSpPr>
          <p:spPr bwMode="auto">
            <a:xfrm flipH="1">
              <a:off x="986" y="895"/>
              <a:ext cx="89" cy="6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0999" name="Line 647"/>
            <p:cNvSpPr>
              <a:spLocks noChangeShapeType="1"/>
            </p:cNvSpPr>
            <p:nvPr/>
          </p:nvSpPr>
          <p:spPr bwMode="auto">
            <a:xfrm flipV="1">
              <a:off x="936" y="930"/>
              <a:ext cx="175" cy="1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00" name="Line 648"/>
            <p:cNvSpPr>
              <a:spLocks noChangeShapeType="1"/>
            </p:cNvSpPr>
            <p:nvPr/>
          </p:nvSpPr>
          <p:spPr bwMode="auto">
            <a:xfrm flipH="1">
              <a:off x="986" y="940"/>
              <a:ext cx="14" cy="5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01" name="Freeform 649"/>
            <p:cNvSpPr>
              <a:spLocks/>
            </p:cNvSpPr>
            <p:nvPr/>
          </p:nvSpPr>
          <p:spPr bwMode="auto">
            <a:xfrm>
              <a:off x="1008" y="974"/>
              <a:ext cx="70" cy="132"/>
            </a:xfrm>
            <a:custGeom>
              <a:avLst/>
              <a:gdLst>
                <a:gd name="T0" fmla="*/ 179 w 179"/>
                <a:gd name="T1" fmla="*/ 0 h 350"/>
                <a:gd name="T2" fmla="*/ 77 w 179"/>
                <a:gd name="T3" fmla="*/ 350 h 350"/>
                <a:gd name="T4" fmla="*/ 0 w 179"/>
                <a:gd name="T5" fmla="*/ 214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9" h="350">
                  <a:moveTo>
                    <a:pt x="179" y="0"/>
                  </a:moveTo>
                  <a:lnTo>
                    <a:pt x="77" y="350"/>
                  </a:lnTo>
                  <a:lnTo>
                    <a:pt x="0" y="214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02" name="Line 650"/>
            <p:cNvSpPr>
              <a:spLocks noChangeShapeType="1"/>
            </p:cNvSpPr>
            <p:nvPr/>
          </p:nvSpPr>
          <p:spPr bwMode="auto">
            <a:xfrm flipH="1">
              <a:off x="981" y="985"/>
              <a:ext cx="94" cy="1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01003" name="Group 651"/>
          <p:cNvGrpSpPr>
            <a:grpSpLocks/>
          </p:cNvGrpSpPr>
          <p:nvPr/>
        </p:nvGrpSpPr>
        <p:grpSpPr bwMode="auto">
          <a:xfrm>
            <a:off x="2090738" y="1368425"/>
            <a:ext cx="1585912" cy="555625"/>
            <a:chOff x="1317" y="782"/>
            <a:chExt cx="999" cy="350"/>
          </a:xfrm>
        </p:grpSpPr>
        <p:sp>
          <p:nvSpPr>
            <p:cNvPr id="101004" name="Line 652"/>
            <p:cNvSpPr>
              <a:spLocks noChangeShapeType="1"/>
            </p:cNvSpPr>
            <p:nvPr/>
          </p:nvSpPr>
          <p:spPr bwMode="auto">
            <a:xfrm>
              <a:off x="1317" y="782"/>
              <a:ext cx="0" cy="35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05" name="Line 653"/>
            <p:cNvSpPr>
              <a:spLocks noChangeShapeType="1"/>
            </p:cNvSpPr>
            <p:nvPr/>
          </p:nvSpPr>
          <p:spPr bwMode="auto">
            <a:xfrm>
              <a:off x="1317" y="1132"/>
              <a:ext cx="999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06" name="Line 654"/>
            <p:cNvSpPr>
              <a:spLocks noChangeShapeType="1"/>
            </p:cNvSpPr>
            <p:nvPr/>
          </p:nvSpPr>
          <p:spPr bwMode="auto">
            <a:xfrm flipV="1">
              <a:off x="2316" y="782"/>
              <a:ext cx="0" cy="35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07" name="Line 655"/>
            <p:cNvSpPr>
              <a:spLocks noChangeShapeType="1"/>
            </p:cNvSpPr>
            <p:nvPr/>
          </p:nvSpPr>
          <p:spPr bwMode="auto">
            <a:xfrm flipH="1">
              <a:off x="1317" y="782"/>
              <a:ext cx="999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08" name="Line 656"/>
            <p:cNvSpPr>
              <a:spLocks noChangeShapeType="1"/>
            </p:cNvSpPr>
            <p:nvPr/>
          </p:nvSpPr>
          <p:spPr bwMode="auto">
            <a:xfrm flipH="1">
              <a:off x="1431" y="932"/>
              <a:ext cx="36" cy="137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09" name="Line 657"/>
            <p:cNvSpPr>
              <a:spLocks noChangeShapeType="1"/>
            </p:cNvSpPr>
            <p:nvPr/>
          </p:nvSpPr>
          <p:spPr bwMode="auto">
            <a:xfrm>
              <a:off x="1490" y="998"/>
              <a:ext cx="50" cy="7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10" name="Line 658"/>
            <p:cNvSpPr>
              <a:spLocks noChangeShapeType="1"/>
            </p:cNvSpPr>
            <p:nvPr/>
          </p:nvSpPr>
          <p:spPr bwMode="auto">
            <a:xfrm flipV="1">
              <a:off x="1417" y="1048"/>
              <a:ext cx="106" cy="24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11" name="Freeform 659"/>
            <p:cNvSpPr>
              <a:spLocks/>
            </p:cNvSpPr>
            <p:nvPr/>
          </p:nvSpPr>
          <p:spPr bwMode="auto">
            <a:xfrm>
              <a:off x="1481" y="829"/>
              <a:ext cx="92" cy="156"/>
            </a:xfrm>
            <a:custGeom>
              <a:avLst/>
              <a:gdLst>
                <a:gd name="T0" fmla="*/ 0 w 230"/>
                <a:gd name="T1" fmla="*/ 0 h 410"/>
                <a:gd name="T2" fmla="*/ 162 w 230"/>
                <a:gd name="T3" fmla="*/ 410 h 410"/>
                <a:gd name="T4" fmla="*/ 230 w 230"/>
                <a:gd name="T5" fmla="*/ 410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0" h="410">
                  <a:moveTo>
                    <a:pt x="0" y="0"/>
                  </a:moveTo>
                  <a:lnTo>
                    <a:pt x="162" y="410"/>
                  </a:lnTo>
                  <a:lnTo>
                    <a:pt x="230" y="41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12" name="Freeform 660"/>
            <p:cNvSpPr>
              <a:spLocks/>
            </p:cNvSpPr>
            <p:nvPr/>
          </p:nvSpPr>
          <p:spPr bwMode="auto">
            <a:xfrm>
              <a:off x="1384" y="866"/>
              <a:ext cx="58" cy="135"/>
            </a:xfrm>
            <a:custGeom>
              <a:avLst/>
              <a:gdLst>
                <a:gd name="T0" fmla="*/ 145 w 145"/>
                <a:gd name="T1" fmla="*/ 0 h 358"/>
                <a:gd name="T2" fmla="*/ 68 w 145"/>
                <a:gd name="T3" fmla="*/ 213 h 358"/>
                <a:gd name="T4" fmla="*/ 0 w 145"/>
                <a:gd name="T5" fmla="*/ 358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5" h="358">
                  <a:moveTo>
                    <a:pt x="145" y="0"/>
                  </a:moveTo>
                  <a:lnTo>
                    <a:pt x="68" y="213"/>
                  </a:lnTo>
                  <a:lnTo>
                    <a:pt x="0" y="358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13" name="Line 661"/>
            <p:cNvSpPr>
              <a:spLocks noChangeShapeType="1"/>
            </p:cNvSpPr>
            <p:nvPr/>
          </p:nvSpPr>
          <p:spPr bwMode="auto">
            <a:xfrm>
              <a:off x="1659" y="937"/>
              <a:ext cx="31" cy="3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14" name="Freeform 662"/>
            <p:cNvSpPr>
              <a:spLocks/>
            </p:cNvSpPr>
            <p:nvPr/>
          </p:nvSpPr>
          <p:spPr bwMode="auto">
            <a:xfrm>
              <a:off x="1604" y="922"/>
              <a:ext cx="55" cy="108"/>
            </a:xfrm>
            <a:custGeom>
              <a:avLst/>
              <a:gdLst>
                <a:gd name="T0" fmla="*/ 136 w 136"/>
                <a:gd name="T1" fmla="*/ 0 h 291"/>
                <a:gd name="T2" fmla="*/ 76 w 136"/>
                <a:gd name="T3" fmla="*/ 145 h 291"/>
                <a:gd name="T4" fmla="*/ 0 w 136"/>
                <a:gd name="T5" fmla="*/ 291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6" h="291">
                  <a:moveTo>
                    <a:pt x="136" y="0"/>
                  </a:moveTo>
                  <a:lnTo>
                    <a:pt x="76" y="145"/>
                  </a:lnTo>
                  <a:lnTo>
                    <a:pt x="0" y="291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15" name="Line 663"/>
            <p:cNvSpPr>
              <a:spLocks noChangeShapeType="1"/>
            </p:cNvSpPr>
            <p:nvPr/>
          </p:nvSpPr>
          <p:spPr bwMode="auto">
            <a:xfrm>
              <a:off x="1659" y="853"/>
              <a:ext cx="0" cy="24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16" name="Line 664"/>
            <p:cNvSpPr>
              <a:spLocks noChangeShapeType="1"/>
            </p:cNvSpPr>
            <p:nvPr/>
          </p:nvSpPr>
          <p:spPr bwMode="auto">
            <a:xfrm flipV="1">
              <a:off x="1612" y="908"/>
              <a:ext cx="81" cy="14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17" name="Line 665"/>
            <p:cNvSpPr>
              <a:spLocks noChangeShapeType="1"/>
            </p:cNvSpPr>
            <p:nvPr/>
          </p:nvSpPr>
          <p:spPr bwMode="auto">
            <a:xfrm flipH="1">
              <a:off x="1620" y="822"/>
              <a:ext cx="64" cy="5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18" name="Freeform 666"/>
            <p:cNvSpPr>
              <a:spLocks/>
            </p:cNvSpPr>
            <p:nvPr/>
          </p:nvSpPr>
          <p:spPr bwMode="auto">
            <a:xfrm>
              <a:off x="1696" y="811"/>
              <a:ext cx="33" cy="142"/>
            </a:xfrm>
            <a:custGeom>
              <a:avLst/>
              <a:gdLst>
                <a:gd name="T0" fmla="*/ 86 w 86"/>
                <a:gd name="T1" fmla="*/ 0 h 375"/>
                <a:gd name="T2" fmla="*/ 43 w 86"/>
                <a:gd name="T3" fmla="*/ 222 h 375"/>
                <a:gd name="T4" fmla="*/ 0 w 86"/>
                <a:gd name="T5" fmla="*/ 375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6" h="375">
                  <a:moveTo>
                    <a:pt x="86" y="0"/>
                  </a:moveTo>
                  <a:lnTo>
                    <a:pt x="43" y="222"/>
                  </a:lnTo>
                  <a:lnTo>
                    <a:pt x="0" y="375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19" name="Line 667"/>
            <p:cNvSpPr>
              <a:spLocks noChangeShapeType="1"/>
            </p:cNvSpPr>
            <p:nvPr/>
          </p:nvSpPr>
          <p:spPr bwMode="auto">
            <a:xfrm flipV="1">
              <a:off x="1715" y="887"/>
              <a:ext cx="70" cy="1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20" name="Line 668"/>
            <p:cNvSpPr>
              <a:spLocks noChangeShapeType="1"/>
            </p:cNvSpPr>
            <p:nvPr/>
          </p:nvSpPr>
          <p:spPr bwMode="auto">
            <a:xfrm flipH="1">
              <a:off x="1771" y="882"/>
              <a:ext cx="19" cy="4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21" name="Freeform 669"/>
            <p:cNvSpPr>
              <a:spLocks/>
            </p:cNvSpPr>
            <p:nvPr/>
          </p:nvSpPr>
          <p:spPr bwMode="auto">
            <a:xfrm>
              <a:off x="1709" y="916"/>
              <a:ext cx="31" cy="182"/>
            </a:xfrm>
            <a:custGeom>
              <a:avLst/>
              <a:gdLst>
                <a:gd name="T0" fmla="*/ 77 w 77"/>
                <a:gd name="T1" fmla="*/ 0 h 478"/>
                <a:gd name="T2" fmla="*/ 77 w 77"/>
                <a:gd name="T3" fmla="*/ 478 h 478"/>
                <a:gd name="T4" fmla="*/ 0 w 77"/>
                <a:gd name="T5" fmla="*/ 367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7" h="478">
                  <a:moveTo>
                    <a:pt x="77" y="0"/>
                  </a:moveTo>
                  <a:lnTo>
                    <a:pt x="77" y="478"/>
                  </a:lnTo>
                  <a:lnTo>
                    <a:pt x="0" y="367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22" name="Line 670"/>
            <p:cNvSpPr>
              <a:spLocks noChangeShapeType="1"/>
            </p:cNvSpPr>
            <p:nvPr/>
          </p:nvSpPr>
          <p:spPr bwMode="auto">
            <a:xfrm flipH="1">
              <a:off x="1679" y="969"/>
              <a:ext cx="36" cy="7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23" name="Line 671"/>
            <p:cNvSpPr>
              <a:spLocks noChangeShapeType="1"/>
            </p:cNvSpPr>
            <p:nvPr/>
          </p:nvSpPr>
          <p:spPr bwMode="auto">
            <a:xfrm>
              <a:off x="1759" y="974"/>
              <a:ext cx="34" cy="56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24" name="Line 672"/>
            <p:cNvSpPr>
              <a:spLocks noChangeShapeType="1"/>
            </p:cNvSpPr>
            <p:nvPr/>
          </p:nvSpPr>
          <p:spPr bwMode="auto">
            <a:xfrm flipV="1">
              <a:off x="1845" y="858"/>
              <a:ext cx="162" cy="2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25" name="Line 673"/>
            <p:cNvSpPr>
              <a:spLocks noChangeShapeType="1"/>
            </p:cNvSpPr>
            <p:nvPr/>
          </p:nvSpPr>
          <p:spPr bwMode="auto">
            <a:xfrm flipH="1">
              <a:off x="1962" y="906"/>
              <a:ext cx="6" cy="17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26" name="Line 674"/>
            <p:cNvSpPr>
              <a:spLocks noChangeShapeType="1"/>
            </p:cNvSpPr>
            <p:nvPr/>
          </p:nvSpPr>
          <p:spPr bwMode="auto">
            <a:xfrm flipV="1">
              <a:off x="1884" y="914"/>
              <a:ext cx="84" cy="1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27" name="Line 675"/>
            <p:cNvSpPr>
              <a:spLocks noChangeShapeType="1"/>
            </p:cNvSpPr>
            <p:nvPr/>
          </p:nvSpPr>
          <p:spPr bwMode="auto">
            <a:xfrm flipV="1">
              <a:off x="1832" y="1072"/>
              <a:ext cx="189" cy="1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28" name="Line 676"/>
            <p:cNvSpPr>
              <a:spLocks noChangeShapeType="1"/>
            </p:cNvSpPr>
            <p:nvPr/>
          </p:nvSpPr>
          <p:spPr bwMode="auto">
            <a:xfrm flipV="1">
              <a:off x="1884" y="1030"/>
              <a:ext cx="62" cy="1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29" name="Line 677"/>
            <p:cNvSpPr>
              <a:spLocks noChangeShapeType="1"/>
            </p:cNvSpPr>
            <p:nvPr/>
          </p:nvSpPr>
          <p:spPr bwMode="auto">
            <a:xfrm flipV="1">
              <a:off x="1884" y="995"/>
              <a:ext cx="62" cy="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30" name="Line 678"/>
            <p:cNvSpPr>
              <a:spLocks noChangeShapeType="1"/>
            </p:cNvSpPr>
            <p:nvPr/>
          </p:nvSpPr>
          <p:spPr bwMode="auto">
            <a:xfrm flipV="1">
              <a:off x="1884" y="956"/>
              <a:ext cx="70" cy="1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31" name="Line 679"/>
            <p:cNvSpPr>
              <a:spLocks noChangeShapeType="1"/>
            </p:cNvSpPr>
            <p:nvPr/>
          </p:nvSpPr>
          <p:spPr bwMode="auto">
            <a:xfrm>
              <a:off x="1884" y="911"/>
              <a:ext cx="0" cy="174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32" name="Line 680"/>
            <p:cNvSpPr>
              <a:spLocks noChangeShapeType="1"/>
            </p:cNvSpPr>
            <p:nvPr/>
          </p:nvSpPr>
          <p:spPr bwMode="auto">
            <a:xfrm flipH="1">
              <a:off x="1918" y="814"/>
              <a:ext cx="11" cy="11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33" name="Line 681"/>
            <p:cNvSpPr>
              <a:spLocks noChangeShapeType="1"/>
            </p:cNvSpPr>
            <p:nvPr/>
          </p:nvSpPr>
          <p:spPr bwMode="auto">
            <a:xfrm flipV="1">
              <a:off x="2054" y="819"/>
              <a:ext cx="56" cy="9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34" name="Freeform 682"/>
            <p:cNvSpPr>
              <a:spLocks/>
            </p:cNvSpPr>
            <p:nvPr/>
          </p:nvSpPr>
          <p:spPr bwMode="auto">
            <a:xfrm>
              <a:off x="2054" y="930"/>
              <a:ext cx="42" cy="158"/>
            </a:xfrm>
            <a:custGeom>
              <a:avLst/>
              <a:gdLst>
                <a:gd name="T0" fmla="*/ 0 w 102"/>
                <a:gd name="T1" fmla="*/ 145 h 418"/>
                <a:gd name="T2" fmla="*/ 102 w 102"/>
                <a:gd name="T3" fmla="*/ 0 h 418"/>
                <a:gd name="T4" fmla="*/ 102 w 102"/>
                <a:gd name="T5" fmla="*/ 418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2" h="418">
                  <a:moveTo>
                    <a:pt x="0" y="145"/>
                  </a:moveTo>
                  <a:lnTo>
                    <a:pt x="102" y="0"/>
                  </a:lnTo>
                  <a:lnTo>
                    <a:pt x="102" y="418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35" name="Line 683"/>
            <p:cNvSpPr>
              <a:spLocks noChangeShapeType="1"/>
            </p:cNvSpPr>
            <p:nvPr/>
          </p:nvSpPr>
          <p:spPr bwMode="auto">
            <a:xfrm flipV="1">
              <a:off x="2096" y="885"/>
              <a:ext cx="19" cy="4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36" name="Freeform 684"/>
            <p:cNvSpPr>
              <a:spLocks/>
            </p:cNvSpPr>
            <p:nvPr/>
          </p:nvSpPr>
          <p:spPr bwMode="auto">
            <a:xfrm>
              <a:off x="2115" y="819"/>
              <a:ext cx="92" cy="121"/>
            </a:xfrm>
            <a:custGeom>
              <a:avLst/>
              <a:gdLst>
                <a:gd name="T0" fmla="*/ 231 w 231"/>
                <a:gd name="T1" fmla="*/ 0 h 324"/>
                <a:gd name="T2" fmla="*/ 145 w 231"/>
                <a:gd name="T3" fmla="*/ 180 h 324"/>
                <a:gd name="T4" fmla="*/ 0 w 231"/>
                <a:gd name="T5" fmla="*/ 324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1" h="324">
                  <a:moveTo>
                    <a:pt x="231" y="0"/>
                  </a:moveTo>
                  <a:lnTo>
                    <a:pt x="145" y="180"/>
                  </a:lnTo>
                  <a:lnTo>
                    <a:pt x="0" y="324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37" name="Line 685"/>
            <p:cNvSpPr>
              <a:spLocks noChangeShapeType="1"/>
            </p:cNvSpPr>
            <p:nvPr/>
          </p:nvSpPr>
          <p:spPr bwMode="auto">
            <a:xfrm flipV="1">
              <a:off x="2132" y="829"/>
              <a:ext cx="70" cy="14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38" name="Line 686"/>
            <p:cNvSpPr>
              <a:spLocks noChangeShapeType="1"/>
            </p:cNvSpPr>
            <p:nvPr/>
          </p:nvSpPr>
          <p:spPr bwMode="auto">
            <a:xfrm flipH="1" flipV="1">
              <a:off x="2174" y="885"/>
              <a:ext cx="58" cy="47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39" name="Line 687"/>
            <p:cNvSpPr>
              <a:spLocks noChangeShapeType="1"/>
            </p:cNvSpPr>
            <p:nvPr/>
          </p:nvSpPr>
          <p:spPr bwMode="auto">
            <a:xfrm flipV="1">
              <a:off x="2132" y="953"/>
              <a:ext cx="86" cy="1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40" name="Line 688"/>
            <p:cNvSpPr>
              <a:spLocks noChangeShapeType="1"/>
            </p:cNvSpPr>
            <p:nvPr/>
          </p:nvSpPr>
          <p:spPr bwMode="auto">
            <a:xfrm flipH="1">
              <a:off x="2115" y="1040"/>
              <a:ext cx="131" cy="16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41" name="Line 689"/>
            <p:cNvSpPr>
              <a:spLocks noChangeShapeType="1"/>
            </p:cNvSpPr>
            <p:nvPr/>
          </p:nvSpPr>
          <p:spPr bwMode="auto">
            <a:xfrm flipV="1">
              <a:off x="2174" y="959"/>
              <a:ext cx="0" cy="8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01042" name="Group 690"/>
          <p:cNvGrpSpPr>
            <a:grpSpLocks/>
          </p:cNvGrpSpPr>
          <p:nvPr/>
        </p:nvGrpSpPr>
        <p:grpSpPr bwMode="auto">
          <a:xfrm>
            <a:off x="3790950" y="1368425"/>
            <a:ext cx="1223963" cy="555625"/>
            <a:chOff x="2388" y="782"/>
            <a:chExt cx="771" cy="350"/>
          </a:xfrm>
        </p:grpSpPr>
        <p:sp>
          <p:nvSpPr>
            <p:cNvPr id="101043" name="Line 691"/>
            <p:cNvSpPr>
              <a:spLocks noChangeShapeType="1"/>
            </p:cNvSpPr>
            <p:nvPr/>
          </p:nvSpPr>
          <p:spPr bwMode="auto">
            <a:xfrm>
              <a:off x="2388" y="850"/>
              <a:ext cx="153" cy="21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44" name="Line 692"/>
            <p:cNvSpPr>
              <a:spLocks noChangeShapeType="1"/>
            </p:cNvSpPr>
            <p:nvPr/>
          </p:nvSpPr>
          <p:spPr bwMode="auto">
            <a:xfrm flipH="1">
              <a:off x="2388" y="850"/>
              <a:ext cx="153" cy="21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45" name="Line 693"/>
            <p:cNvSpPr>
              <a:spLocks noChangeShapeType="1"/>
            </p:cNvSpPr>
            <p:nvPr/>
          </p:nvSpPr>
          <p:spPr bwMode="auto">
            <a:xfrm>
              <a:off x="2619" y="782"/>
              <a:ext cx="0" cy="35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46" name="Line 694"/>
            <p:cNvSpPr>
              <a:spLocks noChangeShapeType="1"/>
            </p:cNvSpPr>
            <p:nvPr/>
          </p:nvSpPr>
          <p:spPr bwMode="auto">
            <a:xfrm>
              <a:off x="2619" y="1132"/>
              <a:ext cx="540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47" name="Line 695"/>
            <p:cNvSpPr>
              <a:spLocks noChangeShapeType="1"/>
            </p:cNvSpPr>
            <p:nvPr/>
          </p:nvSpPr>
          <p:spPr bwMode="auto">
            <a:xfrm flipV="1">
              <a:off x="3159" y="782"/>
              <a:ext cx="0" cy="35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48" name="Line 696"/>
            <p:cNvSpPr>
              <a:spLocks noChangeShapeType="1"/>
            </p:cNvSpPr>
            <p:nvPr/>
          </p:nvSpPr>
          <p:spPr bwMode="auto">
            <a:xfrm flipH="1">
              <a:off x="2619" y="782"/>
              <a:ext cx="540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49" name="Line 697"/>
            <p:cNvSpPr>
              <a:spLocks noChangeShapeType="1"/>
            </p:cNvSpPr>
            <p:nvPr/>
          </p:nvSpPr>
          <p:spPr bwMode="auto">
            <a:xfrm flipH="1">
              <a:off x="2816" y="811"/>
              <a:ext cx="6" cy="66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50" name="Line 698"/>
            <p:cNvSpPr>
              <a:spLocks noChangeShapeType="1"/>
            </p:cNvSpPr>
            <p:nvPr/>
          </p:nvSpPr>
          <p:spPr bwMode="auto">
            <a:xfrm flipH="1">
              <a:off x="2736" y="877"/>
              <a:ext cx="86" cy="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51" name="Freeform 699"/>
            <p:cNvSpPr>
              <a:spLocks/>
            </p:cNvSpPr>
            <p:nvPr/>
          </p:nvSpPr>
          <p:spPr bwMode="auto">
            <a:xfrm>
              <a:off x="2736" y="806"/>
              <a:ext cx="117" cy="134"/>
            </a:xfrm>
            <a:custGeom>
              <a:avLst/>
              <a:gdLst>
                <a:gd name="T0" fmla="*/ 0 w 291"/>
                <a:gd name="T1" fmla="*/ 0 h 358"/>
                <a:gd name="T2" fmla="*/ 0 w 291"/>
                <a:gd name="T3" fmla="*/ 324 h 358"/>
                <a:gd name="T4" fmla="*/ 43 w 291"/>
                <a:gd name="T5" fmla="*/ 358 h 358"/>
                <a:gd name="T6" fmla="*/ 291 w 291"/>
                <a:gd name="T7" fmla="*/ 341 h 358"/>
                <a:gd name="T8" fmla="*/ 282 w 291"/>
                <a:gd name="T9" fmla="*/ 188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1" h="358">
                  <a:moveTo>
                    <a:pt x="0" y="0"/>
                  </a:moveTo>
                  <a:lnTo>
                    <a:pt x="0" y="324"/>
                  </a:lnTo>
                  <a:lnTo>
                    <a:pt x="43" y="358"/>
                  </a:lnTo>
                  <a:lnTo>
                    <a:pt x="291" y="341"/>
                  </a:lnTo>
                  <a:lnTo>
                    <a:pt x="282" y="188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52" name="Line 700"/>
            <p:cNvSpPr>
              <a:spLocks noChangeShapeType="1"/>
            </p:cNvSpPr>
            <p:nvPr/>
          </p:nvSpPr>
          <p:spPr bwMode="auto">
            <a:xfrm flipH="1">
              <a:off x="2736" y="824"/>
              <a:ext cx="86" cy="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53" name="Line 701"/>
            <p:cNvSpPr>
              <a:spLocks noChangeShapeType="1"/>
            </p:cNvSpPr>
            <p:nvPr/>
          </p:nvSpPr>
          <p:spPr bwMode="auto">
            <a:xfrm flipV="1">
              <a:off x="2686" y="974"/>
              <a:ext cx="189" cy="2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54" name="Freeform 702"/>
            <p:cNvSpPr>
              <a:spLocks/>
            </p:cNvSpPr>
            <p:nvPr/>
          </p:nvSpPr>
          <p:spPr bwMode="auto">
            <a:xfrm>
              <a:off x="2766" y="937"/>
              <a:ext cx="42" cy="169"/>
            </a:xfrm>
            <a:custGeom>
              <a:avLst/>
              <a:gdLst>
                <a:gd name="T0" fmla="*/ 103 w 103"/>
                <a:gd name="T1" fmla="*/ 0 h 452"/>
                <a:gd name="T2" fmla="*/ 103 w 103"/>
                <a:gd name="T3" fmla="*/ 452 h 452"/>
                <a:gd name="T4" fmla="*/ 0 w 103"/>
                <a:gd name="T5" fmla="*/ 325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3" h="452">
                  <a:moveTo>
                    <a:pt x="103" y="0"/>
                  </a:moveTo>
                  <a:lnTo>
                    <a:pt x="103" y="452"/>
                  </a:lnTo>
                  <a:lnTo>
                    <a:pt x="0" y="325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55" name="Line 703"/>
            <p:cNvSpPr>
              <a:spLocks noChangeShapeType="1"/>
            </p:cNvSpPr>
            <p:nvPr/>
          </p:nvSpPr>
          <p:spPr bwMode="auto">
            <a:xfrm flipH="1" flipV="1">
              <a:off x="2736" y="990"/>
              <a:ext cx="14" cy="5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56" name="Line 704"/>
            <p:cNvSpPr>
              <a:spLocks noChangeShapeType="1"/>
            </p:cNvSpPr>
            <p:nvPr/>
          </p:nvSpPr>
          <p:spPr bwMode="auto">
            <a:xfrm>
              <a:off x="2958" y="937"/>
              <a:ext cx="31" cy="3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57" name="Freeform 705"/>
            <p:cNvSpPr>
              <a:spLocks/>
            </p:cNvSpPr>
            <p:nvPr/>
          </p:nvSpPr>
          <p:spPr bwMode="auto">
            <a:xfrm>
              <a:off x="2905" y="922"/>
              <a:ext cx="53" cy="108"/>
            </a:xfrm>
            <a:custGeom>
              <a:avLst/>
              <a:gdLst>
                <a:gd name="T0" fmla="*/ 136 w 136"/>
                <a:gd name="T1" fmla="*/ 0 h 291"/>
                <a:gd name="T2" fmla="*/ 77 w 136"/>
                <a:gd name="T3" fmla="*/ 145 h 291"/>
                <a:gd name="T4" fmla="*/ 0 w 136"/>
                <a:gd name="T5" fmla="*/ 291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6" h="291">
                  <a:moveTo>
                    <a:pt x="136" y="0"/>
                  </a:moveTo>
                  <a:lnTo>
                    <a:pt x="77" y="145"/>
                  </a:lnTo>
                  <a:lnTo>
                    <a:pt x="0" y="291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58" name="Line 706"/>
            <p:cNvSpPr>
              <a:spLocks noChangeShapeType="1"/>
            </p:cNvSpPr>
            <p:nvPr/>
          </p:nvSpPr>
          <p:spPr bwMode="auto">
            <a:xfrm>
              <a:off x="2958" y="853"/>
              <a:ext cx="0" cy="24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59" name="Line 707"/>
            <p:cNvSpPr>
              <a:spLocks noChangeShapeType="1"/>
            </p:cNvSpPr>
            <p:nvPr/>
          </p:nvSpPr>
          <p:spPr bwMode="auto">
            <a:xfrm flipV="1">
              <a:off x="2911" y="908"/>
              <a:ext cx="83" cy="14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60" name="Line 708"/>
            <p:cNvSpPr>
              <a:spLocks noChangeShapeType="1"/>
            </p:cNvSpPr>
            <p:nvPr/>
          </p:nvSpPr>
          <p:spPr bwMode="auto">
            <a:xfrm flipH="1">
              <a:off x="2922" y="822"/>
              <a:ext cx="64" cy="5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61" name="Line 709"/>
            <p:cNvSpPr>
              <a:spLocks noChangeShapeType="1"/>
            </p:cNvSpPr>
            <p:nvPr/>
          </p:nvSpPr>
          <p:spPr bwMode="auto">
            <a:xfrm>
              <a:off x="3014" y="829"/>
              <a:ext cx="0" cy="9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62" name="Line 710"/>
            <p:cNvSpPr>
              <a:spLocks noChangeShapeType="1"/>
            </p:cNvSpPr>
            <p:nvPr/>
          </p:nvSpPr>
          <p:spPr bwMode="auto">
            <a:xfrm flipV="1">
              <a:off x="3014" y="840"/>
              <a:ext cx="58" cy="1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63" name="Line 711"/>
            <p:cNvSpPr>
              <a:spLocks noChangeShapeType="1"/>
            </p:cNvSpPr>
            <p:nvPr/>
          </p:nvSpPr>
          <p:spPr bwMode="auto">
            <a:xfrm flipH="1">
              <a:off x="3070" y="829"/>
              <a:ext cx="5" cy="77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64" name="Line 712"/>
            <p:cNvSpPr>
              <a:spLocks noChangeShapeType="1"/>
            </p:cNvSpPr>
            <p:nvPr/>
          </p:nvSpPr>
          <p:spPr bwMode="auto">
            <a:xfrm flipH="1">
              <a:off x="3014" y="906"/>
              <a:ext cx="61" cy="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65" name="Line 713"/>
            <p:cNvSpPr>
              <a:spLocks noChangeShapeType="1"/>
            </p:cNvSpPr>
            <p:nvPr/>
          </p:nvSpPr>
          <p:spPr bwMode="auto">
            <a:xfrm flipV="1">
              <a:off x="3008" y="951"/>
              <a:ext cx="67" cy="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66" name="Line 714"/>
            <p:cNvSpPr>
              <a:spLocks noChangeShapeType="1"/>
            </p:cNvSpPr>
            <p:nvPr/>
          </p:nvSpPr>
          <p:spPr bwMode="auto">
            <a:xfrm>
              <a:off x="3042" y="956"/>
              <a:ext cx="0" cy="11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67" name="Line 715"/>
            <p:cNvSpPr>
              <a:spLocks noChangeShapeType="1"/>
            </p:cNvSpPr>
            <p:nvPr/>
          </p:nvSpPr>
          <p:spPr bwMode="auto">
            <a:xfrm flipV="1">
              <a:off x="3011" y="1003"/>
              <a:ext cx="61" cy="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68" name="Line 716"/>
            <p:cNvSpPr>
              <a:spLocks noChangeShapeType="1"/>
            </p:cNvSpPr>
            <p:nvPr/>
          </p:nvSpPr>
          <p:spPr bwMode="auto">
            <a:xfrm flipH="1">
              <a:off x="2981" y="1067"/>
              <a:ext cx="114" cy="7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01069" name="Group 717"/>
          <p:cNvGrpSpPr>
            <a:grpSpLocks/>
          </p:cNvGrpSpPr>
          <p:nvPr/>
        </p:nvGrpSpPr>
        <p:grpSpPr bwMode="auto">
          <a:xfrm>
            <a:off x="5248275" y="1368425"/>
            <a:ext cx="857250" cy="555625"/>
            <a:chOff x="3306" y="782"/>
            <a:chExt cx="540" cy="350"/>
          </a:xfrm>
        </p:grpSpPr>
        <p:sp>
          <p:nvSpPr>
            <p:cNvPr id="101070" name="Line 718"/>
            <p:cNvSpPr>
              <a:spLocks noChangeShapeType="1"/>
            </p:cNvSpPr>
            <p:nvPr/>
          </p:nvSpPr>
          <p:spPr bwMode="auto">
            <a:xfrm>
              <a:off x="3306" y="782"/>
              <a:ext cx="0" cy="35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71" name="Line 719"/>
            <p:cNvSpPr>
              <a:spLocks noChangeShapeType="1"/>
            </p:cNvSpPr>
            <p:nvPr/>
          </p:nvSpPr>
          <p:spPr bwMode="auto">
            <a:xfrm>
              <a:off x="3306" y="1132"/>
              <a:ext cx="540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72" name="Line 720"/>
            <p:cNvSpPr>
              <a:spLocks noChangeShapeType="1"/>
            </p:cNvSpPr>
            <p:nvPr/>
          </p:nvSpPr>
          <p:spPr bwMode="auto">
            <a:xfrm flipV="1">
              <a:off x="3846" y="782"/>
              <a:ext cx="0" cy="35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73" name="Line 721"/>
            <p:cNvSpPr>
              <a:spLocks noChangeShapeType="1"/>
            </p:cNvSpPr>
            <p:nvPr/>
          </p:nvSpPr>
          <p:spPr bwMode="auto">
            <a:xfrm flipH="1">
              <a:off x="3306" y="782"/>
              <a:ext cx="540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74" name="Line 722"/>
            <p:cNvSpPr>
              <a:spLocks noChangeShapeType="1"/>
            </p:cNvSpPr>
            <p:nvPr/>
          </p:nvSpPr>
          <p:spPr bwMode="auto">
            <a:xfrm>
              <a:off x="3526" y="1019"/>
              <a:ext cx="33" cy="5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75" name="Line 723"/>
            <p:cNvSpPr>
              <a:spLocks noChangeShapeType="1"/>
            </p:cNvSpPr>
            <p:nvPr/>
          </p:nvSpPr>
          <p:spPr bwMode="auto">
            <a:xfrm flipH="1">
              <a:off x="3428" y="1019"/>
              <a:ext cx="56" cy="6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76" name="Freeform 724"/>
            <p:cNvSpPr>
              <a:spLocks/>
            </p:cNvSpPr>
            <p:nvPr/>
          </p:nvSpPr>
          <p:spPr bwMode="auto">
            <a:xfrm>
              <a:off x="3481" y="998"/>
              <a:ext cx="25" cy="100"/>
            </a:xfrm>
            <a:custGeom>
              <a:avLst/>
              <a:gdLst>
                <a:gd name="T0" fmla="*/ 68 w 68"/>
                <a:gd name="T1" fmla="*/ 0 h 265"/>
                <a:gd name="T2" fmla="*/ 68 w 68"/>
                <a:gd name="T3" fmla="*/ 265 h 265"/>
                <a:gd name="T4" fmla="*/ 0 w 68"/>
                <a:gd name="T5" fmla="*/ 18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8" h="265">
                  <a:moveTo>
                    <a:pt x="68" y="0"/>
                  </a:moveTo>
                  <a:lnTo>
                    <a:pt x="68" y="265"/>
                  </a:lnTo>
                  <a:lnTo>
                    <a:pt x="0" y="18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77" name="Line 725"/>
            <p:cNvSpPr>
              <a:spLocks noChangeShapeType="1"/>
            </p:cNvSpPr>
            <p:nvPr/>
          </p:nvSpPr>
          <p:spPr bwMode="auto">
            <a:xfrm>
              <a:off x="3529" y="969"/>
              <a:ext cx="19" cy="4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78" name="Line 726"/>
            <p:cNvSpPr>
              <a:spLocks noChangeShapeType="1"/>
            </p:cNvSpPr>
            <p:nvPr/>
          </p:nvSpPr>
          <p:spPr bwMode="auto">
            <a:xfrm flipV="1">
              <a:off x="3456" y="995"/>
              <a:ext cx="81" cy="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79" name="Line 727"/>
            <p:cNvSpPr>
              <a:spLocks noChangeShapeType="1"/>
            </p:cNvSpPr>
            <p:nvPr/>
          </p:nvSpPr>
          <p:spPr bwMode="auto">
            <a:xfrm flipH="1">
              <a:off x="3467" y="932"/>
              <a:ext cx="67" cy="6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80" name="Line 728"/>
            <p:cNvSpPr>
              <a:spLocks noChangeShapeType="1"/>
            </p:cNvSpPr>
            <p:nvPr/>
          </p:nvSpPr>
          <p:spPr bwMode="auto">
            <a:xfrm flipV="1">
              <a:off x="3459" y="956"/>
              <a:ext cx="56" cy="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81" name="Line 729"/>
            <p:cNvSpPr>
              <a:spLocks noChangeShapeType="1"/>
            </p:cNvSpPr>
            <p:nvPr/>
          </p:nvSpPr>
          <p:spPr bwMode="auto">
            <a:xfrm flipH="1">
              <a:off x="3470" y="916"/>
              <a:ext cx="36" cy="4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82" name="Line 730"/>
            <p:cNvSpPr>
              <a:spLocks noChangeShapeType="1"/>
            </p:cNvSpPr>
            <p:nvPr/>
          </p:nvSpPr>
          <p:spPr bwMode="auto">
            <a:xfrm>
              <a:off x="3501" y="835"/>
              <a:ext cx="0" cy="7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83" name="Line 731"/>
            <p:cNvSpPr>
              <a:spLocks noChangeShapeType="1"/>
            </p:cNvSpPr>
            <p:nvPr/>
          </p:nvSpPr>
          <p:spPr bwMode="auto">
            <a:xfrm flipV="1">
              <a:off x="3467" y="869"/>
              <a:ext cx="59" cy="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84" name="Line 732"/>
            <p:cNvSpPr>
              <a:spLocks noChangeShapeType="1"/>
            </p:cNvSpPr>
            <p:nvPr/>
          </p:nvSpPr>
          <p:spPr bwMode="auto">
            <a:xfrm flipH="1">
              <a:off x="3465" y="906"/>
              <a:ext cx="77" cy="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85" name="Line 733"/>
            <p:cNvSpPr>
              <a:spLocks noChangeShapeType="1"/>
            </p:cNvSpPr>
            <p:nvPr/>
          </p:nvSpPr>
          <p:spPr bwMode="auto">
            <a:xfrm flipH="1">
              <a:off x="3534" y="819"/>
              <a:ext cx="8" cy="87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86" name="Line 734"/>
            <p:cNvSpPr>
              <a:spLocks noChangeShapeType="1"/>
            </p:cNvSpPr>
            <p:nvPr/>
          </p:nvSpPr>
          <p:spPr bwMode="auto">
            <a:xfrm flipV="1">
              <a:off x="3459" y="827"/>
              <a:ext cx="78" cy="1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87" name="Line 735"/>
            <p:cNvSpPr>
              <a:spLocks noChangeShapeType="1"/>
            </p:cNvSpPr>
            <p:nvPr/>
          </p:nvSpPr>
          <p:spPr bwMode="auto">
            <a:xfrm>
              <a:off x="3459" y="819"/>
              <a:ext cx="6" cy="11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88" name="Line 736"/>
            <p:cNvSpPr>
              <a:spLocks noChangeShapeType="1"/>
            </p:cNvSpPr>
            <p:nvPr/>
          </p:nvSpPr>
          <p:spPr bwMode="auto">
            <a:xfrm flipV="1">
              <a:off x="3376" y="1011"/>
              <a:ext cx="64" cy="34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89" name="Line 737"/>
            <p:cNvSpPr>
              <a:spLocks noChangeShapeType="1"/>
            </p:cNvSpPr>
            <p:nvPr/>
          </p:nvSpPr>
          <p:spPr bwMode="auto">
            <a:xfrm>
              <a:off x="3434" y="987"/>
              <a:ext cx="11" cy="4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90" name="Line 738"/>
            <p:cNvSpPr>
              <a:spLocks noChangeShapeType="1"/>
            </p:cNvSpPr>
            <p:nvPr/>
          </p:nvSpPr>
          <p:spPr bwMode="auto">
            <a:xfrm>
              <a:off x="3412" y="819"/>
              <a:ext cx="0" cy="20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91" name="Line 739"/>
            <p:cNvSpPr>
              <a:spLocks noChangeShapeType="1"/>
            </p:cNvSpPr>
            <p:nvPr/>
          </p:nvSpPr>
          <p:spPr bwMode="auto">
            <a:xfrm flipH="1">
              <a:off x="3389" y="951"/>
              <a:ext cx="53" cy="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92" name="Line 740"/>
            <p:cNvSpPr>
              <a:spLocks noChangeShapeType="1"/>
            </p:cNvSpPr>
            <p:nvPr/>
          </p:nvSpPr>
          <p:spPr bwMode="auto">
            <a:xfrm flipH="1">
              <a:off x="3437" y="879"/>
              <a:ext cx="5" cy="7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93" name="Line 741"/>
            <p:cNvSpPr>
              <a:spLocks noChangeShapeType="1"/>
            </p:cNvSpPr>
            <p:nvPr/>
          </p:nvSpPr>
          <p:spPr bwMode="auto">
            <a:xfrm flipV="1">
              <a:off x="3389" y="887"/>
              <a:ext cx="51" cy="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94" name="Line 742"/>
            <p:cNvSpPr>
              <a:spLocks noChangeShapeType="1"/>
            </p:cNvSpPr>
            <p:nvPr/>
          </p:nvSpPr>
          <p:spPr bwMode="auto">
            <a:xfrm>
              <a:off x="3389" y="877"/>
              <a:ext cx="0" cy="10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95" name="Line 743"/>
            <p:cNvSpPr>
              <a:spLocks noChangeShapeType="1"/>
            </p:cNvSpPr>
            <p:nvPr/>
          </p:nvSpPr>
          <p:spPr bwMode="auto">
            <a:xfrm>
              <a:off x="3623" y="829"/>
              <a:ext cx="3" cy="9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96" name="Line 744"/>
            <p:cNvSpPr>
              <a:spLocks noChangeShapeType="1"/>
            </p:cNvSpPr>
            <p:nvPr/>
          </p:nvSpPr>
          <p:spPr bwMode="auto">
            <a:xfrm flipV="1">
              <a:off x="3626" y="843"/>
              <a:ext cx="47" cy="1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97" name="Line 745"/>
            <p:cNvSpPr>
              <a:spLocks noChangeShapeType="1"/>
            </p:cNvSpPr>
            <p:nvPr/>
          </p:nvSpPr>
          <p:spPr bwMode="auto">
            <a:xfrm flipH="1">
              <a:off x="3673" y="837"/>
              <a:ext cx="3" cy="6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98" name="Line 746"/>
            <p:cNvSpPr>
              <a:spLocks noChangeShapeType="1"/>
            </p:cNvSpPr>
            <p:nvPr/>
          </p:nvSpPr>
          <p:spPr bwMode="auto">
            <a:xfrm flipH="1">
              <a:off x="3626" y="906"/>
              <a:ext cx="50" cy="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099" name="Line 747"/>
            <p:cNvSpPr>
              <a:spLocks noChangeShapeType="1"/>
            </p:cNvSpPr>
            <p:nvPr/>
          </p:nvSpPr>
          <p:spPr bwMode="auto">
            <a:xfrm flipV="1">
              <a:off x="3651" y="959"/>
              <a:ext cx="33" cy="7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00" name="Line 748"/>
            <p:cNvSpPr>
              <a:spLocks noChangeShapeType="1"/>
            </p:cNvSpPr>
            <p:nvPr/>
          </p:nvSpPr>
          <p:spPr bwMode="auto">
            <a:xfrm flipV="1">
              <a:off x="3604" y="1032"/>
              <a:ext cx="80" cy="4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01" name="Line 749"/>
            <p:cNvSpPr>
              <a:spLocks noChangeShapeType="1"/>
            </p:cNvSpPr>
            <p:nvPr/>
          </p:nvSpPr>
          <p:spPr bwMode="auto">
            <a:xfrm flipV="1">
              <a:off x="3651" y="911"/>
              <a:ext cx="0" cy="134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02" name="Line 750"/>
            <p:cNvSpPr>
              <a:spLocks noChangeShapeType="1"/>
            </p:cNvSpPr>
            <p:nvPr/>
          </p:nvSpPr>
          <p:spPr bwMode="auto">
            <a:xfrm>
              <a:off x="3623" y="951"/>
              <a:ext cx="3" cy="10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03" name="Line 751"/>
            <p:cNvSpPr>
              <a:spLocks noChangeShapeType="1"/>
            </p:cNvSpPr>
            <p:nvPr/>
          </p:nvSpPr>
          <p:spPr bwMode="auto">
            <a:xfrm>
              <a:off x="3698" y="837"/>
              <a:ext cx="0" cy="24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04" name="Line 752"/>
            <p:cNvSpPr>
              <a:spLocks noChangeShapeType="1"/>
            </p:cNvSpPr>
            <p:nvPr/>
          </p:nvSpPr>
          <p:spPr bwMode="auto">
            <a:xfrm flipV="1">
              <a:off x="3698" y="840"/>
              <a:ext cx="78" cy="1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05" name="Line 753"/>
            <p:cNvSpPr>
              <a:spLocks noChangeShapeType="1"/>
            </p:cNvSpPr>
            <p:nvPr/>
          </p:nvSpPr>
          <p:spPr bwMode="auto">
            <a:xfrm flipV="1">
              <a:off x="3698" y="914"/>
              <a:ext cx="64" cy="1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06" name="Line 754"/>
            <p:cNvSpPr>
              <a:spLocks noChangeShapeType="1"/>
            </p:cNvSpPr>
            <p:nvPr/>
          </p:nvSpPr>
          <p:spPr bwMode="auto">
            <a:xfrm flipH="1">
              <a:off x="3759" y="908"/>
              <a:ext cx="6" cy="87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07" name="Line 755"/>
            <p:cNvSpPr>
              <a:spLocks noChangeShapeType="1"/>
            </p:cNvSpPr>
            <p:nvPr/>
          </p:nvSpPr>
          <p:spPr bwMode="auto">
            <a:xfrm flipH="1">
              <a:off x="3698" y="995"/>
              <a:ext cx="64" cy="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08" name="Line 756"/>
            <p:cNvSpPr>
              <a:spLocks noChangeShapeType="1"/>
            </p:cNvSpPr>
            <p:nvPr/>
          </p:nvSpPr>
          <p:spPr bwMode="auto">
            <a:xfrm flipH="1">
              <a:off x="3698" y="1069"/>
              <a:ext cx="81" cy="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01109" name="Group 757"/>
          <p:cNvGrpSpPr>
            <a:grpSpLocks/>
          </p:cNvGrpSpPr>
          <p:nvPr/>
        </p:nvGrpSpPr>
        <p:grpSpPr bwMode="auto">
          <a:xfrm>
            <a:off x="6242050" y="1368425"/>
            <a:ext cx="2247900" cy="555625"/>
            <a:chOff x="3932" y="782"/>
            <a:chExt cx="1416" cy="350"/>
          </a:xfrm>
        </p:grpSpPr>
        <p:sp>
          <p:nvSpPr>
            <p:cNvPr id="101110" name="Line 758"/>
            <p:cNvSpPr>
              <a:spLocks noChangeShapeType="1"/>
            </p:cNvSpPr>
            <p:nvPr/>
          </p:nvSpPr>
          <p:spPr bwMode="auto">
            <a:xfrm>
              <a:off x="3932" y="995"/>
              <a:ext cx="103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11" name="Line 759"/>
            <p:cNvSpPr>
              <a:spLocks noChangeShapeType="1"/>
            </p:cNvSpPr>
            <p:nvPr/>
          </p:nvSpPr>
          <p:spPr bwMode="auto">
            <a:xfrm>
              <a:off x="4138" y="782"/>
              <a:ext cx="0" cy="35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12" name="Line 760"/>
            <p:cNvSpPr>
              <a:spLocks noChangeShapeType="1"/>
            </p:cNvSpPr>
            <p:nvPr/>
          </p:nvSpPr>
          <p:spPr bwMode="auto">
            <a:xfrm>
              <a:off x="4138" y="1132"/>
              <a:ext cx="1210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13" name="Line 761"/>
            <p:cNvSpPr>
              <a:spLocks noChangeShapeType="1"/>
            </p:cNvSpPr>
            <p:nvPr/>
          </p:nvSpPr>
          <p:spPr bwMode="auto">
            <a:xfrm flipV="1">
              <a:off x="5348" y="782"/>
              <a:ext cx="0" cy="35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14" name="Line 762"/>
            <p:cNvSpPr>
              <a:spLocks noChangeShapeType="1"/>
            </p:cNvSpPr>
            <p:nvPr/>
          </p:nvSpPr>
          <p:spPr bwMode="auto">
            <a:xfrm flipH="1">
              <a:off x="4138" y="782"/>
              <a:ext cx="1210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15" name="Line 763"/>
            <p:cNvSpPr>
              <a:spLocks noChangeShapeType="1"/>
            </p:cNvSpPr>
            <p:nvPr/>
          </p:nvSpPr>
          <p:spPr bwMode="auto">
            <a:xfrm flipH="1">
              <a:off x="4252" y="932"/>
              <a:ext cx="36" cy="137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16" name="Line 764"/>
            <p:cNvSpPr>
              <a:spLocks noChangeShapeType="1"/>
            </p:cNvSpPr>
            <p:nvPr/>
          </p:nvSpPr>
          <p:spPr bwMode="auto">
            <a:xfrm>
              <a:off x="4308" y="998"/>
              <a:ext cx="52" cy="7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17" name="Line 765"/>
            <p:cNvSpPr>
              <a:spLocks noChangeShapeType="1"/>
            </p:cNvSpPr>
            <p:nvPr/>
          </p:nvSpPr>
          <p:spPr bwMode="auto">
            <a:xfrm flipV="1">
              <a:off x="4238" y="1048"/>
              <a:ext cx="103" cy="24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18" name="Freeform 766"/>
            <p:cNvSpPr>
              <a:spLocks/>
            </p:cNvSpPr>
            <p:nvPr/>
          </p:nvSpPr>
          <p:spPr bwMode="auto">
            <a:xfrm>
              <a:off x="4302" y="829"/>
              <a:ext cx="92" cy="156"/>
            </a:xfrm>
            <a:custGeom>
              <a:avLst/>
              <a:gdLst>
                <a:gd name="T0" fmla="*/ 0 w 230"/>
                <a:gd name="T1" fmla="*/ 0 h 410"/>
                <a:gd name="T2" fmla="*/ 162 w 230"/>
                <a:gd name="T3" fmla="*/ 410 h 410"/>
                <a:gd name="T4" fmla="*/ 230 w 230"/>
                <a:gd name="T5" fmla="*/ 410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0" h="410">
                  <a:moveTo>
                    <a:pt x="0" y="0"/>
                  </a:moveTo>
                  <a:lnTo>
                    <a:pt x="162" y="410"/>
                  </a:lnTo>
                  <a:lnTo>
                    <a:pt x="230" y="41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19" name="Freeform 767"/>
            <p:cNvSpPr>
              <a:spLocks/>
            </p:cNvSpPr>
            <p:nvPr/>
          </p:nvSpPr>
          <p:spPr bwMode="auto">
            <a:xfrm>
              <a:off x="4205" y="866"/>
              <a:ext cx="55" cy="135"/>
            </a:xfrm>
            <a:custGeom>
              <a:avLst/>
              <a:gdLst>
                <a:gd name="T0" fmla="*/ 145 w 145"/>
                <a:gd name="T1" fmla="*/ 0 h 358"/>
                <a:gd name="T2" fmla="*/ 68 w 145"/>
                <a:gd name="T3" fmla="*/ 213 h 358"/>
                <a:gd name="T4" fmla="*/ 0 w 145"/>
                <a:gd name="T5" fmla="*/ 358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5" h="358">
                  <a:moveTo>
                    <a:pt x="145" y="0"/>
                  </a:moveTo>
                  <a:lnTo>
                    <a:pt x="68" y="213"/>
                  </a:lnTo>
                  <a:lnTo>
                    <a:pt x="0" y="358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20" name="Line 768"/>
            <p:cNvSpPr>
              <a:spLocks noChangeShapeType="1"/>
            </p:cNvSpPr>
            <p:nvPr/>
          </p:nvSpPr>
          <p:spPr bwMode="auto">
            <a:xfrm flipV="1">
              <a:off x="4452" y="961"/>
              <a:ext cx="162" cy="1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21" name="Line 769"/>
            <p:cNvSpPr>
              <a:spLocks noChangeShapeType="1"/>
            </p:cNvSpPr>
            <p:nvPr/>
          </p:nvSpPr>
          <p:spPr bwMode="auto">
            <a:xfrm flipV="1">
              <a:off x="4463" y="1074"/>
              <a:ext cx="145" cy="1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22" name="Line 770"/>
            <p:cNvSpPr>
              <a:spLocks noChangeShapeType="1"/>
            </p:cNvSpPr>
            <p:nvPr/>
          </p:nvSpPr>
          <p:spPr bwMode="auto">
            <a:xfrm>
              <a:off x="4494" y="824"/>
              <a:ext cx="22" cy="4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23" name="Freeform 771"/>
            <p:cNvSpPr>
              <a:spLocks/>
            </p:cNvSpPr>
            <p:nvPr/>
          </p:nvSpPr>
          <p:spPr bwMode="auto">
            <a:xfrm>
              <a:off x="4430" y="819"/>
              <a:ext cx="159" cy="250"/>
            </a:xfrm>
            <a:custGeom>
              <a:avLst/>
              <a:gdLst>
                <a:gd name="T0" fmla="*/ 400 w 400"/>
                <a:gd name="T1" fmla="*/ 0 h 666"/>
                <a:gd name="T2" fmla="*/ 281 w 400"/>
                <a:gd name="T3" fmla="*/ 171 h 666"/>
                <a:gd name="T4" fmla="*/ 230 w 400"/>
                <a:gd name="T5" fmla="*/ 333 h 666"/>
                <a:gd name="T6" fmla="*/ 111 w 400"/>
                <a:gd name="T7" fmla="*/ 538 h 666"/>
                <a:gd name="T8" fmla="*/ 0 w 400"/>
                <a:gd name="T9" fmla="*/ 666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0" h="666">
                  <a:moveTo>
                    <a:pt x="400" y="0"/>
                  </a:moveTo>
                  <a:lnTo>
                    <a:pt x="281" y="171"/>
                  </a:lnTo>
                  <a:lnTo>
                    <a:pt x="230" y="333"/>
                  </a:lnTo>
                  <a:lnTo>
                    <a:pt x="111" y="538"/>
                  </a:lnTo>
                  <a:lnTo>
                    <a:pt x="0" y="666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24" name="Line 772"/>
            <p:cNvSpPr>
              <a:spLocks noChangeShapeType="1"/>
            </p:cNvSpPr>
            <p:nvPr/>
          </p:nvSpPr>
          <p:spPr bwMode="auto">
            <a:xfrm flipV="1">
              <a:off x="4469" y="877"/>
              <a:ext cx="133" cy="1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25" name="Line 773"/>
            <p:cNvSpPr>
              <a:spLocks noChangeShapeType="1"/>
            </p:cNvSpPr>
            <p:nvPr/>
          </p:nvSpPr>
          <p:spPr bwMode="auto">
            <a:xfrm flipH="1">
              <a:off x="4483" y="922"/>
              <a:ext cx="103" cy="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26" name="Line 774"/>
            <p:cNvSpPr>
              <a:spLocks noChangeShapeType="1"/>
            </p:cNvSpPr>
            <p:nvPr/>
          </p:nvSpPr>
          <p:spPr bwMode="auto">
            <a:xfrm flipV="1">
              <a:off x="4494" y="1006"/>
              <a:ext cx="83" cy="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27" name="Line 775"/>
            <p:cNvSpPr>
              <a:spLocks noChangeShapeType="1"/>
            </p:cNvSpPr>
            <p:nvPr/>
          </p:nvSpPr>
          <p:spPr bwMode="auto">
            <a:xfrm>
              <a:off x="4536" y="1014"/>
              <a:ext cx="0" cy="6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28" name="Line 776"/>
            <p:cNvSpPr>
              <a:spLocks noChangeShapeType="1"/>
            </p:cNvSpPr>
            <p:nvPr/>
          </p:nvSpPr>
          <p:spPr bwMode="auto">
            <a:xfrm>
              <a:off x="4705" y="819"/>
              <a:ext cx="0" cy="97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29" name="Line 777"/>
            <p:cNvSpPr>
              <a:spLocks noChangeShapeType="1"/>
            </p:cNvSpPr>
            <p:nvPr/>
          </p:nvSpPr>
          <p:spPr bwMode="auto">
            <a:xfrm>
              <a:off x="4747" y="808"/>
              <a:ext cx="0" cy="10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30" name="Line 778"/>
            <p:cNvSpPr>
              <a:spLocks noChangeShapeType="1"/>
            </p:cNvSpPr>
            <p:nvPr/>
          </p:nvSpPr>
          <p:spPr bwMode="auto">
            <a:xfrm flipH="1">
              <a:off x="4783" y="808"/>
              <a:ext cx="11" cy="10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31" name="Line 779"/>
            <p:cNvSpPr>
              <a:spLocks noChangeShapeType="1"/>
            </p:cNvSpPr>
            <p:nvPr/>
          </p:nvSpPr>
          <p:spPr bwMode="auto">
            <a:xfrm flipH="1">
              <a:off x="4661" y="916"/>
              <a:ext cx="11" cy="66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32" name="Line 780"/>
            <p:cNvSpPr>
              <a:spLocks noChangeShapeType="1"/>
            </p:cNvSpPr>
            <p:nvPr/>
          </p:nvSpPr>
          <p:spPr bwMode="auto">
            <a:xfrm flipV="1">
              <a:off x="4669" y="916"/>
              <a:ext cx="156" cy="2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33" name="Line 781"/>
            <p:cNvSpPr>
              <a:spLocks noChangeShapeType="1"/>
            </p:cNvSpPr>
            <p:nvPr/>
          </p:nvSpPr>
          <p:spPr bwMode="auto">
            <a:xfrm flipH="1">
              <a:off x="4814" y="908"/>
              <a:ext cx="14" cy="4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34" name="Line 782"/>
            <p:cNvSpPr>
              <a:spLocks noChangeShapeType="1"/>
            </p:cNvSpPr>
            <p:nvPr/>
          </p:nvSpPr>
          <p:spPr bwMode="auto">
            <a:xfrm>
              <a:off x="4705" y="966"/>
              <a:ext cx="0" cy="106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35" name="Freeform 783"/>
            <p:cNvSpPr>
              <a:spLocks/>
            </p:cNvSpPr>
            <p:nvPr/>
          </p:nvSpPr>
          <p:spPr bwMode="auto">
            <a:xfrm>
              <a:off x="4767" y="969"/>
              <a:ext cx="30" cy="103"/>
            </a:xfrm>
            <a:custGeom>
              <a:avLst/>
              <a:gdLst>
                <a:gd name="T0" fmla="*/ 77 w 77"/>
                <a:gd name="T1" fmla="*/ 0 h 274"/>
                <a:gd name="T2" fmla="*/ 51 w 77"/>
                <a:gd name="T3" fmla="*/ 274 h 274"/>
                <a:gd name="T4" fmla="*/ 0 w 77"/>
                <a:gd name="T5" fmla="*/ 223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7" h="274">
                  <a:moveTo>
                    <a:pt x="77" y="0"/>
                  </a:moveTo>
                  <a:lnTo>
                    <a:pt x="51" y="274"/>
                  </a:lnTo>
                  <a:lnTo>
                    <a:pt x="0" y="223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36" name="Line 784"/>
            <p:cNvSpPr>
              <a:spLocks noChangeShapeType="1"/>
            </p:cNvSpPr>
            <p:nvPr/>
          </p:nvSpPr>
          <p:spPr bwMode="auto">
            <a:xfrm>
              <a:off x="4747" y="937"/>
              <a:ext cx="0" cy="166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37" name="Line 785"/>
            <p:cNvSpPr>
              <a:spLocks noChangeShapeType="1"/>
            </p:cNvSpPr>
            <p:nvPr/>
          </p:nvSpPr>
          <p:spPr bwMode="auto">
            <a:xfrm flipV="1">
              <a:off x="4664" y="856"/>
              <a:ext cx="155" cy="2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38" name="Line 786"/>
            <p:cNvSpPr>
              <a:spLocks noChangeShapeType="1"/>
            </p:cNvSpPr>
            <p:nvPr/>
          </p:nvSpPr>
          <p:spPr bwMode="auto">
            <a:xfrm flipV="1">
              <a:off x="4705" y="982"/>
              <a:ext cx="89" cy="1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39" name="Line 787"/>
            <p:cNvSpPr>
              <a:spLocks noChangeShapeType="1"/>
            </p:cNvSpPr>
            <p:nvPr/>
          </p:nvSpPr>
          <p:spPr bwMode="auto">
            <a:xfrm flipH="1">
              <a:off x="4878" y="827"/>
              <a:ext cx="81" cy="12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40" name="Line 788"/>
            <p:cNvSpPr>
              <a:spLocks noChangeShapeType="1"/>
            </p:cNvSpPr>
            <p:nvPr/>
          </p:nvSpPr>
          <p:spPr bwMode="auto">
            <a:xfrm>
              <a:off x="4928" y="895"/>
              <a:ext cx="0" cy="20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41" name="Line 789"/>
            <p:cNvSpPr>
              <a:spLocks noChangeShapeType="1"/>
            </p:cNvSpPr>
            <p:nvPr/>
          </p:nvSpPr>
          <p:spPr bwMode="auto">
            <a:xfrm flipV="1">
              <a:off x="4953" y="916"/>
              <a:ext cx="100" cy="3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42" name="Line 790"/>
            <p:cNvSpPr>
              <a:spLocks noChangeShapeType="1"/>
            </p:cNvSpPr>
            <p:nvPr/>
          </p:nvSpPr>
          <p:spPr bwMode="auto">
            <a:xfrm flipH="1" flipV="1">
              <a:off x="5061" y="1027"/>
              <a:ext cx="3" cy="74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43" name="Freeform 791"/>
            <p:cNvSpPr>
              <a:spLocks/>
            </p:cNvSpPr>
            <p:nvPr/>
          </p:nvSpPr>
          <p:spPr bwMode="auto">
            <a:xfrm>
              <a:off x="4997" y="937"/>
              <a:ext cx="67" cy="164"/>
            </a:xfrm>
            <a:custGeom>
              <a:avLst/>
              <a:gdLst>
                <a:gd name="T0" fmla="*/ 0 w 171"/>
                <a:gd name="T1" fmla="*/ 0 h 435"/>
                <a:gd name="T2" fmla="*/ 86 w 171"/>
                <a:gd name="T3" fmla="*/ 325 h 435"/>
                <a:gd name="T4" fmla="*/ 171 w 171"/>
                <a:gd name="T5" fmla="*/ 435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1" h="435">
                  <a:moveTo>
                    <a:pt x="0" y="0"/>
                  </a:moveTo>
                  <a:lnTo>
                    <a:pt x="86" y="325"/>
                  </a:lnTo>
                  <a:lnTo>
                    <a:pt x="171" y="435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44" name="Line 792"/>
            <p:cNvSpPr>
              <a:spLocks noChangeShapeType="1"/>
            </p:cNvSpPr>
            <p:nvPr/>
          </p:nvSpPr>
          <p:spPr bwMode="auto">
            <a:xfrm>
              <a:off x="5017" y="843"/>
              <a:ext cx="25" cy="36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45" name="Line 793"/>
            <p:cNvSpPr>
              <a:spLocks noChangeShapeType="1"/>
            </p:cNvSpPr>
            <p:nvPr/>
          </p:nvSpPr>
          <p:spPr bwMode="auto">
            <a:xfrm>
              <a:off x="4986" y="824"/>
              <a:ext cx="11" cy="116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46" name="Line 794"/>
            <p:cNvSpPr>
              <a:spLocks noChangeShapeType="1"/>
            </p:cNvSpPr>
            <p:nvPr/>
          </p:nvSpPr>
          <p:spPr bwMode="auto">
            <a:xfrm>
              <a:off x="5153" y="811"/>
              <a:ext cx="0" cy="10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47" name="Line 795"/>
            <p:cNvSpPr>
              <a:spLocks noChangeShapeType="1"/>
            </p:cNvSpPr>
            <p:nvPr/>
          </p:nvSpPr>
          <p:spPr bwMode="auto">
            <a:xfrm flipV="1">
              <a:off x="5153" y="829"/>
              <a:ext cx="84" cy="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48" name="Line 796"/>
            <p:cNvSpPr>
              <a:spLocks noChangeShapeType="1"/>
            </p:cNvSpPr>
            <p:nvPr/>
          </p:nvSpPr>
          <p:spPr bwMode="auto">
            <a:xfrm flipH="1">
              <a:off x="5234" y="819"/>
              <a:ext cx="8" cy="76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49" name="Line 797"/>
            <p:cNvSpPr>
              <a:spLocks noChangeShapeType="1"/>
            </p:cNvSpPr>
            <p:nvPr/>
          </p:nvSpPr>
          <p:spPr bwMode="auto">
            <a:xfrm flipH="1">
              <a:off x="5153" y="895"/>
              <a:ext cx="89" cy="6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50" name="Line 798"/>
            <p:cNvSpPr>
              <a:spLocks noChangeShapeType="1"/>
            </p:cNvSpPr>
            <p:nvPr/>
          </p:nvSpPr>
          <p:spPr bwMode="auto">
            <a:xfrm flipV="1">
              <a:off x="5103" y="930"/>
              <a:ext cx="175" cy="1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51" name="Line 799"/>
            <p:cNvSpPr>
              <a:spLocks noChangeShapeType="1"/>
            </p:cNvSpPr>
            <p:nvPr/>
          </p:nvSpPr>
          <p:spPr bwMode="auto">
            <a:xfrm flipH="1">
              <a:off x="5153" y="940"/>
              <a:ext cx="14" cy="5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52" name="Freeform 800"/>
            <p:cNvSpPr>
              <a:spLocks/>
            </p:cNvSpPr>
            <p:nvPr/>
          </p:nvSpPr>
          <p:spPr bwMode="auto">
            <a:xfrm>
              <a:off x="5173" y="974"/>
              <a:ext cx="72" cy="132"/>
            </a:xfrm>
            <a:custGeom>
              <a:avLst/>
              <a:gdLst>
                <a:gd name="T0" fmla="*/ 178 w 178"/>
                <a:gd name="T1" fmla="*/ 0 h 350"/>
                <a:gd name="T2" fmla="*/ 76 w 178"/>
                <a:gd name="T3" fmla="*/ 350 h 350"/>
                <a:gd name="T4" fmla="*/ 0 w 178"/>
                <a:gd name="T5" fmla="*/ 214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8" h="350">
                  <a:moveTo>
                    <a:pt x="178" y="0"/>
                  </a:moveTo>
                  <a:lnTo>
                    <a:pt x="76" y="350"/>
                  </a:lnTo>
                  <a:lnTo>
                    <a:pt x="0" y="214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53" name="Line 801"/>
            <p:cNvSpPr>
              <a:spLocks noChangeShapeType="1"/>
            </p:cNvSpPr>
            <p:nvPr/>
          </p:nvSpPr>
          <p:spPr bwMode="auto">
            <a:xfrm flipH="1">
              <a:off x="5145" y="985"/>
              <a:ext cx="97" cy="1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01154" name="Group 802"/>
          <p:cNvGrpSpPr>
            <a:grpSpLocks/>
          </p:cNvGrpSpPr>
          <p:nvPr/>
        </p:nvGrpSpPr>
        <p:grpSpPr bwMode="auto">
          <a:xfrm>
            <a:off x="3057525" y="2151063"/>
            <a:ext cx="1135063" cy="555625"/>
            <a:chOff x="1926" y="1275"/>
            <a:chExt cx="715" cy="350"/>
          </a:xfrm>
        </p:grpSpPr>
        <p:sp>
          <p:nvSpPr>
            <p:cNvPr id="101155" name="Line 803"/>
            <p:cNvSpPr>
              <a:spLocks noChangeShapeType="1"/>
            </p:cNvSpPr>
            <p:nvPr/>
          </p:nvSpPr>
          <p:spPr bwMode="auto">
            <a:xfrm>
              <a:off x="1926" y="1488"/>
              <a:ext cx="103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56" name="Line 804"/>
            <p:cNvSpPr>
              <a:spLocks noChangeShapeType="1"/>
            </p:cNvSpPr>
            <p:nvPr/>
          </p:nvSpPr>
          <p:spPr bwMode="auto">
            <a:xfrm>
              <a:off x="2101" y="1275"/>
              <a:ext cx="0" cy="35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57" name="Line 805"/>
            <p:cNvSpPr>
              <a:spLocks noChangeShapeType="1"/>
            </p:cNvSpPr>
            <p:nvPr/>
          </p:nvSpPr>
          <p:spPr bwMode="auto">
            <a:xfrm>
              <a:off x="2101" y="1625"/>
              <a:ext cx="540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58" name="Line 806"/>
            <p:cNvSpPr>
              <a:spLocks noChangeShapeType="1"/>
            </p:cNvSpPr>
            <p:nvPr/>
          </p:nvSpPr>
          <p:spPr bwMode="auto">
            <a:xfrm flipV="1">
              <a:off x="2641" y="1275"/>
              <a:ext cx="0" cy="35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59" name="Line 807"/>
            <p:cNvSpPr>
              <a:spLocks noChangeShapeType="1"/>
            </p:cNvSpPr>
            <p:nvPr/>
          </p:nvSpPr>
          <p:spPr bwMode="auto">
            <a:xfrm flipH="1">
              <a:off x="2101" y="1275"/>
              <a:ext cx="540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60" name="Line 808"/>
            <p:cNvSpPr>
              <a:spLocks noChangeShapeType="1"/>
            </p:cNvSpPr>
            <p:nvPr/>
          </p:nvSpPr>
          <p:spPr bwMode="auto">
            <a:xfrm flipH="1">
              <a:off x="2204" y="1383"/>
              <a:ext cx="20" cy="87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61" name="Line 809"/>
            <p:cNvSpPr>
              <a:spLocks noChangeShapeType="1"/>
            </p:cNvSpPr>
            <p:nvPr/>
          </p:nvSpPr>
          <p:spPr bwMode="auto">
            <a:xfrm flipH="1">
              <a:off x="2193" y="1467"/>
              <a:ext cx="11" cy="3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62" name="Line 810"/>
            <p:cNvSpPr>
              <a:spLocks noChangeShapeType="1"/>
            </p:cNvSpPr>
            <p:nvPr/>
          </p:nvSpPr>
          <p:spPr bwMode="auto">
            <a:xfrm>
              <a:off x="2215" y="1306"/>
              <a:ext cx="12" cy="5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63" name="Line 811"/>
            <p:cNvSpPr>
              <a:spLocks noChangeShapeType="1"/>
            </p:cNvSpPr>
            <p:nvPr/>
          </p:nvSpPr>
          <p:spPr bwMode="auto">
            <a:xfrm flipV="1">
              <a:off x="2179" y="1377"/>
              <a:ext cx="81" cy="1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64" name="Freeform 812"/>
            <p:cNvSpPr>
              <a:spLocks/>
            </p:cNvSpPr>
            <p:nvPr/>
          </p:nvSpPr>
          <p:spPr bwMode="auto">
            <a:xfrm>
              <a:off x="2207" y="1435"/>
              <a:ext cx="39" cy="108"/>
            </a:xfrm>
            <a:custGeom>
              <a:avLst/>
              <a:gdLst>
                <a:gd name="T0" fmla="*/ 102 w 102"/>
                <a:gd name="T1" fmla="*/ 0 h 291"/>
                <a:gd name="T2" fmla="*/ 77 w 102"/>
                <a:gd name="T3" fmla="*/ 138 h 291"/>
                <a:gd name="T4" fmla="*/ 34 w 102"/>
                <a:gd name="T5" fmla="*/ 291 h 291"/>
                <a:gd name="T6" fmla="*/ 0 w 102"/>
                <a:gd name="T7" fmla="*/ 231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2" h="291">
                  <a:moveTo>
                    <a:pt x="102" y="0"/>
                  </a:moveTo>
                  <a:lnTo>
                    <a:pt x="77" y="138"/>
                  </a:lnTo>
                  <a:lnTo>
                    <a:pt x="34" y="291"/>
                  </a:lnTo>
                  <a:lnTo>
                    <a:pt x="0" y="231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65" name="Line 813"/>
            <p:cNvSpPr>
              <a:spLocks noChangeShapeType="1"/>
            </p:cNvSpPr>
            <p:nvPr/>
          </p:nvSpPr>
          <p:spPr bwMode="auto">
            <a:xfrm flipH="1">
              <a:off x="2271" y="1306"/>
              <a:ext cx="28" cy="10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66" name="Line 814"/>
            <p:cNvSpPr>
              <a:spLocks noChangeShapeType="1"/>
            </p:cNvSpPr>
            <p:nvPr/>
          </p:nvSpPr>
          <p:spPr bwMode="auto">
            <a:xfrm flipV="1">
              <a:off x="2282" y="1359"/>
              <a:ext cx="70" cy="1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67" name="Line 815"/>
            <p:cNvSpPr>
              <a:spLocks noChangeShapeType="1"/>
            </p:cNvSpPr>
            <p:nvPr/>
          </p:nvSpPr>
          <p:spPr bwMode="auto">
            <a:xfrm flipV="1">
              <a:off x="2269" y="1412"/>
              <a:ext cx="69" cy="1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68" name="Line 816"/>
            <p:cNvSpPr>
              <a:spLocks noChangeShapeType="1"/>
            </p:cNvSpPr>
            <p:nvPr/>
          </p:nvSpPr>
          <p:spPr bwMode="auto">
            <a:xfrm flipH="1">
              <a:off x="2324" y="1409"/>
              <a:ext cx="20" cy="4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69" name="Line 817"/>
            <p:cNvSpPr>
              <a:spLocks noChangeShapeType="1"/>
            </p:cNvSpPr>
            <p:nvPr/>
          </p:nvSpPr>
          <p:spPr bwMode="auto">
            <a:xfrm>
              <a:off x="2302" y="1420"/>
              <a:ext cx="0" cy="12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70" name="Line 818"/>
            <p:cNvSpPr>
              <a:spLocks noChangeShapeType="1"/>
            </p:cNvSpPr>
            <p:nvPr/>
          </p:nvSpPr>
          <p:spPr bwMode="auto">
            <a:xfrm flipV="1">
              <a:off x="2302" y="1478"/>
              <a:ext cx="33" cy="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71" name="Freeform 819"/>
            <p:cNvSpPr>
              <a:spLocks/>
            </p:cNvSpPr>
            <p:nvPr/>
          </p:nvSpPr>
          <p:spPr bwMode="auto">
            <a:xfrm>
              <a:off x="2224" y="1457"/>
              <a:ext cx="50" cy="121"/>
            </a:xfrm>
            <a:custGeom>
              <a:avLst/>
              <a:gdLst>
                <a:gd name="T0" fmla="*/ 127 w 127"/>
                <a:gd name="T1" fmla="*/ 0 h 316"/>
                <a:gd name="T2" fmla="*/ 85 w 127"/>
                <a:gd name="T3" fmla="*/ 129 h 316"/>
                <a:gd name="T4" fmla="*/ 51 w 127"/>
                <a:gd name="T5" fmla="*/ 231 h 316"/>
                <a:gd name="T6" fmla="*/ 0 w 127"/>
                <a:gd name="T7" fmla="*/ 316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7" h="316">
                  <a:moveTo>
                    <a:pt x="127" y="0"/>
                  </a:moveTo>
                  <a:lnTo>
                    <a:pt x="85" y="129"/>
                  </a:lnTo>
                  <a:lnTo>
                    <a:pt x="51" y="231"/>
                  </a:lnTo>
                  <a:lnTo>
                    <a:pt x="0" y="316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72" name="Freeform 820"/>
            <p:cNvSpPr>
              <a:spLocks/>
            </p:cNvSpPr>
            <p:nvPr/>
          </p:nvSpPr>
          <p:spPr bwMode="auto">
            <a:xfrm>
              <a:off x="2258" y="1504"/>
              <a:ext cx="102" cy="79"/>
            </a:xfrm>
            <a:custGeom>
              <a:avLst/>
              <a:gdLst>
                <a:gd name="T0" fmla="*/ 0 w 257"/>
                <a:gd name="T1" fmla="*/ 0 h 213"/>
                <a:gd name="T2" fmla="*/ 171 w 257"/>
                <a:gd name="T3" fmla="*/ 213 h 213"/>
                <a:gd name="T4" fmla="*/ 257 w 257"/>
                <a:gd name="T5" fmla="*/ 213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7" h="213">
                  <a:moveTo>
                    <a:pt x="0" y="0"/>
                  </a:moveTo>
                  <a:lnTo>
                    <a:pt x="171" y="213"/>
                  </a:lnTo>
                  <a:lnTo>
                    <a:pt x="257" y="213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73" name="Line 821"/>
            <p:cNvSpPr>
              <a:spLocks noChangeShapeType="1"/>
            </p:cNvSpPr>
            <p:nvPr/>
          </p:nvSpPr>
          <p:spPr bwMode="auto">
            <a:xfrm>
              <a:off x="2302" y="1541"/>
              <a:ext cx="0" cy="1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74" name="Line 822"/>
            <p:cNvSpPr>
              <a:spLocks noChangeShapeType="1"/>
            </p:cNvSpPr>
            <p:nvPr/>
          </p:nvSpPr>
          <p:spPr bwMode="auto">
            <a:xfrm flipH="1">
              <a:off x="2160" y="1507"/>
              <a:ext cx="34" cy="6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75" name="Line 823"/>
            <p:cNvSpPr>
              <a:spLocks noChangeShapeType="1"/>
            </p:cNvSpPr>
            <p:nvPr/>
          </p:nvSpPr>
          <p:spPr bwMode="auto">
            <a:xfrm flipV="1">
              <a:off x="2213" y="1438"/>
              <a:ext cx="33" cy="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76" name="Line 824"/>
            <p:cNvSpPr>
              <a:spLocks noChangeShapeType="1"/>
            </p:cNvSpPr>
            <p:nvPr/>
          </p:nvSpPr>
          <p:spPr bwMode="auto">
            <a:xfrm flipH="1">
              <a:off x="2452" y="1304"/>
              <a:ext cx="34" cy="76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77" name="Line 825"/>
            <p:cNvSpPr>
              <a:spLocks noChangeShapeType="1"/>
            </p:cNvSpPr>
            <p:nvPr/>
          </p:nvSpPr>
          <p:spPr bwMode="auto">
            <a:xfrm>
              <a:off x="2411" y="1346"/>
              <a:ext cx="2" cy="227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78" name="Line 826"/>
            <p:cNvSpPr>
              <a:spLocks noChangeShapeType="1"/>
            </p:cNvSpPr>
            <p:nvPr/>
          </p:nvSpPr>
          <p:spPr bwMode="auto">
            <a:xfrm flipV="1">
              <a:off x="2413" y="1372"/>
              <a:ext cx="142" cy="1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79" name="Freeform 827"/>
            <p:cNvSpPr>
              <a:spLocks/>
            </p:cNvSpPr>
            <p:nvPr/>
          </p:nvSpPr>
          <p:spPr bwMode="auto">
            <a:xfrm>
              <a:off x="2511" y="1349"/>
              <a:ext cx="50" cy="239"/>
            </a:xfrm>
            <a:custGeom>
              <a:avLst/>
              <a:gdLst>
                <a:gd name="T0" fmla="*/ 120 w 120"/>
                <a:gd name="T1" fmla="*/ 0 h 640"/>
                <a:gd name="T2" fmla="*/ 112 w 120"/>
                <a:gd name="T3" fmla="*/ 359 h 640"/>
                <a:gd name="T4" fmla="*/ 94 w 120"/>
                <a:gd name="T5" fmla="*/ 640 h 640"/>
                <a:gd name="T6" fmla="*/ 0 w 120"/>
                <a:gd name="T7" fmla="*/ 512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0" h="640">
                  <a:moveTo>
                    <a:pt x="120" y="0"/>
                  </a:moveTo>
                  <a:lnTo>
                    <a:pt x="112" y="359"/>
                  </a:lnTo>
                  <a:lnTo>
                    <a:pt x="94" y="640"/>
                  </a:lnTo>
                  <a:lnTo>
                    <a:pt x="0" y="512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80" name="Line 828"/>
            <p:cNvSpPr>
              <a:spLocks noChangeShapeType="1"/>
            </p:cNvSpPr>
            <p:nvPr/>
          </p:nvSpPr>
          <p:spPr bwMode="auto">
            <a:xfrm>
              <a:off x="2458" y="1417"/>
              <a:ext cx="0" cy="11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81" name="Line 829"/>
            <p:cNvSpPr>
              <a:spLocks noChangeShapeType="1"/>
            </p:cNvSpPr>
            <p:nvPr/>
          </p:nvSpPr>
          <p:spPr bwMode="auto">
            <a:xfrm>
              <a:off x="2511" y="1428"/>
              <a:ext cx="0" cy="7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82" name="Line 830"/>
            <p:cNvSpPr>
              <a:spLocks noChangeShapeType="1"/>
            </p:cNvSpPr>
            <p:nvPr/>
          </p:nvSpPr>
          <p:spPr bwMode="auto">
            <a:xfrm flipH="1">
              <a:off x="2458" y="1507"/>
              <a:ext cx="61" cy="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83" name="Line 831"/>
            <p:cNvSpPr>
              <a:spLocks noChangeShapeType="1"/>
            </p:cNvSpPr>
            <p:nvPr/>
          </p:nvSpPr>
          <p:spPr bwMode="auto">
            <a:xfrm flipV="1">
              <a:off x="2458" y="1436"/>
              <a:ext cx="53" cy="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01184" name="Group 832"/>
          <p:cNvGrpSpPr>
            <a:grpSpLocks/>
          </p:cNvGrpSpPr>
          <p:nvPr/>
        </p:nvGrpSpPr>
        <p:grpSpPr bwMode="auto">
          <a:xfrm>
            <a:off x="969963" y="2706688"/>
            <a:ext cx="1725612" cy="1189037"/>
            <a:chOff x="611" y="1625"/>
            <a:chExt cx="1087" cy="749"/>
          </a:xfrm>
        </p:grpSpPr>
        <p:sp>
          <p:nvSpPr>
            <p:cNvPr id="101185" name="Line 833"/>
            <p:cNvSpPr>
              <a:spLocks noChangeShapeType="1"/>
            </p:cNvSpPr>
            <p:nvPr/>
          </p:nvSpPr>
          <p:spPr bwMode="auto">
            <a:xfrm>
              <a:off x="1147" y="1696"/>
              <a:ext cx="0" cy="198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86" name="Freeform 834"/>
            <p:cNvSpPr>
              <a:spLocks/>
            </p:cNvSpPr>
            <p:nvPr/>
          </p:nvSpPr>
          <p:spPr bwMode="auto">
            <a:xfrm>
              <a:off x="1122" y="1625"/>
              <a:ext cx="51" cy="145"/>
            </a:xfrm>
            <a:custGeom>
              <a:avLst/>
              <a:gdLst>
                <a:gd name="T0" fmla="*/ 0 w 129"/>
                <a:gd name="T1" fmla="*/ 387 h 387"/>
                <a:gd name="T2" fmla="*/ 129 w 129"/>
                <a:gd name="T3" fmla="*/ 387 h 387"/>
                <a:gd name="T4" fmla="*/ 64 w 129"/>
                <a:gd name="T5" fmla="*/ 0 h 387"/>
                <a:gd name="T6" fmla="*/ 0 w 129"/>
                <a:gd name="T7" fmla="*/ 387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9" h="387">
                  <a:moveTo>
                    <a:pt x="0" y="387"/>
                  </a:moveTo>
                  <a:lnTo>
                    <a:pt x="129" y="387"/>
                  </a:lnTo>
                  <a:lnTo>
                    <a:pt x="64" y="0"/>
                  </a:lnTo>
                  <a:lnTo>
                    <a:pt x="0" y="387"/>
                  </a:lnTo>
                  <a:close/>
                </a:path>
              </a:pathLst>
            </a:custGeom>
            <a:solidFill>
              <a:srgbClr val="0000FF"/>
            </a:solidFill>
            <a:ln w="28575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87" name="Freeform 835"/>
            <p:cNvSpPr>
              <a:spLocks/>
            </p:cNvSpPr>
            <p:nvPr/>
          </p:nvSpPr>
          <p:spPr bwMode="auto">
            <a:xfrm>
              <a:off x="1122" y="1625"/>
              <a:ext cx="51" cy="145"/>
            </a:xfrm>
            <a:custGeom>
              <a:avLst/>
              <a:gdLst>
                <a:gd name="T0" fmla="*/ 0 w 129"/>
                <a:gd name="T1" fmla="*/ 387 h 387"/>
                <a:gd name="T2" fmla="*/ 129 w 129"/>
                <a:gd name="T3" fmla="*/ 387 h 387"/>
                <a:gd name="T4" fmla="*/ 64 w 129"/>
                <a:gd name="T5" fmla="*/ 0 h 387"/>
                <a:gd name="T6" fmla="*/ 0 w 129"/>
                <a:gd name="T7" fmla="*/ 387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9" h="387">
                  <a:moveTo>
                    <a:pt x="0" y="387"/>
                  </a:moveTo>
                  <a:lnTo>
                    <a:pt x="129" y="387"/>
                  </a:lnTo>
                  <a:lnTo>
                    <a:pt x="64" y="0"/>
                  </a:lnTo>
                  <a:lnTo>
                    <a:pt x="0" y="387"/>
                  </a:lnTo>
                  <a:close/>
                </a:path>
              </a:pathLst>
            </a:custGeom>
            <a:noFill/>
            <a:ln w="28575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88" name="Line 836"/>
            <p:cNvSpPr>
              <a:spLocks noChangeShapeType="1"/>
            </p:cNvSpPr>
            <p:nvPr/>
          </p:nvSpPr>
          <p:spPr bwMode="auto">
            <a:xfrm flipH="1">
              <a:off x="969" y="2160"/>
              <a:ext cx="23" cy="84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89" name="Line 837"/>
            <p:cNvSpPr>
              <a:spLocks noChangeShapeType="1"/>
            </p:cNvSpPr>
            <p:nvPr/>
          </p:nvSpPr>
          <p:spPr bwMode="auto">
            <a:xfrm flipV="1">
              <a:off x="981" y="2208"/>
              <a:ext cx="33" cy="7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90" name="Line 838"/>
            <p:cNvSpPr>
              <a:spLocks noChangeShapeType="1"/>
            </p:cNvSpPr>
            <p:nvPr/>
          </p:nvSpPr>
          <p:spPr bwMode="auto">
            <a:xfrm flipV="1">
              <a:off x="967" y="2252"/>
              <a:ext cx="52" cy="11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91" name="Freeform 839"/>
            <p:cNvSpPr>
              <a:spLocks/>
            </p:cNvSpPr>
            <p:nvPr/>
          </p:nvSpPr>
          <p:spPr bwMode="auto">
            <a:xfrm>
              <a:off x="969" y="2213"/>
              <a:ext cx="28" cy="134"/>
            </a:xfrm>
            <a:custGeom>
              <a:avLst/>
              <a:gdLst>
                <a:gd name="T0" fmla="*/ 72 w 72"/>
                <a:gd name="T1" fmla="*/ 0 h 359"/>
                <a:gd name="T2" fmla="*/ 60 w 72"/>
                <a:gd name="T3" fmla="*/ 155 h 359"/>
                <a:gd name="T4" fmla="*/ 0 w 72"/>
                <a:gd name="T5" fmla="*/ 359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2" h="359">
                  <a:moveTo>
                    <a:pt x="72" y="0"/>
                  </a:moveTo>
                  <a:lnTo>
                    <a:pt x="60" y="155"/>
                  </a:lnTo>
                  <a:lnTo>
                    <a:pt x="0" y="359"/>
                  </a:lnTo>
                </a:path>
              </a:pathLst>
            </a:custGeom>
            <a:noFill/>
            <a:ln w="28575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92" name="Line 840"/>
            <p:cNvSpPr>
              <a:spLocks noChangeShapeType="1"/>
            </p:cNvSpPr>
            <p:nvPr/>
          </p:nvSpPr>
          <p:spPr bwMode="auto">
            <a:xfrm>
              <a:off x="992" y="2279"/>
              <a:ext cx="27" cy="39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93" name="Line 841"/>
            <p:cNvSpPr>
              <a:spLocks noChangeShapeType="1"/>
            </p:cNvSpPr>
            <p:nvPr/>
          </p:nvSpPr>
          <p:spPr bwMode="auto">
            <a:xfrm>
              <a:off x="1036" y="2205"/>
              <a:ext cx="0" cy="66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94" name="Line 842"/>
            <p:cNvSpPr>
              <a:spLocks noChangeShapeType="1"/>
            </p:cNvSpPr>
            <p:nvPr/>
          </p:nvSpPr>
          <p:spPr bwMode="auto">
            <a:xfrm flipV="1">
              <a:off x="1036" y="2205"/>
              <a:ext cx="39" cy="5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95" name="Line 843"/>
            <p:cNvSpPr>
              <a:spLocks noChangeShapeType="1"/>
            </p:cNvSpPr>
            <p:nvPr/>
          </p:nvSpPr>
          <p:spPr bwMode="auto">
            <a:xfrm flipH="1">
              <a:off x="1075" y="2197"/>
              <a:ext cx="3" cy="55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96" name="Line 844"/>
            <p:cNvSpPr>
              <a:spLocks noChangeShapeType="1"/>
            </p:cNvSpPr>
            <p:nvPr/>
          </p:nvSpPr>
          <p:spPr bwMode="auto">
            <a:xfrm flipH="1">
              <a:off x="1036" y="2252"/>
              <a:ext cx="42" cy="8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97" name="Line 845"/>
            <p:cNvSpPr>
              <a:spLocks noChangeShapeType="1"/>
            </p:cNvSpPr>
            <p:nvPr/>
          </p:nvSpPr>
          <p:spPr bwMode="auto">
            <a:xfrm>
              <a:off x="1036" y="2287"/>
              <a:ext cx="11" cy="31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98" name="Line 846"/>
            <p:cNvSpPr>
              <a:spLocks noChangeShapeType="1"/>
            </p:cNvSpPr>
            <p:nvPr/>
          </p:nvSpPr>
          <p:spPr bwMode="auto">
            <a:xfrm flipV="1">
              <a:off x="1019" y="2326"/>
              <a:ext cx="78" cy="11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199" name="Line 847"/>
            <p:cNvSpPr>
              <a:spLocks noChangeShapeType="1"/>
            </p:cNvSpPr>
            <p:nvPr/>
          </p:nvSpPr>
          <p:spPr bwMode="auto">
            <a:xfrm flipH="1">
              <a:off x="1025" y="2176"/>
              <a:ext cx="61" cy="8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00" name="Line 848"/>
            <p:cNvSpPr>
              <a:spLocks noChangeShapeType="1"/>
            </p:cNvSpPr>
            <p:nvPr/>
          </p:nvSpPr>
          <p:spPr bwMode="auto">
            <a:xfrm flipH="1">
              <a:off x="1061" y="2268"/>
              <a:ext cx="11" cy="61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01" name="Line 849"/>
            <p:cNvSpPr>
              <a:spLocks noChangeShapeType="1"/>
            </p:cNvSpPr>
            <p:nvPr/>
          </p:nvSpPr>
          <p:spPr bwMode="auto">
            <a:xfrm flipV="1">
              <a:off x="1136" y="2305"/>
              <a:ext cx="0" cy="8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02" name="Line 850"/>
            <p:cNvSpPr>
              <a:spLocks noChangeShapeType="1"/>
            </p:cNvSpPr>
            <p:nvPr/>
          </p:nvSpPr>
          <p:spPr bwMode="auto">
            <a:xfrm flipV="1">
              <a:off x="1136" y="2244"/>
              <a:ext cx="0" cy="11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03" name="Freeform 851"/>
            <p:cNvSpPr>
              <a:spLocks/>
            </p:cNvSpPr>
            <p:nvPr/>
          </p:nvSpPr>
          <p:spPr bwMode="auto">
            <a:xfrm>
              <a:off x="1189" y="2179"/>
              <a:ext cx="81" cy="87"/>
            </a:xfrm>
            <a:custGeom>
              <a:avLst/>
              <a:gdLst>
                <a:gd name="T0" fmla="*/ 204 w 204"/>
                <a:gd name="T1" fmla="*/ 23 h 234"/>
                <a:gd name="T2" fmla="*/ 188 w 204"/>
                <a:gd name="T3" fmla="*/ 16 h 234"/>
                <a:gd name="T4" fmla="*/ 173 w 204"/>
                <a:gd name="T5" fmla="*/ 12 h 234"/>
                <a:gd name="T6" fmla="*/ 157 w 204"/>
                <a:gd name="T7" fmla="*/ 8 h 234"/>
                <a:gd name="T8" fmla="*/ 140 w 204"/>
                <a:gd name="T9" fmla="*/ 4 h 234"/>
                <a:gd name="T10" fmla="*/ 124 w 204"/>
                <a:gd name="T11" fmla="*/ 2 h 234"/>
                <a:gd name="T12" fmla="*/ 107 w 204"/>
                <a:gd name="T13" fmla="*/ 0 h 234"/>
                <a:gd name="T14" fmla="*/ 91 w 204"/>
                <a:gd name="T15" fmla="*/ 0 h 234"/>
                <a:gd name="T16" fmla="*/ 82 w 204"/>
                <a:gd name="T17" fmla="*/ 0 h 234"/>
                <a:gd name="T18" fmla="*/ 73 w 204"/>
                <a:gd name="T19" fmla="*/ 1 h 234"/>
                <a:gd name="T20" fmla="*/ 64 w 204"/>
                <a:gd name="T21" fmla="*/ 4 h 234"/>
                <a:gd name="T22" fmla="*/ 56 w 204"/>
                <a:gd name="T23" fmla="*/ 7 h 234"/>
                <a:gd name="T24" fmla="*/ 48 w 204"/>
                <a:gd name="T25" fmla="*/ 11 h 234"/>
                <a:gd name="T26" fmla="*/ 40 w 204"/>
                <a:gd name="T27" fmla="*/ 15 h 234"/>
                <a:gd name="T28" fmla="*/ 33 w 204"/>
                <a:gd name="T29" fmla="*/ 22 h 234"/>
                <a:gd name="T30" fmla="*/ 27 w 204"/>
                <a:gd name="T31" fmla="*/ 27 h 234"/>
                <a:gd name="T32" fmla="*/ 20 w 204"/>
                <a:gd name="T33" fmla="*/ 34 h 234"/>
                <a:gd name="T34" fmla="*/ 15 w 204"/>
                <a:gd name="T35" fmla="*/ 41 h 234"/>
                <a:gd name="T36" fmla="*/ 11 w 204"/>
                <a:gd name="T37" fmla="*/ 49 h 234"/>
                <a:gd name="T38" fmla="*/ 7 w 204"/>
                <a:gd name="T39" fmla="*/ 57 h 234"/>
                <a:gd name="T40" fmla="*/ 5 w 204"/>
                <a:gd name="T41" fmla="*/ 65 h 234"/>
                <a:gd name="T42" fmla="*/ 2 w 204"/>
                <a:gd name="T43" fmla="*/ 74 h 234"/>
                <a:gd name="T44" fmla="*/ 1 w 204"/>
                <a:gd name="T45" fmla="*/ 83 h 234"/>
                <a:gd name="T46" fmla="*/ 0 w 204"/>
                <a:gd name="T47" fmla="*/ 92 h 234"/>
                <a:gd name="T48" fmla="*/ 1 w 204"/>
                <a:gd name="T49" fmla="*/ 101 h 234"/>
                <a:gd name="T50" fmla="*/ 2 w 204"/>
                <a:gd name="T51" fmla="*/ 110 h 234"/>
                <a:gd name="T52" fmla="*/ 5 w 204"/>
                <a:gd name="T53" fmla="*/ 118 h 234"/>
                <a:gd name="T54" fmla="*/ 8 w 204"/>
                <a:gd name="T55" fmla="*/ 127 h 234"/>
                <a:gd name="T56" fmla="*/ 12 w 204"/>
                <a:gd name="T57" fmla="*/ 134 h 234"/>
                <a:gd name="T58" fmla="*/ 16 w 204"/>
                <a:gd name="T59" fmla="*/ 142 h 234"/>
                <a:gd name="T60" fmla="*/ 23 w 204"/>
                <a:gd name="T61" fmla="*/ 149 h 234"/>
                <a:gd name="T62" fmla="*/ 28 w 204"/>
                <a:gd name="T63" fmla="*/ 156 h 234"/>
                <a:gd name="T64" fmla="*/ 35 w 204"/>
                <a:gd name="T65" fmla="*/ 162 h 234"/>
                <a:gd name="T66" fmla="*/ 43 w 204"/>
                <a:gd name="T67" fmla="*/ 167 h 234"/>
                <a:gd name="T68" fmla="*/ 50 w 204"/>
                <a:gd name="T69" fmla="*/ 172 h 234"/>
                <a:gd name="T70" fmla="*/ 176 w 204"/>
                <a:gd name="T71" fmla="*/ 2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04" h="234">
                  <a:moveTo>
                    <a:pt x="204" y="23"/>
                  </a:moveTo>
                  <a:lnTo>
                    <a:pt x="188" y="16"/>
                  </a:lnTo>
                  <a:lnTo>
                    <a:pt x="173" y="12"/>
                  </a:lnTo>
                  <a:lnTo>
                    <a:pt x="157" y="8"/>
                  </a:lnTo>
                  <a:lnTo>
                    <a:pt x="140" y="4"/>
                  </a:lnTo>
                  <a:lnTo>
                    <a:pt x="124" y="2"/>
                  </a:lnTo>
                  <a:lnTo>
                    <a:pt x="107" y="0"/>
                  </a:lnTo>
                  <a:lnTo>
                    <a:pt x="91" y="0"/>
                  </a:lnTo>
                  <a:lnTo>
                    <a:pt x="82" y="0"/>
                  </a:lnTo>
                  <a:lnTo>
                    <a:pt x="73" y="1"/>
                  </a:lnTo>
                  <a:lnTo>
                    <a:pt x="64" y="4"/>
                  </a:lnTo>
                  <a:lnTo>
                    <a:pt x="56" y="7"/>
                  </a:lnTo>
                  <a:lnTo>
                    <a:pt x="48" y="11"/>
                  </a:lnTo>
                  <a:lnTo>
                    <a:pt x="40" y="15"/>
                  </a:lnTo>
                  <a:lnTo>
                    <a:pt x="33" y="22"/>
                  </a:lnTo>
                  <a:lnTo>
                    <a:pt x="27" y="27"/>
                  </a:lnTo>
                  <a:lnTo>
                    <a:pt x="20" y="34"/>
                  </a:lnTo>
                  <a:lnTo>
                    <a:pt x="15" y="41"/>
                  </a:lnTo>
                  <a:lnTo>
                    <a:pt x="11" y="49"/>
                  </a:lnTo>
                  <a:lnTo>
                    <a:pt x="7" y="57"/>
                  </a:lnTo>
                  <a:lnTo>
                    <a:pt x="5" y="65"/>
                  </a:lnTo>
                  <a:lnTo>
                    <a:pt x="2" y="74"/>
                  </a:lnTo>
                  <a:lnTo>
                    <a:pt x="1" y="83"/>
                  </a:lnTo>
                  <a:lnTo>
                    <a:pt x="0" y="92"/>
                  </a:lnTo>
                  <a:lnTo>
                    <a:pt x="1" y="101"/>
                  </a:lnTo>
                  <a:lnTo>
                    <a:pt x="2" y="110"/>
                  </a:lnTo>
                  <a:lnTo>
                    <a:pt x="5" y="118"/>
                  </a:lnTo>
                  <a:lnTo>
                    <a:pt x="8" y="127"/>
                  </a:lnTo>
                  <a:lnTo>
                    <a:pt x="12" y="134"/>
                  </a:lnTo>
                  <a:lnTo>
                    <a:pt x="16" y="142"/>
                  </a:lnTo>
                  <a:lnTo>
                    <a:pt x="23" y="149"/>
                  </a:lnTo>
                  <a:lnTo>
                    <a:pt x="28" y="156"/>
                  </a:lnTo>
                  <a:lnTo>
                    <a:pt x="35" y="162"/>
                  </a:lnTo>
                  <a:lnTo>
                    <a:pt x="43" y="167"/>
                  </a:lnTo>
                  <a:lnTo>
                    <a:pt x="50" y="172"/>
                  </a:lnTo>
                  <a:lnTo>
                    <a:pt x="176" y="234"/>
                  </a:lnTo>
                </a:path>
              </a:pathLst>
            </a:custGeom>
            <a:noFill/>
            <a:ln w="28575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04" name="Freeform 852"/>
            <p:cNvSpPr>
              <a:spLocks/>
            </p:cNvSpPr>
            <p:nvPr/>
          </p:nvSpPr>
          <p:spPr bwMode="auto">
            <a:xfrm>
              <a:off x="1242" y="2266"/>
              <a:ext cx="36" cy="65"/>
            </a:xfrm>
            <a:custGeom>
              <a:avLst/>
              <a:gdLst>
                <a:gd name="T0" fmla="*/ 0 w 91"/>
                <a:gd name="T1" fmla="*/ 172 h 172"/>
                <a:gd name="T2" fmla="*/ 10 w 91"/>
                <a:gd name="T3" fmla="*/ 172 h 172"/>
                <a:gd name="T4" fmla="*/ 19 w 91"/>
                <a:gd name="T5" fmla="*/ 171 h 172"/>
                <a:gd name="T6" fmla="*/ 27 w 91"/>
                <a:gd name="T7" fmla="*/ 169 h 172"/>
                <a:gd name="T8" fmla="*/ 36 w 91"/>
                <a:gd name="T9" fmla="*/ 166 h 172"/>
                <a:gd name="T10" fmla="*/ 44 w 91"/>
                <a:gd name="T11" fmla="*/ 161 h 172"/>
                <a:gd name="T12" fmla="*/ 52 w 91"/>
                <a:gd name="T13" fmla="*/ 157 h 172"/>
                <a:gd name="T14" fmla="*/ 59 w 91"/>
                <a:gd name="T15" fmla="*/ 152 h 172"/>
                <a:gd name="T16" fmla="*/ 65 w 91"/>
                <a:gd name="T17" fmla="*/ 145 h 172"/>
                <a:gd name="T18" fmla="*/ 71 w 91"/>
                <a:gd name="T19" fmla="*/ 139 h 172"/>
                <a:gd name="T20" fmla="*/ 76 w 91"/>
                <a:gd name="T21" fmla="*/ 131 h 172"/>
                <a:gd name="T22" fmla="*/ 80 w 91"/>
                <a:gd name="T23" fmla="*/ 123 h 172"/>
                <a:gd name="T24" fmla="*/ 85 w 91"/>
                <a:gd name="T25" fmla="*/ 115 h 172"/>
                <a:gd name="T26" fmla="*/ 88 w 91"/>
                <a:gd name="T27" fmla="*/ 107 h 172"/>
                <a:gd name="T28" fmla="*/ 90 w 91"/>
                <a:gd name="T29" fmla="*/ 98 h 172"/>
                <a:gd name="T30" fmla="*/ 91 w 91"/>
                <a:gd name="T31" fmla="*/ 89 h 172"/>
                <a:gd name="T32" fmla="*/ 91 w 91"/>
                <a:gd name="T33" fmla="*/ 80 h 172"/>
                <a:gd name="T34" fmla="*/ 91 w 91"/>
                <a:gd name="T35" fmla="*/ 72 h 172"/>
                <a:gd name="T36" fmla="*/ 89 w 91"/>
                <a:gd name="T37" fmla="*/ 62 h 172"/>
                <a:gd name="T38" fmla="*/ 87 w 91"/>
                <a:gd name="T39" fmla="*/ 54 h 172"/>
                <a:gd name="T40" fmla="*/ 84 w 91"/>
                <a:gd name="T41" fmla="*/ 45 h 172"/>
                <a:gd name="T42" fmla="*/ 79 w 91"/>
                <a:gd name="T43" fmla="*/ 38 h 172"/>
                <a:gd name="T44" fmla="*/ 75 w 91"/>
                <a:gd name="T45" fmla="*/ 30 h 172"/>
                <a:gd name="T46" fmla="*/ 70 w 91"/>
                <a:gd name="T47" fmla="*/ 23 h 172"/>
                <a:gd name="T48" fmla="*/ 63 w 91"/>
                <a:gd name="T49" fmla="*/ 16 h 172"/>
                <a:gd name="T50" fmla="*/ 57 w 91"/>
                <a:gd name="T51" fmla="*/ 10 h 172"/>
                <a:gd name="T52" fmla="*/ 49 w 91"/>
                <a:gd name="T53" fmla="*/ 5 h 172"/>
                <a:gd name="T54" fmla="*/ 41 w 91"/>
                <a:gd name="T55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1" h="172">
                  <a:moveTo>
                    <a:pt x="0" y="172"/>
                  </a:moveTo>
                  <a:lnTo>
                    <a:pt x="10" y="172"/>
                  </a:lnTo>
                  <a:lnTo>
                    <a:pt x="19" y="171"/>
                  </a:lnTo>
                  <a:lnTo>
                    <a:pt x="27" y="169"/>
                  </a:lnTo>
                  <a:lnTo>
                    <a:pt x="36" y="166"/>
                  </a:lnTo>
                  <a:lnTo>
                    <a:pt x="44" y="161"/>
                  </a:lnTo>
                  <a:lnTo>
                    <a:pt x="52" y="157"/>
                  </a:lnTo>
                  <a:lnTo>
                    <a:pt x="59" y="152"/>
                  </a:lnTo>
                  <a:lnTo>
                    <a:pt x="65" y="145"/>
                  </a:lnTo>
                  <a:lnTo>
                    <a:pt x="71" y="139"/>
                  </a:lnTo>
                  <a:lnTo>
                    <a:pt x="76" y="131"/>
                  </a:lnTo>
                  <a:lnTo>
                    <a:pt x="80" y="123"/>
                  </a:lnTo>
                  <a:lnTo>
                    <a:pt x="85" y="115"/>
                  </a:lnTo>
                  <a:lnTo>
                    <a:pt x="88" y="107"/>
                  </a:lnTo>
                  <a:lnTo>
                    <a:pt x="90" y="98"/>
                  </a:lnTo>
                  <a:lnTo>
                    <a:pt x="91" y="89"/>
                  </a:lnTo>
                  <a:lnTo>
                    <a:pt x="91" y="80"/>
                  </a:lnTo>
                  <a:lnTo>
                    <a:pt x="91" y="72"/>
                  </a:lnTo>
                  <a:lnTo>
                    <a:pt x="89" y="62"/>
                  </a:lnTo>
                  <a:lnTo>
                    <a:pt x="87" y="54"/>
                  </a:lnTo>
                  <a:lnTo>
                    <a:pt x="84" y="45"/>
                  </a:lnTo>
                  <a:lnTo>
                    <a:pt x="79" y="38"/>
                  </a:lnTo>
                  <a:lnTo>
                    <a:pt x="75" y="30"/>
                  </a:lnTo>
                  <a:lnTo>
                    <a:pt x="70" y="23"/>
                  </a:lnTo>
                  <a:lnTo>
                    <a:pt x="63" y="16"/>
                  </a:lnTo>
                  <a:lnTo>
                    <a:pt x="57" y="10"/>
                  </a:lnTo>
                  <a:lnTo>
                    <a:pt x="49" y="5"/>
                  </a:lnTo>
                  <a:lnTo>
                    <a:pt x="41" y="0"/>
                  </a:lnTo>
                </a:path>
              </a:pathLst>
            </a:custGeom>
            <a:noFill/>
            <a:ln w="28575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05" name="Freeform 853"/>
            <p:cNvSpPr>
              <a:spLocks/>
            </p:cNvSpPr>
            <p:nvPr/>
          </p:nvSpPr>
          <p:spPr bwMode="auto">
            <a:xfrm>
              <a:off x="1189" y="2313"/>
              <a:ext cx="53" cy="18"/>
            </a:xfrm>
            <a:custGeom>
              <a:avLst/>
              <a:gdLst>
                <a:gd name="T0" fmla="*/ 0 w 135"/>
                <a:gd name="T1" fmla="*/ 0 h 45"/>
                <a:gd name="T2" fmla="*/ 13 w 135"/>
                <a:gd name="T3" fmla="*/ 8 h 45"/>
                <a:gd name="T4" fmla="*/ 25 w 135"/>
                <a:gd name="T5" fmla="*/ 15 h 45"/>
                <a:gd name="T6" fmla="*/ 39 w 135"/>
                <a:gd name="T7" fmla="*/ 21 h 45"/>
                <a:gd name="T8" fmla="*/ 51 w 135"/>
                <a:gd name="T9" fmla="*/ 28 h 45"/>
                <a:gd name="T10" fmla="*/ 65 w 135"/>
                <a:gd name="T11" fmla="*/ 32 h 45"/>
                <a:gd name="T12" fmla="*/ 79 w 135"/>
                <a:gd name="T13" fmla="*/ 36 h 45"/>
                <a:gd name="T14" fmla="*/ 93 w 135"/>
                <a:gd name="T15" fmla="*/ 40 h 45"/>
                <a:gd name="T16" fmla="*/ 107 w 135"/>
                <a:gd name="T17" fmla="*/ 43 h 45"/>
                <a:gd name="T18" fmla="*/ 122 w 135"/>
                <a:gd name="T19" fmla="*/ 44 h 45"/>
                <a:gd name="T20" fmla="*/ 135 w 135"/>
                <a:gd name="T21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5" h="45">
                  <a:moveTo>
                    <a:pt x="0" y="0"/>
                  </a:moveTo>
                  <a:lnTo>
                    <a:pt x="13" y="8"/>
                  </a:lnTo>
                  <a:lnTo>
                    <a:pt x="25" y="15"/>
                  </a:lnTo>
                  <a:lnTo>
                    <a:pt x="39" y="21"/>
                  </a:lnTo>
                  <a:lnTo>
                    <a:pt x="51" y="28"/>
                  </a:lnTo>
                  <a:lnTo>
                    <a:pt x="65" y="32"/>
                  </a:lnTo>
                  <a:lnTo>
                    <a:pt x="79" y="36"/>
                  </a:lnTo>
                  <a:lnTo>
                    <a:pt x="93" y="40"/>
                  </a:lnTo>
                  <a:lnTo>
                    <a:pt x="107" y="43"/>
                  </a:lnTo>
                  <a:lnTo>
                    <a:pt x="122" y="44"/>
                  </a:lnTo>
                  <a:lnTo>
                    <a:pt x="135" y="45"/>
                  </a:lnTo>
                </a:path>
              </a:pathLst>
            </a:custGeom>
            <a:noFill/>
            <a:ln w="28575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06" name="Line 854"/>
            <p:cNvSpPr>
              <a:spLocks noChangeShapeType="1"/>
            </p:cNvSpPr>
            <p:nvPr/>
          </p:nvSpPr>
          <p:spPr bwMode="auto">
            <a:xfrm>
              <a:off x="611" y="1894"/>
              <a:ext cx="0" cy="48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07" name="Line 855"/>
            <p:cNvSpPr>
              <a:spLocks noChangeShapeType="1"/>
            </p:cNvSpPr>
            <p:nvPr/>
          </p:nvSpPr>
          <p:spPr bwMode="auto">
            <a:xfrm>
              <a:off x="611" y="2374"/>
              <a:ext cx="1087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08" name="Line 856"/>
            <p:cNvSpPr>
              <a:spLocks noChangeShapeType="1"/>
            </p:cNvSpPr>
            <p:nvPr/>
          </p:nvSpPr>
          <p:spPr bwMode="auto">
            <a:xfrm flipV="1">
              <a:off x="1698" y="1894"/>
              <a:ext cx="0" cy="48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09" name="Line 857"/>
            <p:cNvSpPr>
              <a:spLocks noChangeShapeType="1"/>
            </p:cNvSpPr>
            <p:nvPr/>
          </p:nvSpPr>
          <p:spPr bwMode="auto">
            <a:xfrm flipH="1">
              <a:off x="611" y="1894"/>
              <a:ext cx="1087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10" name="Line 858"/>
            <p:cNvSpPr>
              <a:spLocks noChangeShapeType="1"/>
            </p:cNvSpPr>
            <p:nvPr/>
          </p:nvSpPr>
          <p:spPr bwMode="auto">
            <a:xfrm>
              <a:off x="725" y="1923"/>
              <a:ext cx="0" cy="182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11" name="Line 859"/>
            <p:cNvSpPr>
              <a:spLocks noChangeShapeType="1"/>
            </p:cNvSpPr>
            <p:nvPr/>
          </p:nvSpPr>
          <p:spPr bwMode="auto">
            <a:xfrm flipH="1">
              <a:off x="716" y="2071"/>
              <a:ext cx="39" cy="39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12" name="Line 860"/>
            <p:cNvSpPr>
              <a:spLocks noChangeShapeType="1"/>
            </p:cNvSpPr>
            <p:nvPr/>
          </p:nvSpPr>
          <p:spPr bwMode="auto">
            <a:xfrm flipV="1">
              <a:off x="680" y="2005"/>
              <a:ext cx="134" cy="13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13" name="Freeform 861"/>
            <p:cNvSpPr>
              <a:spLocks/>
            </p:cNvSpPr>
            <p:nvPr/>
          </p:nvSpPr>
          <p:spPr bwMode="auto">
            <a:xfrm>
              <a:off x="725" y="1928"/>
              <a:ext cx="55" cy="66"/>
            </a:xfrm>
            <a:custGeom>
              <a:avLst/>
              <a:gdLst>
                <a:gd name="T0" fmla="*/ 143 w 143"/>
                <a:gd name="T1" fmla="*/ 0 h 174"/>
                <a:gd name="T2" fmla="*/ 83 w 143"/>
                <a:gd name="T3" fmla="*/ 91 h 174"/>
                <a:gd name="T4" fmla="*/ 0 w 143"/>
                <a:gd name="T5" fmla="*/ 174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3" h="174">
                  <a:moveTo>
                    <a:pt x="143" y="0"/>
                  </a:moveTo>
                  <a:lnTo>
                    <a:pt x="83" y="91"/>
                  </a:lnTo>
                  <a:lnTo>
                    <a:pt x="0" y="174"/>
                  </a:lnTo>
                </a:path>
              </a:pathLst>
            </a:custGeom>
            <a:noFill/>
            <a:ln w="28575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14" name="Freeform 862"/>
            <p:cNvSpPr>
              <a:spLocks/>
            </p:cNvSpPr>
            <p:nvPr/>
          </p:nvSpPr>
          <p:spPr bwMode="auto">
            <a:xfrm>
              <a:off x="741" y="2015"/>
              <a:ext cx="73" cy="82"/>
            </a:xfrm>
            <a:custGeom>
              <a:avLst/>
              <a:gdLst>
                <a:gd name="T0" fmla="*/ 0 w 179"/>
                <a:gd name="T1" fmla="*/ 0 h 220"/>
                <a:gd name="T2" fmla="*/ 113 w 179"/>
                <a:gd name="T3" fmla="*/ 220 h 220"/>
                <a:gd name="T4" fmla="*/ 179 w 179"/>
                <a:gd name="T5" fmla="*/ 215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9" h="220">
                  <a:moveTo>
                    <a:pt x="0" y="0"/>
                  </a:moveTo>
                  <a:lnTo>
                    <a:pt x="113" y="220"/>
                  </a:lnTo>
                  <a:lnTo>
                    <a:pt x="179" y="215"/>
                  </a:lnTo>
                </a:path>
              </a:pathLst>
            </a:custGeom>
            <a:noFill/>
            <a:ln w="28575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15" name="Line 863"/>
            <p:cNvSpPr>
              <a:spLocks noChangeShapeType="1"/>
            </p:cNvSpPr>
            <p:nvPr/>
          </p:nvSpPr>
          <p:spPr bwMode="auto">
            <a:xfrm flipV="1">
              <a:off x="855" y="2071"/>
              <a:ext cx="0" cy="8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16" name="Line 864"/>
            <p:cNvSpPr>
              <a:spLocks noChangeShapeType="1"/>
            </p:cNvSpPr>
            <p:nvPr/>
          </p:nvSpPr>
          <p:spPr bwMode="auto">
            <a:xfrm flipV="1">
              <a:off x="855" y="2010"/>
              <a:ext cx="0" cy="11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17" name="Freeform 865"/>
            <p:cNvSpPr>
              <a:spLocks/>
            </p:cNvSpPr>
            <p:nvPr/>
          </p:nvSpPr>
          <p:spPr bwMode="auto">
            <a:xfrm>
              <a:off x="908" y="1942"/>
              <a:ext cx="73" cy="155"/>
            </a:xfrm>
            <a:custGeom>
              <a:avLst/>
              <a:gdLst>
                <a:gd name="T0" fmla="*/ 0 w 181"/>
                <a:gd name="T1" fmla="*/ 0 h 407"/>
                <a:gd name="T2" fmla="*/ 0 w 181"/>
                <a:gd name="T3" fmla="*/ 407 h 407"/>
                <a:gd name="T4" fmla="*/ 181 w 181"/>
                <a:gd name="T5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1" h="407">
                  <a:moveTo>
                    <a:pt x="0" y="0"/>
                  </a:moveTo>
                  <a:lnTo>
                    <a:pt x="0" y="407"/>
                  </a:lnTo>
                  <a:lnTo>
                    <a:pt x="181" y="407"/>
                  </a:lnTo>
                </a:path>
              </a:pathLst>
            </a:custGeom>
            <a:noFill/>
            <a:ln w="28575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18" name="Line 866"/>
            <p:cNvSpPr>
              <a:spLocks noChangeShapeType="1"/>
            </p:cNvSpPr>
            <p:nvPr/>
          </p:nvSpPr>
          <p:spPr bwMode="auto">
            <a:xfrm flipV="1">
              <a:off x="1134" y="1965"/>
              <a:ext cx="100" cy="11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19" name="Line 867"/>
            <p:cNvSpPr>
              <a:spLocks noChangeShapeType="1"/>
            </p:cNvSpPr>
            <p:nvPr/>
          </p:nvSpPr>
          <p:spPr bwMode="auto">
            <a:xfrm>
              <a:off x="1134" y="1955"/>
              <a:ext cx="0" cy="97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20" name="Line 868"/>
            <p:cNvSpPr>
              <a:spLocks noChangeShapeType="1"/>
            </p:cNvSpPr>
            <p:nvPr/>
          </p:nvSpPr>
          <p:spPr bwMode="auto">
            <a:xfrm>
              <a:off x="1184" y="1913"/>
              <a:ext cx="0" cy="20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21" name="Line 869"/>
            <p:cNvSpPr>
              <a:spLocks noChangeShapeType="1"/>
            </p:cNvSpPr>
            <p:nvPr/>
          </p:nvSpPr>
          <p:spPr bwMode="auto">
            <a:xfrm flipH="1">
              <a:off x="1228" y="1960"/>
              <a:ext cx="9" cy="69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22" name="Line 870"/>
            <p:cNvSpPr>
              <a:spLocks noChangeShapeType="1"/>
            </p:cNvSpPr>
            <p:nvPr/>
          </p:nvSpPr>
          <p:spPr bwMode="auto">
            <a:xfrm flipH="1">
              <a:off x="1134" y="2029"/>
              <a:ext cx="100" cy="1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23" name="Line 871"/>
            <p:cNvSpPr>
              <a:spLocks noChangeShapeType="1"/>
            </p:cNvSpPr>
            <p:nvPr/>
          </p:nvSpPr>
          <p:spPr bwMode="auto">
            <a:xfrm flipV="1">
              <a:off x="1292" y="2050"/>
              <a:ext cx="95" cy="13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24" name="Line 872"/>
            <p:cNvSpPr>
              <a:spLocks noChangeShapeType="1"/>
            </p:cNvSpPr>
            <p:nvPr/>
          </p:nvSpPr>
          <p:spPr bwMode="auto">
            <a:xfrm>
              <a:off x="1320" y="2063"/>
              <a:ext cx="8" cy="31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25" name="Freeform 873"/>
            <p:cNvSpPr>
              <a:spLocks/>
            </p:cNvSpPr>
            <p:nvPr/>
          </p:nvSpPr>
          <p:spPr bwMode="auto">
            <a:xfrm>
              <a:off x="1339" y="2097"/>
              <a:ext cx="23" cy="19"/>
            </a:xfrm>
            <a:custGeom>
              <a:avLst/>
              <a:gdLst>
                <a:gd name="T0" fmla="*/ 55 w 55"/>
                <a:gd name="T1" fmla="*/ 43 h 48"/>
                <a:gd name="T2" fmla="*/ 55 w 55"/>
                <a:gd name="T3" fmla="*/ 48 h 48"/>
                <a:gd name="T4" fmla="*/ 0 w 55"/>
                <a:gd name="T5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5" h="48">
                  <a:moveTo>
                    <a:pt x="55" y="43"/>
                  </a:moveTo>
                  <a:lnTo>
                    <a:pt x="55" y="48"/>
                  </a:lnTo>
                  <a:lnTo>
                    <a:pt x="0" y="0"/>
                  </a:lnTo>
                </a:path>
              </a:pathLst>
            </a:custGeom>
            <a:noFill/>
            <a:ln w="28575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26" name="Line 874"/>
            <p:cNvSpPr>
              <a:spLocks noChangeShapeType="1"/>
            </p:cNvSpPr>
            <p:nvPr/>
          </p:nvSpPr>
          <p:spPr bwMode="auto">
            <a:xfrm>
              <a:off x="1362" y="2026"/>
              <a:ext cx="0" cy="9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27" name="Line 875"/>
            <p:cNvSpPr>
              <a:spLocks noChangeShapeType="1"/>
            </p:cNvSpPr>
            <p:nvPr/>
          </p:nvSpPr>
          <p:spPr bwMode="auto">
            <a:xfrm flipV="1">
              <a:off x="1342" y="1976"/>
              <a:ext cx="0" cy="45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28" name="Line 876"/>
            <p:cNvSpPr>
              <a:spLocks noChangeShapeType="1"/>
            </p:cNvSpPr>
            <p:nvPr/>
          </p:nvSpPr>
          <p:spPr bwMode="auto">
            <a:xfrm flipH="1">
              <a:off x="1281" y="2015"/>
              <a:ext cx="122" cy="16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29" name="Line 877"/>
            <p:cNvSpPr>
              <a:spLocks noChangeShapeType="1"/>
            </p:cNvSpPr>
            <p:nvPr/>
          </p:nvSpPr>
          <p:spPr bwMode="auto">
            <a:xfrm flipV="1">
              <a:off x="1309" y="1989"/>
              <a:ext cx="69" cy="11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30" name="Line 878"/>
            <p:cNvSpPr>
              <a:spLocks noChangeShapeType="1"/>
            </p:cNvSpPr>
            <p:nvPr/>
          </p:nvSpPr>
          <p:spPr bwMode="auto">
            <a:xfrm flipH="1" flipV="1">
              <a:off x="1312" y="1944"/>
              <a:ext cx="14" cy="32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31" name="Line 879"/>
            <p:cNvSpPr>
              <a:spLocks noChangeShapeType="1"/>
            </p:cNvSpPr>
            <p:nvPr/>
          </p:nvSpPr>
          <p:spPr bwMode="auto">
            <a:xfrm>
              <a:off x="1362" y="1944"/>
              <a:ext cx="14" cy="29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32" name="Line 880"/>
            <p:cNvSpPr>
              <a:spLocks noChangeShapeType="1"/>
            </p:cNvSpPr>
            <p:nvPr/>
          </p:nvSpPr>
          <p:spPr bwMode="auto">
            <a:xfrm flipV="1">
              <a:off x="1353" y="1939"/>
              <a:ext cx="45" cy="5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33" name="Line 881"/>
            <p:cNvSpPr>
              <a:spLocks noChangeShapeType="1"/>
            </p:cNvSpPr>
            <p:nvPr/>
          </p:nvSpPr>
          <p:spPr bwMode="auto">
            <a:xfrm flipH="1">
              <a:off x="1339" y="1915"/>
              <a:ext cx="23" cy="64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34" name="Line 882"/>
            <p:cNvSpPr>
              <a:spLocks noChangeShapeType="1"/>
            </p:cNvSpPr>
            <p:nvPr/>
          </p:nvSpPr>
          <p:spPr bwMode="auto">
            <a:xfrm flipV="1">
              <a:off x="1303" y="1939"/>
              <a:ext cx="39" cy="5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35" name="Line 883"/>
            <p:cNvSpPr>
              <a:spLocks noChangeShapeType="1"/>
            </p:cNvSpPr>
            <p:nvPr/>
          </p:nvSpPr>
          <p:spPr bwMode="auto">
            <a:xfrm flipH="1">
              <a:off x="1281" y="1915"/>
              <a:ext cx="36" cy="71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36" name="Line 884"/>
            <p:cNvSpPr>
              <a:spLocks noChangeShapeType="1"/>
            </p:cNvSpPr>
            <p:nvPr/>
          </p:nvSpPr>
          <p:spPr bwMode="auto">
            <a:xfrm flipV="1">
              <a:off x="1445" y="2071"/>
              <a:ext cx="0" cy="8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37" name="Line 885"/>
            <p:cNvSpPr>
              <a:spLocks noChangeShapeType="1"/>
            </p:cNvSpPr>
            <p:nvPr/>
          </p:nvSpPr>
          <p:spPr bwMode="auto">
            <a:xfrm flipV="1">
              <a:off x="1445" y="2010"/>
              <a:ext cx="0" cy="11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38" name="Freeform 886"/>
            <p:cNvSpPr>
              <a:spLocks/>
            </p:cNvSpPr>
            <p:nvPr/>
          </p:nvSpPr>
          <p:spPr bwMode="auto">
            <a:xfrm>
              <a:off x="1501" y="1942"/>
              <a:ext cx="89" cy="155"/>
            </a:xfrm>
            <a:custGeom>
              <a:avLst/>
              <a:gdLst>
                <a:gd name="T0" fmla="*/ 0 w 226"/>
                <a:gd name="T1" fmla="*/ 407 h 407"/>
                <a:gd name="T2" fmla="*/ 0 w 226"/>
                <a:gd name="T3" fmla="*/ 0 h 407"/>
                <a:gd name="T4" fmla="*/ 226 w 226"/>
                <a:gd name="T5" fmla="*/ 407 h 407"/>
                <a:gd name="T6" fmla="*/ 226 w 22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6" h="407">
                  <a:moveTo>
                    <a:pt x="0" y="407"/>
                  </a:moveTo>
                  <a:lnTo>
                    <a:pt x="0" y="0"/>
                  </a:lnTo>
                  <a:lnTo>
                    <a:pt x="226" y="407"/>
                  </a:lnTo>
                  <a:lnTo>
                    <a:pt x="226" y="0"/>
                  </a:lnTo>
                </a:path>
              </a:pathLst>
            </a:custGeom>
            <a:noFill/>
            <a:ln w="28575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01239" name="Group 887"/>
          <p:cNvGrpSpPr>
            <a:grpSpLocks/>
          </p:cNvGrpSpPr>
          <p:nvPr/>
        </p:nvGrpSpPr>
        <p:grpSpPr bwMode="auto">
          <a:xfrm>
            <a:off x="3336925" y="2706688"/>
            <a:ext cx="855663" cy="1209675"/>
            <a:chOff x="2102" y="1625"/>
            <a:chExt cx="539" cy="762"/>
          </a:xfrm>
        </p:grpSpPr>
        <p:sp>
          <p:nvSpPr>
            <p:cNvPr id="101240" name="Line 888"/>
            <p:cNvSpPr>
              <a:spLocks noChangeShapeType="1"/>
            </p:cNvSpPr>
            <p:nvPr/>
          </p:nvSpPr>
          <p:spPr bwMode="auto">
            <a:xfrm>
              <a:off x="2372" y="1696"/>
              <a:ext cx="0" cy="198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41" name="Freeform 889"/>
            <p:cNvSpPr>
              <a:spLocks/>
            </p:cNvSpPr>
            <p:nvPr/>
          </p:nvSpPr>
          <p:spPr bwMode="auto">
            <a:xfrm>
              <a:off x="2344" y="1625"/>
              <a:ext cx="53" cy="145"/>
            </a:xfrm>
            <a:custGeom>
              <a:avLst/>
              <a:gdLst>
                <a:gd name="T0" fmla="*/ 0 w 129"/>
                <a:gd name="T1" fmla="*/ 387 h 387"/>
                <a:gd name="T2" fmla="*/ 129 w 129"/>
                <a:gd name="T3" fmla="*/ 387 h 387"/>
                <a:gd name="T4" fmla="*/ 64 w 129"/>
                <a:gd name="T5" fmla="*/ 0 h 387"/>
                <a:gd name="T6" fmla="*/ 0 w 129"/>
                <a:gd name="T7" fmla="*/ 387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9" h="387">
                  <a:moveTo>
                    <a:pt x="0" y="387"/>
                  </a:moveTo>
                  <a:lnTo>
                    <a:pt x="129" y="387"/>
                  </a:lnTo>
                  <a:lnTo>
                    <a:pt x="64" y="0"/>
                  </a:lnTo>
                  <a:lnTo>
                    <a:pt x="0" y="387"/>
                  </a:lnTo>
                  <a:close/>
                </a:path>
              </a:pathLst>
            </a:custGeom>
            <a:solidFill>
              <a:srgbClr val="0000FF"/>
            </a:solidFill>
            <a:ln w="28575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42" name="Freeform 890"/>
            <p:cNvSpPr>
              <a:spLocks/>
            </p:cNvSpPr>
            <p:nvPr/>
          </p:nvSpPr>
          <p:spPr bwMode="auto">
            <a:xfrm>
              <a:off x="2344" y="1625"/>
              <a:ext cx="53" cy="145"/>
            </a:xfrm>
            <a:custGeom>
              <a:avLst/>
              <a:gdLst>
                <a:gd name="T0" fmla="*/ 0 w 129"/>
                <a:gd name="T1" fmla="*/ 387 h 387"/>
                <a:gd name="T2" fmla="*/ 129 w 129"/>
                <a:gd name="T3" fmla="*/ 387 h 387"/>
                <a:gd name="T4" fmla="*/ 64 w 129"/>
                <a:gd name="T5" fmla="*/ 0 h 387"/>
                <a:gd name="T6" fmla="*/ 0 w 129"/>
                <a:gd name="T7" fmla="*/ 387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9" h="387">
                  <a:moveTo>
                    <a:pt x="0" y="387"/>
                  </a:moveTo>
                  <a:lnTo>
                    <a:pt x="129" y="387"/>
                  </a:lnTo>
                  <a:lnTo>
                    <a:pt x="64" y="0"/>
                  </a:lnTo>
                  <a:lnTo>
                    <a:pt x="0" y="387"/>
                  </a:lnTo>
                  <a:close/>
                </a:path>
              </a:pathLst>
            </a:custGeom>
            <a:noFill/>
            <a:ln w="28575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43" name="Line 891"/>
            <p:cNvSpPr>
              <a:spLocks noChangeShapeType="1"/>
            </p:cNvSpPr>
            <p:nvPr/>
          </p:nvSpPr>
          <p:spPr bwMode="auto">
            <a:xfrm flipV="1">
              <a:off x="2235" y="2218"/>
              <a:ext cx="123" cy="11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44" name="Freeform 892"/>
            <p:cNvSpPr>
              <a:spLocks/>
            </p:cNvSpPr>
            <p:nvPr/>
          </p:nvSpPr>
          <p:spPr bwMode="auto">
            <a:xfrm>
              <a:off x="2221" y="2163"/>
              <a:ext cx="84" cy="184"/>
            </a:xfrm>
            <a:custGeom>
              <a:avLst/>
              <a:gdLst>
                <a:gd name="T0" fmla="*/ 209 w 209"/>
                <a:gd name="T1" fmla="*/ 0 h 490"/>
                <a:gd name="T2" fmla="*/ 173 w 209"/>
                <a:gd name="T3" fmla="*/ 161 h 490"/>
                <a:gd name="T4" fmla="*/ 95 w 209"/>
                <a:gd name="T5" fmla="*/ 341 h 490"/>
                <a:gd name="T6" fmla="*/ 0 w 209"/>
                <a:gd name="T7" fmla="*/ 490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9" h="490">
                  <a:moveTo>
                    <a:pt x="209" y="0"/>
                  </a:moveTo>
                  <a:lnTo>
                    <a:pt x="173" y="161"/>
                  </a:lnTo>
                  <a:lnTo>
                    <a:pt x="95" y="341"/>
                  </a:lnTo>
                  <a:lnTo>
                    <a:pt x="0" y="490"/>
                  </a:lnTo>
                </a:path>
              </a:pathLst>
            </a:custGeom>
            <a:noFill/>
            <a:ln w="28575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45" name="Line 893"/>
            <p:cNvSpPr>
              <a:spLocks noChangeShapeType="1"/>
            </p:cNvSpPr>
            <p:nvPr/>
          </p:nvSpPr>
          <p:spPr bwMode="auto">
            <a:xfrm flipV="1">
              <a:off x="2269" y="2281"/>
              <a:ext cx="72" cy="6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46" name="Line 894"/>
            <p:cNvSpPr>
              <a:spLocks noChangeShapeType="1"/>
            </p:cNvSpPr>
            <p:nvPr/>
          </p:nvSpPr>
          <p:spPr bwMode="auto">
            <a:xfrm flipV="1">
              <a:off x="2244" y="2358"/>
              <a:ext cx="114" cy="5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47" name="Line 895"/>
            <p:cNvSpPr>
              <a:spLocks noChangeShapeType="1"/>
            </p:cNvSpPr>
            <p:nvPr/>
          </p:nvSpPr>
          <p:spPr bwMode="auto">
            <a:xfrm flipH="1">
              <a:off x="2302" y="2284"/>
              <a:ext cx="3" cy="76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48" name="Line 896"/>
            <p:cNvSpPr>
              <a:spLocks noChangeShapeType="1"/>
            </p:cNvSpPr>
            <p:nvPr/>
          </p:nvSpPr>
          <p:spPr bwMode="auto">
            <a:xfrm flipH="1">
              <a:off x="2405" y="2221"/>
              <a:ext cx="17" cy="6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49" name="Line 897"/>
            <p:cNvSpPr>
              <a:spLocks noChangeShapeType="1"/>
            </p:cNvSpPr>
            <p:nvPr/>
          </p:nvSpPr>
          <p:spPr bwMode="auto">
            <a:xfrm flipH="1">
              <a:off x="2399" y="2281"/>
              <a:ext cx="6" cy="27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50" name="Line 898"/>
            <p:cNvSpPr>
              <a:spLocks noChangeShapeType="1"/>
            </p:cNvSpPr>
            <p:nvPr/>
          </p:nvSpPr>
          <p:spPr bwMode="auto">
            <a:xfrm>
              <a:off x="2416" y="2168"/>
              <a:ext cx="6" cy="34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51" name="Line 899"/>
            <p:cNvSpPr>
              <a:spLocks noChangeShapeType="1"/>
            </p:cNvSpPr>
            <p:nvPr/>
          </p:nvSpPr>
          <p:spPr bwMode="auto">
            <a:xfrm flipV="1">
              <a:off x="2388" y="2218"/>
              <a:ext cx="59" cy="5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52" name="Freeform 900"/>
            <p:cNvSpPr>
              <a:spLocks/>
            </p:cNvSpPr>
            <p:nvPr/>
          </p:nvSpPr>
          <p:spPr bwMode="auto">
            <a:xfrm>
              <a:off x="2408" y="2258"/>
              <a:ext cx="28" cy="76"/>
            </a:xfrm>
            <a:custGeom>
              <a:avLst/>
              <a:gdLst>
                <a:gd name="T0" fmla="*/ 71 w 71"/>
                <a:gd name="T1" fmla="*/ 0 h 202"/>
                <a:gd name="T2" fmla="*/ 53 w 71"/>
                <a:gd name="T3" fmla="*/ 95 h 202"/>
                <a:gd name="T4" fmla="*/ 23 w 71"/>
                <a:gd name="T5" fmla="*/ 202 h 202"/>
                <a:gd name="T6" fmla="*/ 0 w 71"/>
                <a:gd name="T7" fmla="*/ 161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202">
                  <a:moveTo>
                    <a:pt x="71" y="0"/>
                  </a:moveTo>
                  <a:lnTo>
                    <a:pt x="53" y="95"/>
                  </a:lnTo>
                  <a:lnTo>
                    <a:pt x="23" y="202"/>
                  </a:lnTo>
                  <a:lnTo>
                    <a:pt x="0" y="161"/>
                  </a:lnTo>
                </a:path>
              </a:pathLst>
            </a:custGeom>
            <a:noFill/>
            <a:ln w="28575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53" name="Line 901"/>
            <p:cNvSpPr>
              <a:spLocks noChangeShapeType="1"/>
            </p:cNvSpPr>
            <p:nvPr/>
          </p:nvSpPr>
          <p:spPr bwMode="auto">
            <a:xfrm flipH="1">
              <a:off x="2452" y="2168"/>
              <a:ext cx="20" cy="71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54" name="Line 902"/>
            <p:cNvSpPr>
              <a:spLocks noChangeShapeType="1"/>
            </p:cNvSpPr>
            <p:nvPr/>
          </p:nvSpPr>
          <p:spPr bwMode="auto">
            <a:xfrm flipV="1">
              <a:off x="2461" y="2202"/>
              <a:ext cx="50" cy="11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55" name="Line 903"/>
            <p:cNvSpPr>
              <a:spLocks noChangeShapeType="1"/>
            </p:cNvSpPr>
            <p:nvPr/>
          </p:nvSpPr>
          <p:spPr bwMode="auto">
            <a:xfrm flipV="1">
              <a:off x="2452" y="2242"/>
              <a:ext cx="48" cy="8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56" name="Line 904"/>
            <p:cNvSpPr>
              <a:spLocks noChangeShapeType="1"/>
            </p:cNvSpPr>
            <p:nvPr/>
          </p:nvSpPr>
          <p:spPr bwMode="auto">
            <a:xfrm flipH="1">
              <a:off x="2491" y="2239"/>
              <a:ext cx="11" cy="27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57" name="Line 905"/>
            <p:cNvSpPr>
              <a:spLocks noChangeShapeType="1"/>
            </p:cNvSpPr>
            <p:nvPr/>
          </p:nvSpPr>
          <p:spPr bwMode="auto">
            <a:xfrm>
              <a:off x="2475" y="2247"/>
              <a:ext cx="0" cy="84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58" name="Line 906"/>
            <p:cNvSpPr>
              <a:spLocks noChangeShapeType="1"/>
            </p:cNvSpPr>
            <p:nvPr/>
          </p:nvSpPr>
          <p:spPr bwMode="auto">
            <a:xfrm flipV="1">
              <a:off x="2475" y="2287"/>
              <a:ext cx="25" cy="5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59" name="Freeform 907"/>
            <p:cNvSpPr>
              <a:spLocks/>
            </p:cNvSpPr>
            <p:nvPr/>
          </p:nvSpPr>
          <p:spPr bwMode="auto">
            <a:xfrm>
              <a:off x="2422" y="2273"/>
              <a:ext cx="33" cy="85"/>
            </a:xfrm>
            <a:custGeom>
              <a:avLst/>
              <a:gdLst>
                <a:gd name="T0" fmla="*/ 89 w 89"/>
                <a:gd name="T1" fmla="*/ 0 h 221"/>
                <a:gd name="T2" fmla="*/ 59 w 89"/>
                <a:gd name="T3" fmla="*/ 89 h 221"/>
                <a:gd name="T4" fmla="*/ 35 w 89"/>
                <a:gd name="T5" fmla="*/ 160 h 221"/>
                <a:gd name="T6" fmla="*/ 0 w 89"/>
                <a:gd name="T7" fmla="*/ 221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" h="221">
                  <a:moveTo>
                    <a:pt x="89" y="0"/>
                  </a:moveTo>
                  <a:lnTo>
                    <a:pt x="59" y="89"/>
                  </a:lnTo>
                  <a:lnTo>
                    <a:pt x="35" y="160"/>
                  </a:lnTo>
                  <a:lnTo>
                    <a:pt x="0" y="221"/>
                  </a:lnTo>
                </a:path>
              </a:pathLst>
            </a:custGeom>
            <a:noFill/>
            <a:ln w="28575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60" name="Freeform 908"/>
            <p:cNvSpPr>
              <a:spLocks/>
            </p:cNvSpPr>
            <p:nvPr/>
          </p:nvSpPr>
          <p:spPr bwMode="auto">
            <a:xfrm>
              <a:off x="2444" y="2305"/>
              <a:ext cx="72" cy="55"/>
            </a:xfrm>
            <a:custGeom>
              <a:avLst/>
              <a:gdLst>
                <a:gd name="T0" fmla="*/ 0 w 179"/>
                <a:gd name="T1" fmla="*/ 0 h 150"/>
                <a:gd name="T2" fmla="*/ 120 w 179"/>
                <a:gd name="T3" fmla="*/ 150 h 150"/>
                <a:gd name="T4" fmla="*/ 179 w 179"/>
                <a:gd name="T5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9" h="150">
                  <a:moveTo>
                    <a:pt x="0" y="0"/>
                  </a:moveTo>
                  <a:lnTo>
                    <a:pt x="120" y="150"/>
                  </a:lnTo>
                  <a:lnTo>
                    <a:pt x="179" y="150"/>
                  </a:lnTo>
                </a:path>
              </a:pathLst>
            </a:custGeom>
            <a:noFill/>
            <a:ln w="28575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61" name="Line 909"/>
            <p:cNvSpPr>
              <a:spLocks noChangeShapeType="1"/>
            </p:cNvSpPr>
            <p:nvPr/>
          </p:nvSpPr>
          <p:spPr bwMode="auto">
            <a:xfrm>
              <a:off x="2475" y="2331"/>
              <a:ext cx="0" cy="11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62" name="Line 910"/>
            <p:cNvSpPr>
              <a:spLocks noChangeShapeType="1"/>
            </p:cNvSpPr>
            <p:nvPr/>
          </p:nvSpPr>
          <p:spPr bwMode="auto">
            <a:xfrm flipH="1">
              <a:off x="2374" y="2308"/>
              <a:ext cx="25" cy="42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63" name="Line 911"/>
            <p:cNvSpPr>
              <a:spLocks noChangeShapeType="1"/>
            </p:cNvSpPr>
            <p:nvPr/>
          </p:nvSpPr>
          <p:spPr bwMode="auto">
            <a:xfrm flipV="1">
              <a:off x="2413" y="2260"/>
              <a:ext cx="23" cy="3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64" name="Line 912"/>
            <p:cNvSpPr>
              <a:spLocks noChangeShapeType="1"/>
            </p:cNvSpPr>
            <p:nvPr/>
          </p:nvSpPr>
          <p:spPr bwMode="auto">
            <a:xfrm>
              <a:off x="2102" y="1902"/>
              <a:ext cx="0" cy="485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65" name="Line 913"/>
            <p:cNvSpPr>
              <a:spLocks noChangeShapeType="1"/>
            </p:cNvSpPr>
            <p:nvPr/>
          </p:nvSpPr>
          <p:spPr bwMode="auto">
            <a:xfrm>
              <a:off x="2102" y="2387"/>
              <a:ext cx="539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66" name="Line 914"/>
            <p:cNvSpPr>
              <a:spLocks noChangeShapeType="1"/>
            </p:cNvSpPr>
            <p:nvPr/>
          </p:nvSpPr>
          <p:spPr bwMode="auto">
            <a:xfrm flipV="1">
              <a:off x="2641" y="1902"/>
              <a:ext cx="0" cy="485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67" name="Line 915"/>
            <p:cNvSpPr>
              <a:spLocks noChangeShapeType="1"/>
            </p:cNvSpPr>
            <p:nvPr/>
          </p:nvSpPr>
          <p:spPr bwMode="auto">
            <a:xfrm flipH="1">
              <a:off x="2102" y="1902"/>
              <a:ext cx="539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68" name="Line 916"/>
            <p:cNvSpPr>
              <a:spLocks noChangeShapeType="1"/>
            </p:cNvSpPr>
            <p:nvPr/>
          </p:nvSpPr>
          <p:spPr bwMode="auto">
            <a:xfrm flipV="1">
              <a:off x="2224" y="1976"/>
              <a:ext cx="131" cy="16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69" name="Line 917"/>
            <p:cNvSpPr>
              <a:spLocks noChangeShapeType="1"/>
            </p:cNvSpPr>
            <p:nvPr/>
          </p:nvSpPr>
          <p:spPr bwMode="auto">
            <a:xfrm flipH="1">
              <a:off x="2283" y="1923"/>
              <a:ext cx="19" cy="63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70" name="Line 918"/>
            <p:cNvSpPr>
              <a:spLocks noChangeShapeType="1"/>
            </p:cNvSpPr>
            <p:nvPr/>
          </p:nvSpPr>
          <p:spPr bwMode="auto">
            <a:xfrm>
              <a:off x="2266" y="2023"/>
              <a:ext cx="0" cy="103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71" name="Line 919"/>
            <p:cNvSpPr>
              <a:spLocks noChangeShapeType="1"/>
            </p:cNvSpPr>
            <p:nvPr/>
          </p:nvSpPr>
          <p:spPr bwMode="auto">
            <a:xfrm flipV="1">
              <a:off x="2266" y="2039"/>
              <a:ext cx="61" cy="5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72" name="Line 920"/>
            <p:cNvSpPr>
              <a:spLocks noChangeShapeType="1"/>
            </p:cNvSpPr>
            <p:nvPr/>
          </p:nvSpPr>
          <p:spPr bwMode="auto">
            <a:xfrm flipH="1">
              <a:off x="2324" y="2031"/>
              <a:ext cx="6" cy="69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73" name="Line 921"/>
            <p:cNvSpPr>
              <a:spLocks noChangeShapeType="1"/>
            </p:cNvSpPr>
            <p:nvPr/>
          </p:nvSpPr>
          <p:spPr bwMode="auto">
            <a:xfrm flipH="1">
              <a:off x="2266" y="2100"/>
              <a:ext cx="61" cy="8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74" name="Freeform 922"/>
            <p:cNvSpPr>
              <a:spLocks/>
            </p:cNvSpPr>
            <p:nvPr/>
          </p:nvSpPr>
          <p:spPr bwMode="auto">
            <a:xfrm>
              <a:off x="2221" y="1986"/>
              <a:ext cx="62" cy="103"/>
            </a:xfrm>
            <a:custGeom>
              <a:avLst/>
              <a:gdLst>
                <a:gd name="T0" fmla="*/ 0 w 155"/>
                <a:gd name="T1" fmla="*/ 275 h 275"/>
                <a:gd name="T2" fmla="*/ 101 w 155"/>
                <a:gd name="T3" fmla="*/ 113 h 275"/>
                <a:gd name="T4" fmla="*/ 155 w 155"/>
                <a:gd name="T5" fmla="*/ 0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5" h="275">
                  <a:moveTo>
                    <a:pt x="0" y="275"/>
                  </a:moveTo>
                  <a:lnTo>
                    <a:pt x="101" y="113"/>
                  </a:lnTo>
                  <a:lnTo>
                    <a:pt x="155" y="0"/>
                  </a:lnTo>
                </a:path>
              </a:pathLst>
            </a:custGeom>
            <a:noFill/>
            <a:ln w="28575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75" name="Line 923"/>
            <p:cNvSpPr>
              <a:spLocks noChangeShapeType="1"/>
            </p:cNvSpPr>
            <p:nvPr/>
          </p:nvSpPr>
          <p:spPr bwMode="auto">
            <a:xfrm flipH="1">
              <a:off x="2405" y="1981"/>
              <a:ext cx="17" cy="61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76" name="Line 924"/>
            <p:cNvSpPr>
              <a:spLocks noChangeShapeType="1"/>
            </p:cNvSpPr>
            <p:nvPr/>
          </p:nvSpPr>
          <p:spPr bwMode="auto">
            <a:xfrm flipH="1">
              <a:off x="2399" y="2039"/>
              <a:ext cx="6" cy="29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77" name="Line 925"/>
            <p:cNvSpPr>
              <a:spLocks noChangeShapeType="1"/>
            </p:cNvSpPr>
            <p:nvPr/>
          </p:nvSpPr>
          <p:spPr bwMode="auto">
            <a:xfrm>
              <a:off x="2416" y="1928"/>
              <a:ext cx="6" cy="35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78" name="Line 926"/>
            <p:cNvSpPr>
              <a:spLocks noChangeShapeType="1"/>
            </p:cNvSpPr>
            <p:nvPr/>
          </p:nvSpPr>
          <p:spPr bwMode="auto">
            <a:xfrm flipV="1">
              <a:off x="2388" y="1976"/>
              <a:ext cx="59" cy="8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79" name="Freeform 927"/>
            <p:cNvSpPr>
              <a:spLocks/>
            </p:cNvSpPr>
            <p:nvPr/>
          </p:nvSpPr>
          <p:spPr bwMode="auto">
            <a:xfrm>
              <a:off x="2408" y="2018"/>
              <a:ext cx="28" cy="76"/>
            </a:xfrm>
            <a:custGeom>
              <a:avLst/>
              <a:gdLst>
                <a:gd name="T0" fmla="*/ 71 w 71"/>
                <a:gd name="T1" fmla="*/ 0 h 204"/>
                <a:gd name="T2" fmla="*/ 53 w 71"/>
                <a:gd name="T3" fmla="*/ 96 h 204"/>
                <a:gd name="T4" fmla="*/ 23 w 71"/>
                <a:gd name="T5" fmla="*/ 204 h 204"/>
                <a:gd name="T6" fmla="*/ 0 w 71"/>
                <a:gd name="T7" fmla="*/ 162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204">
                  <a:moveTo>
                    <a:pt x="71" y="0"/>
                  </a:moveTo>
                  <a:lnTo>
                    <a:pt x="53" y="96"/>
                  </a:lnTo>
                  <a:lnTo>
                    <a:pt x="23" y="204"/>
                  </a:lnTo>
                  <a:lnTo>
                    <a:pt x="0" y="162"/>
                  </a:lnTo>
                </a:path>
              </a:pathLst>
            </a:custGeom>
            <a:noFill/>
            <a:ln w="28575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80" name="Line 928"/>
            <p:cNvSpPr>
              <a:spLocks noChangeShapeType="1"/>
            </p:cNvSpPr>
            <p:nvPr/>
          </p:nvSpPr>
          <p:spPr bwMode="auto">
            <a:xfrm flipH="1">
              <a:off x="2452" y="1928"/>
              <a:ext cx="20" cy="72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81" name="Line 929"/>
            <p:cNvSpPr>
              <a:spLocks noChangeShapeType="1"/>
            </p:cNvSpPr>
            <p:nvPr/>
          </p:nvSpPr>
          <p:spPr bwMode="auto">
            <a:xfrm flipV="1">
              <a:off x="2461" y="1963"/>
              <a:ext cx="50" cy="1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82" name="Line 930"/>
            <p:cNvSpPr>
              <a:spLocks noChangeShapeType="1"/>
            </p:cNvSpPr>
            <p:nvPr/>
          </p:nvSpPr>
          <p:spPr bwMode="auto">
            <a:xfrm flipV="1">
              <a:off x="2452" y="2002"/>
              <a:ext cx="48" cy="8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83" name="Line 931"/>
            <p:cNvSpPr>
              <a:spLocks noChangeShapeType="1"/>
            </p:cNvSpPr>
            <p:nvPr/>
          </p:nvSpPr>
          <p:spPr bwMode="auto">
            <a:xfrm flipH="1">
              <a:off x="2491" y="2000"/>
              <a:ext cx="11" cy="26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84" name="Line 932"/>
            <p:cNvSpPr>
              <a:spLocks noChangeShapeType="1"/>
            </p:cNvSpPr>
            <p:nvPr/>
          </p:nvSpPr>
          <p:spPr bwMode="auto">
            <a:xfrm>
              <a:off x="2475" y="2007"/>
              <a:ext cx="0" cy="85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85" name="Line 933"/>
            <p:cNvSpPr>
              <a:spLocks noChangeShapeType="1"/>
            </p:cNvSpPr>
            <p:nvPr/>
          </p:nvSpPr>
          <p:spPr bwMode="auto">
            <a:xfrm flipV="1">
              <a:off x="2475" y="2047"/>
              <a:ext cx="25" cy="5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86" name="Freeform 934"/>
            <p:cNvSpPr>
              <a:spLocks/>
            </p:cNvSpPr>
            <p:nvPr/>
          </p:nvSpPr>
          <p:spPr bwMode="auto">
            <a:xfrm>
              <a:off x="2422" y="2034"/>
              <a:ext cx="33" cy="82"/>
            </a:xfrm>
            <a:custGeom>
              <a:avLst/>
              <a:gdLst>
                <a:gd name="T0" fmla="*/ 89 w 89"/>
                <a:gd name="T1" fmla="*/ 0 h 220"/>
                <a:gd name="T2" fmla="*/ 59 w 89"/>
                <a:gd name="T3" fmla="*/ 89 h 220"/>
                <a:gd name="T4" fmla="*/ 35 w 89"/>
                <a:gd name="T5" fmla="*/ 161 h 220"/>
                <a:gd name="T6" fmla="*/ 0 w 89"/>
                <a:gd name="T7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" h="220">
                  <a:moveTo>
                    <a:pt x="89" y="0"/>
                  </a:moveTo>
                  <a:lnTo>
                    <a:pt x="59" y="89"/>
                  </a:lnTo>
                  <a:lnTo>
                    <a:pt x="35" y="161"/>
                  </a:lnTo>
                  <a:lnTo>
                    <a:pt x="0" y="220"/>
                  </a:lnTo>
                </a:path>
              </a:pathLst>
            </a:custGeom>
            <a:noFill/>
            <a:ln w="28575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87" name="Freeform 935"/>
            <p:cNvSpPr>
              <a:spLocks/>
            </p:cNvSpPr>
            <p:nvPr/>
          </p:nvSpPr>
          <p:spPr bwMode="auto">
            <a:xfrm>
              <a:off x="2444" y="2065"/>
              <a:ext cx="72" cy="56"/>
            </a:xfrm>
            <a:custGeom>
              <a:avLst/>
              <a:gdLst>
                <a:gd name="T0" fmla="*/ 0 w 179"/>
                <a:gd name="T1" fmla="*/ 0 h 150"/>
                <a:gd name="T2" fmla="*/ 120 w 179"/>
                <a:gd name="T3" fmla="*/ 150 h 150"/>
                <a:gd name="T4" fmla="*/ 179 w 179"/>
                <a:gd name="T5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9" h="150">
                  <a:moveTo>
                    <a:pt x="0" y="0"/>
                  </a:moveTo>
                  <a:lnTo>
                    <a:pt x="120" y="150"/>
                  </a:lnTo>
                  <a:lnTo>
                    <a:pt x="179" y="150"/>
                  </a:lnTo>
                </a:path>
              </a:pathLst>
            </a:custGeom>
            <a:noFill/>
            <a:ln w="28575" cmpd="sng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88" name="Line 936"/>
            <p:cNvSpPr>
              <a:spLocks noChangeShapeType="1"/>
            </p:cNvSpPr>
            <p:nvPr/>
          </p:nvSpPr>
          <p:spPr bwMode="auto">
            <a:xfrm>
              <a:off x="2475" y="2092"/>
              <a:ext cx="0" cy="8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89" name="Line 937"/>
            <p:cNvSpPr>
              <a:spLocks noChangeShapeType="1"/>
            </p:cNvSpPr>
            <p:nvPr/>
          </p:nvSpPr>
          <p:spPr bwMode="auto">
            <a:xfrm flipH="1">
              <a:off x="2374" y="2068"/>
              <a:ext cx="25" cy="42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90" name="Line 938"/>
            <p:cNvSpPr>
              <a:spLocks noChangeShapeType="1"/>
            </p:cNvSpPr>
            <p:nvPr/>
          </p:nvSpPr>
          <p:spPr bwMode="auto">
            <a:xfrm flipV="1">
              <a:off x="2413" y="2021"/>
              <a:ext cx="23" cy="2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01291" name="Group 939"/>
          <p:cNvGrpSpPr>
            <a:grpSpLocks/>
          </p:cNvGrpSpPr>
          <p:nvPr/>
        </p:nvGrpSpPr>
        <p:grpSpPr bwMode="auto">
          <a:xfrm>
            <a:off x="431800" y="2151063"/>
            <a:ext cx="2524125" cy="555625"/>
            <a:chOff x="272" y="1275"/>
            <a:chExt cx="1590" cy="350"/>
          </a:xfrm>
        </p:grpSpPr>
        <p:sp>
          <p:nvSpPr>
            <p:cNvPr id="101292" name="Line 940"/>
            <p:cNvSpPr>
              <a:spLocks noChangeShapeType="1"/>
            </p:cNvSpPr>
            <p:nvPr/>
          </p:nvSpPr>
          <p:spPr bwMode="auto">
            <a:xfrm>
              <a:off x="435" y="1275"/>
              <a:ext cx="0" cy="35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93" name="Line 941"/>
            <p:cNvSpPr>
              <a:spLocks noChangeShapeType="1"/>
            </p:cNvSpPr>
            <p:nvPr/>
          </p:nvSpPr>
          <p:spPr bwMode="auto">
            <a:xfrm>
              <a:off x="435" y="1625"/>
              <a:ext cx="1427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94" name="Line 942"/>
            <p:cNvSpPr>
              <a:spLocks noChangeShapeType="1"/>
            </p:cNvSpPr>
            <p:nvPr/>
          </p:nvSpPr>
          <p:spPr bwMode="auto">
            <a:xfrm flipV="1">
              <a:off x="1862" y="1275"/>
              <a:ext cx="0" cy="35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95" name="Line 943"/>
            <p:cNvSpPr>
              <a:spLocks noChangeShapeType="1"/>
            </p:cNvSpPr>
            <p:nvPr/>
          </p:nvSpPr>
          <p:spPr bwMode="auto">
            <a:xfrm flipH="1">
              <a:off x="435" y="1275"/>
              <a:ext cx="1427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96" name="Line 944"/>
            <p:cNvSpPr>
              <a:spLocks noChangeShapeType="1"/>
            </p:cNvSpPr>
            <p:nvPr/>
          </p:nvSpPr>
          <p:spPr bwMode="auto">
            <a:xfrm flipH="1">
              <a:off x="535" y="1383"/>
              <a:ext cx="22" cy="87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97" name="Line 945"/>
            <p:cNvSpPr>
              <a:spLocks noChangeShapeType="1"/>
            </p:cNvSpPr>
            <p:nvPr/>
          </p:nvSpPr>
          <p:spPr bwMode="auto">
            <a:xfrm flipH="1">
              <a:off x="527" y="1467"/>
              <a:ext cx="8" cy="3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98" name="Line 946"/>
            <p:cNvSpPr>
              <a:spLocks noChangeShapeType="1"/>
            </p:cNvSpPr>
            <p:nvPr/>
          </p:nvSpPr>
          <p:spPr bwMode="auto">
            <a:xfrm>
              <a:off x="549" y="1306"/>
              <a:ext cx="11" cy="5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299" name="Line 947"/>
            <p:cNvSpPr>
              <a:spLocks noChangeShapeType="1"/>
            </p:cNvSpPr>
            <p:nvPr/>
          </p:nvSpPr>
          <p:spPr bwMode="auto">
            <a:xfrm flipV="1">
              <a:off x="513" y="1377"/>
              <a:ext cx="81" cy="1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300" name="Freeform 948"/>
            <p:cNvSpPr>
              <a:spLocks/>
            </p:cNvSpPr>
            <p:nvPr/>
          </p:nvSpPr>
          <p:spPr bwMode="auto">
            <a:xfrm>
              <a:off x="541" y="1435"/>
              <a:ext cx="39" cy="108"/>
            </a:xfrm>
            <a:custGeom>
              <a:avLst/>
              <a:gdLst>
                <a:gd name="T0" fmla="*/ 102 w 102"/>
                <a:gd name="T1" fmla="*/ 0 h 291"/>
                <a:gd name="T2" fmla="*/ 77 w 102"/>
                <a:gd name="T3" fmla="*/ 138 h 291"/>
                <a:gd name="T4" fmla="*/ 34 w 102"/>
                <a:gd name="T5" fmla="*/ 291 h 291"/>
                <a:gd name="T6" fmla="*/ 0 w 102"/>
                <a:gd name="T7" fmla="*/ 231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2" h="291">
                  <a:moveTo>
                    <a:pt x="102" y="0"/>
                  </a:moveTo>
                  <a:lnTo>
                    <a:pt x="77" y="138"/>
                  </a:lnTo>
                  <a:lnTo>
                    <a:pt x="34" y="291"/>
                  </a:lnTo>
                  <a:lnTo>
                    <a:pt x="0" y="231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301" name="Line 949"/>
            <p:cNvSpPr>
              <a:spLocks noChangeShapeType="1"/>
            </p:cNvSpPr>
            <p:nvPr/>
          </p:nvSpPr>
          <p:spPr bwMode="auto">
            <a:xfrm flipH="1">
              <a:off x="605" y="1306"/>
              <a:ext cx="28" cy="10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302" name="Line 950"/>
            <p:cNvSpPr>
              <a:spLocks noChangeShapeType="1"/>
            </p:cNvSpPr>
            <p:nvPr/>
          </p:nvSpPr>
          <p:spPr bwMode="auto">
            <a:xfrm flipV="1">
              <a:off x="613" y="1359"/>
              <a:ext cx="72" cy="1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303" name="Line 951"/>
            <p:cNvSpPr>
              <a:spLocks noChangeShapeType="1"/>
            </p:cNvSpPr>
            <p:nvPr/>
          </p:nvSpPr>
          <p:spPr bwMode="auto">
            <a:xfrm flipV="1">
              <a:off x="602" y="1412"/>
              <a:ext cx="69" cy="1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304" name="Line 952"/>
            <p:cNvSpPr>
              <a:spLocks noChangeShapeType="1"/>
            </p:cNvSpPr>
            <p:nvPr/>
          </p:nvSpPr>
          <p:spPr bwMode="auto">
            <a:xfrm flipH="1">
              <a:off x="658" y="1409"/>
              <a:ext cx="16" cy="3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305" name="Line 953"/>
            <p:cNvSpPr>
              <a:spLocks noChangeShapeType="1"/>
            </p:cNvSpPr>
            <p:nvPr/>
          </p:nvSpPr>
          <p:spPr bwMode="auto">
            <a:xfrm>
              <a:off x="635" y="1420"/>
              <a:ext cx="0" cy="12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306" name="Line 954"/>
            <p:cNvSpPr>
              <a:spLocks noChangeShapeType="1"/>
            </p:cNvSpPr>
            <p:nvPr/>
          </p:nvSpPr>
          <p:spPr bwMode="auto">
            <a:xfrm flipV="1">
              <a:off x="635" y="1477"/>
              <a:ext cx="34" cy="6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307" name="Freeform 955"/>
            <p:cNvSpPr>
              <a:spLocks/>
            </p:cNvSpPr>
            <p:nvPr/>
          </p:nvSpPr>
          <p:spPr bwMode="auto">
            <a:xfrm>
              <a:off x="557" y="1456"/>
              <a:ext cx="50" cy="122"/>
            </a:xfrm>
            <a:custGeom>
              <a:avLst/>
              <a:gdLst>
                <a:gd name="T0" fmla="*/ 128 w 128"/>
                <a:gd name="T1" fmla="*/ 0 h 316"/>
                <a:gd name="T2" fmla="*/ 86 w 128"/>
                <a:gd name="T3" fmla="*/ 129 h 316"/>
                <a:gd name="T4" fmla="*/ 52 w 128"/>
                <a:gd name="T5" fmla="*/ 231 h 316"/>
                <a:gd name="T6" fmla="*/ 0 w 128"/>
                <a:gd name="T7" fmla="*/ 316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8" h="316">
                  <a:moveTo>
                    <a:pt x="128" y="0"/>
                  </a:moveTo>
                  <a:lnTo>
                    <a:pt x="86" y="129"/>
                  </a:lnTo>
                  <a:lnTo>
                    <a:pt x="52" y="231"/>
                  </a:lnTo>
                  <a:lnTo>
                    <a:pt x="0" y="316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308" name="Freeform 956"/>
            <p:cNvSpPr>
              <a:spLocks/>
            </p:cNvSpPr>
            <p:nvPr/>
          </p:nvSpPr>
          <p:spPr bwMode="auto">
            <a:xfrm>
              <a:off x="591" y="1504"/>
              <a:ext cx="103" cy="79"/>
            </a:xfrm>
            <a:custGeom>
              <a:avLst/>
              <a:gdLst>
                <a:gd name="T0" fmla="*/ 0 w 256"/>
                <a:gd name="T1" fmla="*/ 0 h 213"/>
                <a:gd name="T2" fmla="*/ 170 w 256"/>
                <a:gd name="T3" fmla="*/ 213 h 213"/>
                <a:gd name="T4" fmla="*/ 256 w 256"/>
                <a:gd name="T5" fmla="*/ 213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6" h="213">
                  <a:moveTo>
                    <a:pt x="0" y="0"/>
                  </a:moveTo>
                  <a:lnTo>
                    <a:pt x="170" y="213"/>
                  </a:lnTo>
                  <a:lnTo>
                    <a:pt x="256" y="213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309" name="Line 957"/>
            <p:cNvSpPr>
              <a:spLocks noChangeShapeType="1"/>
            </p:cNvSpPr>
            <p:nvPr/>
          </p:nvSpPr>
          <p:spPr bwMode="auto">
            <a:xfrm>
              <a:off x="635" y="1541"/>
              <a:ext cx="0" cy="1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310" name="Line 958"/>
            <p:cNvSpPr>
              <a:spLocks noChangeShapeType="1"/>
            </p:cNvSpPr>
            <p:nvPr/>
          </p:nvSpPr>
          <p:spPr bwMode="auto">
            <a:xfrm flipH="1">
              <a:off x="493" y="1506"/>
              <a:ext cx="34" cy="6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311" name="Line 959"/>
            <p:cNvSpPr>
              <a:spLocks noChangeShapeType="1"/>
            </p:cNvSpPr>
            <p:nvPr/>
          </p:nvSpPr>
          <p:spPr bwMode="auto">
            <a:xfrm flipV="1">
              <a:off x="546" y="1438"/>
              <a:ext cx="34" cy="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312" name="Line 960"/>
            <p:cNvSpPr>
              <a:spLocks noChangeShapeType="1"/>
            </p:cNvSpPr>
            <p:nvPr/>
          </p:nvSpPr>
          <p:spPr bwMode="auto">
            <a:xfrm flipV="1">
              <a:off x="772" y="1570"/>
              <a:ext cx="89" cy="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313" name="Line 961"/>
            <p:cNvSpPr>
              <a:spLocks noChangeShapeType="1"/>
            </p:cNvSpPr>
            <p:nvPr/>
          </p:nvSpPr>
          <p:spPr bwMode="auto">
            <a:xfrm>
              <a:off x="772" y="1483"/>
              <a:ext cx="0" cy="10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314" name="Line 962"/>
            <p:cNvSpPr>
              <a:spLocks noChangeShapeType="1"/>
            </p:cNvSpPr>
            <p:nvPr/>
          </p:nvSpPr>
          <p:spPr bwMode="auto">
            <a:xfrm flipH="1">
              <a:off x="852" y="1483"/>
              <a:ext cx="6" cy="87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315" name="Line 963"/>
            <p:cNvSpPr>
              <a:spLocks noChangeShapeType="1"/>
            </p:cNvSpPr>
            <p:nvPr/>
          </p:nvSpPr>
          <p:spPr bwMode="auto">
            <a:xfrm flipV="1">
              <a:off x="772" y="1491"/>
              <a:ext cx="86" cy="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316" name="Line 964"/>
            <p:cNvSpPr>
              <a:spLocks noChangeShapeType="1"/>
            </p:cNvSpPr>
            <p:nvPr/>
          </p:nvSpPr>
          <p:spPr bwMode="auto">
            <a:xfrm>
              <a:off x="883" y="1464"/>
              <a:ext cx="25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317" name="Line 965"/>
            <p:cNvSpPr>
              <a:spLocks noChangeShapeType="1"/>
            </p:cNvSpPr>
            <p:nvPr/>
          </p:nvSpPr>
          <p:spPr bwMode="auto">
            <a:xfrm flipH="1">
              <a:off x="774" y="1304"/>
              <a:ext cx="45" cy="10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318" name="Line 966"/>
            <p:cNvSpPr>
              <a:spLocks noChangeShapeType="1"/>
            </p:cNvSpPr>
            <p:nvPr/>
          </p:nvSpPr>
          <p:spPr bwMode="auto">
            <a:xfrm>
              <a:off x="805" y="1335"/>
              <a:ext cx="78" cy="12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319" name="Line 967"/>
            <p:cNvSpPr>
              <a:spLocks noChangeShapeType="1"/>
            </p:cNvSpPr>
            <p:nvPr/>
          </p:nvSpPr>
          <p:spPr bwMode="auto">
            <a:xfrm>
              <a:off x="772" y="1570"/>
              <a:ext cx="0" cy="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320" name="Line 968"/>
            <p:cNvSpPr>
              <a:spLocks noChangeShapeType="1"/>
            </p:cNvSpPr>
            <p:nvPr/>
          </p:nvSpPr>
          <p:spPr bwMode="auto">
            <a:xfrm flipV="1">
              <a:off x="766" y="1441"/>
              <a:ext cx="89" cy="7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321" name="Line 969"/>
            <p:cNvSpPr>
              <a:spLocks noChangeShapeType="1"/>
            </p:cNvSpPr>
            <p:nvPr/>
          </p:nvSpPr>
          <p:spPr bwMode="auto">
            <a:xfrm flipH="1">
              <a:off x="730" y="1406"/>
              <a:ext cx="44" cy="6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322" name="Line 970"/>
            <p:cNvSpPr>
              <a:spLocks noChangeShapeType="1"/>
            </p:cNvSpPr>
            <p:nvPr/>
          </p:nvSpPr>
          <p:spPr bwMode="auto">
            <a:xfrm>
              <a:off x="1005" y="1317"/>
              <a:ext cx="0" cy="25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323" name="Line 971"/>
            <p:cNvSpPr>
              <a:spLocks noChangeShapeType="1"/>
            </p:cNvSpPr>
            <p:nvPr/>
          </p:nvSpPr>
          <p:spPr bwMode="auto">
            <a:xfrm flipH="1">
              <a:off x="994" y="1525"/>
              <a:ext cx="59" cy="5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324" name="Line 972"/>
            <p:cNvSpPr>
              <a:spLocks noChangeShapeType="1"/>
            </p:cNvSpPr>
            <p:nvPr/>
          </p:nvSpPr>
          <p:spPr bwMode="auto">
            <a:xfrm flipV="1">
              <a:off x="944" y="1433"/>
              <a:ext cx="189" cy="1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325" name="Freeform 973"/>
            <p:cNvSpPr>
              <a:spLocks/>
            </p:cNvSpPr>
            <p:nvPr/>
          </p:nvSpPr>
          <p:spPr bwMode="auto">
            <a:xfrm>
              <a:off x="1005" y="1322"/>
              <a:ext cx="81" cy="95"/>
            </a:xfrm>
            <a:custGeom>
              <a:avLst/>
              <a:gdLst>
                <a:gd name="T0" fmla="*/ 205 w 205"/>
                <a:gd name="T1" fmla="*/ 0 h 247"/>
                <a:gd name="T2" fmla="*/ 119 w 205"/>
                <a:gd name="T3" fmla="*/ 128 h 247"/>
                <a:gd name="T4" fmla="*/ 0 w 205"/>
                <a:gd name="T5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5" h="247">
                  <a:moveTo>
                    <a:pt x="205" y="0"/>
                  </a:moveTo>
                  <a:lnTo>
                    <a:pt x="119" y="128"/>
                  </a:lnTo>
                  <a:lnTo>
                    <a:pt x="0" y="247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326" name="Freeform 974"/>
            <p:cNvSpPr>
              <a:spLocks/>
            </p:cNvSpPr>
            <p:nvPr/>
          </p:nvSpPr>
          <p:spPr bwMode="auto">
            <a:xfrm>
              <a:off x="1030" y="1446"/>
              <a:ext cx="103" cy="118"/>
            </a:xfrm>
            <a:custGeom>
              <a:avLst/>
              <a:gdLst>
                <a:gd name="T0" fmla="*/ 0 w 256"/>
                <a:gd name="T1" fmla="*/ 0 h 316"/>
                <a:gd name="T2" fmla="*/ 162 w 256"/>
                <a:gd name="T3" fmla="*/ 316 h 316"/>
                <a:gd name="T4" fmla="*/ 256 w 256"/>
                <a:gd name="T5" fmla="*/ 308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6" h="316">
                  <a:moveTo>
                    <a:pt x="0" y="0"/>
                  </a:moveTo>
                  <a:lnTo>
                    <a:pt x="162" y="316"/>
                  </a:lnTo>
                  <a:lnTo>
                    <a:pt x="256" y="308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327" name="Freeform 975"/>
            <p:cNvSpPr>
              <a:spLocks/>
            </p:cNvSpPr>
            <p:nvPr/>
          </p:nvSpPr>
          <p:spPr bwMode="auto">
            <a:xfrm>
              <a:off x="1169" y="1348"/>
              <a:ext cx="56" cy="248"/>
            </a:xfrm>
            <a:custGeom>
              <a:avLst/>
              <a:gdLst>
                <a:gd name="T0" fmla="*/ 138 w 138"/>
                <a:gd name="T1" fmla="*/ 0 h 657"/>
                <a:gd name="T2" fmla="*/ 121 w 138"/>
                <a:gd name="T3" fmla="*/ 264 h 657"/>
                <a:gd name="T4" fmla="*/ 70 w 138"/>
                <a:gd name="T5" fmla="*/ 521 h 657"/>
                <a:gd name="T6" fmla="*/ 0 w 138"/>
                <a:gd name="T7" fmla="*/ 657 h 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8" h="657">
                  <a:moveTo>
                    <a:pt x="138" y="0"/>
                  </a:moveTo>
                  <a:lnTo>
                    <a:pt x="121" y="264"/>
                  </a:lnTo>
                  <a:lnTo>
                    <a:pt x="70" y="521"/>
                  </a:lnTo>
                  <a:lnTo>
                    <a:pt x="0" y="657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328" name="Line 976"/>
            <p:cNvSpPr>
              <a:spLocks noChangeShapeType="1"/>
            </p:cNvSpPr>
            <p:nvPr/>
          </p:nvSpPr>
          <p:spPr bwMode="auto">
            <a:xfrm>
              <a:off x="1272" y="1304"/>
              <a:ext cx="17" cy="5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329" name="Line 977"/>
            <p:cNvSpPr>
              <a:spLocks noChangeShapeType="1"/>
            </p:cNvSpPr>
            <p:nvPr/>
          </p:nvSpPr>
          <p:spPr bwMode="auto">
            <a:xfrm flipV="1">
              <a:off x="1225" y="1359"/>
              <a:ext cx="136" cy="16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330" name="Line 978"/>
            <p:cNvSpPr>
              <a:spLocks noChangeShapeType="1"/>
            </p:cNvSpPr>
            <p:nvPr/>
          </p:nvSpPr>
          <p:spPr bwMode="auto">
            <a:xfrm>
              <a:off x="1261" y="1375"/>
              <a:ext cx="0" cy="9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331" name="Line 979"/>
            <p:cNvSpPr>
              <a:spLocks noChangeShapeType="1"/>
            </p:cNvSpPr>
            <p:nvPr/>
          </p:nvSpPr>
          <p:spPr bwMode="auto">
            <a:xfrm flipV="1">
              <a:off x="1261" y="1454"/>
              <a:ext cx="56" cy="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332" name="Line 980"/>
            <p:cNvSpPr>
              <a:spLocks noChangeShapeType="1"/>
            </p:cNvSpPr>
            <p:nvPr/>
          </p:nvSpPr>
          <p:spPr bwMode="auto">
            <a:xfrm flipV="1">
              <a:off x="1309" y="1372"/>
              <a:ext cx="5" cy="8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333" name="Line 981"/>
            <p:cNvSpPr>
              <a:spLocks noChangeShapeType="1"/>
            </p:cNvSpPr>
            <p:nvPr/>
          </p:nvSpPr>
          <p:spPr bwMode="auto">
            <a:xfrm flipV="1">
              <a:off x="1253" y="1483"/>
              <a:ext cx="67" cy="1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334" name="Freeform 982"/>
            <p:cNvSpPr>
              <a:spLocks/>
            </p:cNvSpPr>
            <p:nvPr/>
          </p:nvSpPr>
          <p:spPr bwMode="auto">
            <a:xfrm>
              <a:off x="1200" y="1475"/>
              <a:ext cx="122" cy="126"/>
            </a:xfrm>
            <a:custGeom>
              <a:avLst/>
              <a:gdLst>
                <a:gd name="T0" fmla="*/ 0 w 307"/>
                <a:gd name="T1" fmla="*/ 341 h 341"/>
                <a:gd name="T2" fmla="*/ 213 w 307"/>
                <a:gd name="T3" fmla="*/ 197 h 341"/>
                <a:gd name="T4" fmla="*/ 264 w 307"/>
                <a:gd name="T5" fmla="*/ 120 h 341"/>
                <a:gd name="T6" fmla="*/ 307 w 307"/>
                <a:gd name="T7" fmla="*/ 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7" h="341">
                  <a:moveTo>
                    <a:pt x="0" y="341"/>
                  </a:moveTo>
                  <a:lnTo>
                    <a:pt x="213" y="197"/>
                  </a:lnTo>
                  <a:lnTo>
                    <a:pt x="264" y="120"/>
                  </a:lnTo>
                  <a:lnTo>
                    <a:pt x="307" y="0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335" name="Freeform 983"/>
            <p:cNvSpPr>
              <a:spLocks/>
            </p:cNvSpPr>
            <p:nvPr/>
          </p:nvSpPr>
          <p:spPr bwMode="auto">
            <a:xfrm>
              <a:off x="1253" y="1509"/>
              <a:ext cx="114" cy="92"/>
            </a:xfrm>
            <a:custGeom>
              <a:avLst/>
              <a:gdLst>
                <a:gd name="T0" fmla="*/ 0 w 290"/>
                <a:gd name="T1" fmla="*/ 0 h 247"/>
                <a:gd name="T2" fmla="*/ 238 w 290"/>
                <a:gd name="T3" fmla="*/ 247 h 247"/>
                <a:gd name="T4" fmla="*/ 290 w 290"/>
                <a:gd name="T5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0" h="247">
                  <a:moveTo>
                    <a:pt x="0" y="0"/>
                  </a:moveTo>
                  <a:lnTo>
                    <a:pt x="238" y="247"/>
                  </a:lnTo>
                  <a:lnTo>
                    <a:pt x="290" y="247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336" name="Line 984"/>
            <p:cNvSpPr>
              <a:spLocks noChangeShapeType="1"/>
            </p:cNvSpPr>
            <p:nvPr/>
          </p:nvSpPr>
          <p:spPr bwMode="auto">
            <a:xfrm flipV="1">
              <a:off x="1228" y="1412"/>
              <a:ext cx="133" cy="1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337" name="Line 985"/>
            <p:cNvSpPr>
              <a:spLocks noChangeShapeType="1"/>
            </p:cNvSpPr>
            <p:nvPr/>
          </p:nvSpPr>
          <p:spPr bwMode="auto">
            <a:xfrm flipH="1">
              <a:off x="1398" y="1319"/>
              <a:ext cx="80" cy="12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338" name="Line 986"/>
            <p:cNvSpPr>
              <a:spLocks noChangeShapeType="1"/>
            </p:cNvSpPr>
            <p:nvPr/>
          </p:nvSpPr>
          <p:spPr bwMode="auto">
            <a:xfrm>
              <a:off x="1448" y="1388"/>
              <a:ext cx="0" cy="20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339" name="Line 987"/>
            <p:cNvSpPr>
              <a:spLocks noChangeShapeType="1"/>
            </p:cNvSpPr>
            <p:nvPr/>
          </p:nvSpPr>
          <p:spPr bwMode="auto">
            <a:xfrm flipV="1">
              <a:off x="1473" y="1409"/>
              <a:ext cx="100" cy="3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340" name="Line 988"/>
            <p:cNvSpPr>
              <a:spLocks noChangeShapeType="1"/>
            </p:cNvSpPr>
            <p:nvPr/>
          </p:nvSpPr>
          <p:spPr bwMode="auto">
            <a:xfrm flipH="1" flipV="1">
              <a:off x="1581" y="1520"/>
              <a:ext cx="3" cy="7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341" name="Freeform 989"/>
            <p:cNvSpPr>
              <a:spLocks/>
            </p:cNvSpPr>
            <p:nvPr/>
          </p:nvSpPr>
          <p:spPr bwMode="auto">
            <a:xfrm>
              <a:off x="1517" y="1427"/>
              <a:ext cx="67" cy="166"/>
            </a:xfrm>
            <a:custGeom>
              <a:avLst/>
              <a:gdLst>
                <a:gd name="T0" fmla="*/ 0 w 171"/>
                <a:gd name="T1" fmla="*/ 0 h 436"/>
                <a:gd name="T2" fmla="*/ 86 w 171"/>
                <a:gd name="T3" fmla="*/ 325 h 436"/>
                <a:gd name="T4" fmla="*/ 171 w 171"/>
                <a:gd name="T5" fmla="*/ 436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1" h="436">
                  <a:moveTo>
                    <a:pt x="0" y="0"/>
                  </a:moveTo>
                  <a:lnTo>
                    <a:pt x="86" y="325"/>
                  </a:lnTo>
                  <a:lnTo>
                    <a:pt x="171" y="436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342" name="Line 990"/>
            <p:cNvSpPr>
              <a:spLocks noChangeShapeType="1"/>
            </p:cNvSpPr>
            <p:nvPr/>
          </p:nvSpPr>
          <p:spPr bwMode="auto">
            <a:xfrm>
              <a:off x="1537" y="1335"/>
              <a:ext cx="25" cy="37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343" name="Line 991"/>
            <p:cNvSpPr>
              <a:spLocks noChangeShapeType="1"/>
            </p:cNvSpPr>
            <p:nvPr/>
          </p:nvSpPr>
          <p:spPr bwMode="auto">
            <a:xfrm>
              <a:off x="1506" y="1317"/>
              <a:ext cx="11" cy="116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344" name="Line 992"/>
            <p:cNvSpPr>
              <a:spLocks noChangeShapeType="1"/>
            </p:cNvSpPr>
            <p:nvPr/>
          </p:nvSpPr>
          <p:spPr bwMode="auto">
            <a:xfrm>
              <a:off x="1673" y="1304"/>
              <a:ext cx="0" cy="10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345" name="Line 993"/>
            <p:cNvSpPr>
              <a:spLocks noChangeShapeType="1"/>
            </p:cNvSpPr>
            <p:nvPr/>
          </p:nvSpPr>
          <p:spPr bwMode="auto">
            <a:xfrm flipV="1">
              <a:off x="1673" y="1322"/>
              <a:ext cx="83" cy="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346" name="Line 994"/>
            <p:cNvSpPr>
              <a:spLocks noChangeShapeType="1"/>
            </p:cNvSpPr>
            <p:nvPr/>
          </p:nvSpPr>
          <p:spPr bwMode="auto">
            <a:xfrm flipH="1">
              <a:off x="1754" y="1309"/>
              <a:ext cx="8" cy="79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347" name="Line 995"/>
            <p:cNvSpPr>
              <a:spLocks noChangeShapeType="1"/>
            </p:cNvSpPr>
            <p:nvPr/>
          </p:nvSpPr>
          <p:spPr bwMode="auto">
            <a:xfrm flipH="1">
              <a:off x="1673" y="1388"/>
              <a:ext cx="89" cy="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348" name="Line 996"/>
            <p:cNvSpPr>
              <a:spLocks noChangeShapeType="1"/>
            </p:cNvSpPr>
            <p:nvPr/>
          </p:nvSpPr>
          <p:spPr bwMode="auto">
            <a:xfrm flipV="1">
              <a:off x="1623" y="1422"/>
              <a:ext cx="175" cy="13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349" name="Line 997"/>
            <p:cNvSpPr>
              <a:spLocks noChangeShapeType="1"/>
            </p:cNvSpPr>
            <p:nvPr/>
          </p:nvSpPr>
          <p:spPr bwMode="auto">
            <a:xfrm flipH="1">
              <a:off x="1673" y="1433"/>
              <a:ext cx="14" cy="55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350" name="Freeform 998"/>
            <p:cNvSpPr>
              <a:spLocks/>
            </p:cNvSpPr>
            <p:nvPr/>
          </p:nvSpPr>
          <p:spPr bwMode="auto">
            <a:xfrm>
              <a:off x="1692" y="1467"/>
              <a:ext cx="73" cy="132"/>
            </a:xfrm>
            <a:custGeom>
              <a:avLst/>
              <a:gdLst>
                <a:gd name="T0" fmla="*/ 178 w 178"/>
                <a:gd name="T1" fmla="*/ 0 h 350"/>
                <a:gd name="T2" fmla="*/ 76 w 178"/>
                <a:gd name="T3" fmla="*/ 350 h 350"/>
                <a:gd name="T4" fmla="*/ 0 w 178"/>
                <a:gd name="T5" fmla="*/ 214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8" h="350">
                  <a:moveTo>
                    <a:pt x="178" y="0"/>
                  </a:moveTo>
                  <a:lnTo>
                    <a:pt x="76" y="350"/>
                  </a:lnTo>
                  <a:lnTo>
                    <a:pt x="0" y="214"/>
                  </a:lnTo>
                </a:path>
              </a:pathLst>
            </a:custGeom>
            <a:noFill/>
            <a:ln w="28575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351" name="Line 999"/>
            <p:cNvSpPr>
              <a:spLocks noChangeShapeType="1"/>
            </p:cNvSpPr>
            <p:nvPr/>
          </p:nvSpPr>
          <p:spPr bwMode="auto">
            <a:xfrm flipH="1">
              <a:off x="1665" y="1477"/>
              <a:ext cx="97" cy="14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352" name="Line 1000"/>
            <p:cNvSpPr>
              <a:spLocks noChangeShapeType="1"/>
            </p:cNvSpPr>
            <p:nvPr/>
          </p:nvSpPr>
          <p:spPr bwMode="auto">
            <a:xfrm>
              <a:off x="272" y="1494"/>
              <a:ext cx="103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51255267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75"/>
                                        <p:tgtEl>
                                          <p:spTgt spid="100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9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009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0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010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0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010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0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010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01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01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101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8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1008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500"/>
                                        <p:tgtEl>
                                          <p:spTgt spid="101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7" dur="500"/>
                                        <p:tgtEl>
                                          <p:spTgt spid="101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3" presetClass="entr" presetSubtype="5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62" dur="500"/>
                                        <p:tgtEl>
                                          <p:spTgt spid="100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100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3" presetClass="entr" presetSubtype="5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2" dur="500"/>
                                        <p:tgtEl>
                                          <p:spTgt spid="100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3" presetClass="entr" presetSubtype="5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7" dur="500"/>
                                        <p:tgtEl>
                                          <p:spTgt spid="100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3" presetClass="entr" presetSubtype="5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2" dur="500"/>
                                        <p:tgtEl>
                                          <p:spTgt spid="100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0355" grpId="0" autoUpdateAnimBg="0"/>
      <p:bldP spid="100364" grpId="0" autoUpdateAnimBg="0"/>
      <p:bldP spid="100365" grpId="0" autoUpdateAnimBg="0"/>
      <p:bldP spid="100367" grpId="0" autoUpdateAnimBg="0"/>
      <p:bldP spid="100379" grpId="0" autoUpdateAnimBg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8" name="Rectangle 2"/>
          <p:cNvSpPr>
            <a:spLocks noChangeArrowheads="1"/>
          </p:cNvSpPr>
          <p:nvPr/>
        </p:nvSpPr>
        <p:spPr bwMode="auto">
          <a:xfrm>
            <a:off x="98425" y="103188"/>
            <a:ext cx="4586288" cy="654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CC99FF"/>
                    </a:gs>
                    <a:gs pos="50000">
                      <a:srgbClr val="CC99FF">
                        <a:gamma/>
                        <a:tint val="9804"/>
                        <a:invGamma/>
                      </a:srgbClr>
                    </a:gs>
                    <a:gs pos="100000">
                      <a:srgbClr val="CC99FF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76200" cmpd="sng">
                <a:pattFill prst="dkDnDiag">
                  <a:fgClr>
                    <a:srgbClr val="CC00FF"/>
                  </a:fgClr>
                  <a:bgClr>
                    <a:srgbClr val="FFFFFF"/>
                  </a:bgClr>
                </a:patt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1pPr>
            <a:lvl2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2pPr>
            <a:lvl3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3pPr>
            <a:lvl4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4pPr>
            <a:lvl5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5pPr>
            <a:lvl6pPr marL="457200" algn="ctr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6pPr>
            <a:lvl7pPr marL="914400" algn="ctr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7pPr>
            <a:lvl8pPr marL="1371600" algn="ctr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8pPr>
            <a:lvl9pPr marL="1828800" algn="ctr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2) </a:t>
            </a:r>
            <a:r>
              <a:rPr lang="zh-CN" altLang="en-US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标注示例</a:t>
            </a:r>
            <a:endParaRPr lang="zh-CN" altLang="en-US" sz="3600">
              <a:solidFill>
                <a:srgbClr val="FF0000"/>
              </a:solidFill>
              <a:latin typeface="黑体" pitchFamily="2" charset="-122"/>
              <a:ea typeface="黑体" pitchFamily="2" charset="-122"/>
            </a:endParaRPr>
          </a:p>
        </p:txBody>
      </p:sp>
      <p:sp>
        <p:nvSpPr>
          <p:cNvPr id="101379" name="Text Box 3"/>
          <p:cNvSpPr txBox="1">
            <a:spLocks noChangeArrowheads="1"/>
          </p:cNvSpPr>
          <p:nvPr/>
        </p:nvSpPr>
        <p:spPr bwMode="auto">
          <a:xfrm>
            <a:off x="1919288" y="801688"/>
            <a:ext cx="5294312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M16×P</a:t>
            </a:r>
            <a:r>
              <a:rPr kumimoji="1" lang="en-US" altLang="zh-CN" sz="3200" b="1" baseline="-25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h</a:t>
            </a:r>
            <a:r>
              <a:rPr kumimoji="1"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3P1.5-5g6g-s-LH</a:t>
            </a:r>
          </a:p>
        </p:txBody>
      </p:sp>
      <p:sp>
        <p:nvSpPr>
          <p:cNvPr id="101407" name="Text Box 31"/>
          <p:cNvSpPr txBox="1">
            <a:spLocks noChangeArrowheads="1"/>
          </p:cNvSpPr>
          <p:nvPr/>
        </p:nvSpPr>
        <p:spPr bwMode="auto">
          <a:xfrm>
            <a:off x="76200" y="776288"/>
            <a:ext cx="1585913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600" b="1">
                <a:solidFill>
                  <a:srgbClr val="000000"/>
                </a:solidFill>
              </a:rPr>
              <a:t>例</a:t>
            </a:r>
            <a:r>
              <a:rPr lang="en-US" altLang="zh-CN" sz="3600" b="1">
                <a:solidFill>
                  <a:srgbClr val="000000"/>
                </a:solidFill>
              </a:rPr>
              <a:t>1</a:t>
            </a:r>
            <a:r>
              <a:rPr lang="zh-CN" altLang="en-US" sz="3600" b="1">
                <a:solidFill>
                  <a:srgbClr val="000000"/>
                </a:solidFill>
              </a:rPr>
              <a:t>：</a:t>
            </a:r>
          </a:p>
        </p:txBody>
      </p:sp>
      <p:sp>
        <p:nvSpPr>
          <p:cNvPr id="101408" name="Text Box 32"/>
          <p:cNvSpPr txBox="1">
            <a:spLocks noChangeArrowheads="1"/>
          </p:cNvSpPr>
          <p:nvPr/>
        </p:nvSpPr>
        <p:spPr bwMode="auto">
          <a:xfrm>
            <a:off x="88900" y="3524250"/>
            <a:ext cx="1519238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600" b="1">
                <a:solidFill>
                  <a:srgbClr val="000000"/>
                </a:solidFill>
              </a:rPr>
              <a:t>例</a:t>
            </a:r>
            <a:r>
              <a:rPr lang="en-US" altLang="zh-CN" sz="3600" b="1">
                <a:solidFill>
                  <a:srgbClr val="000000"/>
                </a:solidFill>
              </a:rPr>
              <a:t>2</a:t>
            </a:r>
            <a:r>
              <a:rPr lang="zh-CN" altLang="en-US" sz="3600" b="1">
                <a:solidFill>
                  <a:srgbClr val="000000"/>
                </a:solidFill>
              </a:rPr>
              <a:t>：</a:t>
            </a:r>
          </a:p>
        </p:txBody>
      </p:sp>
      <p:sp>
        <p:nvSpPr>
          <p:cNvPr id="101409" name="Text Box 33"/>
          <p:cNvSpPr txBox="1">
            <a:spLocks noChangeArrowheads="1"/>
          </p:cNvSpPr>
          <p:nvPr/>
        </p:nvSpPr>
        <p:spPr bwMode="auto">
          <a:xfrm>
            <a:off x="2185988" y="3544888"/>
            <a:ext cx="5775325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200" b="1">
                <a:solidFill>
                  <a:srgbClr val="CC0099"/>
                </a:solidFill>
                <a:latin typeface="黑体" pitchFamily="2" charset="-122"/>
                <a:ea typeface="黑体" pitchFamily="2" charset="-122"/>
              </a:rPr>
              <a:t>Tr40×14(P7)-7H-L</a:t>
            </a:r>
          </a:p>
        </p:txBody>
      </p:sp>
      <p:sp>
        <p:nvSpPr>
          <p:cNvPr id="101430" name="Text Box 54"/>
          <p:cNvSpPr txBox="1">
            <a:spLocks noChangeArrowheads="1"/>
          </p:cNvSpPr>
          <p:nvPr/>
        </p:nvSpPr>
        <p:spPr bwMode="auto">
          <a:xfrm>
            <a:off x="3886200" y="5691188"/>
            <a:ext cx="1649413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2800" b="1">
                <a:solidFill>
                  <a:srgbClr val="008000"/>
                </a:solidFill>
              </a:rPr>
              <a:t>右旋</a:t>
            </a:r>
          </a:p>
        </p:txBody>
      </p:sp>
      <p:grpSp>
        <p:nvGrpSpPr>
          <p:cNvPr id="101432" name="Group 56"/>
          <p:cNvGrpSpPr>
            <a:grpSpLocks/>
          </p:cNvGrpSpPr>
          <p:nvPr/>
        </p:nvGrpSpPr>
        <p:grpSpPr bwMode="auto">
          <a:xfrm>
            <a:off x="6583363" y="833438"/>
            <a:ext cx="1609725" cy="519112"/>
            <a:chOff x="4288" y="513"/>
            <a:chExt cx="1014" cy="327"/>
          </a:xfrm>
        </p:grpSpPr>
        <p:sp>
          <p:nvSpPr>
            <p:cNvPr id="101401" name="Text Box 25"/>
            <p:cNvSpPr txBox="1">
              <a:spLocks noChangeArrowheads="1"/>
            </p:cNvSpPr>
            <p:nvPr/>
          </p:nvSpPr>
          <p:spPr bwMode="auto">
            <a:xfrm>
              <a:off x="4617" y="513"/>
              <a:ext cx="685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2800" b="1">
                  <a:solidFill>
                    <a:srgbClr val="3333CC"/>
                  </a:solidFill>
                </a:rPr>
                <a:t>左旋</a:t>
              </a:r>
              <a:endParaRPr kumimoji="1" lang="zh-CN" altLang="en-US" sz="2800">
                <a:solidFill>
                  <a:srgbClr val="3333CC"/>
                </a:solidFill>
              </a:endParaRPr>
            </a:p>
          </p:txBody>
        </p:sp>
        <p:sp>
          <p:nvSpPr>
            <p:cNvPr id="101431" name="Line 55"/>
            <p:cNvSpPr>
              <a:spLocks noChangeShapeType="1"/>
            </p:cNvSpPr>
            <p:nvPr/>
          </p:nvSpPr>
          <p:spPr bwMode="auto">
            <a:xfrm>
              <a:off x="4288" y="695"/>
              <a:ext cx="43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01494" name="Group 118"/>
          <p:cNvGrpSpPr>
            <a:grpSpLocks/>
          </p:cNvGrpSpPr>
          <p:nvPr/>
        </p:nvGrpSpPr>
        <p:grpSpPr bwMode="auto">
          <a:xfrm>
            <a:off x="-173038" y="1408113"/>
            <a:ext cx="4868863" cy="1614487"/>
            <a:chOff x="-109" y="887"/>
            <a:chExt cx="3067" cy="1017"/>
          </a:xfrm>
        </p:grpSpPr>
        <p:sp>
          <p:nvSpPr>
            <p:cNvPr id="101449" name="Text Box 73"/>
            <p:cNvSpPr txBox="1">
              <a:spLocks noChangeArrowheads="1"/>
            </p:cNvSpPr>
            <p:nvPr/>
          </p:nvSpPr>
          <p:spPr bwMode="auto">
            <a:xfrm>
              <a:off x="-109" y="1577"/>
              <a:ext cx="3067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2800" b="1">
                  <a:solidFill>
                    <a:srgbClr val="3333CC"/>
                  </a:solidFill>
                </a:rPr>
                <a:t>导程</a:t>
              </a:r>
              <a:r>
                <a:rPr kumimoji="1" lang="en-US" altLang="zh-CN" sz="2800" b="1">
                  <a:solidFill>
                    <a:srgbClr val="3333CC"/>
                  </a:solidFill>
                  <a:latin typeface="黑体" pitchFamily="2" charset="-122"/>
                  <a:ea typeface="黑体" pitchFamily="2" charset="-122"/>
                </a:rPr>
                <a:t>3</a:t>
              </a:r>
              <a:r>
                <a:rPr kumimoji="1" lang="zh-CN" altLang="en-US" sz="2800" b="1">
                  <a:solidFill>
                    <a:srgbClr val="3333CC"/>
                  </a:solidFill>
                </a:rPr>
                <a:t>螺距</a:t>
              </a:r>
              <a:r>
                <a:rPr kumimoji="1" lang="en-US" altLang="zh-CN" sz="2800" b="1">
                  <a:solidFill>
                    <a:srgbClr val="3333CC"/>
                  </a:solidFill>
                  <a:latin typeface="黑体" pitchFamily="2" charset="-122"/>
                  <a:ea typeface="黑体" pitchFamily="2" charset="-122"/>
                </a:rPr>
                <a:t>1.5</a:t>
              </a:r>
              <a:r>
                <a:rPr kumimoji="1" lang="zh-CN" altLang="en-US" sz="2800" b="1">
                  <a:solidFill>
                    <a:srgbClr val="3333CC"/>
                  </a:solidFill>
                  <a:latin typeface="宋体" pitchFamily="2" charset="-122"/>
                </a:rPr>
                <a:t>线数</a:t>
              </a:r>
              <a:r>
                <a:rPr kumimoji="1" lang="en-US" altLang="zh-CN" sz="2800" b="1">
                  <a:solidFill>
                    <a:srgbClr val="3333CC"/>
                  </a:solidFill>
                  <a:latin typeface="黑体" pitchFamily="2" charset="-122"/>
                  <a:ea typeface="黑体" pitchFamily="2" charset="-122"/>
                </a:rPr>
                <a:t>2(</a:t>
              </a:r>
              <a:r>
                <a:rPr kumimoji="1" lang="zh-CN" altLang="en-US" sz="2800" b="1">
                  <a:solidFill>
                    <a:srgbClr val="3333CC"/>
                  </a:solidFill>
                </a:rPr>
                <a:t>细牙</a:t>
              </a:r>
              <a:r>
                <a:rPr kumimoji="1" lang="en-US" altLang="zh-CN" sz="2800" b="1">
                  <a:solidFill>
                    <a:srgbClr val="3333CC"/>
                  </a:solidFill>
                  <a:latin typeface="黑体" pitchFamily="2" charset="-122"/>
                  <a:ea typeface="黑体" pitchFamily="2" charset="-122"/>
                </a:rPr>
                <a:t>)</a:t>
              </a:r>
              <a:endParaRPr kumimoji="1" lang="en-US" altLang="zh-CN" sz="2800">
                <a:solidFill>
                  <a:srgbClr val="3333CC"/>
                </a:solidFill>
                <a:latin typeface="黑体" pitchFamily="2" charset="-122"/>
                <a:ea typeface="黑体" pitchFamily="2" charset="-122"/>
              </a:endParaRPr>
            </a:p>
          </p:txBody>
        </p:sp>
        <p:sp>
          <p:nvSpPr>
            <p:cNvPr id="101450" name="Line 74"/>
            <p:cNvSpPr>
              <a:spLocks noChangeShapeType="1"/>
            </p:cNvSpPr>
            <p:nvPr/>
          </p:nvSpPr>
          <p:spPr bwMode="auto">
            <a:xfrm>
              <a:off x="2711" y="889"/>
              <a:ext cx="0" cy="9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451" name="Line 75"/>
            <p:cNvSpPr>
              <a:spLocks noChangeShapeType="1"/>
            </p:cNvSpPr>
            <p:nvPr/>
          </p:nvSpPr>
          <p:spPr bwMode="auto">
            <a:xfrm flipH="1">
              <a:off x="160" y="1873"/>
              <a:ext cx="25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493" name="Line 117"/>
            <p:cNvSpPr>
              <a:spLocks noChangeShapeType="1"/>
            </p:cNvSpPr>
            <p:nvPr/>
          </p:nvSpPr>
          <p:spPr bwMode="auto">
            <a:xfrm flipH="1">
              <a:off x="1916" y="887"/>
              <a:ext cx="88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01501" name="Group 125"/>
          <p:cNvGrpSpPr>
            <a:grpSpLocks/>
          </p:cNvGrpSpPr>
          <p:nvPr/>
        </p:nvGrpSpPr>
        <p:grpSpPr bwMode="auto">
          <a:xfrm>
            <a:off x="144463" y="1409700"/>
            <a:ext cx="2520950" cy="1138238"/>
            <a:chOff x="91" y="888"/>
            <a:chExt cx="1588" cy="717"/>
          </a:xfrm>
        </p:grpSpPr>
        <p:grpSp>
          <p:nvGrpSpPr>
            <p:cNvPr id="101444" name="Group 68"/>
            <p:cNvGrpSpPr>
              <a:grpSpLocks/>
            </p:cNvGrpSpPr>
            <p:nvPr/>
          </p:nvGrpSpPr>
          <p:grpSpPr bwMode="auto">
            <a:xfrm>
              <a:off x="91" y="889"/>
              <a:ext cx="1588" cy="716"/>
              <a:chOff x="568" y="817"/>
              <a:chExt cx="1588" cy="716"/>
            </a:xfrm>
          </p:grpSpPr>
          <p:sp>
            <p:nvSpPr>
              <p:cNvPr id="101445" name="Text Box 69"/>
              <p:cNvSpPr txBox="1">
                <a:spLocks noChangeArrowheads="1"/>
              </p:cNvSpPr>
              <p:nvPr/>
            </p:nvSpPr>
            <p:spPr bwMode="auto">
              <a:xfrm>
                <a:off x="568" y="1206"/>
                <a:ext cx="1588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zh-CN" altLang="en-US" sz="2800" b="1">
                    <a:solidFill>
                      <a:srgbClr val="3333CC"/>
                    </a:solidFill>
                  </a:rPr>
                  <a:t>大径</a:t>
                </a:r>
                <a:r>
                  <a:rPr kumimoji="1" lang="en-US" altLang="zh-CN" sz="2800" b="1">
                    <a:solidFill>
                      <a:srgbClr val="3333CC"/>
                    </a:solidFill>
                    <a:latin typeface="黑体" pitchFamily="2" charset="-122"/>
                    <a:ea typeface="黑体" pitchFamily="2" charset="-122"/>
                  </a:rPr>
                  <a:t>d</a:t>
                </a:r>
                <a:r>
                  <a:rPr kumimoji="1" lang="zh-CN" altLang="en-US" sz="2800" b="1">
                    <a:solidFill>
                      <a:srgbClr val="3333CC"/>
                    </a:solidFill>
                    <a:latin typeface="黑体" pitchFamily="2" charset="-122"/>
                    <a:ea typeface="黑体" pitchFamily="2" charset="-122"/>
                  </a:rPr>
                  <a:t>＝</a:t>
                </a:r>
                <a:r>
                  <a:rPr kumimoji="1" lang="en-US" altLang="zh-CN" sz="2800" b="1">
                    <a:solidFill>
                      <a:srgbClr val="3333CC"/>
                    </a:solidFill>
                    <a:latin typeface="黑体" pitchFamily="2" charset="-122"/>
                    <a:ea typeface="黑体" pitchFamily="2" charset="-122"/>
                  </a:rPr>
                  <a:t>16</a:t>
                </a:r>
                <a:endParaRPr kumimoji="1" lang="en-US" altLang="zh-CN" sz="2800">
                  <a:solidFill>
                    <a:srgbClr val="3333CC"/>
                  </a:solidFill>
                  <a:latin typeface="黑体" pitchFamily="2" charset="-122"/>
                  <a:ea typeface="黑体" pitchFamily="2" charset="-122"/>
                </a:endParaRPr>
              </a:p>
            </p:txBody>
          </p:sp>
          <p:sp>
            <p:nvSpPr>
              <p:cNvPr id="101446" name="Line 70"/>
              <p:cNvSpPr>
                <a:spLocks noChangeShapeType="1"/>
              </p:cNvSpPr>
              <p:nvPr/>
            </p:nvSpPr>
            <p:spPr bwMode="auto">
              <a:xfrm>
                <a:off x="846" y="1494"/>
                <a:ext cx="117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01447" name="Line 71"/>
              <p:cNvSpPr>
                <a:spLocks noChangeShapeType="1"/>
              </p:cNvSpPr>
              <p:nvPr/>
            </p:nvSpPr>
            <p:spPr bwMode="auto">
              <a:xfrm flipV="1">
                <a:off x="2028" y="817"/>
                <a:ext cx="0" cy="67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101495" name="Line 119"/>
            <p:cNvSpPr>
              <a:spLocks noChangeShapeType="1"/>
            </p:cNvSpPr>
            <p:nvPr/>
          </p:nvSpPr>
          <p:spPr bwMode="auto">
            <a:xfrm>
              <a:off x="1440" y="888"/>
              <a:ext cx="21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01500" name="Group 124"/>
          <p:cNvGrpSpPr>
            <a:grpSpLocks/>
          </p:cNvGrpSpPr>
          <p:nvPr/>
        </p:nvGrpSpPr>
        <p:grpSpPr bwMode="auto">
          <a:xfrm>
            <a:off x="192088" y="1411288"/>
            <a:ext cx="2241550" cy="638175"/>
            <a:chOff x="121" y="889"/>
            <a:chExt cx="1412" cy="402"/>
          </a:xfrm>
        </p:grpSpPr>
        <p:grpSp>
          <p:nvGrpSpPr>
            <p:cNvPr id="101440" name="Group 64"/>
            <p:cNvGrpSpPr>
              <a:grpSpLocks/>
            </p:cNvGrpSpPr>
            <p:nvPr/>
          </p:nvGrpSpPr>
          <p:grpSpPr bwMode="auto">
            <a:xfrm>
              <a:off x="121" y="889"/>
              <a:ext cx="1412" cy="402"/>
              <a:chOff x="622" y="817"/>
              <a:chExt cx="1412" cy="402"/>
            </a:xfrm>
          </p:grpSpPr>
          <p:sp>
            <p:nvSpPr>
              <p:cNvPr id="101441" name="Text Box 65"/>
              <p:cNvSpPr txBox="1">
                <a:spLocks noChangeArrowheads="1"/>
              </p:cNvSpPr>
              <p:nvPr/>
            </p:nvSpPr>
            <p:spPr bwMode="auto">
              <a:xfrm>
                <a:off x="622" y="892"/>
                <a:ext cx="1412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zh-CN" altLang="en-US" sz="2800" b="1">
                    <a:solidFill>
                      <a:srgbClr val="3333CC"/>
                    </a:solidFill>
                  </a:rPr>
                  <a:t>普通螺纹</a:t>
                </a:r>
                <a:endParaRPr kumimoji="1" lang="zh-CN" altLang="en-US" sz="2800">
                  <a:solidFill>
                    <a:srgbClr val="3333CC"/>
                  </a:solidFill>
                </a:endParaRPr>
              </a:p>
            </p:txBody>
          </p:sp>
          <p:sp>
            <p:nvSpPr>
              <p:cNvPr id="101442" name="Line 66"/>
              <p:cNvSpPr>
                <a:spLocks noChangeShapeType="1"/>
              </p:cNvSpPr>
              <p:nvPr/>
            </p:nvSpPr>
            <p:spPr bwMode="auto">
              <a:xfrm flipV="1">
                <a:off x="1848" y="817"/>
                <a:ext cx="0" cy="38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01443" name="Line 67"/>
              <p:cNvSpPr>
                <a:spLocks noChangeShapeType="1"/>
              </p:cNvSpPr>
              <p:nvPr/>
            </p:nvSpPr>
            <p:spPr bwMode="auto">
              <a:xfrm flipH="1">
                <a:off x="867" y="1197"/>
                <a:ext cx="981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101496" name="Line 120"/>
            <p:cNvSpPr>
              <a:spLocks noChangeShapeType="1"/>
            </p:cNvSpPr>
            <p:nvPr/>
          </p:nvSpPr>
          <p:spPr bwMode="auto">
            <a:xfrm>
              <a:off x="1279" y="889"/>
              <a:ext cx="129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01502" name="Group 126"/>
          <p:cNvGrpSpPr>
            <a:grpSpLocks/>
          </p:cNvGrpSpPr>
          <p:nvPr/>
        </p:nvGrpSpPr>
        <p:grpSpPr bwMode="auto">
          <a:xfrm>
            <a:off x="4625975" y="1397000"/>
            <a:ext cx="3562350" cy="1593850"/>
            <a:chOff x="2914" y="880"/>
            <a:chExt cx="2244" cy="1004"/>
          </a:xfrm>
        </p:grpSpPr>
        <p:sp>
          <p:nvSpPr>
            <p:cNvPr id="101453" name="Text Box 77"/>
            <p:cNvSpPr txBox="1">
              <a:spLocks noChangeArrowheads="1"/>
            </p:cNvSpPr>
            <p:nvPr/>
          </p:nvSpPr>
          <p:spPr bwMode="auto">
            <a:xfrm>
              <a:off x="3360" y="1557"/>
              <a:ext cx="1798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2800" b="1">
                  <a:solidFill>
                    <a:srgbClr val="3333CC"/>
                  </a:solidFill>
                </a:rPr>
                <a:t>中径公差带代号</a:t>
              </a:r>
              <a:endParaRPr kumimoji="1" lang="zh-CN" altLang="en-US" sz="2800">
                <a:solidFill>
                  <a:srgbClr val="3333CC"/>
                </a:solidFill>
              </a:endParaRPr>
            </a:p>
          </p:txBody>
        </p:sp>
        <p:sp>
          <p:nvSpPr>
            <p:cNvPr id="101454" name="Line 78"/>
            <p:cNvSpPr>
              <a:spLocks noChangeShapeType="1"/>
            </p:cNvSpPr>
            <p:nvPr/>
          </p:nvSpPr>
          <p:spPr bwMode="auto">
            <a:xfrm>
              <a:off x="3027" y="880"/>
              <a:ext cx="0" cy="9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455" name="Line 79"/>
            <p:cNvSpPr>
              <a:spLocks noChangeShapeType="1"/>
            </p:cNvSpPr>
            <p:nvPr/>
          </p:nvSpPr>
          <p:spPr bwMode="auto">
            <a:xfrm>
              <a:off x="3027" y="1873"/>
              <a:ext cx="201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497" name="Line 121"/>
            <p:cNvSpPr>
              <a:spLocks noChangeShapeType="1"/>
            </p:cNvSpPr>
            <p:nvPr/>
          </p:nvSpPr>
          <p:spPr bwMode="auto">
            <a:xfrm>
              <a:off x="2914" y="886"/>
              <a:ext cx="231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01504" name="Group 128"/>
          <p:cNvGrpSpPr>
            <a:grpSpLocks/>
          </p:cNvGrpSpPr>
          <p:nvPr/>
        </p:nvGrpSpPr>
        <p:grpSpPr bwMode="auto">
          <a:xfrm>
            <a:off x="5637213" y="1406525"/>
            <a:ext cx="2847975" cy="639763"/>
            <a:chOff x="3551" y="886"/>
            <a:chExt cx="1794" cy="403"/>
          </a:xfrm>
        </p:grpSpPr>
        <p:sp>
          <p:nvSpPr>
            <p:cNvPr id="101461" name="Text Box 85"/>
            <p:cNvSpPr txBox="1">
              <a:spLocks noChangeArrowheads="1"/>
            </p:cNvSpPr>
            <p:nvPr/>
          </p:nvSpPr>
          <p:spPr bwMode="auto">
            <a:xfrm>
              <a:off x="3583" y="962"/>
              <a:ext cx="1762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2800" b="1">
                  <a:solidFill>
                    <a:srgbClr val="3333CC"/>
                  </a:solidFill>
                </a:rPr>
                <a:t>短旋合长度</a:t>
              </a:r>
              <a:endParaRPr kumimoji="1" lang="zh-CN" altLang="en-US" sz="2800">
                <a:solidFill>
                  <a:srgbClr val="3333CC"/>
                </a:solidFill>
              </a:endParaRPr>
            </a:p>
          </p:txBody>
        </p:sp>
        <p:sp>
          <p:nvSpPr>
            <p:cNvPr id="101462" name="Line 86"/>
            <p:cNvSpPr>
              <a:spLocks noChangeShapeType="1"/>
            </p:cNvSpPr>
            <p:nvPr/>
          </p:nvSpPr>
          <p:spPr bwMode="auto">
            <a:xfrm>
              <a:off x="3612" y="886"/>
              <a:ext cx="0" cy="3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463" name="Line 87"/>
            <p:cNvSpPr>
              <a:spLocks noChangeShapeType="1"/>
            </p:cNvSpPr>
            <p:nvPr/>
          </p:nvSpPr>
          <p:spPr bwMode="auto">
            <a:xfrm>
              <a:off x="3612" y="1273"/>
              <a:ext cx="144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498" name="Line 122"/>
            <p:cNvSpPr>
              <a:spLocks noChangeShapeType="1"/>
            </p:cNvSpPr>
            <p:nvPr/>
          </p:nvSpPr>
          <p:spPr bwMode="auto">
            <a:xfrm>
              <a:off x="3551" y="887"/>
              <a:ext cx="12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01503" name="Group 127"/>
          <p:cNvGrpSpPr>
            <a:grpSpLocks/>
          </p:cNvGrpSpPr>
          <p:nvPr/>
        </p:nvGrpSpPr>
        <p:grpSpPr bwMode="auto">
          <a:xfrm>
            <a:off x="5048250" y="1406525"/>
            <a:ext cx="3227388" cy="1123950"/>
            <a:chOff x="3180" y="886"/>
            <a:chExt cx="2033" cy="708"/>
          </a:xfrm>
        </p:grpSpPr>
        <p:sp>
          <p:nvSpPr>
            <p:cNvPr id="101457" name="Text Box 81"/>
            <p:cNvSpPr txBox="1">
              <a:spLocks noChangeArrowheads="1"/>
            </p:cNvSpPr>
            <p:nvPr/>
          </p:nvSpPr>
          <p:spPr bwMode="auto">
            <a:xfrm>
              <a:off x="3265" y="1267"/>
              <a:ext cx="1948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2800" b="1">
                  <a:solidFill>
                    <a:srgbClr val="3333CC"/>
                  </a:solidFill>
                </a:rPr>
                <a:t>顶径公差带代号</a:t>
              </a:r>
            </a:p>
          </p:txBody>
        </p:sp>
        <p:sp>
          <p:nvSpPr>
            <p:cNvPr id="101458" name="Line 82"/>
            <p:cNvSpPr>
              <a:spLocks noChangeShapeType="1"/>
            </p:cNvSpPr>
            <p:nvPr/>
          </p:nvSpPr>
          <p:spPr bwMode="auto">
            <a:xfrm>
              <a:off x="3285" y="886"/>
              <a:ext cx="0" cy="6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459" name="Line 83"/>
            <p:cNvSpPr>
              <a:spLocks noChangeShapeType="1"/>
            </p:cNvSpPr>
            <p:nvPr/>
          </p:nvSpPr>
          <p:spPr bwMode="auto">
            <a:xfrm>
              <a:off x="3282" y="1566"/>
              <a:ext cx="176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499" name="Line 123"/>
            <p:cNvSpPr>
              <a:spLocks noChangeShapeType="1"/>
            </p:cNvSpPr>
            <p:nvPr/>
          </p:nvSpPr>
          <p:spPr bwMode="auto">
            <a:xfrm>
              <a:off x="3180" y="888"/>
              <a:ext cx="21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01512" name="Group 136"/>
          <p:cNvGrpSpPr>
            <a:grpSpLocks/>
          </p:cNvGrpSpPr>
          <p:nvPr/>
        </p:nvGrpSpPr>
        <p:grpSpPr bwMode="auto">
          <a:xfrm>
            <a:off x="776288" y="4114800"/>
            <a:ext cx="4137025" cy="1646238"/>
            <a:chOff x="489" y="2592"/>
            <a:chExt cx="2606" cy="1037"/>
          </a:xfrm>
        </p:grpSpPr>
        <p:sp>
          <p:nvSpPr>
            <p:cNvPr id="101480" name="Text Box 104"/>
            <p:cNvSpPr txBox="1">
              <a:spLocks noChangeArrowheads="1"/>
            </p:cNvSpPr>
            <p:nvPr/>
          </p:nvSpPr>
          <p:spPr bwMode="auto">
            <a:xfrm>
              <a:off x="489" y="3302"/>
              <a:ext cx="2606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2800" b="1">
                  <a:solidFill>
                    <a:srgbClr val="008000"/>
                  </a:solidFill>
                </a:rPr>
                <a:t>螺距</a:t>
              </a:r>
              <a:r>
                <a:rPr kumimoji="1" lang="en-US" altLang="zh-CN" sz="2800" b="1">
                  <a:solidFill>
                    <a:srgbClr val="008000"/>
                  </a:solidFill>
                  <a:latin typeface="黑体" pitchFamily="2" charset="-122"/>
                  <a:ea typeface="黑体" pitchFamily="2" charset="-122"/>
                </a:rPr>
                <a:t>=7</a:t>
              </a:r>
              <a:r>
                <a:rPr kumimoji="1" lang="zh-CN" altLang="en-US" sz="2800" b="1">
                  <a:solidFill>
                    <a:srgbClr val="008000"/>
                  </a:solidFill>
                </a:rPr>
                <a:t>导程</a:t>
              </a:r>
              <a:r>
                <a:rPr kumimoji="1" lang="en-US" altLang="zh-CN" sz="2800" b="1">
                  <a:solidFill>
                    <a:srgbClr val="008000"/>
                  </a:solidFill>
                  <a:latin typeface="黑体" pitchFamily="2" charset="-122"/>
                  <a:ea typeface="黑体" pitchFamily="2" charset="-122"/>
                </a:rPr>
                <a:t>=14</a:t>
              </a:r>
              <a:r>
                <a:rPr kumimoji="1" lang="zh-CN" altLang="en-US" sz="2800" b="1">
                  <a:solidFill>
                    <a:srgbClr val="008000"/>
                  </a:solidFill>
                </a:rPr>
                <a:t>线数</a:t>
              </a:r>
              <a:r>
                <a:rPr kumimoji="1" lang="en-US" altLang="zh-CN" sz="2800" b="1">
                  <a:solidFill>
                    <a:srgbClr val="008000"/>
                  </a:solidFill>
                  <a:latin typeface="黑体" pitchFamily="2" charset="-122"/>
                  <a:ea typeface="黑体" pitchFamily="2" charset="-122"/>
                </a:rPr>
                <a:t>2</a:t>
              </a:r>
              <a:endParaRPr kumimoji="1" lang="en-US" altLang="zh-CN" sz="2800">
                <a:solidFill>
                  <a:srgbClr val="008000"/>
                </a:solidFill>
                <a:latin typeface="黑体" pitchFamily="2" charset="-122"/>
                <a:ea typeface="黑体" pitchFamily="2" charset="-122"/>
              </a:endParaRPr>
            </a:p>
          </p:txBody>
        </p:sp>
        <p:sp>
          <p:nvSpPr>
            <p:cNvPr id="101481" name="Line 105"/>
            <p:cNvSpPr>
              <a:spLocks noChangeShapeType="1"/>
            </p:cNvSpPr>
            <p:nvPr/>
          </p:nvSpPr>
          <p:spPr bwMode="auto">
            <a:xfrm>
              <a:off x="2585" y="2594"/>
              <a:ext cx="0" cy="10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482" name="Line 106"/>
            <p:cNvSpPr>
              <a:spLocks noChangeShapeType="1"/>
            </p:cNvSpPr>
            <p:nvPr/>
          </p:nvSpPr>
          <p:spPr bwMode="auto">
            <a:xfrm flipH="1">
              <a:off x="525" y="3609"/>
              <a:ext cx="205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505" name="Line 129"/>
            <p:cNvSpPr>
              <a:spLocks noChangeShapeType="1"/>
            </p:cNvSpPr>
            <p:nvPr/>
          </p:nvSpPr>
          <p:spPr bwMode="auto">
            <a:xfrm>
              <a:off x="2247" y="2592"/>
              <a:ext cx="65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01510" name="Group 134"/>
          <p:cNvGrpSpPr>
            <a:grpSpLocks/>
          </p:cNvGrpSpPr>
          <p:nvPr/>
        </p:nvGrpSpPr>
        <p:grpSpPr bwMode="auto">
          <a:xfrm>
            <a:off x="762000" y="4111625"/>
            <a:ext cx="2241550" cy="611188"/>
            <a:chOff x="480" y="2590"/>
            <a:chExt cx="1412" cy="385"/>
          </a:xfrm>
        </p:grpSpPr>
        <p:sp>
          <p:nvSpPr>
            <p:cNvPr id="101472" name="Text Box 96"/>
            <p:cNvSpPr txBox="1">
              <a:spLocks noChangeArrowheads="1"/>
            </p:cNvSpPr>
            <p:nvPr/>
          </p:nvSpPr>
          <p:spPr bwMode="auto">
            <a:xfrm>
              <a:off x="480" y="2648"/>
              <a:ext cx="1412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2800" b="1">
                  <a:solidFill>
                    <a:srgbClr val="008000"/>
                  </a:solidFill>
                </a:rPr>
                <a:t>梯形螺纹</a:t>
              </a:r>
              <a:endParaRPr kumimoji="1" lang="zh-CN" altLang="en-US" sz="2800">
                <a:solidFill>
                  <a:srgbClr val="008000"/>
                </a:solidFill>
              </a:endParaRPr>
            </a:p>
          </p:txBody>
        </p:sp>
        <p:sp>
          <p:nvSpPr>
            <p:cNvPr id="101473" name="Line 97"/>
            <p:cNvSpPr>
              <a:spLocks noChangeShapeType="1"/>
            </p:cNvSpPr>
            <p:nvPr/>
          </p:nvSpPr>
          <p:spPr bwMode="auto">
            <a:xfrm flipV="1">
              <a:off x="1562" y="2591"/>
              <a:ext cx="0" cy="3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474" name="Line 98"/>
            <p:cNvSpPr>
              <a:spLocks noChangeShapeType="1"/>
            </p:cNvSpPr>
            <p:nvPr/>
          </p:nvSpPr>
          <p:spPr bwMode="auto">
            <a:xfrm>
              <a:off x="537" y="2952"/>
              <a:ext cx="102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506" name="Line 130"/>
            <p:cNvSpPr>
              <a:spLocks noChangeShapeType="1"/>
            </p:cNvSpPr>
            <p:nvPr/>
          </p:nvSpPr>
          <p:spPr bwMode="auto">
            <a:xfrm>
              <a:off x="1450" y="2590"/>
              <a:ext cx="219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01511" name="Group 135"/>
          <p:cNvGrpSpPr>
            <a:grpSpLocks/>
          </p:cNvGrpSpPr>
          <p:nvPr/>
        </p:nvGrpSpPr>
        <p:grpSpPr bwMode="auto">
          <a:xfrm>
            <a:off x="746125" y="4113213"/>
            <a:ext cx="2520950" cy="1100137"/>
            <a:chOff x="470" y="2591"/>
            <a:chExt cx="1588" cy="693"/>
          </a:xfrm>
        </p:grpSpPr>
        <p:sp>
          <p:nvSpPr>
            <p:cNvPr id="101476" name="Text Box 100"/>
            <p:cNvSpPr txBox="1">
              <a:spLocks noChangeArrowheads="1"/>
            </p:cNvSpPr>
            <p:nvPr/>
          </p:nvSpPr>
          <p:spPr bwMode="auto">
            <a:xfrm>
              <a:off x="470" y="2957"/>
              <a:ext cx="1588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2800" b="1">
                  <a:solidFill>
                    <a:srgbClr val="008000"/>
                  </a:solidFill>
                </a:rPr>
                <a:t>大径</a:t>
              </a:r>
              <a:r>
                <a:rPr kumimoji="1" lang="en-US" altLang="zh-CN" sz="2800" b="1">
                  <a:solidFill>
                    <a:srgbClr val="008000"/>
                  </a:solidFill>
                  <a:latin typeface="黑体" pitchFamily="2" charset="-122"/>
                  <a:ea typeface="黑体" pitchFamily="2" charset="-122"/>
                </a:rPr>
                <a:t>D</a:t>
              </a:r>
              <a:r>
                <a:rPr kumimoji="1" lang="zh-CN" altLang="en-US" sz="2800" b="1">
                  <a:solidFill>
                    <a:srgbClr val="008000"/>
                  </a:solidFill>
                  <a:latin typeface="黑体" pitchFamily="2" charset="-122"/>
                  <a:ea typeface="黑体" pitchFamily="2" charset="-122"/>
                </a:rPr>
                <a:t>＝</a:t>
              </a:r>
              <a:r>
                <a:rPr kumimoji="1" lang="en-US" altLang="zh-CN" sz="2800" b="1">
                  <a:solidFill>
                    <a:srgbClr val="008000"/>
                  </a:solidFill>
                  <a:latin typeface="黑体" pitchFamily="2" charset="-122"/>
                  <a:ea typeface="黑体" pitchFamily="2" charset="-122"/>
                </a:rPr>
                <a:t>40</a:t>
              </a:r>
              <a:endParaRPr kumimoji="1" lang="en-US" altLang="zh-CN" sz="2800">
                <a:solidFill>
                  <a:srgbClr val="008000"/>
                </a:solidFill>
                <a:latin typeface="黑体" pitchFamily="2" charset="-122"/>
                <a:ea typeface="黑体" pitchFamily="2" charset="-122"/>
              </a:endParaRPr>
            </a:p>
          </p:txBody>
        </p:sp>
        <p:sp>
          <p:nvSpPr>
            <p:cNvPr id="101477" name="Line 101"/>
            <p:cNvSpPr>
              <a:spLocks noChangeShapeType="1"/>
            </p:cNvSpPr>
            <p:nvPr/>
          </p:nvSpPr>
          <p:spPr bwMode="auto">
            <a:xfrm>
              <a:off x="539" y="3254"/>
              <a:ext cx="127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478" name="Line 102"/>
            <p:cNvSpPr>
              <a:spLocks noChangeShapeType="1"/>
            </p:cNvSpPr>
            <p:nvPr/>
          </p:nvSpPr>
          <p:spPr bwMode="auto">
            <a:xfrm flipV="1">
              <a:off x="1814" y="2595"/>
              <a:ext cx="0" cy="6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507" name="Line 131"/>
            <p:cNvSpPr>
              <a:spLocks noChangeShapeType="1"/>
            </p:cNvSpPr>
            <p:nvPr/>
          </p:nvSpPr>
          <p:spPr bwMode="auto">
            <a:xfrm>
              <a:off x="1688" y="2591"/>
              <a:ext cx="25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01513" name="Group 137"/>
          <p:cNvGrpSpPr>
            <a:grpSpLocks/>
          </p:cNvGrpSpPr>
          <p:nvPr/>
        </p:nvGrpSpPr>
        <p:grpSpPr bwMode="auto">
          <a:xfrm>
            <a:off x="4995863" y="4110038"/>
            <a:ext cx="2743200" cy="1589087"/>
            <a:chOff x="3147" y="2589"/>
            <a:chExt cx="1728" cy="1001"/>
          </a:xfrm>
        </p:grpSpPr>
        <p:sp>
          <p:nvSpPr>
            <p:cNvPr id="101484" name="Line 108"/>
            <p:cNvSpPr>
              <a:spLocks noChangeShapeType="1"/>
            </p:cNvSpPr>
            <p:nvPr/>
          </p:nvSpPr>
          <p:spPr bwMode="auto">
            <a:xfrm>
              <a:off x="3261" y="2589"/>
              <a:ext cx="0" cy="9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485" name="Text Box 109"/>
            <p:cNvSpPr txBox="1">
              <a:spLocks noChangeArrowheads="1"/>
            </p:cNvSpPr>
            <p:nvPr/>
          </p:nvSpPr>
          <p:spPr bwMode="auto">
            <a:xfrm>
              <a:off x="3603" y="2991"/>
              <a:ext cx="1272" cy="5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2800" b="1">
                  <a:solidFill>
                    <a:srgbClr val="008000"/>
                  </a:solidFill>
                </a:rPr>
                <a:t>中径、顶径公差带代号</a:t>
              </a:r>
            </a:p>
          </p:txBody>
        </p:sp>
        <p:sp>
          <p:nvSpPr>
            <p:cNvPr id="101486" name="Line 110"/>
            <p:cNvSpPr>
              <a:spLocks noChangeShapeType="1"/>
            </p:cNvSpPr>
            <p:nvPr/>
          </p:nvSpPr>
          <p:spPr bwMode="auto">
            <a:xfrm>
              <a:off x="3264" y="3590"/>
              <a:ext cx="155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508" name="Line 132"/>
            <p:cNvSpPr>
              <a:spLocks noChangeShapeType="1"/>
            </p:cNvSpPr>
            <p:nvPr/>
          </p:nvSpPr>
          <p:spPr bwMode="auto">
            <a:xfrm>
              <a:off x="3147" y="2592"/>
              <a:ext cx="22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01514" name="Group 138"/>
          <p:cNvGrpSpPr>
            <a:grpSpLocks/>
          </p:cNvGrpSpPr>
          <p:nvPr/>
        </p:nvGrpSpPr>
        <p:grpSpPr bwMode="auto">
          <a:xfrm>
            <a:off x="5554663" y="4116388"/>
            <a:ext cx="2971800" cy="606425"/>
            <a:chOff x="3499" y="2593"/>
            <a:chExt cx="1872" cy="382"/>
          </a:xfrm>
        </p:grpSpPr>
        <p:sp>
          <p:nvSpPr>
            <p:cNvPr id="101488" name="Text Box 112"/>
            <p:cNvSpPr txBox="1">
              <a:spLocks noChangeArrowheads="1"/>
            </p:cNvSpPr>
            <p:nvPr/>
          </p:nvSpPr>
          <p:spPr bwMode="auto">
            <a:xfrm>
              <a:off x="3609" y="2648"/>
              <a:ext cx="1762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2800" b="1">
                  <a:solidFill>
                    <a:srgbClr val="008000"/>
                  </a:solidFill>
                </a:rPr>
                <a:t>长旋合长度</a:t>
              </a:r>
              <a:endParaRPr kumimoji="1" lang="zh-CN" altLang="en-US" sz="2800">
                <a:solidFill>
                  <a:srgbClr val="008000"/>
                </a:solidFill>
              </a:endParaRPr>
            </a:p>
          </p:txBody>
        </p:sp>
        <p:sp>
          <p:nvSpPr>
            <p:cNvPr id="101489" name="Line 113"/>
            <p:cNvSpPr>
              <a:spLocks noChangeShapeType="1"/>
            </p:cNvSpPr>
            <p:nvPr/>
          </p:nvSpPr>
          <p:spPr bwMode="auto">
            <a:xfrm>
              <a:off x="3572" y="2593"/>
              <a:ext cx="0" cy="3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490" name="Line 114"/>
            <p:cNvSpPr>
              <a:spLocks noChangeShapeType="1"/>
            </p:cNvSpPr>
            <p:nvPr/>
          </p:nvSpPr>
          <p:spPr bwMode="auto">
            <a:xfrm>
              <a:off x="3566" y="2959"/>
              <a:ext cx="12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1509" name="Line 133"/>
            <p:cNvSpPr>
              <a:spLocks noChangeShapeType="1"/>
            </p:cNvSpPr>
            <p:nvPr/>
          </p:nvSpPr>
          <p:spPr bwMode="auto">
            <a:xfrm>
              <a:off x="3499" y="2593"/>
              <a:ext cx="15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2688903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14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14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0" presetID="1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2" dur="500"/>
                                        <p:tgtEl>
                                          <p:spTgt spid="101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5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015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5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1015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1014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5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1015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5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1015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500"/>
                                        <p:tgtEl>
                                          <p:spTgt spid="1015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1014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014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014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1014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5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2" dur="500"/>
                                        <p:tgtEl>
                                          <p:spTgt spid="1015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5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500"/>
                                        <p:tgtEl>
                                          <p:spTgt spid="1015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2" dur="500"/>
                                        <p:tgtEl>
                                          <p:spTgt spid="1015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7" dur="500"/>
                                        <p:tgtEl>
                                          <p:spTgt spid="1015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2" dur="500"/>
                                        <p:tgtEl>
                                          <p:spTgt spid="1015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7" dur="500"/>
                                        <p:tgtEl>
                                          <p:spTgt spid="1014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1379" grpId="0" autoUpdateAnimBg="0"/>
      <p:bldP spid="101407" grpId="0" autoUpdateAnimBg="0"/>
      <p:bldP spid="101408" grpId="0" autoUpdateAnimBg="0"/>
      <p:bldP spid="101409" grpId="0" autoUpdateAnimBg="0"/>
      <p:bldP spid="101430" grpId="0" autoUpdateAnimBg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3" name="Rectangle 3"/>
          <p:cNvSpPr>
            <a:spLocks noChangeArrowheads="1"/>
          </p:cNvSpPr>
          <p:nvPr/>
        </p:nvSpPr>
        <p:spPr bwMode="auto">
          <a:xfrm>
            <a:off x="111125" y="95250"/>
            <a:ext cx="5705475" cy="590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66CCFF"/>
                    </a:gs>
                    <a:gs pos="50000">
                      <a:srgbClr val="66CCFF">
                        <a:gamma/>
                        <a:tint val="37255"/>
                        <a:invGamma/>
                      </a:srgbClr>
                    </a:gs>
                    <a:gs pos="100000">
                      <a:srgbClr val="66CCFF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76200" cmpd="sng">
                <a:pattFill prst="smCheck">
                  <a:fgClr>
                    <a:srgbClr val="66CCFF"/>
                  </a:fgClr>
                  <a:bgClr>
                    <a:srgbClr val="FFFFFF"/>
                  </a:bgClr>
                </a:patt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1pPr>
            <a:lvl2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2pPr>
            <a:lvl3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3pPr>
            <a:lvl4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4pPr>
            <a:lvl5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5pPr>
            <a:lvl6pPr marL="457200" algn="ctr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6pPr>
            <a:lvl7pPr marL="914400" algn="ctr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7pPr>
            <a:lvl8pPr marL="1371600" algn="ctr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8pPr>
            <a:lvl9pPr marL="1828800" algn="ctr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3)</a:t>
            </a:r>
            <a:r>
              <a:rPr lang="zh-CN" altLang="en-US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标注方法</a:t>
            </a:r>
            <a:endParaRPr lang="zh-CN" altLang="en-US" sz="4000">
              <a:solidFill>
                <a:srgbClr val="FF0000"/>
              </a:solidFill>
              <a:latin typeface="黑体" pitchFamily="2" charset="-122"/>
              <a:ea typeface="黑体" pitchFamily="2" charset="-122"/>
            </a:endParaRPr>
          </a:p>
        </p:txBody>
      </p:sp>
      <p:sp>
        <p:nvSpPr>
          <p:cNvPr id="102426" name="Text Box 26"/>
          <p:cNvSpPr txBox="1">
            <a:spLocks noChangeArrowheads="1"/>
          </p:cNvSpPr>
          <p:nvPr/>
        </p:nvSpPr>
        <p:spPr bwMode="auto">
          <a:xfrm>
            <a:off x="1520825" y="2838450"/>
            <a:ext cx="238442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>
                <a:solidFill>
                  <a:srgbClr val="FF0000"/>
                </a:solidFill>
                <a:ea typeface="黑体" pitchFamily="2" charset="-122"/>
              </a:rPr>
              <a:t>外螺纹</a:t>
            </a:r>
            <a:endParaRPr kumimoji="1" lang="zh-CN" altLang="en-US" sz="3600">
              <a:solidFill>
                <a:srgbClr val="FF0000"/>
              </a:solidFill>
              <a:ea typeface="黑体" pitchFamily="2" charset="-122"/>
            </a:endParaRPr>
          </a:p>
        </p:txBody>
      </p:sp>
      <p:sp>
        <p:nvSpPr>
          <p:cNvPr id="102513" name="Text Box 113"/>
          <p:cNvSpPr txBox="1">
            <a:spLocks noChangeArrowheads="1"/>
          </p:cNvSpPr>
          <p:nvPr/>
        </p:nvSpPr>
        <p:spPr bwMode="auto">
          <a:xfrm>
            <a:off x="1108075" y="6051550"/>
            <a:ext cx="25400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>
                <a:solidFill>
                  <a:srgbClr val="FF0000"/>
                </a:solidFill>
                <a:ea typeface="黑体" pitchFamily="2" charset="-122"/>
              </a:rPr>
              <a:t>管螺纹</a:t>
            </a:r>
            <a:endParaRPr kumimoji="1" lang="zh-CN" altLang="en-US" sz="3600">
              <a:solidFill>
                <a:srgbClr val="FF0000"/>
              </a:solidFill>
              <a:ea typeface="黑体" pitchFamily="2" charset="-122"/>
            </a:endParaRPr>
          </a:p>
        </p:txBody>
      </p:sp>
      <p:sp>
        <p:nvSpPr>
          <p:cNvPr id="102520" name="Text Box 120"/>
          <p:cNvSpPr txBox="1">
            <a:spLocks noChangeArrowheads="1"/>
          </p:cNvSpPr>
          <p:nvPr/>
        </p:nvSpPr>
        <p:spPr bwMode="auto">
          <a:xfrm>
            <a:off x="4203700" y="4094163"/>
            <a:ext cx="4638675" cy="1800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000" b="1">
                <a:solidFill>
                  <a:srgbClr val="FF0000"/>
                </a:solidFill>
                <a:ea typeface="黑体" pitchFamily="2" charset="-122"/>
              </a:rPr>
              <a:t>注： </a:t>
            </a:r>
            <a:r>
              <a:rPr kumimoji="1" lang="en-US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G</a:t>
            </a:r>
            <a:r>
              <a:rPr kumimoji="1" lang="zh-CN" altLang="en-US" sz="3600" b="1">
                <a:solidFill>
                  <a:srgbClr val="3333CC"/>
                </a:solidFill>
              </a:rPr>
              <a:t>右面的数字不是管</a:t>
            </a:r>
            <a:r>
              <a:rPr kumimoji="1" lang="zh-CN" altLang="en-US" sz="3600" b="1">
                <a:solidFill>
                  <a:srgbClr val="3333CC"/>
                </a:solidFill>
                <a:sym typeface="CommercialPi BT" pitchFamily="18" charset="2"/>
              </a:rPr>
              <a:t>螺纹的</a:t>
            </a:r>
            <a:r>
              <a:rPr kumimoji="1" lang="zh-CN" altLang="en-US" sz="3600" b="1">
                <a:solidFill>
                  <a:srgbClr val="FF0000"/>
                </a:solidFill>
                <a:ea typeface="黑体" pitchFamily="2" charset="-122"/>
                <a:sym typeface="CommercialPi BT" pitchFamily="18" charset="2"/>
              </a:rPr>
              <a:t>大径</a:t>
            </a:r>
            <a:r>
              <a:rPr kumimoji="1" lang="zh-CN" altLang="en-US" sz="3600" b="1">
                <a:solidFill>
                  <a:srgbClr val="3333CC"/>
                </a:solidFill>
                <a:sym typeface="CommercialPi BT" pitchFamily="18" charset="2"/>
              </a:rPr>
              <a:t>，而是它的</a:t>
            </a:r>
            <a:r>
              <a:rPr kumimoji="1" lang="zh-CN" altLang="en-US" sz="3600" b="1">
                <a:solidFill>
                  <a:srgbClr val="FF0000"/>
                </a:solidFill>
                <a:ea typeface="黑体" pitchFamily="2" charset="-122"/>
                <a:sym typeface="CommercialPi BT" pitchFamily="18" charset="2"/>
              </a:rPr>
              <a:t>公称直径</a:t>
            </a:r>
            <a:r>
              <a:rPr kumimoji="1" lang="zh-CN" altLang="en-US" sz="3600" b="1">
                <a:solidFill>
                  <a:srgbClr val="3333CC"/>
                </a:solidFill>
                <a:sym typeface="CommercialPi BT" pitchFamily="18" charset="2"/>
              </a:rPr>
              <a:t>。</a:t>
            </a:r>
            <a:endParaRPr kumimoji="1" lang="zh-CN" altLang="en-US" sz="3600" b="1">
              <a:solidFill>
                <a:srgbClr val="FF0000"/>
              </a:solidFill>
            </a:endParaRPr>
          </a:p>
        </p:txBody>
      </p:sp>
      <p:sp>
        <p:nvSpPr>
          <p:cNvPr id="102547" name="Text Box 147"/>
          <p:cNvSpPr txBox="1">
            <a:spLocks noChangeArrowheads="1"/>
          </p:cNvSpPr>
          <p:nvPr/>
        </p:nvSpPr>
        <p:spPr bwMode="auto">
          <a:xfrm>
            <a:off x="5626100" y="2819400"/>
            <a:ext cx="2522538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>
                <a:solidFill>
                  <a:srgbClr val="FF0000"/>
                </a:solidFill>
                <a:ea typeface="黑体" pitchFamily="2" charset="-122"/>
              </a:rPr>
              <a:t>内螺纹</a:t>
            </a:r>
            <a:endParaRPr kumimoji="1" lang="zh-CN" altLang="en-US" sz="3600">
              <a:solidFill>
                <a:srgbClr val="FF0000"/>
              </a:solidFill>
              <a:ea typeface="黑体" pitchFamily="2" charset="-122"/>
            </a:endParaRPr>
          </a:p>
        </p:txBody>
      </p:sp>
      <p:grpSp>
        <p:nvGrpSpPr>
          <p:cNvPr id="102605" name="Group 205"/>
          <p:cNvGrpSpPr>
            <a:grpSpLocks/>
          </p:cNvGrpSpPr>
          <p:nvPr/>
        </p:nvGrpSpPr>
        <p:grpSpPr bwMode="auto">
          <a:xfrm>
            <a:off x="949325" y="1177925"/>
            <a:ext cx="3589338" cy="1165225"/>
            <a:chOff x="598" y="875"/>
            <a:chExt cx="2036" cy="661"/>
          </a:xfrm>
        </p:grpSpPr>
        <p:sp>
          <p:nvSpPr>
            <p:cNvPr id="102606" name="Line 206"/>
            <p:cNvSpPr>
              <a:spLocks noChangeShapeType="1"/>
            </p:cNvSpPr>
            <p:nvPr/>
          </p:nvSpPr>
          <p:spPr bwMode="auto">
            <a:xfrm flipH="1">
              <a:off x="598" y="1206"/>
              <a:ext cx="26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07" name="Line 207"/>
            <p:cNvSpPr>
              <a:spLocks noChangeShapeType="1"/>
            </p:cNvSpPr>
            <p:nvPr/>
          </p:nvSpPr>
          <p:spPr bwMode="auto">
            <a:xfrm flipH="1">
              <a:off x="754" y="875"/>
              <a:ext cx="172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08" name="Line 208"/>
            <p:cNvSpPr>
              <a:spLocks noChangeShapeType="1"/>
            </p:cNvSpPr>
            <p:nvPr/>
          </p:nvSpPr>
          <p:spPr bwMode="auto">
            <a:xfrm flipH="1">
              <a:off x="2371" y="1206"/>
              <a:ext cx="2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09" name="Line 209"/>
            <p:cNvSpPr>
              <a:spLocks noChangeShapeType="1"/>
            </p:cNvSpPr>
            <p:nvPr/>
          </p:nvSpPr>
          <p:spPr bwMode="auto">
            <a:xfrm flipH="1">
              <a:off x="2260" y="1206"/>
              <a:ext cx="5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10" name="Line 210"/>
            <p:cNvSpPr>
              <a:spLocks noChangeShapeType="1"/>
            </p:cNvSpPr>
            <p:nvPr/>
          </p:nvSpPr>
          <p:spPr bwMode="auto">
            <a:xfrm flipH="1">
              <a:off x="1703" y="1206"/>
              <a:ext cx="4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11" name="Line 211"/>
            <p:cNvSpPr>
              <a:spLocks noChangeShapeType="1"/>
            </p:cNvSpPr>
            <p:nvPr/>
          </p:nvSpPr>
          <p:spPr bwMode="auto">
            <a:xfrm flipH="1">
              <a:off x="1592" y="1206"/>
              <a:ext cx="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12" name="Line 212"/>
            <p:cNvSpPr>
              <a:spLocks noChangeShapeType="1"/>
            </p:cNvSpPr>
            <p:nvPr/>
          </p:nvSpPr>
          <p:spPr bwMode="auto">
            <a:xfrm flipH="1">
              <a:off x="1037" y="1206"/>
              <a:ext cx="4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13" name="Line 213"/>
            <p:cNvSpPr>
              <a:spLocks noChangeShapeType="1"/>
            </p:cNvSpPr>
            <p:nvPr/>
          </p:nvSpPr>
          <p:spPr bwMode="auto">
            <a:xfrm flipH="1">
              <a:off x="923" y="1206"/>
              <a:ext cx="5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14" name="Line 214"/>
            <p:cNvSpPr>
              <a:spLocks noChangeShapeType="1"/>
            </p:cNvSpPr>
            <p:nvPr/>
          </p:nvSpPr>
          <p:spPr bwMode="auto">
            <a:xfrm flipH="1">
              <a:off x="754" y="1536"/>
              <a:ext cx="172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15" name="Line 215"/>
            <p:cNvSpPr>
              <a:spLocks noChangeShapeType="1"/>
            </p:cNvSpPr>
            <p:nvPr/>
          </p:nvSpPr>
          <p:spPr bwMode="auto">
            <a:xfrm flipV="1">
              <a:off x="713" y="916"/>
              <a:ext cx="0" cy="57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16" name="Line 216"/>
            <p:cNvSpPr>
              <a:spLocks noChangeShapeType="1"/>
            </p:cNvSpPr>
            <p:nvPr/>
          </p:nvSpPr>
          <p:spPr bwMode="auto">
            <a:xfrm>
              <a:off x="713" y="1485"/>
              <a:ext cx="13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17" name="Line 217"/>
            <p:cNvSpPr>
              <a:spLocks noChangeShapeType="1"/>
            </p:cNvSpPr>
            <p:nvPr/>
          </p:nvSpPr>
          <p:spPr bwMode="auto">
            <a:xfrm flipV="1">
              <a:off x="2033" y="875"/>
              <a:ext cx="0" cy="66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18" name="Line 218"/>
            <p:cNvSpPr>
              <a:spLocks noChangeShapeType="1"/>
            </p:cNvSpPr>
            <p:nvPr/>
          </p:nvSpPr>
          <p:spPr bwMode="auto">
            <a:xfrm>
              <a:off x="713" y="926"/>
              <a:ext cx="13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19" name="Freeform 219"/>
            <p:cNvSpPr>
              <a:spLocks/>
            </p:cNvSpPr>
            <p:nvPr/>
          </p:nvSpPr>
          <p:spPr bwMode="auto">
            <a:xfrm>
              <a:off x="2475" y="875"/>
              <a:ext cx="67" cy="331"/>
            </a:xfrm>
            <a:custGeom>
              <a:avLst/>
              <a:gdLst>
                <a:gd name="T0" fmla="*/ 7 w 198"/>
                <a:gd name="T1" fmla="*/ 949 h 957"/>
                <a:gd name="T2" fmla="*/ 22 w 198"/>
                <a:gd name="T3" fmla="*/ 934 h 957"/>
                <a:gd name="T4" fmla="*/ 36 w 198"/>
                <a:gd name="T5" fmla="*/ 918 h 957"/>
                <a:gd name="T6" fmla="*/ 49 w 198"/>
                <a:gd name="T7" fmla="*/ 903 h 957"/>
                <a:gd name="T8" fmla="*/ 61 w 198"/>
                <a:gd name="T9" fmla="*/ 887 h 957"/>
                <a:gd name="T10" fmla="*/ 74 w 198"/>
                <a:gd name="T11" fmla="*/ 870 h 957"/>
                <a:gd name="T12" fmla="*/ 85 w 198"/>
                <a:gd name="T13" fmla="*/ 852 h 957"/>
                <a:gd name="T14" fmla="*/ 95 w 198"/>
                <a:gd name="T15" fmla="*/ 835 h 957"/>
                <a:gd name="T16" fmla="*/ 106 w 198"/>
                <a:gd name="T17" fmla="*/ 818 h 957"/>
                <a:gd name="T18" fmla="*/ 116 w 198"/>
                <a:gd name="T19" fmla="*/ 801 h 957"/>
                <a:gd name="T20" fmla="*/ 125 w 198"/>
                <a:gd name="T21" fmla="*/ 783 h 957"/>
                <a:gd name="T22" fmla="*/ 133 w 198"/>
                <a:gd name="T23" fmla="*/ 766 h 957"/>
                <a:gd name="T24" fmla="*/ 141 w 198"/>
                <a:gd name="T25" fmla="*/ 748 h 957"/>
                <a:gd name="T26" fmla="*/ 149 w 198"/>
                <a:gd name="T27" fmla="*/ 730 h 957"/>
                <a:gd name="T28" fmla="*/ 155 w 198"/>
                <a:gd name="T29" fmla="*/ 712 h 957"/>
                <a:gd name="T30" fmla="*/ 161 w 198"/>
                <a:gd name="T31" fmla="*/ 694 h 957"/>
                <a:gd name="T32" fmla="*/ 167 w 198"/>
                <a:gd name="T33" fmla="*/ 676 h 957"/>
                <a:gd name="T34" fmla="*/ 172 w 198"/>
                <a:gd name="T35" fmla="*/ 658 h 957"/>
                <a:gd name="T36" fmla="*/ 177 w 198"/>
                <a:gd name="T37" fmla="*/ 640 h 957"/>
                <a:gd name="T38" fmla="*/ 182 w 198"/>
                <a:gd name="T39" fmla="*/ 622 h 957"/>
                <a:gd name="T40" fmla="*/ 185 w 198"/>
                <a:gd name="T41" fmla="*/ 604 h 957"/>
                <a:gd name="T42" fmla="*/ 189 w 198"/>
                <a:gd name="T43" fmla="*/ 578 h 957"/>
                <a:gd name="T44" fmla="*/ 194 w 198"/>
                <a:gd name="T45" fmla="*/ 543 h 957"/>
                <a:gd name="T46" fmla="*/ 197 w 198"/>
                <a:gd name="T47" fmla="*/ 508 h 957"/>
                <a:gd name="T48" fmla="*/ 198 w 198"/>
                <a:gd name="T49" fmla="*/ 473 h 957"/>
                <a:gd name="T50" fmla="*/ 198 w 198"/>
                <a:gd name="T51" fmla="*/ 457 h 957"/>
                <a:gd name="T52" fmla="*/ 198 w 198"/>
                <a:gd name="T53" fmla="*/ 441 h 957"/>
                <a:gd name="T54" fmla="*/ 197 w 198"/>
                <a:gd name="T55" fmla="*/ 426 h 957"/>
                <a:gd name="T56" fmla="*/ 196 w 198"/>
                <a:gd name="T57" fmla="*/ 410 h 957"/>
                <a:gd name="T58" fmla="*/ 193 w 198"/>
                <a:gd name="T59" fmla="*/ 395 h 957"/>
                <a:gd name="T60" fmla="*/ 191 w 198"/>
                <a:gd name="T61" fmla="*/ 379 h 957"/>
                <a:gd name="T62" fmla="*/ 189 w 198"/>
                <a:gd name="T63" fmla="*/ 365 h 957"/>
                <a:gd name="T64" fmla="*/ 186 w 198"/>
                <a:gd name="T65" fmla="*/ 351 h 957"/>
                <a:gd name="T66" fmla="*/ 183 w 198"/>
                <a:gd name="T67" fmla="*/ 337 h 957"/>
                <a:gd name="T68" fmla="*/ 175 w 198"/>
                <a:gd name="T69" fmla="*/ 311 h 957"/>
                <a:gd name="T70" fmla="*/ 167 w 198"/>
                <a:gd name="T71" fmla="*/ 285 h 957"/>
                <a:gd name="T72" fmla="*/ 157 w 198"/>
                <a:gd name="T73" fmla="*/ 260 h 957"/>
                <a:gd name="T74" fmla="*/ 147 w 198"/>
                <a:gd name="T75" fmla="*/ 236 h 957"/>
                <a:gd name="T76" fmla="*/ 135 w 198"/>
                <a:gd name="T77" fmla="*/ 213 h 957"/>
                <a:gd name="T78" fmla="*/ 122 w 198"/>
                <a:gd name="T79" fmla="*/ 190 h 957"/>
                <a:gd name="T80" fmla="*/ 108 w 198"/>
                <a:gd name="T81" fmla="*/ 167 h 957"/>
                <a:gd name="T82" fmla="*/ 93 w 198"/>
                <a:gd name="T83" fmla="*/ 143 h 957"/>
                <a:gd name="T84" fmla="*/ 77 w 198"/>
                <a:gd name="T85" fmla="*/ 119 h 957"/>
                <a:gd name="T86" fmla="*/ 61 w 198"/>
                <a:gd name="T87" fmla="*/ 94 h 957"/>
                <a:gd name="T88" fmla="*/ 44 w 198"/>
                <a:gd name="T89" fmla="*/ 69 h 957"/>
                <a:gd name="T90" fmla="*/ 27 w 198"/>
                <a:gd name="T91" fmla="*/ 42 h 957"/>
                <a:gd name="T92" fmla="*/ 9 w 198"/>
                <a:gd name="T93" fmla="*/ 13 h 9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98" h="957">
                  <a:moveTo>
                    <a:pt x="0" y="957"/>
                  </a:moveTo>
                  <a:lnTo>
                    <a:pt x="7" y="949"/>
                  </a:lnTo>
                  <a:lnTo>
                    <a:pt x="15" y="942"/>
                  </a:lnTo>
                  <a:lnTo>
                    <a:pt x="22" y="934"/>
                  </a:lnTo>
                  <a:lnTo>
                    <a:pt x="28" y="926"/>
                  </a:lnTo>
                  <a:lnTo>
                    <a:pt x="36" y="918"/>
                  </a:lnTo>
                  <a:lnTo>
                    <a:pt x="42" y="910"/>
                  </a:lnTo>
                  <a:lnTo>
                    <a:pt x="49" y="903"/>
                  </a:lnTo>
                  <a:lnTo>
                    <a:pt x="55" y="894"/>
                  </a:lnTo>
                  <a:lnTo>
                    <a:pt x="61" y="887"/>
                  </a:lnTo>
                  <a:lnTo>
                    <a:pt x="68" y="878"/>
                  </a:lnTo>
                  <a:lnTo>
                    <a:pt x="74" y="870"/>
                  </a:lnTo>
                  <a:lnTo>
                    <a:pt x="79" y="861"/>
                  </a:lnTo>
                  <a:lnTo>
                    <a:pt x="85" y="852"/>
                  </a:lnTo>
                  <a:lnTo>
                    <a:pt x="90" y="844"/>
                  </a:lnTo>
                  <a:lnTo>
                    <a:pt x="95" y="835"/>
                  </a:lnTo>
                  <a:lnTo>
                    <a:pt x="101" y="827"/>
                  </a:lnTo>
                  <a:lnTo>
                    <a:pt x="106" y="818"/>
                  </a:lnTo>
                  <a:lnTo>
                    <a:pt x="111" y="810"/>
                  </a:lnTo>
                  <a:lnTo>
                    <a:pt x="116" y="801"/>
                  </a:lnTo>
                  <a:lnTo>
                    <a:pt x="120" y="793"/>
                  </a:lnTo>
                  <a:lnTo>
                    <a:pt x="125" y="783"/>
                  </a:lnTo>
                  <a:lnTo>
                    <a:pt x="130" y="775"/>
                  </a:lnTo>
                  <a:lnTo>
                    <a:pt x="133" y="766"/>
                  </a:lnTo>
                  <a:lnTo>
                    <a:pt x="137" y="757"/>
                  </a:lnTo>
                  <a:lnTo>
                    <a:pt x="141" y="748"/>
                  </a:lnTo>
                  <a:lnTo>
                    <a:pt x="144" y="740"/>
                  </a:lnTo>
                  <a:lnTo>
                    <a:pt x="149" y="730"/>
                  </a:lnTo>
                  <a:lnTo>
                    <a:pt x="152" y="722"/>
                  </a:lnTo>
                  <a:lnTo>
                    <a:pt x="155" y="712"/>
                  </a:lnTo>
                  <a:lnTo>
                    <a:pt x="158" y="703"/>
                  </a:lnTo>
                  <a:lnTo>
                    <a:pt x="161" y="694"/>
                  </a:lnTo>
                  <a:lnTo>
                    <a:pt x="165" y="685"/>
                  </a:lnTo>
                  <a:lnTo>
                    <a:pt x="167" y="676"/>
                  </a:lnTo>
                  <a:lnTo>
                    <a:pt x="170" y="667"/>
                  </a:lnTo>
                  <a:lnTo>
                    <a:pt x="172" y="658"/>
                  </a:lnTo>
                  <a:lnTo>
                    <a:pt x="175" y="649"/>
                  </a:lnTo>
                  <a:lnTo>
                    <a:pt x="177" y="640"/>
                  </a:lnTo>
                  <a:lnTo>
                    <a:pt x="180" y="631"/>
                  </a:lnTo>
                  <a:lnTo>
                    <a:pt x="182" y="622"/>
                  </a:lnTo>
                  <a:lnTo>
                    <a:pt x="183" y="613"/>
                  </a:lnTo>
                  <a:lnTo>
                    <a:pt x="185" y="604"/>
                  </a:lnTo>
                  <a:lnTo>
                    <a:pt x="187" y="595"/>
                  </a:lnTo>
                  <a:lnTo>
                    <a:pt x="189" y="578"/>
                  </a:lnTo>
                  <a:lnTo>
                    <a:pt x="192" y="560"/>
                  </a:lnTo>
                  <a:lnTo>
                    <a:pt x="194" y="543"/>
                  </a:lnTo>
                  <a:lnTo>
                    <a:pt x="196" y="525"/>
                  </a:lnTo>
                  <a:lnTo>
                    <a:pt x="197" y="508"/>
                  </a:lnTo>
                  <a:lnTo>
                    <a:pt x="198" y="490"/>
                  </a:lnTo>
                  <a:lnTo>
                    <a:pt x="198" y="473"/>
                  </a:lnTo>
                  <a:lnTo>
                    <a:pt x="198" y="466"/>
                  </a:lnTo>
                  <a:lnTo>
                    <a:pt x="198" y="457"/>
                  </a:lnTo>
                  <a:lnTo>
                    <a:pt x="198" y="449"/>
                  </a:lnTo>
                  <a:lnTo>
                    <a:pt x="198" y="441"/>
                  </a:lnTo>
                  <a:lnTo>
                    <a:pt x="197" y="433"/>
                  </a:lnTo>
                  <a:lnTo>
                    <a:pt x="197" y="426"/>
                  </a:lnTo>
                  <a:lnTo>
                    <a:pt x="196" y="417"/>
                  </a:lnTo>
                  <a:lnTo>
                    <a:pt x="196" y="410"/>
                  </a:lnTo>
                  <a:lnTo>
                    <a:pt x="194" y="402"/>
                  </a:lnTo>
                  <a:lnTo>
                    <a:pt x="193" y="395"/>
                  </a:lnTo>
                  <a:lnTo>
                    <a:pt x="192" y="386"/>
                  </a:lnTo>
                  <a:lnTo>
                    <a:pt x="191" y="379"/>
                  </a:lnTo>
                  <a:lnTo>
                    <a:pt x="190" y="372"/>
                  </a:lnTo>
                  <a:lnTo>
                    <a:pt x="189" y="365"/>
                  </a:lnTo>
                  <a:lnTo>
                    <a:pt x="187" y="357"/>
                  </a:lnTo>
                  <a:lnTo>
                    <a:pt x="186" y="351"/>
                  </a:lnTo>
                  <a:lnTo>
                    <a:pt x="185" y="344"/>
                  </a:lnTo>
                  <a:lnTo>
                    <a:pt x="183" y="337"/>
                  </a:lnTo>
                  <a:lnTo>
                    <a:pt x="180" y="323"/>
                  </a:lnTo>
                  <a:lnTo>
                    <a:pt x="175" y="311"/>
                  </a:lnTo>
                  <a:lnTo>
                    <a:pt x="172" y="298"/>
                  </a:lnTo>
                  <a:lnTo>
                    <a:pt x="167" y="285"/>
                  </a:lnTo>
                  <a:lnTo>
                    <a:pt x="163" y="272"/>
                  </a:lnTo>
                  <a:lnTo>
                    <a:pt x="157" y="260"/>
                  </a:lnTo>
                  <a:lnTo>
                    <a:pt x="152" y="249"/>
                  </a:lnTo>
                  <a:lnTo>
                    <a:pt x="147" y="236"/>
                  </a:lnTo>
                  <a:lnTo>
                    <a:pt x="141" y="224"/>
                  </a:lnTo>
                  <a:lnTo>
                    <a:pt x="135" y="213"/>
                  </a:lnTo>
                  <a:lnTo>
                    <a:pt x="128" y="202"/>
                  </a:lnTo>
                  <a:lnTo>
                    <a:pt x="122" y="190"/>
                  </a:lnTo>
                  <a:lnTo>
                    <a:pt x="115" y="178"/>
                  </a:lnTo>
                  <a:lnTo>
                    <a:pt x="108" y="167"/>
                  </a:lnTo>
                  <a:lnTo>
                    <a:pt x="101" y="155"/>
                  </a:lnTo>
                  <a:lnTo>
                    <a:pt x="93" y="143"/>
                  </a:lnTo>
                  <a:lnTo>
                    <a:pt x="86" y="132"/>
                  </a:lnTo>
                  <a:lnTo>
                    <a:pt x="77" y="119"/>
                  </a:lnTo>
                  <a:lnTo>
                    <a:pt x="70" y="107"/>
                  </a:lnTo>
                  <a:lnTo>
                    <a:pt x="61" y="94"/>
                  </a:lnTo>
                  <a:lnTo>
                    <a:pt x="53" y="82"/>
                  </a:lnTo>
                  <a:lnTo>
                    <a:pt x="44" y="69"/>
                  </a:lnTo>
                  <a:lnTo>
                    <a:pt x="36" y="56"/>
                  </a:lnTo>
                  <a:lnTo>
                    <a:pt x="27" y="42"/>
                  </a:lnTo>
                  <a:lnTo>
                    <a:pt x="18" y="28"/>
                  </a:lnTo>
                  <a:lnTo>
                    <a:pt x="9" y="1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20" name="Freeform 220"/>
            <p:cNvSpPr>
              <a:spLocks/>
            </p:cNvSpPr>
            <p:nvPr/>
          </p:nvSpPr>
          <p:spPr bwMode="auto">
            <a:xfrm>
              <a:off x="2475" y="1206"/>
              <a:ext cx="67" cy="330"/>
            </a:xfrm>
            <a:custGeom>
              <a:avLst/>
              <a:gdLst>
                <a:gd name="T0" fmla="*/ 7 w 198"/>
                <a:gd name="T1" fmla="*/ 7 h 957"/>
                <a:gd name="T2" fmla="*/ 22 w 198"/>
                <a:gd name="T3" fmla="*/ 23 h 957"/>
                <a:gd name="T4" fmla="*/ 36 w 198"/>
                <a:gd name="T5" fmla="*/ 38 h 957"/>
                <a:gd name="T6" fmla="*/ 49 w 198"/>
                <a:gd name="T7" fmla="*/ 54 h 957"/>
                <a:gd name="T8" fmla="*/ 61 w 198"/>
                <a:gd name="T9" fmla="*/ 70 h 957"/>
                <a:gd name="T10" fmla="*/ 74 w 198"/>
                <a:gd name="T11" fmla="*/ 87 h 957"/>
                <a:gd name="T12" fmla="*/ 85 w 198"/>
                <a:gd name="T13" fmla="*/ 104 h 957"/>
                <a:gd name="T14" fmla="*/ 95 w 198"/>
                <a:gd name="T15" fmla="*/ 121 h 957"/>
                <a:gd name="T16" fmla="*/ 106 w 198"/>
                <a:gd name="T17" fmla="*/ 138 h 957"/>
                <a:gd name="T18" fmla="*/ 116 w 198"/>
                <a:gd name="T19" fmla="*/ 155 h 957"/>
                <a:gd name="T20" fmla="*/ 125 w 198"/>
                <a:gd name="T21" fmla="*/ 173 h 957"/>
                <a:gd name="T22" fmla="*/ 133 w 198"/>
                <a:gd name="T23" fmla="*/ 190 h 957"/>
                <a:gd name="T24" fmla="*/ 141 w 198"/>
                <a:gd name="T25" fmla="*/ 209 h 957"/>
                <a:gd name="T26" fmla="*/ 149 w 198"/>
                <a:gd name="T27" fmla="*/ 227 h 957"/>
                <a:gd name="T28" fmla="*/ 155 w 198"/>
                <a:gd name="T29" fmla="*/ 245 h 957"/>
                <a:gd name="T30" fmla="*/ 161 w 198"/>
                <a:gd name="T31" fmla="*/ 263 h 957"/>
                <a:gd name="T32" fmla="*/ 167 w 198"/>
                <a:gd name="T33" fmla="*/ 281 h 957"/>
                <a:gd name="T34" fmla="*/ 172 w 198"/>
                <a:gd name="T35" fmla="*/ 299 h 957"/>
                <a:gd name="T36" fmla="*/ 177 w 198"/>
                <a:gd name="T37" fmla="*/ 317 h 957"/>
                <a:gd name="T38" fmla="*/ 182 w 198"/>
                <a:gd name="T39" fmla="*/ 335 h 957"/>
                <a:gd name="T40" fmla="*/ 185 w 198"/>
                <a:gd name="T41" fmla="*/ 352 h 957"/>
                <a:gd name="T42" fmla="*/ 189 w 198"/>
                <a:gd name="T43" fmla="*/ 379 h 957"/>
                <a:gd name="T44" fmla="*/ 194 w 198"/>
                <a:gd name="T45" fmla="*/ 415 h 957"/>
                <a:gd name="T46" fmla="*/ 197 w 198"/>
                <a:gd name="T47" fmla="*/ 449 h 957"/>
                <a:gd name="T48" fmla="*/ 198 w 198"/>
                <a:gd name="T49" fmla="*/ 483 h 957"/>
                <a:gd name="T50" fmla="*/ 198 w 198"/>
                <a:gd name="T51" fmla="*/ 499 h 957"/>
                <a:gd name="T52" fmla="*/ 198 w 198"/>
                <a:gd name="T53" fmla="*/ 516 h 957"/>
                <a:gd name="T54" fmla="*/ 197 w 198"/>
                <a:gd name="T55" fmla="*/ 532 h 957"/>
                <a:gd name="T56" fmla="*/ 196 w 198"/>
                <a:gd name="T57" fmla="*/ 547 h 957"/>
                <a:gd name="T58" fmla="*/ 193 w 198"/>
                <a:gd name="T59" fmla="*/ 563 h 957"/>
                <a:gd name="T60" fmla="*/ 191 w 198"/>
                <a:gd name="T61" fmla="*/ 578 h 957"/>
                <a:gd name="T62" fmla="*/ 189 w 198"/>
                <a:gd name="T63" fmla="*/ 592 h 957"/>
                <a:gd name="T64" fmla="*/ 186 w 198"/>
                <a:gd name="T65" fmla="*/ 607 h 957"/>
                <a:gd name="T66" fmla="*/ 183 w 198"/>
                <a:gd name="T67" fmla="*/ 619 h 957"/>
                <a:gd name="T68" fmla="*/ 175 w 198"/>
                <a:gd name="T69" fmla="*/ 646 h 957"/>
                <a:gd name="T70" fmla="*/ 167 w 198"/>
                <a:gd name="T71" fmla="*/ 672 h 957"/>
                <a:gd name="T72" fmla="*/ 157 w 198"/>
                <a:gd name="T73" fmla="*/ 696 h 957"/>
                <a:gd name="T74" fmla="*/ 147 w 198"/>
                <a:gd name="T75" fmla="*/ 721 h 957"/>
                <a:gd name="T76" fmla="*/ 135 w 198"/>
                <a:gd name="T77" fmla="*/ 744 h 957"/>
                <a:gd name="T78" fmla="*/ 122 w 198"/>
                <a:gd name="T79" fmla="*/ 766 h 957"/>
                <a:gd name="T80" fmla="*/ 108 w 198"/>
                <a:gd name="T81" fmla="*/ 790 h 957"/>
                <a:gd name="T82" fmla="*/ 93 w 198"/>
                <a:gd name="T83" fmla="*/ 813 h 957"/>
                <a:gd name="T84" fmla="*/ 77 w 198"/>
                <a:gd name="T85" fmla="*/ 838 h 957"/>
                <a:gd name="T86" fmla="*/ 61 w 198"/>
                <a:gd name="T87" fmla="*/ 862 h 957"/>
                <a:gd name="T88" fmla="*/ 44 w 198"/>
                <a:gd name="T89" fmla="*/ 888 h 957"/>
                <a:gd name="T90" fmla="*/ 27 w 198"/>
                <a:gd name="T91" fmla="*/ 914 h 957"/>
                <a:gd name="T92" fmla="*/ 9 w 198"/>
                <a:gd name="T93" fmla="*/ 943 h 9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98" h="957">
                  <a:moveTo>
                    <a:pt x="0" y="0"/>
                  </a:moveTo>
                  <a:lnTo>
                    <a:pt x="7" y="7"/>
                  </a:lnTo>
                  <a:lnTo>
                    <a:pt x="15" y="15"/>
                  </a:lnTo>
                  <a:lnTo>
                    <a:pt x="22" y="23"/>
                  </a:lnTo>
                  <a:lnTo>
                    <a:pt x="28" y="31"/>
                  </a:lnTo>
                  <a:lnTo>
                    <a:pt x="36" y="38"/>
                  </a:lnTo>
                  <a:lnTo>
                    <a:pt x="42" y="47"/>
                  </a:lnTo>
                  <a:lnTo>
                    <a:pt x="49" y="54"/>
                  </a:lnTo>
                  <a:lnTo>
                    <a:pt x="55" y="63"/>
                  </a:lnTo>
                  <a:lnTo>
                    <a:pt x="61" y="70"/>
                  </a:lnTo>
                  <a:lnTo>
                    <a:pt x="68" y="79"/>
                  </a:lnTo>
                  <a:lnTo>
                    <a:pt x="74" y="87"/>
                  </a:lnTo>
                  <a:lnTo>
                    <a:pt x="79" y="96"/>
                  </a:lnTo>
                  <a:lnTo>
                    <a:pt x="85" y="104"/>
                  </a:lnTo>
                  <a:lnTo>
                    <a:pt x="90" y="113"/>
                  </a:lnTo>
                  <a:lnTo>
                    <a:pt x="95" y="121"/>
                  </a:lnTo>
                  <a:lnTo>
                    <a:pt x="101" y="130"/>
                  </a:lnTo>
                  <a:lnTo>
                    <a:pt x="106" y="138"/>
                  </a:lnTo>
                  <a:lnTo>
                    <a:pt x="111" y="147"/>
                  </a:lnTo>
                  <a:lnTo>
                    <a:pt x="116" y="155"/>
                  </a:lnTo>
                  <a:lnTo>
                    <a:pt x="120" y="165"/>
                  </a:lnTo>
                  <a:lnTo>
                    <a:pt x="125" y="173"/>
                  </a:lnTo>
                  <a:lnTo>
                    <a:pt x="130" y="182"/>
                  </a:lnTo>
                  <a:lnTo>
                    <a:pt x="133" y="190"/>
                  </a:lnTo>
                  <a:lnTo>
                    <a:pt x="137" y="200"/>
                  </a:lnTo>
                  <a:lnTo>
                    <a:pt x="141" y="209"/>
                  </a:lnTo>
                  <a:lnTo>
                    <a:pt x="144" y="218"/>
                  </a:lnTo>
                  <a:lnTo>
                    <a:pt x="149" y="227"/>
                  </a:lnTo>
                  <a:lnTo>
                    <a:pt x="152" y="235"/>
                  </a:lnTo>
                  <a:lnTo>
                    <a:pt x="155" y="245"/>
                  </a:lnTo>
                  <a:lnTo>
                    <a:pt x="158" y="253"/>
                  </a:lnTo>
                  <a:lnTo>
                    <a:pt x="161" y="263"/>
                  </a:lnTo>
                  <a:lnTo>
                    <a:pt x="165" y="271"/>
                  </a:lnTo>
                  <a:lnTo>
                    <a:pt x="167" y="281"/>
                  </a:lnTo>
                  <a:lnTo>
                    <a:pt x="170" y="289"/>
                  </a:lnTo>
                  <a:lnTo>
                    <a:pt x="172" y="299"/>
                  </a:lnTo>
                  <a:lnTo>
                    <a:pt x="175" y="308"/>
                  </a:lnTo>
                  <a:lnTo>
                    <a:pt x="177" y="317"/>
                  </a:lnTo>
                  <a:lnTo>
                    <a:pt x="180" y="326"/>
                  </a:lnTo>
                  <a:lnTo>
                    <a:pt x="182" y="335"/>
                  </a:lnTo>
                  <a:lnTo>
                    <a:pt x="183" y="344"/>
                  </a:lnTo>
                  <a:lnTo>
                    <a:pt x="185" y="352"/>
                  </a:lnTo>
                  <a:lnTo>
                    <a:pt x="187" y="362"/>
                  </a:lnTo>
                  <a:lnTo>
                    <a:pt x="189" y="379"/>
                  </a:lnTo>
                  <a:lnTo>
                    <a:pt x="192" y="397"/>
                  </a:lnTo>
                  <a:lnTo>
                    <a:pt x="194" y="415"/>
                  </a:lnTo>
                  <a:lnTo>
                    <a:pt x="196" y="432"/>
                  </a:lnTo>
                  <a:lnTo>
                    <a:pt x="197" y="449"/>
                  </a:lnTo>
                  <a:lnTo>
                    <a:pt x="198" y="466"/>
                  </a:lnTo>
                  <a:lnTo>
                    <a:pt x="198" y="483"/>
                  </a:lnTo>
                  <a:lnTo>
                    <a:pt x="198" y="492"/>
                  </a:lnTo>
                  <a:lnTo>
                    <a:pt x="198" y="499"/>
                  </a:lnTo>
                  <a:lnTo>
                    <a:pt x="198" y="508"/>
                  </a:lnTo>
                  <a:lnTo>
                    <a:pt x="198" y="516"/>
                  </a:lnTo>
                  <a:lnTo>
                    <a:pt x="197" y="524"/>
                  </a:lnTo>
                  <a:lnTo>
                    <a:pt x="197" y="532"/>
                  </a:lnTo>
                  <a:lnTo>
                    <a:pt x="196" y="540"/>
                  </a:lnTo>
                  <a:lnTo>
                    <a:pt x="196" y="547"/>
                  </a:lnTo>
                  <a:lnTo>
                    <a:pt x="194" y="555"/>
                  </a:lnTo>
                  <a:lnTo>
                    <a:pt x="193" y="563"/>
                  </a:lnTo>
                  <a:lnTo>
                    <a:pt x="192" y="571"/>
                  </a:lnTo>
                  <a:lnTo>
                    <a:pt x="191" y="578"/>
                  </a:lnTo>
                  <a:lnTo>
                    <a:pt x="190" y="584"/>
                  </a:lnTo>
                  <a:lnTo>
                    <a:pt x="189" y="592"/>
                  </a:lnTo>
                  <a:lnTo>
                    <a:pt x="187" y="599"/>
                  </a:lnTo>
                  <a:lnTo>
                    <a:pt x="186" y="607"/>
                  </a:lnTo>
                  <a:lnTo>
                    <a:pt x="185" y="613"/>
                  </a:lnTo>
                  <a:lnTo>
                    <a:pt x="183" y="619"/>
                  </a:lnTo>
                  <a:lnTo>
                    <a:pt x="180" y="633"/>
                  </a:lnTo>
                  <a:lnTo>
                    <a:pt x="175" y="646"/>
                  </a:lnTo>
                  <a:lnTo>
                    <a:pt x="172" y="659"/>
                  </a:lnTo>
                  <a:lnTo>
                    <a:pt x="167" y="672"/>
                  </a:lnTo>
                  <a:lnTo>
                    <a:pt x="163" y="684"/>
                  </a:lnTo>
                  <a:lnTo>
                    <a:pt x="157" y="696"/>
                  </a:lnTo>
                  <a:lnTo>
                    <a:pt x="152" y="709"/>
                  </a:lnTo>
                  <a:lnTo>
                    <a:pt x="147" y="721"/>
                  </a:lnTo>
                  <a:lnTo>
                    <a:pt x="141" y="732"/>
                  </a:lnTo>
                  <a:lnTo>
                    <a:pt x="135" y="744"/>
                  </a:lnTo>
                  <a:lnTo>
                    <a:pt x="128" y="755"/>
                  </a:lnTo>
                  <a:lnTo>
                    <a:pt x="122" y="766"/>
                  </a:lnTo>
                  <a:lnTo>
                    <a:pt x="115" y="778"/>
                  </a:lnTo>
                  <a:lnTo>
                    <a:pt x="108" y="790"/>
                  </a:lnTo>
                  <a:lnTo>
                    <a:pt x="101" y="802"/>
                  </a:lnTo>
                  <a:lnTo>
                    <a:pt x="93" y="813"/>
                  </a:lnTo>
                  <a:lnTo>
                    <a:pt x="86" y="825"/>
                  </a:lnTo>
                  <a:lnTo>
                    <a:pt x="77" y="838"/>
                  </a:lnTo>
                  <a:lnTo>
                    <a:pt x="70" y="849"/>
                  </a:lnTo>
                  <a:lnTo>
                    <a:pt x="61" y="862"/>
                  </a:lnTo>
                  <a:lnTo>
                    <a:pt x="53" y="875"/>
                  </a:lnTo>
                  <a:lnTo>
                    <a:pt x="44" y="888"/>
                  </a:lnTo>
                  <a:lnTo>
                    <a:pt x="36" y="901"/>
                  </a:lnTo>
                  <a:lnTo>
                    <a:pt x="27" y="914"/>
                  </a:lnTo>
                  <a:lnTo>
                    <a:pt x="18" y="928"/>
                  </a:lnTo>
                  <a:lnTo>
                    <a:pt x="9" y="943"/>
                  </a:lnTo>
                  <a:lnTo>
                    <a:pt x="0" y="95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21" name="Freeform 221"/>
            <p:cNvSpPr>
              <a:spLocks/>
            </p:cNvSpPr>
            <p:nvPr/>
          </p:nvSpPr>
          <p:spPr bwMode="auto">
            <a:xfrm>
              <a:off x="2405" y="875"/>
              <a:ext cx="70" cy="331"/>
            </a:xfrm>
            <a:custGeom>
              <a:avLst/>
              <a:gdLst>
                <a:gd name="T0" fmla="*/ 192 w 200"/>
                <a:gd name="T1" fmla="*/ 949 h 957"/>
                <a:gd name="T2" fmla="*/ 177 w 200"/>
                <a:gd name="T3" fmla="*/ 934 h 957"/>
                <a:gd name="T4" fmla="*/ 163 w 200"/>
                <a:gd name="T5" fmla="*/ 918 h 957"/>
                <a:gd name="T6" fmla="*/ 150 w 200"/>
                <a:gd name="T7" fmla="*/ 903 h 957"/>
                <a:gd name="T8" fmla="*/ 138 w 200"/>
                <a:gd name="T9" fmla="*/ 887 h 957"/>
                <a:gd name="T10" fmla="*/ 125 w 200"/>
                <a:gd name="T11" fmla="*/ 870 h 957"/>
                <a:gd name="T12" fmla="*/ 113 w 200"/>
                <a:gd name="T13" fmla="*/ 852 h 957"/>
                <a:gd name="T14" fmla="*/ 103 w 200"/>
                <a:gd name="T15" fmla="*/ 835 h 957"/>
                <a:gd name="T16" fmla="*/ 93 w 200"/>
                <a:gd name="T17" fmla="*/ 818 h 957"/>
                <a:gd name="T18" fmla="*/ 84 w 200"/>
                <a:gd name="T19" fmla="*/ 801 h 957"/>
                <a:gd name="T20" fmla="*/ 74 w 200"/>
                <a:gd name="T21" fmla="*/ 783 h 957"/>
                <a:gd name="T22" fmla="*/ 65 w 200"/>
                <a:gd name="T23" fmla="*/ 766 h 957"/>
                <a:gd name="T24" fmla="*/ 58 w 200"/>
                <a:gd name="T25" fmla="*/ 748 h 957"/>
                <a:gd name="T26" fmla="*/ 51 w 200"/>
                <a:gd name="T27" fmla="*/ 730 h 957"/>
                <a:gd name="T28" fmla="*/ 44 w 200"/>
                <a:gd name="T29" fmla="*/ 712 h 957"/>
                <a:gd name="T30" fmla="*/ 38 w 200"/>
                <a:gd name="T31" fmla="*/ 694 h 957"/>
                <a:gd name="T32" fmla="*/ 31 w 200"/>
                <a:gd name="T33" fmla="*/ 676 h 957"/>
                <a:gd name="T34" fmla="*/ 26 w 200"/>
                <a:gd name="T35" fmla="*/ 658 h 957"/>
                <a:gd name="T36" fmla="*/ 22 w 200"/>
                <a:gd name="T37" fmla="*/ 640 h 957"/>
                <a:gd name="T38" fmla="*/ 18 w 200"/>
                <a:gd name="T39" fmla="*/ 622 h 957"/>
                <a:gd name="T40" fmla="*/ 14 w 200"/>
                <a:gd name="T41" fmla="*/ 604 h 957"/>
                <a:gd name="T42" fmla="*/ 9 w 200"/>
                <a:gd name="T43" fmla="*/ 578 h 957"/>
                <a:gd name="T44" fmla="*/ 5 w 200"/>
                <a:gd name="T45" fmla="*/ 543 h 957"/>
                <a:gd name="T46" fmla="*/ 2 w 200"/>
                <a:gd name="T47" fmla="*/ 508 h 957"/>
                <a:gd name="T48" fmla="*/ 0 w 200"/>
                <a:gd name="T49" fmla="*/ 473 h 957"/>
                <a:gd name="T50" fmla="*/ 2 w 200"/>
                <a:gd name="T51" fmla="*/ 457 h 957"/>
                <a:gd name="T52" fmla="*/ 2 w 200"/>
                <a:gd name="T53" fmla="*/ 441 h 957"/>
                <a:gd name="T54" fmla="*/ 3 w 200"/>
                <a:gd name="T55" fmla="*/ 426 h 957"/>
                <a:gd name="T56" fmla="*/ 4 w 200"/>
                <a:gd name="T57" fmla="*/ 410 h 957"/>
                <a:gd name="T58" fmla="*/ 6 w 200"/>
                <a:gd name="T59" fmla="*/ 395 h 957"/>
                <a:gd name="T60" fmla="*/ 8 w 200"/>
                <a:gd name="T61" fmla="*/ 379 h 957"/>
                <a:gd name="T62" fmla="*/ 10 w 200"/>
                <a:gd name="T63" fmla="*/ 365 h 957"/>
                <a:gd name="T64" fmla="*/ 13 w 200"/>
                <a:gd name="T65" fmla="*/ 351 h 957"/>
                <a:gd name="T66" fmla="*/ 16 w 200"/>
                <a:gd name="T67" fmla="*/ 337 h 957"/>
                <a:gd name="T68" fmla="*/ 23 w 200"/>
                <a:gd name="T69" fmla="*/ 311 h 957"/>
                <a:gd name="T70" fmla="*/ 31 w 200"/>
                <a:gd name="T71" fmla="*/ 285 h 957"/>
                <a:gd name="T72" fmla="*/ 41 w 200"/>
                <a:gd name="T73" fmla="*/ 260 h 957"/>
                <a:gd name="T74" fmla="*/ 53 w 200"/>
                <a:gd name="T75" fmla="*/ 236 h 957"/>
                <a:gd name="T76" fmla="*/ 64 w 200"/>
                <a:gd name="T77" fmla="*/ 213 h 957"/>
                <a:gd name="T78" fmla="*/ 77 w 200"/>
                <a:gd name="T79" fmla="*/ 190 h 957"/>
                <a:gd name="T80" fmla="*/ 91 w 200"/>
                <a:gd name="T81" fmla="*/ 167 h 957"/>
                <a:gd name="T82" fmla="*/ 106 w 200"/>
                <a:gd name="T83" fmla="*/ 143 h 957"/>
                <a:gd name="T84" fmla="*/ 121 w 200"/>
                <a:gd name="T85" fmla="*/ 119 h 957"/>
                <a:gd name="T86" fmla="*/ 138 w 200"/>
                <a:gd name="T87" fmla="*/ 94 h 957"/>
                <a:gd name="T88" fmla="*/ 155 w 200"/>
                <a:gd name="T89" fmla="*/ 69 h 957"/>
                <a:gd name="T90" fmla="*/ 172 w 200"/>
                <a:gd name="T91" fmla="*/ 42 h 957"/>
                <a:gd name="T92" fmla="*/ 190 w 200"/>
                <a:gd name="T93" fmla="*/ 13 h 9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00" h="957">
                  <a:moveTo>
                    <a:pt x="200" y="957"/>
                  </a:moveTo>
                  <a:lnTo>
                    <a:pt x="192" y="949"/>
                  </a:lnTo>
                  <a:lnTo>
                    <a:pt x="185" y="942"/>
                  </a:lnTo>
                  <a:lnTo>
                    <a:pt x="177" y="934"/>
                  </a:lnTo>
                  <a:lnTo>
                    <a:pt x="170" y="926"/>
                  </a:lnTo>
                  <a:lnTo>
                    <a:pt x="163" y="918"/>
                  </a:lnTo>
                  <a:lnTo>
                    <a:pt x="157" y="910"/>
                  </a:lnTo>
                  <a:lnTo>
                    <a:pt x="150" y="903"/>
                  </a:lnTo>
                  <a:lnTo>
                    <a:pt x="143" y="894"/>
                  </a:lnTo>
                  <a:lnTo>
                    <a:pt x="138" y="887"/>
                  </a:lnTo>
                  <a:lnTo>
                    <a:pt x="131" y="878"/>
                  </a:lnTo>
                  <a:lnTo>
                    <a:pt x="125" y="870"/>
                  </a:lnTo>
                  <a:lnTo>
                    <a:pt x="120" y="861"/>
                  </a:lnTo>
                  <a:lnTo>
                    <a:pt x="113" y="852"/>
                  </a:lnTo>
                  <a:lnTo>
                    <a:pt x="108" y="844"/>
                  </a:lnTo>
                  <a:lnTo>
                    <a:pt x="103" y="835"/>
                  </a:lnTo>
                  <a:lnTo>
                    <a:pt x="97" y="827"/>
                  </a:lnTo>
                  <a:lnTo>
                    <a:pt x="93" y="818"/>
                  </a:lnTo>
                  <a:lnTo>
                    <a:pt x="88" y="810"/>
                  </a:lnTo>
                  <a:lnTo>
                    <a:pt x="84" y="801"/>
                  </a:lnTo>
                  <a:lnTo>
                    <a:pt x="78" y="793"/>
                  </a:lnTo>
                  <a:lnTo>
                    <a:pt x="74" y="783"/>
                  </a:lnTo>
                  <a:lnTo>
                    <a:pt x="70" y="775"/>
                  </a:lnTo>
                  <a:lnTo>
                    <a:pt x="65" y="766"/>
                  </a:lnTo>
                  <a:lnTo>
                    <a:pt x="61" y="757"/>
                  </a:lnTo>
                  <a:lnTo>
                    <a:pt x="58" y="748"/>
                  </a:lnTo>
                  <a:lnTo>
                    <a:pt x="54" y="740"/>
                  </a:lnTo>
                  <a:lnTo>
                    <a:pt x="51" y="730"/>
                  </a:lnTo>
                  <a:lnTo>
                    <a:pt x="47" y="722"/>
                  </a:lnTo>
                  <a:lnTo>
                    <a:pt x="44" y="712"/>
                  </a:lnTo>
                  <a:lnTo>
                    <a:pt x="41" y="703"/>
                  </a:lnTo>
                  <a:lnTo>
                    <a:pt x="38" y="694"/>
                  </a:lnTo>
                  <a:lnTo>
                    <a:pt x="35" y="685"/>
                  </a:lnTo>
                  <a:lnTo>
                    <a:pt x="31" y="676"/>
                  </a:lnTo>
                  <a:lnTo>
                    <a:pt x="29" y="667"/>
                  </a:lnTo>
                  <a:lnTo>
                    <a:pt x="26" y="658"/>
                  </a:lnTo>
                  <a:lnTo>
                    <a:pt x="24" y="649"/>
                  </a:lnTo>
                  <a:lnTo>
                    <a:pt x="22" y="640"/>
                  </a:lnTo>
                  <a:lnTo>
                    <a:pt x="20" y="631"/>
                  </a:lnTo>
                  <a:lnTo>
                    <a:pt x="18" y="622"/>
                  </a:lnTo>
                  <a:lnTo>
                    <a:pt x="15" y="613"/>
                  </a:lnTo>
                  <a:lnTo>
                    <a:pt x="14" y="604"/>
                  </a:lnTo>
                  <a:lnTo>
                    <a:pt x="12" y="595"/>
                  </a:lnTo>
                  <a:lnTo>
                    <a:pt x="9" y="578"/>
                  </a:lnTo>
                  <a:lnTo>
                    <a:pt x="7" y="560"/>
                  </a:lnTo>
                  <a:lnTo>
                    <a:pt x="5" y="543"/>
                  </a:lnTo>
                  <a:lnTo>
                    <a:pt x="4" y="525"/>
                  </a:lnTo>
                  <a:lnTo>
                    <a:pt x="2" y="508"/>
                  </a:lnTo>
                  <a:lnTo>
                    <a:pt x="2" y="490"/>
                  </a:lnTo>
                  <a:lnTo>
                    <a:pt x="0" y="473"/>
                  </a:lnTo>
                  <a:lnTo>
                    <a:pt x="2" y="466"/>
                  </a:lnTo>
                  <a:lnTo>
                    <a:pt x="2" y="457"/>
                  </a:lnTo>
                  <a:lnTo>
                    <a:pt x="2" y="449"/>
                  </a:lnTo>
                  <a:lnTo>
                    <a:pt x="2" y="441"/>
                  </a:lnTo>
                  <a:lnTo>
                    <a:pt x="3" y="433"/>
                  </a:lnTo>
                  <a:lnTo>
                    <a:pt x="3" y="426"/>
                  </a:lnTo>
                  <a:lnTo>
                    <a:pt x="4" y="417"/>
                  </a:lnTo>
                  <a:lnTo>
                    <a:pt x="4" y="410"/>
                  </a:lnTo>
                  <a:lnTo>
                    <a:pt x="5" y="402"/>
                  </a:lnTo>
                  <a:lnTo>
                    <a:pt x="6" y="395"/>
                  </a:lnTo>
                  <a:lnTo>
                    <a:pt x="7" y="386"/>
                  </a:lnTo>
                  <a:lnTo>
                    <a:pt x="8" y="379"/>
                  </a:lnTo>
                  <a:lnTo>
                    <a:pt x="9" y="372"/>
                  </a:lnTo>
                  <a:lnTo>
                    <a:pt x="10" y="365"/>
                  </a:lnTo>
                  <a:lnTo>
                    <a:pt x="11" y="357"/>
                  </a:lnTo>
                  <a:lnTo>
                    <a:pt x="13" y="351"/>
                  </a:lnTo>
                  <a:lnTo>
                    <a:pt x="14" y="344"/>
                  </a:lnTo>
                  <a:lnTo>
                    <a:pt x="16" y="337"/>
                  </a:lnTo>
                  <a:lnTo>
                    <a:pt x="20" y="323"/>
                  </a:lnTo>
                  <a:lnTo>
                    <a:pt x="23" y="311"/>
                  </a:lnTo>
                  <a:lnTo>
                    <a:pt x="27" y="298"/>
                  </a:lnTo>
                  <a:lnTo>
                    <a:pt x="31" y="285"/>
                  </a:lnTo>
                  <a:lnTo>
                    <a:pt x="37" y="272"/>
                  </a:lnTo>
                  <a:lnTo>
                    <a:pt x="41" y="260"/>
                  </a:lnTo>
                  <a:lnTo>
                    <a:pt x="46" y="249"/>
                  </a:lnTo>
                  <a:lnTo>
                    <a:pt x="53" y="236"/>
                  </a:lnTo>
                  <a:lnTo>
                    <a:pt x="58" y="224"/>
                  </a:lnTo>
                  <a:lnTo>
                    <a:pt x="64" y="213"/>
                  </a:lnTo>
                  <a:lnTo>
                    <a:pt x="71" y="202"/>
                  </a:lnTo>
                  <a:lnTo>
                    <a:pt x="77" y="190"/>
                  </a:lnTo>
                  <a:lnTo>
                    <a:pt x="84" y="178"/>
                  </a:lnTo>
                  <a:lnTo>
                    <a:pt x="91" y="167"/>
                  </a:lnTo>
                  <a:lnTo>
                    <a:pt x="98" y="155"/>
                  </a:lnTo>
                  <a:lnTo>
                    <a:pt x="106" y="143"/>
                  </a:lnTo>
                  <a:lnTo>
                    <a:pt x="113" y="132"/>
                  </a:lnTo>
                  <a:lnTo>
                    <a:pt x="121" y="119"/>
                  </a:lnTo>
                  <a:lnTo>
                    <a:pt x="129" y="107"/>
                  </a:lnTo>
                  <a:lnTo>
                    <a:pt x="138" y="94"/>
                  </a:lnTo>
                  <a:lnTo>
                    <a:pt x="146" y="82"/>
                  </a:lnTo>
                  <a:lnTo>
                    <a:pt x="155" y="69"/>
                  </a:lnTo>
                  <a:lnTo>
                    <a:pt x="163" y="56"/>
                  </a:lnTo>
                  <a:lnTo>
                    <a:pt x="172" y="42"/>
                  </a:lnTo>
                  <a:lnTo>
                    <a:pt x="182" y="28"/>
                  </a:lnTo>
                  <a:lnTo>
                    <a:pt x="190" y="13"/>
                  </a:lnTo>
                  <a:lnTo>
                    <a:pt x="20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22" name="Line 222"/>
            <p:cNvSpPr>
              <a:spLocks noChangeShapeType="1"/>
            </p:cNvSpPr>
            <p:nvPr/>
          </p:nvSpPr>
          <p:spPr bwMode="auto">
            <a:xfrm flipV="1">
              <a:off x="2405" y="933"/>
              <a:ext cx="106" cy="1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23" name="Line 223"/>
            <p:cNvSpPr>
              <a:spLocks noChangeShapeType="1"/>
            </p:cNvSpPr>
            <p:nvPr/>
          </p:nvSpPr>
          <p:spPr bwMode="auto">
            <a:xfrm flipV="1">
              <a:off x="2429" y="1025"/>
              <a:ext cx="113" cy="1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24" name="Line 224"/>
            <p:cNvSpPr>
              <a:spLocks noChangeShapeType="1"/>
            </p:cNvSpPr>
            <p:nvPr/>
          </p:nvSpPr>
          <p:spPr bwMode="auto">
            <a:xfrm flipH="1">
              <a:off x="713" y="875"/>
              <a:ext cx="41" cy="4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25" name="Line 225"/>
            <p:cNvSpPr>
              <a:spLocks noChangeShapeType="1"/>
            </p:cNvSpPr>
            <p:nvPr/>
          </p:nvSpPr>
          <p:spPr bwMode="auto">
            <a:xfrm>
              <a:off x="713" y="1495"/>
              <a:ext cx="41" cy="4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26" name="Line 226"/>
            <p:cNvSpPr>
              <a:spLocks noChangeShapeType="1"/>
            </p:cNvSpPr>
            <p:nvPr/>
          </p:nvSpPr>
          <p:spPr bwMode="auto">
            <a:xfrm>
              <a:off x="754" y="875"/>
              <a:ext cx="0" cy="66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27" name="Line 227"/>
            <p:cNvSpPr>
              <a:spLocks noChangeShapeType="1"/>
            </p:cNvSpPr>
            <p:nvPr/>
          </p:nvSpPr>
          <p:spPr bwMode="auto">
            <a:xfrm>
              <a:off x="754" y="875"/>
              <a:ext cx="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28" name="Line 228"/>
            <p:cNvSpPr>
              <a:spLocks noChangeShapeType="1"/>
            </p:cNvSpPr>
            <p:nvPr/>
          </p:nvSpPr>
          <p:spPr bwMode="auto">
            <a:xfrm>
              <a:off x="754" y="1536"/>
              <a:ext cx="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02629" name="Group 229"/>
          <p:cNvGrpSpPr>
            <a:grpSpLocks/>
          </p:cNvGrpSpPr>
          <p:nvPr/>
        </p:nvGrpSpPr>
        <p:grpSpPr bwMode="auto">
          <a:xfrm>
            <a:off x="5240338" y="701675"/>
            <a:ext cx="3587750" cy="2036763"/>
            <a:chOff x="3301" y="629"/>
            <a:chExt cx="2036" cy="1156"/>
          </a:xfrm>
        </p:grpSpPr>
        <p:sp>
          <p:nvSpPr>
            <p:cNvPr id="102630" name="Line 230"/>
            <p:cNvSpPr>
              <a:spLocks noChangeShapeType="1"/>
            </p:cNvSpPr>
            <p:nvPr/>
          </p:nvSpPr>
          <p:spPr bwMode="auto">
            <a:xfrm flipH="1">
              <a:off x="5074" y="1206"/>
              <a:ext cx="26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31" name="Line 231"/>
            <p:cNvSpPr>
              <a:spLocks noChangeShapeType="1"/>
            </p:cNvSpPr>
            <p:nvPr/>
          </p:nvSpPr>
          <p:spPr bwMode="auto">
            <a:xfrm flipH="1">
              <a:off x="4963" y="1206"/>
              <a:ext cx="4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32" name="Line 232"/>
            <p:cNvSpPr>
              <a:spLocks noChangeShapeType="1"/>
            </p:cNvSpPr>
            <p:nvPr/>
          </p:nvSpPr>
          <p:spPr bwMode="auto">
            <a:xfrm flipH="1">
              <a:off x="4406" y="1206"/>
              <a:ext cx="49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33" name="Line 233"/>
            <p:cNvSpPr>
              <a:spLocks noChangeShapeType="1"/>
            </p:cNvSpPr>
            <p:nvPr/>
          </p:nvSpPr>
          <p:spPr bwMode="auto">
            <a:xfrm flipH="1">
              <a:off x="4295" y="1206"/>
              <a:ext cx="4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34" name="Line 234"/>
            <p:cNvSpPr>
              <a:spLocks noChangeShapeType="1"/>
            </p:cNvSpPr>
            <p:nvPr/>
          </p:nvSpPr>
          <p:spPr bwMode="auto">
            <a:xfrm flipH="1">
              <a:off x="3737" y="1206"/>
              <a:ext cx="49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35" name="Line 235"/>
            <p:cNvSpPr>
              <a:spLocks noChangeShapeType="1"/>
            </p:cNvSpPr>
            <p:nvPr/>
          </p:nvSpPr>
          <p:spPr bwMode="auto">
            <a:xfrm flipH="1">
              <a:off x="3626" y="1206"/>
              <a:ext cx="51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36" name="Line 236"/>
            <p:cNvSpPr>
              <a:spLocks noChangeShapeType="1"/>
            </p:cNvSpPr>
            <p:nvPr/>
          </p:nvSpPr>
          <p:spPr bwMode="auto">
            <a:xfrm flipH="1">
              <a:off x="3301" y="1206"/>
              <a:ext cx="26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37" name="Line 237"/>
            <p:cNvSpPr>
              <a:spLocks noChangeShapeType="1"/>
            </p:cNvSpPr>
            <p:nvPr/>
          </p:nvSpPr>
          <p:spPr bwMode="auto">
            <a:xfrm flipH="1">
              <a:off x="3416" y="1536"/>
              <a:ext cx="132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38" name="Line 238"/>
            <p:cNvSpPr>
              <a:spLocks noChangeShapeType="1"/>
            </p:cNvSpPr>
            <p:nvPr/>
          </p:nvSpPr>
          <p:spPr bwMode="auto">
            <a:xfrm flipH="1">
              <a:off x="3416" y="875"/>
              <a:ext cx="132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39" name="Line 239"/>
            <p:cNvSpPr>
              <a:spLocks noChangeShapeType="1"/>
            </p:cNvSpPr>
            <p:nvPr/>
          </p:nvSpPr>
          <p:spPr bwMode="auto">
            <a:xfrm flipV="1">
              <a:off x="3416" y="670"/>
              <a:ext cx="0" cy="107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40" name="Line 240"/>
            <p:cNvSpPr>
              <a:spLocks noChangeShapeType="1"/>
            </p:cNvSpPr>
            <p:nvPr/>
          </p:nvSpPr>
          <p:spPr bwMode="auto">
            <a:xfrm flipV="1">
              <a:off x="4736" y="875"/>
              <a:ext cx="0" cy="66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41" name="Line 241"/>
            <p:cNvSpPr>
              <a:spLocks noChangeShapeType="1"/>
            </p:cNvSpPr>
            <p:nvPr/>
          </p:nvSpPr>
          <p:spPr bwMode="auto">
            <a:xfrm>
              <a:off x="3457" y="926"/>
              <a:ext cx="171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42" name="Line 242"/>
            <p:cNvSpPr>
              <a:spLocks noChangeShapeType="1"/>
            </p:cNvSpPr>
            <p:nvPr/>
          </p:nvSpPr>
          <p:spPr bwMode="auto">
            <a:xfrm>
              <a:off x="3457" y="629"/>
              <a:ext cx="171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43" name="Line 243"/>
            <p:cNvSpPr>
              <a:spLocks noChangeShapeType="1"/>
            </p:cNvSpPr>
            <p:nvPr/>
          </p:nvSpPr>
          <p:spPr bwMode="auto">
            <a:xfrm flipH="1">
              <a:off x="3457" y="1785"/>
              <a:ext cx="171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44" name="Line 244"/>
            <p:cNvSpPr>
              <a:spLocks noChangeShapeType="1"/>
            </p:cNvSpPr>
            <p:nvPr/>
          </p:nvSpPr>
          <p:spPr bwMode="auto">
            <a:xfrm>
              <a:off x="5175" y="629"/>
              <a:ext cx="0" cy="115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45" name="Line 245"/>
            <p:cNvSpPr>
              <a:spLocks noChangeShapeType="1"/>
            </p:cNvSpPr>
            <p:nvPr/>
          </p:nvSpPr>
          <p:spPr bwMode="auto">
            <a:xfrm flipH="1">
              <a:off x="3416" y="875"/>
              <a:ext cx="132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46" name="Line 246"/>
            <p:cNvSpPr>
              <a:spLocks noChangeShapeType="1"/>
            </p:cNvSpPr>
            <p:nvPr/>
          </p:nvSpPr>
          <p:spPr bwMode="auto">
            <a:xfrm>
              <a:off x="3457" y="1486"/>
              <a:ext cx="171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47" name="Line 247"/>
            <p:cNvSpPr>
              <a:spLocks noChangeShapeType="1"/>
            </p:cNvSpPr>
            <p:nvPr/>
          </p:nvSpPr>
          <p:spPr bwMode="auto">
            <a:xfrm flipH="1">
              <a:off x="3416" y="629"/>
              <a:ext cx="41" cy="4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48" name="Line 248"/>
            <p:cNvSpPr>
              <a:spLocks noChangeShapeType="1"/>
            </p:cNvSpPr>
            <p:nvPr/>
          </p:nvSpPr>
          <p:spPr bwMode="auto">
            <a:xfrm>
              <a:off x="3416" y="1742"/>
              <a:ext cx="41" cy="4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49" name="Line 249"/>
            <p:cNvSpPr>
              <a:spLocks noChangeShapeType="1"/>
            </p:cNvSpPr>
            <p:nvPr/>
          </p:nvSpPr>
          <p:spPr bwMode="auto">
            <a:xfrm flipH="1">
              <a:off x="3416" y="1486"/>
              <a:ext cx="41" cy="4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50" name="Line 250"/>
            <p:cNvSpPr>
              <a:spLocks noChangeShapeType="1"/>
            </p:cNvSpPr>
            <p:nvPr/>
          </p:nvSpPr>
          <p:spPr bwMode="auto">
            <a:xfrm>
              <a:off x="3416" y="885"/>
              <a:ext cx="41" cy="4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51" name="Line 251"/>
            <p:cNvSpPr>
              <a:spLocks noChangeShapeType="1"/>
            </p:cNvSpPr>
            <p:nvPr/>
          </p:nvSpPr>
          <p:spPr bwMode="auto">
            <a:xfrm>
              <a:off x="3457" y="926"/>
              <a:ext cx="0" cy="56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52" name="Line 252"/>
            <p:cNvSpPr>
              <a:spLocks noChangeShapeType="1"/>
            </p:cNvSpPr>
            <p:nvPr/>
          </p:nvSpPr>
          <p:spPr bwMode="auto">
            <a:xfrm>
              <a:off x="3416" y="885"/>
              <a:ext cx="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53" name="Line 253"/>
            <p:cNvSpPr>
              <a:spLocks noChangeShapeType="1"/>
            </p:cNvSpPr>
            <p:nvPr/>
          </p:nvSpPr>
          <p:spPr bwMode="auto">
            <a:xfrm>
              <a:off x="3416" y="1536"/>
              <a:ext cx="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54" name="Line 254"/>
            <p:cNvSpPr>
              <a:spLocks noChangeShapeType="1"/>
            </p:cNvSpPr>
            <p:nvPr/>
          </p:nvSpPr>
          <p:spPr bwMode="auto">
            <a:xfrm flipV="1">
              <a:off x="3416" y="629"/>
              <a:ext cx="174" cy="17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55" name="Freeform 255"/>
            <p:cNvSpPr>
              <a:spLocks/>
            </p:cNvSpPr>
            <p:nvPr/>
          </p:nvSpPr>
          <p:spPr bwMode="auto">
            <a:xfrm>
              <a:off x="3479" y="629"/>
              <a:ext cx="297" cy="297"/>
            </a:xfrm>
            <a:custGeom>
              <a:avLst/>
              <a:gdLst>
                <a:gd name="T0" fmla="*/ 0 w 861"/>
                <a:gd name="T1" fmla="*/ 862 h 862"/>
                <a:gd name="T2" fmla="*/ 144 w 861"/>
                <a:gd name="T3" fmla="*/ 719 h 862"/>
                <a:gd name="T4" fmla="*/ 861 w 861"/>
                <a:gd name="T5" fmla="*/ 0 h 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61" h="862">
                  <a:moveTo>
                    <a:pt x="0" y="862"/>
                  </a:moveTo>
                  <a:lnTo>
                    <a:pt x="144" y="719"/>
                  </a:lnTo>
                  <a:lnTo>
                    <a:pt x="861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56" name="Freeform 256"/>
            <p:cNvSpPr>
              <a:spLocks/>
            </p:cNvSpPr>
            <p:nvPr/>
          </p:nvSpPr>
          <p:spPr bwMode="auto">
            <a:xfrm>
              <a:off x="3663" y="629"/>
              <a:ext cx="296" cy="297"/>
            </a:xfrm>
            <a:custGeom>
              <a:avLst/>
              <a:gdLst>
                <a:gd name="T0" fmla="*/ 0 w 862"/>
                <a:gd name="T1" fmla="*/ 862 h 862"/>
                <a:gd name="T2" fmla="*/ 144 w 862"/>
                <a:gd name="T3" fmla="*/ 719 h 862"/>
                <a:gd name="T4" fmla="*/ 862 w 862"/>
                <a:gd name="T5" fmla="*/ 0 h 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62" h="862">
                  <a:moveTo>
                    <a:pt x="0" y="862"/>
                  </a:moveTo>
                  <a:lnTo>
                    <a:pt x="144" y="719"/>
                  </a:lnTo>
                  <a:lnTo>
                    <a:pt x="862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57" name="Freeform 257"/>
            <p:cNvSpPr>
              <a:spLocks/>
            </p:cNvSpPr>
            <p:nvPr/>
          </p:nvSpPr>
          <p:spPr bwMode="auto">
            <a:xfrm>
              <a:off x="3848" y="629"/>
              <a:ext cx="297" cy="297"/>
            </a:xfrm>
            <a:custGeom>
              <a:avLst/>
              <a:gdLst>
                <a:gd name="T0" fmla="*/ 0 w 862"/>
                <a:gd name="T1" fmla="*/ 862 h 862"/>
                <a:gd name="T2" fmla="*/ 144 w 862"/>
                <a:gd name="T3" fmla="*/ 719 h 862"/>
                <a:gd name="T4" fmla="*/ 862 w 862"/>
                <a:gd name="T5" fmla="*/ 0 h 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62" h="862">
                  <a:moveTo>
                    <a:pt x="0" y="862"/>
                  </a:moveTo>
                  <a:lnTo>
                    <a:pt x="144" y="719"/>
                  </a:lnTo>
                  <a:lnTo>
                    <a:pt x="862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58" name="Line 258"/>
            <p:cNvSpPr>
              <a:spLocks noChangeShapeType="1"/>
            </p:cNvSpPr>
            <p:nvPr/>
          </p:nvSpPr>
          <p:spPr bwMode="auto">
            <a:xfrm flipV="1">
              <a:off x="3416" y="1536"/>
              <a:ext cx="8" cy="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59" name="Line 259"/>
            <p:cNvSpPr>
              <a:spLocks noChangeShapeType="1"/>
            </p:cNvSpPr>
            <p:nvPr/>
          </p:nvSpPr>
          <p:spPr bwMode="auto">
            <a:xfrm flipV="1">
              <a:off x="4082" y="629"/>
              <a:ext cx="249" cy="24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60" name="Line 260"/>
            <p:cNvSpPr>
              <a:spLocks noChangeShapeType="1"/>
            </p:cNvSpPr>
            <p:nvPr/>
          </p:nvSpPr>
          <p:spPr bwMode="auto">
            <a:xfrm flipV="1">
              <a:off x="3424" y="1486"/>
              <a:ext cx="48" cy="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61" name="Line 261"/>
            <p:cNvSpPr>
              <a:spLocks noChangeShapeType="1"/>
            </p:cNvSpPr>
            <p:nvPr/>
          </p:nvSpPr>
          <p:spPr bwMode="auto">
            <a:xfrm flipV="1">
              <a:off x="4034" y="875"/>
              <a:ext cx="48" cy="5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62" name="Line 262"/>
            <p:cNvSpPr>
              <a:spLocks noChangeShapeType="1"/>
            </p:cNvSpPr>
            <p:nvPr/>
          </p:nvSpPr>
          <p:spPr bwMode="auto">
            <a:xfrm flipV="1">
              <a:off x="3416" y="1536"/>
              <a:ext cx="193" cy="19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63" name="Line 263"/>
            <p:cNvSpPr>
              <a:spLocks noChangeShapeType="1"/>
            </p:cNvSpPr>
            <p:nvPr/>
          </p:nvSpPr>
          <p:spPr bwMode="auto">
            <a:xfrm flipV="1">
              <a:off x="4268" y="629"/>
              <a:ext cx="246" cy="24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64" name="Line 264"/>
            <p:cNvSpPr>
              <a:spLocks noChangeShapeType="1"/>
            </p:cNvSpPr>
            <p:nvPr/>
          </p:nvSpPr>
          <p:spPr bwMode="auto">
            <a:xfrm flipV="1">
              <a:off x="3609" y="1486"/>
              <a:ext cx="49" cy="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65" name="Line 265"/>
            <p:cNvSpPr>
              <a:spLocks noChangeShapeType="1"/>
            </p:cNvSpPr>
            <p:nvPr/>
          </p:nvSpPr>
          <p:spPr bwMode="auto">
            <a:xfrm flipV="1">
              <a:off x="4220" y="875"/>
              <a:ext cx="48" cy="5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66" name="Line 266"/>
            <p:cNvSpPr>
              <a:spLocks noChangeShapeType="1"/>
            </p:cNvSpPr>
            <p:nvPr/>
          </p:nvSpPr>
          <p:spPr bwMode="auto">
            <a:xfrm flipV="1">
              <a:off x="3547" y="1536"/>
              <a:ext cx="246" cy="24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67" name="Line 267"/>
            <p:cNvSpPr>
              <a:spLocks noChangeShapeType="1"/>
            </p:cNvSpPr>
            <p:nvPr/>
          </p:nvSpPr>
          <p:spPr bwMode="auto">
            <a:xfrm flipV="1">
              <a:off x="4454" y="629"/>
              <a:ext cx="246" cy="24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68" name="Line 268"/>
            <p:cNvSpPr>
              <a:spLocks noChangeShapeType="1"/>
            </p:cNvSpPr>
            <p:nvPr/>
          </p:nvSpPr>
          <p:spPr bwMode="auto">
            <a:xfrm flipV="1">
              <a:off x="3793" y="1486"/>
              <a:ext cx="50" cy="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69" name="Line 269"/>
            <p:cNvSpPr>
              <a:spLocks noChangeShapeType="1"/>
            </p:cNvSpPr>
            <p:nvPr/>
          </p:nvSpPr>
          <p:spPr bwMode="auto">
            <a:xfrm flipV="1">
              <a:off x="4403" y="875"/>
              <a:ext cx="51" cy="5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70" name="Line 270"/>
            <p:cNvSpPr>
              <a:spLocks noChangeShapeType="1"/>
            </p:cNvSpPr>
            <p:nvPr/>
          </p:nvSpPr>
          <p:spPr bwMode="auto">
            <a:xfrm flipV="1">
              <a:off x="3732" y="1536"/>
              <a:ext cx="247" cy="24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71" name="Line 271"/>
            <p:cNvSpPr>
              <a:spLocks noChangeShapeType="1"/>
            </p:cNvSpPr>
            <p:nvPr/>
          </p:nvSpPr>
          <p:spPr bwMode="auto">
            <a:xfrm flipV="1">
              <a:off x="4637" y="629"/>
              <a:ext cx="249" cy="24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72" name="Line 272"/>
            <p:cNvSpPr>
              <a:spLocks noChangeShapeType="1"/>
            </p:cNvSpPr>
            <p:nvPr/>
          </p:nvSpPr>
          <p:spPr bwMode="auto">
            <a:xfrm flipV="1">
              <a:off x="3979" y="1486"/>
              <a:ext cx="50" cy="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73" name="Line 273"/>
            <p:cNvSpPr>
              <a:spLocks noChangeShapeType="1"/>
            </p:cNvSpPr>
            <p:nvPr/>
          </p:nvSpPr>
          <p:spPr bwMode="auto">
            <a:xfrm flipV="1">
              <a:off x="4589" y="875"/>
              <a:ext cx="48" cy="5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74" name="Line 274"/>
            <p:cNvSpPr>
              <a:spLocks noChangeShapeType="1"/>
            </p:cNvSpPr>
            <p:nvPr/>
          </p:nvSpPr>
          <p:spPr bwMode="auto">
            <a:xfrm flipV="1">
              <a:off x="3916" y="1536"/>
              <a:ext cx="248" cy="24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75" name="Line 275"/>
            <p:cNvSpPr>
              <a:spLocks noChangeShapeType="1"/>
            </p:cNvSpPr>
            <p:nvPr/>
          </p:nvSpPr>
          <p:spPr bwMode="auto">
            <a:xfrm flipV="1">
              <a:off x="4775" y="629"/>
              <a:ext cx="297" cy="29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76" name="Line 276"/>
            <p:cNvSpPr>
              <a:spLocks noChangeShapeType="1"/>
            </p:cNvSpPr>
            <p:nvPr/>
          </p:nvSpPr>
          <p:spPr bwMode="auto">
            <a:xfrm flipV="1">
              <a:off x="4164" y="1486"/>
              <a:ext cx="49" cy="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77" name="Line 277"/>
            <p:cNvSpPr>
              <a:spLocks noChangeShapeType="1"/>
            </p:cNvSpPr>
            <p:nvPr/>
          </p:nvSpPr>
          <p:spPr bwMode="auto">
            <a:xfrm flipV="1">
              <a:off x="4102" y="1536"/>
              <a:ext cx="248" cy="24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78" name="Line 278"/>
            <p:cNvSpPr>
              <a:spLocks noChangeShapeType="1"/>
            </p:cNvSpPr>
            <p:nvPr/>
          </p:nvSpPr>
          <p:spPr bwMode="auto">
            <a:xfrm flipV="1">
              <a:off x="4958" y="709"/>
              <a:ext cx="217" cy="21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79" name="Line 279"/>
            <p:cNvSpPr>
              <a:spLocks noChangeShapeType="1"/>
            </p:cNvSpPr>
            <p:nvPr/>
          </p:nvSpPr>
          <p:spPr bwMode="auto">
            <a:xfrm flipV="1">
              <a:off x="4350" y="1486"/>
              <a:ext cx="48" cy="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80" name="Line 280"/>
            <p:cNvSpPr>
              <a:spLocks noChangeShapeType="1"/>
            </p:cNvSpPr>
            <p:nvPr/>
          </p:nvSpPr>
          <p:spPr bwMode="auto">
            <a:xfrm flipV="1">
              <a:off x="4287" y="1536"/>
              <a:ext cx="247" cy="24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81" name="Line 281"/>
            <p:cNvSpPr>
              <a:spLocks noChangeShapeType="1"/>
            </p:cNvSpPr>
            <p:nvPr/>
          </p:nvSpPr>
          <p:spPr bwMode="auto">
            <a:xfrm flipV="1">
              <a:off x="5144" y="894"/>
              <a:ext cx="31" cy="3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82" name="Line 282"/>
            <p:cNvSpPr>
              <a:spLocks noChangeShapeType="1"/>
            </p:cNvSpPr>
            <p:nvPr/>
          </p:nvSpPr>
          <p:spPr bwMode="auto">
            <a:xfrm flipV="1">
              <a:off x="4534" y="1486"/>
              <a:ext cx="50" cy="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83" name="Line 283"/>
            <p:cNvSpPr>
              <a:spLocks noChangeShapeType="1"/>
            </p:cNvSpPr>
            <p:nvPr/>
          </p:nvSpPr>
          <p:spPr bwMode="auto">
            <a:xfrm flipV="1">
              <a:off x="4471" y="1536"/>
              <a:ext cx="248" cy="24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84" name="Freeform 284"/>
            <p:cNvSpPr>
              <a:spLocks/>
            </p:cNvSpPr>
            <p:nvPr/>
          </p:nvSpPr>
          <p:spPr bwMode="auto">
            <a:xfrm>
              <a:off x="4719" y="1486"/>
              <a:ext cx="49" cy="50"/>
            </a:xfrm>
            <a:custGeom>
              <a:avLst/>
              <a:gdLst>
                <a:gd name="T0" fmla="*/ 144 w 144"/>
                <a:gd name="T1" fmla="*/ 0 h 143"/>
                <a:gd name="T2" fmla="*/ 48 w 144"/>
                <a:gd name="T3" fmla="*/ 96 h 143"/>
                <a:gd name="T4" fmla="*/ 0 w 144"/>
                <a:gd name="T5" fmla="*/ 143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4" h="143">
                  <a:moveTo>
                    <a:pt x="144" y="0"/>
                  </a:moveTo>
                  <a:lnTo>
                    <a:pt x="48" y="96"/>
                  </a:lnTo>
                  <a:lnTo>
                    <a:pt x="0" y="143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85" name="Line 285"/>
            <p:cNvSpPr>
              <a:spLocks noChangeShapeType="1"/>
            </p:cNvSpPr>
            <p:nvPr/>
          </p:nvSpPr>
          <p:spPr bwMode="auto">
            <a:xfrm flipV="1">
              <a:off x="4657" y="1486"/>
              <a:ext cx="296" cy="29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86" name="Line 286"/>
            <p:cNvSpPr>
              <a:spLocks noChangeShapeType="1"/>
            </p:cNvSpPr>
            <p:nvPr/>
          </p:nvSpPr>
          <p:spPr bwMode="auto">
            <a:xfrm flipV="1">
              <a:off x="4842" y="1486"/>
              <a:ext cx="297" cy="29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87" name="Line 287"/>
            <p:cNvSpPr>
              <a:spLocks noChangeShapeType="1"/>
            </p:cNvSpPr>
            <p:nvPr/>
          </p:nvSpPr>
          <p:spPr bwMode="auto">
            <a:xfrm flipV="1">
              <a:off x="5028" y="1635"/>
              <a:ext cx="147" cy="1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02688" name="Group 288"/>
          <p:cNvGrpSpPr>
            <a:grpSpLocks/>
          </p:cNvGrpSpPr>
          <p:nvPr/>
        </p:nvGrpSpPr>
        <p:grpSpPr bwMode="auto">
          <a:xfrm>
            <a:off x="534988" y="1177925"/>
            <a:ext cx="735012" cy="1165225"/>
            <a:chOff x="337" y="875"/>
            <a:chExt cx="417" cy="661"/>
          </a:xfrm>
        </p:grpSpPr>
        <p:sp>
          <p:nvSpPr>
            <p:cNvPr id="102689" name="Line 289"/>
            <p:cNvSpPr>
              <a:spLocks noChangeShapeType="1"/>
            </p:cNvSpPr>
            <p:nvPr/>
          </p:nvSpPr>
          <p:spPr bwMode="auto">
            <a:xfrm flipH="1">
              <a:off x="409" y="875"/>
              <a:ext cx="34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90" name="Line 290"/>
            <p:cNvSpPr>
              <a:spLocks noChangeShapeType="1"/>
            </p:cNvSpPr>
            <p:nvPr/>
          </p:nvSpPr>
          <p:spPr bwMode="auto">
            <a:xfrm flipH="1">
              <a:off x="409" y="1536"/>
              <a:ext cx="34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91" name="Line 291"/>
            <p:cNvSpPr>
              <a:spLocks noChangeShapeType="1"/>
            </p:cNvSpPr>
            <p:nvPr/>
          </p:nvSpPr>
          <p:spPr bwMode="auto">
            <a:xfrm>
              <a:off x="491" y="979"/>
              <a:ext cx="0" cy="45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92" name="Freeform 292"/>
            <p:cNvSpPr>
              <a:spLocks/>
            </p:cNvSpPr>
            <p:nvPr/>
          </p:nvSpPr>
          <p:spPr bwMode="auto">
            <a:xfrm>
              <a:off x="475" y="875"/>
              <a:ext cx="33" cy="104"/>
            </a:xfrm>
            <a:custGeom>
              <a:avLst/>
              <a:gdLst>
                <a:gd name="T0" fmla="*/ 0 w 101"/>
                <a:gd name="T1" fmla="*/ 299 h 299"/>
                <a:gd name="T2" fmla="*/ 101 w 101"/>
                <a:gd name="T3" fmla="*/ 299 h 299"/>
                <a:gd name="T4" fmla="*/ 51 w 101"/>
                <a:gd name="T5" fmla="*/ 0 h 299"/>
                <a:gd name="T6" fmla="*/ 0 w 101"/>
                <a:gd name="T7" fmla="*/ 299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1" h="299">
                  <a:moveTo>
                    <a:pt x="0" y="299"/>
                  </a:moveTo>
                  <a:lnTo>
                    <a:pt x="101" y="299"/>
                  </a:lnTo>
                  <a:lnTo>
                    <a:pt x="51" y="0"/>
                  </a:lnTo>
                  <a:lnTo>
                    <a:pt x="0" y="299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93" name="Freeform 293"/>
            <p:cNvSpPr>
              <a:spLocks/>
            </p:cNvSpPr>
            <p:nvPr/>
          </p:nvSpPr>
          <p:spPr bwMode="auto">
            <a:xfrm>
              <a:off x="475" y="875"/>
              <a:ext cx="33" cy="104"/>
            </a:xfrm>
            <a:custGeom>
              <a:avLst/>
              <a:gdLst>
                <a:gd name="T0" fmla="*/ 0 w 101"/>
                <a:gd name="T1" fmla="*/ 299 h 299"/>
                <a:gd name="T2" fmla="*/ 101 w 101"/>
                <a:gd name="T3" fmla="*/ 299 h 299"/>
                <a:gd name="T4" fmla="*/ 51 w 101"/>
                <a:gd name="T5" fmla="*/ 0 h 299"/>
                <a:gd name="T6" fmla="*/ 0 w 101"/>
                <a:gd name="T7" fmla="*/ 299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1" h="299">
                  <a:moveTo>
                    <a:pt x="0" y="299"/>
                  </a:moveTo>
                  <a:lnTo>
                    <a:pt x="101" y="299"/>
                  </a:lnTo>
                  <a:lnTo>
                    <a:pt x="51" y="0"/>
                  </a:lnTo>
                  <a:lnTo>
                    <a:pt x="0" y="299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94" name="Freeform 294"/>
            <p:cNvSpPr>
              <a:spLocks/>
            </p:cNvSpPr>
            <p:nvPr/>
          </p:nvSpPr>
          <p:spPr bwMode="auto">
            <a:xfrm>
              <a:off x="475" y="1432"/>
              <a:ext cx="33" cy="104"/>
            </a:xfrm>
            <a:custGeom>
              <a:avLst/>
              <a:gdLst>
                <a:gd name="T0" fmla="*/ 0 w 101"/>
                <a:gd name="T1" fmla="*/ 0 h 299"/>
                <a:gd name="T2" fmla="*/ 101 w 101"/>
                <a:gd name="T3" fmla="*/ 0 h 299"/>
                <a:gd name="T4" fmla="*/ 51 w 101"/>
                <a:gd name="T5" fmla="*/ 299 h 299"/>
                <a:gd name="T6" fmla="*/ 0 w 101"/>
                <a:gd name="T7" fmla="*/ 0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1" h="299">
                  <a:moveTo>
                    <a:pt x="0" y="0"/>
                  </a:moveTo>
                  <a:lnTo>
                    <a:pt x="101" y="0"/>
                  </a:lnTo>
                  <a:lnTo>
                    <a:pt x="51" y="2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95" name="Freeform 295"/>
            <p:cNvSpPr>
              <a:spLocks/>
            </p:cNvSpPr>
            <p:nvPr/>
          </p:nvSpPr>
          <p:spPr bwMode="auto">
            <a:xfrm>
              <a:off x="475" y="1432"/>
              <a:ext cx="33" cy="104"/>
            </a:xfrm>
            <a:custGeom>
              <a:avLst/>
              <a:gdLst>
                <a:gd name="T0" fmla="*/ 0 w 101"/>
                <a:gd name="T1" fmla="*/ 0 h 299"/>
                <a:gd name="T2" fmla="*/ 101 w 101"/>
                <a:gd name="T3" fmla="*/ 0 h 299"/>
                <a:gd name="T4" fmla="*/ 51 w 101"/>
                <a:gd name="T5" fmla="*/ 299 h 299"/>
                <a:gd name="T6" fmla="*/ 0 w 101"/>
                <a:gd name="T7" fmla="*/ 0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1" h="299">
                  <a:moveTo>
                    <a:pt x="0" y="0"/>
                  </a:moveTo>
                  <a:lnTo>
                    <a:pt x="101" y="0"/>
                  </a:lnTo>
                  <a:lnTo>
                    <a:pt x="51" y="2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96" name="Freeform 296"/>
            <p:cNvSpPr>
              <a:spLocks/>
            </p:cNvSpPr>
            <p:nvPr/>
          </p:nvSpPr>
          <p:spPr bwMode="auto">
            <a:xfrm>
              <a:off x="337" y="1307"/>
              <a:ext cx="130" cy="96"/>
            </a:xfrm>
            <a:custGeom>
              <a:avLst/>
              <a:gdLst>
                <a:gd name="T0" fmla="*/ 377 w 377"/>
                <a:gd name="T1" fmla="*/ 277 h 277"/>
                <a:gd name="T2" fmla="*/ 0 w 377"/>
                <a:gd name="T3" fmla="*/ 176 h 277"/>
                <a:gd name="T4" fmla="*/ 209 w 377"/>
                <a:gd name="T5" fmla="*/ 144 h 277"/>
                <a:gd name="T6" fmla="*/ 0 w 377"/>
                <a:gd name="T7" fmla="*/ 0 h 277"/>
                <a:gd name="T8" fmla="*/ 377 w 377"/>
                <a:gd name="T9" fmla="*/ 101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7" h="277">
                  <a:moveTo>
                    <a:pt x="377" y="277"/>
                  </a:moveTo>
                  <a:lnTo>
                    <a:pt x="0" y="176"/>
                  </a:lnTo>
                  <a:lnTo>
                    <a:pt x="209" y="144"/>
                  </a:lnTo>
                  <a:lnTo>
                    <a:pt x="0" y="0"/>
                  </a:lnTo>
                  <a:lnTo>
                    <a:pt x="377" y="10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97" name="Freeform 297"/>
            <p:cNvSpPr>
              <a:spLocks/>
            </p:cNvSpPr>
            <p:nvPr/>
          </p:nvSpPr>
          <p:spPr bwMode="auto">
            <a:xfrm>
              <a:off x="337" y="1256"/>
              <a:ext cx="22" cy="27"/>
            </a:xfrm>
            <a:custGeom>
              <a:avLst/>
              <a:gdLst>
                <a:gd name="T0" fmla="*/ 0 w 63"/>
                <a:gd name="T1" fmla="*/ 0 h 75"/>
                <a:gd name="T2" fmla="*/ 0 w 63"/>
                <a:gd name="T3" fmla="*/ 2 h 75"/>
                <a:gd name="T4" fmla="*/ 0 w 63"/>
                <a:gd name="T5" fmla="*/ 4 h 75"/>
                <a:gd name="T6" fmla="*/ 0 w 63"/>
                <a:gd name="T7" fmla="*/ 7 h 75"/>
                <a:gd name="T8" fmla="*/ 1 w 63"/>
                <a:gd name="T9" fmla="*/ 9 h 75"/>
                <a:gd name="T10" fmla="*/ 1 w 63"/>
                <a:gd name="T11" fmla="*/ 12 h 75"/>
                <a:gd name="T12" fmla="*/ 3 w 63"/>
                <a:gd name="T13" fmla="*/ 14 h 75"/>
                <a:gd name="T14" fmla="*/ 3 w 63"/>
                <a:gd name="T15" fmla="*/ 16 h 75"/>
                <a:gd name="T16" fmla="*/ 4 w 63"/>
                <a:gd name="T17" fmla="*/ 18 h 75"/>
                <a:gd name="T18" fmla="*/ 5 w 63"/>
                <a:gd name="T19" fmla="*/ 21 h 75"/>
                <a:gd name="T20" fmla="*/ 6 w 63"/>
                <a:gd name="T21" fmla="*/ 23 h 75"/>
                <a:gd name="T22" fmla="*/ 7 w 63"/>
                <a:gd name="T23" fmla="*/ 25 h 75"/>
                <a:gd name="T24" fmla="*/ 8 w 63"/>
                <a:gd name="T25" fmla="*/ 28 h 75"/>
                <a:gd name="T26" fmla="*/ 9 w 63"/>
                <a:gd name="T27" fmla="*/ 30 h 75"/>
                <a:gd name="T28" fmla="*/ 11 w 63"/>
                <a:gd name="T29" fmla="*/ 33 h 75"/>
                <a:gd name="T30" fmla="*/ 12 w 63"/>
                <a:gd name="T31" fmla="*/ 35 h 75"/>
                <a:gd name="T32" fmla="*/ 14 w 63"/>
                <a:gd name="T33" fmla="*/ 37 h 75"/>
                <a:gd name="T34" fmla="*/ 15 w 63"/>
                <a:gd name="T35" fmla="*/ 39 h 75"/>
                <a:gd name="T36" fmla="*/ 17 w 63"/>
                <a:gd name="T37" fmla="*/ 41 h 75"/>
                <a:gd name="T38" fmla="*/ 20 w 63"/>
                <a:gd name="T39" fmla="*/ 44 h 75"/>
                <a:gd name="T40" fmla="*/ 22 w 63"/>
                <a:gd name="T41" fmla="*/ 46 h 75"/>
                <a:gd name="T42" fmla="*/ 24 w 63"/>
                <a:gd name="T43" fmla="*/ 48 h 75"/>
                <a:gd name="T44" fmla="*/ 26 w 63"/>
                <a:gd name="T45" fmla="*/ 50 h 75"/>
                <a:gd name="T46" fmla="*/ 28 w 63"/>
                <a:gd name="T47" fmla="*/ 52 h 75"/>
                <a:gd name="T48" fmla="*/ 30 w 63"/>
                <a:gd name="T49" fmla="*/ 54 h 75"/>
                <a:gd name="T50" fmla="*/ 32 w 63"/>
                <a:gd name="T51" fmla="*/ 56 h 75"/>
                <a:gd name="T52" fmla="*/ 36 w 63"/>
                <a:gd name="T53" fmla="*/ 58 h 75"/>
                <a:gd name="T54" fmla="*/ 38 w 63"/>
                <a:gd name="T55" fmla="*/ 61 h 75"/>
                <a:gd name="T56" fmla="*/ 40 w 63"/>
                <a:gd name="T57" fmla="*/ 63 h 75"/>
                <a:gd name="T58" fmla="*/ 43 w 63"/>
                <a:gd name="T59" fmla="*/ 64 h 75"/>
                <a:gd name="T60" fmla="*/ 45 w 63"/>
                <a:gd name="T61" fmla="*/ 66 h 75"/>
                <a:gd name="T62" fmla="*/ 48 w 63"/>
                <a:gd name="T63" fmla="*/ 68 h 75"/>
                <a:gd name="T64" fmla="*/ 52 w 63"/>
                <a:gd name="T65" fmla="*/ 69 h 75"/>
                <a:gd name="T66" fmla="*/ 54 w 63"/>
                <a:gd name="T67" fmla="*/ 71 h 75"/>
                <a:gd name="T68" fmla="*/ 57 w 63"/>
                <a:gd name="T69" fmla="*/ 72 h 75"/>
                <a:gd name="T70" fmla="*/ 60 w 63"/>
                <a:gd name="T71" fmla="*/ 74 h 75"/>
                <a:gd name="T72" fmla="*/ 63 w 63"/>
                <a:gd name="T73" fmla="*/ 7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3" h="75">
                  <a:moveTo>
                    <a:pt x="0" y="0"/>
                  </a:moveTo>
                  <a:lnTo>
                    <a:pt x="0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1" y="9"/>
                  </a:lnTo>
                  <a:lnTo>
                    <a:pt x="1" y="12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4" y="18"/>
                  </a:lnTo>
                  <a:lnTo>
                    <a:pt x="5" y="21"/>
                  </a:lnTo>
                  <a:lnTo>
                    <a:pt x="6" y="23"/>
                  </a:lnTo>
                  <a:lnTo>
                    <a:pt x="7" y="25"/>
                  </a:lnTo>
                  <a:lnTo>
                    <a:pt x="8" y="28"/>
                  </a:lnTo>
                  <a:lnTo>
                    <a:pt x="9" y="30"/>
                  </a:lnTo>
                  <a:lnTo>
                    <a:pt x="11" y="33"/>
                  </a:lnTo>
                  <a:lnTo>
                    <a:pt x="12" y="35"/>
                  </a:lnTo>
                  <a:lnTo>
                    <a:pt x="14" y="37"/>
                  </a:lnTo>
                  <a:lnTo>
                    <a:pt x="15" y="39"/>
                  </a:lnTo>
                  <a:lnTo>
                    <a:pt x="17" y="41"/>
                  </a:lnTo>
                  <a:lnTo>
                    <a:pt x="20" y="44"/>
                  </a:lnTo>
                  <a:lnTo>
                    <a:pt x="22" y="46"/>
                  </a:lnTo>
                  <a:lnTo>
                    <a:pt x="24" y="48"/>
                  </a:lnTo>
                  <a:lnTo>
                    <a:pt x="26" y="50"/>
                  </a:lnTo>
                  <a:lnTo>
                    <a:pt x="28" y="52"/>
                  </a:lnTo>
                  <a:lnTo>
                    <a:pt x="30" y="54"/>
                  </a:lnTo>
                  <a:lnTo>
                    <a:pt x="32" y="56"/>
                  </a:lnTo>
                  <a:lnTo>
                    <a:pt x="36" y="58"/>
                  </a:lnTo>
                  <a:lnTo>
                    <a:pt x="38" y="61"/>
                  </a:lnTo>
                  <a:lnTo>
                    <a:pt x="40" y="63"/>
                  </a:lnTo>
                  <a:lnTo>
                    <a:pt x="43" y="64"/>
                  </a:lnTo>
                  <a:lnTo>
                    <a:pt x="45" y="66"/>
                  </a:lnTo>
                  <a:lnTo>
                    <a:pt x="48" y="68"/>
                  </a:lnTo>
                  <a:lnTo>
                    <a:pt x="52" y="69"/>
                  </a:lnTo>
                  <a:lnTo>
                    <a:pt x="54" y="71"/>
                  </a:lnTo>
                  <a:lnTo>
                    <a:pt x="57" y="72"/>
                  </a:lnTo>
                  <a:lnTo>
                    <a:pt x="60" y="74"/>
                  </a:lnTo>
                  <a:lnTo>
                    <a:pt x="63" y="7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98" name="Freeform 298"/>
            <p:cNvSpPr>
              <a:spLocks/>
            </p:cNvSpPr>
            <p:nvPr/>
          </p:nvSpPr>
          <p:spPr bwMode="auto">
            <a:xfrm>
              <a:off x="337" y="1244"/>
              <a:ext cx="46" cy="12"/>
            </a:xfrm>
            <a:custGeom>
              <a:avLst/>
              <a:gdLst>
                <a:gd name="T0" fmla="*/ 128 w 128"/>
                <a:gd name="T1" fmla="*/ 26 h 41"/>
                <a:gd name="T2" fmla="*/ 125 w 128"/>
                <a:gd name="T3" fmla="*/ 24 h 41"/>
                <a:gd name="T4" fmla="*/ 123 w 128"/>
                <a:gd name="T5" fmla="*/ 22 h 41"/>
                <a:gd name="T6" fmla="*/ 120 w 128"/>
                <a:gd name="T7" fmla="*/ 21 h 41"/>
                <a:gd name="T8" fmla="*/ 116 w 128"/>
                <a:gd name="T9" fmla="*/ 19 h 41"/>
                <a:gd name="T10" fmla="*/ 114 w 128"/>
                <a:gd name="T11" fmla="*/ 16 h 41"/>
                <a:gd name="T12" fmla="*/ 111 w 128"/>
                <a:gd name="T13" fmla="*/ 15 h 41"/>
                <a:gd name="T14" fmla="*/ 108 w 128"/>
                <a:gd name="T15" fmla="*/ 14 h 41"/>
                <a:gd name="T16" fmla="*/ 105 w 128"/>
                <a:gd name="T17" fmla="*/ 12 h 41"/>
                <a:gd name="T18" fmla="*/ 102 w 128"/>
                <a:gd name="T19" fmla="*/ 11 h 41"/>
                <a:gd name="T20" fmla="*/ 99 w 128"/>
                <a:gd name="T21" fmla="*/ 10 h 41"/>
                <a:gd name="T22" fmla="*/ 96 w 128"/>
                <a:gd name="T23" fmla="*/ 9 h 41"/>
                <a:gd name="T24" fmla="*/ 93 w 128"/>
                <a:gd name="T25" fmla="*/ 8 h 41"/>
                <a:gd name="T26" fmla="*/ 90 w 128"/>
                <a:gd name="T27" fmla="*/ 7 h 41"/>
                <a:gd name="T28" fmla="*/ 87 w 128"/>
                <a:gd name="T29" fmla="*/ 6 h 41"/>
                <a:gd name="T30" fmla="*/ 83 w 128"/>
                <a:gd name="T31" fmla="*/ 5 h 41"/>
                <a:gd name="T32" fmla="*/ 80 w 128"/>
                <a:gd name="T33" fmla="*/ 4 h 41"/>
                <a:gd name="T34" fmla="*/ 77 w 128"/>
                <a:gd name="T35" fmla="*/ 4 h 41"/>
                <a:gd name="T36" fmla="*/ 74 w 128"/>
                <a:gd name="T37" fmla="*/ 3 h 41"/>
                <a:gd name="T38" fmla="*/ 71 w 128"/>
                <a:gd name="T39" fmla="*/ 3 h 41"/>
                <a:gd name="T40" fmla="*/ 68 w 128"/>
                <a:gd name="T41" fmla="*/ 1 h 41"/>
                <a:gd name="T42" fmla="*/ 64 w 128"/>
                <a:gd name="T43" fmla="*/ 1 h 41"/>
                <a:gd name="T44" fmla="*/ 62 w 128"/>
                <a:gd name="T45" fmla="*/ 1 h 41"/>
                <a:gd name="T46" fmla="*/ 59 w 128"/>
                <a:gd name="T47" fmla="*/ 0 h 41"/>
                <a:gd name="T48" fmla="*/ 56 w 128"/>
                <a:gd name="T49" fmla="*/ 0 h 41"/>
                <a:gd name="T50" fmla="*/ 53 w 128"/>
                <a:gd name="T51" fmla="*/ 0 h 41"/>
                <a:gd name="T52" fmla="*/ 50 w 128"/>
                <a:gd name="T53" fmla="*/ 0 h 41"/>
                <a:gd name="T54" fmla="*/ 47 w 128"/>
                <a:gd name="T55" fmla="*/ 0 h 41"/>
                <a:gd name="T56" fmla="*/ 44 w 128"/>
                <a:gd name="T57" fmla="*/ 1 h 41"/>
                <a:gd name="T58" fmla="*/ 42 w 128"/>
                <a:gd name="T59" fmla="*/ 1 h 41"/>
                <a:gd name="T60" fmla="*/ 39 w 128"/>
                <a:gd name="T61" fmla="*/ 1 h 41"/>
                <a:gd name="T62" fmla="*/ 37 w 128"/>
                <a:gd name="T63" fmla="*/ 3 h 41"/>
                <a:gd name="T64" fmla="*/ 33 w 128"/>
                <a:gd name="T65" fmla="*/ 3 h 41"/>
                <a:gd name="T66" fmla="*/ 31 w 128"/>
                <a:gd name="T67" fmla="*/ 4 h 41"/>
                <a:gd name="T68" fmla="*/ 29 w 128"/>
                <a:gd name="T69" fmla="*/ 5 h 41"/>
                <a:gd name="T70" fmla="*/ 27 w 128"/>
                <a:gd name="T71" fmla="*/ 6 h 41"/>
                <a:gd name="T72" fmla="*/ 25 w 128"/>
                <a:gd name="T73" fmla="*/ 6 h 41"/>
                <a:gd name="T74" fmla="*/ 23 w 128"/>
                <a:gd name="T75" fmla="*/ 7 h 41"/>
                <a:gd name="T76" fmla="*/ 21 w 128"/>
                <a:gd name="T77" fmla="*/ 8 h 41"/>
                <a:gd name="T78" fmla="*/ 19 w 128"/>
                <a:gd name="T79" fmla="*/ 9 h 41"/>
                <a:gd name="T80" fmla="*/ 16 w 128"/>
                <a:gd name="T81" fmla="*/ 11 h 41"/>
                <a:gd name="T82" fmla="*/ 14 w 128"/>
                <a:gd name="T83" fmla="*/ 12 h 41"/>
                <a:gd name="T84" fmla="*/ 13 w 128"/>
                <a:gd name="T85" fmla="*/ 13 h 41"/>
                <a:gd name="T86" fmla="*/ 11 w 128"/>
                <a:gd name="T87" fmla="*/ 14 h 41"/>
                <a:gd name="T88" fmla="*/ 10 w 128"/>
                <a:gd name="T89" fmla="*/ 16 h 41"/>
                <a:gd name="T90" fmla="*/ 8 w 128"/>
                <a:gd name="T91" fmla="*/ 17 h 41"/>
                <a:gd name="T92" fmla="*/ 7 w 128"/>
                <a:gd name="T93" fmla="*/ 20 h 41"/>
                <a:gd name="T94" fmla="*/ 6 w 128"/>
                <a:gd name="T95" fmla="*/ 22 h 41"/>
                <a:gd name="T96" fmla="*/ 5 w 128"/>
                <a:gd name="T97" fmla="*/ 23 h 41"/>
                <a:gd name="T98" fmla="*/ 4 w 128"/>
                <a:gd name="T99" fmla="*/ 25 h 41"/>
                <a:gd name="T100" fmla="*/ 3 w 128"/>
                <a:gd name="T101" fmla="*/ 27 h 41"/>
                <a:gd name="T102" fmla="*/ 3 w 128"/>
                <a:gd name="T103" fmla="*/ 29 h 41"/>
                <a:gd name="T104" fmla="*/ 1 w 128"/>
                <a:gd name="T105" fmla="*/ 30 h 41"/>
                <a:gd name="T106" fmla="*/ 1 w 128"/>
                <a:gd name="T107" fmla="*/ 32 h 41"/>
                <a:gd name="T108" fmla="*/ 0 w 128"/>
                <a:gd name="T109" fmla="*/ 34 h 41"/>
                <a:gd name="T110" fmla="*/ 0 w 128"/>
                <a:gd name="T111" fmla="*/ 37 h 41"/>
                <a:gd name="T112" fmla="*/ 0 w 128"/>
                <a:gd name="T113" fmla="*/ 39 h 41"/>
                <a:gd name="T114" fmla="*/ 0 w 128"/>
                <a:gd name="T115" fmla="*/ 4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8" h="41">
                  <a:moveTo>
                    <a:pt x="128" y="26"/>
                  </a:moveTo>
                  <a:lnTo>
                    <a:pt x="125" y="24"/>
                  </a:lnTo>
                  <a:lnTo>
                    <a:pt x="123" y="22"/>
                  </a:lnTo>
                  <a:lnTo>
                    <a:pt x="120" y="21"/>
                  </a:lnTo>
                  <a:lnTo>
                    <a:pt x="116" y="19"/>
                  </a:lnTo>
                  <a:lnTo>
                    <a:pt x="114" y="16"/>
                  </a:lnTo>
                  <a:lnTo>
                    <a:pt x="111" y="15"/>
                  </a:lnTo>
                  <a:lnTo>
                    <a:pt x="108" y="14"/>
                  </a:lnTo>
                  <a:lnTo>
                    <a:pt x="105" y="12"/>
                  </a:lnTo>
                  <a:lnTo>
                    <a:pt x="102" y="11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8"/>
                  </a:lnTo>
                  <a:lnTo>
                    <a:pt x="90" y="7"/>
                  </a:lnTo>
                  <a:lnTo>
                    <a:pt x="87" y="6"/>
                  </a:lnTo>
                  <a:lnTo>
                    <a:pt x="83" y="5"/>
                  </a:lnTo>
                  <a:lnTo>
                    <a:pt x="80" y="4"/>
                  </a:lnTo>
                  <a:lnTo>
                    <a:pt x="77" y="4"/>
                  </a:lnTo>
                  <a:lnTo>
                    <a:pt x="74" y="3"/>
                  </a:lnTo>
                  <a:lnTo>
                    <a:pt x="71" y="3"/>
                  </a:lnTo>
                  <a:lnTo>
                    <a:pt x="68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3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4" y="1"/>
                  </a:lnTo>
                  <a:lnTo>
                    <a:pt x="42" y="1"/>
                  </a:lnTo>
                  <a:lnTo>
                    <a:pt x="39" y="1"/>
                  </a:lnTo>
                  <a:lnTo>
                    <a:pt x="37" y="3"/>
                  </a:lnTo>
                  <a:lnTo>
                    <a:pt x="33" y="3"/>
                  </a:lnTo>
                  <a:lnTo>
                    <a:pt x="31" y="4"/>
                  </a:lnTo>
                  <a:lnTo>
                    <a:pt x="29" y="5"/>
                  </a:lnTo>
                  <a:lnTo>
                    <a:pt x="27" y="6"/>
                  </a:lnTo>
                  <a:lnTo>
                    <a:pt x="25" y="6"/>
                  </a:lnTo>
                  <a:lnTo>
                    <a:pt x="23" y="7"/>
                  </a:lnTo>
                  <a:lnTo>
                    <a:pt x="21" y="8"/>
                  </a:lnTo>
                  <a:lnTo>
                    <a:pt x="19" y="9"/>
                  </a:lnTo>
                  <a:lnTo>
                    <a:pt x="16" y="11"/>
                  </a:lnTo>
                  <a:lnTo>
                    <a:pt x="14" y="12"/>
                  </a:lnTo>
                  <a:lnTo>
                    <a:pt x="13" y="13"/>
                  </a:lnTo>
                  <a:lnTo>
                    <a:pt x="11" y="14"/>
                  </a:lnTo>
                  <a:lnTo>
                    <a:pt x="10" y="16"/>
                  </a:lnTo>
                  <a:lnTo>
                    <a:pt x="8" y="17"/>
                  </a:lnTo>
                  <a:lnTo>
                    <a:pt x="7" y="20"/>
                  </a:lnTo>
                  <a:lnTo>
                    <a:pt x="6" y="22"/>
                  </a:lnTo>
                  <a:lnTo>
                    <a:pt x="5" y="23"/>
                  </a:lnTo>
                  <a:lnTo>
                    <a:pt x="4" y="25"/>
                  </a:lnTo>
                  <a:lnTo>
                    <a:pt x="3" y="27"/>
                  </a:lnTo>
                  <a:lnTo>
                    <a:pt x="3" y="29"/>
                  </a:lnTo>
                  <a:lnTo>
                    <a:pt x="1" y="30"/>
                  </a:lnTo>
                  <a:lnTo>
                    <a:pt x="1" y="32"/>
                  </a:lnTo>
                  <a:lnTo>
                    <a:pt x="0" y="34"/>
                  </a:lnTo>
                  <a:lnTo>
                    <a:pt x="0" y="37"/>
                  </a:lnTo>
                  <a:lnTo>
                    <a:pt x="0" y="39"/>
                  </a:lnTo>
                  <a:lnTo>
                    <a:pt x="0" y="4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699" name="Freeform 299"/>
            <p:cNvSpPr>
              <a:spLocks/>
            </p:cNvSpPr>
            <p:nvPr/>
          </p:nvSpPr>
          <p:spPr bwMode="auto">
            <a:xfrm>
              <a:off x="383" y="1251"/>
              <a:ext cx="84" cy="61"/>
            </a:xfrm>
            <a:custGeom>
              <a:avLst/>
              <a:gdLst>
                <a:gd name="T0" fmla="*/ 0 w 249"/>
                <a:gd name="T1" fmla="*/ 0 h 175"/>
                <a:gd name="T2" fmla="*/ 249 w 249"/>
                <a:gd name="T3" fmla="*/ 175 h 175"/>
                <a:gd name="T4" fmla="*/ 249 w 249"/>
                <a:gd name="T5" fmla="*/ 5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5">
                  <a:moveTo>
                    <a:pt x="0" y="0"/>
                  </a:moveTo>
                  <a:lnTo>
                    <a:pt x="249" y="175"/>
                  </a:lnTo>
                  <a:lnTo>
                    <a:pt x="249" y="5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00" name="Freeform 300"/>
            <p:cNvSpPr>
              <a:spLocks/>
            </p:cNvSpPr>
            <p:nvPr/>
          </p:nvSpPr>
          <p:spPr bwMode="auto">
            <a:xfrm>
              <a:off x="344" y="1198"/>
              <a:ext cx="116" cy="32"/>
            </a:xfrm>
            <a:custGeom>
              <a:avLst/>
              <a:gdLst>
                <a:gd name="T0" fmla="*/ 0 w 335"/>
                <a:gd name="T1" fmla="*/ 0 h 92"/>
                <a:gd name="T2" fmla="*/ 6 w 335"/>
                <a:gd name="T3" fmla="*/ 4 h 92"/>
                <a:gd name="T4" fmla="*/ 11 w 335"/>
                <a:gd name="T5" fmla="*/ 7 h 92"/>
                <a:gd name="T6" fmla="*/ 17 w 335"/>
                <a:gd name="T7" fmla="*/ 10 h 92"/>
                <a:gd name="T8" fmla="*/ 23 w 335"/>
                <a:gd name="T9" fmla="*/ 13 h 92"/>
                <a:gd name="T10" fmla="*/ 28 w 335"/>
                <a:gd name="T11" fmla="*/ 17 h 92"/>
                <a:gd name="T12" fmla="*/ 35 w 335"/>
                <a:gd name="T13" fmla="*/ 21 h 92"/>
                <a:gd name="T14" fmla="*/ 40 w 335"/>
                <a:gd name="T15" fmla="*/ 24 h 92"/>
                <a:gd name="T16" fmla="*/ 47 w 335"/>
                <a:gd name="T17" fmla="*/ 27 h 92"/>
                <a:gd name="T18" fmla="*/ 53 w 335"/>
                <a:gd name="T19" fmla="*/ 29 h 92"/>
                <a:gd name="T20" fmla="*/ 58 w 335"/>
                <a:gd name="T21" fmla="*/ 33 h 92"/>
                <a:gd name="T22" fmla="*/ 65 w 335"/>
                <a:gd name="T23" fmla="*/ 36 h 92"/>
                <a:gd name="T24" fmla="*/ 71 w 335"/>
                <a:gd name="T25" fmla="*/ 39 h 92"/>
                <a:gd name="T26" fmla="*/ 76 w 335"/>
                <a:gd name="T27" fmla="*/ 41 h 92"/>
                <a:gd name="T28" fmla="*/ 83 w 335"/>
                <a:gd name="T29" fmla="*/ 44 h 92"/>
                <a:gd name="T30" fmla="*/ 89 w 335"/>
                <a:gd name="T31" fmla="*/ 47 h 92"/>
                <a:gd name="T32" fmla="*/ 95 w 335"/>
                <a:gd name="T33" fmla="*/ 50 h 92"/>
                <a:gd name="T34" fmla="*/ 102 w 335"/>
                <a:gd name="T35" fmla="*/ 52 h 92"/>
                <a:gd name="T36" fmla="*/ 107 w 335"/>
                <a:gd name="T37" fmla="*/ 55 h 92"/>
                <a:gd name="T38" fmla="*/ 114 w 335"/>
                <a:gd name="T39" fmla="*/ 57 h 92"/>
                <a:gd name="T40" fmla="*/ 120 w 335"/>
                <a:gd name="T41" fmla="*/ 59 h 92"/>
                <a:gd name="T42" fmla="*/ 126 w 335"/>
                <a:gd name="T43" fmla="*/ 61 h 92"/>
                <a:gd name="T44" fmla="*/ 133 w 335"/>
                <a:gd name="T45" fmla="*/ 63 h 92"/>
                <a:gd name="T46" fmla="*/ 139 w 335"/>
                <a:gd name="T47" fmla="*/ 66 h 92"/>
                <a:gd name="T48" fmla="*/ 146 w 335"/>
                <a:gd name="T49" fmla="*/ 68 h 92"/>
                <a:gd name="T50" fmla="*/ 152 w 335"/>
                <a:gd name="T51" fmla="*/ 70 h 92"/>
                <a:gd name="T52" fmla="*/ 158 w 335"/>
                <a:gd name="T53" fmla="*/ 72 h 92"/>
                <a:gd name="T54" fmla="*/ 165 w 335"/>
                <a:gd name="T55" fmla="*/ 73 h 92"/>
                <a:gd name="T56" fmla="*/ 171 w 335"/>
                <a:gd name="T57" fmla="*/ 75 h 92"/>
                <a:gd name="T58" fmla="*/ 177 w 335"/>
                <a:gd name="T59" fmla="*/ 76 h 92"/>
                <a:gd name="T60" fmla="*/ 184 w 335"/>
                <a:gd name="T61" fmla="*/ 78 h 92"/>
                <a:gd name="T62" fmla="*/ 190 w 335"/>
                <a:gd name="T63" fmla="*/ 79 h 92"/>
                <a:gd name="T64" fmla="*/ 196 w 335"/>
                <a:gd name="T65" fmla="*/ 82 h 92"/>
                <a:gd name="T66" fmla="*/ 202 w 335"/>
                <a:gd name="T67" fmla="*/ 83 h 92"/>
                <a:gd name="T68" fmla="*/ 208 w 335"/>
                <a:gd name="T69" fmla="*/ 84 h 92"/>
                <a:gd name="T70" fmla="*/ 215 w 335"/>
                <a:gd name="T71" fmla="*/ 85 h 92"/>
                <a:gd name="T72" fmla="*/ 221 w 335"/>
                <a:gd name="T73" fmla="*/ 86 h 92"/>
                <a:gd name="T74" fmla="*/ 228 w 335"/>
                <a:gd name="T75" fmla="*/ 87 h 92"/>
                <a:gd name="T76" fmla="*/ 234 w 335"/>
                <a:gd name="T77" fmla="*/ 88 h 92"/>
                <a:gd name="T78" fmla="*/ 240 w 335"/>
                <a:gd name="T79" fmla="*/ 88 h 92"/>
                <a:gd name="T80" fmla="*/ 247 w 335"/>
                <a:gd name="T81" fmla="*/ 89 h 92"/>
                <a:gd name="T82" fmla="*/ 252 w 335"/>
                <a:gd name="T83" fmla="*/ 90 h 92"/>
                <a:gd name="T84" fmla="*/ 258 w 335"/>
                <a:gd name="T85" fmla="*/ 90 h 92"/>
                <a:gd name="T86" fmla="*/ 265 w 335"/>
                <a:gd name="T87" fmla="*/ 91 h 92"/>
                <a:gd name="T88" fmla="*/ 271 w 335"/>
                <a:gd name="T89" fmla="*/ 91 h 92"/>
                <a:gd name="T90" fmla="*/ 277 w 335"/>
                <a:gd name="T91" fmla="*/ 91 h 92"/>
                <a:gd name="T92" fmla="*/ 283 w 335"/>
                <a:gd name="T93" fmla="*/ 91 h 92"/>
                <a:gd name="T94" fmla="*/ 289 w 335"/>
                <a:gd name="T95" fmla="*/ 92 h 92"/>
                <a:gd name="T96" fmla="*/ 295 w 335"/>
                <a:gd name="T97" fmla="*/ 92 h 92"/>
                <a:gd name="T98" fmla="*/ 301 w 335"/>
                <a:gd name="T99" fmla="*/ 92 h 92"/>
                <a:gd name="T100" fmla="*/ 306 w 335"/>
                <a:gd name="T101" fmla="*/ 91 h 92"/>
                <a:gd name="T102" fmla="*/ 313 w 335"/>
                <a:gd name="T103" fmla="*/ 91 h 92"/>
                <a:gd name="T104" fmla="*/ 318 w 335"/>
                <a:gd name="T105" fmla="*/ 91 h 92"/>
                <a:gd name="T106" fmla="*/ 323 w 335"/>
                <a:gd name="T107" fmla="*/ 91 h 92"/>
                <a:gd name="T108" fmla="*/ 330 w 335"/>
                <a:gd name="T109" fmla="*/ 90 h 92"/>
                <a:gd name="T110" fmla="*/ 335 w 335"/>
                <a:gd name="T111" fmla="*/ 9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35" h="92">
                  <a:moveTo>
                    <a:pt x="0" y="0"/>
                  </a:moveTo>
                  <a:lnTo>
                    <a:pt x="6" y="4"/>
                  </a:lnTo>
                  <a:lnTo>
                    <a:pt x="11" y="7"/>
                  </a:lnTo>
                  <a:lnTo>
                    <a:pt x="17" y="10"/>
                  </a:lnTo>
                  <a:lnTo>
                    <a:pt x="23" y="13"/>
                  </a:lnTo>
                  <a:lnTo>
                    <a:pt x="28" y="17"/>
                  </a:lnTo>
                  <a:lnTo>
                    <a:pt x="35" y="21"/>
                  </a:lnTo>
                  <a:lnTo>
                    <a:pt x="40" y="24"/>
                  </a:lnTo>
                  <a:lnTo>
                    <a:pt x="47" y="27"/>
                  </a:lnTo>
                  <a:lnTo>
                    <a:pt x="53" y="29"/>
                  </a:lnTo>
                  <a:lnTo>
                    <a:pt x="58" y="33"/>
                  </a:lnTo>
                  <a:lnTo>
                    <a:pt x="65" y="36"/>
                  </a:lnTo>
                  <a:lnTo>
                    <a:pt x="71" y="39"/>
                  </a:lnTo>
                  <a:lnTo>
                    <a:pt x="76" y="41"/>
                  </a:lnTo>
                  <a:lnTo>
                    <a:pt x="83" y="44"/>
                  </a:lnTo>
                  <a:lnTo>
                    <a:pt x="89" y="47"/>
                  </a:lnTo>
                  <a:lnTo>
                    <a:pt x="95" y="50"/>
                  </a:lnTo>
                  <a:lnTo>
                    <a:pt x="102" y="52"/>
                  </a:lnTo>
                  <a:lnTo>
                    <a:pt x="107" y="55"/>
                  </a:lnTo>
                  <a:lnTo>
                    <a:pt x="114" y="57"/>
                  </a:lnTo>
                  <a:lnTo>
                    <a:pt x="120" y="59"/>
                  </a:lnTo>
                  <a:lnTo>
                    <a:pt x="126" y="61"/>
                  </a:lnTo>
                  <a:lnTo>
                    <a:pt x="133" y="63"/>
                  </a:lnTo>
                  <a:lnTo>
                    <a:pt x="139" y="66"/>
                  </a:lnTo>
                  <a:lnTo>
                    <a:pt x="146" y="68"/>
                  </a:lnTo>
                  <a:lnTo>
                    <a:pt x="152" y="70"/>
                  </a:lnTo>
                  <a:lnTo>
                    <a:pt x="158" y="72"/>
                  </a:lnTo>
                  <a:lnTo>
                    <a:pt x="165" y="73"/>
                  </a:lnTo>
                  <a:lnTo>
                    <a:pt x="171" y="75"/>
                  </a:lnTo>
                  <a:lnTo>
                    <a:pt x="177" y="76"/>
                  </a:lnTo>
                  <a:lnTo>
                    <a:pt x="184" y="78"/>
                  </a:lnTo>
                  <a:lnTo>
                    <a:pt x="190" y="79"/>
                  </a:lnTo>
                  <a:lnTo>
                    <a:pt x="196" y="82"/>
                  </a:lnTo>
                  <a:lnTo>
                    <a:pt x="202" y="83"/>
                  </a:lnTo>
                  <a:lnTo>
                    <a:pt x="208" y="84"/>
                  </a:lnTo>
                  <a:lnTo>
                    <a:pt x="215" y="85"/>
                  </a:lnTo>
                  <a:lnTo>
                    <a:pt x="221" y="86"/>
                  </a:lnTo>
                  <a:lnTo>
                    <a:pt x="228" y="87"/>
                  </a:lnTo>
                  <a:lnTo>
                    <a:pt x="234" y="88"/>
                  </a:lnTo>
                  <a:lnTo>
                    <a:pt x="240" y="88"/>
                  </a:lnTo>
                  <a:lnTo>
                    <a:pt x="247" y="89"/>
                  </a:lnTo>
                  <a:lnTo>
                    <a:pt x="252" y="90"/>
                  </a:lnTo>
                  <a:lnTo>
                    <a:pt x="258" y="90"/>
                  </a:lnTo>
                  <a:lnTo>
                    <a:pt x="265" y="91"/>
                  </a:lnTo>
                  <a:lnTo>
                    <a:pt x="271" y="91"/>
                  </a:lnTo>
                  <a:lnTo>
                    <a:pt x="277" y="91"/>
                  </a:lnTo>
                  <a:lnTo>
                    <a:pt x="283" y="91"/>
                  </a:lnTo>
                  <a:lnTo>
                    <a:pt x="289" y="92"/>
                  </a:lnTo>
                  <a:lnTo>
                    <a:pt x="295" y="92"/>
                  </a:lnTo>
                  <a:lnTo>
                    <a:pt x="301" y="92"/>
                  </a:lnTo>
                  <a:lnTo>
                    <a:pt x="306" y="91"/>
                  </a:lnTo>
                  <a:lnTo>
                    <a:pt x="313" y="91"/>
                  </a:lnTo>
                  <a:lnTo>
                    <a:pt x="318" y="91"/>
                  </a:lnTo>
                  <a:lnTo>
                    <a:pt x="323" y="91"/>
                  </a:lnTo>
                  <a:lnTo>
                    <a:pt x="330" y="90"/>
                  </a:lnTo>
                  <a:lnTo>
                    <a:pt x="335" y="9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01" name="Freeform 301"/>
            <p:cNvSpPr>
              <a:spLocks/>
            </p:cNvSpPr>
            <p:nvPr/>
          </p:nvSpPr>
          <p:spPr bwMode="auto">
            <a:xfrm>
              <a:off x="337" y="1179"/>
              <a:ext cx="7" cy="19"/>
            </a:xfrm>
            <a:custGeom>
              <a:avLst/>
              <a:gdLst>
                <a:gd name="T0" fmla="*/ 21 w 21"/>
                <a:gd name="T1" fmla="*/ 0 h 59"/>
                <a:gd name="T2" fmla="*/ 20 w 21"/>
                <a:gd name="T3" fmla="*/ 1 h 59"/>
                <a:gd name="T4" fmla="*/ 17 w 21"/>
                <a:gd name="T5" fmla="*/ 1 h 59"/>
                <a:gd name="T6" fmla="*/ 15 w 21"/>
                <a:gd name="T7" fmla="*/ 2 h 59"/>
                <a:gd name="T8" fmla="*/ 13 w 21"/>
                <a:gd name="T9" fmla="*/ 3 h 59"/>
                <a:gd name="T10" fmla="*/ 12 w 21"/>
                <a:gd name="T11" fmla="*/ 3 h 59"/>
                <a:gd name="T12" fmla="*/ 10 w 21"/>
                <a:gd name="T13" fmla="*/ 4 h 59"/>
                <a:gd name="T14" fmla="*/ 9 w 21"/>
                <a:gd name="T15" fmla="*/ 5 h 59"/>
                <a:gd name="T16" fmla="*/ 8 w 21"/>
                <a:gd name="T17" fmla="*/ 6 h 59"/>
                <a:gd name="T18" fmla="*/ 7 w 21"/>
                <a:gd name="T19" fmla="*/ 7 h 59"/>
                <a:gd name="T20" fmla="*/ 6 w 21"/>
                <a:gd name="T21" fmla="*/ 10 h 59"/>
                <a:gd name="T22" fmla="*/ 5 w 21"/>
                <a:gd name="T23" fmla="*/ 11 h 59"/>
                <a:gd name="T24" fmla="*/ 4 w 21"/>
                <a:gd name="T25" fmla="*/ 12 h 59"/>
                <a:gd name="T26" fmla="*/ 3 w 21"/>
                <a:gd name="T27" fmla="*/ 14 h 59"/>
                <a:gd name="T28" fmla="*/ 1 w 21"/>
                <a:gd name="T29" fmla="*/ 15 h 59"/>
                <a:gd name="T30" fmla="*/ 1 w 21"/>
                <a:gd name="T31" fmla="*/ 16 h 59"/>
                <a:gd name="T32" fmla="*/ 0 w 21"/>
                <a:gd name="T33" fmla="*/ 18 h 59"/>
                <a:gd name="T34" fmla="*/ 0 w 21"/>
                <a:gd name="T35" fmla="*/ 19 h 59"/>
                <a:gd name="T36" fmla="*/ 0 w 21"/>
                <a:gd name="T37" fmla="*/ 21 h 59"/>
                <a:gd name="T38" fmla="*/ 0 w 21"/>
                <a:gd name="T39" fmla="*/ 23 h 59"/>
                <a:gd name="T40" fmla="*/ 0 w 21"/>
                <a:gd name="T41" fmla="*/ 24 h 59"/>
                <a:gd name="T42" fmla="*/ 0 w 21"/>
                <a:gd name="T43" fmla="*/ 27 h 59"/>
                <a:gd name="T44" fmla="*/ 0 w 21"/>
                <a:gd name="T45" fmla="*/ 29 h 59"/>
                <a:gd name="T46" fmla="*/ 0 w 21"/>
                <a:gd name="T47" fmla="*/ 30 h 59"/>
                <a:gd name="T48" fmla="*/ 1 w 21"/>
                <a:gd name="T49" fmla="*/ 32 h 59"/>
                <a:gd name="T50" fmla="*/ 1 w 21"/>
                <a:gd name="T51" fmla="*/ 34 h 59"/>
                <a:gd name="T52" fmla="*/ 3 w 21"/>
                <a:gd name="T53" fmla="*/ 36 h 59"/>
                <a:gd name="T54" fmla="*/ 4 w 21"/>
                <a:gd name="T55" fmla="*/ 37 h 59"/>
                <a:gd name="T56" fmla="*/ 5 w 21"/>
                <a:gd name="T57" fmla="*/ 39 h 59"/>
                <a:gd name="T58" fmla="*/ 6 w 21"/>
                <a:gd name="T59" fmla="*/ 41 h 59"/>
                <a:gd name="T60" fmla="*/ 7 w 21"/>
                <a:gd name="T61" fmla="*/ 44 h 59"/>
                <a:gd name="T62" fmla="*/ 8 w 21"/>
                <a:gd name="T63" fmla="*/ 45 h 59"/>
                <a:gd name="T64" fmla="*/ 9 w 21"/>
                <a:gd name="T65" fmla="*/ 47 h 59"/>
                <a:gd name="T66" fmla="*/ 10 w 21"/>
                <a:gd name="T67" fmla="*/ 49 h 59"/>
                <a:gd name="T68" fmla="*/ 12 w 21"/>
                <a:gd name="T69" fmla="*/ 50 h 59"/>
                <a:gd name="T70" fmla="*/ 13 w 21"/>
                <a:gd name="T71" fmla="*/ 52 h 59"/>
                <a:gd name="T72" fmla="*/ 15 w 21"/>
                <a:gd name="T73" fmla="*/ 54 h 59"/>
                <a:gd name="T74" fmla="*/ 17 w 21"/>
                <a:gd name="T75" fmla="*/ 55 h 59"/>
                <a:gd name="T76" fmla="*/ 20 w 21"/>
                <a:gd name="T77" fmla="*/ 57 h 59"/>
                <a:gd name="T78" fmla="*/ 21 w 21"/>
                <a:gd name="T79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1" h="59">
                  <a:moveTo>
                    <a:pt x="21" y="0"/>
                  </a:moveTo>
                  <a:lnTo>
                    <a:pt x="20" y="1"/>
                  </a:lnTo>
                  <a:lnTo>
                    <a:pt x="17" y="1"/>
                  </a:lnTo>
                  <a:lnTo>
                    <a:pt x="15" y="2"/>
                  </a:lnTo>
                  <a:lnTo>
                    <a:pt x="13" y="3"/>
                  </a:lnTo>
                  <a:lnTo>
                    <a:pt x="12" y="3"/>
                  </a:lnTo>
                  <a:lnTo>
                    <a:pt x="10" y="4"/>
                  </a:lnTo>
                  <a:lnTo>
                    <a:pt x="9" y="5"/>
                  </a:lnTo>
                  <a:lnTo>
                    <a:pt x="8" y="6"/>
                  </a:lnTo>
                  <a:lnTo>
                    <a:pt x="7" y="7"/>
                  </a:lnTo>
                  <a:lnTo>
                    <a:pt x="6" y="10"/>
                  </a:lnTo>
                  <a:lnTo>
                    <a:pt x="5" y="11"/>
                  </a:lnTo>
                  <a:lnTo>
                    <a:pt x="4" y="12"/>
                  </a:lnTo>
                  <a:lnTo>
                    <a:pt x="3" y="14"/>
                  </a:lnTo>
                  <a:lnTo>
                    <a:pt x="1" y="15"/>
                  </a:lnTo>
                  <a:lnTo>
                    <a:pt x="1" y="16"/>
                  </a:lnTo>
                  <a:lnTo>
                    <a:pt x="0" y="18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0" y="27"/>
                  </a:lnTo>
                  <a:lnTo>
                    <a:pt x="0" y="29"/>
                  </a:lnTo>
                  <a:lnTo>
                    <a:pt x="0" y="30"/>
                  </a:lnTo>
                  <a:lnTo>
                    <a:pt x="1" y="32"/>
                  </a:lnTo>
                  <a:lnTo>
                    <a:pt x="1" y="34"/>
                  </a:lnTo>
                  <a:lnTo>
                    <a:pt x="3" y="36"/>
                  </a:lnTo>
                  <a:lnTo>
                    <a:pt x="4" y="37"/>
                  </a:lnTo>
                  <a:lnTo>
                    <a:pt x="5" y="39"/>
                  </a:lnTo>
                  <a:lnTo>
                    <a:pt x="6" y="41"/>
                  </a:lnTo>
                  <a:lnTo>
                    <a:pt x="7" y="44"/>
                  </a:lnTo>
                  <a:lnTo>
                    <a:pt x="8" y="45"/>
                  </a:lnTo>
                  <a:lnTo>
                    <a:pt x="9" y="47"/>
                  </a:lnTo>
                  <a:lnTo>
                    <a:pt x="10" y="49"/>
                  </a:lnTo>
                  <a:lnTo>
                    <a:pt x="12" y="50"/>
                  </a:lnTo>
                  <a:lnTo>
                    <a:pt x="13" y="52"/>
                  </a:lnTo>
                  <a:lnTo>
                    <a:pt x="15" y="54"/>
                  </a:lnTo>
                  <a:lnTo>
                    <a:pt x="17" y="55"/>
                  </a:lnTo>
                  <a:lnTo>
                    <a:pt x="20" y="57"/>
                  </a:lnTo>
                  <a:lnTo>
                    <a:pt x="21" y="5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02" name="Freeform 302"/>
            <p:cNvSpPr>
              <a:spLocks/>
            </p:cNvSpPr>
            <p:nvPr/>
          </p:nvSpPr>
          <p:spPr bwMode="auto">
            <a:xfrm>
              <a:off x="344" y="1177"/>
              <a:ext cx="116" cy="33"/>
            </a:xfrm>
            <a:custGeom>
              <a:avLst/>
              <a:gdLst>
                <a:gd name="T0" fmla="*/ 335 w 335"/>
                <a:gd name="T1" fmla="*/ 92 h 92"/>
                <a:gd name="T2" fmla="*/ 330 w 335"/>
                <a:gd name="T3" fmla="*/ 88 h 92"/>
                <a:gd name="T4" fmla="*/ 323 w 335"/>
                <a:gd name="T5" fmla="*/ 85 h 92"/>
                <a:gd name="T6" fmla="*/ 318 w 335"/>
                <a:gd name="T7" fmla="*/ 82 h 92"/>
                <a:gd name="T8" fmla="*/ 313 w 335"/>
                <a:gd name="T9" fmla="*/ 78 h 92"/>
                <a:gd name="T10" fmla="*/ 306 w 335"/>
                <a:gd name="T11" fmla="*/ 74 h 92"/>
                <a:gd name="T12" fmla="*/ 301 w 335"/>
                <a:gd name="T13" fmla="*/ 71 h 92"/>
                <a:gd name="T14" fmla="*/ 295 w 335"/>
                <a:gd name="T15" fmla="*/ 68 h 92"/>
                <a:gd name="T16" fmla="*/ 289 w 335"/>
                <a:gd name="T17" fmla="*/ 65 h 92"/>
                <a:gd name="T18" fmla="*/ 283 w 335"/>
                <a:gd name="T19" fmla="*/ 62 h 92"/>
                <a:gd name="T20" fmla="*/ 277 w 335"/>
                <a:gd name="T21" fmla="*/ 58 h 92"/>
                <a:gd name="T22" fmla="*/ 271 w 335"/>
                <a:gd name="T23" fmla="*/ 56 h 92"/>
                <a:gd name="T24" fmla="*/ 265 w 335"/>
                <a:gd name="T25" fmla="*/ 53 h 92"/>
                <a:gd name="T26" fmla="*/ 258 w 335"/>
                <a:gd name="T27" fmla="*/ 50 h 92"/>
                <a:gd name="T28" fmla="*/ 252 w 335"/>
                <a:gd name="T29" fmla="*/ 48 h 92"/>
                <a:gd name="T30" fmla="*/ 247 w 335"/>
                <a:gd name="T31" fmla="*/ 45 h 92"/>
                <a:gd name="T32" fmla="*/ 240 w 335"/>
                <a:gd name="T33" fmla="*/ 42 h 92"/>
                <a:gd name="T34" fmla="*/ 234 w 335"/>
                <a:gd name="T35" fmla="*/ 39 h 92"/>
                <a:gd name="T36" fmla="*/ 228 w 335"/>
                <a:gd name="T37" fmla="*/ 37 h 92"/>
                <a:gd name="T38" fmla="*/ 221 w 335"/>
                <a:gd name="T39" fmla="*/ 35 h 92"/>
                <a:gd name="T40" fmla="*/ 215 w 335"/>
                <a:gd name="T41" fmla="*/ 33 h 92"/>
                <a:gd name="T42" fmla="*/ 208 w 335"/>
                <a:gd name="T43" fmla="*/ 31 h 92"/>
                <a:gd name="T44" fmla="*/ 202 w 335"/>
                <a:gd name="T45" fmla="*/ 28 h 92"/>
                <a:gd name="T46" fmla="*/ 196 w 335"/>
                <a:gd name="T47" fmla="*/ 26 h 92"/>
                <a:gd name="T48" fmla="*/ 190 w 335"/>
                <a:gd name="T49" fmla="*/ 24 h 92"/>
                <a:gd name="T50" fmla="*/ 184 w 335"/>
                <a:gd name="T51" fmla="*/ 22 h 92"/>
                <a:gd name="T52" fmla="*/ 177 w 335"/>
                <a:gd name="T53" fmla="*/ 20 h 92"/>
                <a:gd name="T54" fmla="*/ 171 w 335"/>
                <a:gd name="T55" fmla="*/ 18 h 92"/>
                <a:gd name="T56" fmla="*/ 165 w 335"/>
                <a:gd name="T57" fmla="*/ 17 h 92"/>
                <a:gd name="T58" fmla="*/ 158 w 335"/>
                <a:gd name="T59" fmla="*/ 15 h 92"/>
                <a:gd name="T60" fmla="*/ 152 w 335"/>
                <a:gd name="T61" fmla="*/ 14 h 92"/>
                <a:gd name="T62" fmla="*/ 146 w 335"/>
                <a:gd name="T63" fmla="*/ 12 h 92"/>
                <a:gd name="T64" fmla="*/ 139 w 335"/>
                <a:gd name="T65" fmla="*/ 10 h 92"/>
                <a:gd name="T66" fmla="*/ 133 w 335"/>
                <a:gd name="T67" fmla="*/ 9 h 92"/>
                <a:gd name="T68" fmla="*/ 126 w 335"/>
                <a:gd name="T69" fmla="*/ 8 h 92"/>
                <a:gd name="T70" fmla="*/ 120 w 335"/>
                <a:gd name="T71" fmla="*/ 7 h 92"/>
                <a:gd name="T72" fmla="*/ 114 w 335"/>
                <a:gd name="T73" fmla="*/ 6 h 92"/>
                <a:gd name="T74" fmla="*/ 107 w 335"/>
                <a:gd name="T75" fmla="*/ 5 h 92"/>
                <a:gd name="T76" fmla="*/ 102 w 335"/>
                <a:gd name="T77" fmla="*/ 4 h 92"/>
                <a:gd name="T78" fmla="*/ 95 w 335"/>
                <a:gd name="T79" fmla="*/ 3 h 92"/>
                <a:gd name="T80" fmla="*/ 89 w 335"/>
                <a:gd name="T81" fmla="*/ 3 h 92"/>
                <a:gd name="T82" fmla="*/ 83 w 335"/>
                <a:gd name="T83" fmla="*/ 2 h 92"/>
                <a:gd name="T84" fmla="*/ 76 w 335"/>
                <a:gd name="T85" fmla="*/ 1 h 92"/>
                <a:gd name="T86" fmla="*/ 71 w 335"/>
                <a:gd name="T87" fmla="*/ 1 h 92"/>
                <a:gd name="T88" fmla="*/ 65 w 335"/>
                <a:gd name="T89" fmla="*/ 1 h 92"/>
                <a:gd name="T90" fmla="*/ 58 w 335"/>
                <a:gd name="T91" fmla="*/ 0 h 92"/>
                <a:gd name="T92" fmla="*/ 53 w 335"/>
                <a:gd name="T93" fmla="*/ 0 h 92"/>
                <a:gd name="T94" fmla="*/ 47 w 335"/>
                <a:gd name="T95" fmla="*/ 0 h 92"/>
                <a:gd name="T96" fmla="*/ 40 w 335"/>
                <a:gd name="T97" fmla="*/ 0 h 92"/>
                <a:gd name="T98" fmla="*/ 35 w 335"/>
                <a:gd name="T99" fmla="*/ 0 h 92"/>
                <a:gd name="T100" fmla="*/ 28 w 335"/>
                <a:gd name="T101" fmla="*/ 0 h 92"/>
                <a:gd name="T102" fmla="*/ 23 w 335"/>
                <a:gd name="T103" fmla="*/ 1 h 92"/>
                <a:gd name="T104" fmla="*/ 17 w 335"/>
                <a:gd name="T105" fmla="*/ 1 h 92"/>
                <a:gd name="T106" fmla="*/ 11 w 335"/>
                <a:gd name="T107" fmla="*/ 1 h 92"/>
                <a:gd name="T108" fmla="*/ 6 w 335"/>
                <a:gd name="T109" fmla="*/ 2 h 92"/>
                <a:gd name="T110" fmla="*/ 0 w 335"/>
                <a:gd name="T111" fmla="*/ 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35" h="92">
                  <a:moveTo>
                    <a:pt x="335" y="92"/>
                  </a:moveTo>
                  <a:lnTo>
                    <a:pt x="330" y="88"/>
                  </a:lnTo>
                  <a:lnTo>
                    <a:pt x="323" y="85"/>
                  </a:lnTo>
                  <a:lnTo>
                    <a:pt x="318" y="82"/>
                  </a:lnTo>
                  <a:lnTo>
                    <a:pt x="313" y="78"/>
                  </a:lnTo>
                  <a:lnTo>
                    <a:pt x="306" y="74"/>
                  </a:lnTo>
                  <a:lnTo>
                    <a:pt x="301" y="71"/>
                  </a:lnTo>
                  <a:lnTo>
                    <a:pt x="295" y="68"/>
                  </a:lnTo>
                  <a:lnTo>
                    <a:pt x="289" y="65"/>
                  </a:lnTo>
                  <a:lnTo>
                    <a:pt x="283" y="62"/>
                  </a:lnTo>
                  <a:lnTo>
                    <a:pt x="277" y="58"/>
                  </a:lnTo>
                  <a:lnTo>
                    <a:pt x="271" y="56"/>
                  </a:lnTo>
                  <a:lnTo>
                    <a:pt x="265" y="53"/>
                  </a:lnTo>
                  <a:lnTo>
                    <a:pt x="258" y="50"/>
                  </a:lnTo>
                  <a:lnTo>
                    <a:pt x="252" y="48"/>
                  </a:lnTo>
                  <a:lnTo>
                    <a:pt x="247" y="45"/>
                  </a:lnTo>
                  <a:lnTo>
                    <a:pt x="240" y="42"/>
                  </a:lnTo>
                  <a:lnTo>
                    <a:pt x="234" y="39"/>
                  </a:lnTo>
                  <a:lnTo>
                    <a:pt x="228" y="37"/>
                  </a:lnTo>
                  <a:lnTo>
                    <a:pt x="221" y="35"/>
                  </a:lnTo>
                  <a:lnTo>
                    <a:pt x="215" y="33"/>
                  </a:lnTo>
                  <a:lnTo>
                    <a:pt x="208" y="31"/>
                  </a:lnTo>
                  <a:lnTo>
                    <a:pt x="202" y="28"/>
                  </a:lnTo>
                  <a:lnTo>
                    <a:pt x="196" y="26"/>
                  </a:lnTo>
                  <a:lnTo>
                    <a:pt x="190" y="24"/>
                  </a:lnTo>
                  <a:lnTo>
                    <a:pt x="184" y="22"/>
                  </a:lnTo>
                  <a:lnTo>
                    <a:pt x="177" y="20"/>
                  </a:lnTo>
                  <a:lnTo>
                    <a:pt x="171" y="18"/>
                  </a:lnTo>
                  <a:lnTo>
                    <a:pt x="165" y="17"/>
                  </a:lnTo>
                  <a:lnTo>
                    <a:pt x="158" y="15"/>
                  </a:lnTo>
                  <a:lnTo>
                    <a:pt x="152" y="14"/>
                  </a:lnTo>
                  <a:lnTo>
                    <a:pt x="146" y="12"/>
                  </a:lnTo>
                  <a:lnTo>
                    <a:pt x="139" y="10"/>
                  </a:lnTo>
                  <a:lnTo>
                    <a:pt x="133" y="9"/>
                  </a:lnTo>
                  <a:lnTo>
                    <a:pt x="126" y="8"/>
                  </a:lnTo>
                  <a:lnTo>
                    <a:pt x="120" y="7"/>
                  </a:lnTo>
                  <a:lnTo>
                    <a:pt x="114" y="6"/>
                  </a:lnTo>
                  <a:lnTo>
                    <a:pt x="107" y="5"/>
                  </a:lnTo>
                  <a:lnTo>
                    <a:pt x="102" y="4"/>
                  </a:lnTo>
                  <a:lnTo>
                    <a:pt x="95" y="3"/>
                  </a:lnTo>
                  <a:lnTo>
                    <a:pt x="89" y="3"/>
                  </a:lnTo>
                  <a:lnTo>
                    <a:pt x="83" y="2"/>
                  </a:lnTo>
                  <a:lnTo>
                    <a:pt x="76" y="1"/>
                  </a:lnTo>
                  <a:lnTo>
                    <a:pt x="71" y="1"/>
                  </a:lnTo>
                  <a:lnTo>
                    <a:pt x="65" y="1"/>
                  </a:lnTo>
                  <a:lnTo>
                    <a:pt x="58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5" y="0"/>
                  </a:lnTo>
                  <a:lnTo>
                    <a:pt x="28" y="0"/>
                  </a:lnTo>
                  <a:lnTo>
                    <a:pt x="23" y="1"/>
                  </a:lnTo>
                  <a:lnTo>
                    <a:pt x="17" y="1"/>
                  </a:lnTo>
                  <a:lnTo>
                    <a:pt x="11" y="1"/>
                  </a:lnTo>
                  <a:lnTo>
                    <a:pt x="6" y="2"/>
                  </a:lnTo>
                  <a:lnTo>
                    <a:pt x="0" y="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03" name="Freeform 303"/>
            <p:cNvSpPr>
              <a:spLocks/>
            </p:cNvSpPr>
            <p:nvPr/>
          </p:nvSpPr>
          <p:spPr bwMode="auto">
            <a:xfrm>
              <a:off x="460" y="1210"/>
              <a:ext cx="7" cy="20"/>
            </a:xfrm>
            <a:custGeom>
              <a:avLst/>
              <a:gdLst>
                <a:gd name="T0" fmla="*/ 0 w 21"/>
                <a:gd name="T1" fmla="*/ 59 h 59"/>
                <a:gd name="T2" fmla="*/ 2 w 21"/>
                <a:gd name="T3" fmla="*/ 58 h 59"/>
                <a:gd name="T4" fmla="*/ 4 w 21"/>
                <a:gd name="T5" fmla="*/ 57 h 59"/>
                <a:gd name="T6" fmla="*/ 5 w 21"/>
                <a:gd name="T7" fmla="*/ 57 h 59"/>
                <a:gd name="T8" fmla="*/ 8 w 21"/>
                <a:gd name="T9" fmla="*/ 56 h 59"/>
                <a:gd name="T10" fmla="*/ 9 w 21"/>
                <a:gd name="T11" fmla="*/ 55 h 59"/>
                <a:gd name="T12" fmla="*/ 11 w 21"/>
                <a:gd name="T13" fmla="*/ 54 h 59"/>
                <a:gd name="T14" fmla="*/ 12 w 21"/>
                <a:gd name="T15" fmla="*/ 53 h 59"/>
                <a:gd name="T16" fmla="*/ 14 w 21"/>
                <a:gd name="T17" fmla="*/ 52 h 59"/>
                <a:gd name="T18" fmla="*/ 15 w 21"/>
                <a:gd name="T19" fmla="*/ 51 h 59"/>
                <a:gd name="T20" fmla="*/ 16 w 21"/>
                <a:gd name="T21" fmla="*/ 49 h 59"/>
                <a:gd name="T22" fmla="*/ 17 w 21"/>
                <a:gd name="T23" fmla="*/ 48 h 59"/>
                <a:gd name="T24" fmla="*/ 18 w 21"/>
                <a:gd name="T25" fmla="*/ 47 h 59"/>
                <a:gd name="T26" fmla="*/ 18 w 21"/>
                <a:gd name="T27" fmla="*/ 45 h 59"/>
                <a:gd name="T28" fmla="*/ 19 w 21"/>
                <a:gd name="T29" fmla="*/ 44 h 59"/>
                <a:gd name="T30" fmla="*/ 20 w 21"/>
                <a:gd name="T31" fmla="*/ 42 h 59"/>
                <a:gd name="T32" fmla="*/ 20 w 21"/>
                <a:gd name="T33" fmla="*/ 41 h 59"/>
                <a:gd name="T34" fmla="*/ 20 w 21"/>
                <a:gd name="T35" fmla="*/ 39 h 59"/>
                <a:gd name="T36" fmla="*/ 21 w 21"/>
                <a:gd name="T37" fmla="*/ 38 h 59"/>
                <a:gd name="T38" fmla="*/ 21 w 21"/>
                <a:gd name="T39" fmla="*/ 36 h 59"/>
                <a:gd name="T40" fmla="*/ 21 w 21"/>
                <a:gd name="T41" fmla="*/ 35 h 59"/>
                <a:gd name="T42" fmla="*/ 21 w 21"/>
                <a:gd name="T43" fmla="*/ 32 h 59"/>
                <a:gd name="T44" fmla="*/ 20 w 21"/>
                <a:gd name="T45" fmla="*/ 30 h 59"/>
                <a:gd name="T46" fmla="*/ 20 w 21"/>
                <a:gd name="T47" fmla="*/ 28 h 59"/>
                <a:gd name="T48" fmla="*/ 20 w 21"/>
                <a:gd name="T49" fmla="*/ 27 h 59"/>
                <a:gd name="T50" fmla="*/ 19 w 21"/>
                <a:gd name="T51" fmla="*/ 25 h 59"/>
                <a:gd name="T52" fmla="*/ 18 w 21"/>
                <a:gd name="T53" fmla="*/ 23 h 59"/>
                <a:gd name="T54" fmla="*/ 18 w 21"/>
                <a:gd name="T55" fmla="*/ 21 h 59"/>
                <a:gd name="T56" fmla="*/ 17 w 21"/>
                <a:gd name="T57" fmla="*/ 20 h 59"/>
                <a:gd name="T58" fmla="*/ 16 w 21"/>
                <a:gd name="T59" fmla="*/ 18 h 59"/>
                <a:gd name="T60" fmla="*/ 15 w 21"/>
                <a:gd name="T61" fmla="*/ 15 h 59"/>
                <a:gd name="T62" fmla="*/ 14 w 21"/>
                <a:gd name="T63" fmla="*/ 13 h 59"/>
                <a:gd name="T64" fmla="*/ 12 w 21"/>
                <a:gd name="T65" fmla="*/ 12 h 59"/>
                <a:gd name="T66" fmla="*/ 11 w 21"/>
                <a:gd name="T67" fmla="*/ 10 h 59"/>
                <a:gd name="T68" fmla="*/ 9 w 21"/>
                <a:gd name="T69" fmla="*/ 8 h 59"/>
                <a:gd name="T70" fmla="*/ 8 w 21"/>
                <a:gd name="T71" fmla="*/ 7 h 59"/>
                <a:gd name="T72" fmla="*/ 5 w 21"/>
                <a:gd name="T73" fmla="*/ 5 h 59"/>
                <a:gd name="T74" fmla="*/ 4 w 21"/>
                <a:gd name="T75" fmla="*/ 4 h 59"/>
                <a:gd name="T76" fmla="*/ 2 w 21"/>
                <a:gd name="T77" fmla="*/ 2 h 59"/>
                <a:gd name="T78" fmla="*/ 0 w 21"/>
                <a:gd name="T7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1" h="59">
                  <a:moveTo>
                    <a:pt x="0" y="59"/>
                  </a:moveTo>
                  <a:lnTo>
                    <a:pt x="2" y="58"/>
                  </a:lnTo>
                  <a:lnTo>
                    <a:pt x="4" y="57"/>
                  </a:lnTo>
                  <a:lnTo>
                    <a:pt x="5" y="57"/>
                  </a:lnTo>
                  <a:lnTo>
                    <a:pt x="8" y="56"/>
                  </a:lnTo>
                  <a:lnTo>
                    <a:pt x="9" y="55"/>
                  </a:lnTo>
                  <a:lnTo>
                    <a:pt x="11" y="54"/>
                  </a:lnTo>
                  <a:lnTo>
                    <a:pt x="12" y="53"/>
                  </a:lnTo>
                  <a:lnTo>
                    <a:pt x="14" y="52"/>
                  </a:lnTo>
                  <a:lnTo>
                    <a:pt x="15" y="51"/>
                  </a:lnTo>
                  <a:lnTo>
                    <a:pt x="16" y="49"/>
                  </a:lnTo>
                  <a:lnTo>
                    <a:pt x="17" y="48"/>
                  </a:lnTo>
                  <a:lnTo>
                    <a:pt x="18" y="47"/>
                  </a:lnTo>
                  <a:lnTo>
                    <a:pt x="18" y="45"/>
                  </a:lnTo>
                  <a:lnTo>
                    <a:pt x="19" y="44"/>
                  </a:lnTo>
                  <a:lnTo>
                    <a:pt x="20" y="42"/>
                  </a:lnTo>
                  <a:lnTo>
                    <a:pt x="20" y="41"/>
                  </a:lnTo>
                  <a:lnTo>
                    <a:pt x="20" y="39"/>
                  </a:lnTo>
                  <a:lnTo>
                    <a:pt x="21" y="38"/>
                  </a:lnTo>
                  <a:lnTo>
                    <a:pt x="21" y="36"/>
                  </a:lnTo>
                  <a:lnTo>
                    <a:pt x="21" y="35"/>
                  </a:lnTo>
                  <a:lnTo>
                    <a:pt x="21" y="32"/>
                  </a:lnTo>
                  <a:lnTo>
                    <a:pt x="20" y="30"/>
                  </a:lnTo>
                  <a:lnTo>
                    <a:pt x="20" y="28"/>
                  </a:lnTo>
                  <a:lnTo>
                    <a:pt x="20" y="27"/>
                  </a:lnTo>
                  <a:lnTo>
                    <a:pt x="19" y="25"/>
                  </a:lnTo>
                  <a:lnTo>
                    <a:pt x="18" y="23"/>
                  </a:lnTo>
                  <a:lnTo>
                    <a:pt x="18" y="21"/>
                  </a:lnTo>
                  <a:lnTo>
                    <a:pt x="17" y="20"/>
                  </a:lnTo>
                  <a:lnTo>
                    <a:pt x="16" y="18"/>
                  </a:lnTo>
                  <a:lnTo>
                    <a:pt x="15" y="15"/>
                  </a:lnTo>
                  <a:lnTo>
                    <a:pt x="14" y="13"/>
                  </a:lnTo>
                  <a:lnTo>
                    <a:pt x="12" y="12"/>
                  </a:lnTo>
                  <a:lnTo>
                    <a:pt x="11" y="10"/>
                  </a:lnTo>
                  <a:lnTo>
                    <a:pt x="9" y="8"/>
                  </a:lnTo>
                  <a:lnTo>
                    <a:pt x="8" y="7"/>
                  </a:lnTo>
                  <a:lnTo>
                    <a:pt x="5" y="5"/>
                  </a:lnTo>
                  <a:lnTo>
                    <a:pt x="4" y="4"/>
                  </a:lnTo>
                  <a:lnTo>
                    <a:pt x="2" y="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04" name="Line 304"/>
            <p:cNvSpPr>
              <a:spLocks noChangeShapeType="1"/>
            </p:cNvSpPr>
            <p:nvPr/>
          </p:nvSpPr>
          <p:spPr bwMode="auto">
            <a:xfrm flipV="1">
              <a:off x="337" y="1109"/>
              <a:ext cx="130" cy="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05" name="Line 305"/>
            <p:cNvSpPr>
              <a:spLocks noChangeShapeType="1"/>
            </p:cNvSpPr>
            <p:nvPr/>
          </p:nvSpPr>
          <p:spPr bwMode="auto">
            <a:xfrm>
              <a:off x="337" y="1075"/>
              <a:ext cx="130" cy="9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06" name="Freeform 306"/>
            <p:cNvSpPr>
              <a:spLocks/>
            </p:cNvSpPr>
            <p:nvPr/>
          </p:nvSpPr>
          <p:spPr bwMode="auto">
            <a:xfrm>
              <a:off x="337" y="1025"/>
              <a:ext cx="22" cy="26"/>
            </a:xfrm>
            <a:custGeom>
              <a:avLst/>
              <a:gdLst>
                <a:gd name="T0" fmla="*/ 0 w 63"/>
                <a:gd name="T1" fmla="*/ 0 h 76"/>
                <a:gd name="T2" fmla="*/ 0 w 63"/>
                <a:gd name="T3" fmla="*/ 2 h 76"/>
                <a:gd name="T4" fmla="*/ 0 w 63"/>
                <a:gd name="T5" fmla="*/ 4 h 76"/>
                <a:gd name="T6" fmla="*/ 0 w 63"/>
                <a:gd name="T7" fmla="*/ 6 h 76"/>
                <a:gd name="T8" fmla="*/ 1 w 63"/>
                <a:gd name="T9" fmla="*/ 8 h 76"/>
                <a:gd name="T10" fmla="*/ 1 w 63"/>
                <a:gd name="T11" fmla="*/ 11 h 76"/>
                <a:gd name="T12" fmla="*/ 3 w 63"/>
                <a:gd name="T13" fmla="*/ 13 h 76"/>
                <a:gd name="T14" fmla="*/ 3 w 63"/>
                <a:gd name="T15" fmla="*/ 16 h 76"/>
                <a:gd name="T16" fmla="*/ 4 w 63"/>
                <a:gd name="T17" fmla="*/ 18 h 76"/>
                <a:gd name="T18" fmla="*/ 5 w 63"/>
                <a:gd name="T19" fmla="*/ 20 h 76"/>
                <a:gd name="T20" fmla="*/ 6 w 63"/>
                <a:gd name="T21" fmla="*/ 22 h 76"/>
                <a:gd name="T22" fmla="*/ 7 w 63"/>
                <a:gd name="T23" fmla="*/ 24 h 76"/>
                <a:gd name="T24" fmla="*/ 8 w 63"/>
                <a:gd name="T25" fmla="*/ 28 h 76"/>
                <a:gd name="T26" fmla="*/ 9 w 63"/>
                <a:gd name="T27" fmla="*/ 30 h 76"/>
                <a:gd name="T28" fmla="*/ 11 w 63"/>
                <a:gd name="T29" fmla="*/ 32 h 76"/>
                <a:gd name="T30" fmla="*/ 12 w 63"/>
                <a:gd name="T31" fmla="*/ 34 h 76"/>
                <a:gd name="T32" fmla="*/ 14 w 63"/>
                <a:gd name="T33" fmla="*/ 36 h 76"/>
                <a:gd name="T34" fmla="*/ 15 w 63"/>
                <a:gd name="T35" fmla="*/ 38 h 76"/>
                <a:gd name="T36" fmla="*/ 17 w 63"/>
                <a:gd name="T37" fmla="*/ 41 h 76"/>
                <a:gd name="T38" fmla="*/ 20 w 63"/>
                <a:gd name="T39" fmla="*/ 44 h 76"/>
                <a:gd name="T40" fmla="*/ 22 w 63"/>
                <a:gd name="T41" fmla="*/ 46 h 76"/>
                <a:gd name="T42" fmla="*/ 24 w 63"/>
                <a:gd name="T43" fmla="*/ 48 h 76"/>
                <a:gd name="T44" fmla="*/ 26 w 63"/>
                <a:gd name="T45" fmla="*/ 50 h 76"/>
                <a:gd name="T46" fmla="*/ 28 w 63"/>
                <a:gd name="T47" fmla="*/ 52 h 76"/>
                <a:gd name="T48" fmla="*/ 30 w 63"/>
                <a:gd name="T49" fmla="*/ 54 h 76"/>
                <a:gd name="T50" fmla="*/ 32 w 63"/>
                <a:gd name="T51" fmla="*/ 56 h 76"/>
                <a:gd name="T52" fmla="*/ 36 w 63"/>
                <a:gd name="T53" fmla="*/ 58 h 76"/>
                <a:gd name="T54" fmla="*/ 38 w 63"/>
                <a:gd name="T55" fmla="*/ 60 h 76"/>
                <a:gd name="T56" fmla="*/ 40 w 63"/>
                <a:gd name="T57" fmla="*/ 62 h 76"/>
                <a:gd name="T58" fmla="*/ 43 w 63"/>
                <a:gd name="T59" fmla="*/ 64 h 76"/>
                <a:gd name="T60" fmla="*/ 45 w 63"/>
                <a:gd name="T61" fmla="*/ 66 h 76"/>
                <a:gd name="T62" fmla="*/ 48 w 63"/>
                <a:gd name="T63" fmla="*/ 67 h 76"/>
                <a:gd name="T64" fmla="*/ 52 w 63"/>
                <a:gd name="T65" fmla="*/ 69 h 76"/>
                <a:gd name="T66" fmla="*/ 54 w 63"/>
                <a:gd name="T67" fmla="*/ 70 h 76"/>
                <a:gd name="T68" fmla="*/ 57 w 63"/>
                <a:gd name="T69" fmla="*/ 72 h 76"/>
                <a:gd name="T70" fmla="*/ 60 w 63"/>
                <a:gd name="T71" fmla="*/ 73 h 76"/>
                <a:gd name="T72" fmla="*/ 63 w 63"/>
                <a:gd name="T73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3" h="76">
                  <a:moveTo>
                    <a:pt x="0" y="0"/>
                  </a:moveTo>
                  <a:lnTo>
                    <a:pt x="0" y="2"/>
                  </a:lnTo>
                  <a:lnTo>
                    <a:pt x="0" y="4"/>
                  </a:lnTo>
                  <a:lnTo>
                    <a:pt x="0" y="6"/>
                  </a:lnTo>
                  <a:lnTo>
                    <a:pt x="1" y="8"/>
                  </a:lnTo>
                  <a:lnTo>
                    <a:pt x="1" y="11"/>
                  </a:lnTo>
                  <a:lnTo>
                    <a:pt x="3" y="13"/>
                  </a:lnTo>
                  <a:lnTo>
                    <a:pt x="3" y="16"/>
                  </a:lnTo>
                  <a:lnTo>
                    <a:pt x="4" y="18"/>
                  </a:lnTo>
                  <a:lnTo>
                    <a:pt x="5" y="20"/>
                  </a:lnTo>
                  <a:lnTo>
                    <a:pt x="6" y="22"/>
                  </a:lnTo>
                  <a:lnTo>
                    <a:pt x="7" y="24"/>
                  </a:lnTo>
                  <a:lnTo>
                    <a:pt x="8" y="28"/>
                  </a:lnTo>
                  <a:lnTo>
                    <a:pt x="9" y="30"/>
                  </a:lnTo>
                  <a:lnTo>
                    <a:pt x="11" y="32"/>
                  </a:lnTo>
                  <a:lnTo>
                    <a:pt x="12" y="34"/>
                  </a:lnTo>
                  <a:lnTo>
                    <a:pt x="14" y="36"/>
                  </a:lnTo>
                  <a:lnTo>
                    <a:pt x="15" y="38"/>
                  </a:lnTo>
                  <a:lnTo>
                    <a:pt x="17" y="41"/>
                  </a:lnTo>
                  <a:lnTo>
                    <a:pt x="20" y="44"/>
                  </a:lnTo>
                  <a:lnTo>
                    <a:pt x="22" y="46"/>
                  </a:lnTo>
                  <a:lnTo>
                    <a:pt x="24" y="48"/>
                  </a:lnTo>
                  <a:lnTo>
                    <a:pt x="26" y="50"/>
                  </a:lnTo>
                  <a:lnTo>
                    <a:pt x="28" y="52"/>
                  </a:lnTo>
                  <a:lnTo>
                    <a:pt x="30" y="54"/>
                  </a:lnTo>
                  <a:lnTo>
                    <a:pt x="32" y="56"/>
                  </a:lnTo>
                  <a:lnTo>
                    <a:pt x="36" y="58"/>
                  </a:lnTo>
                  <a:lnTo>
                    <a:pt x="38" y="60"/>
                  </a:lnTo>
                  <a:lnTo>
                    <a:pt x="40" y="62"/>
                  </a:lnTo>
                  <a:lnTo>
                    <a:pt x="43" y="64"/>
                  </a:lnTo>
                  <a:lnTo>
                    <a:pt x="45" y="66"/>
                  </a:lnTo>
                  <a:lnTo>
                    <a:pt x="48" y="67"/>
                  </a:lnTo>
                  <a:lnTo>
                    <a:pt x="52" y="69"/>
                  </a:lnTo>
                  <a:lnTo>
                    <a:pt x="54" y="70"/>
                  </a:lnTo>
                  <a:lnTo>
                    <a:pt x="57" y="72"/>
                  </a:lnTo>
                  <a:lnTo>
                    <a:pt x="60" y="73"/>
                  </a:lnTo>
                  <a:lnTo>
                    <a:pt x="63" y="7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07" name="Freeform 307"/>
            <p:cNvSpPr>
              <a:spLocks/>
            </p:cNvSpPr>
            <p:nvPr/>
          </p:nvSpPr>
          <p:spPr bwMode="auto">
            <a:xfrm>
              <a:off x="337" y="1010"/>
              <a:ext cx="46" cy="15"/>
            </a:xfrm>
            <a:custGeom>
              <a:avLst/>
              <a:gdLst>
                <a:gd name="T0" fmla="*/ 128 w 128"/>
                <a:gd name="T1" fmla="*/ 25 h 41"/>
                <a:gd name="T2" fmla="*/ 125 w 128"/>
                <a:gd name="T3" fmla="*/ 23 h 41"/>
                <a:gd name="T4" fmla="*/ 123 w 128"/>
                <a:gd name="T5" fmla="*/ 22 h 41"/>
                <a:gd name="T6" fmla="*/ 120 w 128"/>
                <a:gd name="T7" fmla="*/ 20 h 41"/>
                <a:gd name="T8" fmla="*/ 116 w 128"/>
                <a:gd name="T9" fmla="*/ 17 h 41"/>
                <a:gd name="T10" fmla="*/ 114 w 128"/>
                <a:gd name="T11" fmla="*/ 16 h 41"/>
                <a:gd name="T12" fmla="*/ 111 w 128"/>
                <a:gd name="T13" fmla="*/ 14 h 41"/>
                <a:gd name="T14" fmla="*/ 108 w 128"/>
                <a:gd name="T15" fmla="*/ 13 h 41"/>
                <a:gd name="T16" fmla="*/ 105 w 128"/>
                <a:gd name="T17" fmla="*/ 12 h 41"/>
                <a:gd name="T18" fmla="*/ 102 w 128"/>
                <a:gd name="T19" fmla="*/ 11 h 41"/>
                <a:gd name="T20" fmla="*/ 99 w 128"/>
                <a:gd name="T21" fmla="*/ 9 h 41"/>
                <a:gd name="T22" fmla="*/ 96 w 128"/>
                <a:gd name="T23" fmla="*/ 8 h 41"/>
                <a:gd name="T24" fmla="*/ 93 w 128"/>
                <a:gd name="T25" fmla="*/ 7 h 41"/>
                <a:gd name="T26" fmla="*/ 90 w 128"/>
                <a:gd name="T27" fmla="*/ 6 h 41"/>
                <a:gd name="T28" fmla="*/ 87 w 128"/>
                <a:gd name="T29" fmla="*/ 5 h 41"/>
                <a:gd name="T30" fmla="*/ 83 w 128"/>
                <a:gd name="T31" fmla="*/ 5 h 41"/>
                <a:gd name="T32" fmla="*/ 80 w 128"/>
                <a:gd name="T33" fmla="*/ 4 h 41"/>
                <a:gd name="T34" fmla="*/ 77 w 128"/>
                <a:gd name="T35" fmla="*/ 3 h 41"/>
                <a:gd name="T36" fmla="*/ 74 w 128"/>
                <a:gd name="T37" fmla="*/ 3 h 41"/>
                <a:gd name="T38" fmla="*/ 71 w 128"/>
                <a:gd name="T39" fmla="*/ 2 h 41"/>
                <a:gd name="T40" fmla="*/ 68 w 128"/>
                <a:gd name="T41" fmla="*/ 2 h 41"/>
                <a:gd name="T42" fmla="*/ 64 w 128"/>
                <a:gd name="T43" fmla="*/ 0 h 41"/>
                <a:gd name="T44" fmla="*/ 62 w 128"/>
                <a:gd name="T45" fmla="*/ 0 h 41"/>
                <a:gd name="T46" fmla="*/ 59 w 128"/>
                <a:gd name="T47" fmla="*/ 0 h 41"/>
                <a:gd name="T48" fmla="*/ 56 w 128"/>
                <a:gd name="T49" fmla="*/ 0 h 41"/>
                <a:gd name="T50" fmla="*/ 53 w 128"/>
                <a:gd name="T51" fmla="*/ 0 h 41"/>
                <a:gd name="T52" fmla="*/ 50 w 128"/>
                <a:gd name="T53" fmla="*/ 0 h 41"/>
                <a:gd name="T54" fmla="*/ 47 w 128"/>
                <a:gd name="T55" fmla="*/ 0 h 41"/>
                <a:gd name="T56" fmla="*/ 44 w 128"/>
                <a:gd name="T57" fmla="*/ 0 h 41"/>
                <a:gd name="T58" fmla="*/ 42 w 128"/>
                <a:gd name="T59" fmla="*/ 0 h 41"/>
                <a:gd name="T60" fmla="*/ 39 w 128"/>
                <a:gd name="T61" fmla="*/ 2 h 41"/>
                <a:gd name="T62" fmla="*/ 37 w 128"/>
                <a:gd name="T63" fmla="*/ 2 h 41"/>
                <a:gd name="T64" fmla="*/ 33 w 128"/>
                <a:gd name="T65" fmla="*/ 3 h 41"/>
                <a:gd name="T66" fmla="*/ 31 w 128"/>
                <a:gd name="T67" fmla="*/ 4 h 41"/>
                <a:gd name="T68" fmla="*/ 29 w 128"/>
                <a:gd name="T69" fmla="*/ 4 h 41"/>
                <a:gd name="T70" fmla="*/ 27 w 128"/>
                <a:gd name="T71" fmla="*/ 5 h 41"/>
                <a:gd name="T72" fmla="*/ 25 w 128"/>
                <a:gd name="T73" fmla="*/ 6 h 41"/>
                <a:gd name="T74" fmla="*/ 23 w 128"/>
                <a:gd name="T75" fmla="*/ 7 h 41"/>
                <a:gd name="T76" fmla="*/ 21 w 128"/>
                <a:gd name="T77" fmla="*/ 8 h 41"/>
                <a:gd name="T78" fmla="*/ 19 w 128"/>
                <a:gd name="T79" fmla="*/ 9 h 41"/>
                <a:gd name="T80" fmla="*/ 16 w 128"/>
                <a:gd name="T81" fmla="*/ 10 h 41"/>
                <a:gd name="T82" fmla="*/ 14 w 128"/>
                <a:gd name="T83" fmla="*/ 11 h 41"/>
                <a:gd name="T84" fmla="*/ 13 w 128"/>
                <a:gd name="T85" fmla="*/ 13 h 41"/>
                <a:gd name="T86" fmla="*/ 11 w 128"/>
                <a:gd name="T87" fmla="*/ 14 h 41"/>
                <a:gd name="T88" fmla="*/ 10 w 128"/>
                <a:gd name="T89" fmla="*/ 15 h 41"/>
                <a:gd name="T90" fmla="*/ 8 w 128"/>
                <a:gd name="T91" fmla="*/ 17 h 41"/>
                <a:gd name="T92" fmla="*/ 7 w 128"/>
                <a:gd name="T93" fmla="*/ 19 h 41"/>
                <a:gd name="T94" fmla="*/ 6 w 128"/>
                <a:gd name="T95" fmla="*/ 21 h 41"/>
                <a:gd name="T96" fmla="*/ 5 w 128"/>
                <a:gd name="T97" fmla="*/ 23 h 41"/>
                <a:gd name="T98" fmla="*/ 4 w 128"/>
                <a:gd name="T99" fmla="*/ 24 h 41"/>
                <a:gd name="T100" fmla="*/ 3 w 128"/>
                <a:gd name="T101" fmla="*/ 26 h 41"/>
                <a:gd name="T102" fmla="*/ 3 w 128"/>
                <a:gd name="T103" fmla="*/ 28 h 41"/>
                <a:gd name="T104" fmla="*/ 1 w 128"/>
                <a:gd name="T105" fmla="*/ 30 h 41"/>
                <a:gd name="T106" fmla="*/ 1 w 128"/>
                <a:gd name="T107" fmla="*/ 32 h 41"/>
                <a:gd name="T108" fmla="*/ 0 w 128"/>
                <a:gd name="T109" fmla="*/ 35 h 41"/>
                <a:gd name="T110" fmla="*/ 0 w 128"/>
                <a:gd name="T111" fmla="*/ 37 h 41"/>
                <a:gd name="T112" fmla="*/ 0 w 128"/>
                <a:gd name="T113" fmla="*/ 39 h 41"/>
                <a:gd name="T114" fmla="*/ 0 w 128"/>
                <a:gd name="T115" fmla="*/ 4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8" h="41">
                  <a:moveTo>
                    <a:pt x="128" y="25"/>
                  </a:moveTo>
                  <a:lnTo>
                    <a:pt x="125" y="23"/>
                  </a:lnTo>
                  <a:lnTo>
                    <a:pt x="123" y="22"/>
                  </a:lnTo>
                  <a:lnTo>
                    <a:pt x="120" y="20"/>
                  </a:lnTo>
                  <a:lnTo>
                    <a:pt x="116" y="17"/>
                  </a:lnTo>
                  <a:lnTo>
                    <a:pt x="114" y="16"/>
                  </a:lnTo>
                  <a:lnTo>
                    <a:pt x="111" y="14"/>
                  </a:lnTo>
                  <a:lnTo>
                    <a:pt x="108" y="13"/>
                  </a:lnTo>
                  <a:lnTo>
                    <a:pt x="105" y="12"/>
                  </a:lnTo>
                  <a:lnTo>
                    <a:pt x="102" y="11"/>
                  </a:lnTo>
                  <a:lnTo>
                    <a:pt x="99" y="9"/>
                  </a:lnTo>
                  <a:lnTo>
                    <a:pt x="96" y="8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3" y="5"/>
                  </a:lnTo>
                  <a:lnTo>
                    <a:pt x="80" y="4"/>
                  </a:lnTo>
                  <a:lnTo>
                    <a:pt x="77" y="3"/>
                  </a:lnTo>
                  <a:lnTo>
                    <a:pt x="74" y="3"/>
                  </a:lnTo>
                  <a:lnTo>
                    <a:pt x="71" y="2"/>
                  </a:lnTo>
                  <a:lnTo>
                    <a:pt x="68" y="2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3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2" y="0"/>
                  </a:lnTo>
                  <a:lnTo>
                    <a:pt x="39" y="2"/>
                  </a:lnTo>
                  <a:lnTo>
                    <a:pt x="37" y="2"/>
                  </a:lnTo>
                  <a:lnTo>
                    <a:pt x="33" y="3"/>
                  </a:lnTo>
                  <a:lnTo>
                    <a:pt x="31" y="4"/>
                  </a:lnTo>
                  <a:lnTo>
                    <a:pt x="29" y="4"/>
                  </a:lnTo>
                  <a:lnTo>
                    <a:pt x="27" y="5"/>
                  </a:lnTo>
                  <a:lnTo>
                    <a:pt x="25" y="6"/>
                  </a:lnTo>
                  <a:lnTo>
                    <a:pt x="23" y="7"/>
                  </a:lnTo>
                  <a:lnTo>
                    <a:pt x="21" y="8"/>
                  </a:lnTo>
                  <a:lnTo>
                    <a:pt x="19" y="9"/>
                  </a:lnTo>
                  <a:lnTo>
                    <a:pt x="16" y="10"/>
                  </a:lnTo>
                  <a:lnTo>
                    <a:pt x="14" y="11"/>
                  </a:lnTo>
                  <a:lnTo>
                    <a:pt x="13" y="13"/>
                  </a:lnTo>
                  <a:lnTo>
                    <a:pt x="11" y="14"/>
                  </a:lnTo>
                  <a:lnTo>
                    <a:pt x="10" y="15"/>
                  </a:lnTo>
                  <a:lnTo>
                    <a:pt x="8" y="17"/>
                  </a:lnTo>
                  <a:lnTo>
                    <a:pt x="7" y="19"/>
                  </a:lnTo>
                  <a:lnTo>
                    <a:pt x="6" y="21"/>
                  </a:lnTo>
                  <a:lnTo>
                    <a:pt x="5" y="23"/>
                  </a:lnTo>
                  <a:lnTo>
                    <a:pt x="4" y="24"/>
                  </a:lnTo>
                  <a:lnTo>
                    <a:pt x="3" y="26"/>
                  </a:lnTo>
                  <a:lnTo>
                    <a:pt x="3" y="28"/>
                  </a:lnTo>
                  <a:lnTo>
                    <a:pt x="1" y="30"/>
                  </a:lnTo>
                  <a:lnTo>
                    <a:pt x="1" y="32"/>
                  </a:lnTo>
                  <a:lnTo>
                    <a:pt x="0" y="35"/>
                  </a:lnTo>
                  <a:lnTo>
                    <a:pt x="0" y="37"/>
                  </a:lnTo>
                  <a:lnTo>
                    <a:pt x="0" y="39"/>
                  </a:lnTo>
                  <a:lnTo>
                    <a:pt x="0" y="4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08" name="Freeform 308"/>
            <p:cNvSpPr>
              <a:spLocks/>
            </p:cNvSpPr>
            <p:nvPr/>
          </p:nvSpPr>
          <p:spPr bwMode="auto">
            <a:xfrm>
              <a:off x="383" y="1020"/>
              <a:ext cx="84" cy="60"/>
            </a:xfrm>
            <a:custGeom>
              <a:avLst/>
              <a:gdLst>
                <a:gd name="T0" fmla="*/ 0 w 249"/>
                <a:gd name="T1" fmla="*/ 0 h 176"/>
                <a:gd name="T2" fmla="*/ 249 w 249"/>
                <a:gd name="T3" fmla="*/ 176 h 176"/>
                <a:gd name="T4" fmla="*/ 249 w 249"/>
                <a:gd name="T5" fmla="*/ 58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176">
                  <a:moveTo>
                    <a:pt x="0" y="0"/>
                  </a:moveTo>
                  <a:lnTo>
                    <a:pt x="249" y="176"/>
                  </a:lnTo>
                  <a:lnTo>
                    <a:pt x="249" y="5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09" name="Line 309"/>
            <p:cNvSpPr>
              <a:spLocks noChangeShapeType="1"/>
            </p:cNvSpPr>
            <p:nvPr/>
          </p:nvSpPr>
          <p:spPr bwMode="auto">
            <a:xfrm>
              <a:off x="491" y="1536"/>
              <a:ext cx="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02710" name="Group 310"/>
          <p:cNvGrpSpPr>
            <a:grpSpLocks/>
          </p:cNvGrpSpPr>
          <p:nvPr/>
        </p:nvGrpSpPr>
        <p:grpSpPr bwMode="auto">
          <a:xfrm>
            <a:off x="4851400" y="1131888"/>
            <a:ext cx="641350" cy="1171575"/>
            <a:chOff x="3110" y="885"/>
            <a:chExt cx="306" cy="651"/>
          </a:xfrm>
        </p:grpSpPr>
        <p:sp>
          <p:nvSpPr>
            <p:cNvPr id="102711" name="Line 311"/>
            <p:cNvSpPr>
              <a:spLocks noChangeShapeType="1"/>
            </p:cNvSpPr>
            <p:nvPr/>
          </p:nvSpPr>
          <p:spPr bwMode="auto">
            <a:xfrm flipH="1">
              <a:off x="3180" y="885"/>
              <a:ext cx="23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12" name="Line 312"/>
            <p:cNvSpPr>
              <a:spLocks noChangeShapeType="1"/>
            </p:cNvSpPr>
            <p:nvPr/>
          </p:nvSpPr>
          <p:spPr bwMode="auto">
            <a:xfrm flipH="1">
              <a:off x="3180" y="1536"/>
              <a:ext cx="23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13" name="Line 313"/>
            <p:cNvSpPr>
              <a:spLocks noChangeShapeType="1"/>
            </p:cNvSpPr>
            <p:nvPr/>
          </p:nvSpPr>
          <p:spPr bwMode="auto">
            <a:xfrm>
              <a:off x="3262" y="986"/>
              <a:ext cx="0" cy="44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14" name="Freeform 314"/>
            <p:cNvSpPr>
              <a:spLocks/>
            </p:cNvSpPr>
            <p:nvPr/>
          </p:nvSpPr>
          <p:spPr bwMode="auto">
            <a:xfrm>
              <a:off x="3245" y="885"/>
              <a:ext cx="34" cy="101"/>
            </a:xfrm>
            <a:custGeom>
              <a:avLst/>
              <a:gdLst>
                <a:gd name="T0" fmla="*/ 0 w 99"/>
                <a:gd name="T1" fmla="*/ 299 h 299"/>
                <a:gd name="T2" fmla="*/ 99 w 99"/>
                <a:gd name="T3" fmla="*/ 299 h 299"/>
                <a:gd name="T4" fmla="*/ 50 w 99"/>
                <a:gd name="T5" fmla="*/ 0 h 299"/>
                <a:gd name="T6" fmla="*/ 0 w 99"/>
                <a:gd name="T7" fmla="*/ 299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9" h="299">
                  <a:moveTo>
                    <a:pt x="0" y="299"/>
                  </a:moveTo>
                  <a:lnTo>
                    <a:pt x="99" y="299"/>
                  </a:lnTo>
                  <a:lnTo>
                    <a:pt x="50" y="0"/>
                  </a:lnTo>
                  <a:lnTo>
                    <a:pt x="0" y="299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15" name="Freeform 315"/>
            <p:cNvSpPr>
              <a:spLocks/>
            </p:cNvSpPr>
            <p:nvPr/>
          </p:nvSpPr>
          <p:spPr bwMode="auto">
            <a:xfrm>
              <a:off x="3245" y="885"/>
              <a:ext cx="34" cy="101"/>
            </a:xfrm>
            <a:custGeom>
              <a:avLst/>
              <a:gdLst>
                <a:gd name="T0" fmla="*/ 0 w 99"/>
                <a:gd name="T1" fmla="*/ 299 h 299"/>
                <a:gd name="T2" fmla="*/ 99 w 99"/>
                <a:gd name="T3" fmla="*/ 299 h 299"/>
                <a:gd name="T4" fmla="*/ 50 w 99"/>
                <a:gd name="T5" fmla="*/ 0 h 299"/>
                <a:gd name="T6" fmla="*/ 0 w 99"/>
                <a:gd name="T7" fmla="*/ 299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9" h="299">
                  <a:moveTo>
                    <a:pt x="0" y="299"/>
                  </a:moveTo>
                  <a:lnTo>
                    <a:pt x="99" y="299"/>
                  </a:lnTo>
                  <a:lnTo>
                    <a:pt x="50" y="0"/>
                  </a:lnTo>
                  <a:lnTo>
                    <a:pt x="0" y="299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16" name="Freeform 316"/>
            <p:cNvSpPr>
              <a:spLocks/>
            </p:cNvSpPr>
            <p:nvPr/>
          </p:nvSpPr>
          <p:spPr bwMode="auto">
            <a:xfrm>
              <a:off x="3245" y="1433"/>
              <a:ext cx="34" cy="103"/>
            </a:xfrm>
            <a:custGeom>
              <a:avLst/>
              <a:gdLst>
                <a:gd name="T0" fmla="*/ 0 w 99"/>
                <a:gd name="T1" fmla="*/ 0 h 299"/>
                <a:gd name="T2" fmla="*/ 99 w 99"/>
                <a:gd name="T3" fmla="*/ 0 h 299"/>
                <a:gd name="T4" fmla="*/ 50 w 99"/>
                <a:gd name="T5" fmla="*/ 299 h 299"/>
                <a:gd name="T6" fmla="*/ 0 w 99"/>
                <a:gd name="T7" fmla="*/ 0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9" h="299">
                  <a:moveTo>
                    <a:pt x="0" y="0"/>
                  </a:moveTo>
                  <a:lnTo>
                    <a:pt x="99" y="0"/>
                  </a:lnTo>
                  <a:lnTo>
                    <a:pt x="50" y="2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17" name="Freeform 317"/>
            <p:cNvSpPr>
              <a:spLocks/>
            </p:cNvSpPr>
            <p:nvPr/>
          </p:nvSpPr>
          <p:spPr bwMode="auto">
            <a:xfrm>
              <a:off x="3245" y="1433"/>
              <a:ext cx="34" cy="103"/>
            </a:xfrm>
            <a:custGeom>
              <a:avLst/>
              <a:gdLst>
                <a:gd name="T0" fmla="*/ 0 w 99"/>
                <a:gd name="T1" fmla="*/ 0 h 299"/>
                <a:gd name="T2" fmla="*/ 99 w 99"/>
                <a:gd name="T3" fmla="*/ 0 h 299"/>
                <a:gd name="T4" fmla="*/ 50 w 99"/>
                <a:gd name="T5" fmla="*/ 299 h 299"/>
                <a:gd name="T6" fmla="*/ 0 w 99"/>
                <a:gd name="T7" fmla="*/ 0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9" h="299">
                  <a:moveTo>
                    <a:pt x="0" y="0"/>
                  </a:moveTo>
                  <a:lnTo>
                    <a:pt x="99" y="0"/>
                  </a:lnTo>
                  <a:lnTo>
                    <a:pt x="50" y="2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18" name="Freeform 318"/>
            <p:cNvSpPr>
              <a:spLocks/>
            </p:cNvSpPr>
            <p:nvPr/>
          </p:nvSpPr>
          <p:spPr bwMode="auto">
            <a:xfrm>
              <a:off x="3110" y="1343"/>
              <a:ext cx="128" cy="97"/>
            </a:xfrm>
            <a:custGeom>
              <a:avLst/>
              <a:gdLst>
                <a:gd name="T0" fmla="*/ 377 w 377"/>
                <a:gd name="T1" fmla="*/ 277 h 277"/>
                <a:gd name="T2" fmla="*/ 0 w 377"/>
                <a:gd name="T3" fmla="*/ 176 h 277"/>
                <a:gd name="T4" fmla="*/ 209 w 377"/>
                <a:gd name="T5" fmla="*/ 144 h 277"/>
                <a:gd name="T6" fmla="*/ 0 w 377"/>
                <a:gd name="T7" fmla="*/ 0 h 277"/>
                <a:gd name="T8" fmla="*/ 377 w 377"/>
                <a:gd name="T9" fmla="*/ 101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7" h="277">
                  <a:moveTo>
                    <a:pt x="377" y="277"/>
                  </a:moveTo>
                  <a:lnTo>
                    <a:pt x="0" y="176"/>
                  </a:lnTo>
                  <a:lnTo>
                    <a:pt x="209" y="144"/>
                  </a:lnTo>
                  <a:lnTo>
                    <a:pt x="0" y="0"/>
                  </a:lnTo>
                  <a:lnTo>
                    <a:pt x="377" y="10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19" name="Freeform 319"/>
            <p:cNvSpPr>
              <a:spLocks/>
            </p:cNvSpPr>
            <p:nvPr/>
          </p:nvSpPr>
          <p:spPr bwMode="auto">
            <a:xfrm>
              <a:off x="3110" y="1293"/>
              <a:ext cx="19" cy="26"/>
            </a:xfrm>
            <a:custGeom>
              <a:avLst/>
              <a:gdLst>
                <a:gd name="T0" fmla="*/ 0 w 62"/>
                <a:gd name="T1" fmla="*/ 0 h 76"/>
                <a:gd name="T2" fmla="*/ 0 w 62"/>
                <a:gd name="T3" fmla="*/ 6 h 76"/>
                <a:gd name="T4" fmla="*/ 1 w 62"/>
                <a:gd name="T5" fmla="*/ 11 h 76"/>
                <a:gd name="T6" fmla="*/ 2 w 62"/>
                <a:gd name="T7" fmla="*/ 16 h 76"/>
                <a:gd name="T8" fmla="*/ 4 w 62"/>
                <a:gd name="T9" fmla="*/ 22 h 76"/>
                <a:gd name="T10" fmla="*/ 6 w 62"/>
                <a:gd name="T11" fmla="*/ 27 h 76"/>
                <a:gd name="T12" fmla="*/ 9 w 62"/>
                <a:gd name="T13" fmla="*/ 31 h 76"/>
                <a:gd name="T14" fmla="*/ 13 w 62"/>
                <a:gd name="T15" fmla="*/ 36 h 76"/>
                <a:gd name="T16" fmla="*/ 17 w 62"/>
                <a:gd name="T17" fmla="*/ 42 h 76"/>
                <a:gd name="T18" fmla="*/ 21 w 62"/>
                <a:gd name="T19" fmla="*/ 47 h 76"/>
                <a:gd name="T20" fmla="*/ 26 w 62"/>
                <a:gd name="T21" fmla="*/ 51 h 76"/>
                <a:gd name="T22" fmla="*/ 32 w 62"/>
                <a:gd name="T23" fmla="*/ 57 h 76"/>
                <a:gd name="T24" fmla="*/ 37 w 62"/>
                <a:gd name="T25" fmla="*/ 61 h 76"/>
                <a:gd name="T26" fmla="*/ 43 w 62"/>
                <a:gd name="T27" fmla="*/ 65 h 76"/>
                <a:gd name="T28" fmla="*/ 50 w 62"/>
                <a:gd name="T29" fmla="*/ 70 h 76"/>
                <a:gd name="T30" fmla="*/ 56 w 62"/>
                <a:gd name="T31" fmla="*/ 73 h 76"/>
                <a:gd name="T32" fmla="*/ 62 w 62"/>
                <a:gd name="T33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2" h="76">
                  <a:moveTo>
                    <a:pt x="0" y="0"/>
                  </a:moveTo>
                  <a:lnTo>
                    <a:pt x="0" y="6"/>
                  </a:lnTo>
                  <a:lnTo>
                    <a:pt x="1" y="11"/>
                  </a:lnTo>
                  <a:lnTo>
                    <a:pt x="2" y="16"/>
                  </a:lnTo>
                  <a:lnTo>
                    <a:pt x="4" y="22"/>
                  </a:lnTo>
                  <a:lnTo>
                    <a:pt x="6" y="27"/>
                  </a:lnTo>
                  <a:lnTo>
                    <a:pt x="9" y="31"/>
                  </a:lnTo>
                  <a:lnTo>
                    <a:pt x="13" y="36"/>
                  </a:lnTo>
                  <a:lnTo>
                    <a:pt x="17" y="42"/>
                  </a:lnTo>
                  <a:lnTo>
                    <a:pt x="21" y="47"/>
                  </a:lnTo>
                  <a:lnTo>
                    <a:pt x="26" y="51"/>
                  </a:lnTo>
                  <a:lnTo>
                    <a:pt x="32" y="57"/>
                  </a:lnTo>
                  <a:lnTo>
                    <a:pt x="37" y="61"/>
                  </a:lnTo>
                  <a:lnTo>
                    <a:pt x="43" y="65"/>
                  </a:lnTo>
                  <a:lnTo>
                    <a:pt x="50" y="70"/>
                  </a:lnTo>
                  <a:lnTo>
                    <a:pt x="56" y="73"/>
                  </a:lnTo>
                  <a:lnTo>
                    <a:pt x="62" y="7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20" name="Freeform 320"/>
            <p:cNvSpPr>
              <a:spLocks/>
            </p:cNvSpPr>
            <p:nvPr/>
          </p:nvSpPr>
          <p:spPr bwMode="auto">
            <a:xfrm>
              <a:off x="3110" y="1281"/>
              <a:ext cx="43" cy="12"/>
            </a:xfrm>
            <a:custGeom>
              <a:avLst/>
              <a:gdLst>
                <a:gd name="T0" fmla="*/ 127 w 127"/>
                <a:gd name="T1" fmla="*/ 25 h 40"/>
                <a:gd name="T2" fmla="*/ 121 w 127"/>
                <a:gd name="T3" fmla="*/ 21 h 40"/>
                <a:gd name="T4" fmla="*/ 116 w 127"/>
                <a:gd name="T5" fmla="*/ 17 h 40"/>
                <a:gd name="T6" fmla="*/ 109 w 127"/>
                <a:gd name="T7" fmla="*/ 14 h 40"/>
                <a:gd name="T8" fmla="*/ 102 w 127"/>
                <a:gd name="T9" fmla="*/ 10 h 40"/>
                <a:gd name="T10" fmla="*/ 95 w 127"/>
                <a:gd name="T11" fmla="*/ 8 h 40"/>
                <a:gd name="T12" fmla="*/ 89 w 127"/>
                <a:gd name="T13" fmla="*/ 6 h 40"/>
                <a:gd name="T14" fmla="*/ 82 w 127"/>
                <a:gd name="T15" fmla="*/ 4 h 40"/>
                <a:gd name="T16" fmla="*/ 75 w 127"/>
                <a:gd name="T17" fmla="*/ 2 h 40"/>
                <a:gd name="T18" fmla="*/ 68 w 127"/>
                <a:gd name="T19" fmla="*/ 1 h 40"/>
                <a:gd name="T20" fmla="*/ 61 w 127"/>
                <a:gd name="T21" fmla="*/ 1 h 40"/>
                <a:gd name="T22" fmla="*/ 55 w 127"/>
                <a:gd name="T23" fmla="*/ 0 h 40"/>
                <a:gd name="T24" fmla="*/ 49 w 127"/>
                <a:gd name="T25" fmla="*/ 0 h 40"/>
                <a:gd name="T26" fmla="*/ 42 w 127"/>
                <a:gd name="T27" fmla="*/ 1 h 40"/>
                <a:gd name="T28" fmla="*/ 37 w 127"/>
                <a:gd name="T29" fmla="*/ 2 h 40"/>
                <a:gd name="T30" fmla="*/ 32 w 127"/>
                <a:gd name="T31" fmla="*/ 3 h 40"/>
                <a:gd name="T32" fmla="*/ 26 w 127"/>
                <a:gd name="T33" fmla="*/ 5 h 40"/>
                <a:gd name="T34" fmla="*/ 21 w 127"/>
                <a:gd name="T35" fmla="*/ 7 h 40"/>
                <a:gd name="T36" fmla="*/ 17 w 127"/>
                <a:gd name="T37" fmla="*/ 9 h 40"/>
                <a:gd name="T38" fmla="*/ 13 w 127"/>
                <a:gd name="T39" fmla="*/ 13 h 40"/>
                <a:gd name="T40" fmla="*/ 9 w 127"/>
                <a:gd name="T41" fmla="*/ 16 h 40"/>
                <a:gd name="T42" fmla="*/ 7 w 127"/>
                <a:gd name="T43" fmla="*/ 19 h 40"/>
                <a:gd name="T44" fmla="*/ 4 w 127"/>
                <a:gd name="T45" fmla="*/ 23 h 40"/>
                <a:gd name="T46" fmla="*/ 2 w 127"/>
                <a:gd name="T47" fmla="*/ 26 h 40"/>
                <a:gd name="T48" fmla="*/ 1 w 127"/>
                <a:gd name="T49" fmla="*/ 32 h 40"/>
                <a:gd name="T50" fmla="*/ 0 w 127"/>
                <a:gd name="T51" fmla="*/ 36 h 40"/>
                <a:gd name="T52" fmla="*/ 0 w 127"/>
                <a:gd name="T53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7" h="40">
                  <a:moveTo>
                    <a:pt x="127" y="25"/>
                  </a:moveTo>
                  <a:lnTo>
                    <a:pt x="121" y="21"/>
                  </a:lnTo>
                  <a:lnTo>
                    <a:pt x="116" y="17"/>
                  </a:lnTo>
                  <a:lnTo>
                    <a:pt x="109" y="14"/>
                  </a:lnTo>
                  <a:lnTo>
                    <a:pt x="102" y="10"/>
                  </a:lnTo>
                  <a:lnTo>
                    <a:pt x="95" y="8"/>
                  </a:lnTo>
                  <a:lnTo>
                    <a:pt x="89" y="6"/>
                  </a:lnTo>
                  <a:lnTo>
                    <a:pt x="82" y="4"/>
                  </a:lnTo>
                  <a:lnTo>
                    <a:pt x="75" y="2"/>
                  </a:lnTo>
                  <a:lnTo>
                    <a:pt x="68" y="1"/>
                  </a:lnTo>
                  <a:lnTo>
                    <a:pt x="61" y="1"/>
                  </a:lnTo>
                  <a:lnTo>
                    <a:pt x="55" y="0"/>
                  </a:lnTo>
                  <a:lnTo>
                    <a:pt x="49" y="0"/>
                  </a:lnTo>
                  <a:lnTo>
                    <a:pt x="42" y="1"/>
                  </a:lnTo>
                  <a:lnTo>
                    <a:pt x="37" y="2"/>
                  </a:lnTo>
                  <a:lnTo>
                    <a:pt x="32" y="3"/>
                  </a:lnTo>
                  <a:lnTo>
                    <a:pt x="26" y="5"/>
                  </a:lnTo>
                  <a:lnTo>
                    <a:pt x="21" y="7"/>
                  </a:lnTo>
                  <a:lnTo>
                    <a:pt x="17" y="9"/>
                  </a:lnTo>
                  <a:lnTo>
                    <a:pt x="13" y="13"/>
                  </a:lnTo>
                  <a:lnTo>
                    <a:pt x="9" y="16"/>
                  </a:lnTo>
                  <a:lnTo>
                    <a:pt x="7" y="19"/>
                  </a:lnTo>
                  <a:lnTo>
                    <a:pt x="4" y="23"/>
                  </a:lnTo>
                  <a:lnTo>
                    <a:pt x="2" y="26"/>
                  </a:lnTo>
                  <a:lnTo>
                    <a:pt x="1" y="32"/>
                  </a:lnTo>
                  <a:lnTo>
                    <a:pt x="0" y="36"/>
                  </a:lnTo>
                  <a:lnTo>
                    <a:pt x="0" y="4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21" name="Freeform 321"/>
            <p:cNvSpPr>
              <a:spLocks/>
            </p:cNvSpPr>
            <p:nvPr/>
          </p:nvSpPr>
          <p:spPr bwMode="auto">
            <a:xfrm>
              <a:off x="3153" y="1288"/>
              <a:ext cx="85" cy="60"/>
            </a:xfrm>
            <a:custGeom>
              <a:avLst/>
              <a:gdLst>
                <a:gd name="T0" fmla="*/ 0 w 250"/>
                <a:gd name="T1" fmla="*/ 0 h 175"/>
                <a:gd name="T2" fmla="*/ 250 w 250"/>
                <a:gd name="T3" fmla="*/ 175 h 175"/>
                <a:gd name="T4" fmla="*/ 250 w 250"/>
                <a:gd name="T5" fmla="*/ 58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0" h="175">
                  <a:moveTo>
                    <a:pt x="0" y="0"/>
                  </a:moveTo>
                  <a:lnTo>
                    <a:pt x="250" y="175"/>
                  </a:lnTo>
                  <a:lnTo>
                    <a:pt x="250" y="5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22" name="Freeform 322"/>
            <p:cNvSpPr>
              <a:spLocks/>
            </p:cNvSpPr>
            <p:nvPr/>
          </p:nvSpPr>
          <p:spPr bwMode="auto">
            <a:xfrm>
              <a:off x="3117" y="1235"/>
              <a:ext cx="114" cy="31"/>
            </a:xfrm>
            <a:custGeom>
              <a:avLst/>
              <a:gdLst>
                <a:gd name="T0" fmla="*/ 0 w 334"/>
                <a:gd name="T1" fmla="*/ 0 h 93"/>
                <a:gd name="T2" fmla="*/ 13 w 334"/>
                <a:gd name="T3" fmla="*/ 8 h 93"/>
                <a:gd name="T4" fmla="*/ 25 w 334"/>
                <a:gd name="T5" fmla="*/ 16 h 93"/>
                <a:gd name="T6" fmla="*/ 39 w 334"/>
                <a:gd name="T7" fmla="*/ 23 h 93"/>
                <a:gd name="T8" fmla="*/ 53 w 334"/>
                <a:gd name="T9" fmla="*/ 31 h 93"/>
                <a:gd name="T10" fmla="*/ 67 w 334"/>
                <a:gd name="T11" fmla="*/ 37 h 93"/>
                <a:gd name="T12" fmla="*/ 81 w 334"/>
                <a:gd name="T13" fmla="*/ 44 h 93"/>
                <a:gd name="T14" fmla="*/ 95 w 334"/>
                <a:gd name="T15" fmla="*/ 50 h 93"/>
                <a:gd name="T16" fmla="*/ 110 w 334"/>
                <a:gd name="T17" fmla="*/ 55 h 93"/>
                <a:gd name="T18" fmla="*/ 123 w 334"/>
                <a:gd name="T19" fmla="*/ 61 h 93"/>
                <a:gd name="T20" fmla="*/ 138 w 334"/>
                <a:gd name="T21" fmla="*/ 66 h 93"/>
                <a:gd name="T22" fmla="*/ 152 w 334"/>
                <a:gd name="T23" fmla="*/ 70 h 93"/>
                <a:gd name="T24" fmla="*/ 167 w 334"/>
                <a:gd name="T25" fmla="*/ 74 h 93"/>
                <a:gd name="T26" fmla="*/ 182 w 334"/>
                <a:gd name="T27" fmla="*/ 79 h 93"/>
                <a:gd name="T28" fmla="*/ 196 w 334"/>
                <a:gd name="T29" fmla="*/ 82 h 93"/>
                <a:gd name="T30" fmla="*/ 211 w 334"/>
                <a:gd name="T31" fmla="*/ 84 h 93"/>
                <a:gd name="T32" fmla="*/ 225 w 334"/>
                <a:gd name="T33" fmla="*/ 87 h 93"/>
                <a:gd name="T34" fmla="*/ 239 w 334"/>
                <a:gd name="T35" fmla="*/ 88 h 93"/>
                <a:gd name="T36" fmla="*/ 253 w 334"/>
                <a:gd name="T37" fmla="*/ 90 h 93"/>
                <a:gd name="T38" fmla="*/ 267 w 334"/>
                <a:gd name="T39" fmla="*/ 92 h 93"/>
                <a:gd name="T40" fmla="*/ 281 w 334"/>
                <a:gd name="T41" fmla="*/ 93 h 93"/>
                <a:gd name="T42" fmla="*/ 295 w 334"/>
                <a:gd name="T43" fmla="*/ 93 h 93"/>
                <a:gd name="T44" fmla="*/ 309 w 334"/>
                <a:gd name="T45" fmla="*/ 92 h 93"/>
                <a:gd name="T46" fmla="*/ 321 w 334"/>
                <a:gd name="T47" fmla="*/ 92 h 93"/>
                <a:gd name="T48" fmla="*/ 334 w 334"/>
                <a:gd name="T49" fmla="*/ 9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4" h="93">
                  <a:moveTo>
                    <a:pt x="0" y="0"/>
                  </a:moveTo>
                  <a:lnTo>
                    <a:pt x="13" y="8"/>
                  </a:lnTo>
                  <a:lnTo>
                    <a:pt x="25" y="16"/>
                  </a:lnTo>
                  <a:lnTo>
                    <a:pt x="39" y="23"/>
                  </a:lnTo>
                  <a:lnTo>
                    <a:pt x="53" y="31"/>
                  </a:lnTo>
                  <a:lnTo>
                    <a:pt x="67" y="37"/>
                  </a:lnTo>
                  <a:lnTo>
                    <a:pt x="81" y="44"/>
                  </a:lnTo>
                  <a:lnTo>
                    <a:pt x="95" y="50"/>
                  </a:lnTo>
                  <a:lnTo>
                    <a:pt x="110" y="55"/>
                  </a:lnTo>
                  <a:lnTo>
                    <a:pt x="123" y="61"/>
                  </a:lnTo>
                  <a:lnTo>
                    <a:pt x="138" y="66"/>
                  </a:lnTo>
                  <a:lnTo>
                    <a:pt x="152" y="70"/>
                  </a:lnTo>
                  <a:lnTo>
                    <a:pt x="167" y="74"/>
                  </a:lnTo>
                  <a:lnTo>
                    <a:pt x="182" y="79"/>
                  </a:lnTo>
                  <a:lnTo>
                    <a:pt x="196" y="82"/>
                  </a:lnTo>
                  <a:lnTo>
                    <a:pt x="211" y="84"/>
                  </a:lnTo>
                  <a:lnTo>
                    <a:pt x="225" y="87"/>
                  </a:lnTo>
                  <a:lnTo>
                    <a:pt x="239" y="88"/>
                  </a:lnTo>
                  <a:lnTo>
                    <a:pt x="253" y="90"/>
                  </a:lnTo>
                  <a:lnTo>
                    <a:pt x="267" y="92"/>
                  </a:lnTo>
                  <a:lnTo>
                    <a:pt x="281" y="93"/>
                  </a:lnTo>
                  <a:lnTo>
                    <a:pt x="295" y="93"/>
                  </a:lnTo>
                  <a:lnTo>
                    <a:pt x="309" y="92"/>
                  </a:lnTo>
                  <a:lnTo>
                    <a:pt x="321" y="92"/>
                  </a:lnTo>
                  <a:lnTo>
                    <a:pt x="334" y="9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23" name="Freeform 323"/>
            <p:cNvSpPr>
              <a:spLocks/>
            </p:cNvSpPr>
            <p:nvPr/>
          </p:nvSpPr>
          <p:spPr bwMode="auto">
            <a:xfrm>
              <a:off x="3110" y="1215"/>
              <a:ext cx="7" cy="20"/>
            </a:xfrm>
            <a:custGeom>
              <a:avLst/>
              <a:gdLst>
                <a:gd name="T0" fmla="*/ 21 w 21"/>
                <a:gd name="T1" fmla="*/ 0 h 59"/>
                <a:gd name="T2" fmla="*/ 17 w 21"/>
                <a:gd name="T3" fmla="*/ 1 h 59"/>
                <a:gd name="T4" fmla="*/ 12 w 21"/>
                <a:gd name="T5" fmla="*/ 4 h 59"/>
                <a:gd name="T6" fmla="*/ 9 w 21"/>
                <a:gd name="T7" fmla="*/ 6 h 59"/>
                <a:gd name="T8" fmla="*/ 6 w 21"/>
                <a:gd name="T9" fmla="*/ 8 h 59"/>
                <a:gd name="T10" fmla="*/ 4 w 21"/>
                <a:gd name="T11" fmla="*/ 11 h 59"/>
                <a:gd name="T12" fmla="*/ 2 w 21"/>
                <a:gd name="T13" fmla="*/ 14 h 59"/>
                <a:gd name="T14" fmla="*/ 1 w 21"/>
                <a:gd name="T15" fmla="*/ 17 h 59"/>
                <a:gd name="T16" fmla="*/ 0 w 21"/>
                <a:gd name="T17" fmla="*/ 21 h 59"/>
                <a:gd name="T18" fmla="*/ 0 w 21"/>
                <a:gd name="T19" fmla="*/ 24 h 59"/>
                <a:gd name="T20" fmla="*/ 0 w 21"/>
                <a:gd name="T21" fmla="*/ 28 h 59"/>
                <a:gd name="T22" fmla="*/ 1 w 21"/>
                <a:gd name="T23" fmla="*/ 32 h 59"/>
                <a:gd name="T24" fmla="*/ 2 w 21"/>
                <a:gd name="T25" fmla="*/ 37 h 59"/>
                <a:gd name="T26" fmla="*/ 4 w 21"/>
                <a:gd name="T27" fmla="*/ 40 h 59"/>
                <a:gd name="T28" fmla="*/ 6 w 21"/>
                <a:gd name="T29" fmla="*/ 44 h 59"/>
                <a:gd name="T30" fmla="*/ 9 w 21"/>
                <a:gd name="T31" fmla="*/ 48 h 59"/>
                <a:gd name="T32" fmla="*/ 12 w 21"/>
                <a:gd name="T33" fmla="*/ 51 h 59"/>
                <a:gd name="T34" fmla="*/ 17 w 21"/>
                <a:gd name="T35" fmla="*/ 56 h 59"/>
                <a:gd name="T36" fmla="*/ 21 w 21"/>
                <a:gd name="T37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" h="59">
                  <a:moveTo>
                    <a:pt x="21" y="0"/>
                  </a:moveTo>
                  <a:lnTo>
                    <a:pt x="17" y="1"/>
                  </a:lnTo>
                  <a:lnTo>
                    <a:pt x="12" y="4"/>
                  </a:lnTo>
                  <a:lnTo>
                    <a:pt x="9" y="6"/>
                  </a:lnTo>
                  <a:lnTo>
                    <a:pt x="6" y="8"/>
                  </a:lnTo>
                  <a:lnTo>
                    <a:pt x="4" y="11"/>
                  </a:lnTo>
                  <a:lnTo>
                    <a:pt x="2" y="14"/>
                  </a:lnTo>
                  <a:lnTo>
                    <a:pt x="1" y="17"/>
                  </a:lnTo>
                  <a:lnTo>
                    <a:pt x="0" y="21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2"/>
                  </a:lnTo>
                  <a:lnTo>
                    <a:pt x="2" y="37"/>
                  </a:lnTo>
                  <a:lnTo>
                    <a:pt x="4" y="40"/>
                  </a:lnTo>
                  <a:lnTo>
                    <a:pt x="6" y="44"/>
                  </a:lnTo>
                  <a:lnTo>
                    <a:pt x="9" y="48"/>
                  </a:lnTo>
                  <a:lnTo>
                    <a:pt x="12" y="51"/>
                  </a:lnTo>
                  <a:lnTo>
                    <a:pt x="17" y="56"/>
                  </a:lnTo>
                  <a:lnTo>
                    <a:pt x="21" y="5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24" name="Freeform 324"/>
            <p:cNvSpPr>
              <a:spLocks/>
            </p:cNvSpPr>
            <p:nvPr/>
          </p:nvSpPr>
          <p:spPr bwMode="auto">
            <a:xfrm>
              <a:off x="3117" y="1213"/>
              <a:ext cx="114" cy="34"/>
            </a:xfrm>
            <a:custGeom>
              <a:avLst/>
              <a:gdLst>
                <a:gd name="T0" fmla="*/ 334 w 334"/>
                <a:gd name="T1" fmla="*/ 93 h 93"/>
                <a:gd name="T2" fmla="*/ 321 w 334"/>
                <a:gd name="T3" fmla="*/ 84 h 93"/>
                <a:gd name="T4" fmla="*/ 309 w 334"/>
                <a:gd name="T5" fmla="*/ 77 h 93"/>
                <a:gd name="T6" fmla="*/ 295 w 334"/>
                <a:gd name="T7" fmla="*/ 69 h 93"/>
                <a:gd name="T8" fmla="*/ 281 w 334"/>
                <a:gd name="T9" fmla="*/ 62 h 93"/>
                <a:gd name="T10" fmla="*/ 267 w 334"/>
                <a:gd name="T11" fmla="*/ 55 h 93"/>
                <a:gd name="T12" fmla="*/ 253 w 334"/>
                <a:gd name="T13" fmla="*/ 48 h 93"/>
                <a:gd name="T14" fmla="*/ 239 w 334"/>
                <a:gd name="T15" fmla="*/ 43 h 93"/>
                <a:gd name="T16" fmla="*/ 225 w 334"/>
                <a:gd name="T17" fmla="*/ 36 h 93"/>
                <a:gd name="T18" fmla="*/ 211 w 334"/>
                <a:gd name="T19" fmla="*/ 31 h 93"/>
                <a:gd name="T20" fmla="*/ 196 w 334"/>
                <a:gd name="T21" fmla="*/ 27 h 93"/>
                <a:gd name="T22" fmla="*/ 182 w 334"/>
                <a:gd name="T23" fmla="*/ 22 h 93"/>
                <a:gd name="T24" fmla="*/ 167 w 334"/>
                <a:gd name="T25" fmla="*/ 18 h 93"/>
                <a:gd name="T26" fmla="*/ 152 w 334"/>
                <a:gd name="T27" fmla="*/ 14 h 93"/>
                <a:gd name="T28" fmla="*/ 138 w 334"/>
                <a:gd name="T29" fmla="*/ 11 h 93"/>
                <a:gd name="T30" fmla="*/ 123 w 334"/>
                <a:gd name="T31" fmla="*/ 8 h 93"/>
                <a:gd name="T32" fmla="*/ 110 w 334"/>
                <a:gd name="T33" fmla="*/ 6 h 93"/>
                <a:gd name="T34" fmla="*/ 95 w 334"/>
                <a:gd name="T35" fmla="*/ 3 h 93"/>
                <a:gd name="T36" fmla="*/ 81 w 334"/>
                <a:gd name="T37" fmla="*/ 2 h 93"/>
                <a:gd name="T38" fmla="*/ 67 w 334"/>
                <a:gd name="T39" fmla="*/ 1 h 93"/>
                <a:gd name="T40" fmla="*/ 53 w 334"/>
                <a:gd name="T41" fmla="*/ 0 h 93"/>
                <a:gd name="T42" fmla="*/ 39 w 334"/>
                <a:gd name="T43" fmla="*/ 0 h 93"/>
                <a:gd name="T44" fmla="*/ 25 w 334"/>
                <a:gd name="T45" fmla="*/ 0 h 93"/>
                <a:gd name="T46" fmla="*/ 13 w 334"/>
                <a:gd name="T47" fmla="*/ 1 h 93"/>
                <a:gd name="T48" fmla="*/ 0 w 334"/>
                <a:gd name="T49" fmla="*/ 2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4" h="93">
                  <a:moveTo>
                    <a:pt x="334" y="93"/>
                  </a:moveTo>
                  <a:lnTo>
                    <a:pt x="321" y="84"/>
                  </a:lnTo>
                  <a:lnTo>
                    <a:pt x="309" y="77"/>
                  </a:lnTo>
                  <a:lnTo>
                    <a:pt x="295" y="69"/>
                  </a:lnTo>
                  <a:lnTo>
                    <a:pt x="281" y="62"/>
                  </a:lnTo>
                  <a:lnTo>
                    <a:pt x="267" y="55"/>
                  </a:lnTo>
                  <a:lnTo>
                    <a:pt x="253" y="48"/>
                  </a:lnTo>
                  <a:lnTo>
                    <a:pt x="239" y="43"/>
                  </a:lnTo>
                  <a:lnTo>
                    <a:pt x="225" y="36"/>
                  </a:lnTo>
                  <a:lnTo>
                    <a:pt x="211" y="31"/>
                  </a:lnTo>
                  <a:lnTo>
                    <a:pt x="196" y="27"/>
                  </a:lnTo>
                  <a:lnTo>
                    <a:pt x="182" y="22"/>
                  </a:lnTo>
                  <a:lnTo>
                    <a:pt x="167" y="18"/>
                  </a:lnTo>
                  <a:lnTo>
                    <a:pt x="152" y="14"/>
                  </a:lnTo>
                  <a:lnTo>
                    <a:pt x="138" y="11"/>
                  </a:lnTo>
                  <a:lnTo>
                    <a:pt x="123" y="8"/>
                  </a:lnTo>
                  <a:lnTo>
                    <a:pt x="110" y="6"/>
                  </a:lnTo>
                  <a:lnTo>
                    <a:pt x="95" y="3"/>
                  </a:lnTo>
                  <a:lnTo>
                    <a:pt x="81" y="2"/>
                  </a:lnTo>
                  <a:lnTo>
                    <a:pt x="67" y="1"/>
                  </a:lnTo>
                  <a:lnTo>
                    <a:pt x="53" y="0"/>
                  </a:lnTo>
                  <a:lnTo>
                    <a:pt x="39" y="0"/>
                  </a:lnTo>
                  <a:lnTo>
                    <a:pt x="25" y="0"/>
                  </a:lnTo>
                  <a:lnTo>
                    <a:pt x="13" y="1"/>
                  </a:lnTo>
                  <a:lnTo>
                    <a:pt x="0" y="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25" name="Freeform 325"/>
            <p:cNvSpPr>
              <a:spLocks/>
            </p:cNvSpPr>
            <p:nvPr/>
          </p:nvSpPr>
          <p:spPr bwMode="auto">
            <a:xfrm>
              <a:off x="3231" y="1247"/>
              <a:ext cx="7" cy="19"/>
            </a:xfrm>
            <a:custGeom>
              <a:avLst/>
              <a:gdLst>
                <a:gd name="T0" fmla="*/ 0 w 22"/>
                <a:gd name="T1" fmla="*/ 58 h 58"/>
                <a:gd name="T2" fmla="*/ 4 w 22"/>
                <a:gd name="T3" fmla="*/ 56 h 58"/>
                <a:gd name="T4" fmla="*/ 9 w 22"/>
                <a:gd name="T5" fmla="*/ 55 h 58"/>
                <a:gd name="T6" fmla="*/ 12 w 22"/>
                <a:gd name="T7" fmla="*/ 53 h 58"/>
                <a:gd name="T8" fmla="*/ 15 w 22"/>
                <a:gd name="T9" fmla="*/ 51 h 58"/>
                <a:gd name="T10" fmla="*/ 17 w 22"/>
                <a:gd name="T11" fmla="*/ 48 h 58"/>
                <a:gd name="T12" fmla="*/ 19 w 22"/>
                <a:gd name="T13" fmla="*/ 45 h 58"/>
                <a:gd name="T14" fmla="*/ 20 w 22"/>
                <a:gd name="T15" fmla="*/ 41 h 58"/>
                <a:gd name="T16" fmla="*/ 22 w 22"/>
                <a:gd name="T17" fmla="*/ 38 h 58"/>
                <a:gd name="T18" fmla="*/ 22 w 22"/>
                <a:gd name="T19" fmla="*/ 34 h 58"/>
                <a:gd name="T20" fmla="*/ 22 w 22"/>
                <a:gd name="T21" fmla="*/ 31 h 58"/>
                <a:gd name="T22" fmla="*/ 20 w 22"/>
                <a:gd name="T23" fmla="*/ 26 h 58"/>
                <a:gd name="T24" fmla="*/ 19 w 22"/>
                <a:gd name="T25" fmla="*/ 22 h 58"/>
                <a:gd name="T26" fmla="*/ 17 w 22"/>
                <a:gd name="T27" fmla="*/ 18 h 58"/>
                <a:gd name="T28" fmla="*/ 15 w 22"/>
                <a:gd name="T29" fmla="*/ 15 h 58"/>
                <a:gd name="T30" fmla="*/ 12 w 22"/>
                <a:gd name="T31" fmla="*/ 11 h 58"/>
                <a:gd name="T32" fmla="*/ 9 w 22"/>
                <a:gd name="T33" fmla="*/ 6 h 58"/>
                <a:gd name="T34" fmla="*/ 4 w 22"/>
                <a:gd name="T35" fmla="*/ 3 h 58"/>
                <a:gd name="T36" fmla="*/ 0 w 22"/>
                <a:gd name="T37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2" h="58">
                  <a:moveTo>
                    <a:pt x="0" y="58"/>
                  </a:moveTo>
                  <a:lnTo>
                    <a:pt x="4" y="56"/>
                  </a:lnTo>
                  <a:lnTo>
                    <a:pt x="9" y="55"/>
                  </a:lnTo>
                  <a:lnTo>
                    <a:pt x="12" y="53"/>
                  </a:lnTo>
                  <a:lnTo>
                    <a:pt x="15" y="51"/>
                  </a:lnTo>
                  <a:lnTo>
                    <a:pt x="17" y="48"/>
                  </a:lnTo>
                  <a:lnTo>
                    <a:pt x="19" y="45"/>
                  </a:lnTo>
                  <a:lnTo>
                    <a:pt x="20" y="41"/>
                  </a:lnTo>
                  <a:lnTo>
                    <a:pt x="22" y="38"/>
                  </a:lnTo>
                  <a:lnTo>
                    <a:pt x="22" y="34"/>
                  </a:lnTo>
                  <a:lnTo>
                    <a:pt x="22" y="31"/>
                  </a:lnTo>
                  <a:lnTo>
                    <a:pt x="20" y="26"/>
                  </a:lnTo>
                  <a:lnTo>
                    <a:pt x="19" y="22"/>
                  </a:lnTo>
                  <a:lnTo>
                    <a:pt x="17" y="18"/>
                  </a:lnTo>
                  <a:lnTo>
                    <a:pt x="15" y="15"/>
                  </a:lnTo>
                  <a:lnTo>
                    <a:pt x="12" y="11"/>
                  </a:lnTo>
                  <a:lnTo>
                    <a:pt x="9" y="6"/>
                  </a:lnTo>
                  <a:lnTo>
                    <a:pt x="4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26" name="Line 326"/>
            <p:cNvSpPr>
              <a:spLocks noChangeShapeType="1"/>
            </p:cNvSpPr>
            <p:nvPr/>
          </p:nvSpPr>
          <p:spPr bwMode="auto">
            <a:xfrm flipV="1">
              <a:off x="3194" y="1155"/>
              <a:ext cx="0" cy="4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27" name="Freeform 327"/>
            <p:cNvSpPr>
              <a:spLocks/>
            </p:cNvSpPr>
            <p:nvPr/>
          </p:nvSpPr>
          <p:spPr bwMode="auto">
            <a:xfrm>
              <a:off x="3110" y="1061"/>
              <a:ext cx="128" cy="55"/>
            </a:xfrm>
            <a:custGeom>
              <a:avLst/>
              <a:gdLst>
                <a:gd name="T0" fmla="*/ 377 w 377"/>
                <a:gd name="T1" fmla="*/ 160 h 160"/>
                <a:gd name="T2" fmla="*/ 0 w 377"/>
                <a:gd name="T3" fmla="*/ 0 h 160"/>
                <a:gd name="T4" fmla="*/ 0 w 377"/>
                <a:gd name="T5" fmla="*/ 117 h 160"/>
                <a:gd name="T6" fmla="*/ 41 w 377"/>
                <a:gd name="T7" fmla="*/ 128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7" h="160">
                  <a:moveTo>
                    <a:pt x="377" y="160"/>
                  </a:moveTo>
                  <a:lnTo>
                    <a:pt x="0" y="0"/>
                  </a:lnTo>
                  <a:lnTo>
                    <a:pt x="0" y="117"/>
                  </a:lnTo>
                  <a:lnTo>
                    <a:pt x="41" y="12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28" name="Line 328"/>
            <p:cNvSpPr>
              <a:spLocks noChangeShapeType="1"/>
            </p:cNvSpPr>
            <p:nvPr/>
          </p:nvSpPr>
          <p:spPr bwMode="auto">
            <a:xfrm flipH="1" flipV="1">
              <a:off x="3110" y="1032"/>
              <a:ext cx="128" cy="3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29" name="Line 329"/>
            <p:cNvSpPr>
              <a:spLocks noChangeShapeType="1"/>
            </p:cNvSpPr>
            <p:nvPr/>
          </p:nvSpPr>
          <p:spPr bwMode="auto">
            <a:xfrm flipV="1">
              <a:off x="3165" y="996"/>
              <a:ext cx="0" cy="5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30" name="Line 330"/>
            <p:cNvSpPr>
              <a:spLocks noChangeShapeType="1"/>
            </p:cNvSpPr>
            <p:nvPr/>
          </p:nvSpPr>
          <p:spPr bwMode="auto">
            <a:xfrm>
              <a:off x="3110" y="981"/>
              <a:ext cx="128" cy="3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31" name="Line 331"/>
            <p:cNvSpPr>
              <a:spLocks noChangeShapeType="1"/>
            </p:cNvSpPr>
            <p:nvPr/>
          </p:nvSpPr>
          <p:spPr bwMode="auto">
            <a:xfrm>
              <a:off x="3262" y="1536"/>
              <a:ext cx="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02732" name="Group 332"/>
          <p:cNvGrpSpPr>
            <a:grpSpLocks/>
          </p:cNvGrpSpPr>
          <p:nvPr/>
        </p:nvGrpSpPr>
        <p:grpSpPr bwMode="auto">
          <a:xfrm>
            <a:off x="1076325" y="2868613"/>
            <a:ext cx="444500" cy="747712"/>
            <a:chOff x="868" y="2007"/>
            <a:chExt cx="280" cy="471"/>
          </a:xfrm>
        </p:grpSpPr>
        <p:sp>
          <p:nvSpPr>
            <p:cNvPr id="102733" name="Line 333"/>
            <p:cNvSpPr>
              <a:spLocks noChangeShapeType="1"/>
            </p:cNvSpPr>
            <p:nvPr/>
          </p:nvSpPr>
          <p:spPr bwMode="auto">
            <a:xfrm flipH="1" flipV="1">
              <a:off x="868" y="2174"/>
              <a:ext cx="227" cy="30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34" name="Line 334"/>
            <p:cNvSpPr>
              <a:spLocks noChangeShapeType="1"/>
            </p:cNvSpPr>
            <p:nvPr/>
          </p:nvSpPr>
          <p:spPr bwMode="auto">
            <a:xfrm>
              <a:off x="868" y="2174"/>
              <a:ext cx="28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35" name="Freeform 335"/>
            <p:cNvSpPr>
              <a:spLocks/>
            </p:cNvSpPr>
            <p:nvPr/>
          </p:nvSpPr>
          <p:spPr bwMode="auto">
            <a:xfrm>
              <a:off x="982" y="2072"/>
              <a:ext cx="50" cy="85"/>
            </a:xfrm>
            <a:custGeom>
              <a:avLst/>
              <a:gdLst>
                <a:gd name="T0" fmla="*/ 97 w 147"/>
                <a:gd name="T1" fmla="*/ 0 h 240"/>
                <a:gd name="T2" fmla="*/ 147 w 147"/>
                <a:gd name="T3" fmla="*/ 0 h 240"/>
                <a:gd name="T4" fmla="*/ 83 w 147"/>
                <a:gd name="T5" fmla="*/ 240 h 240"/>
                <a:gd name="T6" fmla="*/ 0 w 147"/>
                <a:gd name="T7" fmla="*/ 24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7" h="240">
                  <a:moveTo>
                    <a:pt x="97" y="0"/>
                  </a:moveTo>
                  <a:lnTo>
                    <a:pt x="147" y="0"/>
                  </a:lnTo>
                  <a:lnTo>
                    <a:pt x="83" y="240"/>
                  </a:lnTo>
                  <a:lnTo>
                    <a:pt x="0" y="24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36" name="Freeform 336"/>
            <p:cNvSpPr>
              <a:spLocks/>
            </p:cNvSpPr>
            <p:nvPr/>
          </p:nvSpPr>
          <p:spPr bwMode="auto">
            <a:xfrm>
              <a:off x="962" y="2113"/>
              <a:ext cx="20" cy="44"/>
            </a:xfrm>
            <a:custGeom>
              <a:avLst/>
              <a:gdLst>
                <a:gd name="T0" fmla="*/ 7 w 59"/>
                <a:gd name="T1" fmla="*/ 0 h 120"/>
                <a:gd name="T2" fmla="*/ 6 w 59"/>
                <a:gd name="T3" fmla="*/ 6 h 120"/>
                <a:gd name="T4" fmla="*/ 4 w 59"/>
                <a:gd name="T5" fmla="*/ 13 h 120"/>
                <a:gd name="T6" fmla="*/ 3 w 59"/>
                <a:gd name="T7" fmla="*/ 19 h 120"/>
                <a:gd name="T8" fmla="*/ 3 w 59"/>
                <a:gd name="T9" fmla="*/ 25 h 120"/>
                <a:gd name="T10" fmla="*/ 2 w 59"/>
                <a:gd name="T11" fmla="*/ 31 h 120"/>
                <a:gd name="T12" fmla="*/ 2 w 59"/>
                <a:gd name="T13" fmla="*/ 37 h 120"/>
                <a:gd name="T14" fmla="*/ 0 w 59"/>
                <a:gd name="T15" fmla="*/ 42 h 120"/>
                <a:gd name="T16" fmla="*/ 2 w 59"/>
                <a:gd name="T17" fmla="*/ 49 h 120"/>
                <a:gd name="T18" fmla="*/ 2 w 59"/>
                <a:gd name="T19" fmla="*/ 54 h 120"/>
                <a:gd name="T20" fmla="*/ 3 w 59"/>
                <a:gd name="T21" fmla="*/ 59 h 120"/>
                <a:gd name="T22" fmla="*/ 3 w 59"/>
                <a:gd name="T23" fmla="*/ 65 h 120"/>
                <a:gd name="T24" fmla="*/ 4 w 59"/>
                <a:gd name="T25" fmla="*/ 70 h 120"/>
                <a:gd name="T26" fmla="*/ 6 w 59"/>
                <a:gd name="T27" fmla="*/ 75 h 120"/>
                <a:gd name="T28" fmla="*/ 7 w 59"/>
                <a:gd name="T29" fmla="*/ 80 h 120"/>
                <a:gd name="T30" fmla="*/ 9 w 59"/>
                <a:gd name="T31" fmla="*/ 85 h 120"/>
                <a:gd name="T32" fmla="*/ 11 w 59"/>
                <a:gd name="T33" fmla="*/ 89 h 120"/>
                <a:gd name="T34" fmla="*/ 13 w 59"/>
                <a:gd name="T35" fmla="*/ 93 h 120"/>
                <a:gd name="T36" fmla="*/ 15 w 59"/>
                <a:gd name="T37" fmla="*/ 97 h 120"/>
                <a:gd name="T38" fmla="*/ 19 w 59"/>
                <a:gd name="T39" fmla="*/ 100 h 120"/>
                <a:gd name="T40" fmla="*/ 21 w 59"/>
                <a:gd name="T41" fmla="*/ 104 h 120"/>
                <a:gd name="T42" fmla="*/ 24 w 59"/>
                <a:gd name="T43" fmla="*/ 106 h 120"/>
                <a:gd name="T44" fmla="*/ 27 w 59"/>
                <a:gd name="T45" fmla="*/ 109 h 120"/>
                <a:gd name="T46" fmla="*/ 30 w 59"/>
                <a:gd name="T47" fmla="*/ 112 h 120"/>
                <a:gd name="T48" fmla="*/ 35 w 59"/>
                <a:gd name="T49" fmla="*/ 114 h 120"/>
                <a:gd name="T50" fmla="*/ 38 w 59"/>
                <a:gd name="T51" fmla="*/ 116 h 120"/>
                <a:gd name="T52" fmla="*/ 42 w 59"/>
                <a:gd name="T53" fmla="*/ 117 h 120"/>
                <a:gd name="T54" fmla="*/ 46 w 59"/>
                <a:gd name="T55" fmla="*/ 118 h 120"/>
                <a:gd name="T56" fmla="*/ 51 w 59"/>
                <a:gd name="T57" fmla="*/ 119 h 120"/>
                <a:gd name="T58" fmla="*/ 55 w 59"/>
                <a:gd name="T59" fmla="*/ 119 h 120"/>
                <a:gd name="T60" fmla="*/ 59 w 59"/>
                <a:gd name="T61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9" h="120">
                  <a:moveTo>
                    <a:pt x="7" y="0"/>
                  </a:moveTo>
                  <a:lnTo>
                    <a:pt x="6" y="6"/>
                  </a:lnTo>
                  <a:lnTo>
                    <a:pt x="4" y="13"/>
                  </a:lnTo>
                  <a:lnTo>
                    <a:pt x="3" y="19"/>
                  </a:lnTo>
                  <a:lnTo>
                    <a:pt x="3" y="25"/>
                  </a:lnTo>
                  <a:lnTo>
                    <a:pt x="2" y="31"/>
                  </a:lnTo>
                  <a:lnTo>
                    <a:pt x="2" y="37"/>
                  </a:lnTo>
                  <a:lnTo>
                    <a:pt x="0" y="42"/>
                  </a:lnTo>
                  <a:lnTo>
                    <a:pt x="2" y="49"/>
                  </a:lnTo>
                  <a:lnTo>
                    <a:pt x="2" y="54"/>
                  </a:lnTo>
                  <a:lnTo>
                    <a:pt x="3" y="59"/>
                  </a:lnTo>
                  <a:lnTo>
                    <a:pt x="3" y="65"/>
                  </a:lnTo>
                  <a:lnTo>
                    <a:pt x="4" y="70"/>
                  </a:lnTo>
                  <a:lnTo>
                    <a:pt x="6" y="75"/>
                  </a:lnTo>
                  <a:lnTo>
                    <a:pt x="7" y="80"/>
                  </a:lnTo>
                  <a:lnTo>
                    <a:pt x="9" y="85"/>
                  </a:lnTo>
                  <a:lnTo>
                    <a:pt x="11" y="89"/>
                  </a:lnTo>
                  <a:lnTo>
                    <a:pt x="13" y="93"/>
                  </a:lnTo>
                  <a:lnTo>
                    <a:pt x="15" y="97"/>
                  </a:lnTo>
                  <a:lnTo>
                    <a:pt x="19" y="100"/>
                  </a:lnTo>
                  <a:lnTo>
                    <a:pt x="21" y="104"/>
                  </a:lnTo>
                  <a:lnTo>
                    <a:pt x="24" y="106"/>
                  </a:lnTo>
                  <a:lnTo>
                    <a:pt x="27" y="109"/>
                  </a:lnTo>
                  <a:lnTo>
                    <a:pt x="30" y="112"/>
                  </a:lnTo>
                  <a:lnTo>
                    <a:pt x="35" y="114"/>
                  </a:lnTo>
                  <a:lnTo>
                    <a:pt x="38" y="116"/>
                  </a:lnTo>
                  <a:lnTo>
                    <a:pt x="42" y="117"/>
                  </a:lnTo>
                  <a:lnTo>
                    <a:pt x="46" y="118"/>
                  </a:lnTo>
                  <a:lnTo>
                    <a:pt x="51" y="119"/>
                  </a:lnTo>
                  <a:lnTo>
                    <a:pt x="55" y="119"/>
                  </a:lnTo>
                  <a:lnTo>
                    <a:pt x="59" y="12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37" name="Line 337"/>
            <p:cNvSpPr>
              <a:spLocks noChangeShapeType="1"/>
            </p:cNvSpPr>
            <p:nvPr/>
          </p:nvSpPr>
          <p:spPr bwMode="auto">
            <a:xfrm flipV="1">
              <a:off x="965" y="2048"/>
              <a:ext cx="17" cy="6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38" name="Freeform 338"/>
            <p:cNvSpPr>
              <a:spLocks/>
            </p:cNvSpPr>
            <p:nvPr/>
          </p:nvSpPr>
          <p:spPr bwMode="auto">
            <a:xfrm>
              <a:off x="982" y="2007"/>
              <a:ext cx="41" cy="41"/>
            </a:xfrm>
            <a:custGeom>
              <a:avLst/>
              <a:gdLst>
                <a:gd name="T0" fmla="*/ 116 w 116"/>
                <a:gd name="T1" fmla="*/ 0 h 119"/>
                <a:gd name="T2" fmla="*/ 112 w 116"/>
                <a:gd name="T3" fmla="*/ 0 h 119"/>
                <a:gd name="T4" fmla="*/ 108 w 116"/>
                <a:gd name="T5" fmla="*/ 0 h 119"/>
                <a:gd name="T6" fmla="*/ 102 w 116"/>
                <a:gd name="T7" fmla="*/ 1 h 119"/>
                <a:gd name="T8" fmla="*/ 98 w 116"/>
                <a:gd name="T9" fmla="*/ 2 h 119"/>
                <a:gd name="T10" fmla="*/ 94 w 116"/>
                <a:gd name="T11" fmla="*/ 4 h 119"/>
                <a:gd name="T12" fmla="*/ 88 w 116"/>
                <a:gd name="T13" fmla="*/ 5 h 119"/>
                <a:gd name="T14" fmla="*/ 84 w 116"/>
                <a:gd name="T15" fmla="*/ 7 h 119"/>
                <a:gd name="T16" fmla="*/ 79 w 116"/>
                <a:gd name="T17" fmla="*/ 10 h 119"/>
                <a:gd name="T18" fmla="*/ 75 w 116"/>
                <a:gd name="T19" fmla="*/ 13 h 119"/>
                <a:gd name="T20" fmla="*/ 70 w 116"/>
                <a:gd name="T21" fmla="*/ 16 h 119"/>
                <a:gd name="T22" fmla="*/ 65 w 116"/>
                <a:gd name="T23" fmla="*/ 19 h 119"/>
                <a:gd name="T24" fmla="*/ 61 w 116"/>
                <a:gd name="T25" fmla="*/ 22 h 119"/>
                <a:gd name="T26" fmla="*/ 56 w 116"/>
                <a:gd name="T27" fmla="*/ 26 h 119"/>
                <a:gd name="T28" fmla="*/ 52 w 116"/>
                <a:gd name="T29" fmla="*/ 31 h 119"/>
                <a:gd name="T30" fmla="*/ 48 w 116"/>
                <a:gd name="T31" fmla="*/ 35 h 119"/>
                <a:gd name="T32" fmla="*/ 44 w 116"/>
                <a:gd name="T33" fmla="*/ 39 h 119"/>
                <a:gd name="T34" fmla="*/ 39 w 116"/>
                <a:gd name="T35" fmla="*/ 45 h 119"/>
                <a:gd name="T36" fmla="*/ 35 w 116"/>
                <a:gd name="T37" fmla="*/ 49 h 119"/>
                <a:gd name="T38" fmla="*/ 31 w 116"/>
                <a:gd name="T39" fmla="*/ 54 h 119"/>
                <a:gd name="T40" fmla="*/ 28 w 116"/>
                <a:gd name="T41" fmla="*/ 59 h 119"/>
                <a:gd name="T42" fmla="*/ 23 w 116"/>
                <a:gd name="T43" fmla="*/ 65 h 119"/>
                <a:gd name="T44" fmla="*/ 20 w 116"/>
                <a:gd name="T45" fmla="*/ 71 h 119"/>
                <a:gd name="T46" fmla="*/ 17 w 116"/>
                <a:gd name="T47" fmla="*/ 76 h 119"/>
                <a:gd name="T48" fmla="*/ 14 w 116"/>
                <a:gd name="T49" fmla="*/ 83 h 119"/>
                <a:gd name="T50" fmla="*/ 12 w 116"/>
                <a:gd name="T51" fmla="*/ 88 h 119"/>
                <a:gd name="T52" fmla="*/ 8 w 116"/>
                <a:gd name="T53" fmla="*/ 95 h 119"/>
                <a:gd name="T54" fmla="*/ 6 w 116"/>
                <a:gd name="T55" fmla="*/ 101 h 119"/>
                <a:gd name="T56" fmla="*/ 4 w 116"/>
                <a:gd name="T57" fmla="*/ 107 h 119"/>
                <a:gd name="T58" fmla="*/ 2 w 116"/>
                <a:gd name="T59" fmla="*/ 113 h 119"/>
                <a:gd name="T60" fmla="*/ 0 w 116"/>
                <a:gd name="T61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16" h="119">
                  <a:moveTo>
                    <a:pt x="116" y="0"/>
                  </a:moveTo>
                  <a:lnTo>
                    <a:pt x="112" y="0"/>
                  </a:lnTo>
                  <a:lnTo>
                    <a:pt x="108" y="0"/>
                  </a:lnTo>
                  <a:lnTo>
                    <a:pt x="102" y="1"/>
                  </a:lnTo>
                  <a:lnTo>
                    <a:pt x="98" y="2"/>
                  </a:lnTo>
                  <a:lnTo>
                    <a:pt x="94" y="4"/>
                  </a:lnTo>
                  <a:lnTo>
                    <a:pt x="88" y="5"/>
                  </a:lnTo>
                  <a:lnTo>
                    <a:pt x="84" y="7"/>
                  </a:lnTo>
                  <a:lnTo>
                    <a:pt x="79" y="10"/>
                  </a:lnTo>
                  <a:lnTo>
                    <a:pt x="75" y="13"/>
                  </a:lnTo>
                  <a:lnTo>
                    <a:pt x="70" y="16"/>
                  </a:lnTo>
                  <a:lnTo>
                    <a:pt x="65" y="19"/>
                  </a:lnTo>
                  <a:lnTo>
                    <a:pt x="61" y="22"/>
                  </a:lnTo>
                  <a:lnTo>
                    <a:pt x="56" y="26"/>
                  </a:lnTo>
                  <a:lnTo>
                    <a:pt x="52" y="31"/>
                  </a:lnTo>
                  <a:lnTo>
                    <a:pt x="48" y="35"/>
                  </a:lnTo>
                  <a:lnTo>
                    <a:pt x="44" y="39"/>
                  </a:lnTo>
                  <a:lnTo>
                    <a:pt x="39" y="45"/>
                  </a:lnTo>
                  <a:lnTo>
                    <a:pt x="35" y="49"/>
                  </a:lnTo>
                  <a:lnTo>
                    <a:pt x="31" y="54"/>
                  </a:lnTo>
                  <a:lnTo>
                    <a:pt x="28" y="59"/>
                  </a:lnTo>
                  <a:lnTo>
                    <a:pt x="23" y="65"/>
                  </a:lnTo>
                  <a:lnTo>
                    <a:pt x="20" y="71"/>
                  </a:lnTo>
                  <a:lnTo>
                    <a:pt x="17" y="76"/>
                  </a:lnTo>
                  <a:lnTo>
                    <a:pt x="14" y="83"/>
                  </a:lnTo>
                  <a:lnTo>
                    <a:pt x="12" y="88"/>
                  </a:lnTo>
                  <a:lnTo>
                    <a:pt x="8" y="95"/>
                  </a:lnTo>
                  <a:lnTo>
                    <a:pt x="6" y="101"/>
                  </a:lnTo>
                  <a:lnTo>
                    <a:pt x="4" y="107"/>
                  </a:lnTo>
                  <a:lnTo>
                    <a:pt x="2" y="113"/>
                  </a:lnTo>
                  <a:lnTo>
                    <a:pt x="0" y="11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39" name="Line 339"/>
            <p:cNvSpPr>
              <a:spLocks noChangeShapeType="1"/>
            </p:cNvSpPr>
            <p:nvPr/>
          </p:nvSpPr>
          <p:spPr bwMode="auto">
            <a:xfrm>
              <a:off x="1023" y="2007"/>
              <a:ext cx="2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40" name="Freeform 340"/>
            <p:cNvSpPr>
              <a:spLocks/>
            </p:cNvSpPr>
            <p:nvPr/>
          </p:nvSpPr>
          <p:spPr bwMode="auto">
            <a:xfrm>
              <a:off x="1068" y="2007"/>
              <a:ext cx="39" cy="150"/>
            </a:xfrm>
            <a:custGeom>
              <a:avLst/>
              <a:gdLst>
                <a:gd name="T0" fmla="*/ 0 w 116"/>
                <a:gd name="T1" fmla="*/ 431 h 431"/>
                <a:gd name="T2" fmla="*/ 116 w 116"/>
                <a:gd name="T3" fmla="*/ 0 h 431"/>
                <a:gd name="T4" fmla="*/ 24 w 116"/>
                <a:gd name="T5" fmla="*/ 96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6" h="431">
                  <a:moveTo>
                    <a:pt x="0" y="431"/>
                  </a:moveTo>
                  <a:lnTo>
                    <a:pt x="116" y="0"/>
                  </a:lnTo>
                  <a:lnTo>
                    <a:pt x="24" y="9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02741" name="Group 341"/>
          <p:cNvGrpSpPr>
            <a:grpSpLocks/>
          </p:cNvGrpSpPr>
          <p:nvPr/>
        </p:nvGrpSpPr>
        <p:grpSpPr bwMode="auto">
          <a:xfrm>
            <a:off x="666750" y="3616325"/>
            <a:ext cx="3248025" cy="2359025"/>
            <a:chOff x="610" y="2478"/>
            <a:chExt cx="2046" cy="1486"/>
          </a:xfrm>
        </p:grpSpPr>
        <p:sp>
          <p:nvSpPr>
            <p:cNvPr id="102742" name="Line 342"/>
            <p:cNvSpPr>
              <a:spLocks noChangeShapeType="1"/>
            </p:cNvSpPr>
            <p:nvPr/>
          </p:nvSpPr>
          <p:spPr bwMode="auto">
            <a:xfrm flipH="1">
              <a:off x="2388" y="3221"/>
              <a:ext cx="26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43" name="Line 343"/>
            <p:cNvSpPr>
              <a:spLocks noChangeShapeType="1"/>
            </p:cNvSpPr>
            <p:nvPr/>
          </p:nvSpPr>
          <p:spPr bwMode="auto">
            <a:xfrm flipH="1">
              <a:off x="2277" y="3221"/>
              <a:ext cx="4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44" name="Line 344"/>
            <p:cNvSpPr>
              <a:spLocks noChangeShapeType="1"/>
            </p:cNvSpPr>
            <p:nvPr/>
          </p:nvSpPr>
          <p:spPr bwMode="auto">
            <a:xfrm flipH="1">
              <a:off x="1720" y="3221"/>
              <a:ext cx="49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45" name="Line 345"/>
            <p:cNvSpPr>
              <a:spLocks noChangeShapeType="1"/>
            </p:cNvSpPr>
            <p:nvPr/>
          </p:nvSpPr>
          <p:spPr bwMode="auto">
            <a:xfrm flipH="1">
              <a:off x="1609" y="3221"/>
              <a:ext cx="4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46" name="Line 346"/>
            <p:cNvSpPr>
              <a:spLocks noChangeShapeType="1"/>
            </p:cNvSpPr>
            <p:nvPr/>
          </p:nvSpPr>
          <p:spPr bwMode="auto">
            <a:xfrm flipH="1">
              <a:off x="1052" y="3221"/>
              <a:ext cx="49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47" name="Line 347"/>
            <p:cNvSpPr>
              <a:spLocks noChangeShapeType="1"/>
            </p:cNvSpPr>
            <p:nvPr/>
          </p:nvSpPr>
          <p:spPr bwMode="auto">
            <a:xfrm flipH="1">
              <a:off x="941" y="3221"/>
              <a:ext cx="4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48" name="Line 348"/>
            <p:cNvSpPr>
              <a:spLocks noChangeShapeType="1"/>
            </p:cNvSpPr>
            <p:nvPr/>
          </p:nvSpPr>
          <p:spPr bwMode="auto">
            <a:xfrm flipH="1">
              <a:off x="610" y="3221"/>
              <a:ext cx="26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49" name="Line 349"/>
            <p:cNvSpPr>
              <a:spLocks noChangeShapeType="1"/>
            </p:cNvSpPr>
            <p:nvPr/>
          </p:nvSpPr>
          <p:spPr bwMode="auto">
            <a:xfrm flipH="1">
              <a:off x="796" y="3964"/>
              <a:ext cx="167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50" name="Line 350"/>
            <p:cNvSpPr>
              <a:spLocks noChangeShapeType="1"/>
            </p:cNvSpPr>
            <p:nvPr/>
          </p:nvSpPr>
          <p:spPr bwMode="auto">
            <a:xfrm flipH="1">
              <a:off x="796" y="2478"/>
              <a:ext cx="167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51" name="Line 351"/>
            <p:cNvSpPr>
              <a:spLocks noChangeShapeType="1"/>
            </p:cNvSpPr>
            <p:nvPr/>
          </p:nvSpPr>
          <p:spPr bwMode="auto">
            <a:xfrm flipV="1">
              <a:off x="714" y="2562"/>
              <a:ext cx="0" cy="13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52" name="Line 352"/>
            <p:cNvSpPr>
              <a:spLocks noChangeShapeType="1"/>
            </p:cNvSpPr>
            <p:nvPr/>
          </p:nvSpPr>
          <p:spPr bwMode="auto">
            <a:xfrm>
              <a:off x="714" y="3853"/>
              <a:ext cx="132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53" name="Line 353"/>
            <p:cNvSpPr>
              <a:spLocks noChangeShapeType="1"/>
            </p:cNvSpPr>
            <p:nvPr/>
          </p:nvSpPr>
          <p:spPr bwMode="auto">
            <a:xfrm flipV="1">
              <a:off x="2475" y="2478"/>
              <a:ext cx="0" cy="148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54" name="Line 354"/>
            <p:cNvSpPr>
              <a:spLocks noChangeShapeType="1"/>
            </p:cNvSpPr>
            <p:nvPr/>
          </p:nvSpPr>
          <p:spPr bwMode="auto">
            <a:xfrm>
              <a:off x="714" y="2589"/>
              <a:ext cx="132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55" name="Line 355"/>
            <p:cNvSpPr>
              <a:spLocks noChangeShapeType="1"/>
            </p:cNvSpPr>
            <p:nvPr/>
          </p:nvSpPr>
          <p:spPr bwMode="auto">
            <a:xfrm>
              <a:off x="2034" y="2478"/>
              <a:ext cx="0" cy="11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56" name="Line 356"/>
            <p:cNvSpPr>
              <a:spLocks noChangeShapeType="1"/>
            </p:cNvSpPr>
            <p:nvPr/>
          </p:nvSpPr>
          <p:spPr bwMode="auto">
            <a:xfrm>
              <a:off x="2034" y="3853"/>
              <a:ext cx="0" cy="11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57" name="Line 357"/>
            <p:cNvSpPr>
              <a:spLocks noChangeShapeType="1"/>
            </p:cNvSpPr>
            <p:nvPr/>
          </p:nvSpPr>
          <p:spPr bwMode="auto">
            <a:xfrm>
              <a:off x="714" y="2767"/>
              <a:ext cx="176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58" name="Line 358"/>
            <p:cNvSpPr>
              <a:spLocks noChangeShapeType="1"/>
            </p:cNvSpPr>
            <p:nvPr/>
          </p:nvSpPr>
          <p:spPr bwMode="auto">
            <a:xfrm>
              <a:off x="714" y="3674"/>
              <a:ext cx="176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59" name="Line 359"/>
            <p:cNvSpPr>
              <a:spLocks noChangeShapeType="1"/>
            </p:cNvSpPr>
            <p:nvPr/>
          </p:nvSpPr>
          <p:spPr bwMode="auto">
            <a:xfrm flipV="1">
              <a:off x="714" y="2478"/>
              <a:ext cx="82" cy="8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60" name="Line 360"/>
            <p:cNvSpPr>
              <a:spLocks noChangeShapeType="1"/>
            </p:cNvSpPr>
            <p:nvPr/>
          </p:nvSpPr>
          <p:spPr bwMode="auto">
            <a:xfrm>
              <a:off x="714" y="3882"/>
              <a:ext cx="82" cy="8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61" name="Freeform 361"/>
            <p:cNvSpPr>
              <a:spLocks/>
            </p:cNvSpPr>
            <p:nvPr/>
          </p:nvSpPr>
          <p:spPr bwMode="auto">
            <a:xfrm>
              <a:off x="714" y="2478"/>
              <a:ext cx="125" cy="125"/>
            </a:xfrm>
            <a:custGeom>
              <a:avLst/>
              <a:gdLst>
                <a:gd name="T0" fmla="*/ 0 w 364"/>
                <a:gd name="T1" fmla="*/ 364 h 364"/>
                <a:gd name="T2" fmla="*/ 41 w 364"/>
                <a:gd name="T3" fmla="*/ 323 h 364"/>
                <a:gd name="T4" fmla="*/ 364 w 364"/>
                <a:gd name="T5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64" h="364">
                  <a:moveTo>
                    <a:pt x="0" y="364"/>
                  </a:moveTo>
                  <a:lnTo>
                    <a:pt x="41" y="323"/>
                  </a:lnTo>
                  <a:lnTo>
                    <a:pt x="364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62" name="Freeform 362"/>
            <p:cNvSpPr>
              <a:spLocks/>
            </p:cNvSpPr>
            <p:nvPr/>
          </p:nvSpPr>
          <p:spPr bwMode="auto">
            <a:xfrm>
              <a:off x="735" y="2478"/>
              <a:ext cx="290" cy="289"/>
            </a:xfrm>
            <a:custGeom>
              <a:avLst/>
              <a:gdLst>
                <a:gd name="T0" fmla="*/ 0 w 837"/>
                <a:gd name="T1" fmla="*/ 838 h 838"/>
                <a:gd name="T2" fmla="*/ 514 w 837"/>
                <a:gd name="T3" fmla="*/ 323 h 838"/>
                <a:gd name="T4" fmla="*/ 837 w 837"/>
                <a:gd name="T5" fmla="*/ 0 h 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7" h="838">
                  <a:moveTo>
                    <a:pt x="0" y="838"/>
                  </a:moveTo>
                  <a:lnTo>
                    <a:pt x="514" y="323"/>
                  </a:lnTo>
                  <a:lnTo>
                    <a:pt x="837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63" name="Freeform 363"/>
            <p:cNvSpPr>
              <a:spLocks/>
            </p:cNvSpPr>
            <p:nvPr/>
          </p:nvSpPr>
          <p:spPr bwMode="auto">
            <a:xfrm>
              <a:off x="921" y="2478"/>
              <a:ext cx="290" cy="289"/>
            </a:xfrm>
            <a:custGeom>
              <a:avLst/>
              <a:gdLst>
                <a:gd name="T0" fmla="*/ 0 w 838"/>
                <a:gd name="T1" fmla="*/ 838 h 838"/>
                <a:gd name="T2" fmla="*/ 515 w 838"/>
                <a:gd name="T3" fmla="*/ 323 h 838"/>
                <a:gd name="T4" fmla="*/ 838 w 838"/>
                <a:gd name="T5" fmla="*/ 0 h 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8" h="838">
                  <a:moveTo>
                    <a:pt x="0" y="838"/>
                  </a:moveTo>
                  <a:lnTo>
                    <a:pt x="515" y="323"/>
                  </a:lnTo>
                  <a:lnTo>
                    <a:pt x="838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64" name="Freeform 364"/>
            <p:cNvSpPr>
              <a:spLocks/>
            </p:cNvSpPr>
            <p:nvPr/>
          </p:nvSpPr>
          <p:spPr bwMode="auto">
            <a:xfrm>
              <a:off x="1107" y="2478"/>
              <a:ext cx="287" cy="289"/>
            </a:xfrm>
            <a:custGeom>
              <a:avLst/>
              <a:gdLst>
                <a:gd name="T0" fmla="*/ 0 w 837"/>
                <a:gd name="T1" fmla="*/ 838 h 838"/>
                <a:gd name="T2" fmla="*/ 514 w 837"/>
                <a:gd name="T3" fmla="*/ 323 h 838"/>
                <a:gd name="T4" fmla="*/ 837 w 837"/>
                <a:gd name="T5" fmla="*/ 0 h 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7" h="838">
                  <a:moveTo>
                    <a:pt x="0" y="838"/>
                  </a:moveTo>
                  <a:lnTo>
                    <a:pt x="514" y="323"/>
                  </a:lnTo>
                  <a:lnTo>
                    <a:pt x="837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65" name="Freeform 365"/>
            <p:cNvSpPr>
              <a:spLocks/>
            </p:cNvSpPr>
            <p:nvPr/>
          </p:nvSpPr>
          <p:spPr bwMode="auto">
            <a:xfrm>
              <a:off x="1293" y="2478"/>
              <a:ext cx="287" cy="289"/>
            </a:xfrm>
            <a:custGeom>
              <a:avLst/>
              <a:gdLst>
                <a:gd name="T0" fmla="*/ 0 w 838"/>
                <a:gd name="T1" fmla="*/ 838 h 838"/>
                <a:gd name="T2" fmla="*/ 514 w 838"/>
                <a:gd name="T3" fmla="*/ 323 h 838"/>
                <a:gd name="T4" fmla="*/ 838 w 838"/>
                <a:gd name="T5" fmla="*/ 0 h 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8" h="838">
                  <a:moveTo>
                    <a:pt x="0" y="838"/>
                  </a:moveTo>
                  <a:lnTo>
                    <a:pt x="514" y="323"/>
                  </a:lnTo>
                  <a:lnTo>
                    <a:pt x="838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66" name="Freeform 366"/>
            <p:cNvSpPr>
              <a:spLocks/>
            </p:cNvSpPr>
            <p:nvPr/>
          </p:nvSpPr>
          <p:spPr bwMode="auto">
            <a:xfrm>
              <a:off x="1476" y="2478"/>
              <a:ext cx="290" cy="289"/>
            </a:xfrm>
            <a:custGeom>
              <a:avLst/>
              <a:gdLst>
                <a:gd name="T0" fmla="*/ 0 w 837"/>
                <a:gd name="T1" fmla="*/ 838 h 838"/>
                <a:gd name="T2" fmla="*/ 515 w 837"/>
                <a:gd name="T3" fmla="*/ 323 h 838"/>
                <a:gd name="T4" fmla="*/ 837 w 837"/>
                <a:gd name="T5" fmla="*/ 0 h 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7" h="838">
                  <a:moveTo>
                    <a:pt x="0" y="838"/>
                  </a:moveTo>
                  <a:lnTo>
                    <a:pt x="515" y="323"/>
                  </a:lnTo>
                  <a:lnTo>
                    <a:pt x="837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67" name="Line 367"/>
            <p:cNvSpPr>
              <a:spLocks noChangeShapeType="1"/>
            </p:cNvSpPr>
            <p:nvPr/>
          </p:nvSpPr>
          <p:spPr bwMode="auto">
            <a:xfrm flipV="1">
              <a:off x="714" y="3674"/>
              <a:ext cx="41" cy="4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68" name="Freeform 368"/>
            <p:cNvSpPr>
              <a:spLocks/>
            </p:cNvSpPr>
            <p:nvPr/>
          </p:nvSpPr>
          <p:spPr bwMode="auto">
            <a:xfrm>
              <a:off x="1662" y="2478"/>
              <a:ext cx="289" cy="289"/>
            </a:xfrm>
            <a:custGeom>
              <a:avLst/>
              <a:gdLst>
                <a:gd name="T0" fmla="*/ 837 w 837"/>
                <a:gd name="T1" fmla="*/ 0 h 838"/>
                <a:gd name="T2" fmla="*/ 514 w 837"/>
                <a:gd name="T3" fmla="*/ 323 h 838"/>
                <a:gd name="T4" fmla="*/ 0 w 837"/>
                <a:gd name="T5" fmla="*/ 838 h 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7" h="838">
                  <a:moveTo>
                    <a:pt x="837" y="0"/>
                  </a:moveTo>
                  <a:lnTo>
                    <a:pt x="514" y="323"/>
                  </a:lnTo>
                  <a:lnTo>
                    <a:pt x="0" y="838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69" name="Line 369"/>
            <p:cNvSpPr>
              <a:spLocks noChangeShapeType="1"/>
            </p:cNvSpPr>
            <p:nvPr/>
          </p:nvSpPr>
          <p:spPr bwMode="auto">
            <a:xfrm flipV="1">
              <a:off x="723" y="3853"/>
              <a:ext cx="39" cy="3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70" name="Line 370"/>
            <p:cNvSpPr>
              <a:spLocks noChangeShapeType="1"/>
            </p:cNvSpPr>
            <p:nvPr/>
          </p:nvSpPr>
          <p:spPr bwMode="auto">
            <a:xfrm flipV="1">
              <a:off x="2034" y="2478"/>
              <a:ext cx="101" cy="10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71" name="Line 371"/>
            <p:cNvSpPr>
              <a:spLocks noChangeShapeType="1"/>
            </p:cNvSpPr>
            <p:nvPr/>
          </p:nvSpPr>
          <p:spPr bwMode="auto">
            <a:xfrm flipV="1">
              <a:off x="762" y="3674"/>
              <a:ext cx="179" cy="17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72" name="Freeform 372"/>
            <p:cNvSpPr>
              <a:spLocks/>
            </p:cNvSpPr>
            <p:nvPr/>
          </p:nvSpPr>
          <p:spPr bwMode="auto">
            <a:xfrm>
              <a:off x="1848" y="2581"/>
              <a:ext cx="186" cy="186"/>
            </a:xfrm>
            <a:custGeom>
              <a:avLst/>
              <a:gdLst>
                <a:gd name="T0" fmla="*/ 542 w 542"/>
                <a:gd name="T1" fmla="*/ 0 h 542"/>
                <a:gd name="T2" fmla="*/ 514 w 542"/>
                <a:gd name="T3" fmla="*/ 27 h 542"/>
                <a:gd name="T4" fmla="*/ 0 w 542"/>
                <a:gd name="T5" fmla="*/ 542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42" h="542">
                  <a:moveTo>
                    <a:pt x="542" y="0"/>
                  </a:moveTo>
                  <a:lnTo>
                    <a:pt x="514" y="27"/>
                  </a:lnTo>
                  <a:lnTo>
                    <a:pt x="0" y="542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73" name="Line 373"/>
            <p:cNvSpPr>
              <a:spLocks noChangeShapeType="1"/>
            </p:cNvSpPr>
            <p:nvPr/>
          </p:nvSpPr>
          <p:spPr bwMode="auto">
            <a:xfrm flipV="1">
              <a:off x="837" y="3853"/>
              <a:ext cx="111" cy="11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74" name="Line 374"/>
            <p:cNvSpPr>
              <a:spLocks noChangeShapeType="1"/>
            </p:cNvSpPr>
            <p:nvPr/>
          </p:nvSpPr>
          <p:spPr bwMode="auto">
            <a:xfrm flipV="1">
              <a:off x="2034" y="2478"/>
              <a:ext cx="287" cy="28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75" name="Line 375"/>
            <p:cNvSpPr>
              <a:spLocks noChangeShapeType="1"/>
            </p:cNvSpPr>
            <p:nvPr/>
          </p:nvSpPr>
          <p:spPr bwMode="auto">
            <a:xfrm flipV="1">
              <a:off x="948" y="3674"/>
              <a:ext cx="176" cy="17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76" name="Line 376"/>
            <p:cNvSpPr>
              <a:spLocks noChangeShapeType="1"/>
            </p:cNvSpPr>
            <p:nvPr/>
          </p:nvSpPr>
          <p:spPr bwMode="auto">
            <a:xfrm flipV="1">
              <a:off x="1023" y="3853"/>
              <a:ext cx="111" cy="11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77" name="Line 377"/>
            <p:cNvSpPr>
              <a:spLocks noChangeShapeType="1"/>
            </p:cNvSpPr>
            <p:nvPr/>
          </p:nvSpPr>
          <p:spPr bwMode="auto">
            <a:xfrm flipV="1">
              <a:off x="2217" y="2509"/>
              <a:ext cx="258" cy="25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78" name="Line 378"/>
            <p:cNvSpPr>
              <a:spLocks noChangeShapeType="1"/>
            </p:cNvSpPr>
            <p:nvPr/>
          </p:nvSpPr>
          <p:spPr bwMode="auto">
            <a:xfrm flipV="1">
              <a:off x="1134" y="3674"/>
              <a:ext cx="176" cy="17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79" name="Line 379"/>
            <p:cNvSpPr>
              <a:spLocks noChangeShapeType="1"/>
            </p:cNvSpPr>
            <p:nvPr/>
          </p:nvSpPr>
          <p:spPr bwMode="auto">
            <a:xfrm flipV="1">
              <a:off x="1206" y="3853"/>
              <a:ext cx="111" cy="11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80" name="Line 380"/>
            <p:cNvSpPr>
              <a:spLocks noChangeShapeType="1"/>
            </p:cNvSpPr>
            <p:nvPr/>
          </p:nvSpPr>
          <p:spPr bwMode="auto">
            <a:xfrm flipV="1">
              <a:off x="2403" y="2695"/>
              <a:ext cx="72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81" name="Line 381"/>
            <p:cNvSpPr>
              <a:spLocks noChangeShapeType="1"/>
            </p:cNvSpPr>
            <p:nvPr/>
          </p:nvSpPr>
          <p:spPr bwMode="auto">
            <a:xfrm flipV="1">
              <a:off x="1317" y="3674"/>
              <a:ext cx="178" cy="17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82" name="Freeform 382"/>
            <p:cNvSpPr>
              <a:spLocks/>
            </p:cNvSpPr>
            <p:nvPr/>
          </p:nvSpPr>
          <p:spPr bwMode="auto">
            <a:xfrm>
              <a:off x="1392" y="3674"/>
              <a:ext cx="289" cy="290"/>
            </a:xfrm>
            <a:custGeom>
              <a:avLst/>
              <a:gdLst>
                <a:gd name="T0" fmla="*/ 0 w 838"/>
                <a:gd name="T1" fmla="*/ 838 h 838"/>
                <a:gd name="T2" fmla="*/ 324 w 838"/>
                <a:gd name="T3" fmla="*/ 515 h 838"/>
                <a:gd name="T4" fmla="*/ 838 w 838"/>
                <a:gd name="T5" fmla="*/ 0 h 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8" h="838">
                  <a:moveTo>
                    <a:pt x="0" y="838"/>
                  </a:moveTo>
                  <a:lnTo>
                    <a:pt x="324" y="515"/>
                  </a:lnTo>
                  <a:lnTo>
                    <a:pt x="838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83" name="Freeform 383"/>
            <p:cNvSpPr>
              <a:spLocks/>
            </p:cNvSpPr>
            <p:nvPr/>
          </p:nvSpPr>
          <p:spPr bwMode="auto">
            <a:xfrm>
              <a:off x="1578" y="3674"/>
              <a:ext cx="287" cy="290"/>
            </a:xfrm>
            <a:custGeom>
              <a:avLst/>
              <a:gdLst>
                <a:gd name="T0" fmla="*/ 0 w 837"/>
                <a:gd name="T1" fmla="*/ 838 h 838"/>
                <a:gd name="T2" fmla="*/ 323 w 837"/>
                <a:gd name="T3" fmla="*/ 515 h 838"/>
                <a:gd name="T4" fmla="*/ 837 w 837"/>
                <a:gd name="T5" fmla="*/ 0 h 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7" h="838">
                  <a:moveTo>
                    <a:pt x="0" y="838"/>
                  </a:moveTo>
                  <a:lnTo>
                    <a:pt x="323" y="515"/>
                  </a:lnTo>
                  <a:lnTo>
                    <a:pt x="837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84" name="Freeform 384"/>
            <p:cNvSpPr>
              <a:spLocks/>
            </p:cNvSpPr>
            <p:nvPr/>
          </p:nvSpPr>
          <p:spPr bwMode="auto">
            <a:xfrm>
              <a:off x="1763" y="3674"/>
              <a:ext cx="287" cy="290"/>
            </a:xfrm>
            <a:custGeom>
              <a:avLst/>
              <a:gdLst>
                <a:gd name="T0" fmla="*/ 0 w 837"/>
                <a:gd name="T1" fmla="*/ 838 h 838"/>
                <a:gd name="T2" fmla="*/ 322 w 837"/>
                <a:gd name="T3" fmla="*/ 515 h 838"/>
                <a:gd name="T4" fmla="*/ 837 w 837"/>
                <a:gd name="T5" fmla="*/ 0 h 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7" h="838">
                  <a:moveTo>
                    <a:pt x="0" y="838"/>
                  </a:moveTo>
                  <a:lnTo>
                    <a:pt x="322" y="515"/>
                  </a:lnTo>
                  <a:lnTo>
                    <a:pt x="837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85" name="Freeform 385"/>
            <p:cNvSpPr>
              <a:spLocks/>
            </p:cNvSpPr>
            <p:nvPr/>
          </p:nvSpPr>
          <p:spPr bwMode="auto">
            <a:xfrm>
              <a:off x="1947" y="3674"/>
              <a:ext cx="289" cy="290"/>
            </a:xfrm>
            <a:custGeom>
              <a:avLst/>
              <a:gdLst>
                <a:gd name="T0" fmla="*/ 0 w 838"/>
                <a:gd name="T1" fmla="*/ 838 h 838"/>
                <a:gd name="T2" fmla="*/ 252 w 838"/>
                <a:gd name="T3" fmla="*/ 588 h 838"/>
                <a:gd name="T4" fmla="*/ 838 w 838"/>
                <a:gd name="T5" fmla="*/ 0 h 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8" h="838">
                  <a:moveTo>
                    <a:pt x="0" y="838"/>
                  </a:moveTo>
                  <a:lnTo>
                    <a:pt x="252" y="588"/>
                  </a:lnTo>
                  <a:lnTo>
                    <a:pt x="838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86" name="Line 386"/>
            <p:cNvSpPr>
              <a:spLocks noChangeShapeType="1"/>
            </p:cNvSpPr>
            <p:nvPr/>
          </p:nvSpPr>
          <p:spPr bwMode="auto">
            <a:xfrm flipV="1">
              <a:off x="2132" y="3674"/>
              <a:ext cx="290" cy="29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2787" name="Line 387"/>
            <p:cNvSpPr>
              <a:spLocks noChangeShapeType="1"/>
            </p:cNvSpPr>
            <p:nvPr/>
          </p:nvSpPr>
          <p:spPr bwMode="auto">
            <a:xfrm flipV="1">
              <a:off x="2318" y="3807"/>
              <a:ext cx="157" cy="15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20444307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26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024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" dur="500"/>
                                        <p:tgtEl>
                                          <p:spTgt spid="1026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026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5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025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7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2" dur="500"/>
                                        <p:tgtEl>
                                          <p:spTgt spid="1027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7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027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1025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7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1027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18" presetClass="entr" presetSubtype="3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5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52" dur="500"/>
                                        <p:tgtEl>
                                          <p:spTgt spid="1025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2426" grpId="0"/>
      <p:bldP spid="102513" grpId="0"/>
      <p:bldP spid="102520" grpId="0" autoUpdateAnimBg="0"/>
      <p:bldP spid="102547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62" name="Text Box 38"/>
          <p:cNvSpPr txBox="1">
            <a:spLocks noChangeArrowheads="1"/>
          </p:cNvSpPr>
          <p:nvPr/>
        </p:nvSpPr>
        <p:spPr bwMode="auto">
          <a:xfrm>
            <a:off x="85725" y="860425"/>
            <a:ext cx="9058275" cy="28940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lnSpc>
                <a:spcPct val="115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</a:rPr>
              <a:t>        </a:t>
            </a:r>
            <a:r>
              <a:rPr kumimoji="1" lang="zh-CN" altLang="en-US" sz="3200" b="1">
                <a:solidFill>
                  <a:srgbClr val="000000"/>
                </a:solidFill>
              </a:rPr>
              <a:t>常用的螺纹紧固件有：</a:t>
            </a:r>
            <a:r>
              <a:rPr kumimoji="1" lang="zh-CN" altLang="en-US" sz="3200" b="1">
                <a:solidFill>
                  <a:srgbClr val="FF0000"/>
                </a:solidFill>
              </a:rPr>
              <a:t>螺栓、螺钉、螺柱、螺母和垫圈等</a:t>
            </a:r>
            <a:r>
              <a:rPr kumimoji="1" lang="zh-CN" altLang="en-US" sz="3200" b="1">
                <a:solidFill>
                  <a:srgbClr val="000000"/>
                </a:solidFill>
              </a:rPr>
              <a:t>。由于这类零件都是标准件，通常只需用简化画法画出它们的装配图，同时给出它们的规定标记。</a:t>
            </a:r>
          </a:p>
          <a:p>
            <a:pPr eaLnBrk="0" fontAlgn="base" hangingPunct="0">
              <a:lnSpc>
                <a:spcPct val="115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</a:rPr>
              <a:t>        </a:t>
            </a:r>
            <a:r>
              <a:rPr kumimoji="1" lang="zh-CN" altLang="en-US" sz="3200" b="1">
                <a:solidFill>
                  <a:srgbClr val="FF0000"/>
                </a:solidFill>
              </a:rPr>
              <a:t>标记方法按</a:t>
            </a:r>
            <a:r>
              <a:rPr kumimoji="1" lang="zh-CN" altLang="en-US" sz="3200" b="1">
                <a:solidFill>
                  <a:srgbClr val="FF0000"/>
                </a:solidFill>
                <a:ea typeface="黑体" pitchFamily="2" charset="-122"/>
              </a:rPr>
              <a:t>“</a:t>
            </a:r>
            <a:r>
              <a:rPr kumimoji="1"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GB</a:t>
            </a:r>
            <a:r>
              <a:rPr kumimoji="1" lang="en-US" altLang="zh-CN" sz="3200" b="1">
                <a:solidFill>
                  <a:srgbClr val="FF0000"/>
                </a:solidFill>
                <a:ea typeface="黑体" pitchFamily="2" charset="-122"/>
              </a:rPr>
              <a:t>”</a:t>
            </a:r>
            <a:r>
              <a:rPr kumimoji="1" lang="en-US" altLang="zh-CN" sz="3200" b="1">
                <a:solidFill>
                  <a:srgbClr val="FF0000"/>
                </a:solidFill>
              </a:rPr>
              <a:t> </a:t>
            </a:r>
            <a:r>
              <a:rPr kumimoji="1" lang="zh-CN" altLang="en-US" sz="3200" b="1">
                <a:solidFill>
                  <a:srgbClr val="FF0000"/>
                </a:solidFill>
              </a:rPr>
              <a:t>有关规定</a:t>
            </a:r>
            <a:r>
              <a:rPr kumimoji="1" lang="zh-CN" altLang="en-US" sz="3200" b="1">
                <a:solidFill>
                  <a:srgbClr val="000000"/>
                </a:solidFill>
              </a:rPr>
              <a:t>。</a:t>
            </a:r>
          </a:p>
        </p:txBody>
      </p:sp>
      <p:sp>
        <p:nvSpPr>
          <p:cNvPr id="103464" name="Text Box 40"/>
          <p:cNvSpPr txBox="1">
            <a:spLocks noChangeArrowheads="1"/>
          </p:cNvSpPr>
          <p:nvPr/>
        </p:nvSpPr>
        <p:spPr bwMode="auto">
          <a:xfrm>
            <a:off x="100013" y="85725"/>
            <a:ext cx="8572500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99FF"/>
                </a:solidFill>
              </a14:hiddenFill>
            </a:ext>
            <a:ext uri="{91240B29-F687-4F45-9708-019B960494DF}">
              <a14:hiddenLine xmlns:a14="http://schemas.microsoft.com/office/drawing/2010/main" w="57150">
                <a:pattFill prst="trellis">
                  <a:fgClr>
                    <a:srgbClr val="FF3300"/>
                  </a:fgClr>
                  <a:bgClr>
                    <a:srgbClr val="FFFF00"/>
                  </a:bgClr>
                </a:patt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4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三：螺纹紧固件</a:t>
            </a:r>
          </a:p>
        </p:txBody>
      </p:sp>
      <p:sp>
        <p:nvSpPr>
          <p:cNvPr id="103467" name="Text Box 43"/>
          <p:cNvSpPr txBox="1">
            <a:spLocks noChangeArrowheads="1"/>
          </p:cNvSpPr>
          <p:nvPr/>
        </p:nvSpPr>
        <p:spPr bwMode="auto">
          <a:xfrm>
            <a:off x="85725" y="4094163"/>
            <a:ext cx="905827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>
                <a:solidFill>
                  <a:srgbClr val="FF0000"/>
                </a:solidFill>
                <a:ea typeface="黑体" pitchFamily="2" charset="-122"/>
                <a:hlinkClick r:id="" action="ppaction://hlinkshowjump?jump=nextslide"/>
              </a:rPr>
              <a:t>一、</a:t>
            </a:r>
            <a:r>
              <a:rPr kumimoji="1" lang="zh-CN" altLang="en-US" sz="3600" b="1">
                <a:solidFill>
                  <a:srgbClr val="FF0000"/>
                </a:solidFill>
                <a:ea typeface="黑体" pitchFamily="2" charset="-122"/>
              </a:rPr>
              <a:t>螺纹紧固件的画法及标记</a:t>
            </a:r>
          </a:p>
        </p:txBody>
      </p:sp>
      <p:sp>
        <p:nvSpPr>
          <p:cNvPr id="103468" name="Text Box 44"/>
          <p:cNvSpPr txBox="1">
            <a:spLocks noChangeArrowheads="1"/>
          </p:cNvSpPr>
          <p:nvPr/>
        </p:nvSpPr>
        <p:spPr bwMode="auto">
          <a:xfrm>
            <a:off x="71438" y="5243513"/>
            <a:ext cx="9072562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kumimoji="1" lang="zh-CN" altLang="en-US" sz="3600" b="1">
                <a:solidFill>
                  <a:srgbClr val="FF0000"/>
                </a:solidFill>
                <a:ea typeface="黑体" pitchFamily="2" charset="-122"/>
                <a:hlinkClick r:id="rId3" action="ppaction://hlinksldjump"/>
              </a:rPr>
              <a:t>二、</a:t>
            </a:r>
            <a:r>
              <a:rPr kumimoji="1" lang="zh-CN" altLang="en-US" sz="3600" b="1">
                <a:solidFill>
                  <a:srgbClr val="FF0000"/>
                </a:solidFill>
                <a:ea typeface="黑体" pitchFamily="2" charset="-122"/>
              </a:rPr>
              <a:t>螺纹紧固件装配图的画法</a:t>
            </a:r>
          </a:p>
        </p:txBody>
      </p:sp>
    </p:spTree>
    <p:extLst>
      <p:ext uri="{BB962C8B-B14F-4D97-AF65-F5344CB8AC3E}">
        <p14:creationId xmlns:p14="http://schemas.microsoft.com/office/powerpoint/2010/main" val="2551257756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" dur="500"/>
                                        <p:tgtEl>
                                          <p:spTgt spid="1034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34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34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34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34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462" grpId="0" autoUpdateAnimBg="0"/>
      <p:bldP spid="103467" grpId="0" autoUpdateAnimBg="0"/>
      <p:bldP spid="103468" grpId="0" autoUpdateAnimBg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68" name="Text Box 4"/>
          <p:cNvSpPr txBox="1">
            <a:spLocks noChangeArrowheads="1"/>
          </p:cNvSpPr>
          <p:nvPr/>
        </p:nvSpPr>
        <p:spPr bwMode="auto">
          <a:xfrm>
            <a:off x="85725" y="812800"/>
            <a:ext cx="34734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600" b="1">
                <a:solidFill>
                  <a:srgbClr val="000000"/>
                </a:solidFill>
              </a:rPr>
              <a:t>⒈  </a:t>
            </a:r>
            <a:r>
              <a:rPr lang="zh-CN" altLang="en-US" sz="3600" b="1">
                <a:solidFill>
                  <a:srgbClr val="000000"/>
                </a:solidFill>
              </a:rPr>
              <a:t>六角螺母</a:t>
            </a:r>
          </a:p>
        </p:txBody>
      </p:sp>
      <p:sp>
        <p:nvSpPr>
          <p:cNvPr id="139269" name="Text Box 5"/>
          <p:cNvSpPr txBox="1">
            <a:spLocks noChangeArrowheads="1"/>
          </p:cNvSpPr>
          <p:nvPr/>
        </p:nvSpPr>
        <p:spPr bwMode="auto">
          <a:xfrm>
            <a:off x="85725" y="1400175"/>
            <a:ext cx="2614613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200" b="1">
                <a:solidFill>
                  <a:srgbClr val="000000"/>
                </a:solidFill>
              </a:rPr>
              <a:t>规定标记：</a:t>
            </a:r>
          </a:p>
        </p:txBody>
      </p:sp>
      <p:sp>
        <p:nvSpPr>
          <p:cNvPr id="139270" name="Text Box 6"/>
          <p:cNvSpPr txBox="1">
            <a:spLocks noChangeArrowheads="1"/>
          </p:cNvSpPr>
          <p:nvPr/>
        </p:nvSpPr>
        <p:spPr bwMode="auto">
          <a:xfrm>
            <a:off x="71438" y="1941513"/>
            <a:ext cx="5656262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200" b="1">
                <a:solidFill>
                  <a:srgbClr val="333399"/>
                </a:solidFill>
              </a:rPr>
              <a:t>螺母  </a:t>
            </a:r>
            <a:r>
              <a:rPr lang="en-US" altLang="zh-CN" sz="3200" b="1">
                <a:solidFill>
                  <a:srgbClr val="333399"/>
                </a:solidFill>
                <a:latin typeface="黑体" pitchFamily="2" charset="-122"/>
                <a:ea typeface="黑体" pitchFamily="2" charset="-122"/>
              </a:rPr>
              <a:t>GB/T 6170-2000-M12</a:t>
            </a:r>
          </a:p>
        </p:txBody>
      </p:sp>
      <p:sp>
        <p:nvSpPr>
          <p:cNvPr id="139294" name="Text Box 30"/>
          <p:cNvSpPr txBox="1">
            <a:spLocks noChangeArrowheads="1"/>
          </p:cNvSpPr>
          <p:nvPr/>
        </p:nvSpPr>
        <p:spPr bwMode="auto">
          <a:xfrm>
            <a:off x="5599113" y="195263"/>
            <a:ext cx="257810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</a:rPr>
              <a:t>简化画法：</a:t>
            </a:r>
          </a:p>
        </p:txBody>
      </p:sp>
      <p:sp>
        <p:nvSpPr>
          <p:cNvPr id="139295" name="Rectangle 31"/>
          <p:cNvSpPr>
            <a:spLocks noChangeArrowheads="1"/>
          </p:cNvSpPr>
          <p:nvPr/>
        </p:nvSpPr>
        <p:spPr bwMode="auto">
          <a:xfrm>
            <a:off x="1066800" y="2001838"/>
            <a:ext cx="2998788" cy="463550"/>
          </a:xfrm>
          <a:prstGeom prst="rect">
            <a:avLst/>
          </a:prstGeom>
          <a:noFill/>
          <a:ln w="28575">
            <a:solidFill>
              <a:srgbClr val="FF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  <p:sp>
        <p:nvSpPr>
          <p:cNvPr id="139296" name="Rectangle 32"/>
          <p:cNvSpPr>
            <a:spLocks noChangeArrowheads="1"/>
          </p:cNvSpPr>
          <p:nvPr/>
        </p:nvSpPr>
        <p:spPr bwMode="auto">
          <a:xfrm>
            <a:off x="4194175" y="1995488"/>
            <a:ext cx="695325" cy="471487"/>
          </a:xfrm>
          <a:prstGeom prst="rect">
            <a:avLst/>
          </a:prstGeom>
          <a:noFill/>
          <a:ln w="28575">
            <a:solidFill>
              <a:srgbClr val="FF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zh-CN" sz="2800" b="1">
              <a:solidFill>
                <a:srgbClr val="000000"/>
              </a:solidFill>
            </a:endParaRPr>
          </a:p>
        </p:txBody>
      </p:sp>
      <p:grpSp>
        <p:nvGrpSpPr>
          <p:cNvPr id="139297" name="Group 33"/>
          <p:cNvGrpSpPr>
            <a:grpSpLocks/>
          </p:cNvGrpSpPr>
          <p:nvPr/>
        </p:nvGrpSpPr>
        <p:grpSpPr bwMode="auto">
          <a:xfrm>
            <a:off x="39688" y="2463800"/>
            <a:ext cx="3171825" cy="588963"/>
            <a:chOff x="2876" y="1117"/>
            <a:chExt cx="1055" cy="371"/>
          </a:xfrm>
        </p:grpSpPr>
        <p:sp>
          <p:nvSpPr>
            <p:cNvPr id="139298" name="Text Box 34"/>
            <p:cNvSpPr txBox="1">
              <a:spLocks noChangeArrowheads="1"/>
            </p:cNvSpPr>
            <p:nvPr/>
          </p:nvSpPr>
          <p:spPr bwMode="auto">
            <a:xfrm>
              <a:off x="2876" y="1161"/>
              <a:ext cx="906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2800" b="1">
                  <a:solidFill>
                    <a:srgbClr val="FF0000"/>
                  </a:solidFill>
                  <a:ea typeface="黑体" pitchFamily="2" charset="-122"/>
                </a:rPr>
                <a:t>国家标准号</a:t>
              </a:r>
            </a:p>
          </p:txBody>
        </p:sp>
        <p:sp>
          <p:nvSpPr>
            <p:cNvPr id="139299" name="Line 35"/>
            <p:cNvSpPr>
              <a:spLocks noChangeShapeType="1"/>
            </p:cNvSpPr>
            <p:nvPr/>
          </p:nvSpPr>
          <p:spPr bwMode="auto">
            <a:xfrm flipV="1">
              <a:off x="3711" y="1117"/>
              <a:ext cx="220" cy="2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39300" name="Group 36"/>
          <p:cNvGrpSpPr>
            <a:grpSpLocks/>
          </p:cNvGrpSpPr>
          <p:nvPr/>
        </p:nvGrpSpPr>
        <p:grpSpPr bwMode="auto">
          <a:xfrm>
            <a:off x="3935413" y="2471738"/>
            <a:ext cx="1612900" cy="671512"/>
            <a:chOff x="4163" y="1077"/>
            <a:chExt cx="1016" cy="423"/>
          </a:xfrm>
        </p:grpSpPr>
        <p:sp>
          <p:nvSpPr>
            <p:cNvPr id="139301" name="Text Box 37"/>
            <p:cNvSpPr txBox="1">
              <a:spLocks noChangeArrowheads="1"/>
            </p:cNvSpPr>
            <p:nvPr/>
          </p:nvSpPr>
          <p:spPr bwMode="auto">
            <a:xfrm>
              <a:off x="4163" y="1173"/>
              <a:ext cx="1016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2800" b="1">
                  <a:solidFill>
                    <a:srgbClr val="FF0000"/>
                  </a:solidFill>
                  <a:ea typeface="黑体" pitchFamily="2" charset="-122"/>
                </a:rPr>
                <a:t>螺纹规格</a:t>
              </a:r>
            </a:p>
          </p:txBody>
        </p:sp>
        <p:sp>
          <p:nvSpPr>
            <p:cNvPr id="139302" name="Line 38"/>
            <p:cNvSpPr>
              <a:spLocks noChangeShapeType="1"/>
            </p:cNvSpPr>
            <p:nvPr/>
          </p:nvSpPr>
          <p:spPr bwMode="auto">
            <a:xfrm flipV="1">
              <a:off x="4372" y="1077"/>
              <a:ext cx="143" cy="14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139303" name="Text Box 39"/>
          <p:cNvSpPr txBox="1">
            <a:spLocks noChangeArrowheads="1"/>
          </p:cNvSpPr>
          <p:nvPr/>
        </p:nvSpPr>
        <p:spPr bwMode="auto">
          <a:xfrm>
            <a:off x="2057400" y="1397000"/>
            <a:ext cx="99695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</a:rPr>
              <a:t>例：</a:t>
            </a:r>
          </a:p>
        </p:txBody>
      </p:sp>
      <p:sp>
        <p:nvSpPr>
          <p:cNvPr id="139343" name="Text Box 79"/>
          <p:cNvSpPr txBox="1">
            <a:spLocks noChangeArrowheads="1"/>
          </p:cNvSpPr>
          <p:nvPr/>
        </p:nvSpPr>
        <p:spPr bwMode="auto">
          <a:xfrm>
            <a:off x="100013" y="71438"/>
            <a:ext cx="56959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>
                <a:solidFill>
                  <a:srgbClr val="FF0000"/>
                </a:solidFill>
                <a:ea typeface="黑体" pitchFamily="2" charset="-122"/>
              </a:rPr>
              <a:t>一）紧固件的画法及标记</a:t>
            </a:r>
          </a:p>
        </p:txBody>
      </p:sp>
      <p:grpSp>
        <p:nvGrpSpPr>
          <p:cNvPr id="139460" name="Group 196"/>
          <p:cNvGrpSpPr>
            <a:grpSpLocks/>
          </p:cNvGrpSpPr>
          <p:nvPr/>
        </p:nvGrpSpPr>
        <p:grpSpPr bwMode="auto">
          <a:xfrm>
            <a:off x="5588000" y="889000"/>
            <a:ext cx="3165475" cy="2505075"/>
            <a:chOff x="3520" y="560"/>
            <a:chExt cx="1994" cy="1578"/>
          </a:xfrm>
        </p:grpSpPr>
        <p:sp>
          <p:nvSpPr>
            <p:cNvPr id="139352" name="Freeform 88"/>
            <p:cNvSpPr>
              <a:spLocks/>
            </p:cNvSpPr>
            <p:nvPr/>
          </p:nvSpPr>
          <p:spPr bwMode="auto">
            <a:xfrm>
              <a:off x="3792" y="1289"/>
              <a:ext cx="322" cy="323"/>
            </a:xfrm>
            <a:custGeom>
              <a:avLst/>
              <a:gdLst>
                <a:gd name="T0" fmla="*/ 1894 w 1899"/>
                <a:gd name="T1" fmla="*/ 857 h 1898"/>
                <a:gd name="T2" fmla="*/ 1877 w 1899"/>
                <a:gd name="T3" fmla="*/ 750 h 1898"/>
                <a:gd name="T4" fmla="*/ 1848 w 1899"/>
                <a:gd name="T5" fmla="*/ 647 h 1898"/>
                <a:gd name="T6" fmla="*/ 1809 w 1899"/>
                <a:gd name="T7" fmla="*/ 547 h 1898"/>
                <a:gd name="T8" fmla="*/ 1758 w 1899"/>
                <a:gd name="T9" fmla="*/ 452 h 1898"/>
                <a:gd name="T10" fmla="*/ 1696 w 1899"/>
                <a:gd name="T11" fmla="*/ 364 h 1898"/>
                <a:gd name="T12" fmla="*/ 1626 w 1899"/>
                <a:gd name="T13" fmla="*/ 283 h 1898"/>
                <a:gd name="T14" fmla="*/ 1546 w 1899"/>
                <a:gd name="T15" fmla="*/ 210 h 1898"/>
                <a:gd name="T16" fmla="*/ 1459 w 1899"/>
                <a:gd name="T17" fmla="*/ 148 h 1898"/>
                <a:gd name="T18" fmla="*/ 1365 w 1899"/>
                <a:gd name="T19" fmla="*/ 95 h 1898"/>
                <a:gd name="T20" fmla="*/ 1266 w 1899"/>
                <a:gd name="T21" fmla="*/ 54 h 1898"/>
                <a:gd name="T22" fmla="*/ 1163 w 1899"/>
                <a:gd name="T23" fmla="*/ 23 h 1898"/>
                <a:gd name="T24" fmla="*/ 1056 w 1899"/>
                <a:gd name="T25" fmla="*/ 5 h 1898"/>
                <a:gd name="T26" fmla="*/ 949 w 1899"/>
                <a:gd name="T27" fmla="*/ 0 h 1898"/>
                <a:gd name="T28" fmla="*/ 842 w 1899"/>
                <a:gd name="T29" fmla="*/ 5 h 1898"/>
                <a:gd name="T30" fmla="*/ 736 w 1899"/>
                <a:gd name="T31" fmla="*/ 23 h 1898"/>
                <a:gd name="T32" fmla="*/ 632 w 1899"/>
                <a:gd name="T33" fmla="*/ 54 h 1898"/>
                <a:gd name="T34" fmla="*/ 533 w 1899"/>
                <a:gd name="T35" fmla="*/ 95 h 1898"/>
                <a:gd name="T36" fmla="*/ 440 w 1899"/>
                <a:gd name="T37" fmla="*/ 148 h 1898"/>
                <a:gd name="T38" fmla="*/ 352 w 1899"/>
                <a:gd name="T39" fmla="*/ 210 h 1898"/>
                <a:gd name="T40" fmla="*/ 273 w 1899"/>
                <a:gd name="T41" fmla="*/ 283 h 1898"/>
                <a:gd name="T42" fmla="*/ 202 w 1899"/>
                <a:gd name="T43" fmla="*/ 364 h 1898"/>
                <a:gd name="T44" fmla="*/ 141 w 1899"/>
                <a:gd name="T45" fmla="*/ 452 h 1898"/>
                <a:gd name="T46" fmla="*/ 89 w 1899"/>
                <a:gd name="T47" fmla="*/ 547 h 1898"/>
                <a:gd name="T48" fmla="*/ 50 w 1899"/>
                <a:gd name="T49" fmla="*/ 647 h 1898"/>
                <a:gd name="T50" fmla="*/ 21 w 1899"/>
                <a:gd name="T51" fmla="*/ 750 h 1898"/>
                <a:gd name="T52" fmla="*/ 4 w 1899"/>
                <a:gd name="T53" fmla="*/ 857 h 1898"/>
                <a:gd name="T54" fmla="*/ 0 w 1899"/>
                <a:gd name="T55" fmla="*/ 964 h 1898"/>
                <a:gd name="T56" fmla="*/ 8 w 1899"/>
                <a:gd name="T57" fmla="*/ 1072 h 1898"/>
                <a:gd name="T58" fmla="*/ 28 w 1899"/>
                <a:gd name="T59" fmla="*/ 1177 h 1898"/>
                <a:gd name="T60" fmla="*/ 60 w 1899"/>
                <a:gd name="T61" fmla="*/ 1280 h 1898"/>
                <a:gd name="T62" fmla="*/ 103 w 1899"/>
                <a:gd name="T63" fmla="*/ 1378 h 1898"/>
                <a:gd name="T64" fmla="*/ 156 w 1899"/>
                <a:gd name="T65" fmla="*/ 1472 h 1898"/>
                <a:gd name="T66" fmla="*/ 221 w 1899"/>
                <a:gd name="T67" fmla="*/ 1558 h 1898"/>
                <a:gd name="T68" fmla="*/ 295 w 1899"/>
                <a:gd name="T69" fmla="*/ 1636 h 1898"/>
                <a:gd name="T70" fmla="*/ 377 w 1899"/>
                <a:gd name="T71" fmla="*/ 1706 h 1898"/>
                <a:gd name="T72" fmla="*/ 466 w 1899"/>
                <a:gd name="T73" fmla="*/ 1766 h 1898"/>
                <a:gd name="T74" fmla="*/ 561 w 1899"/>
                <a:gd name="T75" fmla="*/ 1816 h 1898"/>
                <a:gd name="T76" fmla="*/ 662 w 1899"/>
                <a:gd name="T77" fmla="*/ 1854 h 1898"/>
                <a:gd name="T78" fmla="*/ 766 w 1899"/>
                <a:gd name="T79" fmla="*/ 1881 h 1898"/>
                <a:gd name="T80" fmla="*/ 872 w 1899"/>
                <a:gd name="T81" fmla="*/ 1896 h 1898"/>
                <a:gd name="T82" fmla="*/ 980 w 1899"/>
                <a:gd name="T83" fmla="*/ 1898 h 1898"/>
                <a:gd name="T84" fmla="*/ 1087 w 1899"/>
                <a:gd name="T85" fmla="*/ 1888 h 1898"/>
                <a:gd name="T86" fmla="*/ 1193 w 1899"/>
                <a:gd name="T87" fmla="*/ 1867 h 1898"/>
                <a:gd name="T88" fmla="*/ 1295 w 1899"/>
                <a:gd name="T89" fmla="*/ 1833 h 1898"/>
                <a:gd name="T90" fmla="*/ 1393 w 1899"/>
                <a:gd name="T91" fmla="*/ 1788 h 1898"/>
                <a:gd name="T92" fmla="*/ 1484 w 1899"/>
                <a:gd name="T93" fmla="*/ 1733 h 1898"/>
                <a:gd name="T94" fmla="*/ 1569 w 1899"/>
                <a:gd name="T95" fmla="*/ 1667 h 1898"/>
                <a:gd name="T96" fmla="*/ 1647 w 1899"/>
                <a:gd name="T97" fmla="*/ 1592 h 1898"/>
                <a:gd name="T98" fmla="*/ 1715 w 1899"/>
                <a:gd name="T99" fmla="*/ 1509 h 1898"/>
                <a:gd name="T100" fmla="*/ 1774 w 1899"/>
                <a:gd name="T101" fmla="*/ 1419 h 1898"/>
                <a:gd name="T102" fmla="*/ 1822 w 1899"/>
                <a:gd name="T103" fmla="*/ 1323 h 1898"/>
                <a:gd name="T104" fmla="*/ 1858 w 1899"/>
                <a:gd name="T105" fmla="*/ 1222 h 1898"/>
                <a:gd name="T106" fmla="*/ 1884 w 1899"/>
                <a:gd name="T107" fmla="*/ 1117 h 1898"/>
                <a:gd name="T108" fmla="*/ 1896 w 1899"/>
                <a:gd name="T109" fmla="*/ 1010 h 18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899" h="1898">
                  <a:moveTo>
                    <a:pt x="1899" y="949"/>
                  </a:moveTo>
                  <a:lnTo>
                    <a:pt x="1899" y="933"/>
                  </a:lnTo>
                  <a:lnTo>
                    <a:pt x="1897" y="918"/>
                  </a:lnTo>
                  <a:lnTo>
                    <a:pt x="1897" y="902"/>
                  </a:lnTo>
                  <a:lnTo>
                    <a:pt x="1896" y="887"/>
                  </a:lnTo>
                  <a:lnTo>
                    <a:pt x="1895" y="872"/>
                  </a:lnTo>
                  <a:lnTo>
                    <a:pt x="1894" y="857"/>
                  </a:lnTo>
                  <a:lnTo>
                    <a:pt x="1892" y="842"/>
                  </a:lnTo>
                  <a:lnTo>
                    <a:pt x="1890" y="826"/>
                  </a:lnTo>
                  <a:lnTo>
                    <a:pt x="1888" y="811"/>
                  </a:lnTo>
                  <a:lnTo>
                    <a:pt x="1886" y="796"/>
                  </a:lnTo>
                  <a:lnTo>
                    <a:pt x="1884" y="780"/>
                  </a:lnTo>
                  <a:lnTo>
                    <a:pt x="1880" y="765"/>
                  </a:lnTo>
                  <a:lnTo>
                    <a:pt x="1877" y="750"/>
                  </a:lnTo>
                  <a:lnTo>
                    <a:pt x="1874" y="735"/>
                  </a:lnTo>
                  <a:lnTo>
                    <a:pt x="1871" y="720"/>
                  </a:lnTo>
                  <a:lnTo>
                    <a:pt x="1867" y="705"/>
                  </a:lnTo>
                  <a:lnTo>
                    <a:pt x="1862" y="691"/>
                  </a:lnTo>
                  <a:lnTo>
                    <a:pt x="1858" y="676"/>
                  </a:lnTo>
                  <a:lnTo>
                    <a:pt x="1854" y="661"/>
                  </a:lnTo>
                  <a:lnTo>
                    <a:pt x="1848" y="647"/>
                  </a:lnTo>
                  <a:lnTo>
                    <a:pt x="1844" y="632"/>
                  </a:lnTo>
                  <a:lnTo>
                    <a:pt x="1839" y="617"/>
                  </a:lnTo>
                  <a:lnTo>
                    <a:pt x="1834" y="603"/>
                  </a:lnTo>
                  <a:lnTo>
                    <a:pt x="1827" y="589"/>
                  </a:lnTo>
                  <a:lnTo>
                    <a:pt x="1822" y="574"/>
                  </a:lnTo>
                  <a:lnTo>
                    <a:pt x="1815" y="561"/>
                  </a:lnTo>
                  <a:lnTo>
                    <a:pt x="1809" y="547"/>
                  </a:lnTo>
                  <a:lnTo>
                    <a:pt x="1803" y="533"/>
                  </a:lnTo>
                  <a:lnTo>
                    <a:pt x="1795" y="519"/>
                  </a:lnTo>
                  <a:lnTo>
                    <a:pt x="1789" y="505"/>
                  </a:lnTo>
                  <a:lnTo>
                    <a:pt x="1781" y="491"/>
                  </a:lnTo>
                  <a:lnTo>
                    <a:pt x="1774" y="479"/>
                  </a:lnTo>
                  <a:lnTo>
                    <a:pt x="1766" y="465"/>
                  </a:lnTo>
                  <a:lnTo>
                    <a:pt x="1758" y="452"/>
                  </a:lnTo>
                  <a:lnTo>
                    <a:pt x="1749" y="439"/>
                  </a:lnTo>
                  <a:lnTo>
                    <a:pt x="1742" y="425"/>
                  </a:lnTo>
                  <a:lnTo>
                    <a:pt x="1733" y="414"/>
                  </a:lnTo>
                  <a:lnTo>
                    <a:pt x="1724" y="401"/>
                  </a:lnTo>
                  <a:lnTo>
                    <a:pt x="1715" y="388"/>
                  </a:lnTo>
                  <a:lnTo>
                    <a:pt x="1706" y="375"/>
                  </a:lnTo>
                  <a:lnTo>
                    <a:pt x="1696" y="364"/>
                  </a:lnTo>
                  <a:lnTo>
                    <a:pt x="1687" y="352"/>
                  </a:lnTo>
                  <a:lnTo>
                    <a:pt x="1677" y="339"/>
                  </a:lnTo>
                  <a:lnTo>
                    <a:pt x="1667" y="327"/>
                  </a:lnTo>
                  <a:lnTo>
                    <a:pt x="1657" y="317"/>
                  </a:lnTo>
                  <a:lnTo>
                    <a:pt x="1647" y="305"/>
                  </a:lnTo>
                  <a:lnTo>
                    <a:pt x="1637" y="293"/>
                  </a:lnTo>
                  <a:lnTo>
                    <a:pt x="1626" y="283"/>
                  </a:lnTo>
                  <a:lnTo>
                    <a:pt x="1615" y="272"/>
                  </a:lnTo>
                  <a:lnTo>
                    <a:pt x="1604" y="261"/>
                  </a:lnTo>
                  <a:lnTo>
                    <a:pt x="1593" y="251"/>
                  </a:lnTo>
                  <a:lnTo>
                    <a:pt x="1581" y="240"/>
                  </a:lnTo>
                  <a:lnTo>
                    <a:pt x="1569" y="231"/>
                  </a:lnTo>
                  <a:lnTo>
                    <a:pt x="1558" y="220"/>
                  </a:lnTo>
                  <a:lnTo>
                    <a:pt x="1546" y="210"/>
                  </a:lnTo>
                  <a:lnTo>
                    <a:pt x="1534" y="201"/>
                  </a:lnTo>
                  <a:lnTo>
                    <a:pt x="1522" y="191"/>
                  </a:lnTo>
                  <a:lnTo>
                    <a:pt x="1510" y="183"/>
                  </a:lnTo>
                  <a:lnTo>
                    <a:pt x="1497" y="173"/>
                  </a:lnTo>
                  <a:lnTo>
                    <a:pt x="1484" y="165"/>
                  </a:lnTo>
                  <a:lnTo>
                    <a:pt x="1472" y="156"/>
                  </a:lnTo>
                  <a:lnTo>
                    <a:pt x="1459" y="148"/>
                  </a:lnTo>
                  <a:lnTo>
                    <a:pt x="1446" y="139"/>
                  </a:lnTo>
                  <a:lnTo>
                    <a:pt x="1432" y="132"/>
                  </a:lnTo>
                  <a:lnTo>
                    <a:pt x="1419" y="124"/>
                  </a:lnTo>
                  <a:lnTo>
                    <a:pt x="1405" y="117"/>
                  </a:lnTo>
                  <a:lnTo>
                    <a:pt x="1393" y="109"/>
                  </a:lnTo>
                  <a:lnTo>
                    <a:pt x="1379" y="102"/>
                  </a:lnTo>
                  <a:lnTo>
                    <a:pt x="1365" y="95"/>
                  </a:lnTo>
                  <a:lnTo>
                    <a:pt x="1351" y="88"/>
                  </a:lnTo>
                  <a:lnTo>
                    <a:pt x="1337" y="82"/>
                  </a:lnTo>
                  <a:lnTo>
                    <a:pt x="1324" y="76"/>
                  </a:lnTo>
                  <a:lnTo>
                    <a:pt x="1309" y="70"/>
                  </a:lnTo>
                  <a:lnTo>
                    <a:pt x="1295" y="64"/>
                  </a:lnTo>
                  <a:lnTo>
                    <a:pt x="1280" y="59"/>
                  </a:lnTo>
                  <a:lnTo>
                    <a:pt x="1266" y="54"/>
                  </a:lnTo>
                  <a:lnTo>
                    <a:pt x="1251" y="49"/>
                  </a:lnTo>
                  <a:lnTo>
                    <a:pt x="1236" y="43"/>
                  </a:lnTo>
                  <a:lnTo>
                    <a:pt x="1222" y="39"/>
                  </a:lnTo>
                  <a:lnTo>
                    <a:pt x="1207" y="35"/>
                  </a:lnTo>
                  <a:lnTo>
                    <a:pt x="1193" y="30"/>
                  </a:lnTo>
                  <a:lnTo>
                    <a:pt x="1178" y="27"/>
                  </a:lnTo>
                  <a:lnTo>
                    <a:pt x="1163" y="23"/>
                  </a:lnTo>
                  <a:lnTo>
                    <a:pt x="1148" y="20"/>
                  </a:lnTo>
                  <a:lnTo>
                    <a:pt x="1133" y="17"/>
                  </a:lnTo>
                  <a:lnTo>
                    <a:pt x="1117" y="14"/>
                  </a:lnTo>
                  <a:lnTo>
                    <a:pt x="1102" y="11"/>
                  </a:lnTo>
                  <a:lnTo>
                    <a:pt x="1087" y="9"/>
                  </a:lnTo>
                  <a:lnTo>
                    <a:pt x="1072" y="7"/>
                  </a:lnTo>
                  <a:lnTo>
                    <a:pt x="1056" y="5"/>
                  </a:lnTo>
                  <a:lnTo>
                    <a:pt x="1041" y="4"/>
                  </a:lnTo>
                  <a:lnTo>
                    <a:pt x="1026" y="2"/>
                  </a:lnTo>
                  <a:lnTo>
                    <a:pt x="1010" y="1"/>
                  </a:lnTo>
                  <a:lnTo>
                    <a:pt x="996" y="1"/>
                  </a:lnTo>
                  <a:lnTo>
                    <a:pt x="980" y="0"/>
                  </a:lnTo>
                  <a:lnTo>
                    <a:pt x="965" y="0"/>
                  </a:lnTo>
                  <a:lnTo>
                    <a:pt x="949" y="0"/>
                  </a:lnTo>
                  <a:lnTo>
                    <a:pt x="934" y="0"/>
                  </a:lnTo>
                  <a:lnTo>
                    <a:pt x="919" y="0"/>
                  </a:lnTo>
                  <a:lnTo>
                    <a:pt x="903" y="1"/>
                  </a:lnTo>
                  <a:lnTo>
                    <a:pt x="888" y="1"/>
                  </a:lnTo>
                  <a:lnTo>
                    <a:pt x="872" y="2"/>
                  </a:lnTo>
                  <a:lnTo>
                    <a:pt x="857" y="4"/>
                  </a:lnTo>
                  <a:lnTo>
                    <a:pt x="842" y="5"/>
                  </a:lnTo>
                  <a:lnTo>
                    <a:pt x="826" y="7"/>
                  </a:lnTo>
                  <a:lnTo>
                    <a:pt x="811" y="9"/>
                  </a:lnTo>
                  <a:lnTo>
                    <a:pt x="796" y="11"/>
                  </a:lnTo>
                  <a:lnTo>
                    <a:pt x="782" y="14"/>
                  </a:lnTo>
                  <a:lnTo>
                    <a:pt x="766" y="17"/>
                  </a:lnTo>
                  <a:lnTo>
                    <a:pt x="751" y="20"/>
                  </a:lnTo>
                  <a:lnTo>
                    <a:pt x="736" y="23"/>
                  </a:lnTo>
                  <a:lnTo>
                    <a:pt x="721" y="27"/>
                  </a:lnTo>
                  <a:lnTo>
                    <a:pt x="706" y="30"/>
                  </a:lnTo>
                  <a:lnTo>
                    <a:pt x="691" y="35"/>
                  </a:lnTo>
                  <a:lnTo>
                    <a:pt x="676" y="39"/>
                  </a:lnTo>
                  <a:lnTo>
                    <a:pt x="662" y="43"/>
                  </a:lnTo>
                  <a:lnTo>
                    <a:pt x="647" y="49"/>
                  </a:lnTo>
                  <a:lnTo>
                    <a:pt x="632" y="54"/>
                  </a:lnTo>
                  <a:lnTo>
                    <a:pt x="619" y="59"/>
                  </a:lnTo>
                  <a:lnTo>
                    <a:pt x="604" y="64"/>
                  </a:lnTo>
                  <a:lnTo>
                    <a:pt x="590" y="70"/>
                  </a:lnTo>
                  <a:lnTo>
                    <a:pt x="575" y="76"/>
                  </a:lnTo>
                  <a:lnTo>
                    <a:pt x="561" y="82"/>
                  </a:lnTo>
                  <a:lnTo>
                    <a:pt x="547" y="88"/>
                  </a:lnTo>
                  <a:lnTo>
                    <a:pt x="533" y="95"/>
                  </a:lnTo>
                  <a:lnTo>
                    <a:pt x="520" y="102"/>
                  </a:lnTo>
                  <a:lnTo>
                    <a:pt x="506" y="109"/>
                  </a:lnTo>
                  <a:lnTo>
                    <a:pt x="493" y="117"/>
                  </a:lnTo>
                  <a:lnTo>
                    <a:pt x="479" y="124"/>
                  </a:lnTo>
                  <a:lnTo>
                    <a:pt x="466" y="132"/>
                  </a:lnTo>
                  <a:lnTo>
                    <a:pt x="452" y="139"/>
                  </a:lnTo>
                  <a:lnTo>
                    <a:pt x="440" y="148"/>
                  </a:lnTo>
                  <a:lnTo>
                    <a:pt x="427" y="156"/>
                  </a:lnTo>
                  <a:lnTo>
                    <a:pt x="414" y="165"/>
                  </a:lnTo>
                  <a:lnTo>
                    <a:pt x="401" y="173"/>
                  </a:lnTo>
                  <a:lnTo>
                    <a:pt x="389" y="183"/>
                  </a:lnTo>
                  <a:lnTo>
                    <a:pt x="377" y="191"/>
                  </a:lnTo>
                  <a:lnTo>
                    <a:pt x="364" y="201"/>
                  </a:lnTo>
                  <a:lnTo>
                    <a:pt x="352" y="210"/>
                  </a:lnTo>
                  <a:lnTo>
                    <a:pt x="341" y="220"/>
                  </a:lnTo>
                  <a:lnTo>
                    <a:pt x="329" y="231"/>
                  </a:lnTo>
                  <a:lnTo>
                    <a:pt x="317" y="240"/>
                  </a:lnTo>
                  <a:lnTo>
                    <a:pt x="306" y="251"/>
                  </a:lnTo>
                  <a:lnTo>
                    <a:pt x="295" y="261"/>
                  </a:lnTo>
                  <a:lnTo>
                    <a:pt x="283" y="272"/>
                  </a:lnTo>
                  <a:lnTo>
                    <a:pt x="273" y="283"/>
                  </a:lnTo>
                  <a:lnTo>
                    <a:pt x="262" y="293"/>
                  </a:lnTo>
                  <a:lnTo>
                    <a:pt x="251" y="305"/>
                  </a:lnTo>
                  <a:lnTo>
                    <a:pt x="242" y="317"/>
                  </a:lnTo>
                  <a:lnTo>
                    <a:pt x="231" y="327"/>
                  </a:lnTo>
                  <a:lnTo>
                    <a:pt x="221" y="339"/>
                  </a:lnTo>
                  <a:lnTo>
                    <a:pt x="212" y="352"/>
                  </a:lnTo>
                  <a:lnTo>
                    <a:pt x="202" y="364"/>
                  </a:lnTo>
                  <a:lnTo>
                    <a:pt x="193" y="375"/>
                  </a:lnTo>
                  <a:lnTo>
                    <a:pt x="183" y="388"/>
                  </a:lnTo>
                  <a:lnTo>
                    <a:pt x="175" y="401"/>
                  </a:lnTo>
                  <a:lnTo>
                    <a:pt x="165" y="414"/>
                  </a:lnTo>
                  <a:lnTo>
                    <a:pt x="156" y="425"/>
                  </a:lnTo>
                  <a:lnTo>
                    <a:pt x="149" y="439"/>
                  </a:lnTo>
                  <a:lnTo>
                    <a:pt x="141" y="452"/>
                  </a:lnTo>
                  <a:lnTo>
                    <a:pt x="132" y="465"/>
                  </a:lnTo>
                  <a:lnTo>
                    <a:pt x="125" y="479"/>
                  </a:lnTo>
                  <a:lnTo>
                    <a:pt x="117" y="491"/>
                  </a:lnTo>
                  <a:lnTo>
                    <a:pt x="110" y="505"/>
                  </a:lnTo>
                  <a:lnTo>
                    <a:pt x="103" y="519"/>
                  </a:lnTo>
                  <a:lnTo>
                    <a:pt x="96" y="533"/>
                  </a:lnTo>
                  <a:lnTo>
                    <a:pt x="89" y="547"/>
                  </a:lnTo>
                  <a:lnTo>
                    <a:pt x="83" y="561"/>
                  </a:lnTo>
                  <a:lnTo>
                    <a:pt x="77" y="574"/>
                  </a:lnTo>
                  <a:lnTo>
                    <a:pt x="71" y="589"/>
                  </a:lnTo>
                  <a:lnTo>
                    <a:pt x="65" y="603"/>
                  </a:lnTo>
                  <a:lnTo>
                    <a:pt x="60" y="617"/>
                  </a:lnTo>
                  <a:lnTo>
                    <a:pt x="54" y="632"/>
                  </a:lnTo>
                  <a:lnTo>
                    <a:pt x="50" y="647"/>
                  </a:lnTo>
                  <a:lnTo>
                    <a:pt x="45" y="661"/>
                  </a:lnTo>
                  <a:lnTo>
                    <a:pt x="40" y="676"/>
                  </a:lnTo>
                  <a:lnTo>
                    <a:pt x="36" y="691"/>
                  </a:lnTo>
                  <a:lnTo>
                    <a:pt x="32" y="705"/>
                  </a:lnTo>
                  <a:lnTo>
                    <a:pt x="28" y="720"/>
                  </a:lnTo>
                  <a:lnTo>
                    <a:pt x="24" y="735"/>
                  </a:lnTo>
                  <a:lnTo>
                    <a:pt x="21" y="750"/>
                  </a:lnTo>
                  <a:lnTo>
                    <a:pt x="18" y="765"/>
                  </a:lnTo>
                  <a:lnTo>
                    <a:pt x="15" y="780"/>
                  </a:lnTo>
                  <a:lnTo>
                    <a:pt x="13" y="796"/>
                  </a:lnTo>
                  <a:lnTo>
                    <a:pt x="11" y="811"/>
                  </a:lnTo>
                  <a:lnTo>
                    <a:pt x="8" y="826"/>
                  </a:lnTo>
                  <a:lnTo>
                    <a:pt x="6" y="842"/>
                  </a:lnTo>
                  <a:lnTo>
                    <a:pt x="4" y="857"/>
                  </a:lnTo>
                  <a:lnTo>
                    <a:pt x="3" y="872"/>
                  </a:lnTo>
                  <a:lnTo>
                    <a:pt x="2" y="887"/>
                  </a:lnTo>
                  <a:lnTo>
                    <a:pt x="1" y="902"/>
                  </a:lnTo>
                  <a:lnTo>
                    <a:pt x="1" y="918"/>
                  </a:lnTo>
                  <a:lnTo>
                    <a:pt x="0" y="933"/>
                  </a:lnTo>
                  <a:lnTo>
                    <a:pt x="0" y="949"/>
                  </a:lnTo>
                  <a:lnTo>
                    <a:pt x="0" y="964"/>
                  </a:lnTo>
                  <a:lnTo>
                    <a:pt x="1" y="979"/>
                  </a:lnTo>
                  <a:lnTo>
                    <a:pt x="1" y="995"/>
                  </a:lnTo>
                  <a:lnTo>
                    <a:pt x="2" y="1010"/>
                  </a:lnTo>
                  <a:lnTo>
                    <a:pt x="3" y="1026"/>
                  </a:lnTo>
                  <a:lnTo>
                    <a:pt x="4" y="1041"/>
                  </a:lnTo>
                  <a:lnTo>
                    <a:pt x="6" y="1056"/>
                  </a:lnTo>
                  <a:lnTo>
                    <a:pt x="8" y="1072"/>
                  </a:lnTo>
                  <a:lnTo>
                    <a:pt x="11" y="1087"/>
                  </a:lnTo>
                  <a:lnTo>
                    <a:pt x="13" y="1101"/>
                  </a:lnTo>
                  <a:lnTo>
                    <a:pt x="15" y="1117"/>
                  </a:lnTo>
                  <a:lnTo>
                    <a:pt x="18" y="1132"/>
                  </a:lnTo>
                  <a:lnTo>
                    <a:pt x="21" y="1147"/>
                  </a:lnTo>
                  <a:lnTo>
                    <a:pt x="24" y="1162"/>
                  </a:lnTo>
                  <a:lnTo>
                    <a:pt x="28" y="1177"/>
                  </a:lnTo>
                  <a:lnTo>
                    <a:pt x="32" y="1192"/>
                  </a:lnTo>
                  <a:lnTo>
                    <a:pt x="36" y="1207"/>
                  </a:lnTo>
                  <a:lnTo>
                    <a:pt x="40" y="1222"/>
                  </a:lnTo>
                  <a:lnTo>
                    <a:pt x="45" y="1237"/>
                  </a:lnTo>
                  <a:lnTo>
                    <a:pt x="50" y="1251"/>
                  </a:lnTo>
                  <a:lnTo>
                    <a:pt x="54" y="1265"/>
                  </a:lnTo>
                  <a:lnTo>
                    <a:pt x="60" y="1280"/>
                  </a:lnTo>
                  <a:lnTo>
                    <a:pt x="65" y="1294"/>
                  </a:lnTo>
                  <a:lnTo>
                    <a:pt x="71" y="1309"/>
                  </a:lnTo>
                  <a:lnTo>
                    <a:pt x="77" y="1323"/>
                  </a:lnTo>
                  <a:lnTo>
                    <a:pt x="83" y="1337"/>
                  </a:lnTo>
                  <a:lnTo>
                    <a:pt x="89" y="1351"/>
                  </a:lnTo>
                  <a:lnTo>
                    <a:pt x="96" y="1364"/>
                  </a:lnTo>
                  <a:lnTo>
                    <a:pt x="103" y="1378"/>
                  </a:lnTo>
                  <a:lnTo>
                    <a:pt x="110" y="1392"/>
                  </a:lnTo>
                  <a:lnTo>
                    <a:pt x="117" y="1406"/>
                  </a:lnTo>
                  <a:lnTo>
                    <a:pt x="125" y="1419"/>
                  </a:lnTo>
                  <a:lnTo>
                    <a:pt x="132" y="1433"/>
                  </a:lnTo>
                  <a:lnTo>
                    <a:pt x="141" y="1445"/>
                  </a:lnTo>
                  <a:lnTo>
                    <a:pt x="149" y="1458"/>
                  </a:lnTo>
                  <a:lnTo>
                    <a:pt x="156" y="1472"/>
                  </a:lnTo>
                  <a:lnTo>
                    <a:pt x="165" y="1485"/>
                  </a:lnTo>
                  <a:lnTo>
                    <a:pt x="175" y="1496"/>
                  </a:lnTo>
                  <a:lnTo>
                    <a:pt x="183" y="1509"/>
                  </a:lnTo>
                  <a:lnTo>
                    <a:pt x="193" y="1522"/>
                  </a:lnTo>
                  <a:lnTo>
                    <a:pt x="202" y="1534"/>
                  </a:lnTo>
                  <a:lnTo>
                    <a:pt x="212" y="1545"/>
                  </a:lnTo>
                  <a:lnTo>
                    <a:pt x="221" y="1558"/>
                  </a:lnTo>
                  <a:lnTo>
                    <a:pt x="231" y="1570"/>
                  </a:lnTo>
                  <a:lnTo>
                    <a:pt x="242" y="1581"/>
                  </a:lnTo>
                  <a:lnTo>
                    <a:pt x="251" y="1592"/>
                  </a:lnTo>
                  <a:lnTo>
                    <a:pt x="262" y="1604"/>
                  </a:lnTo>
                  <a:lnTo>
                    <a:pt x="273" y="1615"/>
                  </a:lnTo>
                  <a:lnTo>
                    <a:pt x="283" y="1625"/>
                  </a:lnTo>
                  <a:lnTo>
                    <a:pt x="295" y="1636"/>
                  </a:lnTo>
                  <a:lnTo>
                    <a:pt x="306" y="1647"/>
                  </a:lnTo>
                  <a:lnTo>
                    <a:pt x="317" y="1657"/>
                  </a:lnTo>
                  <a:lnTo>
                    <a:pt x="329" y="1667"/>
                  </a:lnTo>
                  <a:lnTo>
                    <a:pt x="341" y="1677"/>
                  </a:lnTo>
                  <a:lnTo>
                    <a:pt x="352" y="1687"/>
                  </a:lnTo>
                  <a:lnTo>
                    <a:pt x="364" y="1697"/>
                  </a:lnTo>
                  <a:lnTo>
                    <a:pt x="377" y="1706"/>
                  </a:lnTo>
                  <a:lnTo>
                    <a:pt x="389" y="1715"/>
                  </a:lnTo>
                  <a:lnTo>
                    <a:pt x="401" y="1724"/>
                  </a:lnTo>
                  <a:lnTo>
                    <a:pt x="414" y="1733"/>
                  </a:lnTo>
                  <a:lnTo>
                    <a:pt x="427" y="1741"/>
                  </a:lnTo>
                  <a:lnTo>
                    <a:pt x="440" y="1750"/>
                  </a:lnTo>
                  <a:lnTo>
                    <a:pt x="452" y="1758"/>
                  </a:lnTo>
                  <a:lnTo>
                    <a:pt x="466" y="1766"/>
                  </a:lnTo>
                  <a:lnTo>
                    <a:pt x="479" y="1773"/>
                  </a:lnTo>
                  <a:lnTo>
                    <a:pt x="493" y="1781"/>
                  </a:lnTo>
                  <a:lnTo>
                    <a:pt x="506" y="1788"/>
                  </a:lnTo>
                  <a:lnTo>
                    <a:pt x="520" y="1796"/>
                  </a:lnTo>
                  <a:lnTo>
                    <a:pt x="533" y="1802"/>
                  </a:lnTo>
                  <a:lnTo>
                    <a:pt x="547" y="1809"/>
                  </a:lnTo>
                  <a:lnTo>
                    <a:pt x="561" y="1816"/>
                  </a:lnTo>
                  <a:lnTo>
                    <a:pt x="575" y="1821"/>
                  </a:lnTo>
                  <a:lnTo>
                    <a:pt x="590" y="1828"/>
                  </a:lnTo>
                  <a:lnTo>
                    <a:pt x="604" y="1833"/>
                  </a:lnTo>
                  <a:lnTo>
                    <a:pt x="619" y="1838"/>
                  </a:lnTo>
                  <a:lnTo>
                    <a:pt x="632" y="1844"/>
                  </a:lnTo>
                  <a:lnTo>
                    <a:pt x="647" y="1849"/>
                  </a:lnTo>
                  <a:lnTo>
                    <a:pt x="662" y="1854"/>
                  </a:lnTo>
                  <a:lnTo>
                    <a:pt x="676" y="1858"/>
                  </a:lnTo>
                  <a:lnTo>
                    <a:pt x="691" y="1863"/>
                  </a:lnTo>
                  <a:lnTo>
                    <a:pt x="706" y="1867"/>
                  </a:lnTo>
                  <a:lnTo>
                    <a:pt x="721" y="1870"/>
                  </a:lnTo>
                  <a:lnTo>
                    <a:pt x="736" y="1874"/>
                  </a:lnTo>
                  <a:lnTo>
                    <a:pt x="751" y="1878"/>
                  </a:lnTo>
                  <a:lnTo>
                    <a:pt x="766" y="1881"/>
                  </a:lnTo>
                  <a:lnTo>
                    <a:pt x="782" y="1883"/>
                  </a:lnTo>
                  <a:lnTo>
                    <a:pt x="796" y="1886"/>
                  </a:lnTo>
                  <a:lnTo>
                    <a:pt x="811" y="1888"/>
                  </a:lnTo>
                  <a:lnTo>
                    <a:pt x="826" y="1890"/>
                  </a:lnTo>
                  <a:lnTo>
                    <a:pt x="842" y="1892"/>
                  </a:lnTo>
                  <a:lnTo>
                    <a:pt x="857" y="1894"/>
                  </a:lnTo>
                  <a:lnTo>
                    <a:pt x="872" y="1896"/>
                  </a:lnTo>
                  <a:lnTo>
                    <a:pt x="888" y="1897"/>
                  </a:lnTo>
                  <a:lnTo>
                    <a:pt x="903" y="1897"/>
                  </a:lnTo>
                  <a:lnTo>
                    <a:pt x="919" y="1898"/>
                  </a:lnTo>
                  <a:lnTo>
                    <a:pt x="934" y="1898"/>
                  </a:lnTo>
                  <a:lnTo>
                    <a:pt x="949" y="1898"/>
                  </a:lnTo>
                  <a:lnTo>
                    <a:pt x="965" y="1898"/>
                  </a:lnTo>
                  <a:lnTo>
                    <a:pt x="980" y="1898"/>
                  </a:lnTo>
                  <a:lnTo>
                    <a:pt x="996" y="1897"/>
                  </a:lnTo>
                  <a:lnTo>
                    <a:pt x="1010" y="1897"/>
                  </a:lnTo>
                  <a:lnTo>
                    <a:pt x="1026" y="1896"/>
                  </a:lnTo>
                  <a:lnTo>
                    <a:pt x="1041" y="1894"/>
                  </a:lnTo>
                  <a:lnTo>
                    <a:pt x="1056" y="1892"/>
                  </a:lnTo>
                  <a:lnTo>
                    <a:pt x="1072" y="1890"/>
                  </a:lnTo>
                  <a:lnTo>
                    <a:pt x="1087" y="1888"/>
                  </a:lnTo>
                  <a:lnTo>
                    <a:pt x="1102" y="1886"/>
                  </a:lnTo>
                  <a:lnTo>
                    <a:pt x="1117" y="1883"/>
                  </a:lnTo>
                  <a:lnTo>
                    <a:pt x="1133" y="1881"/>
                  </a:lnTo>
                  <a:lnTo>
                    <a:pt x="1148" y="1878"/>
                  </a:lnTo>
                  <a:lnTo>
                    <a:pt x="1163" y="1874"/>
                  </a:lnTo>
                  <a:lnTo>
                    <a:pt x="1178" y="1870"/>
                  </a:lnTo>
                  <a:lnTo>
                    <a:pt x="1193" y="1867"/>
                  </a:lnTo>
                  <a:lnTo>
                    <a:pt x="1207" y="1863"/>
                  </a:lnTo>
                  <a:lnTo>
                    <a:pt x="1222" y="1858"/>
                  </a:lnTo>
                  <a:lnTo>
                    <a:pt x="1236" y="1854"/>
                  </a:lnTo>
                  <a:lnTo>
                    <a:pt x="1251" y="1849"/>
                  </a:lnTo>
                  <a:lnTo>
                    <a:pt x="1266" y="1844"/>
                  </a:lnTo>
                  <a:lnTo>
                    <a:pt x="1280" y="1838"/>
                  </a:lnTo>
                  <a:lnTo>
                    <a:pt x="1295" y="1833"/>
                  </a:lnTo>
                  <a:lnTo>
                    <a:pt x="1309" y="1828"/>
                  </a:lnTo>
                  <a:lnTo>
                    <a:pt x="1324" y="1821"/>
                  </a:lnTo>
                  <a:lnTo>
                    <a:pt x="1337" y="1816"/>
                  </a:lnTo>
                  <a:lnTo>
                    <a:pt x="1351" y="1809"/>
                  </a:lnTo>
                  <a:lnTo>
                    <a:pt x="1365" y="1802"/>
                  </a:lnTo>
                  <a:lnTo>
                    <a:pt x="1379" y="1796"/>
                  </a:lnTo>
                  <a:lnTo>
                    <a:pt x="1393" y="1788"/>
                  </a:lnTo>
                  <a:lnTo>
                    <a:pt x="1405" y="1781"/>
                  </a:lnTo>
                  <a:lnTo>
                    <a:pt x="1419" y="1773"/>
                  </a:lnTo>
                  <a:lnTo>
                    <a:pt x="1432" y="1766"/>
                  </a:lnTo>
                  <a:lnTo>
                    <a:pt x="1446" y="1758"/>
                  </a:lnTo>
                  <a:lnTo>
                    <a:pt x="1459" y="1750"/>
                  </a:lnTo>
                  <a:lnTo>
                    <a:pt x="1472" y="1741"/>
                  </a:lnTo>
                  <a:lnTo>
                    <a:pt x="1484" y="1733"/>
                  </a:lnTo>
                  <a:lnTo>
                    <a:pt x="1497" y="1724"/>
                  </a:lnTo>
                  <a:lnTo>
                    <a:pt x="1510" y="1715"/>
                  </a:lnTo>
                  <a:lnTo>
                    <a:pt x="1522" y="1706"/>
                  </a:lnTo>
                  <a:lnTo>
                    <a:pt x="1534" y="1697"/>
                  </a:lnTo>
                  <a:lnTo>
                    <a:pt x="1546" y="1687"/>
                  </a:lnTo>
                  <a:lnTo>
                    <a:pt x="1558" y="1677"/>
                  </a:lnTo>
                  <a:lnTo>
                    <a:pt x="1569" y="1667"/>
                  </a:lnTo>
                  <a:lnTo>
                    <a:pt x="1581" y="1657"/>
                  </a:lnTo>
                  <a:lnTo>
                    <a:pt x="1593" y="1647"/>
                  </a:lnTo>
                  <a:lnTo>
                    <a:pt x="1604" y="1636"/>
                  </a:lnTo>
                  <a:lnTo>
                    <a:pt x="1615" y="1625"/>
                  </a:lnTo>
                  <a:lnTo>
                    <a:pt x="1626" y="1615"/>
                  </a:lnTo>
                  <a:lnTo>
                    <a:pt x="1637" y="1604"/>
                  </a:lnTo>
                  <a:lnTo>
                    <a:pt x="1647" y="1592"/>
                  </a:lnTo>
                  <a:lnTo>
                    <a:pt x="1657" y="1581"/>
                  </a:lnTo>
                  <a:lnTo>
                    <a:pt x="1667" y="1570"/>
                  </a:lnTo>
                  <a:lnTo>
                    <a:pt x="1677" y="1558"/>
                  </a:lnTo>
                  <a:lnTo>
                    <a:pt x="1687" y="1545"/>
                  </a:lnTo>
                  <a:lnTo>
                    <a:pt x="1696" y="1534"/>
                  </a:lnTo>
                  <a:lnTo>
                    <a:pt x="1706" y="1522"/>
                  </a:lnTo>
                  <a:lnTo>
                    <a:pt x="1715" y="1509"/>
                  </a:lnTo>
                  <a:lnTo>
                    <a:pt x="1724" y="1496"/>
                  </a:lnTo>
                  <a:lnTo>
                    <a:pt x="1733" y="1485"/>
                  </a:lnTo>
                  <a:lnTo>
                    <a:pt x="1742" y="1472"/>
                  </a:lnTo>
                  <a:lnTo>
                    <a:pt x="1749" y="1458"/>
                  </a:lnTo>
                  <a:lnTo>
                    <a:pt x="1758" y="1445"/>
                  </a:lnTo>
                  <a:lnTo>
                    <a:pt x="1766" y="1433"/>
                  </a:lnTo>
                  <a:lnTo>
                    <a:pt x="1774" y="1419"/>
                  </a:lnTo>
                  <a:lnTo>
                    <a:pt x="1781" y="1406"/>
                  </a:lnTo>
                  <a:lnTo>
                    <a:pt x="1789" y="1392"/>
                  </a:lnTo>
                  <a:lnTo>
                    <a:pt x="1795" y="1378"/>
                  </a:lnTo>
                  <a:lnTo>
                    <a:pt x="1803" y="1364"/>
                  </a:lnTo>
                  <a:lnTo>
                    <a:pt x="1809" y="1351"/>
                  </a:lnTo>
                  <a:lnTo>
                    <a:pt x="1815" y="1337"/>
                  </a:lnTo>
                  <a:lnTo>
                    <a:pt x="1822" y="1323"/>
                  </a:lnTo>
                  <a:lnTo>
                    <a:pt x="1827" y="1309"/>
                  </a:lnTo>
                  <a:lnTo>
                    <a:pt x="1834" y="1294"/>
                  </a:lnTo>
                  <a:lnTo>
                    <a:pt x="1839" y="1280"/>
                  </a:lnTo>
                  <a:lnTo>
                    <a:pt x="1844" y="1265"/>
                  </a:lnTo>
                  <a:lnTo>
                    <a:pt x="1848" y="1251"/>
                  </a:lnTo>
                  <a:lnTo>
                    <a:pt x="1854" y="1237"/>
                  </a:lnTo>
                  <a:lnTo>
                    <a:pt x="1858" y="1222"/>
                  </a:lnTo>
                  <a:lnTo>
                    <a:pt x="1862" y="1207"/>
                  </a:lnTo>
                  <a:lnTo>
                    <a:pt x="1867" y="1192"/>
                  </a:lnTo>
                  <a:lnTo>
                    <a:pt x="1871" y="1177"/>
                  </a:lnTo>
                  <a:lnTo>
                    <a:pt x="1874" y="1162"/>
                  </a:lnTo>
                  <a:lnTo>
                    <a:pt x="1877" y="1147"/>
                  </a:lnTo>
                  <a:lnTo>
                    <a:pt x="1880" y="1132"/>
                  </a:lnTo>
                  <a:lnTo>
                    <a:pt x="1884" y="1117"/>
                  </a:lnTo>
                  <a:lnTo>
                    <a:pt x="1886" y="1101"/>
                  </a:lnTo>
                  <a:lnTo>
                    <a:pt x="1888" y="1087"/>
                  </a:lnTo>
                  <a:lnTo>
                    <a:pt x="1890" y="1072"/>
                  </a:lnTo>
                  <a:lnTo>
                    <a:pt x="1892" y="1056"/>
                  </a:lnTo>
                  <a:lnTo>
                    <a:pt x="1894" y="1041"/>
                  </a:lnTo>
                  <a:lnTo>
                    <a:pt x="1895" y="1026"/>
                  </a:lnTo>
                  <a:lnTo>
                    <a:pt x="1896" y="1010"/>
                  </a:lnTo>
                  <a:lnTo>
                    <a:pt x="1897" y="995"/>
                  </a:lnTo>
                  <a:lnTo>
                    <a:pt x="1897" y="979"/>
                  </a:lnTo>
                  <a:lnTo>
                    <a:pt x="1899" y="964"/>
                  </a:lnTo>
                  <a:lnTo>
                    <a:pt x="1899" y="949"/>
                  </a:lnTo>
                  <a:close/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353" name="Line 89"/>
            <p:cNvSpPr>
              <a:spLocks noChangeShapeType="1"/>
            </p:cNvSpPr>
            <p:nvPr/>
          </p:nvSpPr>
          <p:spPr bwMode="auto">
            <a:xfrm>
              <a:off x="3574" y="923"/>
              <a:ext cx="76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354" name="Line 90"/>
            <p:cNvSpPr>
              <a:spLocks noChangeShapeType="1"/>
            </p:cNvSpPr>
            <p:nvPr/>
          </p:nvSpPr>
          <p:spPr bwMode="auto">
            <a:xfrm flipV="1">
              <a:off x="3763" y="618"/>
              <a:ext cx="0" cy="30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355" name="Line 91"/>
            <p:cNvSpPr>
              <a:spLocks noChangeShapeType="1"/>
            </p:cNvSpPr>
            <p:nvPr/>
          </p:nvSpPr>
          <p:spPr bwMode="auto">
            <a:xfrm>
              <a:off x="3574" y="618"/>
              <a:ext cx="76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356" name="Line 92"/>
            <p:cNvSpPr>
              <a:spLocks noChangeShapeType="1"/>
            </p:cNvSpPr>
            <p:nvPr/>
          </p:nvSpPr>
          <p:spPr bwMode="auto">
            <a:xfrm>
              <a:off x="3574" y="618"/>
              <a:ext cx="0" cy="30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357" name="Line 93"/>
            <p:cNvSpPr>
              <a:spLocks noChangeShapeType="1"/>
            </p:cNvSpPr>
            <p:nvPr/>
          </p:nvSpPr>
          <p:spPr bwMode="auto">
            <a:xfrm>
              <a:off x="4334" y="618"/>
              <a:ext cx="0" cy="30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358" name="Line 94"/>
            <p:cNvSpPr>
              <a:spLocks noChangeShapeType="1"/>
            </p:cNvSpPr>
            <p:nvPr/>
          </p:nvSpPr>
          <p:spPr bwMode="auto">
            <a:xfrm>
              <a:off x="4143" y="618"/>
              <a:ext cx="0" cy="30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359" name="Freeform 95"/>
            <p:cNvSpPr>
              <a:spLocks/>
            </p:cNvSpPr>
            <p:nvPr/>
          </p:nvSpPr>
          <p:spPr bwMode="auto">
            <a:xfrm>
              <a:off x="3574" y="1121"/>
              <a:ext cx="760" cy="659"/>
            </a:xfrm>
            <a:custGeom>
              <a:avLst/>
              <a:gdLst>
                <a:gd name="T0" fmla="*/ 1117 w 4467"/>
                <a:gd name="T1" fmla="*/ 0 h 3870"/>
                <a:gd name="T2" fmla="*/ 0 w 4467"/>
                <a:gd name="T3" fmla="*/ 1935 h 3870"/>
                <a:gd name="T4" fmla="*/ 1117 w 4467"/>
                <a:gd name="T5" fmla="*/ 3870 h 3870"/>
                <a:gd name="T6" fmla="*/ 3350 w 4467"/>
                <a:gd name="T7" fmla="*/ 3870 h 3870"/>
                <a:gd name="T8" fmla="*/ 4467 w 4467"/>
                <a:gd name="T9" fmla="*/ 1935 h 3870"/>
                <a:gd name="T10" fmla="*/ 3350 w 4467"/>
                <a:gd name="T11" fmla="*/ 0 h 3870"/>
                <a:gd name="T12" fmla="*/ 1117 w 4467"/>
                <a:gd name="T13" fmla="*/ 0 h 38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67" h="3870">
                  <a:moveTo>
                    <a:pt x="1117" y="0"/>
                  </a:moveTo>
                  <a:lnTo>
                    <a:pt x="0" y="1935"/>
                  </a:lnTo>
                  <a:lnTo>
                    <a:pt x="1117" y="3870"/>
                  </a:lnTo>
                  <a:lnTo>
                    <a:pt x="3350" y="3870"/>
                  </a:lnTo>
                  <a:lnTo>
                    <a:pt x="4467" y="1935"/>
                  </a:lnTo>
                  <a:lnTo>
                    <a:pt x="3350" y="0"/>
                  </a:lnTo>
                  <a:lnTo>
                    <a:pt x="1117" y="0"/>
                  </a:lnTo>
                  <a:close/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360" name="Freeform 96"/>
            <p:cNvSpPr>
              <a:spLocks/>
            </p:cNvSpPr>
            <p:nvPr/>
          </p:nvSpPr>
          <p:spPr bwMode="auto">
            <a:xfrm>
              <a:off x="3763" y="1261"/>
              <a:ext cx="380" cy="379"/>
            </a:xfrm>
            <a:custGeom>
              <a:avLst/>
              <a:gdLst>
                <a:gd name="T0" fmla="*/ 873 w 2233"/>
                <a:gd name="T1" fmla="*/ 15 h 2223"/>
                <a:gd name="T2" fmla="*/ 772 w 2233"/>
                <a:gd name="T3" fmla="*/ 43 h 2223"/>
                <a:gd name="T4" fmla="*/ 675 w 2233"/>
                <a:gd name="T5" fmla="*/ 80 h 2223"/>
                <a:gd name="T6" fmla="*/ 581 w 2233"/>
                <a:gd name="T7" fmla="*/ 126 h 2223"/>
                <a:gd name="T8" fmla="*/ 492 w 2233"/>
                <a:gd name="T9" fmla="*/ 179 h 2223"/>
                <a:gd name="T10" fmla="*/ 409 w 2233"/>
                <a:gd name="T11" fmla="*/ 242 h 2223"/>
                <a:gd name="T12" fmla="*/ 331 w 2233"/>
                <a:gd name="T13" fmla="*/ 312 h 2223"/>
                <a:gd name="T14" fmla="*/ 261 w 2233"/>
                <a:gd name="T15" fmla="*/ 389 h 2223"/>
                <a:gd name="T16" fmla="*/ 197 w 2233"/>
                <a:gd name="T17" fmla="*/ 472 h 2223"/>
                <a:gd name="T18" fmla="*/ 142 w 2233"/>
                <a:gd name="T19" fmla="*/ 560 h 2223"/>
                <a:gd name="T20" fmla="*/ 96 w 2233"/>
                <a:gd name="T21" fmla="*/ 653 h 2223"/>
                <a:gd name="T22" fmla="*/ 57 w 2233"/>
                <a:gd name="T23" fmla="*/ 751 h 2223"/>
                <a:gd name="T24" fmla="*/ 30 w 2233"/>
                <a:gd name="T25" fmla="*/ 851 h 2223"/>
                <a:gd name="T26" fmla="*/ 10 w 2233"/>
                <a:gd name="T27" fmla="*/ 953 h 2223"/>
                <a:gd name="T28" fmla="*/ 1 w 2233"/>
                <a:gd name="T29" fmla="*/ 1057 h 2223"/>
                <a:gd name="T30" fmla="*/ 1 w 2233"/>
                <a:gd name="T31" fmla="*/ 1161 h 2223"/>
                <a:gd name="T32" fmla="*/ 11 w 2233"/>
                <a:gd name="T33" fmla="*/ 1265 h 2223"/>
                <a:gd name="T34" fmla="*/ 31 w 2233"/>
                <a:gd name="T35" fmla="*/ 1367 h 2223"/>
                <a:gd name="T36" fmla="*/ 59 w 2233"/>
                <a:gd name="T37" fmla="*/ 1467 h 2223"/>
                <a:gd name="T38" fmla="*/ 98 w 2233"/>
                <a:gd name="T39" fmla="*/ 1564 h 2223"/>
                <a:gd name="T40" fmla="*/ 146 w 2233"/>
                <a:gd name="T41" fmla="*/ 1658 h 2223"/>
                <a:gd name="T42" fmla="*/ 201 w 2233"/>
                <a:gd name="T43" fmla="*/ 1745 h 2223"/>
                <a:gd name="T44" fmla="*/ 265 w 2233"/>
                <a:gd name="T45" fmla="*/ 1828 h 2223"/>
                <a:gd name="T46" fmla="*/ 335 w 2233"/>
                <a:gd name="T47" fmla="*/ 1905 h 2223"/>
                <a:gd name="T48" fmla="*/ 413 w 2233"/>
                <a:gd name="T49" fmla="*/ 1974 h 2223"/>
                <a:gd name="T50" fmla="*/ 497 w 2233"/>
                <a:gd name="T51" fmla="*/ 2036 h 2223"/>
                <a:gd name="T52" fmla="*/ 586 w 2233"/>
                <a:gd name="T53" fmla="*/ 2089 h 2223"/>
                <a:gd name="T54" fmla="*/ 680 w 2233"/>
                <a:gd name="T55" fmla="*/ 2135 h 2223"/>
                <a:gd name="T56" fmla="*/ 778 w 2233"/>
                <a:gd name="T57" fmla="*/ 2171 h 2223"/>
                <a:gd name="T58" fmla="*/ 879 w 2233"/>
                <a:gd name="T59" fmla="*/ 2197 h 2223"/>
                <a:gd name="T60" fmla="*/ 982 w 2233"/>
                <a:gd name="T61" fmla="*/ 2215 h 2223"/>
                <a:gd name="T62" fmla="*/ 1086 w 2233"/>
                <a:gd name="T63" fmla="*/ 2222 h 2223"/>
                <a:gd name="T64" fmla="*/ 1190 w 2233"/>
                <a:gd name="T65" fmla="*/ 2221 h 2223"/>
                <a:gd name="T66" fmla="*/ 1294 w 2233"/>
                <a:gd name="T67" fmla="*/ 2209 h 2223"/>
                <a:gd name="T68" fmla="*/ 1396 w 2233"/>
                <a:gd name="T69" fmla="*/ 2188 h 2223"/>
                <a:gd name="T70" fmla="*/ 1495 w 2233"/>
                <a:gd name="T71" fmla="*/ 2157 h 2223"/>
                <a:gd name="T72" fmla="*/ 1592 w 2233"/>
                <a:gd name="T73" fmla="*/ 2117 h 2223"/>
                <a:gd name="T74" fmla="*/ 1683 w 2233"/>
                <a:gd name="T75" fmla="*/ 2068 h 2223"/>
                <a:gd name="T76" fmla="*/ 1771 w 2233"/>
                <a:gd name="T77" fmla="*/ 2011 h 2223"/>
                <a:gd name="T78" fmla="*/ 1853 w 2233"/>
                <a:gd name="T79" fmla="*/ 1946 h 2223"/>
                <a:gd name="T80" fmla="*/ 1927 w 2233"/>
                <a:gd name="T81" fmla="*/ 1874 h 2223"/>
                <a:gd name="T82" fmla="*/ 1995 w 2233"/>
                <a:gd name="T83" fmla="*/ 1795 h 2223"/>
                <a:gd name="T84" fmla="*/ 2056 w 2233"/>
                <a:gd name="T85" fmla="*/ 1710 h 2223"/>
                <a:gd name="T86" fmla="*/ 2108 w 2233"/>
                <a:gd name="T87" fmla="*/ 1619 h 2223"/>
                <a:gd name="T88" fmla="*/ 2152 w 2233"/>
                <a:gd name="T89" fmla="*/ 1525 h 2223"/>
                <a:gd name="T90" fmla="*/ 2186 w 2233"/>
                <a:gd name="T91" fmla="*/ 1427 h 2223"/>
                <a:gd name="T92" fmla="*/ 2211 w 2233"/>
                <a:gd name="T93" fmla="*/ 1326 h 2223"/>
                <a:gd name="T94" fmla="*/ 2226 w 2233"/>
                <a:gd name="T95" fmla="*/ 1222 h 2223"/>
                <a:gd name="T96" fmla="*/ 2233 w 2233"/>
                <a:gd name="T97" fmla="*/ 1118 h 2223"/>
                <a:gd name="T98" fmla="*/ 2228 w 2233"/>
                <a:gd name="T99" fmla="*/ 1014 h 2223"/>
                <a:gd name="T100" fmla="*/ 2216 w 2233"/>
                <a:gd name="T101" fmla="*/ 910 h 2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33" h="2223">
                  <a:moveTo>
                    <a:pt x="955" y="0"/>
                  </a:moveTo>
                  <a:lnTo>
                    <a:pt x="935" y="3"/>
                  </a:lnTo>
                  <a:lnTo>
                    <a:pt x="913" y="8"/>
                  </a:lnTo>
                  <a:lnTo>
                    <a:pt x="893" y="11"/>
                  </a:lnTo>
                  <a:lnTo>
                    <a:pt x="873" y="15"/>
                  </a:lnTo>
                  <a:lnTo>
                    <a:pt x="853" y="20"/>
                  </a:lnTo>
                  <a:lnTo>
                    <a:pt x="832" y="26"/>
                  </a:lnTo>
                  <a:lnTo>
                    <a:pt x="812" y="31"/>
                  </a:lnTo>
                  <a:lnTo>
                    <a:pt x="792" y="36"/>
                  </a:lnTo>
                  <a:lnTo>
                    <a:pt x="772" y="43"/>
                  </a:lnTo>
                  <a:lnTo>
                    <a:pt x="753" y="49"/>
                  </a:lnTo>
                  <a:lnTo>
                    <a:pt x="732" y="56"/>
                  </a:lnTo>
                  <a:lnTo>
                    <a:pt x="713" y="64"/>
                  </a:lnTo>
                  <a:lnTo>
                    <a:pt x="694" y="71"/>
                  </a:lnTo>
                  <a:lnTo>
                    <a:pt x="675" y="80"/>
                  </a:lnTo>
                  <a:lnTo>
                    <a:pt x="656" y="88"/>
                  </a:lnTo>
                  <a:lnTo>
                    <a:pt x="637" y="97"/>
                  </a:lnTo>
                  <a:lnTo>
                    <a:pt x="618" y="105"/>
                  </a:lnTo>
                  <a:lnTo>
                    <a:pt x="599" y="115"/>
                  </a:lnTo>
                  <a:lnTo>
                    <a:pt x="581" y="126"/>
                  </a:lnTo>
                  <a:lnTo>
                    <a:pt x="563" y="135"/>
                  </a:lnTo>
                  <a:lnTo>
                    <a:pt x="545" y="146"/>
                  </a:lnTo>
                  <a:lnTo>
                    <a:pt x="527" y="157"/>
                  </a:lnTo>
                  <a:lnTo>
                    <a:pt x="510" y="168"/>
                  </a:lnTo>
                  <a:lnTo>
                    <a:pt x="492" y="179"/>
                  </a:lnTo>
                  <a:lnTo>
                    <a:pt x="475" y="192"/>
                  </a:lnTo>
                  <a:lnTo>
                    <a:pt x="458" y="203"/>
                  </a:lnTo>
                  <a:lnTo>
                    <a:pt x="441" y="216"/>
                  </a:lnTo>
                  <a:lnTo>
                    <a:pt x="425" y="229"/>
                  </a:lnTo>
                  <a:lnTo>
                    <a:pt x="409" y="242"/>
                  </a:lnTo>
                  <a:lnTo>
                    <a:pt x="393" y="256"/>
                  </a:lnTo>
                  <a:lnTo>
                    <a:pt x="377" y="268"/>
                  </a:lnTo>
                  <a:lnTo>
                    <a:pt x="361" y="282"/>
                  </a:lnTo>
                  <a:lnTo>
                    <a:pt x="346" y="297"/>
                  </a:lnTo>
                  <a:lnTo>
                    <a:pt x="331" y="312"/>
                  </a:lnTo>
                  <a:lnTo>
                    <a:pt x="316" y="326"/>
                  </a:lnTo>
                  <a:lnTo>
                    <a:pt x="302" y="342"/>
                  </a:lnTo>
                  <a:lnTo>
                    <a:pt x="287" y="357"/>
                  </a:lnTo>
                  <a:lnTo>
                    <a:pt x="273" y="373"/>
                  </a:lnTo>
                  <a:lnTo>
                    <a:pt x="261" y="389"/>
                  </a:lnTo>
                  <a:lnTo>
                    <a:pt x="247" y="405"/>
                  </a:lnTo>
                  <a:lnTo>
                    <a:pt x="234" y="421"/>
                  </a:lnTo>
                  <a:lnTo>
                    <a:pt x="221" y="438"/>
                  </a:lnTo>
                  <a:lnTo>
                    <a:pt x="210" y="454"/>
                  </a:lnTo>
                  <a:lnTo>
                    <a:pt x="197" y="472"/>
                  </a:lnTo>
                  <a:lnTo>
                    <a:pt x="185" y="489"/>
                  </a:lnTo>
                  <a:lnTo>
                    <a:pt x="174" y="506"/>
                  </a:lnTo>
                  <a:lnTo>
                    <a:pt x="163" y="524"/>
                  </a:lnTo>
                  <a:lnTo>
                    <a:pt x="152" y="542"/>
                  </a:lnTo>
                  <a:lnTo>
                    <a:pt x="142" y="560"/>
                  </a:lnTo>
                  <a:lnTo>
                    <a:pt x="132" y="578"/>
                  </a:lnTo>
                  <a:lnTo>
                    <a:pt x="122" y="596"/>
                  </a:lnTo>
                  <a:lnTo>
                    <a:pt x="113" y="615"/>
                  </a:lnTo>
                  <a:lnTo>
                    <a:pt x="104" y="634"/>
                  </a:lnTo>
                  <a:lnTo>
                    <a:pt x="96" y="653"/>
                  </a:lnTo>
                  <a:lnTo>
                    <a:pt x="87" y="672"/>
                  </a:lnTo>
                  <a:lnTo>
                    <a:pt x="80" y="691"/>
                  </a:lnTo>
                  <a:lnTo>
                    <a:pt x="72" y="711"/>
                  </a:lnTo>
                  <a:lnTo>
                    <a:pt x="65" y="730"/>
                  </a:lnTo>
                  <a:lnTo>
                    <a:pt x="57" y="751"/>
                  </a:lnTo>
                  <a:lnTo>
                    <a:pt x="51" y="770"/>
                  </a:lnTo>
                  <a:lnTo>
                    <a:pt x="46" y="790"/>
                  </a:lnTo>
                  <a:lnTo>
                    <a:pt x="39" y="810"/>
                  </a:lnTo>
                  <a:lnTo>
                    <a:pt x="34" y="830"/>
                  </a:lnTo>
                  <a:lnTo>
                    <a:pt x="30" y="851"/>
                  </a:lnTo>
                  <a:lnTo>
                    <a:pt x="24" y="871"/>
                  </a:lnTo>
                  <a:lnTo>
                    <a:pt x="20" y="891"/>
                  </a:lnTo>
                  <a:lnTo>
                    <a:pt x="17" y="911"/>
                  </a:lnTo>
                  <a:lnTo>
                    <a:pt x="14" y="933"/>
                  </a:lnTo>
                  <a:lnTo>
                    <a:pt x="10" y="953"/>
                  </a:lnTo>
                  <a:lnTo>
                    <a:pt x="7" y="973"/>
                  </a:lnTo>
                  <a:lnTo>
                    <a:pt x="5" y="994"/>
                  </a:lnTo>
                  <a:lnTo>
                    <a:pt x="3" y="1015"/>
                  </a:lnTo>
                  <a:lnTo>
                    <a:pt x="2" y="1036"/>
                  </a:lnTo>
                  <a:lnTo>
                    <a:pt x="1" y="1057"/>
                  </a:lnTo>
                  <a:lnTo>
                    <a:pt x="0" y="1077"/>
                  </a:lnTo>
                  <a:lnTo>
                    <a:pt x="0" y="1099"/>
                  </a:lnTo>
                  <a:lnTo>
                    <a:pt x="0" y="1119"/>
                  </a:lnTo>
                  <a:lnTo>
                    <a:pt x="0" y="1140"/>
                  </a:lnTo>
                  <a:lnTo>
                    <a:pt x="1" y="1161"/>
                  </a:lnTo>
                  <a:lnTo>
                    <a:pt x="2" y="1182"/>
                  </a:lnTo>
                  <a:lnTo>
                    <a:pt x="4" y="1203"/>
                  </a:lnTo>
                  <a:lnTo>
                    <a:pt x="6" y="1223"/>
                  </a:lnTo>
                  <a:lnTo>
                    <a:pt x="8" y="1245"/>
                  </a:lnTo>
                  <a:lnTo>
                    <a:pt x="11" y="1265"/>
                  </a:lnTo>
                  <a:lnTo>
                    <a:pt x="15" y="1285"/>
                  </a:lnTo>
                  <a:lnTo>
                    <a:pt x="18" y="1306"/>
                  </a:lnTo>
                  <a:lnTo>
                    <a:pt x="22" y="1327"/>
                  </a:lnTo>
                  <a:lnTo>
                    <a:pt x="26" y="1347"/>
                  </a:lnTo>
                  <a:lnTo>
                    <a:pt x="31" y="1367"/>
                  </a:lnTo>
                  <a:lnTo>
                    <a:pt x="36" y="1387"/>
                  </a:lnTo>
                  <a:lnTo>
                    <a:pt x="41" y="1408"/>
                  </a:lnTo>
                  <a:lnTo>
                    <a:pt x="47" y="1428"/>
                  </a:lnTo>
                  <a:lnTo>
                    <a:pt x="53" y="1448"/>
                  </a:lnTo>
                  <a:lnTo>
                    <a:pt x="59" y="1467"/>
                  </a:lnTo>
                  <a:lnTo>
                    <a:pt x="67" y="1487"/>
                  </a:lnTo>
                  <a:lnTo>
                    <a:pt x="74" y="1507"/>
                  </a:lnTo>
                  <a:lnTo>
                    <a:pt x="82" y="1526"/>
                  </a:lnTo>
                  <a:lnTo>
                    <a:pt x="89" y="1545"/>
                  </a:lnTo>
                  <a:lnTo>
                    <a:pt x="98" y="1564"/>
                  </a:lnTo>
                  <a:lnTo>
                    <a:pt x="107" y="1583"/>
                  </a:lnTo>
                  <a:lnTo>
                    <a:pt x="116" y="1602"/>
                  </a:lnTo>
                  <a:lnTo>
                    <a:pt x="125" y="1620"/>
                  </a:lnTo>
                  <a:lnTo>
                    <a:pt x="135" y="1640"/>
                  </a:lnTo>
                  <a:lnTo>
                    <a:pt x="146" y="1658"/>
                  </a:lnTo>
                  <a:lnTo>
                    <a:pt x="155" y="1676"/>
                  </a:lnTo>
                  <a:lnTo>
                    <a:pt x="167" y="1693"/>
                  </a:lnTo>
                  <a:lnTo>
                    <a:pt x="178" y="1711"/>
                  </a:lnTo>
                  <a:lnTo>
                    <a:pt x="189" y="1728"/>
                  </a:lnTo>
                  <a:lnTo>
                    <a:pt x="201" y="1745"/>
                  </a:lnTo>
                  <a:lnTo>
                    <a:pt x="213" y="1762"/>
                  </a:lnTo>
                  <a:lnTo>
                    <a:pt x="226" y="1779"/>
                  </a:lnTo>
                  <a:lnTo>
                    <a:pt x="238" y="1796"/>
                  </a:lnTo>
                  <a:lnTo>
                    <a:pt x="251" y="1812"/>
                  </a:lnTo>
                  <a:lnTo>
                    <a:pt x="265" y="1828"/>
                  </a:lnTo>
                  <a:lnTo>
                    <a:pt x="278" y="1844"/>
                  </a:lnTo>
                  <a:lnTo>
                    <a:pt x="292" y="1859"/>
                  </a:lnTo>
                  <a:lnTo>
                    <a:pt x="306" y="1875"/>
                  </a:lnTo>
                  <a:lnTo>
                    <a:pt x="320" y="1890"/>
                  </a:lnTo>
                  <a:lnTo>
                    <a:pt x="335" y="1905"/>
                  </a:lnTo>
                  <a:lnTo>
                    <a:pt x="350" y="1919"/>
                  </a:lnTo>
                  <a:lnTo>
                    <a:pt x="366" y="1933"/>
                  </a:lnTo>
                  <a:lnTo>
                    <a:pt x="381" y="1947"/>
                  </a:lnTo>
                  <a:lnTo>
                    <a:pt x="397" y="1960"/>
                  </a:lnTo>
                  <a:lnTo>
                    <a:pt x="413" y="1974"/>
                  </a:lnTo>
                  <a:lnTo>
                    <a:pt x="430" y="1987"/>
                  </a:lnTo>
                  <a:lnTo>
                    <a:pt x="446" y="1999"/>
                  </a:lnTo>
                  <a:lnTo>
                    <a:pt x="463" y="2012"/>
                  </a:lnTo>
                  <a:lnTo>
                    <a:pt x="480" y="2024"/>
                  </a:lnTo>
                  <a:lnTo>
                    <a:pt x="497" y="2036"/>
                  </a:lnTo>
                  <a:lnTo>
                    <a:pt x="515" y="2047"/>
                  </a:lnTo>
                  <a:lnTo>
                    <a:pt x="532" y="2058"/>
                  </a:lnTo>
                  <a:lnTo>
                    <a:pt x="550" y="2069"/>
                  </a:lnTo>
                  <a:lnTo>
                    <a:pt x="568" y="2079"/>
                  </a:lnTo>
                  <a:lnTo>
                    <a:pt x="586" y="2089"/>
                  </a:lnTo>
                  <a:lnTo>
                    <a:pt x="605" y="2098"/>
                  </a:lnTo>
                  <a:lnTo>
                    <a:pt x="624" y="2108"/>
                  </a:lnTo>
                  <a:lnTo>
                    <a:pt x="643" y="2118"/>
                  </a:lnTo>
                  <a:lnTo>
                    <a:pt x="661" y="2126"/>
                  </a:lnTo>
                  <a:lnTo>
                    <a:pt x="680" y="2135"/>
                  </a:lnTo>
                  <a:lnTo>
                    <a:pt x="699" y="2142"/>
                  </a:lnTo>
                  <a:lnTo>
                    <a:pt x="720" y="2150"/>
                  </a:lnTo>
                  <a:lnTo>
                    <a:pt x="739" y="2157"/>
                  </a:lnTo>
                  <a:lnTo>
                    <a:pt x="759" y="2164"/>
                  </a:lnTo>
                  <a:lnTo>
                    <a:pt x="778" y="2171"/>
                  </a:lnTo>
                  <a:lnTo>
                    <a:pt x="798" y="2176"/>
                  </a:lnTo>
                  <a:lnTo>
                    <a:pt x="819" y="2183"/>
                  </a:lnTo>
                  <a:lnTo>
                    <a:pt x="839" y="2188"/>
                  </a:lnTo>
                  <a:lnTo>
                    <a:pt x="859" y="2193"/>
                  </a:lnTo>
                  <a:lnTo>
                    <a:pt x="879" y="2197"/>
                  </a:lnTo>
                  <a:lnTo>
                    <a:pt x="900" y="2202"/>
                  </a:lnTo>
                  <a:lnTo>
                    <a:pt x="920" y="2206"/>
                  </a:lnTo>
                  <a:lnTo>
                    <a:pt x="940" y="2209"/>
                  </a:lnTo>
                  <a:lnTo>
                    <a:pt x="961" y="2212"/>
                  </a:lnTo>
                  <a:lnTo>
                    <a:pt x="982" y="2215"/>
                  </a:lnTo>
                  <a:lnTo>
                    <a:pt x="1003" y="2217"/>
                  </a:lnTo>
                  <a:lnTo>
                    <a:pt x="1023" y="2219"/>
                  </a:lnTo>
                  <a:lnTo>
                    <a:pt x="1044" y="2221"/>
                  </a:lnTo>
                  <a:lnTo>
                    <a:pt x="1065" y="2222"/>
                  </a:lnTo>
                  <a:lnTo>
                    <a:pt x="1086" y="2222"/>
                  </a:lnTo>
                  <a:lnTo>
                    <a:pt x="1106" y="2223"/>
                  </a:lnTo>
                  <a:lnTo>
                    <a:pt x="1127" y="2223"/>
                  </a:lnTo>
                  <a:lnTo>
                    <a:pt x="1149" y="2222"/>
                  </a:lnTo>
                  <a:lnTo>
                    <a:pt x="1169" y="2222"/>
                  </a:lnTo>
                  <a:lnTo>
                    <a:pt x="1190" y="2221"/>
                  </a:lnTo>
                  <a:lnTo>
                    <a:pt x="1210" y="2219"/>
                  </a:lnTo>
                  <a:lnTo>
                    <a:pt x="1232" y="2217"/>
                  </a:lnTo>
                  <a:lnTo>
                    <a:pt x="1252" y="2215"/>
                  </a:lnTo>
                  <a:lnTo>
                    <a:pt x="1273" y="2212"/>
                  </a:lnTo>
                  <a:lnTo>
                    <a:pt x="1294" y="2209"/>
                  </a:lnTo>
                  <a:lnTo>
                    <a:pt x="1314" y="2205"/>
                  </a:lnTo>
                  <a:lnTo>
                    <a:pt x="1334" y="2202"/>
                  </a:lnTo>
                  <a:lnTo>
                    <a:pt x="1355" y="2197"/>
                  </a:lnTo>
                  <a:lnTo>
                    <a:pt x="1376" y="2192"/>
                  </a:lnTo>
                  <a:lnTo>
                    <a:pt x="1396" y="2188"/>
                  </a:lnTo>
                  <a:lnTo>
                    <a:pt x="1416" y="2182"/>
                  </a:lnTo>
                  <a:lnTo>
                    <a:pt x="1435" y="2176"/>
                  </a:lnTo>
                  <a:lnTo>
                    <a:pt x="1455" y="2170"/>
                  </a:lnTo>
                  <a:lnTo>
                    <a:pt x="1476" y="2163"/>
                  </a:lnTo>
                  <a:lnTo>
                    <a:pt x="1495" y="2157"/>
                  </a:lnTo>
                  <a:lnTo>
                    <a:pt x="1515" y="2150"/>
                  </a:lnTo>
                  <a:lnTo>
                    <a:pt x="1534" y="2142"/>
                  </a:lnTo>
                  <a:lnTo>
                    <a:pt x="1553" y="2134"/>
                  </a:lnTo>
                  <a:lnTo>
                    <a:pt x="1572" y="2125"/>
                  </a:lnTo>
                  <a:lnTo>
                    <a:pt x="1592" y="2117"/>
                  </a:lnTo>
                  <a:lnTo>
                    <a:pt x="1610" y="2108"/>
                  </a:lnTo>
                  <a:lnTo>
                    <a:pt x="1629" y="2098"/>
                  </a:lnTo>
                  <a:lnTo>
                    <a:pt x="1647" y="2089"/>
                  </a:lnTo>
                  <a:lnTo>
                    <a:pt x="1665" y="2078"/>
                  </a:lnTo>
                  <a:lnTo>
                    <a:pt x="1683" y="2068"/>
                  </a:lnTo>
                  <a:lnTo>
                    <a:pt x="1701" y="2057"/>
                  </a:lnTo>
                  <a:lnTo>
                    <a:pt x="1719" y="2046"/>
                  </a:lnTo>
                  <a:lnTo>
                    <a:pt x="1736" y="2035"/>
                  </a:lnTo>
                  <a:lnTo>
                    <a:pt x="1754" y="2023"/>
                  </a:lnTo>
                  <a:lnTo>
                    <a:pt x="1771" y="2011"/>
                  </a:lnTo>
                  <a:lnTo>
                    <a:pt x="1788" y="1998"/>
                  </a:lnTo>
                  <a:lnTo>
                    <a:pt x="1804" y="1986"/>
                  </a:lnTo>
                  <a:lnTo>
                    <a:pt x="1821" y="1973"/>
                  </a:lnTo>
                  <a:lnTo>
                    <a:pt x="1837" y="1959"/>
                  </a:lnTo>
                  <a:lnTo>
                    <a:pt x="1853" y="1946"/>
                  </a:lnTo>
                  <a:lnTo>
                    <a:pt x="1867" y="1932"/>
                  </a:lnTo>
                  <a:lnTo>
                    <a:pt x="1883" y="1917"/>
                  </a:lnTo>
                  <a:lnTo>
                    <a:pt x="1898" y="1904"/>
                  </a:lnTo>
                  <a:lnTo>
                    <a:pt x="1913" y="1889"/>
                  </a:lnTo>
                  <a:lnTo>
                    <a:pt x="1927" y="1874"/>
                  </a:lnTo>
                  <a:lnTo>
                    <a:pt x="1941" y="1858"/>
                  </a:lnTo>
                  <a:lnTo>
                    <a:pt x="1956" y="1843"/>
                  </a:lnTo>
                  <a:lnTo>
                    <a:pt x="1969" y="1827"/>
                  </a:lnTo>
                  <a:lnTo>
                    <a:pt x="1982" y="1811"/>
                  </a:lnTo>
                  <a:lnTo>
                    <a:pt x="1995" y="1795"/>
                  </a:lnTo>
                  <a:lnTo>
                    <a:pt x="2008" y="1778"/>
                  </a:lnTo>
                  <a:lnTo>
                    <a:pt x="2021" y="1761"/>
                  </a:lnTo>
                  <a:lnTo>
                    <a:pt x="2032" y="1744"/>
                  </a:lnTo>
                  <a:lnTo>
                    <a:pt x="2044" y="1727"/>
                  </a:lnTo>
                  <a:lnTo>
                    <a:pt x="2056" y="1710"/>
                  </a:lnTo>
                  <a:lnTo>
                    <a:pt x="2067" y="1692"/>
                  </a:lnTo>
                  <a:lnTo>
                    <a:pt x="2077" y="1674"/>
                  </a:lnTo>
                  <a:lnTo>
                    <a:pt x="2088" y="1656"/>
                  </a:lnTo>
                  <a:lnTo>
                    <a:pt x="2099" y="1637"/>
                  </a:lnTo>
                  <a:lnTo>
                    <a:pt x="2108" y="1619"/>
                  </a:lnTo>
                  <a:lnTo>
                    <a:pt x="2118" y="1600"/>
                  </a:lnTo>
                  <a:lnTo>
                    <a:pt x="2126" y="1582"/>
                  </a:lnTo>
                  <a:lnTo>
                    <a:pt x="2135" y="1563"/>
                  </a:lnTo>
                  <a:lnTo>
                    <a:pt x="2143" y="1544"/>
                  </a:lnTo>
                  <a:lnTo>
                    <a:pt x="2152" y="1525"/>
                  </a:lnTo>
                  <a:lnTo>
                    <a:pt x="2159" y="1505"/>
                  </a:lnTo>
                  <a:lnTo>
                    <a:pt x="2167" y="1485"/>
                  </a:lnTo>
                  <a:lnTo>
                    <a:pt x="2173" y="1466"/>
                  </a:lnTo>
                  <a:lnTo>
                    <a:pt x="2179" y="1446"/>
                  </a:lnTo>
                  <a:lnTo>
                    <a:pt x="2186" y="1427"/>
                  </a:lnTo>
                  <a:lnTo>
                    <a:pt x="2191" y="1406"/>
                  </a:lnTo>
                  <a:lnTo>
                    <a:pt x="2198" y="1386"/>
                  </a:lnTo>
                  <a:lnTo>
                    <a:pt x="2202" y="1366"/>
                  </a:lnTo>
                  <a:lnTo>
                    <a:pt x="2207" y="1346"/>
                  </a:lnTo>
                  <a:lnTo>
                    <a:pt x="2211" y="1326"/>
                  </a:lnTo>
                  <a:lnTo>
                    <a:pt x="2215" y="1304"/>
                  </a:lnTo>
                  <a:lnTo>
                    <a:pt x="2219" y="1284"/>
                  </a:lnTo>
                  <a:lnTo>
                    <a:pt x="2222" y="1264"/>
                  </a:lnTo>
                  <a:lnTo>
                    <a:pt x="2224" y="1242"/>
                  </a:lnTo>
                  <a:lnTo>
                    <a:pt x="2226" y="1222"/>
                  </a:lnTo>
                  <a:lnTo>
                    <a:pt x="2228" y="1201"/>
                  </a:lnTo>
                  <a:lnTo>
                    <a:pt x="2231" y="1181"/>
                  </a:lnTo>
                  <a:lnTo>
                    <a:pt x="2232" y="1159"/>
                  </a:lnTo>
                  <a:lnTo>
                    <a:pt x="2233" y="1138"/>
                  </a:lnTo>
                  <a:lnTo>
                    <a:pt x="2233" y="1118"/>
                  </a:lnTo>
                  <a:lnTo>
                    <a:pt x="2233" y="1097"/>
                  </a:lnTo>
                  <a:lnTo>
                    <a:pt x="2233" y="1076"/>
                  </a:lnTo>
                  <a:lnTo>
                    <a:pt x="2232" y="1055"/>
                  </a:lnTo>
                  <a:lnTo>
                    <a:pt x="2231" y="1035"/>
                  </a:lnTo>
                  <a:lnTo>
                    <a:pt x="2228" y="1014"/>
                  </a:lnTo>
                  <a:lnTo>
                    <a:pt x="2227" y="993"/>
                  </a:lnTo>
                  <a:lnTo>
                    <a:pt x="2225" y="972"/>
                  </a:lnTo>
                  <a:lnTo>
                    <a:pt x="2222" y="952"/>
                  </a:lnTo>
                  <a:lnTo>
                    <a:pt x="2219" y="931"/>
                  </a:lnTo>
                  <a:lnTo>
                    <a:pt x="2216" y="910"/>
                  </a:lnTo>
                  <a:lnTo>
                    <a:pt x="2211" y="89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361" name="Line 97"/>
            <p:cNvSpPr>
              <a:spLocks noChangeShapeType="1"/>
            </p:cNvSpPr>
            <p:nvPr/>
          </p:nvSpPr>
          <p:spPr bwMode="auto">
            <a:xfrm flipV="1">
              <a:off x="4509" y="618"/>
              <a:ext cx="0" cy="30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362" name="Line 98"/>
            <p:cNvSpPr>
              <a:spLocks noChangeShapeType="1"/>
            </p:cNvSpPr>
            <p:nvPr/>
          </p:nvSpPr>
          <p:spPr bwMode="auto">
            <a:xfrm>
              <a:off x="4509" y="618"/>
              <a:ext cx="6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363" name="Line 99"/>
            <p:cNvSpPr>
              <a:spLocks noChangeShapeType="1"/>
            </p:cNvSpPr>
            <p:nvPr/>
          </p:nvSpPr>
          <p:spPr bwMode="auto">
            <a:xfrm>
              <a:off x="5167" y="618"/>
              <a:ext cx="0" cy="30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364" name="Line 100"/>
            <p:cNvSpPr>
              <a:spLocks noChangeShapeType="1"/>
            </p:cNvSpPr>
            <p:nvPr/>
          </p:nvSpPr>
          <p:spPr bwMode="auto">
            <a:xfrm>
              <a:off x="4837" y="618"/>
              <a:ext cx="0" cy="30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365" name="Line 101"/>
            <p:cNvSpPr>
              <a:spLocks noChangeShapeType="1"/>
            </p:cNvSpPr>
            <p:nvPr/>
          </p:nvSpPr>
          <p:spPr bwMode="auto">
            <a:xfrm>
              <a:off x="3574" y="923"/>
              <a:ext cx="76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366" name="Line 102"/>
            <p:cNvSpPr>
              <a:spLocks noChangeShapeType="1"/>
            </p:cNvSpPr>
            <p:nvPr/>
          </p:nvSpPr>
          <p:spPr bwMode="auto">
            <a:xfrm>
              <a:off x="4509" y="923"/>
              <a:ext cx="65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367" name="Line 103"/>
            <p:cNvSpPr>
              <a:spLocks noChangeShapeType="1"/>
            </p:cNvSpPr>
            <p:nvPr/>
          </p:nvSpPr>
          <p:spPr bwMode="auto">
            <a:xfrm>
              <a:off x="3954" y="560"/>
              <a:ext cx="0" cy="18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368" name="Line 104"/>
            <p:cNvSpPr>
              <a:spLocks noChangeShapeType="1"/>
            </p:cNvSpPr>
            <p:nvPr/>
          </p:nvSpPr>
          <p:spPr bwMode="auto">
            <a:xfrm>
              <a:off x="3954" y="767"/>
              <a:ext cx="0" cy="1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369" name="Line 105"/>
            <p:cNvSpPr>
              <a:spLocks noChangeShapeType="1"/>
            </p:cNvSpPr>
            <p:nvPr/>
          </p:nvSpPr>
          <p:spPr bwMode="auto">
            <a:xfrm>
              <a:off x="3954" y="810"/>
              <a:ext cx="0" cy="18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370" name="Line 106"/>
            <p:cNvSpPr>
              <a:spLocks noChangeShapeType="1"/>
            </p:cNvSpPr>
            <p:nvPr/>
          </p:nvSpPr>
          <p:spPr bwMode="auto">
            <a:xfrm flipH="1">
              <a:off x="4238" y="1450"/>
              <a:ext cx="13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371" name="Line 107"/>
            <p:cNvSpPr>
              <a:spLocks noChangeShapeType="1"/>
            </p:cNvSpPr>
            <p:nvPr/>
          </p:nvSpPr>
          <p:spPr bwMode="auto">
            <a:xfrm flipH="1">
              <a:off x="4195" y="1450"/>
              <a:ext cx="19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372" name="Line 108"/>
            <p:cNvSpPr>
              <a:spLocks noChangeShapeType="1"/>
            </p:cNvSpPr>
            <p:nvPr/>
          </p:nvSpPr>
          <p:spPr bwMode="auto">
            <a:xfrm flipH="1">
              <a:off x="3982" y="1450"/>
              <a:ext cx="19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373" name="Line 109"/>
            <p:cNvSpPr>
              <a:spLocks noChangeShapeType="1"/>
            </p:cNvSpPr>
            <p:nvPr/>
          </p:nvSpPr>
          <p:spPr bwMode="auto">
            <a:xfrm flipH="1">
              <a:off x="3939" y="1450"/>
              <a:ext cx="19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374" name="Line 110"/>
            <p:cNvSpPr>
              <a:spLocks noChangeShapeType="1"/>
            </p:cNvSpPr>
            <p:nvPr/>
          </p:nvSpPr>
          <p:spPr bwMode="auto">
            <a:xfrm flipH="1">
              <a:off x="3725" y="1450"/>
              <a:ext cx="19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375" name="Line 111"/>
            <p:cNvSpPr>
              <a:spLocks noChangeShapeType="1"/>
            </p:cNvSpPr>
            <p:nvPr/>
          </p:nvSpPr>
          <p:spPr bwMode="auto">
            <a:xfrm flipH="1">
              <a:off x="3682" y="1450"/>
              <a:ext cx="19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376" name="Line 112"/>
            <p:cNvSpPr>
              <a:spLocks noChangeShapeType="1"/>
            </p:cNvSpPr>
            <p:nvPr/>
          </p:nvSpPr>
          <p:spPr bwMode="auto">
            <a:xfrm flipH="1">
              <a:off x="3520" y="1450"/>
              <a:ext cx="13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377" name="Line 113"/>
            <p:cNvSpPr>
              <a:spLocks noChangeShapeType="1"/>
            </p:cNvSpPr>
            <p:nvPr/>
          </p:nvSpPr>
          <p:spPr bwMode="auto">
            <a:xfrm>
              <a:off x="3954" y="1057"/>
              <a:ext cx="0" cy="21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378" name="Line 114"/>
            <p:cNvSpPr>
              <a:spLocks noChangeShapeType="1"/>
            </p:cNvSpPr>
            <p:nvPr/>
          </p:nvSpPr>
          <p:spPr bwMode="auto">
            <a:xfrm>
              <a:off x="3954" y="1298"/>
              <a:ext cx="0" cy="1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379" name="Line 115"/>
            <p:cNvSpPr>
              <a:spLocks noChangeShapeType="1"/>
            </p:cNvSpPr>
            <p:nvPr/>
          </p:nvSpPr>
          <p:spPr bwMode="auto">
            <a:xfrm>
              <a:off x="3954" y="1341"/>
              <a:ext cx="0" cy="19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380" name="Line 116"/>
            <p:cNvSpPr>
              <a:spLocks noChangeShapeType="1"/>
            </p:cNvSpPr>
            <p:nvPr/>
          </p:nvSpPr>
          <p:spPr bwMode="auto">
            <a:xfrm>
              <a:off x="3954" y="1554"/>
              <a:ext cx="0" cy="1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381" name="Line 117"/>
            <p:cNvSpPr>
              <a:spLocks noChangeShapeType="1"/>
            </p:cNvSpPr>
            <p:nvPr/>
          </p:nvSpPr>
          <p:spPr bwMode="auto">
            <a:xfrm>
              <a:off x="3954" y="1597"/>
              <a:ext cx="0" cy="21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382" name="Line 118"/>
            <p:cNvSpPr>
              <a:spLocks noChangeShapeType="1"/>
            </p:cNvSpPr>
            <p:nvPr/>
          </p:nvSpPr>
          <p:spPr bwMode="auto">
            <a:xfrm>
              <a:off x="3574" y="1450"/>
              <a:ext cx="0" cy="68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383" name="Line 119"/>
            <p:cNvSpPr>
              <a:spLocks noChangeShapeType="1"/>
            </p:cNvSpPr>
            <p:nvPr/>
          </p:nvSpPr>
          <p:spPr bwMode="auto">
            <a:xfrm>
              <a:off x="4334" y="1450"/>
              <a:ext cx="0" cy="68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384" name="Line 120"/>
            <p:cNvSpPr>
              <a:spLocks noChangeShapeType="1"/>
            </p:cNvSpPr>
            <p:nvPr/>
          </p:nvSpPr>
          <p:spPr bwMode="auto">
            <a:xfrm>
              <a:off x="3692" y="2043"/>
              <a:ext cx="52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385" name="Freeform 121"/>
            <p:cNvSpPr>
              <a:spLocks/>
            </p:cNvSpPr>
            <p:nvPr/>
          </p:nvSpPr>
          <p:spPr bwMode="auto">
            <a:xfrm>
              <a:off x="3574" y="2024"/>
              <a:ext cx="118" cy="39"/>
            </a:xfrm>
            <a:custGeom>
              <a:avLst/>
              <a:gdLst>
                <a:gd name="T0" fmla="*/ 698 w 698"/>
                <a:gd name="T1" fmla="*/ 0 h 233"/>
                <a:gd name="T2" fmla="*/ 698 w 698"/>
                <a:gd name="T3" fmla="*/ 233 h 233"/>
                <a:gd name="T4" fmla="*/ 0 w 698"/>
                <a:gd name="T5" fmla="*/ 116 h 233"/>
                <a:gd name="T6" fmla="*/ 698 w 698"/>
                <a:gd name="T7" fmla="*/ 0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98" h="233">
                  <a:moveTo>
                    <a:pt x="698" y="0"/>
                  </a:moveTo>
                  <a:lnTo>
                    <a:pt x="698" y="233"/>
                  </a:lnTo>
                  <a:lnTo>
                    <a:pt x="0" y="116"/>
                  </a:lnTo>
                  <a:lnTo>
                    <a:pt x="698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386" name="Freeform 122"/>
            <p:cNvSpPr>
              <a:spLocks/>
            </p:cNvSpPr>
            <p:nvPr/>
          </p:nvSpPr>
          <p:spPr bwMode="auto">
            <a:xfrm>
              <a:off x="3574" y="2024"/>
              <a:ext cx="118" cy="39"/>
            </a:xfrm>
            <a:custGeom>
              <a:avLst/>
              <a:gdLst>
                <a:gd name="T0" fmla="*/ 698 w 698"/>
                <a:gd name="T1" fmla="*/ 0 h 233"/>
                <a:gd name="T2" fmla="*/ 698 w 698"/>
                <a:gd name="T3" fmla="*/ 233 h 233"/>
                <a:gd name="T4" fmla="*/ 0 w 698"/>
                <a:gd name="T5" fmla="*/ 116 h 233"/>
                <a:gd name="T6" fmla="*/ 698 w 698"/>
                <a:gd name="T7" fmla="*/ 0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98" h="233">
                  <a:moveTo>
                    <a:pt x="698" y="0"/>
                  </a:moveTo>
                  <a:lnTo>
                    <a:pt x="698" y="233"/>
                  </a:lnTo>
                  <a:lnTo>
                    <a:pt x="0" y="116"/>
                  </a:lnTo>
                  <a:lnTo>
                    <a:pt x="698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387" name="Freeform 123"/>
            <p:cNvSpPr>
              <a:spLocks/>
            </p:cNvSpPr>
            <p:nvPr/>
          </p:nvSpPr>
          <p:spPr bwMode="auto">
            <a:xfrm>
              <a:off x="4214" y="2024"/>
              <a:ext cx="120" cy="39"/>
            </a:xfrm>
            <a:custGeom>
              <a:avLst/>
              <a:gdLst>
                <a:gd name="T0" fmla="*/ 0 w 699"/>
                <a:gd name="T1" fmla="*/ 0 h 233"/>
                <a:gd name="T2" fmla="*/ 0 w 699"/>
                <a:gd name="T3" fmla="*/ 233 h 233"/>
                <a:gd name="T4" fmla="*/ 699 w 699"/>
                <a:gd name="T5" fmla="*/ 116 h 233"/>
                <a:gd name="T6" fmla="*/ 0 w 699"/>
                <a:gd name="T7" fmla="*/ 0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99" h="233">
                  <a:moveTo>
                    <a:pt x="0" y="0"/>
                  </a:moveTo>
                  <a:lnTo>
                    <a:pt x="0" y="233"/>
                  </a:lnTo>
                  <a:lnTo>
                    <a:pt x="699" y="1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388" name="Freeform 124"/>
            <p:cNvSpPr>
              <a:spLocks/>
            </p:cNvSpPr>
            <p:nvPr/>
          </p:nvSpPr>
          <p:spPr bwMode="auto">
            <a:xfrm>
              <a:off x="4214" y="2024"/>
              <a:ext cx="120" cy="39"/>
            </a:xfrm>
            <a:custGeom>
              <a:avLst/>
              <a:gdLst>
                <a:gd name="T0" fmla="*/ 0 w 699"/>
                <a:gd name="T1" fmla="*/ 0 h 233"/>
                <a:gd name="T2" fmla="*/ 0 w 699"/>
                <a:gd name="T3" fmla="*/ 233 h 233"/>
                <a:gd name="T4" fmla="*/ 699 w 699"/>
                <a:gd name="T5" fmla="*/ 116 h 233"/>
                <a:gd name="T6" fmla="*/ 0 w 699"/>
                <a:gd name="T7" fmla="*/ 0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99" h="233">
                  <a:moveTo>
                    <a:pt x="0" y="0"/>
                  </a:moveTo>
                  <a:lnTo>
                    <a:pt x="0" y="233"/>
                  </a:lnTo>
                  <a:lnTo>
                    <a:pt x="699" y="1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389" name="Freeform 125"/>
            <p:cNvSpPr>
              <a:spLocks/>
            </p:cNvSpPr>
            <p:nvPr/>
          </p:nvSpPr>
          <p:spPr bwMode="auto">
            <a:xfrm>
              <a:off x="3902" y="1866"/>
              <a:ext cx="30" cy="25"/>
            </a:xfrm>
            <a:custGeom>
              <a:avLst/>
              <a:gdLst>
                <a:gd name="T0" fmla="*/ 175 w 175"/>
                <a:gd name="T1" fmla="*/ 0 h 147"/>
                <a:gd name="T2" fmla="*/ 168 w 175"/>
                <a:gd name="T3" fmla="*/ 0 h 147"/>
                <a:gd name="T4" fmla="*/ 160 w 175"/>
                <a:gd name="T5" fmla="*/ 1 h 147"/>
                <a:gd name="T6" fmla="*/ 152 w 175"/>
                <a:gd name="T7" fmla="*/ 2 h 147"/>
                <a:gd name="T8" fmla="*/ 144 w 175"/>
                <a:gd name="T9" fmla="*/ 4 h 147"/>
                <a:gd name="T10" fmla="*/ 136 w 175"/>
                <a:gd name="T11" fmla="*/ 7 h 147"/>
                <a:gd name="T12" fmla="*/ 127 w 175"/>
                <a:gd name="T13" fmla="*/ 10 h 147"/>
                <a:gd name="T14" fmla="*/ 120 w 175"/>
                <a:gd name="T15" fmla="*/ 14 h 147"/>
                <a:gd name="T16" fmla="*/ 111 w 175"/>
                <a:gd name="T17" fmla="*/ 18 h 147"/>
                <a:gd name="T18" fmla="*/ 103 w 175"/>
                <a:gd name="T19" fmla="*/ 23 h 147"/>
                <a:gd name="T20" fmla="*/ 95 w 175"/>
                <a:gd name="T21" fmla="*/ 29 h 147"/>
                <a:gd name="T22" fmla="*/ 87 w 175"/>
                <a:gd name="T23" fmla="*/ 34 h 147"/>
                <a:gd name="T24" fmla="*/ 79 w 175"/>
                <a:gd name="T25" fmla="*/ 40 h 147"/>
                <a:gd name="T26" fmla="*/ 71 w 175"/>
                <a:gd name="T27" fmla="*/ 47 h 147"/>
                <a:gd name="T28" fmla="*/ 63 w 175"/>
                <a:gd name="T29" fmla="*/ 54 h 147"/>
                <a:gd name="T30" fmla="*/ 56 w 175"/>
                <a:gd name="T31" fmla="*/ 62 h 147"/>
                <a:gd name="T32" fmla="*/ 49 w 175"/>
                <a:gd name="T33" fmla="*/ 70 h 147"/>
                <a:gd name="T34" fmla="*/ 42 w 175"/>
                <a:gd name="T35" fmla="*/ 79 h 147"/>
                <a:gd name="T36" fmla="*/ 35 w 175"/>
                <a:gd name="T37" fmla="*/ 87 h 147"/>
                <a:gd name="T38" fmla="*/ 28 w 175"/>
                <a:gd name="T39" fmla="*/ 97 h 147"/>
                <a:gd name="T40" fmla="*/ 22 w 175"/>
                <a:gd name="T41" fmla="*/ 106 h 147"/>
                <a:gd name="T42" fmla="*/ 16 w 175"/>
                <a:gd name="T43" fmla="*/ 116 h 147"/>
                <a:gd name="T44" fmla="*/ 10 w 175"/>
                <a:gd name="T45" fmla="*/ 126 h 147"/>
                <a:gd name="T46" fmla="*/ 5 w 175"/>
                <a:gd name="T47" fmla="*/ 136 h 147"/>
                <a:gd name="T48" fmla="*/ 0 w 175"/>
                <a:gd name="T49" fmla="*/ 147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75" h="147">
                  <a:moveTo>
                    <a:pt x="175" y="0"/>
                  </a:moveTo>
                  <a:lnTo>
                    <a:pt x="168" y="0"/>
                  </a:lnTo>
                  <a:lnTo>
                    <a:pt x="160" y="1"/>
                  </a:lnTo>
                  <a:lnTo>
                    <a:pt x="152" y="2"/>
                  </a:lnTo>
                  <a:lnTo>
                    <a:pt x="144" y="4"/>
                  </a:lnTo>
                  <a:lnTo>
                    <a:pt x="136" y="7"/>
                  </a:lnTo>
                  <a:lnTo>
                    <a:pt x="127" y="10"/>
                  </a:lnTo>
                  <a:lnTo>
                    <a:pt x="120" y="14"/>
                  </a:lnTo>
                  <a:lnTo>
                    <a:pt x="111" y="18"/>
                  </a:lnTo>
                  <a:lnTo>
                    <a:pt x="103" y="23"/>
                  </a:lnTo>
                  <a:lnTo>
                    <a:pt x="95" y="29"/>
                  </a:lnTo>
                  <a:lnTo>
                    <a:pt x="87" y="34"/>
                  </a:lnTo>
                  <a:lnTo>
                    <a:pt x="79" y="40"/>
                  </a:lnTo>
                  <a:lnTo>
                    <a:pt x="71" y="47"/>
                  </a:lnTo>
                  <a:lnTo>
                    <a:pt x="63" y="54"/>
                  </a:lnTo>
                  <a:lnTo>
                    <a:pt x="56" y="62"/>
                  </a:lnTo>
                  <a:lnTo>
                    <a:pt x="49" y="70"/>
                  </a:lnTo>
                  <a:lnTo>
                    <a:pt x="42" y="79"/>
                  </a:lnTo>
                  <a:lnTo>
                    <a:pt x="35" y="87"/>
                  </a:lnTo>
                  <a:lnTo>
                    <a:pt x="28" y="97"/>
                  </a:lnTo>
                  <a:lnTo>
                    <a:pt x="22" y="106"/>
                  </a:lnTo>
                  <a:lnTo>
                    <a:pt x="16" y="116"/>
                  </a:lnTo>
                  <a:lnTo>
                    <a:pt x="10" y="126"/>
                  </a:lnTo>
                  <a:lnTo>
                    <a:pt x="5" y="136"/>
                  </a:lnTo>
                  <a:lnTo>
                    <a:pt x="0" y="14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390" name="Freeform 126"/>
            <p:cNvSpPr>
              <a:spLocks/>
            </p:cNvSpPr>
            <p:nvPr/>
          </p:nvSpPr>
          <p:spPr bwMode="auto">
            <a:xfrm>
              <a:off x="3932" y="1866"/>
              <a:ext cx="17" cy="50"/>
            </a:xfrm>
            <a:custGeom>
              <a:avLst/>
              <a:gdLst>
                <a:gd name="T0" fmla="*/ 38 w 95"/>
                <a:gd name="T1" fmla="*/ 298 h 298"/>
                <a:gd name="T2" fmla="*/ 44 w 95"/>
                <a:gd name="T3" fmla="*/ 288 h 298"/>
                <a:gd name="T4" fmla="*/ 49 w 95"/>
                <a:gd name="T5" fmla="*/ 279 h 298"/>
                <a:gd name="T6" fmla="*/ 56 w 95"/>
                <a:gd name="T7" fmla="*/ 269 h 298"/>
                <a:gd name="T8" fmla="*/ 61 w 95"/>
                <a:gd name="T9" fmla="*/ 258 h 298"/>
                <a:gd name="T10" fmla="*/ 66 w 95"/>
                <a:gd name="T11" fmla="*/ 248 h 298"/>
                <a:gd name="T12" fmla="*/ 71 w 95"/>
                <a:gd name="T13" fmla="*/ 238 h 298"/>
                <a:gd name="T14" fmla="*/ 75 w 95"/>
                <a:gd name="T15" fmla="*/ 227 h 298"/>
                <a:gd name="T16" fmla="*/ 79 w 95"/>
                <a:gd name="T17" fmla="*/ 216 h 298"/>
                <a:gd name="T18" fmla="*/ 82 w 95"/>
                <a:gd name="T19" fmla="*/ 205 h 298"/>
                <a:gd name="T20" fmla="*/ 85 w 95"/>
                <a:gd name="T21" fmla="*/ 195 h 298"/>
                <a:gd name="T22" fmla="*/ 89 w 95"/>
                <a:gd name="T23" fmla="*/ 183 h 298"/>
                <a:gd name="T24" fmla="*/ 91 w 95"/>
                <a:gd name="T25" fmla="*/ 172 h 298"/>
                <a:gd name="T26" fmla="*/ 92 w 95"/>
                <a:gd name="T27" fmla="*/ 162 h 298"/>
                <a:gd name="T28" fmla="*/ 94 w 95"/>
                <a:gd name="T29" fmla="*/ 151 h 298"/>
                <a:gd name="T30" fmla="*/ 95 w 95"/>
                <a:gd name="T31" fmla="*/ 140 h 298"/>
                <a:gd name="T32" fmla="*/ 95 w 95"/>
                <a:gd name="T33" fmla="*/ 130 h 298"/>
                <a:gd name="T34" fmla="*/ 95 w 95"/>
                <a:gd name="T35" fmla="*/ 120 h 298"/>
                <a:gd name="T36" fmla="*/ 94 w 95"/>
                <a:gd name="T37" fmla="*/ 109 h 298"/>
                <a:gd name="T38" fmla="*/ 94 w 95"/>
                <a:gd name="T39" fmla="*/ 100 h 298"/>
                <a:gd name="T40" fmla="*/ 92 w 95"/>
                <a:gd name="T41" fmla="*/ 90 h 298"/>
                <a:gd name="T42" fmla="*/ 91 w 95"/>
                <a:gd name="T43" fmla="*/ 82 h 298"/>
                <a:gd name="T44" fmla="*/ 88 w 95"/>
                <a:gd name="T45" fmla="*/ 73 h 298"/>
                <a:gd name="T46" fmla="*/ 85 w 95"/>
                <a:gd name="T47" fmla="*/ 65 h 298"/>
                <a:gd name="T48" fmla="*/ 82 w 95"/>
                <a:gd name="T49" fmla="*/ 56 h 298"/>
                <a:gd name="T50" fmla="*/ 79 w 95"/>
                <a:gd name="T51" fmla="*/ 49 h 298"/>
                <a:gd name="T52" fmla="*/ 75 w 95"/>
                <a:gd name="T53" fmla="*/ 42 h 298"/>
                <a:gd name="T54" fmla="*/ 71 w 95"/>
                <a:gd name="T55" fmla="*/ 36 h 298"/>
                <a:gd name="T56" fmla="*/ 65 w 95"/>
                <a:gd name="T57" fmla="*/ 30 h 298"/>
                <a:gd name="T58" fmla="*/ 60 w 95"/>
                <a:gd name="T59" fmla="*/ 24 h 298"/>
                <a:gd name="T60" fmla="*/ 55 w 95"/>
                <a:gd name="T61" fmla="*/ 19 h 298"/>
                <a:gd name="T62" fmla="*/ 49 w 95"/>
                <a:gd name="T63" fmla="*/ 15 h 298"/>
                <a:gd name="T64" fmla="*/ 43 w 95"/>
                <a:gd name="T65" fmla="*/ 10 h 298"/>
                <a:gd name="T66" fmla="*/ 37 w 95"/>
                <a:gd name="T67" fmla="*/ 7 h 298"/>
                <a:gd name="T68" fmla="*/ 30 w 95"/>
                <a:gd name="T69" fmla="*/ 5 h 298"/>
                <a:gd name="T70" fmla="*/ 23 w 95"/>
                <a:gd name="T71" fmla="*/ 3 h 298"/>
                <a:gd name="T72" fmla="*/ 15 w 95"/>
                <a:gd name="T73" fmla="*/ 1 h 298"/>
                <a:gd name="T74" fmla="*/ 8 w 95"/>
                <a:gd name="T75" fmla="*/ 0 h 298"/>
                <a:gd name="T76" fmla="*/ 0 w 95"/>
                <a:gd name="T77" fmla="*/ 0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" h="298">
                  <a:moveTo>
                    <a:pt x="38" y="298"/>
                  </a:moveTo>
                  <a:lnTo>
                    <a:pt x="44" y="288"/>
                  </a:lnTo>
                  <a:lnTo>
                    <a:pt x="49" y="279"/>
                  </a:lnTo>
                  <a:lnTo>
                    <a:pt x="56" y="269"/>
                  </a:lnTo>
                  <a:lnTo>
                    <a:pt x="61" y="258"/>
                  </a:lnTo>
                  <a:lnTo>
                    <a:pt x="66" y="248"/>
                  </a:lnTo>
                  <a:lnTo>
                    <a:pt x="71" y="238"/>
                  </a:lnTo>
                  <a:lnTo>
                    <a:pt x="75" y="227"/>
                  </a:lnTo>
                  <a:lnTo>
                    <a:pt x="79" y="216"/>
                  </a:lnTo>
                  <a:lnTo>
                    <a:pt x="82" y="205"/>
                  </a:lnTo>
                  <a:lnTo>
                    <a:pt x="85" y="195"/>
                  </a:lnTo>
                  <a:lnTo>
                    <a:pt x="89" y="183"/>
                  </a:lnTo>
                  <a:lnTo>
                    <a:pt x="91" y="172"/>
                  </a:lnTo>
                  <a:lnTo>
                    <a:pt x="92" y="162"/>
                  </a:lnTo>
                  <a:lnTo>
                    <a:pt x="94" y="151"/>
                  </a:lnTo>
                  <a:lnTo>
                    <a:pt x="95" y="140"/>
                  </a:lnTo>
                  <a:lnTo>
                    <a:pt x="95" y="130"/>
                  </a:lnTo>
                  <a:lnTo>
                    <a:pt x="95" y="120"/>
                  </a:lnTo>
                  <a:lnTo>
                    <a:pt x="94" y="109"/>
                  </a:lnTo>
                  <a:lnTo>
                    <a:pt x="94" y="100"/>
                  </a:lnTo>
                  <a:lnTo>
                    <a:pt x="92" y="90"/>
                  </a:lnTo>
                  <a:lnTo>
                    <a:pt x="91" y="82"/>
                  </a:lnTo>
                  <a:lnTo>
                    <a:pt x="88" y="73"/>
                  </a:lnTo>
                  <a:lnTo>
                    <a:pt x="85" y="65"/>
                  </a:lnTo>
                  <a:lnTo>
                    <a:pt x="82" y="56"/>
                  </a:lnTo>
                  <a:lnTo>
                    <a:pt x="79" y="49"/>
                  </a:lnTo>
                  <a:lnTo>
                    <a:pt x="75" y="42"/>
                  </a:lnTo>
                  <a:lnTo>
                    <a:pt x="71" y="36"/>
                  </a:lnTo>
                  <a:lnTo>
                    <a:pt x="65" y="30"/>
                  </a:lnTo>
                  <a:lnTo>
                    <a:pt x="60" y="24"/>
                  </a:lnTo>
                  <a:lnTo>
                    <a:pt x="55" y="19"/>
                  </a:lnTo>
                  <a:lnTo>
                    <a:pt x="49" y="15"/>
                  </a:lnTo>
                  <a:lnTo>
                    <a:pt x="43" y="10"/>
                  </a:lnTo>
                  <a:lnTo>
                    <a:pt x="37" y="7"/>
                  </a:lnTo>
                  <a:lnTo>
                    <a:pt x="30" y="5"/>
                  </a:lnTo>
                  <a:lnTo>
                    <a:pt x="23" y="3"/>
                  </a:lnTo>
                  <a:lnTo>
                    <a:pt x="15" y="1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391" name="Freeform 127"/>
            <p:cNvSpPr>
              <a:spLocks/>
            </p:cNvSpPr>
            <p:nvPr/>
          </p:nvSpPr>
          <p:spPr bwMode="auto">
            <a:xfrm>
              <a:off x="3869" y="1916"/>
              <a:ext cx="70" cy="101"/>
            </a:xfrm>
            <a:custGeom>
              <a:avLst/>
              <a:gdLst>
                <a:gd name="T0" fmla="*/ 409 w 409"/>
                <a:gd name="T1" fmla="*/ 0 h 582"/>
                <a:gd name="T2" fmla="*/ 0 w 409"/>
                <a:gd name="T3" fmla="*/ 582 h 582"/>
                <a:gd name="T4" fmla="*/ 273 w 409"/>
                <a:gd name="T5" fmla="*/ 582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9" h="582">
                  <a:moveTo>
                    <a:pt x="409" y="0"/>
                  </a:moveTo>
                  <a:lnTo>
                    <a:pt x="0" y="582"/>
                  </a:lnTo>
                  <a:lnTo>
                    <a:pt x="273" y="58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392" name="Freeform 128"/>
            <p:cNvSpPr>
              <a:spLocks/>
            </p:cNvSpPr>
            <p:nvPr/>
          </p:nvSpPr>
          <p:spPr bwMode="auto">
            <a:xfrm>
              <a:off x="3971" y="1866"/>
              <a:ext cx="66" cy="151"/>
            </a:xfrm>
            <a:custGeom>
              <a:avLst/>
              <a:gdLst>
                <a:gd name="T0" fmla="*/ 389 w 389"/>
                <a:gd name="T1" fmla="*/ 0 h 880"/>
                <a:gd name="T2" fmla="*/ 153 w 389"/>
                <a:gd name="T3" fmla="*/ 880 h 880"/>
                <a:gd name="T4" fmla="*/ 0 w 389"/>
                <a:gd name="T5" fmla="*/ 880 h 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9" h="880">
                  <a:moveTo>
                    <a:pt x="389" y="0"/>
                  </a:moveTo>
                  <a:lnTo>
                    <a:pt x="153" y="880"/>
                  </a:lnTo>
                  <a:lnTo>
                    <a:pt x="0" y="88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393" name="Freeform 129"/>
            <p:cNvSpPr>
              <a:spLocks/>
            </p:cNvSpPr>
            <p:nvPr/>
          </p:nvSpPr>
          <p:spPr bwMode="auto">
            <a:xfrm>
              <a:off x="3957" y="1987"/>
              <a:ext cx="14" cy="30"/>
            </a:xfrm>
            <a:custGeom>
              <a:avLst/>
              <a:gdLst>
                <a:gd name="T0" fmla="*/ 9 w 83"/>
                <a:gd name="T1" fmla="*/ 0 h 171"/>
                <a:gd name="T2" fmla="*/ 6 w 83"/>
                <a:gd name="T3" fmla="*/ 9 h 171"/>
                <a:gd name="T4" fmla="*/ 4 w 83"/>
                <a:gd name="T5" fmla="*/ 20 h 171"/>
                <a:gd name="T6" fmla="*/ 2 w 83"/>
                <a:gd name="T7" fmla="*/ 30 h 171"/>
                <a:gd name="T8" fmla="*/ 1 w 83"/>
                <a:gd name="T9" fmla="*/ 39 h 171"/>
                <a:gd name="T10" fmla="*/ 1 w 83"/>
                <a:gd name="T11" fmla="*/ 49 h 171"/>
                <a:gd name="T12" fmla="*/ 0 w 83"/>
                <a:gd name="T13" fmla="*/ 58 h 171"/>
                <a:gd name="T14" fmla="*/ 0 w 83"/>
                <a:gd name="T15" fmla="*/ 68 h 171"/>
                <a:gd name="T16" fmla="*/ 1 w 83"/>
                <a:gd name="T17" fmla="*/ 76 h 171"/>
                <a:gd name="T18" fmla="*/ 2 w 83"/>
                <a:gd name="T19" fmla="*/ 85 h 171"/>
                <a:gd name="T20" fmla="*/ 3 w 83"/>
                <a:gd name="T21" fmla="*/ 94 h 171"/>
                <a:gd name="T22" fmla="*/ 5 w 83"/>
                <a:gd name="T23" fmla="*/ 102 h 171"/>
                <a:gd name="T24" fmla="*/ 8 w 83"/>
                <a:gd name="T25" fmla="*/ 109 h 171"/>
                <a:gd name="T26" fmla="*/ 10 w 83"/>
                <a:gd name="T27" fmla="*/ 117 h 171"/>
                <a:gd name="T28" fmla="*/ 13 w 83"/>
                <a:gd name="T29" fmla="*/ 124 h 171"/>
                <a:gd name="T30" fmla="*/ 16 w 83"/>
                <a:gd name="T31" fmla="*/ 131 h 171"/>
                <a:gd name="T32" fmla="*/ 20 w 83"/>
                <a:gd name="T33" fmla="*/ 137 h 171"/>
                <a:gd name="T34" fmla="*/ 25 w 83"/>
                <a:gd name="T35" fmla="*/ 142 h 171"/>
                <a:gd name="T36" fmla="*/ 29 w 83"/>
                <a:gd name="T37" fmla="*/ 148 h 171"/>
                <a:gd name="T38" fmla="*/ 34 w 83"/>
                <a:gd name="T39" fmla="*/ 153 h 171"/>
                <a:gd name="T40" fmla="*/ 39 w 83"/>
                <a:gd name="T41" fmla="*/ 156 h 171"/>
                <a:gd name="T42" fmla="*/ 45 w 83"/>
                <a:gd name="T43" fmla="*/ 161 h 171"/>
                <a:gd name="T44" fmla="*/ 50 w 83"/>
                <a:gd name="T45" fmla="*/ 164 h 171"/>
                <a:gd name="T46" fmla="*/ 56 w 83"/>
                <a:gd name="T47" fmla="*/ 166 h 171"/>
                <a:gd name="T48" fmla="*/ 63 w 83"/>
                <a:gd name="T49" fmla="*/ 168 h 171"/>
                <a:gd name="T50" fmla="*/ 69 w 83"/>
                <a:gd name="T51" fmla="*/ 170 h 171"/>
                <a:gd name="T52" fmla="*/ 76 w 83"/>
                <a:gd name="T53" fmla="*/ 170 h 171"/>
                <a:gd name="T54" fmla="*/ 83 w 83"/>
                <a:gd name="T55" fmla="*/ 171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71">
                  <a:moveTo>
                    <a:pt x="9" y="0"/>
                  </a:moveTo>
                  <a:lnTo>
                    <a:pt x="6" y="9"/>
                  </a:lnTo>
                  <a:lnTo>
                    <a:pt x="4" y="20"/>
                  </a:lnTo>
                  <a:lnTo>
                    <a:pt x="2" y="30"/>
                  </a:lnTo>
                  <a:lnTo>
                    <a:pt x="1" y="39"/>
                  </a:lnTo>
                  <a:lnTo>
                    <a:pt x="1" y="49"/>
                  </a:lnTo>
                  <a:lnTo>
                    <a:pt x="0" y="58"/>
                  </a:lnTo>
                  <a:lnTo>
                    <a:pt x="0" y="68"/>
                  </a:lnTo>
                  <a:lnTo>
                    <a:pt x="1" y="76"/>
                  </a:lnTo>
                  <a:lnTo>
                    <a:pt x="2" y="85"/>
                  </a:lnTo>
                  <a:lnTo>
                    <a:pt x="3" y="94"/>
                  </a:lnTo>
                  <a:lnTo>
                    <a:pt x="5" y="102"/>
                  </a:lnTo>
                  <a:lnTo>
                    <a:pt x="8" y="109"/>
                  </a:lnTo>
                  <a:lnTo>
                    <a:pt x="10" y="117"/>
                  </a:lnTo>
                  <a:lnTo>
                    <a:pt x="13" y="124"/>
                  </a:lnTo>
                  <a:lnTo>
                    <a:pt x="16" y="131"/>
                  </a:lnTo>
                  <a:lnTo>
                    <a:pt x="20" y="137"/>
                  </a:lnTo>
                  <a:lnTo>
                    <a:pt x="25" y="142"/>
                  </a:lnTo>
                  <a:lnTo>
                    <a:pt x="29" y="148"/>
                  </a:lnTo>
                  <a:lnTo>
                    <a:pt x="34" y="153"/>
                  </a:lnTo>
                  <a:lnTo>
                    <a:pt x="39" y="156"/>
                  </a:lnTo>
                  <a:lnTo>
                    <a:pt x="45" y="161"/>
                  </a:lnTo>
                  <a:lnTo>
                    <a:pt x="50" y="164"/>
                  </a:lnTo>
                  <a:lnTo>
                    <a:pt x="56" y="166"/>
                  </a:lnTo>
                  <a:lnTo>
                    <a:pt x="63" y="168"/>
                  </a:lnTo>
                  <a:lnTo>
                    <a:pt x="69" y="170"/>
                  </a:lnTo>
                  <a:lnTo>
                    <a:pt x="76" y="170"/>
                  </a:lnTo>
                  <a:lnTo>
                    <a:pt x="83" y="17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394" name="Line 130"/>
            <p:cNvSpPr>
              <a:spLocks noChangeShapeType="1"/>
            </p:cNvSpPr>
            <p:nvPr/>
          </p:nvSpPr>
          <p:spPr bwMode="auto">
            <a:xfrm flipV="1">
              <a:off x="3958" y="1945"/>
              <a:ext cx="11" cy="4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395" name="Freeform 131"/>
            <p:cNvSpPr>
              <a:spLocks/>
            </p:cNvSpPr>
            <p:nvPr/>
          </p:nvSpPr>
          <p:spPr bwMode="auto">
            <a:xfrm>
              <a:off x="3969" y="1916"/>
              <a:ext cx="29" cy="29"/>
            </a:xfrm>
            <a:custGeom>
              <a:avLst/>
              <a:gdLst>
                <a:gd name="T0" fmla="*/ 165 w 165"/>
                <a:gd name="T1" fmla="*/ 0 h 170"/>
                <a:gd name="T2" fmla="*/ 157 w 165"/>
                <a:gd name="T3" fmla="*/ 0 h 170"/>
                <a:gd name="T4" fmla="*/ 151 w 165"/>
                <a:gd name="T5" fmla="*/ 1 h 170"/>
                <a:gd name="T6" fmla="*/ 143 w 165"/>
                <a:gd name="T7" fmla="*/ 2 h 170"/>
                <a:gd name="T8" fmla="*/ 136 w 165"/>
                <a:gd name="T9" fmla="*/ 4 h 170"/>
                <a:gd name="T10" fmla="*/ 128 w 165"/>
                <a:gd name="T11" fmla="*/ 6 h 170"/>
                <a:gd name="T12" fmla="*/ 121 w 165"/>
                <a:gd name="T13" fmla="*/ 9 h 170"/>
                <a:gd name="T14" fmla="*/ 114 w 165"/>
                <a:gd name="T15" fmla="*/ 13 h 170"/>
                <a:gd name="T16" fmla="*/ 106 w 165"/>
                <a:gd name="T17" fmla="*/ 18 h 170"/>
                <a:gd name="T18" fmla="*/ 99 w 165"/>
                <a:gd name="T19" fmla="*/ 22 h 170"/>
                <a:gd name="T20" fmla="*/ 91 w 165"/>
                <a:gd name="T21" fmla="*/ 27 h 170"/>
                <a:gd name="T22" fmla="*/ 84 w 165"/>
                <a:gd name="T23" fmla="*/ 33 h 170"/>
                <a:gd name="T24" fmla="*/ 77 w 165"/>
                <a:gd name="T25" fmla="*/ 39 h 170"/>
                <a:gd name="T26" fmla="*/ 70 w 165"/>
                <a:gd name="T27" fmla="*/ 45 h 170"/>
                <a:gd name="T28" fmla="*/ 63 w 165"/>
                <a:gd name="T29" fmla="*/ 53 h 170"/>
                <a:gd name="T30" fmla="*/ 57 w 165"/>
                <a:gd name="T31" fmla="*/ 60 h 170"/>
                <a:gd name="T32" fmla="*/ 51 w 165"/>
                <a:gd name="T33" fmla="*/ 68 h 170"/>
                <a:gd name="T34" fmla="*/ 44 w 165"/>
                <a:gd name="T35" fmla="*/ 76 h 170"/>
                <a:gd name="T36" fmla="*/ 38 w 165"/>
                <a:gd name="T37" fmla="*/ 85 h 170"/>
                <a:gd name="T38" fmla="*/ 33 w 165"/>
                <a:gd name="T39" fmla="*/ 93 h 170"/>
                <a:gd name="T40" fmla="*/ 27 w 165"/>
                <a:gd name="T41" fmla="*/ 103 h 170"/>
                <a:gd name="T42" fmla="*/ 22 w 165"/>
                <a:gd name="T43" fmla="*/ 111 h 170"/>
                <a:gd name="T44" fmla="*/ 18 w 165"/>
                <a:gd name="T45" fmla="*/ 121 h 170"/>
                <a:gd name="T46" fmla="*/ 13 w 165"/>
                <a:gd name="T47" fmla="*/ 131 h 170"/>
                <a:gd name="T48" fmla="*/ 9 w 165"/>
                <a:gd name="T49" fmla="*/ 140 h 170"/>
                <a:gd name="T50" fmla="*/ 5 w 165"/>
                <a:gd name="T51" fmla="*/ 151 h 170"/>
                <a:gd name="T52" fmla="*/ 2 w 165"/>
                <a:gd name="T53" fmla="*/ 160 h 170"/>
                <a:gd name="T54" fmla="*/ 0 w 165"/>
                <a:gd name="T55" fmla="*/ 17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70">
                  <a:moveTo>
                    <a:pt x="165" y="0"/>
                  </a:moveTo>
                  <a:lnTo>
                    <a:pt x="157" y="0"/>
                  </a:lnTo>
                  <a:lnTo>
                    <a:pt x="151" y="1"/>
                  </a:lnTo>
                  <a:lnTo>
                    <a:pt x="143" y="2"/>
                  </a:lnTo>
                  <a:lnTo>
                    <a:pt x="136" y="4"/>
                  </a:lnTo>
                  <a:lnTo>
                    <a:pt x="128" y="6"/>
                  </a:lnTo>
                  <a:lnTo>
                    <a:pt x="121" y="9"/>
                  </a:lnTo>
                  <a:lnTo>
                    <a:pt x="114" y="13"/>
                  </a:lnTo>
                  <a:lnTo>
                    <a:pt x="106" y="18"/>
                  </a:lnTo>
                  <a:lnTo>
                    <a:pt x="99" y="22"/>
                  </a:lnTo>
                  <a:lnTo>
                    <a:pt x="91" y="27"/>
                  </a:lnTo>
                  <a:lnTo>
                    <a:pt x="84" y="33"/>
                  </a:lnTo>
                  <a:lnTo>
                    <a:pt x="77" y="39"/>
                  </a:lnTo>
                  <a:lnTo>
                    <a:pt x="70" y="45"/>
                  </a:lnTo>
                  <a:lnTo>
                    <a:pt x="63" y="53"/>
                  </a:lnTo>
                  <a:lnTo>
                    <a:pt x="57" y="60"/>
                  </a:lnTo>
                  <a:lnTo>
                    <a:pt x="51" y="68"/>
                  </a:lnTo>
                  <a:lnTo>
                    <a:pt x="44" y="76"/>
                  </a:lnTo>
                  <a:lnTo>
                    <a:pt x="38" y="85"/>
                  </a:lnTo>
                  <a:lnTo>
                    <a:pt x="33" y="93"/>
                  </a:lnTo>
                  <a:lnTo>
                    <a:pt x="27" y="103"/>
                  </a:lnTo>
                  <a:lnTo>
                    <a:pt x="22" y="111"/>
                  </a:lnTo>
                  <a:lnTo>
                    <a:pt x="18" y="121"/>
                  </a:lnTo>
                  <a:lnTo>
                    <a:pt x="13" y="131"/>
                  </a:lnTo>
                  <a:lnTo>
                    <a:pt x="9" y="140"/>
                  </a:lnTo>
                  <a:lnTo>
                    <a:pt x="5" y="151"/>
                  </a:lnTo>
                  <a:lnTo>
                    <a:pt x="2" y="160"/>
                  </a:lnTo>
                  <a:lnTo>
                    <a:pt x="0" y="17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396" name="Line 132"/>
            <p:cNvSpPr>
              <a:spLocks noChangeShapeType="1"/>
            </p:cNvSpPr>
            <p:nvPr/>
          </p:nvSpPr>
          <p:spPr bwMode="auto">
            <a:xfrm>
              <a:off x="3998" y="1916"/>
              <a:ext cx="2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397" name="Line 133"/>
            <p:cNvSpPr>
              <a:spLocks noChangeShapeType="1"/>
            </p:cNvSpPr>
            <p:nvPr/>
          </p:nvSpPr>
          <p:spPr bwMode="auto">
            <a:xfrm>
              <a:off x="5167" y="618"/>
              <a:ext cx="34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398" name="Line 134"/>
            <p:cNvSpPr>
              <a:spLocks noChangeShapeType="1"/>
            </p:cNvSpPr>
            <p:nvPr/>
          </p:nvSpPr>
          <p:spPr bwMode="auto">
            <a:xfrm>
              <a:off x="5167" y="923"/>
              <a:ext cx="34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399" name="Line 135"/>
            <p:cNvSpPr>
              <a:spLocks noChangeShapeType="1"/>
            </p:cNvSpPr>
            <p:nvPr/>
          </p:nvSpPr>
          <p:spPr bwMode="auto">
            <a:xfrm>
              <a:off x="5419" y="737"/>
              <a:ext cx="0" cy="6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400" name="Line 136"/>
            <p:cNvSpPr>
              <a:spLocks noChangeShapeType="1"/>
            </p:cNvSpPr>
            <p:nvPr/>
          </p:nvSpPr>
          <p:spPr bwMode="auto">
            <a:xfrm>
              <a:off x="5419" y="923"/>
              <a:ext cx="0" cy="43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401" name="Freeform 137"/>
            <p:cNvSpPr>
              <a:spLocks/>
            </p:cNvSpPr>
            <p:nvPr/>
          </p:nvSpPr>
          <p:spPr bwMode="auto">
            <a:xfrm>
              <a:off x="5400" y="618"/>
              <a:ext cx="39" cy="119"/>
            </a:xfrm>
            <a:custGeom>
              <a:avLst/>
              <a:gdLst>
                <a:gd name="T0" fmla="*/ 0 w 232"/>
                <a:gd name="T1" fmla="*/ 698 h 698"/>
                <a:gd name="T2" fmla="*/ 232 w 232"/>
                <a:gd name="T3" fmla="*/ 698 h 698"/>
                <a:gd name="T4" fmla="*/ 116 w 232"/>
                <a:gd name="T5" fmla="*/ 0 h 698"/>
                <a:gd name="T6" fmla="*/ 0 w 232"/>
                <a:gd name="T7" fmla="*/ 698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2" h="698">
                  <a:moveTo>
                    <a:pt x="0" y="698"/>
                  </a:moveTo>
                  <a:lnTo>
                    <a:pt x="232" y="698"/>
                  </a:lnTo>
                  <a:lnTo>
                    <a:pt x="116" y="0"/>
                  </a:lnTo>
                  <a:lnTo>
                    <a:pt x="0" y="698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402" name="Freeform 138"/>
            <p:cNvSpPr>
              <a:spLocks/>
            </p:cNvSpPr>
            <p:nvPr/>
          </p:nvSpPr>
          <p:spPr bwMode="auto">
            <a:xfrm>
              <a:off x="5400" y="618"/>
              <a:ext cx="39" cy="119"/>
            </a:xfrm>
            <a:custGeom>
              <a:avLst/>
              <a:gdLst>
                <a:gd name="T0" fmla="*/ 0 w 232"/>
                <a:gd name="T1" fmla="*/ 698 h 698"/>
                <a:gd name="T2" fmla="*/ 232 w 232"/>
                <a:gd name="T3" fmla="*/ 698 h 698"/>
                <a:gd name="T4" fmla="*/ 116 w 232"/>
                <a:gd name="T5" fmla="*/ 0 h 698"/>
                <a:gd name="T6" fmla="*/ 0 w 232"/>
                <a:gd name="T7" fmla="*/ 698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2" h="698">
                  <a:moveTo>
                    <a:pt x="0" y="698"/>
                  </a:moveTo>
                  <a:lnTo>
                    <a:pt x="232" y="698"/>
                  </a:lnTo>
                  <a:lnTo>
                    <a:pt x="116" y="0"/>
                  </a:lnTo>
                  <a:lnTo>
                    <a:pt x="0" y="698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403" name="Freeform 139"/>
            <p:cNvSpPr>
              <a:spLocks/>
            </p:cNvSpPr>
            <p:nvPr/>
          </p:nvSpPr>
          <p:spPr bwMode="auto">
            <a:xfrm>
              <a:off x="5400" y="804"/>
              <a:ext cx="39" cy="119"/>
            </a:xfrm>
            <a:custGeom>
              <a:avLst/>
              <a:gdLst>
                <a:gd name="T0" fmla="*/ 0 w 232"/>
                <a:gd name="T1" fmla="*/ 0 h 698"/>
                <a:gd name="T2" fmla="*/ 232 w 232"/>
                <a:gd name="T3" fmla="*/ 0 h 698"/>
                <a:gd name="T4" fmla="*/ 116 w 232"/>
                <a:gd name="T5" fmla="*/ 698 h 698"/>
                <a:gd name="T6" fmla="*/ 0 w 232"/>
                <a:gd name="T7" fmla="*/ 0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2" h="698">
                  <a:moveTo>
                    <a:pt x="0" y="0"/>
                  </a:moveTo>
                  <a:lnTo>
                    <a:pt x="232" y="0"/>
                  </a:lnTo>
                  <a:lnTo>
                    <a:pt x="116" y="6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404" name="Freeform 140"/>
            <p:cNvSpPr>
              <a:spLocks/>
            </p:cNvSpPr>
            <p:nvPr/>
          </p:nvSpPr>
          <p:spPr bwMode="auto">
            <a:xfrm>
              <a:off x="5400" y="804"/>
              <a:ext cx="39" cy="119"/>
            </a:xfrm>
            <a:custGeom>
              <a:avLst/>
              <a:gdLst>
                <a:gd name="T0" fmla="*/ 0 w 232"/>
                <a:gd name="T1" fmla="*/ 0 h 698"/>
                <a:gd name="T2" fmla="*/ 232 w 232"/>
                <a:gd name="T3" fmla="*/ 0 h 698"/>
                <a:gd name="T4" fmla="*/ 116 w 232"/>
                <a:gd name="T5" fmla="*/ 698 h 698"/>
                <a:gd name="T6" fmla="*/ 0 w 232"/>
                <a:gd name="T7" fmla="*/ 0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2" h="698">
                  <a:moveTo>
                    <a:pt x="0" y="0"/>
                  </a:moveTo>
                  <a:lnTo>
                    <a:pt x="232" y="0"/>
                  </a:lnTo>
                  <a:lnTo>
                    <a:pt x="116" y="6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405" name="Freeform 141"/>
            <p:cNvSpPr>
              <a:spLocks/>
            </p:cNvSpPr>
            <p:nvPr/>
          </p:nvSpPr>
          <p:spPr bwMode="auto">
            <a:xfrm>
              <a:off x="5251" y="1296"/>
              <a:ext cx="132" cy="36"/>
            </a:xfrm>
            <a:custGeom>
              <a:avLst/>
              <a:gdLst>
                <a:gd name="T0" fmla="*/ 0 w 781"/>
                <a:gd name="T1" fmla="*/ 0 h 214"/>
                <a:gd name="T2" fmla="*/ 20 w 781"/>
                <a:gd name="T3" fmla="*/ 13 h 214"/>
                <a:gd name="T4" fmla="*/ 40 w 781"/>
                <a:gd name="T5" fmla="*/ 25 h 214"/>
                <a:gd name="T6" fmla="*/ 61 w 781"/>
                <a:gd name="T7" fmla="*/ 37 h 214"/>
                <a:gd name="T8" fmla="*/ 82 w 781"/>
                <a:gd name="T9" fmla="*/ 49 h 214"/>
                <a:gd name="T10" fmla="*/ 103 w 781"/>
                <a:gd name="T11" fmla="*/ 60 h 214"/>
                <a:gd name="T12" fmla="*/ 124 w 781"/>
                <a:gd name="T13" fmla="*/ 71 h 214"/>
                <a:gd name="T14" fmla="*/ 146 w 781"/>
                <a:gd name="T15" fmla="*/ 82 h 214"/>
                <a:gd name="T16" fmla="*/ 168 w 781"/>
                <a:gd name="T17" fmla="*/ 92 h 214"/>
                <a:gd name="T18" fmla="*/ 189 w 781"/>
                <a:gd name="T19" fmla="*/ 102 h 214"/>
                <a:gd name="T20" fmla="*/ 212 w 781"/>
                <a:gd name="T21" fmla="*/ 112 h 214"/>
                <a:gd name="T22" fmla="*/ 234 w 781"/>
                <a:gd name="T23" fmla="*/ 120 h 214"/>
                <a:gd name="T24" fmla="*/ 256 w 781"/>
                <a:gd name="T25" fmla="*/ 130 h 214"/>
                <a:gd name="T26" fmla="*/ 279 w 781"/>
                <a:gd name="T27" fmla="*/ 137 h 214"/>
                <a:gd name="T28" fmla="*/ 301 w 781"/>
                <a:gd name="T29" fmla="*/ 146 h 214"/>
                <a:gd name="T30" fmla="*/ 323 w 781"/>
                <a:gd name="T31" fmla="*/ 153 h 214"/>
                <a:gd name="T32" fmla="*/ 346 w 781"/>
                <a:gd name="T33" fmla="*/ 161 h 214"/>
                <a:gd name="T34" fmla="*/ 368 w 781"/>
                <a:gd name="T35" fmla="*/ 167 h 214"/>
                <a:gd name="T36" fmla="*/ 390 w 781"/>
                <a:gd name="T37" fmla="*/ 174 h 214"/>
                <a:gd name="T38" fmla="*/ 414 w 781"/>
                <a:gd name="T39" fmla="*/ 179 h 214"/>
                <a:gd name="T40" fmla="*/ 436 w 781"/>
                <a:gd name="T41" fmla="*/ 184 h 214"/>
                <a:gd name="T42" fmla="*/ 459 w 781"/>
                <a:gd name="T43" fmla="*/ 190 h 214"/>
                <a:gd name="T44" fmla="*/ 481 w 781"/>
                <a:gd name="T45" fmla="*/ 194 h 214"/>
                <a:gd name="T46" fmla="*/ 503 w 781"/>
                <a:gd name="T47" fmla="*/ 198 h 214"/>
                <a:gd name="T48" fmla="*/ 526 w 781"/>
                <a:gd name="T49" fmla="*/ 202 h 214"/>
                <a:gd name="T50" fmla="*/ 548 w 781"/>
                <a:gd name="T51" fmla="*/ 206 h 214"/>
                <a:gd name="T52" fmla="*/ 570 w 781"/>
                <a:gd name="T53" fmla="*/ 208 h 214"/>
                <a:gd name="T54" fmla="*/ 593 w 781"/>
                <a:gd name="T55" fmla="*/ 210 h 214"/>
                <a:gd name="T56" fmla="*/ 614 w 781"/>
                <a:gd name="T57" fmla="*/ 212 h 214"/>
                <a:gd name="T58" fmla="*/ 636 w 781"/>
                <a:gd name="T59" fmla="*/ 213 h 214"/>
                <a:gd name="T60" fmla="*/ 658 w 781"/>
                <a:gd name="T61" fmla="*/ 214 h 214"/>
                <a:gd name="T62" fmla="*/ 679 w 781"/>
                <a:gd name="T63" fmla="*/ 214 h 214"/>
                <a:gd name="T64" fmla="*/ 700 w 781"/>
                <a:gd name="T65" fmla="*/ 214 h 214"/>
                <a:gd name="T66" fmla="*/ 721 w 781"/>
                <a:gd name="T67" fmla="*/ 214 h 214"/>
                <a:gd name="T68" fmla="*/ 741 w 781"/>
                <a:gd name="T69" fmla="*/ 213 h 214"/>
                <a:gd name="T70" fmla="*/ 762 w 781"/>
                <a:gd name="T71" fmla="*/ 211 h 214"/>
                <a:gd name="T72" fmla="*/ 781 w 781"/>
                <a:gd name="T73" fmla="*/ 210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81" h="214">
                  <a:moveTo>
                    <a:pt x="0" y="0"/>
                  </a:moveTo>
                  <a:lnTo>
                    <a:pt x="20" y="13"/>
                  </a:lnTo>
                  <a:lnTo>
                    <a:pt x="40" y="25"/>
                  </a:lnTo>
                  <a:lnTo>
                    <a:pt x="61" y="37"/>
                  </a:lnTo>
                  <a:lnTo>
                    <a:pt x="82" y="49"/>
                  </a:lnTo>
                  <a:lnTo>
                    <a:pt x="103" y="60"/>
                  </a:lnTo>
                  <a:lnTo>
                    <a:pt x="124" y="71"/>
                  </a:lnTo>
                  <a:lnTo>
                    <a:pt x="146" y="82"/>
                  </a:lnTo>
                  <a:lnTo>
                    <a:pt x="168" y="92"/>
                  </a:lnTo>
                  <a:lnTo>
                    <a:pt x="189" y="102"/>
                  </a:lnTo>
                  <a:lnTo>
                    <a:pt x="212" y="112"/>
                  </a:lnTo>
                  <a:lnTo>
                    <a:pt x="234" y="120"/>
                  </a:lnTo>
                  <a:lnTo>
                    <a:pt x="256" y="130"/>
                  </a:lnTo>
                  <a:lnTo>
                    <a:pt x="279" y="137"/>
                  </a:lnTo>
                  <a:lnTo>
                    <a:pt x="301" y="146"/>
                  </a:lnTo>
                  <a:lnTo>
                    <a:pt x="323" y="153"/>
                  </a:lnTo>
                  <a:lnTo>
                    <a:pt x="346" y="161"/>
                  </a:lnTo>
                  <a:lnTo>
                    <a:pt x="368" y="167"/>
                  </a:lnTo>
                  <a:lnTo>
                    <a:pt x="390" y="174"/>
                  </a:lnTo>
                  <a:lnTo>
                    <a:pt x="414" y="179"/>
                  </a:lnTo>
                  <a:lnTo>
                    <a:pt x="436" y="184"/>
                  </a:lnTo>
                  <a:lnTo>
                    <a:pt x="459" y="190"/>
                  </a:lnTo>
                  <a:lnTo>
                    <a:pt x="481" y="194"/>
                  </a:lnTo>
                  <a:lnTo>
                    <a:pt x="503" y="198"/>
                  </a:lnTo>
                  <a:lnTo>
                    <a:pt x="526" y="202"/>
                  </a:lnTo>
                  <a:lnTo>
                    <a:pt x="548" y="206"/>
                  </a:lnTo>
                  <a:lnTo>
                    <a:pt x="570" y="208"/>
                  </a:lnTo>
                  <a:lnTo>
                    <a:pt x="593" y="210"/>
                  </a:lnTo>
                  <a:lnTo>
                    <a:pt x="614" y="212"/>
                  </a:lnTo>
                  <a:lnTo>
                    <a:pt x="636" y="213"/>
                  </a:lnTo>
                  <a:lnTo>
                    <a:pt x="658" y="214"/>
                  </a:lnTo>
                  <a:lnTo>
                    <a:pt x="679" y="214"/>
                  </a:lnTo>
                  <a:lnTo>
                    <a:pt x="700" y="214"/>
                  </a:lnTo>
                  <a:lnTo>
                    <a:pt x="721" y="214"/>
                  </a:lnTo>
                  <a:lnTo>
                    <a:pt x="741" y="213"/>
                  </a:lnTo>
                  <a:lnTo>
                    <a:pt x="762" y="211"/>
                  </a:lnTo>
                  <a:lnTo>
                    <a:pt x="781" y="21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406" name="Freeform 142"/>
            <p:cNvSpPr>
              <a:spLocks/>
            </p:cNvSpPr>
            <p:nvPr/>
          </p:nvSpPr>
          <p:spPr bwMode="auto">
            <a:xfrm>
              <a:off x="5242" y="1272"/>
              <a:ext cx="9" cy="24"/>
            </a:xfrm>
            <a:custGeom>
              <a:avLst/>
              <a:gdLst>
                <a:gd name="T0" fmla="*/ 49 w 49"/>
                <a:gd name="T1" fmla="*/ 0 h 137"/>
                <a:gd name="T2" fmla="*/ 42 w 49"/>
                <a:gd name="T3" fmla="*/ 2 h 137"/>
                <a:gd name="T4" fmla="*/ 36 w 49"/>
                <a:gd name="T5" fmla="*/ 4 h 137"/>
                <a:gd name="T6" fmla="*/ 30 w 49"/>
                <a:gd name="T7" fmla="*/ 7 h 137"/>
                <a:gd name="T8" fmla="*/ 24 w 49"/>
                <a:gd name="T9" fmla="*/ 10 h 137"/>
                <a:gd name="T10" fmla="*/ 19 w 49"/>
                <a:gd name="T11" fmla="*/ 15 h 137"/>
                <a:gd name="T12" fmla="*/ 15 w 49"/>
                <a:gd name="T13" fmla="*/ 18 h 137"/>
                <a:gd name="T14" fmla="*/ 11 w 49"/>
                <a:gd name="T15" fmla="*/ 22 h 137"/>
                <a:gd name="T16" fmla="*/ 7 w 49"/>
                <a:gd name="T17" fmla="*/ 27 h 137"/>
                <a:gd name="T18" fmla="*/ 5 w 49"/>
                <a:gd name="T19" fmla="*/ 33 h 137"/>
                <a:gd name="T20" fmla="*/ 3 w 49"/>
                <a:gd name="T21" fmla="*/ 38 h 137"/>
                <a:gd name="T22" fmla="*/ 1 w 49"/>
                <a:gd name="T23" fmla="*/ 43 h 137"/>
                <a:gd name="T24" fmla="*/ 0 w 49"/>
                <a:gd name="T25" fmla="*/ 49 h 137"/>
                <a:gd name="T26" fmla="*/ 0 w 49"/>
                <a:gd name="T27" fmla="*/ 55 h 137"/>
                <a:gd name="T28" fmla="*/ 0 w 49"/>
                <a:gd name="T29" fmla="*/ 62 h 137"/>
                <a:gd name="T30" fmla="*/ 1 w 49"/>
                <a:gd name="T31" fmla="*/ 68 h 137"/>
                <a:gd name="T32" fmla="*/ 3 w 49"/>
                <a:gd name="T33" fmla="*/ 74 h 137"/>
                <a:gd name="T34" fmla="*/ 5 w 49"/>
                <a:gd name="T35" fmla="*/ 81 h 137"/>
                <a:gd name="T36" fmla="*/ 7 w 49"/>
                <a:gd name="T37" fmla="*/ 87 h 137"/>
                <a:gd name="T38" fmla="*/ 11 w 49"/>
                <a:gd name="T39" fmla="*/ 93 h 137"/>
                <a:gd name="T40" fmla="*/ 15 w 49"/>
                <a:gd name="T41" fmla="*/ 100 h 137"/>
                <a:gd name="T42" fmla="*/ 19 w 49"/>
                <a:gd name="T43" fmla="*/ 106 h 137"/>
                <a:gd name="T44" fmla="*/ 24 w 49"/>
                <a:gd name="T45" fmla="*/ 113 h 137"/>
                <a:gd name="T46" fmla="*/ 30 w 49"/>
                <a:gd name="T47" fmla="*/ 119 h 137"/>
                <a:gd name="T48" fmla="*/ 36 w 49"/>
                <a:gd name="T49" fmla="*/ 125 h 137"/>
                <a:gd name="T50" fmla="*/ 42 w 49"/>
                <a:gd name="T51" fmla="*/ 131 h 137"/>
                <a:gd name="T52" fmla="*/ 49 w 49"/>
                <a:gd name="T53" fmla="*/ 13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9" h="137">
                  <a:moveTo>
                    <a:pt x="49" y="0"/>
                  </a:moveTo>
                  <a:lnTo>
                    <a:pt x="42" y="2"/>
                  </a:lnTo>
                  <a:lnTo>
                    <a:pt x="36" y="4"/>
                  </a:lnTo>
                  <a:lnTo>
                    <a:pt x="30" y="7"/>
                  </a:lnTo>
                  <a:lnTo>
                    <a:pt x="24" y="10"/>
                  </a:lnTo>
                  <a:lnTo>
                    <a:pt x="19" y="15"/>
                  </a:lnTo>
                  <a:lnTo>
                    <a:pt x="15" y="18"/>
                  </a:lnTo>
                  <a:lnTo>
                    <a:pt x="11" y="22"/>
                  </a:lnTo>
                  <a:lnTo>
                    <a:pt x="7" y="27"/>
                  </a:lnTo>
                  <a:lnTo>
                    <a:pt x="5" y="33"/>
                  </a:lnTo>
                  <a:lnTo>
                    <a:pt x="3" y="38"/>
                  </a:lnTo>
                  <a:lnTo>
                    <a:pt x="1" y="43"/>
                  </a:lnTo>
                  <a:lnTo>
                    <a:pt x="0" y="49"/>
                  </a:lnTo>
                  <a:lnTo>
                    <a:pt x="0" y="55"/>
                  </a:lnTo>
                  <a:lnTo>
                    <a:pt x="0" y="62"/>
                  </a:lnTo>
                  <a:lnTo>
                    <a:pt x="1" y="68"/>
                  </a:lnTo>
                  <a:lnTo>
                    <a:pt x="3" y="74"/>
                  </a:lnTo>
                  <a:lnTo>
                    <a:pt x="5" y="81"/>
                  </a:lnTo>
                  <a:lnTo>
                    <a:pt x="7" y="87"/>
                  </a:lnTo>
                  <a:lnTo>
                    <a:pt x="11" y="93"/>
                  </a:lnTo>
                  <a:lnTo>
                    <a:pt x="15" y="100"/>
                  </a:lnTo>
                  <a:lnTo>
                    <a:pt x="19" y="106"/>
                  </a:lnTo>
                  <a:lnTo>
                    <a:pt x="24" y="113"/>
                  </a:lnTo>
                  <a:lnTo>
                    <a:pt x="30" y="119"/>
                  </a:lnTo>
                  <a:lnTo>
                    <a:pt x="36" y="125"/>
                  </a:lnTo>
                  <a:lnTo>
                    <a:pt x="42" y="131"/>
                  </a:lnTo>
                  <a:lnTo>
                    <a:pt x="49" y="13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407" name="Freeform 143"/>
            <p:cNvSpPr>
              <a:spLocks/>
            </p:cNvSpPr>
            <p:nvPr/>
          </p:nvSpPr>
          <p:spPr bwMode="auto">
            <a:xfrm>
              <a:off x="5251" y="1271"/>
              <a:ext cx="132" cy="37"/>
            </a:xfrm>
            <a:custGeom>
              <a:avLst/>
              <a:gdLst>
                <a:gd name="T0" fmla="*/ 781 w 781"/>
                <a:gd name="T1" fmla="*/ 216 h 216"/>
                <a:gd name="T2" fmla="*/ 762 w 781"/>
                <a:gd name="T3" fmla="*/ 203 h 216"/>
                <a:gd name="T4" fmla="*/ 741 w 781"/>
                <a:gd name="T5" fmla="*/ 190 h 216"/>
                <a:gd name="T6" fmla="*/ 721 w 781"/>
                <a:gd name="T7" fmla="*/ 178 h 216"/>
                <a:gd name="T8" fmla="*/ 700 w 781"/>
                <a:gd name="T9" fmla="*/ 167 h 216"/>
                <a:gd name="T10" fmla="*/ 679 w 781"/>
                <a:gd name="T11" fmla="*/ 155 h 216"/>
                <a:gd name="T12" fmla="*/ 658 w 781"/>
                <a:gd name="T13" fmla="*/ 144 h 216"/>
                <a:gd name="T14" fmla="*/ 636 w 781"/>
                <a:gd name="T15" fmla="*/ 134 h 216"/>
                <a:gd name="T16" fmla="*/ 614 w 781"/>
                <a:gd name="T17" fmla="*/ 123 h 216"/>
                <a:gd name="T18" fmla="*/ 593 w 781"/>
                <a:gd name="T19" fmla="*/ 113 h 216"/>
                <a:gd name="T20" fmla="*/ 570 w 781"/>
                <a:gd name="T21" fmla="*/ 104 h 216"/>
                <a:gd name="T22" fmla="*/ 548 w 781"/>
                <a:gd name="T23" fmla="*/ 94 h 216"/>
                <a:gd name="T24" fmla="*/ 526 w 781"/>
                <a:gd name="T25" fmla="*/ 86 h 216"/>
                <a:gd name="T26" fmla="*/ 503 w 781"/>
                <a:gd name="T27" fmla="*/ 77 h 216"/>
                <a:gd name="T28" fmla="*/ 481 w 781"/>
                <a:gd name="T29" fmla="*/ 70 h 216"/>
                <a:gd name="T30" fmla="*/ 459 w 781"/>
                <a:gd name="T31" fmla="*/ 62 h 216"/>
                <a:gd name="T32" fmla="*/ 436 w 781"/>
                <a:gd name="T33" fmla="*/ 55 h 216"/>
                <a:gd name="T34" fmla="*/ 414 w 781"/>
                <a:gd name="T35" fmla="*/ 48 h 216"/>
                <a:gd name="T36" fmla="*/ 390 w 781"/>
                <a:gd name="T37" fmla="*/ 42 h 216"/>
                <a:gd name="T38" fmla="*/ 368 w 781"/>
                <a:gd name="T39" fmla="*/ 36 h 216"/>
                <a:gd name="T40" fmla="*/ 346 w 781"/>
                <a:gd name="T41" fmla="*/ 30 h 216"/>
                <a:gd name="T42" fmla="*/ 323 w 781"/>
                <a:gd name="T43" fmla="*/ 26 h 216"/>
                <a:gd name="T44" fmla="*/ 301 w 781"/>
                <a:gd name="T45" fmla="*/ 21 h 216"/>
                <a:gd name="T46" fmla="*/ 279 w 781"/>
                <a:gd name="T47" fmla="*/ 18 h 216"/>
                <a:gd name="T48" fmla="*/ 256 w 781"/>
                <a:gd name="T49" fmla="*/ 13 h 216"/>
                <a:gd name="T50" fmla="*/ 234 w 781"/>
                <a:gd name="T51" fmla="*/ 10 h 216"/>
                <a:gd name="T52" fmla="*/ 212 w 781"/>
                <a:gd name="T53" fmla="*/ 8 h 216"/>
                <a:gd name="T54" fmla="*/ 189 w 781"/>
                <a:gd name="T55" fmla="*/ 6 h 216"/>
                <a:gd name="T56" fmla="*/ 168 w 781"/>
                <a:gd name="T57" fmla="*/ 4 h 216"/>
                <a:gd name="T58" fmla="*/ 146 w 781"/>
                <a:gd name="T59" fmla="*/ 3 h 216"/>
                <a:gd name="T60" fmla="*/ 124 w 781"/>
                <a:gd name="T61" fmla="*/ 2 h 216"/>
                <a:gd name="T62" fmla="*/ 103 w 781"/>
                <a:gd name="T63" fmla="*/ 0 h 216"/>
                <a:gd name="T64" fmla="*/ 82 w 781"/>
                <a:gd name="T65" fmla="*/ 2 h 216"/>
                <a:gd name="T66" fmla="*/ 61 w 781"/>
                <a:gd name="T67" fmla="*/ 2 h 216"/>
                <a:gd name="T68" fmla="*/ 40 w 781"/>
                <a:gd name="T69" fmla="*/ 3 h 216"/>
                <a:gd name="T70" fmla="*/ 20 w 781"/>
                <a:gd name="T71" fmla="*/ 4 h 216"/>
                <a:gd name="T72" fmla="*/ 0 w 781"/>
                <a:gd name="T73" fmla="*/ 6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81" h="216">
                  <a:moveTo>
                    <a:pt x="781" y="216"/>
                  </a:moveTo>
                  <a:lnTo>
                    <a:pt x="762" y="203"/>
                  </a:lnTo>
                  <a:lnTo>
                    <a:pt x="741" y="190"/>
                  </a:lnTo>
                  <a:lnTo>
                    <a:pt x="721" y="178"/>
                  </a:lnTo>
                  <a:lnTo>
                    <a:pt x="700" y="167"/>
                  </a:lnTo>
                  <a:lnTo>
                    <a:pt x="679" y="155"/>
                  </a:lnTo>
                  <a:lnTo>
                    <a:pt x="658" y="144"/>
                  </a:lnTo>
                  <a:lnTo>
                    <a:pt x="636" y="134"/>
                  </a:lnTo>
                  <a:lnTo>
                    <a:pt x="614" y="123"/>
                  </a:lnTo>
                  <a:lnTo>
                    <a:pt x="593" y="113"/>
                  </a:lnTo>
                  <a:lnTo>
                    <a:pt x="570" y="104"/>
                  </a:lnTo>
                  <a:lnTo>
                    <a:pt x="548" y="94"/>
                  </a:lnTo>
                  <a:lnTo>
                    <a:pt x="526" y="86"/>
                  </a:lnTo>
                  <a:lnTo>
                    <a:pt x="503" y="77"/>
                  </a:lnTo>
                  <a:lnTo>
                    <a:pt x="481" y="70"/>
                  </a:lnTo>
                  <a:lnTo>
                    <a:pt x="459" y="62"/>
                  </a:lnTo>
                  <a:lnTo>
                    <a:pt x="436" y="55"/>
                  </a:lnTo>
                  <a:lnTo>
                    <a:pt x="414" y="48"/>
                  </a:lnTo>
                  <a:lnTo>
                    <a:pt x="390" y="42"/>
                  </a:lnTo>
                  <a:lnTo>
                    <a:pt x="368" y="36"/>
                  </a:lnTo>
                  <a:lnTo>
                    <a:pt x="346" y="30"/>
                  </a:lnTo>
                  <a:lnTo>
                    <a:pt x="323" y="26"/>
                  </a:lnTo>
                  <a:lnTo>
                    <a:pt x="301" y="21"/>
                  </a:lnTo>
                  <a:lnTo>
                    <a:pt x="279" y="18"/>
                  </a:lnTo>
                  <a:lnTo>
                    <a:pt x="256" y="13"/>
                  </a:lnTo>
                  <a:lnTo>
                    <a:pt x="234" y="10"/>
                  </a:lnTo>
                  <a:lnTo>
                    <a:pt x="212" y="8"/>
                  </a:lnTo>
                  <a:lnTo>
                    <a:pt x="189" y="6"/>
                  </a:lnTo>
                  <a:lnTo>
                    <a:pt x="168" y="4"/>
                  </a:lnTo>
                  <a:lnTo>
                    <a:pt x="146" y="3"/>
                  </a:lnTo>
                  <a:lnTo>
                    <a:pt x="124" y="2"/>
                  </a:lnTo>
                  <a:lnTo>
                    <a:pt x="103" y="0"/>
                  </a:lnTo>
                  <a:lnTo>
                    <a:pt x="82" y="2"/>
                  </a:lnTo>
                  <a:lnTo>
                    <a:pt x="61" y="2"/>
                  </a:lnTo>
                  <a:lnTo>
                    <a:pt x="40" y="3"/>
                  </a:lnTo>
                  <a:lnTo>
                    <a:pt x="20" y="4"/>
                  </a:lnTo>
                  <a:lnTo>
                    <a:pt x="0" y="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408" name="Freeform 144"/>
            <p:cNvSpPr>
              <a:spLocks/>
            </p:cNvSpPr>
            <p:nvPr/>
          </p:nvSpPr>
          <p:spPr bwMode="auto">
            <a:xfrm>
              <a:off x="5383" y="1308"/>
              <a:ext cx="8" cy="24"/>
            </a:xfrm>
            <a:custGeom>
              <a:avLst/>
              <a:gdLst>
                <a:gd name="T0" fmla="*/ 0 w 50"/>
                <a:gd name="T1" fmla="*/ 137 h 137"/>
                <a:gd name="T2" fmla="*/ 8 w 50"/>
                <a:gd name="T3" fmla="*/ 135 h 137"/>
                <a:gd name="T4" fmla="*/ 14 w 50"/>
                <a:gd name="T5" fmla="*/ 132 h 137"/>
                <a:gd name="T6" fmla="*/ 19 w 50"/>
                <a:gd name="T7" fmla="*/ 129 h 137"/>
                <a:gd name="T8" fmla="*/ 26 w 50"/>
                <a:gd name="T9" fmla="*/ 126 h 137"/>
                <a:gd name="T10" fmla="*/ 30 w 50"/>
                <a:gd name="T11" fmla="*/ 122 h 137"/>
                <a:gd name="T12" fmla="*/ 35 w 50"/>
                <a:gd name="T13" fmla="*/ 118 h 137"/>
                <a:gd name="T14" fmla="*/ 39 w 50"/>
                <a:gd name="T15" fmla="*/ 113 h 137"/>
                <a:gd name="T16" fmla="*/ 42 w 50"/>
                <a:gd name="T17" fmla="*/ 109 h 137"/>
                <a:gd name="T18" fmla="*/ 45 w 50"/>
                <a:gd name="T19" fmla="*/ 104 h 137"/>
                <a:gd name="T20" fmla="*/ 47 w 50"/>
                <a:gd name="T21" fmla="*/ 99 h 137"/>
                <a:gd name="T22" fmla="*/ 48 w 50"/>
                <a:gd name="T23" fmla="*/ 93 h 137"/>
                <a:gd name="T24" fmla="*/ 49 w 50"/>
                <a:gd name="T25" fmla="*/ 87 h 137"/>
                <a:gd name="T26" fmla="*/ 50 w 50"/>
                <a:gd name="T27" fmla="*/ 82 h 137"/>
                <a:gd name="T28" fmla="*/ 49 w 50"/>
                <a:gd name="T29" fmla="*/ 75 h 137"/>
                <a:gd name="T30" fmla="*/ 48 w 50"/>
                <a:gd name="T31" fmla="*/ 69 h 137"/>
                <a:gd name="T32" fmla="*/ 47 w 50"/>
                <a:gd name="T33" fmla="*/ 62 h 137"/>
                <a:gd name="T34" fmla="*/ 45 w 50"/>
                <a:gd name="T35" fmla="*/ 56 h 137"/>
                <a:gd name="T36" fmla="*/ 42 w 50"/>
                <a:gd name="T37" fmla="*/ 50 h 137"/>
                <a:gd name="T38" fmla="*/ 39 w 50"/>
                <a:gd name="T39" fmla="*/ 42 h 137"/>
                <a:gd name="T40" fmla="*/ 35 w 50"/>
                <a:gd name="T41" fmla="*/ 36 h 137"/>
                <a:gd name="T42" fmla="*/ 30 w 50"/>
                <a:gd name="T43" fmla="*/ 29 h 137"/>
                <a:gd name="T44" fmla="*/ 26 w 50"/>
                <a:gd name="T45" fmla="*/ 23 h 137"/>
                <a:gd name="T46" fmla="*/ 19 w 50"/>
                <a:gd name="T47" fmla="*/ 18 h 137"/>
                <a:gd name="T48" fmla="*/ 14 w 50"/>
                <a:gd name="T49" fmla="*/ 11 h 137"/>
                <a:gd name="T50" fmla="*/ 8 w 50"/>
                <a:gd name="T51" fmla="*/ 5 h 137"/>
                <a:gd name="T52" fmla="*/ 0 w 50"/>
                <a:gd name="T53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137">
                  <a:moveTo>
                    <a:pt x="0" y="137"/>
                  </a:moveTo>
                  <a:lnTo>
                    <a:pt x="8" y="135"/>
                  </a:lnTo>
                  <a:lnTo>
                    <a:pt x="14" y="132"/>
                  </a:lnTo>
                  <a:lnTo>
                    <a:pt x="19" y="129"/>
                  </a:lnTo>
                  <a:lnTo>
                    <a:pt x="26" y="126"/>
                  </a:lnTo>
                  <a:lnTo>
                    <a:pt x="30" y="122"/>
                  </a:lnTo>
                  <a:lnTo>
                    <a:pt x="35" y="118"/>
                  </a:lnTo>
                  <a:lnTo>
                    <a:pt x="39" y="113"/>
                  </a:lnTo>
                  <a:lnTo>
                    <a:pt x="42" y="109"/>
                  </a:lnTo>
                  <a:lnTo>
                    <a:pt x="45" y="104"/>
                  </a:lnTo>
                  <a:lnTo>
                    <a:pt x="47" y="99"/>
                  </a:lnTo>
                  <a:lnTo>
                    <a:pt x="48" y="93"/>
                  </a:lnTo>
                  <a:lnTo>
                    <a:pt x="49" y="87"/>
                  </a:lnTo>
                  <a:lnTo>
                    <a:pt x="50" y="82"/>
                  </a:lnTo>
                  <a:lnTo>
                    <a:pt x="49" y="75"/>
                  </a:lnTo>
                  <a:lnTo>
                    <a:pt x="48" y="69"/>
                  </a:lnTo>
                  <a:lnTo>
                    <a:pt x="47" y="62"/>
                  </a:lnTo>
                  <a:lnTo>
                    <a:pt x="45" y="56"/>
                  </a:lnTo>
                  <a:lnTo>
                    <a:pt x="42" y="50"/>
                  </a:lnTo>
                  <a:lnTo>
                    <a:pt x="39" y="42"/>
                  </a:lnTo>
                  <a:lnTo>
                    <a:pt x="35" y="36"/>
                  </a:lnTo>
                  <a:lnTo>
                    <a:pt x="30" y="29"/>
                  </a:lnTo>
                  <a:lnTo>
                    <a:pt x="26" y="23"/>
                  </a:lnTo>
                  <a:lnTo>
                    <a:pt x="19" y="18"/>
                  </a:lnTo>
                  <a:lnTo>
                    <a:pt x="14" y="11"/>
                  </a:lnTo>
                  <a:lnTo>
                    <a:pt x="8" y="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409" name="Line 145"/>
            <p:cNvSpPr>
              <a:spLocks noChangeShapeType="1"/>
            </p:cNvSpPr>
            <p:nvPr/>
          </p:nvSpPr>
          <p:spPr bwMode="auto">
            <a:xfrm flipH="1" flipV="1">
              <a:off x="5383" y="1261"/>
              <a:ext cx="8" cy="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410" name="Freeform 146"/>
            <p:cNvSpPr>
              <a:spLocks/>
            </p:cNvSpPr>
            <p:nvPr/>
          </p:nvSpPr>
          <p:spPr bwMode="auto">
            <a:xfrm>
              <a:off x="5242" y="1150"/>
              <a:ext cx="67" cy="50"/>
            </a:xfrm>
            <a:custGeom>
              <a:avLst/>
              <a:gdLst>
                <a:gd name="T0" fmla="*/ 184 w 391"/>
                <a:gd name="T1" fmla="*/ 7 h 293"/>
                <a:gd name="T2" fmla="*/ 162 w 391"/>
                <a:gd name="T3" fmla="*/ 3 h 293"/>
                <a:gd name="T4" fmla="*/ 140 w 391"/>
                <a:gd name="T5" fmla="*/ 0 h 293"/>
                <a:gd name="T6" fmla="*/ 120 w 391"/>
                <a:gd name="T7" fmla="*/ 0 h 293"/>
                <a:gd name="T8" fmla="*/ 100 w 391"/>
                <a:gd name="T9" fmla="*/ 1 h 293"/>
                <a:gd name="T10" fmla="*/ 82 w 391"/>
                <a:gd name="T11" fmla="*/ 4 h 293"/>
                <a:gd name="T12" fmla="*/ 65 w 391"/>
                <a:gd name="T13" fmla="*/ 9 h 293"/>
                <a:gd name="T14" fmla="*/ 49 w 391"/>
                <a:gd name="T15" fmla="*/ 16 h 293"/>
                <a:gd name="T16" fmla="*/ 35 w 391"/>
                <a:gd name="T17" fmla="*/ 24 h 293"/>
                <a:gd name="T18" fmla="*/ 23 w 391"/>
                <a:gd name="T19" fmla="*/ 34 h 293"/>
                <a:gd name="T20" fmla="*/ 14 w 391"/>
                <a:gd name="T21" fmla="*/ 46 h 293"/>
                <a:gd name="T22" fmla="*/ 7 w 391"/>
                <a:gd name="T23" fmla="*/ 58 h 293"/>
                <a:gd name="T24" fmla="*/ 2 w 391"/>
                <a:gd name="T25" fmla="*/ 72 h 293"/>
                <a:gd name="T26" fmla="*/ 0 w 391"/>
                <a:gd name="T27" fmla="*/ 86 h 293"/>
                <a:gd name="T28" fmla="*/ 0 w 391"/>
                <a:gd name="T29" fmla="*/ 102 h 293"/>
                <a:gd name="T30" fmla="*/ 2 w 391"/>
                <a:gd name="T31" fmla="*/ 118 h 293"/>
                <a:gd name="T32" fmla="*/ 7 w 391"/>
                <a:gd name="T33" fmla="*/ 134 h 293"/>
                <a:gd name="T34" fmla="*/ 14 w 391"/>
                <a:gd name="T35" fmla="*/ 150 h 293"/>
                <a:gd name="T36" fmla="*/ 23 w 391"/>
                <a:gd name="T37" fmla="*/ 167 h 293"/>
                <a:gd name="T38" fmla="*/ 35 w 391"/>
                <a:gd name="T39" fmla="*/ 183 h 293"/>
                <a:gd name="T40" fmla="*/ 49 w 391"/>
                <a:gd name="T41" fmla="*/ 199 h 293"/>
                <a:gd name="T42" fmla="*/ 65 w 391"/>
                <a:gd name="T43" fmla="*/ 214 h 293"/>
                <a:gd name="T44" fmla="*/ 82 w 391"/>
                <a:gd name="T45" fmla="*/ 228 h 293"/>
                <a:gd name="T46" fmla="*/ 100 w 391"/>
                <a:gd name="T47" fmla="*/ 241 h 293"/>
                <a:gd name="T48" fmla="*/ 120 w 391"/>
                <a:gd name="T49" fmla="*/ 253 h 293"/>
                <a:gd name="T50" fmla="*/ 140 w 391"/>
                <a:gd name="T51" fmla="*/ 264 h 293"/>
                <a:gd name="T52" fmla="*/ 162 w 391"/>
                <a:gd name="T53" fmla="*/ 272 h 293"/>
                <a:gd name="T54" fmla="*/ 184 w 391"/>
                <a:gd name="T55" fmla="*/ 280 h 293"/>
                <a:gd name="T56" fmla="*/ 205 w 391"/>
                <a:gd name="T57" fmla="*/ 286 h 293"/>
                <a:gd name="T58" fmla="*/ 228 w 391"/>
                <a:gd name="T59" fmla="*/ 291 h 293"/>
                <a:gd name="T60" fmla="*/ 249 w 391"/>
                <a:gd name="T61" fmla="*/ 293 h 293"/>
                <a:gd name="T62" fmla="*/ 269 w 391"/>
                <a:gd name="T63" fmla="*/ 293 h 293"/>
                <a:gd name="T64" fmla="*/ 289 w 391"/>
                <a:gd name="T65" fmla="*/ 292 h 293"/>
                <a:gd name="T66" fmla="*/ 307 w 391"/>
                <a:gd name="T67" fmla="*/ 288 h 293"/>
                <a:gd name="T68" fmla="*/ 325 w 391"/>
                <a:gd name="T69" fmla="*/ 283 h 293"/>
                <a:gd name="T70" fmla="*/ 340 w 391"/>
                <a:gd name="T71" fmla="*/ 277 h 293"/>
                <a:gd name="T72" fmla="*/ 354 w 391"/>
                <a:gd name="T73" fmla="*/ 268 h 293"/>
                <a:gd name="T74" fmla="*/ 366 w 391"/>
                <a:gd name="T75" fmla="*/ 259 h 293"/>
                <a:gd name="T76" fmla="*/ 376 w 391"/>
                <a:gd name="T77" fmla="*/ 247 h 293"/>
                <a:gd name="T78" fmla="*/ 382 w 391"/>
                <a:gd name="T79" fmla="*/ 234 h 293"/>
                <a:gd name="T80" fmla="*/ 387 w 391"/>
                <a:gd name="T81" fmla="*/ 221 h 293"/>
                <a:gd name="T82" fmla="*/ 389 w 391"/>
                <a:gd name="T83" fmla="*/ 206 h 293"/>
                <a:gd name="T84" fmla="*/ 389 w 391"/>
                <a:gd name="T85" fmla="*/ 192 h 293"/>
                <a:gd name="T86" fmla="*/ 387 w 391"/>
                <a:gd name="T87" fmla="*/ 176 h 293"/>
                <a:gd name="T88" fmla="*/ 382 w 391"/>
                <a:gd name="T89" fmla="*/ 159 h 293"/>
                <a:gd name="T90" fmla="*/ 376 w 391"/>
                <a:gd name="T91" fmla="*/ 143 h 293"/>
                <a:gd name="T92" fmla="*/ 366 w 391"/>
                <a:gd name="T93" fmla="*/ 127 h 293"/>
                <a:gd name="T94" fmla="*/ 354 w 391"/>
                <a:gd name="T95" fmla="*/ 110 h 293"/>
                <a:gd name="T96" fmla="*/ 340 w 391"/>
                <a:gd name="T97" fmla="*/ 95 h 293"/>
                <a:gd name="T98" fmla="*/ 325 w 391"/>
                <a:gd name="T99" fmla="*/ 80 h 293"/>
                <a:gd name="T100" fmla="*/ 307 w 391"/>
                <a:gd name="T101" fmla="*/ 65 h 293"/>
                <a:gd name="T102" fmla="*/ 289 w 391"/>
                <a:gd name="T103" fmla="*/ 52 h 293"/>
                <a:gd name="T104" fmla="*/ 269 w 391"/>
                <a:gd name="T105" fmla="*/ 40 h 293"/>
                <a:gd name="T106" fmla="*/ 249 w 391"/>
                <a:gd name="T107" fmla="*/ 30 h 293"/>
                <a:gd name="T108" fmla="*/ 228 w 391"/>
                <a:gd name="T109" fmla="*/ 20 h 293"/>
                <a:gd name="T110" fmla="*/ 205 w 391"/>
                <a:gd name="T111" fmla="*/ 13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91" h="293">
                  <a:moveTo>
                    <a:pt x="195" y="9"/>
                  </a:moveTo>
                  <a:lnTo>
                    <a:pt x="184" y="7"/>
                  </a:lnTo>
                  <a:lnTo>
                    <a:pt x="172" y="4"/>
                  </a:lnTo>
                  <a:lnTo>
                    <a:pt x="162" y="3"/>
                  </a:lnTo>
                  <a:lnTo>
                    <a:pt x="151" y="1"/>
                  </a:lnTo>
                  <a:lnTo>
                    <a:pt x="140" y="0"/>
                  </a:lnTo>
                  <a:lnTo>
                    <a:pt x="130" y="0"/>
                  </a:lnTo>
                  <a:lnTo>
                    <a:pt x="120" y="0"/>
                  </a:lnTo>
                  <a:lnTo>
                    <a:pt x="109" y="0"/>
                  </a:lnTo>
                  <a:lnTo>
                    <a:pt x="100" y="1"/>
                  </a:lnTo>
                  <a:lnTo>
                    <a:pt x="90" y="3"/>
                  </a:lnTo>
                  <a:lnTo>
                    <a:pt x="82" y="4"/>
                  </a:lnTo>
                  <a:lnTo>
                    <a:pt x="73" y="6"/>
                  </a:lnTo>
                  <a:lnTo>
                    <a:pt x="65" y="9"/>
                  </a:lnTo>
                  <a:lnTo>
                    <a:pt x="56" y="13"/>
                  </a:lnTo>
                  <a:lnTo>
                    <a:pt x="49" y="16"/>
                  </a:lnTo>
                  <a:lnTo>
                    <a:pt x="42" y="20"/>
                  </a:lnTo>
                  <a:lnTo>
                    <a:pt x="35" y="24"/>
                  </a:lnTo>
                  <a:lnTo>
                    <a:pt x="30" y="30"/>
                  </a:lnTo>
                  <a:lnTo>
                    <a:pt x="23" y="34"/>
                  </a:lnTo>
                  <a:lnTo>
                    <a:pt x="19" y="40"/>
                  </a:lnTo>
                  <a:lnTo>
                    <a:pt x="14" y="46"/>
                  </a:lnTo>
                  <a:lnTo>
                    <a:pt x="10" y="52"/>
                  </a:lnTo>
                  <a:lnTo>
                    <a:pt x="7" y="58"/>
                  </a:lnTo>
                  <a:lnTo>
                    <a:pt x="4" y="65"/>
                  </a:lnTo>
                  <a:lnTo>
                    <a:pt x="2" y="72"/>
                  </a:lnTo>
                  <a:lnTo>
                    <a:pt x="1" y="79"/>
                  </a:lnTo>
                  <a:lnTo>
                    <a:pt x="0" y="86"/>
                  </a:lnTo>
                  <a:lnTo>
                    <a:pt x="0" y="94"/>
                  </a:lnTo>
                  <a:lnTo>
                    <a:pt x="0" y="102"/>
                  </a:lnTo>
                  <a:lnTo>
                    <a:pt x="1" y="110"/>
                  </a:lnTo>
                  <a:lnTo>
                    <a:pt x="2" y="118"/>
                  </a:lnTo>
                  <a:lnTo>
                    <a:pt x="4" y="126"/>
                  </a:lnTo>
                  <a:lnTo>
                    <a:pt x="7" y="134"/>
                  </a:lnTo>
                  <a:lnTo>
                    <a:pt x="10" y="143"/>
                  </a:lnTo>
                  <a:lnTo>
                    <a:pt x="14" y="150"/>
                  </a:lnTo>
                  <a:lnTo>
                    <a:pt x="19" y="159"/>
                  </a:lnTo>
                  <a:lnTo>
                    <a:pt x="23" y="167"/>
                  </a:lnTo>
                  <a:lnTo>
                    <a:pt x="30" y="175"/>
                  </a:lnTo>
                  <a:lnTo>
                    <a:pt x="35" y="183"/>
                  </a:lnTo>
                  <a:lnTo>
                    <a:pt x="42" y="190"/>
                  </a:lnTo>
                  <a:lnTo>
                    <a:pt x="49" y="199"/>
                  </a:lnTo>
                  <a:lnTo>
                    <a:pt x="56" y="206"/>
                  </a:lnTo>
                  <a:lnTo>
                    <a:pt x="65" y="214"/>
                  </a:lnTo>
                  <a:lnTo>
                    <a:pt x="73" y="220"/>
                  </a:lnTo>
                  <a:lnTo>
                    <a:pt x="82" y="228"/>
                  </a:lnTo>
                  <a:lnTo>
                    <a:pt x="90" y="234"/>
                  </a:lnTo>
                  <a:lnTo>
                    <a:pt x="100" y="241"/>
                  </a:lnTo>
                  <a:lnTo>
                    <a:pt x="109" y="247"/>
                  </a:lnTo>
                  <a:lnTo>
                    <a:pt x="120" y="253"/>
                  </a:lnTo>
                  <a:lnTo>
                    <a:pt x="130" y="259"/>
                  </a:lnTo>
                  <a:lnTo>
                    <a:pt x="140" y="264"/>
                  </a:lnTo>
                  <a:lnTo>
                    <a:pt x="151" y="268"/>
                  </a:lnTo>
                  <a:lnTo>
                    <a:pt x="162" y="272"/>
                  </a:lnTo>
                  <a:lnTo>
                    <a:pt x="172" y="277"/>
                  </a:lnTo>
                  <a:lnTo>
                    <a:pt x="184" y="280"/>
                  </a:lnTo>
                  <a:lnTo>
                    <a:pt x="195" y="283"/>
                  </a:lnTo>
                  <a:lnTo>
                    <a:pt x="205" y="286"/>
                  </a:lnTo>
                  <a:lnTo>
                    <a:pt x="217" y="288"/>
                  </a:lnTo>
                  <a:lnTo>
                    <a:pt x="228" y="291"/>
                  </a:lnTo>
                  <a:lnTo>
                    <a:pt x="238" y="292"/>
                  </a:lnTo>
                  <a:lnTo>
                    <a:pt x="249" y="293"/>
                  </a:lnTo>
                  <a:lnTo>
                    <a:pt x="260" y="293"/>
                  </a:lnTo>
                  <a:lnTo>
                    <a:pt x="269" y="293"/>
                  </a:lnTo>
                  <a:lnTo>
                    <a:pt x="280" y="293"/>
                  </a:lnTo>
                  <a:lnTo>
                    <a:pt x="289" y="292"/>
                  </a:lnTo>
                  <a:lnTo>
                    <a:pt x="299" y="291"/>
                  </a:lnTo>
                  <a:lnTo>
                    <a:pt x="307" y="288"/>
                  </a:lnTo>
                  <a:lnTo>
                    <a:pt x="316" y="286"/>
                  </a:lnTo>
                  <a:lnTo>
                    <a:pt x="325" y="283"/>
                  </a:lnTo>
                  <a:lnTo>
                    <a:pt x="333" y="280"/>
                  </a:lnTo>
                  <a:lnTo>
                    <a:pt x="340" y="277"/>
                  </a:lnTo>
                  <a:lnTo>
                    <a:pt x="347" y="272"/>
                  </a:lnTo>
                  <a:lnTo>
                    <a:pt x="354" y="268"/>
                  </a:lnTo>
                  <a:lnTo>
                    <a:pt x="360" y="264"/>
                  </a:lnTo>
                  <a:lnTo>
                    <a:pt x="366" y="259"/>
                  </a:lnTo>
                  <a:lnTo>
                    <a:pt x="370" y="253"/>
                  </a:lnTo>
                  <a:lnTo>
                    <a:pt x="376" y="247"/>
                  </a:lnTo>
                  <a:lnTo>
                    <a:pt x="379" y="242"/>
                  </a:lnTo>
                  <a:lnTo>
                    <a:pt x="382" y="234"/>
                  </a:lnTo>
                  <a:lnTo>
                    <a:pt x="385" y="228"/>
                  </a:lnTo>
                  <a:lnTo>
                    <a:pt x="387" y="221"/>
                  </a:lnTo>
                  <a:lnTo>
                    <a:pt x="388" y="214"/>
                  </a:lnTo>
                  <a:lnTo>
                    <a:pt x="389" y="206"/>
                  </a:lnTo>
                  <a:lnTo>
                    <a:pt x="391" y="199"/>
                  </a:lnTo>
                  <a:lnTo>
                    <a:pt x="389" y="192"/>
                  </a:lnTo>
                  <a:lnTo>
                    <a:pt x="388" y="183"/>
                  </a:lnTo>
                  <a:lnTo>
                    <a:pt x="387" y="176"/>
                  </a:lnTo>
                  <a:lnTo>
                    <a:pt x="385" y="167"/>
                  </a:lnTo>
                  <a:lnTo>
                    <a:pt x="382" y="159"/>
                  </a:lnTo>
                  <a:lnTo>
                    <a:pt x="379" y="151"/>
                  </a:lnTo>
                  <a:lnTo>
                    <a:pt x="376" y="143"/>
                  </a:lnTo>
                  <a:lnTo>
                    <a:pt x="370" y="134"/>
                  </a:lnTo>
                  <a:lnTo>
                    <a:pt x="366" y="127"/>
                  </a:lnTo>
                  <a:lnTo>
                    <a:pt x="360" y="118"/>
                  </a:lnTo>
                  <a:lnTo>
                    <a:pt x="354" y="110"/>
                  </a:lnTo>
                  <a:lnTo>
                    <a:pt x="347" y="102"/>
                  </a:lnTo>
                  <a:lnTo>
                    <a:pt x="340" y="95"/>
                  </a:lnTo>
                  <a:lnTo>
                    <a:pt x="333" y="87"/>
                  </a:lnTo>
                  <a:lnTo>
                    <a:pt x="325" y="80"/>
                  </a:lnTo>
                  <a:lnTo>
                    <a:pt x="316" y="72"/>
                  </a:lnTo>
                  <a:lnTo>
                    <a:pt x="307" y="65"/>
                  </a:lnTo>
                  <a:lnTo>
                    <a:pt x="299" y="58"/>
                  </a:lnTo>
                  <a:lnTo>
                    <a:pt x="289" y="52"/>
                  </a:lnTo>
                  <a:lnTo>
                    <a:pt x="280" y="46"/>
                  </a:lnTo>
                  <a:lnTo>
                    <a:pt x="269" y="40"/>
                  </a:lnTo>
                  <a:lnTo>
                    <a:pt x="260" y="35"/>
                  </a:lnTo>
                  <a:lnTo>
                    <a:pt x="249" y="30"/>
                  </a:lnTo>
                  <a:lnTo>
                    <a:pt x="238" y="24"/>
                  </a:lnTo>
                  <a:lnTo>
                    <a:pt x="228" y="20"/>
                  </a:lnTo>
                  <a:lnTo>
                    <a:pt x="217" y="16"/>
                  </a:lnTo>
                  <a:lnTo>
                    <a:pt x="205" y="13"/>
                  </a:lnTo>
                  <a:lnTo>
                    <a:pt x="195" y="9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411" name="Freeform 147"/>
            <p:cNvSpPr>
              <a:spLocks/>
            </p:cNvSpPr>
            <p:nvPr/>
          </p:nvSpPr>
          <p:spPr bwMode="auto">
            <a:xfrm>
              <a:off x="5309" y="1167"/>
              <a:ext cx="32" cy="48"/>
            </a:xfrm>
            <a:custGeom>
              <a:avLst/>
              <a:gdLst>
                <a:gd name="T0" fmla="*/ 194 w 194"/>
                <a:gd name="T1" fmla="*/ 10 h 285"/>
                <a:gd name="T2" fmla="*/ 184 w 194"/>
                <a:gd name="T3" fmla="*/ 8 h 285"/>
                <a:gd name="T4" fmla="*/ 172 w 194"/>
                <a:gd name="T5" fmla="*/ 6 h 285"/>
                <a:gd name="T6" fmla="*/ 161 w 194"/>
                <a:gd name="T7" fmla="*/ 3 h 285"/>
                <a:gd name="T8" fmla="*/ 151 w 194"/>
                <a:gd name="T9" fmla="*/ 2 h 285"/>
                <a:gd name="T10" fmla="*/ 140 w 194"/>
                <a:gd name="T11" fmla="*/ 1 h 285"/>
                <a:gd name="T12" fmla="*/ 129 w 194"/>
                <a:gd name="T13" fmla="*/ 0 h 285"/>
                <a:gd name="T14" fmla="*/ 120 w 194"/>
                <a:gd name="T15" fmla="*/ 0 h 285"/>
                <a:gd name="T16" fmla="*/ 109 w 194"/>
                <a:gd name="T17" fmla="*/ 1 h 285"/>
                <a:gd name="T18" fmla="*/ 100 w 194"/>
                <a:gd name="T19" fmla="*/ 2 h 285"/>
                <a:gd name="T20" fmla="*/ 90 w 194"/>
                <a:gd name="T21" fmla="*/ 3 h 285"/>
                <a:gd name="T22" fmla="*/ 82 w 194"/>
                <a:gd name="T23" fmla="*/ 6 h 285"/>
                <a:gd name="T24" fmla="*/ 73 w 194"/>
                <a:gd name="T25" fmla="*/ 8 h 285"/>
                <a:gd name="T26" fmla="*/ 64 w 194"/>
                <a:gd name="T27" fmla="*/ 10 h 285"/>
                <a:gd name="T28" fmla="*/ 56 w 194"/>
                <a:gd name="T29" fmla="*/ 13 h 285"/>
                <a:gd name="T30" fmla="*/ 49 w 194"/>
                <a:gd name="T31" fmla="*/ 17 h 285"/>
                <a:gd name="T32" fmla="*/ 42 w 194"/>
                <a:gd name="T33" fmla="*/ 20 h 285"/>
                <a:gd name="T34" fmla="*/ 35 w 194"/>
                <a:gd name="T35" fmla="*/ 26 h 285"/>
                <a:gd name="T36" fmla="*/ 29 w 194"/>
                <a:gd name="T37" fmla="*/ 30 h 285"/>
                <a:gd name="T38" fmla="*/ 23 w 194"/>
                <a:gd name="T39" fmla="*/ 35 h 285"/>
                <a:gd name="T40" fmla="*/ 19 w 194"/>
                <a:gd name="T41" fmla="*/ 41 h 285"/>
                <a:gd name="T42" fmla="*/ 13 w 194"/>
                <a:gd name="T43" fmla="*/ 46 h 285"/>
                <a:gd name="T44" fmla="*/ 10 w 194"/>
                <a:gd name="T45" fmla="*/ 52 h 285"/>
                <a:gd name="T46" fmla="*/ 7 w 194"/>
                <a:gd name="T47" fmla="*/ 59 h 285"/>
                <a:gd name="T48" fmla="*/ 4 w 194"/>
                <a:gd name="T49" fmla="*/ 65 h 285"/>
                <a:gd name="T50" fmla="*/ 2 w 194"/>
                <a:gd name="T51" fmla="*/ 73 h 285"/>
                <a:gd name="T52" fmla="*/ 1 w 194"/>
                <a:gd name="T53" fmla="*/ 80 h 285"/>
                <a:gd name="T54" fmla="*/ 0 w 194"/>
                <a:gd name="T55" fmla="*/ 88 h 285"/>
                <a:gd name="T56" fmla="*/ 0 w 194"/>
                <a:gd name="T57" fmla="*/ 95 h 285"/>
                <a:gd name="T58" fmla="*/ 0 w 194"/>
                <a:gd name="T59" fmla="*/ 102 h 285"/>
                <a:gd name="T60" fmla="*/ 1 w 194"/>
                <a:gd name="T61" fmla="*/ 111 h 285"/>
                <a:gd name="T62" fmla="*/ 2 w 194"/>
                <a:gd name="T63" fmla="*/ 118 h 285"/>
                <a:gd name="T64" fmla="*/ 4 w 194"/>
                <a:gd name="T65" fmla="*/ 127 h 285"/>
                <a:gd name="T66" fmla="*/ 7 w 194"/>
                <a:gd name="T67" fmla="*/ 134 h 285"/>
                <a:gd name="T68" fmla="*/ 10 w 194"/>
                <a:gd name="T69" fmla="*/ 143 h 285"/>
                <a:gd name="T70" fmla="*/ 13 w 194"/>
                <a:gd name="T71" fmla="*/ 151 h 285"/>
                <a:gd name="T72" fmla="*/ 19 w 194"/>
                <a:gd name="T73" fmla="*/ 159 h 285"/>
                <a:gd name="T74" fmla="*/ 23 w 194"/>
                <a:gd name="T75" fmla="*/ 167 h 285"/>
                <a:gd name="T76" fmla="*/ 29 w 194"/>
                <a:gd name="T77" fmla="*/ 176 h 285"/>
                <a:gd name="T78" fmla="*/ 35 w 194"/>
                <a:gd name="T79" fmla="*/ 183 h 285"/>
                <a:gd name="T80" fmla="*/ 42 w 194"/>
                <a:gd name="T81" fmla="*/ 192 h 285"/>
                <a:gd name="T82" fmla="*/ 49 w 194"/>
                <a:gd name="T83" fmla="*/ 199 h 285"/>
                <a:gd name="T84" fmla="*/ 56 w 194"/>
                <a:gd name="T85" fmla="*/ 207 h 285"/>
                <a:gd name="T86" fmla="*/ 64 w 194"/>
                <a:gd name="T87" fmla="*/ 214 h 285"/>
                <a:gd name="T88" fmla="*/ 73 w 194"/>
                <a:gd name="T89" fmla="*/ 222 h 285"/>
                <a:gd name="T90" fmla="*/ 82 w 194"/>
                <a:gd name="T91" fmla="*/ 228 h 285"/>
                <a:gd name="T92" fmla="*/ 90 w 194"/>
                <a:gd name="T93" fmla="*/ 236 h 285"/>
                <a:gd name="T94" fmla="*/ 100 w 194"/>
                <a:gd name="T95" fmla="*/ 242 h 285"/>
                <a:gd name="T96" fmla="*/ 109 w 194"/>
                <a:gd name="T97" fmla="*/ 248 h 285"/>
                <a:gd name="T98" fmla="*/ 120 w 194"/>
                <a:gd name="T99" fmla="*/ 254 h 285"/>
                <a:gd name="T100" fmla="*/ 129 w 194"/>
                <a:gd name="T101" fmla="*/ 259 h 285"/>
                <a:gd name="T102" fmla="*/ 140 w 194"/>
                <a:gd name="T103" fmla="*/ 264 h 285"/>
                <a:gd name="T104" fmla="*/ 151 w 194"/>
                <a:gd name="T105" fmla="*/ 269 h 285"/>
                <a:gd name="T106" fmla="*/ 161 w 194"/>
                <a:gd name="T107" fmla="*/ 274 h 285"/>
                <a:gd name="T108" fmla="*/ 172 w 194"/>
                <a:gd name="T109" fmla="*/ 277 h 285"/>
                <a:gd name="T110" fmla="*/ 184 w 194"/>
                <a:gd name="T111" fmla="*/ 281 h 285"/>
                <a:gd name="T112" fmla="*/ 194 w 194"/>
                <a:gd name="T113" fmla="*/ 285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4" h="285">
                  <a:moveTo>
                    <a:pt x="194" y="10"/>
                  </a:moveTo>
                  <a:lnTo>
                    <a:pt x="184" y="8"/>
                  </a:lnTo>
                  <a:lnTo>
                    <a:pt x="172" y="6"/>
                  </a:lnTo>
                  <a:lnTo>
                    <a:pt x="161" y="3"/>
                  </a:lnTo>
                  <a:lnTo>
                    <a:pt x="151" y="2"/>
                  </a:lnTo>
                  <a:lnTo>
                    <a:pt x="140" y="1"/>
                  </a:lnTo>
                  <a:lnTo>
                    <a:pt x="129" y="0"/>
                  </a:lnTo>
                  <a:lnTo>
                    <a:pt x="120" y="0"/>
                  </a:lnTo>
                  <a:lnTo>
                    <a:pt x="109" y="1"/>
                  </a:lnTo>
                  <a:lnTo>
                    <a:pt x="100" y="2"/>
                  </a:lnTo>
                  <a:lnTo>
                    <a:pt x="90" y="3"/>
                  </a:lnTo>
                  <a:lnTo>
                    <a:pt x="82" y="6"/>
                  </a:lnTo>
                  <a:lnTo>
                    <a:pt x="73" y="8"/>
                  </a:lnTo>
                  <a:lnTo>
                    <a:pt x="64" y="10"/>
                  </a:lnTo>
                  <a:lnTo>
                    <a:pt x="56" y="13"/>
                  </a:lnTo>
                  <a:lnTo>
                    <a:pt x="49" y="17"/>
                  </a:lnTo>
                  <a:lnTo>
                    <a:pt x="42" y="20"/>
                  </a:lnTo>
                  <a:lnTo>
                    <a:pt x="35" y="26"/>
                  </a:lnTo>
                  <a:lnTo>
                    <a:pt x="29" y="30"/>
                  </a:lnTo>
                  <a:lnTo>
                    <a:pt x="23" y="35"/>
                  </a:lnTo>
                  <a:lnTo>
                    <a:pt x="19" y="41"/>
                  </a:lnTo>
                  <a:lnTo>
                    <a:pt x="13" y="46"/>
                  </a:lnTo>
                  <a:lnTo>
                    <a:pt x="10" y="52"/>
                  </a:lnTo>
                  <a:lnTo>
                    <a:pt x="7" y="59"/>
                  </a:lnTo>
                  <a:lnTo>
                    <a:pt x="4" y="65"/>
                  </a:lnTo>
                  <a:lnTo>
                    <a:pt x="2" y="73"/>
                  </a:lnTo>
                  <a:lnTo>
                    <a:pt x="1" y="80"/>
                  </a:lnTo>
                  <a:lnTo>
                    <a:pt x="0" y="88"/>
                  </a:lnTo>
                  <a:lnTo>
                    <a:pt x="0" y="95"/>
                  </a:lnTo>
                  <a:lnTo>
                    <a:pt x="0" y="102"/>
                  </a:lnTo>
                  <a:lnTo>
                    <a:pt x="1" y="111"/>
                  </a:lnTo>
                  <a:lnTo>
                    <a:pt x="2" y="118"/>
                  </a:lnTo>
                  <a:lnTo>
                    <a:pt x="4" y="127"/>
                  </a:lnTo>
                  <a:lnTo>
                    <a:pt x="7" y="134"/>
                  </a:lnTo>
                  <a:lnTo>
                    <a:pt x="10" y="143"/>
                  </a:lnTo>
                  <a:lnTo>
                    <a:pt x="13" y="151"/>
                  </a:lnTo>
                  <a:lnTo>
                    <a:pt x="19" y="159"/>
                  </a:lnTo>
                  <a:lnTo>
                    <a:pt x="23" y="167"/>
                  </a:lnTo>
                  <a:lnTo>
                    <a:pt x="29" y="176"/>
                  </a:lnTo>
                  <a:lnTo>
                    <a:pt x="35" y="183"/>
                  </a:lnTo>
                  <a:lnTo>
                    <a:pt x="42" y="192"/>
                  </a:lnTo>
                  <a:lnTo>
                    <a:pt x="49" y="199"/>
                  </a:lnTo>
                  <a:lnTo>
                    <a:pt x="56" y="207"/>
                  </a:lnTo>
                  <a:lnTo>
                    <a:pt x="64" y="214"/>
                  </a:lnTo>
                  <a:lnTo>
                    <a:pt x="73" y="222"/>
                  </a:lnTo>
                  <a:lnTo>
                    <a:pt x="82" y="228"/>
                  </a:lnTo>
                  <a:lnTo>
                    <a:pt x="90" y="236"/>
                  </a:lnTo>
                  <a:lnTo>
                    <a:pt x="100" y="242"/>
                  </a:lnTo>
                  <a:lnTo>
                    <a:pt x="109" y="248"/>
                  </a:lnTo>
                  <a:lnTo>
                    <a:pt x="120" y="254"/>
                  </a:lnTo>
                  <a:lnTo>
                    <a:pt x="129" y="259"/>
                  </a:lnTo>
                  <a:lnTo>
                    <a:pt x="140" y="264"/>
                  </a:lnTo>
                  <a:lnTo>
                    <a:pt x="151" y="269"/>
                  </a:lnTo>
                  <a:lnTo>
                    <a:pt x="161" y="274"/>
                  </a:lnTo>
                  <a:lnTo>
                    <a:pt x="172" y="277"/>
                  </a:lnTo>
                  <a:lnTo>
                    <a:pt x="184" y="281"/>
                  </a:lnTo>
                  <a:lnTo>
                    <a:pt x="194" y="28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412" name="Line 148"/>
            <p:cNvSpPr>
              <a:spLocks noChangeShapeType="1"/>
            </p:cNvSpPr>
            <p:nvPr/>
          </p:nvSpPr>
          <p:spPr bwMode="auto">
            <a:xfrm>
              <a:off x="5341" y="1169"/>
              <a:ext cx="17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413" name="Freeform 149"/>
            <p:cNvSpPr>
              <a:spLocks/>
            </p:cNvSpPr>
            <p:nvPr/>
          </p:nvSpPr>
          <p:spPr bwMode="auto">
            <a:xfrm>
              <a:off x="5358" y="1173"/>
              <a:ext cx="33" cy="48"/>
            </a:xfrm>
            <a:custGeom>
              <a:avLst/>
              <a:gdLst>
                <a:gd name="T0" fmla="*/ 0 w 195"/>
                <a:gd name="T1" fmla="*/ 274 h 284"/>
                <a:gd name="T2" fmla="*/ 11 w 195"/>
                <a:gd name="T3" fmla="*/ 277 h 284"/>
                <a:gd name="T4" fmla="*/ 22 w 195"/>
                <a:gd name="T5" fmla="*/ 279 h 284"/>
                <a:gd name="T6" fmla="*/ 33 w 195"/>
                <a:gd name="T7" fmla="*/ 282 h 284"/>
                <a:gd name="T8" fmla="*/ 44 w 195"/>
                <a:gd name="T9" fmla="*/ 283 h 284"/>
                <a:gd name="T10" fmla="*/ 55 w 195"/>
                <a:gd name="T11" fmla="*/ 284 h 284"/>
                <a:gd name="T12" fmla="*/ 64 w 195"/>
                <a:gd name="T13" fmla="*/ 284 h 284"/>
                <a:gd name="T14" fmla="*/ 75 w 195"/>
                <a:gd name="T15" fmla="*/ 284 h 284"/>
                <a:gd name="T16" fmla="*/ 84 w 195"/>
                <a:gd name="T17" fmla="*/ 284 h 284"/>
                <a:gd name="T18" fmla="*/ 95 w 195"/>
                <a:gd name="T19" fmla="*/ 283 h 284"/>
                <a:gd name="T20" fmla="*/ 104 w 195"/>
                <a:gd name="T21" fmla="*/ 282 h 284"/>
                <a:gd name="T22" fmla="*/ 113 w 195"/>
                <a:gd name="T23" fmla="*/ 279 h 284"/>
                <a:gd name="T24" fmla="*/ 122 w 195"/>
                <a:gd name="T25" fmla="*/ 277 h 284"/>
                <a:gd name="T26" fmla="*/ 130 w 195"/>
                <a:gd name="T27" fmla="*/ 274 h 284"/>
                <a:gd name="T28" fmla="*/ 139 w 195"/>
                <a:gd name="T29" fmla="*/ 271 h 284"/>
                <a:gd name="T30" fmla="*/ 146 w 195"/>
                <a:gd name="T31" fmla="*/ 268 h 284"/>
                <a:gd name="T32" fmla="*/ 153 w 195"/>
                <a:gd name="T33" fmla="*/ 263 h 284"/>
                <a:gd name="T34" fmla="*/ 159 w 195"/>
                <a:gd name="T35" fmla="*/ 259 h 284"/>
                <a:gd name="T36" fmla="*/ 165 w 195"/>
                <a:gd name="T37" fmla="*/ 255 h 284"/>
                <a:gd name="T38" fmla="*/ 171 w 195"/>
                <a:gd name="T39" fmla="*/ 250 h 284"/>
                <a:gd name="T40" fmla="*/ 176 w 195"/>
                <a:gd name="T41" fmla="*/ 244 h 284"/>
                <a:gd name="T42" fmla="*/ 180 w 195"/>
                <a:gd name="T43" fmla="*/ 238 h 284"/>
                <a:gd name="T44" fmla="*/ 185 w 195"/>
                <a:gd name="T45" fmla="*/ 233 h 284"/>
                <a:gd name="T46" fmla="*/ 188 w 195"/>
                <a:gd name="T47" fmla="*/ 226 h 284"/>
                <a:gd name="T48" fmla="*/ 191 w 195"/>
                <a:gd name="T49" fmla="*/ 219 h 284"/>
                <a:gd name="T50" fmla="*/ 193 w 195"/>
                <a:gd name="T51" fmla="*/ 212 h 284"/>
                <a:gd name="T52" fmla="*/ 194 w 195"/>
                <a:gd name="T53" fmla="*/ 205 h 284"/>
                <a:gd name="T54" fmla="*/ 195 w 195"/>
                <a:gd name="T55" fmla="*/ 197 h 284"/>
                <a:gd name="T56" fmla="*/ 195 w 195"/>
                <a:gd name="T57" fmla="*/ 190 h 284"/>
                <a:gd name="T58" fmla="*/ 195 w 195"/>
                <a:gd name="T59" fmla="*/ 182 h 284"/>
                <a:gd name="T60" fmla="*/ 194 w 195"/>
                <a:gd name="T61" fmla="*/ 174 h 284"/>
                <a:gd name="T62" fmla="*/ 193 w 195"/>
                <a:gd name="T63" fmla="*/ 167 h 284"/>
                <a:gd name="T64" fmla="*/ 191 w 195"/>
                <a:gd name="T65" fmla="*/ 158 h 284"/>
                <a:gd name="T66" fmla="*/ 188 w 195"/>
                <a:gd name="T67" fmla="*/ 149 h 284"/>
                <a:gd name="T68" fmla="*/ 185 w 195"/>
                <a:gd name="T69" fmla="*/ 142 h 284"/>
                <a:gd name="T70" fmla="*/ 180 w 195"/>
                <a:gd name="T71" fmla="*/ 134 h 284"/>
                <a:gd name="T72" fmla="*/ 176 w 195"/>
                <a:gd name="T73" fmla="*/ 125 h 284"/>
                <a:gd name="T74" fmla="*/ 171 w 195"/>
                <a:gd name="T75" fmla="*/ 118 h 284"/>
                <a:gd name="T76" fmla="*/ 165 w 195"/>
                <a:gd name="T77" fmla="*/ 109 h 284"/>
                <a:gd name="T78" fmla="*/ 159 w 195"/>
                <a:gd name="T79" fmla="*/ 101 h 284"/>
                <a:gd name="T80" fmla="*/ 153 w 195"/>
                <a:gd name="T81" fmla="*/ 93 h 284"/>
                <a:gd name="T82" fmla="*/ 146 w 195"/>
                <a:gd name="T83" fmla="*/ 86 h 284"/>
                <a:gd name="T84" fmla="*/ 139 w 195"/>
                <a:gd name="T85" fmla="*/ 78 h 284"/>
                <a:gd name="T86" fmla="*/ 130 w 195"/>
                <a:gd name="T87" fmla="*/ 71 h 284"/>
                <a:gd name="T88" fmla="*/ 122 w 195"/>
                <a:gd name="T89" fmla="*/ 63 h 284"/>
                <a:gd name="T90" fmla="*/ 113 w 195"/>
                <a:gd name="T91" fmla="*/ 56 h 284"/>
                <a:gd name="T92" fmla="*/ 104 w 195"/>
                <a:gd name="T93" fmla="*/ 49 h 284"/>
                <a:gd name="T94" fmla="*/ 95 w 195"/>
                <a:gd name="T95" fmla="*/ 43 h 284"/>
                <a:gd name="T96" fmla="*/ 84 w 195"/>
                <a:gd name="T97" fmla="*/ 37 h 284"/>
                <a:gd name="T98" fmla="*/ 75 w 195"/>
                <a:gd name="T99" fmla="*/ 31 h 284"/>
                <a:gd name="T100" fmla="*/ 64 w 195"/>
                <a:gd name="T101" fmla="*/ 26 h 284"/>
                <a:gd name="T102" fmla="*/ 55 w 195"/>
                <a:gd name="T103" fmla="*/ 21 h 284"/>
                <a:gd name="T104" fmla="*/ 44 w 195"/>
                <a:gd name="T105" fmla="*/ 15 h 284"/>
                <a:gd name="T106" fmla="*/ 33 w 195"/>
                <a:gd name="T107" fmla="*/ 11 h 284"/>
                <a:gd name="T108" fmla="*/ 22 w 195"/>
                <a:gd name="T109" fmla="*/ 7 h 284"/>
                <a:gd name="T110" fmla="*/ 11 w 195"/>
                <a:gd name="T111" fmla="*/ 4 h 284"/>
                <a:gd name="T112" fmla="*/ 0 w 195"/>
                <a:gd name="T113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5" h="284">
                  <a:moveTo>
                    <a:pt x="0" y="274"/>
                  </a:moveTo>
                  <a:lnTo>
                    <a:pt x="11" y="277"/>
                  </a:lnTo>
                  <a:lnTo>
                    <a:pt x="22" y="279"/>
                  </a:lnTo>
                  <a:lnTo>
                    <a:pt x="33" y="282"/>
                  </a:lnTo>
                  <a:lnTo>
                    <a:pt x="44" y="283"/>
                  </a:lnTo>
                  <a:lnTo>
                    <a:pt x="55" y="284"/>
                  </a:lnTo>
                  <a:lnTo>
                    <a:pt x="64" y="284"/>
                  </a:lnTo>
                  <a:lnTo>
                    <a:pt x="75" y="284"/>
                  </a:lnTo>
                  <a:lnTo>
                    <a:pt x="84" y="284"/>
                  </a:lnTo>
                  <a:lnTo>
                    <a:pt x="95" y="283"/>
                  </a:lnTo>
                  <a:lnTo>
                    <a:pt x="104" y="282"/>
                  </a:lnTo>
                  <a:lnTo>
                    <a:pt x="113" y="279"/>
                  </a:lnTo>
                  <a:lnTo>
                    <a:pt x="122" y="277"/>
                  </a:lnTo>
                  <a:lnTo>
                    <a:pt x="130" y="274"/>
                  </a:lnTo>
                  <a:lnTo>
                    <a:pt x="139" y="271"/>
                  </a:lnTo>
                  <a:lnTo>
                    <a:pt x="146" y="268"/>
                  </a:lnTo>
                  <a:lnTo>
                    <a:pt x="153" y="263"/>
                  </a:lnTo>
                  <a:lnTo>
                    <a:pt x="159" y="259"/>
                  </a:lnTo>
                  <a:lnTo>
                    <a:pt x="165" y="255"/>
                  </a:lnTo>
                  <a:lnTo>
                    <a:pt x="171" y="250"/>
                  </a:lnTo>
                  <a:lnTo>
                    <a:pt x="176" y="244"/>
                  </a:lnTo>
                  <a:lnTo>
                    <a:pt x="180" y="238"/>
                  </a:lnTo>
                  <a:lnTo>
                    <a:pt x="185" y="233"/>
                  </a:lnTo>
                  <a:lnTo>
                    <a:pt x="188" y="226"/>
                  </a:lnTo>
                  <a:lnTo>
                    <a:pt x="191" y="219"/>
                  </a:lnTo>
                  <a:lnTo>
                    <a:pt x="193" y="212"/>
                  </a:lnTo>
                  <a:lnTo>
                    <a:pt x="194" y="205"/>
                  </a:lnTo>
                  <a:lnTo>
                    <a:pt x="195" y="197"/>
                  </a:lnTo>
                  <a:lnTo>
                    <a:pt x="195" y="190"/>
                  </a:lnTo>
                  <a:lnTo>
                    <a:pt x="195" y="182"/>
                  </a:lnTo>
                  <a:lnTo>
                    <a:pt x="194" y="174"/>
                  </a:lnTo>
                  <a:lnTo>
                    <a:pt x="193" y="167"/>
                  </a:lnTo>
                  <a:lnTo>
                    <a:pt x="191" y="158"/>
                  </a:lnTo>
                  <a:lnTo>
                    <a:pt x="188" y="149"/>
                  </a:lnTo>
                  <a:lnTo>
                    <a:pt x="185" y="142"/>
                  </a:lnTo>
                  <a:lnTo>
                    <a:pt x="180" y="134"/>
                  </a:lnTo>
                  <a:lnTo>
                    <a:pt x="176" y="125"/>
                  </a:lnTo>
                  <a:lnTo>
                    <a:pt x="171" y="118"/>
                  </a:lnTo>
                  <a:lnTo>
                    <a:pt x="165" y="109"/>
                  </a:lnTo>
                  <a:lnTo>
                    <a:pt x="159" y="101"/>
                  </a:lnTo>
                  <a:lnTo>
                    <a:pt x="153" y="93"/>
                  </a:lnTo>
                  <a:lnTo>
                    <a:pt x="146" y="86"/>
                  </a:lnTo>
                  <a:lnTo>
                    <a:pt x="139" y="78"/>
                  </a:lnTo>
                  <a:lnTo>
                    <a:pt x="130" y="71"/>
                  </a:lnTo>
                  <a:lnTo>
                    <a:pt x="122" y="63"/>
                  </a:lnTo>
                  <a:lnTo>
                    <a:pt x="113" y="56"/>
                  </a:lnTo>
                  <a:lnTo>
                    <a:pt x="104" y="49"/>
                  </a:lnTo>
                  <a:lnTo>
                    <a:pt x="95" y="43"/>
                  </a:lnTo>
                  <a:lnTo>
                    <a:pt x="84" y="37"/>
                  </a:lnTo>
                  <a:lnTo>
                    <a:pt x="75" y="31"/>
                  </a:lnTo>
                  <a:lnTo>
                    <a:pt x="64" y="26"/>
                  </a:lnTo>
                  <a:lnTo>
                    <a:pt x="55" y="21"/>
                  </a:lnTo>
                  <a:lnTo>
                    <a:pt x="44" y="15"/>
                  </a:lnTo>
                  <a:lnTo>
                    <a:pt x="33" y="11"/>
                  </a:lnTo>
                  <a:lnTo>
                    <a:pt x="22" y="7"/>
                  </a:lnTo>
                  <a:lnTo>
                    <a:pt x="11" y="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414" name="Line 150"/>
            <p:cNvSpPr>
              <a:spLocks noChangeShapeType="1"/>
            </p:cNvSpPr>
            <p:nvPr/>
          </p:nvSpPr>
          <p:spPr bwMode="auto">
            <a:xfrm flipH="1" flipV="1">
              <a:off x="5341" y="1215"/>
              <a:ext cx="17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415" name="Freeform 151"/>
            <p:cNvSpPr>
              <a:spLocks/>
            </p:cNvSpPr>
            <p:nvPr/>
          </p:nvSpPr>
          <p:spPr bwMode="auto">
            <a:xfrm>
              <a:off x="5242" y="1060"/>
              <a:ext cx="149" cy="67"/>
            </a:xfrm>
            <a:custGeom>
              <a:avLst/>
              <a:gdLst>
                <a:gd name="T0" fmla="*/ 0 w 878"/>
                <a:gd name="T1" fmla="*/ 0 h 390"/>
                <a:gd name="T2" fmla="*/ 878 w 878"/>
                <a:gd name="T3" fmla="*/ 236 h 390"/>
                <a:gd name="T4" fmla="*/ 878 w 878"/>
                <a:gd name="T5" fmla="*/ 39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78" h="390">
                  <a:moveTo>
                    <a:pt x="0" y="0"/>
                  </a:moveTo>
                  <a:lnTo>
                    <a:pt x="878" y="236"/>
                  </a:lnTo>
                  <a:lnTo>
                    <a:pt x="878" y="39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416" name="Freeform 152"/>
            <p:cNvSpPr>
              <a:spLocks/>
            </p:cNvSpPr>
            <p:nvPr/>
          </p:nvSpPr>
          <p:spPr bwMode="auto">
            <a:xfrm>
              <a:off x="5363" y="1127"/>
              <a:ext cx="28" cy="14"/>
            </a:xfrm>
            <a:custGeom>
              <a:avLst/>
              <a:gdLst>
                <a:gd name="T0" fmla="*/ 0 w 170"/>
                <a:gd name="T1" fmla="*/ 73 h 82"/>
                <a:gd name="T2" fmla="*/ 9 w 170"/>
                <a:gd name="T3" fmla="*/ 77 h 82"/>
                <a:gd name="T4" fmla="*/ 19 w 170"/>
                <a:gd name="T5" fmla="*/ 79 h 82"/>
                <a:gd name="T6" fmla="*/ 30 w 170"/>
                <a:gd name="T7" fmla="*/ 80 h 82"/>
                <a:gd name="T8" fmla="*/ 39 w 170"/>
                <a:gd name="T9" fmla="*/ 81 h 82"/>
                <a:gd name="T10" fmla="*/ 49 w 170"/>
                <a:gd name="T11" fmla="*/ 82 h 82"/>
                <a:gd name="T12" fmla="*/ 58 w 170"/>
                <a:gd name="T13" fmla="*/ 82 h 82"/>
                <a:gd name="T14" fmla="*/ 67 w 170"/>
                <a:gd name="T15" fmla="*/ 82 h 82"/>
                <a:gd name="T16" fmla="*/ 77 w 170"/>
                <a:gd name="T17" fmla="*/ 82 h 82"/>
                <a:gd name="T18" fmla="*/ 85 w 170"/>
                <a:gd name="T19" fmla="*/ 81 h 82"/>
                <a:gd name="T20" fmla="*/ 94 w 170"/>
                <a:gd name="T21" fmla="*/ 80 h 82"/>
                <a:gd name="T22" fmla="*/ 102 w 170"/>
                <a:gd name="T23" fmla="*/ 78 h 82"/>
                <a:gd name="T24" fmla="*/ 110 w 170"/>
                <a:gd name="T25" fmla="*/ 75 h 82"/>
                <a:gd name="T26" fmla="*/ 117 w 170"/>
                <a:gd name="T27" fmla="*/ 72 h 82"/>
                <a:gd name="T28" fmla="*/ 124 w 170"/>
                <a:gd name="T29" fmla="*/ 69 h 82"/>
                <a:gd name="T30" fmla="*/ 131 w 170"/>
                <a:gd name="T31" fmla="*/ 66 h 82"/>
                <a:gd name="T32" fmla="*/ 137 w 170"/>
                <a:gd name="T33" fmla="*/ 63 h 82"/>
                <a:gd name="T34" fmla="*/ 143 w 170"/>
                <a:gd name="T35" fmla="*/ 58 h 82"/>
                <a:gd name="T36" fmla="*/ 148 w 170"/>
                <a:gd name="T37" fmla="*/ 53 h 82"/>
                <a:gd name="T38" fmla="*/ 152 w 170"/>
                <a:gd name="T39" fmla="*/ 49 h 82"/>
                <a:gd name="T40" fmla="*/ 156 w 170"/>
                <a:gd name="T41" fmla="*/ 44 h 82"/>
                <a:gd name="T42" fmla="*/ 161 w 170"/>
                <a:gd name="T43" fmla="*/ 38 h 82"/>
                <a:gd name="T44" fmla="*/ 164 w 170"/>
                <a:gd name="T45" fmla="*/ 32 h 82"/>
                <a:gd name="T46" fmla="*/ 166 w 170"/>
                <a:gd name="T47" fmla="*/ 27 h 82"/>
                <a:gd name="T48" fmla="*/ 168 w 170"/>
                <a:gd name="T49" fmla="*/ 20 h 82"/>
                <a:gd name="T50" fmla="*/ 169 w 170"/>
                <a:gd name="T51" fmla="*/ 14 h 82"/>
                <a:gd name="T52" fmla="*/ 170 w 170"/>
                <a:gd name="T53" fmla="*/ 6 h 82"/>
                <a:gd name="T54" fmla="*/ 170 w 170"/>
                <a:gd name="T55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0" h="82">
                  <a:moveTo>
                    <a:pt x="0" y="73"/>
                  </a:moveTo>
                  <a:lnTo>
                    <a:pt x="9" y="77"/>
                  </a:lnTo>
                  <a:lnTo>
                    <a:pt x="19" y="79"/>
                  </a:lnTo>
                  <a:lnTo>
                    <a:pt x="30" y="80"/>
                  </a:lnTo>
                  <a:lnTo>
                    <a:pt x="39" y="81"/>
                  </a:lnTo>
                  <a:lnTo>
                    <a:pt x="49" y="82"/>
                  </a:lnTo>
                  <a:lnTo>
                    <a:pt x="58" y="82"/>
                  </a:lnTo>
                  <a:lnTo>
                    <a:pt x="67" y="82"/>
                  </a:lnTo>
                  <a:lnTo>
                    <a:pt x="77" y="82"/>
                  </a:lnTo>
                  <a:lnTo>
                    <a:pt x="85" y="81"/>
                  </a:lnTo>
                  <a:lnTo>
                    <a:pt x="94" y="80"/>
                  </a:lnTo>
                  <a:lnTo>
                    <a:pt x="102" y="78"/>
                  </a:lnTo>
                  <a:lnTo>
                    <a:pt x="110" y="75"/>
                  </a:lnTo>
                  <a:lnTo>
                    <a:pt x="117" y="72"/>
                  </a:lnTo>
                  <a:lnTo>
                    <a:pt x="124" y="69"/>
                  </a:lnTo>
                  <a:lnTo>
                    <a:pt x="131" y="66"/>
                  </a:lnTo>
                  <a:lnTo>
                    <a:pt x="137" y="63"/>
                  </a:lnTo>
                  <a:lnTo>
                    <a:pt x="143" y="58"/>
                  </a:lnTo>
                  <a:lnTo>
                    <a:pt x="148" y="53"/>
                  </a:lnTo>
                  <a:lnTo>
                    <a:pt x="152" y="49"/>
                  </a:lnTo>
                  <a:lnTo>
                    <a:pt x="156" y="44"/>
                  </a:lnTo>
                  <a:lnTo>
                    <a:pt x="161" y="38"/>
                  </a:lnTo>
                  <a:lnTo>
                    <a:pt x="164" y="32"/>
                  </a:lnTo>
                  <a:lnTo>
                    <a:pt x="166" y="27"/>
                  </a:lnTo>
                  <a:lnTo>
                    <a:pt x="168" y="20"/>
                  </a:lnTo>
                  <a:lnTo>
                    <a:pt x="169" y="14"/>
                  </a:lnTo>
                  <a:lnTo>
                    <a:pt x="170" y="6"/>
                  </a:lnTo>
                  <a:lnTo>
                    <a:pt x="17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417" name="Line 153"/>
            <p:cNvSpPr>
              <a:spLocks noChangeShapeType="1"/>
            </p:cNvSpPr>
            <p:nvPr/>
          </p:nvSpPr>
          <p:spPr bwMode="auto">
            <a:xfrm flipH="1" flipV="1">
              <a:off x="5321" y="1128"/>
              <a:ext cx="42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418" name="Freeform 154"/>
            <p:cNvSpPr>
              <a:spLocks/>
            </p:cNvSpPr>
            <p:nvPr/>
          </p:nvSpPr>
          <p:spPr bwMode="auto">
            <a:xfrm>
              <a:off x="5292" y="1099"/>
              <a:ext cx="29" cy="29"/>
            </a:xfrm>
            <a:custGeom>
              <a:avLst/>
              <a:gdLst>
                <a:gd name="T0" fmla="*/ 0 w 170"/>
                <a:gd name="T1" fmla="*/ 0 h 166"/>
                <a:gd name="T2" fmla="*/ 0 w 170"/>
                <a:gd name="T3" fmla="*/ 8 h 166"/>
                <a:gd name="T4" fmla="*/ 1 w 170"/>
                <a:gd name="T5" fmla="*/ 15 h 166"/>
                <a:gd name="T6" fmla="*/ 2 w 170"/>
                <a:gd name="T7" fmla="*/ 23 h 166"/>
                <a:gd name="T8" fmla="*/ 4 w 170"/>
                <a:gd name="T9" fmla="*/ 29 h 166"/>
                <a:gd name="T10" fmla="*/ 7 w 170"/>
                <a:gd name="T11" fmla="*/ 37 h 166"/>
                <a:gd name="T12" fmla="*/ 9 w 170"/>
                <a:gd name="T13" fmla="*/ 44 h 166"/>
                <a:gd name="T14" fmla="*/ 13 w 170"/>
                <a:gd name="T15" fmla="*/ 51 h 166"/>
                <a:gd name="T16" fmla="*/ 18 w 170"/>
                <a:gd name="T17" fmla="*/ 59 h 166"/>
                <a:gd name="T18" fmla="*/ 22 w 170"/>
                <a:gd name="T19" fmla="*/ 66 h 166"/>
                <a:gd name="T20" fmla="*/ 27 w 170"/>
                <a:gd name="T21" fmla="*/ 74 h 166"/>
                <a:gd name="T22" fmla="*/ 34 w 170"/>
                <a:gd name="T23" fmla="*/ 81 h 166"/>
                <a:gd name="T24" fmla="*/ 39 w 170"/>
                <a:gd name="T25" fmla="*/ 89 h 166"/>
                <a:gd name="T26" fmla="*/ 46 w 170"/>
                <a:gd name="T27" fmla="*/ 95 h 166"/>
                <a:gd name="T28" fmla="*/ 53 w 170"/>
                <a:gd name="T29" fmla="*/ 103 h 166"/>
                <a:gd name="T30" fmla="*/ 60 w 170"/>
                <a:gd name="T31" fmla="*/ 109 h 166"/>
                <a:gd name="T32" fmla="*/ 68 w 170"/>
                <a:gd name="T33" fmla="*/ 115 h 166"/>
                <a:gd name="T34" fmla="*/ 76 w 170"/>
                <a:gd name="T35" fmla="*/ 122 h 166"/>
                <a:gd name="T36" fmla="*/ 85 w 170"/>
                <a:gd name="T37" fmla="*/ 127 h 166"/>
                <a:gd name="T38" fmla="*/ 93 w 170"/>
                <a:gd name="T39" fmla="*/ 133 h 166"/>
                <a:gd name="T40" fmla="*/ 103 w 170"/>
                <a:gd name="T41" fmla="*/ 139 h 166"/>
                <a:gd name="T42" fmla="*/ 111 w 170"/>
                <a:gd name="T43" fmla="*/ 143 h 166"/>
                <a:gd name="T44" fmla="*/ 121 w 170"/>
                <a:gd name="T45" fmla="*/ 148 h 166"/>
                <a:gd name="T46" fmla="*/ 131 w 170"/>
                <a:gd name="T47" fmla="*/ 153 h 166"/>
                <a:gd name="T48" fmla="*/ 140 w 170"/>
                <a:gd name="T49" fmla="*/ 157 h 166"/>
                <a:gd name="T50" fmla="*/ 151 w 170"/>
                <a:gd name="T51" fmla="*/ 160 h 166"/>
                <a:gd name="T52" fmla="*/ 160 w 170"/>
                <a:gd name="T53" fmla="*/ 163 h 166"/>
                <a:gd name="T54" fmla="*/ 170 w 170"/>
                <a:gd name="T55" fmla="*/ 166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0" h="166">
                  <a:moveTo>
                    <a:pt x="0" y="0"/>
                  </a:moveTo>
                  <a:lnTo>
                    <a:pt x="0" y="8"/>
                  </a:lnTo>
                  <a:lnTo>
                    <a:pt x="1" y="15"/>
                  </a:lnTo>
                  <a:lnTo>
                    <a:pt x="2" y="23"/>
                  </a:lnTo>
                  <a:lnTo>
                    <a:pt x="4" y="29"/>
                  </a:lnTo>
                  <a:lnTo>
                    <a:pt x="7" y="37"/>
                  </a:lnTo>
                  <a:lnTo>
                    <a:pt x="9" y="44"/>
                  </a:lnTo>
                  <a:lnTo>
                    <a:pt x="13" y="51"/>
                  </a:lnTo>
                  <a:lnTo>
                    <a:pt x="18" y="59"/>
                  </a:lnTo>
                  <a:lnTo>
                    <a:pt x="22" y="66"/>
                  </a:lnTo>
                  <a:lnTo>
                    <a:pt x="27" y="74"/>
                  </a:lnTo>
                  <a:lnTo>
                    <a:pt x="34" y="81"/>
                  </a:lnTo>
                  <a:lnTo>
                    <a:pt x="39" y="89"/>
                  </a:lnTo>
                  <a:lnTo>
                    <a:pt x="46" y="95"/>
                  </a:lnTo>
                  <a:lnTo>
                    <a:pt x="53" y="103"/>
                  </a:lnTo>
                  <a:lnTo>
                    <a:pt x="60" y="109"/>
                  </a:lnTo>
                  <a:lnTo>
                    <a:pt x="68" y="115"/>
                  </a:lnTo>
                  <a:lnTo>
                    <a:pt x="76" y="122"/>
                  </a:lnTo>
                  <a:lnTo>
                    <a:pt x="85" y="127"/>
                  </a:lnTo>
                  <a:lnTo>
                    <a:pt x="93" y="133"/>
                  </a:lnTo>
                  <a:lnTo>
                    <a:pt x="103" y="139"/>
                  </a:lnTo>
                  <a:lnTo>
                    <a:pt x="111" y="143"/>
                  </a:lnTo>
                  <a:lnTo>
                    <a:pt x="121" y="148"/>
                  </a:lnTo>
                  <a:lnTo>
                    <a:pt x="131" y="153"/>
                  </a:lnTo>
                  <a:lnTo>
                    <a:pt x="140" y="157"/>
                  </a:lnTo>
                  <a:lnTo>
                    <a:pt x="151" y="160"/>
                  </a:lnTo>
                  <a:lnTo>
                    <a:pt x="160" y="163"/>
                  </a:lnTo>
                  <a:lnTo>
                    <a:pt x="170" y="16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419" name="Line 155"/>
            <p:cNvSpPr>
              <a:spLocks noChangeShapeType="1"/>
            </p:cNvSpPr>
            <p:nvPr/>
          </p:nvSpPr>
          <p:spPr bwMode="auto">
            <a:xfrm flipV="1">
              <a:off x="5292" y="1074"/>
              <a:ext cx="0" cy="2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139421" name="Text Box 157"/>
          <p:cNvSpPr txBox="1">
            <a:spLocks noChangeArrowheads="1"/>
          </p:cNvSpPr>
          <p:nvPr/>
        </p:nvSpPr>
        <p:spPr bwMode="auto">
          <a:xfrm>
            <a:off x="122238" y="3284538"/>
            <a:ext cx="40068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600" b="1">
                <a:solidFill>
                  <a:srgbClr val="000000"/>
                </a:solidFill>
              </a:rPr>
              <a:t>⒉ </a:t>
            </a:r>
            <a:r>
              <a:rPr lang="zh-CN" altLang="en-US" sz="3600" b="1">
                <a:solidFill>
                  <a:srgbClr val="000000"/>
                </a:solidFill>
              </a:rPr>
              <a:t>六角头螺栓</a:t>
            </a:r>
          </a:p>
        </p:txBody>
      </p:sp>
      <p:sp>
        <p:nvSpPr>
          <p:cNvPr id="139422" name="Text Box 158"/>
          <p:cNvSpPr txBox="1">
            <a:spLocks noChangeArrowheads="1"/>
          </p:cNvSpPr>
          <p:nvPr/>
        </p:nvSpPr>
        <p:spPr bwMode="auto">
          <a:xfrm>
            <a:off x="100013" y="3900488"/>
            <a:ext cx="2741612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200" b="1">
                <a:solidFill>
                  <a:srgbClr val="000000"/>
                </a:solidFill>
              </a:rPr>
              <a:t>规定标记：</a:t>
            </a:r>
          </a:p>
        </p:txBody>
      </p:sp>
      <p:sp>
        <p:nvSpPr>
          <p:cNvPr id="139423" name="Text Box 159"/>
          <p:cNvSpPr txBox="1">
            <a:spLocks noChangeArrowheads="1"/>
          </p:cNvSpPr>
          <p:nvPr/>
        </p:nvSpPr>
        <p:spPr bwMode="auto">
          <a:xfrm>
            <a:off x="2857500" y="3919538"/>
            <a:ext cx="628650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200" b="1">
                <a:solidFill>
                  <a:srgbClr val="333399"/>
                </a:solidFill>
                <a:latin typeface="黑体" pitchFamily="2" charset="-122"/>
                <a:ea typeface="黑体" pitchFamily="2" charset="-122"/>
              </a:rPr>
              <a:t>螺栓  </a:t>
            </a:r>
            <a:r>
              <a:rPr lang="en-US" altLang="zh-CN" sz="3200" b="1">
                <a:solidFill>
                  <a:srgbClr val="333399"/>
                </a:solidFill>
                <a:latin typeface="黑体" pitchFamily="2" charset="-122"/>
                <a:ea typeface="黑体" pitchFamily="2" charset="-122"/>
              </a:rPr>
              <a:t>GB/T 5782</a:t>
            </a:r>
            <a:r>
              <a:rPr lang="en-US" altLang="zh-CN" sz="3200" b="1">
                <a:solidFill>
                  <a:srgbClr val="333399"/>
                </a:solidFill>
                <a:ea typeface="黑体" pitchFamily="2" charset="-122"/>
              </a:rPr>
              <a:t>–</a:t>
            </a:r>
            <a:r>
              <a:rPr lang="en-US" altLang="zh-CN" sz="3200" b="1">
                <a:solidFill>
                  <a:srgbClr val="333399"/>
                </a:solidFill>
                <a:latin typeface="黑体" pitchFamily="2" charset="-122"/>
                <a:ea typeface="黑体" pitchFamily="2" charset="-122"/>
              </a:rPr>
              <a:t>2000-M12×80</a:t>
            </a:r>
          </a:p>
        </p:txBody>
      </p:sp>
      <p:sp>
        <p:nvSpPr>
          <p:cNvPr id="139454" name="Rectangle 190"/>
          <p:cNvSpPr>
            <a:spLocks noChangeArrowheads="1"/>
          </p:cNvSpPr>
          <p:nvPr/>
        </p:nvSpPr>
        <p:spPr bwMode="auto">
          <a:xfrm>
            <a:off x="8205788" y="3992563"/>
            <a:ext cx="481012" cy="430212"/>
          </a:xfrm>
          <a:prstGeom prst="rect">
            <a:avLst/>
          </a:prstGeom>
          <a:noFill/>
          <a:ln w="28575">
            <a:solidFill>
              <a:srgbClr val="FF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  <p:sp>
        <p:nvSpPr>
          <p:cNvPr id="139455" name="Text Box 191"/>
          <p:cNvSpPr txBox="1">
            <a:spLocks noChangeArrowheads="1"/>
          </p:cNvSpPr>
          <p:nvPr/>
        </p:nvSpPr>
        <p:spPr bwMode="auto">
          <a:xfrm>
            <a:off x="114300" y="4505325"/>
            <a:ext cx="2498725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</a:rPr>
              <a:t>简化画法：</a:t>
            </a:r>
          </a:p>
        </p:txBody>
      </p:sp>
      <p:grpSp>
        <p:nvGrpSpPr>
          <p:cNvPr id="139456" name="Group 192"/>
          <p:cNvGrpSpPr>
            <a:grpSpLocks/>
          </p:cNvGrpSpPr>
          <p:nvPr/>
        </p:nvGrpSpPr>
        <p:grpSpPr bwMode="auto">
          <a:xfrm>
            <a:off x="7281863" y="4422775"/>
            <a:ext cx="1619250" cy="815975"/>
            <a:chOff x="4740" y="806"/>
            <a:chExt cx="1020" cy="514"/>
          </a:xfrm>
        </p:grpSpPr>
        <p:sp>
          <p:nvSpPr>
            <p:cNvPr id="139457" name="Text Box 193"/>
            <p:cNvSpPr txBox="1">
              <a:spLocks noChangeArrowheads="1"/>
            </p:cNvSpPr>
            <p:nvPr/>
          </p:nvSpPr>
          <p:spPr bwMode="auto">
            <a:xfrm>
              <a:off x="4740" y="993"/>
              <a:ext cx="1020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2800" b="1">
                  <a:solidFill>
                    <a:srgbClr val="FF0000"/>
                  </a:solidFill>
                  <a:ea typeface="黑体" pitchFamily="2" charset="-122"/>
                </a:rPr>
                <a:t>螺栓长度</a:t>
              </a:r>
            </a:p>
          </p:txBody>
        </p:sp>
        <p:sp>
          <p:nvSpPr>
            <p:cNvPr id="139458" name="Line 194"/>
            <p:cNvSpPr>
              <a:spLocks noChangeShapeType="1"/>
            </p:cNvSpPr>
            <p:nvPr/>
          </p:nvSpPr>
          <p:spPr bwMode="auto">
            <a:xfrm flipH="1">
              <a:off x="5332" y="806"/>
              <a:ext cx="121" cy="20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139459" name="Text Box 195"/>
          <p:cNvSpPr txBox="1">
            <a:spLocks noChangeArrowheads="1"/>
          </p:cNvSpPr>
          <p:nvPr/>
        </p:nvSpPr>
        <p:spPr bwMode="auto">
          <a:xfrm>
            <a:off x="1979613" y="3879850"/>
            <a:ext cx="1819275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</a:rPr>
              <a:t>例：</a:t>
            </a:r>
          </a:p>
        </p:txBody>
      </p:sp>
      <p:grpSp>
        <p:nvGrpSpPr>
          <p:cNvPr id="139600" name="Group 336"/>
          <p:cNvGrpSpPr>
            <a:grpSpLocks/>
          </p:cNvGrpSpPr>
          <p:nvPr/>
        </p:nvGrpSpPr>
        <p:grpSpPr bwMode="auto">
          <a:xfrm>
            <a:off x="2335213" y="4619625"/>
            <a:ext cx="4232275" cy="2063750"/>
            <a:chOff x="1471" y="3361"/>
            <a:chExt cx="1372" cy="669"/>
          </a:xfrm>
        </p:grpSpPr>
        <p:sp>
          <p:nvSpPr>
            <p:cNvPr id="139465" name="Line 201"/>
            <p:cNvSpPr>
              <a:spLocks noChangeShapeType="1"/>
            </p:cNvSpPr>
            <p:nvPr/>
          </p:nvSpPr>
          <p:spPr bwMode="auto">
            <a:xfrm>
              <a:off x="1728" y="3567"/>
              <a:ext cx="1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466" name="Line 202"/>
            <p:cNvSpPr>
              <a:spLocks noChangeShapeType="1"/>
            </p:cNvSpPr>
            <p:nvPr/>
          </p:nvSpPr>
          <p:spPr bwMode="auto">
            <a:xfrm>
              <a:off x="1886" y="3567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467" name="Line 203"/>
            <p:cNvSpPr>
              <a:spLocks noChangeShapeType="1"/>
            </p:cNvSpPr>
            <p:nvPr/>
          </p:nvSpPr>
          <p:spPr bwMode="auto">
            <a:xfrm>
              <a:off x="1921" y="3567"/>
              <a:ext cx="1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468" name="Line 204"/>
            <p:cNvSpPr>
              <a:spLocks noChangeShapeType="1"/>
            </p:cNvSpPr>
            <p:nvPr/>
          </p:nvSpPr>
          <p:spPr bwMode="auto">
            <a:xfrm>
              <a:off x="2095" y="3567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469" name="Line 205"/>
            <p:cNvSpPr>
              <a:spLocks noChangeShapeType="1"/>
            </p:cNvSpPr>
            <p:nvPr/>
          </p:nvSpPr>
          <p:spPr bwMode="auto">
            <a:xfrm>
              <a:off x="2130" y="3567"/>
              <a:ext cx="1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470" name="Line 206"/>
            <p:cNvSpPr>
              <a:spLocks noChangeShapeType="1"/>
            </p:cNvSpPr>
            <p:nvPr/>
          </p:nvSpPr>
          <p:spPr bwMode="auto">
            <a:xfrm>
              <a:off x="2304" y="3567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471" name="Line 207"/>
            <p:cNvSpPr>
              <a:spLocks noChangeShapeType="1"/>
            </p:cNvSpPr>
            <p:nvPr/>
          </p:nvSpPr>
          <p:spPr bwMode="auto">
            <a:xfrm>
              <a:off x="2339" y="3567"/>
              <a:ext cx="1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472" name="Line 208"/>
            <p:cNvSpPr>
              <a:spLocks noChangeShapeType="1"/>
            </p:cNvSpPr>
            <p:nvPr/>
          </p:nvSpPr>
          <p:spPr bwMode="auto">
            <a:xfrm>
              <a:off x="2513" y="3567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473" name="Line 209"/>
            <p:cNvSpPr>
              <a:spLocks noChangeShapeType="1"/>
            </p:cNvSpPr>
            <p:nvPr/>
          </p:nvSpPr>
          <p:spPr bwMode="auto">
            <a:xfrm>
              <a:off x="2547" y="3567"/>
              <a:ext cx="1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474" name="Line 210"/>
            <p:cNvSpPr>
              <a:spLocks noChangeShapeType="1"/>
            </p:cNvSpPr>
            <p:nvPr/>
          </p:nvSpPr>
          <p:spPr bwMode="auto">
            <a:xfrm>
              <a:off x="1774" y="3361"/>
              <a:ext cx="0" cy="4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475" name="Line 211"/>
            <p:cNvSpPr>
              <a:spLocks noChangeShapeType="1"/>
            </p:cNvSpPr>
            <p:nvPr/>
          </p:nvSpPr>
          <p:spPr bwMode="auto">
            <a:xfrm>
              <a:off x="1774" y="3361"/>
              <a:ext cx="14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476" name="Line 212"/>
            <p:cNvSpPr>
              <a:spLocks noChangeShapeType="1"/>
            </p:cNvSpPr>
            <p:nvPr/>
          </p:nvSpPr>
          <p:spPr bwMode="auto">
            <a:xfrm>
              <a:off x="1774" y="3773"/>
              <a:ext cx="14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477" name="Line 213"/>
            <p:cNvSpPr>
              <a:spLocks noChangeShapeType="1"/>
            </p:cNvSpPr>
            <p:nvPr/>
          </p:nvSpPr>
          <p:spPr bwMode="auto">
            <a:xfrm>
              <a:off x="1774" y="3464"/>
              <a:ext cx="87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478" name="Line 214"/>
            <p:cNvSpPr>
              <a:spLocks noChangeShapeType="1"/>
            </p:cNvSpPr>
            <p:nvPr/>
          </p:nvSpPr>
          <p:spPr bwMode="auto">
            <a:xfrm>
              <a:off x="1774" y="3670"/>
              <a:ext cx="87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479" name="Line 215"/>
            <p:cNvSpPr>
              <a:spLocks noChangeShapeType="1"/>
            </p:cNvSpPr>
            <p:nvPr/>
          </p:nvSpPr>
          <p:spPr bwMode="auto">
            <a:xfrm>
              <a:off x="2650" y="3464"/>
              <a:ext cx="0" cy="20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480" name="Line 216"/>
            <p:cNvSpPr>
              <a:spLocks noChangeShapeType="1"/>
            </p:cNvSpPr>
            <p:nvPr/>
          </p:nvSpPr>
          <p:spPr bwMode="auto">
            <a:xfrm flipH="1">
              <a:off x="2238" y="3479"/>
              <a:ext cx="4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481" name="Line 217"/>
            <p:cNvSpPr>
              <a:spLocks noChangeShapeType="1"/>
            </p:cNvSpPr>
            <p:nvPr/>
          </p:nvSpPr>
          <p:spPr bwMode="auto">
            <a:xfrm>
              <a:off x="2238" y="3464"/>
              <a:ext cx="0" cy="20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482" name="Line 218"/>
            <p:cNvSpPr>
              <a:spLocks noChangeShapeType="1"/>
            </p:cNvSpPr>
            <p:nvPr/>
          </p:nvSpPr>
          <p:spPr bwMode="auto">
            <a:xfrm flipH="1">
              <a:off x="2238" y="3655"/>
              <a:ext cx="4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483" name="Line 219"/>
            <p:cNvSpPr>
              <a:spLocks noChangeShapeType="1"/>
            </p:cNvSpPr>
            <p:nvPr/>
          </p:nvSpPr>
          <p:spPr bwMode="auto">
            <a:xfrm>
              <a:off x="1915" y="3361"/>
              <a:ext cx="0" cy="4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484" name="Line 220"/>
            <p:cNvSpPr>
              <a:spLocks noChangeShapeType="1"/>
            </p:cNvSpPr>
            <p:nvPr/>
          </p:nvSpPr>
          <p:spPr bwMode="auto">
            <a:xfrm>
              <a:off x="2650" y="3464"/>
              <a:ext cx="19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485" name="Line 221"/>
            <p:cNvSpPr>
              <a:spLocks noChangeShapeType="1"/>
            </p:cNvSpPr>
            <p:nvPr/>
          </p:nvSpPr>
          <p:spPr bwMode="auto">
            <a:xfrm>
              <a:off x="2650" y="3670"/>
              <a:ext cx="19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486" name="Line 222"/>
            <p:cNvSpPr>
              <a:spLocks noChangeShapeType="1"/>
            </p:cNvSpPr>
            <p:nvPr/>
          </p:nvSpPr>
          <p:spPr bwMode="auto">
            <a:xfrm>
              <a:off x="2791" y="3528"/>
              <a:ext cx="0" cy="7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487" name="Freeform 223"/>
            <p:cNvSpPr>
              <a:spLocks/>
            </p:cNvSpPr>
            <p:nvPr/>
          </p:nvSpPr>
          <p:spPr bwMode="auto">
            <a:xfrm>
              <a:off x="2781" y="3464"/>
              <a:ext cx="21" cy="64"/>
            </a:xfrm>
            <a:custGeom>
              <a:avLst/>
              <a:gdLst>
                <a:gd name="T0" fmla="*/ 0 w 151"/>
                <a:gd name="T1" fmla="*/ 451 h 451"/>
                <a:gd name="T2" fmla="*/ 151 w 151"/>
                <a:gd name="T3" fmla="*/ 451 h 451"/>
                <a:gd name="T4" fmla="*/ 75 w 151"/>
                <a:gd name="T5" fmla="*/ 0 h 451"/>
                <a:gd name="T6" fmla="*/ 0 w 151"/>
                <a:gd name="T7" fmla="*/ 451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1" h="451">
                  <a:moveTo>
                    <a:pt x="0" y="451"/>
                  </a:moveTo>
                  <a:lnTo>
                    <a:pt x="151" y="451"/>
                  </a:lnTo>
                  <a:lnTo>
                    <a:pt x="75" y="0"/>
                  </a:lnTo>
                  <a:lnTo>
                    <a:pt x="0" y="451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488" name="Freeform 224"/>
            <p:cNvSpPr>
              <a:spLocks/>
            </p:cNvSpPr>
            <p:nvPr/>
          </p:nvSpPr>
          <p:spPr bwMode="auto">
            <a:xfrm>
              <a:off x="2781" y="3464"/>
              <a:ext cx="21" cy="64"/>
            </a:xfrm>
            <a:custGeom>
              <a:avLst/>
              <a:gdLst>
                <a:gd name="T0" fmla="*/ 0 w 151"/>
                <a:gd name="T1" fmla="*/ 451 h 451"/>
                <a:gd name="T2" fmla="*/ 151 w 151"/>
                <a:gd name="T3" fmla="*/ 451 h 451"/>
                <a:gd name="T4" fmla="*/ 75 w 151"/>
                <a:gd name="T5" fmla="*/ 0 h 451"/>
                <a:gd name="T6" fmla="*/ 0 w 151"/>
                <a:gd name="T7" fmla="*/ 451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1" h="451">
                  <a:moveTo>
                    <a:pt x="0" y="451"/>
                  </a:moveTo>
                  <a:lnTo>
                    <a:pt x="151" y="451"/>
                  </a:lnTo>
                  <a:lnTo>
                    <a:pt x="75" y="0"/>
                  </a:lnTo>
                  <a:lnTo>
                    <a:pt x="0" y="451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489" name="Freeform 225"/>
            <p:cNvSpPr>
              <a:spLocks/>
            </p:cNvSpPr>
            <p:nvPr/>
          </p:nvSpPr>
          <p:spPr bwMode="auto">
            <a:xfrm>
              <a:off x="2781" y="3606"/>
              <a:ext cx="21" cy="64"/>
            </a:xfrm>
            <a:custGeom>
              <a:avLst/>
              <a:gdLst>
                <a:gd name="T0" fmla="*/ 0 w 151"/>
                <a:gd name="T1" fmla="*/ 0 h 452"/>
                <a:gd name="T2" fmla="*/ 151 w 151"/>
                <a:gd name="T3" fmla="*/ 0 h 452"/>
                <a:gd name="T4" fmla="*/ 75 w 151"/>
                <a:gd name="T5" fmla="*/ 452 h 452"/>
                <a:gd name="T6" fmla="*/ 0 w 151"/>
                <a:gd name="T7" fmla="*/ 0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1" h="452">
                  <a:moveTo>
                    <a:pt x="0" y="0"/>
                  </a:moveTo>
                  <a:lnTo>
                    <a:pt x="151" y="0"/>
                  </a:lnTo>
                  <a:lnTo>
                    <a:pt x="75" y="4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490" name="Freeform 226"/>
            <p:cNvSpPr>
              <a:spLocks/>
            </p:cNvSpPr>
            <p:nvPr/>
          </p:nvSpPr>
          <p:spPr bwMode="auto">
            <a:xfrm>
              <a:off x="2781" y="3606"/>
              <a:ext cx="21" cy="64"/>
            </a:xfrm>
            <a:custGeom>
              <a:avLst/>
              <a:gdLst>
                <a:gd name="T0" fmla="*/ 0 w 151"/>
                <a:gd name="T1" fmla="*/ 0 h 452"/>
                <a:gd name="T2" fmla="*/ 151 w 151"/>
                <a:gd name="T3" fmla="*/ 0 h 452"/>
                <a:gd name="T4" fmla="*/ 75 w 151"/>
                <a:gd name="T5" fmla="*/ 452 h 452"/>
                <a:gd name="T6" fmla="*/ 0 w 151"/>
                <a:gd name="T7" fmla="*/ 0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1" h="452">
                  <a:moveTo>
                    <a:pt x="0" y="0"/>
                  </a:moveTo>
                  <a:lnTo>
                    <a:pt x="151" y="0"/>
                  </a:lnTo>
                  <a:lnTo>
                    <a:pt x="75" y="45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491" name="Freeform 227"/>
            <p:cNvSpPr>
              <a:spLocks/>
            </p:cNvSpPr>
            <p:nvPr/>
          </p:nvSpPr>
          <p:spPr bwMode="auto">
            <a:xfrm>
              <a:off x="2695" y="3544"/>
              <a:ext cx="82" cy="36"/>
            </a:xfrm>
            <a:custGeom>
              <a:avLst/>
              <a:gdLst>
                <a:gd name="T0" fmla="*/ 0 w 569"/>
                <a:gd name="T1" fmla="*/ 0 h 251"/>
                <a:gd name="T2" fmla="*/ 569 w 569"/>
                <a:gd name="T3" fmla="*/ 152 h 251"/>
                <a:gd name="T4" fmla="*/ 569 w 569"/>
                <a:gd name="T5" fmla="*/ 25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69" h="251">
                  <a:moveTo>
                    <a:pt x="0" y="0"/>
                  </a:moveTo>
                  <a:lnTo>
                    <a:pt x="569" y="152"/>
                  </a:lnTo>
                  <a:lnTo>
                    <a:pt x="569" y="25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492" name="Freeform 228"/>
            <p:cNvSpPr>
              <a:spLocks/>
            </p:cNvSpPr>
            <p:nvPr/>
          </p:nvSpPr>
          <p:spPr bwMode="auto">
            <a:xfrm>
              <a:off x="2761" y="3580"/>
              <a:ext cx="16" cy="8"/>
            </a:xfrm>
            <a:custGeom>
              <a:avLst/>
              <a:gdLst>
                <a:gd name="T0" fmla="*/ 0 w 111"/>
                <a:gd name="T1" fmla="*/ 48 h 54"/>
                <a:gd name="T2" fmla="*/ 6 w 111"/>
                <a:gd name="T3" fmla="*/ 49 h 54"/>
                <a:gd name="T4" fmla="*/ 13 w 111"/>
                <a:gd name="T5" fmla="*/ 52 h 54"/>
                <a:gd name="T6" fmla="*/ 19 w 111"/>
                <a:gd name="T7" fmla="*/ 53 h 54"/>
                <a:gd name="T8" fmla="*/ 25 w 111"/>
                <a:gd name="T9" fmla="*/ 53 h 54"/>
                <a:gd name="T10" fmla="*/ 32 w 111"/>
                <a:gd name="T11" fmla="*/ 54 h 54"/>
                <a:gd name="T12" fmla="*/ 38 w 111"/>
                <a:gd name="T13" fmla="*/ 54 h 54"/>
                <a:gd name="T14" fmla="*/ 44 w 111"/>
                <a:gd name="T15" fmla="*/ 54 h 54"/>
                <a:gd name="T16" fmla="*/ 50 w 111"/>
                <a:gd name="T17" fmla="*/ 54 h 54"/>
                <a:gd name="T18" fmla="*/ 55 w 111"/>
                <a:gd name="T19" fmla="*/ 53 h 54"/>
                <a:gd name="T20" fmla="*/ 61 w 111"/>
                <a:gd name="T21" fmla="*/ 52 h 54"/>
                <a:gd name="T22" fmla="*/ 66 w 111"/>
                <a:gd name="T23" fmla="*/ 50 h 54"/>
                <a:gd name="T24" fmla="*/ 71 w 111"/>
                <a:gd name="T25" fmla="*/ 49 h 54"/>
                <a:gd name="T26" fmla="*/ 76 w 111"/>
                <a:gd name="T27" fmla="*/ 47 h 54"/>
                <a:gd name="T28" fmla="*/ 81 w 111"/>
                <a:gd name="T29" fmla="*/ 45 h 54"/>
                <a:gd name="T30" fmla="*/ 85 w 111"/>
                <a:gd name="T31" fmla="*/ 43 h 54"/>
                <a:gd name="T32" fmla="*/ 88 w 111"/>
                <a:gd name="T33" fmla="*/ 41 h 54"/>
                <a:gd name="T34" fmla="*/ 93 w 111"/>
                <a:gd name="T35" fmla="*/ 38 h 54"/>
                <a:gd name="T36" fmla="*/ 96 w 111"/>
                <a:gd name="T37" fmla="*/ 36 h 54"/>
                <a:gd name="T38" fmla="*/ 99 w 111"/>
                <a:gd name="T39" fmla="*/ 32 h 54"/>
                <a:gd name="T40" fmla="*/ 101 w 111"/>
                <a:gd name="T41" fmla="*/ 29 h 54"/>
                <a:gd name="T42" fmla="*/ 104 w 111"/>
                <a:gd name="T43" fmla="*/ 25 h 54"/>
                <a:gd name="T44" fmla="*/ 106 w 111"/>
                <a:gd name="T45" fmla="*/ 22 h 54"/>
                <a:gd name="T46" fmla="*/ 107 w 111"/>
                <a:gd name="T47" fmla="*/ 17 h 54"/>
                <a:gd name="T48" fmla="*/ 109 w 111"/>
                <a:gd name="T49" fmla="*/ 13 h 54"/>
                <a:gd name="T50" fmla="*/ 110 w 111"/>
                <a:gd name="T51" fmla="*/ 9 h 54"/>
                <a:gd name="T52" fmla="*/ 111 w 111"/>
                <a:gd name="T53" fmla="*/ 5 h 54"/>
                <a:gd name="T54" fmla="*/ 111 w 111"/>
                <a:gd name="T5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11" h="54">
                  <a:moveTo>
                    <a:pt x="0" y="48"/>
                  </a:moveTo>
                  <a:lnTo>
                    <a:pt x="6" y="49"/>
                  </a:lnTo>
                  <a:lnTo>
                    <a:pt x="13" y="52"/>
                  </a:lnTo>
                  <a:lnTo>
                    <a:pt x="19" y="53"/>
                  </a:lnTo>
                  <a:lnTo>
                    <a:pt x="25" y="53"/>
                  </a:lnTo>
                  <a:lnTo>
                    <a:pt x="32" y="54"/>
                  </a:lnTo>
                  <a:lnTo>
                    <a:pt x="38" y="54"/>
                  </a:lnTo>
                  <a:lnTo>
                    <a:pt x="44" y="54"/>
                  </a:lnTo>
                  <a:lnTo>
                    <a:pt x="50" y="54"/>
                  </a:lnTo>
                  <a:lnTo>
                    <a:pt x="55" y="53"/>
                  </a:lnTo>
                  <a:lnTo>
                    <a:pt x="61" y="52"/>
                  </a:lnTo>
                  <a:lnTo>
                    <a:pt x="66" y="50"/>
                  </a:lnTo>
                  <a:lnTo>
                    <a:pt x="71" y="49"/>
                  </a:lnTo>
                  <a:lnTo>
                    <a:pt x="76" y="47"/>
                  </a:lnTo>
                  <a:lnTo>
                    <a:pt x="81" y="45"/>
                  </a:lnTo>
                  <a:lnTo>
                    <a:pt x="85" y="43"/>
                  </a:lnTo>
                  <a:lnTo>
                    <a:pt x="88" y="41"/>
                  </a:lnTo>
                  <a:lnTo>
                    <a:pt x="93" y="38"/>
                  </a:lnTo>
                  <a:lnTo>
                    <a:pt x="96" y="36"/>
                  </a:lnTo>
                  <a:lnTo>
                    <a:pt x="99" y="32"/>
                  </a:lnTo>
                  <a:lnTo>
                    <a:pt x="101" y="29"/>
                  </a:lnTo>
                  <a:lnTo>
                    <a:pt x="104" y="25"/>
                  </a:lnTo>
                  <a:lnTo>
                    <a:pt x="106" y="22"/>
                  </a:lnTo>
                  <a:lnTo>
                    <a:pt x="107" y="17"/>
                  </a:lnTo>
                  <a:lnTo>
                    <a:pt x="109" y="13"/>
                  </a:lnTo>
                  <a:lnTo>
                    <a:pt x="110" y="9"/>
                  </a:lnTo>
                  <a:lnTo>
                    <a:pt x="111" y="5"/>
                  </a:lnTo>
                  <a:lnTo>
                    <a:pt x="111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493" name="Line 229"/>
            <p:cNvSpPr>
              <a:spLocks noChangeShapeType="1"/>
            </p:cNvSpPr>
            <p:nvPr/>
          </p:nvSpPr>
          <p:spPr bwMode="auto">
            <a:xfrm flipH="1" flipV="1">
              <a:off x="2738" y="3581"/>
              <a:ext cx="23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494" name="Freeform 230"/>
            <p:cNvSpPr>
              <a:spLocks/>
            </p:cNvSpPr>
            <p:nvPr/>
          </p:nvSpPr>
          <p:spPr bwMode="auto">
            <a:xfrm>
              <a:off x="2722" y="3565"/>
              <a:ext cx="16" cy="16"/>
            </a:xfrm>
            <a:custGeom>
              <a:avLst/>
              <a:gdLst>
                <a:gd name="T0" fmla="*/ 0 w 110"/>
                <a:gd name="T1" fmla="*/ 0 h 107"/>
                <a:gd name="T2" fmla="*/ 0 w 110"/>
                <a:gd name="T3" fmla="*/ 5 h 107"/>
                <a:gd name="T4" fmla="*/ 1 w 110"/>
                <a:gd name="T5" fmla="*/ 9 h 107"/>
                <a:gd name="T6" fmla="*/ 2 w 110"/>
                <a:gd name="T7" fmla="*/ 14 h 107"/>
                <a:gd name="T8" fmla="*/ 3 w 110"/>
                <a:gd name="T9" fmla="*/ 18 h 107"/>
                <a:gd name="T10" fmla="*/ 4 w 110"/>
                <a:gd name="T11" fmla="*/ 24 h 107"/>
                <a:gd name="T12" fmla="*/ 6 w 110"/>
                <a:gd name="T13" fmla="*/ 28 h 107"/>
                <a:gd name="T14" fmla="*/ 9 w 110"/>
                <a:gd name="T15" fmla="*/ 33 h 107"/>
                <a:gd name="T16" fmla="*/ 11 w 110"/>
                <a:gd name="T17" fmla="*/ 38 h 107"/>
                <a:gd name="T18" fmla="*/ 14 w 110"/>
                <a:gd name="T19" fmla="*/ 43 h 107"/>
                <a:gd name="T20" fmla="*/ 18 w 110"/>
                <a:gd name="T21" fmla="*/ 47 h 107"/>
                <a:gd name="T22" fmla="*/ 22 w 110"/>
                <a:gd name="T23" fmla="*/ 52 h 107"/>
                <a:gd name="T24" fmla="*/ 25 w 110"/>
                <a:gd name="T25" fmla="*/ 57 h 107"/>
                <a:gd name="T26" fmla="*/ 29 w 110"/>
                <a:gd name="T27" fmla="*/ 61 h 107"/>
                <a:gd name="T28" fmla="*/ 35 w 110"/>
                <a:gd name="T29" fmla="*/ 65 h 107"/>
                <a:gd name="T30" fmla="*/ 39 w 110"/>
                <a:gd name="T31" fmla="*/ 70 h 107"/>
                <a:gd name="T32" fmla="*/ 44 w 110"/>
                <a:gd name="T33" fmla="*/ 74 h 107"/>
                <a:gd name="T34" fmla="*/ 50 w 110"/>
                <a:gd name="T35" fmla="*/ 78 h 107"/>
                <a:gd name="T36" fmla="*/ 55 w 110"/>
                <a:gd name="T37" fmla="*/ 82 h 107"/>
                <a:gd name="T38" fmla="*/ 60 w 110"/>
                <a:gd name="T39" fmla="*/ 85 h 107"/>
                <a:gd name="T40" fmla="*/ 67 w 110"/>
                <a:gd name="T41" fmla="*/ 89 h 107"/>
                <a:gd name="T42" fmla="*/ 72 w 110"/>
                <a:gd name="T43" fmla="*/ 92 h 107"/>
                <a:gd name="T44" fmla="*/ 78 w 110"/>
                <a:gd name="T45" fmla="*/ 95 h 107"/>
                <a:gd name="T46" fmla="*/ 85 w 110"/>
                <a:gd name="T47" fmla="*/ 98 h 107"/>
                <a:gd name="T48" fmla="*/ 91 w 110"/>
                <a:gd name="T49" fmla="*/ 100 h 107"/>
                <a:gd name="T50" fmla="*/ 98 w 110"/>
                <a:gd name="T51" fmla="*/ 104 h 107"/>
                <a:gd name="T52" fmla="*/ 104 w 110"/>
                <a:gd name="T53" fmla="*/ 105 h 107"/>
                <a:gd name="T54" fmla="*/ 110 w 110"/>
                <a:gd name="T55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10" h="107">
                  <a:moveTo>
                    <a:pt x="0" y="0"/>
                  </a:moveTo>
                  <a:lnTo>
                    <a:pt x="0" y="5"/>
                  </a:lnTo>
                  <a:lnTo>
                    <a:pt x="1" y="9"/>
                  </a:lnTo>
                  <a:lnTo>
                    <a:pt x="2" y="14"/>
                  </a:lnTo>
                  <a:lnTo>
                    <a:pt x="3" y="18"/>
                  </a:lnTo>
                  <a:lnTo>
                    <a:pt x="4" y="24"/>
                  </a:lnTo>
                  <a:lnTo>
                    <a:pt x="6" y="28"/>
                  </a:lnTo>
                  <a:lnTo>
                    <a:pt x="9" y="33"/>
                  </a:lnTo>
                  <a:lnTo>
                    <a:pt x="11" y="38"/>
                  </a:lnTo>
                  <a:lnTo>
                    <a:pt x="14" y="43"/>
                  </a:lnTo>
                  <a:lnTo>
                    <a:pt x="18" y="47"/>
                  </a:lnTo>
                  <a:lnTo>
                    <a:pt x="22" y="52"/>
                  </a:lnTo>
                  <a:lnTo>
                    <a:pt x="25" y="57"/>
                  </a:lnTo>
                  <a:lnTo>
                    <a:pt x="29" y="61"/>
                  </a:lnTo>
                  <a:lnTo>
                    <a:pt x="35" y="65"/>
                  </a:lnTo>
                  <a:lnTo>
                    <a:pt x="39" y="70"/>
                  </a:lnTo>
                  <a:lnTo>
                    <a:pt x="44" y="74"/>
                  </a:lnTo>
                  <a:lnTo>
                    <a:pt x="50" y="78"/>
                  </a:lnTo>
                  <a:lnTo>
                    <a:pt x="55" y="82"/>
                  </a:lnTo>
                  <a:lnTo>
                    <a:pt x="60" y="85"/>
                  </a:lnTo>
                  <a:lnTo>
                    <a:pt x="67" y="89"/>
                  </a:lnTo>
                  <a:lnTo>
                    <a:pt x="72" y="92"/>
                  </a:lnTo>
                  <a:lnTo>
                    <a:pt x="78" y="95"/>
                  </a:lnTo>
                  <a:lnTo>
                    <a:pt x="85" y="98"/>
                  </a:lnTo>
                  <a:lnTo>
                    <a:pt x="91" y="100"/>
                  </a:lnTo>
                  <a:lnTo>
                    <a:pt x="98" y="104"/>
                  </a:lnTo>
                  <a:lnTo>
                    <a:pt x="104" y="105"/>
                  </a:lnTo>
                  <a:lnTo>
                    <a:pt x="110" y="10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495" name="Line 231"/>
            <p:cNvSpPr>
              <a:spLocks noChangeShapeType="1"/>
            </p:cNvSpPr>
            <p:nvPr/>
          </p:nvSpPr>
          <p:spPr bwMode="auto">
            <a:xfrm flipV="1">
              <a:off x="2722" y="3551"/>
              <a:ext cx="0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496" name="Line 232"/>
            <p:cNvSpPr>
              <a:spLocks noChangeShapeType="1"/>
            </p:cNvSpPr>
            <p:nvPr/>
          </p:nvSpPr>
          <p:spPr bwMode="auto">
            <a:xfrm>
              <a:off x="2238" y="3670"/>
              <a:ext cx="0" cy="18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497" name="Line 233"/>
            <p:cNvSpPr>
              <a:spLocks noChangeShapeType="1"/>
            </p:cNvSpPr>
            <p:nvPr/>
          </p:nvSpPr>
          <p:spPr bwMode="auto">
            <a:xfrm>
              <a:off x="2650" y="3670"/>
              <a:ext cx="0" cy="18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498" name="Line 234"/>
            <p:cNvSpPr>
              <a:spLocks noChangeShapeType="1"/>
            </p:cNvSpPr>
            <p:nvPr/>
          </p:nvSpPr>
          <p:spPr bwMode="auto">
            <a:xfrm>
              <a:off x="2302" y="3806"/>
              <a:ext cx="28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499" name="Freeform 235"/>
            <p:cNvSpPr>
              <a:spLocks/>
            </p:cNvSpPr>
            <p:nvPr/>
          </p:nvSpPr>
          <p:spPr bwMode="auto">
            <a:xfrm>
              <a:off x="2238" y="3795"/>
              <a:ext cx="64" cy="22"/>
            </a:xfrm>
            <a:custGeom>
              <a:avLst/>
              <a:gdLst>
                <a:gd name="T0" fmla="*/ 450 w 450"/>
                <a:gd name="T1" fmla="*/ 0 h 151"/>
                <a:gd name="T2" fmla="*/ 450 w 450"/>
                <a:gd name="T3" fmla="*/ 151 h 151"/>
                <a:gd name="T4" fmla="*/ 0 w 450"/>
                <a:gd name="T5" fmla="*/ 76 h 151"/>
                <a:gd name="T6" fmla="*/ 450 w 450"/>
                <a:gd name="T7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0" h="151">
                  <a:moveTo>
                    <a:pt x="450" y="0"/>
                  </a:moveTo>
                  <a:lnTo>
                    <a:pt x="450" y="151"/>
                  </a:lnTo>
                  <a:lnTo>
                    <a:pt x="0" y="76"/>
                  </a:lnTo>
                  <a:lnTo>
                    <a:pt x="45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00" name="Freeform 236"/>
            <p:cNvSpPr>
              <a:spLocks/>
            </p:cNvSpPr>
            <p:nvPr/>
          </p:nvSpPr>
          <p:spPr bwMode="auto">
            <a:xfrm>
              <a:off x="2238" y="3795"/>
              <a:ext cx="64" cy="22"/>
            </a:xfrm>
            <a:custGeom>
              <a:avLst/>
              <a:gdLst>
                <a:gd name="T0" fmla="*/ 450 w 450"/>
                <a:gd name="T1" fmla="*/ 0 h 151"/>
                <a:gd name="T2" fmla="*/ 450 w 450"/>
                <a:gd name="T3" fmla="*/ 151 h 151"/>
                <a:gd name="T4" fmla="*/ 0 w 450"/>
                <a:gd name="T5" fmla="*/ 76 h 151"/>
                <a:gd name="T6" fmla="*/ 450 w 450"/>
                <a:gd name="T7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0" h="151">
                  <a:moveTo>
                    <a:pt x="450" y="0"/>
                  </a:moveTo>
                  <a:lnTo>
                    <a:pt x="450" y="151"/>
                  </a:lnTo>
                  <a:lnTo>
                    <a:pt x="0" y="76"/>
                  </a:lnTo>
                  <a:lnTo>
                    <a:pt x="450" y="0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01" name="Freeform 237"/>
            <p:cNvSpPr>
              <a:spLocks/>
            </p:cNvSpPr>
            <p:nvPr/>
          </p:nvSpPr>
          <p:spPr bwMode="auto">
            <a:xfrm>
              <a:off x="2585" y="3795"/>
              <a:ext cx="65" cy="22"/>
            </a:xfrm>
            <a:custGeom>
              <a:avLst/>
              <a:gdLst>
                <a:gd name="T0" fmla="*/ 0 w 452"/>
                <a:gd name="T1" fmla="*/ 0 h 151"/>
                <a:gd name="T2" fmla="*/ 0 w 452"/>
                <a:gd name="T3" fmla="*/ 151 h 151"/>
                <a:gd name="T4" fmla="*/ 452 w 452"/>
                <a:gd name="T5" fmla="*/ 76 h 151"/>
                <a:gd name="T6" fmla="*/ 0 w 452"/>
                <a:gd name="T7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2" h="151">
                  <a:moveTo>
                    <a:pt x="0" y="0"/>
                  </a:moveTo>
                  <a:lnTo>
                    <a:pt x="0" y="151"/>
                  </a:lnTo>
                  <a:lnTo>
                    <a:pt x="452" y="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02" name="Freeform 238"/>
            <p:cNvSpPr>
              <a:spLocks/>
            </p:cNvSpPr>
            <p:nvPr/>
          </p:nvSpPr>
          <p:spPr bwMode="auto">
            <a:xfrm>
              <a:off x="2585" y="3795"/>
              <a:ext cx="65" cy="22"/>
            </a:xfrm>
            <a:custGeom>
              <a:avLst/>
              <a:gdLst>
                <a:gd name="T0" fmla="*/ 0 w 452"/>
                <a:gd name="T1" fmla="*/ 0 h 151"/>
                <a:gd name="T2" fmla="*/ 0 w 452"/>
                <a:gd name="T3" fmla="*/ 151 h 151"/>
                <a:gd name="T4" fmla="*/ 452 w 452"/>
                <a:gd name="T5" fmla="*/ 76 h 151"/>
                <a:gd name="T6" fmla="*/ 0 w 452"/>
                <a:gd name="T7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2" h="151">
                  <a:moveTo>
                    <a:pt x="0" y="0"/>
                  </a:moveTo>
                  <a:lnTo>
                    <a:pt x="0" y="151"/>
                  </a:lnTo>
                  <a:lnTo>
                    <a:pt x="452" y="7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03" name="Freeform 239"/>
            <p:cNvSpPr>
              <a:spLocks/>
            </p:cNvSpPr>
            <p:nvPr/>
          </p:nvSpPr>
          <p:spPr bwMode="auto">
            <a:xfrm>
              <a:off x="2416" y="3710"/>
              <a:ext cx="16" cy="14"/>
            </a:xfrm>
            <a:custGeom>
              <a:avLst/>
              <a:gdLst>
                <a:gd name="T0" fmla="*/ 113 w 113"/>
                <a:gd name="T1" fmla="*/ 0 h 95"/>
                <a:gd name="T2" fmla="*/ 109 w 113"/>
                <a:gd name="T3" fmla="*/ 1 h 95"/>
                <a:gd name="T4" fmla="*/ 103 w 113"/>
                <a:gd name="T5" fmla="*/ 1 h 95"/>
                <a:gd name="T6" fmla="*/ 98 w 113"/>
                <a:gd name="T7" fmla="*/ 2 h 95"/>
                <a:gd name="T8" fmla="*/ 93 w 113"/>
                <a:gd name="T9" fmla="*/ 3 h 95"/>
                <a:gd name="T10" fmla="*/ 87 w 113"/>
                <a:gd name="T11" fmla="*/ 5 h 95"/>
                <a:gd name="T12" fmla="*/ 82 w 113"/>
                <a:gd name="T13" fmla="*/ 6 h 95"/>
                <a:gd name="T14" fmla="*/ 77 w 113"/>
                <a:gd name="T15" fmla="*/ 9 h 95"/>
                <a:gd name="T16" fmla="*/ 72 w 113"/>
                <a:gd name="T17" fmla="*/ 11 h 95"/>
                <a:gd name="T18" fmla="*/ 66 w 113"/>
                <a:gd name="T19" fmla="*/ 15 h 95"/>
                <a:gd name="T20" fmla="*/ 62 w 113"/>
                <a:gd name="T21" fmla="*/ 18 h 95"/>
                <a:gd name="T22" fmla="*/ 57 w 113"/>
                <a:gd name="T23" fmla="*/ 22 h 95"/>
                <a:gd name="T24" fmla="*/ 51 w 113"/>
                <a:gd name="T25" fmla="*/ 26 h 95"/>
                <a:gd name="T26" fmla="*/ 46 w 113"/>
                <a:gd name="T27" fmla="*/ 31 h 95"/>
                <a:gd name="T28" fmla="*/ 41 w 113"/>
                <a:gd name="T29" fmla="*/ 35 h 95"/>
                <a:gd name="T30" fmla="*/ 36 w 113"/>
                <a:gd name="T31" fmla="*/ 40 h 95"/>
                <a:gd name="T32" fmla="*/ 31 w 113"/>
                <a:gd name="T33" fmla="*/ 46 h 95"/>
                <a:gd name="T34" fmla="*/ 27 w 113"/>
                <a:gd name="T35" fmla="*/ 51 h 95"/>
                <a:gd name="T36" fmla="*/ 23 w 113"/>
                <a:gd name="T37" fmla="*/ 56 h 95"/>
                <a:gd name="T38" fmla="*/ 18 w 113"/>
                <a:gd name="T39" fmla="*/ 63 h 95"/>
                <a:gd name="T40" fmla="*/ 14 w 113"/>
                <a:gd name="T41" fmla="*/ 69 h 95"/>
                <a:gd name="T42" fmla="*/ 10 w 113"/>
                <a:gd name="T43" fmla="*/ 75 h 95"/>
                <a:gd name="T44" fmla="*/ 7 w 113"/>
                <a:gd name="T45" fmla="*/ 82 h 95"/>
                <a:gd name="T46" fmla="*/ 3 w 113"/>
                <a:gd name="T47" fmla="*/ 88 h 95"/>
                <a:gd name="T48" fmla="*/ 0 w 113"/>
                <a:gd name="T49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95">
                  <a:moveTo>
                    <a:pt x="113" y="0"/>
                  </a:moveTo>
                  <a:lnTo>
                    <a:pt x="109" y="1"/>
                  </a:lnTo>
                  <a:lnTo>
                    <a:pt x="103" y="1"/>
                  </a:lnTo>
                  <a:lnTo>
                    <a:pt x="98" y="2"/>
                  </a:lnTo>
                  <a:lnTo>
                    <a:pt x="93" y="3"/>
                  </a:lnTo>
                  <a:lnTo>
                    <a:pt x="87" y="5"/>
                  </a:lnTo>
                  <a:lnTo>
                    <a:pt x="82" y="6"/>
                  </a:lnTo>
                  <a:lnTo>
                    <a:pt x="77" y="9"/>
                  </a:lnTo>
                  <a:lnTo>
                    <a:pt x="72" y="11"/>
                  </a:lnTo>
                  <a:lnTo>
                    <a:pt x="66" y="15"/>
                  </a:lnTo>
                  <a:lnTo>
                    <a:pt x="62" y="18"/>
                  </a:lnTo>
                  <a:lnTo>
                    <a:pt x="57" y="22"/>
                  </a:lnTo>
                  <a:lnTo>
                    <a:pt x="51" y="26"/>
                  </a:lnTo>
                  <a:lnTo>
                    <a:pt x="46" y="31"/>
                  </a:lnTo>
                  <a:lnTo>
                    <a:pt x="41" y="35"/>
                  </a:lnTo>
                  <a:lnTo>
                    <a:pt x="36" y="40"/>
                  </a:lnTo>
                  <a:lnTo>
                    <a:pt x="31" y="46"/>
                  </a:lnTo>
                  <a:lnTo>
                    <a:pt x="27" y="51"/>
                  </a:lnTo>
                  <a:lnTo>
                    <a:pt x="23" y="56"/>
                  </a:lnTo>
                  <a:lnTo>
                    <a:pt x="18" y="63"/>
                  </a:lnTo>
                  <a:lnTo>
                    <a:pt x="14" y="69"/>
                  </a:lnTo>
                  <a:lnTo>
                    <a:pt x="10" y="75"/>
                  </a:lnTo>
                  <a:lnTo>
                    <a:pt x="7" y="82"/>
                  </a:lnTo>
                  <a:lnTo>
                    <a:pt x="3" y="88"/>
                  </a:lnTo>
                  <a:lnTo>
                    <a:pt x="0" y="9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04" name="Freeform 240"/>
            <p:cNvSpPr>
              <a:spLocks/>
            </p:cNvSpPr>
            <p:nvPr/>
          </p:nvSpPr>
          <p:spPr bwMode="auto">
            <a:xfrm>
              <a:off x="2432" y="3710"/>
              <a:ext cx="9" cy="28"/>
            </a:xfrm>
            <a:custGeom>
              <a:avLst/>
              <a:gdLst>
                <a:gd name="T0" fmla="*/ 25 w 62"/>
                <a:gd name="T1" fmla="*/ 192 h 192"/>
                <a:gd name="T2" fmla="*/ 28 w 62"/>
                <a:gd name="T3" fmla="*/ 187 h 192"/>
                <a:gd name="T4" fmla="*/ 32 w 62"/>
                <a:gd name="T5" fmla="*/ 181 h 192"/>
                <a:gd name="T6" fmla="*/ 36 w 62"/>
                <a:gd name="T7" fmla="*/ 174 h 192"/>
                <a:gd name="T8" fmla="*/ 39 w 62"/>
                <a:gd name="T9" fmla="*/ 167 h 192"/>
                <a:gd name="T10" fmla="*/ 43 w 62"/>
                <a:gd name="T11" fmla="*/ 161 h 192"/>
                <a:gd name="T12" fmla="*/ 46 w 62"/>
                <a:gd name="T13" fmla="*/ 154 h 192"/>
                <a:gd name="T14" fmla="*/ 49 w 62"/>
                <a:gd name="T15" fmla="*/ 147 h 192"/>
                <a:gd name="T16" fmla="*/ 51 w 62"/>
                <a:gd name="T17" fmla="*/ 140 h 192"/>
                <a:gd name="T18" fmla="*/ 53 w 62"/>
                <a:gd name="T19" fmla="*/ 133 h 192"/>
                <a:gd name="T20" fmla="*/ 55 w 62"/>
                <a:gd name="T21" fmla="*/ 125 h 192"/>
                <a:gd name="T22" fmla="*/ 58 w 62"/>
                <a:gd name="T23" fmla="*/ 119 h 192"/>
                <a:gd name="T24" fmla="*/ 59 w 62"/>
                <a:gd name="T25" fmla="*/ 112 h 192"/>
                <a:gd name="T26" fmla="*/ 60 w 62"/>
                <a:gd name="T27" fmla="*/ 105 h 192"/>
                <a:gd name="T28" fmla="*/ 61 w 62"/>
                <a:gd name="T29" fmla="*/ 98 h 192"/>
                <a:gd name="T30" fmla="*/ 61 w 62"/>
                <a:gd name="T31" fmla="*/ 91 h 192"/>
                <a:gd name="T32" fmla="*/ 62 w 62"/>
                <a:gd name="T33" fmla="*/ 84 h 192"/>
                <a:gd name="T34" fmla="*/ 62 w 62"/>
                <a:gd name="T35" fmla="*/ 77 h 192"/>
                <a:gd name="T36" fmla="*/ 61 w 62"/>
                <a:gd name="T37" fmla="*/ 71 h 192"/>
                <a:gd name="T38" fmla="*/ 61 w 62"/>
                <a:gd name="T39" fmla="*/ 65 h 192"/>
                <a:gd name="T40" fmla="*/ 60 w 62"/>
                <a:gd name="T41" fmla="*/ 58 h 192"/>
                <a:gd name="T42" fmla="*/ 59 w 62"/>
                <a:gd name="T43" fmla="*/ 53 h 192"/>
                <a:gd name="T44" fmla="*/ 56 w 62"/>
                <a:gd name="T45" fmla="*/ 48 h 192"/>
                <a:gd name="T46" fmla="*/ 55 w 62"/>
                <a:gd name="T47" fmla="*/ 42 h 192"/>
                <a:gd name="T48" fmla="*/ 53 w 62"/>
                <a:gd name="T49" fmla="*/ 37 h 192"/>
                <a:gd name="T50" fmla="*/ 51 w 62"/>
                <a:gd name="T51" fmla="*/ 32 h 192"/>
                <a:gd name="T52" fmla="*/ 48 w 62"/>
                <a:gd name="T53" fmla="*/ 27 h 192"/>
                <a:gd name="T54" fmla="*/ 46 w 62"/>
                <a:gd name="T55" fmla="*/ 23 h 192"/>
                <a:gd name="T56" fmla="*/ 43 w 62"/>
                <a:gd name="T57" fmla="*/ 19 h 192"/>
                <a:gd name="T58" fmla="*/ 39 w 62"/>
                <a:gd name="T59" fmla="*/ 16 h 192"/>
                <a:gd name="T60" fmla="*/ 35 w 62"/>
                <a:gd name="T61" fmla="*/ 13 h 192"/>
                <a:gd name="T62" fmla="*/ 32 w 62"/>
                <a:gd name="T63" fmla="*/ 9 h 192"/>
                <a:gd name="T64" fmla="*/ 28 w 62"/>
                <a:gd name="T65" fmla="*/ 7 h 192"/>
                <a:gd name="T66" fmla="*/ 23 w 62"/>
                <a:gd name="T67" fmla="*/ 5 h 192"/>
                <a:gd name="T68" fmla="*/ 19 w 62"/>
                <a:gd name="T69" fmla="*/ 3 h 192"/>
                <a:gd name="T70" fmla="*/ 15 w 62"/>
                <a:gd name="T71" fmla="*/ 2 h 192"/>
                <a:gd name="T72" fmla="*/ 10 w 62"/>
                <a:gd name="T73" fmla="*/ 1 h 192"/>
                <a:gd name="T74" fmla="*/ 5 w 62"/>
                <a:gd name="T75" fmla="*/ 1 h 192"/>
                <a:gd name="T76" fmla="*/ 0 w 62"/>
                <a:gd name="T77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2" h="192">
                  <a:moveTo>
                    <a:pt x="25" y="192"/>
                  </a:moveTo>
                  <a:lnTo>
                    <a:pt x="28" y="187"/>
                  </a:lnTo>
                  <a:lnTo>
                    <a:pt x="32" y="181"/>
                  </a:lnTo>
                  <a:lnTo>
                    <a:pt x="36" y="174"/>
                  </a:lnTo>
                  <a:lnTo>
                    <a:pt x="39" y="167"/>
                  </a:lnTo>
                  <a:lnTo>
                    <a:pt x="43" y="161"/>
                  </a:lnTo>
                  <a:lnTo>
                    <a:pt x="46" y="154"/>
                  </a:lnTo>
                  <a:lnTo>
                    <a:pt x="49" y="147"/>
                  </a:lnTo>
                  <a:lnTo>
                    <a:pt x="51" y="140"/>
                  </a:lnTo>
                  <a:lnTo>
                    <a:pt x="53" y="133"/>
                  </a:lnTo>
                  <a:lnTo>
                    <a:pt x="55" y="125"/>
                  </a:lnTo>
                  <a:lnTo>
                    <a:pt x="58" y="119"/>
                  </a:lnTo>
                  <a:lnTo>
                    <a:pt x="59" y="112"/>
                  </a:lnTo>
                  <a:lnTo>
                    <a:pt x="60" y="105"/>
                  </a:lnTo>
                  <a:lnTo>
                    <a:pt x="61" y="98"/>
                  </a:lnTo>
                  <a:lnTo>
                    <a:pt x="61" y="91"/>
                  </a:lnTo>
                  <a:lnTo>
                    <a:pt x="62" y="84"/>
                  </a:lnTo>
                  <a:lnTo>
                    <a:pt x="62" y="77"/>
                  </a:lnTo>
                  <a:lnTo>
                    <a:pt x="61" y="71"/>
                  </a:lnTo>
                  <a:lnTo>
                    <a:pt x="61" y="65"/>
                  </a:lnTo>
                  <a:lnTo>
                    <a:pt x="60" y="58"/>
                  </a:lnTo>
                  <a:lnTo>
                    <a:pt x="59" y="53"/>
                  </a:lnTo>
                  <a:lnTo>
                    <a:pt x="56" y="48"/>
                  </a:lnTo>
                  <a:lnTo>
                    <a:pt x="55" y="42"/>
                  </a:lnTo>
                  <a:lnTo>
                    <a:pt x="53" y="37"/>
                  </a:lnTo>
                  <a:lnTo>
                    <a:pt x="51" y="32"/>
                  </a:lnTo>
                  <a:lnTo>
                    <a:pt x="48" y="27"/>
                  </a:lnTo>
                  <a:lnTo>
                    <a:pt x="46" y="23"/>
                  </a:lnTo>
                  <a:lnTo>
                    <a:pt x="43" y="19"/>
                  </a:lnTo>
                  <a:lnTo>
                    <a:pt x="39" y="16"/>
                  </a:lnTo>
                  <a:lnTo>
                    <a:pt x="35" y="13"/>
                  </a:lnTo>
                  <a:lnTo>
                    <a:pt x="32" y="9"/>
                  </a:lnTo>
                  <a:lnTo>
                    <a:pt x="28" y="7"/>
                  </a:lnTo>
                  <a:lnTo>
                    <a:pt x="23" y="5"/>
                  </a:lnTo>
                  <a:lnTo>
                    <a:pt x="19" y="3"/>
                  </a:lnTo>
                  <a:lnTo>
                    <a:pt x="15" y="2"/>
                  </a:lnTo>
                  <a:lnTo>
                    <a:pt x="10" y="1"/>
                  </a:lnTo>
                  <a:lnTo>
                    <a:pt x="5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05" name="Freeform 241"/>
            <p:cNvSpPr>
              <a:spLocks/>
            </p:cNvSpPr>
            <p:nvPr/>
          </p:nvSpPr>
          <p:spPr bwMode="auto">
            <a:xfrm>
              <a:off x="2398" y="3738"/>
              <a:ext cx="38" cy="53"/>
            </a:xfrm>
            <a:custGeom>
              <a:avLst/>
              <a:gdLst>
                <a:gd name="T0" fmla="*/ 266 w 266"/>
                <a:gd name="T1" fmla="*/ 0 h 377"/>
                <a:gd name="T2" fmla="*/ 0 w 266"/>
                <a:gd name="T3" fmla="*/ 377 h 377"/>
                <a:gd name="T4" fmla="*/ 177 w 266"/>
                <a:gd name="T5" fmla="*/ 377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6" h="377">
                  <a:moveTo>
                    <a:pt x="266" y="0"/>
                  </a:moveTo>
                  <a:lnTo>
                    <a:pt x="0" y="377"/>
                  </a:lnTo>
                  <a:lnTo>
                    <a:pt x="177" y="37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06" name="Freeform 242"/>
            <p:cNvSpPr>
              <a:spLocks/>
            </p:cNvSpPr>
            <p:nvPr/>
          </p:nvSpPr>
          <p:spPr bwMode="auto">
            <a:xfrm>
              <a:off x="2453" y="3710"/>
              <a:ext cx="36" cy="81"/>
            </a:xfrm>
            <a:custGeom>
              <a:avLst/>
              <a:gdLst>
                <a:gd name="T0" fmla="*/ 251 w 251"/>
                <a:gd name="T1" fmla="*/ 0 h 569"/>
                <a:gd name="T2" fmla="*/ 99 w 251"/>
                <a:gd name="T3" fmla="*/ 569 h 569"/>
                <a:gd name="T4" fmla="*/ 0 w 251"/>
                <a:gd name="T5" fmla="*/ 569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1" h="569">
                  <a:moveTo>
                    <a:pt x="251" y="0"/>
                  </a:moveTo>
                  <a:lnTo>
                    <a:pt x="99" y="569"/>
                  </a:lnTo>
                  <a:lnTo>
                    <a:pt x="0" y="56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07" name="Freeform 243"/>
            <p:cNvSpPr>
              <a:spLocks/>
            </p:cNvSpPr>
            <p:nvPr/>
          </p:nvSpPr>
          <p:spPr bwMode="auto">
            <a:xfrm>
              <a:off x="2446" y="3776"/>
              <a:ext cx="7" cy="15"/>
            </a:xfrm>
            <a:custGeom>
              <a:avLst/>
              <a:gdLst>
                <a:gd name="T0" fmla="*/ 5 w 53"/>
                <a:gd name="T1" fmla="*/ 0 h 110"/>
                <a:gd name="T2" fmla="*/ 3 w 53"/>
                <a:gd name="T3" fmla="*/ 6 h 110"/>
                <a:gd name="T4" fmla="*/ 2 w 53"/>
                <a:gd name="T5" fmla="*/ 12 h 110"/>
                <a:gd name="T6" fmla="*/ 1 w 53"/>
                <a:gd name="T7" fmla="*/ 19 h 110"/>
                <a:gd name="T8" fmla="*/ 0 w 53"/>
                <a:gd name="T9" fmla="*/ 25 h 110"/>
                <a:gd name="T10" fmla="*/ 0 w 53"/>
                <a:gd name="T11" fmla="*/ 31 h 110"/>
                <a:gd name="T12" fmla="*/ 0 w 53"/>
                <a:gd name="T13" fmla="*/ 37 h 110"/>
                <a:gd name="T14" fmla="*/ 0 w 53"/>
                <a:gd name="T15" fmla="*/ 43 h 110"/>
                <a:gd name="T16" fmla="*/ 0 w 53"/>
                <a:gd name="T17" fmla="*/ 49 h 110"/>
                <a:gd name="T18" fmla="*/ 1 w 53"/>
                <a:gd name="T19" fmla="*/ 55 h 110"/>
                <a:gd name="T20" fmla="*/ 1 w 53"/>
                <a:gd name="T21" fmla="*/ 60 h 110"/>
                <a:gd name="T22" fmla="*/ 3 w 53"/>
                <a:gd name="T23" fmla="*/ 66 h 110"/>
                <a:gd name="T24" fmla="*/ 4 w 53"/>
                <a:gd name="T25" fmla="*/ 70 h 110"/>
                <a:gd name="T26" fmla="*/ 5 w 53"/>
                <a:gd name="T27" fmla="*/ 75 h 110"/>
                <a:gd name="T28" fmla="*/ 7 w 53"/>
                <a:gd name="T29" fmla="*/ 79 h 110"/>
                <a:gd name="T30" fmla="*/ 9 w 53"/>
                <a:gd name="T31" fmla="*/ 84 h 110"/>
                <a:gd name="T32" fmla="*/ 13 w 53"/>
                <a:gd name="T33" fmla="*/ 88 h 110"/>
                <a:gd name="T34" fmla="*/ 15 w 53"/>
                <a:gd name="T35" fmla="*/ 91 h 110"/>
                <a:gd name="T36" fmla="*/ 18 w 53"/>
                <a:gd name="T37" fmla="*/ 95 h 110"/>
                <a:gd name="T38" fmla="*/ 21 w 53"/>
                <a:gd name="T39" fmla="*/ 98 h 110"/>
                <a:gd name="T40" fmla="*/ 24 w 53"/>
                <a:gd name="T41" fmla="*/ 101 h 110"/>
                <a:gd name="T42" fmla="*/ 27 w 53"/>
                <a:gd name="T43" fmla="*/ 103 h 110"/>
                <a:gd name="T44" fmla="*/ 32 w 53"/>
                <a:gd name="T45" fmla="*/ 105 h 110"/>
                <a:gd name="T46" fmla="*/ 36 w 53"/>
                <a:gd name="T47" fmla="*/ 107 h 110"/>
                <a:gd name="T48" fmla="*/ 39 w 53"/>
                <a:gd name="T49" fmla="*/ 108 h 110"/>
                <a:gd name="T50" fmla="*/ 43 w 53"/>
                <a:gd name="T51" fmla="*/ 109 h 110"/>
                <a:gd name="T52" fmla="*/ 48 w 53"/>
                <a:gd name="T53" fmla="*/ 109 h 110"/>
                <a:gd name="T54" fmla="*/ 53 w 53"/>
                <a:gd name="T55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3" h="110">
                  <a:moveTo>
                    <a:pt x="5" y="0"/>
                  </a:moveTo>
                  <a:lnTo>
                    <a:pt x="3" y="6"/>
                  </a:lnTo>
                  <a:lnTo>
                    <a:pt x="2" y="12"/>
                  </a:lnTo>
                  <a:lnTo>
                    <a:pt x="1" y="19"/>
                  </a:lnTo>
                  <a:lnTo>
                    <a:pt x="0" y="25"/>
                  </a:lnTo>
                  <a:lnTo>
                    <a:pt x="0" y="31"/>
                  </a:lnTo>
                  <a:lnTo>
                    <a:pt x="0" y="37"/>
                  </a:lnTo>
                  <a:lnTo>
                    <a:pt x="0" y="43"/>
                  </a:lnTo>
                  <a:lnTo>
                    <a:pt x="0" y="49"/>
                  </a:lnTo>
                  <a:lnTo>
                    <a:pt x="1" y="55"/>
                  </a:lnTo>
                  <a:lnTo>
                    <a:pt x="1" y="60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5" y="75"/>
                  </a:lnTo>
                  <a:lnTo>
                    <a:pt x="7" y="79"/>
                  </a:lnTo>
                  <a:lnTo>
                    <a:pt x="9" y="84"/>
                  </a:lnTo>
                  <a:lnTo>
                    <a:pt x="13" y="88"/>
                  </a:lnTo>
                  <a:lnTo>
                    <a:pt x="15" y="91"/>
                  </a:lnTo>
                  <a:lnTo>
                    <a:pt x="18" y="95"/>
                  </a:lnTo>
                  <a:lnTo>
                    <a:pt x="21" y="98"/>
                  </a:lnTo>
                  <a:lnTo>
                    <a:pt x="24" y="101"/>
                  </a:lnTo>
                  <a:lnTo>
                    <a:pt x="27" y="103"/>
                  </a:lnTo>
                  <a:lnTo>
                    <a:pt x="32" y="105"/>
                  </a:lnTo>
                  <a:lnTo>
                    <a:pt x="36" y="107"/>
                  </a:lnTo>
                  <a:lnTo>
                    <a:pt x="39" y="108"/>
                  </a:lnTo>
                  <a:lnTo>
                    <a:pt x="43" y="109"/>
                  </a:lnTo>
                  <a:lnTo>
                    <a:pt x="48" y="109"/>
                  </a:lnTo>
                  <a:lnTo>
                    <a:pt x="53" y="11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08" name="Line 244"/>
            <p:cNvSpPr>
              <a:spLocks noChangeShapeType="1"/>
            </p:cNvSpPr>
            <p:nvPr/>
          </p:nvSpPr>
          <p:spPr bwMode="auto">
            <a:xfrm flipV="1">
              <a:off x="2447" y="3753"/>
              <a:ext cx="6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09" name="Freeform 245"/>
            <p:cNvSpPr>
              <a:spLocks/>
            </p:cNvSpPr>
            <p:nvPr/>
          </p:nvSpPr>
          <p:spPr bwMode="auto">
            <a:xfrm>
              <a:off x="2453" y="3737"/>
              <a:ext cx="15" cy="16"/>
            </a:xfrm>
            <a:custGeom>
              <a:avLst/>
              <a:gdLst>
                <a:gd name="T0" fmla="*/ 107 w 107"/>
                <a:gd name="T1" fmla="*/ 0 h 111"/>
                <a:gd name="T2" fmla="*/ 103 w 107"/>
                <a:gd name="T3" fmla="*/ 1 h 111"/>
                <a:gd name="T4" fmla="*/ 98 w 107"/>
                <a:gd name="T5" fmla="*/ 1 h 111"/>
                <a:gd name="T6" fmla="*/ 93 w 107"/>
                <a:gd name="T7" fmla="*/ 2 h 111"/>
                <a:gd name="T8" fmla="*/ 88 w 107"/>
                <a:gd name="T9" fmla="*/ 3 h 111"/>
                <a:gd name="T10" fmla="*/ 84 w 107"/>
                <a:gd name="T11" fmla="*/ 6 h 111"/>
                <a:gd name="T12" fmla="*/ 78 w 107"/>
                <a:gd name="T13" fmla="*/ 8 h 111"/>
                <a:gd name="T14" fmla="*/ 74 w 107"/>
                <a:gd name="T15" fmla="*/ 10 h 111"/>
                <a:gd name="T16" fmla="*/ 69 w 107"/>
                <a:gd name="T17" fmla="*/ 12 h 111"/>
                <a:gd name="T18" fmla="*/ 65 w 107"/>
                <a:gd name="T19" fmla="*/ 15 h 111"/>
                <a:gd name="T20" fmla="*/ 59 w 107"/>
                <a:gd name="T21" fmla="*/ 19 h 111"/>
                <a:gd name="T22" fmla="*/ 55 w 107"/>
                <a:gd name="T23" fmla="*/ 23 h 111"/>
                <a:gd name="T24" fmla="*/ 51 w 107"/>
                <a:gd name="T25" fmla="*/ 27 h 111"/>
                <a:gd name="T26" fmla="*/ 45 w 107"/>
                <a:gd name="T27" fmla="*/ 31 h 111"/>
                <a:gd name="T28" fmla="*/ 41 w 107"/>
                <a:gd name="T29" fmla="*/ 35 h 111"/>
                <a:gd name="T30" fmla="*/ 37 w 107"/>
                <a:gd name="T31" fmla="*/ 41 h 111"/>
                <a:gd name="T32" fmla="*/ 33 w 107"/>
                <a:gd name="T33" fmla="*/ 45 h 111"/>
                <a:gd name="T34" fmla="*/ 29 w 107"/>
                <a:gd name="T35" fmla="*/ 50 h 111"/>
                <a:gd name="T36" fmla="*/ 25 w 107"/>
                <a:gd name="T37" fmla="*/ 56 h 111"/>
                <a:gd name="T38" fmla="*/ 22 w 107"/>
                <a:gd name="T39" fmla="*/ 62 h 111"/>
                <a:gd name="T40" fmla="*/ 18 w 107"/>
                <a:gd name="T41" fmla="*/ 67 h 111"/>
                <a:gd name="T42" fmla="*/ 15 w 107"/>
                <a:gd name="T43" fmla="*/ 74 h 111"/>
                <a:gd name="T44" fmla="*/ 12 w 107"/>
                <a:gd name="T45" fmla="*/ 79 h 111"/>
                <a:gd name="T46" fmla="*/ 9 w 107"/>
                <a:gd name="T47" fmla="*/ 85 h 111"/>
                <a:gd name="T48" fmla="*/ 6 w 107"/>
                <a:gd name="T49" fmla="*/ 92 h 111"/>
                <a:gd name="T50" fmla="*/ 4 w 107"/>
                <a:gd name="T51" fmla="*/ 98 h 111"/>
                <a:gd name="T52" fmla="*/ 2 w 107"/>
                <a:gd name="T53" fmla="*/ 105 h 111"/>
                <a:gd name="T54" fmla="*/ 0 w 107"/>
                <a:gd name="T55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7" h="111">
                  <a:moveTo>
                    <a:pt x="107" y="0"/>
                  </a:moveTo>
                  <a:lnTo>
                    <a:pt x="103" y="1"/>
                  </a:lnTo>
                  <a:lnTo>
                    <a:pt x="98" y="1"/>
                  </a:lnTo>
                  <a:lnTo>
                    <a:pt x="93" y="2"/>
                  </a:lnTo>
                  <a:lnTo>
                    <a:pt x="88" y="3"/>
                  </a:lnTo>
                  <a:lnTo>
                    <a:pt x="84" y="6"/>
                  </a:lnTo>
                  <a:lnTo>
                    <a:pt x="78" y="8"/>
                  </a:lnTo>
                  <a:lnTo>
                    <a:pt x="74" y="10"/>
                  </a:lnTo>
                  <a:lnTo>
                    <a:pt x="69" y="12"/>
                  </a:lnTo>
                  <a:lnTo>
                    <a:pt x="65" y="15"/>
                  </a:lnTo>
                  <a:lnTo>
                    <a:pt x="59" y="19"/>
                  </a:lnTo>
                  <a:lnTo>
                    <a:pt x="55" y="23"/>
                  </a:lnTo>
                  <a:lnTo>
                    <a:pt x="51" y="27"/>
                  </a:lnTo>
                  <a:lnTo>
                    <a:pt x="45" y="31"/>
                  </a:lnTo>
                  <a:lnTo>
                    <a:pt x="41" y="35"/>
                  </a:lnTo>
                  <a:lnTo>
                    <a:pt x="37" y="41"/>
                  </a:lnTo>
                  <a:lnTo>
                    <a:pt x="33" y="45"/>
                  </a:lnTo>
                  <a:lnTo>
                    <a:pt x="29" y="50"/>
                  </a:lnTo>
                  <a:lnTo>
                    <a:pt x="25" y="56"/>
                  </a:lnTo>
                  <a:lnTo>
                    <a:pt x="22" y="62"/>
                  </a:lnTo>
                  <a:lnTo>
                    <a:pt x="18" y="67"/>
                  </a:lnTo>
                  <a:lnTo>
                    <a:pt x="15" y="74"/>
                  </a:lnTo>
                  <a:lnTo>
                    <a:pt x="12" y="79"/>
                  </a:lnTo>
                  <a:lnTo>
                    <a:pt x="9" y="85"/>
                  </a:lnTo>
                  <a:lnTo>
                    <a:pt x="6" y="92"/>
                  </a:lnTo>
                  <a:lnTo>
                    <a:pt x="4" y="98"/>
                  </a:lnTo>
                  <a:lnTo>
                    <a:pt x="2" y="105"/>
                  </a:lnTo>
                  <a:lnTo>
                    <a:pt x="0" y="11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10" name="Line 246"/>
            <p:cNvSpPr>
              <a:spLocks noChangeShapeType="1"/>
            </p:cNvSpPr>
            <p:nvPr/>
          </p:nvSpPr>
          <p:spPr bwMode="auto">
            <a:xfrm>
              <a:off x="2468" y="3737"/>
              <a:ext cx="1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11" name="Line 247"/>
            <p:cNvSpPr>
              <a:spLocks noChangeShapeType="1"/>
            </p:cNvSpPr>
            <p:nvPr/>
          </p:nvSpPr>
          <p:spPr bwMode="auto">
            <a:xfrm>
              <a:off x="2650" y="3670"/>
              <a:ext cx="0" cy="36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12" name="Line 248"/>
            <p:cNvSpPr>
              <a:spLocks noChangeShapeType="1"/>
            </p:cNvSpPr>
            <p:nvPr/>
          </p:nvSpPr>
          <p:spPr bwMode="auto">
            <a:xfrm>
              <a:off x="1915" y="3773"/>
              <a:ext cx="0" cy="25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13" name="Line 249"/>
            <p:cNvSpPr>
              <a:spLocks noChangeShapeType="1"/>
            </p:cNvSpPr>
            <p:nvPr/>
          </p:nvSpPr>
          <p:spPr bwMode="auto">
            <a:xfrm flipH="1">
              <a:off x="1980" y="3978"/>
              <a:ext cx="60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14" name="Freeform 250"/>
            <p:cNvSpPr>
              <a:spLocks/>
            </p:cNvSpPr>
            <p:nvPr/>
          </p:nvSpPr>
          <p:spPr bwMode="auto">
            <a:xfrm>
              <a:off x="2585" y="3967"/>
              <a:ext cx="65" cy="22"/>
            </a:xfrm>
            <a:custGeom>
              <a:avLst/>
              <a:gdLst>
                <a:gd name="T0" fmla="*/ 0 w 452"/>
                <a:gd name="T1" fmla="*/ 0 h 151"/>
                <a:gd name="T2" fmla="*/ 0 w 452"/>
                <a:gd name="T3" fmla="*/ 151 h 151"/>
                <a:gd name="T4" fmla="*/ 452 w 452"/>
                <a:gd name="T5" fmla="*/ 76 h 151"/>
                <a:gd name="T6" fmla="*/ 0 w 452"/>
                <a:gd name="T7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2" h="151">
                  <a:moveTo>
                    <a:pt x="0" y="0"/>
                  </a:moveTo>
                  <a:lnTo>
                    <a:pt x="0" y="151"/>
                  </a:lnTo>
                  <a:lnTo>
                    <a:pt x="452" y="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15" name="Freeform 251"/>
            <p:cNvSpPr>
              <a:spLocks/>
            </p:cNvSpPr>
            <p:nvPr/>
          </p:nvSpPr>
          <p:spPr bwMode="auto">
            <a:xfrm>
              <a:off x="2585" y="3967"/>
              <a:ext cx="65" cy="22"/>
            </a:xfrm>
            <a:custGeom>
              <a:avLst/>
              <a:gdLst>
                <a:gd name="T0" fmla="*/ 0 w 452"/>
                <a:gd name="T1" fmla="*/ 0 h 151"/>
                <a:gd name="T2" fmla="*/ 0 w 452"/>
                <a:gd name="T3" fmla="*/ 151 h 151"/>
                <a:gd name="T4" fmla="*/ 452 w 452"/>
                <a:gd name="T5" fmla="*/ 76 h 151"/>
                <a:gd name="T6" fmla="*/ 0 w 452"/>
                <a:gd name="T7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2" h="151">
                  <a:moveTo>
                    <a:pt x="0" y="0"/>
                  </a:moveTo>
                  <a:lnTo>
                    <a:pt x="0" y="151"/>
                  </a:lnTo>
                  <a:lnTo>
                    <a:pt x="452" y="7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16" name="Freeform 252"/>
            <p:cNvSpPr>
              <a:spLocks/>
            </p:cNvSpPr>
            <p:nvPr/>
          </p:nvSpPr>
          <p:spPr bwMode="auto">
            <a:xfrm>
              <a:off x="1915" y="3967"/>
              <a:ext cx="65" cy="22"/>
            </a:xfrm>
            <a:custGeom>
              <a:avLst/>
              <a:gdLst>
                <a:gd name="T0" fmla="*/ 450 w 450"/>
                <a:gd name="T1" fmla="*/ 0 h 151"/>
                <a:gd name="T2" fmla="*/ 450 w 450"/>
                <a:gd name="T3" fmla="*/ 151 h 151"/>
                <a:gd name="T4" fmla="*/ 0 w 450"/>
                <a:gd name="T5" fmla="*/ 76 h 151"/>
                <a:gd name="T6" fmla="*/ 450 w 450"/>
                <a:gd name="T7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0" h="151">
                  <a:moveTo>
                    <a:pt x="450" y="0"/>
                  </a:moveTo>
                  <a:lnTo>
                    <a:pt x="450" y="151"/>
                  </a:lnTo>
                  <a:lnTo>
                    <a:pt x="0" y="76"/>
                  </a:lnTo>
                  <a:lnTo>
                    <a:pt x="45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17" name="Freeform 253"/>
            <p:cNvSpPr>
              <a:spLocks/>
            </p:cNvSpPr>
            <p:nvPr/>
          </p:nvSpPr>
          <p:spPr bwMode="auto">
            <a:xfrm>
              <a:off x="1915" y="3967"/>
              <a:ext cx="65" cy="22"/>
            </a:xfrm>
            <a:custGeom>
              <a:avLst/>
              <a:gdLst>
                <a:gd name="T0" fmla="*/ 450 w 450"/>
                <a:gd name="T1" fmla="*/ 0 h 151"/>
                <a:gd name="T2" fmla="*/ 450 w 450"/>
                <a:gd name="T3" fmla="*/ 151 h 151"/>
                <a:gd name="T4" fmla="*/ 0 w 450"/>
                <a:gd name="T5" fmla="*/ 76 h 151"/>
                <a:gd name="T6" fmla="*/ 450 w 450"/>
                <a:gd name="T7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0" h="151">
                  <a:moveTo>
                    <a:pt x="450" y="0"/>
                  </a:moveTo>
                  <a:lnTo>
                    <a:pt x="450" y="151"/>
                  </a:lnTo>
                  <a:lnTo>
                    <a:pt x="0" y="76"/>
                  </a:lnTo>
                  <a:lnTo>
                    <a:pt x="450" y="0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18" name="Freeform 254"/>
            <p:cNvSpPr>
              <a:spLocks/>
            </p:cNvSpPr>
            <p:nvPr/>
          </p:nvSpPr>
          <p:spPr bwMode="auto">
            <a:xfrm>
              <a:off x="2091" y="3882"/>
              <a:ext cx="25" cy="81"/>
            </a:xfrm>
            <a:custGeom>
              <a:avLst/>
              <a:gdLst>
                <a:gd name="T0" fmla="*/ 152 w 176"/>
                <a:gd name="T1" fmla="*/ 0 h 568"/>
                <a:gd name="T2" fmla="*/ 0 w 176"/>
                <a:gd name="T3" fmla="*/ 568 h 568"/>
                <a:gd name="T4" fmla="*/ 176 w 176"/>
                <a:gd name="T5" fmla="*/ 568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6" h="568">
                  <a:moveTo>
                    <a:pt x="152" y="0"/>
                  </a:moveTo>
                  <a:lnTo>
                    <a:pt x="0" y="568"/>
                  </a:lnTo>
                  <a:lnTo>
                    <a:pt x="176" y="56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19" name="Line 255"/>
            <p:cNvSpPr>
              <a:spLocks noChangeShapeType="1"/>
            </p:cNvSpPr>
            <p:nvPr/>
          </p:nvSpPr>
          <p:spPr bwMode="auto">
            <a:xfrm>
              <a:off x="1774" y="3773"/>
              <a:ext cx="0" cy="25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20" name="Line 256"/>
            <p:cNvSpPr>
              <a:spLocks noChangeShapeType="1"/>
            </p:cNvSpPr>
            <p:nvPr/>
          </p:nvSpPr>
          <p:spPr bwMode="auto">
            <a:xfrm>
              <a:off x="1915" y="3773"/>
              <a:ext cx="0" cy="25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21" name="Line 257"/>
            <p:cNvSpPr>
              <a:spLocks noChangeShapeType="1"/>
            </p:cNvSpPr>
            <p:nvPr/>
          </p:nvSpPr>
          <p:spPr bwMode="auto">
            <a:xfrm>
              <a:off x="1980" y="3978"/>
              <a:ext cx="6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22" name="Line 258"/>
            <p:cNvSpPr>
              <a:spLocks noChangeShapeType="1"/>
            </p:cNvSpPr>
            <p:nvPr/>
          </p:nvSpPr>
          <p:spPr bwMode="auto">
            <a:xfrm flipH="1">
              <a:off x="1471" y="3978"/>
              <a:ext cx="23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23" name="Line 259"/>
            <p:cNvSpPr>
              <a:spLocks noChangeShapeType="1"/>
            </p:cNvSpPr>
            <p:nvPr/>
          </p:nvSpPr>
          <p:spPr bwMode="auto">
            <a:xfrm flipH="1">
              <a:off x="1774" y="3978"/>
              <a:ext cx="14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24" name="Freeform 260"/>
            <p:cNvSpPr>
              <a:spLocks/>
            </p:cNvSpPr>
            <p:nvPr/>
          </p:nvSpPr>
          <p:spPr bwMode="auto">
            <a:xfrm>
              <a:off x="1915" y="3967"/>
              <a:ext cx="65" cy="22"/>
            </a:xfrm>
            <a:custGeom>
              <a:avLst/>
              <a:gdLst>
                <a:gd name="T0" fmla="*/ 450 w 450"/>
                <a:gd name="T1" fmla="*/ 0 h 151"/>
                <a:gd name="T2" fmla="*/ 450 w 450"/>
                <a:gd name="T3" fmla="*/ 151 h 151"/>
                <a:gd name="T4" fmla="*/ 0 w 450"/>
                <a:gd name="T5" fmla="*/ 76 h 151"/>
                <a:gd name="T6" fmla="*/ 450 w 450"/>
                <a:gd name="T7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0" h="151">
                  <a:moveTo>
                    <a:pt x="450" y="0"/>
                  </a:moveTo>
                  <a:lnTo>
                    <a:pt x="450" y="151"/>
                  </a:lnTo>
                  <a:lnTo>
                    <a:pt x="0" y="76"/>
                  </a:lnTo>
                  <a:lnTo>
                    <a:pt x="45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25" name="Freeform 261"/>
            <p:cNvSpPr>
              <a:spLocks/>
            </p:cNvSpPr>
            <p:nvPr/>
          </p:nvSpPr>
          <p:spPr bwMode="auto">
            <a:xfrm>
              <a:off x="1915" y="3967"/>
              <a:ext cx="65" cy="22"/>
            </a:xfrm>
            <a:custGeom>
              <a:avLst/>
              <a:gdLst>
                <a:gd name="T0" fmla="*/ 450 w 450"/>
                <a:gd name="T1" fmla="*/ 0 h 151"/>
                <a:gd name="T2" fmla="*/ 450 w 450"/>
                <a:gd name="T3" fmla="*/ 151 h 151"/>
                <a:gd name="T4" fmla="*/ 0 w 450"/>
                <a:gd name="T5" fmla="*/ 76 h 151"/>
                <a:gd name="T6" fmla="*/ 450 w 450"/>
                <a:gd name="T7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0" h="151">
                  <a:moveTo>
                    <a:pt x="450" y="0"/>
                  </a:moveTo>
                  <a:lnTo>
                    <a:pt x="450" y="151"/>
                  </a:lnTo>
                  <a:lnTo>
                    <a:pt x="0" y="76"/>
                  </a:lnTo>
                  <a:lnTo>
                    <a:pt x="450" y="0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26" name="Freeform 262"/>
            <p:cNvSpPr>
              <a:spLocks/>
            </p:cNvSpPr>
            <p:nvPr/>
          </p:nvSpPr>
          <p:spPr bwMode="auto">
            <a:xfrm>
              <a:off x="1709" y="3967"/>
              <a:ext cx="65" cy="22"/>
            </a:xfrm>
            <a:custGeom>
              <a:avLst/>
              <a:gdLst>
                <a:gd name="T0" fmla="*/ 0 w 451"/>
                <a:gd name="T1" fmla="*/ 0 h 151"/>
                <a:gd name="T2" fmla="*/ 0 w 451"/>
                <a:gd name="T3" fmla="*/ 151 h 151"/>
                <a:gd name="T4" fmla="*/ 451 w 451"/>
                <a:gd name="T5" fmla="*/ 76 h 151"/>
                <a:gd name="T6" fmla="*/ 0 w 451"/>
                <a:gd name="T7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1" h="151">
                  <a:moveTo>
                    <a:pt x="0" y="0"/>
                  </a:moveTo>
                  <a:lnTo>
                    <a:pt x="0" y="151"/>
                  </a:lnTo>
                  <a:lnTo>
                    <a:pt x="451" y="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27" name="Freeform 263"/>
            <p:cNvSpPr>
              <a:spLocks/>
            </p:cNvSpPr>
            <p:nvPr/>
          </p:nvSpPr>
          <p:spPr bwMode="auto">
            <a:xfrm>
              <a:off x="1709" y="3967"/>
              <a:ext cx="65" cy="22"/>
            </a:xfrm>
            <a:custGeom>
              <a:avLst/>
              <a:gdLst>
                <a:gd name="T0" fmla="*/ 0 w 451"/>
                <a:gd name="T1" fmla="*/ 0 h 151"/>
                <a:gd name="T2" fmla="*/ 0 w 451"/>
                <a:gd name="T3" fmla="*/ 151 h 151"/>
                <a:gd name="T4" fmla="*/ 451 w 451"/>
                <a:gd name="T5" fmla="*/ 76 h 151"/>
                <a:gd name="T6" fmla="*/ 0 w 451"/>
                <a:gd name="T7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1" h="151">
                  <a:moveTo>
                    <a:pt x="0" y="0"/>
                  </a:moveTo>
                  <a:lnTo>
                    <a:pt x="0" y="151"/>
                  </a:lnTo>
                  <a:lnTo>
                    <a:pt x="451" y="7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28" name="Freeform 264"/>
            <p:cNvSpPr>
              <a:spLocks/>
            </p:cNvSpPr>
            <p:nvPr/>
          </p:nvSpPr>
          <p:spPr bwMode="auto">
            <a:xfrm>
              <a:off x="1487" y="3887"/>
              <a:ext cx="20" cy="72"/>
            </a:xfrm>
            <a:custGeom>
              <a:avLst/>
              <a:gdLst>
                <a:gd name="T0" fmla="*/ 139 w 139"/>
                <a:gd name="T1" fmla="*/ 0 h 506"/>
                <a:gd name="T2" fmla="*/ 130 w 139"/>
                <a:gd name="T3" fmla="*/ 13 h 506"/>
                <a:gd name="T4" fmla="*/ 123 w 139"/>
                <a:gd name="T5" fmla="*/ 26 h 506"/>
                <a:gd name="T6" fmla="*/ 114 w 139"/>
                <a:gd name="T7" fmla="*/ 39 h 506"/>
                <a:gd name="T8" fmla="*/ 107 w 139"/>
                <a:gd name="T9" fmla="*/ 53 h 506"/>
                <a:gd name="T10" fmla="*/ 99 w 139"/>
                <a:gd name="T11" fmla="*/ 67 h 506"/>
                <a:gd name="T12" fmla="*/ 92 w 139"/>
                <a:gd name="T13" fmla="*/ 81 h 506"/>
                <a:gd name="T14" fmla="*/ 85 w 139"/>
                <a:gd name="T15" fmla="*/ 95 h 506"/>
                <a:gd name="T16" fmla="*/ 79 w 139"/>
                <a:gd name="T17" fmla="*/ 108 h 506"/>
                <a:gd name="T18" fmla="*/ 73 w 139"/>
                <a:gd name="T19" fmla="*/ 122 h 506"/>
                <a:gd name="T20" fmla="*/ 66 w 139"/>
                <a:gd name="T21" fmla="*/ 136 h 506"/>
                <a:gd name="T22" fmla="*/ 60 w 139"/>
                <a:gd name="T23" fmla="*/ 151 h 506"/>
                <a:gd name="T24" fmla="*/ 55 w 139"/>
                <a:gd name="T25" fmla="*/ 165 h 506"/>
                <a:gd name="T26" fmla="*/ 49 w 139"/>
                <a:gd name="T27" fmla="*/ 180 h 506"/>
                <a:gd name="T28" fmla="*/ 44 w 139"/>
                <a:gd name="T29" fmla="*/ 195 h 506"/>
                <a:gd name="T30" fmla="*/ 40 w 139"/>
                <a:gd name="T31" fmla="*/ 208 h 506"/>
                <a:gd name="T32" fmla="*/ 34 w 139"/>
                <a:gd name="T33" fmla="*/ 223 h 506"/>
                <a:gd name="T34" fmla="*/ 30 w 139"/>
                <a:gd name="T35" fmla="*/ 238 h 506"/>
                <a:gd name="T36" fmla="*/ 26 w 139"/>
                <a:gd name="T37" fmla="*/ 252 h 506"/>
                <a:gd name="T38" fmla="*/ 23 w 139"/>
                <a:gd name="T39" fmla="*/ 267 h 506"/>
                <a:gd name="T40" fmla="*/ 18 w 139"/>
                <a:gd name="T41" fmla="*/ 282 h 506"/>
                <a:gd name="T42" fmla="*/ 15 w 139"/>
                <a:gd name="T43" fmla="*/ 297 h 506"/>
                <a:gd name="T44" fmla="*/ 13 w 139"/>
                <a:gd name="T45" fmla="*/ 311 h 506"/>
                <a:gd name="T46" fmla="*/ 10 w 139"/>
                <a:gd name="T47" fmla="*/ 326 h 506"/>
                <a:gd name="T48" fmla="*/ 8 w 139"/>
                <a:gd name="T49" fmla="*/ 339 h 506"/>
                <a:gd name="T50" fmla="*/ 6 w 139"/>
                <a:gd name="T51" fmla="*/ 354 h 506"/>
                <a:gd name="T52" fmla="*/ 5 w 139"/>
                <a:gd name="T53" fmla="*/ 368 h 506"/>
                <a:gd name="T54" fmla="*/ 2 w 139"/>
                <a:gd name="T55" fmla="*/ 383 h 506"/>
                <a:gd name="T56" fmla="*/ 1 w 139"/>
                <a:gd name="T57" fmla="*/ 397 h 506"/>
                <a:gd name="T58" fmla="*/ 0 w 139"/>
                <a:gd name="T59" fmla="*/ 411 h 506"/>
                <a:gd name="T60" fmla="*/ 0 w 139"/>
                <a:gd name="T61" fmla="*/ 425 h 506"/>
                <a:gd name="T62" fmla="*/ 0 w 139"/>
                <a:gd name="T63" fmla="*/ 438 h 506"/>
                <a:gd name="T64" fmla="*/ 0 w 139"/>
                <a:gd name="T65" fmla="*/ 452 h 506"/>
                <a:gd name="T66" fmla="*/ 0 w 139"/>
                <a:gd name="T67" fmla="*/ 466 h 506"/>
                <a:gd name="T68" fmla="*/ 1 w 139"/>
                <a:gd name="T69" fmla="*/ 479 h 506"/>
                <a:gd name="T70" fmla="*/ 1 w 139"/>
                <a:gd name="T71" fmla="*/ 493 h 506"/>
                <a:gd name="T72" fmla="*/ 4 w 139"/>
                <a:gd name="T73" fmla="*/ 506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9" h="506">
                  <a:moveTo>
                    <a:pt x="139" y="0"/>
                  </a:moveTo>
                  <a:lnTo>
                    <a:pt x="130" y="13"/>
                  </a:lnTo>
                  <a:lnTo>
                    <a:pt x="123" y="26"/>
                  </a:lnTo>
                  <a:lnTo>
                    <a:pt x="114" y="39"/>
                  </a:lnTo>
                  <a:lnTo>
                    <a:pt x="107" y="53"/>
                  </a:lnTo>
                  <a:lnTo>
                    <a:pt x="99" y="67"/>
                  </a:lnTo>
                  <a:lnTo>
                    <a:pt x="92" y="81"/>
                  </a:lnTo>
                  <a:lnTo>
                    <a:pt x="85" y="95"/>
                  </a:lnTo>
                  <a:lnTo>
                    <a:pt x="79" y="108"/>
                  </a:lnTo>
                  <a:lnTo>
                    <a:pt x="73" y="122"/>
                  </a:lnTo>
                  <a:lnTo>
                    <a:pt x="66" y="136"/>
                  </a:lnTo>
                  <a:lnTo>
                    <a:pt x="60" y="151"/>
                  </a:lnTo>
                  <a:lnTo>
                    <a:pt x="55" y="165"/>
                  </a:lnTo>
                  <a:lnTo>
                    <a:pt x="49" y="180"/>
                  </a:lnTo>
                  <a:lnTo>
                    <a:pt x="44" y="195"/>
                  </a:lnTo>
                  <a:lnTo>
                    <a:pt x="40" y="208"/>
                  </a:lnTo>
                  <a:lnTo>
                    <a:pt x="34" y="223"/>
                  </a:lnTo>
                  <a:lnTo>
                    <a:pt x="30" y="238"/>
                  </a:lnTo>
                  <a:lnTo>
                    <a:pt x="26" y="252"/>
                  </a:lnTo>
                  <a:lnTo>
                    <a:pt x="23" y="267"/>
                  </a:lnTo>
                  <a:lnTo>
                    <a:pt x="18" y="282"/>
                  </a:lnTo>
                  <a:lnTo>
                    <a:pt x="15" y="297"/>
                  </a:lnTo>
                  <a:lnTo>
                    <a:pt x="13" y="311"/>
                  </a:lnTo>
                  <a:lnTo>
                    <a:pt x="10" y="326"/>
                  </a:lnTo>
                  <a:lnTo>
                    <a:pt x="8" y="339"/>
                  </a:lnTo>
                  <a:lnTo>
                    <a:pt x="6" y="354"/>
                  </a:lnTo>
                  <a:lnTo>
                    <a:pt x="5" y="368"/>
                  </a:lnTo>
                  <a:lnTo>
                    <a:pt x="2" y="383"/>
                  </a:lnTo>
                  <a:lnTo>
                    <a:pt x="1" y="397"/>
                  </a:lnTo>
                  <a:lnTo>
                    <a:pt x="0" y="411"/>
                  </a:lnTo>
                  <a:lnTo>
                    <a:pt x="0" y="425"/>
                  </a:lnTo>
                  <a:lnTo>
                    <a:pt x="0" y="438"/>
                  </a:lnTo>
                  <a:lnTo>
                    <a:pt x="0" y="452"/>
                  </a:lnTo>
                  <a:lnTo>
                    <a:pt x="0" y="466"/>
                  </a:lnTo>
                  <a:lnTo>
                    <a:pt x="1" y="479"/>
                  </a:lnTo>
                  <a:lnTo>
                    <a:pt x="1" y="493"/>
                  </a:lnTo>
                  <a:lnTo>
                    <a:pt x="4" y="50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29" name="Freeform 265"/>
            <p:cNvSpPr>
              <a:spLocks/>
            </p:cNvSpPr>
            <p:nvPr/>
          </p:nvSpPr>
          <p:spPr bwMode="auto">
            <a:xfrm>
              <a:off x="1507" y="3882"/>
              <a:ext cx="13" cy="5"/>
            </a:xfrm>
            <a:custGeom>
              <a:avLst/>
              <a:gdLst>
                <a:gd name="T0" fmla="*/ 88 w 88"/>
                <a:gd name="T1" fmla="*/ 32 h 32"/>
                <a:gd name="T2" fmla="*/ 87 w 88"/>
                <a:gd name="T3" fmla="*/ 28 h 32"/>
                <a:gd name="T4" fmla="*/ 85 w 88"/>
                <a:gd name="T5" fmla="*/ 23 h 32"/>
                <a:gd name="T6" fmla="*/ 83 w 88"/>
                <a:gd name="T7" fmla="*/ 19 h 32"/>
                <a:gd name="T8" fmla="*/ 81 w 88"/>
                <a:gd name="T9" fmla="*/ 16 h 32"/>
                <a:gd name="T10" fmla="*/ 79 w 88"/>
                <a:gd name="T11" fmla="*/ 13 h 32"/>
                <a:gd name="T12" fmla="*/ 76 w 88"/>
                <a:gd name="T13" fmla="*/ 9 h 32"/>
                <a:gd name="T14" fmla="*/ 73 w 88"/>
                <a:gd name="T15" fmla="*/ 7 h 32"/>
                <a:gd name="T16" fmla="*/ 70 w 88"/>
                <a:gd name="T17" fmla="*/ 5 h 32"/>
                <a:gd name="T18" fmla="*/ 67 w 88"/>
                <a:gd name="T19" fmla="*/ 3 h 32"/>
                <a:gd name="T20" fmla="*/ 64 w 88"/>
                <a:gd name="T21" fmla="*/ 2 h 32"/>
                <a:gd name="T22" fmla="*/ 59 w 88"/>
                <a:gd name="T23" fmla="*/ 1 h 32"/>
                <a:gd name="T24" fmla="*/ 56 w 88"/>
                <a:gd name="T25" fmla="*/ 0 h 32"/>
                <a:gd name="T26" fmla="*/ 52 w 88"/>
                <a:gd name="T27" fmla="*/ 0 h 32"/>
                <a:gd name="T28" fmla="*/ 48 w 88"/>
                <a:gd name="T29" fmla="*/ 0 h 32"/>
                <a:gd name="T30" fmla="*/ 44 w 88"/>
                <a:gd name="T31" fmla="*/ 1 h 32"/>
                <a:gd name="T32" fmla="*/ 40 w 88"/>
                <a:gd name="T33" fmla="*/ 2 h 32"/>
                <a:gd name="T34" fmla="*/ 36 w 88"/>
                <a:gd name="T35" fmla="*/ 3 h 32"/>
                <a:gd name="T36" fmla="*/ 32 w 88"/>
                <a:gd name="T37" fmla="*/ 5 h 32"/>
                <a:gd name="T38" fmla="*/ 27 w 88"/>
                <a:gd name="T39" fmla="*/ 7 h 32"/>
                <a:gd name="T40" fmla="*/ 23 w 88"/>
                <a:gd name="T41" fmla="*/ 9 h 32"/>
                <a:gd name="T42" fmla="*/ 19 w 88"/>
                <a:gd name="T43" fmla="*/ 13 h 32"/>
                <a:gd name="T44" fmla="*/ 15 w 88"/>
                <a:gd name="T45" fmla="*/ 16 h 32"/>
                <a:gd name="T46" fmla="*/ 10 w 88"/>
                <a:gd name="T47" fmla="*/ 19 h 32"/>
                <a:gd name="T48" fmla="*/ 7 w 88"/>
                <a:gd name="T49" fmla="*/ 23 h 32"/>
                <a:gd name="T50" fmla="*/ 3 w 88"/>
                <a:gd name="T51" fmla="*/ 28 h 32"/>
                <a:gd name="T52" fmla="*/ 0 w 88"/>
                <a:gd name="T53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8" h="32">
                  <a:moveTo>
                    <a:pt x="88" y="32"/>
                  </a:moveTo>
                  <a:lnTo>
                    <a:pt x="87" y="28"/>
                  </a:lnTo>
                  <a:lnTo>
                    <a:pt x="85" y="23"/>
                  </a:lnTo>
                  <a:lnTo>
                    <a:pt x="83" y="19"/>
                  </a:lnTo>
                  <a:lnTo>
                    <a:pt x="81" y="16"/>
                  </a:lnTo>
                  <a:lnTo>
                    <a:pt x="79" y="13"/>
                  </a:lnTo>
                  <a:lnTo>
                    <a:pt x="76" y="9"/>
                  </a:lnTo>
                  <a:lnTo>
                    <a:pt x="73" y="7"/>
                  </a:lnTo>
                  <a:lnTo>
                    <a:pt x="70" y="5"/>
                  </a:lnTo>
                  <a:lnTo>
                    <a:pt x="67" y="3"/>
                  </a:lnTo>
                  <a:lnTo>
                    <a:pt x="64" y="2"/>
                  </a:lnTo>
                  <a:lnTo>
                    <a:pt x="59" y="1"/>
                  </a:lnTo>
                  <a:lnTo>
                    <a:pt x="56" y="0"/>
                  </a:lnTo>
                  <a:lnTo>
                    <a:pt x="52" y="0"/>
                  </a:lnTo>
                  <a:lnTo>
                    <a:pt x="48" y="0"/>
                  </a:lnTo>
                  <a:lnTo>
                    <a:pt x="44" y="1"/>
                  </a:lnTo>
                  <a:lnTo>
                    <a:pt x="40" y="2"/>
                  </a:lnTo>
                  <a:lnTo>
                    <a:pt x="36" y="3"/>
                  </a:lnTo>
                  <a:lnTo>
                    <a:pt x="32" y="5"/>
                  </a:lnTo>
                  <a:lnTo>
                    <a:pt x="27" y="7"/>
                  </a:lnTo>
                  <a:lnTo>
                    <a:pt x="23" y="9"/>
                  </a:lnTo>
                  <a:lnTo>
                    <a:pt x="19" y="13"/>
                  </a:lnTo>
                  <a:lnTo>
                    <a:pt x="15" y="16"/>
                  </a:lnTo>
                  <a:lnTo>
                    <a:pt x="10" y="19"/>
                  </a:lnTo>
                  <a:lnTo>
                    <a:pt x="7" y="23"/>
                  </a:lnTo>
                  <a:lnTo>
                    <a:pt x="3" y="28"/>
                  </a:lnTo>
                  <a:lnTo>
                    <a:pt x="0" y="3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30" name="Freeform 266"/>
            <p:cNvSpPr>
              <a:spLocks/>
            </p:cNvSpPr>
            <p:nvPr/>
          </p:nvSpPr>
          <p:spPr bwMode="auto">
            <a:xfrm>
              <a:off x="1500" y="3887"/>
              <a:ext cx="20" cy="72"/>
            </a:xfrm>
            <a:custGeom>
              <a:avLst/>
              <a:gdLst>
                <a:gd name="T0" fmla="*/ 0 w 138"/>
                <a:gd name="T1" fmla="*/ 506 h 506"/>
                <a:gd name="T2" fmla="*/ 7 w 138"/>
                <a:gd name="T3" fmla="*/ 493 h 506"/>
                <a:gd name="T4" fmla="*/ 16 w 138"/>
                <a:gd name="T5" fmla="*/ 479 h 506"/>
                <a:gd name="T6" fmla="*/ 23 w 138"/>
                <a:gd name="T7" fmla="*/ 466 h 506"/>
                <a:gd name="T8" fmla="*/ 31 w 138"/>
                <a:gd name="T9" fmla="*/ 452 h 506"/>
                <a:gd name="T10" fmla="*/ 38 w 138"/>
                <a:gd name="T11" fmla="*/ 438 h 506"/>
                <a:gd name="T12" fmla="*/ 46 w 138"/>
                <a:gd name="T13" fmla="*/ 425 h 506"/>
                <a:gd name="T14" fmla="*/ 52 w 138"/>
                <a:gd name="T15" fmla="*/ 411 h 506"/>
                <a:gd name="T16" fmla="*/ 60 w 138"/>
                <a:gd name="T17" fmla="*/ 397 h 506"/>
                <a:gd name="T18" fmla="*/ 66 w 138"/>
                <a:gd name="T19" fmla="*/ 383 h 506"/>
                <a:gd name="T20" fmla="*/ 71 w 138"/>
                <a:gd name="T21" fmla="*/ 368 h 506"/>
                <a:gd name="T22" fmla="*/ 78 w 138"/>
                <a:gd name="T23" fmla="*/ 354 h 506"/>
                <a:gd name="T24" fmla="*/ 83 w 138"/>
                <a:gd name="T25" fmla="*/ 339 h 506"/>
                <a:gd name="T26" fmla="*/ 88 w 138"/>
                <a:gd name="T27" fmla="*/ 326 h 506"/>
                <a:gd name="T28" fmla="*/ 94 w 138"/>
                <a:gd name="T29" fmla="*/ 311 h 506"/>
                <a:gd name="T30" fmla="*/ 99 w 138"/>
                <a:gd name="T31" fmla="*/ 297 h 506"/>
                <a:gd name="T32" fmla="*/ 103 w 138"/>
                <a:gd name="T33" fmla="*/ 282 h 506"/>
                <a:gd name="T34" fmla="*/ 107 w 138"/>
                <a:gd name="T35" fmla="*/ 267 h 506"/>
                <a:gd name="T36" fmla="*/ 112 w 138"/>
                <a:gd name="T37" fmla="*/ 252 h 506"/>
                <a:gd name="T38" fmla="*/ 116 w 138"/>
                <a:gd name="T39" fmla="*/ 238 h 506"/>
                <a:gd name="T40" fmla="*/ 119 w 138"/>
                <a:gd name="T41" fmla="*/ 223 h 506"/>
                <a:gd name="T42" fmla="*/ 122 w 138"/>
                <a:gd name="T43" fmla="*/ 208 h 506"/>
                <a:gd name="T44" fmla="*/ 126 w 138"/>
                <a:gd name="T45" fmla="*/ 195 h 506"/>
                <a:gd name="T46" fmla="*/ 128 w 138"/>
                <a:gd name="T47" fmla="*/ 180 h 506"/>
                <a:gd name="T48" fmla="*/ 130 w 138"/>
                <a:gd name="T49" fmla="*/ 165 h 506"/>
                <a:gd name="T50" fmla="*/ 132 w 138"/>
                <a:gd name="T51" fmla="*/ 151 h 506"/>
                <a:gd name="T52" fmla="*/ 134 w 138"/>
                <a:gd name="T53" fmla="*/ 136 h 506"/>
                <a:gd name="T54" fmla="*/ 135 w 138"/>
                <a:gd name="T55" fmla="*/ 122 h 506"/>
                <a:gd name="T56" fmla="*/ 136 w 138"/>
                <a:gd name="T57" fmla="*/ 108 h 506"/>
                <a:gd name="T58" fmla="*/ 137 w 138"/>
                <a:gd name="T59" fmla="*/ 95 h 506"/>
                <a:gd name="T60" fmla="*/ 138 w 138"/>
                <a:gd name="T61" fmla="*/ 81 h 506"/>
                <a:gd name="T62" fmla="*/ 138 w 138"/>
                <a:gd name="T63" fmla="*/ 67 h 506"/>
                <a:gd name="T64" fmla="*/ 138 w 138"/>
                <a:gd name="T65" fmla="*/ 53 h 506"/>
                <a:gd name="T66" fmla="*/ 137 w 138"/>
                <a:gd name="T67" fmla="*/ 39 h 506"/>
                <a:gd name="T68" fmla="*/ 137 w 138"/>
                <a:gd name="T69" fmla="*/ 26 h 506"/>
                <a:gd name="T70" fmla="*/ 136 w 138"/>
                <a:gd name="T71" fmla="*/ 13 h 506"/>
                <a:gd name="T72" fmla="*/ 135 w 138"/>
                <a:gd name="T73" fmla="*/ 0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8" h="506">
                  <a:moveTo>
                    <a:pt x="0" y="506"/>
                  </a:moveTo>
                  <a:lnTo>
                    <a:pt x="7" y="493"/>
                  </a:lnTo>
                  <a:lnTo>
                    <a:pt x="16" y="479"/>
                  </a:lnTo>
                  <a:lnTo>
                    <a:pt x="23" y="466"/>
                  </a:lnTo>
                  <a:lnTo>
                    <a:pt x="31" y="452"/>
                  </a:lnTo>
                  <a:lnTo>
                    <a:pt x="38" y="438"/>
                  </a:lnTo>
                  <a:lnTo>
                    <a:pt x="46" y="425"/>
                  </a:lnTo>
                  <a:lnTo>
                    <a:pt x="52" y="411"/>
                  </a:lnTo>
                  <a:lnTo>
                    <a:pt x="60" y="397"/>
                  </a:lnTo>
                  <a:lnTo>
                    <a:pt x="66" y="383"/>
                  </a:lnTo>
                  <a:lnTo>
                    <a:pt x="71" y="368"/>
                  </a:lnTo>
                  <a:lnTo>
                    <a:pt x="78" y="354"/>
                  </a:lnTo>
                  <a:lnTo>
                    <a:pt x="83" y="339"/>
                  </a:lnTo>
                  <a:lnTo>
                    <a:pt x="88" y="326"/>
                  </a:lnTo>
                  <a:lnTo>
                    <a:pt x="94" y="311"/>
                  </a:lnTo>
                  <a:lnTo>
                    <a:pt x="99" y="297"/>
                  </a:lnTo>
                  <a:lnTo>
                    <a:pt x="103" y="282"/>
                  </a:lnTo>
                  <a:lnTo>
                    <a:pt x="107" y="267"/>
                  </a:lnTo>
                  <a:lnTo>
                    <a:pt x="112" y="252"/>
                  </a:lnTo>
                  <a:lnTo>
                    <a:pt x="116" y="238"/>
                  </a:lnTo>
                  <a:lnTo>
                    <a:pt x="119" y="223"/>
                  </a:lnTo>
                  <a:lnTo>
                    <a:pt x="122" y="208"/>
                  </a:lnTo>
                  <a:lnTo>
                    <a:pt x="126" y="195"/>
                  </a:lnTo>
                  <a:lnTo>
                    <a:pt x="128" y="180"/>
                  </a:lnTo>
                  <a:lnTo>
                    <a:pt x="130" y="165"/>
                  </a:lnTo>
                  <a:lnTo>
                    <a:pt x="132" y="151"/>
                  </a:lnTo>
                  <a:lnTo>
                    <a:pt x="134" y="136"/>
                  </a:lnTo>
                  <a:lnTo>
                    <a:pt x="135" y="122"/>
                  </a:lnTo>
                  <a:lnTo>
                    <a:pt x="136" y="108"/>
                  </a:lnTo>
                  <a:lnTo>
                    <a:pt x="137" y="95"/>
                  </a:lnTo>
                  <a:lnTo>
                    <a:pt x="138" y="81"/>
                  </a:lnTo>
                  <a:lnTo>
                    <a:pt x="138" y="67"/>
                  </a:lnTo>
                  <a:lnTo>
                    <a:pt x="138" y="53"/>
                  </a:lnTo>
                  <a:lnTo>
                    <a:pt x="137" y="39"/>
                  </a:lnTo>
                  <a:lnTo>
                    <a:pt x="137" y="26"/>
                  </a:lnTo>
                  <a:lnTo>
                    <a:pt x="136" y="13"/>
                  </a:lnTo>
                  <a:lnTo>
                    <a:pt x="135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31" name="Freeform 267"/>
            <p:cNvSpPr>
              <a:spLocks/>
            </p:cNvSpPr>
            <p:nvPr/>
          </p:nvSpPr>
          <p:spPr bwMode="auto">
            <a:xfrm>
              <a:off x="1488" y="3959"/>
              <a:ext cx="12" cy="4"/>
            </a:xfrm>
            <a:custGeom>
              <a:avLst/>
              <a:gdLst>
                <a:gd name="T0" fmla="*/ 0 w 88"/>
                <a:gd name="T1" fmla="*/ 0 h 31"/>
                <a:gd name="T2" fmla="*/ 1 w 88"/>
                <a:gd name="T3" fmla="*/ 4 h 31"/>
                <a:gd name="T4" fmla="*/ 2 w 88"/>
                <a:gd name="T5" fmla="*/ 8 h 31"/>
                <a:gd name="T6" fmla="*/ 4 w 88"/>
                <a:gd name="T7" fmla="*/ 11 h 31"/>
                <a:gd name="T8" fmla="*/ 6 w 88"/>
                <a:gd name="T9" fmla="*/ 16 h 31"/>
                <a:gd name="T10" fmla="*/ 8 w 88"/>
                <a:gd name="T11" fmla="*/ 19 h 31"/>
                <a:gd name="T12" fmla="*/ 11 w 88"/>
                <a:gd name="T13" fmla="*/ 22 h 31"/>
                <a:gd name="T14" fmla="*/ 13 w 88"/>
                <a:gd name="T15" fmla="*/ 24 h 31"/>
                <a:gd name="T16" fmla="*/ 17 w 88"/>
                <a:gd name="T17" fmla="*/ 26 h 31"/>
                <a:gd name="T18" fmla="*/ 20 w 88"/>
                <a:gd name="T19" fmla="*/ 28 h 31"/>
                <a:gd name="T20" fmla="*/ 24 w 88"/>
                <a:gd name="T21" fmla="*/ 29 h 31"/>
                <a:gd name="T22" fmla="*/ 27 w 88"/>
                <a:gd name="T23" fmla="*/ 30 h 31"/>
                <a:gd name="T24" fmla="*/ 30 w 88"/>
                <a:gd name="T25" fmla="*/ 31 h 31"/>
                <a:gd name="T26" fmla="*/ 35 w 88"/>
                <a:gd name="T27" fmla="*/ 31 h 31"/>
                <a:gd name="T28" fmla="*/ 39 w 88"/>
                <a:gd name="T29" fmla="*/ 31 h 31"/>
                <a:gd name="T30" fmla="*/ 43 w 88"/>
                <a:gd name="T31" fmla="*/ 30 h 31"/>
                <a:gd name="T32" fmla="*/ 47 w 88"/>
                <a:gd name="T33" fmla="*/ 29 h 31"/>
                <a:gd name="T34" fmla="*/ 52 w 88"/>
                <a:gd name="T35" fmla="*/ 28 h 31"/>
                <a:gd name="T36" fmla="*/ 56 w 88"/>
                <a:gd name="T37" fmla="*/ 26 h 31"/>
                <a:gd name="T38" fmla="*/ 59 w 88"/>
                <a:gd name="T39" fmla="*/ 24 h 31"/>
                <a:gd name="T40" fmla="*/ 63 w 88"/>
                <a:gd name="T41" fmla="*/ 22 h 31"/>
                <a:gd name="T42" fmla="*/ 68 w 88"/>
                <a:gd name="T43" fmla="*/ 19 h 31"/>
                <a:gd name="T44" fmla="*/ 72 w 88"/>
                <a:gd name="T45" fmla="*/ 16 h 31"/>
                <a:gd name="T46" fmla="*/ 76 w 88"/>
                <a:gd name="T47" fmla="*/ 11 h 31"/>
                <a:gd name="T48" fmla="*/ 80 w 88"/>
                <a:gd name="T49" fmla="*/ 8 h 31"/>
                <a:gd name="T50" fmla="*/ 84 w 88"/>
                <a:gd name="T51" fmla="*/ 4 h 31"/>
                <a:gd name="T52" fmla="*/ 88 w 88"/>
                <a:gd name="T5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8" h="31">
                  <a:moveTo>
                    <a:pt x="0" y="0"/>
                  </a:moveTo>
                  <a:lnTo>
                    <a:pt x="1" y="4"/>
                  </a:lnTo>
                  <a:lnTo>
                    <a:pt x="2" y="8"/>
                  </a:lnTo>
                  <a:lnTo>
                    <a:pt x="4" y="11"/>
                  </a:lnTo>
                  <a:lnTo>
                    <a:pt x="6" y="16"/>
                  </a:lnTo>
                  <a:lnTo>
                    <a:pt x="8" y="19"/>
                  </a:lnTo>
                  <a:lnTo>
                    <a:pt x="11" y="22"/>
                  </a:lnTo>
                  <a:lnTo>
                    <a:pt x="13" y="24"/>
                  </a:lnTo>
                  <a:lnTo>
                    <a:pt x="17" y="26"/>
                  </a:lnTo>
                  <a:lnTo>
                    <a:pt x="20" y="28"/>
                  </a:lnTo>
                  <a:lnTo>
                    <a:pt x="24" y="29"/>
                  </a:lnTo>
                  <a:lnTo>
                    <a:pt x="27" y="30"/>
                  </a:lnTo>
                  <a:lnTo>
                    <a:pt x="30" y="31"/>
                  </a:lnTo>
                  <a:lnTo>
                    <a:pt x="35" y="31"/>
                  </a:lnTo>
                  <a:lnTo>
                    <a:pt x="39" y="31"/>
                  </a:lnTo>
                  <a:lnTo>
                    <a:pt x="43" y="30"/>
                  </a:lnTo>
                  <a:lnTo>
                    <a:pt x="47" y="29"/>
                  </a:lnTo>
                  <a:lnTo>
                    <a:pt x="52" y="28"/>
                  </a:lnTo>
                  <a:lnTo>
                    <a:pt x="56" y="26"/>
                  </a:lnTo>
                  <a:lnTo>
                    <a:pt x="59" y="24"/>
                  </a:lnTo>
                  <a:lnTo>
                    <a:pt x="63" y="22"/>
                  </a:lnTo>
                  <a:lnTo>
                    <a:pt x="68" y="19"/>
                  </a:lnTo>
                  <a:lnTo>
                    <a:pt x="72" y="16"/>
                  </a:lnTo>
                  <a:lnTo>
                    <a:pt x="76" y="11"/>
                  </a:lnTo>
                  <a:lnTo>
                    <a:pt x="80" y="8"/>
                  </a:lnTo>
                  <a:lnTo>
                    <a:pt x="84" y="4"/>
                  </a:lnTo>
                  <a:lnTo>
                    <a:pt x="88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32" name="Line 268"/>
            <p:cNvSpPr>
              <a:spLocks noChangeShapeType="1"/>
            </p:cNvSpPr>
            <p:nvPr/>
          </p:nvSpPr>
          <p:spPr bwMode="auto">
            <a:xfrm flipV="1">
              <a:off x="1524" y="3959"/>
              <a:ext cx="2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33" name="Freeform 269"/>
            <p:cNvSpPr>
              <a:spLocks/>
            </p:cNvSpPr>
            <p:nvPr/>
          </p:nvSpPr>
          <p:spPr bwMode="auto">
            <a:xfrm>
              <a:off x="1556" y="3882"/>
              <a:ext cx="34" cy="81"/>
            </a:xfrm>
            <a:custGeom>
              <a:avLst/>
              <a:gdLst>
                <a:gd name="T0" fmla="*/ 0 w 240"/>
                <a:gd name="T1" fmla="*/ 568 h 568"/>
                <a:gd name="T2" fmla="*/ 240 w 240"/>
                <a:gd name="T3" fmla="*/ 0 h 568"/>
                <a:gd name="T4" fmla="*/ 63 w 240"/>
                <a:gd name="T5" fmla="*/ 0 h 568"/>
                <a:gd name="T6" fmla="*/ 46 w 240"/>
                <a:gd name="T7" fmla="*/ 64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0" h="568">
                  <a:moveTo>
                    <a:pt x="0" y="568"/>
                  </a:moveTo>
                  <a:lnTo>
                    <a:pt x="240" y="0"/>
                  </a:lnTo>
                  <a:lnTo>
                    <a:pt x="63" y="0"/>
                  </a:lnTo>
                  <a:lnTo>
                    <a:pt x="46" y="6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34" name="Freeform 270"/>
            <p:cNvSpPr>
              <a:spLocks/>
            </p:cNvSpPr>
            <p:nvPr/>
          </p:nvSpPr>
          <p:spPr bwMode="auto">
            <a:xfrm>
              <a:off x="1598" y="3882"/>
              <a:ext cx="36" cy="81"/>
            </a:xfrm>
            <a:custGeom>
              <a:avLst/>
              <a:gdLst>
                <a:gd name="T0" fmla="*/ 252 w 252"/>
                <a:gd name="T1" fmla="*/ 0 h 568"/>
                <a:gd name="T2" fmla="*/ 100 w 252"/>
                <a:gd name="T3" fmla="*/ 568 h 568"/>
                <a:gd name="T4" fmla="*/ 0 w 252"/>
                <a:gd name="T5" fmla="*/ 568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2" h="568">
                  <a:moveTo>
                    <a:pt x="252" y="0"/>
                  </a:moveTo>
                  <a:lnTo>
                    <a:pt x="100" y="568"/>
                  </a:lnTo>
                  <a:lnTo>
                    <a:pt x="0" y="56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35" name="Freeform 271"/>
            <p:cNvSpPr>
              <a:spLocks/>
            </p:cNvSpPr>
            <p:nvPr/>
          </p:nvSpPr>
          <p:spPr bwMode="auto">
            <a:xfrm>
              <a:off x="1591" y="3948"/>
              <a:ext cx="7" cy="15"/>
            </a:xfrm>
            <a:custGeom>
              <a:avLst/>
              <a:gdLst>
                <a:gd name="T0" fmla="*/ 5 w 52"/>
                <a:gd name="T1" fmla="*/ 0 h 109"/>
                <a:gd name="T2" fmla="*/ 3 w 52"/>
                <a:gd name="T3" fmla="*/ 6 h 109"/>
                <a:gd name="T4" fmla="*/ 2 w 52"/>
                <a:gd name="T5" fmla="*/ 13 h 109"/>
                <a:gd name="T6" fmla="*/ 1 w 52"/>
                <a:gd name="T7" fmla="*/ 19 h 109"/>
                <a:gd name="T8" fmla="*/ 0 w 52"/>
                <a:gd name="T9" fmla="*/ 25 h 109"/>
                <a:gd name="T10" fmla="*/ 0 w 52"/>
                <a:gd name="T11" fmla="*/ 31 h 109"/>
                <a:gd name="T12" fmla="*/ 0 w 52"/>
                <a:gd name="T13" fmla="*/ 37 h 109"/>
                <a:gd name="T14" fmla="*/ 0 w 52"/>
                <a:gd name="T15" fmla="*/ 43 h 109"/>
                <a:gd name="T16" fmla="*/ 0 w 52"/>
                <a:gd name="T17" fmla="*/ 49 h 109"/>
                <a:gd name="T18" fmla="*/ 0 w 52"/>
                <a:gd name="T19" fmla="*/ 55 h 109"/>
                <a:gd name="T20" fmla="*/ 1 w 52"/>
                <a:gd name="T21" fmla="*/ 60 h 109"/>
                <a:gd name="T22" fmla="*/ 2 w 52"/>
                <a:gd name="T23" fmla="*/ 66 h 109"/>
                <a:gd name="T24" fmla="*/ 4 w 52"/>
                <a:gd name="T25" fmla="*/ 70 h 109"/>
                <a:gd name="T26" fmla="*/ 5 w 52"/>
                <a:gd name="T27" fmla="*/ 75 h 109"/>
                <a:gd name="T28" fmla="*/ 7 w 52"/>
                <a:gd name="T29" fmla="*/ 80 h 109"/>
                <a:gd name="T30" fmla="*/ 9 w 52"/>
                <a:gd name="T31" fmla="*/ 84 h 109"/>
                <a:gd name="T32" fmla="*/ 12 w 52"/>
                <a:gd name="T33" fmla="*/ 88 h 109"/>
                <a:gd name="T34" fmla="*/ 14 w 52"/>
                <a:gd name="T35" fmla="*/ 91 h 109"/>
                <a:gd name="T36" fmla="*/ 18 w 52"/>
                <a:gd name="T37" fmla="*/ 96 h 109"/>
                <a:gd name="T38" fmla="*/ 21 w 52"/>
                <a:gd name="T39" fmla="*/ 98 h 109"/>
                <a:gd name="T40" fmla="*/ 24 w 52"/>
                <a:gd name="T41" fmla="*/ 101 h 109"/>
                <a:gd name="T42" fmla="*/ 27 w 52"/>
                <a:gd name="T43" fmla="*/ 103 h 109"/>
                <a:gd name="T44" fmla="*/ 31 w 52"/>
                <a:gd name="T45" fmla="*/ 105 h 109"/>
                <a:gd name="T46" fmla="*/ 35 w 52"/>
                <a:gd name="T47" fmla="*/ 107 h 109"/>
                <a:gd name="T48" fmla="*/ 39 w 52"/>
                <a:gd name="T49" fmla="*/ 108 h 109"/>
                <a:gd name="T50" fmla="*/ 43 w 52"/>
                <a:gd name="T51" fmla="*/ 109 h 109"/>
                <a:gd name="T52" fmla="*/ 47 w 52"/>
                <a:gd name="T53" fmla="*/ 109 h 109"/>
                <a:gd name="T54" fmla="*/ 52 w 52"/>
                <a:gd name="T55" fmla="*/ 109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2" h="109">
                  <a:moveTo>
                    <a:pt x="5" y="0"/>
                  </a:moveTo>
                  <a:lnTo>
                    <a:pt x="3" y="6"/>
                  </a:lnTo>
                  <a:lnTo>
                    <a:pt x="2" y="13"/>
                  </a:lnTo>
                  <a:lnTo>
                    <a:pt x="1" y="19"/>
                  </a:lnTo>
                  <a:lnTo>
                    <a:pt x="0" y="25"/>
                  </a:lnTo>
                  <a:lnTo>
                    <a:pt x="0" y="31"/>
                  </a:lnTo>
                  <a:lnTo>
                    <a:pt x="0" y="37"/>
                  </a:lnTo>
                  <a:lnTo>
                    <a:pt x="0" y="43"/>
                  </a:lnTo>
                  <a:lnTo>
                    <a:pt x="0" y="49"/>
                  </a:lnTo>
                  <a:lnTo>
                    <a:pt x="0" y="55"/>
                  </a:lnTo>
                  <a:lnTo>
                    <a:pt x="1" y="60"/>
                  </a:lnTo>
                  <a:lnTo>
                    <a:pt x="2" y="66"/>
                  </a:lnTo>
                  <a:lnTo>
                    <a:pt x="4" y="70"/>
                  </a:lnTo>
                  <a:lnTo>
                    <a:pt x="5" y="75"/>
                  </a:lnTo>
                  <a:lnTo>
                    <a:pt x="7" y="80"/>
                  </a:lnTo>
                  <a:lnTo>
                    <a:pt x="9" y="84"/>
                  </a:lnTo>
                  <a:lnTo>
                    <a:pt x="12" y="88"/>
                  </a:lnTo>
                  <a:lnTo>
                    <a:pt x="14" y="91"/>
                  </a:lnTo>
                  <a:lnTo>
                    <a:pt x="18" y="96"/>
                  </a:lnTo>
                  <a:lnTo>
                    <a:pt x="21" y="98"/>
                  </a:lnTo>
                  <a:lnTo>
                    <a:pt x="24" y="101"/>
                  </a:lnTo>
                  <a:lnTo>
                    <a:pt x="27" y="103"/>
                  </a:lnTo>
                  <a:lnTo>
                    <a:pt x="31" y="105"/>
                  </a:lnTo>
                  <a:lnTo>
                    <a:pt x="35" y="107"/>
                  </a:lnTo>
                  <a:lnTo>
                    <a:pt x="39" y="108"/>
                  </a:lnTo>
                  <a:lnTo>
                    <a:pt x="43" y="109"/>
                  </a:lnTo>
                  <a:lnTo>
                    <a:pt x="47" y="109"/>
                  </a:lnTo>
                  <a:lnTo>
                    <a:pt x="52" y="10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36" name="Line 272"/>
            <p:cNvSpPr>
              <a:spLocks noChangeShapeType="1"/>
            </p:cNvSpPr>
            <p:nvPr/>
          </p:nvSpPr>
          <p:spPr bwMode="auto">
            <a:xfrm flipV="1">
              <a:off x="1592" y="3925"/>
              <a:ext cx="6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37" name="Freeform 273"/>
            <p:cNvSpPr>
              <a:spLocks/>
            </p:cNvSpPr>
            <p:nvPr/>
          </p:nvSpPr>
          <p:spPr bwMode="auto">
            <a:xfrm>
              <a:off x="1598" y="3909"/>
              <a:ext cx="15" cy="16"/>
            </a:xfrm>
            <a:custGeom>
              <a:avLst/>
              <a:gdLst>
                <a:gd name="T0" fmla="*/ 108 w 108"/>
                <a:gd name="T1" fmla="*/ 0 h 111"/>
                <a:gd name="T2" fmla="*/ 104 w 108"/>
                <a:gd name="T3" fmla="*/ 1 h 111"/>
                <a:gd name="T4" fmla="*/ 98 w 108"/>
                <a:gd name="T5" fmla="*/ 1 h 111"/>
                <a:gd name="T6" fmla="*/ 94 w 108"/>
                <a:gd name="T7" fmla="*/ 3 h 111"/>
                <a:gd name="T8" fmla="*/ 89 w 108"/>
                <a:gd name="T9" fmla="*/ 4 h 111"/>
                <a:gd name="T10" fmla="*/ 84 w 108"/>
                <a:gd name="T11" fmla="*/ 6 h 111"/>
                <a:gd name="T12" fmla="*/ 79 w 108"/>
                <a:gd name="T13" fmla="*/ 8 h 111"/>
                <a:gd name="T14" fmla="*/ 75 w 108"/>
                <a:gd name="T15" fmla="*/ 10 h 111"/>
                <a:gd name="T16" fmla="*/ 70 w 108"/>
                <a:gd name="T17" fmla="*/ 12 h 111"/>
                <a:gd name="T18" fmla="*/ 65 w 108"/>
                <a:gd name="T19" fmla="*/ 15 h 111"/>
                <a:gd name="T20" fmla="*/ 60 w 108"/>
                <a:gd name="T21" fmla="*/ 18 h 111"/>
                <a:gd name="T22" fmla="*/ 56 w 108"/>
                <a:gd name="T23" fmla="*/ 23 h 111"/>
                <a:gd name="T24" fmla="*/ 51 w 108"/>
                <a:gd name="T25" fmla="*/ 27 h 111"/>
                <a:gd name="T26" fmla="*/ 46 w 108"/>
                <a:gd name="T27" fmla="*/ 31 h 111"/>
                <a:gd name="T28" fmla="*/ 42 w 108"/>
                <a:gd name="T29" fmla="*/ 36 h 111"/>
                <a:gd name="T30" fmla="*/ 38 w 108"/>
                <a:gd name="T31" fmla="*/ 41 h 111"/>
                <a:gd name="T32" fmla="*/ 33 w 108"/>
                <a:gd name="T33" fmla="*/ 45 h 111"/>
                <a:gd name="T34" fmla="*/ 30 w 108"/>
                <a:gd name="T35" fmla="*/ 50 h 111"/>
                <a:gd name="T36" fmla="*/ 26 w 108"/>
                <a:gd name="T37" fmla="*/ 56 h 111"/>
                <a:gd name="T38" fmla="*/ 23 w 108"/>
                <a:gd name="T39" fmla="*/ 62 h 111"/>
                <a:gd name="T40" fmla="*/ 18 w 108"/>
                <a:gd name="T41" fmla="*/ 67 h 111"/>
                <a:gd name="T42" fmla="*/ 15 w 108"/>
                <a:gd name="T43" fmla="*/ 74 h 111"/>
                <a:gd name="T44" fmla="*/ 12 w 108"/>
                <a:gd name="T45" fmla="*/ 79 h 111"/>
                <a:gd name="T46" fmla="*/ 10 w 108"/>
                <a:gd name="T47" fmla="*/ 86 h 111"/>
                <a:gd name="T48" fmla="*/ 7 w 108"/>
                <a:gd name="T49" fmla="*/ 92 h 111"/>
                <a:gd name="T50" fmla="*/ 5 w 108"/>
                <a:gd name="T51" fmla="*/ 98 h 111"/>
                <a:gd name="T52" fmla="*/ 2 w 108"/>
                <a:gd name="T53" fmla="*/ 105 h 111"/>
                <a:gd name="T54" fmla="*/ 0 w 108"/>
                <a:gd name="T55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8" h="111">
                  <a:moveTo>
                    <a:pt x="108" y="0"/>
                  </a:moveTo>
                  <a:lnTo>
                    <a:pt x="104" y="1"/>
                  </a:lnTo>
                  <a:lnTo>
                    <a:pt x="98" y="1"/>
                  </a:lnTo>
                  <a:lnTo>
                    <a:pt x="94" y="3"/>
                  </a:lnTo>
                  <a:lnTo>
                    <a:pt x="89" y="4"/>
                  </a:lnTo>
                  <a:lnTo>
                    <a:pt x="84" y="6"/>
                  </a:lnTo>
                  <a:lnTo>
                    <a:pt x="79" y="8"/>
                  </a:lnTo>
                  <a:lnTo>
                    <a:pt x="75" y="10"/>
                  </a:lnTo>
                  <a:lnTo>
                    <a:pt x="70" y="12"/>
                  </a:lnTo>
                  <a:lnTo>
                    <a:pt x="65" y="15"/>
                  </a:lnTo>
                  <a:lnTo>
                    <a:pt x="60" y="18"/>
                  </a:lnTo>
                  <a:lnTo>
                    <a:pt x="56" y="23"/>
                  </a:lnTo>
                  <a:lnTo>
                    <a:pt x="51" y="27"/>
                  </a:lnTo>
                  <a:lnTo>
                    <a:pt x="46" y="31"/>
                  </a:lnTo>
                  <a:lnTo>
                    <a:pt x="42" y="36"/>
                  </a:lnTo>
                  <a:lnTo>
                    <a:pt x="38" y="41"/>
                  </a:lnTo>
                  <a:lnTo>
                    <a:pt x="33" y="45"/>
                  </a:lnTo>
                  <a:lnTo>
                    <a:pt x="30" y="50"/>
                  </a:lnTo>
                  <a:lnTo>
                    <a:pt x="26" y="56"/>
                  </a:lnTo>
                  <a:lnTo>
                    <a:pt x="23" y="62"/>
                  </a:lnTo>
                  <a:lnTo>
                    <a:pt x="18" y="67"/>
                  </a:lnTo>
                  <a:lnTo>
                    <a:pt x="15" y="74"/>
                  </a:lnTo>
                  <a:lnTo>
                    <a:pt x="12" y="79"/>
                  </a:lnTo>
                  <a:lnTo>
                    <a:pt x="10" y="86"/>
                  </a:lnTo>
                  <a:lnTo>
                    <a:pt x="7" y="92"/>
                  </a:lnTo>
                  <a:lnTo>
                    <a:pt x="5" y="98"/>
                  </a:lnTo>
                  <a:lnTo>
                    <a:pt x="2" y="105"/>
                  </a:lnTo>
                  <a:lnTo>
                    <a:pt x="0" y="11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38" name="Line 274"/>
            <p:cNvSpPr>
              <a:spLocks noChangeShapeType="1"/>
            </p:cNvSpPr>
            <p:nvPr/>
          </p:nvSpPr>
          <p:spPr bwMode="auto">
            <a:xfrm>
              <a:off x="1613" y="3909"/>
              <a:ext cx="1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39" name="Freeform 275"/>
            <p:cNvSpPr>
              <a:spLocks/>
            </p:cNvSpPr>
            <p:nvPr/>
          </p:nvSpPr>
          <p:spPr bwMode="auto">
            <a:xfrm>
              <a:off x="2138" y="3873"/>
              <a:ext cx="7" cy="83"/>
            </a:xfrm>
            <a:custGeom>
              <a:avLst/>
              <a:gdLst>
                <a:gd name="T0" fmla="*/ 52 w 52"/>
                <a:gd name="T1" fmla="*/ 0 h 579"/>
                <a:gd name="T2" fmla="*/ 44 w 52"/>
                <a:gd name="T3" fmla="*/ 19 h 579"/>
                <a:gd name="T4" fmla="*/ 38 w 52"/>
                <a:gd name="T5" fmla="*/ 40 h 579"/>
                <a:gd name="T6" fmla="*/ 31 w 52"/>
                <a:gd name="T7" fmla="*/ 60 h 579"/>
                <a:gd name="T8" fmla="*/ 26 w 52"/>
                <a:gd name="T9" fmla="*/ 80 h 579"/>
                <a:gd name="T10" fmla="*/ 21 w 52"/>
                <a:gd name="T11" fmla="*/ 101 h 579"/>
                <a:gd name="T12" fmla="*/ 17 w 52"/>
                <a:gd name="T13" fmla="*/ 122 h 579"/>
                <a:gd name="T14" fmla="*/ 12 w 52"/>
                <a:gd name="T15" fmla="*/ 142 h 579"/>
                <a:gd name="T16" fmla="*/ 9 w 52"/>
                <a:gd name="T17" fmla="*/ 163 h 579"/>
                <a:gd name="T18" fmla="*/ 6 w 52"/>
                <a:gd name="T19" fmla="*/ 184 h 579"/>
                <a:gd name="T20" fmla="*/ 4 w 52"/>
                <a:gd name="T21" fmla="*/ 205 h 579"/>
                <a:gd name="T22" fmla="*/ 2 w 52"/>
                <a:gd name="T23" fmla="*/ 226 h 579"/>
                <a:gd name="T24" fmla="*/ 1 w 52"/>
                <a:gd name="T25" fmla="*/ 247 h 579"/>
                <a:gd name="T26" fmla="*/ 0 w 52"/>
                <a:gd name="T27" fmla="*/ 268 h 579"/>
                <a:gd name="T28" fmla="*/ 0 w 52"/>
                <a:gd name="T29" fmla="*/ 290 h 579"/>
                <a:gd name="T30" fmla="*/ 0 w 52"/>
                <a:gd name="T31" fmla="*/ 310 h 579"/>
                <a:gd name="T32" fmla="*/ 1 w 52"/>
                <a:gd name="T33" fmla="*/ 331 h 579"/>
                <a:gd name="T34" fmla="*/ 2 w 52"/>
                <a:gd name="T35" fmla="*/ 353 h 579"/>
                <a:gd name="T36" fmla="*/ 4 w 52"/>
                <a:gd name="T37" fmla="*/ 374 h 579"/>
                <a:gd name="T38" fmla="*/ 6 w 52"/>
                <a:gd name="T39" fmla="*/ 395 h 579"/>
                <a:gd name="T40" fmla="*/ 9 w 52"/>
                <a:gd name="T41" fmla="*/ 415 h 579"/>
                <a:gd name="T42" fmla="*/ 12 w 52"/>
                <a:gd name="T43" fmla="*/ 437 h 579"/>
                <a:gd name="T44" fmla="*/ 17 w 52"/>
                <a:gd name="T45" fmla="*/ 457 h 579"/>
                <a:gd name="T46" fmla="*/ 21 w 52"/>
                <a:gd name="T47" fmla="*/ 478 h 579"/>
                <a:gd name="T48" fmla="*/ 26 w 52"/>
                <a:gd name="T49" fmla="*/ 498 h 579"/>
                <a:gd name="T50" fmla="*/ 31 w 52"/>
                <a:gd name="T51" fmla="*/ 519 h 579"/>
                <a:gd name="T52" fmla="*/ 38 w 52"/>
                <a:gd name="T53" fmla="*/ 539 h 579"/>
                <a:gd name="T54" fmla="*/ 44 w 52"/>
                <a:gd name="T55" fmla="*/ 559 h 579"/>
                <a:gd name="T56" fmla="*/ 52 w 52"/>
                <a:gd name="T57" fmla="*/ 579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2" h="579">
                  <a:moveTo>
                    <a:pt x="52" y="0"/>
                  </a:moveTo>
                  <a:lnTo>
                    <a:pt x="44" y="19"/>
                  </a:lnTo>
                  <a:lnTo>
                    <a:pt x="38" y="40"/>
                  </a:lnTo>
                  <a:lnTo>
                    <a:pt x="31" y="60"/>
                  </a:lnTo>
                  <a:lnTo>
                    <a:pt x="26" y="80"/>
                  </a:lnTo>
                  <a:lnTo>
                    <a:pt x="21" y="101"/>
                  </a:lnTo>
                  <a:lnTo>
                    <a:pt x="17" y="122"/>
                  </a:lnTo>
                  <a:lnTo>
                    <a:pt x="12" y="142"/>
                  </a:lnTo>
                  <a:lnTo>
                    <a:pt x="9" y="163"/>
                  </a:lnTo>
                  <a:lnTo>
                    <a:pt x="6" y="184"/>
                  </a:lnTo>
                  <a:lnTo>
                    <a:pt x="4" y="205"/>
                  </a:lnTo>
                  <a:lnTo>
                    <a:pt x="2" y="226"/>
                  </a:lnTo>
                  <a:lnTo>
                    <a:pt x="1" y="247"/>
                  </a:lnTo>
                  <a:lnTo>
                    <a:pt x="0" y="268"/>
                  </a:lnTo>
                  <a:lnTo>
                    <a:pt x="0" y="290"/>
                  </a:lnTo>
                  <a:lnTo>
                    <a:pt x="0" y="310"/>
                  </a:lnTo>
                  <a:lnTo>
                    <a:pt x="1" y="331"/>
                  </a:lnTo>
                  <a:lnTo>
                    <a:pt x="2" y="353"/>
                  </a:lnTo>
                  <a:lnTo>
                    <a:pt x="4" y="374"/>
                  </a:lnTo>
                  <a:lnTo>
                    <a:pt x="6" y="395"/>
                  </a:lnTo>
                  <a:lnTo>
                    <a:pt x="9" y="415"/>
                  </a:lnTo>
                  <a:lnTo>
                    <a:pt x="12" y="437"/>
                  </a:lnTo>
                  <a:lnTo>
                    <a:pt x="17" y="457"/>
                  </a:lnTo>
                  <a:lnTo>
                    <a:pt x="21" y="478"/>
                  </a:lnTo>
                  <a:lnTo>
                    <a:pt x="26" y="498"/>
                  </a:lnTo>
                  <a:lnTo>
                    <a:pt x="31" y="519"/>
                  </a:lnTo>
                  <a:lnTo>
                    <a:pt x="38" y="539"/>
                  </a:lnTo>
                  <a:lnTo>
                    <a:pt x="44" y="559"/>
                  </a:lnTo>
                  <a:lnTo>
                    <a:pt x="52" y="57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40" name="Line 276"/>
            <p:cNvSpPr>
              <a:spLocks noChangeShapeType="1"/>
            </p:cNvSpPr>
            <p:nvPr/>
          </p:nvSpPr>
          <p:spPr bwMode="auto">
            <a:xfrm flipH="1">
              <a:off x="2188" y="3869"/>
              <a:ext cx="1" cy="7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41" name="Line 277"/>
            <p:cNvSpPr>
              <a:spLocks noChangeShapeType="1"/>
            </p:cNvSpPr>
            <p:nvPr/>
          </p:nvSpPr>
          <p:spPr bwMode="auto">
            <a:xfrm flipV="1">
              <a:off x="2175" y="3920"/>
              <a:ext cx="25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42" name="Line 278"/>
            <p:cNvSpPr>
              <a:spLocks noChangeShapeType="1"/>
            </p:cNvSpPr>
            <p:nvPr/>
          </p:nvSpPr>
          <p:spPr bwMode="auto">
            <a:xfrm flipH="1">
              <a:off x="2169" y="3946"/>
              <a:ext cx="37" cy="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43" name="Line 279"/>
            <p:cNvSpPr>
              <a:spLocks noChangeShapeType="1"/>
            </p:cNvSpPr>
            <p:nvPr/>
          </p:nvSpPr>
          <p:spPr bwMode="auto">
            <a:xfrm flipH="1">
              <a:off x="2205" y="3896"/>
              <a:ext cx="5" cy="6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44" name="Line 280"/>
            <p:cNvSpPr>
              <a:spLocks noChangeShapeType="1"/>
            </p:cNvSpPr>
            <p:nvPr/>
          </p:nvSpPr>
          <p:spPr bwMode="auto">
            <a:xfrm flipV="1">
              <a:off x="2169" y="3897"/>
              <a:ext cx="40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45" name="Line 281"/>
            <p:cNvSpPr>
              <a:spLocks noChangeShapeType="1"/>
            </p:cNvSpPr>
            <p:nvPr/>
          </p:nvSpPr>
          <p:spPr bwMode="auto">
            <a:xfrm>
              <a:off x="2169" y="3894"/>
              <a:ext cx="0" cy="6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46" name="Line 282"/>
            <p:cNvSpPr>
              <a:spLocks noChangeShapeType="1"/>
            </p:cNvSpPr>
            <p:nvPr/>
          </p:nvSpPr>
          <p:spPr bwMode="auto">
            <a:xfrm flipH="1">
              <a:off x="2227" y="3903"/>
              <a:ext cx="14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47" name="Line 283"/>
            <p:cNvSpPr>
              <a:spLocks noChangeShapeType="1"/>
            </p:cNvSpPr>
            <p:nvPr/>
          </p:nvSpPr>
          <p:spPr bwMode="auto">
            <a:xfrm flipV="1">
              <a:off x="2241" y="3899"/>
              <a:ext cx="0" cy="4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48" name="Line 284"/>
            <p:cNvSpPr>
              <a:spLocks noChangeShapeType="1"/>
            </p:cNvSpPr>
            <p:nvPr/>
          </p:nvSpPr>
          <p:spPr bwMode="auto">
            <a:xfrm flipH="1">
              <a:off x="2236" y="3929"/>
              <a:ext cx="14" cy="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49" name="Line 285"/>
            <p:cNvSpPr>
              <a:spLocks noChangeShapeType="1"/>
            </p:cNvSpPr>
            <p:nvPr/>
          </p:nvSpPr>
          <p:spPr bwMode="auto">
            <a:xfrm>
              <a:off x="2235" y="3876"/>
              <a:ext cx="8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50" name="Freeform 286"/>
            <p:cNvSpPr>
              <a:spLocks/>
            </p:cNvSpPr>
            <p:nvPr/>
          </p:nvSpPr>
          <p:spPr bwMode="auto">
            <a:xfrm>
              <a:off x="2247" y="3890"/>
              <a:ext cx="9" cy="23"/>
            </a:xfrm>
            <a:custGeom>
              <a:avLst/>
              <a:gdLst>
                <a:gd name="T0" fmla="*/ 63 w 63"/>
                <a:gd name="T1" fmla="*/ 0 h 167"/>
                <a:gd name="T2" fmla="*/ 43 w 63"/>
                <a:gd name="T3" fmla="*/ 83 h 167"/>
                <a:gd name="T4" fmla="*/ 0 w 63"/>
                <a:gd name="T5" fmla="*/ 167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3" h="167">
                  <a:moveTo>
                    <a:pt x="63" y="0"/>
                  </a:moveTo>
                  <a:lnTo>
                    <a:pt x="43" y="83"/>
                  </a:lnTo>
                  <a:lnTo>
                    <a:pt x="0" y="16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51" name="Line 287"/>
            <p:cNvSpPr>
              <a:spLocks noChangeShapeType="1"/>
            </p:cNvSpPr>
            <p:nvPr/>
          </p:nvSpPr>
          <p:spPr bwMode="auto">
            <a:xfrm flipV="1">
              <a:off x="2252" y="3911"/>
              <a:ext cx="20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52" name="Line 288"/>
            <p:cNvSpPr>
              <a:spLocks noChangeShapeType="1"/>
            </p:cNvSpPr>
            <p:nvPr/>
          </p:nvSpPr>
          <p:spPr bwMode="auto">
            <a:xfrm flipH="1">
              <a:off x="2265" y="3908"/>
              <a:ext cx="9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53" name="Freeform 289"/>
            <p:cNvSpPr>
              <a:spLocks/>
            </p:cNvSpPr>
            <p:nvPr/>
          </p:nvSpPr>
          <p:spPr bwMode="auto">
            <a:xfrm>
              <a:off x="2243" y="3931"/>
              <a:ext cx="22" cy="25"/>
            </a:xfrm>
            <a:custGeom>
              <a:avLst/>
              <a:gdLst>
                <a:gd name="T0" fmla="*/ 0 w 154"/>
                <a:gd name="T1" fmla="*/ 174 h 174"/>
                <a:gd name="T2" fmla="*/ 98 w 154"/>
                <a:gd name="T3" fmla="*/ 84 h 174"/>
                <a:gd name="T4" fmla="*/ 154 w 154"/>
                <a:gd name="T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4" h="174">
                  <a:moveTo>
                    <a:pt x="0" y="174"/>
                  </a:moveTo>
                  <a:lnTo>
                    <a:pt x="98" y="84"/>
                  </a:lnTo>
                  <a:lnTo>
                    <a:pt x="154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54" name="Freeform 290"/>
            <p:cNvSpPr>
              <a:spLocks/>
            </p:cNvSpPr>
            <p:nvPr/>
          </p:nvSpPr>
          <p:spPr bwMode="auto">
            <a:xfrm>
              <a:off x="2254" y="3920"/>
              <a:ext cx="29" cy="35"/>
            </a:xfrm>
            <a:custGeom>
              <a:avLst/>
              <a:gdLst>
                <a:gd name="T0" fmla="*/ 0 w 202"/>
                <a:gd name="T1" fmla="*/ 0 h 245"/>
                <a:gd name="T2" fmla="*/ 147 w 202"/>
                <a:gd name="T3" fmla="*/ 245 h 245"/>
                <a:gd name="T4" fmla="*/ 202 w 202"/>
                <a:gd name="T5" fmla="*/ 24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2" h="245">
                  <a:moveTo>
                    <a:pt x="0" y="0"/>
                  </a:moveTo>
                  <a:lnTo>
                    <a:pt x="147" y="245"/>
                  </a:lnTo>
                  <a:lnTo>
                    <a:pt x="202" y="24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55" name="Freeform 291"/>
            <p:cNvSpPr>
              <a:spLocks/>
            </p:cNvSpPr>
            <p:nvPr/>
          </p:nvSpPr>
          <p:spPr bwMode="auto">
            <a:xfrm>
              <a:off x="2268" y="3873"/>
              <a:ext cx="14" cy="30"/>
            </a:xfrm>
            <a:custGeom>
              <a:avLst/>
              <a:gdLst>
                <a:gd name="T0" fmla="*/ 0 w 97"/>
                <a:gd name="T1" fmla="*/ 0 h 216"/>
                <a:gd name="T2" fmla="*/ 0 w 97"/>
                <a:gd name="T3" fmla="*/ 90 h 216"/>
                <a:gd name="T4" fmla="*/ 6 w 97"/>
                <a:gd name="T5" fmla="*/ 181 h 216"/>
                <a:gd name="T6" fmla="*/ 34 w 97"/>
                <a:gd name="T7" fmla="*/ 216 h 216"/>
                <a:gd name="T8" fmla="*/ 97 w 97"/>
                <a:gd name="T9" fmla="*/ 216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216">
                  <a:moveTo>
                    <a:pt x="0" y="0"/>
                  </a:moveTo>
                  <a:lnTo>
                    <a:pt x="0" y="90"/>
                  </a:lnTo>
                  <a:lnTo>
                    <a:pt x="6" y="181"/>
                  </a:lnTo>
                  <a:lnTo>
                    <a:pt x="34" y="216"/>
                  </a:lnTo>
                  <a:lnTo>
                    <a:pt x="97" y="21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56" name="Line 292"/>
            <p:cNvSpPr>
              <a:spLocks noChangeShapeType="1"/>
            </p:cNvSpPr>
            <p:nvPr/>
          </p:nvSpPr>
          <p:spPr bwMode="auto">
            <a:xfrm>
              <a:off x="2256" y="3873"/>
              <a:ext cx="0" cy="1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57" name="Line 293"/>
            <p:cNvSpPr>
              <a:spLocks noChangeShapeType="1"/>
            </p:cNvSpPr>
            <p:nvPr/>
          </p:nvSpPr>
          <p:spPr bwMode="auto">
            <a:xfrm flipV="1">
              <a:off x="2256" y="3876"/>
              <a:ext cx="12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58" name="Line 294"/>
            <p:cNvSpPr>
              <a:spLocks noChangeShapeType="1"/>
            </p:cNvSpPr>
            <p:nvPr/>
          </p:nvSpPr>
          <p:spPr bwMode="auto">
            <a:xfrm flipV="1">
              <a:off x="2331" y="3871"/>
              <a:ext cx="0" cy="8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59" name="Line 295"/>
            <p:cNvSpPr>
              <a:spLocks noChangeShapeType="1"/>
            </p:cNvSpPr>
            <p:nvPr/>
          </p:nvSpPr>
          <p:spPr bwMode="auto">
            <a:xfrm flipV="1">
              <a:off x="2315" y="3901"/>
              <a:ext cx="31" cy="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60" name="Line 296"/>
            <p:cNvSpPr>
              <a:spLocks noChangeShapeType="1"/>
            </p:cNvSpPr>
            <p:nvPr/>
          </p:nvSpPr>
          <p:spPr bwMode="auto">
            <a:xfrm flipV="1">
              <a:off x="2303" y="3928"/>
              <a:ext cx="11" cy="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61" name="Line 297"/>
            <p:cNvSpPr>
              <a:spLocks noChangeShapeType="1"/>
            </p:cNvSpPr>
            <p:nvPr/>
          </p:nvSpPr>
          <p:spPr bwMode="auto">
            <a:xfrm flipV="1">
              <a:off x="2294" y="3901"/>
              <a:ext cx="13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62" name="Line 298"/>
            <p:cNvSpPr>
              <a:spLocks noChangeShapeType="1"/>
            </p:cNvSpPr>
            <p:nvPr/>
          </p:nvSpPr>
          <p:spPr bwMode="auto">
            <a:xfrm flipH="1">
              <a:off x="2305" y="3897"/>
              <a:ext cx="2" cy="4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63" name="Line 299"/>
            <p:cNvSpPr>
              <a:spLocks noChangeShapeType="1"/>
            </p:cNvSpPr>
            <p:nvPr/>
          </p:nvSpPr>
          <p:spPr bwMode="auto">
            <a:xfrm>
              <a:off x="2302" y="3873"/>
              <a:ext cx="8" cy="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64" name="Line 300"/>
            <p:cNvSpPr>
              <a:spLocks noChangeShapeType="1"/>
            </p:cNvSpPr>
            <p:nvPr/>
          </p:nvSpPr>
          <p:spPr bwMode="auto">
            <a:xfrm>
              <a:off x="2385" y="3869"/>
              <a:ext cx="0" cy="3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65" name="Freeform 301"/>
            <p:cNvSpPr>
              <a:spLocks/>
            </p:cNvSpPr>
            <p:nvPr/>
          </p:nvSpPr>
          <p:spPr bwMode="auto">
            <a:xfrm>
              <a:off x="2355" y="3878"/>
              <a:ext cx="51" cy="61"/>
            </a:xfrm>
            <a:custGeom>
              <a:avLst/>
              <a:gdLst>
                <a:gd name="T0" fmla="*/ 356 w 356"/>
                <a:gd name="T1" fmla="*/ 0 h 432"/>
                <a:gd name="T2" fmla="*/ 230 w 356"/>
                <a:gd name="T3" fmla="*/ 209 h 432"/>
                <a:gd name="T4" fmla="*/ 147 w 356"/>
                <a:gd name="T5" fmla="*/ 314 h 432"/>
                <a:gd name="T6" fmla="*/ 0 w 356"/>
                <a:gd name="T7" fmla="*/ 432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6" h="432">
                  <a:moveTo>
                    <a:pt x="356" y="0"/>
                  </a:moveTo>
                  <a:lnTo>
                    <a:pt x="230" y="209"/>
                  </a:lnTo>
                  <a:lnTo>
                    <a:pt x="147" y="314"/>
                  </a:lnTo>
                  <a:lnTo>
                    <a:pt x="0" y="43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66" name="Line 302"/>
            <p:cNvSpPr>
              <a:spLocks noChangeShapeType="1"/>
            </p:cNvSpPr>
            <p:nvPr/>
          </p:nvSpPr>
          <p:spPr bwMode="auto">
            <a:xfrm flipV="1">
              <a:off x="2376" y="3921"/>
              <a:ext cx="0" cy="3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67" name="Line 303"/>
            <p:cNvSpPr>
              <a:spLocks noChangeShapeType="1"/>
            </p:cNvSpPr>
            <p:nvPr/>
          </p:nvSpPr>
          <p:spPr bwMode="auto">
            <a:xfrm flipH="1">
              <a:off x="2398" y="3916"/>
              <a:ext cx="2" cy="4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68" name="Freeform 304"/>
            <p:cNvSpPr>
              <a:spLocks/>
            </p:cNvSpPr>
            <p:nvPr/>
          </p:nvSpPr>
          <p:spPr bwMode="auto">
            <a:xfrm>
              <a:off x="2376" y="3954"/>
              <a:ext cx="22" cy="4"/>
            </a:xfrm>
            <a:custGeom>
              <a:avLst/>
              <a:gdLst>
                <a:gd name="T0" fmla="*/ 154 w 154"/>
                <a:gd name="T1" fmla="*/ 27 h 27"/>
                <a:gd name="T2" fmla="*/ 139 w 154"/>
                <a:gd name="T3" fmla="*/ 0 h 27"/>
                <a:gd name="T4" fmla="*/ 0 w 154"/>
                <a:gd name="T5" fmla="*/ 1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4" h="27">
                  <a:moveTo>
                    <a:pt x="154" y="27"/>
                  </a:moveTo>
                  <a:lnTo>
                    <a:pt x="139" y="0"/>
                  </a:lnTo>
                  <a:lnTo>
                    <a:pt x="0" y="1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69" name="Line 305"/>
            <p:cNvSpPr>
              <a:spLocks noChangeShapeType="1"/>
            </p:cNvSpPr>
            <p:nvPr/>
          </p:nvSpPr>
          <p:spPr bwMode="auto">
            <a:xfrm flipV="1">
              <a:off x="2376" y="3937"/>
              <a:ext cx="18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70" name="Line 306"/>
            <p:cNvSpPr>
              <a:spLocks noChangeShapeType="1"/>
            </p:cNvSpPr>
            <p:nvPr/>
          </p:nvSpPr>
          <p:spPr bwMode="auto">
            <a:xfrm flipV="1">
              <a:off x="2359" y="3903"/>
              <a:ext cx="55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71" name="Line 307"/>
            <p:cNvSpPr>
              <a:spLocks noChangeShapeType="1"/>
            </p:cNvSpPr>
            <p:nvPr/>
          </p:nvSpPr>
          <p:spPr bwMode="auto">
            <a:xfrm flipV="1">
              <a:off x="2371" y="3887"/>
              <a:ext cx="27" cy="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72" name="Line 308"/>
            <p:cNvSpPr>
              <a:spLocks noChangeShapeType="1"/>
            </p:cNvSpPr>
            <p:nvPr/>
          </p:nvSpPr>
          <p:spPr bwMode="auto">
            <a:xfrm flipH="1">
              <a:off x="2376" y="3920"/>
              <a:ext cx="24" cy="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73" name="Line 309"/>
            <p:cNvSpPr>
              <a:spLocks noChangeShapeType="1"/>
            </p:cNvSpPr>
            <p:nvPr/>
          </p:nvSpPr>
          <p:spPr bwMode="auto">
            <a:xfrm flipH="1">
              <a:off x="2423" y="3911"/>
              <a:ext cx="9" cy="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74" name="Line 310"/>
            <p:cNvSpPr>
              <a:spLocks noChangeShapeType="1"/>
            </p:cNvSpPr>
            <p:nvPr/>
          </p:nvSpPr>
          <p:spPr bwMode="auto">
            <a:xfrm flipH="1">
              <a:off x="2432" y="3932"/>
              <a:ext cx="13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75" name="Line 311"/>
            <p:cNvSpPr>
              <a:spLocks noChangeShapeType="1"/>
            </p:cNvSpPr>
            <p:nvPr/>
          </p:nvSpPr>
          <p:spPr bwMode="auto">
            <a:xfrm flipV="1">
              <a:off x="2432" y="3912"/>
              <a:ext cx="12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76" name="Line 312"/>
            <p:cNvSpPr>
              <a:spLocks noChangeShapeType="1"/>
            </p:cNvSpPr>
            <p:nvPr/>
          </p:nvSpPr>
          <p:spPr bwMode="auto">
            <a:xfrm>
              <a:off x="2432" y="3911"/>
              <a:ext cx="0" cy="2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77" name="Line 313"/>
            <p:cNvSpPr>
              <a:spLocks noChangeShapeType="1"/>
            </p:cNvSpPr>
            <p:nvPr/>
          </p:nvSpPr>
          <p:spPr bwMode="auto">
            <a:xfrm flipH="1">
              <a:off x="2427" y="3887"/>
              <a:ext cx="23" cy="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78" name="Line 314"/>
            <p:cNvSpPr>
              <a:spLocks noChangeShapeType="1"/>
            </p:cNvSpPr>
            <p:nvPr/>
          </p:nvSpPr>
          <p:spPr bwMode="auto">
            <a:xfrm flipH="1">
              <a:off x="2432" y="3889"/>
              <a:ext cx="7" cy="2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79" name="Freeform 315"/>
            <p:cNvSpPr>
              <a:spLocks/>
            </p:cNvSpPr>
            <p:nvPr/>
          </p:nvSpPr>
          <p:spPr bwMode="auto">
            <a:xfrm>
              <a:off x="2447" y="3868"/>
              <a:ext cx="11" cy="35"/>
            </a:xfrm>
            <a:custGeom>
              <a:avLst/>
              <a:gdLst>
                <a:gd name="T0" fmla="*/ 77 w 77"/>
                <a:gd name="T1" fmla="*/ 0 h 244"/>
                <a:gd name="T2" fmla="*/ 49 w 77"/>
                <a:gd name="T3" fmla="*/ 118 h 244"/>
                <a:gd name="T4" fmla="*/ 0 w 77"/>
                <a:gd name="T5" fmla="*/ 244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7" h="244">
                  <a:moveTo>
                    <a:pt x="77" y="0"/>
                  </a:moveTo>
                  <a:lnTo>
                    <a:pt x="49" y="118"/>
                  </a:lnTo>
                  <a:lnTo>
                    <a:pt x="0" y="24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80" name="Line 316"/>
            <p:cNvSpPr>
              <a:spLocks noChangeShapeType="1"/>
            </p:cNvSpPr>
            <p:nvPr/>
          </p:nvSpPr>
          <p:spPr bwMode="auto">
            <a:xfrm flipV="1">
              <a:off x="2454" y="3882"/>
              <a:ext cx="16" cy="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81" name="Line 317"/>
            <p:cNvSpPr>
              <a:spLocks noChangeShapeType="1"/>
            </p:cNvSpPr>
            <p:nvPr/>
          </p:nvSpPr>
          <p:spPr bwMode="auto">
            <a:xfrm flipH="1">
              <a:off x="2463" y="3878"/>
              <a:ext cx="8" cy="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82" name="Line 318"/>
            <p:cNvSpPr>
              <a:spLocks noChangeShapeType="1"/>
            </p:cNvSpPr>
            <p:nvPr/>
          </p:nvSpPr>
          <p:spPr bwMode="auto">
            <a:xfrm flipH="1">
              <a:off x="2450" y="3897"/>
              <a:ext cx="1" cy="3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83" name="Line 319"/>
            <p:cNvSpPr>
              <a:spLocks noChangeShapeType="1"/>
            </p:cNvSpPr>
            <p:nvPr/>
          </p:nvSpPr>
          <p:spPr bwMode="auto">
            <a:xfrm flipV="1">
              <a:off x="2451" y="3896"/>
              <a:ext cx="21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84" name="Freeform 320"/>
            <p:cNvSpPr>
              <a:spLocks/>
            </p:cNvSpPr>
            <p:nvPr/>
          </p:nvSpPr>
          <p:spPr bwMode="auto">
            <a:xfrm>
              <a:off x="2464" y="3894"/>
              <a:ext cx="8" cy="63"/>
            </a:xfrm>
            <a:custGeom>
              <a:avLst/>
              <a:gdLst>
                <a:gd name="T0" fmla="*/ 57 w 57"/>
                <a:gd name="T1" fmla="*/ 0 h 446"/>
                <a:gd name="T2" fmla="*/ 57 w 57"/>
                <a:gd name="T3" fmla="*/ 446 h 446"/>
                <a:gd name="T4" fmla="*/ 0 w 57"/>
                <a:gd name="T5" fmla="*/ 369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7" h="446">
                  <a:moveTo>
                    <a:pt x="57" y="0"/>
                  </a:moveTo>
                  <a:lnTo>
                    <a:pt x="57" y="446"/>
                  </a:lnTo>
                  <a:lnTo>
                    <a:pt x="0" y="36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85" name="Line 321"/>
            <p:cNvSpPr>
              <a:spLocks noChangeShapeType="1"/>
            </p:cNvSpPr>
            <p:nvPr/>
          </p:nvSpPr>
          <p:spPr bwMode="auto">
            <a:xfrm flipV="1">
              <a:off x="2453" y="3927"/>
              <a:ext cx="15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86" name="Line 322"/>
            <p:cNvSpPr>
              <a:spLocks noChangeShapeType="1"/>
            </p:cNvSpPr>
            <p:nvPr/>
          </p:nvSpPr>
          <p:spPr bwMode="auto">
            <a:xfrm flipH="1">
              <a:off x="2454" y="3912"/>
              <a:ext cx="14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87" name="Line 323"/>
            <p:cNvSpPr>
              <a:spLocks noChangeShapeType="1"/>
            </p:cNvSpPr>
            <p:nvPr/>
          </p:nvSpPr>
          <p:spPr bwMode="auto">
            <a:xfrm>
              <a:off x="2461" y="3898"/>
              <a:ext cx="0" cy="5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88" name="Freeform 324"/>
            <p:cNvSpPr>
              <a:spLocks/>
            </p:cNvSpPr>
            <p:nvPr/>
          </p:nvSpPr>
          <p:spPr bwMode="auto">
            <a:xfrm>
              <a:off x="2443" y="3931"/>
              <a:ext cx="7" cy="24"/>
            </a:xfrm>
            <a:custGeom>
              <a:avLst/>
              <a:gdLst>
                <a:gd name="T0" fmla="*/ 49 w 49"/>
                <a:gd name="T1" fmla="*/ 0 h 168"/>
                <a:gd name="T2" fmla="*/ 35 w 49"/>
                <a:gd name="T3" fmla="*/ 91 h 168"/>
                <a:gd name="T4" fmla="*/ 0 w 49"/>
                <a:gd name="T5" fmla="*/ 168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9" h="168">
                  <a:moveTo>
                    <a:pt x="49" y="0"/>
                  </a:moveTo>
                  <a:lnTo>
                    <a:pt x="35" y="91"/>
                  </a:lnTo>
                  <a:lnTo>
                    <a:pt x="0" y="16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89" name="Line 325"/>
            <p:cNvSpPr>
              <a:spLocks noChangeShapeType="1"/>
            </p:cNvSpPr>
            <p:nvPr/>
          </p:nvSpPr>
          <p:spPr bwMode="auto">
            <a:xfrm flipH="1">
              <a:off x="2443" y="3909"/>
              <a:ext cx="2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90" name="Line 326"/>
            <p:cNvSpPr>
              <a:spLocks noChangeShapeType="1"/>
            </p:cNvSpPr>
            <p:nvPr/>
          </p:nvSpPr>
          <p:spPr bwMode="auto">
            <a:xfrm>
              <a:off x="2516" y="3869"/>
              <a:ext cx="6" cy="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91" name="Line 327"/>
            <p:cNvSpPr>
              <a:spLocks noChangeShapeType="1"/>
            </p:cNvSpPr>
            <p:nvPr/>
          </p:nvSpPr>
          <p:spPr bwMode="auto">
            <a:xfrm flipH="1">
              <a:off x="2538" y="3883"/>
              <a:ext cx="6" cy="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92" name="Line 328"/>
            <p:cNvSpPr>
              <a:spLocks noChangeShapeType="1"/>
            </p:cNvSpPr>
            <p:nvPr/>
          </p:nvSpPr>
          <p:spPr bwMode="auto">
            <a:xfrm flipH="1">
              <a:off x="2498" y="3883"/>
              <a:ext cx="2" cy="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93" name="Line 329"/>
            <p:cNvSpPr>
              <a:spLocks noChangeShapeType="1"/>
            </p:cNvSpPr>
            <p:nvPr/>
          </p:nvSpPr>
          <p:spPr bwMode="auto">
            <a:xfrm flipV="1">
              <a:off x="2500" y="3885"/>
              <a:ext cx="43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94" name="Line 330"/>
            <p:cNvSpPr>
              <a:spLocks noChangeShapeType="1"/>
            </p:cNvSpPr>
            <p:nvPr/>
          </p:nvSpPr>
          <p:spPr bwMode="auto">
            <a:xfrm flipV="1">
              <a:off x="2502" y="3903"/>
              <a:ext cx="35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95" name="Freeform 331"/>
            <p:cNvSpPr>
              <a:spLocks/>
            </p:cNvSpPr>
            <p:nvPr/>
          </p:nvSpPr>
          <p:spPr bwMode="auto">
            <a:xfrm>
              <a:off x="2490" y="3918"/>
              <a:ext cx="18" cy="39"/>
            </a:xfrm>
            <a:custGeom>
              <a:avLst/>
              <a:gdLst>
                <a:gd name="T0" fmla="*/ 126 w 126"/>
                <a:gd name="T1" fmla="*/ 0 h 273"/>
                <a:gd name="T2" fmla="*/ 91 w 126"/>
                <a:gd name="T3" fmla="*/ 91 h 273"/>
                <a:gd name="T4" fmla="*/ 0 w 126"/>
                <a:gd name="T5" fmla="*/ 273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6" h="273">
                  <a:moveTo>
                    <a:pt x="126" y="0"/>
                  </a:moveTo>
                  <a:lnTo>
                    <a:pt x="91" y="91"/>
                  </a:lnTo>
                  <a:lnTo>
                    <a:pt x="0" y="27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96" name="Freeform 332"/>
            <p:cNvSpPr>
              <a:spLocks/>
            </p:cNvSpPr>
            <p:nvPr/>
          </p:nvSpPr>
          <p:spPr bwMode="auto">
            <a:xfrm>
              <a:off x="2504" y="3929"/>
              <a:ext cx="41" cy="28"/>
            </a:xfrm>
            <a:custGeom>
              <a:avLst/>
              <a:gdLst>
                <a:gd name="T0" fmla="*/ 0 w 286"/>
                <a:gd name="T1" fmla="*/ 0 h 196"/>
                <a:gd name="T2" fmla="*/ 237 w 286"/>
                <a:gd name="T3" fmla="*/ 196 h 196"/>
                <a:gd name="T4" fmla="*/ 286 w 286"/>
                <a:gd name="T5" fmla="*/ 19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86" h="196">
                  <a:moveTo>
                    <a:pt x="0" y="0"/>
                  </a:moveTo>
                  <a:lnTo>
                    <a:pt x="237" y="196"/>
                  </a:lnTo>
                  <a:lnTo>
                    <a:pt x="286" y="19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97" name="Line 333"/>
            <p:cNvSpPr>
              <a:spLocks noChangeShapeType="1"/>
            </p:cNvSpPr>
            <p:nvPr/>
          </p:nvSpPr>
          <p:spPr bwMode="auto">
            <a:xfrm>
              <a:off x="2520" y="3904"/>
              <a:ext cx="0" cy="3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98" name="Line 334"/>
            <p:cNvSpPr>
              <a:spLocks noChangeShapeType="1"/>
            </p:cNvSpPr>
            <p:nvPr/>
          </p:nvSpPr>
          <p:spPr bwMode="auto">
            <a:xfrm flipV="1">
              <a:off x="2520" y="3920"/>
              <a:ext cx="16" cy="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9599" name="Freeform 335"/>
            <p:cNvSpPr>
              <a:spLocks/>
            </p:cNvSpPr>
            <p:nvPr/>
          </p:nvSpPr>
          <p:spPr bwMode="auto">
            <a:xfrm>
              <a:off x="2562" y="3873"/>
              <a:ext cx="7" cy="83"/>
            </a:xfrm>
            <a:custGeom>
              <a:avLst/>
              <a:gdLst>
                <a:gd name="T0" fmla="*/ 0 w 53"/>
                <a:gd name="T1" fmla="*/ 579 h 579"/>
                <a:gd name="T2" fmla="*/ 8 w 53"/>
                <a:gd name="T3" fmla="*/ 559 h 579"/>
                <a:gd name="T4" fmla="*/ 14 w 53"/>
                <a:gd name="T5" fmla="*/ 539 h 579"/>
                <a:gd name="T6" fmla="*/ 20 w 53"/>
                <a:gd name="T7" fmla="*/ 519 h 579"/>
                <a:gd name="T8" fmla="*/ 26 w 53"/>
                <a:gd name="T9" fmla="*/ 498 h 579"/>
                <a:gd name="T10" fmla="*/ 31 w 53"/>
                <a:gd name="T11" fmla="*/ 478 h 579"/>
                <a:gd name="T12" fmla="*/ 35 w 53"/>
                <a:gd name="T13" fmla="*/ 457 h 579"/>
                <a:gd name="T14" fmla="*/ 40 w 53"/>
                <a:gd name="T15" fmla="*/ 437 h 579"/>
                <a:gd name="T16" fmla="*/ 44 w 53"/>
                <a:gd name="T17" fmla="*/ 415 h 579"/>
                <a:gd name="T18" fmla="*/ 46 w 53"/>
                <a:gd name="T19" fmla="*/ 395 h 579"/>
                <a:gd name="T20" fmla="*/ 49 w 53"/>
                <a:gd name="T21" fmla="*/ 374 h 579"/>
                <a:gd name="T22" fmla="*/ 50 w 53"/>
                <a:gd name="T23" fmla="*/ 353 h 579"/>
                <a:gd name="T24" fmla="*/ 52 w 53"/>
                <a:gd name="T25" fmla="*/ 331 h 579"/>
                <a:gd name="T26" fmla="*/ 52 w 53"/>
                <a:gd name="T27" fmla="*/ 310 h 579"/>
                <a:gd name="T28" fmla="*/ 53 w 53"/>
                <a:gd name="T29" fmla="*/ 290 h 579"/>
                <a:gd name="T30" fmla="*/ 52 w 53"/>
                <a:gd name="T31" fmla="*/ 268 h 579"/>
                <a:gd name="T32" fmla="*/ 52 w 53"/>
                <a:gd name="T33" fmla="*/ 247 h 579"/>
                <a:gd name="T34" fmla="*/ 50 w 53"/>
                <a:gd name="T35" fmla="*/ 226 h 579"/>
                <a:gd name="T36" fmla="*/ 49 w 53"/>
                <a:gd name="T37" fmla="*/ 205 h 579"/>
                <a:gd name="T38" fmla="*/ 46 w 53"/>
                <a:gd name="T39" fmla="*/ 184 h 579"/>
                <a:gd name="T40" fmla="*/ 44 w 53"/>
                <a:gd name="T41" fmla="*/ 163 h 579"/>
                <a:gd name="T42" fmla="*/ 40 w 53"/>
                <a:gd name="T43" fmla="*/ 142 h 579"/>
                <a:gd name="T44" fmla="*/ 35 w 53"/>
                <a:gd name="T45" fmla="*/ 122 h 579"/>
                <a:gd name="T46" fmla="*/ 31 w 53"/>
                <a:gd name="T47" fmla="*/ 101 h 579"/>
                <a:gd name="T48" fmla="*/ 26 w 53"/>
                <a:gd name="T49" fmla="*/ 80 h 579"/>
                <a:gd name="T50" fmla="*/ 20 w 53"/>
                <a:gd name="T51" fmla="*/ 60 h 579"/>
                <a:gd name="T52" fmla="*/ 14 w 53"/>
                <a:gd name="T53" fmla="*/ 40 h 579"/>
                <a:gd name="T54" fmla="*/ 8 w 53"/>
                <a:gd name="T55" fmla="*/ 19 h 579"/>
                <a:gd name="T56" fmla="*/ 0 w 53"/>
                <a:gd name="T57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3" h="579">
                  <a:moveTo>
                    <a:pt x="0" y="579"/>
                  </a:moveTo>
                  <a:lnTo>
                    <a:pt x="8" y="559"/>
                  </a:lnTo>
                  <a:lnTo>
                    <a:pt x="14" y="539"/>
                  </a:lnTo>
                  <a:lnTo>
                    <a:pt x="20" y="519"/>
                  </a:lnTo>
                  <a:lnTo>
                    <a:pt x="26" y="498"/>
                  </a:lnTo>
                  <a:lnTo>
                    <a:pt x="31" y="478"/>
                  </a:lnTo>
                  <a:lnTo>
                    <a:pt x="35" y="457"/>
                  </a:lnTo>
                  <a:lnTo>
                    <a:pt x="40" y="437"/>
                  </a:lnTo>
                  <a:lnTo>
                    <a:pt x="44" y="415"/>
                  </a:lnTo>
                  <a:lnTo>
                    <a:pt x="46" y="395"/>
                  </a:lnTo>
                  <a:lnTo>
                    <a:pt x="49" y="374"/>
                  </a:lnTo>
                  <a:lnTo>
                    <a:pt x="50" y="353"/>
                  </a:lnTo>
                  <a:lnTo>
                    <a:pt x="52" y="331"/>
                  </a:lnTo>
                  <a:lnTo>
                    <a:pt x="52" y="310"/>
                  </a:lnTo>
                  <a:lnTo>
                    <a:pt x="53" y="290"/>
                  </a:lnTo>
                  <a:lnTo>
                    <a:pt x="52" y="268"/>
                  </a:lnTo>
                  <a:lnTo>
                    <a:pt x="52" y="247"/>
                  </a:lnTo>
                  <a:lnTo>
                    <a:pt x="50" y="226"/>
                  </a:lnTo>
                  <a:lnTo>
                    <a:pt x="49" y="205"/>
                  </a:lnTo>
                  <a:lnTo>
                    <a:pt x="46" y="184"/>
                  </a:lnTo>
                  <a:lnTo>
                    <a:pt x="44" y="163"/>
                  </a:lnTo>
                  <a:lnTo>
                    <a:pt x="40" y="142"/>
                  </a:lnTo>
                  <a:lnTo>
                    <a:pt x="35" y="122"/>
                  </a:lnTo>
                  <a:lnTo>
                    <a:pt x="31" y="101"/>
                  </a:lnTo>
                  <a:lnTo>
                    <a:pt x="26" y="80"/>
                  </a:lnTo>
                  <a:lnTo>
                    <a:pt x="20" y="60"/>
                  </a:lnTo>
                  <a:lnTo>
                    <a:pt x="14" y="40"/>
                  </a:lnTo>
                  <a:lnTo>
                    <a:pt x="8" y="19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47448028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1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75" fill="hold"/>
                                        <p:tgtEl>
                                          <p:spTgt spid="1392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75" fill="hold"/>
                                        <p:tgtEl>
                                          <p:spTgt spid="1392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" dur="75"/>
                                        <p:tgtEl>
                                          <p:spTgt spid="139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0"/>
                                  </p:iterate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3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75"/>
                                        <p:tgtEl>
                                          <p:spTgt spid="1393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150"/>
                            </p:stCondLst>
                            <p:childTnLst>
                              <p:par>
                                <p:cTn id="20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0"/>
                                  </p:iterate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2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75"/>
                                        <p:tgtEl>
                                          <p:spTgt spid="1392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7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392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392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3" dur="500"/>
                                        <p:tgtEl>
                                          <p:spTgt spid="139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17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392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392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4" dur="500"/>
                                        <p:tgtEl>
                                          <p:spTgt spid="139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3" presetClass="entr" presetSubtype="5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49" dur="500"/>
                                        <p:tgtEl>
                                          <p:spTgt spid="139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4" dur="500"/>
                                        <p:tgtEl>
                                          <p:spTgt spid="1394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9" dur="500"/>
                                        <p:tgtEl>
                                          <p:spTgt spid="139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0"/>
                                  </p:iterate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4" dur="75"/>
                                        <p:tgtEl>
                                          <p:spTgt spid="1394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0"/>
                                  </p:iterate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4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9" dur="75"/>
                                        <p:tgtEl>
                                          <p:spTgt spid="1394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 nodeType="afterGroup">
                            <p:stCondLst>
                              <p:cond delay="150"/>
                            </p:stCondLst>
                            <p:childTnLst>
                              <p:par>
                                <p:cTn id="7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500"/>
                                        <p:tgtEl>
                                          <p:spTgt spid="1394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 nodeType="clickPar">
                      <p:stCondLst>
                        <p:cond delay="indefinite"/>
                      </p:stCondLst>
                      <p:childTnLst>
                        <p:par>
                          <p:cTn id="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6" presetID="4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8" dur="500"/>
                                        <p:tgtEl>
                                          <p:spTgt spid="1394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94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3" presetClass="entr" presetSubtype="5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87" dur="500"/>
                                        <p:tgtEl>
                                          <p:spTgt spid="1394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 nodeType="clickPar">
                      <p:stCondLst>
                        <p:cond delay="indefinite"/>
                      </p:stCondLst>
                      <p:childTnLst>
                        <p:par>
                          <p:cTn id="8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2" dur="500"/>
                                        <p:tgtEl>
                                          <p:spTgt spid="139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9268" grpId="0" autoUpdateAnimBg="0"/>
      <p:bldP spid="139269" grpId="0" autoUpdateAnimBg="0"/>
      <p:bldP spid="139270" grpId="0" build="p" autoUpdateAnimBg="0" advAuto="0"/>
      <p:bldP spid="139294" grpId="0" autoUpdateAnimBg="0"/>
      <p:bldP spid="139295" grpId="0" animBg="1"/>
      <p:bldP spid="139296" grpId="0" animBg="1"/>
      <p:bldP spid="139303" grpId="0" build="p" autoUpdateAnimBg="0"/>
      <p:bldP spid="139421" grpId="0"/>
      <p:bldP spid="139422" grpId="0" autoUpdateAnimBg="0"/>
      <p:bldP spid="139423" grpId="0" autoUpdateAnimBg="0"/>
      <p:bldP spid="139454" grpId="0" animBg="1"/>
      <p:bldP spid="139455" grpId="0" autoUpdateAnimBg="0"/>
      <p:bldP spid="139459" grpId="0" build="p" autoUpdateAnimBg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89" name="Text Box 41"/>
          <p:cNvSpPr txBox="1">
            <a:spLocks noChangeArrowheads="1"/>
          </p:cNvSpPr>
          <p:nvPr/>
        </p:nvSpPr>
        <p:spPr bwMode="auto">
          <a:xfrm>
            <a:off x="122238" y="84138"/>
            <a:ext cx="24193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600" b="1">
                <a:solidFill>
                  <a:srgbClr val="000000"/>
                </a:solidFill>
              </a:rPr>
              <a:t>⒊ </a:t>
            </a:r>
            <a:r>
              <a:rPr lang="zh-CN" altLang="en-US" sz="3600" b="1">
                <a:solidFill>
                  <a:srgbClr val="000000"/>
                </a:solidFill>
              </a:rPr>
              <a:t>垫圈</a:t>
            </a:r>
          </a:p>
        </p:txBody>
      </p:sp>
      <p:sp>
        <p:nvSpPr>
          <p:cNvPr id="104490" name="Text Box 42"/>
          <p:cNvSpPr txBox="1">
            <a:spLocks noChangeArrowheads="1"/>
          </p:cNvSpPr>
          <p:nvPr/>
        </p:nvSpPr>
        <p:spPr bwMode="auto">
          <a:xfrm>
            <a:off x="120650" y="631825"/>
            <a:ext cx="240665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200" b="1">
                <a:solidFill>
                  <a:srgbClr val="000000"/>
                </a:solidFill>
              </a:rPr>
              <a:t>规定标记：</a:t>
            </a:r>
          </a:p>
        </p:txBody>
      </p:sp>
      <p:sp>
        <p:nvSpPr>
          <p:cNvPr id="104491" name="Text Box 43"/>
          <p:cNvSpPr txBox="1">
            <a:spLocks noChangeArrowheads="1"/>
          </p:cNvSpPr>
          <p:nvPr/>
        </p:nvSpPr>
        <p:spPr bwMode="auto">
          <a:xfrm>
            <a:off x="76200" y="1200150"/>
            <a:ext cx="53721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200" b="1">
                <a:solidFill>
                  <a:srgbClr val="333399"/>
                </a:solidFill>
                <a:latin typeface="黑体" pitchFamily="2" charset="-122"/>
                <a:ea typeface="黑体" pitchFamily="2" charset="-122"/>
              </a:rPr>
              <a:t>垫圈 </a:t>
            </a:r>
            <a:r>
              <a:rPr lang="en-US" altLang="zh-CN" sz="3200" b="1">
                <a:solidFill>
                  <a:srgbClr val="333399"/>
                </a:solidFill>
                <a:latin typeface="黑体" pitchFamily="2" charset="-122"/>
                <a:ea typeface="黑体" pitchFamily="2" charset="-122"/>
              </a:rPr>
              <a:t>GB/T 97.1</a:t>
            </a:r>
            <a:r>
              <a:rPr lang="en-US" altLang="zh-CN" sz="3200" b="1">
                <a:solidFill>
                  <a:srgbClr val="333399"/>
                </a:solidFill>
                <a:ea typeface="黑体" pitchFamily="2" charset="-122"/>
              </a:rPr>
              <a:t>–</a:t>
            </a:r>
            <a:r>
              <a:rPr lang="en-US" altLang="zh-CN" sz="3200" b="1">
                <a:solidFill>
                  <a:srgbClr val="333399"/>
                </a:solidFill>
                <a:latin typeface="黑体" pitchFamily="2" charset="-122"/>
                <a:ea typeface="黑体" pitchFamily="2" charset="-122"/>
              </a:rPr>
              <a:t>2002 12</a:t>
            </a:r>
          </a:p>
        </p:txBody>
      </p:sp>
      <p:sp>
        <p:nvSpPr>
          <p:cNvPr id="104492" name="Text Box 44"/>
          <p:cNvSpPr txBox="1">
            <a:spLocks noChangeArrowheads="1"/>
          </p:cNvSpPr>
          <p:nvPr/>
        </p:nvSpPr>
        <p:spPr bwMode="auto">
          <a:xfrm>
            <a:off x="4567238" y="111125"/>
            <a:ext cx="26416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200" b="1">
                <a:solidFill>
                  <a:srgbClr val="000000"/>
                </a:solidFill>
              </a:rPr>
              <a:t>简化画法：</a:t>
            </a:r>
          </a:p>
        </p:txBody>
      </p:sp>
      <p:sp>
        <p:nvSpPr>
          <p:cNvPr id="104493" name="Rectangle 45"/>
          <p:cNvSpPr>
            <a:spLocks noChangeArrowheads="1"/>
          </p:cNvSpPr>
          <p:nvPr/>
        </p:nvSpPr>
        <p:spPr bwMode="auto">
          <a:xfrm>
            <a:off x="4213225" y="1255713"/>
            <a:ext cx="515938" cy="471487"/>
          </a:xfrm>
          <a:prstGeom prst="rect">
            <a:avLst/>
          </a:prstGeom>
          <a:noFill/>
          <a:ln w="28575">
            <a:solidFill>
              <a:srgbClr val="FF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2400" b="1">
                <a:solidFill>
                  <a:srgbClr val="000000"/>
                </a:solidFill>
              </a:rPr>
              <a:t> </a:t>
            </a:r>
          </a:p>
        </p:txBody>
      </p:sp>
      <p:grpSp>
        <p:nvGrpSpPr>
          <p:cNvPr id="104568" name="Group 120"/>
          <p:cNvGrpSpPr>
            <a:grpSpLocks/>
          </p:cNvGrpSpPr>
          <p:nvPr/>
        </p:nvGrpSpPr>
        <p:grpSpPr bwMode="auto">
          <a:xfrm>
            <a:off x="3184525" y="1717675"/>
            <a:ext cx="1762125" cy="706438"/>
            <a:chOff x="1950" y="3206"/>
            <a:chExt cx="1110" cy="445"/>
          </a:xfrm>
        </p:grpSpPr>
        <p:sp>
          <p:nvSpPr>
            <p:cNvPr id="104495" name="Text Box 47"/>
            <p:cNvSpPr txBox="1">
              <a:spLocks noChangeArrowheads="1"/>
            </p:cNvSpPr>
            <p:nvPr/>
          </p:nvSpPr>
          <p:spPr bwMode="auto">
            <a:xfrm>
              <a:off x="1950" y="3332"/>
              <a:ext cx="1110" cy="31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eaLnBrk="0" fontAlgn="base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en-US" altLang="zh-CN" sz="3200" b="1">
                  <a:solidFill>
                    <a:srgbClr val="FF3300"/>
                  </a:solidFill>
                </a:rPr>
                <a:t>    </a:t>
              </a:r>
              <a:r>
                <a:rPr lang="zh-CN" altLang="en-US" sz="3200" b="1">
                  <a:solidFill>
                    <a:srgbClr val="FF0000"/>
                  </a:solidFill>
                  <a:ea typeface="黑体" pitchFamily="2" charset="-122"/>
                </a:rPr>
                <a:t>规格</a:t>
              </a:r>
              <a:r>
                <a:rPr lang="zh-CN" altLang="en-US" sz="2800" b="1">
                  <a:solidFill>
                    <a:srgbClr val="FF0000"/>
                  </a:solidFill>
                </a:rPr>
                <a:t>    </a:t>
              </a:r>
            </a:p>
          </p:txBody>
        </p:sp>
        <p:sp>
          <p:nvSpPr>
            <p:cNvPr id="104496" name="Line 48"/>
            <p:cNvSpPr>
              <a:spLocks noChangeShapeType="1"/>
            </p:cNvSpPr>
            <p:nvPr/>
          </p:nvSpPr>
          <p:spPr bwMode="auto">
            <a:xfrm flipV="1">
              <a:off x="2442" y="3206"/>
              <a:ext cx="155" cy="151"/>
            </a:xfrm>
            <a:prstGeom prst="line">
              <a:avLst/>
            </a:prstGeom>
            <a:noFill/>
            <a:ln w="19050">
              <a:solidFill>
                <a:srgbClr val="FF33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104526" name="Text Box 78"/>
          <p:cNvSpPr txBox="1">
            <a:spLocks noChangeArrowheads="1"/>
          </p:cNvSpPr>
          <p:nvPr/>
        </p:nvSpPr>
        <p:spPr bwMode="auto">
          <a:xfrm>
            <a:off x="2135188" y="625475"/>
            <a:ext cx="1392237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</a:rPr>
              <a:t>例：</a:t>
            </a:r>
          </a:p>
        </p:txBody>
      </p:sp>
      <p:sp>
        <p:nvSpPr>
          <p:cNvPr id="104567" name="Text Box 119"/>
          <p:cNvSpPr txBox="1">
            <a:spLocks noChangeArrowheads="1"/>
          </p:cNvSpPr>
          <p:nvPr/>
        </p:nvSpPr>
        <p:spPr bwMode="auto">
          <a:xfrm>
            <a:off x="231775" y="2428875"/>
            <a:ext cx="4926013" cy="5064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zh-CN" altLang="en-US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指用于</a:t>
            </a:r>
            <a:r>
              <a:rPr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M12</a:t>
            </a:r>
            <a:r>
              <a:rPr lang="zh-CN" altLang="en-US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的螺栓或螺钉</a:t>
            </a:r>
            <a:endParaRPr kumimoji="1" lang="zh-CN" altLang="en-US" sz="3200" b="1">
              <a:solidFill>
                <a:srgbClr val="000000"/>
              </a:solidFill>
              <a:latin typeface="黑体" pitchFamily="2" charset="-122"/>
              <a:ea typeface="黑体" pitchFamily="2" charset="-122"/>
            </a:endParaRPr>
          </a:p>
        </p:txBody>
      </p:sp>
      <p:grpSp>
        <p:nvGrpSpPr>
          <p:cNvPr id="104657" name="Group 209"/>
          <p:cNvGrpSpPr>
            <a:grpSpLocks/>
          </p:cNvGrpSpPr>
          <p:nvPr/>
        </p:nvGrpSpPr>
        <p:grpSpPr bwMode="auto">
          <a:xfrm>
            <a:off x="5260975" y="758825"/>
            <a:ext cx="3294063" cy="2117725"/>
            <a:chOff x="1732" y="2362"/>
            <a:chExt cx="1918" cy="1233"/>
          </a:xfrm>
        </p:grpSpPr>
        <p:sp>
          <p:nvSpPr>
            <p:cNvPr id="104572" name="Line 124"/>
            <p:cNvSpPr>
              <a:spLocks noChangeShapeType="1"/>
            </p:cNvSpPr>
            <p:nvPr/>
          </p:nvSpPr>
          <p:spPr bwMode="auto">
            <a:xfrm flipH="1">
              <a:off x="2891" y="3099"/>
              <a:ext cx="16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573" name="Line 125"/>
            <p:cNvSpPr>
              <a:spLocks noChangeShapeType="1"/>
            </p:cNvSpPr>
            <p:nvPr/>
          </p:nvSpPr>
          <p:spPr bwMode="auto">
            <a:xfrm flipH="1">
              <a:off x="2543" y="3099"/>
              <a:ext cx="2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574" name="Line 126"/>
            <p:cNvSpPr>
              <a:spLocks noChangeShapeType="1"/>
            </p:cNvSpPr>
            <p:nvPr/>
          </p:nvSpPr>
          <p:spPr bwMode="auto">
            <a:xfrm flipH="1">
              <a:off x="2500" y="3099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575" name="Line 127"/>
            <p:cNvSpPr>
              <a:spLocks noChangeShapeType="1"/>
            </p:cNvSpPr>
            <p:nvPr/>
          </p:nvSpPr>
          <p:spPr bwMode="auto">
            <a:xfrm flipH="1">
              <a:off x="2280" y="3099"/>
              <a:ext cx="19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576" name="Line 128"/>
            <p:cNvSpPr>
              <a:spLocks noChangeShapeType="1"/>
            </p:cNvSpPr>
            <p:nvPr/>
          </p:nvSpPr>
          <p:spPr bwMode="auto">
            <a:xfrm flipH="1">
              <a:off x="2236" y="3099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577" name="Line 129"/>
            <p:cNvSpPr>
              <a:spLocks noChangeShapeType="1"/>
            </p:cNvSpPr>
            <p:nvPr/>
          </p:nvSpPr>
          <p:spPr bwMode="auto">
            <a:xfrm flipH="1">
              <a:off x="2017" y="3099"/>
              <a:ext cx="19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578" name="Line 130"/>
            <p:cNvSpPr>
              <a:spLocks noChangeShapeType="1"/>
            </p:cNvSpPr>
            <p:nvPr/>
          </p:nvSpPr>
          <p:spPr bwMode="auto">
            <a:xfrm flipH="1">
              <a:off x="1973" y="3099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579" name="Line 131"/>
            <p:cNvSpPr>
              <a:spLocks noChangeShapeType="1"/>
            </p:cNvSpPr>
            <p:nvPr/>
          </p:nvSpPr>
          <p:spPr bwMode="auto">
            <a:xfrm flipH="1">
              <a:off x="1732" y="3099"/>
              <a:ext cx="2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580" name="Line 132"/>
            <p:cNvSpPr>
              <a:spLocks noChangeShapeType="1"/>
            </p:cNvSpPr>
            <p:nvPr/>
          </p:nvSpPr>
          <p:spPr bwMode="auto">
            <a:xfrm flipV="1">
              <a:off x="2258" y="3380"/>
              <a:ext cx="0" cy="2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581" name="Line 133"/>
            <p:cNvSpPr>
              <a:spLocks noChangeShapeType="1"/>
            </p:cNvSpPr>
            <p:nvPr/>
          </p:nvSpPr>
          <p:spPr bwMode="auto">
            <a:xfrm flipV="1">
              <a:off x="2258" y="3336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582" name="Line 134"/>
            <p:cNvSpPr>
              <a:spLocks noChangeShapeType="1"/>
            </p:cNvSpPr>
            <p:nvPr/>
          </p:nvSpPr>
          <p:spPr bwMode="auto">
            <a:xfrm flipV="1">
              <a:off x="2258" y="3116"/>
              <a:ext cx="0" cy="1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583" name="Line 135"/>
            <p:cNvSpPr>
              <a:spLocks noChangeShapeType="1"/>
            </p:cNvSpPr>
            <p:nvPr/>
          </p:nvSpPr>
          <p:spPr bwMode="auto">
            <a:xfrm flipV="1">
              <a:off x="2258" y="3072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584" name="Line 136"/>
            <p:cNvSpPr>
              <a:spLocks noChangeShapeType="1"/>
            </p:cNvSpPr>
            <p:nvPr/>
          </p:nvSpPr>
          <p:spPr bwMode="auto">
            <a:xfrm flipV="1">
              <a:off x="2258" y="2853"/>
              <a:ext cx="0" cy="1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585" name="Line 137"/>
            <p:cNvSpPr>
              <a:spLocks noChangeShapeType="1"/>
            </p:cNvSpPr>
            <p:nvPr/>
          </p:nvSpPr>
          <p:spPr bwMode="auto">
            <a:xfrm flipV="1">
              <a:off x="2258" y="2809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586" name="Line 138"/>
            <p:cNvSpPr>
              <a:spLocks noChangeShapeType="1"/>
            </p:cNvSpPr>
            <p:nvPr/>
          </p:nvSpPr>
          <p:spPr bwMode="auto">
            <a:xfrm flipV="1">
              <a:off x="2258" y="2569"/>
              <a:ext cx="0" cy="2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587" name="Freeform 139"/>
            <p:cNvSpPr>
              <a:spLocks/>
            </p:cNvSpPr>
            <p:nvPr/>
          </p:nvSpPr>
          <p:spPr bwMode="auto">
            <a:xfrm>
              <a:off x="1807" y="2648"/>
              <a:ext cx="901" cy="901"/>
            </a:xfrm>
            <a:custGeom>
              <a:avLst/>
              <a:gdLst>
                <a:gd name="T0" fmla="*/ 6295 w 6307"/>
                <a:gd name="T1" fmla="*/ 2885 h 6312"/>
                <a:gd name="T2" fmla="*/ 6251 w 6307"/>
                <a:gd name="T3" fmla="*/ 2561 h 6312"/>
                <a:gd name="T4" fmla="*/ 6172 w 6307"/>
                <a:gd name="T5" fmla="*/ 2244 h 6312"/>
                <a:gd name="T6" fmla="*/ 6062 w 6307"/>
                <a:gd name="T7" fmla="*/ 1937 h 6312"/>
                <a:gd name="T8" fmla="*/ 5920 w 6307"/>
                <a:gd name="T9" fmla="*/ 1641 h 6312"/>
                <a:gd name="T10" fmla="*/ 5749 w 6307"/>
                <a:gd name="T11" fmla="*/ 1364 h 6312"/>
                <a:gd name="T12" fmla="*/ 5550 w 6307"/>
                <a:gd name="T13" fmla="*/ 1105 h 6312"/>
                <a:gd name="T14" fmla="*/ 5324 w 6307"/>
                <a:gd name="T15" fmla="*/ 868 h 6312"/>
                <a:gd name="T16" fmla="*/ 5077 w 6307"/>
                <a:gd name="T17" fmla="*/ 656 h 6312"/>
                <a:gd name="T18" fmla="*/ 4808 w 6307"/>
                <a:gd name="T19" fmla="*/ 470 h 6312"/>
                <a:gd name="T20" fmla="*/ 4522 w 6307"/>
                <a:gd name="T21" fmla="*/ 313 h 6312"/>
                <a:gd name="T22" fmla="*/ 4220 w 6307"/>
                <a:gd name="T23" fmla="*/ 187 h 6312"/>
                <a:gd name="T24" fmla="*/ 3909 w 6307"/>
                <a:gd name="T25" fmla="*/ 92 h 6312"/>
                <a:gd name="T26" fmla="*/ 3588 w 6307"/>
                <a:gd name="T27" fmla="*/ 31 h 6312"/>
                <a:gd name="T28" fmla="*/ 3262 w 6307"/>
                <a:gd name="T29" fmla="*/ 2 h 6312"/>
                <a:gd name="T30" fmla="*/ 2936 w 6307"/>
                <a:gd name="T31" fmla="*/ 8 h 6312"/>
                <a:gd name="T32" fmla="*/ 2612 w 6307"/>
                <a:gd name="T33" fmla="*/ 48 h 6312"/>
                <a:gd name="T34" fmla="*/ 2294 w 6307"/>
                <a:gd name="T35" fmla="*/ 121 h 6312"/>
                <a:gd name="T36" fmla="*/ 1984 w 6307"/>
                <a:gd name="T37" fmla="*/ 226 h 6312"/>
                <a:gd name="T38" fmla="*/ 1688 w 6307"/>
                <a:gd name="T39" fmla="*/ 363 h 6312"/>
                <a:gd name="T40" fmla="*/ 1407 w 6307"/>
                <a:gd name="T41" fmla="*/ 528 h 6312"/>
                <a:gd name="T42" fmla="*/ 1145 w 6307"/>
                <a:gd name="T43" fmla="*/ 724 h 6312"/>
                <a:gd name="T44" fmla="*/ 904 w 6307"/>
                <a:gd name="T45" fmla="*/ 944 h 6312"/>
                <a:gd name="T46" fmla="*/ 688 w 6307"/>
                <a:gd name="T47" fmla="*/ 1189 h 6312"/>
                <a:gd name="T48" fmla="*/ 498 w 6307"/>
                <a:gd name="T49" fmla="*/ 1455 h 6312"/>
                <a:gd name="T50" fmla="*/ 336 w 6307"/>
                <a:gd name="T51" fmla="*/ 1739 h 6312"/>
                <a:gd name="T52" fmla="*/ 205 w 6307"/>
                <a:gd name="T53" fmla="*/ 2037 h 6312"/>
                <a:gd name="T54" fmla="*/ 105 w 6307"/>
                <a:gd name="T55" fmla="*/ 2349 h 6312"/>
                <a:gd name="T56" fmla="*/ 38 w 6307"/>
                <a:gd name="T57" fmla="*/ 2668 h 6312"/>
                <a:gd name="T58" fmla="*/ 4 w 6307"/>
                <a:gd name="T59" fmla="*/ 2993 h 6312"/>
                <a:gd name="T60" fmla="*/ 4 w 6307"/>
                <a:gd name="T61" fmla="*/ 3320 h 6312"/>
                <a:gd name="T62" fmla="*/ 38 w 6307"/>
                <a:gd name="T63" fmla="*/ 3645 h 6312"/>
                <a:gd name="T64" fmla="*/ 105 w 6307"/>
                <a:gd name="T65" fmla="*/ 3965 h 6312"/>
                <a:gd name="T66" fmla="*/ 205 w 6307"/>
                <a:gd name="T67" fmla="*/ 4275 h 6312"/>
                <a:gd name="T68" fmla="*/ 336 w 6307"/>
                <a:gd name="T69" fmla="*/ 4575 h 6312"/>
                <a:gd name="T70" fmla="*/ 498 w 6307"/>
                <a:gd name="T71" fmla="*/ 4859 h 6312"/>
                <a:gd name="T72" fmla="*/ 688 w 6307"/>
                <a:gd name="T73" fmla="*/ 5124 h 6312"/>
                <a:gd name="T74" fmla="*/ 904 w 6307"/>
                <a:gd name="T75" fmla="*/ 5368 h 6312"/>
                <a:gd name="T76" fmla="*/ 1145 w 6307"/>
                <a:gd name="T77" fmla="*/ 5589 h 6312"/>
                <a:gd name="T78" fmla="*/ 1407 w 6307"/>
                <a:gd name="T79" fmla="*/ 5784 h 6312"/>
                <a:gd name="T80" fmla="*/ 1688 w 6307"/>
                <a:gd name="T81" fmla="*/ 5951 h 6312"/>
                <a:gd name="T82" fmla="*/ 1984 w 6307"/>
                <a:gd name="T83" fmla="*/ 6088 h 6312"/>
                <a:gd name="T84" fmla="*/ 2294 w 6307"/>
                <a:gd name="T85" fmla="*/ 6193 h 6312"/>
                <a:gd name="T86" fmla="*/ 2612 w 6307"/>
                <a:gd name="T87" fmla="*/ 6266 h 6312"/>
                <a:gd name="T88" fmla="*/ 2936 w 6307"/>
                <a:gd name="T89" fmla="*/ 6305 h 6312"/>
                <a:gd name="T90" fmla="*/ 3262 w 6307"/>
                <a:gd name="T91" fmla="*/ 6310 h 6312"/>
                <a:gd name="T92" fmla="*/ 3588 w 6307"/>
                <a:gd name="T93" fmla="*/ 6282 h 6312"/>
                <a:gd name="T94" fmla="*/ 3909 w 6307"/>
                <a:gd name="T95" fmla="*/ 6221 h 6312"/>
                <a:gd name="T96" fmla="*/ 4220 w 6307"/>
                <a:gd name="T97" fmla="*/ 6127 h 6312"/>
                <a:gd name="T98" fmla="*/ 4522 w 6307"/>
                <a:gd name="T99" fmla="*/ 6000 h 6312"/>
                <a:gd name="T100" fmla="*/ 4808 w 6307"/>
                <a:gd name="T101" fmla="*/ 5844 h 6312"/>
                <a:gd name="T102" fmla="*/ 5077 w 6307"/>
                <a:gd name="T103" fmla="*/ 5658 h 6312"/>
                <a:gd name="T104" fmla="*/ 5324 w 6307"/>
                <a:gd name="T105" fmla="*/ 5445 h 6312"/>
                <a:gd name="T106" fmla="*/ 5550 w 6307"/>
                <a:gd name="T107" fmla="*/ 5208 h 6312"/>
                <a:gd name="T108" fmla="*/ 5749 w 6307"/>
                <a:gd name="T109" fmla="*/ 4950 h 6312"/>
                <a:gd name="T110" fmla="*/ 5920 w 6307"/>
                <a:gd name="T111" fmla="*/ 4671 h 6312"/>
                <a:gd name="T112" fmla="*/ 6062 w 6307"/>
                <a:gd name="T113" fmla="*/ 4377 h 6312"/>
                <a:gd name="T114" fmla="*/ 6172 w 6307"/>
                <a:gd name="T115" fmla="*/ 4070 h 6312"/>
                <a:gd name="T116" fmla="*/ 6251 w 6307"/>
                <a:gd name="T117" fmla="*/ 3753 h 6312"/>
                <a:gd name="T118" fmla="*/ 6295 w 6307"/>
                <a:gd name="T119" fmla="*/ 3429 h 6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07" h="6312">
                  <a:moveTo>
                    <a:pt x="6307" y="3157"/>
                  </a:moveTo>
                  <a:lnTo>
                    <a:pt x="6307" y="3103"/>
                  </a:lnTo>
                  <a:lnTo>
                    <a:pt x="6305" y="3047"/>
                  </a:lnTo>
                  <a:lnTo>
                    <a:pt x="6303" y="2993"/>
                  </a:lnTo>
                  <a:lnTo>
                    <a:pt x="6299" y="2939"/>
                  </a:lnTo>
                  <a:lnTo>
                    <a:pt x="6295" y="2885"/>
                  </a:lnTo>
                  <a:lnTo>
                    <a:pt x="6290" y="2831"/>
                  </a:lnTo>
                  <a:lnTo>
                    <a:pt x="6284" y="2777"/>
                  </a:lnTo>
                  <a:lnTo>
                    <a:pt x="6277" y="2722"/>
                  </a:lnTo>
                  <a:lnTo>
                    <a:pt x="6269" y="2668"/>
                  </a:lnTo>
                  <a:lnTo>
                    <a:pt x="6261" y="2614"/>
                  </a:lnTo>
                  <a:lnTo>
                    <a:pt x="6251" y="2561"/>
                  </a:lnTo>
                  <a:lnTo>
                    <a:pt x="6240" y="2508"/>
                  </a:lnTo>
                  <a:lnTo>
                    <a:pt x="6229" y="2454"/>
                  </a:lnTo>
                  <a:lnTo>
                    <a:pt x="6215" y="2402"/>
                  </a:lnTo>
                  <a:lnTo>
                    <a:pt x="6202" y="2349"/>
                  </a:lnTo>
                  <a:lnTo>
                    <a:pt x="6188" y="2296"/>
                  </a:lnTo>
                  <a:lnTo>
                    <a:pt x="6172" y="2244"/>
                  </a:lnTo>
                  <a:lnTo>
                    <a:pt x="6156" y="2192"/>
                  </a:lnTo>
                  <a:lnTo>
                    <a:pt x="6139" y="2140"/>
                  </a:lnTo>
                  <a:lnTo>
                    <a:pt x="6121" y="2089"/>
                  </a:lnTo>
                  <a:lnTo>
                    <a:pt x="6103" y="2037"/>
                  </a:lnTo>
                  <a:lnTo>
                    <a:pt x="6083" y="1986"/>
                  </a:lnTo>
                  <a:lnTo>
                    <a:pt x="6062" y="1937"/>
                  </a:lnTo>
                  <a:lnTo>
                    <a:pt x="6041" y="1886"/>
                  </a:lnTo>
                  <a:lnTo>
                    <a:pt x="6017" y="1837"/>
                  </a:lnTo>
                  <a:lnTo>
                    <a:pt x="5994" y="1787"/>
                  </a:lnTo>
                  <a:lnTo>
                    <a:pt x="5971" y="1739"/>
                  </a:lnTo>
                  <a:lnTo>
                    <a:pt x="5946" y="1690"/>
                  </a:lnTo>
                  <a:lnTo>
                    <a:pt x="5920" y="1641"/>
                  </a:lnTo>
                  <a:lnTo>
                    <a:pt x="5894" y="1594"/>
                  </a:lnTo>
                  <a:lnTo>
                    <a:pt x="5866" y="1548"/>
                  </a:lnTo>
                  <a:lnTo>
                    <a:pt x="5838" y="1501"/>
                  </a:lnTo>
                  <a:lnTo>
                    <a:pt x="5810" y="1455"/>
                  </a:lnTo>
                  <a:lnTo>
                    <a:pt x="5780" y="1409"/>
                  </a:lnTo>
                  <a:lnTo>
                    <a:pt x="5749" y="1364"/>
                  </a:lnTo>
                  <a:lnTo>
                    <a:pt x="5718" y="1320"/>
                  </a:lnTo>
                  <a:lnTo>
                    <a:pt x="5686" y="1276"/>
                  </a:lnTo>
                  <a:lnTo>
                    <a:pt x="5653" y="1231"/>
                  </a:lnTo>
                  <a:lnTo>
                    <a:pt x="5620" y="1189"/>
                  </a:lnTo>
                  <a:lnTo>
                    <a:pt x="5585" y="1146"/>
                  </a:lnTo>
                  <a:lnTo>
                    <a:pt x="5550" y="1105"/>
                  </a:lnTo>
                  <a:lnTo>
                    <a:pt x="5513" y="1063"/>
                  </a:lnTo>
                  <a:lnTo>
                    <a:pt x="5478" y="1024"/>
                  </a:lnTo>
                  <a:lnTo>
                    <a:pt x="5440" y="984"/>
                  </a:lnTo>
                  <a:lnTo>
                    <a:pt x="5403" y="944"/>
                  </a:lnTo>
                  <a:lnTo>
                    <a:pt x="5364" y="905"/>
                  </a:lnTo>
                  <a:lnTo>
                    <a:pt x="5324" y="868"/>
                  </a:lnTo>
                  <a:lnTo>
                    <a:pt x="5285" y="831"/>
                  </a:lnTo>
                  <a:lnTo>
                    <a:pt x="5245" y="795"/>
                  </a:lnTo>
                  <a:lnTo>
                    <a:pt x="5204" y="758"/>
                  </a:lnTo>
                  <a:lnTo>
                    <a:pt x="5162" y="724"/>
                  </a:lnTo>
                  <a:lnTo>
                    <a:pt x="5120" y="689"/>
                  </a:lnTo>
                  <a:lnTo>
                    <a:pt x="5077" y="656"/>
                  </a:lnTo>
                  <a:lnTo>
                    <a:pt x="5034" y="622"/>
                  </a:lnTo>
                  <a:lnTo>
                    <a:pt x="4990" y="590"/>
                  </a:lnTo>
                  <a:lnTo>
                    <a:pt x="4945" y="559"/>
                  </a:lnTo>
                  <a:lnTo>
                    <a:pt x="4900" y="528"/>
                  </a:lnTo>
                  <a:lnTo>
                    <a:pt x="4855" y="499"/>
                  </a:lnTo>
                  <a:lnTo>
                    <a:pt x="4808" y="470"/>
                  </a:lnTo>
                  <a:lnTo>
                    <a:pt x="4762" y="442"/>
                  </a:lnTo>
                  <a:lnTo>
                    <a:pt x="4714" y="415"/>
                  </a:lnTo>
                  <a:lnTo>
                    <a:pt x="4667" y="388"/>
                  </a:lnTo>
                  <a:lnTo>
                    <a:pt x="4619" y="363"/>
                  </a:lnTo>
                  <a:lnTo>
                    <a:pt x="4571" y="337"/>
                  </a:lnTo>
                  <a:lnTo>
                    <a:pt x="4522" y="313"/>
                  </a:lnTo>
                  <a:lnTo>
                    <a:pt x="4472" y="290"/>
                  </a:lnTo>
                  <a:lnTo>
                    <a:pt x="4423" y="268"/>
                  </a:lnTo>
                  <a:lnTo>
                    <a:pt x="4373" y="247"/>
                  </a:lnTo>
                  <a:lnTo>
                    <a:pt x="4322" y="226"/>
                  </a:lnTo>
                  <a:lnTo>
                    <a:pt x="4272" y="206"/>
                  </a:lnTo>
                  <a:lnTo>
                    <a:pt x="4220" y="187"/>
                  </a:lnTo>
                  <a:lnTo>
                    <a:pt x="4169" y="169"/>
                  </a:lnTo>
                  <a:lnTo>
                    <a:pt x="4117" y="152"/>
                  </a:lnTo>
                  <a:lnTo>
                    <a:pt x="4066" y="136"/>
                  </a:lnTo>
                  <a:lnTo>
                    <a:pt x="4014" y="121"/>
                  </a:lnTo>
                  <a:lnTo>
                    <a:pt x="3961" y="106"/>
                  </a:lnTo>
                  <a:lnTo>
                    <a:pt x="3909" y="92"/>
                  </a:lnTo>
                  <a:lnTo>
                    <a:pt x="3856" y="80"/>
                  </a:lnTo>
                  <a:lnTo>
                    <a:pt x="3802" y="69"/>
                  </a:lnTo>
                  <a:lnTo>
                    <a:pt x="3748" y="58"/>
                  </a:lnTo>
                  <a:lnTo>
                    <a:pt x="3695" y="48"/>
                  </a:lnTo>
                  <a:lnTo>
                    <a:pt x="3641" y="39"/>
                  </a:lnTo>
                  <a:lnTo>
                    <a:pt x="3588" y="31"/>
                  </a:lnTo>
                  <a:lnTo>
                    <a:pt x="3534" y="23"/>
                  </a:lnTo>
                  <a:lnTo>
                    <a:pt x="3480" y="18"/>
                  </a:lnTo>
                  <a:lnTo>
                    <a:pt x="3426" y="12"/>
                  </a:lnTo>
                  <a:lnTo>
                    <a:pt x="3371" y="8"/>
                  </a:lnTo>
                  <a:lnTo>
                    <a:pt x="3316" y="5"/>
                  </a:lnTo>
                  <a:lnTo>
                    <a:pt x="3262" y="2"/>
                  </a:lnTo>
                  <a:lnTo>
                    <a:pt x="3208" y="1"/>
                  </a:lnTo>
                  <a:lnTo>
                    <a:pt x="3154" y="0"/>
                  </a:lnTo>
                  <a:lnTo>
                    <a:pt x="3100" y="1"/>
                  </a:lnTo>
                  <a:lnTo>
                    <a:pt x="3044" y="2"/>
                  </a:lnTo>
                  <a:lnTo>
                    <a:pt x="2990" y="5"/>
                  </a:lnTo>
                  <a:lnTo>
                    <a:pt x="2936" y="8"/>
                  </a:lnTo>
                  <a:lnTo>
                    <a:pt x="2882" y="12"/>
                  </a:lnTo>
                  <a:lnTo>
                    <a:pt x="2828" y="18"/>
                  </a:lnTo>
                  <a:lnTo>
                    <a:pt x="2773" y="23"/>
                  </a:lnTo>
                  <a:lnTo>
                    <a:pt x="2719" y="31"/>
                  </a:lnTo>
                  <a:lnTo>
                    <a:pt x="2665" y="39"/>
                  </a:lnTo>
                  <a:lnTo>
                    <a:pt x="2612" y="48"/>
                  </a:lnTo>
                  <a:lnTo>
                    <a:pt x="2558" y="58"/>
                  </a:lnTo>
                  <a:lnTo>
                    <a:pt x="2505" y="69"/>
                  </a:lnTo>
                  <a:lnTo>
                    <a:pt x="2452" y="80"/>
                  </a:lnTo>
                  <a:lnTo>
                    <a:pt x="2399" y="92"/>
                  </a:lnTo>
                  <a:lnTo>
                    <a:pt x="2346" y="106"/>
                  </a:lnTo>
                  <a:lnTo>
                    <a:pt x="2294" y="121"/>
                  </a:lnTo>
                  <a:lnTo>
                    <a:pt x="2241" y="136"/>
                  </a:lnTo>
                  <a:lnTo>
                    <a:pt x="2189" y="152"/>
                  </a:lnTo>
                  <a:lnTo>
                    <a:pt x="2138" y="169"/>
                  </a:lnTo>
                  <a:lnTo>
                    <a:pt x="2086" y="187"/>
                  </a:lnTo>
                  <a:lnTo>
                    <a:pt x="2035" y="206"/>
                  </a:lnTo>
                  <a:lnTo>
                    <a:pt x="1984" y="226"/>
                  </a:lnTo>
                  <a:lnTo>
                    <a:pt x="1935" y="247"/>
                  </a:lnTo>
                  <a:lnTo>
                    <a:pt x="1884" y="268"/>
                  </a:lnTo>
                  <a:lnTo>
                    <a:pt x="1834" y="290"/>
                  </a:lnTo>
                  <a:lnTo>
                    <a:pt x="1785" y="313"/>
                  </a:lnTo>
                  <a:lnTo>
                    <a:pt x="1737" y="337"/>
                  </a:lnTo>
                  <a:lnTo>
                    <a:pt x="1688" y="363"/>
                  </a:lnTo>
                  <a:lnTo>
                    <a:pt x="1639" y="388"/>
                  </a:lnTo>
                  <a:lnTo>
                    <a:pt x="1592" y="415"/>
                  </a:lnTo>
                  <a:lnTo>
                    <a:pt x="1546" y="442"/>
                  </a:lnTo>
                  <a:lnTo>
                    <a:pt x="1499" y="470"/>
                  </a:lnTo>
                  <a:lnTo>
                    <a:pt x="1453" y="499"/>
                  </a:lnTo>
                  <a:lnTo>
                    <a:pt x="1407" y="528"/>
                  </a:lnTo>
                  <a:lnTo>
                    <a:pt x="1362" y="559"/>
                  </a:lnTo>
                  <a:lnTo>
                    <a:pt x="1318" y="590"/>
                  </a:lnTo>
                  <a:lnTo>
                    <a:pt x="1274" y="622"/>
                  </a:lnTo>
                  <a:lnTo>
                    <a:pt x="1231" y="656"/>
                  </a:lnTo>
                  <a:lnTo>
                    <a:pt x="1187" y="689"/>
                  </a:lnTo>
                  <a:lnTo>
                    <a:pt x="1145" y="724"/>
                  </a:lnTo>
                  <a:lnTo>
                    <a:pt x="1103" y="758"/>
                  </a:lnTo>
                  <a:lnTo>
                    <a:pt x="1063" y="795"/>
                  </a:lnTo>
                  <a:lnTo>
                    <a:pt x="1022" y="831"/>
                  </a:lnTo>
                  <a:lnTo>
                    <a:pt x="982" y="868"/>
                  </a:lnTo>
                  <a:lnTo>
                    <a:pt x="943" y="905"/>
                  </a:lnTo>
                  <a:lnTo>
                    <a:pt x="904" y="944"/>
                  </a:lnTo>
                  <a:lnTo>
                    <a:pt x="867" y="984"/>
                  </a:lnTo>
                  <a:lnTo>
                    <a:pt x="829" y="1024"/>
                  </a:lnTo>
                  <a:lnTo>
                    <a:pt x="793" y="1063"/>
                  </a:lnTo>
                  <a:lnTo>
                    <a:pt x="757" y="1105"/>
                  </a:lnTo>
                  <a:lnTo>
                    <a:pt x="722" y="1146"/>
                  </a:lnTo>
                  <a:lnTo>
                    <a:pt x="688" y="1189"/>
                  </a:lnTo>
                  <a:lnTo>
                    <a:pt x="655" y="1231"/>
                  </a:lnTo>
                  <a:lnTo>
                    <a:pt x="622" y="1276"/>
                  </a:lnTo>
                  <a:lnTo>
                    <a:pt x="589" y="1320"/>
                  </a:lnTo>
                  <a:lnTo>
                    <a:pt x="559" y="1364"/>
                  </a:lnTo>
                  <a:lnTo>
                    <a:pt x="528" y="1409"/>
                  </a:lnTo>
                  <a:lnTo>
                    <a:pt x="498" y="1455"/>
                  </a:lnTo>
                  <a:lnTo>
                    <a:pt x="469" y="1501"/>
                  </a:lnTo>
                  <a:lnTo>
                    <a:pt x="440" y="1548"/>
                  </a:lnTo>
                  <a:lnTo>
                    <a:pt x="414" y="1594"/>
                  </a:lnTo>
                  <a:lnTo>
                    <a:pt x="387" y="1641"/>
                  </a:lnTo>
                  <a:lnTo>
                    <a:pt x="361" y="1690"/>
                  </a:lnTo>
                  <a:lnTo>
                    <a:pt x="336" y="1739"/>
                  </a:lnTo>
                  <a:lnTo>
                    <a:pt x="312" y="1787"/>
                  </a:lnTo>
                  <a:lnTo>
                    <a:pt x="289" y="1837"/>
                  </a:lnTo>
                  <a:lnTo>
                    <a:pt x="267" y="1886"/>
                  </a:lnTo>
                  <a:lnTo>
                    <a:pt x="245" y="1937"/>
                  </a:lnTo>
                  <a:lnTo>
                    <a:pt x="225" y="1986"/>
                  </a:lnTo>
                  <a:lnTo>
                    <a:pt x="205" y="2037"/>
                  </a:lnTo>
                  <a:lnTo>
                    <a:pt x="186" y="2089"/>
                  </a:lnTo>
                  <a:lnTo>
                    <a:pt x="168" y="2140"/>
                  </a:lnTo>
                  <a:lnTo>
                    <a:pt x="151" y="2192"/>
                  </a:lnTo>
                  <a:lnTo>
                    <a:pt x="135" y="2244"/>
                  </a:lnTo>
                  <a:lnTo>
                    <a:pt x="120" y="2296"/>
                  </a:lnTo>
                  <a:lnTo>
                    <a:pt x="105" y="2349"/>
                  </a:lnTo>
                  <a:lnTo>
                    <a:pt x="91" y="2402"/>
                  </a:lnTo>
                  <a:lnTo>
                    <a:pt x="79" y="2454"/>
                  </a:lnTo>
                  <a:lnTo>
                    <a:pt x="68" y="2508"/>
                  </a:lnTo>
                  <a:lnTo>
                    <a:pt x="57" y="2561"/>
                  </a:lnTo>
                  <a:lnTo>
                    <a:pt x="47" y="2614"/>
                  </a:lnTo>
                  <a:lnTo>
                    <a:pt x="38" y="2668"/>
                  </a:lnTo>
                  <a:lnTo>
                    <a:pt x="30" y="2722"/>
                  </a:lnTo>
                  <a:lnTo>
                    <a:pt x="22" y="2777"/>
                  </a:lnTo>
                  <a:lnTo>
                    <a:pt x="17" y="2831"/>
                  </a:lnTo>
                  <a:lnTo>
                    <a:pt x="11" y="2885"/>
                  </a:lnTo>
                  <a:lnTo>
                    <a:pt x="7" y="2939"/>
                  </a:lnTo>
                  <a:lnTo>
                    <a:pt x="4" y="2993"/>
                  </a:lnTo>
                  <a:lnTo>
                    <a:pt x="1" y="3047"/>
                  </a:lnTo>
                  <a:lnTo>
                    <a:pt x="0" y="3103"/>
                  </a:lnTo>
                  <a:lnTo>
                    <a:pt x="0" y="3157"/>
                  </a:lnTo>
                  <a:lnTo>
                    <a:pt x="0" y="3211"/>
                  </a:lnTo>
                  <a:lnTo>
                    <a:pt x="1" y="3265"/>
                  </a:lnTo>
                  <a:lnTo>
                    <a:pt x="4" y="3320"/>
                  </a:lnTo>
                  <a:lnTo>
                    <a:pt x="7" y="3375"/>
                  </a:lnTo>
                  <a:lnTo>
                    <a:pt x="11" y="3429"/>
                  </a:lnTo>
                  <a:lnTo>
                    <a:pt x="17" y="3483"/>
                  </a:lnTo>
                  <a:lnTo>
                    <a:pt x="22" y="3537"/>
                  </a:lnTo>
                  <a:lnTo>
                    <a:pt x="30" y="3591"/>
                  </a:lnTo>
                  <a:lnTo>
                    <a:pt x="38" y="3645"/>
                  </a:lnTo>
                  <a:lnTo>
                    <a:pt x="47" y="3698"/>
                  </a:lnTo>
                  <a:lnTo>
                    <a:pt x="57" y="3753"/>
                  </a:lnTo>
                  <a:lnTo>
                    <a:pt x="68" y="3806"/>
                  </a:lnTo>
                  <a:lnTo>
                    <a:pt x="79" y="3859"/>
                  </a:lnTo>
                  <a:lnTo>
                    <a:pt x="91" y="3912"/>
                  </a:lnTo>
                  <a:lnTo>
                    <a:pt x="105" y="3965"/>
                  </a:lnTo>
                  <a:lnTo>
                    <a:pt x="120" y="4017"/>
                  </a:lnTo>
                  <a:lnTo>
                    <a:pt x="135" y="4070"/>
                  </a:lnTo>
                  <a:lnTo>
                    <a:pt x="151" y="4122"/>
                  </a:lnTo>
                  <a:lnTo>
                    <a:pt x="168" y="4174"/>
                  </a:lnTo>
                  <a:lnTo>
                    <a:pt x="186" y="4224"/>
                  </a:lnTo>
                  <a:lnTo>
                    <a:pt x="205" y="4275"/>
                  </a:lnTo>
                  <a:lnTo>
                    <a:pt x="225" y="4326"/>
                  </a:lnTo>
                  <a:lnTo>
                    <a:pt x="245" y="4377"/>
                  </a:lnTo>
                  <a:lnTo>
                    <a:pt x="267" y="4427"/>
                  </a:lnTo>
                  <a:lnTo>
                    <a:pt x="289" y="4476"/>
                  </a:lnTo>
                  <a:lnTo>
                    <a:pt x="312" y="4526"/>
                  </a:lnTo>
                  <a:lnTo>
                    <a:pt x="336" y="4575"/>
                  </a:lnTo>
                  <a:lnTo>
                    <a:pt x="361" y="4623"/>
                  </a:lnTo>
                  <a:lnTo>
                    <a:pt x="387" y="4671"/>
                  </a:lnTo>
                  <a:lnTo>
                    <a:pt x="414" y="4719"/>
                  </a:lnTo>
                  <a:lnTo>
                    <a:pt x="440" y="4766"/>
                  </a:lnTo>
                  <a:lnTo>
                    <a:pt x="469" y="4812"/>
                  </a:lnTo>
                  <a:lnTo>
                    <a:pt x="498" y="4859"/>
                  </a:lnTo>
                  <a:lnTo>
                    <a:pt x="528" y="4904"/>
                  </a:lnTo>
                  <a:lnTo>
                    <a:pt x="559" y="4950"/>
                  </a:lnTo>
                  <a:lnTo>
                    <a:pt x="589" y="4994"/>
                  </a:lnTo>
                  <a:lnTo>
                    <a:pt x="622" y="5038"/>
                  </a:lnTo>
                  <a:lnTo>
                    <a:pt x="655" y="5081"/>
                  </a:lnTo>
                  <a:lnTo>
                    <a:pt x="688" y="5124"/>
                  </a:lnTo>
                  <a:lnTo>
                    <a:pt x="722" y="5166"/>
                  </a:lnTo>
                  <a:lnTo>
                    <a:pt x="757" y="5208"/>
                  </a:lnTo>
                  <a:lnTo>
                    <a:pt x="793" y="5249"/>
                  </a:lnTo>
                  <a:lnTo>
                    <a:pt x="829" y="5290"/>
                  </a:lnTo>
                  <a:lnTo>
                    <a:pt x="867" y="5330"/>
                  </a:lnTo>
                  <a:lnTo>
                    <a:pt x="904" y="5368"/>
                  </a:lnTo>
                  <a:lnTo>
                    <a:pt x="943" y="5407"/>
                  </a:lnTo>
                  <a:lnTo>
                    <a:pt x="982" y="5445"/>
                  </a:lnTo>
                  <a:lnTo>
                    <a:pt x="1022" y="5482"/>
                  </a:lnTo>
                  <a:lnTo>
                    <a:pt x="1063" y="5519"/>
                  </a:lnTo>
                  <a:lnTo>
                    <a:pt x="1103" y="5554"/>
                  </a:lnTo>
                  <a:lnTo>
                    <a:pt x="1145" y="5589"/>
                  </a:lnTo>
                  <a:lnTo>
                    <a:pt x="1187" y="5624"/>
                  </a:lnTo>
                  <a:lnTo>
                    <a:pt x="1231" y="5658"/>
                  </a:lnTo>
                  <a:lnTo>
                    <a:pt x="1274" y="5690"/>
                  </a:lnTo>
                  <a:lnTo>
                    <a:pt x="1318" y="5722"/>
                  </a:lnTo>
                  <a:lnTo>
                    <a:pt x="1362" y="5754"/>
                  </a:lnTo>
                  <a:lnTo>
                    <a:pt x="1407" y="5784"/>
                  </a:lnTo>
                  <a:lnTo>
                    <a:pt x="1453" y="5814"/>
                  </a:lnTo>
                  <a:lnTo>
                    <a:pt x="1499" y="5844"/>
                  </a:lnTo>
                  <a:lnTo>
                    <a:pt x="1546" y="5871"/>
                  </a:lnTo>
                  <a:lnTo>
                    <a:pt x="1592" y="5899"/>
                  </a:lnTo>
                  <a:lnTo>
                    <a:pt x="1639" y="5925"/>
                  </a:lnTo>
                  <a:lnTo>
                    <a:pt x="1688" y="5951"/>
                  </a:lnTo>
                  <a:lnTo>
                    <a:pt x="1737" y="5976"/>
                  </a:lnTo>
                  <a:lnTo>
                    <a:pt x="1785" y="6000"/>
                  </a:lnTo>
                  <a:lnTo>
                    <a:pt x="1834" y="6023"/>
                  </a:lnTo>
                  <a:lnTo>
                    <a:pt x="1884" y="6046"/>
                  </a:lnTo>
                  <a:lnTo>
                    <a:pt x="1935" y="6067"/>
                  </a:lnTo>
                  <a:lnTo>
                    <a:pt x="1984" y="6088"/>
                  </a:lnTo>
                  <a:lnTo>
                    <a:pt x="2035" y="6108"/>
                  </a:lnTo>
                  <a:lnTo>
                    <a:pt x="2086" y="6127"/>
                  </a:lnTo>
                  <a:lnTo>
                    <a:pt x="2138" y="6144"/>
                  </a:lnTo>
                  <a:lnTo>
                    <a:pt x="2189" y="6161"/>
                  </a:lnTo>
                  <a:lnTo>
                    <a:pt x="2241" y="6177"/>
                  </a:lnTo>
                  <a:lnTo>
                    <a:pt x="2294" y="6193"/>
                  </a:lnTo>
                  <a:lnTo>
                    <a:pt x="2346" y="6207"/>
                  </a:lnTo>
                  <a:lnTo>
                    <a:pt x="2399" y="6221"/>
                  </a:lnTo>
                  <a:lnTo>
                    <a:pt x="2452" y="6234"/>
                  </a:lnTo>
                  <a:lnTo>
                    <a:pt x="2505" y="6245"/>
                  </a:lnTo>
                  <a:lnTo>
                    <a:pt x="2558" y="6256"/>
                  </a:lnTo>
                  <a:lnTo>
                    <a:pt x="2612" y="6266"/>
                  </a:lnTo>
                  <a:lnTo>
                    <a:pt x="2665" y="6275"/>
                  </a:lnTo>
                  <a:lnTo>
                    <a:pt x="2719" y="6282"/>
                  </a:lnTo>
                  <a:lnTo>
                    <a:pt x="2773" y="6289"/>
                  </a:lnTo>
                  <a:lnTo>
                    <a:pt x="2828" y="6296"/>
                  </a:lnTo>
                  <a:lnTo>
                    <a:pt x="2882" y="6301"/>
                  </a:lnTo>
                  <a:lnTo>
                    <a:pt x="2936" y="6305"/>
                  </a:lnTo>
                  <a:lnTo>
                    <a:pt x="2990" y="6308"/>
                  </a:lnTo>
                  <a:lnTo>
                    <a:pt x="3044" y="6310"/>
                  </a:lnTo>
                  <a:lnTo>
                    <a:pt x="3100" y="6312"/>
                  </a:lnTo>
                  <a:lnTo>
                    <a:pt x="3154" y="6312"/>
                  </a:lnTo>
                  <a:lnTo>
                    <a:pt x="3208" y="6312"/>
                  </a:lnTo>
                  <a:lnTo>
                    <a:pt x="3262" y="6310"/>
                  </a:lnTo>
                  <a:lnTo>
                    <a:pt x="3316" y="6308"/>
                  </a:lnTo>
                  <a:lnTo>
                    <a:pt x="3371" y="6305"/>
                  </a:lnTo>
                  <a:lnTo>
                    <a:pt x="3426" y="6301"/>
                  </a:lnTo>
                  <a:lnTo>
                    <a:pt x="3480" y="6296"/>
                  </a:lnTo>
                  <a:lnTo>
                    <a:pt x="3534" y="6289"/>
                  </a:lnTo>
                  <a:lnTo>
                    <a:pt x="3588" y="6282"/>
                  </a:lnTo>
                  <a:lnTo>
                    <a:pt x="3641" y="6275"/>
                  </a:lnTo>
                  <a:lnTo>
                    <a:pt x="3695" y="6266"/>
                  </a:lnTo>
                  <a:lnTo>
                    <a:pt x="3748" y="6256"/>
                  </a:lnTo>
                  <a:lnTo>
                    <a:pt x="3802" y="6245"/>
                  </a:lnTo>
                  <a:lnTo>
                    <a:pt x="3856" y="6234"/>
                  </a:lnTo>
                  <a:lnTo>
                    <a:pt x="3909" y="6221"/>
                  </a:lnTo>
                  <a:lnTo>
                    <a:pt x="3961" y="6207"/>
                  </a:lnTo>
                  <a:lnTo>
                    <a:pt x="4014" y="6193"/>
                  </a:lnTo>
                  <a:lnTo>
                    <a:pt x="4066" y="6177"/>
                  </a:lnTo>
                  <a:lnTo>
                    <a:pt x="4117" y="6161"/>
                  </a:lnTo>
                  <a:lnTo>
                    <a:pt x="4169" y="6144"/>
                  </a:lnTo>
                  <a:lnTo>
                    <a:pt x="4220" y="6127"/>
                  </a:lnTo>
                  <a:lnTo>
                    <a:pt x="4272" y="6108"/>
                  </a:lnTo>
                  <a:lnTo>
                    <a:pt x="4322" y="6088"/>
                  </a:lnTo>
                  <a:lnTo>
                    <a:pt x="4373" y="6067"/>
                  </a:lnTo>
                  <a:lnTo>
                    <a:pt x="4423" y="6046"/>
                  </a:lnTo>
                  <a:lnTo>
                    <a:pt x="4472" y="6023"/>
                  </a:lnTo>
                  <a:lnTo>
                    <a:pt x="4522" y="6000"/>
                  </a:lnTo>
                  <a:lnTo>
                    <a:pt x="4571" y="5976"/>
                  </a:lnTo>
                  <a:lnTo>
                    <a:pt x="4619" y="5951"/>
                  </a:lnTo>
                  <a:lnTo>
                    <a:pt x="4667" y="5925"/>
                  </a:lnTo>
                  <a:lnTo>
                    <a:pt x="4714" y="5899"/>
                  </a:lnTo>
                  <a:lnTo>
                    <a:pt x="4762" y="5871"/>
                  </a:lnTo>
                  <a:lnTo>
                    <a:pt x="4808" y="5844"/>
                  </a:lnTo>
                  <a:lnTo>
                    <a:pt x="4855" y="5814"/>
                  </a:lnTo>
                  <a:lnTo>
                    <a:pt x="4900" y="5784"/>
                  </a:lnTo>
                  <a:lnTo>
                    <a:pt x="4945" y="5754"/>
                  </a:lnTo>
                  <a:lnTo>
                    <a:pt x="4990" y="5722"/>
                  </a:lnTo>
                  <a:lnTo>
                    <a:pt x="5034" y="5690"/>
                  </a:lnTo>
                  <a:lnTo>
                    <a:pt x="5077" y="5658"/>
                  </a:lnTo>
                  <a:lnTo>
                    <a:pt x="5120" y="5624"/>
                  </a:lnTo>
                  <a:lnTo>
                    <a:pt x="5162" y="5589"/>
                  </a:lnTo>
                  <a:lnTo>
                    <a:pt x="5204" y="5554"/>
                  </a:lnTo>
                  <a:lnTo>
                    <a:pt x="5245" y="5519"/>
                  </a:lnTo>
                  <a:lnTo>
                    <a:pt x="5285" y="5482"/>
                  </a:lnTo>
                  <a:lnTo>
                    <a:pt x="5324" y="5445"/>
                  </a:lnTo>
                  <a:lnTo>
                    <a:pt x="5364" y="5407"/>
                  </a:lnTo>
                  <a:lnTo>
                    <a:pt x="5403" y="5368"/>
                  </a:lnTo>
                  <a:lnTo>
                    <a:pt x="5440" y="5330"/>
                  </a:lnTo>
                  <a:lnTo>
                    <a:pt x="5478" y="5290"/>
                  </a:lnTo>
                  <a:lnTo>
                    <a:pt x="5513" y="5249"/>
                  </a:lnTo>
                  <a:lnTo>
                    <a:pt x="5550" y="5208"/>
                  </a:lnTo>
                  <a:lnTo>
                    <a:pt x="5585" y="5166"/>
                  </a:lnTo>
                  <a:lnTo>
                    <a:pt x="5620" y="5124"/>
                  </a:lnTo>
                  <a:lnTo>
                    <a:pt x="5653" y="5081"/>
                  </a:lnTo>
                  <a:lnTo>
                    <a:pt x="5686" y="5038"/>
                  </a:lnTo>
                  <a:lnTo>
                    <a:pt x="5718" y="4994"/>
                  </a:lnTo>
                  <a:lnTo>
                    <a:pt x="5749" y="4950"/>
                  </a:lnTo>
                  <a:lnTo>
                    <a:pt x="5780" y="4904"/>
                  </a:lnTo>
                  <a:lnTo>
                    <a:pt x="5810" y="4859"/>
                  </a:lnTo>
                  <a:lnTo>
                    <a:pt x="5838" y="4812"/>
                  </a:lnTo>
                  <a:lnTo>
                    <a:pt x="5866" y="4766"/>
                  </a:lnTo>
                  <a:lnTo>
                    <a:pt x="5894" y="4719"/>
                  </a:lnTo>
                  <a:lnTo>
                    <a:pt x="5920" y="4671"/>
                  </a:lnTo>
                  <a:lnTo>
                    <a:pt x="5946" y="4623"/>
                  </a:lnTo>
                  <a:lnTo>
                    <a:pt x="5971" y="4575"/>
                  </a:lnTo>
                  <a:lnTo>
                    <a:pt x="5994" y="4526"/>
                  </a:lnTo>
                  <a:lnTo>
                    <a:pt x="6017" y="4476"/>
                  </a:lnTo>
                  <a:lnTo>
                    <a:pt x="6041" y="4427"/>
                  </a:lnTo>
                  <a:lnTo>
                    <a:pt x="6062" y="4377"/>
                  </a:lnTo>
                  <a:lnTo>
                    <a:pt x="6083" y="4326"/>
                  </a:lnTo>
                  <a:lnTo>
                    <a:pt x="6103" y="4275"/>
                  </a:lnTo>
                  <a:lnTo>
                    <a:pt x="6121" y="4224"/>
                  </a:lnTo>
                  <a:lnTo>
                    <a:pt x="6139" y="4174"/>
                  </a:lnTo>
                  <a:lnTo>
                    <a:pt x="6156" y="4122"/>
                  </a:lnTo>
                  <a:lnTo>
                    <a:pt x="6172" y="4070"/>
                  </a:lnTo>
                  <a:lnTo>
                    <a:pt x="6188" y="4017"/>
                  </a:lnTo>
                  <a:lnTo>
                    <a:pt x="6202" y="3965"/>
                  </a:lnTo>
                  <a:lnTo>
                    <a:pt x="6215" y="3912"/>
                  </a:lnTo>
                  <a:lnTo>
                    <a:pt x="6229" y="3859"/>
                  </a:lnTo>
                  <a:lnTo>
                    <a:pt x="6240" y="3806"/>
                  </a:lnTo>
                  <a:lnTo>
                    <a:pt x="6251" y="3753"/>
                  </a:lnTo>
                  <a:lnTo>
                    <a:pt x="6261" y="3698"/>
                  </a:lnTo>
                  <a:lnTo>
                    <a:pt x="6269" y="3645"/>
                  </a:lnTo>
                  <a:lnTo>
                    <a:pt x="6277" y="3591"/>
                  </a:lnTo>
                  <a:lnTo>
                    <a:pt x="6284" y="3537"/>
                  </a:lnTo>
                  <a:lnTo>
                    <a:pt x="6290" y="3483"/>
                  </a:lnTo>
                  <a:lnTo>
                    <a:pt x="6295" y="3429"/>
                  </a:lnTo>
                  <a:lnTo>
                    <a:pt x="6299" y="3375"/>
                  </a:lnTo>
                  <a:lnTo>
                    <a:pt x="6303" y="3320"/>
                  </a:lnTo>
                  <a:lnTo>
                    <a:pt x="6305" y="3265"/>
                  </a:lnTo>
                  <a:lnTo>
                    <a:pt x="6307" y="3211"/>
                  </a:lnTo>
                  <a:lnTo>
                    <a:pt x="6307" y="3157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588" name="Freeform 140"/>
            <p:cNvSpPr>
              <a:spLocks/>
            </p:cNvSpPr>
            <p:nvPr/>
          </p:nvSpPr>
          <p:spPr bwMode="auto">
            <a:xfrm>
              <a:off x="2032" y="2873"/>
              <a:ext cx="451" cy="451"/>
            </a:xfrm>
            <a:custGeom>
              <a:avLst/>
              <a:gdLst>
                <a:gd name="T0" fmla="*/ 3147 w 3154"/>
                <a:gd name="T1" fmla="*/ 1426 h 3157"/>
                <a:gd name="T2" fmla="*/ 3117 w 3154"/>
                <a:gd name="T3" fmla="*/ 1238 h 3157"/>
                <a:gd name="T4" fmla="*/ 3065 w 3154"/>
                <a:gd name="T5" fmla="*/ 1055 h 3157"/>
                <a:gd name="T6" fmla="*/ 2991 w 3154"/>
                <a:gd name="T7" fmla="*/ 879 h 3157"/>
                <a:gd name="T8" fmla="*/ 2896 w 3154"/>
                <a:gd name="T9" fmla="*/ 713 h 3157"/>
                <a:gd name="T10" fmla="*/ 2782 w 3154"/>
                <a:gd name="T11" fmla="*/ 561 h 3157"/>
                <a:gd name="T12" fmla="*/ 2651 w 3154"/>
                <a:gd name="T13" fmla="*/ 423 h 3157"/>
                <a:gd name="T14" fmla="*/ 2504 w 3154"/>
                <a:gd name="T15" fmla="*/ 302 h 3157"/>
                <a:gd name="T16" fmla="*/ 2344 w 3154"/>
                <a:gd name="T17" fmla="*/ 199 h 3157"/>
                <a:gd name="T18" fmla="*/ 2172 w 3154"/>
                <a:gd name="T19" fmla="*/ 118 h 3157"/>
                <a:gd name="T20" fmla="*/ 1992 w 3154"/>
                <a:gd name="T21" fmla="*/ 56 h 3157"/>
                <a:gd name="T22" fmla="*/ 1805 w 3154"/>
                <a:gd name="T23" fmla="*/ 17 h 3157"/>
                <a:gd name="T24" fmla="*/ 1615 w 3154"/>
                <a:gd name="T25" fmla="*/ 2 h 3157"/>
                <a:gd name="T26" fmla="*/ 1425 w 3154"/>
                <a:gd name="T27" fmla="*/ 8 h 3157"/>
                <a:gd name="T28" fmla="*/ 1237 w 3154"/>
                <a:gd name="T29" fmla="*/ 38 h 3157"/>
                <a:gd name="T30" fmla="*/ 1054 w 3154"/>
                <a:gd name="T31" fmla="*/ 90 h 3157"/>
                <a:gd name="T32" fmla="*/ 879 w 3154"/>
                <a:gd name="T33" fmla="*/ 164 h 3157"/>
                <a:gd name="T34" fmla="*/ 713 w 3154"/>
                <a:gd name="T35" fmla="*/ 259 h 3157"/>
                <a:gd name="T36" fmla="*/ 561 w 3154"/>
                <a:gd name="T37" fmla="*/ 373 h 3157"/>
                <a:gd name="T38" fmla="*/ 423 w 3154"/>
                <a:gd name="T39" fmla="*/ 504 h 3157"/>
                <a:gd name="T40" fmla="*/ 302 w 3154"/>
                <a:gd name="T41" fmla="*/ 651 h 3157"/>
                <a:gd name="T42" fmla="*/ 199 w 3154"/>
                <a:gd name="T43" fmla="*/ 812 h 3157"/>
                <a:gd name="T44" fmla="*/ 118 w 3154"/>
                <a:gd name="T45" fmla="*/ 983 h 3157"/>
                <a:gd name="T46" fmla="*/ 56 w 3154"/>
                <a:gd name="T47" fmla="*/ 1164 h 3157"/>
                <a:gd name="T48" fmla="*/ 17 w 3154"/>
                <a:gd name="T49" fmla="*/ 1351 h 3157"/>
                <a:gd name="T50" fmla="*/ 2 w 3154"/>
                <a:gd name="T51" fmla="*/ 1540 h 3157"/>
                <a:gd name="T52" fmla="*/ 8 w 3154"/>
                <a:gd name="T53" fmla="*/ 1731 h 3157"/>
                <a:gd name="T54" fmla="*/ 38 w 3154"/>
                <a:gd name="T55" fmla="*/ 1919 h 3157"/>
                <a:gd name="T56" fmla="*/ 90 w 3154"/>
                <a:gd name="T57" fmla="*/ 2103 h 3157"/>
                <a:gd name="T58" fmla="*/ 164 w 3154"/>
                <a:gd name="T59" fmla="*/ 2278 h 3157"/>
                <a:gd name="T60" fmla="*/ 258 w 3154"/>
                <a:gd name="T61" fmla="*/ 2443 h 3157"/>
                <a:gd name="T62" fmla="*/ 372 w 3154"/>
                <a:gd name="T63" fmla="*/ 2596 h 3157"/>
                <a:gd name="T64" fmla="*/ 503 w 3154"/>
                <a:gd name="T65" fmla="*/ 2734 h 3157"/>
                <a:gd name="T66" fmla="*/ 650 w 3154"/>
                <a:gd name="T67" fmla="*/ 2855 h 3157"/>
                <a:gd name="T68" fmla="*/ 811 w 3154"/>
                <a:gd name="T69" fmla="*/ 2958 h 3157"/>
                <a:gd name="T70" fmla="*/ 983 w 3154"/>
                <a:gd name="T71" fmla="*/ 3040 h 3157"/>
                <a:gd name="T72" fmla="*/ 1163 w 3154"/>
                <a:gd name="T73" fmla="*/ 3101 h 3157"/>
                <a:gd name="T74" fmla="*/ 1350 w 3154"/>
                <a:gd name="T75" fmla="*/ 3141 h 3157"/>
                <a:gd name="T76" fmla="*/ 1539 w 3154"/>
                <a:gd name="T77" fmla="*/ 3156 h 3157"/>
                <a:gd name="T78" fmla="*/ 1729 w 3154"/>
                <a:gd name="T79" fmla="*/ 3149 h 3157"/>
                <a:gd name="T80" fmla="*/ 1918 w 3154"/>
                <a:gd name="T81" fmla="*/ 3120 h 3157"/>
                <a:gd name="T82" fmla="*/ 2100 w 3154"/>
                <a:gd name="T83" fmla="*/ 3068 h 3157"/>
                <a:gd name="T84" fmla="*/ 2276 w 3154"/>
                <a:gd name="T85" fmla="*/ 2994 h 3157"/>
                <a:gd name="T86" fmla="*/ 2442 w 3154"/>
                <a:gd name="T87" fmla="*/ 2898 h 3157"/>
                <a:gd name="T88" fmla="*/ 2595 w 3154"/>
                <a:gd name="T89" fmla="*/ 2785 h 3157"/>
                <a:gd name="T90" fmla="*/ 2732 w 3154"/>
                <a:gd name="T91" fmla="*/ 2653 h 3157"/>
                <a:gd name="T92" fmla="*/ 2853 w 3154"/>
                <a:gd name="T93" fmla="*/ 2506 h 3157"/>
                <a:gd name="T94" fmla="*/ 2956 w 3154"/>
                <a:gd name="T95" fmla="*/ 2346 h 3157"/>
                <a:gd name="T96" fmla="*/ 3038 w 3154"/>
                <a:gd name="T97" fmla="*/ 2173 h 3157"/>
                <a:gd name="T98" fmla="*/ 3099 w 3154"/>
                <a:gd name="T99" fmla="*/ 1993 h 3157"/>
                <a:gd name="T100" fmla="*/ 3137 w 3154"/>
                <a:gd name="T101" fmla="*/ 1806 h 3157"/>
                <a:gd name="T102" fmla="*/ 3154 w 3154"/>
                <a:gd name="T103" fmla="*/ 1616 h 3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154" h="3157">
                  <a:moveTo>
                    <a:pt x="3154" y="1579"/>
                  </a:moveTo>
                  <a:lnTo>
                    <a:pt x="3154" y="1540"/>
                  </a:lnTo>
                  <a:lnTo>
                    <a:pt x="3153" y="1503"/>
                  </a:lnTo>
                  <a:lnTo>
                    <a:pt x="3150" y="1464"/>
                  </a:lnTo>
                  <a:lnTo>
                    <a:pt x="3147" y="1426"/>
                  </a:lnTo>
                  <a:lnTo>
                    <a:pt x="3143" y="1389"/>
                  </a:lnTo>
                  <a:lnTo>
                    <a:pt x="3137" y="1351"/>
                  </a:lnTo>
                  <a:lnTo>
                    <a:pt x="3132" y="1312"/>
                  </a:lnTo>
                  <a:lnTo>
                    <a:pt x="3125" y="1276"/>
                  </a:lnTo>
                  <a:lnTo>
                    <a:pt x="3117" y="1238"/>
                  </a:lnTo>
                  <a:lnTo>
                    <a:pt x="3108" y="1201"/>
                  </a:lnTo>
                  <a:lnTo>
                    <a:pt x="3099" y="1164"/>
                  </a:lnTo>
                  <a:lnTo>
                    <a:pt x="3089" y="1128"/>
                  </a:lnTo>
                  <a:lnTo>
                    <a:pt x="3078" y="1091"/>
                  </a:lnTo>
                  <a:lnTo>
                    <a:pt x="3065" y="1055"/>
                  </a:lnTo>
                  <a:lnTo>
                    <a:pt x="3052" y="1020"/>
                  </a:lnTo>
                  <a:lnTo>
                    <a:pt x="3038" y="983"/>
                  </a:lnTo>
                  <a:lnTo>
                    <a:pt x="3023" y="949"/>
                  </a:lnTo>
                  <a:lnTo>
                    <a:pt x="3008" y="913"/>
                  </a:lnTo>
                  <a:lnTo>
                    <a:pt x="2991" y="879"/>
                  </a:lnTo>
                  <a:lnTo>
                    <a:pt x="2974" y="845"/>
                  </a:lnTo>
                  <a:lnTo>
                    <a:pt x="2956" y="812"/>
                  </a:lnTo>
                  <a:lnTo>
                    <a:pt x="2937" y="779"/>
                  </a:lnTo>
                  <a:lnTo>
                    <a:pt x="2917" y="747"/>
                  </a:lnTo>
                  <a:lnTo>
                    <a:pt x="2896" y="713"/>
                  </a:lnTo>
                  <a:lnTo>
                    <a:pt x="2875" y="682"/>
                  </a:lnTo>
                  <a:lnTo>
                    <a:pt x="2853" y="651"/>
                  </a:lnTo>
                  <a:lnTo>
                    <a:pt x="2830" y="621"/>
                  </a:lnTo>
                  <a:lnTo>
                    <a:pt x="2807" y="591"/>
                  </a:lnTo>
                  <a:lnTo>
                    <a:pt x="2782" y="561"/>
                  </a:lnTo>
                  <a:lnTo>
                    <a:pt x="2758" y="532"/>
                  </a:lnTo>
                  <a:lnTo>
                    <a:pt x="2732" y="504"/>
                  </a:lnTo>
                  <a:lnTo>
                    <a:pt x="2706" y="477"/>
                  </a:lnTo>
                  <a:lnTo>
                    <a:pt x="2679" y="449"/>
                  </a:lnTo>
                  <a:lnTo>
                    <a:pt x="2651" y="423"/>
                  </a:lnTo>
                  <a:lnTo>
                    <a:pt x="2623" y="397"/>
                  </a:lnTo>
                  <a:lnTo>
                    <a:pt x="2595" y="373"/>
                  </a:lnTo>
                  <a:lnTo>
                    <a:pt x="2565" y="349"/>
                  </a:lnTo>
                  <a:lnTo>
                    <a:pt x="2535" y="324"/>
                  </a:lnTo>
                  <a:lnTo>
                    <a:pt x="2504" y="302"/>
                  </a:lnTo>
                  <a:lnTo>
                    <a:pt x="2473" y="280"/>
                  </a:lnTo>
                  <a:lnTo>
                    <a:pt x="2442" y="259"/>
                  </a:lnTo>
                  <a:lnTo>
                    <a:pt x="2410" y="238"/>
                  </a:lnTo>
                  <a:lnTo>
                    <a:pt x="2377" y="218"/>
                  </a:lnTo>
                  <a:lnTo>
                    <a:pt x="2344" y="199"/>
                  </a:lnTo>
                  <a:lnTo>
                    <a:pt x="2310" y="182"/>
                  </a:lnTo>
                  <a:lnTo>
                    <a:pt x="2276" y="164"/>
                  </a:lnTo>
                  <a:lnTo>
                    <a:pt x="2242" y="147"/>
                  </a:lnTo>
                  <a:lnTo>
                    <a:pt x="2208" y="132"/>
                  </a:lnTo>
                  <a:lnTo>
                    <a:pt x="2172" y="118"/>
                  </a:lnTo>
                  <a:lnTo>
                    <a:pt x="2137" y="103"/>
                  </a:lnTo>
                  <a:lnTo>
                    <a:pt x="2100" y="90"/>
                  </a:lnTo>
                  <a:lnTo>
                    <a:pt x="2065" y="78"/>
                  </a:lnTo>
                  <a:lnTo>
                    <a:pt x="2029" y="67"/>
                  </a:lnTo>
                  <a:lnTo>
                    <a:pt x="1992" y="56"/>
                  </a:lnTo>
                  <a:lnTo>
                    <a:pt x="1955" y="47"/>
                  </a:lnTo>
                  <a:lnTo>
                    <a:pt x="1918" y="38"/>
                  </a:lnTo>
                  <a:lnTo>
                    <a:pt x="1881" y="30"/>
                  </a:lnTo>
                  <a:lnTo>
                    <a:pt x="1843" y="24"/>
                  </a:lnTo>
                  <a:lnTo>
                    <a:pt x="1805" y="17"/>
                  </a:lnTo>
                  <a:lnTo>
                    <a:pt x="1768" y="13"/>
                  </a:lnTo>
                  <a:lnTo>
                    <a:pt x="1729" y="8"/>
                  </a:lnTo>
                  <a:lnTo>
                    <a:pt x="1692" y="5"/>
                  </a:lnTo>
                  <a:lnTo>
                    <a:pt x="1654" y="3"/>
                  </a:lnTo>
                  <a:lnTo>
                    <a:pt x="1615" y="2"/>
                  </a:lnTo>
                  <a:lnTo>
                    <a:pt x="1578" y="0"/>
                  </a:lnTo>
                  <a:lnTo>
                    <a:pt x="1539" y="2"/>
                  </a:lnTo>
                  <a:lnTo>
                    <a:pt x="1501" y="3"/>
                  </a:lnTo>
                  <a:lnTo>
                    <a:pt x="1463" y="5"/>
                  </a:lnTo>
                  <a:lnTo>
                    <a:pt x="1425" y="8"/>
                  </a:lnTo>
                  <a:lnTo>
                    <a:pt x="1388" y="13"/>
                  </a:lnTo>
                  <a:lnTo>
                    <a:pt x="1350" y="17"/>
                  </a:lnTo>
                  <a:lnTo>
                    <a:pt x="1312" y="24"/>
                  </a:lnTo>
                  <a:lnTo>
                    <a:pt x="1275" y="30"/>
                  </a:lnTo>
                  <a:lnTo>
                    <a:pt x="1237" y="38"/>
                  </a:lnTo>
                  <a:lnTo>
                    <a:pt x="1200" y="47"/>
                  </a:lnTo>
                  <a:lnTo>
                    <a:pt x="1163" y="56"/>
                  </a:lnTo>
                  <a:lnTo>
                    <a:pt x="1127" y="67"/>
                  </a:lnTo>
                  <a:lnTo>
                    <a:pt x="1090" y="78"/>
                  </a:lnTo>
                  <a:lnTo>
                    <a:pt x="1054" y="90"/>
                  </a:lnTo>
                  <a:lnTo>
                    <a:pt x="1018" y="103"/>
                  </a:lnTo>
                  <a:lnTo>
                    <a:pt x="983" y="118"/>
                  </a:lnTo>
                  <a:lnTo>
                    <a:pt x="948" y="132"/>
                  </a:lnTo>
                  <a:lnTo>
                    <a:pt x="913" y="147"/>
                  </a:lnTo>
                  <a:lnTo>
                    <a:pt x="879" y="164"/>
                  </a:lnTo>
                  <a:lnTo>
                    <a:pt x="845" y="182"/>
                  </a:lnTo>
                  <a:lnTo>
                    <a:pt x="811" y="199"/>
                  </a:lnTo>
                  <a:lnTo>
                    <a:pt x="779" y="218"/>
                  </a:lnTo>
                  <a:lnTo>
                    <a:pt x="745" y="238"/>
                  </a:lnTo>
                  <a:lnTo>
                    <a:pt x="713" y="259"/>
                  </a:lnTo>
                  <a:lnTo>
                    <a:pt x="681" y="280"/>
                  </a:lnTo>
                  <a:lnTo>
                    <a:pt x="650" y="302"/>
                  </a:lnTo>
                  <a:lnTo>
                    <a:pt x="621" y="324"/>
                  </a:lnTo>
                  <a:lnTo>
                    <a:pt x="590" y="349"/>
                  </a:lnTo>
                  <a:lnTo>
                    <a:pt x="561" y="373"/>
                  </a:lnTo>
                  <a:lnTo>
                    <a:pt x="532" y="397"/>
                  </a:lnTo>
                  <a:lnTo>
                    <a:pt x="503" y="423"/>
                  </a:lnTo>
                  <a:lnTo>
                    <a:pt x="476" y="449"/>
                  </a:lnTo>
                  <a:lnTo>
                    <a:pt x="449" y="477"/>
                  </a:lnTo>
                  <a:lnTo>
                    <a:pt x="423" y="504"/>
                  </a:lnTo>
                  <a:lnTo>
                    <a:pt x="397" y="532"/>
                  </a:lnTo>
                  <a:lnTo>
                    <a:pt x="372" y="561"/>
                  </a:lnTo>
                  <a:lnTo>
                    <a:pt x="349" y="591"/>
                  </a:lnTo>
                  <a:lnTo>
                    <a:pt x="324" y="621"/>
                  </a:lnTo>
                  <a:lnTo>
                    <a:pt x="302" y="651"/>
                  </a:lnTo>
                  <a:lnTo>
                    <a:pt x="280" y="682"/>
                  </a:lnTo>
                  <a:lnTo>
                    <a:pt x="258" y="713"/>
                  </a:lnTo>
                  <a:lnTo>
                    <a:pt x="238" y="747"/>
                  </a:lnTo>
                  <a:lnTo>
                    <a:pt x="218" y="779"/>
                  </a:lnTo>
                  <a:lnTo>
                    <a:pt x="199" y="812"/>
                  </a:lnTo>
                  <a:lnTo>
                    <a:pt x="182" y="845"/>
                  </a:lnTo>
                  <a:lnTo>
                    <a:pt x="164" y="879"/>
                  </a:lnTo>
                  <a:lnTo>
                    <a:pt x="147" y="913"/>
                  </a:lnTo>
                  <a:lnTo>
                    <a:pt x="132" y="949"/>
                  </a:lnTo>
                  <a:lnTo>
                    <a:pt x="118" y="983"/>
                  </a:lnTo>
                  <a:lnTo>
                    <a:pt x="103" y="1020"/>
                  </a:lnTo>
                  <a:lnTo>
                    <a:pt x="90" y="1055"/>
                  </a:lnTo>
                  <a:lnTo>
                    <a:pt x="78" y="1091"/>
                  </a:lnTo>
                  <a:lnTo>
                    <a:pt x="67" y="1128"/>
                  </a:lnTo>
                  <a:lnTo>
                    <a:pt x="56" y="1164"/>
                  </a:lnTo>
                  <a:lnTo>
                    <a:pt x="47" y="1201"/>
                  </a:lnTo>
                  <a:lnTo>
                    <a:pt x="38" y="1238"/>
                  </a:lnTo>
                  <a:lnTo>
                    <a:pt x="30" y="1276"/>
                  </a:lnTo>
                  <a:lnTo>
                    <a:pt x="24" y="1312"/>
                  </a:lnTo>
                  <a:lnTo>
                    <a:pt x="17" y="1351"/>
                  </a:lnTo>
                  <a:lnTo>
                    <a:pt x="13" y="1389"/>
                  </a:lnTo>
                  <a:lnTo>
                    <a:pt x="8" y="1426"/>
                  </a:lnTo>
                  <a:lnTo>
                    <a:pt x="5" y="1464"/>
                  </a:lnTo>
                  <a:lnTo>
                    <a:pt x="3" y="1503"/>
                  </a:lnTo>
                  <a:lnTo>
                    <a:pt x="2" y="1540"/>
                  </a:lnTo>
                  <a:lnTo>
                    <a:pt x="0" y="1579"/>
                  </a:lnTo>
                  <a:lnTo>
                    <a:pt x="2" y="1616"/>
                  </a:lnTo>
                  <a:lnTo>
                    <a:pt x="3" y="1655"/>
                  </a:lnTo>
                  <a:lnTo>
                    <a:pt x="5" y="1693"/>
                  </a:lnTo>
                  <a:lnTo>
                    <a:pt x="8" y="1731"/>
                  </a:lnTo>
                  <a:lnTo>
                    <a:pt x="13" y="1769"/>
                  </a:lnTo>
                  <a:lnTo>
                    <a:pt x="17" y="1806"/>
                  </a:lnTo>
                  <a:lnTo>
                    <a:pt x="24" y="1844"/>
                  </a:lnTo>
                  <a:lnTo>
                    <a:pt x="30" y="1882"/>
                  </a:lnTo>
                  <a:lnTo>
                    <a:pt x="38" y="1919"/>
                  </a:lnTo>
                  <a:lnTo>
                    <a:pt x="47" y="1957"/>
                  </a:lnTo>
                  <a:lnTo>
                    <a:pt x="56" y="1993"/>
                  </a:lnTo>
                  <a:lnTo>
                    <a:pt x="67" y="2030"/>
                  </a:lnTo>
                  <a:lnTo>
                    <a:pt x="78" y="2066"/>
                  </a:lnTo>
                  <a:lnTo>
                    <a:pt x="90" y="2103"/>
                  </a:lnTo>
                  <a:lnTo>
                    <a:pt x="103" y="2138"/>
                  </a:lnTo>
                  <a:lnTo>
                    <a:pt x="118" y="2173"/>
                  </a:lnTo>
                  <a:lnTo>
                    <a:pt x="132" y="2209"/>
                  </a:lnTo>
                  <a:lnTo>
                    <a:pt x="147" y="2243"/>
                  </a:lnTo>
                  <a:lnTo>
                    <a:pt x="164" y="2278"/>
                  </a:lnTo>
                  <a:lnTo>
                    <a:pt x="182" y="2312"/>
                  </a:lnTo>
                  <a:lnTo>
                    <a:pt x="199" y="2346"/>
                  </a:lnTo>
                  <a:lnTo>
                    <a:pt x="218" y="2379"/>
                  </a:lnTo>
                  <a:lnTo>
                    <a:pt x="238" y="2411"/>
                  </a:lnTo>
                  <a:lnTo>
                    <a:pt x="258" y="2443"/>
                  </a:lnTo>
                  <a:lnTo>
                    <a:pt x="280" y="2475"/>
                  </a:lnTo>
                  <a:lnTo>
                    <a:pt x="302" y="2506"/>
                  </a:lnTo>
                  <a:lnTo>
                    <a:pt x="324" y="2537"/>
                  </a:lnTo>
                  <a:lnTo>
                    <a:pt x="349" y="2567"/>
                  </a:lnTo>
                  <a:lnTo>
                    <a:pt x="372" y="2596"/>
                  </a:lnTo>
                  <a:lnTo>
                    <a:pt x="397" y="2625"/>
                  </a:lnTo>
                  <a:lnTo>
                    <a:pt x="423" y="2653"/>
                  </a:lnTo>
                  <a:lnTo>
                    <a:pt x="449" y="2681"/>
                  </a:lnTo>
                  <a:lnTo>
                    <a:pt x="476" y="2707"/>
                  </a:lnTo>
                  <a:lnTo>
                    <a:pt x="503" y="2734"/>
                  </a:lnTo>
                  <a:lnTo>
                    <a:pt x="532" y="2759"/>
                  </a:lnTo>
                  <a:lnTo>
                    <a:pt x="561" y="2785"/>
                  </a:lnTo>
                  <a:lnTo>
                    <a:pt x="590" y="2809"/>
                  </a:lnTo>
                  <a:lnTo>
                    <a:pt x="621" y="2832"/>
                  </a:lnTo>
                  <a:lnTo>
                    <a:pt x="650" y="2855"/>
                  </a:lnTo>
                  <a:lnTo>
                    <a:pt x="681" y="2877"/>
                  </a:lnTo>
                  <a:lnTo>
                    <a:pt x="713" y="2898"/>
                  </a:lnTo>
                  <a:lnTo>
                    <a:pt x="745" y="2919"/>
                  </a:lnTo>
                  <a:lnTo>
                    <a:pt x="779" y="2938"/>
                  </a:lnTo>
                  <a:lnTo>
                    <a:pt x="811" y="2958"/>
                  </a:lnTo>
                  <a:lnTo>
                    <a:pt x="845" y="2976"/>
                  </a:lnTo>
                  <a:lnTo>
                    <a:pt x="879" y="2994"/>
                  </a:lnTo>
                  <a:lnTo>
                    <a:pt x="913" y="3010"/>
                  </a:lnTo>
                  <a:lnTo>
                    <a:pt x="948" y="3026"/>
                  </a:lnTo>
                  <a:lnTo>
                    <a:pt x="983" y="3040"/>
                  </a:lnTo>
                  <a:lnTo>
                    <a:pt x="1018" y="3054"/>
                  </a:lnTo>
                  <a:lnTo>
                    <a:pt x="1054" y="3068"/>
                  </a:lnTo>
                  <a:lnTo>
                    <a:pt x="1090" y="3080"/>
                  </a:lnTo>
                  <a:lnTo>
                    <a:pt x="1127" y="3091"/>
                  </a:lnTo>
                  <a:lnTo>
                    <a:pt x="1163" y="3101"/>
                  </a:lnTo>
                  <a:lnTo>
                    <a:pt x="1200" y="3111"/>
                  </a:lnTo>
                  <a:lnTo>
                    <a:pt x="1237" y="3120"/>
                  </a:lnTo>
                  <a:lnTo>
                    <a:pt x="1275" y="3127"/>
                  </a:lnTo>
                  <a:lnTo>
                    <a:pt x="1312" y="3134"/>
                  </a:lnTo>
                  <a:lnTo>
                    <a:pt x="1350" y="3141"/>
                  </a:lnTo>
                  <a:lnTo>
                    <a:pt x="1388" y="3145"/>
                  </a:lnTo>
                  <a:lnTo>
                    <a:pt x="1425" y="3149"/>
                  </a:lnTo>
                  <a:lnTo>
                    <a:pt x="1463" y="3153"/>
                  </a:lnTo>
                  <a:lnTo>
                    <a:pt x="1501" y="3155"/>
                  </a:lnTo>
                  <a:lnTo>
                    <a:pt x="1539" y="3156"/>
                  </a:lnTo>
                  <a:lnTo>
                    <a:pt x="1578" y="3157"/>
                  </a:lnTo>
                  <a:lnTo>
                    <a:pt x="1615" y="3156"/>
                  </a:lnTo>
                  <a:lnTo>
                    <a:pt x="1654" y="3155"/>
                  </a:lnTo>
                  <a:lnTo>
                    <a:pt x="1692" y="3153"/>
                  </a:lnTo>
                  <a:lnTo>
                    <a:pt x="1729" y="3149"/>
                  </a:lnTo>
                  <a:lnTo>
                    <a:pt x="1768" y="3145"/>
                  </a:lnTo>
                  <a:lnTo>
                    <a:pt x="1805" y="3141"/>
                  </a:lnTo>
                  <a:lnTo>
                    <a:pt x="1843" y="3134"/>
                  </a:lnTo>
                  <a:lnTo>
                    <a:pt x="1881" y="3127"/>
                  </a:lnTo>
                  <a:lnTo>
                    <a:pt x="1918" y="3120"/>
                  </a:lnTo>
                  <a:lnTo>
                    <a:pt x="1955" y="3111"/>
                  </a:lnTo>
                  <a:lnTo>
                    <a:pt x="1992" y="3101"/>
                  </a:lnTo>
                  <a:lnTo>
                    <a:pt x="2029" y="3091"/>
                  </a:lnTo>
                  <a:lnTo>
                    <a:pt x="2065" y="3080"/>
                  </a:lnTo>
                  <a:lnTo>
                    <a:pt x="2100" y="3068"/>
                  </a:lnTo>
                  <a:lnTo>
                    <a:pt x="2137" y="3054"/>
                  </a:lnTo>
                  <a:lnTo>
                    <a:pt x="2172" y="3040"/>
                  </a:lnTo>
                  <a:lnTo>
                    <a:pt x="2208" y="3026"/>
                  </a:lnTo>
                  <a:lnTo>
                    <a:pt x="2242" y="3010"/>
                  </a:lnTo>
                  <a:lnTo>
                    <a:pt x="2276" y="2994"/>
                  </a:lnTo>
                  <a:lnTo>
                    <a:pt x="2310" y="2976"/>
                  </a:lnTo>
                  <a:lnTo>
                    <a:pt x="2344" y="2958"/>
                  </a:lnTo>
                  <a:lnTo>
                    <a:pt x="2377" y="2938"/>
                  </a:lnTo>
                  <a:lnTo>
                    <a:pt x="2410" y="2919"/>
                  </a:lnTo>
                  <a:lnTo>
                    <a:pt x="2442" y="2898"/>
                  </a:lnTo>
                  <a:lnTo>
                    <a:pt x="2473" y="2877"/>
                  </a:lnTo>
                  <a:lnTo>
                    <a:pt x="2504" y="2855"/>
                  </a:lnTo>
                  <a:lnTo>
                    <a:pt x="2535" y="2832"/>
                  </a:lnTo>
                  <a:lnTo>
                    <a:pt x="2565" y="2809"/>
                  </a:lnTo>
                  <a:lnTo>
                    <a:pt x="2595" y="2785"/>
                  </a:lnTo>
                  <a:lnTo>
                    <a:pt x="2623" y="2759"/>
                  </a:lnTo>
                  <a:lnTo>
                    <a:pt x="2651" y="2734"/>
                  </a:lnTo>
                  <a:lnTo>
                    <a:pt x="2679" y="2707"/>
                  </a:lnTo>
                  <a:lnTo>
                    <a:pt x="2706" y="2681"/>
                  </a:lnTo>
                  <a:lnTo>
                    <a:pt x="2732" y="2653"/>
                  </a:lnTo>
                  <a:lnTo>
                    <a:pt x="2758" y="2625"/>
                  </a:lnTo>
                  <a:lnTo>
                    <a:pt x="2782" y="2596"/>
                  </a:lnTo>
                  <a:lnTo>
                    <a:pt x="2807" y="2567"/>
                  </a:lnTo>
                  <a:lnTo>
                    <a:pt x="2830" y="2537"/>
                  </a:lnTo>
                  <a:lnTo>
                    <a:pt x="2853" y="2506"/>
                  </a:lnTo>
                  <a:lnTo>
                    <a:pt x="2875" y="2475"/>
                  </a:lnTo>
                  <a:lnTo>
                    <a:pt x="2896" y="2443"/>
                  </a:lnTo>
                  <a:lnTo>
                    <a:pt x="2917" y="2411"/>
                  </a:lnTo>
                  <a:lnTo>
                    <a:pt x="2937" y="2379"/>
                  </a:lnTo>
                  <a:lnTo>
                    <a:pt x="2956" y="2346"/>
                  </a:lnTo>
                  <a:lnTo>
                    <a:pt x="2974" y="2312"/>
                  </a:lnTo>
                  <a:lnTo>
                    <a:pt x="2991" y="2278"/>
                  </a:lnTo>
                  <a:lnTo>
                    <a:pt x="3008" y="2243"/>
                  </a:lnTo>
                  <a:lnTo>
                    <a:pt x="3023" y="2209"/>
                  </a:lnTo>
                  <a:lnTo>
                    <a:pt x="3038" y="2173"/>
                  </a:lnTo>
                  <a:lnTo>
                    <a:pt x="3052" y="2138"/>
                  </a:lnTo>
                  <a:lnTo>
                    <a:pt x="3065" y="2103"/>
                  </a:lnTo>
                  <a:lnTo>
                    <a:pt x="3078" y="2066"/>
                  </a:lnTo>
                  <a:lnTo>
                    <a:pt x="3089" y="2030"/>
                  </a:lnTo>
                  <a:lnTo>
                    <a:pt x="3099" y="1993"/>
                  </a:lnTo>
                  <a:lnTo>
                    <a:pt x="3108" y="1957"/>
                  </a:lnTo>
                  <a:lnTo>
                    <a:pt x="3117" y="1919"/>
                  </a:lnTo>
                  <a:lnTo>
                    <a:pt x="3125" y="1882"/>
                  </a:lnTo>
                  <a:lnTo>
                    <a:pt x="3132" y="1844"/>
                  </a:lnTo>
                  <a:lnTo>
                    <a:pt x="3137" y="1806"/>
                  </a:lnTo>
                  <a:lnTo>
                    <a:pt x="3143" y="1769"/>
                  </a:lnTo>
                  <a:lnTo>
                    <a:pt x="3147" y="1731"/>
                  </a:lnTo>
                  <a:lnTo>
                    <a:pt x="3150" y="1693"/>
                  </a:lnTo>
                  <a:lnTo>
                    <a:pt x="3153" y="1655"/>
                  </a:lnTo>
                  <a:lnTo>
                    <a:pt x="3154" y="1616"/>
                  </a:lnTo>
                  <a:lnTo>
                    <a:pt x="3154" y="1579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589" name="Line 141"/>
            <p:cNvSpPr>
              <a:spLocks noChangeShapeType="1"/>
            </p:cNvSpPr>
            <p:nvPr/>
          </p:nvSpPr>
          <p:spPr bwMode="auto">
            <a:xfrm>
              <a:off x="2928" y="2648"/>
              <a:ext cx="0" cy="90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590" name="Line 142"/>
            <p:cNvSpPr>
              <a:spLocks noChangeShapeType="1"/>
            </p:cNvSpPr>
            <p:nvPr/>
          </p:nvSpPr>
          <p:spPr bwMode="auto">
            <a:xfrm>
              <a:off x="2928" y="3549"/>
              <a:ext cx="6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591" name="Line 143"/>
            <p:cNvSpPr>
              <a:spLocks noChangeShapeType="1"/>
            </p:cNvSpPr>
            <p:nvPr/>
          </p:nvSpPr>
          <p:spPr bwMode="auto">
            <a:xfrm flipV="1">
              <a:off x="2996" y="2648"/>
              <a:ext cx="0" cy="90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592" name="Line 144"/>
            <p:cNvSpPr>
              <a:spLocks noChangeShapeType="1"/>
            </p:cNvSpPr>
            <p:nvPr/>
          </p:nvSpPr>
          <p:spPr bwMode="auto">
            <a:xfrm flipH="1">
              <a:off x="2928" y="2648"/>
              <a:ext cx="6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593" name="Line 145"/>
            <p:cNvSpPr>
              <a:spLocks noChangeShapeType="1"/>
            </p:cNvSpPr>
            <p:nvPr/>
          </p:nvSpPr>
          <p:spPr bwMode="auto">
            <a:xfrm>
              <a:off x="2928" y="2873"/>
              <a:ext cx="6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594" name="Line 146"/>
            <p:cNvSpPr>
              <a:spLocks noChangeShapeType="1"/>
            </p:cNvSpPr>
            <p:nvPr/>
          </p:nvSpPr>
          <p:spPr bwMode="auto">
            <a:xfrm>
              <a:off x="2928" y="3324"/>
              <a:ext cx="6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595" name="Line 147"/>
            <p:cNvSpPr>
              <a:spLocks noChangeShapeType="1"/>
            </p:cNvSpPr>
            <p:nvPr/>
          </p:nvSpPr>
          <p:spPr bwMode="auto">
            <a:xfrm flipV="1">
              <a:off x="2928" y="2648"/>
              <a:ext cx="19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596" name="Line 148"/>
            <p:cNvSpPr>
              <a:spLocks noChangeShapeType="1"/>
            </p:cNvSpPr>
            <p:nvPr/>
          </p:nvSpPr>
          <p:spPr bwMode="auto">
            <a:xfrm flipV="1">
              <a:off x="2928" y="2686"/>
              <a:ext cx="68" cy="6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597" name="Line 149"/>
            <p:cNvSpPr>
              <a:spLocks noChangeShapeType="1"/>
            </p:cNvSpPr>
            <p:nvPr/>
          </p:nvSpPr>
          <p:spPr bwMode="auto">
            <a:xfrm flipV="1">
              <a:off x="2928" y="2774"/>
              <a:ext cx="68" cy="6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598" name="Line 150"/>
            <p:cNvSpPr>
              <a:spLocks noChangeShapeType="1"/>
            </p:cNvSpPr>
            <p:nvPr/>
          </p:nvSpPr>
          <p:spPr bwMode="auto">
            <a:xfrm flipV="1">
              <a:off x="2984" y="2861"/>
              <a:ext cx="12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599" name="Line 151"/>
            <p:cNvSpPr>
              <a:spLocks noChangeShapeType="1"/>
            </p:cNvSpPr>
            <p:nvPr/>
          </p:nvSpPr>
          <p:spPr bwMode="auto">
            <a:xfrm flipV="1">
              <a:off x="2928" y="3324"/>
              <a:ext cx="44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00" name="Line 152"/>
            <p:cNvSpPr>
              <a:spLocks noChangeShapeType="1"/>
            </p:cNvSpPr>
            <p:nvPr/>
          </p:nvSpPr>
          <p:spPr bwMode="auto">
            <a:xfrm flipV="1">
              <a:off x="2928" y="3387"/>
              <a:ext cx="68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01" name="Line 153"/>
            <p:cNvSpPr>
              <a:spLocks noChangeShapeType="1"/>
            </p:cNvSpPr>
            <p:nvPr/>
          </p:nvSpPr>
          <p:spPr bwMode="auto">
            <a:xfrm flipV="1">
              <a:off x="2928" y="3475"/>
              <a:ext cx="68" cy="6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02" name="Line 154"/>
            <p:cNvSpPr>
              <a:spLocks noChangeShapeType="1"/>
            </p:cNvSpPr>
            <p:nvPr/>
          </p:nvSpPr>
          <p:spPr bwMode="auto">
            <a:xfrm>
              <a:off x="2996" y="2873"/>
              <a:ext cx="37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03" name="Line 155"/>
            <p:cNvSpPr>
              <a:spLocks noChangeShapeType="1"/>
            </p:cNvSpPr>
            <p:nvPr/>
          </p:nvSpPr>
          <p:spPr bwMode="auto">
            <a:xfrm>
              <a:off x="2996" y="3324"/>
              <a:ext cx="37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04" name="Line 156"/>
            <p:cNvSpPr>
              <a:spLocks noChangeShapeType="1"/>
            </p:cNvSpPr>
            <p:nvPr/>
          </p:nvSpPr>
          <p:spPr bwMode="auto">
            <a:xfrm>
              <a:off x="3274" y="2995"/>
              <a:ext cx="0" cy="20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05" name="Freeform 157"/>
            <p:cNvSpPr>
              <a:spLocks/>
            </p:cNvSpPr>
            <p:nvPr/>
          </p:nvSpPr>
          <p:spPr bwMode="auto">
            <a:xfrm>
              <a:off x="3253" y="2873"/>
              <a:ext cx="41" cy="122"/>
            </a:xfrm>
            <a:custGeom>
              <a:avLst/>
              <a:gdLst>
                <a:gd name="T0" fmla="*/ 0 w 286"/>
                <a:gd name="T1" fmla="*/ 855 h 855"/>
                <a:gd name="T2" fmla="*/ 286 w 286"/>
                <a:gd name="T3" fmla="*/ 855 h 855"/>
                <a:gd name="T4" fmla="*/ 143 w 286"/>
                <a:gd name="T5" fmla="*/ 0 h 855"/>
                <a:gd name="T6" fmla="*/ 0 w 286"/>
                <a:gd name="T7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6" h="855">
                  <a:moveTo>
                    <a:pt x="0" y="855"/>
                  </a:moveTo>
                  <a:lnTo>
                    <a:pt x="286" y="855"/>
                  </a:lnTo>
                  <a:lnTo>
                    <a:pt x="143" y="0"/>
                  </a:lnTo>
                  <a:lnTo>
                    <a:pt x="0" y="855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06" name="Freeform 158"/>
            <p:cNvSpPr>
              <a:spLocks/>
            </p:cNvSpPr>
            <p:nvPr/>
          </p:nvSpPr>
          <p:spPr bwMode="auto">
            <a:xfrm>
              <a:off x="3253" y="2873"/>
              <a:ext cx="41" cy="122"/>
            </a:xfrm>
            <a:custGeom>
              <a:avLst/>
              <a:gdLst>
                <a:gd name="T0" fmla="*/ 0 w 286"/>
                <a:gd name="T1" fmla="*/ 855 h 855"/>
                <a:gd name="T2" fmla="*/ 286 w 286"/>
                <a:gd name="T3" fmla="*/ 855 h 855"/>
                <a:gd name="T4" fmla="*/ 143 w 286"/>
                <a:gd name="T5" fmla="*/ 0 h 855"/>
                <a:gd name="T6" fmla="*/ 0 w 286"/>
                <a:gd name="T7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6" h="855">
                  <a:moveTo>
                    <a:pt x="0" y="855"/>
                  </a:moveTo>
                  <a:lnTo>
                    <a:pt x="286" y="855"/>
                  </a:lnTo>
                  <a:lnTo>
                    <a:pt x="143" y="0"/>
                  </a:lnTo>
                  <a:lnTo>
                    <a:pt x="0" y="855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07" name="Freeform 159"/>
            <p:cNvSpPr>
              <a:spLocks/>
            </p:cNvSpPr>
            <p:nvPr/>
          </p:nvSpPr>
          <p:spPr bwMode="auto">
            <a:xfrm>
              <a:off x="3253" y="3202"/>
              <a:ext cx="41" cy="122"/>
            </a:xfrm>
            <a:custGeom>
              <a:avLst/>
              <a:gdLst>
                <a:gd name="T0" fmla="*/ 0 w 286"/>
                <a:gd name="T1" fmla="*/ 0 h 854"/>
                <a:gd name="T2" fmla="*/ 286 w 286"/>
                <a:gd name="T3" fmla="*/ 0 h 854"/>
                <a:gd name="T4" fmla="*/ 143 w 286"/>
                <a:gd name="T5" fmla="*/ 854 h 854"/>
                <a:gd name="T6" fmla="*/ 0 w 286"/>
                <a:gd name="T7" fmla="*/ 0 h 8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6" h="854">
                  <a:moveTo>
                    <a:pt x="0" y="0"/>
                  </a:moveTo>
                  <a:lnTo>
                    <a:pt x="286" y="0"/>
                  </a:lnTo>
                  <a:lnTo>
                    <a:pt x="143" y="8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08" name="Freeform 160"/>
            <p:cNvSpPr>
              <a:spLocks/>
            </p:cNvSpPr>
            <p:nvPr/>
          </p:nvSpPr>
          <p:spPr bwMode="auto">
            <a:xfrm>
              <a:off x="3253" y="3202"/>
              <a:ext cx="41" cy="122"/>
            </a:xfrm>
            <a:custGeom>
              <a:avLst/>
              <a:gdLst>
                <a:gd name="T0" fmla="*/ 0 w 286"/>
                <a:gd name="T1" fmla="*/ 0 h 854"/>
                <a:gd name="T2" fmla="*/ 286 w 286"/>
                <a:gd name="T3" fmla="*/ 0 h 854"/>
                <a:gd name="T4" fmla="*/ 143 w 286"/>
                <a:gd name="T5" fmla="*/ 854 h 854"/>
                <a:gd name="T6" fmla="*/ 0 w 286"/>
                <a:gd name="T7" fmla="*/ 0 h 8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6" h="854">
                  <a:moveTo>
                    <a:pt x="0" y="0"/>
                  </a:moveTo>
                  <a:lnTo>
                    <a:pt x="286" y="0"/>
                  </a:lnTo>
                  <a:lnTo>
                    <a:pt x="143" y="8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09" name="Freeform 161"/>
            <p:cNvSpPr>
              <a:spLocks/>
            </p:cNvSpPr>
            <p:nvPr/>
          </p:nvSpPr>
          <p:spPr bwMode="auto">
            <a:xfrm>
              <a:off x="3092" y="3168"/>
              <a:ext cx="153" cy="41"/>
            </a:xfrm>
            <a:custGeom>
              <a:avLst/>
              <a:gdLst>
                <a:gd name="T0" fmla="*/ 1074 w 1074"/>
                <a:gd name="T1" fmla="*/ 288 h 288"/>
                <a:gd name="T2" fmla="*/ 0 w 1074"/>
                <a:gd name="T3" fmla="*/ 0 h 288"/>
                <a:gd name="T4" fmla="*/ 239 w 1074"/>
                <a:gd name="T5" fmla="*/ 232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74" h="288">
                  <a:moveTo>
                    <a:pt x="1074" y="288"/>
                  </a:moveTo>
                  <a:lnTo>
                    <a:pt x="0" y="0"/>
                  </a:lnTo>
                  <a:lnTo>
                    <a:pt x="239" y="23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10" name="Line 162"/>
            <p:cNvSpPr>
              <a:spLocks noChangeShapeType="1"/>
            </p:cNvSpPr>
            <p:nvPr/>
          </p:nvSpPr>
          <p:spPr bwMode="auto">
            <a:xfrm flipH="1" flipV="1">
              <a:off x="3237" y="3171"/>
              <a:ext cx="8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11" name="Freeform 163"/>
            <p:cNvSpPr>
              <a:spLocks/>
            </p:cNvSpPr>
            <p:nvPr/>
          </p:nvSpPr>
          <p:spPr bwMode="auto">
            <a:xfrm>
              <a:off x="3092" y="3072"/>
              <a:ext cx="153" cy="41"/>
            </a:xfrm>
            <a:custGeom>
              <a:avLst/>
              <a:gdLst>
                <a:gd name="T0" fmla="*/ 1074 w 1074"/>
                <a:gd name="T1" fmla="*/ 287 h 287"/>
                <a:gd name="T2" fmla="*/ 0 w 1074"/>
                <a:gd name="T3" fmla="*/ 0 h 287"/>
                <a:gd name="T4" fmla="*/ 239 w 1074"/>
                <a:gd name="T5" fmla="*/ 231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74" h="287">
                  <a:moveTo>
                    <a:pt x="1074" y="287"/>
                  </a:moveTo>
                  <a:lnTo>
                    <a:pt x="0" y="0"/>
                  </a:lnTo>
                  <a:lnTo>
                    <a:pt x="239" y="23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12" name="Freeform 164"/>
            <p:cNvSpPr>
              <a:spLocks/>
            </p:cNvSpPr>
            <p:nvPr/>
          </p:nvSpPr>
          <p:spPr bwMode="auto">
            <a:xfrm>
              <a:off x="3092" y="2988"/>
              <a:ext cx="153" cy="69"/>
            </a:xfrm>
            <a:custGeom>
              <a:avLst/>
              <a:gdLst>
                <a:gd name="T0" fmla="*/ 0 w 1074"/>
                <a:gd name="T1" fmla="*/ 0 h 477"/>
                <a:gd name="T2" fmla="*/ 1074 w 1074"/>
                <a:gd name="T3" fmla="*/ 288 h 477"/>
                <a:gd name="T4" fmla="*/ 1074 w 1074"/>
                <a:gd name="T5" fmla="*/ 477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74" h="477">
                  <a:moveTo>
                    <a:pt x="0" y="0"/>
                  </a:moveTo>
                  <a:lnTo>
                    <a:pt x="1074" y="288"/>
                  </a:lnTo>
                  <a:lnTo>
                    <a:pt x="1074" y="47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13" name="Freeform 165"/>
            <p:cNvSpPr>
              <a:spLocks/>
            </p:cNvSpPr>
            <p:nvPr/>
          </p:nvSpPr>
          <p:spPr bwMode="auto">
            <a:xfrm>
              <a:off x="3216" y="3057"/>
              <a:ext cx="29" cy="14"/>
            </a:xfrm>
            <a:custGeom>
              <a:avLst/>
              <a:gdLst>
                <a:gd name="T0" fmla="*/ 0 w 209"/>
                <a:gd name="T1" fmla="*/ 90 h 100"/>
                <a:gd name="T2" fmla="*/ 13 w 209"/>
                <a:gd name="T3" fmla="*/ 93 h 100"/>
                <a:gd name="T4" fmla="*/ 25 w 209"/>
                <a:gd name="T5" fmla="*/ 96 h 100"/>
                <a:gd name="T6" fmla="*/ 37 w 209"/>
                <a:gd name="T7" fmla="*/ 97 h 100"/>
                <a:gd name="T8" fmla="*/ 49 w 209"/>
                <a:gd name="T9" fmla="*/ 99 h 100"/>
                <a:gd name="T10" fmla="*/ 61 w 209"/>
                <a:gd name="T11" fmla="*/ 100 h 100"/>
                <a:gd name="T12" fmla="*/ 72 w 209"/>
                <a:gd name="T13" fmla="*/ 100 h 100"/>
                <a:gd name="T14" fmla="*/ 83 w 209"/>
                <a:gd name="T15" fmla="*/ 100 h 100"/>
                <a:gd name="T16" fmla="*/ 94 w 209"/>
                <a:gd name="T17" fmla="*/ 99 h 100"/>
                <a:gd name="T18" fmla="*/ 105 w 209"/>
                <a:gd name="T19" fmla="*/ 98 h 100"/>
                <a:gd name="T20" fmla="*/ 115 w 209"/>
                <a:gd name="T21" fmla="*/ 97 h 100"/>
                <a:gd name="T22" fmla="*/ 125 w 209"/>
                <a:gd name="T23" fmla="*/ 95 h 100"/>
                <a:gd name="T24" fmla="*/ 135 w 209"/>
                <a:gd name="T25" fmla="*/ 91 h 100"/>
                <a:gd name="T26" fmla="*/ 144 w 209"/>
                <a:gd name="T27" fmla="*/ 88 h 100"/>
                <a:gd name="T28" fmla="*/ 153 w 209"/>
                <a:gd name="T29" fmla="*/ 85 h 100"/>
                <a:gd name="T30" fmla="*/ 161 w 209"/>
                <a:gd name="T31" fmla="*/ 80 h 100"/>
                <a:gd name="T32" fmla="*/ 168 w 209"/>
                <a:gd name="T33" fmla="*/ 76 h 100"/>
                <a:gd name="T34" fmla="*/ 175 w 209"/>
                <a:gd name="T35" fmla="*/ 70 h 100"/>
                <a:gd name="T36" fmla="*/ 182 w 209"/>
                <a:gd name="T37" fmla="*/ 65 h 100"/>
                <a:gd name="T38" fmla="*/ 187 w 209"/>
                <a:gd name="T39" fmla="*/ 59 h 100"/>
                <a:gd name="T40" fmla="*/ 193 w 209"/>
                <a:gd name="T41" fmla="*/ 53 h 100"/>
                <a:gd name="T42" fmla="*/ 197 w 209"/>
                <a:gd name="T43" fmla="*/ 46 h 100"/>
                <a:gd name="T44" fmla="*/ 202 w 209"/>
                <a:gd name="T45" fmla="*/ 39 h 100"/>
                <a:gd name="T46" fmla="*/ 204 w 209"/>
                <a:gd name="T47" fmla="*/ 32 h 100"/>
                <a:gd name="T48" fmla="*/ 207 w 209"/>
                <a:gd name="T49" fmla="*/ 24 h 100"/>
                <a:gd name="T50" fmla="*/ 208 w 209"/>
                <a:gd name="T51" fmla="*/ 16 h 100"/>
                <a:gd name="T52" fmla="*/ 209 w 209"/>
                <a:gd name="T53" fmla="*/ 7 h 100"/>
                <a:gd name="T54" fmla="*/ 209 w 209"/>
                <a:gd name="T55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09" h="100">
                  <a:moveTo>
                    <a:pt x="0" y="90"/>
                  </a:moveTo>
                  <a:lnTo>
                    <a:pt x="13" y="93"/>
                  </a:lnTo>
                  <a:lnTo>
                    <a:pt x="25" y="96"/>
                  </a:lnTo>
                  <a:lnTo>
                    <a:pt x="37" y="97"/>
                  </a:lnTo>
                  <a:lnTo>
                    <a:pt x="49" y="99"/>
                  </a:lnTo>
                  <a:lnTo>
                    <a:pt x="61" y="100"/>
                  </a:lnTo>
                  <a:lnTo>
                    <a:pt x="72" y="100"/>
                  </a:lnTo>
                  <a:lnTo>
                    <a:pt x="83" y="100"/>
                  </a:lnTo>
                  <a:lnTo>
                    <a:pt x="94" y="99"/>
                  </a:lnTo>
                  <a:lnTo>
                    <a:pt x="105" y="98"/>
                  </a:lnTo>
                  <a:lnTo>
                    <a:pt x="115" y="97"/>
                  </a:lnTo>
                  <a:lnTo>
                    <a:pt x="125" y="95"/>
                  </a:lnTo>
                  <a:lnTo>
                    <a:pt x="135" y="91"/>
                  </a:lnTo>
                  <a:lnTo>
                    <a:pt x="144" y="88"/>
                  </a:lnTo>
                  <a:lnTo>
                    <a:pt x="153" y="85"/>
                  </a:lnTo>
                  <a:lnTo>
                    <a:pt x="161" y="80"/>
                  </a:lnTo>
                  <a:lnTo>
                    <a:pt x="168" y="76"/>
                  </a:lnTo>
                  <a:lnTo>
                    <a:pt x="175" y="70"/>
                  </a:lnTo>
                  <a:lnTo>
                    <a:pt x="182" y="65"/>
                  </a:lnTo>
                  <a:lnTo>
                    <a:pt x="187" y="59"/>
                  </a:lnTo>
                  <a:lnTo>
                    <a:pt x="193" y="53"/>
                  </a:lnTo>
                  <a:lnTo>
                    <a:pt x="197" y="46"/>
                  </a:lnTo>
                  <a:lnTo>
                    <a:pt x="202" y="39"/>
                  </a:lnTo>
                  <a:lnTo>
                    <a:pt x="204" y="32"/>
                  </a:lnTo>
                  <a:lnTo>
                    <a:pt x="207" y="24"/>
                  </a:lnTo>
                  <a:lnTo>
                    <a:pt x="208" y="16"/>
                  </a:lnTo>
                  <a:lnTo>
                    <a:pt x="209" y="7"/>
                  </a:lnTo>
                  <a:lnTo>
                    <a:pt x="209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14" name="Line 166"/>
            <p:cNvSpPr>
              <a:spLocks noChangeShapeType="1"/>
            </p:cNvSpPr>
            <p:nvPr/>
          </p:nvSpPr>
          <p:spPr bwMode="auto">
            <a:xfrm flipH="1" flipV="1">
              <a:off x="3173" y="3058"/>
              <a:ext cx="43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15" name="Freeform 167"/>
            <p:cNvSpPr>
              <a:spLocks/>
            </p:cNvSpPr>
            <p:nvPr/>
          </p:nvSpPr>
          <p:spPr bwMode="auto">
            <a:xfrm>
              <a:off x="3143" y="3029"/>
              <a:ext cx="30" cy="29"/>
            </a:xfrm>
            <a:custGeom>
              <a:avLst/>
              <a:gdLst>
                <a:gd name="T0" fmla="*/ 0 w 209"/>
                <a:gd name="T1" fmla="*/ 0 h 203"/>
                <a:gd name="T2" fmla="*/ 0 w 209"/>
                <a:gd name="T3" fmla="*/ 9 h 203"/>
                <a:gd name="T4" fmla="*/ 1 w 209"/>
                <a:gd name="T5" fmla="*/ 18 h 203"/>
                <a:gd name="T6" fmla="*/ 3 w 209"/>
                <a:gd name="T7" fmla="*/ 27 h 203"/>
                <a:gd name="T8" fmla="*/ 6 w 209"/>
                <a:gd name="T9" fmla="*/ 36 h 203"/>
                <a:gd name="T10" fmla="*/ 9 w 209"/>
                <a:gd name="T11" fmla="*/ 45 h 203"/>
                <a:gd name="T12" fmla="*/ 12 w 209"/>
                <a:gd name="T13" fmla="*/ 53 h 203"/>
                <a:gd name="T14" fmla="*/ 17 w 209"/>
                <a:gd name="T15" fmla="*/ 63 h 203"/>
                <a:gd name="T16" fmla="*/ 22 w 209"/>
                <a:gd name="T17" fmla="*/ 72 h 203"/>
                <a:gd name="T18" fmla="*/ 28 w 209"/>
                <a:gd name="T19" fmla="*/ 81 h 203"/>
                <a:gd name="T20" fmla="*/ 34 w 209"/>
                <a:gd name="T21" fmla="*/ 90 h 203"/>
                <a:gd name="T22" fmla="*/ 41 w 209"/>
                <a:gd name="T23" fmla="*/ 99 h 203"/>
                <a:gd name="T24" fmla="*/ 49 w 209"/>
                <a:gd name="T25" fmla="*/ 108 h 203"/>
                <a:gd name="T26" fmla="*/ 58 w 209"/>
                <a:gd name="T27" fmla="*/ 116 h 203"/>
                <a:gd name="T28" fmla="*/ 65 w 209"/>
                <a:gd name="T29" fmla="*/ 124 h 203"/>
                <a:gd name="T30" fmla="*/ 75 w 209"/>
                <a:gd name="T31" fmla="*/ 133 h 203"/>
                <a:gd name="T32" fmla="*/ 84 w 209"/>
                <a:gd name="T33" fmla="*/ 141 h 203"/>
                <a:gd name="T34" fmla="*/ 94 w 209"/>
                <a:gd name="T35" fmla="*/ 147 h 203"/>
                <a:gd name="T36" fmla="*/ 105 w 209"/>
                <a:gd name="T37" fmla="*/ 155 h 203"/>
                <a:gd name="T38" fmla="*/ 115 w 209"/>
                <a:gd name="T39" fmla="*/ 162 h 203"/>
                <a:gd name="T40" fmla="*/ 126 w 209"/>
                <a:gd name="T41" fmla="*/ 168 h 203"/>
                <a:gd name="T42" fmla="*/ 137 w 209"/>
                <a:gd name="T43" fmla="*/ 175 h 203"/>
                <a:gd name="T44" fmla="*/ 149 w 209"/>
                <a:gd name="T45" fmla="*/ 181 h 203"/>
                <a:gd name="T46" fmla="*/ 161 w 209"/>
                <a:gd name="T47" fmla="*/ 186 h 203"/>
                <a:gd name="T48" fmla="*/ 173 w 209"/>
                <a:gd name="T49" fmla="*/ 190 h 203"/>
                <a:gd name="T50" fmla="*/ 185 w 209"/>
                <a:gd name="T51" fmla="*/ 195 h 203"/>
                <a:gd name="T52" fmla="*/ 197 w 209"/>
                <a:gd name="T53" fmla="*/ 199 h 203"/>
                <a:gd name="T54" fmla="*/ 209 w 209"/>
                <a:gd name="T5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09" h="203">
                  <a:moveTo>
                    <a:pt x="0" y="0"/>
                  </a:moveTo>
                  <a:lnTo>
                    <a:pt x="0" y="9"/>
                  </a:lnTo>
                  <a:lnTo>
                    <a:pt x="1" y="18"/>
                  </a:lnTo>
                  <a:lnTo>
                    <a:pt x="3" y="27"/>
                  </a:lnTo>
                  <a:lnTo>
                    <a:pt x="6" y="36"/>
                  </a:lnTo>
                  <a:lnTo>
                    <a:pt x="9" y="45"/>
                  </a:lnTo>
                  <a:lnTo>
                    <a:pt x="12" y="53"/>
                  </a:lnTo>
                  <a:lnTo>
                    <a:pt x="17" y="63"/>
                  </a:lnTo>
                  <a:lnTo>
                    <a:pt x="22" y="72"/>
                  </a:lnTo>
                  <a:lnTo>
                    <a:pt x="28" y="81"/>
                  </a:lnTo>
                  <a:lnTo>
                    <a:pt x="34" y="90"/>
                  </a:lnTo>
                  <a:lnTo>
                    <a:pt x="41" y="99"/>
                  </a:lnTo>
                  <a:lnTo>
                    <a:pt x="49" y="108"/>
                  </a:lnTo>
                  <a:lnTo>
                    <a:pt x="58" y="116"/>
                  </a:lnTo>
                  <a:lnTo>
                    <a:pt x="65" y="124"/>
                  </a:lnTo>
                  <a:lnTo>
                    <a:pt x="75" y="133"/>
                  </a:lnTo>
                  <a:lnTo>
                    <a:pt x="84" y="141"/>
                  </a:lnTo>
                  <a:lnTo>
                    <a:pt x="94" y="147"/>
                  </a:lnTo>
                  <a:lnTo>
                    <a:pt x="105" y="155"/>
                  </a:lnTo>
                  <a:lnTo>
                    <a:pt x="115" y="162"/>
                  </a:lnTo>
                  <a:lnTo>
                    <a:pt x="126" y="168"/>
                  </a:lnTo>
                  <a:lnTo>
                    <a:pt x="137" y="175"/>
                  </a:lnTo>
                  <a:lnTo>
                    <a:pt x="149" y="181"/>
                  </a:lnTo>
                  <a:lnTo>
                    <a:pt x="161" y="186"/>
                  </a:lnTo>
                  <a:lnTo>
                    <a:pt x="173" y="190"/>
                  </a:lnTo>
                  <a:lnTo>
                    <a:pt x="185" y="195"/>
                  </a:lnTo>
                  <a:lnTo>
                    <a:pt x="197" y="199"/>
                  </a:lnTo>
                  <a:lnTo>
                    <a:pt x="209" y="20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16" name="Line 168"/>
            <p:cNvSpPr>
              <a:spLocks noChangeShapeType="1"/>
            </p:cNvSpPr>
            <p:nvPr/>
          </p:nvSpPr>
          <p:spPr bwMode="auto">
            <a:xfrm flipV="1">
              <a:off x="3143" y="3002"/>
              <a:ext cx="0" cy="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17" name="Line 169"/>
            <p:cNvSpPr>
              <a:spLocks noChangeShapeType="1"/>
            </p:cNvSpPr>
            <p:nvPr/>
          </p:nvSpPr>
          <p:spPr bwMode="auto">
            <a:xfrm>
              <a:off x="2996" y="2648"/>
              <a:ext cx="65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18" name="Line 170"/>
            <p:cNvSpPr>
              <a:spLocks noChangeShapeType="1"/>
            </p:cNvSpPr>
            <p:nvPr/>
          </p:nvSpPr>
          <p:spPr bwMode="auto">
            <a:xfrm>
              <a:off x="2996" y="3549"/>
              <a:ext cx="65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19" name="Line 171"/>
            <p:cNvSpPr>
              <a:spLocks noChangeShapeType="1"/>
            </p:cNvSpPr>
            <p:nvPr/>
          </p:nvSpPr>
          <p:spPr bwMode="auto">
            <a:xfrm>
              <a:off x="3553" y="2770"/>
              <a:ext cx="0" cy="65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20" name="Freeform 172"/>
            <p:cNvSpPr>
              <a:spLocks/>
            </p:cNvSpPr>
            <p:nvPr/>
          </p:nvSpPr>
          <p:spPr bwMode="auto">
            <a:xfrm>
              <a:off x="3532" y="2648"/>
              <a:ext cx="41" cy="122"/>
            </a:xfrm>
            <a:custGeom>
              <a:avLst/>
              <a:gdLst>
                <a:gd name="T0" fmla="*/ 0 w 285"/>
                <a:gd name="T1" fmla="*/ 855 h 855"/>
                <a:gd name="T2" fmla="*/ 285 w 285"/>
                <a:gd name="T3" fmla="*/ 855 h 855"/>
                <a:gd name="T4" fmla="*/ 142 w 285"/>
                <a:gd name="T5" fmla="*/ 0 h 855"/>
                <a:gd name="T6" fmla="*/ 0 w 285"/>
                <a:gd name="T7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5" h="855">
                  <a:moveTo>
                    <a:pt x="0" y="855"/>
                  </a:moveTo>
                  <a:lnTo>
                    <a:pt x="285" y="855"/>
                  </a:lnTo>
                  <a:lnTo>
                    <a:pt x="142" y="0"/>
                  </a:lnTo>
                  <a:lnTo>
                    <a:pt x="0" y="855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21" name="Freeform 173"/>
            <p:cNvSpPr>
              <a:spLocks/>
            </p:cNvSpPr>
            <p:nvPr/>
          </p:nvSpPr>
          <p:spPr bwMode="auto">
            <a:xfrm>
              <a:off x="3532" y="2648"/>
              <a:ext cx="41" cy="122"/>
            </a:xfrm>
            <a:custGeom>
              <a:avLst/>
              <a:gdLst>
                <a:gd name="T0" fmla="*/ 0 w 285"/>
                <a:gd name="T1" fmla="*/ 855 h 855"/>
                <a:gd name="T2" fmla="*/ 285 w 285"/>
                <a:gd name="T3" fmla="*/ 855 h 855"/>
                <a:gd name="T4" fmla="*/ 142 w 285"/>
                <a:gd name="T5" fmla="*/ 0 h 855"/>
                <a:gd name="T6" fmla="*/ 0 w 285"/>
                <a:gd name="T7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5" h="855">
                  <a:moveTo>
                    <a:pt x="0" y="855"/>
                  </a:moveTo>
                  <a:lnTo>
                    <a:pt x="285" y="855"/>
                  </a:lnTo>
                  <a:lnTo>
                    <a:pt x="142" y="0"/>
                  </a:lnTo>
                  <a:lnTo>
                    <a:pt x="0" y="855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22" name="Freeform 174"/>
            <p:cNvSpPr>
              <a:spLocks/>
            </p:cNvSpPr>
            <p:nvPr/>
          </p:nvSpPr>
          <p:spPr bwMode="auto">
            <a:xfrm>
              <a:off x="3532" y="3428"/>
              <a:ext cx="41" cy="121"/>
            </a:xfrm>
            <a:custGeom>
              <a:avLst/>
              <a:gdLst>
                <a:gd name="T0" fmla="*/ 0 w 285"/>
                <a:gd name="T1" fmla="*/ 0 h 853"/>
                <a:gd name="T2" fmla="*/ 285 w 285"/>
                <a:gd name="T3" fmla="*/ 0 h 853"/>
                <a:gd name="T4" fmla="*/ 142 w 285"/>
                <a:gd name="T5" fmla="*/ 853 h 853"/>
                <a:gd name="T6" fmla="*/ 0 w 285"/>
                <a:gd name="T7" fmla="*/ 0 h 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5" h="853">
                  <a:moveTo>
                    <a:pt x="0" y="0"/>
                  </a:moveTo>
                  <a:lnTo>
                    <a:pt x="285" y="0"/>
                  </a:lnTo>
                  <a:lnTo>
                    <a:pt x="142" y="8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23" name="Freeform 175"/>
            <p:cNvSpPr>
              <a:spLocks/>
            </p:cNvSpPr>
            <p:nvPr/>
          </p:nvSpPr>
          <p:spPr bwMode="auto">
            <a:xfrm>
              <a:off x="3532" y="3428"/>
              <a:ext cx="41" cy="121"/>
            </a:xfrm>
            <a:custGeom>
              <a:avLst/>
              <a:gdLst>
                <a:gd name="T0" fmla="*/ 0 w 285"/>
                <a:gd name="T1" fmla="*/ 0 h 853"/>
                <a:gd name="T2" fmla="*/ 285 w 285"/>
                <a:gd name="T3" fmla="*/ 0 h 853"/>
                <a:gd name="T4" fmla="*/ 142 w 285"/>
                <a:gd name="T5" fmla="*/ 853 h 853"/>
                <a:gd name="T6" fmla="*/ 0 w 285"/>
                <a:gd name="T7" fmla="*/ 0 h 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5" h="853">
                  <a:moveTo>
                    <a:pt x="0" y="0"/>
                  </a:moveTo>
                  <a:lnTo>
                    <a:pt x="285" y="0"/>
                  </a:lnTo>
                  <a:lnTo>
                    <a:pt x="142" y="8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24" name="Freeform 176"/>
            <p:cNvSpPr>
              <a:spLocks/>
            </p:cNvSpPr>
            <p:nvPr/>
          </p:nvSpPr>
          <p:spPr bwMode="auto">
            <a:xfrm>
              <a:off x="3371" y="3180"/>
              <a:ext cx="26" cy="30"/>
            </a:xfrm>
            <a:custGeom>
              <a:avLst/>
              <a:gdLst>
                <a:gd name="T0" fmla="*/ 0 w 179"/>
                <a:gd name="T1" fmla="*/ 0 h 215"/>
                <a:gd name="T2" fmla="*/ 0 w 179"/>
                <a:gd name="T3" fmla="*/ 9 h 215"/>
                <a:gd name="T4" fmla="*/ 1 w 179"/>
                <a:gd name="T5" fmla="*/ 19 h 215"/>
                <a:gd name="T6" fmla="*/ 2 w 179"/>
                <a:gd name="T7" fmla="*/ 29 h 215"/>
                <a:gd name="T8" fmla="*/ 6 w 179"/>
                <a:gd name="T9" fmla="*/ 38 h 215"/>
                <a:gd name="T10" fmla="*/ 8 w 179"/>
                <a:gd name="T11" fmla="*/ 48 h 215"/>
                <a:gd name="T12" fmla="*/ 12 w 179"/>
                <a:gd name="T13" fmla="*/ 58 h 215"/>
                <a:gd name="T14" fmla="*/ 17 w 179"/>
                <a:gd name="T15" fmla="*/ 68 h 215"/>
                <a:gd name="T16" fmla="*/ 22 w 179"/>
                <a:gd name="T17" fmla="*/ 78 h 215"/>
                <a:gd name="T18" fmla="*/ 28 w 179"/>
                <a:gd name="T19" fmla="*/ 88 h 215"/>
                <a:gd name="T20" fmla="*/ 34 w 179"/>
                <a:gd name="T21" fmla="*/ 98 h 215"/>
                <a:gd name="T22" fmla="*/ 41 w 179"/>
                <a:gd name="T23" fmla="*/ 108 h 215"/>
                <a:gd name="T24" fmla="*/ 49 w 179"/>
                <a:gd name="T25" fmla="*/ 118 h 215"/>
                <a:gd name="T26" fmla="*/ 58 w 179"/>
                <a:gd name="T27" fmla="*/ 127 h 215"/>
                <a:gd name="T28" fmla="*/ 66 w 179"/>
                <a:gd name="T29" fmla="*/ 137 h 215"/>
                <a:gd name="T30" fmla="*/ 75 w 179"/>
                <a:gd name="T31" fmla="*/ 146 h 215"/>
                <a:gd name="T32" fmla="*/ 85 w 179"/>
                <a:gd name="T33" fmla="*/ 155 h 215"/>
                <a:gd name="T34" fmla="*/ 96 w 179"/>
                <a:gd name="T35" fmla="*/ 163 h 215"/>
                <a:gd name="T36" fmla="*/ 106 w 179"/>
                <a:gd name="T37" fmla="*/ 172 h 215"/>
                <a:gd name="T38" fmla="*/ 118 w 179"/>
                <a:gd name="T39" fmla="*/ 180 h 215"/>
                <a:gd name="T40" fmla="*/ 129 w 179"/>
                <a:gd name="T41" fmla="*/ 188 h 215"/>
                <a:gd name="T42" fmla="*/ 142 w 179"/>
                <a:gd name="T43" fmla="*/ 195 h 215"/>
                <a:gd name="T44" fmla="*/ 154 w 179"/>
                <a:gd name="T45" fmla="*/ 202 h 215"/>
                <a:gd name="T46" fmla="*/ 166 w 179"/>
                <a:gd name="T47" fmla="*/ 209 h 215"/>
                <a:gd name="T48" fmla="*/ 179 w 179"/>
                <a:gd name="T49" fmla="*/ 215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79" h="215">
                  <a:moveTo>
                    <a:pt x="0" y="0"/>
                  </a:moveTo>
                  <a:lnTo>
                    <a:pt x="0" y="9"/>
                  </a:lnTo>
                  <a:lnTo>
                    <a:pt x="1" y="19"/>
                  </a:lnTo>
                  <a:lnTo>
                    <a:pt x="2" y="29"/>
                  </a:lnTo>
                  <a:lnTo>
                    <a:pt x="6" y="38"/>
                  </a:lnTo>
                  <a:lnTo>
                    <a:pt x="8" y="48"/>
                  </a:lnTo>
                  <a:lnTo>
                    <a:pt x="12" y="58"/>
                  </a:lnTo>
                  <a:lnTo>
                    <a:pt x="17" y="68"/>
                  </a:lnTo>
                  <a:lnTo>
                    <a:pt x="22" y="78"/>
                  </a:lnTo>
                  <a:lnTo>
                    <a:pt x="28" y="88"/>
                  </a:lnTo>
                  <a:lnTo>
                    <a:pt x="34" y="98"/>
                  </a:lnTo>
                  <a:lnTo>
                    <a:pt x="41" y="108"/>
                  </a:lnTo>
                  <a:lnTo>
                    <a:pt x="49" y="118"/>
                  </a:lnTo>
                  <a:lnTo>
                    <a:pt x="58" y="127"/>
                  </a:lnTo>
                  <a:lnTo>
                    <a:pt x="66" y="137"/>
                  </a:lnTo>
                  <a:lnTo>
                    <a:pt x="75" y="146"/>
                  </a:lnTo>
                  <a:lnTo>
                    <a:pt x="85" y="155"/>
                  </a:lnTo>
                  <a:lnTo>
                    <a:pt x="96" y="163"/>
                  </a:lnTo>
                  <a:lnTo>
                    <a:pt x="106" y="172"/>
                  </a:lnTo>
                  <a:lnTo>
                    <a:pt x="118" y="180"/>
                  </a:lnTo>
                  <a:lnTo>
                    <a:pt x="129" y="188"/>
                  </a:lnTo>
                  <a:lnTo>
                    <a:pt x="142" y="195"/>
                  </a:lnTo>
                  <a:lnTo>
                    <a:pt x="154" y="202"/>
                  </a:lnTo>
                  <a:lnTo>
                    <a:pt x="166" y="209"/>
                  </a:lnTo>
                  <a:lnTo>
                    <a:pt x="179" y="21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25" name="Freeform 177"/>
            <p:cNvSpPr>
              <a:spLocks/>
            </p:cNvSpPr>
            <p:nvPr/>
          </p:nvSpPr>
          <p:spPr bwMode="auto">
            <a:xfrm>
              <a:off x="3371" y="3163"/>
              <a:ext cx="52" cy="17"/>
            </a:xfrm>
            <a:custGeom>
              <a:avLst/>
              <a:gdLst>
                <a:gd name="T0" fmla="*/ 364 w 364"/>
                <a:gd name="T1" fmla="*/ 72 h 116"/>
                <a:gd name="T2" fmla="*/ 353 w 364"/>
                <a:gd name="T3" fmla="*/ 64 h 116"/>
                <a:gd name="T4" fmla="*/ 341 w 364"/>
                <a:gd name="T5" fmla="*/ 56 h 116"/>
                <a:gd name="T6" fmla="*/ 328 w 364"/>
                <a:gd name="T7" fmla="*/ 48 h 116"/>
                <a:gd name="T8" fmla="*/ 316 w 364"/>
                <a:gd name="T9" fmla="*/ 42 h 116"/>
                <a:gd name="T10" fmla="*/ 303 w 364"/>
                <a:gd name="T11" fmla="*/ 36 h 116"/>
                <a:gd name="T12" fmla="*/ 291 w 364"/>
                <a:gd name="T13" fmla="*/ 30 h 116"/>
                <a:gd name="T14" fmla="*/ 278 w 364"/>
                <a:gd name="T15" fmla="*/ 25 h 116"/>
                <a:gd name="T16" fmla="*/ 264 w 364"/>
                <a:gd name="T17" fmla="*/ 20 h 116"/>
                <a:gd name="T18" fmla="*/ 251 w 364"/>
                <a:gd name="T19" fmla="*/ 15 h 116"/>
                <a:gd name="T20" fmla="*/ 238 w 364"/>
                <a:gd name="T21" fmla="*/ 12 h 116"/>
                <a:gd name="T22" fmla="*/ 223 w 364"/>
                <a:gd name="T23" fmla="*/ 9 h 116"/>
                <a:gd name="T24" fmla="*/ 210 w 364"/>
                <a:gd name="T25" fmla="*/ 5 h 116"/>
                <a:gd name="T26" fmla="*/ 197 w 364"/>
                <a:gd name="T27" fmla="*/ 3 h 116"/>
                <a:gd name="T28" fmla="*/ 185 w 364"/>
                <a:gd name="T29" fmla="*/ 2 h 116"/>
                <a:gd name="T30" fmla="*/ 171 w 364"/>
                <a:gd name="T31" fmla="*/ 1 h 116"/>
                <a:gd name="T32" fmla="*/ 158 w 364"/>
                <a:gd name="T33" fmla="*/ 0 h 116"/>
                <a:gd name="T34" fmla="*/ 146 w 364"/>
                <a:gd name="T35" fmla="*/ 1 h 116"/>
                <a:gd name="T36" fmla="*/ 134 w 364"/>
                <a:gd name="T37" fmla="*/ 1 h 116"/>
                <a:gd name="T38" fmla="*/ 122 w 364"/>
                <a:gd name="T39" fmla="*/ 2 h 116"/>
                <a:gd name="T40" fmla="*/ 111 w 364"/>
                <a:gd name="T41" fmla="*/ 4 h 116"/>
                <a:gd name="T42" fmla="*/ 100 w 364"/>
                <a:gd name="T43" fmla="*/ 6 h 116"/>
                <a:gd name="T44" fmla="*/ 89 w 364"/>
                <a:gd name="T45" fmla="*/ 9 h 116"/>
                <a:gd name="T46" fmla="*/ 79 w 364"/>
                <a:gd name="T47" fmla="*/ 12 h 116"/>
                <a:gd name="T48" fmla="*/ 69 w 364"/>
                <a:gd name="T49" fmla="*/ 16 h 116"/>
                <a:gd name="T50" fmla="*/ 60 w 364"/>
                <a:gd name="T51" fmla="*/ 21 h 116"/>
                <a:gd name="T52" fmla="*/ 51 w 364"/>
                <a:gd name="T53" fmla="*/ 25 h 116"/>
                <a:gd name="T54" fmla="*/ 43 w 364"/>
                <a:gd name="T55" fmla="*/ 31 h 116"/>
                <a:gd name="T56" fmla="*/ 35 w 364"/>
                <a:gd name="T57" fmla="*/ 36 h 116"/>
                <a:gd name="T58" fmla="*/ 29 w 364"/>
                <a:gd name="T59" fmla="*/ 43 h 116"/>
                <a:gd name="T60" fmla="*/ 23 w 364"/>
                <a:gd name="T61" fmla="*/ 49 h 116"/>
                <a:gd name="T62" fmla="*/ 18 w 364"/>
                <a:gd name="T63" fmla="*/ 56 h 116"/>
                <a:gd name="T64" fmla="*/ 13 w 364"/>
                <a:gd name="T65" fmla="*/ 64 h 116"/>
                <a:gd name="T66" fmla="*/ 9 w 364"/>
                <a:gd name="T67" fmla="*/ 72 h 116"/>
                <a:gd name="T68" fmla="*/ 6 w 364"/>
                <a:gd name="T69" fmla="*/ 80 h 116"/>
                <a:gd name="T70" fmla="*/ 3 w 364"/>
                <a:gd name="T71" fmla="*/ 88 h 116"/>
                <a:gd name="T72" fmla="*/ 1 w 364"/>
                <a:gd name="T73" fmla="*/ 97 h 116"/>
                <a:gd name="T74" fmla="*/ 0 w 364"/>
                <a:gd name="T75" fmla="*/ 107 h 116"/>
                <a:gd name="T76" fmla="*/ 0 w 364"/>
                <a:gd name="T77" fmla="*/ 11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64" h="116">
                  <a:moveTo>
                    <a:pt x="364" y="72"/>
                  </a:moveTo>
                  <a:lnTo>
                    <a:pt x="353" y="64"/>
                  </a:lnTo>
                  <a:lnTo>
                    <a:pt x="341" y="56"/>
                  </a:lnTo>
                  <a:lnTo>
                    <a:pt x="328" y="48"/>
                  </a:lnTo>
                  <a:lnTo>
                    <a:pt x="316" y="42"/>
                  </a:lnTo>
                  <a:lnTo>
                    <a:pt x="303" y="36"/>
                  </a:lnTo>
                  <a:lnTo>
                    <a:pt x="291" y="30"/>
                  </a:lnTo>
                  <a:lnTo>
                    <a:pt x="278" y="25"/>
                  </a:lnTo>
                  <a:lnTo>
                    <a:pt x="264" y="20"/>
                  </a:lnTo>
                  <a:lnTo>
                    <a:pt x="251" y="15"/>
                  </a:lnTo>
                  <a:lnTo>
                    <a:pt x="238" y="12"/>
                  </a:lnTo>
                  <a:lnTo>
                    <a:pt x="223" y="9"/>
                  </a:lnTo>
                  <a:lnTo>
                    <a:pt x="210" y="5"/>
                  </a:lnTo>
                  <a:lnTo>
                    <a:pt x="197" y="3"/>
                  </a:lnTo>
                  <a:lnTo>
                    <a:pt x="185" y="2"/>
                  </a:lnTo>
                  <a:lnTo>
                    <a:pt x="171" y="1"/>
                  </a:lnTo>
                  <a:lnTo>
                    <a:pt x="158" y="0"/>
                  </a:lnTo>
                  <a:lnTo>
                    <a:pt x="146" y="1"/>
                  </a:lnTo>
                  <a:lnTo>
                    <a:pt x="134" y="1"/>
                  </a:lnTo>
                  <a:lnTo>
                    <a:pt x="122" y="2"/>
                  </a:lnTo>
                  <a:lnTo>
                    <a:pt x="111" y="4"/>
                  </a:lnTo>
                  <a:lnTo>
                    <a:pt x="100" y="6"/>
                  </a:lnTo>
                  <a:lnTo>
                    <a:pt x="89" y="9"/>
                  </a:lnTo>
                  <a:lnTo>
                    <a:pt x="79" y="12"/>
                  </a:lnTo>
                  <a:lnTo>
                    <a:pt x="69" y="16"/>
                  </a:lnTo>
                  <a:lnTo>
                    <a:pt x="60" y="21"/>
                  </a:lnTo>
                  <a:lnTo>
                    <a:pt x="51" y="25"/>
                  </a:lnTo>
                  <a:lnTo>
                    <a:pt x="43" y="31"/>
                  </a:lnTo>
                  <a:lnTo>
                    <a:pt x="35" y="36"/>
                  </a:lnTo>
                  <a:lnTo>
                    <a:pt x="29" y="43"/>
                  </a:lnTo>
                  <a:lnTo>
                    <a:pt x="23" y="49"/>
                  </a:lnTo>
                  <a:lnTo>
                    <a:pt x="18" y="56"/>
                  </a:lnTo>
                  <a:lnTo>
                    <a:pt x="13" y="64"/>
                  </a:lnTo>
                  <a:lnTo>
                    <a:pt x="9" y="72"/>
                  </a:lnTo>
                  <a:lnTo>
                    <a:pt x="6" y="80"/>
                  </a:lnTo>
                  <a:lnTo>
                    <a:pt x="3" y="88"/>
                  </a:lnTo>
                  <a:lnTo>
                    <a:pt x="1" y="97"/>
                  </a:lnTo>
                  <a:lnTo>
                    <a:pt x="0" y="107"/>
                  </a:lnTo>
                  <a:lnTo>
                    <a:pt x="0" y="11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26" name="Freeform 178"/>
            <p:cNvSpPr>
              <a:spLocks/>
            </p:cNvSpPr>
            <p:nvPr/>
          </p:nvSpPr>
          <p:spPr bwMode="auto">
            <a:xfrm>
              <a:off x="3423" y="3173"/>
              <a:ext cx="102" cy="72"/>
            </a:xfrm>
            <a:custGeom>
              <a:avLst/>
              <a:gdLst>
                <a:gd name="T0" fmla="*/ 0 w 710"/>
                <a:gd name="T1" fmla="*/ 0 h 499"/>
                <a:gd name="T2" fmla="*/ 710 w 710"/>
                <a:gd name="T3" fmla="*/ 499 h 499"/>
                <a:gd name="T4" fmla="*/ 710 w 710"/>
                <a:gd name="T5" fmla="*/ 164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10" h="499">
                  <a:moveTo>
                    <a:pt x="0" y="0"/>
                  </a:moveTo>
                  <a:lnTo>
                    <a:pt x="710" y="499"/>
                  </a:lnTo>
                  <a:lnTo>
                    <a:pt x="710" y="16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27" name="Line 179"/>
            <p:cNvSpPr>
              <a:spLocks noChangeShapeType="1"/>
            </p:cNvSpPr>
            <p:nvPr/>
          </p:nvSpPr>
          <p:spPr bwMode="auto">
            <a:xfrm flipH="1" flipV="1">
              <a:off x="3516" y="3159"/>
              <a:ext cx="9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28" name="Freeform 180"/>
            <p:cNvSpPr>
              <a:spLocks/>
            </p:cNvSpPr>
            <p:nvPr/>
          </p:nvSpPr>
          <p:spPr bwMode="auto">
            <a:xfrm>
              <a:off x="3371" y="3060"/>
              <a:ext cx="26" cy="31"/>
            </a:xfrm>
            <a:custGeom>
              <a:avLst/>
              <a:gdLst>
                <a:gd name="T0" fmla="*/ 0 w 179"/>
                <a:gd name="T1" fmla="*/ 0 h 216"/>
                <a:gd name="T2" fmla="*/ 0 w 179"/>
                <a:gd name="T3" fmla="*/ 9 h 216"/>
                <a:gd name="T4" fmla="*/ 1 w 179"/>
                <a:gd name="T5" fmla="*/ 19 h 216"/>
                <a:gd name="T6" fmla="*/ 2 w 179"/>
                <a:gd name="T7" fmla="*/ 29 h 216"/>
                <a:gd name="T8" fmla="*/ 6 w 179"/>
                <a:gd name="T9" fmla="*/ 39 h 216"/>
                <a:gd name="T10" fmla="*/ 8 w 179"/>
                <a:gd name="T11" fmla="*/ 49 h 216"/>
                <a:gd name="T12" fmla="*/ 12 w 179"/>
                <a:gd name="T13" fmla="*/ 59 h 216"/>
                <a:gd name="T14" fmla="*/ 17 w 179"/>
                <a:gd name="T15" fmla="*/ 69 h 216"/>
                <a:gd name="T16" fmla="*/ 22 w 179"/>
                <a:gd name="T17" fmla="*/ 79 h 216"/>
                <a:gd name="T18" fmla="*/ 28 w 179"/>
                <a:gd name="T19" fmla="*/ 89 h 216"/>
                <a:gd name="T20" fmla="*/ 34 w 179"/>
                <a:gd name="T21" fmla="*/ 98 h 216"/>
                <a:gd name="T22" fmla="*/ 41 w 179"/>
                <a:gd name="T23" fmla="*/ 108 h 216"/>
                <a:gd name="T24" fmla="*/ 49 w 179"/>
                <a:gd name="T25" fmla="*/ 118 h 216"/>
                <a:gd name="T26" fmla="*/ 58 w 179"/>
                <a:gd name="T27" fmla="*/ 127 h 216"/>
                <a:gd name="T28" fmla="*/ 66 w 179"/>
                <a:gd name="T29" fmla="*/ 137 h 216"/>
                <a:gd name="T30" fmla="*/ 75 w 179"/>
                <a:gd name="T31" fmla="*/ 146 h 216"/>
                <a:gd name="T32" fmla="*/ 85 w 179"/>
                <a:gd name="T33" fmla="*/ 155 h 216"/>
                <a:gd name="T34" fmla="*/ 96 w 179"/>
                <a:gd name="T35" fmla="*/ 164 h 216"/>
                <a:gd name="T36" fmla="*/ 106 w 179"/>
                <a:gd name="T37" fmla="*/ 173 h 216"/>
                <a:gd name="T38" fmla="*/ 118 w 179"/>
                <a:gd name="T39" fmla="*/ 180 h 216"/>
                <a:gd name="T40" fmla="*/ 129 w 179"/>
                <a:gd name="T41" fmla="*/ 188 h 216"/>
                <a:gd name="T42" fmla="*/ 142 w 179"/>
                <a:gd name="T43" fmla="*/ 196 h 216"/>
                <a:gd name="T44" fmla="*/ 154 w 179"/>
                <a:gd name="T45" fmla="*/ 202 h 216"/>
                <a:gd name="T46" fmla="*/ 166 w 179"/>
                <a:gd name="T47" fmla="*/ 209 h 216"/>
                <a:gd name="T48" fmla="*/ 179 w 179"/>
                <a:gd name="T49" fmla="*/ 216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79" h="216">
                  <a:moveTo>
                    <a:pt x="0" y="0"/>
                  </a:moveTo>
                  <a:lnTo>
                    <a:pt x="0" y="9"/>
                  </a:lnTo>
                  <a:lnTo>
                    <a:pt x="1" y="19"/>
                  </a:lnTo>
                  <a:lnTo>
                    <a:pt x="2" y="29"/>
                  </a:lnTo>
                  <a:lnTo>
                    <a:pt x="6" y="39"/>
                  </a:lnTo>
                  <a:lnTo>
                    <a:pt x="8" y="49"/>
                  </a:lnTo>
                  <a:lnTo>
                    <a:pt x="12" y="59"/>
                  </a:lnTo>
                  <a:lnTo>
                    <a:pt x="17" y="69"/>
                  </a:lnTo>
                  <a:lnTo>
                    <a:pt x="22" y="79"/>
                  </a:lnTo>
                  <a:lnTo>
                    <a:pt x="28" y="89"/>
                  </a:lnTo>
                  <a:lnTo>
                    <a:pt x="34" y="98"/>
                  </a:lnTo>
                  <a:lnTo>
                    <a:pt x="41" y="108"/>
                  </a:lnTo>
                  <a:lnTo>
                    <a:pt x="49" y="118"/>
                  </a:lnTo>
                  <a:lnTo>
                    <a:pt x="58" y="127"/>
                  </a:lnTo>
                  <a:lnTo>
                    <a:pt x="66" y="137"/>
                  </a:lnTo>
                  <a:lnTo>
                    <a:pt x="75" y="146"/>
                  </a:lnTo>
                  <a:lnTo>
                    <a:pt x="85" y="155"/>
                  </a:lnTo>
                  <a:lnTo>
                    <a:pt x="96" y="164"/>
                  </a:lnTo>
                  <a:lnTo>
                    <a:pt x="106" y="173"/>
                  </a:lnTo>
                  <a:lnTo>
                    <a:pt x="118" y="180"/>
                  </a:lnTo>
                  <a:lnTo>
                    <a:pt x="129" y="188"/>
                  </a:lnTo>
                  <a:lnTo>
                    <a:pt x="142" y="196"/>
                  </a:lnTo>
                  <a:lnTo>
                    <a:pt x="154" y="202"/>
                  </a:lnTo>
                  <a:lnTo>
                    <a:pt x="166" y="209"/>
                  </a:lnTo>
                  <a:lnTo>
                    <a:pt x="179" y="21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29" name="Freeform 181"/>
            <p:cNvSpPr>
              <a:spLocks/>
            </p:cNvSpPr>
            <p:nvPr/>
          </p:nvSpPr>
          <p:spPr bwMode="auto">
            <a:xfrm>
              <a:off x="3371" y="3044"/>
              <a:ext cx="52" cy="16"/>
            </a:xfrm>
            <a:custGeom>
              <a:avLst/>
              <a:gdLst>
                <a:gd name="T0" fmla="*/ 364 w 364"/>
                <a:gd name="T1" fmla="*/ 72 h 116"/>
                <a:gd name="T2" fmla="*/ 353 w 364"/>
                <a:gd name="T3" fmla="*/ 63 h 116"/>
                <a:gd name="T4" fmla="*/ 341 w 364"/>
                <a:gd name="T5" fmla="*/ 56 h 116"/>
                <a:gd name="T6" fmla="*/ 328 w 364"/>
                <a:gd name="T7" fmla="*/ 49 h 116"/>
                <a:gd name="T8" fmla="*/ 316 w 364"/>
                <a:gd name="T9" fmla="*/ 42 h 116"/>
                <a:gd name="T10" fmla="*/ 303 w 364"/>
                <a:gd name="T11" fmla="*/ 37 h 116"/>
                <a:gd name="T12" fmla="*/ 291 w 364"/>
                <a:gd name="T13" fmla="*/ 30 h 116"/>
                <a:gd name="T14" fmla="*/ 278 w 364"/>
                <a:gd name="T15" fmla="*/ 25 h 116"/>
                <a:gd name="T16" fmla="*/ 264 w 364"/>
                <a:gd name="T17" fmla="*/ 20 h 116"/>
                <a:gd name="T18" fmla="*/ 251 w 364"/>
                <a:gd name="T19" fmla="*/ 16 h 116"/>
                <a:gd name="T20" fmla="*/ 238 w 364"/>
                <a:gd name="T21" fmla="*/ 12 h 116"/>
                <a:gd name="T22" fmla="*/ 223 w 364"/>
                <a:gd name="T23" fmla="*/ 9 h 116"/>
                <a:gd name="T24" fmla="*/ 210 w 364"/>
                <a:gd name="T25" fmla="*/ 6 h 116"/>
                <a:gd name="T26" fmla="*/ 197 w 364"/>
                <a:gd name="T27" fmla="*/ 3 h 116"/>
                <a:gd name="T28" fmla="*/ 185 w 364"/>
                <a:gd name="T29" fmla="*/ 2 h 116"/>
                <a:gd name="T30" fmla="*/ 171 w 364"/>
                <a:gd name="T31" fmla="*/ 1 h 116"/>
                <a:gd name="T32" fmla="*/ 158 w 364"/>
                <a:gd name="T33" fmla="*/ 0 h 116"/>
                <a:gd name="T34" fmla="*/ 146 w 364"/>
                <a:gd name="T35" fmla="*/ 0 h 116"/>
                <a:gd name="T36" fmla="*/ 134 w 364"/>
                <a:gd name="T37" fmla="*/ 1 h 116"/>
                <a:gd name="T38" fmla="*/ 122 w 364"/>
                <a:gd name="T39" fmla="*/ 2 h 116"/>
                <a:gd name="T40" fmla="*/ 111 w 364"/>
                <a:gd name="T41" fmla="*/ 4 h 116"/>
                <a:gd name="T42" fmla="*/ 100 w 364"/>
                <a:gd name="T43" fmla="*/ 7 h 116"/>
                <a:gd name="T44" fmla="*/ 89 w 364"/>
                <a:gd name="T45" fmla="*/ 9 h 116"/>
                <a:gd name="T46" fmla="*/ 79 w 364"/>
                <a:gd name="T47" fmla="*/ 12 h 116"/>
                <a:gd name="T48" fmla="*/ 69 w 364"/>
                <a:gd name="T49" fmla="*/ 17 h 116"/>
                <a:gd name="T50" fmla="*/ 60 w 364"/>
                <a:gd name="T51" fmla="*/ 21 h 116"/>
                <a:gd name="T52" fmla="*/ 51 w 364"/>
                <a:gd name="T53" fmla="*/ 25 h 116"/>
                <a:gd name="T54" fmla="*/ 43 w 364"/>
                <a:gd name="T55" fmla="*/ 31 h 116"/>
                <a:gd name="T56" fmla="*/ 35 w 364"/>
                <a:gd name="T57" fmla="*/ 37 h 116"/>
                <a:gd name="T58" fmla="*/ 29 w 364"/>
                <a:gd name="T59" fmla="*/ 43 h 116"/>
                <a:gd name="T60" fmla="*/ 23 w 364"/>
                <a:gd name="T61" fmla="*/ 50 h 116"/>
                <a:gd name="T62" fmla="*/ 18 w 364"/>
                <a:gd name="T63" fmla="*/ 56 h 116"/>
                <a:gd name="T64" fmla="*/ 13 w 364"/>
                <a:gd name="T65" fmla="*/ 64 h 116"/>
                <a:gd name="T66" fmla="*/ 9 w 364"/>
                <a:gd name="T67" fmla="*/ 72 h 116"/>
                <a:gd name="T68" fmla="*/ 6 w 364"/>
                <a:gd name="T69" fmla="*/ 81 h 116"/>
                <a:gd name="T70" fmla="*/ 3 w 364"/>
                <a:gd name="T71" fmla="*/ 88 h 116"/>
                <a:gd name="T72" fmla="*/ 1 w 364"/>
                <a:gd name="T73" fmla="*/ 97 h 116"/>
                <a:gd name="T74" fmla="*/ 0 w 364"/>
                <a:gd name="T75" fmla="*/ 106 h 116"/>
                <a:gd name="T76" fmla="*/ 0 w 364"/>
                <a:gd name="T77" fmla="*/ 11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64" h="116">
                  <a:moveTo>
                    <a:pt x="364" y="72"/>
                  </a:moveTo>
                  <a:lnTo>
                    <a:pt x="353" y="63"/>
                  </a:lnTo>
                  <a:lnTo>
                    <a:pt x="341" y="56"/>
                  </a:lnTo>
                  <a:lnTo>
                    <a:pt x="328" y="49"/>
                  </a:lnTo>
                  <a:lnTo>
                    <a:pt x="316" y="42"/>
                  </a:lnTo>
                  <a:lnTo>
                    <a:pt x="303" y="37"/>
                  </a:lnTo>
                  <a:lnTo>
                    <a:pt x="291" y="30"/>
                  </a:lnTo>
                  <a:lnTo>
                    <a:pt x="278" y="25"/>
                  </a:lnTo>
                  <a:lnTo>
                    <a:pt x="264" y="20"/>
                  </a:lnTo>
                  <a:lnTo>
                    <a:pt x="251" y="16"/>
                  </a:lnTo>
                  <a:lnTo>
                    <a:pt x="238" y="12"/>
                  </a:lnTo>
                  <a:lnTo>
                    <a:pt x="223" y="9"/>
                  </a:lnTo>
                  <a:lnTo>
                    <a:pt x="210" y="6"/>
                  </a:lnTo>
                  <a:lnTo>
                    <a:pt x="197" y="3"/>
                  </a:lnTo>
                  <a:lnTo>
                    <a:pt x="185" y="2"/>
                  </a:lnTo>
                  <a:lnTo>
                    <a:pt x="171" y="1"/>
                  </a:lnTo>
                  <a:lnTo>
                    <a:pt x="158" y="0"/>
                  </a:lnTo>
                  <a:lnTo>
                    <a:pt x="146" y="0"/>
                  </a:lnTo>
                  <a:lnTo>
                    <a:pt x="134" y="1"/>
                  </a:lnTo>
                  <a:lnTo>
                    <a:pt x="122" y="2"/>
                  </a:lnTo>
                  <a:lnTo>
                    <a:pt x="111" y="4"/>
                  </a:lnTo>
                  <a:lnTo>
                    <a:pt x="100" y="7"/>
                  </a:lnTo>
                  <a:lnTo>
                    <a:pt x="89" y="9"/>
                  </a:lnTo>
                  <a:lnTo>
                    <a:pt x="79" y="12"/>
                  </a:lnTo>
                  <a:lnTo>
                    <a:pt x="69" y="17"/>
                  </a:lnTo>
                  <a:lnTo>
                    <a:pt x="60" y="21"/>
                  </a:lnTo>
                  <a:lnTo>
                    <a:pt x="51" y="25"/>
                  </a:lnTo>
                  <a:lnTo>
                    <a:pt x="43" y="31"/>
                  </a:lnTo>
                  <a:lnTo>
                    <a:pt x="35" y="37"/>
                  </a:lnTo>
                  <a:lnTo>
                    <a:pt x="29" y="43"/>
                  </a:lnTo>
                  <a:lnTo>
                    <a:pt x="23" y="50"/>
                  </a:lnTo>
                  <a:lnTo>
                    <a:pt x="18" y="56"/>
                  </a:lnTo>
                  <a:lnTo>
                    <a:pt x="13" y="64"/>
                  </a:lnTo>
                  <a:lnTo>
                    <a:pt x="9" y="72"/>
                  </a:lnTo>
                  <a:lnTo>
                    <a:pt x="6" y="81"/>
                  </a:lnTo>
                  <a:lnTo>
                    <a:pt x="3" y="88"/>
                  </a:lnTo>
                  <a:lnTo>
                    <a:pt x="1" y="97"/>
                  </a:lnTo>
                  <a:lnTo>
                    <a:pt x="0" y="106"/>
                  </a:lnTo>
                  <a:lnTo>
                    <a:pt x="0" y="11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30" name="Freeform 182"/>
            <p:cNvSpPr>
              <a:spLocks/>
            </p:cNvSpPr>
            <p:nvPr/>
          </p:nvSpPr>
          <p:spPr bwMode="auto">
            <a:xfrm>
              <a:off x="3423" y="3054"/>
              <a:ext cx="102" cy="71"/>
            </a:xfrm>
            <a:custGeom>
              <a:avLst/>
              <a:gdLst>
                <a:gd name="T0" fmla="*/ 0 w 710"/>
                <a:gd name="T1" fmla="*/ 0 h 499"/>
                <a:gd name="T2" fmla="*/ 710 w 710"/>
                <a:gd name="T3" fmla="*/ 499 h 499"/>
                <a:gd name="T4" fmla="*/ 710 w 710"/>
                <a:gd name="T5" fmla="*/ 165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10" h="499">
                  <a:moveTo>
                    <a:pt x="0" y="0"/>
                  </a:moveTo>
                  <a:lnTo>
                    <a:pt x="710" y="499"/>
                  </a:lnTo>
                  <a:lnTo>
                    <a:pt x="710" y="16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31" name="Freeform 183"/>
            <p:cNvSpPr>
              <a:spLocks/>
            </p:cNvSpPr>
            <p:nvPr/>
          </p:nvSpPr>
          <p:spPr bwMode="auto">
            <a:xfrm>
              <a:off x="3371" y="2952"/>
              <a:ext cx="154" cy="69"/>
            </a:xfrm>
            <a:custGeom>
              <a:avLst/>
              <a:gdLst>
                <a:gd name="T0" fmla="*/ 0 w 1074"/>
                <a:gd name="T1" fmla="*/ 0 h 478"/>
                <a:gd name="T2" fmla="*/ 1074 w 1074"/>
                <a:gd name="T3" fmla="*/ 289 h 478"/>
                <a:gd name="T4" fmla="*/ 1074 w 1074"/>
                <a:gd name="T5" fmla="*/ 478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74" h="478">
                  <a:moveTo>
                    <a:pt x="0" y="0"/>
                  </a:moveTo>
                  <a:lnTo>
                    <a:pt x="1074" y="289"/>
                  </a:lnTo>
                  <a:lnTo>
                    <a:pt x="1074" y="47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32" name="Freeform 184"/>
            <p:cNvSpPr>
              <a:spLocks/>
            </p:cNvSpPr>
            <p:nvPr/>
          </p:nvSpPr>
          <p:spPr bwMode="auto">
            <a:xfrm>
              <a:off x="3495" y="3021"/>
              <a:ext cx="30" cy="14"/>
            </a:xfrm>
            <a:custGeom>
              <a:avLst/>
              <a:gdLst>
                <a:gd name="T0" fmla="*/ 0 w 208"/>
                <a:gd name="T1" fmla="*/ 89 h 100"/>
                <a:gd name="T2" fmla="*/ 12 w 208"/>
                <a:gd name="T3" fmla="*/ 93 h 100"/>
                <a:gd name="T4" fmla="*/ 24 w 208"/>
                <a:gd name="T5" fmla="*/ 95 h 100"/>
                <a:gd name="T6" fmla="*/ 36 w 208"/>
                <a:gd name="T7" fmla="*/ 97 h 100"/>
                <a:gd name="T8" fmla="*/ 48 w 208"/>
                <a:gd name="T9" fmla="*/ 99 h 100"/>
                <a:gd name="T10" fmla="*/ 60 w 208"/>
                <a:gd name="T11" fmla="*/ 99 h 100"/>
                <a:gd name="T12" fmla="*/ 71 w 208"/>
                <a:gd name="T13" fmla="*/ 100 h 100"/>
                <a:gd name="T14" fmla="*/ 82 w 208"/>
                <a:gd name="T15" fmla="*/ 100 h 100"/>
                <a:gd name="T16" fmla="*/ 93 w 208"/>
                <a:gd name="T17" fmla="*/ 99 h 100"/>
                <a:gd name="T18" fmla="*/ 105 w 208"/>
                <a:gd name="T19" fmla="*/ 98 h 100"/>
                <a:gd name="T20" fmla="*/ 114 w 208"/>
                <a:gd name="T21" fmla="*/ 96 h 100"/>
                <a:gd name="T22" fmla="*/ 124 w 208"/>
                <a:gd name="T23" fmla="*/ 94 h 100"/>
                <a:gd name="T24" fmla="*/ 134 w 208"/>
                <a:gd name="T25" fmla="*/ 92 h 100"/>
                <a:gd name="T26" fmla="*/ 143 w 208"/>
                <a:gd name="T27" fmla="*/ 88 h 100"/>
                <a:gd name="T28" fmla="*/ 152 w 208"/>
                <a:gd name="T29" fmla="*/ 85 h 100"/>
                <a:gd name="T30" fmla="*/ 160 w 208"/>
                <a:gd name="T31" fmla="*/ 80 h 100"/>
                <a:gd name="T32" fmla="*/ 168 w 208"/>
                <a:gd name="T33" fmla="*/ 76 h 100"/>
                <a:gd name="T34" fmla="*/ 174 w 208"/>
                <a:gd name="T35" fmla="*/ 71 h 100"/>
                <a:gd name="T36" fmla="*/ 181 w 208"/>
                <a:gd name="T37" fmla="*/ 65 h 100"/>
                <a:gd name="T38" fmla="*/ 186 w 208"/>
                <a:gd name="T39" fmla="*/ 59 h 100"/>
                <a:gd name="T40" fmla="*/ 192 w 208"/>
                <a:gd name="T41" fmla="*/ 53 h 100"/>
                <a:gd name="T42" fmla="*/ 196 w 208"/>
                <a:gd name="T43" fmla="*/ 46 h 100"/>
                <a:gd name="T44" fmla="*/ 200 w 208"/>
                <a:gd name="T45" fmla="*/ 40 h 100"/>
                <a:gd name="T46" fmla="*/ 203 w 208"/>
                <a:gd name="T47" fmla="*/ 32 h 100"/>
                <a:gd name="T48" fmla="*/ 206 w 208"/>
                <a:gd name="T49" fmla="*/ 24 h 100"/>
                <a:gd name="T50" fmla="*/ 207 w 208"/>
                <a:gd name="T51" fmla="*/ 16 h 100"/>
                <a:gd name="T52" fmla="*/ 208 w 208"/>
                <a:gd name="T53" fmla="*/ 8 h 100"/>
                <a:gd name="T54" fmla="*/ 208 w 208"/>
                <a:gd name="T55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08" h="100">
                  <a:moveTo>
                    <a:pt x="0" y="89"/>
                  </a:moveTo>
                  <a:lnTo>
                    <a:pt x="12" y="93"/>
                  </a:lnTo>
                  <a:lnTo>
                    <a:pt x="24" y="95"/>
                  </a:lnTo>
                  <a:lnTo>
                    <a:pt x="36" y="97"/>
                  </a:lnTo>
                  <a:lnTo>
                    <a:pt x="48" y="99"/>
                  </a:lnTo>
                  <a:lnTo>
                    <a:pt x="60" y="99"/>
                  </a:lnTo>
                  <a:lnTo>
                    <a:pt x="71" y="100"/>
                  </a:lnTo>
                  <a:lnTo>
                    <a:pt x="82" y="100"/>
                  </a:lnTo>
                  <a:lnTo>
                    <a:pt x="93" y="99"/>
                  </a:lnTo>
                  <a:lnTo>
                    <a:pt x="105" y="98"/>
                  </a:lnTo>
                  <a:lnTo>
                    <a:pt x="114" y="96"/>
                  </a:lnTo>
                  <a:lnTo>
                    <a:pt x="124" y="94"/>
                  </a:lnTo>
                  <a:lnTo>
                    <a:pt x="134" y="92"/>
                  </a:lnTo>
                  <a:lnTo>
                    <a:pt x="143" y="88"/>
                  </a:lnTo>
                  <a:lnTo>
                    <a:pt x="152" y="85"/>
                  </a:lnTo>
                  <a:lnTo>
                    <a:pt x="160" y="80"/>
                  </a:lnTo>
                  <a:lnTo>
                    <a:pt x="168" y="76"/>
                  </a:lnTo>
                  <a:lnTo>
                    <a:pt x="174" y="71"/>
                  </a:lnTo>
                  <a:lnTo>
                    <a:pt x="181" y="65"/>
                  </a:lnTo>
                  <a:lnTo>
                    <a:pt x="186" y="59"/>
                  </a:lnTo>
                  <a:lnTo>
                    <a:pt x="192" y="53"/>
                  </a:lnTo>
                  <a:lnTo>
                    <a:pt x="196" y="46"/>
                  </a:lnTo>
                  <a:lnTo>
                    <a:pt x="200" y="40"/>
                  </a:lnTo>
                  <a:lnTo>
                    <a:pt x="203" y="32"/>
                  </a:lnTo>
                  <a:lnTo>
                    <a:pt x="206" y="24"/>
                  </a:lnTo>
                  <a:lnTo>
                    <a:pt x="207" y="16"/>
                  </a:lnTo>
                  <a:lnTo>
                    <a:pt x="208" y="8"/>
                  </a:lnTo>
                  <a:lnTo>
                    <a:pt x="208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33" name="Line 185"/>
            <p:cNvSpPr>
              <a:spLocks noChangeShapeType="1"/>
            </p:cNvSpPr>
            <p:nvPr/>
          </p:nvSpPr>
          <p:spPr bwMode="auto">
            <a:xfrm flipH="1" flipV="1">
              <a:off x="3452" y="3022"/>
              <a:ext cx="43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34" name="Freeform 186"/>
            <p:cNvSpPr>
              <a:spLocks/>
            </p:cNvSpPr>
            <p:nvPr/>
          </p:nvSpPr>
          <p:spPr bwMode="auto">
            <a:xfrm>
              <a:off x="3422" y="2993"/>
              <a:ext cx="30" cy="29"/>
            </a:xfrm>
            <a:custGeom>
              <a:avLst/>
              <a:gdLst>
                <a:gd name="T0" fmla="*/ 0 w 209"/>
                <a:gd name="T1" fmla="*/ 0 h 203"/>
                <a:gd name="T2" fmla="*/ 0 w 209"/>
                <a:gd name="T3" fmla="*/ 9 h 203"/>
                <a:gd name="T4" fmla="*/ 1 w 209"/>
                <a:gd name="T5" fmla="*/ 17 h 203"/>
                <a:gd name="T6" fmla="*/ 4 w 209"/>
                <a:gd name="T7" fmla="*/ 27 h 203"/>
                <a:gd name="T8" fmla="*/ 6 w 209"/>
                <a:gd name="T9" fmla="*/ 36 h 203"/>
                <a:gd name="T10" fmla="*/ 9 w 209"/>
                <a:gd name="T11" fmla="*/ 45 h 203"/>
                <a:gd name="T12" fmla="*/ 12 w 209"/>
                <a:gd name="T13" fmla="*/ 54 h 203"/>
                <a:gd name="T14" fmla="*/ 17 w 209"/>
                <a:gd name="T15" fmla="*/ 62 h 203"/>
                <a:gd name="T16" fmla="*/ 22 w 209"/>
                <a:gd name="T17" fmla="*/ 72 h 203"/>
                <a:gd name="T18" fmla="*/ 28 w 209"/>
                <a:gd name="T19" fmla="*/ 81 h 203"/>
                <a:gd name="T20" fmla="*/ 34 w 209"/>
                <a:gd name="T21" fmla="*/ 90 h 203"/>
                <a:gd name="T22" fmla="*/ 41 w 209"/>
                <a:gd name="T23" fmla="*/ 99 h 203"/>
                <a:gd name="T24" fmla="*/ 49 w 209"/>
                <a:gd name="T25" fmla="*/ 108 h 203"/>
                <a:gd name="T26" fmla="*/ 58 w 209"/>
                <a:gd name="T27" fmla="*/ 117 h 203"/>
                <a:gd name="T28" fmla="*/ 65 w 209"/>
                <a:gd name="T29" fmla="*/ 124 h 203"/>
                <a:gd name="T30" fmla="*/ 75 w 209"/>
                <a:gd name="T31" fmla="*/ 132 h 203"/>
                <a:gd name="T32" fmla="*/ 84 w 209"/>
                <a:gd name="T33" fmla="*/ 140 h 203"/>
                <a:gd name="T34" fmla="*/ 94 w 209"/>
                <a:gd name="T35" fmla="*/ 147 h 203"/>
                <a:gd name="T36" fmla="*/ 105 w 209"/>
                <a:gd name="T37" fmla="*/ 155 h 203"/>
                <a:gd name="T38" fmla="*/ 115 w 209"/>
                <a:gd name="T39" fmla="*/ 162 h 203"/>
                <a:gd name="T40" fmla="*/ 126 w 209"/>
                <a:gd name="T41" fmla="*/ 168 h 203"/>
                <a:gd name="T42" fmla="*/ 137 w 209"/>
                <a:gd name="T43" fmla="*/ 175 h 203"/>
                <a:gd name="T44" fmla="*/ 149 w 209"/>
                <a:gd name="T45" fmla="*/ 181 h 203"/>
                <a:gd name="T46" fmla="*/ 160 w 209"/>
                <a:gd name="T47" fmla="*/ 186 h 203"/>
                <a:gd name="T48" fmla="*/ 173 w 209"/>
                <a:gd name="T49" fmla="*/ 191 h 203"/>
                <a:gd name="T50" fmla="*/ 185 w 209"/>
                <a:gd name="T51" fmla="*/ 195 h 203"/>
                <a:gd name="T52" fmla="*/ 197 w 209"/>
                <a:gd name="T53" fmla="*/ 199 h 203"/>
                <a:gd name="T54" fmla="*/ 209 w 209"/>
                <a:gd name="T5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09" h="203">
                  <a:moveTo>
                    <a:pt x="0" y="0"/>
                  </a:moveTo>
                  <a:lnTo>
                    <a:pt x="0" y="9"/>
                  </a:lnTo>
                  <a:lnTo>
                    <a:pt x="1" y="17"/>
                  </a:lnTo>
                  <a:lnTo>
                    <a:pt x="4" y="27"/>
                  </a:lnTo>
                  <a:lnTo>
                    <a:pt x="6" y="36"/>
                  </a:lnTo>
                  <a:lnTo>
                    <a:pt x="9" y="45"/>
                  </a:lnTo>
                  <a:lnTo>
                    <a:pt x="12" y="54"/>
                  </a:lnTo>
                  <a:lnTo>
                    <a:pt x="17" y="62"/>
                  </a:lnTo>
                  <a:lnTo>
                    <a:pt x="22" y="72"/>
                  </a:lnTo>
                  <a:lnTo>
                    <a:pt x="28" y="81"/>
                  </a:lnTo>
                  <a:lnTo>
                    <a:pt x="34" y="90"/>
                  </a:lnTo>
                  <a:lnTo>
                    <a:pt x="41" y="99"/>
                  </a:lnTo>
                  <a:lnTo>
                    <a:pt x="49" y="108"/>
                  </a:lnTo>
                  <a:lnTo>
                    <a:pt x="58" y="117"/>
                  </a:lnTo>
                  <a:lnTo>
                    <a:pt x="65" y="124"/>
                  </a:lnTo>
                  <a:lnTo>
                    <a:pt x="75" y="132"/>
                  </a:lnTo>
                  <a:lnTo>
                    <a:pt x="84" y="140"/>
                  </a:lnTo>
                  <a:lnTo>
                    <a:pt x="94" y="147"/>
                  </a:lnTo>
                  <a:lnTo>
                    <a:pt x="105" y="155"/>
                  </a:lnTo>
                  <a:lnTo>
                    <a:pt x="115" y="162"/>
                  </a:lnTo>
                  <a:lnTo>
                    <a:pt x="126" y="168"/>
                  </a:lnTo>
                  <a:lnTo>
                    <a:pt x="137" y="175"/>
                  </a:lnTo>
                  <a:lnTo>
                    <a:pt x="149" y="181"/>
                  </a:lnTo>
                  <a:lnTo>
                    <a:pt x="160" y="186"/>
                  </a:lnTo>
                  <a:lnTo>
                    <a:pt x="173" y="191"/>
                  </a:lnTo>
                  <a:lnTo>
                    <a:pt x="185" y="195"/>
                  </a:lnTo>
                  <a:lnTo>
                    <a:pt x="197" y="199"/>
                  </a:lnTo>
                  <a:lnTo>
                    <a:pt x="209" y="20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35" name="Line 187"/>
            <p:cNvSpPr>
              <a:spLocks noChangeShapeType="1"/>
            </p:cNvSpPr>
            <p:nvPr/>
          </p:nvSpPr>
          <p:spPr bwMode="auto">
            <a:xfrm flipV="1">
              <a:off x="3422" y="2966"/>
              <a:ext cx="0" cy="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36" name="Line 188"/>
            <p:cNvSpPr>
              <a:spLocks noChangeShapeType="1"/>
            </p:cNvSpPr>
            <p:nvPr/>
          </p:nvSpPr>
          <p:spPr bwMode="auto">
            <a:xfrm flipV="1">
              <a:off x="2928" y="2447"/>
              <a:ext cx="0" cy="20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37" name="Line 189"/>
            <p:cNvSpPr>
              <a:spLocks noChangeShapeType="1"/>
            </p:cNvSpPr>
            <p:nvPr/>
          </p:nvSpPr>
          <p:spPr bwMode="auto">
            <a:xfrm flipV="1">
              <a:off x="2996" y="2447"/>
              <a:ext cx="0" cy="20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38" name="Line 190"/>
            <p:cNvSpPr>
              <a:spLocks noChangeShapeType="1"/>
            </p:cNvSpPr>
            <p:nvPr/>
          </p:nvSpPr>
          <p:spPr bwMode="auto">
            <a:xfrm flipH="1">
              <a:off x="2684" y="2544"/>
              <a:ext cx="12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39" name="Line 191"/>
            <p:cNvSpPr>
              <a:spLocks noChangeShapeType="1"/>
            </p:cNvSpPr>
            <p:nvPr/>
          </p:nvSpPr>
          <p:spPr bwMode="auto">
            <a:xfrm>
              <a:off x="3118" y="2544"/>
              <a:ext cx="51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40" name="Line 192"/>
            <p:cNvSpPr>
              <a:spLocks noChangeShapeType="1"/>
            </p:cNvSpPr>
            <p:nvPr/>
          </p:nvSpPr>
          <p:spPr bwMode="auto">
            <a:xfrm>
              <a:off x="2928" y="2544"/>
              <a:ext cx="6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41" name="Freeform 193"/>
            <p:cNvSpPr>
              <a:spLocks/>
            </p:cNvSpPr>
            <p:nvPr/>
          </p:nvSpPr>
          <p:spPr bwMode="auto">
            <a:xfrm>
              <a:off x="2806" y="2524"/>
              <a:ext cx="122" cy="41"/>
            </a:xfrm>
            <a:custGeom>
              <a:avLst/>
              <a:gdLst>
                <a:gd name="T0" fmla="*/ 0 w 854"/>
                <a:gd name="T1" fmla="*/ 0 h 284"/>
                <a:gd name="T2" fmla="*/ 0 w 854"/>
                <a:gd name="T3" fmla="*/ 284 h 284"/>
                <a:gd name="T4" fmla="*/ 854 w 854"/>
                <a:gd name="T5" fmla="*/ 142 h 284"/>
                <a:gd name="T6" fmla="*/ 0 w 854"/>
                <a:gd name="T7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54" h="284">
                  <a:moveTo>
                    <a:pt x="0" y="0"/>
                  </a:moveTo>
                  <a:lnTo>
                    <a:pt x="0" y="284"/>
                  </a:lnTo>
                  <a:lnTo>
                    <a:pt x="854" y="1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42" name="Freeform 194"/>
            <p:cNvSpPr>
              <a:spLocks/>
            </p:cNvSpPr>
            <p:nvPr/>
          </p:nvSpPr>
          <p:spPr bwMode="auto">
            <a:xfrm>
              <a:off x="2806" y="2524"/>
              <a:ext cx="122" cy="41"/>
            </a:xfrm>
            <a:custGeom>
              <a:avLst/>
              <a:gdLst>
                <a:gd name="T0" fmla="*/ 0 w 854"/>
                <a:gd name="T1" fmla="*/ 0 h 284"/>
                <a:gd name="T2" fmla="*/ 0 w 854"/>
                <a:gd name="T3" fmla="*/ 284 h 284"/>
                <a:gd name="T4" fmla="*/ 854 w 854"/>
                <a:gd name="T5" fmla="*/ 142 h 284"/>
                <a:gd name="T6" fmla="*/ 0 w 854"/>
                <a:gd name="T7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54" h="284">
                  <a:moveTo>
                    <a:pt x="0" y="0"/>
                  </a:moveTo>
                  <a:lnTo>
                    <a:pt x="0" y="284"/>
                  </a:lnTo>
                  <a:lnTo>
                    <a:pt x="854" y="1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43" name="Freeform 195"/>
            <p:cNvSpPr>
              <a:spLocks/>
            </p:cNvSpPr>
            <p:nvPr/>
          </p:nvSpPr>
          <p:spPr bwMode="auto">
            <a:xfrm>
              <a:off x="2996" y="2524"/>
              <a:ext cx="122" cy="41"/>
            </a:xfrm>
            <a:custGeom>
              <a:avLst/>
              <a:gdLst>
                <a:gd name="T0" fmla="*/ 853 w 853"/>
                <a:gd name="T1" fmla="*/ 0 h 284"/>
                <a:gd name="T2" fmla="*/ 853 w 853"/>
                <a:gd name="T3" fmla="*/ 284 h 284"/>
                <a:gd name="T4" fmla="*/ 0 w 853"/>
                <a:gd name="T5" fmla="*/ 142 h 284"/>
                <a:gd name="T6" fmla="*/ 853 w 853"/>
                <a:gd name="T7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53" h="284">
                  <a:moveTo>
                    <a:pt x="853" y="0"/>
                  </a:moveTo>
                  <a:lnTo>
                    <a:pt x="853" y="284"/>
                  </a:lnTo>
                  <a:lnTo>
                    <a:pt x="0" y="142"/>
                  </a:lnTo>
                  <a:lnTo>
                    <a:pt x="853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44" name="Freeform 196"/>
            <p:cNvSpPr>
              <a:spLocks/>
            </p:cNvSpPr>
            <p:nvPr/>
          </p:nvSpPr>
          <p:spPr bwMode="auto">
            <a:xfrm>
              <a:off x="2996" y="2524"/>
              <a:ext cx="122" cy="41"/>
            </a:xfrm>
            <a:custGeom>
              <a:avLst/>
              <a:gdLst>
                <a:gd name="T0" fmla="*/ 853 w 853"/>
                <a:gd name="T1" fmla="*/ 0 h 284"/>
                <a:gd name="T2" fmla="*/ 853 w 853"/>
                <a:gd name="T3" fmla="*/ 284 h 284"/>
                <a:gd name="T4" fmla="*/ 0 w 853"/>
                <a:gd name="T5" fmla="*/ 142 h 284"/>
                <a:gd name="T6" fmla="*/ 853 w 853"/>
                <a:gd name="T7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53" h="284">
                  <a:moveTo>
                    <a:pt x="853" y="0"/>
                  </a:moveTo>
                  <a:lnTo>
                    <a:pt x="853" y="284"/>
                  </a:lnTo>
                  <a:lnTo>
                    <a:pt x="0" y="142"/>
                  </a:lnTo>
                  <a:lnTo>
                    <a:pt x="853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45" name="Freeform 197"/>
            <p:cNvSpPr>
              <a:spLocks/>
            </p:cNvSpPr>
            <p:nvPr/>
          </p:nvSpPr>
          <p:spPr bwMode="auto">
            <a:xfrm>
              <a:off x="3270" y="2371"/>
              <a:ext cx="38" cy="137"/>
            </a:xfrm>
            <a:custGeom>
              <a:avLst/>
              <a:gdLst>
                <a:gd name="T0" fmla="*/ 262 w 262"/>
                <a:gd name="T1" fmla="*/ 0 h 957"/>
                <a:gd name="T2" fmla="*/ 246 w 262"/>
                <a:gd name="T3" fmla="*/ 25 h 957"/>
                <a:gd name="T4" fmla="*/ 232 w 262"/>
                <a:gd name="T5" fmla="*/ 49 h 957"/>
                <a:gd name="T6" fmla="*/ 217 w 262"/>
                <a:gd name="T7" fmla="*/ 75 h 957"/>
                <a:gd name="T8" fmla="*/ 202 w 262"/>
                <a:gd name="T9" fmla="*/ 100 h 957"/>
                <a:gd name="T10" fmla="*/ 189 w 262"/>
                <a:gd name="T11" fmla="*/ 126 h 957"/>
                <a:gd name="T12" fmla="*/ 176 w 262"/>
                <a:gd name="T13" fmla="*/ 152 h 957"/>
                <a:gd name="T14" fmla="*/ 162 w 262"/>
                <a:gd name="T15" fmla="*/ 179 h 957"/>
                <a:gd name="T16" fmla="*/ 149 w 262"/>
                <a:gd name="T17" fmla="*/ 205 h 957"/>
                <a:gd name="T18" fmla="*/ 137 w 262"/>
                <a:gd name="T19" fmla="*/ 232 h 957"/>
                <a:gd name="T20" fmla="*/ 126 w 262"/>
                <a:gd name="T21" fmla="*/ 258 h 957"/>
                <a:gd name="T22" fmla="*/ 115 w 262"/>
                <a:gd name="T23" fmla="*/ 286 h 957"/>
                <a:gd name="T24" fmla="*/ 104 w 262"/>
                <a:gd name="T25" fmla="*/ 314 h 957"/>
                <a:gd name="T26" fmla="*/ 94 w 262"/>
                <a:gd name="T27" fmla="*/ 340 h 957"/>
                <a:gd name="T28" fmla="*/ 84 w 262"/>
                <a:gd name="T29" fmla="*/ 368 h 957"/>
                <a:gd name="T30" fmla="*/ 75 w 262"/>
                <a:gd name="T31" fmla="*/ 395 h 957"/>
                <a:gd name="T32" fmla="*/ 66 w 262"/>
                <a:gd name="T33" fmla="*/ 423 h 957"/>
                <a:gd name="T34" fmla="*/ 57 w 262"/>
                <a:gd name="T35" fmla="*/ 451 h 957"/>
                <a:gd name="T36" fmla="*/ 50 w 262"/>
                <a:gd name="T37" fmla="*/ 478 h 957"/>
                <a:gd name="T38" fmla="*/ 43 w 262"/>
                <a:gd name="T39" fmla="*/ 506 h 957"/>
                <a:gd name="T40" fmla="*/ 36 w 262"/>
                <a:gd name="T41" fmla="*/ 533 h 957"/>
                <a:gd name="T42" fmla="*/ 30 w 262"/>
                <a:gd name="T43" fmla="*/ 561 h 957"/>
                <a:gd name="T44" fmla="*/ 24 w 262"/>
                <a:gd name="T45" fmla="*/ 589 h 957"/>
                <a:gd name="T46" fmla="*/ 20 w 262"/>
                <a:gd name="T47" fmla="*/ 616 h 957"/>
                <a:gd name="T48" fmla="*/ 15 w 262"/>
                <a:gd name="T49" fmla="*/ 644 h 957"/>
                <a:gd name="T50" fmla="*/ 11 w 262"/>
                <a:gd name="T51" fmla="*/ 671 h 957"/>
                <a:gd name="T52" fmla="*/ 9 w 262"/>
                <a:gd name="T53" fmla="*/ 698 h 957"/>
                <a:gd name="T54" fmla="*/ 5 w 262"/>
                <a:gd name="T55" fmla="*/ 725 h 957"/>
                <a:gd name="T56" fmla="*/ 3 w 262"/>
                <a:gd name="T57" fmla="*/ 751 h 957"/>
                <a:gd name="T58" fmla="*/ 2 w 262"/>
                <a:gd name="T59" fmla="*/ 778 h 957"/>
                <a:gd name="T60" fmla="*/ 1 w 262"/>
                <a:gd name="T61" fmla="*/ 804 h 957"/>
                <a:gd name="T62" fmla="*/ 0 w 262"/>
                <a:gd name="T63" fmla="*/ 831 h 957"/>
                <a:gd name="T64" fmla="*/ 0 w 262"/>
                <a:gd name="T65" fmla="*/ 856 h 957"/>
                <a:gd name="T66" fmla="*/ 1 w 262"/>
                <a:gd name="T67" fmla="*/ 882 h 957"/>
                <a:gd name="T68" fmla="*/ 2 w 262"/>
                <a:gd name="T69" fmla="*/ 907 h 957"/>
                <a:gd name="T70" fmla="*/ 4 w 262"/>
                <a:gd name="T71" fmla="*/ 932 h 957"/>
                <a:gd name="T72" fmla="*/ 7 w 262"/>
                <a:gd name="T73" fmla="*/ 957 h 9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62" h="957">
                  <a:moveTo>
                    <a:pt x="262" y="0"/>
                  </a:moveTo>
                  <a:lnTo>
                    <a:pt x="246" y="25"/>
                  </a:lnTo>
                  <a:lnTo>
                    <a:pt x="232" y="49"/>
                  </a:lnTo>
                  <a:lnTo>
                    <a:pt x="217" y="75"/>
                  </a:lnTo>
                  <a:lnTo>
                    <a:pt x="202" y="100"/>
                  </a:lnTo>
                  <a:lnTo>
                    <a:pt x="189" y="126"/>
                  </a:lnTo>
                  <a:lnTo>
                    <a:pt x="176" y="152"/>
                  </a:lnTo>
                  <a:lnTo>
                    <a:pt x="162" y="179"/>
                  </a:lnTo>
                  <a:lnTo>
                    <a:pt x="149" y="205"/>
                  </a:lnTo>
                  <a:lnTo>
                    <a:pt x="137" y="232"/>
                  </a:lnTo>
                  <a:lnTo>
                    <a:pt x="126" y="258"/>
                  </a:lnTo>
                  <a:lnTo>
                    <a:pt x="115" y="286"/>
                  </a:lnTo>
                  <a:lnTo>
                    <a:pt x="104" y="314"/>
                  </a:lnTo>
                  <a:lnTo>
                    <a:pt x="94" y="340"/>
                  </a:lnTo>
                  <a:lnTo>
                    <a:pt x="84" y="368"/>
                  </a:lnTo>
                  <a:lnTo>
                    <a:pt x="75" y="395"/>
                  </a:lnTo>
                  <a:lnTo>
                    <a:pt x="66" y="423"/>
                  </a:lnTo>
                  <a:lnTo>
                    <a:pt x="57" y="451"/>
                  </a:lnTo>
                  <a:lnTo>
                    <a:pt x="50" y="478"/>
                  </a:lnTo>
                  <a:lnTo>
                    <a:pt x="43" y="506"/>
                  </a:lnTo>
                  <a:lnTo>
                    <a:pt x="36" y="533"/>
                  </a:lnTo>
                  <a:lnTo>
                    <a:pt x="30" y="561"/>
                  </a:lnTo>
                  <a:lnTo>
                    <a:pt x="24" y="589"/>
                  </a:lnTo>
                  <a:lnTo>
                    <a:pt x="20" y="616"/>
                  </a:lnTo>
                  <a:lnTo>
                    <a:pt x="15" y="644"/>
                  </a:lnTo>
                  <a:lnTo>
                    <a:pt x="11" y="671"/>
                  </a:lnTo>
                  <a:lnTo>
                    <a:pt x="9" y="698"/>
                  </a:lnTo>
                  <a:lnTo>
                    <a:pt x="5" y="725"/>
                  </a:lnTo>
                  <a:lnTo>
                    <a:pt x="3" y="751"/>
                  </a:lnTo>
                  <a:lnTo>
                    <a:pt x="2" y="778"/>
                  </a:lnTo>
                  <a:lnTo>
                    <a:pt x="1" y="804"/>
                  </a:lnTo>
                  <a:lnTo>
                    <a:pt x="0" y="831"/>
                  </a:lnTo>
                  <a:lnTo>
                    <a:pt x="0" y="856"/>
                  </a:lnTo>
                  <a:lnTo>
                    <a:pt x="1" y="882"/>
                  </a:lnTo>
                  <a:lnTo>
                    <a:pt x="2" y="907"/>
                  </a:lnTo>
                  <a:lnTo>
                    <a:pt x="4" y="932"/>
                  </a:lnTo>
                  <a:lnTo>
                    <a:pt x="7" y="95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46" name="Freeform 198"/>
            <p:cNvSpPr>
              <a:spLocks/>
            </p:cNvSpPr>
            <p:nvPr/>
          </p:nvSpPr>
          <p:spPr bwMode="auto">
            <a:xfrm>
              <a:off x="3308" y="2362"/>
              <a:ext cx="24" cy="9"/>
            </a:xfrm>
            <a:custGeom>
              <a:avLst/>
              <a:gdLst>
                <a:gd name="T0" fmla="*/ 168 w 168"/>
                <a:gd name="T1" fmla="*/ 60 h 60"/>
                <a:gd name="T2" fmla="*/ 166 w 168"/>
                <a:gd name="T3" fmla="*/ 52 h 60"/>
                <a:gd name="T4" fmla="*/ 162 w 168"/>
                <a:gd name="T5" fmla="*/ 44 h 60"/>
                <a:gd name="T6" fmla="*/ 159 w 168"/>
                <a:gd name="T7" fmla="*/ 36 h 60"/>
                <a:gd name="T8" fmla="*/ 155 w 168"/>
                <a:gd name="T9" fmla="*/ 30 h 60"/>
                <a:gd name="T10" fmla="*/ 150 w 168"/>
                <a:gd name="T11" fmla="*/ 24 h 60"/>
                <a:gd name="T12" fmla="*/ 146 w 168"/>
                <a:gd name="T13" fmla="*/ 19 h 60"/>
                <a:gd name="T14" fmla="*/ 140 w 168"/>
                <a:gd name="T15" fmla="*/ 13 h 60"/>
                <a:gd name="T16" fmla="*/ 135 w 168"/>
                <a:gd name="T17" fmla="*/ 10 h 60"/>
                <a:gd name="T18" fmla="*/ 128 w 168"/>
                <a:gd name="T19" fmla="*/ 7 h 60"/>
                <a:gd name="T20" fmla="*/ 121 w 168"/>
                <a:gd name="T21" fmla="*/ 3 h 60"/>
                <a:gd name="T22" fmla="*/ 115 w 168"/>
                <a:gd name="T23" fmla="*/ 1 h 60"/>
                <a:gd name="T24" fmla="*/ 107 w 168"/>
                <a:gd name="T25" fmla="*/ 0 h 60"/>
                <a:gd name="T26" fmla="*/ 100 w 168"/>
                <a:gd name="T27" fmla="*/ 0 h 60"/>
                <a:gd name="T28" fmla="*/ 93 w 168"/>
                <a:gd name="T29" fmla="*/ 0 h 60"/>
                <a:gd name="T30" fmla="*/ 85 w 168"/>
                <a:gd name="T31" fmla="*/ 1 h 60"/>
                <a:gd name="T32" fmla="*/ 77 w 168"/>
                <a:gd name="T33" fmla="*/ 3 h 60"/>
                <a:gd name="T34" fmla="*/ 70 w 168"/>
                <a:gd name="T35" fmla="*/ 7 h 60"/>
                <a:gd name="T36" fmla="*/ 61 w 168"/>
                <a:gd name="T37" fmla="*/ 10 h 60"/>
                <a:gd name="T38" fmla="*/ 53 w 168"/>
                <a:gd name="T39" fmla="*/ 13 h 60"/>
                <a:gd name="T40" fmla="*/ 45 w 168"/>
                <a:gd name="T41" fmla="*/ 19 h 60"/>
                <a:gd name="T42" fmla="*/ 37 w 168"/>
                <a:gd name="T43" fmla="*/ 24 h 60"/>
                <a:gd name="T44" fmla="*/ 30 w 168"/>
                <a:gd name="T45" fmla="*/ 30 h 60"/>
                <a:gd name="T46" fmla="*/ 22 w 168"/>
                <a:gd name="T47" fmla="*/ 36 h 60"/>
                <a:gd name="T48" fmla="*/ 14 w 168"/>
                <a:gd name="T49" fmla="*/ 44 h 60"/>
                <a:gd name="T50" fmla="*/ 8 w 168"/>
                <a:gd name="T51" fmla="*/ 52 h 60"/>
                <a:gd name="T52" fmla="*/ 0 w 168"/>
                <a:gd name="T53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8" h="60">
                  <a:moveTo>
                    <a:pt x="168" y="60"/>
                  </a:moveTo>
                  <a:lnTo>
                    <a:pt x="166" y="52"/>
                  </a:lnTo>
                  <a:lnTo>
                    <a:pt x="162" y="44"/>
                  </a:lnTo>
                  <a:lnTo>
                    <a:pt x="159" y="36"/>
                  </a:lnTo>
                  <a:lnTo>
                    <a:pt x="155" y="30"/>
                  </a:lnTo>
                  <a:lnTo>
                    <a:pt x="150" y="24"/>
                  </a:lnTo>
                  <a:lnTo>
                    <a:pt x="146" y="19"/>
                  </a:lnTo>
                  <a:lnTo>
                    <a:pt x="140" y="13"/>
                  </a:lnTo>
                  <a:lnTo>
                    <a:pt x="135" y="10"/>
                  </a:lnTo>
                  <a:lnTo>
                    <a:pt x="128" y="7"/>
                  </a:lnTo>
                  <a:lnTo>
                    <a:pt x="121" y="3"/>
                  </a:lnTo>
                  <a:lnTo>
                    <a:pt x="115" y="1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5" y="1"/>
                  </a:lnTo>
                  <a:lnTo>
                    <a:pt x="77" y="3"/>
                  </a:lnTo>
                  <a:lnTo>
                    <a:pt x="70" y="7"/>
                  </a:lnTo>
                  <a:lnTo>
                    <a:pt x="61" y="10"/>
                  </a:lnTo>
                  <a:lnTo>
                    <a:pt x="53" y="13"/>
                  </a:lnTo>
                  <a:lnTo>
                    <a:pt x="45" y="19"/>
                  </a:lnTo>
                  <a:lnTo>
                    <a:pt x="37" y="24"/>
                  </a:lnTo>
                  <a:lnTo>
                    <a:pt x="30" y="30"/>
                  </a:lnTo>
                  <a:lnTo>
                    <a:pt x="22" y="36"/>
                  </a:lnTo>
                  <a:lnTo>
                    <a:pt x="14" y="44"/>
                  </a:lnTo>
                  <a:lnTo>
                    <a:pt x="8" y="52"/>
                  </a:lnTo>
                  <a:lnTo>
                    <a:pt x="0" y="6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47" name="Freeform 199"/>
            <p:cNvSpPr>
              <a:spLocks/>
            </p:cNvSpPr>
            <p:nvPr/>
          </p:nvSpPr>
          <p:spPr bwMode="auto">
            <a:xfrm>
              <a:off x="3295" y="2371"/>
              <a:ext cx="38" cy="137"/>
            </a:xfrm>
            <a:custGeom>
              <a:avLst/>
              <a:gdLst>
                <a:gd name="T0" fmla="*/ 0 w 262"/>
                <a:gd name="T1" fmla="*/ 957 h 957"/>
                <a:gd name="T2" fmla="*/ 16 w 262"/>
                <a:gd name="T3" fmla="*/ 932 h 957"/>
                <a:gd name="T4" fmla="*/ 31 w 262"/>
                <a:gd name="T5" fmla="*/ 907 h 957"/>
                <a:gd name="T6" fmla="*/ 46 w 262"/>
                <a:gd name="T7" fmla="*/ 882 h 957"/>
                <a:gd name="T8" fmla="*/ 60 w 262"/>
                <a:gd name="T9" fmla="*/ 856 h 957"/>
                <a:gd name="T10" fmla="*/ 75 w 262"/>
                <a:gd name="T11" fmla="*/ 831 h 957"/>
                <a:gd name="T12" fmla="*/ 88 w 262"/>
                <a:gd name="T13" fmla="*/ 804 h 957"/>
                <a:gd name="T14" fmla="*/ 101 w 262"/>
                <a:gd name="T15" fmla="*/ 778 h 957"/>
                <a:gd name="T16" fmla="*/ 113 w 262"/>
                <a:gd name="T17" fmla="*/ 751 h 957"/>
                <a:gd name="T18" fmla="*/ 125 w 262"/>
                <a:gd name="T19" fmla="*/ 725 h 957"/>
                <a:gd name="T20" fmla="*/ 138 w 262"/>
                <a:gd name="T21" fmla="*/ 698 h 957"/>
                <a:gd name="T22" fmla="*/ 149 w 262"/>
                <a:gd name="T23" fmla="*/ 671 h 957"/>
                <a:gd name="T24" fmla="*/ 160 w 262"/>
                <a:gd name="T25" fmla="*/ 644 h 957"/>
                <a:gd name="T26" fmla="*/ 170 w 262"/>
                <a:gd name="T27" fmla="*/ 616 h 957"/>
                <a:gd name="T28" fmla="*/ 180 w 262"/>
                <a:gd name="T29" fmla="*/ 589 h 957"/>
                <a:gd name="T30" fmla="*/ 188 w 262"/>
                <a:gd name="T31" fmla="*/ 561 h 957"/>
                <a:gd name="T32" fmla="*/ 197 w 262"/>
                <a:gd name="T33" fmla="*/ 533 h 957"/>
                <a:gd name="T34" fmla="*/ 205 w 262"/>
                <a:gd name="T35" fmla="*/ 506 h 957"/>
                <a:gd name="T36" fmla="*/ 213 w 262"/>
                <a:gd name="T37" fmla="*/ 478 h 957"/>
                <a:gd name="T38" fmla="*/ 220 w 262"/>
                <a:gd name="T39" fmla="*/ 451 h 957"/>
                <a:gd name="T40" fmla="*/ 227 w 262"/>
                <a:gd name="T41" fmla="*/ 423 h 957"/>
                <a:gd name="T42" fmla="*/ 233 w 262"/>
                <a:gd name="T43" fmla="*/ 395 h 957"/>
                <a:gd name="T44" fmla="*/ 238 w 262"/>
                <a:gd name="T45" fmla="*/ 368 h 957"/>
                <a:gd name="T46" fmla="*/ 244 w 262"/>
                <a:gd name="T47" fmla="*/ 340 h 957"/>
                <a:gd name="T48" fmla="*/ 248 w 262"/>
                <a:gd name="T49" fmla="*/ 314 h 957"/>
                <a:gd name="T50" fmla="*/ 251 w 262"/>
                <a:gd name="T51" fmla="*/ 286 h 957"/>
                <a:gd name="T52" fmla="*/ 255 w 262"/>
                <a:gd name="T53" fmla="*/ 258 h 957"/>
                <a:gd name="T54" fmla="*/ 258 w 262"/>
                <a:gd name="T55" fmla="*/ 232 h 957"/>
                <a:gd name="T56" fmla="*/ 260 w 262"/>
                <a:gd name="T57" fmla="*/ 205 h 957"/>
                <a:gd name="T58" fmla="*/ 261 w 262"/>
                <a:gd name="T59" fmla="*/ 179 h 957"/>
                <a:gd name="T60" fmla="*/ 262 w 262"/>
                <a:gd name="T61" fmla="*/ 152 h 957"/>
                <a:gd name="T62" fmla="*/ 262 w 262"/>
                <a:gd name="T63" fmla="*/ 126 h 957"/>
                <a:gd name="T64" fmla="*/ 262 w 262"/>
                <a:gd name="T65" fmla="*/ 100 h 957"/>
                <a:gd name="T66" fmla="*/ 262 w 262"/>
                <a:gd name="T67" fmla="*/ 75 h 957"/>
                <a:gd name="T68" fmla="*/ 261 w 262"/>
                <a:gd name="T69" fmla="*/ 49 h 957"/>
                <a:gd name="T70" fmla="*/ 259 w 262"/>
                <a:gd name="T71" fmla="*/ 25 h 957"/>
                <a:gd name="T72" fmla="*/ 257 w 262"/>
                <a:gd name="T73" fmla="*/ 0 h 9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62" h="957">
                  <a:moveTo>
                    <a:pt x="0" y="957"/>
                  </a:moveTo>
                  <a:lnTo>
                    <a:pt x="16" y="932"/>
                  </a:lnTo>
                  <a:lnTo>
                    <a:pt x="31" y="907"/>
                  </a:lnTo>
                  <a:lnTo>
                    <a:pt x="46" y="882"/>
                  </a:lnTo>
                  <a:lnTo>
                    <a:pt x="60" y="856"/>
                  </a:lnTo>
                  <a:lnTo>
                    <a:pt x="75" y="831"/>
                  </a:lnTo>
                  <a:lnTo>
                    <a:pt x="88" y="804"/>
                  </a:lnTo>
                  <a:lnTo>
                    <a:pt x="101" y="778"/>
                  </a:lnTo>
                  <a:lnTo>
                    <a:pt x="113" y="751"/>
                  </a:lnTo>
                  <a:lnTo>
                    <a:pt x="125" y="725"/>
                  </a:lnTo>
                  <a:lnTo>
                    <a:pt x="138" y="698"/>
                  </a:lnTo>
                  <a:lnTo>
                    <a:pt x="149" y="671"/>
                  </a:lnTo>
                  <a:lnTo>
                    <a:pt x="160" y="644"/>
                  </a:lnTo>
                  <a:lnTo>
                    <a:pt x="170" y="616"/>
                  </a:lnTo>
                  <a:lnTo>
                    <a:pt x="180" y="589"/>
                  </a:lnTo>
                  <a:lnTo>
                    <a:pt x="188" y="561"/>
                  </a:lnTo>
                  <a:lnTo>
                    <a:pt x="197" y="533"/>
                  </a:lnTo>
                  <a:lnTo>
                    <a:pt x="205" y="506"/>
                  </a:lnTo>
                  <a:lnTo>
                    <a:pt x="213" y="478"/>
                  </a:lnTo>
                  <a:lnTo>
                    <a:pt x="220" y="451"/>
                  </a:lnTo>
                  <a:lnTo>
                    <a:pt x="227" y="423"/>
                  </a:lnTo>
                  <a:lnTo>
                    <a:pt x="233" y="395"/>
                  </a:lnTo>
                  <a:lnTo>
                    <a:pt x="238" y="368"/>
                  </a:lnTo>
                  <a:lnTo>
                    <a:pt x="244" y="340"/>
                  </a:lnTo>
                  <a:lnTo>
                    <a:pt x="248" y="314"/>
                  </a:lnTo>
                  <a:lnTo>
                    <a:pt x="251" y="286"/>
                  </a:lnTo>
                  <a:lnTo>
                    <a:pt x="255" y="258"/>
                  </a:lnTo>
                  <a:lnTo>
                    <a:pt x="258" y="232"/>
                  </a:lnTo>
                  <a:lnTo>
                    <a:pt x="260" y="205"/>
                  </a:lnTo>
                  <a:lnTo>
                    <a:pt x="261" y="179"/>
                  </a:lnTo>
                  <a:lnTo>
                    <a:pt x="262" y="152"/>
                  </a:lnTo>
                  <a:lnTo>
                    <a:pt x="262" y="126"/>
                  </a:lnTo>
                  <a:lnTo>
                    <a:pt x="262" y="100"/>
                  </a:lnTo>
                  <a:lnTo>
                    <a:pt x="262" y="75"/>
                  </a:lnTo>
                  <a:lnTo>
                    <a:pt x="261" y="49"/>
                  </a:lnTo>
                  <a:lnTo>
                    <a:pt x="259" y="25"/>
                  </a:lnTo>
                  <a:lnTo>
                    <a:pt x="257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48" name="Freeform 200"/>
            <p:cNvSpPr>
              <a:spLocks/>
            </p:cNvSpPr>
            <p:nvPr/>
          </p:nvSpPr>
          <p:spPr bwMode="auto">
            <a:xfrm>
              <a:off x="3271" y="2508"/>
              <a:ext cx="24" cy="8"/>
            </a:xfrm>
            <a:custGeom>
              <a:avLst/>
              <a:gdLst>
                <a:gd name="T0" fmla="*/ 0 w 166"/>
                <a:gd name="T1" fmla="*/ 0 h 59"/>
                <a:gd name="T2" fmla="*/ 2 w 166"/>
                <a:gd name="T3" fmla="*/ 8 h 59"/>
                <a:gd name="T4" fmla="*/ 5 w 166"/>
                <a:gd name="T5" fmla="*/ 15 h 59"/>
                <a:gd name="T6" fmla="*/ 8 w 166"/>
                <a:gd name="T7" fmla="*/ 23 h 59"/>
                <a:gd name="T8" fmla="*/ 12 w 166"/>
                <a:gd name="T9" fmla="*/ 30 h 59"/>
                <a:gd name="T10" fmla="*/ 17 w 166"/>
                <a:gd name="T11" fmla="*/ 36 h 59"/>
                <a:gd name="T12" fmla="*/ 22 w 166"/>
                <a:gd name="T13" fmla="*/ 42 h 59"/>
                <a:gd name="T14" fmla="*/ 27 w 166"/>
                <a:gd name="T15" fmla="*/ 46 h 59"/>
                <a:gd name="T16" fmla="*/ 33 w 166"/>
                <a:gd name="T17" fmla="*/ 51 h 59"/>
                <a:gd name="T18" fmla="*/ 39 w 166"/>
                <a:gd name="T19" fmla="*/ 54 h 59"/>
                <a:gd name="T20" fmla="*/ 46 w 166"/>
                <a:gd name="T21" fmla="*/ 56 h 59"/>
                <a:gd name="T22" fmla="*/ 53 w 166"/>
                <a:gd name="T23" fmla="*/ 58 h 59"/>
                <a:gd name="T24" fmla="*/ 59 w 166"/>
                <a:gd name="T25" fmla="*/ 59 h 59"/>
                <a:gd name="T26" fmla="*/ 67 w 166"/>
                <a:gd name="T27" fmla="*/ 59 h 59"/>
                <a:gd name="T28" fmla="*/ 75 w 166"/>
                <a:gd name="T29" fmla="*/ 59 h 59"/>
                <a:gd name="T30" fmla="*/ 82 w 166"/>
                <a:gd name="T31" fmla="*/ 58 h 59"/>
                <a:gd name="T32" fmla="*/ 90 w 166"/>
                <a:gd name="T33" fmla="*/ 56 h 59"/>
                <a:gd name="T34" fmla="*/ 98 w 166"/>
                <a:gd name="T35" fmla="*/ 54 h 59"/>
                <a:gd name="T36" fmla="*/ 106 w 166"/>
                <a:gd name="T37" fmla="*/ 51 h 59"/>
                <a:gd name="T38" fmla="*/ 113 w 166"/>
                <a:gd name="T39" fmla="*/ 46 h 59"/>
                <a:gd name="T40" fmla="*/ 122 w 166"/>
                <a:gd name="T41" fmla="*/ 42 h 59"/>
                <a:gd name="T42" fmla="*/ 130 w 166"/>
                <a:gd name="T43" fmla="*/ 36 h 59"/>
                <a:gd name="T44" fmla="*/ 138 w 166"/>
                <a:gd name="T45" fmla="*/ 30 h 59"/>
                <a:gd name="T46" fmla="*/ 145 w 166"/>
                <a:gd name="T47" fmla="*/ 23 h 59"/>
                <a:gd name="T48" fmla="*/ 152 w 166"/>
                <a:gd name="T49" fmla="*/ 15 h 59"/>
                <a:gd name="T50" fmla="*/ 160 w 166"/>
                <a:gd name="T51" fmla="*/ 8 h 59"/>
                <a:gd name="T52" fmla="*/ 166 w 166"/>
                <a:gd name="T53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6" h="59">
                  <a:moveTo>
                    <a:pt x="0" y="0"/>
                  </a:moveTo>
                  <a:lnTo>
                    <a:pt x="2" y="8"/>
                  </a:lnTo>
                  <a:lnTo>
                    <a:pt x="5" y="15"/>
                  </a:lnTo>
                  <a:lnTo>
                    <a:pt x="8" y="23"/>
                  </a:lnTo>
                  <a:lnTo>
                    <a:pt x="12" y="30"/>
                  </a:lnTo>
                  <a:lnTo>
                    <a:pt x="17" y="36"/>
                  </a:lnTo>
                  <a:lnTo>
                    <a:pt x="22" y="42"/>
                  </a:lnTo>
                  <a:lnTo>
                    <a:pt x="27" y="46"/>
                  </a:lnTo>
                  <a:lnTo>
                    <a:pt x="33" y="51"/>
                  </a:lnTo>
                  <a:lnTo>
                    <a:pt x="39" y="54"/>
                  </a:lnTo>
                  <a:lnTo>
                    <a:pt x="46" y="56"/>
                  </a:lnTo>
                  <a:lnTo>
                    <a:pt x="53" y="58"/>
                  </a:lnTo>
                  <a:lnTo>
                    <a:pt x="59" y="59"/>
                  </a:lnTo>
                  <a:lnTo>
                    <a:pt x="67" y="59"/>
                  </a:lnTo>
                  <a:lnTo>
                    <a:pt x="75" y="59"/>
                  </a:lnTo>
                  <a:lnTo>
                    <a:pt x="82" y="58"/>
                  </a:lnTo>
                  <a:lnTo>
                    <a:pt x="90" y="56"/>
                  </a:lnTo>
                  <a:lnTo>
                    <a:pt x="98" y="54"/>
                  </a:lnTo>
                  <a:lnTo>
                    <a:pt x="106" y="51"/>
                  </a:lnTo>
                  <a:lnTo>
                    <a:pt x="113" y="46"/>
                  </a:lnTo>
                  <a:lnTo>
                    <a:pt x="122" y="42"/>
                  </a:lnTo>
                  <a:lnTo>
                    <a:pt x="130" y="36"/>
                  </a:lnTo>
                  <a:lnTo>
                    <a:pt x="138" y="30"/>
                  </a:lnTo>
                  <a:lnTo>
                    <a:pt x="145" y="23"/>
                  </a:lnTo>
                  <a:lnTo>
                    <a:pt x="152" y="15"/>
                  </a:lnTo>
                  <a:lnTo>
                    <a:pt x="160" y="8"/>
                  </a:lnTo>
                  <a:lnTo>
                    <a:pt x="166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49" name="Line 201"/>
            <p:cNvSpPr>
              <a:spLocks noChangeShapeType="1"/>
            </p:cNvSpPr>
            <p:nvPr/>
          </p:nvSpPr>
          <p:spPr bwMode="auto">
            <a:xfrm flipV="1">
              <a:off x="3341" y="2508"/>
              <a:ext cx="2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50" name="Freeform 202"/>
            <p:cNvSpPr>
              <a:spLocks/>
            </p:cNvSpPr>
            <p:nvPr/>
          </p:nvSpPr>
          <p:spPr bwMode="auto">
            <a:xfrm>
              <a:off x="3401" y="2362"/>
              <a:ext cx="41" cy="154"/>
            </a:xfrm>
            <a:custGeom>
              <a:avLst/>
              <a:gdLst>
                <a:gd name="T0" fmla="*/ 0 w 287"/>
                <a:gd name="T1" fmla="*/ 1076 h 1076"/>
                <a:gd name="T2" fmla="*/ 287 w 287"/>
                <a:gd name="T3" fmla="*/ 0 h 1076"/>
                <a:gd name="T4" fmla="*/ 56 w 287"/>
                <a:gd name="T5" fmla="*/ 240 h 10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87" h="1076">
                  <a:moveTo>
                    <a:pt x="0" y="1076"/>
                  </a:moveTo>
                  <a:lnTo>
                    <a:pt x="287" y="0"/>
                  </a:lnTo>
                  <a:lnTo>
                    <a:pt x="56" y="24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51" name="Freeform 203"/>
            <p:cNvSpPr>
              <a:spLocks/>
            </p:cNvSpPr>
            <p:nvPr/>
          </p:nvSpPr>
          <p:spPr bwMode="auto">
            <a:xfrm>
              <a:off x="3436" y="2362"/>
              <a:ext cx="83" cy="154"/>
            </a:xfrm>
            <a:custGeom>
              <a:avLst/>
              <a:gdLst>
                <a:gd name="T0" fmla="*/ 0 w 582"/>
                <a:gd name="T1" fmla="*/ 1076 h 1076"/>
                <a:gd name="T2" fmla="*/ 168 w 582"/>
                <a:gd name="T3" fmla="*/ 1076 h 1076"/>
                <a:gd name="T4" fmla="*/ 177 w 582"/>
                <a:gd name="T5" fmla="*/ 1075 h 1076"/>
                <a:gd name="T6" fmla="*/ 187 w 582"/>
                <a:gd name="T7" fmla="*/ 1074 h 1076"/>
                <a:gd name="T8" fmla="*/ 197 w 582"/>
                <a:gd name="T9" fmla="*/ 1073 h 1076"/>
                <a:gd name="T10" fmla="*/ 207 w 582"/>
                <a:gd name="T11" fmla="*/ 1070 h 1076"/>
                <a:gd name="T12" fmla="*/ 217 w 582"/>
                <a:gd name="T13" fmla="*/ 1067 h 1076"/>
                <a:gd name="T14" fmla="*/ 227 w 582"/>
                <a:gd name="T15" fmla="*/ 1063 h 1076"/>
                <a:gd name="T16" fmla="*/ 237 w 582"/>
                <a:gd name="T17" fmla="*/ 1058 h 1076"/>
                <a:gd name="T18" fmla="*/ 247 w 582"/>
                <a:gd name="T19" fmla="*/ 1052 h 1076"/>
                <a:gd name="T20" fmla="*/ 257 w 582"/>
                <a:gd name="T21" fmla="*/ 1047 h 1076"/>
                <a:gd name="T22" fmla="*/ 267 w 582"/>
                <a:gd name="T23" fmla="*/ 1040 h 1076"/>
                <a:gd name="T24" fmla="*/ 277 w 582"/>
                <a:gd name="T25" fmla="*/ 1032 h 1076"/>
                <a:gd name="T26" fmla="*/ 287 w 582"/>
                <a:gd name="T27" fmla="*/ 1025 h 1076"/>
                <a:gd name="T28" fmla="*/ 296 w 582"/>
                <a:gd name="T29" fmla="*/ 1016 h 1076"/>
                <a:gd name="T30" fmla="*/ 306 w 582"/>
                <a:gd name="T31" fmla="*/ 1006 h 1076"/>
                <a:gd name="T32" fmla="*/ 314 w 582"/>
                <a:gd name="T33" fmla="*/ 997 h 1076"/>
                <a:gd name="T34" fmla="*/ 323 w 582"/>
                <a:gd name="T35" fmla="*/ 986 h 1076"/>
                <a:gd name="T36" fmla="*/ 332 w 582"/>
                <a:gd name="T37" fmla="*/ 976 h 1076"/>
                <a:gd name="T38" fmla="*/ 340 w 582"/>
                <a:gd name="T39" fmla="*/ 965 h 1076"/>
                <a:gd name="T40" fmla="*/ 348 w 582"/>
                <a:gd name="T41" fmla="*/ 953 h 1076"/>
                <a:gd name="T42" fmla="*/ 355 w 582"/>
                <a:gd name="T43" fmla="*/ 941 h 1076"/>
                <a:gd name="T44" fmla="*/ 362 w 582"/>
                <a:gd name="T45" fmla="*/ 928 h 1076"/>
                <a:gd name="T46" fmla="*/ 369 w 582"/>
                <a:gd name="T47" fmla="*/ 916 h 1076"/>
                <a:gd name="T48" fmla="*/ 375 w 582"/>
                <a:gd name="T49" fmla="*/ 903 h 1076"/>
                <a:gd name="T50" fmla="*/ 381 w 582"/>
                <a:gd name="T51" fmla="*/ 891 h 1076"/>
                <a:gd name="T52" fmla="*/ 386 w 582"/>
                <a:gd name="T53" fmla="*/ 878 h 1076"/>
                <a:gd name="T54" fmla="*/ 392 w 582"/>
                <a:gd name="T55" fmla="*/ 864 h 1076"/>
                <a:gd name="T56" fmla="*/ 396 w 582"/>
                <a:gd name="T57" fmla="*/ 851 h 1076"/>
                <a:gd name="T58" fmla="*/ 399 w 582"/>
                <a:gd name="T59" fmla="*/ 838 h 1076"/>
                <a:gd name="T60" fmla="*/ 432 w 582"/>
                <a:gd name="T61" fmla="*/ 717 h 1076"/>
                <a:gd name="T62" fmla="*/ 435 w 582"/>
                <a:gd name="T63" fmla="*/ 704 h 1076"/>
                <a:gd name="T64" fmla="*/ 438 w 582"/>
                <a:gd name="T65" fmla="*/ 691 h 1076"/>
                <a:gd name="T66" fmla="*/ 440 w 582"/>
                <a:gd name="T67" fmla="*/ 677 h 1076"/>
                <a:gd name="T68" fmla="*/ 441 w 582"/>
                <a:gd name="T69" fmla="*/ 664 h 1076"/>
                <a:gd name="T70" fmla="*/ 443 w 582"/>
                <a:gd name="T71" fmla="*/ 651 h 1076"/>
                <a:gd name="T72" fmla="*/ 444 w 582"/>
                <a:gd name="T73" fmla="*/ 639 h 1076"/>
                <a:gd name="T74" fmla="*/ 444 w 582"/>
                <a:gd name="T75" fmla="*/ 627 h 1076"/>
                <a:gd name="T76" fmla="*/ 443 w 582"/>
                <a:gd name="T77" fmla="*/ 614 h 1076"/>
                <a:gd name="T78" fmla="*/ 441 w 582"/>
                <a:gd name="T79" fmla="*/ 602 h 1076"/>
                <a:gd name="T80" fmla="*/ 440 w 582"/>
                <a:gd name="T81" fmla="*/ 590 h 1076"/>
                <a:gd name="T82" fmla="*/ 438 w 582"/>
                <a:gd name="T83" fmla="*/ 579 h 1076"/>
                <a:gd name="T84" fmla="*/ 435 w 582"/>
                <a:gd name="T85" fmla="*/ 568 h 1076"/>
                <a:gd name="T86" fmla="*/ 432 w 582"/>
                <a:gd name="T87" fmla="*/ 558 h 1076"/>
                <a:gd name="T88" fmla="*/ 428 w 582"/>
                <a:gd name="T89" fmla="*/ 548 h 1076"/>
                <a:gd name="T90" fmla="*/ 424 w 582"/>
                <a:gd name="T91" fmla="*/ 539 h 1076"/>
                <a:gd name="T92" fmla="*/ 418 w 582"/>
                <a:gd name="T93" fmla="*/ 530 h 1076"/>
                <a:gd name="T94" fmla="*/ 413 w 582"/>
                <a:gd name="T95" fmla="*/ 523 h 1076"/>
                <a:gd name="T96" fmla="*/ 407 w 582"/>
                <a:gd name="T97" fmla="*/ 515 h 1076"/>
                <a:gd name="T98" fmla="*/ 402 w 582"/>
                <a:gd name="T99" fmla="*/ 508 h 1076"/>
                <a:gd name="T100" fmla="*/ 395 w 582"/>
                <a:gd name="T101" fmla="*/ 502 h 1076"/>
                <a:gd name="T102" fmla="*/ 387 w 582"/>
                <a:gd name="T103" fmla="*/ 497 h 1076"/>
                <a:gd name="T104" fmla="*/ 380 w 582"/>
                <a:gd name="T105" fmla="*/ 492 h 1076"/>
                <a:gd name="T106" fmla="*/ 372 w 582"/>
                <a:gd name="T107" fmla="*/ 487 h 1076"/>
                <a:gd name="T108" fmla="*/ 364 w 582"/>
                <a:gd name="T109" fmla="*/ 484 h 1076"/>
                <a:gd name="T110" fmla="*/ 355 w 582"/>
                <a:gd name="T111" fmla="*/ 482 h 1076"/>
                <a:gd name="T112" fmla="*/ 346 w 582"/>
                <a:gd name="T113" fmla="*/ 480 h 1076"/>
                <a:gd name="T114" fmla="*/ 338 w 582"/>
                <a:gd name="T115" fmla="*/ 479 h 1076"/>
                <a:gd name="T116" fmla="*/ 329 w 582"/>
                <a:gd name="T117" fmla="*/ 479 h 1076"/>
                <a:gd name="T118" fmla="*/ 161 w 582"/>
                <a:gd name="T119" fmla="*/ 479 h 1076"/>
                <a:gd name="T120" fmla="*/ 289 w 582"/>
                <a:gd name="T121" fmla="*/ 0 h 1076"/>
                <a:gd name="T122" fmla="*/ 582 w 582"/>
                <a:gd name="T123" fmla="*/ 0 h 10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82" h="1076">
                  <a:moveTo>
                    <a:pt x="0" y="1076"/>
                  </a:moveTo>
                  <a:lnTo>
                    <a:pt x="168" y="1076"/>
                  </a:lnTo>
                  <a:lnTo>
                    <a:pt x="177" y="1075"/>
                  </a:lnTo>
                  <a:lnTo>
                    <a:pt x="187" y="1074"/>
                  </a:lnTo>
                  <a:lnTo>
                    <a:pt x="197" y="1073"/>
                  </a:lnTo>
                  <a:lnTo>
                    <a:pt x="207" y="1070"/>
                  </a:lnTo>
                  <a:lnTo>
                    <a:pt x="217" y="1067"/>
                  </a:lnTo>
                  <a:lnTo>
                    <a:pt x="227" y="1063"/>
                  </a:lnTo>
                  <a:lnTo>
                    <a:pt x="237" y="1058"/>
                  </a:lnTo>
                  <a:lnTo>
                    <a:pt x="247" y="1052"/>
                  </a:lnTo>
                  <a:lnTo>
                    <a:pt x="257" y="1047"/>
                  </a:lnTo>
                  <a:lnTo>
                    <a:pt x="267" y="1040"/>
                  </a:lnTo>
                  <a:lnTo>
                    <a:pt x="277" y="1032"/>
                  </a:lnTo>
                  <a:lnTo>
                    <a:pt x="287" y="1025"/>
                  </a:lnTo>
                  <a:lnTo>
                    <a:pt x="296" y="1016"/>
                  </a:lnTo>
                  <a:lnTo>
                    <a:pt x="306" y="1006"/>
                  </a:lnTo>
                  <a:lnTo>
                    <a:pt x="314" y="997"/>
                  </a:lnTo>
                  <a:lnTo>
                    <a:pt x="323" y="986"/>
                  </a:lnTo>
                  <a:lnTo>
                    <a:pt x="332" y="976"/>
                  </a:lnTo>
                  <a:lnTo>
                    <a:pt x="340" y="965"/>
                  </a:lnTo>
                  <a:lnTo>
                    <a:pt x="348" y="953"/>
                  </a:lnTo>
                  <a:lnTo>
                    <a:pt x="355" y="941"/>
                  </a:lnTo>
                  <a:lnTo>
                    <a:pt x="362" y="928"/>
                  </a:lnTo>
                  <a:lnTo>
                    <a:pt x="369" y="916"/>
                  </a:lnTo>
                  <a:lnTo>
                    <a:pt x="375" y="903"/>
                  </a:lnTo>
                  <a:lnTo>
                    <a:pt x="381" y="891"/>
                  </a:lnTo>
                  <a:lnTo>
                    <a:pt x="386" y="878"/>
                  </a:lnTo>
                  <a:lnTo>
                    <a:pt x="392" y="864"/>
                  </a:lnTo>
                  <a:lnTo>
                    <a:pt x="396" y="851"/>
                  </a:lnTo>
                  <a:lnTo>
                    <a:pt x="399" y="838"/>
                  </a:lnTo>
                  <a:lnTo>
                    <a:pt x="432" y="717"/>
                  </a:lnTo>
                  <a:lnTo>
                    <a:pt x="435" y="704"/>
                  </a:lnTo>
                  <a:lnTo>
                    <a:pt x="438" y="691"/>
                  </a:lnTo>
                  <a:lnTo>
                    <a:pt x="440" y="677"/>
                  </a:lnTo>
                  <a:lnTo>
                    <a:pt x="441" y="664"/>
                  </a:lnTo>
                  <a:lnTo>
                    <a:pt x="443" y="651"/>
                  </a:lnTo>
                  <a:lnTo>
                    <a:pt x="444" y="639"/>
                  </a:lnTo>
                  <a:lnTo>
                    <a:pt x="444" y="627"/>
                  </a:lnTo>
                  <a:lnTo>
                    <a:pt x="443" y="614"/>
                  </a:lnTo>
                  <a:lnTo>
                    <a:pt x="441" y="602"/>
                  </a:lnTo>
                  <a:lnTo>
                    <a:pt x="440" y="590"/>
                  </a:lnTo>
                  <a:lnTo>
                    <a:pt x="438" y="579"/>
                  </a:lnTo>
                  <a:lnTo>
                    <a:pt x="435" y="568"/>
                  </a:lnTo>
                  <a:lnTo>
                    <a:pt x="432" y="558"/>
                  </a:lnTo>
                  <a:lnTo>
                    <a:pt x="428" y="548"/>
                  </a:lnTo>
                  <a:lnTo>
                    <a:pt x="424" y="539"/>
                  </a:lnTo>
                  <a:lnTo>
                    <a:pt x="418" y="530"/>
                  </a:lnTo>
                  <a:lnTo>
                    <a:pt x="413" y="523"/>
                  </a:lnTo>
                  <a:lnTo>
                    <a:pt x="407" y="515"/>
                  </a:lnTo>
                  <a:lnTo>
                    <a:pt x="402" y="508"/>
                  </a:lnTo>
                  <a:lnTo>
                    <a:pt x="395" y="502"/>
                  </a:lnTo>
                  <a:lnTo>
                    <a:pt x="387" y="497"/>
                  </a:lnTo>
                  <a:lnTo>
                    <a:pt x="380" y="492"/>
                  </a:lnTo>
                  <a:lnTo>
                    <a:pt x="372" y="487"/>
                  </a:lnTo>
                  <a:lnTo>
                    <a:pt x="364" y="484"/>
                  </a:lnTo>
                  <a:lnTo>
                    <a:pt x="355" y="482"/>
                  </a:lnTo>
                  <a:lnTo>
                    <a:pt x="346" y="480"/>
                  </a:lnTo>
                  <a:lnTo>
                    <a:pt x="338" y="479"/>
                  </a:lnTo>
                  <a:lnTo>
                    <a:pt x="329" y="479"/>
                  </a:lnTo>
                  <a:lnTo>
                    <a:pt x="161" y="479"/>
                  </a:lnTo>
                  <a:lnTo>
                    <a:pt x="289" y="0"/>
                  </a:lnTo>
                  <a:lnTo>
                    <a:pt x="582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52" name="Freeform 204"/>
            <p:cNvSpPr>
              <a:spLocks/>
            </p:cNvSpPr>
            <p:nvPr/>
          </p:nvSpPr>
          <p:spPr bwMode="auto">
            <a:xfrm>
              <a:off x="3541" y="2362"/>
              <a:ext cx="68" cy="154"/>
            </a:xfrm>
            <a:custGeom>
              <a:avLst/>
              <a:gdLst>
                <a:gd name="T0" fmla="*/ 477 w 477"/>
                <a:gd name="T1" fmla="*/ 0 h 1076"/>
                <a:gd name="T2" fmla="*/ 189 w 477"/>
                <a:gd name="T3" fmla="*/ 1076 h 1076"/>
                <a:gd name="T4" fmla="*/ 0 w 477"/>
                <a:gd name="T5" fmla="*/ 1076 h 10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77" h="1076">
                  <a:moveTo>
                    <a:pt x="477" y="0"/>
                  </a:moveTo>
                  <a:lnTo>
                    <a:pt x="189" y="1076"/>
                  </a:lnTo>
                  <a:lnTo>
                    <a:pt x="0" y="107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53" name="Freeform 205"/>
            <p:cNvSpPr>
              <a:spLocks/>
            </p:cNvSpPr>
            <p:nvPr/>
          </p:nvSpPr>
          <p:spPr bwMode="auto">
            <a:xfrm>
              <a:off x="3526" y="2486"/>
              <a:ext cx="15" cy="30"/>
            </a:xfrm>
            <a:custGeom>
              <a:avLst/>
              <a:gdLst>
                <a:gd name="T0" fmla="*/ 11 w 100"/>
                <a:gd name="T1" fmla="*/ 0 h 208"/>
                <a:gd name="T2" fmla="*/ 7 w 100"/>
                <a:gd name="T3" fmla="*/ 12 h 208"/>
                <a:gd name="T4" fmla="*/ 5 w 100"/>
                <a:gd name="T5" fmla="*/ 24 h 208"/>
                <a:gd name="T6" fmla="*/ 3 w 100"/>
                <a:gd name="T7" fmla="*/ 35 h 208"/>
                <a:gd name="T8" fmla="*/ 2 w 100"/>
                <a:gd name="T9" fmla="*/ 47 h 208"/>
                <a:gd name="T10" fmla="*/ 1 w 100"/>
                <a:gd name="T11" fmla="*/ 59 h 208"/>
                <a:gd name="T12" fmla="*/ 0 w 100"/>
                <a:gd name="T13" fmla="*/ 70 h 208"/>
                <a:gd name="T14" fmla="*/ 1 w 100"/>
                <a:gd name="T15" fmla="*/ 82 h 208"/>
                <a:gd name="T16" fmla="*/ 1 w 100"/>
                <a:gd name="T17" fmla="*/ 92 h 208"/>
                <a:gd name="T18" fmla="*/ 2 w 100"/>
                <a:gd name="T19" fmla="*/ 103 h 208"/>
                <a:gd name="T20" fmla="*/ 4 w 100"/>
                <a:gd name="T21" fmla="*/ 115 h 208"/>
                <a:gd name="T22" fmla="*/ 6 w 100"/>
                <a:gd name="T23" fmla="*/ 124 h 208"/>
                <a:gd name="T24" fmla="*/ 8 w 100"/>
                <a:gd name="T25" fmla="*/ 133 h 208"/>
                <a:gd name="T26" fmla="*/ 12 w 100"/>
                <a:gd name="T27" fmla="*/ 142 h 208"/>
                <a:gd name="T28" fmla="*/ 15 w 100"/>
                <a:gd name="T29" fmla="*/ 151 h 208"/>
                <a:gd name="T30" fmla="*/ 19 w 100"/>
                <a:gd name="T31" fmla="*/ 160 h 208"/>
                <a:gd name="T32" fmla="*/ 24 w 100"/>
                <a:gd name="T33" fmla="*/ 166 h 208"/>
                <a:gd name="T34" fmla="*/ 29 w 100"/>
                <a:gd name="T35" fmla="*/ 174 h 208"/>
                <a:gd name="T36" fmla="*/ 35 w 100"/>
                <a:gd name="T37" fmla="*/ 180 h 208"/>
                <a:gd name="T38" fmla="*/ 40 w 100"/>
                <a:gd name="T39" fmla="*/ 186 h 208"/>
                <a:gd name="T40" fmla="*/ 47 w 100"/>
                <a:gd name="T41" fmla="*/ 191 h 208"/>
                <a:gd name="T42" fmla="*/ 54 w 100"/>
                <a:gd name="T43" fmla="*/ 195 h 208"/>
                <a:gd name="T44" fmla="*/ 61 w 100"/>
                <a:gd name="T45" fmla="*/ 200 h 208"/>
                <a:gd name="T46" fmla="*/ 68 w 100"/>
                <a:gd name="T47" fmla="*/ 203 h 208"/>
                <a:gd name="T48" fmla="*/ 76 w 100"/>
                <a:gd name="T49" fmla="*/ 205 h 208"/>
                <a:gd name="T50" fmla="*/ 84 w 100"/>
                <a:gd name="T51" fmla="*/ 207 h 208"/>
                <a:gd name="T52" fmla="*/ 92 w 100"/>
                <a:gd name="T53" fmla="*/ 208 h 208"/>
                <a:gd name="T54" fmla="*/ 100 w 100"/>
                <a:gd name="T55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0" h="208">
                  <a:moveTo>
                    <a:pt x="11" y="0"/>
                  </a:moveTo>
                  <a:lnTo>
                    <a:pt x="7" y="12"/>
                  </a:lnTo>
                  <a:lnTo>
                    <a:pt x="5" y="24"/>
                  </a:lnTo>
                  <a:lnTo>
                    <a:pt x="3" y="35"/>
                  </a:lnTo>
                  <a:lnTo>
                    <a:pt x="2" y="47"/>
                  </a:lnTo>
                  <a:lnTo>
                    <a:pt x="1" y="59"/>
                  </a:lnTo>
                  <a:lnTo>
                    <a:pt x="0" y="70"/>
                  </a:lnTo>
                  <a:lnTo>
                    <a:pt x="1" y="82"/>
                  </a:lnTo>
                  <a:lnTo>
                    <a:pt x="1" y="92"/>
                  </a:lnTo>
                  <a:lnTo>
                    <a:pt x="2" y="103"/>
                  </a:lnTo>
                  <a:lnTo>
                    <a:pt x="4" y="115"/>
                  </a:lnTo>
                  <a:lnTo>
                    <a:pt x="6" y="124"/>
                  </a:lnTo>
                  <a:lnTo>
                    <a:pt x="8" y="133"/>
                  </a:lnTo>
                  <a:lnTo>
                    <a:pt x="12" y="142"/>
                  </a:lnTo>
                  <a:lnTo>
                    <a:pt x="15" y="151"/>
                  </a:lnTo>
                  <a:lnTo>
                    <a:pt x="19" y="160"/>
                  </a:lnTo>
                  <a:lnTo>
                    <a:pt x="24" y="166"/>
                  </a:lnTo>
                  <a:lnTo>
                    <a:pt x="29" y="174"/>
                  </a:lnTo>
                  <a:lnTo>
                    <a:pt x="35" y="180"/>
                  </a:lnTo>
                  <a:lnTo>
                    <a:pt x="40" y="186"/>
                  </a:lnTo>
                  <a:lnTo>
                    <a:pt x="47" y="191"/>
                  </a:lnTo>
                  <a:lnTo>
                    <a:pt x="54" y="195"/>
                  </a:lnTo>
                  <a:lnTo>
                    <a:pt x="61" y="200"/>
                  </a:lnTo>
                  <a:lnTo>
                    <a:pt x="68" y="203"/>
                  </a:lnTo>
                  <a:lnTo>
                    <a:pt x="76" y="205"/>
                  </a:lnTo>
                  <a:lnTo>
                    <a:pt x="84" y="207"/>
                  </a:lnTo>
                  <a:lnTo>
                    <a:pt x="92" y="208"/>
                  </a:lnTo>
                  <a:lnTo>
                    <a:pt x="100" y="20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54" name="Line 206"/>
            <p:cNvSpPr>
              <a:spLocks noChangeShapeType="1"/>
            </p:cNvSpPr>
            <p:nvPr/>
          </p:nvSpPr>
          <p:spPr bwMode="auto">
            <a:xfrm flipV="1">
              <a:off x="3528" y="2444"/>
              <a:ext cx="11" cy="4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55" name="Freeform 207"/>
            <p:cNvSpPr>
              <a:spLocks/>
            </p:cNvSpPr>
            <p:nvPr/>
          </p:nvSpPr>
          <p:spPr bwMode="auto">
            <a:xfrm>
              <a:off x="3539" y="2414"/>
              <a:ext cx="29" cy="30"/>
            </a:xfrm>
            <a:custGeom>
              <a:avLst/>
              <a:gdLst>
                <a:gd name="T0" fmla="*/ 202 w 202"/>
                <a:gd name="T1" fmla="*/ 0 h 209"/>
                <a:gd name="T2" fmla="*/ 194 w 202"/>
                <a:gd name="T3" fmla="*/ 0 h 209"/>
                <a:gd name="T4" fmla="*/ 186 w 202"/>
                <a:gd name="T5" fmla="*/ 1 h 209"/>
                <a:gd name="T6" fmla="*/ 176 w 202"/>
                <a:gd name="T7" fmla="*/ 3 h 209"/>
                <a:gd name="T8" fmla="*/ 167 w 202"/>
                <a:gd name="T9" fmla="*/ 6 h 209"/>
                <a:gd name="T10" fmla="*/ 158 w 202"/>
                <a:gd name="T11" fmla="*/ 9 h 209"/>
                <a:gd name="T12" fmla="*/ 149 w 202"/>
                <a:gd name="T13" fmla="*/ 12 h 209"/>
                <a:gd name="T14" fmla="*/ 141 w 202"/>
                <a:gd name="T15" fmla="*/ 17 h 209"/>
                <a:gd name="T16" fmla="*/ 131 w 202"/>
                <a:gd name="T17" fmla="*/ 22 h 209"/>
                <a:gd name="T18" fmla="*/ 122 w 202"/>
                <a:gd name="T19" fmla="*/ 28 h 209"/>
                <a:gd name="T20" fmla="*/ 113 w 202"/>
                <a:gd name="T21" fmla="*/ 34 h 209"/>
                <a:gd name="T22" fmla="*/ 104 w 202"/>
                <a:gd name="T23" fmla="*/ 41 h 209"/>
                <a:gd name="T24" fmla="*/ 95 w 202"/>
                <a:gd name="T25" fmla="*/ 49 h 209"/>
                <a:gd name="T26" fmla="*/ 88 w 202"/>
                <a:gd name="T27" fmla="*/ 57 h 209"/>
                <a:gd name="T28" fmla="*/ 79 w 202"/>
                <a:gd name="T29" fmla="*/ 65 h 209"/>
                <a:gd name="T30" fmla="*/ 71 w 202"/>
                <a:gd name="T31" fmla="*/ 74 h 209"/>
                <a:gd name="T32" fmla="*/ 63 w 202"/>
                <a:gd name="T33" fmla="*/ 84 h 209"/>
                <a:gd name="T34" fmla="*/ 55 w 202"/>
                <a:gd name="T35" fmla="*/ 94 h 209"/>
                <a:gd name="T36" fmla="*/ 48 w 202"/>
                <a:gd name="T37" fmla="*/ 105 h 209"/>
                <a:gd name="T38" fmla="*/ 41 w 202"/>
                <a:gd name="T39" fmla="*/ 115 h 209"/>
                <a:gd name="T40" fmla="*/ 34 w 202"/>
                <a:gd name="T41" fmla="*/ 126 h 209"/>
                <a:gd name="T42" fmla="*/ 28 w 202"/>
                <a:gd name="T43" fmla="*/ 137 h 209"/>
                <a:gd name="T44" fmla="*/ 22 w 202"/>
                <a:gd name="T45" fmla="*/ 149 h 209"/>
                <a:gd name="T46" fmla="*/ 17 w 202"/>
                <a:gd name="T47" fmla="*/ 162 h 209"/>
                <a:gd name="T48" fmla="*/ 12 w 202"/>
                <a:gd name="T49" fmla="*/ 173 h 209"/>
                <a:gd name="T50" fmla="*/ 8 w 202"/>
                <a:gd name="T51" fmla="*/ 185 h 209"/>
                <a:gd name="T52" fmla="*/ 4 w 202"/>
                <a:gd name="T53" fmla="*/ 197 h 209"/>
                <a:gd name="T54" fmla="*/ 0 w 202"/>
                <a:gd name="T55" fmla="*/ 209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02" h="209">
                  <a:moveTo>
                    <a:pt x="202" y="0"/>
                  </a:moveTo>
                  <a:lnTo>
                    <a:pt x="194" y="0"/>
                  </a:lnTo>
                  <a:lnTo>
                    <a:pt x="186" y="1"/>
                  </a:lnTo>
                  <a:lnTo>
                    <a:pt x="176" y="3"/>
                  </a:lnTo>
                  <a:lnTo>
                    <a:pt x="167" y="6"/>
                  </a:lnTo>
                  <a:lnTo>
                    <a:pt x="158" y="9"/>
                  </a:lnTo>
                  <a:lnTo>
                    <a:pt x="149" y="12"/>
                  </a:lnTo>
                  <a:lnTo>
                    <a:pt x="141" y="17"/>
                  </a:lnTo>
                  <a:lnTo>
                    <a:pt x="131" y="22"/>
                  </a:lnTo>
                  <a:lnTo>
                    <a:pt x="122" y="28"/>
                  </a:lnTo>
                  <a:lnTo>
                    <a:pt x="113" y="34"/>
                  </a:lnTo>
                  <a:lnTo>
                    <a:pt x="104" y="41"/>
                  </a:lnTo>
                  <a:lnTo>
                    <a:pt x="95" y="49"/>
                  </a:lnTo>
                  <a:lnTo>
                    <a:pt x="88" y="57"/>
                  </a:lnTo>
                  <a:lnTo>
                    <a:pt x="79" y="65"/>
                  </a:lnTo>
                  <a:lnTo>
                    <a:pt x="71" y="74"/>
                  </a:lnTo>
                  <a:lnTo>
                    <a:pt x="63" y="84"/>
                  </a:lnTo>
                  <a:lnTo>
                    <a:pt x="55" y="94"/>
                  </a:lnTo>
                  <a:lnTo>
                    <a:pt x="48" y="105"/>
                  </a:lnTo>
                  <a:lnTo>
                    <a:pt x="41" y="115"/>
                  </a:lnTo>
                  <a:lnTo>
                    <a:pt x="34" y="126"/>
                  </a:lnTo>
                  <a:lnTo>
                    <a:pt x="28" y="137"/>
                  </a:lnTo>
                  <a:lnTo>
                    <a:pt x="22" y="149"/>
                  </a:lnTo>
                  <a:lnTo>
                    <a:pt x="17" y="162"/>
                  </a:lnTo>
                  <a:lnTo>
                    <a:pt x="12" y="173"/>
                  </a:lnTo>
                  <a:lnTo>
                    <a:pt x="8" y="185"/>
                  </a:lnTo>
                  <a:lnTo>
                    <a:pt x="4" y="197"/>
                  </a:lnTo>
                  <a:lnTo>
                    <a:pt x="0" y="20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56" name="Line 208"/>
            <p:cNvSpPr>
              <a:spLocks noChangeShapeType="1"/>
            </p:cNvSpPr>
            <p:nvPr/>
          </p:nvSpPr>
          <p:spPr bwMode="auto">
            <a:xfrm>
              <a:off x="3568" y="2414"/>
              <a:ext cx="2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104658" name="Text Box 210"/>
          <p:cNvSpPr txBox="1">
            <a:spLocks noChangeArrowheads="1"/>
          </p:cNvSpPr>
          <p:nvPr/>
        </p:nvSpPr>
        <p:spPr bwMode="auto">
          <a:xfrm>
            <a:off x="122238" y="2986088"/>
            <a:ext cx="2681287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600" b="1">
                <a:solidFill>
                  <a:srgbClr val="000000"/>
                </a:solidFill>
              </a:rPr>
              <a:t>⒋ </a:t>
            </a:r>
            <a:r>
              <a:rPr lang="zh-CN" altLang="en-US" sz="3600" b="1">
                <a:solidFill>
                  <a:srgbClr val="000000"/>
                </a:solidFill>
              </a:rPr>
              <a:t>螺钉</a:t>
            </a:r>
          </a:p>
        </p:txBody>
      </p:sp>
      <p:sp>
        <p:nvSpPr>
          <p:cNvPr id="104659" name="Text Box 211"/>
          <p:cNvSpPr txBox="1">
            <a:spLocks noChangeArrowheads="1"/>
          </p:cNvSpPr>
          <p:nvPr/>
        </p:nvSpPr>
        <p:spPr bwMode="auto">
          <a:xfrm>
            <a:off x="384175" y="3560763"/>
            <a:ext cx="260350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200" b="1">
                <a:solidFill>
                  <a:srgbClr val="000000"/>
                </a:solidFill>
              </a:rPr>
              <a:t>规定标记：</a:t>
            </a:r>
          </a:p>
        </p:txBody>
      </p:sp>
      <p:grpSp>
        <p:nvGrpSpPr>
          <p:cNvPr id="104660" name="Group 212"/>
          <p:cNvGrpSpPr>
            <a:grpSpLocks/>
          </p:cNvGrpSpPr>
          <p:nvPr/>
        </p:nvGrpSpPr>
        <p:grpSpPr bwMode="auto">
          <a:xfrm>
            <a:off x="1003300" y="4025900"/>
            <a:ext cx="5465763" cy="969963"/>
            <a:chOff x="1008" y="727"/>
            <a:chExt cx="2135" cy="611"/>
          </a:xfrm>
        </p:grpSpPr>
        <p:sp>
          <p:nvSpPr>
            <p:cNvPr id="104661" name="Text Box 213"/>
            <p:cNvSpPr txBox="1">
              <a:spLocks noChangeArrowheads="1"/>
            </p:cNvSpPr>
            <p:nvPr/>
          </p:nvSpPr>
          <p:spPr bwMode="auto">
            <a:xfrm>
              <a:off x="1008" y="973"/>
              <a:ext cx="2135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200" b="1">
                  <a:solidFill>
                    <a:srgbClr val="FF0000"/>
                  </a:solidFill>
                  <a:ea typeface="黑体" pitchFamily="2" charset="-122"/>
                </a:rPr>
                <a:t>开槽圆柱头螺钉</a:t>
              </a:r>
            </a:p>
          </p:txBody>
        </p:sp>
        <p:sp>
          <p:nvSpPr>
            <p:cNvPr id="104662" name="Line 214"/>
            <p:cNvSpPr>
              <a:spLocks noChangeShapeType="1"/>
            </p:cNvSpPr>
            <p:nvPr/>
          </p:nvSpPr>
          <p:spPr bwMode="auto">
            <a:xfrm flipV="1">
              <a:off x="1999" y="727"/>
              <a:ext cx="804" cy="28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sm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104663" name="Text Box 215"/>
          <p:cNvSpPr txBox="1">
            <a:spLocks noChangeArrowheads="1"/>
          </p:cNvSpPr>
          <p:nvPr/>
        </p:nvSpPr>
        <p:spPr bwMode="auto">
          <a:xfrm>
            <a:off x="1644650" y="5026025"/>
            <a:ext cx="2224088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</a:rPr>
              <a:t>简化画法：</a:t>
            </a:r>
          </a:p>
        </p:txBody>
      </p:sp>
      <p:sp>
        <p:nvSpPr>
          <p:cNvPr id="104664" name="Text Box 216"/>
          <p:cNvSpPr txBox="1">
            <a:spLocks noChangeArrowheads="1"/>
          </p:cNvSpPr>
          <p:nvPr/>
        </p:nvSpPr>
        <p:spPr bwMode="auto">
          <a:xfrm>
            <a:off x="2428875" y="3549650"/>
            <a:ext cx="1195388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</a:rPr>
              <a:t>例：</a:t>
            </a:r>
          </a:p>
        </p:txBody>
      </p:sp>
      <p:sp>
        <p:nvSpPr>
          <p:cNvPr id="104665" name="Text Box 217"/>
          <p:cNvSpPr txBox="1">
            <a:spLocks noChangeArrowheads="1"/>
          </p:cNvSpPr>
          <p:nvPr/>
        </p:nvSpPr>
        <p:spPr bwMode="auto">
          <a:xfrm>
            <a:off x="3111500" y="3592513"/>
            <a:ext cx="603250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200" b="1">
                <a:solidFill>
                  <a:srgbClr val="3333CC"/>
                </a:solidFill>
                <a:latin typeface="黑体" pitchFamily="2" charset="-122"/>
                <a:ea typeface="黑体" pitchFamily="2" charset="-122"/>
              </a:rPr>
              <a:t>螺钉 </a:t>
            </a:r>
            <a:r>
              <a:rPr lang="en-US" altLang="zh-CN" sz="3200" b="1">
                <a:solidFill>
                  <a:srgbClr val="3333CC"/>
                </a:solidFill>
                <a:latin typeface="黑体" pitchFamily="2" charset="-122"/>
                <a:ea typeface="黑体" pitchFamily="2" charset="-122"/>
              </a:rPr>
              <a:t>GB/T 65</a:t>
            </a:r>
            <a:r>
              <a:rPr lang="en-US" altLang="zh-CN" sz="3200" b="1">
                <a:solidFill>
                  <a:srgbClr val="3333CC"/>
                </a:solidFill>
                <a:ea typeface="黑体" pitchFamily="2" charset="-122"/>
              </a:rPr>
              <a:t>–</a:t>
            </a:r>
            <a:r>
              <a:rPr lang="en-US" altLang="zh-CN" sz="3200" b="1">
                <a:solidFill>
                  <a:srgbClr val="3333CC"/>
                </a:solidFill>
                <a:latin typeface="黑体" pitchFamily="2" charset="-122"/>
                <a:ea typeface="黑体" pitchFamily="2" charset="-122"/>
              </a:rPr>
              <a:t>2000-M5×20</a:t>
            </a:r>
          </a:p>
        </p:txBody>
      </p:sp>
      <p:grpSp>
        <p:nvGrpSpPr>
          <p:cNvPr id="104666" name="Group 218"/>
          <p:cNvGrpSpPr>
            <a:grpSpLocks/>
          </p:cNvGrpSpPr>
          <p:nvPr/>
        </p:nvGrpSpPr>
        <p:grpSpPr bwMode="auto">
          <a:xfrm>
            <a:off x="4313238" y="4306888"/>
            <a:ext cx="4702175" cy="2479675"/>
            <a:chOff x="719" y="1420"/>
            <a:chExt cx="2962" cy="1562"/>
          </a:xfrm>
        </p:grpSpPr>
        <p:sp>
          <p:nvSpPr>
            <p:cNvPr id="104667" name="Line 219"/>
            <p:cNvSpPr>
              <a:spLocks noChangeShapeType="1"/>
            </p:cNvSpPr>
            <p:nvPr/>
          </p:nvSpPr>
          <p:spPr bwMode="auto">
            <a:xfrm flipH="1">
              <a:off x="876" y="1420"/>
              <a:ext cx="53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68" name="Line 220"/>
            <p:cNvSpPr>
              <a:spLocks noChangeShapeType="1"/>
            </p:cNvSpPr>
            <p:nvPr/>
          </p:nvSpPr>
          <p:spPr bwMode="auto">
            <a:xfrm flipH="1">
              <a:off x="876" y="2280"/>
              <a:ext cx="53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69" name="Line 221"/>
            <p:cNvSpPr>
              <a:spLocks noChangeShapeType="1"/>
            </p:cNvSpPr>
            <p:nvPr/>
          </p:nvSpPr>
          <p:spPr bwMode="auto">
            <a:xfrm>
              <a:off x="978" y="1548"/>
              <a:ext cx="0" cy="60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70" name="Freeform 222"/>
            <p:cNvSpPr>
              <a:spLocks/>
            </p:cNvSpPr>
            <p:nvPr/>
          </p:nvSpPr>
          <p:spPr bwMode="auto">
            <a:xfrm>
              <a:off x="957" y="1420"/>
              <a:ext cx="42" cy="128"/>
            </a:xfrm>
            <a:custGeom>
              <a:avLst/>
              <a:gdLst>
                <a:gd name="T0" fmla="*/ 0 w 298"/>
                <a:gd name="T1" fmla="*/ 897 h 897"/>
                <a:gd name="T2" fmla="*/ 298 w 298"/>
                <a:gd name="T3" fmla="*/ 897 h 897"/>
                <a:gd name="T4" fmla="*/ 149 w 298"/>
                <a:gd name="T5" fmla="*/ 0 h 897"/>
                <a:gd name="T6" fmla="*/ 0 w 298"/>
                <a:gd name="T7" fmla="*/ 897 h 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8" h="897">
                  <a:moveTo>
                    <a:pt x="0" y="897"/>
                  </a:moveTo>
                  <a:lnTo>
                    <a:pt x="298" y="897"/>
                  </a:lnTo>
                  <a:lnTo>
                    <a:pt x="149" y="0"/>
                  </a:lnTo>
                  <a:lnTo>
                    <a:pt x="0" y="897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71" name="Freeform 223"/>
            <p:cNvSpPr>
              <a:spLocks/>
            </p:cNvSpPr>
            <p:nvPr/>
          </p:nvSpPr>
          <p:spPr bwMode="auto">
            <a:xfrm>
              <a:off x="957" y="1420"/>
              <a:ext cx="42" cy="128"/>
            </a:xfrm>
            <a:custGeom>
              <a:avLst/>
              <a:gdLst>
                <a:gd name="T0" fmla="*/ 0 w 298"/>
                <a:gd name="T1" fmla="*/ 897 h 897"/>
                <a:gd name="T2" fmla="*/ 298 w 298"/>
                <a:gd name="T3" fmla="*/ 897 h 897"/>
                <a:gd name="T4" fmla="*/ 149 w 298"/>
                <a:gd name="T5" fmla="*/ 0 h 897"/>
                <a:gd name="T6" fmla="*/ 0 w 298"/>
                <a:gd name="T7" fmla="*/ 897 h 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8" h="897">
                  <a:moveTo>
                    <a:pt x="0" y="897"/>
                  </a:moveTo>
                  <a:lnTo>
                    <a:pt x="298" y="897"/>
                  </a:lnTo>
                  <a:lnTo>
                    <a:pt x="149" y="0"/>
                  </a:lnTo>
                  <a:lnTo>
                    <a:pt x="0" y="897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72" name="Freeform 224"/>
            <p:cNvSpPr>
              <a:spLocks/>
            </p:cNvSpPr>
            <p:nvPr/>
          </p:nvSpPr>
          <p:spPr bwMode="auto">
            <a:xfrm>
              <a:off x="957" y="2152"/>
              <a:ext cx="42" cy="128"/>
            </a:xfrm>
            <a:custGeom>
              <a:avLst/>
              <a:gdLst>
                <a:gd name="T0" fmla="*/ 0 w 298"/>
                <a:gd name="T1" fmla="*/ 0 h 896"/>
                <a:gd name="T2" fmla="*/ 298 w 298"/>
                <a:gd name="T3" fmla="*/ 0 h 896"/>
                <a:gd name="T4" fmla="*/ 149 w 298"/>
                <a:gd name="T5" fmla="*/ 896 h 896"/>
                <a:gd name="T6" fmla="*/ 0 w 298"/>
                <a:gd name="T7" fmla="*/ 0 h 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8" h="896">
                  <a:moveTo>
                    <a:pt x="0" y="0"/>
                  </a:moveTo>
                  <a:lnTo>
                    <a:pt x="298" y="0"/>
                  </a:lnTo>
                  <a:lnTo>
                    <a:pt x="149" y="89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73" name="Freeform 225"/>
            <p:cNvSpPr>
              <a:spLocks/>
            </p:cNvSpPr>
            <p:nvPr/>
          </p:nvSpPr>
          <p:spPr bwMode="auto">
            <a:xfrm>
              <a:off x="957" y="2152"/>
              <a:ext cx="42" cy="128"/>
            </a:xfrm>
            <a:custGeom>
              <a:avLst/>
              <a:gdLst>
                <a:gd name="T0" fmla="*/ 0 w 298"/>
                <a:gd name="T1" fmla="*/ 0 h 896"/>
                <a:gd name="T2" fmla="*/ 298 w 298"/>
                <a:gd name="T3" fmla="*/ 0 h 896"/>
                <a:gd name="T4" fmla="*/ 149 w 298"/>
                <a:gd name="T5" fmla="*/ 896 h 896"/>
                <a:gd name="T6" fmla="*/ 0 w 298"/>
                <a:gd name="T7" fmla="*/ 0 h 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8" h="896">
                  <a:moveTo>
                    <a:pt x="0" y="0"/>
                  </a:moveTo>
                  <a:lnTo>
                    <a:pt x="298" y="0"/>
                  </a:lnTo>
                  <a:lnTo>
                    <a:pt x="149" y="89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74" name="Freeform 226"/>
            <p:cNvSpPr>
              <a:spLocks/>
            </p:cNvSpPr>
            <p:nvPr/>
          </p:nvSpPr>
          <p:spPr bwMode="auto">
            <a:xfrm>
              <a:off x="787" y="1935"/>
              <a:ext cx="161" cy="43"/>
            </a:xfrm>
            <a:custGeom>
              <a:avLst/>
              <a:gdLst>
                <a:gd name="T0" fmla="*/ 1128 w 1128"/>
                <a:gd name="T1" fmla="*/ 303 h 303"/>
                <a:gd name="T2" fmla="*/ 0 w 1128"/>
                <a:gd name="T3" fmla="*/ 0 h 303"/>
                <a:gd name="T4" fmla="*/ 251 w 1128"/>
                <a:gd name="T5" fmla="*/ 243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28" h="303">
                  <a:moveTo>
                    <a:pt x="1128" y="303"/>
                  </a:moveTo>
                  <a:lnTo>
                    <a:pt x="0" y="0"/>
                  </a:lnTo>
                  <a:lnTo>
                    <a:pt x="251" y="24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75" name="Line 227"/>
            <p:cNvSpPr>
              <a:spLocks noChangeShapeType="1"/>
            </p:cNvSpPr>
            <p:nvPr/>
          </p:nvSpPr>
          <p:spPr bwMode="auto">
            <a:xfrm flipH="1" flipV="1">
              <a:off x="939" y="1938"/>
              <a:ext cx="9" cy="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76" name="Freeform 228"/>
            <p:cNvSpPr>
              <a:spLocks/>
            </p:cNvSpPr>
            <p:nvPr/>
          </p:nvSpPr>
          <p:spPr bwMode="auto">
            <a:xfrm>
              <a:off x="787" y="1816"/>
              <a:ext cx="161" cy="87"/>
            </a:xfrm>
            <a:custGeom>
              <a:avLst/>
              <a:gdLst>
                <a:gd name="T0" fmla="*/ 1128 w 1128"/>
                <a:gd name="T1" fmla="*/ 610 h 610"/>
                <a:gd name="T2" fmla="*/ 1128 w 1128"/>
                <a:gd name="T3" fmla="*/ 434 h 610"/>
                <a:gd name="T4" fmla="*/ 1127 w 1128"/>
                <a:gd name="T5" fmla="*/ 424 h 610"/>
                <a:gd name="T6" fmla="*/ 1126 w 1128"/>
                <a:gd name="T7" fmla="*/ 414 h 610"/>
                <a:gd name="T8" fmla="*/ 1125 w 1128"/>
                <a:gd name="T9" fmla="*/ 403 h 610"/>
                <a:gd name="T10" fmla="*/ 1122 w 1128"/>
                <a:gd name="T11" fmla="*/ 393 h 610"/>
                <a:gd name="T12" fmla="*/ 1118 w 1128"/>
                <a:gd name="T13" fmla="*/ 382 h 610"/>
                <a:gd name="T14" fmla="*/ 1114 w 1128"/>
                <a:gd name="T15" fmla="*/ 372 h 610"/>
                <a:gd name="T16" fmla="*/ 1110 w 1128"/>
                <a:gd name="T17" fmla="*/ 361 h 610"/>
                <a:gd name="T18" fmla="*/ 1103 w 1128"/>
                <a:gd name="T19" fmla="*/ 351 h 610"/>
                <a:gd name="T20" fmla="*/ 1096 w 1128"/>
                <a:gd name="T21" fmla="*/ 340 h 610"/>
                <a:gd name="T22" fmla="*/ 1090 w 1128"/>
                <a:gd name="T23" fmla="*/ 330 h 610"/>
                <a:gd name="T24" fmla="*/ 1082 w 1128"/>
                <a:gd name="T25" fmla="*/ 320 h 610"/>
                <a:gd name="T26" fmla="*/ 1073 w 1128"/>
                <a:gd name="T27" fmla="*/ 309 h 610"/>
                <a:gd name="T28" fmla="*/ 1064 w 1128"/>
                <a:gd name="T29" fmla="*/ 299 h 610"/>
                <a:gd name="T30" fmla="*/ 1054 w 1128"/>
                <a:gd name="T31" fmla="*/ 290 h 610"/>
                <a:gd name="T32" fmla="*/ 1044 w 1128"/>
                <a:gd name="T33" fmla="*/ 280 h 610"/>
                <a:gd name="T34" fmla="*/ 1033 w 1128"/>
                <a:gd name="T35" fmla="*/ 271 h 610"/>
                <a:gd name="T36" fmla="*/ 1022 w 1128"/>
                <a:gd name="T37" fmla="*/ 261 h 610"/>
                <a:gd name="T38" fmla="*/ 1011 w 1128"/>
                <a:gd name="T39" fmla="*/ 254 h 610"/>
                <a:gd name="T40" fmla="*/ 999 w 1128"/>
                <a:gd name="T41" fmla="*/ 245 h 610"/>
                <a:gd name="T42" fmla="*/ 986 w 1128"/>
                <a:gd name="T43" fmla="*/ 237 h 610"/>
                <a:gd name="T44" fmla="*/ 974 w 1128"/>
                <a:gd name="T45" fmla="*/ 229 h 610"/>
                <a:gd name="T46" fmla="*/ 960 w 1128"/>
                <a:gd name="T47" fmla="*/ 223 h 610"/>
                <a:gd name="T48" fmla="*/ 947 w 1128"/>
                <a:gd name="T49" fmla="*/ 216 h 610"/>
                <a:gd name="T50" fmla="*/ 933 w 1128"/>
                <a:gd name="T51" fmla="*/ 210 h 610"/>
                <a:gd name="T52" fmla="*/ 919 w 1128"/>
                <a:gd name="T53" fmla="*/ 204 h 610"/>
                <a:gd name="T54" fmla="*/ 905 w 1128"/>
                <a:gd name="T55" fmla="*/ 200 h 610"/>
                <a:gd name="T56" fmla="*/ 892 w 1128"/>
                <a:gd name="T57" fmla="*/ 195 h 610"/>
                <a:gd name="T58" fmla="*/ 877 w 1128"/>
                <a:gd name="T59" fmla="*/ 191 h 610"/>
                <a:gd name="T60" fmla="*/ 751 w 1128"/>
                <a:gd name="T61" fmla="*/ 158 h 610"/>
                <a:gd name="T62" fmla="*/ 738 w 1128"/>
                <a:gd name="T63" fmla="*/ 153 h 610"/>
                <a:gd name="T64" fmla="*/ 724 w 1128"/>
                <a:gd name="T65" fmla="*/ 151 h 610"/>
                <a:gd name="T66" fmla="*/ 709 w 1128"/>
                <a:gd name="T67" fmla="*/ 149 h 610"/>
                <a:gd name="T68" fmla="*/ 696 w 1128"/>
                <a:gd name="T69" fmla="*/ 147 h 610"/>
                <a:gd name="T70" fmla="*/ 683 w 1128"/>
                <a:gd name="T71" fmla="*/ 145 h 610"/>
                <a:gd name="T72" fmla="*/ 669 w 1128"/>
                <a:gd name="T73" fmla="*/ 144 h 610"/>
                <a:gd name="T74" fmla="*/ 656 w 1128"/>
                <a:gd name="T75" fmla="*/ 144 h 610"/>
                <a:gd name="T76" fmla="*/ 643 w 1128"/>
                <a:gd name="T77" fmla="*/ 145 h 610"/>
                <a:gd name="T78" fmla="*/ 631 w 1128"/>
                <a:gd name="T79" fmla="*/ 147 h 610"/>
                <a:gd name="T80" fmla="*/ 619 w 1128"/>
                <a:gd name="T81" fmla="*/ 148 h 610"/>
                <a:gd name="T82" fmla="*/ 607 w 1128"/>
                <a:gd name="T83" fmla="*/ 151 h 610"/>
                <a:gd name="T84" fmla="*/ 596 w 1128"/>
                <a:gd name="T85" fmla="*/ 153 h 610"/>
                <a:gd name="T86" fmla="*/ 585 w 1128"/>
                <a:gd name="T87" fmla="*/ 156 h 610"/>
                <a:gd name="T88" fmla="*/ 575 w 1128"/>
                <a:gd name="T89" fmla="*/ 161 h 610"/>
                <a:gd name="T90" fmla="*/ 565 w 1128"/>
                <a:gd name="T91" fmla="*/ 165 h 610"/>
                <a:gd name="T92" fmla="*/ 556 w 1128"/>
                <a:gd name="T93" fmla="*/ 171 h 610"/>
                <a:gd name="T94" fmla="*/ 547 w 1128"/>
                <a:gd name="T95" fmla="*/ 176 h 610"/>
                <a:gd name="T96" fmla="*/ 539 w 1128"/>
                <a:gd name="T97" fmla="*/ 182 h 610"/>
                <a:gd name="T98" fmla="*/ 533 w 1128"/>
                <a:gd name="T99" fmla="*/ 189 h 610"/>
                <a:gd name="T100" fmla="*/ 526 w 1128"/>
                <a:gd name="T101" fmla="*/ 196 h 610"/>
                <a:gd name="T102" fmla="*/ 520 w 1128"/>
                <a:gd name="T103" fmla="*/ 203 h 610"/>
                <a:gd name="T104" fmla="*/ 515 w 1128"/>
                <a:gd name="T105" fmla="*/ 212 h 610"/>
                <a:gd name="T106" fmla="*/ 510 w 1128"/>
                <a:gd name="T107" fmla="*/ 219 h 610"/>
                <a:gd name="T108" fmla="*/ 507 w 1128"/>
                <a:gd name="T109" fmla="*/ 228 h 610"/>
                <a:gd name="T110" fmla="*/ 505 w 1128"/>
                <a:gd name="T111" fmla="*/ 237 h 610"/>
                <a:gd name="T112" fmla="*/ 503 w 1128"/>
                <a:gd name="T113" fmla="*/ 246 h 610"/>
                <a:gd name="T114" fmla="*/ 502 w 1128"/>
                <a:gd name="T115" fmla="*/ 256 h 610"/>
                <a:gd name="T116" fmla="*/ 502 w 1128"/>
                <a:gd name="T117" fmla="*/ 266 h 610"/>
                <a:gd name="T118" fmla="*/ 502 w 1128"/>
                <a:gd name="T119" fmla="*/ 442 h 610"/>
                <a:gd name="T120" fmla="*/ 0 w 1128"/>
                <a:gd name="T121" fmla="*/ 307 h 610"/>
                <a:gd name="T122" fmla="*/ 0 w 1128"/>
                <a:gd name="T123" fmla="*/ 0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28" h="610">
                  <a:moveTo>
                    <a:pt x="1128" y="610"/>
                  </a:moveTo>
                  <a:lnTo>
                    <a:pt x="1128" y="434"/>
                  </a:lnTo>
                  <a:lnTo>
                    <a:pt x="1127" y="424"/>
                  </a:lnTo>
                  <a:lnTo>
                    <a:pt x="1126" y="414"/>
                  </a:lnTo>
                  <a:lnTo>
                    <a:pt x="1125" y="403"/>
                  </a:lnTo>
                  <a:lnTo>
                    <a:pt x="1122" y="393"/>
                  </a:lnTo>
                  <a:lnTo>
                    <a:pt x="1118" y="382"/>
                  </a:lnTo>
                  <a:lnTo>
                    <a:pt x="1114" y="372"/>
                  </a:lnTo>
                  <a:lnTo>
                    <a:pt x="1110" y="361"/>
                  </a:lnTo>
                  <a:lnTo>
                    <a:pt x="1103" y="351"/>
                  </a:lnTo>
                  <a:lnTo>
                    <a:pt x="1096" y="340"/>
                  </a:lnTo>
                  <a:lnTo>
                    <a:pt x="1090" y="330"/>
                  </a:lnTo>
                  <a:lnTo>
                    <a:pt x="1082" y="320"/>
                  </a:lnTo>
                  <a:lnTo>
                    <a:pt x="1073" y="309"/>
                  </a:lnTo>
                  <a:lnTo>
                    <a:pt x="1064" y="299"/>
                  </a:lnTo>
                  <a:lnTo>
                    <a:pt x="1054" y="290"/>
                  </a:lnTo>
                  <a:lnTo>
                    <a:pt x="1044" y="280"/>
                  </a:lnTo>
                  <a:lnTo>
                    <a:pt x="1033" y="271"/>
                  </a:lnTo>
                  <a:lnTo>
                    <a:pt x="1022" y="261"/>
                  </a:lnTo>
                  <a:lnTo>
                    <a:pt x="1011" y="254"/>
                  </a:lnTo>
                  <a:lnTo>
                    <a:pt x="999" y="245"/>
                  </a:lnTo>
                  <a:lnTo>
                    <a:pt x="986" y="237"/>
                  </a:lnTo>
                  <a:lnTo>
                    <a:pt x="974" y="229"/>
                  </a:lnTo>
                  <a:lnTo>
                    <a:pt x="960" y="223"/>
                  </a:lnTo>
                  <a:lnTo>
                    <a:pt x="947" y="216"/>
                  </a:lnTo>
                  <a:lnTo>
                    <a:pt x="933" y="210"/>
                  </a:lnTo>
                  <a:lnTo>
                    <a:pt x="919" y="204"/>
                  </a:lnTo>
                  <a:lnTo>
                    <a:pt x="905" y="200"/>
                  </a:lnTo>
                  <a:lnTo>
                    <a:pt x="892" y="195"/>
                  </a:lnTo>
                  <a:lnTo>
                    <a:pt x="877" y="191"/>
                  </a:lnTo>
                  <a:lnTo>
                    <a:pt x="751" y="158"/>
                  </a:lnTo>
                  <a:lnTo>
                    <a:pt x="738" y="153"/>
                  </a:lnTo>
                  <a:lnTo>
                    <a:pt x="724" y="151"/>
                  </a:lnTo>
                  <a:lnTo>
                    <a:pt x="709" y="149"/>
                  </a:lnTo>
                  <a:lnTo>
                    <a:pt x="696" y="147"/>
                  </a:lnTo>
                  <a:lnTo>
                    <a:pt x="683" y="145"/>
                  </a:lnTo>
                  <a:lnTo>
                    <a:pt x="669" y="144"/>
                  </a:lnTo>
                  <a:lnTo>
                    <a:pt x="656" y="144"/>
                  </a:lnTo>
                  <a:lnTo>
                    <a:pt x="643" y="145"/>
                  </a:lnTo>
                  <a:lnTo>
                    <a:pt x="631" y="147"/>
                  </a:lnTo>
                  <a:lnTo>
                    <a:pt x="619" y="148"/>
                  </a:lnTo>
                  <a:lnTo>
                    <a:pt x="607" y="151"/>
                  </a:lnTo>
                  <a:lnTo>
                    <a:pt x="596" y="153"/>
                  </a:lnTo>
                  <a:lnTo>
                    <a:pt x="585" y="156"/>
                  </a:lnTo>
                  <a:lnTo>
                    <a:pt x="575" y="161"/>
                  </a:lnTo>
                  <a:lnTo>
                    <a:pt x="565" y="165"/>
                  </a:lnTo>
                  <a:lnTo>
                    <a:pt x="556" y="171"/>
                  </a:lnTo>
                  <a:lnTo>
                    <a:pt x="547" y="176"/>
                  </a:lnTo>
                  <a:lnTo>
                    <a:pt x="539" y="182"/>
                  </a:lnTo>
                  <a:lnTo>
                    <a:pt x="533" y="189"/>
                  </a:lnTo>
                  <a:lnTo>
                    <a:pt x="526" y="196"/>
                  </a:lnTo>
                  <a:lnTo>
                    <a:pt x="520" y="203"/>
                  </a:lnTo>
                  <a:lnTo>
                    <a:pt x="515" y="212"/>
                  </a:lnTo>
                  <a:lnTo>
                    <a:pt x="510" y="219"/>
                  </a:lnTo>
                  <a:lnTo>
                    <a:pt x="507" y="228"/>
                  </a:lnTo>
                  <a:lnTo>
                    <a:pt x="505" y="237"/>
                  </a:lnTo>
                  <a:lnTo>
                    <a:pt x="503" y="246"/>
                  </a:lnTo>
                  <a:lnTo>
                    <a:pt x="502" y="256"/>
                  </a:lnTo>
                  <a:lnTo>
                    <a:pt x="502" y="266"/>
                  </a:lnTo>
                  <a:lnTo>
                    <a:pt x="502" y="442"/>
                  </a:lnTo>
                  <a:lnTo>
                    <a:pt x="0" y="307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77" name="Freeform 229"/>
            <p:cNvSpPr>
              <a:spLocks/>
            </p:cNvSpPr>
            <p:nvPr/>
          </p:nvSpPr>
          <p:spPr bwMode="auto">
            <a:xfrm>
              <a:off x="787" y="1722"/>
              <a:ext cx="161" cy="71"/>
            </a:xfrm>
            <a:custGeom>
              <a:avLst/>
              <a:gdLst>
                <a:gd name="T0" fmla="*/ 0 w 1128"/>
                <a:gd name="T1" fmla="*/ 0 h 499"/>
                <a:gd name="T2" fmla="*/ 1128 w 1128"/>
                <a:gd name="T3" fmla="*/ 302 h 499"/>
                <a:gd name="T4" fmla="*/ 1128 w 1128"/>
                <a:gd name="T5" fmla="*/ 499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28" h="499">
                  <a:moveTo>
                    <a:pt x="0" y="0"/>
                  </a:moveTo>
                  <a:lnTo>
                    <a:pt x="1128" y="302"/>
                  </a:lnTo>
                  <a:lnTo>
                    <a:pt x="1128" y="49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78" name="Freeform 230"/>
            <p:cNvSpPr>
              <a:spLocks/>
            </p:cNvSpPr>
            <p:nvPr/>
          </p:nvSpPr>
          <p:spPr bwMode="auto">
            <a:xfrm>
              <a:off x="917" y="1793"/>
              <a:ext cx="31" cy="15"/>
            </a:xfrm>
            <a:custGeom>
              <a:avLst/>
              <a:gdLst>
                <a:gd name="T0" fmla="*/ 0 w 220"/>
                <a:gd name="T1" fmla="*/ 95 h 106"/>
                <a:gd name="T2" fmla="*/ 14 w 220"/>
                <a:gd name="T3" fmla="*/ 99 h 106"/>
                <a:gd name="T4" fmla="*/ 26 w 220"/>
                <a:gd name="T5" fmla="*/ 101 h 106"/>
                <a:gd name="T6" fmla="*/ 39 w 220"/>
                <a:gd name="T7" fmla="*/ 103 h 106"/>
                <a:gd name="T8" fmla="*/ 51 w 220"/>
                <a:gd name="T9" fmla="*/ 105 h 106"/>
                <a:gd name="T10" fmla="*/ 63 w 220"/>
                <a:gd name="T11" fmla="*/ 106 h 106"/>
                <a:gd name="T12" fmla="*/ 76 w 220"/>
                <a:gd name="T13" fmla="*/ 106 h 106"/>
                <a:gd name="T14" fmla="*/ 88 w 220"/>
                <a:gd name="T15" fmla="*/ 106 h 106"/>
                <a:gd name="T16" fmla="*/ 99 w 220"/>
                <a:gd name="T17" fmla="*/ 105 h 106"/>
                <a:gd name="T18" fmla="*/ 111 w 220"/>
                <a:gd name="T19" fmla="*/ 104 h 106"/>
                <a:gd name="T20" fmla="*/ 121 w 220"/>
                <a:gd name="T21" fmla="*/ 102 h 106"/>
                <a:gd name="T22" fmla="*/ 132 w 220"/>
                <a:gd name="T23" fmla="*/ 100 h 106"/>
                <a:gd name="T24" fmla="*/ 142 w 220"/>
                <a:gd name="T25" fmla="*/ 98 h 106"/>
                <a:gd name="T26" fmla="*/ 152 w 220"/>
                <a:gd name="T27" fmla="*/ 94 h 106"/>
                <a:gd name="T28" fmla="*/ 161 w 220"/>
                <a:gd name="T29" fmla="*/ 90 h 106"/>
                <a:gd name="T30" fmla="*/ 168 w 220"/>
                <a:gd name="T31" fmla="*/ 85 h 106"/>
                <a:gd name="T32" fmla="*/ 177 w 220"/>
                <a:gd name="T33" fmla="*/ 81 h 106"/>
                <a:gd name="T34" fmla="*/ 184 w 220"/>
                <a:gd name="T35" fmla="*/ 76 h 106"/>
                <a:gd name="T36" fmla="*/ 190 w 220"/>
                <a:gd name="T37" fmla="*/ 70 h 106"/>
                <a:gd name="T38" fmla="*/ 197 w 220"/>
                <a:gd name="T39" fmla="*/ 63 h 106"/>
                <a:gd name="T40" fmla="*/ 203 w 220"/>
                <a:gd name="T41" fmla="*/ 57 h 106"/>
                <a:gd name="T42" fmla="*/ 207 w 220"/>
                <a:gd name="T43" fmla="*/ 50 h 106"/>
                <a:gd name="T44" fmla="*/ 210 w 220"/>
                <a:gd name="T45" fmla="*/ 42 h 106"/>
                <a:gd name="T46" fmla="*/ 214 w 220"/>
                <a:gd name="T47" fmla="*/ 35 h 106"/>
                <a:gd name="T48" fmla="*/ 217 w 220"/>
                <a:gd name="T49" fmla="*/ 27 h 106"/>
                <a:gd name="T50" fmla="*/ 218 w 220"/>
                <a:gd name="T51" fmla="*/ 18 h 106"/>
                <a:gd name="T52" fmla="*/ 219 w 220"/>
                <a:gd name="T53" fmla="*/ 9 h 106"/>
                <a:gd name="T54" fmla="*/ 220 w 220"/>
                <a:gd name="T55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20" h="106">
                  <a:moveTo>
                    <a:pt x="0" y="95"/>
                  </a:moveTo>
                  <a:lnTo>
                    <a:pt x="14" y="99"/>
                  </a:lnTo>
                  <a:lnTo>
                    <a:pt x="26" y="101"/>
                  </a:lnTo>
                  <a:lnTo>
                    <a:pt x="39" y="103"/>
                  </a:lnTo>
                  <a:lnTo>
                    <a:pt x="51" y="105"/>
                  </a:lnTo>
                  <a:lnTo>
                    <a:pt x="63" y="106"/>
                  </a:lnTo>
                  <a:lnTo>
                    <a:pt x="76" y="106"/>
                  </a:lnTo>
                  <a:lnTo>
                    <a:pt x="88" y="106"/>
                  </a:lnTo>
                  <a:lnTo>
                    <a:pt x="99" y="105"/>
                  </a:lnTo>
                  <a:lnTo>
                    <a:pt x="111" y="104"/>
                  </a:lnTo>
                  <a:lnTo>
                    <a:pt x="121" y="102"/>
                  </a:lnTo>
                  <a:lnTo>
                    <a:pt x="132" y="100"/>
                  </a:lnTo>
                  <a:lnTo>
                    <a:pt x="142" y="98"/>
                  </a:lnTo>
                  <a:lnTo>
                    <a:pt x="152" y="94"/>
                  </a:lnTo>
                  <a:lnTo>
                    <a:pt x="161" y="90"/>
                  </a:lnTo>
                  <a:lnTo>
                    <a:pt x="168" y="85"/>
                  </a:lnTo>
                  <a:lnTo>
                    <a:pt x="177" y="81"/>
                  </a:lnTo>
                  <a:lnTo>
                    <a:pt x="184" y="76"/>
                  </a:lnTo>
                  <a:lnTo>
                    <a:pt x="190" y="70"/>
                  </a:lnTo>
                  <a:lnTo>
                    <a:pt x="197" y="63"/>
                  </a:lnTo>
                  <a:lnTo>
                    <a:pt x="203" y="57"/>
                  </a:lnTo>
                  <a:lnTo>
                    <a:pt x="207" y="50"/>
                  </a:lnTo>
                  <a:lnTo>
                    <a:pt x="210" y="42"/>
                  </a:lnTo>
                  <a:lnTo>
                    <a:pt x="214" y="35"/>
                  </a:lnTo>
                  <a:lnTo>
                    <a:pt x="217" y="27"/>
                  </a:lnTo>
                  <a:lnTo>
                    <a:pt x="218" y="18"/>
                  </a:lnTo>
                  <a:lnTo>
                    <a:pt x="219" y="9"/>
                  </a:lnTo>
                  <a:lnTo>
                    <a:pt x="22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79" name="Line 231"/>
            <p:cNvSpPr>
              <a:spLocks noChangeShapeType="1"/>
            </p:cNvSpPr>
            <p:nvPr/>
          </p:nvSpPr>
          <p:spPr bwMode="auto">
            <a:xfrm flipH="1" flipV="1">
              <a:off x="872" y="1795"/>
              <a:ext cx="45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80" name="Freeform 232"/>
            <p:cNvSpPr>
              <a:spLocks/>
            </p:cNvSpPr>
            <p:nvPr/>
          </p:nvSpPr>
          <p:spPr bwMode="auto">
            <a:xfrm>
              <a:off x="841" y="1764"/>
              <a:ext cx="31" cy="31"/>
            </a:xfrm>
            <a:custGeom>
              <a:avLst/>
              <a:gdLst>
                <a:gd name="T0" fmla="*/ 0 w 220"/>
                <a:gd name="T1" fmla="*/ 0 h 212"/>
                <a:gd name="T2" fmla="*/ 0 w 220"/>
                <a:gd name="T3" fmla="*/ 9 h 212"/>
                <a:gd name="T4" fmla="*/ 1 w 220"/>
                <a:gd name="T5" fmla="*/ 18 h 212"/>
                <a:gd name="T6" fmla="*/ 3 w 220"/>
                <a:gd name="T7" fmla="*/ 28 h 212"/>
                <a:gd name="T8" fmla="*/ 5 w 220"/>
                <a:gd name="T9" fmla="*/ 37 h 212"/>
                <a:gd name="T10" fmla="*/ 8 w 220"/>
                <a:gd name="T11" fmla="*/ 47 h 212"/>
                <a:gd name="T12" fmla="*/ 13 w 220"/>
                <a:gd name="T13" fmla="*/ 55 h 212"/>
                <a:gd name="T14" fmla="*/ 17 w 220"/>
                <a:gd name="T15" fmla="*/ 65 h 212"/>
                <a:gd name="T16" fmla="*/ 23 w 220"/>
                <a:gd name="T17" fmla="*/ 75 h 212"/>
                <a:gd name="T18" fmla="*/ 29 w 220"/>
                <a:gd name="T19" fmla="*/ 84 h 212"/>
                <a:gd name="T20" fmla="*/ 36 w 220"/>
                <a:gd name="T21" fmla="*/ 94 h 212"/>
                <a:gd name="T22" fmla="*/ 43 w 220"/>
                <a:gd name="T23" fmla="*/ 103 h 212"/>
                <a:gd name="T24" fmla="*/ 52 w 220"/>
                <a:gd name="T25" fmla="*/ 113 h 212"/>
                <a:gd name="T26" fmla="*/ 59 w 220"/>
                <a:gd name="T27" fmla="*/ 122 h 212"/>
                <a:gd name="T28" fmla="*/ 68 w 220"/>
                <a:gd name="T29" fmla="*/ 131 h 212"/>
                <a:gd name="T30" fmla="*/ 78 w 220"/>
                <a:gd name="T31" fmla="*/ 138 h 212"/>
                <a:gd name="T32" fmla="*/ 88 w 220"/>
                <a:gd name="T33" fmla="*/ 147 h 212"/>
                <a:gd name="T34" fmla="*/ 99 w 220"/>
                <a:gd name="T35" fmla="*/ 155 h 212"/>
                <a:gd name="T36" fmla="*/ 109 w 220"/>
                <a:gd name="T37" fmla="*/ 163 h 212"/>
                <a:gd name="T38" fmla="*/ 121 w 220"/>
                <a:gd name="T39" fmla="*/ 169 h 212"/>
                <a:gd name="T40" fmla="*/ 132 w 220"/>
                <a:gd name="T41" fmla="*/ 177 h 212"/>
                <a:gd name="T42" fmla="*/ 144 w 220"/>
                <a:gd name="T43" fmla="*/ 183 h 212"/>
                <a:gd name="T44" fmla="*/ 157 w 220"/>
                <a:gd name="T45" fmla="*/ 189 h 212"/>
                <a:gd name="T46" fmla="*/ 169 w 220"/>
                <a:gd name="T47" fmla="*/ 195 h 212"/>
                <a:gd name="T48" fmla="*/ 181 w 220"/>
                <a:gd name="T49" fmla="*/ 200 h 212"/>
                <a:gd name="T50" fmla="*/ 194 w 220"/>
                <a:gd name="T51" fmla="*/ 205 h 212"/>
                <a:gd name="T52" fmla="*/ 206 w 220"/>
                <a:gd name="T53" fmla="*/ 209 h 212"/>
                <a:gd name="T54" fmla="*/ 220 w 220"/>
                <a:gd name="T55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20" h="212">
                  <a:moveTo>
                    <a:pt x="0" y="0"/>
                  </a:moveTo>
                  <a:lnTo>
                    <a:pt x="0" y="9"/>
                  </a:lnTo>
                  <a:lnTo>
                    <a:pt x="1" y="18"/>
                  </a:lnTo>
                  <a:lnTo>
                    <a:pt x="3" y="28"/>
                  </a:lnTo>
                  <a:lnTo>
                    <a:pt x="5" y="37"/>
                  </a:lnTo>
                  <a:lnTo>
                    <a:pt x="8" y="47"/>
                  </a:lnTo>
                  <a:lnTo>
                    <a:pt x="13" y="55"/>
                  </a:lnTo>
                  <a:lnTo>
                    <a:pt x="17" y="65"/>
                  </a:lnTo>
                  <a:lnTo>
                    <a:pt x="23" y="75"/>
                  </a:lnTo>
                  <a:lnTo>
                    <a:pt x="29" y="84"/>
                  </a:lnTo>
                  <a:lnTo>
                    <a:pt x="36" y="94"/>
                  </a:lnTo>
                  <a:lnTo>
                    <a:pt x="43" y="103"/>
                  </a:lnTo>
                  <a:lnTo>
                    <a:pt x="52" y="113"/>
                  </a:lnTo>
                  <a:lnTo>
                    <a:pt x="59" y="122"/>
                  </a:lnTo>
                  <a:lnTo>
                    <a:pt x="68" y="131"/>
                  </a:lnTo>
                  <a:lnTo>
                    <a:pt x="78" y="138"/>
                  </a:lnTo>
                  <a:lnTo>
                    <a:pt x="88" y="147"/>
                  </a:lnTo>
                  <a:lnTo>
                    <a:pt x="99" y="155"/>
                  </a:lnTo>
                  <a:lnTo>
                    <a:pt x="109" y="163"/>
                  </a:lnTo>
                  <a:lnTo>
                    <a:pt x="121" y="169"/>
                  </a:lnTo>
                  <a:lnTo>
                    <a:pt x="132" y="177"/>
                  </a:lnTo>
                  <a:lnTo>
                    <a:pt x="144" y="183"/>
                  </a:lnTo>
                  <a:lnTo>
                    <a:pt x="157" y="189"/>
                  </a:lnTo>
                  <a:lnTo>
                    <a:pt x="169" y="195"/>
                  </a:lnTo>
                  <a:lnTo>
                    <a:pt x="181" y="200"/>
                  </a:lnTo>
                  <a:lnTo>
                    <a:pt x="194" y="205"/>
                  </a:lnTo>
                  <a:lnTo>
                    <a:pt x="206" y="209"/>
                  </a:lnTo>
                  <a:lnTo>
                    <a:pt x="220" y="21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81" name="Line 233"/>
            <p:cNvSpPr>
              <a:spLocks noChangeShapeType="1"/>
            </p:cNvSpPr>
            <p:nvPr/>
          </p:nvSpPr>
          <p:spPr bwMode="auto">
            <a:xfrm flipV="1">
              <a:off x="841" y="1736"/>
              <a:ext cx="0" cy="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82" name="Line 234"/>
            <p:cNvSpPr>
              <a:spLocks noChangeShapeType="1"/>
            </p:cNvSpPr>
            <p:nvPr/>
          </p:nvSpPr>
          <p:spPr bwMode="auto">
            <a:xfrm>
              <a:off x="1408" y="2280"/>
              <a:ext cx="0" cy="37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83" name="Line 235"/>
            <p:cNvSpPr>
              <a:spLocks noChangeShapeType="1"/>
            </p:cNvSpPr>
            <p:nvPr/>
          </p:nvSpPr>
          <p:spPr bwMode="auto">
            <a:xfrm>
              <a:off x="1552" y="1907"/>
              <a:ext cx="0" cy="75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84" name="Line 236"/>
            <p:cNvSpPr>
              <a:spLocks noChangeShapeType="1"/>
            </p:cNvSpPr>
            <p:nvPr/>
          </p:nvSpPr>
          <p:spPr bwMode="auto">
            <a:xfrm>
              <a:off x="1680" y="2554"/>
              <a:ext cx="12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85" name="Line 237"/>
            <p:cNvSpPr>
              <a:spLocks noChangeShapeType="1"/>
            </p:cNvSpPr>
            <p:nvPr/>
          </p:nvSpPr>
          <p:spPr bwMode="auto">
            <a:xfrm flipH="1">
              <a:off x="719" y="2554"/>
              <a:ext cx="56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86" name="Line 238"/>
            <p:cNvSpPr>
              <a:spLocks noChangeShapeType="1"/>
            </p:cNvSpPr>
            <p:nvPr/>
          </p:nvSpPr>
          <p:spPr bwMode="auto">
            <a:xfrm flipH="1">
              <a:off x="1408" y="2554"/>
              <a:ext cx="14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87" name="Freeform 239"/>
            <p:cNvSpPr>
              <a:spLocks/>
            </p:cNvSpPr>
            <p:nvPr/>
          </p:nvSpPr>
          <p:spPr bwMode="auto">
            <a:xfrm>
              <a:off x="1552" y="2533"/>
              <a:ext cx="128" cy="43"/>
            </a:xfrm>
            <a:custGeom>
              <a:avLst/>
              <a:gdLst>
                <a:gd name="T0" fmla="*/ 896 w 896"/>
                <a:gd name="T1" fmla="*/ 0 h 298"/>
                <a:gd name="T2" fmla="*/ 896 w 896"/>
                <a:gd name="T3" fmla="*/ 298 h 298"/>
                <a:gd name="T4" fmla="*/ 0 w 896"/>
                <a:gd name="T5" fmla="*/ 149 h 298"/>
                <a:gd name="T6" fmla="*/ 896 w 896"/>
                <a:gd name="T7" fmla="*/ 0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6" h="298">
                  <a:moveTo>
                    <a:pt x="896" y="0"/>
                  </a:moveTo>
                  <a:lnTo>
                    <a:pt x="896" y="298"/>
                  </a:lnTo>
                  <a:lnTo>
                    <a:pt x="0" y="149"/>
                  </a:lnTo>
                  <a:lnTo>
                    <a:pt x="896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88" name="Freeform 240"/>
            <p:cNvSpPr>
              <a:spLocks/>
            </p:cNvSpPr>
            <p:nvPr/>
          </p:nvSpPr>
          <p:spPr bwMode="auto">
            <a:xfrm>
              <a:off x="1552" y="2533"/>
              <a:ext cx="128" cy="43"/>
            </a:xfrm>
            <a:custGeom>
              <a:avLst/>
              <a:gdLst>
                <a:gd name="T0" fmla="*/ 896 w 896"/>
                <a:gd name="T1" fmla="*/ 0 h 298"/>
                <a:gd name="T2" fmla="*/ 896 w 896"/>
                <a:gd name="T3" fmla="*/ 298 h 298"/>
                <a:gd name="T4" fmla="*/ 0 w 896"/>
                <a:gd name="T5" fmla="*/ 149 h 298"/>
                <a:gd name="T6" fmla="*/ 896 w 896"/>
                <a:gd name="T7" fmla="*/ 0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6" h="298">
                  <a:moveTo>
                    <a:pt x="896" y="0"/>
                  </a:moveTo>
                  <a:lnTo>
                    <a:pt x="896" y="298"/>
                  </a:lnTo>
                  <a:lnTo>
                    <a:pt x="0" y="149"/>
                  </a:lnTo>
                  <a:lnTo>
                    <a:pt x="896" y="0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89" name="Freeform 241"/>
            <p:cNvSpPr>
              <a:spLocks/>
            </p:cNvSpPr>
            <p:nvPr/>
          </p:nvSpPr>
          <p:spPr bwMode="auto">
            <a:xfrm>
              <a:off x="1280" y="2533"/>
              <a:ext cx="128" cy="43"/>
            </a:xfrm>
            <a:custGeom>
              <a:avLst/>
              <a:gdLst>
                <a:gd name="T0" fmla="*/ 0 w 895"/>
                <a:gd name="T1" fmla="*/ 0 h 298"/>
                <a:gd name="T2" fmla="*/ 0 w 895"/>
                <a:gd name="T3" fmla="*/ 298 h 298"/>
                <a:gd name="T4" fmla="*/ 895 w 895"/>
                <a:gd name="T5" fmla="*/ 149 h 298"/>
                <a:gd name="T6" fmla="*/ 0 w 895"/>
                <a:gd name="T7" fmla="*/ 0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5" h="298">
                  <a:moveTo>
                    <a:pt x="0" y="0"/>
                  </a:moveTo>
                  <a:lnTo>
                    <a:pt x="0" y="298"/>
                  </a:lnTo>
                  <a:lnTo>
                    <a:pt x="895" y="1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90" name="Freeform 242"/>
            <p:cNvSpPr>
              <a:spLocks/>
            </p:cNvSpPr>
            <p:nvPr/>
          </p:nvSpPr>
          <p:spPr bwMode="auto">
            <a:xfrm>
              <a:off x="1280" y="2533"/>
              <a:ext cx="128" cy="43"/>
            </a:xfrm>
            <a:custGeom>
              <a:avLst/>
              <a:gdLst>
                <a:gd name="T0" fmla="*/ 0 w 895"/>
                <a:gd name="T1" fmla="*/ 0 h 298"/>
                <a:gd name="T2" fmla="*/ 0 w 895"/>
                <a:gd name="T3" fmla="*/ 298 h 298"/>
                <a:gd name="T4" fmla="*/ 895 w 895"/>
                <a:gd name="T5" fmla="*/ 149 h 298"/>
                <a:gd name="T6" fmla="*/ 0 w 895"/>
                <a:gd name="T7" fmla="*/ 0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5" h="298">
                  <a:moveTo>
                    <a:pt x="0" y="0"/>
                  </a:moveTo>
                  <a:lnTo>
                    <a:pt x="0" y="298"/>
                  </a:lnTo>
                  <a:lnTo>
                    <a:pt x="895" y="1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91" name="Freeform 243"/>
            <p:cNvSpPr>
              <a:spLocks/>
            </p:cNvSpPr>
            <p:nvPr/>
          </p:nvSpPr>
          <p:spPr bwMode="auto">
            <a:xfrm>
              <a:off x="752" y="2373"/>
              <a:ext cx="39" cy="143"/>
            </a:xfrm>
            <a:custGeom>
              <a:avLst/>
              <a:gdLst>
                <a:gd name="T0" fmla="*/ 275 w 275"/>
                <a:gd name="T1" fmla="*/ 0 h 1004"/>
                <a:gd name="T2" fmla="*/ 259 w 275"/>
                <a:gd name="T3" fmla="*/ 26 h 1004"/>
                <a:gd name="T4" fmla="*/ 243 w 275"/>
                <a:gd name="T5" fmla="*/ 52 h 1004"/>
                <a:gd name="T6" fmla="*/ 228 w 275"/>
                <a:gd name="T7" fmla="*/ 78 h 1004"/>
                <a:gd name="T8" fmla="*/ 212 w 275"/>
                <a:gd name="T9" fmla="*/ 106 h 1004"/>
                <a:gd name="T10" fmla="*/ 198 w 275"/>
                <a:gd name="T11" fmla="*/ 132 h 1004"/>
                <a:gd name="T12" fmla="*/ 184 w 275"/>
                <a:gd name="T13" fmla="*/ 160 h 1004"/>
                <a:gd name="T14" fmla="*/ 170 w 275"/>
                <a:gd name="T15" fmla="*/ 188 h 1004"/>
                <a:gd name="T16" fmla="*/ 157 w 275"/>
                <a:gd name="T17" fmla="*/ 215 h 1004"/>
                <a:gd name="T18" fmla="*/ 144 w 275"/>
                <a:gd name="T19" fmla="*/ 243 h 1004"/>
                <a:gd name="T20" fmla="*/ 132 w 275"/>
                <a:gd name="T21" fmla="*/ 272 h 1004"/>
                <a:gd name="T22" fmla="*/ 121 w 275"/>
                <a:gd name="T23" fmla="*/ 300 h 1004"/>
                <a:gd name="T24" fmla="*/ 109 w 275"/>
                <a:gd name="T25" fmla="*/ 329 h 1004"/>
                <a:gd name="T26" fmla="*/ 98 w 275"/>
                <a:gd name="T27" fmla="*/ 358 h 1004"/>
                <a:gd name="T28" fmla="*/ 88 w 275"/>
                <a:gd name="T29" fmla="*/ 387 h 1004"/>
                <a:gd name="T30" fmla="*/ 79 w 275"/>
                <a:gd name="T31" fmla="*/ 415 h 1004"/>
                <a:gd name="T32" fmla="*/ 70 w 275"/>
                <a:gd name="T33" fmla="*/ 444 h 1004"/>
                <a:gd name="T34" fmla="*/ 61 w 275"/>
                <a:gd name="T35" fmla="*/ 473 h 1004"/>
                <a:gd name="T36" fmla="*/ 52 w 275"/>
                <a:gd name="T37" fmla="*/ 503 h 1004"/>
                <a:gd name="T38" fmla="*/ 45 w 275"/>
                <a:gd name="T39" fmla="*/ 531 h 1004"/>
                <a:gd name="T40" fmla="*/ 38 w 275"/>
                <a:gd name="T41" fmla="*/ 560 h 1004"/>
                <a:gd name="T42" fmla="*/ 32 w 275"/>
                <a:gd name="T43" fmla="*/ 589 h 1004"/>
                <a:gd name="T44" fmla="*/ 25 w 275"/>
                <a:gd name="T45" fmla="*/ 619 h 1004"/>
                <a:gd name="T46" fmla="*/ 21 w 275"/>
                <a:gd name="T47" fmla="*/ 647 h 1004"/>
                <a:gd name="T48" fmla="*/ 16 w 275"/>
                <a:gd name="T49" fmla="*/ 676 h 1004"/>
                <a:gd name="T50" fmla="*/ 12 w 275"/>
                <a:gd name="T51" fmla="*/ 704 h 1004"/>
                <a:gd name="T52" fmla="*/ 9 w 275"/>
                <a:gd name="T53" fmla="*/ 732 h 1004"/>
                <a:gd name="T54" fmla="*/ 6 w 275"/>
                <a:gd name="T55" fmla="*/ 761 h 1004"/>
                <a:gd name="T56" fmla="*/ 3 w 275"/>
                <a:gd name="T57" fmla="*/ 789 h 1004"/>
                <a:gd name="T58" fmla="*/ 1 w 275"/>
                <a:gd name="T59" fmla="*/ 816 h 1004"/>
                <a:gd name="T60" fmla="*/ 0 w 275"/>
                <a:gd name="T61" fmla="*/ 844 h 1004"/>
                <a:gd name="T62" fmla="*/ 0 w 275"/>
                <a:gd name="T63" fmla="*/ 872 h 1004"/>
                <a:gd name="T64" fmla="*/ 0 w 275"/>
                <a:gd name="T65" fmla="*/ 899 h 1004"/>
                <a:gd name="T66" fmla="*/ 1 w 275"/>
                <a:gd name="T67" fmla="*/ 926 h 1004"/>
                <a:gd name="T68" fmla="*/ 2 w 275"/>
                <a:gd name="T69" fmla="*/ 952 h 1004"/>
                <a:gd name="T70" fmla="*/ 4 w 275"/>
                <a:gd name="T71" fmla="*/ 978 h 1004"/>
                <a:gd name="T72" fmla="*/ 7 w 275"/>
                <a:gd name="T73" fmla="*/ 1004 h 10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75" h="1004">
                  <a:moveTo>
                    <a:pt x="275" y="0"/>
                  </a:moveTo>
                  <a:lnTo>
                    <a:pt x="259" y="26"/>
                  </a:lnTo>
                  <a:lnTo>
                    <a:pt x="243" y="52"/>
                  </a:lnTo>
                  <a:lnTo>
                    <a:pt x="228" y="78"/>
                  </a:lnTo>
                  <a:lnTo>
                    <a:pt x="212" y="106"/>
                  </a:lnTo>
                  <a:lnTo>
                    <a:pt x="198" y="132"/>
                  </a:lnTo>
                  <a:lnTo>
                    <a:pt x="184" y="160"/>
                  </a:lnTo>
                  <a:lnTo>
                    <a:pt x="170" y="188"/>
                  </a:lnTo>
                  <a:lnTo>
                    <a:pt x="157" y="215"/>
                  </a:lnTo>
                  <a:lnTo>
                    <a:pt x="144" y="243"/>
                  </a:lnTo>
                  <a:lnTo>
                    <a:pt x="132" y="272"/>
                  </a:lnTo>
                  <a:lnTo>
                    <a:pt x="121" y="300"/>
                  </a:lnTo>
                  <a:lnTo>
                    <a:pt x="109" y="329"/>
                  </a:lnTo>
                  <a:lnTo>
                    <a:pt x="98" y="358"/>
                  </a:lnTo>
                  <a:lnTo>
                    <a:pt x="88" y="387"/>
                  </a:lnTo>
                  <a:lnTo>
                    <a:pt x="79" y="415"/>
                  </a:lnTo>
                  <a:lnTo>
                    <a:pt x="70" y="444"/>
                  </a:lnTo>
                  <a:lnTo>
                    <a:pt x="61" y="473"/>
                  </a:lnTo>
                  <a:lnTo>
                    <a:pt x="52" y="503"/>
                  </a:lnTo>
                  <a:lnTo>
                    <a:pt x="45" y="531"/>
                  </a:lnTo>
                  <a:lnTo>
                    <a:pt x="38" y="560"/>
                  </a:lnTo>
                  <a:lnTo>
                    <a:pt x="32" y="589"/>
                  </a:lnTo>
                  <a:lnTo>
                    <a:pt x="25" y="619"/>
                  </a:lnTo>
                  <a:lnTo>
                    <a:pt x="21" y="647"/>
                  </a:lnTo>
                  <a:lnTo>
                    <a:pt x="16" y="676"/>
                  </a:lnTo>
                  <a:lnTo>
                    <a:pt x="12" y="704"/>
                  </a:lnTo>
                  <a:lnTo>
                    <a:pt x="9" y="732"/>
                  </a:lnTo>
                  <a:lnTo>
                    <a:pt x="6" y="761"/>
                  </a:lnTo>
                  <a:lnTo>
                    <a:pt x="3" y="789"/>
                  </a:lnTo>
                  <a:lnTo>
                    <a:pt x="1" y="816"/>
                  </a:lnTo>
                  <a:lnTo>
                    <a:pt x="0" y="844"/>
                  </a:lnTo>
                  <a:lnTo>
                    <a:pt x="0" y="872"/>
                  </a:lnTo>
                  <a:lnTo>
                    <a:pt x="0" y="899"/>
                  </a:lnTo>
                  <a:lnTo>
                    <a:pt x="1" y="926"/>
                  </a:lnTo>
                  <a:lnTo>
                    <a:pt x="2" y="952"/>
                  </a:lnTo>
                  <a:lnTo>
                    <a:pt x="4" y="978"/>
                  </a:lnTo>
                  <a:lnTo>
                    <a:pt x="7" y="100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92" name="Freeform 244"/>
            <p:cNvSpPr>
              <a:spLocks/>
            </p:cNvSpPr>
            <p:nvPr/>
          </p:nvSpPr>
          <p:spPr bwMode="auto">
            <a:xfrm>
              <a:off x="791" y="2364"/>
              <a:ext cx="25" cy="9"/>
            </a:xfrm>
            <a:custGeom>
              <a:avLst/>
              <a:gdLst>
                <a:gd name="T0" fmla="*/ 176 w 176"/>
                <a:gd name="T1" fmla="*/ 63 h 63"/>
                <a:gd name="T2" fmla="*/ 174 w 176"/>
                <a:gd name="T3" fmla="*/ 54 h 63"/>
                <a:gd name="T4" fmla="*/ 170 w 176"/>
                <a:gd name="T5" fmla="*/ 46 h 63"/>
                <a:gd name="T6" fmla="*/ 167 w 176"/>
                <a:gd name="T7" fmla="*/ 38 h 63"/>
                <a:gd name="T8" fmla="*/ 163 w 176"/>
                <a:gd name="T9" fmla="*/ 32 h 63"/>
                <a:gd name="T10" fmla="*/ 157 w 176"/>
                <a:gd name="T11" fmla="*/ 25 h 63"/>
                <a:gd name="T12" fmla="*/ 153 w 176"/>
                <a:gd name="T13" fmla="*/ 20 h 63"/>
                <a:gd name="T14" fmla="*/ 147 w 176"/>
                <a:gd name="T15" fmla="*/ 14 h 63"/>
                <a:gd name="T16" fmla="*/ 141 w 176"/>
                <a:gd name="T17" fmla="*/ 10 h 63"/>
                <a:gd name="T18" fmla="*/ 134 w 176"/>
                <a:gd name="T19" fmla="*/ 6 h 63"/>
                <a:gd name="T20" fmla="*/ 127 w 176"/>
                <a:gd name="T21" fmla="*/ 3 h 63"/>
                <a:gd name="T22" fmla="*/ 121 w 176"/>
                <a:gd name="T23" fmla="*/ 2 h 63"/>
                <a:gd name="T24" fmla="*/ 113 w 176"/>
                <a:gd name="T25" fmla="*/ 1 h 63"/>
                <a:gd name="T26" fmla="*/ 105 w 176"/>
                <a:gd name="T27" fmla="*/ 0 h 63"/>
                <a:gd name="T28" fmla="*/ 98 w 176"/>
                <a:gd name="T29" fmla="*/ 1 h 63"/>
                <a:gd name="T30" fmla="*/ 89 w 176"/>
                <a:gd name="T31" fmla="*/ 2 h 63"/>
                <a:gd name="T32" fmla="*/ 81 w 176"/>
                <a:gd name="T33" fmla="*/ 3 h 63"/>
                <a:gd name="T34" fmla="*/ 72 w 176"/>
                <a:gd name="T35" fmla="*/ 6 h 63"/>
                <a:gd name="T36" fmla="*/ 64 w 176"/>
                <a:gd name="T37" fmla="*/ 10 h 63"/>
                <a:gd name="T38" fmla="*/ 56 w 176"/>
                <a:gd name="T39" fmla="*/ 14 h 63"/>
                <a:gd name="T40" fmla="*/ 48 w 176"/>
                <a:gd name="T41" fmla="*/ 20 h 63"/>
                <a:gd name="T42" fmla="*/ 39 w 176"/>
                <a:gd name="T43" fmla="*/ 25 h 63"/>
                <a:gd name="T44" fmla="*/ 31 w 176"/>
                <a:gd name="T45" fmla="*/ 32 h 63"/>
                <a:gd name="T46" fmla="*/ 22 w 176"/>
                <a:gd name="T47" fmla="*/ 38 h 63"/>
                <a:gd name="T48" fmla="*/ 15 w 176"/>
                <a:gd name="T49" fmla="*/ 46 h 63"/>
                <a:gd name="T50" fmla="*/ 8 w 176"/>
                <a:gd name="T51" fmla="*/ 54 h 63"/>
                <a:gd name="T52" fmla="*/ 0 w 176"/>
                <a:gd name="T53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76" h="63">
                  <a:moveTo>
                    <a:pt x="176" y="63"/>
                  </a:moveTo>
                  <a:lnTo>
                    <a:pt x="174" y="54"/>
                  </a:lnTo>
                  <a:lnTo>
                    <a:pt x="170" y="46"/>
                  </a:lnTo>
                  <a:lnTo>
                    <a:pt x="167" y="38"/>
                  </a:lnTo>
                  <a:lnTo>
                    <a:pt x="163" y="32"/>
                  </a:lnTo>
                  <a:lnTo>
                    <a:pt x="157" y="25"/>
                  </a:lnTo>
                  <a:lnTo>
                    <a:pt x="153" y="20"/>
                  </a:lnTo>
                  <a:lnTo>
                    <a:pt x="147" y="14"/>
                  </a:lnTo>
                  <a:lnTo>
                    <a:pt x="141" y="10"/>
                  </a:lnTo>
                  <a:lnTo>
                    <a:pt x="134" y="6"/>
                  </a:lnTo>
                  <a:lnTo>
                    <a:pt x="127" y="3"/>
                  </a:lnTo>
                  <a:lnTo>
                    <a:pt x="121" y="2"/>
                  </a:lnTo>
                  <a:lnTo>
                    <a:pt x="113" y="1"/>
                  </a:lnTo>
                  <a:lnTo>
                    <a:pt x="105" y="0"/>
                  </a:lnTo>
                  <a:lnTo>
                    <a:pt x="98" y="1"/>
                  </a:lnTo>
                  <a:lnTo>
                    <a:pt x="89" y="2"/>
                  </a:lnTo>
                  <a:lnTo>
                    <a:pt x="81" y="3"/>
                  </a:lnTo>
                  <a:lnTo>
                    <a:pt x="72" y="6"/>
                  </a:lnTo>
                  <a:lnTo>
                    <a:pt x="64" y="10"/>
                  </a:lnTo>
                  <a:lnTo>
                    <a:pt x="56" y="14"/>
                  </a:lnTo>
                  <a:lnTo>
                    <a:pt x="48" y="20"/>
                  </a:lnTo>
                  <a:lnTo>
                    <a:pt x="39" y="25"/>
                  </a:lnTo>
                  <a:lnTo>
                    <a:pt x="31" y="32"/>
                  </a:lnTo>
                  <a:lnTo>
                    <a:pt x="22" y="38"/>
                  </a:lnTo>
                  <a:lnTo>
                    <a:pt x="15" y="46"/>
                  </a:lnTo>
                  <a:lnTo>
                    <a:pt x="8" y="54"/>
                  </a:lnTo>
                  <a:lnTo>
                    <a:pt x="0" y="6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93" name="Freeform 245"/>
            <p:cNvSpPr>
              <a:spLocks/>
            </p:cNvSpPr>
            <p:nvPr/>
          </p:nvSpPr>
          <p:spPr bwMode="auto">
            <a:xfrm>
              <a:off x="778" y="2373"/>
              <a:ext cx="39" cy="143"/>
            </a:xfrm>
            <a:custGeom>
              <a:avLst/>
              <a:gdLst>
                <a:gd name="T0" fmla="*/ 0 w 276"/>
                <a:gd name="T1" fmla="*/ 1004 h 1004"/>
                <a:gd name="T2" fmla="*/ 16 w 276"/>
                <a:gd name="T3" fmla="*/ 978 h 1004"/>
                <a:gd name="T4" fmla="*/ 32 w 276"/>
                <a:gd name="T5" fmla="*/ 952 h 1004"/>
                <a:gd name="T6" fmla="*/ 48 w 276"/>
                <a:gd name="T7" fmla="*/ 926 h 1004"/>
                <a:gd name="T8" fmla="*/ 62 w 276"/>
                <a:gd name="T9" fmla="*/ 899 h 1004"/>
                <a:gd name="T10" fmla="*/ 78 w 276"/>
                <a:gd name="T11" fmla="*/ 872 h 1004"/>
                <a:gd name="T12" fmla="*/ 91 w 276"/>
                <a:gd name="T13" fmla="*/ 844 h 1004"/>
                <a:gd name="T14" fmla="*/ 105 w 276"/>
                <a:gd name="T15" fmla="*/ 816 h 1004"/>
                <a:gd name="T16" fmla="*/ 119 w 276"/>
                <a:gd name="T17" fmla="*/ 789 h 1004"/>
                <a:gd name="T18" fmla="*/ 131 w 276"/>
                <a:gd name="T19" fmla="*/ 761 h 1004"/>
                <a:gd name="T20" fmla="*/ 143 w 276"/>
                <a:gd name="T21" fmla="*/ 732 h 1004"/>
                <a:gd name="T22" fmla="*/ 155 w 276"/>
                <a:gd name="T23" fmla="*/ 704 h 1004"/>
                <a:gd name="T24" fmla="*/ 166 w 276"/>
                <a:gd name="T25" fmla="*/ 676 h 1004"/>
                <a:gd name="T26" fmla="*/ 177 w 276"/>
                <a:gd name="T27" fmla="*/ 647 h 1004"/>
                <a:gd name="T28" fmla="*/ 187 w 276"/>
                <a:gd name="T29" fmla="*/ 619 h 1004"/>
                <a:gd name="T30" fmla="*/ 197 w 276"/>
                <a:gd name="T31" fmla="*/ 589 h 1004"/>
                <a:gd name="T32" fmla="*/ 206 w 276"/>
                <a:gd name="T33" fmla="*/ 560 h 1004"/>
                <a:gd name="T34" fmla="*/ 215 w 276"/>
                <a:gd name="T35" fmla="*/ 531 h 1004"/>
                <a:gd name="T36" fmla="*/ 223 w 276"/>
                <a:gd name="T37" fmla="*/ 503 h 1004"/>
                <a:gd name="T38" fmla="*/ 230 w 276"/>
                <a:gd name="T39" fmla="*/ 473 h 1004"/>
                <a:gd name="T40" fmla="*/ 237 w 276"/>
                <a:gd name="T41" fmla="*/ 444 h 1004"/>
                <a:gd name="T42" fmla="*/ 244 w 276"/>
                <a:gd name="T43" fmla="*/ 415 h 1004"/>
                <a:gd name="T44" fmla="*/ 249 w 276"/>
                <a:gd name="T45" fmla="*/ 387 h 1004"/>
                <a:gd name="T46" fmla="*/ 255 w 276"/>
                <a:gd name="T47" fmla="*/ 358 h 1004"/>
                <a:gd name="T48" fmla="*/ 259 w 276"/>
                <a:gd name="T49" fmla="*/ 329 h 1004"/>
                <a:gd name="T50" fmla="*/ 263 w 276"/>
                <a:gd name="T51" fmla="*/ 300 h 1004"/>
                <a:gd name="T52" fmla="*/ 267 w 276"/>
                <a:gd name="T53" fmla="*/ 272 h 1004"/>
                <a:gd name="T54" fmla="*/ 270 w 276"/>
                <a:gd name="T55" fmla="*/ 243 h 1004"/>
                <a:gd name="T56" fmla="*/ 272 w 276"/>
                <a:gd name="T57" fmla="*/ 215 h 1004"/>
                <a:gd name="T58" fmla="*/ 273 w 276"/>
                <a:gd name="T59" fmla="*/ 188 h 1004"/>
                <a:gd name="T60" fmla="*/ 275 w 276"/>
                <a:gd name="T61" fmla="*/ 160 h 1004"/>
                <a:gd name="T62" fmla="*/ 276 w 276"/>
                <a:gd name="T63" fmla="*/ 132 h 1004"/>
                <a:gd name="T64" fmla="*/ 276 w 276"/>
                <a:gd name="T65" fmla="*/ 106 h 1004"/>
                <a:gd name="T66" fmla="*/ 275 w 276"/>
                <a:gd name="T67" fmla="*/ 78 h 1004"/>
                <a:gd name="T68" fmla="*/ 273 w 276"/>
                <a:gd name="T69" fmla="*/ 52 h 1004"/>
                <a:gd name="T70" fmla="*/ 271 w 276"/>
                <a:gd name="T71" fmla="*/ 26 h 1004"/>
                <a:gd name="T72" fmla="*/ 269 w 276"/>
                <a:gd name="T73" fmla="*/ 0 h 10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76" h="1004">
                  <a:moveTo>
                    <a:pt x="0" y="1004"/>
                  </a:moveTo>
                  <a:lnTo>
                    <a:pt x="16" y="978"/>
                  </a:lnTo>
                  <a:lnTo>
                    <a:pt x="32" y="952"/>
                  </a:lnTo>
                  <a:lnTo>
                    <a:pt x="48" y="926"/>
                  </a:lnTo>
                  <a:lnTo>
                    <a:pt x="62" y="899"/>
                  </a:lnTo>
                  <a:lnTo>
                    <a:pt x="78" y="872"/>
                  </a:lnTo>
                  <a:lnTo>
                    <a:pt x="91" y="844"/>
                  </a:lnTo>
                  <a:lnTo>
                    <a:pt x="105" y="816"/>
                  </a:lnTo>
                  <a:lnTo>
                    <a:pt x="119" y="789"/>
                  </a:lnTo>
                  <a:lnTo>
                    <a:pt x="131" y="761"/>
                  </a:lnTo>
                  <a:lnTo>
                    <a:pt x="143" y="732"/>
                  </a:lnTo>
                  <a:lnTo>
                    <a:pt x="155" y="704"/>
                  </a:lnTo>
                  <a:lnTo>
                    <a:pt x="166" y="676"/>
                  </a:lnTo>
                  <a:lnTo>
                    <a:pt x="177" y="647"/>
                  </a:lnTo>
                  <a:lnTo>
                    <a:pt x="187" y="619"/>
                  </a:lnTo>
                  <a:lnTo>
                    <a:pt x="197" y="589"/>
                  </a:lnTo>
                  <a:lnTo>
                    <a:pt x="206" y="560"/>
                  </a:lnTo>
                  <a:lnTo>
                    <a:pt x="215" y="531"/>
                  </a:lnTo>
                  <a:lnTo>
                    <a:pt x="223" y="503"/>
                  </a:lnTo>
                  <a:lnTo>
                    <a:pt x="230" y="473"/>
                  </a:lnTo>
                  <a:lnTo>
                    <a:pt x="237" y="444"/>
                  </a:lnTo>
                  <a:lnTo>
                    <a:pt x="244" y="415"/>
                  </a:lnTo>
                  <a:lnTo>
                    <a:pt x="249" y="387"/>
                  </a:lnTo>
                  <a:lnTo>
                    <a:pt x="255" y="358"/>
                  </a:lnTo>
                  <a:lnTo>
                    <a:pt x="259" y="329"/>
                  </a:lnTo>
                  <a:lnTo>
                    <a:pt x="263" y="300"/>
                  </a:lnTo>
                  <a:lnTo>
                    <a:pt x="267" y="272"/>
                  </a:lnTo>
                  <a:lnTo>
                    <a:pt x="270" y="243"/>
                  </a:lnTo>
                  <a:lnTo>
                    <a:pt x="272" y="215"/>
                  </a:lnTo>
                  <a:lnTo>
                    <a:pt x="273" y="188"/>
                  </a:lnTo>
                  <a:lnTo>
                    <a:pt x="275" y="160"/>
                  </a:lnTo>
                  <a:lnTo>
                    <a:pt x="276" y="132"/>
                  </a:lnTo>
                  <a:lnTo>
                    <a:pt x="276" y="106"/>
                  </a:lnTo>
                  <a:lnTo>
                    <a:pt x="275" y="78"/>
                  </a:lnTo>
                  <a:lnTo>
                    <a:pt x="273" y="52"/>
                  </a:lnTo>
                  <a:lnTo>
                    <a:pt x="271" y="26"/>
                  </a:lnTo>
                  <a:lnTo>
                    <a:pt x="269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94" name="Freeform 246"/>
            <p:cNvSpPr>
              <a:spLocks/>
            </p:cNvSpPr>
            <p:nvPr/>
          </p:nvSpPr>
          <p:spPr bwMode="auto">
            <a:xfrm>
              <a:off x="753" y="2516"/>
              <a:ext cx="25" cy="9"/>
            </a:xfrm>
            <a:custGeom>
              <a:avLst/>
              <a:gdLst>
                <a:gd name="T0" fmla="*/ 0 w 175"/>
                <a:gd name="T1" fmla="*/ 0 h 63"/>
                <a:gd name="T2" fmla="*/ 2 w 175"/>
                <a:gd name="T3" fmla="*/ 9 h 63"/>
                <a:gd name="T4" fmla="*/ 5 w 175"/>
                <a:gd name="T5" fmla="*/ 17 h 63"/>
                <a:gd name="T6" fmla="*/ 9 w 175"/>
                <a:gd name="T7" fmla="*/ 25 h 63"/>
                <a:gd name="T8" fmla="*/ 13 w 175"/>
                <a:gd name="T9" fmla="*/ 31 h 63"/>
                <a:gd name="T10" fmla="*/ 17 w 175"/>
                <a:gd name="T11" fmla="*/ 38 h 63"/>
                <a:gd name="T12" fmla="*/ 23 w 175"/>
                <a:gd name="T13" fmla="*/ 45 h 63"/>
                <a:gd name="T14" fmla="*/ 28 w 175"/>
                <a:gd name="T15" fmla="*/ 49 h 63"/>
                <a:gd name="T16" fmla="*/ 35 w 175"/>
                <a:gd name="T17" fmla="*/ 53 h 63"/>
                <a:gd name="T18" fmla="*/ 42 w 175"/>
                <a:gd name="T19" fmla="*/ 57 h 63"/>
                <a:gd name="T20" fmla="*/ 48 w 175"/>
                <a:gd name="T21" fmla="*/ 60 h 63"/>
                <a:gd name="T22" fmla="*/ 55 w 175"/>
                <a:gd name="T23" fmla="*/ 62 h 63"/>
                <a:gd name="T24" fmla="*/ 63 w 175"/>
                <a:gd name="T25" fmla="*/ 63 h 63"/>
                <a:gd name="T26" fmla="*/ 70 w 175"/>
                <a:gd name="T27" fmla="*/ 63 h 63"/>
                <a:gd name="T28" fmla="*/ 78 w 175"/>
                <a:gd name="T29" fmla="*/ 63 h 63"/>
                <a:gd name="T30" fmla="*/ 87 w 175"/>
                <a:gd name="T31" fmla="*/ 62 h 63"/>
                <a:gd name="T32" fmla="*/ 95 w 175"/>
                <a:gd name="T33" fmla="*/ 60 h 63"/>
                <a:gd name="T34" fmla="*/ 104 w 175"/>
                <a:gd name="T35" fmla="*/ 57 h 63"/>
                <a:gd name="T36" fmla="*/ 111 w 175"/>
                <a:gd name="T37" fmla="*/ 53 h 63"/>
                <a:gd name="T38" fmla="*/ 120 w 175"/>
                <a:gd name="T39" fmla="*/ 49 h 63"/>
                <a:gd name="T40" fmla="*/ 128 w 175"/>
                <a:gd name="T41" fmla="*/ 45 h 63"/>
                <a:gd name="T42" fmla="*/ 137 w 175"/>
                <a:gd name="T43" fmla="*/ 38 h 63"/>
                <a:gd name="T44" fmla="*/ 144 w 175"/>
                <a:gd name="T45" fmla="*/ 31 h 63"/>
                <a:gd name="T46" fmla="*/ 152 w 175"/>
                <a:gd name="T47" fmla="*/ 25 h 63"/>
                <a:gd name="T48" fmla="*/ 160 w 175"/>
                <a:gd name="T49" fmla="*/ 17 h 63"/>
                <a:gd name="T50" fmla="*/ 168 w 175"/>
                <a:gd name="T51" fmla="*/ 9 h 63"/>
                <a:gd name="T52" fmla="*/ 175 w 175"/>
                <a:gd name="T53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75" h="63">
                  <a:moveTo>
                    <a:pt x="0" y="0"/>
                  </a:moveTo>
                  <a:lnTo>
                    <a:pt x="2" y="9"/>
                  </a:lnTo>
                  <a:lnTo>
                    <a:pt x="5" y="17"/>
                  </a:lnTo>
                  <a:lnTo>
                    <a:pt x="9" y="25"/>
                  </a:lnTo>
                  <a:lnTo>
                    <a:pt x="13" y="31"/>
                  </a:lnTo>
                  <a:lnTo>
                    <a:pt x="17" y="38"/>
                  </a:lnTo>
                  <a:lnTo>
                    <a:pt x="23" y="45"/>
                  </a:lnTo>
                  <a:lnTo>
                    <a:pt x="28" y="49"/>
                  </a:lnTo>
                  <a:lnTo>
                    <a:pt x="35" y="53"/>
                  </a:lnTo>
                  <a:lnTo>
                    <a:pt x="42" y="57"/>
                  </a:lnTo>
                  <a:lnTo>
                    <a:pt x="48" y="60"/>
                  </a:lnTo>
                  <a:lnTo>
                    <a:pt x="55" y="62"/>
                  </a:lnTo>
                  <a:lnTo>
                    <a:pt x="63" y="63"/>
                  </a:lnTo>
                  <a:lnTo>
                    <a:pt x="70" y="63"/>
                  </a:lnTo>
                  <a:lnTo>
                    <a:pt x="78" y="63"/>
                  </a:lnTo>
                  <a:lnTo>
                    <a:pt x="87" y="62"/>
                  </a:lnTo>
                  <a:lnTo>
                    <a:pt x="95" y="60"/>
                  </a:lnTo>
                  <a:lnTo>
                    <a:pt x="104" y="57"/>
                  </a:lnTo>
                  <a:lnTo>
                    <a:pt x="111" y="53"/>
                  </a:lnTo>
                  <a:lnTo>
                    <a:pt x="120" y="49"/>
                  </a:lnTo>
                  <a:lnTo>
                    <a:pt x="128" y="45"/>
                  </a:lnTo>
                  <a:lnTo>
                    <a:pt x="137" y="38"/>
                  </a:lnTo>
                  <a:lnTo>
                    <a:pt x="144" y="31"/>
                  </a:lnTo>
                  <a:lnTo>
                    <a:pt x="152" y="25"/>
                  </a:lnTo>
                  <a:lnTo>
                    <a:pt x="160" y="17"/>
                  </a:lnTo>
                  <a:lnTo>
                    <a:pt x="168" y="9"/>
                  </a:lnTo>
                  <a:lnTo>
                    <a:pt x="175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95" name="Line 247"/>
            <p:cNvSpPr>
              <a:spLocks noChangeShapeType="1"/>
            </p:cNvSpPr>
            <p:nvPr/>
          </p:nvSpPr>
          <p:spPr bwMode="auto">
            <a:xfrm flipV="1">
              <a:off x="825" y="2516"/>
              <a:ext cx="3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96" name="Freeform 248"/>
            <p:cNvSpPr>
              <a:spLocks/>
            </p:cNvSpPr>
            <p:nvPr/>
          </p:nvSpPr>
          <p:spPr bwMode="auto">
            <a:xfrm>
              <a:off x="899" y="2364"/>
              <a:ext cx="32" cy="27"/>
            </a:xfrm>
            <a:custGeom>
              <a:avLst/>
              <a:gdLst>
                <a:gd name="T0" fmla="*/ 227 w 227"/>
                <a:gd name="T1" fmla="*/ 0 h 188"/>
                <a:gd name="T2" fmla="*/ 217 w 227"/>
                <a:gd name="T3" fmla="*/ 0 h 188"/>
                <a:gd name="T4" fmla="*/ 207 w 227"/>
                <a:gd name="T5" fmla="*/ 1 h 188"/>
                <a:gd name="T6" fmla="*/ 197 w 227"/>
                <a:gd name="T7" fmla="*/ 2 h 188"/>
                <a:gd name="T8" fmla="*/ 186 w 227"/>
                <a:gd name="T9" fmla="*/ 5 h 188"/>
                <a:gd name="T10" fmla="*/ 176 w 227"/>
                <a:gd name="T11" fmla="*/ 9 h 188"/>
                <a:gd name="T12" fmla="*/ 165 w 227"/>
                <a:gd name="T13" fmla="*/ 12 h 188"/>
                <a:gd name="T14" fmla="*/ 155 w 227"/>
                <a:gd name="T15" fmla="*/ 17 h 188"/>
                <a:gd name="T16" fmla="*/ 144 w 227"/>
                <a:gd name="T17" fmla="*/ 23 h 188"/>
                <a:gd name="T18" fmla="*/ 134 w 227"/>
                <a:gd name="T19" fmla="*/ 29 h 188"/>
                <a:gd name="T20" fmla="*/ 123 w 227"/>
                <a:gd name="T21" fmla="*/ 35 h 188"/>
                <a:gd name="T22" fmla="*/ 113 w 227"/>
                <a:gd name="T23" fmla="*/ 43 h 188"/>
                <a:gd name="T24" fmla="*/ 103 w 227"/>
                <a:gd name="T25" fmla="*/ 51 h 188"/>
                <a:gd name="T26" fmla="*/ 93 w 227"/>
                <a:gd name="T27" fmla="*/ 59 h 188"/>
                <a:gd name="T28" fmla="*/ 83 w 227"/>
                <a:gd name="T29" fmla="*/ 69 h 188"/>
                <a:gd name="T30" fmla="*/ 73 w 227"/>
                <a:gd name="T31" fmla="*/ 79 h 188"/>
                <a:gd name="T32" fmla="*/ 64 w 227"/>
                <a:gd name="T33" fmla="*/ 89 h 188"/>
                <a:gd name="T34" fmla="*/ 54 w 227"/>
                <a:gd name="T35" fmla="*/ 100 h 188"/>
                <a:gd name="T36" fmla="*/ 46 w 227"/>
                <a:gd name="T37" fmla="*/ 111 h 188"/>
                <a:gd name="T38" fmla="*/ 38 w 227"/>
                <a:gd name="T39" fmla="*/ 124 h 188"/>
                <a:gd name="T40" fmla="*/ 29 w 227"/>
                <a:gd name="T41" fmla="*/ 136 h 188"/>
                <a:gd name="T42" fmla="*/ 21 w 227"/>
                <a:gd name="T43" fmla="*/ 148 h 188"/>
                <a:gd name="T44" fmla="*/ 15 w 227"/>
                <a:gd name="T45" fmla="*/ 161 h 188"/>
                <a:gd name="T46" fmla="*/ 7 w 227"/>
                <a:gd name="T47" fmla="*/ 174 h 188"/>
                <a:gd name="T48" fmla="*/ 0 w 227"/>
                <a:gd name="T49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7" h="188">
                  <a:moveTo>
                    <a:pt x="227" y="0"/>
                  </a:moveTo>
                  <a:lnTo>
                    <a:pt x="217" y="0"/>
                  </a:lnTo>
                  <a:lnTo>
                    <a:pt x="207" y="1"/>
                  </a:lnTo>
                  <a:lnTo>
                    <a:pt x="197" y="2"/>
                  </a:lnTo>
                  <a:lnTo>
                    <a:pt x="186" y="5"/>
                  </a:lnTo>
                  <a:lnTo>
                    <a:pt x="176" y="9"/>
                  </a:lnTo>
                  <a:lnTo>
                    <a:pt x="165" y="12"/>
                  </a:lnTo>
                  <a:lnTo>
                    <a:pt x="155" y="17"/>
                  </a:lnTo>
                  <a:lnTo>
                    <a:pt x="144" y="23"/>
                  </a:lnTo>
                  <a:lnTo>
                    <a:pt x="134" y="29"/>
                  </a:lnTo>
                  <a:lnTo>
                    <a:pt x="123" y="35"/>
                  </a:lnTo>
                  <a:lnTo>
                    <a:pt x="113" y="43"/>
                  </a:lnTo>
                  <a:lnTo>
                    <a:pt x="103" y="51"/>
                  </a:lnTo>
                  <a:lnTo>
                    <a:pt x="93" y="59"/>
                  </a:lnTo>
                  <a:lnTo>
                    <a:pt x="83" y="69"/>
                  </a:lnTo>
                  <a:lnTo>
                    <a:pt x="73" y="79"/>
                  </a:lnTo>
                  <a:lnTo>
                    <a:pt x="64" y="89"/>
                  </a:lnTo>
                  <a:lnTo>
                    <a:pt x="54" y="100"/>
                  </a:lnTo>
                  <a:lnTo>
                    <a:pt x="46" y="111"/>
                  </a:lnTo>
                  <a:lnTo>
                    <a:pt x="38" y="124"/>
                  </a:lnTo>
                  <a:lnTo>
                    <a:pt x="29" y="136"/>
                  </a:lnTo>
                  <a:lnTo>
                    <a:pt x="21" y="148"/>
                  </a:lnTo>
                  <a:lnTo>
                    <a:pt x="15" y="161"/>
                  </a:lnTo>
                  <a:lnTo>
                    <a:pt x="7" y="174"/>
                  </a:lnTo>
                  <a:lnTo>
                    <a:pt x="0" y="18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97" name="Freeform 249"/>
            <p:cNvSpPr>
              <a:spLocks/>
            </p:cNvSpPr>
            <p:nvPr/>
          </p:nvSpPr>
          <p:spPr bwMode="auto">
            <a:xfrm>
              <a:off x="931" y="2364"/>
              <a:ext cx="18" cy="54"/>
            </a:xfrm>
            <a:custGeom>
              <a:avLst/>
              <a:gdLst>
                <a:gd name="T0" fmla="*/ 46 w 121"/>
                <a:gd name="T1" fmla="*/ 382 h 382"/>
                <a:gd name="T2" fmla="*/ 55 w 121"/>
                <a:gd name="T3" fmla="*/ 370 h 382"/>
                <a:gd name="T4" fmla="*/ 63 w 121"/>
                <a:gd name="T5" fmla="*/ 358 h 382"/>
                <a:gd name="T6" fmla="*/ 69 w 121"/>
                <a:gd name="T7" fmla="*/ 345 h 382"/>
                <a:gd name="T8" fmla="*/ 77 w 121"/>
                <a:gd name="T9" fmla="*/ 331 h 382"/>
                <a:gd name="T10" fmla="*/ 84 w 121"/>
                <a:gd name="T11" fmla="*/ 318 h 382"/>
                <a:gd name="T12" fmla="*/ 89 w 121"/>
                <a:gd name="T13" fmla="*/ 305 h 382"/>
                <a:gd name="T14" fmla="*/ 95 w 121"/>
                <a:gd name="T15" fmla="*/ 290 h 382"/>
                <a:gd name="T16" fmla="*/ 100 w 121"/>
                <a:gd name="T17" fmla="*/ 277 h 382"/>
                <a:gd name="T18" fmla="*/ 105 w 121"/>
                <a:gd name="T19" fmla="*/ 263 h 382"/>
                <a:gd name="T20" fmla="*/ 109 w 121"/>
                <a:gd name="T21" fmla="*/ 248 h 382"/>
                <a:gd name="T22" fmla="*/ 113 w 121"/>
                <a:gd name="T23" fmla="*/ 235 h 382"/>
                <a:gd name="T24" fmla="*/ 115 w 121"/>
                <a:gd name="T25" fmla="*/ 221 h 382"/>
                <a:gd name="T26" fmla="*/ 117 w 121"/>
                <a:gd name="T27" fmla="*/ 206 h 382"/>
                <a:gd name="T28" fmla="*/ 119 w 121"/>
                <a:gd name="T29" fmla="*/ 193 h 382"/>
                <a:gd name="T30" fmla="*/ 120 w 121"/>
                <a:gd name="T31" fmla="*/ 180 h 382"/>
                <a:gd name="T32" fmla="*/ 121 w 121"/>
                <a:gd name="T33" fmla="*/ 167 h 382"/>
                <a:gd name="T34" fmla="*/ 121 w 121"/>
                <a:gd name="T35" fmla="*/ 153 h 382"/>
                <a:gd name="T36" fmla="*/ 120 w 121"/>
                <a:gd name="T37" fmla="*/ 140 h 382"/>
                <a:gd name="T38" fmla="*/ 119 w 121"/>
                <a:gd name="T39" fmla="*/ 128 h 382"/>
                <a:gd name="T40" fmla="*/ 117 w 121"/>
                <a:gd name="T41" fmla="*/ 116 h 382"/>
                <a:gd name="T42" fmla="*/ 115 w 121"/>
                <a:gd name="T43" fmla="*/ 104 h 382"/>
                <a:gd name="T44" fmla="*/ 111 w 121"/>
                <a:gd name="T45" fmla="*/ 93 h 382"/>
                <a:gd name="T46" fmla="*/ 108 w 121"/>
                <a:gd name="T47" fmla="*/ 83 h 382"/>
                <a:gd name="T48" fmla="*/ 105 w 121"/>
                <a:gd name="T49" fmla="*/ 72 h 382"/>
                <a:gd name="T50" fmla="*/ 99 w 121"/>
                <a:gd name="T51" fmla="*/ 63 h 382"/>
                <a:gd name="T52" fmla="*/ 95 w 121"/>
                <a:gd name="T53" fmla="*/ 53 h 382"/>
                <a:gd name="T54" fmla="*/ 89 w 121"/>
                <a:gd name="T55" fmla="*/ 45 h 382"/>
                <a:gd name="T56" fmla="*/ 83 w 121"/>
                <a:gd name="T57" fmla="*/ 37 h 382"/>
                <a:gd name="T58" fmla="*/ 76 w 121"/>
                <a:gd name="T59" fmla="*/ 30 h 382"/>
                <a:gd name="T60" fmla="*/ 69 w 121"/>
                <a:gd name="T61" fmla="*/ 24 h 382"/>
                <a:gd name="T62" fmla="*/ 62 w 121"/>
                <a:gd name="T63" fmla="*/ 19 h 382"/>
                <a:gd name="T64" fmla="*/ 54 w 121"/>
                <a:gd name="T65" fmla="*/ 13 h 382"/>
                <a:gd name="T66" fmla="*/ 46 w 121"/>
                <a:gd name="T67" fmla="*/ 9 h 382"/>
                <a:gd name="T68" fmla="*/ 37 w 121"/>
                <a:gd name="T69" fmla="*/ 5 h 382"/>
                <a:gd name="T70" fmla="*/ 29 w 121"/>
                <a:gd name="T71" fmla="*/ 3 h 382"/>
                <a:gd name="T72" fmla="*/ 19 w 121"/>
                <a:gd name="T73" fmla="*/ 1 h 382"/>
                <a:gd name="T74" fmla="*/ 10 w 121"/>
                <a:gd name="T75" fmla="*/ 0 h 382"/>
                <a:gd name="T76" fmla="*/ 0 w 121"/>
                <a:gd name="T77" fmla="*/ 0 h 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1" h="382">
                  <a:moveTo>
                    <a:pt x="46" y="382"/>
                  </a:moveTo>
                  <a:lnTo>
                    <a:pt x="55" y="370"/>
                  </a:lnTo>
                  <a:lnTo>
                    <a:pt x="63" y="358"/>
                  </a:lnTo>
                  <a:lnTo>
                    <a:pt x="69" y="345"/>
                  </a:lnTo>
                  <a:lnTo>
                    <a:pt x="77" y="331"/>
                  </a:lnTo>
                  <a:lnTo>
                    <a:pt x="84" y="318"/>
                  </a:lnTo>
                  <a:lnTo>
                    <a:pt x="89" y="305"/>
                  </a:lnTo>
                  <a:lnTo>
                    <a:pt x="95" y="290"/>
                  </a:lnTo>
                  <a:lnTo>
                    <a:pt x="100" y="277"/>
                  </a:lnTo>
                  <a:lnTo>
                    <a:pt x="105" y="263"/>
                  </a:lnTo>
                  <a:lnTo>
                    <a:pt x="109" y="248"/>
                  </a:lnTo>
                  <a:lnTo>
                    <a:pt x="113" y="235"/>
                  </a:lnTo>
                  <a:lnTo>
                    <a:pt x="115" y="221"/>
                  </a:lnTo>
                  <a:lnTo>
                    <a:pt x="117" y="206"/>
                  </a:lnTo>
                  <a:lnTo>
                    <a:pt x="119" y="193"/>
                  </a:lnTo>
                  <a:lnTo>
                    <a:pt x="120" y="180"/>
                  </a:lnTo>
                  <a:lnTo>
                    <a:pt x="121" y="167"/>
                  </a:lnTo>
                  <a:lnTo>
                    <a:pt x="121" y="153"/>
                  </a:lnTo>
                  <a:lnTo>
                    <a:pt x="120" y="140"/>
                  </a:lnTo>
                  <a:lnTo>
                    <a:pt x="119" y="128"/>
                  </a:lnTo>
                  <a:lnTo>
                    <a:pt x="117" y="116"/>
                  </a:lnTo>
                  <a:lnTo>
                    <a:pt x="115" y="104"/>
                  </a:lnTo>
                  <a:lnTo>
                    <a:pt x="111" y="93"/>
                  </a:lnTo>
                  <a:lnTo>
                    <a:pt x="108" y="83"/>
                  </a:lnTo>
                  <a:lnTo>
                    <a:pt x="105" y="72"/>
                  </a:lnTo>
                  <a:lnTo>
                    <a:pt x="99" y="63"/>
                  </a:lnTo>
                  <a:lnTo>
                    <a:pt x="95" y="53"/>
                  </a:lnTo>
                  <a:lnTo>
                    <a:pt x="89" y="45"/>
                  </a:lnTo>
                  <a:lnTo>
                    <a:pt x="83" y="37"/>
                  </a:lnTo>
                  <a:lnTo>
                    <a:pt x="76" y="30"/>
                  </a:lnTo>
                  <a:lnTo>
                    <a:pt x="69" y="24"/>
                  </a:lnTo>
                  <a:lnTo>
                    <a:pt x="62" y="19"/>
                  </a:lnTo>
                  <a:lnTo>
                    <a:pt x="54" y="13"/>
                  </a:lnTo>
                  <a:lnTo>
                    <a:pt x="46" y="9"/>
                  </a:lnTo>
                  <a:lnTo>
                    <a:pt x="37" y="5"/>
                  </a:lnTo>
                  <a:lnTo>
                    <a:pt x="29" y="3"/>
                  </a:lnTo>
                  <a:lnTo>
                    <a:pt x="19" y="1"/>
                  </a:lnTo>
                  <a:lnTo>
                    <a:pt x="10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98" name="Freeform 250"/>
            <p:cNvSpPr>
              <a:spLocks/>
            </p:cNvSpPr>
            <p:nvPr/>
          </p:nvSpPr>
          <p:spPr bwMode="auto">
            <a:xfrm>
              <a:off x="863" y="2418"/>
              <a:ext cx="75" cy="107"/>
            </a:xfrm>
            <a:custGeom>
              <a:avLst/>
              <a:gdLst>
                <a:gd name="T0" fmla="*/ 525 w 525"/>
                <a:gd name="T1" fmla="*/ 0 h 747"/>
                <a:gd name="T2" fmla="*/ 0 w 525"/>
                <a:gd name="T3" fmla="*/ 747 h 747"/>
                <a:gd name="T4" fmla="*/ 352 w 525"/>
                <a:gd name="T5" fmla="*/ 747 h 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25" h="747">
                  <a:moveTo>
                    <a:pt x="525" y="0"/>
                  </a:moveTo>
                  <a:lnTo>
                    <a:pt x="0" y="747"/>
                  </a:lnTo>
                  <a:lnTo>
                    <a:pt x="352" y="74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699" name="Freeform 251"/>
            <p:cNvSpPr>
              <a:spLocks/>
            </p:cNvSpPr>
            <p:nvPr/>
          </p:nvSpPr>
          <p:spPr bwMode="auto">
            <a:xfrm>
              <a:off x="951" y="2364"/>
              <a:ext cx="87" cy="161"/>
            </a:xfrm>
            <a:custGeom>
              <a:avLst/>
              <a:gdLst>
                <a:gd name="T0" fmla="*/ 0 w 610"/>
                <a:gd name="T1" fmla="*/ 1129 h 1129"/>
                <a:gd name="T2" fmla="*/ 176 w 610"/>
                <a:gd name="T3" fmla="*/ 1129 h 1129"/>
                <a:gd name="T4" fmla="*/ 185 w 610"/>
                <a:gd name="T5" fmla="*/ 1128 h 1129"/>
                <a:gd name="T6" fmla="*/ 195 w 610"/>
                <a:gd name="T7" fmla="*/ 1127 h 1129"/>
                <a:gd name="T8" fmla="*/ 206 w 610"/>
                <a:gd name="T9" fmla="*/ 1125 h 1129"/>
                <a:gd name="T10" fmla="*/ 216 w 610"/>
                <a:gd name="T11" fmla="*/ 1123 h 1129"/>
                <a:gd name="T12" fmla="*/ 227 w 610"/>
                <a:gd name="T13" fmla="*/ 1119 h 1129"/>
                <a:gd name="T14" fmla="*/ 237 w 610"/>
                <a:gd name="T15" fmla="*/ 1115 h 1129"/>
                <a:gd name="T16" fmla="*/ 248 w 610"/>
                <a:gd name="T17" fmla="*/ 1109 h 1129"/>
                <a:gd name="T18" fmla="*/ 258 w 610"/>
                <a:gd name="T19" fmla="*/ 1104 h 1129"/>
                <a:gd name="T20" fmla="*/ 269 w 610"/>
                <a:gd name="T21" fmla="*/ 1097 h 1129"/>
                <a:gd name="T22" fmla="*/ 279 w 610"/>
                <a:gd name="T23" fmla="*/ 1091 h 1129"/>
                <a:gd name="T24" fmla="*/ 289 w 610"/>
                <a:gd name="T25" fmla="*/ 1083 h 1129"/>
                <a:gd name="T26" fmla="*/ 300 w 610"/>
                <a:gd name="T27" fmla="*/ 1074 h 1129"/>
                <a:gd name="T28" fmla="*/ 310 w 610"/>
                <a:gd name="T29" fmla="*/ 1065 h 1129"/>
                <a:gd name="T30" fmla="*/ 319 w 610"/>
                <a:gd name="T31" fmla="*/ 1055 h 1129"/>
                <a:gd name="T32" fmla="*/ 329 w 610"/>
                <a:gd name="T33" fmla="*/ 1045 h 1129"/>
                <a:gd name="T34" fmla="*/ 338 w 610"/>
                <a:gd name="T35" fmla="*/ 1034 h 1129"/>
                <a:gd name="T36" fmla="*/ 347 w 610"/>
                <a:gd name="T37" fmla="*/ 1023 h 1129"/>
                <a:gd name="T38" fmla="*/ 356 w 610"/>
                <a:gd name="T39" fmla="*/ 1011 h 1129"/>
                <a:gd name="T40" fmla="*/ 365 w 610"/>
                <a:gd name="T41" fmla="*/ 999 h 1129"/>
                <a:gd name="T42" fmla="*/ 372 w 610"/>
                <a:gd name="T43" fmla="*/ 987 h 1129"/>
                <a:gd name="T44" fmla="*/ 380 w 610"/>
                <a:gd name="T45" fmla="*/ 974 h 1129"/>
                <a:gd name="T46" fmla="*/ 387 w 610"/>
                <a:gd name="T47" fmla="*/ 960 h 1129"/>
                <a:gd name="T48" fmla="*/ 393 w 610"/>
                <a:gd name="T49" fmla="*/ 947 h 1129"/>
                <a:gd name="T50" fmla="*/ 399 w 610"/>
                <a:gd name="T51" fmla="*/ 934 h 1129"/>
                <a:gd name="T52" fmla="*/ 404 w 610"/>
                <a:gd name="T53" fmla="*/ 919 h 1129"/>
                <a:gd name="T54" fmla="*/ 410 w 610"/>
                <a:gd name="T55" fmla="*/ 906 h 1129"/>
                <a:gd name="T56" fmla="*/ 414 w 610"/>
                <a:gd name="T57" fmla="*/ 892 h 1129"/>
                <a:gd name="T58" fmla="*/ 419 w 610"/>
                <a:gd name="T59" fmla="*/ 877 h 1129"/>
                <a:gd name="T60" fmla="*/ 452 w 610"/>
                <a:gd name="T61" fmla="*/ 752 h 1129"/>
                <a:gd name="T62" fmla="*/ 455 w 610"/>
                <a:gd name="T63" fmla="*/ 738 h 1129"/>
                <a:gd name="T64" fmla="*/ 458 w 610"/>
                <a:gd name="T65" fmla="*/ 724 h 1129"/>
                <a:gd name="T66" fmla="*/ 461 w 610"/>
                <a:gd name="T67" fmla="*/ 710 h 1129"/>
                <a:gd name="T68" fmla="*/ 463 w 610"/>
                <a:gd name="T69" fmla="*/ 696 h 1129"/>
                <a:gd name="T70" fmla="*/ 464 w 610"/>
                <a:gd name="T71" fmla="*/ 683 h 1129"/>
                <a:gd name="T72" fmla="*/ 464 w 610"/>
                <a:gd name="T73" fmla="*/ 670 h 1129"/>
                <a:gd name="T74" fmla="*/ 464 w 610"/>
                <a:gd name="T75" fmla="*/ 656 h 1129"/>
                <a:gd name="T76" fmla="*/ 464 w 610"/>
                <a:gd name="T77" fmla="*/ 643 h 1129"/>
                <a:gd name="T78" fmla="*/ 463 w 610"/>
                <a:gd name="T79" fmla="*/ 631 h 1129"/>
                <a:gd name="T80" fmla="*/ 461 w 610"/>
                <a:gd name="T81" fmla="*/ 619 h 1129"/>
                <a:gd name="T82" fmla="*/ 458 w 610"/>
                <a:gd name="T83" fmla="*/ 607 h 1129"/>
                <a:gd name="T84" fmla="*/ 456 w 610"/>
                <a:gd name="T85" fmla="*/ 596 h 1129"/>
                <a:gd name="T86" fmla="*/ 452 w 610"/>
                <a:gd name="T87" fmla="*/ 586 h 1129"/>
                <a:gd name="T88" fmla="*/ 449 w 610"/>
                <a:gd name="T89" fmla="*/ 575 h 1129"/>
                <a:gd name="T90" fmla="*/ 444 w 610"/>
                <a:gd name="T91" fmla="*/ 566 h 1129"/>
                <a:gd name="T92" fmla="*/ 439 w 610"/>
                <a:gd name="T93" fmla="*/ 556 h 1129"/>
                <a:gd name="T94" fmla="*/ 433 w 610"/>
                <a:gd name="T95" fmla="*/ 548 h 1129"/>
                <a:gd name="T96" fmla="*/ 426 w 610"/>
                <a:gd name="T97" fmla="*/ 540 h 1129"/>
                <a:gd name="T98" fmla="*/ 421 w 610"/>
                <a:gd name="T99" fmla="*/ 533 h 1129"/>
                <a:gd name="T100" fmla="*/ 413 w 610"/>
                <a:gd name="T101" fmla="*/ 526 h 1129"/>
                <a:gd name="T102" fmla="*/ 405 w 610"/>
                <a:gd name="T103" fmla="*/ 520 h 1129"/>
                <a:gd name="T104" fmla="*/ 398 w 610"/>
                <a:gd name="T105" fmla="*/ 516 h 1129"/>
                <a:gd name="T106" fmla="*/ 390 w 610"/>
                <a:gd name="T107" fmla="*/ 512 h 1129"/>
                <a:gd name="T108" fmla="*/ 381 w 610"/>
                <a:gd name="T109" fmla="*/ 508 h 1129"/>
                <a:gd name="T110" fmla="*/ 372 w 610"/>
                <a:gd name="T111" fmla="*/ 505 h 1129"/>
                <a:gd name="T112" fmla="*/ 363 w 610"/>
                <a:gd name="T113" fmla="*/ 503 h 1129"/>
                <a:gd name="T114" fmla="*/ 353 w 610"/>
                <a:gd name="T115" fmla="*/ 502 h 1129"/>
                <a:gd name="T116" fmla="*/ 344 w 610"/>
                <a:gd name="T117" fmla="*/ 502 h 1129"/>
                <a:gd name="T118" fmla="*/ 168 w 610"/>
                <a:gd name="T119" fmla="*/ 502 h 1129"/>
                <a:gd name="T120" fmla="*/ 303 w 610"/>
                <a:gd name="T121" fmla="*/ 0 h 1129"/>
                <a:gd name="T122" fmla="*/ 610 w 610"/>
                <a:gd name="T123" fmla="*/ 0 h 1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10" h="1129">
                  <a:moveTo>
                    <a:pt x="0" y="1129"/>
                  </a:moveTo>
                  <a:lnTo>
                    <a:pt x="176" y="1129"/>
                  </a:lnTo>
                  <a:lnTo>
                    <a:pt x="185" y="1128"/>
                  </a:lnTo>
                  <a:lnTo>
                    <a:pt x="195" y="1127"/>
                  </a:lnTo>
                  <a:lnTo>
                    <a:pt x="206" y="1125"/>
                  </a:lnTo>
                  <a:lnTo>
                    <a:pt x="216" y="1123"/>
                  </a:lnTo>
                  <a:lnTo>
                    <a:pt x="227" y="1119"/>
                  </a:lnTo>
                  <a:lnTo>
                    <a:pt x="237" y="1115"/>
                  </a:lnTo>
                  <a:lnTo>
                    <a:pt x="248" y="1109"/>
                  </a:lnTo>
                  <a:lnTo>
                    <a:pt x="258" y="1104"/>
                  </a:lnTo>
                  <a:lnTo>
                    <a:pt x="269" y="1097"/>
                  </a:lnTo>
                  <a:lnTo>
                    <a:pt x="279" y="1091"/>
                  </a:lnTo>
                  <a:lnTo>
                    <a:pt x="289" y="1083"/>
                  </a:lnTo>
                  <a:lnTo>
                    <a:pt x="300" y="1074"/>
                  </a:lnTo>
                  <a:lnTo>
                    <a:pt x="310" y="1065"/>
                  </a:lnTo>
                  <a:lnTo>
                    <a:pt x="319" y="1055"/>
                  </a:lnTo>
                  <a:lnTo>
                    <a:pt x="329" y="1045"/>
                  </a:lnTo>
                  <a:lnTo>
                    <a:pt x="338" y="1034"/>
                  </a:lnTo>
                  <a:lnTo>
                    <a:pt x="347" y="1023"/>
                  </a:lnTo>
                  <a:lnTo>
                    <a:pt x="356" y="1011"/>
                  </a:lnTo>
                  <a:lnTo>
                    <a:pt x="365" y="999"/>
                  </a:lnTo>
                  <a:lnTo>
                    <a:pt x="372" y="987"/>
                  </a:lnTo>
                  <a:lnTo>
                    <a:pt x="380" y="974"/>
                  </a:lnTo>
                  <a:lnTo>
                    <a:pt x="387" y="960"/>
                  </a:lnTo>
                  <a:lnTo>
                    <a:pt x="393" y="947"/>
                  </a:lnTo>
                  <a:lnTo>
                    <a:pt x="399" y="934"/>
                  </a:lnTo>
                  <a:lnTo>
                    <a:pt x="404" y="919"/>
                  </a:lnTo>
                  <a:lnTo>
                    <a:pt x="410" y="906"/>
                  </a:lnTo>
                  <a:lnTo>
                    <a:pt x="414" y="892"/>
                  </a:lnTo>
                  <a:lnTo>
                    <a:pt x="419" y="877"/>
                  </a:lnTo>
                  <a:lnTo>
                    <a:pt x="452" y="752"/>
                  </a:lnTo>
                  <a:lnTo>
                    <a:pt x="455" y="738"/>
                  </a:lnTo>
                  <a:lnTo>
                    <a:pt x="458" y="724"/>
                  </a:lnTo>
                  <a:lnTo>
                    <a:pt x="461" y="710"/>
                  </a:lnTo>
                  <a:lnTo>
                    <a:pt x="463" y="696"/>
                  </a:lnTo>
                  <a:lnTo>
                    <a:pt x="464" y="683"/>
                  </a:lnTo>
                  <a:lnTo>
                    <a:pt x="464" y="670"/>
                  </a:lnTo>
                  <a:lnTo>
                    <a:pt x="464" y="656"/>
                  </a:lnTo>
                  <a:lnTo>
                    <a:pt x="464" y="643"/>
                  </a:lnTo>
                  <a:lnTo>
                    <a:pt x="463" y="631"/>
                  </a:lnTo>
                  <a:lnTo>
                    <a:pt x="461" y="619"/>
                  </a:lnTo>
                  <a:lnTo>
                    <a:pt x="458" y="607"/>
                  </a:lnTo>
                  <a:lnTo>
                    <a:pt x="456" y="596"/>
                  </a:lnTo>
                  <a:lnTo>
                    <a:pt x="452" y="586"/>
                  </a:lnTo>
                  <a:lnTo>
                    <a:pt x="449" y="575"/>
                  </a:lnTo>
                  <a:lnTo>
                    <a:pt x="444" y="566"/>
                  </a:lnTo>
                  <a:lnTo>
                    <a:pt x="439" y="556"/>
                  </a:lnTo>
                  <a:lnTo>
                    <a:pt x="433" y="548"/>
                  </a:lnTo>
                  <a:lnTo>
                    <a:pt x="426" y="540"/>
                  </a:lnTo>
                  <a:lnTo>
                    <a:pt x="421" y="533"/>
                  </a:lnTo>
                  <a:lnTo>
                    <a:pt x="413" y="526"/>
                  </a:lnTo>
                  <a:lnTo>
                    <a:pt x="405" y="520"/>
                  </a:lnTo>
                  <a:lnTo>
                    <a:pt x="398" y="516"/>
                  </a:lnTo>
                  <a:lnTo>
                    <a:pt x="390" y="512"/>
                  </a:lnTo>
                  <a:lnTo>
                    <a:pt x="381" y="508"/>
                  </a:lnTo>
                  <a:lnTo>
                    <a:pt x="372" y="505"/>
                  </a:lnTo>
                  <a:lnTo>
                    <a:pt x="363" y="503"/>
                  </a:lnTo>
                  <a:lnTo>
                    <a:pt x="353" y="502"/>
                  </a:lnTo>
                  <a:lnTo>
                    <a:pt x="344" y="502"/>
                  </a:lnTo>
                  <a:lnTo>
                    <a:pt x="168" y="502"/>
                  </a:lnTo>
                  <a:lnTo>
                    <a:pt x="303" y="0"/>
                  </a:lnTo>
                  <a:lnTo>
                    <a:pt x="61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00" name="Freeform 252"/>
            <p:cNvSpPr>
              <a:spLocks/>
            </p:cNvSpPr>
            <p:nvPr/>
          </p:nvSpPr>
          <p:spPr bwMode="auto">
            <a:xfrm>
              <a:off x="1060" y="2364"/>
              <a:ext cx="72" cy="161"/>
            </a:xfrm>
            <a:custGeom>
              <a:avLst/>
              <a:gdLst>
                <a:gd name="T0" fmla="*/ 501 w 501"/>
                <a:gd name="T1" fmla="*/ 0 h 1129"/>
                <a:gd name="T2" fmla="*/ 198 w 501"/>
                <a:gd name="T3" fmla="*/ 1129 h 1129"/>
                <a:gd name="T4" fmla="*/ 0 w 501"/>
                <a:gd name="T5" fmla="*/ 1129 h 1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1" h="1129">
                  <a:moveTo>
                    <a:pt x="501" y="0"/>
                  </a:moveTo>
                  <a:lnTo>
                    <a:pt x="198" y="1129"/>
                  </a:lnTo>
                  <a:lnTo>
                    <a:pt x="0" y="112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01" name="Freeform 253"/>
            <p:cNvSpPr>
              <a:spLocks/>
            </p:cNvSpPr>
            <p:nvPr/>
          </p:nvSpPr>
          <p:spPr bwMode="auto">
            <a:xfrm>
              <a:off x="1045" y="2494"/>
              <a:ext cx="15" cy="31"/>
            </a:xfrm>
            <a:custGeom>
              <a:avLst/>
              <a:gdLst>
                <a:gd name="T0" fmla="*/ 11 w 105"/>
                <a:gd name="T1" fmla="*/ 0 h 220"/>
                <a:gd name="T2" fmla="*/ 8 w 105"/>
                <a:gd name="T3" fmla="*/ 13 h 220"/>
                <a:gd name="T4" fmla="*/ 4 w 105"/>
                <a:gd name="T5" fmla="*/ 26 h 220"/>
                <a:gd name="T6" fmla="*/ 2 w 105"/>
                <a:gd name="T7" fmla="*/ 38 h 220"/>
                <a:gd name="T8" fmla="*/ 1 w 105"/>
                <a:gd name="T9" fmla="*/ 51 h 220"/>
                <a:gd name="T10" fmla="*/ 0 w 105"/>
                <a:gd name="T11" fmla="*/ 63 h 220"/>
                <a:gd name="T12" fmla="*/ 0 w 105"/>
                <a:gd name="T13" fmla="*/ 76 h 220"/>
                <a:gd name="T14" fmla="*/ 0 w 105"/>
                <a:gd name="T15" fmla="*/ 88 h 220"/>
                <a:gd name="T16" fmla="*/ 0 w 105"/>
                <a:gd name="T17" fmla="*/ 99 h 220"/>
                <a:gd name="T18" fmla="*/ 2 w 105"/>
                <a:gd name="T19" fmla="*/ 110 h 220"/>
                <a:gd name="T20" fmla="*/ 3 w 105"/>
                <a:gd name="T21" fmla="*/ 121 h 220"/>
                <a:gd name="T22" fmla="*/ 5 w 105"/>
                <a:gd name="T23" fmla="*/ 131 h 220"/>
                <a:gd name="T24" fmla="*/ 9 w 105"/>
                <a:gd name="T25" fmla="*/ 142 h 220"/>
                <a:gd name="T26" fmla="*/ 12 w 105"/>
                <a:gd name="T27" fmla="*/ 151 h 220"/>
                <a:gd name="T28" fmla="*/ 15 w 105"/>
                <a:gd name="T29" fmla="*/ 160 h 220"/>
                <a:gd name="T30" fmla="*/ 20 w 105"/>
                <a:gd name="T31" fmla="*/ 168 h 220"/>
                <a:gd name="T32" fmla="*/ 25 w 105"/>
                <a:gd name="T33" fmla="*/ 176 h 220"/>
                <a:gd name="T34" fmla="*/ 31 w 105"/>
                <a:gd name="T35" fmla="*/ 184 h 220"/>
                <a:gd name="T36" fmla="*/ 36 w 105"/>
                <a:gd name="T37" fmla="*/ 191 h 220"/>
                <a:gd name="T38" fmla="*/ 43 w 105"/>
                <a:gd name="T39" fmla="*/ 196 h 220"/>
                <a:gd name="T40" fmla="*/ 50 w 105"/>
                <a:gd name="T41" fmla="*/ 202 h 220"/>
                <a:gd name="T42" fmla="*/ 56 w 105"/>
                <a:gd name="T43" fmla="*/ 207 h 220"/>
                <a:gd name="T44" fmla="*/ 64 w 105"/>
                <a:gd name="T45" fmla="*/ 210 h 220"/>
                <a:gd name="T46" fmla="*/ 72 w 105"/>
                <a:gd name="T47" fmla="*/ 214 h 220"/>
                <a:gd name="T48" fmla="*/ 80 w 105"/>
                <a:gd name="T49" fmla="*/ 217 h 220"/>
                <a:gd name="T50" fmla="*/ 88 w 105"/>
                <a:gd name="T51" fmla="*/ 218 h 220"/>
                <a:gd name="T52" fmla="*/ 96 w 105"/>
                <a:gd name="T53" fmla="*/ 219 h 220"/>
                <a:gd name="T54" fmla="*/ 105 w 105"/>
                <a:gd name="T5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5" h="220">
                  <a:moveTo>
                    <a:pt x="11" y="0"/>
                  </a:moveTo>
                  <a:lnTo>
                    <a:pt x="8" y="13"/>
                  </a:lnTo>
                  <a:lnTo>
                    <a:pt x="4" y="26"/>
                  </a:lnTo>
                  <a:lnTo>
                    <a:pt x="2" y="38"/>
                  </a:lnTo>
                  <a:lnTo>
                    <a:pt x="1" y="51"/>
                  </a:lnTo>
                  <a:lnTo>
                    <a:pt x="0" y="63"/>
                  </a:lnTo>
                  <a:lnTo>
                    <a:pt x="0" y="76"/>
                  </a:lnTo>
                  <a:lnTo>
                    <a:pt x="0" y="88"/>
                  </a:lnTo>
                  <a:lnTo>
                    <a:pt x="0" y="99"/>
                  </a:lnTo>
                  <a:lnTo>
                    <a:pt x="2" y="110"/>
                  </a:lnTo>
                  <a:lnTo>
                    <a:pt x="3" y="121"/>
                  </a:lnTo>
                  <a:lnTo>
                    <a:pt x="5" y="131"/>
                  </a:lnTo>
                  <a:lnTo>
                    <a:pt x="9" y="142"/>
                  </a:lnTo>
                  <a:lnTo>
                    <a:pt x="12" y="151"/>
                  </a:lnTo>
                  <a:lnTo>
                    <a:pt x="15" y="160"/>
                  </a:lnTo>
                  <a:lnTo>
                    <a:pt x="20" y="168"/>
                  </a:lnTo>
                  <a:lnTo>
                    <a:pt x="25" y="176"/>
                  </a:lnTo>
                  <a:lnTo>
                    <a:pt x="31" y="184"/>
                  </a:lnTo>
                  <a:lnTo>
                    <a:pt x="36" y="191"/>
                  </a:lnTo>
                  <a:lnTo>
                    <a:pt x="43" y="196"/>
                  </a:lnTo>
                  <a:lnTo>
                    <a:pt x="50" y="202"/>
                  </a:lnTo>
                  <a:lnTo>
                    <a:pt x="56" y="207"/>
                  </a:lnTo>
                  <a:lnTo>
                    <a:pt x="64" y="210"/>
                  </a:lnTo>
                  <a:lnTo>
                    <a:pt x="72" y="214"/>
                  </a:lnTo>
                  <a:lnTo>
                    <a:pt x="80" y="217"/>
                  </a:lnTo>
                  <a:lnTo>
                    <a:pt x="88" y="218"/>
                  </a:lnTo>
                  <a:lnTo>
                    <a:pt x="96" y="219"/>
                  </a:lnTo>
                  <a:lnTo>
                    <a:pt x="105" y="22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02" name="Line 254"/>
            <p:cNvSpPr>
              <a:spLocks noChangeShapeType="1"/>
            </p:cNvSpPr>
            <p:nvPr/>
          </p:nvSpPr>
          <p:spPr bwMode="auto">
            <a:xfrm flipV="1">
              <a:off x="1047" y="2449"/>
              <a:ext cx="12" cy="4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03" name="Freeform 255"/>
            <p:cNvSpPr>
              <a:spLocks/>
            </p:cNvSpPr>
            <p:nvPr/>
          </p:nvSpPr>
          <p:spPr bwMode="auto">
            <a:xfrm>
              <a:off x="1059" y="2417"/>
              <a:ext cx="30" cy="32"/>
            </a:xfrm>
            <a:custGeom>
              <a:avLst/>
              <a:gdLst>
                <a:gd name="T0" fmla="*/ 212 w 212"/>
                <a:gd name="T1" fmla="*/ 0 h 220"/>
                <a:gd name="T2" fmla="*/ 203 w 212"/>
                <a:gd name="T3" fmla="*/ 1 h 220"/>
                <a:gd name="T4" fmla="*/ 193 w 212"/>
                <a:gd name="T5" fmla="*/ 2 h 220"/>
                <a:gd name="T6" fmla="*/ 185 w 212"/>
                <a:gd name="T7" fmla="*/ 3 h 220"/>
                <a:gd name="T8" fmla="*/ 175 w 212"/>
                <a:gd name="T9" fmla="*/ 6 h 220"/>
                <a:gd name="T10" fmla="*/ 166 w 212"/>
                <a:gd name="T11" fmla="*/ 10 h 220"/>
                <a:gd name="T12" fmla="*/ 156 w 212"/>
                <a:gd name="T13" fmla="*/ 13 h 220"/>
                <a:gd name="T14" fmla="*/ 146 w 212"/>
                <a:gd name="T15" fmla="*/ 18 h 220"/>
                <a:gd name="T16" fmla="*/ 137 w 212"/>
                <a:gd name="T17" fmla="*/ 23 h 220"/>
                <a:gd name="T18" fmla="*/ 127 w 212"/>
                <a:gd name="T19" fmla="*/ 29 h 220"/>
                <a:gd name="T20" fmla="*/ 118 w 212"/>
                <a:gd name="T21" fmla="*/ 36 h 220"/>
                <a:gd name="T22" fmla="*/ 108 w 212"/>
                <a:gd name="T23" fmla="*/ 44 h 220"/>
                <a:gd name="T24" fmla="*/ 99 w 212"/>
                <a:gd name="T25" fmla="*/ 52 h 220"/>
                <a:gd name="T26" fmla="*/ 91 w 212"/>
                <a:gd name="T27" fmla="*/ 59 h 220"/>
                <a:gd name="T28" fmla="*/ 82 w 212"/>
                <a:gd name="T29" fmla="*/ 69 h 220"/>
                <a:gd name="T30" fmla="*/ 73 w 212"/>
                <a:gd name="T31" fmla="*/ 78 h 220"/>
                <a:gd name="T32" fmla="*/ 65 w 212"/>
                <a:gd name="T33" fmla="*/ 88 h 220"/>
                <a:gd name="T34" fmla="*/ 57 w 212"/>
                <a:gd name="T35" fmla="*/ 99 h 220"/>
                <a:gd name="T36" fmla="*/ 50 w 212"/>
                <a:gd name="T37" fmla="*/ 110 h 220"/>
                <a:gd name="T38" fmla="*/ 42 w 212"/>
                <a:gd name="T39" fmla="*/ 121 h 220"/>
                <a:gd name="T40" fmla="*/ 35 w 212"/>
                <a:gd name="T41" fmla="*/ 132 h 220"/>
                <a:gd name="T42" fmla="*/ 29 w 212"/>
                <a:gd name="T43" fmla="*/ 144 h 220"/>
                <a:gd name="T44" fmla="*/ 23 w 212"/>
                <a:gd name="T45" fmla="*/ 157 h 220"/>
                <a:gd name="T46" fmla="*/ 18 w 212"/>
                <a:gd name="T47" fmla="*/ 169 h 220"/>
                <a:gd name="T48" fmla="*/ 12 w 212"/>
                <a:gd name="T49" fmla="*/ 181 h 220"/>
                <a:gd name="T50" fmla="*/ 8 w 212"/>
                <a:gd name="T51" fmla="*/ 194 h 220"/>
                <a:gd name="T52" fmla="*/ 3 w 212"/>
                <a:gd name="T53" fmla="*/ 206 h 220"/>
                <a:gd name="T54" fmla="*/ 0 w 212"/>
                <a:gd name="T5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12" h="220">
                  <a:moveTo>
                    <a:pt x="212" y="0"/>
                  </a:moveTo>
                  <a:lnTo>
                    <a:pt x="203" y="1"/>
                  </a:lnTo>
                  <a:lnTo>
                    <a:pt x="193" y="2"/>
                  </a:lnTo>
                  <a:lnTo>
                    <a:pt x="185" y="3"/>
                  </a:lnTo>
                  <a:lnTo>
                    <a:pt x="175" y="6"/>
                  </a:lnTo>
                  <a:lnTo>
                    <a:pt x="166" y="10"/>
                  </a:lnTo>
                  <a:lnTo>
                    <a:pt x="156" y="13"/>
                  </a:lnTo>
                  <a:lnTo>
                    <a:pt x="146" y="18"/>
                  </a:lnTo>
                  <a:lnTo>
                    <a:pt x="137" y="23"/>
                  </a:lnTo>
                  <a:lnTo>
                    <a:pt x="127" y="29"/>
                  </a:lnTo>
                  <a:lnTo>
                    <a:pt x="118" y="36"/>
                  </a:lnTo>
                  <a:lnTo>
                    <a:pt x="108" y="44"/>
                  </a:lnTo>
                  <a:lnTo>
                    <a:pt x="99" y="52"/>
                  </a:lnTo>
                  <a:lnTo>
                    <a:pt x="91" y="59"/>
                  </a:lnTo>
                  <a:lnTo>
                    <a:pt x="82" y="69"/>
                  </a:lnTo>
                  <a:lnTo>
                    <a:pt x="73" y="78"/>
                  </a:lnTo>
                  <a:lnTo>
                    <a:pt x="65" y="88"/>
                  </a:lnTo>
                  <a:lnTo>
                    <a:pt x="57" y="99"/>
                  </a:lnTo>
                  <a:lnTo>
                    <a:pt x="50" y="110"/>
                  </a:lnTo>
                  <a:lnTo>
                    <a:pt x="42" y="121"/>
                  </a:lnTo>
                  <a:lnTo>
                    <a:pt x="35" y="132"/>
                  </a:lnTo>
                  <a:lnTo>
                    <a:pt x="29" y="144"/>
                  </a:lnTo>
                  <a:lnTo>
                    <a:pt x="23" y="157"/>
                  </a:lnTo>
                  <a:lnTo>
                    <a:pt x="18" y="169"/>
                  </a:lnTo>
                  <a:lnTo>
                    <a:pt x="12" y="181"/>
                  </a:lnTo>
                  <a:lnTo>
                    <a:pt x="8" y="194"/>
                  </a:lnTo>
                  <a:lnTo>
                    <a:pt x="3" y="206"/>
                  </a:lnTo>
                  <a:lnTo>
                    <a:pt x="0" y="22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04" name="Line 256"/>
            <p:cNvSpPr>
              <a:spLocks noChangeShapeType="1"/>
            </p:cNvSpPr>
            <p:nvPr/>
          </p:nvSpPr>
          <p:spPr bwMode="auto">
            <a:xfrm>
              <a:off x="1089" y="2417"/>
              <a:ext cx="2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05" name="Line 257"/>
            <p:cNvSpPr>
              <a:spLocks noChangeShapeType="1"/>
            </p:cNvSpPr>
            <p:nvPr/>
          </p:nvSpPr>
          <p:spPr bwMode="auto">
            <a:xfrm>
              <a:off x="1752" y="2280"/>
              <a:ext cx="0" cy="70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06" name="Line 258"/>
            <p:cNvSpPr>
              <a:spLocks noChangeShapeType="1"/>
            </p:cNvSpPr>
            <p:nvPr/>
          </p:nvSpPr>
          <p:spPr bwMode="auto">
            <a:xfrm>
              <a:off x="3226" y="2137"/>
              <a:ext cx="0" cy="84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07" name="Line 259"/>
            <p:cNvSpPr>
              <a:spLocks noChangeShapeType="1"/>
            </p:cNvSpPr>
            <p:nvPr/>
          </p:nvSpPr>
          <p:spPr bwMode="auto">
            <a:xfrm>
              <a:off x="1880" y="2880"/>
              <a:ext cx="121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08" name="Freeform 260"/>
            <p:cNvSpPr>
              <a:spLocks/>
            </p:cNvSpPr>
            <p:nvPr/>
          </p:nvSpPr>
          <p:spPr bwMode="auto">
            <a:xfrm>
              <a:off x="1752" y="2858"/>
              <a:ext cx="128" cy="43"/>
            </a:xfrm>
            <a:custGeom>
              <a:avLst/>
              <a:gdLst>
                <a:gd name="T0" fmla="*/ 895 w 895"/>
                <a:gd name="T1" fmla="*/ 0 h 300"/>
                <a:gd name="T2" fmla="*/ 895 w 895"/>
                <a:gd name="T3" fmla="*/ 300 h 300"/>
                <a:gd name="T4" fmla="*/ 0 w 895"/>
                <a:gd name="T5" fmla="*/ 150 h 300"/>
                <a:gd name="T6" fmla="*/ 895 w 895"/>
                <a:gd name="T7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5" h="300">
                  <a:moveTo>
                    <a:pt x="895" y="0"/>
                  </a:moveTo>
                  <a:lnTo>
                    <a:pt x="895" y="300"/>
                  </a:lnTo>
                  <a:lnTo>
                    <a:pt x="0" y="150"/>
                  </a:lnTo>
                  <a:lnTo>
                    <a:pt x="895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09" name="Freeform 261"/>
            <p:cNvSpPr>
              <a:spLocks/>
            </p:cNvSpPr>
            <p:nvPr/>
          </p:nvSpPr>
          <p:spPr bwMode="auto">
            <a:xfrm>
              <a:off x="1752" y="2858"/>
              <a:ext cx="128" cy="43"/>
            </a:xfrm>
            <a:custGeom>
              <a:avLst/>
              <a:gdLst>
                <a:gd name="T0" fmla="*/ 895 w 895"/>
                <a:gd name="T1" fmla="*/ 0 h 300"/>
                <a:gd name="T2" fmla="*/ 895 w 895"/>
                <a:gd name="T3" fmla="*/ 300 h 300"/>
                <a:gd name="T4" fmla="*/ 0 w 895"/>
                <a:gd name="T5" fmla="*/ 150 h 300"/>
                <a:gd name="T6" fmla="*/ 895 w 895"/>
                <a:gd name="T7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5" h="300">
                  <a:moveTo>
                    <a:pt x="895" y="0"/>
                  </a:moveTo>
                  <a:lnTo>
                    <a:pt x="895" y="300"/>
                  </a:lnTo>
                  <a:lnTo>
                    <a:pt x="0" y="150"/>
                  </a:lnTo>
                  <a:lnTo>
                    <a:pt x="895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10" name="Freeform 262"/>
            <p:cNvSpPr>
              <a:spLocks/>
            </p:cNvSpPr>
            <p:nvPr/>
          </p:nvSpPr>
          <p:spPr bwMode="auto">
            <a:xfrm>
              <a:off x="3098" y="2858"/>
              <a:ext cx="128" cy="43"/>
            </a:xfrm>
            <a:custGeom>
              <a:avLst/>
              <a:gdLst>
                <a:gd name="T0" fmla="*/ 0 w 896"/>
                <a:gd name="T1" fmla="*/ 0 h 300"/>
                <a:gd name="T2" fmla="*/ 0 w 896"/>
                <a:gd name="T3" fmla="*/ 300 h 300"/>
                <a:gd name="T4" fmla="*/ 896 w 896"/>
                <a:gd name="T5" fmla="*/ 150 h 300"/>
                <a:gd name="T6" fmla="*/ 0 w 896"/>
                <a:gd name="T7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6" h="300">
                  <a:moveTo>
                    <a:pt x="0" y="0"/>
                  </a:moveTo>
                  <a:lnTo>
                    <a:pt x="0" y="300"/>
                  </a:lnTo>
                  <a:lnTo>
                    <a:pt x="896" y="1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11" name="Freeform 263"/>
            <p:cNvSpPr>
              <a:spLocks/>
            </p:cNvSpPr>
            <p:nvPr/>
          </p:nvSpPr>
          <p:spPr bwMode="auto">
            <a:xfrm>
              <a:off x="3098" y="2858"/>
              <a:ext cx="128" cy="43"/>
            </a:xfrm>
            <a:custGeom>
              <a:avLst/>
              <a:gdLst>
                <a:gd name="T0" fmla="*/ 0 w 896"/>
                <a:gd name="T1" fmla="*/ 0 h 300"/>
                <a:gd name="T2" fmla="*/ 0 w 896"/>
                <a:gd name="T3" fmla="*/ 300 h 300"/>
                <a:gd name="T4" fmla="*/ 896 w 896"/>
                <a:gd name="T5" fmla="*/ 150 h 300"/>
                <a:gd name="T6" fmla="*/ 0 w 896"/>
                <a:gd name="T7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6" h="300">
                  <a:moveTo>
                    <a:pt x="0" y="0"/>
                  </a:moveTo>
                  <a:lnTo>
                    <a:pt x="0" y="300"/>
                  </a:lnTo>
                  <a:lnTo>
                    <a:pt x="896" y="1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12" name="Freeform 264"/>
            <p:cNvSpPr>
              <a:spLocks/>
            </p:cNvSpPr>
            <p:nvPr/>
          </p:nvSpPr>
          <p:spPr bwMode="auto">
            <a:xfrm>
              <a:off x="2464" y="2689"/>
              <a:ext cx="50" cy="161"/>
            </a:xfrm>
            <a:custGeom>
              <a:avLst/>
              <a:gdLst>
                <a:gd name="T0" fmla="*/ 302 w 350"/>
                <a:gd name="T1" fmla="*/ 0 h 1129"/>
                <a:gd name="T2" fmla="*/ 0 w 350"/>
                <a:gd name="T3" fmla="*/ 1129 h 1129"/>
                <a:gd name="T4" fmla="*/ 350 w 350"/>
                <a:gd name="T5" fmla="*/ 1129 h 1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0" h="1129">
                  <a:moveTo>
                    <a:pt x="302" y="0"/>
                  </a:moveTo>
                  <a:lnTo>
                    <a:pt x="0" y="1129"/>
                  </a:lnTo>
                  <a:lnTo>
                    <a:pt x="350" y="112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13" name="Line 265"/>
            <p:cNvSpPr>
              <a:spLocks noChangeShapeType="1"/>
            </p:cNvSpPr>
            <p:nvPr/>
          </p:nvSpPr>
          <p:spPr bwMode="auto">
            <a:xfrm flipH="1">
              <a:off x="1179" y="1793"/>
              <a:ext cx="22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14" name="Line 266"/>
            <p:cNvSpPr>
              <a:spLocks noChangeShapeType="1"/>
            </p:cNvSpPr>
            <p:nvPr/>
          </p:nvSpPr>
          <p:spPr bwMode="auto">
            <a:xfrm flipH="1">
              <a:off x="1179" y="1907"/>
              <a:ext cx="22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15" name="Line 267"/>
            <p:cNvSpPr>
              <a:spLocks noChangeShapeType="1"/>
            </p:cNvSpPr>
            <p:nvPr/>
          </p:nvSpPr>
          <p:spPr bwMode="auto">
            <a:xfrm flipV="1">
              <a:off x="1281" y="1536"/>
              <a:ext cx="0" cy="1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16" name="Line 268"/>
            <p:cNvSpPr>
              <a:spLocks noChangeShapeType="1"/>
            </p:cNvSpPr>
            <p:nvPr/>
          </p:nvSpPr>
          <p:spPr bwMode="auto">
            <a:xfrm>
              <a:off x="1281" y="2035"/>
              <a:ext cx="0" cy="22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17" name="Line 269"/>
            <p:cNvSpPr>
              <a:spLocks noChangeShapeType="1"/>
            </p:cNvSpPr>
            <p:nvPr/>
          </p:nvSpPr>
          <p:spPr bwMode="auto">
            <a:xfrm>
              <a:off x="1281" y="1793"/>
              <a:ext cx="0" cy="1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18" name="Freeform 270"/>
            <p:cNvSpPr>
              <a:spLocks/>
            </p:cNvSpPr>
            <p:nvPr/>
          </p:nvSpPr>
          <p:spPr bwMode="auto">
            <a:xfrm>
              <a:off x="1260" y="1665"/>
              <a:ext cx="42" cy="128"/>
            </a:xfrm>
            <a:custGeom>
              <a:avLst/>
              <a:gdLst>
                <a:gd name="T0" fmla="*/ 0 w 298"/>
                <a:gd name="T1" fmla="*/ 0 h 896"/>
                <a:gd name="T2" fmla="*/ 298 w 298"/>
                <a:gd name="T3" fmla="*/ 0 h 896"/>
                <a:gd name="T4" fmla="*/ 149 w 298"/>
                <a:gd name="T5" fmla="*/ 896 h 896"/>
                <a:gd name="T6" fmla="*/ 0 w 298"/>
                <a:gd name="T7" fmla="*/ 0 h 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8" h="896">
                  <a:moveTo>
                    <a:pt x="0" y="0"/>
                  </a:moveTo>
                  <a:lnTo>
                    <a:pt x="298" y="0"/>
                  </a:lnTo>
                  <a:lnTo>
                    <a:pt x="149" y="89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19" name="Freeform 271"/>
            <p:cNvSpPr>
              <a:spLocks/>
            </p:cNvSpPr>
            <p:nvPr/>
          </p:nvSpPr>
          <p:spPr bwMode="auto">
            <a:xfrm>
              <a:off x="1260" y="1665"/>
              <a:ext cx="42" cy="128"/>
            </a:xfrm>
            <a:custGeom>
              <a:avLst/>
              <a:gdLst>
                <a:gd name="T0" fmla="*/ 0 w 298"/>
                <a:gd name="T1" fmla="*/ 0 h 896"/>
                <a:gd name="T2" fmla="*/ 298 w 298"/>
                <a:gd name="T3" fmla="*/ 0 h 896"/>
                <a:gd name="T4" fmla="*/ 149 w 298"/>
                <a:gd name="T5" fmla="*/ 896 h 896"/>
                <a:gd name="T6" fmla="*/ 0 w 298"/>
                <a:gd name="T7" fmla="*/ 0 h 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8" h="896">
                  <a:moveTo>
                    <a:pt x="0" y="0"/>
                  </a:moveTo>
                  <a:lnTo>
                    <a:pt x="298" y="0"/>
                  </a:lnTo>
                  <a:lnTo>
                    <a:pt x="149" y="89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20" name="Freeform 272"/>
            <p:cNvSpPr>
              <a:spLocks/>
            </p:cNvSpPr>
            <p:nvPr/>
          </p:nvSpPr>
          <p:spPr bwMode="auto">
            <a:xfrm>
              <a:off x="1260" y="1907"/>
              <a:ext cx="42" cy="128"/>
            </a:xfrm>
            <a:custGeom>
              <a:avLst/>
              <a:gdLst>
                <a:gd name="T0" fmla="*/ 0 w 298"/>
                <a:gd name="T1" fmla="*/ 897 h 897"/>
                <a:gd name="T2" fmla="*/ 298 w 298"/>
                <a:gd name="T3" fmla="*/ 897 h 897"/>
                <a:gd name="T4" fmla="*/ 149 w 298"/>
                <a:gd name="T5" fmla="*/ 0 h 897"/>
                <a:gd name="T6" fmla="*/ 0 w 298"/>
                <a:gd name="T7" fmla="*/ 897 h 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8" h="897">
                  <a:moveTo>
                    <a:pt x="0" y="897"/>
                  </a:moveTo>
                  <a:lnTo>
                    <a:pt x="298" y="897"/>
                  </a:lnTo>
                  <a:lnTo>
                    <a:pt x="149" y="0"/>
                  </a:lnTo>
                  <a:lnTo>
                    <a:pt x="0" y="897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21" name="Freeform 273"/>
            <p:cNvSpPr>
              <a:spLocks/>
            </p:cNvSpPr>
            <p:nvPr/>
          </p:nvSpPr>
          <p:spPr bwMode="auto">
            <a:xfrm>
              <a:off x="1260" y="1907"/>
              <a:ext cx="42" cy="128"/>
            </a:xfrm>
            <a:custGeom>
              <a:avLst/>
              <a:gdLst>
                <a:gd name="T0" fmla="*/ 0 w 298"/>
                <a:gd name="T1" fmla="*/ 897 h 897"/>
                <a:gd name="T2" fmla="*/ 298 w 298"/>
                <a:gd name="T3" fmla="*/ 897 h 897"/>
                <a:gd name="T4" fmla="*/ 149 w 298"/>
                <a:gd name="T5" fmla="*/ 0 h 897"/>
                <a:gd name="T6" fmla="*/ 0 w 298"/>
                <a:gd name="T7" fmla="*/ 897 h 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8" h="897">
                  <a:moveTo>
                    <a:pt x="0" y="897"/>
                  </a:moveTo>
                  <a:lnTo>
                    <a:pt x="298" y="897"/>
                  </a:lnTo>
                  <a:lnTo>
                    <a:pt x="149" y="0"/>
                  </a:lnTo>
                  <a:lnTo>
                    <a:pt x="0" y="897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22" name="Freeform 274"/>
            <p:cNvSpPr>
              <a:spLocks/>
            </p:cNvSpPr>
            <p:nvPr/>
          </p:nvSpPr>
          <p:spPr bwMode="auto">
            <a:xfrm>
              <a:off x="1099" y="2216"/>
              <a:ext cx="144" cy="39"/>
            </a:xfrm>
            <a:custGeom>
              <a:avLst/>
              <a:gdLst>
                <a:gd name="T0" fmla="*/ 0 w 1004"/>
                <a:gd name="T1" fmla="*/ 0 h 276"/>
                <a:gd name="T2" fmla="*/ 28 w 1004"/>
                <a:gd name="T3" fmla="*/ 17 h 276"/>
                <a:gd name="T4" fmla="*/ 55 w 1004"/>
                <a:gd name="T5" fmla="*/ 35 h 276"/>
                <a:gd name="T6" fmla="*/ 83 w 1004"/>
                <a:gd name="T7" fmla="*/ 50 h 276"/>
                <a:gd name="T8" fmla="*/ 112 w 1004"/>
                <a:gd name="T9" fmla="*/ 67 h 276"/>
                <a:gd name="T10" fmla="*/ 140 w 1004"/>
                <a:gd name="T11" fmla="*/ 82 h 276"/>
                <a:gd name="T12" fmla="*/ 169 w 1004"/>
                <a:gd name="T13" fmla="*/ 97 h 276"/>
                <a:gd name="T14" fmla="*/ 199 w 1004"/>
                <a:gd name="T15" fmla="*/ 111 h 276"/>
                <a:gd name="T16" fmla="*/ 228 w 1004"/>
                <a:gd name="T17" fmla="*/ 124 h 276"/>
                <a:gd name="T18" fmla="*/ 257 w 1004"/>
                <a:gd name="T19" fmla="*/ 137 h 276"/>
                <a:gd name="T20" fmla="*/ 287 w 1004"/>
                <a:gd name="T21" fmla="*/ 151 h 276"/>
                <a:gd name="T22" fmla="*/ 318 w 1004"/>
                <a:gd name="T23" fmla="*/ 163 h 276"/>
                <a:gd name="T24" fmla="*/ 348 w 1004"/>
                <a:gd name="T25" fmla="*/ 174 h 276"/>
                <a:gd name="T26" fmla="*/ 379 w 1004"/>
                <a:gd name="T27" fmla="*/ 185 h 276"/>
                <a:gd name="T28" fmla="*/ 410 w 1004"/>
                <a:gd name="T29" fmla="*/ 196 h 276"/>
                <a:gd name="T30" fmla="*/ 440 w 1004"/>
                <a:gd name="T31" fmla="*/ 206 h 276"/>
                <a:gd name="T32" fmla="*/ 471 w 1004"/>
                <a:gd name="T33" fmla="*/ 215 h 276"/>
                <a:gd name="T34" fmla="*/ 502 w 1004"/>
                <a:gd name="T35" fmla="*/ 224 h 276"/>
                <a:gd name="T36" fmla="*/ 533 w 1004"/>
                <a:gd name="T37" fmla="*/ 231 h 276"/>
                <a:gd name="T38" fmla="*/ 563 w 1004"/>
                <a:gd name="T39" fmla="*/ 238 h 276"/>
                <a:gd name="T40" fmla="*/ 593 w 1004"/>
                <a:gd name="T41" fmla="*/ 245 h 276"/>
                <a:gd name="T42" fmla="*/ 624 w 1004"/>
                <a:gd name="T43" fmla="*/ 251 h 276"/>
                <a:gd name="T44" fmla="*/ 654 w 1004"/>
                <a:gd name="T45" fmla="*/ 257 h 276"/>
                <a:gd name="T46" fmla="*/ 685 w 1004"/>
                <a:gd name="T47" fmla="*/ 261 h 276"/>
                <a:gd name="T48" fmla="*/ 715 w 1004"/>
                <a:gd name="T49" fmla="*/ 266 h 276"/>
                <a:gd name="T50" fmla="*/ 745 w 1004"/>
                <a:gd name="T51" fmla="*/ 269 h 276"/>
                <a:gd name="T52" fmla="*/ 775 w 1004"/>
                <a:gd name="T53" fmla="*/ 271 h 276"/>
                <a:gd name="T54" fmla="*/ 805 w 1004"/>
                <a:gd name="T55" fmla="*/ 273 h 276"/>
                <a:gd name="T56" fmla="*/ 834 w 1004"/>
                <a:gd name="T57" fmla="*/ 274 h 276"/>
                <a:gd name="T58" fmla="*/ 863 w 1004"/>
                <a:gd name="T59" fmla="*/ 276 h 276"/>
                <a:gd name="T60" fmla="*/ 892 w 1004"/>
                <a:gd name="T61" fmla="*/ 276 h 276"/>
                <a:gd name="T62" fmla="*/ 921 w 1004"/>
                <a:gd name="T63" fmla="*/ 274 h 276"/>
                <a:gd name="T64" fmla="*/ 948 w 1004"/>
                <a:gd name="T65" fmla="*/ 273 h 276"/>
                <a:gd name="T66" fmla="*/ 976 w 1004"/>
                <a:gd name="T67" fmla="*/ 272 h 276"/>
                <a:gd name="T68" fmla="*/ 1004 w 1004"/>
                <a:gd name="T69" fmla="*/ 269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04" h="276">
                  <a:moveTo>
                    <a:pt x="0" y="0"/>
                  </a:moveTo>
                  <a:lnTo>
                    <a:pt x="28" y="17"/>
                  </a:lnTo>
                  <a:lnTo>
                    <a:pt x="55" y="35"/>
                  </a:lnTo>
                  <a:lnTo>
                    <a:pt x="83" y="50"/>
                  </a:lnTo>
                  <a:lnTo>
                    <a:pt x="112" y="67"/>
                  </a:lnTo>
                  <a:lnTo>
                    <a:pt x="140" y="82"/>
                  </a:lnTo>
                  <a:lnTo>
                    <a:pt x="169" y="97"/>
                  </a:lnTo>
                  <a:lnTo>
                    <a:pt x="199" y="111"/>
                  </a:lnTo>
                  <a:lnTo>
                    <a:pt x="228" y="124"/>
                  </a:lnTo>
                  <a:lnTo>
                    <a:pt x="257" y="137"/>
                  </a:lnTo>
                  <a:lnTo>
                    <a:pt x="287" y="151"/>
                  </a:lnTo>
                  <a:lnTo>
                    <a:pt x="318" y="163"/>
                  </a:lnTo>
                  <a:lnTo>
                    <a:pt x="348" y="174"/>
                  </a:lnTo>
                  <a:lnTo>
                    <a:pt x="379" y="185"/>
                  </a:lnTo>
                  <a:lnTo>
                    <a:pt x="410" y="196"/>
                  </a:lnTo>
                  <a:lnTo>
                    <a:pt x="440" y="206"/>
                  </a:lnTo>
                  <a:lnTo>
                    <a:pt x="471" y="215"/>
                  </a:lnTo>
                  <a:lnTo>
                    <a:pt x="502" y="224"/>
                  </a:lnTo>
                  <a:lnTo>
                    <a:pt x="533" y="231"/>
                  </a:lnTo>
                  <a:lnTo>
                    <a:pt x="563" y="238"/>
                  </a:lnTo>
                  <a:lnTo>
                    <a:pt x="593" y="245"/>
                  </a:lnTo>
                  <a:lnTo>
                    <a:pt x="624" y="251"/>
                  </a:lnTo>
                  <a:lnTo>
                    <a:pt x="654" y="257"/>
                  </a:lnTo>
                  <a:lnTo>
                    <a:pt x="685" y="261"/>
                  </a:lnTo>
                  <a:lnTo>
                    <a:pt x="715" y="266"/>
                  </a:lnTo>
                  <a:lnTo>
                    <a:pt x="745" y="269"/>
                  </a:lnTo>
                  <a:lnTo>
                    <a:pt x="775" y="271"/>
                  </a:lnTo>
                  <a:lnTo>
                    <a:pt x="805" y="273"/>
                  </a:lnTo>
                  <a:lnTo>
                    <a:pt x="834" y="274"/>
                  </a:lnTo>
                  <a:lnTo>
                    <a:pt x="863" y="276"/>
                  </a:lnTo>
                  <a:lnTo>
                    <a:pt x="892" y="276"/>
                  </a:lnTo>
                  <a:lnTo>
                    <a:pt x="921" y="274"/>
                  </a:lnTo>
                  <a:lnTo>
                    <a:pt x="948" y="273"/>
                  </a:lnTo>
                  <a:lnTo>
                    <a:pt x="976" y="272"/>
                  </a:lnTo>
                  <a:lnTo>
                    <a:pt x="1004" y="26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23" name="Freeform 275"/>
            <p:cNvSpPr>
              <a:spLocks/>
            </p:cNvSpPr>
            <p:nvPr/>
          </p:nvSpPr>
          <p:spPr bwMode="auto">
            <a:xfrm>
              <a:off x="1090" y="2191"/>
              <a:ext cx="9" cy="25"/>
            </a:xfrm>
            <a:custGeom>
              <a:avLst/>
              <a:gdLst>
                <a:gd name="T0" fmla="*/ 63 w 63"/>
                <a:gd name="T1" fmla="*/ 0 h 175"/>
                <a:gd name="T2" fmla="*/ 54 w 63"/>
                <a:gd name="T3" fmla="*/ 2 h 175"/>
                <a:gd name="T4" fmla="*/ 45 w 63"/>
                <a:gd name="T5" fmla="*/ 5 h 175"/>
                <a:gd name="T6" fmla="*/ 38 w 63"/>
                <a:gd name="T7" fmla="*/ 10 h 175"/>
                <a:gd name="T8" fmla="*/ 30 w 63"/>
                <a:gd name="T9" fmla="*/ 14 h 175"/>
                <a:gd name="T10" fmla="*/ 23 w 63"/>
                <a:gd name="T11" fmla="*/ 18 h 175"/>
                <a:gd name="T12" fmla="*/ 18 w 63"/>
                <a:gd name="T13" fmla="*/ 24 h 175"/>
                <a:gd name="T14" fmla="*/ 13 w 63"/>
                <a:gd name="T15" fmla="*/ 31 h 175"/>
                <a:gd name="T16" fmla="*/ 9 w 63"/>
                <a:gd name="T17" fmla="*/ 36 h 175"/>
                <a:gd name="T18" fmla="*/ 5 w 63"/>
                <a:gd name="T19" fmla="*/ 44 h 175"/>
                <a:gd name="T20" fmla="*/ 2 w 63"/>
                <a:gd name="T21" fmla="*/ 50 h 175"/>
                <a:gd name="T22" fmla="*/ 1 w 63"/>
                <a:gd name="T23" fmla="*/ 58 h 175"/>
                <a:gd name="T24" fmla="*/ 0 w 63"/>
                <a:gd name="T25" fmla="*/ 66 h 175"/>
                <a:gd name="T26" fmla="*/ 0 w 63"/>
                <a:gd name="T27" fmla="*/ 75 h 175"/>
                <a:gd name="T28" fmla="*/ 1 w 63"/>
                <a:gd name="T29" fmla="*/ 83 h 175"/>
                <a:gd name="T30" fmla="*/ 2 w 63"/>
                <a:gd name="T31" fmla="*/ 91 h 175"/>
                <a:gd name="T32" fmla="*/ 5 w 63"/>
                <a:gd name="T33" fmla="*/ 100 h 175"/>
                <a:gd name="T34" fmla="*/ 9 w 63"/>
                <a:gd name="T35" fmla="*/ 109 h 175"/>
                <a:gd name="T36" fmla="*/ 13 w 63"/>
                <a:gd name="T37" fmla="*/ 118 h 175"/>
                <a:gd name="T38" fmla="*/ 18 w 63"/>
                <a:gd name="T39" fmla="*/ 126 h 175"/>
                <a:gd name="T40" fmla="*/ 23 w 63"/>
                <a:gd name="T41" fmla="*/ 134 h 175"/>
                <a:gd name="T42" fmla="*/ 30 w 63"/>
                <a:gd name="T43" fmla="*/ 143 h 175"/>
                <a:gd name="T44" fmla="*/ 38 w 63"/>
                <a:gd name="T45" fmla="*/ 152 h 175"/>
                <a:gd name="T46" fmla="*/ 45 w 63"/>
                <a:gd name="T47" fmla="*/ 160 h 175"/>
                <a:gd name="T48" fmla="*/ 54 w 63"/>
                <a:gd name="T49" fmla="*/ 168 h 175"/>
                <a:gd name="T50" fmla="*/ 63 w 63"/>
                <a:gd name="T51" fmla="*/ 17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3" h="175">
                  <a:moveTo>
                    <a:pt x="63" y="0"/>
                  </a:moveTo>
                  <a:lnTo>
                    <a:pt x="54" y="2"/>
                  </a:lnTo>
                  <a:lnTo>
                    <a:pt x="45" y="5"/>
                  </a:lnTo>
                  <a:lnTo>
                    <a:pt x="38" y="10"/>
                  </a:lnTo>
                  <a:lnTo>
                    <a:pt x="30" y="14"/>
                  </a:lnTo>
                  <a:lnTo>
                    <a:pt x="23" y="18"/>
                  </a:lnTo>
                  <a:lnTo>
                    <a:pt x="18" y="24"/>
                  </a:lnTo>
                  <a:lnTo>
                    <a:pt x="13" y="31"/>
                  </a:lnTo>
                  <a:lnTo>
                    <a:pt x="9" y="36"/>
                  </a:lnTo>
                  <a:lnTo>
                    <a:pt x="5" y="44"/>
                  </a:lnTo>
                  <a:lnTo>
                    <a:pt x="2" y="50"/>
                  </a:lnTo>
                  <a:lnTo>
                    <a:pt x="1" y="58"/>
                  </a:lnTo>
                  <a:lnTo>
                    <a:pt x="0" y="66"/>
                  </a:lnTo>
                  <a:lnTo>
                    <a:pt x="0" y="75"/>
                  </a:lnTo>
                  <a:lnTo>
                    <a:pt x="1" y="83"/>
                  </a:lnTo>
                  <a:lnTo>
                    <a:pt x="2" y="91"/>
                  </a:lnTo>
                  <a:lnTo>
                    <a:pt x="5" y="100"/>
                  </a:lnTo>
                  <a:lnTo>
                    <a:pt x="9" y="109"/>
                  </a:lnTo>
                  <a:lnTo>
                    <a:pt x="13" y="118"/>
                  </a:lnTo>
                  <a:lnTo>
                    <a:pt x="18" y="126"/>
                  </a:lnTo>
                  <a:lnTo>
                    <a:pt x="23" y="134"/>
                  </a:lnTo>
                  <a:lnTo>
                    <a:pt x="30" y="143"/>
                  </a:lnTo>
                  <a:lnTo>
                    <a:pt x="38" y="152"/>
                  </a:lnTo>
                  <a:lnTo>
                    <a:pt x="45" y="160"/>
                  </a:lnTo>
                  <a:lnTo>
                    <a:pt x="54" y="168"/>
                  </a:lnTo>
                  <a:lnTo>
                    <a:pt x="63" y="17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24" name="Freeform 276"/>
            <p:cNvSpPr>
              <a:spLocks/>
            </p:cNvSpPr>
            <p:nvPr/>
          </p:nvSpPr>
          <p:spPr bwMode="auto">
            <a:xfrm>
              <a:off x="1099" y="2190"/>
              <a:ext cx="144" cy="39"/>
            </a:xfrm>
            <a:custGeom>
              <a:avLst/>
              <a:gdLst>
                <a:gd name="T0" fmla="*/ 1004 w 1004"/>
                <a:gd name="T1" fmla="*/ 275 h 275"/>
                <a:gd name="T2" fmla="*/ 976 w 1004"/>
                <a:gd name="T3" fmla="*/ 259 h 275"/>
                <a:gd name="T4" fmla="*/ 948 w 1004"/>
                <a:gd name="T5" fmla="*/ 241 h 275"/>
                <a:gd name="T6" fmla="*/ 921 w 1004"/>
                <a:gd name="T7" fmla="*/ 225 h 275"/>
                <a:gd name="T8" fmla="*/ 892 w 1004"/>
                <a:gd name="T9" fmla="*/ 209 h 275"/>
                <a:gd name="T10" fmla="*/ 863 w 1004"/>
                <a:gd name="T11" fmla="*/ 193 h 275"/>
                <a:gd name="T12" fmla="*/ 834 w 1004"/>
                <a:gd name="T13" fmla="*/ 179 h 275"/>
                <a:gd name="T14" fmla="*/ 805 w 1004"/>
                <a:gd name="T15" fmla="*/ 165 h 275"/>
                <a:gd name="T16" fmla="*/ 775 w 1004"/>
                <a:gd name="T17" fmla="*/ 151 h 275"/>
                <a:gd name="T18" fmla="*/ 745 w 1004"/>
                <a:gd name="T19" fmla="*/ 138 h 275"/>
                <a:gd name="T20" fmla="*/ 715 w 1004"/>
                <a:gd name="T21" fmla="*/ 125 h 275"/>
                <a:gd name="T22" fmla="*/ 685 w 1004"/>
                <a:gd name="T23" fmla="*/ 113 h 275"/>
                <a:gd name="T24" fmla="*/ 654 w 1004"/>
                <a:gd name="T25" fmla="*/ 102 h 275"/>
                <a:gd name="T26" fmla="*/ 624 w 1004"/>
                <a:gd name="T27" fmla="*/ 91 h 275"/>
                <a:gd name="T28" fmla="*/ 593 w 1004"/>
                <a:gd name="T29" fmla="*/ 80 h 275"/>
                <a:gd name="T30" fmla="*/ 563 w 1004"/>
                <a:gd name="T31" fmla="*/ 70 h 275"/>
                <a:gd name="T32" fmla="*/ 533 w 1004"/>
                <a:gd name="T33" fmla="*/ 61 h 275"/>
                <a:gd name="T34" fmla="*/ 502 w 1004"/>
                <a:gd name="T35" fmla="*/ 52 h 275"/>
                <a:gd name="T36" fmla="*/ 471 w 1004"/>
                <a:gd name="T37" fmla="*/ 44 h 275"/>
                <a:gd name="T38" fmla="*/ 440 w 1004"/>
                <a:gd name="T39" fmla="*/ 38 h 275"/>
                <a:gd name="T40" fmla="*/ 410 w 1004"/>
                <a:gd name="T41" fmla="*/ 31 h 275"/>
                <a:gd name="T42" fmla="*/ 379 w 1004"/>
                <a:gd name="T43" fmla="*/ 24 h 275"/>
                <a:gd name="T44" fmla="*/ 348 w 1004"/>
                <a:gd name="T45" fmla="*/ 19 h 275"/>
                <a:gd name="T46" fmla="*/ 318 w 1004"/>
                <a:gd name="T47" fmla="*/ 14 h 275"/>
                <a:gd name="T48" fmla="*/ 287 w 1004"/>
                <a:gd name="T49" fmla="*/ 10 h 275"/>
                <a:gd name="T50" fmla="*/ 257 w 1004"/>
                <a:gd name="T51" fmla="*/ 7 h 275"/>
                <a:gd name="T52" fmla="*/ 228 w 1004"/>
                <a:gd name="T53" fmla="*/ 4 h 275"/>
                <a:gd name="T54" fmla="*/ 199 w 1004"/>
                <a:gd name="T55" fmla="*/ 2 h 275"/>
                <a:gd name="T56" fmla="*/ 169 w 1004"/>
                <a:gd name="T57" fmla="*/ 1 h 275"/>
                <a:gd name="T58" fmla="*/ 140 w 1004"/>
                <a:gd name="T59" fmla="*/ 0 h 275"/>
                <a:gd name="T60" fmla="*/ 112 w 1004"/>
                <a:gd name="T61" fmla="*/ 0 h 275"/>
                <a:gd name="T62" fmla="*/ 83 w 1004"/>
                <a:gd name="T63" fmla="*/ 1 h 275"/>
                <a:gd name="T64" fmla="*/ 55 w 1004"/>
                <a:gd name="T65" fmla="*/ 2 h 275"/>
                <a:gd name="T66" fmla="*/ 28 w 1004"/>
                <a:gd name="T67" fmla="*/ 3 h 275"/>
                <a:gd name="T68" fmla="*/ 0 w 1004"/>
                <a:gd name="T69" fmla="*/ 7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04" h="275">
                  <a:moveTo>
                    <a:pt x="1004" y="275"/>
                  </a:moveTo>
                  <a:lnTo>
                    <a:pt x="976" y="259"/>
                  </a:lnTo>
                  <a:lnTo>
                    <a:pt x="948" y="241"/>
                  </a:lnTo>
                  <a:lnTo>
                    <a:pt x="921" y="225"/>
                  </a:lnTo>
                  <a:lnTo>
                    <a:pt x="892" y="209"/>
                  </a:lnTo>
                  <a:lnTo>
                    <a:pt x="863" y="193"/>
                  </a:lnTo>
                  <a:lnTo>
                    <a:pt x="834" y="179"/>
                  </a:lnTo>
                  <a:lnTo>
                    <a:pt x="805" y="165"/>
                  </a:lnTo>
                  <a:lnTo>
                    <a:pt x="775" y="151"/>
                  </a:lnTo>
                  <a:lnTo>
                    <a:pt x="745" y="138"/>
                  </a:lnTo>
                  <a:lnTo>
                    <a:pt x="715" y="125"/>
                  </a:lnTo>
                  <a:lnTo>
                    <a:pt x="685" y="113"/>
                  </a:lnTo>
                  <a:lnTo>
                    <a:pt x="654" y="102"/>
                  </a:lnTo>
                  <a:lnTo>
                    <a:pt x="624" y="91"/>
                  </a:lnTo>
                  <a:lnTo>
                    <a:pt x="593" y="80"/>
                  </a:lnTo>
                  <a:lnTo>
                    <a:pt x="563" y="70"/>
                  </a:lnTo>
                  <a:lnTo>
                    <a:pt x="533" y="61"/>
                  </a:lnTo>
                  <a:lnTo>
                    <a:pt x="502" y="52"/>
                  </a:lnTo>
                  <a:lnTo>
                    <a:pt x="471" y="44"/>
                  </a:lnTo>
                  <a:lnTo>
                    <a:pt x="440" y="38"/>
                  </a:lnTo>
                  <a:lnTo>
                    <a:pt x="410" y="31"/>
                  </a:lnTo>
                  <a:lnTo>
                    <a:pt x="379" y="24"/>
                  </a:lnTo>
                  <a:lnTo>
                    <a:pt x="348" y="19"/>
                  </a:lnTo>
                  <a:lnTo>
                    <a:pt x="318" y="14"/>
                  </a:lnTo>
                  <a:lnTo>
                    <a:pt x="287" y="10"/>
                  </a:lnTo>
                  <a:lnTo>
                    <a:pt x="257" y="7"/>
                  </a:lnTo>
                  <a:lnTo>
                    <a:pt x="228" y="4"/>
                  </a:lnTo>
                  <a:lnTo>
                    <a:pt x="199" y="2"/>
                  </a:lnTo>
                  <a:lnTo>
                    <a:pt x="169" y="1"/>
                  </a:lnTo>
                  <a:lnTo>
                    <a:pt x="140" y="0"/>
                  </a:lnTo>
                  <a:lnTo>
                    <a:pt x="112" y="0"/>
                  </a:lnTo>
                  <a:lnTo>
                    <a:pt x="83" y="1"/>
                  </a:lnTo>
                  <a:lnTo>
                    <a:pt x="55" y="2"/>
                  </a:lnTo>
                  <a:lnTo>
                    <a:pt x="28" y="3"/>
                  </a:lnTo>
                  <a:lnTo>
                    <a:pt x="0" y="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25" name="Freeform 277"/>
            <p:cNvSpPr>
              <a:spLocks/>
            </p:cNvSpPr>
            <p:nvPr/>
          </p:nvSpPr>
          <p:spPr bwMode="auto">
            <a:xfrm>
              <a:off x="1243" y="2229"/>
              <a:ext cx="9" cy="25"/>
            </a:xfrm>
            <a:custGeom>
              <a:avLst/>
              <a:gdLst>
                <a:gd name="T0" fmla="*/ 0 w 63"/>
                <a:gd name="T1" fmla="*/ 176 h 176"/>
                <a:gd name="T2" fmla="*/ 8 w 63"/>
                <a:gd name="T3" fmla="*/ 174 h 176"/>
                <a:gd name="T4" fmla="*/ 17 w 63"/>
                <a:gd name="T5" fmla="*/ 170 h 176"/>
                <a:gd name="T6" fmla="*/ 25 w 63"/>
                <a:gd name="T7" fmla="*/ 166 h 176"/>
                <a:gd name="T8" fmla="*/ 32 w 63"/>
                <a:gd name="T9" fmla="*/ 162 h 176"/>
                <a:gd name="T10" fmla="*/ 38 w 63"/>
                <a:gd name="T11" fmla="*/ 157 h 176"/>
                <a:gd name="T12" fmla="*/ 45 w 63"/>
                <a:gd name="T13" fmla="*/ 152 h 176"/>
                <a:gd name="T14" fmla="*/ 49 w 63"/>
                <a:gd name="T15" fmla="*/ 145 h 176"/>
                <a:gd name="T16" fmla="*/ 54 w 63"/>
                <a:gd name="T17" fmla="*/ 138 h 176"/>
                <a:gd name="T18" fmla="*/ 57 w 63"/>
                <a:gd name="T19" fmla="*/ 132 h 176"/>
                <a:gd name="T20" fmla="*/ 59 w 63"/>
                <a:gd name="T21" fmla="*/ 125 h 176"/>
                <a:gd name="T22" fmla="*/ 61 w 63"/>
                <a:gd name="T23" fmla="*/ 117 h 176"/>
                <a:gd name="T24" fmla="*/ 63 w 63"/>
                <a:gd name="T25" fmla="*/ 110 h 176"/>
                <a:gd name="T26" fmla="*/ 63 w 63"/>
                <a:gd name="T27" fmla="*/ 101 h 176"/>
                <a:gd name="T28" fmla="*/ 61 w 63"/>
                <a:gd name="T29" fmla="*/ 93 h 176"/>
                <a:gd name="T30" fmla="*/ 59 w 63"/>
                <a:gd name="T31" fmla="*/ 84 h 176"/>
                <a:gd name="T32" fmla="*/ 57 w 63"/>
                <a:gd name="T33" fmla="*/ 75 h 176"/>
                <a:gd name="T34" fmla="*/ 54 w 63"/>
                <a:gd name="T35" fmla="*/ 67 h 176"/>
                <a:gd name="T36" fmla="*/ 49 w 63"/>
                <a:gd name="T37" fmla="*/ 58 h 176"/>
                <a:gd name="T38" fmla="*/ 45 w 63"/>
                <a:gd name="T39" fmla="*/ 49 h 176"/>
                <a:gd name="T40" fmla="*/ 38 w 63"/>
                <a:gd name="T41" fmla="*/ 41 h 176"/>
                <a:gd name="T42" fmla="*/ 32 w 63"/>
                <a:gd name="T43" fmla="*/ 32 h 176"/>
                <a:gd name="T44" fmla="*/ 25 w 63"/>
                <a:gd name="T45" fmla="*/ 23 h 176"/>
                <a:gd name="T46" fmla="*/ 17 w 63"/>
                <a:gd name="T47" fmla="*/ 16 h 176"/>
                <a:gd name="T48" fmla="*/ 8 w 63"/>
                <a:gd name="T49" fmla="*/ 8 h 176"/>
                <a:gd name="T50" fmla="*/ 0 w 63"/>
                <a:gd name="T51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3" h="176">
                  <a:moveTo>
                    <a:pt x="0" y="176"/>
                  </a:moveTo>
                  <a:lnTo>
                    <a:pt x="8" y="174"/>
                  </a:lnTo>
                  <a:lnTo>
                    <a:pt x="17" y="170"/>
                  </a:lnTo>
                  <a:lnTo>
                    <a:pt x="25" y="166"/>
                  </a:lnTo>
                  <a:lnTo>
                    <a:pt x="32" y="162"/>
                  </a:lnTo>
                  <a:lnTo>
                    <a:pt x="38" y="157"/>
                  </a:lnTo>
                  <a:lnTo>
                    <a:pt x="45" y="152"/>
                  </a:lnTo>
                  <a:lnTo>
                    <a:pt x="49" y="145"/>
                  </a:lnTo>
                  <a:lnTo>
                    <a:pt x="54" y="138"/>
                  </a:lnTo>
                  <a:lnTo>
                    <a:pt x="57" y="132"/>
                  </a:lnTo>
                  <a:lnTo>
                    <a:pt x="59" y="125"/>
                  </a:lnTo>
                  <a:lnTo>
                    <a:pt x="61" y="117"/>
                  </a:lnTo>
                  <a:lnTo>
                    <a:pt x="63" y="110"/>
                  </a:lnTo>
                  <a:lnTo>
                    <a:pt x="63" y="101"/>
                  </a:lnTo>
                  <a:lnTo>
                    <a:pt x="61" y="93"/>
                  </a:lnTo>
                  <a:lnTo>
                    <a:pt x="59" y="84"/>
                  </a:lnTo>
                  <a:lnTo>
                    <a:pt x="57" y="75"/>
                  </a:lnTo>
                  <a:lnTo>
                    <a:pt x="54" y="67"/>
                  </a:lnTo>
                  <a:lnTo>
                    <a:pt x="49" y="58"/>
                  </a:lnTo>
                  <a:lnTo>
                    <a:pt x="45" y="49"/>
                  </a:lnTo>
                  <a:lnTo>
                    <a:pt x="38" y="41"/>
                  </a:lnTo>
                  <a:lnTo>
                    <a:pt x="32" y="32"/>
                  </a:lnTo>
                  <a:lnTo>
                    <a:pt x="25" y="23"/>
                  </a:lnTo>
                  <a:lnTo>
                    <a:pt x="17" y="16"/>
                  </a:lnTo>
                  <a:lnTo>
                    <a:pt x="8" y="8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26" name="Line 278"/>
            <p:cNvSpPr>
              <a:spLocks noChangeShapeType="1"/>
            </p:cNvSpPr>
            <p:nvPr/>
          </p:nvSpPr>
          <p:spPr bwMode="auto">
            <a:xfrm flipH="1" flipV="1">
              <a:off x="1243" y="2179"/>
              <a:ext cx="9" cy="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27" name="Freeform 279"/>
            <p:cNvSpPr>
              <a:spLocks/>
            </p:cNvSpPr>
            <p:nvPr/>
          </p:nvSpPr>
          <p:spPr bwMode="auto">
            <a:xfrm>
              <a:off x="1090" y="2076"/>
              <a:ext cx="27" cy="32"/>
            </a:xfrm>
            <a:custGeom>
              <a:avLst/>
              <a:gdLst>
                <a:gd name="T0" fmla="*/ 0 w 188"/>
                <a:gd name="T1" fmla="*/ 0 h 226"/>
                <a:gd name="T2" fmla="*/ 1 w 188"/>
                <a:gd name="T3" fmla="*/ 11 h 226"/>
                <a:gd name="T4" fmla="*/ 2 w 188"/>
                <a:gd name="T5" fmla="*/ 22 h 226"/>
                <a:gd name="T6" fmla="*/ 4 w 188"/>
                <a:gd name="T7" fmla="*/ 33 h 226"/>
                <a:gd name="T8" fmla="*/ 7 w 188"/>
                <a:gd name="T9" fmla="*/ 44 h 226"/>
                <a:gd name="T10" fmla="*/ 11 w 188"/>
                <a:gd name="T11" fmla="*/ 56 h 226"/>
                <a:gd name="T12" fmla="*/ 15 w 188"/>
                <a:gd name="T13" fmla="*/ 67 h 226"/>
                <a:gd name="T14" fmla="*/ 21 w 188"/>
                <a:gd name="T15" fmla="*/ 79 h 226"/>
                <a:gd name="T16" fmla="*/ 28 w 188"/>
                <a:gd name="T17" fmla="*/ 90 h 226"/>
                <a:gd name="T18" fmla="*/ 35 w 188"/>
                <a:gd name="T19" fmla="*/ 101 h 226"/>
                <a:gd name="T20" fmla="*/ 43 w 188"/>
                <a:gd name="T21" fmla="*/ 112 h 226"/>
                <a:gd name="T22" fmla="*/ 52 w 188"/>
                <a:gd name="T23" fmla="*/ 123 h 226"/>
                <a:gd name="T24" fmla="*/ 62 w 188"/>
                <a:gd name="T25" fmla="*/ 135 h 226"/>
                <a:gd name="T26" fmla="*/ 72 w 188"/>
                <a:gd name="T27" fmla="*/ 146 h 226"/>
                <a:gd name="T28" fmla="*/ 83 w 188"/>
                <a:gd name="T29" fmla="*/ 157 h 226"/>
                <a:gd name="T30" fmla="*/ 94 w 188"/>
                <a:gd name="T31" fmla="*/ 167 h 226"/>
                <a:gd name="T32" fmla="*/ 106 w 188"/>
                <a:gd name="T33" fmla="*/ 177 h 226"/>
                <a:gd name="T34" fmla="*/ 119 w 188"/>
                <a:gd name="T35" fmla="*/ 185 h 226"/>
                <a:gd name="T36" fmla="*/ 131 w 188"/>
                <a:gd name="T37" fmla="*/ 194 h 226"/>
                <a:gd name="T38" fmla="*/ 146 w 188"/>
                <a:gd name="T39" fmla="*/ 203 h 226"/>
                <a:gd name="T40" fmla="*/ 159 w 188"/>
                <a:gd name="T41" fmla="*/ 211 h 226"/>
                <a:gd name="T42" fmla="*/ 173 w 188"/>
                <a:gd name="T43" fmla="*/ 219 h 226"/>
                <a:gd name="T44" fmla="*/ 188 w 188"/>
                <a:gd name="T45" fmla="*/ 226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8" h="226">
                  <a:moveTo>
                    <a:pt x="0" y="0"/>
                  </a:moveTo>
                  <a:lnTo>
                    <a:pt x="1" y="11"/>
                  </a:lnTo>
                  <a:lnTo>
                    <a:pt x="2" y="22"/>
                  </a:lnTo>
                  <a:lnTo>
                    <a:pt x="4" y="33"/>
                  </a:lnTo>
                  <a:lnTo>
                    <a:pt x="7" y="44"/>
                  </a:lnTo>
                  <a:lnTo>
                    <a:pt x="11" y="56"/>
                  </a:lnTo>
                  <a:lnTo>
                    <a:pt x="15" y="67"/>
                  </a:lnTo>
                  <a:lnTo>
                    <a:pt x="21" y="79"/>
                  </a:lnTo>
                  <a:lnTo>
                    <a:pt x="28" y="90"/>
                  </a:lnTo>
                  <a:lnTo>
                    <a:pt x="35" y="101"/>
                  </a:lnTo>
                  <a:lnTo>
                    <a:pt x="43" y="112"/>
                  </a:lnTo>
                  <a:lnTo>
                    <a:pt x="52" y="123"/>
                  </a:lnTo>
                  <a:lnTo>
                    <a:pt x="62" y="135"/>
                  </a:lnTo>
                  <a:lnTo>
                    <a:pt x="72" y="146"/>
                  </a:lnTo>
                  <a:lnTo>
                    <a:pt x="83" y="157"/>
                  </a:lnTo>
                  <a:lnTo>
                    <a:pt x="94" y="167"/>
                  </a:lnTo>
                  <a:lnTo>
                    <a:pt x="106" y="177"/>
                  </a:lnTo>
                  <a:lnTo>
                    <a:pt x="119" y="185"/>
                  </a:lnTo>
                  <a:lnTo>
                    <a:pt x="131" y="194"/>
                  </a:lnTo>
                  <a:lnTo>
                    <a:pt x="146" y="203"/>
                  </a:lnTo>
                  <a:lnTo>
                    <a:pt x="159" y="211"/>
                  </a:lnTo>
                  <a:lnTo>
                    <a:pt x="173" y="219"/>
                  </a:lnTo>
                  <a:lnTo>
                    <a:pt x="188" y="22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28" name="Freeform 280"/>
            <p:cNvSpPr>
              <a:spLocks/>
            </p:cNvSpPr>
            <p:nvPr/>
          </p:nvSpPr>
          <p:spPr bwMode="auto">
            <a:xfrm>
              <a:off x="1090" y="2058"/>
              <a:ext cx="55" cy="18"/>
            </a:xfrm>
            <a:custGeom>
              <a:avLst/>
              <a:gdLst>
                <a:gd name="T0" fmla="*/ 382 w 382"/>
                <a:gd name="T1" fmla="*/ 74 h 121"/>
                <a:gd name="T2" fmla="*/ 369 w 382"/>
                <a:gd name="T3" fmla="*/ 65 h 121"/>
                <a:gd name="T4" fmla="*/ 356 w 382"/>
                <a:gd name="T5" fmla="*/ 57 h 121"/>
                <a:gd name="T6" fmla="*/ 341 w 382"/>
                <a:gd name="T7" fmla="*/ 49 h 121"/>
                <a:gd name="T8" fmla="*/ 327 w 382"/>
                <a:gd name="T9" fmla="*/ 41 h 121"/>
                <a:gd name="T10" fmla="*/ 313 w 382"/>
                <a:gd name="T11" fmla="*/ 34 h 121"/>
                <a:gd name="T12" fmla="*/ 298 w 382"/>
                <a:gd name="T13" fmla="*/ 28 h 121"/>
                <a:gd name="T14" fmla="*/ 283 w 382"/>
                <a:gd name="T15" fmla="*/ 22 h 121"/>
                <a:gd name="T16" fmla="*/ 267 w 382"/>
                <a:gd name="T17" fmla="*/ 17 h 121"/>
                <a:gd name="T18" fmla="*/ 253 w 382"/>
                <a:gd name="T19" fmla="*/ 12 h 121"/>
                <a:gd name="T20" fmla="*/ 238 w 382"/>
                <a:gd name="T21" fmla="*/ 9 h 121"/>
                <a:gd name="T22" fmla="*/ 222 w 382"/>
                <a:gd name="T23" fmla="*/ 6 h 121"/>
                <a:gd name="T24" fmla="*/ 207 w 382"/>
                <a:gd name="T25" fmla="*/ 4 h 121"/>
                <a:gd name="T26" fmla="*/ 192 w 382"/>
                <a:gd name="T27" fmla="*/ 1 h 121"/>
                <a:gd name="T28" fmla="*/ 178 w 382"/>
                <a:gd name="T29" fmla="*/ 0 h 121"/>
                <a:gd name="T30" fmla="*/ 164 w 382"/>
                <a:gd name="T31" fmla="*/ 0 h 121"/>
                <a:gd name="T32" fmla="*/ 149 w 382"/>
                <a:gd name="T33" fmla="*/ 0 h 121"/>
                <a:gd name="T34" fmla="*/ 135 w 382"/>
                <a:gd name="T35" fmla="*/ 1 h 121"/>
                <a:gd name="T36" fmla="*/ 122 w 382"/>
                <a:gd name="T37" fmla="*/ 2 h 121"/>
                <a:gd name="T38" fmla="*/ 109 w 382"/>
                <a:gd name="T39" fmla="*/ 5 h 121"/>
                <a:gd name="T40" fmla="*/ 97 w 382"/>
                <a:gd name="T41" fmla="*/ 8 h 121"/>
                <a:gd name="T42" fmla="*/ 85 w 382"/>
                <a:gd name="T43" fmla="*/ 11 h 121"/>
                <a:gd name="T44" fmla="*/ 74 w 382"/>
                <a:gd name="T45" fmla="*/ 16 h 121"/>
                <a:gd name="T46" fmla="*/ 63 w 382"/>
                <a:gd name="T47" fmla="*/ 21 h 121"/>
                <a:gd name="T48" fmla="*/ 54 w 382"/>
                <a:gd name="T49" fmla="*/ 27 h 121"/>
                <a:gd name="T50" fmla="*/ 44 w 382"/>
                <a:gd name="T51" fmla="*/ 32 h 121"/>
                <a:gd name="T52" fmla="*/ 36 w 382"/>
                <a:gd name="T53" fmla="*/ 39 h 121"/>
                <a:gd name="T54" fmla="*/ 29 w 382"/>
                <a:gd name="T55" fmla="*/ 47 h 121"/>
                <a:gd name="T56" fmla="*/ 22 w 382"/>
                <a:gd name="T57" fmla="*/ 54 h 121"/>
                <a:gd name="T58" fmla="*/ 17 w 382"/>
                <a:gd name="T59" fmla="*/ 62 h 121"/>
                <a:gd name="T60" fmla="*/ 11 w 382"/>
                <a:gd name="T61" fmla="*/ 71 h 121"/>
                <a:gd name="T62" fmla="*/ 8 w 382"/>
                <a:gd name="T63" fmla="*/ 81 h 121"/>
                <a:gd name="T64" fmla="*/ 4 w 382"/>
                <a:gd name="T65" fmla="*/ 90 h 121"/>
                <a:gd name="T66" fmla="*/ 2 w 382"/>
                <a:gd name="T67" fmla="*/ 100 h 121"/>
                <a:gd name="T68" fmla="*/ 1 w 382"/>
                <a:gd name="T69" fmla="*/ 111 h 121"/>
                <a:gd name="T70" fmla="*/ 0 w 382"/>
                <a:gd name="T71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82" h="121">
                  <a:moveTo>
                    <a:pt x="382" y="74"/>
                  </a:moveTo>
                  <a:lnTo>
                    <a:pt x="369" y="65"/>
                  </a:lnTo>
                  <a:lnTo>
                    <a:pt x="356" y="57"/>
                  </a:lnTo>
                  <a:lnTo>
                    <a:pt x="341" y="49"/>
                  </a:lnTo>
                  <a:lnTo>
                    <a:pt x="327" y="41"/>
                  </a:lnTo>
                  <a:lnTo>
                    <a:pt x="313" y="34"/>
                  </a:lnTo>
                  <a:lnTo>
                    <a:pt x="298" y="28"/>
                  </a:lnTo>
                  <a:lnTo>
                    <a:pt x="283" y="22"/>
                  </a:lnTo>
                  <a:lnTo>
                    <a:pt x="267" y="17"/>
                  </a:lnTo>
                  <a:lnTo>
                    <a:pt x="253" y="12"/>
                  </a:lnTo>
                  <a:lnTo>
                    <a:pt x="238" y="9"/>
                  </a:lnTo>
                  <a:lnTo>
                    <a:pt x="222" y="6"/>
                  </a:lnTo>
                  <a:lnTo>
                    <a:pt x="207" y="4"/>
                  </a:lnTo>
                  <a:lnTo>
                    <a:pt x="192" y="1"/>
                  </a:lnTo>
                  <a:lnTo>
                    <a:pt x="178" y="0"/>
                  </a:lnTo>
                  <a:lnTo>
                    <a:pt x="164" y="0"/>
                  </a:lnTo>
                  <a:lnTo>
                    <a:pt x="149" y="0"/>
                  </a:lnTo>
                  <a:lnTo>
                    <a:pt x="135" y="1"/>
                  </a:lnTo>
                  <a:lnTo>
                    <a:pt x="122" y="2"/>
                  </a:lnTo>
                  <a:lnTo>
                    <a:pt x="109" y="5"/>
                  </a:lnTo>
                  <a:lnTo>
                    <a:pt x="97" y="8"/>
                  </a:lnTo>
                  <a:lnTo>
                    <a:pt x="85" y="11"/>
                  </a:lnTo>
                  <a:lnTo>
                    <a:pt x="74" y="16"/>
                  </a:lnTo>
                  <a:lnTo>
                    <a:pt x="63" y="21"/>
                  </a:lnTo>
                  <a:lnTo>
                    <a:pt x="54" y="27"/>
                  </a:lnTo>
                  <a:lnTo>
                    <a:pt x="44" y="32"/>
                  </a:lnTo>
                  <a:lnTo>
                    <a:pt x="36" y="39"/>
                  </a:lnTo>
                  <a:lnTo>
                    <a:pt x="29" y="47"/>
                  </a:lnTo>
                  <a:lnTo>
                    <a:pt x="22" y="54"/>
                  </a:lnTo>
                  <a:lnTo>
                    <a:pt x="17" y="62"/>
                  </a:lnTo>
                  <a:lnTo>
                    <a:pt x="11" y="71"/>
                  </a:lnTo>
                  <a:lnTo>
                    <a:pt x="8" y="81"/>
                  </a:lnTo>
                  <a:lnTo>
                    <a:pt x="4" y="90"/>
                  </a:lnTo>
                  <a:lnTo>
                    <a:pt x="2" y="100"/>
                  </a:lnTo>
                  <a:lnTo>
                    <a:pt x="1" y="111"/>
                  </a:lnTo>
                  <a:lnTo>
                    <a:pt x="0" y="12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29" name="Freeform 281"/>
            <p:cNvSpPr>
              <a:spLocks/>
            </p:cNvSpPr>
            <p:nvPr/>
          </p:nvSpPr>
          <p:spPr bwMode="auto">
            <a:xfrm>
              <a:off x="1145" y="2069"/>
              <a:ext cx="107" cy="75"/>
            </a:xfrm>
            <a:custGeom>
              <a:avLst/>
              <a:gdLst>
                <a:gd name="T0" fmla="*/ 0 w 746"/>
                <a:gd name="T1" fmla="*/ 0 h 525"/>
                <a:gd name="T2" fmla="*/ 746 w 746"/>
                <a:gd name="T3" fmla="*/ 525 h 525"/>
                <a:gd name="T4" fmla="*/ 746 w 746"/>
                <a:gd name="T5" fmla="*/ 174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46" h="525">
                  <a:moveTo>
                    <a:pt x="0" y="0"/>
                  </a:moveTo>
                  <a:lnTo>
                    <a:pt x="746" y="525"/>
                  </a:lnTo>
                  <a:lnTo>
                    <a:pt x="746" y="17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30" name="Freeform 282"/>
            <p:cNvSpPr>
              <a:spLocks/>
            </p:cNvSpPr>
            <p:nvPr/>
          </p:nvSpPr>
          <p:spPr bwMode="auto">
            <a:xfrm>
              <a:off x="1090" y="1963"/>
              <a:ext cx="162" cy="71"/>
            </a:xfrm>
            <a:custGeom>
              <a:avLst/>
              <a:gdLst>
                <a:gd name="T0" fmla="*/ 0 w 1128"/>
                <a:gd name="T1" fmla="*/ 0 h 501"/>
                <a:gd name="T2" fmla="*/ 1128 w 1128"/>
                <a:gd name="T3" fmla="*/ 303 h 501"/>
                <a:gd name="T4" fmla="*/ 1128 w 1128"/>
                <a:gd name="T5" fmla="*/ 501 h 5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28" h="501">
                  <a:moveTo>
                    <a:pt x="0" y="0"/>
                  </a:moveTo>
                  <a:lnTo>
                    <a:pt x="1128" y="303"/>
                  </a:lnTo>
                  <a:lnTo>
                    <a:pt x="1128" y="50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31" name="Freeform 283"/>
            <p:cNvSpPr>
              <a:spLocks/>
            </p:cNvSpPr>
            <p:nvPr/>
          </p:nvSpPr>
          <p:spPr bwMode="auto">
            <a:xfrm>
              <a:off x="1220" y="2034"/>
              <a:ext cx="32" cy="15"/>
            </a:xfrm>
            <a:custGeom>
              <a:avLst/>
              <a:gdLst>
                <a:gd name="T0" fmla="*/ 0 w 218"/>
                <a:gd name="T1" fmla="*/ 94 h 105"/>
                <a:gd name="T2" fmla="*/ 13 w 218"/>
                <a:gd name="T3" fmla="*/ 98 h 105"/>
                <a:gd name="T4" fmla="*/ 27 w 218"/>
                <a:gd name="T5" fmla="*/ 101 h 105"/>
                <a:gd name="T6" fmla="*/ 40 w 218"/>
                <a:gd name="T7" fmla="*/ 103 h 105"/>
                <a:gd name="T8" fmla="*/ 54 w 218"/>
                <a:gd name="T9" fmla="*/ 104 h 105"/>
                <a:gd name="T10" fmla="*/ 67 w 218"/>
                <a:gd name="T11" fmla="*/ 105 h 105"/>
                <a:gd name="T12" fmla="*/ 80 w 218"/>
                <a:gd name="T13" fmla="*/ 105 h 105"/>
                <a:gd name="T14" fmla="*/ 92 w 218"/>
                <a:gd name="T15" fmla="*/ 105 h 105"/>
                <a:gd name="T16" fmla="*/ 106 w 218"/>
                <a:gd name="T17" fmla="*/ 104 h 105"/>
                <a:gd name="T18" fmla="*/ 117 w 218"/>
                <a:gd name="T19" fmla="*/ 102 h 105"/>
                <a:gd name="T20" fmla="*/ 129 w 218"/>
                <a:gd name="T21" fmla="*/ 100 h 105"/>
                <a:gd name="T22" fmla="*/ 139 w 218"/>
                <a:gd name="T23" fmla="*/ 96 h 105"/>
                <a:gd name="T24" fmla="*/ 150 w 218"/>
                <a:gd name="T25" fmla="*/ 93 h 105"/>
                <a:gd name="T26" fmla="*/ 160 w 218"/>
                <a:gd name="T27" fmla="*/ 89 h 105"/>
                <a:gd name="T28" fmla="*/ 169 w 218"/>
                <a:gd name="T29" fmla="*/ 84 h 105"/>
                <a:gd name="T30" fmla="*/ 176 w 218"/>
                <a:gd name="T31" fmla="*/ 79 h 105"/>
                <a:gd name="T32" fmla="*/ 184 w 218"/>
                <a:gd name="T33" fmla="*/ 73 h 105"/>
                <a:gd name="T34" fmla="*/ 192 w 218"/>
                <a:gd name="T35" fmla="*/ 66 h 105"/>
                <a:gd name="T36" fmla="*/ 199 w 218"/>
                <a:gd name="T37" fmla="*/ 60 h 105"/>
                <a:gd name="T38" fmla="*/ 203 w 218"/>
                <a:gd name="T39" fmla="*/ 52 h 105"/>
                <a:gd name="T40" fmla="*/ 208 w 218"/>
                <a:gd name="T41" fmla="*/ 44 h 105"/>
                <a:gd name="T42" fmla="*/ 212 w 218"/>
                <a:gd name="T43" fmla="*/ 37 h 105"/>
                <a:gd name="T44" fmla="*/ 215 w 218"/>
                <a:gd name="T45" fmla="*/ 28 h 105"/>
                <a:gd name="T46" fmla="*/ 217 w 218"/>
                <a:gd name="T47" fmla="*/ 19 h 105"/>
                <a:gd name="T48" fmla="*/ 218 w 218"/>
                <a:gd name="T49" fmla="*/ 9 h 105"/>
                <a:gd name="T50" fmla="*/ 218 w 218"/>
                <a:gd name="T51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18" h="105">
                  <a:moveTo>
                    <a:pt x="0" y="94"/>
                  </a:moveTo>
                  <a:lnTo>
                    <a:pt x="13" y="98"/>
                  </a:lnTo>
                  <a:lnTo>
                    <a:pt x="27" y="101"/>
                  </a:lnTo>
                  <a:lnTo>
                    <a:pt x="40" y="103"/>
                  </a:lnTo>
                  <a:lnTo>
                    <a:pt x="54" y="104"/>
                  </a:lnTo>
                  <a:lnTo>
                    <a:pt x="67" y="105"/>
                  </a:lnTo>
                  <a:lnTo>
                    <a:pt x="80" y="105"/>
                  </a:lnTo>
                  <a:lnTo>
                    <a:pt x="92" y="105"/>
                  </a:lnTo>
                  <a:lnTo>
                    <a:pt x="106" y="104"/>
                  </a:lnTo>
                  <a:lnTo>
                    <a:pt x="117" y="102"/>
                  </a:lnTo>
                  <a:lnTo>
                    <a:pt x="129" y="100"/>
                  </a:lnTo>
                  <a:lnTo>
                    <a:pt x="139" y="96"/>
                  </a:lnTo>
                  <a:lnTo>
                    <a:pt x="150" y="93"/>
                  </a:lnTo>
                  <a:lnTo>
                    <a:pt x="160" y="89"/>
                  </a:lnTo>
                  <a:lnTo>
                    <a:pt x="169" y="84"/>
                  </a:lnTo>
                  <a:lnTo>
                    <a:pt x="176" y="79"/>
                  </a:lnTo>
                  <a:lnTo>
                    <a:pt x="184" y="73"/>
                  </a:lnTo>
                  <a:lnTo>
                    <a:pt x="192" y="66"/>
                  </a:lnTo>
                  <a:lnTo>
                    <a:pt x="199" y="60"/>
                  </a:lnTo>
                  <a:lnTo>
                    <a:pt x="203" y="52"/>
                  </a:lnTo>
                  <a:lnTo>
                    <a:pt x="208" y="44"/>
                  </a:lnTo>
                  <a:lnTo>
                    <a:pt x="212" y="37"/>
                  </a:lnTo>
                  <a:lnTo>
                    <a:pt x="215" y="28"/>
                  </a:lnTo>
                  <a:lnTo>
                    <a:pt x="217" y="19"/>
                  </a:lnTo>
                  <a:lnTo>
                    <a:pt x="218" y="9"/>
                  </a:lnTo>
                  <a:lnTo>
                    <a:pt x="218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32" name="Line 284"/>
            <p:cNvSpPr>
              <a:spLocks noChangeShapeType="1"/>
            </p:cNvSpPr>
            <p:nvPr/>
          </p:nvSpPr>
          <p:spPr bwMode="auto">
            <a:xfrm flipH="1" flipV="1">
              <a:off x="1176" y="2036"/>
              <a:ext cx="44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33" name="Freeform 285"/>
            <p:cNvSpPr>
              <a:spLocks/>
            </p:cNvSpPr>
            <p:nvPr/>
          </p:nvSpPr>
          <p:spPr bwMode="auto">
            <a:xfrm>
              <a:off x="1144" y="2005"/>
              <a:ext cx="32" cy="31"/>
            </a:xfrm>
            <a:custGeom>
              <a:avLst/>
              <a:gdLst>
                <a:gd name="T0" fmla="*/ 0 w 219"/>
                <a:gd name="T1" fmla="*/ 0 h 212"/>
                <a:gd name="T2" fmla="*/ 0 w 219"/>
                <a:gd name="T3" fmla="*/ 10 h 212"/>
                <a:gd name="T4" fmla="*/ 1 w 219"/>
                <a:gd name="T5" fmla="*/ 20 h 212"/>
                <a:gd name="T6" fmla="*/ 3 w 219"/>
                <a:gd name="T7" fmla="*/ 30 h 212"/>
                <a:gd name="T8" fmla="*/ 6 w 219"/>
                <a:gd name="T9" fmla="*/ 40 h 212"/>
                <a:gd name="T10" fmla="*/ 10 w 219"/>
                <a:gd name="T11" fmla="*/ 51 h 212"/>
                <a:gd name="T12" fmla="*/ 15 w 219"/>
                <a:gd name="T13" fmla="*/ 61 h 212"/>
                <a:gd name="T14" fmla="*/ 21 w 219"/>
                <a:gd name="T15" fmla="*/ 71 h 212"/>
                <a:gd name="T16" fmla="*/ 26 w 219"/>
                <a:gd name="T17" fmla="*/ 82 h 212"/>
                <a:gd name="T18" fmla="*/ 34 w 219"/>
                <a:gd name="T19" fmla="*/ 92 h 212"/>
                <a:gd name="T20" fmla="*/ 42 w 219"/>
                <a:gd name="T21" fmla="*/ 102 h 212"/>
                <a:gd name="T22" fmla="*/ 50 w 219"/>
                <a:gd name="T23" fmla="*/ 111 h 212"/>
                <a:gd name="T24" fmla="*/ 58 w 219"/>
                <a:gd name="T25" fmla="*/ 121 h 212"/>
                <a:gd name="T26" fmla="*/ 68 w 219"/>
                <a:gd name="T27" fmla="*/ 130 h 212"/>
                <a:gd name="T28" fmla="*/ 79 w 219"/>
                <a:gd name="T29" fmla="*/ 140 h 212"/>
                <a:gd name="T30" fmla="*/ 89 w 219"/>
                <a:gd name="T31" fmla="*/ 149 h 212"/>
                <a:gd name="T32" fmla="*/ 102 w 219"/>
                <a:gd name="T33" fmla="*/ 157 h 212"/>
                <a:gd name="T34" fmla="*/ 114 w 219"/>
                <a:gd name="T35" fmla="*/ 166 h 212"/>
                <a:gd name="T36" fmla="*/ 126 w 219"/>
                <a:gd name="T37" fmla="*/ 172 h 212"/>
                <a:gd name="T38" fmla="*/ 138 w 219"/>
                <a:gd name="T39" fmla="*/ 180 h 212"/>
                <a:gd name="T40" fmla="*/ 151 w 219"/>
                <a:gd name="T41" fmla="*/ 187 h 212"/>
                <a:gd name="T42" fmla="*/ 165 w 219"/>
                <a:gd name="T43" fmla="*/ 193 h 212"/>
                <a:gd name="T44" fmla="*/ 178 w 219"/>
                <a:gd name="T45" fmla="*/ 199 h 212"/>
                <a:gd name="T46" fmla="*/ 191 w 219"/>
                <a:gd name="T47" fmla="*/ 204 h 212"/>
                <a:gd name="T48" fmla="*/ 205 w 219"/>
                <a:gd name="T49" fmla="*/ 209 h 212"/>
                <a:gd name="T50" fmla="*/ 219 w 219"/>
                <a:gd name="T51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19" h="212">
                  <a:moveTo>
                    <a:pt x="0" y="0"/>
                  </a:moveTo>
                  <a:lnTo>
                    <a:pt x="0" y="10"/>
                  </a:lnTo>
                  <a:lnTo>
                    <a:pt x="1" y="20"/>
                  </a:lnTo>
                  <a:lnTo>
                    <a:pt x="3" y="30"/>
                  </a:lnTo>
                  <a:lnTo>
                    <a:pt x="6" y="40"/>
                  </a:lnTo>
                  <a:lnTo>
                    <a:pt x="10" y="51"/>
                  </a:lnTo>
                  <a:lnTo>
                    <a:pt x="15" y="61"/>
                  </a:lnTo>
                  <a:lnTo>
                    <a:pt x="21" y="71"/>
                  </a:lnTo>
                  <a:lnTo>
                    <a:pt x="26" y="82"/>
                  </a:lnTo>
                  <a:lnTo>
                    <a:pt x="34" y="92"/>
                  </a:lnTo>
                  <a:lnTo>
                    <a:pt x="42" y="102"/>
                  </a:lnTo>
                  <a:lnTo>
                    <a:pt x="50" y="111"/>
                  </a:lnTo>
                  <a:lnTo>
                    <a:pt x="58" y="121"/>
                  </a:lnTo>
                  <a:lnTo>
                    <a:pt x="68" y="130"/>
                  </a:lnTo>
                  <a:lnTo>
                    <a:pt x="79" y="140"/>
                  </a:lnTo>
                  <a:lnTo>
                    <a:pt x="89" y="149"/>
                  </a:lnTo>
                  <a:lnTo>
                    <a:pt x="102" y="157"/>
                  </a:lnTo>
                  <a:lnTo>
                    <a:pt x="114" y="166"/>
                  </a:lnTo>
                  <a:lnTo>
                    <a:pt x="126" y="172"/>
                  </a:lnTo>
                  <a:lnTo>
                    <a:pt x="138" y="180"/>
                  </a:lnTo>
                  <a:lnTo>
                    <a:pt x="151" y="187"/>
                  </a:lnTo>
                  <a:lnTo>
                    <a:pt x="165" y="193"/>
                  </a:lnTo>
                  <a:lnTo>
                    <a:pt x="178" y="199"/>
                  </a:lnTo>
                  <a:lnTo>
                    <a:pt x="191" y="204"/>
                  </a:lnTo>
                  <a:lnTo>
                    <a:pt x="205" y="209"/>
                  </a:lnTo>
                  <a:lnTo>
                    <a:pt x="219" y="21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34" name="Line 286"/>
            <p:cNvSpPr>
              <a:spLocks noChangeShapeType="1"/>
            </p:cNvSpPr>
            <p:nvPr/>
          </p:nvSpPr>
          <p:spPr bwMode="auto">
            <a:xfrm flipV="1">
              <a:off x="1144" y="1977"/>
              <a:ext cx="0" cy="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35" name="Line 287"/>
            <p:cNvSpPr>
              <a:spLocks noChangeShapeType="1"/>
            </p:cNvSpPr>
            <p:nvPr/>
          </p:nvSpPr>
          <p:spPr bwMode="auto">
            <a:xfrm>
              <a:off x="1408" y="2280"/>
              <a:ext cx="0" cy="70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36" name="Line 288"/>
            <p:cNvSpPr>
              <a:spLocks noChangeShapeType="1"/>
            </p:cNvSpPr>
            <p:nvPr/>
          </p:nvSpPr>
          <p:spPr bwMode="auto">
            <a:xfrm>
              <a:off x="1752" y="2280"/>
              <a:ext cx="0" cy="70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37" name="Line 289"/>
            <p:cNvSpPr>
              <a:spLocks noChangeShapeType="1"/>
            </p:cNvSpPr>
            <p:nvPr/>
          </p:nvSpPr>
          <p:spPr bwMode="auto">
            <a:xfrm>
              <a:off x="1536" y="2880"/>
              <a:ext cx="8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38" name="Line 290"/>
            <p:cNvSpPr>
              <a:spLocks noChangeShapeType="1"/>
            </p:cNvSpPr>
            <p:nvPr/>
          </p:nvSpPr>
          <p:spPr bwMode="auto">
            <a:xfrm>
              <a:off x="1752" y="2880"/>
              <a:ext cx="47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39" name="Freeform 291"/>
            <p:cNvSpPr>
              <a:spLocks/>
            </p:cNvSpPr>
            <p:nvPr/>
          </p:nvSpPr>
          <p:spPr bwMode="auto">
            <a:xfrm>
              <a:off x="1408" y="2858"/>
              <a:ext cx="128" cy="43"/>
            </a:xfrm>
            <a:custGeom>
              <a:avLst/>
              <a:gdLst>
                <a:gd name="T0" fmla="*/ 896 w 896"/>
                <a:gd name="T1" fmla="*/ 0 h 300"/>
                <a:gd name="T2" fmla="*/ 896 w 896"/>
                <a:gd name="T3" fmla="*/ 300 h 300"/>
                <a:gd name="T4" fmla="*/ 0 w 896"/>
                <a:gd name="T5" fmla="*/ 150 h 300"/>
                <a:gd name="T6" fmla="*/ 896 w 896"/>
                <a:gd name="T7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6" h="300">
                  <a:moveTo>
                    <a:pt x="896" y="0"/>
                  </a:moveTo>
                  <a:lnTo>
                    <a:pt x="896" y="300"/>
                  </a:lnTo>
                  <a:lnTo>
                    <a:pt x="0" y="150"/>
                  </a:lnTo>
                  <a:lnTo>
                    <a:pt x="896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40" name="Freeform 292"/>
            <p:cNvSpPr>
              <a:spLocks/>
            </p:cNvSpPr>
            <p:nvPr/>
          </p:nvSpPr>
          <p:spPr bwMode="auto">
            <a:xfrm>
              <a:off x="1408" y="2858"/>
              <a:ext cx="128" cy="43"/>
            </a:xfrm>
            <a:custGeom>
              <a:avLst/>
              <a:gdLst>
                <a:gd name="T0" fmla="*/ 896 w 896"/>
                <a:gd name="T1" fmla="*/ 0 h 300"/>
                <a:gd name="T2" fmla="*/ 896 w 896"/>
                <a:gd name="T3" fmla="*/ 300 h 300"/>
                <a:gd name="T4" fmla="*/ 0 w 896"/>
                <a:gd name="T5" fmla="*/ 150 h 300"/>
                <a:gd name="T6" fmla="*/ 896 w 896"/>
                <a:gd name="T7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6" h="300">
                  <a:moveTo>
                    <a:pt x="896" y="0"/>
                  </a:moveTo>
                  <a:lnTo>
                    <a:pt x="896" y="300"/>
                  </a:lnTo>
                  <a:lnTo>
                    <a:pt x="0" y="150"/>
                  </a:lnTo>
                  <a:lnTo>
                    <a:pt x="896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41" name="Freeform 293"/>
            <p:cNvSpPr>
              <a:spLocks/>
            </p:cNvSpPr>
            <p:nvPr/>
          </p:nvSpPr>
          <p:spPr bwMode="auto">
            <a:xfrm>
              <a:off x="1624" y="2858"/>
              <a:ext cx="128" cy="43"/>
            </a:xfrm>
            <a:custGeom>
              <a:avLst/>
              <a:gdLst>
                <a:gd name="T0" fmla="*/ 0 w 896"/>
                <a:gd name="T1" fmla="*/ 0 h 300"/>
                <a:gd name="T2" fmla="*/ 0 w 896"/>
                <a:gd name="T3" fmla="*/ 300 h 300"/>
                <a:gd name="T4" fmla="*/ 896 w 896"/>
                <a:gd name="T5" fmla="*/ 150 h 300"/>
                <a:gd name="T6" fmla="*/ 0 w 896"/>
                <a:gd name="T7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6" h="300">
                  <a:moveTo>
                    <a:pt x="0" y="0"/>
                  </a:moveTo>
                  <a:lnTo>
                    <a:pt x="0" y="300"/>
                  </a:lnTo>
                  <a:lnTo>
                    <a:pt x="896" y="1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42" name="Freeform 294"/>
            <p:cNvSpPr>
              <a:spLocks/>
            </p:cNvSpPr>
            <p:nvPr/>
          </p:nvSpPr>
          <p:spPr bwMode="auto">
            <a:xfrm>
              <a:off x="1624" y="2858"/>
              <a:ext cx="128" cy="43"/>
            </a:xfrm>
            <a:custGeom>
              <a:avLst/>
              <a:gdLst>
                <a:gd name="T0" fmla="*/ 0 w 896"/>
                <a:gd name="T1" fmla="*/ 0 h 300"/>
                <a:gd name="T2" fmla="*/ 0 w 896"/>
                <a:gd name="T3" fmla="*/ 300 h 300"/>
                <a:gd name="T4" fmla="*/ 896 w 896"/>
                <a:gd name="T5" fmla="*/ 150 h 300"/>
                <a:gd name="T6" fmla="*/ 0 w 896"/>
                <a:gd name="T7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6" h="300">
                  <a:moveTo>
                    <a:pt x="0" y="0"/>
                  </a:moveTo>
                  <a:lnTo>
                    <a:pt x="0" y="300"/>
                  </a:lnTo>
                  <a:lnTo>
                    <a:pt x="896" y="1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43" name="Freeform 295"/>
            <p:cNvSpPr>
              <a:spLocks/>
            </p:cNvSpPr>
            <p:nvPr/>
          </p:nvSpPr>
          <p:spPr bwMode="auto">
            <a:xfrm>
              <a:off x="1437" y="2698"/>
              <a:ext cx="39" cy="143"/>
            </a:xfrm>
            <a:custGeom>
              <a:avLst/>
              <a:gdLst>
                <a:gd name="T0" fmla="*/ 275 w 275"/>
                <a:gd name="T1" fmla="*/ 0 h 1003"/>
                <a:gd name="T2" fmla="*/ 262 w 275"/>
                <a:gd name="T3" fmla="*/ 21 h 1003"/>
                <a:gd name="T4" fmla="*/ 248 w 275"/>
                <a:gd name="T5" fmla="*/ 43 h 1003"/>
                <a:gd name="T6" fmla="*/ 235 w 275"/>
                <a:gd name="T7" fmla="*/ 65 h 1003"/>
                <a:gd name="T8" fmla="*/ 222 w 275"/>
                <a:gd name="T9" fmla="*/ 87 h 1003"/>
                <a:gd name="T10" fmla="*/ 210 w 275"/>
                <a:gd name="T11" fmla="*/ 109 h 1003"/>
                <a:gd name="T12" fmla="*/ 198 w 275"/>
                <a:gd name="T13" fmla="*/ 132 h 1003"/>
                <a:gd name="T14" fmla="*/ 185 w 275"/>
                <a:gd name="T15" fmla="*/ 155 h 1003"/>
                <a:gd name="T16" fmla="*/ 174 w 275"/>
                <a:gd name="T17" fmla="*/ 179 h 1003"/>
                <a:gd name="T18" fmla="*/ 163 w 275"/>
                <a:gd name="T19" fmla="*/ 202 h 1003"/>
                <a:gd name="T20" fmla="*/ 152 w 275"/>
                <a:gd name="T21" fmla="*/ 225 h 1003"/>
                <a:gd name="T22" fmla="*/ 141 w 275"/>
                <a:gd name="T23" fmla="*/ 248 h 1003"/>
                <a:gd name="T24" fmla="*/ 131 w 275"/>
                <a:gd name="T25" fmla="*/ 273 h 1003"/>
                <a:gd name="T26" fmla="*/ 121 w 275"/>
                <a:gd name="T27" fmla="*/ 296 h 1003"/>
                <a:gd name="T28" fmla="*/ 111 w 275"/>
                <a:gd name="T29" fmla="*/ 320 h 1003"/>
                <a:gd name="T30" fmla="*/ 103 w 275"/>
                <a:gd name="T31" fmla="*/ 343 h 1003"/>
                <a:gd name="T32" fmla="*/ 94 w 275"/>
                <a:gd name="T33" fmla="*/ 368 h 1003"/>
                <a:gd name="T34" fmla="*/ 86 w 275"/>
                <a:gd name="T35" fmla="*/ 392 h 1003"/>
                <a:gd name="T36" fmla="*/ 77 w 275"/>
                <a:gd name="T37" fmla="*/ 416 h 1003"/>
                <a:gd name="T38" fmla="*/ 69 w 275"/>
                <a:gd name="T39" fmla="*/ 441 h 1003"/>
                <a:gd name="T40" fmla="*/ 63 w 275"/>
                <a:gd name="T41" fmla="*/ 465 h 1003"/>
                <a:gd name="T42" fmla="*/ 56 w 275"/>
                <a:gd name="T43" fmla="*/ 489 h 1003"/>
                <a:gd name="T44" fmla="*/ 50 w 275"/>
                <a:gd name="T45" fmla="*/ 513 h 1003"/>
                <a:gd name="T46" fmla="*/ 43 w 275"/>
                <a:gd name="T47" fmla="*/ 538 h 1003"/>
                <a:gd name="T48" fmla="*/ 37 w 275"/>
                <a:gd name="T49" fmla="*/ 562 h 1003"/>
                <a:gd name="T50" fmla="*/ 32 w 275"/>
                <a:gd name="T51" fmla="*/ 586 h 1003"/>
                <a:gd name="T52" fmla="*/ 27 w 275"/>
                <a:gd name="T53" fmla="*/ 611 h 1003"/>
                <a:gd name="T54" fmla="*/ 23 w 275"/>
                <a:gd name="T55" fmla="*/ 635 h 1003"/>
                <a:gd name="T56" fmla="*/ 19 w 275"/>
                <a:gd name="T57" fmla="*/ 658 h 1003"/>
                <a:gd name="T58" fmla="*/ 15 w 275"/>
                <a:gd name="T59" fmla="*/ 683 h 1003"/>
                <a:gd name="T60" fmla="*/ 12 w 275"/>
                <a:gd name="T61" fmla="*/ 707 h 1003"/>
                <a:gd name="T62" fmla="*/ 9 w 275"/>
                <a:gd name="T63" fmla="*/ 730 h 1003"/>
                <a:gd name="T64" fmla="*/ 6 w 275"/>
                <a:gd name="T65" fmla="*/ 754 h 1003"/>
                <a:gd name="T66" fmla="*/ 4 w 275"/>
                <a:gd name="T67" fmla="*/ 778 h 1003"/>
                <a:gd name="T68" fmla="*/ 2 w 275"/>
                <a:gd name="T69" fmla="*/ 801 h 1003"/>
                <a:gd name="T70" fmla="*/ 1 w 275"/>
                <a:gd name="T71" fmla="*/ 824 h 1003"/>
                <a:gd name="T72" fmla="*/ 1 w 275"/>
                <a:gd name="T73" fmla="*/ 847 h 1003"/>
                <a:gd name="T74" fmla="*/ 0 w 275"/>
                <a:gd name="T75" fmla="*/ 870 h 1003"/>
                <a:gd name="T76" fmla="*/ 0 w 275"/>
                <a:gd name="T77" fmla="*/ 893 h 1003"/>
                <a:gd name="T78" fmla="*/ 1 w 275"/>
                <a:gd name="T79" fmla="*/ 916 h 1003"/>
                <a:gd name="T80" fmla="*/ 1 w 275"/>
                <a:gd name="T81" fmla="*/ 938 h 1003"/>
                <a:gd name="T82" fmla="*/ 3 w 275"/>
                <a:gd name="T83" fmla="*/ 960 h 1003"/>
                <a:gd name="T84" fmla="*/ 4 w 275"/>
                <a:gd name="T85" fmla="*/ 982 h 1003"/>
                <a:gd name="T86" fmla="*/ 6 w 275"/>
                <a:gd name="T87" fmla="*/ 1003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75" h="1003">
                  <a:moveTo>
                    <a:pt x="275" y="0"/>
                  </a:moveTo>
                  <a:lnTo>
                    <a:pt x="262" y="21"/>
                  </a:lnTo>
                  <a:lnTo>
                    <a:pt x="248" y="43"/>
                  </a:lnTo>
                  <a:lnTo>
                    <a:pt x="235" y="65"/>
                  </a:lnTo>
                  <a:lnTo>
                    <a:pt x="222" y="87"/>
                  </a:lnTo>
                  <a:lnTo>
                    <a:pt x="210" y="109"/>
                  </a:lnTo>
                  <a:lnTo>
                    <a:pt x="198" y="132"/>
                  </a:lnTo>
                  <a:lnTo>
                    <a:pt x="185" y="155"/>
                  </a:lnTo>
                  <a:lnTo>
                    <a:pt x="174" y="179"/>
                  </a:lnTo>
                  <a:lnTo>
                    <a:pt x="163" y="202"/>
                  </a:lnTo>
                  <a:lnTo>
                    <a:pt x="152" y="225"/>
                  </a:lnTo>
                  <a:lnTo>
                    <a:pt x="141" y="248"/>
                  </a:lnTo>
                  <a:lnTo>
                    <a:pt x="131" y="273"/>
                  </a:lnTo>
                  <a:lnTo>
                    <a:pt x="121" y="296"/>
                  </a:lnTo>
                  <a:lnTo>
                    <a:pt x="111" y="320"/>
                  </a:lnTo>
                  <a:lnTo>
                    <a:pt x="103" y="343"/>
                  </a:lnTo>
                  <a:lnTo>
                    <a:pt x="94" y="368"/>
                  </a:lnTo>
                  <a:lnTo>
                    <a:pt x="86" y="392"/>
                  </a:lnTo>
                  <a:lnTo>
                    <a:pt x="77" y="416"/>
                  </a:lnTo>
                  <a:lnTo>
                    <a:pt x="69" y="441"/>
                  </a:lnTo>
                  <a:lnTo>
                    <a:pt x="63" y="465"/>
                  </a:lnTo>
                  <a:lnTo>
                    <a:pt x="56" y="489"/>
                  </a:lnTo>
                  <a:lnTo>
                    <a:pt x="50" y="513"/>
                  </a:lnTo>
                  <a:lnTo>
                    <a:pt x="43" y="538"/>
                  </a:lnTo>
                  <a:lnTo>
                    <a:pt x="37" y="562"/>
                  </a:lnTo>
                  <a:lnTo>
                    <a:pt x="32" y="586"/>
                  </a:lnTo>
                  <a:lnTo>
                    <a:pt x="27" y="611"/>
                  </a:lnTo>
                  <a:lnTo>
                    <a:pt x="23" y="635"/>
                  </a:lnTo>
                  <a:lnTo>
                    <a:pt x="19" y="658"/>
                  </a:lnTo>
                  <a:lnTo>
                    <a:pt x="15" y="683"/>
                  </a:lnTo>
                  <a:lnTo>
                    <a:pt x="12" y="707"/>
                  </a:lnTo>
                  <a:lnTo>
                    <a:pt x="9" y="730"/>
                  </a:lnTo>
                  <a:lnTo>
                    <a:pt x="6" y="754"/>
                  </a:lnTo>
                  <a:lnTo>
                    <a:pt x="4" y="778"/>
                  </a:lnTo>
                  <a:lnTo>
                    <a:pt x="2" y="801"/>
                  </a:lnTo>
                  <a:lnTo>
                    <a:pt x="1" y="824"/>
                  </a:lnTo>
                  <a:lnTo>
                    <a:pt x="1" y="847"/>
                  </a:lnTo>
                  <a:lnTo>
                    <a:pt x="0" y="870"/>
                  </a:lnTo>
                  <a:lnTo>
                    <a:pt x="0" y="893"/>
                  </a:lnTo>
                  <a:lnTo>
                    <a:pt x="1" y="916"/>
                  </a:lnTo>
                  <a:lnTo>
                    <a:pt x="1" y="938"/>
                  </a:lnTo>
                  <a:lnTo>
                    <a:pt x="3" y="960"/>
                  </a:lnTo>
                  <a:lnTo>
                    <a:pt x="4" y="982"/>
                  </a:lnTo>
                  <a:lnTo>
                    <a:pt x="6" y="100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44" name="Freeform 296"/>
            <p:cNvSpPr>
              <a:spLocks/>
            </p:cNvSpPr>
            <p:nvPr/>
          </p:nvSpPr>
          <p:spPr bwMode="auto">
            <a:xfrm>
              <a:off x="1476" y="2689"/>
              <a:ext cx="25" cy="9"/>
            </a:xfrm>
            <a:custGeom>
              <a:avLst/>
              <a:gdLst>
                <a:gd name="T0" fmla="*/ 176 w 176"/>
                <a:gd name="T1" fmla="*/ 63 h 63"/>
                <a:gd name="T2" fmla="*/ 174 w 176"/>
                <a:gd name="T3" fmla="*/ 55 h 63"/>
                <a:gd name="T4" fmla="*/ 171 w 176"/>
                <a:gd name="T5" fmla="*/ 48 h 63"/>
                <a:gd name="T6" fmla="*/ 169 w 176"/>
                <a:gd name="T7" fmla="*/ 42 h 63"/>
                <a:gd name="T8" fmla="*/ 166 w 176"/>
                <a:gd name="T9" fmla="*/ 36 h 63"/>
                <a:gd name="T10" fmla="*/ 162 w 176"/>
                <a:gd name="T11" fmla="*/ 30 h 63"/>
                <a:gd name="T12" fmla="*/ 158 w 176"/>
                <a:gd name="T13" fmla="*/ 25 h 63"/>
                <a:gd name="T14" fmla="*/ 154 w 176"/>
                <a:gd name="T15" fmla="*/ 21 h 63"/>
                <a:gd name="T16" fmla="*/ 149 w 176"/>
                <a:gd name="T17" fmla="*/ 16 h 63"/>
                <a:gd name="T18" fmla="*/ 145 w 176"/>
                <a:gd name="T19" fmla="*/ 12 h 63"/>
                <a:gd name="T20" fmla="*/ 140 w 176"/>
                <a:gd name="T21" fmla="*/ 8 h 63"/>
                <a:gd name="T22" fmla="*/ 135 w 176"/>
                <a:gd name="T23" fmla="*/ 6 h 63"/>
                <a:gd name="T24" fmla="*/ 129 w 176"/>
                <a:gd name="T25" fmla="*/ 3 h 63"/>
                <a:gd name="T26" fmla="*/ 124 w 176"/>
                <a:gd name="T27" fmla="*/ 2 h 63"/>
                <a:gd name="T28" fmla="*/ 117 w 176"/>
                <a:gd name="T29" fmla="*/ 1 h 63"/>
                <a:gd name="T30" fmla="*/ 112 w 176"/>
                <a:gd name="T31" fmla="*/ 0 h 63"/>
                <a:gd name="T32" fmla="*/ 105 w 176"/>
                <a:gd name="T33" fmla="*/ 0 h 63"/>
                <a:gd name="T34" fmla="*/ 98 w 176"/>
                <a:gd name="T35" fmla="*/ 0 h 63"/>
                <a:gd name="T36" fmla="*/ 92 w 176"/>
                <a:gd name="T37" fmla="*/ 1 h 63"/>
                <a:gd name="T38" fmla="*/ 85 w 176"/>
                <a:gd name="T39" fmla="*/ 2 h 63"/>
                <a:gd name="T40" fmla="*/ 78 w 176"/>
                <a:gd name="T41" fmla="*/ 3 h 63"/>
                <a:gd name="T42" fmla="*/ 72 w 176"/>
                <a:gd name="T43" fmla="*/ 6 h 63"/>
                <a:gd name="T44" fmla="*/ 65 w 176"/>
                <a:gd name="T45" fmla="*/ 8 h 63"/>
                <a:gd name="T46" fmla="*/ 59 w 176"/>
                <a:gd name="T47" fmla="*/ 12 h 63"/>
                <a:gd name="T48" fmla="*/ 51 w 176"/>
                <a:gd name="T49" fmla="*/ 16 h 63"/>
                <a:gd name="T50" fmla="*/ 44 w 176"/>
                <a:gd name="T51" fmla="*/ 21 h 63"/>
                <a:gd name="T52" fmla="*/ 38 w 176"/>
                <a:gd name="T53" fmla="*/ 25 h 63"/>
                <a:gd name="T54" fmla="*/ 31 w 176"/>
                <a:gd name="T55" fmla="*/ 30 h 63"/>
                <a:gd name="T56" fmla="*/ 24 w 176"/>
                <a:gd name="T57" fmla="*/ 36 h 63"/>
                <a:gd name="T58" fmla="*/ 19 w 176"/>
                <a:gd name="T59" fmla="*/ 42 h 63"/>
                <a:gd name="T60" fmla="*/ 12 w 176"/>
                <a:gd name="T61" fmla="*/ 48 h 63"/>
                <a:gd name="T62" fmla="*/ 7 w 176"/>
                <a:gd name="T63" fmla="*/ 55 h 63"/>
                <a:gd name="T64" fmla="*/ 0 w 176"/>
                <a:gd name="T65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6" h="63">
                  <a:moveTo>
                    <a:pt x="176" y="63"/>
                  </a:moveTo>
                  <a:lnTo>
                    <a:pt x="174" y="55"/>
                  </a:lnTo>
                  <a:lnTo>
                    <a:pt x="171" y="48"/>
                  </a:lnTo>
                  <a:lnTo>
                    <a:pt x="169" y="42"/>
                  </a:lnTo>
                  <a:lnTo>
                    <a:pt x="166" y="36"/>
                  </a:lnTo>
                  <a:lnTo>
                    <a:pt x="162" y="30"/>
                  </a:lnTo>
                  <a:lnTo>
                    <a:pt x="158" y="25"/>
                  </a:lnTo>
                  <a:lnTo>
                    <a:pt x="154" y="21"/>
                  </a:lnTo>
                  <a:lnTo>
                    <a:pt x="149" y="16"/>
                  </a:lnTo>
                  <a:lnTo>
                    <a:pt x="145" y="12"/>
                  </a:lnTo>
                  <a:lnTo>
                    <a:pt x="140" y="8"/>
                  </a:lnTo>
                  <a:lnTo>
                    <a:pt x="135" y="6"/>
                  </a:lnTo>
                  <a:lnTo>
                    <a:pt x="129" y="3"/>
                  </a:lnTo>
                  <a:lnTo>
                    <a:pt x="124" y="2"/>
                  </a:lnTo>
                  <a:lnTo>
                    <a:pt x="117" y="1"/>
                  </a:lnTo>
                  <a:lnTo>
                    <a:pt x="112" y="0"/>
                  </a:lnTo>
                  <a:lnTo>
                    <a:pt x="105" y="0"/>
                  </a:lnTo>
                  <a:lnTo>
                    <a:pt x="98" y="0"/>
                  </a:lnTo>
                  <a:lnTo>
                    <a:pt x="92" y="1"/>
                  </a:lnTo>
                  <a:lnTo>
                    <a:pt x="85" y="2"/>
                  </a:lnTo>
                  <a:lnTo>
                    <a:pt x="78" y="3"/>
                  </a:lnTo>
                  <a:lnTo>
                    <a:pt x="72" y="6"/>
                  </a:lnTo>
                  <a:lnTo>
                    <a:pt x="65" y="8"/>
                  </a:lnTo>
                  <a:lnTo>
                    <a:pt x="59" y="12"/>
                  </a:lnTo>
                  <a:lnTo>
                    <a:pt x="51" y="16"/>
                  </a:lnTo>
                  <a:lnTo>
                    <a:pt x="44" y="21"/>
                  </a:lnTo>
                  <a:lnTo>
                    <a:pt x="38" y="25"/>
                  </a:lnTo>
                  <a:lnTo>
                    <a:pt x="31" y="30"/>
                  </a:lnTo>
                  <a:lnTo>
                    <a:pt x="24" y="36"/>
                  </a:lnTo>
                  <a:lnTo>
                    <a:pt x="19" y="42"/>
                  </a:lnTo>
                  <a:lnTo>
                    <a:pt x="12" y="48"/>
                  </a:lnTo>
                  <a:lnTo>
                    <a:pt x="7" y="55"/>
                  </a:lnTo>
                  <a:lnTo>
                    <a:pt x="0" y="6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45" name="Freeform 297"/>
            <p:cNvSpPr>
              <a:spLocks/>
            </p:cNvSpPr>
            <p:nvPr/>
          </p:nvSpPr>
          <p:spPr bwMode="auto">
            <a:xfrm>
              <a:off x="1463" y="2698"/>
              <a:ext cx="39" cy="143"/>
            </a:xfrm>
            <a:custGeom>
              <a:avLst/>
              <a:gdLst>
                <a:gd name="T0" fmla="*/ 0 w 275"/>
                <a:gd name="T1" fmla="*/ 1003 h 1003"/>
                <a:gd name="T2" fmla="*/ 13 w 275"/>
                <a:gd name="T3" fmla="*/ 982 h 1003"/>
                <a:gd name="T4" fmla="*/ 27 w 275"/>
                <a:gd name="T5" fmla="*/ 960 h 1003"/>
                <a:gd name="T6" fmla="*/ 40 w 275"/>
                <a:gd name="T7" fmla="*/ 938 h 1003"/>
                <a:gd name="T8" fmla="*/ 53 w 275"/>
                <a:gd name="T9" fmla="*/ 916 h 1003"/>
                <a:gd name="T10" fmla="*/ 65 w 275"/>
                <a:gd name="T11" fmla="*/ 893 h 1003"/>
                <a:gd name="T12" fmla="*/ 78 w 275"/>
                <a:gd name="T13" fmla="*/ 870 h 1003"/>
                <a:gd name="T14" fmla="*/ 90 w 275"/>
                <a:gd name="T15" fmla="*/ 847 h 1003"/>
                <a:gd name="T16" fmla="*/ 101 w 275"/>
                <a:gd name="T17" fmla="*/ 824 h 1003"/>
                <a:gd name="T18" fmla="*/ 112 w 275"/>
                <a:gd name="T19" fmla="*/ 801 h 1003"/>
                <a:gd name="T20" fmla="*/ 123 w 275"/>
                <a:gd name="T21" fmla="*/ 778 h 1003"/>
                <a:gd name="T22" fmla="*/ 134 w 275"/>
                <a:gd name="T23" fmla="*/ 754 h 1003"/>
                <a:gd name="T24" fmla="*/ 144 w 275"/>
                <a:gd name="T25" fmla="*/ 730 h 1003"/>
                <a:gd name="T26" fmla="*/ 154 w 275"/>
                <a:gd name="T27" fmla="*/ 707 h 1003"/>
                <a:gd name="T28" fmla="*/ 164 w 275"/>
                <a:gd name="T29" fmla="*/ 683 h 1003"/>
                <a:gd name="T30" fmla="*/ 173 w 275"/>
                <a:gd name="T31" fmla="*/ 658 h 1003"/>
                <a:gd name="T32" fmla="*/ 181 w 275"/>
                <a:gd name="T33" fmla="*/ 635 h 1003"/>
                <a:gd name="T34" fmla="*/ 189 w 275"/>
                <a:gd name="T35" fmla="*/ 611 h 1003"/>
                <a:gd name="T36" fmla="*/ 198 w 275"/>
                <a:gd name="T37" fmla="*/ 586 h 1003"/>
                <a:gd name="T38" fmla="*/ 206 w 275"/>
                <a:gd name="T39" fmla="*/ 562 h 1003"/>
                <a:gd name="T40" fmla="*/ 212 w 275"/>
                <a:gd name="T41" fmla="*/ 538 h 1003"/>
                <a:gd name="T42" fmla="*/ 220 w 275"/>
                <a:gd name="T43" fmla="*/ 513 h 1003"/>
                <a:gd name="T44" fmla="*/ 226 w 275"/>
                <a:gd name="T45" fmla="*/ 489 h 1003"/>
                <a:gd name="T46" fmla="*/ 232 w 275"/>
                <a:gd name="T47" fmla="*/ 465 h 1003"/>
                <a:gd name="T48" fmla="*/ 238 w 275"/>
                <a:gd name="T49" fmla="*/ 441 h 1003"/>
                <a:gd name="T50" fmla="*/ 243 w 275"/>
                <a:gd name="T51" fmla="*/ 416 h 1003"/>
                <a:gd name="T52" fmla="*/ 248 w 275"/>
                <a:gd name="T53" fmla="*/ 392 h 1003"/>
                <a:gd name="T54" fmla="*/ 253 w 275"/>
                <a:gd name="T55" fmla="*/ 368 h 1003"/>
                <a:gd name="T56" fmla="*/ 257 w 275"/>
                <a:gd name="T57" fmla="*/ 343 h 1003"/>
                <a:gd name="T58" fmla="*/ 261 w 275"/>
                <a:gd name="T59" fmla="*/ 320 h 1003"/>
                <a:gd name="T60" fmla="*/ 264 w 275"/>
                <a:gd name="T61" fmla="*/ 296 h 1003"/>
                <a:gd name="T62" fmla="*/ 267 w 275"/>
                <a:gd name="T63" fmla="*/ 273 h 1003"/>
                <a:gd name="T64" fmla="*/ 269 w 275"/>
                <a:gd name="T65" fmla="*/ 248 h 1003"/>
                <a:gd name="T66" fmla="*/ 271 w 275"/>
                <a:gd name="T67" fmla="*/ 225 h 1003"/>
                <a:gd name="T68" fmla="*/ 273 w 275"/>
                <a:gd name="T69" fmla="*/ 202 h 1003"/>
                <a:gd name="T70" fmla="*/ 274 w 275"/>
                <a:gd name="T71" fmla="*/ 179 h 1003"/>
                <a:gd name="T72" fmla="*/ 275 w 275"/>
                <a:gd name="T73" fmla="*/ 155 h 1003"/>
                <a:gd name="T74" fmla="*/ 275 w 275"/>
                <a:gd name="T75" fmla="*/ 132 h 1003"/>
                <a:gd name="T76" fmla="*/ 275 w 275"/>
                <a:gd name="T77" fmla="*/ 109 h 1003"/>
                <a:gd name="T78" fmla="*/ 274 w 275"/>
                <a:gd name="T79" fmla="*/ 87 h 1003"/>
                <a:gd name="T80" fmla="*/ 274 w 275"/>
                <a:gd name="T81" fmla="*/ 65 h 1003"/>
                <a:gd name="T82" fmla="*/ 273 w 275"/>
                <a:gd name="T83" fmla="*/ 43 h 1003"/>
                <a:gd name="T84" fmla="*/ 271 w 275"/>
                <a:gd name="T85" fmla="*/ 21 h 1003"/>
                <a:gd name="T86" fmla="*/ 269 w 275"/>
                <a:gd name="T87" fmla="*/ 0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75" h="1003">
                  <a:moveTo>
                    <a:pt x="0" y="1003"/>
                  </a:moveTo>
                  <a:lnTo>
                    <a:pt x="13" y="982"/>
                  </a:lnTo>
                  <a:lnTo>
                    <a:pt x="27" y="960"/>
                  </a:lnTo>
                  <a:lnTo>
                    <a:pt x="40" y="938"/>
                  </a:lnTo>
                  <a:lnTo>
                    <a:pt x="53" y="916"/>
                  </a:lnTo>
                  <a:lnTo>
                    <a:pt x="65" y="893"/>
                  </a:lnTo>
                  <a:lnTo>
                    <a:pt x="78" y="870"/>
                  </a:lnTo>
                  <a:lnTo>
                    <a:pt x="90" y="847"/>
                  </a:lnTo>
                  <a:lnTo>
                    <a:pt x="101" y="824"/>
                  </a:lnTo>
                  <a:lnTo>
                    <a:pt x="112" y="801"/>
                  </a:lnTo>
                  <a:lnTo>
                    <a:pt x="123" y="778"/>
                  </a:lnTo>
                  <a:lnTo>
                    <a:pt x="134" y="754"/>
                  </a:lnTo>
                  <a:lnTo>
                    <a:pt x="144" y="730"/>
                  </a:lnTo>
                  <a:lnTo>
                    <a:pt x="154" y="707"/>
                  </a:lnTo>
                  <a:lnTo>
                    <a:pt x="164" y="683"/>
                  </a:lnTo>
                  <a:lnTo>
                    <a:pt x="173" y="658"/>
                  </a:lnTo>
                  <a:lnTo>
                    <a:pt x="181" y="635"/>
                  </a:lnTo>
                  <a:lnTo>
                    <a:pt x="189" y="611"/>
                  </a:lnTo>
                  <a:lnTo>
                    <a:pt x="198" y="586"/>
                  </a:lnTo>
                  <a:lnTo>
                    <a:pt x="206" y="562"/>
                  </a:lnTo>
                  <a:lnTo>
                    <a:pt x="212" y="538"/>
                  </a:lnTo>
                  <a:lnTo>
                    <a:pt x="220" y="513"/>
                  </a:lnTo>
                  <a:lnTo>
                    <a:pt x="226" y="489"/>
                  </a:lnTo>
                  <a:lnTo>
                    <a:pt x="232" y="465"/>
                  </a:lnTo>
                  <a:lnTo>
                    <a:pt x="238" y="441"/>
                  </a:lnTo>
                  <a:lnTo>
                    <a:pt x="243" y="416"/>
                  </a:lnTo>
                  <a:lnTo>
                    <a:pt x="248" y="392"/>
                  </a:lnTo>
                  <a:lnTo>
                    <a:pt x="253" y="368"/>
                  </a:lnTo>
                  <a:lnTo>
                    <a:pt x="257" y="343"/>
                  </a:lnTo>
                  <a:lnTo>
                    <a:pt x="261" y="320"/>
                  </a:lnTo>
                  <a:lnTo>
                    <a:pt x="264" y="296"/>
                  </a:lnTo>
                  <a:lnTo>
                    <a:pt x="267" y="273"/>
                  </a:lnTo>
                  <a:lnTo>
                    <a:pt x="269" y="248"/>
                  </a:lnTo>
                  <a:lnTo>
                    <a:pt x="271" y="225"/>
                  </a:lnTo>
                  <a:lnTo>
                    <a:pt x="273" y="202"/>
                  </a:lnTo>
                  <a:lnTo>
                    <a:pt x="274" y="179"/>
                  </a:lnTo>
                  <a:lnTo>
                    <a:pt x="275" y="155"/>
                  </a:lnTo>
                  <a:lnTo>
                    <a:pt x="275" y="132"/>
                  </a:lnTo>
                  <a:lnTo>
                    <a:pt x="275" y="109"/>
                  </a:lnTo>
                  <a:lnTo>
                    <a:pt x="274" y="87"/>
                  </a:lnTo>
                  <a:lnTo>
                    <a:pt x="274" y="65"/>
                  </a:lnTo>
                  <a:lnTo>
                    <a:pt x="273" y="43"/>
                  </a:lnTo>
                  <a:lnTo>
                    <a:pt x="271" y="21"/>
                  </a:lnTo>
                  <a:lnTo>
                    <a:pt x="269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46" name="Freeform 298"/>
            <p:cNvSpPr>
              <a:spLocks/>
            </p:cNvSpPr>
            <p:nvPr/>
          </p:nvSpPr>
          <p:spPr bwMode="auto">
            <a:xfrm>
              <a:off x="1438" y="2841"/>
              <a:ext cx="25" cy="9"/>
            </a:xfrm>
            <a:custGeom>
              <a:avLst/>
              <a:gdLst>
                <a:gd name="T0" fmla="*/ 0 w 176"/>
                <a:gd name="T1" fmla="*/ 0 h 63"/>
                <a:gd name="T2" fmla="*/ 3 w 176"/>
                <a:gd name="T3" fmla="*/ 8 h 63"/>
                <a:gd name="T4" fmla="*/ 5 w 176"/>
                <a:gd name="T5" fmla="*/ 14 h 63"/>
                <a:gd name="T6" fmla="*/ 8 w 176"/>
                <a:gd name="T7" fmla="*/ 21 h 63"/>
                <a:gd name="T8" fmla="*/ 10 w 176"/>
                <a:gd name="T9" fmla="*/ 27 h 63"/>
                <a:gd name="T10" fmla="*/ 15 w 176"/>
                <a:gd name="T11" fmla="*/ 32 h 63"/>
                <a:gd name="T12" fmla="*/ 18 w 176"/>
                <a:gd name="T13" fmla="*/ 38 h 63"/>
                <a:gd name="T14" fmla="*/ 23 w 176"/>
                <a:gd name="T15" fmla="*/ 42 h 63"/>
                <a:gd name="T16" fmla="*/ 27 w 176"/>
                <a:gd name="T17" fmla="*/ 47 h 63"/>
                <a:gd name="T18" fmla="*/ 31 w 176"/>
                <a:gd name="T19" fmla="*/ 51 h 63"/>
                <a:gd name="T20" fmla="*/ 37 w 176"/>
                <a:gd name="T21" fmla="*/ 54 h 63"/>
                <a:gd name="T22" fmla="*/ 41 w 176"/>
                <a:gd name="T23" fmla="*/ 56 h 63"/>
                <a:gd name="T24" fmla="*/ 47 w 176"/>
                <a:gd name="T25" fmla="*/ 59 h 63"/>
                <a:gd name="T26" fmla="*/ 53 w 176"/>
                <a:gd name="T27" fmla="*/ 61 h 63"/>
                <a:gd name="T28" fmla="*/ 59 w 176"/>
                <a:gd name="T29" fmla="*/ 62 h 63"/>
                <a:gd name="T30" fmla="*/ 65 w 176"/>
                <a:gd name="T31" fmla="*/ 63 h 63"/>
                <a:gd name="T32" fmla="*/ 71 w 176"/>
                <a:gd name="T33" fmla="*/ 63 h 63"/>
                <a:gd name="T34" fmla="*/ 78 w 176"/>
                <a:gd name="T35" fmla="*/ 63 h 63"/>
                <a:gd name="T36" fmla="*/ 84 w 176"/>
                <a:gd name="T37" fmla="*/ 62 h 63"/>
                <a:gd name="T38" fmla="*/ 91 w 176"/>
                <a:gd name="T39" fmla="*/ 61 h 63"/>
                <a:gd name="T40" fmla="*/ 98 w 176"/>
                <a:gd name="T41" fmla="*/ 59 h 63"/>
                <a:gd name="T42" fmla="*/ 104 w 176"/>
                <a:gd name="T43" fmla="*/ 56 h 63"/>
                <a:gd name="T44" fmla="*/ 111 w 176"/>
                <a:gd name="T45" fmla="*/ 54 h 63"/>
                <a:gd name="T46" fmla="*/ 118 w 176"/>
                <a:gd name="T47" fmla="*/ 51 h 63"/>
                <a:gd name="T48" fmla="*/ 125 w 176"/>
                <a:gd name="T49" fmla="*/ 47 h 63"/>
                <a:gd name="T50" fmla="*/ 132 w 176"/>
                <a:gd name="T51" fmla="*/ 42 h 63"/>
                <a:gd name="T52" fmla="*/ 139 w 176"/>
                <a:gd name="T53" fmla="*/ 38 h 63"/>
                <a:gd name="T54" fmla="*/ 145 w 176"/>
                <a:gd name="T55" fmla="*/ 32 h 63"/>
                <a:gd name="T56" fmla="*/ 152 w 176"/>
                <a:gd name="T57" fmla="*/ 27 h 63"/>
                <a:gd name="T58" fmla="*/ 157 w 176"/>
                <a:gd name="T59" fmla="*/ 21 h 63"/>
                <a:gd name="T60" fmla="*/ 164 w 176"/>
                <a:gd name="T61" fmla="*/ 14 h 63"/>
                <a:gd name="T62" fmla="*/ 171 w 176"/>
                <a:gd name="T63" fmla="*/ 8 h 63"/>
                <a:gd name="T64" fmla="*/ 176 w 176"/>
                <a:gd name="T65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6" h="63">
                  <a:moveTo>
                    <a:pt x="0" y="0"/>
                  </a:moveTo>
                  <a:lnTo>
                    <a:pt x="3" y="8"/>
                  </a:lnTo>
                  <a:lnTo>
                    <a:pt x="5" y="14"/>
                  </a:lnTo>
                  <a:lnTo>
                    <a:pt x="8" y="21"/>
                  </a:lnTo>
                  <a:lnTo>
                    <a:pt x="10" y="27"/>
                  </a:lnTo>
                  <a:lnTo>
                    <a:pt x="15" y="32"/>
                  </a:lnTo>
                  <a:lnTo>
                    <a:pt x="18" y="38"/>
                  </a:lnTo>
                  <a:lnTo>
                    <a:pt x="23" y="42"/>
                  </a:lnTo>
                  <a:lnTo>
                    <a:pt x="27" y="47"/>
                  </a:lnTo>
                  <a:lnTo>
                    <a:pt x="31" y="51"/>
                  </a:lnTo>
                  <a:lnTo>
                    <a:pt x="37" y="54"/>
                  </a:lnTo>
                  <a:lnTo>
                    <a:pt x="41" y="56"/>
                  </a:lnTo>
                  <a:lnTo>
                    <a:pt x="47" y="59"/>
                  </a:lnTo>
                  <a:lnTo>
                    <a:pt x="53" y="61"/>
                  </a:lnTo>
                  <a:lnTo>
                    <a:pt x="59" y="62"/>
                  </a:lnTo>
                  <a:lnTo>
                    <a:pt x="65" y="63"/>
                  </a:lnTo>
                  <a:lnTo>
                    <a:pt x="71" y="63"/>
                  </a:lnTo>
                  <a:lnTo>
                    <a:pt x="78" y="63"/>
                  </a:lnTo>
                  <a:lnTo>
                    <a:pt x="84" y="62"/>
                  </a:lnTo>
                  <a:lnTo>
                    <a:pt x="91" y="61"/>
                  </a:lnTo>
                  <a:lnTo>
                    <a:pt x="98" y="59"/>
                  </a:lnTo>
                  <a:lnTo>
                    <a:pt x="104" y="56"/>
                  </a:lnTo>
                  <a:lnTo>
                    <a:pt x="111" y="54"/>
                  </a:lnTo>
                  <a:lnTo>
                    <a:pt x="118" y="51"/>
                  </a:lnTo>
                  <a:lnTo>
                    <a:pt x="125" y="47"/>
                  </a:lnTo>
                  <a:lnTo>
                    <a:pt x="132" y="42"/>
                  </a:lnTo>
                  <a:lnTo>
                    <a:pt x="139" y="38"/>
                  </a:lnTo>
                  <a:lnTo>
                    <a:pt x="145" y="32"/>
                  </a:lnTo>
                  <a:lnTo>
                    <a:pt x="152" y="27"/>
                  </a:lnTo>
                  <a:lnTo>
                    <a:pt x="157" y="21"/>
                  </a:lnTo>
                  <a:lnTo>
                    <a:pt x="164" y="14"/>
                  </a:lnTo>
                  <a:lnTo>
                    <a:pt x="171" y="8"/>
                  </a:lnTo>
                  <a:lnTo>
                    <a:pt x="176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47" name="Line 299"/>
            <p:cNvSpPr>
              <a:spLocks noChangeShapeType="1"/>
            </p:cNvSpPr>
            <p:nvPr/>
          </p:nvSpPr>
          <p:spPr bwMode="auto">
            <a:xfrm flipV="1">
              <a:off x="1510" y="2841"/>
              <a:ext cx="3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48" name="Freeform 300"/>
            <p:cNvSpPr>
              <a:spLocks/>
            </p:cNvSpPr>
            <p:nvPr/>
          </p:nvSpPr>
          <p:spPr bwMode="auto">
            <a:xfrm>
              <a:off x="1556" y="2689"/>
              <a:ext cx="73" cy="161"/>
            </a:xfrm>
            <a:custGeom>
              <a:avLst/>
              <a:gdLst>
                <a:gd name="T0" fmla="*/ 485 w 511"/>
                <a:gd name="T1" fmla="*/ 13 h 1129"/>
                <a:gd name="T2" fmla="*/ 446 w 511"/>
                <a:gd name="T3" fmla="*/ 35 h 1129"/>
                <a:gd name="T4" fmla="*/ 407 w 511"/>
                <a:gd name="T5" fmla="*/ 63 h 1129"/>
                <a:gd name="T6" fmla="*/ 369 w 511"/>
                <a:gd name="T7" fmla="*/ 93 h 1129"/>
                <a:gd name="T8" fmla="*/ 333 w 511"/>
                <a:gd name="T9" fmla="*/ 129 h 1129"/>
                <a:gd name="T10" fmla="*/ 298 w 511"/>
                <a:gd name="T11" fmla="*/ 166 h 1129"/>
                <a:gd name="T12" fmla="*/ 264 w 511"/>
                <a:gd name="T13" fmla="*/ 208 h 1129"/>
                <a:gd name="T14" fmla="*/ 232 w 511"/>
                <a:gd name="T15" fmla="*/ 253 h 1129"/>
                <a:gd name="T16" fmla="*/ 204 w 511"/>
                <a:gd name="T17" fmla="*/ 299 h 1129"/>
                <a:gd name="T18" fmla="*/ 177 w 511"/>
                <a:gd name="T19" fmla="*/ 348 h 1129"/>
                <a:gd name="T20" fmla="*/ 153 w 511"/>
                <a:gd name="T21" fmla="*/ 399 h 1129"/>
                <a:gd name="T22" fmla="*/ 132 w 511"/>
                <a:gd name="T23" fmla="*/ 449 h 1129"/>
                <a:gd name="T24" fmla="*/ 114 w 511"/>
                <a:gd name="T25" fmla="*/ 501 h 1129"/>
                <a:gd name="T26" fmla="*/ 7 w 511"/>
                <a:gd name="T27" fmla="*/ 901 h 1129"/>
                <a:gd name="T28" fmla="*/ 2 w 511"/>
                <a:gd name="T29" fmla="*/ 936 h 1129"/>
                <a:gd name="T30" fmla="*/ 0 w 511"/>
                <a:gd name="T31" fmla="*/ 969 h 1129"/>
                <a:gd name="T32" fmla="*/ 2 w 511"/>
                <a:gd name="T33" fmla="*/ 1000 h 1129"/>
                <a:gd name="T34" fmla="*/ 8 w 511"/>
                <a:gd name="T35" fmla="*/ 1030 h 1129"/>
                <a:gd name="T36" fmla="*/ 17 w 511"/>
                <a:gd name="T37" fmla="*/ 1055 h 1129"/>
                <a:gd name="T38" fmla="*/ 29 w 511"/>
                <a:gd name="T39" fmla="*/ 1078 h 1129"/>
                <a:gd name="T40" fmla="*/ 44 w 511"/>
                <a:gd name="T41" fmla="*/ 1097 h 1129"/>
                <a:gd name="T42" fmla="*/ 62 w 511"/>
                <a:gd name="T43" fmla="*/ 1113 h 1129"/>
                <a:gd name="T44" fmla="*/ 83 w 511"/>
                <a:gd name="T45" fmla="*/ 1122 h 1129"/>
                <a:gd name="T46" fmla="*/ 105 w 511"/>
                <a:gd name="T47" fmla="*/ 1128 h 1129"/>
                <a:gd name="T48" fmla="*/ 130 w 511"/>
                <a:gd name="T49" fmla="*/ 1129 h 1129"/>
                <a:gd name="T50" fmla="*/ 155 w 511"/>
                <a:gd name="T51" fmla="*/ 1125 h 1129"/>
                <a:gd name="T52" fmla="*/ 180 w 511"/>
                <a:gd name="T53" fmla="*/ 1116 h 1129"/>
                <a:gd name="T54" fmla="*/ 207 w 511"/>
                <a:gd name="T55" fmla="*/ 1103 h 1129"/>
                <a:gd name="T56" fmla="*/ 232 w 511"/>
                <a:gd name="T57" fmla="*/ 1085 h 1129"/>
                <a:gd name="T58" fmla="*/ 257 w 511"/>
                <a:gd name="T59" fmla="*/ 1064 h 1129"/>
                <a:gd name="T60" fmla="*/ 281 w 511"/>
                <a:gd name="T61" fmla="*/ 1038 h 1129"/>
                <a:gd name="T62" fmla="*/ 302 w 511"/>
                <a:gd name="T63" fmla="*/ 1010 h 1129"/>
                <a:gd name="T64" fmla="*/ 322 w 511"/>
                <a:gd name="T65" fmla="*/ 980 h 1129"/>
                <a:gd name="T66" fmla="*/ 338 w 511"/>
                <a:gd name="T67" fmla="*/ 947 h 1129"/>
                <a:gd name="T68" fmla="*/ 353 w 511"/>
                <a:gd name="T69" fmla="*/ 912 h 1129"/>
                <a:gd name="T70" fmla="*/ 364 w 511"/>
                <a:gd name="T71" fmla="*/ 878 h 1129"/>
                <a:gd name="T72" fmla="*/ 405 w 511"/>
                <a:gd name="T73" fmla="*/ 731 h 1129"/>
                <a:gd name="T74" fmla="*/ 413 w 511"/>
                <a:gd name="T75" fmla="*/ 698 h 1129"/>
                <a:gd name="T76" fmla="*/ 417 w 511"/>
                <a:gd name="T77" fmla="*/ 667 h 1129"/>
                <a:gd name="T78" fmla="*/ 418 w 511"/>
                <a:gd name="T79" fmla="*/ 636 h 1129"/>
                <a:gd name="T80" fmla="*/ 416 w 511"/>
                <a:gd name="T81" fmla="*/ 607 h 1129"/>
                <a:gd name="T82" fmla="*/ 409 w 511"/>
                <a:gd name="T83" fmla="*/ 581 h 1129"/>
                <a:gd name="T84" fmla="*/ 400 w 511"/>
                <a:gd name="T85" fmla="*/ 558 h 1129"/>
                <a:gd name="T86" fmla="*/ 388 w 511"/>
                <a:gd name="T87" fmla="*/ 538 h 1129"/>
                <a:gd name="T88" fmla="*/ 373 w 511"/>
                <a:gd name="T89" fmla="*/ 521 h 1129"/>
                <a:gd name="T90" fmla="*/ 354 w 511"/>
                <a:gd name="T91" fmla="*/ 509 h 1129"/>
                <a:gd name="T92" fmla="*/ 334 w 511"/>
                <a:gd name="T93" fmla="*/ 502 h 1129"/>
                <a:gd name="T94" fmla="*/ 312 w 511"/>
                <a:gd name="T95" fmla="*/ 499 h 1129"/>
                <a:gd name="T96" fmla="*/ 289 w 511"/>
                <a:gd name="T97" fmla="*/ 501 h 1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11" h="1129">
                  <a:moveTo>
                    <a:pt x="511" y="0"/>
                  </a:moveTo>
                  <a:lnTo>
                    <a:pt x="499" y="6"/>
                  </a:lnTo>
                  <a:lnTo>
                    <a:pt x="485" y="13"/>
                  </a:lnTo>
                  <a:lnTo>
                    <a:pt x="472" y="19"/>
                  </a:lnTo>
                  <a:lnTo>
                    <a:pt x="459" y="27"/>
                  </a:lnTo>
                  <a:lnTo>
                    <a:pt x="446" y="35"/>
                  </a:lnTo>
                  <a:lnTo>
                    <a:pt x="434" y="44"/>
                  </a:lnTo>
                  <a:lnTo>
                    <a:pt x="420" y="53"/>
                  </a:lnTo>
                  <a:lnTo>
                    <a:pt x="407" y="63"/>
                  </a:lnTo>
                  <a:lnTo>
                    <a:pt x="395" y="72"/>
                  </a:lnTo>
                  <a:lnTo>
                    <a:pt x="383" y="82"/>
                  </a:lnTo>
                  <a:lnTo>
                    <a:pt x="369" y="93"/>
                  </a:lnTo>
                  <a:lnTo>
                    <a:pt x="357" y="105"/>
                  </a:lnTo>
                  <a:lnTo>
                    <a:pt x="345" y="117"/>
                  </a:lnTo>
                  <a:lnTo>
                    <a:pt x="333" y="129"/>
                  </a:lnTo>
                  <a:lnTo>
                    <a:pt x="321" y="141"/>
                  </a:lnTo>
                  <a:lnTo>
                    <a:pt x="310" y="154"/>
                  </a:lnTo>
                  <a:lnTo>
                    <a:pt x="298" y="166"/>
                  </a:lnTo>
                  <a:lnTo>
                    <a:pt x="287" y="181"/>
                  </a:lnTo>
                  <a:lnTo>
                    <a:pt x="275" y="194"/>
                  </a:lnTo>
                  <a:lnTo>
                    <a:pt x="264" y="208"/>
                  </a:lnTo>
                  <a:lnTo>
                    <a:pt x="253" y="223"/>
                  </a:lnTo>
                  <a:lnTo>
                    <a:pt x="243" y="237"/>
                  </a:lnTo>
                  <a:lnTo>
                    <a:pt x="232" y="253"/>
                  </a:lnTo>
                  <a:lnTo>
                    <a:pt x="222" y="268"/>
                  </a:lnTo>
                  <a:lnTo>
                    <a:pt x="212" y="284"/>
                  </a:lnTo>
                  <a:lnTo>
                    <a:pt x="204" y="299"/>
                  </a:lnTo>
                  <a:lnTo>
                    <a:pt x="194" y="316"/>
                  </a:lnTo>
                  <a:lnTo>
                    <a:pt x="185" y="331"/>
                  </a:lnTo>
                  <a:lnTo>
                    <a:pt x="177" y="348"/>
                  </a:lnTo>
                  <a:lnTo>
                    <a:pt x="168" y="364"/>
                  </a:lnTo>
                  <a:lnTo>
                    <a:pt x="161" y="381"/>
                  </a:lnTo>
                  <a:lnTo>
                    <a:pt x="153" y="399"/>
                  </a:lnTo>
                  <a:lnTo>
                    <a:pt x="145" y="415"/>
                  </a:lnTo>
                  <a:lnTo>
                    <a:pt x="138" y="432"/>
                  </a:lnTo>
                  <a:lnTo>
                    <a:pt x="132" y="449"/>
                  </a:lnTo>
                  <a:lnTo>
                    <a:pt x="125" y="467"/>
                  </a:lnTo>
                  <a:lnTo>
                    <a:pt x="120" y="484"/>
                  </a:lnTo>
                  <a:lnTo>
                    <a:pt x="114" y="501"/>
                  </a:lnTo>
                  <a:lnTo>
                    <a:pt x="12" y="878"/>
                  </a:lnTo>
                  <a:lnTo>
                    <a:pt x="10" y="889"/>
                  </a:lnTo>
                  <a:lnTo>
                    <a:pt x="7" y="901"/>
                  </a:lnTo>
                  <a:lnTo>
                    <a:pt x="6" y="912"/>
                  </a:lnTo>
                  <a:lnTo>
                    <a:pt x="4" y="925"/>
                  </a:lnTo>
                  <a:lnTo>
                    <a:pt x="2" y="936"/>
                  </a:lnTo>
                  <a:lnTo>
                    <a:pt x="1" y="947"/>
                  </a:lnTo>
                  <a:lnTo>
                    <a:pt x="0" y="958"/>
                  </a:lnTo>
                  <a:lnTo>
                    <a:pt x="0" y="969"/>
                  </a:lnTo>
                  <a:lnTo>
                    <a:pt x="0" y="980"/>
                  </a:lnTo>
                  <a:lnTo>
                    <a:pt x="1" y="990"/>
                  </a:lnTo>
                  <a:lnTo>
                    <a:pt x="2" y="1000"/>
                  </a:lnTo>
                  <a:lnTo>
                    <a:pt x="4" y="1010"/>
                  </a:lnTo>
                  <a:lnTo>
                    <a:pt x="6" y="1020"/>
                  </a:lnTo>
                  <a:lnTo>
                    <a:pt x="8" y="1030"/>
                  </a:lnTo>
                  <a:lnTo>
                    <a:pt x="10" y="1038"/>
                  </a:lnTo>
                  <a:lnTo>
                    <a:pt x="14" y="1047"/>
                  </a:lnTo>
                  <a:lnTo>
                    <a:pt x="17" y="1055"/>
                  </a:lnTo>
                  <a:lnTo>
                    <a:pt x="20" y="1064"/>
                  </a:lnTo>
                  <a:lnTo>
                    <a:pt x="25" y="1071"/>
                  </a:lnTo>
                  <a:lnTo>
                    <a:pt x="29" y="1078"/>
                  </a:lnTo>
                  <a:lnTo>
                    <a:pt x="33" y="1085"/>
                  </a:lnTo>
                  <a:lnTo>
                    <a:pt x="39" y="1092"/>
                  </a:lnTo>
                  <a:lnTo>
                    <a:pt x="44" y="1097"/>
                  </a:lnTo>
                  <a:lnTo>
                    <a:pt x="50" y="1103"/>
                  </a:lnTo>
                  <a:lnTo>
                    <a:pt x="56" y="1108"/>
                  </a:lnTo>
                  <a:lnTo>
                    <a:pt x="62" y="1113"/>
                  </a:lnTo>
                  <a:lnTo>
                    <a:pt x="69" y="1116"/>
                  </a:lnTo>
                  <a:lnTo>
                    <a:pt x="75" y="1119"/>
                  </a:lnTo>
                  <a:lnTo>
                    <a:pt x="83" y="1122"/>
                  </a:lnTo>
                  <a:lnTo>
                    <a:pt x="90" y="1125"/>
                  </a:lnTo>
                  <a:lnTo>
                    <a:pt x="98" y="1127"/>
                  </a:lnTo>
                  <a:lnTo>
                    <a:pt x="105" y="1128"/>
                  </a:lnTo>
                  <a:lnTo>
                    <a:pt x="113" y="1129"/>
                  </a:lnTo>
                  <a:lnTo>
                    <a:pt x="121" y="1129"/>
                  </a:lnTo>
                  <a:lnTo>
                    <a:pt x="130" y="1129"/>
                  </a:lnTo>
                  <a:lnTo>
                    <a:pt x="137" y="1128"/>
                  </a:lnTo>
                  <a:lnTo>
                    <a:pt x="146" y="1127"/>
                  </a:lnTo>
                  <a:lnTo>
                    <a:pt x="155" y="1125"/>
                  </a:lnTo>
                  <a:lnTo>
                    <a:pt x="163" y="1122"/>
                  </a:lnTo>
                  <a:lnTo>
                    <a:pt x="172" y="1119"/>
                  </a:lnTo>
                  <a:lnTo>
                    <a:pt x="180" y="1116"/>
                  </a:lnTo>
                  <a:lnTo>
                    <a:pt x="189" y="1113"/>
                  </a:lnTo>
                  <a:lnTo>
                    <a:pt x="198" y="1108"/>
                  </a:lnTo>
                  <a:lnTo>
                    <a:pt x="207" y="1103"/>
                  </a:lnTo>
                  <a:lnTo>
                    <a:pt x="215" y="1097"/>
                  </a:lnTo>
                  <a:lnTo>
                    <a:pt x="224" y="1092"/>
                  </a:lnTo>
                  <a:lnTo>
                    <a:pt x="232" y="1085"/>
                  </a:lnTo>
                  <a:lnTo>
                    <a:pt x="240" y="1078"/>
                  </a:lnTo>
                  <a:lnTo>
                    <a:pt x="249" y="1071"/>
                  </a:lnTo>
                  <a:lnTo>
                    <a:pt x="257" y="1064"/>
                  </a:lnTo>
                  <a:lnTo>
                    <a:pt x="266" y="1055"/>
                  </a:lnTo>
                  <a:lnTo>
                    <a:pt x="273" y="1047"/>
                  </a:lnTo>
                  <a:lnTo>
                    <a:pt x="281" y="1038"/>
                  </a:lnTo>
                  <a:lnTo>
                    <a:pt x="288" y="1030"/>
                  </a:lnTo>
                  <a:lnTo>
                    <a:pt x="295" y="1020"/>
                  </a:lnTo>
                  <a:lnTo>
                    <a:pt x="302" y="1010"/>
                  </a:lnTo>
                  <a:lnTo>
                    <a:pt x="309" y="1000"/>
                  </a:lnTo>
                  <a:lnTo>
                    <a:pt x="315" y="990"/>
                  </a:lnTo>
                  <a:lnTo>
                    <a:pt x="322" y="980"/>
                  </a:lnTo>
                  <a:lnTo>
                    <a:pt x="327" y="969"/>
                  </a:lnTo>
                  <a:lnTo>
                    <a:pt x="334" y="958"/>
                  </a:lnTo>
                  <a:lnTo>
                    <a:pt x="338" y="947"/>
                  </a:lnTo>
                  <a:lnTo>
                    <a:pt x="344" y="936"/>
                  </a:lnTo>
                  <a:lnTo>
                    <a:pt x="348" y="925"/>
                  </a:lnTo>
                  <a:lnTo>
                    <a:pt x="353" y="912"/>
                  </a:lnTo>
                  <a:lnTo>
                    <a:pt x="357" y="901"/>
                  </a:lnTo>
                  <a:lnTo>
                    <a:pt x="361" y="889"/>
                  </a:lnTo>
                  <a:lnTo>
                    <a:pt x="364" y="878"/>
                  </a:lnTo>
                  <a:lnTo>
                    <a:pt x="398" y="752"/>
                  </a:lnTo>
                  <a:lnTo>
                    <a:pt x="401" y="742"/>
                  </a:lnTo>
                  <a:lnTo>
                    <a:pt x="405" y="731"/>
                  </a:lnTo>
                  <a:lnTo>
                    <a:pt x="408" y="720"/>
                  </a:lnTo>
                  <a:lnTo>
                    <a:pt x="410" y="709"/>
                  </a:lnTo>
                  <a:lnTo>
                    <a:pt x="413" y="698"/>
                  </a:lnTo>
                  <a:lnTo>
                    <a:pt x="415" y="688"/>
                  </a:lnTo>
                  <a:lnTo>
                    <a:pt x="416" y="677"/>
                  </a:lnTo>
                  <a:lnTo>
                    <a:pt x="417" y="667"/>
                  </a:lnTo>
                  <a:lnTo>
                    <a:pt x="418" y="656"/>
                  </a:lnTo>
                  <a:lnTo>
                    <a:pt x="418" y="646"/>
                  </a:lnTo>
                  <a:lnTo>
                    <a:pt x="418" y="636"/>
                  </a:lnTo>
                  <a:lnTo>
                    <a:pt x="418" y="626"/>
                  </a:lnTo>
                  <a:lnTo>
                    <a:pt x="417" y="616"/>
                  </a:lnTo>
                  <a:lnTo>
                    <a:pt x="416" y="607"/>
                  </a:lnTo>
                  <a:lnTo>
                    <a:pt x="414" y="599"/>
                  </a:lnTo>
                  <a:lnTo>
                    <a:pt x="411" y="590"/>
                  </a:lnTo>
                  <a:lnTo>
                    <a:pt x="409" y="581"/>
                  </a:lnTo>
                  <a:lnTo>
                    <a:pt x="407" y="572"/>
                  </a:lnTo>
                  <a:lnTo>
                    <a:pt x="404" y="564"/>
                  </a:lnTo>
                  <a:lnTo>
                    <a:pt x="400" y="558"/>
                  </a:lnTo>
                  <a:lnTo>
                    <a:pt x="396" y="550"/>
                  </a:lnTo>
                  <a:lnTo>
                    <a:pt x="393" y="543"/>
                  </a:lnTo>
                  <a:lnTo>
                    <a:pt x="388" y="538"/>
                  </a:lnTo>
                  <a:lnTo>
                    <a:pt x="383" y="531"/>
                  </a:lnTo>
                  <a:lnTo>
                    <a:pt x="378" y="526"/>
                  </a:lnTo>
                  <a:lnTo>
                    <a:pt x="373" y="521"/>
                  </a:lnTo>
                  <a:lnTo>
                    <a:pt x="366" y="517"/>
                  </a:lnTo>
                  <a:lnTo>
                    <a:pt x="361" y="512"/>
                  </a:lnTo>
                  <a:lnTo>
                    <a:pt x="354" y="509"/>
                  </a:lnTo>
                  <a:lnTo>
                    <a:pt x="348" y="507"/>
                  </a:lnTo>
                  <a:lnTo>
                    <a:pt x="341" y="504"/>
                  </a:lnTo>
                  <a:lnTo>
                    <a:pt x="334" y="502"/>
                  </a:lnTo>
                  <a:lnTo>
                    <a:pt x="327" y="500"/>
                  </a:lnTo>
                  <a:lnTo>
                    <a:pt x="320" y="500"/>
                  </a:lnTo>
                  <a:lnTo>
                    <a:pt x="312" y="499"/>
                  </a:lnTo>
                  <a:lnTo>
                    <a:pt x="305" y="499"/>
                  </a:lnTo>
                  <a:lnTo>
                    <a:pt x="298" y="500"/>
                  </a:lnTo>
                  <a:lnTo>
                    <a:pt x="289" y="501"/>
                  </a:lnTo>
                  <a:lnTo>
                    <a:pt x="114" y="50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49" name="Freeform 301"/>
            <p:cNvSpPr>
              <a:spLocks/>
            </p:cNvSpPr>
            <p:nvPr/>
          </p:nvSpPr>
          <p:spPr bwMode="auto">
            <a:xfrm>
              <a:off x="1658" y="2689"/>
              <a:ext cx="71" cy="161"/>
            </a:xfrm>
            <a:custGeom>
              <a:avLst/>
              <a:gdLst>
                <a:gd name="T0" fmla="*/ 500 w 500"/>
                <a:gd name="T1" fmla="*/ 0 h 1129"/>
                <a:gd name="T2" fmla="*/ 197 w 500"/>
                <a:gd name="T3" fmla="*/ 1129 h 1129"/>
                <a:gd name="T4" fmla="*/ 0 w 500"/>
                <a:gd name="T5" fmla="*/ 1129 h 1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0" h="1129">
                  <a:moveTo>
                    <a:pt x="500" y="0"/>
                  </a:moveTo>
                  <a:lnTo>
                    <a:pt x="197" y="1129"/>
                  </a:lnTo>
                  <a:lnTo>
                    <a:pt x="0" y="112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50" name="Freeform 302"/>
            <p:cNvSpPr>
              <a:spLocks/>
            </p:cNvSpPr>
            <p:nvPr/>
          </p:nvSpPr>
          <p:spPr bwMode="auto">
            <a:xfrm>
              <a:off x="1643" y="2819"/>
              <a:ext cx="15" cy="31"/>
            </a:xfrm>
            <a:custGeom>
              <a:avLst/>
              <a:gdLst>
                <a:gd name="T0" fmla="*/ 11 w 106"/>
                <a:gd name="T1" fmla="*/ 0 h 220"/>
                <a:gd name="T2" fmla="*/ 8 w 106"/>
                <a:gd name="T3" fmla="*/ 11 h 220"/>
                <a:gd name="T4" fmla="*/ 6 w 106"/>
                <a:gd name="T5" fmla="*/ 22 h 220"/>
                <a:gd name="T6" fmla="*/ 3 w 106"/>
                <a:gd name="T7" fmla="*/ 32 h 220"/>
                <a:gd name="T8" fmla="*/ 2 w 106"/>
                <a:gd name="T9" fmla="*/ 43 h 220"/>
                <a:gd name="T10" fmla="*/ 1 w 106"/>
                <a:gd name="T11" fmla="*/ 53 h 220"/>
                <a:gd name="T12" fmla="*/ 0 w 106"/>
                <a:gd name="T13" fmla="*/ 64 h 220"/>
                <a:gd name="T14" fmla="*/ 0 w 106"/>
                <a:gd name="T15" fmla="*/ 74 h 220"/>
                <a:gd name="T16" fmla="*/ 0 w 106"/>
                <a:gd name="T17" fmla="*/ 84 h 220"/>
                <a:gd name="T18" fmla="*/ 0 w 106"/>
                <a:gd name="T19" fmla="*/ 94 h 220"/>
                <a:gd name="T20" fmla="*/ 1 w 106"/>
                <a:gd name="T21" fmla="*/ 104 h 220"/>
                <a:gd name="T22" fmla="*/ 2 w 106"/>
                <a:gd name="T23" fmla="*/ 113 h 220"/>
                <a:gd name="T24" fmla="*/ 5 w 106"/>
                <a:gd name="T25" fmla="*/ 123 h 220"/>
                <a:gd name="T26" fmla="*/ 6 w 106"/>
                <a:gd name="T27" fmla="*/ 132 h 220"/>
                <a:gd name="T28" fmla="*/ 9 w 106"/>
                <a:gd name="T29" fmla="*/ 139 h 220"/>
                <a:gd name="T30" fmla="*/ 11 w 106"/>
                <a:gd name="T31" fmla="*/ 148 h 220"/>
                <a:gd name="T32" fmla="*/ 15 w 106"/>
                <a:gd name="T33" fmla="*/ 156 h 220"/>
                <a:gd name="T34" fmla="*/ 18 w 106"/>
                <a:gd name="T35" fmla="*/ 163 h 220"/>
                <a:gd name="T36" fmla="*/ 21 w 106"/>
                <a:gd name="T37" fmla="*/ 170 h 220"/>
                <a:gd name="T38" fmla="*/ 26 w 106"/>
                <a:gd name="T39" fmla="*/ 177 h 220"/>
                <a:gd name="T40" fmla="*/ 30 w 106"/>
                <a:gd name="T41" fmla="*/ 183 h 220"/>
                <a:gd name="T42" fmla="*/ 36 w 106"/>
                <a:gd name="T43" fmla="*/ 189 h 220"/>
                <a:gd name="T44" fmla="*/ 40 w 106"/>
                <a:gd name="T45" fmla="*/ 194 h 220"/>
                <a:gd name="T46" fmla="*/ 45 w 106"/>
                <a:gd name="T47" fmla="*/ 199 h 220"/>
                <a:gd name="T48" fmla="*/ 51 w 106"/>
                <a:gd name="T49" fmla="*/ 204 h 220"/>
                <a:gd name="T50" fmla="*/ 58 w 106"/>
                <a:gd name="T51" fmla="*/ 207 h 220"/>
                <a:gd name="T52" fmla="*/ 64 w 106"/>
                <a:gd name="T53" fmla="*/ 210 h 220"/>
                <a:gd name="T54" fmla="*/ 70 w 106"/>
                <a:gd name="T55" fmla="*/ 213 h 220"/>
                <a:gd name="T56" fmla="*/ 76 w 106"/>
                <a:gd name="T57" fmla="*/ 216 h 220"/>
                <a:gd name="T58" fmla="*/ 84 w 106"/>
                <a:gd name="T59" fmla="*/ 218 h 220"/>
                <a:gd name="T60" fmla="*/ 91 w 106"/>
                <a:gd name="T61" fmla="*/ 219 h 220"/>
                <a:gd name="T62" fmla="*/ 99 w 106"/>
                <a:gd name="T63" fmla="*/ 220 h 220"/>
                <a:gd name="T64" fmla="*/ 106 w 106"/>
                <a:gd name="T6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6" h="220">
                  <a:moveTo>
                    <a:pt x="11" y="0"/>
                  </a:moveTo>
                  <a:lnTo>
                    <a:pt x="8" y="11"/>
                  </a:lnTo>
                  <a:lnTo>
                    <a:pt x="6" y="22"/>
                  </a:lnTo>
                  <a:lnTo>
                    <a:pt x="3" y="32"/>
                  </a:lnTo>
                  <a:lnTo>
                    <a:pt x="2" y="43"/>
                  </a:lnTo>
                  <a:lnTo>
                    <a:pt x="1" y="53"/>
                  </a:lnTo>
                  <a:lnTo>
                    <a:pt x="0" y="64"/>
                  </a:lnTo>
                  <a:lnTo>
                    <a:pt x="0" y="74"/>
                  </a:lnTo>
                  <a:lnTo>
                    <a:pt x="0" y="84"/>
                  </a:lnTo>
                  <a:lnTo>
                    <a:pt x="0" y="94"/>
                  </a:lnTo>
                  <a:lnTo>
                    <a:pt x="1" y="104"/>
                  </a:lnTo>
                  <a:lnTo>
                    <a:pt x="2" y="113"/>
                  </a:lnTo>
                  <a:lnTo>
                    <a:pt x="5" y="123"/>
                  </a:lnTo>
                  <a:lnTo>
                    <a:pt x="6" y="132"/>
                  </a:lnTo>
                  <a:lnTo>
                    <a:pt x="9" y="139"/>
                  </a:lnTo>
                  <a:lnTo>
                    <a:pt x="11" y="148"/>
                  </a:lnTo>
                  <a:lnTo>
                    <a:pt x="15" y="156"/>
                  </a:lnTo>
                  <a:lnTo>
                    <a:pt x="18" y="163"/>
                  </a:lnTo>
                  <a:lnTo>
                    <a:pt x="21" y="170"/>
                  </a:lnTo>
                  <a:lnTo>
                    <a:pt x="26" y="177"/>
                  </a:lnTo>
                  <a:lnTo>
                    <a:pt x="30" y="183"/>
                  </a:lnTo>
                  <a:lnTo>
                    <a:pt x="36" y="189"/>
                  </a:lnTo>
                  <a:lnTo>
                    <a:pt x="40" y="194"/>
                  </a:lnTo>
                  <a:lnTo>
                    <a:pt x="45" y="199"/>
                  </a:lnTo>
                  <a:lnTo>
                    <a:pt x="51" y="204"/>
                  </a:lnTo>
                  <a:lnTo>
                    <a:pt x="58" y="207"/>
                  </a:lnTo>
                  <a:lnTo>
                    <a:pt x="64" y="210"/>
                  </a:lnTo>
                  <a:lnTo>
                    <a:pt x="70" y="213"/>
                  </a:lnTo>
                  <a:lnTo>
                    <a:pt x="76" y="216"/>
                  </a:lnTo>
                  <a:lnTo>
                    <a:pt x="84" y="218"/>
                  </a:lnTo>
                  <a:lnTo>
                    <a:pt x="91" y="219"/>
                  </a:lnTo>
                  <a:lnTo>
                    <a:pt x="99" y="220"/>
                  </a:lnTo>
                  <a:lnTo>
                    <a:pt x="106" y="22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51" name="Line 303"/>
            <p:cNvSpPr>
              <a:spLocks noChangeShapeType="1"/>
            </p:cNvSpPr>
            <p:nvPr/>
          </p:nvSpPr>
          <p:spPr bwMode="auto">
            <a:xfrm flipV="1">
              <a:off x="1644" y="2774"/>
              <a:ext cx="12" cy="4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52" name="Freeform 304"/>
            <p:cNvSpPr>
              <a:spLocks/>
            </p:cNvSpPr>
            <p:nvPr/>
          </p:nvSpPr>
          <p:spPr bwMode="auto">
            <a:xfrm>
              <a:off x="1656" y="2743"/>
              <a:ext cx="31" cy="31"/>
            </a:xfrm>
            <a:custGeom>
              <a:avLst/>
              <a:gdLst>
                <a:gd name="T0" fmla="*/ 212 w 212"/>
                <a:gd name="T1" fmla="*/ 0 h 219"/>
                <a:gd name="T2" fmla="*/ 205 w 212"/>
                <a:gd name="T3" fmla="*/ 0 h 219"/>
                <a:gd name="T4" fmla="*/ 197 w 212"/>
                <a:gd name="T5" fmla="*/ 2 h 219"/>
                <a:gd name="T6" fmla="*/ 189 w 212"/>
                <a:gd name="T7" fmla="*/ 3 h 219"/>
                <a:gd name="T8" fmla="*/ 181 w 212"/>
                <a:gd name="T9" fmla="*/ 4 h 219"/>
                <a:gd name="T10" fmla="*/ 174 w 212"/>
                <a:gd name="T11" fmla="*/ 7 h 219"/>
                <a:gd name="T12" fmla="*/ 165 w 212"/>
                <a:gd name="T13" fmla="*/ 9 h 219"/>
                <a:gd name="T14" fmla="*/ 157 w 212"/>
                <a:gd name="T15" fmla="*/ 13 h 219"/>
                <a:gd name="T16" fmla="*/ 149 w 212"/>
                <a:gd name="T17" fmla="*/ 17 h 219"/>
                <a:gd name="T18" fmla="*/ 141 w 212"/>
                <a:gd name="T19" fmla="*/ 21 h 219"/>
                <a:gd name="T20" fmla="*/ 133 w 212"/>
                <a:gd name="T21" fmla="*/ 26 h 219"/>
                <a:gd name="T22" fmla="*/ 125 w 212"/>
                <a:gd name="T23" fmla="*/ 31 h 219"/>
                <a:gd name="T24" fmla="*/ 117 w 212"/>
                <a:gd name="T25" fmla="*/ 37 h 219"/>
                <a:gd name="T26" fmla="*/ 110 w 212"/>
                <a:gd name="T27" fmla="*/ 44 h 219"/>
                <a:gd name="T28" fmla="*/ 102 w 212"/>
                <a:gd name="T29" fmla="*/ 50 h 219"/>
                <a:gd name="T30" fmla="*/ 94 w 212"/>
                <a:gd name="T31" fmla="*/ 57 h 219"/>
                <a:gd name="T32" fmla="*/ 86 w 212"/>
                <a:gd name="T33" fmla="*/ 65 h 219"/>
                <a:gd name="T34" fmla="*/ 80 w 212"/>
                <a:gd name="T35" fmla="*/ 72 h 219"/>
                <a:gd name="T36" fmla="*/ 72 w 212"/>
                <a:gd name="T37" fmla="*/ 80 h 219"/>
                <a:gd name="T38" fmla="*/ 65 w 212"/>
                <a:gd name="T39" fmla="*/ 89 h 219"/>
                <a:gd name="T40" fmla="*/ 59 w 212"/>
                <a:gd name="T41" fmla="*/ 98 h 219"/>
                <a:gd name="T42" fmla="*/ 52 w 212"/>
                <a:gd name="T43" fmla="*/ 107 h 219"/>
                <a:gd name="T44" fmla="*/ 46 w 212"/>
                <a:gd name="T45" fmla="*/ 116 h 219"/>
                <a:gd name="T46" fmla="*/ 40 w 212"/>
                <a:gd name="T47" fmla="*/ 125 h 219"/>
                <a:gd name="T48" fmla="*/ 34 w 212"/>
                <a:gd name="T49" fmla="*/ 135 h 219"/>
                <a:gd name="T50" fmla="*/ 29 w 212"/>
                <a:gd name="T51" fmla="*/ 145 h 219"/>
                <a:gd name="T52" fmla="*/ 23 w 212"/>
                <a:gd name="T53" fmla="*/ 156 h 219"/>
                <a:gd name="T54" fmla="*/ 19 w 212"/>
                <a:gd name="T55" fmla="*/ 166 h 219"/>
                <a:gd name="T56" fmla="*/ 15 w 212"/>
                <a:gd name="T57" fmla="*/ 177 h 219"/>
                <a:gd name="T58" fmla="*/ 10 w 212"/>
                <a:gd name="T59" fmla="*/ 187 h 219"/>
                <a:gd name="T60" fmla="*/ 7 w 212"/>
                <a:gd name="T61" fmla="*/ 198 h 219"/>
                <a:gd name="T62" fmla="*/ 4 w 212"/>
                <a:gd name="T63" fmla="*/ 209 h 219"/>
                <a:gd name="T64" fmla="*/ 0 w 212"/>
                <a:gd name="T65" fmla="*/ 219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2" h="219">
                  <a:moveTo>
                    <a:pt x="212" y="0"/>
                  </a:moveTo>
                  <a:lnTo>
                    <a:pt x="205" y="0"/>
                  </a:lnTo>
                  <a:lnTo>
                    <a:pt x="197" y="2"/>
                  </a:lnTo>
                  <a:lnTo>
                    <a:pt x="189" y="3"/>
                  </a:lnTo>
                  <a:lnTo>
                    <a:pt x="181" y="4"/>
                  </a:lnTo>
                  <a:lnTo>
                    <a:pt x="174" y="7"/>
                  </a:lnTo>
                  <a:lnTo>
                    <a:pt x="165" y="9"/>
                  </a:lnTo>
                  <a:lnTo>
                    <a:pt x="157" y="13"/>
                  </a:lnTo>
                  <a:lnTo>
                    <a:pt x="149" y="17"/>
                  </a:lnTo>
                  <a:lnTo>
                    <a:pt x="141" y="21"/>
                  </a:lnTo>
                  <a:lnTo>
                    <a:pt x="133" y="26"/>
                  </a:lnTo>
                  <a:lnTo>
                    <a:pt x="125" y="31"/>
                  </a:lnTo>
                  <a:lnTo>
                    <a:pt x="117" y="37"/>
                  </a:lnTo>
                  <a:lnTo>
                    <a:pt x="110" y="44"/>
                  </a:lnTo>
                  <a:lnTo>
                    <a:pt x="102" y="50"/>
                  </a:lnTo>
                  <a:lnTo>
                    <a:pt x="94" y="57"/>
                  </a:lnTo>
                  <a:lnTo>
                    <a:pt x="86" y="65"/>
                  </a:lnTo>
                  <a:lnTo>
                    <a:pt x="80" y="72"/>
                  </a:lnTo>
                  <a:lnTo>
                    <a:pt x="72" y="80"/>
                  </a:lnTo>
                  <a:lnTo>
                    <a:pt x="65" y="89"/>
                  </a:lnTo>
                  <a:lnTo>
                    <a:pt x="59" y="98"/>
                  </a:lnTo>
                  <a:lnTo>
                    <a:pt x="52" y="107"/>
                  </a:lnTo>
                  <a:lnTo>
                    <a:pt x="46" y="116"/>
                  </a:lnTo>
                  <a:lnTo>
                    <a:pt x="40" y="125"/>
                  </a:lnTo>
                  <a:lnTo>
                    <a:pt x="34" y="135"/>
                  </a:lnTo>
                  <a:lnTo>
                    <a:pt x="29" y="145"/>
                  </a:lnTo>
                  <a:lnTo>
                    <a:pt x="23" y="156"/>
                  </a:lnTo>
                  <a:lnTo>
                    <a:pt x="19" y="166"/>
                  </a:lnTo>
                  <a:lnTo>
                    <a:pt x="15" y="177"/>
                  </a:lnTo>
                  <a:lnTo>
                    <a:pt x="10" y="187"/>
                  </a:lnTo>
                  <a:lnTo>
                    <a:pt x="7" y="198"/>
                  </a:lnTo>
                  <a:lnTo>
                    <a:pt x="4" y="209"/>
                  </a:lnTo>
                  <a:lnTo>
                    <a:pt x="0" y="21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53" name="Line 305"/>
            <p:cNvSpPr>
              <a:spLocks noChangeShapeType="1"/>
            </p:cNvSpPr>
            <p:nvPr/>
          </p:nvSpPr>
          <p:spPr bwMode="auto">
            <a:xfrm>
              <a:off x="1687" y="2743"/>
              <a:ext cx="2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54" name="Line 306"/>
            <p:cNvSpPr>
              <a:spLocks noChangeShapeType="1"/>
            </p:cNvSpPr>
            <p:nvPr/>
          </p:nvSpPr>
          <p:spPr bwMode="auto">
            <a:xfrm flipH="1">
              <a:off x="3181" y="1850"/>
              <a:ext cx="1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55" name="Line 307"/>
            <p:cNvSpPr>
              <a:spLocks noChangeShapeType="1"/>
            </p:cNvSpPr>
            <p:nvPr/>
          </p:nvSpPr>
          <p:spPr bwMode="auto">
            <a:xfrm flipH="1">
              <a:off x="3135" y="1850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56" name="Line 308"/>
            <p:cNvSpPr>
              <a:spLocks noChangeShapeType="1"/>
            </p:cNvSpPr>
            <p:nvPr/>
          </p:nvSpPr>
          <p:spPr bwMode="auto">
            <a:xfrm flipH="1">
              <a:off x="2904" y="1850"/>
              <a:ext cx="20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57" name="Line 309"/>
            <p:cNvSpPr>
              <a:spLocks noChangeShapeType="1"/>
            </p:cNvSpPr>
            <p:nvPr/>
          </p:nvSpPr>
          <p:spPr bwMode="auto">
            <a:xfrm flipH="1">
              <a:off x="2858" y="1850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58" name="Line 310"/>
            <p:cNvSpPr>
              <a:spLocks noChangeShapeType="1"/>
            </p:cNvSpPr>
            <p:nvPr/>
          </p:nvSpPr>
          <p:spPr bwMode="auto">
            <a:xfrm flipH="1">
              <a:off x="2628" y="1850"/>
              <a:ext cx="20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59" name="Line 311"/>
            <p:cNvSpPr>
              <a:spLocks noChangeShapeType="1"/>
            </p:cNvSpPr>
            <p:nvPr/>
          </p:nvSpPr>
          <p:spPr bwMode="auto">
            <a:xfrm flipH="1">
              <a:off x="2582" y="1850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60" name="Line 312"/>
            <p:cNvSpPr>
              <a:spLocks noChangeShapeType="1"/>
            </p:cNvSpPr>
            <p:nvPr/>
          </p:nvSpPr>
          <p:spPr bwMode="auto">
            <a:xfrm flipH="1">
              <a:off x="2351" y="1850"/>
              <a:ext cx="20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61" name="Line 313"/>
            <p:cNvSpPr>
              <a:spLocks noChangeShapeType="1"/>
            </p:cNvSpPr>
            <p:nvPr/>
          </p:nvSpPr>
          <p:spPr bwMode="auto">
            <a:xfrm flipH="1">
              <a:off x="2305" y="1850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62" name="Line 314"/>
            <p:cNvSpPr>
              <a:spLocks noChangeShapeType="1"/>
            </p:cNvSpPr>
            <p:nvPr/>
          </p:nvSpPr>
          <p:spPr bwMode="auto">
            <a:xfrm flipH="1">
              <a:off x="2075" y="1850"/>
              <a:ext cx="20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63" name="Line 315"/>
            <p:cNvSpPr>
              <a:spLocks noChangeShapeType="1"/>
            </p:cNvSpPr>
            <p:nvPr/>
          </p:nvSpPr>
          <p:spPr bwMode="auto">
            <a:xfrm flipH="1">
              <a:off x="2029" y="1850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64" name="Line 316"/>
            <p:cNvSpPr>
              <a:spLocks noChangeShapeType="1"/>
            </p:cNvSpPr>
            <p:nvPr/>
          </p:nvSpPr>
          <p:spPr bwMode="auto">
            <a:xfrm flipH="1">
              <a:off x="1799" y="1850"/>
              <a:ext cx="20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65" name="Line 317"/>
            <p:cNvSpPr>
              <a:spLocks noChangeShapeType="1"/>
            </p:cNvSpPr>
            <p:nvPr/>
          </p:nvSpPr>
          <p:spPr bwMode="auto">
            <a:xfrm flipH="1">
              <a:off x="1752" y="1850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66" name="Line 318"/>
            <p:cNvSpPr>
              <a:spLocks noChangeShapeType="1"/>
            </p:cNvSpPr>
            <p:nvPr/>
          </p:nvSpPr>
          <p:spPr bwMode="auto">
            <a:xfrm flipH="1">
              <a:off x="1522" y="1850"/>
              <a:ext cx="20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67" name="Line 319"/>
            <p:cNvSpPr>
              <a:spLocks noChangeShapeType="1"/>
            </p:cNvSpPr>
            <p:nvPr/>
          </p:nvSpPr>
          <p:spPr bwMode="auto">
            <a:xfrm flipH="1">
              <a:off x="1476" y="1850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68" name="Line 320"/>
            <p:cNvSpPr>
              <a:spLocks noChangeShapeType="1"/>
            </p:cNvSpPr>
            <p:nvPr/>
          </p:nvSpPr>
          <p:spPr bwMode="auto">
            <a:xfrm flipH="1">
              <a:off x="1321" y="1850"/>
              <a:ext cx="1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69" name="Line 321"/>
            <p:cNvSpPr>
              <a:spLocks noChangeShapeType="1"/>
            </p:cNvSpPr>
            <p:nvPr/>
          </p:nvSpPr>
          <p:spPr bwMode="auto">
            <a:xfrm flipH="1">
              <a:off x="2367" y="2137"/>
              <a:ext cx="85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70" name="Line 322"/>
            <p:cNvSpPr>
              <a:spLocks noChangeShapeType="1"/>
            </p:cNvSpPr>
            <p:nvPr/>
          </p:nvSpPr>
          <p:spPr bwMode="auto">
            <a:xfrm flipH="1">
              <a:off x="2367" y="1563"/>
              <a:ext cx="85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71" name="Line 323"/>
            <p:cNvSpPr>
              <a:spLocks noChangeShapeType="1"/>
            </p:cNvSpPr>
            <p:nvPr/>
          </p:nvSpPr>
          <p:spPr bwMode="auto">
            <a:xfrm>
              <a:off x="2212" y="2094"/>
              <a:ext cx="10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72" name="Line 324"/>
            <p:cNvSpPr>
              <a:spLocks noChangeShapeType="1"/>
            </p:cNvSpPr>
            <p:nvPr/>
          </p:nvSpPr>
          <p:spPr bwMode="auto">
            <a:xfrm>
              <a:off x="2212" y="1606"/>
              <a:ext cx="10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73" name="Line 325"/>
            <p:cNvSpPr>
              <a:spLocks noChangeShapeType="1"/>
            </p:cNvSpPr>
            <p:nvPr/>
          </p:nvSpPr>
          <p:spPr bwMode="auto">
            <a:xfrm flipV="1">
              <a:off x="3226" y="1563"/>
              <a:ext cx="0" cy="5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74" name="Line 326"/>
            <p:cNvSpPr>
              <a:spLocks noChangeShapeType="1"/>
            </p:cNvSpPr>
            <p:nvPr/>
          </p:nvSpPr>
          <p:spPr bwMode="auto">
            <a:xfrm flipH="1">
              <a:off x="2151" y="2094"/>
              <a:ext cx="78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75" name="Line 327"/>
            <p:cNvSpPr>
              <a:spLocks noChangeShapeType="1"/>
            </p:cNvSpPr>
            <p:nvPr/>
          </p:nvSpPr>
          <p:spPr bwMode="auto">
            <a:xfrm flipH="1">
              <a:off x="2151" y="1606"/>
              <a:ext cx="78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76" name="Line 328"/>
            <p:cNvSpPr>
              <a:spLocks noChangeShapeType="1"/>
            </p:cNvSpPr>
            <p:nvPr/>
          </p:nvSpPr>
          <p:spPr bwMode="auto">
            <a:xfrm flipH="1">
              <a:off x="1752" y="1563"/>
              <a:ext cx="61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77" name="Line 329"/>
            <p:cNvSpPr>
              <a:spLocks noChangeShapeType="1"/>
            </p:cNvSpPr>
            <p:nvPr/>
          </p:nvSpPr>
          <p:spPr bwMode="auto">
            <a:xfrm>
              <a:off x="1752" y="2137"/>
              <a:ext cx="61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78" name="Line 330"/>
            <p:cNvSpPr>
              <a:spLocks noChangeShapeType="1"/>
            </p:cNvSpPr>
            <p:nvPr/>
          </p:nvSpPr>
          <p:spPr bwMode="auto">
            <a:xfrm>
              <a:off x="2940" y="2137"/>
              <a:ext cx="28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79" name="Line 331"/>
            <p:cNvSpPr>
              <a:spLocks noChangeShapeType="1"/>
            </p:cNvSpPr>
            <p:nvPr/>
          </p:nvSpPr>
          <p:spPr bwMode="auto">
            <a:xfrm>
              <a:off x="2940" y="1563"/>
              <a:ext cx="28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80" name="Line 332"/>
            <p:cNvSpPr>
              <a:spLocks noChangeShapeType="1"/>
            </p:cNvSpPr>
            <p:nvPr/>
          </p:nvSpPr>
          <p:spPr bwMode="auto">
            <a:xfrm>
              <a:off x="2367" y="2137"/>
              <a:ext cx="57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81" name="Line 333"/>
            <p:cNvSpPr>
              <a:spLocks noChangeShapeType="1"/>
            </p:cNvSpPr>
            <p:nvPr/>
          </p:nvSpPr>
          <p:spPr bwMode="auto">
            <a:xfrm>
              <a:off x="2367" y="1563"/>
              <a:ext cx="57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82" name="Line 334"/>
            <p:cNvSpPr>
              <a:spLocks noChangeShapeType="1"/>
            </p:cNvSpPr>
            <p:nvPr/>
          </p:nvSpPr>
          <p:spPr bwMode="auto">
            <a:xfrm>
              <a:off x="2940" y="2094"/>
              <a:ext cx="28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83" name="Line 335"/>
            <p:cNvSpPr>
              <a:spLocks noChangeShapeType="1"/>
            </p:cNvSpPr>
            <p:nvPr/>
          </p:nvSpPr>
          <p:spPr bwMode="auto">
            <a:xfrm>
              <a:off x="2940" y="1606"/>
              <a:ext cx="28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84" name="Line 336"/>
            <p:cNvSpPr>
              <a:spLocks noChangeShapeType="1"/>
            </p:cNvSpPr>
            <p:nvPr/>
          </p:nvSpPr>
          <p:spPr bwMode="auto">
            <a:xfrm flipV="1">
              <a:off x="3226" y="1563"/>
              <a:ext cx="0" cy="57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85" name="Line 337"/>
            <p:cNvSpPr>
              <a:spLocks noChangeShapeType="1"/>
            </p:cNvSpPr>
            <p:nvPr/>
          </p:nvSpPr>
          <p:spPr bwMode="auto">
            <a:xfrm flipV="1">
              <a:off x="2151" y="1563"/>
              <a:ext cx="0" cy="57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86" name="Line 338"/>
            <p:cNvSpPr>
              <a:spLocks noChangeShapeType="1"/>
            </p:cNvSpPr>
            <p:nvPr/>
          </p:nvSpPr>
          <p:spPr bwMode="auto">
            <a:xfrm>
              <a:off x="1408" y="1793"/>
              <a:ext cx="14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87" name="Line 339"/>
            <p:cNvSpPr>
              <a:spLocks noChangeShapeType="1"/>
            </p:cNvSpPr>
            <p:nvPr/>
          </p:nvSpPr>
          <p:spPr bwMode="auto">
            <a:xfrm>
              <a:off x="1552" y="1793"/>
              <a:ext cx="0" cy="11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88" name="Line 340"/>
            <p:cNvSpPr>
              <a:spLocks noChangeShapeType="1"/>
            </p:cNvSpPr>
            <p:nvPr/>
          </p:nvSpPr>
          <p:spPr bwMode="auto">
            <a:xfrm flipH="1">
              <a:off x="1408" y="1907"/>
              <a:ext cx="14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89" name="Line 341"/>
            <p:cNvSpPr>
              <a:spLocks noChangeShapeType="1"/>
            </p:cNvSpPr>
            <p:nvPr/>
          </p:nvSpPr>
          <p:spPr bwMode="auto">
            <a:xfrm flipH="1">
              <a:off x="1408" y="1420"/>
              <a:ext cx="34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90" name="Line 342"/>
            <p:cNvSpPr>
              <a:spLocks noChangeShapeType="1"/>
            </p:cNvSpPr>
            <p:nvPr/>
          </p:nvSpPr>
          <p:spPr bwMode="auto">
            <a:xfrm>
              <a:off x="1408" y="1420"/>
              <a:ext cx="0" cy="37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91" name="Line 343"/>
            <p:cNvSpPr>
              <a:spLocks noChangeShapeType="1"/>
            </p:cNvSpPr>
            <p:nvPr/>
          </p:nvSpPr>
          <p:spPr bwMode="auto">
            <a:xfrm flipH="1">
              <a:off x="1408" y="2280"/>
              <a:ext cx="34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92" name="Line 344"/>
            <p:cNvSpPr>
              <a:spLocks noChangeShapeType="1"/>
            </p:cNvSpPr>
            <p:nvPr/>
          </p:nvSpPr>
          <p:spPr bwMode="auto">
            <a:xfrm flipV="1">
              <a:off x="1408" y="1907"/>
              <a:ext cx="0" cy="37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93" name="Line 345"/>
            <p:cNvSpPr>
              <a:spLocks noChangeShapeType="1"/>
            </p:cNvSpPr>
            <p:nvPr/>
          </p:nvSpPr>
          <p:spPr bwMode="auto">
            <a:xfrm flipV="1">
              <a:off x="1752" y="1420"/>
              <a:ext cx="0" cy="86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94" name="Line 346"/>
            <p:cNvSpPr>
              <a:spLocks noChangeShapeType="1"/>
            </p:cNvSpPr>
            <p:nvPr/>
          </p:nvSpPr>
          <p:spPr bwMode="auto">
            <a:xfrm>
              <a:off x="2151" y="2137"/>
              <a:ext cx="0" cy="5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95" name="Line 347"/>
            <p:cNvSpPr>
              <a:spLocks noChangeShapeType="1"/>
            </p:cNvSpPr>
            <p:nvPr/>
          </p:nvSpPr>
          <p:spPr bwMode="auto">
            <a:xfrm>
              <a:off x="3226" y="2137"/>
              <a:ext cx="0" cy="5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96" name="Line 348"/>
            <p:cNvSpPr>
              <a:spLocks noChangeShapeType="1"/>
            </p:cNvSpPr>
            <p:nvPr/>
          </p:nvSpPr>
          <p:spPr bwMode="auto">
            <a:xfrm>
              <a:off x="2279" y="2554"/>
              <a:ext cx="81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97" name="Freeform 349"/>
            <p:cNvSpPr>
              <a:spLocks/>
            </p:cNvSpPr>
            <p:nvPr/>
          </p:nvSpPr>
          <p:spPr bwMode="auto">
            <a:xfrm>
              <a:off x="2151" y="2533"/>
              <a:ext cx="128" cy="43"/>
            </a:xfrm>
            <a:custGeom>
              <a:avLst/>
              <a:gdLst>
                <a:gd name="T0" fmla="*/ 896 w 896"/>
                <a:gd name="T1" fmla="*/ 0 h 298"/>
                <a:gd name="T2" fmla="*/ 896 w 896"/>
                <a:gd name="T3" fmla="*/ 298 h 298"/>
                <a:gd name="T4" fmla="*/ 0 w 896"/>
                <a:gd name="T5" fmla="*/ 149 h 298"/>
                <a:gd name="T6" fmla="*/ 896 w 896"/>
                <a:gd name="T7" fmla="*/ 0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6" h="298">
                  <a:moveTo>
                    <a:pt x="896" y="0"/>
                  </a:moveTo>
                  <a:lnTo>
                    <a:pt x="896" y="298"/>
                  </a:lnTo>
                  <a:lnTo>
                    <a:pt x="0" y="149"/>
                  </a:lnTo>
                  <a:lnTo>
                    <a:pt x="896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98" name="Freeform 350"/>
            <p:cNvSpPr>
              <a:spLocks/>
            </p:cNvSpPr>
            <p:nvPr/>
          </p:nvSpPr>
          <p:spPr bwMode="auto">
            <a:xfrm>
              <a:off x="2151" y="2533"/>
              <a:ext cx="128" cy="43"/>
            </a:xfrm>
            <a:custGeom>
              <a:avLst/>
              <a:gdLst>
                <a:gd name="T0" fmla="*/ 896 w 896"/>
                <a:gd name="T1" fmla="*/ 0 h 298"/>
                <a:gd name="T2" fmla="*/ 896 w 896"/>
                <a:gd name="T3" fmla="*/ 298 h 298"/>
                <a:gd name="T4" fmla="*/ 0 w 896"/>
                <a:gd name="T5" fmla="*/ 149 h 298"/>
                <a:gd name="T6" fmla="*/ 896 w 896"/>
                <a:gd name="T7" fmla="*/ 0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6" h="298">
                  <a:moveTo>
                    <a:pt x="896" y="0"/>
                  </a:moveTo>
                  <a:lnTo>
                    <a:pt x="896" y="298"/>
                  </a:lnTo>
                  <a:lnTo>
                    <a:pt x="0" y="149"/>
                  </a:lnTo>
                  <a:lnTo>
                    <a:pt x="896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799" name="Freeform 351"/>
            <p:cNvSpPr>
              <a:spLocks/>
            </p:cNvSpPr>
            <p:nvPr/>
          </p:nvSpPr>
          <p:spPr bwMode="auto">
            <a:xfrm>
              <a:off x="3098" y="2533"/>
              <a:ext cx="128" cy="43"/>
            </a:xfrm>
            <a:custGeom>
              <a:avLst/>
              <a:gdLst>
                <a:gd name="T0" fmla="*/ 0 w 896"/>
                <a:gd name="T1" fmla="*/ 0 h 298"/>
                <a:gd name="T2" fmla="*/ 0 w 896"/>
                <a:gd name="T3" fmla="*/ 298 h 298"/>
                <a:gd name="T4" fmla="*/ 896 w 896"/>
                <a:gd name="T5" fmla="*/ 149 h 298"/>
                <a:gd name="T6" fmla="*/ 0 w 896"/>
                <a:gd name="T7" fmla="*/ 0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6" h="298">
                  <a:moveTo>
                    <a:pt x="0" y="0"/>
                  </a:moveTo>
                  <a:lnTo>
                    <a:pt x="0" y="298"/>
                  </a:lnTo>
                  <a:lnTo>
                    <a:pt x="896" y="1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800" name="Freeform 352"/>
            <p:cNvSpPr>
              <a:spLocks/>
            </p:cNvSpPr>
            <p:nvPr/>
          </p:nvSpPr>
          <p:spPr bwMode="auto">
            <a:xfrm>
              <a:off x="3098" y="2533"/>
              <a:ext cx="128" cy="43"/>
            </a:xfrm>
            <a:custGeom>
              <a:avLst/>
              <a:gdLst>
                <a:gd name="T0" fmla="*/ 0 w 896"/>
                <a:gd name="T1" fmla="*/ 0 h 298"/>
                <a:gd name="T2" fmla="*/ 0 w 896"/>
                <a:gd name="T3" fmla="*/ 298 h 298"/>
                <a:gd name="T4" fmla="*/ 896 w 896"/>
                <a:gd name="T5" fmla="*/ 149 h 298"/>
                <a:gd name="T6" fmla="*/ 0 w 896"/>
                <a:gd name="T7" fmla="*/ 0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6" h="298">
                  <a:moveTo>
                    <a:pt x="0" y="0"/>
                  </a:moveTo>
                  <a:lnTo>
                    <a:pt x="0" y="298"/>
                  </a:lnTo>
                  <a:lnTo>
                    <a:pt x="896" y="1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801" name="Freeform 353"/>
            <p:cNvSpPr>
              <a:spLocks/>
            </p:cNvSpPr>
            <p:nvPr/>
          </p:nvSpPr>
          <p:spPr bwMode="auto">
            <a:xfrm>
              <a:off x="2634" y="2364"/>
              <a:ext cx="33" cy="27"/>
            </a:xfrm>
            <a:custGeom>
              <a:avLst/>
              <a:gdLst>
                <a:gd name="T0" fmla="*/ 227 w 227"/>
                <a:gd name="T1" fmla="*/ 0 h 188"/>
                <a:gd name="T2" fmla="*/ 217 w 227"/>
                <a:gd name="T3" fmla="*/ 0 h 188"/>
                <a:gd name="T4" fmla="*/ 207 w 227"/>
                <a:gd name="T5" fmla="*/ 1 h 188"/>
                <a:gd name="T6" fmla="*/ 196 w 227"/>
                <a:gd name="T7" fmla="*/ 2 h 188"/>
                <a:gd name="T8" fmla="*/ 186 w 227"/>
                <a:gd name="T9" fmla="*/ 5 h 188"/>
                <a:gd name="T10" fmla="*/ 176 w 227"/>
                <a:gd name="T11" fmla="*/ 9 h 188"/>
                <a:gd name="T12" fmla="*/ 165 w 227"/>
                <a:gd name="T13" fmla="*/ 12 h 188"/>
                <a:gd name="T14" fmla="*/ 155 w 227"/>
                <a:gd name="T15" fmla="*/ 17 h 188"/>
                <a:gd name="T16" fmla="*/ 144 w 227"/>
                <a:gd name="T17" fmla="*/ 23 h 188"/>
                <a:gd name="T18" fmla="*/ 134 w 227"/>
                <a:gd name="T19" fmla="*/ 29 h 188"/>
                <a:gd name="T20" fmla="*/ 123 w 227"/>
                <a:gd name="T21" fmla="*/ 35 h 188"/>
                <a:gd name="T22" fmla="*/ 113 w 227"/>
                <a:gd name="T23" fmla="*/ 43 h 188"/>
                <a:gd name="T24" fmla="*/ 103 w 227"/>
                <a:gd name="T25" fmla="*/ 51 h 188"/>
                <a:gd name="T26" fmla="*/ 92 w 227"/>
                <a:gd name="T27" fmla="*/ 59 h 188"/>
                <a:gd name="T28" fmla="*/ 83 w 227"/>
                <a:gd name="T29" fmla="*/ 69 h 188"/>
                <a:gd name="T30" fmla="*/ 73 w 227"/>
                <a:gd name="T31" fmla="*/ 79 h 188"/>
                <a:gd name="T32" fmla="*/ 63 w 227"/>
                <a:gd name="T33" fmla="*/ 89 h 188"/>
                <a:gd name="T34" fmla="*/ 54 w 227"/>
                <a:gd name="T35" fmla="*/ 100 h 188"/>
                <a:gd name="T36" fmla="*/ 46 w 227"/>
                <a:gd name="T37" fmla="*/ 111 h 188"/>
                <a:gd name="T38" fmla="*/ 37 w 227"/>
                <a:gd name="T39" fmla="*/ 124 h 188"/>
                <a:gd name="T40" fmla="*/ 29 w 227"/>
                <a:gd name="T41" fmla="*/ 136 h 188"/>
                <a:gd name="T42" fmla="*/ 21 w 227"/>
                <a:gd name="T43" fmla="*/ 148 h 188"/>
                <a:gd name="T44" fmla="*/ 13 w 227"/>
                <a:gd name="T45" fmla="*/ 161 h 188"/>
                <a:gd name="T46" fmla="*/ 7 w 227"/>
                <a:gd name="T47" fmla="*/ 174 h 188"/>
                <a:gd name="T48" fmla="*/ 0 w 227"/>
                <a:gd name="T49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7" h="188">
                  <a:moveTo>
                    <a:pt x="227" y="0"/>
                  </a:moveTo>
                  <a:lnTo>
                    <a:pt x="217" y="0"/>
                  </a:lnTo>
                  <a:lnTo>
                    <a:pt x="207" y="1"/>
                  </a:lnTo>
                  <a:lnTo>
                    <a:pt x="196" y="2"/>
                  </a:lnTo>
                  <a:lnTo>
                    <a:pt x="186" y="5"/>
                  </a:lnTo>
                  <a:lnTo>
                    <a:pt x="176" y="9"/>
                  </a:lnTo>
                  <a:lnTo>
                    <a:pt x="165" y="12"/>
                  </a:lnTo>
                  <a:lnTo>
                    <a:pt x="155" y="17"/>
                  </a:lnTo>
                  <a:lnTo>
                    <a:pt x="144" y="23"/>
                  </a:lnTo>
                  <a:lnTo>
                    <a:pt x="134" y="29"/>
                  </a:lnTo>
                  <a:lnTo>
                    <a:pt x="123" y="35"/>
                  </a:lnTo>
                  <a:lnTo>
                    <a:pt x="113" y="43"/>
                  </a:lnTo>
                  <a:lnTo>
                    <a:pt x="103" y="51"/>
                  </a:lnTo>
                  <a:lnTo>
                    <a:pt x="92" y="59"/>
                  </a:lnTo>
                  <a:lnTo>
                    <a:pt x="83" y="69"/>
                  </a:lnTo>
                  <a:lnTo>
                    <a:pt x="73" y="79"/>
                  </a:lnTo>
                  <a:lnTo>
                    <a:pt x="63" y="89"/>
                  </a:lnTo>
                  <a:lnTo>
                    <a:pt x="54" y="100"/>
                  </a:lnTo>
                  <a:lnTo>
                    <a:pt x="46" y="111"/>
                  </a:lnTo>
                  <a:lnTo>
                    <a:pt x="37" y="124"/>
                  </a:lnTo>
                  <a:lnTo>
                    <a:pt x="29" y="136"/>
                  </a:lnTo>
                  <a:lnTo>
                    <a:pt x="21" y="148"/>
                  </a:lnTo>
                  <a:lnTo>
                    <a:pt x="13" y="161"/>
                  </a:lnTo>
                  <a:lnTo>
                    <a:pt x="7" y="174"/>
                  </a:lnTo>
                  <a:lnTo>
                    <a:pt x="0" y="18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802" name="Freeform 354"/>
            <p:cNvSpPr>
              <a:spLocks/>
            </p:cNvSpPr>
            <p:nvPr/>
          </p:nvSpPr>
          <p:spPr bwMode="auto">
            <a:xfrm>
              <a:off x="2667" y="2364"/>
              <a:ext cx="17" cy="54"/>
            </a:xfrm>
            <a:custGeom>
              <a:avLst/>
              <a:gdLst>
                <a:gd name="T0" fmla="*/ 46 w 120"/>
                <a:gd name="T1" fmla="*/ 382 h 382"/>
                <a:gd name="T2" fmla="*/ 54 w 120"/>
                <a:gd name="T3" fmla="*/ 370 h 382"/>
                <a:gd name="T4" fmla="*/ 62 w 120"/>
                <a:gd name="T5" fmla="*/ 358 h 382"/>
                <a:gd name="T6" fmla="*/ 69 w 120"/>
                <a:gd name="T7" fmla="*/ 345 h 382"/>
                <a:gd name="T8" fmla="*/ 77 w 120"/>
                <a:gd name="T9" fmla="*/ 331 h 382"/>
                <a:gd name="T10" fmla="*/ 83 w 120"/>
                <a:gd name="T11" fmla="*/ 318 h 382"/>
                <a:gd name="T12" fmla="*/ 89 w 120"/>
                <a:gd name="T13" fmla="*/ 305 h 382"/>
                <a:gd name="T14" fmla="*/ 95 w 120"/>
                <a:gd name="T15" fmla="*/ 290 h 382"/>
                <a:gd name="T16" fmla="*/ 100 w 120"/>
                <a:gd name="T17" fmla="*/ 277 h 382"/>
                <a:gd name="T18" fmla="*/ 105 w 120"/>
                <a:gd name="T19" fmla="*/ 263 h 382"/>
                <a:gd name="T20" fmla="*/ 108 w 120"/>
                <a:gd name="T21" fmla="*/ 248 h 382"/>
                <a:gd name="T22" fmla="*/ 111 w 120"/>
                <a:gd name="T23" fmla="*/ 235 h 382"/>
                <a:gd name="T24" fmla="*/ 115 w 120"/>
                <a:gd name="T25" fmla="*/ 221 h 382"/>
                <a:gd name="T26" fmla="*/ 117 w 120"/>
                <a:gd name="T27" fmla="*/ 206 h 382"/>
                <a:gd name="T28" fmla="*/ 119 w 120"/>
                <a:gd name="T29" fmla="*/ 193 h 382"/>
                <a:gd name="T30" fmla="*/ 120 w 120"/>
                <a:gd name="T31" fmla="*/ 180 h 382"/>
                <a:gd name="T32" fmla="*/ 120 w 120"/>
                <a:gd name="T33" fmla="*/ 167 h 382"/>
                <a:gd name="T34" fmla="*/ 120 w 120"/>
                <a:gd name="T35" fmla="*/ 153 h 382"/>
                <a:gd name="T36" fmla="*/ 120 w 120"/>
                <a:gd name="T37" fmla="*/ 140 h 382"/>
                <a:gd name="T38" fmla="*/ 119 w 120"/>
                <a:gd name="T39" fmla="*/ 128 h 382"/>
                <a:gd name="T40" fmla="*/ 117 w 120"/>
                <a:gd name="T41" fmla="*/ 116 h 382"/>
                <a:gd name="T42" fmla="*/ 115 w 120"/>
                <a:gd name="T43" fmla="*/ 104 h 382"/>
                <a:gd name="T44" fmla="*/ 111 w 120"/>
                <a:gd name="T45" fmla="*/ 93 h 382"/>
                <a:gd name="T46" fmla="*/ 108 w 120"/>
                <a:gd name="T47" fmla="*/ 83 h 382"/>
                <a:gd name="T48" fmla="*/ 104 w 120"/>
                <a:gd name="T49" fmla="*/ 72 h 382"/>
                <a:gd name="T50" fmla="*/ 99 w 120"/>
                <a:gd name="T51" fmla="*/ 63 h 382"/>
                <a:gd name="T52" fmla="*/ 95 w 120"/>
                <a:gd name="T53" fmla="*/ 53 h 382"/>
                <a:gd name="T54" fmla="*/ 88 w 120"/>
                <a:gd name="T55" fmla="*/ 45 h 382"/>
                <a:gd name="T56" fmla="*/ 83 w 120"/>
                <a:gd name="T57" fmla="*/ 37 h 382"/>
                <a:gd name="T58" fmla="*/ 76 w 120"/>
                <a:gd name="T59" fmla="*/ 30 h 382"/>
                <a:gd name="T60" fmla="*/ 69 w 120"/>
                <a:gd name="T61" fmla="*/ 24 h 382"/>
                <a:gd name="T62" fmla="*/ 62 w 120"/>
                <a:gd name="T63" fmla="*/ 19 h 382"/>
                <a:gd name="T64" fmla="*/ 54 w 120"/>
                <a:gd name="T65" fmla="*/ 13 h 382"/>
                <a:gd name="T66" fmla="*/ 45 w 120"/>
                <a:gd name="T67" fmla="*/ 9 h 382"/>
                <a:gd name="T68" fmla="*/ 36 w 120"/>
                <a:gd name="T69" fmla="*/ 5 h 382"/>
                <a:gd name="T70" fmla="*/ 27 w 120"/>
                <a:gd name="T71" fmla="*/ 3 h 382"/>
                <a:gd name="T72" fmla="*/ 19 w 120"/>
                <a:gd name="T73" fmla="*/ 1 h 382"/>
                <a:gd name="T74" fmla="*/ 9 w 120"/>
                <a:gd name="T75" fmla="*/ 0 h 382"/>
                <a:gd name="T76" fmla="*/ 0 w 120"/>
                <a:gd name="T77" fmla="*/ 0 h 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0" h="382">
                  <a:moveTo>
                    <a:pt x="46" y="382"/>
                  </a:moveTo>
                  <a:lnTo>
                    <a:pt x="54" y="370"/>
                  </a:lnTo>
                  <a:lnTo>
                    <a:pt x="62" y="358"/>
                  </a:lnTo>
                  <a:lnTo>
                    <a:pt x="69" y="345"/>
                  </a:lnTo>
                  <a:lnTo>
                    <a:pt x="77" y="331"/>
                  </a:lnTo>
                  <a:lnTo>
                    <a:pt x="83" y="318"/>
                  </a:lnTo>
                  <a:lnTo>
                    <a:pt x="89" y="305"/>
                  </a:lnTo>
                  <a:lnTo>
                    <a:pt x="95" y="290"/>
                  </a:lnTo>
                  <a:lnTo>
                    <a:pt x="100" y="277"/>
                  </a:lnTo>
                  <a:lnTo>
                    <a:pt x="105" y="263"/>
                  </a:lnTo>
                  <a:lnTo>
                    <a:pt x="108" y="248"/>
                  </a:lnTo>
                  <a:lnTo>
                    <a:pt x="111" y="235"/>
                  </a:lnTo>
                  <a:lnTo>
                    <a:pt x="115" y="221"/>
                  </a:lnTo>
                  <a:lnTo>
                    <a:pt x="117" y="206"/>
                  </a:lnTo>
                  <a:lnTo>
                    <a:pt x="119" y="193"/>
                  </a:lnTo>
                  <a:lnTo>
                    <a:pt x="120" y="180"/>
                  </a:lnTo>
                  <a:lnTo>
                    <a:pt x="120" y="167"/>
                  </a:lnTo>
                  <a:lnTo>
                    <a:pt x="120" y="153"/>
                  </a:lnTo>
                  <a:lnTo>
                    <a:pt x="120" y="140"/>
                  </a:lnTo>
                  <a:lnTo>
                    <a:pt x="119" y="128"/>
                  </a:lnTo>
                  <a:lnTo>
                    <a:pt x="117" y="116"/>
                  </a:lnTo>
                  <a:lnTo>
                    <a:pt x="115" y="104"/>
                  </a:lnTo>
                  <a:lnTo>
                    <a:pt x="111" y="93"/>
                  </a:lnTo>
                  <a:lnTo>
                    <a:pt x="108" y="83"/>
                  </a:lnTo>
                  <a:lnTo>
                    <a:pt x="104" y="72"/>
                  </a:lnTo>
                  <a:lnTo>
                    <a:pt x="99" y="63"/>
                  </a:lnTo>
                  <a:lnTo>
                    <a:pt x="95" y="53"/>
                  </a:lnTo>
                  <a:lnTo>
                    <a:pt x="88" y="45"/>
                  </a:lnTo>
                  <a:lnTo>
                    <a:pt x="83" y="37"/>
                  </a:lnTo>
                  <a:lnTo>
                    <a:pt x="76" y="30"/>
                  </a:lnTo>
                  <a:lnTo>
                    <a:pt x="69" y="24"/>
                  </a:lnTo>
                  <a:lnTo>
                    <a:pt x="62" y="19"/>
                  </a:lnTo>
                  <a:lnTo>
                    <a:pt x="54" y="13"/>
                  </a:lnTo>
                  <a:lnTo>
                    <a:pt x="45" y="9"/>
                  </a:lnTo>
                  <a:lnTo>
                    <a:pt x="36" y="5"/>
                  </a:lnTo>
                  <a:lnTo>
                    <a:pt x="27" y="3"/>
                  </a:lnTo>
                  <a:lnTo>
                    <a:pt x="19" y="1"/>
                  </a:lnTo>
                  <a:lnTo>
                    <a:pt x="9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803" name="Freeform 355"/>
            <p:cNvSpPr>
              <a:spLocks/>
            </p:cNvSpPr>
            <p:nvPr/>
          </p:nvSpPr>
          <p:spPr bwMode="auto">
            <a:xfrm>
              <a:off x="2598" y="2418"/>
              <a:ext cx="75" cy="107"/>
            </a:xfrm>
            <a:custGeom>
              <a:avLst/>
              <a:gdLst>
                <a:gd name="T0" fmla="*/ 525 w 525"/>
                <a:gd name="T1" fmla="*/ 0 h 747"/>
                <a:gd name="T2" fmla="*/ 0 w 525"/>
                <a:gd name="T3" fmla="*/ 747 h 747"/>
                <a:gd name="T4" fmla="*/ 352 w 525"/>
                <a:gd name="T5" fmla="*/ 747 h 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25" h="747">
                  <a:moveTo>
                    <a:pt x="525" y="0"/>
                  </a:moveTo>
                  <a:lnTo>
                    <a:pt x="0" y="747"/>
                  </a:lnTo>
                  <a:lnTo>
                    <a:pt x="352" y="74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804" name="Freeform 356"/>
            <p:cNvSpPr>
              <a:spLocks/>
            </p:cNvSpPr>
            <p:nvPr/>
          </p:nvSpPr>
          <p:spPr bwMode="auto">
            <a:xfrm>
              <a:off x="2708" y="2364"/>
              <a:ext cx="71" cy="161"/>
            </a:xfrm>
            <a:custGeom>
              <a:avLst/>
              <a:gdLst>
                <a:gd name="T0" fmla="*/ 500 w 500"/>
                <a:gd name="T1" fmla="*/ 0 h 1129"/>
                <a:gd name="T2" fmla="*/ 198 w 500"/>
                <a:gd name="T3" fmla="*/ 1129 h 1129"/>
                <a:gd name="T4" fmla="*/ 0 w 500"/>
                <a:gd name="T5" fmla="*/ 1129 h 1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0" h="1129">
                  <a:moveTo>
                    <a:pt x="500" y="0"/>
                  </a:moveTo>
                  <a:lnTo>
                    <a:pt x="198" y="1129"/>
                  </a:lnTo>
                  <a:lnTo>
                    <a:pt x="0" y="112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805" name="Freeform 357"/>
            <p:cNvSpPr>
              <a:spLocks/>
            </p:cNvSpPr>
            <p:nvPr/>
          </p:nvSpPr>
          <p:spPr bwMode="auto">
            <a:xfrm>
              <a:off x="2693" y="2494"/>
              <a:ext cx="15" cy="31"/>
            </a:xfrm>
            <a:custGeom>
              <a:avLst/>
              <a:gdLst>
                <a:gd name="T0" fmla="*/ 10 w 105"/>
                <a:gd name="T1" fmla="*/ 0 h 220"/>
                <a:gd name="T2" fmla="*/ 7 w 105"/>
                <a:gd name="T3" fmla="*/ 13 h 220"/>
                <a:gd name="T4" fmla="*/ 5 w 105"/>
                <a:gd name="T5" fmla="*/ 26 h 220"/>
                <a:gd name="T6" fmla="*/ 3 w 105"/>
                <a:gd name="T7" fmla="*/ 38 h 220"/>
                <a:gd name="T8" fmla="*/ 1 w 105"/>
                <a:gd name="T9" fmla="*/ 51 h 220"/>
                <a:gd name="T10" fmla="*/ 0 w 105"/>
                <a:gd name="T11" fmla="*/ 63 h 220"/>
                <a:gd name="T12" fmla="*/ 0 w 105"/>
                <a:gd name="T13" fmla="*/ 76 h 220"/>
                <a:gd name="T14" fmla="*/ 0 w 105"/>
                <a:gd name="T15" fmla="*/ 88 h 220"/>
                <a:gd name="T16" fmla="*/ 0 w 105"/>
                <a:gd name="T17" fmla="*/ 99 h 220"/>
                <a:gd name="T18" fmla="*/ 1 w 105"/>
                <a:gd name="T19" fmla="*/ 110 h 220"/>
                <a:gd name="T20" fmla="*/ 4 w 105"/>
                <a:gd name="T21" fmla="*/ 121 h 220"/>
                <a:gd name="T22" fmla="*/ 6 w 105"/>
                <a:gd name="T23" fmla="*/ 131 h 220"/>
                <a:gd name="T24" fmla="*/ 9 w 105"/>
                <a:gd name="T25" fmla="*/ 142 h 220"/>
                <a:gd name="T26" fmla="*/ 13 w 105"/>
                <a:gd name="T27" fmla="*/ 151 h 220"/>
                <a:gd name="T28" fmla="*/ 16 w 105"/>
                <a:gd name="T29" fmla="*/ 160 h 220"/>
                <a:gd name="T30" fmla="*/ 20 w 105"/>
                <a:gd name="T31" fmla="*/ 168 h 220"/>
                <a:gd name="T32" fmla="*/ 26 w 105"/>
                <a:gd name="T33" fmla="*/ 176 h 220"/>
                <a:gd name="T34" fmla="*/ 31 w 105"/>
                <a:gd name="T35" fmla="*/ 184 h 220"/>
                <a:gd name="T36" fmla="*/ 37 w 105"/>
                <a:gd name="T37" fmla="*/ 191 h 220"/>
                <a:gd name="T38" fmla="*/ 42 w 105"/>
                <a:gd name="T39" fmla="*/ 196 h 220"/>
                <a:gd name="T40" fmla="*/ 49 w 105"/>
                <a:gd name="T41" fmla="*/ 202 h 220"/>
                <a:gd name="T42" fmla="*/ 57 w 105"/>
                <a:gd name="T43" fmla="*/ 207 h 220"/>
                <a:gd name="T44" fmla="*/ 64 w 105"/>
                <a:gd name="T45" fmla="*/ 210 h 220"/>
                <a:gd name="T46" fmla="*/ 72 w 105"/>
                <a:gd name="T47" fmla="*/ 214 h 220"/>
                <a:gd name="T48" fmla="*/ 80 w 105"/>
                <a:gd name="T49" fmla="*/ 217 h 220"/>
                <a:gd name="T50" fmla="*/ 88 w 105"/>
                <a:gd name="T51" fmla="*/ 218 h 220"/>
                <a:gd name="T52" fmla="*/ 97 w 105"/>
                <a:gd name="T53" fmla="*/ 219 h 220"/>
                <a:gd name="T54" fmla="*/ 105 w 105"/>
                <a:gd name="T5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5" h="220">
                  <a:moveTo>
                    <a:pt x="10" y="0"/>
                  </a:moveTo>
                  <a:lnTo>
                    <a:pt x="7" y="13"/>
                  </a:lnTo>
                  <a:lnTo>
                    <a:pt x="5" y="26"/>
                  </a:lnTo>
                  <a:lnTo>
                    <a:pt x="3" y="38"/>
                  </a:lnTo>
                  <a:lnTo>
                    <a:pt x="1" y="51"/>
                  </a:lnTo>
                  <a:lnTo>
                    <a:pt x="0" y="63"/>
                  </a:lnTo>
                  <a:lnTo>
                    <a:pt x="0" y="76"/>
                  </a:lnTo>
                  <a:lnTo>
                    <a:pt x="0" y="88"/>
                  </a:lnTo>
                  <a:lnTo>
                    <a:pt x="0" y="99"/>
                  </a:lnTo>
                  <a:lnTo>
                    <a:pt x="1" y="110"/>
                  </a:lnTo>
                  <a:lnTo>
                    <a:pt x="4" y="121"/>
                  </a:lnTo>
                  <a:lnTo>
                    <a:pt x="6" y="131"/>
                  </a:lnTo>
                  <a:lnTo>
                    <a:pt x="9" y="142"/>
                  </a:lnTo>
                  <a:lnTo>
                    <a:pt x="13" y="151"/>
                  </a:lnTo>
                  <a:lnTo>
                    <a:pt x="16" y="160"/>
                  </a:lnTo>
                  <a:lnTo>
                    <a:pt x="20" y="168"/>
                  </a:lnTo>
                  <a:lnTo>
                    <a:pt x="26" y="176"/>
                  </a:lnTo>
                  <a:lnTo>
                    <a:pt x="31" y="184"/>
                  </a:lnTo>
                  <a:lnTo>
                    <a:pt x="37" y="191"/>
                  </a:lnTo>
                  <a:lnTo>
                    <a:pt x="42" y="196"/>
                  </a:lnTo>
                  <a:lnTo>
                    <a:pt x="49" y="202"/>
                  </a:lnTo>
                  <a:lnTo>
                    <a:pt x="57" y="207"/>
                  </a:lnTo>
                  <a:lnTo>
                    <a:pt x="64" y="210"/>
                  </a:lnTo>
                  <a:lnTo>
                    <a:pt x="72" y="214"/>
                  </a:lnTo>
                  <a:lnTo>
                    <a:pt x="80" y="217"/>
                  </a:lnTo>
                  <a:lnTo>
                    <a:pt x="88" y="218"/>
                  </a:lnTo>
                  <a:lnTo>
                    <a:pt x="97" y="219"/>
                  </a:lnTo>
                  <a:lnTo>
                    <a:pt x="105" y="22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806" name="Line 358"/>
            <p:cNvSpPr>
              <a:spLocks noChangeShapeType="1"/>
            </p:cNvSpPr>
            <p:nvPr/>
          </p:nvSpPr>
          <p:spPr bwMode="auto">
            <a:xfrm flipV="1">
              <a:off x="2694" y="2449"/>
              <a:ext cx="12" cy="4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807" name="Freeform 359"/>
            <p:cNvSpPr>
              <a:spLocks/>
            </p:cNvSpPr>
            <p:nvPr/>
          </p:nvSpPr>
          <p:spPr bwMode="auto">
            <a:xfrm>
              <a:off x="2706" y="2417"/>
              <a:ext cx="31" cy="32"/>
            </a:xfrm>
            <a:custGeom>
              <a:avLst/>
              <a:gdLst>
                <a:gd name="T0" fmla="*/ 214 w 214"/>
                <a:gd name="T1" fmla="*/ 0 h 220"/>
                <a:gd name="T2" fmla="*/ 204 w 214"/>
                <a:gd name="T3" fmla="*/ 1 h 220"/>
                <a:gd name="T4" fmla="*/ 195 w 214"/>
                <a:gd name="T5" fmla="*/ 2 h 220"/>
                <a:gd name="T6" fmla="*/ 186 w 214"/>
                <a:gd name="T7" fmla="*/ 3 h 220"/>
                <a:gd name="T8" fmla="*/ 176 w 214"/>
                <a:gd name="T9" fmla="*/ 6 h 220"/>
                <a:gd name="T10" fmla="*/ 166 w 214"/>
                <a:gd name="T11" fmla="*/ 10 h 220"/>
                <a:gd name="T12" fmla="*/ 157 w 214"/>
                <a:gd name="T13" fmla="*/ 13 h 220"/>
                <a:gd name="T14" fmla="*/ 147 w 214"/>
                <a:gd name="T15" fmla="*/ 18 h 220"/>
                <a:gd name="T16" fmla="*/ 137 w 214"/>
                <a:gd name="T17" fmla="*/ 23 h 220"/>
                <a:gd name="T18" fmla="*/ 129 w 214"/>
                <a:gd name="T19" fmla="*/ 29 h 220"/>
                <a:gd name="T20" fmla="*/ 119 w 214"/>
                <a:gd name="T21" fmla="*/ 36 h 220"/>
                <a:gd name="T22" fmla="*/ 110 w 214"/>
                <a:gd name="T23" fmla="*/ 44 h 220"/>
                <a:gd name="T24" fmla="*/ 101 w 214"/>
                <a:gd name="T25" fmla="*/ 52 h 220"/>
                <a:gd name="T26" fmla="*/ 92 w 214"/>
                <a:gd name="T27" fmla="*/ 59 h 220"/>
                <a:gd name="T28" fmla="*/ 83 w 214"/>
                <a:gd name="T29" fmla="*/ 69 h 220"/>
                <a:gd name="T30" fmla="*/ 74 w 214"/>
                <a:gd name="T31" fmla="*/ 78 h 220"/>
                <a:gd name="T32" fmla="*/ 67 w 214"/>
                <a:gd name="T33" fmla="*/ 88 h 220"/>
                <a:gd name="T34" fmla="*/ 58 w 214"/>
                <a:gd name="T35" fmla="*/ 99 h 220"/>
                <a:gd name="T36" fmla="*/ 51 w 214"/>
                <a:gd name="T37" fmla="*/ 110 h 220"/>
                <a:gd name="T38" fmla="*/ 43 w 214"/>
                <a:gd name="T39" fmla="*/ 121 h 220"/>
                <a:gd name="T40" fmla="*/ 37 w 214"/>
                <a:gd name="T41" fmla="*/ 132 h 220"/>
                <a:gd name="T42" fmla="*/ 30 w 214"/>
                <a:gd name="T43" fmla="*/ 144 h 220"/>
                <a:gd name="T44" fmla="*/ 24 w 214"/>
                <a:gd name="T45" fmla="*/ 157 h 220"/>
                <a:gd name="T46" fmla="*/ 18 w 214"/>
                <a:gd name="T47" fmla="*/ 169 h 220"/>
                <a:gd name="T48" fmla="*/ 14 w 214"/>
                <a:gd name="T49" fmla="*/ 181 h 220"/>
                <a:gd name="T50" fmla="*/ 8 w 214"/>
                <a:gd name="T51" fmla="*/ 194 h 220"/>
                <a:gd name="T52" fmla="*/ 5 w 214"/>
                <a:gd name="T53" fmla="*/ 206 h 220"/>
                <a:gd name="T54" fmla="*/ 0 w 214"/>
                <a:gd name="T5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14" h="220">
                  <a:moveTo>
                    <a:pt x="214" y="0"/>
                  </a:moveTo>
                  <a:lnTo>
                    <a:pt x="204" y="1"/>
                  </a:lnTo>
                  <a:lnTo>
                    <a:pt x="195" y="2"/>
                  </a:lnTo>
                  <a:lnTo>
                    <a:pt x="186" y="3"/>
                  </a:lnTo>
                  <a:lnTo>
                    <a:pt x="176" y="6"/>
                  </a:lnTo>
                  <a:lnTo>
                    <a:pt x="166" y="10"/>
                  </a:lnTo>
                  <a:lnTo>
                    <a:pt x="157" y="13"/>
                  </a:lnTo>
                  <a:lnTo>
                    <a:pt x="147" y="18"/>
                  </a:lnTo>
                  <a:lnTo>
                    <a:pt x="137" y="23"/>
                  </a:lnTo>
                  <a:lnTo>
                    <a:pt x="129" y="29"/>
                  </a:lnTo>
                  <a:lnTo>
                    <a:pt x="119" y="36"/>
                  </a:lnTo>
                  <a:lnTo>
                    <a:pt x="110" y="44"/>
                  </a:lnTo>
                  <a:lnTo>
                    <a:pt x="101" y="52"/>
                  </a:lnTo>
                  <a:lnTo>
                    <a:pt x="92" y="59"/>
                  </a:lnTo>
                  <a:lnTo>
                    <a:pt x="83" y="69"/>
                  </a:lnTo>
                  <a:lnTo>
                    <a:pt x="74" y="78"/>
                  </a:lnTo>
                  <a:lnTo>
                    <a:pt x="67" y="88"/>
                  </a:lnTo>
                  <a:lnTo>
                    <a:pt x="58" y="99"/>
                  </a:lnTo>
                  <a:lnTo>
                    <a:pt x="51" y="110"/>
                  </a:lnTo>
                  <a:lnTo>
                    <a:pt x="43" y="121"/>
                  </a:lnTo>
                  <a:lnTo>
                    <a:pt x="37" y="132"/>
                  </a:lnTo>
                  <a:lnTo>
                    <a:pt x="30" y="144"/>
                  </a:lnTo>
                  <a:lnTo>
                    <a:pt x="24" y="157"/>
                  </a:lnTo>
                  <a:lnTo>
                    <a:pt x="18" y="169"/>
                  </a:lnTo>
                  <a:lnTo>
                    <a:pt x="14" y="181"/>
                  </a:lnTo>
                  <a:lnTo>
                    <a:pt x="8" y="194"/>
                  </a:lnTo>
                  <a:lnTo>
                    <a:pt x="5" y="206"/>
                  </a:lnTo>
                  <a:lnTo>
                    <a:pt x="0" y="22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808" name="Line 360"/>
            <p:cNvSpPr>
              <a:spLocks noChangeShapeType="1"/>
            </p:cNvSpPr>
            <p:nvPr/>
          </p:nvSpPr>
          <p:spPr bwMode="auto">
            <a:xfrm>
              <a:off x="2737" y="2417"/>
              <a:ext cx="2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809" name="Line 361"/>
            <p:cNvSpPr>
              <a:spLocks noChangeShapeType="1"/>
            </p:cNvSpPr>
            <p:nvPr/>
          </p:nvSpPr>
          <p:spPr bwMode="auto">
            <a:xfrm>
              <a:off x="3226" y="1563"/>
              <a:ext cx="45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810" name="Line 362"/>
            <p:cNvSpPr>
              <a:spLocks noChangeShapeType="1"/>
            </p:cNvSpPr>
            <p:nvPr/>
          </p:nvSpPr>
          <p:spPr bwMode="auto">
            <a:xfrm>
              <a:off x="3226" y="2137"/>
              <a:ext cx="45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811" name="Line 363"/>
            <p:cNvSpPr>
              <a:spLocks noChangeShapeType="1"/>
            </p:cNvSpPr>
            <p:nvPr/>
          </p:nvSpPr>
          <p:spPr bwMode="auto">
            <a:xfrm>
              <a:off x="3578" y="1691"/>
              <a:ext cx="0" cy="3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812" name="Freeform 364"/>
            <p:cNvSpPr>
              <a:spLocks/>
            </p:cNvSpPr>
            <p:nvPr/>
          </p:nvSpPr>
          <p:spPr bwMode="auto">
            <a:xfrm>
              <a:off x="3557" y="1563"/>
              <a:ext cx="42" cy="128"/>
            </a:xfrm>
            <a:custGeom>
              <a:avLst/>
              <a:gdLst>
                <a:gd name="T0" fmla="*/ 0 w 299"/>
                <a:gd name="T1" fmla="*/ 896 h 896"/>
                <a:gd name="T2" fmla="*/ 299 w 299"/>
                <a:gd name="T3" fmla="*/ 896 h 896"/>
                <a:gd name="T4" fmla="*/ 149 w 299"/>
                <a:gd name="T5" fmla="*/ 0 h 896"/>
                <a:gd name="T6" fmla="*/ 0 w 299"/>
                <a:gd name="T7" fmla="*/ 896 h 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9" h="896">
                  <a:moveTo>
                    <a:pt x="0" y="896"/>
                  </a:moveTo>
                  <a:lnTo>
                    <a:pt x="299" y="896"/>
                  </a:lnTo>
                  <a:lnTo>
                    <a:pt x="149" y="0"/>
                  </a:lnTo>
                  <a:lnTo>
                    <a:pt x="0" y="896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813" name="Freeform 365"/>
            <p:cNvSpPr>
              <a:spLocks/>
            </p:cNvSpPr>
            <p:nvPr/>
          </p:nvSpPr>
          <p:spPr bwMode="auto">
            <a:xfrm>
              <a:off x="3557" y="1563"/>
              <a:ext cx="42" cy="128"/>
            </a:xfrm>
            <a:custGeom>
              <a:avLst/>
              <a:gdLst>
                <a:gd name="T0" fmla="*/ 0 w 299"/>
                <a:gd name="T1" fmla="*/ 896 h 896"/>
                <a:gd name="T2" fmla="*/ 299 w 299"/>
                <a:gd name="T3" fmla="*/ 896 h 896"/>
                <a:gd name="T4" fmla="*/ 149 w 299"/>
                <a:gd name="T5" fmla="*/ 0 h 896"/>
                <a:gd name="T6" fmla="*/ 0 w 299"/>
                <a:gd name="T7" fmla="*/ 896 h 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9" h="896">
                  <a:moveTo>
                    <a:pt x="0" y="896"/>
                  </a:moveTo>
                  <a:lnTo>
                    <a:pt x="299" y="896"/>
                  </a:lnTo>
                  <a:lnTo>
                    <a:pt x="149" y="0"/>
                  </a:lnTo>
                  <a:lnTo>
                    <a:pt x="0" y="896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814" name="Freeform 366"/>
            <p:cNvSpPr>
              <a:spLocks/>
            </p:cNvSpPr>
            <p:nvPr/>
          </p:nvSpPr>
          <p:spPr bwMode="auto">
            <a:xfrm>
              <a:off x="3557" y="2009"/>
              <a:ext cx="42" cy="128"/>
            </a:xfrm>
            <a:custGeom>
              <a:avLst/>
              <a:gdLst>
                <a:gd name="T0" fmla="*/ 0 w 299"/>
                <a:gd name="T1" fmla="*/ 0 h 897"/>
                <a:gd name="T2" fmla="*/ 299 w 299"/>
                <a:gd name="T3" fmla="*/ 0 h 897"/>
                <a:gd name="T4" fmla="*/ 149 w 299"/>
                <a:gd name="T5" fmla="*/ 897 h 897"/>
                <a:gd name="T6" fmla="*/ 0 w 299"/>
                <a:gd name="T7" fmla="*/ 0 h 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9" h="897">
                  <a:moveTo>
                    <a:pt x="0" y="0"/>
                  </a:moveTo>
                  <a:lnTo>
                    <a:pt x="299" y="0"/>
                  </a:lnTo>
                  <a:lnTo>
                    <a:pt x="149" y="8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815" name="Freeform 367"/>
            <p:cNvSpPr>
              <a:spLocks/>
            </p:cNvSpPr>
            <p:nvPr/>
          </p:nvSpPr>
          <p:spPr bwMode="auto">
            <a:xfrm>
              <a:off x="3557" y="2009"/>
              <a:ext cx="42" cy="128"/>
            </a:xfrm>
            <a:custGeom>
              <a:avLst/>
              <a:gdLst>
                <a:gd name="T0" fmla="*/ 0 w 299"/>
                <a:gd name="T1" fmla="*/ 0 h 897"/>
                <a:gd name="T2" fmla="*/ 299 w 299"/>
                <a:gd name="T3" fmla="*/ 0 h 897"/>
                <a:gd name="T4" fmla="*/ 149 w 299"/>
                <a:gd name="T5" fmla="*/ 897 h 897"/>
                <a:gd name="T6" fmla="*/ 0 w 299"/>
                <a:gd name="T7" fmla="*/ 0 h 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9" h="897">
                  <a:moveTo>
                    <a:pt x="0" y="0"/>
                  </a:moveTo>
                  <a:lnTo>
                    <a:pt x="299" y="0"/>
                  </a:lnTo>
                  <a:lnTo>
                    <a:pt x="149" y="8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816" name="Freeform 368"/>
            <p:cNvSpPr>
              <a:spLocks/>
            </p:cNvSpPr>
            <p:nvPr/>
          </p:nvSpPr>
          <p:spPr bwMode="auto">
            <a:xfrm>
              <a:off x="3387" y="1804"/>
              <a:ext cx="162" cy="72"/>
            </a:xfrm>
            <a:custGeom>
              <a:avLst/>
              <a:gdLst>
                <a:gd name="T0" fmla="*/ 0 w 1129"/>
                <a:gd name="T1" fmla="*/ 0 h 501"/>
                <a:gd name="T2" fmla="*/ 1129 w 1129"/>
                <a:gd name="T3" fmla="*/ 303 h 501"/>
                <a:gd name="T4" fmla="*/ 1129 w 1129"/>
                <a:gd name="T5" fmla="*/ 501 h 5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29" h="501">
                  <a:moveTo>
                    <a:pt x="0" y="0"/>
                  </a:moveTo>
                  <a:lnTo>
                    <a:pt x="1129" y="303"/>
                  </a:lnTo>
                  <a:lnTo>
                    <a:pt x="1129" y="50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817" name="Freeform 369"/>
            <p:cNvSpPr>
              <a:spLocks/>
            </p:cNvSpPr>
            <p:nvPr/>
          </p:nvSpPr>
          <p:spPr bwMode="auto">
            <a:xfrm>
              <a:off x="3517" y="1876"/>
              <a:ext cx="32" cy="15"/>
            </a:xfrm>
            <a:custGeom>
              <a:avLst/>
              <a:gdLst>
                <a:gd name="T0" fmla="*/ 0 w 220"/>
                <a:gd name="T1" fmla="*/ 93 h 105"/>
                <a:gd name="T2" fmla="*/ 13 w 220"/>
                <a:gd name="T3" fmla="*/ 97 h 105"/>
                <a:gd name="T4" fmla="*/ 25 w 220"/>
                <a:gd name="T5" fmla="*/ 100 h 105"/>
                <a:gd name="T6" fmla="*/ 39 w 220"/>
                <a:gd name="T7" fmla="*/ 102 h 105"/>
                <a:gd name="T8" fmla="*/ 51 w 220"/>
                <a:gd name="T9" fmla="*/ 103 h 105"/>
                <a:gd name="T10" fmla="*/ 63 w 220"/>
                <a:gd name="T11" fmla="*/ 105 h 105"/>
                <a:gd name="T12" fmla="*/ 75 w 220"/>
                <a:gd name="T13" fmla="*/ 105 h 105"/>
                <a:gd name="T14" fmla="*/ 87 w 220"/>
                <a:gd name="T15" fmla="*/ 105 h 105"/>
                <a:gd name="T16" fmla="*/ 98 w 220"/>
                <a:gd name="T17" fmla="*/ 105 h 105"/>
                <a:gd name="T18" fmla="*/ 110 w 220"/>
                <a:gd name="T19" fmla="*/ 102 h 105"/>
                <a:gd name="T20" fmla="*/ 120 w 220"/>
                <a:gd name="T21" fmla="*/ 101 h 105"/>
                <a:gd name="T22" fmla="*/ 131 w 220"/>
                <a:gd name="T23" fmla="*/ 99 h 105"/>
                <a:gd name="T24" fmla="*/ 141 w 220"/>
                <a:gd name="T25" fmla="*/ 96 h 105"/>
                <a:gd name="T26" fmla="*/ 151 w 220"/>
                <a:gd name="T27" fmla="*/ 92 h 105"/>
                <a:gd name="T28" fmla="*/ 160 w 220"/>
                <a:gd name="T29" fmla="*/ 88 h 105"/>
                <a:gd name="T30" fmla="*/ 168 w 220"/>
                <a:gd name="T31" fmla="*/ 85 h 105"/>
                <a:gd name="T32" fmla="*/ 177 w 220"/>
                <a:gd name="T33" fmla="*/ 79 h 105"/>
                <a:gd name="T34" fmla="*/ 183 w 220"/>
                <a:gd name="T35" fmla="*/ 74 h 105"/>
                <a:gd name="T36" fmla="*/ 190 w 220"/>
                <a:gd name="T37" fmla="*/ 68 h 105"/>
                <a:gd name="T38" fmla="*/ 197 w 220"/>
                <a:gd name="T39" fmla="*/ 61 h 105"/>
                <a:gd name="T40" fmla="*/ 202 w 220"/>
                <a:gd name="T41" fmla="*/ 55 h 105"/>
                <a:gd name="T42" fmla="*/ 207 w 220"/>
                <a:gd name="T43" fmla="*/ 48 h 105"/>
                <a:gd name="T44" fmla="*/ 211 w 220"/>
                <a:gd name="T45" fmla="*/ 40 h 105"/>
                <a:gd name="T46" fmla="*/ 214 w 220"/>
                <a:gd name="T47" fmla="*/ 33 h 105"/>
                <a:gd name="T48" fmla="*/ 216 w 220"/>
                <a:gd name="T49" fmla="*/ 25 h 105"/>
                <a:gd name="T50" fmla="*/ 219 w 220"/>
                <a:gd name="T51" fmla="*/ 16 h 105"/>
                <a:gd name="T52" fmla="*/ 220 w 220"/>
                <a:gd name="T53" fmla="*/ 8 h 105"/>
                <a:gd name="T54" fmla="*/ 220 w 220"/>
                <a:gd name="T55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20" h="105">
                  <a:moveTo>
                    <a:pt x="0" y="93"/>
                  </a:moveTo>
                  <a:lnTo>
                    <a:pt x="13" y="97"/>
                  </a:lnTo>
                  <a:lnTo>
                    <a:pt x="25" y="100"/>
                  </a:lnTo>
                  <a:lnTo>
                    <a:pt x="39" y="102"/>
                  </a:lnTo>
                  <a:lnTo>
                    <a:pt x="51" y="103"/>
                  </a:lnTo>
                  <a:lnTo>
                    <a:pt x="63" y="105"/>
                  </a:lnTo>
                  <a:lnTo>
                    <a:pt x="75" y="105"/>
                  </a:lnTo>
                  <a:lnTo>
                    <a:pt x="87" y="105"/>
                  </a:lnTo>
                  <a:lnTo>
                    <a:pt x="98" y="105"/>
                  </a:lnTo>
                  <a:lnTo>
                    <a:pt x="110" y="102"/>
                  </a:lnTo>
                  <a:lnTo>
                    <a:pt x="120" y="101"/>
                  </a:lnTo>
                  <a:lnTo>
                    <a:pt x="131" y="99"/>
                  </a:lnTo>
                  <a:lnTo>
                    <a:pt x="141" y="96"/>
                  </a:lnTo>
                  <a:lnTo>
                    <a:pt x="151" y="92"/>
                  </a:lnTo>
                  <a:lnTo>
                    <a:pt x="160" y="88"/>
                  </a:lnTo>
                  <a:lnTo>
                    <a:pt x="168" y="85"/>
                  </a:lnTo>
                  <a:lnTo>
                    <a:pt x="177" y="79"/>
                  </a:lnTo>
                  <a:lnTo>
                    <a:pt x="183" y="74"/>
                  </a:lnTo>
                  <a:lnTo>
                    <a:pt x="190" y="68"/>
                  </a:lnTo>
                  <a:lnTo>
                    <a:pt x="197" y="61"/>
                  </a:lnTo>
                  <a:lnTo>
                    <a:pt x="202" y="55"/>
                  </a:lnTo>
                  <a:lnTo>
                    <a:pt x="207" y="48"/>
                  </a:lnTo>
                  <a:lnTo>
                    <a:pt x="211" y="40"/>
                  </a:lnTo>
                  <a:lnTo>
                    <a:pt x="214" y="33"/>
                  </a:lnTo>
                  <a:lnTo>
                    <a:pt x="216" y="25"/>
                  </a:lnTo>
                  <a:lnTo>
                    <a:pt x="219" y="16"/>
                  </a:lnTo>
                  <a:lnTo>
                    <a:pt x="220" y="8"/>
                  </a:lnTo>
                  <a:lnTo>
                    <a:pt x="22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818" name="Line 370"/>
            <p:cNvSpPr>
              <a:spLocks noChangeShapeType="1"/>
            </p:cNvSpPr>
            <p:nvPr/>
          </p:nvSpPr>
          <p:spPr bwMode="auto">
            <a:xfrm flipH="1" flipV="1">
              <a:off x="3473" y="1877"/>
              <a:ext cx="44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819" name="Freeform 371"/>
            <p:cNvSpPr>
              <a:spLocks/>
            </p:cNvSpPr>
            <p:nvPr/>
          </p:nvSpPr>
          <p:spPr bwMode="auto">
            <a:xfrm>
              <a:off x="3441" y="1847"/>
              <a:ext cx="32" cy="30"/>
            </a:xfrm>
            <a:custGeom>
              <a:avLst/>
              <a:gdLst>
                <a:gd name="T0" fmla="*/ 0 w 220"/>
                <a:gd name="T1" fmla="*/ 0 h 212"/>
                <a:gd name="T2" fmla="*/ 0 w 220"/>
                <a:gd name="T3" fmla="*/ 9 h 212"/>
                <a:gd name="T4" fmla="*/ 1 w 220"/>
                <a:gd name="T5" fmla="*/ 19 h 212"/>
                <a:gd name="T6" fmla="*/ 3 w 220"/>
                <a:gd name="T7" fmla="*/ 28 h 212"/>
                <a:gd name="T8" fmla="*/ 6 w 220"/>
                <a:gd name="T9" fmla="*/ 38 h 212"/>
                <a:gd name="T10" fmla="*/ 9 w 220"/>
                <a:gd name="T11" fmla="*/ 47 h 212"/>
                <a:gd name="T12" fmla="*/ 13 w 220"/>
                <a:gd name="T13" fmla="*/ 57 h 212"/>
                <a:gd name="T14" fmla="*/ 18 w 220"/>
                <a:gd name="T15" fmla="*/ 65 h 212"/>
                <a:gd name="T16" fmla="*/ 23 w 220"/>
                <a:gd name="T17" fmla="*/ 75 h 212"/>
                <a:gd name="T18" fmla="*/ 30 w 220"/>
                <a:gd name="T19" fmla="*/ 85 h 212"/>
                <a:gd name="T20" fmla="*/ 37 w 220"/>
                <a:gd name="T21" fmla="*/ 94 h 212"/>
                <a:gd name="T22" fmla="*/ 43 w 220"/>
                <a:gd name="T23" fmla="*/ 104 h 212"/>
                <a:gd name="T24" fmla="*/ 52 w 220"/>
                <a:gd name="T25" fmla="*/ 113 h 212"/>
                <a:gd name="T26" fmla="*/ 60 w 220"/>
                <a:gd name="T27" fmla="*/ 122 h 212"/>
                <a:gd name="T28" fmla="*/ 69 w 220"/>
                <a:gd name="T29" fmla="*/ 131 h 212"/>
                <a:gd name="T30" fmla="*/ 79 w 220"/>
                <a:gd name="T31" fmla="*/ 140 h 212"/>
                <a:gd name="T32" fmla="*/ 89 w 220"/>
                <a:gd name="T33" fmla="*/ 147 h 212"/>
                <a:gd name="T34" fmla="*/ 100 w 220"/>
                <a:gd name="T35" fmla="*/ 155 h 212"/>
                <a:gd name="T36" fmla="*/ 110 w 220"/>
                <a:gd name="T37" fmla="*/ 163 h 212"/>
                <a:gd name="T38" fmla="*/ 122 w 220"/>
                <a:gd name="T39" fmla="*/ 170 h 212"/>
                <a:gd name="T40" fmla="*/ 133 w 220"/>
                <a:gd name="T41" fmla="*/ 177 h 212"/>
                <a:gd name="T42" fmla="*/ 145 w 220"/>
                <a:gd name="T43" fmla="*/ 184 h 212"/>
                <a:gd name="T44" fmla="*/ 157 w 220"/>
                <a:gd name="T45" fmla="*/ 189 h 212"/>
                <a:gd name="T46" fmla="*/ 169 w 220"/>
                <a:gd name="T47" fmla="*/ 195 h 212"/>
                <a:gd name="T48" fmla="*/ 181 w 220"/>
                <a:gd name="T49" fmla="*/ 200 h 212"/>
                <a:gd name="T50" fmla="*/ 195 w 220"/>
                <a:gd name="T51" fmla="*/ 205 h 212"/>
                <a:gd name="T52" fmla="*/ 207 w 220"/>
                <a:gd name="T53" fmla="*/ 209 h 212"/>
                <a:gd name="T54" fmla="*/ 220 w 220"/>
                <a:gd name="T55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20" h="212">
                  <a:moveTo>
                    <a:pt x="0" y="0"/>
                  </a:moveTo>
                  <a:lnTo>
                    <a:pt x="0" y="9"/>
                  </a:lnTo>
                  <a:lnTo>
                    <a:pt x="1" y="19"/>
                  </a:lnTo>
                  <a:lnTo>
                    <a:pt x="3" y="28"/>
                  </a:lnTo>
                  <a:lnTo>
                    <a:pt x="6" y="38"/>
                  </a:lnTo>
                  <a:lnTo>
                    <a:pt x="9" y="47"/>
                  </a:lnTo>
                  <a:lnTo>
                    <a:pt x="13" y="57"/>
                  </a:lnTo>
                  <a:lnTo>
                    <a:pt x="18" y="65"/>
                  </a:lnTo>
                  <a:lnTo>
                    <a:pt x="23" y="75"/>
                  </a:lnTo>
                  <a:lnTo>
                    <a:pt x="30" y="85"/>
                  </a:lnTo>
                  <a:lnTo>
                    <a:pt x="37" y="94"/>
                  </a:lnTo>
                  <a:lnTo>
                    <a:pt x="43" y="104"/>
                  </a:lnTo>
                  <a:lnTo>
                    <a:pt x="52" y="113"/>
                  </a:lnTo>
                  <a:lnTo>
                    <a:pt x="60" y="122"/>
                  </a:lnTo>
                  <a:lnTo>
                    <a:pt x="69" y="131"/>
                  </a:lnTo>
                  <a:lnTo>
                    <a:pt x="79" y="140"/>
                  </a:lnTo>
                  <a:lnTo>
                    <a:pt x="89" y="147"/>
                  </a:lnTo>
                  <a:lnTo>
                    <a:pt x="100" y="155"/>
                  </a:lnTo>
                  <a:lnTo>
                    <a:pt x="110" y="163"/>
                  </a:lnTo>
                  <a:lnTo>
                    <a:pt x="122" y="170"/>
                  </a:lnTo>
                  <a:lnTo>
                    <a:pt x="133" y="177"/>
                  </a:lnTo>
                  <a:lnTo>
                    <a:pt x="145" y="184"/>
                  </a:lnTo>
                  <a:lnTo>
                    <a:pt x="157" y="189"/>
                  </a:lnTo>
                  <a:lnTo>
                    <a:pt x="169" y="195"/>
                  </a:lnTo>
                  <a:lnTo>
                    <a:pt x="181" y="200"/>
                  </a:lnTo>
                  <a:lnTo>
                    <a:pt x="195" y="205"/>
                  </a:lnTo>
                  <a:lnTo>
                    <a:pt x="207" y="209"/>
                  </a:lnTo>
                  <a:lnTo>
                    <a:pt x="220" y="21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4820" name="Line 372"/>
            <p:cNvSpPr>
              <a:spLocks noChangeShapeType="1"/>
            </p:cNvSpPr>
            <p:nvPr/>
          </p:nvSpPr>
          <p:spPr bwMode="auto">
            <a:xfrm flipV="1">
              <a:off x="3441" y="1819"/>
              <a:ext cx="0" cy="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104821" name="AutoShape 373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610600" y="6318250"/>
            <a:ext cx="533400" cy="5334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13388206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4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0"/>
                                  </p:iterate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5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75"/>
                                        <p:tgtEl>
                                          <p:spTgt spid="1045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Group">
                            <p:stCondLst>
                              <p:cond delay="150"/>
                            </p:stCondLst>
                            <p:childTnLst>
                              <p:par>
                                <p:cTn id="1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1044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1" dur="500"/>
                                        <p:tgtEl>
                                          <p:spTgt spid="1044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5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045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45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5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45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045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0"/>
                                  </p:iterate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9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75"/>
                                        <p:tgtEl>
                                          <p:spTgt spid="10449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6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1046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6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8" dur="500"/>
                                        <p:tgtEl>
                                          <p:spTgt spid="1046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3" presetClass="entr" presetSubtype="5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6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53" dur="500"/>
                                        <p:tgtEl>
                                          <p:spTgt spid="1046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0"/>
                                  </p:iterate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66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8" dur="75"/>
                                        <p:tgtEl>
                                          <p:spTgt spid="10466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6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1046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6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046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1046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3" presetClass="entr" presetSubtype="5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6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4" dur="500"/>
                                        <p:tgtEl>
                                          <p:spTgt spid="1046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6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9" dur="500"/>
                                        <p:tgtEl>
                                          <p:spTgt spid="1046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490" grpId="0" autoUpdateAnimBg="0"/>
      <p:bldP spid="104491" grpId="0" autoUpdateAnimBg="0"/>
      <p:bldP spid="104492" grpId="0" build="p" autoUpdateAnimBg="0"/>
      <p:bldP spid="104493" grpId="0" animBg="1"/>
      <p:bldP spid="104526" grpId="0" build="p" autoUpdateAnimBg="0"/>
      <p:bldP spid="104567" grpId="0" autoUpdateAnimBg="0"/>
      <p:bldP spid="104658" grpId="0"/>
      <p:bldP spid="104659" grpId="0" autoUpdateAnimBg="0"/>
      <p:bldP spid="104663" grpId="0" autoUpdateAnimBg="0"/>
      <p:bldP spid="104664" grpId="0" build="p" autoUpdateAnimBg="0"/>
      <p:bldP spid="104665" grpId="0" autoUpdateAnimBg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892" name="Text Box 4"/>
          <p:cNvSpPr txBox="1">
            <a:spLocks noChangeArrowheads="1"/>
          </p:cNvSpPr>
          <p:nvPr/>
        </p:nvSpPr>
        <p:spPr bwMode="auto">
          <a:xfrm>
            <a:off x="111125" y="627063"/>
            <a:ext cx="655320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螺纹紧固件连接的基本形式有：</a:t>
            </a:r>
          </a:p>
        </p:txBody>
      </p:sp>
      <p:sp>
        <p:nvSpPr>
          <p:cNvPr id="165903" name="Rectangle 15"/>
          <p:cNvSpPr>
            <a:spLocks noChangeArrowheads="1"/>
          </p:cNvSpPr>
          <p:nvPr/>
        </p:nvSpPr>
        <p:spPr bwMode="auto">
          <a:xfrm>
            <a:off x="225425" y="58738"/>
            <a:ext cx="60642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>
                <a:solidFill>
                  <a:srgbClr val="FF0000"/>
                </a:solidFill>
                <a:ea typeface="黑体" pitchFamily="2" charset="-122"/>
              </a:rPr>
              <a:t>二）螺纹紧固件</a:t>
            </a:r>
            <a:r>
              <a:rPr kumimoji="1" lang="zh-CN" altLang="en-US" sz="3600" b="1">
                <a:solidFill>
                  <a:srgbClr val="FF0000"/>
                </a:solidFill>
                <a:latin typeface="楷体_GB2312" pitchFamily="49" charset="-122"/>
                <a:ea typeface="黑体" pitchFamily="2" charset="-122"/>
              </a:rPr>
              <a:t>连接</a:t>
            </a:r>
            <a:r>
              <a:rPr kumimoji="1" lang="zh-CN" altLang="en-US" sz="3600" b="1">
                <a:solidFill>
                  <a:srgbClr val="FF0000"/>
                </a:solidFill>
                <a:ea typeface="黑体" pitchFamily="2" charset="-122"/>
              </a:rPr>
              <a:t>的画法</a:t>
            </a:r>
          </a:p>
        </p:txBody>
      </p:sp>
      <p:sp>
        <p:nvSpPr>
          <p:cNvPr id="165904" name="Text Box 16"/>
          <p:cNvSpPr txBox="1">
            <a:spLocks noChangeArrowheads="1"/>
          </p:cNvSpPr>
          <p:nvPr/>
        </p:nvSpPr>
        <p:spPr bwMode="auto">
          <a:xfrm>
            <a:off x="676275" y="6219825"/>
            <a:ext cx="2405063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螺栓连接</a:t>
            </a:r>
          </a:p>
        </p:txBody>
      </p:sp>
      <p:sp>
        <p:nvSpPr>
          <p:cNvPr id="165905" name="Text Box 17"/>
          <p:cNvSpPr txBox="1">
            <a:spLocks noChangeArrowheads="1"/>
          </p:cNvSpPr>
          <p:nvPr/>
        </p:nvSpPr>
        <p:spPr bwMode="auto">
          <a:xfrm>
            <a:off x="3268663" y="6208713"/>
            <a:ext cx="3049587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双头螺柱连接</a:t>
            </a:r>
          </a:p>
        </p:txBody>
      </p:sp>
      <p:sp>
        <p:nvSpPr>
          <p:cNvPr id="165906" name="Text Box 18"/>
          <p:cNvSpPr txBox="1">
            <a:spLocks noChangeArrowheads="1"/>
          </p:cNvSpPr>
          <p:nvPr/>
        </p:nvSpPr>
        <p:spPr bwMode="auto">
          <a:xfrm>
            <a:off x="6554788" y="6194425"/>
            <a:ext cx="2338387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螺钉连接</a:t>
            </a:r>
          </a:p>
        </p:txBody>
      </p:sp>
      <p:grpSp>
        <p:nvGrpSpPr>
          <p:cNvPr id="166661" name="Group 773"/>
          <p:cNvGrpSpPr>
            <a:grpSpLocks/>
          </p:cNvGrpSpPr>
          <p:nvPr/>
        </p:nvGrpSpPr>
        <p:grpSpPr bwMode="auto">
          <a:xfrm>
            <a:off x="508000" y="1177925"/>
            <a:ext cx="2274888" cy="5149850"/>
            <a:chOff x="0" y="261"/>
            <a:chExt cx="1773" cy="4015"/>
          </a:xfrm>
        </p:grpSpPr>
        <p:sp>
          <p:nvSpPr>
            <p:cNvPr id="166662" name="Line 774"/>
            <p:cNvSpPr>
              <a:spLocks noChangeShapeType="1"/>
            </p:cNvSpPr>
            <p:nvPr/>
          </p:nvSpPr>
          <p:spPr bwMode="auto">
            <a:xfrm flipV="1">
              <a:off x="863" y="2150"/>
              <a:ext cx="0" cy="31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663" name="Line 775"/>
            <p:cNvSpPr>
              <a:spLocks noChangeShapeType="1"/>
            </p:cNvSpPr>
            <p:nvPr/>
          </p:nvSpPr>
          <p:spPr bwMode="auto">
            <a:xfrm flipV="1">
              <a:off x="863" y="2066"/>
              <a:ext cx="0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664" name="Line 776"/>
            <p:cNvSpPr>
              <a:spLocks noChangeShapeType="1"/>
            </p:cNvSpPr>
            <p:nvPr/>
          </p:nvSpPr>
          <p:spPr bwMode="auto">
            <a:xfrm flipV="1">
              <a:off x="863" y="1667"/>
              <a:ext cx="0" cy="3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665" name="Line 777"/>
            <p:cNvSpPr>
              <a:spLocks noChangeShapeType="1"/>
            </p:cNvSpPr>
            <p:nvPr/>
          </p:nvSpPr>
          <p:spPr bwMode="auto">
            <a:xfrm flipV="1">
              <a:off x="863" y="1587"/>
              <a:ext cx="0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666" name="Line 778"/>
            <p:cNvSpPr>
              <a:spLocks noChangeShapeType="1"/>
            </p:cNvSpPr>
            <p:nvPr/>
          </p:nvSpPr>
          <p:spPr bwMode="auto">
            <a:xfrm flipV="1">
              <a:off x="863" y="1185"/>
              <a:ext cx="0" cy="35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667" name="Line 779"/>
            <p:cNvSpPr>
              <a:spLocks noChangeShapeType="1"/>
            </p:cNvSpPr>
            <p:nvPr/>
          </p:nvSpPr>
          <p:spPr bwMode="auto">
            <a:xfrm flipV="1">
              <a:off x="863" y="1107"/>
              <a:ext cx="0" cy="3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668" name="Line 780"/>
            <p:cNvSpPr>
              <a:spLocks noChangeShapeType="1"/>
            </p:cNvSpPr>
            <p:nvPr/>
          </p:nvSpPr>
          <p:spPr bwMode="auto">
            <a:xfrm flipV="1">
              <a:off x="863" y="705"/>
              <a:ext cx="0" cy="35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669" name="Line 781"/>
            <p:cNvSpPr>
              <a:spLocks noChangeShapeType="1"/>
            </p:cNvSpPr>
            <p:nvPr/>
          </p:nvSpPr>
          <p:spPr bwMode="auto">
            <a:xfrm flipV="1">
              <a:off x="863" y="624"/>
              <a:ext cx="0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670" name="Line 782"/>
            <p:cNvSpPr>
              <a:spLocks noChangeShapeType="1"/>
            </p:cNvSpPr>
            <p:nvPr/>
          </p:nvSpPr>
          <p:spPr bwMode="auto">
            <a:xfrm flipV="1">
              <a:off x="863" y="261"/>
              <a:ext cx="0" cy="31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671" name="Line 783"/>
            <p:cNvSpPr>
              <a:spLocks noChangeShapeType="1"/>
            </p:cNvSpPr>
            <p:nvPr/>
          </p:nvSpPr>
          <p:spPr bwMode="auto">
            <a:xfrm>
              <a:off x="863" y="2828"/>
              <a:ext cx="0" cy="19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672" name="Line 784"/>
            <p:cNvSpPr>
              <a:spLocks noChangeShapeType="1"/>
            </p:cNvSpPr>
            <p:nvPr/>
          </p:nvSpPr>
          <p:spPr bwMode="auto">
            <a:xfrm>
              <a:off x="863" y="3064"/>
              <a:ext cx="0" cy="3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673" name="Line 785"/>
            <p:cNvSpPr>
              <a:spLocks noChangeShapeType="1"/>
            </p:cNvSpPr>
            <p:nvPr/>
          </p:nvSpPr>
          <p:spPr bwMode="auto">
            <a:xfrm>
              <a:off x="863" y="3144"/>
              <a:ext cx="0" cy="3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674" name="Line 786"/>
            <p:cNvSpPr>
              <a:spLocks noChangeShapeType="1"/>
            </p:cNvSpPr>
            <p:nvPr/>
          </p:nvSpPr>
          <p:spPr bwMode="auto">
            <a:xfrm>
              <a:off x="863" y="3543"/>
              <a:ext cx="0" cy="3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675" name="Line 787"/>
            <p:cNvSpPr>
              <a:spLocks noChangeShapeType="1"/>
            </p:cNvSpPr>
            <p:nvPr/>
          </p:nvSpPr>
          <p:spPr bwMode="auto">
            <a:xfrm>
              <a:off x="863" y="3624"/>
              <a:ext cx="0" cy="35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676" name="Line 788"/>
            <p:cNvSpPr>
              <a:spLocks noChangeShapeType="1"/>
            </p:cNvSpPr>
            <p:nvPr/>
          </p:nvSpPr>
          <p:spPr bwMode="auto">
            <a:xfrm>
              <a:off x="863" y="4026"/>
              <a:ext cx="0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677" name="Line 789"/>
            <p:cNvSpPr>
              <a:spLocks noChangeShapeType="1"/>
            </p:cNvSpPr>
            <p:nvPr/>
          </p:nvSpPr>
          <p:spPr bwMode="auto">
            <a:xfrm>
              <a:off x="863" y="4125"/>
              <a:ext cx="0" cy="15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678" name="Line 790"/>
            <p:cNvSpPr>
              <a:spLocks noChangeShapeType="1"/>
            </p:cNvSpPr>
            <p:nvPr/>
          </p:nvSpPr>
          <p:spPr bwMode="auto">
            <a:xfrm>
              <a:off x="0" y="3546"/>
              <a:ext cx="34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679" name="Line 791"/>
            <p:cNvSpPr>
              <a:spLocks noChangeShapeType="1"/>
            </p:cNvSpPr>
            <p:nvPr/>
          </p:nvSpPr>
          <p:spPr bwMode="auto">
            <a:xfrm>
              <a:off x="389" y="3546"/>
              <a:ext cx="3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680" name="Line 792"/>
            <p:cNvSpPr>
              <a:spLocks noChangeShapeType="1"/>
            </p:cNvSpPr>
            <p:nvPr/>
          </p:nvSpPr>
          <p:spPr bwMode="auto">
            <a:xfrm>
              <a:off x="469" y="3546"/>
              <a:ext cx="35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681" name="Line 793"/>
            <p:cNvSpPr>
              <a:spLocks noChangeShapeType="1"/>
            </p:cNvSpPr>
            <p:nvPr/>
          </p:nvSpPr>
          <p:spPr bwMode="auto">
            <a:xfrm>
              <a:off x="949" y="3546"/>
              <a:ext cx="35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682" name="Line 794"/>
            <p:cNvSpPr>
              <a:spLocks noChangeShapeType="1"/>
            </p:cNvSpPr>
            <p:nvPr/>
          </p:nvSpPr>
          <p:spPr bwMode="auto">
            <a:xfrm>
              <a:off x="1348" y="3546"/>
              <a:ext cx="3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683" name="Line 795"/>
            <p:cNvSpPr>
              <a:spLocks noChangeShapeType="1"/>
            </p:cNvSpPr>
            <p:nvPr/>
          </p:nvSpPr>
          <p:spPr bwMode="auto">
            <a:xfrm>
              <a:off x="1428" y="3546"/>
              <a:ext cx="34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684" name="Line 796"/>
            <p:cNvSpPr>
              <a:spLocks noChangeShapeType="1"/>
            </p:cNvSpPr>
            <p:nvPr/>
          </p:nvSpPr>
          <p:spPr bwMode="auto">
            <a:xfrm>
              <a:off x="868" y="3546"/>
              <a:ext cx="3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grpSp>
          <p:nvGrpSpPr>
            <p:cNvPr id="166685" name="Group 797"/>
            <p:cNvGrpSpPr>
              <a:grpSpLocks/>
            </p:cNvGrpSpPr>
            <p:nvPr/>
          </p:nvGrpSpPr>
          <p:grpSpPr bwMode="auto">
            <a:xfrm>
              <a:off x="105" y="2922"/>
              <a:ext cx="1515" cy="1245"/>
              <a:chOff x="274" y="2882"/>
              <a:chExt cx="1586" cy="1304"/>
            </a:xfrm>
          </p:grpSpPr>
          <p:sp>
            <p:nvSpPr>
              <p:cNvPr id="166686" name="Line 798"/>
              <p:cNvSpPr>
                <a:spLocks noChangeShapeType="1"/>
              </p:cNvSpPr>
              <p:nvPr/>
            </p:nvSpPr>
            <p:spPr bwMode="auto">
              <a:xfrm flipH="1">
                <a:off x="274" y="2882"/>
                <a:ext cx="158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66687" name="Line 799"/>
              <p:cNvSpPr>
                <a:spLocks noChangeShapeType="1"/>
              </p:cNvSpPr>
              <p:nvPr/>
            </p:nvSpPr>
            <p:spPr bwMode="auto">
              <a:xfrm>
                <a:off x="274" y="2882"/>
                <a:ext cx="0" cy="130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66688" name="Line 800"/>
              <p:cNvSpPr>
                <a:spLocks noChangeShapeType="1"/>
              </p:cNvSpPr>
              <p:nvPr/>
            </p:nvSpPr>
            <p:spPr bwMode="auto">
              <a:xfrm>
                <a:off x="274" y="4186"/>
                <a:ext cx="158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66689" name="Line 801"/>
              <p:cNvSpPr>
                <a:spLocks noChangeShapeType="1"/>
              </p:cNvSpPr>
              <p:nvPr/>
            </p:nvSpPr>
            <p:spPr bwMode="auto">
              <a:xfrm flipV="1">
                <a:off x="1860" y="2882"/>
                <a:ext cx="0" cy="130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166690" name="Freeform 802"/>
            <p:cNvSpPr>
              <a:spLocks/>
            </p:cNvSpPr>
            <p:nvPr/>
          </p:nvSpPr>
          <p:spPr bwMode="auto">
            <a:xfrm>
              <a:off x="341" y="3022"/>
              <a:ext cx="1043" cy="1046"/>
            </a:xfrm>
            <a:custGeom>
              <a:avLst/>
              <a:gdLst>
                <a:gd name="T0" fmla="*/ 2638 w 2638"/>
                <a:gd name="T1" fmla="*/ 1320 h 2640"/>
                <a:gd name="T2" fmla="*/ 2627 w 2638"/>
                <a:gd name="T3" fmla="*/ 1161 h 2640"/>
                <a:gd name="T4" fmla="*/ 2599 w 2638"/>
                <a:gd name="T5" fmla="*/ 1004 h 2640"/>
                <a:gd name="T6" fmla="*/ 2552 w 2638"/>
                <a:gd name="T7" fmla="*/ 852 h 2640"/>
                <a:gd name="T8" fmla="*/ 2487 w 2638"/>
                <a:gd name="T9" fmla="*/ 707 h 2640"/>
                <a:gd name="T10" fmla="*/ 2404 w 2638"/>
                <a:gd name="T11" fmla="*/ 570 h 2640"/>
                <a:gd name="T12" fmla="*/ 2306 w 2638"/>
                <a:gd name="T13" fmla="*/ 445 h 2640"/>
                <a:gd name="T14" fmla="*/ 2193 w 2638"/>
                <a:gd name="T15" fmla="*/ 332 h 2640"/>
                <a:gd name="T16" fmla="*/ 2068 w 2638"/>
                <a:gd name="T17" fmla="*/ 234 h 2640"/>
                <a:gd name="T18" fmla="*/ 1932 w 2638"/>
                <a:gd name="T19" fmla="*/ 151 h 2640"/>
                <a:gd name="T20" fmla="*/ 1786 w 2638"/>
                <a:gd name="T21" fmla="*/ 86 h 2640"/>
                <a:gd name="T22" fmla="*/ 1634 w 2638"/>
                <a:gd name="T23" fmla="*/ 38 h 2640"/>
                <a:gd name="T24" fmla="*/ 1477 w 2638"/>
                <a:gd name="T25" fmla="*/ 10 h 2640"/>
                <a:gd name="T26" fmla="*/ 1318 w 2638"/>
                <a:gd name="T27" fmla="*/ 0 h 2640"/>
                <a:gd name="T28" fmla="*/ 1160 w 2638"/>
                <a:gd name="T29" fmla="*/ 10 h 2640"/>
                <a:gd name="T30" fmla="*/ 1003 w 2638"/>
                <a:gd name="T31" fmla="*/ 38 h 2640"/>
                <a:gd name="T32" fmla="*/ 851 w 2638"/>
                <a:gd name="T33" fmla="*/ 86 h 2640"/>
                <a:gd name="T34" fmla="*/ 706 w 2638"/>
                <a:gd name="T35" fmla="*/ 151 h 2640"/>
                <a:gd name="T36" fmla="*/ 570 w 2638"/>
                <a:gd name="T37" fmla="*/ 234 h 2640"/>
                <a:gd name="T38" fmla="*/ 444 w 2638"/>
                <a:gd name="T39" fmla="*/ 332 h 2640"/>
                <a:gd name="T40" fmla="*/ 331 w 2638"/>
                <a:gd name="T41" fmla="*/ 445 h 2640"/>
                <a:gd name="T42" fmla="*/ 233 w 2638"/>
                <a:gd name="T43" fmla="*/ 570 h 2640"/>
                <a:gd name="T44" fmla="*/ 151 w 2638"/>
                <a:gd name="T45" fmla="*/ 707 h 2640"/>
                <a:gd name="T46" fmla="*/ 85 w 2638"/>
                <a:gd name="T47" fmla="*/ 852 h 2640"/>
                <a:gd name="T48" fmla="*/ 39 w 2638"/>
                <a:gd name="T49" fmla="*/ 1004 h 2640"/>
                <a:gd name="T50" fmla="*/ 10 w 2638"/>
                <a:gd name="T51" fmla="*/ 1161 h 2640"/>
                <a:gd name="T52" fmla="*/ 0 w 2638"/>
                <a:gd name="T53" fmla="*/ 1320 h 2640"/>
                <a:gd name="T54" fmla="*/ 10 w 2638"/>
                <a:gd name="T55" fmla="*/ 1479 h 2640"/>
                <a:gd name="T56" fmla="*/ 39 w 2638"/>
                <a:gd name="T57" fmla="*/ 1636 h 2640"/>
                <a:gd name="T58" fmla="*/ 85 w 2638"/>
                <a:gd name="T59" fmla="*/ 1788 h 2640"/>
                <a:gd name="T60" fmla="*/ 151 w 2638"/>
                <a:gd name="T61" fmla="*/ 1933 h 2640"/>
                <a:gd name="T62" fmla="*/ 233 w 2638"/>
                <a:gd name="T63" fmla="*/ 2070 h 2640"/>
                <a:gd name="T64" fmla="*/ 331 w 2638"/>
                <a:gd name="T65" fmla="*/ 2195 h 2640"/>
                <a:gd name="T66" fmla="*/ 444 w 2638"/>
                <a:gd name="T67" fmla="*/ 2307 h 2640"/>
                <a:gd name="T68" fmla="*/ 570 w 2638"/>
                <a:gd name="T69" fmla="*/ 2406 h 2640"/>
                <a:gd name="T70" fmla="*/ 706 w 2638"/>
                <a:gd name="T71" fmla="*/ 2488 h 2640"/>
                <a:gd name="T72" fmla="*/ 851 w 2638"/>
                <a:gd name="T73" fmla="*/ 2553 h 2640"/>
                <a:gd name="T74" fmla="*/ 1003 w 2638"/>
                <a:gd name="T75" fmla="*/ 2601 h 2640"/>
                <a:gd name="T76" fmla="*/ 1160 w 2638"/>
                <a:gd name="T77" fmla="*/ 2630 h 2640"/>
                <a:gd name="T78" fmla="*/ 1318 w 2638"/>
                <a:gd name="T79" fmla="*/ 2640 h 2640"/>
                <a:gd name="T80" fmla="*/ 1477 w 2638"/>
                <a:gd name="T81" fmla="*/ 2630 h 2640"/>
                <a:gd name="T82" fmla="*/ 1634 w 2638"/>
                <a:gd name="T83" fmla="*/ 2601 h 2640"/>
                <a:gd name="T84" fmla="*/ 1786 w 2638"/>
                <a:gd name="T85" fmla="*/ 2553 h 2640"/>
                <a:gd name="T86" fmla="*/ 1932 w 2638"/>
                <a:gd name="T87" fmla="*/ 2488 h 2640"/>
                <a:gd name="T88" fmla="*/ 2068 w 2638"/>
                <a:gd name="T89" fmla="*/ 2406 h 2640"/>
                <a:gd name="T90" fmla="*/ 2193 w 2638"/>
                <a:gd name="T91" fmla="*/ 2307 h 2640"/>
                <a:gd name="T92" fmla="*/ 2306 w 2638"/>
                <a:gd name="T93" fmla="*/ 2195 h 2640"/>
                <a:gd name="T94" fmla="*/ 2404 w 2638"/>
                <a:gd name="T95" fmla="*/ 2070 h 2640"/>
                <a:gd name="T96" fmla="*/ 2487 w 2638"/>
                <a:gd name="T97" fmla="*/ 1933 h 2640"/>
                <a:gd name="T98" fmla="*/ 2552 w 2638"/>
                <a:gd name="T99" fmla="*/ 1788 h 2640"/>
                <a:gd name="T100" fmla="*/ 2599 w 2638"/>
                <a:gd name="T101" fmla="*/ 1636 h 2640"/>
                <a:gd name="T102" fmla="*/ 2627 w 2638"/>
                <a:gd name="T103" fmla="*/ 1479 h 2640"/>
                <a:gd name="T104" fmla="*/ 2638 w 2638"/>
                <a:gd name="T105" fmla="*/ 1320 h 2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638" h="2640">
                  <a:moveTo>
                    <a:pt x="2638" y="1320"/>
                  </a:moveTo>
                  <a:lnTo>
                    <a:pt x="2627" y="1161"/>
                  </a:lnTo>
                  <a:lnTo>
                    <a:pt x="2599" y="1004"/>
                  </a:lnTo>
                  <a:lnTo>
                    <a:pt x="2552" y="852"/>
                  </a:lnTo>
                  <a:lnTo>
                    <a:pt x="2487" y="707"/>
                  </a:lnTo>
                  <a:lnTo>
                    <a:pt x="2404" y="570"/>
                  </a:lnTo>
                  <a:lnTo>
                    <a:pt x="2306" y="445"/>
                  </a:lnTo>
                  <a:lnTo>
                    <a:pt x="2193" y="332"/>
                  </a:lnTo>
                  <a:lnTo>
                    <a:pt x="2068" y="234"/>
                  </a:lnTo>
                  <a:lnTo>
                    <a:pt x="1932" y="151"/>
                  </a:lnTo>
                  <a:lnTo>
                    <a:pt x="1786" y="86"/>
                  </a:lnTo>
                  <a:lnTo>
                    <a:pt x="1634" y="38"/>
                  </a:lnTo>
                  <a:lnTo>
                    <a:pt x="1477" y="10"/>
                  </a:lnTo>
                  <a:lnTo>
                    <a:pt x="1318" y="0"/>
                  </a:lnTo>
                  <a:lnTo>
                    <a:pt x="1160" y="10"/>
                  </a:lnTo>
                  <a:lnTo>
                    <a:pt x="1003" y="38"/>
                  </a:lnTo>
                  <a:lnTo>
                    <a:pt x="851" y="86"/>
                  </a:lnTo>
                  <a:lnTo>
                    <a:pt x="706" y="151"/>
                  </a:lnTo>
                  <a:lnTo>
                    <a:pt x="570" y="234"/>
                  </a:lnTo>
                  <a:lnTo>
                    <a:pt x="444" y="332"/>
                  </a:lnTo>
                  <a:lnTo>
                    <a:pt x="331" y="445"/>
                  </a:lnTo>
                  <a:lnTo>
                    <a:pt x="233" y="570"/>
                  </a:lnTo>
                  <a:lnTo>
                    <a:pt x="151" y="707"/>
                  </a:lnTo>
                  <a:lnTo>
                    <a:pt x="85" y="852"/>
                  </a:lnTo>
                  <a:lnTo>
                    <a:pt x="39" y="1004"/>
                  </a:lnTo>
                  <a:lnTo>
                    <a:pt x="10" y="1161"/>
                  </a:lnTo>
                  <a:lnTo>
                    <a:pt x="0" y="1320"/>
                  </a:lnTo>
                  <a:lnTo>
                    <a:pt x="10" y="1479"/>
                  </a:lnTo>
                  <a:lnTo>
                    <a:pt x="39" y="1636"/>
                  </a:lnTo>
                  <a:lnTo>
                    <a:pt x="85" y="1788"/>
                  </a:lnTo>
                  <a:lnTo>
                    <a:pt x="151" y="1933"/>
                  </a:lnTo>
                  <a:lnTo>
                    <a:pt x="233" y="2070"/>
                  </a:lnTo>
                  <a:lnTo>
                    <a:pt x="331" y="2195"/>
                  </a:lnTo>
                  <a:lnTo>
                    <a:pt x="444" y="2307"/>
                  </a:lnTo>
                  <a:lnTo>
                    <a:pt x="570" y="2406"/>
                  </a:lnTo>
                  <a:lnTo>
                    <a:pt x="706" y="2488"/>
                  </a:lnTo>
                  <a:lnTo>
                    <a:pt x="851" y="2553"/>
                  </a:lnTo>
                  <a:lnTo>
                    <a:pt x="1003" y="2601"/>
                  </a:lnTo>
                  <a:lnTo>
                    <a:pt x="1160" y="2630"/>
                  </a:lnTo>
                  <a:lnTo>
                    <a:pt x="1318" y="2640"/>
                  </a:lnTo>
                  <a:lnTo>
                    <a:pt x="1477" y="2630"/>
                  </a:lnTo>
                  <a:lnTo>
                    <a:pt x="1634" y="2601"/>
                  </a:lnTo>
                  <a:lnTo>
                    <a:pt x="1786" y="2553"/>
                  </a:lnTo>
                  <a:lnTo>
                    <a:pt x="1932" y="2488"/>
                  </a:lnTo>
                  <a:lnTo>
                    <a:pt x="2068" y="2406"/>
                  </a:lnTo>
                  <a:lnTo>
                    <a:pt x="2193" y="2307"/>
                  </a:lnTo>
                  <a:lnTo>
                    <a:pt x="2306" y="2195"/>
                  </a:lnTo>
                  <a:lnTo>
                    <a:pt x="2404" y="2070"/>
                  </a:lnTo>
                  <a:lnTo>
                    <a:pt x="2487" y="1933"/>
                  </a:lnTo>
                  <a:lnTo>
                    <a:pt x="2552" y="1788"/>
                  </a:lnTo>
                  <a:lnTo>
                    <a:pt x="2599" y="1636"/>
                  </a:lnTo>
                  <a:lnTo>
                    <a:pt x="2627" y="1479"/>
                  </a:lnTo>
                  <a:lnTo>
                    <a:pt x="2638" y="1320"/>
                  </a:lnTo>
                  <a:close/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691" name="Freeform 803"/>
            <p:cNvSpPr>
              <a:spLocks/>
            </p:cNvSpPr>
            <p:nvPr/>
          </p:nvSpPr>
          <p:spPr bwMode="auto">
            <a:xfrm>
              <a:off x="389" y="3133"/>
              <a:ext cx="948" cy="824"/>
            </a:xfrm>
            <a:custGeom>
              <a:avLst/>
              <a:gdLst>
                <a:gd name="T0" fmla="*/ 600 w 2398"/>
                <a:gd name="T1" fmla="*/ 0 h 2078"/>
                <a:gd name="T2" fmla="*/ 0 w 2398"/>
                <a:gd name="T3" fmla="*/ 1039 h 2078"/>
                <a:gd name="T4" fmla="*/ 600 w 2398"/>
                <a:gd name="T5" fmla="*/ 2078 h 2078"/>
                <a:gd name="T6" fmla="*/ 1799 w 2398"/>
                <a:gd name="T7" fmla="*/ 2078 h 2078"/>
                <a:gd name="T8" fmla="*/ 2398 w 2398"/>
                <a:gd name="T9" fmla="*/ 1039 h 2078"/>
                <a:gd name="T10" fmla="*/ 1799 w 2398"/>
                <a:gd name="T11" fmla="*/ 0 h 2078"/>
                <a:gd name="T12" fmla="*/ 600 w 2398"/>
                <a:gd name="T13" fmla="*/ 0 h 2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98" h="2078">
                  <a:moveTo>
                    <a:pt x="600" y="0"/>
                  </a:moveTo>
                  <a:lnTo>
                    <a:pt x="0" y="1039"/>
                  </a:lnTo>
                  <a:lnTo>
                    <a:pt x="600" y="2078"/>
                  </a:lnTo>
                  <a:lnTo>
                    <a:pt x="1799" y="2078"/>
                  </a:lnTo>
                  <a:lnTo>
                    <a:pt x="2398" y="1039"/>
                  </a:lnTo>
                  <a:lnTo>
                    <a:pt x="1799" y="0"/>
                  </a:lnTo>
                  <a:lnTo>
                    <a:pt x="600" y="0"/>
                  </a:lnTo>
                  <a:close/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692" name="Freeform 804"/>
            <p:cNvSpPr>
              <a:spLocks/>
            </p:cNvSpPr>
            <p:nvPr/>
          </p:nvSpPr>
          <p:spPr bwMode="auto">
            <a:xfrm>
              <a:off x="624" y="3308"/>
              <a:ext cx="477" cy="474"/>
            </a:xfrm>
            <a:custGeom>
              <a:avLst/>
              <a:gdLst>
                <a:gd name="T0" fmla="*/ 1199 w 1199"/>
                <a:gd name="T1" fmla="*/ 600 h 1200"/>
                <a:gd name="T2" fmla="*/ 1189 w 1199"/>
                <a:gd name="T3" fmla="*/ 496 h 1200"/>
                <a:gd name="T4" fmla="*/ 1163 w 1199"/>
                <a:gd name="T5" fmla="*/ 395 h 1200"/>
                <a:gd name="T6" fmla="*/ 1119 w 1199"/>
                <a:gd name="T7" fmla="*/ 300 h 1200"/>
                <a:gd name="T8" fmla="*/ 1058 w 1199"/>
                <a:gd name="T9" fmla="*/ 214 h 1200"/>
                <a:gd name="T10" fmla="*/ 985 w 1199"/>
                <a:gd name="T11" fmla="*/ 140 h 1200"/>
                <a:gd name="T12" fmla="*/ 900 w 1199"/>
                <a:gd name="T13" fmla="*/ 81 h 1200"/>
                <a:gd name="T14" fmla="*/ 805 w 1199"/>
                <a:gd name="T15" fmla="*/ 36 h 1200"/>
                <a:gd name="T16" fmla="*/ 704 w 1199"/>
                <a:gd name="T17" fmla="*/ 9 h 1200"/>
                <a:gd name="T18" fmla="*/ 599 w 1199"/>
                <a:gd name="T19" fmla="*/ 0 h 1200"/>
                <a:gd name="T20" fmla="*/ 495 w 1199"/>
                <a:gd name="T21" fmla="*/ 9 h 1200"/>
                <a:gd name="T22" fmla="*/ 395 w 1199"/>
                <a:gd name="T23" fmla="*/ 36 h 1200"/>
                <a:gd name="T24" fmla="*/ 300 w 1199"/>
                <a:gd name="T25" fmla="*/ 81 h 1200"/>
                <a:gd name="T26" fmla="*/ 214 w 1199"/>
                <a:gd name="T27" fmla="*/ 140 h 1200"/>
                <a:gd name="T28" fmla="*/ 141 w 1199"/>
                <a:gd name="T29" fmla="*/ 214 h 1200"/>
                <a:gd name="T30" fmla="*/ 81 w 1199"/>
                <a:gd name="T31" fmla="*/ 300 h 1200"/>
                <a:gd name="T32" fmla="*/ 36 w 1199"/>
                <a:gd name="T33" fmla="*/ 395 h 1200"/>
                <a:gd name="T34" fmla="*/ 10 w 1199"/>
                <a:gd name="T35" fmla="*/ 496 h 1200"/>
                <a:gd name="T36" fmla="*/ 0 w 1199"/>
                <a:gd name="T37" fmla="*/ 600 h 1200"/>
                <a:gd name="T38" fmla="*/ 10 w 1199"/>
                <a:gd name="T39" fmla="*/ 704 h 1200"/>
                <a:gd name="T40" fmla="*/ 36 w 1199"/>
                <a:gd name="T41" fmla="*/ 805 h 1200"/>
                <a:gd name="T42" fmla="*/ 81 w 1199"/>
                <a:gd name="T43" fmla="*/ 900 h 1200"/>
                <a:gd name="T44" fmla="*/ 141 w 1199"/>
                <a:gd name="T45" fmla="*/ 986 h 1200"/>
                <a:gd name="T46" fmla="*/ 214 w 1199"/>
                <a:gd name="T47" fmla="*/ 1059 h 1200"/>
                <a:gd name="T48" fmla="*/ 300 w 1199"/>
                <a:gd name="T49" fmla="*/ 1119 h 1200"/>
                <a:gd name="T50" fmla="*/ 395 w 1199"/>
                <a:gd name="T51" fmla="*/ 1164 h 1200"/>
                <a:gd name="T52" fmla="*/ 495 w 1199"/>
                <a:gd name="T53" fmla="*/ 1190 h 1200"/>
                <a:gd name="T54" fmla="*/ 599 w 1199"/>
                <a:gd name="T55" fmla="*/ 1200 h 1200"/>
                <a:gd name="T56" fmla="*/ 704 w 1199"/>
                <a:gd name="T57" fmla="*/ 1190 h 1200"/>
                <a:gd name="T58" fmla="*/ 805 w 1199"/>
                <a:gd name="T59" fmla="*/ 1164 h 1200"/>
                <a:gd name="T60" fmla="*/ 900 w 1199"/>
                <a:gd name="T61" fmla="*/ 1119 h 1200"/>
                <a:gd name="T62" fmla="*/ 985 w 1199"/>
                <a:gd name="T63" fmla="*/ 1059 h 1200"/>
                <a:gd name="T64" fmla="*/ 1058 w 1199"/>
                <a:gd name="T65" fmla="*/ 986 h 1200"/>
                <a:gd name="T66" fmla="*/ 1119 w 1199"/>
                <a:gd name="T67" fmla="*/ 900 h 1200"/>
                <a:gd name="T68" fmla="*/ 1163 w 1199"/>
                <a:gd name="T69" fmla="*/ 805 h 1200"/>
                <a:gd name="T70" fmla="*/ 1189 w 1199"/>
                <a:gd name="T71" fmla="*/ 704 h 1200"/>
                <a:gd name="T72" fmla="*/ 1199 w 1199"/>
                <a:gd name="T73" fmla="*/ 600 h 1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99" h="1200">
                  <a:moveTo>
                    <a:pt x="1199" y="600"/>
                  </a:moveTo>
                  <a:lnTo>
                    <a:pt x="1189" y="496"/>
                  </a:lnTo>
                  <a:lnTo>
                    <a:pt x="1163" y="395"/>
                  </a:lnTo>
                  <a:lnTo>
                    <a:pt x="1119" y="300"/>
                  </a:lnTo>
                  <a:lnTo>
                    <a:pt x="1058" y="214"/>
                  </a:lnTo>
                  <a:lnTo>
                    <a:pt x="985" y="140"/>
                  </a:lnTo>
                  <a:lnTo>
                    <a:pt x="900" y="81"/>
                  </a:lnTo>
                  <a:lnTo>
                    <a:pt x="805" y="36"/>
                  </a:lnTo>
                  <a:lnTo>
                    <a:pt x="704" y="9"/>
                  </a:lnTo>
                  <a:lnTo>
                    <a:pt x="599" y="0"/>
                  </a:lnTo>
                  <a:lnTo>
                    <a:pt x="495" y="9"/>
                  </a:lnTo>
                  <a:lnTo>
                    <a:pt x="395" y="36"/>
                  </a:lnTo>
                  <a:lnTo>
                    <a:pt x="300" y="81"/>
                  </a:lnTo>
                  <a:lnTo>
                    <a:pt x="214" y="140"/>
                  </a:lnTo>
                  <a:lnTo>
                    <a:pt x="141" y="214"/>
                  </a:lnTo>
                  <a:lnTo>
                    <a:pt x="81" y="300"/>
                  </a:lnTo>
                  <a:lnTo>
                    <a:pt x="36" y="395"/>
                  </a:lnTo>
                  <a:lnTo>
                    <a:pt x="10" y="496"/>
                  </a:lnTo>
                  <a:lnTo>
                    <a:pt x="0" y="600"/>
                  </a:lnTo>
                  <a:lnTo>
                    <a:pt x="10" y="704"/>
                  </a:lnTo>
                  <a:lnTo>
                    <a:pt x="36" y="805"/>
                  </a:lnTo>
                  <a:lnTo>
                    <a:pt x="81" y="900"/>
                  </a:lnTo>
                  <a:lnTo>
                    <a:pt x="141" y="986"/>
                  </a:lnTo>
                  <a:lnTo>
                    <a:pt x="214" y="1059"/>
                  </a:lnTo>
                  <a:lnTo>
                    <a:pt x="300" y="1119"/>
                  </a:lnTo>
                  <a:lnTo>
                    <a:pt x="395" y="1164"/>
                  </a:lnTo>
                  <a:lnTo>
                    <a:pt x="495" y="1190"/>
                  </a:lnTo>
                  <a:lnTo>
                    <a:pt x="599" y="1200"/>
                  </a:lnTo>
                  <a:lnTo>
                    <a:pt x="704" y="1190"/>
                  </a:lnTo>
                  <a:lnTo>
                    <a:pt x="805" y="1164"/>
                  </a:lnTo>
                  <a:lnTo>
                    <a:pt x="900" y="1119"/>
                  </a:lnTo>
                  <a:lnTo>
                    <a:pt x="985" y="1059"/>
                  </a:lnTo>
                  <a:lnTo>
                    <a:pt x="1058" y="986"/>
                  </a:lnTo>
                  <a:lnTo>
                    <a:pt x="1119" y="900"/>
                  </a:lnTo>
                  <a:lnTo>
                    <a:pt x="1163" y="805"/>
                  </a:lnTo>
                  <a:lnTo>
                    <a:pt x="1189" y="704"/>
                  </a:lnTo>
                  <a:lnTo>
                    <a:pt x="1199" y="600"/>
                  </a:lnTo>
                  <a:close/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693" name="Freeform 805"/>
            <p:cNvSpPr>
              <a:spLocks/>
            </p:cNvSpPr>
            <p:nvPr/>
          </p:nvSpPr>
          <p:spPr bwMode="auto">
            <a:xfrm>
              <a:off x="660" y="3344"/>
              <a:ext cx="405" cy="402"/>
            </a:xfrm>
            <a:custGeom>
              <a:avLst/>
              <a:gdLst>
                <a:gd name="T0" fmla="*/ 439 w 1018"/>
                <a:gd name="T1" fmla="*/ 0 h 1014"/>
                <a:gd name="T2" fmla="*/ 341 w 1018"/>
                <a:gd name="T3" fmla="*/ 23 h 1014"/>
                <a:gd name="T4" fmla="*/ 251 w 1018"/>
                <a:gd name="T5" fmla="*/ 66 h 1014"/>
                <a:gd name="T6" fmla="*/ 171 w 1018"/>
                <a:gd name="T7" fmla="*/ 124 h 1014"/>
                <a:gd name="T8" fmla="*/ 103 w 1018"/>
                <a:gd name="T9" fmla="*/ 198 h 1014"/>
                <a:gd name="T10" fmla="*/ 51 w 1018"/>
                <a:gd name="T11" fmla="*/ 283 h 1014"/>
                <a:gd name="T12" fmla="*/ 16 w 1018"/>
                <a:gd name="T13" fmla="*/ 378 h 1014"/>
                <a:gd name="T14" fmla="*/ 0 w 1018"/>
                <a:gd name="T15" fmla="*/ 476 h 1014"/>
                <a:gd name="T16" fmla="*/ 5 w 1018"/>
                <a:gd name="T17" fmla="*/ 576 h 1014"/>
                <a:gd name="T18" fmla="*/ 28 w 1018"/>
                <a:gd name="T19" fmla="*/ 673 h 1014"/>
                <a:gd name="T20" fmla="*/ 71 w 1018"/>
                <a:gd name="T21" fmla="*/ 764 h 1014"/>
                <a:gd name="T22" fmla="*/ 129 w 1018"/>
                <a:gd name="T23" fmla="*/ 844 h 1014"/>
                <a:gd name="T24" fmla="*/ 203 w 1018"/>
                <a:gd name="T25" fmla="*/ 912 h 1014"/>
                <a:gd name="T26" fmla="*/ 288 w 1018"/>
                <a:gd name="T27" fmla="*/ 964 h 1014"/>
                <a:gd name="T28" fmla="*/ 382 w 1018"/>
                <a:gd name="T29" fmla="*/ 998 h 1014"/>
                <a:gd name="T30" fmla="*/ 481 w 1018"/>
                <a:gd name="T31" fmla="*/ 1014 h 1014"/>
                <a:gd name="T32" fmla="*/ 581 w 1018"/>
                <a:gd name="T33" fmla="*/ 1010 h 1014"/>
                <a:gd name="T34" fmla="*/ 678 w 1018"/>
                <a:gd name="T35" fmla="*/ 987 h 1014"/>
                <a:gd name="T36" fmla="*/ 768 w 1018"/>
                <a:gd name="T37" fmla="*/ 944 h 1014"/>
                <a:gd name="T38" fmla="*/ 849 w 1018"/>
                <a:gd name="T39" fmla="*/ 886 h 1014"/>
                <a:gd name="T40" fmla="*/ 916 w 1018"/>
                <a:gd name="T41" fmla="*/ 812 h 1014"/>
                <a:gd name="T42" fmla="*/ 968 w 1018"/>
                <a:gd name="T43" fmla="*/ 727 h 1014"/>
                <a:gd name="T44" fmla="*/ 1002 w 1018"/>
                <a:gd name="T45" fmla="*/ 632 h 1014"/>
                <a:gd name="T46" fmla="*/ 1018 w 1018"/>
                <a:gd name="T47" fmla="*/ 534 h 1014"/>
                <a:gd name="T48" fmla="*/ 1014 w 1018"/>
                <a:gd name="T49" fmla="*/ 434 h 10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18" h="1014">
                  <a:moveTo>
                    <a:pt x="439" y="0"/>
                  </a:moveTo>
                  <a:lnTo>
                    <a:pt x="341" y="23"/>
                  </a:lnTo>
                  <a:lnTo>
                    <a:pt x="251" y="66"/>
                  </a:lnTo>
                  <a:lnTo>
                    <a:pt x="171" y="124"/>
                  </a:lnTo>
                  <a:lnTo>
                    <a:pt x="103" y="198"/>
                  </a:lnTo>
                  <a:lnTo>
                    <a:pt x="51" y="283"/>
                  </a:lnTo>
                  <a:lnTo>
                    <a:pt x="16" y="378"/>
                  </a:lnTo>
                  <a:lnTo>
                    <a:pt x="0" y="476"/>
                  </a:lnTo>
                  <a:lnTo>
                    <a:pt x="5" y="576"/>
                  </a:lnTo>
                  <a:lnTo>
                    <a:pt x="28" y="673"/>
                  </a:lnTo>
                  <a:lnTo>
                    <a:pt x="71" y="764"/>
                  </a:lnTo>
                  <a:lnTo>
                    <a:pt x="129" y="844"/>
                  </a:lnTo>
                  <a:lnTo>
                    <a:pt x="203" y="912"/>
                  </a:lnTo>
                  <a:lnTo>
                    <a:pt x="288" y="964"/>
                  </a:lnTo>
                  <a:lnTo>
                    <a:pt x="382" y="998"/>
                  </a:lnTo>
                  <a:lnTo>
                    <a:pt x="481" y="1014"/>
                  </a:lnTo>
                  <a:lnTo>
                    <a:pt x="581" y="1010"/>
                  </a:lnTo>
                  <a:lnTo>
                    <a:pt x="678" y="987"/>
                  </a:lnTo>
                  <a:lnTo>
                    <a:pt x="768" y="944"/>
                  </a:lnTo>
                  <a:lnTo>
                    <a:pt x="849" y="886"/>
                  </a:lnTo>
                  <a:lnTo>
                    <a:pt x="916" y="812"/>
                  </a:lnTo>
                  <a:lnTo>
                    <a:pt x="968" y="727"/>
                  </a:lnTo>
                  <a:lnTo>
                    <a:pt x="1002" y="632"/>
                  </a:lnTo>
                  <a:lnTo>
                    <a:pt x="1018" y="534"/>
                  </a:lnTo>
                  <a:lnTo>
                    <a:pt x="1014" y="434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grpSp>
          <p:nvGrpSpPr>
            <p:cNvPr id="166694" name="Group 806"/>
            <p:cNvGrpSpPr>
              <a:grpSpLocks/>
            </p:cNvGrpSpPr>
            <p:nvPr/>
          </p:nvGrpSpPr>
          <p:grpSpPr bwMode="auto">
            <a:xfrm>
              <a:off x="386" y="344"/>
              <a:ext cx="956" cy="2019"/>
              <a:chOff x="568" y="466"/>
              <a:chExt cx="1001" cy="2114"/>
            </a:xfrm>
          </p:grpSpPr>
          <p:sp>
            <p:nvSpPr>
              <p:cNvPr id="166695" name="Line 807"/>
              <p:cNvSpPr>
                <a:spLocks noChangeShapeType="1"/>
              </p:cNvSpPr>
              <p:nvPr/>
            </p:nvSpPr>
            <p:spPr bwMode="auto">
              <a:xfrm flipH="1">
                <a:off x="568" y="2237"/>
                <a:ext cx="1001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66696" name="Line 808"/>
              <p:cNvSpPr>
                <a:spLocks noChangeShapeType="1"/>
              </p:cNvSpPr>
              <p:nvPr/>
            </p:nvSpPr>
            <p:spPr bwMode="auto">
              <a:xfrm>
                <a:off x="571" y="2580"/>
                <a:ext cx="99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66697" name="Line 809"/>
              <p:cNvSpPr>
                <a:spLocks noChangeShapeType="1"/>
              </p:cNvSpPr>
              <p:nvPr/>
            </p:nvSpPr>
            <p:spPr bwMode="auto">
              <a:xfrm flipV="1">
                <a:off x="571" y="2237"/>
                <a:ext cx="0" cy="34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66698" name="Line 810"/>
              <p:cNvSpPr>
                <a:spLocks noChangeShapeType="1"/>
              </p:cNvSpPr>
              <p:nvPr/>
            </p:nvSpPr>
            <p:spPr bwMode="auto">
              <a:xfrm flipV="1">
                <a:off x="1564" y="2237"/>
                <a:ext cx="0" cy="34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66699" name="Line 811"/>
              <p:cNvSpPr>
                <a:spLocks noChangeShapeType="1"/>
              </p:cNvSpPr>
              <p:nvPr/>
            </p:nvSpPr>
            <p:spPr bwMode="auto">
              <a:xfrm flipV="1">
                <a:off x="817" y="1119"/>
                <a:ext cx="0" cy="146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66700" name="Line 812"/>
              <p:cNvSpPr>
                <a:spLocks noChangeShapeType="1"/>
              </p:cNvSpPr>
              <p:nvPr/>
            </p:nvSpPr>
            <p:spPr bwMode="auto">
              <a:xfrm flipV="1">
                <a:off x="1317" y="1119"/>
                <a:ext cx="0" cy="146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66701" name="Line 813"/>
              <p:cNvSpPr>
                <a:spLocks noChangeShapeType="1"/>
              </p:cNvSpPr>
              <p:nvPr/>
            </p:nvSpPr>
            <p:spPr bwMode="auto">
              <a:xfrm flipV="1">
                <a:off x="817" y="620"/>
                <a:ext cx="0" cy="39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66702" name="Line 814"/>
              <p:cNvSpPr>
                <a:spLocks noChangeShapeType="1"/>
              </p:cNvSpPr>
              <p:nvPr/>
            </p:nvSpPr>
            <p:spPr bwMode="auto">
              <a:xfrm flipV="1">
                <a:off x="817" y="466"/>
                <a:ext cx="0" cy="15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66703" name="Line 815"/>
              <p:cNvSpPr>
                <a:spLocks noChangeShapeType="1"/>
              </p:cNvSpPr>
              <p:nvPr/>
            </p:nvSpPr>
            <p:spPr bwMode="auto">
              <a:xfrm>
                <a:off x="817" y="466"/>
                <a:ext cx="500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66704" name="Line 816"/>
              <p:cNvSpPr>
                <a:spLocks noChangeShapeType="1"/>
              </p:cNvSpPr>
              <p:nvPr/>
            </p:nvSpPr>
            <p:spPr bwMode="auto">
              <a:xfrm>
                <a:off x="1317" y="466"/>
                <a:ext cx="0" cy="15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66705" name="Line 817"/>
              <p:cNvSpPr>
                <a:spLocks noChangeShapeType="1"/>
              </p:cNvSpPr>
              <p:nvPr/>
            </p:nvSpPr>
            <p:spPr bwMode="auto">
              <a:xfrm>
                <a:off x="855" y="466"/>
                <a:ext cx="0" cy="15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66706" name="Line 818"/>
              <p:cNvSpPr>
                <a:spLocks noChangeShapeType="1"/>
              </p:cNvSpPr>
              <p:nvPr/>
            </p:nvSpPr>
            <p:spPr bwMode="auto">
              <a:xfrm>
                <a:off x="855" y="1119"/>
                <a:ext cx="0" cy="34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66707" name="Line 819"/>
              <p:cNvSpPr>
                <a:spLocks noChangeShapeType="1"/>
              </p:cNvSpPr>
              <p:nvPr/>
            </p:nvSpPr>
            <p:spPr bwMode="auto">
              <a:xfrm>
                <a:off x="817" y="1459"/>
                <a:ext cx="500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66708" name="Line 820"/>
              <p:cNvSpPr>
                <a:spLocks noChangeShapeType="1"/>
              </p:cNvSpPr>
              <p:nvPr/>
            </p:nvSpPr>
            <p:spPr bwMode="auto">
              <a:xfrm>
                <a:off x="1279" y="466"/>
                <a:ext cx="0" cy="15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66709" name="Line 821"/>
              <p:cNvSpPr>
                <a:spLocks noChangeShapeType="1"/>
              </p:cNvSpPr>
              <p:nvPr/>
            </p:nvSpPr>
            <p:spPr bwMode="auto">
              <a:xfrm>
                <a:off x="1279" y="1119"/>
                <a:ext cx="0" cy="34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66710" name="Line 822"/>
              <p:cNvSpPr>
                <a:spLocks noChangeShapeType="1"/>
              </p:cNvSpPr>
              <p:nvPr/>
            </p:nvSpPr>
            <p:spPr bwMode="auto">
              <a:xfrm>
                <a:off x="1317" y="620"/>
                <a:ext cx="0" cy="39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66711" name="Line 823"/>
              <p:cNvSpPr>
                <a:spLocks noChangeShapeType="1"/>
              </p:cNvSpPr>
              <p:nvPr/>
            </p:nvSpPr>
            <p:spPr bwMode="auto">
              <a:xfrm>
                <a:off x="1317" y="1018"/>
                <a:ext cx="0" cy="10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66712" name="Line 824"/>
              <p:cNvSpPr>
                <a:spLocks noChangeShapeType="1"/>
              </p:cNvSpPr>
              <p:nvPr/>
            </p:nvSpPr>
            <p:spPr bwMode="auto">
              <a:xfrm>
                <a:off x="817" y="1018"/>
                <a:ext cx="0" cy="10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66713" name="Line 825"/>
              <p:cNvSpPr>
                <a:spLocks noChangeShapeType="1"/>
              </p:cNvSpPr>
              <p:nvPr/>
            </p:nvSpPr>
            <p:spPr bwMode="auto">
              <a:xfrm>
                <a:off x="855" y="620"/>
                <a:ext cx="0" cy="49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66714" name="Line 826"/>
              <p:cNvSpPr>
                <a:spLocks noChangeShapeType="1"/>
              </p:cNvSpPr>
              <p:nvPr/>
            </p:nvSpPr>
            <p:spPr bwMode="auto">
              <a:xfrm>
                <a:off x="1279" y="620"/>
                <a:ext cx="0" cy="49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166715" name="Line 827"/>
            <p:cNvSpPr>
              <a:spLocks noChangeShapeType="1"/>
            </p:cNvSpPr>
            <p:nvPr/>
          </p:nvSpPr>
          <p:spPr bwMode="auto">
            <a:xfrm flipH="1" flipV="1">
              <a:off x="105" y="1950"/>
              <a:ext cx="86" cy="8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16" name="Line 828"/>
            <p:cNvSpPr>
              <a:spLocks noChangeShapeType="1"/>
            </p:cNvSpPr>
            <p:nvPr/>
          </p:nvSpPr>
          <p:spPr bwMode="auto">
            <a:xfrm flipH="1" flipV="1">
              <a:off x="105" y="1817"/>
              <a:ext cx="220" cy="21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17" name="Line 829"/>
            <p:cNvSpPr>
              <a:spLocks noChangeShapeType="1"/>
            </p:cNvSpPr>
            <p:nvPr/>
          </p:nvSpPr>
          <p:spPr bwMode="auto">
            <a:xfrm flipH="1" flipV="1">
              <a:off x="105" y="1684"/>
              <a:ext cx="352" cy="35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18" name="Line 830"/>
            <p:cNvSpPr>
              <a:spLocks noChangeShapeType="1"/>
            </p:cNvSpPr>
            <p:nvPr/>
          </p:nvSpPr>
          <p:spPr bwMode="auto">
            <a:xfrm flipH="1" flipV="1">
              <a:off x="105" y="1550"/>
              <a:ext cx="486" cy="48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19" name="Line 831"/>
            <p:cNvSpPr>
              <a:spLocks noChangeShapeType="1"/>
            </p:cNvSpPr>
            <p:nvPr/>
          </p:nvSpPr>
          <p:spPr bwMode="auto">
            <a:xfrm flipH="1" flipV="1">
              <a:off x="188" y="1501"/>
              <a:ext cx="408" cy="40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20" name="Line 832"/>
            <p:cNvSpPr>
              <a:spLocks noChangeShapeType="1"/>
            </p:cNvSpPr>
            <p:nvPr/>
          </p:nvSpPr>
          <p:spPr bwMode="auto">
            <a:xfrm flipH="1" flipV="1">
              <a:off x="322" y="1501"/>
              <a:ext cx="274" cy="27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21" name="Line 833"/>
            <p:cNvSpPr>
              <a:spLocks noChangeShapeType="1"/>
            </p:cNvSpPr>
            <p:nvPr/>
          </p:nvSpPr>
          <p:spPr bwMode="auto">
            <a:xfrm flipH="1" flipV="1">
              <a:off x="455" y="1501"/>
              <a:ext cx="141" cy="14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22" name="Line 834"/>
            <p:cNvSpPr>
              <a:spLocks noChangeShapeType="1"/>
            </p:cNvSpPr>
            <p:nvPr/>
          </p:nvSpPr>
          <p:spPr bwMode="auto">
            <a:xfrm flipH="1" flipV="1">
              <a:off x="1129" y="1909"/>
              <a:ext cx="127" cy="1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23" name="Line 835"/>
            <p:cNvSpPr>
              <a:spLocks noChangeShapeType="1"/>
            </p:cNvSpPr>
            <p:nvPr/>
          </p:nvSpPr>
          <p:spPr bwMode="auto">
            <a:xfrm flipH="1" flipV="1">
              <a:off x="1129" y="1775"/>
              <a:ext cx="261" cy="26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24" name="Line 836"/>
            <p:cNvSpPr>
              <a:spLocks noChangeShapeType="1"/>
            </p:cNvSpPr>
            <p:nvPr/>
          </p:nvSpPr>
          <p:spPr bwMode="auto">
            <a:xfrm flipH="1" flipV="1">
              <a:off x="1129" y="1642"/>
              <a:ext cx="394" cy="39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25" name="Line 837"/>
            <p:cNvSpPr>
              <a:spLocks noChangeShapeType="1"/>
            </p:cNvSpPr>
            <p:nvPr/>
          </p:nvSpPr>
          <p:spPr bwMode="auto">
            <a:xfrm flipH="1" flipV="1">
              <a:off x="1129" y="1509"/>
              <a:ext cx="491" cy="49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26" name="Line 838"/>
            <p:cNvSpPr>
              <a:spLocks noChangeShapeType="1"/>
            </p:cNvSpPr>
            <p:nvPr/>
          </p:nvSpPr>
          <p:spPr bwMode="auto">
            <a:xfrm flipH="1" flipV="1">
              <a:off x="1256" y="1501"/>
              <a:ext cx="364" cy="3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27" name="Line 839"/>
            <p:cNvSpPr>
              <a:spLocks noChangeShapeType="1"/>
            </p:cNvSpPr>
            <p:nvPr/>
          </p:nvSpPr>
          <p:spPr bwMode="auto">
            <a:xfrm flipH="1" flipV="1">
              <a:off x="1390" y="1501"/>
              <a:ext cx="230" cy="23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28" name="Line 840"/>
            <p:cNvSpPr>
              <a:spLocks noChangeShapeType="1"/>
            </p:cNvSpPr>
            <p:nvPr/>
          </p:nvSpPr>
          <p:spPr bwMode="auto">
            <a:xfrm flipH="1" flipV="1">
              <a:off x="1523" y="1501"/>
              <a:ext cx="97" cy="1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29" name="Line 841"/>
            <p:cNvSpPr>
              <a:spLocks noChangeShapeType="1"/>
            </p:cNvSpPr>
            <p:nvPr/>
          </p:nvSpPr>
          <p:spPr bwMode="auto">
            <a:xfrm flipH="1">
              <a:off x="105" y="2036"/>
              <a:ext cx="151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30" name="Line 842"/>
            <p:cNvSpPr>
              <a:spLocks noChangeShapeType="1"/>
            </p:cNvSpPr>
            <p:nvPr/>
          </p:nvSpPr>
          <p:spPr bwMode="auto">
            <a:xfrm>
              <a:off x="105" y="1501"/>
              <a:ext cx="49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31" name="Line 843"/>
            <p:cNvSpPr>
              <a:spLocks noChangeShapeType="1"/>
            </p:cNvSpPr>
            <p:nvPr/>
          </p:nvSpPr>
          <p:spPr bwMode="auto">
            <a:xfrm>
              <a:off x="1129" y="1501"/>
              <a:ext cx="49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32" name="Line 844"/>
            <p:cNvSpPr>
              <a:spLocks noChangeShapeType="1"/>
            </p:cNvSpPr>
            <p:nvPr/>
          </p:nvSpPr>
          <p:spPr bwMode="auto">
            <a:xfrm>
              <a:off x="596" y="1501"/>
              <a:ext cx="2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33" name="Line 845"/>
            <p:cNvSpPr>
              <a:spLocks noChangeShapeType="1"/>
            </p:cNvSpPr>
            <p:nvPr/>
          </p:nvSpPr>
          <p:spPr bwMode="auto">
            <a:xfrm flipH="1">
              <a:off x="1101" y="1501"/>
              <a:ext cx="2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34" name="Line 846"/>
            <p:cNvSpPr>
              <a:spLocks noChangeShapeType="1"/>
            </p:cNvSpPr>
            <p:nvPr/>
          </p:nvSpPr>
          <p:spPr bwMode="auto">
            <a:xfrm flipV="1">
              <a:off x="588" y="1499"/>
              <a:ext cx="0" cy="53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35" name="Line 847"/>
            <p:cNvSpPr>
              <a:spLocks noChangeShapeType="1"/>
            </p:cNvSpPr>
            <p:nvPr/>
          </p:nvSpPr>
          <p:spPr bwMode="auto">
            <a:xfrm>
              <a:off x="1137" y="1495"/>
              <a:ext cx="0" cy="54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grpSp>
          <p:nvGrpSpPr>
            <p:cNvPr id="166736" name="Group 848"/>
            <p:cNvGrpSpPr>
              <a:grpSpLocks/>
            </p:cNvGrpSpPr>
            <p:nvPr/>
          </p:nvGrpSpPr>
          <p:grpSpPr bwMode="auto">
            <a:xfrm>
              <a:off x="389" y="491"/>
              <a:ext cx="948" cy="385"/>
              <a:chOff x="571" y="620"/>
              <a:chExt cx="993" cy="403"/>
            </a:xfrm>
          </p:grpSpPr>
          <p:sp>
            <p:nvSpPr>
              <p:cNvPr id="166737" name="Line 849"/>
              <p:cNvSpPr>
                <a:spLocks noChangeShapeType="1"/>
              </p:cNvSpPr>
              <p:nvPr/>
            </p:nvSpPr>
            <p:spPr bwMode="auto">
              <a:xfrm>
                <a:off x="855" y="620"/>
                <a:ext cx="0" cy="403"/>
              </a:xfrm>
              <a:prstGeom prst="line">
                <a:avLst/>
              </a:prstGeom>
              <a:noFill/>
              <a:ln w="28575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66738" name="Line 850"/>
              <p:cNvSpPr>
                <a:spLocks noChangeShapeType="1"/>
              </p:cNvSpPr>
              <p:nvPr/>
            </p:nvSpPr>
            <p:spPr bwMode="auto">
              <a:xfrm>
                <a:off x="1279" y="620"/>
                <a:ext cx="0" cy="403"/>
              </a:xfrm>
              <a:prstGeom prst="line">
                <a:avLst/>
              </a:prstGeom>
              <a:noFill/>
              <a:ln w="28575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66739" name="Line 851"/>
              <p:cNvSpPr>
                <a:spLocks noChangeShapeType="1"/>
              </p:cNvSpPr>
              <p:nvPr/>
            </p:nvSpPr>
            <p:spPr bwMode="auto">
              <a:xfrm flipV="1">
                <a:off x="817" y="620"/>
                <a:ext cx="0" cy="39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66740" name="Line 852"/>
              <p:cNvSpPr>
                <a:spLocks noChangeShapeType="1"/>
              </p:cNvSpPr>
              <p:nvPr/>
            </p:nvSpPr>
            <p:spPr bwMode="auto">
              <a:xfrm>
                <a:off x="571" y="620"/>
                <a:ext cx="99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66741" name="Line 853"/>
              <p:cNvSpPr>
                <a:spLocks noChangeShapeType="1"/>
              </p:cNvSpPr>
              <p:nvPr/>
            </p:nvSpPr>
            <p:spPr bwMode="auto">
              <a:xfrm>
                <a:off x="571" y="620"/>
                <a:ext cx="0" cy="39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66742" name="Line 854"/>
              <p:cNvSpPr>
                <a:spLocks noChangeShapeType="1"/>
              </p:cNvSpPr>
              <p:nvPr/>
            </p:nvSpPr>
            <p:spPr bwMode="auto">
              <a:xfrm>
                <a:off x="1564" y="620"/>
                <a:ext cx="0" cy="39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66743" name="Line 855"/>
              <p:cNvSpPr>
                <a:spLocks noChangeShapeType="1"/>
              </p:cNvSpPr>
              <p:nvPr/>
            </p:nvSpPr>
            <p:spPr bwMode="auto">
              <a:xfrm>
                <a:off x="1317" y="620"/>
                <a:ext cx="0" cy="398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66744" name="Line 856"/>
              <p:cNvSpPr>
                <a:spLocks noChangeShapeType="1"/>
              </p:cNvSpPr>
              <p:nvPr/>
            </p:nvSpPr>
            <p:spPr bwMode="auto">
              <a:xfrm>
                <a:off x="571" y="1018"/>
                <a:ext cx="99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166745" name="Line 857"/>
            <p:cNvSpPr>
              <a:spLocks noChangeShapeType="1"/>
            </p:cNvSpPr>
            <p:nvPr/>
          </p:nvSpPr>
          <p:spPr bwMode="auto">
            <a:xfrm flipV="1">
              <a:off x="105" y="968"/>
              <a:ext cx="86" cy="8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46" name="Line 858"/>
            <p:cNvSpPr>
              <a:spLocks noChangeShapeType="1"/>
            </p:cNvSpPr>
            <p:nvPr/>
          </p:nvSpPr>
          <p:spPr bwMode="auto">
            <a:xfrm flipV="1">
              <a:off x="105" y="968"/>
              <a:ext cx="220" cy="21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47" name="Line 859"/>
            <p:cNvSpPr>
              <a:spLocks noChangeShapeType="1"/>
            </p:cNvSpPr>
            <p:nvPr/>
          </p:nvSpPr>
          <p:spPr bwMode="auto">
            <a:xfrm flipV="1">
              <a:off x="105" y="968"/>
              <a:ext cx="352" cy="35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48" name="Line 860"/>
            <p:cNvSpPr>
              <a:spLocks noChangeShapeType="1"/>
            </p:cNvSpPr>
            <p:nvPr/>
          </p:nvSpPr>
          <p:spPr bwMode="auto">
            <a:xfrm flipV="1">
              <a:off x="105" y="968"/>
              <a:ext cx="486" cy="48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49" name="Line 861"/>
            <p:cNvSpPr>
              <a:spLocks noChangeShapeType="1"/>
            </p:cNvSpPr>
            <p:nvPr/>
          </p:nvSpPr>
          <p:spPr bwMode="auto">
            <a:xfrm flipV="1">
              <a:off x="188" y="1096"/>
              <a:ext cx="408" cy="40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50" name="Line 862"/>
            <p:cNvSpPr>
              <a:spLocks noChangeShapeType="1"/>
            </p:cNvSpPr>
            <p:nvPr/>
          </p:nvSpPr>
          <p:spPr bwMode="auto">
            <a:xfrm flipV="1">
              <a:off x="322" y="1228"/>
              <a:ext cx="274" cy="2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51" name="Line 863"/>
            <p:cNvSpPr>
              <a:spLocks noChangeShapeType="1"/>
            </p:cNvSpPr>
            <p:nvPr/>
          </p:nvSpPr>
          <p:spPr bwMode="auto">
            <a:xfrm flipV="1">
              <a:off x="455" y="1362"/>
              <a:ext cx="141" cy="1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52" name="Line 864"/>
            <p:cNvSpPr>
              <a:spLocks noChangeShapeType="1"/>
            </p:cNvSpPr>
            <p:nvPr/>
          </p:nvSpPr>
          <p:spPr bwMode="auto">
            <a:xfrm flipV="1">
              <a:off x="1129" y="968"/>
              <a:ext cx="127" cy="12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53" name="Line 865"/>
            <p:cNvSpPr>
              <a:spLocks noChangeShapeType="1"/>
            </p:cNvSpPr>
            <p:nvPr/>
          </p:nvSpPr>
          <p:spPr bwMode="auto">
            <a:xfrm flipV="1">
              <a:off x="1129" y="968"/>
              <a:ext cx="261" cy="26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54" name="Line 866"/>
            <p:cNvSpPr>
              <a:spLocks noChangeShapeType="1"/>
            </p:cNvSpPr>
            <p:nvPr/>
          </p:nvSpPr>
          <p:spPr bwMode="auto">
            <a:xfrm flipV="1">
              <a:off x="1129" y="968"/>
              <a:ext cx="394" cy="39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55" name="Line 867"/>
            <p:cNvSpPr>
              <a:spLocks noChangeShapeType="1"/>
            </p:cNvSpPr>
            <p:nvPr/>
          </p:nvSpPr>
          <p:spPr bwMode="auto">
            <a:xfrm flipV="1">
              <a:off x="1129" y="1004"/>
              <a:ext cx="491" cy="49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56" name="Line 868"/>
            <p:cNvSpPr>
              <a:spLocks noChangeShapeType="1"/>
            </p:cNvSpPr>
            <p:nvPr/>
          </p:nvSpPr>
          <p:spPr bwMode="auto">
            <a:xfrm flipV="1">
              <a:off x="1256" y="1138"/>
              <a:ext cx="364" cy="36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57" name="Line 869"/>
            <p:cNvSpPr>
              <a:spLocks noChangeShapeType="1"/>
            </p:cNvSpPr>
            <p:nvPr/>
          </p:nvSpPr>
          <p:spPr bwMode="auto">
            <a:xfrm flipV="1">
              <a:off x="1390" y="1270"/>
              <a:ext cx="230" cy="23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58" name="Line 870"/>
            <p:cNvSpPr>
              <a:spLocks noChangeShapeType="1"/>
            </p:cNvSpPr>
            <p:nvPr/>
          </p:nvSpPr>
          <p:spPr bwMode="auto">
            <a:xfrm flipV="1">
              <a:off x="1523" y="1403"/>
              <a:ext cx="97" cy="9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59" name="Line 871"/>
            <p:cNvSpPr>
              <a:spLocks noChangeShapeType="1"/>
            </p:cNvSpPr>
            <p:nvPr/>
          </p:nvSpPr>
          <p:spPr bwMode="auto">
            <a:xfrm>
              <a:off x="105" y="968"/>
              <a:ext cx="151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60" name="Line 872"/>
            <p:cNvSpPr>
              <a:spLocks noChangeShapeType="1"/>
            </p:cNvSpPr>
            <p:nvPr/>
          </p:nvSpPr>
          <p:spPr bwMode="auto">
            <a:xfrm flipV="1">
              <a:off x="588" y="968"/>
              <a:ext cx="0" cy="53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61" name="Line 873"/>
            <p:cNvSpPr>
              <a:spLocks noChangeShapeType="1"/>
            </p:cNvSpPr>
            <p:nvPr/>
          </p:nvSpPr>
          <p:spPr bwMode="auto">
            <a:xfrm>
              <a:off x="1137" y="968"/>
              <a:ext cx="0" cy="52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62" name="Line 874"/>
            <p:cNvSpPr>
              <a:spLocks noChangeShapeType="1"/>
            </p:cNvSpPr>
            <p:nvPr/>
          </p:nvSpPr>
          <p:spPr bwMode="auto">
            <a:xfrm>
              <a:off x="105" y="1500"/>
              <a:ext cx="49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63" name="Line 875"/>
            <p:cNvSpPr>
              <a:spLocks noChangeShapeType="1"/>
            </p:cNvSpPr>
            <p:nvPr/>
          </p:nvSpPr>
          <p:spPr bwMode="auto">
            <a:xfrm>
              <a:off x="1129" y="1500"/>
              <a:ext cx="49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64" name="Line 876"/>
            <p:cNvSpPr>
              <a:spLocks noChangeShapeType="1"/>
            </p:cNvSpPr>
            <p:nvPr/>
          </p:nvSpPr>
          <p:spPr bwMode="auto">
            <a:xfrm>
              <a:off x="596" y="1500"/>
              <a:ext cx="2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65" name="Line 877"/>
            <p:cNvSpPr>
              <a:spLocks noChangeShapeType="1"/>
            </p:cNvSpPr>
            <p:nvPr/>
          </p:nvSpPr>
          <p:spPr bwMode="auto">
            <a:xfrm flipH="1">
              <a:off x="1101" y="1500"/>
              <a:ext cx="2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66" name="Line 878"/>
            <p:cNvSpPr>
              <a:spLocks noChangeShapeType="1"/>
            </p:cNvSpPr>
            <p:nvPr/>
          </p:nvSpPr>
          <p:spPr bwMode="auto">
            <a:xfrm>
              <a:off x="624" y="967"/>
              <a:ext cx="477" cy="0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67" name="Line 879"/>
            <p:cNvSpPr>
              <a:spLocks noChangeShapeType="1"/>
            </p:cNvSpPr>
            <p:nvPr/>
          </p:nvSpPr>
          <p:spPr bwMode="auto">
            <a:xfrm flipV="1">
              <a:off x="624" y="898"/>
              <a:ext cx="0" cy="14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68" name="Line 880"/>
            <p:cNvSpPr>
              <a:spLocks noChangeShapeType="1"/>
            </p:cNvSpPr>
            <p:nvPr/>
          </p:nvSpPr>
          <p:spPr bwMode="auto">
            <a:xfrm>
              <a:off x="1101" y="898"/>
              <a:ext cx="0" cy="14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69" name="Line 881"/>
            <p:cNvSpPr>
              <a:spLocks noChangeShapeType="1"/>
            </p:cNvSpPr>
            <p:nvPr/>
          </p:nvSpPr>
          <p:spPr bwMode="auto">
            <a:xfrm>
              <a:off x="660" y="857"/>
              <a:ext cx="0" cy="3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70" name="Line 882"/>
            <p:cNvSpPr>
              <a:spLocks noChangeShapeType="1"/>
            </p:cNvSpPr>
            <p:nvPr/>
          </p:nvSpPr>
          <p:spPr bwMode="auto">
            <a:xfrm>
              <a:off x="1065" y="857"/>
              <a:ext cx="0" cy="3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71" name="Line 883"/>
            <p:cNvSpPr>
              <a:spLocks noChangeShapeType="1"/>
            </p:cNvSpPr>
            <p:nvPr/>
          </p:nvSpPr>
          <p:spPr bwMode="auto">
            <a:xfrm flipV="1">
              <a:off x="863" y="705"/>
              <a:ext cx="0" cy="35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grpSp>
          <p:nvGrpSpPr>
            <p:cNvPr id="166772" name="Group 884"/>
            <p:cNvGrpSpPr>
              <a:grpSpLocks/>
            </p:cNvGrpSpPr>
            <p:nvPr/>
          </p:nvGrpSpPr>
          <p:grpSpPr bwMode="auto">
            <a:xfrm>
              <a:off x="341" y="867"/>
              <a:ext cx="1043" cy="101"/>
              <a:chOff x="521" y="1014"/>
              <a:chExt cx="1092" cy="105"/>
            </a:xfrm>
          </p:grpSpPr>
          <p:sp>
            <p:nvSpPr>
              <p:cNvPr id="166773" name="Line 885"/>
              <p:cNvSpPr>
                <a:spLocks noChangeShapeType="1"/>
              </p:cNvSpPr>
              <p:nvPr/>
            </p:nvSpPr>
            <p:spPr bwMode="auto">
              <a:xfrm>
                <a:off x="855" y="1014"/>
                <a:ext cx="0" cy="98"/>
              </a:xfrm>
              <a:prstGeom prst="line">
                <a:avLst/>
              </a:prstGeom>
              <a:noFill/>
              <a:ln w="28575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66774" name="Line 886"/>
              <p:cNvSpPr>
                <a:spLocks noChangeShapeType="1"/>
              </p:cNvSpPr>
              <p:nvPr/>
            </p:nvSpPr>
            <p:spPr bwMode="auto">
              <a:xfrm>
                <a:off x="1279" y="1014"/>
                <a:ext cx="0" cy="102"/>
              </a:xfrm>
              <a:prstGeom prst="line">
                <a:avLst/>
              </a:prstGeom>
              <a:noFill/>
              <a:ln w="28575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66775" name="Line 887"/>
              <p:cNvSpPr>
                <a:spLocks noChangeShapeType="1"/>
              </p:cNvSpPr>
              <p:nvPr/>
            </p:nvSpPr>
            <p:spPr bwMode="auto">
              <a:xfrm>
                <a:off x="1317" y="1018"/>
                <a:ext cx="0" cy="101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66776" name="Line 888"/>
              <p:cNvSpPr>
                <a:spLocks noChangeShapeType="1"/>
              </p:cNvSpPr>
              <p:nvPr/>
            </p:nvSpPr>
            <p:spPr bwMode="auto">
              <a:xfrm>
                <a:off x="817" y="1018"/>
                <a:ext cx="0" cy="101"/>
              </a:xfrm>
              <a:prstGeom prst="line">
                <a:avLst/>
              </a:prstGeom>
              <a:noFill/>
              <a:ln w="57150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66777" name="Line 889"/>
              <p:cNvSpPr>
                <a:spLocks noChangeShapeType="1"/>
              </p:cNvSpPr>
              <p:nvPr/>
            </p:nvSpPr>
            <p:spPr bwMode="auto">
              <a:xfrm flipV="1">
                <a:off x="521" y="1018"/>
                <a:ext cx="0" cy="10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66778" name="Line 890"/>
              <p:cNvSpPr>
                <a:spLocks noChangeShapeType="1"/>
              </p:cNvSpPr>
              <p:nvPr/>
            </p:nvSpPr>
            <p:spPr bwMode="auto">
              <a:xfrm>
                <a:off x="521" y="1018"/>
                <a:ext cx="10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66779" name="Line 891"/>
              <p:cNvSpPr>
                <a:spLocks noChangeShapeType="1"/>
              </p:cNvSpPr>
              <p:nvPr/>
            </p:nvSpPr>
            <p:spPr bwMode="auto">
              <a:xfrm>
                <a:off x="1613" y="1018"/>
                <a:ext cx="0" cy="101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66780" name="Line 892"/>
              <p:cNvSpPr>
                <a:spLocks noChangeShapeType="1"/>
              </p:cNvSpPr>
              <p:nvPr/>
            </p:nvSpPr>
            <p:spPr bwMode="auto">
              <a:xfrm>
                <a:off x="521" y="1119"/>
                <a:ext cx="109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166781" name="Group 893"/>
          <p:cNvGrpSpPr>
            <a:grpSpLocks/>
          </p:cNvGrpSpPr>
          <p:nvPr/>
        </p:nvGrpSpPr>
        <p:grpSpPr bwMode="auto">
          <a:xfrm>
            <a:off x="6381750" y="1514475"/>
            <a:ext cx="2203450" cy="4594225"/>
            <a:chOff x="3916" y="750"/>
            <a:chExt cx="1614" cy="3365"/>
          </a:xfrm>
        </p:grpSpPr>
        <p:sp>
          <p:nvSpPr>
            <p:cNvPr id="166782" name="Line 894"/>
            <p:cNvSpPr>
              <a:spLocks noChangeShapeType="1"/>
            </p:cNvSpPr>
            <p:nvPr/>
          </p:nvSpPr>
          <p:spPr bwMode="auto">
            <a:xfrm>
              <a:off x="4012" y="1175"/>
              <a:ext cx="143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83" name="Line 895"/>
            <p:cNvSpPr>
              <a:spLocks noChangeShapeType="1"/>
            </p:cNvSpPr>
            <p:nvPr/>
          </p:nvSpPr>
          <p:spPr bwMode="auto">
            <a:xfrm flipH="1" flipV="1">
              <a:off x="4012" y="2827"/>
              <a:ext cx="97" cy="9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84" name="Line 896"/>
            <p:cNvSpPr>
              <a:spLocks noChangeShapeType="1"/>
            </p:cNvSpPr>
            <p:nvPr/>
          </p:nvSpPr>
          <p:spPr bwMode="auto">
            <a:xfrm flipH="1" flipV="1">
              <a:off x="4012" y="2670"/>
              <a:ext cx="250" cy="25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85" name="Line 897"/>
            <p:cNvSpPr>
              <a:spLocks noChangeShapeType="1"/>
            </p:cNvSpPr>
            <p:nvPr/>
          </p:nvSpPr>
          <p:spPr bwMode="auto">
            <a:xfrm flipH="1" flipV="1">
              <a:off x="4012" y="2511"/>
              <a:ext cx="408" cy="41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86" name="Line 898"/>
            <p:cNvSpPr>
              <a:spLocks noChangeShapeType="1"/>
            </p:cNvSpPr>
            <p:nvPr/>
          </p:nvSpPr>
          <p:spPr bwMode="auto">
            <a:xfrm flipH="1" flipV="1">
              <a:off x="4012" y="2352"/>
              <a:ext cx="566" cy="5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87" name="Freeform 899"/>
            <p:cNvSpPr>
              <a:spLocks/>
            </p:cNvSpPr>
            <p:nvPr/>
          </p:nvSpPr>
          <p:spPr bwMode="auto">
            <a:xfrm>
              <a:off x="4012" y="2194"/>
              <a:ext cx="725" cy="730"/>
            </a:xfrm>
            <a:custGeom>
              <a:avLst/>
              <a:gdLst>
                <a:gd name="T0" fmla="*/ 898 w 898"/>
                <a:gd name="T1" fmla="*/ 899 h 899"/>
                <a:gd name="T2" fmla="*/ 890 w 898"/>
                <a:gd name="T3" fmla="*/ 891 h 899"/>
                <a:gd name="T4" fmla="*/ 0 w 898"/>
                <a:gd name="T5" fmla="*/ 0 h 8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98" h="899">
                  <a:moveTo>
                    <a:pt x="898" y="899"/>
                  </a:moveTo>
                  <a:lnTo>
                    <a:pt x="890" y="89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88" name="Line 900"/>
            <p:cNvSpPr>
              <a:spLocks noChangeShapeType="1"/>
            </p:cNvSpPr>
            <p:nvPr/>
          </p:nvSpPr>
          <p:spPr bwMode="auto">
            <a:xfrm flipH="1" flipV="1">
              <a:off x="4748" y="2777"/>
              <a:ext cx="148" cy="14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89" name="Line 901"/>
            <p:cNvSpPr>
              <a:spLocks noChangeShapeType="1"/>
            </p:cNvSpPr>
            <p:nvPr/>
          </p:nvSpPr>
          <p:spPr bwMode="auto">
            <a:xfrm flipH="1" flipV="1">
              <a:off x="4012" y="2035"/>
              <a:ext cx="482" cy="4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90" name="Line 902"/>
            <p:cNvSpPr>
              <a:spLocks noChangeShapeType="1"/>
            </p:cNvSpPr>
            <p:nvPr/>
          </p:nvSpPr>
          <p:spPr bwMode="auto">
            <a:xfrm flipH="1" flipV="1">
              <a:off x="4844" y="2715"/>
              <a:ext cx="210" cy="20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91" name="Freeform 903"/>
            <p:cNvSpPr>
              <a:spLocks/>
            </p:cNvSpPr>
            <p:nvPr/>
          </p:nvSpPr>
          <p:spPr bwMode="auto">
            <a:xfrm>
              <a:off x="4012" y="1882"/>
              <a:ext cx="482" cy="481"/>
            </a:xfrm>
            <a:custGeom>
              <a:avLst/>
              <a:gdLst>
                <a:gd name="T0" fmla="*/ 0 w 596"/>
                <a:gd name="T1" fmla="*/ 0 h 596"/>
                <a:gd name="T2" fmla="*/ 544 w 596"/>
                <a:gd name="T3" fmla="*/ 544 h 596"/>
                <a:gd name="T4" fmla="*/ 596 w 596"/>
                <a:gd name="T5" fmla="*/ 596 h 5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96" h="596">
                  <a:moveTo>
                    <a:pt x="0" y="0"/>
                  </a:moveTo>
                  <a:lnTo>
                    <a:pt x="544" y="544"/>
                  </a:lnTo>
                  <a:lnTo>
                    <a:pt x="596" y="596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92" name="Line 904"/>
            <p:cNvSpPr>
              <a:spLocks noChangeShapeType="1"/>
            </p:cNvSpPr>
            <p:nvPr/>
          </p:nvSpPr>
          <p:spPr bwMode="auto">
            <a:xfrm flipH="1" flipV="1">
              <a:off x="4947" y="2658"/>
              <a:ext cx="260" cy="2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93" name="Freeform 905"/>
            <p:cNvSpPr>
              <a:spLocks/>
            </p:cNvSpPr>
            <p:nvPr/>
          </p:nvSpPr>
          <p:spPr bwMode="auto">
            <a:xfrm>
              <a:off x="4012" y="1723"/>
              <a:ext cx="482" cy="482"/>
            </a:xfrm>
            <a:custGeom>
              <a:avLst/>
              <a:gdLst>
                <a:gd name="T0" fmla="*/ 0 w 596"/>
                <a:gd name="T1" fmla="*/ 0 h 596"/>
                <a:gd name="T2" fmla="*/ 544 w 596"/>
                <a:gd name="T3" fmla="*/ 544 h 596"/>
                <a:gd name="T4" fmla="*/ 596 w 596"/>
                <a:gd name="T5" fmla="*/ 596 h 5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96" h="596">
                  <a:moveTo>
                    <a:pt x="0" y="0"/>
                  </a:moveTo>
                  <a:lnTo>
                    <a:pt x="544" y="544"/>
                  </a:lnTo>
                  <a:lnTo>
                    <a:pt x="596" y="596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94" name="Line 906"/>
            <p:cNvSpPr>
              <a:spLocks noChangeShapeType="1"/>
            </p:cNvSpPr>
            <p:nvPr/>
          </p:nvSpPr>
          <p:spPr bwMode="auto">
            <a:xfrm flipH="1" flipV="1">
              <a:off x="4969" y="2528"/>
              <a:ext cx="397" cy="39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95" name="Line 907"/>
            <p:cNvSpPr>
              <a:spLocks noChangeShapeType="1"/>
            </p:cNvSpPr>
            <p:nvPr/>
          </p:nvSpPr>
          <p:spPr bwMode="auto">
            <a:xfrm flipH="1" flipV="1">
              <a:off x="4012" y="1566"/>
              <a:ext cx="436" cy="44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96" name="Line 908"/>
            <p:cNvSpPr>
              <a:spLocks noChangeShapeType="1"/>
            </p:cNvSpPr>
            <p:nvPr/>
          </p:nvSpPr>
          <p:spPr bwMode="auto">
            <a:xfrm flipH="1" flipV="1">
              <a:off x="4969" y="2369"/>
              <a:ext cx="481" cy="48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97" name="Line 909"/>
            <p:cNvSpPr>
              <a:spLocks noChangeShapeType="1"/>
            </p:cNvSpPr>
            <p:nvPr/>
          </p:nvSpPr>
          <p:spPr bwMode="auto">
            <a:xfrm flipH="1" flipV="1">
              <a:off x="4126" y="1526"/>
              <a:ext cx="322" cy="32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98" name="Line 910"/>
            <p:cNvSpPr>
              <a:spLocks noChangeShapeType="1"/>
            </p:cNvSpPr>
            <p:nvPr/>
          </p:nvSpPr>
          <p:spPr bwMode="auto">
            <a:xfrm flipH="1" flipV="1">
              <a:off x="5009" y="2251"/>
              <a:ext cx="441" cy="44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799" name="Line 911"/>
            <p:cNvSpPr>
              <a:spLocks noChangeShapeType="1"/>
            </p:cNvSpPr>
            <p:nvPr/>
          </p:nvSpPr>
          <p:spPr bwMode="auto">
            <a:xfrm flipH="1" flipV="1">
              <a:off x="4284" y="1526"/>
              <a:ext cx="164" cy="16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00" name="Line 912"/>
            <p:cNvSpPr>
              <a:spLocks noChangeShapeType="1"/>
            </p:cNvSpPr>
            <p:nvPr/>
          </p:nvSpPr>
          <p:spPr bwMode="auto">
            <a:xfrm flipH="1" flipV="1">
              <a:off x="4969" y="2211"/>
              <a:ext cx="40" cy="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01" name="Line 913"/>
            <p:cNvSpPr>
              <a:spLocks noChangeShapeType="1"/>
            </p:cNvSpPr>
            <p:nvPr/>
          </p:nvSpPr>
          <p:spPr bwMode="auto">
            <a:xfrm flipH="1" flipV="1">
              <a:off x="5009" y="2092"/>
              <a:ext cx="441" cy="44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02" name="Line 914"/>
            <p:cNvSpPr>
              <a:spLocks noChangeShapeType="1"/>
            </p:cNvSpPr>
            <p:nvPr/>
          </p:nvSpPr>
          <p:spPr bwMode="auto">
            <a:xfrm flipH="1" flipV="1">
              <a:off x="4442" y="1526"/>
              <a:ext cx="6" cy="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03" name="Line 915"/>
            <p:cNvSpPr>
              <a:spLocks noChangeShapeType="1"/>
            </p:cNvSpPr>
            <p:nvPr/>
          </p:nvSpPr>
          <p:spPr bwMode="auto">
            <a:xfrm flipH="1" flipV="1">
              <a:off x="5003" y="2086"/>
              <a:ext cx="6" cy="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04" name="Line 916"/>
            <p:cNvSpPr>
              <a:spLocks noChangeShapeType="1"/>
            </p:cNvSpPr>
            <p:nvPr/>
          </p:nvSpPr>
          <p:spPr bwMode="auto">
            <a:xfrm flipH="1" flipV="1">
              <a:off x="5009" y="1933"/>
              <a:ext cx="441" cy="44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05" name="Line 917"/>
            <p:cNvSpPr>
              <a:spLocks noChangeShapeType="1"/>
            </p:cNvSpPr>
            <p:nvPr/>
          </p:nvSpPr>
          <p:spPr bwMode="auto">
            <a:xfrm flipH="1" flipV="1">
              <a:off x="5009" y="1781"/>
              <a:ext cx="441" cy="4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06" name="Line 918"/>
            <p:cNvSpPr>
              <a:spLocks noChangeShapeType="1"/>
            </p:cNvSpPr>
            <p:nvPr/>
          </p:nvSpPr>
          <p:spPr bwMode="auto">
            <a:xfrm flipH="1" flipV="1">
              <a:off x="5009" y="1622"/>
              <a:ext cx="441" cy="44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07" name="Line 919"/>
            <p:cNvSpPr>
              <a:spLocks noChangeShapeType="1"/>
            </p:cNvSpPr>
            <p:nvPr/>
          </p:nvSpPr>
          <p:spPr bwMode="auto">
            <a:xfrm flipH="1" flipV="1">
              <a:off x="5071" y="1526"/>
              <a:ext cx="379" cy="37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08" name="Line 920"/>
            <p:cNvSpPr>
              <a:spLocks noChangeShapeType="1"/>
            </p:cNvSpPr>
            <p:nvPr/>
          </p:nvSpPr>
          <p:spPr bwMode="auto">
            <a:xfrm flipH="1" flipV="1">
              <a:off x="5229" y="1526"/>
              <a:ext cx="221" cy="2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09" name="Line 921"/>
            <p:cNvSpPr>
              <a:spLocks noChangeShapeType="1"/>
            </p:cNvSpPr>
            <p:nvPr/>
          </p:nvSpPr>
          <p:spPr bwMode="auto">
            <a:xfrm flipH="1" flipV="1">
              <a:off x="5383" y="1526"/>
              <a:ext cx="67" cy="6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10" name="Line 922"/>
            <p:cNvSpPr>
              <a:spLocks noChangeShapeType="1"/>
            </p:cNvSpPr>
            <p:nvPr/>
          </p:nvSpPr>
          <p:spPr bwMode="auto">
            <a:xfrm flipH="1">
              <a:off x="4012" y="2924"/>
              <a:ext cx="143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11" name="Line 923"/>
            <p:cNvSpPr>
              <a:spLocks noChangeShapeType="1"/>
            </p:cNvSpPr>
            <p:nvPr/>
          </p:nvSpPr>
          <p:spPr bwMode="auto">
            <a:xfrm flipH="1">
              <a:off x="4012" y="3130"/>
              <a:ext cx="143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12" name="Line 924"/>
            <p:cNvSpPr>
              <a:spLocks noChangeShapeType="1"/>
            </p:cNvSpPr>
            <p:nvPr/>
          </p:nvSpPr>
          <p:spPr bwMode="auto">
            <a:xfrm>
              <a:off x="4012" y="3130"/>
              <a:ext cx="0" cy="91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13" name="Line 925"/>
            <p:cNvSpPr>
              <a:spLocks noChangeShapeType="1"/>
            </p:cNvSpPr>
            <p:nvPr/>
          </p:nvSpPr>
          <p:spPr bwMode="auto">
            <a:xfrm>
              <a:off x="4012" y="4042"/>
              <a:ext cx="143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14" name="Line 926"/>
            <p:cNvSpPr>
              <a:spLocks noChangeShapeType="1"/>
            </p:cNvSpPr>
            <p:nvPr/>
          </p:nvSpPr>
          <p:spPr bwMode="auto">
            <a:xfrm flipV="1">
              <a:off x="5450" y="3130"/>
              <a:ext cx="0" cy="91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15" name="Line 927"/>
            <p:cNvSpPr>
              <a:spLocks noChangeShapeType="1"/>
            </p:cNvSpPr>
            <p:nvPr/>
          </p:nvSpPr>
          <p:spPr bwMode="auto">
            <a:xfrm flipV="1">
              <a:off x="4731" y="2686"/>
              <a:ext cx="0" cy="32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16" name="Line 928"/>
            <p:cNvSpPr>
              <a:spLocks noChangeShapeType="1"/>
            </p:cNvSpPr>
            <p:nvPr/>
          </p:nvSpPr>
          <p:spPr bwMode="auto">
            <a:xfrm flipV="1">
              <a:off x="4731" y="2624"/>
              <a:ext cx="0" cy="2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17" name="Line 929"/>
            <p:cNvSpPr>
              <a:spLocks noChangeShapeType="1"/>
            </p:cNvSpPr>
            <p:nvPr/>
          </p:nvSpPr>
          <p:spPr bwMode="auto">
            <a:xfrm flipV="1">
              <a:off x="4731" y="2307"/>
              <a:ext cx="0" cy="28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18" name="Line 930"/>
            <p:cNvSpPr>
              <a:spLocks noChangeShapeType="1"/>
            </p:cNvSpPr>
            <p:nvPr/>
          </p:nvSpPr>
          <p:spPr bwMode="auto">
            <a:xfrm flipV="1">
              <a:off x="4731" y="2245"/>
              <a:ext cx="0" cy="2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19" name="Line 931"/>
            <p:cNvSpPr>
              <a:spLocks noChangeShapeType="1"/>
            </p:cNvSpPr>
            <p:nvPr/>
          </p:nvSpPr>
          <p:spPr bwMode="auto">
            <a:xfrm flipV="1">
              <a:off x="4731" y="1927"/>
              <a:ext cx="0" cy="28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20" name="Line 932"/>
            <p:cNvSpPr>
              <a:spLocks noChangeShapeType="1"/>
            </p:cNvSpPr>
            <p:nvPr/>
          </p:nvSpPr>
          <p:spPr bwMode="auto">
            <a:xfrm flipV="1">
              <a:off x="4731" y="1865"/>
              <a:ext cx="0" cy="2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21" name="Line 933"/>
            <p:cNvSpPr>
              <a:spLocks noChangeShapeType="1"/>
            </p:cNvSpPr>
            <p:nvPr/>
          </p:nvSpPr>
          <p:spPr bwMode="auto">
            <a:xfrm flipV="1">
              <a:off x="4731" y="1549"/>
              <a:ext cx="0" cy="28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22" name="Line 934"/>
            <p:cNvSpPr>
              <a:spLocks noChangeShapeType="1"/>
            </p:cNvSpPr>
            <p:nvPr/>
          </p:nvSpPr>
          <p:spPr bwMode="auto">
            <a:xfrm flipV="1">
              <a:off x="4731" y="1486"/>
              <a:ext cx="0" cy="2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23" name="Line 935"/>
            <p:cNvSpPr>
              <a:spLocks noChangeShapeType="1"/>
            </p:cNvSpPr>
            <p:nvPr/>
          </p:nvSpPr>
          <p:spPr bwMode="auto">
            <a:xfrm flipV="1">
              <a:off x="4731" y="1169"/>
              <a:ext cx="0" cy="28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24" name="Line 936"/>
            <p:cNvSpPr>
              <a:spLocks noChangeShapeType="1"/>
            </p:cNvSpPr>
            <p:nvPr/>
          </p:nvSpPr>
          <p:spPr bwMode="auto">
            <a:xfrm flipV="1">
              <a:off x="4731" y="1107"/>
              <a:ext cx="0" cy="2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25" name="Line 937"/>
            <p:cNvSpPr>
              <a:spLocks noChangeShapeType="1"/>
            </p:cNvSpPr>
            <p:nvPr/>
          </p:nvSpPr>
          <p:spPr bwMode="auto">
            <a:xfrm flipV="1">
              <a:off x="4731" y="750"/>
              <a:ext cx="0" cy="32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26" name="Line 938"/>
            <p:cNvSpPr>
              <a:spLocks noChangeShapeType="1"/>
            </p:cNvSpPr>
            <p:nvPr/>
          </p:nvSpPr>
          <p:spPr bwMode="auto">
            <a:xfrm>
              <a:off x="4731" y="3050"/>
              <a:ext cx="0" cy="29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27" name="Line 939"/>
            <p:cNvSpPr>
              <a:spLocks noChangeShapeType="1"/>
            </p:cNvSpPr>
            <p:nvPr/>
          </p:nvSpPr>
          <p:spPr bwMode="auto">
            <a:xfrm>
              <a:off x="4731" y="3379"/>
              <a:ext cx="0" cy="2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28" name="Line 940"/>
            <p:cNvSpPr>
              <a:spLocks noChangeShapeType="1"/>
            </p:cNvSpPr>
            <p:nvPr/>
          </p:nvSpPr>
          <p:spPr bwMode="auto">
            <a:xfrm>
              <a:off x="4731" y="3441"/>
              <a:ext cx="0" cy="27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29" name="Line 941"/>
            <p:cNvSpPr>
              <a:spLocks noChangeShapeType="1"/>
            </p:cNvSpPr>
            <p:nvPr/>
          </p:nvSpPr>
          <p:spPr bwMode="auto">
            <a:xfrm>
              <a:off x="4731" y="3758"/>
              <a:ext cx="0" cy="2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30" name="Line 942"/>
            <p:cNvSpPr>
              <a:spLocks noChangeShapeType="1"/>
            </p:cNvSpPr>
            <p:nvPr/>
          </p:nvSpPr>
          <p:spPr bwMode="auto">
            <a:xfrm>
              <a:off x="4731" y="3821"/>
              <a:ext cx="0" cy="29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31" name="Line 943"/>
            <p:cNvSpPr>
              <a:spLocks noChangeShapeType="1"/>
            </p:cNvSpPr>
            <p:nvPr/>
          </p:nvSpPr>
          <p:spPr bwMode="auto">
            <a:xfrm>
              <a:off x="3916" y="3583"/>
              <a:ext cx="19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32" name="Line 944"/>
            <p:cNvSpPr>
              <a:spLocks noChangeShapeType="1"/>
            </p:cNvSpPr>
            <p:nvPr/>
          </p:nvSpPr>
          <p:spPr bwMode="auto">
            <a:xfrm>
              <a:off x="4142" y="3583"/>
              <a:ext cx="29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33" name="Line 945"/>
            <p:cNvSpPr>
              <a:spLocks noChangeShapeType="1"/>
            </p:cNvSpPr>
            <p:nvPr/>
          </p:nvSpPr>
          <p:spPr bwMode="auto">
            <a:xfrm>
              <a:off x="4204" y="3583"/>
              <a:ext cx="27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34" name="Line 946"/>
            <p:cNvSpPr>
              <a:spLocks noChangeShapeType="1"/>
            </p:cNvSpPr>
            <p:nvPr/>
          </p:nvSpPr>
          <p:spPr bwMode="auto">
            <a:xfrm>
              <a:off x="4522" y="3583"/>
              <a:ext cx="2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35" name="Line 947"/>
            <p:cNvSpPr>
              <a:spLocks noChangeShapeType="1"/>
            </p:cNvSpPr>
            <p:nvPr/>
          </p:nvSpPr>
          <p:spPr bwMode="auto">
            <a:xfrm>
              <a:off x="4584" y="3583"/>
              <a:ext cx="27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36" name="Line 948"/>
            <p:cNvSpPr>
              <a:spLocks noChangeShapeType="1"/>
            </p:cNvSpPr>
            <p:nvPr/>
          </p:nvSpPr>
          <p:spPr bwMode="auto">
            <a:xfrm>
              <a:off x="4896" y="3583"/>
              <a:ext cx="2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37" name="Line 949"/>
            <p:cNvSpPr>
              <a:spLocks noChangeShapeType="1"/>
            </p:cNvSpPr>
            <p:nvPr/>
          </p:nvSpPr>
          <p:spPr bwMode="auto">
            <a:xfrm>
              <a:off x="4964" y="3583"/>
              <a:ext cx="27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38" name="Line 950"/>
            <p:cNvSpPr>
              <a:spLocks noChangeShapeType="1"/>
            </p:cNvSpPr>
            <p:nvPr/>
          </p:nvSpPr>
          <p:spPr bwMode="auto">
            <a:xfrm>
              <a:off x="5274" y="3583"/>
              <a:ext cx="29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39" name="Line 951"/>
            <p:cNvSpPr>
              <a:spLocks noChangeShapeType="1"/>
            </p:cNvSpPr>
            <p:nvPr/>
          </p:nvSpPr>
          <p:spPr bwMode="auto">
            <a:xfrm>
              <a:off x="5343" y="3583"/>
              <a:ext cx="18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40" name="Line 952"/>
            <p:cNvSpPr>
              <a:spLocks noChangeShapeType="1"/>
            </p:cNvSpPr>
            <p:nvPr/>
          </p:nvSpPr>
          <p:spPr bwMode="auto">
            <a:xfrm flipV="1">
              <a:off x="4408" y="1175"/>
              <a:ext cx="0" cy="35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41" name="Line 953"/>
            <p:cNvSpPr>
              <a:spLocks noChangeShapeType="1"/>
            </p:cNvSpPr>
            <p:nvPr/>
          </p:nvSpPr>
          <p:spPr bwMode="auto">
            <a:xfrm>
              <a:off x="5048" y="1175"/>
              <a:ext cx="0" cy="35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42" name="Line 954"/>
            <p:cNvSpPr>
              <a:spLocks noChangeShapeType="1"/>
            </p:cNvSpPr>
            <p:nvPr/>
          </p:nvSpPr>
          <p:spPr bwMode="auto">
            <a:xfrm>
              <a:off x="4012" y="1526"/>
              <a:ext cx="40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43" name="Line 955"/>
            <p:cNvSpPr>
              <a:spLocks noChangeShapeType="1"/>
            </p:cNvSpPr>
            <p:nvPr/>
          </p:nvSpPr>
          <p:spPr bwMode="auto">
            <a:xfrm>
              <a:off x="5048" y="1526"/>
              <a:ext cx="40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44" name="Line 956"/>
            <p:cNvSpPr>
              <a:spLocks noChangeShapeType="1"/>
            </p:cNvSpPr>
            <p:nvPr/>
          </p:nvSpPr>
          <p:spPr bwMode="auto">
            <a:xfrm flipV="1">
              <a:off x="4448" y="1526"/>
              <a:ext cx="0" cy="83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45" name="Line 957"/>
            <p:cNvSpPr>
              <a:spLocks noChangeShapeType="1"/>
            </p:cNvSpPr>
            <p:nvPr/>
          </p:nvSpPr>
          <p:spPr bwMode="auto">
            <a:xfrm flipV="1">
              <a:off x="5009" y="1526"/>
              <a:ext cx="0" cy="83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46" name="Line 958"/>
            <p:cNvSpPr>
              <a:spLocks noChangeShapeType="1"/>
            </p:cNvSpPr>
            <p:nvPr/>
          </p:nvSpPr>
          <p:spPr bwMode="auto">
            <a:xfrm>
              <a:off x="4448" y="2086"/>
              <a:ext cx="561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47" name="Line 959"/>
            <p:cNvSpPr>
              <a:spLocks noChangeShapeType="1"/>
            </p:cNvSpPr>
            <p:nvPr/>
          </p:nvSpPr>
          <p:spPr bwMode="auto">
            <a:xfrm>
              <a:off x="4494" y="1373"/>
              <a:ext cx="0" cy="99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48" name="Line 960"/>
            <p:cNvSpPr>
              <a:spLocks noChangeShapeType="1"/>
            </p:cNvSpPr>
            <p:nvPr/>
          </p:nvSpPr>
          <p:spPr bwMode="auto">
            <a:xfrm>
              <a:off x="4969" y="1373"/>
              <a:ext cx="0" cy="99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49" name="Line 961"/>
            <p:cNvSpPr>
              <a:spLocks noChangeShapeType="1"/>
            </p:cNvSpPr>
            <p:nvPr/>
          </p:nvSpPr>
          <p:spPr bwMode="auto">
            <a:xfrm>
              <a:off x="4448" y="2363"/>
              <a:ext cx="561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50" name="Line 962"/>
            <p:cNvSpPr>
              <a:spLocks noChangeShapeType="1"/>
            </p:cNvSpPr>
            <p:nvPr/>
          </p:nvSpPr>
          <p:spPr bwMode="auto">
            <a:xfrm>
              <a:off x="4494" y="2363"/>
              <a:ext cx="0" cy="28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51" name="Line 963"/>
            <p:cNvSpPr>
              <a:spLocks noChangeShapeType="1"/>
            </p:cNvSpPr>
            <p:nvPr/>
          </p:nvSpPr>
          <p:spPr bwMode="auto">
            <a:xfrm>
              <a:off x="4494" y="2647"/>
              <a:ext cx="47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52" name="Line 964"/>
            <p:cNvSpPr>
              <a:spLocks noChangeShapeType="1"/>
            </p:cNvSpPr>
            <p:nvPr/>
          </p:nvSpPr>
          <p:spPr bwMode="auto">
            <a:xfrm flipV="1">
              <a:off x="4969" y="2363"/>
              <a:ext cx="0" cy="28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53" name="Line 965"/>
            <p:cNvSpPr>
              <a:spLocks noChangeShapeType="1"/>
            </p:cNvSpPr>
            <p:nvPr/>
          </p:nvSpPr>
          <p:spPr bwMode="auto">
            <a:xfrm>
              <a:off x="4494" y="2647"/>
              <a:ext cx="237" cy="13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54" name="Line 966"/>
            <p:cNvSpPr>
              <a:spLocks noChangeShapeType="1"/>
            </p:cNvSpPr>
            <p:nvPr/>
          </p:nvSpPr>
          <p:spPr bwMode="auto">
            <a:xfrm flipV="1">
              <a:off x="4731" y="2647"/>
              <a:ext cx="238" cy="13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55" name="Line 967"/>
            <p:cNvSpPr>
              <a:spLocks noChangeShapeType="1"/>
            </p:cNvSpPr>
            <p:nvPr/>
          </p:nvSpPr>
          <p:spPr bwMode="auto">
            <a:xfrm flipV="1">
              <a:off x="4494" y="1311"/>
              <a:ext cx="0" cy="7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56" name="Line 968"/>
            <p:cNvSpPr>
              <a:spLocks noChangeShapeType="1"/>
            </p:cNvSpPr>
            <p:nvPr/>
          </p:nvSpPr>
          <p:spPr bwMode="auto">
            <a:xfrm flipV="1">
              <a:off x="4969" y="1311"/>
              <a:ext cx="0" cy="7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57" name="Line 969"/>
            <p:cNvSpPr>
              <a:spLocks noChangeShapeType="1"/>
            </p:cNvSpPr>
            <p:nvPr/>
          </p:nvSpPr>
          <p:spPr bwMode="auto">
            <a:xfrm>
              <a:off x="4414" y="1526"/>
              <a:ext cx="3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58" name="Line 970"/>
            <p:cNvSpPr>
              <a:spLocks noChangeShapeType="1"/>
            </p:cNvSpPr>
            <p:nvPr/>
          </p:nvSpPr>
          <p:spPr bwMode="auto">
            <a:xfrm flipH="1">
              <a:off x="5009" y="1526"/>
              <a:ext cx="3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59" name="Line 971"/>
            <p:cNvSpPr>
              <a:spLocks noChangeShapeType="1"/>
            </p:cNvSpPr>
            <p:nvPr/>
          </p:nvSpPr>
          <p:spPr bwMode="auto">
            <a:xfrm flipV="1">
              <a:off x="5009" y="1175"/>
              <a:ext cx="0" cy="35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60" name="Line 972"/>
            <p:cNvSpPr>
              <a:spLocks noChangeShapeType="1"/>
            </p:cNvSpPr>
            <p:nvPr/>
          </p:nvSpPr>
          <p:spPr bwMode="auto">
            <a:xfrm>
              <a:off x="4448" y="1175"/>
              <a:ext cx="0" cy="35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61" name="Line 973"/>
            <p:cNvSpPr>
              <a:spLocks noChangeShapeType="1"/>
            </p:cNvSpPr>
            <p:nvPr/>
          </p:nvSpPr>
          <p:spPr bwMode="auto">
            <a:xfrm>
              <a:off x="4448" y="2086"/>
              <a:ext cx="0" cy="27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62" name="Line 974"/>
            <p:cNvSpPr>
              <a:spLocks noChangeShapeType="1"/>
            </p:cNvSpPr>
            <p:nvPr/>
          </p:nvSpPr>
          <p:spPr bwMode="auto">
            <a:xfrm>
              <a:off x="5009" y="2086"/>
              <a:ext cx="0" cy="27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63" name="Line 975"/>
            <p:cNvSpPr>
              <a:spLocks noChangeShapeType="1"/>
            </p:cNvSpPr>
            <p:nvPr/>
          </p:nvSpPr>
          <p:spPr bwMode="auto">
            <a:xfrm>
              <a:off x="4448" y="1526"/>
              <a:ext cx="0" cy="56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64" name="Line 976"/>
            <p:cNvSpPr>
              <a:spLocks noChangeShapeType="1"/>
            </p:cNvSpPr>
            <p:nvPr/>
          </p:nvSpPr>
          <p:spPr bwMode="auto">
            <a:xfrm>
              <a:off x="5009" y="1526"/>
              <a:ext cx="0" cy="56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65" name="Line 977"/>
            <p:cNvSpPr>
              <a:spLocks noChangeShapeType="1"/>
            </p:cNvSpPr>
            <p:nvPr/>
          </p:nvSpPr>
          <p:spPr bwMode="auto">
            <a:xfrm flipH="1">
              <a:off x="4448" y="2086"/>
              <a:ext cx="56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66" name="Line 978"/>
            <p:cNvSpPr>
              <a:spLocks noChangeShapeType="1"/>
            </p:cNvSpPr>
            <p:nvPr/>
          </p:nvSpPr>
          <p:spPr bwMode="auto">
            <a:xfrm>
              <a:off x="4494" y="2086"/>
              <a:ext cx="0" cy="27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67" name="Line 979"/>
            <p:cNvSpPr>
              <a:spLocks noChangeShapeType="1"/>
            </p:cNvSpPr>
            <p:nvPr/>
          </p:nvSpPr>
          <p:spPr bwMode="auto">
            <a:xfrm>
              <a:off x="4969" y="2086"/>
              <a:ext cx="0" cy="27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68" name="Line 980"/>
            <p:cNvSpPr>
              <a:spLocks noChangeShapeType="1"/>
            </p:cNvSpPr>
            <p:nvPr/>
          </p:nvSpPr>
          <p:spPr bwMode="auto">
            <a:xfrm>
              <a:off x="4448" y="2363"/>
              <a:ext cx="56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69" name="Line 981"/>
            <p:cNvSpPr>
              <a:spLocks noChangeShapeType="1"/>
            </p:cNvSpPr>
            <p:nvPr/>
          </p:nvSpPr>
          <p:spPr bwMode="auto">
            <a:xfrm>
              <a:off x="4448" y="1311"/>
              <a:ext cx="56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70" name="Line 982"/>
            <p:cNvSpPr>
              <a:spLocks noChangeShapeType="1"/>
            </p:cNvSpPr>
            <p:nvPr/>
          </p:nvSpPr>
          <p:spPr bwMode="auto">
            <a:xfrm>
              <a:off x="4788" y="835"/>
              <a:ext cx="0" cy="14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71" name="Line 983"/>
            <p:cNvSpPr>
              <a:spLocks noChangeShapeType="1"/>
            </p:cNvSpPr>
            <p:nvPr/>
          </p:nvSpPr>
          <p:spPr bwMode="auto">
            <a:xfrm flipH="1">
              <a:off x="4675" y="976"/>
              <a:ext cx="11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72" name="Line 984"/>
            <p:cNvSpPr>
              <a:spLocks noChangeShapeType="1"/>
            </p:cNvSpPr>
            <p:nvPr/>
          </p:nvSpPr>
          <p:spPr bwMode="auto">
            <a:xfrm flipV="1">
              <a:off x="4675" y="835"/>
              <a:ext cx="0" cy="14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73" name="Line 985"/>
            <p:cNvSpPr>
              <a:spLocks noChangeShapeType="1"/>
            </p:cNvSpPr>
            <p:nvPr/>
          </p:nvSpPr>
          <p:spPr bwMode="auto">
            <a:xfrm flipV="1">
              <a:off x="4477" y="3328"/>
              <a:ext cx="588" cy="58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74" name="Line 986"/>
            <p:cNvSpPr>
              <a:spLocks noChangeShapeType="1"/>
            </p:cNvSpPr>
            <p:nvPr/>
          </p:nvSpPr>
          <p:spPr bwMode="auto">
            <a:xfrm flipV="1">
              <a:off x="4397" y="3249"/>
              <a:ext cx="589" cy="58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75" name="Line 987"/>
            <p:cNvSpPr>
              <a:spLocks noChangeShapeType="1"/>
            </p:cNvSpPr>
            <p:nvPr/>
          </p:nvSpPr>
          <p:spPr bwMode="auto">
            <a:xfrm flipV="1">
              <a:off x="5150" y="835"/>
              <a:ext cx="0" cy="34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76" name="Line 988"/>
            <p:cNvSpPr>
              <a:spLocks noChangeShapeType="1"/>
            </p:cNvSpPr>
            <p:nvPr/>
          </p:nvSpPr>
          <p:spPr bwMode="auto">
            <a:xfrm flipH="1">
              <a:off x="4788" y="835"/>
              <a:ext cx="36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77" name="Line 989"/>
            <p:cNvSpPr>
              <a:spLocks noChangeShapeType="1"/>
            </p:cNvSpPr>
            <p:nvPr/>
          </p:nvSpPr>
          <p:spPr bwMode="auto">
            <a:xfrm flipV="1">
              <a:off x="4312" y="835"/>
              <a:ext cx="0" cy="34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78" name="Line 990"/>
            <p:cNvSpPr>
              <a:spLocks noChangeShapeType="1"/>
            </p:cNvSpPr>
            <p:nvPr/>
          </p:nvSpPr>
          <p:spPr bwMode="auto">
            <a:xfrm>
              <a:off x="4312" y="835"/>
              <a:ext cx="36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79" name="Freeform 991"/>
            <p:cNvSpPr>
              <a:spLocks/>
            </p:cNvSpPr>
            <p:nvPr/>
          </p:nvSpPr>
          <p:spPr bwMode="auto">
            <a:xfrm>
              <a:off x="4312" y="3164"/>
              <a:ext cx="838" cy="844"/>
            </a:xfrm>
            <a:custGeom>
              <a:avLst/>
              <a:gdLst>
                <a:gd name="T0" fmla="*/ 1040 w 1040"/>
                <a:gd name="T1" fmla="*/ 520 h 1041"/>
                <a:gd name="T2" fmla="*/ 1034 w 1040"/>
                <a:gd name="T3" fmla="*/ 446 h 1041"/>
                <a:gd name="T4" fmla="*/ 1019 w 1040"/>
                <a:gd name="T5" fmla="*/ 373 h 1041"/>
                <a:gd name="T6" fmla="*/ 993 w 1040"/>
                <a:gd name="T7" fmla="*/ 303 h 1041"/>
                <a:gd name="T8" fmla="*/ 957 w 1040"/>
                <a:gd name="T9" fmla="*/ 238 h 1041"/>
                <a:gd name="T10" fmla="*/ 913 w 1040"/>
                <a:gd name="T11" fmla="*/ 179 h 1041"/>
                <a:gd name="T12" fmla="*/ 861 w 1040"/>
                <a:gd name="T13" fmla="*/ 127 h 1041"/>
                <a:gd name="T14" fmla="*/ 801 w 1040"/>
                <a:gd name="T15" fmla="*/ 82 h 1041"/>
                <a:gd name="T16" fmla="*/ 736 w 1040"/>
                <a:gd name="T17" fmla="*/ 46 h 1041"/>
                <a:gd name="T18" fmla="*/ 666 w 1040"/>
                <a:gd name="T19" fmla="*/ 21 h 1041"/>
                <a:gd name="T20" fmla="*/ 593 w 1040"/>
                <a:gd name="T21" fmla="*/ 5 h 1041"/>
                <a:gd name="T22" fmla="*/ 519 w 1040"/>
                <a:gd name="T23" fmla="*/ 0 h 1041"/>
                <a:gd name="T24" fmla="*/ 445 w 1040"/>
                <a:gd name="T25" fmla="*/ 5 h 1041"/>
                <a:gd name="T26" fmla="*/ 373 w 1040"/>
                <a:gd name="T27" fmla="*/ 21 h 1041"/>
                <a:gd name="T28" fmla="*/ 304 w 1040"/>
                <a:gd name="T29" fmla="*/ 46 h 1041"/>
                <a:gd name="T30" fmla="*/ 238 w 1040"/>
                <a:gd name="T31" fmla="*/ 82 h 1041"/>
                <a:gd name="T32" fmla="*/ 179 w 1040"/>
                <a:gd name="T33" fmla="*/ 127 h 1041"/>
                <a:gd name="T34" fmla="*/ 127 w 1040"/>
                <a:gd name="T35" fmla="*/ 179 h 1041"/>
                <a:gd name="T36" fmla="*/ 81 w 1040"/>
                <a:gd name="T37" fmla="*/ 238 h 1041"/>
                <a:gd name="T38" fmla="*/ 46 w 1040"/>
                <a:gd name="T39" fmla="*/ 303 h 1041"/>
                <a:gd name="T40" fmla="*/ 21 w 1040"/>
                <a:gd name="T41" fmla="*/ 373 h 1041"/>
                <a:gd name="T42" fmla="*/ 4 w 1040"/>
                <a:gd name="T43" fmla="*/ 446 h 1041"/>
                <a:gd name="T44" fmla="*/ 0 w 1040"/>
                <a:gd name="T45" fmla="*/ 520 h 1041"/>
                <a:gd name="T46" fmla="*/ 4 w 1040"/>
                <a:gd name="T47" fmla="*/ 594 h 1041"/>
                <a:gd name="T48" fmla="*/ 21 w 1040"/>
                <a:gd name="T49" fmla="*/ 667 h 1041"/>
                <a:gd name="T50" fmla="*/ 46 w 1040"/>
                <a:gd name="T51" fmla="*/ 737 h 1041"/>
                <a:gd name="T52" fmla="*/ 81 w 1040"/>
                <a:gd name="T53" fmla="*/ 802 h 1041"/>
                <a:gd name="T54" fmla="*/ 127 w 1040"/>
                <a:gd name="T55" fmla="*/ 862 h 1041"/>
                <a:gd name="T56" fmla="*/ 179 w 1040"/>
                <a:gd name="T57" fmla="*/ 914 h 1041"/>
                <a:gd name="T58" fmla="*/ 238 w 1040"/>
                <a:gd name="T59" fmla="*/ 958 h 1041"/>
                <a:gd name="T60" fmla="*/ 304 w 1040"/>
                <a:gd name="T61" fmla="*/ 994 h 1041"/>
                <a:gd name="T62" fmla="*/ 373 w 1040"/>
                <a:gd name="T63" fmla="*/ 1020 h 1041"/>
                <a:gd name="T64" fmla="*/ 445 w 1040"/>
                <a:gd name="T65" fmla="*/ 1035 h 1041"/>
                <a:gd name="T66" fmla="*/ 519 w 1040"/>
                <a:gd name="T67" fmla="*/ 1041 h 1041"/>
                <a:gd name="T68" fmla="*/ 593 w 1040"/>
                <a:gd name="T69" fmla="*/ 1035 h 1041"/>
                <a:gd name="T70" fmla="*/ 666 w 1040"/>
                <a:gd name="T71" fmla="*/ 1020 h 1041"/>
                <a:gd name="T72" fmla="*/ 736 w 1040"/>
                <a:gd name="T73" fmla="*/ 994 h 1041"/>
                <a:gd name="T74" fmla="*/ 801 w 1040"/>
                <a:gd name="T75" fmla="*/ 958 h 1041"/>
                <a:gd name="T76" fmla="*/ 861 w 1040"/>
                <a:gd name="T77" fmla="*/ 914 h 1041"/>
                <a:gd name="T78" fmla="*/ 913 w 1040"/>
                <a:gd name="T79" fmla="*/ 862 h 1041"/>
                <a:gd name="T80" fmla="*/ 957 w 1040"/>
                <a:gd name="T81" fmla="*/ 802 h 1041"/>
                <a:gd name="T82" fmla="*/ 993 w 1040"/>
                <a:gd name="T83" fmla="*/ 737 h 1041"/>
                <a:gd name="T84" fmla="*/ 1019 w 1040"/>
                <a:gd name="T85" fmla="*/ 667 h 1041"/>
                <a:gd name="T86" fmla="*/ 1034 w 1040"/>
                <a:gd name="T87" fmla="*/ 594 h 1041"/>
                <a:gd name="T88" fmla="*/ 1040 w 1040"/>
                <a:gd name="T89" fmla="*/ 520 h 10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040" h="1041">
                  <a:moveTo>
                    <a:pt x="1040" y="520"/>
                  </a:moveTo>
                  <a:lnTo>
                    <a:pt x="1034" y="446"/>
                  </a:lnTo>
                  <a:lnTo>
                    <a:pt x="1019" y="373"/>
                  </a:lnTo>
                  <a:lnTo>
                    <a:pt x="993" y="303"/>
                  </a:lnTo>
                  <a:lnTo>
                    <a:pt x="957" y="238"/>
                  </a:lnTo>
                  <a:lnTo>
                    <a:pt x="913" y="179"/>
                  </a:lnTo>
                  <a:lnTo>
                    <a:pt x="861" y="127"/>
                  </a:lnTo>
                  <a:lnTo>
                    <a:pt x="801" y="82"/>
                  </a:lnTo>
                  <a:lnTo>
                    <a:pt x="736" y="46"/>
                  </a:lnTo>
                  <a:lnTo>
                    <a:pt x="666" y="21"/>
                  </a:lnTo>
                  <a:lnTo>
                    <a:pt x="593" y="5"/>
                  </a:lnTo>
                  <a:lnTo>
                    <a:pt x="519" y="0"/>
                  </a:lnTo>
                  <a:lnTo>
                    <a:pt x="445" y="5"/>
                  </a:lnTo>
                  <a:lnTo>
                    <a:pt x="373" y="21"/>
                  </a:lnTo>
                  <a:lnTo>
                    <a:pt x="304" y="46"/>
                  </a:lnTo>
                  <a:lnTo>
                    <a:pt x="238" y="82"/>
                  </a:lnTo>
                  <a:lnTo>
                    <a:pt x="179" y="127"/>
                  </a:lnTo>
                  <a:lnTo>
                    <a:pt x="127" y="179"/>
                  </a:lnTo>
                  <a:lnTo>
                    <a:pt x="81" y="238"/>
                  </a:lnTo>
                  <a:lnTo>
                    <a:pt x="46" y="303"/>
                  </a:lnTo>
                  <a:lnTo>
                    <a:pt x="21" y="373"/>
                  </a:lnTo>
                  <a:lnTo>
                    <a:pt x="4" y="446"/>
                  </a:lnTo>
                  <a:lnTo>
                    <a:pt x="0" y="520"/>
                  </a:lnTo>
                  <a:lnTo>
                    <a:pt x="4" y="594"/>
                  </a:lnTo>
                  <a:lnTo>
                    <a:pt x="21" y="667"/>
                  </a:lnTo>
                  <a:lnTo>
                    <a:pt x="46" y="737"/>
                  </a:lnTo>
                  <a:lnTo>
                    <a:pt x="81" y="802"/>
                  </a:lnTo>
                  <a:lnTo>
                    <a:pt x="127" y="862"/>
                  </a:lnTo>
                  <a:lnTo>
                    <a:pt x="179" y="914"/>
                  </a:lnTo>
                  <a:lnTo>
                    <a:pt x="238" y="958"/>
                  </a:lnTo>
                  <a:lnTo>
                    <a:pt x="304" y="994"/>
                  </a:lnTo>
                  <a:lnTo>
                    <a:pt x="373" y="1020"/>
                  </a:lnTo>
                  <a:lnTo>
                    <a:pt x="445" y="1035"/>
                  </a:lnTo>
                  <a:lnTo>
                    <a:pt x="519" y="1041"/>
                  </a:lnTo>
                  <a:lnTo>
                    <a:pt x="593" y="1035"/>
                  </a:lnTo>
                  <a:lnTo>
                    <a:pt x="666" y="1020"/>
                  </a:lnTo>
                  <a:lnTo>
                    <a:pt x="736" y="994"/>
                  </a:lnTo>
                  <a:lnTo>
                    <a:pt x="801" y="958"/>
                  </a:lnTo>
                  <a:lnTo>
                    <a:pt x="861" y="914"/>
                  </a:lnTo>
                  <a:lnTo>
                    <a:pt x="913" y="862"/>
                  </a:lnTo>
                  <a:lnTo>
                    <a:pt x="957" y="802"/>
                  </a:lnTo>
                  <a:lnTo>
                    <a:pt x="993" y="737"/>
                  </a:lnTo>
                  <a:lnTo>
                    <a:pt x="1019" y="667"/>
                  </a:lnTo>
                  <a:lnTo>
                    <a:pt x="1034" y="594"/>
                  </a:lnTo>
                  <a:lnTo>
                    <a:pt x="1040" y="520"/>
                  </a:lnTo>
                  <a:close/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80" name="Line 992"/>
            <p:cNvSpPr>
              <a:spLocks noChangeShapeType="1"/>
            </p:cNvSpPr>
            <p:nvPr/>
          </p:nvSpPr>
          <p:spPr bwMode="auto">
            <a:xfrm flipV="1">
              <a:off x="4012" y="1175"/>
              <a:ext cx="80" cy="7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81" name="Line 993"/>
            <p:cNvSpPr>
              <a:spLocks noChangeShapeType="1"/>
            </p:cNvSpPr>
            <p:nvPr/>
          </p:nvSpPr>
          <p:spPr bwMode="auto">
            <a:xfrm flipV="1">
              <a:off x="4012" y="1175"/>
              <a:ext cx="238" cy="23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82" name="Line 994"/>
            <p:cNvSpPr>
              <a:spLocks noChangeShapeType="1"/>
            </p:cNvSpPr>
            <p:nvPr/>
          </p:nvSpPr>
          <p:spPr bwMode="auto">
            <a:xfrm flipV="1">
              <a:off x="4058" y="1175"/>
              <a:ext cx="350" cy="35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83" name="Line 995"/>
            <p:cNvSpPr>
              <a:spLocks noChangeShapeType="1"/>
            </p:cNvSpPr>
            <p:nvPr/>
          </p:nvSpPr>
          <p:spPr bwMode="auto">
            <a:xfrm flipV="1">
              <a:off x="4216" y="1322"/>
              <a:ext cx="198" cy="20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84" name="Line 996"/>
            <p:cNvSpPr>
              <a:spLocks noChangeShapeType="1"/>
            </p:cNvSpPr>
            <p:nvPr/>
          </p:nvSpPr>
          <p:spPr bwMode="auto">
            <a:xfrm flipV="1">
              <a:off x="4374" y="1480"/>
              <a:ext cx="40" cy="4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85" name="Line 997"/>
            <p:cNvSpPr>
              <a:spLocks noChangeShapeType="1"/>
            </p:cNvSpPr>
            <p:nvPr/>
          </p:nvSpPr>
          <p:spPr bwMode="auto">
            <a:xfrm flipV="1">
              <a:off x="5048" y="1175"/>
              <a:ext cx="148" cy="14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86" name="Line 998"/>
            <p:cNvSpPr>
              <a:spLocks noChangeShapeType="1"/>
            </p:cNvSpPr>
            <p:nvPr/>
          </p:nvSpPr>
          <p:spPr bwMode="auto">
            <a:xfrm flipV="1">
              <a:off x="5048" y="1175"/>
              <a:ext cx="306" cy="30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87" name="Line 999"/>
            <p:cNvSpPr>
              <a:spLocks noChangeShapeType="1"/>
            </p:cNvSpPr>
            <p:nvPr/>
          </p:nvSpPr>
          <p:spPr bwMode="auto">
            <a:xfrm flipV="1">
              <a:off x="5162" y="1237"/>
              <a:ext cx="288" cy="28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88" name="Line 1000"/>
            <p:cNvSpPr>
              <a:spLocks noChangeShapeType="1"/>
            </p:cNvSpPr>
            <p:nvPr/>
          </p:nvSpPr>
          <p:spPr bwMode="auto">
            <a:xfrm flipV="1">
              <a:off x="5320" y="1390"/>
              <a:ext cx="130" cy="1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89" name="Line 1001"/>
            <p:cNvSpPr>
              <a:spLocks noChangeShapeType="1"/>
            </p:cNvSpPr>
            <p:nvPr/>
          </p:nvSpPr>
          <p:spPr bwMode="auto">
            <a:xfrm>
              <a:off x="4312" y="1175"/>
              <a:ext cx="83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66895" name="Group 1007"/>
          <p:cNvGrpSpPr>
            <a:grpSpLocks/>
          </p:cNvGrpSpPr>
          <p:nvPr/>
        </p:nvGrpSpPr>
        <p:grpSpPr bwMode="auto">
          <a:xfrm>
            <a:off x="3151188" y="1182688"/>
            <a:ext cx="2787650" cy="5018087"/>
            <a:chOff x="1985" y="745"/>
            <a:chExt cx="1756" cy="3161"/>
          </a:xfrm>
        </p:grpSpPr>
        <p:grpSp>
          <p:nvGrpSpPr>
            <p:cNvPr id="166503" name="Group 615"/>
            <p:cNvGrpSpPr>
              <a:grpSpLocks/>
            </p:cNvGrpSpPr>
            <p:nvPr/>
          </p:nvGrpSpPr>
          <p:grpSpPr bwMode="auto">
            <a:xfrm>
              <a:off x="1985" y="745"/>
              <a:ext cx="1756" cy="3161"/>
              <a:chOff x="1748" y="276"/>
              <a:chExt cx="2172" cy="3912"/>
            </a:xfrm>
          </p:grpSpPr>
          <p:grpSp>
            <p:nvGrpSpPr>
              <p:cNvPr id="166504" name="Group 616"/>
              <p:cNvGrpSpPr>
                <a:grpSpLocks/>
              </p:cNvGrpSpPr>
              <p:nvPr/>
            </p:nvGrpSpPr>
            <p:grpSpPr bwMode="auto">
              <a:xfrm>
                <a:off x="1905" y="276"/>
                <a:ext cx="1863" cy="2486"/>
                <a:chOff x="616" y="1196"/>
                <a:chExt cx="1863" cy="2486"/>
              </a:xfrm>
            </p:grpSpPr>
            <p:grpSp>
              <p:nvGrpSpPr>
                <p:cNvPr id="166505" name="Group 617"/>
                <p:cNvGrpSpPr>
                  <a:grpSpLocks/>
                </p:cNvGrpSpPr>
                <p:nvPr/>
              </p:nvGrpSpPr>
              <p:grpSpPr bwMode="auto">
                <a:xfrm>
                  <a:off x="616" y="1898"/>
                  <a:ext cx="1863" cy="535"/>
                  <a:chOff x="629" y="1461"/>
                  <a:chExt cx="2248" cy="646"/>
                </a:xfrm>
              </p:grpSpPr>
              <p:sp>
                <p:nvSpPr>
                  <p:cNvPr id="166506" name="Line 61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29" y="1461"/>
                    <a:ext cx="122" cy="12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07" name="Line 61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29" y="1461"/>
                    <a:ext cx="280" cy="28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08" name="Line 62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29" y="1461"/>
                    <a:ext cx="442" cy="44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09" name="Line 621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29" y="1461"/>
                    <a:ext cx="603" cy="60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10" name="Line 62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48" y="1461"/>
                    <a:ext cx="642" cy="64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11" name="Line 62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09" y="1579"/>
                    <a:ext cx="524" cy="52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12" name="Line 62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71" y="1742"/>
                    <a:ext cx="362" cy="36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13" name="Line 62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29" y="1899"/>
                    <a:ext cx="204" cy="20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14" name="Line 626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90" y="2062"/>
                    <a:ext cx="43" cy="4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15" name="Line 627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73" y="1461"/>
                    <a:ext cx="118" cy="118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16" name="Line 62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73" y="1461"/>
                    <a:ext cx="277" cy="27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17" name="Line 62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73" y="1461"/>
                    <a:ext cx="438" cy="438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18" name="Line 63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73" y="1461"/>
                    <a:ext cx="597" cy="60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19" name="Line 631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87" y="1461"/>
                    <a:ext cx="644" cy="64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20" name="Line 63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50" y="1576"/>
                    <a:ext cx="527" cy="528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21" name="Line 63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07" y="1738"/>
                    <a:ext cx="370" cy="36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22" name="Line 63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70" y="1896"/>
                    <a:ext cx="207" cy="208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23" name="Line 63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27" y="2058"/>
                    <a:ext cx="50" cy="4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24" name="Line 636"/>
                  <p:cNvSpPr>
                    <a:spLocks noChangeShapeType="1"/>
                  </p:cNvSpPr>
                  <p:nvPr/>
                </p:nvSpPr>
                <p:spPr bwMode="auto">
                  <a:xfrm>
                    <a:off x="629" y="1461"/>
                    <a:ext cx="224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25" name="Line 637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33" y="1461"/>
                    <a:ext cx="0" cy="643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26" name="Line 638"/>
                  <p:cNvSpPr>
                    <a:spLocks noChangeShapeType="1"/>
                  </p:cNvSpPr>
                  <p:nvPr/>
                </p:nvSpPr>
                <p:spPr bwMode="auto">
                  <a:xfrm>
                    <a:off x="2073" y="1461"/>
                    <a:ext cx="0" cy="643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27" name="Line 639"/>
                  <p:cNvSpPr>
                    <a:spLocks noChangeShapeType="1"/>
                  </p:cNvSpPr>
                  <p:nvPr/>
                </p:nvSpPr>
                <p:spPr bwMode="auto">
                  <a:xfrm>
                    <a:off x="629" y="2104"/>
                    <a:ext cx="804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28" name="Line 640"/>
                  <p:cNvSpPr>
                    <a:spLocks noChangeShapeType="1"/>
                  </p:cNvSpPr>
                  <p:nvPr/>
                </p:nvSpPr>
                <p:spPr bwMode="auto">
                  <a:xfrm>
                    <a:off x="2073" y="2104"/>
                    <a:ext cx="804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29" name="Line 641"/>
                  <p:cNvSpPr>
                    <a:spLocks noChangeShapeType="1"/>
                  </p:cNvSpPr>
                  <p:nvPr/>
                </p:nvSpPr>
                <p:spPr bwMode="auto">
                  <a:xfrm>
                    <a:off x="1433" y="2104"/>
                    <a:ext cx="640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30" name="Line 642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1466" y="2104"/>
                    <a:ext cx="3" cy="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31" name="Line 643"/>
                  <p:cNvSpPr>
                    <a:spLocks noChangeShapeType="1"/>
                  </p:cNvSpPr>
                  <p:nvPr/>
                </p:nvSpPr>
                <p:spPr bwMode="auto">
                  <a:xfrm>
                    <a:off x="1469" y="2104"/>
                    <a:ext cx="0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32" name="Line 644"/>
                  <p:cNvSpPr>
                    <a:spLocks noChangeShapeType="1"/>
                  </p:cNvSpPr>
                  <p:nvPr/>
                </p:nvSpPr>
                <p:spPr bwMode="auto">
                  <a:xfrm>
                    <a:off x="2877" y="1461"/>
                    <a:ext cx="0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</p:grpSp>
            <p:grpSp>
              <p:nvGrpSpPr>
                <p:cNvPr id="166533" name="Group 645"/>
                <p:cNvGrpSpPr>
                  <a:grpSpLocks/>
                </p:cNvGrpSpPr>
                <p:nvPr/>
              </p:nvGrpSpPr>
              <p:grpSpPr bwMode="auto">
                <a:xfrm>
                  <a:off x="616" y="2431"/>
                  <a:ext cx="1863" cy="1176"/>
                  <a:chOff x="629" y="2104"/>
                  <a:chExt cx="2248" cy="1420"/>
                </a:xfrm>
              </p:grpSpPr>
              <p:sp>
                <p:nvSpPr>
                  <p:cNvPr id="166534" name="Line 646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629" y="3524"/>
                    <a:ext cx="2248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35" name="Line 647"/>
                  <p:cNvSpPr>
                    <a:spLocks noChangeShapeType="1"/>
                  </p:cNvSpPr>
                  <p:nvPr/>
                </p:nvSpPr>
                <p:spPr bwMode="auto">
                  <a:xfrm>
                    <a:off x="629" y="2104"/>
                    <a:ext cx="804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36" name="Line 648"/>
                  <p:cNvSpPr>
                    <a:spLocks noChangeShapeType="1"/>
                  </p:cNvSpPr>
                  <p:nvPr/>
                </p:nvSpPr>
                <p:spPr bwMode="auto">
                  <a:xfrm>
                    <a:off x="2073" y="2104"/>
                    <a:ext cx="804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37" name="Line 64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69" y="2104"/>
                    <a:ext cx="0" cy="57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38" name="Line 65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40" y="2104"/>
                    <a:ext cx="0" cy="57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39" name="Line 651"/>
                  <p:cNvSpPr>
                    <a:spLocks noChangeShapeType="1"/>
                  </p:cNvSpPr>
                  <p:nvPr/>
                </p:nvSpPr>
                <p:spPr bwMode="auto">
                  <a:xfrm>
                    <a:off x="1433" y="2104"/>
                    <a:ext cx="640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40" name="Line 652"/>
                  <p:cNvSpPr>
                    <a:spLocks noChangeShapeType="1"/>
                  </p:cNvSpPr>
                  <p:nvPr/>
                </p:nvSpPr>
                <p:spPr bwMode="auto">
                  <a:xfrm>
                    <a:off x="1512" y="2674"/>
                    <a:ext cx="0" cy="287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41" name="Line 653"/>
                  <p:cNvSpPr>
                    <a:spLocks noChangeShapeType="1"/>
                  </p:cNvSpPr>
                  <p:nvPr/>
                </p:nvSpPr>
                <p:spPr bwMode="auto">
                  <a:xfrm>
                    <a:off x="1993" y="2674"/>
                    <a:ext cx="0" cy="287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42" name="Line 654"/>
                  <p:cNvSpPr>
                    <a:spLocks noChangeShapeType="1"/>
                  </p:cNvSpPr>
                  <p:nvPr/>
                </p:nvSpPr>
                <p:spPr bwMode="auto">
                  <a:xfrm>
                    <a:off x="1469" y="2961"/>
                    <a:ext cx="571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43" name="Line 655"/>
                  <p:cNvSpPr>
                    <a:spLocks noChangeShapeType="1"/>
                  </p:cNvSpPr>
                  <p:nvPr/>
                </p:nvSpPr>
                <p:spPr bwMode="auto">
                  <a:xfrm>
                    <a:off x="1512" y="2961"/>
                    <a:ext cx="0" cy="28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44" name="Line 656"/>
                  <p:cNvSpPr>
                    <a:spLocks noChangeShapeType="1"/>
                  </p:cNvSpPr>
                  <p:nvPr/>
                </p:nvSpPr>
                <p:spPr bwMode="auto">
                  <a:xfrm>
                    <a:off x="1512" y="3245"/>
                    <a:ext cx="481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45" name="Line 657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93" y="2961"/>
                    <a:ext cx="0" cy="28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46" name="Line 658"/>
                  <p:cNvSpPr>
                    <a:spLocks noChangeShapeType="1"/>
                  </p:cNvSpPr>
                  <p:nvPr/>
                </p:nvSpPr>
                <p:spPr bwMode="auto">
                  <a:xfrm>
                    <a:off x="1512" y="3245"/>
                    <a:ext cx="241" cy="142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47" name="Line 65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53" y="3245"/>
                    <a:ext cx="240" cy="142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48" name="Line 66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69" y="2674"/>
                    <a:ext cx="0" cy="28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49" name="Line 661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40" y="2674"/>
                    <a:ext cx="0" cy="28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50" name="Line 66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512" y="2104"/>
                    <a:ext cx="0" cy="57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51" name="Line 66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93" y="2104"/>
                    <a:ext cx="0" cy="57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52" name="Line 664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629" y="3511"/>
                    <a:ext cx="16" cy="1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53" name="Line 665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629" y="3349"/>
                    <a:ext cx="178" cy="17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54" name="Line 666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629" y="3188"/>
                    <a:ext cx="335" cy="3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55" name="Line 667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629" y="3029"/>
                    <a:ext cx="498" cy="49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56" name="Line 668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629" y="2868"/>
                    <a:ext cx="655" cy="65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57" name="Line 669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629" y="2710"/>
                    <a:ext cx="817" cy="81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58" name="Line 670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629" y="2548"/>
                    <a:ext cx="975" cy="97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59" name="Freeform 671"/>
                  <p:cNvSpPr>
                    <a:spLocks/>
                  </p:cNvSpPr>
                  <p:nvPr/>
                </p:nvSpPr>
                <p:spPr bwMode="auto">
                  <a:xfrm>
                    <a:off x="629" y="2391"/>
                    <a:ext cx="1136" cy="1133"/>
                  </a:xfrm>
                  <a:custGeom>
                    <a:avLst/>
                    <a:gdLst>
                      <a:gd name="T0" fmla="*/ 2411 w 2411"/>
                      <a:gd name="T1" fmla="*/ 2413 h 2413"/>
                      <a:gd name="T2" fmla="*/ 2385 w 2411"/>
                      <a:gd name="T3" fmla="*/ 2387 h 2413"/>
                      <a:gd name="T4" fmla="*/ 0 w 2411"/>
                      <a:gd name="T5" fmla="*/ 0 h 24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411" h="2413">
                        <a:moveTo>
                          <a:pt x="2411" y="2413"/>
                        </a:moveTo>
                        <a:lnTo>
                          <a:pt x="2385" y="2387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9050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60" name="Line 672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1772" y="3373"/>
                    <a:ext cx="152" cy="15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61" name="Line 673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629" y="2229"/>
                    <a:ext cx="883" cy="88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62" name="Line 674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1874" y="3313"/>
                    <a:ext cx="211" cy="21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63" name="Freeform 675"/>
                  <p:cNvSpPr>
                    <a:spLocks/>
                  </p:cNvSpPr>
                  <p:nvPr/>
                </p:nvSpPr>
                <p:spPr bwMode="auto">
                  <a:xfrm>
                    <a:off x="665" y="2104"/>
                    <a:ext cx="847" cy="847"/>
                  </a:xfrm>
                  <a:custGeom>
                    <a:avLst/>
                    <a:gdLst>
                      <a:gd name="T0" fmla="*/ 0 w 1797"/>
                      <a:gd name="T1" fmla="*/ 0 h 1799"/>
                      <a:gd name="T2" fmla="*/ 1706 w 1797"/>
                      <a:gd name="T3" fmla="*/ 1708 h 1799"/>
                      <a:gd name="T4" fmla="*/ 1797 w 1797"/>
                      <a:gd name="T5" fmla="*/ 1799 h 179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797" h="1799">
                        <a:moveTo>
                          <a:pt x="0" y="0"/>
                        </a:moveTo>
                        <a:lnTo>
                          <a:pt x="1706" y="1708"/>
                        </a:lnTo>
                        <a:lnTo>
                          <a:pt x="1797" y="1799"/>
                        </a:lnTo>
                      </a:path>
                    </a:pathLst>
                  </a:custGeom>
                  <a:noFill/>
                  <a:ln w="19050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64" name="Line 676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1976" y="3257"/>
                    <a:ext cx="268" cy="26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65" name="Freeform 677"/>
                  <p:cNvSpPr>
                    <a:spLocks/>
                  </p:cNvSpPr>
                  <p:nvPr/>
                </p:nvSpPr>
                <p:spPr bwMode="auto">
                  <a:xfrm>
                    <a:off x="824" y="2104"/>
                    <a:ext cx="688" cy="686"/>
                  </a:xfrm>
                  <a:custGeom>
                    <a:avLst/>
                    <a:gdLst>
                      <a:gd name="T0" fmla="*/ 0 w 1457"/>
                      <a:gd name="T1" fmla="*/ 0 h 1459"/>
                      <a:gd name="T2" fmla="*/ 1366 w 1457"/>
                      <a:gd name="T3" fmla="*/ 1367 h 1459"/>
                      <a:gd name="T4" fmla="*/ 1457 w 1457"/>
                      <a:gd name="T5" fmla="*/ 1459 h 14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457" h="1459">
                        <a:moveTo>
                          <a:pt x="0" y="0"/>
                        </a:moveTo>
                        <a:lnTo>
                          <a:pt x="1366" y="1367"/>
                        </a:lnTo>
                        <a:lnTo>
                          <a:pt x="1457" y="1459"/>
                        </a:lnTo>
                      </a:path>
                    </a:pathLst>
                  </a:custGeom>
                  <a:noFill/>
                  <a:ln w="19050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66" name="Line 678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1993" y="3116"/>
                    <a:ext cx="412" cy="408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67" name="Line 679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985" y="2104"/>
                    <a:ext cx="528" cy="528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68" name="Line 680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000" y="2961"/>
                    <a:ext cx="564" cy="56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69" name="Line 681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1144" y="2104"/>
                    <a:ext cx="357" cy="3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70" name="Line 682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1993" y="2954"/>
                    <a:ext cx="7" cy="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71" name="Line 683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040" y="2839"/>
                    <a:ext cx="685" cy="68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72" name="Line 684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1305" y="2104"/>
                    <a:ext cx="216" cy="21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73" name="Line 685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1993" y="2796"/>
                    <a:ext cx="47" cy="4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74" name="Line 686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1996" y="2634"/>
                    <a:ext cx="881" cy="88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75" name="Line 687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1466" y="2104"/>
                    <a:ext cx="3" cy="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76" name="Line 688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033" y="2674"/>
                    <a:ext cx="7" cy="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77" name="Line 689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1988" y="2467"/>
                    <a:ext cx="889" cy="88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78" name="Line 690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1984" y="2302"/>
                    <a:ext cx="893" cy="89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79" name="Line 691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1996" y="2153"/>
                    <a:ext cx="881" cy="88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80" name="Line 692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106" y="2104"/>
                    <a:ext cx="771" cy="77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81" name="Line 693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263" y="2104"/>
                    <a:ext cx="614" cy="61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82" name="Line 694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426" y="2104"/>
                    <a:ext cx="451" cy="45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83" name="Line 695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583" y="2104"/>
                    <a:ext cx="294" cy="29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84" name="Line 696"/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2746" y="2104"/>
                    <a:ext cx="131" cy="13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85" name="Line 697"/>
                  <p:cNvSpPr>
                    <a:spLocks noChangeShapeType="1"/>
                  </p:cNvSpPr>
                  <p:nvPr/>
                </p:nvSpPr>
                <p:spPr bwMode="auto">
                  <a:xfrm>
                    <a:off x="1469" y="2104"/>
                    <a:ext cx="0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86" name="Line 698"/>
                  <p:cNvSpPr>
                    <a:spLocks noChangeShapeType="1"/>
                  </p:cNvSpPr>
                  <p:nvPr/>
                </p:nvSpPr>
                <p:spPr bwMode="auto">
                  <a:xfrm>
                    <a:off x="2040" y="2674"/>
                    <a:ext cx="0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</p:grpSp>
            <p:grpSp>
              <p:nvGrpSpPr>
                <p:cNvPr id="166587" name="Group 699"/>
                <p:cNvGrpSpPr>
                  <a:grpSpLocks/>
                </p:cNvGrpSpPr>
                <p:nvPr/>
              </p:nvGrpSpPr>
              <p:grpSpPr bwMode="auto">
                <a:xfrm>
                  <a:off x="1548" y="1196"/>
                  <a:ext cx="0" cy="2486"/>
                  <a:chOff x="1753" y="614"/>
                  <a:chExt cx="0" cy="3000"/>
                </a:xfrm>
              </p:grpSpPr>
              <p:sp>
                <p:nvSpPr>
                  <p:cNvPr id="166588" name="Line 7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53" y="2984"/>
                    <a:ext cx="0" cy="63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89" name="Line 701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53" y="2856"/>
                    <a:ext cx="0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90" name="Line 70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53" y="2212"/>
                    <a:ext cx="0" cy="57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91" name="Line 70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53" y="2084"/>
                    <a:ext cx="0" cy="5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92" name="Line 70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53" y="1444"/>
                    <a:ext cx="0" cy="57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93" name="Line 70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53" y="1316"/>
                    <a:ext cx="0" cy="5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594" name="Line 706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53" y="614"/>
                    <a:ext cx="0" cy="63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</p:grpSp>
            <p:grpSp>
              <p:nvGrpSpPr>
                <p:cNvPr id="166595" name="Group 707"/>
                <p:cNvGrpSpPr>
                  <a:grpSpLocks/>
                </p:cNvGrpSpPr>
                <p:nvPr/>
              </p:nvGrpSpPr>
              <p:grpSpPr bwMode="auto">
                <a:xfrm>
                  <a:off x="1313" y="1196"/>
                  <a:ext cx="473" cy="1797"/>
                  <a:chOff x="1469" y="614"/>
                  <a:chExt cx="571" cy="2169"/>
                </a:xfrm>
              </p:grpSpPr>
              <p:sp>
                <p:nvSpPr>
                  <p:cNvPr id="166596" name="Rectangle 708"/>
                  <p:cNvSpPr>
                    <a:spLocks noChangeArrowheads="1"/>
                  </p:cNvSpPr>
                  <p:nvPr/>
                </p:nvSpPr>
                <p:spPr bwMode="auto">
                  <a:xfrm>
                    <a:off x="1482" y="723"/>
                    <a:ext cx="543" cy="1938"/>
                  </a:xfrm>
                  <a:prstGeom prst="rect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166597" name="Group 709"/>
                  <p:cNvGrpSpPr>
                    <a:grpSpLocks/>
                  </p:cNvGrpSpPr>
                  <p:nvPr/>
                </p:nvGrpSpPr>
                <p:grpSpPr bwMode="auto">
                  <a:xfrm>
                    <a:off x="1469" y="713"/>
                    <a:ext cx="571" cy="1961"/>
                    <a:chOff x="1469" y="713"/>
                    <a:chExt cx="571" cy="1961"/>
                  </a:xfrm>
                </p:grpSpPr>
                <p:sp>
                  <p:nvSpPr>
                    <p:cNvPr id="166598" name="Line 7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1469" y="2104"/>
                      <a:ext cx="0" cy="57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3600" b="1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166599" name="Line 711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1469" y="1461"/>
                      <a:ext cx="0" cy="1213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3600" b="1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166600" name="Line 712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040" y="2104"/>
                      <a:ext cx="0" cy="57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3600" b="1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166601" name="Line 71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2040" y="1461"/>
                      <a:ext cx="0" cy="1213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3600" b="1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166602" name="Line 71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1469" y="713"/>
                      <a:ext cx="0" cy="856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3600" b="1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166603" name="Line 71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469" y="713"/>
                      <a:ext cx="571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3600" b="1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166604" name="Line 71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040" y="713"/>
                      <a:ext cx="0" cy="798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3600" b="1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166605" name="Line 71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512" y="713"/>
                      <a:ext cx="0" cy="178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3600" b="1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166606" name="Line 71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512" y="1461"/>
                      <a:ext cx="0" cy="393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3600" b="1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166607" name="Line 71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469" y="1854"/>
                      <a:ext cx="571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3600" b="1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166608" name="Line 72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993" y="713"/>
                      <a:ext cx="0" cy="178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3600" b="1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166609" name="Line 72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993" y="1461"/>
                      <a:ext cx="0" cy="393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3600" b="1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166610" name="Line 72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469" y="2104"/>
                      <a:ext cx="570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3600" b="1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166611" name="Line 72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469" y="2674"/>
                      <a:ext cx="571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3600" b="1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166612" name="Line 72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1512" y="2104"/>
                      <a:ext cx="0" cy="57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3600" b="1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166613" name="Line 725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1993" y="2104"/>
                      <a:ext cx="0" cy="57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3600" b="1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166614" name="Line 72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993" y="891"/>
                      <a:ext cx="0" cy="57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3600" b="1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166615" name="Line 72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512" y="891"/>
                      <a:ext cx="0" cy="57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3600" b="1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166616" name="Line 72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469" y="713"/>
                      <a:ext cx="0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3600" b="1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166617" name="Line 72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53" y="2212"/>
                    <a:ext cx="0" cy="57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618" name="Line 73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53" y="2084"/>
                    <a:ext cx="0" cy="5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619" name="Line 731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53" y="1444"/>
                    <a:ext cx="0" cy="57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620" name="Line 73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53" y="1316"/>
                    <a:ext cx="0" cy="5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66621" name="Line 73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53" y="614"/>
                    <a:ext cx="0" cy="63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</p:grpSp>
            <p:grpSp>
              <p:nvGrpSpPr>
                <p:cNvPr id="166622" name="Group 734"/>
                <p:cNvGrpSpPr>
                  <a:grpSpLocks/>
                </p:cNvGrpSpPr>
                <p:nvPr/>
              </p:nvGrpSpPr>
              <p:grpSpPr bwMode="auto">
                <a:xfrm>
                  <a:off x="1179" y="1805"/>
                  <a:ext cx="738" cy="93"/>
                  <a:chOff x="1308" y="1349"/>
                  <a:chExt cx="890" cy="112"/>
                </a:xfrm>
              </p:grpSpPr>
              <p:sp>
                <p:nvSpPr>
                  <p:cNvPr id="166623" name="Rectangle 735"/>
                  <p:cNvSpPr>
                    <a:spLocks noChangeArrowheads="1"/>
                  </p:cNvSpPr>
                  <p:nvPr/>
                </p:nvSpPr>
                <p:spPr bwMode="auto">
                  <a:xfrm>
                    <a:off x="1320" y="1364"/>
                    <a:ext cx="866" cy="85"/>
                  </a:xfrm>
                  <a:prstGeom prst="rect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166624" name="Group 736"/>
                  <p:cNvGrpSpPr>
                    <a:grpSpLocks/>
                  </p:cNvGrpSpPr>
                  <p:nvPr/>
                </p:nvGrpSpPr>
                <p:grpSpPr bwMode="auto">
                  <a:xfrm>
                    <a:off x="1308" y="1349"/>
                    <a:ext cx="890" cy="112"/>
                    <a:chOff x="1308" y="1349"/>
                    <a:chExt cx="890" cy="112"/>
                  </a:xfrm>
                </p:grpSpPr>
                <p:sp>
                  <p:nvSpPr>
                    <p:cNvPr id="166625" name="Line 73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308" y="1349"/>
                      <a:ext cx="0" cy="112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3600" b="1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166626" name="Line 73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198" y="1349"/>
                      <a:ext cx="0" cy="112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3600" b="1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166627" name="Line 739"/>
                    <p:cNvSpPr>
                      <a:spLocks noChangeShapeType="1"/>
                    </p:cNvSpPr>
                    <p:nvPr/>
                  </p:nvSpPr>
                  <p:spPr bwMode="auto">
                    <a:xfrm flipH="1" flipV="1">
                      <a:off x="1687" y="1349"/>
                      <a:ext cx="66" cy="112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3600" b="1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166628" name="Line 74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753" y="1349"/>
                      <a:ext cx="66" cy="112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3600" b="1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166629" name="Line 741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308" y="1461"/>
                      <a:ext cx="890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3600" b="1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166630" name="Line 742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1308" y="1351"/>
                      <a:ext cx="890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3600" b="1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</p:grpSp>
            <p:grpSp>
              <p:nvGrpSpPr>
                <p:cNvPr id="166631" name="Group 743"/>
                <p:cNvGrpSpPr>
                  <a:grpSpLocks/>
                </p:cNvGrpSpPr>
                <p:nvPr/>
              </p:nvGrpSpPr>
              <p:grpSpPr bwMode="auto">
                <a:xfrm>
                  <a:off x="1075" y="1426"/>
                  <a:ext cx="944" cy="382"/>
                  <a:chOff x="1182" y="891"/>
                  <a:chExt cx="1140" cy="462"/>
                </a:xfrm>
              </p:grpSpPr>
              <p:sp>
                <p:nvSpPr>
                  <p:cNvPr id="166632" name="Rectangle 744"/>
                  <p:cNvSpPr>
                    <a:spLocks noChangeArrowheads="1"/>
                  </p:cNvSpPr>
                  <p:nvPr/>
                </p:nvSpPr>
                <p:spPr bwMode="auto">
                  <a:xfrm>
                    <a:off x="1192" y="902"/>
                    <a:ext cx="1116" cy="436"/>
                  </a:xfrm>
                  <a:prstGeom prst="rect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166633" name="Group 745"/>
                  <p:cNvGrpSpPr>
                    <a:grpSpLocks/>
                  </p:cNvGrpSpPr>
                  <p:nvPr/>
                </p:nvGrpSpPr>
                <p:grpSpPr bwMode="auto">
                  <a:xfrm>
                    <a:off x="1182" y="891"/>
                    <a:ext cx="1140" cy="462"/>
                    <a:chOff x="1182" y="891"/>
                    <a:chExt cx="1140" cy="462"/>
                  </a:xfrm>
                </p:grpSpPr>
                <p:sp>
                  <p:nvSpPr>
                    <p:cNvPr id="166634" name="Line 74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182" y="1349"/>
                      <a:ext cx="1140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3600" b="1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166635" name="Line 747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1469" y="891"/>
                      <a:ext cx="0" cy="458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3600" b="1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166636" name="Line 74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182" y="891"/>
                      <a:ext cx="1140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3600" b="1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166637" name="Line 74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182" y="891"/>
                      <a:ext cx="0" cy="458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3600" b="1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166638" name="Line 75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322" y="891"/>
                      <a:ext cx="0" cy="458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3600" b="1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166639" name="Line 75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308" y="1349"/>
                      <a:ext cx="890" cy="0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3600" b="1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166640" name="Line 75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040" y="891"/>
                      <a:ext cx="0" cy="462"/>
                    </a:xfrm>
                    <a:prstGeom prst="line">
                      <a:avLst/>
                    </a:prstGeom>
                    <a:noFill/>
                    <a:ln w="3810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pPr algn="ctr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kumimoji="1" lang="zh-CN" altLang="en-US" sz="3600" b="1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166641" name="Group 753"/>
              <p:cNvGrpSpPr>
                <a:grpSpLocks/>
              </p:cNvGrpSpPr>
              <p:nvPr/>
            </p:nvGrpSpPr>
            <p:grpSpPr bwMode="auto">
              <a:xfrm>
                <a:off x="1748" y="2912"/>
                <a:ext cx="2172" cy="1276"/>
                <a:chOff x="1679" y="2566"/>
                <a:chExt cx="824" cy="502"/>
              </a:xfrm>
            </p:grpSpPr>
            <p:sp>
              <p:nvSpPr>
                <p:cNvPr id="166642" name="Line 754"/>
                <p:cNvSpPr>
                  <a:spLocks noChangeShapeType="1"/>
                </p:cNvSpPr>
                <p:nvPr/>
              </p:nvSpPr>
              <p:spPr bwMode="auto">
                <a:xfrm flipH="1">
                  <a:off x="1740" y="2615"/>
                  <a:ext cx="707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66643" name="Line 755"/>
                <p:cNvSpPr>
                  <a:spLocks noChangeShapeType="1"/>
                </p:cNvSpPr>
                <p:nvPr/>
              </p:nvSpPr>
              <p:spPr bwMode="auto">
                <a:xfrm>
                  <a:off x="1740" y="2615"/>
                  <a:ext cx="0" cy="40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66644" name="Line 756"/>
                <p:cNvSpPr>
                  <a:spLocks noChangeShapeType="1"/>
                </p:cNvSpPr>
                <p:nvPr/>
              </p:nvSpPr>
              <p:spPr bwMode="auto">
                <a:xfrm>
                  <a:off x="1740" y="3020"/>
                  <a:ext cx="707" cy="0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66645" name="Line 757"/>
                <p:cNvSpPr>
                  <a:spLocks noChangeShapeType="1"/>
                </p:cNvSpPr>
                <p:nvPr/>
              </p:nvSpPr>
              <p:spPr bwMode="auto">
                <a:xfrm flipV="1">
                  <a:off x="2447" y="2615"/>
                  <a:ext cx="0" cy="405"/>
                </a:xfrm>
                <a:prstGeom prst="line">
                  <a:avLst/>
                </a:prstGeom>
                <a:noFill/>
                <a:ln w="381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66646" name="Line 758"/>
                <p:cNvSpPr>
                  <a:spLocks noChangeShapeType="1"/>
                </p:cNvSpPr>
                <p:nvPr/>
              </p:nvSpPr>
              <p:spPr bwMode="auto">
                <a:xfrm>
                  <a:off x="2093" y="2566"/>
                  <a:ext cx="0" cy="98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66647" name="Line 759"/>
                <p:cNvSpPr>
                  <a:spLocks noChangeShapeType="1"/>
                </p:cNvSpPr>
                <p:nvPr/>
              </p:nvSpPr>
              <p:spPr bwMode="auto">
                <a:xfrm>
                  <a:off x="2093" y="2687"/>
                  <a:ext cx="0" cy="18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66648" name="Line 760"/>
                <p:cNvSpPr>
                  <a:spLocks noChangeShapeType="1"/>
                </p:cNvSpPr>
                <p:nvPr/>
              </p:nvSpPr>
              <p:spPr bwMode="auto">
                <a:xfrm>
                  <a:off x="2093" y="2727"/>
                  <a:ext cx="0" cy="18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66649" name="Line 761"/>
                <p:cNvSpPr>
                  <a:spLocks noChangeShapeType="1"/>
                </p:cNvSpPr>
                <p:nvPr/>
              </p:nvSpPr>
              <p:spPr bwMode="auto">
                <a:xfrm>
                  <a:off x="2093" y="2929"/>
                  <a:ext cx="0" cy="18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66650" name="Line 762"/>
                <p:cNvSpPr>
                  <a:spLocks noChangeShapeType="1"/>
                </p:cNvSpPr>
                <p:nvPr/>
              </p:nvSpPr>
              <p:spPr bwMode="auto">
                <a:xfrm>
                  <a:off x="2093" y="2970"/>
                  <a:ext cx="0" cy="98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66651" name="Line 763"/>
                <p:cNvSpPr>
                  <a:spLocks noChangeShapeType="1"/>
                </p:cNvSpPr>
                <p:nvPr/>
              </p:nvSpPr>
              <p:spPr bwMode="auto">
                <a:xfrm>
                  <a:off x="1679" y="2817"/>
                  <a:ext cx="138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66652" name="Line 764"/>
                <p:cNvSpPr>
                  <a:spLocks noChangeShapeType="1"/>
                </p:cNvSpPr>
                <p:nvPr/>
              </p:nvSpPr>
              <p:spPr bwMode="auto">
                <a:xfrm>
                  <a:off x="1840" y="2817"/>
                  <a:ext cx="18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66653" name="Line 765"/>
                <p:cNvSpPr>
                  <a:spLocks noChangeShapeType="1"/>
                </p:cNvSpPr>
                <p:nvPr/>
              </p:nvSpPr>
              <p:spPr bwMode="auto">
                <a:xfrm>
                  <a:off x="1880" y="2817"/>
                  <a:ext cx="180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66654" name="Line 766"/>
                <p:cNvSpPr>
                  <a:spLocks noChangeShapeType="1"/>
                </p:cNvSpPr>
                <p:nvPr/>
              </p:nvSpPr>
              <p:spPr bwMode="auto">
                <a:xfrm>
                  <a:off x="2082" y="2817"/>
                  <a:ext cx="18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66655" name="Line 767"/>
                <p:cNvSpPr>
                  <a:spLocks noChangeShapeType="1"/>
                </p:cNvSpPr>
                <p:nvPr/>
              </p:nvSpPr>
              <p:spPr bwMode="auto">
                <a:xfrm>
                  <a:off x="2122" y="2817"/>
                  <a:ext cx="180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66656" name="Line 768"/>
                <p:cNvSpPr>
                  <a:spLocks noChangeShapeType="1"/>
                </p:cNvSpPr>
                <p:nvPr/>
              </p:nvSpPr>
              <p:spPr bwMode="auto">
                <a:xfrm>
                  <a:off x="2324" y="2817"/>
                  <a:ext cx="18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66657" name="Line 769"/>
                <p:cNvSpPr>
                  <a:spLocks noChangeShapeType="1"/>
                </p:cNvSpPr>
                <p:nvPr/>
              </p:nvSpPr>
              <p:spPr bwMode="auto">
                <a:xfrm>
                  <a:off x="2365" y="2817"/>
                  <a:ext cx="138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66658" name="Freeform 770"/>
                <p:cNvSpPr>
                  <a:spLocks/>
                </p:cNvSpPr>
                <p:nvPr/>
              </p:nvSpPr>
              <p:spPr bwMode="auto">
                <a:xfrm>
                  <a:off x="1914" y="2662"/>
                  <a:ext cx="359" cy="311"/>
                </a:xfrm>
                <a:custGeom>
                  <a:avLst/>
                  <a:gdLst>
                    <a:gd name="T0" fmla="*/ 629 w 2513"/>
                    <a:gd name="T1" fmla="*/ 0 h 2177"/>
                    <a:gd name="T2" fmla="*/ 0 w 2513"/>
                    <a:gd name="T3" fmla="*/ 1088 h 2177"/>
                    <a:gd name="T4" fmla="*/ 629 w 2513"/>
                    <a:gd name="T5" fmla="*/ 2177 h 2177"/>
                    <a:gd name="T6" fmla="*/ 1885 w 2513"/>
                    <a:gd name="T7" fmla="*/ 2177 h 2177"/>
                    <a:gd name="T8" fmla="*/ 2513 w 2513"/>
                    <a:gd name="T9" fmla="*/ 1088 h 2177"/>
                    <a:gd name="T10" fmla="*/ 1885 w 2513"/>
                    <a:gd name="T11" fmla="*/ 0 h 2177"/>
                    <a:gd name="T12" fmla="*/ 629 w 2513"/>
                    <a:gd name="T13" fmla="*/ 0 h 21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513" h="2177">
                      <a:moveTo>
                        <a:pt x="629" y="0"/>
                      </a:moveTo>
                      <a:lnTo>
                        <a:pt x="0" y="1088"/>
                      </a:lnTo>
                      <a:lnTo>
                        <a:pt x="629" y="2177"/>
                      </a:lnTo>
                      <a:lnTo>
                        <a:pt x="1885" y="2177"/>
                      </a:lnTo>
                      <a:lnTo>
                        <a:pt x="2513" y="1088"/>
                      </a:lnTo>
                      <a:lnTo>
                        <a:pt x="1885" y="0"/>
                      </a:lnTo>
                      <a:lnTo>
                        <a:pt x="629" y="0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66659" name="Freeform 771"/>
                <p:cNvSpPr>
                  <a:spLocks/>
                </p:cNvSpPr>
                <p:nvPr/>
              </p:nvSpPr>
              <p:spPr bwMode="auto">
                <a:xfrm>
                  <a:off x="2004" y="2728"/>
                  <a:ext cx="179" cy="179"/>
                </a:xfrm>
                <a:custGeom>
                  <a:avLst/>
                  <a:gdLst>
                    <a:gd name="T0" fmla="*/ 1254 w 1256"/>
                    <a:gd name="T1" fmla="*/ 574 h 1258"/>
                    <a:gd name="T2" fmla="*/ 1241 w 1256"/>
                    <a:gd name="T3" fmla="*/ 493 h 1258"/>
                    <a:gd name="T4" fmla="*/ 1218 w 1256"/>
                    <a:gd name="T5" fmla="*/ 414 h 1258"/>
                    <a:gd name="T6" fmla="*/ 1186 w 1256"/>
                    <a:gd name="T7" fmla="*/ 339 h 1258"/>
                    <a:gd name="T8" fmla="*/ 1143 w 1256"/>
                    <a:gd name="T9" fmla="*/ 269 h 1258"/>
                    <a:gd name="T10" fmla="*/ 1091 w 1256"/>
                    <a:gd name="T11" fmla="*/ 205 h 1258"/>
                    <a:gd name="T12" fmla="*/ 1032 w 1256"/>
                    <a:gd name="T13" fmla="*/ 147 h 1258"/>
                    <a:gd name="T14" fmla="*/ 966 w 1256"/>
                    <a:gd name="T15" fmla="*/ 99 h 1258"/>
                    <a:gd name="T16" fmla="*/ 894 w 1256"/>
                    <a:gd name="T17" fmla="*/ 59 h 1258"/>
                    <a:gd name="T18" fmla="*/ 816 w 1256"/>
                    <a:gd name="T19" fmla="*/ 29 h 1258"/>
                    <a:gd name="T20" fmla="*/ 737 w 1256"/>
                    <a:gd name="T21" fmla="*/ 10 h 1258"/>
                    <a:gd name="T22" fmla="*/ 655 w 1256"/>
                    <a:gd name="T23" fmla="*/ 2 h 1258"/>
                    <a:gd name="T24" fmla="*/ 573 w 1256"/>
                    <a:gd name="T25" fmla="*/ 3 h 1258"/>
                    <a:gd name="T26" fmla="*/ 492 w 1256"/>
                    <a:gd name="T27" fmla="*/ 16 h 1258"/>
                    <a:gd name="T28" fmla="*/ 413 w 1256"/>
                    <a:gd name="T29" fmla="*/ 38 h 1258"/>
                    <a:gd name="T30" fmla="*/ 338 w 1256"/>
                    <a:gd name="T31" fmla="*/ 71 h 1258"/>
                    <a:gd name="T32" fmla="*/ 267 w 1256"/>
                    <a:gd name="T33" fmla="*/ 114 h 1258"/>
                    <a:gd name="T34" fmla="*/ 203 w 1256"/>
                    <a:gd name="T35" fmla="*/ 166 h 1258"/>
                    <a:gd name="T36" fmla="*/ 147 w 1256"/>
                    <a:gd name="T37" fmla="*/ 225 h 1258"/>
                    <a:gd name="T38" fmla="*/ 98 w 1256"/>
                    <a:gd name="T39" fmla="*/ 291 h 1258"/>
                    <a:gd name="T40" fmla="*/ 58 w 1256"/>
                    <a:gd name="T41" fmla="*/ 364 h 1258"/>
                    <a:gd name="T42" fmla="*/ 28 w 1256"/>
                    <a:gd name="T43" fmla="*/ 440 h 1258"/>
                    <a:gd name="T44" fmla="*/ 9 w 1256"/>
                    <a:gd name="T45" fmla="*/ 520 h 1258"/>
                    <a:gd name="T46" fmla="*/ 0 w 1256"/>
                    <a:gd name="T47" fmla="*/ 602 h 1258"/>
                    <a:gd name="T48" fmla="*/ 2 w 1256"/>
                    <a:gd name="T49" fmla="*/ 685 h 1258"/>
                    <a:gd name="T50" fmla="*/ 14 w 1256"/>
                    <a:gd name="T51" fmla="*/ 765 h 1258"/>
                    <a:gd name="T52" fmla="*/ 37 w 1256"/>
                    <a:gd name="T53" fmla="*/ 845 h 1258"/>
                    <a:gd name="T54" fmla="*/ 70 w 1256"/>
                    <a:gd name="T55" fmla="*/ 920 h 1258"/>
                    <a:gd name="T56" fmla="*/ 114 w 1256"/>
                    <a:gd name="T57" fmla="*/ 990 h 1258"/>
                    <a:gd name="T58" fmla="*/ 164 w 1256"/>
                    <a:gd name="T59" fmla="*/ 1054 h 1258"/>
                    <a:gd name="T60" fmla="*/ 224 w 1256"/>
                    <a:gd name="T61" fmla="*/ 1111 h 1258"/>
                    <a:gd name="T62" fmla="*/ 290 w 1256"/>
                    <a:gd name="T63" fmla="*/ 1160 h 1258"/>
                    <a:gd name="T64" fmla="*/ 362 w 1256"/>
                    <a:gd name="T65" fmla="*/ 1200 h 1258"/>
                    <a:gd name="T66" fmla="*/ 438 w 1256"/>
                    <a:gd name="T67" fmla="*/ 1229 h 1258"/>
                    <a:gd name="T68" fmla="*/ 519 w 1256"/>
                    <a:gd name="T69" fmla="*/ 1248 h 1258"/>
                    <a:gd name="T70" fmla="*/ 601 w 1256"/>
                    <a:gd name="T71" fmla="*/ 1257 h 1258"/>
                    <a:gd name="T72" fmla="*/ 683 w 1256"/>
                    <a:gd name="T73" fmla="*/ 1256 h 1258"/>
                    <a:gd name="T74" fmla="*/ 763 w 1256"/>
                    <a:gd name="T75" fmla="*/ 1243 h 1258"/>
                    <a:gd name="T76" fmla="*/ 843 w 1256"/>
                    <a:gd name="T77" fmla="*/ 1221 h 1258"/>
                    <a:gd name="T78" fmla="*/ 918 w 1256"/>
                    <a:gd name="T79" fmla="*/ 1187 h 1258"/>
                    <a:gd name="T80" fmla="*/ 988 w 1256"/>
                    <a:gd name="T81" fmla="*/ 1144 h 1258"/>
                    <a:gd name="T82" fmla="*/ 1052 w 1256"/>
                    <a:gd name="T83" fmla="*/ 1092 h 1258"/>
                    <a:gd name="T84" fmla="*/ 1109 w 1256"/>
                    <a:gd name="T85" fmla="*/ 1034 h 1258"/>
                    <a:gd name="T86" fmla="*/ 1158 w 1256"/>
                    <a:gd name="T87" fmla="*/ 968 h 1258"/>
                    <a:gd name="T88" fmla="*/ 1197 w 1256"/>
                    <a:gd name="T89" fmla="*/ 895 h 1258"/>
                    <a:gd name="T90" fmla="*/ 1227 w 1256"/>
                    <a:gd name="T91" fmla="*/ 818 h 1258"/>
                    <a:gd name="T92" fmla="*/ 1246 w 1256"/>
                    <a:gd name="T93" fmla="*/ 739 h 1258"/>
                    <a:gd name="T94" fmla="*/ 1255 w 1256"/>
                    <a:gd name="T95" fmla="*/ 657 h 12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1256" h="1258">
                      <a:moveTo>
                        <a:pt x="1256" y="629"/>
                      </a:moveTo>
                      <a:lnTo>
                        <a:pt x="1255" y="602"/>
                      </a:lnTo>
                      <a:lnTo>
                        <a:pt x="1254" y="574"/>
                      </a:lnTo>
                      <a:lnTo>
                        <a:pt x="1251" y="548"/>
                      </a:lnTo>
                      <a:lnTo>
                        <a:pt x="1246" y="520"/>
                      </a:lnTo>
                      <a:lnTo>
                        <a:pt x="1241" y="493"/>
                      </a:lnTo>
                      <a:lnTo>
                        <a:pt x="1234" y="467"/>
                      </a:lnTo>
                      <a:lnTo>
                        <a:pt x="1227" y="440"/>
                      </a:lnTo>
                      <a:lnTo>
                        <a:pt x="1218" y="414"/>
                      </a:lnTo>
                      <a:lnTo>
                        <a:pt x="1208" y="388"/>
                      </a:lnTo>
                      <a:lnTo>
                        <a:pt x="1197" y="364"/>
                      </a:lnTo>
                      <a:lnTo>
                        <a:pt x="1186" y="339"/>
                      </a:lnTo>
                      <a:lnTo>
                        <a:pt x="1172" y="315"/>
                      </a:lnTo>
                      <a:lnTo>
                        <a:pt x="1158" y="291"/>
                      </a:lnTo>
                      <a:lnTo>
                        <a:pt x="1143" y="269"/>
                      </a:lnTo>
                      <a:lnTo>
                        <a:pt x="1126" y="247"/>
                      </a:lnTo>
                      <a:lnTo>
                        <a:pt x="1109" y="225"/>
                      </a:lnTo>
                      <a:lnTo>
                        <a:pt x="1091" y="205"/>
                      </a:lnTo>
                      <a:lnTo>
                        <a:pt x="1072" y="185"/>
                      </a:lnTo>
                      <a:lnTo>
                        <a:pt x="1052" y="166"/>
                      </a:lnTo>
                      <a:lnTo>
                        <a:pt x="1032" y="147"/>
                      </a:lnTo>
                      <a:lnTo>
                        <a:pt x="1010" y="131"/>
                      </a:lnTo>
                      <a:lnTo>
                        <a:pt x="988" y="114"/>
                      </a:lnTo>
                      <a:lnTo>
                        <a:pt x="966" y="99"/>
                      </a:lnTo>
                      <a:lnTo>
                        <a:pt x="942" y="84"/>
                      </a:lnTo>
                      <a:lnTo>
                        <a:pt x="918" y="71"/>
                      </a:lnTo>
                      <a:lnTo>
                        <a:pt x="894" y="59"/>
                      </a:lnTo>
                      <a:lnTo>
                        <a:pt x="868" y="48"/>
                      </a:lnTo>
                      <a:lnTo>
                        <a:pt x="843" y="38"/>
                      </a:lnTo>
                      <a:lnTo>
                        <a:pt x="816" y="29"/>
                      </a:lnTo>
                      <a:lnTo>
                        <a:pt x="790" y="21"/>
                      </a:lnTo>
                      <a:lnTo>
                        <a:pt x="763" y="16"/>
                      </a:lnTo>
                      <a:lnTo>
                        <a:pt x="737" y="10"/>
                      </a:lnTo>
                      <a:lnTo>
                        <a:pt x="709" y="6"/>
                      </a:lnTo>
                      <a:lnTo>
                        <a:pt x="683" y="3"/>
                      </a:lnTo>
                      <a:lnTo>
                        <a:pt x="655" y="2"/>
                      </a:lnTo>
                      <a:lnTo>
                        <a:pt x="627" y="0"/>
                      </a:lnTo>
                      <a:lnTo>
                        <a:pt x="601" y="2"/>
                      </a:lnTo>
                      <a:lnTo>
                        <a:pt x="573" y="3"/>
                      </a:lnTo>
                      <a:lnTo>
                        <a:pt x="546" y="6"/>
                      </a:lnTo>
                      <a:lnTo>
                        <a:pt x="519" y="10"/>
                      </a:lnTo>
                      <a:lnTo>
                        <a:pt x="492" y="16"/>
                      </a:lnTo>
                      <a:lnTo>
                        <a:pt x="465" y="21"/>
                      </a:lnTo>
                      <a:lnTo>
                        <a:pt x="438" y="29"/>
                      </a:lnTo>
                      <a:lnTo>
                        <a:pt x="413" y="38"/>
                      </a:lnTo>
                      <a:lnTo>
                        <a:pt x="388" y="48"/>
                      </a:lnTo>
                      <a:lnTo>
                        <a:pt x="362" y="59"/>
                      </a:lnTo>
                      <a:lnTo>
                        <a:pt x="338" y="71"/>
                      </a:lnTo>
                      <a:lnTo>
                        <a:pt x="314" y="84"/>
                      </a:lnTo>
                      <a:lnTo>
                        <a:pt x="290" y="99"/>
                      </a:lnTo>
                      <a:lnTo>
                        <a:pt x="267" y="114"/>
                      </a:lnTo>
                      <a:lnTo>
                        <a:pt x="245" y="131"/>
                      </a:lnTo>
                      <a:lnTo>
                        <a:pt x="224" y="147"/>
                      </a:lnTo>
                      <a:lnTo>
                        <a:pt x="203" y="166"/>
                      </a:lnTo>
                      <a:lnTo>
                        <a:pt x="183" y="185"/>
                      </a:lnTo>
                      <a:lnTo>
                        <a:pt x="164" y="205"/>
                      </a:lnTo>
                      <a:lnTo>
                        <a:pt x="147" y="225"/>
                      </a:lnTo>
                      <a:lnTo>
                        <a:pt x="129" y="247"/>
                      </a:lnTo>
                      <a:lnTo>
                        <a:pt x="114" y="269"/>
                      </a:lnTo>
                      <a:lnTo>
                        <a:pt x="98" y="291"/>
                      </a:lnTo>
                      <a:lnTo>
                        <a:pt x="84" y="315"/>
                      </a:lnTo>
                      <a:lnTo>
                        <a:pt x="70" y="339"/>
                      </a:lnTo>
                      <a:lnTo>
                        <a:pt x="58" y="364"/>
                      </a:lnTo>
                      <a:lnTo>
                        <a:pt x="47" y="388"/>
                      </a:lnTo>
                      <a:lnTo>
                        <a:pt x="37" y="414"/>
                      </a:lnTo>
                      <a:lnTo>
                        <a:pt x="28" y="440"/>
                      </a:lnTo>
                      <a:lnTo>
                        <a:pt x="21" y="467"/>
                      </a:lnTo>
                      <a:lnTo>
                        <a:pt x="14" y="493"/>
                      </a:lnTo>
                      <a:lnTo>
                        <a:pt x="9" y="520"/>
                      </a:lnTo>
                      <a:lnTo>
                        <a:pt x="5" y="548"/>
                      </a:lnTo>
                      <a:lnTo>
                        <a:pt x="2" y="574"/>
                      </a:lnTo>
                      <a:lnTo>
                        <a:pt x="0" y="602"/>
                      </a:lnTo>
                      <a:lnTo>
                        <a:pt x="0" y="629"/>
                      </a:lnTo>
                      <a:lnTo>
                        <a:pt x="0" y="657"/>
                      </a:lnTo>
                      <a:lnTo>
                        <a:pt x="2" y="685"/>
                      </a:lnTo>
                      <a:lnTo>
                        <a:pt x="5" y="711"/>
                      </a:lnTo>
                      <a:lnTo>
                        <a:pt x="9" y="739"/>
                      </a:lnTo>
                      <a:lnTo>
                        <a:pt x="14" y="765"/>
                      </a:lnTo>
                      <a:lnTo>
                        <a:pt x="21" y="792"/>
                      </a:lnTo>
                      <a:lnTo>
                        <a:pt x="28" y="818"/>
                      </a:lnTo>
                      <a:lnTo>
                        <a:pt x="37" y="845"/>
                      </a:lnTo>
                      <a:lnTo>
                        <a:pt x="47" y="870"/>
                      </a:lnTo>
                      <a:lnTo>
                        <a:pt x="58" y="895"/>
                      </a:lnTo>
                      <a:lnTo>
                        <a:pt x="70" y="920"/>
                      </a:lnTo>
                      <a:lnTo>
                        <a:pt x="84" y="943"/>
                      </a:lnTo>
                      <a:lnTo>
                        <a:pt x="98" y="968"/>
                      </a:lnTo>
                      <a:lnTo>
                        <a:pt x="114" y="990"/>
                      </a:lnTo>
                      <a:lnTo>
                        <a:pt x="129" y="1012"/>
                      </a:lnTo>
                      <a:lnTo>
                        <a:pt x="147" y="1034"/>
                      </a:lnTo>
                      <a:lnTo>
                        <a:pt x="164" y="1054"/>
                      </a:lnTo>
                      <a:lnTo>
                        <a:pt x="183" y="1074"/>
                      </a:lnTo>
                      <a:lnTo>
                        <a:pt x="203" y="1092"/>
                      </a:lnTo>
                      <a:lnTo>
                        <a:pt x="224" y="1111"/>
                      </a:lnTo>
                      <a:lnTo>
                        <a:pt x="245" y="1128"/>
                      </a:lnTo>
                      <a:lnTo>
                        <a:pt x="267" y="1144"/>
                      </a:lnTo>
                      <a:lnTo>
                        <a:pt x="290" y="1160"/>
                      </a:lnTo>
                      <a:lnTo>
                        <a:pt x="314" y="1174"/>
                      </a:lnTo>
                      <a:lnTo>
                        <a:pt x="338" y="1187"/>
                      </a:lnTo>
                      <a:lnTo>
                        <a:pt x="362" y="1200"/>
                      </a:lnTo>
                      <a:lnTo>
                        <a:pt x="388" y="1211"/>
                      </a:lnTo>
                      <a:lnTo>
                        <a:pt x="413" y="1221"/>
                      </a:lnTo>
                      <a:lnTo>
                        <a:pt x="438" y="1229"/>
                      </a:lnTo>
                      <a:lnTo>
                        <a:pt x="465" y="1237"/>
                      </a:lnTo>
                      <a:lnTo>
                        <a:pt x="492" y="1243"/>
                      </a:lnTo>
                      <a:lnTo>
                        <a:pt x="519" y="1248"/>
                      </a:lnTo>
                      <a:lnTo>
                        <a:pt x="546" y="1253"/>
                      </a:lnTo>
                      <a:lnTo>
                        <a:pt x="573" y="1256"/>
                      </a:lnTo>
                      <a:lnTo>
                        <a:pt x="601" y="1257"/>
                      </a:lnTo>
                      <a:lnTo>
                        <a:pt x="627" y="1258"/>
                      </a:lnTo>
                      <a:lnTo>
                        <a:pt x="655" y="1257"/>
                      </a:lnTo>
                      <a:lnTo>
                        <a:pt x="683" y="1256"/>
                      </a:lnTo>
                      <a:lnTo>
                        <a:pt x="709" y="1253"/>
                      </a:lnTo>
                      <a:lnTo>
                        <a:pt x="737" y="1248"/>
                      </a:lnTo>
                      <a:lnTo>
                        <a:pt x="763" y="1243"/>
                      </a:lnTo>
                      <a:lnTo>
                        <a:pt x="790" y="1237"/>
                      </a:lnTo>
                      <a:lnTo>
                        <a:pt x="816" y="1229"/>
                      </a:lnTo>
                      <a:lnTo>
                        <a:pt x="843" y="1221"/>
                      </a:lnTo>
                      <a:lnTo>
                        <a:pt x="868" y="1211"/>
                      </a:lnTo>
                      <a:lnTo>
                        <a:pt x="894" y="1200"/>
                      </a:lnTo>
                      <a:lnTo>
                        <a:pt x="918" y="1187"/>
                      </a:lnTo>
                      <a:lnTo>
                        <a:pt x="942" y="1174"/>
                      </a:lnTo>
                      <a:lnTo>
                        <a:pt x="966" y="1160"/>
                      </a:lnTo>
                      <a:lnTo>
                        <a:pt x="988" y="1144"/>
                      </a:lnTo>
                      <a:lnTo>
                        <a:pt x="1010" y="1128"/>
                      </a:lnTo>
                      <a:lnTo>
                        <a:pt x="1032" y="1111"/>
                      </a:lnTo>
                      <a:lnTo>
                        <a:pt x="1052" y="1092"/>
                      </a:lnTo>
                      <a:lnTo>
                        <a:pt x="1072" y="1074"/>
                      </a:lnTo>
                      <a:lnTo>
                        <a:pt x="1091" y="1054"/>
                      </a:lnTo>
                      <a:lnTo>
                        <a:pt x="1109" y="1034"/>
                      </a:lnTo>
                      <a:lnTo>
                        <a:pt x="1126" y="1012"/>
                      </a:lnTo>
                      <a:lnTo>
                        <a:pt x="1143" y="990"/>
                      </a:lnTo>
                      <a:lnTo>
                        <a:pt x="1158" y="968"/>
                      </a:lnTo>
                      <a:lnTo>
                        <a:pt x="1172" y="943"/>
                      </a:lnTo>
                      <a:lnTo>
                        <a:pt x="1186" y="920"/>
                      </a:lnTo>
                      <a:lnTo>
                        <a:pt x="1197" y="895"/>
                      </a:lnTo>
                      <a:lnTo>
                        <a:pt x="1208" y="870"/>
                      </a:lnTo>
                      <a:lnTo>
                        <a:pt x="1218" y="845"/>
                      </a:lnTo>
                      <a:lnTo>
                        <a:pt x="1227" y="818"/>
                      </a:lnTo>
                      <a:lnTo>
                        <a:pt x="1234" y="792"/>
                      </a:lnTo>
                      <a:lnTo>
                        <a:pt x="1241" y="765"/>
                      </a:lnTo>
                      <a:lnTo>
                        <a:pt x="1246" y="739"/>
                      </a:lnTo>
                      <a:lnTo>
                        <a:pt x="1251" y="711"/>
                      </a:lnTo>
                      <a:lnTo>
                        <a:pt x="1254" y="685"/>
                      </a:lnTo>
                      <a:lnTo>
                        <a:pt x="1255" y="657"/>
                      </a:lnTo>
                      <a:lnTo>
                        <a:pt x="1256" y="629"/>
                      </a:lnTo>
                      <a:close/>
                    </a:path>
                  </a:pathLst>
                </a:custGeom>
                <a:noFill/>
                <a:ln w="3810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66660" name="Freeform 772"/>
                <p:cNvSpPr>
                  <a:spLocks/>
                </p:cNvSpPr>
                <p:nvPr/>
              </p:nvSpPr>
              <p:spPr bwMode="auto">
                <a:xfrm>
                  <a:off x="2017" y="2742"/>
                  <a:ext cx="152" cy="152"/>
                </a:xfrm>
                <a:custGeom>
                  <a:avLst/>
                  <a:gdLst>
                    <a:gd name="T0" fmla="*/ 435 w 1067"/>
                    <a:gd name="T1" fmla="*/ 4 h 1064"/>
                    <a:gd name="T2" fmla="*/ 388 w 1067"/>
                    <a:gd name="T3" fmla="*/ 15 h 1064"/>
                    <a:gd name="T4" fmla="*/ 340 w 1067"/>
                    <a:gd name="T5" fmla="*/ 31 h 1064"/>
                    <a:gd name="T6" fmla="*/ 295 w 1067"/>
                    <a:gd name="T7" fmla="*/ 51 h 1064"/>
                    <a:gd name="T8" fmla="*/ 253 w 1067"/>
                    <a:gd name="T9" fmla="*/ 75 h 1064"/>
                    <a:gd name="T10" fmla="*/ 212 w 1067"/>
                    <a:gd name="T11" fmla="*/ 103 h 1064"/>
                    <a:gd name="T12" fmla="*/ 173 w 1067"/>
                    <a:gd name="T13" fmla="*/ 135 h 1064"/>
                    <a:gd name="T14" fmla="*/ 139 w 1067"/>
                    <a:gd name="T15" fmla="*/ 170 h 1064"/>
                    <a:gd name="T16" fmla="*/ 107 w 1067"/>
                    <a:gd name="T17" fmla="*/ 208 h 1064"/>
                    <a:gd name="T18" fmla="*/ 79 w 1067"/>
                    <a:gd name="T19" fmla="*/ 249 h 1064"/>
                    <a:gd name="T20" fmla="*/ 56 w 1067"/>
                    <a:gd name="T21" fmla="*/ 292 h 1064"/>
                    <a:gd name="T22" fmla="*/ 36 w 1067"/>
                    <a:gd name="T23" fmla="*/ 337 h 1064"/>
                    <a:gd name="T24" fmla="*/ 20 w 1067"/>
                    <a:gd name="T25" fmla="*/ 383 h 1064"/>
                    <a:gd name="T26" fmla="*/ 8 w 1067"/>
                    <a:gd name="T27" fmla="*/ 432 h 1064"/>
                    <a:gd name="T28" fmla="*/ 2 w 1067"/>
                    <a:gd name="T29" fmla="*/ 481 h 1064"/>
                    <a:gd name="T30" fmla="*/ 0 w 1067"/>
                    <a:gd name="T31" fmla="*/ 530 h 1064"/>
                    <a:gd name="T32" fmla="*/ 2 w 1067"/>
                    <a:gd name="T33" fmla="*/ 579 h 1064"/>
                    <a:gd name="T34" fmla="*/ 8 w 1067"/>
                    <a:gd name="T35" fmla="*/ 628 h 1064"/>
                    <a:gd name="T36" fmla="*/ 21 w 1067"/>
                    <a:gd name="T37" fmla="*/ 676 h 1064"/>
                    <a:gd name="T38" fmla="*/ 36 w 1067"/>
                    <a:gd name="T39" fmla="*/ 723 h 1064"/>
                    <a:gd name="T40" fmla="*/ 56 w 1067"/>
                    <a:gd name="T41" fmla="*/ 768 h 1064"/>
                    <a:gd name="T42" fmla="*/ 80 w 1067"/>
                    <a:gd name="T43" fmla="*/ 811 h 1064"/>
                    <a:gd name="T44" fmla="*/ 108 w 1067"/>
                    <a:gd name="T45" fmla="*/ 852 h 1064"/>
                    <a:gd name="T46" fmla="*/ 140 w 1067"/>
                    <a:gd name="T47" fmla="*/ 890 h 1064"/>
                    <a:gd name="T48" fmla="*/ 174 w 1067"/>
                    <a:gd name="T49" fmla="*/ 925 h 1064"/>
                    <a:gd name="T50" fmla="*/ 213 w 1067"/>
                    <a:gd name="T51" fmla="*/ 956 h 1064"/>
                    <a:gd name="T52" fmla="*/ 253 w 1067"/>
                    <a:gd name="T53" fmla="*/ 984 h 1064"/>
                    <a:gd name="T54" fmla="*/ 296 w 1067"/>
                    <a:gd name="T55" fmla="*/ 1008 h 1064"/>
                    <a:gd name="T56" fmla="*/ 341 w 1067"/>
                    <a:gd name="T57" fmla="*/ 1028 h 1064"/>
                    <a:gd name="T58" fmla="*/ 389 w 1067"/>
                    <a:gd name="T59" fmla="*/ 1043 h 1064"/>
                    <a:gd name="T60" fmla="*/ 436 w 1067"/>
                    <a:gd name="T61" fmla="*/ 1054 h 1064"/>
                    <a:gd name="T62" fmla="*/ 485 w 1067"/>
                    <a:gd name="T63" fmla="*/ 1062 h 1064"/>
                    <a:gd name="T64" fmla="*/ 535 w 1067"/>
                    <a:gd name="T65" fmla="*/ 1064 h 1064"/>
                    <a:gd name="T66" fmla="*/ 583 w 1067"/>
                    <a:gd name="T67" fmla="*/ 1061 h 1064"/>
                    <a:gd name="T68" fmla="*/ 633 w 1067"/>
                    <a:gd name="T69" fmla="*/ 1054 h 1064"/>
                    <a:gd name="T70" fmla="*/ 680 w 1067"/>
                    <a:gd name="T71" fmla="*/ 1043 h 1064"/>
                    <a:gd name="T72" fmla="*/ 727 w 1067"/>
                    <a:gd name="T73" fmla="*/ 1028 h 1064"/>
                    <a:gd name="T74" fmla="*/ 772 w 1067"/>
                    <a:gd name="T75" fmla="*/ 1008 h 1064"/>
                    <a:gd name="T76" fmla="*/ 815 w 1067"/>
                    <a:gd name="T77" fmla="*/ 984 h 1064"/>
                    <a:gd name="T78" fmla="*/ 856 w 1067"/>
                    <a:gd name="T79" fmla="*/ 956 h 1064"/>
                    <a:gd name="T80" fmla="*/ 894 w 1067"/>
                    <a:gd name="T81" fmla="*/ 924 h 1064"/>
                    <a:gd name="T82" fmla="*/ 929 w 1067"/>
                    <a:gd name="T83" fmla="*/ 889 h 1064"/>
                    <a:gd name="T84" fmla="*/ 960 w 1067"/>
                    <a:gd name="T85" fmla="*/ 851 h 1064"/>
                    <a:gd name="T86" fmla="*/ 988 w 1067"/>
                    <a:gd name="T87" fmla="*/ 810 h 1064"/>
                    <a:gd name="T88" fmla="*/ 1012 w 1067"/>
                    <a:gd name="T89" fmla="*/ 767 h 1064"/>
                    <a:gd name="T90" fmla="*/ 1032 w 1067"/>
                    <a:gd name="T91" fmla="*/ 722 h 1064"/>
                    <a:gd name="T92" fmla="*/ 1047 w 1067"/>
                    <a:gd name="T93" fmla="*/ 675 h 1064"/>
                    <a:gd name="T94" fmla="*/ 1058 w 1067"/>
                    <a:gd name="T95" fmla="*/ 627 h 1064"/>
                    <a:gd name="T96" fmla="*/ 1065 w 1067"/>
                    <a:gd name="T97" fmla="*/ 578 h 1064"/>
                    <a:gd name="T98" fmla="*/ 1067 w 1067"/>
                    <a:gd name="T99" fmla="*/ 529 h 1064"/>
                    <a:gd name="T100" fmla="*/ 1065 w 1067"/>
                    <a:gd name="T101" fmla="*/ 480 h 10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067" h="1064">
                      <a:moveTo>
                        <a:pt x="459" y="0"/>
                      </a:moveTo>
                      <a:lnTo>
                        <a:pt x="435" y="4"/>
                      </a:lnTo>
                      <a:lnTo>
                        <a:pt x="411" y="9"/>
                      </a:lnTo>
                      <a:lnTo>
                        <a:pt x="388" y="15"/>
                      </a:lnTo>
                      <a:lnTo>
                        <a:pt x="363" y="23"/>
                      </a:lnTo>
                      <a:lnTo>
                        <a:pt x="340" y="31"/>
                      </a:lnTo>
                      <a:lnTo>
                        <a:pt x="318" y="41"/>
                      </a:lnTo>
                      <a:lnTo>
                        <a:pt x="295" y="51"/>
                      </a:lnTo>
                      <a:lnTo>
                        <a:pt x="274" y="63"/>
                      </a:lnTo>
                      <a:lnTo>
                        <a:pt x="253" y="75"/>
                      </a:lnTo>
                      <a:lnTo>
                        <a:pt x="232" y="88"/>
                      </a:lnTo>
                      <a:lnTo>
                        <a:pt x="212" y="103"/>
                      </a:lnTo>
                      <a:lnTo>
                        <a:pt x="192" y="118"/>
                      </a:lnTo>
                      <a:lnTo>
                        <a:pt x="173" y="135"/>
                      </a:lnTo>
                      <a:lnTo>
                        <a:pt x="155" y="151"/>
                      </a:lnTo>
                      <a:lnTo>
                        <a:pt x="139" y="170"/>
                      </a:lnTo>
                      <a:lnTo>
                        <a:pt x="122" y="188"/>
                      </a:lnTo>
                      <a:lnTo>
                        <a:pt x="107" y="208"/>
                      </a:lnTo>
                      <a:lnTo>
                        <a:pt x="92" y="228"/>
                      </a:lnTo>
                      <a:lnTo>
                        <a:pt x="79" y="249"/>
                      </a:lnTo>
                      <a:lnTo>
                        <a:pt x="67" y="270"/>
                      </a:lnTo>
                      <a:lnTo>
                        <a:pt x="56" y="292"/>
                      </a:lnTo>
                      <a:lnTo>
                        <a:pt x="45" y="314"/>
                      </a:lnTo>
                      <a:lnTo>
                        <a:pt x="36" y="337"/>
                      </a:lnTo>
                      <a:lnTo>
                        <a:pt x="27" y="360"/>
                      </a:lnTo>
                      <a:lnTo>
                        <a:pt x="20" y="383"/>
                      </a:lnTo>
                      <a:lnTo>
                        <a:pt x="14" y="408"/>
                      </a:lnTo>
                      <a:lnTo>
                        <a:pt x="8" y="432"/>
                      </a:lnTo>
                      <a:lnTo>
                        <a:pt x="5" y="456"/>
                      </a:lnTo>
                      <a:lnTo>
                        <a:pt x="2" y="481"/>
                      </a:lnTo>
                      <a:lnTo>
                        <a:pt x="1" y="505"/>
                      </a:lnTo>
                      <a:lnTo>
                        <a:pt x="0" y="530"/>
                      </a:lnTo>
                      <a:lnTo>
                        <a:pt x="1" y="555"/>
                      </a:lnTo>
                      <a:lnTo>
                        <a:pt x="2" y="579"/>
                      </a:lnTo>
                      <a:lnTo>
                        <a:pt x="5" y="603"/>
                      </a:lnTo>
                      <a:lnTo>
                        <a:pt x="8" y="628"/>
                      </a:lnTo>
                      <a:lnTo>
                        <a:pt x="14" y="652"/>
                      </a:lnTo>
                      <a:lnTo>
                        <a:pt x="21" y="676"/>
                      </a:lnTo>
                      <a:lnTo>
                        <a:pt x="27" y="700"/>
                      </a:lnTo>
                      <a:lnTo>
                        <a:pt x="36" y="723"/>
                      </a:lnTo>
                      <a:lnTo>
                        <a:pt x="45" y="746"/>
                      </a:lnTo>
                      <a:lnTo>
                        <a:pt x="56" y="768"/>
                      </a:lnTo>
                      <a:lnTo>
                        <a:pt x="67" y="790"/>
                      </a:lnTo>
                      <a:lnTo>
                        <a:pt x="80" y="811"/>
                      </a:lnTo>
                      <a:lnTo>
                        <a:pt x="94" y="832"/>
                      </a:lnTo>
                      <a:lnTo>
                        <a:pt x="108" y="852"/>
                      </a:lnTo>
                      <a:lnTo>
                        <a:pt x="123" y="871"/>
                      </a:lnTo>
                      <a:lnTo>
                        <a:pt x="140" y="890"/>
                      </a:lnTo>
                      <a:lnTo>
                        <a:pt x="157" y="907"/>
                      </a:lnTo>
                      <a:lnTo>
                        <a:pt x="174" y="925"/>
                      </a:lnTo>
                      <a:lnTo>
                        <a:pt x="193" y="940"/>
                      </a:lnTo>
                      <a:lnTo>
                        <a:pt x="213" y="956"/>
                      </a:lnTo>
                      <a:lnTo>
                        <a:pt x="233" y="970"/>
                      </a:lnTo>
                      <a:lnTo>
                        <a:pt x="253" y="984"/>
                      </a:lnTo>
                      <a:lnTo>
                        <a:pt x="275" y="997"/>
                      </a:lnTo>
                      <a:lnTo>
                        <a:pt x="296" y="1008"/>
                      </a:lnTo>
                      <a:lnTo>
                        <a:pt x="319" y="1019"/>
                      </a:lnTo>
                      <a:lnTo>
                        <a:pt x="341" y="1028"/>
                      </a:lnTo>
                      <a:lnTo>
                        <a:pt x="364" y="1037"/>
                      </a:lnTo>
                      <a:lnTo>
                        <a:pt x="389" y="1043"/>
                      </a:lnTo>
                      <a:lnTo>
                        <a:pt x="412" y="1050"/>
                      </a:lnTo>
                      <a:lnTo>
                        <a:pt x="436" y="1054"/>
                      </a:lnTo>
                      <a:lnTo>
                        <a:pt x="461" y="1059"/>
                      </a:lnTo>
                      <a:lnTo>
                        <a:pt x="485" y="1062"/>
                      </a:lnTo>
                      <a:lnTo>
                        <a:pt x="509" y="1063"/>
                      </a:lnTo>
                      <a:lnTo>
                        <a:pt x="535" y="1064"/>
                      </a:lnTo>
                      <a:lnTo>
                        <a:pt x="559" y="1063"/>
                      </a:lnTo>
                      <a:lnTo>
                        <a:pt x="583" y="1061"/>
                      </a:lnTo>
                      <a:lnTo>
                        <a:pt x="609" y="1059"/>
                      </a:lnTo>
                      <a:lnTo>
                        <a:pt x="633" y="1054"/>
                      </a:lnTo>
                      <a:lnTo>
                        <a:pt x="656" y="1050"/>
                      </a:lnTo>
                      <a:lnTo>
                        <a:pt x="680" y="1043"/>
                      </a:lnTo>
                      <a:lnTo>
                        <a:pt x="704" y="1036"/>
                      </a:lnTo>
                      <a:lnTo>
                        <a:pt x="727" y="1028"/>
                      </a:lnTo>
                      <a:lnTo>
                        <a:pt x="750" y="1018"/>
                      </a:lnTo>
                      <a:lnTo>
                        <a:pt x="772" y="1008"/>
                      </a:lnTo>
                      <a:lnTo>
                        <a:pt x="794" y="996"/>
                      </a:lnTo>
                      <a:lnTo>
                        <a:pt x="815" y="984"/>
                      </a:lnTo>
                      <a:lnTo>
                        <a:pt x="836" y="970"/>
                      </a:lnTo>
                      <a:lnTo>
                        <a:pt x="856" y="956"/>
                      </a:lnTo>
                      <a:lnTo>
                        <a:pt x="875" y="940"/>
                      </a:lnTo>
                      <a:lnTo>
                        <a:pt x="894" y="924"/>
                      </a:lnTo>
                      <a:lnTo>
                        <a:pt x="911" y="907"/>
                      </a:lnTo>
                      <a:lnTo>
                        <a:pt x="929" y="889"/>
                      </a:lnTo>
                      <a:lnTo>
                        <a:pt x="945" y="871"/>
                      </a:lnTo>
                      <a:lnTo>
                        <a:pt x="960" y="851"/>
                      </a:lnTo>
                      <a:lnTo>
                        <a:pt x="974" y="831"/>
                      </a:lnTo>
                      <a:lnTo>
                        <a:pt x="988" y="810"/>
                      </a:lnTo>
                      <a:lnTo>
                        <a:pt x="1001" y="789"/>
                      </a:lnTo>
                      <a:lnTo>
                        <a:pt x="1012" y="767"/>
                      </a:lnTo>
                      <a:lnTo>
                        <a:pt x="1023" y="745"/>
                      </a:lnTo>
                      <a:lnTo>
                        <a:pt x="1032" y="722"/>
                      </a:lnTo>
                      <a:lnTo>
                        <a:pt x="1041" y="698"/>
                      </a:lnTo>
                      <a:lnTo>
                        <a:pt x="1047" y="675"/>
                      </a:lnTo>
                      <a:lnTo>
                        <a:pt x="1054" y="651"/>
                      </a:lnTo>
                      <a:lnTo>
                        <a:pt x="1058" y="627"/>
                      </a:lnTo>
                      <a:lnTo>
                        <a:pt x="1063" y="602"/>
                      </a:lnTo>
                      <a:lnTo>
                        <a:pt x="1065" y="578"/>
                      </a:lnTo>
                      <a:lnTo>
                        <a:pt x="1067" y="554"/>
                      </a:lnTo>
                      <a:lnTo>
                        <a:pt x="1067" y="529"/>
                      </a:lnTo>
                      <a:lnTo>
                        <a:pt x="1067" y="504"/>
                      </a:lnTo>
                      <a:lnTo>
                        <a:pt x="1065" y="480"/>
                      </a:lnTo>
                      <a:lnTo>
                        <a:pt x="1063" y="455"/>
                      </a:lnTo>
                    </a:path>
                  </a:pathLst>
                </a:custGeom>
                <a:noFill/>
                <a:ln w="19050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</p:grpSp>
        </p:grpSp>
        <p:sp>
          <p:nvSpPr>
            <p:cNvPr id="166890" name="Line 1002"/>
            <p:cNvSpPr>
              <a:spLocks noChangeShapeType="1"/>
            </p:cNvSpPr>
            <p:nvPr/>
          </p:nvSpPr>
          <p:spPr bwMode="auto">
            <a:xfrm>
              <a:off x="2864" y="933"/>
              <a:ext cx="0" cy="1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92" name="Line 1004"/>
            <p:cNvSpPr>
              <a:spLocks noChangeShapeType="1"/>
            </p:cNvSpPr>
            <p:nvPr/>
          </p:nvSpPr>
          <p:spPr bwMode="auto">
            <a:xfrm>
              <a:off x="2864" y="1106"/>
              <a:ext cx="0" cy="4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893" name="Line 1005"/>
            <p:cNvSpPr>
              <a:spLocks noChangeShapeType="1"/>
            </p:cNvSpPr>
            <p:nvPr/>
          </p:nvSpPr>
          <p:spPr bwMode="auto">
            <a:xfrm flipV="1">
              <a:off x="2864" y="1180"/>
              <a:ext cx="0" cy="16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97839227"/>
      </p:ext>
    </p:extLst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89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6589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6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666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90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6590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8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1668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9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659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7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1667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90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6590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5892" grpId="0" build="p" autoUpdateAnimBg="0"/>
      <p:bldP spid="165904" grpId="0" build="p" autoUpdateAnimBg="0"/>
      <p:bldP spid="165905" grpId="0" build="p" autoUpdateAnimBg="0"/>
      <p:bldP spid="165906" grpId="0" build="p" autoUpdateAnimBg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9083" name="Group 11"/>
          <p:cNvGrpSpPr>
            <a:grpSpLocks/>
          </p:cNvGrpSpPr>
          <p:nvPr/>
        </p:nvGrpSpPr>
        <p:grpSpPr bwMode="auto">
          <a:xfrm>
            <a:off x="1812925" y="2257425"/>
            <a:ext cx="0" cy="3711575"/>
            <a:chOff x="1142" y="1422"/>
            <a:chExt cx="0" cy="2338"/>
          </a:xfrm>
        </p:grpSpPr>
        <p:sp>
          <p:nvSpPr>
            <p:cNvPr id="259076" name="Line 4"/>
            <p:cNvSpPr>
              <a:spLocks noChangeShapeType="1"/>
            </p:cNvSpPr>
            <p:nvPr/>
          </p:nvSpPr>
          <p:spPr bwMode="auto">
            <a:xfrm flipV="1">
              <a:off x="1142" y="3337"/>
              <a:ext cx="0" cy="4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077" name="Line 5"/>
            <p:cNvSpPr>
              <a:spLocks noChangeShapeType="1"/>
            </p:cNvSpPr>
            <p:nvPr/>
          </p:nvSpPr>
          <p:spPr bwMode="auto">
            <a:xfrm flipV="1">
              <a:off x="1142" y="3230"/>
              <a:ext cx="0" cy="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078" name="Line 6"/>
            <p:cNvSpPr>
              <a:spLocks noChangeShapeType="1"/>
            </p:cNvSpPr>
            <p:nvPr/>
          </p:nvSpPr>
          <p:spPr bwMode="auto">
            <a:xfrm flipV="1">
              <a:off x="1142" y="2698"/>
              <a:ext cx="0" cy="4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079" name="Line 7"/>
            <p:cNvSpPr>
              <a:spLocks noChangeShapeType="1"/>
            </p:cNvSpPr>
            <p:nvPr/>
          </p:nvSpPr>
          <p:spPr bwMode="auto">
            <a:xfrm flipV="1">
              <a:off x="1142" y="2593"/>
              <a:ext cx="0" cy="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080" name="Line 8"/>
            <p:cNvSpPr>
              <a:spLocks noChangeShapeType="1"/>
            </p:cNvSpPr>
            <p:nvPr/>
          </p:nvSpPr>
          <p:spPr bwMode="auto">
            <a:xfrm flipV="1">
              <a:off x="1142" y="2060"/>
              <a:ext cx="0" cy="4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081" name="Line 9"/>
            <p:cNvSpPr>
              <a:spLocks noChangeShapeType="1"/>
            </p:cNvSpPr>
            <p:nvPr/>
          </p:nvSpPr>
          <p:spPr bwMode="auto">
            <a:xfrm flipV="1">
              <a:off x="1142" y="1953"/>
              <a:ext cx="0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082" name="Line 10"/>
            <p:cNvSpPr>
              <a:spLocks noChangeShapeType="1"/>
            </p:cNvSpPr>
            <p:nvPr/>
          </p:nvSpPr>
          <p:spPr bwMode="auto">
            <a:xfrm flipV="1">
              <a:off x="1142" y="1422"/>
              <a:ext cx="0" cy="4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59214" name="Group 142"/>
          <p:cNvGrpSpPr>
            <a:grpSpLocks/>
          </p:cNvGrpSpPr>
          <p:nvPr/>
        </p:nvGrpSpPr>
        <p:grpSpPr bwMode="auto">
          <a:xfrm>
            <a:off x="196850" y="3930650"/>
            <a:ext cx="3232150" cy="1131888"/>
            <a:chOff x="124" y="2476"/>
            <a:chExt cx="2036" cy="713"/>
          </a:xfrm>
        </p:grpSpPr>
        <p:sp>
          <p:nvSpPr>
            <p:cNvPr id="259085" name="Line 13"/>
            <p:cNvSpPr>
              <a:spLocks noChangeShapeType="1"/>
            </p:cNvSpPr>
            <p:nvPr/>
          </p:nvSpPr>
          <p:spPr bwMode="auto">
            <a:xfrm flipH="1" flipV="1">
              <a:off x="124" y="3073"/>
              <a:ext cx="115" cy="116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086" name="Line 14"/>
            <p:cNvSpPr>
              <a:spLocks noChangeShapeType="1"/>
            </p:cNvSpPr>
            <p:nvPr/>
          </p:nvSpPr>
          <p:spPr bwMode="auto">
            <a:xfrm flipH="1" flipV="1">
              <a:off x="124" y="2898"/>
              <a:ext cx="295" cy="291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087" name="Line 15"/>
            <p:cNvSpPr>
              <a:spLocks noChangeShapeType="1"/>
            </p:cNvSpPr>
            <p:nvPr/>
          </p:nvSpPr>
          <p:spPr bwMode="auto">
            <a:xfrm flipH="1" flipV="1">
              <a:off x="124" y="2721"/>
              <a:ext cx="472" cy="468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088" name="Line 16"/>
            <p:cNvSpPr>
              <a:spLocks noChangeShapeType="1"/>
            </p:cNvSpPr>
            <p:nvPr/>
          </p:nvSpPr>
          <p:spPr bwMode="auto">
            <a:xfrm flipH="1" flipV="1">
              <a:off x="124" y="2544"/>
              <a:ext cx="652" cy="645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089" name="Line 17"/>
            <p:cNvSpPr>
              <a:spLocks noChangeShapeType="1"/>
            </p:cNvSpPr>
            <p:nvPr/>
          </p:nvSpPr>
          <p:spPr bwMode="auto">
            <a:xfrm flipH="1" flipV="1">
              <a:off x="238" y="2479"/>
              <a:ext cx="545" cy="538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090" name="Line 18"/>
            <p:cNvSpPr>
              <a:spLocks noChangeShapeType="1"/>
            </p:cNvSpPr>
            <p:nvPr/>
          </p:nvSpPr>
          <p:spPr bwMode="auto">
            <a:xfrm flipH="1" flipV="1">
              <a:off x="416" y="2479"/>
              <a:ext cx="367" cy="363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091" name="Line 19"/>
            <p:cNvSpPr>
              <a:spLocks noChangeShapeType="1"/>
            </p:cNvSpPr>
            <p:nvPr/>
          </p:nvSpPr>
          <p:spPr bwMode="auto">
            <a:xfrm flipH="1" flipV="1">
              <a:off x="595" y="2479"/>
              <a:ext cx="188" cy="186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092" name="Line 20"/>
            <p:cNvSpPr>
              <a:spLocks noChangeShapeType="1"/>
            </p:cNvSpPr>
            <p:nvPr/>
          </p:nvSpPr>
          <p:spPr bwMode="auto">
            <a:xfrm flipH="1" flipV="1">
              <a:off x="1501" y="3019"/>
              <a:ext cx="170" cy="170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093" name="Line 21"/>
            <p:cNvSpPr>
              <a:spLocks noChangeShapeType="1"/>
            </p:cNvSpPr>
            <p:nvPr/>
          </p:nvSpPr>
          <p:spPr bwMode="auto">
            <a:xfrm flipH="1" flipV="1">
              <a:off x="1501" y="2843"/>
              <a:ext cx="348" cy="346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094" name="Line 22"/>
            <p:cNvSpPr>
              <a:spLocks noChangeShapeType="1"/>
            </p:cNvSpPr>
            <p:nvPr/>
          </p:nvSpPr>
          <p:spPr bwMode="auto">
            <a:xfrm flipH="1" flipV="1">
              <a:off x="1501" y="2666"/>
              <a:ext cx="528" cy="523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095" name="Line 23"/>
            <p:cNvSpPr>
              <a:spLocks noChangeShapeType="1"/>
            </p:cNvSpPr>
            <p:nvPr/>
          </p:nvSpPr>
          <p:spPr bwMode="auto">
            <a:xfrm flipH="1" flipV="1">
              <a:off x="1501" y="2489"/>
              <a:ext cx="657" cy="651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096" name="Line 24"/>
            <p:cNvSpPr>
              <a:spLocks noChangeShapeType="1"/>
            </p:cNvSpPr>
            <p:nvPr/>
          </p:nvSpPr>
          <p:spPr bwMode="auto">
            <a:xfrm flipH="1" flipV="1">
              <a:off x="1670" y="2479"/>
              <a:ext cx="488" cy="484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097" name="Line 25"/>
            <p:cNvSpPr>
              <a:spLocks noChangeShapeType="1"/>
            </p:cNvSpPr>
            <p:nvPr/>
          </p:nvSpPr>
          <p:spPr bwMode="auto">
            <a:xfrm flipH="1" flipV="1">
              <a:off x="1848" y="2479"/>
              <a:ext cx="310" cy="308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098" name="Line 26"/>
            <p:cNvSpPr>
              <a:spLocks noChangeShapeType="1"/>
            </p:cNvSpPr>
            <p:nvPr/>
          </p:nvSpPr>
          <p:spPr bwMode="auto">
            <a:xfrm flipH="1" flipV="1">
              <a:off x="2027" y="2479"/>
              <a:ext cx="131" cy="131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099" name="Line 27"/>
            <p:cNvSpPr>
              <a:spLocks noChangeShapeType="1"/>
            </p:cNvSpPr>
            <p:nvPr/>
          </p:nvSpPr>
          <p:spPr bwMode="auto">
            <a:xfrm>
              <a:off x="2158" y="2476"/>
              <a:ext cx="0" cy="713"/>
            </a:xfrm>
            <a:prstGeom prst="line">
              <a:avLst/>
            </a:prstGeom>
            <a:noFill/>
            <a:ln w="3810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100" name="Line 28"/>
            <p:cNvSpPr>
              <a:spLocks noChangeShapeType="1"/>
            </p:cNvSpPr>
            <p:nvPr/>
          </p:nvSpPr>
          <p:spPr bwMode="auto">
            <a:xfrm flipH="1">
              <a:off x="124" y="3189"/>
              <a:ext cx="2034" cy="0"/>
            </a:xfrm>
            <a:prstGeom prst="line">
              <a:avLst/>
            </a:prstGeom>
            <a:noFill/>
            <a:ln w="3810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101" name="Line 29"/>
            <p:cNvSpPr>
              <a:spLocks noChangeShapeType="1"/>
            </p:cNvSpPr>
            <p:nvPr/>
          </p:nvSpPr>
          <p:spPr bwMode="auto">
            <a:xfrm flipV="1">
              <a:off x="124" y="2481"/>
              <a:ext cx="0" cy="708"/>
            </a:xfrm>
            <a:prstGeom prst="line">
              <a:avLst/>
            </a:prstGeom>
            <a:noFill/>
            <a:ln w="3810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102" name="Line 30"/>
            <p:cNvSpPr>
              <a:spLocks noChangeShapeType="1"/>
            </p:cNvSpPr>
            <p:nvPr/>
          </p:nvSpPr>
          <p:spPr bwMode="auto">
            <a:xfrm flipV="1">
              <a:off x="780" y="2481"/>
              <a:ext cx="1" cy="708"/>
            </a:xfrm>
            <a:prstGeom prst="line">
              <a:avLst/>
            </a:prstGeom>
            <a:noFill/>
            <a:ln w="3810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103" name="Line 31"/>
            <p:cNvSpPr>
              <a:spLocks noChangeShapeType="1"/>
            </p:cNvSpPr>
            <p:nvPr/>
          </p:nvSpPr>
          <p:spPr bwMode="auto">
            <a:xfrm>
              <a:off x="1501" y="2477"/>
              <a:ext cx="0" cy="712"/>
            </a:xfrm>
            <a:prstGeom prst="line">
              <a:avLst/>
            </a:prstGeom>
            <a:noFill/>
            <a:ln w="3810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104" name="Line 32"/>
            <p:cNvSpPr>
              <a:spLocks noChangeShapeType="1"/>
            </p:cNvSpPr>
            <p:nvPr/>
          </p:nvSpPr>
          <p:spPr bwMode="auto">
            <a:xfrm>
              <a:off x="124" y="2479"/>
              <a:ext cx="659" cy="0"/>
            </a:xfrm>
            <a:prstGeom prst="line">
              <a:avLst/>
            </a:prstGeom>
            <a:noFill/>
            <a:ln w="3810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105" name="Line 33"/>
            <p:cNvSpPr>
              <a:spLocks noChangeShapeType="1"/>
            </p:cNvSpPr>
            <p:nvPr/>
          </p:nvSpPr>
          <p:spPr bwMode="auto">
            <a:xfrm>
              <a:off x="1501" y="2479"/>
              <a:ext cx="657" cy="0"/>
            </a:xfrm>
            <a:prstGeom prst="line">
              <a:avLst/>
            </a:prstGeom>
            <a:noFill/>
            <a:ln w="3810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106" name="Line 34"/>
            <p:cNvSpPr>
              <a:spLocks noChangeShapeType="1"/>
            </p:cNvSpPr>
            <p:nvPr/>
          </p:nvSpPr>
          <p:spPr bwMode="auto">
            <a:xfrm>
              <a:off x="823" y="2479"/>
              <a:ext cx="637" cy="0"/>
            </a:xfrm>
            <a:prstGeom prst="line">
              <a:avLst/>
            </a:prstGeom>
            <a:noFill/>
            <a:ln w="3810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107" name="Line 35"/>
            <p:cNvSpPr>
              <a:spLocks noChangeShapeType="1"/>
            </p:cNvSpPr>
            <p:nvPr/>
          </p:nvSpPr>
          <p:spPr bwMode="auto">
            <a:xfrm>
              <a:off x="783" y="2479"/>
              <a:ext cx="40" cy="0"/>
            </a:xfrm>
            <a:prstGeom prst="line">
              <a:avLst/>
            </a:prstGeom>
            <a:noFill/>
            <a:ln w="3810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108" name="Line 36"/>
            <p:cNvSpPr>
              <a:spLocks noChangeShapeType="1"/>
            </p:cNvSpPr>
            <p:nvPr/>
          </p:nvSpPr>
          <p:spPr bwMode="auto">
            <a:xfrm flipH="1">
              <a:off x="1460" y="2479"/>
              <a:ext cx="41" cy="0"/>
            </a:xfrm>
            <a:prstGeom prst="line">
              <a:avLst/>
            </a:prstGeom>
            <a:noFill/>
            <a:ln w="3810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109" name="Line 37"/>
            <p:cNvSpPr>
              <a:spLocks noChangeShapeType="1"/>
            </p:cNvSpPr>
            <p:nvPr/>
          </p:nvSpPr>
          <p:spPr bwMode="auto">
            <a:xfrm>
              <a:off x="2158" y="2479"/>
              <a:ext cx="2" cy="0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110" name="Line 38"/>
            <p:cNvSpPr>
              <a:spLocks noChangeShapeType="1"/>
            </p:cNvSpPr>
            <p:nvPr/>
          </p:nvSpPr>
          <p:spPr bwMode="auto">
            <a:xfrm>
              <a:off x="2158" y="2479"/>
              <a:ext cx="2" cy="0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111" name="Line 39"/>
            <p:cNvSpPr>
              <a:spLocks noChangeShapeType="1"/>
            </p:cNvSpPr>
            <p:nvPr/>
          </p:nvSpPr>
          <p:spPr bwMode="auto">
            <a:xfrm>
              <a:off x="2158" y="3189"/>
              <a:ext cx="2" cy="0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112" name="Line 40"/>
            <p:cNvSpPr>
              <a:spLocks noChangeShapeType="1"/>
            </p:cNvSpPr>
            <p:nvPr/>
          </p:nvSpPr>
          <p:spPr bwMode="auto">
            <a:xfrm>
              <a:off x="2081" y="3189"/>
              <a:ext cx="0" cy="0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59213" name="Group 141"/>
          <p:cNvGrpSpPr>
            <a:grpSpLocks/>
          </p:cNvGrpSpPr>
          <p:nvPr/>
        </p:nvGrpSpPr>
        <p:grpSpPr bwMode="auto">
          <a:xfrm>
            <a:off x="196850" y="2811463"/>
            <a:ext cx="3232150" cy="1131887"/>
            <a:chOff x="124" y="1771"/>
            <a:chExt cx="2036" cy="713"/>
          </a:xfrm>
        </p:grpSpPr>
        <p:sp>
          <p:nvSpPr>
            <p:cNvPr id="259114" name="Line 42"/>
            <p:cNvSpPr>
              <a:spLocks noChangeShapeType="1"/>
            </p:cNvSpPr>
            <p:nvPr/>
          </p:nvSpPr>
          <p:spPr bwMode="auto">
            <a:xfrm flipV="1">
              <a:off x="124" y="1771"/>
              <a:ext cx="115" cy="113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115" name="Line 43"/>
            <p:cNvSpPr>
              <a:spLocks noChangeShapeType="1"/>
            </p:cNvSpPr>
            <p:nvPr/>
          </p:nvSpPr>
          <p:spPr bwMode="auto">
            <a:xfrm flipV="1">
              <a:off x="124" y="1771"/>
              <a:ext cx="295" cy="29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116" name="Line 44"/>
            <p:cNvSpPr>
              <a:spLocks noChangeShapeType="1"/>
            </p:cNvSpPr>
            <p:nvPr/>
          </p:nvSpPr>
          <p:spPr bwMode="auto">
            <a:xfrm flipV="1">
              <a:off x="124" y="1771"/>
              <a:ext cx="474" cy="467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117" name="Line 45"/>
            <p:cNvSpPr>
              <a:spLocks noChangeShapeType="1"/>
            </p:cNvSpPr>
            <p:nvPr/>
          </p:nvSpPr>
          <p:spPr bwMode="auto">
            <a:xfrm flipV="1">
              <a:off x="124" y="1771"/>
              <a:ext cx="652" cy="645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118" name="Line 46"/>
            <p:cNvSpPr>
              <a:spLocks noChangeShapeType="1"/>
            </p:cNvSpPr>
            <p:nvPr/>
          </p:nvSpPr>
          <p:spPr bwMode="auto">
            <a:xfrm flipV="1">
              <a:off x="238" y="1940"/>
              <a:ext cx="545" cy="539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119" name="Line 47"/>
            <p:cNvSpPr>
              <a:spLocks noChangeShapeType="1"/>
            </p:cNvSpPr>
            <p:nvPr/>
          </p:nvSpPr>
          <p:spPr bwMode="auto">
            <a:xfrm flipV="1">
              <a:off x="417" y="2118"/>
              <a:ext cx="366" cy="361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120" name="Line 48"/>
            <p:cNvSpPr>
              <a:spLocks noChangeShapeType="1"/>
            </p:cNvSpPr>
            <p:nvPr/>
          </p:nvSpPr>
          <p:spPr bwMode="auto">
            <a:xfrm flipV="1">
              <a:off x="596" y="2295"/>
              <a:ext cx="187" cy="184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121" name="Line 49"/>
            <p:cNvSpPr>
              <a:spLocks noChangeShapeType="1"/>
            </p:cNvSpPr>
            <p:nvPr/>
          </p:nvSpPr>
          <p:spPr bwMode="auto">
            <a:xfrm flipV="1">
              <a:off x="1501" y="1771"/>
              <a:ext cx="170" cy="168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122" name="Line 50"/>
            <p:cNvSpPr>
              <a:spLocks noChangeShapeType="1"/>
            </p:cNvSpPr>
            <p:nvPr/>
          </p:nvSpPr>
          <p:spPr bwMode="auto">
            <a:xfrm flipV="1">
              <a:off x="1501" y="1771"/>
              <a:ext cx="350" cy="345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123" name="Line 51"/>
            <p:cNvSpPr>
              <a:spLocks noChangeShapeType="1"/>
            </p:cNvSpPr>
            <p:nvPr/>
          </p:nvSpPr>
          <p:spPr bwMode="auto">
            <a:xfrm flipV="1">
              <a:off x="1501" y="1771"/>
              <a:ext cx="529" cy="522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124" name="Line 52"/>
            <p:cNvSpPr>
              <a:spLocks noChangeShapeType="1"/>
            </p:cNvSpPr>
            <p:nvPr/>
          </p:nvSpPr>
          <p:spPr bwMode="auto">
            <a:xfrm flipV="1">
              <a:off x="1501" y="1820"/>
              <a:ext cx="657" cy="65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125" name="Line 53"/>
            <p:cNvSpPr>
              <a:spLocks noChangeShapeType="1"/>
            </p:cNvSpPr>
            <p:nvPr/>
          </p:nvSpPr>
          <p:spPr bwMode="auto">
            <a:xfrm flipV="1">
              <a:off x="1670" y="1997"/>
              <a:ext cx="488" cy="482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126" name="Line 54"/>
            <p:cNvSpPr>
              <a:spLocks noChangeShapeType="1"/>
            </p:cNvSpPr>
            <p:nvPr/>
          </p:nvSpPr>
          <p:spPr bwMode="auto">
            <a:xfrm flipV="1">
              <a:off x="1849" y="2172"/>
              <a:ext cx="309" cy="307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127" name="Line 55"/>
            <p:cNvSpPr>
              <a:spLocks noChangeShapeType="1"/>
            </p:cNvSpPr>
            <p:nvPr/>
          </p:nvSpPr>
          <p:spPr bwMode="auto">
            <a:xfrm flipV="1">
              <a:off x="2027" y="2349"/>
              <a:ext cx="131" cy="13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128" name="Line 56"/>
            <p:cNvSpPr>
              <a:spLocks noChangeShapeType="1"/>
            </p:cNvSpPr>
            <p:nvPr/>
          </p:nvSpPr>
          <p:spPr bwMode="auto">
            <a:xfrm>
              <a:off x="124" y="1771"/>
              <a:ext cx="2034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129" name="Line 57"/>
            <p:cNvSpPr>
              <a:spLocks noChangeShapeType="1"/>
            </p:cNvSpPr>
            <p:nvPr/>
          </p:nvSpPr>
          <p:spPr bwMode="auto">
            <a:xfrm>
              <a:off x="2158" y="1771"/>
              <a:ext cx="0" cy="713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130" name="Line 58"/>
            <p:cNvSpPr>
              <a:spLocks noChangeShapeType="1"/>
            </p:cNvSpPr>
            <p:nvPr/>
          </p:nvSpPr>
          <p:spPr bwMode="auto">
            <a:xfrm flipV="1">
              <a:off x="124" y="1771"/>
              <a:ext cx="0" cy="71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131" name="Line 59"/>
            <p:cNvSpPr>
              <a:spLocks noChangeShapeType="1"/>
            </p:cNvSpPr>
            <p:nvPr/>
          </p:nvSpPr>
          <p:spPr bwMode="auto">
            <a:xfrm flipV="1">
              <a:off x="782" y="1771"/>
              <a:ext cx="0" cy="702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132" name="Line 60"/>
            <p:cNvSpPr>
              <a:spLocks noChangeShapeType="1"/>
            </p:cNvSpPr>
            <p:nvPr/>
          </p:nvSpPr>
          <p:spPr bwMode="auto">
            <a:xfrm>
              <a:off x="1501" y="1771"/>
              <a:ext cx="0" cy="71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133" name="Line 61"/>
            <p:cNvSpPr>
              <a:spLocks noChangeShapeType="1"/>
            </p:cNvSpPr>
            <p:nvPr/>
          </p:nvSpPr>
          <p:spPr bwMode="auto">
            <a:xfrm>
              <a:off x="124" y="2479"/>
              <a:ext cx="659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134" name="Line 62"/>
            <p:cNvSpPr>
              <a:spLocks noChangeShapeType="1"/>
            </p:cNvSpPr>
            <p:nvPr/>
          </p:nvSpPr>
          <p:spPr bwMode="auto">
            <a:xfrm>
              <a:off x="1501" y="2479"/>
              <a:ext cx="657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135" name="Line 63"/>
            <p:cNvSpPr>
              <a:spLocks noChangeShapeType="1"/>
            </p:cNvSpPr>
            <p:nvPr/>
          </p:nvSpPr>
          <p:spPr bwMode="auto">
            <a:xfrm>
              <a:off x="823" y="2479"/>
              <a:ext cx="637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136" name="Line 64"/>
            <p:cNvSpPr>
              <a:spLocks noChangeShapeType="1"/>
            </p:cNvSpPr>
            <p:nvPr/>
          </p:nvSpPr>
          <p:spPr bwMode="auto">
            <a:xfrm>
              <a:off x="783" y="2479"/>
              <a:ext cx="40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137" name="Line 65"/>
            <p:cNvSpPr>
              <a:spLocks noChangeShapeType="1"/>
            </p:cNvSpPr>
            <p:nvPr/>
          </p:nvSpPr>
          <p:spPr bwMode="auto">
            <a:xfrm flipH="1">
              <a:off x="1460" y="2479"/>
              <a:ext cx="41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138" name="Line 66"/>
            <p:cNvSpPr>
              <a:spLocks noChangeShapeType="1"/>
            </p:cNvSpPr>
            <p:nvPr/>
          </p:nvSpPr>
          <p:spPr bwMode="auto">
            <a:xfrm>
              <a:off x="2158" y="1771"/>
              <a:ext cx="2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139" name="Line 67"/>
            <p:cNvSpPr>
              <a:spLocks noChangeShapeType="1"/>
            </p:cNvSpPr>
            <p:nvPr/>
          </p:nvSpPr>
          <p:spPr bwMode="auto">
            <a:xfrm>
              <a:off x="2158" y="2479"/>
              <a:ext cx="2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140" name="Line 68"/>
            <p:cNvSpPr>
              <a:spLocks noChangeShapeType="1"/>
            </p:cNvSpPr>
            <p:nvPr/>
          </p:nvSpPr>
          <p:spPr bwMode="auto">
            <a:xfrm>
              <a:off x="2158" y="2479"/>
              <a:ext cx="2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59175" name="Group 103"/>
          <p:cNvGrpSpPr>
            <a:grpSpLocks/>
          </p:cNvGrpSpPr>
          <p:nvPr/>
        </p:nvGrpSpPr>
        <p:grpSpPr bwMode="auto">
          <a:xfrm>
            <a:off x="796925" y="1323975"/>
            <a:ext cx="2632075" cy="4645025"/>
            <a:chOff x="502" y="834"/>
            <a:chExt cx="1658" cy="2926"/>
          </a:xfrm>
        </p:grpSpPr>
        <p:sp>
          <p:nvSpPr>
            <p:cNvPr id="259176" name="Rectangle 104"/>
            <p:cNvSpPr>
              <a:spLocks noChangeArrowheads="1"/>
            </p:cNvSpPr>
            <p:nvPr/>
          </p:nvSpPr>
          <p:spPr bwMode="auto">
            <a:xfrm>
              <a:off x="834" y="954"/>
              <a:ext cx="615" cy="220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177" name="Line 105"/>
            <p:cNvSpPr>
              <a:spLocks noChangeShapeType="1"/>
            </p:cNvSpPr>
            <p:nvPr/>
          </p:nvSpPr>
          <p:spPr bwMode="auto">
            <a:xfrm>
              <a:off x="2158" y="3189"/>
              <a:ext cx="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178" name="Line 106"/>
            <p:cNvSpPr>
              <a:spLocks noChangeShapeType="1"/>
            </p:cNvSpPr>
            <p:nvPr/>
          </p:nvSpPr>
          <p:spPr bwMode="auto">
            <a:xfrm>
              <a:off x="1381" y="943"/>
              <a:ext cx="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179" name="Line 107"/>
            <p:cNvSpPr>
              <a:spLocks noChangeShapeType="1"/>
            </p:cNvSpPr>
            <p:nvPr/>
          </p:nvSpPr>
          <p:spPr bwMode="auto">
            <a:xfrm>
              <a:off x="2081" y="3189"/>
              <a:ext cx="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grpSp>
          <p:nvGrpSpPr>
            <p:cNvPr id="259180" name="Group 108"/>
            <p:cNvGrpSpPr>
              <a:grpSpLocks/>
            </p:cNvGrpSpPr>
            <p:nvPr/>
          </p:nvGrpSpPr>
          <p:grpSpPr bwMode="auto">
            <a:xfrm>
              <a:off x="502" y="834"/>
              <a:ext cx="1278" cy="2926"/>
              <a:chOff x="502" y="834"/>
              <a:chExt cx="1278" cy="2926"/>
            </a:xfrm>
          </p:grpSpPr>
          <p:sp>
            <p:nvSpPr>
              <p:cNvPr id="259181" name="Line 109"/>
              <p:cNvSpPr>
                <a:spLocks noChangeShapeType="1"/>
              </p:cNvSpPr>
              <p:nvPr/>
            </p:nvSpPr>
            <p:spPr bwMode="auto">
              <a:xfrm>
                <a:off x="503" y="3622"/>
                <a:ext cx="1276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59182" name="Line 110"/>
              <p:cNvSpPr>
                <a:spLocks noChangeShapeType="1"/>
              </p:cNvSpPr>
              <p:nvPr/>
            </p:nvSpPr>
            <p:spPr bwMode="auto">
              <a:xfrm flipV="1">
                <a:off x="503" y="3189"/>
                <a:ext cx="0" cy="433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59183" name="Line 111"/>
              <p:cNvSpPr>
                <a:spLocks noChangeShapeType="1"/>
              </p:cNvSpPr>
              <p:nvPr/>
            </p:nvSpPr>
            <p:spPr bwMode="auto">
              <a:xfrm flipV="1">
                <a:off x="1779" y="3189"/>
                <a:ext cx="0" cy="433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59184" name="Line 112"/>
              <p:cNvSpPr>
                <a:spLocks noChangeShapeType="1"/>
              </p:cNvSpPr>
              <p:nvPr/>
            </p:nvSpPr>
            <p:spPr bwMode="auto">
              <a:xfrm>
                <a:off x="823" y="2204"/>
                <a:ext cx="637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59185" name="Group 113"/>
              <p:cNvGrpSpPr>
                <a:grpSpLocks/>
              </p:cNvGrpSpPr>
              <p:nvPr/>
            </p:nvGrpSpPr>
            <p:grpSpPr bwMode="auto">
              <a:xfrm>
                <a:off x="871" y="943"/>
                <a:ext cx="541" cy="1261"/>
                <a:chOff x="871" y="943"/>
                <a:chExt cx="541" cy="1261"/>
              </a:xfrm>
            </p:grpSpPr>
            <p:sp>
              <p:nvSpPr>
                <p:cNvPr id="259186" name="Line 114"/>
                <p:cNvSpPr>
                  <a:spLocks noChangeShapeType="1"/>
                </p:cNvSpPr>
                <p:nvPr/>
              </p:nvSpPr>
              <p:spPr bwMode="auto">
                <a:xfrm>
                  <a:off x="871" y="943"/>
                  <a:ext cx="0" cy="197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59187" name="Line 115"/>
                <p:cNvSpPr>
                  <a:spLocks noChangeShapeType="1"/>
                </p:cNvSpPr>
                <p:nvPr/>
              </p:nvSpPr>
              <p:spPr bwMode="auto">
                <a:xfrm>
                  <a:off x="871" y="1771"/>
                  <a:ext cx="0" cy="433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59188" name="Line 116"/>
                <p:cNvSpPr>
                  <a:spLocks noChangeShapeType="1"/>
                </p:cNvSpPr>
                <p:nvPr/>
              </p:nvSpPr>
              <p:spPr bwMode="auto">
                <a:xfrm>
                  <a:off x="1412" y="943"/>
                  <a:ext cx="0" cy="197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59189" name="Line 117"/>
                <p:cNvSpPr>
                  <a:spLocks noChangeShapeType="1"/>
                </p:cNvSpPr>
                <p:nvPr/>
              </p:nvSpPr>
              <p:spPr bwMode="auto">
                <a:xfrm>
                  <a:off x="1412" y="1771"/>
                  <a:ext cx="0" cy="433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59190" name="Line 118"/>
                <p:cNvSpPr>
                  <a:spLocks noChangeShapeType="1"/>
                </p:cNvSpPr>
                <p:nvPr/>
              </p:nvSpPr>
              <p:spPr bwMode="auto">
                <a:xfrm>
                  <a:off x="1412" y="1140"/>
                  <a:ext cx="0" cy="631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59191" name="Line 119"/>
                <p:cNvSpPr>
                  <a:spLocks noChangeShapeType="1"/>
                </p:cNvSpPr>
                <p:nvPr/>
              </p:nvSpPr>
              <p:spPr bwMode="auto">
                <a:xfrm>
                  <a:off x="871" y="1140"/>
                  <a:ext cx="0" cy="631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59192" name="Line 120"/>
              <p:cNvSpPr>
                <a:spLocks noChangeShapeType="1"/>
              </p:cNvSpPr>
              <p:nvPr/>
            </p:nvSpPr>
            <p:spPr bwMode="auto">
              <a:xfrm flipV="1">
                <a:off x="1142" y="3337"/>
                <a:ext cx="0" cy="4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59193" name="Line 121"/>
              <p:cNvSpPr>
                <a:spLocks noChangeShapeType="1"/>
              </p:cNvSpPr>
              <p:nvPr/>
            </p:nvSpPr>
            <p:spPr bwMode="auto">
              <a:xfrm flipV="1">
                <a:off x="1142" y="3230"/>
                <a:ext cx="0" cy="4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59194" name="Line 122"/>
              <p:cNvSpPr>
                <a:spLocks noChangeShapeType="1"/>
              </p:cNvSpPr>
              <p:nvPr/>
            </p:nvSpPr>
            <p:spPr bwMode="auto">
              <a:xfrm flipV="1">
                <a:off x="1142" y="2698"/>
                <a:ext cx="0" cy="4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59195" name="Line 123"/>
              <p:cNvSpPr>
                <a:spLocks noChangeShapeType="1"/>
              </p:cNvSpPr>
              <p:nvPr/>
            </p:nvSpPr>
            <p:spPr bwMode="auto">
              <a:xfrm flipV="1">
                <a:off x="1142" y="2593"/>
                <a:ext cx="0" cy="4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59196" name="Line 124"/>
              <p:cNvSpPr>
                <a:spLocks noChangeShapeType="1"/>
              </p:cNvSpPr>
              <p:nvPr/>
            </p:nvSpPr>
            <p:spPr bwMode="auto">
              <a:xfrm flipV="1">
                <a:off x="1142" y="2060"/>
                <a:ext cx="0" cy="4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59197" name="Line 125"/>
              <p:cNvSpPr>
                <a:spLocks noChangeShapeType="1"/>
              </p:cNvSpPr>
              <p:nvPr/>
            </p:nvSpPr>
            <p:spPr bwMode="auto">
              <a:xfrm flipV="1">
                <a:off x="1142" y="1953"/>
                <a:ext cx="0" cy="4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59198" name="Line 126"/>
              <p:cNvSpPr>
                <a:spLocks noChangeShapeType="1"/>
              </p:cNvSpPr>
              <p:nvPr/>
            </p:nvSpPr>
            <p:spPr bwMode="auto">
              <a:xfrm flipV="1">
                <a:off x="1142" y="1422"/>
                <a:ext cx="0" cy="4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59199" name="Line 127"/>
              <p:cNvSpPr>
                <a:spLocks noChangeShapeType="1"/>
              </p:cNvSpPr>
              <p:nvPr/>
            </p:nvSpPr>
            <p:spPr bwMode="auto">
              <a:xfrm flipV="1">
                <a:off x="1142" y="1316"/>
                <a:ext cx="0" cy="4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59200" name="Line 128"/>
              <p:cNvSpPr>
                <a:spLocks noChangeShapeType="1"/>
              </p:cNvSpPr>
              <p:nvPr/>
            </p:nvSpPr>
            <p:spPr bwMode="auto">
              <a:xfrm flipV="1">
                <a:off x="1142" y="834"/>
                <a:ext cx="0" cy="4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59201" name="Line 129"/>
              <p:cNvSpPr>
                <a:spLocks noChangeShapeType="1"/>
              </p:cNvSpPr>
              <p:nvPr/>
            </p:nvSpPr>
            <p:spPr bwMode="auto">
              <a:xfrm flipH="1">
                <a:off x="502" y="3189"/>
                <a:ext cx="1278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59202" name="Group 130"/>
              <p:cNvGrpSpPr>
                <a:grpSpLocks/>
              </p:cNvGrpSpPr>
              <p:nvPr/>
            </p:nvGrpSpPr>
            <p:grpSpPr bwMode="auto">
              <a:xfrm>
                <a:off x="823" y="943"/>
                <a:ext cx="637" cy="2679"/>
                <a:chOff x="823" y="943"/>
                <a:chExt cx="637" cy="2679"/>
              </a:xfrm>
            </p:grpSpPr>
            <p:sp>
              <p:nvSpPr>
                <p:cNvPr id="259203" name="Line 131"/>
                <p:cNvSpPr>
                  <a:spLocks noChangeShapeType="1"/>
                </p:cNvSpPr>
                <p:nvPr/>
              </p:nvSpPr>
              <p:spPr bwMode="auto">
                <a:xfrm>
                  <a:off x="823" y="1644"/>
                  <a:ext cx="0" cy="127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59204" name="Line 132"/>
                <p:cNvSpPr>
                  <a:spLocks noChangeShapeType="1"/>
                </p:cNvSpPr>
                <p:nvPr/>
              </p:nvSpPr>
              <p:spPr bwMode="auto">
                <a:xfrm>
                  <a:off x="1460" y="1644"/>
                  <a:ext cx="0" cy="127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59205" name="Group 133"/>
                <p:cNvGrpSpPr>
                  <a:grpSpLocks/>
                </p:cNvGrpSpPr>
                <p:nvPr/>
              </p:nvGrpSpPr>
              <p:grpSpPr bwMode="auto">
                <a:xfrm>
                  <a:off x="823" y="943"/>
                  <a:ext cx="637" cy="2679"/>
                  <a:chOff x="823" y="943"/>
                  <a:chExt cx="637" cy="2679"/>
                </a:xfrm>
              </p:grpSpPr>
              <p:sp>
                <p:nvSpPr>
                  <p:cNvPr id="259206" name="Line 13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23" y="1771"/>
                    <a:ext cx="0" cy="1851"/>
                  </a:xfrm>
                  <a:prstGeom prst="line">
                    <a:avLst/>
                  </a:prstGeom>
                  <a:noFill/>
                  <a:ln w="3810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59207" name="Line 13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60" y="1771"/>
                    <a:ext cx="0" cy="1851"/>
                  </a:xfrm>
                  <a:prstGeom prst="line">
                    <a:avLst/>
                  </a:prstGeom>
                  <a:noFill/>
                  <a:ln w="3810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59208" name="Line 136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23" y="1140"/>
                    <a:ext cx="0" cy="504"/>
                  </a:xfrm>
                  <a:prstGeom prst="line">
                    <a:avLst/>
                  </a:prstGeom>
                  <a:noFill/>
                  <a:ln w="3810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59209" name="Line 137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23" y="943"/>
                    <a:ext cx="0" cy="197"/>
                  </a:xfrm>
                  <a:prstGeom prst="line">
                    <a:avLst/>
                  </a:prstGeom>
                  <a:noFill/>
                  <a:ln w="3810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59210" name="Line 138"/>
                  <p:cNvSpPr>
                    <a:spLocks noChangeShapeType="1"/>
                  </p:cNvSpPr>
                  <p:nvPr/>
                </p:nvSpPr>
                <p:spPr bwMode="auto">
                  <a:xfrm>
                    <a:off x="1460" y="943"/>
                    <a:ext cx="0" cy="197"/>
                  </a:xfrm>
                  <a:prstGeom prst="line">
                    <a:avLst/>
                  </a:prstGeom>
                  <a:noFill/>
                  <a:ln w="3810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59211" name="Line 139"/>
                  <p:cNvSpPr>
                    <a:spLocks noChangeShapeType="1"/>
                  </p:cNvSpPr>
                  <p:nvPr/>
                </p:nvSpPr>
                <p:spPr bwMode="auto">
                  <a:xfrm>
                    <a:off x="1460" y="1140"/>
                    <a:ext cx="0" cy="504"/>
                  </a:xfrm>
                  <a:prstGeom prst="line">
                    <a:avLst/>
                  </a:prstGeom>
                  <a:noFill/>
                  <a:ln w="3810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59212" name="Line 140"/>
                  <p:cNvSpPr>
                    <a:spLocks noChangeShapeType="1"/>
                  </p:cNvSpPr>
                  <p:nvPr/>
                </p:nvSpPr>
                <p:spPr bwMode="auto">
                  <a:xfrm>
                    <a:off x="823" y="943"/>
                    <a:ext cx="637" cy="0"/>
                  </a:xfrm>
                  <a:prstGeom prst="line">
                    <a:avLst/>
                  </a:prstGeom>
                  <a:noFill/>
                  <a:ln w="3810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</p:grpSp>
          </p:grpSp>
        </p:grpSp>
      </p:grpSp>
      <p:grpSp>
        <p:nvGrpSpPr>
          <p:cNvPr id="259215" name="Group 143"/>
          <p:cNvGrpSpPr>
            <a:grpSpLocks/>
          </p:cNvGrpSpPr>
          <p:nvPr/>
        </p:nvGrpSpPr>
        <p:grpSpPr bwMode="auto">
          <a:xfrm>
            <a:off x="696913" y="2517775"/>
            <a:ext cx="2228850" cy="400050"/>
            <a:chOff x="439" y="1586"/>
            <a:chExt cx="1404" cy="252"/>
          </a:xfrm>
        </p:grpSpPr>
        <p:sp>
          <p:nvSpPr>
            <p:cNvPr id="259216" name="Rectangle 144"/>
            <p:cNvSpPr>
              <a:spLocks noChangeArrowheads="1"/>
            </p:cNvSpPr>
            <p:nvPr/>
          </p:nvSpPr>
          <p:spPr bwMode="auto">
            <a:xfrm>
              <a:off x="450" y="1656"/>
              <a:ext cx="1377" cy="10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17" name="Line 145"/>
            <p:cNvSpPr>
              <a:spLocks noChangeShapeType="1"/>
            </p:cNvSpPr>
            <p:nvPr/>
          </p:nvSpPr>
          <p:spPr bwMode="auto">
            <a:xfrm flipV="1">
              <a:off x="439" y="1644"/>
              <a:ext cx="0" cy="12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18" name="Line 146"/>
            <p:cNvSpPr>
              <a:spLocks noChangeShapeType="1"/>
            </p:cNvSpPr>
            <p:nvPr/>
          </p:nvSpPr>
          <p:spPr bwMode="auto">
            <a:xfrm>
              <a:off x="439" y="1644"/>
              <a:ext cx="140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19" name="Line 147"/>
            <p:cNvSpPr>
              <a:spLocks noChangeShapeType="1"/>
            </p:cNvSpPr>
            <p:nvPr/>
          </p:nvSpPr>
          <p:spPr bwMode="auto">
            <a:xfrm>
              <a:off x="1843" y="1644"/>
              <a:ext cx="0" cy="12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20" name="Line 148"/>
            <p:cNvSpPr>
              <a:spLocks noChangeShapeType="1"/>
            </p:cNvSpPr>
            <p:nvPr/>
          </p:nvSpPr>
          <p:spPr bwMode="auto">
            <a:xfrm>
              <a:off x="440" y="1771"/>
              <a:ext cx="140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21" name="Line 149"/>
            <p:cNvSpPr>
              <a:spLocks noChangeShapeType="1"/>
            </p:cNvSpPr>
            <p:nvPr/>
          </p:nvSpPr>
          <p:spPr bwMode="auto">
            <a:xfrm flipV="1">
              <a:off x="1142" y="1586"/>
              <a:ext cx="0" cy="2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59222" name="Group 150"/>
          <p:cNvGrpSpPr>
            <a:grpSpLocks/>
          </p:cNvGrpSpPr>
          <p:nvPr/>
        </p:nvGrpSpPr>
        <p:grpSpPr bwMode="auto">
          <a:xfrm>
            <a:off x="792163" y="1628775"/>
            <a:ext cx="2038350" cy="1098550"/>
            <a:chOff x="499" y="1026"/>
            <a:chExt cx="1284" cy="692"/>
          </a:xfrm>
        </p:grpSpPr>
        <p:sp>
          <p:nvSpPr>
            <p:cNvPr id="259223" name="Rectangle 151"/>
            <p:cNvSpPr>
              <a:spLocks noChangeArrowheads="1"/>
            </p:cNvSpPr>
            <p:nvPr/>
          </p:nvSpPr>
          <p:spPr bwMode="auto">
            <a:xfrm>
              <a:off x="516" y="1148"/>
              <a:ext cx="1248" cy="48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24" name="Line 152"/>
            <p:cNvSpPr>
              <a:spLocks noChangeShapeType="1"/>
            </p:cNvSpPr>
            <p:nvPr/>
          </p:nvSpPr>
          <p:spPr bwMode="auto">
            <a:xfrm flipV="1">
              <a:off x="1142" y="1422"/>
              <a:ext cx="0" cy="2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25" name="Line 153"/>
            <p:cNvSpPr>
              <a:spLocks noChangeShapeType="1"/>
            </p:cNvSpPr>
            <p:nvPr/>
          </p:nvSpPr>
          <p:spPr bwMode="auto">
            <a:xfrm flipV="1">
              <a:off x="1142" y="1316"/>
              <a:ext cx="0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26" name="Line 154"/>
            <p:cNvSpPr>
              <a:spLocks noChangeShapeType="1"/>
            </p:cNvSpPr>
            <p:nvPr/>
          </p:nvSpPr>
          <p:spPr bwMode="auto">
            <a:xfrm flipV="1">
              <a:off x="1142" y="1026"/>
              <a:ext cx="0" cy="2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27" name="Line 155"/>
            <p:cNvSpPr>
              <a:spLocks noChangeShapeType="1"/>
            </p:cNvSpPr>
            <p:nvPr/>
          </p:nvSpPr>
          <p:spPr bwMode="auto">
            <a:xfrm flipV="1">
              <a:off x="823" y="1140"/>
              <a:ext cx="0" cy="50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28" name="Line 156"/>
            <p:cNvSpPr>
              <a:spLocks noChangeShapeType="1"/>
            </p:cNvSpPr>
            <p:nvPr/>
          </p:nvSpPr>
          <p:spPr bwMode="auto">
            <a:xfrm>
              <a:off x="503" y="1140"/>
              <a:ext cx="127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29" name="Line 157"/>
            <p:cNvSpPr>
              <a:spLocks noChangeShapeType="1"/>
            </p:cNvSpPr>
            <p:nvPr/>
          </p:nvSpPr>
          <p:spPr bwMode="auto">
            <a:xfrm>
              <a:off x="503" y="1140"/>
              <a:ext cx="0" cy="50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30" name="Line 158"/>
            <p:cNvSpPr>
              <a:spLocks noChangeShapeType="1"/>
            </p:cNvSpPr>
            <p:nvPr/>
          </p:nvSpPr>
          <p:spPr bwMode="auto">
            <a:xfrm>
              <a:off x="1779" y="1140"/>
              <a:ext cx="0" cy="50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31" name="Line 159"/>
            <p:cNvSpPr>
              <a:spLocks noChangeShapeType="1"/>
            </p:cNvSpPr>
            <p:nvPr/>
          </p:nvSpPr>
          <p:spPr bwMode="auto">
            <a:xfrm>
              <a:off x="1460" y="1140"/>
              <a:ext cx="0" cy="50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32" name="Line 160"/>
            <p:cNvSpPr>
              <a:spLocks noChangeShapeType="1"/>
            </p:cNvSpPr>
            <p:nvPr/>
          </p:nvSpPr>
          <p:spPr bwMode="auto">
            <a:xfrm>
              <a:off x="499" y="1644"/>
              <a:ext cx="128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259233" name="Freeform 161"/>
          <p:cNvSpPr>
            <a:spLocks/>
          </p:cNvSpPr>
          <p:nvPr/>
        </p:nvSpPr>
        <p:spPr bwMode="auto">
          <a:xfrm>
            <a:off x="2065338" y="3622675"/>
            <a:ext cx="631825" cy="625475"/>
          </a:xfrm>
          <a:custGeom>
            <a:avLst/>
            <a:gdLst>
              <a:gd name="T0" fmla="*/ 1913 w 1913"/>
              <a:gd name="T1" fmla="*/ 958 h 1916"/>
              <a:gd name="T2" fmla="*/ 1889 w 1913"/>
              <a:gd name="T3" fmla="*/ 745 h 1916"/>
              <a:gd name="T4" fmla="*/ 1818 w 1913"/>
              <a:gd name="T5" fmla="*/ 542 h 1916"/>
              <a:gd name="T6" fmla="*/ 1704 w 1913"/>
              <a:gd name="T7" fmla="*/ 361 h 1916"/>
              <a:gd name="T8" fmla="*/ 1553 w 1913"/>
              <a:gd name="T9" fmla="*/ 209 h 1916"/>
              <a:gd name="T10" fmla="*/ 1371 w 1913"/>
              <a:gd name="T11" fmla="*/ 95 h 1916"/>
              <a:gd name="T12" fmla="*/ 1169 w 1913"/>
              <a:gd name="T13" fmla="*/ 25 h 1916"/>
              <a:gd name="T14" fmla="*/ 956 w 1913"/>
              <a:gd name="T15" fmla="*/ 0 h 1916"/>
              <a:gd name="T16" fmla="*/ 743 w 1913"/>
              <a:gd name="T17" fmla="*/ 25 h 1916"/>
              <a:gd name="T18" fmla="*/ 542 w 1913"/>
              <a:gd name="T19" fmla="*/ 95 h 1916"/>
              <a:gd name="T20" fmla="*/ 360 w 1913"/>
              <a:gd name="T21" fmla="*/ 209 h 1916"/>
              <a:gd name="T22" fmla="*/ 208 w 1913"/>
              <a:gd name="T23" fmla="*/ 361 h 1916"/>
              <a:gd name="T24" fmla="*/ 95 w 1913"/>
              <a:gd name="T25" fmla="*/ 542 h 1916"/>
              <a:gd name="T26" fmla="*/ 23 w 1913"/>
              <a:gd name="T27" fmla="*/ 745 h 1916"/>
              <a:gd name="T28" fmla="*/ 0 w 1913"/>
              <a:gd name="T29" fmla="*/ 958 h 1916"/>
              <a:gd name="T30" fmla="*/ 23 w 1913"/>
              <a:gd name="T31" fmla="*/ 1170 h 1916"/>
              <a:gd name="T32" fmla="*/ 95 w 1913"/>
              <a:gd name="T33" fmla="*/ 1374 h 1916"/>
              <a:gd name="T34" fmla="*/ 208 w 1913"/>
              <a:gd name="T35" fmla="*/ 1555 h 1916"/>
              <a:gd name="T36" fmla="*/ 360 w 1913"/>
              <a:gd name="T37" fmla="*/ 1706 h 1916"/>
              <a:gd name="T38" fmla="*/ 542 w 1913"/>
              <a:gd name="T39" fmla="*/ 1821 h 1916"/>
              <a:gd name="T40" fmla="*/ 743 w 1913"/>
              <a:gd name="T41" fmla="*/ 1891 h 1916"/>
              <a:gd name="T42" fmla="*/ 956 w 1913"/>
              <a:gd name="T43" fmla="*/ 1916 h 1916"/>
              <a:gd name="T44" fmla="*/ 1169 w 1913"/>
              <a:gd name="T45" fmla="*/ 1891 h 1916"/>
              <a:gd name="T46" fmla="*/ 1371 w 1913"/>
              <a:gd name="T47" fmla="*/ 1821 h 1916"/>
              <a:gd name="T48" fmla="*/ 1553 w 1913"/>
              <a:gd name="T49" fmla="*/ 1706 h 1916"/>
              <a:gd name="T50" fmla="*/ 1704 w 1913"/>
              <a:gd name="T51" fmla="*/ 1555 h 1916"/>
              <a:gd name="T52" fmla="*/ 1818 w 1913"/>
              <a:gd name="T53" fmla="*/ 1374 h 1916"/>
              <a:gd name="T54" fmla="*/ 1889 w 1913"/>
              <a:gd name="T55" fmla="*/ 1170 h 1916"/>
              <a:gd name="T56" fmla="*/ 1913 w 1913"/>
              <a:gd name="T57" fmla="*/ 958 h 19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913" h="1916">
                <a:moveTo>
                  <a:pt x="1913" y="958"/>
                </a:moveTo>
                <a:lnTo>
                  <a:pt x="1889" y="745"/>
                </a:lnTo>
                <a:lnTo>
                  <a:pt x="1818" y="542"/>
                </a:lnTo>
                <a:lnTo>
                  <a:pt x="1704" y="361"/>
                </a:lnTo>
                <a:lnTo>
                  <a:pt x="1553" y="209"/>
                </a:lnTo>
                <a:lnTo>
                  <a:pt x="1371" y="95"/>
                </a:lnTo>
                <a:lnTo>
                  <a:pt x="1169" y="25"/>
                </a:lnTo>
                <a:lnTo>
                  <a:pt x="956" y="0"/>
                </a:lnTo>
                <a:lnTo>
                  <a:pt x="743" y="25"/>
                </a:lnTo>
                <a:lnTo>
                  <a:pt x="542" y="95"/>
                </a:lnTo>
                <a:lnTo>
                  <a:pt x="360" y="209"/>
                </a:lnTo>
                <a:lnTo>
                  <a:pt x="208" y="361"/>
                </a:lnTo>
                <a:lnTo>
                  <a:pt x="95" y="542"/>
                </a:lnTo>
                <a:lnTo>
                  <a:pt x="23" y="745"/>
                </a:lnTo>
                <a:lnTo>
                  <a:pt x="0" y="958"/>
                </a:lnTo>
                <a:lnTo>
                  <a:pt x="23" y="1170"/>
                </a:lnTo>
                <a:lnTo>
                  <a:pt x="95" y="1374"/>
                </a:lnTo>
                <a:lnTo>
                  <a:pt x="208" y="1555"/>
                </a:lnTo>
                <a:lnTo>
                  <a:pt x="360" y="1706"/>
                </a:lnTo>
                <a:lnTo>
                  <a:pt x="542" y="1821"/>
                </a:lnTo>
                <a:lnTo>
                  <a:pt x="743" y="1891"/>
                </a:lnTo>
                <a:lnTo>
                  <a:pt x="956" y="1916"/>
                </a:lnTo>
                <a:lnTo>
                  <a:pt x="1169" y="1891"/>
                </a:lnTo>
                <a:lnTo>
                  <a:pt x="1371" y="1821"/>
                </a:lnTo>
                <a:lnTo>
                  <a:pt x="1553" y="1706"/>
                </a:lnTo>
                <a:lnTo>
                  <a:pt x="1704" y="1555"/>
                </a:lnTo>
                <a:lnTo>
                  <a:pt x="1818" y="1374"/>
                </a:lnTo>
                <a:lnTo>
                  <a:pt x="1889" y="1170"/>
                </a:lnTo>
                <a:lnTo>
                  <a:pt x="1913" y="958"/>
                </a:lnTo>
                <a:close/>
              </a:path>
            </a:pathLst>
          </a:custGeom>
          <a:noFill/>
          <a:ln w="190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  <p:grpSp>
        <p:nvGrpSpPr>
          <p:cNvPr id="259234" name="Group 162"/>
          <p:cNvGrpSpPr>
            <a:grpSpLocks/>
          </p:cNvGrpSpPr>
          <p:nvPr/>
        </p:nvGrpSpPr>
        <p:grpSpPr bwMode="auto">
          <a:xfrm>
            <a:off x="2192338" y="1497013"/>
            <a:ext cx="2252662" cy="3565525"/>
            <a:chOff x="1381" y="943"/>
            <a:chExt cx="1419" cy="2246"/>
          </a:xfrm>
        </p:grpSpPr>
        <p:sp>
          <p:nvSpPr>
            <p:cNvPr id="259235" name="Line 163"/>
            <p:cNvSpPr>
              <a:spLocks noChangeShapeType="1"/>
            </p:cNvSpPr>
            <p:nvPr/>
          </p:nvSpPr>
          <p:spPr bwMode="auto">
            <a:xfrm>
              <a:off x="1381" y="943"/>
              <a:ext cx="141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36" name="Line 164"/>
            <p:cNvSpPr>
              <a:spLocks noChangeShapeType="1"/>
            </p:cNvSpPr>
            <p:nvPr/>
          </p:nvSpPr>
          <p:spPr bwMode="auto">
            <a:xfrm>
              <a:off x="2081" y="3189"/>
              <a:ext cx="71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37" name="Line 165"/>
            <p:cNvSpPr>
              <a:spLocks noChangeShapeType="1"/>
            </p:cNvSpPr>
            <p:nvPr/>
          </p:nvSpPr>
          <p:spPr bwMode="auto">
            <a:xfrm>
              <a:off x="2688" y="1081"/>
              <a:ext cx="0" cy="196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38" name="Freeform 166"/>
            <p:cNvSpPr>
              <a:spLocks/>
            </p:cNvSpPr>
            <p:nvPr/>
          </p:nvSpPr>
          <p:spPr bwMode="auto">
            <a:xfrm>
              <a:off x="2664" y="943"/>
              <a:ext cx="47" cy="138"/>
            </a:xfrm>
            <a:custGeom>
              <a:avLst/>
              <a:gdLst>
                <a:gd name="T0" fmla="*/ 0 w 224"/>
                <a:gd name="T1" fmla="*/ 671 h 671"/>
                <a:gd name="T2" fmla="*/ 224 w 224"/>
                <a:gd name="T3" fmla="*/ 671 h 671"/>
                <a:gd name="T4" fmla="*/ 112 w 224"/>
                <a:gd name="T5" fmla="*/ 0 h 671"/>
                <a:gd name="T6" fmla="*/ 0 w 224"/>
                <a:gd name="T7" fmla="*/ 671 h 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4" h="671">
                  <a:moveTo>
                    <a:pt x="0" y="671"/>
                  </a:moveTo>
                  <a:lnTo>
                    <a:pt x="224" y="671"/>
                  </a:lnTo>
                  <a:lnTo>
                    <a:pt x="112" y="0"/>
                  </a:lnTo>
                  <a:lnTo>
                    <a:pt x="0" y="671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39" name="Freeform 167"/>
            <p:cNvSpPr>
              <a:spLocks/>
            </p:cNvSpPr>
            <p:nvPr/>
          </p:nvSpPr>
          <p:spPr bwMode="auto">
            <a:xfrm>
              <a:off x="2664" y="943"/>
              <a:ext cx="47" cy="138"/>
            </a:xfrm>
            <a:custGeom>
              <a:avLst/>
              <a:gdLst>
                <a:gd name="T0" fmla="*/ 0 w 224"/>
                <a:gd name="T1" fmla="*/ 671 h 671"/>
                <a:gd name="T2" fmla="*/ 224 w 224"/>
                <a:gd name="T3" fmla="*/ 671 h 671"/>
                <a:gd name="T4" fmla="*/ 112 w 224"/>
                <a:gd name="T5" fmla="*/ 0 h 671"/>
                <a:gd name="T6" fmla="*/ 0 w 224"/>
                <a:gd name="T7" fmla="*/ 671 h 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4" h="671">
                  <a:moveTo>
                    <a:pt x="0" y="671"/>
                  </a:moveTo>
                  <a:lnTo>
                    <a:pt x="224" y="671"/>
                  </a:lnTo>
                  <a:lnTo>
                    <a:pt x="112" y="0"/>
                  </a:lnTo>
                  <a:lnTo>
                    <a:pt x="0" y="671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40" name="Freeform 168"/>
            <p:cNvSpPr>
              <a:spLocks/>
            </p:cNvSpPr>
            <p:nvPr/>
          </p:nvSpPr>
          <p:spPr bwMode="auto">
            <a:xfrm>
              <a:off x="2664" y="3050"/>
              <a:ext cx="47" cy="139"/>
            </a:xfrm>
            <a:custGeom>
              <a:avLst/>
              <a:gdLst>
                <a:gd name="T0" fmla="*/ 0 w 224"/>
                <a:gd name="T1" fmla="*/ 0 h 671"/>
                <a:gd name="T2" fmla="*/ 224 w 224"/>
                <a:gd name="T3" fmla="*/ 0 h 671"/>
                <a:gd name="T4" fmla="*/ 112 w 224"/>
                <a:gd name="T5" fmla="*/ 671 h 671"/>
                <a:gd name="T6" fmla="*/ 0 w 224"/>
                <a:gd name="T7" fmla="*/ 0 h 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4" h="671">
                  <a:moveTo>
                    <a:pt x="0" y="0"/>
                  </a:moveTo>
                  <a:lnTo>
                    <a:pt x="224" y="0"/>
                  </a:lnTo>
                  <a:lnTo>
                    <a:pt x="112" y="6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41" name="Freeform 169"/>
            <p:cNvSpPr>
              <a:spLocks/>
            </p:cNvSpPr>
            <p:nvPr/>
          </p:nvSpPr>
          <p:spPr bwMode="auto">
            <a:xfrm>
              <a:off x="2664" y="3050"/>
              <a:ext cx="47" cy="139"/>
            </a:xfrm>
            <a:custGeom>
              <a:avLst/>
              <a:gdLst>
                <a:gd name="T0" fmla="*/ 0 w 224"/>
                <a:gd name="T1" fmla="*/ 0 h 671"/>
                <a:gd name="T2" fmla="*/ 224 w 224"/>
                <a:gd name="T3" fmla="*/ 0 h 671"/>
                <a:gd name="T4" fmla="*/ 112 w 224"/>
                <a:gd name="T5" fmla="*/ 671 h 671"/>
                <a:gd name="T6" fmla="*/ 0 w 224"/>
                <a:gd name="T7" fmla="*/ 0 h 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4" h="671">
                  <a:moveTo>
                    <a:pt x="0" y="0"/>
                  </a:moveTo>
                  <a:lnTo>
                    <a:pt x="224" y="0"/>
                  </a:lnTo>
                  <a:lnTo>
                    <a:pt x="112" y="6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42" name="Freeform 170"/>
            <p:cNvSpPr>
              <a:spLocks/>
            </p:cNvSpPr>
            <p:nvPr/>
          </p:nvSpPr>
          <p:spPr bwMode="auto">
            <a:xfrm>
              <a:off x="2481" y="2038"/>
              <a:ext cx="175" cy="55"/>
            </a:xfrm>
            <a:custGeom>
              <a:avLst/>
              <a:gdLst>
                <a:gd name="T0" fmla="*/ 0 w 844"/>
                <a:gd name="T1" fmla="*/ 37 h 262"/>
                <a:gd name="T2" fmla="*/ 844 w 844"/>
                <a:gd name="T3" fmla="*/ 262 h 262"/>
                <a:gd name="T4" fmla="*/ 844 w 844"/>
                <a:gd name="T5" fmla="*/ 0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44" h="262">
                  <a:moveTo>
                    <a:pt x="0" y="37"/>
                  </a:moveTo>
                  <a:lnTo>
                    <a:pt x="844" y="262"/>
                  </a:lnTo>
                  <a:lnTo>
                    <a:pt x="844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43" name="Line 171"/>
            <p:cNvSpPr>
              <a:spLocks noChangeShapeType="1"/>
            </p:cNvSpPr>
            <p:nvPr/>
          </p:nvSpPr>
          <p:spPr bwMode="auto">
            <a:xfrm>
              <a:off x="2688" y="3189"/>
              <a:ext cx="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59244" name="Group 172"/>
          <p:cNvGrpSpPr>
            <a:grpSpLocks/>
          </p:cNvGrpSpPr>
          <p:nvPr/>
        </p:nvGrpSpPr>
        <p:grpSpPr bwMode="auto">
          <a:xfrm>
            <a:off x="2317750" y="1060450"/>
            <a:ext cx="1752600" cy="1554163"/>
            <a:chOff x="1460" y="668"/>
            <a:chExt cx="1104" cy="979"/>
          </a:xfrm>
        </p:grpSpPr>
        <p:sp>
          <p:nvSpPr>
            <p:cNvPr id="259245" name="Line 173"/>
            <p:cNvSpPr>
              <a:spLocks noChangeShapeType="1"/>
            </p:cNvSpPr>
            <p:nvPr/>
          </p:nvSpPr>
          <p:spPr bwMode="auto">
            <a:xfrm>
              <a:off x="1460" y="943"/>
              <a:ext cx="110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46" name="Line 174"/>
            <p:cNvSpPr>
              <a:spLocks noChangeShapeType="1"/>
            </p:cNvSpPr>
            <p:nvPr/>
          </p:nvSpPr>
          <p:spPr bwMode="auto">
            <a:xfrm>
              <a:off x="1779" y="1140"/>
              <a:ext cx="78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47" name="Line 175"/>
            <p:cNvSpPr>
              <a:spLocks noChangeShapeType="1"/>
            </p:cNvSpPr>
            <p:nvPr/>
          </p:nvSpPr>
          <p:spPr bwMode="auto">
            <a:xfrm flipV="1">
              <a:off x="2451" y="668"/>
              <a:ext cx="0" cy="13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48" name="Line 176"/>
            <p:cNvSpPr>
              <a:spLocks noChangeShapeType="1"/>
            </p:cNvSpPr>
            <p:nvPr/>
          </p:nvSpPr>
          <p:spPr bwMode="auto">
            <a:xfrm>
              <a:off x="2451" y="1278"/>
              <a:ext cx="0" cy="36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49" name="Line 177"/>
            <p:cNvSpPr>
              <a:spLocks noChangeShapeType="1"/>
            </p:cNvSpPr>
            <p:nvPr/>
          </p:nvSpPr>
          <p:spPr bwMode="auto">
            <a:xfrm>
              <a:off x="2451" y="943"/>
              <a:ext cx="0" cy="19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50" name="Freeform 178"/>
            <p:cNvSpPr>
              <a:spLocks/>
            </p:cNvSpPr>
            <p:nvPr/>
          </p:nvSpPr>
          <p:spPr bwMode="auto">
            <a:xfrm>
              <a:off x="2428" y="806"/>
              <a:ext cx="47" cy="137"/>
            </a:xfrm>
            <a:custGeom>
              <a:avLst/>
              <a:gdLst>
                <a:gd name="T0" fmla="*/ 0 w 224"/>
                <a:gd name="T1" fmla="*/ 0 h 669"/>
                <a:gd name="T2" fmla="*/ 224 w 224"/>
                <a:gd name="T3" fmla="*/ 0 h 669"/>
                <a:gd name="T4" fmla="*/ 112 w 224"/>
                <a:gd name="T5" fmla="*/ 669 h 669"/>
                <a:gd name="T6" fmla="*/ 0 w 224"/>
                <a:gd name="T7" fmla="*/ 0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4" h="669">
                  <a:moveTo>
                    <a:pt x="0" y="0"/>
                  </a:moveTo>
                  <a:lnTo>
                    <a:pt x="224" y="0"/>
                  </a:lnTo>
                  <a:lnTo>
                    <a:pt x="112" y="6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51" name="Freeform 179"/>
            <p:cNvSpPr>
              <a:spLocks/>
            </p:cNvSpPr>
            <p:nvPr/>
          </p:nvSpPr>
          <p:spPr bwMode="auto">
            <a:xfrm>
              <a:off x="2428" y="806"/>
              <a:ext cx="47" cy="137"/>
            </a:xfrm>
            <a:custGeom>
              <a:avLst/>
              <a:gdLst>
                <a:gd name="T0" fmla="*/ 0 w 224"/>
                <a:gd name="T1" fmla="*/ 0 h 669"/>
                <a:gd name="T2" fmla="*/ 224 w 224"/>
                <a:gd name="T3" fmla="*/ 0 h 669"/>
                <a:gd name="T4" fmla="*/ 112 w 224"/>
                <a:gd name="T5" fmla="*/ 669 h 669"/>
                <a:gd name="T6" fmla="*/ 0 w 224"/>
                <a:gd name="T7" fmla="*/ 0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4" h="669">
                  <a:moveTo>
                    <a:pt x="0" y="0"/>
                  </a:moveTo>
                  <a:lnTo>
                    <a:pt x="224" y="0"/>
                  </a:lnTo>
                  <a:lnTo>
                    <a:pt x="112" y="6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52" name="Freeform 180"/>
            <p:cNvSpPr>
              <a:spLocks/>
            </p:cNvSpPr>
            <p:nvPr/>
          </p:nvSpPr>
          <p:spPr bwMode="auto">
            <a:xfrm>
              <a:off x="2428" y="1140"/>
              <a:ext cx="47" cy="138"/>
            </a:xfrm>
            <a:custGeom>
              <a:avLst/>
              <a:gdLst>
                <a:gd name="T0" fmla="*/ 0 w 224"/>
                <a:gd name="T1" fmla="*/ 670 h 670"/>
                <a:gd name="T2" fmla="*/ 224 w 224"/>
                <a:gd name="T3" fmla="*/ 670 h 670"/>
                <a:gd name="T4" fmla="*/ 112 w 224"/>
                <a:gd name="T5" fmla="*/ 0 h 670"/>
                <a:gd name="T6" fmla="*/ 0 w 224"/>
                <a:gd name="T7" fmla="*/ 670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4" h="670">
                  <a:moveTo>
                    <a:pt x="0" y="670"/>
                  </a:moveTo>
                  <a:lnTo>
                    <a:pt x="224" y="670"/>
                  </a:lnTo>
                  <a:lnTo>
                    <a:pt x="112" y="0"/>
                  </a:lnTo>
                  <a:lnTo>
                    <a:pt x="0" y="67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53" name="Freeform 181"/>
            <p:cNvSpPr>
              <a:spLocks/>
            </p:cNvSpPr>
            <p:nvPr/>
          </p:nvSpPr>
          <p:spPr bwMode="auto">
            <a:xfrm>
              <a:off x="2428" y="1140"/>
              <a:ext cx="47" cy="138"/>
            </a:xfrm>
            <a:custGeom>
              <a:avLst/>
              <a:gdLst>
                <a:gd name="T0" fmla="*/ 0 w 224"/>
                <a:gd name="T1" fmla="*/ 670 h 670"/>
                <a:gd name="T2" fmla="*/ 224 w 224"/>
                <a:gd name="T3" fmla="*/ 670 h 670"/>
                <a:gd name="T4" fmla="*/ 112 w 224"/>
                <a:gd name="T5" fmla="*/ 0 h 670"/>
                <a:gd name="T6" fmla="*/ 0 w 224"/>
                <a:gd name="T7" fmla="*/ 670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4" h="670">
                  <a:moveTo>
                    <a:pt x="0" y="670"/>
                  </a:moveTo>
                  <a:lnTo>
                    <a:pt x="224" y="670"/>
                  </a:lnTo>
                  <a:lnTo>
                    <a:pt x="112" y="0"/>
                  </a:lnTo>
                  <a:lnTo>
                    <a:pt x="0" y="67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54" name="Freeform 182"/>
            <p:cNvSpPr>
              <a:spLocks/>
            </p:cNvSpPr>
            <p:nvPr/>
          </p:nvSpPr>
          <p:spPr bwMode="auto">
            <a:xfrm>
              <a:off x="2253" y="1549"/>
              <a:ext cx="158" cy="43"/>
            </a:xfrm>
            <a:custGeom>
              <a:avLst/>
              <a:gdLst>
                <a:gd name="T0" fmla="*/ 0 w 751"/>
                <a:gd name="T1" fmla="*/ 0 h 204"/>
                <a:gd name="T2" fmla="*/ 144 w 751"/>
                <a:gd name="T3" fmla="*/ 81 h 204"/>
                <a:gd name="T4" fmla="*/ 297 w 751"/>
                <a:gd name="T5" fmla="*/ 143 h 204"/>
                <a:gd name="T6" fmla="*/ 454 w 751"/>
                <a:gd name="T7" fmla="*/ 185 h 204"/>
                <a:gd name="T8" fmla="*/ 606 w 751"/>
                <a:gd name="T9" fmla="*/ 204 h 204"/>
                <a:gd name="T10" fmla="*/ 751 w 751"/>
                <a:gd name="T11" fmla="*/ 20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51" h="204">
                  <a:moveTo>
                    <a:pt x="0" y="0"/>
                  </a:moveTo>
                  <a:lnTo>
                    <a:pt x="144" y="81"/>
                  </a:lnTo>
                  <a:lnTo>
                    <a:pt x="297" y="143"/>
                  </a:lnTo>
                  <a:lnTo>
                    <a:pt x="454" y="185"/>
                  </a:lnTo>
                  <a:lnTo>
                    <a:pt x="606" y="204"/>
                  </a:lnTo>
                  <a:lnTo>
                    <a:pt x="751" y="20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55" name="Freeform 183"/>
            <p:cNvSpPr>
              <a:spLocks/>
            </p:cNvSpPr>
            <p:nvPr/>
          </p:nvSpPr>
          <p:spPr bwMode="auto">
            <a:xfrm>
              <a:off x="2244" y="1523"/>
              <a:ext cx="9" cy="26"/>
            </a:xfrm>
            <a:custGeom>
              <a:avLst/>
              <a:gdLst>
                <a:gd name="T0" fmla="*/ 47 w 47"/>
                <a:gd name="T1" fmla="*/ 0 h 131"/>
                <a:gd name="T2" fmla="*/ 12 w 47"/>
                <a:gd name="T3" fmla="*/ 19 h 131"/>
                <a:gd name="T4" fmla="*/ 0 w 47"/>
                <a:gd name="T5" fmla="*/ 53 h 131"/>
                <a:gd name="T6" fmla="*/ 12 w 47"/>
                <a:gd name="T7" fmla="*/ 92 h 131"/>
                <a:gd name="T8" fmla="*/ 47 w 47"/>
                <a:gd name="T9" fmla="*/ 131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131">
                  <a:moveTo>
                    <a:pt x="47" y="0"/>
                  </a:moveTo>
                  <a:lnTo>
                    <a:pt x="12" y="19"/>
                  </a:lnTo>
                  <a:lnTo>
                    <a:pt x="0" y="53"/>
                  </a:lnTo>
                  <a:lnTo>
                    <a:pt x="12" y="92"/>
                  </a:lnTo>
                  <a:lnTo>
                    <a:pt x="47" y="13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56" name="Freeform 184"/>
            <p:cNvSpPr>
              <a:spLocks/>
            </p:cNvSpPr>
            <p:nvPr/>
          </p:nvSpPr>
          <p:spPr bwMode="auto">
            <a:xfrm>
              <a:off x="2253" y="1522"/>
              <a:ext cx="158" cy="41"/>
            </a:xfrm>
            <a:custGeom>
              <a:avLst/>
              <a:gdLst>
                <a:gd name="T0" fmla="*/ 751 w 751"/>
                <a:gd name="T1" fmla="*/ 205 h 205"/>
                <a:gd name="T2" fmla="*/ 606 w 751"/>
                <a:gd name="T3" fmla="*/ 124 h 205"/>
                <a:gd name="T4" fmla="*/ 454 w 751"/>
                <a:gd name="T5" fmla="*/ 61 h 205"/>
                <a:gd name="T6" fmla="*/ 297 w 751"/>
                <a:gd name="T7" fmla="*/ 20 h 205"/>
                <a:gd name="T8" fmla="*/ 144 w 751"/>
                <a:gd name="T9" fmla="*/ 0 h 205"/>
                <a:gd name="T10" fmla="*/ 0 w 751"/>
                <a:gd name="T11" fmla="*/ 4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51" h="205">
                  <a:moveTo>
                    <a:pt x="751" y="205"/>
                  </a:moveTo>
                  <a:lnTo>
                    <a:pt x="606" y="124"/>
                  </a:lnTo>
                  <a:lnTo>
                    <a:pt x="454" y="61"/>
                  </a:lnTo>
                  <a:lnTo>
                    <a:pt x="297" y="20"/>
                  </a:lnTo>
                  <a:lnTo>
                    <a:pt x="144" y="0"/>
                  </a:lnTo>
                  <a:lnTo>
                    <a:pt x="0" y="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57" name="Freeform 185"/>
            <p:cNvSpPr>
              <a:spLocks/>
            </p:cNvSpPr>
            <p:nvPr/>
          </p:nvSpPr>
          <p:spPr bwMode="auto">
            <a:xfrm>
              <a:off x="2411" y="1563"/>
              <a:ext cx="8" cy="28"/>
            </a:xfrm>
            <a:custGeom>
              <a:avLst/>
              <a:gdLst>
                <a:gd name="T0" fmla="*/ 0 w 47"/>
                <a:gd name="T1" fmla="*/ 131 h 131"/>
                <a:gd name="T2" fmla="*/ 34 w 47"/>
                <a:gd name="T3" fmla="*/ 112 h 131"/>
                <a:gd name="T4" fmla="*/ 47 w 47"/>
                <a:gd name="T5" fmla="*/ 78 h 131"/>
                <a:gd name="T6" fmla="*/ 34 w 47"/>
                <a:gd name="T7" fmla="*/ 38 h 131"/>
                <a:gd name="T8" fmla="*/ 0 w 47"/>
                <a:gd name="T9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131">
                  <a:moveTo>
                    <a:pt x="0" y="131"/>
                  </a:moveTo>
                  <a:lnTo>
                    <a:pt x="34" y="112"/>
                  </a:lnTo>
                  <a:lnTo>
                    <a:pt x="47" y="78"/>
                  </a:lnTo>
                  <a:lnTo>
                    <a:pt x="34" y="38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58" name="Line 186"/>
            <p:cNvSpPr>
              <a:spLocks noChangeShapeType="1"/>
            </p:cNvSpPr>
            <p:nvPr/>
          </p:nvSpPr>
          <p:spPr bwMode="auto">
            <a:xfrm flipH="1" flipV="1">
              <a:off x="2411" y="1510"/>
              <a:ext cx="8" cy="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59" name="Line 187"/>
            <p:cNvSpPr>
              <a:spLocks noChangeShapeType="1"/>
            </p:cNvSpPr>
            <p:nvPr/>
          </p:nvSpPr>
          <p:spPr bwMode="auto">
            <a:xfrm flipV="1">
              <a:off x="2244" y="1398"/>
              <a:ext cx="0" cy="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60" name="Freeform 188"/>
            <p:cNvSpPr>
              <a:spLocks/>
            </p:cNvSpPr>
            <p:nvPr/>
          </p:nvSpPr>
          <p:spPr bwMode="auto">
            <a:xfrm>
              <a:off x="2244" y="1379"/>
              <a:ext cx="78" cy="40"/>
            </a:xfrm>
            <a:custGeom>
              <a:avLst/>
              <a:gdLst>
                <a:gd name="T0" fmla="*/ 375 w 375"/>
                <a:gd name="T1" fmla="*/ 191 h 191"/>
                <a:gd name="T2" fmla="*/ 361 w 375"/>
                <a:gd name="T3" fmla="*/ 138 h 191"/>
                <a:gd name="T4" fmla="*/ 321 w 375"/>
                <a:gd name="T5" fmla="*/ 84 h 191"/>
                <a:gd name="T6" fmla="*/ 260 w 375"/>
                <a:gd name="T7" fmla="*/ 39 h 191"/>
                <a:gd name="T8" fmla="*/ 188 w 375"/>
                <a:gd name="T9" fmla="*/ 10 h 191"/>
                <a:gd name="T10" fmla="*/ 116 w 375"/>
                <a:gd name="T11" fmla="*/ 0 h 191"/>
                <a:gd name="T12" fmla="*/ 56 w 375"/>
                <a:gd name="T13" fmla="*/ 13 h 191"/>
                <a:gd name="T14" fmla="*/ 14 w 375"/>
                <a:gd name="T15" fmla="*/ 44 h 191"/>
                <a:gd name="T16" fmla="*/ 0 w 375"/>
                <a:gd name="T17" fmla="*/ 9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5" h="191">
                  <a:moveTo>
                    <a:pt x="375" y="191"/>
                  </a:moveTo>
                  <a:lnTo>
                    <a:pt x="361" y="138"/>
                  </a:lnTo>
                  <a:lnTo>
                    <a:pt x="321" y="84"/>
                  </a:lnTo>
                  <a:lnTo>
                    <a:pt x="260" y="39"/>
                  </a:lnTo>
                  <a:lnTo>
                    <a:pt x="188" y="10"/>
                  </a:lnTo>
                  <a:lnTo>
                    <a:pt x="116" y="0"/>
                  </a:lnTo>
                  <a:lnTo>
                    <a:pt x="56" y="13"/>
                  </a:lnTo>
                  <a:lnTo>
                    <a:pt x="14" y="44"/>
                  </a:lnTo>
                  <a:lnTo>
                    <a:pt x="0" y="9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61" name="Line 189"/>
            <p:cNvSpPr>
              <a:spLocks noChangeShapeType="1"/>
            </p:cNvSpPr>
            <p:nvPr/>
          </p:nvSpPr>
          <p:spPr bwMode="auto">
            <a:xfrm>
              <a:off x="2322" y="1419"/>
              <a:ext cx="0" cy="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62" name="Freeform 190"/>
            <p:cNvSpPr>
              <a:spLocks/>
            </p:cNvSpPr>
            <p:nvPr/>
          </p:nvSpPr>
          <p:spPr bwMode="auto">
            <a:xfrm>
              <a:off x="2322" y="1401"/>
              <a:ext cx="39" cy="18"/>
            </a:xfrm>
            <a:custGeom>
              <a:avLst/>
              <a:gdLst>
                <a:gd name="T0" fmla="*/ 188 w 188"/>
                <a:gd name="T1" fmla="*/ 8 h 89"/>
                <a:gd name="T2" fmla="*/ 116 w 188"/>
                <a:gd name="T3" fmla="*/ 0 h 89"/>
                <a:gd name="T4" fmla="*/ 55 w 188"/>
                <a:gd name="T5" fmla="*/ 11 h 89"/>
                <a:gd name="T6" fmla="*/ 15 w 188"/>
                <a:gd name="T7" fmla="*/ 43 h 89"/>
                <a:gd name="T8" fmla="*/ 0 w 188"/>
                <a:gd name="T9" fmla="*/ 8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8" h="89">
                  <a:moveTo>
                    <a:pt x="188" y="8"/>
                  </a:moveTo>
                  <a:lnTo>
                    <a:pt x="116" y="0"/>
                  </a:lnTo>
                  <a:lnTo>
                    <a:pt x="55" y="11"/>
                  </a:lnTo>
                  <a:lnTo>
                    <a:pt x="15" y="43"/>
                  </a:lnTo>
                  <a:lnTo>
                    <a:pt x="0" y="8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63" name="Line 191"/>
            <p:cNvSpPr>
              <a:spLocks noChangeShapeType="1"/>
            </p:cNvSpPr>
            <p:nvPr/>
          </p:nvSpPr>
          <p:spPr bwMode="auto">
            <a:xfrm>
              <a:off x="2361" y="1402"/>
              <a:ext cx="19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64" name="Freeform 192"/>
            <p:cNvSpPr>
              <a:spLocks/>
            </p:cNvSpPr>
            <p:nvPr/>
          </p:nvSpPr>
          <p:spPr bwMode="auto">
            <a:xfrm>
              <a:off x="2380" y="1408"/>
              <a:ext cx="39" cy="37"/>
            </a:xfrm>
            <a:custGeom>
              <a:avLst/>
              <a:gdLst>
                <a:gd name="T0" fmla="*/ 189 w 189"/>
                <a:gd name="T1" fmla="*/ 181 h 181"/>
                <a:gd name="T2" fmla="*/ 174 w 189"/>
                <a:gd name="T3" fmla="*/ 127 h 181"/>
                <a:gd name="T4" fmla="*/ 133 w 189"/>
                <a:gd name="T5" fmla="*/ 73 h 181"/>
                <a:gd name="T6" fmla="*/ 73 w 189"/>
                <a:gd name="T7" fmla="*/ 28 h 181"/>
                <a:gd name="T8" fmla="*/ 0 w 189"/>
                <a:gd name="T9" fmla="*/ 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9" h="181">
                  <a:moveTo>
                    <a:pt x="189" y="181"/>
                  </a:moveTo>
                  <a:lnTo>
                    <a:pt x="174" y="127"/>
                  </a:lnTo>
                  <a:lnTo>
                    <a:pt x="133" y="73"/>
                  </a:lnTo>
                  <a:lnTo>
                    <a:pt x="73" y="28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65" name="Line 193"/>
            <p:cNvSpPr>
              <a:spLocks noChangeShapeType="1"/>
            </p:cNvSpPr>
            <p:nvPr/>
          </p:nvSpPr>
          <p:spPr bwMode="auto">
            <a:xfrm>
              <a:off x="2419" y="1445"/>
              <a:ext cx="0" cy="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66" name="Freeform 194"/>
            <p:cNvSpPr>
              <a:spLocks/>
            </p:cNvSpPr>
            <p:nvPr/>
          </p:nvSpPr>
          <p:spPr bwMode="auto">
            <a:xfrm>
              <a:off x="2244" y="1277"/>
              <a:ext cx="175" cy="76"/>
            </a:xfrm>
            <a:custGeom>
              <a:avLst/>
              <a:gdLst>
                <a:gd name="T0" fmla="*/ 0 w 845"/>
                <a:gd name="T1" fmla="*/ 0 h 374"/>
                <a:gd name="T2" fmla="*/ 845 w 845"/>
                <a:gd name="T3" fmla="*/ 226 h 374"/>
                <a:gd name="T4" fmla="*/ 845 w 845"/>
                <a:gd name="T5" fmla="*/ 37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45" h="374">
                  <a:moveTo>
                    <a:pt x="0" y="0"/>
                  </a:moveTo>
                  <a:lnTo>
                    <a:pt x="845" y="226"/>
                  </a:lnTo>
                  <a:lnTo>
                    <a:pt x="845" y="37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67" name="Freeform 195"/>
            <p:cNvSpPr>
              <a:spLocks/>
            </p:cNvSpPr>
            <p:nvPr/>
          </p:nvSpPr>
          <p:spPr bwMode="auto">
            <a:xfrm>
              <a:off x="2386" y="1353"/>
              <a:ext cx="33" cy="17"/>
            </a:xfrm>
            <a:custGeom>
              <a:avLst/>
              <a:gdLst>
                <a:gd name="T0" fmla="*/ 0 w 165"/>
                <a:gd name="T1" fmla="*/ 71 h 79"/>
                <a:gd name="T2" fmla="*/ 62 w 165"/>
                <a:gd name="T3" fmla="*/ 79 h 79"/>
                <a:gd name="T4" fmla="*/ 116 w 165"/>
                <a:gd name="T5" fmla="*/ 68 h 79"/>
                <a:gd name="T6" fmla="*/ 152 w 165"/>
                <a:gd name="T7" fmla="*/ 40 h 79"/>
                <a:gd name="T8" fmla="*/ 165 w 165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5" h="79">
                  <a:moveTo>
                    <a:pt x="0" y="71"/>
                  </a:moveTo>
                  <a:lnTo>
                    <a:pt x="62" y="79"/>
                  </a:lnTo>
                  <a:lnTo>
                    <a:pt x="116" y="68"/>
                  </a:lnTo>
                  <a:lnTo>
                    <a:pt x="152" y="40"/>
                  </a:lnTo>
                  <a:lnTo>
                    <a:pt x="165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68" name="Line 196"/>
            <p:cNvSpPr>
              <a:spLocks noChangeShapeType="1"/>
            </p:cNvSpPr>
            <p:nvPr/>
          </p:nvSpPr>
          <p:spPr bwMode="auto">
            <a:xfrm flipH="1" flipV="1">
              <a:off x="2336" y="1356"/>
              <a:ext cx="50" cy="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69" name="Freeform 197"/>
            <p:cNvSpPr>
              <a:spLocks/>
            </p:cNvSpPr>
            <p:nvPr/>
          </p:nvSpPr>
          <p:spPr bwMode="auto">
            <a:xfrm>
              <a:off x="2303" y="1323"/>
              <a:ext cx="33" cy="33"/>
            </a:xfrm>
            <a:custGeom>
              <a:avLst/>
              <a:gdLst>
                <a:gd name="T0" fmla="*/ 0 w 164"/>
                <a:gd name="T1" fmla="*/ 0 h 159"/>
                <a:gd name="T2" fmla="*/ 13 w 164"/>
                <a:gd name="T3" fmla="*/ 48 h 159"/>
                <a:gd name="T4" fmla="*/ 48 w 164"/>
                <a:gd name="T5" fmla="*/ 94 h 159"/>
                <a:gd name="T6" fmla="*/ 102 w 164"/>
                <a:gd name="T7" fmla="*/ 134 h 159"/>
                <a:gd name="T8" fmla="*/ 164 w 164"/>
                <a:gd name="T9" fmla="*/ 15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4" h="159">
                  <a:moveTo>
                    <a:pt x="0" y="0"/>
                  </a:moveTo>
                  <a:lnTo>
                    <a:pt x="13" y="48"/>
                  </a:lnTo>
                  <a:lnTo>
                    <a:pt x="48" y="94"/>
                  </a:lnTo>
                  <a:lnTo>
                    <a:pt x="102" y="134"/>
                  </a:lnTo>
                  <a:lnTo>
                    <a:pt x="164" y="15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70" name="Line 198"/>
            <p:cNvSpPr>
              <a:spLocks noChangeShapeType="1"/>
            </p:cNvSpPr>
            <p:nvPr/>
          </p:nvSpPr>
          <p:spPr bwMode="auto">
            <a:xfrm flipV="1">
              <a:off x="2303" y="1293"/>
              <a:ext cx="0" cy="3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59271" name="Group 199"/>
          <p:cNvGrpSpPr>
            <a:grpSpLocks/>
          </p:cNvGrpSpPr>
          <p:nvPr/>
        </p:nvGrpSpPr>
        <p:grpSpPr bwMode="auto">
          <a:xfrm>
            <a:off x="3425825" y="2811463"/>
            <a:ext cx="644525" cy="1123950"/>
            <a:chOff x="2158" y="1771"/>
            <a:chExt cx="406" cy="708"/>
          </a:xfrm>
        </p:grpSpPr>
        <p:sp>
          <p:nvSpPr>
            <p:cNvPr id="259272" name="Line 200"/>
            <p:cNvSpPr>
              <a:spLocks noChangeShapeType="1"/>
            </p:cNvSpPr>
            <p:nvPr/>
          </p:nvSpPr>
          <p:spPr bwMode="auto">
            <a:xfrm flipH="1" flipV="1">
              <a:off x="2244" y="2146"/>
              <a:ext cx="175" cy="4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73" name="Freeform 201"/>
            <p:cNvSpPr>
              <a:spLocks/>
            </p:cNvSpPr>
            <p:nvPr/>
          </p:nvSpPr>
          <p:spPr bwMode="auto">
            <a:xfrm>
              <a:off x="2281" y="2057"/>
              <a:ext cx="141" cy="38"/>
            </a:xfrm>
            <a:custGeom>
              <a:avLst/>
              <a:gdLst>
                <a:gd name="T0" fmla="*/ 675 w 675"/>
                <a:gd name="T1" fmla="*/ 181 h 181"/>
                <a:gd name="T2" fmla="*/ 0 w 675"/>
                <a:gd name="T3" fmla="*/ 0 h 181"/>
                <a:gd name="T4" fmla="*/ 150 w 675"/>
                <a:gd name="T5" fmla="*/ 146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75" h="181">
                  <a:moveTo>
                    <a:pt x="675" y="181"/>
                  </a:moveTo>
                  <a:lnTo>
                    <a:pt x="0" y="0"/>
                  </a:lnTo>
                  <a:lnTo>
                    <a:pt x="150" y="14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grpSp>
          <p:nvGrpSpPr>
            <p:cNvPr id="259274" name="Group 202"/>
            <p:cNvGrpSpPr>
              <a:grpSpLocks/>
            </p:cNvGrpSpPr>
            <p:nvPr/>
          </p:nvGrpSpPr>
          <p:grpSpPr bwMode="auto">
            <a:xfrm>
              <a:off x="2158" y="1771"/>
              <a:ext cx="406" cy="708"/>
              <a:chOff x="2158" y="1771"/>
              <a:chExt cx="406" cy="708"/>
            </a:xfrm>
          </p:grpSpPr>
          <p:sp>
            <p:nvSpPr>
              <p:cNvPr id="259275" name="Line 203"/>
              <p:cNvSpPr>
                <a:spLocks noChangeShapeType="1"/>
              </p:cNvSpPr>
              <p:nvPr/>
            </p:nvSpPr>
            <p:spPr bwMode="auto">
              <a:xfrm>
                <a:off x="2158" y="1771"/>
                <a:ext cx="406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59276" name="Line 204"/>
              <p:cNvSpPr>
                <a:spLocks noChangeShapeType="1"/>
              </p:cNvSpPr>
              <p:nvPr/>
            </p:nvSpPr>
            <p:spPr bwMode="auto">
              <a:xfrm>
                <a:off x="2451" y="1909"/>
                <a:ext cx="0" cy="43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59277" name="Freeform 205"/>
              <p:cNvSpPr>
                <a:spLocks/>
              </p:cNvSpPr>
              <p:nvPr/>
            </p:nvSpPr>
            <p:spPr bwMode="auto">
              <a:xfrm>
                <a:off x="2428" y="1771"/>
                <a:ext cx="47" cy="138"/>
              </a:xfrm>
              <a:custGeom>
                <a:avLst/>
                <a:gdLst>
                  <a:gd name="T0" fmla="*/ 0 w 224"/>
                  <a:gd name="T1" fmla="*/ 671 h 671"/>
                  <a:gd name="T2" fmla="*/ 224 w 224"/>
                  <a:gd name="T3" fmla="*/ 671 h 671"/>
                  <a:gd name="T4" fmla="*/ 112 w 224"/>
                  <a:gd name="T5" fmla="*/ 0 h 671"/>
                  <a:gd name="T6" fmla="*/ 0 w 224"/>
                  <a:gd name="T7" fmla="*/ 671 h 6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4" h="671">
                    <a:moveTo>
                      <a:pt x="0" y="671"/>
                    </a:moveTo>
                    <a:lnTo>
                      <a:pt x="224" y="671"/>
                    </a:lnTo>
                    <a:lnTo>
                      <a:pt x="112" y="0"/>
                    </a:lnTo>
                    <a:lnTo>
                      <a:pt x="0" y="671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59278" name="Freeform 206"/>
              <p:cNvSpPr>
                <a:spLocks/>
              </p:cNvSpPr>
              <p:nvPr/>
            </p:nvSpPr>
            <p:spPr bwMode="auto">
              <a:xfrm>
                <a:off x="2428" y="1771"/>
                <a:ext cx="47" cy="138"/>
              </a:xfrm>
              <a:custGeom>
                <a:avLst/>
                <a:gdLst>
                  <a:gd name="T0" fmla="*/ 0 w 224"/>
                  <a:gd name="T1" fmla="*/ 671 h 671"/>
                  <a:gd name="T2" fmla="*/ 224 w 224"/>
                  <a:gd name="T3" fmla="*/ 671 h 671"/>
                  <a:gd name="T4" fmla="*/ 112 w 224"/>
                  <a:gd name="T5" fmla="*/ 0 h 671"/>
                  <a:gd name="T6" fmla="*/ 0 w 224"/>
                  <a:gd name="T7" fmla="*/ 671 h 6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4" h="671">
                    <a:moveTo>
                      <a:pt x="0" y="671"/>
                    </a:moveTo>
                    <a:lnTo>
                      <a:pt x="224" y="671"/>
                    </a:lnTo>
                    <a:lnTo>
                      <a:pt x="112" y="0"/>
                    </a:lnTo>
                    <a:lnTo>
                      <a:pt x="0" y="671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59279" name="Freeform 207"/>
              <p:cNvSpPr>
                <a:spLocks/>
              </p:cNvSpPr>
              <p:nvPr/>
            </p:nvSpPr>
            <p:spPr bwMode="auto">
              <a:xfrm>
                <a:off x="2428" y="2342"/>
                <a:ext cx="47" cy="137"/>
              </a:xfrm>
              <a:custGeom>
                <a:avLst/>
                <a:gdLst>
                  <a:gd name="T0" fmla="*/ 0 w 224"/>
                  <a:gd name="T1" fmla="*/ 0 h 670"/>
                  <a:gd name="T2" fmla="*/ 224 w 224"/>
                  <a:gd name="T3" fmla="*/ 0 h 670"/>
                  <a:gd name="T4" fmla="*/ 112 w 224"/>
                  <a:gd name="T5" fmla="*/ 670 h 670"/>
                  <a:gd name="T6" fmla="*/ 0 w 224"/>
                  <a:gd name="T7" fmla="*/ 0 h 6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4" h="670">
                    <a:moveTo>
                      <a:pt x="0" y="0"/>
                    </a:moveTo>
                    <a:lnTo>
                      <a:pt x="224" y="0"/>
                    </a:lnTo>
                    <a:lnTo>
                      <a:pt x="112" y="67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59280" name="Freeform 208"/>
              <p:cNvSpPr>
                <a:spLocks/>
              </p:cNvSpPr>
              <p:nvPr/>
            </p:nvSpPr>
            <p:spPr bwMode="auto">
              <a:xfrm>
                <a:off x="2428" y="2342"/>
                <a:ext cx="47" cy="137"/>
              </a:xfrm>
              <a:custGeom>
                <a:avLst/>
                <a:gdLst>
                  <a:gd name="T0" fmla="*/ 0 w 224"/>
                  <a:gd name="T1" fmla="*/ 0 h 670"/>
                  <a:gd name="T2" fmla="*/ 224 w 224"/>
                  <a:gd name="T3" fmla="*/ 0 h 670"/>
                  <a:gd name="T4" fmla="*/ 112 w 224"/>
                  <a:gd name="T5" fmla="*/ 670 h 670"/>
                  <a:gd name="T6" fmla="*/ 0 w 224"/>
                  <a:gd name="T7" fmla="*/ 0 h 6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4" h="670">
                    <a:moveTo>
                      <a:pt x="0" y="0"/>
                    </a:moveTo>
                    <a:lnTo>
                      <a:pt x="224" y="0"/>
                    </a:lnTo>
                    <a:lnTo>
                      <a:pt x="112" y="67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59281" name="Line 209"/>
              <p:cNvSpPr>
                <a:spLocks noChangeShapeType="1"/>
              </p:cNvSpPr>
              <p:nvPr/>
            </p:nvSpPr>
            <p:spPr bwMode="auto">
              <a:xfrm flipV="1">
                <a:off x="2303" y="2135"/>
                <a:ext cx="0" cy="4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59282" name="Line 210"/>
              <p:cNvSpPr>
                <a:spLocks noChangeShapeType="1"/>
              </p:cNvSpPr>
              <p:nvPr/>
            </p:nvSpPr>
            <p:spPr bwMode="auto">
              <a:xfrm>
                <a:off x="2451" y="2479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59283" name="Line 211"/>
              <p:cNvSpPr>
                <a:spLocks noChangeShapeType="1"/>
              </p:cNvSpPr>
              <p:nvPr/>
            </p:nvSpPr>
            <p:spPr bwMode="auto">
              <a:xfrm>
                <a:off x="2158" y="2479"/>
                <a:ext cx="406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259284" name="Group 212"/>
          <p:cNvGrpSpPr>
            <a:grpSpLocks/>
          </p:cNvGrpSpPr>
          <p:nvPr/>
        </p:nvGrpSpPr>
        <p:grpSpPr bwMode="auto">
          <a:xfrm>
            <a:off x="3425825" y="3935413"/>
            <a:ext cx="644525" cy="1127125"/>
            <a:chOff x="2158" y="2479"/>
            <a:chExt cx="406" cy="710"/>
          </a:xfrm>
        </p:grpSpPr>
        <p:sp>
          <p:nvSpPr>
            <p:cNvPr id="259285" name="Line 213"/>
            <p:cNvSpPr>
              <a:spLocks noChangeShapeType="1"/>
            </p:cNvSpPr>
            <p:nvPr/>
          </p:nvSpPr>
          <p:spPr bwMode="auto">
            <a:xfrm>
              <a:off x="2158" y="2479"/>
              <a:ext cx="40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86" name="Line 214"/>
            <p:cNvSpPr>
              <a:spLocks noChangeShapeType="1"/>
            </p:cNvSpPr>
            <p:nvPr/>
          </p:nvSpPr>
          <p:spPr bwMode="auto">
            <a:xfrm>
              <a:off x="2158" y="3189"/>
              <a:ext cx="40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87" name="Line 215"/>
            <p:cNvSpPr>
              <a:spLocks noChangeShapeType="1"/>
            </p:cNvSpPr>
            <p:nvPr/>
          </p:nvSpPr>
          <p:spPr bwMode="auto">
            <a:xfrm>
              <a:off x="2451" y="2617"/>
              <a:ext cx="0" cy="43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88" name="Freeform 216"/>
            <p:cNvSpPr>
              <a:spLocks/>
            </p:cNvSpPr>
            <p:nvPr/>
          </p:nvSpPr>
          <p:spPr bwMode="auto">
            <a:xfrm>
              <a:off x="2428" y="2479"/>
              <a:ext cx="47" cy="138"/>
            </a:xfrm>
            <a:custGeom>
              <a:avLst/>
              <a:gdLst>
                <a:gd name="T0" fmla="*/ 0 w 224"/>
                <a:gd name="T1" fmla="*/ 670 h 670"/>
                <a:gd name="T2" fmla="*/ 224 w 224"/>
                <a:gd name="T3" fmla="*/ 670 h 670"/>
                <a:gd name="T4" fmla="*/ 112 w 224"/>
                <a:gd name="T5" fmla="*/ 0 h 670"/>
                <a:gd name="T6" fmla="*/ 0 w 224"/>
                <a:gd name="T7" fmla="*/ 670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4" h="670">
                  <a:moveTo>
                    <a:pt x="0" y="670"/>
                  </a:moveTo>
                  <a:lnTo>
                    <a:pt x="224" y="670"/>
                  </a:lnTo>
                  <a:lnTo>
                    <a:pt x="112" y="0"/>
                  </a:lnTo>
                  <a:lnTo>
                    <a:pt x="0" y="67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89" name="Freeform 217"/>
            <p:cNvSpPr>
              <a:spLocks/>
            </p:cNvSpPr>
            <p:nvPr/>
          </p:nvSpPr>
          <p:spPr bwMode="auto">
            <a:xfrm>
              <a:off x="2428" y="2479"/>
              <a:ext cx="47" cy="138"/>
            </a:xfrm>
            <a:custGeom>
              <a:avLst/>
              <a:gdLst>
                <a:gd name="T0" fmla="*/ 0 w 224"/>
                <a:gd name="T1" fmla="*/ 670 h 670"/>
                <a:gd name="T2" fmla="*/ 224 w 224"/>
                <a:gd name="T3" fmla="*/ 670 h 670"/>
                <a:gd name="T4" fmla="*/ 112 w 224"/>
                <a:gd name="T5" fmla="*/ 0 h 670"/>
                <a:gd name="T6" fmla="*/ 0 w 224"/>
                <a:gd name="T7" fmla="*/ 670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4" h="670">
                  <a:moveTo>
                    <a:pt x="0" y="670"/>
                  </a:moveTo>
                  <a:lnTo>
                    <a:pt x="224" y="670"/>
                  </a:lnTo>
                  <a:lnTo>
                    <a:pt x="112" y="0"/>
                  </a:lnTo>
                  <a:lnTo>
                    <a:pt x="0" y="67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90" name="Freeform 218"/>
            <p:cNvSpPr>
              <a:spLocks/>
            </p:cNvSpPr>
            <p:nvPr/>
          </p:nvSpPr>
          <p:spPr bwMode="auto">
            <a:xfrm>
              <a:off x="2428" y="3050"/>
              <a:ext cx="47" cy="139"/>
            </a:xfrm>
            <a:custGeom>
              <a:avLst/>
              <a:gdLst>
                <a:gd name="T0" fmla="*/ 0 w 224"/>
                <a:gd name="T1" fmla="*/ 0 h 671"/>
                <a:gd name="T2" fmla="*/ 224 w 224"/>
                <a:gd name="T3" fmla="*/ 0 h 671"/>
                <a:gd name="T4" fmla="*/ 112 w 224"/>
                <a:gd name="T5" fmla="*/ 671 h 671"/>
                <a:gd name="T6" fmla="*/ 0 w 224"/>
                <a:gd name="T7" fmla="*/ 0 h 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4" h="671">
                  <a:moveTo>
                    <a:pt x="0" y="0"/>
                  </a:moveTo>
                  <a:lnTo>
                    <a:pt x="224" y="0"/>
                  </a:lnTo>
                  <a:lnTo>
                    <a:pt x="112" y="6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91" name="Freeform 219"/>
            <p:cNvSpPr>
              <a:spLocks/>
            </p:cNvSpPr>
            <p:nvPr/>
          </p:nvSpPr>
          <p:spPr bwMode="auto">
            <a:xfrm>
              <a:off x="2428" y="3050"/>
              <a:ext cx="47" cy="139"/>
            </a:xfrm>
            <a:custGeom>
              <a:avLst/>
              <a:gdLst>
                <a:gd name="T0" fmla="*/ 0 w 224"/>
                <a:gd name="T1" fmla="*/ 0 h 671"/>
                <a:gd name="T2" fmla="*/ 224 w 224"/>
                <a:gd name="T3" fmla="*/ 0 h 671"/>
                <a:gd name="T4" fmla="*/ 112 w 224"/>
                <a:gd name="T5" fmla="*/ 671 h 671"/>
                <a:gd name="T6" fmla="*/ 0 w 224"/>
                <a:gd name="T7" fmla="*/ 0 h 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4" h="671">
                  <a:moveTo>
                    <a:pt x="0" y="0"/>
                  </a:moveTo>
                  <a:lnTo>
                    <a:pt x="224" y="0"/>
                  </a:lnTo>
                  <a:lnTo>
                    <a:pt x="112" y="6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92" name="Line 220"/>
            <p:cNvSpPr>
              <a:spLocks noChangeShapeType="1"/>
            </p:cNvSpPr>
            <p:nvPr/>
          </p:nvSpPr>
          <p:spPr bwMode="auto">
            <a:xfrm flipH="1" flipV="1">
              <a:off x="2244" y="2863"/>
              <a:ext cx="175" cy="4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93" name="Line 221"/>
            <p:cNvSpPr>
              <a:spLocks noChangeShapeType="1"/>
            </p:cNvSpPr>
            <p:nvPr/>
          </p:nvSpPr>
          <p:spPr bwMode="auto">
            <a:xfrm flipV="1">
              <a:off x="2303" y="2852"/>
              <a:ext cx="0" cy="4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94" name="Freeform 222"/>
            <p:cNvSpPr>
              <a:spLocks/>
            </p:cNvSpPr>
            <p:nvPr/>
          </p:nvSpPr>
          <p:spPr bwMode="auto">
            <a:xfrm>
              <a:off x="2281" y="2775"/>
              <a:ext cx="23" cy="28"/>
            </a:xfrm>
            <a:custGeom>
              <a:avLst/>
              <a:gdLst>
                <a:gd name="T0" fmla="*/ 0 w 113"/>
                <a:gd name="T1" fmla="*/ 0 h 136"/>
                <a:gd name="T2" fmla="*/ 14 w 113"/>
                <a:gd name="T3" fmla="*/ 50 h 136"/>
                <a:gd name="T4" fmla="*/ 54 w 113"/>
                <a:gd name="T5" fmla="*/ 98 h 136"/>
                <a:gd name="T6" fmla="*/ 113 w 113"/>
                <a:gd name="T7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3" h="136">
                  <a:moveTo>
                    <a:pt x="0" y="0"/>
                  </a:moveTo>
                  <a:lnTo>
                    <a:pt x="14" y="50"/>
                  </a:lnTo>
                  <a:lnTo>
                    <a:pt x="54" y="98"/>
                  </a:lnTo>
                  <a:lnTo>
                    <a:pt x="113" y="13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95" name="Freeform 223"/>
            <p:cNvSpPr>
              <a:spLocks/>
            </p:cNvSpPr>
            <p:nvPr/>
          </p:nvSpPr>
          <p:spPr bwMode="auto">
            <a:xfrm>
              <a:off x="2281" y="2760"/>
              <a:ext cx="48" cy="15"/>
            </a:xfrm>
            <a:custGeom>
              <a:avLst/>
              <a:gdLst>
                <a:gd name="T0" fmla="*/ 229 w 229"/>
                <a:gd name="T1" fmla="*/ 43 h 71"/>
                <a:gd name="T2" fmla="*/ 153 w 229"/>
                <a:gd name="T3" fmla="*/ 7 h 71"/>
                <a:gd name="T4" fmla="*/ 77 w 229"/>
                <a:gd name="T5" fmla="*/ 0 h 71"/>
                <a:gd name="T6" fmla="*/ 21 w 229"/>
                <a:gd name="T7" fmla="*/ 24 h 71"/>
                <a:gd name="T8" fmla="*/ 0 w 229"/>
                <a:gd name="T9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9" h="71">
                  <a:moveTo>
                    <a:pt x="229" y="43"/>
                  </a:moveTo>
                  <a:lnTo>
                    <a:pt x="153" y="7"/>
                  </a:lnTo>
                  <a:lnTo>
                    <a:pt x="77" y="0"/>
                  </a:lnTo>
                  <a:lnTo>
                    <a:pt x="21" y="24"/>
                  </a:lnTo>
                  <a:lnTo>
                    <a:pt x="0" y="7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96" name="Freeform 224"/>
            <p:cNvSpPr>
              <a:spLocks/>
            </p:cNvSpPr>
            <p:nvPr/>
          </p:nvSpPr>
          <p:spPr bwMode="auto">
            <a:xfrm>
              <a:off x="2329" y="2770"/>
              <a:ext cx="93" cy="63"/>
            </a:xfrm>
            <a:custGeom>
              <a:avLst/>
              <a:gdLst>
                <a:gd name="T0" fmla="*/ 0 w 446"/>
                <a:gd name="T1" fmla="*/ 0 h 314"/>
                <a:gd name="T2" fmla="*/ 446 w 446"/>
                <a:gd name="T3" fmla="*/ 314 h 314"/>
                <a:gd name="T4" fmla="*/ 446 w 446"/>
                <a:gd name="T5" fmla="*/ 105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6" h="314">
                  <a:moveTo>
                    <a:pt x="0" y="0"/>
                  </a:moveTo>
                  <a:lnTo>
                    <a:pt x="446" y="314"/>
                  </a:lnTo>
                  <a:lnTo>
                    <a:pt x="446" y="10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9297" name="Line 225"/>
            <p:cNvSpPr>
              <a:spLocks noChangeShapeType="1"/>
            </p:cNvSpPr>
            <p:nvPr/>
          </p:nvSpPr>
          <p:spPr bwMode="auto">
            <a:xfrm>
              <a:off x="2451" y="3189"/>
              <a:ext cx="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259298" name="Text Box 226"/>
          <p:cNvSpPr txBox="1">
            <a:spLocks noChangeArrowheads="1"/>
          </p:cNvSpPr>
          <p:nvPr/>
        </p:nvSpPr>
        <p:spPr bwMode="auto">
          <a:xfrm>
            <a:off x="100013" y="87313"/>
            <a:ext cx="701992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⒈</a:t>
            </a:r>
            <a:r>
              <a:rPr lang="zh-CN" altLang="en-US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螺栓连接装配图的简化画法</a:t>
            </a:r>
          </a:p>
        </p:txBody>
      </p:sp>
      <p:sp>
        <p:nvSpPr>
          <p:cNvPr id="259299" name="Text Box 227"/>
          <p:cNvSpPr txBox="1">
            <a:spLocks noChangeArrowheads="1"/>
          </p:cNvSpPr>
          <p:nvPr/>
        </p:nvSpPr>
        <p:spPr bwMode="auto">
          <a:xfrm>
            <a:off x="4370388" y="869950"/>
            <a:ext cx="4773612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200" b="1">
                <a:solidFill>
                  <a:srgbClr val="333399"/>
                </a:solidFill>
                <a:sym typeface="Monotype Sorts" pitchFamily="2" charset="2"/>
              </a:rPr>
              <a:t>1.</a:t>
            </a:r>
            <a:r>
              <a:rPr lang="zh-CN" altLang="en-US" sz="3200" b="1">
                <a:solidFill>
                  <a:srgbClr val="333399"/>
                </a:solidFill>
                <a:sym typeface="Monotype Sorts" pitchFamily="2" charset="2"/>
              </a:rPr>
              <a:t>被连接件的孔径</a:t>
            </a:r>
            <a:r>
              <a:rPr lang="en-US" altLang="zh-CN" sz="3200" b="1">
                <a:solidFill>
                  <a:srgbClr val="333399"/>
                </a:solidFill>
                <a:sym typeface="Monotype Sorts" pitchFamily="2" charset="2"/>
              </a:rPr>
              <a:t>=</a:t>
            </a:r>
            <a:r>
              <a:rPr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  <a:sym typeface="Monotype Sorts" pitchFamily="2" charset="2"/>
              </a:rPr>
              <a:t>1.1d</a:t>
            </a:r>
            <a:r>
              <a:rPr lang="en-US" altLang="zh-CN" sz="3200" b="1">
                <a:solidFill>
                  <a:srgbClr val="000000"/>
                </a:solidFill>
                <a:latin typeface="黑体" pitchFamily="2" charset="-122"/>
                <a:ea typeface="黑体" pitchFamily="2" charset="-122"/>
                <a:sym typeface="Monotype Sorts" pitchFamily="2" charset="2"/>
              </a:rPr>
              <a:t>;</a:t>
            </a:r>
            <a:endParaRPr lang="en-US" altLang="zh-CN" sz="3200" b="1">
              <a:solidFill>
                <a:srgbClr val="000000"/>
              </a:solidFill>
              <a:latin typeface="黑体" pitchFamily="2" charset="-122"/>
              <a:ea typeface="黑体" pitchFamily="2" charset="-122"/>
            </a:endParaRPr>
          </a:p>
        </p:txBody>
      </p:sp>
      <p:sp>
        <p:nvSpPr>
          <p:cNvPr id="259300" name="Text Box 228"/>
          <p:cNvSpPr txBox="1">
            <a:spLocks noChangeArrowheads="1"/>
          </p:cNvSpPr>
          <p:nvPr/>
        </p:nvSpPr>
        <p:spPr bwMode="auto">
          <a:xfrm>
            <a:off x="4419600" y="2444750"/>
            <a:ext cx="5062538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200" b="1">
                <a:solidFill>
                  <a:srgbClr val="333399"/>
                </a:solidFill>
                <a:sym typeface="Monotype Sorts" pitchFamily="2" charset="2"/>
              </a:rPr>
              <a:t>3.</a:t>
            </a:r>
            <a:r>
              <a:rPr lang="zh-CN" altLang="en-US" sz="3200" b="1">
                <a:solidFill>
                  <a:srgbClr val="333399"/>
                </a:solidFill>
                <a:sym typeface="Monotype Sorts" pitchFamily="2" charset="2"/>
              </a:rPr>
              <a:t>螺栓、垫圈、螺母按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200" b="1">
                <a:solidFill>
                  <a:srgbClr val="333399"/>
                </a:solidFill>
                <a:sym typeface="Monotype Sorts" pitchFamily="2" charset="2"/>
              </a:rPr>
              <a:t>   </a:t>
            </a:r>
            <a:r>
              <a:rPr lang="zh-CN" altLang="en-US" sz="3200" b="1">
                <a:solidFill>
                  <a:srgbClr val="FF0000"/>
                </a:solidFill>
                <a:ea typeface="黑体" pitchFamily="2" charset="-122"/>
                <a:sym typeface="Monotype Sorts" pitchFamily="2" charset="2"/>
              </a:rPr>
              <a:t>不剖</a:t>
            </a:r>
            <a:r>
              <a:rPr lang="zh-CN" altLang="en-US" sz="3200" b="1">
                <a:solidFill>
                  <a:srgbClr val="333399"/>
                </a:solidFill>
                <a:sym typeface="Monotype Sorts" pitchFamily="2" charset="2"/>
              </a:rPr>
              <a:t>画；</a:t>
            </a:r>
          </a:p>
        </p:txBody>
      </p:sp>
      <p:sp>
        <p:nvSpPr>
          <p:cNvPr id="259301" name="Text Box 229"/>
          <p:cNvSpPr txBox="1">
            <a:spLocks noChangeArrowheads="1"/>
          </p:cNvSpPr>
          <p:nvPr/>
        </p:nvSpPr>
        <p:spPr bwMode="auto">
          <a:xfrm>
            <a:off x="4394200" y="1409700"/>
            <a:ext cx="4749800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200" b="1">
                <a:solidFill>
                  <a:srgbClr val="333399"/>
                </a:solidFill>
                <a:sym typeface="Monotype Sorts" pitchFamily="2" charset="2"/>
              </a:rPr>
              <a:t>2.</a:t>
            </a:r>
            <a:r>
              <a:rPr lang="zh-CN" altLang="en-US" sz="3200" b="1">
                <a:solidFill>
                  <a:srgbClr val="333399"/>
                </a:solidFill>
                <a:sym typeface="Monotype Sorts" pitchFamily="2" charset="2"/>
              </a:rPr>
              <a:t>两块被连接板的剖面线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200" b="1">
                <a:solidFill>
                  <a:srgbClr val="333399"/>
                </a:solidFill>
                <a:sym typeface="Monotype Sorts" pitchFamily="2" charset="2"/>
              </a:rPr>
              <a:t>   方向要</a:t>
            </a:r>
            <a:r>
              <a:rPr lang="zh-CN" altLang="en-US" sz="3200" b="1">
                <a:solidFill>
                  <a:srgbClr val="FF0000"/>
                </a:solidFill>
                <a:ea typeface="黑体" pitchFamily="2" charset="-122"/>
                <a:sym typeface="Monotype Sorts" pitchFamily="2" charset="2"/>
              </a:rPr>
              <a:t>相反</a:t>
            </a:r>
            <a:r>
              <a:rPr lang="zh-CN" altLang="en-US" sz="3200" b="1">
                <a:solidFill>
                  <a:srgbClr val="333399"/>
                </a:solidFill>
                <a:sym typeface="Monotype Sorts" pitchFamily="2" charset="2"/>
              </a:rPr>
              <a:t>；</a:t>
            </a:r>
          </a:p>
        </p:txBody>
      </p:sp>
      <p:sp>
        <p:nvSpPr>
          <p:cNvPr id="259302" name="Text Box 230"/>
          <p:cNvSpPr txBox="1">
            <a:spLocks noChangeArrowheads="1"/>
          </p:cNvSpPr>
          <p:nvPr/>
        </p:nvSpPr>
        <p:spPr bwMode="auto">
          <a:xfrm>
            <a:off x="4487863" y="4429125"/>
            <a:ext cx="4656137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L</a:t>
            </a:r>
            <a:r>
              <a:rPr kumimoji="1" lang="zh-CN" altLang="en-US" sz="3200" b="1" baseline="-25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计</a:t>
            </a:r>
            <a:r>
              <a:rPr kumimoji="1"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=t</a:t>
            </a:r>
            <a:r>
              <a:rPr kumimoji="1" lang="en-US" altLang="zh-CN" sz="3200" b="1" baseline="-25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1</a:t>
            </a:r>
            <a:r>
              <a:rPr kumimoji="1"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+t</a:t>
            </a:r>
            <a:r>
              <a:rPr kumimoji="1" lang="en-US" altLang="zh-CN" sz="3200" b="1" baseline="-25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2</a:t>
            </a:r>
            <a:r>
              <a:rPr kumimoji="1"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+0.15d(</a:t>
            </a:r>
            <a:r>
              <a:rPr kumimoji="1" lang="zh-CN" altLang="en-US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垫圈厚</a:t>
            </a:r>
            <a:r>
              <a:rPr kumimoji="1"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)+0.8d(</a:t>
            </a:r>
            <a:r>
              <a:rPr kumimoji="1" lang="zh-CN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螺母厚</a:t>
            </a:r>
            <a:r>
              <a:rPr kumimoji="1"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)+0.3d</a:t>
            </a:r>
            <a:endParaRPr kumimoji="1" lang="en-US" altLang="zh-CN" sz="3200" b="1" baseline="-25000">
              <a:solidFill>
                <a:srgbClr val="FF0000"/>
              </a:solidFill>
              <a:latin typeface="黑体" pitchFamily="2" charset="-122"/>
              <a:ea typeface="黑体" pitchFamily="2" charset="-122"/>
            </a:endParaRPr>
          </a:p>
        </p:txBody>
      </p:sp>
      <p:sp>
        <p:nvSpPr>
          <p:cNvPr id="259303" name="Text Box 231"/>
          <p:cNvSpPr txBox="1">
            <a:spLocks noChangeArrowheads="1"/>
          </p:cNvSpPr>
          <p:nvPr/>
        </p:nvSpPr>
        <p:spPr bwMode="auto">
          <a:xfrm>
            <a:off x="4406900" y="3433763"/>
            <a:ext cx="5089525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200" b="1">
                <a:solidFill>
                  <a:srgbClr val="333399"/>
                </a:solidFill>
                <a:sym typeface="Monotype Sorts" pitchFamily="2" charset="2"/>
              </a:rPr>
              <a:t>4.</a:t>
            </a:r>
            <a:r>
              <a:rPr lang="zh-CN" altLang="en-US" sz="3200" b="1">
                <a:solidFill>
                  <a:srgbClr val="333399"/>
                </a:solidFill>
                <a:sym typeface="Monotype Sorts" pitchFamily="2" charset="2"/>
              </a:rPr>
              <a:t>螺栓的有效长度按下式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200" b="1">
                <a:solidFill>
                  <a:srgbClr val="333399"/>
                </a:solidFill>
                <a:sym typeface="Monotype Sorts" pitchFamily="2" charset="2"/>
              </a:rPr>
              <a:t>   计算</a:t>
            </a:r>
          </a:p>
        </p:txBody>
      </p:sp>
      <p:sp>
        <p:nvSpPr>
          <p:cNvPr id="259304" name="Text Box 232"/>
          <p:cNvSpPr txBox="1">
            <a:spLocks noChangeArrowheads="1"/>
          </p:cNvSpPr>
          <p:nvPr/>
        </p:nvSpPr>
        <p:spPr bwMode="auto">
          <a:xfrm>
            <a:off x="4525963" y="5641975"/>
            <a:ext cx="4459287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200" b="1">
                <a:solidFill>
                  <a:srgbClr val="FF0000"/>
                </a:solidFill>
                <a:ea typeface="黑体" pitchFamily="2" charset="-122"/>
              </a:rPr>
              <a:t>计算后查表取标准值</a:t>
            </a:r>
          </a:p>
        </p:txBody>
      </p:sp>
    </p:spTree>
    <p:extLst>
      <p:ext uri="{BB962C8B-B14F-4D97-AF65-F5344CB8AC3E}">
        <p14:creationId xmlns:p14="http://schemas.microsoft.com/office/powerpoint/2010/main" val="1320506318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0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590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59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259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0"/>
                                  </p:iterate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75"/>
                                        <p:tgtEl>
                                          <p:spTgt spid="259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75"/>
                                        <p:tgtEl>
                                          <p:spTgt spid="259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000" fill="hold"/>
                                        <p:tgtEl>
                                          <p:spTgt spid="2591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000" fill="hold"/>
                                        <p:tgtEl>
                                          <p:spTgt spid="259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4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38" dur="500"/>
                                        <p:tgtEl>
                                          <p:spTgt spid="259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259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2000" fill="hold"/>
                                        <p:tgtEl>
                                          <p:spTgt spid="2592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2000" fill="hold"/>
                                        <p:tgtEl>
                                          <p:spTgt spid="2592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0"/>
                                  </p:iterate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4" dur="75"/>
                                        <p:tgtEl>
                                          <p:spTgt spid="259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259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259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259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6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259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0"/>
                                  </p:iterate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6" dur="75"/>
                                        <p:tgtEl>
                                          <p:spTgt spid="259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1" dur="500"/>
                                        <p:tgtEl>
                                          <p:spTgt spid="259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 nodeType="clickPar">
                      <p:stCondLst>
                        <p:cond delay="indefinite"/>
                      </p:stCondLst>
                      <p:childTnLst>
                        <p:par>
                          <p:cTn id="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0"/>
                                  </p:iterate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6" dur="75"/>
                                        <p:tgtEl>
                                          <p:spTgt spid="259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9233" grpId="0" animBg="1"/>
      <p:bldP spid="259299" grpId="0" autoUpdateAnimBg="0"/>
      <p:bldP spid="259300" grpId="0" autoUpdateAnimBg="0"/>
      <p:bldP spid="259301" grpId="0" autoUpdateAnimBg="0"/>
      <p:bldP spid="259302" grpId="0" autoUpdateAnimBg="0"/>
      <p:bldP spid="259303" grpId="0" autoUpdateAnimBg="0"/>
      <p:bldP spid="259304" grpId="0" autoUpdateAnimBg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6035" name="Group 35"/>
          <p:cNvGrpSpPr>
            <a:grpSpLocks/>
          </p:cNvGrpSpPr>
          <p:nvPr/>
        </p:nvGrpSpPr>
        <p:grpSpPr bwMode="auto">
          <a:xfrm>
            <a:off x="260350" y="601663"/>
            <a:ext cx="2946400" cy="6224587"/>
            <a:chOff x="164" y="379"/>
            <a:chExt cx="1856" cy="3921"/>
          </a:xfrm>
        </p:grpSpPr>
        <p:sp>
          <p:nvSpPr>
            <p:cNvPr id="256012" name="Line 12"/>
            <p:cNvSpPr>
              <a:spLocks noChangeShapeType="1"/>
            </p:cNvSpPr>
            <p:nvPr/>
          </p:nvSpPr>
          <p:spPr bwMode="auto">
            <a:xfrm flipV="1">
              <a:off x="1067" y="2357"/>
              <a:ext cx="0" cy="33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13" name="Line 13"/>
            <p:cNvSpPr>
              <a:spLocks noChangeShapeType="1"/>
            </p:cNvSpPr>
            <p:nvPr/>
          </p:nvSpPr>
          <p:spPr bwMode="auto">
            <a:xfrm flipV="1">
              <a:off x="1067" y="2269"/>
              <a:ext cx="0" cy="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14" name="Line 14"/>
            <p:cNvSpPr>
              <a:spLocks noChangeShapeType="1"/>
            </p:cNvSpPr>
            <p:nvPr/>
          </p:nvSpPr>
          <p:spPr bwMode="auto">
            <a:xfrm flipV="1">
              <a:off x="1067" y="1851"/>
              <a:ext cx="0" cy="3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15" name="Line 15"/>
            <p:cNvSpPr>
              <a:spLocks noChangeShapeType="1"/>
            </p:cNvSpPr>
            <p:nvPr/>
          </p:nvSpPr>
          <p:spPr bwMode="auto">
            <a:xfrm flipV="1">
              <a:off x="1067" y="1767"/>
              <a:ext cx="0" cy="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16" name="Line 16"/>
            <p:cNvSpPr>
              <a:spLocks noChangeShapeType="1"/>
            </p:cNvSpPr>
            <p:nvPr/>
          </p:nvSpPr>
          <p:spPr bwMode="auto">
            <a:xfrm flipV="1">
              <a:off x="1067" y="1346"/>
              <a:ext cx="0" cy="3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17" name="Line 17"/>
            <p:cNvSpPr>
              <a:spLocks noChangeShapeType="1"/>
            </p:cNvSpPr>
            <p:nvPr/>
          </p:nvSpPr>
          <p:spPr bwMode="auto">
            <a:xfrm flipV="1">
              <a:off x="1067" y="1265"/>
              <a:ext cx="0" cy="3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18" name="Line 18"/>
            <p:cNvSpPr>
              <a:spLocks noChangeShapeType="1"/>
            </p:cNvSpPr>
            <p:nvPr/>
          </p:nvSpPr>
          <p:spPr bwMode="auto">
            <a:xfrm flipV="1">
              <a:off x="1067" y="844"/>
              <a:ext cx="0" cy="37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19" name="Line 19"/>
            <p:cNvSpPr>
              <a:spLocks noChangeShapeType="1"/>
            </p:cNvSpPr>
            <p:nvPr/>
          </p:nvSpPr>
          <p:spPr bwMode="auto">
            <a:xfrm flipV="1">
              <a:off x="1067" y="759"/>
              <a:ext cx="0" cy="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20" name="Line 20"/>
            <p:cNvSpPr>
              <a:spLocks noChangeShapeType="1"/>
            </p:cNvSpPr>
            <p:nvPr/>
          </p:nvSpPr>
          <p:spPr bwMode="auto">
            <a:xfrm flipV="1">
              <a:off x="1067" y="379"/>
              <a:ext cx="0" cy="33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21" name="Line 21"/>
            <p:cNvSpPr>
              <a:spLocks noChangeShapeType="1"/>
            </p:cNvSpPr>
            <p:nvPr/>
          </p:nvSpPr>
          <p:spPr bwMode="auto">
            <a:xfrm>
              <a:off x="1067" y="2784"/>
              <a:ext cx="0" cy="2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22" name="Line 22"/>
            <p:cNvSpPr>
              <a:spLocks noChangeShapeType="1"/>
            </p:cNvSpPr>
            <p:nvPr/>
          </p:nvSpPr>
          <p:spPr bwMode="auto">
            <a:xfrm>
              <a:off x="1067" y="3031"/>
              <a:ext cx="0" cy="3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23" name="Line 23"/>
            <p:cNvSpPr>
              <a:spLocks noChangeShapeType="1"/>
            </p:cNvSpPr>
            <p:nvPr/>
          </p:nvSpPr>
          <p:spPr bwMode="auto">
            <a:xfrm>
              <a:off x="1067" y="3115"/>
              <a:ext cx="0" cy="3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24" name="Line 24"/>
            <p:cNvSpPr>
              <a:spLocks noChangeShapeType="1"/>
            </p:cNvSpPr>
            <p:nvPr/>
          </p:nvSpPr>
          <p:spPr bwMode="auto">
            <a:xfrm>
              <a:off x="1067" y="3533"/>
              <a:ext cx="0" cy="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25" name="Line 25"/>
            <p:cNvSpPr>
              <a:spLocks noChangeShapeType="1"/>
            </p:cNvSpPr>
            <p:nvPr/>
          </p:nvSpPr>
          <p:spPr bwMode="auto">
            <a:xfrm>
              <a:off x="1067" y="3617"/>
              <a:ext cx="0" cy="3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26" name="Line 26"/>
            <p:cNvSpPr>
              <a:spLocks noChangeShapeType="1"/>
            </p:cNvSpPr>
            <p:nvPr/>
          </p:nvSpPr>
          <p:spPr bwMode="auto">
            <a:xfrm>
              <a:off x="1067" y="4038"/>
              <a:ext cx="0" cy="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27" name="Line 27"/>
            <p:cNvSpPr>
              <a:spLocks noChangeShapeType="1"/>
            </p:cNvSpPr>
            <p:nvPr/>
          </p:nvSpPr>
          <p:spPr bwMode="auto">
            <a:xfrm>
              <a:off x="1067" y="4142"/>
              <a:ext cx="0" cy="15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28" name="Line 28"/>
            <p:cNvSpPr>
              <a:spLocks noChangeShapeType="1"/>
            </p:cNvSpPr>
            <p:nvPr/>
          </p:nvSpPr>
          <p:spPr bwMode="auto">
            <a:xfrm>
              <a:off x="164" y="3536"/>
              <a:ext cx="36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29" name="Line 29"/>
            <p:cNvSpPr>
              <a:spLocks noChangeShapeType="1"/>
            </p:cNvSpPr>
            <p:nvPr/>
          </p:nvSpPr>
          <p:spPr bwMode="auto">
            <a:xfrm>
              <a:off x="571" y="3536"/>
              <a:ext cx="3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30" name="Line 30"/>
            <p:cNvSpPr>
              <a:spLocks noChangeShapeType="1"/>
            </p:cNvSpPr>
            <p:nvPr/>
          </p:nvSpPr>
          <p:spPr bwMode="auto">
            <a:xfrm>
              <a:off x="655" y="3536"/>
              <a:ext cx="371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31" name="Line 31"/>
            <p:cNvSpPr>
              <a:spLocks noChangeShapeType="1"/>
            </p:cNvSpPr>
            <p:nvPr/>
          </p:nvSpPr>
          <p:spPr bwMode="auto">
            <a:xfrm>
              <a:off x="1157" y="3536"/>
              <a:ext cx="37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32" name="Line 32"/>
            <p:cNvSpPr>
              <a:spLocks noChangeShapeType="1"/>
            </p:cNvSpPr>
            <p:nvPr/>
          </p:nvSpPr>
          <p:spPr bwMode="auto">
            <a:xfrm>
              <a:off x="1575" y="3536"/>
              <a:ext cx="3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33" name="Line 33"/>
            <p:cNvSpPr>
              <a:spLocks noChangeShapeType="1"/>
            </p:cNvSpPr>
            <p:nvPr/>
          </p:nvSpPr>
          <p:spPr bwMode="auto">
            <a:xfrm>
              <a:off x="1659" y="3536"/>
              <a:ext cx="361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34" name="Line 34"/>
            <p:cNvSpPr>
              <a:spLocks noChangeShapeType="1"/>
            </p:cNvSpPr>
            <p:nvPr/>
          </p:nvSpPr>
          <p:spPr bwMode="auto">
            <a:xfrm>
              <a:off x="1073" y="3536"/>
              <a:ext cx="3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256036" name="Text Box 36"/>
          <p:cNvSpPr txBox="1">
            <a:spLocks noChangeArrowheads="1"/>
          </p:cNvSpPr>
          <p:nvPr/>
        </p:nvSpPr>
        <p:spPr bwMode="auto">
          <a:xfrm>
            <a:off x="103188" y="15875"/>
            <a:ext cx="322262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600" b="1">
                <a:solidFill>
                  <a:srgbClr val="FF0000"/>
                </a:solidFill>
                <a:ea typeface="黑体" pitchFamily="2" charset="-122"/>
              </a:rPr>
              <a:t>画图步骤：</a:t>
            </a:r>
          </a:p>
        </p:txBody>
      </p:sp>
      <p:grpSp>
        <p:nvGrpSpPr>
          <p:cNvPr id="256037" name="Group 37"/>
          <p:cNvGrpSpPr>
            <a:grpSpLocks/>
          </p:cNvGrpSpPr>
          <p:nvPr/>
        </p:nvGrpSpPr>
        <p:grpSpPr bwMode="auto">
          <a:xfrm>
            <a:off x="434975" y="4575175"/>
            <a:ext cx="2517775" cy="2070100"/>
            <a:chOff x="274" y="2882"/>
            <a:chExt cx="1586" cy="1304"/>
          </a:xfrm>
        </p:grpSpPr>
        <p:sp>
          <p:nvSpPr>
            <p:cNvPr id="256038" name="Line 38"/>
            <p:cNvSpPr>
              <a:spLocks noChangeShapeType="1"/>
            </p:cNvSpPr>
            <p:nvPr/>
          </p:nvSpPr>
          <p:spPr bwMode="auto">
            <a:xfrm flipH="1">
              <a:off x="274" y="2882"/>
              <a:ext cx="158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39" name="Line 39"/>
            <p:cNvSpPr>
              <a:spLocks noChangeShapeType="1"/>
            </p:cNvSpPr>
            <p:nvPr/>
          </p:nvSpPr>
          <p:spPr bwMode="auto">
            <a:xfrm>
              <a:off x="274" y="2882"/>
              <a:ext cx="0" cy="130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40" name="Line 40"/>
            <p:cNvSpPr>
              <a:spLocks noChangeShapeType="1"/>
            </p:cNvSpPr>
            <p:nvPr/>
          </p:nvSpPr>
          <p:spPr bwMode="auto">
            <a:xfrm>
              <a:off x="274" y="4186"/>
              <a:ext cx="158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41" name="Line 41"/>
            <p:cNvSpPr>
              <a:spLocks noChangeShapeType="1"/>
            </p:cNvSpPr>
            <p:nvPr/>
          </p:nvSpPr>
          <p:spPr bwMode="auto">
            <a:xfrm flipV="1">
              <a:off x="1860" y="2882"/>
              <a:ext cx="0" cy="130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256042" name="Freeform 42"/>
          <p:cNvSpPr>
            <a:spLocks/>
          </p:cNvSpPr>
          <p:nvPr/>
        </p:nvSpPr>
        <p:spPr bwMode="auto">
          <a:xfrm>
            <a:off x="827088" y="4741863"/>
            <a:ext cx="1733550" cy="1738312"/>
          </a:xfrm>
          <a:custGeom>
            <a:avLst/>
            <a:gdLst>
              <a:gd name="T0" fmla="*/ 2638 w 2638"/>
              <a:gd name="T1" fmla="*/ 1320 h 2640"/>
              <a:gd name="T2" fmla="*/ 2627 w 2638"/>
              <a:gd name="T3" fmla="*/ 1161 h 2640"/>
              <a:gd name="T4" fmla="*/ 2599 w 2638"/>
              <a:gd name="T5" fmla="*/ 1004 h 2640"/>
              <a:gd name="T6" fmla="*/ 2552 w 2638"/>
              <a:gd name="T7" fmla="*/ 852 h 2640"/>
              <a:gd name="T8" fmla="*/ 2487 w 2638"/>
              <a:gd name="T9" fmla="*/ 707 h 2640"/>
              <a:gd name="T10" fmla="*/ 2404 w 2638"/>
              <a:gd name="T11" fmla="*/ 570 h 2640"/>
              <a:gd name="T12" fmla="*/ 2306 w 2638"/>
              <a:gd name="T13" fmla="*/ 445 h 2640"/>
              <a:gd name="T14" fmla="*/ 2193 w 2638"/>
              <a:gd name="T15" fmla="*/ 332 h 2640"/>
              <a:gd name="T16" fmla="*/ 2068 w 2638"/>
              <a:gd name="T17" fmla="*/ 234 h 2640"/>
              <a:gd name="T18" fmla="*/ 1932 w 2638"/>
              <a:gd name="T19" fmla="*/ 151 h 2640"/>
              <a:gd name="T20" fmla="*/ 1786 w 2638"/>
              <a:gd name="T21" fmla="*/ 86 h 2640"/>
              <a:gd name="T22" fmla="*/ 1634 w 2638"/>
              <a:gd name="T23" fmla="*/ 38 h 2640"/>
              <a:gd name="T24" fmla="*/ 1477 w 2638"/>
              <a:gd name="T25" fmla="*/ 10 h 2640"/>
              <a:gd name="T26" fmla="*/ 1318 w 2638"/>
              <a:gd name="T27" fmla="*/ 0 h 2640"/>
              <a:gd name="T28" fmla="*/ 1160 w 2638"/>
              <a:gd name="T29" fmla="*/ 10 h 2640"/>
              <a:gd name="T30" fmla="*/ 1003 w 2638"/>
              <a:gd name="T31" fmla="*/ 38 h 2640"/>
              <a:gd name="T32" fmla="*/ 851 w 2638"/>
              <a:gd name="T33" fmla="*/ 86 h 2640"/>
              <a:gd name="T34" fmla="*/ 706 w 2638"/>
              <a:gd name="T35" fmla="*/ 151 h 2640"/>
              <a:gd name="T36" fmla="*/ 570 w 2638"/>
              <a:gd name="T37" fmla="*/ 234 h 2640"/>
              <a:gd name="T38" fmla="*/ 444 w 2638"/>
              <a:gd name="T39" fmla="*/ 332 h 2640"/>
              <a:gd name="T40" fmla="*/ 331 w 2638"/>
              <a:gd name="T41" fmla="*/ 445 h 2640"/>
              <a:gd name="T42" fmla="*/ 233 w 2638"/>
              <a:gd name="T43" fmla="*/ 570 h 2640"/>
              <a:gd name="T44" fmla="*/ 151 w 2638"/>
              <a:gd name="T45" fmla="*/ 707 h 2640"/>
              <a:gd name="T46" fmla="*/ 85 w 2638"/>
              <a:gd name="T47" fmla="*/ 852 h 2640"/>
              <a:gd name="T48" fmla="*/ 39 w 2638"/>
              <a:gd name="T49" fmla="*/ 1004 h 2640"/>
              <a:gd name="T50" fmla="*/ 10 w 2638"/>
              <a:gd name="T51" fmla="*/ 1161 h 2640"/>
              <a:gd name="T52" fmla="*/ 0 w 2638"/>
              <a:gd name="T53" fmla="*/ 1320 h 2640"/>
              <a:gd name="T54" fmla="*/ 10 w 2638"/>
              <a:gd name="T55" fmla="*/ 1479 h 2640"/>
              <a:gd name="T56" fmla="*/ 39 w 2638"/>
              <a:gd name="T57" fmla="*/ 1636 h 2640"/>
              <a:gd name="T58" fmla="*/ 85 w 2638"/>
              <a:gd name="T59" fmla="*/ 1788 h 2640"/>
              <a:gd name="T60" fmla="*/ 151 w 2638"/>
              <a:gd name="T61" fmla="*/ 1933 h 2640"/>
              <a:gd name="T62" fmla="*/ 233 w 2638"/>
              <a:gd name="T63" fmla="*/ 2070 h 2640"/>
              <a:gd name="T64" fmla="*/ 331 w 2638"/>
              <a:gd name="T65" fmla="*/ 2195 h 2640"/>
              <a:gd name="T66" fmla="*/ 444 w 2638"/>
              <a:gd name="T67" fmla="*/ 2307 h 2640"/>
              <a:gd name="T68" fmla="*/ 570 w 2638"/>
              <a:gd name="T69" fmla="*/ 2406 h 2640"/>
              <a:gd name="T70" fmla="*/ 706 w 2638"/>
              <a:gd name="T71" fmla="*/ 2488 h 2640"/>
              <a:gd name="T72" fmla="*/ 851 w 2638"/>
              <a:gd name="T73" fmla="*/ 2553 h 2640"/>
              <a:gd name="T74" fmla="*/ 1003 w 2638"/>
              <a:gd name="T75" fmla="*/ 2601 h 2640"/>
              <a:gd name="T76" fmla="*/ 1160 w 2638"/>
              <a:gd name="T77" fmla="*/ 2630 h 2640"/>
              <a:gd name="T78" fmla="*/ 1318 w 2638"/>
              <a:gd name="T79" fmla="*/ 2640 h 2640"/>
              <a:gd name="T80" fmla="*/ 1477 w 2638"/>
              <a:gd name="T81" fmla="*/ 2630 h 2640"/>
              <a:gd name="T82" fmla="*/ 1634 w 2638"/>
              <a:gd name="T83" fmla="*/ 2601 h 2640"/>
              <a:gd name="T84" fmla="*/ 1786 w 2638"/>
              <a:gd name="T85" fmla="*/ 2553 h 2640"/>
              <a:gd name="T86" fmla="*/ 1932 w 2638"/>
              <a:gd name="T87" fmla="*/ 2488 h 2640"/>
              <a:gd name="T88" fmla="*/ 2068 w 2638"/>
              <a:gd name="T89" fmla="*/ 2406 h 2640"/>
              <a:gd name="T90" fmla="*/ 2193 w 2638"/>
              <a:gd name="T91" fmla="*/ 2307 h 2640"/>
              <a:gd name="T92" fmla="*/ 2306 w 2638"/>
              <a:gd name="T93" fmla="*/ 2195 h 2640"/>
              <a:gd name="T94" fmla="*/ 2404 w 2638"/>
              <a:gd name="T95" fmla="*/ 2070 h 2640"/>
              <a:gd name="T96" fmla="*/ 2487 w 2638"/>
              <a:gd name="T97" fmla="*/ 1933 h 2640"/>
              <a:gd name="T98" fmla="*/ 2552 w 2638"/>
              <a:gd name="T99" fmla="*/ 1788 h 2640"/>
              <a:gd name="T100" fmla="*/ 2599 w 2638"/>
              <a:gd name="T101" fmla="*/ 1636 h 2640"/>
              <a:gd name="T102" fmla="*/ 2627 w 2638"/>
              <a:gd name="T103" fmla="*/ 1479 h 2640"/>
              <a:gd name="T104" fmla="*/ 2638 w 2638"/>
              <a:gd name="T105" fmla="*/ 1320 h 26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638" h="2640">
                <a:moveTo>
                  <a:pt x="2638" y="1320"/>
                </a:moveTo>
                <a:lnTo>
                  <a:pt x="2627" y="1161"/>
                </a:lnTo>
                <a:lnTo>
                  <a:pt x="2599" y="1004"/>
                </a:lnTo>
                <a:lnTo>
                  <a:pt x="2552" y="852"/>
                </a:lnTo>
                <a:lnTo>
                  <a:pt x="2487" y="707"/>
                </a:lnTo>
                <a:lnTo>
                  <a:pt x="2404" y="570"/>
                </a:lnTo>
                <a:lnTo>
                  <a:pt x="2306" y="445"/>
                </a:lnTo>
                <a:lnTo>
                  <a:pt x="2193" y="332"/>
                </a:lnTo>
                <a:lnTo>
                  <a:pt x="2068" y="234"/>
                </a:lnTo>
                <a:lnTo>
                  <a:pt x="1932" y="151"/>
                </a:lnTo>
                <a:lnTo>
                  <a:pt x="1786" y="86"/>
                </a:lnTo>
                <a:lnTo>
                  <a:pt x="1634" y="38"/>
                </a:lnTo>
                <a:lnTo>
                  <a:pt x="1477" y="10"/>
                </a:lnTo>
                <a:lnTo>
                  <a:pt x="1318" y="0"/>
                </a:lnTo>
                <a:lnTo>
                  <a:pt x="1160" y="10"/>
                </a:lnTo>
                <a:lnTo>
                  <a:pt x="1003" y="38"/>
                </a:lnTo>
                <a:lnTo>
                  <a:pt x="851" y="86"/>
                </a:lnTo>
                <a:lnTo>
                  <a:pt x="706" y="151"/>
                </a:lnTo>
                <a:lnTo>
                  <a:pt x="570" y="234"/>
                </a:lnTo>
                <a:lnTo>
                  <a:pt x="444" y="332"/>
                </a:lnTo>
                <a:lnTo>
                  <a:pt x="331" y="445"/>
                </a:lnTo>
                <a:lnTo>
                  <a:pt x="233" y="570"/>
                </a:lnTo>
                <a:lnTo>
                  <a:pt x="151" y="707"/>
                </a:lnTo>
                <a:lnTo>
                  <a:pt x="85" y="852"/>
                </a:lnTo>
                <a:lnTo>
                  <a:pt x="39" y="1004"/>
                </a:lnTo>
                <a:lnTo>
                  <a:pt x="10" y="1161"/>
                </a:lnTo>
                <a:lnTo>
                  <a:pt x="0" y="1320"/>
                </a:lnTo>
                <a:lnTo>
                  <a:pt x="10" y="1479"/>
                </a:lnTo>
                <a:lnTo>
                  <a:pt x="39" y="1636"/>
                </a:lnTo>
                <a:lnTo>
                  <a:pt x="85" y="1788"/>
                </a:lnTo>
                <a:lnTo>
                  <a:pt x="151" y="1933"/>
                </a:lnTo>
                <a:lnTo>
                  <a:pt x="233" y="2070"/>
                </a:lnTo>
                <a:lnTo>
                  <a:pt x="331" y="2195"/>
                </a:lnTo>
                <a:lnTo>
                  <a:pt x="444" y="2307"/>
                </a:lnTo>
                <a:lnTo>
                  <a:pt x="570" y="2406"/>
                </a:lnTo>
                <a:lnTo>
                  <a:pt x="706" y="2488"/>
                </a:lnTo>
                <a:lnTo>
                  <a:pt x="851" y="2553"/>
                </a:lnTo>
                <a:lnTo>
                  <a:pt x="1003" y="2601"/>
                </a:lnTo>
                <a:lnTo>
                  <a:pt x="1160" y="2630"/>
                </a:lnTo>
                <a:lnTo>
                  <a:pt x="1318" y="2640"/>
                </a:lnTo>
                <a:lnTo>
                  <a:pt x="1477" y="2630"/>
                </a:lnTo>
                <a:lnTo>
                  <a:pt x="1634" y="2601"/>
                </a:lnTo>
                <a:lnTo>
                  <a:pt x="1786" y="2553"/>
                </a:lnTo>
                <a:lnTo>
                  <a:pt x="1932" y="2488"/>
                </a:lnTo>
                <a:lnTo>
                  <a:pt x="2068" y="2406"/>
                </a:lnTo>
                <a:lnTo>
                  <a:pt x="2193" y="2307"/>
                </a:lnTo>
                <a:lnTo>
                  <a:pt x="2306" y="2195"/>
                </a:lnTo>
                <a:lnTo>
                  <a:pt x="2404" y="2070"/>
                </a:lnTo>
                <a:lnTo>
                  <a:pt x="2487" y="1933"/>
                </a:lnTo>
                <a:lnTo>
                  <a:pt x="2552" y="1788"/>
                </a:lnTo>
                <a:lnTo>
                  <a:pt x="2599" y="1636"/>
                </a:lnTo>
                <a:lnTo>
                  <a:pt x="2627" y="1479"/>
                </a:lnTo>
                <a:lnTo>
                  <a:pt x="2638" y="1320"/>
                </a:lnTo>
                <a:close/>
              </a:path>
            </a:pathLst>
          </a:custGeom>
          <a:noFill/>
          <a:ln w="38100" cmpd="sng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  <p:sp>
        <p:nvSpPr>
          <p:cNvPr id="256043" name="Freeform 43"/>
          <p:cNvSpPr>
            <a:spLocks/>
          </p:cNvSpPr>
          <p:nvPr/>
        </p:nvSpPr>
        <p:spPr bwMode="auto">
          <a:xfrm>
            <a:off x="906463" y="4926013"/>
            <a:ext cx="1576387" cy="1370012"/>
          </a:xfrm>
          <a:custGeom>
            <a:avLst/>
            <a:gdLst>
              <a:gd name="T0" fmla="*/ 600 w 2398"/>
              <a:gd name="T1" fmla="*/ 0 h 2078"/>
              <a:gd name="T2" fmla="*/ 0 w 2398"/>
              <a:gd name="T3" fmla="*/ 1039 h 2078"/>
              <a:gd name="T4" fmla="*/ 600 w 2398"/>
              <a:gd name="T5" fmla="*/ 2078 h 2078"/>
              <a:gd name="T6" fmla="*/ 1799 w 2398"/>
              <a:gd name="T7" fmla="*/ 2078 h 2078"/>
              <a:gd name="T8" fmla="*/ 2398 w 2398"/>
              <a:gd name="T9" fmla="*/ 1039 h 2078"/>
              <a:gd name="T10" fmla="*/ 1799 w 2398"/>
              <a:gd name="T11" fmla="*/ 0 h 2078"/>
              <a:gd name="T12" fmla="*/ 600 w 2398"/>
              <a:gd name="T13" fmla="*/ 0 h 20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398" h="2078">
                <a:moveTo>
                  <a:pt x="600" y="0"/>
                </a:moveTo>
                <a:lnTo>
                  <a:pt x="0" y="1039"/>
                </a:lnTo>
                <a:lnTo>
                  <a:pt x="600" y="2078"/>
                </a:lnTo>
                <a:lnTo>
                  <a:pt x="1799" y="2078"/>
                </a:lnTo>
                <a:lnTo>
                  <a:pt x="2398" y="1039"/>
                </a:lnTo>
                <a:lnTo>
                  <a:pt x="1799" y="0"/>
                </a:lnTo>
                <a:lnTo>
                  <a:pt x="600" y="0"/>
                </a:lnTo>
                <a:close/>
              </a:path>
            </a:pathLst>
          </a:custGeom>
          <a:noFill/>
          <a:ln w="38100" cmpd="sng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  <p:sp>
        <p:nvSpPr>
          <p:cNvPr id="256044" name="Freeform 44"/>
          <p:cNvSpPr>
            <a:spLocks/>
          </p:cNvSpPr>
          <p:nvPr/>
        </p:nvSpPr>
        <p:spPr bwMode="auto">
          <a:xfrm>
            <a:off x="1296988" y="5216525"/>
            <a:ext cx="793750" cy="788988"/>
          </a:xfrm>
          <a:custGeom>
            <a:avLst/>
            <a:gdLst>
              <a:gd name="T0" fmla="*/ 1199 w 1199"/>
              <a:gd name="T1" fmla="*/ 600 h 1200"/>
              <a:gd name="T2" fmla="*/ 1189 w 1199"/>
              <a:gd name="T3" fmla="*/ 496 h 1200"/>
              <a:gd name="T4" fmla="*/ 1163 w 1199"/>
              <a:gd name="T5" fmla="*/ 395 h 1200"/>
              <a:gd name="T6" fmla="*/ 1119 w 1199"/>
              <a:gd name="T7" fmla="*/ 300 h 1200"/>
              <a:gd name="T8" fmla="*/ 1058 w 1199"/>
              <a:gd name="T9" fmla="*/ 214 h 1200"/>
              <a:gd name="T10" fmla="*/ 985 w 1199"/>
              <a:gd name="T11" fmla="*/ 140 h 1200"/>
              <a:gd name="T12" fmla="*/ 900 w 1199"/>
              <a:gd name="T13" fmla="*/ 81 h 1200"/>
              <a:gd name="T14" fmla="*/ 805 w 1199"/>
              <a:gd name="T15" fmla="*/ 36 h 1200"/>
              <a:gd name="T16" fmla="*/ 704 w 1199"/>
              <a:gd name="T17" fmla="*/ 9 h 1200"/>
              <a:gd name="T18" fmla="*/ 599 w 1199"/>
              <a:gd name="T19" fmla="*/ 0 h 1200"/>
              <a:gd name="T20" fmla="*/ 495 w 1199"/>
              <a:gd name="T21" fmla="*/ 9 h 1200"/>
              <a:gd name="T22" fmla="*/ 395 w 1199"/>
              <a:gd name="T23" fmla="*/ 36 h 1200"/>
              <a:gd name="T24" fmla="*/ 300 w 1199"/>
              <a:gd name="T25" fmla="*/ 81 h 1200"/>
              <a:gd name="T26" fmla="*/ 214 w 1199"/>
              <a:gd name="T27" fmla="*/ 140 h 1200"/>
              <a:gd name="T28" fmla="*/ 141 w 1199"/>
              <a:gd name="T29" fmla="*/ 214 h 1200"/>
              <a:gd name="T30" fmla="*/ 81 w 1199"/>
              <a:gd name="T31" fmla="*/ 300 h 1200"/>
              <a:gd name="T32" fmla="*/ 36 w 1199"/>
              <a:gd name="T33" fmla="*/ 395 h 1200"/>
              <a:gd name="T34" fmla="*/ 10 w 1199"/>
              <a:gd name="T35" fmla="*/ 496 h 1200"/>
              <a:gd name="T36" fmla="*/ 0 w 1199"/>
              <a:gd name="T37" fmla="*/ 600 h 1200"/>
              <a:gd name="T38" fmla="*/ 10 w 1199"/>
              <a:gd name="T39" fmla="*/ 704 h 1200"/>
              <a:gd name="T40" fmla="*/ 36 w 1199"/>
              <a:gd name="T41" fmla="*/ 805 h 1200"/>
              <a:gd name="T42" fmla="*/ 81 w 1199"/>
              <a:gd name="T43" fmla="*/ 900 h 1200"/>
              <a:gd name="T44" fmla="*/ 141 w 1199"/>
              <a:gd name="T45" fmla="*/ 986 h 1200"/>
              <a:gd name="T46" fmla="*/ 214 w 1199"/>
              <a:gd name="T47" fmla="*/ 1059 h 1200"/>
              <a:gd name="T48" fmla="*/ 300 w 1199"/>
              <a:gd name="T49" fmla="*/ 1119 h 1200"/>
              <a:gd name="T50" fmla="*/ 395 w 1199"/>
              <a:gd name="T51" fmla="*/ 1164 h 1200"/>
              <a:gd name="T52" fmla="*/ 495 w 1199"/>
              <a:gd name="T53" fmla="*/ 1190 h 1200"/>
              <a:gd name="T54" fmla="*/ 599 w 1199"/>
              <a:gd name="T55" fmla="*/ 1200 h 1200"/>
              <a:gd name="T56" fmla="*/ 704 w 1199"/>
              <a:gd name="T57" fmla="*/ 1190 h 1200"/>
              <a:gd name="T58" fmla="*/ 805 w 1199"/>
              <a:gd name="T59" fmla="*/ 1164 h 1200"/>
              <a:gd name="T60" fmla="*/ 900 w 1199"/>
              <a:gd name="T61" fmla="*/ 1119 h 1200"/>
              <a:gd name="T62" fmla="*/ 985 w 1199"/>
              <a:gd name="T63" fmla="*/ 1059 h 1200"/>
              <a:gd name="T64" fmla="*/ 1058 w 1199"/>
              <a:gd name="T65" fmla="*/ 986 h 1200"/>
              <a:gd name="T66" fmla="*/ 1119 w 1199"/>
              <a:gd name="T67" fmla="*/ 900 h 1200"/>
              <a:gd name="T68" fmla="*/ 1163 w 1199"/>
              <a:gd name="T69" fmla="*/ 805 h 1200"/>
              <a:gd name="T70" fmla="*/ 1189 w 1199"/>
              <a:gd name="T71" fmla="*/ 704 h 1200"/>
              <a:gd name="T72" fmla="*/ 1199 w 1199"/>
              <a:gd name="T73" fmla="*/ 600 h 12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199" h="1200">
                <a:moveTo>
                  <a:pt x="1199" y="600"/>
                </a:moveTo>
                <a:lnTo>
                  <a:pt x="1189" y="496"/>
                </a:lnTo>
                <a:lnTo>
                  <a:pt x="1163" y="395"/>
                </a:lnTo>
                <a:lnTo>
                  <a:pt x="1119" y="300"/>
                </a:lnTo>
                <a:lnTo>
                  <a:pt x="1058" y="214"/>
                </a:lnTo>
                <a:lnTo>
                  <a:pt x="985" y="140"/>
                </a:lnTo>
                <a:lnTo>
                  <a:pt x="900" y="81"/>
                </a:lnTo>
                <a:lnTo>
                  <a:pt x="805" y="36"/>
                </a:lnTo>
                <a:lnTo>
                  <a:pt x="704" y="9"/>
                </a:lnTo>
                <a:lnTo>
                  <a:pt x="599" y="0"/>
                </a:lnTo>
                <a:lnTo>
                  <a:pt x="495" y="9"/>
                </a:lnTo>
                <a:lnTo>
                  <a:pt x="395" y="36"/>
                </a:lnTo>
                <a:lnTo>
                  <a:pt x="300" y="81"/>
                </a:lnTo>
                <a:lnTo>
                  <a:pt x="214" y="140"/>
                </a:lnTo>
                <a:lnTo>
                  <a:pt x="141" y="214"/>
                </a:lnTo>
                <a:lnTo>
                  <a:pt x="81" y="300"/>
                </a:lnTo>
                <a:lnTo>
                  <a:pt x="36" y="395"/>
                </a:lnTo>
                <a:lnTo>
                  <a:pt x="10" y="496"/>
                </a:lnTo>
                <a:lnTo>
                  <a:pt x="0" y="600"/>
                </a:lnTo>
                <a:lnTo>
                  <a:pt x="10" y="704"/>
                </a:lnTo>
                <a:lnTo>
                  <a:pt x="36" y="805"/>
                </a:lnTo>
                <a:lnTo>
                  <a:pt x="81" y="900"/>
                </a:lnTo>
                <a:lnTo>
                  <a:pt x="141" y="986"/>
                </a:lnTo>
                <a:lnTo>
                  <a:pt x="214" y="1059"/>
                </a:lnTo>
                <a:lnTo>
                  <a:pt x="300" y="1119"/>
                </a:lnTo>
                <a:lnTo>
                  <a:pt x="395" y="1164"/>
                </a:lnTo>
                <a:lnTo>
                  <a:pt x="495" y="1190"/>
                </a:lnTo>
                <a:lnTo>
                  <a:pt x="599" y="1200"/>
                </a:lnTo>
                <a:lnTo>
                  <a:pt x="704" y="1190"/>
                </a:lnTo>
                <a:lnTo>
                  <a:pt x="805" y="1164"/>
                </a:lnTo>
                <a:lnTo>
                  <a:pt x="900" y="1119"/>
                </a:lnTo>
                <a:lnTo>
                  <a:pt x="985" y="1059"/>
                </a:lnTo>
                <a:lnTo>
                  <a:pt x="1058" y="986"/>
                </a:lnTo>
                <a:lnTo>
                  <a:pt x="1119" y="900"/>
                </a:lnTo>
                <a:lnTo>
                  <a:pt x="1163" y="805"/>
                </a:lnTo>
                <a:lnTo>
                  <a:pt x="1189" y="704"/>
                </a:lnTo>
                <a:lnTo>
                  <a:pt x="1199" y="600"/>
                </a:lnTo>
                <a:close/>
              </a:path>
            </a:pathLst>
          </a:custGeom>
          <a:noFill/>
          <a:ln w="38100" cmpd="sng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  <p:sp>
        <p:nvSpPr>
          <p:cNvPr id="256045" name="Freeform 45"/>
          <p:cNvSpPr>
            <a:spLocks/>
          </p:cNvSpPr>
          <p:nvPr/>
        </p:nvSpPr>
        <p:spPr bwMode="auto">
          <a:xfrm>
            <a:off x="1357313" y="5276850"/>
            <a:ext cx="673100" cy="668338"/>
          </a:xfrm>
          <a:custGeom>
            <a:avLst/>
            <a:gdLst>
              <a:gd name="T0" fmla="*/ 439 w 1018"/>
              <a:gd name="T1" fmla="*/ 0 h 1014"/>
              <a:gd name="T2" fmla="*/ 341 w 1018"/>
              <a:gd name="T3" fmla="*/ 23 h 1014"/>
              <a:gd name="T4" fmla="*/ 251 w 1018"/>
              <a:gd name="T5" fmla="*/ 66 h 1014"/>
              <a:gd name="T6" fmla="*/ 171 w 1018"/>
              <a:gd name="T7" fmla="*/ 124 h 1014"/>
              <a:gd name="T8" fmla="*/ 103 w 1018"/>
              <a:gd name="T9" fmla="*/ 198 h 1014"/>
              <a:gd name="T10" fmla="*/ 51 w 1018"/>
              <a:gd name="T11" fmla="*/ 283 h 1014"/>
              <a:gd name="T12" fmla="*/ 16 w 1018"/>
              <a:gd name="T13" fmla="*/ 378 h 1014"/>
              <a:gd name="T14" fmla="*/ 0 w 1018"/>
              <a:gd name="T15" fmla="*/ 476 h 1014"/>
              <a:gd name="T16" fmla="*/ 5 w 1018"/>
              <a:gd name="T17" fmla="*/ 576 h 1014"/>
              <a:gd name="T18" fmla="*/ 28 w 1018"/>
              <a:gd name="T19" fmla="*/ 673 h 1014"/>
              <a:gd name="T20" fmla="*/ 71 w 1018"/>
              <a:gd name="T21" fmla="*/ 764 h 1014"/>
              <a:gd name="T22" fmla="*/ 129 w 1018"/>
              <a:gd name="T23" fmla="*/ 844 h 1014"/>
              <a:gd name="T24" fmla="*/ 203 w 1018"/>
              <a:gd name="T25" fmla="*/ 912 h 1014"/>
              <a:gd name="T26" fmla="*/ 288 w 1018"/>
              <a:gd name="T27" fmla="*/ 964 h 1014"/>
              <a:gd name="T28" fmla="*/ 382 w 1018"/>
              <a:gd name="T29" fmla="*/ 998 h 1014"/>
              <a:gd name="T30" fmla="*/ 481 w 1018"/>
              <a:gd name="T31" fmla="*/ 1014 h 1014"/>
              <a:gd name="T32" fmla="*/ 581 w 1018"/>
              <a:gd name="T33" fmla="*/ 1010 h 1014"/>
              <a:gd name="T34" fmla="*/ 678 w 1018"/>
              <a:gd name="T35" fmla="*/ 987 h 1014"/>
              <a:gd name="T36" fmla="*/ 768 w 1018"/>
              <a:gd name="T37" fmla="*/ 944 h 1014"/>
              <a:gd name="T38" fmla="*/ 849 w 1018"/>
              <a:gd name="T39" fmla="*/ 886 h 1014"/>
              <a:gd name="T40" fmla="*/ 916 w 1018"/>
              <a:gd name="T41" fmla="*/ 812 h 1014"/>
              <a:gd name="T42" fmla="*/ 968 w 1018"/>
              <a:gd name="T43" fmla="*/ 727 h 1014"/>
              <a:gd name="T44" fmla="*/ 1002 w 1018"/>
              <a:gd name="T45" fmla="*/ 632 h 1014"/>
              <a:gd name="T46" fmla="*/ 1018 w 1018"/>
              <a:gd name="T47" fmla="*/ 534 h 1014"/>
              <a:gd name="T48" fmla="*/ 1014 w 1018"/>
              <a:gd name="T49" fmla="*/ 434 h 10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018" h="1014">
                <a:moveTo>
                  <a:pt x="439" y="0"/>
                </a:moveTo>
                <a:lnTo>
                  <a:pt x="341" y="23"/>
                </a:lnTo>
                <a:lnTo>
                  <a:pt x="251" y="66"/>
                </a:lnTo>
                <a:lnTo>
                  <a:pt x="171" y="124"/>
                </a:lnTo>
                <a:lnTo>
                  <a:pt x="103" y="198"/>
                </a:lnTo>
                <a:lnTo>
                  <a:pt x="51" y="283"/>
                </a:lnTo>
                <a:lnTo>
                  <a:pt x="16" y="378"/>
                </a:lnTo>
                <a:lnTo>
                  <a:pt x="0" y="476"/>
                </a:lnTo>
                <a:lnTo>
                  <a:pt x="5" y="576"/>
                </a:lnTo>
                <a:lnTo>
                  <a:pt x="28" y="673"/>
                </a:lnTo>
                <a:lnTo>
                  <a:pt x="71" y="764"/>
                </a:lnTo>
                <a:lnTo>
                  <a:pt x="129" y="844"/>
                </a:lnTo>
                <a:lnTo>
                  <a:pt x="203" y="912"/>
                </a:lnTo>
                <a:lnTo>
                  <a:pt x="288" y="964"/>
                </a:lnTo>
                <a:lnTo>
                  <a:pt x="382" y="998"/>
                </a:lnTo>
                <a:lnTo>
                  <a:pt x="481" y="1014"/>
                </a:lnTo>
                <a:lnTo>
                  <a:pt x="581" y="1010"/>
                </a:lnTo>
                <a:lnTo>
                  <a:pt x="678" y="987"/>
                </a:lnTo>
                <a:lnTo>
                  <a:pt x="768" y="944"/>
                </a:lnTo>
                <a:lnTo>
                  <a:pt x="849" y="886"/>
                </a:lnTo>
                <a:lnTo>
                  <a:pt x="916" y="812"/>
                </a:lnTo>
                <a:lnTo>
                  <a:pt x="968" y="727"/>
                </a:lnTo>
                <a:lnTo>
                  <a:pt x="1002" y="632"/>
                </a:lnTo>
                <a:lnTo>
                  <a:pt x="1018" y="534"/>
                </a:lnTo>
                <a:lnTo>
                  <a:pt x="1014" y="434"/>
                </a:lnTo>
              </a:path>
            </a:pathLst>
          </a:custGeom>
          <a:noFill/>
          <a:ln w="19050" cmpd="sng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  <p:grpSp>
        <p:nvGrpSpPr>
          <p:cNvPr id="256046" name="Group 46"/>
          <p:cNvGrpSpPr>
            <a:grpSpLocks/>
          </p:cNvGrpSpPr>
          <p:nvPr/>
        </p:nvGrpSpPr>
        <p:grpSpPr bwMode="auto">
          <a:xfrm>
            <a:off x="906463" y="4064000"/>
            <a:ext cx="1576387" cy="1549400"/>
            <a:chOff x="571" y="2560"/>
            <a:chExt cx="993" cy="976"/>
          </a:xfrm>
        </p:grpSpPr>
        <p:sp>
          <p:nvSpPr>
            <p:cNvPr id="256047" name="Line 47"/>
            <p:cNvSpPr>
              <a:spLocks noChangeShapeType="1"/>
            </p:cNvSpPr>
            <p:nvPr/>
          </p:nvSpPr>
          <p:spPr bwMode="auto">
            <a:xfrm flipV="1">
              <a:off x="571" y="2560"/>
              <a:ext cx="0" cy="97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48" name="Line 48"/>
            <p:cNvSpPr>
              <a:spLocks noChangeShapeType="1"/>
            </p:cNvSpPr>
            <p:nvPr/>
          </p:nvSpPr>
          <p:spPr bwMode="auto">
            <a:xfrm flipV="1">
              <a:off x="817" y="2560"/>
              <a:ext cx="0" cy="54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49" name="Line 49"/>
            <p:cNvSpPr>
              <a:spLocks noChangeShapeType="1"/>
            </p:cNvSpPr>
            <p:nvPr/>
          </p:nvSpPr>
          <p:spPr bwMode="auto">
            <a:xfrm flipV="1">
              <a:off x="1317" y="2560"/>
              <a:ext cx="0" cy="54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50" name="Line 50"/>
            <p:cNvSpPr>
              <a:spLocks noChangeShapeType="1"/>
            </p:cNvSpPr>
            <p:nvPr/>
          </p:nvSpPr>
          <p:spPr bwMode="auto">
            <a:xfrm flipV="1">
              <a:off x="1564" y="2560"/>
              <a:ext cx="0" cy="97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56051" name="Group 51"/>
          <p:cNvGrpSpPr>
            <a:grpSpLocks/>
          </p:cNvGrpSpPr>
          <p:nvPr/>
        </p:nvGrpSpPr>
        <p:grpSpPr bwMode="auto">
          <a:xfrm>
            <a:off x="901700" y="739775"/>
            <a:ext cx="1589088" cy="3355975"/>
            <a:chOff x="568" y="466"/>
            <a:chExt cx="1001" cy="2114"/>
          </a:xfrm>
        </p:grpSpPr>
        <p:sp>
          <p:nvSpPr>
            <p:cNvPr id="256052" name="Line 52"/>
            <p:cNvSpPr>
              <a:spLocks noChangeShapeType="1"/>
            </p:cNvSpPr>
            <p:nvPr/>
          </p:nvSpPr>
          <p:spPr bwMode="auto">
            <a:xfrm flipH="1">
              <a:off x="568" y="2237"/>
              <a:ext cx="100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53" name="Line 53"/>
            <p:cNvSpPr>
              <a:spLocks noChangeShapeType="1"/>
            </p:cNvSpPr>
            <p:nvPr/>
          </p:nvSpPr>
          <p:spPr bwMode="auto">
            <a:xfrm>
              <a:off x="571" y="2580"/>
              <a:ext cx="99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54" name="Line 54"/>
            <p:cNvSpPr>
              <a:spLocks noChangeShapeType="1"/>
            </p:cNvSpPr>
            <p:nvPr/>
          </p:nvSpPr>
          <p:spPr bwMode="auto">
            <a:xfrm flipV="1">
              <a:off x="571" y="2237"/>
              <a:ext cx="0" cy="34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55" name="Line 55"/>
            <p:cNvSpPr>
              <a:spLocks noChangeShapeType="1"/>
            </p:cNvSpPr>
            <p:nvPr/>
          </p:nvSpPr>
          <p:spPr bwMode="auto">
            <a:xfrm flipV="1">
              <a:off x="1564" y="2237"/>
              <a:ext cx="0" cy="34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56" name="Line 56"/>
            <p:cNvSpPr>
              <a:spLocks noChangeShapeType="1"/>
            </p:cNvSpPr>
            <p:nvPr/>
          </p:nvSpPr>
          <p:spPr bwMode="auto">
            <a:xfrm flipV="1">
              <a:off x="817" y="1119"/>
              <a:ext cx="0" cy="146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57" name="Line 57"/>
            <p:cNvSpPr>
              <a:spLocks noChangeShapeType="1"/>
            </p:cNvSpPr>
            <p:nvPr/>
          </p:nvSpPr>
          <p:spPr bwMode="auto">
            <a:xfrm flipV="1">
              <a:off x="1317" y="1119"/>
              <a:ext cx="0" cy="146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58" name="Line 58"/>
            <p:cNvSpPr>
              <a:spLocks noChangeShapeType="1"/>
            </p:cNvSpPr>
            <p:nvPr/>
          </p:nvSpPr>
          <p:spPr bwMode="auto">
            <a:xfrm flipV="1">
              <a:off x="817" y="620"/>
              <a:ext cx="0" cy="39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59" name="Line 59"/>
            <p:cNvSpPr>
              <a:spLocks noChangeShapeType="1"/>
            </p:cNvSpPr>
            <p:nvPr/>
          </p:nvSpPr>
          <p:spPr bwMode="auto">
            <a:xfrm flipV="1">
              <a:off x="817" y="466"/>
              <a:ext cx="0" cy="15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60" name="Line 60"/>
            <p:cNvSpPr>
              <a:spLocks noChangeShapeType="1"/>
            </p:cNvSpPr>
            <p:nvPr/>
          </p:nvSpPr>
          <p:spPr bwMode="auto">
            <a:xfrm>
              <a:off x="817" y="466"/>
              <a:ext cx="50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61" name="Line 61"/>
            <p:cNvSpPr>
              <a:spLocks noChangeShapeType="1"/>
            </p:cNvSpPr>
            <p:nvPr/>
          </p:nvSpPr>
          <p:spPr bwMode="auto">
            <a:xfrm>
              <a:off x="1317" y="466"/>
              <a:ext cx="0" cy="15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62" name="Line 62"/>
            <p:cNvSpPr>
              <a:spLocks noChangeShapeType="1"/>
            </p:cNvSpPr>
            <p:nvPr/>
          </p:nvSpPr>
          <p:spPr bwMode="auto">
            <a:xfrm>
              <a:off x="855" y="466"/>
              <a:ext cx="0" cy="15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63" name="Line 63"/>
            <p:cNvSpPr>
              <a:spLocks noChangeShapeType="1"/>
            </p:cNvSpPr>
            <p:nvPr/>
          </p:nvSpPr>
          <p:spPr bwMode="auto">
            <a:xfrm>
              <a:off x="855" y="1119"/>
              <a:ext cx="0" cy="3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64" name="Line 64"/>
            <p:cNvSpPr>
              <a:spLocks noChangeShapeType="1"/>
            </p:cNvSpPr>
            <p:nvPr/>
          </p:nvSpPr>
          <p:spPr bwMode="auto">
            <a:xfrm>
              <a:off x="817" y="1459"/>
              <a:ext cx="50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65" name="Line 65"/>
            <p:cNvSpPr>
              <a:spLocks noChangeShapeType="1"/>
            </p:cNvSpPr>
            <p:nvPr/>
          </p:nvSpPr>
          <p:spPr bwMode="auto">
            <a:xfrm>
              <a:off x="1279" y="466"/>
              <a:ext cx="0" cy="15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66" name="Line 66"/>
            <p:cNvSpPr>
              <a:spLocks noChangeShapeType="1"/>
            </p:cNvSpPr>
            <p:nvPr/>
          </p:nvSpPr>
          <p:spPr bwMode="auto">
            <a:xfrm>
              <a:off x="1279" y="1119"/>
              <a:ext cx="0" cy="3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67" name="Line 67"/>
            <p:cNvSpPr>
              <a:spLocks noChangeShapeType="1"/>
            </p:cNvSpPr>
            <p:nvPr/>
          </p:nvSpPr>
          <p:spPr bwMode="auto">
            <a:xfrm>
              <a:off x="1317" y="620"/>
              <a:ext cx="0" cy="39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68" name="Line 68"/>
            <p:cNvSpPr>
              <a:spLocks noChangeShapeType="1"/>
            </p:cNvSpPr>
            <p:nvPr/>
          </p:nvSpPr>
          <p:spPr bwMode="auto">
            <a:xfrm>
              <a:off x="1317" y="1018"/>
              <a:ext cx="0" cy="10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69" name="Line 69"/>
            <p:cNvSpPr>
              <a:spLocks noChangeShapeType="1"/>
            </p:cNvSpPr>
            <p:nvPr/>
          </p:nvSpPr>
          <p:spPr bwMode="auto">
            <a:xfrm>
              <a:off x="817" y="1018"/>
              <a:ext cx="0" cy="10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70" name="Line 70"/>
            <p:cNvSpPr>
              <a:spLocks noChangeShapeType="1"/>
            </p:cNvSpPr>
            <p:nvPr/>
          </p:nvSpPr>
          <p:spPr bwMode="auto">
            <a:xfrm>
              <a:off x="855" y="620"/>
              <a:ext cx="0" cy="49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71" name="Line 71"/>
            <p:cNvSpPr>
              <a:spLocks noChangeShapeType="1"/>
            </p:cNvSpPr>
            <p:nvPr/>
          </p:nvSpPr>
          <p:spPr bwMode="auto">
            <a:xfrm>
              <a:off x="1279" y="620"/>
              <a:ext cx="0" cy="49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56095" name="Group 95"/>
          <p:cNvGrpSpPr>
            <a:grpSpLocks/>
          </p:cNvGrpSpPr>
          <p:nvPr/>
        </p:nvGrpSpPr>
        <p:grpSpPr bwMode="auto">
          <a:xfrm>
            <a:off x="434975" y="2652713"/>
            <a:ext cx="2517775" cy="898525"/>
            <a:chOff x="274" y="1671"/>
            <a:chExt cx="1586" cy="566"/>
          </a:xfrm>
        </p:grpSpPr>
        <p:sp>
          <p:nvSpPr>
            <p:cNvPr id="256072" name="Line 72"/>
            <p:cNvSpPr>
              <a:spLocks noChangeShapeType="1"/>
            </p:cNvSpPr>
            <p:nvPr/>
          </p:nvSpPr>
          <p:spPr bwMode="auto">
            <a:xfrm flipH="1" flipV="1">
              <a:off x="274" y="2147"/>
              <a:ext cx="90" cy="9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73" name="Line 73"/>
            <p:cNvSpPr>
              <a:spLocks noChangeShapeType="1"/>
            </p:cNvSpPr>
            <p:nvPr/>
          </p:nvSpPr>
          <p:spPr bwMode="auto">
            <a:xfrm flipH="1" flipV="1">
              <a:off x="274" y="2008"/>
              <a:ext cx="230" cy="22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74" name="Line 74"/>
            <p:cNvSpPr>
              <a:spLocks noChangeShapeType="1"/>
            </p:cNvSpPr>
            <p:nvPr/>
          </p:nvSpPr>
          <p:spPr bwMode="auto">
            <a:xfrm flipH="1" flipV="1">
              <a:off x="274" y="1869"/>
              <a:ext cx="369" cy="36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75" name="Line 75"/>
            <p:cNvSpPr>
              <a:spLocks noChangeShapeType="1"/>
            </p:cNvSpPr>
            <p:nvPr/>
          </p:nvSpPr>
          <p:spPr bwMode="auto">
            <a:xfrm flipH="1" flipV="1">
              <a:off x="274" y="1729"/>
              <a:ext cx="509" cy="50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76" name="Line 76"/>
            <p:cNvSpPr>
              <a:spLocks noChangeShapeType="1"/>
            </p:cNvSpPr>
            <p:nvPr/>
          </p:nvSpPr>
          <p:spPr bwMode="auto">
            <a:xfrm flipH="1" flipV="1">
              <a:off x="361" y="1677"/>
              <a:ext cx="427" cy="4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77" name="Line 77"/>
            <p:cNvSpPr>
              <a:spLocks noChangeShapeType="1"/>
            </p:cNvSpPr>
            <p:nvPr/>
          </p:nvSpPr>
          <p:spPr bwMode="auto">
            <a:xfrm flipH="1" flipV="1">
              <a:off x="501" y="1677"/>
              <a:ext cx="287" cy="2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78" name="Line 78"/>
            <p:cNvSpPr>
              <a:spLocks noChangeShapeType="1"/>
            </p:cNvSpPr>
            <p:nvPr/>
          </p:nvSpPr>
          <p:spPr bwMode="auto">
            <a:xfrm flipH="1" flipV="1">
              <a:off x="640" y="1677"/>
              <a:ext cx="148" cy="14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79" name="Line 79"/>
            <p:cNvSpPr>
              <a:spLocks noChangeShapeType="1"/>
            </p:cNvSpPr>
            <p:nvPr/>
          </p:nvSpPr>
          <p:spPr bwMode="auto">
            <a:xfrm flipH="1" flipV="1">
              <a:off x="1346" y="2104"/>
              <a:ext cx="133" cy="13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80" name="Line 80"/>
            <p:cNvSpPr>
              <a:spLocks noChangeShapeType="1"/>
            </p:cNvSpPr>
            <p:nvPr/>
          </p:nvSpPr>
          <p:spPr bwMode="auto">
            <a:xfrm flipH="1" flipV="1">
              <a:off x="1346" y="1964"/>
              <a:ext cx="273" cy="2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81" name="Line 81"/>
            <p:cNvSpPr>
              <a:spLocks noChangeShapeType="1"/>
            </p:cNvSpPr>
            <p:nvPr/>
          </p:nvSpPr>
          <p:spPr bwMode="auto">
            <a:xfrm flipH="1" flipV="1">
              <a:off x="1346" y="1825"/>
              <a:ext cx="412" cy="41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82" name="Line 82"/>
            <p:cNvSpPr>
              <a:spLocks noChangeShapeType="1"/>
            </p:cNvSpPr>
            <p:nvPr/>
          </p:nvSpPr>
          <p:spPr bwMode="auto">
            <a:xfrm flipH="1" flipV="1">
              <a:off x="1346" y="1686"/>
              <a:ext cx="514" cy="51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83" name="Line 83"/>
            <p:cNvSpPr>
              <a:spLocks noChangeShapeType="1"/>
            </p:cNvSpPr>
            <p:nvPr/>
          </p:nvSpPr>
          <p:spPr bwMode="auto">
            <a:xfrm flipH="1" flipV="1">
              <a:off x="1479" y="1677"/>
              <a:ext cx="381" cy="38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84" name="Line 84"/>
            <p:cNvSpPr>
              <a:spLocks noChangeShapeType="1"/>
            </p:cNvSpPr>
            <p:nvPr/>
          </p:nvSpPr>
          <p:spPr bwMode="auto">
            <a:xfrm flipH="1" flipV="1">
              <a:off x="1619" y="1677"/>
              <a:ext cx="241" cy="2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85" name="Line 85"/>
            <p:cNvSpPr>
              <a:spLocks noChangeShapeType="1"/>
            </p:cNvSpPr>
            <p:nvPr/>
          </p:nvSpPr>
          <p:spPr bwMode="auto">
            <a:xfrm flipH="1" flipV="1">
              <a:off x="1758" y="1677"/>
              <a:ext cx="102" cy="10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86" name="Line 86"/>
            <p:cNvSpPr>
              <a:spLocks noChangeShapeType="1"/>
            </p:cNvSpPr>
            <p:nvPr/>
          </p:nvSpPr>
          <p:spPr bwMode="auto">
            <a:xfrm flipH="1">
              <a:off x="274" y="2237"/>
              <a:ext cx="158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87" name="Line 87"/>
            <p:cNvSpPr>
              <a:spLocks noChangeShapeType="1"/>
            </p:cNvSpPr>
            <p:nvPr/>
          </p:nvSpPr>
          <p:spPr bwMode="auto">
            <a:xfrm>
              <a:off x="274" y="1677"/>
              <a:ext cx="51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88" name="Line 88"/>
            <p:cNvSpPr>
              <a:spLocks noChangeShapeType="1"/>
            </p:cNvSpPr>
            <p:nvPr/>
          </p:nvSpPr>
          <p:spPr bwMode="auto">
            <a:xfrm>
              <a:off x="1346" y="1677"/>
              <a:ext cx="51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89" name="Line 89"/>
            <p:cNvSpPr>
              <a:spLocks noChangeShapeType="1"/>
            </p:cNvSpPr>
            <p:nvPr/>
          </p:nvSpPr>
          <p:spPr bwMode="auto">
            <a:xfrm>
              <a:off x="788" y="1677"/>
              <a:ext cx="2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90" name="Line 90"/>
            <p:cNvSpPr>
              <a:spLocks noChangeShapeType="1"/>
            </p:cNvSpPr>
            <p:nvPr/>
          </p:nvSpPr>
          <p:spPr bwMode="auto">
            <a:xfrm flipH="1">
              <a:off x="1317" y="1677"/>
              <a:ext cx="2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91" name="Line 91"/>
            <p:cNvSpPr>
              <a:spLocks noChangeShapeType="1"/>
            </p:cNvSpPr>
            <p:nvPr/>
          </p:nvSpPr>
          <p:spPr bwMode="auto">
            <a:xfrm>
              <a:off x="1860" y="1675"/>
              <a:ext cx="0" cy="56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92" name="Line 92"/>
            <p:cNvSpPr>
              <a:spLocks noChangeShapeType="1"/>
            </p:cNvSpPr>
            <p:nvPr/>
          </p:nvSpPr>
          <p:spPr bwMode="auto">
            <a:xfrm flipV="1">
              <a:off x="274" y="1675"/>
              <a:ext cx="0" cy="56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93" name="Line 93"/>
            <p:cNvSpPr>
              <a:spLocks noChangeShapeType="1"/>
            </p:cNvSpPr>
            <p:nvPr/>
          </p:nvSpPr>
          <p:spPr bwMode="auto">
            <a:xfrm flipV="1">
              <a:off x="780" y="1675"/>
              <a:ext cx="0" cy="56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094" name="Line 94"/>
            <p:cNvSpPr>
              <a:spLocks noChangeShapeType="1"/>
            </p:cNvSpPr>
            <p:nvPr/>
          </p:nvSpPr>
          <p:spPr bwMode="auto">
            <a:xfrm>
              <a:off x="1354" y="1671"/>
              <a:ext cx="0" cy="56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56121" name="Group 121"/>
          <p:cNvGrpSpPr>
            <a:grpSpLocks/>
          </p:cNvGrpSpPr>
          <p:nvPr/>
        </p:nvGrpSpPr>
        <p:grpSpPr bwMode="auto">
          <a:xfrm>
            <a:off x="906463" y="984250"/>
            <a:ext cx="1576387" cy="639763"/>
            <a:chOff x="571" y="620"/>
            <a:chExt cx="993" cy="403"/>
          </a:xfrm>
        </p:grpSpPr>
        <p:sp>
          <p:nvSpPr>
            <p:cNvPr id="256122" name="Line 122"/>
            <p:cNvSpPr>
              <a:spLocks noChangeShapeType="1"/>
            </p:cNvSpPr>
            <p:nvPr/>
          </p:nvSpPr>
          <p:spPr bwMode="auto">
            <a:xfrm>
              <a:off x="855" y="620"/>
              <a:ext cx="0" cy="403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123" name="Line 123"/>
            <p:cNvSpPr>
              <a:spLocks noChangeShapeType="1"/>
            </p:cNvSpPr>
            <p:nvPr/>
          </p:nvSpPr>
          <p:spPr bwMode="auto">
            <a:xfrm>
              <a:off x="1279" y="620"/>
              <a:ext cx="0" cy="403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124" name="Line 124"/>
            <p:cNvSpPr>
              <a:spLocks noChangeShapeType="1"/>
            </p:cNvSpPr>
            <p:nvPr/>
          </p:nvSpPr>
          <p:spPr bwMode="auto">
            <a:xfrm flipV="1">
              <a:off x="817" y="620"/>
              <a:ext cx="0" cy="39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125" name="Line 125"/>
            <p:cNvSpPr>
              <a:spLocks noChangeShapeType="1"/>
            </p:cNvSpPr>
            <p:nvPr/>
          </p:nvSpPr>
          <p:spPr bwMode="auto">
            <a:xfrm>
              <a:off x="571" y="620"/>
              <a:ext cx="99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126" name="Line 126"/>
            <p:cNvSpPr>
              <a:spLocks noChangeShapeType="1"/>
            </p:cNvSpPr>
            <p:nvPr/>
          </p:nvSpPr>
          <p:spPr bwMode="auto">
            <a:xfrm>
              <a:off x="571" y="620"/>
              <a:ext cx="0" cy="39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127" name="Line 127"/>
            <p:cNvSpPr>
              <a:spLocks noChangeShapeType="1"/>
            </p:cNvSpPr>
            <p:nvPr/>
          </p:nvSpPr>
          <p:spPr bwMode="auto">
            <a:xfrm>
              <a:off x="1564" y="620"/>
              <a:ext cx="0" cy="39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128" name="Line 128"/>
            <p:cNvSpPr>
              <a:spLocks noChangeShapeType="1"/>
            </p:cNvSpPr>
            <p:nvPr/>
          </p:nvSpPr>
          <p:spPr bwMode="auto">
            <a:xfrm>
              <a:off x="1317" y="620"/>
              <a:ext cx="0" cy="39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129" name="Line 129"/>
            <p:cNvSpPr>
              <a:spLocks noChangeShapeType="1"/>
            </p:cNvSpPr>
            <p:nvPr/>
          </p:nvSpPr>
          <p:spPr bwMode="auto">
            <a:xfrm>
              <a:off x="571" y="1018"/>
              <a:ext cx="99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56196" name="Group 196"/>
          <p:cNvGrpSpPr>
            <a:grpSpLocks/>
          </p:cNvGrpSpPr>
          <p:nvPr/>
        </p:nvGrpSpPr>
        <p:grpSpPr bwMode="auto">
          <a:xfrm>
            <a:off x="434975" y="1339850"/>
            <a:ext cx="2517775" cy="1335088"/>
            <a:chOff x="274" y="844"/>
            <a:chExt cx="1586" cy="841"/>
          </a:xfrm>
        </p:grpSpPr>
        <p:grpSp>
          <p:nvGrpSpPr>
            <p:cNvPr id="256197" name="Group 197"/>
            <p:cNvGrpSpPr>
              <a:grpSpLocks/>
            </p:cNvGrpSpPr>
            <p:nvPr/>
          </p:nvGrpSpPr>
          <p:grpSpPr bwMode="auto">
            <a:xfrm>
              <a:off x="274" y="1003"/>
              <a:ext cx="1586" cy="682"/>
              <a:chOff x="274" y="1003"/>
              <a:chExt cx="1586" cy="682"/>
            </a:xfrm>
          </p:grpSpPr>
          <p:grpSp>
            <p:nvGrpSpPr>
              <p:cNvPr id="256198" name="Group 198"/>
              <p:cNvGrpSpPr>
                <a:grpSpLocks/>
              </p:cNvGrpSpPr>
              <p:nvPr/>
            </p:nvGrpSpPr>
            <p:grpSpPr bwMode="auto">
              <a:xfrm>
                <a:off x="274" y="1118"/>
                <a:ext cx="1586" cy="567"/>
                <a:chOff x="274" y="1118"/>
                <a:chExt cx="1586" cy="567"/>
              </a:xfrm>
            </p:grpSpPr>
            <p:grpSp>
              <p:nvGrpSpPr>
                <p:cNvPr id="256199" name="Group 199"/>
                <p:cNvGrpSpPr>
                  <a:grpSpLocks/>
                </p:cNvGrpSpPr>
                <p:nvPr/>
              </p:nvGrpSpPr>
              <p:grpSpPr bwMode="auto">
                <a:xfrm>
                  <a:off x="274" y="1119"/>
                  <a:ext cx="1586" cy="566"/>
                  <a:chOff x="274" y="1119"/>
                  <a:chExt cx="1586" cy="566"/>
                </a:xfrm>
              </p:grpSpPr>
              <p:sp>
                <p:nvSpPr>
                  <p:cNvPr id="256200" name="Line 2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4" y="1119"/>
                    <a:ext cx="90" cy="9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56201" name="Line 201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4" y="1119"/>
                    <a:ext cx="230" cy="23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56202" name="Line 20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4" y="1119"/>
                    <a:ext cx="369" cy="3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56203" name="Line 20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4" y="1119"/>
                    <a:ext cx="509" cy="50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56204" name="Line 20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61" y="1253"/>
                    <a:ext cx="427" cy="42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56205" name="Line 20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01" y="1392"/>
                    <a:ext cx="287" cy="28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56206" name="Line 206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40" y="1532"/>
                    <a:ext cx="148" cy="14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56207" name="Line 207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46" y="1119"/>
                    <a:ext cx="133" cy="13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56208" name="Line 208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46" y="1119"/>
                    <a:ext cx="273" cy="2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56209" name="Line 20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46" y="1119"/>
                    <a:ext cx="412" cy="41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56210" name="Line 2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46" y="1157"/>
                    <a:ext cx="514" cy="51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56211" name="Line 211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79" y="1297"/>
                    <a:ext cx="381" cy="38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56212" name="Line 212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19" y="1436"/>
                    <a:ext cx="241" cy="24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56213" name="Line 213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58" y="1575"/>
                    <a:ext cx="102" cy="10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56214" name="Line 214"/>
                  <p:cNvSpPr>
                    <a:spLocks noChangeShapeType="1"/>
                  </p:cNvSpPr>
                  <p:nvPr/>
                </p:nvSpPr>
                <p:spPr bwMode="auto">
                  <a:xfrm>
                    <a:off x="274" y="1119"/>
                    <a:ext cx="1586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56215" name="Line 215"/>
                  <p:cNvSpPr>
                    <a:spLocks noChangeShapeType="1"/>
                  </p:cNvSpPr>
                  <p:nvPr/>
                </p:nvSpPr>
                <p:spPr bwMode="auto">
                  <a:xfrm>
                    <a:off x="1860" y="1119"/>
                    <a:ext cx="0" cy="566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56216" name="Line 216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4" y="1119"/>
                    <a:ext cx="0" cy="562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56217" name="Line 217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80" y="1119"/>
                    <a:ext cx="0" cy="558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56218" name="Line 218"/>
                  <p:cNvSpPr>
                    <a:spLocks noChangeShapeType="1"/>
                  </p:cNvSpPr>
                  <p:nvPr/>
                </p:nvSpPr>
                <p:spPr bwMode="auto">
                  <a:xfrm>
                    <a:off x="1354" y="1119"/>
                    <a:ext cx="0" cy="554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56219" name="Line 219"/>
                  <p:cNvSpPr>
                    <a:spLocks noChangeShapeType="1"/>
                  </p:cNvSpPr>
                  <p:nvPr/>
                </p:nvSpPr>
                <p:spPr bwMode="auto">
                  <a:xfrm>
                    <a:off x="274" y="1677"/>
                    <a:ext cx="514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56220" name="Line 220"/>
                  <p:cNvSpPr>
                    <a:spLocks noChangeShapeType="1"/>
                  </p:cNvSpPr>
                  <p:nvPr/>
                </p:nvSpPr>
                <p:spPr bwMode="auto">
                  <a:xfrm>
                    <a:off x="1346" y="1677"/>
                    <a:ext cx="514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56221" name="Line 221"/>
                  <p:cNvSpPr>
                    <a:spLocks noChangeShapeType="1"/>
                  </p:cNvSpPr>
                  <p:nvPr/>
                </p:nvSpPr>
                <p:spPr bwMode="auto">
                  <a:xfrm>
                    <a:off x="788" y="1677"/>
                    <a:ext cx="29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56222" name="Line 222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1317" y="1677"/>
                    <a:ext cx="29" cy="0"/>
                  </a:xfrm>
                  <a:prstGeom prst="line">
                    <a:avLst/>
                  </a:prstGeom>
                  <a:noFill/>
                  <a:ln w="381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kumimoji="1" lang="zh-CN" altLang="en-US" sz="3600" b="1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56223" name="Line 223"/>
                <p:cNvSpPr>
                  <a:spLocks noChangeShapeType="1"/>
                </p:cNvSpPr>
                <p:nvPr/>
              </p:nvSpPr>
              <p:spPr bwMode="auto">
                <a:xfrm>
                  <a:off x="817" y="1118"/>
                  <a:ext cx="500" cy="0"/>
                </a:xfrm>
                <a:prstGeom prst="line">
                  <a:avLst/>
                </a:prstGeom>
                <a:noFill/>
                <a:ln w="57150">
                  <a:solidFill>
                    <a:schemeClr val="bg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56224" name="Line 224"/>
              <p:cNvSpPr>
                <a:spLocks noChangeShapeType="1"/>
              </p:cNvSpPr>
              <p:nvPr/>
            </p:nvSpPr>
            <p:spPr bwMode="auto">
              <a:xfrm flipV="1">
                <a:off x="817" y="1046"/>
                <a:ext cx="0" cy="15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56225" name="Line 225"/>
              <p:cNvSpPr>
                <a:spLocks noChangeShapeType="1"/>
              </p:cNvSpPr>
              <p:nvPr/>
            </p:nvSpPr>
            <p:spPr bwMode="auto">
              <a:xfrm>
                <a:off x="1317" y="1046"/>
                <a:ext cx="0" cy="15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56226" name="Line 226"/>
              <p:cNvSpPr>
                <a:spLocks noChangeShapeType="1"/>
              </p:cNvSpPr>
              <p:nvPr/>
            </p:nvSpPr>
            <p:spPr bwMode="auto">
              <a:xfrm>
                <a:off x="855" y="1003"/>
                <a:ext cx="0" cy="34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56227" name="Line 227"/>
              <p:cNvSpPr>
                <a:spLocks noChangeShapeType="1"/>
              </p:cNvSpPr>
              <p:nvPr/>
            </p:nvSpPr>
            <p:spPr bwMode="auto">
              <a:xfrm>
                <a:off x="1279" y="1003"/>
                <a:ext cx="0" cy="34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256228" name="Line 228"/>
            <p:cNvSpPr>
              <a:spLocks noChangeShapeType="1"/>
            </p:cNvSpPr>
            <p:nvPr/>
          </p:nvSpPr>
          <p:spPr bwMode="auto">
            <a:xfrm flipV="1">
              <a:off x="1067" y="844"/>
              <a:ext cx="0" cy="37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56130" name="Group 130"/>
          <p:cNvGrpSpPr>
            <a:grpSpLocks/>
          </p:cNvGrpSpPr>
          <p:nvPr/>
        </p:nvGrpSpPr>
        <p:grpSpPr bwMode="auto">
          <a:xfrm>
            <a:off x="827088" y="1609725"/>
            <a:ext cx="1733550" cy="166688"/>
            <a:chOff x="521" y="1014"/>
            <a:chExt cx="1092" cy="105"/>
          </a:xfrm>
        </p:grpSpPr>
        <p:sp>
          <p:nvSpPr>
            <p:cNvPr id="256131" name="Line 131"/>
            <p:cNvSpPr>
              <a:spLocks noChangeShapeType="1"/>
            </p:cNvSpPr>
            <p:nvPr/>
          </p:nvSpPr>
          <p:spPr bwMode="auto">
            <a:xfrm>
              <a:off x="855" y="1014"/>
              <a:ext cx="0" cy="98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132" name="Line 132"/>
            <p:cNvSpPr>
              <a:spLocks noChangeShapeType="1"/>
            </p:cNvSpPr>
            <p:nvPr/>
          </p:nvSpPr>
          <p:spPr bwMode="auto">
            <a:xfrm>
              <a:off x="1279" y="1014"/>
              <a:ext cx="0" cy="102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133" name="Line 133"/>
            <p:cNvSpPr>
              <a:spLocks noChangeShapeType="1"/>
            </p:cNvSpPr>
            <p:nvPr/>
          </p:nvSpPr>
          <p:spPr bwMode="auto">
            <a:xfrm>
              <a:off x="1317" y="1018"/>
              <a:ext cx="0" cy="101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134" name="Line 134"/>
            <p:cNvSpPr>
              <a:spLocks noChangeShapeType="1"/>
            </p:cNvSpPr>
            <p:nvPr/>
          </p:nvSpPr>
          <p:spPr bwMode="auto">
            <a:xfrm>
              <a:off x="817" y="1018"/>
              <a:ext cx="0" cy="101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135" name="Line 135"/>
            <p:cNvSpPr>
              <a:spLocks noChangeShapeType="1"/>
            </p:cNvSpPr>
            <p:nvPr/>
          </p:nvSpPr>
          <p:spPr bwMode="auto">
            <a:xfrm flipV="1">
              <a:off x="521" y="1018"/>
              <a:ext cx="0" cy="10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136" name="Line 136"/>
            <p:cNvSpPr>
              <a:spLocks noChangeShapeType="1"/>
            </p:cNvSpPr>
            <p:nvPr/>
          </p:nvSpPr>
          <p:spPr bwMode="auto">
            <a:xfrm>
              <a:off x="521" y="1018"/>
              <a:ext cx="10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137" name="Line 137"/>
            <p:cNvSpPr>
              <a:spLocks noChangeShapeType="1"/>
            </p:cNvSpPr>
            <p:nvPr/>
          </p:nvSpPr>
          <p:spPr bwMode="auto">
            <a:xfrm>
              <a:off x="1613" y="1018"/>
              <a:ext cx="0" cy="10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138" name="Line 138"/>
            <p:cNvSpPr>
              <a:spLocks noChangeShapeType="1"/>
            </p:cNvSpPr>
            <p:nvPr/>
          </p:nvSpPr>
          <p:spPr bwMode="auto">
            <a:xfrm>
              <a:off x="521" y="1119"/>
              <a:ext cx="10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56229" name="Group 229"/>
          <p:cNvGrpSpPr>
            <a:grpSpLocks/>
          </p:cNvGrpSpPr>
          <p:nvPr/>
        </p:nvGrpSpPr>
        <p:grpSpPr bwMode="auto">
          <a:xfrm>
            <a:off x="3367088" y="546100"/>
            <a:ext cx="2070100" cy="3697288"/>
            <a:chOff x="2121" y="344"/>
            <a:chExt cx="1304" cy="2329"/>
          </a:xfrm>
        </p:grpSpPr>
        <p:sp>
          <p:nvSpPr>
            <p:cNvPr id="256230" name="Line 230"/>
            <p:cNvSpPr>
              <a:spLocks noChangeShapeType="1"/>
            </p:cNvSpPr>
            <p:nvPr/>
          </p:nvSpPr>
          <p:spPr bwMode="auto">
            <a:xfrm>
              <a:off x="2121" y="2237"/>
              <a:ext cx="130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231" name="Line 231"/>
            <p:cNvSpPr>
              <a:spLocks noChangeShapeType="1"/>
            </p:cNvSpPr>
            <p:nvPr/>
          </p:nvSpPr>
          <p:spPr bwMode="auto">
            <a:xfrm flipV="1">
              <a:off x="3425" y="1119"/>
              <a:ext cx="0" cy="111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232" name="Line 232"/>
            <p:cNvSpPr>
              <a:spLocks noChangeShapeType="1"/>
            </p:cNvSpPr>
            <p:nvPr/>
          </p:nvSpPr>
          <p:spPr bwMode="auto">
            <a:xfrm flipH="1">
              <a:off x="2121" y="1119"/>
              <a:ext cx="130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233" name="Line 233"/>
            <p:cNvSpPr>
              <a:spLocks noChangeShapeType="1"/>
            </p:cNvSpPr>
            <p:nvPr/>
          </p:nvSpPr>
          <p:spPr bwMode="auto">
            <a:xfrm>
              <a:off x="2121" y="1119"/>
              <a:ext cx="0" cy="111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234" name="Line 234"/>
            <p:cNvSpPr>
              <a:spLocks noChangeShapeType="1"/>
            </p:cNvSpPr>
            <p:nvPr/>
          </p:nvSpPr>
          <p:spPr bwMode="auto">
            <a:xfrm>
              <a:off x="2121" y="1677"/>
              <a:ext cx="130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235" name="Line 235"/>
            <p:cNvSpPr>
              <a:spLocks noChangeShapeType="1"/>
            </p:cNvSpPr>
            <p:nvPr/>
          </p:nvSpPr>
          <p:spPr bwMode="auto">
            <a:xfrm flipV="1">
              <a:off x="2772" y="2330"/>
              <a:ext cx="0" cy="34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236" name="Line 236"/>
            <p:cNvSpPr>
              <a:spLocks noChangeShapeType="1"/>
            </p:cNvSpPr>
            <p:nvPr/>
          </p:nvSpPr>
          <p:spPr bwMode="auto">
            <a:xfrm flipV="1">
              <a:off x="2772" y="2246"/>
              <a:ext cx="0" cy="3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237" name="Line 237"/>
            <p:cNvSpPr>
              <a:spLocks noChangeShapeType="1"/>
            </p:cNvSpPr>
            <p:nvPr/>
          </p:nvSpPr>
          <p:spPr bwMode="auto">
            <a:xfrm flipV="1">
              <a:off x="2772" y="1825"/>
              <a:ext cx="0" cy="3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238" name="Line 238"/>
            <p:cNvSpPr>
              <a:spLocks noChangeShapeType="1"/>
            </p:cNvSpPr>
            <p:nvPr/>
          </p:nvSpPr>
          <p:spPr bwMode="auto">
            <a:xfrm flipV="1">
              <a:off x="2772" y="1741"/>
              <a:ext cx="0" cy="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239" name="Line 239"/>
            <p:cNvSpPr>
              <a:spLocks noChangeShapeType="1"/>
            </p:cNvSpPr>
            <p:nvPr/>
          </p:nvSpPr>
          <p:spPr bwMode="auto">
            <a:xfrm flipV="1">
              <a:off x="2772" y="1323"/>
              <a:ext cx="0" cy="37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240" name="Line 240"/>
            <p:cNvSpPr>
              <a:spLocks noChangeShapeType="1"/>
            </p:cNvSpPr>
            <p:nvPr/>
          </p:nvSpPr>
          <p:spPr bwMode="auto">
            <a:xfrm flipV="1">
              <a:off x="2772" y="1238"/>
              <a:ext cx="0" cy="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241" name="Line 241"/>
            <p:cNvSpPr>
              <a:spLocks noChangeShapeType="1"/>
            </p:cNvSpPr>
            <p:nvPr/>
          </p:nvSpPr>
          <p:spPr bwMode="auto">
            <a:xfrm flipV="1">
              <a:off x="2772" y="817"/>
              <a:ext cx="0" cy="3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242" name="Line 242"/>
            <p:cNvSpPr>
              <a:spLocks noChangeShapeType="1"/>
            </p:cNvSpPr>
            <p:nvPr/>
          </p:nvSpPr>
          <p:spPr bwMode="auto">
            <a:xfrm flipV="1">
              <a:off x="2772" y="733"/>
              <a:ext cx="0" cy="3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243" name="Line 243"/>
            <p:cNvSpPr>
              <a:spLocks noChangeShapeType="1"/>
            </p:cNvSpPr>
            <p:nvPr/>
          </p:nvSpPr>
          <p:spPr bwMode="auto">
            <a:xfrm flipV="1">
              <a:off x="2772" y="344"/>
              <a:ext cx="0" cy="34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244" name="Line 244"/>
            <p:cNvSpPr>
              <a:spLocks noChangeShapeType="1"/>
            </p:cNvSpPr>
            <p:nvPr/>
          </p:nvSpPr>
          <p:spPr bwMode="auto">
            <a:xfrm flipV="1">
              <a:off x="2342" y="2237"/>
              <a:ext cx="0" cy="34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245" name="Line 245"/>
            <p:cNvSpPr>
              <a:spLocks noChangeShapeType="1"/>
            </p:cNvSpPr>
            <p:nvPr/>
          </p:nvSpPr>
          <p:spPr bwMode="auto">
            <a:xfrm>
              <a:off x="2342" y="2580"/>
              <a:ext cx="86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246" name="Line 246"/>
            <p:cNvSpPr>
              <a:spLocks noChangeShapeType="1"/>
            </p:cNvSpPr>
            <p:nvPr/>
          </p:nvSpPr>
          <p:spPr bwMode="auto">
            <a:xfrm flipV="1">
              <a:off x="3204" y="2237"/>
              <a:ext cx="0" cy="34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247" name="Line 247"/>
            <p:cNvSpPr>
              <a:spLocks noChangeShapeType="1"/>
            </p:cNvSpPr>
            <p:nvPr/>
          </p:nvSpPr>
          <p:spPr bwMode="auto">
            <a:xfrm flipV="1">
              <a:off x="2772" y="2237"/>
              <a:ext cx="0" cy="34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248" name="Line 248"/>
            <p:cNvSpPr>
              <a:spLocks noChangeShapeType="1"/>
            </p:cNvSpPr>
            <p:nvPr/>
          </p:nvSpPr>
          <p:spPr bwMode="auto">
            <a:xfrm flipV="1">
              <a:off x="2226" y="1018"/>
              <a:ext cx="0" cy="10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249" name="Line 249"/>
            <p:cNvSpPr>
              <a:spLocks noChangeShapeType="1"/>
            </p:cNvSpPr>
            <p:nvPr/>
          </p:nvSpPr>
          <p:spPr bwMode="auto">
            <a:xfrm>
              <a:off x="2226" y="1018"/>
              <a:ext cx="109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250" name="Line 250"/>
            <p:cNvSpPr>
              <a:spLocks noChangeShapeType="1"/>
            </p:cNvSpPr>
            <p:nvPr/>
          </p:nvSpPr>
          <p:spPr bwMode="auto">
            <a:xfrm>
              <a:off x="3320" y="1018"/>
              <a:ext cx="0" cy="10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251" name="Line 251"/>
            <p:cNvSpPr>
              <a:spLocks noChangeShapeType="1"/>
            </p:cNvSpPr>
            <p:nvPr/>
          </p:nvSpPr>
          <p:spPr bwMode="auto">
            <a:xfrm flipV="1">
              <a:off x="2342" y="620"/>
              <a:ext cx="0" cy="39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252" name="Line 252"/>
            <p:cNvSpPr>
              <a:spLocks noChangeShapeType="1"/>
            </p:cNvSpPr>
            <p:nvPr/>
          </p:nvSpPr>
          <p:spPr bwMode="auto">
            <a:xfrm>
              <a:off x="2342" y="620"/>
              <a:ext cx="86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253" name="Line 253"/>
            <p:cNvSpPr>
              <a:spLocks noChangeShapeType="1"/>
            </p:cNvSpPr>
            <p:nvPr/>
          </p:nvSpPr>
          <p:spPr bwMode="auto">
            <a:xfrm>
              <a:off x="3204" y="620"/>
              <a:ext cx="0" cy="39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254" name="Line 254"/>
            <p:cNvSpPr>
              <a:spLocks noChangeShapeType="1"/>
            </p:cNvSpPr>
            <p:nvPr/>
          </p:nvSpPr>
          <p:spPr bwMode="auto">
            <a:xfrm>
              <a:off x="2772" y="620"/>
              <a:ext cx="0" cy="39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255" name="Line 255"/>
            <p:cNvSpPr>
              <a:spLocks noChangeShapeType="1"/>
            </p:cNvSpPr>
            <p:nvPr/>
          </p:nvSpPr>
          <p:spPr bwMode="auto">
            <a:xfrm flipV="1">
              <a:off x="2525" y="466"/>
              <a:ext cx="0" cy="15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256" name="Line 256"/>
            <p:cNvSpPr>
              <a:spLocks noChangeShapeType="1"/>
            </p:cNvSpPr>
            <p:nvPr/>
          </p:nvSpPr>
          <p:spPr bwMode="auto">
            <a:xfrm>
              <a:off x="2525" y="466"/>
              <a:ext cx="49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257" name="Line 257"/>
            <p:cNvSpPr>
              <a:spLocks noChangeShapeType="1"/>
            </p:cNvSpPr>
            <p:nvPr/>
          </p:nvSpPr>
          <p:spPr bwMode="auto">
            <a:xfrm>
              <a:off x="3021" y="466"/>
              <a:ext cx="0" cy="15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258" name="Line 258"/>
            <p:cNvSpPr>
              <a:spLocks noChangeShapeType="1"/>
            </p:cNvSpPr>
            <p:nvPr/>
          </p:nvSpPr>
          <p:spPr bwMode="auto">
            <a:xfrm>
              <a:off x="2563" y="466"/>
              <a:ext cx="0" cy="15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6259" name="Line 259"/>
            <p:cNvSpPr>
              <a:spLocks noChangeShapeType="1"/>
            </p:cNvSpPr>
            <p:nvPr/>
          </p:nvSpPr>
          <p:spPr bwMode="auto">
            <a:xfrm>
              <a:off x="2984" y="466"/>
              <a:ext cx="0" cy="15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256260" name="Text Box 260"/>
          <p:cNvSpPr txBox="1">
            <a:spLocks noChangeArrowheads="1"/>
          </p:cNvSpPr>
          <p:nvPr/>
        </p:nvSpPr>
        <p:spPr bwMode="auto">
          <a:xfrm>
            <a:off x="5688013" y="285750"/>
            <a:ext cx="3455987" cy="28384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    </a:t>
            </a:r>
            <a:r>
              <a:rPr kumimoji="1" lang="zh-CN" altLang="en-US" sz="3600" b="1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它用于被连接件都不太厚，能加工成通孔且要求连接力较大的情况。</a:t>
            </a:r>
          </a:p>
        </p:txBody>
      </p:sp>
      <p:sp>
        <p:nvSpPr>
          <p:cNvPr id="256261" name="Text Box 261"/>
          <p:cNvSpPr txBox="1">
            <a:spLocks noChangeArrowheads="1"/>
          </p:cNvSpPr>
          <p:nvPr/>
        </p:nvSpPr>
        <p:spPr bwMode="auto">
          <a:xfrm>
            <a:off x="3400425" y="5164138"/>
            <a:ext cx="574357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4000">
                <a:solidFill>
                  <a:srgbClr val="FF0000"/>
                </a:solidFill>
                <a:ea typeface="黑体" pitchFamily="2" charset="-122"/>
              </a:rPr>
              <a:t>先画俯视图较方便</a:t>
            </a:r>
          </a:p>
        </p:txBody>
      </p:sp>
    </p:spTree>
    <p:extLst>
      <p:ext uri="{BB962C8B-B14F-4D97-AF65-F5344CB8AC3E}">
        <p14:creationId xmlns:p14="http://schemas.microsoft.com/office/powerpoint/2010/main" val="2592516748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0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560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0"/>
                                  </p:iterate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75"/>
                                        <p:tgtEl>
                                          <p:spTgt spid="256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0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2560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4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0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22" dur="500"/>
                                        <p:tgtEl>
                                          <p:spTgt spid="2560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4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27" dur="500"/>
                                        <p:tgtEl>
                                          <p:spTgt spid="2560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4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0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32" dur="500"/>
                                        <p:tgtEl>
                                          <p:spTgt spid="2560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2560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0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2" dur="500"/>
                                        <p:tgtEl>
                                          <p:spTgt spid="2560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2560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49" dur="500"/>
                                        <p:tgtEl>
                                          <p:spTgt spid="2560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60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0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5" dur="500"/>
                                        <p:tgtEl>
                                          <p:spTgt spid="2560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0" dur="500"/>
                                        <p:tgtEl>
                                          <p:spTgt spid="256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5" dur="500"/>
                                        <p:tgtEl>
                                          <p:spTgt spid="256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 nodeType="clickPar">
                      <p:stCondLst>
                        <p:cond delay="indefinite"/>
                      </p:stCondLst>
                      <p:childTnLst>
                        <p:par>
                          <p:cTn id="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0" dur="500"/>
                                        <p:tgtEl>
                                          <p:spTgt spid="256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 nodeType="clickPar">
                      <p:stCondLst>
                        <p:cond delay="indefinite"/>
                      </p:stCondLst>
                      <p:childTnLst>
                        <p:par>
                          <p:cTn id="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5" dur="500"/>
                                        <p:tgtEl>
                                          <p:spTgt spid="256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 nodeType="clickPar">
                      <p:stCondLst>
                        <p:cond delay="indefinite"/>
                      </p:stCondLst>
                      <p:childTnLst>
                        <p:par>
                          <p:cTn id="7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2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500"/>
                                        <p:tgtEl>
                                          <p:spTgt spid="2562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042" grpId="0" animBg="1"/>
      <p:bldP spid="256043" grpId="0" animBg="1"/>
      <p:bldP spid="256044" grpId="0" animBg="1"/>
      <p:bldP spid="256045" grpId="0" animBg="1"/>
      <p:bldP spid="256260" grpId="0" build="p" autoUpdateAnimBg="0"/>
      <p:bldP spid="256261" grpId="0" autoUpdateAnimBg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3069" name="Group 141"/>
          <p:cNvGrpSpPr>
            <a:grpSpLocks/>
          </p:cNvGrpSpPr>
          <p:nvPr/>
        </p:nvGrpSpPr>
        <p:grpSpPr bwMode="auto">
          <a:xfrm>
            <a:off x="381000" y="1446213"/>
            <a:ext cx="2419350" cy="590550"/>
            <a:chOff x="240" y="911"/>
            <a:chExt cx="1524" cy="372"/>
          </a:xfrm>
        </p:grpSpPr>
        <p:sp>
          <p:nvSpPr>
            <p:cNvPr id="253047" name="Line 119"/>
            <p:cNvSpPr>
              <a:spLocks noChangeShapeType="1"/>
            </p:cNvSpPr>
            <p:nvPr/>
          </p:nvSpPr>
          <p:spPr bwMode="auto">
            <a:xfrm flipV="1">
              <a:off x="240" y="911"/>
              <a:ext cx="91" cy="91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48" name="Line 120"/>
            <p:cNvSpPr>
              <a:spLocks noChangeShapeType="1"/>
            </p:cNvSpPr>
            <p:nvPr/>
          </p:nvSpPr>
          <p:spPr bwMode="auto">
            <a:xfrm flipV="1">
              <a:off x="240" y="911"/>
              <a:ext cx="258" cy="258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49" name="Line 121"/>
            <p:cNvSpPr>
              <a:spLocks noChangeShapeType="1"/>
            </p:cNvSpPr>
            <p:nvPr/>
          </p:nvSpPr>
          <p:spPr bwMode="auto">
            <a:xfrm flipV="1">
              <a:off x="294" y="911"/>
              <a:ext cx="371" cy="371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50" name="Line 122"/>
            <p:cNvSpPr>
              <a:spLocks noChangeShapeType="1"/>
            </p:cNvSpPr>
            <p:nvPr/>
          </p:nvSpPr>
          <p:spPr bwMode="auto">
            <a:xfrm flipV="1">
              <a:off x="460" y="1078"/>
              <a:ext cx="212" cy="204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51" name="Line 123"/>
            <p:cNvSpPr>
              <a:spLocks noChangeShapeType="1"/>
            </p:cNvSpPr>
            <p:nvPr/>
          </p:nvSpPr>
          <p:spPr bwMode="auto">
            <a:xfrm flipV="1">
              <a:off x="627" y="1244"/>
              <a:ext cx="45" cy="38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52" name="Line 124"/>
            <p:cNvSpPr>
              <a:spLocks noChangeShapeType="1"/>
            </p:cNvSpPr>
            <p:nvPr/>
          </p:nvSpPr>
          <p:spPr bwMode="auto">
            <a:xfrm flipV="1">
              <a:off x="1339" y="911"/>
              <a:ext cx="159" cy="167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53" name="Line 125"/>
            <p:cNvSpPr>
              <a:spLocks noChangeShapeType="1"/>
            </p:cNvSpPr>
            <p:nvPr/>
          </p:nvSpPr>
          <p:spPr bwMode="auto">
            <a:xfrm flipV="1">
              <a:off x="1339" y="911"/>
              <a:ext cx="326" cy="326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54" name="Line 126"/>
            <p:cNvSpPr>
              <a:spLocks noChangeShapeType="1"/>
            </p:cNvSpPr>
            <p:nvPr/>
          </p:nvSpPr>
          <p:spPr bwMode="auto">
            <a:xfrm flipV="1">
              <a:off x="1460" y="979"/>
              <a:ext cx="303" cy="303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55" name="Line 127"/>
            <p:cNvSpPr>
              <a:spLocks noChangeShapeType="1"/>
            </p:cNvSpPr>
            <p:nvPr/>
          </p:nvSpPr>
          <p:spPr bwMode="auto">
            <a:xfrm flipV="1">
              <a:off x="1627" y="1146"/>
              <a:ext cx="136" cy="136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56" name="Line 128"/>
            <p:cNvSpPr>
              <a:spLocks noChangeShapeType="1"/>
            </p:cNvSpPr>
            <p:nvPr/>
          </p:nvSpPr>
          <p:spPr bwMode="auto">
            <a:xfrm>
              <a:off x="240" y="911"/>
              <a:ext cx="1523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59" name="Line 131"/>
            <p:cNvSpPr>
              <a:spLocks noChangeShapeType="1"/>
            </p:cNvSpPr>
            <p:nvPr/>
          </p:nvSpPr>
          <p:spPr bwMode="auto">
            <a:xfrm flipV="1">
              <a:off x="672" y="911"/>
              <a:ext cx="0" cy="371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60" name="Line 132"/>
            <p:cNvSpPr>
              <a:spLocks noChangeShapeType="1"/>
            </p:cNvSpPr>
            <p:nvPr/>
          </p:nvSpPr>
          <p:spPr bwMode="auto">
            <a:xfrm>
              <a:off x="1339" y="911"/>
              <a:ext cx="0" cy="371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61" name="Line 133"/>
            <p:cNvSpPr>
              <a:spLocks noChangeShapeType="1"/>
            </p:cNvSpPr>
            <p:nvPr/>
          </p:nvSpPr>
          <p:spPr bwMode="auto">
            <a:xfrm>
              <a:off x="240" y="1282"/>
              <a:ext cx="432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62" name="Line 134"/>
            <p:cNvSpPr>
              <a:spLocks noChangeShapeType="1"/>
            </p:cNvSpPr>
            <p:nvPr/>
          </p:nvSpPr>
          <p:spPr bwMode="auto">
            <a:xfrm>
              <a:off x="1340" y="1282"/>
              <a:ext cx="424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63" name="Line 135"/>
            <p:cNvSpPr>
              <a:spLocks noChangeShapeType="1"/>
            </p:cNvSpPr>
            <p:nvPr/>
          </p:nvSpPr>
          <p:spPr bwMode="auto">
            <a:xfrm>
              <a:off x="672" y="1282"/>
              <a:ext cx="38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64" name="Line 136"/>
            <p:cNvSpPr>
              <a:spLocks noChangeShapeType="1"/>
            </p:cNvSpPr>
            <p:nvPr/>
          </p:nvSpPr>
          <p:spPr bwMode="auto">
            <a:xfrm flipH="1">
              <a:off x="1301" y="1282"/>
              <a:ext cx="38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67" name="Line 139"/>
            <p:cNvSpPr>
              <a:spLocks noChangeShapeType="1"/>
            </p:cNvSpPr>
            <p:nvPr/>
          </p:nvSpPr>
          <p:spPr bwMode="auto">
            <a:xfrm>
              <a:off x="1763" y="911"/>
              <a:ext cx="0" cy="368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68" name="Line 140"/>
            <p:cNvSpPr>
              <a:spLocks noChangeShapeType="1"/>
            </p:cNvSpPr>
            <p:nvPr/>
          </p:nvSpPr>
          <p:spPr bwMode="auto">
            <a:xfrm flipV="1">
              <a:off x="240" y="911"/>
              <a:ext cx="0" cy="372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53070" name="Group 142"/>
          <p:cNvGrpSpPr>
            <a:grpSpLocks/>
          </p:cNvGrpSpPr>
          <p:nvPr/>
        </p:nvGrpSpPr>
        <p:grpSpPr bwMode="auto">
          <a:xfrm>
            <a:off x="381000" y="2030413"/>
            <a:ext cx="2417763" cy="2362200"/>
            <a:chOff x="240" y="1279"/>
            <a:chExt cx="1523" cy="1488"/>
          </a:xfrm>
        </p:grpSpPr>
        <p:sp>
          <p:nvSpPr>
            <p:cNvPr id="253071" name="Line 143"/>
            <p:cNvSpPr>
              <a:spLocks noChangeShapeType="1"/>
            </p:cNvSpPr>
            <p:nvPr/>
          </p:nvSpPr>
          <p:spPr bwMode="auto">
            <a:xfrm flipH="1" flipV="1">
              <a:off x="240" y="2661"/>
              <a:ext cx="107" cy="106"/>
            </a:xfrm>
            <a:prstGeom prst="line">
              <a:avLst/>
            </a:prstGeom>
            <a:noFill/>
            <a:ln w="19050">
              <a:solidFill>
                <a:srgbClr val="9933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72" name="Line 144"/>
            <p:cNvSpPr>
              <a:spLocks noChangeShapeType="1"/>
            </p:cNvSpPr>
            <p:nvPr/>
          </p:nvSpPr>
          <p:spPr bwMode="auto">
            <a:xfrm flipH="1" flipV="1">
              <a:off x="240" y="2494"/>
              <a:ext cx="273" cy="273"/>
            </a:xfrm>
            <a:prstGeom prst="line">
              <a:avLst/>
            </a:prstGeom>
            <a:noFill/>
            <a:ln w="19050">
              <a:solidFill>
                <a:srgbClr val="9933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73" name="Line 145"/>
            <p:cNvSpPr>
              <a:spLocks noChangeShapeType="1"/>
            </p:cNvSpPr>
            <p:nvPr/>
          </p:nvSpPr>
          <p:spPr bwMode="auto">
            <a:xfrm flipH="1" flipV="1">
              <a:off x="240" y="2328"/>
              <a:ext cx="440" cy="439"/>
            </a:xfrm>
            <a:prstGeom prst="line">
              <a:avLst/>
            </a:prstGeom>
            <a:noFill/>
            <a:ln w="19050">
              <a:solidFill>
                <a:srgbClr val="9933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74" name="Line 146"/>
            <p:cNvSpPr>
              <a:spLocks noChangeShapeType="1"/>
            </p:cNvSpPr>
            <p:nvPr/>
          </p:nvSpPr>
          <p:spPr bwMode="auto">
            <a:xfrm flipH="1" flipV="1">
              <a:off x="240" y="2161"/>
              <a:ext cx="607" cy="606"/>
            </a:xfrm>
            <a:prstGeom prst="line">
              <a:avLst/>
            </a:prstGeom>
            <a:noFill/>
            <a:ln w="19050">
              <a:solidFill>
                <a:srgbClr val="9933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75" name="Freeform 147"/>
            <p:cNvSpPr>
              <a:spLocks/>
            </p:cNvSpPr>
            <p:nvPr/>
          </p:nvSpPr>
          <p:spPr bwMode="auto">
            <a:xfrm>
              <a:off x="240" y="1994"/>
              <a:ext cx="773" cy="773"/>
            </a:xfrm>
            <a:custGeom>
              <a:avLst/>
              <a:gdLst>
                <a:gd name="T0" fmla="*/ 710 w 710"/>
                <a:gd name="T1" fmla="*/ 711 h 711"/>
                <a:gd name="T2" fmla="*/ 704 w 710"/>
                <a:gd name="T3" fmla="*/ 705 h 711"/>
                <a:gd name="T4" fmla="*/ 0 w 710"/>
                <a:gd name="T5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10" h="711">
                  <a:moveTo>
                    <a:pt x="710" y="711"/>
                  </a:moveTo>
                  <a:lnTo>
                    <a:pt x="704" y="70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9933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76" name="Line 148"/>
            <p:cNvSpPr>
              <a:spLocks noChangeShapeType="1"/>
            </p:cNvSpPr>
            <p:nvPr/>
          </p:nvSpPr>
          <p:spPr bwMode="auto">
            <a:xfrm flipH="1" flipV="1">
              <a:off x="1021" y="2608"/>
              <a:ext cx="159" cy="159"/>
            </a:xfrm>
            <a:prstGeom prst="line">
              <a:avLst/>
            </a:prstGeom>
            <a:noFill/>
            <a:ln w="19050">
              <a:solidFill>
                <a:srgbClr val="9933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77" name="Line 149"/>
            <p:cNvSpPr>
              <a:spLocks noChangeShapeType="1"/>
            </p:cNvSpPr>
            <p:nvPr/>
          </p:nvSpPr>
          <p:spPr bwMode="auto">
            <a:xfrm flipH="1" flipV="1">
              <a:off x="240" y="1828"/>
              <a:ext cx="516" cy="515"/>
            </a:xfrm>
            <a:prstGeom prst="line">
              <a:avLst/>
            </a:prstGeom>
            <a:noFill/>
            <a:ln w="19050">
              <a:solidFill>
                <a:srgbClr val="9933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78" name="Line 150"/>
            <p:cNvSpPr>
              <a:spLocks noChangeShapeType="1"/>
            </p:cNvSpPr>
            <p:nvPr/>
          </p:nvSpPr>
          <p:spPr bwMode="auto">
            <a:xfrm flipH="1" flipV="1">
              <a:off x="1127" y="2548"/>
              <a:ext cx="220" cy="219"/>
            </a:xfrm>
            <a:prstGeom prst="line">
              <a:avLst/>
            </a:prstGeom>
            <a:noFill/>
            <a:ln w="19050">
              <a:solidFill>
                <a:srgbClr val="9933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79" name="Freeform 151"/>
            <p:cNvSpPr>
              <a:spLocks/>
            </p:cNvSpPr>
            <p:nvPr/>
          </p:nvSpPr>
          <p:spPr bwMode="auto">
            <a:xfrm>
              <a:off x="240" y="1661"/>
              <a:ext cx="516" cy="515"/>
            </a:xfrm>
            <a:custGeom>
              <a:avLst/>
              <a:gdLst>
                <a:gd name="T0" fmla="*/ 0 w 471"/>
                <a:gd name="T1" fmla="*/ 0 h 470"/>
                <a:gd name="T2" fmla="*/ 430 w 471"/>
                <a:gd name="T3" fmla="*/ 430 h 470"/>
                <a:gd name="T4" fmla="*/ 471 w 471"/>
                <a:gd name="T5" fmla="*/ 470 h 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71" h="470">
                  <a:moveTo>
                    <a:pt x="0" y="0"/>
                  </a:moveTo>
                  <a:lnTo>
                    <a:pt x="430" y="430"/>
                  </a:lnTo>
                  <a:lnTo>
                    <a:pt x="471" y="470"/>
                  </a:lnTo>
                </a:path>
              </a:pathLst>
            </a:custGeom>
            <a:noFill/>
            <a:ln w="19050" cmpd="sng">
              <a:solidFill>
                <a:srgbClr val="9933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80" name="Line 152"/>
            <p:cNvSpPr>
              <a:spLocks noChangeShapeType="1"/>
            </p:cNvSpPr>
            <p:nvPr/>
          </p:nvSpPr>
          <p:spPr bwMode="auto">
            <a:xfrm flipH="1" flipV="1">
              <a:off x="1233" y="2487"/>
              <a:ext cx="280" cy="280"/>
            </a:xfrm>
            <a:prstGeom prst="line">
              <a:avLst/>
            </a:prstGeom>
            <a:noFill/>
            <a:ln w="19050">
              <a:solidFill>
                <a:srgbClr val="9933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81" name="Freeform 153"/>
            <p:cNvSpPr>
              <a:spLocks/>
            </p:cNvSpPr>
            <p:nvPr/>
          </p:nvSpPr>
          <p:spPr bwMode="auto">
            <a:xfrm>
              <a:off x="240" y="1494"/>
              <a:ext cx="516" cy="516"/>
            </a:xfrm>
            <a:custGeom>
              <a:avLst/>
              <a:gdLst>
                <a:gd name="T0" fmla="*/ 0 w 471"/>
                <a:gd name="T1" fmla="*/ 0 h 472"/>
                <a:gd name="T2" fmla="*/ 430 w 471"/>
                <a:gd name="T3" fmla="*/ 430 h 472"/>
                <a:gd name="T4" fmla="*/ 471 w 471"/>
                <a:gd name="T5" fmla="*/ 472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71" h="472">
                  <a:moveTo>
                    <a:pt x="0" y="0"/>
                  </a:moveTo>
                  <a:lnTo>
                    <a:pt x="430" y="430"/>
                  </a:lnTo>
                  <a:lnTo>
                    <a:pt x="471" y="472"/>
                  </a:lnTo>
                </a:path>
              </a:pathLst>
            </a:custGeom>
            <a:noFill/>
            <a:ln w="19050" cmpd="sng">
              <a:solidFill>
                <a:srgbClr val="9933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82" name="Line 154"/>
            <p:cNvSpPr>
              <a:spLocks noChangeShapeType="1"/>
            </p:cNvSpPr>
            <p:nvPr/>
          </p:nvSpPr>
          <p:spPr bwMode="auto">
            <a:xfrm flipH="1" flipV="1">
              <a:off x="1256" y="2343"/>
              <a:ext cx="424" cy="424"/>
            </a:xfrm>
            <a:prstGeom prst="line">
              <a:avLst/>
            </a:prstGeom>
            <a:noFill/>
            <a:ln w="19050">
              <a:solidFill>
                <a:srgbClr val="9933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83" name="Line 155"/>
            <p:cNvSpPr>
              <a:spLocks noChangeShapeType="1"/>
            </p:cNvSpPr>
            <p:nvPr/>
          </p:nvSpPr>
          <p:spPr bwMode="auto">
            <a:xfrm flipH="1" flipV="1">
              <a:off x="240" y="1328"/>
              <a:ext cx="506" cy="505"/>
            </a:xfrm>
            <a:prstGeom prst="line">
              <a:avLst/>
            </a:prstGeom>
            <a:noFill/>
            <a:ln w="19050">
              <a:solidFill>
                <a:srgbClr val="9933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84" name="Line 156"/>
            <p:cNvSpPr>
              <a:spLocks noChangeShapeType="1"/>
            </p:cNvSpPr>
            <p:nvPr/>
          </p:nvSpPr>
          <p:spPr bwMode="auto">
            <a:xfrm flipH="1" flipV="1">
              <a:off x="1256" y="2176"/>
              <a:ext cx="507" cy="515"/>
            </a:xfrm>
            <a:prstGeom prst="line">
              <a:avLst/>
            </a:prstGeom>
            <a:noFill/>
            <a:ln w="19050">
              <a:solidFill>
                <a:srgbClr val="9933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85" name="Line 157"/>
            <p:cNvSpPr>
              <a:spLocks noChangeShapeType="1"/>
            </p:cNvSpPr>
            <p:nvPr/>
          </p:nvSpPr>
          <p:spPr bwMode="auto">
            <a:xfrm flipH="1" flipV="1">
              <a:off x="362" y="1282"/>
              <a:ext cx="384" cy="385"/>
            </a:xfrm>
            <a:prstGeom prst="line">
              <a:avLst/>
            </a:prstGeom>
            <a:noFill/>
            <a:ln w="19050">
              <a:solidFill>
                <a:srgbClr val="9933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86" name="Line 158"/>
            <p:cNvSpPr>
              <a:spLocks noChangeShapeType="1"/>
            </p:cNvSpPr>
            <p:nvPr/>
          </p:nvSpPr>
          <p:spPr bwMode="auto">
            <a:xfrm flipH="1" flipV="1">
              <a:off x="1301" y="2055"/>
              <a:ext cx="462" cy="470"/>
            </a:xfrm>
            <a:prstGeom prst="line">
              <a:avLst/>
            </a:prstGeom>
            <a:noFill/>
            <a:ln w="19050">
              <a:solidFill>
                <a:srgbClr val="9933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87" name="Line 159"/>
            <p:cNvSpPr>
              <a:spLocks noChangeShapeType="1"/>
            </p:cNvSpPr>
            <p:nvPr/>
          </p:nvSpPr>
          <p:spPr bwMode="auto">
            <a:xfrm flipH="1" flipV="1">
              <a:off x="528" y="1282"/>
              <a:ext cx="224" cy="224"/>
            </a:xfrm>
            <a:prstGeom prst="line">
              <a:avLst/>
            </a:prstGeom>
            <a:noFill/>
            <a:ln w="19050">
              <a:solidFill>
                <a:srgbClr val="9933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88" name="Line 160"/>
            <p:cNvSpPr>
              <a:spLocks noChangeShapeType="1"/>
            </p:cNvSpPr>
            <p:nvPr/>
          </p:nvSpPr>
          <p:spPr bwMode="auto">
            <a:xfrm flipH="1" flipV="1">
              <a:off x="1256" y="2010"/>
              <a:ext cx="45" cy="45"/>
            </a:xfrm>
            <a:prstGeom prst="line">
              <a:avLst/>
            </a:prstGeom>
            <a:noFill/>
            <a:ln w="19050">
              <a:solidFill>
                <a:srgbClr val="9933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89" name="Line 161"/>
            <p:cNvSpPr>
              <a:spLocks noChangeShapeType="1"/>
            </p:cNvSpPr>
            <p:nvPr/>
          </p:nvSpPr>
          <p:spPr bwMode="auto">
            <a:xfrm flipH="1" flipV="1">
              <a:off x="1256" y="1842"/>
              <a:ext cx="507" cy="516"/>
            </a:xfrm>
            <a:prstGeom prst="line">
              <a:avLst/>
            </a:prstGeom>
            <a:noFill/>
            <a:ln w="19050">
              <a:solidFill>
                <a:srgbClr val="9933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90" name="Line 162"/>
            <p:cNvSpPr>
              <a:spLocks noChangeShapeType="1"/>
            </p:cNvSpPr>
            <p:nvPr/>
          </p:nvSpPr>
          <p:spPr bwMode="auto">
            <a:xfrm flipH="1" flipV="1">
              <a:off x="695" y="1282"/>
              <a:ext cx="15" cy="15"/>
            </a:xfrm>
            <a:prstGeom prst="line">
              <a:avLst/>
            </a:prstGeom>
            <a:noFill/>
            <a:ln w="19050">
              <a:solidFill>
                <a:srgbClr val="9933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91" name="Line 163"/>
            <p:cNvSpPr>
              <a:spLocks noChangeShapeType="1"/>
            </p:cNvSpPr>
            <p:nvPr/>
          </p:nvSpPr>
          <p:spPr bwMode="auto">
            <a:xfrm flipH="1" flipV="1">
              <a:off x="1259" y="1679"/>
              <a:ext cx="504" cy="512"/>
            </a:xfrm>
            <a:prstGeom prst="line">
              <a:avLst/>
            </a:prstGeom>
            <a:noFill/>
            <a:ln w="19050">
              <a:solidFill>
                <a:srgbClr val="9933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92" name="Line 164"/>
            <p:cNvSpPr>
              <a:spLocks noChangeShapeType="1"/>
            </p:cNvSpPr>
            <p:nvPr/>
          </p:nvSpPr>
          <p:spPr bwMode="auto">
            <a:xfrm flipH="1" flipV="1">
              <a:off x="1256" y="1509"/>
              <a:ext cx="507" cy="516"/>
            </a:xfrm>
            <a:prstGeom prst="line">
              <a:avLst/>
            </a:prstGeom>
            <a:noFill/>
            <a:ln w="19050">
              <a:solidFill>
                <a:srgbClr val="9933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93" name="Line 165"/>
            <p:cNvSpPr>
              <a:spLocks noChangeShapeType="1"/>
            </p:cNvSpPr>
            <p:nvPr/>
          </p:nvSpPr>
          <p:spPr bwMode="auto">
            <a:xfrm flipH="1" flipV="1">
              <a:off x="1247" y="1334"/>
              <a:ext cx="516" cy="516"/>
            </a:xfrm>
            <a:prstGeom prst="line">
              <a:avLst/>
            </a:prstGeom>
            <a:noFill/>
            <a:ln w="19050">
              <a:solidFill>
                <a:srgbClr val="9933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94" name="Line 166"/>
            <p:cNvSpPr>
              <a:spLocks noChangeShapeType="1"/>
            </p:cNvSpPr>
            <p:nvPr/>
          </p:nvSpPr>
          <p:spPr bwMode="auto">
            <a:xfrm flipH="1" flipV="1">
              <a:off x="1362" y="1282"/>
              <a:ext cx="401" cy="409"/>
            </a:xfrm>
            <a:prstGeom prst="line">
              <a:avLst/>
            </a:prstGeom>
            <a:noFill/>
            <a:ln w="19050">
              <a:solidFill>
                <a:srgbClr val="9933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95" name="Line 167"/>
            <p:cNvSpPr>
              <a:spLocks noChangeShapeType="1"/>
            </p:cNvSpPr>
            <p:nvPr/>
          </p:nvSpPr>
          <p:spPr bwMode="auto">
            <a:xfrm flipH="1" flipV="1">
              <a:off x="1528" y="1282"/>
              <a:ext cx="235" cy="243"/>
            </a:xfrm>
            <a:prstGeom prst="line">
              <a:avLst/>
            </a:prstGeom>
            <a:noFill/>
            <a:ln w="19050">
              <a:solidFill>
                <a:srgbClr val="9933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96" name="Line 168"/>
            <p:cNvSpPr>
              <a:spLocks noChangeShapeType="1"/>
            </p:cNvSpPr>
            <p:nvPr/>
          </p:nvSpPr>
          <p:spPr bwMode="auto">
            <a:xfrm flipH="1" flipV="1">
              <a:off x="1695" y="1282"/>
              <a:ext cx="68" cy="68"/>
            </a:xfrm>
            <a:prstGeom prst="line">
              <a:avLst/>
            </a:prstGeom>
            <a:noFill/>
            <a:ln w="19050">
              <a:solidFill>
                <a:srgbClr val="9933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97" name="Line 169"/>
            <p:cNvSpPr>
              <a:spLocks noChangeShapeType="1"/>
            </p:cNvSpPr>
            <p:nvPr/>
          </p:nvSpPr>
          <p:spPr bwMode="auto">
            <a:xfrm>
              <a:off x="1763" y="1280"/>
              <a:ext cx="0" cy="1487"/>
            </a:xfrm>
            <a:prstGeom prst="line">
              <a:avLst/>
            </a:prstGeom>
            <a:noFill/>
            <a:ln w="38100">
              <a:solidFill>
                <a:srgbClr val="9933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98" name="Line 170"/>
            <p:cNvSpPr>
              <a:spLocks noChangeShapeType="1"/>
            </p:cNvSpPr>
            <p:nvPr/>
          </p:nvSpPr>
          <p:spPr bwMode="auto">
            <a:xfrm flipH="1">
              <a:off x="240" y="2767"/>
              <a:ext cx="1523" cy="0"/>
            </a:xfrm>
            <a:prstGeom prst="line">
              <a:avLst/>
            </a:prstGeom>
            <a:noFill/>
            <a:ln w="38100">
              <a:solidFill>
                <a:srgbClr val="9933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99" name="Line 171"/>
            <p:cNvSpPr>
              <a:spLocks noChangeShapeType="1"/>
            </p:cNvSpPr>
            <p:nvPr/>
          </p:nvSpPr>
          <p:spPr bwMode="auto">
            <a:xfrm flipV="1">
              <a:off x="240" y="1280"/>
              <a:ext cx="0" cy="1487"/>
            </a:xfrm>
            <a:prstGeom prst="line">
              <a:avLst/>
            </a:prstGeom>
            <a:noFill/>
            <a:ln w="38100">
              <a:solidFill>
                <a:srgbClr val="9933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00" name="Line 172"/>
            <p:cNvSpPr>
              <a:spLocks noChangeShapeType="1"/>
            </p:cNvSpPr>
            <p:nvPr/>
          </p:nvSpPr>
          <p:spPr bwMode="auto">
            <a:xfrm>
              <a:off x="240" y="1282"/>
              <a:ext cx="432" cy="0"/>
            </a:xfrm>
            <a:prstGeom prst="line">
              <a:avLst/>
            </a:prstGeom>
            <a:noFill/>
            <a:ln w="38100">
              <a:solidFill>
                <a:srgbClr val="9933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01" name="Line 173"/>
            <p:cNvSpPr>
              <a:spLocks noChangeShapeType="1"/>
            </p:cNvSpPr>
            <p:nvPr/>
          </p:nvSpPr>
          <p:spPr bwMode="auto">
            <a:xfrm>
              <a:off x="1339" y="1282"/>
              <a:ext cx="424" cy="0"/>
            </a:xfrm>
            <a:prstGeom prst="line">
              <a:avLst/>
            </a:prstGeom>
            <a:noFill/>
            <a:ln w="38100">
              <a:solidFill>
                <a:srgbClr val="9933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02" name="Line 174"/>
            <p:cNvSpPr>
              <a:spLocks noChangeShapeType="1"/>
            </p:cNvSpPr>
            <p:nvPr/>
          </p:nvSpPr>
          <p:spPr bwMode="auto">
            <a:xfrm flipV="1">
              <a:off x="710" y="1282"/>
              <a:ext cx="0" cy="894"/>
            </a:xfrm>
            <a:prstGeom prst="line">
              <a:avLst/>
            </a:prstGeom>
            <a:noFill/>
            <a:ln w="19050">
              <a:solidFill>
                <a:srgbClr val="9933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03" name="Line 175"/>
            <p:cNvSpPr>
              <a:spLocks noChangeShapeType="1"/>
            </p:cNvSpPr>
            <p:nvPr/>
          </p:nvSpPr>
          <p:spPr bwMode="auto">
            <a:xfrm flipV="1">
              <a:off x="1301" y="1282"/>
              <a:ext cx="0" cy="894"/>
            </a:xfrm>
            <a:prstGeom prst="line">
              <a:avLst/>
            </a:prstGeom>
            <a:noFill/>
            <a:ln w="19050">
              <a:solidFill>
                <a:srgbClr val="9933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04" name="Line 176"/>
            <p:cNvSpPr>
              <a:spLocks noChangeShapeType="1"/>
            </p:cNvSpPr>
            <p:nvPr/>
          </p:nvSpPr>
          <p:spPr bwMode="auto">
            <a:xfrm>
              <a:off x="756" y="1279"/>
              <a:ext cx="0" cy="897"/>
            </a:xfrm>
            <a:prstGeom prst="line">
              <a:avLst/>
            </a:prstGeom>
            <a:noFill/>
            <a:ln w="38100">
              <a:solidFill>
                <a:srgbClr val="9933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05" name="Line 177"/>
            <p:cNvSpPr>
              <a:spLocks noChangeShapeType="1"/>
            </p:cNvSpPr>
            <p:nvPr/>
          </p:nvSpPr>
          <p:spPr bwMode="auto">
            <a:xfrm>
              <a:off x="1256" y="1282"/>
              <a:ext cx="0" cy="894"/>
            </a:xfrm>
            <a:prstGeom prst="line">
              <a:avLst/>
            </a:prstGeom>
            <a:noFill/>
            <a:ln w="38100">
              <a:solidFill>
                <a:srgbClr val="9933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06" name="Line 178"/>
            <p:cNvSpPr>
              <a:spLocks noChangeShapeType="1"/>
            </p:cNvSpPr>
            <p:nvPr/>
          </p:nvSpPr>
          <p:spPr bwMode="auto">
            <a:xfrm>
              <a:off x="710" y="2176"/>
              <a:ext cx="591" cy="0"/>
            </a:xfrm>
            <a:prstGeom prst="line">
              <a:avLst/>
            </a:prstGeom>
            <a:noFill/>
            <a:ln w="19050">
              <a:solidFill>
                <a:srgbClr val="9933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07" name="Line 179"/>
            <p:cNvSpPr>
              <a:spLocks noChangeShapeType="1"/>
            </p:cNvSpPr>
            <p:nvPr/>
          </p:nvSpPr>
          <p:spPr bwMode="auto">
            <a:xfrm>
              <a:off x="756" y="2176"/>
              <a:ext cx="0" cy="296"/>
            </a:xfrm>
            <a:prstGeom prst="line">
              <a:avLst/>
            </a:prstGeom>
            <a:noFill/>
            <a:ln w="38100">
              <a:solidFill>
                <a:srgbClr val="9933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08" name="Line 180"/>
            <p:cNvSpPr>
              <a:spLocks noChangeShapeType="1"/>
            </p:cNvSpPr>
            <p:nvPr/>
          </p:nvSpPr>
          <p:spPr bwMode="auto">
            <a:xfrm>
              <a:off x="756" y="2472"/>
              <a:ext cx="500" cy="0"/>
            </a:xfrm>
            <a:prstGeom prst="line">
              <a:avLst/>
            </a:prstGeom>
            <a:noFill/>
            <a:ln w="38100">
              <a:solidFill>
                <a:srgbClr val="9933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09" name="Line 181"/>
            <p:cNvSpPr>
              <a:spLocks noChangeShapeType="1"/>
            </p:cNvSpPr>
            <p:nvPr/>
          </p:nvSpPr>
          <p:spPr bwMode="auto">
            <a:xfrm flipV="1">
              <a:off x="1256" y="2176"/>
              <a:ext cx="0" cy="296"/>
            </a:xfrm>
            <a:prstGeom prst="line">
              <a:avLst/>
            </a:prstGeom>
            <a:noFill/>
            <a:ln w="38100">
              <a:solidFill>
                <a:srgbClr val="9933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10" name="Line 182"/>
            <p:cNvSpPr>
              <a:spLocks noChangeShapeType="1"/>
            </p:cNvSpPr>
            <p:nvPr/>
          </p:nvSpPr>
          <p:spPr bwMode="auto">
            <a:xfrm>
              <a:off x="756" y="2472"/>
              <a:ext cx="250" cy="151"/>
            </a:xfrm>
            <a:prstGeom prst="line">
              <a:avLst/>
            </a:prstGeom>
            <a:noFill/>
            <a:ln w="38100">
              <a:solidFill>
                <a:srgbClr val="9933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11" name="Line 183"/>
            <p:cNvSpPr>
              <a:spLocks noChangeShapeType="1"/>
            </p:cNvSpPr>
            <p:nvPr/>
          </p:nvSpPr>
          <p:spPr bwMode="auto">
            <a:xfrm flipV="1">
              <a:off x="1006" y="2472"/>
              <a:ext cx="250" cy="151"/>
            </a:xfrm>
            <a:prstGeom prst="line">
              <a:avLst/>
            </a:prstGeom>
            <a:noFill/>
            <a:ln w="38100">
              <a:solidFill>
                <a:srgbClr val="9933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12" name="Line 184"/>
            <p:cNvSpPr>
              <a:spLocks noChangeShapeType="1"/>
            </p:cNvSpPr>
            <p:nvPr/>
          </p:nvSpPr>
          <p:spPr bwMode="auto">
            <a:xfrm>
              <a:off x="672" y="1282"/>
              <a:ext cx="659" cy="0"/>
            </a:xfrm>
            <a:prstGeom prst="line">
              <a:avLst/>
            </a:prstGeom>
            <a:noFill/>
            <a:ln w="38100">
              <a:solidFill>
                <a:srgbClr val="9933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13" name="Line 185"/>
            <p:cNvSpPr>
              <a:spLocks noChangeShapeType="1"/>
            </p:cNvSpPr>
            <p:nvPr/>
          </p:nvSpPr>
          <p:spPr bwMode="auto">
            <a:xfrm flipH="1">
              <a:off x="1301" y="1282"/>
              <a:ext cx="38" cy="0"/>
            </a:xfrm>
            <a:prstGeom prst="line">
              <a:avLst/>
            </a:prstGeom>
            <a:noFill/>
            <a:ln w="19050">
              <a:solidFill>
                <a:srgbClr val="9933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14" name="Line 186"/>
            <p:cNvSpPr>
              <a:spLocks noChangeShapeType="1"/>
            </p:cNvSpPr>
            <p:nvPr/>
          </p:nvSpPr>
          <p:spPr bwMode="auto">
            <a:xfrm>
              <a:off x="710" y="1881"/>
              <a:ext cx="0" cy="295"/>
            </a:xfrm>
            <a:prstGeom prst="line">
              <a:avLst/>
            </a:prstGeom>
            <a:noFill/>
            <a:ln w="19050">
              <a:solidFill>
                <a:srgbClr val="9933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15" name="Line 187"/>
            <p:cNvSpPr>
              <a:spLocks noChangeShapeType="1"/>
            </p:cNvSpPr>
            <p:nvPr/>
          </p:nvSpPr>
          <p:spPr bwMode="auto">
            <a:xfrm>
              <a:off x="1301" y="1881"/>
              <a:ext cx="0" cy="295"/>
            </a:xfrm>
            <a:prstGeom prst="line">
              <a:avLst/>
            </a:prstGeom>
            <a:noFill/>
            <a:ln w="19050">
              <a:solidFill>
                <a:srgbClr val="9933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16" name="Line 188"/>
            <p:cNvSpPr>
              <a:spLocks noChangeShapeType="1"/>
            </p:cNvSpPr>
            <p:nvPr/>
          </p:nvSpPr>
          <p:spPr bwMode="auto">
            <a:xfrm>
              <a:off x="756" y="1881"/>
              <a:ext cx="0" cy="295"/>
            </a:xfrm>
            <a:prstGeom prst="line">
              <a:avLst/>
            </a:prstGeom>
            <a:noFill/>
            <a:ln w="38100">
              <a:solidFill>
                <a:srgbClr val="9933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17" name="Line 189"/>
            <p:cNvSpPr>
              <a:spLocks noChangeShapeType="1"/>
            </p:cNvSpPr>
            <p:nvPr/>
          </p:nvSpPr>
          <p:spPr bwMode="auto">
            <a:xfrm>
              <a:off x="1256" y="1881"/>
              <a:ext cx="0" cy="295"/>
            </a:xfrm>
            <a:prstGeom prst="line">
              <a:avLst/>
            </a:prstGeom>
            <a:noFill/>
            <a:ln w="19050">
              <a:solidFill>
                <a:srgbClr val="9933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18" name="Line 190"/>
            <p:cNvSpPr>
              <a:spLocks noChangeShapeType="1"/>
            </p:cNvSpPr>
            <p:nvPr/>
          </p:nvSpPr>
          <p:spPr bwMode="auto">
            <a:xfrm>
              <a:off x="710" y="2176"/>
              <a:ext cx="591" cy="0"/>
            </a:xfrm>
            <a:prstGeom prst="line">
              <a:avLst/>
            </a:prstGeom>
            <a:noFill/>
            <a:ln w="38100">
              <a:solidFill>
                <a:srgbClr val="9933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19" name="Line 191"/>
            <p:cNvSpPr>
              <a:spLocks noChangeShapeType="1"/>
            </p:cNvSpPr>
            <p:nvPr/>
          </p:nvSpPr>
          <p:spPr bwMode="auto">
            <a:xfrm>
              <a:off x="1301" y="2176"/>
              <a:ext cx="0" cy="0"/>
            </a:xfrm>
            <a:prstGeom prst="line">
              <a:avLst/>
            </a:prstGeom>
            <a:noFill/>
            <a:ln w="19050">
              <a:solidFill>
                <a:srgbClr val="9933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20" name="Line 192"/>
            <p:cNvSpPr>
              <a:spLocks noChangeShapeType="1"/>
            </p:cNvSpPr>
            <p:nvPr/>
          </p:nvSpPr>
          <p:spPr bwMode="auto">
            <a:xfrm flipH="1" flipV="1">
              <a:off x="1294" y="1881"/>
              <a:ext cx="7" cy="7"/>
            </a:xfrm>
            <a:prstGeom prst="line">
              <a:avLst/>
            </a:prstGeom>
            <a:noFill/>
            <a:ln w="19050">
              <a:solidFill>
                <a:srgbClr val="9933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21" name="Line 193"/>
            <p:cNvSpPr>
              <a:spLocks noChangeShapeType="1"/>
            </p:cNvSpPr>
            <p:nvPr/>
          </p:nvSpPr>
          <p:spPr bwMode="auto">
            <a:xfrm>
              <a:off x="1301" y="1881"/>
              <a:ext cx="0" cy="0"/>
            </a:xfrm>
            <a:prstGeom prst="line">
              <a:avLst/>
            </a:prstGeom>
            <a:noFill/>
            <a:ln w="19050">
              <a:solidFill>
                <a:srgbClr val="9933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22" name="Line 194"/>
            <p:cNvSpPr>
              <a:spLocks noChangeShapeType="1"/>
            </p:cNvSpPr>
            <p:nvPr/>
          </p:nvSpPr>
          <p:spPr bwMode="auto">
            <a:xfrm>
              <a:off x="1301" y="1881"/>
              <a:ext cx="0" cy="0"/>
            </a:xfrm>
            <a:prstGeom prst="line">
              <a:avLst/>
            </a:prstGeom>
            <a:noFill/>
            <a:ln w="19050">
              <a:solidFill>
                <a:srgbClr val="9933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23" name="Line 195"/>
            <p:cNvSpPr>
              <a:spLocks noChangeShapeType="1"/>
            </p:cNvSpPr>
            <p:nvPr/>
          </p:nvSpPr>
          <p:spPr bwMode="auto">
            <a:xfrm>
              <a:off x="1301" y="1881"/>
              <a:ext cx="0" cy="0"/>
            </a:xfrm>
            <a:prstGeom prst="line">
              <a:avLst/>
            </a:prstGeom>
            <a:noFill/>
            <a:ln w="19050">
              <a:solidFill>
                <a:srgbClr val="9933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53124" name="Group 196"/>
          <p:cNvGrpSpPr>
            <a:grpSpLocks/>
          </p:cNvGrpSpPr>
          <p:nvPr/>
        </p:nvGrpSpPr>
        <p:grpSpPr bwMode="auto">
          <a:xfrm>
            <a:off x="225425" y="4849813"/>
            <a:ext cx="2717800" cy="1792287"/>
            <a:chOff x="142" y="3055"/>
            <a:chExt cx="1712" cy="1129"/>
          </a:xfrm>
        </p:grpSpPr>
        <p:sp>
          <p:nvSpPr>
            <p:cNvPr id="253125" name="Line 197"/>
            <p:cNvSpPr>
              <a:spLocks noChangeShapeType="1"/>
            </p:cNvSpPr>
            <p:nvPr/>
          </p:nvSpPr>
          <p:spPr bwMode="auto">
            <a:xfrm flipH="1">
              <a:off x="240" y="3146"/>
              <a:ext cx="152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26" name="Line 198"/>
            <p:cNvSpPr>
              <a:spLocks noChangeShapeType="1"/>
            </p:cNvSpPr>
            <p:nvPr/>
          </p:nvSpPr>
          <p:spPr bwMode="auto">
            <a:xfrm>
              <a:off x="240" y="3146"/>
              <a:ext cx="0" cy="96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27" name="Line 199"/>
            <p:cNvSpPr>
              <a:spLocks noChangeShapeType="1"/>
            </p:cNvSpPr>
            <p:nvPr/>
          </p:nvSpPr>
          <p:spPr bwMode="auto">
            <a:xfrm>
              <a:off x="240" y="4108"/>
              <a:ext cx="152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28" name="Line 200"/>
            <p:cNvSpPr>
              <a:spLocks noChangeShapeType="1"/>
            </p:cNvSpPr>
            <p:nvPr/>
          </p:nvSpPr>
          <p:spPr bwMode="auto">
            <a:xfrm flipV="1">
              <a:off x="1763" y="3146"/>
              <a:ext cx="0" cy="96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29" name="Line 201"/>
            <p:cNvSpPr>
              <a:spLocks noChangeShapeType="1"/>
            </p:cNvSpPr>
            <p:nvPr/>
          </p:nvSpPr>
          <p:spPr bwMode="auto">
            <a:xfrm>
              <a:off x="1006" y="3055"/>
              <a:ext cx="0" cy="3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30" name="Line 202"/>
            <p:cNvSpPr>
              <a:spLocks noChangeShapeType="1"/>
            </p:cNvSpPr>
            <p:nvPr/>
          </p:nvSpPr>
          <p:spPr bwMode="auto">
            <a:xfrm>
              <a:off x="1006" y="3404"/>
              <a:ext cx="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31" name="Line 203"/>
            <p:cNvSpPr>
              <a:spLocks noChangeShapeType="1"/>
            </p:cNvSpPr>
            <p:nvPr/>
          </p:nvSpPr>
          <p:spPr bwMode="auto">
            <a:xfrm>
              <a:off x="1006" y="3472"/>
              <a:ext cx="0" cy="2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32" name="Line 204"/>
            <p:cNvSpPr>
              <a:spLocks noChangeShapeType="1"/>
            </p:cNvSpPr>
            <p:nvPr/>
          </p:nvSpPr>
          <p:spPr bwMode="auto">
            <a:xfrm>
              <a:off x="1006" y="3805"/>
              <a:ext cx="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33" name="Line 205"/>
            <p:cNvSpPr>
              <a:spLocks noChangeShapeType="1"/>
            </p:cNvSpPr>
            <p:nvPr/>
          </p:nvSpPr>
          <p:spPr bwMode="auto">
            <a:xfrm>
              <a:off x="1006" y="3873"/>
              <a:ext cx="0" cy="3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34" name="Line 206"/>
            <p:cNvSpPr>
              <a:spLocks noChangeShapeType="1"/>
            </p:cNvSpPr>
            <p:nvPr/>
          </p:nvSpPr>
          <p:spPr bwMode="auto">
            <a:xfrm>
              <a:off x="142" y="3623"/>
              <a:ext cx="20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35" name="Line 207"/>
            <p:cNvSpPr>
              <a:spLocks noChangeShapeType="1"/>
            </p:cNvSpPr>
            <p:nvPr/>
          </p:nvSpPr>
          <p:spPr bwMode="auto">
            <a:xfrm>
              <a:off x="377" y="3623"/>
              <a:ext cx="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36" name="Line 208"/>
            <p:cNvSpPr>
              <a:spLocks noChangeShapeType="1"/>
            </p:cNvSpPr>
            <p:nvPr/>
          </p:nvSpPr>
          <p:spPr bwMode="auto">
            <a:xfrm>
              <a:off x="445" y="3623"/>
              <a:ext cx="29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37" name="Line 209"/>
            <p:cNvSpPr>
              <a:spLocks noChangeShapeType="1"/>
            </p:cNvSpPr>
            <p:nvPr/>
          </p:nvSpPr>
          <p:spPr bwMode="auto">
            <a:xfrm>
              <a:off x="778" y="3623"/>
              <a:ext cx="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38" name="Line 210"/>
            <p:cNvSpPr>
              <a:spLocks noChangeShapeType="1"/>
            </p:cNvSpPr>
            <p:nvPr/>
          </p:nvSpPr>
          <p:spPr bwMode="auto">
            <a:xfrm>
              <a:off x="847" y="3623"/>
              <a:ext cx="29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39" name="Line 211"/>
            <p:cNvSpPr>
              <a:spLocks noChangeShapeType="1"/>
            </p:cNvSpPr>
            <p:nvPr/>
          </p:nvSpPr>
          <p:spPr bwMode="auto">
            <a:xfrm>
              <a:off x="1180" y="3623"/>
              <a:ext cx="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40" name="Line 212"/>
            <p:cNvSpPr>
              <a:spLocks noChangeShapeType="1"/>
            </p:cNvSpPr>
            <p:nvPr/>
          </p:nvSpPr>
          <p:spPr bwMode="auto">
            <a:xfrm>
              <a:off x="1248" y="3623"/>
              <a:ext cx="29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41" name="Line 213"/>
            <p:cNvSpPr>
              <a:spLocks noChangeShapeType="1"/>
            </p:cNvSpPr>
            <p:nvPr/>
          </p:nvSpPr>
          <p:spPr bwMode="auto">
            <a:xfrm>
              <a:off x="1582" y="3623"/>
              <a:ext cx="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42" name="Line 214"/>
            <p:cNvSpPr>
              <a:spLocks noChangeShapeType="1"/>
            </p:cNvSpPr>
            <p:nvPr/>
          </p:nvSpPr>
          <p:spPr bwMode="auto">
            <a:xfrm>
              <a:off x="1650" y="3623"/>
              <a:ext cx="20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53143" name="Group 215"/>
          <p:cNvGrpSpPr>
            <a:grpSpLocks/>
          </p:cNvGrpSpPr>
          <p:nvPr/>
        </p:nvGrpSpPr>
        <p:grpSpPr bwMode="auto">
          <a:xfrm>
            <a:off x="887413" y="881063"/>
            <a:ext cx="1419225" cy="2105025"/>
            <a:chOff x="559" y="555"/>
            <a:chExt cx="894" cy="1326"/>
          </a:xfrm>
        </p:grpSpPr>
        <p:sp>
          <p:nvSpPr>
            <p:cNvPr id="253144" name="Rectangle 216"/>
            <p:cNvSpPr>
              <a:spLocks noChangeArrowheads="1"/>
            </p:cNvSpPr>
            <p:nvPr/>
          </p:nvSpPr>
          <p:spPr bwMode="auto">
            <a:xfrm>
              <a:off x="720" y="922"/>
              <a:ext cx="568" cy="94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grpSp>
          <p:nvGrpSpPr>
            <p:cNvPr id="253145" name="Group 217"/>
            <p:cNvGrpSpPr>
              <a:grpSpLocks/>
            </p:cNvGrpSpPr>
            <p:nvPr/>
          </p:nvGrpSpPr>
          <p:grpSpPr bwMode="auto">
            <a:xfrm>
              <a:off x="559" y="555"/>
              <a:ext cx="894" cy="1326"/>
              <a:chOff x="559" y="555"/>
              <a:chExt cx="894" cy="1326"/>
            </a:xfrm>
          </p:grpSpPr>
          <p:sp>
            <p:nvSpPr>
              <p:cNvPr id="253146" name="Line 218"/>
              <p:cNvSpPr>
                <a:spLocks noChangeShapeType="1"/>
              </p:cNvSpPr>
              <p:nvPr/>
            </p:nvSpPr>
            <p:spPr bwMode="auto">
              <a:xfrm flipV="1">
                <a:off x="756" y="1063"/>
                <a:ext cx="0" cy="81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53147" name="Line 219"/>
              <p:cNvSpPr>
                <a:spLocks noChangeShapeType="1"/>
              </p:cNvSpPr>
              <p:nvPr/>
            </p:nvSpPr>
            <p:spPr bwMode="auto">
              <a:xfrm flipV="1">
                <a:off x="1256" y="1063"/>
                <a:ext cx="0" cy="81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53148" name="Line 220"/>
              <p:cNvSpPr>
                <a:spLocks noChangeShapeType="1"/>
              </p:cNvSpPr>
              <p:nvPr/>
            </p:nvSpPr>
            <p:spPr bwMode="auto">
              <a:xfrm flipV="1">
                <a:off x="1301" y="911"/>
                <a:ext cx="0" cy="371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53149" name="Line 221"/>
              <p:cNvSpPr>
                <a:spLocks noChangeShapeType="1"/>
              </p:cNvSpPr>
              <p:nvPr/>
            </p:nvSpPr>
            <p:spPr bwMode="auto">
              <a:xfrm>
                <a:off x="710" y="911"/>
                <a:ext cx="0" cy="371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53150" name="Line 222"/>
              <p:cNvSpPr>
                <a:spLocks noChangeShapeType="1"/>
              </p:cNvSpPr>
              <p:nvPr/>
            </p:nvSpPr>
            <p:spPr bwMode="auto">
              <a:xfrm>
                <a:off x="710" y="1282"/>
                <a:ext cx="0" cy="599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53151" name="Line 223"/>
              <p:cNvSpPr>
                <a:spLocks noChangeShapeType="1"/>
              </p:cNvSpPr>
              <p:nvPr/>
            </p:nvSpPr>
            <p:spPr bwMode="auto">
              <a:xfrm>
                <a:off x="1301" y="1282"/>
                <a:ext cx="0" cy="599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53152" name="Line 224"/>
              <p:cNvSpPr>
                <a:spLocks noChangeShapeType="1"/>
              </p:cNvSpPr>
              <p:nvPr/>
            </p:nvSpPr>
            <p:spPr bwMode="auto">
              <a:xfrm flipH="1">
                <a:off x="710" y="1881"/>
                <a:ext cx="591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53153" name="Line 225"/>
              <p:cNvSpPr>
                <a:spLocks noChangeShapeType="1"/>
              </p:cNvSpPr>
              <p:nvPr/>
            </p:nvSpPr>
            <p:spPr bwMode="auto">
              <a:xfrm>
                <a:off x="1066" y="555"/>
                <a:ext cx="0" cy="151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53154" name="Line 226"/>
              <p:cNvSpPr>
                <a:spLocks noChangeShapeType="1"/>
              </p:cNvSpPr>
              <p:nvPr/>
            </p:nvSpPr>
            <p:spPr bwMode="auto">
              <a:xfrm flipH="1">
                <a:off x="945" y="706"/>
                <a:ext cx="121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53155" name="Line 227"/>
              <p:cNvSpPr>
                <a:spLocks noChangeShapeType="1"/>
              </p:cNvSpPr>
              <p:nvPr/>
            </p:nvSpPr>
            <p:spPr bwMode="auto">
              <a:xfrm flipV="1">
                <a:off x="945" y="555"/>
                <a:ext cx="0" cy="151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53156" name="Line 228"/>
              <p:cNvSpPr>
                <a:spLocks noChangeShapeType="1"/>
              </p:cNvSpPr>
              <p:nvPr/>
            </p:nvSpPr>
            <p:spPr bwMode="auto">
              <a:xfrm flipV="1">
                <a:off x="1453" y="555"/>
                <a:ext cx="0" cy="356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53157" name="Line 229"/>
              <p:cNvSpPr>
                <a:spLocks noChangeShapeType="1"/>
              </p:cNvSpPr>
              <p:nvPr/>
            </p:nvSpPr>
            <p:spPr bwMode="auto">
              <a:xfrm flipH="1">
                <a:off x="1066" y="555"/>
                <a:ext cx="387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53158" name="Line 230"/>
              <p:cNvSpPr>
                <a:spLocks noChangeShapeType="1"/>
              </p:cNvSpPr>
              <p:nvPr/>
            </p:nvSpPr>
            <p:spPr bwMode="auto">
              <a:xfrm flipV="1">
                <a:off x="559" y="555"/>
                <a:ext cx="0" cy="356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53159" name="Line 231"/>
              <p:cNvSpPr>
                <a:spLocks noChangeShapeType="1"/>
              </p:cNvSpPr>
              <p:nvPr/>
            </p:nvSpPr>
            <p:spPr bwMode="auto">
              <a:xfrm>
                <a:off x="559" y="555"/>
                <a:ext cx="386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53160" name="Line 232"/>
              <p:cNvSpPr>
                <a:spLocks noChangeShapeType="1"/>
              </p:cNvSpPr>
              <p:nvPr/>
            </p:nvSpPr>
            <p:spPr bwMode="auto">
              <a:xfrm>
                <a:off x="559" y="911"/>
                <a:ext cx="894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53161" name="Line 233"/>
              <p:cNvSpPr>
                <a:spLocks noChangeShapeType="1"/>
              </p:cNvSpPr>
              <p:nvPr/>
            </p:nvSpPr>
            <p:spPr bwMode="auto">
              <a:xfrm>
                <a:off x="710" y="1063"/>
                <a:ext cx="591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253046" name="Group 118"/>
          <p:cNvGrpSpPr>
            <a:grpSpLocks/>
          </p:cNvGrpSpPr>
          <p:nvPr/>
        </p:nvGrpSpPr>
        <p:grpSpPr bwMode="auto">
          <a:xfrm>
            <a:off x="1597025" y="811213"/>
            <a:ext cx="0" cy="3725862"/>
            <a:chOff x="1006" y="511"/>
            <a:chExt cx="0" cy="2347"/>
          </a:xfrm>
        </p:grpSpPr>
        <p:sp>
          <p:nvSpPr>
            <p:cNvPr id="253035" name="Line 107"/>
            <p:cNvSpPr>
              <a:spLocks noChangeShapeType="1"/>
            </p:cNvSpPr>
            <p:nvPr/>
          </p:nvSpPr>
          <p:spPr bwMode="auto">
            <a:xfrm flipV="1">
              <a:off x="1006" y="2517"/>
              <a:ext cx="0" cy="3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36" name="Line 108"/>
            <p:cNvSpPr>
              <a:spLocks noChangeShapeType="1"/>
            </p:cNvSpPr>
            <p:nvPr/>
          </p:nvSpPr>
          <p:spPr bwMode="auto">
            <a:xfrm flipV="1">
              <a:off x="1006" y="2449"/>
              <a:ext cx="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37" name="Line 109"/>
            <p:cNvSpPr>
              <a:spLocks noChangeShapeType="1"/>
            </p:cNvSpPr>
            <p:nvPr/>
          </p:nvSpPr>
          <p:spPr bwMode="auto">
            <a:xfrm flipV="1">
              <a:off x="1006" y="2116"/>
              <a:ext cx="0" cy="2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38" name="Line 110"/>
            <p:cNvSpPr>
              <a:spLocks noChangeShapeType="1"/>
            </p:cNvSpPr>
            <p:nvPr/>
          </p:nvSpPr>
          <p:spPr bwMode="auto">
            <a:xfrm flipV="1">
              <a:off x="1006" y="2047"/>
              <a:ext cx="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39" name="Line 111"/>
            <p:cNvSpPr>
              <a:spLocks noChangeShapeType="1"/>
            </p:cNvSpPr>
            <p:nvPr/>
          </p:nvSpPr>
          <p:spPr bwMode="auto">
            <a:xfrm flipV="1">
              <a:off x="1006" y="1714"/>
              <a:ext cx="0" cy="2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40" name="Line 112"/>
            <p:cNvSpPr>
              <a:spLocks noChangeShapeType="1"/>
            </p:cNvSpPr>
            <p:nvPr/>
          </p:nvSpPr>
          <p:spPr bwMode="auto">
            <a:xfrm flipV="1">
              <a:off x="1006" y="1646"/>
              <a:ext cx="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41" name="Line 113"/>
            <p:cNvSpPr>
              <a:spLocks noChangeShapeType="1"/>
            </p:cNvSpPr>
            <p:nvPr/>
          </p:nvSpPr>
          <p:spPr bwMode="auto">
            <a:xfrm flipV="1">
              <a:off x="1006" y="1313"/>
              <a:ext cx="0" cy="2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42" name="Line 114"/>
            <p:cNvSpPr>
              <a:spLocks noChangeShapeType="1"/>
            </p:cNvSpPr>
            <p:nvPr/>
          </p:nvSpPr>
          <p:spPr bwMode="auto">
            <a:xfrm flipV="1">
              <a:off x="1006" y="1244"/>
              <a:ext cx="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43" name="Line 115"/>
            <p:cNvSpPr>
              <a:spLocks noChangeShapeType="1"/>
            </p:cNvSpPr>
            <p:nvPr/>
          </p:nvSpPr>
          <p:spPr bwMode="auto">
            <a:xfrm flipV="1">
              <a:off x="1006" y="911"/>
              <a:ext cx="0" cy="2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44" name="Line 116"/>
            <p:cNvSpPr>
              <a:spLocks noChangeShapeType="1"/>
            </p:cNvSpPr>
            <p:nvPr/>
          </p:nvSpPr>
          <p:spPr bwMode="auto">
            <a:xfrm flipV="1">
              <a:off x="1006" y="843"/>
              <a:ext cx="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045" name="Line 117"/>
            <p:cNvSpPr>
              <a:spLocks noChangeShapeType="1"/>
            </p:cNvSpPr>
            <p:nvPr/>
          </p:nvSpPr>
          <p:spPr bwMode="auto">
            <a:xfrm flipV="1">
              <a:off x="1006" y="511"/>
              <a:ext cx="0" cy="2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53162" name="Group 234"/>
          <p:cNvGrpSpPr>
            <a:grpSpLocks/>
          </p:cNvGrpSpPr>
          <p:nvPr/>
        </p:nvGrpSpPr>
        <p:grpSpPr bwMode="auto">
          <a:xfrm>
            <a:off x="887413" y="5041900"/>
            <a:ext cx="1419225" cy="1419225"/>
            <a:chOff x="559" y="3176"/>
            <a:chExt cx="894" cy="894"/>
          </a:xfrm>
        </p:grpSpPr>
        <p:sp>
          <p:nvSpPr>
            <p:cNvPr id="253163" name="Line 235"/>
            <p:cNvSpPr>
              <a:spLocks noChangeShapeType="1"/>
            </p:cNvSpPr>
            <p:nvPr/>
          </p:nvSpPr>
          <p:spPr bwMode="auto">
            <a:xfrm flipV="1">
              <a:off x="733" y="3358"/>
              <a:ext cx="629" cy="62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64" name="Line 236"/>
            <p:cNvSpPr>
              <a:spLocks noChangeShapeType="1"/>
            </p:cNvSpPr>
            <p:nvPr/>
          </p:nvSpPr>
          <p:spPr bwMode="auto">
            <a:xfrm flipV="1">
              <a:off x="650" y="3267"/>
              <a:ext cx="628" cy="62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65" name="Freeform 237"/>
            <p:cNvSpPr>
              <a:spLocks/>
            </p:cNvSpPr>
            <p:nvPr/>
          </p:nvSpPr>
          <p:spPr bwMode="auto">
            <a:xfrm>
              <a:off x="559" y="3176"/>
              <a:ext cx="894" cy="894"/>
            </a:xfrm>
            <a:custGeom>
              <a:avLst/>
              <a:gdLst>
                <a:gd name="T0" fmla="*/ 822 w 822"/>
                <a:gd name="T1" fmla="*/ 412 h 823"/>
                <a:gd name="T2" fmla="*/ 818 w 822"/>
                <a:gd name="T3" fmla="*/ 354 h 823"/>
                <a:gd name="T4" fmla="*/ 806 w 822"/>
                <a:gd name="T5" fmla="*/ 296 h 823"/>
                <a:gd name="T6" fmla="*/ 785 w 822"/>
                <a:gd name="T7" fmla="*/ 241 h 823"/>
                <a:gd name="T8" fmla="*/ 757 w 822"/>
                <a:gd name="T9" fmla="*/ 189 h 823"/>
                <a:gd name="T10" fmla="*/ 722 w 822"/>
                <a:gd name="T11" fmla="*/ 143 h 823"/>
                <a:gd name="T12" fmla="*/ 681 w 822"/>
                <a:gd name="T13" fmla="*/ 101 h 823"/>
                <a:gd name="T14" fmla="*/ 633 w 822"/>
                <a:gd name="T15" fmla="*/ 65 h 823"/>
                <a:gd name="T16" fmla="*/ 581 w 822"/>
                <a:gd name="T17" fmla="*/ 38 h 823"/>
                <a:gd name="T18" fmla="*/ 527 w 822"/>
                <a:gd name="T19" fmla="*/ 17 h 823"/>
                <a:gd name="T20" fmla="*/ 470 w 822"/>
                <a:gd name="T21" fmla="*/ 4 h 823"/>
                <a:gd name="T22" fmla="*/ 411 w 822"/>
                <a:gd name="T23" fmla="*/ 0 h 823"/>
                <a:gd name="T24" fmla="*/ 353 w 822"/>
                <a:gd name="T25" fmla="*/ 4 h 823"/>
                <a:gd name="T26" fmla="*/ 295 w 822"/>
                <a:gd name="T27" fmla="*/ 17 h 823"/>
                <a:gd name="T28" fmla="*/ 240 w 822"/>
                <a:gd name="T29" fmla="*/ 38 h 823"/>
                <a:gd name="T30" fmla="*/ 189 w 822"/>
                <a:gd name="T31" fmla="*/ 65 h 823"/>
                <a:gd name="T32" fmla="*/ 142 w 822"/>
                <a:gd name="T33" fmla="*/ 101 h 823"/>
                <a:gd name="T34" fmla="*/ 101 w 822"/>
                <a:gd name="T35" fmla="*/ 143 h 823"/>
                <a:gd name="T36" fmla="*/ 65 w 822"/>
                <a:gd name="T37" fmla="*/ 189 h 823"/>
                <a:gd name="T38" fmla="*/ 37 w 822"/>
                <a:gd name="T39" fmla="*/ 241 h 823"/>
                <a:gd name="T40" fmla="*/ 17 w 822"/>
                <a:gd name="T41" fmla="*/ 296 h 823"/>
                <a:gd name="T42" fmla="*/ 3 w 822"/>
                <a:gd name="T43" fmla="*/ 354 h 823"/>
                <a:gd name="T44" fmla="*/ 0 w 822"/>
                <a:gd name="T45" fmla="*/ 412 h 823"/>
                <a:gd name="T46" fmla="*/ 3 w 822"/>
                <a:gd name="T47" fmla="*/ 471 h 823"/>
                <a:gd name="T48" fmla="*/ 17 w 822"/>
                <a:gd name="T49" fmla="*/ 528 h 823"/>
                <a:gd name="T50" fmla="*/ 37 w 822"/>
                <a:gd name="T51" fmla="*/ 582 h 823"/>
                <a:gd name="T52" fmla="*/ 65 w 822"/>
                <a:gd name="T53" fmla="*/ 634 h 823"/>
                <a:gd name="T54" fmla="*/ 101 w 822"/>
                <a:gd name="T55" fmla="*/ 682 h 823"/>
                <a:gd name="T56" fmla="*/ 142 w 822"/>
                <a:gd name="T57" fmla="*/ 723 h 823"/>
                <a:gd name="T58" fmla="*/ 189 w 822"/>
                <a:gd name="T59" fmla="*/ 758 h 823"/>
                <a:gd name="T60" fmla="*/ 240 w 822"/>
                <a:gd name="T61" fmla="*/ 786 h 823"/>
                <a:gd name="T62" fmla="*/ 295 w 822"/>
                <a:gd name="T63" fmla="*/ 807 h 823"/>
                <a:gd name="T64" fmla="*/ 353 w 822"/>
                <a:gd name="T65" fmla="*/ 819 h 823"/>
                <a:gd name="T66" fmla="*/ 411 w 822"/>
                <a:gd name="T67" fmla="*/ 823 h 823"/>
                <a:gd name="T68" fmla="*/ 470 w 822"/>
                <a:gd name="T69" fmla="*/ 819 h 823"/>
                <a:gd name="T70" fmla="*/ 527 w 822"/>
                <a:gd name="T71" fmla="*/ 807 h 823"/>
                <a:gd name="T72" fmla="*/ 581 w 822"/>
                <a:gd name="T73" fmla="*/ 786 h 823"/>
                <a:gd name="T74" fmla="*/ 633 w 822"/>
                <a:gd name="T75" fmla="*/ 758 h 823"/>
                <a:gd name="T76" fmla="*/ 681 w 822"/>
                <a:gd name="T77" fmla="*/ 723 h 823"/>
                <a:gd name="T78" fmla="*/ 722 w 822"/>
                <a:gd name="T79" fmla="*/ 682 h 823"/>
                <a:gd name="T80" fmla="*/ 757 w 822"/>
                <a:gd name="T81" fmla="*/ 634 h 823"/>
                <a:gd name="T82" fmla="*/ 785 w 822"/>
                <a:gd name="T83" fmla="*/ 582 h 823"/>
                <a:gd name="T84" fmla="*/ 806 w 822"/>
                <a:gd name="T85" fmla="*/ 528 h 823"/>
                <a:gd name="T86" fmla="*/ 818 w 822"/>
                <a:gd name="T87" fmla="*/ 471 h 823"/>
                <a:gd name="T88" fmla="*/ 822 w 822"/>
                <a:gd name="T89" fmla="*/ 412 h 8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22" h="823">
                  <a:moveTo>
                    <a:pt x="822" y="412"/>
                  </a:moveTo>
                  <a:lnTo>
                    <a:pt x="818" y="354"/>
                  </a:lnTo>
                  <a:lnTo>
                    <a:pt x="806" y="296"/>
                  </a:lnTo>
                  <a:lnTo>
                    <a:pt x="785" y="241"/>
                  </a:lnTo>
                  <a:lnTo>
                    <a:pt x="757" y="189"/>
                  </a:lnTo>
                  <a:lnTo>
                    <a:pt x="722" y="143"/>
                  </a:lnTo>
                  <a:lnTo>
                    <a:pt x="681" y="101"/>
                  </a:lnTo>
                  <a:lnTo>
                    <a:pt x="633" y="65"/>
                  </a:lnTo>
                  <a:lnTo>
                    <a:pt x="581" y="38"/>
                  </a:lnTo>
                  <a:lnTo>
                    <a:pt x="527" y="17"/>
                  </a:lnTo>
                  <a:lnTo>
                    <a:pt x="470" y="4"/>
                  </a:lnTo>
                  <a:lnTo>
                    <a:pt x="411" y="0"/>
                  </a:lnTo>
                  <a:lnTo>
                    <a:pt x="353" y="4"/>
                  </a:lnTo>
                  <a:lnTo>
                    <a:pt x="295" y="17"/>
                  </a:lnTo>
                  <a:lnTo>
                    <a:pt x="240" y="38"/>
                  </a:lnTo>
                  <a:lnTo>
                    <a:pt x="189" y="65"/>
                  </a:lnTo>
                  <a:lnTo>
                    <a:pt x="142" y="101"/>
                  </a:lnTo>
                  <a:lnTo>
                    <a:pt x="101" y="143"/>
                  </a:lnTo>
                  <a:lnTo>
                    <a:pt x="65" y="189"/>
                  </a:lnTo>
                  <a:lnTo>
                    <a:pt x="37" y="241"/>
                  </a:lnTo>
                  <a:lnTo>
                    <a:pt x="17" y="296"/>
                  </a:lnTo>
                  <a:lnTo>
                    <a:pt x="3" y="354"/>
                  </a:lnTo>
                  <a:lnTo>
                    <a:pt x="0" y="412"/>
                  </a:lnTo>
                  <a:lnTo>
                    <a:pt x="3" y="471"/>
                  </a:lnTo>
                  <a:lnTo>
                    <a:pt x="17" y="528"/>
                  </a:lnTo>
                  <a:lnTo>
                    <a:pt x="37" y="582"/>
                  </a:lnTo>
                  <a:lnTo>
                    <a:pt x="65" y="634"/>
                  </a:lnTo>
                  <a:lnTo>
                    <a:pt x="101" y="682"/>
                  </a:lnTo>
                  <a:lnTo>
                    <a:pt x="142" y="723"/>
                  </a:lnTo>
                  <a:lnTo>
                    <a:pt x="189" y="758"/>
                  </a:lnTo>
                  <a:lnTo>
                    <a:pt x="240" y="786"/>
                  </a:lnTo>
                  <a:lnTo>
                    <a:pt x="295" y="807"/>
                  </a:lnTo>
                  <a:lnTo>
                    <a:pt x="353" y="819"/>
                  </a:lnTo>
                  <a:lnTo>
                    <a:pt x="411" y="823"/>
                  </a:lnTo>
                  <a:lnTo>
                    <a:pt x="470" y="819"/>
                  </a:lnTo>
                  <a:lnTo>
                    <a:pt x="527" y="807"/>
                  </a:lnTo>
                  <a:lnTo>
                    <a:pt x="581" y="786"/>
                  </a:lnTo>
                  <a:lnTo>
                    <a:pt x="633" y="758"/>
                  </a:lnTo>
                  <a:lnTo>
                    <a:pt x="681" y="723"/>
                  </a:lnTo>
                  <a:lnTo>
                    <a:pt x="722" y="682"/>
                  </a:lnTo>
                  <a:lnTo>
                    <a:pt x="757" y="634"/>
                  </a:lnTo>
                  <a:lnTo>
                    <a:pt x="785" y="582"/>
                  </a:lnTo>
                  <a:lnTo>
                    <a:pt x="806" y="528"/>
                  </a:lnTo>
                  <a:lnTo>
                    <a:pt x="818" y="471"/>
                  </a:lnTo>
                  <a:lnTo>
                    <a:pt x="822" y="412"/>
                  </a:lnTo>
                  <a:close/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53166" name="Group 238"/>
          <p:cNvGrpSpPr>
            <a:grpSpLocks/>
          </p:cNvGrpSpPr>
          <p:nvPr/>
        </p:nvGrpSpPr>
        <p:grpSpPr bwMode="auto">
          <a:xfrm>
            <a:off x="2798763" y="1446213"/>
            <a:ext cx="903287" cy="588962"/>
            <a:chOff x="1763" y="911"/>
            <a:chExt cx="569" cy="371"/>
          </a:xfrm>
        </p:grpSpPr>
        <p:sp>
          <p:nvSpPr>
            <p:cNvPr id="253167" name="Line 239"/>
            <p:cNvSpPr>
              <a:spLocks noChangeShapeType="1"/>
            </p:cNvSpPr>
            <p:nvPr/>
          </p:nvSpPr>
          <p:spPr bwMode="auto">
            <a:xfrm>
              <a:off x="1763" y="911"/>
              <a:ext cx="56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68" name="Line 240"/>
            <p:cNvSpPr>
              <a:spLocks noChangeShapeType="1"/>
            </p:cNvSpPr>
            <p:nvPr/>
          </p:nvSpPr>
          <p:spPr bwMode="auto">
            <a:xfrm>
              <a:off x="2226" y="1047"/>
              <a:ext cx="0" cy="10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69" name="Freeform 241"/>
            <p:cNvSpPr>
              <a:spLocks/>
            </p:cNvSpPr>
            <p:nvPr/>
          </p:nvSpPr>
          <p:spPr bwMode="auto">
            <a:xfrm>
              <a:off x="2203" y="911"/>
              <a:ext cx="45" cy="136"/>
            </a:xfrm>
            <a:custGeom>
              <a:avLst/>
              <a:gdLst>
                <a:gd name="T0" fmla="*/ 0 w 41"/>
                <a:gd name="T1" fmla="*/ 120 h 120"/>
                <a:gd name="T2" fmla="*/ 41 w 41"/>
                <a:gd name="T3" fmla="*/ 120 h 120"/>
                <a:gd name="T4" fmla="*/ 20 w 41"/>
                <a:gd name="T5" fmla="*/ 0 h 120"/>
                <a:gd name="T6" fmla="*/ 0 w 41"/>
                <a:gd name="T7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" h="120">
                  <a:moveTo>
                    <a:pt x="0" y="120"/>
                  </a:moveTo>
                  <a:lnTo>
                    <a:pt x="41" y="120"/>
                  </a:lnTo>
                  <a:lnTo>
                    <a:pt x="20" y="0"/>
                  </a:lnTo>
                  <a:lnTo>
                    <a:pt x="0" y="12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70" name="Freeform 242"/>
            <p:cNvSpPr>
              <a:spLocks/>
            </p:cNvSpPr>
            <p:nvPr/>
          </p:nvSpPr>
          <p:spPr bwMode="auto">
            <a:xfrm>
              <a:off x="2203" y="911"/>
              <a:ext cx="45" cy="136"/>
            </a:xfrm>
            <a:custGeom>
              <a:avLst/>
              <a:gdLst>
                <a:gd name="T0" fmla="*/ 0 w 41"/>
                <a:gd name="T1" fmla="*/ 120 h 120"/>
                <a:gd name="T2" fmla="*/ 41 w 41"/>
                <a:gd name="T3" fmla="*/ 120 h 120"/>
                <a:gd name="T4" fmla="*/ 20 w 41"/>
                <a:gd name="T5" fmla="*/ 0 h 120"/>
                <a:gd name="T6" fmla="*/ 0 w 41"/>
                <a:gd name="T7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" h="120">
                  <a:moveTo>
                    <a:pt x="0" y="120"/>
                  </a:moveTo>
                  <a:lnTo>
                    <a:pt x="41" y="120"/>
                  </a:lnTo>
                  <a:lnTo>
                    <a:pt x="20" y="0"/>
                  </a:lnTo>
                  <a:lnTo>
                    <a:pt x="0" y="12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71" name="Freeform 243"/>
            <p:cNvSpPr>
              <a:spLocks/>
            </p:cNvSpPr>
            <p:nvPr/>
          </p:nvSpPr>
          <p:spPr bwMode="auto">
            <a:xfrm>
              <a:off x="2203" y="1153"/>
              <a:ext cx="45" cy="129"/>
            </a:xfrm>
            <a:custGeom>
              <a:avLst/>
              <a:gdLst>
                <a:gd name="T0" fmla="*/ 0 w 41"/>
                <a:gd name="T1" fmla="*/ 0 h 120"/>
                <a:gd name="T2" fmla="*/ 41 w 41"/>
                <a:gd name="T3" fmla="*/ 0 h 120"/>
                <a:gd name="T4" fmla="*/ 20 w 41"/>
                <a:gd name="T5" fmla="*/ 120 h 120"/>
                <a:gd name="T6" fmla="*/ 0 w 41"/>
                <a:gd name="T7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" h="120">
                  <a:moveTo>
                    <a:pt x="0" y="0"/>
                  </a:moveTo>
                  <a:lnTo>
                    <a:pt x="41" y="0"/>
                  </a:lnTo>
                  <a:lnTo>
                    <a:pt x="20" y="1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72" name="Freeform 244"/>
            <p:cNvSpPr>
              <a:spLocks/>
            </p:cNvSpPr>
            <p:nvPr/>
          </p:nvSpPr>
          <p:spPr bwMode="auto">
            <a:xfrm>
              <a:off x="2203" y="1153"/>
              <a:ext cx="45" cy="129"/>
            </a:xfrm>
            <a:custGeom>
              <a:avLst/>
              <a:gdLst>
                <a:gd name="T0" fmla="*/ 0 w 41"/>
                <a:gd name="T1" fmla="*/ 0 h 120"/>
                <a:gd name="T2" fmla="*/ 41 w 41"/>
                <a:gd name="T3" fmla="*/ 0 h 120"/>
                <a:gd name="T4" fmla="*/ 20 w 41"/>
                <a:gd name="T5" fmla="*/ 120 h 120"/>
                <a:gd name="T6" fmla="*/ 0 w 41"/>
                <a:gd name="T7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" h="120">
                  <a:moveTo>
                    <a:pt x="0" y="0"/>
                  </a:moveTo>
                  <a:lnTo>
                    <a:pt x="41" y="0"/>
                  </a:lnTo>
                  <a:lnTo>
                    <a:pt x="20" y="1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73" name="Line 245"/>
            <p:cNvSpPr>
              <a:spLocks noChangeShapeType="1"/>
            </p:cNvSpPr>
            <p:nvPr/>
          </p:nvSpPr>
          <p:spPr bwMode="auto">
            <a:xfrm flipV="1">
              <a:off x="2089" y="1070"/>
              <a:ext cx="0" cy="3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74" name="Line 246"/>
            <p:cNvSpPr>
              <a:spLocks noChangeShapeType="1"/>
            </p:cNvSpPr>
            <p:nvPr/>
          </p:nvSpPr>
          <p:spPr bwMode="auto">
            <a:xfrm>
              <a:off x="1763" y="911"/>
              <a:ext cx="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75" name="Line 247"/>
            <p:cNvSpPr>
              <a:spLocks noChangeShapeType="1"/>
            </p:cNvSpPr>
            <p:nvPr/>
          </p:nvSpPr>
          <p:spPr bwMode="auto">
            <a:xfrm>
              <a:off x="2226" y="1282"/>
              <a:ext cx="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76" name="Line 248"/>
            <p:cNvSpPr>
              <a:spLocks noChangeShapeType="1"/>
            </p:cNvSpPr>
            <p:nvPr/>
          </p:nvSpPr>
          <p:spPr bwMode="auto">
            <a:xfrm>
              <a:off x="1763" y="1282"/>
              <a:ext cx="56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77" name="Line 249"/>
            <p:cNvSpPr>
              <a:spLocks noChangeShapeType="1"/>
            </p:cNvSpPr>
            <p:nvPr/>
          </p:nvSpPr>
          <p:spPr bwMode="auto">
            <a:xfrm>
              <a:off x="1763" y="911"/>
              <a:ext cx="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78" name="Line 250"/>
            <p:cNvSpPr>
              <a:spLocks noChangeShapeType="1"/>
            </p:cNvSpPr>
            <p:nvPr/>
          </p:nvSpPr>
          <p:spPr bwMode="auto">
            <a:xfrm flipH="1" flipV="1">
              <a:off x="2036" y="1085"/>
              <a:ext cx="159" cy="3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53179" name="Group 251"/>
          <p:cNvGrpSpPr>
            <a:grpSpLocks/>
          </p:cNvGrpSpPr>
          <p:nvPr/>
        </p:nvGrpSpPr>
        <p:grpSpPr bwMode="auto">
          <a:xfrm>
            <a:off x="2065338" y="2035175"/>
            <a:ext cx="1636712" cy="950913"/>
            <a:chOff x="1301" y="1282"/>
            <a:chExt cx="1031" cy="599"/>
          </a:xfrm>
        </p:grpSpPr>
        <p:sp>
          <p:nvSpPr>
            <p:cNvPr id="253180" name="Line 252"/>
            <p:cNvSpPr>
              <a:spLocks noChangeShapeType="1"/>
            </p:cNvSpPr>
            <p:nvPr/>
          </p:nvSpPr>
          <p:spPr bwMode="auto">
            <a:xfrm>
              <a:off x="1763" y="1282"/>
              <a:ext cx="56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81" name="Line 253"/>
            <p:cNvSpPr>
              <a:spLocks noChangeShapeType="1"/>
            </p:cNvSpPr>
            <p:nvPr/>
          </p:nvSpPr>
          <p:spPr bwMode="auto">
            <a:xfrm>
              <a:off x="1301" y="1881"/>
              <a:ext cx="103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82" name="Line 254"/>
            <p:cNvSpPr>
              <a:spLocks noChangeShapeType="1"/>
            </p:cNvSpPr>
            <p:nvPr/>
          </p:nvSpPr>
          <p:spPr bwMode="auto">
            <a:xfrm>
              <a:off x="2226" y="1419"/>
              <a:ext cx="0" cy="33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83" name="Freeform 255"/>
            <p:cNvSpPr>
              <a:spLocks/>
            </p:cNvSpPr>
            <p:nvPr/>
          </p:nvSpPr>
          <p:spPr bwMode="auto">
            <a:xfrm>
              <a:off x="2203" y="1282"/>
              <a:ext cx="45" cy="137"/>
            </a:xfrm>
            <a:custGeom>
              <a:avLst/>
              <a:gdLst>
                <a:gd name="T0" fmla="*/ 0 w 41"/>
                <a:gd name="T1" fmla="*/ 120 h 120"/>
                <a:gd name="T2" fmla="*/ 41 w 41"/>
                <a:gd name="T3" fmla="*/ 120 h 120"/>
                <a:gd name="T4" fmla="*/ 20 w 41"/>
                <a:gd name="T5" fmla="*/ 0 h 120"/>
                <a:gd name="T6" fmla="*/ 0 w 41"/>
                <a:gd name="T7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" h="120">
                  <a:moveTo>
                    <a:pt x="0" y="120"/>
                  </a:moveTo>
                  <a:lnTo>
                    <a:pt x="41" y="120"/>
                  </a:lnTo>
                  <a:lnTo>
                    <a:pt x="20" y="0"/>
                  </a:lnTo>
                  <a:lnTo>
                    <a:pt x="0" y="12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84" name="Freeform 256"/>
            <p:cNvSpPr>
              <a:spLocks/>
            </p:cNvSpPr>
            <p:nvPr/>
          </p:nvSpPr>
          <p:spPr bwMode="auto">
            <a:xfrm>
              <a:off x="2203" y="1282"/>
              <a:ext cx="45" cy="137"/>
            </a:xfrm>
            <a:custGeom>
              <a:avLst/>
              <a:gdLst>
                <a:gd name="T0" fmla="*/ 0 w 41"/>
                <a:gd name="T1" fmla="*/ 120 h 120"/>
                <a:gd name="T2" fmla="*/ 41 w 41"/>
                <a:gd name="T3" fmla="*/ 120 h 120"/>
                <a:gd name="T4" fmla="*/ 20 w 41"/>
                <a:gd name="T5" fmla="*/ 0 h 120"/>
                <a:gd name="T6" fmla="*/ 0 w 41"/>
                <a:gd name="T7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" h="120">
                  <a:moveTo>
                    <a:pt x="0" y="120"/>
                  </a:moveTo>
                  <a:lnTo>
                    <a:pt x="41" y="120"/>
                  </a:lnTo>
                  <a:lnTo>
                    <a:pt x="20" y="0"/>
                  </a:lnTo>
                  <a:lnTo>
                    <a:pt x="0" y="12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85" name="Freeform 257"/>
            <p:cNvSpPr>
              <a:spLocks/>
            </p:cNvSpPr>
            <p:nvPr/>
          </p:nvSpPr>
          <p:spPr bwMode="auto">
            <a:xfrm>
              <a:off x="2203" y="1752"/>
              <a:ext cx="45" cy="129"/>
            </a:xfrm>
            <a:custGeom>
              <a:avLst/>
              <a:gdLst>
                <a:gd name="T0" fmla="*/ 0 w 41"/>
                <a:gd name="T1" fmla="*/ 0 h 120"/>
                <a:gd name="T2" fmla="*/ 41 w 41"/>
                <a:gd name="T3" fmla="*/ 0 h 120"/>
                <a:gd name="T4" fmla="*/ 20 w 41"/>
                <a:gd name="T5" fmla="*/ 120 h 120"/>
                <a:gd name="T6" fmla="*/ 0 w 41"/>
                <a:gd name="T7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" h="120">
                  <a:moveTo>
                    <a:pt x="0" y="0"/>
                  </a:moveTo>
                  <a:lnTo>
                    <a:pt x="41" y="0"/>
                  </a:lnTo>
                  <a:lnTo>
                    <a:pt x="20" y="1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86" name="Freeform 258"/>
            <p:cNvSpPr>
              <a:spLocks/>
            </p:cNvSpPr>
            <p:nvPr/>
          </p:nvSpPr>
          <p:spPr bwMode="auto">
            <a:xfrm>
              <a:off x="2203" y="1752"/>
              <a:ext cx="45" cy="129"/>
            </a:xfrm>
            <a:custGeom>
              <a:avLst/>
              <a:gdLst>
                <a:gd name="T0" fmla="*/ 0 w 41"/>
                <a:gd name="T1" fmla="*/ 0 h 120"/>
                <a:gd name="T2" fmla="*/ 41 w 41"/>
                <a:gd name="T3" fmla="*/ 0 h 120"/>
                <a:gd name="T4" fmla="*/ 20 w 41"/>
                <a:gd name="T5" fmla="*/ 120 h 120"/>
                <a:gd name="T6" fmla="*/ 0 w 41"/>
                <a:gd name="T7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" h="120">
                  <a:moveTo>
                    <a:pt x="0" y="0"/>
                  </a:moveTo>
                  <a:lnTo>
                    <a:pt x="41" y="0"/>
                  </a:lnTo>
                  <a:lnTo>
                    <a:pt x="20" y="12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87" name="Freeform 259"/>
            <p:cNvSpPr>
              <a:spLocks/>
            </p:cNvSpPr>
            <p:nvPr/>
          </p:nvSpPr>
          <p:spPr bwMode="auto">
            <a:xfrm>
              <a:off x="2036" y="1608"/>
              <a:ext cx="159" cy="68"/>
            </a:xfrm>
            <a:custGeom>
              <a:avLst/>
              <a:gdLst>
                <a:gd name="T0" fmla="*/ 0 w 150"/>
                <a:gd name="T1" fmla="*/ 28 h 69"/>
                <a:gd name="T2" fmla="*/ 150 w 150"/>
                <a:gd name="T3" fmla="*/ 69 h 69"/>
                <a:gd name="T4" fmla="*/ 150 w 150"/>
                <a:gd name="T5" fmla="*/ 42 h 69"/>
                <a:gd name="T6" fmla="*/ 148 w 150"/>
                <a:gd name="T7" fmla="*/ 34 h 69"/>
                <a:gd name="T8" fmla="*/ 142 w 150"/>
                <a:gd name="T9" fmla="*/ 25 h 69"/>
                <a:gd name="T10" fmla="*/ 132 w 150"/>
                <a:gd name="T11" fmla="*/ 18 h 69"/>
                <a:gd name="T12" fmla="*/ 121 w 150"/>
                <a:gd name="T13" fmla="*/ 14 h 69"/>
                <a:gd name="T14" fmla="*/ 79 w 150"/>
                <a:gd name="T15" fmla="*/ 3 h 69"/>
                <a:gd name="T16" fmla="*/ 68 w 150"/>
                <a:gd name="T17" fmla="*/ 0 h 69"/>
                <a:gd name="T18" fmla="*/ 58 w 150"/>
                <a:gd name="T19" fmla="*/ 3 h 69"/>
                <a:gd name="T20" fmla="*/ 52 w 150"/>
                <a:gd name="T21" fmla="*/ 8 h 69"/>
                <a:gd name="T22" fmla="*/ 50 w 150"/>
                <a:gd name="T23" fmla="*/ 15 h 69"/>
                <a:gd name="T24" fmla="*/ 50 w 150"/>
                <a:gd name="T25" fmla="*/ 41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0" h="69">
                  <a:moveTo>
                    <a:pt x="0" y="28"/>
                  </a:moveTo>
                  <a:lnTo>
                    <a:pt x="150" y="69"/>
                  </a:lnTo>
                  <a:lnTo>
                    <a:pt x="150" y="42"/>
                  </a:lnTo>
                  <a:lnTo>
                    <a:pt x="148" y="34"/>
                  </a:lnTo>
                  <a:lnTo>
                    <a:pt x="142" y="25"/>
                  </a:lnTo>
                  <a:lnTo>
                    <a:pt x="132" y="18"/>
                  </a:lnTo>
                  <a:lnTo>
                    <a:pt x="121" y="14"/>
                  </a:lnTo>
                  <a:lnTo>
                    <a:pt x="79" y="3"/>
                  </a:lnTo>
                  <a:lnTo>
                    <a:pt x="68" y="0"/>
                  </a:lnTo>
                  <a:lnTo>
                    <a:pt x="58" y="3"/>
                  </a:lnTo>
                  <a:lnTo>
                    <a:pt x="52" y="8"/>
                  </a:lnTo>
                  <a:lnTo>
                    <a:pt x="50" y="15"/>
                  </a:lnTo>
                  <a:lnTo>
                    <a:pt x="50" y="4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88" name="Freeform 260"/>
            <p:cNvSpPr>
              <a:spLocks/>
            </p:cNvSpPr>
            <p:nvPr/>
          </p:nvSpPr>
          <p:spPr bwMode="auto">
            <a:xfrm>
              <a:off x="2089" y="1510"/>
              <a:ext cx="106" cy="83"/>
            </a:xfrm>
            <a:custGeom>
              <a:avLst/>
              <a:gdLst>
                <a:gd name="T0" fmla="*/ 100 w 100"/>
                <a:gd name="T1" fmla="*/ 77 h 77"/>
                <a:gd name="T2" fmla="*/ 0 w 100"/>
                <a:gd name="T3" fmla="*/ 51 h 77"/>
                <a:gd name="T4" fmla="*/ 0 w 100"/>
                <a:gd name="T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0" h="77">
                  <a:moveTo>
                    <a:pt x="100" y="77"/>
                  </a:moveTo>
                  <a:lnTo>
                    <a:pt x="0" y="5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89" name="Freeform 261"/>
            <p:cNvSpPr>
              <a:spLocks/>
            </p:cNvSpPr>
            <p:nvPr/>
          </p:nvSpPr>
          <p:spPr bwMode="auto">
            <a:xfrm>
              <a:off x="2089" y="1494"/>
              <a:ext cx="30" cy="16"/>
            </a:xfrm>
            <a:custGeom>
              <a:avLst/>
              <a:gdLst>
                <a:gd name="T0" fmla="*/ 29 w 29"/>
                <a:gd name="T1" fmla="*/ 2 h 14"/>
                <a:gd name="T2" fmla="*/ 18 w 29"/>
                <a:gd name="T3" fmla="*/ 0 h 14"/>
                <a:gd name="T4" fmla="*/ 8 w 29"/>
                <a:gd name="T5" fmla="*/ 2 h 14"/>
                <a:gd name="T6" fmla="*/ 2 w 29"/>
                <a:gd name="T7" fmla="*/ 7 h 14"/>
                <a:gd name="T8" fmla="*/ 0 w 29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14">
                  <a:moveTo>
                    <a:pt x="29" y="2"/>
                  </a:moveTo>
                  <a:lnTo>
                    <a:pt x="18" y="0"/>
                  </a:lnTo>
                  <a:lnTo>
                    <a:pt x="8" y="2"/>
                  </a:lnTo>
                  <a:lnTo>
                    <a:pt x="2" y="7"/>
                  </a:lnTo>
                  <a:lnTo>
                    <a:pt x="0" y="1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90" name="Line 262"/>
            <p:cNvSpPr>
              <a:spLocks noChangeShapeType="1"/>
            </p:cNvSpPr>
            <p:nvPr/>
          </p:nvSpPr>
          <p:spPr bwMode="auto">
            <a:xfrm>
              <a:off x="2119" y="1494"/>
              <a:ext cx="76" cy="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91" name="Line 263"/>
            <p:cNvSpPr>
              <a:spLocks noChangeShapeType="1"/>
            </p:cNvSpPr>
            <p:nvPr/>
          </p:nvSpPr>
          <p:spPr bwMode="auto">
            <a:xfrm flipH="1" flipV="1">
              <a:off x="2089" y="1525"/>
              <a:ext cx="106" cy="3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92" name="Line 264"/>
            <p:cNvSpPr>
              <a:spLocks noChangeShapeType="1"/>
            </p:cNvSpPr>
            <p:nvPr/>
          </p:nvSpPr>
          <p:spPr bwMode="auto">
            <a:xfrm>
              <a:off x="1301" y="1881"/>
              <a:ext cx="103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93" name="Line 265"/>
            <p:cNvSpPr>
              <a:spLocks noChangeShapeType="1"/>
            </p:cNvSpPr>
            <p:nvPr/>
          </p:nvSpPr>
          <p:spPr bwMode="auto">
            <a:xfrm flipV="1">
              <a:off x="2226" y="1623"/>
              <a:ext cx="0" cy="1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94" name="Freeform 266"/>
            <p:cNvSpPr>
              <a:spLocks/>
            </p:cNvSpPr>
            <p:nvPr/>
          </p:nvSpPr>
          <p:spPr bwMode="auto">
            <a:xfrm>
              <a:off x="2203" y="1752"/>
              <a:ext cx="45" cy="129"/>
            </a:xfrm>
            <a:custGeom>
              <a:avLst/>
              <a:gdLst>
                <a:gd name="T0" fmla="*/ 0 w 41"/>
                <a:gd name="T1" fmla="*/ 0 h 120"/>
                <a:gd name="T2" fmla="*/ 41 w 41"/>
                <a:gd name="T3" fmla="*/ 0 h 120"/>
                <a:gd name="T4" fmla="*/ 20 w 41"/>
                <a:gd name="T5" fmla="*/ 120 h 120"/>
                <a:gd name="T6" fmla="*/ 0 w 41"/>
                <a:gd name="T7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" h="120">
                  <a:moveTo>
                    <a:pt x="0" y="0"/>
                  </a:moveTo>
                  <a:lnTo>
                    <a:pt x="41" y="0"/>
                  </a:lnTo>
                  <a:lnTo>
                    <a:pt x="20" y="1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95" name="Freeform 267"/>
            <p:cNvSpPr>
              <a:spLocks/>
            </p:cNvSpPr>
            <p:nvPr/>
          </p:nvSpPr>
          <p:spPr bwMode="auto">
            <a:xfrm>
              <a:off x="2203" y="1752"/>
              <a:ext cx="45" cy="129"/>
            </a:xfrm>
            <a:custGeom>
              <a:avLst/>
              <a:gdLst>
                <a:gd name="T0" fmla="*/ 0 w 41"/>
                <a:gd name="T1" fmla="*/ 0 h 120"/>
                <a:gd name="T2" fmla="*/ 41 w 41"/>
                <a:gd name="T3" fmla="*/ 0 h 120"/>
                <a:gd name="T4" fmla="*/ 20 w 41"/>
                <a:gd name="T5" fmla="*/ 120 h 120"/>
                <a:gd name="T6" fmla="*/ 0 w 41"/>
                <a:gd name="T7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" h="120">
                  <a:moveTo>
                    <a:pt x="0" y="0"/>
                  </a:moveTo>
                  <a:lnTo>
                    <a:pt x="41" y="0"/>
                  </a:lnTo>
                  <a:lnTo>
                    <a:pt x="20" y="1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53196" name="Group 268"/>
          <p:cNvGrpSpPr>
            <a:grpSpLocks/>
          </p:cNvGrpSpPr>
          <p:nvPr/>
        </p:nvGrpSpPr>
        <p:grpSpPr bwMode="auto">
          <a:xfrm>
            <a:off x="2065338" y="1446213"/>
            <a:ext cx="2249487" cy="1539875"/>
            <a:chOff x="1301" y="911"/>
            <a:chExt cx="1417" cy="970"/>
          </a:xfrm>
        </p:grpSpPr>
        <p:sp>
          <p:nvSpPr>
            <p:cNvPr id="253197" name="Line 269"/>
            <p:cNvSpPr>
              <a:spLocks noChangeShapeType="1"/>
            </p:cNvSpPr>
            <p:nvPr/>
          </p:nvSpPr>
          <p:spPr bwMode="auto">
            <a:xfrm>
              <a:off x="1763" y="911"/>
              <a:ext cx="95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98" name="Line 270"/>
            <p:cNvSpPr>
              <a:spLocks noChangeShapeType="1"/>
            </p:cNvSpPr>
            <p:nvPr/>
          </p:nvSpPr>
          <p:spPr bwMode="auto">
            <a:xfrm>
              <a:off x="1301" y="1881"/>
              <a:ext cx="141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199" name="Line 271"/>
            <p:cNvSpPr>
              <a:spLocks noChangeShapeType="1"/>
            </p:cNvSpPr>
            <p:nvPr/>
          </p:nvSpPr>
          <p:spPr bwMode="auto">
            <a:xfrm>
              <a:off x="2612" y="1047"/>
              <a:ext cx="0" cy="70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200" name="Freeform 272"/>
            <p:cNvSpPr>
              <a:spLocks/>
            </p:cNvSpPr>
            <p:nvPr/>
          </p:nvSpPr>
          <p:spPr bwMode="auto">
            <a:xfrm>
              <a:off x="2589" y="911"/>
              <a:ext cx="46" cy="136"/>
            </a:xfrm>
            <a:custGeom>
              <a:avLst/>
              <a:gdLst>
                <a:gd name="T0" fmla="*/ 0 w 41"/>
                <a:gd name="T1" fmla="*/ 120 h 120"/>
                <a:gd name="T2" fmla="*/ 41 w 41"/>
                <a:gd name="T3" fmla="*/ 120 h 120"/>
                <a:gd name="T4" fmla="*/ 20 w 41"/>
                <a:gd name="T5" fmla="*/ 0 h 120"/>
                <a:gd name="T6" fmla="*/ 0 w 41"/>
                <a:gd name="T7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" h="120">
                  <a:moveTo>
                    <a:pt x="0" y="120"/>
                  </a:moveTo>
                  <a:lnTo>
                    <a:pt x="41" y="120"/>
                  </a:lnTo>
                  <a:lnTo>
                    <a:pt x="20" y="0"/>
                  </a:lnTo>
                  <a:lnTo>
                    <a:pt x="0" y="12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201" name="Freeform 273"/>
            <p:cNvSpPr>
              <a:spLocks/>
            </p:cNvSpPr>
            <p:nvPr/>
          </p:nvSpPr>
          <p:spPr bwMode="auto">
            <a:xfrm>
              <a:off x="2589" y="911"/>
              <a:ext cx="46" cy="136"/>
            </a:xfrm>
            <a:custGeom>
              <a:avLst/>
              <a:gdLst>
                <a:gd name="T0" fmla="*/ 0 w 41"/>
                <a:gd name="T1" fmla="*/ 120 h 120"/>
                <a:gd name="T2" fmla="*/ 41 w 41"/>
                <a:gd name="T3" fmla="*/ 120 h 120"/>
                <a:gd name="T4" fmla="*/ 20 w 41"/>
                <a:gd name="T5" fmla="*/ 0 h 120"/>
                <a:gd name="T6" fmla="*/ 0 w 41"/>
                <a:gd name="T7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" h="120">
                  <a:moveTo>
                    <a:pt x="0" y="120"/>
                  </a:moveTo>
                  <a:lnTo>
                    <a:pt x="41" y="120"/>
                  </a:lnTo>
                  <a:lnTo>
                    <a:pt x="20" y="0"/>
                  </a:lnTo>
                  <a:lnTo>
                    <a:pt x="0" y="12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202" name="Freeform 274"/>
            <p:cNvSpPr>
              <a:spLocks/>
            </p:cNvSpPr>
            <p:nvPr/>
          </p:nvSpPr>
          <p:spPr bwMode="auto">
            <a:xfrm>
              <a:off x="2589" y="1752"/>
              <a:ext cx="46" cy="129"/>
            </a:xfrm>
            <a:custGeom>
              <a:avLst/>
              <a:gdLst>
                <a:gd name="T0" fmla="*/ 0 w 41"/>
                <a:gd name="T1" fmla="*/ 0 h 120"/>
                <a:gd name="T2" fmla="*/ 41 w 41"/>
                <a:gd name="T3" fmla="*/ 0 h 120"/>
                <a:gd name="T4" fmla="*/ 20 w 41"/>
                <a:gd name="T5" fmla="*/ 120 h 120"/>
                <a:gd name="T6" fmla="*/ 0 w 41"/>
                <a:gd name="T7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" h="120">
                  <a:moveTo>
                    <a:pt x="0" y="0"/>
                  </a:moveTo>
                  <a:lnTo>
                    <a:pt x="41" y="0"/>
                  </a:lnTo>
                  <a:lnTo>
                    <a:pt x="20" y="1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203" name="Freeform 275"/>
            <p:cNvSpPr>
              <a:spLocks/>
            </p:cNvSpPr>
            <p:nvPr/>
          </p:nvSpPr>
          <p:spPr bwMode="auto">
            <a:xfrm>
              <a:off x="2589" y="1752"/>
              <a:ext cx="46" cy="129"/>
            </a:xfrm>
            <a:custGeom>
              <a:avLst/>
              <a:gdLst>
                <a:gd name="T0" fmla="*/ 0 w 41"/>
                <a:gd name="T1" fmla="*/ 0 h 120"/>
                <a:gd name="T2" fmla="*/ 41 w 41"/>
                <a:gd name="T3" fmla="*/ 0 h 120"/>
                <a:gd name="T4" fmla="*/ 20 w 41"/>
                <a:gd name="T5" fmla="*/ 120 h 120"/>
                <a:gd name="T6" fmla="*/ 0 w 41"/>
                <a:gd name="T7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" h="120">
                  <a:moveTo>
                    <a:pt x="0" y="0"/>
                  </a:moveTo>
                  <a:lnTo>
                    <a:pt x="41" y="0"/>
                  </a:lnTo>
                  <a:lnTo>
                    <a:pt x="20" y="1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204" name="Freeform 276"/>
            <p:cNvSpPr>
              <a:spLocks/>
            </p:cNvSpPr>
            <p:nvPr/>
          </p:nvSpPr>
          <p:spPr bwMode="auto">
            <a:xfrm>
              <a:off x="2423" y="1373"/>
              <a:ext cx="159" cy="46"/>
            </a:xfrm>
            <a:custGeom>
              <a:avLst/>
              <a:gdLst>
                <a:gd name="T0" fmla="*/ 0 w 150"/>
                <a:gd name="T1" fmla="*/ 5 h 46"/>
                <a:gd name="T2" fmla="*/ 150 w 150"/>
                <a:gd name="T3" fmla="*/ 46 h 46"/>
                <a:gd name="T4" fmla="*/ 150 w 150"/>
                <a:gd name="T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0" h="46">
                  <a:moveTo>
                    <a:pt x="0" y="5"/>
                  </a:moveTo>
                  <a:lnTo>
                    <a:pt x="150" y="46"/>
                  </a:lnTo>
                  <a:lnTo>
                    <a:pt x="15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205" name="Line 277"/>
            <p:cNvSpPr>
              <a:spLocks noChangeShapeType="1"/>
            </p:cNvSpPr>
            <p:nvPr/>
          </p:nvSpPr>
          <p:spPr bwMode="auto">
            <a:xfrm>
              <a:off x="2612" y="1881"/>
              <a:ext cx="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53206" name="Group 278"/>
          <p:cNvGrpSpPr>
            <a:grpSpLocks/>
          </p:cNvGrpSpPr>
          <p:nvPr/>
        </p:nvGrpSpPr>
        <p:grpSpPr bwMode="auto">
          <a:xfrm>
            <a:off x="2065338" y="2576513"/>
            <a:ext cx="1636712" cy="1852612"/>
            <a:chOff x="1301" y="1623"/>
            <a:chExt cx="1031" cy="1167"/>
          </a:xfrm>
        </p:grpSpPr>
        <p:sp>
          <p:nvSpPr>
            <p:cNvPr id="253207" name="Line 279"/>
            <p:cNvSpPr>
              <a:spLocks noChangeShapeType="1"/>
            </p:cNvSpPr>
            <p:nvPr/>
          </p:nvSpPr>
          <p:spPr bwMode="auto">
            <a:xfrm>
              <a:off x="1301" y="1881"/>
              <a:ext cx="103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208" name="Line 280"/>
            <p:cNvSpPr>
              <a:spLocks noChangeShapeType="1"/>
            </p:cNvSpPr>
            <p:nvPr/>
          </p:nvSpPr>
          <p:spPr bwMode="auto">
            <a:xfrm flipV="1">
              <a:off x="2226" y="1623"/>
              <a:ext cx="0" cy="1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209" name="Line 281"/>
            <p:cNvSpPr>
              <a:spLocks noChangeShapeType="1"/>
            </p:cNvSpPr>
            <p:nvPr/>
          </p:nvSpPr>
          <p:spPr bwMode="auto">
            <a:xfrm>
              <a:off x="2226" y="1881"/>
              <a:ext cx="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210" name="Line 282"/>
            <p:cNvSpPr>
              <a:spLocks noChangeShapeType="1"/>
            </p:cNvSpPr>
            <p:nvPr/>
          </p:nvSpPr>
          <p:spPr bwMode="auto">
            <a:xfrm>
              <a:off x="1301" y="2176"/>
              <a:ext cx="103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211" name="Line 283"/>
            <p:cNvSpPr>
              <a:spLocks noChangeShapeType="1"/>
            </p:cNvSpPr>
            <p:nvPr/>
          </p:nvSpPr>
          <p:spPr bwMode="auto">
            <a:xfrm>
              <a:off x="2226" y="2305"/>
              <a:ext cx="0" cy="48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212" name="Line 284"/>
            <p:cNvSpPr>
              <a:spLocks noChangeShapeType="1"/>
            </p:cNvSpPr>
            <p:nvPr/>
          </p:nvSpPr>
          <p:spPr bwMode="auto">
            <a:xfrm>
              <a:off x="2226" y="1881"/>
              <a:ext cx="0" cy="29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213" name="Freeform 285"/>
            <p:cNvSpPr>
              <a:spLocks/>
            </p:cNvSpPr>
            <p:nvPr/>
          </p:nvSpPr>
          <p:spPr bwMode="auto">
            <a:xfrm>
              <a:off x="2203" y="2176"/>
              <a:ext cx="45" cy="129"/>
            </a:xfrm>
            <a:custGeom>
              <a:avLst/>
              <a:gdLst>
                <a:gd name="T0" fmla="*/ 0 w 41"/>
                <a:gd name="T1" fmla="*/ 119 h 119"/>
                <a:gd name="T2" fmla="*/ 41 w 41"/>
                <a:gd name="T3" fmla="*/ 119 h 119"/>
                <a:gd name="T4" fmla="*/ 20 w 41"/>
                <a:gd name="T5" fmla="*/ 0 h 119"/>
                <a:gd name="T6" fmla="*/ 0 w 41"/>
                <a:gd name="T7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" h="119">
                  <a:moveTo>
                    <a:pt x="0" y="119"/>
                  </a:moveTo>
                  <a:lnTo>
                    <a:pt x="41" y="119"/>
                  </a:lnTo>
                  <a:lnTo>
                    <a:pt x="20" y="0"/>
                  </a:lnTo>
                  <a:lnTo>
                    <a:pt x="0" y="119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214" name="Freeform 286"/>
            <p:cNvSpPr>
              <a:spLocks/>
            </p:cNvSpPr>
            <p:nvPr/>
          </p:nvSpPr>
          <p:spPr bwMode="auto">
            <a:xfrm>
              <a:off x="2203" y="2176"/>
              <a:ext cx="45" cy="129"/>
            </a:xfrm>
            <a:custGeom>
              <a:avLst/>
              <a:gdLst>
                <a:gd name="T0" fmla="*/ 0 w 41"/>
                <a:gd name="T1" fmla="*/ 119 h 119"/>
                <a:gd name="T2" fmla="*/ 41 w 41"/>
                <a:gd name="T3" fmla="*/ 119 h 119"/>
                <a:gd name="T4" fmla="*/ 20 w 41"/>
                <a:gd name="T5" fmla="*/ 0 h 119"/>
                <a:gd name="T6" fmla="*/ 0 w 41"/>
                <a:gd name="T7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" h="119">
                  <a:moveTo>
                    <a:pt x="0" y="119"/>
                  </a:moveTo>
                  <a:lnTo>
                    <a:pt x="41" y="119"/>
                  </a:lnTo>
                  <a:lnTo>
                    <a:pt x="20" y="0"/>
                  </a:lnTo>
                  <a:lnTo>
                    <a:pt x="0" y="119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215" name="Freeform 287"/>
            <p:cNvSpPr>
              <a:spLocks/>
            </p:cNvSpPr>
            <p:nvPr/>
          </p:nvSpPr>
          <p:spPr bwMode="auto">
            <a:xfrm>
              <a:off x="2044" y="2714"/>
              <a:ext cx="144" cy="38"/>
            </a:xfrm>
            <a:custGeom>
              <a:avLst/>
              <a:gdLst>
                <a:gd name="T0" fmla="*/ 0 w 134"/>
                <a:gd name="T1" fmla="*/ 0 h 37"/>
                <a:gd name="T2" fmla="*/ 26 w 134"/>
                <a:gd name="T3" fmla="*/ 14 h 37"/>
                <a:gd name="T4" fmla="*/ 53 w 134"/>
                <a:gd name="T5" fmla="*/ 26 h 37"/>
                <a:gd name="T6" fmla="*/ 81 w 134"/>
                <a:gd name="T7" fmla="*/ 33 h 37"/>
                <a:gd name="T8" fmla="*/ 109 w 134"/>
                <a:gd name="T9" fmla="*/ 37 h 37"/>
                <a:gd name="T10" fmla="*/ 134 w 134"/>
                <a:gd name="T11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4" h="37">
                  <a:moveTo>
                    <a:pt x="0" y="0"/>
                  </a:moveTo>
                  <a:lnTo>
                    <a:pt x="26" y="14"/>
                  </a:lnTo>
                  <a:lnTo>
                    <a:pt x="53" y="26"/>
                  </a:lnTo>
                  <a:lnTo>
                    <a:pt x="81" y="33"/>
                  </a:lnTo>
                  <a:lnTo>
                    <a:pt x="109" y="37"/>
                  </a:lnTo>
                  <a:lnTo>
                    <a:pt x="134" y="3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216" name="Freeform 288"/>
            <p:cNvSpPr>
              <a:spLocks/>
            </p:cNvSpPr>
            <p:nvPr/>
          </p:nvSpPr>
          <p:spPr bwMode="auto">
            <a:xfrm>
              <a:off x="2036" y="2691"/>
              <a:ext cx="8" cy="23"/>
            </a:xfrm>
            <a:custGeom>
              <a:avLst/>
              <a:gdLst>
                <a:gd name="T0" fmla="*/ 8 w 8"/>
                <a:gd name="T1" fmla="*/ 0 h 24"/>
                <a:gd name="T2" fmla="*/ 2 w 8"/>
                <a:gd name="T3" fmla="*/ 3 h 24"/>
                <a:gd name="T4" fmla="*/ 0 w 8"/>
                <a:gd name="T5" fmla="*/ 10 h 24"/>
                <a:gd name="T6" fmla="*/ 2 w 8"/>
                <a:gd name="T7" fmla="*/ 16 h 24"/>
                <a:gd name="T8" fmla="*/ 8 w 8"/>
                <a:gd name="T9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4">
                  <a:moveTo>
                    <a:pt x="8" y="0"/>
                  </a:moveTo>
                  <a:lnTo>
                    <a:pt x="2" y="3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8" y="2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217" name="Freeform 289"/>
            <p:cNvSpPr>
              <a:spLocks/>
            </p:cNvSpPr>
            <p:nvPr/>
          </p:nvSpPr>
          <p:spPr bwMode="auto">
            <a:xfrm>
              <a:off x="2044" y="2691"/>
              <a:ext cx="144" cy="38"/>
            </a:xfrm>
            <a:custGeom>
              <a:avLst/>
              <a:gdLst>
                <a:gd name="T0" fmla="*/ 134 w 134"/>
                <a:gd name="T1" fmla="*/ 36 h 36"/>
                <a:gd name="T2" fmla="*/ 109 w 134"/>
                <a:gd name="T3" fmla="*/ 22 h 36"/>
                <a:gd name="T4" fmla="*/ 81 w 134"/>
                <a:gd name="T5" fmla="*/ 11 h 36"/>
                <a:gd name="T6" fmla="*/ 53 w 134"/>
                <a:gd name="T7" fmla="*/ 3 h 36"/>
                <a:gd name="T8" fmla="*/ 26 w 134"/>
                <a:gd name="T9" fmla="*/ 0 h 36"/>
                <a:gd name="T10" fmla="*/ 0 w 134"/>
                <a:gd name="T1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4" h="36">
                  <a:moveTo>
                    <a:pt x="134" y="36"/>
                  </a:moveTo>
                  <a:lnTo>
                    <a:pt x="109" y="22"/>
                  </a:lnTo>
                  <a:lnTo>
                    <a:pt x="81" y="11"/>
                  </a:lnTo>
                  <a:lnTo>
                    <a:pt x="53" y="3"/>
                  </a:lnTo>
                  <a:lnTo>
                    <a:pt x="26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218" name="Freeform 290"/>
            <p:cNvSpPr>
              <a:spLocks/>
            </p:cNvSpPr>
            <p:nvPr/>
          </p:nvSpPr>
          <p:spPr bwMode="auto">
            <a:xfrm>
              <a:off x="2188" y="2729"/>
              <a:ext cx="7" cy="23"/>
            </a:xfrm>
            <a:custGeom>
              <a:avLst/>
              <a:gdLst>
                <a:gd name="T0" fmla="*/ 0 w 9"/>
                <a:gd name="T1" fmla="*/ 23 h 23"/>
                <a:gd name="T2" fmla="*/ 7 w 9"/>
                <a:gd name="T3" fmla="*/ 20 h 23"/>
                <a:gd name="T4" fmla="*/ 9 w 9"/>
                <a:gd name="T5" fmla="*/ 15 h 23"/>
                <a:gd name="T6" fmla="*/ 7 w 9"/>
                <a:gd name="T7" fmla="*/ 7 h 23"/>
                <a:gd name="T8" fmla="*/ 0 w 9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23">
                  <a:moveTo>
                    <a:pt x="0" y="23"/>
                  </a:moveTo>
                  <a:lnTo>
                    <a:pt x="7" y="20"/>
                  </a:lnTo>
                  <a:lnTo>
                    <a:pt x="9" y="15"/>
                  </a:lnTo>
                  <a:lnTo>
                    <a:pt x="7" y="7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219" name="Line 291"/>
            <p:cNvSpPr>
              <a:spLocks noChangeShapeType="1"/>
            </p:cNvSpPr>
            <p:nvPr/>
          </p:nvSpPr>
          <p:spPr bwMode="auto">
            <a:xfrm flipH="1" flipV="1">
              <a:off x="2188" y="2676"/>
              <a:ext cx="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220" name="Freeform 292"/>
            <p:cNvSpPr>
              <a:spLocks/>
            </p:cNvSpPr>
            <p:nvPr/>
          </p:nvSpPr>
          <p:spPr bwMode="auto">
            <a:xfrm>
              <a:off x="2036" y="2555"/>
              <a:ext cx="159" cy="83"/>
            </a:xfrm>
            <a:custGeom>
              <a:avLst/>
              <a:gdLst>
                <a:gd name="T0" fmla="*/ 150 w 150"/>
                <a:gd name="T1" fmla="*/ 82 h 82"/>
                <a:gd name="T2" fmla="*/ 150 w 150"/>
                <a:gd name="T3" fmla="*/ 58 h 82"/>
                <a:gd name="T4" fmla="*/ 148 w 150"/>
                <a:gd name="T5" fmla="*/ 48 h 82"/>
                <a:gd name="T6" fmla="*/ 141 w 150"/>
                <a:gd name="T7" fmla="*/ 40 h 82"/>
                <a:gd name="T8" fmla="*/ 130 w 150"/>
                <a:gd name="T9" fmla="*/ 31 h 82"/>
                <a:gd name="T10" fmla="*/ 117 w 150"/>
                <a:gd name="T11" fmla="*/ 26 h 82"/>
                <a:gd name="T12" fmla="*/ 100 w 150"/>
                <a:gd name="T13" fmla="*/ 22 h 82"/>
                <a:gd name="T14" fmla="*/ 87 w 150"/>
                <a:gd name="T15" fmla="*/ 20 h 82"/>
                <a:gd name="T16" fmla="*/ 76 w 150"/>
                <a:gd name="T17" fmla="*/ 22 h 82"/>
                <a:gd name="T18" fmla="*/ 69 w 150"/>
                <a:gd name="T19" fmla="*/ 27 h 82"/>
                <a:gd name="T20" fmla="*/ 66 w 150"/>
                <a:gd name="T21" fmla="*/ 36 h 82"/>
                <a:gd name="T22" fmla="*/ 66 w 150"/>
                <a:gd name="T23" fmla="*/ 59 h 82"/>
                <a:gd name="T24" fmla="*/ 0 w 150"/>
                <a:gd name="T25" fmla="*/ 42 h 82"/>
                <a:gd name="T26" fmla="*/ 0 w 150"/>
                <a:gd name="T27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0" h="82">
                  <a:moveTo>
                    <a:pt x="150" y="82"/>
                  </a:moveTo>
                  <a:lnTo>
                    <a:pt x="150" y="58"/>
                  </a:lnTo>
                  <a:lnTo>
                    <a:pt x="148" y="48"/>
                  </a:lnTo>
                  <a:lnTo>
                    <a:pt x="141" y="40"/>
                  </a:lnTo>
                  <a:lnTo>
                    <a:pt x="130" y="31"/>
                  </a:lnTo>
                  <a:lnTo>
                    <a:pt x="117" y="26"/>
                  </a:lnTo>
                  <a:lnTo>
                    <a:pt x="100" y="22"/>
                  </a:lnTo>
                  <a:lnTo>
                    <a:pt x="87" y="20"/>
                  </a:lnTo>
                  <a:lnTo>
                    <a:pt x="76" y="22"/>
                  </a:lnTo>
                  <a:lnTo>
                    <a:pt x="69" y="27"/>
                  </a:lnTo>
                  <a:lnTo>
                    <a:pt x="66" y="36"/>
                  </a:lnTo>
                  <a:lnTo>
                    <a:pt x="66" y="59"/>
                  </a:lnTo>
                  <a:lnTo>
                    <a:pt x="0" y="4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221" name="Freeform 293"/>
            <p:cNvSpPr>
              <a:spLocks/>
            </p:cNvSpPr>
            <p:nvPr/>
          </p:nvSpPr>
          <p:spPr bwMode="auto">
            <a:xfrm>
              <a:off x="2036" y="2457"/>
              <a:ext cx="159" cy="75"/>
            </a:xfrm>
            <a:custGeom>
              <a:avLst/>
              <a:gdLst>
                <a:gd name="T0" fmla="*/ 0 w 150"/>
                <a:gd name="T1" fmla="*/ 0 h 67"/>
                <a:gd name="T2" fmla="*/ 150 w 150"/>
                <a:gd name="T3" fmla="*/ 40 h 67"/>
                <a:gd name="T4" fmla="*/ 150 w 150"/>
                <a:gd name="T5" fmla="*/ 6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0" h="67">
                  <a:moveTo>
                    <a:pt x="0" y="0"/>
                  </a:moveTo>
                  <a:lnTo>
                    <a:pt x="150" y="40"/>
                  </a:lnTo>
                  <a:lnTo>
                    <a:pt x="150" y="6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222" name="Freeform 294"/>
            <p:cNvSpPr>
              <a:spLocks/>
            </p:cNvSpPr>
            <p:nvPr/>
          </p:nvSpPr>
          <p:spPr bwMode="auto">
            <a:xfrm>
              <a:off x="2165" y="2532"/>
              <a:ext cx="30" cy="16"/>
            </a:xfrm>
            <a:custGeom>
              <a:avLst/>
              <a:gdLst>
                <a:gd name="T0" fmla="*/ 0 w 29"/>
                <a:gd name="T1" fmla="*/ 13 h 14"/>
                <a:gd name="T2" fmla="*/ 11 w 29"/>
                <a:gd name="T3" fmla="*/ 14 h 14"/>
                <a:gd name="T4" fmla="*/ 21 w 29"/>
                <a:gd name="T5" fmla="*/ 12 h 14"/>
                <a:gd name="T6" fmla="*/ 27 w 29"/>
                <a:gd name="T7" fmla="*/ 8 h 14"/>
                <a:gd name="T8" fmla="*/ 29 w 29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14">
                  <a:moveTo>
                    <a:pt x="0" y="13"/>
                  </a:moveTo>
                  <a:lnTo>
                    <a:pt x="11" y="14"/>
                  </a:lnTo>
                  <a:lnTo>
                    <a:pt x="21" y="12"/>
                  </a:lnTo>
                  <a:lnTo>
                    <a:pt x="27" y="8"/>
                  </a:lnTo>
                  <a:lnTo>
                    <a:pt x="29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223" name="Line 295"/>
            <p:cNvSpPr>
              <a:spLocks noChangeShapeType="1"/>
            </p:cNvSpPr>
            <p:nvPr/>
          </p:nvSpPr>
          <p:spPr bwMode="auto">
            <a:xfrm flipH="1" flipV="1">
              <a:off x="2119" y="2532"/>
              <a:ext cx="46" cy="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224" name="Freeform 296"/>
            <p:cNvSpPr>
              <a:spLocks/>
            </p:cNvSpPr>
            <p:nvPr/>
          </p:nvSpPr>
          <p:spPr bwMode="auto">
            <a:xfrm>
              <a:off x="2089" y="2502"/>
              <a:ext cx="30" cy="30"/>
            </a:xfrm>
            <a:custGeom>
              <a:avLst/>
              <a:gdLst>
                <a:gd name="T0" fmla="*/ 0 w 29"/>
                <a:gd name="T1" fmla="*/ 0 h 28"/>
                <a:gd name="T2" fmla="*/ 2 w 29"/>
                <a:gd name="T3" fmla="*/ 8 h 28"/>
                <a:gd name="T4" fmla="*/ 8 w 29"/>
                <a:gd name="T5" fmla="*/ 17 h 28"/>
                <a:gd name="T6" fmla="*/ 18 w 29"/>
                <a:gd name="T7" fmla="*/ 23 h 28"/>
                <a:gd name="T8" fmla="*/ 29 w 29"/>
                <a:gd name="T9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28">
                  <a:moveTo>
                    <a:pt x="0" y="0"/>
                  </a:moveTo>
                  <a:lnTo>
                    <a:pt x="2" y="8"/>
                  </a:lnTo>
                  <a:lnTo>
                    <a:pt x="8" y="17"/>
                  </a:lnTo>
                  <a:lnTo>
                    <a:pt x="18" y="23"/>
                  </a:lnTo>
                  <a:lnTo>
                    <a:pt x="29" y="2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225" name="Line 297"/>
            <p:cNvSpPr>
              <a:spLocks noChangeShapeType="1"/>
            </p:cNvSpPr>
            <p:nvPr/>
          </p:nvSpPr>
          <p:spPr bwMode="auto">
            <a:xfrm flipV="1">
              <a:off x="2089" y="2472"/>
              <a:ext cx="0" cy="3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226" name="Line 298"/>
            <p:cNvSpPr>
              <a:spLocks noChangeShapeType="1"/>
            </p:cNvSpPr>
            <p:nvPr/>
          </p:nvSpPr>
          <p:spPr bwMode="auto">
            <a:xfrm>
              <a:off x="2226" y="2176"/>
              <a:ext cx="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227" name="Freeform 299"/>
            <p:cNvSpPr>
              <a:spLocks/>
            </p:cNvSpPr>
            <p:nvPr/>
          </p:nvSpPr>
          <p:spPr bwMode="auto">
            <a:xfrm>
              <a:off x="2203" y="1752"/>
              <a:ext cx="45" cy="129"/>
            </a:xfrm>
            <a:custGeom>
              <a:avLst/>
              <a:gdLst>
                <a:gd name="T0" fmla="*/ 0 w 41"/>
                <a:gd name="T1" fmla="*/ 0 h 120"/>
                <a:gd name="T2" fmla="*/ 41 w 41"/>
                <a:gd name="T3" fmla="*/ 0 h 120"/>
                <a:gd name="T4" fmla="*/ 20 w 41"/>
                <a:gd name="T5" fmla="*/ 120 h 120"/>
                <a:gd name="T6" fmla="*/ 0 w 41"/>
                <a:gd name="T7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" h="120">
                  <a:moveTo>
                    <a:pt x="0" y="0"/>
                  </a:moveTo>
                  <a:lnTo>
                    <a:pt x="41" y="0"/>
                  </a:lnTo>
                  <a:lnTo>
                    <a:pt x="20" y="1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228" name="Freeform 300"/>
            <p:cNvSpPr>
              <a:spLocks/>
            </p:cNvSpPr>
            <p:nvPr/>
          </p:nvSpPr>
          <p:spPr bwMode="auto">
            <a:xfrm>
              <a:off x="2203" y="1752"/>
              <a:ext cx="45" cy="129"/>
            </a:xfrm>
            <a:custGeom>
              <a:avLst/>
              <a:gdLst>
                <a:gd name="T0" fmla="*/ 0 w 41"/>
                <a:gd name="T1" fmla="*/ 0 h 120"/>
                <a:gd name="T2" fmla="*/ 41 w 41"/>
                <a:gd name="T3" fmla="*/ 0 h 120"/>
                <a:gd name="T4" fmla="*/ 20 w 41"/>
                <a:gd name="T5" fmla="*/ 120 h 120"/>
                <a:gd name="T6" fmla="*/ 0 w 41"/>
                <a:gd name="T7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" h="120">
                  <a:moveTo>
                    <a:pt x="0" y="0"/>
                  </a:moveTo>
                  <a:lnTo>
                    <a:pt x="41" y="0"/>
                  </a:lnTo>
                  <a:lnTo>
                    <a:pt x="20" y="12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229" name="Freeform 301"/>
            <p:cNvSpPr>
              <a:spLocks/>
            </p:cNvSpPr>
            <p:nvPr/>
          </p:nvSpPr>
          <p:spPr bwMode="auto">
            <a:xfrm>
              <a:off x="2203" y="1752"/>
              <a:ext cx="45" cy="129"/>
            </a:xfrm>
            <a:custGeom>
              <a:avLst/>
              <a:gdLst>
                <a:gd name="T0" fmla="*/ 0 w 41"/>
                <a:gd name="T1" fmla="*/ 0 h 120"/>
                <a:gd name="T2" fmla="*/ 41 w 41"/>
                <a:gd name="T3" fmla="*/ 0 h 120"/>
                <a:gd name="T4" fmla="*/ 20 w 41"/>
                <a:gd name="T5" fmla="*/ 120 h 120"/>
                <a:gd name="T6" fmla="*/ 0 w 41"/>
                <a:gd name="T7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" h="120">
                  <a:moveTo>
                    <a:pt x="0" y="0"/>
                  </a:moveTo>
                  <a:lnTo>
                    <a:pt x="41" y="0"/>
                  </a:lnTo>
                  <a:lnTo>
                    <a:pt x="20" y="1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53230" name="Freeform 302"/>
            <p:cNvSpPr>
              <a:spLocks/>
            </p:cNvSpPr>
            <p:nvPr/>
          </p:nvSpPr>
          <p:spPr bwMode="auto">
            <a:xfrm>
              <a:off x="2203" y="1752"/>
              <a:ext cx="45" cy="129"/>
            </a:xfrm>
            <a:custGeom>
              <a:avLst/>
              <a:gdLst>
                <a:gd name="T0" fmla="*/ 0 w 41"/>
                <a:gd name="T1" fmla="*/ 0 h 120"/>
                <a:gd name="T2" fmla="*/ 41 w 41"/>
                <a:gd name="T3" fmla="*/ 0 h 120"/>
                <a:gd name="T4" fmla="*/ 20 w 41"/>
                <a:gd name="T5" fmla="*/ 120 h 120"/>
                <a:gd name="T6" fmla="*/ 0 w 41"/>
                <a:gd name="T7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" h="120">
                  <a:moveTo>
                    <a:pt x="0" y="0"/>
                  </a:moveTo>
                  <a:lnTo>
                    <a:pt x="41" y="0"/>
                  </a:lnTo>
                  <a:lnTo>
                    <a:pt x="20" y="1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253231" name="Text Box 303"/>
          <p:cNvSpPr txBox="1">
            <a:spLocks noChangeArrowheads="1"/>
          </p:cNvSpPr>
          <p:nvPr/>
        </p:nvSpPr>
        <p:spPr bwMode="auto">
          <a:xfrm>
            <a:off x="5216525" y="792163"/>
            <a:ext cx="3276600" cy="22891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     </a:t>
            </a:r>
            <a:r>
              <a:rPr kumimoji="1" lang="zh-CN" altLang="en-US" sz="3600" b="1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螺钉连接多用于受力不大的零件之间的连接。</a:t>
            </a:r>
          </a:p>
        </p:txBody>
      </p:sp>
      <p:sp>
        <p:nvSpPr>
          <p:cNvPr id="253232" name="Text Box 304"/>
          <p:cNvSpPr txBox="1">
            <a:spLocks noChangeArrowheads="1"/>
          </p:cNvSpPr>
          <p:nvPr/>
        </p:nvSpPr>
        <p:spPr bwMode="auto">
          <a:xfrm>
            <a:off x="114300" y="114300"/>
            <a:ext cx="90297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⒉ </a:t>
            </a:r>
            <a:r>
              <a:rPr lang="zh-CN" altLang="en-US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螺钉连接装配图的简化画法</a:t>
            </a:r>
          </a:p>
        </p:txBody>
      </p:sp>
      <p:sp>
        <p:nvSpPr>
          <p:cNvPr id="253233" name="Text Box 305"/>
          <p:cNvSpPr txBox="1">
            <a:spLocks noChangeArrowheads="1"/>
          </p:cNvSpPr>
          <p:nvPr/>
        </p:nvSpPr>
        <p:spPr bwMode="auto">
          <a:xfrm>
            <a:off x="4181475" y="4144963"/>
            <a:ext cx="147955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bm:</a:t>
            </a:r>
            <a:r>
              <a:rPr lang="en-US" altLang="zh-CN" sz="3200" b="1">
                <a:solidFill>
                  <a:srgbClr val="000000"/>
                </a:solidFill>
              </a:rPr>
              <a:t> </a:t>
            </a:r>
          </a:p>
        </p:txBody>
      </p:sp>
      <p:sp>
        <p:nvSpPr>
          <p:cNvPr id="253234" name="Text Box 306"/>
          <p:cNvSpPr txBox="1">
            <a:spLocks noChangeArrowheads="1"/>
          </p:cNvSpPr>
          <p:nvPr/>
        </p:nvSpPr>
        <p:spPr bwMode="auto">
          <a:xfrm>
            <a:off x="4173538" y="4740275"/>
            <a:ext cx="41910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6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钢： </a:t>
            </a:r>
            <a:r>
              <a:rPr lang="en-US" altLang="zh-CN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bm=d</a:t>
            </a:r>
          </a:p>
        </p:txBody>
      </p:sp>
      <p:sp>
        <p:nvSpPr>
          <p:cNvPr id="253235" name="Text Box 307"/>
          <p:cNvSpPr txBox="1">
            <a:spLocks noChangeArrowheads="1"/>
          </p:cNvSpPr>
          <p:nvPr/>
        </p:nvSpPr>
        <p:spPr bwMode="auto">
          <a:xfrm>
            <a:off x="4168775" y="5303838"/>
            <a:ext cx="497522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6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铸铁</a:t>
            </a:r>
            <a:r>
              <a:rPr lang="en-US" altLang="zh-CN" sz="36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:</a:t>
            </a:r>
            <a:r>
              <a:rPr lang="en-US" altLang="zh-CN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bm=1.25d</a:t>
            </a:r>
            <a:r>
              <a:rPr lang="zh-CN" altLang="zh-CN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或</a:t>
            </a:r>
            <a:r>
              <a:rPr lang="en-US" altLang="zh-CN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1.5d</a:t>
            </a:r>
          </a:p>
        </p:txBody>
      </p:sp>
      <p:sp>
        <p:nvSpPr>
          <p:cNvPr id="253236" name="Text Box 308"/>
          <p:cNvSpPr txBox="1">
            <a:spLocks noChangeArrowheads="1"/>
          </p:cNvSpPr>
          <p:nvPr/>
        </p:nvSpPr>
        <p:spPr bwMode="auto">
          <a:xfrm>
            <a:off x="4186238" y="5935663"/>
            <a:ext cx="371157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6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铝</a:t>
            </a:r>
            <a:r>
              <a:rPr lang="en-US" altLang="zh-CN" sz="360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:  </a:t>
            </a:r>
            <a:r>
              <a:rPr lang="en-US" altLang="zh-CN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bm=2d</a:t>
            </a:r>
          </a:p>
        </p:txBody>
      </p:sp>
      <p:sp>
        <p:nvSpPr>
          <p:cNvPr id="253237" name="Text Box 309"/>
          <p:cNvSpPr txBox="1">
            <a:spLocks noChangeArrowheads="1"/>
          </p:cNvSpPr>
          <p:nvPr/>
        </p:nvSpPr>
        <p:spPr bwMode="auto">
          <a:xfrm>
            <a:off x="4171950" y="3248025"/>
            <a:ext cx="3670300" cy="1079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zh-CN" altLang="en-US" sz="3600" b="1">
                <a:solidFill>
                  <a:srgbClr val="000000"/>
                </a:solidFill>
                <a:ea typeface="黑体" pitchFamily="2" charset="-122"/>
              </a:rPr>
              <a:t>螺钉长度：</a:t>
            </a:r>
          </a:p>
          <a:p>
            <a:pPr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zh-CN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L</a:t>
            </a:r>
            <a:r>
              <a:rPr lang="zh-CN" altLang="en-US" sz="3600" baseline="-25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计</a:t>
            </a:r>
            <a:r>
              <a:rPr lang="en-US" altLang="zh-CN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=bm+t</a:t>
            </a:r>
          </a:p>
        </p:txBody>
      </p:sp>
    </p:spTree>
    <p:extLst>
      <p:ext uri="{BB962C8B-B14F-4D97-AF65-F5344CB8AC3E}">
        <p14:creationId xmlns:p14="http://schemas.microsoft.com/office/powerpoint/2010/main" val="3821905156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2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532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0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530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0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2530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0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2530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253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000" fill="hold"/>
                                        <p:tgtEl>
                                          <p:spTgt spid="253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000" fill="hold"/>
                                        <p:tgtEl>
                                          <p:spTgt spid="253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8" dur="500"/>
                                        <p:tgtEl>
                                          <p:spTgt spid="253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253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253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253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253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0"/>
                                  </p:iterate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2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0" dur="75"/>
                                        <p:tgtEl>
                                          <p:spTgt spid="2532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0"/>
                                  </p:iterate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23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5" dur="75"/>
                                        <p:tgtEl>
                                          <p:spTgt spid="25323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 nodeType="clickPar">
                      <p:stCondLst>
                        <p:cond delay="indefinite"/>
                      </p:stCondLst>
                      <p:childTnLst>
                        <p:par>
                          <p:cTn id="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17" presetClass="entr" presetSubtype="1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0"/>
                                  </p:iterate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75" fill="hold"/>
                                        <p:tgtEl>
                                          <p:spTgt spid="2532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75" fill="hold"/>
                                        <p:tgtEl>
                                          <p:spTgt spid="2532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0"/>
                                  </p:iterate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2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6" dur="75"/>
                                        <p:tgtEl>
                                          <p:spTgt spid="2532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0"/>
                                  </p:iterate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2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1" dur="75"/>
                                        <p:tgtEl>
                                          <p:spTgt spid="2532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 nodeType="clickPar">
                      <p:stCondLst>
                        <p:cond delay="indefinite"/>
                      </p:stCondLst>
                      <p:childTnLst>
                        <p:par>
                          <p:cTn id="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0"/>
                                  </p:iterate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2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6" dur="75"/>
                                        <p:tgtEl>
                                          <p:spTgt spid="2532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3231" grpId="0" build="p" autoUpdateAnimBg="0"/>
      <p:bldP spid="253233" grpId="0" autoUpdateAnimBg="0"/>
      <p:bldP spid="253234" grpId="0" build="p" autoUpdateAnimBg="0"/>
      <p:bldP spid="253235" grpId="0" build="p" autoUpdateAnimBg="0"/>
      <p:bldP spid="253236" grpId="0" build="p" autoUpdateAnimBg="0"/>
      <p:bldP spid="253237" grpId="0" build="p" autoUpdateAnimBg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8416" name="Group 896"/>
          <p:cNvGrpSpPr>
            <a:grpSpLocks/>
          </p:cNvGrpSpPr>
          <p:nvPr/>
        </p:nvGrpSpPr>
        <p:grpSpPr bwMode="auto">
          <a:xfrm>
            <a:off x="428625" y="377825"/>
            <a:ext cx="2727325" cy="5940425"/>
            <a:chOff x="270" y="238"/>
            <a:chExt cx="1718" cy="3742"/>
          </a:xfrm>
        </p:grpSpPr>
        <p:sp>
          <p:nvSpPr>
            <p:cNvPr id="108110" name="Line 590"/>
            <p:cNvSpPr>
              <a:spLocks noChangeShapeType="1"/>
            </p:cNvSpPr>
            <p:nvPr/>
          </p:nvSpPr>
          <p:spPr bwMode="auto">
            <a:xfrm>
              <a:off x="372" y="690"/>
              <a:ext cx="153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11" name="Line 591"/>
            <p:cNvSpPr>
              <a:spLocks noChangeShapeType="1"/>
            </p:cNvSpPr>
            <p:nvPr/>
          </p:nvSpPr>
          <p:spPr bwMode="auto">
            <a:xfrm flipH="1" flipV="1">
              <a:off x="372" y="2449"/>
              <a:ext cx="103" cy="10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12" name="Line 592"/>
            <p:cNvSpPr>
              <a:spLocks noChangeShapeType="1"/>
            </p:cNvSpPr>
            <p:nvPr/>
          </p:nvSpPr>
          <p:spPr bwMode="auto">
            <a:xfrm flipH="1" flipV="1">
              <a:off x="372" y="2281"/>
              <a:ext cx="266" cy="27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13" name="Line 593"/>
            <p:cNvSpPr>
              <a:spLocks noChangeShapeType="1"/>
            </p:cNvSpPr>
            <p:nvPr/>
          </p:nvSpPr>
          <p:spPr bwMode="auto">
            <a:xfrm flipH="1" flipV="1">
              <a:off x="372" y="2112"/>
              <a:ext cx="434" cy="4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14" name="Line 594"/>
            <p:cNvSpPr>
              <a:spLocks noChangeShapeType="1"/>
            </p:cNvSpPr>
            <p:nvPr/>
          </p:nvSpPr>
          <p:spPr bwMode="auto">
            <a:xfrm flipH="1" flipV="1">
              <a:off x="372" y="1943"/>
              <a:ext cx="603" cy="60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15" name="Freeform 595"/>
            <p:cNvSpPr>
              <a:spLocks/>
            </p:cNvSpPr>
            <p:nvPr/>
          </p:nvSpPr>
          <p:spPr bwMode="auto">
            <a:xfrm>
              <a:off x="372" y="1775"/>
              <a:ext cx="772" cy="777"/>
            </a:xfrm>
            <a:custGeom>
              <a:avLst/>
              <a:gdLst>
                <a:gd name="T0" fmla="*/ 898 w 898"/>
                <a:gd name="T1" fmla="*/ 899 h 899"/>
                <a:gd name="T2" fmla="*/ 890 w 898"/>
                <a:gd name="T3" fmla="*/ 891 h 899"/>
                <a:gd name="T4" fmla="*/ 0 w 898"/>
                <a:gd name="T5" fmla="*/ 0 h 8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98" h="899">
                  <a:moveTo>
                    <a:pt x="898" y="899"/>
                  </a:moveTo>
                  <a:lnTo>
                    <a:pt x="890" y="89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16" name="Line 596"/>
            <p:cNvSpPr>
              <a:spLocks noChangeShapeType="1"/>
            </p:cNvSpPr>
            <p:nvPr/>
          </p:nvSpPr>
          <p:spPr bwMode="auto">
            <a:xfrm flipH="1" flipV="1">
              <a:off x="1156" y="2395"/>
              <a:ext cx="157" cy="15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17" name="Line 597"/>
            <p:cNvSpPr>
              <a:spLocks noChangeShapeType="1"/>
            </p:cNvSpPr>
            <p:nvPr/>
          </p:nvSpPr>
          <p:spPr bwMode="auto">
            <a:xfrm flipH="1" flipV="1">
              <a:off x="372" y="1606"/>
              <a:ext cx="513" cy="51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18" name="Line 598"/>
            <p:cNvSpPr>
              <a:spLocks noChangeShapeType="1"/>
            </p:cNvSpPr>
            <p:nvPr/>
          </p:nvSpPr>
          <p:spPr bwMode="auto">
            <a:xfrm flipH="1" flipV="1">
              <a:off x="1258" y="2329"/>
              <a:ext cx="223" cy="22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19" name="Freeform 599"/>
            <p:cNvSpPr>
              <a:spLocks/>
            </p:cNvSpPr>
            <p:nvPr/>
          </p:nvSpPr>
          <p:spPr bwMode="auto">
            <a:xfrm>
              <a:off x="372" y="1443"/>
              <a:ext cx="513" cy="512"/>
            </a:xfrm>
            <a:custGeom>
              <a:avLst/>
              <a:gdLst>
                <a:gd name="T0" fmla="*/ 0 w 596"/>
                <a:gd name="T1" fmla="*/ 0 h 596"/>
                <a:gd name="T2" fmla="*/ 544 w 596"/>
                <a:gd name="T3" fmla="*/ 544 h 596"/>
                <a:gd name="T4" fmla="*/ 596 w 596"/>
                <a:gd name="T5" fmla="*/ 596 h 5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96" h="596">
                  <a:moveTo>
                    <a:pt x="0" y="0"/>
                  </a:moveTo>
                  <a:lnTo>
                    <a:pt x="544" y="544"/>
                  </a:lnTo>
                  <a:lnTo>
                    <a:pt x="596" y="596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20" name="Line 600"/>
            <p:cNvSpPr>
              <a:spLocks noChangeShapeType="1"/>
            </p:cNvSpPr>
            <p:nvPr/>
          </p:nvSpPr>
          <p:spPr bwMode="auto">
            <a:xfrm flipH="1" flipV="1">
              <a:off x="1367" y="2269"/>
              <a:ext cx="277" cy="28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21" name="Freeform 601"/>
            <p:cNvSpPr>
              <a:spLocks/>
            </p:cNvSpPr>
            <p:nvPr/>
          </p:nvSpPr>
          <p:spPr bwMode="auto">
            <a:xfrm>
              <a:off x="372" y="1274"/>
              <a:ext cx="513" cy="513"/>
            </a:xfrm>
            <a:custGeom>
              <a:avLst/>
              <a:gdLst>
                <a:gd name="T0" fmla="*/ 0 w 596"/>
                <a:gd name="T1" fmla="*/ 0 h 596"/>
                <a:gd name="T2" fmla="*/ 544 w 596"/>
                <a:gd name="T3" fmla="*/ 544 h 596"/>
                <a:gd name="T4" fmla="*/ 596 w 596"/>
                <a:gd name="T5" fmla="*/ 596 h 5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96" h="596">
                  <a:moveTo>
                    <a:pt x="0" y="0"/>
                  </a:moveTo>
                  <a:lnTo>
                    <a:pt x="544" y="544"/>
                  </a:lnTo>
                  <a:lnTo>
                    <a:pt x="596" y="596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22" name="Line 602"/>
            <p:cNvSpPr>
              <a:spLocks noChangeShapeType="1"/>
            </p:cNvSpPr>
            <p:nvPr/>
          </p:nvSpPr>
          <p:spPr bwMode="auto">
            <a:xfrm flipH="1" flipV="1">
              <a:off x="1391" y="2130"/>
              <a:ext cx="422" cy="42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23" name="Line 603"/>
            <p:cNvSpPr>
              <a:spLocks noChangeShapeType="1"/>
            </p:cNvSpPr>
            <p:nvPr/>
          </p:nvSpPr>
          <p:spPr bwMode="auto">
            <a:xfrm flipH="1" flipV="1">
              <a:off x="372" y="1106"/>
              <a:ext cx="464" cy="47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24" name="Line 604"/>
            <p:cNvSpPr>
              <a:spLocks noChangeShapeType="1"/>
            </p:cNvSpPr>
            <p:nvPr/>
          </p:nvSpPr>
          <p:spPr bwMode="auto">
            <a:xfrm flipH="1" flipV="1">
              <a:off x="1391" y="1961"/>
              <a:ext cx="512" cy="51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25" name="Line 605"/>
            <p:cNvSpPr>
              <a:spLocks noChangeShapeType="1"/>
            </p:cNvSpPr>
            <p:nvPr/>
          </p:nvSpPr>
          <p:spPr bwMode="auto">
            <a:xfrm flipH="1" flipV="1">
              <a:off x="493" y="1064"/>
              <a:ext cx="343" cy="34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26" name="Line 606"/>
            <p:cNvSpPr>
              <a:spLocks noChangeShapeType="1"/>
            </p:cNvSpPr>
            <p:nvPr/>
          </p:nvSpPr>
          <p:spPr bwMode="auto">
            <a:xfrm flipH="1" flipV="1">
              <a:off x="1433" y="1835"/>
              <a:ext cx="470" cy="47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27" name="Line 607"/>
            <p:cNvSpPr>
              <a:spLocks noChangeShapeType="1"/>
            </p:cNvSpPr>
            <p:nvPr/>
          </p:nvSpPr>
          <p:spPr bwMode="auto">
            <a:xfrm flipH="1" flipV="1">
              <a:off x="662" y="1064"/>
              <a:ext cx="174" cy="17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28" name="Line 608"/>
            <p:cNvSpPr>
              <a:spLocks noChangeShapeType="1"/>
            </p:cNvSpPr>
            <p:nvPr/>
          </p:nvSpPr>
          <p:spPr bwMode="auto">
            <a:xfrm flipH="1" flipV="1">
              <a:off x="1391" y="1793"/>
              <a:ext cx="42" cy="4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29" name="Line 609"/>
            <p:cNvSpPr>
              <a:spLocks noChangeShapeType="1"/>
            </p:cNvSpPr>
            <p:nvPr/>
          </p:nvSpPr>
          <p:spPr bwMode="auto">
            <a:xfrm flipH="1" flipV="1">
              <a:off x="1433" y="1666"/>
              <a:ext cx="470" cy="47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30" name="Line 610"/>
            <p:cNvSpPr>
              <a:spLocks noChangeShapeType="1"/>
            </p:cNvSpPr>
            <p:nvPr/>
          </p:nvSpPr>
          <p:spPr bwMode="auto">
            <a:xfrm flipH="1" flipV="1">
              <a:off x="830" y="1064"/>
              <a:ext cx="6" cy="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31" name="Line 611"/>
            <p:cNvSpPr>
              <a:spLocks noChangeShapeType="1"/>
            </p:cNvSpPr>
            <p:nvPr/>
          </p:nvSpPr>
          <p:spPr bwMode="auto">
            <a:xfrm flipH="1" flipV="1">
              <a:off x="1427" y="1660"/>
              <a:ext cx="6" cy="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32" name="Line 612"/>
            <p:cNvSpPr>
              <a:spLocks noChangeShapeType="1"/>
            </p:cNvSpPr>
            <p:nvPr/>
          </p:nvSpPr>
          <p:spPr bwMode="auto">
            <a:xfrm flipH="1" flipV="1">
              <a:off x="1433" y="1497"/>
              <a:ext cx="470" cy="47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33" name="Line 613"/>
            <p:cNvSpPr>
              <a:spLocks noChangeShapeType="1"/>
            </p:cNvSpPr>
            <p:nvPr/>
          </p:nvSpPr>
          <p:spPr bwMode="auto">
            <a:xfrm flipH="1" flipV="1">
              <a:off x="1433" y="1335"/>
              <a:ext cx="470" cy="46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34" name="Line 614"/>
            <p:cNvSpPr>
              <a:spLocks noChangeShapeType="1"/>
            </p:cNvSpPr>
            <p:nvPr/>
          </p:nvSpPr>
          <p:spPr bwMode="auto">
            <a:xfrm flipH="1" flipV="1">
              <a:off x="1433" y="1166"/>
              <a:ext cx="470" cy="47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35" name="Line 615"/>
            <p:cNvSpPr>
              <a:spLocks noChangeShapeType="1"/>
            </p:cNvSpPr>
            <p:nvPr/>
          </p:nvSpPr>
          <p:spPr bwMode="auto">
            <a:xfrm flipH="1" flipV="1">
              <a:off x="1499" y="1064"/>
              <a:ext cx="404" cy="40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36" name="Line 616"/>
            <p:cNvSpPr>
              <a:spLocks noChangeShapeType="1"/>
            </p:cNvSpPr>
            <p:nvPr/>
          </p:nvSpPr>
          <p:spPr bwMode="auto">
            <a:xfrm flipH="1" flipV="1">
              <a:off x="1668" y="1064"/>
              <a:ext cx="235" cy="23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37" name="Line 617"/>
            <p:cNvSpPr>
              <a:spLocks noChangeShapeType="1"/>
            </p:cNvSpPr>
            <p:nvPr/>
          </p:nvSpPr>
          <p:spPr bwMode="auto">
            <a:xfrm flipH="1" flipV="1">
              <a:off x="1831" y="1064"/>
              <a:ext cx="72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38" name="Line 618"/>
            <p:cNvSpPr>
              <a:spLocks noChangeShapeType="1"/>
            </p:cNvSpPr>
            <p:nvPr/>
          </p:nvSpPr>
          <p:spPr bwMode="auto">
            <a:xfrm>
              <a:off x="1903" y="690"/>
              <a:ext cx="0" cy="186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39" name="Line 619"/>
            <p:cNvSpPr>
              <a:spLocks noChangeShapeType="1"/>
            </p:cNvSpPr>
            <p:nvPr/>
          </p:nvSpPr>
          <p:spPr bwMode="auto">
            <a:xfrm flipH="1">
              <a:off x="372" y="2552"/>
              <a:ext cx="153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40" name="Line 620"/>
            <p:cNvSpPr>
              <a:spLocks noChangeShapeType="1"/>
            </p:cNvSpPr>
            <p:nvPr/>
          </p:nvSpPr>
          <p:spPr bwMode="auto">
            <a:xfrm flipV="1">
              <a:off x="372" y="690"/>
              <a:ext cx="0" cy="186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41" name="Line 621"/>
            <p:cNvSpPr>
              <a:spLocks noChangeShapeType="1"/>
            </p:cNvSpPr>
            <p:nvPr/>
          </p:nvSpPr>
          <p:spPr bwMode="auto">
            <a:xfrm flipH="1">
              <a:off x="372" y="2932"/>
              <a:ext cx="153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42" name="Line 622"/>
            <p:cNvSpPr>
              <a:spLocks noChangeShapeType="1"/>
            </p:cNvSpPr>
            <p:nvPr/>
          </p:nvSpPr>
          <p:spPr bwMode="auto">
            <a:xfrm>
              <a:off x="372" y="2932"/>
              <a:ext cx="0" cy="97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43" name="Line 623"/>
            <p:cNvSpPr>
              <a:spLocks noChangeShapeType="1"/>
            </p:cNvSpPr>
            <p:nvPr/>
          </p:nvSpPr>
          <p:spPr bwMode="auto">
            <a:xfrm>
              <a:off x="372" y="3902"/>
              <a:ext cx="153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44" name="Line 624"/>
            <p:cNvSpPr>
              <a:spLocks noChangeShapeType="1"/>
            </p:cNvSpPr>
            <p:nvPr/>
          </p:nvSpPr>
          <p:spPr bwMode="auto">
            <a:xfrm flipV="1">
              <a:off x="1903" y="2932"/>
              <a:ext cx="0" cy="97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45" name="Line 625"/>
            <p:cNvSpPr>
              <a:spLocks noChangeShapeType="1"/>
            </p:cNvSpPr>
            <p:nvPr/>
          </p:nvSpPr>
          <p:spPr bwMode="auto">
            <a:xfrm flipV="1">
              <a:off x="1138" y="2299"/>
              <a:ext cx="0" cy="34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46" name="Line 626"/>
            <p:cNvSpPr>
              <a:spLocks noChangeShapeType="1"/>
            </p:cNvSpPr>
            <p:nvPr/>
          </p:nvSpPr>
          <p:spPr bwMode="auto">
            <a:xfrm flipV="1">
              <a:off x="1138" y="2233"/>
              <a:ext cx="0" cy="3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47" name="Line 627"/>
            <p:cNvSpPr>
              <a:spLocks noChangeShapeType="1"/>
            </p:cNvSpPr>
            <p:nvPr/>
          </p:nvSpPr>
          <p:spPr bwMode="auto">
            <a:xfrm flipV="1">
              <a:off x="1138" y="1895"/>
              <a:ext cx="0" cy="30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48" name="Line 628"/>
            <p:cNvSpPr>
              <a:spLocks noChangeShapeType="1"/>
            </p:cNvSpPr>
            <p:nvPr/>
          </p:nvSpPr>
          <p:spPr bwMode="auto">
            <a:xfrm flipV="1">
              <a:off x="1138" y="1829"/>
              <a:ext cx="0" cy="3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49" name="Line 629"/>
            <p:cNvSpPr>
              <a:spLocks noChangeShapeType="1"/>
            </p:cNvSpPr>
            <p:nvPr/>
          </p:nvSpPr>
          <p:spPr bwMode="auto">
            <a:xfrm flipV="1">
              <a:off x="1138" y="1491"/>
              <a:ext cx="0" cy="30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50" name="Line 630"/>
            <p:cNvSpPr>
              <a:spLocks noChangeShapeType="1"/>
            </p:cNvSpPr>
            <p:nvPr/>
          </p:nvSpPr>
          <p:spPr bwMode="auto">
            <a:xfrm flipV="1">
              <a:off x="1138" y="1425"/>
              <a:ext cx="0" cy="3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51" name="Line 631"/>
            <p:cNvSpPr>
              <a:spLocks noChangeShapeType="1"/>
            </p:cNvSpPr>
            <p:nvPr/>
          </p:nvSpPr>
          <p:spPr bwMode="auto">
            <a:xfrm flipV="1">
              <a:off x="1138" y="1088"/>
              <a:ext cx="0" cy="30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52" name="Line 632"/>
            <p:cNvSpPr>
              <a:spLocks noChangeShapeType="1"/>
            </p:cNvSpPr>
            <p:nvPr/>
          </p:nvSpPr>
          <p:spPr bwMode="auto">
            <a:xfrm flipV="1">
              <a:off x="1138" y="1021"/>
              <a:ext cx="0" cy="3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53" name="Line 633"/>
            <p:cNvSpPr>
              <a:spLocks noChangeShapeType="1"/>
            </p:cNvSpPr>
            <p:nvPr/>
          </p:nvSpPr>
          <p:spPr bwMode="auto">
            <a:xfrm flipV="1">
              <a:off x="1138" y="684"/>
              <a:ext cx="0" cy="30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54" name="Line 634"/>
            <p:cNvSpPr>
              <a:spLocks noChangeShapeType="1"/>
            </p:cNvSpPr>
            <p:nvPr/>
          </p:nvSpPr>
          <p:spPr bwMode="auto">
            <a:xfrm flipV="1">
              <a:off x="1138" y="618"/>
              <a:ext cx="0" cy="3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55" name="Line 635"/>
            <p:cNvSpPr>
              <a:spLocks noChangeShapeType="1"/>
            </p:cNvSpPr>
            <p:nvPr/>
          </p:nvSpPr>
          <p:spPr bwMode="auto">
            <a:xfrm flipV="1">
              <a:off x="1138" y="238"/>
              <a:ext cx="0" cy="34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56" name="Line 636"/>
            <p:cNvSpPr>
              <a:spLocks noChangeShapeType="1"/>
            </p:cNvSpPr>
            <p:nvPr/>
          </p:nvSpPr>
          <p:spPr bwMode="auto">
            <a:xfrm>
              <a:off x="1138" y="2847"/>
              <a:ext cx="0" cy="31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57" name="Line 637"/>
            <p:cNvSpPr>
              <a:spLocks noChangeShapeType="1"/>
            </p:cNvSpPr>
            <p:nvPr/>
          </p:nvSpPr>
          <p:spPr bwMode="auto">
            <a:xfrm>
              <a:off x="1138" y="3197"/>
              <a:ext cx="0" cy="3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58" name="Line 638"/>
            <p:cNvSpPr>
              <a:spLocks noChangeShapeType="1"/>
            </p:cNvSpPr>
            <p:nvPr/>
          </p:nvSpPr>
          <p:spPr bwMode="auto">
            <a:xfrm>
              <a:off x="1138" y="3263"/>
              <a:ext cx="0" cy="29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59" name="Line 639"/>
            <p:cNvSpPr>
              <a:spLocks noChangeShapeType="1"/>
            </p:cNvSpPr>
            <p:nvPr/>
          </p:nvSpPr>
          <p:spPr bwMode="auto">
            <a:xfrm>
              <a:off x="1138" y="3600"/>
              <a:ext cx="0" cy="3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60" name="Line 640"/>
            <p:cNvSpPr>
              <a:spLocks noChangeShapeType="1"/>
            </p:cNvSpPr>
            <p:nvPr/>
          </p:nvSpPr>
          <p:spPr bwMode="auto">
            <a:xfrm>
              <a:off x="1138" y="3667"/>
              <a:ext cx="0" cy="31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61" name="Line 641"/>
            <p:cNvSpPr>
              <a:spLocks noChangeShapeType="1"/>
            </p:cNvSpPr>
            <p:nvPr/>
          </p:nvSpPr>
          <p:spPr bwMode="auto">
            <a:xfrm>
              <a:off x="270" y="3414"/>
              <a:ext cx="20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62" name="Line 642"/>
            <p:cNvSpPr>
              <a:spLocks noChangeShapeType="1"/>
            </p:cNvSpPr>
            <p:nvPr/>
          </p:nvSpPr>
          <p:spPr bwMode="auto">
            <a:xfrm>
              <a:off x="511" y="3414"/>
              <a:ext cx="3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63" name="Line 643"/>
            <p:cNvSpPr>
              <a:spLocks noChangeShapeType="1"/>
            </p:cNvSpPr>
            <p:nvPr/>
          </p:nvSpPr>
          <p:spPr bwMode="auto">
            <a:xfrm>
              <a:off x="577" y="3414"/>
              <a:ext cx="29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64" name="Line 644"/>
            <p:cNvSpPr>
              <a:spLocks noChangeShapeType="1"/>
            </p:cNvSpPr>
            <p:nvPr/>
          </p:nvSpPr>
          <p:spPr bwMode="auto">
            <a:xfrm>
              <a:off x="915" y="3414"/>
              <a:ext cx="3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65" name="Line 645"/>
            <p:cNvSpPr>
              <a:spLocks noChangeShapeType="1"/>
            </p:cNvSpPr>
            <p:nvPr/>
          </p:nvSpPr>
          <p:spPr bwMode="auto">
            <a:xfrm>
              <a:off x="981" y="3414"/>
              <a:ext cx="29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66" name="Line 646"/>
            <p:cNvSpPr>
              <a:spLocks noChangeShapeType="1"/>
            </p:cNvSpPr>
            <p:nvPr/>
          </p:nvSpPr>
          <p:spPr bwMode="auto">
            <a:xfrm>
              <a:off x="1313" y="3414"/>
              <a:ext cx="3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67" name="Line 647"/>
            <p:cNvSpPr>
              <a:spLocks noChangeShapeType="1"/>
            </p:cNvSpPr>
            <p:nvPr/>
          </p:nvSpPr>
          <p:spPr bwMode="auto">
            <a:xfrm>
              <a:off x="1385" y="3414"/>
              <a:ext cx="29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68" name="Line 648"/>
            <p:cNvSpPr>
              <a:spLocks noChangeShapeType="1"/>
            </p:cNvSpPr>
            <p:nvPr/>
          </p:nvSpPr>
          <p:spPr bwMode="auto">
            <a:xfrm>
              <a:off x="1716" y="3414"/>
              <a:ext cx="3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69" name="Line 649"/>
            <p:cNvSpPr>
              <a:spLocks noChangeShapeType="1"/>
            </p:cNvSpPr>
            <p:nvPr/>
          </p:nvSpPr>
          <p:spPr bwMode="auto">
            <a:xfrm>
              <a:off x="1789" y="3414"/>
              <a:ext cx="199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70" name="Line 650"/>
            <p:cNvSpPr>
              <a:spLocks noChangeShapeType="1"/>
            </p:cNvSpPr>
            <p:nvPr/>
          </p:nvSpPr>
          <p:spPr bwMode="auto">
            <a:xfrm flipV="1">
              <a:off x="794" y="690"/>
              <a:ext cx="0" cy="37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71" name="Line 651"/>
            <p:cNvSpPr>
              <a:spLocks noChangeShapeType="1"/>
            </p:cNvSpPr>
            <p:nvPr/>
          </p:nvSpPr>
          <p:spPr bwMode="auto">
            <a:xfrm>
              <a:off x="1475" y="690"/>
              <a:ext cx="0" cy="37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72" name="Line 652"/>
            <p:cNvSpPr>
              <a:spLocks noChangeShapeType="1"/>
            </p:cNvSpPr>
            <p:nvPr/>
          </p:nvSpPr>
          <p:spPr bwMode="auto">
            <a:xfrm>
              <a:off x="372" y="1064"/>
              <a:ext cx="42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73" name="Line 653"/>
            <p:cNvSpPr>
              <a:spLocks noChangeShapeType="1"/>
            </p:cNvSpPr>
            <p:nvPr/>
          </p:nvSpPr>
          <p:spPr bwMode="auto">
            <a:xfrm>
              <a:off x="1475" y="1064"/>
              <a:ext cx="42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74" name="Line 654"/>
            <p:cNvSpPr>
              <a:spLocks noChangeShapeType="1"/>
            </p:cNvSpPr>
            <p:nvPr/>
          </p:nvSpPr>
          <p:spPr bwMode="auto">
            <a:xfrm flipV="1">
              <a:off x="836" y="1064"/>
              <a:ext cx="0" cy="89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75" name="Line 655"/>
            <p:cNvSpPr>
              <a:spLocks noChangeShapeType="1"/>
            </p:cNvSpPr>
            <p:nvPr/>
          </p:nvSpPr>
          <p:spPr bwMode="auto">
            <a:xfrm flipV="1">
              <a:off x="1433" y="1064"/>
              <a:ext cx="0" cy="89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76" name="Line 656"/>
            <p:cNvSpPr>
              <a:spLocks noChangeShapeType="1"/>
            </p:cNvSpPr>
            <p:nvPr/>
          </p:nvSpPr>
          <p:spPr bwMode="auto">
            <a:xfrm>
              <a:off x="836" y="1660"/>
              <a:ext cx="5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77" name="Line 657"/>
            <p:cNvSpPr>
              <a:spLocks noChangeShapeType="1"/>
            </p:cNvSpPr>
            <p:nvPr/>
          </p:nvSpPr>
          <p:spPr bwMode="auto">
            <a:xfrm>
              <a:off x="885" y="901"/>
              <a:ext cx="0" cy="105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78" name="Line 658"/>
            <p:cNvSpPr>
              <a:spLocks noChangeShapeType="1"/>
            </p:cNvSpPr>
            <p:nvPr/>
          </p:nvSpPr>
          <p:spPr bwMode="auto">
            <a:xfrm>
              <a:off x="1391" y="901"/>
              <a:ext cx="0" cy="105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79" name="Line 659"/>
            <p:cNvSpPr>
              <a:spLocks noChangeShapeType="1"/>
            </p:cNvSpPr>
            <p:nvPr/>
          </p:nvSpPr>
          <p:spPr bwMode="auto">
            <a:xfrm>
              <a:off x="836" y="1955"/>
              <a:ext cx="5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80" name="Line 660"/>
            <p:cNvSpPr>
              <a:spLocks noChangeShapeType="1"/>
            </p:cNvSpPr>
            <p:nvPr/>
          </p:nvSpPr>
          <p:spPr bwMode="auto">
            <a:xfrm>
              <a:off x="885" y="1955"/>
              <a:ext cx="0" cy="30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81" name="Line 661"/>
            <p:cNvSpPr>
              <a:spLocks noChangeShapeType="1"/>
            </p:cNvSpPr>
            <p:nvPr/>
          </p:nvSpPr>
          <p:spPr bwMode="auto">
            <a:xfrm>
              <a:off x="885" y="2257"/>
              <a:ext cx="50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82" name="Line 662"/>
            <p:cNvSpPr>
              <a:spLocks noChangeShapeType="1"/>
            </p:cNvSpPr>
            <p:nvPr/>
          </p:nvSpPr>
          <p:spPr bwMode="auto">
            <a:xfrm flipV="1">
              <a:off x="1391" y="1955"/>
              <a:ext cx="0" cy="30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83" name="Line 663"/>
            <p:cNvSpPr>
              <a:spLocks noChangeShapeType="1"/>
            </p:cNvSpPr>
            <p:nvPr/>
          </p:nvSpPr>
          <p:spPr bwMode="auto">
            <a:xfrm>
              <a:off x="885" y="2257"/>
              <a:ext cx="253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84" name="Line 664"/>
            <p:cNvSpPr>
              <a:spLocks noChangeShapeType="1"/>
            </p:cNvSpPr>
            <p:nvPr/>
          </p:nvSpPr>
          <p:spPr bwMode="auto">
            <a:xfrm flipV="1">
              <a:off x="1138" y="2257"/>
              <a:ext cx="253" cy="1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85" name="Line 665"/>
            <p:cNvSpPr>
              <a:spLocks noChangeShapeType="1"/>
            </p:cNvSpPr>
            <p:nvPr/>
          </p:nvSpPr>
          <p:spPr bwMode="auto">
            <a:xfrm flipV="1">
              <a:off x="885" y="835"/>
              <a:ext cx="0" cy="8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86" name="Line 666"/>
            <p:cNvSpPr>
              <a:spLocks noChangeShapeType="1"/>
            </p:cNvSpPr>
            <p:nvPr/>
          </p:nvSpPr>
          <p:spPr bwMode="auto">
            <a:xfrm flipV="1">
              <a:off x="1391" y="835"/>
              <a:ext cx="0" cy="8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87" name="Line 667"/>
            <p:cNvSpPr>
              <a:spLocks noChangeShapeType="1"/>
            </p:cNvSpPr>
            <p:nvPr/>
          </p:nvSpPr>
          <p:spPr bwMode="auto">
            <a:xfrm>
              <a:off x="800" y="1064"/>
              <a:ext cx="3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88" name="Line 668"/>
            <p:cNvSpPr>
              <a:spLocks noChangeShapeType="1"/>
            </p:cNvSpPr>
            <p:nvPr/>
          </p:nvSpPr>
          <p:spPr bwMode="auto">
            <a:xfrm flipH="1">
              <a:off x="1433" y="1064"/>
              <a:ext cx="4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89" name="Line 669"/>
            <p:cNvSpPr>
              <a:spLocks noChangeShapeType="1"/>
            </p:cNvSpPr>
            <p:nvPr/>
          </p:nvSpPr>
          <p:spPr bwMode="auto">
            <a:xfrm flipV="1">
              <a:off x="1433" y="690"/>
              <a:ext cx="0" cy="37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90" name="Line 670"/>
            <p:cNvSpPr>
              <a:spLocks noChangeShapeType="1"/>
            </p:cNvSpPr>
            <p:nvPr/>
          </p:nvSpPr>
          <p:spPr bwMode="auto">
            <a:xfrm>
              <a:off x="836" y="690"/>
              <a:ext cx="0" cy="37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91" name="Line 671"/>
            <p:cNvSpPr>
              <a:spLocks noChangeShapeType="1"/>
            </p:cNvSpPr>
            <p:nvPr/>
          </p:nvSpPr>
          <p:spPr bwMode="auto">
            <a:xfrm>
              <a:off x="836" y="1660"/>
              <a:ext cx="0" cy="29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92" name="Line 672"/>
            <p:cNvSpPr>
              <a:spLocks noChangeShapeType="1"/>
            </p:cNvSpPr>
            <p:nvPr/>
          </p:nvSpPr>
          <p:spPr bwMode="auto">
            <a:xfrm>
              <a:off x="1433" y="1660"/>
              <a:ext cx="0" cy="29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93" name="Line 673"/>
            <p:cNvSpPr>
              <a:spLocks noChangeShapeType="1"/>
            </p:cNvSpPr>
            <p:nvPr/>
          </p:nvSpPr>
          <p:spPr bwMode="auto">
            <a:xfrm>
              <a:off x="836" y="1064"/>
              <a:ext cx="0" cy="5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94" name="Line 674"/>
            <p:cNvSpPr>
              <a:spLocks noChangeShapeType="1"/>
            </p:cNvSpPr>
            <p:nvPr/>
          </p:nvSpPr>
          <p:spPr bwMode="auto">
            <a:xfrm>
              <a:off x="1433" y="1064"/>
              <a:ext cx="0" cy="5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95" name="Line 675"/>
            <p:cNvSpPr>
              <a:spLocks noChangeShapeType="1"/>
            </p:cNvSpPr>
            <p:nvPr/>
          </p:nvSpPr>
          <p:spPr bwMode="auto">
            <a:xfrm flipH="1">
              <a:off x="836" y="1660"/>
              <a:ext cx="59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96" name="Line 676"/>
            <p:cNvSpPr>
              <a:spLocks noChangeShapeType="1"/>
            </p:cNvSpPr>
            <p:nvPr/>
          </p:nvSpPr>
          <p:spPr bwMode="auto">
            <a:xfrm>
              <a:off x="885" y="1660"/>
              <a:ext cx="0" cy="29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97" name="Line 677"/>
            <p:cNvSpPr>
              <a:spLocks noChangeShapeType="1"/>
            </p:cNvSpPr>
            <p:nvPr/>
          </p:nvSpPr>
          <p:spPr bwMode="auto">
            <a:xfrm>
              <a:off x="1391" y="1660"/>
              <a:ext cx="0" cy="29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98" name="Line 678"/>
            <p:cNvSpPr>
              <a:spLocks noChangeShapeType="1"/>
            </p:cNvSpPr>
            <p:nvPr/>
          </p:nvSpPr>
          <p:spPr bwMode="auto">
            <a:xfrm>
              <a:off x="836" y="1955"/>
              <a:ext cx="59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199" name="Line 679"/>
            <p:cNvSpPr>
              <a:spLocks noChangeShapeType="1"/>
            </p:cNvSpPr>
            <p:nvPr/>
          </p:nvSpPr>
          <p:spPr bwMode="auto">
            <a:xfrm>
              <a:off x="836" y="835"/>
              <a:ext cx="59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00" name="Line 680"/>
            <p:cNvSpPr>
              <a:spLocks noChangeShapeType="1"/>
            </p:cNvSpPr>
            <p:nvPr/>
          </p:nvSpPr>
          <p:spPr bwMode="auto">
            <a:xfrm>
              <a:off x="1198" y="328"/>
              <a:ext cx="0" cy="15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01" name="Line 681"/>
            <p:cNvSpPr>
              <a:spLocks noChangeShapeType="1"/>
            </p:cNvSpPr>
            <p:nvPr/>
          </p:nvSpPr>
          <p:spPr bwMode="auto">
            <a:xfrm flipH="1">
              <a:off x="1078" y="479"/>
              <a:ext cx="12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02" name="Line 682"/>
            <p:cNvSpPr>
              <a:spLocks noChangeShapeType="1"/>
            </p:cNvSpPr>
            <p:nvPr/>
          </p:nvSpPr>
          <p:spPr bwMode="auto">
            <a:xfrm flipV="1">
              <a:off x="1078" y="328"/>
              <a:ext cx="0" cy="15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03" name="Line 683"/>
            <p:cNvSpPr>
              <a:spLocks noChangeShapeType="1"/>
            </p:cNvSpPr>
            <p:nvPr/>
          </p:nvSpPr>
          <p:spPr bwMode="auto">
            <a:xfrm flipV="1">
              <a:off x="867" y="3142"/>
              <a:ext cx="626" cy="62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04" name="Line 684"/>
            <p:cNvSpPr>
              <a:spLocks noChangeShapeType="1"/>
            </p:cNvSpPr>
            <p:nvPr/>
          </p:nvSpPr>
          <p:spPr bwMode="auto">
            <a:xfrm flipV="1">
              <a:off x="782" y="3058"/>
              <a:ext cx="627" cy="62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05" name="Line 685"/>
            <p:cNvSpPr>
              <a:spLocks noChangeShapeType="1"/>
            </p:cNvSpPr>
            <p:nvPr/>
          </p:nvSpPr>
          <p:spPr bwMode="auto">
            <a:xfrm flipV="1">
              <a:off x="1584" y="328"/>
              <a:ext cx="0" cy="36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06" name="Line 686"/>
            <p:cNvSpPr>
              <a:spLocks noChangeShapeType="1"/>
            </p:cNvSpPr>
            <p:nvPr/>
          </p:nvSpPr>
          <p:spPr bwMode="auto">
            <a:xfrm flipH="1">
              <a:off x="1198" y="328"/>
              <a:ext cx="38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07" name="Line 687"/>
            <p:cNvSpPr>
              <a:spLocks noChangeShapeType="1"/>
            </p:cNvSpPr>
            <p:nvPr/>
          </p:nvSpPr>
          <p:spPr bwMode="auto">
            <a:xfrm flipV="1">
              <a:off x="692" y="328"/>
              <a:ext cx="0" cy="36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08" name="Line 688"/>
            <p:cNvSpPr>
              <a:spLocks noChangeShapeType="1"/>
            </p:cNvSpPr>
            <p:nvPr/>
          </p:nvSpPr>
          <p:spPr bwMode="auto">
            <a:xfrm>
              <a:off x="692" y="328"/>
              <a:ext cx="38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09" name="Freeform 689"/>
            <p:cNvSpPr>
              <a:spLocks/>
            </p:cNvSpPr>
            <p:nvPr/>
          </p:nvSpPr>
          <p:spPr bwMode="auto">
            <a:xfrm>
              <a:off x="692" y="2968"/>
              <a:ext cx="892" cy="898"/>
            </a:xfrm>
            <a:custGeom>
              <a:avLst/>
              <a:gdLst>
                <a:gd name="T0" fmla="*/ 1040 w 1040"/>
                <a:gd name="T1" fmla="*/ 520 h 1041"/>
                <a:gd name="T2" fmla="*/ 1034 w 1040"/>
                <a:gd name="T3" fmla="*/ 446 h 1041"/>
                <a:gd name="T4" fmla="*/ 1019 w 1040"/>
                <a:gd name="T5" fmla="*/ 373 h 1041"/>
                <a:gd name="T6" fmla="*/ 993 w 1040"/>
                <a:gd name="T7" fmla="*/ 303 h 1041"/>
                <a:gd name="T8" fmla="*/ 957 w 1040"/>
                <a:gd name="T9" fmla="*/ 238 h 1041"/>
                <a:gd name="T10" fmla="*/ 913 w 1040"/>
                <a:gd name="T11" fmla="*/ 179 h 1041"/>
                <a:gd name="T12" fmla="*/ 861 w 1040"/>
                <a:gd name="T13" fmla="*/ 127 h 1041"/>
                <a:gd name="T14" fmla="*/ 801 w 1040"/>
                <a:gd name="T15" fmla="*/ 82 h 1041"/>
                <a:gd name="T16" fmla="*/ 736 w 1040"/>
                <a:gd name="T17" fmla="*/ 46 h 1041"/>
                <a:gd name="T18" fmla="*/ 666 w 1040"/>
                <a:gd name="T19" fmla="*/ 21 h 1041"/>
                <a:gd name="T20" fmla="*/ 593 w 1040"/>
                <a:gd name="T21" fmla="*/ 5 h 1041"/>
                <a:gd name="T22" fmla="*/ 519 w 1040"/>
                <a:gd name="T23" fmla="*/ 0 h 1041"/>
                <a:gd name="T24" fmla="*/ 445 w 1040"/>
                <a:gd name="T25" fmla="*/ 5 h 1041"/>
                <a:gd name="T26" fmla="*/ 373 w 1040"/>
                <a:gd name="T27" fmla="*/ 21 h 1041"/>
                <a:gd name="T28" fmla="*/ 304 w 1040"/>
                <a:gd name="T29" fmla="*/ 46 h 1041"/>
                <a:gd name="T30" fmla="*/ 238 w 1040"/>
                <a:gd name="T31" fmla="*/ 82 h 1041"/>
                <a:gd name="T32" fmla="*/ 179 w 1040"/>
                <a:gd name="T33" fmla="*/ 127 h 1041"/>
                <a:gd name="T34" fmla="*/ 127 w 1040"/>
                <a:gd name="T35" fmla="*/ 179 h 1041"/>
                <a:gd name="T36" fmla="*/ 81 w 1040"/>
                <a:gd name="T37" fmla="*/ 238 h 1041"/>
                <a:gd name="T38" fmla="*/ 46 w 1040"/>
                <a:gd name="T39" fmla="*/ 303 h 1041"/>
                <a:gd name="T40" fmla="*/ 21 w 1040"/>
                <a:gd name="T41" fmla="*/ 373 h 1041"/>
                <a:gd name="T42" fmla="*/ 4 w 1040"/>
                <a:gd name="T43" fmla="*/ 446 h 1041"/>
                <a:gd name="T44" fmla="*/ 0 w 1040"/>
                <a:gd name="T45" fmla="*/ 520 h 1041"/>
                <a:gd name="T46" fmla="*/ 4 w 1040"/>
                <a:gd name="T47" fmla="*/ 594 h 1041"/>
                <a:gd name="T48" fmla="*/ 21 w 1040"/>
                <a:gd name="T49" fmla="*/ 667 h 1041"/>
                <a:gd name="T50" fmla="*/ 46 w 1040"/>
                <a:gd name="T51" fmla="*/ 737 h 1041"/>
                <a:gd name="T52" fmla="*/ 81 w 1040"/>
                <a:gd name="T53" fmla="*/ 802 h 1041"/>
                <a:gd name="T54" fmla="*/ 127 w 1040"/>
                <a:gd name="T55" fmla="*/ 862 h 1041"/>
                <a:gd name="T56" fmla="*/ 179 w 1040"/>
                <a:gd name="T57" fmla="*/ 914 h 1041"/>
                <a:gd name="T58" fmla="*/ 238 w 1040"/>
                <a:gd name="T59" fmla="*/ 958 h 1041"/>
                <a:gd name="T60" fmla="*/ 304 w 1040"/>
                <a:gd name="T61" fmla="*/ 994 h 1041"/>
                <a:gd name="T62" fmla="*/ 373 w 1040"/>
                <a:gd name="T63" fmla="*/ 1020 h 1041"/>
                <a:gd name="T64" fmla="*/ 445 w 1040"/>
                <a:gd name="T65" fmla="*/ 1035 h 1041"/>
                <a:gd name="T66" fmla="*/ 519 w 1040"/>
                <a:gd name="T67" fmla="*/ 1041 h 1041"/>
                <a:gd name="T68" fmla="*/ 593 w 1040"/>
                <a:gd name="T69" fmla="*/ 1035 h 1041"/>
                <a:gd name="T70" fmla="*/ 666 w 1040"/>
                <a:gd name="T71" fmla="*/ 1020 h 1041"/>
                <a:gd name="T72" fmla="*/ 736 w 1040"/>
                <a:gd name="T73" fmla="*/ 994 h 1041"/>
                <a:gd name="T74" fmla="*/ 801 w 1040"/>
                <a:gd name="T75" fmla="*/ 958 h 1041"/>
                <a:gd name="T76" fmla="*/ 861 w 1040"/>
                <a:gd name="T77" fmla="*/ 914 h 1041"/>
                <a:gd name="T78" fmla="*/ 913 w 1040"/>
                <a:gd name="T79" fmla="*/ 862 h 1041"/>
                <a:gd name="T80" fmla="*/ 957 w 1040"/>
                <a:gd name="T81" fmla="*/ 802 h 1041"/>
                <a:gd name="T82" fmla="*/ 993 w 1040"/>
                <a:gd name="T83" fmla="*/ 737 h 1041"/>
                <a:gd name="T84" fmla="*/ 1019 w 1040"/>
                <a:gd name="T85" fmla="*/ 667 h 1041"/>
                <a:gd name="T86" fmla="*/ 1034 w 1040"/>
                <a:gd name="T87" fmla="*/ 594 h 1041"/>
                <a:gd name="T88" fmla="*/ 1040 w 1040"/>
                <a:gd name="T89" fmla="*/ 520 h 10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040" h="1041">
                  <a:moveTo>
                    <a:pt x="1040" y="520"/>
                  </a:moveTo>
                  <a:lnTo>
                    <a:pt x="1034" y="446"/>
                  </a:lnTo>
                  <a:lnTo>
                    <a:pt x="1019" y="373"/>
                  </a:lnTo>
                  <a:lnTo>
                    <a:pt x="993" y="303"/>
                  </a:lnTo>
                  <a:lnTo>
                    <a:pt x="957" y="238"/>
                  </a:lnTo>
                  <a:lnTo>
                    <a:pt x="913" y="179"/>
                  </a:lnTo>
                  <a:lnTo>
                    <a:pt x="861" y="127"/>
                  </a:lnTo>
                  <a:lnTo>
                    <a:pt x="801" y="82"/>
                  </a:lnTo>
                  <a:lnTo>
                    <a:pt x="736" y="46"/>
                  </a:lnTo>
                  <a:lnTo>
                    <a:pt x="666" y="21"/>
                  </a:lnTo>
                  <a:lnTo>
                    <a:pt x="593" y="5"/>
                  </a:lnTo>
                  <a:lnTo>
                    <a:pt x="519" y="0"/>
                  </a:lnTo>
                  <a:lnTo>
                    <a:pt x="445" y="5"/>
                  </a:lnTo>
                  <a:lnTo>
                    <a:pt x="373" y="21"/>
                  </a:lnTo>
                  <a:lnTo>
                    <a:pt x="304" y="46"/>
                  </a:lnTo>
                  <a:lnTo>
                    <a:pt x="238" y="82"/>
                  </a:lnTo>
                  <a:lnTo>
                    <a:pt x="179" y="127"/>
                  </a:lnTo>
                  <a:lnTo>
                    <a:pt x="127" y="179"/>
                  </a:lnTo>
                  <a:lnTo>
                    <a:pt x="81" y="238"/>
                  </a:lnTo>
                  <a:lnTo>
                    <a:pt x="46" y="303"/>
                  </a:lnTo>
                  <a:lnTo>
                    <a:pt x="21" y="373"/>
                  </a:lnTo>
                  <a:lnTo>
                    <a:pt x="4" y="446"/>
                  </a:lnTo>
                  <a:lnTo>
                    <a:pt x="0" y="520"/>
                  </a:lnTo>
                  <a:lnTo>
                    <a:pt x="4" y="594"/>
                  </a:lnTo>
                  <a:lnTo>
                    <a:pt x="21" y="667"/>
                  </a:lnTo>
                  <a:lnTo>
                    <a:pt x="46" y="737"/>
                  </a:lnTo>
                  <a:lnTo>
                    <a:pt x="81" y="802"/>
                  </a:lnTo>
                  <a:lnTo>
                    <a:pt x="127" y="862"/>
                  </a:lnTo>
                  <a:lnTo>
                    <a:pt x="179" y="914"/>
                  </a:lnTo>
                  <a:lnTo>
                    <a:pt x="238" y="958"/>
                  </a:lnTo>
                  <a:lnTo>
                    <a:pt x="304" y="994"/>
                  </a:lnTo>
                  <a:lnTo>
                    <a:pt x="373" y="1020"/>
                  </a:lnTo>
                  <a:lnTo>
                    <a:pt x="445" y="1035"/>
                  </a:lnTo>
                  <a:lnTo>
                    <a:pt x="519" y="1041"/>
                  </a:lnTo>
                  <a:lnTo>
                    <a:pt x="593" y="1035"/>
                  </a:lnTo>
                  <a:lnTo>
                    <a:pt x="666" y="1020"/>
                  </a:lnTo>
                  <a:lnTo>
                    <a:pt x="736" y="994"/>
                  </a:lnTo>
                  <a:lnTo>
                    <a:pt x="801" y="958"/>
                  </a:lnTo>
                  <a:lnTo>
                    <a:pt x="861" y="914"/>
                  </a:lnTo>
                  <a:lnTo>
                    <a:pt x="913" y="862"/>
                  </a:lnTo>
                  <a:lnTo>
                    <a:pt x="957" y="802"/>
                  </a:lnTo>
                  <a:lnTo>
                    <a:pt x="993" y="737"/>
                  </a:lnTo>
                  <a:lnTo>
                    <a:pt x="1019" y="667"/>
                  </a:lnTo>
                  <a:lnTo>
                    <a:pt x="1034" y="594"/>
                  </a:lnTo>
                  <a:lnTo>
                    <a:pt x="1040" y="520"/>
                  </a:lnTo>
                  <a:close/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10" name="Line 690"/>
            <p:cNvSpPr>
              <a:spLocks noChangeShapeType="1"/>
            </p:cNvSpPr>
            <p:nvPr/>
          </p:nvSpPr>
          <p:spPr bwMode="auto">
            <a:xfrm flipV="1">
              <a:off x="372" y="690"/>
              <a:ext cx="85" cy="8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11" name="Line 691"/>
            <p:cNvSpPr>
              <a:spLocks noChangeShapeType="1"/>
            </p:cNvSpPr>
            <p:nvPr/>
          </p:nvSpPr>
          <p:spPr bwMode="auto">
            <a:xfrm flipV="1">
              <a:off x="372" y="690"/>
              <a:ext cx="254" cy="25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12" name="Line 692"/>
            <p:cNvSpPr>
              <a:spLocks noChangeShapeType="1"/>
            </p:cNvSpPr>
            <p:nvPr/>
          </p:nvSpPr>
          <p:spPr bwMode="auto">
            <a:xfrm flipV="1">
              <a:off x="421" y="690"/>
              <a:ext cx="373" cy="37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13" name="Line 693"/>
            <p:cNvSpPr>
              <a:spLocks noChangeShapeType="1"/>
            </p:cNvSpPr>
            <p:nvPr/>
          </p:nvSpPr>
          <p:spPr bwMode="auto">
            <a:xfrm flipV="1">
              <a:off x="589" y="847"/>
              <a:ext cx="211" cy="21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14" name="Line 694"/>
            <p:cNvSpPr>
              <a:spLocks noChangeShapeType="1"/>
            </p:cNvSpPr>
            <p:nvPr/>
          </p:nvSpPr>
          <p:spPr bwMode="auto">
            <a:xfrm flipV="1">
              <a:off x="758" y="1015"/>
              <a:ext cx="42" cy="4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15" name="Line 695"/>
            <p:cNvSpPr>
              <a:spLocks noChangeShapeType="1"/>
            </p:cNvSpPr>
            <p:nvPr/>
          </p:nvSpPr>
          <p:spPr bwMode="auto">
            <a:xfrm flipV="1">
              <a:off x="1475" y="690"/>
              <a:ext cx="157" cy="15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16" name="Line 696"/>
            <p:cNvSpPr>
              <a:spLocks noChangeShapeType="1"/>
            </p:cNvSpPr>
            <p:nvPr/>
          </p:nvSpPr>
          <p:spPr bwMode="auto">
            <a:xfrm flipV="1">
              <a:off x="1475" y="690"/>
              <a:ext cx="326" cy="3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17" name="Line 697"/>
            <p:cNvSpPr>
              <a:spLocks noChangeShapeType="1"/>
            </p:cNvSpPr>
            <p:nvPr/>
          </p:nvSpPr>
          <p:spPr bwMode="auto">
            <a:xfrm flipV="1">
              <a:off x="1596" y="756"/>
              <a:ext cx="307" cy="30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18" name="Line 698"/>
            <p:cNvSpPr>
              <a:spLocks noChangeShapeType="1"/>
            </p:cNvSpPr>
            <p:nvPr/>
          </p:nvSpPr>
          <p:spPr bwMode="auto">
            <a:xfrm flipV="1">
              <a:off x="1765" y="919"/>
              <a:ext cx="138" cy="14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326" name="Line 806"/>
            <p:cNvSpPr>
              <a:spLocks noChangeShapeType="1"/>
            </p:cNvSpPr>
            <p:nvPr/>
          </p:nvSpPr>
          <p:spPr bwMode="auto">
            <a:xfrm>
              <a:off x="692" y="690"/>
              <a:ext cx="8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08415" name="Group 895"/>
          <p:cNvGrpSpPr>
            <a:grpSpLocks/>
          </p:cNvGrpSpPr>
          <p:nvPr/>
        </p:nvGrpSpPr>
        <p:grpSpPr bwMode="auto">
          <a:xfrm>
            <a:off x="3978275" y="377825"/>
            <a:ext cx="2735263" cy="5940425"/>
            <a:chOff x="2506" y="238"/>
            <a:chExt cx="1723" cy="3742"/>
          </a:xfrm>
        </p:grpSpPr>
        <p:sp>
          <p:nvSpPr>
            <p:cNvPr id="108219" name="Line 699"/>
            <p:cNvSpPr>
              <a:spLocks noChangeShapeType="1"/>
            </p:cNvSpPr>
            <p:nvPr/>
          </p:nvSpPr>
          <p:spPr bwMode="auto">
            <a:xfrm flipV="1">
              <a:off x="2608" y="690"/>
              <a:ext cx="91" cy="8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20" name="Line 700"/>
            <p:cNvSpPr>
              <a:spLocks noChangeShapeType="1"/>
            </p:cNvSpPr>
            <p:nvPr/>
          </p:nvSpPr>
          <p:spPr bwMode="auto">
            <a:xfrm flipV="1">
              <a:off x="2608" y="690"/>
              <a:ext cx="259" cy="25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21" name="Line 701"/>
            <p:cNvSpPr>
              <a:spLocks noChangeShapeType="1"/>
            </p:cNvSpPr>
            <p:nvPr/>
          </p:nvSpPr>
          <p:spPr bwMode="auto">
            <a:xfrm flipV="1">
              <a:off x="2662" y="690"/>
              <a:ext cx="374" cy="37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22" name="Line 702"/>
            <p:cNvSpPr>
              <a:spLocks noChangeShapeType="1"/>
            </p:cNvSpPr>
            <p:nvPr/>
          </p:nvSpPr>
          <p:spPr bwMode="auto">
            <a:xfrm flipV="1">
              <a:off x="2831" y="847"/>
              <a:ext cx="211" cy="21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23" name="Line 703"/>
            <p:cNvSpPr>
              <a:spLocks noChangeShapeType="1"/>
            </p:cNvSpPr>
            <p:nvPr/>
          </p:nvSpPr>
          <p:spPr bwMode="auto">
            <a:xfrm flipV="1">
              <a:off x="3000" y="1015"/>
              <a:ext cx="42" cy="4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24" name="Line 704"/>
            <p:cNvSpPr>
              <a:spLocks noChangeShapeType="1"/>
            </p:cNvSpPr>
            <p:nvPr/>
          </p:nvSpPr>
          <p:spPr bwMode="auto">
            <a:xfrm flipV="1">
              <a:off x="3711" y="690"/>
              <a:ext cx="163" cy="15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25" name="Line 705"/>
            <p:cNvSpPr>
              <a:spLocks noChangeShapeType="1"/>
            </p:cNvSpPr>
            <p:nvPr/>
          </p:nvSpPr>
          <p:spPr bwMode="auto">
            <a:xfrm flipV="1">
              <a:off x="3711" y="690"/>
              <a:ext cx="331" cy="3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26" name="Line 706"/>
            <p:cNvSpPr>
              <a:spLocks noChangeShapeType="1"/>
            </p:cNvSpPr>
            <p:nvPr/>
          </p:nvSpPr>
          <p:spPr bwMode="auto">
            <a:xfrm flipV="1">
              <a:off x="3838" y="756"/>
              <a:ext cx="307" cy="30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27" name="Line 707"/>
            <p:cNvSpPr>
              <a:spLocks noChangeShapeType="1"/>
            </p:cNvSpPr>
            <p:nvPr/>
          </p:nvSpPr>
          <p:spPr bwMode="auto">
            <a:xfrm flipV="1">
              <a:off x="4000" y="919"/>
              <a:ext cx="145" cy="14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28" name="Line 708"/>
            <p:cNvSpPr>
              <a:spLocks noChangeShapeType="1"/>
            </p:cNvSpPr>
            <p:nvPr/>
          </p:nvSpPr>
          <p:spPr bwMode="auto">
            <a:xfrm>
              <a:off x="2608" y="690"/>
              <a:ext cx="153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29" name="Line 709"/>
            <p:cNvSpPr>
              <a:spLocks noChangeShapeType="1"/>
            </p:cNvSpPr>
            <p:nvPr/>
          </p:nvSpPr>
          <p:spPr bwMode="auto">
            <a:xfrm>
              <a:off x="4145" y="690"/>
              <a:ext cx="0" cy="186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30" name="Line 710"/>
            <p:cNvSpPr>
              <a:spLocks noChangeShapeType="1"/>
            </p:cNvSpPr>
            <p:nvPr/>
          </p:nvSpPr>
          <p:spPr bwMode="auto">
            <a:xfrm flipH="1">
              <a:off x="2608" y="2552"/>
              <a:ext cx="153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31" name="Line 711"/>
            <p:cNvSpPr>
              <a:spLocks noChangeShapeType="1"/>
            </p:cNvSpPr>
            <p:nvPr/>
          </p:nvSpPr>
          <p:spPr bwMode="auto">
            <a:xfrm flipV="1">
              <a:off x="2608" y="690"/>
              <a:ext cx="0" cy="186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32" name="Line 712"/>
            <p:cNvSpPr>
              <a:spLocks noChangeShapeType="1"/>
            </p:cNvSpPr>
            <p:nvPr/>
          </p:nvSpPr>
          <p:spPr bwMode="auto">
            <a:xfrm flipH="1">
              <a:off x="2608" y="2932"/>
              <a:ext cx="153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33" name="Line 713"/>
            <p:cNvSpPr>
              <a:spLocks noChangeShapeType="1"/>
            </p:cNvSpPr>
            <p:nvPr/>
          </p:nvSpPr>
          <p:spPr bwMode="auto">
            <a:xfrm>
              <a:off x="2608" y="2932"/>
              <a:ext cx="0" cy="97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34" name="Line 714"/>
            <p:cNvSpPr>
              <a:spLocks noChangeShapeType="1"/>
            </p:cNvSpPr>
            <p:nvPr/>
          </p:nvSpPr>
          <p:spPr bwMode="auto">
            <a:xfrm>
              <a:off x="2608" y="3902"/>
              <a:ext cx="153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35" name="Line 715"/>
            <p:cNvSpPr>
              <a:spLocks noChangeShapeType="1"/>
            </p:cNvSpPr>
            <p:nvPr/>
          </p:nvSpPr>
          <p:spPr bwMode="auto">
            <a:xfrm flipV="1">
              <a:off x="4145" y="2932"/>
              <a:ext cx="0" cy="97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36" name="Line 716"/>
            <p:cNvSpPr>
              <a:spLocks noChangeShapeType="1"/>
            </p:cNvSpPr>
            <p:nvPr/>
          </p:nvSpPr>
          <p:spPr bwMode="auto">
            <a:xfrm flipV="1">
              <a:off x="3374" y="2299"/>
              <a:ext cx="0" cy="34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37" name="Line 717"/>
            <p:cNvSpPr>
              <a:spLocks noChangeShapeType="1"/>
            </p:cNvSpPr>
            <p:nvPr/>
          </p:nvSpPr>
          <p:spPr bwMode="auto">
            <a:xfrm flipV="1">
              <a:off x="3374" y="2233"/>
              <a:ext cx="0" cy="3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38" name="Line 718"/>
            <p:cNvSpPr>
              <a:spLocks noChangeShapeType="1"/>
            </p:cNvSpPr>
            <p:nvPr/>
          </p:nvSpPr>
          <p:spPr bwMode="auto">
            <a:xfrm flipV="1">
              <a:off x="3374" y="1895"/>
              <a:ext cx="0" cy="30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39" name="Line 719"/>
            <p:cNvSpPr>
              <a:spLocks noChangeShapeType="1"/>
            </p:cNvSpPr>
            <p:nvPr/>
          </p:nvSpPr>
          <p:spPr bwMode="auto">
            <a:xfrm flipV="1">
              <a:off x="3374" y="1829"/>
              <a:ext cx="0" cy="3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40" name="Line 720"/>
            <p:cNvSpPr>
              <a:spLocks noChangeShapeType="1"/>
            </p:cNvSpPr>
            <p:nvPr/>
          </p:nvSpPr>
          <p:spPr bwMode="auto">
            <a:xfrm flipV="1">
              <a:off x="3374" y="1491"/>
              <a:ext cx="0" cy="30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41" name="Line 721"/>
            <p:cNvSpPr>
              <a:spLocks noChangeShapeType="1"/>
            </p:cNvSpPr>
            <p:nvPr/>
          </p:nvSpPr>
          <p:spPr bwMode="auto">
            <a:xfrm flipV="1">
              <a:off x="3374" y="1425"/>
              <a:ext cx="0" cy="3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42" name="Line 722"/>
            <p:cNvSpPr>
              <a:spLocks noChangeShapeType="1"/>
            </p:cNvSpPr>
            <p:nvPr/>
          </p:nvSpPr>
          <p:spPr bwMode="auto">
            <a:xfrm flipV="1">
              <a:off x="3374" y="1088"/>
              <a:ext cx="0" cy="30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43" name="Line 723"/>
            <p:cNvSpPr>
              <a:spLocks noChangeShapeType="1"/>
            </p:cNvSpPr>
            <p:nvPr/>
          </p:nvSpPr>
          <p:spPr bwMode="auto">
            <a:xfrm flipV="1">
              <a:off x="3374" y="1021"/>
              <a:ext cx="0" cy="3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44" name="Line 724"/>
            <p:cNvSpPr>
              <a:spLocks noChangeShapeType="1"/>
            </p:cNvSpPr>
            <p:nvPr/>
          </p:nvSpPr>
          <p:spPr bwMode="auto">
            <a:xfrm flipV="1">
              <a:off x="3374" y="684"/>
              <a:ext cx="0" cy="30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45" name="Line 725"/>
            <p:cNvSpPr>
              <a:spLocks noChangeShapeType="1"/>
            </p:cNvSpPr>
            <p:nvPr/>
          </p:nvSpPr>
          <p:spPr bwMode="auto">
            <a:xfrm flipV="1">
              <a:off x="3374" y="618"/>
              <a:ext cx="0" cy="3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46" name="Line 726"/>
            <p:cNvSpPr>
              <a:spLocks noChangeShapeType="1"/>
            </p:cNvSpPr>
            <p:nvPr/>
          </p:nvSpPr>
          <p:spPr bwMode="auto">
            <a:xfrm flipV="1">
              <a:off x="3374" y="238"/>
              <a:ext cx="0" cy="34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47" name="Line 727"/>
            <p:cNvSpPr>
              <a:spLocks noChangeShapeType="1"/>
            </p:cNvSpPr>
            <p:nvPr/>
          </p:nvSpPr>
          <p:spPr bwMode="auto">
            <a:xfrm>
              <a:off x="3374" y="2847"/>
              <a:ext cx="0" cy="31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48" name="Line 728"/>
            <p:cNvSpPr>
              <a:spLocks noChangeShapeType="1"/>
            </p:cNvSpPr>
            <p:nvPr/>
          </p:nvSpPr>
          <p:spPr bwMode="auto">
            <a:xfrm>
              <a:off x="3374" y="3197"/>
              <a:ext cx="0" cy="3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49" name="Line 729"/>
            <p:cNvSpPr>
              <a:spLocks noChangeShapeType="1"/>
            </p:cNvSpPr>
            <p:nvPr/>
          </p:nvSpPr>
          <p:spPr bwMode="auto">
            <a:xfrm>
              <a:off x="3374" y="3263"/>
              <a:ext cx="0" cy="29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50" name="Line 730"/>
            <p:cNvSpPr>
              <a:spLocks noChangeShapeType="1"/>
            </p:cNvSpPr>
            <p:nvPr/>
          </p:nvSpPr>
          <p:spPr bwMode="auto">
            <a:xfrm>
              <a:off x="3374" y="3600"/>
              <a:ext cx="0" cy="3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51" name="Line 731"/>
            <p:cNvSpPr>
              <a:spLocks noChangeShapeType="1"/>
            </p:cNvSpPr>
            <p:nvPr/>
          </p:nvSpPr>
          <p:spPr bwMode="auto">
            <a:xfrm>
              <a:off x="3374" y="3667"/>
              <a:ext cx="0" cy="31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52" name="Line 732"/>
            <p:cNvSpPr>
              <a:spLocks noChangeShapeType="1"/>
            </p:cNvSpPr>
            <p:nvPr/>
          </p:nvSpPr>
          <p:spPr bwMode="auto">
            <a:xfrm>
              <a:off x="2506" y="3414"/>
              <a:ext cx="20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53" name="Line 733"/>
            <p:cNvSpPr>
              <a:spLocks noChangeShapeType="1"/>
            </p:cNvSpPr>
            <p:nvPr/>
          </p:nvSpPr>
          <p:spPr bwMode="auto">
            <a:xfrm>
              <a:off x="2747" y="3414"/>
              <a:ext cx="3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54" name="Line 734"/>
            <p:cNvSpPr>
              <a:spLocks noChangeShapeType="1"/>
            </p:cNvSpPr>
            <p:nvPr/>
          </p:nvSpPr>
          <p:spPr bwMode="auto">
            <a:xfrm>
              <a:off x="2813" y="3414"/>
              <a:ext cx="301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55" name="Line 735"/>
            <p:cNvSpPr>
              <a:spLocks noChangeShapeType="1"/>
            </p:cNvSpPr>
            <p:nvPr/>
          </p:nvSpPr>
          <p:spPr bwMode="auto">
            <a:xfrm>
              <a:off x="3151" y="3414"/>
              <a:ext cx="3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56" name="Line 736"/>
            <p:cNvSpPr>
              <a:spLocks noChangeShapeType="1"/>
            </p:cNvSpPr>
            <p:nvPr/>
          </p:nvSpPr>
          <p:spPr bwMode="auto">
            <a:xfrm>
              <a:off x="3217" y="3414"/>
              <a:ext cx="301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57" name="Line 737"/>
            <p:cNvSpPr>
              <a:spLocks noChangeShapeType="1"/>
            </p:cNvSpPr>
            <p:nvPr/>
          </p:nvSpPr>
          <p:spPr bwMode="auto">
            <a:xfrm>
              <a:off x="3554" y="3414"/>
              <a:ext cx="3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58" name="Line 738"/>
            <p:cNvSpPr>
              <a:spLocks noChangeShapeType="1"/>
            </p:cNvSpPr>
            <p:nvPr/>
          </p:nvSpPr>
          <p:spPr bwMode="auto">
            <a:xfrm>
              <a:off x="3621" y="3414"/>
              <a:ext cx="301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59" name="Line 739"/>
            <p:cNvSpPr>
              <a:spLocks noChangeShapeType="1"/>
            </p:cNvSpPr>
            <p:nvPr/>
          </p:nvSpPr>
          <p:spPr bwMode="auto">
            <a:xfrm>
              <a:off x="3958" y="3414"/>
              <a:ext cx="3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60" name="Line 740"/>
            <p:cNvSpPr>
              <a:spLocks noChangeShapeType="1"/>
            </p:cNvSpPr>
            <p:nvPr/>
          </p:nvSpPr>
          <p:spPr bwMode="auto">
            <a:xfrm>
              <a:off x="4024" y="3414"/>
              <a:ext cx="20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61" name="Line 741"/>
            <p:cNvSpPr>
              <a:spLocks noChangeShapeType="1"/>
            </p:cNvSpPr>
            <p:nvPr/>
          </p:nvSpPr>
          <p:spPr bwMode="auto">
            <a:xfrm flipV="1">
              <a:off x="3042" y="690"/>
              <a:ext cx="0" cy="37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62" name="Line 742"/>
            <p:cNvSpPr>
              <a:spLocks noChangeShapeType="1"/>
            </p:cNvSpPr>
            <p:nvPr/>
          </p:nvSpPr>
          <p:spPr bwMode="auto">
            <a:xfrm>
              <a:off x="3711" y="690"/>
              <a:ext cx="0" cy="37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63" name="Line 743"/>
            <p:cNvSpPr>
              <a:spLocks noChangeShapeType="1"/>
            </p:cNvSpPr>
            <p:nvPr/>
          </p:nvSpPr>
          <p:spPr bwMode="auto">
            <a:xfrm>
              <a:off x="2608" y="1064"/>
              <a:ext cx="43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64" name="Line 744"/>
            <p:cNvSpPr>
              <a:spLocks noChangeShapeType="1"/>
            </p:cNvSpPr>
            <p:nvPr/>
          </p:nvSpPr>
          <p:spPr bwMode="auto">
            <a:xfrm>
              <a:off x="3711" y="1064"/>
              <a:ext cx="43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65" name="Line 745"/>
            <p:cNvSpPr>
              <a:spLocks noChangeShapeType="1"/>
            </p:cNvSpPr>
            <p:nvPr/>
          </p:nvSpPr>
          <p:spPr bwMode="auto">
            <a:xfrm flipV="1">
              <a:off x="3078" y="1064"/>
              <a:ext cx="0" cy="89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66" name="Line 746"/>
            <p:cNvSpPr>
              <a:spLocks noChangeShapeType="1"/>
            </p:cNvSpPr>
            <p:nvPr/>
          </p:nvSpPr>
          <p:spPr bwMode="auto">
            <a:xfrm flipV="1">
              <a:off x="3675" y="1064"/>
              <a:ext cx="0" cy="89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67" name="Line 747"/>
            <p:cNvSpPr>
              <a:spLocks noChangeShapeType="1"/>
            </p:cNvSpPr>
            <p:nvPr/>
          </p:nvSpPr>
          <p:spPr bwMode="auto">
            <a:xfrm>
              <a:off x="3078" y="1660"/>
              <a:ext cx="5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68" name="Line 748"/>
            <p:cNvSpPr>
              <a:spLocks noChangeShapeType="1"/>
            </p:cNvSpPr>
            <p:nvPr/>
          </p:nvSpPr>
          <p:spPr bwMode="auto">
            <a:xfrm>
              <a:off x="3120" y="901"/>
              <a:ext cx="0" cy="105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69" name="Line 749"/>
            <p:cNvSpPr>
              <a:spLocks noChangeShapeType="1"/>
            </p:cNvSpPr>
            <p:nvPr/>
          </p:nvSpPr>
          <p:spPr bwMode="auto">
            <a:xfrm>
              <a:off x="3633" y="901"/>
              <a:ext cx="0" cy="105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70" name="Line 750"/>
            <p:cNvSpPr>
              <a:spLocks noChangeShapeType="1"/>
            </p:cNvSpPr>
            <p:nvPr/>
          </p:nvSpPr>
          <p:spPr bwMode="auto">
            <a:xfrm>
              <a:off x="3078" y="1955"/>
              <a:ext cx="5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71" name="Line 751"/>
            <p:cNvSpPr>
              <a:spLocks noChangeShapeType="1"/>
            </p:cNvSpPr>
            <p:nvPr/>
          </p:nvSpPr>
          <p:spPr bwMode="auto">
            <a:xfrm>
              <a:off x="3120" y="1955"/>
              <a:ext cx="254" cy="15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72" name="Line 752"/>
            <p:cNvSpPr>
              <a:spLocks noChangeShapeType="1"/>
            </p:cNvSpPr>
            <p:nvPr/>
          </p:nvSpPr>
          <p:spPr bwMode="auto">
            <a:xfrm flipV="1">
              <a:off x="3374" y="1955"/>
              <a:ext cx="259" cy="15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73" name="Line 753"/>
            <p:cNvSpPr>
              <a:spLocks noChangeShapeType="1"/>
            </p:cNvSpPr>
            <p:nvPr/>
          </p:nvSpPr>
          <p:spPr bwMode="auto">
            <a:xfrm flipV="1">
              <a:off x="3120" y="835"/>
              <a:ext cx="0" cy="8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74" name="Line 754"/>
            <p:cNvSpPr>
              <a:spLocks noChangeShapeType="1"/>
            </p:cNvSpPr>
            <p:nvPr/>
          </p:nvSpPr>
          <p:spPr bwMode="auto">
            <a:xfrm flipV="1">
              <a:off x="3633" y="835"/>
              <a:ext cx="0" cy="8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75" name="Line 755"/>
            <p:cNvSpPr>
              <a:spLocks noChangeShapeType="1"/>
            </p:cNvSpPr>
            <p:nvPr/>
          </p:nvSpPr>
          <p:spPr bwMode="auto">
            <a:xfrm>
              <a:off x="3042" y="1064"/>
              <a:ext cx="3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76" name="Line 756"/>
            <p:cNvSpPr>
              <a:spLocks noChangeShapeType="1"/>
            </p:cNvSpPr>
            <p:nvPr/>
          </p:nvSpPr>
          <p:spPr bwMode="auto">
            <a:xfrm flipH="1">
              <a:off x="3675" y="1064"/>
              <a:ext cx="3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77" name="Line 757"/>
            <p:cNvSpPr>
              <a:spLocks noChangeShapeType="1"/>
            </p:cNvSpPr>
            <p:nvPr/>
          </p:nvSpPr>
          <p:spPr bwMode="auto">
            <a:xfrm flipV="1">
              <a:off x="3675" y="690"/>
              <a:ext cx="0" cy="37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78" name="Line 758"/>
            <p:cNvSpPr>
              <a:spLocks noChangeShapeType="1"/>
            </p:cNvSpPr>
            <p:nvPr/>
          </p:nvSpPr>
          <p:spPr bwMode="auto">
            <a:xfrm>
              <a:off x="3078" y="690"/>
              <a:ext cx="0" cy="37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79" name="Line 759"/>
            <p:cNvSpPr>
              <a:spLocks noChangeShapeType="1"/>
            </p:cNvSpPr>
            <p:nvPr/>
          </p:nvSpPr>
          <p:spPr bwMode="auto">
            <a:xfrm>
              <a:off x="3078" y="1660"/>
              <a:ext cx="0" cy="29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80" name="Line 760"/>
            <p:cNvSpPr>
              <a:spLocks noChangeShapeType="1"/>
            </p:cNvSpPr>
            <p:nvPr/>
          </p:nvSpPr>
          <p:spPr bwMode="auto">
            <a:xfrm>
              <a:off x="3675" y="1660"/>
              <a:ext cx="0" cy="29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81" name="Line 761"/>
            <p:cNvSpPr>
              <a:spLocks noChangeShapeType="1"/>
            </p:cNvSpPr>
            <p:nvPr/>
          </p:nvSpPr>
          <p:spPr bwMode="auto">
            <a:xfrm>
              <a:off x="3078" y="1064"/>
              <a:ext cx="0" cy="5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82" name="Line 762"/>
            <p:cNvSpPr>
              <a:spLocks noChangeShapeType="1"/>
            </p:cNvSpPr>
            <p:nvPr/>
          </p:nvSpPr>
          <p:spPr bwMode="auto">
            <a:xfrm>
              <a:off x="3675" y="1064"/>
              <a:ext cx="0" cy="59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83" name="Line 763"/>
            <p:cNvSpPr>
              <a:spLocks noChangeShapeType="1"/>
            </p:cNvSpPr>
            <p:nvPr/>
          </p:nvSpPr>
          <p:spPr bwMode="auto">
            <a:xfrm flipH="1">
              <a:off x="3078" y="1660"/>
              <a:ext cx="59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84" name="Line 764"/>
            <p:cNvSpPr>
              <a:spLocks noChangeShapeType="1"/>
            </p:cNvSpPr>
            <p:nvPr/>
          </p:nvSpPr>
          <p:spPr bwMode="auto">
            <a:xfrm>
              <a:off x="3120" y="1660"/>
              <a:ext cx="0" cy="29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85" name="Line 765"/>
            <p:cNvSpPr>
              <a:spLocks noChangeShapeType="1"/>
            </p:cNvSpPr>
            <p:nvPr/>
          </p:nvSpPr>
          <p:spPr bwMode="auto">
            <a:xfrm>
              <a:off x="3633" y="1660"/>
              <a:ext cx="0" cy="29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86" name="Line 766"/>
            <p:cNvSpPr>
              <a:spLocks noChangeShapeType="1"/>
            </p:cNvSpPr>
            <p:nvPr/>
          </p:nvSpPr>
          <p:spPr bwMode="auto">
            <a:xfrm>
              <a:off x="3078" y="1955"/>
              <a:ext cx="59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87" name="Line 767"/>
            <p:cNvSpPr>
              <a:spLocks noChangeShapeType="1"/>
            </p:cNvSpPr>
            <p:nvPr/>
          </p:nvSpPr>
          <p:spPr bwMode="auto">
            <a:xfrm>
              <a:off x="3078" y="835"/>
              <a:ext cx="59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88" name="Line 768"/>
            <p:cNvSpPr>
              <a:spLocks noChangeShapeType="1"/>
            </p:cNvSpPr>
            <p:nvPr/>
          </p:nvSpPr>
          <p:spPr bwMode="auto">
            <a:xfrm>
              <a:off x="3434" y="328"/>
              <a:ext cx="0" cy="15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89" name="Line 769"/>
            <p:cNvSpPr>
              <a:spLocks noChangeShapeType="1"/>
            </p:cNvSpPr>
            <p:nvPr/>
          </p:nvSpPr>
          <p:spPr bwMode="auto">
            <a:xfrm flipH="1">
              <a:off x="3319" y="479"/>
              <a:ext cx="11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90" name="Line 770"/>
            <p:cNvSpPr>
              <a:spLocks noChangeShapeType="1"/>
            </p:cNvSpPr>
            <p:nvPr/>
          </p:nvSpPr>
          <p:spPr bwMode="auto">
            <a:xfrm flipV="1">
              <a:off x="3319" y="328"/>
              <a:ext cx="0" cy="15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91" name="Line 771"/>
            <p:cNvSpPr>
              <a:spLocks noChangeShapeType="1"/>
            </p:cNvSpPr>
            <p:nvPr/>
          </p:nvSpPr>
          <p:spPr bwMode="auto">
            <a:xfrm flipV="1">
              <a:off x="3102" y="3142"/>
              <a:ext cx="633" cy="62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92" name="Line 772"/>
            <p:cNvSpPr>
              <a:spLocks noChangeShapeType="1"/>
            </p:cNvSpPr>
            <p:nvPr/>
          </p:nvSpPr>
          <p:spPr bwMode="auto">
            <a:xfrm flipV="1">
              <a:off x="3018" y="3058"/>
              <a:ext cx="633" cy="62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93" name="Line 773"/>
            <p:cNvSpPr>
              <a:spLocks noChangeShapeType="1"/>
            </p:cNvSpPr>
            <p:nvPr/>
          </p:nvSpPr>
          <p:spPr bwMode="auto">
            <a:xfrm flipV="1">
              <a:off x="3826" y="328"/>
              <a:ext cx="0" cy="36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94" name="Line 774"/>
            <p:cNvSpPr>
              <a:spLocks noChangeShapeType="1"/>
            </p:cNvSpPr>
            <p:nvPr/>
          </p:nvSpPr>
          <p:spPr bwMode="auto">
            <a:xfrm flipH="1">
              <a:off x="3434" y="328"/>
              <a:ext cx="39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95" name="Line 775"/>
            <p:cNvSpPr>
              <a:spLocks noChangeShapeType="1"/>
            </p:cNvSpPr>
            <p:nvPr/>
          </p:nvSpPr>
          <p:spPr bwMode="auto">
            <a:xfrm flipV="1">
              <a:off x="2928" y="328"/>
              <a:ext cx="0" cy="36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96" name="Line 776"/>
            <p:cNvSpPr>
              <a:spLocks noChangeShapeType="1"/>
            </p:cNvSpPr>
            <p:nvPr/>
          </p:nvSpPr>
          <p:spPr bwMode="auto">
            <a:xfrm>
              <a:off x="2928" y="328"/>
              <a:ext cx="39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97" name="Freeform 777"/>
            <p:cNvSpPr>
              <a:spLocks/>
            </p:cNvSpPr>
            <p:nvPr/>
          </p:nvSpPr>
          <p:spPr bwMode="auto">
            <a:xfrm>
              <a:off x="2928" y="2968"/>
              <a:ext cx="898" cy="898"/>
            </a:xfrm>
            <a:custGeom>
              <a:avLst/>
              <a:gdLst>
                <a:gd name="T0" fmla="*/ 1041 w 1041"/>
                <a:gd name="T1" fmla="*/ 520 h 1041"/>
                <a:gd name="T2" fmla="*/ 1035 w 1041"/>
                <a:gd name="T3" fmla="*/ 446 h 1041"/>
                <a:gd name="T4" fmla="*/ 1020 w 1041"/>
                <a:gd name="T5" fmla="*/ 373 h 1041"/>
                <a:gd name="T6" fmla="*/ 994 w 1041"/>
                <a:gd name="T7" fmla="*/ 303 h 1041"/>
                <a:gd name="T8" fmla="*/ 958 w 1041"/>
                <a:gd name="T9" fmla="*/ 238 h 1041"/>
                <a:gd name="T10" fmla="*/ 913 w 1041"/>
                <a:gd name="T11" fmla="*/ 179 h 1041"/>
                <a:gd name="T12" fmla="*/ 861 w 1041"/>
                <a:gd name="T13" fmla="*/ 127 h 1041"/>
                <a:gd name="T14" fmla="*/ 802 w 1041"/>
                <a:gd name="T15" fmla="*/ 82 h 1041"/>
                <a:gd name="T16" fmla="*/ 737 w 1041"/>
                <a:gd name="T17" fmla="*/ 46 h 1041"/>
                <a:gd name="T18" fmla="*/ 667 w 1041"/>
                <a:gd name="T19" fmla="*/ 21 h 1041"/>
                <a:gd name="T20" fmla="*/ 594 w 1041"/>
                <a:gd name="T21" fmla="*/ 5 h 1041"/>
                <a:gd name="T22" fmla="*/ 520 w 1041"/>
                <a:gd name="T23" fmla="*/ 0 h 1041"/>
                <a:gd name="T24" fmla="*/ 446 w 1041"/>
                <a:gd name="T25" fmla="*/ 5 h 1041"/>
                <a:gd name="T26" fmla="*/ 374 w 1041"/>
                <a:gd name="T27" fmla="*/ 21 h 1041"/>
                <a:gd name="T28" fmla="*/ 304 w 1041"/>
                <a:gd name="T29" fmla="*/ 46 h 1041"/>
                <a:gd name="T30" fmla="*/ 239 w 1041"/>
                <a:gd name="T31" fmla="*/ 82 h 1041"/>
                <a:gd name="T32" fmla="*/ 180 w 1041"/>
                <a:gd name="T33" fmla="*/ 127 h 1041"/>
                <a:gd name="T34" fmla="*/ 128 w 1041"/>
                <a:gd name="T35" fmla="*/ 179 h 1041"/>
                <a:gd name="T36" fmla="*/ 82 w 1041"/>
                <a:gd name="T37" fmla="*/ 238 h 1041"/>
                <a:gd name="T38" fmla="*/ 47 w 1041"/>
                <a:gd name="T39" fmla="*/ 303 h 1041"/>
                <a:gd name="T40" fmla="*/ 21 w 1041"/>
                <a:gd name="T41" fmla="*/ 373 h 1041"/>
                <a:gd name="T42" fmla="*/ 5 w 1041"/>
                <a:gd name="T43" fmla="*/ 446 h 1041"/>
                <a:gd name="T44" fmla="*/ 0 w 1041"/>
                <a:gd name="T45" fmla="*/ 520 h 1041"/>
                <a:gd name="T46" fmla="*/ 5 w 1041"/>
                <a:gd name="T47" fmla="*/ 594 h 1041"/>
                <a:gd name="T48" fmla="*/ 21 w 1041"/>
                <a:gd name="T49" fmla="*/ 667 h 1041"/>
                <a:gd name="T50" fmla="*/ 47 w 1041"/>
                <a:gd name="T51" fmla="*/ 737 h 1041"/>
                <a:gd name="T52" fmla="*/ 82 w 1041"/>
                <a:gd name="T53" fmla="*/ 802 h 1041"/>
                <a:gd name="T54" fmla="*/ 128 w 1041"/>
                <a:gd name="T55" fmla="*/ 862 h 1041"/>
                <a:gd name="T56" fmla="*/ 180 w 1041"/>
                <a:gd name="T57" fmla="*/ 914 h 1041"/>
                <a:gd name="T58" fmla="*/ 239 w 1041"/>
                <a:gd name="T59" fmla="*/ 958 h 1041"/>
                <a:gd name="T60" fmla="*/ 304 w 1041"/>
                <a:gd name="T61" fmla="*/ 994 h 1041"/>
                <a:gd name="T62" fmla="*/ 374 w 1041"/>
                <a:gd name="T63" fmla="*/ 1020 h 1041"/>
                <a:gd name="T64" fmla="*/ 446 w 1041"/>
                <a:gd name="T65" fmla="*/ 1035 h 1041"/>
                <a:gd name="T66" fmla="*/ 520 w 1041"/>
                <a:gd name="T67" fmla="*/ 1041 h 1041"/>
                <a:gd name="T68" fmla="*/ 594 w 1041"/>
                <a:gd name="T69" fmla="*/ 1035 h 1041"/>
                <a:gd name="T70" fmla="*/ 667 w 1041"/>
                <a:gd name="T71" fmla="*/ 1020 h 1041"/>
                <a:gd name="T72" fmla="*/ 737 w 1041"/>
                <a:gd name="T73" fmla="*/ 994 h 1041"/>
                <a:gd name="T74" fmla="*/ 802 w 1041"/>
                <a:gd name="T75" fmla="*/ 958 h 1041"/>
                <a:gd name="T76" fmla="*/ 861 w 1041"/>
                <a:gd name="T77" fmla="*/ 914 h 1041"/>
                <a:gd name="T78" fmla="*/ 913 w 1041"/>
                <a:gd name="T79" fmla="*/ 862 h 1041"/>
                <a:gd name="T80" fmla="*/ 958 w 1041"/>
                <a:gd name="T81" fmla="*/ 802 h 1041"/>
                <a:gd name="T82" fmla="*/ 994 w 1041"/>
                <a:gd name="T83" fmla="*/ 737 h 1041"/>
                <a:gd name="T84" fmla="*/ 1020 w 1041"/>
                <a:gd name="T85" fmla="*/ 667 h 1041"/>
                <a:gd name="T86" fmla="*/ 1035 w 1041"/>
                <a:gd name="T87" fmla="*/ 594 h 1041"/>
                <a:gd name="T88" fmla="*/ 1041 w 1041"/>
                <a:gd name="T89" fmla="*/ 520 h 10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041" h="1041">
                  <a:moveTo>
                    <a:pt x="1041" y="520"/>
                  </a:moveTo>
                  <a:lnTo>
                    <a:pt x="1035" y="446"/>
                  </a:lnTo>
                  <a:lnTo>
                    <a:pt x="1020" y="373"/>
                  </a:lnTo>
                  <a:lnTo>
                    <a:pt x="994" y="303"/>
                  </a:lnTo>
                  <a:lnTo>
                    <a:pt x="958" y="238"/>
                  </a:lnTo>
                  <a:lnTo>
                    <a:pt x="913" y="179"/>
                  </a:lnTo>
                  <a:lnTo>
                    <a:pt x="861" y="127"/>
                  </a:lnTo>
                  <a:lnTo>
                    <a:pt x="802" y="82"/>
                  </a:lnTo>
                  <a:lnTo>
                    <a:pt x="737" y="46"/>
                  </a:lnTo>
                  <a:lnTo>
                    <a:pt x="667" y="21"/>
                  </a:lnTo>
                  <a:lnTo>
                    <a:pt x="594" y="5"/>
                  </a:lnTo>
                  <a:lnTo>
                    <a:pt x="520" y="0"/>
                  </a:lnTo>
                  <a:lnTo>
                    <a:pt x="446" y="5"/>
                  </a:lnTo>
                  <a:lnTo>
                    <a:pt x="374" y="21"/>
                  </a:lnTo>
                  <a:lnTo>
                    <a:pt x="304" y="46"/>
                  </a:lnTo>
                  <a:lnTo>
                    <a:pt x="239" y="82"/>
                  </a:lnTo>
                  <a:lnTo>
                    <a:pt x="180" y="127"/>
                  </a:lnTo>
                  <a:lnTo>
                    <a:pt x="128" y="179"/>
                  </a:lnTo>
                  <a:lnTo>
                    <a:pt x="82" y="238"/>
                  </a:lnTo>
                  <a:lnTo>
                    <a:pt x="47" y="303"/>
                  </a:lnTo>
                  <a:lnTo>
                    <a:pt x="21" y="373"/>
                  </a:lnTo>
                  <a:lnTo>
                    <a:pt x="5" y="446"/>
                  </a:lnTo>
                  <a:lnTo>
                    <a:pt x="0" y="520"/>
                  </a:lnTo>
                  <a:lnTo>
                    <a:pt x="5" y="594"/>
                  </a:lnTo>
                  <a:lnTo>
                    <a:pt x="21" y="667"/>
                  </a:lnTo>
                  <a:lnTo>
                    <a:pt x="47" y="737"/>
                  </a:lnTo>
                  <a:lnTo>
                    <a:pt x="82" y="802"/>
                  </a:lnTo>
                  <a:lnTo>
                    <a:pt x="128" y="862"/>
                  </a:lnTo>
                  <a:lnTo>
                    <a:pt x="180" y="914"/>
                  </a:lnTo>
                  <a:lnTo>
                    <a:pt x="239" y="958"/>
                  </a:lnTo>
                  <a:lnTo>
                    <a:pt x="304" y="994"/>
                  </a:lnTo>
                  <a:lnTo>
                    <a:pt x="374" y="1020"/>
                  </a:lnTo>
                  <a:lnTo>
                    <a:pt x="446" y="1035"/>
                  </a:lnTo>
                  <a:lnTo>
                    <a:pt x="520" y="1041"/>
                  </a:lnTo>
                  <a:lnTo>
                    <a:pt x="594" y="1035"/>
                  </a:lnTo>
                  <a:lnTo>
                    <a:pt x="667" y="1020"/>
                  </a:lnTo>
                  <a:lnTo>
                    <a:pt x="737" y="994"/>
                  </a:lnTo>
                  <a:lnTo>
                    <a:pt x="802" y="958"/>
                  </a:lnTo>
                  <a:lnTo>
                    <a:pt x="861" y="914"/>
                  </a:lnTo>
                  <a:lnTo>
                    <a:pt x="913" y="862"/>
                  </a:lnTo>
                  <a:lnTo>
                    <a:pt x="958" y="802"/>
                  </a:lnTo>
                  <a:lnTo>
                    <a:pt x="994" y="737"/>
                  </a:lnTo>
                  <a:lnTo>
                    <a:pt x="1020" y="667"/>
                  </a:lnTo>
                  <a:lnTo>
                    <a:pt x="1035" y="594"/>
                  </a:lnTo>
                  <a:lnTo>
                    <a:pt x="1041" y="520"/>
                  </a:lnTo>
                  <a:close/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98" name="Line 778"/>
            <p:cNvSpPr>
              <a:spLocks noChangeShapeType="1"/>
            </p:cNvSpPr>
            <p:nvPr/>
          </p:nvSpPr>
          <p:spPr bwMode="auto">
            <a:xfrm flipH="1" flipV="1">
              <a:off x="2608" y="2540"/>
              <a:ext cx="12" cy="1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299" name="Line 779"/>
            <p:cNvSpPr>
              <a:spLocks noChangeShapeType="1"/>
            </p:cNvSpPr>
            <p:nvPr/>
          </p:nvSpPr>
          <p:spPr bwMode="auto">
            <a:xfrm flipH="1" flipV="1">
              <a:off x="2608" y="2371"/>
              <a:ext cx="181" cy="18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300" name="Line 780"/>
            <p:cNvSpPr>
              <a:spLocks noChangeShapeType="1"/>
            </p:cNvSpPr>
            <p:nvPr/>
          </p:nvSpPr>
          <p:spPr bwMode="auto">
            <a:xfrm flipH="1" flipV="1">
              <a:off x="2608" y="2202"/>
              <a:ext cx="344" cy="3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301" name="Line 781"/>
            <p:cNvSpPr>
              <a:spLocks noChangeShapeType="1"/>
            </p:cNvSpPr>
            <p:nvPr/>
          </p:nvSpPr>
          <p:spPr bwMode="auto">
            <a:xfrm flipH="1" flipV="1">
              <a:off x="2608" y="2040"/>
              <a:ext cx="512" cy="51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302" name="Line 782"/>
            <p:cNvSpPr>
              <a:spLocks noChangeShapeType="1"/>
            </p:cNvSpPr>
            <p:nvPr/>
          </p:nvSpPr>
          <p:spPr bwMode="auto">
            <a:xfrm flipH="1" flipV="1">
              <a:off x="2608" y="1871"/>
              <a:ext cx="681" cy="68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303" name="Freeform 783"/>
            <p:cNvSpPr>
              <a:spLocks/>
            </p:cNvSpPr>
            <p:nvPr/>
          </p:nvSpPr>
          <p:spPr bwMode="auto">
            <a:xfrm>
              <a:off x="2608" y="1702"/>
              <a:ext cx="850" cy="850"/>
            </a:xfrm>
            <a:custGeom>
              <a:avLst/>
              <a:gdLst>
                <a:gd name="T0" fmla="*/ 984 w 984"/>
                <a:gd name="T1" fmla="*/ 985 h 985"/>
                <a:gd name="T2" fmla="*/ 890 w 984"/>
                <a:gd name="T3" fmla="*/ 891 h 985"/>
                <a:gd name="T4" fmla="*/ 0 w 984"/>
                <a:gd name="T5" fmla="*/ 0 h 9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84" h="985">
                  <a:moveTo>
                    <a:pt x="984" y="985"/>
                  </a:moveTo>
                  <a:lnTo>
                    <a:pt x="890" y="89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304" name="Freeform 784"/>
            <p:cNvSpPr>
              <a:spLocks/>
            </p:cNvSpPr>
            <p:nvPr/>
          </p:nvSpPr>
          <p:spPr bwMode="auto">
            <a:xfrm>
              <a:off x="2608" y="1534"/>
              <a:ext cx="1019" cy="1018"/>
            </a:xfrm>
            <a:custGeom>
              <a:avLst/>
              <a:gdLst>
                <a:gd name="T0" fmla="*/ 1178 w 1178"/>
                <a:gd name="T1" fmla="*/ 1181 h 1181"/>
                <a:gd name="T2" fmla="*/ 890 w 1178"/>
                <a:gd name="T3" fmla="*/ 891 h 1181"/>
                <a:gd name="T4" fmla="*/ 0 w 1178"/>
                <a:gd name="T5" fmla="*/ 0 h 1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78" h="1181">
                  <a:moveTo>
                    <a:pt x="1178" y="1181"/>
                  </a:moveTo>
                  <a:lnTo>
                    <a:pt x="890" y="89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305" name="Line 785"/>
            <p:cNvSpPr>
              <a:spLocks noChangeShapeType="1"/>
            </p:cNvSpPr>
            <p:nvPr/>
          </p:nvSpPr>
          <p:spPr bwMode="auto">
            <a:xfrm flipH="1" flipV="1">
              <a:off x="3374" y="2136"/>
              <a:ext cx="421" cy="41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306" name="Line 786"/>
            <p:cNvSpPr>
              <a:spLocks noChangeShapeType="1"/>
            </p:cNvSpPr>
            <p:nvPr/>
          </p:nvSpPr>
          <p:spPr bwMode="auto">
            <a:xfrm flipH="1" flipV="1">
              <a:off x="2608" y="1365"/>
              <a:ext cx="470" cy="47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307" name="Line 787"/>
            <p:cNvSpPr>
              <a:spLocks noChangeShapeType="1"/>
            </p:cNvSpPr>
            <p:nvPr/>
          </p:nvSpPr>
          <p:spPr bwMode="auto">
            <a:xfrm flipH="1" flipV="1">
              <a:off x="3307" y="2064"/>
              <a:ext cx="67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308" name="Line 788"/>
            <p:cNvSpPr>
              <a:spLocks noChangeShapeType="1"/>
            </p:cNvSpPr>
            <p:nvPr/>
          </p:nvSpPr>
          <p:spPr bwMode="auto">
            <a:xfrm flipH="1" flipV="1">
              <a:off x="3078" y="1835"/>
              <a:ext cx="42" cy="4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309" name="Line 789"/>
            <p:cNvSpPr>
              <a:spLocks noChangeShapeType="1"/>
            </p:cNvSpPr>
            <p:nvPr/>
          </p:nvSpPr>
          <p:spPr bwMode="auto">
            <a:xfrm flipH="1" flipV="1">
              <a:off x="3464" y="2052"/>
              <a:ext cx="494" cy="5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311" name="Freeform 791"/>
            <p:cNvSpPr>
              <a:spLocks/>
            </p:cNvSpPr>
            <p:nvPr/>
          </p:nvSpPr>
          <p:spPr bwMode="auto">
            <a:xfrm>
              <a:off x="2608" y="1202"/>
              <a:ext cx="512" cy="512"/>
            </a:xfrm>
            <a:custGeom>
              <a:avLst/>
              <a:gdLst>
                <a:gd name="T0" fmla="*/ 0 w 596"/>
                <a:gd name="T1" fmla="*/ 0 h 596"/>
                <a:gd name="T2" fmla="*/ 544 w 596"/>
                <a:gd name="T3" fmla="*/ 544 h 596"/>
                <a:gd name="T4" fmla="*/ 596 w 596"/>
                <a:gd name="T5" fmla="*/ 596 h 5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96" h="596">
                  <a:moveTo>
                    <a:pt x="0" y="0"/>
                  </a:moveTo>
                  <a:lnTo>
                    <a:pt x="544" y="544"/>
                  </a:lnTo>
                  <a:lnTo>
                    <a:pt x="596" y="596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312" name="Line 792"/>
            <p:cNvSpPr>
              <a:spLocks noChangeShapeType="1"/>
            </p:cNvSpPr>
            <p:nvPr/>
          </p:nvSpPr>
          <p:spPr bwMode="auto">
            <a:xfrm flipH="1" flipV="1">
              <a:off x="3572" y="1991"/>
              <a:ext cx="555" cy="56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313" name="Line 793"/>
            <p:cNvSpPr>
              <a:spLocks noChangeShapeType="1"/>
            </p:cNvSpPr>
            <p:nvPr/>
          </p:nvSpPr>
          <p:spPr bwMode="auto">
            <a:xfrm flipH="1" flipV="1">
              <a:off x="2638" y="1064"/>
              <a:ext cx="440" cy="43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314" name="Line 794"/>
            <p:cNvSpPr>
              <a:spLocks noChangeShapeType="1"/>
            </p:cNvSpPr>
            <p:nvPr/>
          </p:nvSpPr>
          <p:spPr bwMode="auto">
            <a:xfrm flipH="1" flipV="1">
              <a:off x="3675" y="1931"/>
              <a:ext cx="470" cy="46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315" name="Line 795"/>
            <p:cNvSpPr>
              <a:spLocks noChangeShapeType="1"/>
            </p:cNvSpPr>
            <p:nvPr/>
          </p:nvSpPr>
          <p:spPr bwMode="auto">
            <a:xfrm flipH="1" flipV="1">
              <a:off x="2807" y="1064"/>
              <a:ext cx="271" cy="27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316" name="Line 796"/>
            <p:cNvSpPr>
              <a:spLocks noChangeShapeType="1"/>
            </p:cNvSpPr>
            <p:nvPr/>
          </p:nvSpPr>
          <p:spPr bwMode="auto">
            <a:xfrm flipH="1" flipV="1">
              <a:off x="3633" y="1883"/>
              <a:ext cx="42" cy="4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317" name="Line 797"/>
            <p:cNvSpPr>
              <a:spLocks noChangeShapeType="1"/>
            </p:cNvSpPr>
            <p:nvPr/>
          </p:nvSpPr>
          <p:spPr bwMode="auto">
            <a:xfrm flipH="1" flipV="1">
              <a:off x="3675" y="1763"/>
              <a:ext cx="470" cy="47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318" name="Line 798"/>
            <p:cNvSpPr>
              <a:spLocks noChangeShapeType="1"/>
            </p:cNvSpPr>
            <p:nvPr/>
          </p:nvSpPr>
          <p:spPr bwMode="auto">
            <a:xfrm flipH="1" flipV="1">
              <a:off x="2976" y="1064"/>
              <a:ext cx="102" cy="10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319" name="Line 799"/>
            <p:cNvSpPr>
              <a:spLocks noChangeShapeType="1"/>
            </p:cNvSpPr>
            <p:nvPr/>
          </p:nvSpPr>
          <p:spPr bwMode="auto">
            <a:xfrm flipH="1" flipV="1">
              <a:off x="3633" y="1714"/>
              <a:ext cx="42" cy="4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320" name="Line 800"/>
            <p:cNvSpPr>
              <a:spLocks noChangeShapeType="1"/>
            </p:cNvSpPr>
            <p:nvPr/>
          </p:nvSpPr>
          <p:spPr bwMode="auto">
            <a:xfrm flipH="1" flipV="1">
              <a:off x="3675" y="1594"/>
              <a:ext cx="470" cy="47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321" name="Line 801"/>
            <p:cNvSpPr>
              <a:spLocks noChangeShapeType="1"/>
            </p:cNvSpPr>
            <p:nvPr/>
          </p:nvSpPr>
          <p:spPr bwMode="auto">
            <a:xfrm flipH="1" flipV="1">
              <a:off x="3675" y="1425"/>
              <a:ext cx="470" cy="47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322" name="Line 802"/>
            <p:cNvSpPr>
              <a:spLocks noChangeShapeType="1"/>
            </p:cNvSpPr>
            <p:nvPr/>
          </p:nvSpPr>
          <p:spPr bwMode="auto">
            <a:xfrm flipH="1" flipV="1">
              <a:off x="3675" y="1256"/>
              <a:ext cx="470" cy="47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323" name="Line 803"/>
            <p:cNvSpPr>
              <a:spLocks noChangeShapeType="1"/>
            </p:cNvSpPr>
            <p:nvPr/>
          </p:nvSpPr>
          <p:spPr bwMode="auto">
            <a:xfrm flipH="1" flipV="1">
              <a:off x="3675" y="1094"/>
              <a:ext cx="470" cy="46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324" name="Line 804"/>
            <p:cNvSpPr>
              <a:spLocks noChangeShapeType="1"/>
            </p:cNvSpPr>
            <p:nvPr/>
          </p:nvSpPr>
          <p:spPr bwMode="auto">
            <a:xfrm flipH="1" flipV="1">
              <a:off x="3813" y="1064"/>
              <a:ext cx="332" cy="3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325" name="Line 805"/>
            <p:cNvSpPr>
              <a:spLocks noChangeShapeType="1"/>
            </p:cNvSpPr>
            <p:nvPr/>
          </p:nvSpPr>
          <p:spPr bwMode="auto">
            <a:xfrm flipH="1" flipV="1">
              <a:off x="3982" y="1064"/>
              <a:ext cx="163" cy="16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327" name="Line 807"/>
            <p:cNvSpPr>
              <a:spLocks noChangeShapeType="1"/>
            </p:cNvSpPr>
            <p:nvPr/>
          </p:nvSpPr>
          <p:spPr bwMode="auto">
            <a:xfrm>
              <a:off x="2928" y="690"/>
              <a:ext cx="89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108411" name="Freeform 891"/>
          <p:cNvSpPr>
            <a:spLocks/>
          </p:cNvSpPr>
          <p:nvPr/>
        </p:nvSpPr>
        <p:spPr bwMode="auto">
          <a:xfrm>
            <a:off x="5230813" y="2808288"/>
            <a:ext cx="593725" cy="592137"/>
          </a:xfrm>
          <a:custGeom>
            <a:avLst/>
            <a:gdLst>
              <a:gd name="T0" fmla="*/ 433 w 433"/>
              <a:gd name="T1" fmla="*/ 218 h 435"/>
              <a:gd name="T2" fmla="*/ 428 w 433"/>
              <a:gd name="T3" fmla="*/ 169 h 435"/>
              <a:gd name="T4" fmla="*/ 412 w 433"/>
              <a:gd name="T5" fmla="*/ 124 h 435"/>
              <a:gd name="T6" fmla="*/ 386 w 433"/>
              <a:gd name="T7" fmla="*/ 82 h 435"/>
              <a:gd name="T8" fmla="*/ 352 w 433"/>
              <a:gd name="T9" fmla="*/ 48 h 435"/>
              <a:gd name="T10" fmla="*/ 311 w 433"/>
              <a:gd name="T11" fmla="*/ 22 h 435"/>
              <a:gd name="T12" fmla="*/ 265 w 433"/>
              <a:gd name="T13" fmla="*/ 6 h 435"/>
              <a:gd name="T14" fmla="*/ 217 w 433"/>
              <a:gd name="T15" fmla="*/ 0 h 435"/>
              <a:gd name="T16" fmla="*/ 168 w 433"/>
              <a:gd name="T17" fmla="*/ 6 h 435"/>
              <a:gd name="T18" fmla="*/ 123 w 433"/>
              <a:gd name="T19" fmla="*/ 22 h 435"/>
              <a:gd name="T20" fmla="*/ 82 w 433"/>
              <a:gd name="T21" fmla="*/ 48 h 435"/>
              <a:gd name="T22" fmla="*/ 48 w 433"/>
              <a:gd name="T23" fmla="*/ 82 h 435"/>
              <a:gd name="T24" fmla="*/ 21 w 433"/>
              <a:gd name="T25" fmla="*/ 124 h 435"/>
              <a:gd name="T26" fmla="*/ 6 w 433"/>
              <a:gd name="T27" fmla="*/ 169 h 435"/>
              <a:gd name="T28" fmla="*/ 0 w 433"/>
              <a:gd name="T29" fmla="*/ 218 h 435"/>
              <a:gd name="T30" fmla="*/ 6 w 433"/>
              <a:gd name="T31" fmla="*/ 265 h 435"/>
              <a:gd name="T32" fmla="*/ 21 w 433"/>
              <a:gd name="T33" fmla="*/ 312 h 435"/>
              <a:gd name="T34" fmla="*/ 48 w 433"/>
              <a:gd name="T35" fmla="*/ 353 h 435"/>
              <a:gd name="T36" fmla="*/ 82 w 433"/>
              <a:gd name="T37" fmla="*/ 387 h 435"/>
              <a:gd name="T38" fmla="*/ 123 w 433"/>
              <a:gd name="T39" fmla="*/ 414 h 435"/>
              <a:gd name="T40" fmla="*/ 168 w 433"/>
              <a:gd name="T41" fmla="*/ 429 h 435"/>
              <a:gd name="T42" fmla="*/ 217 w 433"/>
              <a:gd name="T43" fmla="*/ 435 h 435"/>
              <a:gd name="T44" fmla="*/ 265 w 433"/>
              <a:gd name="T45" fmla="*/ 429 h 435"/>
              <a:gd name="T46" fmla="*/ 311 w 433"/>
              <a:gd name="T47" fmla="*/ 414 h 435"/>
              <a:gd name="T48" fmla="*/ 352 w 433"/>
              <a:gd name="T49" fmla="*/ 387 h 435"/>
              <a:gd name="T50" fmla="*/ 386 w 433"/>
              <a:gd name="T51" fmla="*/ 353 h 435"/>
              <a:gd name="T52" fmla="*/ 412 w 433"/>
              <a:gd name="T53" fmla="*/ 312 h 435"/>
              <a:gd name="T54" fmla="*/ 428 w 433"/>
              <a:gd name="T55" fmla="*/ 265 h 435"/>
              <a:gd name="T56" fmla="*/ 433 w 433"/>
              <a:gd name="T57" fmla="*/ 218 h 4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33" h="435">
                <a:moveTo>
                  <a:pt x="433" y="218"/>
                </a:moveTo>
                <a:lnTo>
                  <a:pt x="428" y="169"/>
                </a:lnTo>
                <a:lnTo>
                  <a:pt x="412" y="124"/>
                </a:lnTo>
                <a:lnTo>
                  <a:pt x="386" y="82"/>
                </a:lnTo>
                <a:lnTo>
                  <a:pt x="352" y="48"/>
                </a:lnTo>
                <a:lnTo>
                  <a:pt x="311" y="22"/>
                </a:lnTo>
                <a:lnTo>
                  <a:pt x="265" y="6"/>
                </a:lnTo>
                <a:lnTo>
                  <a:pt x="217" y="0"/>
                </a:lnTo>
                <a:lnTo>
                  <a:pt x="168" y="6"/>
                </a:lnTo>
                <a:lnTo>
                  <a:pt x="123" y="22"/>
                </a:lnTo>
                <a:lnTo>
                  <a:pt x="82" y="48"/>
                </a:lnTo>
                <a:lnTo>
                  <a:pt x="48" y="82"/>
                </a:lnTo>
                <a:lnTo>
                  <a:pt x="21" y="124"/>
                </a:lnTo>
                <a:lnTo>
                  <a:pt x="6" y="169"/>
                </a:lnTo>
                <a:lnTo>
                  <a:pt x="0" y="218"/>
                </a:lnTo>
                <a:lnTo>
                  <a:pt x="6" y="265"/>
                </a:lnTo>
                <a:lnTo>
                  <a:pt x="21" y="312"/>
                </a:lnTo>
                <a:lnTo>
                  <a:pt x="48" y="353"/>
                </a:lnTo>
                <a:lnTo>
                  <a:pt x="82" y="387"/>
                </a:lnTo>
                <a:lnTo>
                  <a:pt x="123" y="414"/>
                </a:lnTo>
                <a:lnTo>
                  <a:pt x="168" y="429"/>
                </a:lnTo>
                <a:lnTo>
                  <a:pt x="217" y="435"/>
                </a:lnTo>
                <a:lnTo>
                  <a:pt x="265" y="429"/>
                </a:lnTo>
                <a:lnTo>
                  <a:pt x="311" y="414"/>
                </a:lnTo>
                <a:lnTo>
                  <a:pt x="352" y="387"/>
                </a:lnTo>
                <a:lnTo>
                  <a:pt x="386" y="353"/>
                </a:lnTo>
                <a:lnTo>
                  <a:pt x="412" y="312"/>
                </a:lnTo>
                <a:lnTo>
                  <a:pt x="428" y="265"/>
                </a:lnTo>
                <a:lnTo>
                  <a:pt x="433" y="218"/>
                </a:lnTo>
                <a:close/>
              </a:path>
            </a:pathLst>
          </a:custGeom>
          <a:noFill/>
          <a:ln w="190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  <p:grpSp>
        <p:nvGrpSpPr>
          <p:cNvPr id="108417" name="Group 897"/>
          <p:cNvGrpSpPr>
            <a:grpSpLocks/>
          </p:cNvGrpSpPr>
          <p:nvPr/>
        </p:nvGrpSpPr>
        <p:grpSpPr bwMode="auto">
          <a:xfrm>
            <a:off x="5527675" y="3103563"/>
            <a:ext cx="3133725" cy="2193925"/>
            <a:chOff x="3482" y="1955"/>
            <a:chExt cx="1974" cy="1382"/>
          </a:xfrm>
        </p:grpSpPr>
        <p:sp>
          <p:nvSpPr>
            <p:cNvPr id="108418" name="Line 898"/>
            <p:cNvSpPr>
              <a:spLocks noChangeShapeType="1"/>
            </p:cNvSpPr>
            <p:nvPr/>
          </p:nvSpPr>
          <p:spPr bwMode="auto">
            <a:xfrm>
              <a:off x="3482" y="1955"/>
              <a:ext cx="1150" cy="138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19" name="Line 899"/>
            <p:cNvSpPr>
              <a:spLocks noChangeShapeType="1"/>
            </p:cNvSpPr>
            <p:nvPr/>
          </p:nvSpPr>
          <p:spPr bwMode="auto">
            <a:xfrm flipH="1">
              <a:off x="4673" y="2759"/>
              <a:ext cx="54" cy="9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20" name="Line 900"/>
            <p:cNvSpPr>
              <a:spLocks noChangeShapeType="1"/>
            </p:cNvSpPr>
            <p:nvPr/>
          </p:nvSpPr>
          <p:spPr bwMode="auto">
            <a:xfrm flipV="1">
              <a:off x="4673" y="2831"/>
              <a:ext cx="96" cy="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21" name="Line 901"/>
            <p:cNvSpPr>
              <a:spLocks noChangeShapeType="1"/>
            </p:cNvSpPr>
            <p:nvPr/>
          </p:nvSpPr>
          <p:spPr bwMode="auto">
            <a:xfrm>
              <a:off x="4757" y="2801"/>
              <a:ext cx="24" cy="6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22" name="Freeform 902"/>
            <p:cNvSpPr>
              <a:spLocks/>
            </p:cNvSpPr>
            <p:nvPr/>
          </p:nvSpPr>
          <p:spPr bwMode="auto">
            <a:xfrm>
              <a:off x="4643" y="2855"/>
              <a:ext cx="72" cy="145"/>
            </a:xfrm>
            <a:custGeom>
              <a:avLst/>
              <a:gdLst>
                <a:gd name="T0" fmla="*/ 79 w 79"/>
                <a:gd name="T1" fmla="*/ 0 h 171"/>
                <a:gd name="T2" fmla="*/ 73 w 79"/>
                <a:gd name="T3" fmla="*/ 67 h 171"/>
                <a:gd name="T4" fmla="*/ 40 w 79"/>
                <a:gd name="T5" fmla="*/ 127 h 171"/>
                <a:gd name="T6" fmla="*/ 0 w 79"/>
                <a:gd name="T7" fmla="*/ 171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9" h="171">
                  <a:moveTo>
                    <a:pt x="79" y="0"/>
                  </a:moveTo>
                  <a:lnTo>
                    <a:pt x="73" y="67"/>
                  </a:lnTo>
                  <a:lnTo>
                    <a:pt x="40" y="127"/>
                  </a:lnTo>
                  <a:lnTo>
                    <a:pt x="0" y="17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23" name="Freeform 903"/>
            <p:cNvSpPr>
              <a:spLocks/>
            </p:cNvSpPr>
            <p:nvPr/>
          </p:nvSpPr>
          <p:spPr bwMode="auto">
            <a:xfrm>
              <a:off x="4733" y="2849"/>
              <a:ext cx="66" cy="145"/>
            </a:xfrm>
            <a:custGeom>
              <a:avLst/>
              <a:gdLst>
                <a:gd name="T0" fmla="*/ 3 w 71"/>
                <a:gd name="T1" fmla="*/ 0 h 164"/>
                <a:gd name="T2" fmla="*/ 0 w 71"/>
                <a:gd name="T3" fmla="*/ 151 h 164"/>
                <a:gd name="T4" fmla="*/ 14 w 71"/>
                <a:gd name="T5" fmla="*/ 164 h 164"/>
                <a:gd name="T6" fmla="*/ 71 w 71"/>
                <a:gd name="T7" fmla="*/ 160 h 164"/>
                <a:gd name="T8" fmla="*/ 67 w 71"/>
                <a:gd name="T9" fmla="*/ 97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" h="164">
                  <a:moveTo>
                    <a:pt x="3" y="0"/>
                  </a:moveTo>
                  <a:lnTo>
                    <a:pt x="0" y="151"/>
                  </a:lnTo>
                  <a:lnTo>
                    <a:pt x="14" y="164"/>
                  </a:lnTo>
                  <a:lnTo>
                    <a:pt x="71" y="160"/>
                  </a:lnTo>
                  <a:lnTo>
                    <a:pt x="67" y="9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24" name="Line 904"/>
            <p:cNvSpPr>
              <a:spLocks noChangeShapeType="1"/>
            </p:cNvSpPr>
            <p:nvPr/>
          </p:nvSpPr>
          <p:spPr bwMode="auto">
            <a:xfrm flipH="1">
              <a:off x="4835" y="2849"/>
              <a:ext cx="37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25" name="Line 905"/>
            <p:cNvSpPr>
              <a:spLocks noChangeShapeType="1"/>
            </p:cNvSpPr>
            <p:nvPr/>
          </p:nvSpPr>
          <p:spPr bwMode="auto">
            <a:xfrm flipV="1">
              <a:off x="4872" y="2837"/>
              <a:ext cx="0" cy="1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26" name="Line 906"/>
            <p:cNvSpPr>
              <a:spLocks noChangeShapeType="1"/>
            </p:cNvSpPr>
            <p:nvPr/>
          </p:nvSpPr>
          <p:spPr bwMode="auto">
            <a:xfrm>
              <a:off x="4860" y="2765"/>
              <a:ext cx="18" cy="4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27" name="Line 907"/>
            <p:cNvSpPr>
              <a:spLocks noChangeShapeType="1"/>
            </p:cNvSpPr>
            <p:nvPr/>
          </p:nvSpPr>
          <p:spPr bwMode="auto">
            <a:xfrm flipH="1">
              <a:off x="4860" y="2921"/>
              <a:ext cx="42" cy="6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28" name="Line 908"/>
            <p:cNvSpPr>
              <a:spLocks noChangeShapeType="1"/>
            </p:cNvSpPr>
            <p:nvPr/>
          </p:nvSpPr>
          <p:spPr bwMode="auto">
            <a:xfrm flipH="1">
              <a:off x="4890" y="2753"/>
              <a:ext cx="30" cy="10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29" name="Line 909"/>
            <p:cNvSpPr>
              <a:spLocks noChangeShapeType="1"/>
            </p:cNvSpPr>
            <p:nvPr/>
          </p:nvSpPr>
          <p:spPr bwMode="auto">
            <a:xfrm flipH="1">
              <a:off x="4884" y="2885"/>
              <a:ext cx="108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30" name="Line 910"/>
            <p:cNvSpPr>
              <a:spLocks noChangeShapeType="1"/>
            </p:cNvSpPr>
            <p:nvPr/>
          </p:nvSpPr>
          <p:spPr bwMode="auto">
            <a:xfrm flipV="1">
              <a:off x="4938" y="2819"/>
              <a:ext cx="0" cy="18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31" name="Line 911"/>
            <p:cNvSpPr>
              <a:spLocks noChangeShapeType="1"/>
            </p:cNvSpPr>
            <p:nvPr/>
          </p:nvSpPr>
          <p:spPr bwMode="auto">
            <a:xfrm flipV="1">
              <a:off x="4902" y="2813"/>
              <a:ext cx="72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32" name="Line 912"/>
            <p:cNvSpPr>
              <a:spLocks noChangeShapeType="1"/>
            </p:cNvSpPr>
            <p:nvPr/>
          </p:nvSpPr>
          <p:spPr bwMode="auto">
            <a:xfrm>
              <a:off x="5034" y="2789"/>
              <a:ext cx="18" cy="4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33" name="Line 913"/>
            <p:cNvSpPr>
              <a:spLocks noChangeShapeType="1"/>
            </p:cNvSpPr>
            <p:nvPr/>
          </p:nvSpPr>
          <p:spPr bwMode="auto">
            <a:xfrm flipV="1">
              <a:off x="5028" y="2873"/>
              <a:ext cx="42" cy="3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34" name="Line 914"/>
            <p:cNvSpPr>
              <a:spLocks noChangeShapeType="1"/>
            </p:cNvSpPr>
            <p:nvPr/>
          </p:nvSpPr>
          <p:spPr bwMode="auto">
            <a:xfrm>
              <a:off x="5070" y="2753"/>
              <a:ext cx="0" cy="25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35" name="Line 915"/>
            <p:cNvSpPr>
              <a:spLocks noChangeShapeType="1"/>
            </p:cNvSpPr>
            <p:nvPr/>
          </p:nvSpPr>
          <p:spPr bwMode="auto">
            <a:xfrm flipV="1">
              <a:off x="5076" y="2885"/>
              <a:ext cx="109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36" name="Freeform 916"/>
            <p:cNvSpPr>
              <a:spLocks/>
            </p:cNvSpPr>
            <p:nvPr/>
          </p:nvSpPr>
          <p:spPr bwMode="auto">
            <a:xfrm>
              <a:off x="5125" y="2843"/>
              <a:ext cx="30" cy="163"/>
            </a:xfrm>
            <a:custGeom>
              <a:avLst/>
              <a:gdLst>
                <a:gd name="T0" fmla="*/ 38 w 38"/>
                <a:gd name="T1" fmla="*/ 0 h 184"/>
                <a:gd name="T2" fmla="*/ 38 w 38"/>
                <a:gd name="T3" fmla="*/ 184 h 184"/>
                <a:gd name="T4" fmla="*/ 0 w 38"/>
                <a:gd name="T5" fmla="*/ 13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" h="184">
                  <a:moveTo>
                    <a:pt x="38" y="0"/>
                  </a:moveTo>
                  <a:lnTo>
                    <a:pt x="38" y="184"/>
                  </a:lnTo>
                  <a:lnTo>
                    <a:pt x="0" y="13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37" name="Line 917"/>
            <p:cNvSpPr>
              <a:spLocks noChangeShapeType="1"/>
            </p:cNvSpPr>
            <p:nvPr/>
          </p:nvSpPr>
          <p:spPr bwMode="auto">
            <a:xfrm>
              <a:off x="5107" y="2909"/>
              <a:ext cx="18" cy="3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38" name="Freeform 918"/>
            <p:cNvSpPr>
              <a:spLocks/>
            </p:cNvSpPr>
            <p:nvPr/>
          </p:nvSpPr>
          <p:spPr bwMode="auto">
            <a:xfrm>
              <a:off x="5095" y="2777"/>
              <a:ext cx="78" cy="108"/>
            </a:xfrm>
            <a:custGeom>
              <a:avLst/>
              <a:gdLst>
                <a:gd name="T0" fmla="*/ 90 w 90"/>
                <a:gd name="T1" fmla="*/ 0 h 127"/>
                <a:gd name="T2" fmla="*/ 54 w 90"/>
                <a:gd name="T3" fmla="*/ 71 h 127"/>
                <a:gd name="T4" fmla="*/ 0 w 90"/>
                <a:gd name="T5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0" h="127">
                  <a:moveTo>
                    <a:pt x="90" y="0"/>
                  </a:moveTo>
                  <a:lnTo>
                    <a:pt x="54" y="71"/>
                  </a:lnTo>
                  <a:lnTo>
                    <a:pt x="0" y="12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39" name="Line 919"/>
            <p:cNvSpPr>
              <a:spLocks noChangeShapeType="1"/>
            </p:cNvSpPr>
            <p:nvPr/>
          </p:nvSpPr>
          <p:spPr bwMode="auto">
            <a:xfrm>
              <a:off x="5113" y="2813"/>
              <a:ext cx="18" cy="2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40" name="Line 920"/>
            <p:cNvSpPr>
              <a:spLocks noChangeShapeType="1"/>
            </p:cNvSpPr>
            <p:nvPr/>
          </p:nvSpPr>
          <p:spPr bwMode="auto">
            <a:xfrm flipV="1">
              <a:off x="5119" y="2783"/>
              <a:ext cx="48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41" name="Line 921"/>
            <p:cNvSpPr>
              <a:spLocks noChangeShapeType="1"/>
            </p:cNvSpPr>
            <p:nvPr/>
          </p:nvSpPr>
          <p:spPr bwMode="auto">
            <a:xfrm flipH="1">
              <a:off x="5089" y="2747"/>
              <a:ext cx="48" cy="9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42" name="Line 922"/>
            <p:cNvSpPr>
              <a:spLocks noChangeShapeType="1"/>
            </p:cNvSpPr>
            <p:nvPr/>
          </p:nvSpPr>
          <p:spPr bwMode="auto">
            <a:xfrm>
              <a:off x="5342" y="2933"/>
              <a:ext cx="30" cy="4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43" name="Line 923"/>
            <p:cNvSpPr>
              <a:spLocks noChangeShapeType="1"/>
            </p:cNvSpPr>
            <p:nvPr/>
          </p:nvSpPr>
          <p:spPr bwMode="auto">
            <a:xfrm flipH="1">
              <a:off x="5263" y="2933"/>
              <a:ext cx="49" cy="6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44" name="Freeform 924"/>
            <p:cNvSpPr>
              <a:spLocks/>
            </p:cNvSpPr>
            <p:nvPr/>
          </p:nvSpPr>
          <p:spPr bwMode="auto">
            <a:xfrm>
              <a:off x="5305" y="2915"/>
              <a:ext cx="25" cy="91"/>
            </a:xfrm>
            <a:custGeom>
              <a:avLst/>
              <a:gdLst>
                <a:gd name="T0" fmla="*/ 27 w 27"/>
                <a:gd name="T1" fmla="*/ 0 h 104"/>
                <a:gd name="T2" fmla="*/ 27 w 27"/>
                <a:gd name="T3" fmla="*/ 104 h 104"/>
                <a:gd name="T4" fmla="*/ 0 w 27"/>
                <a:gd name="T5" fmla="*/ 7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7" h="104">
                  <a:moveTo>
                    <a:pt x="27" y="0"/>
                  </a:moveTo>
                  <a:lnTo>
                    <a:pt x="27" y="104"/>
                  </a:lnTo>
                  <a:lnTo>
                    <a:pt x="0" y="7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45" name="Line 925"/>
            <p:cNvSpPr>
              <a:spLocks noChangeShapeType="1"/>
            </p:cNvSpPr>
            <p:nvPr/>
          </p:nvSpPr>
          <p:spPr bwMode="auto">
            <a:xfrm>
              <a:off x="5348" y="2885"/>
              <a:ext cx="18" cy="4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46" name="Line 926"/>
            <p:cNvSpPr>
              <a:spLocks noChangeShapeType="1"/>
            </p:cNvSpPr>
            <p:nvPr/>
          </p:nvSpPr>
          <p:spPr bwMode="auto">
            <a:xfrm flipV="1">
              <a:off x="5287" y="2909"/>
              <a:ext cx="67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47" name="Line 927"/>
            <p:cNvSpPr>
              <a:spLocks noChangeShapeType="1"/>
            </p:cNvSpPr>
            <p:nvPr/>
          </p:nvSpPr>
          <p:spPr bwMode="auto">
            <a:xfrm flipH="1">
              <a:off x="5293" y="2855"/>
              <a:ext cx="61" cy="6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48" name="Line 928"/>
            <p:cNvSpPr>
              <a:spLocks noChangeShapeType="1"/>
            </p:cNvSpPr>
            <p:nvPr/>
          </p:nvSpPr>
          <p:spPr bwMode="auto">
            <a:xfrm flipV="1">
              <a:off x="5287" y="2879"/>
              <a:ext cx="49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49" name="Line 929"/>
            <p:cNvSpPr>
              <a:spLocks noChangeShapeType="1"/>
            </p:cNvSpPr>
            <p:nvPr/>
          </p:nvSpPr>
          <p:spPr bwMode="auto">
            <a:xfrm flipH="1">
              <a:off x="5299" y="2843"/>
              <a:ext cx="31" cy="3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50" name="Line 930"/>
            <p:cNvSpPr>
              <a:spLocks noChangeShapeType="1"/>
            </p:cNvSpPr>
            <p:nvPr/>
          </p:nvSpPr>
          <p:spPr bwMode="auto">
            <a:xfrm>
              <a:off x="5324" y="2765"/>
              <a:ext cx="0" cy="6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51" name="Line 931"/>
            <p:cNvSpPr>
              <a:spLocks noChangeShapeType="1"/>
            </p:cNvSpPr>
            <p:nvPr/>
          </p:nvSpPr>
          <p:spPr bwMode="auto">
            <a:xfrm flipV="1">
              <a:off x="5293" y="2801"/>
              <a:ext cx="49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52" name="Line 932"/>
            <p:cNvSpPr>
              <a:spLocks noChangeShapeType="1"/>
            </p:cNvSpPr>
            <p:nvPr/>
          </p:nvSpPr>
          <p:spPr bwMode="auto">
            <a:xfrm flipH="1">
              <a:off x="5293" y="2831"/>
              <a:ext cx="67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53" name="Line 933"/>
            <p:cNvSpPr>
              <a:spLocks noChangeShapeType="1"/>
            </p:cNvSpPr>
            <p:nvPr/>
          </p:nvSpPr>
          <p:spPr bwMode="auto">
            <a:xfrm flipH="1">
              <a:off x="5354" y="2753"/>
              <a:ext cx="6" cy="7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54" name="Line 934"/>
            <p:cNvSpPr>
              <a:spLocks noChangeShapeType="1"/>
            </p:cNvSpPr>
            <p:nvPr/>
          </p:nvSpPr>
          <p:spPr bwMode="auto">
            <a:xfrm flipV="1">
              <a:off x="5287" y="2759"/>
              <a:ext cx="67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55" name="Line 935"/>
            <p:cNvSpPr>
              <a:spLocks noChangeShapeType="1"/>
            </p:cNvSpPr>
            <p:nvPr/>
          </p:nvSpPr>
          <p:spPr bwMode="auto">
            <a:xfrm>
              <a:off x="5287" y="2753"/>
              <a:ext cx="6" cy="10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56" name="Line 936"/>
            <p:cNvSpPr>
              <a:spLocks noChangeShapeType="1"/>
            </p:cNvSpPr>
            <p:nvPr/>
          </p:nvSpPr>
          <p:spPr bwMode="auto">
            <a:xfrm flipV="1">
              <a:off x="5215" y="2927"/>
              <a:ext cx="54" cy="3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57" name="Line 937"/>
            <p:cNvSpPr>
              <a:spLocks noChangeShapeType="1"/>
            </p:cNvSpPr>
            <p:nvPr/>
          </p:nvSpPr>
          <p:spPr bwMode="auto">
            <a:xfrm>
              <a:off x="5269" y="2903"/>
              <a:ext cx="6" cy="4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58" name="Line 938"/>
            <p:cNvSpPr>
              <a:spLocks noChangeShapeType="1"/>
            </p:cNvSpPr>
            <p:nvPr/>
          </p:nvSpPr>
          <p:spPr bwMode="auto">
            <a:xfrm>
              <a:off x="5251" y="2753"/>
              <a:ext cx="0" cy="18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59" name="Line 939"/>
            <p:cNvSpPr>
              <a:spLocks noChangeShapeType="1"/>
            </p:cNvSpPr>
            <p:nvPr/>
          </p:nvSpPr>
          <p:spPr bwMode="auto">
            <a:xfrm flipH="1">
              <a:off x="5227" y="2873"/>
              <a:ext cx="48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60" name="Line 940"/>
            <p:cNvSpPr>
              <a:spLocks noChangeShapeType="1"/>
            </p:cNvSpPr>
            <p:nvPr/>
          </p:nvSpPr>
          <p:spPr bwMode="auto">
            <a:xfrm flipH="1">
              <a:off x="5269" y="2807"/>
              <a:ext cx="6" cy="6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61" name="Line 941"/>
            <p:cNvSpPr>
              <a:spLocks noChangeShapeType="1"/>
            </p:cNvSpPr>
            <p:nvPr/>
          </p:nvSpPr>
          <p:spPr bwMode="auto">
            <a:xfrm flipV="1">
              <a:off x="5227" y="2819"/>
              <a:ext cx="42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62" name="Line 942"/>
            <p:cNvSpPr>
              <a:spLocks noChangeShapeType="1"/>
            </p:cNvSpPr>
            <p:nvPr/>
          </p:nvSpPr>
          <p:spPr bwMode="auto">
            <a:xfrm>
              <a:off x="5227" y="2807"/>
              <a:ext cx="0" cy="9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63" name="Line 943"/>
            <p:cNvSpPr>
              <a:spLocks noChangeShapeType="1"/>
            </p:cNvSpPr>
            <p:nvPr/>
          </p:nvSpPr>
          <p:spPr bwMode="auto">
            <a:xfrm flipH="1">
              <a:off x="4655" y="3042"/>
              <a:ext cx="36" cy="9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64" name="Line 944"/>
            <p:cNvSpPr>
              <a:spLocks noChangeShapeType="1"/>
            </p:cNvSpPr>
            <p:nvPr/>
          </p:nvSpPr>
          <p:spPr bwMode="auto">
            <a:xfrm flipV="1">
              <a:off x="4649" y="3223"/>
              <a:ext cx="60" cy="4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65" name="Line 945"/>
            <p:cNvSpPr>
              <a:spLocks noChangeShapeType="1"/>
            </p:cNvSpPr>
            <p:nvPr/>
          </p:nvSpPr>
          <p:spPr bwMode="auto">
            <a:xfrm flipV="1">
              <a:off x="4661" y="3181"/>
              <a:ext cx="48" cy="2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66" name="Line 946"/>
            <p:cNvSpPr>
              <a:spLocks noChangeShapeType="1"/>
            </p:cNvSpPr>
            <p:nvPr/>
          </p:nvSpPr>
          <p:spPr bwMode="auto">
            <a:xfrm flipH="1">
              <a:off x="4667" y="3103"/>
              <a:ext cx="42" cy="9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67" name="Line 947"/>
            <p:cNvSpPr>
              <a:spLocks noChangeShapeType="1"/>
            </p:cNvSpPr>
            <p:nvPr/>
          </p:nvSpPr>
          <p:spPr bwMode="auto">
            <a:xfrm flipV="1">
              <a:off x="4649" y="3121"/>
              <a:ext cx="48" cy="2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68" name="Line 948"/>
            <p:cNvSpPr>
              <a:spLocks noChangeShapeType="1"/>
            </p:cNvSpPr>
            <p:nvPr/>
          </p:nvSpPr>
          <p:spPr bwMode="auto">
            <a:xfrm>
              <a:off x="4757" y="3042"/>
              <a:ext cx="6" cy="4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69" name="Line 949"/>
            <p:cNvSpPr>
              <a:spLocks noChangeShapeType="1"/>
            </p:cNvSpPr>
            <p:nvPr/>
          </p:nvSpPr>
          <p:spPr bwMode="auto">
            <a:xfrm flipV="1">
              <a:off x="4721" y="3109"/>
              <a:ext cx="84" cy="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70" name="Freeform 950"/>
            <p:cNvSpPr>
              <a:spLocks/>
            </p:cNvSpPr>
            <p:nvPr/>
          </p:nvSpPr>
          <p:spPr bwMode="auto">
            <a:xfrm>
              <a:off x="4733" y="3145"/>
              <a:ext cx="72" cy="144"/>
            </a:xfrm>
            <a:custGeom>
              <a:avLst/>
              <a:gdLst>
                <a:gd name="T0" fmla="*/ 0 w 84"/>
                <a:gd name="T1" fmla="*/ 0 h 165"/>
                <a:gd name="T2" fmla="*/ 60 w 84"/>
                <a:gd name="T3" fmla="*/ 165 h 165"/>
                <a:gd name="T4" fmla="*/ 84 w 84"/>
                <a:gd name="T5" fmla="*/ 165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4" h="165">
                  <a:moveTo>
                    <a:pt x="0" y="0"/>
                  </a:moveTo>
                  <a:lnTo>
                    <a:pt x="60" y="165"/>
                  </a:lnTo>
                  <a:lnTo>
                    <a:pt x="84" y="16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71" name="Freeform 951"/>
            <p:cNvSpPr>
              <a:spLocks/>
            </p:cNvSpPr>
            <p:nvPr/>
          </p:nvSpPr>
          <p:spPr bwMode="auto">
            <a:xfrm>
              <a:off x="4691" y="3127"/>
              <a:ext cx="90" cy="162"/>
            </a:xfrm>
            <a:custGeom>
              <a:avLst/>
              <a:gdLst>
                <a:gd name="T0" fmla="*/ 107 w 107"/>
                <a:gd name="T1" fmla="*/ 0 h 188"/>
                <a:gd name="T2" fmla="*/ 77 w 107"/>
                <a:gd name="T3" fmla="*/ 94 h 188"/>
                <a:gd name="T4" fmla="*/ 46 w 107"/>
                <a:gd name="T5" fmla="*/ 144 h 188"/>
                <a:gd name="T6" fmla="*/ 0 w 107"/>
                <a:gd name="T7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" h="188">
                  <a:moveTo>
                    <a:pt x="107" y="0"/>
                  </a:moveTo>
                  <a:lnTo>
                    <a:pt x="77" y="94"/>
                  </a:lnTo>
                  <a:lnTo>
                    <a:pt x="46" y="144"/>
                  </a:lnTo>
                  <a:lnTo>
                    <a:pt x="0" y="18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72" name="Line 952"/>
            <p:cNvSpPr>
              <a:spLocks noChangeShapeType="1"/>
            </p:cNvSpPr>
            <p:nvPr/>
          </p:nvSpPr>
          <p:spPr bwMode="auto">
            <a:xfrm flipV="1">
              <a:off x="4890" y="3151"/>
              <a:ext cx="48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73" name="Line 953"/>
            <p:cNvSpPr>
              <a:spLocks noChangeShapeType="1"/>
            </p:cNvSpPr>
            <p:nvPr/>
          </p:nvSpPr>
          <p:spPr bwMode="auto">
            <a:xfrm flipV="1">
              <a:off x="4974" y="3139"/>
              <a:ext cx="0" cy="14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74" name="Line 954"/>
            <p:cNvSpPr>
              <a:spLocks noChangeShapeType="1"/>
            </p:cNvSpPr>
            <p:nvPr/>
          </p:nvSpPr>
          <p:spPr bwMode="auto">
            <a:xfrm flipV="1">
              <a:off x="4860" y="3253"/>
              <a:ext cx="114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75" name="Line 955"/>
            <p:cNvSpPr>
              <a:spLocks noChangeShapeType="1"/>
            </p:cNvSpPr>
            <p:nvPr/>
          </p:nvSpPr>
          <p:spPr bwMode="auto">
            <a:xfrm>
              <a:off x="4854" y="3151"/>
              <a:ext cx="6" cy="12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76" name="Line 956"/>
            <p:cNvSpPr>
              <a:spLocks noChangeShapeType="1"/>
            </p:cNvSpPr>
            <p:nvPr/>
          </p:nvSpPr>
          <p:spPr bwMode="auto">
            <a:xfrm>
              <a:off x="4914" y="3109"/>
              <a:ext cx="0" cy="10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77" name="Line 957"/>
            <p:cNvSpPr>
              <a:spLocks noChangeShapeType="1"/>
            </p:cNvSpPr>
            <p:nvPr/>
          </p:nvSpPr>
          <p:spPr bwMode="auto">
            <a:xfrm flipH="1">
              <a:off x="4878" y="3103"/>
              <a:ext cx="72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78" name="Line 958"/>
            <p:cNvSpPr>
              <a:spLocks noChangeShapeType="1"/>
            </p:cNvSpPr>
            <p:nvPr/>
          </p:nvSpPr>
          <p:spPr bwMode="auto">
            <a:xfrm flipV="1">
              <a:off x="4944" y="3097"/>
              <a:ext cx="6" cy="10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79" name="Line 959"/>
            <p:cNvSpPr>
              <a:spLocks noChangeShapeType="1"/>
            </p:cNvSpPr>
            <p:nvPr/>
          </p:nvSpPr>
          <p:spPr bwMode="auto">
            <a:xfrm flipV="1">
              <a:off x="4884" y="3205"/>
              <a:ext cx="66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80" name="Line 960"/>
            <p:cNvSpPr>
              <a:spLocks noChangeShapeType="1"/>
            </p:cNvSpPr>
            <p:nvPr/>
          </p:nvSpPr>
          <p:spPr bwMode="auto">
            <a:xfrm>
              <a:off x="4878" y="3097"/>
              <a:ext cx="6" cy="12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81" name="Line 961"/>
            <p:cNvSpPr>
              <a:spLocks noChangeShapeType="1"/>
            </p:cNvSpPr>
            <p:nvPr/>
          </p:nvSpPr>
          <p:spPr bwMode="auto">
            <a:xfrm flipH="1">
              <a:off x="4847" y="3054"/>
              <a:ext cx="133" cy="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82" name="Line 962"/>
            <p:cNvSpPr>
              <a:spLocks noChangeShapeType="1"/>
            </p:cNvSpPr>
            <p:nvPr/>
          </p:nvSpPr>
          <p:spPr bwMode="auto">
            <a:xfrm flipV="1">
              <a:off x="5040" y="3060"/>
              <a:ext cx="79" cy="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83" name="Line 963"/>
            <p:cNvSpPr>
              <a:spLocks noChangeShapeType="1"/>
            </p:cNvSpPr>
            <p:nvPr/>
          </p:nvSpPr>
          <p:spPr bwMode="auto">
            <a:xfrm flipV="1">
              <a:off x="5046" y="3133"/>
              <a:ext cx="61" cy="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84" name="Line 964"/>
            <p:cNvSpPr>
              <a:spLocks noChangeShapeType="1"/>
            </p:cNvSpPr>
            <p:nvPr/>
          </p:nvSpPr>
          <p:spPr bwMode="auto">
            <a:xfrm>
              <a:off x="5101" y="3103"/>
              <a:ext cx="18" cy="4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85" name="Line 965"/>
            <p:cNvSpPr>
              <a:spLocks noChangeShapeType="1"/>
            </p:cNvSpPr>
            <p:nvPr/>
          </p:nvSpPr>
          <p:spPr bwMode="auto">
            <a:xfrm>
              <a:off x="5083" y="3145"/>
              <a:ext cx="0" cy="9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86" name="Line 966"/>
            <p:cNvSpPr>
              <a:spLocks noChangeShapeType="1"/>
            </p:cNvSpPr>
            <p:nvPr/>
          </p:nvSpPr>
          <p:spPr bwMode="auto">
            <a:xfrm flipV="1">
              <a:off x="5034" y="3229"/>
              <a:ext cx="85" cy="3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87" name="Line 967"/>
            <p:cNvSpPr>
              <a:spLocks noChangeShapeType="1"/>
            </p:cNvSpPr>
            <p:nvPr/>
          </p:nvSpPr>
          <p:spPr bwMode="auto">
            <a:xfrm>
              <a:off x="5143" y="3097"/>
              <a:ext cx="0" cy="1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88" name="Freeform 968"/>
            <p:cNvSpPr>
              <a:spLocks/>
            </p:cNvSpPr>
            <p:nvPr/>
          </p:nvSpPr>
          <p:spPr bwMode="auto">
            <a:xfrm>
              <a:off x="5143" y="3036"/>
              <a:ext cx="24" cy="253"/>
            </a:xfrm>
            <a:custGeom>
              <a:avLst/>
              <a:gdLst>
                <a:gd name="T0" fmla="*/ 27 w 27"/>
                <a:gd name="T1" fmla="*/ 0 h 295"/>
                <a:gd name="T2" fmla="*/ 27 w 27"/>
                <a:gd name="T3" fmla="*/ 264 h 295"/>
                <a:gd name="T4" fmla="*/ 23 w 27"/>
                <a:gd name="T5" fmla="*/ 295 h 295"/>
                <a:gd name="T6" fmla="*/ 0 w 27"/>
                <a:gd name="T7" fmla="*/ 254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295">
                  <a:moveTo>
                    <a:pt x="27" y="0"/>
                  </a:moveTo>
                  <a:lnTo>
                    <a:pt x="27" y="264"/>
                  </a:lnTo>
                  <a:lnTo>
                    <a:pt x="23" y="295"/>
                  </a:lnTo>
                  <a:lnTo>
                    <a:pt x="0" y="25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89" name="Line 969"/>
            <p:cNvSpPr>
              <a:spLocks noChangeShapeType="1"/>
            </p:cNvSpPr>
            <p:nvPr/>
          </p:nvSpPr>
          <p:spPr bwMode="auto">
            <a:xfrm flipV="1">
              <a:off x="5046" y="3175"/>
              <a:ext cx="67" cy="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90" name="Line 970"/>
            <p:cNvSpPr>
              <a:spLocks noChangeShapeType="1"/>
            </p:cNvSpPr>
            <p:nvPr/>
          </p:nvSpPr>
          <p:spPr bwMode="auto">
            <a:xfrm flipH="1">
              <a:off x="5052" y="3067"/>
              <a:ext cx="31" cy="7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91" name="Line 971"/>
            <p:cNvSpPr>
              <a:spLocks noChangeShapeType="1"/>
            </p:cNvSpPr>
            <p:nvPr/>
          </p:nvSpPr>
          <p:spPr bwMode="auto">
            <a:xfrm flipV="1">
              <a:off x="5257" y="3079"/>
              <a:ext cx="115" cy="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92" name="Line 972"/>
            <p:cNvSpPr>
              <a:spLocks noChangeShapeType="1"/>
            </p:cNvSpPr>
            <p:nvPr/>
          </p:nvSpPr>
          <p:spPr bwMode="auto">
            <a:xfrm>
              <a:off x="5293" y="3030"/>
              <a:ext cx="19" cy="4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93" name="Freeform 973"/>
            <p:cNvSpPr>
              <a:spLocks/>
            </p:cNvSpPr>
            <p:nvPr/>
          </p:nvSpPr>
          <p:spPr bwMode="auto">
            <a:xfrm>
              <a:off x="5209" y="3073"/>
              <a:ext cx="48" cy="223"/>
            </a:xfrm>
            <a:custGeom>
              <a:avLst/>
              <a:gdLst>
                <a:gd name="T0" fmla="*/ 54 w 54"/>
                <a:gd name="T1" fmla="*/ 0 h 259"/>
                <a:gd name="T2" fmla="*/ 48 w 54"/>
                <a:gd name="T3" fmla="*/ 104 h 259"/>
                <a:gd name="T4" fmla="*/ 27 w 54"/>
                <a:gd name="T5" fmla="*/ 205 h 259"/>
                <a:gd name="T6" fmla="*/ 0 w 54"/>
                <a:gd name="T7" fmla="*/ 259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259">
                  <a:moveTo>
                    <a:pt x="54" y="0"/>
                  </a:moveTo>
                  <a:lnTo>
                    <a:pt x="48" y="104"/>
                  </a:lnTo>
                  <a:lnTo>
                    <a:pt x="27" y="205"/>
                  </a:lnTo>
                  <a:lnTo>
                    <a:pt x="0" y="25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94" name="Line 974"/>
            <p:cNvSpPr>
              <a:spLocks noChangeShapeType="1"/>
            </p:cNvSpPr>
            <p:nvPr/>
          </p:nvSpPr>
          <p:spPr bwMode="auto">
            <a:xfrm flipH="1">
              <a:off x="5275" y="3109"/>
              <a:ext cx="67" cy="3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95" name="Line 975"/>
            <p:cNvSpPr>
              <a:spLocks noChangeShapeType="1"/>
            </p:cNvSpPr>
            <p:nvPr/>
          </p:nvSpPr>
          <p:spPr bwMode="auto">
            <a:xfrm>
              <a:off x="5275" y="3115"/>
              <a:ext cx="0" cy="15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96" name="Line 976"/>
            <p:cNvSpPr>
              <a:spLocks noChangeShapeType="1"/>
            </p:cNvSpPr>
            <p:nvPr/>
          </p:nvSpPr>
          <p:spPr bwMode="auto">
            <a:xfrm flipV="1">
              <a:off x="5269" y="3217"/>
              <a:ext cx="43" cy="6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97" name="Line 977"/>
            <p:cNvSpPr>
              <a:spLocks noChangeShapeType="1"/>
            </p:cNvSpPr>
            <p:nvPr/>
          </p:nvSpPr>
          <p:spPr bwMode="auto">
            <a:xfrm flipV="1">
              <a:off x="5275" y="3163"/>
              <a:ext cx="91" cy="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98" name="Freeform 978"/>
            <p:cNvSpPr>
              <a:spLocks/>
            </p:cNvSpPr>
            <p:nvPr/>
          </p:nvSpPr>
          <p:spPr bwMode="auto">
            <a:xfrm>
              <a:off x="5312" y="3121"/>
              <a:ext cx="60" cy="168"/>
            </a:xfrm>
            <a:custGeom>
              <a:avLst/>
              <a:gdLst>
                <a:gd name="T0" fmla="*/ 0 w 67"/>
                <a:gd name="T1" fmla="*/ 0 h 194"/>
                <a:gd name="T2" fmla="*/ 6 w 67"/>
                <a:gd name="T3" fmla="*/ 60 h 194"/>
                <a:gd name="T4" fmla="*/ 23 w 67"/>
                <a:gd name="T5" fmla="*/ 127 h 194"/>
                <a:gd name="T6" fmla="*/ 67 w 67"/>
                <a:gd name="T7" fmla="*/ 194 h 194"/>
                <a:gd name="T8" fmla="*/ 64 w 67"/>
                <a:gd name="T9" fmla="*/ 117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194">
                  <a:moveTo>
                    <a:pt x="0" y="0"/>
                  </a:moveTo>
                  <a:lnTo>
                    <a:pt x="6" y="60"/>
                  </a:lnTo>
                  <a:lnTo>
                    <a:pt x="23" y="127"/>
                  </a:lnTo>
                  <a:lnTo>
                    <a:pt x="67" y="194"/>
                  </a:lnTo>
                  <a:lnTo>
                    <a:pt x="64" y="11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499" name="Line 979"/>
            <p:cNvSpPr>
              <a:spLocks noChangeShapeType="1"/>
            </p:cNvSpPr>
            <p:nvPr/>
          </p:nvSpPr>
          <p:spPr bwMode="auto">
            <a:xfrm>
              <a:off x="5305" y="3247"/>
              <a:ext cx="19" cy="3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500" name="Line 980"/>
            <p:cNvSpPr>
              <a:spLocks noChangeShapeType="1"/>
            </p:cNvSpPr>
            <p:nvPr/>
          </p:nvSpPr>
          <p:spPr bwMode="auto">
            <a:xfrm>
              <a:off x="4630" y="3337"/>
              <a:ext cx="82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42897126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08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4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12" dur="500"/>
                                        <p:tgtEl>
                                          <p:spTgt spid="1084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084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411" grpId="0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831" name="Text Box 287"/>
          <p:cNvSpPr txBox="1">
            <a:spLocks noChangeArrowheads="1"/>
          </p:cNvSpPr>
          <p:nvPr/>
        </p:nvSpPr>
        <p:spPr bwMode="auto">
          <a:xfrm>
            <a:off x="111125" y="85725"/>
            <a:ext cx="9048750" cy="679450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>
                <a:solidFill>
                  <a:srgbClr val="FF0000"/>
                </a:solidFill>
                <a:ea typeface="黑体" pitchFamily="2" charset="-122"/>
              </a:rPr>
              <a:t>常见的几种错误画法</a:t>
            </a:r>
            <a:r>
              <a:rPr kumimoji="1" lang="zh-CN" altLang="en-US" sz="3200" b="1">
                <a:solidFill>
                  <a:srgbClr val="FF3300"/>
                </a:solidFill>
              </a:rPr>
              <a:t>：</a:t>
            </a:r>
          </a:p>
        </p:txBody>
      </p:sp>
      <p:grpSp>
        <p:nvGrpSpPr>
          <p:cNvPr id="108832" name="Group 288"/>
          <p:cNvGrpSpPr>
            <a:grpSpLocks/>
          </p:cNvGrpSpPr>
          <p:nvPr/>
        </p:nvGrpSpPr>
        <p:grpSpPr bwMode="auto">
          <a:xfrm>
            <a:off x="306388" y="1700213"/>
            <a:ext cx="2159000" cy="3389312"/>
            <a:chOff x="2179" y="1071"/>
            <a:chExt cx="1360" cy="2135"/>
          </a:xfrm>
        </p:grpSpPr>
        <p:sp>
          <p:nvSpPr>
            <p:cNvPr id="108833" name="Line 289"/>
            <p:cNvSpPr>
              <a:spLocks noChangeShapeType="1"/>
            </p:cNvSpPr>
            <p:nvPr/>
          </p:nvSpPr>
          <p:spPr bwMode="auto">
            <a:xfrm flipV="1">
              <a:off x="2179" y="1472"/>
              <a:ext cx="82" cy="7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34" name="Line 290"/>
            <p:cNvSpPr>
              <a:spLocks noChangeShapeType="1"/>
            </p:cNvSpPr>
            <p:nvPr/>
          </p:nvSpPr>
          <p:spPr bwMode="auto">
            <a:xfrm flipV="1">
              <a:off x="2179" y="1472"/>
              <a:ext cx="230" cy="22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35" name="Line 291"/>
            <p:cNvSpPr>
              <a:spLocks noChangeShapeType="1"/>
            </p:cNvSpPr>
            <p:nvPr/>
          </p:nvSpPr>
          <p:spPr bwMode="auto">
            <a:xfrm flipV="1">
              <a:off x="2226" y="1472"/>
              <a:ext cx="331" cy="33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36" name="Line 292"/>
            <p:cNvSpPr>
              <a:spLocks noChangeShapeType="1"/>
            </p:cNvSpPr>
            <p:nvPr/>
          </p:nvSpPr>
          <p:spPr bwMode="auto">
            <a:xfrm flipV="1">
              <a:off x="2374" y="1616"/>
              <a:ext cx="187" cy="1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37" name="Line 293"/>
            <p:cNvSpPr>
              <a:spLocks noChangeShapeType="1"/>
            </p:cNvSpPr>
            <p:nvPr/>
          </p:nvSpPr>
          <p:spPr bwMode="auto">
            <a:xfrm flipV="1">
              <a:off x="2522" y="1764"/>
              <a:ext cx="39" cy="3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38" name="Line 294"/>
            <p:cNvSpPr>
              <a:spLocks noChangeShapeType="1"/>
            </p:cNvSpPr>
            <p:nvPr/>
          </p:nvSpPr>
          <p:spPr bwMode="auto">
            <a:xfrm flipV="1">
              <a:off x="3157" y="1472"/>
              <a:ext cx="144" cy="1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39" name="Line 295"/>
            <p:cNvSpPr>
              <a:spLocks noChangeShapeType="1"/>
            </p:cNvSpPr>
            <p:nvPr/>
          </p:nvSpPr>
          <p:spPr bwMode="auto">
            <a:xfrm flipV="1">
              <a:off x="3157" y="1472"/>
              <a:ext cx="292" cy="2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40" name="Line 296"/>
            <p:cNvSpPr>
              <a:spLocks noChangeShapeType="1"/>
            </p:cNvSpPr>
            <p:nvPr/>
          </p:nvSpPr>
          <p:spPr bwMode="auto">
            <a:xfrm flipV="1">
              <a:off x="3266" y="1531"/>
              <a:ext cx="273" cy="2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41" name="Line 297"/>
            <p:cNvSpPr>
              <a:spLocks noChangeShapeType="1"/>
            </p:cNvSpPr>
            <p:nvPr/>
          </p:nvSpPr>
          <p:spPr bwMode="auto">
            <a:xfrm flipV="1">
              <a:off x="3414" y="1679"/>
              <a:ext cx="125" cy="12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42" name="Line 298"/>
            <p:cNvSpPr>
              <a:spLocks noChangeShapeType="1"/>
            </p:cNvSpPr>
            <p:nvPr/>
          </p:nvSpPr>
          <p:spPr bwMode="auto">
            <a:xfrm>
              <a:off x="2179" y="1472"/>
              <a:ext cx="136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43" name="Line 299"/>
            <p:cNvSpPr>
              <a:spLocks noChangeShapeType="1"/>
            </p:cNvSpPr>
            <p:nvPr/>
          </p:nvSpPr>
          <p:spPr bwMode="auto">
            <a:xfrm>
              <a:off x="3539" y="1472"/>
              <a:ext cx="0" cy="165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44" name="Line 300"/>
            <p:cNvSpPr>
              <a:spLocks noChangeShapeType="1"/>
            </p:cNvSpPr>
            <p:nvPr/>
          </p:nvSpPr>
          <p:spPr bwMode="auto">
            <a:xfrm flipH="1">
              <a:off x="2179" y="3124"/>
              <a:ext cx="136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45" name="Line 301"/>
            <p:cNvSpPr>
              <a:spLocks noChangeShapeType="1"/>
            </p:cNvSpPr>
            <p:nvPr/>
          </p:nvSpPr>
          <p:spPr bwMode="auto">
            <a:xfrm flipV="1">
              <a:off x="2179" y="1472"/>
              <a:ext cx="0" cy="165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46" name="Line 302"/>
            <p:cNvSpPr>
              <a:spLocks noChangeShapeType="1"/>
            </p:cNvSpPr>
            <p:nvPr/>
          </p:nvSpPr>
          <p:spPr bwMode="auto">
            <a:xfrm flipV="1">
              <a:off x="2861" y="2898"/>
              <a:ext cx="0" cy="30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47" name="Line 303"/>
            <p:cNvSpPr>
              <a:spLocks noChangeShapeType="1"/>
            </p:cNvSpPr>
            <p:nvPr/>
          </p:nvSpPr>
          <p:spPr bwMode="auto">
            <a:xfrm flipV="1">
              <a:off x="2861" y="2840"/>
              <a:ext cx="0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48" name="Line 304"/>
            <p:cNvSpPr>
              <a:spLocks noChangeShapeType="1"/>
            </p:cNvSpPr>
            <p:nvPr/>
          </p:nvSpPr>
          <p:spPr bwMode="auto">
            <a:xfrm flipV="1">
              <a:off x="2861" y="2543"/>
              <a:ext cx="0" cy="26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49" name="Line 305"/>
            <p:cNvSpPr>
              <a:spLocks noChangeShapeType="1"/>
            </p:cNvSpPr>
            <p:nvPr/>
          </p:nvSpPr>
          <p:spPr bwMode="auto">
            <a:xfrm flipV="1">
              <a:off x="2861" y="2481"/>
              <a:ext cx="0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50" name="Line 306"/>
            <p:cNvSpPr>
              <a:spLocks noChangeShapeType="1"/>
            </p:cNvSpPr>
            <p:nvPr/>
          </p:nvSpPr>
          <p:spPr bwMode="auto">
            <a:xfrm flipV="1">
              <a:off x="2861" y="2185"/>
              <a:ext cx="0" cy="26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51" name="Line 307"/>
            <p:cNvSpPr>
              <a:spLocks noChangeShapeType="1"/>
            </p:cNvSpPr>
            <p:nvPr/>
          </p:nvSpPr>
          <p:spPr bwMode="auto">
            <a:xfrm flipV="1">
              <a:off x="2861" y="2127"/>
              <a:ext cx="0" cy="2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52" name="Line 308"/>
            <p:cNvSpPr>
              <a:spLocks noChangeShapeType="1"/>
            </p:cNvSpPr>
            <p:nvPr/>
          </p:nvSpPr>
          <p:spPr bwMode="auto">
            <a:xfrm flipV="1">
              <a:off x="2861" y="1827"/>
              <a:ext cx="0" cy="26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53" name="Line 309"/>
            <p:cNvSpPr>
              <a:spLocks noChangeShapeType="1"/>
            </p:cNvSpPr>
            <p:nvPr/>
          </p:nvSpPr>
          <p:spPr bwMode="auto">
            <a:xfrm flipV="1">
              <a:off x="2861" y="1768"/>
              <a:ext cx="0" cy="2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54" name="Line 310"/>
            <p:cNvSpPr>
              <a:spLocks noChangeShapeType="1"/>
            </p:cNvSpPr>
            <p:nvPr/>
          </p:nvSpPr>
          <p:spPr bwMode="auto">
            <a:xfrm flipV="1">
              <a:off x="2861" y="1468"/>
              <a:ext cx="0" cy="26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55" name="Line 311"/>
            <p:cNvSpPr>
              <a:spLocks noChangeShapeType="1"/>
            </p:cNvSpPr>
            <p:nvPr/>
          </p:nvSpPr>
          <p:spPr bwMode="auto">
            <a:xfrm flipV="1">
              <a:off x="2861" y="1410"/>
              <a:ext cx="0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56" name="Line 312"/>
            <p:cNvSpPr>
              <a:spLocks noChangeShapeType="1"/>
            </p:cNvSpPr>
            <p:nvPr/>
          </p:nvSpPr>
          <p:spPr bwMode="auto">
            <a:xfrm flipV="1">
              <a:off x="2861" y="1071"/>
              <a:ext cx="0" cy="30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57" name="Line 313"/>
            <p:cNvSpPr>
              <a:spLocks noChangeShapeType="1"/>
            </p:cNvSpPr>
            <p:nvPr/>
          </p:nvSpPr>
          <p:spPr bwMode="auto">
            <a:xfrm flipV="1">
              <a:off x="2561" y="1472"/>
              <a:ext cx="0" cy="33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58" name="Line 314"/>
            <p:cNvSpPr>
              <a:spLocks noChangeShapeType="1"/>
            </p:cNvSpPr>
            <p:nvPr/>
          </p:nvSpPr>
          <p:spPr bwMode="auto">
            <a:xfrm>
              <a:off x="3157" y="1472"/>
              <a:ext cx="0" cy="33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59" name="Line 315"/>
            <p:cNvSpPr>
              <a:spLocks noChangeShapeType="1"/>
            </p:cNvSpPr>
            <p:nvPr/>
          </p:nvSpPr>
          <p:spPr bwMode="auto">
            <a:xfrm>
              <a:off x="2179" y="1803"/>
              <a:ext cx="38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60" name="Line 316"/>
            <p:cNvSpPr>
              <a:spLocks noChangeShapeType="1"/>
            </p:cNvSpPr>
            <p:nvPr/>
          </p:nvSpPr>
          <p:spPr bwMode="auto">
            <a:xfrm>
              <a:off x="2593" y="1803"/>
              <a:ext cx="94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61" name="Line 317"/>
            <p:cNvSpPr>
              <a:spLocks noChangeShapeType="1"/>
            </p:cNvSpPr>
            <p:nvPr/>
          </p:nvSpPr>
          <p:spPr bwMode="auto">
            <a:xfrm flipV="1">
              <a:off x="2596" y="1803"/>
              <a:ext cx="0" cy="79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62" name="Line 318"/>
            <p:cNvSpPr>
              <a:spLocks noChangeShapeType="1"/>
            </p:cNvSpPr>
            <p:nvPr/>
          </p:nvSpPr>
          <p:spPr bwMode="auto">
            <a:xfrm flipV="1">
              <a:off x="3126" y="1803"/>
              <a:ext cx="0" cy="79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63" name="Line 319"/>
            <p:cNvSpPr>
              <a:spLocks noChangeShapeType="1"/>
            </p:cNvSpPr>
            <p:nvPr/>
          </p:nvSpPr>
          <p:spPr bwMode="auto">
            <a:xfrm>
              <a:off x="2635" y="1799"/>
              <a:ext cx="0" cy="79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64" name="Line 320"/>
            <p:cNvSpPr>
              <a:spLocks noChangeShapeType="1"/>
            </p:cNvSpPr>
            <p:nvPr/>
          </p:nvSpPr>
          <p:spPr bwMode="auto">
            <a:xfrm>
              <a:off x="3083" y="1799"/>
              <a:ext cx="0" cy="80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65" name="Line 321"/>
            <p:cNvSpPr>
              <a:spLocks noChangeShapeType="1"/>
            </p:cNvSpPr>
            <p:nvPr/>
          </p:nvSpPr>
          <p:spPr bwMode="auto">
            <a:xfrm>
              <a:off x="2596" y="2598"/>
              <a:ext cx="53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66" name="Line 322"/>
            <p:cNvSpPr>
              <a:spLocks noChangeShapeType="1"/>
            </p:cNvSpPr>
            <p:nvPr/>
          </p:nvSpPr>
          <p:spPr bwMode="auto">
            <a:xfrm>
              <a:off x="2635" y="2598"/>
              <a:ext cx="226" cy="12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67" name="Line 323"/>
            <p:cNvSpPr>
              <a:spLocks noChangeShapeType="1"/>
            </p:cNvSpPr>
            <p:nvPr/>
          </p:nvSpPr>
          <p:spPr bwMode="auto">
            <a:xfrm flipV="1">
              <a:off x="2861" y="2598"/>
              <a:ext cx="222" cy="12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68" name="Line 324"/>
            <p:cNvSpPr>
              <a:spLocks noChangeShapeType="1"/>
            </p:cNvSpPr>
            <p:nvPr/>
          </p:nvSpPr>
          <p:spPr bwMode="auto">
            <a:xfrm>
              <a:off x="2561" y="1803"/>
              <a:ext cx="3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69" name="Line 325"/>
            <p:cNvSpPr>
              <a:spLocks noChangeShapeType="1"/>
            </p:cNvSpPr>
            <p:nvPr/>
          </p:nvSpPr>
          <p:spPr bwMode="auto">
            <a:xfrm flipH="1">
              <a:off x="3126" y="1803"/>
              <a:ext cx="31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70" name="Line 326"/>
            <p:cNvSpPr>
              <a:spLocks noChangeShapeType="1"/>
            </p:cNvSpPr>
            <p:nvPr/>
          </p:nvSpPr>
          <p:spPr bwMode="auto">
            <a:xfrm>
              <a:off x="2596" y="2333"/>
              <a:ext cx="0" cy="26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71" name="Line 327"/>
            <p:cNvSpPr>
              <a:spLocks noChangeShapeType="1"/>
            </p:cNvSpPr>
            <p:nvPr/>
          </p:nvSpPr>
          <p:spPr bwMode="auto">
            <a:xfrm>
              <a:off x="3126" y="2333"/>
              <a:ext cx="0" cy="26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72" name="Line 328"/>
            <p:cNvSpPr>
              <a:spLocks noChangeShapeType="1"/>
            </p:cNvSpPr>
            <p:nvPr/>
          </p:nvSpPr>
          <p:spPr bwMode="auto">
            <a:xfrm>
              <a:off x="2596" y="1803"/>
              <a:ext cx="0" cy="53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73" name="Line 329"/>
            <p:cNvSpPr>
              <a:spLocks noChangeShapeType="1"/>
            </p:cNvSpPr>
            <p:nvPr/>
          </p:nvSpPr>
          <p:spPr bwMode="auto">
            <a:xfrm>
              <a:off x="3126" y="1803"/>
              <a:ext cx="0" cy="53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74" name="Line 330"/>
            <p:cNvSpPr>
              <a:spLocks noChangeShapeType="1"/>
            </p:cNvSpPr>
            <p:nvPr/>
          </p:nvSpPr>
          <p:spPr bwMode="auto">
            <a:xfrm>
              <a:off x="2635" y="2333"/>
              <a:ext cx="0" cy="26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75" name="Line 331"/>
            <p:cNvSpPr>
              <a:spLocks noChangeShapeType="1"/>
            </p:cNvSpPr>
            <p:nvPr/>
          </p:nvSpPr>
          <p:spPr bwMode="auto">
            <a:xfrm>
              <a:off x="3083" y="2333"/>
              <a:ext cx="0" cy="26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76" name="Line 332"/>
            <p:cNvSpPr>
              <a:spLocks noChangeShapeType="1"/>
            </p:cNvSpPr>
            <p:nvPr/>
          </p:nvSpPr>
          <p:spPr bwMode="auto">
            <a:xfrm>
              <a:off x="2596" y="2598"/>
              <a:ext cx="53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77" name="Line 333"/>
            <p:cNvSpPr>
              <a:spLocks noChangeShapeType="1"/>
            </p:cNvSpPr>
            <p:nvPr/>
          </p:nvSpPr>
          <p:spPr bwMode="auto">
            <a:xfrm>
              <a:off x="2596" y="1472"/>
              <a:ext cx="53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78" name="Line 334"/>
            <p:cNvSpPr>
              <a:spLocks noChangeShapeType="1"/>
            </p:cNvSpPr>
            <p:nvPr/>
          </p:nvSpPr>
          <p:spPr bwMode="auto">
            <a:xfrm flipH="1" flipV="1">
              <a:off x="2179" y="3073"/>
              <a:ext cx="51" cy="5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79" name="Line 335"/>
            <p:cNvSpPr>
              <a:spLocks noChangeShapeType="1"/>
            </p:cNvSpPr>
            <p:nvPr/>
          </p:nvSpPr>
          <p:spPr bwMode="auto">
            <a:xfrm flipH="1" flipV="1">
              <a:off x="2179" y="2925"/>
              <a:ext cx="199" cy="19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80" name="Line 336"/>
            <p:cNvSpPr>
              <a:spLocks noChangeShapeType="1"/>
            </p:cNvSpPr>
            <p:nvPr/>
          </p:nvSpPr>
          <p:spPr bwMode="auto">
            <a:xfrm flipH="1" flipV="1">
              <a:off x="2179" y="2777"/>
              <a:ext cx="347" cy="34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81" name="Line 337"/>
            <p:cNvSpPr>
              <a:spLocks noChangeShapeType="1"/>
            </p:cNvSpPr>
            <p:nvPr/>
          </p:nvSpPr>
          <p:spPr bwMode="auto">
            <a:xfrm flipH="1" flipV="1">
              <a:off x="2179" y="2629"/>
              <a:ext cx="495" cy="49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82" name="Line 338"/>
            <p:cNvSpPr>
              <a:spLocks noChangeShapeType="1"/>
            </p:cNvSpPr>
            <p:nvPr/>
          </p:nvSpPr>
          <p:spPr bwMode="auto">
            <a:xfrm flipH="1" flipV="1">
              <a:off x="2179" y="2477"/>
              <a:ext cx="643" cy="64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83" name="Freeform 339"/>
            <p:cNvSpPr>
              <a:spLocks/>
            </p:cNvSpPr>
            <p:nvPr/>
          </p:nvSpPr>
          <p:spPr bwMode="auto">
            <a:xfrm>
              <a:off x="2179" y="2329"/>
              <a:ext cx="795" cy="795"/>
            </a:xfrm>
            <a:custGeom>
              <a:avLst/>
              <a:gdLst>
                <a:gd name="T0" fmla="*/ 1423 w 1423"/>
                <a:gd name="T1" fmla="*/ 1425 h 1425"/>
                <a:gd name="T2" fmla="*/ 1221 w 1423"/>
                <a:gd name="T3" fmla="*/ 1222 h 1425"/>
                <a:gd name="T4" fmla="*/ 0 w 1423"/>
                <a:gd name="T5" fmla="*/ 0 h 1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23" h="1425">
                  <a:moveTo>
                    <a:pt x="1423" y="1425"/>
                  </a:moveTo>
                  <a:lnTo>
                    <a:pt x="1221" y="122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84" name="Line 340"/>
            <p:cNvSpPr>
              <a:spLocks noChangeShapeType="1"/>
            </p:cNvSpPr>
            <p:nvPr/>
          </p:nvSpPr>
          <p:spPr bwMode="auto">
            <a:xfrm flipH="1" flipV="1">
              <a:off x="2861" y="2863"/>
              <a:ext cx="261" cy="26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85" name="Line 341"/>
            <p:cNvSpPr>
              <a:spLocks noChangeShapeType="1"/>
            </p:cNvSpPr>
            <p:nvPr/>
          </p:nvSpPr>
          <p:spPr bwMode="auto">
            <a:xfrm flipH="1" flipV="1">
              <a:off x="2179" y="2181"/>
              <a:ext cx="417" cy="41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86" name="Line 342"/>
            <p:cNvSpPr>
              <a:spLocks noChangeShapeType="1"/>
            </p:cNvSpPr>
            <p:nvPr/>
          </p:nvSpPr>
          <p:spPr bwMode="auto">
            <a:xfrm flipH="1" flipV="1">
              <a:off x="2596" y="2598"/>
              <a:ext cx="265" cy="26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87" name="Line 343"/>
            <p:cNvSpPr>
              <a:spLocks noChangeShapeType="1"/>
            </p:cNvSpPr>
            <p:nvPr/>
          </p:nvSpPr>
          <p:spPr bwMode="auto">
            <a:xfrm flipH="1" flipV="1">
              <a:off x="2869" y="2723"/>
              <a:ext cx="401" cy="40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88" name="Line 344"/>
            <p:cNvSpPr>
              <a:spLocks noChangeShapeType="1"/>
            </p:cNvSpPr>
            <p:nvPr/>
          </p:nvSpPr>
          <p:spPr bwMode="auto">
            <a:xfrm flipH="1" flipV="1">
              <a:off x="2179" y="2033"/>
              <a:ext cx="449" cy="44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89" name="Line 345"/>
            <p:cNvSpPr>
              <a:spLocks noChangeShapeType="1"/>
            </p:cNvSpPr>
            <p:nvPr/>
          </p:nvSpPr>
          <p:spPr bwMode="auto">
            <a:xfrm flipH="1" flipV="1">
              <a:off x="2962" y="2668"/>
              <a:ext cx="456" cy="45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90" name="Line 346"/>
            <p:cNvSpPr>
              <a:spLocks noChangeShapeType="1"/>
            </p:cNvSpPr>
            <p:nvPr/>
          </p:nvSpPr>
          <p:spPr bwMode="auto">
            <a:xfrm flipH="1" flipV="1">
              <a:off x="2179" y="1885"/>
              <a:ext cx="445" cy="44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91" name="Line 347"/>
            <p:cNvSpPr>
              <a:spLocks noChangeShapeType="1"/>
            </p:cNvSpPr>
            <p:nvPr/>
          </p:nvSpPr>
          <p:spPr bwMode="auto">
            <a:xfrm flipH="1" flipV="1">
              <a:off x="3056" y="2614"/>
              <a:ext cx="483" cy="48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92" name="Line 348"/>
            <p:cNvSpPr>
              <a:spLocks noChangeShapeType="1"/>
            </p:cNvSpPr>
            <p:nvPr/>
          </p:nvSpPr>
          <p:spPr bwMode="auto">
            <a:xfrm flipH="1" flipV="1">
              <a:off x="2246" y="1803"/>
              <a:ext cx="382" cy="37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93" name="Line 349"/>
            <p:cNvSpPr>
              <a:spLocks noChangeShapeType="1"/>
            </p:cNvSpPr>
            <p:nvPr/>
          </p:nvSpPr>
          <p:spPr bwMode="auto">
            <a:xfrm flipH="1" flipV="1">
              <a:off x="3082" y="2488"/>
              <a:ext cx="457" cy="46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94" name="Line 350"/>
            <p:cNvSpPr>
              <a:spLocks noChangeShapeType="1"/>
            </p:cNvSpPr>
            <p:nvPr/>
          </p:nvSpPr>
          <p:spPr bwMode="auto">
            <a:xfrm flipH="1" flipV="1">
              <a:off x="2397" y="1803"/>
              <a:ext cx="235" cy="23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95" name="Line 351"/>
            <p:cNvSpPr>
              <a:spLocks noChangeShapeType="1"/>
            </p:cNvSpPr>
            <p:nvPr/>
          </p:nvSpPr>
          <p:spPr bwMode="auto">
            <a:xfrm flipH="1" flipV="1">
              <a:off x="3082" y="2340"/>
              <a:ext cx="457" cy="45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96" name="Line 352"/>
            <p:cNvSpPr>
              <a:spLocks noChangeShapeType="1"/>
            </p:cNvSpPr>
            <p:nvPr/>
          </p:nvSpPr>
          <p:spPr bwMode="auto">
            <a:xfrm flipH="1" flipV="1">
              <a:off x="2545" y="1803"/>
              <a:ext cx="87" cy="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97" name="Line 353"/>
            <p:cNvSpPr>
              <a:spLocks noChangeShapeType="1"/>
            </p:cNvSpPr>
            <p:nvPr/>
          </p:nvSpPr>
          <p:spPr bwMode="auto">
            <a:xfrm flipH="1" flipV="1">
              <a:off x="3126" y="2236"/>
              <a:ext cx="413" cy="41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98" name="Line 354"/>
            <p:cNvSpPr>
              <a:spLocks noChangeShapeType="1"/>
            </p:cNvSpPr>
            <p:nvPr/>
          </p:nvSpPr>
          <p:spPr bwMode="auto">
            <a:xfrm flipH="1" flipV="1">
              <a:off x="3082" y="2040"/>
              <a:ext cx="457" cy="46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899" name="Line 355"/>
            <p:cNvSpPr>
              <a:spLocks noChangeShapeType="1"/>
            </p:cNvSpPr>
            <p:nvPr/>
          </p:nvSpPr>
          <p:spPr bwMode="auto">
            <a:xfrm flipH="1" flipV="1">
              <a:off x="3086" y="1896"/>
              <a:ext cx="453" cy="45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00" name="Line 356"/>
            <p:cNvSpPr>
              <a:spLocks noChangeShapeType="1"/>
            </p:cNvSpPr>
            <p:nvPr/>
          </p:nvSpPr>
          <p:spPr bwMode="auto">
            <a:xfrm flipH="1" flipV="1">
              <a:off x="3137" y="1803"/>
              <a:ext cx="402" cy="39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01" name="Line 357"/>
            <p:cNvSpPr>
              <a:spLocks noChangeShapeType="1"/>
            </p:cNvSpPr>
            <p:nvPr/>
          </p:nvSpPr>
          <p:spPr bwMode="auto">
            <a:xfrm flipH="1" flipV="1">
              <a:off x="3289" y="1803"/>
              <a:ext cx="250" cy="2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02" name="Line 358"/>
            <p:cNvSpPr>
              <a:spLocks noChangeShapeType="1"/>
            </p:cNvSpPr>
            <p:nvPr/>
          </p:nvSpPr>
          <p:spPr bwMode="auto">
            <a:xfrm flipH="1" flipV="1">
              <a:off x="3437" y="1803"/>
              <a:ext cx="102" cy="10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08903" name="Group 359"/>
          <p:cNvGrpSpPr>
            <a:grpSpLocks/>
          </p:cNvGrpSpPr>
          <p:nvPr/>
        </p:nvGrpSpPr>
        <p:grpSpPr bwMode="auto">
          <a:xfrm>
            <a:off x="757238" y="1576388"/>
            <a:ext cx="1262062" cy="2262187"/>
            <a:chOff x="477" y="993"/>
            <a:chExt cx="795" cy="1425"/>
          </a:xfrm>
        </p:grpSpPr>
        <p:sp>
          <p:nvSpPr>
            <p:cNvPr id="108904" name="Rectangle 360"/>
            <p:cNvSpPr>
              <a:spLocks noChangeArrowheads="1"/>
            </p:cNvSpPr>
            <p:nvPr/>
          </p:nvSpPr>
          <p:spPr bwMode="auto">
            <a:xfrm>
              <a:off x="621" y="1383"/>
              <a:ext cx="507" cy="93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05" name="Line 361"/>
            <p:cNvSpPr>
              <a:spLocks noChangeShapeType="1"/>
            </p:cNvSpPr>
            <p:nvPr/>
          </p:nvSpPr>
          <p:spPr bwMode="auto">
            <a:xfrm flipV="1">
              <a:off x="875" y="2263"/>
              <a:ext cx="0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06" name="Line 362"/>
            <p:cNvSpPr>
              <a:spLocks noChangeShapeType="1"/>
            </p:cNvSpPr>
            <p:nvPr/>
          </p:nvSpPr>
          <p:spPr bwMode="auto">
            <a:xfrm flipV="1">
              <a:off x="875" y="1967"/>
              <a:ext cx="0" cy="26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07" name="Line 363"/>
            <p:cNvSpPr>
              <a:spLocks noChangeShapeType="1"/>
            </p:cNvSpPr>
            <p:nvPr/>
          </p:nvSpPr>
          <p:spPr bwMode="auto">
            <a:xfrm flipV="1">
              <a:off x="875" y="1905"/>
              <a:ext cx="0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08" name="Line 364"/>
            <p:cNvSpPr>
              <a:spLocks noChangeShapeType="1"/>
            </p:cNvSpPr>
            <p:nvPr/>
          </p:nvSpPr>
          <p:spPr bwMode="auto">
            <a:xfrm flipV="1">
              <a:off x="875" y="1609"/>
              <a:ext cx="0" cy="26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09" name="Line 365"/>
            <p:cNvSpPr>
              <a:spLocks noChangeShapeType="1"/>
            </p:cNvSpPr>
            <p:nvPr/>
          </p:nvSpPr>
          <p:spPr bwMode="auto">
            <a:xfrm flipV="1">
              <a:off x="875" y="1550"/>
              <a:ext cx="0" cy="2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10" name="Line 366"/>
            <p:cNvSpPr>
              <a:spLocks noChangeShapeType="1"/>
            </p:cNvSpPr>
            <p:nvPr/>
          </p:nvSpPr>
          <p:spPr bwMode="auto">
            <a:xfrm flipV="1">
              <a:off x="875" y="1250"/>
              <a:ext cx="0" cy="26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11" name="Line 367"/>
            <p:cNvSpPr>
              <a:spLocks noChangeShapeType="1"/>
            </p:cNvSpPr>
            <p:nvPr/>
          </p:nvSpPr>
          <p:spPr bwMode="auto">
            <a:xfrm flipV="1">
              <a:off x="875" y="1192"/>
              <a:ext cx="0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12" name="Line 368"/>
            <p:cNvSpPr>
              <a:spLocks noChangeShapeType="1"/>
            </p:cNvSpPr>
            <p:nvPr/>
          </p:nvSpPr>
          <p:spPr bwMode="auto">
            <a:xfrm flipV="1">
              <a:off x="875" y="993"/>
              <a:ext cx="0" cy="16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13" name="Line 369"/>
            <p:cNvSpPr>
              <a:spLocks noChangeShapeType="1"/>
            </p:cNvSpPr>
            <p:nvPr/>
          </p:nvSpPr>
          <p:spPr bwMode="auto">
            <a:xfrm>
              <a:off x="610" y="2333"/>
              <a:ext cx="52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14" name="Line 370"/>
            <p:cNvSpPr>
              <a:spLocks noChangeShapeType="1"/>
            </p:cNvSpPr>
            <p:nvPr/>
          </p:nvSpPr>
          <p:spPr bwMode="auto">
            <a:xfrm flipV="1">
              <a:off x="649" y="1803"/>
              <a:ext cx="0" cy="53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15" name="Line 371"/>
            <p:cNvSpPr>
              <a:spLocks noChangeShapeType="1"/>
            </p:cNvSpPr>
            <p:nvPr/>
          </p:nvSpPr>
          <p:spPr bwMode="auto">
            <a:xfrm flipV="1">
              <a:off x="1100" y="1803"/>
              <a:ext cx="0" cy="53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16" name="Line 372"/>
            <p:cNvSpPr>
              <a:spLocks noChangeShapeType="1"/>
            </p:cNvSpPr>
            <p:nvPr/>
          </p:nvSpPr>
          <p:spPr bwMode="auto">
            <a:xfrm flipV="1">
              <a:off x="1139" y="1371"/>
              <a:ext cx="0" cy="43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17" name="Line 373"/>
            <p:cNvSpPr>
              <a:spLocks noChangeShapeType="1"/>
            </p:cNvSpPr>
            <p:nvPr/>
          </p:nvSpPr>
          <p:spPr bwMode="auto">
            <a:xfrm>
              <a:off x="610" y="1371"/>
              <a:ext cx="0" cy="43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18" name="Line 374"/>
            <p:cNvSpPr>
              <a:spLocks noChangeShapeType="1"/>
            </p:cNvSpPr>
            <p:nvPr/>
          </p:nvSpPr>
          <p:spPr bwMode="auto">
            <a:xfrm>
              <a:off x="610" y="1803"/>
              <a:ext cx="0" cy="53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19" name="Line 375"/>
            <p:cNvSpPr>
              <a:spLocks noChangeShapeType="1"/>
            </p:cNvSpPr>
            <p:nvPr/>
          </p:nvSpPr>
          <p:spPr bwMode="auto">
            <a:xfrm>
              <a:off x="1139" y="1803"/>
              <a:ext cx="0" cy="53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20" name="Line 376"/>
            <p:cNvSpPr>
              <a:spLocks noChangeShapeType="1"/>
            </p:cNvSpPr>
            <p:nvPr/>
          </p:nvSpPr>
          <p:spPr bwMode="auto">
            <a:xfrm flipH="1">
              <a:off x="610" y="2333"/>
              <a:ext cx="52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21" name="Line 377"/>
            <p:cNvSpPr>
              <a:spLocks noChangeShapeType="1"/>
            </p:cNvSpPr>
            <p:nvPr/>
          </p:nvSpPr>
          <p:spPr bwMode="auto">
            <a:xfrm>
              <a:off x="610" y="1803"/>
              <a:ext cx="52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22" name="Line 378"/>
            <p:cNvSpPr>
              <a:spLocks noChangeShapeType="1"/>
            </p:cNvSpPr>
            <p:nvPr/>
          </p:nvSpPr>
          <p:spPr bwMode="auto">
            <a:xfrm>
              <a:off x="925" y="1051"/>
              <a:ext cx="0" cy="13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23" name="Line 379"/>
            <p:cNvSpPr>
              <a:spLocks noChangeShapeType="1"/>
            </p:cNvSpPr>
            <p:nvPr/>
          </p:nvSpPr>
          <p:spPr bwMode="auto">
            <a:xfrm flipH="1">
              <a:off x="820" y="1184"/>
              <a:ext cx="10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24" name="Line 380"/>
            <p:cNvSpPr>
              <a:spLocks noChangeShapeType="1"/>
            </p:cNvSpPr>
            <p:nvPr/>
          </p:nvSpPr>
          <p:spPr bwMode="auto">
            <a:xfrm flipV="1">
              <a:off x="820" y="1051"/>
              <a:ext cx="0" cy="13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25" name="Line 381"/>
            <p:cNvSpPr>
              <a:spLocks noChangeShapeType="1"/>
            </p:cNvSpPr>
            <p:nvPr/>
          </p:nvSpPr>
          <p:spPr bwMode="auto">
            <a:xfrm flipV="1">
              <a:off x="1272" y="1051"/>
              <a:ext cx="0" cy="3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26" name="Line 382"/>
            <p:cNvSpPr>
              <a:spLocks noChangeShapeType="1"/>
            </p:cNvSpPr>
            <p:nvPr/>
          </p:nvSpPr>
          <p:spPr bwMode="auto">
            <a:xfrm flipH="1">
              <a:off x="925" y="1051"/>
              <a:ext cx="34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27" name="Line 383"/>
            <p:cNvSpPr>
              <a:spLocks noChangeShapeType="1"/>
            </p:cNvSpPr>
            <p:nvPr/>
          </p:nvSpPr>
          <p:spPr bwMode="auto">
            <a:xfrm flipV="1">
              <a:off x="477" y="1051"/>
              <a:ext cx="0" cy="3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28" name="Line 384"/>
            <p:cNvSpPr>
              <a:spLocks noChangeShapeType="1"/>
            </p:cNvSpPr>
            <p:nvPr/>
          </p:nvSpPr>
          <p:spPr bwMode="auto">
            <a:xfrm>
              <a:off x="477" y="1051"/>
              <a:ext cx="34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29" name="Line 385"/>
            <p:cNvSpPr>
              <a:spLocks noChangeShapeType="1"/>
            </p:cNvSpPr>
            <p:nvPr/>
          </p:nvSpPr>
          <p:spPr bwMode="auto">
            <a:xfrm>
              <a:off x="477" y="1371"/>
              <a:ext cx="79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30" name="Line 386"/>
            <p:cNvSpPr>
              <a:spLocks noChangeShapeType="1"/>
            </p:cNvSpPr>
            <p:nvPr/>
          </p:nvSpPr>
          <p:spPr bwMode="auto">
            <a:xfrm flipV="1">
              <a:off x="875" y="2321"/>
              <a:ext cx="0" cy="9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08931" name="Group 387"/>
          <p:cNvGrpSpPr>
            <a:grpSpLocks/>
          </p:cNvGrpSpPr>
          <p:nvPr/>
        </p:nvGrpSpPr>
        <p:grpSpPr bwMode="auto">
          <a:xfrm>
            <a:off x="6613525" y="1700213"/>
            <a:ext cx="2157413" cy="3389312"/>
            <a:chOff x="4166" y="1071"/>
            <a:chExt cx="1359" cy="2135"/>
          </a:xfrm>
        </p:grpSpPr>
        <p:sp>
          <p:nvSpPr>
            <p:cNvPr id="108932" name="Line 388"/>
            <p:cNvSpPr>
              <a:spLocks noChangeShapeType="1"/>
            </p:cNvSpPr>
            <p:nvPr/>
          </p:nvSpPr>
          <p:spPr bwMode="auto">
            <a:xfrm flipV="1">
              <a:off x="4166" y="1472"/>
              <a:ext cx="81" cy="7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33" name="Line 389"/>
            <p:cNvSpPr>
              <a:spLocks noChangeShapeType="1"/>
            </p:cNvSpPr>
            <p:nvPr/>
          </p:nvSpPr>
          <p:spPr bwMode="auto">
            <a:xfrm flipV="1">
              <a:off x="4166" y="1472"/>
              <a:ext cx="229" cy="22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34" name="Line 390"/>
            <p:cNvSpPr>
              <a:spLocks noChangeShapeType="1"/>
            </p:cNvSpPr>
            <p:nvPr/>
          </p:nvSpPr>
          <p:spPr bwMode="auto">
            <a:xfrm flipV="1">
              <a:off x="4212" y="1472"/>
              <a:ext cx="331" cy="33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35" name="Line 391"/>
            <p:cNvSpPr>
              <a:spLocks noChangeShapeType="1"/>
            </p:cNvSpPr>
            <p:nvPr/>
          </p:nvSpPr>
          <p:spPr bwMode="auto">
            <a:xfrm flipV="1">
              <a:off x="4360" y="1616"/>
              <a:ext cx="187" cy="1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36" name="Line 392"/>
            <p:cNvSpPr>
              <a:spLocks noChangeShapeType="1"/>
            </p:cNvSpPr>
            <p:nvPr/>
          </p:nvSpPr>
          <p:spPr bwMode="auto">
            <a:xfrm flipV="1">
              <a:off x="4508" y="1764"/>
              <a:ext cx="39" cy="3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37" name="Line 393"/>
            <p:cNvSpPr>
              <a:spLocks noChangeShapeType="1"/>
            </p:cNvSpPr>
            <p:nvPr/>
          </p:nvSpPr>
          <p:spPr bwMode="auto">
            <a:xfrm flipV="1">
              <a:off x="5143" y="1472"/>
              <a:ext cx="144" cy="1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38" name="Line 394"/>
            <p:cNvSpPr>
              <a:spLocks noChangeShapeType="1"/>
            </p:cNvSpPr>
            <p:nvPr/>
          </p:nvSpPr>
          <p:spPr bwMode="auto">
            <a:xfrm flipV="1">
              <a:off x="5143" y="1472"/>
              <a:ext cx="292" cy="2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39" name="Line 395"/>
            <p:cNvSpPr>
              <a:spLocks noChangeShapeType="1"/>
            </p:cNvSpPr>
            <p:nvPr/>
          </p:nvSpPr>
          <p:spPr bwMode="auto">
            <a:xfrm flipV="1">
              <a:off x="5252" y="1531"/>
              <a:ext cx="273" cy="2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40" name="Line 396"/>
            <p:cNvSpPr>
              <a:spLocks noChangeShapeType="1"/>
            </p:cNvSpPr>
            <p:nvPr/>
          </p:nvSpPr>
          <p:spPr bwMode="auto">
            <a:xfrm flipV="1">
              <a:off x="5400" y="1679"/>
              <a:ext cx="125" cy="12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41" name="Line 397"/>
            <p:cNvSpPr>
              <a:spLocks noChangeShapeType="1"/>
            </p:cNvSpPr>
            <p:nvPr/>
          </p:nvSpPr>
          <p:spPr bwMode="auto">
            <a:xfrm>
              <a:off x="4166" y="1472"/>
              <a:ext cx="135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42" name="Line 398"/>
            <p:cNvSpPr>
              <a:spLocks noChangeShapeType="1"/>
            </p:cNvSpPr>
            <p:nvPr/>
          </p:nvSpPr>
          <p:spPr bwMode="auto">
            <a:xfrm flipH="1" flipV="1">
              <a:off x="4166" y="3116"/>
              <a:ext cx="7" cy="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43" name="Line 399"/>
            <p:cNvSpPr>
              <a:spLocks noChangeShapeType="1"/>
            </p:cNvSpPr>
            <p:nvPr/>
          </p:nvSpPr>
          <p:spPr bwMode="auto">
            <a:xfrm flipH="1" flipV="1">
              <a:off x="4166" y="2964"/>
              <a:ext cx="155" cy="16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44" name="Line 400"/>
            <p:cNvSpPr>
              <a:spLocks noChangeShapeType="1"/>
            </p:cNvSpPr>
            <p:nvPr/>
          </p:nvSpPr>
          <p:spPr bwMode="auto">
            <a:xfrm flipH="1" flipV="1">
              <a:off x="4166" y="2816"/>
              <a:ext cx="307" cy="30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45" name="Line 401"/>
            <p:cNvSpPr>
              <a:spLocks noChangeShapeType="1"/>
            </p:cNvSpPr>
            <p:nvPr/>
          </p:nvSpPr>
          <p:spPr bwMode="auto">
            <a:xfrm flipH="1" flipV="1">
              <a:off x="4166" y="2668"/>
              <a:ext cx="455" cy="45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46" name="Line 402"/>
            <p:cNvSpPr>
              <a:spLocks noChangeShapeType="1"/>
            </p:cNvSpPr>
            <p:nvPr/>
          </p:nvSpPr>
          <p:spPr bwMode="auto">
            <a:xfrm flipH="1" flipV="1">
              <a:off x="4166" y="2520"/>
              <a:ext cx="603" cy="60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47" name="Freeform 403"/>
            <p:cNvSpPr>
              <a:spLocks/>
            </p:cNvSpPr>
            <p:nvPr/>
          </p:nvSpPr>
          <p:spPr bwMode="auto">
            <a:xfrm>
              <a:off x="4166" y="2372"/>
              <a:ext cx="751" cy="752"/>
            </a:xfrm>
            <a:custGeom>
              <a:avLst/>
              <a:gdLst>
                <a:gd name="T0" fmla="*/ 1350 w 1350"/>
                <a:gd name="T1" fmla="*/ 1351 h 1351"/>
                <a:gd name="T2" fmla="*/ 1223 w 1350"/>
                <a:gd name="T3" fmla="*/ 1222 h 1351"/>
                <a:gd name="T4" fmla="*/ 0 w 1350"/>
                <a:gd name="T5" fmla="*/ 0 h 1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50" h="1351">
                  <a:moveTo>
                    <a:pt x="1350" y="1351"/>
                  </a:moveTo>
                  <a:lnTo>
                    <a:pt x="1223" y="122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48" name="Freeform 404"/>
            <p:cNvSpPr>
              <a:spLocks/>
            </p:cNvSpPr>
            <p:nvPr/>
          </p:nvSpPr>
          <p:spPr bwMode="auto">
            <a:xfrm>
              <a:off x="4166" y="2220"/>
              <a:ext cx="899" cy="904"/>
            </a:xfrm>
            <a:custGeom>
              <a:avLst/>
              <a:gdLst>
                <a:gd name="T0" fmla="*/ 1618 w 1618"/>
                <a:gd name="T1" fmla="*/ 1619 h 1619"/>
                <a:gd name="T2" fmla="*/ 1223 w 1618"/>
                <a:gd name="T3" fmla="*/ 1223 h 1619"/>
                <a:gd name="T4" fmla="*/ 0 w 1618"/>
                <a:gd name="T5" fmla="*/ 0 h 1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18" h="1619">
                  <a:moveTo>
                    <a:pt x="1618" y="1619"/>
                  </a:moveTo>
                  <a:lnTo>
                    <a:pt x="1223" y="122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49" name="Line 405"/>
            <p:cNvSpPr>
              <a:spLocks noChangeShapeType="1"/>
            </p:cNvSpPr>
            <p:nvPr/>
          </p:nvSpPr>
          <p:spPr bwMode="auto">
            <a:xfrm flipH="1" flipV="1">
              <a:off x="4847" y="2754"/>
              <a:ext cx="366" cy="37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50" name="Line 406"/>
            <p:cNvSpPr>
              <a:spLocks noChangeShapeType="1"/>
            </p:cNvSpPr>
            <p:nvPr/>
          </p:nvSpPr>
          <p:spPr bwMode="auto">
            <a:xfrm flipH="1" flipV="1">
              <a:off x="4166" y="2072"/>
              <a:ext cx="416" cy="41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51" name="Line 407"/>
            <p:cNvSpPr>
              <a:spLocks noChangeShapeType="1"/>
            </p:cNvSpPr>
            <p:nvPr/>
          </p:nvSpPr>
          <p:spPr bwMode="auto">
            <a:xfrm flipH="1" flipV="1">
              <a:off x="4738" y="2645"/>
              <a:ext cx="109" cy="10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52" name="Line 408"/>
            <p:cNvSpPr>
              <a:spLocks noChangeShapeType="1"/>
            </p:cNvSpPr>
            <p:nvPr/>
          </p:nvSpPr>
          <p:spPr bwMode="auto">
            <a:xfrm flipH="1" flipV="1">
              <a:off x="4582" y="2489"/>
              <a:ext cx="70" cy="7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53" name="Line 409"/>
            <p:cNvSpPr>
              <a:spLocks noChangeShapeType="1"/>
            </p:cNvSpPr>
            <p:nvPr/>
          </p:nvSpPr>
          <p:spPr bwMode="auto">
            <a:xfrm flipH="1" flipV="1">
              <a:off x="4909" y="2668"/>
              <a:ext cx="452" cy="45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54" name="Freeform 410"/>
            <p:cNvSpPr>
              <a:spLocks/>
            </p:cNvSpPr>
            <p:nvPr/>
          </p:nvSpPr>
          <p:spPr bwMode="auto">
            <a:xfrm>
              <a:off x="4166" y="1924"/>
              <a:ext cx="486" cy="487"/>
            </a:xfrm>
            <a:custGeom>
              <a:avLst/>
              <a:gdLst>
                <a:gd name="T0" fmla="*/ 0 w 877"/>
                <a:gd name="T1" fmla="*/ 0 h 876"/>
                <a:gd name="T2" fmla="*/ 747 w 877"/>
                <a:gd name="T3" fmla="*/ 745 h 876"/>
                <a:gd name="T4" fmla="*/ 877 w 877"/>
                <a:gd name="T5" fmla="*/ 876 h 8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77" h="876">
                  <a:moveTo>
                    <a:pt x="0" y="0"/>
                  </a:moveTo>
                  <a:lnTo>
                    <a:pt x="747" y="745"/>
                  </a:lnTo>
                  <a:lnTo>
                    <a:pt x="877" y="876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55" name="Line 411"/>
            <p:cNvSpPr>
              <a:spLocks noChangeShapeType="1"/>
            </p:cNvSpPr>
            <p:nvPr/>
          </p:nvSpPr>
          <p:spPr bwMode="auto">
            <a:xfrm flipH="1" flipV="1">
              <a:off x="5007" y="2614"/>
              <a:ext cx="506" cy="51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56" name="Line 412"/>
            <p:cNvSpPr>
              <a:spLocks noChangeShapeType="1"/>
            </p:cNvSpPr>
            <p:nvPr/>
          </p:nvSpPr>
          <p:spPr bwMode="auto">
            <a:xfrm flipH="1" flipV="1">
              <a:off x="4193" y="1803"/>
              <a:ext cx="389" cy="38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57" name="Line 413"/>
            <p:cNvSpPr>
              <a:spLocks noChangeShapeType="1"/>
            </p:cNvSpPr>
            <p:nvPr/>
          </p:nvSpPr>
          <p:spPr bwMode="auto">
            <a:xfrm flipH="1" flipV="1">
              <a:off x="5112" y="2571"/>
              <a:ext cx="413" cy="41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58" name="Line 414"/>
            <p:cNvSpPr>
              <a:spLocks noChangeShapeType="1"/>
            </p:cNvSpPr>
            <p:nvPr/>
          </p:nvSpPr>
          <p:spPr bwMode="auto">
            <a:xfrm flipH="1" flipV="1">
              <a:off x="4341" y="1803"/>
              <a:ext cx="241" cy="2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59" name="Line 415"/>
            <p:cNvSpPr>
              <a:spLocks noChangeShapeType="1"/>
            </p:cNvSpPr>
            <p:nvPr/>
          </p:nvSpPr>
          <p:spPr bwMode="auto">
            <a:xfrm flipH="1" flipV="1">
              <a:off x="5038" y="2501"/>
              <a:ext cx="74" cy="7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60" name="Line 416"/>
            <p:cNvSpPr>
              <a:spLocks noChangeShapeType="1"/>
            </p:cNvSpPr>
            <p:nvPr/>
          </p:nvSpPr>
          <p:spPr bwMode="auto">
            <a:xfrm flipH="1" flipV="1">
              <a:off x="5112" y="2423"/>
              <a:ext cx="413" cy="41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61" name="Line 417"/>
            <p:cNvSpPr>
              <a:spLocks noChangeShapeType="1"/>
            </p:cNvSpPr>
            <p:nvPr/>
          </p:nvSpPr>
          <p:spPr bwMode="auto">
            <a:xfrm flipH="1" flipV="1">
              <a:off x="4489" y="1803"/>
              <a:ext cx="93" cy="9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62" name="Line 418"/>
            <p:cNvSpPr>
              <a:spLocks noChangeShapeType="1"/>
            </p:cNvSpPr>
            <p:nvPr/>
          </p:nvSpPr>
          <p:spPr bwMode="auto">
            <a:xfrm flipH="1" flipV="1">
              <a:off x="5038" y="2349"/>
              <a:ext cx="74" cy="7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63" name="Line 419"/>
            <p:cNvSpPr>
              <a:spLocks noChangeShapeType="1"/>
            </p:cNvSpPr>
            <p:nvPr/>
          </p:nvSpPr>
          <p:spPr bwMode="auto">
            <a:xfrm flipH="1" flipV="1">
              <a:off x="5112" y="2275"/>
              <a:ext cx="413" cy="41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64" name="Line 420"/>
            <p:cNvSpPr>
              <a:spLocks noChangeShapeType="1"/>
            </p:cNvSpPr>
            <p:nvPr/>
          </p:nvSpPr>
          <p:spPr bwMode="auto">
            <a:xfrm flipH="1" flipV="1">
              <a:off x="5112" y="2127"/>
              <a:ext cx="413" cy="41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65" name="Line 421"/>
            <p:cNvSpPr>
              <a:spLocks noChangeShapeType="1"/>
            </p:cNvSpPr>
            <p:nvPr/>
          </p:nvSpPr>
          <p:spPr bwMode="auto">
            <a:xfrm flipH="1" flipV="1">
              <a:off x="5112" y="1979"/>
              <a:ext cx="413" cy="41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66" name="Line 422"/>
            <p:cNvSpPr>
              <a:spLocks noChangeShapeType="1"/>
            </p:cNvSpPr>
            <p:nvPr/>
          </p:nvSpPr>
          <p:spPr bwMode="auto">
            <a:xfrm flipH="1" flipV="1">
              <a:off x="5112" y="1827"/>
              <a:ext cx="413" cy="41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67" name="Line 423"/>
            <p:cNvSpPr>
              <a:spLocks noChangeShapeType="1"/>
            </p:cNvSpPr>
            <p:nvPr/>
          </p:nvSpPr>
          <p:spPr bwMode="auto">
            <a:xfrm flipH="1" flipV="1">
              <a:off x="5233" y="1803"/>
              <a:ext cx="292" cy="29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68" name="Line 424"/>
            <p:cNvSpPr>
              <a:spLocks noChangeShapeType="1"/>
            </p:cNvSpPr>
            <p:nvPr/>
          </p:nvSpPr>
          <p:spPr bwMode="auto">
            <a:xfrm flipH="1" flipV="1">
              <a:off x="5381" y="1803"/>
              <a:ext cx="144" cy="1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69" name="Line 425"/>
            <p:cNvSpPr>
              <a:spLocks noChangeShapeType="1"/>
            </p:cNvSpPr>
            <p:nvPr/>
          </p:nvSpPr>
          <p:spPr bwMode="auto">
            <a:xfrm>
              <a:off x="5525" y="1472"/>
              <a:ext cx="0" cy="165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70" name="Line 426"/>
            <p:cNvSpPr>
              <a:spLocks noChangeShapeType="1"/>
            </p:cNvSpPr>
            <p:nvPr/>
          </p:nvSpPr>
          <p:spPr bwMode="auto">
            <a:xfrm flipH="1">
              <a:off x="4166" y="3124"/>
              <a:ext cx="135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71" name="Line 427"/>
            <p:cNvSpPr>
              <a:spLocks noChangeShapeType="1"/>
            </p:cNvSpPr>
            <p:nvPr/>
          </p:nvSpPr>
          <p:spPr bwMode="auto">
            <a:xfrm flipV="1">
              <a:off x="4166" y="1472"/>
              <a:ext cx="0" cy="165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72" name="Line 428"/>
            <p:cNvSpPr>
              <a:spLocks noChangeShapeType="1"/>
            </p:cNvSpPr>
            <p:nvPr/>
          </p:nvSpPr>
          <p:spPr bwMode="auto">
            <a:xfrm flipV="1">
              <a:off x="4847" y="2898"/>
              <a:ext cx="0" cy="30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73" name="Line 429"/>
            <p:cNvSpPr>
              <a:spLocks noChangeShapeType="1"/>
            </p:cNvSpPr>
            <p:nvPr/>
          </p:nvSpPr>
          <p:spPr bwMode="auto">
            <a:xfrm flipV="1">
              <a:off x="4847" y="2840"/>
              <a:ext cx="0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74" name="Line 430"/>
            <p:cNvSpPr>
              <a:spLocks noChangeShapeType="1"/>
            </p:cNvSpPr>
            <p:nvPr/>
          </p:nvSpPr>
          <p:spPr bwMode="auto">
            <a:xfrm flipV="1">
              <a:off x="4847" y="2543"/>
              <a:ext cx="0" cy="26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75" name="Line 431"/>
            <p:cNvSpPr>
              <a:spLocks noChangeShapeType="1"/>
            </p:cNvSpPr>
            <p:nvPr/>
          </p:nvSpPr>
          <p:spPr bwMode="auto">
            <a:xfrm flipV="1">
              <a:off x="4847" y="2481"/>
              <a:ext cx="0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76" name="Line 432"/>
            <p:cNvSpPr>
              <a:spLocks noChangeShapeType="1"/>
            </p:cNvSpPr>
            <p:nvPr/>
          </p:nvSpPr>
          <p:spPr bwMode="auto">
            <a:xfrm flipV="1">
              <a:off x="4847" y="2185"/>
              <a:ext cx="0" cy="26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77" name="Line 433"/>
            <p:cNvSpPr>
              <a:spLocks noChangeShapeType="1"/>
            </p:cNvSpPr>
            <p:nvPr/>
          </p:nvSpPr>
          <p:spPr bwMode="auto">
            <a:xfrm flipV="1">
              <a:off x="4847" y="2127"/>
              <a:ext cx="0" cy="2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78" name="Line 434"/>
            <p:cNvSpPr>
              <a:spLocks noChangeShapeType="1"/>
            </p:cNvSpPr>
            <p:nvPr/>
          </p:nvSpPr>
          <p:spPr bwMode="auto">
            <a:xfrm flipV="1">
              <a:off x="4847" y="1827"/>
              <a:ext cx="0" cy="26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79" name="Line 435"/>
            <p:cNvSpPr>
              <a:spLocks noChangeShapeType="1"/>
            </p:cNvSpPr>
            <p:nvPr/>
          </p:nvSpPr>
          <p:spPr bwMode="auto">
            <a:xfrm flipV="1">
              <a:off x="4847" y="1768"/>
              <a:ext cx="0" cy="2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80" name="Line 436"/>
            <p:cNvSpPr>
              <a:spLocks noChangeShapeType="1"/>
            </p:cNvSpPr>
            <p:nvPr/>
          </p:nvSpPr>
          <p:spPr bwMode="auto">
            <a:xfrm flipV="1">
              <a:off x="4847" y="1468"/>
              <a:ext cx="0" cy="26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81" name="Line 437"/>
            <p:cNvSpPr>
              <a:spLocks noChangeShapeType="1"/>
            </p:cNvSpPr>
            <p:nvPr/>
          </p:nvSpPr>
          <p:spPr bwMode="auto">
            <a:xfrm flipV="1">
              <a:off x="4847" y="1410"/>
              <a:ext cx="0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82" name="Line 438"/>
            <p:cNvSpPr>
              <a:spLocks noChangeShapeType="1"/>
            </p:cNvSpPr>
            <p:nvPr/>
          </p:nvSpPr>
          <p:spPr bwMode="auto">
            <a:xfrm flipV="1">
              <a:off x="4847" y="1071"/>
              <a:ext cx="0" cy="30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83" name="Line 439"/>
            <p:cNvSpPr>
              <a:spLocks noChangeShapeType="1"/>
            </p:cNvSpPr>
            <p:nvPr/>
          </p:nvSpPr>
          <p:spPr bwMode="auto">
            <a:xfrm flipV="1">
              <a:off x="4547" y="1472"/>
              <a:ext cx="0" cy="33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84" name="Line 440"/>
            <p:cNvSpPr>
              <a:spLocks noChangeShapeType="1"/>
            </p:cNvSpPr>
            <p:nvPr/>
          </p:nvSpPr>
          <p:spPr bwMode="auto">
            <a:xfrm>
              <a:off x="5143" y="1472"/>
              <a:ext cx="0" cy="33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85" name="Line 441"/>
            <p:cNvSpPr>
              <a:spLocks noChangeShapeType="1"/>
            </p:cNvSpPr>
            <p:nvPr/>
          </p:nvSpPr>
          <p:spPr bwMode="auto">
            <a:xfrm>
              <a:off x="4166" y="1803"/>
              <a:ext cx="3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86" name="Line 442"/>
            <p:cNvSpPr>
              <a:spLocks noChangeShapeType="1"/>
            </p:cNvSpPr>
            <p:nvPr/>
          </p:nvSpPr>
          <p:spPr bwMode="auto">
            <a:xfrm>
              <a:off x="5143" y="1803"/>
              <a:ext cx="38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87" name="Line 443"/>
            <p:cNvSpPr>
              <a:spLocks noChangeShapeType="1"/>
            </p:cNvSpPr>
            <p:nvPr/>
          </p:nvSpPr>
          <p:spPr bwMode="auto">
            <a:xfrm flipV="1">
              <a:off x="4582" y="1803"/>
              <a:ext cx="0" cy="79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88" name="Line 444"/>
            <p:cNvSpPr>
              <a:spLocks noChangeShapeType="1"/>
            </p:cNvSpPr>
            <p:nvPr/>
          </p:nvSpPr>
          <p:spPr bwMode="auto">
            <a:xfrm flipV="1">
              <a:off x="5112" y="1803"/>
              <a:ext cx="0" cy="79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89" name="Line 445"/>
            <p:cNvSpPr>
              <a:spLocks noChangeShapeType="1"/>
            </p:cNvSpPr>
            <p:nvPr/>
          </p:nvSpPr>
          <p:spPr bwMode="auto">
            <a:xfrm>
              <a:off x="4582" y="2333"/>
              <a:ext cx="53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90" name="Line 446"/>
            <p:cNvSpPr>
              <a:spLocks noChangeShapeType="1"/>
            </p:cNvSpPr>
            <p:nvPr/>
          </p:nvSpPr>
          <p:spPr bwMode="auto">
            <a:xfrm>
              <a:off x="4621" y="1659"/>
              <a:ext cx="0" cy="67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91" name="Line 447"/>
            <p:cNvSpPr>
              <a:spLocks noChangeShapeType="1"/>
            </p:cNvSpPr>
            <p:nvPr/>
          </p:nvSpPr>
          <p:spPr bwMode="auto">
            <a:xfrm>
              <a:off x="5069" y="1659"/>
              <a:ext cx="0" cy="67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92" name="Line 448"/>
            <p:cNvSpPr>
              <a:spLocks noChangeShapeType="1"/>
            </p:cNvSpPr>
            <p:nvPr/>
          </p:nvSpPr>
          <p:spPr bwMode="auto">
            <a:xfrm>
              <a:off x="4582" y="2598"/>
              <a:ext cx="53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93" name="Line 449"/>
            <p:cNvSpPr>
              <a:spLocks noChangeShapeType="1"/>
            </p:cNvSpPr>
            <p:nvPr/>
          </p:nvSpPr>
          <p:spPr bwMode="auto">
            <a:xfrm>
              <a:off x="4652" y="2598"/>
              <a:ext cx="195" cy="10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94" name="Line 450"/>
            <p:cNvSpPr>
              <a:spLocks noChangeShapeType="1"/>
            </p:cNvSpPr>
            <p:nvPr/>
          </p:nvSpPr>
          <p:spPr bwMode="auto">
            <a:xfrm flipV="1">
              <a:off x="4847" y="2598"/>
              <a:ext cx="191" cy="10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95" name="Line 451"/>
            <p:cNvSpPr>
              <a:spLocks noChangeShapeType="1"/>
            </p:cNvSpPr>
            <p:nvPr/>
          </p:nvSpPr>
          <p:spPr bwMode="auto">
            <a:xfrm flipV="1">
              <a:off x="4621" y="1605"/>
              <a:ext cx="0" cy="72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96" name="Line 452"/>
            <p:cNvSpPr>
              <a:spLocks noChangeShapeType="1"/>
            </p:cNvSpPr>
            <p:nvPr/>
          </p:nvSpPr>
          <p:spPr bwMode="auto">
            <a:xfrm flipV="1">
              <a:off x="5069" y="1605"/>
              <a:ext cx="0" cy="72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97" name="Line 453"/>
            <p:cNvSpPr>
              <a:spLocks noChangeShapeType="1"/>
            </p:cNvSpPr>
            <p:nvPr/>
          </p:nvSpPr>
          <p:spPr bwMode="auto">
            <a:xfrm>
              <a:off x="4547" y="1803"/>
              <a:ext cx="3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98" name="Line 454"/>
            <p:cNvSpPr>
              <a:spLocks noChangeShapeType="1"/>
            </p:cNvSpPr>
            <p:nvPr/>
          </p:nvSpPr>
          <p:spPr bwMode="auto">
            <a:xfrm flipH="1">
              <a:off x="5112" y="1803"/>
              <a:ext cx="3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8999" name="Line 455"/>
            <p:cNvSpPr>
              <a:spLocks noChangeShapeType="1"/>
            </p:cNvSpPr>
            <p:nvPr/>
          </p:nvSpPr>
          <p:spPr bwMode="auto">
            <a:xfrm flipV="1">
              <a:off x="5112" y="1472"/>
              <a:ext cx="0" cy="33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00" name="Line 456"/>
            <p:cNvSpPr>
              <a:spLocks noChangeShapeType="1"/>
            </p:cNvSpPr>
            <p:nvPr/>
          </p:nvSpPr>
          <p:spPr bwMode="auto">
            <a:xfrm>
              <a:off x="4582" y="1472"/>
              <a:ext cx="0" cy="33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01" name="Line 457"/>
            <p:cNvSpPr>
              <a:spLocks noChangeShapeType="1"/>
            </p:cNvSpPr>
            <p:nvPr/>
          </p:nvSpPr>
          <p:spPr bwMode="auto">
            <a:xfrm>
              <a:off x="4582" y="2333"/>
              <a:ext cx="0" cy="26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02" name="Line 458"/>
            <p:cNvSpPr>
              <a:spLocks noChangeShapeType="1"/>
            </p:cNvSpPr>
            <p:nvPr/>
          </p:nvSpPr>
          <p:spPr bwMode="auto">
            <a:xfrm>
              <a:off x="5112" y="2333"/>
              <a:ext cx="0" cy="26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03" name="Line 459"/>
            <p:cNvSpPr>
              <a:spLocks noChangeShapeType="1"/>
            </p:cNvSpPr>
            <p:nvPr/>
          </p:nvSpPr>
          <p:spPr bwMode="auto">
            <a:xfrm>
              <a:off x="4582" y="1803"/>
              <a:ext cx="0" cy="53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04" name="Line 460"/>
            <p:cNvSpPr>
              <a:spLocks noChangeShapeType="1"/>
            </p:cNvSpPr>
            <p:nvPr/>
          </p:nvSpPr>
          <p:spPr bwMode="auto">
            <a:xfrm>
              <a:off x="5112" y="1803"/>
              <a:ext cx="0" cy="53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05" name="Line 461"/>
            <p:cNvSpPr>
              <a:spLocks noChangeShapeType="1"/>
            </p:cNvSpPr>
            <p:nvPr/>
          </p:nvSpPr>
          <p:spPr bwMode="auto">
            <a:xfrm flipH="1">
              <a:off x="4582" y="2333"/>
              <a:ext cx="53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06" name="Line 462"/>
            <p:cNvSpPr>
              <a:spLocks noChangeShapeType="1"/>
            </p:cNvSpPr>
            <p:nvPr/>
          </p:nvSpPr>
          <p:spPr bwMode="auto">
            <a:xfrm>
              <a:off x="4652" y="2333"/>
              <a:ext cx="0" cy="26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07" name="Line 463"/>
            <p:cNvSpPr>
              <a:spLocks noChangeShapeType="1"/>
            </p:cNvSpPr>
            <p:nvPr/>
          </p:nvSpPr>
          <p:spPr bwMode="auto">
            <a:xfrm>
              <a:off x="5038" y="2333"/>
              <a:ext cx="0" cy="26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08" name="Line 464"/>
            <p:cNvSpPr>
              <a:spLocks noChangeShapeType="1"/>
            </p:cNvSpPr>
            <p:nvPr/>
          </p:nvSpPr>
          <p:spPr bwMode="auto">
            <a:xfrm>
              <a:off x="4582" y="2598"/>
              <a:ext cx="53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09" name="Line 465"/>
            <p:cNvSpPr>
              <a:spLocks noChangeShapeType="1"/>
            </p:cNvSpPr>
            <p:nvPr/>
          </p:nvSpPr>
          <p:spPr bwMode="auto">
            <a:xfrm>
              <a:off x="4582" y="1605"/>
              <a:ext cx="53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10" name="Line 466"/>
            <p:cNvSpPr>
              <a:spLocks noChangeShapeType="1"/>
            </p:cNvSpPr>
            <p:nvPr/>
          </p:nvSpPr>
          <p:spPr bwMode="auto">
            <a:xfrm>
              <a:off x="4898" y="1153"/>
              <a:ext cx="0" cy="13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11" name="Line 467"/>
            <p:cNvSpPr>
              <a:spLocks noChangeShapeType="1"/>
            </p:cNvSpPr>
            <p:nvPr/>
          </p:nvSpPr>
          <p:spPr bwMode="auto">
            <a:xfrm flipH="1">
              <a:off x="4793" y="1285"/>
              <a:ext cx="10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12" name="Line 468"/>
            <p:cNvSpPr>
              <a:spLocks noChangeShapeType="1"/>
            </p:cNvSpPr>
            <p:nvPr/>
          </p:nvSpPr>
          <p:spPr bwMode="auto">
            <a:xfrm flipV="1">
              <a:off x="4793" y="1153"/>
              <a:ext cx="0" cy="13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13" name="Line 469"/>
            <p:cNvSpPr>
              <a:spLocks noChangeShapeType="1"/>
            </p:cNvSpPr>
            <p:nvPr/>
          </p:nvSpPr>
          <p:spPr bwMode="auto">
            <a:xfrm flipV="1">
              <a:off x="5244" y="1153"/>
              <a:ext cx="0" cy="31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14" name="Line 470"/>
            <p:cNvSpPr>
              <a:spLocks noChangeShapeType="1"/>
            </p:cNvSpPr>
            <p:nvPr/>
          </p:nvSpPr>
          <p:spPr bwMode="auto">
            <a:xfrm flipH="1">
              <a:off x="4898" y="1153"/>
              <a:ext cx="34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15" name="Line 471"/>
            <p:cNvSpPr>
              <a:spLocks noChangeShapeType="1"/>
            </p:cNvSpPr>
            <p:nvPr/>
          </p:nvSpPr>
          <p:spPr bwMode="auto">
            <a:xfrm flipV="1">
              <a:off x="4450" y="1153"/>
              <a:ext cx="0" cy="31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16" name="Line 472"/>
            <p:cNvSpPr>
              <a:spLocks noChangeShapeType="1"/>
            </p:cNvSpPr>
            <p:nvPr/>
          </p:nvSpPr>
          <p:spPr bwMode="auto">
            <a:xfrm>
              <a:off x="4450" y="1153"/>
              <a:ext cx="34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09017" name="Group 473"/>
          <p:cNvGrpSpPr>
            <a:grpSpLocks/>
          </p:cNvGrpSpPr>
          <p:nvPr/>
        </p:nvGrpSpPr>
        <p:grpSpPr bwMode="auto">
          <a:xfrm>
            <a:off x="3459163" y="1700213"/>
            <a:ext cx="2159000" cy="3389312"/>
            <a:chOff x="2179" y="1071"/>
            <a:chExt cx="1360" cy="2135"/>
          </a:xfrm>
        </p:grpSpPr>
        <p:sp>
          <p:nvSpPr>
            <p:cNvPr id="109018" name="Line 474"/>
            <p:cNvSpPr>
              <a:spLocks noChangeShapeType="1"/>
            </p:cNvSpPr>
            <p:nvPr/>
          </p:nvSpPr>
          <p:spPr bwMode="auto">
            <a:xfrm flipV="1">
              <a:off x="2179" y="1472"/>
              <a:ext cx="82" cy="7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19" name="Line 475"/>
            <p:cNvSpPr>
              <a:spLocks noChangeShapeType="1"/>
            </p:cNvSpPr>
            <p:nvPr/>
          </p:nvSpPr>
          <p:spPr bwMode="auto">
            <a:xfrm flipV="1">
              <a:off x="2179" y="1472"/>
              <a:ext cx="230" cy="22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20" name="Line 476"/>
            <p:cNvSpPr>
              <a:spLocks noChangeShapeType="1"/>
            </p:cNvSpPr>
            <p:nvPr/>
          </p:nvSpPr>
          <p:spPr bwMode="auto">
            <a:xfrm flipV="1">
              <a:off x="2226" y="1472"/>
              <a:ext cx="331" cy="33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21" name="Line 477"/>
            <p:cNvSpPr>
              <a:spLocks noChangeShapeType="1"/>
            </p:cNvSpPr>
            <p:nvPr/>
          </p:nvSpPr>
          <p:spPr bwMode="auto">
            <a:xfrm flipV="1">
              <a:off x="2374" y="1616"/>
              <a:ext cx="187" cy="1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22" name="Line 478"/>
            <p:cNvSpPr>
              <a:spLocks noChangeShapeType="1"/>
            </p:cNvSpPr>
            <p:nvPr/>
          </p:nvSpPr>
          <p:spPr bwMode="auto">
            <a:xfrm flipV="1">
              <a:off x="2522" y="1764"/>
              <a:ext cx="39" cy="3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23" name="Line 479"/>
            <p:cNvSpPr>
              <a:spLocks noChangeShapeType="1"/>
            </p:cNvSpPr>
            <p:nvPr/>
          </p:nvSpPr>
          <p:spPr bwMode="auto">
            <a:xfrm flipV="1">
              <a:off x="3157" y="1472"/>
              <a:ext cx="144" cy="1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24" name="Line 480"/>
            <p:cNvSpPr>
              <a:spLocks noChangeShapeType="1"/>
            </p:cNvSpPr>
            <p:nvPr/>
          </p:nvSpPr>
          <p:spPr bwMode="auto">
            <a:xfrm flipV="1">
              <a:off x="3157" y="1472"/>
              <a:ext cx="292" cy="2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25" name="Line 481"/>
            <p:cNvSpPr>
              <a:spLocks noChangeShapeType="1"/>
            </p:cNvSpPr>
            <p:nvPr/>
          </p:nvSpPr>
          <p:spPr bwMode="auto">
            <a:xfrm flipV="1">
              <a:off x="3266" y="1531"/>
              <a:ext cx="273" cy="2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26" name="Line 482"/>
            <p:cNvSpPr>
              <a:spLocks noChangeShapeType="1"/>
            </p:cNvSpPr>
            <p:nvPr/>
          </p:nvSpPr>
          <p:spPr bwMode="auto">
            <a:xfrm flipV="1">
              <a:off x="3414" y="1679"/>
              <a:ext cx="125" cy="12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27" name="Line 483"/>
            <p:cNvSpPr>
              <a:spLocks noChangeShapeType="1"/>
            </p:cNvSpPr>
            <p:nvPr/>
          </p:nvSpPr>
          <p:spPr bwMode="auto">
            <a:xfrm>
              <a:off x="2179" y="1472"/>
              <a:ext cx="136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28" name="Line 484"/>
            <p:cNvSpPr>
              <a:spLocks noChangeShapeType="1"/>
            </p:cNvSpPr>
            <p:nvPr/>
          </p:nvSpPr>
          <p:spPr bwMode="auto">
            <a:xfrm>
              <a:off x="3539" y="1472"/>
              <a:ext cx="0" cy="165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29" name="Line 485"/>
            <p:cNvSpPr>
              <a:spLocks noChangeShapeType="1"/>
            </p:cNvSpPr>
            <p:nvPr/>
          </p:nvSpPr>
          <p:spPr bwMode="auto">
            <a:xfrm flipH="1">
              <a:off x="2179" y="3124"/>
              <a:ext cx="136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30" name="Line 486"/>
            <p:cNvSpPr>
              <a:spLocks noChangeShapeType="1"/>
            </p:cNvSpPr>
            <p:nvPr/>
          </p:nvSpPr>
          <p:spPr bwMode="auto">
            <a:xfrm flipV="1">
              <a:off x="2179" y="1472"/>
              <a:ext cx="0" cy="165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31" name="Line 487"/>
            <p:cNvSpPr>
              <a:spLocks noChangeShapeType="1"/>
            </p:cNvSpPr>
            <p:nvPr/>
          </p:nvSpPr>
          <p:spPr bwMode="auto">
            <a:xfrm flipV="1">
              <a:off x="2861" y="2898"/>
              <a:ext cx="0" cy="30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32" name="Line 488"/>
            <p:cNvSpPr>
              <a:spLocks noChangeShapeType="1"/>
            </p:cNvSpPr>
            <p:nvPr/>
          </p:nvSpPr>
          <p:spPr bwMode="auto">
            <a:xfrm flipV="1">
              <a:off x="2861" y="2840"/>
              <a:ext cx="0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33" name="Line 489"/>
            <p:cNvSpPr>
              <a:spLocks noChangeShapeType="1"/>
            </p:cNvSpPr>
            <p:nvPr/>
          </p:nvSpPr>
          <p:spPr bwMode="auto">
            <a:xfrm flipV="1">
              <a:off x="2861" y="2543"/>
              <a:ext cx="0" cy="26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34" name="Line 490"/>
            <p:cNvSpPr>
              <a:spLocks noChangeShapeType="1"/>
            </p:cNvSpPr>
            <p:nvPr/>
          </p:nvSpPr>
          <p:spPr bwMode="auto">
            <a:xfrm flipV="1">
              <a:off x="2861" y="2481"/>
              <a:ext cx="0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35" name="Line 491"/>
            <p:cNvSpPr>
              <a:spLocks noChangeShapeType="1"/>
            </p:cNvSpPr>
            <p:nvPr/>
          </p:nvSpPr>
          <p:spPr bwMode="auto">
            <a:xfrm flipV="1">
              <a:off x="2861" y="2185"/>
              <a:ext cx="0" cy="26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36" name="Line 492"/>
            <p:cNvSpPr>
              <a:spLocks noChangeShapeType="1"/>
            </p:cNvSpPr>
            <p:nvPr/>
          </p:nvSpPr>
          <p:spPr bwMode="auto">
            <a:xfrm flipV="1">
              <a:off x="2861" y="2127"/>
              <a:ext cx="0" cy="2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37" name="Line 493"/>
            <p:cNvSpPr>
              <a:spLocks noChangeShapeType="1"/>
            </p:cNvSpPr>
            <p:nvPr/>
          </p:nvSpPr>
          <p:spPr bwMode="auto">
            <a:xfrm flipV="1">
              <a:off x="2861" y="1827"/>
              <a:ext cx="0" cy="26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38" name="Line 494"/>
            <p:cNvSpPr>
              <a:spLocks noChangeShapeType="1"/>
            </p:cNvSpPr>
            <p:nvPr/>
          </p:nvSpPr>
          <p:spPr bwMode="auto">
            <a:xfrm flipV="1">
              <a:off x="2861" y="1768"/>
              <a:ext cx="0" cy="2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39" name="Line 495"/>
            <p:cNvSpPr>
              <a:spLocks noChangeShapeType="1"/>
            </p:cNvSpPr>
            <p:nvPr/>
          </p:nvSpPr>
          <p:spPr bwMode="auto">
            <a:xfrm flipV="1">
              <a:off x="2861" y="1468"/>
              <a:ext cx="0" cy="26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40" name="Line 496"/>
            <p:cNvSpPr>
              <a:spLocks noChangeShapeType="1"/>
            </p:cNvSpPr>
            <p:nvPr/>
          </p:nvSpPr>
          <p:spPr bwMode="auto">
            <a:xfrm flipV="1">
              <a:off x="2861" y="1410"/>
              <a:ext cx="0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41" name="Line 497"/>
            <p:cNvSpPr>
              <a:spLocks noChangeShapeType="1"/>
            </p:cNvSpPr>
            <p:nvPr/>
          </p:nvSpPr>
          <p:spPr bwMode="auto">
            <a:xfrm flipV="1">
              <a:off x="2861" y="1071"/>
              <a:ext cx="0" cy="30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42" name="Line 498"/>
            <p:cNvSpPr>
              <a:spLocks noChangeShapeType="1"/>
            </p:cNvSpPr>
            <p:nvPr/>
          </p:nvSpPr>
          <p:spPr bwMode="auto">
            <a:xfrm flipV="1">
              <a:off x="2561" y="1472"/>
              <a:ext cx="0" cy="33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43" name="Line 499"/>
            <p:cNvSpPr>
              <a:spLocks noChangeShapeType="1"/>
            </p:cNvSpPr>
            <p:nvPr/>
          </p:nvSpPr>
          <p:spPr bwMode="auto">
            <a:xfrm>
              <a:off x="3157" y="1472"/>
              <a:ext cx="0" cy="33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44" name="Line 500"/>
            <p:cNvSpPr>
              <a:spLocks noChangeShapeType="1"/>
            </p:cNvSpPr>
            <p:nvPr/>
          </p:nvSpPr>
          <p:spPr bwMode="auto">
            <a:xfrm>
              <a:off x="2179" y="1803"/>
              <a:ext cx="38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45" name="Line 501"/>
            <p:cNvSpPr>
              <a:spLocks noChangeShapeType="1"/>
            </p:cNvSpPr>
            <p:nvPr/>
          </p:nvSpPr>
          <p:spPr bwMode="auto">
            <a:xfrm>
              <a:off x="2593" y="1803"/>
              <a:ext cx="94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46" name="Line 502"/>
            <p:cNvSpPr>
              <a:spLocks noChangeShapeType="1"/>
            </p:cNvSpPr>
            <p:nvPr/>
          </p:nvSpPr>
          <p:spPr bwMode="auto">
            <a:xfrm flipV="1">
              <a:off x="2596" y="1803"/>
              <a:ext cx="0" cy="79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47" name="Line 503"/>
            <p:cNvSpPr>
              <a:spLocks noChangeShapeType="1"/>
            </p:cNvSpPr>
            <p:nvPr/>
          </p:nvSpPr>
          <p:spPr bwMode="auto">
            <a:xfrm flipV="1">
              <a:off x="3126" y="1803"/>
              <a:ext cx="0" cy="79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48" name="Line 504"/>
            <p:cNvSpPr>
              <a:spLocks noChangeShapeType="1"/>
            </p:cNvSpPr>
            <p:nvPr/>
          </p:nvSpPr>
          <p:spPr bwMode="auto">
            <a:xfrm>
              <a:off x="2635" y="1799"/>
              <a:ext cx="0" cy="79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49" name="Line 505"/>
            <p:cNvSpPr>
              <a:spLocks noChangeShapeType="1"/>
            </p:cNvSpPr>
            <p:nvPr/>
          </p:nvSpPr>
          <p:spPr bwMode="auto">
            <a:xfrm>
              <a:off x="3083" y="1799"/>
              <a:ext cx="0" cy="80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50" name="Line 506"/>
            <p:cNvSpPr>
              <a:spLocks noChangeShapeType="1"/>
            </p:cNvSpPr>
            <p:nvPr/>
          </p:nvSpPr>
          <p:spPr bwMode="auto">
            <a:xfrm>
              <a:off x="2596" y="2598"/>
              <a:ext cx="53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51" name="Line 507"/>
            <p:cNvSpPr>
              <a:spLocks noChangeShapeType="1"/>
            </p:cNvSpPr>
            <p:nvPr/>
          </p:nvSpPr>
          <p:spPr bwMode="auto">
            <a:xfrm>
              <a:off x="2635" y="2598"/>
              <a:ext cx="226" cy="12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52" name="Line 508"/>
            <p:cNvSpPr>
              <a:spLocks noChangeShapeType="1"/>
            </p:cNvSpPr>
            <p:nvPr/>
          </p:nvSpPr>
          <p:spPr bwMode="auto">
            <a:xfrm flipV="1">
              <a:off x="2861" y="2598"/>
              <a:ext cx="222" cy="12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53" name="Line 509"/>
            <p:cNvSpPr>
              <a:spLocks noChangeShapeType="1"/>
            </p:cNvSpPr>
            <p:nvPr/>
          </p:nvSpPr>
          <p:spPr bwMode="auto">
            <a:xfrm>
              <a:off x="2561" y="1803"/>
              <a:ext cx="3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54" name="Line 510"/>
            <p:cNvSpPr>
              <a:spLocks noChangeShapeType="1"/>
            </p:cNvSpPr>
            <p:nvPr/>
          </p:nvSpPr>
          <p:spPr bwMode="auto">
            <a:xfrm flipH="1">
              <a:off x="3126" y="1803"/>
              <a:ext cx="31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55" name="Line 511"/>
            <p:cNvSpPr>
              <a:spLocks noChangeShapeType="1"/>
            </p:cNvSpPr>
            <p:nvPr/>
          </p:nvSpPr>
          <p:spPr bwMode="auto">
            <a:xfrm>
              <a:off x="2596" y="2333"/>
              <a:ext cx="0" cy="26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56" name="Line 512"/>
            <p:cNvSpPr>
              <a:spLocks noChangeShapeType="1"/>
            </p:cNvSpPr>
            <p:nvPr/>
          </p:nvSpPr>
          <p:spPr bwMode="auto">
            <a:xfrm>
              <a:off x="3126" y="2333"/>
              <a:ext cx="0" cy="26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57" name="Line 513"/>
            <p:cNvSpPr>
              <a:spLocks noChangeShapeType="1"/>
            </p:cNvSpPr>
            <p:nvPr/>
          </p:nvSpPr>
          <p:spPr bwMode="auto">
            <a:xfrm>
              <a:off x="2596" y="1803"/>
              <a:ext cx="0" cy="53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58" name="Line 514"/>
            <p:cNvSpPr>
              <a:spLocks noChangeShapeType="1"/>
            </p:cNvSpPr>
            <p:nvPr/>
          </p:nvSpPr>
          <p:spPr bwMode="auto">
            <a:xfrm>
              <a:off x="3126" y="1803"/>
              <a:ext cx="0" cy="53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59" name="Line 515"/>
            <p:cNvSpPr>
              <a:spLocks noChangeShapeType="1"/>
            </p:cNvSpPr>
            <p:nvPr/>
          </p:nvSpPr>
          <p:spPr bwMode="auto">
            <a:xfrm>
              <a:off x="2635" y="2333"/>
              <a:ext cx="0" cy="26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60" name="Line 516"/>
            <p:cNvSpPr>
              <a:spLocks noChangeShapeType="1"/>
            </p:cNvSpPr>
            <p:nvPr/>
          </p:nvSpPr>
          <p:spPr bwMode="auto">
            <a:xfrm>
              <a:off x="3083" y="2333"/>
              <a:ext cx="0" cy="26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61" name="Line 517"/>
            <p:cNvSpPr>
              <a:spLocks noChangeShapeType="1"/>
            </p:cNvSpPr>
            <p:nvPr/>
          </p:nvSpPr>
          <p:spPr bwMode="auto">
            <a:xfrm>
              <a:off x="2596" y="2598"/>
              <a:ext cx="53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62" name="Line 518"/>
            <p:cNvSpPr>
              <a:spLocks noChangeShapeType="1"/>
            </p:cNvSpPr>
            <p:nvPr/>
          </p:nvSpPr>
          <p:spPr bwMode="auto">
            <a:xfrm>
              <a:off x="2596" y="1472"/>
              <a:ext cx="53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63" name="Line 519"/>
            <p:cNvSpPr>
              <a:spLocks noChangeShapeType="1"/>
            </p:cNvSpPr>
            <p:nvPr/>
          </p:nvSpPr>
          <p:spPr bwMode="auto">
            <a:xfrm flipH="1" flipV="1">
              <a:off x="2179" y="3073"/>
              <a:ext cx="51" cy="5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64" name="Line 520"/>
            <p:cNvSpPr>
              <a:spLocks noChangeShapeType="1"/>
            </p:cNvSpPr>
            <p:nvPr/>
          </p:nvSpPr>
          <p:spPr bwMode="auto">
            <a:xfrm flipH="1" flipV="1">
              <a:off x="2179" y="2925"/>
              <a:ext cx="199" cy="19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65" name="Line 521"/>
            <p:cNvSpPr>
              <a:spLocks noChangeShapeType="1"/>
            </p:cNvSpPr>
            <p:nvPr/>
          </p:nvSpPr>
          <p:spPr bwMode="auto">
            <a:xfrm flipH="1" flipV="1">
              <a:off x="2179" y="2777"/>
              <a:ext cx="347" cy="34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66" name="Line 522"/>
            <p:cNvSpPr>
              <a:spLocks noChangeShapeType="1"/>
            </p:cNvSpPr>
            <p:nvPr/>
          </p:nvSpPr>
          <p:spPr bwMode="auto">
            <a:xfrm flipH="1" flipV="1">
              <a:off x="2179" y="2629"/>
              <a:ext cx="495" cy="49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67" name="Line 523"/>
            <p:cNvSpPr>
              <a:spLocks noChangeShapeType="1"/>
            </p:cNvSpPr>
            <p:nvPr/>
          </p:nvSpPr>
          <p:spPr bwMode="auto">
            <a:xfrm flipH="1" flipV="1">
              <a:off x="2179" y="2477"/>
              <a:ext cx="643" cy="64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68" name="Freeform 524"/>
            <p:cNvSpPr>
              <a:spLocks/>
            </p:cNvSpPr>
            <p:nvPr/>
          </p:nvSpPr>
          <p:spPr bwMode="auto">
            <a:xfrm>
              <a:off x="2179" y="2329"/>
              <a:ext cx="795" cy="795"/>
            </a:xfrm>
            <a:custGeom>
              <a:avLst/>
              <a:gdLst>
                <a:gd name="T0" fmla="*/ 1423 w 1423"/>
                <a:gd name="T1" fmla="*/ 1425 h 1425"/>
                <a:gd name="T2" fmla="*/ 1221 w 1423"/>
                <a:gd name="T3" fmla="*/ 1222 h 1425"/>
                <a:gd name="T4" fmla="*/ 0 w 1423"/>
                <a:gd name="T5" fmla="*/ 0 h 1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23" h="1425">
                  <a:moveTo>
                    <a:pt x="1423" y="1425"/>
                  </a:moveTo>
                  <a:lnTo>
                    <a:pt x="1221" y="122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69" name="Line 525"/>
            <p:cNvSpPr>
              <a:spLocks noChangeShapeType="1"/>
            </p:cNvSpPr>
            <p:nvPr/>
          </p:nvSpPr>
          <p:spPr bwMode="auto">
            <a:xfrm flipH="1" flipV="1">
              <a:off x="2861" y="2863"/>
              <a:ext cx="261" cy="26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70" name="Line 526"/>
            <p:cNvSpPr>
              <a:spLocks noChangeShapeType="1"/>
            </p:cNvSpPr>
            <p:nvPr/>
          </p:nvSpPr>
          <p:spPr bwMode="auto">
            <a:xfrm flipH="1" flipV="1">
              <a:off x="2179" y="2181"/>
              <a:ext cx="417" cy="41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71" name="Line 527"/>
            <p:cNvSpPr>
              <a:spLocks noChangeShapeType="1"/>
            </p:cNvSpPr>
            <p:nvPr/>
          </p:nvSpPr>
          <p:spPr bwMode="auto">
            <a:xfrm flipH="1" flipV="1">
              <a:off x="2596" y="2598"/>
              <a:ext cx="265" cy="26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72" name="Line 528"/>
            <p:cNvSpPr>
              <a:spLocks noChangeShapeType="1"/>
            </p:cNvSpPr>
            <p:nvPr/>
          </p:nvSpPr>
          <p:spPr bwMode="auto">
            <a:xfrm flipH="1" flipV="1">
              <a:off x="2869" y="2723"/>
              <a:ext cx="401" cy="40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73" name="Line 529"/>
            <p:cNvSpPr>
              <a:spLocks noChangeShapeType="1"/>
            </p:cNvSpPr>
            <p:nvPr/>
          </p:nvSpPr>
          <p:spPr bwMode="auto">
            <a:xfrm flipH="1" flipV="1">
              <a:off x="2179" y="2033"/>
              <a:ext cx="449" cy="44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74" name="Line 530"/>
            <p:cNvSpPr>
              <a:spLocks noChangeShapeType="1"/>
            </p:cNvSpPr>
            <p:nvPr/>
          </p:nvSpPr>
          <p:spPr bwMode="auto">
            <a:xfrm flipH="1" flipV="1">
              <a:off x="2962" y="2668"/>
              <a:ext cx="456" cy="45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75" name="Line 531"/>
            <p:cNvSpPr>
              <a:spLocks noChangeShapeType="1"/>
            </p:cNvSpPr>
            <p:nvPr/>
          </p:nvSpPr>
          <p:spPr bwMode="auto">
            <a:xfrm flipH="1" flipV="1">
              <a:off x="2179" y="1885"/>
              <a:ext cx="445" cy="44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76" name="Line 532"/>
            <p:cNvSpPr>
              <a:spLocks noChangeShapeType="1"/>
            </p:cNvSpPr>
            <p:nvPr/>
          </p:nvSpPr>
          <p:spPr bwMode="auto">
            <a:xfrm flipH="1" flipV="1">
              <a:off x="3056" y="2614"/>
              <a:ext cx="483" cy="48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77" name="Line 533"/>
            <p:cNvSpPr>
              <a:spLocks noChangeShapeType="1"/>
            </p:cNvSpPr>
            <p:nvPr/>
          </p:nvSpPr>
          <p:spPr bwMode="auto">
            <a:xfrm flipH="1" flipV="1">
              <a:off x="2246" y="1803"/>
              <a:ext cx="382" cy="37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78" name="Line 534"/>
            <p:cNvSpPr>
              <a:spLocks noChangeShapeType="1"/>
            </p:cNvSpPr>
            <p:nvPr/>
          </p:nvSpPr>
          <p:spPr bwMode="auto">
            <a:xfrm flipH="1" flipV="1">
              <a:off x="3082" y="2488"/>
              <a:ext cx="457" cy="46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79" name="Line 535"/>
            <p:cNvSpPr>
              <a:spLocks noChangeShapeType="1"/>
            </p:cNvSpPr>
            <p:nvPr/>
          </p:nvSpPr>
          <p:spPr bwMode="auto">
            <a:xfrm flipH="1" flipV="1">
              <a:off x="2397" y="1803"/>
              <a:ext cx="235" cy="23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80" name="Line 536"/>
            <p:cNvSpPr>
              <a:spLocks noChangeShapeType="1"/>
            </p:cNvSpPr>
            <p:nvPr/>
          </p:nvSpPr>
          <p:spPr bwMode="auto">
            <a:xfrm flipH="1" flipV="1">
              <a:off x="3082" y="2340"/>
              <a:ext cx="457" cy="45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81" name="Line 537"/>
            <p:cNvSpPr>
              <a:spLocks noChangeShapeType="1"/>
            </p:cNvSpPr>
            <p:nvPr/>
          </p:nvSpPr>
          <p:spPr bwMode="auto">
            <a:xfrm flipH="1" flipV="1">
              <a:off x="2545" y="1803"/>
              <a:ext cx="87" cy="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82" name="Line 538"/>
            <p:cNvSpPr>
              <a:spLocks noChangeShapeType="1"/>
            </p:cNvSpPr>
            <p:nvPr/>
          </p:nvSpPr>
          <p:spPr bwMode="auto">
            <a:xfrm flipH="1" flipV="1">
              <a:off x="3126" y="2236"/>
              <a:ext cx="413" cy="41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83" name="Line 539"/>
            <p:cNvSpPr>
              <a:spLocks noChangeShapeType="1"/>
            </p:cNvSpPr>
            <p:nvPr/>
          </p:nvSpPr>
          <p:spPr bwMode="auto">
            <a:xfrm flipH="1" flipV="1">
              <a:off x="3082" y="2040"/>
              <a:ext cx="457" cy="46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84" name="Line 540"/>
            <p:cNvSpPr>
              <a:spLocks noChangeShapeType="1"/>
            </p:cNvSpPr>
            <p:nvPr/>
          </p:nvSpPr>
          <p:spPr bwMode="auto">
            <a:xfrm flipH="1" flipV="1">
              <a:off x="3086" y="1896"/>
              <a:ext cx="453" cy="45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85" name="Line 541"/>
            <p:cNvSpPr>
              <a:spLocks noChangeShapeType="1"/>
            </p:cNvSpPr>
            <p:nvPr/>
          </p:nvSpPr>
          <p:spPr bwMode="auto">
            <a:xfrm flipH="1" flipV="1">
              <a:off x="3137" y="1803"/>
              <a:ext cx="402" cy="39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86" name="Line 542"/>
            <p:cNvSpPr>
              <a:spLocks noChangeShapeType="1"/>
            </p:cNvSpPr>
            <p:nvPr/>
          </p:nvSpPr>
          <p:spPr bwMode="auto">
            <a:xfrm flipH="1" flipV="1">
              <a:off x="3289" y="1803"/>
              <a:ext cx="250" cy="2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87" name="Line 543"/>
            <p:cNvSpPr>
              <a:spLocks noChangeShapeType="1"/>
            </p:cNvSpPr>
            <p:nvPr/>
          </p:nvSpPr>
          <p:spPr bwMode="auto">
            <a:xfrm flipH="1" flipV="1">
              <a:off x="3437" y="1803"/>
              <a:ext cx="102" cy="10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09088" name="Group 544"/>
          <p:cNvGrpSpPr>
            <a:grpSpLocks/>
          </p:cNvGrpSpPr>
          <p:nvPr/>
        </p:nvGrpSpPr>
        <p:grpSpPr bwMode="auto">
          <a:xfrm>
            <a:off x="3911600" y="1668463"/>
            <a:ext cx="1260475" cy="2586037"/>
            <a:chOff x="2464" y="1051"/>
            <a:chExt cx="794" cy="1629"/>
          </a:xfrm>
        </p:grpSpPr>
        <p:sp>
          <p:nvSpPr>
            <p:cNvPr id="109089" name="Rectangle 545"/>
            <p:cNvSpPr>
              <a:spLocks noChangeArrowheads="1"/>
            </p:cNvSpPr>
            <p:nvPr/>
          </p:nvSpPr>
          <p:spPr bwMode="auto">
            <a:xfrm>
              <a:off x="2607" y="1386"/>
              <a:ext cx="507" cy="12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90" name="Line 546"/>
            <p:cNvSpPr>
              <a:spLocks noChangeShapeType="1"/>
            </p:cNvSpPr>
            <p:nvPr/>
          </p:nvSpPr>
          <p:spPr bwMode="auto">
            <a:xfrm flipV="1">
              <a:off x="2861" y="2481"/>
              <a:ext cx="0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91" name="Line 547"/>
            <p:cNvSpPr>
              <a:spLocks noChangeShapeType="1"/>
            </p:cNvSpPr>
            <p:nvPr/>
          </p:nvSpPr>
          <p:spPr bwMode="auto">
            <a:xfrm flipV="1">
              <a:off x="2861" y="2185"/>
              <a:ext cx="0" cy="26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92" name="Line 548"/>
            <p:cNvSpPr>
              <a:spLocks noChangeShapeType="1"/>
            </p:cNvSpPr>
            <p:nvPr/>
          </p:nvSpPr>
          <p:spPr bwMode="auto">
            <a:xfrm flipV="1">
              <a:off x="2861" y="2127"/>
              <a:ext cx="0" cy="2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93" name="Line 549"/>
            <p:cNvSpPr>
              <a:spLocks noChangeShapeType="1"/>
            </p:cNvSpPr>
            <p:nvPr/>
          </p:nvSpPr>
          <p:spPr bwMode="auto">
            <a:xfrm flipV="1">
              <a:off x="2861" y="1827"/>
              <a:ext cx="0" cy="26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94" name="Line 550"/>
            <p:cNvSpPr>
              <a:spLocks noChangeShapeType="1"/>
            </p:cNvSpPr>
            <p:nvPr/>
          </p:nvSpPr>
          <p:spPr bwMode="auto">
            <a:xfrm flipV="1">
              <a:off x="2861" y="1768"/>
              <a:ext cx="0" cy="2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95" name="Line 551"/>
            <p:cNvSpPr>
              <a:spLocks noChangeShapeType="1"/>
            </p:cNvSpPr>
            <p:nvPr/>
          </p:nvSpPr>
          <p:spPr bwMode="auto">
            <a:xfrm flipV="1">
              <a:off x="2861" y="1468"/>
              <a:ext cx="0" cy="26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96" name="Line 552"/>
            <p:cNvSpPr>
              <a:spLocks noChangeShapeType="1"/>
            </p:cNvSpPr>
            <p:nvPr/>
          </p:nvSpPr>
          <p:spPr bwMode="auto">
            <a:xfrm flipV="1">
              <a:off x="2861" y="1410"/>
              <a:ext cx="0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97" name="Line 553"/>
            <p:cNvSpPr>
              <a:spLocks noChangeShapeType="1"/>
            </p:cNvSpPr>
            <p:nvPr/>
          </p:nvSpPr>
          <p:spPr bwMode="auto">
            <a:xfrm flipV="1">
              <a:off x="2861" y="1071"/>
              <a:ext cx="0" cy="30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98" name="Line 554"/>
            <p:cNvSpPr>
              <a:spLocks noChangeShapeType="1"/>
            </p:cNvSpPr>
            <p:nvPr/>
          </p:nvSpPr>
          <p:spPr bwMode="auto">
            <a:xfrm flipV="1">
              <a:off x="2596" y="1803"/>
              <a:ext cx="0" cy="79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099" name="Line 555"/>
            <p:cNvSpPr>
              <a:spLocks noChangeShapeType="1"/>
            </p:cNvSpPr>
            <p:nvPr/>
          </p:nvSpPr>
          <p:spPr bwMode="auto">
            <a:xfrm flipV="1">
              <a:off x="3126" y="1803"/>
              <a:ext cx="0" cy="79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00" name="Line 556"/>
            <p:cNvSpPr>
              <a:spLocks noChangeShapeType="1"/>
            </p:cNvSpPr>
            <p:nvPr/>
          </p:nvSpPr>
          <p:spPr bwMode="auto">
            <a:xfrm>
              <a:off x="2635" y="1603"/>
              <a:ext cx="0" cy="99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01" name="Line 557"/>
            <p:cNvSpPr>
              <a:spLocks noChangeShapeType="1"/>
            </p:cNvSpPr>
            <p:nvPr/>
          </p:nvSpPr>
          <p:spPr bwMode="auto">
            <a:xfrm>
              <a:off x="2596" y="2598"/>
              <a:ext cx="53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02" name="Line 558"/>
            <p:cNvSpPr>
              <a:spLocks noChangeShapeType="1"/>
            </p:cNvSpPr>
            <p:nvPr/>
          </p:nvSpPr>
          <p:spPr bwMode="auto">
            <a:xfrm flipV="1">
              <a:off x="3083" y="1605"/>
              <a:ext cx="0" cy="99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03" name="Line 559"/>
            <p:cNvSpPr>
              <a:spLocks noChangeShapeType="1"/>
            </p:cNvSpPr>
            <p:nvPr/>
          </p:nvSpPr>
          <p:spPr bwMode="auto">
            <a:xfrm flipV="1">
              <a:off x="3126" y="1371"/>
              <a:ext cx="0" cy="43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04" name="Line 560"/>
            <p:cNvSpPr>
              <a:spLocks noChangeShapeType="1"/>
            </p:cNvSpPr>
            <p:nvPr/>
          </p:nvSpPr>
          <p:spPr bwMode="auto">
            <a:xfrm>
              <a:off x="2596" y="1371"/>
              <a:ext cx="0" cy="43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05" name="Line 561"/>
            <p:cNvSpPr>
              <a:spLocks noChangeShapeType="1"/>
            </p:cNvSpPr>
            <p:nvPr/>
          </p:nvSpPr>
          <p:spPr bwMode="auto">
            <a:xfrm>
              <a:off x="2596" y="2333"/>
              <a:ext cx="0" cy="26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06" name="Line 562"/>
            <p:cNvSpPr>
              <a:spLocks noChangeShapeType="1"/>
            </p:cNvSpPr>
            <p:nvPr/>
          </p:nvSpPr>
          <p:spPr bwMode="auto">
            <a:xfrm>
              <a:off x="3126" y="2333"/>
              <a:ext cx="0" cy="26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07" name="Line 563"/>
            <p:cNvSpPr>
              <a:spLocks noChangeShapeType="1"/>
            </p:cNvSpPr>
            <p:nvPr/>
          </p:nvSpPr>
          <p:spPr bwMode="auto">
            <a:xfrm>
              <a:off x="2596" y="1803"/>
              <a:ext cx="0" cy="53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08" name="Line 564"/>
            <p:cNvSpPr>
              <a:spLocks noChangeShapeType="1"/>
            </p:cNvSpPr>
            <p:nvPr/>
          </p:nvSpPr>
          <p:spPr bwMode="auto">
            <a:xfrm>
              <a:off x="3126" y="1803"/>
              <a:ext cx="0" cy="53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09" name="Line 565"/>
            <p:cNvSpPr>
              <a:spLocks noChangeShapeType="1"/>
            </p:cNvSpPr>
            <p:nvPr/>
          </p:nvSpPr>
          <p:spPr bwMode="auto">
            <a:xfrm>
              <a:off x="2635" y="2333"/>
              <a:ext cx="0" cy="26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10" name="Line 566"/>
            <p:cNvSpPr>
              <a:spLocks noChangeShapeType="1"/>
            </p:cNvSpPr>
            <p:nvPr/>
          </p:nvSpPr>
          <p:spPr bwMode="auto">
            <a:xfrm>
              <a:off x="2596" y="2598"/>
              <a:ext cx="53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11" name="Line 567"/>
            <p:cNvSpPr>
              <a:spLocks noChangeShapeType="1"/>
            </p:cNvSpPr>
            <p:nvPr/>
          </p:nvSpPr>
          <p:spPr bwMode="auto">
            <a:xfrm>
              <a:off x="2596" y="1605"/>
              <a:ext cx="53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12" name="Line 568"/>
            <p:cNvSpPr>
              <a:spLocks noChangeShapeType="1"/>
            </p:cNvSpPr>
            <p:nvPr/>
          </p:nvSpPr>
          <p:spPr bwMode="auto">
            <a:xfrm>
              <a:off x="2911" y="1051"/>
              <a:ext cx="0" cy="13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13" name="Line 569"/>
            <p:cNvSpPr>
              <a:spLocks noChangeShapeType="1"/>
            </p:cNvSpPr>
            <p:nvPr/>
          </p:nvSpPr>
          <p:spPr bwMode="auto">
            <a:xfrm flipH="1">
              <a:off x="2806" y="1184"/>
              <a:ext cx="10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14" name="Line 570"/>
            <p:cNvSpPr>
              <a:spLocks noChangeShapeType="1"/>
            </p:cNvSpPr>
            <p:nvPr/>
          </p:nvSpPr>
          <p:spPr bwMode="auto">
            <a:xfrm flipV="1">
              <a:off x="2806" y="1051"/>
              <a:ext cx="0" cy="13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15" name="Line 571"/>
            <p:cNvSpPr>
              <a:spLocks noChangeShapeType="1"/>
            </p:cNvSpPr>
            <p:nvPr/>
          </p:nvSpPr>
          <p:spPr bwMode="auto">
            <a:xfrm flipV="1">
              <a:off x="3258" y="1051"/>
              <a:ext cx="0" cy="3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16" name="Line 572"/>
            <p:cNvSpPr>
              <a:spLocks noChangeShapeType="1"/>
            </p:cNvSpPr>
            <p:nvPr/>
          </p:nvSpPr>
          <p:spPr bwMode="auto">
            <a:xfrm flipH="1">
              <a:off x="2911" y="1051"/>
              <a:ext cx="34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17" name="Line 573"/>
            <p:cNvSpPr>
              <a:spLocks noChangeShapeType="1"/>
            </p:cNvSpPr>
            <p:nvPr/>
          </p:nvSpPr>
          <p:spPr bwMode="auto">
            <a:xfrm flipV="1">
              <a:off x="2464" y="1051"/>
              <a:ext cx="0" cy="3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18" name="Line 574"/>
            <p:cNvSpPr>
              <a:spLocks noChangeShapeType="1"/>
            </p:cNvSpPr>
            <p:nvPr/>
          </p:nvSpPr>
          <p:spPr bwMode="auto">
            <a:xfrm>
              <a:off x="2464" y="1051"/>
              <a:ext cx="34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19" name="Line 575"/>
            <p:cNvSpPr>
              <a:spLocks noChangeShapeType="1"/>
            </p:cNvSpPr>
            <p:nvPr/>
          </p:nvSpPr>
          <p:spPr bwMode="auto">
            <a:xfrm>
              <a:off x="2464" y="1371"/>
              <a:ext cx="79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20" name="Line 576"/>
            <p:cNvSpPr>
              <a:spLocks noChangeShapeType="1"/>
            </p:cNvSpPr>
            <p:nvPr/>
          </p:nvSpPr>
          <p:spPr bwMode="auto">
            <a:xfrm flipV="1">
              <a:off x="2861" y="2543"/>
              <a:ext cx="0" cy="13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09121" name="Group 577"/>
          <p:cNvGrpSpPr>
            <a:grpSpLocks/>
          </p:cNvGrpSpPr>
          <p:nvPr/>
        </p:nvGrpSpPr>
        <p:grpSpPr bwMode="auto">
          <a:xfrm>
            <a:off x="631825" y="2865438"/>
            <a:ext cx="2189163" cy="3216275"/>
            <a:chOff x="286" y="1803"/>
            <a:chExt cx="1379" cy="2026"/>
          </a:xfrm>
        </p:grpSpPr>
        <p:sp>
          <p:nvSpPr>
            <p:cNvPr id="109122" name="Line 578"/>
            <p:cNvSpPr>
              <a:spLocks noChangeShapeType="1"/>
            </p:cNvSpPr>
            <p:nvPr/>
          </p:nvSpPr>
          <p:spPr bwMode="auto">
            <a:xfrm flipH="1">
              <a:off x="286" y="1803"/>
              <a:ext cx="476" cy="202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23" name="Line 579"/>
            <p:cNvSpPr>
              <a:spLocks noChangeShapeType="1"/>
            </p:cNvSpPr>
            <p:nvPr/>
          </p:nvSpPr>
          <p:spPr bwMode="auto">
            <a:xfrm>
              <a:off x="641" y="3440"/>
              <a:ext cx="27" cy="3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24" name="Line 580"/>
            <p:cNvSpPr>
              <a:spLocks noChangeShapeType="1"/>
            </p:cNvSpPr>
            <p:nvPr/>
          </p:nvSpPr>
          <p:spPr bwMode="auto">
            <a:xfrm flipH="1">
              <a:off x="571" y="3440"/>
              <a:ext cx="39" cy="5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25" name="Freeform 581"/>
            <p:cNvSpPr>
              <a:spLocks/>
            </p:cNvSpPr>
            <p:nvPr/>
          </p:nvSpPr>
          <p:spPr bwMode="auto">
            <a:xfrm>
              <a:off x="606" y="3401"/>
              <a:ext cx="23" cy="77"/>
            </a:xfrm>
            <a:custGeom>
              <a:avLst/>
              <a:gdLst>
                <a:gd name="T0" fmla="*/ 37 w 37"/>
                <a:gd name="T1" fmla="*/ 0 h 142"/>
                <a:gd name="T2" fmla="*/ 37 w 37"/>
                <a:gd name="T3" fmla="*/ 142 h 142"/>
                <a:gd name="T4" fmla="*/ 0 w 37"/>
                <a:gd name="T5" fmla="*/ 96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7" h="142">
                  <a:moveTo>
                    <a:pt x="37" y="0"/>
                  </a:moveTo>
                  <a:lnTo>
                    <a:pt x="37" y="142"/>
                  </a:lnTo>
                  <a:lnTo>
                    <a:pt x="0" y="9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26" name="Line 582"/>
            <p:cNvSpPr>
              <a:spLocks noChangeShapeType="1"/>
            </p:cNvSpPr>
            <p:nvPr/>
          </p:nvSpPr>
          <p:spPr bwMode="auto">
            <a:xfrm>
              <a:off x="645" y="3397"/>
              <a:ext cx="15" cy="3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27" name="Line 583"/>
            <p:cNvSpPr>
              <a:spLocks noChangeShapeType="1"/>
            </p:cNvSpPr>
            <p:nvPr/>
          </p:nvSpPr>
          <p:spPr bwMode="auto">
            <a:xfrm flipV="1">
              <a:off x="590" y="3417"/>
              <a:ext cx="63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28" name="Line 584"/>
            <p:cNvSpPr>
              <a:spLocks noChangeShapeType="1"/>
            </p:cNvSpPr>
            <p:nvPr/>
          </p:nvSpPr>
          <p:spPr bwMode="auto">
            <a:xfrm flipH="1">
              <a:off x="598" y="3370"/>
              <a:ext cx="51" cy="5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29" name="Line 585"/>
            <p:cNvSpPr>
              <a:spLocks noChangeShapeType="1"/>
            </p:cNvSpPr>
            <p:nvPr/>
          </p:nvSpPr>
          <p:spPr bwMode="auto">
            <a:xfrm flipV="1">
              <a:off x="590" y="3389"/>
              <a:ext cx="43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30" name="Line 586"/>
            <p:cNvSpPr>
              <a:spLocks noChangeShapeType="1"/>
            </p:cNvSpPr>
            <p:nvPr/>
          </p:nvSpPr>
          <p:spPr bwMode="auto">
            <a:xfrm flipH="1">
              <a:off x="598" y="3358"/>
              <a:ext cx="31" cy="3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31" name="Line 587"/>
            <p:cNvSpPr>
              <a:spLocks noChangeShapeType="1"/>
            </p:cNvSpPr>
            <p:nvPr/>
          </p:nvSpPr>
          <p:spPr bwMode="auto">
            <a:xfrm>
              <a:off x="621" y="3292"/>
              <a:ext cx="0" cy="5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32" name="Line 588"/>
            <p:cNvSpPr>
              <a:spLocks noChangeShapeType="1"/>
            </p:cNvSpPr>
            <p:nvPr/>
          </p:nvSpPr>
          <p:spPr bwMode="auto">
            <a:xfrm flipV="1">
              <a:off x="598" y="3319"/>
              <a:ext cx="43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33" name="Line 589"/>
            <p:cNvSpPr>
              <a:spLocks noChangeShapeType="1"/>
            </p:cNvSpPr>
            <p:nvPr/>
          </p:nvSpPr>
          <p:spPr bwMode="auto">
            <a:xfrm flipH="1">
              <a:off x="594" y="3347"/>
              <a:ext cx="59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34" name="Line 590"/>
            <p:cNvSpPr>
              <a:spLocks noChangeShapeType="1"/>
            </p:cNvSpPr>
            <p:nvPr/>
          </p:nvSpPr>
          <p:spPr bwMode="auto">
            <a:xfrm flipH="1">
              <a:off x="649" y="3276"/>
              <a:ext cx="4" cy="7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35" name="Line 591"/>
            <p:cNvSpPr>
              <a:spLocks noChangeShapeType="1"/>
            </p:cNvSpPr>
            <p:nvPr/>
          </p:nvSpPr>
          <p:spPr bwMode="auto">
            <a:xfrm flipV="1">
              <a:off x="590" y="3284"/>
              <a:ext cx="63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36" name="Line 592"/>
            <p:cNvSpPr>
              <a:spLocks noChangeShapeType="1"/>
            </p:cNvSpPr>
            <p:nvPr/>
          </p:nvSpPr>
          <p:spPr bwMode="auto">
            <a:xfrm>
              <a:off x="590" y="3276"/>
              <a:ext cx="4" cy="9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37" name="Line 593"/>
            <p:cNvSpPr>
              <a:spLocks noChangeShapeType="1"/>
            </p:cNvSpPr>
            <p:nvPr/>
          </p:nvSpPr>
          <p:spPr bwMode="auto">
            <a:xfrm flipV="1">
              <a:off x="528" y="3432"/>
              <a:ext cx="51" cy="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38" name="Line 594"/>
            <p:cNvSpPr>
              <a:spLocks noChangeShapeType="1"/>
            </p:cNvSpPr>
            <p:nvPr/>
          </p:nvSpPr>
          <p:spPr bwMode="auto">
            <a:xfrm>
              <a:off x="571" y="3413"/>
              <a:ext cx="11" cy="3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39" name="Line 595"/>
            <p:cNvSpPr>
              <a:spLocks noChangeShapeType="1"/>
            </p:cNvSpPr>
            <p:nvPr/>
          </p:nvSpPr>
          <p:spPr bwMode="auto">
            <a:xfrm>
              <a:off x="555" y="3276"/>
              <a:ext cx="0" cy="16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40" name="Line 596"/>
            <p:cNvSpPr>
              <a:spLocks noChangeShapeType="1"/>
            </p:cNvSpPr>
            <p:nvPr/>
          </p:nvSpPr>
          <p:spPr bwMode="auto">
            <a:xfrm flipH="1">
              <a:off x="540" y="3382"/>
              <a:ext cx="39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41" name="Line 597"/>
            <p:cNvSpPr>
              <a:spLocks noChangeShapeType="1"/>
            </p:cNvSpPr>
            <p:nvPr/>
          </p:nvSpPr>
          <p:spPr bwMode="auto">
            <a:xfrm flipH="1">
              <a:off x="575" y="3327"/>
              <a:ext cx="4" cy="5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42" name="Line 598"/>
            <p:cNvSpPr>
              <a:spLocks noChangeShapeType="1"/>
            </p:cNvSpPr>
            <p:nvPr/>
          </p:nvSpPr>
          <p:spPr bwMode="auto">
            <a:xfrm flipV="1">
              <a:off x="540" y="3335"/>
              <a:ext cx="39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43" name="Line 599"/>
            <p:cNvSpPr>
              <a:spLocks noChangeShapeType="1"/>
            </p:cNvSpPr>
            <p:nvPr/>
          </p:nvSpPr>
          <p:spPr bwMode="auto">
            <a:xfrm>
              <a:off x="540" y="3323"/>
              <a:ext cx="0" cy="8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44" name="Line 600"/>
            <p:cNvSpPr>
              <a:spLocks noChangeShapeType="1"/>
            </p:cNvSpPr>
            <p:nvPr/>
          </p:nvSpPr>
          <p:spPr bwMode="auto">
            <a:xfrm flipH="1">
              <a:off x="703" y="3284"/>
              <a:ext cx="31" cy="8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45" name="Line 601"/>
            <p:cNvSpPr>
              <a:spLocks noChangeShapeType="1"/>
            </p:cNvSpPr>
            <p:nvPr/>
          </p:nvSpPr>
          <p:spPr bwMode="auto">
            <a:xfrm flipV="1">
              <a:off x="699" y="3444"/>
              <a:ext cx="55" cy="3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46" name="Line 602"/>
            <p:cNvSpPr>
              <a:spLocks noChangeShapeType="1"/>
            </p:cNvSpPr>
            <p:nvPr/>
          </p:nvSpPr>
          <p:spPr bwMode="auto">
            <a:xfrm flipV="1">
              <a:off x="707" y="3405"/>
              <a:ext cx="47" cy="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47" name="Line 603"/>
            <p:cNvSpPr>
              <a:spLocks noChangeShapeType="1"/>
            </p:cNvSpPr>
            <p:nvPr/>
          </p:nvSpPr>
          <p:spPr bwMode="auto">
            <a:xfrm flipH="1">
              <a:off x="711" y="3335"/>
              <a:ext cx="43" cy="8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48" name="Line 604"/>
            <p:cNvSpPr>
              <a:spLocks noChangeShapeType="1"/>
            </p:cNvSpPr>
            <p:nvPr/>
          </p:nvSpPr>
          <p:spPr bwMode="auto">
            <a:xfrm flipV="1">
              <a:off x="699" y="3350"/>
              <a:ext cx="43" cy="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49" name="Line 605"/>
            <p:cNvSpPr>
              <a:spLocks noChangeShapeType="1"/>
            </p:cNvSpPr>
            <p:nvPr/>
          </p:nvSpPr>
          <p:spPr bwMode="auto">
            <a:xfrm>
              <a:off x="793" y="3284"/>
              <a:ext cx="8" cy="3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50" name="Line 606"/>
            <p:cNvSpPr>
              <a:spLocks noChangeShapeType="1"/>
            </p:cNvSpPr>
            <p:nvPr/>
          </p:nvSpPr>
          <p:spPr bwMode="auto">
            <a:xfrm flipV="1">
              <a:off x="762" y="3343"/>
              <a:ext cx="78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51" name="Freeform 607"/>
            <p:cNvSpPr>
              <a:spLocks/>
            </p:cNvSpPr>
            <p:nvPr/>
          </p:nvSpPr>
          <p:spPr bwMode="auto">
            <a:xfrm>
              <a:off x="773" y="3374"/>
              <a:ext cx="67" cy="124"/>
            </a:xfrm>
            <a:custGeom>
              <a:avLst/>
              <a:gdLst>
                <a:gd name="T0" fmla="*/ 0 w 115"/>
                <a:gd name="T1" fmla="*/ 0 h 225"/>
                <a:gd name="T2" fmla="*/ 82 w 115"/>
                <a:gd name="T3" fmla="*/ 225 h 225"/>
                <a:gd name="T4" fmla="*/ 115 w 115"/>
                <a:gd name="T5" fmla="*/ 225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5" h="225">
                  <a:moveTo>
                    <a:pt x="0" y="0"/>
                  </a:moveTo>
                  <a:lnTo>
                    <a:pt x="82" y="225"/>
                  </a:lnTo>
                  <a:lnTo>
                    <a:pt x="115" y="22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52" name="Freeform 608"/>
            <p:cNvSpPr>
              <a:spLocks/>
            </p:cNvSpPr>
            <p:nvPr/>
          </p:nvSpPr>
          <p:spPr bwMode="auto">
            <a:xfrm>
              <a:off x="734" y="3358"/>
              <a:ext cx="82" cy="140"/>
            </a:xfrm>
            <a:custGeom>
              <a:avLst/>
              <a:gdLst>
                <a:gd name="T0" fmla="*/ 147 w 147"/>
                <a:gd name="T1" fmla="*/ 0 h 257"/>
                <a:gd name="T2" fmla="*/ 105 w 147"/>
                <a:gd name="T3" fmla="*/ 129 h 257"/>
                <a:gd name="T4" fmla="*/ 64 w 147"/>
                <a:gd name="T5" fmla="*/ 197 h 257"/>
                <a:gd name="T6" fmla="*/ 0 w 147"/>
                <a:gd name="T7" fmla="*/ 257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7" h="257">
                  <a:moveTo>
                    <a:pt x="147" y="0"/>
                  </a:moveTo>
                  <a:lnTo>
                    <a:pt x="105" y="129"/>
                  </a:lnTo>
                  <a:lnTo>
                    <a:pt x="64" y="197"/>
                  </a:lnTo>
                  <a:lnTo>
                    <a:pt x="0" y="25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53" name="Line 609"/>
            <p:cNvSpPr>
              <a:spLocks noChangeShapeType="1"/>
            </p:cNvSpPr>
            <p:nvPr/>
          </p:nvSpPr>
          <p:spPr bwMode="auto">
            <a:xfrm flipH="1">
              <a:off x="867" y="3389"/>
              <a:ext cx="47" cy="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54" name="Line 610"/>
            <p:cNvSpPr>
              <a:spLocks noChangeShapeType="1"/>
            </p:cNvSpPr>
            <p:nvPr/>
          </p:nvSpPr>
          <p:spPr bwMode="auto">
            <a:xfrm flipH="1">
              <a:off x="871" y="3319"/>
              <a:ext cx="39" cy="8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55" name="Line 611"/>
            <p:cNvSpPr>
              <a:spLocks noChangeShapeType="1"/>
            </p:cNvSpPr>
            <p:nvPr/>
          </p:nvSpPr>
          <p:spPr bwMode="auto">
            <a:xfrm flipV="1">
              <a:off x="859" y="3339"/>
              <a:ext cx="39" cy="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56" name="Line 612"/>
            <p:cNvSpPr>
              <a:spLocks noChangeShapeType="1"/>
            </p:cNvSpPr>
            <p:nvPr/>
          </p:nvSpPr>
          <p:spPr bwMode="auto">
            <a:xfrm flipV="1">
              <a:off x="867" y="3436"/>
              <a:ext cx="50" cy="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57" name="Line 613"/>
            <p:cNvSpPr>
              <a:spLocks noChangeShapeType="1"/>
            </p:cNvSpPr>
            <p:nvPr/>
          </p:nvSpPr>
          <p:spPr bwMode="auto">
            <a:xfrm flipH="1">
              <a:off x="867" y="3276"/>
              <a:ext cx="31" cy="7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58" name="Line 614"/>
            <p:cNvSpPr>
              <a:spLocks noChangeShapeType="1"/>
            </p:cNvSpPr>
            <p:nvPr/>
          </p:nvSpPr>
          <p:spPr bwMode="auto">
            <a:xfrm flipV="1">
              <a:off x="941" y="3311"/>
              <a:ext cx="39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59" name="Freeform 615"/>
            <p:cNvSpPr>
              <a:spLocks/>
            </p:cNvSpPr>
            <p:nvPr/>
          </p:nvSpPr>
          <p:spPr bwMode="auto">
            <a:xfrm>
              <a:off x="906" y="3308"/>
              <a:ext cx="74" cy="124"/>
            </a:xfrm>
            <a:custGeom>
              <a:avLst/>
              <a:gdLst>
                <a:gd name="T0" fmla="*/ 133 w 133"/>
                <a:gd name="T1" fmla="*/ 0 h 225"/>
                <a:gd name="T2" fmla="*/ 91 w 133"/>
                <a:gd name="T3" fmla="*/ 110 h 225"/>
                <a:gd name="T4" fmla="*/ 0 w 133"/>
                <a:gd name="T5" fmla="*/ 225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3" h="225">
                  <a:moveTo>
                    <a:pt x="133" y="0"/>
                  </a:moveTo>
                  <a:lnTo>
                    <a:pt x="91" y="110"/>
                  </a:lnTo>
                  <a:lnTo>
                    <a:pt x="0" y="22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60" name="Freeform 616"/>
            <p:cNvSpPr>
              <a:spLocks/>
            </p:cNvSpPr>
            <p:nvPr/>
          </p:nvSpPr>
          <p:spPr bwMode="auto">
            <a:xfrm>
              <a:off x="933" y="3335"/>
              <a:ext cx="78" cy="82"/>
            </a:xfrm>
            <a:custGeom>
              <a:avLst/>
              <a:gdLst>
                <a:gd name="T0" fmla="*/ 0 w 134"/>
                <a:gd name="T1" fmla="*/ 0 h 147"/>
                <a:gd name="T2" fmla="*/ 101 w 134"/>
                <a:gd name="T3" fmla="*/ 147 h 147"/>
                <a:gd name="T4" fmla="*/ 134 w 134"/>
                <a:gd name="T5" fmla="*/ 147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4" h="147">
                  <a:moveTo>
                    <a:pt x="0" y="0"/>
                  </a:moveTo>
                  <a:lnTo>
                    <a:pt x="101" y="147"/>
                  </a:lnTo>
                  <a:lnTo>
                    <a:pt x="134" y="14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61" name="Line 617"/>
            <p:cNvSpPr>
              <a:spLocks noChangeShapeType="1"/>
            </p:cNvSpPr>
            <p:nvPr/>
          </p:nvSpPr>
          <p:spPr bwMode="auto">
            <a:xfrm>
              <a:off x="945" y="3417"/>
              <a:ext cx="27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62" name="Line 618"/>
            <p:cNvSpPr>
              <a:spLocks noChangeShapeType="1"/>
            </p:cNvSpPr>
            <p:nvPr/>
          </p:nvSpPr>
          <p:spPr bwMode="auto">
            <a:xfrm flipH="1" flipV="1">
              <a:off x="941" y="3463"/>
              <a:ext cx="31" cy="3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63" name="Freeform 619"/>
            <p:cNvSpPr>
              <a:spLocks/>
            </p:cNvSpPr>
            <p:nvPr/>
          </p:nvSpPr>
          <p:spPr bwMode="auto">
            <a:xfrm>
              <a:off x="914" y="3276"/>
              <a:ext cx="38" cy="98"/>
            </a:xfrm>
            <a:custGeom>
              <a:avLst/>
              <a:gdLst>
                <a:gd name="T0" fmla="*/ 69 w 69"/>
                <a:gd name="T1" fmla="*/ 0 h 175"/>
                <a:gd name="T2" fmla="*/ 41 w 69"/>
                <a:gd name="T3" fmla="*/ 78 h 175"/>
                <a:gd name="T4" fmla="*/ 0 w 69"/>
                <a:gd name="T5" fmla="*/ 17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9" h="175">
                  <a:moveTo>
                    <a:pt x="69" y="0"/>
                  </a:moveTo>
                  <a:lnTo>
                    <a:pt x="41" y="78"/>
                  </a:lnTo>
                  <a:lnTo>
                    <a:pt x="0" y="17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64" name="Line 620"/>
            <p:cNvSpPr>
              <a:spLocks noChangeShapeType="1"/>
            </p:cNvSpPr>
            <p:nvPr/>
          </p:nvSpPr>
          <p:spPr bwMode="auto">
            <a:xfrm flipV="1">
              <a:off x="1108" y="3374"/>
              <a:ext cx="47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65" name="Line 621"/>
            <p:cNvSpPr>
              <a:spLocks noChangeShapeType="1"/>
            </p:cNvSpPr>
            <p:nvPr/>
          </p:nvSpPr>
          <p:spPr bwMode="auto">
            <a:xfrm>
              <a:off x="1108" y="3276"/>
              <a:ext cx="0" cy="20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66" name="Line 622"/>
            <p:cNvSpPr>
              <a:spLocks noChangeShapeType="1"/>
            </p:cNvSpPr>
            <p:nvPr/>
          </p:nvSpPr>
          <p:spPr bwMode="auto">
            <a:xfrm flipV="1">
              <a:off x="1069" y="3347"/>
              <a:ext cx="0" cy="14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67" name="Line 623"/>
            <p:cNvSpPr>
              <a:spLocks noChangeShapeType="1"/>
            </p:cNvSpPr>
            <p:nvPr/>
          </p:nvSpPr>
          <p:spPr bwMode="auto">
            <a:xfrm flipV="1">
              <a:off x="1034" y="3471"/>
              <a:ext cx="137" cy="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68" name="Line 624"/>
            <p:cNvSpPr>
              <a:spLocks noChangeShapeType="1"/>
            </p:cNvSpPr>
            <p:nvPr/>
          </p:nvSpPr>
          <p:spPr bwMode="auto">
            <a:xfrm flipH="1">
              <a:off x="1202" y="3401"/>
              <a:ext cx="50" cy="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69" name="Line 625"/>
            <p:cNvSpPr>
              <a:spLocks noChangeShapeType="1"/>
            </p:cNvSpPr>
            <p:nvPr/>
          </p:nvSpPr>
          <p:spPr bwMode="auto">
            <a:xfrm flipH="1">
              <a:off x="1210" y="3327"/>
              <a:ext cx="38" cy="9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70" name="Line 626"/>
            <p:cNvSpPr>
              <a:spLocks noChangeShapeType="1"/>
            </p:cNvSpPr>
            <p:nvPr/>
          </p:nvSpPr>
          <p:spPr bwMode="auto">
            <a:xfrm flipV="1">
              <a:off x="1198" y="3350"/>
              <a:ext cx="39" cy="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71" name="Line 627"/>
            <p:cNvSpPr>
              <a:spLocks noChangeShapeType="1"/>
            </p:cNvSpPr>
            <p:nvPr/>
          </p:nvSpPr>
          <p:spPr bwMode="auto">
            <a:xfrm flipV="1">
              <a:off x="1202" y="3436"/>
              <a:ext cx="54" cy="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72" name="Line 628"/>
            <p:cNvSpPr>
              <a:spLocks noChangeShapeType="1"/>
            </p:cNvSpPr>
            <p:nvPr/>
          </p:nvSpPr>
          <p:spPr bwMode="auto">
            <a:xfrm flipH="1">
              <a:off x="1202" y="3284"/>
              <a:ext cx="31" cy="7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73" name="Line 629"/>
            <p:cNvSpPr>
              <a:spLocks noChangeShapeType="1"/>
            </p:cNvSpPr>
            <p:nvPr/>
          </p:nvSpPr>
          <p:spPr bwMode="auto">
            <a:xfrm flipV="1">
              <a:off x="1264" y="3327"/>
              <a:ext cx="55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74" name="Line 630"/>
            <p:cNvSpPr>
              <a:spLocks noChangeShapeType="1"/>
            </p:cNvSpPr>
            <p:nvPr/>
          </p:nvSpPr>
          <p:spPr bwMode="auto">
            <a:xfrm flipV="1">
              <a:off x="1260" y="3370"/>
              <a:ext cx="62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75" name="Freeform 631"/>
            <p:cNvSpPr>
              <a:spLocks/>
            </p:cNvSpPr>
            <p:nvPr/>
          </p:nvSpPr>
          <p:spPr bwMode="auto">
            <a:xfrm>
              <a:off x="1303" y="3424"/>
              <a:ext cx="35" cy="51"/>
            </a:xfrm>
            <a:custGeom>
              <a:avLst/>
              <a:gdLst>
                <a:gd name="T0" fmla="*/ 0 w 64"/>
                <a:gd name="T1" fmla="*/ 4 h 91"/>
                <a:gd name="T2" fmla="*/ 64 w 64"/>
                <a:gd name="T3" fmla="*/ 91 h 91"/>
                <a:gd name="T4" fmla="*/ 64 w 64"/>
                <a:gd name="T5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" h="91">
                  <a:moveTo>
                    <a:pt x="0" y="4"/>
                  </a:moveTo>
                  <a:lnTo>
                    <a:pt x="64" y="91"/>
                  </a:lnTo>
                  <a:lnTo>
                    <a:pt x="64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76" name="Line 632"/>
            <p:cNvSpPr>
              <a:spLocks noChangeShapeType="1"/>
            </p:cNvSpPr>
            <p:nvPr/>
          </p:nvSpPr>
          <p:spPr bwMode="auto">
            <a:xfrm>
              <a:off x="1299" y="3288"/>
              <a:ext cx="20" cy="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77" name="Freeform 633"/>
            <p:cNvSpPr>
              <a:spLocks/>
            </p:cNvSpPr>
            <p:nvPr/>
          </p:nvSpPr>
          <p:spPr bwMode="auto">
            <a:xfrm>
              <a:off x="1276" y="3276"/>
              <a:ext cx="27" cy="172"/>
            </a:xfrm>
            <a:custGeom>
              <a:avLst/>
              <a:gdLst>
                <a:gd name="T0" fmla="*/ 0 w 47"/>
                <a:gd name="T1" fmla="*/ 0 h 308"/>
                <a:gd name="T2" fmla="*/ 14 w 47"/>
                <a:gd name="T3" fmla="*/ 211 h 308"/>
                <a:gd name="T4" fmla="*/ 47 w 47"/>
                <a:gd name="T5" fmla="*/ 308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7" h="308">
                  <a:moveTo>
                    <a:pt x="0" y="0"/>
                  </a:moveTo>
                  <a:lnTo>
                    <a:pt x="14" y="211"/>
                  </a:lnTo>
                  <a:lnTo>
                    <a:pt x="47" y="30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78" name="Freeform 634"/>
            <p:cNvSpPr>
              <a:spLocks/>
            </p:cNvSpPr>
            <p:nvPr/>
          </p:nvSpPr>
          <p:spPr bwMode="auto">
            <a:xfrm>
              <a:off x="1248" y="3393"/>
              <a:ext cx="74" cy="90"/>
            </a:xfrm>
            <a:custGeom>
              <a:avLst/>
              <a:gdLst>
                <a:gd name="T0" fmla="*/ 129 w 129"/>
                <a:gd name="T1" fmla="*/ 0 h 161"/>
                <a:gd name="T2" fmla="*/ 88 w 129"/>
                <a:gd name="T3" fmla="*/ 69 h 161"/>
                <a:gd name="T4" fmla="*/ 0 w 129"/>
                <a:gd name="T5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9" h="161">
                  <a:moveTo>
                    <a:pt x="129" y="0"/>
                  </a:moveTo>
                  <a:lnTo>
                    <a:pt x="88" y="69"/>
                  </a:lnTo>
                  <a:lnTo>
                    <a:pt x="0" y="16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79" name="Line 635"/>
            <p:cNvSpPr>
              <a:spLocks noChangeShapeType="1"/>
            </p:cNvSpPr>
            <p:nvPr/>
          </p:nvSpPr>
          <p:spPr bwMode="auto">
            <a:xfrm flipV="1">
              <a:off x="1412" y="3311"/>
              <a:ext cx="101" cy="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80" name="Line 636"/>
            <p:cNvSpPr>
              <a:spLocks noChangeShapeType="1"/>
            </p:cNvSpPr>
            <p:nvPr/>
          </p:nvSpPr>
          <p:spPr bwMode="auto">
            <a:xfrm>
              <a:off x="1447" y="3269"/>
              <a:ext cx="12" cy="4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81" name="Freeform 637"/>
            <p:cNvSpPr>
              <a:spLocks/>
            </p:cNvSpPr>
            <p:nvPr/>
          </p:nvSpPr>
          <p:spPr bwMode="auto">
            <a:xfrm>
              <a:off x="1369" y="3288"/>
              <a:ext cx="43" cy="198"/>
            </a:xfrm>
            <a:custGeom>
              <a:avLst/>
              <a:gdLst>
                <a:gd name="T0" fmla="*/ 74 w 74"/>
                <a:gd name="T1" fmla="*/ 0 h 353"/>
                <a:gd name="T2" fmla="*/ 64 w 74"/>
                <a:gd name="T3" fmla="*/ 143 h 353"/>
                <a:gd name="T4" fmla="*/ 37 w 74"/>
                <a:gd name="T5" fmla="*/ 280 h 353"/>
                <a:gd name="T6" fmla="*/ 0 w 74"/>
                <a:gd name="T7" fmla="*/ 353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4" h="353">
                  <a:moveTo>
                    <a:pt x="74" y="0"/>
                  </a:moveTo>
                  <a:lnTo>
                    <a:pt x="64" y="143"/>
                  </a:lnTo>
                  <a:lnTo>
                    <a:pt x="37" y="280"/>
                  </a:lnTo>
                  <a:lnTo>
                    <a:pt x="0" y="35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82" name="Line 638"/>
            <p:cNvSpPr>
              <a:spLocks noChangeShapeType="1"/>
            </p:cNvSpPr>
            <p:nvPr/>
          </p:nvSpPr>
          <p:spPr bwMode="auto">
            <a:xfrm>
              <a:off x="1428" y="3378"/>
              <a:ext cx="11" cy="5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83" name="Line 639"/>
            <p:cNvSpPr>
              <a:spLocks noChangeShapeType="1"/>
            </p:cNvSpPr>
            <p:nvPr/>
          </p:nvSpPr>
          <p:spPr bwMode="auto">
            <a:xfrm flipV="1">
              <a:off x="1404" y="3459"/>
              <a:ext cx="109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84" name="Line 640"/>
            <p:cNvSpPr>
              <a:spLocks noChangeShapeType="1"/>
            </p:cNvSpPr>
            <p:nvPr/>
          </p:nvSpPr>
          <p:spPr bwMode="auto">
            <a:xfrm flipV="1">
              <a:off x="1478" y="3354"/>
              <a:ext cx="20" cy="10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85" name="Line 641"/>
            <p:cNvSpPr>
              <a:spLocks noChangeShapeType="1"/>
            </p:cNvSpPr>
            <p:nvPr/>
          </p:nvSpPr>
          <p:spPr bwMode="auto">
            <a:xfrm>
              <a:off x="1455" y="3366"/>
              <a:ext cx="8" cy="5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86" name="Line 642"/>
            <p:cNvSpPr>
              <a:spLocks noChangeShapeType="1"/>
            </p:cNvSpPr>
            <p:nvPr/>
          </p:nvSpPr>
          <p:spPr bwMode="auto">
            <a:xfrm flipV="1">
              <a:off x="579" y="3663"/>
              <a:ext cx="39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87" name="Line 643"/>
            <p:cNvSpPr>
              <a:spLocks noChangeShapeType="1"/>
            </p:cNvSpPr>
            <p:nvPr/>
          </p:nvSpPr>
          <p:spPr bwMode="auto">
            <a:xfrm flipV="1">
              <a:off x="649" y="3652"/>
              <a:ext cx="4" cy="1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88" name="Line 644"/>
            <p:cNvSpPr>
              <a:spLocks noChangeShapeType="1"/>
            </p:cNvSpPr>
            <p:nvPr/>
          </p:nvSpPr>
          <p:spPr bwMode="auto">
            <a:xfrm flipV="1">
              <a:off x="547" y="3757"/>
              <a:ext cx="102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89" name="Line 645"/>
            <p:cNvSpPr>
              <a:spLocks noChangeShapeType="1"/>
            </p:cNvSpPr>
            <p:nvPr/>
          </p:nvSpPr>
          <p:spPr bwMode="auto">
            <a:xfrm>
              <a:off x="544" y="3659"/>
              <a:ext cx="3" cy="1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90" name="Line 646"/>
            <p:cNvSpPr>
              <a:spLocks noChangeShapeType="1"/>
            </p:cNvSpPr>
            <p:nvPr/>
          </p:nvSpPr>
          <p:spPr bwMode="auto">
            <a:xfrm>
              <a:off x="598" y="3628"/>
              <a:ext cx="0" cy="8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91" name="Line 647"/>
            <p:cNvSpPr>
              <a:spLocks noChangeShapeType="1"/>
            </p:cNvSpPr>
            <p:nvPr/>
          </p:nvSpPr>
          <p:spPr bwMode="auto">
            <a:xfrm flipH="1">
              <a:off x="567" y="3624"/>
              <a:ext cx="62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92" name="Line 648"/>
            <p:cNvSpPr>
              <a:spLocks noChangeShapeType="1"/>
            </p:cNvSpPr>
            <p:nvPr/>
          </p:nvSpPr>
          <p:spPr bwMode="auto">
            <a:xfrm flipV="1">
              <a:off x="625" y="3617"/>
              <a:ext cx="4" cy="9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93" name="Line 649"/>
            <p:cNvSpPr>
              <a:spLocks noChangeShapeType="1"/>
            </p:cNvSpPr>
            <p:nvPr/>
          </p:nvSpPr>
          <p:spPr bwMode="auto">
            <a:xfrm flipV="1">
              <a:off x="571" y="3714"/>
              <a:ext cx="58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94" name="Line 650"/>
            <p:cNvSpPr>
              <a:spLocks noChangeShapeType="1"/>
            </p:cNvSpPr>
            <p:nvPr/>
          </p:nvSpPr>
          <p:spPr bwMode="auto">
            <a:xfrm>
              <a:off x="567" y="3613"/>
              <a:ext cx="4" cy="11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95" name="Line 651"/>
            <p:cNvSpPr>
              <a:spLocks noChangeShapeType="1"/>
            </p:cNvSpPr>
            <p:nvPr/>
          </p:nvSpPr>
          <p:spPr bwMode="auto">
            <a:xfrm flipH="1">
              <a:off x="536" y="3578"/>
              <a:ext cx="120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96" name="Line 652"/>
            <p:cNvSpPr>
              <a:spLocks noChangeShapeType="1"/>
            </p:cNvSpPr>
            <p:nvPr/>
          </p:nvSpPr>
          <p:spPr bwMode="auto">
            <a:xfrm flipV="1">
              <a:off x="711" y="3585"/>
              <a:ext cx="66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97" name="Line 653"/>
            <p:cNvSpPr>
              <a:spLocks noChangeShapeType="1"/>
            </p:cNvSpPr>
            <p:nvPr/>
          </p:nvSpPr>
          <p:spPr bwMode="auto">
            <a:xfrm flipV="1">
              <a:off x="711" y="3648"/>
              <a:ext cx="58" cy="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98" name="Line 654"/>
            <p:cNvSpPr>
              <a:spLocks noChangeShapeType="1"/>
            </p:cNvSpPr>
            <p:nvPr/>
          </p:nvSpPr>
          <p:spPr bwMode="auto">
            <a:xfrm>
              <a:off x="762" y="3624"/>
              <a:ext cx="15" cy="3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199" name="Line 655"/>
            <p:cNvSpPr>
              <a:spLocks noChangeShapeType="1"/>
            </p:cNvSpPr>
            <p:nvPr/>
          </p:nvSpPr>
          <p:spPr bwMode="auto">
            <a:xfrm>
              <a:off x="746" y="3659"/>
              <a:ext cx="0" cy="8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00" name="Line 656"/>
            <p:cNvSpPr>
              <a:spLocks noChangeShapeType="1"/>
            </p:cNvSpPr>
            <p:nvPr/>
          </p:nvSpPr>
          <p:spPr bwMode="auto">
            <a:xfrm flipV="1">
              <a:off x="703" y="3733"/>
              <a:ext cx="74" cy="3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01" name="Line 657"/>
            <p:cNvSpPr>
              <a:spLocks noChangeShapeType="1"/>
            </p:cNvSpPr>
            <p:nvPr/>
          </p:nvSpPr>
          <p:spPr bwMode="auto">
            <a:xfrm>
              <a:off x="797" y="3613"/>
              <a:ext cx="0" cy="10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02" name="Freeform 658"/>
            <p:cNvSpPr>
              <a:spLocks/>
            </p:cNvSpPr>
            <p:nvPr/>
          </p:nvSpPr>
          <p:spPr bwMode="auto">
            <a:xfrm>
              <a:off x="801" y="3562"/>
              <a:ext cx="19" cy="226"/>
            </a:xfrm>
            <a:custGeom>
              <a:avLst/>
              <a:gdLst>
                <a:gd name="T0" fmla="*/ 36 w 36"/>
                <a:gd name="T1" fmla="*/ 0 h 405"/>
                <a:gd name="T2" fmla="*/ 36 w 36"/>
                <a:gd name="T3" fmla="*/ 364 h 405"/>
                <a:gd name="T4" fmla="*/ 32 w 36"/>
                <a:gd name="T5" fmla="*/ 405 h 405"/>
                <a:gd name="T6" fmla="*/ 0 w 36"/>
                <a:gd name="T7" fmla="*/ 350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405">
                  <a:moveTo>
                    <a:pt x="36" y="0"/>
                  </a:moveTo>
                  <a:lnTo>
                    <a:pt x="36" y="364"/>
                  </a:lnTo>
                  <a:lnTo>
                    <a:pt x="32" y="405"/>
                  </a:lnTo>
                  <a:lnTo>
                    <a:pt x="0" y="35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03" name="Line 659"/>
            <p:cNvSpPr>
              <a:spLocks noChangeShapeType="1"/>
            </p:cNvSpPr>
            <p:nvPr/>
          </p:nvSpPr>
          <p:spPr bwMode="auto">
            <a:xfrm flipV="1">
              <a:off x="711" y="3687"/>
              <a:ext cx="58" cy="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04" name="Line 660"/>
            <p:cNvSpPr>
              <a:spLocks noChangeShapeType="1"/>
            </p:cNvSpPr>
            <p:nvPr/>
          </p:nvSpPr>
          <p:spPr bwMode="auto">
            <a:xfrm flipH="1">
              <a:off x="719" y="3589"/>
              <a:ext cx="27" cy="7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05" name="Line 661"/>
            <p:cNvSpPr>
              <a:spLocks noChangeShapeType="1"/>
            </p:cNvSpPr>
            <p:nvPr/>
          </p:nvSpPr>
          <p:spPr bwMode="auto">
            <a:xfrm flipH="1">
              <a:off x="898" y="3566"/>
              <a:ext cx="27" cy="5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06" name="Line 662"/>
            <p:cNvSpPr>
              <a:spLocks noChangeShapeType="1"/>
            </p:cNvSpPr>
            <p:nvPr/>
          </p:nvSpPr>
          <p:spPr bwMode="auto">
            <a:xfrm flipV="1">
              <a:off x="921" y="3644"/>
              <a:ext cx="90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07" name="Line 663"/>
            <p:cNvSpPr>
              <a:spLocks noChangeShapeType="1"/>
            </p:cNvSpPr>
            <p:nvPr/>
          </p:nvSpPr>
          <p:spPr bwMode="auto">
            <a:xfrm>
              <a:off x="964" y="3566"/>
              <a:ext cx="0" cy="2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08" name="Line 664"/>
            <p:cNvSpPr>
              <a:spLocks noChangeShapeType="1"/>
            </p:cNvSpPr>
            <p:nvPr/>
          </p:nvSpPr>
          <p:spPr bwMode="auto">
            <a:xfrm flipV="1">
              <a:off x="859" y="3613"/>
              <a:ext cx="39" cy="5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09" name="Line 665"/>
            <p:cNvSpPr>
              <a:spLocks noChangeShapeType="1"/>
            </p:cNvSpPr>
            <p:nvPr/>
          </p:nvSpPr>
          <p:spPr bwMode="auto">
            <a:xfrm>
              <a:off x="902" y="3613"/>
              <a:ext cx="0" cy="16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10" name="Line 666"/>
            <p:cNvSpPr>
              <a:spLocks noChangeShapeType="1"/>
            </p:cNvSpPr>
            <p:nvPr/>
          </p:nvSpPr>
          <p:spPr bwMode="auto">
            <a:xfrm flipH="1">
              <a:off x="1069" y="3628"/>
              <a:ext cx="74" cy="12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11" name="Line 667"/>
            <p:cNvSpPr>
              <a:spLocks noChangeShapeType="1"/>
            </p:cNvSpPr>
            <p:nvPr/>
          </p:nvSpPr>
          <p:spPr bwMode="auto">
            <a:xfrm>
              <a:off x="1136" y="3706"/>
              <a:ext cx="31" cy="7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12" name="Line 668"/>
            <p:cNvSpPr>
              <a:spLocks noChangeShapeType="1"/>
            </p:cNvSpPr>
            <p:nvPr/>
          </p:nvSpPr>
          <p:spPr bwMode="auto">
            <a:xfrm flipH="1">
              <a:off x="1062" y="3741"/>
              <a:ext cx="89" cy="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13" name="Freeform 669"/>
            <p:cNvSpPr>
              <a:spLocks/>
            </p:cNvSpPr>
            <p:nvPr/>
          </p:nvSpPr>
          <p:spPr bwMode="auto">
            <a:xfrm>
              <a:off x="1042" y="3570"/>
              <a:ext cx="82" cy="136"/>
            </a:xfrm>
            <a:custGeom>
              <a:avLst/>
              <a:gdLst>
                <a:gd name="T0" fmla="*/ 0 w 147"/>
                <a:gd name="T1" fmla="*/ 244 h 244"/>
                <a:gd name="T2" fmla="*/ 91 w 147"/>
                <a:gd name="T3" fmla="*/ 120 h 244"/>
                <a:gd name="T4" fmla="*/ 147 w 147"/>
                <a:gd name="T5" fmla="*/ 0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7" h="244">
                  <a:moveTo>
                    <a:pt x="0" y="244"/>
                  </a:moveTo>
                  <a:lnTo>
                    <a:pt x="91" y="120"/>
                  </a:lnTo>
                  <a:lnTo>
                    <a:pt x="147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14" name="Line 670"/>
            <p:cNvSpPr>
              <a:spLocks noChangeShapeType="1"/>
            </p:cNvSpPr>
            <p:nvPr/>
          </p:nvSpPr>
          <p:spPr bwMode="auto">
            <a:xfrm flipH="1">
              <a:off x="1194" y="3558"/>
              <a:ext cx="54" cy="11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15" name="Line 671"/>
            <p:cNvSpPr>
              <a:spLocks noChangeShapeType="1"/>
            </p:cNvSpPr>
            <p:nvPr/>
          </p:nvSpPr>
          <p:spPr bwMode="auto">
            <a:xfrm>
              <a:off x="1229" y="3609"/>
              <a:ext cx="0" cy="17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16" name="Line 672"/>
            <p:cNvSpPr>
              <a:spLocks noChangeShapeType="1"/>
            </p:cNvSpPr>
            <p:nvPr/>
          </p:nvSpPr>
          <p:spPr bwMode="auto">
            <a:xfrm>
              <a:off x="1284" y="3566"/>
              <a:ext cx="15" cy="4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17" name="Line 673"/>
            <p:cNvSpPr>
              <a:spLocks noChangeShapeType="1"/>
            </p:cNvSpPr>
            <p:nvPr/>
          </p:nvSpPr>
          <p:spPr bwMode="auto">
            <a:xfrm flipV="1">
              <a:off x="1248" y="3624"/>
              <a:ext cx="86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18" name="Line 674"/>
            <p:cNvSpPr>
              <a:spLocks noChangeShapeType="1"/>
            </p:cNvSpPr>
            <p:nvPr/>
          </p:nvSpPr>
          <p:spPr bwMode="auto">
            <a:xfrm>
              <a:off x="1264" y="3659"/>
              <a:ext cx="16" cy="5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19" name="Line 675"/>
            <p:cNvSpPr>
              <a:spLocks noChangeShapeType="1"/>
            </p:cNvSpPr>
            <p:nvPr/>
          </p:nvSpPr>
          <p:spPr bwMode="auto">
            <a:xfrm flipH="1">
              <a:off x="1295" y="3652"/>
              <a:ext cx="20" cy="10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20" name="Line 676"/>
            <p:cNvSpPr>
              <a:spLocks noChangeShapeType="1"/>
            </p:cNvSpPr>
            <p:nvPr/>
          </p:nvSpPr>
          <p:spPr bwMode="auto">
            <a:xfrm flipV="1">
              <a:off x="1241" y="3749"/>
              <a:ext cx="105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21" name="Line 677"/>
            <p:cNvSpPr>
              <a:spLocks noChangeShapeType="1"/>
            </p:cNvSpPr>
            <p:nvPr/>
          </p:nvSpPr>
          <p:spPr bwMode="auto">
            <a:xfrm flipV="1">
              <a:off x="1369" y="3765"/>
              <a:ext cx="144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22" name="Line 678"/>
            <p:cNvSpPr>
              <a:spLocks noChangeShapeType="1"/>
            </p:cNvSpPr>
            <p:nvPr/>
          </p:nvSpPr>
          <p:spPr bwMode="auto">
            <a:xfrm flipV="1">
              <a:off x="1404" y="3741"/>
              <a:ext cx="55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23" name="Line 679"/>
            <p:cNvSpPr>
              <a:spLocks noChangeShapeType="1"/>
            </p:cNvSpPr>
            <p:nvPr/>
          </p:nvSpPr>
          <p:spPr bwMode="auto">
            <a:xfrm flipH="1">
              <a:off x="1404" y="3722"/>
              <a:ext cx="55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24" name="Line 680"/>
            <p:cNvSpPr>
              <a:spLocks noChangeShapeType="1"/>
            </p:cNvSpPr>
            <p:nvPr/>
          </p:nvSpPr>
          <p:spPr bwMode="auto">
            <a:xfrm flipV="1">
              <a:off x="1404" y="3698"/>
              <a:ext cx="55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25" name="Line 681"/>
            <p:cNvSpPr>
              <a:spLocks noChangeShapeType="1"/>
            </p:cNvSpPr>
            <p:nvPr/>
          </p:nvSpPr>
          <p:spPr bwMode="auto">
            <a:xfrm flipH="1">
              <a:off x="1404" y="3671"/>
              <a:ext cx="70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26" name="Line 682"/>
            <p:cNvSpPr>
              <a:spLocks noChangeShapeType="1"/>
            </p:cNvSpPr>
            <p:nvPr/>
          </p:nvSpPr>
          <p:spPr bwMode="auto">
            <a:xfrm flipV="1">
              <a:off x="1470" y="3663"/>
              <a:ext cx="8" cy="10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27" name="Line 683"/>
            <p:cNvSpPr>
              <a:spLocks noChangeShapeType="1"/>
            </p:cNvSpPr>
            <p:nvPr/>
          </p:nvSpPr>
          <p:spPr bwMode="auto">
            <a:xfrm>
              <a:off x="1404" y="3667"/>
              <a:ext cx="0" cy="10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28" name="Line 684"/>
            <p:cNvSpPr>
              <a:spLocks noChangeShapeType="1"/>
            </p:cNvSpPr>
            <p:nvPr/>
          </p:nvSpPr>
          <p:spPr bwMode="auto">
            <a:xfrm flipH="1">
              <a:off x="1435" y="3628"/>
              <a:ext cx="4" cy="4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29" name="Line 685"/>
            <p:cNvSpPr>
              <a:spLocks noChangeShapeType="1"/>
            </p:cNvSpPr>
            <p:nvPr/>
          </p:nvSpPr>
          <p:spPr bwMode="auto">
            <a:xfrm flipV="1">
              <a:off x="1381" y="3644"/>
              <a:ext cx="121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30" name="Line 686"/>
            <p:cNvSpPr>
              <a:spLocks noChangeShapeType="1"/>
            </p:cNvSpPr>
            <p:nvPr/>
          </p:nvSpPr>
          <p:spPr bwMode="auto">
            <a:xfrm flipH="1">
              <a:off x="1455" y="3585"/>
              <a:ext cx="0" cy="3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31" name="Line 687"/>
            <p:cNvSpPr>
              <a:spLocks noChangeShapeType="1"/>
            </p:cNvSpPr>
            <p:nvPr/>
          </p:nvSpPr>
          <p:spPr bwMode="auto">
            <a:xfrm>
              <a:off x="1428" y="3585"/>
              <a:ext cx="0" cy="3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32" name="Line 688"/>
            <p:cNvSpPr>
              <a:spLocks noChangeShapeType="1"/>
            </p:cNvSpPr>
            <p:nvPr/>
          </p:nvSpPr>
          <p:spPr bwMode="auto">
            <a:xfrm flipH="1">
              <a:off x="1389" y="3578"/>
              <a:ext cx="101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33" name="Line 689"/>
            <p:cNvSpPr>
              <a:spLocks noChangeShapeType="1"/>
            </p:cNvSpPr>
            <p:nvPr/>
          </p:nvSpPr>
          <p:spPr bwMode="auto">
            <a:xfrm flipV="1">
              <a:off x="1486" y="3570"/>
              <a:ext cx="8" cy="4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34" name="Line 690"/>
            <p:cNvSpPr>
              <a:spLocks noChangeShapeType="1"/>
            </p:cNvSpPr>
            <p:nvPr/>
          </p:nvSpPr>
          <p:spPr bwMode="auto">
            <a:xfrm flipV="1">
              <a:off x="1389" y="3613"/>
              <a:ext cx="105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35" name="Line 691"/>
            <p:cNvSpPr>
              <a:spLocks noChangeShapeType="1"/>
            </p:cNvSpPr>
            <p:nvPr/>
          </p:nvSpPr>
          <p:spPr bwMode="auto">
            <a:xfrm>
              <a:off x="1389" y="3570"/>
              <a:ext cx="0" cy="6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36" name="Freeform 692"/>
            <p:cNvSpPr>
              <a:spLocks/>
            </p:cNvSpPr>
            <p:nvPr/>
          </p:nvSpPr>
          <p:spPr bwMode="auto">
            <a:xfrm>
              <a:off x="1556" y="3589"/>
              <a:ext cx="47" cy="12"/>
            </a:xfrm>
            <a:custGeom>
              <a:avLst/>
              <a:gdLst>
                <a:gd name="T0" fmla="*/ 86 w 86"/>
                <a:gd name="T1" fmla="*/ 0 h 18"/>
                <a:gd name="T2" fmla="*/ 41 w 86"/>
                <a:gd name="T3" fmla="*/ 3 h 18"/>
                <a:gd name="T4" fmla="*/ 0 w 86"/>
                <a:gd name="T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6" h="18">
                  <a:moveTo>
                    <a:pt x="86" y="0"/>
                  </a:moveTo>
                  <a:lnTo>
                    <a:pt x="41" y="3"/>
                  </a:lnTo>
                  <a:lnTo>
                    <a:pt x="0" y="1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37" name="Freeform 693"/>
            <p:cNvSpPr>
              <a:spLocks/>
            </p:cNvSpPr>
            <p:nvPr/>
          </p:nvSpPr>
          <p:spPr bwMode="auto">
            <a:xfrm>
              <a:off x="1603" y="3589"/>
              <a:ext cx="27" cy="51"/>
            </a:xfrm>
            <a:custGeom>
              <a:avLst/>
              <a:gdLst>
                <a:gd name="T0" fmla="*/ 36 w 51"/>
                <a:gd name="T1" fmla="*/ 89 h 89"/>
                <a:gd name="T2" fmla="*/ 49 w 51"/>
                <a:gd name="T3" fmla="*/ 68 h 89"/>
                <a:gd name="T4" fmla="*/ 51 w 51"/>
                <a:gd name="T5" fmla="*/ 44 h 89"/>
                <a:gd name="T6" fmla="*/ 41 w 51"/>
                <a:gd name="T7" fmla="*/ 21 h 89"/>
                <a:gd name="T8" fmla="*/ 23 w 51"/>
                <a:gd name="T9" fmla="*/ 6 h 89"/>
                <a:gd name="T10" fmla="*/ 0 w 51"/>
                <a:gd name="T11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" h="89">
                  <a:moveTo>
                    <a:pt x="36" y="89"/>
                  </a:moveTo>
                  <a:lnTo>
                    <a:pt x="49" y="68"/>
                  </a:lnTo>
                  <a:lnTo>
                    <a:pt x="51" y="44"/>
                  </a:lnTo>
                  <a:lnTo>
                    <a:pt x="41" y="21"/>
                  </a:lnTo>
                  <a:lnTo>
                    <a:pt x="23" y="6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38" name="Freeform 694"/>
            <p:cNvSpPr>
              <a:spLocks/>
            </p:cNvSpPr>
            <p:nvPr/>
          </p:nvSpPr>
          <p:spPr bwMode="auto">
            <a:xfrm>
              <a:off x="1591" y="3640"/>
              <a:ext cx="31" cy="66"/>
            </a:xfrm>
            <a:custGeom>
              <a:avLst/>
              <a:gdLst>
                <a:gd name="T0" fmla="*/ 53 w 53"/>
                <a:gd name="T1" fmla="*/ 0 h 118"/>
                <a:gd name="T2" fmla="*/ 15 w 53"/>
                <a:gd name="T3" fmla="*/ 38 h 118"/>
                <a:gd name="T4" fmla="*/ 0 w 53"/>
                <a:gd name="T5" fmla="*/ 75 h 118"/>
                <a:gd name="T6" fmla="*/ 0 w 53"/>
                <a:gd name="T7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118">
                  <a:moveTo>
                    <a:pt x="53" y="0"/>
                  </a:moveTo>
                  <a:lnTo>
                    <a:pt x="15" y="38"/>
                  </a:lnTo>
                  <a:lnTo>
                    <a:pt x="0" y="75"/>
                  </a:lnTo>
                  <a:lnTo>
                    <a:pt x="0" y="11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39" name="Line 695"/>
            <p:cNvSpPr>
              <a:spLocks noChangeShapeType="1"/>
            </p:cNvSpPr>
            <p:nvPr/>
          </p:nvSpPr>
          <p:spPr bwMode="auto">
            <a:xfrm>
              <a:off x="1591" y="3753"/>
              <a:ext cx="0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40" name="Line 696"/>
            <p:cNvSpPr>
              <a:spLocks noChangeShapeType="1"/>
            </p:cNvSpPr>
            <p:nvPr/>
          </p:nvSpPr>
          <p:spPr bwMode="auto">
            <a:xfrm>
              <a:off x="286" y="3829"/>
              <a:ext cx="137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109241" name="Freeform 697"/>
          <p:cNvSpPr>
            <a:spLocks/>
          </p:cNvSpPr>
          <p:nvPr/>
        </p:nvSpPr>
        <p:spPr bwMode="auto">
          <a:xfrm>
            <a:off x="1127125" y="2600325"/>
            <a:ext cx="525463" cy="525463"/>
          </a:xfrm>
          <a:custGeom>
            <a:avLst/>
            <a:gdLst>
              <a:gd name="T0" fmla="*/ 595 w 595"/>
              <a:gd name="T1" fmla="*/ 298 h 595"/>
              <a:gd name="T2" fmla="*/ 588 w 595"/>
              <a:gd name="T3" fmla="*/ 232 h 595"/>
              <a:gd name="T4" fmla="*/ 565 w 595"/>
              <a:gd name="T5" fmla="*/ 170 h 595"/>
              <a:gd name="T6" fmla="*/ 530 w 595"/>
              <a:gd name="T7" fmla="*/ 113 h 595"/>
              <a:gd name="T8" fmla="*/ 482 w 595"/>
              <a:gd name="T9" fmla="*/ 65 h 595"/>
              <a:gd name="T10" fmla="*/ 426 w 595"/>
              <a:gd name="T11" fmla="*/ 30 h 595"/>
              <a:gd name="T12" fmla="*/ 363 w 595"/>
              <a:gd name="T13" fmla="*/ 8 h 595"/>
              <a:gd name="T14" fmla="*/ 297 w 595"/>
              <a:gd name="T15" fmla="*/ 0 h 595"/>
              <a:gd name="T16" fmla="*/ 231 w 595"/>
              <a:gd name="T17" fmla="*/ 8 h 595"/>
              <a:gd name="T18" fmla="*/ 168 w 595"/>
              <a:gd name="T19" fmla="*/ 30 h 595"/>
              <a:gd name="T20" fmla="*/ 112 w 595"/>
              <a:gd name="T21" fmla="*/ 65 h 595"/>
              <a:gd name="T22" fmla="*/ 65 w 595"/>
              <a:gd name="T23" fmla="*/ 113 h 595"/>
              <a:gd name="T24" fmla="*/ 30 w 595"/>
              <a:gd name="T25" fmla="*/ 170 h 595"/>
              <a:gd name="T26" fmla="*/ 7 w 595"/>
              <a:gd name="T27" fmla="*/ 232 h 595"/>
              <a:gd name="T28" fmla="*/ 0 w 595"/>
              <a:gd name="T29" fmla="*/ 298 h 595"/>
              <a:gd name="T30" fmla="*/ 7 w 595"/>
              <a:gd name="T31" fmla="*/ 364 h 595"/>
              <a:gd name="T32" fmla="*/ 30 w 595"/>
              <a:gd name="T33" fmla="*/ 427 h 595"/>
              <a:gd name="T34" fmla="*/ 65 w 595"/>
              <a:gd name="T35" fmla="*/ 484 h 595"/>
              <a:gd name="T36" fmla="*/ 112 w 595"/>
              <a:gd name="T37" fmla="*/ 532 h 595"/>
              <a:gd name="T38" fmla="*/ 168 w 595"/>
              <a:gd name="T39" fmla="*/ 567 h 595"/>
              <a:gd name="T40" fmla="*/ 231 w 595"/>
              <a:gd name="T41" fmla="*/ 588 h 595"/>
              <a:gd name="T42" fmla="*/ 297 w 595"/>
              <a:gd name="T43" fmla="*/ 595 h 595"/>
              <a:gd name="T44" fmla="*/ 363 w 595"/>
              <a:gd name="T45" fmla="*/ 588 h 595"/>
              <a:gd name="T46" fmla="*/ 426 w 595"/>
              <a:gd name="T47" fmla="*/ 567 h 595"/>
              <a:gd name="T48" fmla="*/ 482 w 595"/>
              <a:gd name="T49" fmla="*/ 532 h 595"/>
              <a:gd name="T50" fmla="*/ 530 w 595"/>
              <a:gd name="T51" fmla="*/ 484 h 595"/>
              <a:gd name="T52" fmla="*/ 565 w 595"/>
              <a:gd name="T53" fmla="*/ 427 h 595"/>
              <a:gd name="T54" fmla="*/ 588 w 595"/>
              <a:gd name="T55" fmla="*/ 364 h 595"/>
              <a:gd name="T56" fmla="*/ 595 w 595"/>
              <a:gd name="T57" fmla="*/ 298 h 5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595" h="595">
                <a:moveTo>
                  <a:pt x="595" y="298"/>
                </a:moveTo>
                <a:lnTo>
                  <a:pt x="588" y="232"/>
                </a:lnTo>
                <a:lnTo>
                  <a:pt x="565" y="170"/>
                </a:lnTo>
                <a:lnTo>
                  <a:pt x="530" y="113"/>
                </a:lnTo>
                <a:lnTo>
                  <a:pt x="482" y="65"/>
                </a:lnTo>
                <a:lnTo>
                  <a:pt x="426" y="30"/>
                </a:lnTo>
                <a:lnTo>
                  <a:pt x="363" y="8"/>
                </a:lnTo>
                <a:lnTo>
                  <a:pt x="297" y="0"/>
                </a:lnTo>
                <a:lnTo>
                  <a:pt x="231" y="8"/>
                </a:lnTo>
                <a:lnTo>
                  <a:pt x="168" y="30"/>
                </a:lnTo>
                <a:lnTo>
                  <a:pt x="112" y="65"/>
                </a:lnTo>
                <a:lnTo>
                  <a:pt x="65" y="113"/>
                </a:lnTo>
                <a:lnTo>
                  <a:pt x="30" y="170"/>
                </a:lnTo>
                <a:lnTo>
                  <a:pt x="7" y="232"/>
                </a:lnTo>
                <a:lnTo>
                  <a:pt x="0" y="298"/>
                </a:lnTo>
                <a:lnTo>
                  <a:pt x="7" y="364"/>
                </a:lnTo>
                <a:lnTo>
                  <a:pt x="30" y="427"/>
                </a:lnTo>
                <a:lnTo>
                  <a:pt x="65" y="484"/>
                </a:lnTo>
                <a:lnTo>
                  <a:pt x="112" y="532"/>
                </a:lnTo>
                <a:lnTo>
                  <a:pt x="168" y="567"/>
                </a:lnTo>
                <a:lnTo>
                  <a:pt x="231" y="588"/>
                </a:lnTo>
                <a:lnTo>
                  <a:pt x="297" y="595"/>
                </a:lnTo>
                <a:lnTo>
                  <a:pt x="363" y="588"/>
                </a:lnTo>
                <a:lnTo>
                  <a:pt x="426" y="567"/>
                </a:lnTo>
                <a:lnTo>
                  <a:pt x="482" y="532"/>
                </a:lnTo>
                <a:lnTo>
                  <a:pt x="530" y="484"/>
                </a:lnTo>
                <a:lnTo>
                  <a:pt x="565" y="427"/>
                </a:lnTo>
                <a:lnTo>
                  <a:pt x="588" y="364"/>
                </a:lnTo>
                <a:lnTo>
                  <a:pt x="595" y="298"/>
                </a:lnTo>
                <a:close/>
              </a:path>
            </a:pathLst>
          </a:custGeom>
          <a:noFill/>
          <a:ln w="190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  <p:grpSp>
        <p:nvGrpSpPr>
          <p:cNvPr id="109242" name="Group 698"/>
          <p:cNvGrpSpPr>
            <a:grpSpLocks/>
          </p:cNvGrpSpPr>
          <p:nvPr/>
        </p:nvGrpSpPr>
        <p:grpSpPr bwMode="auto">
          <a:xfrm>
            <a:off x="3802063" y="4111625"/>
            <a:ext cx="2182812" cy="1954213"/>
            <a:chOff x="2273" y="2598"/>
            <a:chExt cx="1375" cy="1231"/>
          </a:xfrm>
        </p:grpSpPr>
        <p:sp>
          <p:nvSpPr>
            <p:cNvPr id="109243" name="Line 699"/>
            <p:cNvSpPr>
              <a:spLocks noChangeShapeType="1"/>
            </p:cNvSpPr>
            <p:nvPr/>
          </p:nvSpPr>
          <p:spPr bwMode="auto">
            <a:xfrm flipH="1">
              <a:off x="2273" y="2598"/>
              <a:ext cx="475" cy="123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44" name="Line 700"/>
            <p:cNvSpPr>
              <a:spLocks noChangeShapeType="1"/>
            </p:cNvSpPr>
            <p:nvPr/>
          </p:nvSpPr>
          <p:spPr bwMode="auto">
            <a:xfrm>
              <a:off x="2627" y="3420"/>
              <a:ext cx="24" cy="3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45" name="Line 701"/>
            <p:cNvSpPr>
              <a:spLocks noChangeShapeType="1"/>
            </p:cNvSpPr>
            <p:nvPr/>
          </p:nvSpPr>
          <p:spPr bwMode="auto">
            <a:xfrm flipH="1">
              <a:off x="2557" y="3420"/>
              <a:ext cx="39" cy="5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46" name="Freeform 702"/>
            <p:cNvSpPr>
              <a:spLocks/>
            </p:cNvSpPr>
            <p:nvPr/>
          </p:nvSpPr>
          <p:spPr bwMode="auto">
            <a:xfrm>
              <a:off x="2592" y="3401"/>
              <a:ext cx="24" cy="77"/>
            </a:xfrm>
            <a:custGeom>
              <a:avLst/>
              <a:gdLst>
                <a:gd name="T0" fmla="*/ 38 w 38"/>
                <a:gd name="T1" fmla="*/ 0 h 142"/>
                <a:gd name="T2" fmla="*/ 38 w 38"/>
                <a:gd name="T3" fmla="*/ 142 h 142"/>
                <a:gd name="T4" fmla="*/ 0 w 38"/>
                <a:gd name="T5" fmla="*/ 96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" h="142">
                  <a:moveTo>
                    <a:pt x="38" y="0"/>
                  </a:moveTo>
                  <a:lnTo>
                    <a:pt x="38" y="142"/>
                  </a:lnTo>
                  <a:lnTo>
                    <a:pt x="0" y="9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47" name="Line 703"/>
            <p:cNvSpPr>
              <a:spLocks noChangeShapeType="1"/>
            </p:cNvSpPr>
            <p:nvPr/>
          </p:nvSpPr>
          <p:spPr bwMode="auto">
            <a:xfrm>
              <a:off x="2631" y="3377"/>
              <a:ext cx="16" cy="3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48" name="Line 704"/>
            <p:cNvSpPr>
              <a:spLocks noChangeShapeType="1"/>
            </p:cNvSpPr>
            <p:nvPr/>
          </p:nvSpPr>
          <p:spPr bwMode="auto">
            <a:xfrm flipV="1">
              <a:off x="2577" y="3397"/>
              <a:ext cx="62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49" name="Line 705"/>
            <p:cNvSpPr>
              <a:spLocks noChangeShapeType="1"/>
            </p:cNvSpPr>
            <p:nvPr/>
          </p:nvSpPr>
          <p:spPr bwMode="auto">
            <a:xfrm flipH="1">
              <a:off x="2584" y="3350"/>
              <a:ext cx="51" cy="5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50" name="Line 706"/>
            <p:cNvSpPr>
              <a:spLocks noChangeShapeType="1"/>
            </p:cNvSpPr>
            <p:nvPr/>
          </p:nvSpPr>
          <p:spPr bwMode="auto">
            <a:xfrm flipV="1">
              <a:off x="2577" y="3369"/>
              <a:ext cx="42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51" name="Line 707"/>
            <p:cNvSpPr>
              <a:spLocks noChangeShapeType="1"/>
            </p:cNvSpPr>
            <p:nvPr/>
          </p:nvSpPr>
          <p:spPr bwMode="auto">
            <a:xfrm flipH="1">
              <a:off x="2584" y="3338"/>
              <a:ext cx="32" cy="3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52" name="Line 708"/>
            <p:cNvSpPr>
              <a:spLocks noChangeShapeType="1"/>
            </p:cNvSpPr>
            <p:nvPr/>
          </p:nvSpPr>
          <p:spPr bwMode="auto">
            <a:xfrm>
              <a:off x="2608" y="3272"/>
              <a:ext cx="0" cy="5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53" name="Line 709"/>
            <p:cNvSpPr>
              <a:spLocks noChangeShapeType="1"/>
            </p:cNvSpPr>
            <p:nvPr/>
          </p:nvSpPr>
          <p:spPr bwMode="auto">
            <a:xfrm flipV="1">
              <a:off x="2584" y="3299"/>
              <a:ext cx="43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54" name="Line 710"/>
            <p:cNvSpPr>
              <a:spLocks noChangeShapeType="1"/>
            </p:cNvSpPr>
            <p:nvPr/>
          </p:nvSpPr>
          <p:spPr bwMode="auto">
            <a:xfrm flipH="1">
              <a:off x="2580" y="3327"/>
              <a:ext cx="59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55" name="Line 711"/>
            <p:cNvSpPr>
              <a:spLocks noChangeShapeType="1"/>
            </p:cNvSpPr>
            <p:nvPr/>
          </p:nvSpPr>
          <p:spPr bwMode="auto">
            <a:xfrm flipH="1">
              <a:off x="2635" y="3256"/>
              <a:ext cx="4" cy="7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56" name="Line 712"/>
            <p:cNvSpPr>
              <a:spLocks noChangeShapeType="1"/>
            </p:cNvSpPr>
            <p:nvPr/>
          </p:nvSpPr>
          <p:spPr bwMode="auto">
            <a:xfrm flipV="1">
              <a:off x="2577" y="3264"/>
              <a:ext cx="62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57" name="Line 713"/>
            <p:cNvSpPr>
              <a:spLocks noChangeShapeType="1"/>
            </p:cNvSpPr>
            <p:nvPr/>
          </p:nvSpPr>
          <p:spPr bwMode="auto">
            <a:xfrm>
              <a:off x="2577" y="3256"/>
              <a:ext cx="3" cy="9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58" name="Line 714"/>
            <p:cNvSpPr>
              <a:spLocks noChangeShapeType="1"/>
            </p:cNvSpPr>
            <p:nvPr/>
          </p:nvSpPr>
          <p:spPr bwMode="auto">
            <a:xfrm flipV="1">
              <a:off x="2514" y="3412"/>
              <a:ext cx="51" cy="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59" name="Line 715"/>
            <p:cNvSpPr>
              <a:spLocks noChangeShapeType="1"/>
            </p:cNvSpPr>
            <p:nvPr/>
          </p:nvSpPr>
          <p:spPr bwMode="auto">
            <a:xfrm>
              <a:off x="2557" y="3393"/>
              <a:ext cx="12" cy="3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60" name="Line 716"/>
            <p:cNvSpPr>
              <a:spLocks noChangeShapeType="1"/>
            </p:cNvSpPr>
            <p:nvPr/>
          </p:nvSpPr>
          <p:spPr bwMode="auto">
            <a:xfrm>
              <a:off x="2542" y="3256"/>
              <a:ext cx="0" cy="16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61" name="Line 717"/>
            <p:cNvSpPr>
              <a:spLocks noChangeShapeType="1"/>
            </p:cNvSpPr>
            <p:nvPr/>
          </p:nvSpPr>
          <p:spPr bwMode="auto">
            <a:xfrm flipH="1">
              <a:off x="2526" y="3362"/>
              <a:ext cx="39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62" name="Line 718"/>
            <p:cNvSpPr>
              <a:spLocks noChangeShapeType="1"/>
            </p:cNvSpPr>
            <p:nvPr/>
          </p:nvSpPr>
          <p:spPr bwMode="auto">
            <a:xfrm flipH="1">
              <a:off x="2561" y="3307"/>
              <a:ext cx="4" cy="5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63" name="Line 719"/>
            <p:cNvSpPr>
              <a:spLocks noChangeShapeType="1"/>
            </p:cNvSpPr>
            <p:nvPr/>
          </p:nvSpPr>
          <p:spPr bwMode="auto">
            <a:xfrm flipV="1">
              <a:off x="2526" y="3315"/>
              <a:ext cx="39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64" name="Line 720"/>
            <p:cNvSpPr>
              <a:spLocks noChangeShapeType="1"/>
            </p:cNvSpPr>
            <p:nvPr/>
          </p:nvSpPr>
          <p:spPr bwMode="auto">
            <a:xfrm>
              <a:off x="2526" y="3303"/>
              <a:ext cx="0" cy="8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65" name="Line 721"/>
            <p:cNvSpPr>
              <a:spLocks noChangeShapeType="1"/>
            </p:cNvSpPr>
            <p:nvPr/>
          </p:nvSpPr>
          <p:spPr bwMode="auto">
            <a:xfrm flipH="1">
              <a:off x="2690" y="3264"/>
              <a:ext cx="31" cy="8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66" name="Line 722"/>
            <p:cNvSpPr>
              <a:spLocks noChangeShapeType="1"/>
            </p:cNvSpPr>
            <p:nvPr/>
          </p:nvSpPr>
          <p:spPr bwMode="auto">
            <a:xfrm flipV="1">
              <a:off x="2686" y="3424"/>
              <a:ext cx="54" cy="3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67" name="Line 723"/>
            <p:cNvSpPr>
              <a:spLocks noChangeShapeType="1"/>
            </p:cNvSpPr>
            <p:nvPr/>
          </p:nvSpPr>
          <p:spPr bwMode="auto">
            <a:xfrm flipV="1">
              <a:off x="2693" y="3385"/>
              <a:ext cx="47" cy="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68" name="Line 724"/>
            <p:cNvSpPr>
              <a:spLocks noChangeShapeType="1"/>
            </p:cNvSpPr>
            <p:nvPr/>
          </p:nvSpPr>
          <p:spPr bwMode="auto">
            <a:xfrm flipH="1">
              <a:off x="2697" y="3315"/>
              <a:ext cx="43" cy="8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69" name="Line 725"/>
            <p:cNvSpPr>
              <a:spLocks noChangeShapeType="1"/>
            </p:cNvSpPr>
            <p:nvPr/>
          </p:nvSpPr>
          <p:spPr bwMode="auto">
            <a:xfrm flipV="1">
              <a:off x="2686" y="3330"/>
              <a:ext cx="42" cy="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70" name="Line 726"/>
            <p:cNvSpPr>
              <a:spLocks noChangeShapeType="1"/>
            </p:cNvSpPr>
            <p:nvPr/>
          </p:nvSpPr>
          <p:spPr bwMode="auto">
            <a:xfrm>
              <a:off x="2779" y="3264"/>
              <a:ext cx="8" cy="3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71" name="Line 727"/>
            <p:cNvSpPr>
              <a:spLocks noChangeShapeType="1"/>
            </p:cNvSpPr>
            <p:nvPr/>
          </p:nvSpPr>
          <p:spPr bwMode="auto">
            <a:xfrm flipV="1">
              <a:off x="2748" y="3323"/>
              <a:ext cx="74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72" name="Freeform 728"/>
            <p:cNvSpPr>
              <a:spLocks/>
            </p:cNvSpPr>
            <p:nvPr/>
          </p:nvSpPr>
          <p:spPr bwMode="auto">
            <a:xfrm>
              <a:off x="2760" y="3354"/>
              <a:ext cx="62" cy="124"/>
            </a:xfrm>
            <a:custGeom>
              <a:avLst/>
              <a:gdLst>
                <a:gd name="T0" fmla="*/ 0 w 114"/>
                <a:gd name="T1" fmla="*/ 0 h 225"/>
                <a:gd name="T2" fmla="*/ 82 w 114"/>
                <a:gd name="T3" fmla="*/ 225 h 225"/>
                <a:gd name="T4" fmla="*/ 114 w 114"/>
                <a:gd name="T5" fmla="*/ 225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4" h="225">
                  <a:moveTo>
                    <a:pt x="0" y="0"/>
                  </a:moveTo>
                  <a:lnTo>
                    <a:pt x="82" y="225"/>
                  </a:lnTo>
                  <a:lnTo>
                    <a:pt x="114" y="22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73" name="Freeform 729"/>
            <p:cNvSpPr>
              <a:spLocks/>
            </p:cNvSpPr>
            <p:nvPr/>
          </p:nvSpPr>
          <p:spPr bwMode="auto">
            <a:xfrm>
              <a:off x="2721" y="3338"/>
              <a:ext cx="81" cy="140"/>
            </a:xfrm>
            <a:custGeom>
              <a:avLst/>
              <a:gdLst>
                <a:gd name="T0" fmla="*/ 147 w 147"/>
                <a:gd name="T1" fmla="*/ 0 h 257"/>
                <a:gd name="T2" fmla="*/ 106 w 147"/>
                <a:gd name="T3" fmla="*/ 129 h 257"/>
                <a:gd name="T4" fmla="*/ 64 w 147"/>
                <a:gd name="T5" fmla="*/ 197 h 257"/>
                <a:gd name="T6" fmla="*/ 0 w 147"/>
                <a:gd name="T7" fmla="*/ 257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7" h="257">
                  <a:moveTo>
                    <a:pt x="147" y="0"/>
                  </a:moveTo>
                  <a:lnTo>
                    <a:pt x="106" y="129"/>
                  </a:lnTo>
                  <a:lnTo>
                    <a:pt x="64" y="197"/>
                  </a:lnTo>
                  <a:lnTo>
                    <a:pt x="0" y="25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74" name="Freeform 730"/>
            <p:cNvSpPr>
              <a:spLocks/>
            </p:cNvSpPr>
            <p:nvPr/>
          </p:nvSpPr>
          <p:spPr bwMode="auto">
            <a:xfrm>
              <a:off x="2873" y="3346"/>
              <a:ext cx="46" cy="86"/>
            </a:xfrm>
            <a:custGeom>
              <a:avLst/>
              <a:gdLst>
                <a:gd name="T0" fmla="*/ 87 w 87"/>
                <a:gd name="T1" fmla="*/ 0 h 151"/>
                <a:gd name="T2" fmla="*/ 47 w 87"/>
                <a:gd name="T3" fmla="*/ 92 h 151"/>
                <a:gd name="T4" fmla="*/ 0 w 87"/>
                <a:gd name="T5" fmla="*/ 15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7" h="151">
                  <a:moveTo>
                    <a:pt x="87" y="0"/>
                  </a:moveTo>
                  <a:lnTo>
                    <a:pt x="47" y="92"/>
                  </a:lnTo>
                  <a:lnTo>
                    <a:pt x="0" y="15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75" name="Freeform 731"/>
            <p:cNvSpPr>
              <a:spLocks/>
            </p:cNvSpPr>
            <p:nvPr/>
          </p:nvSpPr>
          <p:spPr bwMode="auto">
            <a:xfrm>
              <a:off x="2919" y="3350"/>
              <a:ext cx="74" cy="93"/>
            </a:xfrm>
            <a:custGeom>
              <a:avLst/>
              <a:gdLst>
                <a:gd name="T0" fmla="*/ 0 w 129"/>
                <a:gd name="T1" fmla="*/ 0 h 170"/>
                <a:gd name="T2" fmla="*/ 87 w 129"/>
                <a:gd name="T3" fmla="*/ 170 h 170"/>
                <a:gd name="T4" fmla="*/ 129 w 129"/>
                <a:gd name="T5" fmla="*/ 17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9" h="170">
                  <a:moveTo>
                    <a:pt x="0" y="0"/>
                  </a:moveTo>
                  <a:lnTo>
                    <a:pt x="87" y="170"/>
                  </a:lnTo>
                  <a:lnTo>
                    <a:pt x="129" y="17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76" name="Line 732"/>
            <p:cNvSpPr>
              <a:spLocks noChangeShapeType="1"/>
            </p:cNvSpPr>
            <p:nvPr/>
          </p:nvSpPr>
          <p:spPr bwMode="auto">
            <a:xfrm flipH="1">
              <a:off x="2845" y="3428"/>
              <a:ext cx="31" cy="3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77" name="Line 733"/>
            <p:cNvSpPr>
              <a:spLocks noChangeShapeType="1"/>
            </p:cNvSpPr>
            <p:nvPr/>
          </p:nvSpPr>
          <p:spPr bwMode="auto">
            <a:xfrm flipV="1">
              <a:off x="2880" y="3342"/>
              <a:ext cx="90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78" name="Line 734"/>
            <p:cNvSpPr>
              <a:spLocks noChangeShapeType="1"/>
            </p:cNvSpPr>
            <p:nvPr/>
          </p:nvSpPr>
          <p:spPr bwMode="auto">
            <a:xfrm flipV="1">
              <a:off x="2865" y="3299"/>
              <a:ext cx="117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79" name="Line 735"/>
            <p:cNvSpPr>
              <a:spLocks noChangeShapeType="1"/>
            </p:cNvSpPr>
            <p:nvPr/>
          </p:nvSpPr>
          <p:spPr bwMode="auto">
            <a:xfrm>
              <a:off x="2919" y="3249"/>
              <a:ext cx="0" cy="2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80" name="Line 736"/>
            <p:cNvSpPr>
              <a:spLocks noChangeShapeType="1"/>
            </p:cNvSpPr>
            <p:nvPr/>
          </p:nvSpPr>
          <p:spPr bwMode="auto">
            <a:xfrm flipV="1">
              <a:off x="3017" y="3401"/>
              <a:ext cx="58" cy="3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81" name="Line 737"/>
            <p:cNvSpPr>
              <a:spLocks noChangeShapeType="1"/>
            </p:cNvSpPr>
            <p:nvPr/>
          </p:nvSpPr>
          <p:spPr bwMode="auto">
            <a:xfrm flipH="1">
              <a:off x="3056" y="3342"/>
              <a:ext cx="11" cy="7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82" name="Line 738"/>
            <p:cNvSpPr>
              <a:spLocks noChangeShapeType="1"/>
            </p:cNvSpPr>
            <p:nvPr/>
          </p:nvSpPr>
          <p:spPr bwMode="auto">
            <a:xfrm>
              <a:off x="3032" y="3358"/>
              <a:ext cx="8" cy="3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83" name="Line 739"/>
            <p:cNvSpPr>
              <a:spLocks noChangeShapeType="1"/>
            </p:cNvSpPr>
            <p:nvPr/>
          </p:nvSpPr>
          <p:spPr bwMode="auto">
            <a:xfrm flipV="1">
              <a:off x="3021" y="3327"/>
              <a:ext cx="54" cy="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84" name="Line 740"/>
            <p:cNvSpPr>
              <a:spLocks noChangeShapeType="1"/>
            </p:cNvSpPr>
            <p:nvPr/>
          </p:nvSpPr>
          <p:spPr bwMode="auto">
            <a:xfrm>
              <a:off x="3044" y="3276"/>
              <a:ext cx="12" cy="3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85" name="Line 741"/>
            <p:cNvSpPr>
              <a:spLocks noChangeShapeType="1"/>
            </p:cNvSpPr>
            <p:nvPr/>
          </p:nvSpPr>
          <p:spPr bwMode="auto">
            <a:xfrm>
              <a:off x="3122" y="3252"/>
              <a:ext cx="0" cy="6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86" name="Line 742"/>
            <p:cNvSpPr>
              <a:spLocks noChangeShapeType="1"/>
            </p:cNvSpPr>
            <p:nvPr/>
          </p:nvSpPr>
          <p:spPr bwMode="auto">
            <a:xfrm>
              <a:off x="3095" y="3280"/>
              <a:ext cx="0" cy="4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87" name="Line 743"/>
            <p:cNvSpPr>
              <a:spLocks noChangeShapeType="1"/>
            </p:cNvSpPr>
            <p:nvPr/>
          </p:nvSpPr>
          <p:spPr bwMode="auto">
            <a:xfrm flipV="1">
              <a:off x="3091" y="3315"/>
              <a:ext cx="54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88" name="Line 744"/>
            <p:cNvSpPr>
              <a:spLocks noChangeShapeType="1"/>
            </p:cNvSpPr>
            <p:nvPr/>
          </p:nvSpPr>
          <p:spPr bwMode="auto">
            <a:xfrm flipH="1">
              <a:off x="3145" y="3272"/>
              <a:ext cx="4" cy="5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89" name="Line 745"/>
            <p:cNvSpPr>
              <a:spLocks noChangeShapeType="1"/>
            </p:cNvSpPr>
            <p:nvPr/>
          </p:nvSpPr>
          <p:spPr bwMode="auto">
            <a:xfrm flipV="1">
              <a:off x="3079" y="3346"/>
              <a:ext cx="82" cy="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90" name="Line 746"/>
            <p:cNvSpPr>
              <a:spLocks noChangeShapeType="1"/>
            </p:cNvSpPr>
            <p:nvPr/>
          </p:nvSpPr>
          <p:spPr bwMode="auto">
            <a:xfrm flipH="1">
              <a:off x="3106" y="3354"/>
              <a:ext cx="12" cy="3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91" name="Freeform 747"/>
            <p:cNvSpPr>
              <a:spLocks/>
            </p:cNvSpPr>
            <p:nvPr/>
          </p:nvSpPr>
          <p:spPr bwMode="auto">
            <a:xfrm>
              <a:off x="3083" y="3385"/>
              <a:ext cx="0" cy="93"/>
            </a:xfrm>
            <a:custGeom>
              <a:avLst/>
              <a:gdLst>
                <a:gd name="T0" fmla="*/ 9 h 166"/>
                <a:gd name="T1" fmla="*/ 0 h 166"/>
                <a:gd name="T2" fmla="*/ 166 h 166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66">
                  <a:moveTo>
                    <a:pt x="0" y="9"/>
                  </a:moveTo>
                  <a:lnTo>
                    <a:pt x="0" y="0"/>
                  </a:lnTo>
                  <a:lnTo>
                    <a:pt x="0" y="16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92" name="Line 748"/>
            <p:cNvSpPr>
              <a:spLocks noChangeShapeType="1"/>
            </p:cNvSpPr>
            <p:nvPr/>
          </p:nvSpPr>
          <p:spPr bwMode="auto">
            <a:xfrm flipV="1">
              <a:off x="3083" y="3385"/>
              <a:ext cx="70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93" name="Freeform 749"/>
            <p:cNvSpPr>
              <a:spLocks/>
            </p:cNvSpPr>
            <p:nvPr/>
          </p:nvSpPr>
          <p:spPr bwMode="auto">
            <a:xfrm>
              <a:off x="3137" y="3381"/>
              <a:ext cx="20" cy="97"/>
            </a:xfrm>
            <a:custGeom>
              <a:avLst/>
              <a:gdLst>
                <a:gd name="T0" fmla="*/ 36 w 36"/>
                <a:gd name="T1" fmla="*/ 0 h 175"/>
                <a:gd name="T2" fmla="*/ 22 w 36"/>
                <a:gd name="T3" fmla="*/ 175 h 175"/>
                <a:gd name="T4" fmla="*/ 0 w 36"/>
                <a:gd name="T5" fmla="*/ 133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6" h="175">
                  <a:moveTo>
                    <a:pt x="36" y="0"/>
                  </a:moveTo>
                  <a:lnTo>
                    <a:pt x="22" y="175"/>
                  </a:lnTo>
                  <a:lnTo>
                    <a:pt x="0" y="13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94" name="Line 750"/>
            <p:cNvSpPr>
              <a:spLocks noChangeShapeType="1"/>
            </p:cNvSpPr>
            <p:nvPr/>
          </p:nvSpPr>
          <p:spPr bwMode="auto">
            <a:xfrm>
              <a:off x="3106" y="3393"/>
              <a:ext cx="0" cy="7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95" name="Line 751"/>
            <p:cNvSpPr>
              <a:spLocks noChangeShapeType="1"/>
            </p:cNvSpPr>
            <p:nvPr/>
          </p:nvSpPr>
          <p:spPr bwMode="auto">
            <a:xfrm>
              <a:off x="3130" y="3389"/>
              <a:ext cx="0" cy="8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96" name="Line 752"/>
            <p:cNvSpPr>
              <a:spLocks noChangeShapeType="1"/>
            </p:cNvSpPr>
            <p:nvPr/>
          </p:nvSpPr>
          <p:spPr bwMode="auto">
            <a:xfrm flipV="1">
              <a:off x="3227" y="3291"/>
              <a:ext cx="101" cy="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97" name="Line 753"/>
            <p:cNvSpPr>
              <a:spLocks noChangeShapeType="1"/>
            </p:cNvSpPr>
            <p:nvPr/>
          </p:nvSpPr>
          <p:spPr bwMode="auto">
            <a:xfrm>
              <a:off x="3262" y="3249"/>
              <a:ext cx="16" cy="4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98" name="Freeform 754"/>
            <p:cNvSpPr>
              <a:spLocks/>
            </p:cNvSpPr>
            <p:nvPr/>
          </p:nvSpPr>
          <p:spPr bwMode="auto">
            <a:xfrm>
              <a:off x="3188" y="3288"/>
              <a:ext cx="39" cy="198"/>
            </a:xfrm>
            <a:custGeom>
              <a:avLst/>
              <a:gdLst>
                <a:gd name="T0" fmla="*/ 74 w 74"/>
                <a:gd name="T1" fmla="*/ 0 h 353"/>
                <a:gd name="T2" fmla="*/ 64 w 74"/>
                <a:gd name="T3" fmla="*/ 143 h 353"/>
                <a:gd name="T4" fmla="*/ 36 w 74"/>
                <a:gd name="T5" fmla="*/ 280 h 353"/>
                <a:gd name="T6" fmla="*/ 0 w 74"/>
                <a:gd name="T7" fmla="*/ 353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4" h="353">
                  <a:moveTo>
                    <a:pt x="74" y="0"/>
                  </a:moveTo>
                  <a:lnTo>
                    <a:pt x="64" y="143"/>
                  </a:lnTo>
                  <a:lnTo>
                    <a:pt x="36" y="280"/>
                  </a:lnTo>
                  <a:lnTo>
                    <a:pt x="0" y="35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299" name="Line 755"/>
            <p:cNvSpPr>
              <a:spLocks noChangeShapeType="1"/>
            </p:cNvSpPr>
            <p:nvPr/>
          </p:nvSpPr>
          <p:spPr bwMode="auto">
            <a:xfrm>
              <a:off x="3243" y="3358"/>
              <a:ext cx="11" cy="5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00" name="Line 756"/>
            <p:cNvSpPr>
              <a:spLocks noChangeShapeType="1"/>
            </p:cNvSpPr>
            <p:nvPr/>
          </p:nvSpPr>
          <p:spPr bwMode="auto">
            <a:xfrm flipV="1">
              <a:off x="3223" y="3439"/>
              <a:ext cx="105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01" name="Line 757"/>
            <p:cNvSpPr>
              <a:spLocks noChangeShapeType="1"/>
            </p:cNvSpPr>
            <p:nvPr/>
          </p:nvSpPr>
          <p:spPr bwMode="auto">
            <a:xfrm flipV="1">
              <a:off x="3293" y="3334"/>
              <a:ext cx="20" cy="10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02" name="Line 758"/>
            <p:cNvSpPr>
              <a:spLocks noChangeShapeType="1"/>
            </p:cNvSpPr>
            <p:nvPr/>
          </p:nvSpPr>
          <p:spPr bwMode="auto">
            <a:xfrm>
              <a:off x="3274" y="3346"/>
              <a:ext cx="4" cy="5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03" name="Line 759"/>
            <p:cNvSpPr>
              <a:spLocks noChangeShapeType="1"/>
            </p:cNvSpPr>
            <p:nvPr/>
          </p:nvSpPr>
          <p:spPr bwMode="auto">
            <a:xfrm flipV="1">
              <a:off x="3406" y="3358"/>
              <a:ext cx="43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04" name="Line 760"/>
            <p:cNvSpPr>
              <a:spLocks noChangeShapeType="1"/>
            </p:cNvSpPr>
            <p:nvPr/>
          </p:nvSpPr>
          <p:spPr bwMode="auto">
            <a:xfrm flipV="1">
              <a:off x="3476" y="3346"/>
              <a:ext cx="4" cy="1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05" name="Line 761"/>
            <p:cNvSpPr>
              <a:spLocks noChangeShapeType="1"/>
            </p:cNvSpPr>
            <p:nvPr/>
          </p:nvSpPr>
          <p:spPr bwMode="auto">
            <a:xfrm flipV="1">
              <a:off x="3375" y="3451"/>
              <a:ext cx="101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06" name="Line 762"/>
            <p:cNvSpPr>
              <a:spLocks noChangeShapeType="1"/>
            </p:cNvSpPr>
            <p:nvPr/>
          </p:nvSpPr>
          <p:spPr bwMode="auto">
            <a:xfrm>
              <a:off x="3375" y="3354"/>
              <a:ext cx="0" cy="1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07" name="Line 763"/>
            <p:cNvSpPr>
              <a:spLocks noChangeShapeType="1"/>
            </p:cNvSpPr>
            <p:nvPr/>
          </p:nvSpPr>
          <p:spPr bwMode="auto">
            <a:xfrm>
              <a:off x="3426" y="3323"/>
              <a:ext cx="0" cy="8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08" name="Line 764"/>
            <p:cNvSpPr>
              <a:spLocks noChangeShapeType="1"/>
            </p:cNvSpPr>
            <p:nvPr/>
          </p:nvSpPr>
          <p:spPr bwMode="auto">
            <a:xfrm flipH="1">
              <a:off x="3394" y="3315"/>
              <a:ext cx="63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09" name="Line 765"/>
            <p:cNvSpPr>
              <a:spLocks noChangeShapeType="1"/>
            </p:cNvSpPr>
            <p:nvPr/>
          </p:nvSpPr>
          <p:spPr bwMode="auto">
            <a:xfrm flipV="1">
              <a:off x="3457" y="3307"/>
              <a:ext cx="0" cy="9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10" name="Line 766"/>
            <p:cNvSpPr>
              <a:spLocks noChangeShapeType="1"/>
            </p:cNvSpPr>
            <p:nvPr/>
          </p:nvSpPr>
          <p:spPr bwMode="auto">
            <a:xfrm flipV="1">
              <a:off x="3398" y="3404"/>
              <a:ext cx="59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11" name="Line 767"/>
            <p:cNvSpPr>
              <a:spLocks noChangeShapeType="1"/>
            </p:cNvSpPr>
            <p:nvPr/>
          </p:nvSpPr>
          <p:spPr bwMode="auto">
            <a:xfrm>
              <a:off x="3394" y="3307"/>
              <a:ext cx="4" cy="11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12" name="Line 768"/>
            <p:cNvSpPr>
              <a:spLocks noChangeShapeType="1"/>
            </p:cNvSpPr>
            <p:nvPr/>
          </p:nvSpPr>
          <p:spPr bwMode="auto">
            <a:xfrm flipH="1">
              <a:off x="3367" y="3272"/>
              <a:ext cx="117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13" name="Line 769"/>
            <p:cNvSpPr>
              <a:spLocks noChangeShapeType="1"/>
            </p:cNvSpPr>
            <p:nvPr/>
          </p:nvSpPr>
          <p:spPr bwMode="auto">
            <a:xfrm flipV="1">
              <a:off x="2526" y="3585"/>
              <a:ext cx="66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14" name="Line 770"/>
            <p:cNvSpPr>
              <a:spLocks noChangeShapeType="1"/>
            </p:cNvSpPr>
            <p:nvPr/>
          </p:nvSpPr>
          <p:spPr bwMode="auto">
            <a:xfrm flipV="1">
              <a:off x="2530" y="3648"/>
              <a:ext cx="54" cy="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15" name="Line 771"/>
            <p:cNvSpPr>
              <a:spLocks noChangeShapeType="1"/>
            </p:cNvSpPr>
            <p:nvPr/>
          </p:nvSpPr>
          <p:spPr bwMode="auto">
            <a:xfrm>
              <a:off x="2577" y="3624"/>
              <a:ext cx="15" cy="3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16" name="Line 772"/>
            <p:cNvSpPr>
              <a:spLocks noChangeShapeType="1"/>
            </p:cNvSpPr>
            <p:nvPr/>
          </p:nvSpPr>
          <p:spPr bwMode="auto">
            <a:xfrm>
              <a:off x="2565" y="3659"/>
              <a:ext cx="0" cy="8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17" name="Line 773"/>
            <p:cNvSpPr>
              <a:spLocks noChangeShapeType="1"/>
            </p:cNvSpPr>
            <p:nvPr/>
          </p:nvSpPr>
          <p:spPr bwMode="auto">
            <a:xfrm flipV="1">
              <a:off x="2518" y="3733"/>
              <a:ext cx="74" cy="3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18" name="Line 774"/>
            <p:cNvSpPr>
              <a:spLocks noChangeShapeType="1"/>
            </p:cNvSpPr>
            <p:nvPr/>
          </p:nvSpPr>
          <p:spPr bwMode="auto">
            <a:xfrm>
              <a:off x="2616" y="3613"/>
              <a:ext cx="0" cy="10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19" name="Freeform 775"/>
            <p:cNvSpPr>
              <a:spLocks/>
            </p:cNvSpPr>
            <p:nvPr/>
          </p:nvSpPr>
          <p:spPr bwMode="auto">
            <a:xfrm>
              <a:off x="2616" y="3562"/>
              <a:ext cx="23" cy="226"/>
            </a:xfrm>
            <a:custGeom>
              <a:avLst/>
              <a:gdLst>
                <a:gd name="T0" fmla="*/ 37 w 37"/>
                <a:gd name="T1" fmla="*/ 0 h 405"/>
                <a:gd name="T2" fmla="*/ 37 w 37"/>
                <a:gd name="T3" fmla="*/ 364 h 405"/>
                <a:gd name="T4" fmla="*/ 32 w 37"/>
                <a:gd name="T5" fmla="*/ 405 h 405"/>
                <a:gd name="T6" fmla="*/ 0 w 37"/>
                <a:gd name="T7" fmla="*/ 350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405">
                  <a:moveTo>
                    <a:pt x="37" y="0"/>
                  </a:moveTo>
                  <a:lnTo>
                    <a:pt x="37" y="364"/>
                  </a:lnTo>
                  <a:lnTo>
                    <a:pt x="32" y="405"/>
                  </a:lnTo>
                  <a:lnTo>
                    <a:pt x="0" y="35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20" name="Line 776"/>
            <p:cNvSpPr>
              <a:spLocks noChangeShapeType="1"/>
            </p:cNvSpPr>
            <p:nvPr/>
          </p:nvSpPr>
          <p:spPr bwMode="auto">
            <a:xfrm flipV="1">
              <a:off x="2530" y="3687"/>
              <a:ext cx="58" cy="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21" name="Line 777"/>
            <p:cNvSpPr>
              <a:spLocks noChangeShapeType="1"/>
            </p:cNvSpPr>
            <p:nvPr/>
          </p:nvSpPr>
          <p:spPr bwMode="auto">
            <a:xfrm flipH="1">
              <a:off x="2534" y="3589"/>
              <a:ext cx="31" cy="7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22" name="Line 778"/>
            <p:cNvSpPr>
              <a:spLocks noChangeShapeType="1"/>
            </p:cNvSpPr>
            <p:nvPr/>
          </p:nvSpPr>
          <p:spPr bwMode="auto">
            <a:xfrm flipH="1">
              <a:off x="2717" y="3566"/>
              <a:ext cx="23" cy="5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23" name="Line 779"/>
            <p:cNvSpPr>
              <a:spLocks noChangeShapeType="1"/>
            </p:cNvSpPr>
            <p:nvPr/>
          </p:nvSpPr>
          <p:spPr bwMode="auto">
            <a:xfrm flipV="1">
              <a:off x="2740" y="3644"/>
              <a:ext cx="86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24" name="Line 780"/>
            <p:cNvSpPr>
              <a:spLocks noChangeShapeType="1"/>
            </p:cNvSpPr>
            <p:nvPr/>
          </p:nvSpPr>
          <p:spPr bwMode="auto">
            <a:xfrm>
              <a:off x="2783" y="3566"/>
              <a:ext cx="0" cy="2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25" name="Line 781"/>
            <p:cNvSpPr>
              <a:spLocks noChangeShapeType="1"/>
            </p:cNvSpPr>
            <p:nvPr/>
          </p:nvSpPr>
          <p:spPr bwMode="auto">
            <a:xfrm flipV="1">
              <a:off x="2678" y="3613"/>
              <a:ext cx="39" cy="5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26" name="Line 782"/>
            <p:cNvSpPr>
              <a:spLocks noChangeShapeType="1"/>
            </p:cNvSpPr>
            <p:nvPr/>
          </p:nvSpPr>
          <p:spPr bwMode="auto">
            <a:xfrm>
              <a:off x="2721" y="3613"/>
              <a:ext cx="0" cy="16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27" name="Line 783"/>
            <p:cNvSpPr>
              <a:spLocks noChangeShapeType="1"/>
            </p:cNvSpPr>
            <p:nvPr/>
          </p:nvSpPr>
          <p:spPr bwMode="auto">
            <a:xfrm flipH="1">
              <a:off x="2888" y="3628"/>
              <a:ext cx="74" cy="12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28" name="Line 784"/>
            <p:cNvSpPr>
              <a:spLocks noChangeShapeType="1"/>
            </p:cNvSpPr>
            <p:nvPr/>
          </p:nvSpPr>
          <p:spPr bwMode="auto">
            <a:xfrm>
              <a:off x="2954" y="3706"/>
              <a:ext cx="28" cy="7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29" name="Line 785"/>
            <p:cNvSpPr>
              <a:spLocks noChangeShapeType="1"/>
            </p:cNvSpPr>
            <p:nvPr/>
          </p:nvSpPr>
          <p:spPr bwMode="auto">
            <a:xfrm flipH="1">
              <a:off x="2880" y="3741"/>
              <a:ext cx="90" cy="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30" name="Freeform 786"/>
            <p:cNvSpPr>
              <a:spLocks/>
            </p:cNvSpPr>
            <p:nvPr/>
          </p:nvSpPr>
          <p:spPr bwMode="auto">
            <a:xfrm>
              <a:off x="2861" y="3570"/>
              <a:ext cx="82" cy="136"/>
            </a:xfrm>
            <a:custGeom>
              <a:avLst/>
              <a:gdLst>
                <a:gd name="T0" fmla="*/ 0 w 147"/>
                <a:gd name="T1" fmla="*/ 244 h 244"/>
                <a:gd name="T2" fmla="*/ 92 w 147"/>
                <a:gd name="T3" fmla="*/ 120 h 244"/>
                <a:gd name="T4" fmla="*/ 147 w 147"/>
                <a:gd name="T5" fmla="*/ 0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7" h="244">
                  <a:moveTo>
                    <a:pt x="0" y="244"/>
                  </a:moveTo>
                  <a:lnTo>
                    <a:pt x="92" y="120"/>
                  </a:lnTo>
                  <a:lnTo>
                    <a:pt x="147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31" name="Line 787"/>
            <p:cNvSpPr>
              <a:spLocks noChangeShapeType="1"/>
            </p:cNvSpPr>
            <p:nvPr/>
          </p:nvSpPr>
          <p:spPr bwMode="auto">
            <a:xfrm flipH="1">
              <a:off x="3013" y="3558"/>
              <a:ext cx="54" cy="11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32" name="Line 788"/>
            <p:cNvSpPr>
              <a:spLocks noChangeShapeType="1"/>
            </p:cNvSpPr>
            <p:nvPr/>
          </p:nvSpPr>
          <p:spPr bwMode="auto">
            <a:xfrm>
              <a:off x="3048" y="3609"/>
              <a:ext cx="0" cy="17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33" name="Line 789"/>
            <p:cNvSpPr>
              <a:spLocks noChangeShapeType="1"/>
            </p:cNvSpPr>
            <p:nvPr/>
          </p:nvSpPr>
          <p:spPr bwMode="auto">
            <a:xfrm>
              <a:off x="3098" y="3566"/>
              <a:ext cx="16" cy="4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34" name="Line 790"/>
            <p:cNvSpPr>
              <a:spLocks noChangeShapeType="1"/>
            </p:cNvSpPr>
            <p:nvPr/>
          </p:nvSpPr>
          <p:spPr bwMode="auto">
            <a:xfrm flipV="1">
              <a:off x="3063" y="3624"/>
              <a:ext cx="86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35" name="Line 791"/>
            <p:cNvSpPr>
              <a:spLocks noChangeShapeType="1"/>
            </p:cNvSpPr>
            <p:nvPr/>
          </p:nvSpPr>
          <p:spPr bwMode="auto">
            <a:xfrm>
              <a:off x="3083" y="3659"/>
              <a:ext cx="15" cy="5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36" name="Line 792"/>
            <p:cNvSpPr>
              <a:spLocks noChangeShapeType="1"/>
            </p:cNvSpPr>
            <p:nvPr/>
          </p:nvSpPr>
          <p:spPr bwMode="auto">
            <a:xfrm flipH="1">
              <a:off x="3114" y="3652"/>
              <a:ext cx="16" cy="10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37" name="Line 793"/>
            <p:cNvSpPr>
              <a:spLocks noChangeShapeType="1"/>
            </p:cNvSpPr>
            <p:nvPr/>
          </p:nvSpPr>
          <p:spPr bwMode="auto">
            <a:xfrm flipV="1">
              <a:off x="3056" y="3749"/>
              <a:ext cx="105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38" name="Line 794"/>
            <p:cNvSpPr>
              <a:spLocks noChangeShapeType="1"/>
            </p:cNvSpPr>
            <p:nvPr/>
          </p:nvSpPr>
          <p:spPr bwMode="auto">
            <a:xfrm flipV="1">
              <a:off x="3188" y="3765"/>
              <a:ext cx="140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39" name="Line 795"/>
            <p:cNvSpPr>
              <a:spLocks noChangeShapeType="1"/>
            </p:cNvSpPr>
            <p:nvPr/>
          </p:nvSpPr>
          <p:spPr bwMode="auto">
            <a:xfrm flipV="1">
              <a:off x="3223" y="3741"/>
              <a:ext cx="55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40" name="Line 796"/>
            <p:cNvSpPr>
              <a:spLocks noChangeShapeType="1"/>
            </p:cNvSpPr>
            <p:nvPr/>
          </p:nvSpPr>
          <p:spPr bwMode="auto">
            <a:xfrm flipH="1">
              <a:off x="3223" y="3722"/>
              <a:ext cx="55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41" name="Line 797"/>
            <p:cNvSpPr>
              <a:spLocks noChangeShapeType="1"/>
            </p:cNvSpPr>
            <p:nvPr/>
          </p:nvSpPr>
          <p:spPr bwMode="auto">
            <a:xfrm flipV="1">
              <a:off x="3223" y="3698"/>
              <a:ext cx="55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42" name="Line 798"/>
            <p:cNvSpPr>
              <a:spLocks noChangeShapeType="1"/>
            </p:cNvSpPr>
            <p:nvPr/>
          </p:nvSpPr>
          <p:spPr bwMode="auto">
            <a:xfrm flipH="1">
              <a:off x="3223" y="3671"/>
              <a:ext cx="70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43" name="Line 799"/>
            <p:cNvSpPr>
              <a:spLocks noChangeShapeType="1"/>
            </p:cNvSpPr>
            <p:nvPr/>
          </p:nvSpPr>
          <p:spPr bwMode="auto">
            <a:xfrm flipV="1">
              <a:off x="3289" y="3663"/>
              <a:ext cx="4" cy="10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44" name="Line 800"/>
            <p:cNvSpPr>
              <a:spLocks noChangeShapeType="1"/>
            </p:cNvSpPr>
            <p:nvPr/>
          </p:nvSpPr>
          <p:spPr bwMode="auto">
            <a:xfrm>
              <a:off x="3223" y="3667"/>
              <a:ext cx="0" cy="10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45" name="Line 801"/>
            <p:cNvSpPr>
              <a:spLocks noChangeShapeType="1"/>
            </p:cNvSpPr>
            <p:nvPr/>
          </p:nvSpPr>
          <p:spPr bwMode="auto">
            <a:xfrm flipH="1">
              <a:off x="3254" y="3628"/>
              <a:ext cx="4" cy="4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46" name="Line 802"/>
            <p:cNvSpPr>
              <a:spLocks noChangeShapeType="1"/>
            </p:cNvSpPr>
            <p:nvPr/>
          </p:nvSpPr>
          <p:spPr bwMode="auto">
            <a:xfrm flipV="1">
              <a:off x="3200" y="3644"/>
              <a:ext cx="120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47" name="Line 803"/>
            <p:cNvSpPr>
              <a:spLocks noChangeShapeType="1"/>
            </p:cNvSpPr>
            <p:nvPr/>
          </p:nvSpPr>
          <p:spPr bwMode="auto">
            <a:xfrm flipH="1">
              <a:off x="3270" y="3585"/>
              <a:ext cx="4" cy="3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48" name="Line 804"/>
            <p:cNvSpPr>
              <a:spLocks noChangeShapeType="1"/>
            </p:cNvSpPr>
            <p:nvPr/>
          </p:nvSpPr>
          <p:spPr bwMode="auto">
            <a:xfrm>
              <a:off x="3243" y="3585"/>
              <a:ext cx="0" cy="3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49" name="Line 805"/>
            <p:cNvSpPr>
              <a:spLocks noChangeShapeType="1"/>
            </p:cNvSpPr>
            <p:nvPr/>
          </p:nvSpPr>
          <p:spPr bwMode="auto">
            <a:xfrm flipH="1">
              <a:off x="3207" y="3578"/>
              <a:ext cx="98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50" name="Line 806"/>
            <p:cNvSpPr>
              <a:spLocks noChangeShapeType="1"/>
            </p:cNvSpPr>
            <p:nvPr/>
          </p:nvSpPr>
          <p:spPr bwMode="auto">
            <a:xfrm flipV="1">
              <a:off x="3305" y="3570"/>
              <a:ext cx="4" cy="4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51" name="Line 807"/>
            <p:cNvSpPr>
              <a:spLocks noChangeShapeType="1"/>
            </p:cNvSpPr>
            <p:nvPr/>
          </p:nvSpPr>
          <p:spPr bwMode="auto">
            <a:xfrm flipV="1">
              <a:off x="3207" y="3613"/>
              <a:ext cx="102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52" name="Line 808"/>
            <p:cNvSpPr>
              <a:spLocks noChangeShapeType="1"/>
            </p:cNvSpPr>
            <p:nvPr/>
          </p:nvSpPr>
          <p:spPr bwMode="auto">
            <a:xfrm>
              <a:off x="3207" y="3570"/>
              <a:ext cx="0" cy="6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53" name="Freeform 809"/>
            <p:cNvSpPr>
              <a:spLocks/>
            </p:cNvSpPr>
            <p:nvPr/>
          </p:nvSpPr>
          <p:spPr bwMode="auto">
            <a:xfrm>
              <a:off x="3371" y="3589"/>
              <a:ext cx="47" cy="12"/>
            </a:xfrm>
            <a:custGeom>
              <a:avLst/>
              <a:gdLst>
                <a:gd name="T0" fmla="*/ 87 w 87"/>
                <a:gd name="T1" fmla="*/ 0 h 18"/>
                <a:gd name="T2" fmla="*/ 43 w 87"/>
                <a:gd name="T3" fmla="*/ 3 h 18"/>
                <a:gd name="T4" fmla="*/ 0 w 87"/>
                <a:gd name="T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7" h="18">
                  <a:moveTo>
                    <a:pt x="87" y="0"/>
                  </a:moveTo>
                  <a:lnTo>
                    <a:pt x="43" y="3"/>
                  </a:lnTo>
                  <a:lnTo>
                    <a:pt x="0" y="1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54" name="Freeform 810"/>
            <p:cNvSpPr>
              <a:spLocks/>
            </p:cNvSpPr>
            <p:nvPr/>
          </p:nvSpPr>
          <p:spPr bwMode="auto">
            <a:xfrm>
              <a:off x="3418" y="3589"/>
              <a:ext cx="31" cy="51"/>
            </a:xfrm>
            <a:custGeom>
              <a:avLst/>
              <a:gdLst>
                <a:gd name="T0" fmla="*/ 37 w 51"/>
                <a:gd name="T1" fmla="*/ 89 h 89"/>
                <a:gd name="T2" fmla="*/ 50 w 51"/>
                <a:gd name="T3" fmla="*/ 68 h 89"/>
                <a:gd name="T4" fmla="*/ 51 w 51"/>
                <a:gd name="T5" fmla="*/ 44 h 89"/>
                <a:gd name="T6" fmla="*/ 42 w 51"/>
                <a:gd name="T7" fmla="*/ 21 h 89"/>
                <a:gd name="T8" fmla="*/ 23 w 51"/>
                <a:gd name="T9" fmla="*/ 6 h 89"/>
                <a:gd name="T10" fmla="*/ 0 w 51"/>
                <a:gd name="T11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" h="89">
                  <a:moveTo>
                    <a:pt x="37" y="89"/>
                  </a:moveTo>
                  <a:lnTo>
                    <a:pt x="50" y="68"/>
                  </a:lnTo>
                  <a:lnTo>
                    <a:pt x="51" y="44"/>
                  </a:lnTo>
                  <a:lnTo>
                    <a:pt x="42" y="21"/>
                  </a:lnTo>
                  <a:lnTo>
                    <a:pt x="23" y="6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55" name="Freeform 811"/>
            <p:cNvSpPr>
              <a:spLocks/>
            </p:cNvSpPr>
            <p:nvPr/>
          </p:nvSpPr>
          <p:spPr bwMode="auto">
            <a:xfrm>
              <a:off x="3410" y="3640"/>
              <a:ext cx="31" cy="66"/>
            </a:xfrm>
            <a:custGeom>
              <a:avLst/>
              <a:gdLst>
                <a:gd name="T0" fmla="*/ 54 w 54"/>
                <a:gd name="T1" fmla="*/ 0 h 118"/>
                <a:gd name="T2" fmla="*/ 15 w 54"/>
                <a:gd name="T3" fmla="*/ 38 h 118"/>
                <a:gd name="T4" fmla="*/ 0 w 54"/>
                <a:gd name="T5" fmla="*/ 75 h 118"/>
                <a:gd name="T6" fmla="*/ 0 w 54"/>
                <a:gd name="T7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118">
                  <a:moveTo>
                    <a:pt x="54" y="0"/>
                  </a:moveTo>
                  <a:lnTo>
                    <a:pt x="15" y="38"/>
                  </a:lnTo>
                  <a:lnTo>
                    <a:pt x="0" y="75"/>
                  </a:lnTo>
                  <a:lnTo>
                    <a:pt x="0" y="11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56" name="Line 812"/>
            <p:cNvSpPr>
              <a:spLocks noChangeShapeType="1"/>
            </p:cNvSpPr>
            <p:nvPr/>
          </p:nvSpPr>
          <p:spPr bwMode="auto">
            <a:xfrm>
              <a:off x="3410" y="3753"/>
              <a:ext cx="0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57" name="Line 813"/>
            <p:cNvSpPr>
              <a:spLocks noChangeShapeType="1"/>
            </p:cNvSpPr>
            <p:nvPr/>
          </p:nvSpPr>
          <p:spPr bwMode="auto">
            <a:xfrm>
              <a:off x="2273" y="3829"/>
              <a:ext cx="137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109358" name="Freeform 814"/>
          <p:cNvSpPr>
            <a:spLocks/>
          </p:cNvSpPr>
          <p:nvPr/>
        </p:nvSpPr>
        <p:spPr bwMode="auto">
          <a:xfrm>
            <a:off x="4295775" y="3846513"/>
            <a:ext cx="519113" cy="525462"/>
          </a:xfrm>
          <a:custGeom>
            <a:avLst/>
            <a:gdLst>
              <a:gd name="T0" fmla="*/ 594 w 594"/>
              <a:gd name="T1" fmla="*/ 298 h 595"/>
              <a:gd name="T2" fmla="*/ 587 w 594"/>
              <a:gd name="T3" fmla="*/ 232 h 595"/>
              <a:gd name="T4" fmla="*/ 566 w 594"/>
              <a:gd name="T5" fmla="*/ 168 h 595"/>
              <a:gd name="T6" fmla="*/ 529 w 594"/>
              <a:gd name="T7" fmla="*/ 112 h 595"/>
              <a:gd name="T8" fmla="*/ 482 w 594"/>
              <a:gd name="T9" fmla="*/ 65 h 595"/>
              <a:gd name="T10" fmla="*/ 426 w 594"/>
              <a:gd name="T11" fmla="*/ 30 h 595"/>
              <a:gd name="T12" fmla="*/ 363 w 594"/>
              <a:gd name="T13" fmla="*/ 8 h 595"/>
              <a:gd name="T14" fmla="*/ 297 w 594"/>
              <a:gd name="T15" fmla="*/ 0 h 595"/>
              <a:gd name="T16" fmla="*/ 231 w 594"/>
              <a:gd name="T17" fmla="*/ 8 h 595"/>
              <a:gd name="T18" fmla="*/ 168 w 594"/>
              <a:gd name="T19" fmla="*/ 30 h 595"/>
              <a:gd name="T20" fmla="*/ 112 w 594"/>
              <a:gd name="T21" fmla="*/ 65 h 595"/>
              <a:gd name="T22" fmla="*/ 65 w 594"/>
              <a:gd name="T23" fmla="*/ 112 h 595"/>
              <a:gd name="T24" fmla="*/ 29 w 594"/>
              <a:gd name="T25" fmla="*/ 168 h 595"/>
              <a:gd name="T26" fmla="*/ 8 w 594"/>
              <a:gd name="T27" fmla="*/ 232 h 595"/>
              <a:gd name="T28" fmla="*/ 0 w 594"/>
              <a:gd name="T29" fmla="*/ 298 h 595"/>
              <a:gd name="T30" fmla="*/ 8 w 594"/>
              <a:gd name="T31" fmla="*/ 364 h 595"/>
              <a:gd name="T32" fmla="*/ 29 w 594"/>
              <a:gd name="T33" fmla="*/ 427 h 595"/>
              <a:gd name="T34" fmla="*/ 65 w 594"/>
              <a:gd name="T35" fmla="*/ 484 h 595"/>
              <a:gd name="T36" fmla="*/ 112 w 594"/>
              <a:gd name="T37" fmla="*/ 530 h 595"/>
              <a:gd name="T38" fmla="*/ 168 w 594"/>
              <a:gd name="T39" fmla="*/ 567 h 595"/>
              <a:gd name="T40" fmla="*/ 231 w 594"/>
              <a:gd name="T41" fmla="*/ 588 h 595"/>
              <a:gd name="T42" fmla="*/ 297 w 594"/>
              <a:gd name="T43" fmla="*/ 595 h 595"/>
              <a:gd name="T44" fmla="*/ 363 w 594"/>
              <a:gd name="T45" fmla="*/ 588 h 595"/>
              <a:gd name="T46" fmla="*/ 426 w 594"/>
              <a:gd name="T47" fmla="*/ 567 h 595"/>
              <a:gd name="T48" fmla="*/ 482 w 594"/>
              <a:gd name="T49" fmla="*/ 530 h 595"/>
              <a:gd name="T50" fmla="*/ 529 w 594"/>
              <a:gd name="T51" fmla="*/ 484 h 595"/>
              <a:gd name="T52" fmla="*/ 566 w 594"/>
              <a:gd name="T53" fmla="*/ 427 h 595"/>
              <a:gd name="T54" fmla="*/ 587 w 594"/>
              <a:gd name="T55" fmla="*/ 364 h 595"/>
              <a:gd name="T56" fmla="*/ 594 w 594"/>
              <a:gd name="T57" fmla="*/ 298 h 5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594" h="595">
                <a:moveTo>
                  <a:pt x="594" y="298"/>
                </a:moveTo>
                <a:lnTo>
                  <a:pt x="587" y="232"/>
                </a:lnTo>
                <a:lnTo>
                  <a:pt x="566" y="168"/>
                </a:lnTo>
                <a:lnTo>
                  <a:pt x="529" y="112"/>
                </a:lnTo>
                <a:lnTo>
                  <a:pt x="482" y="65"/>
                </a:lnTo>
                <a:lnTo>
                  <a:pt x="426" y="30"/>
                </a:lnTo>
                <a:lnTo>
                  <a:pt x="363" y="8"/>
                </a:lnTo>
                <a:lnTo>
                  <a:pt x="297" y="0"/>
                </a:lnTo>
                <a:lnTo>
                  <a:pt x="231" y="8"/>
                </a:lnTo>
                <a:lnTo>
                  <a:pt x="168" y="30"/>
                </a:lnTo>
                <a:lnTo>
                  <a:pt x="112" y="65"/>
                </a:lnTo>
                <a:lnTo>
                  <a:pt x="65" y="112"/>
                </a:lnTo>
                <a:lnTo>
                  <a:pt x="29" y="168"/>
                </a:lnTo>
                <a:lnTo>
                  <a:pt x="8" y="232"/>
                </a:lnTo>
                <a:lnTo>
                  <a:pt x="0" y="298"/>
                </a:lnTo>
                <a:lnTo>
                  <a:pt x="8" y="364"/>
                </a:lnTo>
                <a:lnTo>
                  <a:pt x="29" y="427"/>
                </a:lnTo>
                <a:lnTo>
                  <a:pt x="65" y="484"/>
                </a:lnTo>
                <a:lnTo>
                  <a:pt x="112" y="530"/>
                </a:lnTo>
                <a:lnTo>
                  <a:pt x="168" y="567"/>
                </a:lnTo>
                <a:lnTo>
                  <a:pt x="231" y="588"/>
                </a:lnTo>
                <a:lnTo>
                  <a:pt x="297" y="595"/>
                </a:lnTo>
                <a:lnTo>
                  <a:pt x="363" y="588"/>
                </a:lnTo>
                <a:lnTo>
                  <a:pt x="426" y="567"/>
                </a:lnTo>
                <a:lnTo>
                  <a:pt x="482" y="530"/>
                </a:lnTo>
                <a:lnTo>
                  <a:pt x="529" y="484"/>
                </a:lnTo>
                <a:lnTo>
                  <a:pt x="566" y="427"/>
                </a:lnTo>
                <a:lnTo>
                  <a:pt x="587" y="364"/>
                </a:lnTo>
                <a:lnTo>
                  <a:pt x="594" y="298"/>
                </a:lnTo>
                <a:close/>
              </a:path>
            </a:pathLst>
          </a:custGeom>
          <a:noFill/>
          <a:ln w="190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  <p:grpSp>
        <p:nvGrpSpPr>
          <p:cNvPr id="109359" name="Group 815"/>
          <p:cNvGrpSpPr>
            <a:grpSpLocks/>
          </p:cNvGrpSpPr>
          <p:nvPr/>
        </p:nvGrpSpPr>
        <p:grpSpPr bwMode="auto">
          <a:xfrm>
            <a:off x="6634163" y="4111625"/>
            <a:ext cx="2189162" cy="1954213"/>
            <a:chOff x="4177" y="2598"/>
            <a:chExt cx="1379" cy="1231"/>
          </a:xfrm>
        </p:grpSpPr>
        <p:sp>
          <p:nvSpPr>
            <p:cNvPr id="109360" name="Line 816"/>
            <p:cNvSpPr>
              <a:spLocks noChangeShapeType="1"/>
            </p:cNvSpPr>
            <p:nvPr/>
          </p:nvSpPr>
          <p:spPr bwMode="auto">
            <a:xfrm flipH="1">
              <a:off x="4177" y="2598"/>
              <a:ext cx="475" cy="123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61" name="Freeform 817"/>
            <p:cNvSpPr>
              <a:spLocks/>
            </p:cNvSpPr>
            <p:nvPr/>
          </p:nvSpPr>
          <p:spPr bwMode="auto">
            <a:xfrm>
              <a:off x="4345" y="3552"/>
              <a:ext cx="27" cy="226"/>
            </a:xfrm>
            <a:custGeom>
              <a:avLst/>
              <a:gdLst>
                <a:gd name="T0" fmla="*/ 50 w 50"/>
                <a:gd name="T1" fmla="*/ 0 h 404"/>
                <a:gd name="T2" fmla="*/ 50 w 50"/>
                <a:gd name="T3" fmla="*/ 359 h 404"/>
                <a:gd name="T4" fmla="*/ 46 w 50"/>
                <a:gd name="T5" fmla="*/ 404 h 404"/>
                <a:gd name="T6" fmla="*/ 0 w 50"/>
                <a:gd name="T7" fmla="*/ 331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0" h="404">
                  <a:moveTo>
                    <a:pt x="50" y="0"/>
                  </a:moveTo>
                  <a:lnTo>
                    <a:pt x="50" y="359"/>
                  </a:lnTo>
                  <a:lnTo>
                    <a:pt x="46" y="404"/>
                  </a:lnTo>
                  <a:lnTo>
                    <a:pt x="0" y="33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62" name="Line 818"/>
            <p:cNvSpPr>
              <a:spLocks noChangeShapeType="1"/>
            </p:cNvSpPr>
            <p:nvPr/>
          </p:nvSpPr>
          <p:spPr bwMode="auto">
            <a:xfrm flipH="1">
              <a:off x="4298" y="3614"/>
              <a:ext cx="43" cy="10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63" name="Line 819"/>
            <p:cNvSpPr>
              <a:spLocks noChangeShapeType="1"/>
            </p:cNvSpPr>
            <p:nvPr/>
          </p:nvSpPr>
          <p:spPr bwMode="auto">
            <a:xfrm>
              <a:off x="4395" y="3614"/>
              <a:ext cx="43" cy="9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64" name="Line 820"/>
            <p:cNvSpPr>
              <a:spLocks noChangeShapeType="1"/>
            </p:cNvSpPr>
            <p:nvPr/>
          </p:nvSpPr>
          <p:spPr bwMode="auto">
            <a:xfrm flipV="1">
              <a:off x="4469" y="3556"/>
              <a:ext cx="43" cy="7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65" name="Freeform 821"/>
            <p:cNvSpPr>
              <a:spLocks/>
            </p:cNvSpPr>
            <p:nvPr/>
          </p:nvSpPr>
          <p:spPr bwMode="auto">
            <a:xfrm>
              <a:off x="4469" y="3645"/>
              <a:ext cx="32" cy="125"/>
            </a:xfrm>
            <a:custGeom>
              <a:avLst/>
              <a:gdLst>
                <a:gd name="T0" fmla="*/ 0 w 55"/>
                <a:gd name="T1" fmla="*/ 78 h 225"/>
                <a:gd name="T2" fmla="*/ 55 w 55"/>
                <a:gd name="T3" fmla="*/ 0 h 225"/>
                <a:gd name="T4" fmla="*/ 55 w 55"/>
                <a:gd name="T5" fmla="*/ 225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5" h="225">
                  <a:moveTo>
                    <a:pt x="0" y="78"/>
                  </a:moveTo>
                  <a:lnTo>
                    <a:pt x="55" y="0"/>
                  </a:lnTo>
                  <a:lnTo>
                    <a:pt x="55" y="22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66" name="Line 822"/>
            <p:cNvSpPr>
              <a:spLocks noChangeShapeType="1"/>
            </p:cNvSpPr>
            <p:nvPr/>
          </p:nvSpPr>
          <p:spPr bwMode="auto">
            <a:xfrm flipV="1">
              <a:off x="4501" y="3606"/>
              <a:ext cx="15" cy="3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67" name="Freeform 823"/>
            <p:cNvSpPr>
              <a:spLocks/>
            </p:cNvSpPr>
            <p:nvPr/>
          </p:nvSpPr>
          <p:spPr bwMode="auto">
            <a:xfrm>
              <a:off x="4516" y="3556"/>
              <a:ext cx="70" cy="97"/>
            </a:xfrm>
            <a:custGeom>
              <a:avLst/>
              <a:gdLst>
                <a:gd name="T0" fmla="*/ 123 w 123"/>
                <a:gd name="T1" fmla="*/ 0 h 175"/>
                <a:gd name="T2" fmla="*/ 77 w 123"/>
                <a:gd name="T3" fmla="*/ 96 h 175"/>
                <a:gd name="T4" fmla="*/ 0 w 123"/>
                <a:gd name="T5" fmla="*/ 17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3" h="175">
                  <a:moveTo>
                    <a:pt x="123" y="0"/>
                  </a:moveTo>
                  <a:lnTo>
                    <a:pt x="77" y="96"/>
                  </a:lnTo>
                  <a:lnTo>
                    <a:pt x="0" y="17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68" name="Line 824"/>
            <p:cNvSpPr>
              <a:spLocks noChangeShapeType="1"/>
            </p:cNvSpPr>
            <p:nvPr/>
          </p:nvSpPr>
          <p:spPr bwMode="auto">
            <a:xfrm flipV="1">
              <a:off x="4528" y="3564"/>
              <a:ext cx="54" cy="1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69" name="Line 825"/>
            <p:cNvSpPr>
              <a:spLocks noChangeShapeType="1"/>
            </p:cNvSpPr>
            <p:nvPr/>
          </p:nvSpPr>
          <p:spPr bwMode="auto">
            <a:xfrm flipH="1" flipV="1">
              <a:off x="4559" y="3606"/>
              <a:ext cx="43" cy="3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70" name="Line 826"/>
            <p:cNvSpPr>
              <a:spLocks noChangeShapeType="1"/>
            </p:cNvSpPr>
            <p:nvPr/>
          </p:nvSpPr>
          <p:spPr bwMode="auto">
            <a:xfrm flipV="1">
              <a:off x="4528" y="3661"/>
              <a:ext cx="66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71" name="Line 827"/>
            <p:cNvSpPr>
              <a:spLocks noChangeShapeType="1"/>
            </p:cNvSpPr>
            <p:nvPr/>
          </p:nvSpPr>
          <p:spPr bwMode="auto">
            <a:xfrm flipH="1">
              <a:off x="4516" y="3731"/>
              <a:ext cx="97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72" name="Line 828"/>
            <p:cNvSpPr>
              <a:spLocks noChangeShapeType="1"/>
            </p:cNvSpPr>
            <p:nvPr/>
          </p:nvSpPr>
          <p:spPr bwMode="auto">
            <a:xfrm flipV="1">
              <a:off x="4559" y="3669"/>
              <a:ext cx="0" cy="7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73" name="Line 829"/>
            <p:cNvSpPr>
              <a:spLocks noChangeShapeType="1"/>
            </p:cNvSpPr>
            <p:nvPr/>
          </p:nvSpPr>
          <p:spPr bwMode="auto">
            <a:xfrm flipH="1">
              <a:off x="4641" y="3677"/>
              <a:ext cx="50" cy="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74" name="Line 830"/>
            <p:cNvSpPr>
              <a:spLocks noChangeShapeType="1"/>
            </p:cNvSpPr>
            <p:nvPr/>
          </p:nvSpPr>
          <p:spPr bwMode="auto">
            <a:xfrm flipH="1">
              <a:off x="4649" y="3606"/>
              <a:ext cx="35" cy="8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75" name="Line 831"/>
            <p:cNvSpPr>
              <a:spLocks noChangeShapeType="1"/>
            </p:cNvSpPr>
            <p:nvPr/>
          </p:nvSpPr>
          <p:spPr bwMode="auto">
            <a:xfrm flipV="1">
              <a:off x="4637" y="3626"/>
              <a:ext cx="39" cy="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76" name="Line 832"/>
            <p:cNvSpPr>
              <a:spLocks noChangeShapeType="1"/>
            </p:cNvSpPr>
            <p:nvPr/>
          </p:nvSpPr>
          <p:spPr bwMode="auto">
            <a:xfrm flipV="1">
              <a:off x="4641" y="3712"/>
              <a:ext cx="50" cy="3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77" name="Line 833"/>
            <p:cNvSpPr>
              <a:spLocks noChangeShapeType="1"/>
            </p:cNvSpPr>
            <p:nvPr/>
          </p:nvSpPr>
          <p:spPr bwMode="auto">
            <a:xfrm flipH="1">
              <a:off x="4641" y="3564"/>
              <a:ext cx="31" cy="7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78" name="Line 834"/>
            <p:cNvSpPr>
              <a:spLocks noChangeShapeType="1"/>
            </p:cNvSpPr>
            <p:nvPr/>
          </p:nvSpPr>
          <p:spPr bwMode="auto">
            <a:xfrm flipV="1">
              <a:off x="4699" y="3603"/>
              <a:ext cx="59" cy="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79" name="Line 835"/>
            <p:cNvSpPr>
              <a:spLocks noChangeShapeType="1"/>
            </p:cNvSpPr>
            <p:nvPr/>
          </p:nvSpPr>
          <p:spPr bwMode="auto">
            <a:xfrm flipV="1">
              <a:off x="4699" y="3645"/>
              <a:ext cx="62" cy="2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80" name="Freeform 836"/>
            <p:cNvSpPr>
              <a:spLocks/>
            </p:cNvSpPr>
            <p:nvPr/>
          </p:nvSpPr>
          <p:spPr bwMode="auto">
            <a:xfrm>
              <a:off x="4742" y="3719"/>
              <a:ext cx="35" cy="55"/>
            </a:xfrm>
            <a:custGeom>
              <a:avLst/>
              <a:gdLst>
                <a:gd name="T0" fmla="*/ 0 w 65"/>
                <a:gd name="T1" fmla="*/ 6 h 93"/>
                <a:gd name="T2" fmla="*/ 65 w 65"/>
                <a:gd name="T3" fmla="*/ 93 h 93"/>
                <a:gd name="T4" fmla="*/ 65 w 65"/>
                <a:gd name="T5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5" h="93">
                  <a:moveTo>
                    <a:pt x="0" y="6"/>
                  </a:moveTo>
                  <a:lnTo>
                    <a:pt x="65" y="93"/>
                  </a:lnTo>
                  <a:lnTo>
                    <a:pt x="65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81" name="Line 837"/>
            <p:cNvSpPr>
              <a:spLocks noChangeShapeType="1"/>
            </p:cNvSpPr>
            <p:nvPr/>
          </p:nvSpPr>
          <p:spPr bwMode="auto">
            <a:xfrm>
              <a:off x="4738" y="3564"/>
              <a:ext cx="20" cy="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82" name="Freeform 838"/>
            <p:cNvSpPr>
              <a:spLocks/>
            </p:cNvSpPr>
            <p:nvPr/>
          </p:nvSpPr>
          <p:spPr bwMode="auto">
            <a:xfrm>
              <a:off x="4715" y="3552"/>
              <a:ext cx="27" cy="171"/>
            </a:xfrm>
            <a:custGeom>
              <a:avLst/>
              <a:gdLst>
                <a:gd name="T0" fmla="*/ 0 w 46"/>
                <a:gd name="T1" fmla="*/ 0 h 309"/>
                <a:gd name="T2" fmla="*/ 14 w 46"/>
                <a:gd name="T3" fmla="*/ 212 h 309"/>
                <a:gd name="T4" fmla="*/ 46 w 46"/>
                <a:gd name="T5" fmla="*/ 309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6" h="309">
                  <a:moveTo>
                    <a:pt x="0" y="0"/>
                  </a:moveTo>
                  <a:lnTo>
                    <a:pt x="14" y="212"/>
                  </a:lnTo>
                  <a:lnTo>
                    <a:pt x="46" y="30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83" name="Freeform 839"/>
            <p:cNvSpPr>
              <a:spLocks/>
            </p:cNvSpPr>
            <p:nvPr/>
          </p:nvSpPr>
          <p:spPr bwMode="auto">
            <a:xfrm>
              <a:off x="4687" y="3669"/>
              <a:ext cx="71" cy="89"/>
            </a:xfrm>
            <a:custGeom>
              <a:avLst/>
              <a:gdLst>
                <a:gd name="T0" fmla="*/ 128 w 128"/>
                <a:gd name="T1" fmla="*/ 0 h 160"/>
                <a:gd name="T2" fmla="*/ 88 w 128"/>
                <a:gd name="T3" fmla="*/ 69 h 160"/>
                <a:gd name="T4" fmla="*/ 0 w 128"/>
                <a:gd name="T5" fmla="*/ 16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8" h="160">
                  <a:moveTo>
                    <a:pt x="128" y="0"/>
                  </a:moveTo>
                  <a:lnTo>
                    <a:pt x="88" y="69"/>
                  </a:lnTo>
                  <a:lnTo>
                    <a:pt x="0" y="16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84" name="Line 840"/>
            <p:cNvSpPr>
              <a:spLocks noChangeShapeType="1"/>
            </p:cNvSpPr>
            <p:nvPr/>
          </p:nvSpPr>
          <p:spPr bwMode="auto">
            <a:xfrm flipV="1">
              <a:off x="4886" y="3552"/>
              <a:ext cx="0" cy="22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85" name="Line 841"/>
            <p:cNvSpPr>
              <a:spLocks noChangeShapeType="1"/>
            </p:cNvSpPr>
            <p:nvPr/>
          </p:nvSpPr>
          <p:spPr bwMode="auto">
            <a:xfrm flipV="1">
              <a:off x="4839" y="3610"/>
              <a:ext cx="90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86" name="Line 842"/>
            <p:cNvSpPr>
              <a:spLocks noChangeShapeType="1"/>
            </p:cNvSpPr>
            <p:nvPr/>
          </p:nvSpPr>
          <p:spPr bwMode="auto">
            <a:xfrm flipV="1">
              <a:off x="4816" y="3653"/>
              <a:ext cx="132" cy="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87" name="Freeform 843"/>
            <p:cNvSpPr>
              <a:spLocks/>
            </p:cNvSpPr>
            <p:nvPr/>
          </p:nvSpPr>
          <p:spPr bwMode="auto">
            <a:xfrm>
              <a:off x="4804" y="3661"/>
              <a:ext cx="78" cy="105"/>
            </a:xfrm>
            <a:custGeom>
              <a:avLst/>
              <a:gdLst>
                <a:gd name="T0" fmla="*/ 139 w 139"/>
                <a:gd name="T1" fmla="*/ 0 h 184"/>
                <a:gd name="T2" fmla="*/ 83 w 139"/>
                <a:gd name="T3" fmla="*/ 87 h 184"/>
                <a:gd name="T4" fmla="*/ 42 w 139"/>
                <a:gd name="T5" fmla="*/ 143 h 184"/>
                <a:gd name="T6" fmla="*/ 0 w 139"/>
                <a:gd name="T7" fmla="*/ 18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9" h="184">
                  <a:moveTo>
                    <a:pt x="139" y="0"/>
                  </a:moveTo>
                  <a:lnTo>
                    <a:pt x="83" y="87"/>
                  </a:lnTo>
                  <a:lnTo>
                    <a:pt x="42" y="143"/>
                  </a:lnTo>
                  <a:lnTo>
                    <a:pt x="0" y="18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88" name="Freeform 844"/>
            <p:cNvSpPr>
              <a:spLocks/>
            </p:cNvSpPr>
            <p:nvPr/>
          </p:nvSpPr>
          <p:spPr bwMode="auto">
            <a:xfrm>
              <a:off x="4890" y="3661"/>
              <a:ext cx="66" cy="97"/>
            </a:xfrm>
            <a:custGeom>
              <a:avLst/>
              <a:gdLst>
                <a:gd name="T0" fmla="*/ 0 w 121"/>
                <a:gd name="T1" fmla="*/ 0 h 170"/>
                <a:gd name="T2" fmla="*/ 74 w 121"/>
                <a:gd name="T3" fmla="*/ 170 h 170"/>
                <a:gd name="T4" fmla="*/ 121 w 121"/>
                <a:gd name="T5" fmla="*/ 17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1" h="170">
                  <a:moveTo>
                    <a:pt x="0" y="0"/>
                  </a:moveTo>
                  <a:lnTo>
                    <a:pt x="74" y="170"/>
                  </a:lnTo>
                  <a:lnTo>
                    <a:pt x="121" y="17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89" name="Line 845"/>
            <p:cNvSpPr>
              <a:spLocks noChangeShapeType="1"/>
            </p:cNvSpPr>
            <p:nvPr/>
          </p:nvSpPr>
          <p:spPr bwMode="auto">
            <a:xfrm>
              <a:off x="5057" y="3645"/>
              <a:ext cx="8" cy="4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90" name="Freeform 846"/>
            <p:cNvSpPr>
              <a:spLocks/>
            </p:cNvSpPr>
            <p:nvPr/>
          </p:nvSpPr>
          <p:spPr bwMode="auto">
            <a:xfrm>
              <a:off x="5061" y="3548"/>
              <a:ext cx="32" cy="226"/>
            </a:xfrm>
            <a:custGeom>
              <a:avLst/>
              <a:gdLst>
                <a:gd name="T0" fmla="*/ 56 w 56"/>
                <a:gd name="T1" fmla="*/ 0 h 409"/>
                <a:gd name="T2" fmla="*/ 56 w 56"/>
                <a:gd name="T3" fmla="*/ 409 h 409"/>
                <a:gd name="T4" fmla="*/ 0 w 56"/>
                <a:gd name="T5" fmla="*/ 35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6" h="409">
                  <a:moveTo>
                    <a:pt x="56" y="0"/>
                  </a:moveTo>
                  <a:lnTo>
                    <a:pt x="56" y="409"/>
                  </a:lnTo>
                  <a:lnTo>
                    <a:pt x="0" y="35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91" name="Line 847"/>
            <p:cNvSpPr>
              <a:spLocks noChangeShapeType="1"/>
            </p:cNvSpPr>
            <p:nvPr/>
          </p:nvSpPr>
          <p:spPr bwMode="auto">
            <a:xfrm>
              <a:off x="4995" y="3614"/>
              <a:ext cx="47" cy="12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92" name="Freeform 848"/>
            <p:cNvSpPr>
              <a:spLocks/>
            </p:cNvSpPr>
            <p:nvPr/>
          </p:nvSpPr>
          <p:spPr bwMode="auto">
            <a:xfrm>
              <a:off x="4976" y="3583"/>
              <a:ext cx="66" cy="172"/>
            </a:xfrm>
            <a:custGeom>
              <a:avLst/>
              <a:gdLst>
                <a:gd name="T0" fmla="*/ 119 w 119"/>
                <a:gd name="T1" fmla="*/ 0 h 304"/>
                <a:gd name="T2" fmla="*/ 78 w 119"/>
                <a:gd name="T3" fmla="*/ 148 h 304"/>
                <a:gd name="T4" fmla="*/ 0 w 119"/>
                <a:gd name="T5" fmla="*/ 304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9" h="304">
                  <a:moveTo>
                    <a:pt x="119" y="0"/>
                  </a:moveTo>
                  <a:lnTo>
                    <a:pt x="78" y="148"/>
                  </a:lnTo>
                  <a:lnTo>
                    <a:pt x="0" y="30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93" name="Line 849"/>
            <p:cNvSpPr>
              <a:spLocks noChangeShapeType="1"/>
            </p:cNvSpPr>
            <p:nvPr/>
          </p:nvSpPr>
          <p:spPr bwMode="auto">
            <a:xfrm flipV="1">
              <a:off x="4983" y="3599"/>
              <a:ext cx="55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94" name="Line 850"/>
            <p:cNvSpPr>
              <a:spLocks noChangeShapeType="1"/>
            </p:cNvSpPr>
            <p:nvPr/>
          </p:nvSpPr>
          <p:spPr bwMode="auto">
            <a:xfrm flipV="1">
              <a:off x="5046" y="3614"/>
              <a:ext cx="74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95" name="Line 851"/>
            <p:cNvSpPr>
              <a:spLocks noChangeShapeType="1"/>
            </p:cNvSpPr>
            <p:nvPr/>
          </p:nvSpPr>
          <p:spPr bwMode="auto">
            <a:xfrm>
              <a:off x="5221" y="3548"/>
              <a:ext cx="12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96" name="Line 852"/>
            <p:cNvSpPr>
              <a:spLocks noChangeShapeType="1"/>
            </p:cNvSpPr>
            <p:nvPr/>
          </p:nvSpPr>
          <p:spPr bwMode="auto">
            <a:xfrm flipV="1">
              <a:off x="5163" y="3579"/>
              <a:ext cx="124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97" name="Freeform 853"/>
            <p:cNvSpPr>
              <a:spLocks/>
            </p:cNvSpPr>
            <p:nvPr/>
          </p:nvSpPr>
          <p:spPr bwMode="auto">
            <a:xfrm>
              <a:off x="5143" y="3591"/>
              <a:ext cx="105" cy="101"/>
            </a:xfrm>
            <a:custGeom>
              <a:avLst/>
              <a:gdLst>
                <a:gd name="T0" fmla="*/ 189 w 189"/>
                <a:gd name="T1" fmla="*/ 0 h 180"/>
                <a:gd name="T2" fmla="*/ 115 w 189"/>
                <a:gd name="T3" fmla="*/ 101 h 180"/>
                <a:gd name="T4" fmla="*/ 0 w 189"/>
                <a:gd name="T5" fmla="*/ 18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9" h="180">
                  <a:moveTo>
                    <a:pt x="189" y="0"/>
                  </a:moveTo>
                  <a:lnTo>
                    <a:pt x="115" y="101"/>
                  </a:lnTo>
                  <a:lnTo>
                    <a:pt x="0" y="18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98" name="Freeform 854"/>
            <p:cNvSpPr>
              <a:spLocks/>
            </p:cNvSpPr>
            <p:nvPr/>
          </p:nvSpPr>
          <p:spPr bwMode="auto">
            <a:xfrm>
              <a:off x="5198" y="3603"/>
              <a:ext cx="89" cy="85"/>
            </a:xfrm>
            <a:custGeom>
              <a:avLst/>
              <a:gdLst>
                <a:gd name="T0" fmla="*/ 0 w 161"/>
                <a:gd name="T1" fmla="*/ 0 h 156"/>
                <a:gd name="T2" fmla="*/ 125 w 161"/>
                <a:gd name="T3" fmla="*/ 156 h 156"/>
                <a:gd name="T4" fmla="*/ 161 w 161"/>
                <a:gd name="T5" fmla="*/ 156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1" h="156">
                  <a:moveTo>
                    <a:pt x="0" y="0"/>
                  </a:moveTo>
                  <a:lnTo>
                    <a:pt x="125" y="156"/>
                  </a:lnTo>
                  <a:lnTo>
                    <a:pt x="161" y="15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399" name="Line 855"/>
            <p:cNvSpPr>
              <a:spLocks noChangeShapeType="1"/>
            </p:cNvSpPr>
            <p:nvPr/>
          </p:nvSpPr>
          <p:spPr bwMode="auto">
            <a:xfrm flipV="1">
              <a:off x="5241" y="3669"/>
              <a:ext cx="0" cy="1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400" name="Freeform 856"/>
            <p:cNvSpPr>
              <a:spLocks/>
            </p:cNvSpPr>
            <p:nvPr/>
          </p:nvSpPr>
          <p:spPr bwMode="auto">
            <a:xfrm>
              <a:off x="5198" y="3673"/>
              <a:ext cx="4" cy="54"/>
            </a:xfrm>
            <a:custGeom>
              <a:avLst/>
              <a:gdLst>
                <a:gd name="T0" fmla="*/ 10 w 10"/>
                <a:gd name="T1" fmla="*/ 0 h 93"/>
                <a:gd name="T2" fmla="*/ 4 w 10"/>
                <a:gd name="T3" fmla="*/ 56 h 93"/>
                <a:gd name="T4" fmla="*/ 0 w 10"/>
                <a:gd name="T5" fmla="*/ 9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93">
                  <a:moveTo>
                    <a:pt x="10" y="0"/>
                  </a:moveTo>
                  <a:lnTo>
                    <a:pt x="4" y="56"/>
                  </a:lnTo>
                  <a:lnTo>
                    <a:pt x="0" y="9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401" name="Line 857"/>
            <p:cNvSpPr>
              <a:spLocks noChangeShapeType="1"/>
            </p:cNvSpPr>
            <p:nvPr/>
          </p:nvSpPr>
          <p:spPr bwMode="auto">
            <a:xfrm flipV="1">
              <a:off x="5167" y="3723"/>
              <a:ext cx="31" cy="5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402" name="Line 858"/>
            <p:cNvSpPr>
              <a:spLocks noChangeShapeType="1"/>
            </p:cNvSpPr>
            <p:nvPr/>
          </p:nvSpPr>
          <p:spPr bwMode="auto">
            <a:xfrm flipV="1">
              <a:off x="5311" y="3696"/>
              <a:ext cx="58" cy="3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403" name="Line 859"/>
            <p:cNvSpPr>
              <a:spLocks noChangeShapeType="1"/>
            </p:cNvSpPr>
            <p:nvPr/>
          </p:nvSpPr>
          <p:spPr bwMode="auto">
            <a:xfrm flipH="1">
              <a:off x="5350" y="3638"/>
              <a:ext cx="15" cy="7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404" name="Line 860"/>
            <p:cNvSpPr>
              <a:spLocks noChangeShapeType="1"/>
            </p:cNvSpPr>
            <p:nvPr/>
          </p:nvSpPr>
          <p:spPr bwMode="auto">
            <a:xfrm>
              <a:off x="5330" y="3653"/>
              <a:ext cx="4" cy="4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405" name="Line 861"/>
            <p:cNvSpPr>
              <a:spLocks noChangeShapeType="1"/>
            </p:cNvSpPr>
            <p:nvPr/>
          </p:nvSpPr>
          <p:spPr bwMode="auto">
            <a:xfrm flipV="1">
              <a:off x="5315" y="3622"/>
              <a:ext cx="54" cy="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406" name="Line 862"/>
            <p:cNvSpPr>
              <a:spLocks noChangeShapeType="1"/>
            </p:cNvSpPr>
            <p:nvPr/>
          </p:nvSpPr>
          <p:spPr bwMode="auto">
            <a:xfrm>
              <a:off x="5338" y="3571"/>
              <a:ext cx="15" cy="3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407" name="Line 863"/>
            <p:cNvSpPr>
              <a:spLocks noChangeShapeType="1"/>
            </p:cNvSpPr>
            <p:nvPr/>
          </p:nvSpPr>
          <p:spPr bwMode="auto">
            <a:xfrm>
              <a:off x="5416" y="3548"/>
              <a:ext cx="0" cy="6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408" name="Line 864"/>
            <p:cNvSpPr>
              <a:spLocks noChangeShapeType="1"/>
            </p:cNvSpPr>
            <p:nvPr/>
          </p:nvSpPr>
          <p:spPr bwMode="auto">
            <a:xfrm>
              <a:off x="5389" y="3575"/>
              <a:ext cx="0" cy="4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409" name="Line 865"/>
            <p:cNvSpPr>
              <a:spLocks noChangeShapeType="1"/>
            </p:cNvSpPr>
            <p:nvPr/>
          </p:nvSpPr>
          <p:spPr bwMode="auto">
            <a:xfrm flipV="1">
              <a:off x="5389" y="3610"/>
              <a:ext cx="54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410" name="Line 866"/>
            <p:cNvSpPr>
              <a:spLocks noChangeShapeType="1"/>
            </p:cNvSpPr>
            <p:nvPr/>
          </p:nvSpPr>
          <p:spPr bwMode="auto">
            <a:xfrm flipH="1">
              <a:off x="5443" y="3568"/>
              <a:ext cx="0" cy="5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411" name="Line 867"/>
            <p:cNvSpPr>
              <a:spLocks noChangeShapeType="1"/>
            </p:cNvSpPr>
            <p:nvPr/>
          </p:nvSpPr>
          <p:spPr bwMode="auto">
            <a:xfrm flipV="1">
              <a:off x="5377" y="3645"/>
              <a:ext cx="82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412" name="Line 868"/>
            <p:cNvSpPr>
              <a:spLocks noChangeShapeType="1"/>
            </p:cNvSpPr>
            <p:nvPr/>
          </p:nvSpPr>
          <p:spPr bwMode="auto">
            <a:xfrm flipH="1">
              <a:off x="5404" y="3653"/>
              <a:ext cx="8" cy="3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413" name="Freeform 869"/>
            <p:cNvSpPr>
              <a:spLocks/>
            </p:cNvSpPr>
            <p:nvPr/>
          </p:nvSpPr>
          <p:spPr bwMode="auto">
            <a:xfrm>
              <a:off x="5381" y="3680"/>
              <a:ext cx="0" cy="94"/>
            </a:xfrm>
            <a:custGeom>
              <a:avLst/>
              <a:gdLst>
                <a:gd name="T0" fmla="*/ 10 h 166"/>
                <a:gd name="T1" fmla="*/ 0 h 166"/>
                <a:gd name="T2" fmla="*/ 166 h 166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66">
                  <a:moveTo>
                    <a:pt x="0" y="10"/>
                  </a:moveTo>
                  <a:lnTo>
                    <a:pt x="0" y="0"/>
                  </a:lnTo>
                  <a:lnTo>
                    <a:pt x="0" y="16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414" name="Line 870"/>
            <p:cNvSpPr>
              <a:spLocks noChangeShapeType="1"/>
            </p:cNvSpPr>
            <p:nvPr/>
          </p:nvSpPr>
          <p:spPr bwMode="auto">
            <a:xfrm flipV="1">
              <a:off x="5381" y="3680"/>
              <a:ext cx="70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415" name="Freeform 871"/>
            <p:cNvSpPr>
              <a:spLocks/>
            </p:cNvSpPr>
            <p:nvPr/>
          </p:nvSpPr>
          <p:spPr bwMode="auto">
            <a:xfrm>
              <a:off x="5431" y="3677"/>
              <a:ext cx="20" cy="97"/>
            </a:xfrm>
            <a:custGeom>
              <a:avLst/>
              <a:gdLst>
                <a:gd name="T0" fmla="*/ 36 w 36"/>
                <a:gd name="T1" fmla="*/ 0 h 174"/>
                <a:gd name="T2" fmla="*/ 22 w 36"/>
                <a:gd name="T3" fmla="*/ 174 h 174"/>
                <a:gd name="T4" fmla="*/ 0 w 36"/>
                <a:gd name="T5" fmla="*/ 13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6" h="174">
                  <a:moveTo>
                    <a:pt x="36" y="0"/>
                  </a:moveTo>
                  <a:lnTo>
                    <a:pt x="22" y="174"/>
                  </a:lnTo>
                  <a:lnTo>
                    <a:pt x="0" y="13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416" name="Line 872"/>
            <p:cNvSpPr>
              <a:spLocks noChangeShapeType="1"/>
            </p:cNvSpPr>
            <p:nvPr/>
          </p:nvSpPr>
          <p:spPr bwMode="auto">
            <a:xfrm>
              <a:off x="5400" y="3688"/>
              <a:ext cx="0" cy="7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417" name="Line 873"/>
            <p:cNvSpPr>
              <a:spLocks noChangeShapeType="1"/>
            </p:cNvSpPr>
            <p:nvPr/>
          </p:nvSpPr>
          <p:spPr bwMode="auto">
            <a:xfrm>
              <a:off x="5424" y="3688"/>
              <a:ext cx="0" cy="7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418" name="Line 874"/>
            <p:cNvSpPr>
              <a:spLocks noChangeShapeType="1"/>
            </p:cNvSpPr>
            <p:nvPr/>
          </p:nvSpPr>
          <p:spPr bwMode="auto">
            <a:xfrm>
              <a:off x="5517" y="3583"/>
              <a:ext cx="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419" name="Line 875"/>
            <p:cNvSpPr>
              <a:spLocks noChangeShapeType="1"/>
            </p:cNvSpPr>
            <p:nvPr/>
          </p:nvSpPr>
          <p:spPr bwMode="auto">
            <a:xfrm flipV="1">
              <a:off x="5525" y="3591"/>
              <a:ext cx="0" cy="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420" name="Line 876"/>
            <p:cNvSpPr>
              <a:spLocks noChangeShapeType="1"/>
            </p:cNvSpPr>
            <p:nvPr/>
          </p:nvSpPr>
          <p:spPr bwMode="auto">
            <a:xfrm flipV="1">
              <a:off x="5509" y="3591"/>
              <a:ext cx="0" cy="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421" name="Line 877"/>
            <p:cNvSpPr>
              <a:spLocks noChangeShapeType="1"/>
            </p:cNvSpPr>
            <p:nvPr/>
          </p:nvSpPr>
          <p:spPr bwMode="auto">
            <a:xfrm flipH="1" flipV="1">
              <a:off x="5521" y="3583"/>
              <a:ext cx="4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422" name="Line 878"/>
            <p:cNvSpPr>
              <a:spLocks noChangeShapeType="1"/>
            </p:cNvSpPr>
            <p:nvPr/>
          </p:nvSpPr>
          <p:spPr bwMode="auto">
            <a:xfrm flipV="1">
              <a:off x="5509" y="3583"/>
              <a:ext cx="8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423" name="Freeform 879"/>
            <p:cNvSpPr>
              <a:spLocks/>
            </p:cNvSpPr>
            <p:nvPr/>
          </p:nvSpPr>
          <p:spPr bwMode="auto">
            <a:xfrm>
              <a:off x="5509" y="3704"/>
              <a:ext cx="20" cy="27"/>
            </a:xfrm>
            <a:custGeom>
              <a:avLst/>
              <a:gdLst>
                <a:gd name="T0" fmla="*/ 9 w 32"/>
                <a:gd name="T1" fmla="*/ 0 h 45"/>
                <a:gd name="T2" fmla="*/ 23 w 32"/>
                <a:gd name="T3" fmla="*/ 0 h 45"/>
                <a:gd name="T4" fmla="*/ 32 w 32"/>
                <a:gd name="T5" fmla="*/ 27 h 45"/>
                <a:gd name="T6" fmla="*/ 23 w 32"/>
                <a:gd name="T7" fmla="*/ 45 h 45"/>
                <a:gd name="T8" fmla="*/ 9 w 32"/>
                <a:gd name="T9" fmla="*/ 45 h 45"/>
                <a:gd name="T10" fmla="*/ 0 w 32"/>
                <a:gd name="T11" fmla="*/ 27 h 45"/>
                <a:gd name="T12" fmla="*/ 9 w 32"/>
                <a:gd name="T13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45">
                  <a:moveTo>
                    <a:pt x="9" y="0"/>
                  </a:moveTo>
                  <a:lnTo>
                    <a:pt x="23" y="0"/>
                  </a:lnTo>
                  <a:lnTo>
                    <a:pt x="32" y="27"/>
                  </a:lnTo>
                  <a:lnTo>
                    <a:pt x="23" y="45"/>
                  </a:lnTo>
                  <a:lnTo>
                    <a:pt x="9" y="45"/>
                  </a:lnTo>
                  <a:lnTo>
                    <a:pt x="0" y="27"/>
                  </a:lnTo>
                  <a:lnTo>
                    <a:pt x="9" y="0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424" name="Freeform 880"/>
            <p:cNvSpPr>
              <a:spLocks/>
            </p:cNvSpPr>
            <p:nvPr/>
          </p:nvSpPr>
          <p:spPr bwMode="auto">
            <a:xfrm>
              <a:off x="5509" y="3606"/>
              <a:ext cx="16" cy="82"/>
            </a:xfrm>
            <a:custGeom>
              <a:avLst/>
              <a:gdLst>
                <a:gd name="T0" fmla="*/ 27 w 27"/>
                <a:gd name="T1" fmla="*/ 0 h 147"/>
                <a:gd name="T2" fmla="*/ 13 w 27"/>
                <a:gd name="T3" fmla="*/ 147 h 147"/>
                <a:gd name="T4" fmla="*/ 0 w 27"/>
                <a:gd name="T5" fmla="*/ 0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7" h="147">
                  <a:moveTo>
                    <a:pt x="27" y="0"/>
                  </a:moveTo>
                  <a:lnTo>
                    <a:pt x="13" y="147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09425" name="Line 881"/>
            <p:cNvSpPr>
              <a:spLocks noChangeShapeType="1"/>
            </p:cNvSpPr>
            <p:nvPr/>
          </p:nvSpPr>
          <p:spPr bwMode="auto">
            <a:xfrm>
              <a:off x="4177" y="3829"/>
              <a:ext cx="137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109426" name="Freeform 882"/>
          <p:cNvSpPr>
            <a:spLocks/>
          </p:cNvSpPr>
          <p:nvPr/>
        </p:nvSpPr>
        <p:spPr bwMode="auto">
          <a:xfrm>
            <a:off x="7129463" y="3846513"/>
            <a:ext cx="525462" cy="525462"/>
          </a:xfrm>
          <a:custGeom>
            <a:avLst/>
            <a:gdLst>
              <a:gd name="T0" fmla="*/ 595 w 595"/>
              <a:gd name="T1" fmla="*/ 298 h 595"/>
              <a:gd name="T2" fmla="*/ 587 w 595"/>
              <a:gd name="T3" fmla="*/ 232 h 595"/>
              <a:gd name="T4" fmla="*/ 565 w 595"/>
              <a:gd name="T5" fmla="*/ 168 h 595"/>
              <a:gd name="T6" fmla="*/ 530 w 595"/>
              <a:gd name="T7" fmla="*/ 112 h 595"/>
              <a:gd name="T8" fmla="*/ 483 w 595"/>
              <a:gd name="T9" fmla="*/ 65 h 595"/>
              <a:gd name="T10" fmla="*/ 427 w 595"/>
              <a:gd name="T11" fmla="*/ 30 h 595"/>
              <a:gd name="T12" fmla="*/ 364 w 595"/>
              <a:gd name="T13" fmla="*/ 8 h 595"/>
              <a:gd name="T14" fmla="*/ 297 w 595"/>
              <a:gd name="T15" fmla="*/ 0 h 595"/>
              <a:gd name="T16" fmla="*/ 231 w 595"/>
              <a:gd name="T17" fmla="*/ 8 h 595"/>
              <a:gd name="T18" fmla="*/ 168 w 595"/>
              <a:gd name="T19" fmla="*/ 30 h 595"/>
              <a:gd name="T20" fmla="*/ 111 w 595"/>
              <a:gd name="T21" fmla="*/ 65 h 595"/>
              <a:gd name="T22" fmla="*/ 65 w 595"/>
              <a:gd name="T23" fmla="*/ 112 h 595"/>
              <a:gd name="T24" fmla="*/ 29 w 595"/>
              <a:gd name="T25" fmla="*/ 168 h 595"/>
              <a:gd name="T26" fmla="*/ 7 w 595"/>
              <a:gd name="T27" fmla="*/ 232 h 595"/>
              <a:gd name="T28" fmla="*/ 0 w 595"/>
              <a:gd name="T29" fmla="*/ 298 h 595"/>
              <a:gd name="T30" fmla="*/ 7 w 595"/>
              <a:gd name="T31" fmla="*/ 364 h 595"/>
              <a:gd name="T32" fmla="*/ 29 w 595"/>
              <a:gd name="T33" fmla="*/ 427 h 595"/>
              <a:gd name="T34" fmla="*/ 65 w 595"/>
              <a:gd name="T35" fmla="*/ 484 h 595"/>
              <a:gd name="T36" fmla="*/ 111 w 595"/>
              <a:gd name="T37" fmla="*/ 530 h 595"/>
              <a:gd name="T38" fmla="*/ 168 w 595"/>
              <a:gd name="T39" fmla="*/ 567 h 595"/>
              <a:gd name="T40" fmla="*/ 231 w 595"/>
              <a:gd name="T41" fmla="*/ 588 h 595"/>
              <a:gd name="T42" fmla="*/ 297 w 595"/>
              <a:gd name="T43" fmla="*/ 595 h 595"/>
              <a:gd name="T44" fmla="*/ 364 w 595"/>
              <a:gd name="T45" fmla="*/ 588 h 595"/>
              <a:gd name="T46" fmla="*/ 427 w 595"/>
              <a:gd name="T47" fmla="*/ 567 h 595"/>
              <a:gd name="T48" fmla="*/ 483 w 595"/>
              <a:gd name="T49" fmla="*/ 530 h 595"/>
              <a:gd name="T50" fmla="*/ 530 w 595"/>
              <a:gd name="T51" fmla="*/ 484 h 595"/>
              <a:gd name="T52" fmla="*/ 565 w 595"/>
              <a:gd name="T53" fmla="*/ 427 h 595"/>
              <a:gd name="T54" fmla="*/ 587 w 595"/>
              <a:gd name="T55" fmla="*/ 364 h 595"/>
              <a:gd name="T56" fmla="*/ 595 w 595"/>
              <a:gd name="T57" fmla="*/ 298 h 5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595" h="595">
                <a:moveTo>
                  <a:pt x="595" y="298"/>
                </a:moveTo>
                <a:lnTo>
                  <a:pt x="587" y="232"/>
                </a:lnTo>
                <a:lnTo>
                  <a:pt x="565" y="168"/>
                </a:lnTo>
                <a:lnTo>
                  <a:pt x="530" y="112"/>
                </a:lnTo>
                <a:lnTo>
                  <a:pt x="483" y="65"/>
                </a:lnTo>
                <a:lnTo>
                  <a:pt x="427" y="30"/>
                </a:lnTo>
                <a:lnTo>
                  <a:pt x="364" y="8"/>
                </a:lnTo>
                <a:lnTo>
                  <a:pt x="297" y="0"/>
                </a:lnTo>
                <a:lnTo>
                  <a:pt x="231" y="8"/>
                </a:lnTo>
                <a:lnTo>
                  <a:pt x="168" y="30"/>
                </a:lnTo>
                <a:lnTo>
                  <a:pt x="111" y="65"/>
                </a:lnTo>
                <a:lnTo>
                  <a:pt x="65" y="112"/>
                </a:lnTo>
                <a:lnTo>
                  <a:pt x="29" y="168"/>
                </a:lnTo>
                <a:lnTo>
                  <a:pt x="7" y="232"/>
                </a:lnTo>
                <a:lnTo>
                  <a:pt x="0" y="298"/>
                </a:lnTo>
                <a:lnTo>
                  <a:pt x="7" y="364"/>
                </a:lnTo>
                <a:lnTo>
                  <a:pt x="29" y="427"/>
                </a:lnTo>
                <a:lnTo>
                  <a:pt x="65" y="484"/>
                </a:lnTo>
                <a:lnTo>
                  <a:pt x="111" y="530"/>
                </a:lnTo>
                <a:lnTo>
                  <a:pt x="168" y="567"/>
                </a:lnTo>
                <a:lnTo>
                  <a:pt x="231" y="588"/>
                </a:lnTo>
                <a:lnTo>
                  <a:pt x="297" y="595"/>
                </a:lnTo>
                <a:lnTo>
                  <a:pt x="364" y="588"/>
                </a:lnTo>
                <a:lnTo>
                  <a:pt x="427" y="567"/>
                </a:lnTo>
                <a:lnTo>
                  <a:pt x="483" y="530"/>
                </a:lnTo>
                <a:lnTo>
                  <a:pt x="530" y="484"/>
                </a:lnTo>
                <a:lnTo>
                  <a:pt x="565" y="427"/>
                </a:lnTo>
                <a:lnTo>
                  <a:pt x="587" y="364"/>
                </a:lnTo>
                <a:lnTo>
                  <a:pt x="595" y="298"/>
                </a:lnTo>
                <a:close/>
              </a:path>
            </a:pathLst>
          </a:custGeom>
          <a:noFill/>
          <a:ln w="190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26264706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8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088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000" fill="hold"/>
                                        <p:tgtEl>
                                          <p:spTgt spid="1089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000" fill="hold"/>
                                        <p:tgtEl>
                                          <p:spTgt spid="1089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8" dur="500"/>
                                        <p:tgtEl>
                                          <p:spTgt spid="109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109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0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500"/>
                                        <p:tgtEl>
                                          <p:spTgt spid="1090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0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2000" fill="hold"/>
                                        <p:tgtEl>
                                          <p:spTgt spid="1090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2000" fill="hold"/>
                                        <p:tgtEl>
                                          <p:spTgt spid="1090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9" dur="500"/>
                                        <p:tgtEl>
                                          <p:spTgt spid="109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4" dur="500"/>
                                        <p:tgtEl>
                                          <p:spTgt spid="109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9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9" dur="500"/>
                                        <p:tgtEl>
                                          <p:spTgt spid="1089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4" dur="500"/>
                                        <p:tgtEl>
                                          <p:spTgt spid="1094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109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9241" grpId="0" animBg="1"/>
      <p:bldP spid="109358" grpId="0" animBg="1"/>
      <p:bldP spid="109426" grpId="0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1701" name="Group 1605"/>
          <p:cNvGrpSpPr>
            <a:grpSpLocks/>
          </p:cNvGrpSpPr>
          <p:nvPr/>
        </p:nvGrpSpPr>
        <p:grpSpPr bwMode="auto">
          <a:xfrm>
            <a:off x="6656388" y="936625"/>
            <a:ext cx="2162175" cy="3395663"/>
            <a:chOff x="4193" y="590"/>
            <a:chExt cx="1362" cy="2139"/>
          </a:xfrm>
        </p:grpSpPr>
        <p:sp>
          <p:nvSpPr>
            <p:cNvPr id="261270" name="Line 1174"/>
            <p:cNvSpPr>
              <a:spLocks noChangeShapeType="1"/>
            </p:cNvSpPr>
            <p:nvPr/>
          </p:nvSpPr>
          <p:spPr bwMode="auto">
            <a:xfrm flipV="1">
              <a:off x="4193" y="992"/>
              <a:ext cx="78" cy="7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71" name="Line 1175"/>
            <p:cNvSpPr>
              <a:spLocks noChangeShapeType="1"/>
            </p:cNvSpPr>
            <p:nvPr/>
          </p:nvSpPr>
          <p:spPr bwMode="auto">
            <a:xfrm flipV="1">
              <a:off x="4193" y="992"/>
              <a:ext cx="226" cy="22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72" name="Line 1176"/>
            <p:cNvSpPr>
              <a:spLocks noChangeShapeType="1"/>
            </p:cNvSpPr>
            <p:nvPr/>
          </p:nvSpPr>
          <p:spPr bwMode="auto">
            <a:xfrm flipV="1">
              <a:off x="4240" y="992"/>
              <a:ext cx="328" cy="33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73" name="Line 1177"/>
            <p:cNvSpPr>
              <a:spLocks noChangeShapeType="1"/>
            </p:cNvSpPr>
            <p:nvPr/>
          </p:nvSpPr>
          <p:spPr bwMode="auto">
            <a:xfrm flipV="1">
              <a:off x="4388" y="1136"/>
              <a:ext cx="188" cy="1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74" name="Line 1178"/>
            <p:cNvSpPr>
              <a:spLocks noChangeShapeType="1"/>
            </p:cNvSpPr>
            <p:nvPr/>
          </p:nvSpPr>
          <p:spPr bwMode="auto">
            <a:xfrm flipV="1">
              <a:off x="4537" y="1285"/>
              <a:ext cx="39" cy="3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75" name="Line 1179"/>
            <p:cNvSpPr>
              <a:spLocks noChangeShapeType="1"/>
            </p:cNvSpPr>
            <p:nvPr/>
          </p:nvSpPr>
          <p:spPr bwMode="auto">
            <a:xfrm flipV="1">
              <a:off x="5173" y="992"/>
              <a:ext cx="140" cy="1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76" name="Line 1180"/>
            <p:cNvSpPr>
              <a:spLocks noChangeShapeType="1"/>
            </p:cNvSpPr>
            <p:nvPr/>
          </p:nvSpPr>
          <p:spPr bwMode="auto">
            <a:xfrm flipV="1">
              <a:off x="5173" y="992"/>
              <a:ext cx="292" cy="28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77" name="Line 1181"/>
            <p:cNvSpPr>
              <a:spLocks noChangeShapeType="1"/>
            </p:cNvSpPr>
            <p:nvPr/>
          </p:nvSpPr>
          <p:spPr bwMode="auto">
            <a:xfrm flipV="1">
              <a:off x="5282" y="1051"/>
              <a:ext cx="273" cy="2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78" name="Line 1182"/>
            <p:cNvSpPr>
              <a:spLocks noChangeShapeType="1"/>
            </p:cNvSpPr>
            <p:nvPr/>
          </p:nvSpPr>
          <p:spPr bwMode="auto">
            <a:xfrm flipV="1">
              <a:off x="5430" y="1199"/>
              <a:ext cx="125" cy="1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79" name="Line 1183"/>
            <p:cNvSpPr>
              <a:spLocks noChangeShapeType="1"/>
            </p:cNvSpPr>
            <p:nvPr/>
          </p:nvSpPr>
          <p:spPr bwMode="auto">
            <a:xfrm>
              <a:off x="4193" y="992"/>
              <a:ext cx="136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80" name="Line 1184"/>
            <p:cNvSpPr>
              <a:spLocks noChangeShapeType="1"/>
            </p:cNvSpPr>
            <p:nvPr/>
          </p:nvSpPr>
          <p:spPr bwMode="auto">
            <a:xfrm flipH="1" flipV="1">
              <a:off x="4193" y="2639"/>
              <a:ext cx="8" cy="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81" name="Line 1185"/>
            <p:cNvSpPr>
              <a:spLocks noChangeShapeType="1"/>
            </p:cNvSpPr>
            <p:nvPr/>
          </p:nvSpPr>
          <p:spPr bwMode="auto">
            <a:xfrm flipH="1" flipV="1">
              <a:off x="4193" y="2487"/>
              <a:ext cx="156" cy="16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82" name="Line 1186"/>
            <p:cNvSpPr>
              <a:spLocks noChangeShapeType="1"/>
            </p:cNvSpPr>
            <p:nvPr/>
          </p:nvSpPr>
          <p:spPr bwMode="auto">
            <a:xfrm flipH="1" flipV="1">
              <a:off x="4193" y="2338"/>
              <a:ext cx="304" cy="30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83" name="Line 1187"/>
            <p:cNvSpPr>
              <a:spLocks noChangeShapeType="1"/>
            </p:cNvSpPr>
            <p:nvPr/>
          </p:nvSpPr>
          <p:spPr bwMode="auto">
            <a:xfrm flipH="1" flipV="1">
              <a:off x="4193" y="2190"/>
              <a:ext cx="453" cy="45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84" name="Line 1188"/>
            <p:cNvSpPr>
              <a:spLocks noChangeShapeType="1"/>
            </p:cNvSpPr>
            <p:nvPr/>
          </p:nvSpPr>
          <p:spPr bwMode="auto">
            <a:xfrm flipH="1" flipV="1">
              <a:off x="4193" y="2042"/>
              <a:ext cx="601" cy="60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85" name="Freeform 1189"/>
            <p:cNvSpPr>
              <a:spLocks/>
            </p:cNvSpPr>
            <p:nvPr/>
          </p:nvSpPr>
          <p:spPr bwMode="auto">
            <a:xfrm>
              <a:off x="4193" y="1893"/>
              <a:ext cx="753" cy="754"/>
            </a:xfrm>
            <a:custGeom>
              <a:avLst/>
              <a:gdLst>
                <a:gd name="T0" fmla="*/ 1350 w 1350"/>
                <a:gd name="T1" fmla="*/ 1351 h 1351"/>
                <a:gd name="T2" fmla="*/ 1221 w 1350"/>
                <a:gd name="T3" fmla="*/ 1222 h 1351"/>
                <a:gd name="T4" fmla="*/ 0 w 1350"/>
                <a:gd name="T5" fmla="*/ 0 h 1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50" h="1351">
                  <a:moveTo>
                    <a:pt x="1350" y="1351"/>
                  </a:moveTo>
                  <a:lnTo>
                    <a:pt x="1221" y="122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86" name="Freeform 1190"/>
            <p:cNvSpPr>
              <a:spLocks/>
            </p:cNvSpPr>
            <p:nvPr/>
          </p:nvSpPr>
          <p:spPr bwMode="auto">
            <a:xfrm>
              <a:off x="4193" y="1741"/>
              <a:ext cx="902" cy="906"/>
            </a:xfrm>
            <a:custGeom>
              <a:avLst/>
              <a:gdLst>
                <a:gd name="T0" fmla="*/ 1617 w 1617"/>
                <a:gd name="T1" fmla="*/ 1619 h 1619"/>
                <a:gd name="T2" fmla="*/ 1221 w 1617"/>
                <a:gd name="T3" fmla="*/ 1223 h 1619"/>
                <a:gd name="T4" fmla="*/ 0 w 1617"/>
                <a:gd name="T5" fmla="*/ 0 h 1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17" h="1619">
                  <a:moveTo>
                    <a:pt x="1617" y="1619"/>
                  </a:moveTo>
                  <a:lnTo>
                    <a:pt x="1221" y="122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87" name="Line 1191"/>
            <p:cNvSpPr>
              <a:spLocks noChangeShapeType="1"/>
            </p:cNvSpPr>
            <p:nvPr/>
          </p:nvSpPr>
          <p:spPr bwMode="auto">
            <a:xfrm flipH="1" flipV="1">
              <a:off x="4872" y="2276"/>
              <a:ext cx="371" cy="37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88" name="Line 1192"/>
            <p:cNvSpPr>
              <a:spLocks noChangeShapeType="1"/>
            </p:cNvSpPr>
            <p:nvPr/>
          </p:nvSpPr>
          <p:spPr bwMode="auto">
            <a:xfrm flipH="1" flipV="1">
              <a:off x="4193" y="1593"/>
              <a:ext cx="414" cy="41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89" name="Line 1193"/>
            <p:cNvSpPr>
              <a:spLocks noChangeShapeType="1"/>
            </p:cNvSpPr>
            <p:nvPr/>
          </p:nvSpPr>
          <p:spPr bwMode="auto">
            <a:xfrm flipH="1" flipV="1">
              <a:off x="4810" y="2213"/>
              <a:ext cx="62" cy="6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90" name="Line 1194"/>
            <p:cNvSpPr>
              <a:spLocks noChangeShapeType="1"/>
            </p:cNvSpPr>
            <p:nvPr/>
          </p:nvSpPr>
          <p:spPr bwMode="auto">
            <a:xfrm flipH="1" flipV="1">
              <a:off x="4950" y="2206"/>
              <a:ext cx="441" cy="44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91" name="Line 1195"/>
            <p:cNvSpPr>
              <a:spLocks noChangeShapeType="1"/>
            </p:cNvSpPr>
            <p:nvPr/>
          </p:nvSpPr>
          <p:spPr bwMode="auto">
            <a:xfrm flipH="1" flipV="1">
              <a:off x="4193" y="1445"/>
              <a:ext cx="414" cy="41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92" name="Line 1196"/>
            <p:cNvSpPr>
              <a:spLocks noChangeShapeType="1"/>
            </p:cNvSpPr>
            <p:nvPr/>
          </p:nvSpPr>
          <p:spPr bwMode="auto">
            <a:xfrm flipH="1" flipV="1">
              <a:off x="5044" y="2151"/>
              <a:ext cx="495" cy="49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93" name="Line 1197"/>
            <p:cNvSpPr>
              <a:spLocks noChangeShapeType="1"/>
            </p:cNvSpPr>
            <p:nvPr/>
          </p:nvSpPr>
          <p:spPr bwMode="auto">
            <a:xfrm flipH="1" flipV="1">
              <a:off x="4217" y="1324"/>
              <a:ext cx="390" cy="38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94" name="Line 1198"/>
            <p:cNvSpPr>
              <a:spLocks noChangeShapeType="1"/>
            </p:cNvSpPr>
            <p:nvPr/>
          </p:nvSpPr>
          <p:spPr bwMode="auto">
            <a:xfrm flipH="1" flipV="1">
              <a:off x="5137" y="2092"/>
              <a:ext cx="418" cy="41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95" name="Line 1199"/>
            <p:cNvSpPr>
              <a:spLocks noChangeShapeType="1"/>
            </p:cNvSpPr>
            <p:nvPr/>
          </p:nvSpPr>
          <p:spPr bwMode="auto">
            <a:xfrm flipH="1" flipV="1">
              <a:off x="4369" y="1324"/>
              <a:ext cx="238" cy="2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96" name="Line 1200"/>
            <p:cNvSpPr>
              <a:spLocks noChangeShapeType="1"/>
            </p:cNvSpPr>
            <p:nvPr/>
          </p:nvSpPr>
          <p:spPr bwMode="auto">
            <a:xfrm flipH="1" flipV="1">
              <a:off x="5137" y="1944"/>
              <a:ext cx="418" cy="41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97" name="Line 1201"/>
            <p:cNvSpPr>
              <a:spLocks noChangeShapeType="1"/>
            </p:cNvSpPr>
            <p:nvPr/>
          </p:nvSpPr>
          <p:spPr bwMode="auto">
            <a:xfrm flipH="1" flipV="1">
              <a:off x="4517" y="1324"/>
              <a:ext cx="90" cy="8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98" name="Line 1202"/>
            <p:cNvSpPr>
              <a:spLocks noChangeShapeType="1"/>
            </p:cNvSpPr>
            <p:nvPr/>
          </p:nvSpPr>
          <p:spPr bwMode="auto">
            <a:xfrm flipH="1" flipV="1">
              <a:off x="5137" y="1796"/>
              <a:ext cx="418" cy="41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99" name="Line 1203"/>
            <p:cNvSpPr>
              <a:spLocks noChangeShapeType="1"/>
            </p:cNvSpPr>
            <p:nvPr/>
          </p:nvSpPr>
          <p:spPr bwMode="auto">
            <a:xfrm flipH="1" flipV="1">
              <a:off x="5137" y="1648"/>
              <a:ext cx="418" cy="41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00" name="Line 1204"/>
            <p:cNvSpPr>
              <a:spLocks noChangeShapeType="1"/>
            </p:cNvSpPr>
            <p:nvPr/>
          </p:nvSpPr>
          <p:spPr bwMode="auto">
            <a:xfrm flipH="1" flipV="1">
              <a:off x="5137" y="1499"/>
              <a:ext cx="418" cy="41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01" name="Line 1205"/>
            <p:cNvSpPr>
              <a:spLocks noChangeShapeType="1"/>
            </p:cNvSpPr>
            <p:nvPr/>
          </p:nvSpPr>
          <p:spPr bwMode="auto">
            <a:xfrm flipH="1" flipV="1">
              <a:off x="5137" y="1347"/>
              <a:ext cx="418" cy="41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02" name="Line 1206"/>
            <p:cNvSpPr>
              <a:spLocks noChangeShapeType="1"/>
            </p:cNvSpPr>
            <p:nvPr/>
          </p:nvSpPr>
          <p:spPr bwMode="auto">
            <a:xfrm flipH="1" flipV="1">
              <a:off x="5262" y="1324"/>
              <a:ext cx="293" cy="29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03" name="Line 1207"/>
            <p:cNvSpPr>
              <a:spLocks noChangeShapeType="1"/>
            </p:cNvSpPr>
            <p:nvPr/>
          </p:nvSpPr>
          <p:spPr bwMode="auto">
            <a:xfrm flipH="1" flipV="1">
              <a:off x="5411" y="1324"/>
              <a:ext cx="144" cy="1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04" name="Line 1208"/>
            <p:cNvSpPr>
              <a:spLocks noChangeShapeType="1"/>
            </p:cNvSpPr>
            <p:nvPr/>
          </p:nvSpPr>
          <p:spPr bwMode="auto">
            <a:xfrm>
              <a:off x="5555" y="992"/>
              <a:ext cx="0" cy="165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05" name="Line 1209"/>
            <p:cNvSpPr>
              <a:spLocks noChangeShapeType="1"/>
            </p:cNvSpPr>
            <p:nvPr/>
          </p:nvSpPr>
          <p:spPr bwMode="auto">
            <a:xfrm flipH="1">
              <a:off x="4193" y="2647"/>
              <a:ext cx="136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06" name="Line 1210"/>
            <p:cNvSpPr>
              <a:spLocks noChangeShapeType="1"/>
            </p:cNvSpPr>
            <p:nvPr/>
          </p:nvSpPr>
          <p:spPr bwMode="auto">
            <a:xfrm flipV="1">
              <a:off x="4193" y="992"/>
              <a:ext cx="0" cy="165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07" name="Line 1211"/>
            <p:cNvSpPr>
              <a:spLocks noChangeShapeType="1"/>
            </p:cNvSpPr>
            <p:nvPr/>
          </p:nvSpPr>
          <p:spPr bwMode="auto">
            <a:xfrm flipV="1">
              <a:off x="4872" y="2420"/>
              <a:ext cx="0" cy="30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08" name="Line 1212"/>
            <p:cNvSpPr>
              <a:spLocks noChangeShapeType="1"/>
            </p:cNvSpPr>
            <p:nvPr/>
          </p:nvSpPr>
          <p:spPr bwMode="auto">
            <a:xfrm flipV="1">
              <a:off x="4872" y="2362"/>
              <a:ext cx="0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09" name="Line 1213"/>
            <p:cNvSpPr>
              <a:spLocks noChangeShapeType="1"/>
            </p:cNvSpPr>
            <p:nvPr/>
          </p:nvSpPr>
          <p:spPr bwMode="auto">
            <a:xfrm flipV="1">
              <a:off x="4872" y="2065"/>
              <a:ext cx="0" cy="2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10" name="Line 1214"/>
            <p:cNvSpPr>
              <a:spLocks noChangeShapeType="1"/>
            </p:cNvSpPr>
            <p:nvPr/>
          </p:nvSpPr>
          <p:spPr bwMode="auto">
            <a:xfrm flipV="1">
              <a:off x="4872" y="2003"/>
              <a:ext cx="0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11" name="Line 1215"/>
            <p:cNvSpPr>
              <a:spLocks noChangeShapeType="1"/>
            </p:cNvSpPr>
            <p:nvPr/>
          </p:nvSpPr>
          <p:spPr bwMode="auto">
            <a:xfrm flipV="1">
              <a:off x="4872" y="1706"/>
              <a:ext cx="0" cy="2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12" name="Line 1216"/>
            <p:cNvSpPr>
              <a:spLocks noChangeShapeType="1"/>
            </p:cNvSpPr>
            <p:nvPr/>
          </p:nvSpPr>
          <p:spPr bwMode="auto">
            <a:xfrm flipV="1">
              <a:off x="4872" y="1648"/>
              <a:ext cx="0" cy="2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13" name="Line 1217"/>
            <p:cNvSpPr>
              <a:spLocks noChangeShapeType="1"/>
            </p:cNvSpPr>
            <p:nvPr/>
          </p:nvSpPr>
          <p:spPr bwMode="auto">
            <a:xfrm flipV="1">
              <a:off x="4872" y="1347"/>
              <a:ext cx="0" cy="26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14" name="Line 1218"/>
            <p:cNvSpPr>
              <a:spLocks noChangeShapeType="1"/>
            </p:cNvSpPr>
            <p:nvPr/>
          </p:nvSpPr>
          <p:spPr bwMode="auto">
            <a:xfrm flipV="1">
              <a:off x="4872" y="1289"/>
              <a:ext cx="0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15" name="Line 1219"/>
            <p:cNvSpPr>
              <a:spLocks noChangeShapeType="1"/>
            </p:cNvSpPr>
            <p:nvPr/>
          </p:nvSpPr>
          <p:spPr bwMode="auto">
            <a:xfrm flipV="1">
              <a:off x="4872" y="988"/>
              <a:ext cx="0" cy="26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16" name="Line 1220"/>
            <p:cNvSpPr>
              <a:spLocks noChangeShapeType="1"/>
            </p:cNvSpPr>
            <p:nvPr/>
          </p:nvSpPr>
          <p:spPr bwMode="auto">
            <a:xfrm flipV="1">
              <a:off x="4872" y="930"/>
              <a:ext cx="0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17" name="Line 1221"/>
            <p:cNvSpPr>
              <a:spLocks noChangeShapeType="1"/>
            </p:cNvSpPr>
            <p:nvPr/>
          </p:nvSpPr>
          <p:spPr bwMode="auto">
            <a:xfrm flipV="1">
              <a:off x="4872" y="590"/>
              <a:ext cx="0" cy="30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18" name="Line 1222"/>
            <p:cNvSpPr>
              <a:spLocks noChangeShapeType="1"/>
            </p:cNvSpPr>
            <p:nvPr/>
          </p:nvSpPr>
          <p:spPr bwMode="auto">
            <a:xfrm flipV="1">
              <a:off x="4576" y="992"/>
              <a:ext cx="0" cy="33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19" name="Line 1223"/>
            <p:cNvSpPr>
              <a:spLocks noChangeShapeType="1"/>
            </p:cNvSpPr>
            <p:nvPr/>
          </p:nvSpPr>
          <p:spPr bwMode="auto">
            <a:xfrm>
              <a:off x="5173" y="992"/>
              <a:ext cx="0" cy="33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20" name="Line 1224"/>
            <p:cNvSpPr>
              <a:spLocks noChangeShapeType="1"/>
            </p:cNvSpPr>
            <p:nvPr/>
          </p:nvSpPr>
          <p:spPr bwMode="auto">
            <a:xfrm>
              <a:off x="4193" y="1324"/>
              <a:ext cx="38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21" name="Line 1225"/>
            <p:cNvSpPr>
              <a:spLocks noChangeShapeType="1"/>
            </p:cNvSpPr>
            <p:nvPr/>
          </p:nvSpPr>
          <p:spPr bwMode="auto">
            <a:xfrm>
              <a:off x="5173" y="1324"/>
              <a:ext cx="38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22" name="Line 1226"/>
            <p:cNvSpPr>
              <a:spLocks noChangeShapeType="1"/>
            </p:cNvSpPr>
            <p:nvPr/>
          </p:nvSpPr>
          <p:spPr bwMode="auto">
            <a:xfrm flipV="1">
              <a:off x="4607" y="1324"/>
              <a:ext cx="0" cy="79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23" name="Line 1227"/>
            <p:cNvSpPr>
              <a:spLocks noChangeShapeType="1"/>
            </p:cNvSpPr>
            <p:nvPr/>
          </p:nvSpPr>
          <p:spPr bwMode="auto">
            <a:xfrm flipV="1">
              <a:off x="5137" y="1324"/>
              <a:ext cx="0" cy="79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24" name="Line 1228"/>
            <p:cNvSpPr>
              <a:spLocks noChangeShapeType="1"/>
            </p:cNvSpPr>
            <p:nvPr/>
          </p:nvSpPr>
          <p:spPr bwMode="auto">
            <a:xfrm>
              <a:off x="4607" y="1854"/>
              <a:ext cx="53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25" name="Line 1229"/>
            <p:cNvSpPr>
              <a:spLocks noChangeShapeType="1"/>
            </p:cNvSpPr>
            <p:nvPr/>
          </p:nvSpPr>
          <p:spPr bwMode="auto">
            <a:xfrm>
              <a:off x="4646" y="1179"/>
              <a:ext cx="0" cy="94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26" name="Line 1230"/>
            <p:cNvSpPr>
              <a:spLocks noChangeShapeType="1"/>
            </p:cNvSpPr>
            <p:nvPr/>
          </p:nvSpPr>
          <p:spPr bwMode="auto">
            <a:xfrm>
              <a:off x="5098" y="1179"/>
              <a:ext cx="0" cy="94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27" name="Line 1231"/>
            <p:cNvSpPr>
              <a:spLocks noChangeShapeType="1"/>
            </p:cNvSpPr>
            <p:nvPr/>
          </p:nvSpPr>
          <p:spPr bwMode="auto">
            <a:xfrm>
              <a:off x="4607" y="2120"/>
              <a:ext cx="53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28" name="Line 1232"/>
            <p:cNvSpPr>
              <a:spLocks noChangeShapeType="1"/>
            </p:cNvSpPr>
            <p:nvPr/>
          </p:nvSpPr>
          <p:spPr bwMode="auto">
            <a:xfrm>
              <a:off x="4646" y="2120"/>
              <a:ext cx="226" cy="12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29" name="Line 1233"/>
            <p:cNvSpPr>
              <a:spLocks noChangeShapeType="1"/>
            </p:cNvSpPr>
            <p:nvPr/>
          </p:nvSpPr>
          <p:spPr bwMode="auto">
            <a:xfrm flipV="1">
              <a:off x="4872" y="2120"/>
              <a:ext cx="226" cy="12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30" name="Line 1234"/>
            <p:cNvSpPr>
              <a:spLocks noChangeShapeType="1"/>
            </p:cNvSpPr>
            <p:nvPr/>
          </p:nvSpPr>
          <p:spPr bwMode="auto">
            <a:xfrm flipV="1">
              <a:off x="4646" y="1125"/>
              <a:ext cx="0" cy="72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31" name="Line 1235"/>
            <p:cNvSpPr>
              <a:spLocks noChangeShapeType="1"/>
            </p:cNvSpPr>
            <p:nvPr/>
          </p:nvSpPr>
          <p:spPr bwMode="auto">
            <a:xfrm flipV="1">
              <a:off x="5098" y="1125"/>
              <a:ext cx="0" cy="72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32" name="Line 1236"/>
            <p:cNvSpPr>
              <a:spLocks noChangeShapeType="1"/>
            </p:cNvSpPr>
            <p:nvPr/>
          </p:nvSpPr>
          <p:spPr bwMode="auto">
            <a:xfrm>
              <a:off x="4576" y="1324"/>
              <a:ext cx="3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34" name="Line 1238"/>
            <p:cNvSpPr>
              <a:spLocks noChangeShapeType="1"/>
            </p:cNvSpPr>
            <p:nvPr/>
          </p:nvSpPr>
          <p:spPr bwMode="auto">
            <a:xfrm flipH="1">
              <a:off x="5137" y="1324"/>
              <a:ext cx="3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35" name="Line 1239"/>
            <p:cNvSpPr>
              <a:spLocks noChangeShapeType="1"/>
            </p:cNvSpPr>
            <p:nvPr/>
          </p:nvSpPr>
          <p:spPr bwMode="auto">
            <a:xfrm flipV="1">
              <a:off x="5137" y="992"/>
              <a:ext cx="0" cy="33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36" name="Line 1240"/>
            <p:cNvSpPr>
              <a:spLocks noChangeShapeType="1"/>
            </p:cNvSpPr>
            <p:nvPr/>
          </p:nvSpPr>
          <p:spPr bwMode="auto">
            <a:xfrm>
              <a:off x="4607" y="992"/>
              <a:ext cx="0" cy="33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37" name="Line 1241"/>
            <p:cNvSpPr>
              <a:spLocks noChangeShapeType="1"/>
            </p:cNvSpPr>
            <p:nvPr/>
          </p:nvSpPr>
          <p:spPr bwMode="auto">
            <a:xfrm>
              <a:off x="4607" y="1854"/>
              <a:ext cx="0" cy="2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38" name="Line 1242"/>
            <p:cNvSpPr>
              <a:spLocks noChangeShapeType="1"/>
            </p:cNvSpPr>
            <p:nvPr/>
          </p:nvSpPr>
          <p:spPr bwMode="auto">
            <a:xfrm>
              <a:off x="5137" y="1854"/>
              <a:ext cx="0" cy="2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39" name="Line 1243"/>
            <p:cNvSpPr>
              <a:spLocks noChangeShapeType="1"/>
            </p:cNvSpPr>
            <p:nvPr/>
          </p:nvSpPr>
          <p:spPr bwMode="auto">
            <a:xfrm>
              <a:off x="4607" y="1324"/>
              <a:ext cx="0" cy="53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40" name="Line 1244"/>
            <p:cNvSpPr>
              <a:spLocks noChangeShapeType="1"/>
            </p:cNvSpPr>
            <p:nvPr/>
          </p:nvSpPr>
          <p:spPr bwMode="auto">
            <a:xfrm>
              <a:off x="5137" y="1324"/>
              <a:ext cx="0" cy="53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41" name="Line 1245"/>
            <p:cNvSpPr>
              <a:spLocks noChangeShapeType="1"/>
            </p:cNvSpPr>
            <p:nvPr/>
          </p:nvSpPr>
          <p:spPr bwMode="auto">
            <a:xfrm flipH="1">
              <a:off x="4607" y="1854"/>
              <a:ext cx="53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42" name="Line 1246"/>
            <p:cNvSpPr>
              <a:spLocks noChangeShapeType="1"/>
            </p:cNvSpPr>
            <p:nvPr/>
          </p:nvSpPr>
          <p:spPr bwMode="auto">
            <a:xfrm>
              <a:off x="4646" y="1854"/>
              <a:ext cx="0" cy="26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43" name="Line 1247"/>
            <p:cNvSpPr>
              <a:spLocks noChangeShapeType="1"/>
            </p:cNvSpPr>
            <p:nvPr/>
          </p:nvSpPr>
          <p:spPr bwMode="auto">
            <a:xfrm>
              <a:off x="5098" y="1854"/>
              <a:ext cx="0" cy="26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44" name="Line 1248"/>
            <p:cNvSpPr>
              <a:spLocks noChangeShapeType="1"/>
            </p:cNvSpPr>
            <p:nvPr/>
          </p:nvSpPr>
          <p:spPr bwMode="auto">
            <a:xfrm>
              <a:off x="4607" y="2120"/>
              <a:ext cx="53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45" name="Line 1249"/>
            <p:cNvSpPr>
              <a:spLocks noChangeShapeType="1"/>
            </p:cNvSpPr>
            <p:nvPr/>
          </p:nvSpPr>
          <p:spPr bwMode="auto">
            <a:xfrm>
              <a:off x="4607" y="1125"/>
              <a:ext cx="53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46" name="Line 1250"/>
            <p:cNvSpPr>
              <a:spLocks noChangeShapeType="1"/>
            </p:cNvSpPr>
            <p:nvPr/>
          </p:nvSpPr>
          <p:spPr bwMode="auto">
            <a:xfrm>
              <a:off x="4927" y="672"/>
              <a:ext cx="0" cy="13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47" name="Line 1251"/>
            <p:cNvSpPr>
              <a:spLocks noChangeShapeType="1"/>
            </p:cNvSpPr>
            <p:nvPr/>
          </p:nvSpPr>
          <p:spPr bwMode="auto">
            <a:xfrm flipH="1">
              <a:off x="4821" y="805"/>
              <a:ext cx="10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48" name="Line 1252"/>
            <p:cNvSpPr>
              <a:spLocks noChangeShapeType="1"/>
            </p:cNvSpPr>
            <p:nvPr/>
          </p:nvSpPr>
          <p:spPr bwMode="auto">
            <a:xfrm flipV="1">
              <a:off x="4821" y="672"/>
              <a:ext cx="0" cy="13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49" name="Line 1253"/>
            <p:cNvSpPr>
              <a:spLocks noChangeShapeType="1"/>
            </p:cNvSpPr>
            <p:nvPr/>
          </p:nvSpPr>
          <p:spPr bwMode="auto">
            <a:xfrm flipV="1">
              <a:off x="5270" y="672"/>
              <a:ext cx="0" cy="3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50" name="Line 1254"/>
            <p:cNvSpPr>
              <a:spLocks noChangeShapeType="1"/>
            </p:cNvSpPr>
            <p:nvPr/>
          </p:nvSpPr>
          <p:spPr bwMode="auto">
            <a:xfrm flipH="1">
              <a:off x="4927" y="672"/>
              <a:ext cx="34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51" name="Line 1255"/>
            <p:cNvSpPr>
              <a:spLocks noChangeShapeType="1"/>
            </p:cNvSpPr>
            <p:nvPr/>
          </p:nvSpPr>
          <p:spPr bwMode="auto">
            <a:xfrm flipV="1">
              <a:off x="4474" y="672"/>
              <a:ext cx="0" cy="3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52" name="Line 1256"/>
            <p:cNvSpPr>
              <a:spLocks noChangeShapeType="1"/>
            </p:cNvSpPr>
            <p:nvPr/>
          </p:nvSpPr>
          <p:spPr bwMode="auto">
            <a:xfrm>
              <a:off x="4474" y="672"/>
              <a:ext cx="34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53" name="Line 1257"/>
            <p:cNvSpPr>
              <a:spLocks noChangeShapeType="1"/>
            </p:cNvSpPr>
            <p:nvPr/>
          </p:nvSpPr>
          <p:spPr bwMode="auto">
            <a:xfrm>
              <a:off x="4474" y="992"/>
              <a:ext cx="79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61699" name="Group 1603"/>
          <p:cNvGrpSpPr>
            <a:grpSpLocks/>
          </p:cNvGrpSpPr>
          <p:nvPr/>
        </p:nvGrpSpPr>
        <p:grpSpPr bwMode="auto">
          <a:xfrm>
            <a:off x="195263" y="936625"/>
            <a:ext cx="2428875" cy="5278438"/>
            <a:chOff x="123" y="590"/>
            <a:chExt cx="1530" cy="3325"/>
          </a:xfrm>
        </p:grpSpPr>
        <p:sp>
          <p:nvSpPr>
            <p:cNvPr id="261133" name="Line 1037"/>
            <p:cNvSpPr>
              <a:spLocks noChangeShapeType="1"/>
            </p:cNvSpPr>
            <p:nvPr/>
          </p:nvSpPr>
          <p:spPr bwMode="auto">
            <a:xfrm flipV="1">
              <a:off x="213" y="992"/>
              <a:ext cx="78" cy="7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34" name="Line 1038"/>
            <p:cNvSpPr>
              <a:spLocks noChangeShapeType="1"/>
            </p:cNvSpPr>
            <p:nvPr/>
          </p:nvSpPr>
          <p:spPr bwMode="auto">
            <a:xfrm flipV="1">
              <a:off x="213" y="992"/>
              <a:ext cx="230" cy="22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35" name="Line 1039"/>
            <p:cNvSpPr>
              <a:spLocks noChangeShapeType="1"/>
            </p:cNvSpPr>
            <p:nvPr/>
          </p:nvSpPr>
          <p:spPr bwMode="auto">
            <a:xfrm flipV="1">
              <a:off x="260" y="992"/>
              <a:ext cx="331" cy="33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36" name="Line 1040"/>
            <p:cNvSpPr>
              <a:spLocks noChangeShapeType="1"/>
            </p:cNvSpPr>
            <p:nvPr/>
          </p:nvSpPr>
          <p:spPr bwMode="auto">
            <a:xfrm flipV="1">
              <a:off x="408" y="1136"/>
              <a:ext cx="187" cy="1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37" name="Line 1041"/>
            <p:cNvSpPr>
              <a:spLocks noChangeShapeType="1"/>
            </p:cNvSpPr>
            <p:nvPr/>
          </p:nvSpPr>
          <p:spPr bwMode="auto">
            <a:xfrm flipV="1">
              <a:off x="556" y="1285"/>
              <a:ext cx="39" cy="3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38" name="Line 1042"/>
            <p:cNvSpPr>
              <a:spLocks noChangeShapeType="1"/>
            </p:cNvSpPr>
            <p:nvPr/>
          </p:nvSpPr>
          <p:spPr bwMode="auto">
            <a:xfrm flipV="1">
              <a:off x="1192" y="992"/>
              <a:ext cx="145" cy="1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39" name="Line 1043"/>
            <p:cNvSpPr>
              <a:spLocks noChangeShapeType="1"/>
            </p:cNvSpPr>
            <p:nvPr/>
          </p:nvSpPr>
          <p:spPr bwMode="auto">
            <a:xfrm flipV="1">
              <a:off x="1192" y="992"/>
              <a:ext cx="293" cy="28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40" name="Line 1044"/>
            <p:cNvSpPr>
              <a:spLocks noChangeShapeType="1"/>
            </p:cNvSpPr>
            <p:nvPr/>
          </p:nvSpPr>
          <p:spPr bwMode="auto">
            <a:xfrm flipV="1">
              <a:off x="1301" y="1051"/>
              <a:ext cx="274" cy="2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41" name="Line 1045"/>
            <p:cNvSpPr>
              <a:spLocks noChangeShapeType="1"/>
            </p:cNvSpPr>
            <p:nvPr/>
          </p:nvSpPr>
          <p:spPr bwMode="auto">
            <a:xfrm flipV="1">
              <a:off x="1450" y="1199"/>
              <a:ext cx="125" cy="1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42" name="Line 1046"/>
            <p:cNvSpPr>
              <a:spLocks noChangeShapeType="1"/>
            </p:cNvSpPr>
            <p:nvPr/>
          </p:nvSpPr>
          <p:spPr bwMode="auto">
            <a:xfrm>
              <a:off x="213" y="992"/>
              <a:ext cx="136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43" name="Line 1047"/>
            <p:cNvSpPr>
              <a:spLocks noChangeShapeType="1"/>
            </p:cNvSpPr>
            <p:nvPr/>
          </p:nvSpPr>
          <p:spPr bwMode="auto">
            <a:xfrm>
              <a:off x="1575" y="992"/>
              <a:ext cx="0" cy="165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44" name="Line 1048"/>
            <p:cNvSpPr>
              <a:spLocks noChangeShapeType="1"/>
            </p:cNvSpPr>
            <p:nvPr/>
          </p:nvSpPr>
          <p:spPr bwMode="auto">
            <a:xfrm flipH="1">
              <a:off x="213" y="2647"/>
              <a:ext cx="136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45" name="Line 1049"/>
            <p:cNvSpPr>
              <a:spLocks noChangeShapeType="1"/>
            </p:cNvSpPr>
            <p:nvPr/>
          </p:nvSpPr>
          <p:spPr bwMode="auto">
            <a:xfrm flipV="1">
              <a:off x="213" y="992"/>
              <a:ext cx="0" cy="165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46" name="Line 1050"/>
            <p:cNvSpPr>
              <a:spLocks noChangeShapeType="1"/>
            </p:cNvSpPr>
            <p:nvPr/>
          </p:nvSpPr>
          <p:spPr bwMode="auto">
            <a:xfrm flipH="1">
              <a:off x="213" y="2982"/>
              <a:ext cx="136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47" name="Line 1051"/>
            <p:cNvSpPr>
              <a:spLocks noChangeShapeType="1"/>
            </p:cNvSpPr>
            <p:nvPr/>
          </p:nvSpPr>
          <p:spPr bwMode="auto">
            <a:xfrm>
              <a:off x="213" y="2982"/>
              <a:ext cx="0" cy="86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48" name="Line 1052"/>
            <p:cNvSpPr>
              <a:spLocks noChangeShapeType="1"/>
            </p:cNvSpPr>
            <p:nvPr/>
          </p:nvSpPr>
          <p:spPr bwMode="auto">
            <a:xfrm>
              <a:off x="213" y="3845"/>
              <a:ext cx="136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49" name="Line 1053"/>
            <p:cNvSpPr>
              <a:spLocks noChangeShapeType="1"/>
            </p:cNvSpPr>
            <p:nvPr/>
          </p:nvSpPr>
          <p:spPr bwMode="auto">
            <a:xfrm flipV="1">
              <a:off x="1575" y="2982"/>
              <a:ext cx="0" cy="86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50" name="Line 1054"/>
            <p:cNvSpPr>
              <a:spLocks noChangeShapeType="1"/>
            </p:cNvSpPr>
            <p:nvPr/>
          </p:nvSpPr>
          <p:spPr bwMode="auto">
            <a:xfrm flipV="1">
              <a:off x="892" y="2420"/>
              <a:ext cx="0" cy="30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51" name="Line 1055"/>
            <p:cNvSpPr>
              <a:spLocks noChangeShapeType="1"/>
            </p:cNvSpPr>
            <p:nvPr/>
          </p:nvSpPr>
          <p:spPr bwMode="auto">
            <a:xfrm flipV="1">
              <a:off x="892" y="2362"/>
              <a:ext cx="0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52" name="Line 1056"/>
            <p:cNvSpPr>
              <a:spLocks noChangeShapeType="1"/>
            </p:cNvSpPr>
            <p:nvPr/>
          </p:nvSpPr>
          <p:spPr bwMode="auto">
            <a:xfrm flipV="1">
              <a:off x="892" y="2065"/>
              <a:ext cx="0" cy="2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53" name="Line 1057"/>
            <p:cNvSpPr>
              <a:spLocks noChangeShapeType="1"/>
            </p:cNvSpPr>
            <p:nvPr/>
          </p:nvSpPr>
          <p:spPr bwMode="auto">
            <a:xfrm flipV="1">
              <a:off x="892" y="2003"/>
              <a:ext cx="0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54" name="Line 1058"/>
            <p:cNvSpPr>
              <a:spLocks noChangeShapeType="1"/>
            </p:cNvSpPr>
            <p:nvPr/>
          </p:nvSpPr>
          <p:spPr bwMode="auto">
            <a:xfrm flipV="1">
              <a:off x="892" y="1706"/>
              <a:ext cx="0" cy="2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55" name="Line 1059"/>
            <p:cNvSpPr>
              <a:spLocks noChangeShapeType="1"/>
            </p:cNvSpPr>
            <p:nvPr/>
          </p:nvSpPr>
          <p:spPr bwMode="auto">
            <a:xfrm flipV="1">
              <a:off x="892" y="1648"/>
              <a:ext cx="0" cy="2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56" name="Line 1060"/>
            <p:cNvSpPr>
              <a:spLocks noChangeShapeType="1"/>
            </p:cNvSpPr>
            <p:nvPr/>
          </p:nvSpPr>
          <p:spPr bwMode="auto">
            <a:xfrm flipV="1">
              <a:off x="892" y="1347"/>
              <a:ext cx="0" cy="26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57" name="Line 1061"/>
            <p:cNvSpPr>
              <a:spLocks noChangeShapeType="1"/>
            </p:cNvSpPr>
            <p:nvPr/>
          </p:nvSpPr>
          <p:spPr bwMode="auto">
            <a:xfrm flipV="1">
              <a:off x="892" y="1289"/>
              <a:ext cx="0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58" name="Line 1062"/>
            <p:cNvSpPr>
              <a:spLocks noChangeShapeType="1"/>
            </p:cNvSpPr>
            <p:nvPr/>
          </p:nvSpPr>
          <p:spPr bwMode="auto">
            <a:xfrm flipV="1">
              <a:off x="892" y="988"/>
              <a:ext cx="0" cy="26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59" name="Line 1063"/>
            <p:cNvSpPr>
              <a:spLocks noChangeShapeType="1"/>
            </p:cNvSpPr>
            <p:nvPr/>
          </p:nvSpPr>
          <p:spPr bwMode="auto">
            <a:xfrm flipV="1">
              <a:off x="892" y="930"/>
              <a:ext cx="0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60" name="Line 1064"/>
            <p:cNvSpPr>
              <a:spLocks noChangeShapeType="1"/>
            </p:cNvSpPr>
            <p:nvPr/>
          </p:nvSpPr>
          <p:spPr bwMode="auto">
            <a:xfrm flipV="1">
              <a:off x="892" y="590"/>
              <a:ext cx="0" cy="30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61" name="Line 1065"/>
            <p:cNvSpPr>
              <a:spLocks noChangeShapeType="1"/>
            </p:cNvSpPr>
            <p:nvPr/>
          </p:nvSpPr>
          <p:spPr bwMode="auto">
            <a:xfrm>
              <a:off x="892" y="2908"/>
              <a:ext cx="0" cy="27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62" name="Line 1066"/>
            <p:cNvSpPr>
              <a:spLocks noChangeShapeType="1"/>
            </p:cNvSpPr>
            <p:nvPr/>
          </p:nvSpPr>
          <p:spPr bwMode="auto">
            <a:xfrm>
              <a:off x="892" y="3216"/>
              <a:ext cx="0" cy="2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63" name="Line 1067"/>
            <p:cNvSpPr>
              <a:spLocks noChangeShapeType="1"/>
            </p:cNvSpPr>
            <p:nvPr/>
          </p:nvSpPr>
          <p:spPr bwMode="auto">
            <a:xfrm>
              <a:off x="892" y="3279"/>
              <a:ext cx="0" cy="26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64" name="Line 1068"/>
            <p:cNvSpPr>
              <a:spLocks noChangeShapeType="1"/>
            </p:cNvSpPr>
            <p:nvPr/>
          </p:nvSpPr>
          <p:spPr bwMode="auto">
            <a:xfrm>
              <a:off x="892" y="3575"/>
              <a:ext cx="0" cy="2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65" name="Line 1069"/>
            <p:cNvSpPr>
              <a:spLocks noChangeShapeType="1"/>
            </p:cNvSpPr>
            <p:nvPr/>
          </p:nvSpPr>
          <p:spPr bwMode="auto">
            <a:xfrm>
              <a:off x="892" y="3634"/>
              <a:ext cx="0" cy="28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66" name="Line 1070"/>
            <p:cNvSpPr>
              <a:spLocks noChangeShapeType="1"/>
            </p:cNvSpPr>
            <p:nvPr/>
          </p:nvSpPr>
          <p:spPr bwMode="auto">
            <a:xfrm>
              <a:off x="123" y="3412"/>
              <a:ext cx="18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67" name="Line 1071"/>
            <p:cNvSpPr>
              <a:spLocks noChangeShapeType="1"/>
            </p:cNvSpPr>
            <p:nvPr/>
          </p:nvSpPr>
          <p:spPr bwMode="auto">
            <a:xfrm>
              <a:off x="338" y="3412"/>
              <a:ext cx="2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68" name="Line 1072"/>
            <p:cNvSpPr>
              <a:spLocks noChangeShapeType="1"/>
            </p:cNvSpPr>
            <p:nvPr/>
          </p:nvSpPr>
          <p:spPr bwMode="auto">
            <a:xfrm>
              <a:off x="396" y="3412"/>
              <a:ext cx="26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69" name="Line 1073"/>
            <p:cNvSpPr>
              <a:spLocks noChangeShapeType="1"/>
            </p:cNvSpPr>
            <p:nvPr/>
          </p:nvSpPr>
          <p:spPr bwMode="auto">
            <a:xfrm>
              <a:off x="693" y="3412"/>
              <a:ext cx="2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70" name="Line 1074"/>
            <p:cNvSpPr>
              <a:spLocks noChangeShapeType="1"/>
            </p:cNvSpPr>
            <p:nvPr/>
          </p:nvSpPr>
          <p:spPr bwMode="auto">
            <a:xfrm>
              <a:off x="755" y="3412"/>
              <a:ext cx="26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71" name="Line 1075"/>
            <p:cNvSpPr>
              <a:spLocks noChangeShapeType="1"/>
            </p:cNvSpPr>
            <p:nvPr/>
          </p:nvSpPr>
          <p:spPr bwMode="auto">
            <a:xfrm>
              <a:off x="1052" y="3412"/>
              <a:ext cx="2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72" name="Line 1076"/>
            <p:cNvSpPr>
              <a:spLocks noChangeShapeType="1"/>
            </p:cNvSpPr>
            <p:nvPr/>
          </p:nvSpPr>
          <p:spPr bwMode="auto">
            <a:xfrm>
              <a:off x="1114" y="3412"/>
              <a:ext cx="26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73" name="Line 1077"/>
            <p:cNvSpPr>
              <a:spLocks noChangeShapeType="1"/>
            </p:cNvSpPr>
            <p:nvPr/>
          </p:nvSpPr>
          <p:spPr bwMode="auto">
            <a:xfrm>
              <a:off x="1411" y="3412"/>
              <a:ext cx="2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74" name="Line 1078"/>
            <p:cNvSpPr>
              <a:spLocks noChangeShapeType="1"/>
            </p:cNvSpPr>
            <p:nvPr/>
          </p:nvSpPr>
          <p:spPr bwMode="auto">
            <a:xfrm>
              <a:off x="1469" y="3412"/>
              <a:ext cx="18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75" name="Line 1079"/>
            <p:cNvSpPr>
              <a:spLocks noChangeShapeType="1"/>
            </p:cNvSpPr>
            <p:nvPr/>
          </p:nvSpPr>
          <p:spPr bwMode="auto">
            <a:xfrm flipV="1">
              <a:off x="595" y="992"/>
              <a:ext cx="0" cy="33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76" name="Line 1080"/>
            <p:cNvSpPr>
              <a:spLocks noChangeShapeType="1"/>
            </p:cNvSpPr>
            <p:nvPr/>
          </p:nvSpPr>
          <p:spPr bwMode="auto">
            <a:xfrm>
              <a:off x="1192" y="992"/>
              <a:ext cx="0" cy="33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77" name="Line 1081"/>
            <p:cNvSpPr>
              <a:spLocks noChangeShapeType="1"/>
            </p:cNvSpPr>
            <p:nvPr/>
          </p:nvSpPr>
          <p:spPr bwMode="auto">
            <a:xfrm>
              <a:off x="213" y="1324"/>
              <a:ext cx="38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78" name="Line 1082"/>
            <p:cNvSpPr>
              <a:spLocks noChangeShapeType="1"/>
            </p:cNvSpPr>
            <p:nvPr/>
          </p:nvSpPr>
          <p:spPr bwMode="auto">
            <a:xfrm>
              <a:off x="1192" y="1324"/>
              <a:ext cx="38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79" name="Line 1083"/>
            <p:cNvSpPr>
              <a:spLocks noChangeShapeType="1"/>
            </p:cNvSpPr>
            <p:nvPr/>
          </p:nvSpPr>
          <p:spPr bwMode="auto">
            <a:xfrm flipV="1">
              <a:off x="630" y="1324"/>
              <a:ext cx="0" cy="79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80" name="Line 1084"/>
            <p:cNvSpPr>
              <a:spLocks noChangeShapeType="1"/>
            </p:cNvSpPr>
            <p:nvPr/>
          </p:nvSpPr>
          <p:spPr bwMode="auto">
            <a:xfrm flipV="1">
              <a:off x="1157" y="1324"/>
              <a:ext cx="0" cy="79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81" name="Line 1085"/>
            <p:cNvSpPr>
              <a:spLocks noChangeShapeType="1"/>
            </p:cNvSpPr>
            <p:nvPr/>
          </p:nvSpPr>
          <p:spPr bwMode="auto">
            <a:xfrm>
              <a:off x="630" y="1854"/>
              <a:ext cx="52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82" name="Line 1086"/>
            <p:cNvSpPr>
              <a:spLocks noChangeShapeType="1"/>
            </p:cNvSpPr>
            <p:nvPr/>
          </p:nvSpPr>
          <p:spPr bwMode="auto">
            <a:xfrm>
              <a:off x="669" y="1179"/>
              <a:ext cx="0" cy="94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83" name="Line 1087"/>
            <p:cNvSpPr>
              <a:spLocks noChangeShapeType="1"/>
            </p:cNvSpPr>
            <p:nvPr/>
          </p:nvSpPr>
          <p:spPr bwMode="auto">
            <a:xfrm>
              <a:off x="1118" y="1179"/>
              <a:ext cx="0" cy="94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84" name="Line 1088"/>
            <p:cNvSpPr>
              <a:spLocks noChangeShapeType="1"/>
            </p:cNvSpPr>
            <p:nvPr/>
          </p:nvSpPr>
          <p:spPr bwMode="auto">
            <a:xfrm>
              <a:off x="630" y="2120"/>
              <a:ext cx="52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85" name="Line 1089"/>
            <p:cNvSpPr>
              <a:spLocks noChangeShapeType="1"/>
            </p:cNvSpPr>
            <p:nvPr/>
          </p:nvSpPr>
          <p:spPr bwMode="auto">
            <a:xfrm>
              <a:off x="630" y="2120"/>
              <a:ext cx="262" cy="15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86" name="Line 1090"/>
            <p:cNvSpPr>
              <a:spLocks noChangeShapeType="1"/>
            </p:cNvSpPr>
            <p:nvPr/>
          </p:nvSpPr>
          <p:spPr bwMode="auto">
            <a:xfrm flipV="1">
              <a:off x="892" y="2120"/>
              <a:ext cx="265" cy="15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87" name="Line 1091"/>
            <p:cNvSpPr>
              <a:spLocks noChangeShapeType="1"/>
            </p:cNvSpPr>
            <p:nvPr/>
          </p:nvSpPr>
          <p:spPr bwMode="auto">
            <a:xfrm flipV="1">
              <a:off x="669" y="1125"/>
              <a:ext cx="0" cy="72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88" name="Line 1092"/>
            <p:cNvSpPr>
              <a:spLocks noChangeShapeType="1"/>
            </p:cNvSpPr>
            <p:nvPr/>
          </p:nvSpPr>
          <p:spPr bwMode="auto">
            <a:xfrm flipV="1">
              <a:off x="1118" y="1125"/>
              <a:ext cx="0" cy="72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89" name="Line 1093"/>
            <p:cNvSpPr>
              <a:spLocks noChangeShapeType="1"/>
            </p:cNvSpPr>
            <p:nvPr/>
          </p:nvSpPr>
          <p:spPr bwMode="auto">
            <a:xfrm>
              <a:off x="595" y="1324"/>
              <a:ext cx="3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90" name="Line 1094"/>
            <p:cNvSpPr>
              <a:spLocks noChangeShapeType="1"/>
            </p:cNvSpPr>
            <p:nvPr/>
          </p:nvSpPr>
          <p:spPr bwMode="auto">
            <a:xfrm flipH="1">
              <a:off x="1157" y="1324"/>
              <a:ext cx="3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91" name="Line 1095"/>
            <p:cNvSpPr>
              <a:spLocks noChangeShapeType="1"/>
            </p:cNvSpPr>
            <p:nvPr/>
          </p:nvSpPr>
          <p:spPr bwMode="auto">
            <a:xfrm flipV="1">
              <a:off x="1157" y="992"/>
              <a:ext cx="0" cy="33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92" name="Line 1096"/>
            <p:cNvSpPr>
              <a:spLocks noChangeShapeType="1"/>
            </p:cNvSpPr>
            <p:nvPr/>
          </p:nvSpPr>
          <p:spPr bwMode="auto">
            <a:xfrm>
              <a:off x="630" y="992"/>
              <a:ext cx="0" cy="33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93" name="Line 1097"/>
            <p:cNvSpPr>
              <a:spLocks noChangeShapeType="1"/>
            </p:cNvSpPr>
            <p:nvPr/>
          </p:nvSpPr>
          <p:spPr bwMode="auto">
            <a:xfrm>
              <a:off x="630" y="1854"/>
              <a:ext cx="0" cy="2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94" name="Line 1098"/>
            <p:cNvSpPr>
              <a:spLocks noChangeShapeType="1"/>
            </p:cNvSpPr>
            <p:nvPr/>
          </p:nvSpPr>
          <p:spPr bwMode="auto">
            <a:xfrm>
              <a:off x="1157" y="1854"/>
              <a:ext cx="0" cy="2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95" name="Line 1099"/>
            <p:cNvSpPr>
              <a:spLocks noChangeShapeType="1"/>
            </p:cNvSpPr>
            <p:nvPr/>
          </p:nvSpPr>
          <p:spPr bwMode="auto">
            <a:xfrm>
              <a:off x="630" y="1324"/>
              <a:ext cx="0" cy="53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96" name="Line 1100"/>
            <p:cNvSpPr>
              <a:spLocks noChangeShapeType="1"/>
            </p:cNvSpPr>
            <p:nvPr/>
          </p:nvSpPr>
          <p:spPr bwMode="auto">
            <a:xfrm>
              <a:off x="1157" y="1324"/>
              <a:ext cx="0" cy="53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97" name="Line 1101"/>
            <p:cNvSpPr>
              <a:spLocks noChangeShapeType="1"/>
            </p:cNvSpPr>
            <p:nvPr/>
          </p:nvSpPr>
          <p:spPr bwMode="auto">
            <a:xfrm flipH="1">
              <a:off x="630" y="1854"/>
              <a:ext cx="52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98" name="Line 1102"/>
            <p:cNvSpPr>
              <a:spLocks noChangeShapeType="1"/>
            </p:cNvSpPr>
            <p:nvPr/>
          </p:nvSpPr>
          <p:spPr bwMode="auto">
            <a:xfrm>
              <a:off x="669" y="1854"/>
              <a:ext cx="0" cy="26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199" name="Line 1103"/>
            <p:cNvSpPr>
              <a:spLocks noChangeShapeType="1"/>
            </p:cNvSpPr>
            <p:nvPr/>
          </p:nvSpPr>
          <p:spPr bwMode="auto">
            <a:xfrm>
              <a:off x="1118" y="1854"/>
              <a:ext cx="0" cy="26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00" name="Line 1104"/>
            <p:cNvSpPr>
              <a:spLocks noChangeShapeType="1"/>
            </p:cNvSpPr>
            <p:nvPr/>
          </p:nvSpPr>
          <p:spPr bwMode="auto">
            <a:xfrm>
              <a:off x="630" y="2120"/>
              <a:ext cx="52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01" name="Line 1105"/>
            <p:cNvSpPr>
              <a:spLocks noChangeShapeType="1"/>
            </p:cNvSpPr>
            <p:nvPr/>
          </p:nvSpPr>
          <p:spPr bwMode="auto">
            <a:xfrm>
              <a:off x="630" y="1125"/>
              <a:ext cx="52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02" name="Line 1106"/>
            <p:cNvSpPr>
              <a:spLocks noChangeShapeType="1"/>
            </p:cNvSpPr>
            <p:nvPr/>
          </p:nvSpPr>
          <p:spPr bwMode="auto">
            <a:xfrm>
              <a:off x="946" y="672"/>
              <a:ext cx="0" cy="13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03" name="Line 1107"/>
            <p:cNvSpPr>
              <a:spLocks noChangeShapeType="1"/>
            </p:cNvSpPr>
            <p:nvPr/>
          </p:nvSpPr>
          <p:spPr bwMode="auto">
            <a:xfrm flipH="1">
              <a:off x="841" y="805"/>
              <a:ext cx="10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04" name="Line 1108"/>
            <p:cNvSpPr>
              <a:spLocks noChangeShapeType="1"/>
            </p:cNvSpPr>
            <p:nvPr/>
          </p:nvSpPr>
          <p:spPr bwMode="auto">
            <a:xfrm flipV="1">
              <a:off x="841" y="672"/>
              <a:ext cx="0" cy="13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05" name="Line 1109"/>
            <p:cNvSpPr>
              <a:spLocks noChangeShapeType="1"/>
            </p:cNvSpPr>
            <p:nvPr/>
          </p:nvSpPr>
          <p:spPr bwMode="auto">
            <a:xfrm flipV="1">
              <a:off x="946" y="3017"/>
              <a:ext cx="0" cy="78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06" name="Line 1110"/>
            <p:cNvSpPr>
              <a:spLocks noChangeShapeType="1"/>
            </p:cNvSpPr>
            <p:nvPr/>
          </p:nvSpPr>
          <p:spPr bwMode="auto">
            <a:xfrm flipV="1">
              <a:off x="841" y="3017"/>
              <a:ext cx="0" cy="78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07" name="Line 1111"/>
            <p:cNvSpPr>
              <a:spLocks noChangeShapeType="1"/>
            </p:cNvSpPr>
            <p:nvPr/>
          </p:nvSpPr>
          <p:spPr bwMode="auto">
            <a:xfrm flipV="1">
              <a:off x="1290" y="672"/>
              <a:ext cx="0" cy="3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08" name="Line 1112"/>
            <p:cNvSpPr>
              <a:spLocks noChangeShapeType="1"/>
            </p:cNvSpPr>
            <p:nvPr/>
          </p:nvSpPr>
          <p:spPr bwMode="auto">
            <a:xfrm flipH="1">
              <a:off x="946" y="672"/>
              <a:ext cx="34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09" name="Line 1113"/>
            <p:cNvSpPr>
              <a:spLocks noChangeShapeType="1"/>
            </p:cNvSpPr>
            <p:nvPr/>
          </p:nvSpPr>
          <p:spPr bwMode="auto">
            <a:xfrm flipV="1">
              <a:off x="494" y="672"/>
              <a:ext cx="0" cy="3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10" name="Line 1114"/>
            <p:cNvSpPr>
              <a:spLocks noChangeShapeType="1"/>
            </p:cNvSpPr>
            <p:nvPr/>
          </p:nvSpPr>
          <p:spPr bwMode="auto">
            <a:xfrm>
              <a:off x="494" y="672"/>
              <a:ext cx="34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11" name="Freeform 1115"/>
            <p:cNvSpPr>
              <a:spLocks/>
            </p:cNvSpPr>
            <p:nvPr/>
          </p:nvSpPr>
          <p:spPr bwMode="auto">
            <a:xfrm>
              <a:off x="494" y="3014"/>
              <a:ext cx="796" cy="796"/>
            </a:xfrm>
            <a:custGeom>
              <a:avLst/>
              <a:gdLst>
                <a:gd name="T0" fmla="*/ 1428 w 1428"/>
                <a:gd name="T1" fmla="*/ 714 h 1429"/>
                <a:gd name="T2" fmla="*/ 1421 w 1428"/>
                <a:gd name="T3" fmla="*/ 613 h 1429"/>
                <a:gd name="T4" fmla="*/ 1400 w 1428"/>
                <a:gd name="T5" fmla="*/ 513 h 1429"/>
                <a:gd name="T6" fmla="*/ 1363 w 1428"/>
                <a:gd name="T7" fmla="*/ 418 h 1429"/>
                <a:gd name="T8" fmla="*/ 1314 w 1428"/>
                <a:gd name="T9" fmla="*/ 329 h 1429"/>
                <a:gd name="T10" fmla="*/ 1254 w 1428"/>
                <a:gd name="T11" fmla="*/ 247 h 1429"/>
                <a:gd name="T12" fmla="*/ 1181 w 1428"/>
                <a:gd name="T13" fmla="*/ 175 h 1429"/>
                <a:gd name="T14" fmla="*/ 1100 w 1428"/>
                <a:gd name="T15" fmla="*/ 114 h 1429"/>
                <a:gd name="T16" fmla="*/ 1011 w 1428"/>
                <a:gd name="T17" fmla="*/ 65 h 1429"/>
                <a:gd name="T18" fmla="*/ 915 w 1428"/>
                <a:gd name="T19" fmla="*/ 30 h 1429"/>
                <a:gd name="T20" fmla="*/ 816 w 1428"/>
                <a:gd name="T21" fmla="*/ 7 h 1429"/>
                <a:gd name="T22" fmla="*/ 714 w 1428"/>
                <a:gd name="T23" fmla="*/ 0 h 1429"/>
                <a:gd name="T24" fmla="*/ 613 w 1428"/>
                <a:gd name="T25" fmla="*/ 7 h 1429"/>
                <a:gd name="T26" fmla="*/ 514 w 1428"/>
                <a:gd name="T27" fmla="*/ 30 h 1429"/>
                <a:gd name="T28" fmla="*/ 418 w 1428"/>
                <a:gd name="T29" fmla="*/ 65 h 1429"/>
                <a:gd name="T30" fmla="*/ 328 w 1428"/>
                <a:gd name="T31" fmla="*/ 114 h 1429"/>
                <a:gd name="T32" fmla="*/ 246 w 1428"/>
                <a:gd name="T33" fmla="*/ 175 h 1429"/>
                <a:gd name="T34" fmla="*/ 175 w 1428"/>
                <a:gd name="T35" fmla="*/ 247 h 1429"/>
                <a:gd name="T36" fmla="*/ 113 w 1428"/>
                <a:gd name="T37" fmla="*/ 329 h 1429"/>
                <a:gd name="T38" fmla="*/ 65 w 1428"/>
                <a:gd name="T39" fmla="*/ 418 h 1429"/>
                <a:gd name="T40" fmla="*/ 29 w 1428"/>
                <a:gd name="T41" fmla="*/ 513 h 1429"/>
                <a:gd name="T42" fmla="*/ 8 w 1428"/>
                <a:gd name="T43" fmla="*/ 613 h 1429"/>
                <a:gd name="T44" fmla="*/ 0 w 1428"/>
                <a:gd name="T45" fmla="*/ 714 h 1429"/>
                <a:gd name="T46" fmla="*/ 8 w 1428"/>
                <a:gd name="T47" fmla="*/ 817 h 1429"/>
                <a:gd name="T48" fmla="*/ 29 w 1428"/>
                <a:gd name="T49" fmla="*/ 916 h 1429"/>
                <a:gd name="T50" fmla="*/ 65 w 1428"/>
                <a:gd name="T51" fmla="*/ 1011 h 1429"/>
                <a:gd name="T52" fmla="*/ 113 w 1428"/>
                <a:gd name="T53" fmla="*/ 1101 h 1429"/>
                <a:gd name="T54" fmla="*/ 175 w 1428"/>
                <a:gd name="T55" fmla="*/ 1183 h 1429"/>
                <a:gd name="T56" fmla="*/ 246 w 1428"/>
                <a:gd name="T57" fmla="*/ 1254 h 1429"/>
                <a:gd name="T58" fmla="*/ 328 w 1428"/>
                <a:gd name="T59" fmla="*/ 1316 h 1429"/>
                <a:gd name="T60" fmla="*/ 418 w 1428"/>
                <a:gd name="T61" fmla="*/ 1365 h 1429"/>
                <a:gd name="T62" fmla="*/ 514 w 1428"/>
                <a:gd name="T63" fmla="*/ 1400 h 1429"/>
                <a:gd name="T64" fmla="*/ 613 w 1428"/>
                <a:gd name="T65" fmla="*/ 1421 h 1429"/>
                <a:gd name="T66" fmla="*/ 714 w 1428"/>
                <a:gd name="T67" fmla="*/ 1429 h 1429"/>
                <a:gd name="T68" fmla="*/ 816 w 1428"/>
                <a:gd name="T69" fmla="*/ 1421 h 1429"/>
                <a:gd name="T70" fmla="*/ 915 w 1428"/>
                <a:gd name="T71" fmla="*/ 1400 h 1429"/>
                <a:gd name="T72" fmla="*/ 1011 w 1428"/>
                <a:gd name="T73" fmla="*/ 1365 h 1429"/>
                <a:gd name="T74" fmla="*/ 1100 w 1428"/>
                <a:gd name="T75" fmla="*/ 1316 h 1429"/>
                <a:gd name="T76" fmla="*/ 1181 w 1428"/>
                <a:gd name="T77" fmla="*/ 1254 h 1429"/>
                <a:gd name="T78" fmla="*/ 1254 w 1428"/>
                <a:gd name="T79" fmla="*/ 1183 h 1429"/>
                <a:gd name="T80" fmla="*/ 1314 w 1428"/>
                <a:gd name="T81" fmla="*/ 1101 h 1429"/>
                <a:gd name="T82" fmla="*/ 1363 w 1428"/>
                <a:gd name="T83" fmla="*/ 1011 h 1429"/>
                <a:gd name="T84" fmla="*/ 1400 w 1428"/>
                <a:gd name="T85" fmla="*/ 916 h 1429"/>
                <a:gd name="T86" fmla="*/ 1421 w 1428"/>
                <a:gd name="T87" fmla="*/ 817 h 1429"/>
                <a:gd name="T88" fmla="*/ 1428 w 1428"/>
                <a:gd name="T89" fmla="*/ 714 h 1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28" h="1429">
                  <a:moveTo>
                    <a:pt x="1428" y="714"/>
                  </a:moveTo>
                  <a:lnTo>
                    <a:pt x="1421" y="613"/>
                  </a:lnTo>
                  <a:lnTo>
                    <a:pt x="1400" y="513"/>
                  </a:lnTo>
                  <a:lnTo>
                    <a:pt x="1363" y="418"/>
                  </a:lnTo>
                  <a:lnTo>
                    <a:pt x="1314" y="329"/>
                  </a:lnTo>
                  <a:lnTo>
                    <a:pt x="1254" y="247"/>
                  </a:lnTo>
                  <a:lnTo>
                    <a:pt x="1181" y="175"/>
                  </a:lnTo>
                  <a:lnTo>
                    <a:pt x="1100" y="114"/>
                  </a:lnTo>
                  <a:lnTo>
                    <a:pt x="1011" y="65"/>
                  </a:lnTo>
                  <a:lnTo>
                    <a:pt x="915" y="30"/>
                  </a:lnTo>
                  <a:lnTo>
                    <a:pt x="816" y="7"/>
                  </a:lnTo>
                  <a:lnTo>
                    <a:pt x="714" y="0"/>
                  </a:lnTo>
                  <a:lnTo>
                    <a:pt x="613" y="7"/>
                  </a:lnTo>
                  <a:lnTo>
                    <a:pt x="514" y="30"/>
                  </a:lnTo>
                  <a:lnTo>
                    <a:pt x="418" y="65"/>
                  </a:lnTo>
                  <a:lnTo>
                    <a:pt x="328" y="114"/>
                  </a:lnTo>
                  <a:lnTo>
                    <a:pt x="246" y="175"/>
                  </a:lnTo>
                  <a:lnTo>
                    <a:pt x="175" y="247"/>
                  </a:lnTo>
                  <a:lnTo>
                    <a:pt x="113" y="329"/>
                  </a:lnTo>
                  <a:lnTo>
                    <a:pt x="65" y="418"/>
                  </a:lnTo>
                  <a:lnTo>
                    <a:pt x="29" y="513"/>
                  </a:lnTo>
                  <a:lnTo>
                    <a:pt x="8" y="613"/>
                  </a:lnTo>
                  <a:lnTo>
                    <a:pt x="0" y="714"/>
                  </a:lnTo>
                  <a:lnTo>
                    <a:pt x="8" y="817"/>
                  </a:lnTo>
                  <a:lnTo>
                    <a:pt x="29" y="916"/>
                  </a:lnTo>
                  <a:lnTo>
                    <a:pt x="65" y="1011"/>
                  </a:lnTo>
                  <a:lnTo>
                    <a:pt x="113" y="1101"/>
                  </a:lnTo>
                  <a:lnTo>
                    <a:pt x="175" y="1183"/>
                  </a:lnTo>
                  <a:lnTo>
                    <a:pt x="246" y="1254"/>
                  </a:lnTo>
                  <a:lnTo>
                    <a:pt x="328" y="1316"/>
                  </a:lnTo>
                  <a:lnTo>
                    <a:pt x="418" y="1365"/>
                  </a:lnTo>
                  <a:lnTo>
                    <a:pt x="514" y="1400"/>
                  </a:lnTo>
                  <a:lnTo>
                    <a:pt x="613" y="1421"/>
                  </a:lnTo>
                  <a:lnTo>
                    <a:pt x="714" y="1429"/>
                  </a:lnTo>
                  <a:lnTo>
                    <a:pt x="816" y="1421"/>
                  </a:lnTo>
                  <a:lnTo>
                    <a:pt x="915" y="1400"/>
                  </a:lnTo>
                  <a:lnTo>
                    <a:pt x="1011" y="1365"/>
                  </a:lnTo>
                  <a:lnTo>
                    <a:pt x="1100" y="1316"/>
                  </a:lnTo>
                  <a:lnTo>
                    <a:pt x="1181" y="1254"/>
                  </a:lnTo>
                  <a:lnTo>
                    <a:pt x="1254" y="1183"/>
                  </a:lnTo>
                  <a:lnTo>
                    <a:pt x="1314" y="1101"/>
                  </a:lnTo>
                  <a:lnTo>
                    <a:pt x="1363" y="1011"/>
                  </a:lnTo>
                  <a:lnTo>
                    <a:pt x="1400" y="916"/>
                  </a:lnTo>
                  <a:lnTo>
                    <a:pt x="1421" y="817"/>
                  </a:lnTo>
                  <a:lnTo>
                    <a:pt x="1428" y="714"/>
                  </a:lnTo>
                  <a:close/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12" name="Line 1116"/>
            <p:cNvSpPr>
              <a:spLocks noChangeShapeType="1"/>
            </p:cNvSpPr>
            <p:nvPr/>
          </p:nvSpPr>
          <p:spPr bwMode="auto">
            <a:xfrm>
              <a:off x="494" y="992"/>
              <a:ext cx="79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54" name="Line 1258"/>
            <p:cNvSpPr>
              <a:spLocks noChangeShapeType="1"/>
            </p:cNvSpPr>
            <p:nvPr/>
          </p:nvSpPr>
          <p:spPr bwMode="auto">
            <a:xfrm flipH="1" flipV="1">
              <a:off x="213" y="2639"/>
              <a:ext cx="8" cy="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55" name="Line 1259"/>
            <p:cNvSpPr>
              <a:spLocks noChangeShapeType="1"/>
            </p:cNvSpPr>
            <p:nvPr/>
          </p:nvSpPr>
          <p:spPr bwMode="auto">
            <a:xfrm flipH="1" flipV="1">
              <a:off x="213" y="2487"/>
              <a:ext cx="156" cy="16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56" name="Line 1260"/>
            <p:cNvSpPr>
              <a:spLocks noChangeShapeType="1"/>
            </p:cNvSpPr>
            <p:nvPr/>
          </p:nvSpPr>
          <p:spPr bwMode="auto">
            <a:xfrm flipH="1" flipV="1">
              <a:off x="213" y="2338"/>
              <a:ext cx="304" cy="30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57" name="Line 1261"/>
            <p:cNvSpPr>
              <a:spLocks noChangeShapeType="1"/>
            </p:cNvSpPr>
            <p:nvPr/>
          </p:nvSpPr>
          <p:spPr bwMode="auto">
            <a:xfrm flipH="1" flipV="1">
              <a:off x="213" y="2190"/>
              <a:ext cx="456" cy="45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58" name="Line 1262"/>
            <p:cNvSpPr>
              <a:spLocks noChangeShapeType="1"/>
            </p:cNvSpPr>
            <p:nvPr/>
          </p:nvSpPr>
          <p:spPr bwMode="auto">
            <a:xfrm flipH="1" flipV="1">
              <a:off x="213" y="2042"/>
              <a:ext cx="605" cy="60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59" name="Line 1263"/>
            <p:cNvSpPr>
              <a:spLocks noChangeShapeType="1"/>
            </p:cNvSpPr>
            <p:nvPr/>
          </p:nvSpPr>
          <p:spPr bwMode="auto">
            <a:xfrm flipH="1" flipV="1">
              <a:off x="892" y="2573"/>
              <a:ext cx="74" cy="7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60" name="Line 1264"/>
            <p:cNvSpPr>
              <a:spLocks noChangeShapeType="1"/>
            </p:cNvSpPr>
            <p:nvPr/>
          </p:nvSpPr>
          <p:spPr bwMode="auto">
            <a:xfrm flipH="1" flipV="1">
              <a:off x="213" y="1893"/>
              <a:ext cx="679" cy="68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61" name="Line 1265"/>
            <p:cNvSpPr>
              <a:spLocks noChangeShapeType="1"/>
            </p:cNvSpPr>
            <p:nvPr/>
          </p:nvSpPr>
          <p:spPr bwMode="auto">
            <a:xfrm flipH="1" flipV="1">
              <a:off x="892" y="2424"/>
              <a:ext cx="222" cy="22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62" name="Line 1266"/>
            <p:cNvSpPr>
              <a:spLocks noChangeShapeType="1"/>
            </p:cNvSpPr>
            <p:nvPr/>
          </p:nvSpPr>
          <p:spPr bwMode="auto">
            <a:xfrm flipH="1" flipV="1">
              <a:off x="213" y="1741"/>
              <a:ext cx="679" cy="68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63" name="Line 1267"/>
            <p:cNvSpPr>
              <a:spLocks noChangeShapeType="1"/>
            </p:cNvSpPr>
            <p:nvPr/>
          </p:nvSpPr>
          <p:spPr bwMode="auto">
            <a:xfrm flipH="1" flipV="1">
              <a:off x="892" y="2276"/>
              <a:ext cx="370" cy="37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64" name="Line 1268"/>
            <p:cNvSpPr>
              <a:spLocks noChangeShapeType="1"/>
            </p:cNvSpPr>
            <p:nvPr/>
          </p:nvSpPr>
          <p:spPr bwMode="auto">
            <a:xfrm flipH="1" flipV="1">
              <a:off x="213" y="1593"/>
              <a:ext cx="417" cy="41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65" name="Line 1269"/>
            <p:cNvSpPr>
              <a:spLocks noChangeShapeType="1"/>
            </p:cNvSpPr>
            <p:nvPr/>
          </p:nvSpPr>
          <p:spPr bwMode="auto">
            <a:xfrm flipH="1" flipV="1">
              <a:off x="884" y="2268"/>
              <a:ext cx="8" cy="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66" name="Line 1270"/>
            <p:cNvSpPr>
              <a:spLocks noChangeShapeType="1"/>
            </p:cNvSpPr>
            <p:nvPr/>
          </p:nvSpPr>
          <p:spPr bwMode="auto">
            <a:xfrm flipH="1" flipV="1">
              <a:off x="630" y="2011"/>
              <a:ext cx="39" cy="3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67" name="Line 1271"/>
            <p:cNvSpPr>
              <a:spLocks noChangeShapeType="1"/>
            </p:cNvSpPr>
            <p:nvPr/>
          </p:nvSpPr>
          <p:spPr bwMode="auto">
            <a:xfrm flipH="1" flipV="1">
              <a:off x="985" y="2217"/>
              <a:ext cx="426" cy="43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68" name="Line 1272"/>
            <p:cNvSpPr>
              <a:spLocks noChangeShapeType="1"/>
            </p:cNvSpPr>
            <p:nvPr/>
          </p:nvSpPr>
          <p:spPr bwMode="auto">
            <a:xfrm flipH="1" flipV="1">
              <a:off x="213" y="1445"/>
              <a:ext cx="417" cy="41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69" name="Line 1273"/>
            <p:cNvSpPr>
              <a:spLocks noChangeShapeType="1"/>
            </p:cNvSpPr>
            <p:nvPr/>
          </p:nvSpPr>
          <p:spPr bwMode="auto">
            <a:xfrm flipH="1" flipV="1">
              <a:off x="630" y="1862"/>
              <a:ext cx="39" cy="3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70" name="Line 1274"/>
            <p:cNvSpPr>
              <a:spLocks noChangeShapeType="1"/>
            </p:cNvSpPr>
            <p:nvPr/>
          </p:nvSpPr>
          <p:spPr bwMode="auto">
            <a:xfrm flipH="1" flipV="1">
              <a:off x="1079" y="2163"/>
              <a:ext cx="484" cy="48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71" name="Line 1275"/>
            <p:cNvSpPr>
              <a:spLocks noChangeShapeType="1"/>
            </p:cNvSpPr>
            <p:nvPr/>
          </p:nvSpPr>
          <p:spPr bwMode="auto">
            <a:xfrm flipH="1" flipV="1">
              <a:off x="240" y="1324"/>
              <a:ext cx="390" cy="38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72" name="Line 1276"/>
            <p:cNvSpPr>
              <a:spLocks noChangeShapeType="1"/>
            </p:cNvSpPr>
            <p:nvPr/>
          </p:nvSpPr>
          <p:spPr bwMode="auto">
            <a:xfrm flipH="1" flipV="1">
              <a:off x="1157" y="2092"/>
              <a:ext cx="418" cy="41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73" name="Line 1277"/>
            <p:cNvSpPr>
              <a:spLocks noChangeShapeType="1"/>
            </p:cNvSpPr>
            <p:nvPr/>
          </p:nvSpPr>
          <p:spPr bwMode="auto">
            <a:xfrm flipH="1" flipV="1">
              <a:off x="388" y="1324"/>
              <a:ext cx="242" cy="2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74" name="Line 1278"/>
            <p:cNvSpPr>
              <a:spLocks noChangeShapeType="1"/>
            </p:cNvSpPr>
            <p:nvPr/>
          </p:nvSpPr>
          <p:spPr bwMode="auto">
            <a:xfrm flipH="1" flipV="1">
              <a:off x="1118" y="2053"/>
              <a:ext cx="39" cy="3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75" name="Line 1279"/>
            <p:cNvSpPr>
              <a:spLocks noChangeShapeType="1"/>
            </p:cNvSpPr>
            <p:nvPr/>
          </p:nvSpPr>
          <p:spPr bwMode="auto">
            <a:xfrm flipH="1" flipV="1">
              <a:off x="1157" y="1944"/>
              <a:ext cx="418" cy="41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76" name="Line 1280"/>
            <p:cNvSpPr>
              <a:spLocks noChangeShapeType="1"/>
            </p:cNvSpPr>
            <p:nvPr/>
          </p:nvSpPr>
          <p:spPr bwMode="auto">
            <a:xfrm flipH="1" flipV="1">
              <a:off x="537" y="1324"/>
              <a:ext cx="93" cy="8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77" name="Line 1281"/>
            <p:cNvSpPr>
              <a:spLocks noChangeShapeType="1"/>
            </p:cNvSpPr>
            <p:nvPr/>
          </p:nvSpPr>
          <p:spPr bwMode="auto">
            <a:xfrm flipH="1" flipV="1">
              <a:off x="1118" y="1905"/>
              <a:ext cx="39" cy="3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78" name="Line 1282"/>
            <p:cNvSpPr>
              <a:spLocks noChangeShapeType="1"/>
            </p:cNvSpPr>
            <p:nvPr/>
          </p:nvSpPr>
          <p:spPr bwMode="auto">
            <a:xfrm flipH="1" flipV="1">
              <a:off x="1157" y="1796"/>
              <a:ext cx="418" cy="41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79" name="Line 1283"/>
            <p:cNvSpPr>
              <a:spLocks noChangeShapeType="1"/>
            </p:cNvSpPr>
            <p:nvPr/>
          </p:nvSpPr>
          <p:spPr bwMode="auto">
            <a:xfrm flipH="1" flipV="1">
              <a:off x="1157" y="1648"/>
              <a:ext cx="418" cy="41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80" name="Line 1284"/>
            <p:cNvSpPr>
              <a:spLocks noChangeShapeType="1"/>
            </p:cNvSpPr>
            <p:nvPr/>
          </p:nvSpPr>
          <p:spPr bwMode="auto">
            <a:xfrm flipH="1" flipV="1">
              <a:off x="1157" y="1499"/>
              <a:ext cx="418" cy="41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81" name="Line 1285"/>
            <p:cNvSpPr>
              <a:spLocks noChangeShapeType="1"/>
            </p:cNvSpPr>
            <p:nvPr/>
          </p:nvSpPr>
          <p:spPr bwMode="auto">
            <a:xfrm flipH="1" flipV="1">
              <a:off x="1157" y="1347"/>
              <a:ext cx="418" cy="41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82" name="Line 1286"/>
            <p:cNvSpPr>
              <a:spLocks noChangeShapeType="1"/>
            </p:cNvSpPr>
            <p:nvPr/>
          </p:nvSpPr>
          <p:spPr bwMode="auto">
            <a:xfrm flipH="1" flipV="1">
              <a:off x="1282" y="1324"/>
              <a:ext cx="293" cy="29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83" name="Line 1287"/>
            <p:cNvSpPr>
              <a:spLocks noChangeShapeType="1"/>
            </p:cNvSpPr>
            <p:nvPr/>
          </p:nvSpPr>
          <p:spPr bwMode="auto">
            <a:xfrm flipH="1" flipV="1">
              <a:off x="1430" y="1324"/>
              <a:ext cx="145" cy="1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61700" name="Group 1604"/>
          <p:cNvGrpSpPr>
            <a:grpSpLocks/>
          </p:cNvGrpSpPr>
          <p:nvPr/>
        </p:nvGrpSpPr>
        <p:grpSpPr bwMode="auto">
          <a:xfrm>
            <a:off x="3497263" y="936625"/>
            <a:ext cx="2162175" cy="3395663"/>
            <a:chOff x="2203" y="590"/>
            <a:chExt cx="1362" cy="2139"/>
          </a:xfrm>
        </p:grpSpPr>
        <p:sp>
          <p:nvSpPr>
            <p:cNvPr id="261213" name="Line 1117"/>
            <p:cNvSpPr>
              <a:spLocks noChangeShapeType="1"/>
            </p:cNvSpPr>
            <p:nvPr/>
          </p:nvSpPr>
          <p:spPr bwMode="auto">
            <a:xfrm flipV="1">
              <a:off x="2203" y="992"/>
              <a:ext cx="78" cy="7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14" name="Line 1118"/>
            <p:cNvSpPr>
              <a:spLocks noChangeShapeType="1"/>
            </p:cNvSpPr>
            <p:nvPr/>
          </p:nvSpPr>
          <p:spPr bwMode="auto">
            <a:xfrm flipV="1">
              <a:off x="2203" y="992"/>
              <a:ext cx="230" cy="22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15" name="Line 1119"/>
            <p:cNvSpPr>
              <a:spLocks noChangeShapeType="1"/>
            </p:cNvSpPr>
            <p:nvPr/>
          </p:nvSpPr>
          <p:spPr bwMode="auto">
            <a:xfrm flipV="1">
              <a:off x="2250" y="992"/>
              <a:ext cx="331" cy="33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16" name="Line 1120"/>
            <p:cNvSpPr>
              <a:spLocks noChangeShapeType="1"/>
            </p:cNvSpPr>
            <p:nvPr/>
          </p:nvSpPr>
          <p:spPr bwMode="auto">
            <a:xfrm flipV="1">
              <a:off x="2398" y="1136"/>
              <a:ext cx="187" cy="1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17" name="Line 1121"/>
            <p:cNvSpPr>
              <a:spLocks noChangeShapeType="1"/>
            </p:cNvSpPr>
            <p:nvPr/>
          </p:nvSpPr>
          <p:spPr bwMode="auto">
            <a:xfrm flipV="1">
              <a:off x="2546" y="1285"/>
              <a:ext cx="39" cy="3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18" name="Line 1122"/>
            <p:cNvSpPr>
              <a:spLocks noChangeShapeType="1"/>
            </p:cNvSpPr>
            <p:nvPr/>
          </p:nvSpPr>
          <p:spPr bwMode="auto">
            <a:xfrm flipV="1">
              <a:off x="3182" y="992"/>
              <a:ext cx="141" cy="1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19" name="Line 1123"/>
            <p:cNvSpPr>
              <a:spLocks noChangeShapeType="1"/>
            </p:cNvSpPr>
            <p:nvPr/>
          </p:nvSpPr>
          <p:spPr bwMode="auto">
            <a:xfrm flipV="1">
              <a:off x="3182" y="992"/>
              <a:ext cx="293" cy="28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20" name="Line 1124"/>
            <p:cNvSpPr>
              <a:spLocks noChangeShapeType="1"/>
            </p:cNvSpPr>
            <p:nvPr/>
          </p:nvSpPr>
          <p:spPr bwMode="auto">
            <a:xfrm flipV="1">
              <a:off x="3292" y="1051"/>
              <a:ext cx="273" cy="2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21" name="Line 1125"/>
            <p:cNvSpPr>
              <a:spLocks noChangeShapeType="1"/>
            </p:cNvSpPr>
            <p:nvPr/>
          </p:nvSpPr>
          <p:spPr bwMode="auto">
            <a:xfrm flipV="1">
              <a:off x="3440" y="1199"/>
              <a:ext cx="125" cy="1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22" name="Line 1126"/>
            <p:cNvSpPr>
              <a:spLocks noChangeShapeType="1"/>
            </p:cNvSpPr>
            <p:nvPr/>
          </p:nvSpPr>
          <p:spPr bwMode="auto">
            <a:xfrm>
              <a:off x="2203" y="992"/>
              <a:ext cx="136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23" name="Line 1127"/>
            <p:cNvSpPr>
              <a:spLocks noChangeShapeType="1"/>
            </p:cNvSpPr>
            <p:nvPr/>
          </p:nvSpPr>
          <p:spPr bwMode="auto">
            <a:xfrm>
              <a:off x="3565" y="992"/>
              <a:ext cx="0" cy="165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24" name="Line 1128"/>
            <p:cNvSpPr>
              <a:spLocks noChangeShapeType="1"/>
            </p:cNvSpPr>
            <p:nvPr/>
          </p:nvSpPr>
          <p:spPr bwMode="auto">
            <a:xfrm flipH="1">
              <a:off x="2203" y="2647"/>
              <a:ext cx="136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25" name="Line 1129"/>
            <p:cNvSpPr>
              <a:spLocks noChangeShapeType="1"/>
            </p:cNvSpPr>
            <p:nvPr/>
          </p:nvSpPr>
          <p:spPr bwMode="auto">
            <a:xfrm flipV="1">
              <a:off x="2203" y="992"/>
              <a:ext cx="0" cy="165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26" name="Line 1130"/>
            <p:cNvSpPr>
              <a:spLocks noChangeShapeType="1"/>
            </p:cNvSpPr>
            <p:nvPr/>
          </p:nvSpPr>
          <p:spPr bwMode="auto">
            <a:xfrm flipV="1">
              <a:off x="2882" y="2420"/>
              <a:ext cx="0" cy="30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27" name="Line 1131"/>
            <p:cNvSpPr>
              <a:spLocks noChangeShapeType="1"/>
            </p:cNvSpPr>
            <p:nvPr/>
          </p:nvSpPr>
          <p:spPr bwMode="auto">
            <a:xfrm flipV="1">
              <a:off x="2882" y="2362"/>
              <a:ext cx="0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28" name="Line 1132"/>
            <p:cNvSpPr>
              <a:spLocks noChangeShapeType="1"/>
            </p:cNvSpPr>
            <p:nvPr/>
          </p:nvSpPr>
          <p:spPr bwMode="auto">
            <a:xfrm flipV="1">
              <a:off x="2882" y="2065"/>
              <a:ext cx="0" cy="2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29" name="Line 1133"/>
            <p:cNvSpPr>
              <a:spLocks noChangeShapeType="1"/>
            </p:cNvSpPr>
            <p:nvPr/>
          </p:nvSpPr>
          <p:spPr bwMode="auto">
            <a:xfrm flipV="1">
              <a:off x="2882" y="2003"/>
              <a:ext cx="0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30" name="Line 1134"/>
            <p:cNvSpPr>
              <a:spLocks noChangeShapeType="1"/>
            </p:cNvSpPr>
            <p:nvPr/>
          </p:nvSpPr>
          <p:spPr bwMode="auto">
            <a:xfrm flipV="1">
              <a:off x="2882" y="1706"/>
              <a:ext cx="0" cy="2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31" name="Line 1135"/>
            <p:cNvSpPr>
              <a:spLocks noChangeShapeType="1"/>
            </p:cNvSpPr>
            <p:nvPr/>
          </p:nvSpPr>
          <p:spPr bwMode="auto">
            <a:xfrm flipV="1">
              <a:off x="2882" y="1648"/>
              <a:ext cx="0" cy="2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32" name="Line 1136"/>
            <p:cNvSpPr>
              <a:spLocks noChangeShapeType="1"/>
            </p:cNvSpPr>
            <p:nvPr/>
          </p:nvSpPr>
          <p:spPr bwMode="auto">
            <a:xfrm flipV="1">
              <a:off x="2882" y="1347"/>
              <a:ext cx="0" cy="26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33" name="Line 1137"/>
            <p:cNvSpPr>
              <a:spLocks noChangeShapeType="1"/>
            </p:cNvSpPr>
            <p:nvPr/>
          </p:nvSpPr>
          <p:spPr bwMode="auto">
            <a:xfrm flipV="1">
              <a:off x="2882" y="1289"/>
              <a:ext cx="0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34" name="Line 1138"/>
            <p:cNvSpPr>
              <a:spLocks noChangeShapeType="1"/>
            </p:cNvSpPr>
            <p:nvPr/>
          </p:nvSpPr>
          <p:spPr bwMode="auto">
            <a:xfrm flipV="1">
              <a:off x="2882" y="988"/>
              <a:ext cx="0" cy="26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35" name="Line 1139"/>
            <p:cNvSpPr>
              <a:spLocks noChangeShapeType="1"/>
            </p:cNvSpPr>
            <p:nvPr/>
          </p:nvSpPr>
          <p:spPr bwMode="auto">
            <a:xfrm flipV="1">
              <a:off x="2882" y="930"/>
              <a:ext cx="0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36" name="Line 1140"/>
            <p:cNvSpPr>
              <a:spLocks noChangeShapeType="1"/>
            </p:cNvSpPr>
            <p:nvPr/>
          </p:nvSpPr>
          <p:spPr bwMode="auto">
            <a:xfrm flipV="1">
              <a:off x="2882" y="590"/>
              <a:ext cx="0" cy="30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37" name="Line 1141"/>
            <p:cNvSpPr>
              <a:spLocks noChangeShapeType="1"/>
            </p:cNvSpPr>
            <p:nvPr/>
          </p:nvSpPr>
          <p:spPr bwMode="auto">
            <a:xfrm flipV="1">
              <a:off x="2585" y="992"/>
              <a:ext cx="0" cy="33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38" name="Line 1142"/>
            <p:cNvSpPr>
              <a:spLocks noChangeShapeType="1"/>
            </p:cNvSpPr>
            <p:nvPr/>
          </p:nvSpPr>
          <p:spPr bwMode="auto">
            <a:xfrm>
              <a:off x="3182" y="992"/>
              <a:ext cx="0" cy="33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39" name="Line 1143"/>
            <p:cNvSpPr>
              <a:spLocks noChangeShapeType="1"/>
            </p:cNvSpPr>
            <p:nvPr/>
          </p:nvSpPr>
          <p:spPr bwMode="auto">
            <a:xfrm>
              <a:off x="2203" y="1324"/>
              <a:ext cx="38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40" name="Line 1144"/>
            <p:cNvSpPr>
              <a:spLocks noChangeShapeType="1"/>
            </p:cNvSpPr>
            <p:nvPr/>
          </p:nvSpPr>
          <p:spPr bwMode="auto">
            <a:xfrm>
              <a:off x="3182" y="1324"/>
              <a:ext cx="38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41" name="Line 1145"/>
            <p:cNvSpPr>
              <a:spLocks noChangeShapeType="1"/>
            </p:cNvSpPr>
            <p:nvPr/>
          </p:nvSpPr>
          <p:spPr bwMode="auto">
            <a:xfrm flipV="1">
              <a:off x="2617" y="1324"/>
              <a:ext cx="0" cy="79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42" name="Line 1146"/>
            <p:cNvSpPr>
              <a:spLocks noChangeShapeType="1"/>
            </p:cNvSpPr>
            <p:nvPr/>
          </p:nvSpPr>
          <p:spPr bwMode="auto">
            <a:xfrm flipV="1">
              <a:off x="3147" y="1324"/>
              <a:ext cx="0" cy="79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43" name="Line 1147"/>
            <p:cNvSpPr>
              <a:spLocks noChangeShapeType="1"/>
            </p:cNvSpPr>
            <p:nvPr/>
          </p:nvSpPr>
          <p:spPr bwMode="auto">
            <a:xfrm>
              <a:off x="2617" y="1854"/>
              <a:ext cx="53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44" name="Line 1148"/>
            <p:cNvSpPr>
              <a:spLocks noChangeShapeType="1"/>
            </p:cNvSpPr>
            <p:nvPr/>
          </p:nvSpPr>
          <p:spPr bwMode="auto">
            <a:xfrm>
              <a:off x="2656" y="1179"/>
              <a:ext cx="0" cy="94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45" name="Line 1149"/>
            <p:cNvSpPr>
              <a:spLocks noChangeShapeType="1"/>
            </p:cNvSpPr>
            <p:nvPr/>
          </p:nvSpPr>
          <p:spPr bwMode="auto">
            <a:xfrm>
              <a:off x="3108" y="1179"/>
              <a:ext cx="0" cy="94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46" name="Line 1150"/>
            <p:cNvSpPr>
              <a:spLocks noChangeShapeType="1"/>
            </p:cNvSpPr>
            <p:nvPr/>
          </p:nvSpPr>
          <p:spPr bwMode="auto">
            <a:xfrm>
              <a:off x="2617" y="2120"/>
              <a:ext cx="53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47" name="Line 1151"/>
            <p:cNvSpPr>
              <a:spLocks noChangeShapeType="1"/>
            </p:cNvSpPr>
            <p:nvPr/>
          </p:nvSpPr>
          <p:spPr bwMode="auto">
            <a:xfrm flipV="1">
              <a:off x="2656" y="1125"/>
              <a:ext cx="0" cy="72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48" name="Line 1152"/>
            <p:cNvSpPr>
              <a:spLocks noChangeShapeType="1"/>
            </p:cNvSpPr>
            <p:nvPr/>
          </p:nvSpPr>
          <p:spPr bwMode="auto">
            <a:xfrm flipV="1">
              <a:off x="3108" y="1125"/>
              <a:ext cx="0" cy="72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49" name="Line 1153"/>
            <p:cNvSpPr>
              <a:spLocks noChangeShapeType="1"/>
            </p:cNvSpPr>
            <p:nvPr/>
          </p:nvSpPr>
          <p:spPr bwMode="auto">
            <a:xfrm>
              <a:off x="2585" y="1324"/>
              <a:ext cx="3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50" name="Line 1154"/>
            <p:cNvSpPr>
              <a:spLocks noChangeShapeType="1"/>
            </p:cNvSpPr>
            <p:nvPr/>
          </p:nvSpPr>
          <p:spPr bwMode="auto">
            <a:xfrm flipH="1">
              <a:off x="3147" y="1324"/>
              <a:ext cx="3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51" name="Line 1155"/>
            <p:cNvSpPr>
              <a:spLocks noChangeShapeType="1"/>
            </p:cNvSpPr>
            <p:nvPr/>
          </p:nvSpPr>
          <p:spPr bwMode="auto">
            <a:xfrm flipV="1">
              <a:off x="3147" y="992"/>
              <a:ext cx="0" cy="33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52" name="Line 1156"/>
            <p:cNvSpPr>
              <a:spLocks noChangeShapeType="1"/>
            </p:cNvSpPr>
            <p:nvPr/>
          </p:nvSpPr>
          <p:spPr bwMode="auto">
            <a:xfrm>
              <a:off x="2617" y="992"/>
              <a:ext cx="0" cy="33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53" name="Line 1157"/>
            <p:cNvSpPr>
              <a:spLocks noChangeShapeType="1"/>
            </p:cNvSpPr>
            <p:nvPr/>
          </p:nvSpPr>
          <p:spPr bwMode="auto">
            <a:xfrm>
              <a:off x="2617" y="1854"/>
              <a:ext cx="0" cy="26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54" name="Line 1158"/>
            <p:cNvSpPr>
              <a:spLocks noChangeShapeType="1"/>
            </p:cNvSpPr>
            <p:nvPr/>
          </p:nvSpPr>
          <p:spPr bwMode="auto">
            <a:xfrm>
              <a:off x="3147" y="1854"/>
              <a:ext cx="0" cy="26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55" name="Line 1159"/>
            <p:cNvSpPr>
              <a:spLocks noChangeShapeType="1"/>
            </p:cNvSpPr>
            <p:nvPr/>
          </p:nvSpPr>
          <p:spPr bwMode="auto">
            <a:xfrm>
              <a:off x="2617" y="1324"/>
              <a:ext cx="0" cy="53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56" name="Line 1160"/>
            <p:cNvSpPr>
              <a:spLocks noChangeShapeType="1"/>
            </p:cNvSpPr>
            <p:nvPr/>
          </p:nvSpPr>
          <p:spPr bwMode="auto">
            <a:xfrm>
              <a:off x="3147" y="1324"/>
              <a:ext cx="0" cy="53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57" name="Line 1161"/>
            <p:cNvSpPr>
              <a:spLocks noChangeShapeType="1"/>
            </p:cNvSpPr>
            <p:nvPr/>
          </p:nvSpPr>
          <p:spPr bwMode="auto">
            <a:xfrm flipH="1">
              <a:off x="2617" y="1854"/>
              <a:ext cx="53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58" name="Line 1162"/>
            <p:cNvSpPr>
              <a:spLocks noChangeShapeType="1"/>
            </p:cNvSpPr>
            <p:nvPr/>
          </p:nvSpPr>
          <p:spPr bwMode="auto">
            <a:xfrm>
              <a:off x="2656" y="1854"/>
              <a:ext cx="0" cy="2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59" name="Line 1163"/>
            <p:cNvSpPr>
              <a:spLocks noChangeShapeType="1"/>
            </p:cNvSpPr>
            <p:nvPr/>
          </p:nvSpPr>
          <p:spPr bwMode="auto">
            <a:xfrm>
              <a:off x="3108" y="1854"/>
              <a:ext cx="0" cy="2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60" name="Line 1164"/>
            <p:cNvSpPr>
              <a:spLocks noChangeShapeType="1"/>
            </p:cNvSpPr>
            <p:nvPr/>
          </p:nvSpPr>
          <p:spPr bwMode="auto">
            <a:xfrm>
              <a:off x="2617" y="2120"/>
              <a:ext cx="53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61" name="Line 1165"/>
            <p:cNvSpPr>
              <a:spLocks noChangeShapeType="1"/>
            </p:cNvSpPr>
            <p:nvPr/>
          </p:nvSpPr>
          <p:spPr bwMode="auto">
            <a:xfrm>
              <a:off x="2617" y="1125"/>
              <a:ext cx="53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62" name="Line 1166"/>
            <p:cNvSpPr>
              <a:spLocks noChangeShapeType="1"/>
            </p:cNvSpPr>
            <p:nvPr/>
          </p:nvSpPr>
          <p:spPr bwMode="auto">
            <a:xfrm>
              <a:off x="2937" y="672"/>
              <a:ext cx="0" cy="13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63" name="Line 1167"/>
            <p:cNvSpPr>
              <a:spLocks noChangeShapeType="1"/>
            </p:cNvSpPr>
            <p:nvPr/>
          </p:nvSpPr>
          <p:spPr bwMode="auto">
            <a:xfrm flipH="1">
              <a:off x="2831" y="805"/>
              <a:ext cx="10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64" name="Line 1168"/>
            <p:cNvSpPr>
              <a:spLocks noChangeShapeType="1"/>
            </p:cNvSpPr>
            <p:nvPr/>
          </p:nvSpPr>
          <p:spPr bwMode="auto">
            <a:xfrm flipV="1">
              <a:off x="2831" y="672"/>
              <a:ext cx="0" cy="13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65" name="Line 1169"/>
            <p:cNvSpPr>
              <a:spLocks noChangeShapeType="1"/>
            </p:cNvSpPr>
            <p:nvPr/>
          </p:nvSpPr>
          <p:spPr bwMode="auto">
            <a:xfrm flipV="1">
              <a:off x="3280" y="672"/>
              <a:ext cx="0" cy="3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66" name="Line 1170"/>
            <p:cNvSpPr>
              <a:spLocks noChangeShapeType="1"/>
            </p:cNvSpPr>
            <p:nvPr/>
          </p:nvSpPr>
          <p:spPr bwMode="auto">
            <a:xfrm flipH="1">
              <a:off x="2937" y="672"/>
              <a:ext cx="34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67" name="Line 1171"/>
            <p:cNvSpPr>
              <a:spLocks noChangeShapeType="1"/>
            </p:cNvSpPr>
            <p:nvPr/>
          </p:nvSpPr>
          <p:spPr bwMode="auto">
            <a:xfrm flipV="1">
              <a:off x="2484" y="672"/>
              <a:ext cx="0" cy="32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68" name="Line 1172"/>
            <p:cNvSpPr>
              <a:spLocks noChangeShapeType="1"/>
            </p:cNvSpPr>
            <p:nvPr/>
          </p:nvSpPr>
          <p:spPr bwMode="auto">
            <a:xfrm>
              <a:off x="2484" y="672"/>
              <a:ext cx="34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269" name="Line 1173"/>
            <p:cNvSpPr>
              <a:spLocks noChangeShapeType="1"/>
            </p:cNvSpPr>
            <p:nvPr/>
          </p:nvSpPr>
          <p:spPr bwMode="auto">
            <a:xfrm>
              <a:off x="2484" y="992"/>
              <a:ext cx="79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84" name="Line 1288"/>
            <p:cNvSpPr>
              <a:spLocks noChangeShapeType="1"/>
            </p:cNvSpPr>
            <p:nvPr/>
          </p:nvSpPr>
          <p:spPr bwMode="auto">
            <a:xfrm flipH="1">
              <a:off x="2882" y="2120"/>
              <a:ext cx="226" cy="22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85" name="Line 1289"/>
            <p:cNvSpPr>
              <a:spLocks noChangeShapeType="1"/>
            </p:cNvSpPr>
            <p:nvPr/>
          </p:nvSpPr>
          <p:spPr bwMode="auto">
            <a:xfrm flipH="1" flipV="1">
              <a:off x="2656" y="2120"/>
              <a:ext cx="226" cy="22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87" name="Line 1291"/>
            <p:cNvSpPr>
              <a:spLocks noChangeShapeType="1"/>
            </p:cNvSpPr>
            <p:nvPr/>
          </p:nvSpPr>
          <p:spPr bwMode="auto">
            <a:xfrm flipH="1" flipV="1">
              <a:off x="2203" y="2487"/>
              <a:ext cx="156" cy="16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88" name="Line 1292"/>
            <p:cNvSpPr>
              <a:spLocks noChangeShapeType="1"/>
            </p:cNvSpPr>
            <p:nvPr/>
          </p:nvSpPr>
          <p:spPr bwMode="auto">
            <a:xfrm flipH="1" flipV="1">
              <a:off x="2203" y="2338"/>
              <a:ext cx="304" cy="30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89" name="Line 1293"/>
            <p:cNvSpPr>
              <a:spLocks noChangeShapeType="1"/>
            </p:cNvSpPr>
            <p:nvPr/>
          </p:nvSpPr>
          <p:spPr bwMode="auto">
            <a:xfrm flipH="1" flipV="1">
              <a:off x="2203" y="2190"/>
              <a:ext cx="453" cy="45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90" name="Line 1294"/>
            <p:cNvSpPr>
              <a:spLocks noChangeShapeType="1"/>
            </p:cNvSpPr>
            <p:nvPr/>
          </p:nvSpPr>
          <p:spPr bwMode="auto">
            <a:xfrm flipH="1" flipV="1">
              <a:off x="2203" y="2042"/>
              <a:ext cx="605" cy="60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91" name="Line 1295"/>
            <p:cNvSpPr>
              <a:spLocks noChangeShapeType="1"/>
            </p:cNvSpPr>
            <p:nvPr/>
          </p:nvSpPr>
          <p:spPr bwMode="auto">
            <a:xfrm flipH="1" flipV="1">
              <a:off x="2882" y="2573"/>
              <a:ext cx="74" cy="7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92" name="Line 1296"/>
            <p:cNvSpPr>
              <a:spLocks noChangeShapeType="1"/>
            </p:cNvSpPr>
            <p:nvPr/>
          </p:nvSpPr>
          <p:spPr bwMode="auto">
            <a:xfrm flipH="1" flipV="1">
              <a:off x="2203" y="1893"/>
              <a:ext cx="679" cy="68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93" name="Line 1297"/>
            <p:cNvSpPr>
              <a:spLocks noChangeShapeType="1"/>
            </p:cNvSpPr>
            <p:nvPr/>
          </p:nvSpPr>
          <p:spPr bwMode="auto">
            <a:xfrm flipH="1" flipV="1">
              <a:off x="2882" y="2424"/>
              <a:ext cx="222" cy="22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94" name="Line 1298"/>
            <p:cNvSpPr>
              <a:spLocks noChangeShapeType="1"/>
            </p:cNvSpPr>
            <p:nvPr/>
          </p:nvSpPr>
          <p:spPr bwMode="auto">
            <a:xfrm flipH="1" flipV="1">
              <a:off x="2203" y="1741"/>
              <a:ext cx="679" cy="68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95" name="Line 1299"/>
            <p:cNvSpPr>
              <a:spLocks noChangeShapeType="1"/>
            </p:cNvSpPr>
            <p:nvPr/>
          </p:nvSpPr>
          <p:spPr bwMode="auto">
            <a:xfrm flipH="1" flipV="1">
              <a:off x="2917" y="2311"/>
              <a:ext cx="336" cy="3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96" name="Line 1300"/>
            <p:cNvSpPr>
              <a:spLocks noChangeShapeType="1"/>
            </p:cNvSpPr>
            <p:nvPr/>
          </p:nvSpPr>
          <p:spPr bwMode="auto">
            <a:xfrm flipH="1" flipV="1">
              <a:off x="2203" y="1593"/>
              <a:ext cx="414" cy="41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97" name="Line 1301"/>
            <p:cNvSpPr>
              <a:spLocks noChangeShapeType="1"/>
            </p:cNvSpPr>
            <p:nvPr/>
          </p:nvSpPr>
          <p:spPr bwMode="auto">
            <a:xfrm flipH="1" flipV="1">
              <a:off x="2991" y="2237"/>
              <a:ext cx="410" cy="41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98" name="Line 1302"/>
            <p:cNvSpPr>
              <a:spLocks noChangeShapeType="1"/>
            </p:cNvSpPr>
            <p:nvPr/>
          </p:nvSpPr>
          <p:spPr bwMode="auto">
            <a:xfrm flipH="1" flipV="1">
              <a:off x="2203" y="1445"/>
              <a:ext cx="414" cy="41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399" name="Line 1303"/>
            <p:cNvSpPr>
              <a:spLocks noChangeShapeType="1"/>
            </p:cNvSpPr>
            <p:nvPr/>
          </p:nvSpPr>
          <p:spPr bwMode="auto">
            <a:xfrm flipH="1" flipV="1">
              <a:off x="3065" y="2163"/>
              <a:ext cx="484" cy="48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400" name="Line 1304"/>
            <p:cNvSpPr>
              <a:spLocks noChangeShapeType="1"/>
            </p:cNvSpPr>
            <p:nvPr/>
          </p:nvSpPr>
          <p:spPr bwMode="auto">
            <a:xfrm flipH="1" flipV="1">
              <a:off x="2230" y="1324"/>
              <a:ext cx="387" cy="38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401" name="Line 1305"/>
            <p:cNvSpPr>
              <a:spLocks noChangeShapeType="1"/>
            </p:cNvSpPr>
            <p:nvPr/>
          </p:nvSpPr>
          <p:spPr bwMode="auto">
            <a:xfrm flipH="1" flipV="1">
              <a:off x="3147" y="2092"/>
              <a:ext cx="418" cy="41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402" name="Line 1306"/>
            <p:cNvSpPr>
              <a:spLocks noChangeShapeType="1"/>
            </p:cNvSpPr>
            <p:nvPr/>
          </p:nvSpPr>
          <p:spPr bwMode="auto">
            <a:xfrm flipH="1" flipV="1">
              <a:off x="2379" y="1324"/>
              <a:ext cx="238" cy="2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403" name="Line 1307"/>
            <p:cNvSpPr>
              <a:spLocks noChangeShapeType="1"/>
            </p:cNvSpPr>
            <p:nvPr/>
          </p:nvSpPr>
          <p:spPr bwMode="auto">
            <a:xfrm flipH="1" flipV="1">
              <a:off x="3147" y="1944"/>
              <a:ext cx="418" cy="41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404" name="Line 1308"/>
            <p:cNvSpPr>
              <a:spLocks noChangeShapeType="1"/>
            </p:cNvSpPr>
            <p:nvPr/>
          </p:nvSpPr>
          <p:spPr bwMode="auto">
            <a:xfrm flipH="1" flipV="1">
              <a:off x="2527" y="1324"/>
              <a:ext cx="90" cy="8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405" name="Line 1309"/>
            <p:cNvSpPr>
              <a:spLocks noChangeShapeType="1"/>
            </p:cNvSpPr>
            <p:nvPr/>
          </p:nvSpPr>
          <p:spPr bwMode="auto">
            <a:xfrm flipH="1" flipV="1">
              <a:off x="3147" y="1796"/>
              <a:ext cx="418" cy="41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406" name="Line 1310"/>
            <p:cNvSpPr>
              <a:spLocks noChangeShapeType="1"/>
            </p:cNvSpPr>
            <p:nvPr/>
          </p:nvSpPr>
          <p:spPr bwMode="auto">
            <a:xfrm flipH="1" flipV="1">
              <a:off x="3147" y="1648"/>
              <a:ext cx="418" cy="41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407" name="Line 1311"/>
            <p:cNvSpPr>
              <a:spLocks noChangeShapeType="1"/>
            </p:cNvSpPr>
            <p:nvPr/>
          </p:nvSpPr>
          <p:spPr bwMode="auto">
            <a:xfrm flipH="1" flipV="1">
              <a:off x="3147" y="1499"/>
              <a:ext cx="418" cy="41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408" name="Line 1312"/>
            <p:cNvSpPr>
              <a:spLocks noChangeShapeType="1"/>
            </p:cNvSpPr>
            <p:nvPr/>
          </p:nvSpPr>
          <p:spPr bwMode="auto">
            <a:xfrm flipH="1" flipV="1">
              <a:off x="3147" y="1347"/>
              <a:ext cx="418" cy="41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409" name="Line 1313"/>
            <p:cNvSpPr>
              <a:spLocks noChangeShapeType="1"/>
            </p:cNvSpPr>
            <p:nvPr/>
          </p:nvSpPr>
          <p:spPr bwMode="auto">
            <a:xfrm flipH="1" flipV="1">
              <a:off x="3272" y="1324"/>
              <a:ext cx="293" cy="29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410" name="Line 1314"/>
            <p:cNvSpPr>
              <a:spLocks noChangeShapeType="1"/>
            </p:cNvSpPr>
            <p:nvPr/>
          </p:nvSpPr>
          <p:spPr bwMode="auto">
            <a:xfrm flipH="1" flipV="1">
              <a:off x="3420" y="1324"/>
              <a:ext cx="145" cy="1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61743" name="Group 1647"/>
          <p:cNvGrpSpPr>
            <a:grpSpLocks/>
          </p:cNvGrpSpPr>
          <p:nvPr/>
        </p:nvGrpSpPr>
        <p:grpSpPr bwMode="auto">
          <a:xfrm>
            <a:off x="1547813" y="3108325"/>
            <a:ext cx="2924175" cy="1774825"/>
            <a:chOff x="1125" y="2088"/>
            <a:chExt cx="1842" cy="1118"/>
          </a:xfrm>
        </p:grpSpPr>
        <p:sp>
          <p:nvSpPr>
            <p:cNvPr id="261744" name="Line 1648"/>
            <p:cNvSpPr>
              <a:spLocks noChangeShapeType="1"/>
            </p:cNvSpPr>
            <p:nvPr/>
          </p:nvSpPr>
          <p:spPr bwMode="auto">
            <a:xfrm>
              <a:off x="1292" y="2256"/>
              <a:ext cx="754" cy="95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745" name="Line 1649"/>
            <p:cNvSpPr>
              <a:spLocks noChangeShapeType="1"/>
            </p:cNvSpPr>
            <p:nvPr/>
          </p:nvSpPr>
          <p:spPr bwMode="auto">
            <a:xfrm flipV="1">
              <a:off x="2221" y="3054"/>
              <a:ext cx="43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746" name="Line 1650"/>
            <p:cNvSpPr>
              <a:spLocks noChangeShapeType="1"/>
            </p:cNvSpPr>
            <p:nvPr/>
          </p:nvSpPr>
          <p:spPr bwMode="auto">
            <a:xfrm flipV="1">
              <a:off x="2291" y="3042"/>
              <a:ext cx="4" cy="1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747" name="Line 1651"/>
            <p:cNvSpPr>
              <a:spLocks noChangeShapeType="1"/>
            </p:cNvSpPr>
            <p:nvPr/>
          </p:nvSpPr>
          <p:spPr bwMode="auto">
            <a:xfrm flipV="1">
              <a:off x="2190" y="3147"/>
              <a:ext cx="101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748" name="Line 1652"/>
            <p:cNvSpPr>
              <a:spLocks noChangeShapeType="1"/>
            </p:cNvSpPr>
            <p:nvPr/>
          </p:nvSpPr>
          <p:spPr bwMode="auto">
            <a:xfrm>
              <a:off x="2190" y="3050"/>
              <a:ext cx="0" cy="1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749" name="Line 1653"/>
            <p:cNvSpPr>
              <a:spLocks noChangeShapeType="1"/>
            </p:cNvSpPr>
            <p:nvPr/>
          </p:nvSpPr>
          <p:spPr bwMode="auto">
            <a:xfrm>
              <a:off x="2241" y="3019"/>
              <a:ext cx="0" cy="8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750" name="Line 1654"/>
            <p:cNvSpPr>
              <a:spLocks noChangeShapeType="1"/>
            </p:cNvSpPr>
            <p:nvPr/>
          </p:nvSpPr>
          <p:spPr bwMode="auto">
            <a:xfrm flipH="1">
              <a:off x="2213" y="3011"/>
              <a:ext cx="59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751" name="Line 1655"/>
            <p:cNvSpPr>
              <a:spLocks noChangeShapeType="1"/>
            </p:cNvSpPr>
            <p:nvPr/>
          </p:nvSpPr>
          <p:spPr bwMode="auto">
            <a:xfrm flipV="1">
              <a:off x="2272" y="3003"/>
              <a:ext cx="0" cy="9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752" name="Line 1656"/>
            <p:cNvSpPr>
              <a:spLocks noChangeShapeType="1"/>
            </p:cNvSpPr>
            <p:nvPr/>
          </p:nvSpPr>
          <p:spPr bwMode="auto">
            <a:xfrm flipV="1">
              <a:off x="2213" y="3101"/>
              <a:ext cx="59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753" name="Line 1657"/>
            <p:cNvSpPr>
              <a:spLocks noChangeShapeType="1"/>
            </p:cNvSpPr>
            <p:nvPr/>
          </p:nvSpPr>
          <p:spPr bwMode="auto">
            <a:xfrm>
              <a:off x="2213" y="3003"/>
              <a:ext cx="0" cy="11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754" name="Line 1658"/>
            <p:cNvSpPr>
              <a:spLocks noChangeShapeType="1"/>
            </p:cNvSpPr>
            <p:nvPr/>
          </p:nvSpPr>
          <p:spPr bwMode="auto">
            <a:xfrm flipH="1">
              <a:off x="2182" y="2968"/>
              <a:ext cx="117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755" name="Line 1659"/>
            <p:cNvSpPr>
              <a:spLocks noChangeShapeType="1"/>
            </p:cNvSpPr>
            <p:nvPr/>
          </p:nvSpPr>
          <p:spPr bwMode="auto">
            <a:xfrm flipH="1">
              <a:off x="2350" y="2995"/>
              <a:ext cx="129" cy="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756" name="Line 1660"/>
            <p:cNvSpPr>
              <a:spLocks noChangeShapeType="1"/>
            </p:cNvSpPr>
            <p:nvPr/>
          </p:nvSpPr>
          <p:spPr bwMode="auto">
            <a:xfrm flipH="1">
              <a:off x="2338" y="3050"/>
              <a:ext cx="43" cy="5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757" name="Line 1661"/>
            <p:cNvSpPr>
              <a:spLocks noChangeShapeType="1"/>
            </p:cNvSpPr>
            <p:nvPr/>
          </p:nvSpPr>
          <p:spPr bwMode="auto">
            <a:xfrm>
              <a:off x="2377" y="3054"/>
              <a:ext cx="0" cy="12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758" name="Line 1662"/>
            <p:cNvSpPr>
              <a:spLocks noChangeShapeType="1"/>
            </p:cNvSpPr>
            <p:nvPr/>
          </p:nvSpPr>
          <p:spPr bwMode="auto">
            <a:xfrm flipH="1">
              <a:off x="2397" y="3081"/>
              <a:ext cx="70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759" name="Line 1663"/>
            <p:cNvSpPr>
              <a:spLocks noChangeShapeType="1"/>
            </p:cNvSpPr>
            <p:nvPr/>
          </p:nvSpPr>
          <p:spPr bwMode="auto">
            <a:xfrm flipV="1">
              <a:off x="2381" y="3147"/>
              <a:ext cx="102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760" name="Line 1664"/>
            <p:cNvSpPr>
              <a:spLocks noChangeShapeType="1"/>
            </p:cNvSpPr>
            <p:nvPr/>
          </p:nvSpPr>
          <p:spPr bwMode="auto">
            <a:xfrm flipV="1">
              <a:off x="2428" y="3019"/>
              <a:ext cx="0" cy="13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761" name="Line 1665"/>
            <p:cNvSpPr>
              <a:spLocks noChangeShapeType="1"/>
            </p:cNvSpPr>
            <p:nvPr/>
          </p:nvSpPr>
          <p:spPr bwMode="auto">
            <a:xfrm flipV="1">
              <a:off x="2381" y="2948"/>
              <a:ext cx="39" cy="10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762" name="Line 1666"/>
            <p:cNvSpPr>
              <a:spLocks noChangeShapeType="1"/>
            </p:cNvSpPr>
            <p:nvPr/>
          </p:nvSpPr>
          <p:spPr bwMode="auto">
            <a:xfrm flipH="1">
              <a:off x="2510" y="2952"/>
              <a:ext cx="55" cy="1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763" name="Line 1667"/>
            <p:cNvSpPr>
              <a:spLocks noChangeShapeType="1"/>
            </p:cNvSpPr>
            <p:nvPr/>
          </p:nvSpPr>
          <p:spPr bwMode="auto">
            <a:xfrm>
              <a:off x="2541" y="3003"/>
              <a:ext cx="0" cy="17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764" name="Line 1668"/>
            <p:cNvSpPr>
              <a:spLocks noChangeShapeType="1"/>
            </p:cNvSpPr>
            <p:nvPr/>
          </p:nvSpPr>
          <p:spPr bwMode="auto">
            <a:xfrm>
              <a:off x="2572" y="3026"/>
              <a:ext cx="0" cy="8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765" name="Line 1669"/>
            <p:cNvSpPr>
              <a:spLocks noChangeShapeType="1"/>
            </p:cNvSpPr>
            <p:nvPr/>
          </p:nvSpPr>
          <p:spPr bwMode="auto">
            <a:xfrm flipV="1">
              <a:off x="2572" y="3034"/>
              <a:ext cx="28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766" name="Line 1670"/>
            <p:cNvSpPr>
              <a:spLocks noChangeShapeType="1"/>
            </p:cNvSpPr>
            <p:nvPr/>
          </p:nvSpPr>
          <p:spPr bwMode="auto">
            <a:xfrm flipH="1">
              <a:off x="2600" y="3026"/>
              <a:ext cx="4" cy="5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767" name="Line 1671"/>
            <p:cNvSpPr>
              <a:spLocks noChangeShapeType="1"/>
            </p:cNvSpPr>
            <p:nvPr/>
          </p:nvSpPr>
          <p:spPr bwMode="auto">
            <a:xfrm flipH="1">
              <a:off x="2572" y="3085"/>
              <a:ext cx="36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768" name="Line 1672"/>
            <p:cNvSpPr>
              <a:spLocks noChangeShapeType="1"/>
            </p:cNvSpPr>
            <p:nvPr/>
          </p:nvSpPr>
          <p:spPr bwMode="auto">
            <a:xfrm flipV="1">
              <a:off x="2565" y="2983"/>
              <a:ext cx="85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769" name="Freeform 1673"/>
            <p:cNvSpPr>
              <a:spLocks/>
            </p:cNvSpPr>
            <p:nvPr/>
          </p:nvSpPr>
          <p:spPr bwMode="auto">
            <a:xfrm>
              <a:off x="2608" y="2983"/>
              <a:ext cx="23" cy="196"/>
            </a:xfrm>
            <a:custGeom>
              <a:avLst/>
              <a:gdLst>
                <a:gd name="T0" fmla="*/ 45 w 45"/>
                <a:gd name="T1" fmla="*/ 0 h 345"/>
                <a:gd name="T2" fmla="*/ 41 w 45"/>
                <a:gd name="T3" fmla="*/ 345 h 345"/>
                <a:gd name="T4" fmla="*/ 0 w 45"/>
                <a:gd name="T5" fmla="*/ 294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5" h="345">
                  <a:moveTo>
                    <a:pt x="45" y="0"/>
                  </a:moveTo>
                  <a:lnTo>
                    <a:pt x="41" y="345"/>
                  </a:lnTo>
                  <a:lnTo>
                    <a:pt x="0" y="29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770" name="Freeform 1674"/>
            <p:cNvSpPr>
              <a:spLocks/>
            </p:cNvSpPr>
            <p:nvPr/>
          </p:nvSpPr>
          <p:spPr bwMode="auto">
            <a:xfrm>
              <a:off x="2678" y="2968"/>
              <a:ext cx="39" cy="133"/>
            </a:xfrm>
            <a:custGeom>
              <a:avLst/>
              <a:gdLst>
                <a:gd name="T0" fmla="*/ 70 w 70"/>
                <a:gd name="T1" fmla="*/ 0 h 243"/>
                <a:gd name="T2" fmla="*/ 46 w 70"/>
                <a:gd name="T3" fmla="*/ 119 h 243"/>
                <a:gd name="T4" fmla="*/ 0 w 70"/>
                <a:gd name="T5" fmla="*/ 243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0" h="243">
                  <a:moveTo>
                    <a:pt x="70" y="0"/>
                  </a:moveTo>
                  <a:lnTo>
                    <a:pt x="46" y="119"/>
                  </a:lnTo>
                  <a:lnTo>
                    <a:pt x="0" y="24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771" name="Line 1675"/>
            <p:cNvSpPr>
              <a:spLocks noChangeShapeType="1"/>
            </p:cNvSpPr>
            <p:nvPr/>
          </p:nvSpPr>
          <p:spPr bwMode="auto">
            <a:xfrm flipV="1">
              <a:off x="2701" y="3030"/>
              <a:ext cx="39" cy="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772" name="Line 1676"/>
            <p:cNvSpPr>
              <a:spLocks noChangeShapeType="1"/>
            </p:cNvSpPr>
            <p:nvPr/>
          </p:nvSpPr>
          <p:spPr bwMode="auto">
            <a:xfrm flipH="1">
              <a:off x="2678" y="3124"/>
              <a:ext cx="35" cy="5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773" name="Freeform 1677"/>
            <p:cNvSpPr>
              <a:spLocks/>
            </p:cNvSpPr>
            <p:nvPr/>
          </p:nvSpPr>
          <p:spPr bwMode="auto">
            <a:xfrm>
              <a:off x="2701" y="3065"/>
              <a:ext cx="117" cy="114"/>
            </a:xfrm>
            <a:custGeom>
              <a:avLst/>
              <a:gdLst>
                <a:gd name="T0" fmla="*/ 0 w 211"/>
                <a:gd name="T1" fmla="*/ 0 h 202"/>
                <a:gd name="T2" fmla="*/ 165 w 211"/>
                <a:gd name="T3" fmla="*/ 202 h 202"/>
                <a:gd name="T4" fmla="*/ 211 w 211"/>
                <a:gd name="T5" fmla="*/ 197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1" h="202">
                  <a:moveTo>
                    <a:pt x="0" y="0"/>
                  </a:moveTo>
                  <a:lnTo>
                    <a:pt x="165" y="202"/>
                  </a:lnTo>
                  <a:lnTo>
                    <a:pt x="211" y="19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774" name="Line 1678"/>
            <p:cNvSpPr>
              <a:spLocks noChangeShapeType="1"/>
            </p:cNvSpPr>
            <p:nvPr/>
          </p:nvSpPr>
          <p:spPr bwMode="auto">
            <a:xfrm>
              <a:off x="2768" y="2952"/>
              <a:ext cx="0" cy="17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775" name="Line 1679"/>
            <p:cNvSpPr>
              <a:spLocks noChangeShapeType="1"/>
            </p:cNvSpPr>
            <p:nvPr/>
          </p:nvSpPr>
          <p:spPr bwMode="auto">
            <a:xfrm>
              <a:off x="2775" y="3034"/>
              <a:ext cx="35" cy="5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776" name="Freeform 1680"/>
            <p:cNvSpPr>
              <a:spLocks/>
            </p:cNvSpPr>
            <p:nvPr/>
          </p:nvSpPr>
          <p:spPr bwMode="auto">
            <a:xfrm>
              <a:off x="2713" y="3019"/>
              <a:ext cx="31" cy="105"/>
            </a:xfrm>
            <a:custGeom>
              <a:avLst/>
              <a:gdLst>
                <a:gd name="T0" fmla="*/ 56 w 56"/>
                <a:gd name="T1" fmla="*/ 0 h 188"/>
                <a:gd name="T2" fmla="*/ 32 w 56"/>
                <a:gd name="T3" fmla="*/ 106 h 188"/>
                <a:gd name="T4" fmla="*/ 0 w 56"/>
                <a:gd name="T5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6" h="188">
                  <a:moveTo>
                    <a:pt x="56" y="0"/>
                  </a:moveTo>
                  <a:lnTo>
                    <a:pt x="32" y="106"/>
                  </a:lnTo>
                  <a:lnTo>
                    <a:pt x="0" y="18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777" name="Freeform 1681"/>
            <p:cNvSpPr>
              <a:spLocks/>
            </p:cNvSpPr>
            <p:nvPr/>
          </p:nvSpPr>
          <p:spPr bwMode="auto">
            <a:xfrm>
              <a:off x="2861" y="2980"/>
              <a:ext cx="51" cy="11"/>
            </a:xfrm>
            <a:custGeom>
              <a:avLst/>
              <a:gdLst>
                <a:gd name="T0" fmla="*/ 86 w 86"/>
                <a:gd name="T1" fmla="*/ 0 h 17"/>
                <a:gd name="T2" fmla="*/ 42 w 86"/>
                <a:gd name="T3" fmla="*/ 3 h 17"/>
                <a:gd name="T4" fmla="*/ 0 w 86"/>
                <a:gd name="T5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6" h="17">
                  <a:moveTo>
                    <a:pt x="86" y="0"/>
                  </a:moveTo>
                  <a:lnTo>
                    <a:pt x="42" y="3"/>
                  </a:lnTo>
                  <a:lnTo>
                    <a:pt x="0" y="1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778" name="Freeform 1682"/>
            <p:cNvSpPr>
              <a:spLocks/>
            </p:cNvSpPr>
            <p:nvPr/>
          </p:nvSpPr>
          <p:spPr bwMode="auto">
            <a:xfrm>
              <a:off x="2912" y="2980"/>
              <a:ext cx="27" cy="50"/>
            </a:xfrm>
            <a:custGeom>
              <a:avLst/>
              <a:gdLst>
                <a:gd name="T0" fmla="*/ 37 w 51"/>
                <a:gd name="T1" fmla="*/ 88 h 88"/>
                <a:gd name="T2" fmla="*/ 49 w 51"/>
                <a:gd name="T3" fmla="*/ 68 h 88"/>
                <a:gd name="T4" fmla="*/ 51 w 51"/>
                <a:gd name="T5" fmla="*/ 43 h 88"/>
                <a:gd name="T6" fmla="*/ 42 w 51"/>
                <a:gd name="T7" fmla="*/ 21 h 88"/>
                <a:gd name="T8" fmla="*/ 23 w 51"/>
                <a:gd name="T9" fmla="*/ 5 h 88"/>
                <a:gd name="T10" fmla="*/ 0 w 51"/>
                <a:gd name="T11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" h="88">
                  <a:moveTo>
                    <a:pt x="37" y="88"/>
                  </a:moveTo>
                  <a:lnTo>
                    <a:pt x="49" y="68"/>
                  </a:lnTo>
                  <a:lnTo>
                    <a:pt x="51" y="43"/>
                  </a:lnTo>
                  <a:lnTo>
                    <a:pt x="42" y="21"/>
                  </a:lnTo>
                  <a:lnTo>
                    <a:pt x="23" y="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779" name="Freeform 1683"/>
            <p:cNvSpPr>
              <a:spLocks/>
            </p:cNvSpPr>
            <p:nvPr/>
          </p:nvSpPr>
          <p:spPr bwMode="auto">
            <a:xfrm>
              <a:off x="2900" y="3030"/>
              <a:ext cx="31" cy="67"/>
            </a:xfrm>
            <a:custGeom>
              <a:avLst/>
              <a:gdLst>
                <a:gd name="T0" fmla="*/ 54 w 54"/>
                <a:gd name="T1" fmla="*/ 0 h 119"/>
                <a:gd name="T2" fmla="*/ 15 w 54"/>
                <a:gd name="T3" fmla="*/ 39 h 119"/>
                <a:gd name="T4" fmla="*/ 0 w 54"/>
                <a:gd name="T5" fmla="*/ 75 h 119"/>
                <a:gd name="T6" fmla="*/ 0 w 54"/>
                <a:gd name="T7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119">
                  <a:moveTo>
                    <a:pt x="54" y="0"/>
                  </a:moveTo>
                  <a:lnTo>
                    <a:pt x="15" y="39"/>
                  </a:lnTo>
                  <a:lnTo>
                    <a:pt x="0" y="75"/>
                  </a:lnTo>
                  <a:lnTo>
                    <a:pt x="0" y="11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780" name="Line 1684"/>
            <p:cNvSpPr>
              <a:spLocks noChangeShapeType="1"/>
            </p:cNvSpPr>
            <p:nvPr/>
          </p:nvSpPr>
          <p:spPr bwMode="auto">
            <a:xfrm>
              <a:off x="2900" y="3143"/>
              <a:ext cx="0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781" name="Line 1685"/>
            <p:cNvSpPr>
              <a:spLocks noChangeShapeType="1"/>
            </p:cNvSpPr>
            <p:nvPr/>
          </p:nvSpPr>
          <p:spPr bwMode="auto">
            <a:xfrm>
              <a:off x="2046" y="3206"/>
              <a:ext cx="92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61782" name="Freeform 1686"/>
            <p:cNvSpPr>
              <a:spLocks/>
            </p:cNvSpPr>
            <p:nvPr/>
          </p:nvSpPr>
          <p:spPr bwMode="auto">
            <a:xfrm>
              <a:off x="1125" y="2088"/>
              <a:ext cx="331" cy="332"/>
            </a:xfrm>
            <a:custGeom>
              <a:avLst/>
              <a:gdLst>
                <a:gd name="T0" fmla="*/ 594 w 594"/>
                <a:gd name="T1" fmla="*/ 297 h 595"/>
                <a:gd name="T2" fmla="*/ 587 w 594"/>
                <a:gd name="T3" fmla="*/ 231 h 595"/>
                <a:gd name="T4" fmla="*/ 565 w 594"/>
                <a:gd name="T5" fmla="*/ 168 h 595"/>
                <a:gd name="T6" fmla="*/ 529 w 594"/>
                <a:gd name="T7" fmla="*/ 112 h 595"/>
                <a:gd name="T8" fmla="*/ 482 w 594"/>
                <a:gd name="T9" fmla="*/ 65 h 595"/>
                <a:gd name="T10" fmla="*/ 426 w 594"/>
                <a:gd name="T11" fmla="*/ 29 h 595"/>
                <a:gd name="T12" fmla="*/ 363 w 594"/>
                <a:gd name="T13" fmla="*/ 7 h 595"/>
                <a:gd name="T14" fmla="*/ 297 w 594"/>
                <a:gd name="T15" fmla="*/ 0 h 595"/>
                <a:gd name="T16" fmla="*/ 231 w 594"/>
                <a:gd name="T17" fmla="*/ 7 h 595"/>
                <a:gd name="T18" fmla="*/ 168 w 594"/>
                <a:gd name="T19" fmla="*/ 29 h 595"/>
                <a:gd name="T20" fmla="*/ 112 w 594"/>
                <a:gd name="T21" fmla="*/ 65 h 595"/>
                <a:gd name="T22" fmla="*/ 65 w 594"/>
                <a:gd name="T23" fmla="*/ 112 h 595"/>
                <a:gd name="T24" fmla="*/ 29 w 594"/>
                <a:gd name="T25" fmla="*/ 168 h 595"/>
                <a:gd name="T26" fmla="*/ 7 w 594"/>
                <a:gd name="T27" fmla="*/ 231 h 595"/>
                <a:gd name="T28" fmla="*/ 0 w 594"/>
                <a:gd name="T29" fmla="*/ 297 h 595"/>
                <a:gd name="T30" fmla="*/ 7 w 594"/>
                <a:gd name="T31" fmla="*/ 363 h 595"/>
                <a:gd name="T32" fmla="*/ 29 w 594"/>
                <a:gd name="T33" fmla="*/ 427 h 595"/>
                <a:gd name="T34" fmla="*/ 65 w 594"/>
                <a:gd name="T35" fmla="*/ 483 h 595"/>
                <a:gd name="T36" fmla="*/ 112 w 594"/>
                <a:gd name="T37" fmla="*/ 530 h 595"/>
                <a:gd name="T38" fmla="*/ 168 w 594"/>
                <a:gd name="T39" fmla="*/ 565 h 595"/>
                <a:gd name="T40" fmla="*/ 231 w 594"/>
                <a:gd name="T41" fmla="*/ 588 h 595"/>
                <a:gd name="T42" fmla="*/ 297 w 594"/>
                <a:gd name="T43" fmla="*/ 595 h 595"/>
                <a:gd name="T44" fmla="*/ 363 w 594"/>
                <a:gd name="T45" fmla="*/ 588 h 595"/>
                <a:gd name="T46" fmla="*/ 426 w 594"/>
                <a:gd name="T47" fmla="*/ 565 h 595"/>
                <a:gd name="T48" fmla="*/ 482 w 594"/>
                <a:gd name="T49" fmla="*/ 530 h 595"/>
                <a:gd name="T50" fmla="*/ 529 w 594"/>
                <a:gd name="T51" fmla="*/ 483 h 595"/>
                <a:gd name="T52" fmla="*/ 565 w 594"/>
                <a:gd name="T53" fmla="*/ 427 h 595"/>
                <a:gd name="T54" fmla="*/ 587 w 594"/>
                <a:gd name="T55" fmla="*/ 363 h 595"/>
                <a:gd name="T56" fmla="*/ 594 w 594"/>
                <a:gd name="T57" fmla="*/ 297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4" h="595">
                  <a:moveTo>
                    <a:pt x="594" y="297"/>
                  </a:moveTo>
                  <a:lnTo>
                    <a:pt x="587" y="231"/>
                  </a:lnTo>
                  <a:lnTo>
                    <a:pt x="565" y="168"/>
                  </a:lnTo>
                  <a:lnTo>
                    <a:pt x="529" y="112"/>
                  </a:lnTo>
                  <a:lnTo>
                    <a:pt x="482" y="65"/>
                  </a:lnTo>
                  <a:lnTo>
                    <a:pt x="426" y="29"/>
                  </a:lnTo>
                  <a:lnTo>
                    <a:pt x="363" y="7"/>
                  </a:lnTo>
                  <a:lnTo>
                    <a:pt x="297" y="0"/>
                  </a:lnTo>
                  <a:lnTo>
                    <a:pt x="231" y="7"/>
                  </a:lnTo>
                  <a:lnTo>
                    <a:pt x="168" y="29"/>
                  </a:lnTo>
                  <a:lnTo>
                    <a:pt x="112" y="65"/>
                  </a:lnTo>
                  <a:lnTo>
                    <a:pt x="65" y="112"/>
                  </a:lnTo>
                  <a:lnTo>
                    <a:pt x="29" y="168"/>
                  </a:lnTo>
                  <a:lnTo>
                    <a:pt x="7" y="231"/>
                  </a:lnTo>
                  <a:lnTo>
                    <a:pt x="0" y="297"/>
                  </a:lnTo>
                  <a:lnTo>
                    <a:pt x="7" y="363"/>
                  </a:lnTo>
                  <a:lnTo>
                    <a:pt x="29" y="427"/>
                  </a:lnTo>
                  <a:lnTo>
                    <a:pt x="65" y="483"/>
                  </a:lnTo>
                  <a:lnTo>
                    <a:pt x="112" y="530"/>
                  </a:lnTo>
                  <a:lnTo>
                    <a:pt x="168" y="565"/>
                  </a:lnTo>
                  <a:lnTo>
                    <a:pt x="231" y="588"/>
                  </a:lnTo>
                  <a:lnTo>
                    <a:pt x="297" y="595"/>
                  </a:lnTo>
                  <a:lnTo>
                    <a:pt x="363" y="588"/>
                  </a:lnTo>
                  <a:lnTo>
                    <a:pt x="426" y="565"/>
                  </a:lnTo>
                  <a:lnTo>
                    <a:pt x="482" y="530"/>
                  </a:lnTo>
                  <a:lnTo>
                    <a:pt x="529" y="483"/>
                  </a:lnTo>
                  <a:lnTo>
                    <a:pt x="565" y="427"/>
                  </a:lnTo>
                  <a:lnTo>
                    <a:pt x="587" y="363"/>
                  </a:lnTo>
                  <a:lnTo>
                    <a:pt x="594" y="297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61783" name="Group 1687"/>
          <p:cNvGrpSpPr>
            <a:grpSpLocks/>
          </p:cNvGrpSpPr>
          <p:nvPr/>
        </p:nvGrpSpPr>
        <p:grpSpPr bwMode="auto">
          <a:xfrm>
            <a:off x="1138238" y="5156200"/>
            <a:ext cx="3267075" cy="1004888"/>
            <a:chOff x="909" y="3262"/>
            <a:chExt cx="2058" cy="633"/>
          </a:xfrm>
        </p:grpSpPr>
        <p:grpSp>
          <p:nvGrpSpPr>
            <p:cNvPr id="261784" name="Group 1688"/>
            <p:cNvGrpSpPr>
              <a:grpSpLocks/>
            </p:cNvGrpSpPr>
            <p:nvPr/>
          </p:nvGrpSpPr>
          <p:grpSpPr bwMode="auto">
            <a:xfrm>
              <a:off x="1082" y="3423"/>
              <a:ext cx="1885" cy="472"/>
              <a:chOff x="946" y="3287"/>
              <a:chExt cx="1885" cy="472"/>
            </a:xfrm>
          </p:grpSpPr>
          <p:sp>
            <p:nvSpPr>
              <p:cNvPr id="261785" name="Line 1689"/>
              <p:cNvSpPr>
                <a:spLocks noChangeShapeType="1"/>
              </p:cNvSpPr>
              <p:nvPr/>
            </p:nvSpPr>
            <p:spPr bwMode="auto">
              <a:xfrm>
                <a:off x="946" y="3287"/>
                <a:ext cx="832" cy="47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786" name="Line 1690"/>
              <p:cNvSpPr>
                <a:spLocks noChangeShapeType="1"/>
              </p:cNvSpPr>
              <p:nvPr/>
            </p:nvSpPr>
            <p:spPr bwMode="auto">
              <a:xfrm flipH="1">
                <a:off x="1899" y="3497"/>
                <a:ext cx="50" cy="12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787" name="Line 1691"/>
              <p:cNvSpPr>
                <a:spLocks noChangeShapeType="1"/>
              </p:cNvSpPr>
              <p:nvPr/>
            </p:nvSpPr>
            <p:spPr bwMode="auto">
              <a:xfrm>
                <a:off x="1930" y="3548"/>
                <a:ext cx="0" cy="18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788" name="Line 1692"/>
              <p:cNvSpPr>
                <a:spLocks noChangeShapeType="1"/>
              </p:cNvSpPr>
              <p:nvPr/>
            </p:nvSpPr>
            <p:spPr bwMode="auto">
              <a:xfrm>
                <a:off x="1953" y="3552"/>
                <a:ext cx="0" cy="11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789" name="Line 1693"/>
              <p:cNvSpPr>
                <a:spLocks noChangeShapeType="1"/>
              </p:cNvSpPr>
              <p:nvPr/>
            </p:nvSpPr>
            <p:spPr bwMode="auto">
              <a:xfrm flipV="1">
                <a:off x="1949" y="3642"/>
                <a:ext cx="28" cy="3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790" name="Line 1694"/>
              <p:cNvSpPr>
                <a:spLocks noChangeShapeType="1"/>
              </p:cNvSpPr>
              <p:nvPr/>
            </p:nvSpPr>
            <p:spPr bwMode="auto">
              <a:xfrm flipV="1">
                <a:off x="1953" y="3603"/>
                <a:ext cx="24" cy="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791" name="Line 1695"/>
              <p:cNvSpPr>
                <a:spLocks noChangeShapeType="1"/>
              </p:cNvSpPr>
              <p:nvPr/>
            </p:nvSpPr>
            <p:spPr bwMode="auto">
              <a:xfrm flipV="1">
                <a:off x="1977" y="3525"/>
                <a:ext cx="70" cy="1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792" name="Line 1696"/>
              <p:cNvSpPr>
                <a:spLocks noChangeShapeType="1"/>
              </p:cNvSpPr>
              <p:nvPr/>
            </p:nvSpPr>
            <p:spPr bwMode="auto">
              <a:xfrm>
                <a:off x="1988" y="3568"/>
                <a:ext cx="0" cy="10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793" name="Line 1697"/>
              <p:cNvSpPr>
                <a:spLocks noChangeShapeType="1"/>
              </p:cNvSpPr>
              <p:nvPr/>
            </p:nvSpPr>
            <p:spPr bwMode="auto">
              <a:xfrm>
                <a:off x="2031" y="3564"/>
                <a:ext cx="0" cy="10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794" name="Line 1698"/>
              <p:cNvSpPr>
                <a:spLocks noChangeShapeType="1"/>
              </p:cNvSpPr>
              <p:nvPr/>
            </p:nvSpPr>
            <p:spPr bwMode="auto">
              <a:xfrm flipV="1">
                <a:off x="1988" y="3572"/>
                <a:ext cx="43" cy="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795" name="Line 1699"/>
              <p:cNvSpPr>
                <a:spLocks noChangeShapeType="1"/>
              </p:cNvSpPr>
              <p:nvPr/>
            </p:nvSpPr>
            <p:spPr bwMode="auto">
              <a:xfrm flipH="1">
                <a:off x="2004" y="3533"/>
                <a:ext cx="4" cy="4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796" name="Freeform 1700"/>
              <p:cNvSpPr>
                <a:spLocks/>
              </p:cNvSpPr>
              <p:nvPr/>
            </p:nvSpPr>
            <p:spPr bwMode="auto">
              <a:xfrm>
                <a:off x="1961" y="3603"/>
                <a:ext cx="51" cy="129"/>
              </a:xfrm>
              <a:custGeom>
                <a:avLst/>
                <a:gdLst>
                  <a:gd name="T0" fmla="*/ 88 w 88"/>
                  <a:gd name="T1" fmla="*/ 0 h 230"/>
                  <a:gd name="T2" fmla="*/ 74 w 88"/>
                  <a:gd name="T3" fmla="*/ 129 h 230"/>
                  <a:gd name="T4" fmla="*/ 46 w 88"/>
                  <a:gd name="T5" fmla="*/ 184 h 230"/>
                  <a:gd name="T6" fmla="*/ 0 w 88"/>
                  <a:gd name="T7" fmla="*/ 230 h 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8" h="230">
                    <a:moveTo>
                      <a:pt x="88" y="0"/>
                    </a:moveTo>
                    <a:lnTo>
                      <a:pt x="74" y="129"/>
                    </a:lnTo>
                    <a:lnTo>
                      <a:pt x="46" y="184"/>
                    </a:lnTo>
                    <a:lnTo>
                      <a:pt x="0" y="23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797" name="Line 1701"/>
              <p:cNvSpPr>
                <a:spLocks noChangeShapeType="1"/>
              </p:cNvSpPr>
              <p:nvPr/>
            </p:nvSpPr>
            <p:spPr bwMode="auto">
              <a:xfrm>
                <a:off x="2016" y="3681"/>
                <a:ext cx="31" cy="3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798" name="Freeform 1702"/>
              <p:cNvSpPr>
                <a:spLocks/>
              </p:cNvSpPr>
              <p:nvPr/>
            </p:nvSpPr>
            <p:spPr bwMode="auto">
              <a:xfrm>
                <a:off x="2070" y="3501"/>
                <a:ext cx="51" cy="114"/>
              </a:xfrm>
              <a:custGeom>
                <a:avLst/>
                <a:gdLst>
                  <a:gd name="T0" fmla="*/ 91 w 91"/>
                  <a:gd name="T1" fmla="*/ 0 h 202"/>
                  <a:gd name="T2" fmla="*/ 77 w 91"/>
                  <a:gd name="T3" fmla="*/ 46 h 202"/>
                  <a:gd name="T4" fmla="*/ 0 w 91"/>
                  <a:gd name="T5" fmla="*/ 202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1" h="202">
                    <a:moveTo>
                      <a:pt x="91" y="0"/>
                    </a:moveTo>
                    <a:lnTo>
                      <a:pt x="77" y="46"/>
                    </a:lnTo>
                    <a:lnTo>
                      <a:pt x="0" y="202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799" name="Line 1703"/>
              <p:cNvSpPr>
                <a:spLocks noChangeShapeType="1"/>
              </p:cNvSpPr>
              <p:nvPr/>
            </p:nvSpPr>
            <p:spPr bwMode="auto">
              <a:xfrm flipV="1">
                <a:off x="2094" y="3579"/>
                <a:ext cx="43" cy="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00" name="Freeform 1704"/>
              <p:cNvSpPr>
                <a:spLocks/>
              </p:cNvSpPr>
              <p:nvPr/>
            </p:nvSpPr>
            <p:spPr bwMode="auto">
              <a:xfrm>
                <a:off x="2098" y="3583"/>
                <a:ext cx="15" cy="145"/>
              </a:xfrm>
              <a:custGeom>
                <a:avLst/>
                <a:gdLst>
                  <a:gd name="T0" fmla="*/ 28 w 28"/>
                  <a:gd name="T1" fmla="*/ 0 h 258"/>
                  <a:gd name="T2" fmla="*/ 28 w 28"/>
                  <a:gd name="T3" fmla="*/ 258 h 258"/>
                  <a:gd name="T4" fmla="*/ 0 w 28"/>
                  <a:gd name="T5" fmla="*/ 216 h 2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58">
                    <a:moveTo>
                      <a:pt x="28" y="0"/>
                    </a:moveTo>
                    <a:lnTo>
                      <a:pt x="28" y="258"/>
                    </a:lnTo>
                    <a:lnTo>
                      <a:pt x="0" y="216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01" name="Line 1705"/>
              <p:cNvSpPr>
                <a:spLocks noChangeShapeType="1"/>
              </p:cNvSpPr>
              <p:nvPr/>
            </p:nvSpPr>
            <p:spPr bwMode="auto">
              <a:xfrm flipH="1">
                <a:off x="2070" y="3650"/>
                <a:ext cx="28" cy="5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02" name="Line 1706"/>
              <p:cNvSpPr>
                <a:spLocks noChangeShapeType="1"/>
              </p:cNvSpPr>
              <p:nvPr/>
            </p:nvSpPr>
            <p:spPr bwMode="auto">
              <a:xfrm>
                <a:off x="2125" y="3650"/>
                <a:ext cx="15" cy="2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03" name="Line 1707"/>
              <p:cNvSpPr>
                <a:spLocks noChangeShapeType="1"/>
              </p:cNvSpPr>
              <p:nvPr/>
            </p:nvSpPr>
            <p:spPr bwMode="auto">
              <a:xfrm>
                <a:off x="2117" y="3533"/>
                <a:ext cx="23" cy="1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04" name="Line 1708"/>
              <p:cNvSpPr>
                <a:spLocks noChangeShapeType="1"/>
              </p:cNvSpPr>
              <p:nvPr/>
            </p:nvSpPr>
            <p:spPr bwMode="auto">
              <a:xfrm>
                <a:off x="2152" y="3529"/>
                <a:ext cx="16" cy="2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05" name="Line 1709"/>
              <p:cNvSpPr>
                <a:spLocks noChangeShapeType="1"/>
              </p:cNvSpPr>
              <p:nvPr/>
            </p:nvSpPr>
            <p:spPr bwMode="auto">
              <a:xfrm>
                <a:off x="2156" y="3579"/>
                <a:ext cx="12" cy="2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06" name="Line 1710"/>
              <p:cNvSpPr>
                <a:spLocks noChangeShapeType="1"/>
              </p:cNvSpPr>
              <p:nvPr/>
            </p:nvSpPr>
            <p:spPr bwMode="auto">
              <a:xfrm>
                <a:off x="2187" y="3497"/>
                <a:ext cx="0" cy="23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07" name="Line 1711"/>
              <p:cNvSpPr>
                <a:spLocks noChangeShapeType="1"/>
              </p:cNvSpPr>
              <p:nvPr/>
            </p:nvSpPr>
            <p:spPr bwMode="auto">
              <a:xfrm flipV="1">
                <a:off x="2148" y="3626"/>
                <a:ext cx="67" cy="1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08" name="Line 1712"/>
              <p:cNvSpPr>
                <a:spLocks noChangeShapeType="1"/>
              </p:cNvSpPr>
              <p:nvPr/>
            </p:nvSpPr>
            <p:spPr bwMode="auto">
              <a:xfrm flipH="1">
                <a:off x="2078" y="3618"/>
                <a:ext cx="66" cy="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09" name="Freeform 1713"/>
              <p:cNvSpPr>
                <a:spLocks/>
              </p:cNvSpPr>
              <p:nvPr/>
            </p:nvSpPr>
            <p:spPr bwMode="auto">
              <a:xfrm>
                <a:off x="2258" y="3529"/>
                <a:ext cx="46" cy="11"/>
              </a:xfrm>
              <a:custGeom>
                <a:avLst/>
                <a:gdLst>
                  <a:gd name="T0" fmla="*/ 86 w 86"/>
                  <a:gd name="T1" fmla="*/ 0 h 17"/>
                  <a:gd name="T2" fmla="*/ 41 w 86"/>
                  <a:gd name="T3" fmla="*/ 3 h 17"/>
                  <a:gd name="T4" fmla="*/ 0 w 86"/>
                  <a:gd name="T5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6" h="17">
                    <a:moveTo>
                      <a:pt x="86" y="0"/>
                    </a:moveTo>
                    <a:lnTo>
                      <a:pt x="41" y="3"/>
                    </a:lnTo>
                    <a:lnTo>
                      <a:pt x="0" y="17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10" name="Freeform 1714"/>
              <p:cNvSpPr>
                <a:spLocks/>
              </p:cNvSpPr>
              <p:nvPr/>
            </p:nvSpPr>
            <p:spPr bwMode="auto">
              <a:xfrm>
                <a:off x="2304" y="3529"/>
                <a:ext cx="28" cy="50"/>
              </a:xfrm>
              <a:custGeom>
                <a:avLst/>
                <a:gdLst>
                  <a:gd name="T0" fmla="*/ 36 w 51"/>
                  <a:gd name="T1" fmla="*/ 89 h 89"/>
                  <a:gd name="T2" fmla="*/ 49 w 51"/>
                  <a:gd name="T3" fmla="*/ 68 h 89"/>
                  <a:gd name="T4" fmla="*/ 51 w 51"/>
                  <a:gd name="T5" fmla="*/ 44 h 89"/>
                  <a:gd name="T6" fmla="*/ 42 w 51"/>
                  <a:gd name="T7" fmla="*/ 21 h 89"/>
                  <a:gd name="T8" fmla="*/ 23 w 51"/>
                  <a:gd name="T9" fmla="*/ 6 h 89"/>
                  <a:gd name="T10" fmla="*/ 0 w 51"/>
                  <a:gd name="T11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1" h="89">
                    <a:moveTo>
                      <a:pt x="36" y="89"/>
                    </a:moveTo>
                    <a:lnTo>
                      <a:pt x="49" y="68"/>
                    </a:lnTo>
                    <a:lnTo>
                      <a:pt x="51" y="44"/>
                    </a:lnTo>
                    <a:lnTo>
                      <a:pt x="42" y="21"/>
                    </a:lnTo>
                    <a:lnTo>
                      <a:pt x="23" y="6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11" name="Freeform 1715"/>
              <p:cNvSpPr>
                <a:spLocks/>
              </p:cNvSpPr>
              <p:nvPr/>
            </p:nvSpPr>
            <p:spPr bwMode="auto">
              <a:xfrm>
                <a:off x="2297" y="3579"/>
                <a:ext cx="27" cy="67"/>
              </a:xfrm>
              <a:custGeom>
                <a:avLst/>
                <a:gdLst>
                  <a:gd name="T0" fmla="*/ 53 w 53"/>
                  <a:gd name="T1" fmla="*/ 0 h 119"/>
                  <a:gd name="T2" fmla="*/ 15 w 53"/>
                  <a:gd name="T3" fmla="*/ 39 h 119"/>
                  <a:gd name="T4" fmla="*/ 0 w 53"/>
                  <a:gd name="T5" fmla="*/ 75 h 119"/>
                  <a:gd name="T6" fmla="*/ 0 w 53"/>
                  <a:gd name="T7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" h="119">
                    <a:moveTo>
                      <a:pt x="53" y="0"/>
                    </a:moveTo>
                    <a:lnTo>
                      <a:pt x="15" y="39"/>
                    </a:lnTo>
                    <a:lnTo>
                      <a:pt x="0" y="75"/>
                    </a:lnTo>
                    <a:lnTo>
                      <a:pt x="0" y="119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12" name="Line 1716"/>
              <p:cNvSpPr>
                <a:spLocks noChangeShapeType="1"/>
              </p:cNvSpPr>
              <p:nvPr/>
            </p:nvSpPr>
            <p:spPr bwMode="auto">
              <a:xfrm>
                <a:off x="2297" y="3693"/>
                <a:ext cx="0" cy="1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13" name="Freeform 1717"/>
              <p:cNvSpPr>
                <a:spLocks/>
              </p:cNvSpPr>
              <p:nvPr/>
            </p:nvSpPr>
            <p:spPr bwMode="auto">
              <a:xfrm>
                <a:off x="2375" y="3533"/>
                <a:ext cx="43" cy="199"/>
              </a:xfrm>
              <a:custGeom>
                <a:avLst/>
                <a:gdLst>
                  <a:gd name="T0" fmla="*/ 73 w 73"/>
                  <a:gd name="T1" fmla="*/ 0 h 353"/>
                  <a:gd name="T2" fmla="*/ 65 w 73"/>
                  <a:gd name="T3" fmla="*/ 141 h 353"/>
                  <a:gd name="T4" fmla="*/ 37 w 73"/>
                  <a:gd name="T5" fmla="*/ 280 h 353"/>
                  <a:gd name="T6" fmla="*/ 0 w 73"/>
                  <a:gd name="T7" fmla="*/ 353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3" h="353">
                    <a:moveTo>
                      <a:pt x="73" y="0"/>
                    </a:moveTo>
                    <a:lnTo>
                      <a:pt x="65" y="141"/>
                    </a:lnTo>
                    <a:lnTo>
                      <a:pt x="37" y="280"/>
                    </a:lnTo>
                    <a:lnTo>
                      <a:pt x="0" y="353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14" name="Line 1718"/>
              <p:cNvSpPr>
                <a:spLocks noChangeShapeType="1"/>
              </p:cNvSpPr>
              <p:nvPr/>
            </p:nvSpPr>
            <p:spPr bwMode="auto">
              <a:xfrm>
                <a:off x="2453" y="3497"/>
                <a:ext cx="11" cy="4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15" name="Line 1719"/>
              <p:cNvSpPr>
                <a:spLocks noChangeShapeType="1"/>
              </p:cNvSpPr>
              <p:nvPr/>
            </p:nvSpPr>
            <p:spPr bwMode="auto">
              <a:xfrm flipV="1">
                <a:off x="2418" y="3540"/>
                <a:ext cx="101" cy="1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16" name="Line 1720"/>
              <p:cNvSpPr>
                <a:spLocks noChangeShapeType="1"/>
              </p:cNvSpPr>
              <p:nvPr/>
            </p:nvSpPr>
            <p:spPr bwMode="auto">
              <a:xfrm>
                <a:off x="2445" y="3556"/>
                <a:ext cx="0" cy="7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17" name="Line 1721"/>
              <p:cNvSpPr>
                <a:spLocks noChangeShapeType="1"/>
              </p:cNvSpPr>
              <p:nvPr/>
            </p:nvSpPr>
            <p:spPr bwMode="auto">
              <a:xfrm flipV="1">
                <a:off x="2445" y="3618"/>
                <a:ext cx="43" cy="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18" name="Line 1722"/>
              <p:cNvSpPr>
                <a:spLocks noChangeShapeType="1"/>
              </p:cNvSpPr>
              <p:nvPr/>
            </p:nvSpPr>
            <p:spPr bwMode="auto">
              <a:xfrm flipV="1">
                <a:off x="2480" y="3552"/>
                <a:ext cx="4" cy="6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19" name="Line 1723"/>
              <p:cNvSpPr>
                <a:spLocks noChangeShapeType="1"/>
              </p:cNvSpPr>
              <p:nvPr/>
            </p:nvSpPr>
            <p:spPr bwMode="auto">
              <a:xfrm flipV="1">
                <a:off x="2437" y="3642"/>
                <a:ext cx="51" cy="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20" name="Freeform 1724"/>
              <p:cNvSpPr>
                <a:spLocks/>
              </p:cNvSpPr>
              <p:nvPr/>
            </p:nvSpPr>
            <p:spPr bwMode="auto">
              <a:xfrm>
                <a:off x="2398" y="3634"/>
                <a:ext cx="94" cy="101"/>
              </a:xfrm>
              <a:custGeom>
                <a:avLst/>
                <a:gdLst>
                  <a:gd name="T0" fmla="*/ 0 w 165"/>
                  <a:gd name="T1" fmla="*/ 184 h 184"/>
                  <a:gd name="T2" fmla="*/ 115 w 165"/>
                  <a:gd name="T3" fmla="*/ 105 h 184"/>
                  <a:gd name="T4" fmla="*/ 143 w 165"/>
                  <a:gd name="T5" fmla="*/ 63 h 184"/>
                  <a:gd name="T6" fmla="*/ 165 w 165"/>
                  <a:gd name="T7" fmla="*/ 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5" h="184">
                    <a:moveTo>
                      <a:pt x="0" y="184"/>
                    </a:moveTo>
                    <a:lnTo>
                      <a:pt x="115" y="105"/>
                    </a:lnTo>
                    <a:lnTo>
                      <a:pt x="143" y="63"/>
                    </a:lnTo>
                    <a:lnTo>
                      <a:pt x="165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21" name="Freeform 1725"/>
              <p:cNvSpPr>
                <a:spLocks/>
              </p:cNvSpPr>
              <p:nvPr/>
            </p:nvSpPr>
            <p:spPr bwMode="auto">
              <a:xfrm>
                <a:off x="2437" y="3661"/>
                <a:ext cx="86" cy="74"/>
              </a:xfrm>
              <a:custGeom>
                <a:avLst/>
                <a:gdLst>
                  <a:gd name="T0" fmla="*/ 0 w 156"/>
                  <a:gd name="T1" fmla="*/ 0 h 134"/>
                  <a:gd name="T2" fmla="*/ 129 w 156"/>
                  <a:gd name="T3" fmla="*/ 134 h 134"/>
                  <a:gd name="T4" fmla="*/ 156 w 156"/>
                  <a:gd name="T5" fmla="*/ 134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6" h="134">
                    <a:moveTo>
                      <a:pt x="0" y="0"/>
                    </a:moveTo>
                    <a:lnTo>
                      <a:pt x="129" y="134"/>
                    </a:lnTo>
                    <a:lnTo>
                      <a:pt x="156" y="134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22" name="Line 1726"/>
              <p:cNvSpPr>
                <a:spLocks noChangeShapeType="1"/>
              </p:cNvSpPr>
              <p:nvPr/>
            </p:nvSpPr>
            <p:spPr bwMode="auto">
              <a:xfrm flipV="1">
                <a:off x="2421" y="3583"/>
                <a:ext cx="98" cy="1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23" name="Freeform 1727"/>
              <p:cNvSpPr>
                <a:spLocks/>
              </p:cNvSpPr>
              <p:nvPr/>
            </p:nvSpPr>
            <p:spPr bwMode="auto">
              <a:xfrm>
                <a:off x="2562" y="3497"/>
                <a:ext cx="58" cy="90"/>
              </a:xfrm>
              <a:custGeom>
                <a:avLst/>
                <a:gdLst>
                  <a:gd name="T0" fmla="*/ 110 w 110"/>
                  <a:gd name="T1" fmla="*/ 0 h 160"/>
                  <a:gd name="T2" fmla="*/ 73 w 110"/>
                  <a:gd name="T3" fmla="*/ 69 h 160"/>
                  <a:gd name="T4" fmla="*/ 0 w 110"/>
                  <a:gd name="T5" fmla="*/ 16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0" h="160">
                    <a:moveTo>
                      <a:pt x="110" y="0"/>
                    </a:moveTo>
                    <a:lnTo>
                      <a:pt x="73" y="69"/>
                    </a:lnTo>
                    <a:lnTo>
                      <a:pt x="0" y="16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24" name="Line 1728"/>
              <p:cNvSpPr>
                <a:spLocks noChangeShapeType="1"/>
              </p:cNvSpPr>
              <p:nvPr/>
            </p:nvSpPr>
            <p:spPr bwMode="auto">
              <a:xfrm flipV="1">
                <a:off x="2605" y="3529"/>
                <a:ext cx="51" cy="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25" name="Line 1729"/>
              <p:cNvSpPr>
                <a:spLocks noChangeShapeType="1"/>
              </p:cNvSpPr>
              <p:nvPr/>
            </p:nvSpPr>
            <p:spPr bwMode="auto">
              <a:xfrm flipH="1">
                <a:off x="2632" y="3525"/>
                <a:ext cx="24" cy="4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26" name="Freeform 1730"/>
              <p:cNvSpPr>
                <a:spLocks/>
              </p:cNvSpPr>
              <p:nvPr/>
            </p:nvSpPr>
            <p:spPr bwMode="auto">
              <a:xfrm>
                <a:off x="2648" y="3564"/>
                <a:ext cx="23" cy="164"/>
              </a:xfrm>
              <a:custGeom>
                <a:avLst/>
                <a:gdLst>
                  <a:gd name="T0" fmla="*/ 46 w 46"/>
                  <a:gd name="T1" fmla="*/ 0 h 290"/>
                  <a:gd name="T2" fmla="*/ 41 w 46"/>
                  <a:gd name="T3" fmla="*/ 290 h 290"/>
                  <a:gd name="T4" fmla="*/ 0 w 46"/>
                  <a:gd name="T5" fmla="*/ 249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6" h="290">
                    <a:moveTo>
                      <a:pt x="46" y="0"/>
                    </a:moveTo>
                    <a:lnTo>
                      <a:pt x="41" y="290"/>
                    </a:lnTo>
                    <a:lnTo>
                      <a:pt x="0" y="249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27" name="Line 1731"/>
              <p:cNvSpPr>
                <a:spLocks noChangeShapeType="1"/>
              </p:cNvSpPr>
              <p:nvPr/>
            </p:nvSpPr>
            <p:spPr bwMode="auto">
              <a:xfrm flipV="1">
                <a:off x="2605" y="3615"/>
                <a:ext cx="51" cy="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28" name="Line 1732"/>
              <p:cNvSpPr>
                <a:spLocks noChangeShapeType="1"/>
              </p:cNvSpPr>
              <p:nvPr/>
            </p:nvSpPr>
            <p:spPr bwMode="auto">
              <a:xfrm flipH="1">
                <a:off x="2605" y="3657"/>
                <a:ext cx="51" cy="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29" name="Line 1733"/>
              <p:cNvSpPr>
                <a:spLocks noChangeShapeType="1"/>
              </p:cNvSpPr>
              <p:nvPr/>
            </p:nvSpPr>
            <p:spPr bwMode="auto">
              <a:xfrm flipV="1">
                <a:off x="2628" y="3575"/>
                <a:ext cx="0" cy="14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30" name="Line 1734"/>
              <p:cNvSpPr>
                <a:spLocks noChangeShapeType="1"/>
              </p:cNvSpPr>
              <p:nvPr/>
            </p:nvSpPr>
            <p:spPr bwMode="auto">
              <a:xfrm flipV="1">
                <a:off x="2589" y="3572"/>
                <a:ext cx="82" cy="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31" name="Freeform 1735"/>
              <p:cNvSpPr>
                <a:spLocks/>
              </p:cNvSpPr>
              <p:nvPr/>
            </p:nvSpPr>
            <p:spPr bwMode="auto">
              <a:xfrm>
                <a:off x="2554" y="3568"/>
                <a:ext cx="35" cy="156"/>
              </a:xfrm>
              <a:custGeom>
                <a:avLst/>
                <a:gdLst>
                  <a:gd name="T0" fmla="*/ 69 w 69"/>
                  <a:gd name="T1" fmla="*/ 0 h 280"/>
                  <a:gd name="T2" fmla="*/ 64 w 69"/>
                  <a:gd name="T3" fmla="*/ 124 h 280"/>
                  <a:gd name="T4" fmla="*/ 46 w 69"/>
                  <a:gd name="T5" fmla="*/ 216 h 280"/>
                  <a:gd name="T6" fmla="*/ 0 w 69"/>
                  <a:gd name="T7" fmla="*/ 280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9" h="280">
                    <a:moveTo>
                      <a:pt x="69" y="0"/>
                    </a:moveTo>
                    <a:lnTo>
                      <a:pt x="64" y="124"/>
                    </a:lnTo>
                    <a:lnTo>
                      <a:pt x="46" y="216"/>
                    </a:lnTo>
                    <a:lnTo>
                      <a:pt x="0" y="28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32" name="Freeform 1736"/>
              <p:cNvSpPr>
                <a:spLocks/>
              </p:cNvSpPr>
              <p:nvPr/>
            </p:nvSpPr>
            <p:spPr bwMode="auto">
              <a:xfrm>
                <a:off x="2730" y="3529"/>
                <a:ext cx="47" cy="11"/>
              </a:xfrm>
              <a:custGeom>
                <a:avLst/>
                <a:gdLst>
                  <a:gd name="T0" fmla="*/ 87 w 87"/>
                  <a:gd name="T1" fmla="*/ 0 h 17"/>
                  <a:gd name="T2" fmla="*/ 43 w 87"/>
                  <a:gd name="T3" fmla="*/ 3 h 17"/>
                  <a:gd name="T4" fmla="*/ 0 w 87"/>
                  <a:gd name="T5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7" h="17">
                    <a:moveTo>
                      <a:pt x="87" y="0"/>
                    </a:moveTo>
                    <a:lnTo>
                      <a:pt x="43" y="3"/>
                    </a:lnTo>
                    <a:lnTo>
                      <a:pt x="0" y="17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33" name="Freeform 1737"/>
              <p:cNvSpPr>
                <a:spLocks/>
              </p:cNvSpPr>
              <p:nvPr/>
            </p:nvSpPr>
            <p:spPr bwMode="auto">
              <a:xfrm>
                <a:off x="2777" y="3529"/>
                <a:ext cx="31" cy="50"/>
              </a:xfrm>
              <a:custGeom>
                <a:avLst/>
                <a:gdLst>
                  <a:gd name="T0" fmla="*/ 37 w 51"/>
                  <a:gd name="T1" fmla="*/ 88 h 88"/>
                  <a:gd name="T2" fmla="*/ 50 w 51"/>
                  <a:gd name="T3" fmla="*/ 68 h 88"/>
                  <a:gd name="T4" fmla="*/ 51 w 51"/>
                  <a:gd name="T5" fmla="*/ 44 h 88"/>
                  <a:gd name="T6" fmla="*/ 42 w 51"/>
                  <a:gd name="T7" fmla="*/ 21 h 88"/>
                  <a:gd name="T8" fmla="*/ 24 w 51"/>
                  <a:gd name="T9" fmla="*/ 5 h 88"/>
                  <a:gd name="T10" fmla="*/ 0 w 51"/>
                  <a:gd name="T11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1" h="88">
                    <a:moveTo>
                      <a:pt x="37" y="88"/>
                    </a:moveTo>
                    <a:lnTo>
                      <a:pt x="50" y="68"/>
                    </a:lnTo>
                    <a:lnTo>
                      <a:pt x="51" y="44"/>
                    </a:lnTo>
                    <a:lnTo>
                      <a:pt x="42" y="21"/>
                    </a:lnTo>
                    <a:lnTo>
                      <a:pt x="24" y="5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34" name="Freeform 1738"/>
              <p:cNvSpPr>
                <a:spLocks/>
              </p:cNvSpPr>
              <p:nvPr/>
            </p:nvSpPr>
            <p:spPr bwMode="auto">
              <a:xfrm>
                <a:off x="2769" y="3579"/>
                <a:ext cx="31" cy="67"/>
              </a:xfrm>
              <a:custGeom>
                <a:avLst/>
                <a:gdLst>
                  <a:gd name="T0" fmla="*/ 54 w 54"/>
                  <a:gd name="T1" fmla="*/ 0 h 120"/>
                  <a:gd name="T2" fmla="*/ 15 w 54"/>
                  <a:gd name="T3" fmla="*/ 40 h 120"/>
                  <a:gd name="T4" fmla="*/ 0 w 54"/>
                  <a:gd name="T5" fmla="*/ 76 h 120"/>
                  <a:gd name="T6" fmla="*/ 0 w 54"/>
                  <a:gd name="T7" fmla="*/ 1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4" h="120">
                    <a:moveTo>
                      <a:pt x="54" y="0"/>
                    </a:moveTo>
                    <a:lnTo>
                      <a:pt x="15" y="40"/>
                    </a:lnTo>
                    <a:lnTo>
                      <a:pt x="0" y="76"/>
                    </a:lnTo>
                    <a:lnTo>
                      <a:pt x="0" y="12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35" name="Line 1739"/>
              <p:cNvSpPr>
                <a:spLocks noChangeShapeType="1"/>
              </p:cNvSpPr>
              <p:nvPr/>
            </p:nvSpPr>
            <p:spPr bwMode="auto">
              <a:xfrm>
                <a:off x="2769" y="3693"/>
                <a:ext cx="0" cy="1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36" name="Line 1740"/>
              <p:cNvSpPr>
                <a:spLocks noChangeShapeType="1"/>
              </p:cNvSpPr>
              <p:nvPr/>
            </p:nvSpPr>
            <p:spPr bwMode="auto">
              <a:xfrm>
                <a:off x="1778" y="3759"/>
                <a:ext cx="1053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261837" name="Freeform 1741"/>
            <p:cNvSpPr>
              <a:spLocks/>
            </p:cNvSpPr>
            <p:nvPr/>
          </p:nvSpPr>
          <p:spPr bwMode="auto">
            <a:xfrm>
              <a:off x="909" y="3262"/>
              <a:ext cx="331" cy="332"/>
            </a:xfrm>
            <a:custGeom>
              <a:avLst/>
              <a:gdLst>
                <a:gd name="T0" fmla="*/ 594 w 594"/>
                <a:gd name="T1" fmla="*/ 297 h 595"/>
                <a:gd name="T2" fmla="*/ 587 w 594"/>
                <a:gd name="T3" fmla="*/ 231 h 595"/>
                <a:gd name="T4" fmla="*/ 565 w 594"/>
                <a:gd name="T5" fmla="*/ 168 h 595"/>
                <a:gd name="T6" fmla="*/ 529 w 594"/>
                <a:gd name="T7" fmla="*/ 112 h 595"/>
                <a:gd name="T8" fmla="*/ 482 w 594"/>
                <a:gd name="T9" fmla="*/ 65 h 595"/>
                <a:gd name="T10" fmla="*/ 426 w 594"/>
                <a:gd name="T11" fmla="*/ 29 h 595"/>
                <a:gd name="T12" fmla="*/ 363 w 594"/>
                <a:gd name="T13" fmla="*/ 7 h 595"/>
                <a:gd name="T14" fmla="*/ 297 w 594"/>
                <a:gd name="T15" fmla="*/ 0 h 595"/>
                <a:gd name="T16" fmla="*/ 231 w 594"/>
                <a:gd name="T17" fmla="*/ 7 h 595"/>
                <a:gd name="T18" fmla="*/ 168 w 594"/>
                <a:gd name="T19" fmla="*/ 29 h 595"/>
                <a:gd name="T20" fmla="*/ 112 w 594"/>
                <a:gd name="T21" fmla="*/ 65 h 595"/>
                <a:gd name="T22" fmla="*/ 65 w 594"/>
                <a:gd name="T23" fmla="*/ 112 h 595"/>
                <a:gd name="T24" fmla="*/ 29 w 594"/>
                <a:gd name="T25" fmla="*/ 168 h 595"/>
                <a:gd name="T26" fmla="*/ 7 w 594"/>
                <a:gd name="T27" fmla="*/ 231 h 595"/>
                <a:gd name="T28" fmla="*/ 0 w 594"/>
                <a:gd name="T29" fmla="*/ 297 h 595"/>
                <a:gd name="T30" fmla="*/ 7 w 594"/>
                <a:gd name="T31" fmla="*/ 363 h 595"/>
                <a:gd name="T32" fmla="*/ 29 w 594"/>
                <a:gd name="T33" fmla="*/ 427 h 595"/>
                <a:gd name="T34" fmla="*/ 65 w 594"/>
                <a:gd name="T35" fmla="*/ 483 h 595"/>
                <a:gd name="T36" fmla="*/ 112 w 594"/>
                <a:gd name="T37" fmla="*/ 530 h 595"/>
                <a:gd name="T38" fmla="*/ 168 w 594"/>
                <a:gd name="T39" fmla="*/ 565 h 595"/>
                <a:gd name="T40" fmla="*/ 231 w 594"/>
                <a:gd name="T41" fmla="*/ 588 h 595"/>
                <a:gd name="T42" fmla="*/ 297 w 594"/>
                <a:gd name="T43" fmla="*/ 595 h 595"/>
                <a:gd name="T44" fmla="*/ 363 w 594"/>
                <a:gd name="T45" fmla="*/ 588 h 595"/>
                <a:gd name="T46" fmla="*/ 426 w 594"/>
                <a:gd name="T47" fmla="*/ 565 h 595"/>
                <a:gd name="T48" fmla="*/ 482 w 594"/>
                <a:gd name="T49" fmla="*/ 530 h 595"/>
                <a:gd name="T50" fmla="*/ 529 w 594"/>
                <a:gd name="T51" fmla="*/ 483 h 595"/>
                <a:gd name="T52" fmla="*/ 565 w 594"/>
                <a:gd name="T53" fmla="*/ 427 h 595"/>
                <a:gd name="T54" fmla="*/ 587 w 594"/>
                <a:gd name="T55" fmla="*/ 363 h 595"/>
                <a:gd name="T56" fmla="*/ 594 w 594"/>
                <a:gd name="T57" fmla="*/ 297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4" h="595">
                  <a:moveTo>
                    <a:pt x="594" y="297"/>
                  </a:moveTo>
                  <a:lnTo>
                    <a:pt x="587" y="231"/>
                  </a:lnTo>
                  <a:lnTo>
                    <a:pt x="565" y="168"/>
                  </a:lnTo>
                  <a:lnTo>
                    <a:pt x="529" y="112"/>
                  </a:lnTo>
                  <a:lnTo>
                    <a:pt x="482" y="65"/>
                  </a:lnTo>
                  <a:lnTo>
                    <a:pt x="426" y="29"/>
                  </a:lnTo>
                  <a:lnTo>
                    <a:pt x="363" y="7"/>
                  </a:lnTo>
                  <a:lnTo>
                    <a:pt x="297" y="0"/>
                  </a:lnTo>
                  <a:lnTo>
                    <a:pt x="231" y="7"/>
                  </a:lnTo>
                  <a:lnTo>
                    <a:pt x="168" y="29"/>
                  </a:lnTo>
                  <a:lnTo>
                    <a:pt x="112" y="65"/>
                  </a:lnTo>
                  <a:lnTo>
                    <a:pt x="65" y="112"/>
                  </a:lnTo>
                  <a:lnTo>
                    <a:pt x="29" y="168"/>
                  </a:lnTo>
                  <a:lnTo>
                    <a:pt x="7" y="231"/>
                  </a:lnTo>
                  <a:lnTo>
                    <a:pt x="0" y="297"/>
                  </a:lnTo>
                  <a:lnTo>
                    <a:pt x="7" y="363"/>
                  </a:lnTo>
                  <a:lnTo>
                    <a:pt x="29" y="427"/>
                  </a:lnTo>
                  <a:lnTo>
                    <a:pt x="65" y="483"/>
                  </a:lnTo>
                  <a:lnTo>
                    <a:pt x="112" y="530"/>
                  </a:lnTo>
                  <a:lnTo>
                    <a:pt x="168" y="565"/>
                  </a:lnTo>
                  <a:lnTo>
                    <a:pt x="231" y="588"/>
                  </a:lnTo>
                  <a:lnTo>
                    <a:pt x="297" y="595"/>
                  </a:lnTo>
                  <a:lnTo>
                    <a:pt x="363" y="588"/>
                  </a:lnTo>
                  <a:lnTo>
                    <a:pt x="426" y="565"/>
                  </a:lnTo>
                  <a:lnTo>
                    <a:pt x="482" y="530"/>
                  </a:lnTo>
                  <a:lnTo>
                    <a:pt x="529" y="483"/>
                  </a:lnTo>
                  <a:lnTo>
                    <a:pt x="565" y="427"/>
                  </a:lnTo>
                  <a:lnTo>
                    <a:pt x="587" y="363"/>
                  </a:lnTo>
                  <a:lnTo>
                    <a:pt x="594" y="297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61838" name="Group 1742"/>
          <p:cNvGrpSpPr>
            <a:grpSpLocks/>
          </p:cNvGrpSpPr>
          <p:nvPr/>
        </p:nvGrpSpPr>
        <p:grpSpPr bwMode="auto">
          <a:xfrm>
            <a:off x="3286125" y="3444875"/>
            <a:ext cx="1679575" cy="1952625"/>
            <a:chOff x="2280" y="2240"/>
            <a:chExt cx="1058" cy="1230"/>
          </a:xfrm>
        </p:grpSpPr>
        <p:grpSp>
          <p:nvGrpSpPr>
            <p:cNvPr id="261839" name="Group 1743"/>
            <p:cNvGrpSpPr>
              <a:grpSpLocks/>
            </p:cNvGrpSpPr>
            <p:nvPr/>
          </p:nvGrpSpPr>
          <p:grpSpPr bwMode="auto">
            <a:xfrm>
              <a:off x="2280" y="2408"/>
              <a:ext cx="1058" cy="1062"/>
              <a:chOff x="2144" y="2272"/>
              <a:chExt cx="1058" cy="1062"/>
            </a:xfrm>
          </p:grpSpPr>
          <p:sp>
            <p:nvSpPr>
              <p:cNvPr id="261840" name="Line 1744"/>
              <p:cNvSpPr>
                <a:spLocks noChangeShapeType="1"/>
              </p:cNvSpPr>
              <p:nvPr/>
            </p:nvSpPr>
            <p:spPr bwMode="auto">
              <a:xfrm>
                <a:off x="2956" y="2272"/>
                <a:ext cx="246" cy="106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41" name="Line 1745"/>
              <p:cNvSpPr>
                <a:spLocks noChangeShapeType="1"/>
              </p:cNvSpPr>
              <p:nvPr/>
            </p:nvSpPr>
            <p:spPr bwMode="auto">
              <a:xfrm flipV="1">
                <a:off x="2261" y="3101"/>
                <a:ext cx="101" cy="1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42" name="Line 1746"/>
              <p:cNvSpPr>
                <a:spLocks noChangeShapeType="1"/>
              </p:cNvSpPr>
              <p:nvPr/>
            </p:nvSpPr>
            <p:spPr bwMode="auto">
              <a:xfrm>
                <a:off x="2296" y="3058"/>
                <a:ext cx="12" cy="4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43" name="Freeform 1747"/>
              <p:cNvSpPr>
                <a:spLocks/>
              </p:cNvSpPr>
              <p:nvPr/>
            </p:nvSpPr>
            <p:spPr bwMode="auto">
              <a:xfrm>
                <a:off x="2218" y="3097"/>
                <a:ext cx="43" cy="199"/>
              </a:xfrm>
              <a:custGeom>
                <a:avLst/>
                <a:gdLst>
                  <a:gd name="T0" fmla="*/ 73 w 73"/>
                  <a:gd name="T1" fmla="*/ 0 h 354"/>
                  <a:gd name="T2" fmla="*/ 64 w 73"/>
                  <a:gd name="T3" fmla="*/ 143 h 354"/>
                  <a:gd name="T4" fmla="*/ 37 w 73"/>
                  <a:gd name="T5" fmla="*/ 280 h 354"/>
                  <a:gd name="T6" fmla="*/ 0 w 73"/>
                  <a:gd name="T7" fmla="*/ 354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3" h="354">
                    <a:moveTo>
                      <a:pt x="73" y="0"/>
                    </a:moveTo>
                    <a:lnTo>
                      <a:pt x="64" y="143"/>
                    </a:lnTo>
                    <a:lnTo>
                      <a:pt x="37" y="280"/>
                    </a:lnTo>
                    <a:lnTo>
                      <a:pt x="0" y="354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44" name="Line 1748"/>
              <p:cNvSpPr>
                <a:spLocks noChangeShapeType="1"/>
              </p:cNvSpPr>
              <p:nvPr/>
            </p:nvSpPr>
            <p:spPr bwMode="auto">
              <a:xfrm>
                <a:off x="2277" y="3167"/>
                <a:ext cx="11" cy="5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45" name="Line 1749"/>
              <p:cNvSpPr>
                <a:spLocks noChangeShapeType="1"/>
              </p:cNvSpPr>
              <p:nvPr/>
            </p:nvSpPr>
            <p:spPr bwMode="auto">
              <a:xfrm flipV="1">
                <a:off x="2253" y="3249"/>
                <a:ext cx="109" cy="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46" name="Line 1750"/>
              <p:cNvSpPr>
                <a:spLocks noChangeShapeType="1"/>
              </p:cNvSpPr>
              <p:nvPr/>
            </p:nvSpPr>
            <p:spPr bwMode="auto">
              <a:xfrm flipV="1">
                <a:off x="2327" y="3144"/>
                <a:ext cx="20" cy="10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47" name="Line 1751"/>
              <p:cNvSpPr>
                <a:spLocks noChangeShapeType="1"/>
              </p:cNvSpPr>
              <p:nvPr/>
            </p:nvSpPr>
            <p:spPr bwMode="auto">
              <a:xfrm>
                <a:off x="2304" y="3152"/>
                <a:ext cx="8" cy="5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48" name="Line 1752"/>
              <p:cNvSpPr>
                <a:spLocks noChangeShapeType="1"/>
              </p:cNvSpPr>
              <p:nvPr/>
            </p:nvSpPr>
            <p:spPr bwMode="auto">
              <a:xfrm flipH="1">
                <a:off x="2448" y="3144"/>
                <a:ext cx="16" cy="5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49" name="Line 1753"/>
              <p:cNvSpPr>
                <a:spLocks noChangeShapeType="1"/>
              </p:cNvSpPr>
              <p:nvPr/>
            </p:nvSpPr>
            <p:spPr bwMode="auto">
              <a:xfrm flipV="1">
                <a:off x="2405" y="3136"/>
                <a:ext cx="117" cy="2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50" name="Line 1754"/>
              <p:cNvSpPr>
                <a:spLocks noChangeShapeType="1"/>
              </p:cNvSpPr>
              <p:nvPr/>
            </p:nvSpPr>
            <p:spPr bwMode="auto">
              <a:xfrm>
                <a:off x="2468" y="3179"/>
                <a:ext cx="19" cy="3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51" name="Freeform 1755"/>
              <p:cNvSpPr>
                <a:spLocks/>
              </p:cNvSpPr>
              <p:nvPr/>
            </p:nvSpPr>
            <p:spPr bwMode="auto">
              <a:xfrm>
                <a:off x="2468" y="3124"/>
                <a:ext cx="54" cy="164"/>
              </a:xfrm>
              <a:custGeom>
                <a:avLst/>
                <a:gdLst>
                  <a:gd name="T0" fmla="*/ 101 w 101"/>
                  <a:gd name="T1" fmla="*/ 0 h 294"/>
                  <a:gd name="T2" fmla="*/ 55 w 101"/>
                  <a:gd name="T3" fmla="*/ 294 h 294"/>
                  <a:gd name="T4" fmla="*/ 0 w 101"/>
                  <a:gd name="T5" fmla="*/ 211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1" h="294">
                    <a:moveTo>
                      <a:pt x="101" y="0"/>
                    </a:moveTo>
                    <a:lnTo>
                      <a:pt x="55" y="294"/>
                    </a:lnTo>
                    <a:lnTo>
                      <a:pt x="0" y="211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52" name="Line 1756"/>
              <p:cNvSpPr>
                <a:spLocks noChangeShapeType="1"/>
              </p:cNvSpPr>
              <p:nvPr/>
            </p:nvSpPr>
            <p:spPr bwMode="auto">
              <a:xfrm>
                <a:off x="2425" y="3078"/>
                <a:ext cx="23" cy="4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53" name="Line 1757"/>
              <p:cNvSpPr>
                <a:spLocks noChangeShapeType="1"/>
              </p:cNvSpPr>
              <p:nvPr/>
            </p:nvSpPr>
            <p:spPr bwMode="auto">
              <a:xfrm flipV="1">
                <a:off x="2398" y="3203"/>
                <a:ext cx="50" cy="8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54" name="Line 1758"/>
              <p:cNvSpPr>
                <a:spLocks noChangeShapeType="1"/>
              </p:cNvSpPr>
              <p:nvPr/>
            </p:nvSpPr>
            <p:spPr bwMode="auto">
              <a:xfrm flipV="1">
                <a:off x="2464" y="3058"/>
                <a:ext cx="12" cy="8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55" name="Freeform 1759"/>
              <p:cNvSpPr>
                <a:spLocks/>
              </p:cNvSpPr>
              <p:nvPr/>
            </p:nvSpPr>
            <p:spPr bwMode="auto">
              <a:xfrm>
                <a:off x="2573" y="3093"/>
                <a:ext cx="47" cy="8"/>
              </a:xfrm>
              <a:custGeom>
                <a:avLst/>
                <a:gdLst>
                  <a:gd name="T0" fmla="*/ 87 w 87"/>
                  <a:gd name="T1" fmla="*/ 0 h 18"/>
                  <a:gd name="T2" fmla="*/ 42 w 87"/>
                  <a:gd name="T3" fmla="*/ 3 h 18"/>
                  <a:gd name="T4" fmla="*/ 0 w 87"/>
                  <a:gd name="T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7" h="18">
                    <a:moveTo>
                      <a:pt x="87" y="0"/>
                    </a:moveTo>
                    <a:lnTo>
                      <a:pt x="42" y="3"/>
                    </a:lnTo>
                    <a:lnTo>
                      <a:pt x="0" y="18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56" name="Freeform 1760"/>
              <p:cNvSpPr>
                <a:spLocks/>
              </p:cNvSpPr>
              <p:nvPr/>
            </p:nvSpPr>
            <p:spPr bwMode="auto">
              <a:xfrm>
                <a:off x="2620" y="3093"/>
                <a:ext cx="31" cy="51"/>
              </a:xfrm>
              <a:custGeom>
                <a:avLst/>
                <a:gdLst>
                  <a:gd name="T0" fmla="*/ 36 w 51"/>
                  <a:gd name="T1" fmla="*/ 89 h 89"/>
                  <a:gd name="T2" fmla="*/ 49 w 51"/>
                  <a:gd name="T3" fmla="*/ 68 h 89"/>
                  <a:gd name="T4" fmla="*/ 51 w 51"/>
                  <a:gd name="T5" fmla="*/ 44 h 89"/>
                  <a:gd name="T6" fmla="*/ 42 w 51"/>
                  <a:gd name="T7" fmla="*/ 22 h 89"/>
                  <a:gd name="T8" fmla="*/ 23 w 51"/>
                  <a:gd name="T9" fmla="*/ 6 h 89"/>
                  <a:gd name="T10" fmla="*/ 0 w 51"/>
                  <a:gd name="T11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1" h="89">
                    <a:moveTo>
                      <a:pt x="36" y="89"/>
                    </a:moveTo>
                    <a:lnTo>
                      <a:pt x="49" y="68"/>
                    </a:lnTo>
                    <a:lnTo>
                      <a:pt x="51" y="44"/>
                    </a:lnTo>
                    <a:lnTo>
                      <a:pt x="42" y="22"/>
                    </a:lnTo>
                    <a:lnTo>
                      <a:pt x="23" y="6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57" name="Freeform 1761"/>
              <p:cNvSpPr>
                <a:spLocks/>
              </p:cNvSpPr>
              <p:nvPr/>
            </p:nvSpPr>
            <p:spPr bwMode="auto">
              <a:xfrm>
                <a:off x="2612" y="3144"/>
                <a:ext cx="27" cy="62"/>
              </a:xfrm>
              <a:custGeom>
                <a:avLst/>
                <a:gdLst>
                  <a:gd name="T0" fmla="*/ 53 w 53"/>
                  <a:gd name="T1" fmla="*/ 0 h 118"/>
                  <a:gd name="T2" fmla="*/ 15 w 53"/>
                  <a:gd name="T3" fmla="*/ 38 h 118"/>
                  <a:gd name="T4" fmla="*/ 0 w 53"/>
                  <a:gd name="T5" fmla="*/ 75 h 118"/>
                  <a:gd name="T6" fmla="*/ 0 w 53"/>
                  <a:gd name="T7" fmla="*/ 11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" h="118">
                    <a:moveTo>
                      <a:pt x="53" y="0"/>
                    </a:moveTo>
                    <a:lnTo>
                      <a:pt x="15" y="38"/>
                    </a:lnTo>
                    <a:lnTo>
                      <a:pt x="0" y="75"/>
                    </a:lnTo>
                    <a:lnTo>
                      <a:pt x="0" y="118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58" name="Line 1762"/>
              <p:cNvSpPr>
                <a:spLocks noChangeShapeType="1"/>
              </p:cNvSpPr>
              <p:nvPr/>
            </p:nvSpPr>
            <p:spPr bwMode="auto">
              <a:xfrm>
                <a:off x="2612" y="3257"/>
                <a:ext cx="0" cy="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59" name="Freeform 1763"/>
              <p:cNvSpPr>
                <a:spLocks/>
              </p:cNvSpPr>
              <p:nvPr/>
            </p:nvSpPr>
            <p:spPr bwMode="auto">
              <a:xfrm>
                <a:off x="2690" y="3097"/>
                <a:ext cx="43" cy="199"/>
              </a:xfrm>
              <a:custGeom>
                <a:avLst/>
                <a:gdLst>
                  <a:gd name="T0" fmla="*/ 74 w 74"/>
                  <a:gd name="T1" fmla="*/ 0 h 355"/>
                  <a:gd name="T2" fmla="*/ 64 w 74"/>
                  <a:gd name="T3" fmla="*/ 143 h 355"/>
                  <a:gd name="T4" fmla="*/ 37 w 74"/>
                  <a:gd name="T5" fmla="*/ 281 h 355"/>
                  <a:gd name="T6" fmla="*/ 0 w 74"/>
                  <a:gd name="T7" fmla="*/ 355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4" h="355">
                    <a:moveTo>
                      <a:pt x="74" y="0"/>
                    </a:moveTo>
                    <a:lnTo>
                      <a:pt x="64" y="143"/>
                    </a:lnTo>
                    <a:lnTo>
                      <a:pt x="37" y="281"/>
                    </a:lnTo>
                    <a:lnTo>
                      <a:pt x="0" y="355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60" name="Line 1764"/>
              <p:cNvSpPr>
                <a:spLocks noChangeShapeType="1"/>
              </p:cNvSpPr>
              <p:nvPr/>
            </p:nvSpPr>
            <p:spPr bwMode="auto">
              <a:xfrm>
                <a:off x="2768" y="3062"/>
                <a:ext cx="12" cy="3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61" name="Line 1765"/>
              <p:cNvSpPr>
                <a:spLocks noChangeShapeType="1"/>
              </p:cNvSpPr>
              <p:nvPr/>
            </p:nvSpPr>
            <p:spPr bwMode="auto">
              <a:xfrm flipV="1">
                <a:off x="2733" y="3105"/>
                <a:ext cx="102" cy="1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62" name="Line 1766"/>
              <p:cNvSpPr>
                <a:spLocks noChangeShapeType="1"/>
              </p:cNvSpPr>
              <p:nvPr/>
            </p:nvSpPr>
            <p:spPr bwMode="auto">
              <a:xfrm>
                <a:off x="2760" y="3117"/>
                <a:ext cx="0" cy="7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63" name="Line 1767"/>
              <p:cNvSpPr>
                <a:spLocks noChangeShapeType="1"/>
              </p:cNvSpPr>
              <p:nvPr/>
            </p:nvSpPr>
            <p:spPr bwMode="auto">
              <a:xfrm flipV="1">
                <a:off x="2760" y="3183"/>
                <a:ext cx="43" cy="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64" name="Line 1768"/>
              <p:cNvSpPr>
                <a:spLocks noChangeShapeType="1"/>
              </p:cNvSpPr>
              <p:nvPr/>
            </p:nvSpPr>
            <p:spPr bwMode="auto">
              <a:xfrm flipV="1">
                <a:off x="2796" y="3113"/>
                <a:ext cx="3" cy="7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65" name="Line 1769"/>
              <p:cNvSpPr>
                <a:spLocks noChangeShapeType="1"/>
              </p:cNvSpPr>
              <p:nvPr/>
            </p:nvSpPr>
            <p:spPr bwMode="auto">
              <a:xfrm flipV="1">
                <a:off x="2753" y="3206"/>
                <a:ext cx="50" cy="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66" name="Freeform 1770"/>
              <p:cNvSpPr>
                <a:spLocks/>
              </p:cNvSpPr>
              <p:nvPr/>
            </p:nvSpPr>
            <p:spPr bwMode="auto">
              <a:xfrm>
                <a:off x="2714" y="3199"/>
                <a:ext cx="93" cy="101"/>
              </a:xfrm>
              <a:custGeom>
                <a:avLst/>
                <a:gdLst>
                  <a:gd name="T0" fmla="*/ 0 w 166"/>
                  <a:gd name="T1" fmla="*/ 183 h 183"/>
                  <a:gd name="T2" fmla="*/ 115 w 166"/>
                  <a:gd name="T3" fmla="*/ 105 h 183"/>
                  <a:gd name="T4" fmla="*/ 143 w 166"/>
                  <a:gd name="T5" fmla="*/ 64 h 183"/>
                  <a:gd name="T6" fmla="*/ 166 w 166"/>
                  <a:gd name="T7" fmla="*/ 0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6" h="183">
                    <a:moveTo>
                      <a:pt x="0" y="183"/>
                    </a:moveTo>
                    <a:lnTo>
                      <a:pt x="115" y="105"/>
                    </a:lnTo>
                    <a:lnTo>
                      <a:pt x="143" y="64"/>
                    </a:lnTo>
                    <a:lnTo>
                      <a:pt x="166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67" name="Freeform 1771"/>
              <p:cNvSpPr>
                <a:spLocks/>
              </p:cNvSpPr>
              <p:nvPr/>
            </p:nvSpPr>
            <p:spPr bwMode="auto">
              <a:xfrm>
                <a:off x="2753" y="3226"/>
                <a:ext cx="89" cy="74"/>
              </a:xfrm>
              <a:custGeom>
                <a:avLst/>
                <a:gdLst>
                  <a:gd name="T0" fmla="*/ 0 w 157"/>
                  <a:gd name="T1" fmla="*/ 0 h 133"/>
                  <a:gd name="T2" fmla="*/ 129 w 157"/>
                  <a:gd name="T3" fmla="*/ 133 h 133"/>
                  <a:gd name="T4" fmla="*/ 157 w 157"/>
                  <a:gd name="T5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7" h="133">
                    <a:moveTo>
                      <a:pt x="0" y="0"/>
                    </a:moveTo>
                    <a:lnTo>
                      <a:pt x="129" y="133"/>
                    </a:lnTo>
                    <a:lnTo>
                      <a:pt x="157" y="133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68" name="Line 1772"/>
              <p:cNvSpPr>
                <a:spLocks noChangeShapeType="1"/>
              </p:cNvSpPr>
              <p:nvPr/>
            </p:nvSpPr>
            <p:spPr bwMode="auto">
              <a:xfrm flipV="1">
                <a:off x="2737" y="3148"/>
                <a:ext cx="98" cy="1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69" name="Freeform 1773"/>
              <p:cNvSpPr>
                <a:spLocks/>
              </p:cNvSpPr>
              <p:nvPr/>
            </p:nvSpPr>
            <p:spPr bwMode="auto">
              <a:xfrm>
                <a:off x="2878" y="3062"/>
                <a:ext cx="58" cy="90"/>
              </a:xfrm>
              <a:custGeom>
                <a:avLst/>
                <a:gdLst>
                  <a:gd name="T0" fmla="*/ 110 w 110"/>
                  <a:gd name="T1" fmla="*/ 0 h 161"/>
                  <a:gd name="T2" fmla="*/ 73 w 110"/>
                  <a:gd name="T3" fmla="*/ 69 h 161"/>
                  <a:gd name="T4" fmla="*/ 0 w 110"/>
                  <a:gd name="T5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0" h="161">
                    <a:moveTo>
                      <a:pt x="110" y="0"/>
                    </a:moveTo>
                    <a:lnTo>
                      <a:pt x="73" y="69"/>
                    </a:lnTo>
                    <a:lnTo>
                      <a:pt x="0" y="161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70" name="Line 1774"/>
              <p:cNvSpPr>
                <a:spLocks noChangeShapeType="1"/>
              </p:cNvSpPr>
              <p:nvPr/>
            </p:nvSpPr>
            <p:spPr bwMode="auto">
              <a:xfrm flipV="1">
                <a:off x="2924" y="3093"/>
                <a:ext cx="47" cy="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71" name="Line 1775"/>
              <p:cNvSpPr>
                <a:spLocks noChangeShapeType="1"/>
              </p:cNvSpPr>
              <p:nvPr/>
            </p:nvSpPr>
            <p:spPr bwMode="auto">
              <a:xfrm flipH="1">
                <a:off x="2948" y="3085"/>
                <a:ext cx="27" cy="5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72" name="Freeform 1776"/>
              <p:cNvSpPr>
                <a:spLocks/>
              </p:cNvSpPr>
              <p:nvPr/>
            </p:nvSpPr>
            <p:spPr bwMode="auto">
              <a:xfrm>
                <a:off x="2963" y="3128"/>
                <a:ext cx="28" cy="160"/>
              </a:xfrm>
              <a:custGeom>
                <a:avLst/>
                <a:gdLst>
                  <a:gd name="T0" fmla="*/ 46 w 46"/>
                  <a:gd name="T1" fmla="*/ 0 h 290"/>
                  <a:gd name="T2" fmla="*/ 42 w 46"/>
                  <a:gd name="T3" fmla="*/ 290 h 290"/>
                  <a:gd name="T4" fmla="*/ 0 w 46"/>
                  <a:gd name="T5" fmla="*/ 248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6" h="290">
                    <a:moveTo>
                      <a:pt x="46" y="0"/>
                    </a:moveTo>
                    <a:lnTo>
                      <a:pt x="42" y="290"/>
                    </a:lnTo>
                    <a:lnTo>
                      <a:pt x="0" y="248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73" name="Line 1777"/>
              <p:cNvSpPr>
                <a:spLocks noChangeShapeType="1"/>
              </p:cNvSpPr>
              <p:nvPr/>
            </p:nvSpPr>
            <p:spPr bwMode="auto">
              <a:xfrm flipV="1">
                <a:off x="2924" y="3175"/>
                <a:ext cx="51" cy="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74" name="Line 1778"/>
              <p:cNvSpPr>
                <a:spLocks noChangeShapeType="1"/>
              </p:cNvSpPr>
              <p:nvPr/>
            </p:nvSpPr>
            <p:spPr bwMode="auto">
              <a:xfrm flipH="1">
                <a:off x="2924" y="3222"/>
                <a:ext cx="51" cy="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75" name="Line 1779"/>
              <p:cNvSpPr>
                <a:spLocks noChangeShapeType="1"/>
              </p:cNvSpPr>
              <p:nvPr/>
            </p:nvSpPr>
            <p:spPr bwMode="auto">
              <a:xfrm flipV="1">
                <a:off x="2944" y="3140"/>
                <a:ext cx="0" cy="14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76" name="Line 1780"/>
              <p:cNvSpPr>
                <a:spLocks noChangeShapeType="1"/>
              </p:cNvSpPr>
              <p:nvPr/>
            </p:nvSpPr>
            <p:spPr bwMode="auto">
              <a:xfrm flipV="1">
                <a:off x="2909" y="3132"/>
                <a:ext cx="82" cy="1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77" name="Freeform 1781"/>
              <p:cNvSpPr>
                <a:spLocks/>
              </p:cNvSpPr>
              <p:nvPr/>
            </p:nvSpPr>
            <p:spPr bwMode="auto">
              <a:xfrm>
                <a:off x="2870" y="3128"/>
                <a:ext cx="39" cy="160"/>
              </a:xfrm>
              <a:custGeom>
                <a:avLst/>
                <a:gdLst>
                  <a:gd name="T0" fmla="*/ 69 w 69"/>
                  <a:gd name="T1" fmla="*/ 0 h 281"/>
                  <a:gd name="T2" fmla="*/ 65 w 69"/>
                  <a:gd name="T3" fmla="*/ 124 h 281"/>
                  <a:gd name="T4" fmla="*/ 45 w 69"/>
                  <a:gd name="T5" fmla="*/ 216 h 281"/>
                  <a:gd name="T6" fmla="*/ 0 w 69"/>
                  <a:gd name="T7" fmla="*/ 281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9" h="281">
                    <a:moveTo>
                      <a:pt x="69" y="0"/>
                    </a:moveTo>
                    <a:lnTo>
                      <a:pt x="65" y="124"/>
                    </a:lnTo>
                    <a:lnTo>
                      <a:pt x="45" y="216"/>
                    </a:lnTo>
                    <a:lnTo>
                      <a:pt x="0" y="281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78" name="Freeform 1782"/>
              <p:cNvSpPr>
                <a:spLocks/>
              </p:cNvSpPr>
              <p:nvPr/>
            </p:nvSpPr>
            <p:spPr bwMode="auto">
              <a:xfrm>
                <a:off x="3045" y="3093"/>
                <a:ext cx="51" cy="8"/>
              </a:xfrm>
              <a:custGeom>
                <a:avLst/>
                <a:gdLst>
                  <a:gd name="T0" fmla="*/ 87 w 87"/>
                  <a:gd name="T1" fmla="*/ 0 h 17"/>
                  <a:gd name="T2" fmla="*/ 43 w 87"/>
                  <a:gd name="T3" fmla="*/ 3 h 17"/>
                  <a:gd name="T4" fmla="*/ 0 w 87"/>
                  <a:gd name="T5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7" h="17">
                    <a:moveTo>
                      <a:pt x="87" y="0"/>
                    </a:moveTo>
                    <a:lnTo>
                      <a:pt x="43" y="3"/>
                    </a:lnTo>
                    <a:lnTo>
                      <a:pt x="0" y="17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79" name="Freeform 1783"/>
              <p:cNvSpPr>
                <a:spLocks/>
              </p:cNvSpPr>
              <p:nvPr/>
            </p:nvSpPr>
            <p:spPr bwMode="auto">
              <a:xfrm>
                <a:off x="3096" y="3093"/>
                <a:ext cx="27" cy="47"/>
              </a:xfrm>
              <a:custGeom>
                <a:avLst/>
                <a:gdLst>
                  <a:gd name="T0" fmla="*/ 37 w 52"/>
                  <a:gd name="T1" fmla="*/ 88 h 88"/>
                  <a:gd name="T2" fmla="*/ 49 w 52"/>
                  <a:gd name="T3" fmla="*/ 67 h 88"/>
                  <a:gd name="T4" fmla="*/ 52 w 52"/>
                  <a:gd name="T5" fmla="*/ 43 h 88"/>
                  <a:gd name="T6" fmla="*/ 42 w 52"/>
                  <a:gd name="T7" fmla="*/ 21 h 88"/>
                  <a:gd name="T8" fmla="*/ 24 w 52"/>
                  <a:gd name="T9" fmla="*/ 5 h 88"/>
                  <a:gd name="T10" fmla="*/ 0 w 52"/>
                  <a:gd name="T11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2" h="88">
                    <a:moveTo>
                      <a:pt x="37" y="88"/>
                    </a:moveTo>
                    <a:lnTo>
                      <a:pt x="49" y="67"/>
                    </a:lnTo>
                    <a:lnTo>
                      <a:pt x="52" y="43"/>
                    </a:lnTo>
                    <a:lnTo>
                      <a:pt x="42" y="21"/>
                    </a:lnTo>
                    <a:lnTo>
                      <a:pt x="24" y="5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80" name="Freeform 1784"/>
              <p:cNvSpPr>
                <a:spLocks/>
              </p:cNvSpPr>
              <p:nvPr/>
            </p:nvSpPr>
            <p:spPr bwMode="auto">
              <a:xfrm>
                <a:off x="3084" y="3140"/>
                <a:ext cx="32" cy="66"/>
              </a:xfrm>
              <a:custGeom>
                <a:avLst/>
                <a:gdLst>
                  <a:gd name="T0" fmla="*/ 55 w 55"/>
                  <a:gd name="T1" fmla="*/ 0 h 118"/>
                  <a:gd name="T2" fmla="*/ 15 w 55"/>
                  <a:gd name="T3" fmla="*/ 38 h 118"/>
                  <a:gd name="T4" fmla="*/ 0 w 55"/>
                  <a:gd name="T5" fmla="*/ 76 h 118"/>
                  <a:gd name="T6" fmla="*/ 0 w 55"/>
                  <a:gd name="T7" fmla="*/ 11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" h="118">
                    <a:moveTo>
                      <a:pt x="55" y="0"/>
                    </a:moveTo>
                    <a:lnTo>
                      <a:pt x="15" y="38"/>
                    </a:lnTo>
                    <a:lnTo>
                      <a:pt x="0" y="76"/>
                    </a:lnTo>
                    <a:lnTo>
                      <a:pt x="0" y="118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81" name="Line 1785"/>
              <p:cNvSpPr>
                <a:spLocks noChangeShapeType="1"/>
              </p:cNvSpPr>
              <p:nvPr/>
            </p:nvSpPr>
            <p:spPr bwMode="auto">
              <a:xfrm>
                <a:off x="3084" y="3257"/>
                <a:ext cx="0" cy="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82" name="Line 1786"/>
              <p:cNvSpPr>
                <a:spLocks noChangeShapeType="1"/>
              </p:cNvSpPr>
              <p:nvPr/>
            </p:nvSpPr>
            <p:spPr bwMode="auto">
              <a:xfrm>
                <a:off x="2144" y="3324"/>
                <a:ext cx="1038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261883" name="Freeform 1787"/>
            <p:cNvSpPr>
              <a:spLocks/>
            </p:cNvSpPr>
            <p:nvPr/>
          </p:nvSpPr>
          <p:spPr bwMode="auto">
            <a:xfrm>
              <a:off x="2928" y="2240"/>
              <a:ext cx="332" cy="332"/>
            </a:xfrm>
            <a:custGeom>
              <a:avLst/>
              <a:gdLst>
                <a:gd name="T0" fmla="*/ 595 w 595"/>
                <a:gd name="T1" fmla="*/ 298 h 596"/>
                <a:gd name="T2" fmla="*/ 588 w 595"/>
                <a:gd name="T3" fmla="*/ 232 h 596"/>
                <a:gd name="T4" fmla="*/ 565 w 595"/>
                <a:gd name="T5" fmla="*/ 169 h 596"/>
                <a:gd name="T6" fmla="*/ 530 w 595"/>
                <a:gd name="T7" fmla="*/ 113 h 596"/>
                <a:gd name="T8" fmla="*/ 482 w 595"/>
                <a:gd name="T9" fmla="*/ 65 h 596"/>
                <a:gd name="T10" fmla="*/ 426 w 595"/>
                <a:gd name="T11" fmla="*/ 30 h 596"/>
                <a:gd name="T12" fmla="*/ 363 w 595"/>
                <a:gd name="T13" fmla="*/ 7 h 596"/>
                <a:gd name="T14" fmla="*/ 297 w 595"/>
                <a:gd name="T15" fmla="*/ 0 h 596"/>
                <a:gd name="T16" fmla="*/ 231 w 595"/>
                <a:gd name="T17" fmla="*/ 7 h 596"/>
                <a:gd name="T18" fmla="*/ 168 w 595"/>
                <a:gd name="T19" fmla="*/ 30 h 596"/>
                <a:gd name="T20" fmla="*/ 112 w 595"/>
                <a:gd name="T21" fmla="*/ 65 h 596"/>
                <a:gd name="T22" fmla="*/ 65 w 595"/>
                <a:gd name="T23" fmla="*/ 113 h 596"/>
                <a:gd name="T24" fmla="*/ 30 w 595"/>
                <a:gd name="T25" fmla="*/ 169 h 596"/>
                <a:gd name="T26" fmla="*/ 8 w 595"/>
                <a:gd name="T27" fmla="*/ 232 h 596"/>
                <a:gd name="T28" fmla="*/ 0 w 595"/>
                <a:gd name="T29" fmla="*/ 298 h 596"/>
                <a:gd name="T30" fmla="*/ 8 w 595"/>
                <a:gd name="T31" fmla="*/ 364 h 596"/>
                <a:gd name="T32" fmla="*/ 30 w 595"/>
                <a:gd name="T33" fmla="*/ 427 h 596"/>
                <a:gd name="T34" fmla="*/ 65 w 595"/>
                <a:gd name="T35" fmla="*/ 483 h 596"/>
                <a:gd name="T36" fmla="*/ 112 w 595"/>
                <a:gd name="T37" fmla="*/ 531 h 596"/>
                <a:gd name="T38" fmla="*/ 168 w 595"/>
                <a:gd name="T39" fmla="*/ 566 h 596"/>
                <a:gd name="T40" fmla="*/ 231 w 595"/>
                <a:gd name="T41" fmla="*/ 589 h 596"/>
                <a:gd name="T42" fmla="*/ 297 w 595"/>
                <a:gd name="T43" fmla="*/ 596 h 596"/>
                <a:gd name="T44" fmla="*/ 363 w 595"/>
                <a:gd name="T45" fmla="*/ 589 h 596"/>
                <a:gd name="T46" fmla="*/ 426 w 595"/>
                <a:gd name="T47" fmla="*/ 566 h 596"/>
                <a:gd name="T48" fmla="*/ 482 w 595"/>
                <a:gd name="T49" fmla="*/ 531 h 596"/>
                <a:gd name="T50" fmla="*/ 530 w 595"/>
                <a:gd name="T51" fmla="*/ 483 h 596"/>
                <a:gd name="T52" fmla="*/ 565 w 595"/>
                <a:gd name="T53" fmla="*/ 427 h 596"/>
                <a:gd name="T54" fmla="*/ 588 w 595"/>
                <a:gd name="T55" fmla="*/ 364 h 596"/>
                <a:gd name="T56" fmla="*/ 595 w 595"/>
                <a:gd name="T57" fmla="*/ 298 h 5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5" h="596">
                  <a:moveTo>
                    <a:pt x="595" y="298"/>
                  </a:moveTo>
                  <a:lnTo>
                    <a:pt x="588" y="232"/>
                  </a:lnTo>
                  <a:lnTo>
                    <a:pt x="565" y="169"/>
                  </a:lnTo>
                  <a:lnTo>
                    <a:pt x="530" y="113"/>
                  </a:lnTo>
                  <a:lnTo>
                    <a:pt x="482" y="65"/>
                  </a:lnTo>
                  <a:lnTo>
                    <a:pt x="426" y="30"/>
                  </a:lnTo>
                  <a:lnTo>
                    <a:pt x="363" y="7"/>
                  </a:lnTo>
                  <a:lnTo>
                    <a:pt x="297" y="0"/>
                  </a:lnTo>
                  <a:lnTo>
                    <a:pt x="231" y="7"/>
                  </a:lnTo>
                  <a:lnTo>
                    <a:pt x="168" y="30"/>
                  </a:lnTo>
                  <a:lnTo>
                    <a:pt x="112" y="65"/>
                  </a:lnTo>
                  <a:lnTo>
                    <a:pt x="65" y="113"/>
                  </a:lnTo>
                  <a:lnTo>
                    <a:pt x="30" y="169"/>
                  </a:lnTo>
                  <a:lnTo>
                    <a:pt x="8" y="232"/>
                  </a:lnTo>
                  <a:lnTo>
                    <a:pt x="0" y="298"/>
                  </a:lnTo>
                  <a:lnTo>
                    <a:pt x="8" y="364"/>
                  </a:lnTo>
                  <a:lnTo>
                    <a:pt x="30" y="427"/>
                  </a:lnTo>
                  <a:lnTo>
                    <a:pt x="65" y="483"/>
                  </a:lnTo>
                  <a:lnTo>
                    <a:pt x="112" y="531"/>
                  </a:lnTo>
                  <a:lnTo>
                    <a:pt x="168" y="566"/>
                  </a:lnTo>
                  <a:lnTo>
                    <a:pt x="231" y="589"/>
                  </a:lnTo>
                  <a:lnTo>
                    <a:pt x="297" y="596"/>
                  </a:lnTo>
                  <a:lnTo>
                    <a:pt x="363" y="589"/>
                  </a:lnTo>
                  <a:lnTo>
                    <a:pt x="426" y="566"/>
                  </a:lnTo>
                  <a:lnTo>
                    <a:pt x="482" y="531"/>
                  </a:lnTo>
                  <a:lnTo>
                    <a:pt x="530" y="483"/>
                  </a:lnTo>
                  <a:lnTo>
                    <a:pt x="565" y="427"/>
                  </a:lnTo>
                  <a:lnTo>
                    <a:pt x="588" y="364"/>
                  </a:lnTo>
                  <a:lnTo>
                    <a:pt x="595" y="298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61884" name="Group 1788"/>
          <p:cNvGrpSpPr>
            <a:grpSpLocks/>
          </p:cNvGrpSpPr>
          <p:nvPr/>
        </p:nvGrpSpPr>
        <p:grpSpPr bwMode="auto">
          <a:xfrm>
            <a:off x="4730750" y="3036888"/>
            <a:ext cx="2298700" cy="1951037"/>
            <a:chOff x="3080" y="1967"/>
            <a:chExt cx="1448" cy="1229"/>
          </a:xfrm>
        </p:grpSpPr>
        <p:grpSp>
          <p:nvGrpSpPr>
            <p:cNvPr id="261885" name="Group 1789"/>
            <p:cNvGrpSpPr>
              <a:grpSpLocks/>
            </p:cNvGrpSpPr>
            <p:nvPr/>
          </p:nvGrpSpPr>
          <p:grpSpPr bwMode="auto">
            <a:xfrm>
              <a:off x="3244" y="2135"/>
              <a:ext cx="1284" cy="1061"/>
              <a:chOff x="3108" y="1999"/>
              <a:chExt cx="1284" cy="1061"/>
            </a:xfrm>
          </p:grpSpPr>
          <p:sp>
            <p:nvSpPr>
              <p:cNvPr id="261886" name="Line 1790"/>
              <p:cNvSpPr>
                <a:spLocks noChangeShapeType="1"/>
              </p:cNvSpPr>
              <p:nvPr/>
            </p:nvSpPr>
            <p:spPr bwMode="auto">
              <a:xfrm>
                <a:off x="3108" y="1999"/>
                <a:ext cx="246" cy="106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87" name="Line 1791"/>
              <p:cNvSpPr>
                <a:spLocks noChangeShapeType="1"/>
              </p:cNvSpPr>
              <p:nvPr/>
            </p:nvSpPr>
            <p:spPr bwMode="auto">
              <a:xfrm flipV="1">
                <a:off x="3553" y="2830"/>
                <a:ext cx="4" cy="17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88" name="Line 1792"/>
              <p:cNvSpPr>
                <a:spLocks noChangeShapeType="1"/>
              </p:cNvSpPr>
              <p:nvPr/>
            </p:nvSpPr>
            <p:spPr bwMode="auto">
              <a:xfrm>
                <a:off x="3510" y="2826"/>
                <a:ext cx="0" cy="18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89" name="Line 1793"/>
              <p:cNvSpPr>
                <a:spLocks noChangeShapeType="1"/>
              </p:cNvSpPr>
              <p:nvPr/>
            </p:nvSpPr>
            <p:spPr bwMode="auto">
              <a:xfrm>
                <a:off x="3467" y="2803"/>
                <a:ext cx="0" cy="22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90" name="Line 1794"/>
              <p:cNvSpPr>
                <a:spLocks noChangeShapeType="1"/>
              </p:cNvSpPr>
              <p:nvPr/>
            </p:nvSpPr>
            <p:spPr bwMode="auto">
              <a:xfrm flipV="1">
                <a:off x="3436" y="2893"/>
                <a:ext cx="66" cy="1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91" name="Line 1795"/>
              <p:cNvSpPr>
                <a:spLocks noChangeShapeType="1"/>
              </p:cNvSpPr>
              <p:nvPr/>
            </p:nvSpPr>
            <p:spPr bwMode="auto">
              <a:xfrm flipH="1">
                <a:off x="3475" y="2834"/>
                <a:ext cx="20" cy="5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92" name="Line 1796"/>
              <p:cNvSpPr>
                <a:spLocks noChangeShapeType="1"/>
              </p:cNvSpPr>
              <p:nvPr/>
            </p:nvSpPr>
            <p:spPr bwMode="auto">
              <a:xfrm>
                <a:off x="3436" y="2842"/>
                <a:ext cx="16" cy="3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93" name="Line 1797"/>
              <p:cNvSpPr>
                <a:spLocks noChangeShapeType="1"/>
              </p:cNvSpPr>
              <p:nvPr/>
            </p:nvSpPr>
            <p:spPr bwMode="auto">
              <a:xfrm flipV="1">
                <a:off x="3510" y="2842"/>
                <a:ext cx="47" cy="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94" name="Line 1798"/>
              <p:cNvSpPr>
                <a:spLocks noChangeShapeType="1"/>
              </p:cNvSpPr>
              <p:nvPr/>
            </p:nvSpPr>
            <p:spPr bwMode="auto">
              <a:xfrm flipV="1">
                <a:off x="3510" y="2943"/>
                <a:ext cx="31" cy="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95" name="Line 1799"/>
              <p:cNvSpPr>
                <a:spLocks noChangeShapeType="1"/>
              </p:cNvSpPr>
              <p:nvPr/>
            </p:nvSpPr>
            <p:spPr bwMode="auto">
              <a:xfrm flipV="1">
                <a:off x="3487" y="2998"/>
                <a:ext cx="86" cy="1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96" name="Line 1800"/>
              <p:cNvSpPr>
                <a:spLocks noChangeShapeType="1"/>
              </p:cNvSpPr>
              <p:nvPr/>
            </p:nvSpPr>
            <p:spPr bwMode="auto">
              <a:xfrm flipH="1">
                <a:off x="3428" y="2900"/>
                <a:ext cx="39" cy="8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97" name="Line 1801"/>
              <p:cNvSpPr>
                <a:spLocks noChangeShapeType="1"/>
              </p:cNvSpPr>
              <p:nvPr/>
            </p:nvSpPr>
            <p:spPr bwMode="auto">
              <a:xfrm>
                <a:off x="3467" y="2908"/>
                <a:ext cx="31" cy="3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98" name="Line 1802"/>
              <p:cNvSpPr>
                <a:spLocks noChangeShapeType="1"/>
              </p:cNvSpPr>
              <p:nvPr/>
            </p:nvSpPr>
            <p:spPr bwMode="auto">
              <a:xfrm flipV="1">
                <a:off x="3510" y="2893"/>
                <a:ext cx="31" cy="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899" name="Line 1803"/>
              <p:cNvSpPr>
                <a:spLocks noChangeShapeType="1"/>
              </p:cNvSpPr>
              <p:nvPr/>
            </p:nvSpPr>
            <p:spPr bwMode="auto">
              <a:xfrm flipH="1">
                <a:off x="3600" y="2928"/>
                <a:ext cx="47" cy="1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00" name="Line 1804"/>
              <p:cNvSpPr>
                <a:spLocks noChangeShapeType="1"/>
              </p:cNvSpPr>
              <p:nvPr/>
            </p:nvSpPr>
            <p:spPr bwMode="auto">
              <a:xfrm flipH="1">
                <a:off x="3604" y="2857"/>
                <a:ext cx="39" cy="8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01" name="Line 1805"/>
              <p:cNvSpPr>
                <a:spLocks noChangeShapeType="1"/>
              </p:cNvSpPr>
              <p:nvPr/>
            </p:nvSpPr>
            <p:spPr bwMode="auto">
              <a:xfrm flipV="1">
                <a:off x="3592" y="2877"/>
                <a:ext cx="39" cy="1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02" name="Line 1806"/>
              <p:cNvSpPr>
                <a:spLocks noChangeShapeType="1"/>
              </p:cNvSpPr>
              <p:nvPr/>
            </p:nvSpPr>
            <p:spPr bwMode="auto">
              <a:xfrm flipV="1">
                <a:off x="3600" y="2963"/>
                <a:ext cx="51" cy="2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03" name="Line 1807"/>
              <p:cNvSpPr>
                <a:spLocks noChangeShapeType="1"/>
              </p:cNvSpPr>
              <p:nvPr/>
            </p:nvSpPr>
            <p:spPr bwMode="auto">
              <a:xfrm flipH="1">
                <a:off x="3600" y="2811"/>
                <a:ext cx="31" cy="7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04" name="Line 1808"/>
              <p:cNvSpPr>
                <a:spLocks noChangeShapeType="1"/>
              </p:cNvSpPr>
              <p:nvPr/>
            </p:nvSpPr>
            <p:spPr bwMode="auto">
              <a:xfrm flipV="1">
                <a:off x="3658" y="2853"/>
                <a:ext cx="55" cy="2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05" name="Line 1809"/>
              <p:cNvSpPr>
                <a:spLocks noChangeShapeType="1"/>
              </p:cNvSpPr>
              <p:nvPr/>
            </p:nvSpPr>
            <p:spPr bwMode="auto">
              <a:xfrm flipV="1">
                <a:off x="3655" y="2896"/>
                <a:ext cx="66" cy="2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06" name="Freeform 1810"/>
              <p:cNvSpPr>
                <a:spLocks/>
              </p:cNvSpPr>
              <p:nvPr/>
            </p:nvSpPr>
            <p:spPr bwMode="auto">
              <a:xfrm>
                <a:off x="3698" y="2971"/>
                <a:ext cx="39" cy="50"/>
              </a:xfrm>
              <a:custGeom>
                <a:avLst/>
                <a:gdLst>
                  <a:gd name="T0" fmla="*/ 0 w 65"/>
                  <a:gd name="T1" fmla="*/ 4 h 92"/>
                  <a:gd name="T2" fmla="*/ 65 w 65"/>
                  <a:gd name="T3" fmla="*/ 92 h 92"/>
                  <a:gd name="T4" fmla="*/ 65 w 65"/>
                  <a:gd name="T5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5" h="92">
                    <a:moveTo>
                      <a:pt x="0" y="4"/>
                    </a:moveTo>
                    <a:lnTo>
                      <a:pt x="65" y="92"/>
                    </a:lnTo>
                    <a:lnTo>
                      <a:pt x="65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07" name="Line 1811"/>
              <p:cNvSpPr>
                <a:spLocks noChangeShapeType="1"/>
              </p:cNvSpPr>
              <p:nvPr/>
            </p:nvSpPr>
            <p:spPr bwMode="auto">
              <a:xfrm>
                <a:off x="3698" y="2814"/>
                <a:ext cx="15" cy="2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08" name="Freeform 1812"/>
              <p:cNvSpPr>
                <a:spLocks/>
              </p:cNvSpPr>
              <p:nvPr/>
            </p:nvSpPr>
            <p:spPr bwMode="auto">
              <a:xfrm>
                <a:off x="3674" y="2803"/>
                <a:ext cx="24" cy="171"/>
              </a:xfrm>
              <a:custGeom>
                <a:avLst/>
                <a:gdLst>
                  <a:gd name="T0" fmla="*/ 0 w 46"/>
                  <a:gd name="T1" fmla="*/ 0 h 307"/>
                  <a:gd name="T2" fmla="*/ 14 w 46"/>
                  <a:gd name="T3" fmla="*/ 212 h 307"/>
                  <a:gd name="T4" fmla="*/ 46 w 46"/>
                  <a:gd name="T5" fmla="*/ 307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6" h="307">
                    <a:moveTo>
                      <a:pt x="0" y="0"/>
                    </a:moveTo>
                    <a:lnTo>
                      <a:pt x="14" y="212"/>
                    </a:lnTo>
                    <a:lnTo>
                      <a:pt x="46" y="307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09" name="Freeform 1813"/>
              <p:cNvSpPr>
                <a:spLocks/>
              </p:cNvSpPr>
              <p:nvPr/>
            </p:nvSpPr>
            <p:spPr bwMode="auto">
              <a:xfrm>
                <a:off x="3647" y="2920"/>
                <a:ext cx="70" cy="90"/>
              </a:xfrm>
              <a:custGeom>
                <a:avLst/>
                <a:gdLst>
                  <a:gd name="T0" fmla="*/ 128 w 128"/>
                  <a:gd name="T1" fmla="*/ 0 h 160"/>
                  <a:gd name="T2" fmla="*/ 88 w 128"/>
                  <a:gd name="T3" fmla="*/ 69 h 160"/>
                  <a:gd name="T4" fmla="*/ 0 w 128"/>
                  <a:gd name="T5" fmla="*/ 16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8" h="160">
                    <a:moveTo>
                      <a:pt x="128" y="0"/>
                    </a:moveTo>
                    <a:lnTo>
                      <a:pt x="88" y="69"/>
                    </a:lnTo>
                    <a:lnTo>
                      <a:pt x="0" y="16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10" name="Freeform 1814"/>
              <p:cNvSpPr>
                <a:spLocks/>
              </p:cNvSpPr>
              <p:nvPr/>
            </p:nvSpPr>
            <p:spPr bwMode="auto">
              <a:xfrm>
                <a:off x="3783" y="2830"/>
                <a:ext cx="47" cy="12"/>
              </a:xfrm>
              <a:custGeom>
                <a:avLst/>
                <a:gdLst>
                  <a:gd name="T0" fmla="*/ 86 w 86"/>
                  <a:gd name="T1" fmla="*/ 0 h 17"/>
                  <a:gd name="T2" fmla="*/ 42 w 86"/>
                  <a:gd name="T3" fmla="*/ 3 h 17"/>
                  <a:gd name="T4" fmla="*/ 0 w 86"/>
                  <a:gd name="T5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6" h="17">
                    <a:moveTo>
                      <a:pt x="86" y="0"/>
                    </a:moveTo>
                    <a:lnTo>
                      <a:pt x="42" y="3"/>
                    </a:lnTo>
                    <a:lnTo>
                      <a:pt x="0" y="17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11" name="Freeform 1815"/>
              <p:cNvSpPr>
                <a:spLocks/>
              </p:cNvSpPr>
              <p:nvPr/>
            </p:nvSpPr>
            <p:spPr bwMode="auto">
              <a:xfrm>
                <a:off x="3830" y="2830"/>
                <a:ext cx="28" cy="51"/>
              </a:xfrm>
              <a:custGeom>
                <a:avLst/>
                <a:gdLst>
                  <a:gd name="T0" fmla="*/ 37 w 52"/>
                  <a:gd name="T1" fmla="*/ 88 h 88"/>
                  <a:gd name="T2" fmla="*/ 49 w 52"/>
                  <a:gd name="T3" fmla="*/ 68 h 88"/>
                  <a:gd name="T4" fmla="*/ 52 w 52"/>
                  <a:gd name="T5" fmla="*/ 44 h 88"/>
                  <a:gd name="T6" fmla="*/ 43 w 52"/>
                  <a:gd name="T7" fmla="*/ 21 h 88"/>
                  <a:gd name="T8" fmla="*/ 24 w 52"/>
                  <a:gd name="T9" fmla="*/ 5 h 88"/>
                  <a:gd name="T10" fmla="*/ 0 w 52"/>
                  <a:gd name="T11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2" h="88">
                    <a:moveTo>
                      <a:pt x="37" y="88"/>
                    </a:moveTo>
                    <a:lnTo>
                      <a:pt x="49" y="68"/>
                    </a:lnTo>
                    <a:lnTo>
                      <a:pt x="52" y="44"/>
                    </a:lnTo>
                    <a:lnTo>
                      <a:pt x="43" y="21"/>
                    </a:lnTo>
                    <a:lnTo>
                      <a:pt x="24" y="5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12" name="Freeform 1816"/>
              <p:cNvSpPr>
                <a:spLocks/>
              </p:cNvSpPr>
              <p:nvPr/>
            </p:nvSpPr>
            <p:spPr bwMode="auto">
              <a:xfrm>
                <a:off x="3818" y="2881"/>
                <a:ext cx="32" cy="66"/>
              </a:xfrm>
              <a:custGeom>
                <a:avLst/>
                <a:gdLst>
                  <a:gd name="T0" fmla="*/ 54 w 54"/>
                  <a:gd name="T1" fmla="*/ 0 h 120"/>
                  <a:gd name="T2" fmla="*/ 15 w 54"/>
                  <a:gd name="T3" fmla="*/ 40 h 120"/>
                  <a:gd name="T4" fmla="*/ 0 w 54"/>
                  <a:gd name="T5" fmla="*/ 76 h 120"/>
                  <a:gd name="T6" fmla="*/ 0 w 54"/>
                  <a:gd name="T7" fmla="*/ 1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4" h="120">
                    <a:moveTo>
                      <a:pt x="54" y="0"/>
                    </a:moveTo>
                    <a:lnTo>
                      <a:pt x="15" y="40"/>
                    </a:lnTo>
                    <a:lnTo>
                      <a:pt x="0" y="76"/>
                    </a:lnTo>
                    <a:lnTo>
                      <a:pt x="0" y="12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13" name="Line 1817"/>
              <p:cNvSpPr>
                <a:spLocks noChangeShapeType="1"/>
              </p:cNvSpPr>
              <p:nvPr/>
            </p:nvSpPr>
            <p:spPr bwMode="auto">
              <a:xfrm>
                <a:off x="3818" y="2994"/>
                <a:ext cx="0" cy="1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14" name="Line 1818"/>
              <p:cNvSpPr>
                <a:spLocks noChangeShapeType="1"/>
              </p:cNvSpPr>
              <p:nvPr/>
            </p:nvSpPr>
            <p:spPr bwMode="auto">
              <a:xfrm flipV="1">
                <a:off x="4021" y="2842"/>
                <a:ext cx="4" cy="16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15" name="Line 1819"/>
              <p:cNvSpPr>
                <a:spLocks noChangeShapeType="1"/>
              </p:cNvSpPr>
              <p:nvPr/>
            </p:nvSpPr>
            <p:spPr bwMode="auto">
              <a:xfrm>
                <a:off x="3963" y="2842"/>
                <a:ext cx="0" cy="16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16" name="Line 1820"/>
              <p:cNvSpPr>
                <a:spLocks noChangeShapeType="1"/>
              </p:cNvSpPr>
              <p:nvPr/>
            </p:nvSpPr>
            <p:spPr bwMode="auto">
              <a:xfrm flipV="1">
                <a:off x="3963" y="2850"/>
                <a:ext cx="62" cy="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17" name="Line 1821"/>
              <p:cNvSpPr>
                <a:spLocks noChangeShapeType="1"/>
              </p:cNvSpPr>
              <p:nvPr/>
            </p:nvSpPr>
            <p:spPr bwMode="auto">
              <a:xfrm flipV="1">
                <a:off x="3994" y="2853"/>
                <a:ext cx="0" cy="12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18" name="Line 1822"/>
              <p:cNvSpPr>
                <a:spLocks noChangeShapeType="1"/>
              </p:cNvSpPr>
              <p:nvPr/>
            </p:nvSpPr>
            <p:spPr bwMode="auto">
              <a:xfrm flipV="1">
                <a:off x="3963" y="2978"/>
                <a:ext cx="58" cy="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19" name="Line 1823"/>
              <p:cNvSpPr>
                <a:spLocks noChangeShapeType="1"/>
              </p:cNvSpPr>
              <p:nvPr/>
            </p:nvSpPr>
            <p:spPr bwMode="auto">
              <a:xfrm flipV="1">
                <a:off x="3904" y="2974"/>
                <a:ext cx="47" cy="2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20" name="Line 1824"/>
              <p:cNvSpPr>
                <a:spLocks noChangeShapeType="1"/>
              </p:cNvSpPr>
              <p:nvPr/>
            </p:nvSpPr>
            <p:spPr bwMode="auto">
              <a:xfrm flipV="1">
                <a:off x="3908" y="2928"/>
                <a:ext cx="43" cy="2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21" name="Line 1825"/>
              <p:cNvSpPr>
                <a:spLocks noChangeShapeType="1"/>
              </p:cNvSpPr>
              <p:nvPr/>
            </p:nvSpPr>
            <p:spPr bwMode="auto">
              <a:xfrm flipH="1">
                <a:off x="3912" y="2861"/>
                <a:ext cx="39" cy="8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22" name="Line 1826"/>
              <p:cNvSpPr>
                <a:spLocks noChangeShapeType="1"/>
              </p:cNvSpPr>
              <p:nvPr/>
            </p:nvSpPr>
            <p:spPr bwMode="auto">
              <a:xfrm flipV="1">
                <a:off x="3900" y="2881"/>
                <a:ext cx="39" cy="1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23" name="Line 1827"/>
              <p:cNvSpPr>
                <a:spLocks noChangeShapeType="1"/>
              </p:cNvSpPr>
              <p:nvPr/>
            </p:nvSpPr>
            <p:spPr bwMode="auto">
              <a:xfrm flipH="1">
                <a:off x="3904" y="2811"/>
                <a:ext cx="35" cy="8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24" name="Line 1828"/>
              <p:cNvSpPr>
                <a:spLocks noChangeShapeType="1"/>
              </p:cNvSpPr>
              <p:nvPr/>
            </p:nvSpPr>
            <p:spPr bwMode="auto">
              <a:xfrm flipV="1">
                <a:off x="3978" y="2912"/>
                <a:ext cx="32" cy="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25" name="Line 1829"/>
              <p:cNvSpPr>
                <a:spLocks noChangeShapeType="1"/>
              </p:cNvSpPr>
              <p:nvPr/>
            </p:nvSpPr>
            <p:spPr bwMode="auto">
              <a:xfrm flipH="1">
                <a:off x="4072" y="2928"/>
                <a:ext cx="47" cy="1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26" name="Line 1830"/>
              <p:cNvSpPr>
                <a:spLocks noChangeShapeType="1"/>
              </p:cNvSpPr>
              <p:nvPr/>
            </p:nvSpPr>
            <p:spPr bwMode="auto">
              <a:xfrm flipH="1">
                <a:off x="4076" y="2853"/>
                <a:ext cx="39" cy="9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27" name="Line 1831"/>
              <p:cNvSpPr>
                <a:spLocks noChangeShapeType="1"/>
              </p:cNvSpPr>
              <p:nvPr/>
            </p:nvSpPr>
            <p:spPr bwMode="auto">
              <a:xfrm flipV="1">
                <a:off x="4068" y="2877"/>
                <a:ext cx="39" cy="1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28" name="Line 1832"/>
              <p:cNvSpPr>
                <a:spLocks noChangeShapeType="1"/>
              </p:cNvSpPr>
              <p:nvPr/>
            </p:nvSpPr>
            <p:spPr bwMode="auto">
              <a:xfrm flipV="1">
                <a:off x="4072" y="2963"/>
                <a:ext cx="51" cy="2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29" name="Line 1833"/>
              <p:cNvSpPr>
                <a:spLocks noChangeShapeType="1"/>
              </p:cNvSpPr>
              <p:nvPr/>
            </p:nvSpPr>
            <p:spPr bwMode="auto">
              <a:xfrm flipH="1">
                <a:off x="4072" y="2811"/>
                <a:ext cx="31" cy="7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30" name="Line 1834"/>
              <p:cNvSpPr>
                <a:spLocks noChangeShapeType="1"/>
              </p:cNvSpPr>
              <p:nvPr/>
            </p:nvSpPr>
            <p:spPr bwMode="auto">
              <a:xfrm flipV="1">
                <a:off x="4131" y="2853"/>
                <a:ext cx="58" cy="2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31" name="Line 1835"/>
              <p:cNvSpPr>
                <a:spLocks noChangeShapeType="1"/>
              </p:cNvSpPr>
              <p:nvPr/>
            </p:nvSpPr>
            <p:spPr bwMode="auto">
              <a:xfrm flipV="1">
                <a:off x="4127" y="2896"/>
                <a:ext cx="66" cy="2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32" name="Freeform 1836"/>
              <p:cNvSpPr>
                <a:spLocks/>
              </p:cNvSpPr>
              <p:nvPr/>
            </p:nvSpPr>
            <p:spPr bwMode="auto">
              <a:xfrm>
                <a:off x="4174" y="2971"/>
                <a:ext cx="35" cy="50"/>
              </a:xfrm>
              <a:custGeom>
                <a:avLst/>
                <a:gdLst>
                  <a:gd name="T0" fmla="*/ 0 w 64"/>
                  <a:gd name="T1" fmla="*/ 5 h 93"/>
                  <a:gd name="T2" fmla="*/ 64 w 64"/>
                  <a:gd name="T3" fmla="*/ 93 h 93"/>
                  <a:gd name="T4" fmla="*/ 64 w 64"/>
                  <a:gd name="T5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4" h="93">
                    <a:moveTo>
                      <a:pt x="0" y="5"/>
                    </a:moveTo>
                    <a:lnTo>
                      <a:pt x="64" y="93"/>
                    </a:lnTo>
                    <a:lnTo>
                      <a:pt x="64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33" name="Line 1837"/>
              <p:cNvSpPr>
                <a:spLocks noChangeShapeType="1"/>
              </p:cNvSpPr>
              <p:nvPr/>
            </p:nvSpPr>
            <p:spPr bwMode="auto">
              <a:xfrm>
                <a:off x="4170" y="2814"/>
                <a:ext cx="19" cy="1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34" name="Freeform 1838"/>
              <p:cNvSpPr>
                <a:spLocks/>
              </p:cNvSpPr>
              <p:nvPr/>
            </p:nvSpPr>
            <p:spPr bwMode="auto">
              <a:xfrm>
                <a:off x="4146" y="2803"/>
                <a:ext cx="28" cy="171"/>
              </a:xfrm>
              <a:custGeom>
                <a:avLst/>
                <a:gdLst>
                  <a:gd name="T0" fmla="*/ 0 w 46"/>
                  <a:gd name="T1" fmla="*/ 0 h 308"/>
                  <a:gd name="T2" fmla="*/ 14 w 46"/>
                  <a:gd name="T3" fmla="*/ 212 h 308"/>
                  <a:gd name="T4" fmla="*/ 46 w 46"/>
                  <a:gd name="T5" fmla="*/ 30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6" h="308">
                    <a:moveTo>
                      <a:pt x="0" y="0"/>
                    </a:moveTo>
                    <a:lnTo>
                      <a:pt x="14" y="212"/>
                    </a:lnTo>
                    <a:lnTo>
                      <a:pt x="46" y="308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35" name="Freeform 1839"/>
              <p:cNvSpPr>
                <a:spLocks/>
              </p:cNvSpPr>
              <p:nvPr/>
            </p:nvSpPr>
            <p:spPr bwMode="auto">
              <a:xfrm>
                <a:off x="4119" y="2920"/>
                <a:ext cx="70" cy="90"/>
              </a:xfrm>
              <a:custGeom>
                <a:avLst/>
                <a:gdLst>
                  <a:gd name="T0" fmla="*/ 129 w 129"/>
                  <a:gd name="T1" fmla="*/ 0 h 160"/>
                  <a:gd name="T2" fmla="*/ 87 w 129"/>
                  <a:gd name="T3" fmla="*/ 69 h 160"/>
                  <a:gd name="T4" fmla="*/ 0 w 129"/>
                  <a:gd name="T5" fmla="*/ 16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9" h="160">
                    <a:moveTo>
                      <a:pt x="129" y="0"/>
                    </a:moveTo>
                    <a:lnTo>
                      <a:pt x="87" y="69"/>
                    </a:lnTo>
                    <a:lnTo>
                      <a:pt x="0" y="16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36" name="Freeform 1840"/>
              <p:cNvSpPr>
                <a:spLocks/>
              </p:cNvSpPr>
              <p:nvPr/>
            </p:nvSpPr>
            <p:spPr bwMode="auto">
              <a:xfrm>
                <a:off x="4256" y="2830"/>
                <a:ext cx="46" cy="8"/>
              </a:xfrm>
              <a:custGeom>
                <a:avLst/>
                <a:gdLst>
                  <a:gd name="T0" fmla="*/ 87 w 87"/>
                  <a:gd name="T1" fmla="*/ 0 h 17"/>
                  <a:gd name="T2" fmla="*/ 42 w 87"/>
                  <a:gd name="T3" fmla="*/ 3 h 17"/>
                  <a:gd name="T4" fmla="*/ 0 w 87"/>
                  <a:gd name="T5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7" h="17">
                    <a:moveTo>
                      <a:pt x="87" y="0"/>
                    </a:moveTo>
                    <a:lnTo>
                      <a:pt x="42" y="3"/>
                    </a:lnTo>
                    <a:lnTo>
                      <a:pt x="0" y="17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37" name="Freeform 1841"/>
              <p:cNvSpPr>
                <a:spLocks/>
              </p:cNvSpPr>
              <p:nvPr/>
            </p:nvSpPr>
            <p:spPr bwMode="auto">
              <a:xfrm>
                <a:off x="4302" y="2830"/>
                <a:ext cx="32" cy="51"/>
              </a:xfrm>
              <a:custGeom>
                <a:avLst/>
                <a:gdLst>
                  <a:gd name="T0" fmla="*/ 36 w 51"/>
                  <a:gd name="T1" fmla="*/ 88 h 88"/>
                  <a:gd name="T2" fmla="*/ 49 w 51"/>
                  <a:gd name="T3" fmla="*/ 68 h 88"/>
                  <a:gd name="T4" fmla="*/ 51 w 51"/>
                  <a:gd name="T5" fmla="*/ 44 h 88"/>
                  <a:gd name="T6" fmla="*/ 42 w 51"/>
                  <a:gd name="T7" fmla="*/ 21 h 88"/>
                  <a:gd name="T8" fmla="*/ 24 w 51"/>
                  <a:gd name="T9" fmla="*/ 5 h 88"/>
                  <a:gd name="T10" fmla="*/ 0 w 51"/>
                  <a:gd name="T11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1" h="88">
                    <a:moveTo>
                      <a:pt x="36" y="88"/>
                    </a:moveTo>
                    <a:lnTo>
                      <a:pt x="49" y="68"/>
                    </a:lnTo>
                    <a:lnTo>
                      <a:pt x="51" y="44"/>
                    </a:lnTo>
                    <a:lnTo>
                      <a:pt x="42" y="21"/>
                    </a:lnTo>
                    <a:lnTo>
                      <a:pt x="24" y="5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38" name="Freeform 1842"/>
              <p:cNvSpPr>
                <a:spLocks/>
              </p:cNvSpPr>
              <p:nvPr/>
            </p:nvSpPr>
            <p:spPr bwMode="auto">
              <a:xfrm>
                <a:off x="4295" y="2881"/>
                <a:ext cx="27" cy="66"/>
              </a:xfrm>
              <a:custGeom>
                <a:avLst/>
                <a:gdLst>
                  <a:gd name="T0" fmla="*/ 54 w 54"/>
                  <a:gd name="T1" fmla="*/ 0 h 119"/>
                  <a:gd name="T2" fmla="*/ 15 w 54"/>
                  <a:gd name="T3" fmla="*/ 40 h 119"/>
                  <a:gd name="T4" fmla="*/ 0 w 54"/>
                  <a:gd name="T5" fmla="*/ 76 h 119"/>
                  <a:gd name="T6" fmla="*/ 0 w 54"/>
                  <a:gd name="T7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4" h="119">
                    <a:moveTo>
                      <a:pt x="54" y="0"/>
                    </a:moveTo>
                    <a:lnTo>
                      <a:pt x="15" y="40"/>
                    </a:lnTo>
                    <a:lnTo>
                      <a:pt x="0" y="76"/>
                    </a:lnTo>
                    <a:lnTo>
                      <a:pt x="0" y="119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39" name="Line 1843"/>
              <p:cNvSpPr>
                <a:spLocks noChangeShapeType="1"/>
              </p:cNvSpPr>
              <p:nvPr/>
            </p:nvSpPr>
            <p:spPr bwMode="auto">
              <a:xfrm>
                <a:off x="4295" y="2994"/>
                <a:ext cx="0" cy="1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40" name="Line 1844"/>
              <p:cNvSpPr>
                <a:spLocks noChangeShapeType="1"/>
              </p:cNvSpPr>
              <p:nvPr/>
            </p:nvSpPr>
            <p:spPr bwMode="auto">
              <a:xfrm>
                <a:off x="3354" y="3060"/>
                <a:ext cx="1038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261941" name="Freeform 1845"/>
            <p:cNvSpPr>
              <a:spLocks/>
            </p:cNvSpPr>
            <p:nvPr/>
          </p:nvSpPr>
          <p:spPr bwMode="auto">
            <a:xfrm>
              <a:off x="3080" y="1967"/>
              <a:ext cx="332" cy="332"/>
            </a:xfrm>
            <a:custGeom>
              <a:avLst/>
              <a:gdLst>
                <a:gd name="T0" fmla="*/ 595 w 595"/>
                <a:gd name="T1" fmla="*/ 297 h 595"/>
                <a:gd name="T2" fmla="*/ 588 w 595"/>
                <a:gd name="T3" fmla="*/ 231 h 595"/>
                <a:gd name="T4" fmla="*/ 565 w 595"/>
                <a:gd name="T5" fmla="*/ 168 h 595"/>
                <a:gd name="T6" fmla="*/ 530 w 595"/>
                <a:gd name="T7" fmla="*/ 112 h 595"/>
                <a:gd name="T8" fmla="*/ 483 w 595"/>
                <a:gd name="T9" fmla="*/ 65 h 595"/>
                <a:gd name="T10" fmla="*/ 427 w 595"/>
                <a:gd name="T11" fmla="*/ 29 h 595"/>
                <a:gd name="T12" fmla="*/ 364 w 595"/>
                <a:gd name="T13" fmla="*/ 8 h 595"/>
                <a:gd name="T14" fmla="*/ 298 w 595"/>
                <a:gd name="T15" fmla="*/ 0 h 595"/>
                <a:gd name="T16" fmla="*/ 231 w 595"/>
                <a:gd name="T17" fmla="*/ 8 h 595"/>
                <a:gd name="T18" fmla="*/ 168 w 595"/>
                <a:gd name="T19" fmla="*/ 29 h 595"/>
                <a:gd name="T20" fmla="*/ 112 w 595"/>
                <a:gd name="T21" fmla="*/ 65 h 595"/>
                <a:gd name="T22" fmla="*/ 65 w 595"/>
                <a:gd name="T23" fmla="*/ 112 h 595"/>
                <a:gd name="T24" fmla="*/ 30 w 595"/>
                <a:gd name="T25" fmla="*/ 168 h 595"/>
                <a:gd name="T26" fmla="*/ 7 w 595"/>
                <a:gd name="T27" fmla="*/ 231 h 595"/>
                <a:gd name="T28" fmla="*/ 0 w 595"/>
                <a:gd name="T29" fmla="*/ 297 h 595"/>
                <a:gd name="T30" fmla="*/ 7 w 595"/>
                <a:gd name="T31" fmla="*/ 364 h 595"/>
                <a:gd name="T32" fmla="*/ 30 w 595"/>
                <a:gd name="T33" fmla="*/ 427 h 595"/>
                <a:gd name="T34" fmla="*/ 65 w 595"/>
                <a:gd name="T35" fmla="*/ 483 h 595"/>
                <a:gd name="T36" fmla="*/ 112 w 595"/>
                <a:gd name="T37" fmla="*/ 530 h 595"/>
                <a:gd name="T38" fmla="*/ 168 w 595"/>
                <a:gd name="T39" fmla="*/ 565 h 595"/>
                <a:gd name="T40" fmla="*/ 231 w 595"/>
                <a:gd name="T41" fmla="*/ 588 h 595"/>
                <a:gd name="T42" fmla="*/ 298 w 595"/>
                <a:gd name="T43" fmla="*/ 595 h 595"/>
                <a:gd name="T44" fmla="*/ 364 w 595"/>
                <a:gd name="T45" fmla="*/ 588 h 595"/>
                <a:gd name="T46" fmla="*/ 427 w 595"/>
                <a:gd name="T47" fmla="*/ 565 h 595"/>
                <a:gd name="T48" fmla="*/ 483 w 595"/>
                <a:gd name="T49" fmla="*/ 530 h 595"/>
                <a:gd name="T50" fmla="*/ 530 w 595"/>
                <a:gd name="T51" fmla="*/ 483 h 595"/>
                <a:gd name="T52" fmla="*/ 565 w 595"/>
                <a:gd name="T53" fmla="*/ 427 h 595"/>
                <a:gd name="T54" fmla="*/ 588 w 595"/>
                <a:gd name="T55" fmla="*/ 364 h 595"/>
                <a:gd name="T56" fmla="*/ 595 w 595"/>
                <a:gd name="T57" fmla="*/ 297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5" h="595">
                  <a:moveTo>
                    <a:pt x="595" y="297"/>
                  </a:moveTo>
                  <a:lnTo>
                    <a:pt x="588" y="231"/>
                  </a:lnTo>
                  <a:lnTo>
                    <a:pt x="565" y="168"/>
                  </a:lnTo>
                  <a:lnTo>
                    <a:pt x="530" y="112"/>
                  </a:lnTo>
                  <a:lnTo>
                    <a:pt x="483" y="65"/>
                  </a:lnTo>
                  <a:lnTo>
                    <a:pt x="427" y="29"/>
                  </a:lnTo>
                  <a:lnTo>
                    <a:pt x="364" y="8"/>
                  </a:lnTo>
                  <a:lnTo>
                    <a:pt x="298" y="0"/>
                  </a:lnTo>
                  <a:lnTo>
                    <a:pt x="231" y="8"/>
                  </a:lnTo>
                  <a:lnTo>
                    <a:pt x="168" y="29"/>
                  </a:lnTo>
                  <a:lnTo>
                    <a:pt x="112" y="65"/>
                  </a:lnTo>
                  <a:lnTo>
                    <a:pt x="65" y="112"/>
                  </a:lnTo>
                  <a:lnTo>
                    <a:pt x="30" y="168"/>
                  </a:lnTo>
                  <a:lnTo>
                    <a:pt x="7" y="231"/>
                  </a:lnTo>
                  <a:lnTo>
                    <a:pt x="0" y="297"/>
                  </a:lnTo>
                  <a:lnTo>
                    <a:pt x="7" y="364"/>
                  </a:lnTo>
                  <a:lnTo>
                    <a:pt x="30" y="427"/>
                  </a:lnTo>
                  <a:lnTo>
                    <a:pt x="65" y="483"/>
                  </a:lnTo>
                  <a:lnTo>
                    <a:pt x="112" y="530"/>
                  </a:lnTo>
                  <a:lnTo>
                    <a:pt x="168" y="565"/>
                  </a:lnTo>
                  <a:lnTo>
                    <a:pt x="231" y="588"/>
                  </a:lnTo>
                  <a:lnTo>
                    <a:pt x="298" y="595"/>
                  </a:lnTo>
                  <a:lnTo>
                    <a:pt x="364" y="588"/>
                  </a:lnTo>
                  <a:lnTo>
                    <a:pt x="427" y="565"/>
                  </a:lnTo>
                  <a:lnTo>
                    <a:pt x="483" y="530"/>
                  </a:lnTo>
                  <a:lnTo>
                    <a:pt x="530" y="483"/>
                  </a:lnTo>
                  <a:lnTo>
                    <a:pt x="565" y="427"/>
                  </a:lnTo>
                  <a:lnTo>
                    <a:pt x="588" y="364"/>
                  </a:lnTo>
                  <a:lnTo>
                    <a:pt x="595" y="297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61942" name="Group 1846"/>
          <p:cNvGrpSpPr>
            <a:grpSpLocks/>
          </p:cNvGrpSpPr>
          <p:nvPr/>
        </p:nvGrpSpPr>
        <p:grpSpPr bwMode="auto">
          <a:xfrm>
            <a:off x="7062788" y="2932113"/>
            <a:ext cx="1752600" cy="2386012"/>
            <a:chOff x="4579" y="1967"/>
            <a:chExt cx="1104" cy="1503"/>
          </a:xfrm>
        </p:grpSpPr>
        <p:grpSp>
          <p:nvGrpSpPr>
            <p:cNvPr id="261943" name="Group 1847"/>
            <p:cNvGrpSpPr>
              <a:grpSpLocks/>
            </p:cNvGrpSpPr>
            <p:nvPr/>
          </p:nvGrpSpPr>
          <p:grpSpPr bwMode="auto">
            <a:xfrm>
              <a:off x="4579" y="2135"/>
              <a:ext cx="1104" cy="1335"/>
              <a:chOff x="4443" y="1999"/>
              <a:chExt cx="1104" cy="1335"/>
            </a:xfrm>
          </p:grpSpPr>
          <p:sp>
            <p:nvSpPr>
              <p:cNvPr id="261944" name="Line 1848"/>
              <p:cNvSpPr>
                <a:spLocks noChangeShapeType="1"/>
              </p:cNvSpPr>
              <p:nvPr/>
            </p:nvSpPr>
            <p:spPr bwMode="auto">
              <a:xfrm>
                <a:off x="5118" y="1999"/>
                <a:ext cx="429" cy="133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45" name="Freeform 1849"/>
              <p:cNvSpPr>
                <a:spLocks/>
              </p:cNvSpPr>
              <p:nvPr/>
            </p:nvSpPr>
            <p:spPr bwMode="auto">
              <a:xfrm>
                <a:off x="4626" y="2818"/>
                <a:ext cx="24" cy="226"/>
              </a:xfrm>
              <a:custGeom>
                <a:avLst/>
                <a:gdLst>
                  <a:gd name="T0" fmla="*/ 42 w 42"/>
                  <a:gd name="T1" fmla="*/ 0 h 409"/>
                  <a:gd name="T2" fmla="*/ 42 w 42"/>
                  <a:gd name="T3" fmla="*/ 368 h 409"/>
                  <a:gd name="T4" fmla="*/ 38 w 42"/>
                  <a:gd name="T5" fmla="*/ 409 h 409"/>
                  <a:gd name="T6" fmla="*/ 0 w 42"/>
                  <a:gd name="T7" fmla="*/ 354 h 4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409">
                    <a:moveTo>
                      <a:pt x="42" y="0"/>
                    </a:moveTo>
                    <a:lnTo>
                      <a:pt x="42" y="368"/>
                    </a:lnTo>
                    <a:lnTo>
                      <a:pt x="38" y="409"/>
                    </a:lnTo>
                    <a:lnTo>
                      <a:pt x="0" y="354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46" name="Line 1850"/>
              <p:cNvSpPr>
                <a:spLocks noChangeShapeType="1"/>
              </p:cNvSpPr>
              <p:nvPr/>
            </p:nvSpPr>
            <p:spPr bwMode="auto">
              <a:xfrm flipV="1">
                <a:off x="4622" y="2868"/>
                <a:ext cx="0" cy="11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47" name="Line 1851"/>
              <p:cNvSpPr>
                <a:spLocks noChangeShapeType="1"/>
              </p:cNvSpPr>
              <p:nvPr/>
            </p:nvSpPr>
            <p:spPr bwMode="auto">
              <a:xfrm flipH="1">
                <a:off x="4552" y="3005"/>
                <a:ext cx="47" cy="1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48" name="Line 1852"/>
              <p:cNvSpPr>
                <a:spLocks noChangeShapeType="1"/>
              </p:cNvSpPr>
              <p:nvPr/>
            </p:nvSpPr>
            <p:spPr bwMode="auto">
              <a:xfrm flipH="1">
                <a:off x="4595" y="2943"/>
                <a:ext cx="0" cy="6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49" name="Line 1853"/>
              <p:cNvSpPr>
                <a:spLocks noChangeShapeType="1"/>
              </p:cNvSpPr>
              <p:nvPr/>
            </p:nvSpPr>
            <p:spPr bwMode="auto">
              <a:xfrm flipV="1">
                <a:off x="4552" y="2950"/>
                <a:ext cx="43" cy="1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50" name="Line 1854"/>
              <p:cNvSpPr>
                <a:spLocks noChangeShapeType="1"/>
              </p:cNvSpPr>
              <p:nvPr/>
            </p:nvSpPr>
            <p:spPr bwMode="auto">
              <a:xfrm>
                <a:off x="4552" y="2943"/>
                <a:ext cx="0" cy="8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51" name="Line 1855"/>
              <p:cNvSpPr>
                <a:spLocks noChangeShapeType="1"/>
              </p:cNvSpPr>
              <p:nvPr/>
            </p:nvSpPr>
            <p:spPr bwMode="auto">
              <a:xfrm flipV="1">
                <a:off x="4525" y="2915"/>
                <a:ext cx="93" cy="1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52" name="Line 1856"/>
              <p:cNvSpPr>
                <a:spLocks noChangeShapeType="1"/>
              </p:cNvSpPr>
              <p:nvPr/>
            </p:nvSpPr>
            <p:spPr bwMode="auto">
              <a:xfrm flipH="1">
                <a:off x="4583" y="2872"/>
                <a:ext cx="8" cy="4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53" name="Line 1857"/>
              <p:cNvSpPr>
                <a:spLocks noChangeShapeType="1"/>
              </p:cNvSpPr>
              <p:nvPr/>
            </p:nvSpPr>
            <p:spPr bwMode="auto">
              <a:xfrm>
                <a:off x="4560" y="2876"/>
                <a:ext cx="4" cy="3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54" name="Line 1858"/>
              <p:cNvSpPr>
                <a:spLocks noChangeShapeType="1"/>
              </p:cNvSpPr>
              <p:nvPr/>
            </p:nvSpPr>
            <p:spPr bwMode="auto">
              <a:xfrm flipV="1">
                <a:off x="4537" y="2857"/>
                <a:ext cx="74" cy="1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55" name="Line 1859"/>
              <p:cNvSpPr>
                <a:spLocks noChangeShapeType="1"/>
              </p:cNvSpPr>
              <p:nvPr/>
            </p:nvSpPr>
            <p:spPr bwMode="auto">
              <a:xfrm>
                <a:off x="4568" y="2814"/>
                <a:ext cx="11" cy="3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56" name="Line 1860"/>
              <p:cNvSpPr>
                <a:spLocks noChangeShapeType="1"/>
              </p:cNvSpPr>
              <p:nvPr/>
            </p:nvSpPr>
            <p:spPr bwMode="auto">
              <a:xfrm flipV="1">
                <a:off x="4747" y="2837"/>
                <a:ext cx="12" cy="5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57" name="Line 1861"/>
              <p:cNvSpPr>
                <a:spLocks noChangeShapeType="1"/>
              </p:cNvSpPr>
              <p:nvPr/>
            </p:nvSpPr>
            <p:spPr bwMode="auto">
              <a:xfrm flipH="1">
                <a:off x="4708" y="2888"/>
                <a:ext cx="98" cy="1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58" name="Line 1862"/>
              <p:cNvSpPr>
                <a:spLocks noChangeShapeType="1"/>
              </p:cNvSpPr>
              <p:nvPr/>
            </p:nvSpPr>
            <p:spPr bwMode="auto">
              <a:xfrm flipH="1">
                <a:off x="4739" y="2923"/>
                <a:ext cx="28" cy="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59" name="Line 1863"/>
              <p:cNvSpPr>
                <a:spLocks noChangeShapeType="1"/>
              </p:cNvSpPr>
              <p:nvPr/>
            </p:nvSpPr>
            <p:spPr bwMode="auto">
              <a:xfrm flipV="1">
                <a:off x="4739" y="2962"/>
                <a:ext cx="28" cy="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60" name="Line 1864"/>
              <p:cNvSpPr>
                <a:spLocks noChangeShapeType="1"/>
              </p:cNvSpPr>
              <p:nvPr/>
            </p:nvSpPr>
            <p:spPr bwMode="auto">
              <a:xfrm flipH="1">
                <a:off x="4775" y="2892"/>
                <a:ext cx="0" cy="11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61" name="Line 1865"/>
              <p:cNvSpPr>
                <a:spLocks noChangeShapeType="1"/>
              </p:cNvSpPr>
              <p:nvPr/>
            </p:nvSpPr>
            <p:spPr bwMode="auto">
              <a:xfrm>
                <a:off x="4739" y="2896"/>
                <a:ext cx="0" cy="11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62" name="Line 1866"/>
              <p:cNvSpPr>
                <a:spLocks noChangeShapeType="1"/>
              </p:cNvSpPr>
              <p:nvPr/>
            </p:nvSpPr>
            <p:spPr bwMode="auto">
              <a:xfrm flipV="1">
                <a:off x="4802" y="2876"/>
                <a:ext cx="8" cy="15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63" name="Line 1867"/>
              <p:cNvSpPr>
                <a:spLocks noChangeShapeType="1"/>
              </p:cNvSpPr>
              <p:nvPr/>
            </p:nvSpPr>
            <p:spPr bwMode="auto">
              <a:xfrm flipV="1">
                <a:off x="4712" y="3005"/>
                <a:ext cx="90" cy="1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64" name="Line 1868"/>
              <p:cNvSpPr>
                <a:spLocks noChangeShapeType="1"/>
              </p:cNvSpPr>
              <p:nvPr/>
            </p:nvSpPr>
            <p:spPr bwMode="auto">
              <a:xfrm>
                <a:off x="4708" y="2880"/>
                <a:ext cx="4" cy="15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65" name="Line 1869"/>
              <p:cNvSpPr>
                <a:spLocks noChangeShapeType="1"/>
              </p:cNvSpPr>
              <p:nvPr/>
            </p:nvSpPr>
            <p:spPr bwMode="auto">
              <a:xfrm flipH="1">
                <a:off x="4693" y="2833"/>
                <a:ext cx="132" cy="1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66" name="Line 1870"/>
              <p:cNvSpPr>
                <a:spLocks noChangeShapeType="1"/>
              </p:cNvSpPr>
              <p:nvPr/>
            </p:nvSpPr>
            <p:spPr bwMode="auto">
              <a:xfrm flipH="1">
                <a:off x="4856" y="2946"/>
                <a:ext cx="51" cy="1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67" name="Line 1871"/>
              <p:cNvSpPr>
                <a:spLocks noChangeShapeType="1"/>
              </p:cNvSpPr>
              <p:nvPr/>
            </p:nvSpPr>
            <p:spPr bwMode="auto">
              <a:xfrm flipH="1">
                <a:off x="4864" y="2872"/>
                <a:ext cx="35" cy="9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68" name="Line 1872"/>
              <p:cNvSpPr>
                <a:spLocks noChangeShapeType="1"/>
              </p:cNvSpPr>
              <p:nvPr/>
            </p:nvSpPr>
            <p:spPr bwMode="auto">
              <a:xfrm flipV="1">
                <a:off x="4853" y="2892"/>
                <a:ext cx="39" cy="1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69" name="Line 1873"/>
              <p:cNvSpPr>
                <a:spLocks noChangeShapeType="1"/>
              </p:cNvSpPr>
              <p:nvPr/>
            </p:nvSpPr>
            <p:spPr bwMode="auto">
              <a:xfrm flipV="1">
                <a:off x="4856" y="2982"/>
                <a:ext cx="51" cy="2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70" name="Line 1874"/>
              <p:cNvSpPr>
                <a:spLocks noChangeShapeType="1"/>
              </p:cNvSpPr>
              <p:nvPr/>
            </p:nvSpPr>
            <p:spPr bwMode="auto">
              <a:xfrm flipH="1">
                <a:off x="4856" y="2829"/>
                <a:ext cx="32" cy="7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71" name="Line 1875"/>
              <p:cNvSpPr>
                <a:spLocks noChangeShapeType="1"/>
              </p:cNvSpPr>
              <p:nvPr/>
            </p:nvSpPr>
            <p:spPr bwMode="auto">
              <a:xfrm flipV="1">
                <a:off x="4915" y="2872"/>
                <a:ext cx="59" cy="2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72" name="Line 1876"/>
              <p:cNvSpPr>
                <a:spLocks noChangeShapeType="1"/>
              </p:cNvSpPr>
              <p:nvPr/>
            </p:nvSpPr>
            <p:spPr bwMode="auto">
              <a:xfrm flipV="1">
                <a:off x="4915" y="2915"/>
                <a:ext cx="62" cy="2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73" name="Freeform 1877"/>
              <p:cNvSpPr>
                <a:spLocks/>
              </p:cNvSpPr>
              <p:nvPr/>
            </p:nvSpPr>
            <p:spPr bwMode="auto">
              <a:xfrm>
                <a:off x="4958" y="2989"/>
                <a:ext cx="35" cy="51"/>
              </a:xfrm>
              <a:custGeom>
                <a:avLst/>
                <a:gdLst>
                  <a:gd name="T0" fmla="*/ 0 w 64"/>
                  <a:gd name="T1" fmla="*/ 5 h 92"/>
                  <a:gd name="T2" fmla="*/ 64 w 64"/>
                  <a:gd name="T3" fmla="*/ 92 h 92"/>
                  <a:gd name="T4" fmla="*/ 64 w 64"/>
                  <a:gd name="T5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4" h="92">
                    <a:moveTo>
                      <a:pt x="0" y="5"/>
                    </a:moveTo>
                    <a:lnTo>
                      <a:pt x="64" y="92"/>
                    </a:lnTo>
                    <a:lnTo>
                      <a:pt x="64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74" name="Line 1878"/>
              <p:cNvSpPr>
                <a:spLocks noChangeShapeType="1"/>
              </p:cNvSpPr>
              <p:nvPr/>
            </p:nvSpPr>
            <p:spPr bwMode="auto">
              <a:xfrm>
                <a:off x="4954" y="2833"/>
                <a:ext cx="20" cy="1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75" name="Freeform 1879"/>
              <p:cNvSpPr>
                <a:spLocks/>
              </p:cNvSpPr>
              <p:nvPr/>
            </p:nvSpPr>
            <p:spPr bwMode="auto">
              <a:xfrm>
                <a:off x="4931" y="2818"/>
                <a:ext cx="27" cy="171"/>
              </a:xfrm>
              <a:custGeom>
                <a:avLst/>
                <a:gdLst>
                  <a:gd name="T0" fmla="*/ 0 w 46"/>
                  <a:gd name="T1" fmla="*/ 0 h 308"/>
                  <a:gd name="T2" fmla="*/ 14 w 46"/>
                  <a:gd name="T3" fmla="*/ 211 h 308"/>
                  <a:gd name="T4" fmla="*/ 46 w 46"/>
                  <a:gd name="T5" fmla="*/ 30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6" h="308">
                    <a:moveTo>
                      <a:pt x="0" y="0"/>
                    </a:moveTo>
                    <a:lnTo>
                      <a:pt x="14" y="211"/>
                    </a:lnTo>
                    <a:lnTo>
                      <a:pt x="46" y="308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76" name="Freeform 1880"/>
              <p:cNvSpPr>
                <a:spLocks/>
              </p:cNvSpPr>
              <p:nvPr/>
            </p:nvSpPr>
            <p:spPr bwMode="auto">
              <a:xfrm>
                <a:off x="4903" y="2939"/>
                <a:ext cx="74" cy="89"/>
              </a:xfrm>
              <a:custGeom>
                <a:avLst/>
                <a:gdLst>
                  <a:gd name="T0" fmla="*/ 129 w 129"/>
                  <a:gd name="T1" fmla="*/ 0 h 161"/>
                  <a:gd name="T2" fmla="*/ 87 w 129"/>
                  <a:gd name="T3" fmla="*/ 69 h 161"/>
                  <a:gd name="T4" fmla="*/ 0 w 129"/>
                  <a:gd name="T5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9" h="161">
                    <a:moveTo>
                      <a:pt x="129" y="0"/>
                    </a:moveTo>
                    <a:lnTo>
                      <a:pt x="87" y="69"/>
                    </a:lnTo>
                    <a:lnTo>
                      <a:pt x="0" y="161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77" name="Line 1881"/>
              <p:cNvSpPr>
                <a:spLocks noChangeShapeType="1"/>
              </p:cNvSpPr>
              <p:nvPr/>
            </p:nvSpPr>
            <p:spPr bwMode="auto">
              <a:xfrm flipV="1">
                <a:off x="5075" y="2923"/>
                <a:ext cx="43" cy="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78" name="Line 1882"/>
              <p:cNvSpPr>
                <a:spLocks noChangeShapeType="1"/>
              </p:cNvSpPr>
              <p:nvPr/>
            </p:nvSpPr>
            <p:spPr bwMode="auto">
              <a:xfrm flipV="1">
                <a:off x="5145" y="2911"/>
                <a:ext cx="4" cy="12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79" name="Line 1883"/>
              <p:cNvSpPr>
                <a:spLocks noChangeShapeType="1"/>
              </p:cNvSpPr>
              <p:nvPr/>
            </p:nvSpPr>
            <p:spPr bwMode="auto">
              <a:xfrm flipV="1">
                <a:off x="5044" y="3013"/>
                <a:ext cx="101" cy="1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80" name="Line 1884"/>
              <p:cNvSpPr>
                <a:spLocks noChangeShapeType="1"/>
              </p:cNvSpPr>
              <p:nvPr/>
            </p:nvSpPr>
            <p:spPr bwMode="auto">
              <a:xfrm>
                <a:off x="5044" y="2919"/>
                <a:ext cx="0" cy="11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81" name="Line 1885"/>
              <p:cNvSpPr>
                <a:spLocks noChangeShapeType="1"/>
              </p:cNvSpPr>
              <p:nvPr/>
            </p:nvSpPr>
            <p:spPr bwMode="auto">
              <a:xfrm>
                <a:off x="5095" y="2888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82" name="Line 1886"/>
              <p:cNvSpPr>
                <a:spLocks noChangeShapeType="1"/>
              </p:cNvSpPr>
              <p:nvPr/>
            </p:nvSpPr>
            <p:spPr bwMode="auto">
              <a:xfrm flipH="1">
                <a:off x="5063" y="2880"/>
                <a:ext cx="63" cy="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83" name="Line 1887"/>
              <p:cNvSpPr>
                <a:spLocks noChangeShapeType="1"/>
              </p:cNvSpPr>
              <p:nvPr/>
            </p:nvSpPr>
            <p:spPr bwMode="auto">
              <a:xfrm flipV="1">
                <a:off x="5126" y="2872"/>
                <a:ext cx="0" cy="9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84" name="Line 1888"/>
              <p:cNvSpPr>
                <a:spLocks noChangeShapeType="1"/>
              </p:cNvSpPr>
              <p:nvPr/>
            </p:nvSpPr>
            <p:spPr bwMode="auto">
              <a:xfrm flipV="1">
                <a:off x="5067" y="2970"/>
                <a:ext cx="59" cy="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85" name="Line 1889"/>
              <p:cNvSpPr>
                <a:spLocks noChangeShapeType="1"/>
              </p:cNvSpPr>
              <p:nvPr/>
            </p:nvSpPr>
            <p:spPr bwMode="auto">
              <a:xfrm>
                <a:off x="5063" y="2872"/>
                <a:ext cx="4" cy="11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86" name="Line 1890"/>
              <p:cNvSpPr>
                <a:spLocks noChangeShapeType="1"/>
              </p:cNvSpPr>
              <p:nvPr/>
            </p:nvSpPr>
            <p:spPr bwMode="auto">
              <a:xfrm flipH="1">
                <a:off x="5036" y="2833"/>
                <a:ext cx="117" cy="1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87" name="Line 1891"/>
              <p:cNvSpPr>
                <a:spLocks noChangeShapeType="1"/>
              </p:cNvSpPr>
              <p:nvPr/>
            </p:nvSpPr>
            <p:spPr bwMode="auto">
              <a:xfrm flipV="1">
                <a:off x="5208" y="2841"/>
                <a:ext cx="66" cy="1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88" name="Line 1892"/>
              <p:cNvSpPr>
                <a:spLocks noChangeShapeType="1"/>
              </p:cNvSpPr>
              <p:nvPr/>
            </p:nvSpPr>
            <p:spPr bwMode="auto">
              <a:xfrm flipV="1">
                <a:off x="5212" y="2907"/>
                <a:ext cx="54" cy="1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89" name="Line 1893"/>
              <p:cNvSpPr>
                <a:spLocks noChangeShapeType="1"/>
              </p:cNvSpPr>
              <p:nvPr/>
            </p:nvSpPr>
            <p:spPr bwMode="auto">
              <a:xfrm>
                <a:off x="5258" y="2880"/>
                <a:ext cx="16" cy="3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90" name="Line 1894"/>
              <p:cNvSpPr>
                <a:spLocks noChangeShapeType="1"/>
              </p:cNvSpPr>
              <p:nvPr/>
            </p:nvSpPr>
            <p:spPr bwMode="auto">
              <a:xfrm>
                <a:off x="5243" y="2915"/>
                <a:ext cx="0" cy="9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91" name="Line 1895"/>
              <p:cNvSpPr>
                <a:spLocks noChangeShapeType="1"/>
              </p:cNvSpPr>
              <p:nvPr/>
            </p:nvSpPr>
            <p:spPr bwMode="auto">
              <a:xfrm flipV="1">
                <a:off x="5200" y="2989"/>
                <a:ext cx="74" cy="3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92" name="Line 1896"/>
              <p:cNvSpPr>
                <a:spLocks noChangeShapeType="1"/>
              </p:cNvSpPr>
              <p:nvPr/>
            </p:nvSpPr>
            <p:spPr bwMode="auto">
              <a:xfrm>
                <a:off x="5297" y="2872"/>
                <a:ext cx="0" cy="11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93" name="Freeform 1897"/>
              <p:cNvSpPr>
                <a:spLocks/>
              </p:cNvSpPr>
              <p:nvPr/>
            </p:nvSpPr>
            <p:spPr bwMode="auto">
              <a:xfrm>
                <a:off x="5297" y="2818"/>
                <a:ext cx="20" cy="226"/>
              </a:xfrm>
              <a:custGeom>
                <a:avLst/>
                <a:gdLst>
                  <a:gd name="T0" fmla="*/ 36 w 36"/>
                  <a:gd name="T1" fmla="*/ 0 h 404"/>
                  <a:gd name="T2" fmla="*/ 36 w 36"/>
                  <a:gd name="T3" fmla="*/ 363 h 404"/>
                  <a:gd name="T4" fmla="*/ 32 w 36"/>
                  <a:gd name="T5" fmla="*/ 404 h 404"/>
                  <a:gd name="T6" fmla="*/ 0 w 36"/>
                  <a:gd name="T7" fmla="*/ 349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6" h="404">
                    <a:moveTo>
                      <a:pt x="36" y="0"/>
                    </a:moveTo>
                    <a:lnTo>
                      <a:pt x="36" y="363"/>
                    </a:lnTo>
                    <a:lnTo>
                      <a:pt x="32" y="404"/>
                    </a:lnTo>
                    <a:lnTo>
                      <a:pt x="0" y="349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94" name="Line 1898"/>
              <p:cNvSpPr>
                <a:spLocks noChangeShapeType="1"/>
              </p:cNvSpPr>
              <p:nvPr/>
            </p:nvSpPr>
            <p:spPr bwMode="auto">
              <a:xfrm flipV="1">
                <a:off x="5212" y="2946"/>
                <a:ext cx="58" cy="1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95" name="Line 1899"/>
              <p:cNvSpPr>
                <a:spLocks noChangeShapeType="1"/>
              </p:cNvSpPr>
              <p:nvPr/>
            </p:nvSpPr>
            <p:spPr bwMode="auto">
              <a:xfrm flipH="1">
                <a:off x="5216" y="2849"/>
                <a:ext cx="27" cy="6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96" name="Line 1900"/>
              <p:cNvSpPr>
                <a:spLocks noChangeShapeType="1"/>
              </p:cNvSpPr>
              <p:nvPr/>
            </p:nvSpPr>
            <p:spPr bwMode="auto">
              <a:xfrm flipH="1">
                <a:off x="4552" y="3092"/>
                <a:ext cx="27" cy="4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97" name="Line 1901"/>
              <p:cNvSpPr>
                <a:spLocks noChangeShapeType="1"/>
              </p:cNvSpPr>
              <p:nvPr/>
            </p:nvSpPr>
            <p:spPr bwMode="auto">
              <a:xfrm flipV="1">
                <a:off x="4576" y="3170"/>
                <a:ext cx="85" cy="1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98" name="Line 1902"/>
              <p:cNvSpPr>
                <a:spLocks noChangeShapeType="1"/>
              </p:cNvSpPr>
              <p:nvPr/>
            </p:nvSpPr>
            <p:spPr bwMode="auto">
              <a:xfrm>
                <a:off x="4618" y="3092"/>
                <a:ext cx="0" cy="21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1999" name="Line 1903"/>
              <p:cNvSpPr>
                <a:spLocks noChangeShapeType="1"/>
              </p:cNvSpPr>
              <p:nvPr/>
            </p:nvSpPr>
            <p:spPr bwMode="auto">
              <a:xfrm flipV="1">
                <a:off x="4513" y="3139"/>
                <a:ext cx="39" cy="5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2000" name="Line 1904"/>
              <p:cNvSpPr>
                <a:spLocks noChangeShapeType="1"/>
              </p:cNvSpPr>
              <p:nvPr/>
            </p:nvSpPr>
            <p:spPr bwMode="auto">
              <a:xfrm>
                <a:off x="4556" y="3139"/>
                <a:ext cx="0" cy="16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2001" name="Line 1905"/>
              <p:cNvSpPr>
                <a:spLocks noChangeShapeType="1"/>
              </p:cNvSpPr>
              <p:nvPr/>
            </p:nvSpPr>
            <p:spPr bwMode="auto">
              <a:xfrm flipH="1">
                <a:off x="4724" y="3154"/>
                <a:ext cx="74" cy="12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2002" name="Line 1906"/>
              <p:cNvSpPr>
                <a:spLocks noChangeShapeType="1"/>
              </p:cNvSpPr>
              <p:nvPr/>
            </p:nvSpPr>
            <p:spPr bwMode="auto">
              <a:xfrm>
                <a:off x="4790" y="3228"/>
                <a:ext cx="31" cy="7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2003" name="Line 1907"/>
              <p:cNvSpPr>
                <a:spLocks noChangeShapeType="1"/>
              </p:cNvSpPr>
              <p:nvPr/>
            </p:nvSpPr>
            <p:spPr bwMode="auto">
              <a:xfrm flipH="1">
                <a:off x="4716" y="3267"/>
                <a:ext cx="90" cy="1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2004" name="Freeform 1908"/>
              <p:cNvSpPr>
                <a:spLocks/>
              </p:cNvSpPr>
              <p:nvPr/>
            </p:nvSpPr>
            <p:spPr bwMode="auto">
              <a:xfrm>
                <a:off x="4696" y="3096"/>
                <a:ext cx="82" cy="132"/>
              </a:xfrm>
              <a:custGeom>
                <a:avLst/>
                <a:gdLst>
                  <a:gd name="T0" fmla="*/ 0 w 147"/>
                  <a:gd name="T1" fmla="*/ 244 h 244"/>
                  <a:gd name="T2" fmla="*/ 92 w 147"/>
                  <a:gd name="T3" fmla="*/ 120 h 244"/>
                  <a:gd name="T4" fmla="*/ 147 w 147"/>
                  <a:gd name="T5" fmla="*/ 0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7" h="244">
                    <a:moveTo>
                      <a:pt x="0" y="244"/>
                    </a:moveTo>
                    <a:lnTo>
                      <a:pt x="92" y="120"/>
                    </a:lnTo>
                    <a:lnTo>
                      <a:pt x="147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2005" name="Line 1909"/>
              <p:cNvSpPr>
                <a:spLocks noChangeShapeType="1"/>
              </p:cNvSpPr>
              <p:nvPr/>
            </p:nvSpPr>
            <p:spPr bwMode="auto">
              <a:xfrm flipH="1">
                <a:off x="4849" y="3084"/>
                <a:ext cx="54" cy="11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2006" name="Line 1910"/>
              <p:cNvSpPr>
                <a:spLocks noChangeShapeType="1"/>
              </p:cNvSpPr>
              <p:nvPr/>
            </p:nvSpPr>
            <p:spPr bwMode="auto">
              <a:xfrm>
                <a:off x="4884" y="3135"/>
                <a:ext cx="0" cy="17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2007" name="Line 1911"/>
              <p:cNvSpPr>
                <a:spLocks noChangeShapeType="1"/>
              </p:cNvSpPr>
              <p:nvPr/>
            </p:nvSpPr>
            <p:spPr bwMode="auto">
              <a:xfrm>
                <a:off x="4938" y="3092"/>
                <a:ext cx="16" cy="4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2008" name="Line 1912"/>
              <p:cNvSpPr>
                <a:spLocks noChangeShapeType="1"/>
              </p:cNvSpPr>
              <p:nvPr/>
            </p:nvSpPr>
            <p:spPr bwMode="auto">
              <a:xfrm flipV="1">
                <a:off x="4899" y="3150"/>
                <a:ext cx="90" cy="1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2009" name="Line 1913"/>
              <p:cNvSpPr>
                <a:spLocks noChangeShapeType="1"/>
              </p:cNvSpPr>
              <p:nvPr/>
            </p:nvSpPr>
            <p:spPr bwMode="auto">
              <a:xfrm>
                <a:off x="4919" y="3185"/>
                <a:ext cx="16" cy="5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2010" name="Line 1914"/>
              <p:cNvSpPr>
                <a:spLocks noChangeShapeType="1"/>
              </p:cNvSpPr>
              <p:nvPr/>
            </p:nvSpPr>
            <p:spPr bwMode="auto">
              <a:xfrm flipH="1">
                <a:off x="4950" y="3178"/>
                <a:ext cx="20" cy="10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2011" name="Line 1915"/>
              <p:cNvSpPr>
                <a:spLocks noChangeShapeType="1"/>
              </p:cNvSpPr>
              <p:nvPr/>
            </p:nvSpPr>
            <p:spPr bwMode="auto">
              <a:xfrm flipV="1">
                <a:off x="4896" y="3275"/>
                <a:ext cx="101" cy="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2012" name="Line 1916"/>
              <p:cNvSpPr>
                <a:spLocks noChangeShapeType="1"/>
              </p:cNvSpPr>
              <p:nvPr/>
            </p:nvSpPr>
            <p:spPr bwMode="auto">
              <a:xfrm flipV="1">
                <a:off x="5024" y="3291"/>
                <a:ext cx="145" cy="1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2013" name="Line 1917"/>
              <p:cNvSpPr>
                <a:spLocks noChangeShapeType="1"/>
              </p:cNvSpPr>
              <p:nvPr/>
            </p:nvSpPr>
            <p:spPr bwMode="auto">
              <a:xfrm flipV="1">
                <a:off x="5059" y="3267"/>
                <a:ext cx="55" cy="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2014" name="Line 1918"/>
              <p:cNvSpPr>
                <a:spLocks noChangeShapeType="1"/>
              </p:cNvSpPr>
              <p:nvPr/>
            </p:nvSpPr>
            <p:spPr bwMode="auto">
              <a:xfrm flipH="1">
                <a:off x="5059" y="3244"/>
                <a:ext cx="55" cy="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2015" name="Line 1919"/>
              <p:cNvSpPr>
                <a:spLocks noChangeShapeType="1"/>
              </p:cNvSpPr>
              <p:nvPr/>
            </p:nvSpPr>
            <p:spPr bwMode="auto">
              <a:xfrm flipV="1">
                <a:off x="5059" y="3221"/>
                <a:ext cx="55" cy="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2016" name="Line 1920"/>
              <p:cNvSpPr>
                <a:spLocks noChangeShapeType="1"/>
              </p:cNvSpPr>
              <p:nvPr/>
            </p:nvSpPr>
            <p:spPr bwMode="auto">
              <a:xfrm flipH="1">
                <a:off x="5059" y="3197"/>
                <a:ext cx="71" cy="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2017" name="Line 1921"/>
              <p:cNvSpPr>
                <a:spLocks noChangeShapeType="1"/>
              </p:cNvSpPr>
              <p:nvPr/>
            </p:nvSpPr>
            <p:spPr bwMode="auto">
              <a:xfrm flipV="1">
                <a:off x="5126" y="3189"/>
                <a:ext cx="8" cy="10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2018" name="Line 1922"/>
              <p:cNvSpPr>
                <a:spLocks noChangeShapeType="1"/>
              </p:cNvSpPr>
              <p:nvPr/>
            </p:nvSpPr>
            <p:spPr bwMode="auto">
              <a:xfrm>
                <a:off x="5059" y="3193"/>
                <a:ext cx="0" cy="10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2019" name="Line 1923"/>
              <p:cNvSpPr>
                <a:spLocks noChangeShapeType="1"/>
              </p:cNvSpPr>
              <p:nvPr/>
            </p:nvSpPr>
            <p:spPr bwMode="auto">
              <a:xfrm flipH="1">
                <a:off x="5091" y="3154"/>
                <a:ext cx="4" cy="4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2020" name="Line 1924"/>
              <p:cNvSpPr>
                <a:spLocks noChangeShapeType="1"/>
              </p:cNvSpPr>
              <p:nvPr/>
            </p:nvSpPr>
            <p:spPr bwMode="auto">
              <a:xfrm flipV="1">
                <a:off x="5036" y="3170"/>
                <a:ext cx="121" cy="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2021" name="Line 1925"/>
              <p:cNvSpPr>
                <a:spLocks noChangeShapeType="1"/>
              </p:cNvSpPr>
              <p:nvPr/>
            </p:nvSpPr>
            <p:spPr bwMode="auto">
              <a:xfrm flipH="1">
                <a:off x="5110" y="3111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2022" name="Line 1926"/>
              <p:cNvSpPr>
                <a:spLocks noChangeShapeType="1"/>
              </p:cNvSpPr>
              <p:nvPr/>
            </p:nvSpPr>
            <p:spPr bwMode="auto">
              <a:xfrm>
                <a:off x="5079" y="3111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2023" name="Line 1927"/>
              <p:cNvSpPr>
                <a:spLocks noChangeShapeType="1"/>
              </p:cNvSpPr>
              <p:nvPr/>
            </p:nvSpPr>
            <p:spPr bwMode="auto">
              <a:xfrm flipH="1">
                <a:off x="5044" y="3104"/>
                <a:ext cx="101" cy="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2024" name="Line 1928"/>
              <p:cNvSpPr>
                <a:spLocks noChangeShapeType="1"/>
              </p:cNvSpPr>
              <p:nvPr/>
            </p:nvSpPr>
            <p:spPr bwMode="auto">
              <a:xfrm flipV="1">
                <a:off x="5141" y="3096"/>
                <a:ext cx="4" cy="4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2025" name="Line 1929"/>
              <p:cNvSpPr>
                <a:spLocks noChangeShapeType="1"/>
              </p:cNvSpPr>
              <p:nvPr/>
            </p:nvSpPr>
            <p:spPr bwMode="auto">
              <a:xfrm flipV="1">
                <a:off x="5044" y="3139"/>
                <a:ext cx="101" cy="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2026" name="Line 1930"/>
              <p:cNvSpPr>
                <a:spLocks noChangeShapeType="1"/>
              </p:cNvSpPr>
              <p:nvPr/>
            </p:nvSpPr>
            <p:spPr bwMode="auto">
              <a:xfrm>
                <a:off x="5044" y="3096"/>
                <a:ext cx="0" cy="6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2027" name="Freeform 1931"/>
              <p:cNvSpPr>
                <a:spLocks/>
              </p:cNvSpPr>
              <p:nvPr/>
            </p:nvSpPr>
            <p:spPr bwMode="auto">
              <a:xfrm>
                <a:off x="5208" y="3115"/>
                <a:ext cx="50" cy="12"/>
              </a:xfrm>
              <a:custGeom>
                <a:avLst/>
                <a:gdLst>
                  <a:gd name="T0" fmla="*/ 86 w 86"/>
                  <a:gd name="T1" fmla="*/ 0 h 18"/>
                  <a:gd name="T2" fmla="*/ 43 w 86"/>
                  <a:gd name="T3" fmla="*/ 3 h 18"/>
                  <a:gd name="T4" fmla="*/ 0 w 86"/>
                  <a:gd name="T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6" h="18">
                    <a:moveTo>
                      <a:pt x="86" y="0"/>
                    </a:moveTo>
                    <a:lnTo>
                      <a:pt x="43" y="3"/>
                    </a:lnTo>
                    <a:lnTo>
                      <a:pt x="0" y="18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2028" name="Freeform 1932"/>
              <p:cNvSpPr>
                <a:spLocks/>
              </p:cNvSpPr>
              <p:nvPr/>
            </p:nvSpPr>
            <p:spPr bwMode="auto">
              <a:xfrm>
                <a:off x="5258" y="3115"/>
                <a:ext cx="28" cy="51"/>
              </a:xfrm>
              <a:custGeom>
                <a:avLst/>
                <a:gdLst>
                  <a:gd name="T0" fmla="*/ 38 w 51"/>
                  <a:gd name="T1" fmla="*/ 88 h 88"/>
                  <a:gd name="T2" fmla="*/ 50 w 51"/>
                  <a:gd name="T3" fmla="*/ 68 h 88"/>
                  <a:gd name="T4" fmla="*/ 51 w 51"/>
                  <a:gd name="T5" fmla="*/ 43 h 88"/>
                  <a:gd name="T6" fmla="*/ 43 w 51"/>
                  <a:gd name="T7" fmla="*/ 21 h 88"/>
                  <a:gd name="T8" fmla="*/ 25 w 51"/>
                  <a:gd name="T9" fmla="*/ 6 h 88"/>
                  <a:gd name="T10" fmla="*/ 0 w 51"/>
                  <a:gd name="T11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1" h="88">
                    <a:moveTo>
                      <a:pt x="38" y="88"/>
                    </a:moveTo>
                    <a:lnTo>
                      <a:pt x="50" y="68"/>
                    </a:lnTo>
                    <a:lnTo>
                      <a:pt x="51" y="43"/>
                    </a:lnTo>
                    <a:lnTo>
                      <a:pt x="43" y="21"/>
                    </a:lnTo>
                    <a:lnTo>
                      <a:pt x="25" y="6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2029" name="Freeform 1933"/>
              <p:cNvSpPr>
                <a:spLocks/>
              </p:cNvSpPr>
              <p:nvPr/>
            </p:nvSpPr>
            <p:spPr bwMode="auto">
              <a:xfrm>
                <a:off x="5247" y="3166"/>
                <a:ext cx="31" cy="66"/>
              </a:xfrm>
              <a:custGeom>
                <a:avLst/>
                <a:gdLst>
                  <a:gd name="T0" fmla="*/ 55 w 55"/>
                  <a:gd name="T1" fmla="*/ 0 h 119"/>
                  <a:gd name="T2" fmla="*/ 15 w 55"/>
                  <a:gd name="T3" fmla="*/ 39 h 119"/>
                  <a:gd name="T4" fmla="*/ 0 w 55"/>
                  <a:gd name="T5" fmla="*/ 76 h 119"/>
                  <a:gd name="T6" fmla="*/ 0 w 55"/>
                  <a:gd name="T7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" h="119">
                    <a:moveTo>
                      <a:pt x="55" y="0"/>
                    </a:moveTo>
                    <a:lnTo>
                      <a:pt x="15" y="39"/>
                    </a:lnTo>
                    <a:lnTo>
                      <a:pt x="0" y="76"/>
                    </a:lnTo>
                    <a:lnTo>
                      <a:pt x="0" y="119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2030" name="Line 1934"/>
              <p:cNvSpPr>
                <a:spLocks noChangeShapeType="1"/>
              </p:cNvSpPr>
              <p:nvPr/>
            </p:nvSpPr>
            <p:spPr bwMode="auto">
              <a:xfrm>
                <a:off x="5247" y="3279"/>
                <a:ext cx="0" cy="1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62031" name="Line 1935"/>
              <p:cNvSpPr>
                <a:spLocks noChangeShapeType="1"/>
              </p:cNvSpPr>
              <p:nvPr/>
            </p:nvSpPr>
            <p:spPr bwMode="auto">
              <a:xfrm>
                <a:off x="4443" y="3334"/>
                <a:ext cx="1104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262032" name="Freeform 1936"/>
            <p:cNvSpPr>
              <a:spLocks/>
            </p:cNvSpPr>
            <p:nvPr/>
          </p:nvSpPr>
          <p:spPr bwMode="auto">
            <a:xfrm>
              <a:off x="5090" y="1967"/>
              <a:ext cx="332" cy="332"/>
            </a:xfrm>
            <a:custGeom>
              <a:avLst/>
              <a:gdLst>
                <a:gd name="T0" fmla="*/ 595 w 595"/>
                <a:gd name="T1" fmla="*/ 297 h 595"/>
                <a:gd name="T2" fmla="*/ 588 w 595"/>
                <a:gd name="T3" fmla="*/ 231 h 595"/>
                <a:gd name="T4" fmla="*/ 565 w 595"/>
                <a:gd name="T5" fmla="*/ 168 h 595"/>
                <a:gd name="T6" fmla="*/ 530 w 595"/>
                <a:gd name="T7" fmla="*/ 112 h 595"/>
                <a:gd name="T8" fmla="*/ 482 w 595"/>
                <a:gd name="T9" fmla="*/ 65 h 595"/>
                <a:gd name="T10" fmla="*/ 426 w 595"/>
                <a:gd name="T11" fmla="*/ 29 h 595"/>
                <a:gd name="T12" fmla="*/ 363 w 595"/>
                <a:gd name="T13" fmla="*/ 8 h 595"/>
                <a:gd name="T14" fmla="*/ 297 w 595"/>
                <a:gd name="T15" fmla="*/ 0 h 595"/>
                <a:gd name="T16" fmla="*/ 231 w 595"/>
                <a:gd name="T17" fmla="*/ 8 h 595"/>
                <a:gd name="T18" fmla="*/ 168 w 595"/>
                <a:gd name="T19" fmla="*/ 29 h 595"/>
                <a:gd name="T20" fmla="*/ 112 w 595"/>
                <a:gd name="T21" fmla="*/ 65 h 595"/>
                <a:gd name="T22" fmla="*/ 65 w 595"/>
                <a:gd name="T23" fmla="*/ 112 h 595"/>
                <a:gd name="T24" fmla="*/ 30 w 595"/>
                <a:gd name="T25" fmla="*/ 168 h 595"/>
                <a:gd name="T26" fmla="*/ 8 w 595"/>
                <a:gd name="T27" fmla="*/ 231 h 595"/>
                <a:gd name="T28" fmla="*/ 0 w 595"/>
                <a:gd name="T29" fmla="*/ 297 h 595"/>
                <a:gd name="T30" fmla="*/ 8 w 595"/>
                <a:gd name="T31" fmla="*/ 364 h 595"/>
                <a:gd name="T32" fmla="*/ 30 w 595"/>
                <a:gd name="T33" fmla="*/ 427 h 595"/>
                <a:gd name="T34" fmla="*/ 65 w 595"/>
                <a:gd name="T35" fmla="*/ 483 h 595"/>
                <a:gd name="T36" fmla="*/ 112 w 595"/>
                <a:gd name="T37" fmla="*/ 530 h 595"/>
                <a:gd name="T38" fmla="*/ 168 w 595"/>
                <a:gd name="T39" fmla="*/ 565 h 595"/>
                <a:gd name="T40" fmla="*/ 231 w 595"/>
                <a:gd name="T41" fmla="*/ 588 h 595"/>
                <a:gd name="T42" fmla="*/ 297 w 595"/>
                <a:gd name="T43" fmla="*/ 595 h 595"/>
                <a:gd name="T44" fmla="*/ 363 w 595"/>
                <a:gd name="T45" fmla="*/ 588 h 595"/>
                <a:gd name="T46" fmla="*/ 426 w 595"/>
                <a:gd name="T47" fmla="*/ 565 h 595"/>
                <a:gd name="T48" fmla="*/ 482 w 595"/>
                <a:gd name="T49" fmla="*/ 530 h 595"/>
                <a:gd name="T50" fmla="*/ 530 w 595"/>
                <a:gd name="T51" fmla="*/ 483 h 595"/>
                <a:gd name="T52" fmla="*/ 565 w 595"/>
                <a:gd name="T53" fmla="*/ 427 h 595"/>
                <a:gd name="T54" fmla="*/ 588 w 595"/>
                <a:gd name="T55" fmla="*/ 364 h 595"/>
                <a:gd name="T56" fmla="*/ 595 w 595"/>
                <a:gd name="T57" fmla="*/ 297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5" h="595">
                  <a:moveTo>
                    <a:pt x="595" y="297"/>
                  </a:moveTo>
                  <a:lnTo>
                    <a:pt x="588" y="231"/>
                  </a:lnTo>
                  <a:lnTo>
                    <a:pt x="565" y="168"/>
                  </a:lnTo>
                  <a:lnTo>
                    <a:pt x="530" y="112"/>
                  </a:lnTo>
                  <a:lnTo>
                    <a:pt x="482" y="65"/>
                  </a:lnTo>
                  <a:lnTo>
                    <a:pt x="426" y="29"/>
                  </a:lnTo>
                  <a:lnTo>
                    <a:pt x="363" y="8"/>
                  </a:lnTo>
                  <a:lnTo>
                    <a:pt x="297" y="0"/>
                  </a:lnTo>
                  <a:lnTo>
                    <a:pt x="231" y="8"/>
                  </a:lnTo>
                  <a:lnTo>
                    <a:pt x="168" y="29"/>
                  </a:lnTo>
                  <a:lnTo>
                    <a:pt x="112" y="65"/>
                  </a:lnTo>
                  <a:lnTo>
                    <a:pt x="65" y="112"/>
                  </a:lnTo>
                  <a:lnTo>
                    <a:pt x="30" y="168"/>
                  </a:lnTo>
                  <a:lnTo>
                    <a:pt x="8" y="231"/>
                  </a:lnTo>
                  <a:lnTo>
                    <a:pt x="0" y="297"/>
                  </a:lnTo>
                  <a:lnTo>
                    <a:pt x="8" y="364"/>
                  </a:lnTo>
                  <a:lnTo>
                    <a:pt x="30" y="427"/>
                  </a:lnTo>
                  <a:lnTo>
                    <a:pt x="65" y="483"/>
                  </a:lnTo>
                  <a:lnTo>
                    <a:pt x="112" y="530"/>
                  </a:lnTo>
                  <a:lnTo>
                    <a:pt x="168" y="565"/>
                  </a:lnTo>
                  <a:lnTo>
                    <a:pt x="231" y="588"/>
                  </a:lnTo>
                  <a:lnTo>
                    <a:pt x="297" y="595"/>
                  </a:lnTo>
                  <a:lnTo>
                    <a:pt x="363" y="588"/>
                  </a:lnTo>
                  <a:lnTo>
                    <a:pt x="426" y="565"/>
                  </a:lnTo>
                  <a:lnTo>
                    <a:pt x="482" y="530"/>
                  </a:lnTo>
                  <a:lnTo>
                    <a:pt x="530" y="483"/>
                  </a:lnTo>
                  <a:lnTo>
                    <a:pt x="565" y="427"/>
                  </a:lnTo>
                  <a:lnTo>
                    <a:pt x="588" y="364"/>
                  </a:lnTo>
                  <a:lnTo>
                    <a:pt x="595" y="297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262033" name="Text Box 1937"/>
          <p:cNvSpPr txBox="1">
            <a:spLocks noChangeArrowheads="1"/>
          </p:cNvSpPr>
          <p:nvPr/>
        </p:nvSpPr>
        <p:spPr bwMode="auto">
          <a:xfrm>
            <a:off x="111125" y="85725"/>
            <a:ext cx="9048750" cy="679450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>
                <a:solidFill>
                  <a:srgbClr val="FF0000"/>
                </a:solidFill>
                <a:ea typeface="黑体" pitchFamily="2" charset="-122"/>
              </a:rPr>
              <a:t>常见的几种错误画法</a:t>
            </a:r>
            <a:r>
              <a:rPr kumimoji="1" lang="zh-CN" altLang="en-US" sz="3200" b="1">
                <a:solidFill>
                  <a:srgbClr val="FF0000"/>
                </a:solidFill>
              </a:rPr>
              <a:t>：</a:t>
            </a:r>
          </a:p>
        </p:txBody>
      </p:sp>
    </p:spTree>
    <p:extLst>
      <p:ext uri="{BB962C8B-B14F-4D97-AF65-F5344CB8AC3E}">
        <p14:creationId xmlns:p14="http://schemas.microsoft.com/office/powerpoint/2010/main" val="3770017859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6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616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7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617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7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617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7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2617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8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2618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8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2618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7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2617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9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500"/>
                                        <p:tgtEl>
                                          <p:spTgt spid="2619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914" name="Text Box 2"/>
          <p:cNvSpPr txBox="1">
            <a:spLocks noChangeArrowheads="1"/>
          </p:cNvSpPr>
          <p:nvPr/>
        </p:nvSpPr>
        <p:spPr bwMode="auto">
          <a:xfrm>
            <a:off x="0" y="0"/>
            <a:ext cx="4529138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常见螺钉连接图</a:t>
            </a:r>
            <a:r>
              <a:rPr kumimoji="1" lang="zh-CN" altLang="en-US" sz="3200" b="1">
                <a:solidFill>
                  <a:srgbClr val="0000FF"/>
                </a:solidFill>
                <a:latin typeface="楷体_GB2312" pitchFamily="49" charset="-122"/>
                <a:ea typeface="楷体_GB2312" pitchFamily="49" charset="-122"/>
              </a:rPr>
              <a:t> </a:t>
            </a:r>
          </a:p>
        </p:txBody>
      </p:sp>
      <p:grpSp>
        <p:nvGrpSpPr>
          <p:cNvPr id="167295" name="Group 383"/>
          <p:cNvGrpSpPr>
            <a:grpSpLocks/>
          </p:cNvGrpSpPr>
          <p:nvPr/>
        </p:nvGrpSpPr>
        <p:grpSpPr bwMode="auto">
          <a:xfrm>
            <a:off x="260350" y="636588"/>
            <a:ext cx="2684463" cy="6108700"/>
            <a:chOff x="164" y="401"/>
            <a:chExt cx="1691" cy="3848"/>
          </a:xfrm>
        </p:grpSpPr>
        <p:sp>
          <p:nvSpPr>
            <p:cNvPr id="166976" name="Line 64"/>
            <p:cNvSpPr>
              <a:spLocks noChangeShapeType="1"/>
            </p:cNvSpPr>
            <p:nvPr/>
          </p:nvSpPr>
          <p:spPr bwMode="auto">
            <a:xfrm flipV="1">
              <a:off x="1334" y="467"/>
              <a:ext cx="0" cy="25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77" name="Line 65"/>
            <p:cNvSpPr>
              <a:spLocks noChangeShapeType="1"/>
            </p:cNvSpPr>
            <p:nvPr/>
          </p:nvSpPr>
          <p:spPr bwMode="auto">
            <a:xfrm flipH="1">
              <a:off x="1059" y="467"/>
              <a:ext cx="27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78" name="Line 66"/>
            <p:cNvSpPr>
              <a:spLocks noChangeShapeType="1"/>
            </p:cNvSpPr>
            <p:nvPr/>
          </p:nvSpPr>
          <p:spPr bwMode="auto">
            <a:xfrm flipV="1">
              <a:off x="696" y="467"/>
              <a:ext cx="0" cy="25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79" name="Line 67"/>
            <p:cNvSpPr>
              <a:spLocks noChangeShapeType="1"/>
            </p:cNvSpPr>
            <p:nvPr/>
          </p:nvSpPr>
          <p:spPr bwMode="auto">
            <a:xfrm>
              <a:off x="696" y="467"/>
              <a:ext cx="27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81" name="Freeform 69"/>
            <p:cNvSpPr>
              <a:spLocks/>
            </p:cNvSpPr>
            <p:nvPr/>
          </p:nvSpPr>
          <p:spPr bwMode="auto">
            <a:xfrm>
              <a:off x="696" y="3149"/>
              <a:ext cx="638" cy="641"/>
            </a:xfrm>
            <a:custGeom>
              <a:avLst/>
              <a:gdLst>
                <a:gd name="T0" fmla="*/ 1220 w 1220"/>
                <a:gd name="T1" fmla="*/ 578 h 1221"/>
                <a:gd name="T2" fmla="*/ 1212 w 1220"/>
                <a:gd name="T3" fmla="*/ 511 h 1221"/>
                <a:gd name="T4" fmla="*/ 1198 w 1220"/>
                <a:gd name="T5" fmla="*/ 447 h 1221"/>
                <a:gd name="T6" fmla="*/ 1177 w 1220"/>
                <a:gd name="T7" fmla="*/ 384 h 1221"/>
                <a:gd name="T8" fmla="*/ 1149 w 1220"/>
                <a:gd name="T9" fmla="*/ 325 h 1221"/>
                <a:gd name="T10" fmla="*/ 1115 w 1220"/>
                <a:gd name="T11" fmla="*/ 268 h 1221"/>
                <a:gd name="T12" fmla="*/ 1075 w 1220"/>
                <a:gd name="T13" fmla="*/ 215 h 1221"/>
                <a:gd name="T14" fmla="*/ 1030 w 1220"/>
                <a:gd name="T15" fmla="*/ 168 h 1221"/>
                <a:gd name="T16" fmla="*/ 979 w 1220"/>
                <a:gd name="T17" fmla="*/ 125 h 1221"/>
                <a:gd name="T18" fmla="*/ 925 w 1220"/>
                <a:gd name="T19" fmla="*/ 87 h 1221"/>
                <a:gd name="T20" fmla="*/ 866 w 1220"/>
                <a:gd name="T21" fmla="*/ 56 h 1221"/>
                <a:gd name="T22" fmla="*/ 805 w 1220"/>
                <a:gd name="T23" fmla="*/ 32 h 1221"/>
                <a:gd name="T24" fmla="*/ 741 w 1220"/>
                <a:gd name="T25" fmla="*/ 14 h 1221"/>
                <a:gd name="T26" fmla="*/ 676 w 1220"/>
                <a:gd name="T27" fmla="*/ 4 h 1221"/>
                <a:gd name="T28" fmla="*/ 610 w 1220"/>
                <a:gd name="T29" fmla="*/ 0 h 1221"/>
                <a:gd name="T30" fmla="*/ 545 w 1220"/>
                <a:gd name="T31" fmla="*/ 4 h 1221"/>
                <a:gd name="T32" fmla="*/ 479 w 1220"/>
                <a:gd name="T33" fmla="*/ 14 h 1221"/>
                <a:gd name="T34" fmla="*/ 415 w 1220"/>
                <a:gd name="T35" fmla="*/ 32 h 1221"/>
                <a:gd name="T36" fmla="*/ 353 w 1220"/>
                <a:gd name="T37" fmla="*/ 56 h 1221"/>
                <a:gd name="T38" fmla="*/ 296 w 1220"/>
                <a:gd name="T39" fmla="*/ 87 h 1221"/>
                <a:gd name="T40" fmla="*/ 241 w 1220"/>
                <a:gd name="T41" fmla="*/ 125 h 1221"/>
                <a:gd name="T42" fmla="*/ 191 w 1220"/>
                <a:gd name="T43" fmla="*/ 168 h 1221"/>
                <a:gd name="T44" fmla="*/ 144 w 1220"/>
                <a:gd name="T45" fmla="*/ 215 h 1221"/>
                <a:gd name="T46" fmla="*/ 105 w 1220"/>
                <a:gd name="T47" fmla="*/ 268 h 1221"/>
                <a:gd name="T48" fmla="*/ 70 w 1220"/>
                <a:gd name="T49" fmla="*/ 325 h 1221"/>
                <a:gd name="T50" fmla="*/ 43 w 1220"/>
                <a:gd name="T51" fmla="*/ 384 h 1221"/>
                <a:gd name="T52" fmla="*/ 22 w 1220"/>
                <a:gd name="T53" fmla="*/ 447 h 1221"/>
                <a:gd name="T54" fmla="*/ 7 w 1220"/>
                <a:gd name="T55" fmla="*/ 511 h 1221"/>
                <a:gd name="T56" fmla="*/ 1 w 1220"/>
                <a:gd name="T57" fmla="*/ 578 h 1221"/>
                <a:gd name="T58" fmla="*/ 1 w 1220"/>
                <a:gd name="T59" fmla="*/ 644 h 1221"/>
                <a:gd name="T60" fmla="*/ 7 w 1220"/>
                <a:gd name="T61" fmla="*/ 709 h 1221"/>
                <a:gd name="T62" fmla="*/ 22 w 1220"/>
                <a:gd name="T63" fmla="*/ 775 h 1221"/>
                <a:gd name="T64" fmla="*/ 43 w 1220"/>
                <a:gd name="T65" fmla="*/ 836 h 1221"/>
                <a:gd name="T66" fmla="*/ 70 w 1220"/>
                <a:gd name="T67" fmla="*/ 897 h 1221"/>
                <a:gd name="T68" fmla="*/ 105 w 1220"/>
                <a:gd name="T69" fmla="*/ 954 h 1221"/>
                <a:gd name="T70" fmla="*/ 144 w 1220"/>
                <a:gd name="T71" fmla="*/ 1007 h 1221"/>
                <a:gd name="T72" fmla="*/ 191 w 1220"/>
                <a:gd name="T73" fmla="*/ 1054 h 1221"/>
                <a:gd name="T74" fmla="*/ 241 w 1220"/>
                <a:gd name="T75" fmla="*/ 1097 h 1221"/>
                <a:gd name="T76" fmla="*/ 296 w 1220"/>
                <a:gd name="T77" fmla="*/ 1134 h 1221"/>
                <a:gd name="T78" fmla="*/ 353 w 1220"/>
                <a:gd name="T79" fmla="*/ 1165 h 1221"/>
                <a:gd name="T80" fmla="*/ 415 w 1220"/>
                <a:gd name="T81" fmla="*/ 1190 h 1221"/>
                <a:gd name="T82" fmla="*/ 479 w 1220"/>
                <a:gd name="T83" fmla="*/ 1208 h 1221"/>
                <a:gd name="T84" fmla="*/ 545 w 1220"/>
                <a:gd name="T85" fmla="*/ 1218 h 1221"/>
                <a:gd name="T86" fmla="*/ 610 w 1220"/>
                <a:gd name="T87" fmla="*/ 1221 h 1221"/>
                <a:gd name="T88" fmla="*/ 676 w 1220"/>
                <a:gd name="T89" fmla="*/ 1218 h 1221"/>
                <a:gd name="T90" fmla="*/ 741 w 1220"/>
                <a:gd name="T91" fmla="*/ 1208 h 1221"/>
                <a:gd name="T92" fmla="*/ 805 w 1220"/>
                <a:gd name="T93" fmla="*/ 1190 h 1221"/>
                <a:gd name="T94" fmla="*/ 866 w 1220"/>
                <a:gd name="T95" fmla="*/ 1165 h 1221"/>
                <a:gd name="T96" fmla="*/ 925 w 1220"/>
                <a:gd name="T97" fmla="*/ 1134 h 1221"/>
                <a:gd name="T98" fmla="*/ 979 w 1220"/>
                <a:gd name="T99" fmla="*/ 1097 h 1221"/>
                <a:gd name="T100" fmla="*/ 1030 w 1220"/>
                <a:gd name="T101" fmla="*/ 1054 h 1221"/>
                <a:gd name="T102" fmla="*/ 1075 w 1220"/>
                <a:gd name="T103" fmla="*/ 1007 h 1221"/>
                <a:gd name="T104" fmla="*/ 1115 w 1220"/>
                <a:gd name="T105" fmla="*/ 954 h 1221"/>
                <a:gd name="T106" fmla="*/ 1149 w 1220"/>
                <a:gd name="T107" fmla="*/ 897 h 1221"/>
                <a:gd name="T108" fmla="*/ 1177 w 1220"/>
                <a:gd name="T109" fmla="*/ 836 h 1221"/>
                <a:gd name="T110" fmla="*/ 1198 w 1220"/>
                <a:gd name="T111" fmla="*/ 775 h 1221"/>
                <a:gd name="T112" fmla="*/ 1212 w 1220"/>
                <a:gd name="T113" fmla="*/ 709 h 1221"/>
                <a:gd name="T114" fmla="*/ 1220 w 1220"/>
                <a:gd name="T115" fmla="*/ 644 h 1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20" h="1221">
                  <a:moveTo>
                    <a:pt x="1220" y="611"/>
                  </a:moveTo>
                  <a:lnTo>
                    <a:pt x="1220" y="578"/>
                  </a:lnTo>
                  <a:lnTo>
                    <a:pt x="1217" y="545"/>
                  </a:lnTo>
                  <a:lnTo>
                    <a:pt x="1212" y="511"/>
                  </a:lnTo>
                  <a:lnTo>
                    <a:pt x="1207" y="479"/>
                  </a:lnTo>
                  <a:lnTo>
                    <a:pt x="1198" y="447"/>
                  </a:lnTo>
                  <a:lnTo>
                    <a:pt x="1189" y="415"/>
                  </a:lnTo>
                  <a:lnTo>
                    <a:pt x="1177" y="384"/>
                  </a:lnTo>
                  <a:lnTo>
                    <a:pt x="1163" y="355"/>
                  </a:lnTo>
                  <a:lnTo>
                    <a:pt x="1149" y="325"/>
                  </a:lnTo>
                  <a:lnTo>
                    <a:pt x="1133" y="296"/>
                  </a:lnTo>
                  <a:lnTo>
                    <a:pt x="1115" y="268"/>
                  </a:lnTo>
                  <a:lnTo>
                    <a:pt x="1096" y="241"/>
                  </a:lnTo>
                  <a:lnTo>
                    <a:pt x="1075" y="215"/>
                  </a:lnTo>
                  <a:lnTo>
                    <a:pt x="1053" y="191"/>
                  </a:lnTo>
                  <a:lnTo>
                    <a:pt x="1030" y="168"/>
                  </a:lnTo>
                  <a:lnTo>
                    <a:pt x="1005" y="146"/>
                  </a:lnTo>
                  <a:lnTo>
                    <a:pt x="979" y="125"/>
                  </a:lnTo>
                  <a:lnTo>
                    <a:pt x="952" y="106"/>
                  </a:lnTo>
                  <a:lnTo>
                    <a:pt x="925" y="87"/>
                  </a:lnTo>
                  <a:lnTo>
                    <a:pt x="896" y="72"/>
                  </a:lnTo>
                  <a:lnTo>
                    <a:pt x="866" y="56"/>
                  </a:lnTo>
                  <a:lnTo>
                    <a:pt x="836" y="44"/>
                  </a:lnTo>
                  <a:lnTo>
                    <a:pt x="805" y="32"/>
                  </a:lnTo>
                  <a:lnTo>
                    <a:pt x="773" y="22"/>
                  </a:lnTo>
                  <a:lnTo>
                    <a:pt x="741" y="14"/>
                  </a:lnTo>
                  <a:lnTo>
                    <a:pt x="709" y="9"/>
                  </a:lnTo>
                  <a:lnTo>
                    <a:pt x="676" y="4"/>
                  </a:lnTo>
                  <a:lnTo>
                    <a:pt x="643" y="1"/>
                  </a:lnTo>
                  <a:lnTo>
                    <a:pt x="610" y="0"/>
                  </a:lnTo>
                  <a:lnTo>
                    <a:pt x="577" y="1"/>
                  </a:lnTo>
                  <a:lnTo>
                    <a:pt x="545" y="4"/>
                  </a:lnTo>
                  <a:lnTo>
                    <a:pt x="511" y="9"/>
                  </a:lnTo>
                  <a:lnTo>
                    <a:pt x="479" y="14"/>
                  </a:lnTo>
                  <a:lnTo>
                    <a:pt x="447" y="22"/>
                  </a:lnTo>
                  <a:lnTo>
                    <a:pt x="415" y="32"/>
                  </a:lnTo>
                  <a:lnTo>
                    <a:pt x="384" y="44"/>
                  </a:lnTo>
                  <a:lnTo>
                    <a:pt x="353" y="56"/>
                  </a:lnTo>
                  <a:lnTo>
                    <a:pt x="325" y="72"/>
                  </a:lnTo>
                  <a:lnTo>
                    <a:pt x="296" y="87"/>
                  </a:lnTo>
                  <a:lnTo>
                    <a:pt x="267" y="106"/>
                  </a:lnTo>
                  <a:lnTo>
                    <a:pt x="241" y="125"/>
                  </a:lnTo>
                  <a:lnTo>
                    <a:pt x="215" y="146"/>
                  </a:lnTo>
                  <a:lnTo>
                    <a:pt x="191" y="168"/>
                  </a:lnTo>
                  <a:lnTo>
                    <a:pt x="167" y="191"/>
                  </a:lnTo>
                  <a:lnTo>
                    <a:pt x="144" y="215"/>
                  </a:lnTo>
                  <a:lnTo>
                    <a:pt x="125" y="241"/>
                  </a:lnTo>
                  <a:lnTo>
                    <a:pt x="105" y="268"/>
                  </a:lnTo>
                  <a:lnTo>
                    <a:pt x="87" y="296"/>
                  </a:lnTo>
                  <a:lnTo>
                    <a:pt x="70" y="325"/>
                  </a:lnTo>
                  <a:lnTo>
                    <a:pt x="56" y="355"/>
                  </a:lnTo>
                  <a:lnTo>
                    <a:pt x="43" y="384"/>
                  </a:lnTo>
                  <a:lnTo>
                    <a:pt x="32" y="415"/>
                  </a:lnTo>
                  <a:lnTo>
                    <a:pt x="22" y="447"/>
                  </a:lnTo>
                  <a:lnTo>
                    <a:pt x="14" y="479"/>
                  </a:lnTo>
                  <a:lnTo>
                    <a:pt x="7" y="511"/>
                  </a:lnTo>
                  <a:lnTo>
                    <a:pt x="3" y="545"/>
                  </a:lnTo>
                  <a:lnTo>
                    <a:pt x="1" y="578"/>
                  </a:lnTo>
                  <a:lnTo>
                    <a:pt x="0" y="611"/>
                  </a:lnTo>
                  <a:lnTo>
                    <a:pt x="1" y="644"/>
                  </a:lnTo>
                  <a:lnTo>
                    <a:pt x="3" y="677"/>
                  </a:lnTo>
                  <a:lnTo>
                    <a:pt x="7" y="709"/>
                  </a:lnTo>
                  <a:lnTo>
                    <a:pt x="14" y="742"/>
                  </a:lnTo>
                  <a:lnTo>
                    <a:pt x="22" y="775"/>
                  </a:lnTo>
                  <a:lnTo>
                    <a:pt x="32" y="805"/>
                  </a:lnTo>
                  <a:lnTo>
                    <a:pt x="43" y="836"/>
                  </a:lnTo>
                  <a:lnTo>
                    <a:pt x="56" y="867"/>
                  </a:lnTo>
                  <a:lnTo>
                    <a:pt x="70" y="897"/>
                  </a:lnTo>
                  <a:lnTo>
                    <a:pt x="87" y="926"/>
                  </a:lnTo>
                  <a:lnTo>
                    <a:pt x="105" y="954"/>
                  </a:lnTo>
                  <a:lnTo>
                    <a:pt x="125" y="980"/>
                  </a:lnTo>
                  <a:lnTo>
                    <a:pt x="144" y="1007"/>
                  </a:lnTo>
                  <a:lnTo>
                    <a:pt x="167" y="1031"/>
                  </a:lnTo>
                  <a:lnTo>
                    <a:pt x="191" y="1054"/>
                  </a:lnTo>
                  <a:lnTo>
                    <a:pt x="215" y="1076"/>
                  </a:lnTo>
                  <a:lnTo>
                    <a:pt x="241" y="1097"/>
                  </a:lnTo>
                  <a:lnTo>
                    <a:pt x="267" y="1116"/>
                  </a:lnTo>
                  <a:lnTo>
                    <a:pt x="296" y="1134"/>
                  </a:lnTo>
                  <a:lnTo>
                    <a:pt x="325" y="1150"/>
                  </a:lnTo>
                  <a:lnTo>
                    <a:pt x="353" y="1165"/>
                  </a:lnTo>
                  <a:lnTo>
                    <a:pt x="384" y="1178"/>
                  </a:lnTo>
                  <a:lnTo>
                    <a:pt x="415" y="1190"/>
                  </a:lnTo>
                  <a:lnTo>
                    <a:pt x="447" y="1199"/>
                  </a:lnTo>
                  <a:lnTo>
                    <a:pt x="479" y="1208"/>
                  </a:lnTo>
                  <a:lnTo>
                    <a:pt x="511" y="1213"/>
                  </a:lnTo>
                  <a:lnTo>
                    <a:pt x="545" y="1218"/>
                  </a:lnTo>
                  <a:lnTo>
                    <a:pt x="577" y="1221"/>
                  </a:lnTo>
                  <a:lnTo>
                    <a:pt x="610" y="1221"/>
                  </a:lnTo>
                  <a:lnTo>
                    <a:pt x="643" y="1221"/>
                  </a:lnTo>
                  <a:lnTo>
                    <a:pt x="676" y="1218"/>
                  </a:lnTo>
                  <a:lnTo>
                    <a:pt x="709" y="1213"/>
                  </a:lnTo>
                  <a:lnTo>
                    <a:pt x="741" y="1208"/>
                  </a:lnTo>
                  <a:lnTo>
                    <a:pt x="773" y="1199"/>
                  </a:lnTo>
                  <a:lnTo>
                    <a:pt x="805" y="1190"/>
                  </a:lnTo>
                  <a:lnTo>
                    <a:pt x="836" y="1178"/>
                  </a:lnTo>
                  <a:lnTo>
                    <a:pt x="866" y="1165"/>
                  </a:lnTo>
                  <a:lnTo>
                    <a:pt x="896" y="1150"/>
                  </a:lnTo>
                  <a:lnTo>
                    <a:pt x="925" y="1134"/>
                  </a:lnTo>
                  <a:lnTo>
                    <a:pt x="952" y="1116"/>
                  </a:lnTo>
                  <a:lnTo>
                    <a:pt x="979" y="1097"/>
                  </a:lnTo>
                  <a:lnTo>
                    <a:pt x="1005" y="1076"/>
                  </a:lnTo>
                  <a:lnTo>
                    <a:pt x="1030" y="1054"/>
                  </a:lnTo>
                  <a:lnTo>
                    <a:pt x="1053" y="1031"/>
                  </a:lnTo>
                  <a:lnTo>
                    <a:pt x="1075" y="1007"/>
                  </a:lnTo>
                  <a:lnTo>
                    <a:pt x="1096" y="980"/>
                  </a:lnTo>
                  <a:lnTo>
                    <a:pt x="1115" y="954"/>
                  </a:lnTo>
                  <a:lnTo>
                    <a:pt x="1133" y="926"/>
                  </a:lnTo>
                  <a:lnTo>
                    <a:pt x="1149" y="897"/>
                  </a:lnTo>
                  <a:lnTo>
                    <a:pt x="1163" y="867"/>
                  </a:lnTo>
                  <a:lnTo>
                    <a:pt x="1177" y="836"/>
                  </a:lnTo>
                  <a:lnTo>
                    <a:pt x="1189" y="805"/>
                  </a:lnTo>
                  <a:lnTo>
                    <a:pt x="1198" y="775"/>
                  </a:lnTo>
                  <a:lnTo>
                    <a:pt x="1207" y="742"/>
                  </a:lnTo>
                  <a:lnTo>
                    <a:pt x="1212" y="709"/>
                  </a:lnTo>
                  <a:lnTo>
                    <a:pt x="1217" y="677"/>
                  </a:lnTo>
                  <a:lnTo>
                    <a:pt x="1220" y="644"/>
                  </a:lnTo>
                  <a:lnTo>
                    <a:pt x="1220" y="611"/>
                  </a:lnTo>
                  <a:close/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82" name="Line 70"/>
            <p:cNvSpPr>
              <a:spLocks noChangeShapeType="1"/>
            </p:cNvSpPr>
            <p:nvPr/>
          </p:nvSpPr>
          <p:spPr bwMode="auto">
            <a:xfrm flipV="1">
              <a:off x="307" y="724"/>
              <a:ext cx="40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83" name="Line 71"/>
            <p:cNvSpPr>
              <a:spLocks noChangeShapeType="1"/>
            </p:cNvSpPr>
            <p:nvPr/>
          </p:nvSpPr>
          <p:spPr bwMode="auto">
            <a:xfrm flipV="1">
              <a:off x="307" y="724"/>
              <a:ext cx="162" cy="15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84" name="Line 72"/>
            <p:cNvSpPr>
              <a:spLocks noChangeShapeType="1"/>
            </p:cNvSpPr>
            <p:nvPr/>
          </p:nvSpPr>
          <p:spPr bwMode="auto">
            <a:xfrm flipV="1">
              <a:off x="307" y="724"/>
              <a:ext cx="283" cy="27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85" name="Line 73"/>
            <p:cNvSpPr>
              <a:spLocks noChangeShapeType="1"/>
            </p:cNvSpPr>
            <p:nvPr/>
          </p:nvSpPr>
          <p:spPr bwMode="auto">
            <a:xfrm flipV="1">
              <a:off x="307" y="724"/>
              <a:ext cx="400" cy="39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86" name="Line 74"/>
            <p:cNvSpPr>
              <a:spLocks noChangeShapeType="1"/>
            </p:cNvSpPr>
            <p:nvPr/>
          </p:nvSpPr>
          <p:spPr bwMode="auto">
            <a:xfrm flipV="1">
              <a:off x="307" y="775"/>
              <a:ext cx="470" cy="4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87" name="Line 75"/>
            <p:cNvSpPr>
              <a:spLocks noChangeShapeType="1"/>
            </p:cNvSpPr>
            <p:nvPr/>
          </p:nvSpPr>
          <p:spPr bwMode="auto">
            <a:xfrm flipV="1">
              <a:off x="307" y="893"/>
              <a:ext cx="470" cy="4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88" name="Line 76"/>
            <p:cNvSpPr>
              <a:spLocks noChangeShapeType="1"/>
            </p:cNvSpPr>
            <p:nvPr/>
          </p:nvSpPr>
          <p:spPr bwMode="auto">
            <a:xfrm flipV="1">
              <a:off x="322" y="1014"/>
              <a:ext cx="455" cy="45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89" name="Line 77"/>
            <p:cNvSpPr>
              <a:spLocks noChangeShapeType="1"/>
            </p:cNvSpPr>
            <p:nvPr/>
          </p:nvSpPr>
          <p:spPr bwMode="auto">
            <a:xfrm flipV="1">
              <a:off x="439" y="1131"/>
              <a:ext cx="338" cy="33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90" name="Line 78"/>
            <p:cNvSpPr>
              <a:spLocks noChangeShapeType="1"/>
            </p:cNvSpPr>
            <p:nvPr/>
          </p:nvSpPr>
          <p:spPr bwMode="auto">
            <a:xfrm flipV="1">
              <a:off x="560" y="1252"/>
              <a:ext cx="217" cy="21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91" name="Line 79"/>
            <p:cNvSpPr>
              <a:spLocks noChangeShapeType="1"/>
            </p:cNvSpPr>
            <p:nvPr/>
          </p:nvSpPr>
          <p:spPr bwMode="auto">
            <a:xfrm flipV="1">
              <a:off x="1254" y="724"/>
              <a:ext cx="51" cy="4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92" name="Line 80"/>
            <p:cNvSpPr>
              <a:spLocks noChangeShapeType="1"/>
            </p:cNvSpPr>
            <p:nvPr/>
          </p:nvSpPr>
          <p:spPr bwMode="auto">
            <a:xfrm flipV="1">
              <a:off x="681" y="1373"/>
              <a:ext cx="96" cy="9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93" name="Line 81"/>
            <p:cNvSpPr>
              <a:spLocks noChangeShapeType="1"/>
            </p:cNvSpPr>
            <p:nvPr/>
          </p:nvSpPr>
          <p:spPr bwMode="auto">
            <a:xfrm flipV="1">
              <a:off x="1254" y="724"/>
              <a:ext cx="172" cy="1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94" name="Line 82"/>
            <p:cNvSpPr>
              <a:spLocks noChangeShapeType="1"/>
            </p:cNvSpPr>
            <p:nvPr/>
          </p:nvSpPr>
          <p:spPr bwMode="auto">
            <a:xfrm flipV="1">
              <a:off x="1254" y="724"/>
              <a:ext cx="293" cy="29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95" name="Line 83"/>
            <p:cNvSpPr>
              <a:spLocks noChangeShapeType="1"/>
            </p:cNvSpPr>
            <p:nvPr/>
          </p:nvSpPr>
          <p:spPr bwMode="auto">
            <a:xfrm flipV="1">
              <a:off x="1254" y="724"/>
              <a:ext cx="411" cy="40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96" name="Line 84"/>
            <p:cNvSpPr>
              <a:spLocks noChangeShapeType="1"/>
            </p:cNvSpPr>
            <p:nvPr/>
          </p:nvSpPr>
          <p:spPr bwMode="auto">
            <a:xfrm flipV="1">
              <a:off x="1254" y="782"/>
              <a:ext cx="469" cy="47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97" name="Line 85"/>
            <p:cNvSpPr>
              <a:spLocks noChangeShapeType="1"/>
            </p:cNvSpPr>
            <p:nvPr/>
          </p:nvSpPr>
          <p:spPr bwMode="auto">
            <a:xfrm flipV="1">
              <a:off x="1254" y="904"/>
              <a:ext cx="469" cy="4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98" name="Line 86"/>
            <p:cNvSpPr>
              <a:spLocks noChangeShapeType="1"/>
            </p:cNvSpPr>
            <p:nvPr/>
          </p:nvSpPr>
          <p:spPr bwMode="auto">
            <a:xfrm flipV="1">
              <a:off x="1279" y="1025"/>
              <a:ext cx="444" cy="44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99" name="Line 87"/>
            <p:cNvSpPr>
              <a:spLocks noChangeShapeType="1"/>
            </p:cNvSpPr>
            <p:nvPr/>
          </p:nvSpPr>
          <p:spPr bwMode="auto">
            <a:xfrm flipV="1">
              <a:off x="1397" y="1142"/>
              <a:ext cx="326" cy="32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00" name="Line 88"/>
            <p:cNvSpPr>
              <a:spLocks noChangeShapeType="1"/>
            </p:cNvSpPr>
            <p:nvPr/>
          </p:nvSpPr>
          <p:spPr bwMode="auto">
            <a:xfrm flipV="1">
              <a:off x="1518" y="1263"/>
              <a:ext cx="205" cy="20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01" name="Line 89"/>
            <p:cNvSpPr>
              <a:spLocks noChangeShapeType="1"/>
            </p:cNvSpPr>
            <p:nvPr/>
          </p:nvSpPr>
          <p:spPr bwMode="auto">
            <a:xfrm flipV="1">
              <a:off x="1639" y="1384"/>
              <a:ext cx="84" cy="8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02" name="Line 90"/>
            <p:cNvSpPr>
              <a:spLocks noChangeShapeType="1"/>
            </p:cNvSpPr>
            <p:nvPr/>
          </p:nvSpPr>
          <p:spPr bwMode="auto">
            <a:xfrm flipH="1" flipV="1">
              <a:off x="307" y="2419"/>
              <a:ext cx="114" cy="11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03" name="Line 91"/>
            <p:cNvSpPr>
              <a:spLocks noChangeShapeType="1"/>
            </p:cNvSpPr>
            <p:nvPr/>
          </p:nvSpPr>
          <p:spPr bwMode="auto">
            <a:xfrm flipH="1" flipV="1">
              <a:off x="307" y="2297"/>
              <a:ext cx="235" cy="23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04" name="Line 92"/>
            <p:cNvSpPr>
              <a:spLocks noChangeShapeType="1"/>
            </p:cNvSpPr>
            <p:nvPr/>
          </p:nvSpPr>
          <p:spPr bwMode="auto">
            <a:xfrm flipH="1" flipV="1">
              <a:off x="307" y="2180"/>
              <a:ext cx="356" cy="35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05" name="Line 93"/>
            <p:cNvSpPr>
              <a:spLocks noChangeShapeType="1"/>
            </p:cNvSpPr>
            <p:nvPr/>
          </p:nvSpPr>
          <p:spPr bwMode="auto">
            <a:xfrm flipH="1" flipV="1">
              <a:off x="307" y="2059"/>
              <a:ext cx="473" cy="4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06" name="Line 94"/>
            <p:cNvSpPr>
              <a:spLocks noChangeShapeType="1"/>
            </p:cNvSpPr>
            <p:nvPr/>
          </p:nvSpPr>
          <p:spPr bwMode="auto">
            <a:xfrm flipH="1" flipV="1">
              <a:off x="307" y="1938"/>
              <a:ext cx="594" cy="59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07" name="Freeform 95"/>
            <p:cNvSpPr>
              <a:spLocks/>
            </p:cNvSpPr>
            <p:nvPr/>
          </p:nvSpPr>
          <p:spPr bwMode="auto">
            <a:xfrm>
              <a:off x="307" y="1821"/>
              <a:ext cx="712" cy="711"/>
            </a:xfrm>
            <a:custGeom>
              <a:avLst/>
              <a:gdLst>
                <a:gd name="T0" fmla="*/ 1359 w 1359"/>
                <a:gd name="T1" fmla="*/ 1360 h 1360"/>
                <a:gd name="T2" fmla="*/ 1350 w 1359"/>
                <a:gd name="T3" fmla="*/ 1351 h 1360"/>
                <a:gd name="T4" fmla="*/ 0 w 1359"/>
                <a:gd name="T5" fmla="*/ 0 h 1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59" h="1360">
                  <a:moveTo>
                    <a:pt x="1359" y="1360"/>
                  </a:moveTo>
                  <a:lnTo>
                    <a:pt x="1350" y="135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08" name="Line 96"/>
            <p:cNvSpPr>
              <a:spLocks noChangeShapeType="1"/>
            </p:cNvSpPr>
            <p:nvPr/>
          </p:nvSpPr>
          <p:spPr bwMode="auto">
            <a:xfrm flipH="1" flipV="1">
              <a:off x="1030" y="2419"/>
              <a:ext cx="110" cy="11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09" name="Line 97"/>
            <p:cNvSpPr>
              <a:spLocks noChangeShapeType="1"/>
            </p:cNvSpPr>
            <p:nvPr/>
          </p:nvSpPr>
          <p:spPr bwMode="auto">
            <a:xfrm flipH="1" flipV="1">
              <a:off x="307" y="1700"/>
              <a:ext cx="528" cy="52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10" name="Line 98"/>
            <p:cNvSpPr>
              <a:spLocks noChangeShapeType="1"/>
            </p:cNvSpPr>
            <p:nvPr/>
          </p:nvSpPr>
          <p:spPr bwMode="auto">
            <a:xfrm flipH="1" flipV="1">
              <a:off x="1103" y="2375"/>
              <a:ext cx="158" cy="15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11" name="Line 99"/>
            <p:cNvSpPr>
              <a:spLocks noChangeShapeType="1"/>
            </p:cNvSpPr>
            <p:nvPr/>
          </p:nvSpPr>
          <p:spPr bwMode="auto">
            <a:xfrm flipH="1" flipV="1">
              <a:off x="307" y="1582"/>
              <a:ext cx="495" cy="49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12" name="Line 100"/>
            <p:cNvSpPr>
              <a:spLocks noChangeShapeType="1"/>
            </p:cNvSpPr>
            <p:nvPr/>
          </p:nvSpPr>
          <p:spPr bwMode="auto">
            <a:xfrm flipH="1" flipV="1">
              <a:off x="802" y="2074"/>
              <a:ext cx="33" cy="3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13" name="Line 101"/>
            <p:cNvSpPr>
              <a:spLocks noChangeShapeType="1"/>
            </p:cNvSpPr>
            <p:nvPr/>
          </p:nvSpPr>
          <p:spPr bwMode="auto">
            <a:xfrm flipH="1" flipV="1">
              <a:off x="1180" y="2331"/>
              <a:ext cx="198" cy="20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14" name="Line 102"/>
            <p:cNvSpPr>
              <a:spLocks noChangeShapeType="1"/>
            </p:cNvSpPr>
            <p:nvPr/>
          </p:nvSpPr>
          <p:spPr bwMode="auto">
            <a:xfrm flipH="1" flipV="1">
              <a:off x="318" y="1468"/>
              <a:ext cx="484" cy="4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15" name="Line 103"/>
            <p:cNvSpPr>
              <a:spLocks noChangeShapeType="1"/>
            </p:cNvSpPr>
            <p:nvPr/>
          </p:nvSpPr>
          <p:spPr bwMode="auto">
            <a:xfrm flipH="1" flipV="1">
              <a:off x="802" y="1956"/>
              <a:ext cx="33" cy="3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16" name="Line 104"/>
            <p:cNvSpPr>
              <a:spLocks noChangeShapeType="1"/>
            </p:cNvSpPr>
            <p:nvPr/>
          </p:nvSpPr>
          <p:spPr bwMode="auto">
            <a:xfrm flipH="1" flipV="1">
              <a:off x="1199" y="2231"/>
              <a:ext cx="301" cy="30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17" name="Line 105"/>
            <p:cNvSpPr>
              <a:spLocks noChangeShapeType="1"/>
            </p:cNvSpPr>
            <p:nvPr/>
          </p:nvSpPr>
          <p:spPr bwMode="auto">
            <a:xfrm flipH="1" flipV="1">
              <a:off x="436" y="1468"/>
              <a:ext cx="366" cy="36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18" name="Line 106"/>
            <p:cNvSpPr>
              <a:spLocks noChangeShapeType="1"/>
            </p:cNvSpPr>
            <p:nvPr/>
          </p:nvSpPr>
          <p:spPr bwMode="auto">
            <a:xfrm flipH="1" flipV="1">
              <a:off x="1199" y="2110"/>
              <a:ext cx="418" cy="42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19" name="Line 107"/>
            <p:cNvSpPr>
              <a:spLocks noChangeShapeType="1"/>
            </p:cNvSpPr>
            <p:nvPr/>
          </p:nvSpPr>
          <p:spPr bwMode="auto">
            <a:xfrm flipH="1" flipV="1">
              <a:off x="557" y="1468"/>
              <a:ext cx="245" cy="24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20" name="Line 108"/>
            <p:cNvSpPr>
              <a:spLocks noChangeShapeType="1"/>
            </p:cNvSpPr>
            <p:nvPr/>
          </p:nvSpPr>
          <p:spPr bwMode="auto">
            <a:xfrm flipH="1" flipV="1">
              <a:off x="1228" y="2022"/>
              <a:ext cx="495" cy="49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21" name="Line 109"/>
            <p:cNvSpPr>
              <a:spLocks noChangeShapeType="1"/>
            </p:cNvSpPr>
            <p:nvPr/>
          </p:nvSpPr>
          <p:spPr bwMode="auto">
            <a:xfrm flipH="1" flipV="1">
              <a:off x="678" y="1468"/>
              <a:ext cx="124" cy="12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22" name="Line 110"/>
            <p:cNvSpPr>
              <a:spLocks noChangeShapeType="1"/>
            </p:cNvSpPr>
            <p:nvPr/>
          </p:nvSpPr>
          <p:spPr bwMode="auto">
            <a:xfrm flipH="1" flipV="1">
              <a:off x="1199" y="1989"/>
              <a:ext cx="29" cy="3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23" name="Line 111"/>
            <p:cNvSpPr>
              <a:spLocks noChangeShapeType="1"/>
            </p:cNvSpPr>
            <p:nvPr/>
          </p:nvSpPr>
          <p:spPr bwMode="auto">
            <a:xfrm flipH="1" flipV="1">
              <a:off x="1228" y="1901"/>
              <a:ext cx="495" cy="49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24" name="Line 112"/>
            <p:cNvSpPr>
              <a:spLocks noChangeShapeType="1"/>
            </p:cNvSpPr>
            <p:nvPr/>
          </p:nvSpPr>
          <p:spPr bwMode="auto">
            <a:xfrm flipH="1" flipV="1">
              <a:off x="795" y="1468"/>
              <a:ext cx="7" cy="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25" name="Line 113"/>
            <p:cNvSpPr>
              <a:spLocks noChangeShapeType="1"/>
            </p:cNvSpPr>
            <p:nvPr/>
          </p:nvSpPr>
          <p:spPr bwMode="auto">
            <a:xfrm flipH="1" flipV="1">
              <a:off x="1221" y="1894"/>
              <a:ext cx="7" cy="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26" name="Line 114"/>
            <p:cNvSpPr>
              <a:spLocks noChangeShapeType="1"/>
            </p:cNvSpPr>
            <p:nvPr/>
          </p:nvSpPr>
          <p:spPr bwMode="auto">
            <a:xfrm flipH="1" flipV="1">
              <a:off x="1228" y="1784"/>
              <a:ext cx="495" cy="49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27" name="Line 115"/>
            <p:cNvSpPr>
              <a:spLocks noChangeShapeType="1"/>
            </p:cNvSpPr>
            <p:nvPr/>
          </p:nvSpPr>
          <p:spPr bwMode="auto">
            <a:xfrm flipH="1" flipV="1">
              <a:off x="1228" y="1663"/>
              <a:ext cx="495" cy="49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28" name="Line 116"/>
            <p:cNvSpPr>
              <a:spLocks noChangeShapeType="1"/>
            </p:cNvSpPr>
            <p:nvPr/>
          </p:nvSpPr>
          <p:spPr bwMode="auto">
            <a:xfrm flipH="1" flipV="1">
              <a:off x="1228" y="1542"/>
              <a:ext cx="495" cy="49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29" name="Line 117"/>
            <p:cNvSpPr>
              <a:spLocks noChangeShapeType="1"/>
            </p:cNvSpPr>
            <p:nvPr/>
          </p:nvSpPr>
          <p:spPr bwMode="auto">
            <a:xfrm flipH="1" flipV="1">
              <a:off x="1276" y="1468"/>
              <a:ext cx="447" cy="44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30" name="Line 118"/>
            <p:cNvSpPr>
              <a:spLocks noChangeShapeType="1"/>
            </p:cNvSpPr>
            <p:nvPr/>
          </p:nvSpPr>
          <p:spPr bwMode="auto">
            <a:xfrm flipH="1" flipV="1">
              <a:off x="1393" y="1468"/>
              <a:ext cx="330" cy="33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31" name="Line 119"/>
            <p:cNvSpPr>
              <a:spLocks noChangeShapeType="1"/>
            </p:cNvSpPr>
            <p:nvPr/>
          </p:nvSpPr>
          <p:spPr bwMode="auto">
            <a:xfrm flipH="1" flipV="1">
              <a:off x="1514" y="1468"/>
              <a:ext cx="209" cy="21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32" name="Line 120"/>
            <p:cNvSpPr>
              <a:spLocks noChangeShapeType="1"/>
            </p:cNvSpPr>
            <p:nvPr/>
          </p:nvSpPr>
          <p:spPr bwMode="auto">
            <a:xfrm flipH="1" flipV="1">
              <a:off x="1635" y="1468"/>
              <a:ext cx="88" cy="9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95" name="Line 183"/>
            <p:cNvSpPr>
              <a:spLocks noChangeShapeType="1"/>
            </p:cNvSpPr>
            <p:nvPr/>
          </p:nvSpPr>
          <p:spPr bwMode="auto">
            <a:xfrm>
              <a:off x="307" y="724"/>
              <a:ext cx="141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96" name="Line 184"/>
            <p:cNvSpPr>
              <a:spLocks noChangeShapeType="1"/>
            </p:cNvSpPr>
            <p:nvPr/>
          </p:nvSpPr>
          <p:spPr bwMode="auto">
            <a:xfrm>
              <a:off x="1723" y="724"/>
              <a:ext cx="0" cy="180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97" name="Line 185"/>
            <p:cNvSpPr>
              <a:spLocks noChangeShapeType="1"/>
            </p:cNvSpPr>
            <p:nvPr/>
          </p:nvSpPr>
          <p:spPr bwMode="auto">
            <a:xfrm flipH="1">
              <a:off x="307" y="2532"/>
              <a:ext cx="141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98" name="Line 186"/>
            <p:cNvSpPr>
              <a:spLocks noChangeShapeType="1"/>
            </p:cNvSpPr>
            <p:nvPr/>
          </p:nvSpPr>
          <p:spPr bwMode="auto">
            <a:xfrm flipV="1">
              <a:off x="307" y="724"/>
              <a:ext cx="0" cy="180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99" name="Line 187"/>
            <p:cNvSpPr>
              <a:spLocks noChangeShapeType="1"/>
            </p:cNvSpPr>
            <p:nvPr/>
          </p:nvSpPr>
          <p:spPr bwMode="auto">
            <a:xfrm flipH="1">
              <a:off x="307" y="2804"/>
              <a:ext cx="141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00" name="Line 188"/>
            <p:cNvSpPr>
              <a:spLocks noChangeShapeType="1"/>
            </p:cNvSpPr>
            <p:nvPr/>
          </p:nvSpPr>
          <p:spPr bwMode="auto">
            <a:xfrm>
              <a:off x="307" y="2804"/>
              <a:ext cx="0" cy="133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01" name="Line 189"/>
            <p:cNvSpPr>
              <a:spLocks noChangeShapeType="1"/>
            </p:cNvSpPr>
            <p:nvPr/>
          </p:nvSpPr>
          <p:spPr bwMode="auto">
            <a:xfrm>
              <a:off x="307" y="4135"/>
              <a:ext cx="141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02" name="Line 190"/>
            <p:cNvSpPr>
              <a:spLocks noChangeShapeType="1"/>
            </p:cNvSpPr>
            <p:nvPr/>
          </p:nvSpPr>
          <p:spPr bwMode="auto">
            <a:xfrm flipV="1">
              <a:off x="1723" y="2804"/>
              <a:ext cx="0" cy="133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03" name="Line 191"/>
            <p:cNvSpPr>
              <a:spLocks noChangeShapeType="1"/>
            </p:cNvSpPr>
            <p:nvPr/>
          </p:nvSpPr>
          <p:spPr bwMode="auto">
            <a:xfrm flipV="1">
              <a:off x="1015" y="2151"/>
              <a:ext cx="0" cy="44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04" name="Line 192"/>
            <p:cNvSpPr>
              <a:spLocks noChangeShapeType="1"/>
            </p:cNvSpPr>
            <p:nvPr/>
          </p:nvSpPr>
          <p:spPr bwMode="auto">
            <a:xfrm flipV="1">
              <a:off x="1015" y="2055"/>
              <a:ext cx="0" cy="4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05" name="Line 193"/>
            <p:cNvSpPr>
              <a:spLocks noChangeShapeType="1"/>
            </p:cNvSpPr>
            <p:nvPr/>
          </p:nvSpPr>
          <p:spPr bwMode="auto">
            <a:xfrm flipV="1">
              <a:off x="1015" y="1575"/>
              <a:ext cx="0" cy="4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06" name="Line 194"/>
            <p:cNvSpPr>
              <a:spLocks noChangeShapeType="1"/>
            </p:cNvSpPr>
            <p:nvPr/>
          </p:nvSpPr>
          <p:spPr bwMode="auto">
            <a:xfrm flipV="1">
              <a:off x="1015" y="1479"/>
              <a:ext cx="0" cy="4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07" name="Line 195"/>
            <p:cNvSpPr>
              <a:spLocks noChangeShapeType="1"/>
            </p:cNvSpPr>
            <p:nvPr/>
          </p:nvSpPr>
          <p:spPr bwMode="auto">
            <a:xfrm flipV="1">
              <a:off x="1015" y="999"/>
              <a:ext cx="0" cy="4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08" name="Line 196"/>
            <p:cNvSpPr>
              <a:spLocks noChangeShapeType="1"/>
            </p:cNvSpPr>
            <p:nvPr/>
          </p:nvSpPr>
          <p:spPr bwMode="auto">
            <a:xfrm flipV="1">
              <a:off x="1015" y="904"/>
              <a:ext cx="0" cy="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09" name="Line 197"/>
            <p:cNvSpPr>
              <a:spLocks noChangeShapeType="1"/>
            </p:cNvSpPr>
            <p:nvPr/>
          </p:nvSpPr>
          <p:spPr bwMode="auto">
            <a:xfrm flipV="1">
              <a:off x="1015" y="401"/>
              <a:ext cx="0" cy="44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10" name="Line 198"/>
            <p:cNvSpPr>
              <a:spLocks noChangeShapeType="1"/>
            </p:cNvSpPr>
            <p:nvPr/>
          </p:nvSpPr>
          <p:spPr bwMode="auto">
            <a:xfrm>
              <a:off x="1015" y="2686"/>
              <a:ext cx="0" cy="41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11" name="Line 199"/>
            <p:cNvSpPr>
              <a:spLocks noChangeShapeType="1"/>
            </p:cNvSpPr>
            <p:nvPr/>
          </p:nvSpPr>
          <p:spPr bwMode="auto">
            <a:xfrm>
              <a:off x="1015" y="3160"/>
              <a:ext cx="0" cy="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12" name="Line 200"/>
            <p:cNvSpPr>
              <a:spLocks noChangeShapeType="1"/>
            </p:cNvSpPr>
            <p:nvPr/>
          </p:nvSpPr>
          <p:spPr bwMode="auto">
            <a:xfrm>
              <a:off x="1015" y="3255"/>
              <a:ext cx="0" cy="4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13" name="Line 201"/>
            <p:cNvSpPr>
              <a:spLocks noChangeShapeType="1"/>
            </p:cNvSpPr>
            <p:nvPr/>
          </p:nvSpPr>
          <p:spPr bwMode="auto">
            <a:xfrm>
              <a:off x="1015" y="3735"/>
              <a:ext cx="0" cy="4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14" name="Line 202"/>
            <p:cNvSpPr>
              <a:spLocks noChangeShapeType="1"/>
            </p:cNvSpPr>
            <p:nvPr/>
          </p:nvSpPr>
          <p:spPr bwMode="auto">
            <a:xfrm>
              <a:off x="1015" y="3831"/>
              <a:ext cx="0" cy="41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15" name="Line 203"/>
            <p:cNvSpPr>
              <a:spLocks noChangeShapeType="1"/>
            </p:cNvSpPr>
            <p:nvPr/>
          </p:nvSpPr>
          <p:spPr bwMode="auto">
            <a:xfrm>
              <a:off x="164" y="3468"/>
              <a:ext cx="48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16" name="Line 204"/>
            <p:cNvSpPr>
              <a:spLocks noChangeShapeType="1"/>
            </p:cNvSpPr>
            <p:nvPr/>
          </p:nvSpPr>
          <p:spPr bwMode="auto">
            <a:xfrm>
              <a:off x="700" y="3468"/>
              <a:ext cx="4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17" name="Line 205"/>
            <p:cNvSpPr>
              <a:spLocks noChangeShapeType="1"/>
            </p:cNvSpPr>
            <p:nvPr/>
          </p:nvSpPr>
          <p:spPr bwMode="auto">
            <a:xfrm>
              <a:off x="799" y="3468"/>
              <a:ext cx="42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18" name="Line 206"/>
            <p:cNvSpPr>
              <a:spLocks noChangeShapeType="1"/>
            </p:cNvSpPr>
            <p:nvPr/>
          </p:nvSpPr>
          <p:spPr bwMode="auto">
            <a:xfrm>
              <a:off x="1276" y="3468"/>
              <a:ext cx="4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19" name="Line 207"/>
            <p:cNvSpPr>
              <a:spLocks noChangeShapeType="1"/>
            </p:cNvSpPr>
            <p:nvPr/>
          </p:nvSpPr>
          <p:spPr bwMode="auto">
            <a:xfrm>
              <a:off x="1375" y="3468"/>
              <a:ext cx="48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20" name="Line 208"/>
            <p:cNvSpPr>
              <a:spLocks noChangeShapeType="1"/>
            </p:cNvSpPr>
            <p:nvPr/>
          </p:nvSpPr>
          <p:spPr bwMode="auto">
            <a:xfrm flipV="1">
              <a:off x="771" y="724"/>
              <a:ext cx="0" cy="7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21" name="Line 209"/>
            <p:cNvSpPr>
              <a:spLocks noChangeShapeType="1"/>
            </p:cNvSpPr>
            <p:nvPr/>
          </p:nvSpPr>
          <p:spPr bwMode="auto">
            <a:xfrm>
              <a:off x="1260" y="724"/>
              <a:ext cx="0" cy="7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22" name="Line 210"/>
            <p:cNvSpPr>
              <a:spLocks noChangeShapeType="1"/>
            </p:cNvSpPr>
            <p:nvPr/>
          </p:nvSpPr>
          <p:spPr bwMode="auto">
            <a:xfrm>
              <a:off x="307" y="1468"/>
              <a:ext cx="47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23" name="Line 211"/>
            <p:cNvSpPr>
              <a:spLocks noChangeShapeType="1"/>
            </p:cNvSpPr>
            <p:nvPr/>
          </p:nvSpPr>
          <p:spPr bwMode="auto">
            <a:xfrm>
              <a:off x="1254" y="1468"/>
              <a:ext cx="46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24" name="Line 212"/>
            <p:cNvSpPr>
              <a:spLocks noChangeShapeType="1"/>
            </p:cNvSpPr>
            <p:nvPr/>
          </p:nvSpPr>
          <p:spPr bwMode="auto">
            <a:xfrm flipV="1">
              <a:off x="802" y="1468"/>
              <a:ext cx="0" cy="64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26" name="Line 214"/>
            <p:cNvSpPr>
              <a:spLocks noChangeShapeType="1"/>
            </p:cNvSpPr>
            <p:nvPr/>
          </p:nvSpPr>
          <p:spPr bwMode="auto">
            <a:xfrm flipV="1">
              <a:off x="1228" y="1468"/>
              <a:ext cx="0" cy="64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27" name="Line 215"/>
            <p:cNvSpPr>
              <a:spLocks noChangeShapeType="1"/>
            </p:cNvSpPr>
            <p:nvPr/>
          </p:nvSpPr>
          <p:spPr bwMode="auto">
            <a:xfrm>
              <a:off x="802" y="1894"/>
              <a:ext cx="42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28" name="Line 216"/>
            <p:cNvSpPr>
              <a:spLocks noChangeShapeType="1"/>
            </p:cNvSpPr>
            <p:nvPr/>
          </p:nvSpPr>
          <p:spPr bwMode="auto">
            <a:xfrm>
              <a:off x="835" y="1355"/>
              <a:ext cx="0" cy="7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29" name="Line 217"/>
            <p:cNvSpPr>
              <a:spLocks noChangeShapeType="1"/>
            </p:cNvSpPr>
            <p:nvPr/>
          </p:nvSpPr>
          <p:spPr bwMode="auto">
            <a:xfrm>
              <a:off x="1199" y="1355"/>
              <a:ext cx="0" cy="7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30" name="Line 218"/>
            <p:cNvSpPr>
              <a:spLocks noChangeShapeType="1"/>
            </p:cNvSpPr>
            <p:nvPr/>
          </p:nvSpPr>
          <p:spPr bwMode="auto">
            <a:xfrm>
              <a:off x="802" y="2110"/>
              <a:ext cx="42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31" name="Line 219"/>
            <p:cNvSpPr>
              <a:spLocks noChangeShapeType="1"/>
            </p:cNvSpPr>
            <p:nvPr/>
          </p:nvSpPr>
          <p:spPr bwMode="auto">
            <a:xfrm>
              <a:off x="835" y="2110"/>
              <a:ext cx="0" cy="21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32" name="Line 220"/>
            <p:cNvSpPr>
              <a:spLocks noChangeShapeType="1"/>
            </p:cNvSpPr>
            <p:nvPr/>
          </p:nvSpPr>
          <p:spPr bwMode="auto">
            <a:xfrm>
              <a:off x="835" y="2323"/>
              <a:ext cx="36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33" name="Line 221"/>
            <p:cNvSpPr>
              <a:spLocks noChangeShapeType="1"/>
            </p:cNvSpPr>
            <p:nvPr/>
          </p:nvSpPr>
          <p:spPr bwMode="auto">
            <a:xfrm flipV="1">
              <a:off x="1199" y="2110"/>
              <a:ext cx="0" cy="21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34" name="Line 222"/>
            <p:cNvSpPr>
              <a:spLocks noChangeShapeType="1"/>
            </p:cNvSpPr>
            <p:nvPr/>
          </p:nvSpPr>
          <p:spPr bwMode="auto">
            <a:xfrm>
              <a:off x="835" y="2323"/>
              <a:ext cx="180" cy="10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35" name="Line 223"/>
            <p:cNvSpPr>
              <a:spLocks noChangeShapeType="1"/>
            </p:cNvSpPr>
            <p:nvPr/>
          </p:nvSpPr>
          <p:spPr bwMode="auto">
            <a:xfrm flipV="1">
              <a:off x="1015" y="2323"/>
              <a:ext cx="184" cy="10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36" name="Line 224"/>
            <p:cNvSpPr>
              <a:spLocks noChangeShapeType="1"/>
            </p:cNvSpPr>
            <p:nvPr/>
          </p:nvSpPr>
          <p:spPr bwMode="auto">
            <a:xfrm flipV="1">
              <a:off x="835" y="937"/>
              <a:ext cx="0" cy="95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37" name="Line 225"/>
            <p:cNvSpPr>
              <a:spLocks noChangeShapeType="1"/>
            </p:cNvSpPr>
            <p:nvPr/>
          </p:nvSpPr>
          <p:spPr bwMode="auto">
            <a:xfrm flipV="1">
              <a:off x="1199" y="937"/>
              <a:ext cx="0" cy="95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38" name="Line 226"/>
            <p:cNvSpPr>
              <a:spLocks noChangeShapeType="1"/>
            </p:cNvSpPr>
            <p:nvPr/>
          </p:nvSpPr>
          <p:spPr bwMode="auto">
            <a:xfrm>
              <a:off x="777" y="1468"/>
              <a:ext cx="2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39" name="Line 227"/>
            <p:cNvSpPr>
              <a:spLocks noChangeShapeType="1"/>
            </p:cNvSpPr>
            <p:nvPr/>
          </p:nvSpPr>
          <p:spPr bwMode="auto">
            <a:xfrm flipH="1">
              <a:off x="1228" y="1468"/>
              <a:ext cx="2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40" name="Line 228"/>
            <p:cNvSpPr>
              <a:spLocks noChangeShapeType="1"/>
            </p:cNvSpPr>
            <p:nvPr/>
          </p:nvSpPr>
          <p:spPr bwMode="auto">
            <a:xfrm flipV="1">
              <a:off x="1228" y="724"/>
              <a:ext cx="0" cy="7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41" name="Line 229"/>
            <p:cNvSpPr>
              <a:spLocks noChangeShapeType="1"/>
            </p:cNvSpPr>
            <p:nvPr/>
          </p:nvSpPr>
          <p:spPr bwMode="auto">
            <a:xfrm>
              <a:off x="802" y="724"/>
              <a:ext cx="0" cy="7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42" name="Line 230"/>
            <p:cNvSpPr>
              <a:spLocks noChangeShapeType="1"/>
            </p:cNvSpPr>
            <p:nvPr/>
          </p:nvSpPr>
          <p:spPr bwMode="auto">
            <a:xfrm>
              <a:off x="802" y="1894"/>
              <a:ext cx="0" cy="21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43" name="Line 231"/>
            <p:cNvSpPr>
              <a:spLocks noChangeShapeType="1"/>
            </p:cNvSpPr>
            <p:nvPr/>
          </p:nvSpPr>
          <p:spPr bwMode="auto">
            <a:xfrm>
              <a:off x="1228" y="1894"/>
              <a:ext cx="0" cy="21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44" name="Line 232"/>
            <p:cNvSpPr>
              <a:spLocks noChangeShapeType="1"/>
            </p:cNvSpPr>
            <p:nvPr/>
          </p:nvSpPr>
          <p:spPr bwMode="auto">
            <a:xfrm>
              <a:off x="802" y="1468"/>
              <a:ext cx="0" cy="42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45" name="Line 233"/>
            <p:cNvSpPr>
              <a:spLocks noChangeShapeType="1"/>
            </p:cNvSpPr>
            <p:nvPr/>
          </p:nvSpPr>
          <p:spPr bwMode="auto">
            <a:xfrm>
              <a:off x="1228" y="1468"/>
              <a:ext cx="0" cy="42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46" name="Line 234"/>
            <p:cNvSpPr>
              <a:spLocks noChangeShapeType="1"/>
            </p:cNvSpPr>
            <p:nvPr/>
          </p:nvSpPr>
          <p:spPr bwMode="auto">
            <a:xfrm flipH="1">
              <a:off x="802" y="1894"/>
              <a:ext cx="42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47" name="Line 235"/>
            <p:cNvSpPr>
              <a:spLocks noChangeShapeType="1"/>
            </p:cNvSpPr>
            <p:nvPr/>
          </p:nvSpPr>
          <p:spPr bwMode="auto">
            <a:xfrm>
              <a:off x="835" y="1894"/>
              <a:ext cx="0" cy="21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48" name="Line 236"/>
            <p:cNvSpPr>
              <a:spLocks noChangeShapeType="1"/>
            </p:cNvSpPr>
            <p:nvPr/>
          </p:nvSpPr>
          <p:spPr bwMode="auto">
            <a:xfrm>
              <a:off x="1199" y="1894"/>
              <a:ext cx="0" cy="21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49" name="Line 237"/>
            <p:cNvSpPr>
              <a:spLocks noChangeShapeType="1"/>
            </p:cNvSpPr>
            <p:nvPr/>
          </p:nvSpPr>
          <p:spPr bwMode="auto">
            <a:xfrm>
              <a:off x="802" y="2110"/>
              <a:ext cx="42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50" name="Line 238"/>
            <p:cNvSpPr>
              <a:spLocks noChangeShapeType="1"/>
            </p:cNvSpPr>
            <p:nvPr/>
          </p:nvSpPr>
          <p:spPr bwMode="auto">
            <a:xfrm>
              <a:off x="802" y="937"/>
              <a:ext cx="42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51" name="Line 239"/>
            <p:cNvSpPr>
              <a:spLocks noChangeShapeType="1"/>
            </p:cNvSpPr>
            <p:nvPr/>
          </p:nvSpPr>
          <p:spPr bwMode="auto">
            <a:xfrm>
              <a:off x="1059" y="467"/>
              <a:ext cx="0" cy="10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52" name="Line 240"/>
            <p:cNvSpPr>
              <a:spLocks noChangeShapeType="1"/>
            </p:cNvSpPr>
            <p:nvPr/>
          </p:nvSpPr>
          <p:spPr bwMode="auto">
            <a:xfrm flipH="1">
              <a:off x="975" y="573"/>
              <a:ext cx="8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53" name="Line 241"/>
            <p:cNvSpPr>
              <a:spLocks noChangeShapeType="1"/>
            </p:cNvSpPr>
            <p:nvPr/>
          </p:nvSpPr>
          <p:spPr bwMode="auto">
            <a:xfrm flipV="1">
              <a:off x="975" y="467"/>
              <a:ext cx="0" cy="10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54" name="Line 242"/>
            <p:cNvSpPr>
              <a:spLocks noChangeShapeType="1"/>
            </p:cNvSpPr>
            <p:nvPr/>
          </p:nvSpPr>
          <p:spPr bwMode="auto">
            <a:xfrm flipV="1">
              <a:off x="821" y="3277"/>
              <a:ext cx="447" cy="44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55" name="Line 243"/>
            <p:cNvSpPr>
              <a:spLocks noChangeShapeType="1"/>
            </p:cNvSpPr>
            <p:nvPr/>
          </p:nvSpPr>
          <p:spPr bwMode="auto">
            <a:xfrm flipV="1">
              <a:off x="762" y="3215"/>
              <a:ext cx="448" cy="44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67294" name="Group 382"/>
          <p:cNvGrpSpPr>
            <a:grpSpLocks/>
          </p:cNvGrpSpPr>
          <p:nvPr/>
        </p:nvGrpSpPr>
        <p:grpSpPr bwMode="auto">
          <a:xfrm>
            <a:off x="3278188" y="1031875"/>
            <a:ext cx="2625725" cy="5713413"/>
            <a:chOff x="2065" y="650"/>
            <a:chExt cx="1654" cy="3599"/>
          </a:xfrm>
        </p:grpSpPr>
        <p:sp>
          <p:nvSpPr>
            <p:cNvPr id="166966" name="Line 54"/>
            <p:cNvSpPr>
              <a:spLocks noChangeShapeType="1"/>
            </p:cNvSpPr>
            <p:nvPr/>
          </p:nvSpPr>
          <p:spPr bwMode="auto">
            <a:xfrm flipH="1" flipV="1">
              <a:off x="2923" y="3468"/>
              <a:ext cx="143" cy="14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67" name="Line 55"/>
            <p:cNvSpPr>
              <a:spLocks noChangeShapeType="1"/>
            </p:cNvSpPr>
            <p:nvPr/>
          </p:nvSpPr>
          <p:spPr bwMode="auto">
            <a:xfrm flipH="1" flipV="1">
              <a:off x="2883" y="3512"/>
              <a:ext cx="139" cy="13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68" name="Line 56"/>
            <p:cNvSpPr>
              <a:spLocks noChangeShapeType="1"/>
            </p:cNvSpPr>
            <p:nvPr/>
          </p:nvSpPr>
          <p:spPr bwMode="auto">
            <a:xfrm flipV="1">
              <a:off x="2699" y="3288"/>
              <a:ext cx="41" cy="4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69" name="Line 57"/>
            <p:cNvSpPr>
              <a:spLocks noChangeShapeType="1"/>
            </p:cNvSpPr>
            <p:nvPr/>
          </p:nvSpPr>
          <p:spPr bwMode="auto">
            <a:xfrm flipV="1">
              <a:off x="3022" y="3611"/>
              <a:ext cx="44" cy="4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70" name="Line 58"/>
            <p:cNvSpPr>
              <a:spLocks noChangeShapeType="1"/>
            </p:cNvSpPr>
            <p:nvPr/>
          </p:nvSpPr>
          <p:spPr bwMode="auto">
            <a:xfrm flipH="1" flipV="1">
              <a:off x="3022" y="3288"/>
              <a:ext cx="44" cy="4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71" name="Line 59"/>
            <p:cNvSpPr>
              <a:spLocks noChangeShapeType="1"/>
            </p:cNvSpPr>
            <p:nvPr/>
          </p:nvSpPr>
          <p:spPr bwMode="auto">
            <a:xfrm flipH="1" flipV="1">
              <a:off x="2699" y="3611"/>
              <a:ext cx="41" cy="4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72" name="Line 60"/>
            <p:cNvSpPr>
              <a:spLocks noChangeShapeType="1"/>
            </p:cNvSpPr>
            <p:nvPr/>
          </p:nvSpPr>
          <p:spPr bwMode="auto">
            <a:xfrm flipV="1">
              <a:off x="2883" y="3288"/>
              <a:ext cx="139" cy="13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73" name="Line 61"/>
            <p:cNvSpPr>
              <a:spLocks noChangeShapeType="1"/>
            </p:cNvSpPr>
            <p:nvPr/>
          </p:nvSpPr>
          <p:spPr bwMode="auto">
            <a:xfrm flipH="1" flipV="1">
              <a:off x="2740" y="3288"/>
              <a:ext cx="143" cy="13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74" name="Line 62"/>
            <p:cNvSpPr>
              <a:spLocks noChangeShapeType="1"/>
            </p:cNvSpPr>
            <p:nvPr/>
          </p:nvSpPr>
          <p:spPr bwMode="auto">
            <a:xfrm flipV="1">
              <a:off x="2923" y="3328"/>
              <a:ext cx="143" cy="14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75" name="Line 63"/>
            <p:cNvSpPr>
              <a:spLocks noChangeShapeType="1"/>
            </p:cNvSpPr>
            <p:nvPr/>
          </p:nvSpPr>
          <p:spPr bwMode="auto">
            <a:xfrm flipH="1" flipV="1">
              <a:off x="2699" y="3328"/>
              <a:ext cx="140" cy="14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80" name="Freeform 68"/>
            <p:cNvSpPr>
              <a:spLocks/>
            </p:cNvSpPr>
            <p:nvPr/>
          </p:nvSpPr>
          <p:spPr bwMode="auto">
            <a:xfrm>
              <a:off x="2498" y="3086"/>
              <a:ext cx="766" cy="767"/>
            </a:xfrm>
            <a:custGeom>
              <a:avLst/>
              <a:gdLst>
                <a:gd name="T0" fmla="*/ 1461 w 1465"/>
                <a:gd name="T1" fmla="*/ 661 h 1466"/>
                <a:gd name="T2" fmla="*/ 1442 w 1465"/>
                <a:gd name="T3" fmla="*/ 555 h 1466"/>
                <a:gd name="T4" fmla="*/ 1408 w 1465"/>
                <a:gd name="T5" fmla="*/ 452 h 1466"/>
                <a:gd name="T6" fmla="*/ 1360 w 1465"/>
                <a:gd name="T7" fmla="*/ 356 h 1466"/>
                <a:gd name="T8" fmla="*/ 1298 w 1465"/>
                <a:gd name="T9" fmla="*/ 268 h 1466"/>
                <a:gd name="T10" fmla="*/ 1224 w 1465"/>
                <a:gd name="T11" fmla="*/ 190 h 1466"/>
                <a:gd name="T12" fmla="*/ 1139 w 1465"/>
                <a:gd name="T13" fmla="*/ 124 h 1466"/>
                <a:gd name="T14" fmla="*/ 1045 w 1465"/>
                <a:gd name="T15" fmla="*/ 70 h 1466"/>
                <a:gd name="T16" fmla="*/ 945 w 1465"/>
                <a:gd name="T17" fmla="*/ 31 h 1466"/>
                <a:gd name="T18" fmla="*/ 839 w 1465"/>
                <a:gd name="T19" fmla="*/ 8 h 1466"/>
                <a:gd name="T20" fmla="*/ 732 w 1465"/>
                <a:gd name="T21" fmla="*/ 0 h 1466"/>
                <a:gd name="T22" fmla="*/ 625 w 1465"/>
                <a:gd name="T23" fmla="*/ 8 h 1466"/>
                <a:gd name="T24" fmla="*/ 520 w 1465"/>
                <a:gd name="T25" fmla="*/ 31 h 1466"/>
                <a:gd name="T26" fmla="*/ 419 w 1465"/>
                <a:gd name="T27" fmla="*/ 70 h 1466"/>
                <a:gd name="T28" fmla="*/ 325 w 1465"/>
                <a:gd name="T29" fmla="*/ 124 h 1466"/>
                <a:gd name="T30" fmla="*/ 240 w 1465"/>
                <a:gd name="T31" fmla="*/ 190 h 1466"/>
                <a:gd name="T32" fmla="*/ 166 w 1465"/>
                <a:gd name="T33" fmla="*/ 268 h 1466"/>
                <a:gd name="T34" fmla="*/ 104 w 1465"/>
                <a:gd name="T35" fmla="*/ 356 h 1466"/>
                <a:gd name="T36" fmla="*/ 55 w 1465"/>
                <a:gd name="T37" fmla="*/ 452 h 1466"/>
                <a:gd name="T38" fmla="*/ 21 w 1465"/>
                <a:gd name="T39" fmla="*/ 555 h 1466"/>
                <a:gd name="T40" fmla="*/ 3 w 1465"/>
                <a:gd name="T41" fmla="*/ 661 h 1466"/>
                <a:gd name="T42" fmla="*/ 0 w 1465"/>
                <a:gd name="T43" fmla="*/ 768 h 1466"/>
                <a:gd name="T44" fmla="*/ 13 w 1465"/>
                <a:gd name="T45" fmla="*/ 876 h 1466"/>
                <a:gd name="T46" fmla="*/ 42 w 1465"/>
                <a:gd name="T47" fmla="*/ 979 h 1466"/>
                <a:gd name="T48" fmla="*/ 86 w 1465"/>
                <a:gd name="T49" fmla="*/ 1078 h 1466"/>
                <a:gd name="T50" fmla="*/ 144 w 1465"/>
                <a:gd name="T51" fmla="*/ 1170 h 1466"/>
                <a:gd name="T52" fmla="*/ 215 w 1465"/>
                <a:gd name="T53" fmla="*/ 1251 h 1466"/>
                <a:gd name="T54" fmla="*/ 295 w 1465"/>
                <a:gd name="T55" fmla="*/ 1321 h 1466"/>
                <a:gd name="T56" fmla="*/ 387 w 1465"/>
                <a:gd name="T57" fmla="*/ 1380 h 1466"/>
                <a:gd name="T58" fmla="*/ 485 w 1465"/>
                <a:gd name="T59" fmla="*/ 1423 h 1466"/>
                <a:gd name="T60" fmla="*/ 589 w 1465"/>
                <a:gd name="T61" fmla="*/ 1451 h 1466"/>
                <a:gd name="T62" fmla="*/ 696 w 1465"/>
                <a:gd name="T63" fmla="*/ 1465 h 1466"/>
                <a:gd name="T64" fmla="*/ 804 w 1465"/>
                <a:gd name="T65" fmla="*/ 1462 h 1466"/>
                <a:gd name="T66" fmla="*/ 910 w 1465"/>
                <a:gd name="T67" fmla="*/ 1444 h 1466"/>
                <a:gd name="T68" fmla="*/ 1013 w 1465"/>
                <a:gd name="T69" fmla="*/ 1409 h 1466"/>
                <a:gd name="T70" fmla="*/ 1109 w 1465"/>
                <a:gd name="T71" fmla="*/ 1362 h 1466"/>
                <a:gd name="T72" fmla="*/ 1197 w 1465"/>
                <a:gd name="T73" fmla="*/ 1299 h 1466"/>
                <a:gd name="T74" fmla="*/ 1274 w 1465"/>
                <a:gd name="T75" fmla="*/ 1225 h 1466"/>
                <a:gd name="T76" fmla="*/ 1341 w 1465"/>
                <a:gd name="T77" fmla="*/ 1140 h 1466"/>
                <a:gd name="T78" fmla="*/ 1394 w 1465"/>
                <a:gd name="T79" fmla="*/ 1046 h 1466"/>
                <a:gd name="T80" fmla="*/ 1433 w 1465"/>
                <a:gd name="T81" fmla="*/ 945 h 1466"/>
                <a:gd name="T82" fmla="*/ 1457 w 1465"/>
                <a:gd name="T83" fmla="*/ 840 h 1466"/>
                <a:gd name="T84" fmla="*/ 1465 w 1465"/>
                <a:gd name="T85" fmla="*/ 733 h 1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65" h="1466">
                  <a:moveTo>
                    <a:pt x="1465" y="733"/>
                  </a:moveTo>
                  <a:lnTo>
                    <a:pt x="1463" y="696"/>
                  </a:lnTo>
                  <a:lnTo>
                    <a:pt x="1461" y="661"/>
                  </a:lnTo>
                  <a:lnTo>
                    <a:pt x="1457" y="626"/>
                  </a:lnTo>
                  <a:lnTo>
                    <a:pt x="1450" y="590"/>
                  </a:lnTo>
                  <a:lnTo>
                    <a:pt x="1442" y="555"/>
                  </a:lnTo>
                  <a:lnTo>
                    <a:pt x="1433" y="520"/>
                  </a:lnTo>
                  <a:lnTo>
                    <a:pt x="1421" y="485"/>
                  </a:lnTo>
                  <a:lnTo>
                    <a:pt x="1408" y="452"/>
                  </a:lnTo>
                  <a:lnTo>
                    <a:pt x="1394" y="419"/>
                  </a:lnTo>
                  <a:lnTo>
                    <a:pt x="1378" y="387"/>
                  </a:lnTo>
                  <a:lnTo>
                    <a:pt x="1360" y="356"/>
                  </a:lnTo>
                  <a:lnTo>
                    <a:pt x="1341" y="325"/>
                  </a:lnTo>
                  <a:lnTo>
                    <a:pt x="1320" y="296"/>
                  </a:lnTo>
                  <a:lnTo>
                    <a:pt x="1298" y="268"/>
                  </a:lnTo>
                  <a:lnTo>
                    <a:pt x="1274" y="241"/>
                  </a:lnTo>
                  <a:lnTo>
                    <a:pt x="1250" y="215"/>
                  </a:lnTo>
                  <a:lnTo>
                    <a:pt x="1224" y="190"/>
                  </a:lnTo>
                  <a:lnTo>
                    <a:pt x="1197" y="166"/>
                  </a:lnTo>
                  <a:lnTo>
                    <a:pt x="1168" y="144"/>
                  </a:lnTo>
                  <a:lnTo>
                    <a:pt x="1139" y="124"/>
                  </a:lnTo>
                  <a:lnTo>
                    <a:pt x="1109" y="104"/>
                  </a:lnTo>
                  <a:lnTo>
                    <a:pt x="1078" y="86"/>
                  </a:lnTo>
                  <a:lnTo>
                    <a:pt x="1045" y="70"/>
                  </a:lnTo>
                  <a:lnTo>
                    <a:pt x="1013" y="55"/>
                  </a:lnTo>
                  <a:lnTo>
                    <a:pt x="978" y="43"/>
                  </a:lnTo>
                  <a:lnTo>
                    <a:pt x="945" y="31"/>
                  </a:lnTo>
                  <a:lnTo>
                    <a:pt x="910" y="22"/>
                  </a:lnTo>
                  <a:lnTo>
                    <a:pt x="874" y="15"/>
                  </a:lnTo>
                  <a:lnTo>
                    <a:pt x="839" y="8"/>
                  </a:lnTo>
                  <a:lnTo>
                    <a:pt x="804" y="3"/>
                  </a:lnTo>
                  <a:lnTo>
                    <a:pt x="768" y="1"/>
                  </a:lnTo>
                  <a:lnTo>
                    <a:pt x="732" y="0"/>
                  </a:lnTo>
                  <a:lnTo>
                    <a:pt x="696" y="1"/>
                  </a:lnTo>
                  <a:lnTo>
                    <a:pt x="660" y="3"/>
                  </a:lnTo>
                  <a:lnTo>
                    <a:pt x="625" y="8"/>
                  </a:lnTo>
                  <a:lnTo>
                    <a:pt x="589" y="15"/>
                  </a:lnTo>
                  <a:lnTo>
                    <a:pt x="554" y="22"/>
                  </a:lnTo>
                  <a:lnTo>
                    <a:pt x="520" y="31"/>
                  </a:lnTo>
                  <a:lnTo>
                    <a:pt x="485" y="43"/>
                  </a:lnTo>
                  <a:lnTo>
                    <a:pt x="452" y="55"/>
                  </a:lnTo>
                  <a:lnTo>
                    <a:pt x="419" y="70"/>
                  </a:lnTo>
                  <a:lnTo>
                    <a:pt x="387" y="86"/>
                  </a:lnTo>
                  <a:lnTo>
                    <a:pt x="356" y="104"/>
                  </a:lnTo>
                  <a:lnTo>
                    <a:pt x="325" y="124"/>
                  </a:lnTo>
                  <a:lnTo>
                    <a:pt x="295" y="144"/>
                  </a:lnTo>
                  <a:lnTo>
                    <a:pt x="268" y="166"/>
                  </a:lnTo>
                  <a:lnTo>
                    <a:pt x="240" y="190"/>
                  </a:lnTo>
                  <a:lnTo>
                    <a:pt x="215" y="215"/>
                  </a:lnTo>
                  <a:lnTo>
                    <a:pt x="189" y="241"/>
                  </a:lnTo>
                  <a:lnTo>
                    <a:pt x="166" y="268"/>
                  </a:lnTo>
                  <a:lnTo>
                    <a:pt x="144" y="296"/>
                  </a:lnTo>
                  <a:lnTo>
                    <a:pt x="123" y="325"/>
                  </a:lnTo>
                  <a:lnTo>
                    <a:pt x="104" y="356"/>
                  </a:lnTo>
                  <a:lnTo>
                    <a:pt x="86" y="387"/>
                  </a:lnTo>
                  <a:lnTo>
                    <a:pt x="70" y="419"/>
                  </a:lnTo>
                  <a:lnTo>
                    <a:pt x="55" y="452"/>
                  </a:lnTo>
                  <a:lnTo>
                    <a:pt x="42" y="485"/>
                  </a:lnTo>
                  <a:lnTo>
                    <a:pt x="31" y="520"/>
                  </a:lnTo>
                  <a:lnTo>
                    <a:pt x="21" y="555"/>
                  </a:lnTo>
                  <a:lnTo>
                    <a:pt x="13" y="590"/>
                  </a:lnTo>
                  <a:lnTo>
                    <a:pt x="8" y="626"/>
                  </a:lnTo>
                  <a:lnTo>
                    <a:pt x="3" y="661"/>
                  </a:lnTo>
                  <a:lnTo>
                    <a:pt x="0" y="696"/>
                  </a:lnTo>
                  <a:lnTo>
                    <a:pt x="0" y="733"/>
                  </a:lnTo>
                  <a:lnTo>
                    <a:pt x="0" y="768"/>
                  </a:lnTo>
                  <a:lnTo>
                    <a:pt x="3" y="805"/>
                  </a:lnTo>
                  <a:lnTo>
                    <a:pt x="8" y="840"/>
                  </a:lnTo>
                  <a:lnTo>
                    <a:pt x="13" y="876"/>
                  </a:lnTo>
                  <a:lnTo>
                    <a:pt x="21" y="911"/>
                  </a:lnTo>
                  <a:lnTo>
                    <a:pt x="31" y="945"/>
                  </a:lnTo>
                  <a:lnTo>
                    <a:pt x="42" y="979"/>
                  </a:lnTo>
                  <a:lnTo>
                    <a:pt x="55" y="1014"/>
                  </a:lnTo>
                  <a:lnTo>
                    <a:pt x="70" y="1046"/>
                  </a:lnTo>
                  <a:lnTo>
                    <a:pt x="86" y="1078"/>
                  </a:lnTo>
                  <a:lnTo>
                    <a:pt x="104" y="1110"/>
                  </a:lnTo>
                  <a:lnTo>
                    <a:pt x="123" y="1140"/>
                  </a:lnTo>
                  <a:lnTo>
                    <a:pt x="144" y="1170"/>
                  </a:lnTo>
                  <a:lnTo>
                    <a:pt x="166" y="1198"/>
                  </a:lnTo>
                  <a:lnTo>
                    <a:pt x="189" y="1225"/>
                  </a:lnTo>
                  <a:lnTo>
                    <a:pt x="215" y="1251"/>
                  </a:lnTo>
                  <a:lnTo>
                    <a:pt x="240" y="1276"/>
                  </a:lnTo>
                  <a:lnTo>
                    <a:pt x="268" y="1299"/>
                  </a:lnTo>
                  <a:lnTo>
                    <a:pt x="295" y="1321"/>
                  </a:lnTo>
                  <a:lnTo>
                    <a:pt x="325" y="1342"/>
                  </a:lnTo>
                  <a:lnTo>
                    <a:pt x="356" y="1362"/>
                  </a:lnTo>
                  <a:lnTo>
                    <a:pt x="387" y="1380"/>
                  </a:lnTo>
                  <a:lnTo>
                    <a:pt x="419" y="1395"/>
                  </a:lnTo>
                  <a:lnTo>
                    <a:pt x="452" y="1409"/>
                  </a:lnTo>
                  <a:lnTo>
                    <a:pt x="485" y="1423"/>
                  </a:lnTo>
                  <a:lnTo>
                    <a:pt x="520" y="1434"/>
                  </a:lnTo>
                  <a:lnTo>
                    <a:pt x="554" y="1444"/>
                  </a:lnTo>
                  <a:lnTo>
                    <a:pt x="589" y="1451"/>
                  </a:lnTo>
                  <a:lnTo>
                    <a:pt x="625" y="1458"/>
                  </a:lnTo>
                  <a:lnTo>
                    <a:pt x="660" y="1462"/>
                  </a:lnTo>
                  <a:lnTo>
                    <a:pt x="696" y="1465"/>
                  </a:lnTo>
                  <a:lnTo>
                    <a:pt x="732" y="1466"/>
                  </a:lnTo>
                  <a:lnTo>
                    <a:pt x="768" y="1465"/>
                  </a:lnTo>
                  <a:lnTo>
                    <a:pt x="804" y="1462"/>
                  </a:lnTo>
                  <a:lnTo>
                    <a:pt x="839" y="1458"/>
                  </a:lnTo>
                  <a:lnTo>
                    <a:pt x="874" y="1451"/>
                  </a:lnTo>
                  <a:lnTo>
                    <a:pt x="910" y="1444"/>
                  </a:lnTo>
                  <a:lnTo>
                    <a:pt x="945" y="1434"/>
                  </a:lnTo>
                  <a:lnTo>
                    <a:pt x="978" y="1423"/>
                  </a:lnTo>
                  <a:lnTo>
                    <a:pt x="1013" y="1409"/>
                  </a:lnTo>
                  <a:lnTo>
                    <a:pt x="1045" y="1395"/>
                  </a:lnTo>
                  <a:lnTo>
                    <a:pt x="1078" y="1380"/>
                  </a:lnTo>
                  <a:lnTo>
                    <a:pt x="1109" y="1362"/>
                  </a:lnTo>
                  <a:lnTo>
                    <a:pt x="1139" y="1342"/>
                  </a:lnTo>
                  <a:lnTo>
                    <a:pt x="1168" y="1321"/>
                  </a:lnTo>
                  <a:lnTo>
                    <a:pt x="1197" y="1299"/>
                  </a:lnTo>
                  <a:lnTo>
                    <a:pt x="1224" y="1276"/>
                  </a:lnTo>
                  <a:lnTo>
                    <a:pt x="1250" y="1251"/>
                  </a:lnTo>
                  <a:lnTo>
                    <a:pt x="1274" y="1225"/>
                  </a:lnTo>
                  <a:lnTo>
                    <a:pt x="1298" y="1198"/>
                  </a:lnTo>
                  <a:lnTo>
                    <a:pt x="1320" y="1170"/>
                  </a:lnTo>
                  <a:lnTo>
                    <a:pt x="1341" y="1140"/>
                  </a:lnTo>
                  <a:lnTo>
                    <a:pt x="1360" y="1110"/>
                  </a:lnTo>
                  <a:lnTo>
                    <a:pt x="1378" y="1078"/>
                  </a:lnTo>
                  <a:lnTo>
                    <a:pt x="1394" y="1046"/>
                  </a:lnTo>
                  <a:lnTo>
                    <a:pt x="1408" y="1014"/>
                  </a:lnTo>
                  <a:lnTo>
                    <a:pt x="1421" y="979"/>
                  </a:lnTo>
                  <a:lnTo>
                    <a:pt x="1433" y="945"/>
                  </a:lnTo>
                  <a:lnTo>
                    <a:pt x="1442" y="911"/>
                  </a:lnTo>
                  <a:lnTo>
                    <a:pt x="1450" y="876"/>
                  </a:lnTo>
                  <a:lnTo>
                    <a:pt x="1457" y="840"/>
                  </a:lnTo>
                  <a:lnTo>
                    <a:pt x="1461" y="805"/>
                  </a:lnTo>
                  <a:lnTo>
                    <a:pt x="1463" y="768"/>
                  </a:lnTo>
                  <a:lnTo>
                    <a:pt x="1465" y="733"/>
                  </a:lnTo>
                  <a:close/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33" name="Line 121"/>
            <p:cNvSpPr>
              <a:spLocks noChangeShapeType="1"/>
            </p:cNvSpPr>
            <p:nvPr/>
          </p:nvSpPr>
          <p:spPr bwMode="auto">
            <a:xfrm flipH="1" flipV="1">
              <a:off x="2175" y="2419"/>
              <a:ext cx="113" cy="11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34" name="Line 122"/>
            <p:cNvSpPr>
              <a:spLocks noChangeShapeType="1"/>
            </p:cNvSpPr>
            <p:nvPr/>
          </p:nvSpPr>
          <p:spPr bwMode="auto">
            <a:xfrm flipH="1" flipV="1">
              <a:off x="2175" y="2297"/>
              <a:ext cx="235" cy="23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35" name="Line 123"/>
            <p:cNvSpPr>
              <a:spLocks noChangeShapeType="1"/>
            </p:cNvSpPr>
            <p:nvPr/>
          </p:nvSpPr>
          <p:spPr bwMode="auto">
            <a:xfrm flipH="1" flipV="1">
              <a:off x="2175" y="2180"/>
              <a:ext cx="352" cy="35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36" name="Line 124"/>
            <p:cNvSpPr>
              <a:spLocks noChangeShapeType="1"/>
            </p:cNvSpPr>
            <p:nvPr/>
          </p:nvSpPr>
          <p:spPr bwMode="auto">
            <a:xfrm flipH="1" flipV="1">
              <a:off x="2175" y="2059"/>
              <a:ext cx="473" cy="4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37" name="Line 125"/>
            <p:cNvSpPr>
              <a:spLocks noChangeShapeType="1"/>
            </p:cNvSpPr>
            <p:nvPr/>
          </p:nvSpPr>
          <p:spPr bwMode="auto">
            <a:xfrm flipH="1" flipV="1">
              <a:off x="2175" y="1938"/>
              <a:ext cx="590" cy="59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38" name="Freeform 126"/>
            <p:cNvSpPr>
              <a:spLocks/>
            </p:cNvSpPr>
            <p:nvPr/>
          </p:nvSpPr>
          <p:spPr bwMode="auto">
            <a:xfrm>
              <a:off x="2175" y="1821"/>
              <a:ext cx="712" cy="711"/>
            </a:xfrm>
            <a:custGeom>
              <a:avLst/>
              <a:gdLst>
                <a:gd name="T0" fmla="*/ 1359 w 1359"/>
                <a:gd name="T1" fmla="*/ 1360 h 1360"/>
                <a:gd name="T2" fmla="*/ 1350 w 1359"/>
                <a:gd name="T3" fmla="*/ 1351 h 1360"/>
                <a:gd name="T4" fmla="*/ 0 w 1359"/>
                <a:gd name="T5" fmla="*/ 0 h 1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59" h="1360">
                  <a:moveTo>
                    <a:pt x="1359" y="1360"/>
                  </a:moveTo>
                  <a:lnTo>
                    <a:pt x="1350" y="135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39" name="Line 127"/>
            <p:cNvSpPr>
              <a:spLocks noChangeShapeType="1"/>
            </p:cNvSpPr>
            <p:nvPr/>
          </p:nvSpPr>
          <p:spPr bwMode="auto">
            <a:xfrm flipH="1" flipV="1">
              <a:off x="2894" y="2419"/>
              <a:ext cx="114" cy="11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40" name="Line 128"/>
            <p:cNvSpPr>
              <a:spLocks noChangeShapeType="1"/>
            </p:cNvSpPr>
            <p:nvPr/>
          </p:nvSpPr>
          <p:spPr bwMode="auto">
            <a:xfrm flipH="1" flipV="1">
              <a:off x="2175" y="1700"/>
              <a:ext cx="524" cy="52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41" name="Line 129"/>
            <p:cNvSpPr>
              <a:spLocks noChangeShapeType="1"/>
            </p:cNvSpPr>
            <p:nvPr/>
          </p:nvSpPr>
          <p:spPr bwMode="auto">
            <a:xfrm flipH="1" flipV="1">
              <a:off x="2971" y="2375"/>
              <a:ext cx="154" cy="15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42" name="Line 130"/>
            <p:cNvSpPr>
              <a:spLocks noChangeShapeType="1"/>
            </p:cNvSpPr>
            <p:nvPr/>
          </p:nvSpPr>
          <p:spPr bwMode="auto">
            <a:xfrm flipH="1" flipV="1">
              <a:off x="2175" y="1582"/>
              <a:ext cx="495" cy="49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43" name="Line 131"/>
            <p:cNvSpPr>
              <a:spLocks noChangeShapeType="1"/>
            </p:cNvSpPr>
            <p:nvPr/>
          </p:nvSpPr>
          <p:spPr bwMode="auto">
            <a:xfrm flipH="1" flipV="1">
              <a:off x="2670" y="2074"/>
              <a:ext cx="29" cy="3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44" name="Line 132"/>
            <p:cNvSpPr>
              <a:spLocks noChangeShapeType="1"/>
            </p:cNvSpPr>
            <p:nvPr/>
          </p:nvSpPr>
          <p:spPr bwMode="auto">
            <a:xfrm flipH="1" flipV="1">
              <a:off x="3044" y="2331"/>
              <a:ext cx="202" cy="20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45" name="Line 133"/>
            <p:cNvSpPr>
              <a:spLocks noChangeShapeType="1"/>
            </p:cNvSpPr>
            <p:nvPr/>
          </p:nvSpPr>
          <p:spPr bwMode="auto">
            <a:xfrm flipH="1" flipV="1">
              <a:off x="2182" y="1468"/>
              <a:ext cx="488" cy="4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46" name="Line 134"/>
            <p:cNvSpPr>
              <a:spLocks noChangeShapeType="1"/>
            </p:cNvSpPr>
            <p:nvPr/>
          </p:nvSpPr>
          <p:spPr bwMode="auto">
            <a:xfrm flipH="1" flipV="1">
              <a:off x="2670" y="1956"/>
              <a:ext cx="29" cy="3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47" name="Line 135"/>
            <p:cNvSpPr>
              <a:spLocks noChangeShapeType="1"/>
            </p:cNvSpPr>
            <p:nvPr/>
          </p:nvSpPr>
          <p:spPr bwMode="auto">
            <a:xfrm flipH="1" flipV="1">
              <a:off x="3063" y="2231"/>
              <a:ext cx="304" cy="30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48" name="Line 136"/>
            <p:cNvSpPr>
              <a:spLocks noChangeShapeType="1"/>
            </p:cNvSpPr>
            <p:nvPr/>
          </p:nvSpPr>
          <p:spPr bwMode="auto">
            <a:xfrm flipH="1" flipV="1">
              <a:off x="2303" y="1468"/>
              <a:ext cx="367" cy="36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49" name="Line 137"/>
            <p:cNvSpPr>
              <a:spLocks noChangeShapeType="1"/>
            </p:cNvSpPr>
            <p:nvPr/>
          </p:nvSpPr>
          <p:spPr bwMode="auto">
            <a:xfrm flipH="1" flipV="1">
              <a:off x="3063" y="2110"/>
              <a:ext cx="422" cy="42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50" name="Line 138"/>
            <p:cNvSpPr>
              <a:spLocks noChangeShapeType="1"/>
            </p:cNvSpPr>
            <p:nvPr/>
          </p:nvSpPr>
          <p:spPr bwMode="auto">
            <a:xfrm flipH="1" flipV="1">
              <a:off x="2421" y="1468"/>
              <a:ext cx="249" cy="24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51" name="Line 139"/>
            <p:cNvSpPr>
              <a:spLocks noChangeShapeType="1"/>
            </p:cNvSpPr>
            <p:nvPr/>
          </p:nvSpPr>
          <p:spPr bwMode="auto">
            <a:xfrm flipH="1" flipV="1">
              <a:off x="3096" y="2022"/>
              <a:ext cx="491" cy="49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52" name="Line 140"/>
            <p:cNvSpPr>
              <a:spLocks noChangeShapeType="1"/>
            </p:cNvSpPr>
            <p:nvPr/>
          </p:nvSpPr>
          <p:spPr bwMode="auto">
            <a:xfrm flipH="1" flipV="1">
              <a:off x="2542" y="1468"/>
              <a:ext cx="128" cy="12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53" name="Line 141"/>
            <p:cNvSpPr>
              <a:spLocks noChangeShapeType="1"/>
            </p:cNvSpPr>
            <p:nvPr/>
          </p:nvSpPr>
          <p:spPr bwMode="auto">
            <a:xfrm flipH="1" flipV="1">
              <a:off x="3063" y="1989"/>
              <a:ext cx="33" cy="3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54" name="Line 142"/>
            <p:cNvSpPr>
              <a:spLocks noChangeShapeType="1"/>
            </p:cNvSpPr>
            <p:nvPr/>
          </p:nvSpPr>
          <p:spPr bwMode="auto">
            <a:xfrm flipH="1" flipV="1">
              <a:off x="3096" y="1901"/>
              <a:ext cx="491" cy="49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55" name="Line 143"/>
            <p:cNvSpPr>
              <a:spLocks noChangeShapeType="1"/>
            </p:cNvSpPr>
            <p:nvPr/>
          </p:nvSpPr>
          <p:spPr bwMode="auto">
            <a:xfrm flipH="1" flipV="1">
              <a:off x="2663" y="1468"/>
              <a:ext cx="7" cy="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56" name="Line 144"/>
            <p:cNvSpPr>
              <a:spLocks noChangeShapeType="1"/>
            </p:cNvSpPr>
            <p:nvPr/>
          </p:nvSpPr>
          <p:spPr bwMode="auto">
            <a:xfrm flipH="1" flipV="1">
              <a:off x="3088" y="1894"/>
              <a:ext cx="8" cy="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57" name="Line 145"/>
            <p:cNvSpPr>
              <a:spLocks noChangeShapeType="1"/>
            </p:cNvSpPr>
            <p:nvPr/>
          </p:nvSpPr>
          <p:spPr bwMode="auto">
            <a:xfrm flipH="1" flipV="1">
              <a:off x="3096" y="1784"/>
              <a:ext cx="491" cy="49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58" name="Line 146"/>
            <p:cNvSpPr>
              <a:spLocks noChangeShapeType="1"/>
            </p:cNvSpPr>
            <p:nvPr/>
          </p:nvSpPr>
          <p:spPr bwMode="auto">
            <a:xfrm flipH="1" flipV="1">
              <a:off x="3096" y="1663"/>
              <a:ext cx="491" cy="49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59" name="Line 147"/>
            <p:cNvSpPr>
              <a:spLocks noChangeShapeType="1"/>
            </p:cNvSpPr>
            <p:nvPr/>
          </p:nvSpPr>
          <p:spPr bwMode="auto">
            <a:xfrm flipH="1" flipV="1">
              <a:off x="3096" y="1542"/>
              <a:ext cx="491" cy="49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60" name="Line 148"/>
            <p:cNvSpPr>
              <a:spLocks noChangeShapeType="1"/>
            </p:cNvSpPr>
            <p:nvPr/>
          </p:nvSpPr>
          <p:spPr bwMode="auto">
            <a:xfrm flipH="1" flipV="1">
              <a:off x="3140" y="1468"/>
              <a:ext cx="447" cy="44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61" name="Line 149"/>
            <p:cNvSpPr>
              <a:spLocks noChangeShapeType="1"/>
            </p:cNvSpPr>
            <p:nvPr/>
          </p:nvSpPr>
          <p:spPr bwMode="auto">
            <a:xfrm flipH="1" flipV="1">
              <a:off x="3261" y="1468"/>
              <a:ext cx="326" cy="33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62" name="Line 150"/>
            <p:cNvSpPr>
              <a:spLocks noChangeShapeType="1"/>
            </p:cNvSpPr>
            <p:nvPr/>
          </p:nvSpPr>
          <p:spPr bwMode="auto">
            <a:xfrm flipH="1" flipV="1">
              <a:off x="3378" y="1468"/>
              <a:ext cx="209" cy="21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63" name="Line 151"/>
            <p:cNvSpPr>
              <a:spLocks noChangeShapeType="1"/>
            </p:cNvSpPr>
            <p:nvPr/>
          </p:nvSpPr>
          <p:spPr bwMode="auto">
            <a:xfrm flipH="1" flipV="1">
              <a:off x="3499" y="1468"/>
              <a:ext cx="88" cy="9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56" name="Line 244"/>
            <p:cNvSpPr>
              <a:spLocks noChangeShapeType="1"/>
            </p:cNvSpPr>
            <p:nvPr/>
          </p:nvSpPr>
          <p:spPr bwMode="auto">
            <a:xfrm flipV="1">
              <a:off x="2175" y="724"/>
              <a:ext cx="99" cy="9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57" name="Line 245"/>
            <p:cNvSpPr>
              <a:spLocks noChangeShapeType="1"/>
            </p:cNvSpPr>
            <p:nvPr/>
          </p:nvSpPr>
          <p:spPr bwMode="auto">
            <a:xfrm flipV="1">
              <a:off x="2175" y="724"/>
              <a:ext cx="216" cy="21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58" name="Line 246"/>
            <p:cNvSpPr>
              <a:spLocks noChangeShapeType="1"/>
            </p:cNvSpPr>
            <p:nvPr/>
          </p:nvSpPr>
          <p:spPr bwMode="auto">
            <a:xfrm flipV="1">
              <a:off x="2175" y="749"/>
              <a:ext cx="308" cy="31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59" name="Line 247"/>
            <p:cNvSpPr>
              <a:spLocks noChangeShapeType="1"/>
            </p:cNvSpPr>
            <p:nvPr/>
          </p:nvSpPr>
          <p:spPr bwMode="auto">
            <a:xfrm flipV="1">
              <a:off x="2175" y="812"/>
              <a:ext cx="367" cy="36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60" name="Line 248"/>
            <p:cNvSpPr>
              <a:spLocks noChangeShapeType="1"/>
            </p:cNvSpPr>
            <p:nvPr/>
          </p:nvSpPr>
          <p:spPr bwMode="auto">
            <a:xfrm flipV="1">
              <a:off x="2175" y="871"/>
              <a:ext cx="429" cy="42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61" name="Line 249"/>
            <p:cNvSpPr>
              <a:spLocks noChangeShapeType="1"/>
            </p:cNvSpPr>
            <p:nvPr/>
          </p:nvSpPr>
          <p:spPr bwMode="auto">
            <a:xfrm flipV="1">
              <a:off x="2175" y="951"/>
              <a:ext cx="466" cy="47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62" name="Line 250"/>
            <p:cNvSpPr>
              <a:spLocks noChangeShapeType="1"/>
            </p:cNvSpPr>
            <p:nvPr/>
          </p:nvSpPr>
          <p:spPr bwMode="auto">
            <a:xfrm flipV="1">
              <a:off x="2244" y="1072"/>
              <a:ext cx="397" cy="39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63" name="Line 251"/>
            <p:cNvSpPr>
              <a:spLocks noChangeShapeType="1"/>
            </p:cNvSpPr>
            <p:nvPr/>
          </p:nvSpPr>
          <p:spPr bwMode="auto">
            <a:xfrm flipV="1">
              <a:off x="2365" y="1190"/>
              <a:ext cx="276" cy="27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64" name="Line 252"/>
            <p:cNvSpPr>
              <a:spLocks noChangeShapeType="1"/>
            </p:cNvSpPr>
            <p:nvPr/>
          </p:nvSpPr>
          <p:spPr bwMode="auto">
            <a:xfrm flipV="1">
              <a:off x="2483" y="1311"/>
              <a:ext cx="158" cy="15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65" name="Line 253"/>
            <p:cNvSpPr>
              <a:spLocks noChangeShapeType="1"/>
            </p:cNvSpPr>
            <p:nvPr/>
          </p:nvSpPr>
          <p:spPr bwMode="auto">
            <a:xfrm flipV="1">
              <a:off x="2604" y="1432"/>
              <a:ext cx="37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66" name="Line 254"/>
            <p:cNvSpPr>
              <a:spLocks noChangeShapeType="1"/>
            </p:cNvSpPr>
            <p:nvPr/>
          </p:nvSpPr>
          <p:spPr bwMode="auto">
            <a:xfrm flipV="1">
              <a:off x="3121" y="724"/>
              <a:ext cx="228" cy="2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67" name="Line 255"/>
            <p:cNvSpPr>
              <a:spLocks noChangeShapeType="1"/>
            </p:cNvSpPr>
            <p:nvPr/>
          </p:nvSpPr>
          <p:spPr bwMode="auto">
            <a:xfrm flipV="1">
              <a:off x="3121" y="724"/>
              <a:ext cx="349" cy="34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68" name="Line 256"/>
            <p:cNvSpPr>
              <a:spLocks noChangeShapeType="1"/>
            </p:cNvSpPr>
            <p:nvPr/>
          </p:nvSpPr>
          <p:spPr bwMode="auto">
            <a:xfrm flipV="1">
              <a:off x="3121" y="724"/>
              <a:ext cx="466" cy="4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69" name="Line 257"/>
            <p:cNvSpPr>
              <a:spLocks noChangeShapeType="1"/>
            </p:cNvSpPr>
            <p:nvPr/>
          </p:nvSpPr>
          <p:spPr bwMode="auto">
            <a:xfrm flipV="1">
              <a:off x="3121" y="841"/>
              <a:ext cx="466" cy="47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70" name="Line 258"/>
            <p:cNvSpPr>
              <a:spLocks noChangeShapeType="1"/>
            </p:cNvSpPr>
            <p:nvPr/>
          </p:nvSpPr>
          <p:spPr bwMode="auto">
            <a:xfrm flipV="1">
              <a:off x="3121" y="962"/>
              <a:ext cx="466" cy="4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71" name="Line 259"/>
            <p:cNvSpPr>
              <a:spLocks noChangeShapeType="1"/>
            </p:cNvSpPr>
            <p:nvPr/>
          </p:nvSpPr>
          <p:spPr bwMode="auto">
            <a:xfrm flipV="1">
              <a:off x="3202" y="1083"/>
              <a:ext cx="385" cy="38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72" name="Line 260"/>
            <p:cNvSpPr>
              <a:spLocks noChangeShapeType="1"/>
            </p:cNvSpPr>
            <p:nvPr/>
          </p:nvSpPr>
          <p:spPr bwMode="auto">
            <a:xfrm flipV="1">
              <a:off x="3323" y="1201"/>
              <a:ext cx="264" cy="26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73" name="Line 261"/>
            <p:cNvSpPr>
              <a:spLocks noChangeShapeType="1"/>
            </p:cNvSpPr>
            <p:nvPr/>
          </p:nvSpPr>
          <p:spPr bwMode="auto">
            <a:xfrm flipV="1">
              <a:off x="3441" y="1322"/>
              <a:ext cx="146" cy="14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74" name="Line 262"/>
            <p:cNvSpPr>
              <a:spLocks noChangeShapeType="1"/>
            </p:cNvSpPr>
            <p:nvPr/>
          </p:nvSpPr>
          <p:spPr bwMode="auto">
            <a:xfrm flipV="1">
              <a:off x="3562" y="1439"/>
              <a:ext cx="25" cy="2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75" name="Line 263"/>
            <p:cNvSpPr>
              <a:spLocks noChangeShapeType="1"/>
            </p:cNvSpPr>
            <p:nvPr/>
          </p:nvSpPr>
          <p:spPr bwMode="auto">
            <a:xfrm>
              <a:off x="2175" y="724"/>
              <a:ext cx="141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76" name="Line 264"/>
            <p:cNvSpPr>
              <a:spLocks noChangeShapeType="1"/>
            </p:cNvSpPr>
            <p:nvPr/>
          </p:nvSpPr>
          <p:spPr bwMode="auto">
            <a:xfrm>
              <a:off x="3587" y="724"/>
              <a:ext cx="0" cy="180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77" name="Line 265"/>
            <p:cNvSpPr>
              <a:spLocks noChangeShapeType="1"/>
            </p:cNvSpPr>
            <p:nvPr/>
          </p:nvSpPr>
          <p:spPr bwMode="auto">
            <a:xfrm flipH="1">
              <a:off x="2175" y="2532"/>
              <a:ext cx="141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78" name="Line 266"/>
            <p:cNvSpPr>
              <a:spLocks noChangeShapeType="1"/>
            </p:cNvSpPr>
            <p:nvPr/>
          </p:nvSpPr>
          <p:spPr bwMode="auto">
            <a:xfrm flipV="1">
              <a:off x="2175" y="724"/>
              <a:ext cx="0" cy="180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79" name="Line 267"/>
            <p:cNvSpPr>
              <a:spLocks noChangeShapeType="1"/>
            </p:cNvSpPr>
            <p:nvPr/>
          </p:nvSpPr>
          <p:spPr bwMode="auto">
            <a:xfrm flipH="1">
              <a:off x="2175" y="2804"/>
              <a:ext cx="141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80" name="Line 268"/>
            <p:cNvSpPr>
              <a:spLocks noChangeShapeType="1"/>
            </p:cNvSpPr>
            <p:nvPr/>
          </p:nvSpPr>
          <p:spPr bwMode="auto">
            <a:xfrm>
              <a:off x="2175" y="2804"/>
              <a:ext cx="0" cy="133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81" name="Line 269"/>
            <p:cNvSpPr>
              <a:spLocks noChangeShapeType="1"/>
            </p:cNvSpPr>
            <p:nvPr/>
          </p:nvSpPr>
          <p:spPr bwMode="auto">
            <a:xfrm>
              <a:off x="2175" y="4135"/>
              <a:ext cx="141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82" name="Line 270"/>
            <p:cNvSpPr>
              <a:spLocks noChangeShapeType="1"/>
            </p:cNvSpPr>
            <p:nvPr/>
          </p:nvSpPr>
          <p:spPr bwMode="auto">
            <a:xfrm flipV="1">
              <a:off x="3587" y="2804"/>
              <a:ext cx="0" cy="133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83" name="Line 271"/>
            <p:cNvSpPr>
              <a:spLocks noChangeShapeType="1"/>
            </p:cNvSpPr>
            <p:nvPr/>
          </p:nvSpPr>
          <p:spPr bwMode="auto">
            <a:xfrm flipV="1">
              <a:off x="2883" y="2275"/>
              <a:ext cx="0" cy="32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84" name="Line 272"/>
            <p:cNvSpPr>
              <a:spLocks noChangeShapeType="1"/>
            </p:cNvSpPr>
            <p:nvPr/>
          </p:nvSpPr>
          <p:spPr bwMode="auto">
            <a:xfrm flipV="1">
              <a:off x="2883" y="2180"/>
              <a:ext cx="0" cy="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85" name="Line 273"/>
            <p:cNvSpPr>
              <a:spLocks noChangeShapeType="1"/>
            </p:cNvSpPr>
            <p:nvPr/>
          </p:nvSpPr>
          <p:spPr bwMode="auto">
            <a:xfrm flipV="1">
              <a:off x="2883" y="1700"/>
              <a:ext cx="0" cy="4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86" name="Line 274"/>
            <p:cNvSpPr>
              <a:spLocks noChangeShapeType="1"/>
            </p:cNvSpPr>
            <p:nvPr/>
          </p:nvSpPr>
          <p:spPr bwMode="auto">
            <a:xfrm flipV="1">
              <a:off x="2883" y="1604"/>
              <a:ext cx="0" cy="4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87" name="Line 275"/>
            <p:cNvSpPr>
              <a:spLocks noChangeShapeType="1"/>
            </p:cNvSpPr>
            <p:nvPr/>
          </p:nvSpPr>
          <p:spPr bwMode="auto">
            <a:xfrm flipV="1">
              <a:off x="2883" y="1124"/>
              <a:ext cx="0" cy="4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88" name="Line 276"/>
            <p:cNvSpPr>
              <a:spLocks noChangeShapeType="1"/>
            </p:cNvSpPr>
            <p:nvPr/>
          </p:nvSpPr>
          <p:spPr bwMode="auto">
            <a:xfrm flipV="1">
              <a:off x="2883" y="1028"/>
              <a:ext cx="0" cy="4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89" name="Line 277"/>
            <p:cNvSpPr>
              <a:spLocks noChangeShapeType="1"/>
            </p:cNvSpPr>
            <p:nvPr/>
          </p:nvSpPr>
          <p:spPr bwMode="auto">
            <a:xfrm flipV="1">
              <a:off x="2883" y="650"/>
              <a:ext cx="0" cy="32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90" name="Line 278"/>
            <p:cNvSpPr>
              <a:spLocks noChangeShapeType="1"/>
            </p:cNvSpPr>
            <p:nvPr/>
          </p:nvSpPr>
          <p:spPr bwMode="auto">
            <a:xfrm>
              <a:off x="2883" y="2686"/>
              <a:ext cx="0" cy="41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91" name="Line 279"/>
            <p:cNvSpPr>
              <a:spLocks noChangeShapeType="1"/>
            </p:cNvSpPr>
            <p:nvPr/>
          </p:nvSpPr>
          <p:spPr bwMode="auto">
            <a:xfrm>
              <a:off x="2883" y="3160"/>
              <a:ext cx="0" cy="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92" name="Line 280"/>
            <p:cNvSpPr>
              <a:spLocks noChangeShapeType="1"/>
            </p:cNvSpPr>
            <p:nvPr/>
          </p:nvSpPr>
          <p:spPr bwMode="auto">
            <a:xfrm>
              <a:off x="2883" y="3255"/>
              <a:ext cx="0" cy="4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93" name="Line 281"/>
            <p:cNvSpPr>
              <a:spLocks noChangeShapeType="1"/>
            </p:cNvSpPr>
            <p:nvPr/>
          </p:nvSpPr>
          <p:spPr bwMode="auto">
            <a:xfrm>
              <a:off x="2883" y="3735"/>
              <a:ext cx="0" cy="4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94" name="Line 282"/>
            <p:cNvSpPr>
              <a:spLocks noChangeShapeType="1"/>
            </p:cNvSpPr>
            <p:nvPr/>
          </p:nvSpPr>
          <p:spPr bwMode="auto">
            <a:xfrm>
              <a:off x="2883" y="3831"/>
              <a:ext cx="0" cy="41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95" name="Line 283"/>
            <p:cNvSpPr>
              <a:spLocks noChangeShapeType="1"/>
            </p:cNvSpPr>
            <p:nvPr/>
          </p:nvSpPr>
          <p:spPr bwMode="auto">
            <a:xfrm>
              <a:off x="2065" y="3468"/>
              <a:ext cx="46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96" name="Line 284"/>
            <p:cNvSpPr>
              <a:spLocks noChangeShapeType="1"/>
            </p:cNvSpPr>
            <p:nvPr/>
          </p:nvSpPr>
          <p:spPr bwMode="auto">
            <a:xfrm>
              <a:off x="2582" y="3468"/>
              <a:ext cx="4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97" name="Line 285"/>
            <p:cNvSpPr>
              <a:spLocks noChangeShapeType="1"/>
            </p:cNvSpPr>
            <p:nvPr/>
          </p:nvSpPr>
          <p:spPr bwMode="auto">
            <a:xfrm>
              <a:off x="2677" y="3468"/>
              <a:ext cx="43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98" name="Line 286"/>
            <p:cNvSpPr>
              <a:spLocks noChangeShapeType="1"/>
            </p:cNvSpPr>
            <p:nvPr/>
          </p:nvSpPr>
          <p:spPr bwMode="auto">
            <a:xfrm>
              <a:off x="3158" y="3468"/>
              <a:ext cx="4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199" name="Line 287"/>
            <p:cNvSpPr>
              <a:spLocks noChangeShapeType="1"/>
            </p:cNvSpPr>
            <p:nvPr/>
          </p:nvSpPr>
          <p:spPr bwMode="auto">
            <a:xfrm>
              <a:off x="3253" y="3468"/>
              <a:ext cx="46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00" name="Line 288"/>
            <p:cNvSpPr>
              <a:spLocks noChangeShapeType="1"/>
            </p:cNvSpPr>
            <p:nvPr/>
          </p:nvSpPr>
          <p:spPr bwMode="auto">
            <a:xfrm flipV="1">
              <a:off x="2637" y="907"/>
              <a:ext cx="0" cy="56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01" name="Line 289"/>
            <p:cNvSpPr>
              <a:spLocks noChangeShapeType="1"/>
            </p:cNvSpPr>
            <p:nvPr/>
          </p:nvSpPr>
          <p:spPr bwMode="auto">
            <a:xfrm>
              <a:off x="3129" y="907"/>
              <a:ext cx="0" cy="56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02" name="Line 290"/>
            <p:cNvSpPr>
              <a:spLocks noChangeShapeType="1"/>
            </p:cNvSpPr>
            <p:nvPr/>
          </p:nvSpPr>
          <p:spPr bwMode="auto">
            <a:xfrm>
              <a:off x="2175" y="1468"/>
              <a:ext cx="46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03" name="Line 291"/>
            <p:cNvSpPr>
              <a:spLocks noChangeShapeType="1"/>
            </p:cNvSpPr>
            <p:nvPr/>
          </p:nvSpPr>
          <p:spPr bwMode="auto">
            <a:xfrm>
              <a:off x="3121" y="1468"/>
              <a:ext cx="46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04" name="Line 292"/>
            <p:cNvSpPr>
              <a:spLocks noChangeShapeType="1"/>
            </p:cNvSpPr>
            <p:nvPr/>
          </p:nvSpPr>
          <p:spPr bwMode="auto">
            <a:xfrm flipV="1">
              <a:off x="2670" y="1468"/>
              <a:ext cx="0" cy="64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05" name="Line 293"/>
            <p:cNvSpPr>
              <a:spLocks noChangeShapeType="1"/>
            </p:cNvSpPr>
            <p:nvPr/>
          </p:nvSpPr>
          <p:spPr bwMode="auto">
            <a:xfrm flipV="1">
              <a:off x="3096" y="1468"/>
              <a:ext cx="0" cy="64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06" name="Line 294"/>
            <p:cNvSpPr>
              <a:spLocks noChangeShapeType="1"/>
            </p:cNvSpPr>
            <p:nvPr/>
          </p:nvSpPr>
          <p:spPr bwMode="auto">
            <a:xfrm>
              <a:off x="2670" y="1894"/>
              <a:ext cx="42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07" name="Line 295"/>
            <p:cNvSpPr>
              <a:spLocks noChangeShapeType="1"/>
            </p:cNvSpPr>
            <p:nvPr/>
          </p:nvSpPr>
          <p:spPr bwMode="auto">
            <a:xfrm>
              <a:off x="2699" y="1355"/>
              <a:ext cx="0" cy="7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08" name="Line 296"/>
            <p:cNvSpPr>
              <a:spLocks noChangeShapeType="1"/>
            </p:cNvSpPr>
            <p:nvPr/>
          </p:nvSpPr>
          <p:spPr bwMode="auto">
            <a:xfrm>
              <a:off x="3063" y="1355"/>
              <a:ext cx="0" cy="7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09" name="Line 297"/>
            <p:cNvSpPr>
              <a:spLocks noChangeShapeType="1"/>
            </p:cNvSpPr>
            <p:nvPr/>
          </p:nvSpPr>
          <p:spPr bwMode="auto">
            <a:xfrm>
              <a:off x="2670" y="2110"/>
              <a:ext cx="42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10" name="Line 298"/>
            <p:cNvSpPr>
              <a:spLocks noChangeShapeType="1"/>
            </p:cNvSpPr>
            <p:nvPr/>
          </p:nvSpPr>
          <p:spPr bwMode="auto">
            <a:xfrm>
              <a:off x="2699" y="2110"/>
              <a:ext cx="0" cy="21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11" name="Line 299"/>
            <p:cNvSpPr>
              <a:spLocks noChangeShapeType="1"/>
            </p:cNvSpPr>
            <p:nvPr/>
          </p:nvSpPr>
          <p:spPr bwMode="auto">
            <a:xfrm>
              <a:off x="2699" y="2323"/>
              <a:ext cx="36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12" name="Line 300"/>
            <p:cNvSpPr>
              <a:spLocks noChangeShapeType="1"/>
            </p:cNvSpPr>
            <p:nvPr/>
          </p:nvSpPr>
          <p:spPr bwMode="auto">
            <a:xfrm flipV="1">
              <a:off x="3063" y="2110"/>
              <a:ext cx="0" cy="21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13" name="Line 301"/>
            <p:cNvSpPr>
              <a:spLocks noChangeShapeType="1"/>
            </p:cNvSpPr>
            <p:nvPr/>
          </p:nvSpPr>
          <p:spPr bwMode="auto">
            <a:xfrm>
              <a:off x="2699" y="2323"/>
              <a:ext cx="184" cy="10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14" name="Line 302"/>
            <p:cNvSpPr>
              <a:spLocks noChangeShapeType="1"/>
            </p:cNvSpPr>
            <p:nvPr/>
          </p:nvSpPr>
          <p:spPr bwMode="auto">
            <a:xfrm flipV="1">
              <a:off x="2883" y="2323"/>
              <a:ext cx="180" cy="10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15" name="Line 303"/>
            <p:cNvSpPr>
              <a:spLocks noChangeShapeType="1"/>
            </p:cNvSpPr>
            <p:nvPr/>
          </p:nvSpPr>
          <p:spPr bwMode="auto">
            <a:xfrm flipV="1">
              <a:off x="2699" y="937"/>
              <a:ext cx="0" cy="95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16" name="Line 304"/>
            <p:cNvSpPr>
              <a:spLocks noChangeShapeType="1"/>
            </p:cNvSpPr>
            <p:nvPr/>
          </p:nvSpPr>
          <p:spPr bwMode="auto">
            <a:xfrm flipV="1">
              <a:off x="3063" y="937"/>
              <a:ext cx="0" cy="95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17" name="Line 305"/>
            <p:cNvSpPr>
              <a:spLocks noChangeShapeType="1"/>
            </p:cNvSpPr>
            <p:nvPr/>
          </p:nvSpPr>
          <p:spPr bwMode="auto">
            <a:xfrm>
              <a:off x="2641" y="1468"/>
              <a:ext cx="2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18" name="Line 306"/>
            <p:cNvSpPr>
              <a:spLocks noChangeShapeType="1"/>
            </p:cNvSpPr>
            <p:nvPr/>
          </p:nvSpPr>
          <p:spPr bwMode="auto">
            <a:xfrm flipH="1">
              <a:off x="3096" y="1468"/>
              <a:ext cx="2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19" name="Freeform 307"/>
            <p:cNvSpPr>
              <a:spLocks/>
            </p:cNvSpPr>
            <p:nvPr/>
          </p:nvSpPr>
          <p:spPr bwMode="auto">
            <a:xfrm>
              <a:off x="2454" y="3042"/>
              <a:ext cx="854" cy="855"/>
            </a:xfrm>
            <a:custGeom>
              <a:avLst/>
              <a:gdLst>
                <a:gd name="T0" fmla="*/ 1624 w 1627"/>
                <a:gd name="T1" fmla="*/ 740 h 1630"/>
                <a:gd name="T2" fmla="*/ 1606 w 1627"/>
                <a:gd name="T3" fmla="*/ 628 h 1630"/>
                <a:gd name="T4" fmla="*/ 1573 w 1627"/>
                <a:gd name="T5" fmla="*/ 521 h 1630"/>
                <a:gd name="T6" fmla="*/ 1524 w 1627"/>
                <a:gd name="T7" fmla="*/ 418 h 1630"/>
                <a:gd name="T8" fmla="*/ 1464 w 1627"/>
                <a:gd name="T9" fmla="*/ 324 h 1630"/>
                <a:gd name="T10" fmla="*/ 1390 w 1627"/>
                <a:gd name="T11" fmla="*/ 239 h 1630"/>
                <a:gd name="T12" fmla="*/ 1305 w 1627"/>
                <a:gd name="T13" fmla="*/ 165 h 1630"/>
                <a:gd name="T14" fmla="*/ 1209 w 1627"/>
                <a:gd name="T15" fmla="*/ 103 h 1630"/>
                <a:gd name="T16" fmla="*/ 1108 w 1627"/>
                <a:gd name="T17" fmla="*/ 56 h 1630"/>
                <a:gd name="T18" fmla="*/ 1001 w 1627"/>
                <a:gd name="T19" fmla="*/ 22 h 1630"/>
                <a:gd name="T20" fmla="*/ 889 w 1627"/>
                <a:gd name="T21" fmla="*/ 4 h 1630"/>
                <a:gd name="T22" fmla="*/ 776 w 1627"/>
                <a:gd name="T23" fmla="*/ 1 h 1630"/>
                <a:gd name="T24" fmla="*/ 665 w 1627"/>
                <a:gd name="T25" fmla="*/ 15 h 1630"/>
                <a:gd name="T26" fmla="*/ 555 w 1627"/>
                <a:gd name="T27" fmla="*/ 42 h 1630"/>
                <a:gd name="T28" fmla="*/ 451 w 1627"/>
                <a:gd name="T29" fmla="*/ 85 h 1630"/>
                <a:gd name="T30" fmla="*/ 354 w 1627"/>
                <a:gd name="T31" fmla="*/ 143 h 1630"/>
                <a:gd name="T32" fmla="*/ 266 w 1627"/>
                <a:gd name="T33" fmla="*/ 213 h 1630"/>
                <a:gd name="T34" fmla="*/ 188 w 1627"/>
                <a:gd name="T35" fmla="*/ 294 h 1630"/>
                <a:gd name="T36" fmla="*/ 122 w 1627"/>
                <a:gd name="T37" fmla="*/ 386 h 1630"/>
                <a:gd name="T38" fmla="*/ 70 w 1627"/>
                <a:gd name="T39" fmla="*/ 486 h 1630"/>
                <a:gd name="T40" fmla="*/ 31 w 1627"/>
                <a:gd name="T41" fmla="*/ 592 h 1630"/>
                <a:gd name="T42" fmla="*/ 8 w 1627"/>
                <a:gd name="T43" fmla="*/ 702 h 1630"/>
                <a:gd name="T44" fmla="*/ 0 w 1627"/>
                <a:gd name="T45" fmla="*/ 815 h 1630"/>
                <a:gd name="T46" fmla="*/ 8 w 1627"/>
                <a:gd name="T47" fmla="*/ 928 h 1630"/>
                <a:gd name="T48" fmla="*/ 31 w 1627"/>
                <a:gd name="T49" fmla="*/ 1037 h 1630"/>
                <a:gd name="T50" fmla="*/ 70 w 1627"/>
                <a:gd name="T51" fmla="*/ 1143 h 1630"/>
                <a:gd name="T52" fmla="*/ 122 w 1627"/>
                <a:gd name="T53" fmla="*/ 1244 h 1630"/>
                <a:gd name="T54" fmla="*/ 188 w 1627"/>
                <a:gd name="T55" fmla="*/ 1336 h 1630"/>
                <a:gd name="T56" fmla="*/ 266 w 1627"/>
                <a:gd name="T57" fmla="*/ 1416 h 1630"/>
                <a:gd name="T58" fmla="*/ 354 w 1627"/>
                <a:gd name="T59" fmla="*/ 1487 h 1630"/>
                <a:gd name="T60" fmla="*/ 451 w 1627"/>
                <a:gd name="T61" fmla="*/ 1543 h 1630"/>
                <a:gd name="T62" fmla="*/ 555 w 1627"/>
                <a:gd name="T63" fmla="*/ 1586 h 1630"/>
                <a:gd name="T64" fmla="*/ 665 w 1627"/>
                <a:gd name="T65" fmla="*/ 1615 h 1630"/>
                <a:gd name="T66" fmla="*/ 776 w 1627"/>
                <a:gd name="T67" fmla="*/ 1628 h 1630"/>
                <a:gd name="T68" fmla="*/ 889 w 1627"/>
                <a:gd name="T69" fmla="*/ 1625 h 1630"/>
                <a:gd name="T70" fmla="*/ 1001 w 1627"/>
                <a:gd name="T71" fmla="*/ 1607 h 1630"/>
                <a:gd name="T72" fmla="*/ 1108 w 1627"/>
                <a:gd name="T73" fmla="*/ 1574 h 1630"/>
                <a:gd name="T74" fmla="*/ 1209 w 1627"/>
                <a:gd name="T75" fmla="*/ 1527 h 1630"/>
                <a:gd name="T76" fmla="*/ 1305 w 1627"/>
                <a:gd name="T77" fmla="*/ 1465 h 1630"/>
                <a:gd name="T78" fmla="*/ 1390 w 1627"/>
                <a:gd name="T79" fmla="*/ 1391 h 1630"/>
                <a:gd name="T80" fmla="*/ 1464 w 1627"/>
                <a:gd name="T81" fmla="*/ 1306 h 1630"/>
                <a:gd name="T82" fmla="*/ 1524 w 1627"/>
                <a:gd name="T83" fmla="*/ 1211 h 1630"/>
                <a:gd name="T84" fmla="*/ 1573 w 1627"/>
                <a:gd name="T85" fmla="*/ 1109 h 1630"/>
                <a:gd name="T86" fmla="*/ 1606 w 1627"/>
                <a:gd name="T87" fmla="*/ 1002 h 1630"/>
                <a:gd name="T88" fmla="*/ 1624 w 1627"/>
                <a:gd name="T89" fmla="*/ 890 h 1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627" h="1630">
                  <a:moveTo>
                    <a:pt x="1627" y="815"/>
                  </a:moveTo>
                  <a:lnTo>
                    <a:pt x="1627" y="777"/>
                  </a:lnTo>
                  <a:lnTo>
                    <a:pt x="1624" y="740"/>
                  </a:lnTo>
                  <a:lnTo>
                    <a:pt x="1620" y="702"/>
                  </a:lnTo>
                  <a:lnTo>
                    <a:pt x="1614" y="666"/>
                  </a:lnTo>
                  <a:lnTo>
                    <a:pt x="1606" y="628"/>
                  </a:lnTo>
                  <a:lnTo>
                    <a:pt x="1596" y="592"/>
                  </a:lnTo>
                  <a:lnTo>
                    <a:pt x="1585" y="556"/>
                  </a:lnTo>
                  <a:lnTo>
                    <a:pt x="1573" y="521"/>
                  </a:lnTo>
                  <a:lnTo>
                    <a:pt x="1559" y="486"/>
                  </a:lnTo>
                  <a:lnTo>
                    <a:pt x="1542" y="451"/>
                  </a:lnTo>
                  <a:lnTo>
                    <a:pt x="1524" y="418"/>
                  </a:lnTo>
                  <a:lnTo>
                    <a:pt x="1506" y="386"/>
                  </a:lnTo>
                  <a:lnTo>
                    <a:pt x="1486" y="355"/>
                  </a:lnTo>
                  <a:lnTo>
                    <a:pt x="1464" y="324"/>
                  </a:lnTo>
                  <a:lnTo>
                    <a:pt x="1440" y="294"/>
                  </a:lnTo>
                  <a:lnTo>
                    <a:pt x="1415" y="267"/>
                  </a:lnTo>
                  <a:lnTo>
                    <a:pt x="1390" y="239"/>
                  </a:lnTo>
                  <a:lnTo>
                    <a:pt x="1362" y="213"/>
                  </a:lnTo>
                  <a:lnTo>
                    <a:pt x="1333" y="188"/>
                  </a:lnTo>
                  <a:lnTo>
                    <a:pt x="1305" y="165"/>
                  </a:lnTo>
                  <a:lnTo>
                    <a:pt x="1274" y="143"/>
                  </a:lnTo>
                  <a:lnTo>
                    <a:pt x="1243" y="122"/>
                  </a:lnTo>
                  <a:lnTo>
                    <a:pt x="1209" y="103"/>
                  </a:lnTo>
                  <a:lnTo>
                    <a:pt x="1176" y="85"/>
                  </a:lnTo>
                  <a:lnTo>
                    <a:pt x="1143" y="70"/>
                  </a:lnTo>
                  <a:lnTo>
                    <a:pt x="1108" y="56"/>
                  </a:lnTo>
                  <a:lnTo>
                    <a:pt x="1072" y="42"/>
                  </a:lnTo>
                  <a:lnTo>
                    <a:pt x="1037" y="31"/>
                  </a:lnTo>
                  <a:lnTo>
                    <a:pt x="1001" y="22"/>
                  </a:lnTo>
                  <a:lnTo>
                    <a:pt x="963" y="15"/>
                  </a:lnTo>
                  <a:lnTo>
                    <a:pt x="927" y="8"/>
                  </a:lnTo>
                  <a:lnTo>
                    <a:pt x="889" y="4"/>
                  </a:lnTo>
                  <a:lnTo>
                    <a:pt x="851" y="1"/>
                  </a:lnTo>
                  <a:lnTo>
                    <a:pt x="814" y="0"/>
                  </a:lnTo>
                  <a:lnTo>
                    <a:pt x="776" y="1"/>
                  </a:lnTo>
                  <a:lnTo>
                    <a:pt x="739" y="4"/>
                  </a:lnTo>
                  <a:lnTo>
                    <a:pt x="701" y="8"/>
                  </a:lnTo>
                  <a:lnTo>
                    <a:pt x="665" y="15"/>
                  </a:lnTo>
                  <a:lnTo>
                    <a:pt x="628" y="22"/>
                  </a:lnTo>
                  <a:lnTo>
                    <a:pt x="592" y="31"/>
                  </a:lnTo>
                  <a:lnTo>
                    <a:pt x="555" y="42"/>
                  </a:lnTo>
                  <a:lnTo>
                    <a:pt x="520" y="56"/>
                  </a:lnTo>
                  <a:lnTo>
                    <a:pt x="486" y="70"/>
                  </a:lnTo>
                  <a:lnTo>
                    <a:pt x="451" y="85"/>
                  </a:lnTo>
                  <a:lnTo>
                    <a:pt x="418" y="103"/>
                  </a:lnTo>
                  <a:lnTo>
                    <a:pt x="386" y="122"/>
                  </a:lnTo>
                  <a:lnTo>
                    <a:pt x="354" y="143"/>
                  </a:lnTo>
                  <a:lnTo>
                    <a:pt x="324" y="165"/>
                  </a:lnTo>
                  <a:lnTo>
                    <a:pt x="294" y="188"/>
                  </a:lnTo>
                  <a:lnTo>
                    <a:pt x="266" y="213"/>
                  </a:lnTo>
                  <a:lnTo>
                    <a:pt x="239" y="239"/>
                  </a:lnTo>
                  <a:lnTo>
                    <a:pt x="213" y="267"/>
                  </a:lnTo>
                  <a:lnTo>
                    <a:pt x="188" y="294"/>
                  </a:lnTo>
                  <a:lnTo>
                    <a:pt x="165" y="324"/>
                  </a:lnTo>
                  <a:lnTo>
                    <a:pt x="143" y="355"/>
                  </a:lnTo>
                  <a:lnTo>
                    <a:pt x="122" y="386"/>
                  </a:lnTo>
                  <a:lnTo>
                    <a:pt x="103" y="418"/>
                  </a:lnTo>
                  <a:lnTo>
                    <a:pt x="85" y="451"/>
                  </a:lnTo>
                  <a:lnTo>
                    <a:pt x="70" y="486"/>
                  </a:lnTo>
                  <a:lnTo>
                    <a:pt x="56" y="521"/>
                  </a:lnTo>
                  <a:lnTo>
                    <a:pt x="42" y="556"/>
                  </a:lnTo>
                  <a:lnTo>
                    <a:pt x="31" y="592"/>
                  </a:lnTo>
                  <a:lnTo>
                    <a:pt x="22" y="628"/>
                  </a:lnTo>
                  <a:lnTo>
                    <a:pt x="15" y="666"/>
                  </a:lnTo>
                  <a:lnTo>
                    <a:pt x="8" y="702"/>
                  </a:lnTo>
                  <a:lnTo>
                    <a:pt x="4" y="740"/>
                  </a:lnTo>
                  <a:lnTo>
                    <a:pt x="1" y="777"/>
                  </a:lnTo>
                  <a:lnTo>
                    <a:pt x="0" y="815"/>
                  </a:lnTo>
                  <a:lnTo>
                    <a:pt x="1" y="853"/>
                  </a:lnTo>
                  <a:lnTo>
                    <a:pt x="4" y="890"/>
                  </a:lnTo>
                  <a:lnTo>
                    <a:pt x="8" y="928"/>
                  </a:lnTo>
                  <a:lnTo>
                    <a:pt x="15" y="964"/>
                  </a:lnTo>
                  <a:lnTo>
                    <a:pt x="22" y="1002"/>
                  </a:lnTo>
                  <a:lnTo>
                    <a:pt x="31" y="1037"/>
                  </a:lnTo>
                  <a:lnTo>
                    <a:pt x="42" y="1074"/>
                  </a:lnTo>
                  <a:lnTo>
                    <a:pt x="56" y="1109"/>
                  </a:lnTo>
                  <a:lnTo>
                    <a:pt x="70" y="1143"/>
                  </a:lnTo>
                  <a:lnTo>
                    <a:pt x="85" y="1177"/>
                  </a:lnTo>
                  <a:lnTo>
                    <a:pt x="103" y="1211"/>
                  </a:lnTo>
                  <a:lnTo>
                    <a:pt x="122" y="1244"/>
                  </a:lnTo>
                  <a:lnTo>
                    <a:pt x="143" y="1275"/>
                  </a:lnTo>
                  <a:lnTo>
                    <a:pt x="165" y="1306"/>
                  </a:lnTo>
                  <a:lnTo>
                    <a:pt x="188" y="1336"/>
                  </a:lnTo>
                  <a:lnTo>
                    <a:pt x="213" y="1363"/>
                  </a:lnTo>
                  <a:lnTo>
                    <a:pt x="239" y="1391"/>
                  </a:lnTo>
                  <a:lnTo>
                    <a:pt x="266" y="1416"/>
                  </a:lnTo>
                  <a:lnTo>
                    <a:pt x="294" y="1442"/>
                  </a:lnTo>
                  <a:lnTo>
                    <a:pt x="324" y="1465"/>
                  </a:lnTo>
                  <a:lnTo>
                    <a:pt x="354" y="1487"/>
                  </a:lnTo>
                  <a:lnTo>
                    <a:pt x="386" y="1507"/>
                  </a:lnTo>
                  <a:lnTo>
                    <a:pt x="418" y="1527"/>
                  </a:lnTo>
                  <a:lnTo>
                    <a:pt x="451" y="1543"/>
                  </a:lnTo>
                  <a:lnTo>
                    <a:pt x="486" y="1560"/>
                  </a:lnTo>
                  <a:lnTo>
                    <a:pt x="520" y="1574"/>
                  </a:lnTo>
                  <a:lnTo>
                    <a:pt x="555" y="1586"/>
                  </a:lnTo>
                  <a:lnTo>
                    <a:pt x="592" y="1597"/>
                  </a:lnTo>
                  <a:lnTo>
                    <a:pt x="628" y="1607"/>
                  </a:lnTo>
                  <a:lnTo>
                    <a:pt x="665" y="1615"/>
                  </a:lnTo>
                  <a:lnTo>
                    <a:pt x="701" y="1622"/>
                  </a:lnTo>
                  <a:lnTo>
                    <a:pt x="739" y="1625"/>
                  </a:lnTo>
                  <a:lnTo>
                    <a:pt x="776" y="1628"/>
                  </a:lnTo>
                  <a:lnTo>
                    <a:pt x="814" y="1630"/>
                  </a:lnTo>
                  <a:lnTo>
                    <a:pt x="851" y="1628"/>
                  </a:lnTo>
                  <a:lnTo>
                    <a:pt x="889" y="1625"/>
                  </a:lnTo>
                  <a:lnTo>
                    <a:pt x="927" y="1622"/>
                  </a:lnTo>
                  <a:lnTo>
                    <a:pt x="963" y="1615"/>
                  </a:lnTo>
                  <a:lnTo>
                    <a:pt x="1001" y="1607"/>
                  </a:lnTo>
                  <a:lnTo>
                    <a:pt x="1037" y="1597"/>
                  </a:lnTo>
                  <a:lnTo>
                    <a:pt x="1072" y="1586"/>
                  </a:lnTo>
                  <a:lnTo>
                    <a:pt x="1108" y="1574"/>
                  </a:lnTo>
                  <a:lnTo>
                    <a:pt x="1143" y="1560"/>
                  </a:lnTo>
                  <a:lnTo>
                    <a:pt x="1176" y="1543"/>
                  </a:lnTo>
                  <a:lnTo>
                    <a:pt x="1209" y="1527"/>
                  </a:lnTo>
                  <a:lnTo>
                    <a:pt x="1243" y="1507"/>
                  </a:lnTo>
                  <a:lnTo>
                    <a:pt x="1274" y="1487"/>
                  </a:lnTo>
                  <a:lnTo>
                    <a:pt x="1305" y="1465"/>
                  </a:lnTo>
                  <a:lnTo>
                    <a:pt x="1333" y="1442"/>
                  </a:lnTo>
                  <a:lnTo>
                    <a:pt x="1362" y="1416"/>
                  </a:lnTo>
                  <a:lnTo>
                    <a:pt x="1390" y="1391"/>
                  </a:lnTo>
                  <a:lnTo>
                    <a:pt x="1415" y="1363"/>
                  </a:lnTo>
                  <a:lnTo>
                    <a:pt x="1440" y="1336"/>
                  </a:lnTo>
                  <a:lnTo>
                    <a:pt x="1464" y="1306"/>
                  </a:lnTo>
                  <a:lnTo>
                    <a:pt x="1486" y="1275"/>
                  </a:lnTo>
                  <a:lnTo>
                    <a:pt x="1506" y="1244"/>
                  </a:lnTo>
                  <a:lnTo>
                    <a:pt x="1524" y="1211"/>
                  </a:lnTo>
                  <a:lnTo>
                    <a:pt x="1542" y="1177"/>
                  </a:lnTo>
                  <a:lnTo>
                    <a:pt x="1559" y="1143"/>
                  </a:lnTo>
                  <a:lnTo>
                    <a:pt x="1573" y="1109"/>
                  </a:lnTo>
                  <a:lnTo>
                    <a:pt x="1585" y="1074"/>
                  </a:lnTo>
                  <a:lnTo>
                    <a:pt x="1596" y="1037"/>
                  </a:lnTo>
                  <a:lnTo>
                    <a:pt x="1606" y="1002"/>
                  </a:lnTo>
                  <a:lnTo>
                    <a:pt x="1614" y="964"/>
                  </a:lnTo>
                  <a:lnTo>
                    <a:pt x="1620" y="928"/>
                  </a:lnTo>
                  <a:lnTo>
                    <a:pt x="1624" y="890"/>
                  </a:lnTo>
                  <a:lnTo>
                    <a:pt x="1627" y="853"/>
                  </a:lnTo>
                  <a:lnTo>
                    <a:pt x="1627" y="815"/>
                  </a:lnTo>
                  <a:close/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20" name="Line 308"/>
            <p:cNvSpPr>
              <a:spLocks noChangeShapeType="1"/>
            </p:cNvSpPr>
            <p:nvPr/>
          </p:nvSpPr>
          <p:spPr bwMode="auto">
            <a:xfrm flipV="1">
              <a:off x="3096" y="937"/>
              <a:ext cx="0" cy="53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21" name="Line 309"/>
            <p:cNvSpPr>
              <a:spLocks noChangeShapeType="1"/>
            </p:cNvSpPr>
            <p:nvPr/>
          </p:nvSpPr>
          <p:spPr bwMode="auto">
            <a:xfrm>
              <a:off x="2670" y="937"/>
              <a:ext cx="0" cy="53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22" name="Line 310"/>
            <p:cNvSpPr>
              <a:spLocks noChangeShapeType="1"/>
            </p:cNvSpPr>
            <p:nvPr/>
          </p:nvSpPr>
          <p:spPr bwMode="auto">
            <a:xfrm>
              <a:off x="2670" y="1894"/>
              <a:ext cx="0" cy="21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23" name="Line 311"/>
            <p:cNvSpPr>
              <a:spLocks noChangeShapeType="1"/>
            </p:cNvSpPr>
            <p:nvPr/>
          </p:nvSpPr>
          <p:spPr bwMode="auto">
            <a:xfrm>
              <a:off x="3096" y="1894"/>
              <a:ext cx="0" cy="21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24" name="Line 312"/>
            <p:cNvSpPr>
              <a:spLocks noChangeShapeType="1"/>
            </p:cNvSpPr>
            <p:nvPr/>
          </p:nvSpPr>
          <p:spPr bwMode="auto">
            <a:xfrm>
              <a:off x="2670" y="1468"/>
              <a:ext cx="0" cy="42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25" name="Line 313"/>
            <p:cNvSpPr>
              <a:spLocks noChangeShapeType="1"/>
            </p:cNvSpPr>
            <p:nvPr/>
          </p:nvSpPr>
          <p:spPr bwMode="auto">
            <a:xfrm>
              <a:off x="3096" y="1468"/>
              <a:ext cx="0" cy="42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26" name="Line 314"/>
            <p:cNvSpPr>
              <a:spLocks noChangeShapeType="1"/>
            </p:cNvSpPr>
            <p:nvPr/>
          </p:nvSpPr>
          <p:spPr bwMode="auto">
            <a:xfrm flipH="1">
              <a:off x="2670" y="1894"/>
              <a:ext cx="42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27" name="Line 315"/>
            <p:cNvSpPr>
              <a:spLocks noChangeShapeType="1"/>
            </p:cNvSpPr>
            <p:nvPr/>
          </p:nvSpPr>
          <p:spPr bwMode="auto">
            <a:xfrm>
              <a:off x="2699" y="1894"/>
              <a:ext cx="0" cy="21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28" name="Line 316"/>
            <p:cNvSpPr>
              <a:spLocks noChangeShapeType="1"/>
            </p:cNvSpPr>
            <p:nvPr/>
          </p:nvSpPr>
          <p:spPr bwMode="auto">
            <a:xfrm>
              <a:off x="3063" y="1894"/>
              <a:ext cx="0" cy="21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29" name="Line 317"/>
            <p:cNvSpPr>
              <a:spLocks noChangeShapeType="1"/>
            </p:cNvSpPr>
            <p:nvPr/>
          </p:nvSpPr>
          <p:spPr bwMode="auto">
            <a:xfrm>
              <a:off x="2670" y="2110"/>
              <a:ext cx="42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30" name="Line 318"/>
            <p:cNvSpPr>
              <a:spLocks noChangeShapeType="1"/>
            </p:cNvSpPr>
            <p:nvPr/>
          </p:nvSpPr>
          <p:spPr bwMode="auto">
            <a:xfrm>
              <a:off x="2670" y="937"/>
              <a:ext cx="42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31" name="Line 319"/>
            <p:cNvSpPr>
              <a:spLocks noChangeShapeType="1"/>
            </p:cNvSpPr>
            <p:nvPr/>
          </p:nvSpPr>
          <p:spPr bwMode="auto">
            <a:xfrm flipH="1" flipV="1">
              <a:off x="2454" y="724"/>
              <a:ext cx="187" cy="18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32" name="Line 320"/>
            <p:cNvSpPr>
              <a:spLocks noChangeShapeType="1"/>
            </p:cNvSpPr>
            <p:nvPr/>
          </p:nvSpPr>
          <p:spPr bwMode="auto">
            <a:xfrm flipH="1" flipV="1">
              <a:off x="2498" y="764"/>
              <a:ext cx="172" cy="17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33" name="Line 321"/>
            <p:cNvSpPr>
              <a:spLocks noChangeShapeType="1"/>
            </p:cNvSpPr>
            <p:nvPr/>
          </p:nvSpPr>
          <p:spPr bwMode="auto">
            <a:xfrm>
              <a:off x="2498" y="764"/>
              <a:ext cx="42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34" name="Line 322"/>
            <p:cNvSpPr>
              <a:spLocks noChangeShapeType="1"/>
            </p:cNvSpPr>
            <p:nvPr/>
          </p:nvSpPr>
          <p:spPr bwMode="auto">
            <a:xfrm>
              <a:off x="2923" y="764"/>
              <a:ext cx="34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35" name="Line 323"/>
            <p:cNvSpPr>
              <a:spLocks noChangeShapeType="1"/>
            </p:cNvSpPr>
            <p:nvPr/>
          </p:nvSpPr>
          <p:spPr bwMode="auto">
            <a:xfrm flipV="1">
              <a:off x="2506" y="724"/>
              <a:ext cx="0" cy="4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36" name="Line 324"/>
            <p:cNvSpPr>
              <a:spLocks noChangeShapeType="1"/>
            </p:cNvSpPr>
            <p:nvPr/>
          </p:nvSpPr>
          <p:spPr bwMode="auto">
            <a:xfrm flipV="1">
              <a:off x="3256" y="724"/>
              <a:ext cx="0" cy="4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37" name="Line 325"/>
            <p:cNvSpPr>
              <a:spLocks noChangeShapeType="1"/>
            </p:cNvSpPr>
            <p:nvPr/>
          </p:nvSpPr>
          <p:spPr bwMode="auto">
            <a:xfrm flipV="1">
              <a:off x="3121" y="724"/>
              <a:ext cx="187" cy="18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38" name="Line 326"/>
            <p:cNvSpPr>
              <a:spLocks noChangeShapeType="1"/>
            </p:cNvSpPr>
            <p:nvPr/>
          </p:nvSpPr>
          <p:spPr bwMode="auto">
            <a:xfrm flipV="1">
              <a:off x="3096" y="764"/>
              <a:ext cx="168" cy="17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39" name="Line 327"/>
            <p:cNvSpPr>
              <a:spLocks noChangeShapeType="1"/>
            </p:cNvSpPr>
            <p:nvPr/>
          </p:nvSpPr>
          <p:spPr bwMode="auto">
            <a:xfrm flipV="1">
              <a:off x="2740" y="3512"/>
              <a:ext cx="143" cy="13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40" name="Line 328"/>
            <p:cNvSpPr>
              <a:spLocks noChangeShapeType="1"/>
            </p:cNvSpPr>
            <p:nvPr/>
          </p:nvSpPr>
          <p:spPr bwMode="auto">
            <a:xfrm flipV="1">
              <a:off x="2699" y="3468"/>
              <a:ext cx="140" cy="14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67293" name="Group 381"/>
          <p:cNvGrpSpPr>
            <a:grpSpLocks/>
          </p:cNvGrpSpPr>
          <p:nvPr/>
        </p:nvGrpSpPr>
        <p:grpSpPr bwMode="auto">
          <a:xfrm>
            <a:off x="6184900" y="1031875"/>
            <a:ext cx="2684463" cy="5713413"/>
            <a:chOff x="3896" y="650"/>
            <a:chExt cx="1691" cy="3599"/>
          </a:xfrm>
        </p:grpSpPr>
        <p:sp>
          <p:nvSpPr>
            <p:cNvPr id="166925" name="Line 13"/>
            <p:cNvSpPr>
              <a:spLocks noChangeShapeType="1"/>
            </p:cNvSpPr>
            <p:nvPr/>
          </p:nvSpPr>
          <p:spPr bwMode="auto">
            <a:xfrm>
              <a:off x="4567" y="1355"/>
              <a:ext cx="0" cy="7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26" name="Line 14"/>
            <p:cNvSpPr>
              <a:spLocks noChangeShapeType="1"/>
            </p:cNvSpPr>
            <p:nvPr/>
          </p:nvSpPr>
          <p:spPr bwMode="auto">
            <a:xfrm>
              <a:off x="4930" y="1355"/>
              <a:ext cx="0" cy="7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27" name="Line 15"/>
            <p:cNvSpPr>
              <a:spLocks noChangeShapeType="1"/>
            </p:cNvSpPr>
            <p:nvPr/>
          </p:nvSpPr>
          <p:spPr bwMode="auto">
            <a:xfrm>
              <a:off x="4534" y="2110"/>
              <a:ext cx="42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28" name="Line 16"/>
            <p:cNvSpPr>
              <a:spLocks noChangeShapeType="1"/>
            </p:cNvSpPr>
            <p:nvPr/>
          </p:nvSpPr>
          <p:spPr bwMode="auto">
            <a:xfrm>
              <a:off x="4567" y="2110"/>
              <a:ext cx="0" cy="21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29" name="Line 17"/>
            <p:cNvSpPr>
              <a:spLocks noChangeShapeType="1"/>
            </p:cNvSpPr>
            <p:nvPr/>
          </p:nvSpPr>
          <p:spPr bwMode="auto">
            <a:xfrm>
              <a:off x="4567" y="2323"/>
              <a:ext cx="36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30" name="Line 18"/>
            <p:cNvSpPr>
              <a:spLocks noChangeShapeType="1"/>
            </p:cNvSpPr>
            <p:nvPr/>
          </p:nvSpPr>
          <p:spPr bwMode="auto">
            <a:xfrm flipV="1">
              <a:off x="4930" y="2110"/>
              <a:ext cx="0" cy="21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31" name="Line 19"/>
            <p:cNvSpPr>
              <a:spLocks noChangeShapeType="1"/>
            </p:cNvSpPr>
            <p:nvPr/>
          </p:nvSpPr>
          <p:spPr bwMode="auto">
            <a:xfrm>
              <a:off x="4567" y="2323"/>
              <a:ext cx="180" cy="10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32" name="Line 20"/>
            <p:cNvSpPr>
              <a:spLocks noChangeShapeType="1"/>
            </p:cNvSpPr>
            <p:nvPr/>
          </p:nvSpPr>
          <p:spPr bwMode="auto">
            <a:xfrm flipV="1">
              <a:off x="4747" y="2323"/>
              <a:ext cx="183" cy="10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33" name="Line 21"/>
            <p:cNvSpPr>
              <a:spLocks noChangeShapeType="1"/>
            </p:cNvSpPr>
            <p:nvPr/>
          </p:nvSpPr>
          <p:spPr bwMode="auto">
            <a:xfrm flipV="1">
              <a:off x="4567" y="937"/>
              <a:ext cx="0" cy="95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34" name="Line 22"/>
            <p:cNvSpPr>
              <a:spLocks noChangeShapeType="1"/>
            </p:cNvSpPr>
            <p:nvPr/>
          </p:nvSpPr>
          <p:spPr bwMode="auto">
            <a:xfrm flipV="1">
              <a:off x="4930" y="937"/>
              <a:ext cx="0" cy="95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35" name="Line 23"/>
            <p:cNvSpPr>
              <a:spLocks noChangeShapeType="1"/>
            </p:cNvSpPr>
            <p:nvPr/>
          </p:nvSpPr>
          <p:spPr bwMode="auto">
            <a:xfrm>
              <a:off x="4508" y="1468"/>
              <a:ext cx="2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36" name="Line 24"/>
            <p:cNvSpPr>
              <a:spLocks noChangeShapeType="1"/>
            </p:cNvSpPr>
            <p:nvPr/>
          </p:nvSpPr>
          <p:spPr bwMode="auto">
            <a:xfrm flipH="1">
              <a:off x="4960" y="1468"/>
              <a:ext cx="2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37" name="Freeform 25"/>
            <p:cNvSpPr>
              <a:spLocks/>
            </p:cNvSpPr>
            <p:nvPr/>
          </p:nvSpPr>
          <p:spPr bwMode="auto">
            <a:xfrm>
              <a:off x="4321" y="3042"/>
              <a:ext cx="851" cy="855"/>
            </a:xfrm>
            <a:custGeom>
              <a:avLst/>
              <a:gdLst>
                <a:gd name="T0" fmla="*/ 1624 w 1627"/>
                <a:gd name="T1" fmla="*/ 740 h 1630"/>
                <a:gd name="T2" fmla="*/ 1606 w 1627"/>
                <a:gd name="T3" fmla="*/ 628 h 1630"/>
                <a:gd name="T4" fmla="*/ 1573 w 1627"/>
                <a:gd name="T5" fmla="*/ 521 h 1630"/>
                <a:gd name="T6" fmla="*/ 1525 w 1627"/>
                <a:gd name="T7" fmla="*/ 418 h 1630"/>
                <a:gd name="T8" fmla="*/ 1464 w 1627"/>
                <a:gd name="T9" fmla="*/ 324 h 1630"/>
                <a:gd name="T10" fmla="*/ 1390 w 1627"/>
                <a:gd name="T11" fmla="*/ 239 h 1630"/>
                <a:gd name="T12" fmla="*/ 1305 w 1627"/>
                <a:gd name="T13" fmla="*/ 165 h 1630"/>
                <a:gd name="T14" fmla="*/ 1210 w 1627"/>
                <a:gd name="T15" fmla="*/ 103 h 1630"/>
                <a:gd name="T16" fmla="*/ 1108 w 1627"/>
                <a:gd name="T17" fmla="*/ 56 h 1630"/>
                <a:gd name="T18" fmla="*/ 1001 w 1627"/>
                <a:gd name="T19" fmla="*/ 22 h 1630"/>
                <a:gd name="T20" fmla="*/ 889 w 1627"/>
                <a:gd name="T21" fmla="*/ 4 h 1630"/>
                <a:gd name="T22" fmla="*/ 776 w 1627"/>
                <a:gd name="T23" fmla="*/ 1 h 1630"/>
                <a:gd name="T24" fmla="*/ 665 w 1627"/>
                <a:gd name="T25" fmla="*/ 15 h 1630"/>
                <a:gd name="T26" fmla="*/ 555 w 1627"/>
                <a:gd name="T27" fmla="*/ 42 h 1630"/>
                <a:gd name="T28" fmla="*/ 451 w 1627"/>
                <a:gd name="T29" fmla="*/ 85 h 1630"/>
                <a:gd name="T30" fmla="*/ 354 w 1627"/>
                <a:gd name="T31" fmla="*/ 143 h 1630"/>
                <a:gd name="T32" fmla="*/ 266 w 1627"/>
                <a:gd name="T33" fmla="*/ 213 h 1630"/>
                <a:gd name="T34" fmla="*/ 188 w 1627"/>
                <a:gd name="T35" fmla="*/ 294 h 1630"/>
                <a:gd name="T36" fmla="*/ 122 w 1627"/>
                <a:gd name="T37" fmla="*/ 386 h 1630"/>
                <a:gd name="T38" fmla="*/ 70 w 1627"/>
                <a:gd name="T39" fmla="*/ 486 h 1630"/>
                <a:gd name="T40" fmla="*/ 31 w 1627"/>
                <a:gd name="T41" fmla="*/ 592 h 1630"/>
                <a:gd name="T42" fmla="*/ 8 w 1627"/>
                <a:gd name="T43" fmla="*/ 702 h 1630"/>
                <a:gd name="T44" fmla="*/ 0 w 1627"/>
                <a:gd name="T45" fmla="*/ 815 h 1630"/>
                <a:gd name="T46" fmla="*/ 8 w 1627"/>
                <a:gd name="T47" fmla="*/ 928 h 1630"/>
                <a:gd name="T48" fmla="*/ 31 w 1627"/>
                <a:gd name="T49" fmla="*/ 1037 h 1630"/>
                <a:gd name="T50" fmla="*/ 70 w 1627"/>
                <a:gd name="T51" fmla="*/ 1143 h 1630"/>
                <a:gd name="T52" fmla="*/ 122 w 1627"/>
                <a:gd name="T53" fmla="*/ 1244 h 1630"/>
                <a:gd name="T54" fmla="*/ 188 w 1627"/>
                <a:gd name="T55" fmla="*/ 1336 h 1630"/>
                <a:gd name="T56" fmla="*/ 266 w 1627"/>
                <a:gd name="T57" fmla="*/ 1416 h 1630"/>
                <a:gd name="T58" fmla="*/ 354 w 1627"/>
                <a:gd name="T59" fmla="*/ 1487 h 1630"/>
                <a:gd name="T60" fmla="*/ 451 w 1627"/>
                <a:gd name="T61" fmla="*/ 1543 h 1630"/>
                <a:gd name="T62" fmla="*/ 555 w 1627"/>
                <a:gd name="T63" fmla="*/ 1586 h 1630"/>
                <a:gd name="T64" fmla="*/ 665 w 1627"/>
                <a:gd name="T65" fmla="*/ 1615 h 1630"/>
                <a:gd name="T66" fmla="*/ 776 w 1627"/>
                <a:gd name="T67" fmla="*/ 1628 h 1630"/>
                <a:gd name="T68" fmla="*/ 889 w 1627"/>
                <a:gd name="T69" fmla="*/ 1625 h 1630"/>
                <a:gd name="T70" fmla="*/ 1001 w 1627"/>
                <a:gd name="T71" fmla="*/ 1607 h 1630"/>
                <a:gd name="T72" fmla="*/ 1108 w 1627"/>
                <a:gd name="T73" fmla="*/ 1574 h 1630"/>
                <a:gd name="T74" fmla="*/ 1210 w 1627"/>
                <a:gd name="T75" fmla="*/ 1527 h 1630"/>
                <a:gd name="T76" fmla="*/ 1305 w 1627"/>
                <a:gd name="T77" fmla="*/ 1465 h 1630"/>
                <a:gd name="T78" fmla="*/ 1390 w 1627"/>
                <a:gd name="T79" fmla="*/ 1391 h 1630"/>
                <a:gd name="T80" fmla="*/ 1464 w 1627"/>
                <a:gd name="T81" fmla="*/ 1306 h 1630"/>
                <a:gd name="T82" fmla="*/ 1525 w 1627"/>
                <a:gd name="T83" fmla="*/ 1211 h 1630"/>
                <a:gd name="T84" fmla="*/ 1573 w 1627"/>
                <a:gd name="T85" fmla="*/ 1109 h 1630"/>
                <a:gd name="T86" fmla="*/ 1606 w 1627"/>
                <a:gd name="T87" fmla="*/ 1002 h 1630"/>
                <a:gd name="T88" fmla="*/ 1624 w 1627"/>
                <a:gd name="T89" fmla="*/ 890 h 1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627" h="1630">
                  <a:moveTo>
                    <a:pt x="1627" y="815"/>
                  </a:moveTo>
                  <a:lnTo>
                    <a:pt x="1626" y="777"/>
                  </a:lnTo>
                  <a:lnTo>
                    <a:pt x="1624" y="740"/>
                  </a:lnTo>
                  <a:lnTo>
                    <a:pt x="1620" y="702"/>
                  </a:lnTo>
                  <a:lnTo>
                    <a:pt x="1614" y="666"/>
                  </a:lnTo>
                  <a:lnTo>
                    <a:pt x="1606" y="628"/>
                  </a:lnTo>
                  <a:lnTo>
                    <a:pt x="1596" y="592"/>
                  </a:lnTo>
                  <a:lnTo>
                    <a:pt x="1585" y="556"/>
                  </a:lnTo>
                  <a:lnTo>
                    <a:pt x="1573" y="521"/>
                  </a:lnTo>
                  <a:lnTo>
                    <a:pt x="1559" y="486"/>
                  </a:lnTo>
                  <a:lnTo>
                    <a:pt x="1542" y="451"/>
                  </a:lnTo>
                  <a:lnTo>
                    <a:pt x="1525" y="418"/>
                  </a:lnTo>
                  <a:lnTo>
                    <a:pt x="1506" y="386"/>
                  </a:lnTo>
                  <a:lnTo>
                    <a:pt x="1485" y="355"/>
                  </a:lnTo>
                  <a:lnTo>
                    <a:pt x="1464" y="324"/>
                  </a:lnTo>
                  <a:lnTo>
                    <a:pt x="1439" y="294"/>
                  </a:lnTo>
                  <a:lnTo>
                    <a:pt x="1415" y="267"/>
                  </a:lnTo>
                  <a:lnTo>
                    <a:pt x="1390" y="239"/>
                  </a:lnTo>
                  <a:lnTo>
                    <a:pt x="1362" y="213"/>
                  </a:lnTo>
                  <a:lnTo>
                    <a:pt x="1333" y="188"/>
                  </a:lnTo>
                  <a:lnTo>
                    <a:pt x="1305" y="165"/>
                  </a:lnTo>
                  <a:lnTo>
                    <a:pt x="1274" y="143"/>
                  </a:lnTo>
                  <a:lnTo>
                    <a:pt x="1243" y="122"/>
                  </a:lnTo>
                  <a:lnTo>
                    <a:pt x="1210" y="103"/>
                  </a:lnTo>
                  <a:lnTo>
                    <a:pt x="1176" y="85"/>
                  </a:lnTo>
                  <a:lnTo>
                    <a:pt x="1142" y="70"/>
                  </a:lnTo>
                  <a:lnTo>
                    <a:pt x="1108" y="56"/>
                  </a:lnTo>
                  <a:lnTo>
                    <a:pt x="1072" y="42"/>
                  </a:lnTo>
                  <a:lnTo>
                    <a:pt x="1037" y="31"/>
                  </a:lnTo>
                  <a:lnTo>
                    <a:pt x="1001" y="22"/>
                  </a:lnTo>
                  <a:lnTo>
                    <a:pt x="963" y="15"/>
                  </a:lnTo>
                  <a:lnTo>
                    <a:pt x="927" y="8"/>
                  </a:lnTo>
                  <a:lnTo>
                    <a:pt x="889" y="4"/>
                  </a:lnTo>
                  <a:lnTo>
                    <a:pt x="851" y="1"/>
                  </a:lnTo>
                  <a:lnTo>
                    <a:pt x="814" y="0"/>
                  </a:lnTo>
                  <a:lnTo>
                    <a:pt x="776" y="1"/>
                  </a:lnTo>
                  <a:lnTo>
                    <a:pt x="739" y="4"/>
                  </a:lnTo>
                  <a:lnTo>
                    <a:pt x="701" y="8"/>
                  </a:lnTo>
                  <a:lnTo>
                    <a:pt x="665" y="15"/>
                  </a:lnTo>
                  <a:lnTo>
                    <a:pt x="627" y="22"/>
                  </a:lnTo>
                  <a:lnTo>
                    <a:pt x="592" y="31"/>
                  </a:lnTo>
                  <a:lnTo>
                    <a:pt x="555" y="42"/>
                  </a:lnTo>
                  <a:lnTo>
                    <a:pt x="520" y="56"/>
                  </a:lnTo>
                  <a:lnTo>
                    <a:pt x="486" y="70"/>
                  </a:lnTo>
                  <a:lnTo>
                    <a:pt x="451" y="85"/>
                  </a:lnTo>
                  <a:lnTo>
                    <a:pt x="418" y="103"/>
                  </a:lnTo>
                  <a:lnTo>
                    <a:pt x="385" y="122"/>
                  </a:lnTo>
                  <a:lnTo>
                    <a:pt x="354" y="143"/>
                  </a:lnTo>
                  <a:lnTo>
                    <a:pt x="323" y="165"/>
                  </a:lnTo>
                  <a:lnTo>
                    <a:pt x="294" y="188"/>
                  </a:lnTo>
                  <a:lnTo>
                    <a:pt x="266" y="213"/>
                  </a:lnTo>
                  <a:lnTo>
                    <a:pt x="238" y="239"/>
                  </a:lnTo>
                  <a:lnTo>
                    <a:pt x="213" y="267"/>
                  </a:lnTo>
                  <a:lnTo>
                    <a:pt x="188" y="294"/>
                  </a:lnTo>
                  <a:lnTo>
                    <a:pt x="165" y="324"/>
                  </a:lnTo>
                  <a:lnTo>
                    <a:pt x="143" y="355"/>
                  </a:lnTo>
                  <a:lnTo>
                    <a:pt x="122" y="386"/>
                  </a:lnTo>
                  <a:lnTo>
                    <a:pt x="103" y="418"/>
                  </a:lnTo>
                  <a:lnTo>
                    <a:pt x="85" y="451"/>
                  </a:lnTo>
                  <a:lnTo>
                    <a:pt x="70" y="486"/>
                  </a:lnTo>
                  <a:lnTo>
                    <a:pt x="56" y="521"/>
                  </a:lnTo>
                  <a:lnTo>
                    <a:pt x="42" y="556"/>
                  </a:lnTo>
                  <a:lnTo>
                    <a:pt x="31" y="592"/>
                  </a:lnTo>
                  <a:lnTo>
                    <a:pt x="21" y="628"/>
                  </a:lnTo>
                  <a:lnTo>
                    <a:pt x="14" y="666"/>
                  </a:lnTo>
                  <a:lnTo>
                    <a:pt x="8" y="702"/>
                  </a:lnTo>
                  <a:lnTo>
                    <a:pt x="4" y="740"/>
                  </a:lnTo>
                  <a:lnTo>
                    <a:pt x="1" y="777"/>
                  </a:lnTo>
                  <a:lnTo>
                    <a:pt x="0" y="815"/>
                  </a:lnTo>
                  <a:lnTo>
                    <a:pt x="1" y="853"/>
                  </a:lnTo>
                  <a:lnTo>
                    <a:pt x="4" y="890"/>
                  </a:lnTo>
                  <a:lnTo>
                    <a:pt x="8" y="928"/>
                  </a:lnTo>
                  <a:lnTo>
                    <a:pt x="14" y="964"/>
                  </a:lnTo>
                  <a:lnTo>
                    <a:pt x="21" y="1002"/>
                  </a:lnTo>
                  <a:lnTo>
                    <a:pt x="31" y="1037"/>
                  </a:lnTo>
                  <a:lnTo>
                    <a:pt x="42" y="1074"/>
                  </a:lnTo>
                  <a:lnTo>
                    <a:pt x="56" y="1109"/>
                  </a:lnTo>
                  <a:lnTo>
                    <a:pt x="70" y="1143"/>
                  </a:lnTo>
                  <a:lnTo>
                    <a:pt x="85" y="1177"/>
                  </a:lnTo>
                  <a:lnTo>
                    <a:pt x="103" y="1211"/>
                  </a:lnTo>
                  <a:lnTo>
                    <a:pt x="122" y="1244"/>
                  </a:lnTo>
                  <a:lnTo>
                    <a:pt x="143" y="1275"/>
                  </a:lnTo>
                  <a:lnTo>
                    <a:pt x="165" y="1306"/>
                  </a:lnTo>
                  <a:lnTo>
                    <a:pt x="188" y="1336"/>
                  </a:lnTo>
                  <a:lnTo>
                    <a:pt x="213" y="1363"/>
                  </a:lnTo>
                  <a:lnTo>
                    <a:pt x="238" y="1391"/>
                  </a:lnTo>
                  <a:lnTo>
                    <a:pt x="266" y="1416"/>
                  </a:lnTo>
                  <a:lnTo>
                    <a:pt x="294" y="1442"/>
                  </a:lnTo>
                  <a:lnTo>
                    <a:pt x="323" y="1465"/>
                  </a:lnTo>
                  <a:lnTo>
                    <a:pt x="354" y="1487"/>
                  </a:lnTo>
                  <a:lnTo>
                    <a:pt x="385" y="1507"/>
                  </a:lnTo>
                  <a:lnTo>
                    <a:pt x="418" y="1527"/>
                  </a:lnTo>
                  <a:lnTo>
                    <a:pt x="451" y="1543"/>
                  </a:lnTo>
                  <a:lnTo>
                    <a:pt x="486" y="1560"/>
                  </a:lnTo>
                  <a:lnTo>
                    <a:pt x="520" y="1574"/>
                  </a:lnTo>
                  <a:lnTo>
                    <a:pt x="555" y="1586"/>
                  </a:lnTo>
                  <a:lnTo>
                    <a:pt x="592" y="1597"/>
                  </a:lnTo>
                  <a:lnTo>
                    <a:pt x="627" y="1607"/>
                  </a:lnTo>
                  <a:lnTo>
                    <a:pt x="665" y="1615"/>
                  </a:lnTo>
                  <a:lnTo>
                    <a:pt x="701" y="1622"/>
                  </a:lnTo>
                  <a:lnTo>
                    <a:pt x="739" y="1625"/>
                  </a:lnTo>
                  <a:lnTo>
                    <a:pt x="776" y="1628"/>
                  </a:lnTo>
                  <a:lnTo>
                    <a:pt x="814" y="1630"/>
                  </a:lnTo>
                  <a:lnTo>
                    <a:pt x="851" y="1628"/>
                  </a:lnTo>
                  <a:lnTo>
                    <a:pt x="889" y="1625"/>
                  </a:lnTo>
                  <a:lnTo>
                    <a:pt x="927" y="1622"/>
                  </a:lnTo>
                  <a:lnTo>
                    <a:pt x="963" y="1615"/>
                  </a:lnTo>
                  <a:lnTo>
                    <a:pt x="1001" y="1607"/>
                  </a:lnTo>
                  <a:lnTo>
                    <a:pt x="1037" y="1597"/>
                  </a:lnTo>
                  <a:lnTo>
                    <a:pt x="1072" y="1586"/>
                  </a:lnTo>
                  <a:lnTo>
                    <a:pt x="1108" y="1574"/>
                  </a:lnTo>
                  <a:lnTo>
                    <a:pt x="1142" y="1560"/>
                  </a:lnTo>
                  <a:lnTo>
                    <a:pt x="1176" y="1543"/>
                  </a:lnTo>
                  <a:lnTo>
                    <a:pt x="1210" y="1527"/>
                  </a:lnTo>
                  <a:lnTo>
                    <a:pt x="1243" y="1507"/>
                  </a:lnTo>
                  <a:lnTo>
                    <a:pt x="1274" y="1487"/>
                  </a:lnTo>
                  <a:lnTo>
                    <a:pt x="1305" y="1465"/>
                  </a:lnTo>
                  <a:lnTo>
                    <a:pt x="1333" y="1442"/>
                  </a:lnTo>
                  <a:lnTo>
                    <a:pt x="1362" y="1416"/>
                  </a:lnTo>
                  <a:lnTo>
                    <a:pt x="1390" y="1391"/>
                  </a:lnTo>
                  <a:lnTo>
                    <a:pt x="1415" y="1363"/>
                  </a:lnTo>
                  <a:lnTo>
                    <a:pt x="1439" y="1336"/>
                  </a:lnTo>
                  <a:lnTo>
                    <a:pt x="1464" y="1306"/>
                  </a:lnTo>
                  <a:lnTo>
                    <a:pt x="1485" y="1275"/>
                  </a:lnTo>
                  <a:lnTo>
                    <a:pt x="1506" y="1244"/>
                  </a:lnTo>
                  <a:lnTo>
                    <a:pt x="1525" y="1211"/>
                  </a:lnTo>
                  <a:lnTo>
                    <a:pt x="1542" y="1177"/>
                  </a:lnTo>
                  <a:lnTo>
                    <a:pt x="1559" y="1143"/>
                  </a:lnTo>
                  <a:lnTo>
                    <a:pt x="1573" y="1109"/>
                  </a:lnTo>
                  <a:lnTo>
                    <a:pt x="1585" y="1074"/>
                  </a:lnTo>
                  <a:lnTo>
                    <a:pt x="1596" y="1037"/>
                  </a:lnTo>
                  <a:lnTo>
                    <a:pt x="1606" y="1002"/>
                  </a:lnTo>
                  <a:lnTo>
                    <a:pt x="1614" y="964"/>
                  </a:lnTo>
                  <a:lnTo>
                    <a:pt x="1620" y="928"/>
                  </a:lnTo>
                  <a:lnTo>
                    <a:pt x="1624" y="890"/>
                  </a:lnTo>
                  <a:lnTo>
                    <a:pt x="1626" y="853"/>
                  </a:lnTo>
                  <a:lnTo>
                    <a:pt x="1627" y="815"/>
                  </a:lnTo>
                  <a:close/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38" name="Line 26"/>
            <p:cNvSpPr>
              <a:spLocks noChangeShapeType="1"/>
            </p:cNvSpPr>
            <p:nvPr/>
          </p:nvSpPr>
          <p:spPr bwMode="auto">
            <a:xfrm flipV="1">
              <a:off x="4960" y="937"/>
              <a:ext cx="0" cy="53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39" name="Line 27"/>
            <p:cNvSpPr>
              <a:spLocks noChangeShapeType="1"/>
            </p:cNvSpPr>
            <p:nvPr/>
          </p:nvSpPr>
          <p:spPr bwMode="auto">
            <a:xfrm>
              <a:off x="4534" y="937"/>
              <a:ext cx="0" cy="53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40" name="Line 28"/>
            <p:cNvSpPr>
              <a:spLocks noChangeShapeType="1"/>
            </p:cNvSpPr>
            <p:nvPr/>
          </p:nvSpPr>
          <p:spPr bwMode="auto">
            <a:xfrm>
              <a:off x="4534" y="1894"/>
              <a:ext cx="0" cy="21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41" name="Line 29"/>
            <p:cNvSpPr>
              <a:spLocks noChangeShapeType="1"/>
            </p:cNvSpPr>
            <p:nvPr/>
          </p:nvSpPr>
          <p:spPr bwMode="auto">
            <a:xfrm>
              <a:off x="4960" y="1894"/>
              <a:ext cx="0" cy="21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42" name="Line 30"/>
            <p:cNvSpPr>
              <a:spLocks noChangeShapeType="1"/>
            </p:cNvSpPr>
            <p:nvPr/>
          </p:nvSpPr>
          <p:spPr bwMode="auto">
            <a:xfrm>
              <a:off x="4534" y="1468"/>
              <a:ext cx="0" cy="42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43" name="Line 31"/>
            <p:cNvSpPr>
              <a:spLocks noChangeShapeType="1"/>
            </p:cNvSpPr>
            <p:nvPr/>
          </p:nvSpPr>
          <p:spPr bwMode="auto">
            <a:xfrm>
              <a:off x="4960" y="1468"/>
              <a:ext cx="0" cy="42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44" name="Line 32"/>
            <p:cNvSpPr>
              <a:spLocks noChangeShapeType="1"/>
            </p:cNvSpPr>
            <p:nvPr/>
          </p:nvSpPr>
          <p:spPr bwMode="auto">
            <a:xfrm flipH="1">
              <a:off x="4534" y="1894"/>
              <a:ext cx="42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45" name="Line 33"/>
            <p:cNvSpPr>
              <a:spLocks noChangeShapeType="1"/>
            </p:cNvSpPr>
            <p:nvPr/>
          </p:nvSpPr>
          <p:spPr bwMode="auto">
            <a:xfrm>
              <a:off x="4567" y="1894"/>
              <a:ext cx="0" cy="21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46" name="Line 34"/>
            <p:cNvSpPr>
              <a:spLocks noChangeShapeType="1"/>
            </p:cNvSpPr>
            <p:nvPr/>
          </p:nvSpPr>
          <p:spPr bwMode="auto">
            <a:xfrm>
              <a:off x="4930" y="1894"/>
              <a:ext cx="0" cy="21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47" name="Line 35"/>
            <p:cNvSpPr>
              <a:spLocks noChangeShapeType="1"/>
            </p:cNvSpPr>
            <p:nvPr/>
          </p:nvSpPr>
          <p:spPr bwMode="auto">
            <a:xfrm>
              <a:off x="4534" y="2110"/>
              <a:ext cx="42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48" name="Line 36"/>
            <p:cNvSpPr>
              <a:spLocks noChangeShapeType="1"/>
            </p:cNvSpPr>
            <p:nvPr/>
          </p:nvSpPr>
          <p:spPr bwMode="auto">
            <a:xfrm>
              <a:off x="4534" y="937"/>
              <a:ext cx="42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49" name="Line 37"/>
            <p:cNvSpPr>
              <a:spLocks noChangeShapeType="1"/>
            </p:cNvSpPr>
            <p:nvPr/>
          </p:nvSpPr>
          <p:spPr bwMode="auto">
            <a:xfrm flipH="1" flipV="1">
              <a:off x="4321" y="724"/>
              <a:ext cx="187" cy="18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50" name="Line 38"/>
            <p:cNvSpPr>
              <a:spLocks noChangeShapeType="1"/>
            </p:cNvSpPr>
            <p:nvPr/>
          </p:nvSpPr>
          <p:spPr bwMode="auto">
            <a:xfrm flipH="1" flipV="1">
              <a:off x="4365" y="764"/>
              <a:ext cx="169" cy="17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51" name="Line 39"/>
            <p:cNvSpPr>
              <a:spLocks noChangeShapeType="1"/>
            </p:cNvSpPr>
            <p:nvPr/>
          </p:nvSpPr>
          <p:spPr bwMode="auto">
            <a:xfrm>
              <a:off x="4365" y="764"/>
              <a:ext cx="34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52" name="Line 40"/>
            <p:cNvSpPr>
              <a:spLocks noChangeShapeType="1"/>
            </p:cNvSpPr>
            <p:nvPr/>
          </p:nvSpPr>
          <p:spPr bwMode="auto">
            <a:xfrm>
              <a:off x="4791" y="764"/>
              <a:ext cx="34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53" name="Line 41"/>
            <p:cNvSpPr>
              <a:spLocks noChangeShapeType="1"/>
            </p:cNvSpPr>
            <p:nvPr/>
          </p:nvSpPr>
          <p:spPr bwMode="auto">
            <a:xfrm flipV="1">
              <a:off x="4375" y="724"/>
              <a:ext cx="0" cy="4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54" name="Line 42"/>
            <p:cNvSpPr>
              <a:spLocks noChangeShapeType="1"/>
            </p:cNvSpPr>
            <p:nvPr/>
          </p:nvSpPr>
          <p:spPr bwMode="auto">
            <a:xfrm flipV="1">
              <a:off x="5118" y="724"/>
              <a:ext cx="0" cy="4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55" name="Line 43"/>
            <p:cNvSpPr>
              <a:spLocks noChangeShapeType="1"/>
            </p:cNvSpPr>
            <p:nvPr/>
          </p:nvSpPr>
          <p:spPr bwMode="auto">
            <a:xfrm>
              <a:off x="4791" y="724"/>
              <a:ext cx="0" cy="10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56" name="Line 44"/>
            <p:cNvSpPr>
              <a:spLocks noChangeShapeType="1"/>
            </p:cNvSpPr>
            <p:nvPr/>
          </p:nvSpPr>
          <p:spPr bwMode="auto">
            <a:xfrm flipH="1">
              <a:off x="4706" y="830"/>
              <a:ext cx="8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57" name="Line 45"/>
            <p:cNvSpPr>
              <a:spLocks noChangeShapeType="1"/>
            </p:cNvSpPr>
            <p:nvPr/>
          </p:nvSpPr>
          <p:spPr bwMode="auto">
            <a:xfrm flipV="1">
              <a:off x="4706" y="724"/>
              <a:ext cx="0" cy="10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58" name="Line 46"/>
            <p:cNvSpPr>
              <a:spLocks noChangeShapeType="1"/>
            </p:cNvSpPr>
            <p:nvPr/>
          </p:nvSpPr>
          <p:spPr bwMode="auto">
            <a:xfrm flipV="1">
              <a:off x="4989" y="724"/>
              <a:ext cx="183" cy="18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59" name="Line 47"/>
            <p:cNvSpPr>
              <a:spLocks noChangeShapeType="1"/>
            </p:cNvSpPr>
            <p:nvPr/>
          </p:nvSpPr>
          <p:spPr bwMode="auto">
            <a:xfrm flipV="1">
              <a:off x="4960" y="764"/>
              <a:ext cx="172" cy="17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60" name="Freeform 48"/>
            <p:cNvSpPr>
              <a:spLocks/>
            </p:cNvSpPr>
            <p:nvPr/>
          </p:nvSpPr>
          <p:spPr bwMode="auto">
            <a:xfrm>
              <a:off x="4365" y="3086"/>
              <a:ext cx="624" cy="624"/>
            </a:xfrm>
            <a:custGeom>
              <a:avLst/>
              <a:gdLst>
                <a:gd name="T0" fmla="*/ 1189 w 1189"/>
                <a:gd name="T1" fmla="*/ 160 h 1191"/>
                <a:gd name="T2" fmla="*/ 1160 w 1189"/>
                <a:gd name="T3" fmla="*/ 138 h 1191"/>
                <a:gd name="T4" fmla="*/ 1130 w 1189"/>
                <a:gd name="T5" fmla="*/ 117 h 1191"/>
                <a:gd name="T6" fmla="*/ 1099 w 1189"/>
                <a:gd name="T7" fmla="*/ 99 h 1191"/>
                <a:gd name="T8" fmla="*/ 1068 w 1189"/>
                <a:gd name="T9" fmla="*/ 82 h 1191"/>
                <a:gd name="T10" fmla="*/ 1035 w 1189"/>
                <a:gd name="T11" fmla="*/ 65 h 1191"/>
                <a:gd name="T12" fmla="*/ 1002 w 1189"/>
                <a:gd name="T13" fmla="*/ 51 h 1191"/>
                <a:gd name="T14" fmla="*/ 967 w 1189"/>
                <a:gd name="T15" fmla="*/ 39 h 1191"/>
                <a:gd name="T16" fmla="*/ 933 w 1189"/>
                <a:gd name="T17" fmla="*/ 28 h 1191"/>
                <a:gd name="T18" fmla="*/ 898 w 1189"/>
                <a:gd name="T19" fmla="*/ 19 h 1191"/>
                <a:gd name="T20" fmla="*/ 862 w 1189"/>
                <a:gd name="T21" fmla="*/ 11 h 1191"/>
                <a:gd name="T22" fmla="*/ 827 w 1189"/>
                <a:gd name="T23" fmla="*/ 6 h 1191"/>
                <a:gd name="T24" fmla="*/ 790 w 1189"/>
                <a:gd name="T25" fmla="*/ 2 h 1191"/>
                <a:gd name="T26" fmla="*/ 755 w 1189"/>
                <a:gd name="T27" fmla="*/ 0 h 1191"/>
                <a:gd name="T28" fmla="*/ 719 w 1189"/>
                <a:gd name="T29" fmla="*/ 0 h 1191"/>
                <a:gd name="T30" fmla="*/ 682 w 1189"/>
                <a:gd name="T31" fmla="*/ 1 h 1191"/>
                <a:gd name="T32" fmla="*/ 646 w 1189"/>
                <a:gd name="T33" fmla="*/ 5 h 1191"/>
                <a:gd name="T34" fmla="*/ 610 w 1189"/>
                <a:gd name="T35" fmla="*/ 10 h 1191"/>
                <a:gd name="T36" fmla="*/ 575 w 1189"/>
                <a:gd name="T37" fmla="*/ 17 h 1191"/>
                <a:gd name="T38" fmla="*/ 540 w 1189"/>
                <a:gd name="T39" fmla="*/ 26 h 1191"/>
                <a:gd name="T40" fmla="*/ 505 w 1189"/>
                <a:gd name="T41" fmla="*/ 37 h 1191"/>
                <a:gd name="T42" fmla="*/ 471 w 1189"/>
                <a:gd name="T43" fmla="*/ 48 h 1191"/>
                <a:gd name="T44" fmla="*/ 437 w 1189"/>
                <a:gd name="T45" fmla="*/ 62 h 1191"/>
                <a:gd name="T46" fmla="*/ 405 w 1189"/>
                <a:gd name="T47" fmla="*/ 78 h 1191"/>
                <a:gd name="T48" fmla="*/ 373 w 1189"/>
                <a:gd name="T49" fmla="*/ 94 h 1191"/>
                <a:gd name="T50" fmla="*/ 342 w 1189"/>
                <a:gd name="T51" fmla="*/ 113 h 1191"/>
                <a:gd name="T52" fmla="*/ 311 w 1189"/>
                <a:gd name="T53" fmla="*/ 133 h 1191"/>
                <a:gd name="T54" fmla="*/ 282 w 1189"/>
                <a:gd name="T55" fmla="*/ 155 h 1191"/>
                <a:gd name="T56" fmla="*/ 254 w 1189"/>
                <a:gd name="T57" fmla="*/ 178 h 1191"/>
                <a:gd name="T58" fmla="*/ 227 w 1189"/>
                <a:gd name="T59" fmla="*/ 202 h 1191"/>
                <a:gd name="T60" fmla="*/ 201 w 1189"/>
                <a:gd name="T61" fmla="*/ 228 h 1191"/>
                <a:gd name="T62" fmla="*/ 177 w 1189"/>
                <a:gd name="T63" fmla="*/ 254 h 1191"/>
                <a:gd name="T64" fmla="*/ 154 w 1189"/>
                <a:gd name="T65" fmla="*/ 282 h 1191"/>
                <a:gd name="T66" fmla="*/ 133 w 1189"/>
                <a:gd name="T67" fmla="*/ 312 h 1191"/>
                <a:gd name="T68" fmla="*/ 113 w 1189"/>
                <a:gd name="T69" fmla="*/ 342 h 1191"/>
                <a:gd name="T70" fmla="*/ 94 w 1189"/>
                <a:gd name="T71" fmla="*/ 373 h 1191"/>
                <a:gd name="T72" fmla="*/ 76 w 1189"/>
                <a:gd name="T73" fmla="*/ 405 h 1191"/>
                <a:gd name="T74" fmla="*/ 62 w 1189"/>
                <a:gd name="T75" fmla="*/ 438 h 1191"/>
                <a:gd name="T76" fmla="*/ 48 w 1189"/>
                <a:gd name="T77" fmla="*/ 471 h 1191"/>
                <a:gd name="T78" fmla="*/ 36 w 1189"/>
                <a:gd name="T79" fmla="*/ 505 h 1191"/>
                <a:gd name="T80" fmla="*/ 26 w 1189"/>
                <a:gd name="T81" fmla="*/ 541 h 1191"/>
                <a:gd name="T82" fmla="*/ 17 w 1189"/>
                <a:gd name="T83" fmla="*/ 575 h 1191"/>
                <a:gd name="T84" fmla="*/ 10 w 1189"/>
                <a:gd name="T85" fmla="*/ 611 h 1191"/>
                <a:gd name="T86" fmla="*/ 5 w 1189"/>
                <a:gd name="T87" fmla="*/ 647 h 1191"/>
                <a:gd name="T88" fmla="*/ 1 w 1189"/>
                <a:gd name="T89" fmla="*/ 683 h 1191"/>
                <a:gd name="T90" fmla="*/ 0 w 1189"/>
                <a:gd name="T91" fmla="*/ 720 h 1191"/>
                <a:gd name="T92" fmla="*/ 0 w 1189"/>
                <a:gd name="T93" fmla="*/ 755 h 1191"/>
                <a:gd name="T94" fmla="*/ 2 w 1189"/>
                <a:gd name="T95" fmla="*/ 792 h 1191"/>
                <a:gd name="T96" fmla="*/ 6 w 1189"/>
                <a:gd name="T97" fmla="*/ 828 h 1191"/>
                <a:gd name="T98" fmla="*/ 11 w 1189"/>
                <a:gd name="T99" fmla="*/ 863 h 1191"/>
                <a:gd name="T100" fmla="*/ 19 w 1189"/>
                <a:gd name="T101" fmla="*/ 899 h 1191"/>
                <a:gd name="T102" fmla="*/ 28 w 1189"/>
                <a:gd name="T103" fmla="*/ 934 h 1191"/>
                <a:gd name="T104" fmla="*/ 39 w 1189"/>
                <a:gd name="T105" fmla="*/ 968 h 1191"/>
                <a:gd name="T106" fmla="*/ 51 w 1189"/>
                <a:gd name="T107" fmla="*/ 1003 h 1191"/>
                <a:gd name="T108" fmla="*/ 65 w 1189"/>
                <a:gd name="T109" fmla="*/ 1036 h 1191"/>
                <a:gd name="T110" fmla="*/ 81 w 1189"/>
                <a:gd name="T111" fmla="*/ 1069 h 1191"/>
                <a:gd name="T112" fmla="*/ 99 w 1189"/>
                <a:gd name="T113" fmla="*/ 1101 h 1191"/>
                <a:gd name="T114" fmla="*/ 117 w 1189"/>
                <a:gd name="T115" fmla="*/ 1132 h 1191"/>
                <a:gd name="T116" fmla="*/ 138 w 1189"/>
                <a:gd name="T117" fmla="*/ 1162 h 1191"/>
                <a:gd name="T118" fmla="*/ 159 w 1189"/>
                <a:gd name="T119" fmla="*/ 1191 h 1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89" h="1191">
                  <a:moveTo>
                    <a:pt x="1189" y="160"/>
                  </a:moveTo>
                  <a:lnTo>
                    <a:pt x="1160" y="138"/>
                  </a:lnTo>
                  <a:lnTo>
                    <a:pt x="1130" y="117"/>
                  </a:lnTo>
                  <a:lnTo>
                    <a:pt x="1099" y="99"/>
                  </a:lnTo>
                  <a:lnTo>
                    <a:pt x="1068" y="82"/>
                  </a:lnTo>
                  <a:lnTo>
                    <a:pt x="1035" y="65"/>
                  </a:lnTo>
                  <a:lnTo>
                    <a:pt x="1002" y="51"/>
                  </a:lnTo>
                  <a:lnTo>
                    <a:pt x="967" y="39"/>
                  </a:lnTo>
                  <a:lnTo>
                    <a:pt x="933" y="28"/>
                  </a:lnTo>
                  <a:lnTo>
                    <a:pt x="898" y="19"/>
                  </a:lnTo>
                  <a:lnTo>
                    <a:pt x="862" y="11"/>
                  </a:lnTo>
                  <a:lnTo>
                    <a:pt x="827" y="6"/>
                  </a:lnTo>
                  <a:lnTo>
                    <a:pt x="790" y="2"/>
                  </a:lnTo>
                  <a:lnTo>
                    <a:pt x="755" y="0"/>
                  </a:lnTo>
                  <a:lnTo>
                    <a:pt x="719" y="0"/>
                  </a:lnTo>
                  <a:lnTo>
                    <a:pt x="682" y="1"/>
                  </a:lnTo>
                  <a:lnTo>
                    <a:pt x="646" y="5"/>
                  </a:lnTo>
                  <a:lnTo>
                    <a:pt x="610" y="10"/>
                  </a:lnTo>
                  <a:lnTo>
                    <a:pt x="575" y="17"/>
                  </a:lnTo>
                  <a:lnTo>
                    <a:pt x="540" y="26"/>
                  </a:lnTo>
                  <a:lnTo>
                    <a:pt x="505" y="37"/>
                  </a:lnTo>
                  <a:lnTo>
                    <a:pt x="471" y="48"/>
                  </a:lnTo>
                  <a:lnTo>
                    <a:pt x="437" y="62"/>
                  </a:lnTo>
                  <a:lnTo>
                    <a:pt x="405" y="78"/>
                  </a:lnTo>
                  <a:lnTo>
                    <a:pt x="373" y="94"/>
                  </a:lnTo>
                  <a:lnTo>
                    <a:pt x="342" y="113"/>
                  </a:lnTo>
                  <a:lnTo>
                    <a:pt x="311" y="133"/>
                  </a:lnTo>
                  <a:lnTo>
                    <a:pt x="282" y="155"/>
                  </a:lnTo>
                  <a:lnTo>
                    <a:pt x="254" y="178"/>
                  </a:lnTo>
                  <a:lnTo>
                    <a:pt x="227" y="202"/>
                  </a:lnTo>
                  <a:lnTo>
                    <a:pt x="201" y="228"/>
                  </a:lnTo>
                  <a:lnTo>
                    <a:pt x="177" y="254"/>
                  </a:lnTo>
                  <a:lnTo>
                    <a:pt x="154" y="282"/>
                  </a:lnTo>
                  <a:lnTo>
                    <a:pt x="133" y="312"/>
                  </a:lnTo>
                  <a:lnTo>
                    <a:pt x="113" y="342"/>
                  </a:lnTo>
                  <a:lnTo>
                    <a:pt x="94" y="373"/>
                  </a:lnTo>
                  <a:lnTo>
                    <a:pt x="76" y="405"/>
                  </a:lnTo>
                  <a:lnTo>
                    <a:pt x="62" y="438"/>
                  </a:lnTo>
                  <a:lnTo>
                    <a:pt x="48" y="471"/>
                  </a:lnTo>
                  <a:lnTo>
                    <a:pt x="36" y="505"/>
                  </a:lnTo>
                  <a:lnTo>
                    <a:pt x="26" y="541"/>
                  </a:lnTo>
                  <a:lnTo>
                    <a:pt x="17" y="575"/>
                  </a:lnTo>
                  <a:lnTo>
                    <a:pt x="10" y="611"/>
                  </a:lnTo>
                  <a:lnTo>
                    <a:pt x="5" y="647"/>
                  </a:lnTo>
                  <a:lnTo>
                    <a:pt x="1" y="683"/>
                  </a:lnTo>
                  <a:lnTo>
                    <a:pt x="0" y="720"/>
                  </a:lnTo>
                  <a:lnTo>
                    <a:pt x="0" y="755"/>
                  </a:lnTo>
                  <a:lnTo>
                    <a:pt x="2" y="792"/>
                  </a:lnTo>
                  <a:lnTo>
                    <a:pt x="6" y="828"/>
                  </a:lnTo>
                  <a:lnTo>
                    <a:pt x="11" y="863"/>
                  </a:lnTo>
                  <a:lnTo>
                    <a:pt x="19" y="899"/>
                  </a:lnTo>
                  <a:lnTo>
                    <a:pt x="28" y="934"/>
                  </a:lnTo>
                  <a:lnTo>
                    <a:pt x="39" y="968"/>
                  </a:lnTo>
                  <a:lnTo>
                    <a:pt x="51" y="1003"/>
                  </a:lnTo>
                  <a:lnTo>
                    <a:pt x="65" y="1036"/>
                  </a:lnTo>
                  <a:lnTo>
                    <a:pt x="81" y="1069"/>
                  </a:lnTo>
                  <a:lnTo>
                    <a:pt x="99" y="1101"/>
                  </a:lnTo>
                  <a:lnTo>
                    <a:pt x="117" y="1132"/>
                  </a:lnTo>
                  <a:lnTo>
                    <a:pt x="138" y="1162"/>
                  </a:lnTo>
                  <a:lnTo>
                    <a:pt x="159" y="1191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61" name="Freeform 49"/>
            <p:cNvSpPr>
              <a:spLocks/>
            </p:cNvSpPr>
            <p:nvPr/>
          </p:nvSpPr>
          <p:spPr bwMode="auto">
            <a:xfrm>
              <a:off x="4508" y="3229"/>
              <a:ext cx="624" cy="624"/>
            </a:xfrm>
            <a:custGeom>
              <a:avLst/>
              <a:gdLst>
                <a:gd name="T0" fmla="*/ 0 w 1191"/>
                <a:gd name="T1" fmla="*/ 1030 h 1191"/>
                <a:gd name="T2" fmla="*/ 30 w 1191"/>
                <a:gd name="T3" fmla="*/ 1053 h 1191"/>
                <a:gd name="T4" fmla="*/ 60 w 1191"/>
                <a:gd name="T5" fmla="*/ 1072 h 1191"/>
                <a:gd name="T6" fmla="*/ 91 w 1191"/>
                <a:gd name="T7" fmla="*/ 1091 h 1191"/>
                <a:gd name="T8" fmla="*/ 122 w 1191"/>
                <a:gd name="T9" fmla="*/ 1109 h 1191"/>
                <a:gd name="T10" fmla="*/ 155 w 1191"/>
                <a:gd name="T11" fmla="*/ 1124 h 1191"/>
                <a:gd name="T12" fmla="*/ 188 w 1191"/>
                <a:gd name="T13" fmla="*/ 1139 h 1191"/>
                <a:gd name="T14" fmla="*/ 222 w 1191"/>
                <a:gd name="T15" fmla="*/ 1152 h 1191"/>
                <a:gd name="T16" fmla="*/ 257 w 1191"/>
                <a:gd name="T17" fmla="*/ 1162 h 1191"/>
                <a:gd name="T18" fmla="*/ 292 w 1191"/>
                <a:gd name="T19" fmla="*/ 1172 h 1191"/>
                <a:gd name="T20" fmla="*/ 327 w 1191"/>
                <a:gd name="T21" fmla="*/ 1179 h 1191"/>
                <a:gd name="T22" fmla="*/ 363 w 1191"/>
                <a:gd name="T23" fmla="*/ 1184 h 1191"/>
                <a:gd name="T24" fmla="*/ 399 w 1191"/>
                <a:gd name="T25" fmla="*/ 1189 h 1191"/>
                <a:gd name="T26" fmla="*/ 436 w 1191"/>
                <a:gd name="T27" fmla="*/ 1191 h 1191"/>
                <a:gd name="T28" fmla="*/ 471 w 1191"/>
                <a:gd name="T29" fmla="*/ 1191 h 1191"/>
                <a:gd name="T30" fmla="*/ 508 w 1191"/>
                <a:gd name="T31" fmla="*/ 1189 h 1191"/>
                <a:gd name="T32" fmla="*/ 544 w 1191"/>
                <a:gd name="T33" fmla="*/ 1185 h 1191"/>
                <a:gd name="T34" fmla="*/ 579 w 1191"/>
                <a:gd name="T35" fmla="*/ 1181 h 1191"/>
                <a:gd name="T36" fmla="*/ 615 w 1191"/>
                <a:gd name="T37" fmla="*/ 1173 h 1191"/>
                <a:gd name="T38" fmla="*/ 650 w 1191"/>
                <a:gd name="T39" fmla="*/ 1165 h 1191"/>
                <a:gd name="T40" fmla="*/ 686 w 1191"/>
                <a:gd name="T41" fmla="*/ 1154 h 1191"/>
                <a:gd name="T42" fmla="*/ 719 w 1191"/>
                <a:gd name="T43" fmla="*/ 1142 h 1191"/>
                <a:gd name="T44" fmla="*/ 753 w 1191"/>
                <a:gd name="T45" fmla="*/ 1129 h 1191"/>
                <a:gd name="T46" fmla="*/ 785 w 1191"/>
                <a:gd name="T47" fmla="*/ 1113 h 1191"/>
                <a:gd name="T48" fmla="*/ 817 w 1191"/>
                <a:gd name="T49" fmla="*/ 1096 h 1191"/>
                <a:gd name="T50" fmla="*/ 849 w 1191"/>
                <a:gd name="T51" fmla="*/ 1078 h 1191"/>
                <a:gd name="T52" fmla="*/ 879 w 1191"/>
                <a:gd name="T53" fmla="*/ 1058 h 1191"/>
                <a:gd name="T54" fmla="*/ 908 w 1191"/>
                <a:gd name="T55" fmla="*/ 1036 h 1191"/>
                <a:gd name="T56" fmla="*/ 936 w 1191"/>
                <a:gd name="T57" fmla="*/ 1013 h 1191"/>
                <a:gd name="T58" fmla="*/ 963 w 1191"/>
                <a:gd name="T59" fmla="*/ 988 h 1191"/>
                <a:gd name="T60" fmla="*/ 988 w 1191"/>
                <a:gd name="T61" fmla="*/ 963 h 1191"/>
                <a:gd name="T62" fmla="*/ 1013 w 1191"/>
                <a:gd name="T63" fmla="*/ 937 h 1191"/>
                <a:gd name="T64" fmla="*/ 1036 w 1191"/>
                <a:gd name="T65" fmla="*/ 908 h 1191"/>
                <a:gd name="T66" fmla="*/ 1057 w 1191"/>
                <a:gd name="T67" fmla="*/ 879 h 1191"/>
                <a:gd name="T68" fmla="*/ 1077 w 1191"/>
                <a:gd name="T69" fmla="*/ 849 h 1191"/>
                <a:gd name="T70" fmla="*/ 1096 w 1191"/>
                <a:gd name="T71" fmla="*/ 817 h 1191"/>
                <a:gd name="T72" fmla="*/ 1113 w 1191"/>
                <a:gd name="T73" fmla="*/ 786 h 1191"/>
                <a:gd name="T74" fmla="*/ 1129 w 1191"/>
                <a:gd name="T75" fmla="*/ 753 h 1191"/>
                <a:gd name="T76" fmla="*/ 1142 w 1191"/>
                <a:gd name="T77" fmla="*/ 719 h 1191"/>
                <a:gd name="T78" fmla="*/ 1154 w 1191"/>
                <a:gd name="T79" fmla="*/ 686 h 1191"/>
                <a:gd name="T80" fmla="*/ 1164 w 1191"/>
                <a:gd name="T81" fmla="*/ 650 h 1191"/>
                <a:gd name="T82" fmla="*/ 1173 w 1191"/>
                <a:gd name="T83" fmla="*/ 615 h 1191"/>
                <a:gd name="T84" fmla="*/ 1180 w 1191"/>
                <a:gd name="T85" fmla="*/ 580 h 1191"/>
                <a:gd name="T86" fmla="*/ 1185 w 1191"/>
                <a:gd name="T87" fmla="*/ 544 h 1191"/>
                <a:gd name="T88" fmla="*/ 1188 w 1191"/>
                <a:gd name="T89" fmla="*/ 508 h 1191"/>
                <a:gd name="T90" fmla="*/ 1191 w 1191"/>
                <a:gd name="T91" fmla="*/ 471 h 1191"/>
                <a:gd name="T92" fmla="*/ 1190 w 1191"/>
                <a:gd name="T93" fmla="*/ 435 h 1191"/>
                <a:gd name="T94" fmla="*/ 1187 w 1191"/>
                <a:gd name="T95" fmla="*/ 399 h 1191"/>
                <a:gd name="T96" fmla="*/ 1184 w 1191"/>
                <a:gd name="T97" fmla="*/ 363 h 1191"/>
                <a:gd name="T98" fmla="*/ 1178 w 1191"/>
                <a:gd name="T99" fmla="*/ 328 h 1191"/>
                <a:gd name="T100" fmla="*/ 1171 w 1191"/>
                <a:gd name="T101" fmla="*/ 291 h 1191"/>
                <a:gd name="T102" fmla="*/ 1162 w 1191"/>
                <a:gd name="T103" fmla="*/ 257 h 1191"/>
                <a:gd name="T104" fmla="*/ 1151 w 1191"/>
                <a:gd name="T105" fmla="*/ 221 h 1191"/>
                <a:gd name="T106" fmla="*/ 1139 w 1191"/>
                <a:gd name="T107" fmla="*/ 188 h 1191"/>
                <a:gd name="T108" fmla="*/ 1124 w 1191"/>
                <a:gd name="T109" fmla="*/ 154 h 1191"/>
                <a:gd name="T110" fmla="*/ 1109 w 1191"/>
                <a:gd name="T111" fmla="*/ 122 h 1191"/>
                <a:gd name="T112" fmla="*/ 1091 w 1191"/>
                <a:gd name="T113" fmla="*/ 90 h 1191"/>
                <a:gd name="T114" fmla="*/ 1072 w 1191"/>
                <a:gd name="T115" fmla="*/ 59 h 1191"/>
                <a:gd name="T116" fmla="*/ 1052 w 1191"/>
                <a:gd name="T117" fmla="*/ 29 h 1191"/>
                <a:gd name="T118" fmla="*/ 1030 w 1191"/>
                <a:gd name="T119" fmla="*/ 0 h 1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91" h="1191">
                  <a:moveTo>
                    <a:pt x="0" y="1030"/>
                  </a:moveTo>
                  <a:lnTo>
                    <a:pt x="30" y="1053"/>
                  </a:lnTo>
                  <a:lnTo>
                    <a:pt x="60" y="1072"/>
                  </a:lnTo>
                  <a:lnTo>
                    <a:pt x="91" y="1091"/>
                  </a:lnTo>
                  <a:lnTo>
                    <a:pt x="122" y="1109"/>
                  </a:lnTo>
                  <a:lnTo>
                    <a:pt x="155" y="1124"/>
                  </a:lnTo>
                  <a:lnTo>
                    <a:pt x="188" y="1139"/>
                  </a:lnTo>
                  <a:lnTo>
                    <a:pt x="222" y="1152"/>
                  </a:lnTo>
                  <a:lnTo>
                    <a:pt x="257" y="1162"/>
                  </a:lnTo>
                  <a:lnTo>
                    <a:pt x="292" y="1172"/>
                  </a:lnTo>
                  <a:lnTo>
                    <a:pt x="327" y="1179"/>
                  </a:lnTo>
                  <a:lnTo>
                    <a:pt x="363" y="1184"/>
                  </a:lnTo>
                  <a:lnTo>
                    <a:pt x="399" y="1189"/>
                  </a:lnTo>
                  <a:lnTo>
                    <a:pt x="436" y="1191"/>
                  </a:lnTo>
                  <a:lnTo>
                    <a:pt x="471" y="1191"/>
                  </a:lnTo>
                  <a:lnTo>
                    <a:pt x="508" y="1189"/>
                  </a:lnTo>
                  <a:lnTo>
                    <a:pt x="544" y="1185"/>
                  </a:lnTo>
                  <a:lnTo>
                    <a:pt x="579" y="1181"/>
                  </a:lnTo>
                  <a:lnTo>
                    <a:pt x="615" y="1173"/>
                  </a:lnTo>
                  <a:lnTo>
                    <a:pt x="650" y="1165"/>
                  </a:lnTo>
                  <a:lnTo>
                    <a:pt x="686" y="1154"/>
                  </a:lnTo>
                  <a:lnTo>
                    <a:pt x="719" y="1142"/>
                  </a:lnTo>
                  <a:lnTo>
                    <a:pt x="753" y="1129"/>
                  </a:lnTo>
                  <a:lnTo>
                    <a:pt x="785" y="1113"/>
                  </a:lnTo>
                  <a:lnTo>
                    <a:pt x="817" y="1096"/>
                  </a:lnTo>
                  <a:lnTo>
                    <a:pt x="849" y="1078"/>
                  </a:lnTo>
                  <a:lnTo>
                    <a:pt x="879" y="1058"/>
                  </a:lnTo>
                  <a:lnTo>
                    <a:pt x="908" y="1036"/>
                  </a:lnTo>
                  <a:lnTo>
                    <a:pt x="936" y="1013"/>
                  </a:lnTo>
                  <a:lnTo>
                    <a:pt x="963" y="988"/>
                  </a:lnTo>
                  <a:lnTo>
                    <a:pt x="988" y="963"/>
                  </a:lnTo>
                  <a:lnTo>
                    <a:pt x="1013" y="937"/>
                  </a:lnTo>
                  <a:lnTo>
                    <a:pt x="1036" y="908"/>
                  </a:lnTo>
                  <a:lnTo>
                    <a:pt x="1057" y="879"/>
                  </a:lnTo>
                  <a:lnTo>
                    <a:pt x="1077" y="849"/>
                  </a:lnTo>
                  <a:lnTo>
                    <a:pt x="1096" y="817"/>
                  </a:lnTo>
                  <a:lnTo>
                    <a:pt x="1113" y="786"/>
                  </a:lnTo>
                  <a:lnTo>
                    <a:pt x="1129" y="753"/>
                  </a:lnTo>
                  <a:lnTo>
                    <a:pt x="1142" y="719"/>
                  </a:lnTo>
                  <a:lnTo>
                    <a:pt x="1154" y="686"/>
                  </a:lnTo>
                  <a:lnTo>
                    <a:pt x="1164" y="650"/>
                  </a:lnTo>
                  <a:lnTo>
                    <a:pt x="1173" y="615"/>
                  </a:lnTo>
                  <a:lnTo>
                    <a:pt x="1180" y="580"/>
                  </a:lnTo>
                  <a:lnTo>
                    <a:pt x="1185" y="544"/>
                  </a:lnTo>
                  <a:lnTo>
                    <a:pt x="1188" y="508"/>
                  </a:lnTo>
                  <a:lnTo>
                    <a:pt x="1191" y="471"/>
                  </a:lnTo>
                  <a:lnTo>
                    <a:pt x="1190" y="435"/>
                  </a:lnTo>
                  <a:lnTo>
                    <a:pt x="1187" y="399"/>
                  </a:lnTo>
                  <a:lnTo>
                    <a:pt x="1184" y="363"/>
                  </a:lnTo>
                  <a:lnTo>
                    <a:pt x="1178" y="328"/>
                  </a:lnTo>
                  <a:lnTo>
                    <a:pt x="1171" y="291"/>
                  </a:lnTo>
                  <a:lnTo>
                    <a:pt x="1162" y="257"/>
                  </a:lnTo>
                  <a:lnTo>
                    <a:pt x="1151" y="221"/>
                  </a:lnTo>
                  <a:lnTo>
                    <a:pt x="1139" y="188"/>
                  </a:lnTo>
                  <a:lnTo>
                    <a:pt x="1124" y="154"/>
                  </a:lnTo>
                  <a:lnTo>
                    <a:pt x="1109" y="122"/>
                  </a:lnTo>
                  <a:lnTo>
                    <a:pt x="1091" y="90"/>
                  </a:lnTo>
                  <a:lnTo>
                    <a:pt x="1072" y="59"/>
                  </a:lnTo>
                  <a:lnTo>
                    <a:pt x="1052" y="29"/>
                  </a:lnTo>
                  <a:lnTo>
                    <a:pt x="1030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62" name="Line 50"/>
            <p:cNvSpPr>
              <a:spLocks noChangeShapeType="1"/>
            </p:cNvSpPr>
            <p:nvPr/>
          </p:nvSpPr>
          <p:spPr bwMode="auto">
            <a:xfrm flipV="1">
              <a:off x="4508" y="3229"/>
              <a:ext cx="543" cy="54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63" name="Line 51"/>
            <p:cNvSpPr>
              <a:spLocks noChangeShapeType="1"/>
            </p:cNvSpPr>
            <p:nvPr/>
          </p:nvSpPr>
          <p:spPr bwMode="auto">
            <a:xfrm flipV="1">
              <a:off x="4446" y="3167"/>
              <a:ext cx="543" cy="54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64" name="Freeform 52"/>
            <p:cNvSpPr>
              <a:spLocks/>
            </p:cNvSpPr>
            <p:nvPr/>
          </p:nvSpPr>
          <p:spPr bwMode="auto">
            <a:xfrm>
              <a:off x="4494" y="3662"/>
              <a:ext cx="58" cy="62"/>
            </a:xfrm>
            <a:custGeom>
              <a:avLst/>
              <a:gdLst>
                <a:gd name="T0" fmla="*/ 0 w 115"/>
                <a:gd name="T1" fmla="*/ 0 h 115"/>
                <a:gd name="T2" fmla="*/ 21 w 115"/>
                <a:gd name="T3" fmla="*/ 26 h 115"/>
                <a:gd name="T4" fmla="*/ 42 w 115"/>
                <a:gd name="T5" fmla="*/ 50 h 115"/>
                <a:gd name="T6" fmla="*/ 65 w 115"/>
                <a:gd name="T7" fmla="*/ 73 h 115"/>
                <a:gd name="T8" fmla="*/ 89 w 115"/>
                <a:gd name="T9" fmla="*/ 95 h 115"/>
                <a:gd name="T10" fmla="*/ 115 w 115"/>
                <a:gd name="T11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5" h="115">
                  <a:moveTo>
                    <a:pt x="0" y="0"/>
                  </a:moveTo>
                  <a:lnTo>
                    <a:pt x="21" y="26"/>
                  </a:lnTo>
                  <a:lnTo>
                    <a:pt x="42" y="50"/>
                  </a:lnTo>
                  <a:lnTo>
                    <a:pt x="65" y="73"/>
                  </a:lnTo>
                  <a:lnTo>
                    <a:pt x="89" y="95"/>
                  </a:lnTo>
                  <a:lnTo>
                    <a:pt x="115" y="115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6965" name="Freeform 53"/>
            <p:cNvSpPr>
              <a:spLocks/>
            </p:cNvSpPr>
            <p:nvPr/>
          </p:nvSpPr>
          <p:spPr bwMode="auto">
            <a:xfrm>
              <a:off x="4941" y="3215"/>
              <a:ext cx="63" cy="62"/>
            </a:xfrm>
            <a:custGeom>
              <a:avLst/>
              <a:gdLst>
                <a:gd name="T0" fmla="*/ 115 w 115"/>
                <a:gd name="T1" fmla="*/ 115 h 115"/>
                <a:gd name="T2" fmla="*/ 95 w 115"/>
                <a:gd name="T3" fmla="*/ 89 h 115"/>
                <a:gd name="T4" fmla="*/ 73 w 115"/>
                <a:gd name="T5" fmla="*/ 65 h 115"/>
                <a:gd name="T6" fmla="*/ 50 w 115"/>
                <a:gd name="T7" fmla="*/ 42 h 115"/>
                <a:gd name="T8" fmla="*/ 26 w 115"/>
                <a:gd name="T9" fmla="*/ 20 h 115"/>
                <a:gd name="T10" fmla="*/ 0 w 115"/>
                <a:gd name="T1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5" h="115">
                  <a:moveTo>
                    <a:pt x="115" y="115"/>
                  </a:moveTo>
                  <a:lnTo>
                    <a:pt x="95" y="89"/>
                  </a:lnTo>
                  <a:lnTo>
                    <a:pt x="73" y="65"/>
                  </a:lnTo>
                  <a:lnTo>
                    <a:pt x="50" y="42"/>
                  </a:lnTo>
                  <a:lnTo>
                    <a:pt x="26" y="2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64" name="Line 152"/>
            <p:cNvSpPr>
              <a:spLocks noChangeShapeType="1"/>
            </p:cNvSpPr>
            <p:nvPr/>
          </p:nvSpPr>
          <p:spPr bwMode="auto">
            <a:xfrm flipH="1" flipV="1">
              <a:off x="4039" y="2419"/>
              <a:ext cx="113" cy="11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65" name="Line 153"/>
            <p:cNvSpPr>
              <a:spLocks noChangeShapeType="1"/>
            </p:cNvSpPr>
            <p:nvPr/>
          </p:nvSpPr>
          <p:spPr bwMode="auto">
            <a:xfrm flipH="1" flipV="1">
              <a:off x="4039" y="2297"/>
              <a:ext cx="234" cy="23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66" name="Line 154"/>
            <p:cNvSpPr>
              <a:spLocks noChangeShapeType="1"/>
            </p:cNvSpPr>
            <p:nvPr/>
          </p:nvSpPr>
          <p:spPr bwMode="auto">
            <a:xfrm flipH="1" flipV="1">
              <a:off x="4039" y="2180"/>
              <a:ext cx="356" cy="35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67" name="Line 155"/>
            <p:cNvSpPr>
              <a:spLocks noChangeShapeType="1"/>
            </p:cNvSpPr>
            <p:nvPr/>
          </p:nvSpPr>
          <p:spPr bwMode="auto">
            <a:xfrm flipH="1" flipV="1">
              <a:off x="4039" y="2059"/>
              <a:ext cx="473" cy="4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68" name="Line 156"/>
            <p:cNvSpPr>
              <a:spLocks noChangeShapeType="1"/>
            </p:cNvSpPr>
            <p:nvPr/>
          </p:nvSpPr>
          <p:spPr bwMode="auto">
            <a:xfrm flipH="1" flipV="1">
              <a:off x="4039" y="1938"/>
              <a:ext cx="594" cy="59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69" name="Freeform 157"/>
            <p:cNvSpPr>
              <a:spLocks/>
            </p:cNvSpPr>
            <p:nvPr/>
          </p:nvSpPr>
          <p:spPr bwMode="auto">
            <a:xfrm>
              <a:off x="4039" y="1821"/>
              <a:ext cx="715" cy="711"/>
            </a:xfrm>
            <a:custGeom>
              <a:avLst/>
              <a:gdLst>
                <a:gd name="T0" fmla="*/ 1359 w 1359"/>
                <a:gd name="T1" fmla="*/ 1360 h 1360"/>
                <a:gd name="T2" fmla="*/ 1350 w 1359"/>
                <a:gd name="T3" fmla="*/ 1351 h 1360"/>
                <a:gd name="T4" fmla="*/ 0 w 1359"/>
                <a:gd name="T5" fmla="*/ 0 h 1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59" h="1360">
                  <a:moveTo>
                    <a:pt x="1359" y="1360"/>
                  </a:moveTo>
                  <a:lnTo>
                    <a:pt x="1350" y="135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70" name="Line 158"/>
            <p:cNvSpPr>
              <a:spLocks noChangeShapeType="1"/>
            </p:cNvSpPr>
            <p:nvPr/>
          </p:nvSpPr>
          <p:spPr bwMode="auto">
            <a:xfrm flipH="1" flipV="1">
              <a:off x="4761" y="2419"/>
              <a:ext cx="111" cy="11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71" name="Line 159"/>
            <p:cNvSpPr>
              <a:spLocks noChangeShapeType="1"/>
            </p:cNvSpPr>
            <p:nvPr/>
          </p:nvSpPr>
          <p:spPr bwMode="auto">
            <a:xfrm flipH="1" flipV="1">
              <a:off x="4039" y="1700"/>
              <a:ext cx="528" cy="52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72" name="Line 160"/>
            <p:cNvSpPr>
              <a:spLocks noChangeShapeType="1"/>
            </p:cNvSpPr>
            <p:nvPr/>
          </p:nvSpPr>
          <p:spPr bwMode="auto">
            <a:xfrm flipH="1" flipV="1">
              <a:off x="4835" y="2375"/>
              <a:ext cx="158" cy="15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73" name="Line 161"/>
            <p:cNvSpPr>
              <a:spLocks noChangeShapeType="1"/>
            </p:cNvSpPr>
            <p:nvPr/>
          </p:nvSpPr>
          <p:spPr bwMode="auto">
            <a:xfrm flipH="1" flipV="1">
              <a:off x="4039" y="1582"/>
              <a:ext cx="495" cy="49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74" name="Line 162"/>
            <p:cNvSpPr>
              <a:spLocks noChangeShapeType="1"/>
            </p:cNvSpPr>
            <p:nvPr/>
          </p:nvSpPr>
          <p:spPr bwMode="auto">
            <a:xfrm flipH="1" flipV="1">
              <a:off x="4534" y="2074"/>
              <a:ext cx="33" cy="3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75" name="Line 163"/>
            <p:cNvSpPr>
              <a:spLocks noChangeShapeType="1"/>
            </p:cNvSpPr>
            <p:nvPr/>
          </p:nvSpPr>
          <p:spPr bwMode="auto">
            <a:xfrm flipH="1" flipV="1">
              <a:off x="4912" y="2331"/>
              <a:ext cx="198" cy="20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76" name="Line 164"/>
            <p:cNvSpPr>
              <a:spLocks noChangeShapeType="1"/>
            </p:cNvSpPr>
            <p:nvPr/>
          </p:nvSpPr>
          <p:spPr bwMode="auto">
            <a:xfrm flipH="1" flipV="1">
              <a:off x="4050" y="1468"/>
              <a:ext cx="484" cy="4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77" name="Line 165"/>
            <p:cNvSpPr>
              <a:spLocks noChangeShapeType="1"/>
            </p:cNvSpPr>
            <p:nvPr/>
          </p:nvSpPr>
          <p:spPr bwMode="auto">
            <a:xfrm flipH="1" flipV="1">
              <a:off x="4534" y="1956"/>
              <a:ext cx="33" cy="3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78" name="Line 166"/>
            <p:cNvSpPr>
              <a:spLocks noChangeShapeType="1"/>
            </p:cNvSpPr>
            <p:nvPr/>
          </p:nvSpPr>
          <p:spPr bwMode="auto">
            <a:xfrm flipH="1" flipV="1">
              <a:off x="4930" y="2231"/>
              <a:ext cx="301" cy="30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79" name="Line 167"/>
            <p:cNvSpPr>
              <a:spLocks noChangeShapeType="1"/>
            </p:cNvSpPr>
            <p:nvPr/>
          </p:nvSpPr>
          <p:spPr bwMode="auto">
            <a:xfrm flipH="1" flipV="1">
              <a:off x="4167" y="1468"/>
              <a:ext cx="367" cy="36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80" name="Line 168"/>
            <p:cNvSpPr>
              <a:spLocks noChangeShapeType="1"/>
            </p:cNvSpPr>
            <p:nvPr/>
          </p:nvSpPr>
          <p:spPr bwMode="auto">
            <a:xfrm flipH="1" flipV="1">
              <a:off x="4930" y="2110"/>
              <a:ext cx="422" cy="42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81" name="Line 169"/>
            <p:cNvSpPr>
              <a:spLocks noChangeShapeType="1"/>
            </p:cNvSpPr>
            <p:nvPr/>
          </p:nvSpPr>
          <p:spPr bwMode="auto">
            <a:xfrm flipH="1" flipV="1">
              <a:off x="4288" y="1468"/>
              <a:ext cx="246" cy="24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82" name="Line 170"/>
            <p:cNvSpPr>
              <a:spLocks noChangeShapeType="1"/>
            </p:cNvSpPr>
            <p:nvPr/>
          </p:nvSpPr>
          <p:spPr bwMode="auto">
            <a:xfrm flipH="1" flipV="1">
              <a:off x="4960" y="2022"/>
              <a:ext cx="495" cy="49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83" name="Line 171"/>
            <p:cNvSpPr>
              <a:spLocks noChangeShapeType="1"/>
            </p:cNvSpPr>
            <p:nvPr/>
          </p:nvSpPr>
          <p:spPr bwMode="auto">
            <a:xfrm flipH="1" flipV="1">
              <a:off x="4409" y="1468"/>
              <a:ext cx="125" cy="12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84" name="Line 172"/>
            <p:cNvSpPr>
              <a:spLocks noChangeShapeType="1"/>
            </p:cNvSpPr>
            <p:nvPr/>
          </p:nvSpPr>
          <p:spPr bwMode="auto">
            <a:xfrm flipH="1" flipV="1">
              <a:off x="4930" y="1989"/>
              <a:ext cx="30" cy="3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85" name="Line 173"/>
            <p:cNvSpPr>
              <a:spLocks noChangeShapeType="1"/>
            </p:cNvSpPr>
            <p:nvPr/>
          </p:nvSpPr>
          <p:spPr bwMode="auto">
            <a:xfrm flipH="1" flipV="1">
              <a:off x="4960" y="1901"/>
              <a:ext cx="495" cy="49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86" name="Line 174"/>
            <p:cNvSpPr>
              <a:spLocks noChangeShapeType="1"/>
            </p:cNvSpPr>
            <p:nvPr/>
          </p:nvSpPr>
          <p:spPr bwMode="auto">
            <a:xfrm flipH="1" flipV="1">
              <a:off x="4527" y="1468"/>
              <a:ext cx="7" cy="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87" name="Line 175"/>
            <p:cNvSpPr>
              <a:spLocks noChangeShapeType="1"/>
            </p:cNvSpPr>
            <p:nvPr/>
          </p:nvSpPr>
          <p:spPr bwMode="auto">
            <a:xfrm flipH="1" flipV="1">
              <a:off x="4952" y="1894"/>
              <a:ext cx="8" cy="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88" name="Line 176"/>
            <p:cNvSpPr>
              <a:spLocks noChangeShapeType="1"/>
            </p:cNvSpPr>
            <p:nvPr/>
          </p:nvSpPr>
          <p:spPr bwMode="auto">
            <a:xfrm flipH="1" flipV="1">
              <a:off x="4960" y="1784"/>
              <a:ext cx="495" cy="49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89" name="Line 177"/>
            <p:cNvSpPr>
              <a:spLocks noChangeShapeType="1"/>
            </p:cNvSpPr>
            <p:nvPr/>
          </p:nvSpPr>
          <p:spPr bwMode="auto">
            <a:xfrm flipH="1" flipV="1">
              <a:off x="4960" y="1663"/>
              <a:ext cx="495" cy="49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90" name="Line 178"/>
            <p:cNvSpPr>
              <a:spLocks noChangeShapeType="1"/>
            </p:cNvSpPr>
            <p:nvPr/>
          </p:nvSpPr>
          <p:spPr bwMode="auto">
            <a:xfrm flipH="1" flipV="1">
              <a:off x="4960" y="1542"/>
              <a:ext cx="495" cy="49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91" name="Line 179"/>
            <p:cNvSpPr>
              <a:spLocks noChangeShapeType="1"/>
            </p:cNvSpPr>
            <p:nvPr/>
          </p:nvSpPr>
          <p:spPr bwMode="auto">
            <a:xfrm flipH="1" flipV="1">
              <a:off x="5007" y="1468"/>
              <a:ext cx="448" cy="44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92" name="Line 180"/>
            <p:cNvSpPr>
              <a:spLocks noChangeShapeType="1"/>
            </p:cNvSpPr>
            <p:nvPr/>
          </p:nvSpPr>
          <p:spPr bwMode="auto">
            <a:xfrm flipH="1" flipV="1">
              <a:off x="5125" y="1468"/>
              <a:ext cx="330" cy="33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93" name="Line 181"/>
            <p:cNvSpPr>
              <a:spLocks noChangeShapeType="1"/>
            </p:cNvSpPr>
            <p:nvPr/>
          </p:nvSpPr>
          <p:spPr bwMode="auto">
            <a:xfrm flipH="1" flipV="1">
              <a:off x="5246" y="1468"/>
              <a:ext cx="209" cy="21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094" name="Line 182"/>
            <p:cNvSpPr>
              <a:spLocks noChangeShapeType="1"/>
            </p:cNvSpPr>
            <p:nvPr/>
          </p:nvSpPr>
          <p:spPr bwMode="auto">
            <a:xfrm flipH="1" flipV="1">
              <a:off x="5367" y="1468"/>
              <a:ext cx="88" cy="9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41" name="Line 329"/>
            <p:cNvSpPr>
              <a:spLocks noChangeShapeType="1"/>
            </p:cNvSpPr>
            <p:nvPr/>
          </p:nvSpPr>
          <p:spPr bwMode="auto">
            <a:xfrm flipV="1">
              <a:off x="4039" y="724"/>
              <a:ext cx="99" cy="9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42" name="Line 330"/>
            <p:cNvSpPr>
              <a:spLocks noChangeShapeType="1"/>
            </p:cNvSpPr>
            <p:nvPr/>
          </p:nvSpPr>
          <p:spPr bwMode="auto">
            <a:xfrm flipV="1">
              <a:off x="4039" y="724"/>
              <a:ext cx="220" cy="21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43" name="Line 331"/>
            <p:cNvSpPr>
              <a:spLocks noChangeShapeType="1"/>
            </p:cNvSpPr>
            <p:nvPr/>
          </p:nvSpPr>
          <p:spPr bwMode="auto">
            <a:xfrm flipV="1">
              <a:off x="4039" y="749"/>
              <a:ext cx="311" cy="31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44" name="Line 332"/>
            <p:cNvSpPr>
              <a:spLocks noChangeShapeType="1"/>
            </p:cNvSpPr>
            <p:nvPr/>
          </p:nvSpPr>
          <p:spPr bwMode="auto">
            <a:xfrm flipV="1">
              <a:off x="4039" y="812"/>
              <a:ext cx="370" cy="36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45" name="Line 333"/>
            <p:cNvSpPr>
              <a:spLocks noChangeShapeType="1"/>
            </p:cNvSpPr>
            <p:nvPr/>
          </p:nvSpPr>
          <p:spPr bwMode="auto">
            <a:xfrm flipV="1">
              <a:off x="4039" y="871"/>
              <a:ext cx="429" cy="42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46" name="Line 334"/>
            <p:cNvSpPr>
              <a:spLocks noChangeShapeType="1"/>
            </p:cNvSpPr>
            <p:nvPr/>
          </p:nvSpPr>
          <p:spPr bwMode="auto">
            <a:xfrm flipV="1">
              <a:off x="4039" y="951"/>
              <a:ext cx="469" cy="47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47" name="Line 335"/>
            <p:cNvSpPr>
              <a:spLocks noChangeShapeType="1"/>
            </p:cNvSpPr>
            <p:nvPr/>
          </p:nvSpPr>
          <p:spPr bwMode="auto">
            <a:xfrm flipV="1">
              <a:off x="4112" y="1072"/>
              <a:ext cx="396" cy="39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48" name="Line 336"/>
            <p:cNvSpPr>
              <a:spLocks noChangeShapeType="1"/>
            </p:cNvSpPr>
            <p:nvPr/>
          </p:nvSpPr>
          <p:spPr bwMode="auto">
            <a:xfrm flipV="1">
              <a:off x="4229" y="1190"/>
              <a:ext cx="279" cy="27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49" name="Line 337"/>
            <p:cNvSpPr>
              <a:spLocks noChangeShapeType="1"/>
            </p:cNvSpPr>
            <p:nvPr/>
          </p:nvSpPr>
          <p:spPr bwMode="auto">
            <a:xfrm flipV="1">
              <a:off x="4350" y="1311"/>
              <a:ext cx="158" cy="15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50" name="Line 338"/>
            <p:cNvSpPr>
              <a:spLocks noChangeShapeType="1"/>
            </p:cNvSpPr>
            <p:nvPr/>
          </p:nvSpPr>
          <p:spPr bwMode="auto">
            <a:xfrm flipV="1">
              <a:off x="4468" y="1432"/>
              <a:ext cx="40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51" name="Line 339"/>
            <p:cNvSpPr>
              <a:spLocks noChangeShapeType="1"/>
            </p:cNvSpPr>
            <p:nvPr/>
          </p:nvSpPr>
          <p:spPr bwMode="auto">
            <a:xfrm flipV="1">
              <a:off x="4989" y="724"/>
              <a:ext cx="227" cy="2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52" name="Line 340"/>
            <p:cNvSpPr>
              <a:spLocks noChangeShapeType="1"/>
            </p:cNvSpPr>
            <p:nvPr/>
          </p:nvSpPr>
          <p:spPr bwMode="auto">
            <a:xfrm flipV="1">
              <a:off x="4989" y="724"/>
              <a:ext cx="348" cy="34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53" name="Line 341"/>
            <p:cNvSpPr>
              <a:spLocks noChangeShapeType="1"/>
            </p:cNvSpPr>
            <p:nvPr/>
          </p:nvSpPr>
          <p:spPr bwMode="auto">
            <a:xfrm flipV="1">
              <a:off x="4989" y="724"/>
              <a:ext cx="466" cy="4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54" name="Line 342"/>
            <p:cNvSpPr>
              <a:spLocks noChangeShapeType="1"/>
            </p:cNvSpPr>
            <p:nvPr/>
          </p:nvSpPr>
          <p:spPr bwMode="auto">
            <a:xfrm flipV="1">
              <a:off x="4989" y="841"/>
              <a:ext cx="466" cy="47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55" name="Line 343"/>
            <p:cNvSpPr>
              <a:spLocks noChangeShapeType="1"/>
            </p:cNvSpPr>
            <p:nvPr/>
          </p:nvSpPr>
          <p:spPr bwMode="auto">
            <a:xfrm flipV="1">
              <a:off x="4989" y="962"/>
              <a:ext cx="466" cy="4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56" name="Line 344"/>
            <p:cNvSpPr>
              <a:spLocks noChangeShapeType="1"/>
            </p:cNvSpPr>
            <p:nvPr/>
          </p:nvSpPr>
          <p:spPr bwMode="auto">
            <a:xfrm flipV="1">
              <a:off x="5070" y="1083"/>
              <a:ext cx="385" cy="38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57" name="Line 345"/>
            <p:cNvSpPr>
              <a:spLocks noChangeShapeType="1"/>
            </p:cNvSpPr>
            <p:nvPr/>
          </p:nvSpPr>
          <p:spPr bwMode="auto">
            <a:xfrm flipV="1">
              <a:off x="5187" y="1201"/>
              <a:ext cx="268" cy="26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58" name="Line 346"/>
            <p:cNvSpPr>
              <a:spLocks noChangeShapeType="1"/>
            </p:cNvSpPr>
            <p:nvPr/>
          </p:nvSpPr>
          <p:spPr bwMode="auto">
            <a:xfrm flipV="1">
              <a:off x="5308" y="1322"/>
              <a:ext cx="147" cy="14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59" name="Line 347"/>
            <p:cNvSpPr>
              <a:spLocks noChangeShapeType="1"/>
            </p:cNvSpPr>
            <p:nvPr/>
          </p:nvSpPr>
          <p:spPr bwMode="auto">
            <a:xfrm flipV="1">
              <a:off x="5426" y="1439"/>
              <a:ext cx="29" cy="2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60" name="Line 348"/>
            <p:cNvSpPr>
              <a:spLocks noChangeShapeType="1"/>
            </p:cNvSpPr>
            <p:nvPr/>
          </p:nvSpPr>
          <p:spPr bwMode="auto">
            <a:xfrm>
              <a:off x="4039" y="724"/>
              <a:ext cx="141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61" name="Line 349"/>
            <p:cNvSpPr>
              <a:spLocks noChangeShapeType="1"/>
            </p:cNvSpPr>
            <p:nvPr/>
          </p:nvSpPr>
          <p:spPr bwMode="auto">
            <a:xfrm>
              <a:off x="5455" y="724"/>
              <a:ext cx="0" cy="180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62" name="Line 350"/>
            <p:cNvSpPr>
              <a:spLocks noChangeShapeType="1"/>
            </p:cNvSpPr>
            <p:nvPr/>
          </p:nvSpPr>
          <p:spPr bwMode="auto">
            <a:xfrm flipH="1">
              <a:off x="4039" y="2532"/>
              <a:ext cx="141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63" name="Line 351"/>
            <p:cNvSpPr>
              <a:spLocks noChangeShapeType="1"/>
            </p:cNvSpPr>
            <p:nvPr/>
          </p:nvSpPr>
          <p:spPr bwMode="auto">
            <a:xfrm flipV="1">
              <a:off x="4039" y="724"/>
              <a:ext cx="0" cy="180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64" name="Line 352"/>
            <p:cNvSpPr>
              <a:spLocks noChangeShapeType="1"/>
            </p:cNvSpPr>
            <p:nvPr/>
          </p:nvSpPr>
          <p:spPr bwMode="auto">
            <a:xfrm flipH="1">
              <a:off x="4039" y="2804"/>
              <a:ext cx="141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65" name="Line 353"/>
            <p:cNvSpPr>
              <a:spLocks noChangeShapeType="1"/>
            </p:cNvSpPr>
            <p:nvPr/>
          </p:nvSpPr>
          <p:spPr bwMode="auto">
            <a:xfrm>
              <a:off x="4039" y="2804"/>
              <a:ext cx="0" cy="133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66" name="Line 354"/>
            <p:cNvSpPr>
              <a:spLocks noChangeShapeType="1"/>
            </p:cNvSpPr>
            <p:nvPr/>
          </p:nvSpPr>
          <p:spPr bwMode="auto">
            <a:xfrm>
              <a:off x="4039" y="4135"/>
              <a:ext cx="141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67" name="Line 355"/>
            <p:cNvSpPr>
              <a:spLocks noChangeShapeType="1"/>
            </p:cNvSpPr>
            <p:nvPr/>
          </p:nvSpPr>
          <p:spPr bwMode="auto">
            <a:xfrm flipV="1">
              <a:off x="5455" y="2804"/>
              <a:ext cx="0" cy="133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68" name="Line 356"/>
            <p:cNvSpPr>
              <a:spLocks noChangeShapeType="1"/>
            </p:cNvSpPr>
            <p:nvPr/>
          </p:nvSpPr>
          <p:spPr bwMode="auto">
            <a:xfrm flipV="1">
              <a:off x="4747" y="2275"/>
              <a:ext cx="0" cy="32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69" name="Line 357"/>
            <p:cNvSpPr>
              <a:spLocks noChangeShapeType="1"/>
            </p:cNvSpPr>
            <p:nvPr/>
          </p:nvSpPr>
          <p:spPr bwMode="auto">
            <a:xfrm flipV="1">
              <a:off x="4747" y="2180"/>
              <a:ext cx="0" cy="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70" name="Line 358"/>
            <p:cNvSpPr>
              <a:spLocks noChangeShapeType="1"/>
            </p:cNvSpPr>
            <p:nvPr/>
          </p:nvSpPr>
          <p:spPr bwMode="auto">
            <a:xfrm flipV="1">
              <a:off x="4747" y="1700"/>
              <a:ext cx="0" cy="4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71" name="Line 359"/>
            <p:cNvSpPr>
              <a:spLocks noChangeShapeType="1"/>
            </p:cNvSpPr>
            <p:nvPr/>
          </p:nvSpPr>
          <p:spPr bwMode="auto">
            <a:xfrm flipV="1">
              <a:off x="4747" y="1604"/>
              <a:ext cx="0" cy="4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72" name="Line 360"/>
            <p:cNvSpPr>
              <a:spLocks noChangeShapeType="1"/>
            </p:cNvSpPr>
            <p:nvPr/>
          </p:nvSpPr>
          <p:spPr bwMode="auto">
            <a:xfrm flipV="1">
              <a:off x="4747" y="1124"/>
              <a:ext cx="0" cy="4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73" name="Line 361"/>
            <p:cNvSpPr>
              <a:spLocks noChangeShapeType="1"/>
            </p:cNvSpPr>
            <p:nvPr/>
          </p:nvSpPr>
          <p:spPr bwMode="auto">
            <a:xfrm flipV="1">
              <a:off x="4747" y="1028"/>
              <a:ext cx="0" cy="4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74" name="Line 362"/>
            <p:cNvSpPr>
              <a:spLocks noChangeShapeType="1"/>
            </p:cNvSpPr>
            <p:nvPr/>
          </p:nvSpPr>
          <p:spPr bwMode="auto">
            <a:xfrm flipV="1">
              <a:off x="4747" y="650"/>
              <a:ext cx="0" cy="32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75" name="Line 363"/>
            <p:cNvSpPr>
              <a:spLocks noChangeShapeType="1"/>
            </p:cNvSpPr>
            <p:nvPr/>
          </p:nvSpPr>
          <p:spPr bwMode="auto">
            <a:xfrm>
              <a:off x="4747" y="2686"/>
              <a:ext cx="0" cy="41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76" name="Line 364"/>
            <p:cNvSpPr>
              <a:spLocks noChangeShapeType="1"/>
            </p:cNvSpPr>
            <p:nvPr/>
          </p:nvSpPr>
          <p:spPr bwMode="auto">
            <a:xfrm>
              <a:off x="4747" y="3160"/>
              <a:ext cx="0" cy="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77" name="Line 365"/>
            <p:cNvSpPr>
              <a:spLocks noChangeShapeType="1"/>
            </p:cNvSpPr>
            <p:nvPr/>
          </p:nvSpPr>
          <p:spPr bwMode="auto">
            <a:xfrm>
              <a:off x="4747" y="3255"/>
              <a:ext cx="0" cy="42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78" name="Line 366"/>
            <p:cNvSpPr>
              <a:spLocks noChangeShapeType="1"/>
            </p:cNvSpPr>
            <p:nvPr/>
          </p:nvSpPr>
          <p:spPr bwMode="auto">
            <a:xfrm>
              <a:off x="4747" y="3735"/>
              <a:ext cx="0" cy="4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79" name="Line 367"/>
            <p:cNvSpPr>
              <a:spLocks noChangeShapeType="1"/>
            </p:cNvSpPr>
            <p:nvPr/>
          </p:nvSpPr>
          <p:spPr bwMode="auto">
            <a:xfrm>
              <a:off x="4747" y="3831"/>
              <a:ext cx="0" cy="41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80" name="Line 368"/>
            <p:cNvSpPr>
              <a:spLocks noChangeShapeType="1"/>
            </p:cNvSpPr>
            <p:nvPr/>
          </p:nvSpPr>
          <p:spPr bwMode="auto">
            <a:xfrm>
              <a:off x="3896" y="3468"/>
              <a:ext cx="48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81" name="Line 369"/>
            <p:cNvSpPr>
              <a:spLocks noChangeShapeType="1"/>
            </p:cNvSpPr>
            <p:nvPr/>
          </p:nvSpPr>
          <p:spPr bwMode="auto">
            <a:xfrm>
              <a:off x="4435" y="3468"/>
              <a:ext cx="4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82" name="Line 370"/>
            <p:cNvSpPr>
              <a:spLocks noChangeShapeType="1"/>
            </p:cNvSpPr>
            <p:nvPr/>
          </p:nvSpPr>
          <p:spPr bwMode="auto">
            <a:xfrm>
              <a:off x="4530" y="3468"/>
              <a:ext cx="426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83" name="Line 371"/>
            <p:cNvSpPr>
              <a:spLocks noChangeShapeType="1"/>
            </p:cNvSpPr>
            <p:nvPr/>
          </p:nvSpPr>
          <p:spPr bwMode="auto">
            <a:xfrm>
              <a:off x="5007" y="3468"/>
              <a:ext cx="4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84" name="Line 372"/>
            <p:cNvSpPr>
              <a:spLocks noChangeShapeType="1"/>
            </p:cNvSpPr>
            <p:nvPr/>
          </p:nvSpPr>
          <p:spPr bwMode="auto">
            <a:xfrm>
              <a:off x="5106" y="3468"/>
              <a:ext cx="481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85" name="Line 373"/>
            <p:cNvSpPr>
              <a:spLocks noChangeShapeType="1"/>
            </p:cNvSpPr>
            <p:nvPr/>
          </p:nvSpPr>
          <p:spPr bwMode="auto">
            <a:xfrm flipV="1">
              <a:off x="4500" y="907"/>
              <a:ext cx="0" cy="56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86" name="Line 374"/>
            <p:cNvSpPr>
              <a:spLocks noChangeShapeType="1"/>
            </p:cNvSpPr>
            <p:nvPr/>
          </p:nvSpPr>
          <p:spPr bwMode="auto">
            <a:xfrm>
              <a:off x="4995" y="907"/>
              <a:ext cx="0" cy="56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87" name="Line 375"/>
            <p:cNvSpPr>
              <a:spLocks noChangeShapeType="1"/>
            </p:cNvSpPr>
            <p:nvPr/>
          </p:nvSpPr>
          <p:spPr bwMode="auto">
            <a:xfrm>
              <a:off x="4039" y="1468"/>
              <a:ext cx="46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88" name="Line 376"/>
            <p:cNvSpPr>
              <a:spLocks noChangeShapeType="1"/>
            </p:cNvSpPr>
            <p:nvPr/>
          </p:nvSpPr>
          <p:spPr bwMode="auto">
            <a:xfrm>
              <a:off x="4989" y="1468"/>
              <a:ext cx="46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89" name="Line 377"/>
            <p:cNvSpPr>
              <a:spLocks noChangeShapeType="1"/>
            </p:cNvSpPr>
            <p:nvPr/>
          </p:nvSpPr>
          <p:spPr bwMode="auto">
            <a:xfrm flipV="1">
              <a:off x="4534" y="1468"/>
              <a:ext cx="0" cy="64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90" name="Line 378"/>
            <p:cNvSpPr>
              <a:spLocks noChangeShapeType="1"/>
            </p:cNvSpPr>
            <p:nvPr/>
          </p:nvSpPr>
          <p:spPr bwMode="auto">
            <a:xfrm flipV="1">
              <a:off x="4960" y="1468"/>
              <a:ext cx="0" cy="64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7291" name="Line 379"/>
            <p:cNvSpPr>
              <a:spLocks noChangeShapeType="1"/>
            </p:cNvSpPr>
            <p:nvPr/>
          </p:nvSpPr>
          <p:spPr bwMode="auto">
            <a:xfrm>
              <a:off x="4534" y="1894"/>
              <a:ext cx="42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19827458"/>
      </p:ext>
    </p:extLst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67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67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167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0514" name="Group 178"/>
          <p:cNvGrpSpPr>
            <a:grpSpLocks/>
          </p:cNvGrpSpPr>
          <p:nvPr/>
        </p:nvGrpSpPr>
        <p:grpSpPr bwMode="auto">
          <a:xfrm>
            <a:off x="1030288" y="2319338"/>
            <a:ext cx="3568700" cy="1025525"/>
            <a:chOff x="629" y="1461"/>
            <a:chExt cx="2248" cy="646"/>
          </a:xfrm>
        </p:grpSpPr>
        <p:sp>
          <p:nvSpPr>
            <p:cNvPr id="270466" name="Line 130"/>
            <p:cNvSpPr>
              <a:spLocks noChangeShapeType="1"/>
            </p:cNvSpPr>
            <p:nvPr/>
          </p:nvSpPr>
          <p:spPr bwMode="auto">
            <a:xfrm flipV="1">
              <a:off x="629" y="1461"/>
              <a:ext cx="122" cy="122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467" name="Line 131"/>
            <p:cNvSpPr>
              <a:spLocks noChangeShapeType="1"/>
            </p:cNvSpPr>
            <p:nvPr/>
          </p:nvSpPr>
          <p:spPr bwMode="auto">
            <a:xfrm flipV="1">
              <a:off x="629" y="1461"/>
              <a:ext cx="280" cy="284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468" name="Line 132"/>
            <p:cNvSpPr>
              <a:spLocks noChangeShapeType="1"/>
            </p:cNvSpPr>
            <p:nvPr/>
          </p:nvSpPr>
          <p:spPr bwMode="auto">
            <a:xfrm flipV="1">
              <a:off x="629" y="1461"/>
              <a:ext cx="442" cy="442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469" name="Line 133"/>
            <p:cNvSpPr>
              <a:spLocks noChangeShapeType="1"/>
            </p:cNvSpPr>
            <p:nvPr/>
          </p:nvSpPr>
          <p:spPr bwMode="auto">
            <a:xfrm flipV="1">
              <a:off x="629" y="1461"/>
              <a:ext cx="603" cy="603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470" name="Line 134"/>
            <p:cNvSpPr>
              <a:spLocks noChangeShapeType="1"/>
            </p:cNvSpPr>
            <p:nvPr/>
          </p:nvSpPr>
          <p:spPr bwMode="auto">
            <a:xfrm flipV="1">
              <a:off x="748" y="1461"/>
              <a:ext cx="642" cy="643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471" name="Line 135"/>
            <p:cNvSpPr>
              <a:spLocks noChangeShapeType="1"/>
            </p:cNvSpPr>
            <p:nvPr/>
          </p:nvSpPr>
          <p:spPr bwMode="auto">
            <a:xfrm flipV="1">
              <a:off x="909" y="1579"/>
              <a:ext cx="524" cy="525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472" name="Line 136"/>
            <p:cNvSpPr>
              <a:spLocks noChangeShapeType="1"/>
            </p:cNvSpPr>
            <p:nvPr/>
          </p:nvSpPr>
          <p:spPr bwMode="auto">
            <a:xfrm flipV="1">
              <a:off x="1071" y="1742"/>
              <a:ext cx="362" cy="362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473" name="Line 137"/>
            <p:cNvSpPr>
              <a:spLocks noChangeShapeType="1"/>
            </p:cNvSpPr>
            <p:nvPr/>
          </p:nvSpPr>
          <p:spPr bwMode="auto">
            <a:xfrm flipV="1">
              <a:off x="1229" y="1899"/>
              <a:ext cx="204" cy="205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474" name="Line 138"/>
            <p:cNvSpPr>
              <a:spLocks noChangeShapeType="1"/>
            </p:cNvSpPr>
            <p:nvPr/>
          </p:nvSpPr>
          <p:spPr bwMode="auto">
            <a:xfrm flipV="1">
              <a:off x="1390" y="2062"/>
              <a:ext cx="43" cy="42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475" name="Line 139"/>
            <p:cNvSpPr>
              <a:spLocks noChangeShapeType="1"/>
            </p:cNvSpPr>
            <p:nvPr/>
          </p:nvSpPr>
          <p:spPr bwMode="auto">
            <a:xfrm flipV="1">
              <a:off x="2073" y="1461"/>
              <a:ext cx="118" cy="118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476" name="Line 140"/>
            <p:cNvSpPr>
              <a:spLocks noChangeShapeType="1"/>
            </p:cNvSpPr>
            <p:nvPr/>
          </p:nvSpPr>
          <p:spPr bwMode="auto">
            <a:xfrm flipV="1">
              <a:off x="2073" y="1461"/>
              <a:ext cx="277" cy="277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477" name="Line 141"/>
            <p:cNvSpPr>
              <a:spLocks noChangeShapeType="1"/>
            </p:cNvSpPr>
            <p:nvPr/>
          </p:nvSpPr>
          <p:spPr bwMode="auto">
            <a:xfrm flipV="1">
              <a:off x="2073" y="1461"/>
              <a:ext cx="438" cy="438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478" name="Line 142"/>
            <p:cNvSpPr>
              <a:spLocks noChangeShapeType="1"/>
            </p:cNvSpPr>
            <p:nvPr/>
          </p:nvSpPr>
          <p:spPr bwMode="auto">
            <a:xfrm flipV="1">
              <a:off x="2073" y="1461"/>
              <a:ext cx="597" cy="601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479" name="Line 143"/>
            <p:cNvSpPr>
              <a:spLocks noChangeShapeType="1"/>
            </p:cNvSpPr>
            <p:nvPr/>
          </p:nvSpPr>
          <p:spPr bwMode="auto">
            <a:xfrm flipV="1">
              <a:off x="2187" y="1461"/>
              <a:ext cx="644" cy="643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480" name="Line 144"/>
            <p:cNvSpPr>
              <a:spLocks noChangeShapeType="1"/>
            </p:cNvSpPr>
            <p:nvPr/>
          </p:nvSpPr>
          <p:spPr bwMode="auto">
            <a:xfrm flipV="1">
              <a:off x="2350" y="1576"/>
              <a:ext cx="527" cy="528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481" name="Line 145"/>
            <p:cNvSpPr>
              <a:spLocks noChangeShapeType="1"/>
            </p:cNvSpPr>
            <p:nvPr/>
          </p:nvSpPr>
          <p:spPr bwMode="auto">
            <a:xfrm flipV="1">
              <a:off x="2507" y="1738"/>
              <a:ext cx="370" cy="366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482" name="Line 146"/>
            <p:cNvSpPr>
              <a:spLocks noChangeShapeType="1"/>
            </p:cNvSpPr>
            <p:nvPr/>
          </p:nvSpPr>
          <p:spPr bwMode="auto">
            <a:xfrm flipV="1">
              <a:off x="2670" y="1896"/>
              <a:ext cx="207" cy="208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483" name="Line 147"/>
            <p:cNvSpPr>
              <a:spLocks noChangeShapeType="1"/>
            </p:cNvSpPr>
            <p:nvPr/>
          </p:nvSpPr>
          <p:spPr bwMode="auto">
            <a:xfrm flipV="1">
              <a:off x="2827" y="2058"/>
              <a:ext cx="50" cy="46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484" name="Line 148"/>
            <p:cNvSpPr>
              <a:spLocks noChangeShapeType="1"/>
            </p:cNvSpPr>
            <p:nvPr/>
          </p:nvSpPr>
          <p:spPr bwMode="auto">
            <a:xfrm>
              <a:off x="629" y="1461"/>
              <a:ext cx="2248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487" name="Line 151"/>
            <p:cNvSpPr>
              <a:spLocks noChangeShapeType="1"/>
            </p:cNvSpPr>
            <p:nvPr/>
          </p:nvSpPr>
          <p:spPr bwMode="auto">
            <a:xfrm flipV="1">
              <a:off x="1433" y="1461"/>
              <a:ext cx="0" cy="643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488" name="Line 152"/>
            <p:cNvSpPr>
              <a:spLocks noChangeShapeType="1"/>
            </p:cNvSpPr>
            <p:nvPr/>
          </p:nvSpPr>
          <p:spPr bwMode="auto">
            <a:xfrm>
              <a:off x="2073" y="1461"/>
              <a:ext cx="0" cy="643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489" name="Line 153"/>
            <p:cNvSpPr>
              <a:spLocks noChangeShapeType="1"/>
            </p:cNvSpPr>
            <p:nvPr/>
          </p:nvSpPr>
          <p:spPr bwMode="auto">
            <a:xfrm>
              <a:off x="629" y="2104"/>
              <a:ext cx="804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490" name="Line 154"/>
            <p:cNvSpPr>
              <a:spLocks noChangeShapeType="1"/>
            </p:cNvSpPr>
            <p:nvPr/>
          </p:nvSpPr>
          <p:spPr bwMode="auto">
            <a:xfrm>
              <a:off x="2073" y="2104"/>
              <a:ext cx="804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491" name="Line 155"/>
            <p:cNvSpPr>
              <a:spLocks noChangeShapeType="1"/>
            </p:cNvSpPr>
            <p:nvPr/>
          </p:nvSpPr>
          <p:spPr bwMode="auto">
            <a:xfrm>
              <a:off x="1433" y="2104"/>
              <a:ext cx="640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492" name="Line 156"/>
            <p:cNvSpPr>
              <a:spLocks noChangeShapeType="1"/>
            </p:cNvSpPr>
            <p:nvPr/>
          </p:nvSpPr>
          <p:spPr bwMode="auto">
            <a:xfrm flipH="1" flipV="1">
              <a:off x="1466" y="2104"/>
              <a:ext cx="3" cy="3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493" name="Line 157"/>
            <p:cNvSpPr>
              <a:spLocks noChangeShapeType="1"/>
            </p:cNvSpPr>
            <p:nvPr/>
          </p:nvSpPr>
          <p:spPr bwMode="auto">
            <a:xfrm>
              <a:off x="1469" y="2104"/>
              <a:ext cx="0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494" name="Line 158"/>
            <p:cNvSpPr>
              <a:spLocks noChangeShapeType="1"/>
            </p:cNvSpPr>
            <p:nvPr/>
          </p:nvSpPr>
          <p:spPr bwMode="auto">
            <a:xfrm>
              <a:off x="2877" y="1461"/>
              <a:ext cx="0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70397" name="Group 61"/>
          <p:cNvGrpSpPr>
            <a:grpSpLocks/>
          </p:cNvGrpSpPr>
          <p:nvPr/>
        </p:nvGrpSpPr>
        <p:grpSpPr bwMode="auto">
          <a:xfrm>
            <a:off x="1030288" y="3340100"/>
            <a:ext cx="3568700" cy="2254250"/>
            <a:chOff x="629" y="2104"/>
            <a:chExt cx="2248" cy="1420"/>
          </a:xfrm>
        </p:grpSpPr>
        <p:sp>
          <p:nvSpPr>
            <p:cNvPr id="270342" name="Line 6"/>
            <p:cNvSpPr>
              <a:spLocks noChangeShapeType="1"/>
            </p:cNvSpPr>
            <p:nvPr/>
          </p:nvSpPr>
          <p:spPr bwMode="auto">
            <a:xfrm flipH="1">
              <a:off x="629" y="3524"/>
              <a:ext cx="224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343" name="Line 7"/>
            <p:cNvSpPr>
              <a:spLocks noChangeShapeType="1"/>
            </p:cNvSpPr>
            <p:nvPr/>
          </p:nvSpPr>
          <p:spPr bwMode="auto">
            <a:xfrm>
              <a:off x="629" y="2104"/>
              <a:ext cx="80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344" name="Line 8"/>
            <p:cNvSpPr>
              <a:spLocks noChangeShapeType="1"/>
            </p:cNvSpPr>
            <p:nvPr/>
          </p:nvSpPr>
          <p:spPr bwMode="auto">
            <a:xfrm>
              <a:off x="2073" y="2104"/>
              <a:ext cx="804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345" name="Line 9"/>
            <p:cNvSpPr>
              <a:spLocks noChangeShapeType="1"/>
            </p:cNvSpPr>
            <p:nvPr/>
          </p:nvSpPr>
          <p:spPr bwMode="auto">
            <a:xfrm flipV="1">
              <a:off x="1469" y="2104"/>
              <a:ext cx="0" cy="57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346" name="Line 10"/>
            <p:cNvSpPr>
              <a:spLocks noChangeShapeType="1"/>
            </p:cNvSpPr>
            <p:nvPr/>
          </p:nvSpPr>
          <p:spPr bwMode="auto">
            <a:xfrm flipV="1">
              <a:off x="2040" y="2104"/>
              <a:ext cx="0" cy="57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347" name="Line 11"/>
            <p:cNvSpPr>
              <a:spLocks noChangeShapeType="1"/>
            </p:cNvSpPr>
            <p:nvPr/>
          </p:nvSpPr>
          <p:spPr bwMode="auto">
            <a:xfrm>
              <a:off x="1433" y="2104"/>
              <a:ext cx="64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348" name="Line 12"/>
            <p:cNvSpPr>
              <a:spLocks noChangeShapeType="1"/>
            </p:cNvSpPr>
            <p:nvPr/>
          </p:nvSpPr>
          <p:spPr bwMode="auto">
            <a:xfrm>
              <a:off x="1512" y="2674"/>
              <a:ext cx="0" cy="28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349" name="Line 13"/>
            <p:cNvSpPr>
              <a:spLocks noChangeShapeType="1"/>
            </p:cNvSpPr>
            <p:nvPr/>
          </p:nvSpPr>
          <p:spPr bwMode="auto">
            <a:xfrm>
              <a:off x="1993" y="2674"/>
              <a:ext cx="0" cy="28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350" name="Line 14"/>
            <p:cNvSpPr>
              <a:spLocks noChangeShapeType="1"/>
            </p:cNvSpPr>
            <p:nvPr/>
          </p:nvSpPr>
          <p:spPr bwMode="auto">
            <a:xfrm>
              <a:off x="1469" y="2961"/>
              <a:ext cx="57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351" name="Line 15"/>
            <p:cNvSpPr>
              <a:spLocks noChangeShapeType="1"/>
            </p:cNvSpPr>
            <p:nvPr/>
          </p:nvSpPr>
          <p:spPr bwMode="auto">
            <a:xfrm>
              <a:off x="1512" y="2961"/>
              <a:ext cx="0" cy="28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352" name="Line 16"/>
            <p:cNvSpPr>
              <a:spLocks noChangeShapeType="1"/>
            </p:cNvSpPr>
            <p:nvPr/>
          </p:nvSpPr>
          <p:spPr bwMode="auto">
            <a:xfrm>
              <a:off x="1512" y="3245"/>
              <a:ext cx="48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353" name="Line 17"/>
            <p:cNvSpPr>
              <a:spLocks noChangeShapeType="1"/>
            </p:cNvSpPr>
            <p:nvPr/>
          </p:nvSpPr>
          <p:spPr bwMode="auto">
            <a:xfrm flipV="1">
              <a:off x="1993" y="2961"/>
              <a:ext cx="0" cy="28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354" name="Line 18"/>
            <p:cNvSpPr>
              <a:spLocks noChangeShapeType="1"/>
            </p:cNvSpPr>
            <p:nvPr/>
          </p:nvSpPr>
          <p:spPr bwMode="auto">
            <a:xfrm>
              <a:off x="1512" y="3245"/>
              <a:ext cx="241" cy="14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355" name="Line 19"/>
            <p:cNvSpPr>
              <a:spLocks noChangeShapeType="1"/>
            </p:cNvSpPr>
            <p:nvPr/>
          </p:nvSpPr>
          <p:spPr bwMode="auto">
            <a:xfrm flipV="1">
              <a:off x="1753" y="3245"/>
              <a:ext cx="240" cy="14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356" name="Line 20"/>
            <p:cNvSpPr>
              <a:spLocks noChangeShapeType="1"/>
            </p:cNvSpPr>
            <p:nvPr/>
          </p:nvSpPr>
          <p:spPr bwMode="auto">
            <a:xfrm flipV="1">
              <a:off x="1469" y="2674"/>
              <a:ext cx="0" cy="2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357" name="Line 21"/>
            <p:cNvSpPr>
              <a:spLocks noChangeShapeType="1"/>
            </p:cNvSpPr>
            <p:nvPr/>
          </p:nvSpPr>
          <p:spPr bwMode="auto">
            <a:xfrm flipV="1">
              <a:off x="2040" y="2674"/>
              <a:ext cx="0" cy="2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358" name="Line 22"/>
            <p:cNvSpPr>
              <a:spLocks noChangeShapeType="1"/>
            </p:cNvSpPr>
            <p:nvPr/>
          </p:nvSpPr>
          <p:spPr bwMode="auto">
            <a:xfrm flipV="1">
              <a:off x="1512" y="2104"/>
              <a:ext cx="0" cy="57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359" name="Line 23"/>
            <p:cNvSpPr>
              <a:spLocks noChangeShapeType="1"/>
            </p:cNvSpPr>
            <p:nvPr/>
          </p:nvSpPr>
          <p:spPr bwMode="auto">
            <a:xfrm flipV="1">
              <a:off x="1993" y="2104"/>
              <a:ext cx="0" cy="57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360" name="Line 24"/>
            <p:cNvSpPr>
              <a:spLocks noChangeShapeType="1"/>
            </p:cNvSpPr>
            <p:nvPr/>
          </p:nvSpPr>
          <p:spPr bwMode="auto">
            <a:xfrm flipH="1" flipV="1">
              <a:off x="629" y="3511"/>
              <a:ext cx="16" cy="1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361" name="Line 25"/>
            <p:cNvSpPr>
              <a:spLocks noChangeShapeType="1"/>
            </p:cNvSpPr>
            <p:nvPr/>
          </p:nvSpPr>
          <p:spPr bwMode="auto">
            <a:xfrm flipH="1" flipV="1">
              <a:off x="629" y="3349"/>
              <a:ext cx="178" cy="1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362" name="Line 26"/>
            <p:cNvSpPr>
              <a:spLocks noChangeShapeType="1"/>
            </p:cNvSpPr>
            <p:nvPr/>
          </p:nvSpPr>
          <p:spPr bwMode="auto">
            <a:xfrm flipH="1" flipV="1">
              <a:off x="629" y="3188"/>
              <a:ext cx="335" cy="3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363" name="Line 27"/>
            <p:cNvSpPr>
              <a:spLocks noChangeShapeType="1"/>
            </p:cNvSpPr>
            <p:nvPr/>
          </p:nvSpPr>
          <p:spPr bwMode="auto">
            <a:xfrm flipH="1" flipV="1">
              <a:off x="629" y="3029"/>
              <a:ext cx="498" cy="49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364" name="Line 28"/>
            <p:cNvSpPr>
              <a:spLocks noChangeShapeType="1"/>
            </p:cNvSpPr>
            <p:nvPr/>
          </p:nvSpPr>
          <p:spPr bwMode="auto">
            <a:xfrm flipH="1" flipV="1">
              <a:off x="629" y="2868"/>
              <a:ext cx="655" cy="65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365" name="Line 29"/>
            <p:cNvSpPr>
              <a:spLocks noChangeShapeType="1"/>
            </p:cNvSpPr>
            <p:nvPr/>
          </p:nvSpPr>
          <p:spPr bwMode="auto">
            <a:xfrm flipH="1" flipV="1">
              <a:off x="629" y="2710"/>
              <a:ext cx="817" cy="81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366" name="Line 30"/>
            <p:cNvSpPr>
              <a:spLocks noChangeShapeType="1"/>
            </p:cNvSpPr>
            <p:nvPr/>
          </p:nvSpPr>
          <p:spPr bwMode="auto">
            <a:xfrm flipH="1" flipV="1">
              <a:off x="629" y="2548"/>
              <a:ext cx="975" cy="9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367" name="Freeform 31"/>
            <p:cNvSpPr>
              <a:spLocks/>
            </p:cNvSpPr>
            <p:nvPr/>
          </p:nvSpPr>
          <p:spPr bwMode="auto">
            <a:xfrm>
              <a:off x="629" y="2391"/>
              <a:ext cx="1136" cy="1133"/>
            </a:xfrm>
            <a:custGeom>
              <a:avLst/>
              <a:gdLst>
                <a:gd name="T0" fmla="*/ 2411 w 2411"/>
                <a:gd name="T1" fmla="*/ 2413 h 2413"/>
                <a:gd name="T2" fmla="*/ 2385 w 2411"/>
                <a:gd name="T3" fmla="*/ 2387 h 2413"/>
                <a:gd name="T4" fmla="*/ 0 w 2411"/>
                <a:gd name="T5" fmla="*/ 0 h 2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11" h="2413">
                  <a:moveTo>
                    <a:pt x="2411" y="2413"/>
                  </a:moveTo>
                  <a:lnTo>
                    <a:pt x="2385" y="2387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368" name="Line 32"/>
            <p:cNvSpPr>
              <a:spLocks noChangeShapeType="1"/>
            </p:cNvSpPr>
            <p:nvPr/>
          </p:nvSpPr>
          <p:spPr bwMode="auto">
            <a:xfrm flipH="1" flipV="1">
              <a:off x="1772" y="3373"/>
              <a:ext cx="152" cy="15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369" name="Line 33"/>
            <p:cNvSpPr>
              <a:spLocks noChangeShapeType="1"/>
            </p:cNvSpPr>
            <p:nvPr/>
          </p:nvSpPr>
          <p:spPr bwMode="auto">
            <a:xfrm flipH="1" flipV="1">
              <a:off x="629" y="2229"/>
              <a:ext cx="883" cy="88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370" name="Line 34"/>
            <p:cNvSpPr>
              <a:spLocks noChangeShapeType="1"/>
            </p:cNvSpPr>
            <p:nvPr/>
          </p:nvSpPr>
          <p:spPr bwMode="auto">
            <a:xfrm flipH="1" flipV="1">
              <a:off x="1874" y="3313"/>
              <a:ext cx="211" cy="21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371" name="Freeform 35"/>
            <p:cNvSpPr>
              <a:spLocks/>
            </p:cNvSpPr>
            <p:nvPr/>
          </p:nvSpPr>
          <p:spPr bwMode="auto">
            <a:xfrm>
              <a:off x="665" y="2104"/>
              <a:ext cx="847" cy="847"/>
            </a:xfrm>
            <a:custGeom>
              <a:avLst/>
              <a:gdLst>
                <a:gd name="T0" fmla="*/ 0 w 1797"/>
                <a:gd name="T1" fmla="*/ 0 h 1799"/>
                <a:gd name="T2" fmla="*/ 1706 w 1797"/>
                <a:gd name="T3" fmla="*/ 1708 h 1799"/>
                <a:gd name="T4" fmla="*/ 1797 w 1797"/>
                <a:gd name="T5" fmla="*/ 1799 h 1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97" h="1799">
                  <a:moveTo>
                    <a:pt x="0" y="0"/>
                  </a:moveTo>
                  <a:lnTo>
                    <a:pt x="1706" y="1708"/>
                  </a:lnTo>
                  <a:lnTo>
                    <a:pt x="1797" y="1799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372" name="Line 36"/>
            <p:cNvSpPr>
              <a:spLocks noChangeShapeType="1"/>
            </p:cNvSpPr>
            <p:nvPr/>
          </p:nvSpPr>
          <p:spPr bwMode="auto">
            <a:xfrm flipH="1" flipV="1">
              <a:off x="1976" y="3257"/>
              <a:ext cx="268" cy="26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373" name="Freeform 37"/>
            <p:cNvSpPr>
              <a:spLocks/>
            </p:cNvSpPr>
            <p:nvPr/>
          </p:nvSpPr>
          <p:spPr bwMode="auto">
            <a:xfrm>
              <a:off x="824" y="2104"/>
              <a:ext cx="688" cy="686"/>
            </a:xfrm>
            <a:custGeom>
              <a:avLst/>
              <a:gdLst>
                <a:gd name="T0" fmla="*/ 0 w 1457"/>
                <a:gd name="T1" fmla="*/ 0 h 1459"/>
                <a:gd name="T2" fmla="*/ 1366 w 1457"/>
                <a:gd name="T3" fmla="*/ 1367 h 1459"/>
                <a:gd name="T4" fmla="*/ 1457 w 1457"/>
                <a:gd name="T5" fmla="*/ 1459 h 1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57" h="1459">
                  <a:moveTo>
                    <a:pt x="0" y="0"/>
                  </a:moveTo>
                  <a:lnTo>
                    <a:pt x="1366" y="1367"/>
                  </a:lnTo>
                  <a:lnTo>
                    <a:pt x="1457" y="1459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374" name="Line 38"/>
            <p:cNvSpPr>
              <a:spLocks noChangeShapeType="1"/>
            </p:cNvSpPr>
            <p:nvPr/>
          </p:nvSpPr>
          <p:spPr bwMode="auto">
            <a:xfrm flipH="1" flipV="1">
              <a:off x="1993" y="3116"/>
              <a:ext cx="412" cy="40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375" name="Line 39"/>
            <p:cNvSpPr>
              <a:spLocks noChangeShapeType="1"/>
            </p:cNvSpPr>
            <p:nvPr/>
          </p:nvSpPr>
          <p:spPr bwMode="auto">
            <a:xfrm flipH="1" flipV="1">
              <a:off x="985" y="2104"/>
              <a:ext cx="528" cy="52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376" name="Line 40"/>
            <p:cNvSpPr>
              <a:spLocks noChangeShapeType="1"/>
            </p:cNvSpPr>
            <p:nvPr/>
          </p:nvSpPr>
          <p:spPr bwMode="auto">
            <a:xfrm flipH="1" flipV="1">
              <a:off x="2000" y="2961"/>
              <a:ext cx="564" cy="56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377" name="Line 41"/>
            <p:cNvSpPr>
              <a:spLocks noChangeShapeType="1"/>
            </p:cNvSpPr>
            <p:nvPr/>
          </p:nvSpPr>
          <p:spPr bwMode="auto">
            <a:xfrm flipH="1" flipV="1">
              <a:off x="1144" y="2104"/>
              <a:ext cx="357" cy="3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378" name="Line 42"/>
            <p:cNvSpPr>
              <a:spLocks noChangeShapeType="1"/>
            </p:cNvSpPr>
            <p:nvPr/>
          </p:nvSpPr>
          <p:spPr bwMode="auto">
            <a:xfrm flipH="1" flipV="1">
              <a:off x="1993" y="2954"/>
              <a:ext cx="7" cy="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379" name="Line 43"/>
            <p:cNvSpPr>
              <a:spLocks noChangeShapeType="1"/>
            </p:cNvSpPr>
            <p:nvPr/>
          </p:nvSpPr>
          <p:spPr bwMode="auto">
            <a:xfrm flipH="1" flipV="1">
              <a:off x="2040" y="2839"/>
              <a:ext cx="685" cy="68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380" name="Line 44"/>
            <p:cNvSpPr>
              <a:spLocks noChangeShapeType="1"/>
            </p:cNvSpPr>
            <p:nvPr/>
          </p:nvSpPr>
          <p:spPr bwMode="auto">
            <a:xfrm flipH="1" flipV="1">
              <a:off x="1305" y="2104"/>
              <a:ext cx="216" cy="21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381" name="Line 45"/>
            <p:cNvSpPr>
              <a:spLocks noChangeShapeType="1"/>
            </p:cNvSpPr>
            <p:nvPr/>
          </p:nvSpPr>
          <p:spPr bwMode="auto">
            <a:xfrm flipH="1" flipV="1">
              <a:off x="1993" y="2796"/>
              <a:ext cx="47" cy="4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382" name="Line 46"/>
            <p:cNvSpPr>
              <a:spLocks noChangeShapeType="1"/>
            </p:cNvSpPr>
            <p:nvPr/>
          </p:nvSpPr>
          <p:spPr bwMode="auto">
            <a:xfrm flipH="1" flipV="1">
              <a:off x="1996" y="2634"/>
              <a:ext cx="881" cy="88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383" name="Line 47"/>
            <p:cNvSpPr>
              <a:spLocks noChangeShapeType="1"/>
            </p:cNvSpPr>
            <p:nvPr/>
          </p:nvSpPr>
          <p:spPr bwMode="auto">
            <a:xfrm flipH="1" flipV="1">
              <a:off x="1466" y="2104"/>
              <a:ext cx="3" cy="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384" name="Line 48"/>
            <p:cNvSpPr>
              <a:spLocks noChangeShapeType="1"/>
            </p:cNvSpPr>
            <p:nvPr/>
          </p:nvSpPr>
          <p:spPr bwMode="auto">
            <a:xfrm flipH="1" flipV="1">
              <a:off x="2033" y="2674"/>
              <a:ext cx="7" cy="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385" name="Line 49"/>
            <p:cNvSpPr>
              <a:spLocks noChangeShapeType="1"/>
            </p:cNvSpPr>
            <p:nvPr/>
          </p:nvSpPr>
          <p:spPr bwMode="auto">
            <a:xfrm flipH="1" flipV="1">
              <a:off x="1988" y="2467"/>
              <a:ext cx="889" cy="88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386" name="Line 50"/>
            <p:cNvSpPr>
              <a:spLocks noChangeShapeType="1"/>
            </p:cNvSpPr>
            <p:nvPr/>
          </p:nvSpPr>
          <p:spPr bwMode="auto">
            <a:xfrm flipH="1" flipV="1">
              <a:off x="1984" y="2302"/>
              <a:ext cx="893" cy="89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387" name="Line 51"/>
            <p:cNvSpPr>
              <a:spLocks noChangeShapeType="1"/>
            </p:cNvSpPr>
            <p:nvPr/>
          </p:nvSpPr>
          <p:spPr bwMode="auto">
            <a:xfrm flipH="1" flipV="1">
              <a:off x="1996" y="2153"/>
              <a:ext cx="881" cy="88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388" name="Line 52"/>
            <p:cNvSpPr>
              <a:spLocks noChangeShapeType="1"/>
            </p:cNvSpPr>
            <p:nvPr/>
          </p:nvSpPr>
          <p:spPr bwMode="auto">
            <a:xfrm flipH="1" flipV="1">
              <a:off x="2106" y="2104"/>
              <a:ext cx="771" cy="77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389" name="Line 53"/>
            <p:cNvSpPr>
              <a:spLocks noChangeShapeType="1"/>
            </p:cNvSpPr>
            <p:nvPr/>
          </p:nvSpPr>
          <p:spPr bwMode="auto">
            <a:xfrm flipH="1" flipV="1">
              <a:off x="2263" y="2104"/>
              <a:ext cx="614" cy="61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390" name="Line 54"/>
            <p:cNvSpPr>
              <a:spLocks noChangeShapeType="1"/>
            </p:cNvSpPr>
            <p:nvPr/>
          </p:nvSpPr>
          <p:spPr bwMode="auto">
            <a:xfrm flipH="1" flipV="1">
              <a:off x="2426" y="2104"/>
              <a:ext cx="451" cy="45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391" name="Line 55"/>
            <p:cNvSpPr>
              <a:spLocks noChangeShapeType="1"/>
            </p:cNvSpPr>
            <p:nvPr/>
          </p:nvSpPr>
          <p:spPr bwMode="auto">
            <a:xfrm flipH="1" flipV="1">
              <a:off x="2583" y="2104"/>
              <a:ext cx="294" cy="29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392" name="Line 56"/>
            <p:cNvSpPr>
              <a:spLocks noChangeShapeType="1"/>
            </p:cNvSpPr>
            <p:nvPr/>
          </p:nvSpPr>
          <p:spPr bwMode="auto">
            <a:xfrm flipH="1" flipV="1">
              <a:off x="2746" y="2104"/>
              <a:ext cx="131" cy="13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393" name="Line 57"/>
            <p:cNvSpPr>
              <a:spLocks noChangeShapeType="1"/>
            </p:cNvSpPr>
            <p:nvPr/>
          </p:nvSpPr>
          <p:spPr bwMode="auto">
            <a:xfrm>
              <a:off x="1469" y="2104"/>
              <a:ext cx="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394" name="Line 58"/>
            <p:cNvSpPr>
              <a:spLocks noChangeShapeType="1"/>
            </p:cNvSpPr>
            <p:nvPr/>
          </p:nvSpPr>
          <p:spPr bwMode="auto">
            <a:xfrm>
              <a:off x="2040" y="2674"/>
              <a:ext cx="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70398" name="Group 62"/>
          <p:cNvGrpSpPr>
            <a:grpSpLocks/>
          </p:cNvGrpSpPr>
          <p:nvPr/>
        </p:nvGrpSpPr>
        <p:grpSpPr bwMode="auto">
          <a:xfrm>
            <a:off x="2814638" y="974725"/>
            <a:ext cx="0" cy="4762500"/>
            <a:chOff x="1753" y="614"/>
            <a:chExt cx="0" cy="3000"/>
          </a:xfrm>
        </p:grpSpPr>
        <p:sp>
          <p:nvSpPr>
            <p:cNvPr id="270399" name="Line 63"/>
            <p:cNvSpPr>
              <a:spLocks noChangeShapeType="1"/>
            </p:cNvSpPr>
            <p:nvPr/>
          </p:nvSpPr>
          <p:spPr bwMode="auto">
            <a:xfrm flipV="1">
              <a:off x="1753" y="2984"/>
              <a:ext cx="0" cy="6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400" name="Line 64"/>
            <p:cNvSpPr>
              <a:spLocks noChangeShapeType="1"/>
            </p:cNvSpPr>
            <p:nvPr/>
          </p:nvSpPr>
          <p:spPr bwMode="auto">
            <a:xfrm flipV="1">
              <a:off x="1753" y="2856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401" name="Line 65"/>
            <p:cNvSpPr>
              <a:spLocks noChangeShapeType="1"/>
            </p:cNvSpPr>
            <p:nvPr/>
          </p:nvSpPr>
          <p:spPr bwMode="auto">
            <a:xfrm flipV="1">
              <a:off x="1753" y="2212"/>
              <a:ext cx="0" cy="5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402" name="Line 66"/>
            <p:cNvSpPr>
              <a:spLocks noChangeShapeType="1"/>
            </p:cNvSpPr>
            <p:nvPr/>
          </p:nvSpPr>
          <p:spPr bwMode="auto">
            <a:xfrm flipV="1">
              <a:off x="1753" y="2084"/>
              <a:ext cx="0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403" name="Line 67"/>
            <p:cNvSpPr>
              <a:spLocks noChangeShapeType="1"/>
            </p:cNvSpPr>
            <p:nvPr/>
          </p:nvSpPr>
          <p:spPr bwMode="auto">
            <a:xfrm flipV="1">
              <a:off x="1753" y="1444"/>
              <a:ext cx="0" cy="5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404" name="Line 68"/>
            <p:cNvSpPr>
              <a:spLocks noChangeShapeType="1"/>
            </p:cNvSpPr>
            <p:nvPr/>
          </p:nvSpPr>
          <p:spPr bwMode="auto">
            <a:xfrm flipV="1">
              <a:off x="1753" y="1316"/>
              <a:ext cx="0" cy="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405" name="Line 69"/>
            <p:cNvSpPr>
              <a:spLocks noChangeShapeType="1"/>
            </p:cNvSpPr>
            <p:nvPr/>
          </p:nvSpPr>
          <p:spPr bwMode="auto">
            <a:xfrm flipV="1">
              <a:off x="1753" y="614"/>
              <a:ext cx="0" cy="6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70406" name="Group 70"/>
          <p:cNvGrpSpPr>
            <a:grpSpLocks/>
          </p:cNvGrpSpPr>
          <p:nvPr/>
        </p:nvGrpSpPr>
        <p:grpSpPr bwMode="auto">
          <a:xfrm>
            <a:off x="2363788" y="974725"/>
            <a:ext cx="906462" cy="3443288"/>
            <a:chOff x="1469" y="614"/>
            <a:chExt cx="571" cy="2169"/>
          </a:xfrm>
        </p:grpSpPr>
        <p:sp>
          <p:nvSpPr>
            <p:cNvPr id="270407" name="Rectangle 71"/>
            <p:cNvSpPr>
              <a:spLocks noChangeArrowheads="1"/>
            </p:cNvSpPr>
            <p:nvPr/>
          </p:nvSpPr>
          <p:spPr bwMode="auto">
            <a:xfrm>
              <a:off x="1482" y="723"/>
              <a:ext cx="543" cy="19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grpSp>
          <p:nvGrpSpPr>
            <p:cNvPr id="270408" name="Group 72"/>
            <p:cNvGrpSpPr>
              <a:grpSpLocks/>
            </p:cNvGrpSpPr>
            <p:nvPr/>
          </p:nvGrpSpPr>
          <p:grpSpPr bwMode="auto">
            <a:xfrm>
              <a:off x="1469" y="713"/>
              <a:ext cx="571" cy="1961"/>
              <a:chOff x="1469" y="713"/>
              <a:chExt cx="571" cy="1961"/>
            </a:xfrm>
          </p:grpSpPr>
          <p:sp>
            <p:nvSpPr>
              <p:cNvPr id="270409" name="Line 73"/>
              <p:cNvSpPr>
                <a:spLocks noChangeShapeType="1"/>
              </p:cNvSpPr>
              <p:nvPr/>
            </p:nvSpPr>
            <p:spPr bwMode="auto">
              <a:xfrm flipV="1">
                <a:off x="1469" y="2104"/>
                <a:ext cx="0" cy="57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0410" name="Line 74"/>
              <p:cNvSpPr>
                <a:spLocks noChangeShapeType="1"/>
              </p:cNvSpPr>
              <p:nvPr/>
            </p:nvSpPr>
            <p:spPr bwMode="auto">
              <a:xfrm flipV="1">
                <a:off x="1469" y="1461"/>
                <a:ext cx="0" cy="1213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0411" name="Line 75"/>
              <p:cNvSpPr>
                <a:spLocks noChangeShapeType="1"/>
              </p:cNvSpPr>
              <p:nvPr/>
            </p:nvSpPr>
            <p:spPr bwMode="auto">
              <a:xfrm flipV="1">
                <a:off x="2040" y="2104"/>
                <a:ext cx="0" cy="57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0412" name="Line 76"/>
              <p:cNvSpPr>
                <a:spLocks noChangeShapeType="1"/>
              </p:cNvSpPr>
              <p:nvPr/>
            </p:nvSpPr>
            <p:spPr bwMode="auto">
              <a:xfrm flipV="1">
                <a:off x="2040" y="1461"/>
                <a:ext cx="0" cy="1213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0413" name="Line 77"/>
              <p:cNvSpPr>
                <a:spLocks noChangeShapeType="1"/>
              </p:cNvSpPr>
              <p:nvPr/>
            </p:nvSpPr>
            <p:spPr bwMode="auto">
              <a:xfrm flipV="1">
                <a:off x="1469" y="713"/>
                <a:ext cx="0" cy="856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0414" name="Line 78"/>
              <p:cNvSpPr>
                <a:spLocks noChangeShapeType="1"/>
              </p:cNvSpPr>
              <p:nvPr/>
            </p:nvSpPr>
            <p:spPr bwMode="auto">
              <a:xfrm>
                <a:off x="1469" y="713"/>
                <a:ext cx="571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0415" name="Line 79"/>
              <p:cNvSpPr>
                <a:spLocks noChangeShapeType="1"/>
              </p:cNvSpPr>
              <p:nvPr/>
            </p:nvSpPr>
            <p:spPr bwMode="auto">
              <a:xfrm>
                <a:off x="2040" y="713"/>
                <a:ext cx="0" cy="798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0416" name="Line 80"/>
              <p:cNvSpPr>
                <a:spLocks noChangeShapeType="1"/>
              </p:cNvSpPr>
              <p:nvPr/>
            </p:nvSpPr>
            <p:spPr bwMode="auto">
              <a:xfrm>
                <a:off x="1512" y="713"/>
                <a:ext cx="0" cy="17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0417" name="Line 81"/>
              <p:cNvSpPr>
                <a:spLocks noChangeShapeType="1"/>
              </p:cNvSpPr>
              <p:nvPr/>
            </p:nvSpPr>
            <p:spPr bwMode="auto">
              <a:xfrm>
                <a:off x="1512" y="1461"/>
                <a:ext cx="0" cy="39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0418" name="Line 82"/>
              <p:cNvSpPr>
                <a:spLocks noChangeShapeType="1"/>
              </p:cNvSpPr>
              <p:nvPr/>
            </p:nvSpPr>
            <p:spPr bwMode="auto">
              <a:xfrm>
                <a:off x="1469" y="1854"/>
                <a:ext cx="571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0419" name="Line 83"/>
              <p:cNvSpPr>
                <a:spLocks noChangeShapeType="1"/>
              </p:cNvSpPr>
              <p:nvPr/>
            </p:nvSpPr>
            <p:spPr bwMode="auto">
              <a:xfrm>
                <a:off x="1993" y="713"/>
                <a:ext cx="0" cy="17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0420" name="Line 84"/>
              <p:cNvSpPr>
                <a:spLocks noChangeShapeType="1"/>
              </p:cNvSpPr>
              <p:nvPr/>
            </p:nvSpPr>
            <p:spPr bwMode="auto">
              <a:xfrm>
                <a:off x="1993" y="1461"/>
                <a:ext cx="0" cy="39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0421" name="Line 85"/>
              <p:cNvSpPr>
                <a:spLocks noChangeShapeType="1"/>
              </p:cNvSpPr>
              <p:nvPr/>
            </p:nvSpPr>
            <p:spPr bwMode="auto">
              <a:xfrm>
                <a:off x="1469" y="2104"/>
                <a:ext cx="570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0422" name="Line 86"/>
              <p:cNvSpPr>
                <a:spLocks noChangeShapeType="1"/>
              </p:cNvSpPr>
              <p:nvPr/>
            </p:nvSpPr>
            <p:spPr bwMode="auto">
              <a:xfrm>
                <a:off x="1469" y="2674"/>
                <a:ext cx="571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0423" name="Line 87"/>
              <p:cNvSpPr>
                <a:spLocks noChangeShapeType="1"/>
              </p:cNvSpPr>
              <p:nvPr/>
            </p:nvSpPr>
            <p:spPr bwMode="auto">
              <a:xfrm flipV="1">
                <a:off x="1512" y="2104"/>
                <a:ext cx="0" cy="57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0424" name="Line 88"/>
              <p:cNvSpPr>
                <a:spLocks noChangeShapeType="1"/>
              </p:cNvSpPr>
              <p:nvPr/>
            </p:nvSpPr>
            <p:spPr bwMode="auto">
              <a:xfrm flipV="1">
                <a:off x="1993" y="2104"/>
                <a:ext cx="0" cy="57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0425" name="Line 89"/>
              <p:cNvSpPr>
                <a:spLocks noChangeShapeType="1"/>
              </p:cNvSpPr>
              <p:nvPr/>
            </p:nvSpPr>
            <p:spPr bwMode="auto">
              <a:xfrm>
                <a:off x="1993" y="891"/>
                <a:ext cx="0" cy="57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0426" name="Line 90"/>
              <p:cNvSpPr>
                <a:spLocks noChangeShapeType="1"/>
              </p:cNvSpPr>
              <p:nvPr/>
            </p:nvSpPr>
            <p:spPr bwMode="auto">
              <a:xfrm>
                <a:off x="1512" y="891"/>
                <a:ext cx="0" cy="57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0427" name="Line 91"/>
              <p:cNvSpPr>
                <a:spLocks noChangeShapeType="1"/>
              </p:cNvSpPr>
              <p:nvPr/>
            </p:nvSpPr>
            <p:spPr bwMode="auto">
              <a:xfrm>
                <a:off x="1469" y="713"/>
                <a:ext cx="0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270428" name="Line 92"/>
            <p:cNvSpPr>
              <a:spLocks noChangeShapeType="1"/>
            </p:cNvSpPr>
            <p:nvPr/>
          </p:nvSpPr>
          <p:spPr bwMode="auto">
            <a:xfrm flipV="1">
              <a:off x="1753" y="2212"/>
              <a:ext cx="0" cy="5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429" name="Line 93"/>
            <p:cNvSpPr>
              <a:spLocks noChangeShapeType="1"/>
            </p:cNvSpPr>
            <p:nvPr/>
          </p:nvSpPr>
          <p:spPr bwMode="auto">
            <a:xfrm flipV="1">
              <a:off x="1753" y="2084"/>
              <a:ext cx="0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430" name="Line 94"/>
            <p:cNvSpPr>
              <a:spLocks noChangeShapeType="1"/>
            </p:cNvSpPr>
            <p:nvPr/>
          </p:nvSpPr>
          <p:spPr bwMode="auto">
            <a:xfrm flipV="1">
              <a:off x="1753" y="1444"/>
              <a:ext cx="0" cy="5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431" name="Line 95"/>
            <p:cNvSpPr>
              <a:spLocks noChangeShapeType="1"/>
            </p:cNvSpPr>
            <p:nvPr/>
          </p:nvSpPr>
          <p:spPr bwMode="auto">
            <a:xfrm flipV="1">
              <a:off x="1753" y="1316"/>
              <a:ext cx="0" cy="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432" name="Line 96"/>
            <p:cNvSpPr>
              <a:spLocks noChangeShapeType="1"/>
            </p:cNvSpPr>
            <p:nvPr/>
          </p:nvSpPr>
          <p:spPr bwMode="auto">
            <a:xfrm flipV="1">
              <a:off x="1753" y="614"/>
              <a:ext cx="0" cy="6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70495" name="Group 159"/>
          <p:cNvGrpSpPr>
            <a:grpSpLocks/>
          </p:cNvGrpSpPr>
          <p:nvPr/>
        </p:nvGrpSpPr>
        <p:grpSpPr bwMode="auto">
          <a:xfrm>
            <a:off x="2108200" y="2141538"/>
            <a:ext cx="1412875" cy="177800"/>
            <a:chOff x="1308" y="1349"/>
            <a:chExt cx="890" cy="112"/>
          </a:xfrm>
        </p:grpSpPr>
        <p:sp>
          <p:nvSpPr>
            <p:cNvPr id="270496" name="Rectangle 160"/>
            <p:cNvSpPr>
              <a:spLocks noChangeArrowheads="1"/>
            </p:cNvSpPr>
            <p:nvPr/>
          </p:nvSpPr>
          <p:spPr bwMode="auto">
            <a:xfrm>
              <a:off x="1320" y="1364"/>
              <a:ext cx="866" cy="8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grpSp>
          <p:nvGrpSpPr>
            <p:cNvPr id="270497" name="Group 161"/>
            <p:cNvGrpSpPr>
              <a:grpSpLocks/>
            </p:cNvGrpSpPr>
            <p:nvPr/>
          </p:nvGrpSpPr>
          <p:grpSpPr bwMode="auto">
            <a:xfrm>
              <a:off x="1308" y="1349"/>
              <a:ext cx="890" cy="112"/>
              <a:chOff x="1308" y="1349"/>
              <a:chExt cx="890" cy="112"/>
            </a:xfrm>
          </p:grpSpPr>
          <p:sp>
            <p:nvSpPr>
              <p:cNvPr id="270498" name="Line 162"/>
              <p:cNvSpPr>
                <a:spLocks noChangeShapeType="1"/>
              </p:cNvSpPr>
              <p:nvPr/>
            </p:nvSpPr>
            <p:spPr bwMode="auto">
              <a:xfrm>
                <a:off x="1308" y="1349"/>
                <a:ext cx="0" cy="112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0499" name="Line 163"/>
              <p:cNvSpPr>
                <a:spLocks noChangeShapeType="1"/>
              </p:cNvSpPr>
              <p:nvPr/>
            </p:nvSpPr>
            <p:spPr bwMode="auto">
              <a:xfrm>
                <a:off x="2198" y="1349"/>
                <a:ext cx="0" cy="112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0500" name="Line 164"/>
              <p:cNvSpPr>
                <a:spLocks noChangeShapeType="1"/>
              </p:cNvSpPr>
              <p:nvPr/>
            </p:nvSpPr>
            <p:spPr bwMode="auto">
              <a:xfrm flipH="1" flipV="1">
                <a:off x="1687" y="1349"/>
                <a:ext cx="66" cy="112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0501" name="Line 165"/>
              <p:cNvSpPr>
                <a:spLocks noChangeShapeType="1"/>
              </p:cNvSpPr>
              <p:nvPr/>
            </p:nvSpPr>
            <p:spPr bwMode="auto">
              <a:xfrm>
                <a:off x="1753" y="1349"/>
                <a:ext cx="66" cy="112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0502" name="Line 166"/>
              <p:cNvSpPr>
                <a:spLocks noChangeShapeType="1"/>
              </p:cNvSpPr>
              <p:nvPr/>
            </p:nvSpPr>
            <p:spPr bwMode="auto">
              <a:xfrm flipH="1">
                <a:off x="1308" y="1461"/>
                <a:ext cx="890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70503" name="Line 167"/>
              <p:cNvSpPr>
                <a:spLocks noChangeShapeType="1"/>
              </p:cNvSpPr>
              <p:nvPr/>
            </p:nvSpPr>
            <p:spPr bwMode="auto">
              <a:xfrm flipH="1">
                <a:off x="1308" y="1351"/>
                <a:ext cx="890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</p:grpSp>
      <p:sp>
        <p:nvSpPr>
          <p:cNvPr id="270515" name="Freeform 179"/>
          <p:cNvSpPr>
            <a:spLocks/>
          </p:cNvSpPr>
          <p:nvPr/>
        </p:nvSpPr>
        <p:spPr bwMode="auto">
          <a:xfrm>
            <a:off x="2894013" y="3032125"/>
            <a:ext cx="609600" cy="617538"/>
          </a:xfrm>
          <a:custGeom>
            <a:avLst/>
            <a:gdLst>
              <a:gd name="T0" fmla="*/ 822 w 823"/>
              <a:gd name="T1" fmla="*/ 377 h 823"/>
              <a:gd name="T2" fmla="*/ 816 w 823"/>
              <a:gd name="T3" fmla="*/ 332 h 823"/>
              <a:gd name="T4" fmla="*/ 804 w 823"/>
              <a:gd name="T5" fmla="*/ 289 h 823"/>
              <a:gd name="T6" fmla="*/ 788 w 823"/>
              <a:gd name="T7" fmla="*/ 246 h 823"/>
              <a:gd name="T8" fmla="*/ 768 w 823"/>
              <a:gd name="T9" fmla="*/ 206 h 823"/>
              <a:gd name="T10" fmla="*/ 744 w 823"/>
              <a:gd name="T11" fmla="*/ 167 h 823"/>
              <a:gd name="T12" fmla="*/ 715 w 823"/>
              <a:gd name="T13" fmla="*/ 132 h 823"/>
              <a:gd name="T14" fmla="*/ 682 w 823"/>
              <a:gd name="T15" fmla="*/ 101 h 823"/>
              <a:gd name="T16" fmla="*/ 647 w 823"/>
              <a:gd name="T17" fmla="*/ 73 h 823"/>
              <a:gd name="T18" fmla="*/ 607 w 823"/>
              <a:gd name="T19" fmla="*/ 49 h 823"/>
              <a:gd name="T20" fmla="*/ 567 w 823"/>
              <a:gd name="T21" fmla="*/ 30 h 823"/>
              <a:gd name="T22" fmla="*/ 524 w 823"/>
              <a:gd name="T23" fmla="*/ 15 h 823"/>
              <a:gd name="T24" fmla="*/ 479 w 823"/>
              <a:gd name="T25" fmla="*/ 6 h 823"/>
              <a:gd name="T26" fmla="*/ 435 w 823"/>
              <a:gd name="T27" fmla="*/ 0 h 823"/>
              <a:gd name="T28" fmla="*/ 389 w 823"/>
              <a:gd name="T29" fmla="*/ 0 h 823"/>
              <a:gd name="T30" fmla="*/ 344 w 823"/>
              <a:gd name="T31" fmla="*/ 6 h 823"/>
              <a:gd name="T32" fmla="*/ 300 w 823"/>
              <a:gd name="T33" fmla="*/ 15 h 823"/>
              <a:gd name="T34" fmla="*/ 257 w 823"/>
              <a:gd name="T35" fmla="*/ 30 h 823"/>
              <a:gd name="T36" fmla="*/ 216 w 823"/>
              <a:gd name="T37" fmla="*/ 49 h 823"/>
              <a:gd name="T38" fmla="*/ 177 w 823"/>
              <a:gd name="T39" fmla="*/ 73 h 823"/>
              <a:gd name="T40" fmla="*/ 142 w 823"/>
              <a:gd name="T41" fmla="*/ 101 h 823"/>
              <a:gd name="T42" fmla="*/ 109 w 823"/>
              <a:gd name="T43" fmla="*/ 132 h 823"/>
              <a:gd name="T44" fmla="*/ 80 w 823"/>
              <a:gd name="T45" fmla="*/ 167 h 823"/>
              <a:gd name="T46" fmla="*/ 56 w 823"/>
              <a:gd name="T47" fmla="*/ 206 h 823"/>
              <a:gd name="T48" fmla="*/ 35 w 823"/>
              <a:gd name="T49" fmla="*/ 246 h 823"/>
              <a:gd name="T50" fmla="*/ 20 w 823"/>
              <a:gd name="T51" fmla="*/ 289 h 823"/>
              <a:gd name="T52" fmla="*/ 8 w 823"/>
              <a:gd name="T53" fmla="*/ 332 h 823"/>
              <a:gd name="T54" fmla="*/ 1 w 823"/>
              <a:gd name="T55" fmla="*/ 377 h 823"/>
              <a:gd name="T56" fmla="*/ 0 w 823"/>
              <a:gd name="T57" fmla="*/ 423 h 823"/>
              <a:gd name="T58" fmla="*/ 5 w 823"/>
              <a:gd name="T59" fmla="*/ 468 h 823"/>
              <a:gd name="T60" fmla="*/ 13 w 823"/>
              <a:gd name="T61" fmla="*/ 512 h 823"/>
              <a:gd name="T62" fmla="*/ 27 w 823"/>
              <a:gd name="T63" fmla="*/ 556 h 823"/>
              <a:gd name="T64" fmla="*/ 45 w 823"/>
              <a:gd name="T65" fmla="*/ 598 h 823"/>
              <a:gd name="T66" fmla="*/ 67 w 823"/>
              <a:gd name="T67" fmla="*/ 637 h 823"/>
              <a:gd name="T68" fmla="*/ 94 w 823"/>
              <a:gd name="T69" fmla="*/ 673 h 823"/>
              <a:gd name="T70" fmla="*/ 125 w 823"/>
              <a:gd name="T71" fmla="*/ 706 h 823"/>
              <a:gd name="T72" fmla="*/ 159 w 823"/>
              <a:gd name="T73" fmla="*/ 736 h 823"/>
              <a:gd name="T74" fmla="*/ 196 w 823"/>
              <a:gd name="T75" fmla="*/ 763 h 823"/>
              <a:gd name="T76" fmla="*/ 237 w 823"/>
              <a:gd name="T77" fmla="*/ 784 h 823"/>
              <a:gd name="T78" fmla="*/ 278 w 823"/>
              <a:gd name="T79" fmla="*/ 801 h 823"/>
              <a:gd name="T80" fmla="*/ 322 w 823"/>
              <a:gd name="T81" fmla="*/ 814 h 823"/>
              <a:gd name="T82" fmla="*/ 367 w 823"/>
              <a:gd name="T83" fmla="*/ 821 h 823"/>
              <a:gd name="T84" fmla="*/ 411 w 823"/>
              <a:gd name="T85" fmla="*/ 823 h 823"/>
              <a:gd name="T86" fmla="*/ 457 w 823"/>
              <a:gd name="T87" fmla="*/ 821 h 823"/>
              <a:gd name="T88" fmla="*/ 502 w 823"/>
              <a:gd name="T89" fmla="*/ 814 h 823"/>
              <a:gd name="T90" fmla="*/ 546 w 823"/>
              <a:gd name="T91" fmla="*/ 801 h 823"/>
              <a:gd name="T92" fmla="*/ 587 w 823"/>
              <a:gd name="T93" fmla="*/ 784 h 823"/>
              <a:gd name="T94" fmla="*/ 628 w 823"/>
              <a:gd name="T95" fmla="*/ 763 h 823"/>
              <a:gd name="T96" fmla="*/ 665 w 823"/>
              <a:gd name="T97" fmla="*/ 736 h 823"/>
              <a:gd name="T98" fmla="*/ 699 w 823"/>
              <a:gd name="T99" fmla="*/ 706 h 823"/>
              <a:gd name="T100" fmla="*/ 730 w 823"/>
              <a:gd name="T101" fmla="*/ 673 h 823"/>
              <a:gd name="T102" fmla="*/ 756 w 823"/>
              <a:gd name="T103" fmla="*/ 637 h 823"/>
              <a:gd name="T104" fmla="*/ 779 w 823"/>
              <a:gd name="T105" fmla="*/ 598 h 823"/>
              <a:gd name="T106" fmla="*/ 797 w 823"/>
              <a:gd name="T107" fmla="*/ 556 h 823"/>
              <a:gd name="T108" fmla="*/ 811 w 823"/>
              <a:gd name="T109" fmla="*/ 512 h 823"/>
              <a:gd name="T110" fmla="*/ 819 w 823"/>
              <a:gd name="T111" fmla="*/ 468 h 823"/>
              <a:gd name="T112" fmla="*/ 823 w 823"/>
              <a:gd name="T113" fmla="*/ 423 h 8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823" h="823">
                <a:moveTo>
                  <a:pt x="823" y="411"/>
                </a:moveTo>
                <a:lnTo>
                  <a:pt x="823" y="401"/>
                </a:lnTo>
                <a:lnTo>
                  <a:pt x="822" y="389"/>
                </a:lnTo>
                <a:lnTo>
                  <a:pt x="822" y="377"/>
                </a:lnTo>
                <a:lnTo>
                  <a:pt x="821" y="367"/>
                </a:lnTo>
                <a:lnTo>
                  <a:pt x="819" y="355"/>
                </a:lnTo>
                <a:lnTo>
                  <a:pt x="818" y="344"/>
                </a:lnTo>
                <a:lnTo>
                  <a:pt x="816" y="332"/>
                </a:lnTo>
                <a:lnTo>
                  <a:pt x="814" y="322"/>
                </a:lnTo>
                <a:lnTo>
                  <a:pt x="811" y="310"/>
                </a:lnTo>
                <a:lnTo>
                  <a:pt x="807" y="299"/>
                </a:lnTo>
                <a:lnTo>
                  <a:pt x="804" y="289"/>
                </a:lnTo>
                <a:lnTo>
                  <a:pt x="801" y="278"/>
                </a:lnTo>
                <a:lnTo>
                  <a:pt x="797" y="268"/>
                </a:lnTo>
                <a:lnTo>
                  <a:pt x="793" y="257"/>
                </a:lnTo>
                <a:lnTo>
                  <a:pt x="788" y="246"/>
                </a:lnTo>
                <a:lnTo>
                  <a:pt x="784" y="236"/>
                </a:lnTo>
                <a:lnTo>
                  <a:pt x="779" y="226"/>
                </a:lnTo>
                <a:lnTo>
                  <a:pt x="773" y="215"/>
                </a:lnTo>
                <a:lnTo>
                  <a:pt x="768" y="206"/>
                </a:lnTo>
                <a:lnTo>
                  <a:pt x="763" y="196"/>
                </a:lnTo>
                <a:lnTo>
                  <a:pt x="756" y="187"/>
                </a:lnTo>
                <a:lnTo>
                  <a:pt x="750" y="177"/>
                </a:lnTo>
                <a:lnTo>
                  <a:pt x="744" y="167"/>
                </a:lnTo>
                <a:lnTo>
                  <a:pt x="736" y="159"/>
                </a:lnTo>
                <a:lnTo>
                  <a:pt x="730" y="149"/>
                </a:lnTo>
                <a:lnTo>
                  <a:pt x="722" y="141"/>
                </a:lnTo>
                <a:lnTo>
                  <a:pt x="715" y="132"/>
                </a:lnTo>
                <a:lnTo>
                  <a:pt x="706" y="125"/>
                </a:lnTo>
                <a:lnTo>
                  <a:pt x="699" y="116"/>
                </a:lnTo>
                <a:lnTo>
                  <a:pt x="690" y="109"/>
                </a:lnTo>
                <a:lnTo>
                  <a:pt x="682" y="101"/>
                </a:lnTo>
                <a:lnTo>
                  <a:pt x="673" y="94"/>
                </a:lnTo>
                <a:lnTo>
                  <a:pt x="665" y="87"/>
                </a:lnTo>
                <a:lnTo>
                  <a:pt x="655" y="80"/>
                </a:lnTo>
                <a:lnTo>
                  <a:pt x="647" y="73"/>
                </a:lnTo>
                <a:lnTo>
                  <a:pt x="637" y="67"/>
                </a:lnTo>
                <a:lnTo>
                  <a:pt x="628" y="61"/>
                </a:lnTo>
                <a:lnTo>
                  <a:pt x="618" y="55"/>
                </a:lnTo>
                <a:lnTo>
                  <a:pt x="607" y="49"/>
                </a:lnTo>
                <a:lnTo>
                  <a:pt x="598" y="44"/>
                </a:lnTo>
                <a:lnTo>
                  <a:pt x="587" y="40"/>
                </a:lnTo>
                <a:lnTo>
                  <a:pt x="577" y="34"/>
                </a:lnTo>
                <a:lnTo>
                  <a:pt x="567" y="30"/>
                </a:lnTo>
                <a:lnTo>
                  <a:pt x="556" y="26"/>
                </a:lnTo>
                <a:lnTo>
                  <a:pt x="546" y="23"/>
                </a:lnTo>
                <a:lnTo>
                  <a:pt x="535" y="18"/>
                </a:lnTo>
                <a:lnTo>
                  <a:pt x="524" y="15"/>
                </a:lnTo>
                <a:lnTo>
                  <a:pt x="513" y="12"/>
                </a:lnTo>
                <a:lnTo>
                  <a:pt x="502" y="10"/>
                </a:lnTo>
                <a:lnTo>
                  <a:pt x="491" y="8"/>
                </a:lnTo>
                <a:lnTo>
                  <a:pt x="479" y="6"/>
                </a:lnTo>
                <a:lnTo>
                  <a:pt x="469" y="3"/>
                </a:lnTo>
                <a:lnTo>
                  <a:pt x="457" y="2"/>
                </a:lnTo>
                <a:lnTo>
                  <a:pt x="445" y="1"/>
                </a:lnTo>
                <a:lnTo>
                  <a:pt x="435" y="0"/>
                </a:lnTo>
                <a:lnTo>
                  <a:pt x="423" y="0"/>
                </a:lnTo>
                <a:lnTo>
                  <a:pt x="411" y="0"/>
                </a:lnTo>
                <a:lnTo>
                  <a:pt x="401" y="0"/>
                </a:lnTo>
                <a:lnTo>
                  <a:pt x="389" y="0"/>
                </a:lnTo>
                <a:lnTo>
                  <a:pt x="378" y="1"/>
                </a:lnTo>
                <a:lnTo>
                  <a:pt x="367" y="2"/>
                </a:lnTo>
                <a:lnTo>
                  <a:pt x="355" y="3"/>
                </a:lnTo>
                <a:lnTo>
                  <a:pt x="344" y="6"/>
                </a:lnTo>
                <a:lnTo>
                  <a:pt x="333" y="8"/>
                </a:lnTo>
                <a:lnTo>
                  <a:pt x="322" y="10"/>
                </a:lnTo>
                <a:lnTo>
                  <a:pt x="311" y="12"/>
                </a:lnTo>
                <a:lnTo>
                  <a:pt x="300" y="15"/>
                </a:lnTo>
                <a:lnTo>
                  <a:pt x="289" y="18"/>
                </a:lnTo>
                <a:lnTo>
                  <a:pt x="278" y="23"/>
                </a:lnTo>
                <a:lnTo>
                  <a:pt x="268" y="26"/>
                </a:lnTo>
                <a:lnTo>
                  <a:pt x="257" y="30"/>
                </a:lnTo>
                <a:lnTo>
                  <a:pt x="246" y="34"/>
                </a:lnTo>
                <a:lnTo>
                  <a:pt x="237" y="40"/>
                </a:lnTo>
                <a:lnTo>
                  <a:pt x="226" y="44"/>
                </a:lnTo>
                <a:lnTo>
                  <a:pt x="216" y="49"/>
                </a:lnTo>
                <a:lnTo>
                  <a:pt x="206" y="55"/>
                </a:lnTo>
                <a:lnTo>
                  <a:pt x="196" y="61"/>
                </a:lnTo>
                <a:lnTo>
                  <a:pt x="187" y="67"/>
                </a:lnTo>
                <a:lnTo>
                  <a:pt x="177" y="73"/>
                </a:lnTo>
                <a:lnTo>
                  <a:pt x="169" y="80"/>
                </a:lnTo>
                <a:lnTo>
                  <a:pt x="159" y="87"/>
                </a:lnTo>
                <a:lnTo>
                  <a:pt x="150" y="94"/>
                </a:lnTo>
                <a:lnTo>
                  <a:pt x="142" y="101"/>
                </a:lnTo>
                <a:lnTo>
                  <a:pt x="133" y="109"/>
                </a:lnTo>
                <a:lnTo>
                  <a:pt x="125" y="116"/>
                </a:lnTo>
                <a:lnTo>
                  <a:pt x="117" y="125"/>
                </a:lnTo>
                <a:lnTo>
                  <a:pt x="109" y="132"/>
                </a:lnTo>
                <a:lnTo>
                  <a:pt x="101" y="141"/>
                </a:lnTo>
                <a:lnTo>
                  <a:pt x="94" y="149"/>
                </a:lnTo>
                <a:lnTo>
                  <a:pt x="88" y="159"/>
                </a:lnTo>
                <a:lnTo>
                  <a:pt x="80" y="167"/>
                </a:lnTo>
                <a:lnTo>
                  <a:pt x="74" y="177"/>
                </a:lnTo>
                <a:lnTo>
                  <a:pt x="67" y="187"/>
                </a:lnTo>
                <a:lnTo>
                  <a:pt x="61" y="196"/>
                </a:lnTo>
                <a:lnTo>
                  <a:pt x="56" y="206"/>
                </a:lnTo>
                <a:lnTo>
                  <a:pt x="50" y="215"/>
                </a:lnTo>
                <a:lnTo>
                  <a:pt x="45" y="226"/>
                </a:lnTo>
                <a:lnTo>
                  <a:pt x="40" y="236"/>
                </a:lnTo>
                <a:lnTo>
                  <a:pt x="35" y="246"/>
                </a:lnTo>
                <a:lnTo>
                  <a:pt x="31" y="257"/>
                </a:lnTo>
                <a:lnTo>
                  <a:pt x="27" y="268"/>
                </a:lnTo>
                <a:lnTo>
                  <a:pt x="23" y="278"/>
                </a:lnTo>
                <a:lnTo>
                  <a:pt x="20" y="289"/>
                </a:lnTo>
                <a:lnTo>
                  <a:pt x="16" y="299"/>
                </a:lnTo>
                <a:lnTo>
                  <a:pt x="13" y="310"/>
                </a:lnTo>
                <a:lnTo>
                  <a:pt x="10" y="322"/>
                </a:lnTo>
                <a:lnTo>
                  <a:pt x="8" y="332"/>
                </a:lnTo>
                <a:lnTo>
                  <a:pt x="6" y="344"/>
                </a:lnTo>
                <a:lnTo>
                  <a:pt x="5" y="355"/>
                </a:lnTo>
                <a:lnTo>
                  <a:pt x="2" y="367"/>
                </a:lnTo>
                <a:lnTo>
                  <a:pt x="1" y="377"/>
                </a:lnTo>
                <a:lnTo>
                  <a:pt x="1" y="389"/>
                </a:lnTo>
                <a:lnTo>
                  <a:pt x="0" y="401"/>
                </a:lnTo>
                <a:lnTo>
                  <a:pt x="0" y="411"/>
                </a:lnTo>
                <a:lnTo>
                  <a:pt x="0" y="423"/>
                </a:lnTo>
                <a:lnTo>
                  <a:pt x="1" y="435"/>
                </a:lnTo>
                <a:lnTo>
                  <a:pt x="1" y="445"/>
                </a:lnTo>
                <a:lnTo>
                  <a:pt x="2" y="457"/>
                </a:lnTo>
                <a:lnTo>
                  <a:pt x="5" y="468"/>
                </a:lnTo>
                <a:lnTo>
                  <a:pt x="6" y="479"/>
                </a:lnTo>
                <a:lnTo>
                  <a:pt x="8" y="490"/>
                </a:lnTo>
                <a:lnTo>
                  <a:pt x="10" y="502"/>
                </a:lnTo>
                <a:lnTo>
                  <a:pt x="13" y="512"/>
                </a:lnTo>
                <a:lnTo>
                  <a:pt x="16" y="523"/>
                </a:lnTo>
                <a:lnTo>
                  <a:pt x="20" y="535"/>
                </a:lnTo>
                <a:lnTo>
                  <a:pt x="23" y="545"/>
                </a:lnTo>
                <a:lnTo>
                  <a:pt x="27" y="556"/>
                </a:lnTo>
                <a:lnTo>
                  <a:pt x="31" y="567"/>
                </a:lnTo>
                <a:lnTo>
                  <a:pt x="35" y="577"/>
                </a:lnTo>
                <a:lnTo>
                  <a:pt x="40" y="587"/>
                </a:lnTo>
                <a:lnTo>
                  <a:pt x="45" y="598"/>
                </a:lnTo>
                <a:lnTo>
                  <a:pt x="50" y="607"/>
                </a:lnTo>
                <a:lnTo>
                  <a:pt x="56" y="618"/>
                </a:lnTo>
                <a:lnTo>
                  <a:pt x="61" y="627"/>
                </a:lnTo>
                <a:lnTo>
                  <a:pt x="67" y="637"/>
                </a:lnTo>
                <a:lnTo>
                  <a:pt x="74" y="647"/>
                </a:lnTo>
                <a:lnTo>
                  <a:pt x="80" y="655"/>
                </a:lnTo>
                <a:lnTo>
                  <a:pt x="88" y="665"/>
                </a:lnTo>
                <a:lnTo>
                  <a:pt x="94" y="673"/>
                </a:lnTo>
                <a:lnTo>
                  <a:pt x="101" y="682"/>
                </a:lnTo>
                <a:lnTo>
                  <a:pt x="109" y="690"/>
                </a:lnTo>
                <a:lnTo>
                  <a:pt x="117" y="699"/>
                </a:lnTo>
                <a:lnTo>
                  <a:pt x="125" y="706"/>
                </a:lnTo>
                <a:lnTo>
                  <a:pt x="133" y="715"/>
                </a:lnTo>
                <a:lnTo>
                  <a:pt x="142" y="722"/>
                </a:lnTo>
                <a:lnTo>
                  <a:pt x="150" y="730"/>
                </a:lnTo>
                <a:lnTo>
                  <a:pt x="159" y="736"/>
                </a:lnTo>
                <a:lnTo>
                  <a:pt x="169" y="743"/>
                </a:lnTo>
                <a:lnTo>
                  <a:pt x="177" y="750"/>
                </a:lnTo>
                <a:lnTo>
                  <a:pt x="187" y="756"/>
                </a:lnTo>
                <a:lnTo>
                  <a:pt x="196" y="763"/>
                </a:lnTo>
                <a:lnTo>
                  <a:pt x="206" y="768"/>
                </a:lnTo>
                <a:lnTo>
                  <a:pt x="216" y="773"/>
                </a:lnTo>
                <a:lnTo>
                  <a:pt x="226" y="779"/>
                </a:lnTo>
                <a:lnTo>
                  <a:pt x="237" y="784"/>
                </a:lnTo>
                <a:lnTo>
                  <a:pt x="246" y="788"/>
                </a:lnTo>
                <a:lnTo>
                  <a:pt x="257" y="794"/>
                </a:lnTo>
                <a:lnTo>
                  <a:pt x="268" y="797"/>
                </a:lnTo>
                <a:lnTo>
                  <a:pt x="278" y="801"/>
                </a:lnTo>
                <a:lnTo>
                  <a:pt x="289" y="804"/>
                </a:lnTo>
                <a:lnTo>
                  <a:pt x="300" y="807"/>
                </a:lnTo>
                <a:lnTo>
                  <a:pt x="311" y="811"/>
                </a:lnTo>
                <a:lnTo>
                  <a:pt x="322" y="814"/>
                </a:lnTo>
                <a:lnTo>
                  <a:pt x="333" y="816"/>
                </a:lnTo>
                <a:lnTo>
                  <a:pt x="344" y="818"/>
                </a:lnTo>
                <a:lnTo>
                  <a:pt x="355" y="819"/>
                </a:lnTo>
                <a:lnTo>
                  <a:pt x="367" y="821"/>
                </a:lnTo>
                <a:lnTo>
                  <a:pt x="378" y="822"/>
                </a:lnTo>
                <a:lnTo>
                  <a:pt x="389" y="822"/>
                </a:lnTo>
                <a:lnTo>
                  <a:pt x="401" y="823"/>
                </a:lnTo>
                <a:lnTo>
                  <a:pt x="411" y="823"/>
                </a:lnTo>
                <a:lnTo>
                  <a:pt x="423" y="823"/>
                </a:lnTo>
                <a:lnTo>
                  <a:pt x="435" y="822"/>
                </a:lnTo>
                <a:lnTo>
                  <a:pt x="445" y="822"/>
                </a:lnTo>
                <a:lnTo>
                  <a:pt x="457" y="821"/>
                </a:lnTo>
                <a:lnTo>
                  <a:pt x="469" y="819"/>
                </a:lnTo>
                <a:lnTo>
                  <a:pt x="479" y="818"/>
                </a:lnTo>
                <a:lnTo>
                  <a:pt x="491" y="816"/>
                </a:lnTo>
                <a:lnTo>
                  <a:pt x="502" y="814"/>
                </a:lnTo>
                <a:lnTo>
                  <a:pt x="513" y="811"/>
                </a:lnTo>
                <a:lnTo>
                  <a:pt x="524" y="807"/>
                </a:lnTo>
                <a:lnTo>
                  <a:pt x="535" y="804"/>
                </a:lnTo>
                <a:lnTo>
                  <a:pt x="546" y="801"/>
                </a:lnTo>
                <a:lnTo>
                  <a:pt x="556" y="797"/>
                </a:lnTo>
                <a:lnTo>
                  <a:pt x="567" y="794"/>
                </a:lnTo>
                <a:lnTo>
                  <a:pt x="577" y="788"/>
                </a:lnTo>
                <a:lnTo>
                  <a:pt x="587" y="784"/>
                </a:lnTo>
                <a:lnTo>
                  <a:pt x="598" y="779"/>
                </a:lnTo>
                <a:lnTo>
                  <a:pt x="607" y="773"/>
                </a:lnTo>
                <a:lnTo>
                  <a:pt x="618" y="768"/>
                </a:lnTo>
                <a:lnTo>
                  <a:pt x="628" y="763"/>
                </a:lnTo>
                <a:lnTo>
                  <a:pt x="637" y="756"/>
                </a:lnTo>
                <a:lnTo>
                  <a:pt x="647" y="750"/>
                </a:lnTo>
                <a:lnTo>
                  <a:pt x="655" y="743"/>
                </a:lnTo>
                <a:lnTo>
                  <a:pt x="665" y="736"/>
                </a:lnTo>
                <a:lnTo>
                  <a:pt x="673" y="730"/>
                </a:lnTo>
                <a:lnTo>
                  <a:pt x="682" y="722"/>
                </a:lnTo>
                <a:lnTo>
                  <a:pt x="690" y="715"/>
                </a:lnTo>
                <a:lnTo>
                  <a:pt x="699" y="706"/>
                </a:lnTo>
                <a:lnTo>
                  <a:pt x="706" y="699"/>
                </a:lnTo>
                <a:lnTo>
                  <a:pt x="715" y="690"/>
                </a:lnTo>
                <a:lnTo>
                  <a:pt x="722" y="682"/>
                </a:lnTo>
                <a:lnTo>
                  <a:pt x="730" y="673"/>
                </a:lnTo>
                <a:lnTo>
                  <a:pt x="736" y="665"/>
                </a:lnTo>
                <a:lnTo>
                  <a:pt x="744" y="655"/>
                </a:lnTo>
                <a:lnTo>
                  <a:pt x="750" y="647"/>
                </a:lnTo>
                <a:lnTo>
                  <a:pt x="756" y="637"/>
                </a:lnTo>
                <a:lnTo>
                  <a:pt x="763" y="627"/>
                </a:lnTo>
                <a:lnTo>
                  <a:pt x="768" y="618"/>
                </a:lnTo>
                <a:lnTo>
                  <a:pt x="773" y="607"/>
                </a:lnTo>
                <a:lnTo>
                  <a:pt x="779" y="598"/>
                </a:lnTo>
                <a:lnTo>
                  <a:pt x="784" y="587"/>
                </a:lnTo>
                <a:lnTo>
                  <a:pt x="788" y="577"/>
                </a:lnTo>
                <a:lnTo>
                  <a:pt x="793" y="567"/>
                </a:lnTo>
                <a:lnTo>
                  <a:pt x="797" y="556"/>
                </a:lnTo>
                <a:lnTo>
                  <a:pt x="801" y="545"/>
                </a:lnTo>
                <a:lnTo>
                  <a:pt x="804" y="535"/>
                </a:lnTo>
                <a:lnTo>
                  <a:pt x="807" y="523"/>
                </a:lnTo>
                <a:lnTo>
                  <a:pt x="811" y="512"/>
                </a:lnTo>
                <a:lnTo>
                  <a:pt x="814" y="502"/>
                </a:lnTo>
                <a:lnTo>
                  <a:pt x="816" y="490"/>
                </a:lnTo>
                <a:lnTo>
                  <a:pt x="818" y="479"/>
                </a:lnTo>
                <a:lnTo>
                  <a:pt x="819" y="468"/>
                </a:lnTo>
                <a:lnTo>
                  <a:pt x="821" y="457"/>
                </a:lnTo>
                <a:lnTo>
                  <a:pt x="822" y="445"/>
                </a:lnTo>
                <a:lnTo>
                  <a:pt x="822" y="435"/>
                </a:lnTo>
                <a:lnTo>
                  <a:pt x="823" y="423"/>
                </a:lnTo>
                <a:lnTo>
                  <a:pt x="823" y="411"/>
                </a:lnTo>
                <a:close/>
              </a:path>
            </a:pathLst>
          </a:custGeom>
          <a:noFill/>
          <a:ln w="1905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  <p:grpSp>
        <p:nvGrpSpPr>
          <p:cNvPr id="270516" name="Group 180"/>
          <p:cNvGrpSpPr>
            <a:grpSpLocks/>
          </p:cNvGrpSpPr>
          <p:nvPr/>
        </p:nvGrpSpPr>
        <p:grpSpPr bwMode="auto">
          <a:xfrm>
            <a:off x="46038" y="1131888"/>
            <a:ext cx="2317750" cy="2208212"/>
            <a:chOff x="9" y="713"/>
            <a:chExt cx="1460" cy="1391"/>
          </a:xfrm>
        </p:grpSpPr>
        <p:sp>
          <p:nvSpPr>
            <p:cNvPr id="270517" name="Line 181"/>
            <p:cNvSpPr>
              <a:spLocks noChangeShapeType="1"/>
            </p:cNvSpPr>
            <p:nvPr/>
          </p:nvSpPr>
          <p:spPr bwMode="auto">
            <a:xfrm flipH="1">
              <a:off x="130" y="713"/>
              <a:ext cx="133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18" name="Line 182"/>
            <p:cNvSpPr>
              <a:spLocks noChangeShapeType="1"/>
            </p:cNvSpPr>
            <p:nvPr/>
          </p:nvSpPr>
          <p:spPr bwMode="auto">
            <a:xfrm flipH="1">
              <a:off x="130" y="2104"/>
              <a:ext cx="133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19" name="Line 183"/>
            <p:cNvSpPr>
              <a:spLocks noChangeShapeType="1"/>
            </p:cNvSpPr>
            <p:nvPr/>
          </p:nvSpPr>
          <p:spPr bwMode="auto">
            <a:xfrm>
              <a:off x="276" y="891"/>
              <a:ext cx="0" cy="103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20" name="Freeform 184"/>
            <p:cNvSpPr>
              <a:spLocks/>
            </p:cNvSpPr>
            <p:nvPr/>
          </p:nvSpPr>
          <p:spPr bwMode="auto">
            <a:xfrm>
              <a:off x="246" y="713"/>
              <a:ext cx="59" cy="178"/>
            </a:xfrm>
            <a:custGeom>
              <a:avLst/>
              <a:gdLst>
                <a:gd name="T0" fmla="*/ 0 w 127"/>
                <a:gd name="T1" fmla="*/ 378 h 378"/>
                <a:gd name="T2" fmla="*/ 127 w 127"/>
                <a:gd name="T3" fmla="*/ 378 h 378"/>
                <a:gd name="T4" fmla="*/ 63 w 127"/>
                <a:gd name="T5" fmla="*/ 0 h 378"/>
                <a:gd name="T6" fmla="*/ 0 w 127"/>
                <a:gd name="T7" fmla="*/ 378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7" h="378">
                  <a:moveTo>
                    <a:pt x="0" y="378"/>
                  </a:moveTo>
                  <a:lnTo>
                    <a:pt x="127" y="378"/>
                  </a:lnTo>
                  <a:lnTo>
                    <a:pt x="63" y="0"/>
                  </a:lnTo>
                  <a:lnTo>
                    <a:pt x="0" y="378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21" name="Freeform 185"/>
            <p:cNvSpPr>
              <a:spLocks/>
            </p:cNvSpPr>
            <p:nvPr/>
          </p:nvSpPr>
          <p:spPr bwMode="auto">
            <a:xfrm>
              <a:off x="246" y="713"/>
              <a:ext cx="59" cy="178"/>
            </a:xfrm>
            <a:custGeom>
              <a:avLst/>
              <a:gdLst>
                <a:gd name="T0" fmla="*/ 0 w 127"/>
                <a:gd name="T1" fmla="*/ 378 h 378"/>
                <a:gd name="T2" fmla="*/ 127 w 127"/>
                <a:gd name="T3" fmla="*/ 378 h 378"/>
                <a:gd name="T4" fmla="*/ 63 w 127"/>
                <a:gd name="T5" fmla="*/ 0 h 378"/>
                <a:gd name="T6" fmla="*/ 0 w 127"/>
                <a:gd name="T7" fmla="*/ 378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7" h="378">
                  <a:moveTo>
                    <a:pt x="0" y="378"/>
                  </a:moveTo>
                  <a:lnTo>
                    <a:pt x="127" y="378"/>
                  </a:lnTo>
                  <a:lnTo>
                    <a:pt x="63" y="0"/>
                  </a:lnTo>
                  <a:lnTo>
                    <a:pt x="0" y="378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22" name="Freeform 186"/>
            <p:cNvSpPr>
              <a:spLocks/>
            </p:cNvSpPr>
            <p:nvPr/>
          </p:nvSpPr>
          <p:spPr bwMode="auto">
            <a:xfrm>
              <a:off x="246" y="1925"/>
              <a:ext cx="59" cy="179"/>
            </a:xfrm>
            <a:custGeom>
              <a:avLst/>
              <a:gdLst>
                <a:gd name="T0" fmla="*/ 0 w 127"/>
                <a:gd name="T1" fmla="*/ 0 h 378"/>
                <a:gd name="T2" fmla="*/ 127 w 127"/>
                <a:gd name="T3" fmla="*/ 0 h 378"/>
                <a:gd name="T4" fmla="*/ 63 w 127"/>
                <a:gd name="T5" fmla="*/ 378 h 378"/>
                <a:gd name="T6" fmla="*/ 0 w 127"/>
                <a:gd name="T7" fmla="*/ 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7" h="378">
                  <a:moveTo>
                    <a:pt x="0" y="0"/>
                  </a:moveTo>
                  <a:lnTo>
                    <a:pt x="127" y="0"/>
                  </a:lnTo>
                  <a:lnTo>
                    <a:pt x="63" y="3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23" name="Freeform 187"/>
            <p:cNvSpPr>
              <a:spLocks/>
            </p:cNvSpPr>
            <p:nvPr/>
          </p:nvSpPr>
          <p:spPr bwMode="auto">
            <a:xfrm>
              <a:off x="246" y="1925"/>
              <a:ext cx="59" cy="179"/>
            </a:xfrm>
            <a:custGeom>
              <a:avLst/>
              <a:gdLst>
                <a:gd name="T0" fmla="*/ 0 w 127"/>
                <a:gd name="T1" fmla="*/ 0 h 378"/>
                <a:gd name="T2" fmla="*/ 127 w 127"/>
                <a:gd name="T3" fmla="*/ 0 h 378"/>
                <a:gd name="T4" fmla="*/ 63 w 127"/>
                <a:gd name="T5" fmla="*/ 378 h 378"/>
                <a:gd name="T6" fmla="*/ 0 w 127"/>
                <a:gd name="T7" fmla="*/ 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7" h="378">
                  <a:moveTo>
                    <a:pt x="0" y="0"/>
                  </a:moveTo>
                  <a:lnTo>
                    <a:pt x="127" y="0"/>
                  </a:lnTo>
                  <a:lnTo>
                    <a:pt x="63" y="3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24" name="Freeform 188"/>
            <p:cNvSpPr>
              <a:spLocks/>
            </p:cNvSpPr>
            <p:nvPr/>
          </p:nvSpPr>
          <p:spPr bwMode="auto">
            <a:xfrm>
              <a:off x="9" y="1375"/>
              <a:ext cx="225" cy="69"/>
            </a:xfrm>
            <a:custGeom>
              <a:avLst/>
              <a:gdLst>
                <a:gd name="T0" fmla="*/ 0 w 477"/>
                <a:gd name="T1" fmla="*/ 20 h 148"/>
                <a:gd name="T2" fmla="*/ 477 w 477"/>
                <a:gd name="T3" fmla="*/ 148 h 148"/>
                <a:gd name="T4" fmla="*/ 477 w 477"/>
                <a:gd name="T5" fmla="*/ 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77" h="148">
                  <a:moveTo>
                    <a:pt x="0" y="20"/>
                  </a:moveTo>
                  <a:lnTo>
                    <a:pt x="477" y="148"/>
                  </a:lnTo>
                  <a:lnTo>
                    <a:pt x="477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25" name="Line 189"/>
            <p:cNvSpPr>
              <a:spLocks noChangeShapeType="1"/>
            </p:cNvSpPr>
            <p:nvPr/>
          </p:nvSpPr>
          <p:spPr bwMode="auto">
            <a:xfrm>
              <a:off x="276" y="2104"/>
              <a:ext cx="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70526" name="Group 190"/>
          <p:cNvGrpSpPr>
            <a:grpSpLocks/>
          </p:cNvGrpSpPr>
          <p:nvPr/>
        </p:nvGrpSpPr>
        <p:grpSpPr bwMode="auto">
          <a:xfrm>
            <a:off x="3270250" y="3340100"/>
            <a:ext cx="2249488" cy="904875"/>
            <a:chOff x="2040" y="2104"/>
            <a:chExt cx="1417" cy="570"/>
          </a:xfrm>
        </p:grpSpPr>
        <p:sp>
          <p:nvSpPr>
            <p:cNvPr id="270527" name="Line 191"/>
            <p:cNvSpPr>
              <a:spLocks noChangeShapeType="1"/>
            </p:cNvSpPr>
            <p:nvPr/>
          </p:nvSpPr>
          <p:spPr bwMode="auto">
            <a:xfrm>
              <a:off x="2040" y="2674"/>
              <a:ext cx="141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28" name="Line 192"/>
            <p:cNvSpPr>
              <a:spLocks noChangeShapeType="1"/>
            </p:cNvSpPr>
            <p:nvPr/>
          </p:nvSpPr>
          <p:spPr bwMode="auto">
            <a:xfrm>
              <a:off x="2877" y="2104"/>
              <a:ext cx="58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29" name="Line 193"/>
            <p:cNvSpPr>
              <a:spLocks noChangeShapeType="1"/>
            </p:cNvSpPr>
            <p:nvPr/>
          </p:nvSpPr>
          <p:spPr bwMode="auto">
            <a:xfrm flipV="1">
              <a:off x="3315" y="2282"/>
              <a:ext cx="0" cy="2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30" name="Freeform 194"/>
            <p:cNvSpPr>
              <a:spLocks/>
            </p:cNvSpPr>
            <p:nvPr/>
          </p:nvSpPr>
          <p:spPr bwMode="auto">
            <a:xfrm>
              <a:off x="3286" y="2496"/>
              <a:ext cx="59" cy="178"/>
            </a:xfrm>
            <a:custGeom>
              <a:avLst/>
              <a:gdLst>
                <a:gd name="T0" fmla="*/ 0 w 126"/>
                <a:gd name="T1" fmla="*/ 0 h 378"/>
                <a:gd name="T2" fmla="*/ 126 w 126"/>
                <a:gd name="T3" fmla="*/ 0 h 378"/>
                <a:gd name="T4" fmla="*/ 63 w 126"/>
                <a:gd name="T5" fmla="*/ 378 h 378"/>
                <a:gd name="T6" fmla="*/ 0 w 126"/>
                <a:gd name="T7" fmla="*/ 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6" h="378">
                  <a:moveTo>
                    <a:pt x="0" y="0"/>
                  </a:moveTo>
                  <a:lnTo>
                    <a:pt x="126" y="0"/>
                  </a:lnTo>
                  <a:lnTo>
                    <a:pt x="63" y="3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31" name="Freeform 195"/>
            <p:cNvSpPr>
              <a:spLocks/>
            </p:cNvSpPr>
            <p:nvPr/>
          </p:nvSpPr>
          <p:spPr bwMode="auto">
            <a:xfrm>
              <a:off x="3286" y="2496"/>
              <a:ext cx="59" cy="178"/>
            </a:xfrm>
            <a:custGeom>
              <a:avLst/>
              <a:gdLst>
                <a:gd name="T0" fmla="*/ 0 w 126"/>
                <a:gd name="T1" fmla="*/ 0 h 378"/>
                <a:gd name="T2" fmla="*/ 126 w 126"/>
                <a:gd name="T3" fmla="*/ 0 h 378"/>
                <a:gd name="T4" fmla="*/ 63 w 126"/>
                <a:gd name="T5" fmla="*/ 378 h 378"/>
                <a:gd name="T6" fmla="*/ 0 w 126"/>
                <a:gd name="T7" fmla="*/ 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6" h="378">
                  <a:moveTo>
                    <a:pt x="0" y="0"/>
                  </a:moveTo>
                  <a:lnTo>
                    <a:pt x="126" y="0"/>
                  </a:lnTo>
                  <a:lnTo>
                    <a:pt x="63" y="3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32" name="Freeform 196"/>
            <p:cNvSpPr>
              <a:spLocks/>
            </p:cNvSpPr>
            <p:nvPr/>
          </p:nvSpPr>
          <p:spPr bwMode="auto">
            <a:xfrm>
              <a:off x="3286" y="2104"/>
              <a:ext cx="59" cy="178"/>
            </a:xfrm>
            <a:custGeom>
              <a:avLst/>
              <a:gdLst>
                <a:gd name="T0" fmla="*/ 0 w 126"/>
                <a:gd name="T1" fmla="*/ 379 h 379"/>
                <a:gd name="T2" fmla="*/ 126 w 126"/>
                <a:gd name="T3" fmla="*/ 379 h 379"/>
                <a:gd name="T4" fmla="*/ 63 w 126"/>
                <a:gd name="T5" fmla="*/ 0 h 379"/>
                <a:gd name="T6" fmla="*/ 0 w 126"/>
                <a:gd name="T7" fmla="*/ 379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6" h="379">
                  <a:moveTo>
                    <a:pt x="0" y="379"/>
                  </a:moveTo>
                  <a:lnTo>
                    <a:pt x="126" y="379"/>
                  </a:lnTo>
                  <a:lnTo>
                    <a:pt x="63" y="0"/>
                  </a:lnTo>
                  <a:lnTo>
                    <a:pt x="0" y="379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33" name="Freeform 197"/>
            <p:cNvSpPr>
              <a:spLocks/>
            </p:cNvSpPr>
            <p:nvPr/>
          </p:nvSpPr>
          <p:spPr bwMode="auto">
            <a:xfrm>
              <a:off x="3286" y="2104"/>
              <a:ext cx="59" cy="178"/>
            </a:xfrm>
            <a:custGeom>
              <a:avLst/>
              <a:gdLst>
                <a:gd name="T0" fmla="*/ 0 w 126"/>
                <a:gd name="T1" fmla="*/ 379 h 379"/>
                <a:gd name="T2" fmla="*/ 126 w 126"/>
                <a:gd name="T3" fmla="*/ 379 h 379"/>
                <a:gd name="T4" fmla="*/ 63 w 126"/>
                <a:gd name="T5" fmla="*/ 0 h 379"/>
                <a:gd name="T6" fmla="*/ 0 w 126"/>
                <a:gd name="T7" fmla="*/ 379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6" h="379">
                  <a:moveTo>
                    <a:pt x="0" y="379"/>
                  </a:moveTo>
                  <a:lnTo>
                    <a:pt x="126" y="379"/>
                  </a:lnTo>
                  <a:lnTo>
                    <a:pt x="63" y="0"/>
                  </a:lnTo>
                  <a:lnTo>
                    <a:pt x="0" y="379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34" name="Freeform 198"/>
            <p:cNvSpPr>
              <a:spLocks/>
            </p:cNvSpPr>
            <p:nvPr/>
          </p:nvSpPr>
          <p:spPr bwMode="auto">
            <a:xfrm>
              <a:off x="3052" y="2420"/>
              <a:ext cx="223" cy="102"/>
            </a:xfrm>
            <a:custGeom>
              <a:avLst/>
              <a:gdLst>
                <a:gd name="T0" fmla="*/ 0 w 476"/>
                <a:gd name="T1" fmla="*/ 86 h 214"/>
                <a:gd name="T2" fmla="*/ 476 w 476"/>
                <a:gd name="T3" fmla="*/ 214 h 214"/>
                <a:gd name="T4" fmla="*/ 476 w 476"/>
                <a:gd name="T5" fmla="*/ 130 h 214"/>
                <a:gd name="T6" fmla="*/ 469 w 476"/>
                <a:gd name="T7" fmla="*/ 103 h 214"/>
                <a:gd name="T8" fmla="*/ 449 w 476"/>
                <a:gd name="T9" fmla="*/ 77 h 214"/>
                <a:gd name="T10" fmla="*/ 418 w 476"/>
                <a:gd name="T11" fmla="*/ 56 h 214"/>
                <a:gd name="T12" fmla="*/ 383 w 476"/>
                <a:gd name="T13" fmla="*/ 41 h 214"/>
                <a:gd name="T14" fmla="*/ 251 w 476"/>
                <a:gd name="T15" fmla="*/ 6 h 214"/>
                <a:gd name="T16" fmla="*/ 216 w 476"/>
                <a:gd name="T17" fmla="*/ 0 h 214"/>
                <a:gd name="T18" fmla="*/ 185 w 476"/>
                <a:gd name="T19" fmla="*/ 7 h 214"/>
                <a:gd name="T20" fmla="*/ 165 w 476"/>
                <a:gd name="T21" fmla="*/ 23 h 214"/>
                <a:gd name="T22" fmla="*/ 158 w 476"/>
                <a:gd name="T23" fmla="*/ 45 h 214"/>
                <a:gd name="T24" fmla="*/ 158 w 476"/>
                <a:gd name="T25" fmla="*/ 129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6" h="214">
                  <a:moveTo>
                    <a:pt x="0" y="86"/>
                  </a:moveTo>
                  <a:lnTo>
                    <a:pt x="476" y="214"/>
                  </a:lnTo>
                  <a:lnTo>
                    <a:pt x="476" y="130"/>
                  </a:lnTo>
                  <a:lnTo>
                    <a:pt x="469" y="103"/>
                  </a:lnTo>
                  <a:lnTo>
                    <a:pt x="449" y="77"/>
                  </a:lnTo>
                  <a:lnTo>
                    <a:pt x="418" y="56"/>
                  </a:lnTo>
                  <a:lnTo>
                    <a:pt x="383" y="41"/>
                  </a:lnTo>
                  <a:lnTo>
                    <a:pt x="251" y="6"/>
                  </a:lnTo>
                  <a:lnTo>
                    <a:pt x="216" y="0"/>
                  </a:lnTo>
                  <a:lnTo>
                    <a:pt x="185" y="7"/>
                  </a:lnTo>
                  <a:lnTo>
                    <a:pt x="165" y="23"/>
                  </a:lnTo>
                  <a:lnTo>
                    <a:pt x="158" y="45"/>
                  </a:lnTo>
                  <a:lnTo>
                    <a:pt x="158" y="12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35" name="Freeform 199"/>
            <p:cNvSpPr>
              <a:spLocks/>
            </p:cNvSpPr>
            <p:nvPr/>
          </p:nvSpPr>
          <p:spPr bwMode="auto">
            <a:xfrm>
              <a:off x="3125" y="2285"/>
              <a:ext cx="150" cy="116"/>
            </a:xfrm>
            <a:custGeom>
              <a:avLst/>
              <a:gdLst>
                <a:gd name="T0" fmla="*/ 318 w 318"/>
                <a:gd name="T1" fmla="*/ 242 h 242"/>
                <a:gd name="T2" fmla="*/ 0 w 318"/>
                <a:gd name="T3" fmla="*/ 157 h 242"/>
                <a:gd name="T4" fmla="*/ 0 w 318"/>
                <a:gd name="T5" fmla="*/ 0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8" h="242">
                  <a:moveTo>
                    <a:pt x="318" y="242"/>
                  </a:moveTo>
                  <a:lnTo>
                    <a:pt x="0" y="157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36" name="Freeform 200"/>
            <p:cNvSpPr>
              <a:spLocks/>
            </p:cNvSpPr>
            <p:nvPr/>
          </p:nvSpPr>
          <p:spPr bwMode="auto">
            <a:xfrm>
              <a:off x="3125" y="2266"/>
              <a:ext cx="42" cy="19"/>
            </a:xfrm>
            <a:custGeom>
              <a:avLst/>
              <a:gdLst>
                <a:gd name="T0" fmla="*/ 93 w 93"/>
                <a:gd name="T1" fmla="*/ 4 h 45"/>
                <a:gd name="T2" fmla="*/ 58 w 93"/>
                <a:gd name="T3" fmla="*/ 0 h 45"/>
                <a:gd name="T4" fmla="*/ 27 w 93"/>
                <a:gd name="T5" fmla="*/ 5 h 45"/>
                <a:gd name="T6" fmla="*/ 7 w 93"/>
                <a:gd name="T7" fmla="*/ 21 h 45"/>
                <a:gd name="T8" fmla="*/ 0 w 93"/>
                <a:gd name="T9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3" h="45">
                  <a:moveTo>
                    <a:pt x="93" y="4"/>
                  </a:moveTo>
                  <a:lnTo>
                    <a:pt x="58" y="0"/>
                  </a:lnTo>
                  <a:lnTo>
                    <a:pt x="27" y="5"/>
                  </a:lnTo>
                  <a:lnTo>
                    <a:pt x="7" y="21"/>
                  </a:lnTo>
                  <a:lnTo>
                    <a:pt x="0" y="4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37" name="Line 201"/>
            <p:cNvSpPr>
              <a:spLocks noChangeShapeType="1"/>
            </p:cNvSpPr>
            <p:nvPr/>
          </p:nvSpPr>
          <p:spPr bwMode="auto">
            <a:xfrm>
              <a:off x="3167" y="2266"/>
              <a:ext cx="108" cy="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38" name="Line 202"/>
            <p:cNvSpPr>
              <a:spLocks noChangeShapeType="1"/>
            </p:cNvSpPr>
            <p:nvPr/>
          </p:nvSpPr>
          <p:spPr bwMode="auto">
            <a:xfrm flipH="1" flipV="1">
              <a:off x="3125" y="2304"/>
              <a:ext cx="150" cy="4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39" name="Line 203"/>
            <p:cNvSpPr>
              <a:spLocks noChangeShapeType="1"/>
            </p:cNvSpPr>
            <p:nvPr/>
          </p:nvSpPr>
          <p:spPr bwMode="auto">
            <a:xfrm>
              <a:off x="2877" y="2104"/>
              <a:ext cx="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40" name="Line 204"/>
            <p:cNvSpPr>
              <a:spLocks noChangeShapeType="1"/>
            </p:cNvSpPr>
            <p:nvPr/>
          </p:nvSpPr>
          <p:spPr bwMode="auto">
            <a:xfrm>
              <a:off x="2877" y="2104"/>
              <a:ext cx="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70541" name="Group 205"/>
          <p:cNvGrpSpPr>
            <a:grpSpLocks/>
          </p:cNvGrpSpPr>
          <p:nvPr/>
        </p:nvGrpSpPr>
        <p:grpSpPr bwMode="auto">
          <a:xfrm>
            <a:off x="4598988" y="2319338"/>
            <a:ext cx="920750" cy="1020762"/>
            <a:chOff x="2877" y="1461"/>
            <a:chExt cx="580" cy="643"/>
          </a:xfrm>
        </p:grpSpPr>
        <p:sp>
          <p:nvSpPr>
            <p:cNvPr id="270542" name="Line 206"/>
            <p:cNvSpPr>
              <a:spLocks noChangeShapeType="1"/>
            </p:cNvSpPr>
            <p:nvPr/>
          </p:nvSpPr>
          <p:spPr bwMode="auto">
            <a:xfrm>
              <a:off x="3315" y="2104"/>
              <a:ext cx="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43" name="Line 207"/>
            <p:cNvSpPr>
              <a:spLocks noChangeShapeType="1"/>
            </p:cNvSpPr>
            <p:nvPr/>
          </p:nvSpPr>
          <p:spPr bwMode="auto">
            <a:xfrm>
              <a:off x="2877" y="1461"/>
              <a:ext cx="58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44" name="Line 208"/>
            <p:cNvSpPr>
              <a:spLocks noChangeShapeType="1"/>
            </p:cNvSpPr>
            <p:nvPr/>
          </p:nvSpPr>
          <p:spPr bwMode="auto">
            <a:xfrm>
              <a:off x="2877" y="2104"/>
              <a:ext cx="58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45" name="Line 209"/>
            <p:cNvSpPr>
              <a:spLocks noChangeShapeType="1"/>
            </p:cNvSpPr>
            <p:nvPr/>
          </p:nvSpPr>
          <p:spPr bwMode="auto">
            <a:xfrm>
              <a:off x="3315" y="1638"/>
              <a:ext cx="0" cy="28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46" name="Freeform 210"/>
            <p:cNvSpPr>
              <a:spLocks/>
            </p:cNvSpPr>
            <p:nvPr/>
          </p:nvSpPr>
          <p:spPr bwMode="auto">
            <a:xfrm>
              <a:off x="3286" y="1461"/>
              <a:ext cx="59" cy="177"/>
            </a:xfrm>
            <a:custGeom>
              <a:avLst/>
              <a:gdLst>
                <a:gd name="T0" fmla="*/ 0 w 126"/>
                <a:gd name="T1" fmla="*/ 379 h 379"/>
                <a:gd name="T2" fmla="*/ 126 w 126"/>
                <a:gd name="T3" fmla="*/ 379 h 379"/>
                <a:gd name="T4" fmla="*/ 63 w 126"/>
                <a:gd name="T5" fmla="*/ 0 h 379"/>
                <a:gd name="T6" fmla="*/ 0 w 126"/>
                <a:gd name="T7" fmla="*/ 379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6" h="379">
                  <a:moveTo>
                    <a:pt x="0" y="379"/>
                  </a:moveTo>
                  <a:lnTo>
                    <a:pt x="126" y="379"/>
                  </a:lnTo>
                  <a:lnTo>
                    <a:pt x="63" y="0"/>
                  </a:lnTo>
                  <a:lnTo>
                    <a:pt x="0" y="379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47" name="Freeform 211"/>
            <p:cNvSpPr>
              <a:spLocks/>
            </p:cNvSpPr>
            <p:nvPr/>
          </p:nvSpPr>
          <p:spPr bwMode="auto">
            <a:xfrm>
              <a:off x="3286" y="1461"/>
              <a:ext cx="59" cy="177"/>
            </a:xfrm>
            <a:custGeom>
              <a:avLst/>
              <a:gdLst>
                <a:gd name="T0" fmla="*/ 0 w 126"/>
                <a:gd name="T1" fmla="*/ 379 h 379"/>
                <a:gd name="T2" fmla="*/ 126 w 126"/>
                <a:gd name="T3" fmla="*/ 379 h 379"/>
                <a:gd name="T4" fmla="*/ 63 w 126"/>
                <a:gd name="T5" fmla="*/ 0 h 379"/>
                <a:gd name="T6" fmla="*/ 0 w 126"/>
                <a:gd name="T7" fmla="*/ 379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6" h="379">
                  <a:moveTo>
                    <a:pt x="0" y="379"/>
                  </a:moveTo>
                  <a:lnTo>
                    <a:pt x="126" y="379"/>
                  </a:lnTo>
                  <a:lnTo>
                    <a:pt x="63" y="0"/>
                  </a:lnTo>
                  <a:lnTo>
                    <a:pt x="0" y="379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48" name="Freeform 212"/>
            <p:cNvSpPr>
              <a:spLocks/>
            </p:cNvSpPr>
            <p:nvPr/>
          </p:nvSpPr>
          <p:spPr bwMode="auto">
            <a:xfrm>
              <a:off x="3286" y="1925"/>
              <a:ext cx="59" cy="179"/>
            </a:xfrm>
            <a:custGeom>
              <a:avLst/>
              <a:gdLst>
                <a:gd name="T0" fmla="*/ 0 w 126"/>
                <a:gd name="T1" fmla="*/ 0 h 378"/>
                <a:gd name="T2" fmla="*/ 126 w 126"/>
                <a:gd name="T3" fmla="*/ 0 h 378"/>
                <a:gd name="T4" fmla="*/ 63 w 126"/>
                <a:gd name="T5" fmla="*/ 378 h 378"/>
                <a:gd name="T6" fmla="*/ 0 w 126"/>
                <a:gd name="T7" fmla="*/ 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6" h="378">
                  <a:moveTo>
                    <a:pt x="0" y="0"/>
                  </a:moveTo>
                  <a:lnTo>
                    <a:pt x="126" y="0"/>
                  </a:lnTo>
                  <a:lnTo>
                    <a:pt x="63" y="3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49" name="Freeform 213"/>
            <p:cNvSpPr>
              <a:spLocks/>
            </p:cNvSpPr>
            <p:nvPr/>
          </p:nvSpPr>
          <p:spPr bwMode="auto">
            <a:xfrm>
              <a:off x="3286" y="1925"/>
              <a:ext cx="59" cy="179"/>
            </a:xfrm>
            <a:custGeom>
              <a:avLst/>
              <a:gdLst>
                <a:gd name="T0" fmla="*/ 0 w 126"/>
                <a:gd name="T1" fmla="*/ 0 h 378"/>
                <a:gd name="T2" fmla="*/ 126 w 126"/>
                <a:gd name="T3" fmla="*/ 0 h 378"/>
                <a:gd name="T4" fmla="*/ 63 w 126"/>
                <a:gd name="T5" fmla="*/ 378 h 378"/>
                <a:gd name="T6" fmla="*/ 0 w 126"/>
                <a:gd name="T7" fmla="*/ 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6" h="378">
                  <a:moveTo>
                    <a:pt x="0" y="0"/>
                  </a:moveTo>
                  <a:lnTo>
                    <a:pt x="126" y="0"/>
                  </a:lnTo>
                  <a:lnTo>
                    <a:pt x="63" y="3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50" name="Line 214"/>
            <p:cNvSpPr>
              <a:spLocks noChangeShapeType="1"/>
            </p:cNvSpPr>
            <p:nvPr/>
          </p:nvSpPr>
          <p:spPr bwMode="auto">
            <a:xfrm flipH="1" flipV="1">
              <a:off x="3052" y="1761"/>
              <a:ext cx="223" cy="5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51" name="Line 215"/>
            <p:cNvSpPr>
              <a:spLocks noChangeShapeType="1"/>
            </p:cNvSpPr>
            <p:nvPr/>
          </p:nvSpPr>
          <p:spPr bwMode="auto">
            <a:xfrm flipV="1">
              <a:off x="3125" y="1745"/>
              <a:ext cx="0" cy="5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52" name="Line 216"/>
            <p:cNvSpPr>
              <a:spLocks noChangeShapeType="1"/>
            </p:cNvSpPr>
            <p:nvPr/>
          </p:nvSpPr>
          <p:spPr bwMode="auto">
            <a:xfrm>
              <a:off x="3315" y="2104"/>
              <a:ext cx="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70553" name="Group 217"/>
          <p:cNvGrpSpPr>
            <a:grpSpLocks/>
          </p:cNvGrpSpPr>
          <p:nvPr/>
        </p:nvGrpSpPr>
        <p:grpSpPr bwMode="auto">
          <a:xfrm>
            <a:off x="3270250" y="708025"/>
            <a:ext cx="2249488" cy="1512888"/>
            <a:chOff x="2040" y="446"/>
            <a:chExt cx="1417" cy="953"/>
          </a:xfrm>
        </p:grpSpPr>
        <p:sp>
          <p:nvSpPr>
            <p:cNvPr id="270554" name="Line 218"/>
            <p:cNvSpPr>
              <a:spLocks noChangeShapeType="1"/>
            </p:cNvSpPr>
            <p:nvPr/>
          </p:nvSpPr>
          <p:spPr bwMode="auto">
            <a:xfrm>
              <a:off x="2040" y="713"/>
              <a:ext cx="141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55" name="Line 219"/>
            <p:cNvSpPr>
              <a:spLocks noChangeShapeType="1"/>
            </p:cNvSpPr>
            <p:nvPr/>
          </p:nvSpPr>
          <p:spPr bwMode="auto">
            <a:xfrm>
              <a:off x="2040" y="891"/>
              <a:ext cx="141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56" name="Line 220"/>
            <p:cNvSpPr>
              <a:spLocks noChangeShapeType="1"/>
            </p:cNvSpPr>
            <p:nvPr/>
          </p:nvSpPr>
          <p:spPr bwMode="auto">
            <a:xfrm flipV="1">
              <a:off x="3315" y="446"/>
              <a:ext cx="0" cy="9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57" name="Line 221"/>
            <p:cNvSpPr>
              <a:spLocks noChangeShapeType="1"/>
            </p:cNvSpPr>
            <p:nvPr/>
          </p:nvSpPr>
          <p:spPr bwMode="auto">
            <a:xfrm>
              <a:off x="3315" y="1069"/>
              <a:ext cx="0" cy="33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58" name="Line 222"/>
            <p:cNvSpPr>
              <a:spLocks noChangeShapeType="1"/>
            </p:cNvSpPr>
            <p:nvPr/>
          </p:nvSpPr>
          <p:spPr bwMode="auto">
            <a:xfrm>
              <a:off x="3315" y="713"/>
              <a:ext cx="0" cy="17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59" name="Freeform 223"/>
            <p:cNvSpPr>
              <a:spLocks/>
            </p:cNvSpPr>
            <p:nvPr/>
          </p:nvSpPr>
          <p:spPr bwMode="auto">
            <a:xfrm>
              <a:off x="3286" y="536"/>
              <a:ext cx="59" cy="177"/>
            </a:xfrm>
            <a:custGeom>
              <a:avLst/>
              <a:gdLst>
                <a:gd name="T0" fmla="*/ 0 w 126"/>
                <a:gd name="T1" fmla="*/ 0 h 379"/>
                <a:gd name="T2" fmla="*/ 126 w 126"/>
                <a:gd name="T3" fmla="*/ 0 h 379"/>
                <a:gd name="T4" fmla="*/ 63 w 126"/>
                <a:gd name="T5" fmla="*/ 379 h 379"/>
                <a:gd name="T6" fmla="*/ 0 w 126"/>
                <a:gd name="T7" fmla="*/ 0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6" h="379">
                  <a:moveTo>
                    <a:pt x="0" y="0"/>
                  </a:moveTo>
                  <a:lnTo>
                    <a:pt x="126" y="0"/>
                  </a:lnTo>
                  <a:lnTo>
                    <a:pt x="63" y="3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60" name="Freeform 224"/>
            <p:cNvSpPr>
              <a:spLocks/>
            </p:cNvSpPr>
            <p:nvPr/>
          </p:nvSpPr>
          <p:spPr bwMode="auto">
            <a:xfrm>
              <a:off x="3286" y="536"/>
              <a:ext cx="59" cy="177"/>
            </a:xfrm>
            <a:custGeom>
              <a:avLst/>
              <a:gdLst>
                <a:gd name="T0" fmla="*/ 0 w 126"/>
                <a:gd name="T1" fmla="*/ 0 h 379"/>
                <a:gd name="T2" fmla="*/ 126 w 126"/>
                <a:gd name="T3" fmla="*/ 0 h 379"/>
                <a:gd name="T4" fmla="*/ 63 w 126"/>
                <a:gd name="T5" fmla="*/ 379 h 379"/>
                <a:gd name="T6" fmla="*/ 0 w 126"/>
                <a:gd name="T7" fmla="*/ 0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6" h="379">
                  <a:moveTo>
                    <a:pt x="0" y="0"/>
                  </a:moveTo>
                  <a:lnTo>
                    <a:pt x="126" y="0"/>
                  </a:lnTo>
                  <a:lnTo>
                    <a:pt x="63" y="3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61" name="Freeform 225"/>
            <p:cNvSpPr>
              <a:spLocks/>
            </p:cNvSpPr>
            <p:nvPr/>
          </p:nvSpPr>
          <p:spPr bwMode="auto">
            <a:xfrm>
              <a:off x="3286" y="891"/>
              <a:ext cx="59" cy="178"/>
            </a:xfrm>
            <a:custGeom>
              <a:avLst/>
              <a:gdLst>
                <a:gd name="T0" fmla="*/ 0 w 126"/>
                <a:gd name="T1" fmla="*/ 379 h 379"/>
                <a:gd name="T2" fmla="*/ 126 w 126"/>
                <a:gd name="T3" fmla="*/ 379 h 379"/>
                <a:gd name="T4" fmla="*/ 63 w 126"/>
                <a:gd name="T5" fmla="*/ 0 h 379"/>
                <a:gd name="T6" fmla="*/ 0 w 126"/>
                <a:gd name="T7" fmla="*/ 379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6" h="379">
                  <a:moveTo>
                    <a:pt x="0" y="379"/>
                  </a:moveTo>
                  <a:lnTo>
                    <a:pt x="126" y="379"/>
                  </a:lnTo>
                  <a:lnTo>
                    <a:pt x="63" y="0"/>
                  </a:lnTo>
                  <a:lnTo>
                    <a:pt x="0" y="379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62" name="Freeform 226"/>
            <p:cNvSpPr>
              <a:spLocks/>
            </p:cNvSpPr>
            <p:nvPr/>
          </p:nvSpPr>
          <p:spPr bwMode="auto">
            <a:xfrm>
              <a:off x="3286" y="891"/>
              <a:ext cx="59" cy="178"/>
            </a:xfrm>
            <a:custGeom>
              <a:avLst/>
              <a:gdLst>
                <a:gd name="T0" fmla="*/ 0 w 126"/>
                <a:gd name="T1" fmla="*/ 379 h 379"/>
                <a:gd name="T2" fmla="*/ 126 w 126"/>
                <a:gd name="T3" fmla="*/ 379 h 379"/>
                <a:gd name="T4" fmla="*/ 63 w 126"/>
                <a:gd name="T5" fmla="*/ 0 h 379"/>
                <a:gd name="T6" fmla="*/ 0 w 126"/>
                <a:gd name="T7" fmla="*/ 379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6" h="379">
                  <a:moveTo>
                    <a:pt x="0" y="379"/>
                  </a:moveTo>
                  <a:lnTo>
                    <a:pt x="126" y="379"/>
                  </a:lnTo>
                  <a:lnTo>
                    <a:pt x="63" y="0"/>
                  </a:lnTo>
                  <a:lnTo>
                    <a:pt x="0" y="379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63" name="Freeform 227"/>
            <p:cNvSpPr>
              <a:spLocks/>
            </p:cNvSpPr>
            <p:nvPr/>
          </p:nvSpPr>
          <p:spPr bwMode="auto">
            <a:xfrm>
              <a:off x="3061" y="1303"/>
              <a:ext cx="202" cy="56"/>
            </a:xfrm>
            <a:custGeom>
              <a:avLst/>
              <a:gdLst>
                <a:gd name="T0" fmla="*/ 0 w 424"/>
                <a:gd name="T1" fmla="*/ 0 h 116"/>
                <a:gd name="T2" fmla="*/ 21 w 424"/>
                <a:gd name="T3" fmla="*/ 12 h 116"/>
                <a:gd name="T4" fmla="*/ 41 w 424"/>
                <a:gd name="T5" fmla="*/ 23 h 116"/>
                <a:gd name="T6" fmla="*/ 61 w 424"/>
                <a:gd name="T7" fmla="*/ 35 h 116"/>
                <a:gd name="T8" fmla="*/ 82 w 424"/>
                <a:gd name="T9" fmla="*/ 46 h 116"/>
                <a:gd name="T10" fmla="*/ 104 w 424"/>
                <a:gd name="T11" fmla="*/ 55 h 116"/>
                <a:gd name="T12" fmla="*/ 125 w 424"/>
                <a:gd name="T13" fmla="*/ 64 h 116"/>
                <a:gd name="T14" fmla="*/ 146 w 424"/>
                <a:gd name="T15" fmla="*/ 72 h 116"/>
                <a:gd name="T16" fmla="*/ 169 w 424"/>
                <a:gd name="T17" fmla="*/ 81 h 116"/>
                <a:gd name="T18" fmla="*/ 191 w 424"/>
                <a:gd name="T19" fmla="*/ 87 h 116"/>
                <a:gd name="T20" fmla="*/ 212 w 424"/>
                <a:gd name="T21" fmla="*/ 94 h 116"/>
                <a:gd name="T22" fmla="*/ 235 w 424"/>
                <a:gd name="T23" fmla="*/ 99 h 116"/>
                <a:gd name="T24" fmla="*/ 257 w 424"/>
                <a:gd name="T25" fmla="*/ 104 h 116"/>
                <a:gd name="T26" fmla="*/ 278 w 424"/>
                <a:gd name="T27" fmla="*/ 109 h 116"/>
                <a:gd name="T28" fmla="*/ 301 w 424"/>
                <a:gd name="T29" fmla="*/ 112 h 116"/>
                <a:gd name="T30" fmla="*/ 322 w 424"/>
                <a:gd name="T31" fmla="*/ 114 h 116"/>
                <a:gd name="T32" fmla="*/ 343 w 424"/>
                <a:gd name="T33" fmla="*/ 115 h 116"/>
                <a:gd name="T34" fmla="*/ 364 w 424"/>
                <a:gd name="T35" fmla="*/ 116 h 116"/>
                <a:gd name="T36" fmla="*/ 385 w 424"/>
                <a:gd name="T37" fmla="*/ 116 h 116"/>
                <a:gd name="T38" fmla="*/ 405 w 424"/>
                <a:gd name="T39" fmla="*/ 115 h 116"/>
                <a:gd name="T40" fmla="*/ 424 w 424"/>
                <a:gd name="T41" fmla="*/ 113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24" h="116">
                  <a:moveTo>
                    <a:pt x="0" y="0"/>
                  </a:moveTo>
                  <a:lnTo>
                    <a:pt x="21" y="12"/>
                  </a:lnTo>
                  <a:lnTo>
                    <a:pt x="41" y="23"/>
                  </a:lnTo>
                  <a:lnTo>
                    <a:pt x="61" y="35"/>
                  </a:lnTo>
                  <a:lnTo>
                    <a:pt x="82" y="46"/>
                  </a:lnTo>
                  <a:lnTo>
                    <a:pt x="104" y="55"/>
                  </a:lnTo>
                  <a:lnTo>
                    <a:pt x="125" y="64"/>
                  </a:lnTo>
                  <a:lnTo>
                    <a:pt x="146" y="72"/>
                  </a:lnTo>
                  <a:lnTo>
                    <a:pt x="169" y="81"/>
                  </a:lnTo>
                  <a:lnTo>
                    <a:pt x="191" y="87"/>
                  </a:lnTo>
                  <a:lnTo>
                    <a:pt x="212" y="94"/>
                  </a:lnTo>
                  <a:lnTo>
                    <a:pt x="235" y="99"/>
                  </a:lnTo>
                  <a:lnTo>
                    <a:pt x="257" y="104"/>
                  </a:lnTo>
                  <a:lnTo>
                    <a:pt x="278" y="109"/>
                  </a:lnTo>
                  <a:lnTo>
                    <a:pt x="301" y="112"/>
                  </a:lnTo>
                  <a:lnTo>
                    <a:pt x="322" y="114"/>
                  </a:lnTo>
                  <a:lnTo>
                    <a:pt x="343" y="115"/>
                  </a:lnTo>
                  <a:lnTo>
                    <a:pt x="364" y="116"/>
                  </a:lnTo>
                  <a:lnTo>
                    <a:pt x="385" y="116"/>
                  </a:lnTo>
                  <a:lnTo>
                    <a:pt x="405" y="115"/>
                  </a:lnTo>
                  <a:lnTo>
                    <a:pt x="424" y="11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64" name="Freeform 228"/>
            <p:cNvSpPr>
              <a:spLocks/>
            </p:cNvSpPr>
            <p:nvPr/>
          </p:nvSpPr>
          <p:spPr bwMode="auto">
            <a:xfrm>
              <a:off x="3049" y="1270"/>
              <a:ext cx="12" cy="33"/>
            </a:xfrm>
            <a:custGeom>
              <a:avLst/>
              <a:gdLst>
                <a:gd name="T0" fmla="*/ 26 w 26"/>
                <a:gd name="T1" fmla="*/ 0 h 75"/>
                <a:gd name="T2" fmla="*/ 21 w 26"/>
                <a:gd name="T3" fmla="*/ 3 h 75"/>
                <a:gd name="T4" fmla="*/ 15 w 26"/>
                <a:gd name="T5" fmla="*/ 5 h 75"/>
                <a:gd name="T6" fmla="*/ 10 w 26"/>
                <a:gd name="T7" fmla="*/ 9 h 75"/>
                <a:gd name="T8" fmla="*/ 6 w 26"/>
                <a:gd name="T9" fmla="*/ 12 h 75"/>
                <a:gd name="T10" fmla="*/ 3 w 26"/>
                <a:gd name="T11" fmla="*/ 18 h 75"/>
                <a:gd name="T12" fmla="*/ 1 w 26"/>
                <a:gd name="T13" fmla="*/ 22 h 75"/>
                <a:gd name="T14" fmla="*/ 0 w 26"/>
                <a:gd name="T15" fmla="*/ 27 h 75"/>
                <a:gd name="T16" fmla="*/ 0 w 26"/>
                <a:gd name="T17" fmla="*/ 33 h 75"/>
                <a:gd name="T18" fmla="*/ 1 w 26"/>
                <a:gd name="T19" fmla="*/ 39 h 75"/>
                <a:gd name="T20" fmla="*/ 3 w 26"/>
                <a:gd name="T21" fmla="*/ 45 h 75"/>
                <a:gd name="T22" fmla="*/ 6 w 26"/>
                <a:gd name="T23" fmla="*/ 52 h 75"/>
                <a:gd name="T24" fmla="*/ 10 w 26"/>
                <a:gd name="T25" fmla="*/ 58 h 75"/>
                <a:gd name="T26" fmla="*/ 15 w 26"/>
                <a:gd name="T27" fmla="*/ 63 h 75"/>
                <a:gd name="T28" fmla="*/ 21 w 26"/>
                <a:gd name="T29" fmla="*/ 70 h 75"/>
                <a:gd name="T30" fmla="*/ 26 w 26"/>
                <a:gd name="T31" fmla="*/ 7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75">
                  <a:moveTo>
                    <a:pt x="26" y="0"/>
                  </a:moveTo>
                  <a:lnTo>
                    <a:pt x="21" y="3"/>
                  </a:lnTo>
                  <a:lnTo>
                    <a:pt x="15" y="5"/>
                  </a:lnTo>
                  <a:lnTo>
                    <a:pt x="10" y="9"/>
                  </a:lnTo>
                  <a:lnTo>
                    <a:pt x="6" y="12"/>
                  </a:lnTo>
                  <a:lnTo>
                    <a:pt x="3" y="18"/>
                  </a:lnTo>
                  <a:lnTo>
                    <a:pt x="1" y="22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1" y="39"/>
                  </a:lnTo>
                  <a:lnTo>
                    <a:pt x="3" y="45"/>
                  </a:lnTo>
                  <a:lnTo>
                    <a:pt x="6" y="52"/>
                  </a:lnTo>
                  <a:lnTo>
                    <a:pt x="10" y="58"/>
                  </a:lnTo>
                  <a:lnTo>
                    <a:pt x="15" y="63"/>
                  </a:lnTo>
                  <a:lnTo>
                    <a:pt x="21" y="70"/>
                  </a:lnTo>
                  <a:lnTo>
                    <a:pt x="26" y="7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65" name="Freeform 229"/>
            <p:cNvSpPr>
              <a:spLocks/>
            </p:cNvSpPr>
            <p:nvPr/>
          </p:nvSpPr>
          <p:spPr bwMode="auto">
            <a:xfrm>
              <a:off x="3061" y="1266"/>
              <a:ext cx="202" cy="57"/>
            </a:xfrm>
            <a:custGeom>
              <a:avLst/>
              <a:gdLst>
                <a:gd name="T0" fmla="*/ 424 w 424"/>
                <a:gd name="T1" fmla="*/ 117 h 117"/>
                <a:gd name="T2" fmla="*/ 405 w 424"/>
                <a:gd name="T3" fmla="*/ 105 h 117"/>
                <a:gd name="T4" fmla="*/ 385 w 424"/>
                <a:gd name="T5" fmla="*/ 93 h 117"/>
                <a:gd name="T6" fmla="*/ 364 w 424"/>
                <a:gd name="T7" fmla="*/ 82 h 117"/>
                <a:gd name="T8" fmla="*/ 343 w 424"/>
                <a:gd name="T9" fmla="*/ 72 h 117"/>
                <a:gd name="T10" fmla="*/ 322 w 424"/>
                <a:gd name="T11" fmla="*/ 62 h 117"/>
                <a:gd name="T12" fmla="*/ 301 w 424"/>
                <a:gd name="T13" fmla="*/ 52 h 117"/>
                <a:gd name="T14" fmla="*/ 278 w 424"/>
                <a:gd name="T15" fmla="*/ 44 h 117"/>
                <a:gd name="T16" fmla="*/ 257 w 424"/>
                <a:gd name="T17" fmla="*/ 36 h 117"/>
                <a:gd name="T18" fmla="*/ 235 w 424"/>
                <a:gd name="T19" fmla="*/ 29 h 117"/>
                <a:gd name="T20" fmla="*/ 212 w 424"/>
                <a:gd name="T21" fmla="*/ 23 h 117"/>
                <a:gd name="T22" fmla="*/ 191 w 424"/>
                <a:gd name="T23" fmla="*/ 17 h 117"/>
                <a:gd name="T24" fmla="*/ 169 w 424"/>
                <a:gd name="T25" fmla="*/ 13 h 117"/>
                <a:gd name="T26" fmla="*/ 146 w 424"/>
                <a:gd name="T27" fmla="*/ 9 h 117"/>
                <a:gd name="T28" fmla="*/ 125 w 424"/>
                <a:gd name="T29" fmla="*/ 6 h 117"/>
                <a:gd name="T30" fmla="*/ 104 w 424"/>
                <a:gd name="T31" fmla="*/ 3 h 117"/>
                <a:gd name="T32" fmla="*/ 82 w 424"/>
                <a:gd name="T33" fmla="*/ 1 h 117"/>
                <a:gd name="T34" fmla="*/ 61 w 424"/>
                <a:gd name="T35" fmla="*/ 0 h 117"/>
                <a:gd name="T36" fmla="*/ 41 w 424"/>
                <a:gd name="T37" fmla="*/ 1 h 117"/>
                <a:gd name="T38" fmla="*/ 21 w 424"/>
                <a:gd name="T39" fmla="*/ 1 h 117"/>
                <a:gd name="T40" fmla="*/ 0 w 424"/>
                <a:gd name="T41" fmla="*/ 3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24" h="117">
                  <a:moveTo>
                    <a:pt x="424" y="117"/>
                  </a:moveTo>
                  <a:lnTo>
                    <a:pt x="405" y="105"/>
                  </a:lnTo>
                  <a:lnTo>
                    <a:pt x="385" y="93"/>
                  </a:lnTo>
                  <a:lnTo>
                    <a:pt x="364" y="82"/>
                  </a:lnTo>
                  <a:lnTo>
                    <a:pt x="343" y="72"/>
                  </a:lnTo>
                  <a:lnTo>
                    <a:pt x="322" y="62"/>
                  </a:lnTo>
                  <a:lnTo>
                    <a:pt x="301" y="52"/>
                  </a:lnTo>
                  <a:lnTo>
                    <a:pt x="278" y="44"/>
                  </a:lnTo>
                  <a:lnTo>
                    <a:pt x="257" y="36"/>
                  </a:lnTo>
                  <a:lnTo>
                    <a:pt x="235" y="29"/>
                  </a:lnTo>
                  <a:lnTo>
                    <a:pt x="212" y="23"/>
                  </a:lnTo>
                  <a:lnTo>
                    <a:pt x="191" y="17"/>
                  </a:lnTo>
                  <a:lnTo>
                    <a:pt x="169" y="13"/>
                  </a:lnTo>
                  <a:lnTo>
                    <a:pt x="146" y="9"/>
                  </a:lnTo>
                  <a:lnTo>
                    <a:pt x="125" y="6"/>
                  </a:lnTo>
                  <a:lnTo>
                    <a:pt x="104" y="3"/>
                  </a:lnTo>
                  <a:lnTo>
                    <a:pt x="82" y="1"/>
                  </a:lnTo>
                  <a:lnTo>
                    <a:pt x="61" y="0"/>
                  </a:lnTo>
                  <a:lnTo>
                    <a:pt x="41" y="1"/>
                  </a:lnTo>
                  <a:lnTo>
                    <a:pt x="21" y="1"/>
                  </a:lnTo>
                  <a:lnTo>
                    <a:pt x="0" y="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66" name="Freeform 230"/>
            <p:cNvSpPr>
              <a:spLocks/>
            </p:cNvSpPr>
            <p:nvPr/>
          </p:nvSpPr>
          <p:spPr bwMode="auto">
            <a:xfrm>
              <a:off x="3263" y="1323"/>
              <a:ext cx="12" cy="36"/>
            </a:xfrm>
            <a:custGeom>
              <a:avLst/>
              <a:gdLst>
                <a:gd name="T0" fmla="*/ 0 w 27"/>
                <a:gd name="T1" fmla="*/ 74 h 74"/>
                <a:gd name="T2" fmla="*/ 6 w 27"/>
                <a:gd name="T3" fmla="*/ 73 h 74"/>
                <a:gd name="T4" fmla="*/ 12 w 27"/>
                <a:gd name="T5" fmla="*/ 70 h 74"/>
                <a:gd name="T6" fmla="*/ 17 w 27"/>
                <a:gd name="T7" fmla="*/ 66 h 74"/>
                <a:gd name="T8" fmla="*/ 21 w 27"/>
                <a:gd name="T9" fmla="*/ 62 h 74"/>
                <a:gd name="T10" fmla="*/ 23 w 27"/>
                <a:gd name="T11" fmla="*/ 58 h 74"/>
                <a:gd name="T12" fmla="*/ 26 w 27"/>
                <a:gd name="T13" fmla="*/ 53 h 74"/>
                <a:gd name="T14" fmla="*/ 27 w 27"/>
                <a:gd name="T15" fmla="*/ 47 h 74"/>
                <a:gd name="T16" fmla="*/ 27 w 27"/>
                <a:gd name="T17" fmla="*/ 42 h 74"/>
                <a:gd name="T18" fmla="*/ 26 w 27"/>
                <a:gd name="T19" fmla="*/ 36 h 74"/>
                <a:gd name="T20" fmla="*/ 23 w 27"/>
                <a:gd name="T21" fmla="*/ 29 h 74"/>
                <a:gd name="T22" fmla="*/ 21 w 27"/>
                <a:gd name="T23" fmla="*/ 23 h 74"/>
                <a:gd name="T24" fmla="*/ 17 w 27"/>
                <a:gd name="T25" fmla="*/ 17 h 74"/>
                <a:gd name="T26" fmla="*/ 12 w 27"/>
                <a:gd name="T27" fmla="*/ 11 h 74"/>
                <a:gd name="T28" fmla="*/ 6 w 27"/>
                <a:gd name="T29" fmla="*/ 6 h 74"/>
                <a:gd name="T30" fmla="*/ 0 w 27"/>
                <a:gd name="T31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74">
                  <a:moveTo>
                    <a:pt x="0" y="74"/>
                  </a:moveTo>
                  <a:lnTo>
                    <a:pt x="6" y="73"/>
                  </a:lnTo>
                  <a:lnTo>
                    <a:pt x="12" y="70"/>
                  </a:lnTo>
                  <a:lnTo>
                    <a:pt x="17" y="66"/>
                  </a:lnTo>
                  <a:lnTo>
                    <a:pt x="21" y="62"/>
                  </a:lnTo>
                  <a:lnTo>
                    <a:pt x="23" y="58"/>
                  </a:lnTo>
                  <a:lnTo>
                    <a:pt x="26" y="53"/>
                  </a:lnTo>
                  <a:lnTo>
                    <a:pt x="27" y="47"/>
                  </a:lnTo>
                  <a:lnTo>
                    <a:pt x="27" y="42"/>
                  </a:lnTo>
                  <a:lnTo>
                    <a:pt x="26" y="36"/>
                  </a:lnTo>
                  <a:lnTo>
                    <a:pt x="23" y="29"/>
                  </a:lnTo>
                  <a:lnTo>
                    <a:pt x="21" y="23"/>
                  </a:lnTo>
                  <a:lnTo>
                    <a:pt x="17" y="17"/>
                  </a:lnTo>
                  <a:lnTo>
                    <a:pt x="12" y="11"/>
                  </a:lnTo>
                  <a:lnTo>
                    <a:pt x="6" y="6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67" name="Line 231"/>
            <p:cNvSpPr>
              <a:spLocks noChangeShapeType="1"/>
            </p:cNvSpPr>
            <p:nvPr/>
          </p:nvSpPr>
          <p:spPr bwMode="auto">
            <a:xfrm flipH="1" flipV="1">
              <a:off x="3263" y="1254"/>
              <a:ext cx="12" cy="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68" name="Line 232"/>
            <p:cNvSpPr>
              <a:spLocks noChangeShapeType="1"/>
            </p:cNvSpPr>
            <p:nvPr/>
          </p:nvSpPr>
          <p:spPr bwMode="auto">
            <a:xfrm flipV="1">
              <a:off x="3052" y="1109"/>
              <a:ext cx="0" cy="3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69" name="Freeform 233"/>
            <p:cNvSpPr>
              <a:spLocks/>
            </p:cNvSpPr>
            <p:nvPr/>
          </p:nvSpPr>
          <p:spPr bwMode="auto">
            <a:xfrm>
              <a:off x="3052" y="1086"/>
              <a:ext cx="99" cy="49"/>
            </a:xfrm>
            <a:custGeom>
              <a:avLst/>
              <a:gdLst>
                <a:gd name="T0" fmla="*/ 212 w 212"/>
                <a:gd name="T1" fmla="*/ 107 h 107"/>
                <a:gd name="T2" fmla="*/ 211 w 212"/>
                <a:gd name="T3" fmla="*/ 100 h 107"/>
                <a:gd name="T4" fmla="*/ 209 w 212"/>
                <a:gd name="T5" fmla="*/ 92 h 107"/>
                <a:gd name="T6" fmla="*/ 206 w 212"/>
                <a:gd name="T7" fmla="*/ 85 h 107"/>
                <a:gd name="T8" fmla="*/ 203 w 212"/>
                <a:gd name="T9" fmla="*/ 76 h 107"/>
                <a:gd name="T10" fmla="*/ 199 w 212"/>
                <a:gd name="T11" fmla="*/ 69 h 107"/>
                <a:gd name="T12" fmla="*/ 194 w 212"/>
                <a:gd name="T13" fmla="*/ 61 h 107"/>
                <a:gd name="T14" fmla="*/ 187 w 212"/>
                <a:gd name="T15" fmla="*/ 54 h 107"/>
                <a:gd name="T16" fmla="*/ 180 w 212"/>
                <a:gd name="T17" fmla="*/ 47 h 107"/>
                <a:gd name="T18" fmla="*/ 172 w 212"/>
                <a:gd name="T19" fmla="*/ 39 h 107"/>
                <a:gd name="T20" fmla="*/ 164 w 212"/>
                <a:gd name="T21" fmla="*/ 33 h 107"/>
                <a:gd name="T22" fmla="*/ 155 w 212"/>
                <a:gd name="T23" fmla="*/ 27 h 107"/>
                <a:gd name="T24" fmla="*/ 146 w 212"/>
                <a:gd name="T25" fmla="*/ 21 h 107"/>
                <a:gd name="T26" fmla="*/ 136 w 212"/>
                <a:gd name="T27" fmla="*/ 16 h 107"/>
                <a:gd name="T28" fmla="*/ 125 w 212"/>
                <a:gd name="T29" fmla="*/ 11 h 107"/>
                <a:gd name="T30" fmla="*/ 116 w 212"/>
                <a:gd name="T31" fmla="*/ 8 h 107"/>
                <a:gd name="T32" fmla="*/ 105 w 212"/>
                <a:gd name="T33" fmla="*/ 5 h 107"/>
                <a:gd name="T34" fmla="*/ 94 w 212"/>
                <a:gd name="T35" fmla="*/ 2 h 107"/>
                <a:gd name="T36" fmla="*/ 85 w 212"/>
                <a:gd name="T37" fmla="*/ 1 h 107"/>
                <a:gd name="T38" fmla="*/ 74 w 212"/>
                <a:gd name="T39" fmla="*/ 0 h 107"/>
                <a:gd name="T40" fmla="*/ 65 w 212"/>
                <a:gd name="T41" fmla="*/ 0 h 107"/>
                <a:gd name="T42" fmla="*/ 55 w 212"/>
                <a:gd name="T43" fmla="*/ 0 h 107"/>
                <a:gd name="T44" fmla="*/ 47 w 212"/>
                <a:gd name="T45" fmla="*/ 2 h 107"/>
                <a:gd name="T46" fmla="*/ 38 w 212"/>
                <a:gd name="T47" fmla="*/ 4 h 107"/>
                <a:gd name="T48" fmla="*/ 31 w 212"/>
                <a:gd name="T49" fmla="*/ 6 h 107"/>
                <a:gd name="T50" fmla="*/ 23 w 212"/>
                <a:gd name="T51" fmla="*/ 10 h 107"/>
                <a:gd name="T52" fmla="*/ 17 w 212"/>
                <a:gd name="T53" fmla="*/ 15 h 107"/>
                <a:gd name="T54" fmla="*/ 11 w 212"/>
                <a:gd name="T55" fmla="*/ 19 h 107"/>
                <a:gd name="T56" fmla="*/ 7 w 212"/>
                <a:gd name="T57" fmla="*/ 24 h 107"/>
                <a:gd name="T58" fmla="*/ 4 w 212"/>
                <a:gd name="T59" fmla="*/ 31 h 107"/>
                <a:gd name="T60" fmla="*/ 1 w 212"/>
                <a:gd name="T61" fmla="*/ 37 h 107"/>
                <a:gd name="T62" fmla="*/ 0 w 212"/>
                <a:gd name="T63" fmla="*/ 43 h 107"/>
                <a:gd name="T64" fmla="*/ 0 w 212"/>
                <a:gd name="T65" fmla="*/ 51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2" h="107">
                  <a:moveTo>
                    <a:pt x="212" y="107"/>
                  </a:moveTo>
                  <a:lnTo>
                    <a:pt x="211" y="100"/>
                  </a:lnTo>
                  <a:lnTo>
                    <a:pt x="209" y="92"/>
                  </a:lnTo>
                  <a:lnTo>
                    <a:pt x="206" y="85"/>
                  </a:lnTo>
                  <a:lnTo>
                    <a:pt x="203" y="76"/>
                  </a:lnTo>
                  <a:lnTo>
                    <a:pt x="199" y="69"/>
                  </a:lnTo>
                  <a:lnTo>
                    <a:pt x="194" y="61"/>
                  </a:lnTo>
                  <a:lnTo>
                    <a:pt x="187" y="54"/>
                  </a:lnTo>
                  <a:lnTo>
                    <a:pt x="180" y="47"/>
                  </a:lnTo>
                  <a:lnTo>
                    <a:pt x="172" y="39"/>
                  </a:lnTo>
                  <a:lnTo>
                    <a:pt x="164" y="33"/>
                  </a:lnTo>
                  <a:lnTo>
                    <a:pt x="155" y="27"/>
                  </a:lnTo>
                  <a:lnTo>
                    <a:pt x="146" y="21"/>
                  </a:lnTo>
                  <a:lnTo>
                    <a:pt x="136" y="16"/>
                  </a:lnTo>
                  <a:lnTo>
                    <a:pt x="125" y="11"/>
                  </a:lnTo>
                  <a:lnTo>
                    <a:pt x="116" y="8"/>
                  </a:lnTo>
                  <a:lnTo>
                    <a:pt x="105" y="5"/>
                  </a:lnTo>
                  <a:lnTo>
                    <a:pt x="94" y="2"/>
                  </a:lnTo>
                  <a:lnTo>
                    <a:pt x="85" y="1"/>
                  </a:lnTo>
                  <a:lnTo>
                    <a:pt x="74" y="0"/>
                  </a:lnTo>
                  <a:lnTo>
                    <a:pt x="65" y="0"/>
                  </a:lnTo>
                  <a:lnTo>
                    <a:pt x="55" y="0"/>
                  </a:lnTo>
                  <a:lnTo>
                    <a:pt x="47" y="2"/>
                  </a:lnTo>
                  <a:lnTo>
                    <a:pt x="38" y="4"/>
                  </a:lnTo>
                  <a:lnTo>
                    <a:pt x="31" y="6"/>
                  </a:lnTo>
                  <a:lnTo>
                    <a:pt x="23" y="10"/>
                  </a:lnTo>
                  <a:lnTo>
                    <a:pt x="17" y="15"/>
                  </a:lnTo>
                  <a:lnTo>
                    <a:pt x="11" y="19"/>
                  </a:lnTo>
                  <a:lnTo>
                    <a:pt x="7" y="24"/>
                  </a:lnTo>
                  <a:lnTo>
                    <a:pt x="4" y="31"/>
                  </a:lnTo>
                  <a:lnTo>
                    <a:pt x="1" y="37"/>
                  </a:lnTo>
                  <a:lnTo>
                    <a:pt x="0" y="43"/>
                  </a:lnTo>
                  <a:lnTo>
                    <a:pt x="0" y="5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70" name="Line 234"/>
            <p:cNvSpPr>
              <a:spLocks noChangeShapeType="1"/>
            </p:cNvSpPr>
            <p:nvPr/>
          </p:nvSpPr>
          <p:spPr bwMode="auto">
            <a:xfrm>
              <a:off x="3151" y="1135"/>
              <a:ext cx="0" cy="1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71" name="Freeform 235"/>
            <p:cNvSpPr>
              <a:spLocks/>
            </p:cNvSpPr>
            <p:nvPr/>
          </p:nvSpPr>
          <p:spPr bwMode="auto">
            <a:xfrm>
              <a:off x="3151" y="1112"/>
              <a:ext cx="50" cy="23"/>
            </a:xfrm>
            <a:custGeom>
              <a:avLst/>
              <a:gdLst>
                <a:gd name="T0" fmla="*/ 105 w 105"/>
                <a:gd name="T1" fmla="*/ 5 h 51"/>
                <a:gd name="T2" fmla="*/ 94 w 105"/>
                <a:gd name="T3" fmla="*/ 3 h 51"/>
                <a:gd name="T4" fmla="*/ 85 w 105"/>
                <a:gd name="T5" fmla="*/ 1 h 51"/>
                <a:gd name="T6" fmla="*/ 74 w 105"/>
                <a:gd name="T7" fmla="*/ 0 h 51"/>
                <a:gd name="T8" fmla="*/ 65 w 105"/>
                <a:gd name="T9" fmla="*/ 0 h 51"/>
                <a:gd name="T10" fmla="*/ 55 w 105"/>
                <a:gd name="T11" fmla="*/ 1 h 51"/>
                <a:gd name="T12" fmla="*/ 46 w 105"/>
                <a:gd name="T13" fmla="*/ 2 h 51"/>
                <a:gd name="T14" fmla="*/ 38 w 105"/>
                <a:gd name="T15" fmla="*/ 4 h 51"/>
                <a:gd name="T16" fmla="*/ 30 w 105"/>
                <a:gd name="T17" fmla="*/ 8 h 51"/>
                <a:gd name="T18" fmla="*/ 23 w 105"/>
                <a:gd name="T19" fmla="*/ 11 h 51"/>
                <a:gd name="T20" fmla="*/ 17 w 105"/>
                <a:gd name="T21" fmla="*/ 15 h 51"/>
                <a:gd name="T22" fmla="*/ 11 w 105"/>
                <a:gd name="T23" fmla="*/ 19 h 51"/>
                <a:gd name="T24" fmla="*/ 7 w 105"/>
                <a:gd name="T25" fmla="*/ 25 h 51"/>
                <a:gd name="T26" fmla="*/ 4 w 105"/>
                <a:gd name="T27" fmla="*/ 31 h 51"/>
                <a:gd name="T28" fmla="*/ 1 w 105"/>
                <a:gd name="T29" fmla="*/ 37 h 51"/>
                <a:gd name="T30" fmla="*/ 0 w 105"/>
                <a:gd name="T31" fmla="*/ 44 h 51"/>
                <a:gd name="T32" fmla="*/ 0 w 105"/>
                <a:gd name="T3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5" h="51">
                  <a:moveTo>
                    <a:pt x="105" y="5"/>
                  </a:moveTo>
                  <a:lnTo>
                    <a:pt x="94" y="3"/>
                  </a:lnTo>
                  <a:lnTo>
                    <a:pt x="85" y="1"/>
                  </a:lnTo>
                  <a:lnTo>
                    <a:pt x="74" y="0"/>
                  </a:lnTo>
                  <a:lnTo>
                    <a:pt x="65" y="0"/>
                  </a:lnTo>
                  <a:lnTo>
                    <a:pt x="55" y="1"/>
                  </a:lnTo>
                  <a:lnTo>
                    <a:pt x="46" y="2"/>
                  </a:lnTo>
                  <a:lnTo>
                    <a:pt x="38" y="4"/>
                  </a:lnTo>
                  <a:lnTo>
                    <a:pt x="30" y="8"/>
                  </a:lnTo>
                  <a:lnTo>
                    <a:pt x="23" y="11"/>
                  </a:lnTo>
                  <a:lnTo>
                    <a:pt x="17" y="15"/>
                  </a:lnTo>
                  <a:lnTo>
                    <a:pt x="11" y="19"/>
                  </a:lnTo>
                  <a:lnTo>
                    <a:pt x="7" y="25"/>
                  </a:lnTo>
                  <a:lnTo>
                    <a:pt x="4" y="31"/>
                  </a:lnTo>
                  <a:lnTo>
                    <a:pt x="1" y="37"/>
                  </a:lnTo>
                  <a:lnTo>
                    <a:pt x="0" y="44"/>
                  </a:lnTo>
                  <a:lnTo>
                    <a:pt x="0" y="5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72" name="Line 236"/>
            <p:cNvSpPr>
              <a:spLocks noChangeShapeType="1"/>
            </p:cNvSpPr>
            <p:nvPr/>
          </p:nvSpPr>
          <p:spPr bwMode="auto">
            <a:xfrm>
              <a:off x="3201" y="1115"/>
              <a:ext cx="22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73" name="Freeform 237"/>
            <p:cNvSpPr>
              <a:spLocks/>
            </p:cNvSpPr>
            <p:nvPr/>
          </p:nvSpPr>
          <p:spPr bwMode="auto">
            <a:xfrm>
              <a:off x="3223" y="1122"/>
              <a:ext cx="52" cy="46"/>
            </a:xfrm>
            <a:custGeom>
              <a:avLst/>
              <a:gdLst>
                <a:gd name="T0" fmla="*/ 106 w 106"/>
                <a:gd name="T1" fmla="*/ 104 h 104"/>
                <a:gd name="T2" fmla="*/ 106 w 106"/>
                <a:gd name="T3" fmla="*/ 96 h 104"/>
                <a:gd name="T4" fmla="*/ 104 w 106"/>
                <a:gd name="T5" fmla="*/ 89 h 104"/>
                <a:gd name="T6" fmla="*/ 101 w 106"/>
                <a:gd name="T7" fmla="*/ 80 h 104"/>
                <a:gd name="T8" fmla="*/ 98 w 106"/>
                <a:gd name="T9" fmla="*/ 73 h 104"/>
                <a:gd name="T10" fmla="*/ 93 w 106"/>
                <a:gd name="T11" fmla="*/ 65 h 104"/>
                <a:gd name="T12" fmla="*/ 88 w 106"/>
                <a:gd name="T13" fmla="*/ 58 h 104"/>
                <a:gd name="T14" fmla="*/ 82 w 106"/>
                <a:gd name="T15" fmla="*/ 50 h 104"/>
                <a:gd name="T16" fmla="*/ 75 w 106"/>
                <a:gd name="T17" fmla="*/ 43 h 104"/>
                <a:gd name="T18" fmla="*/ 67 w 106"/>
                <a:gd name="T19" fmla="*/ 35 h 104"/>
                <a:gd name="T20" fmla="*/ 59 w 106"/>
                <a:gd name="T21" fmla="*/ 29 h 104"/>
                <a:gd name="T22" fmla="*/ 50 w 106"/>
                <a:gd name="T23" fmla="*/ 23 h 104"/>
                <a:gd name="T24" fmla="*/ 41 w 106"/>
                <a:gd name="T25" fmla="*/ 17 h 104"/>
                <a:gd name="T26" fmla="*/ 31 w 106"/>
                <a:gd name="T27" fmla="*/ 12 h 104"/>
                <a:gd name="T28" fmla="*/ 20 w 106"/>
                <a:gd name="T29" fmla="*/ 8 h 104"/>
                <a:gd name="T30" fmla="*/ 11 w 106"/>
                <a:gd name="T31" fmla="*/ 3 h 104"/>
                <a:gd name="T32" fmla="*/ 0 w 106"/>
                <a:gd name="T33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6" h="104">
                  <a:moveTo>
                    <a:pt x="106" y="104"/>
                  </a:moveTo>
                  <a:lnTo>
                    <a:pt x="106" y="96"/>
                  </a:lnTo>
                  <a:lnTo>
                    <a:pt x="104" y="89"/>
                  </a:lnTo>
                  <a:lnTo>
                    <a:pt x="101" y="80"/>
                  </a:lnTo>
                  <a:lnTo>
                    <a:pt x="98" y="73"/>
                  </a:lnTo>
                  <a:lnTo>
                    <a:pt x="93" y="65"/>
                  </a:lnTo>
                  <a:lnTo>
                    <a:pt x="88" y="58"/>
                  </a:lnTo>
                  <a:lnTo>
                    <a:pt x="82" y="50"/>
                  </a:lnTo>
                  <a:lnTo>
                    <a:pt x="75" y="43"/>
                  </a:lnTo>
                  <a:lnTo>
                    <a:pt x="67" y="35"/>
                  </a:lnTo>
                  <a:lnTo>
                    <a:pt x="59" y="29"/>
                  </a:lnTo>
                  <a:lnTo>
                    <a:pt x="50" y="23"/>
                  </a:lnTo>
                  <a:lnTo>
                    <a:pt x="41" y="17"/>
                  </a:lnTo>
                  <a:lnTo>
                    <a:pt x="31" y="12"/>
                  </a:lnTo>
                  <a:lnTo>
                    <a:pt x="20" y="8"/>
                  </a:lnTo>
                  <a:lnTo>
                    <a:pt x="11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74" name="Line 238"/>
            <p:cNvSpPr>
              <a:spLocks noChangeShapeType="1"/>
            </p:cNvSpPr>
            <p:nvPr/>
          </p:nvSpPr>
          <p:spPr bwMode="auto">
            <a:xfrm>
              <a:off x="3275" y="1168"/>
              <a:ext cx="0" cy="3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75" name="Freeform 239"/>
            <p:cNvSpPr>
              <a:spLocks/>
            </p:cNvSpPr>
            <p:nvPr/>
          </p:nvSpPr>
          <p:spPr bwMode="auto">
            <a:xfrm>
              <a:off x="3052" y="951"/>
              <a:ext cx="223" cy="102"/>
            </a:xfrm>
            <a:custGeom>
              <a:avLst/>
              <a:gdLst>
                <a:gd name="T0" fmla="*/ 0 w 476"/>
                <a:gd name="T1" fmla="*/ 0 h 212"/>
                <a:gd name="T2" fmla="*/ 476 w 476"/>
                <a:gd name="T3" fmla="*/ 128 h 212"/>
                <a:gd name="T4" fmla="*/ 476 w 476"/>
                <a:gd name="T5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76" h="212">
                  <a:moveTo>
                    <a:pt x="0" y="0"/>
                  </a:moveTo>
                  <a:lnTo>
                    <a:pt x="476" y="128"/>
                  </a:lnTo>
                  <a:lnTo>
                    <a:pt x="476" y="21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76" name="Freeform 240"/>
            <p:cNvSpPr>
              <a:spLocks/>
            </p:cNvSpPr>
            <p:nvPr/>
          </p:nvSpPr>
          <p:spPr bwMode="auto">
            <a:xfrm>
              <a:off x="3230" y="1053"/>
              <a:ext cx="45" cy="19"/>
            </a:xfrm>
            <a:custGeom>
              <a:avLst/>
              <a:gdLst>
                <a:gd name="T0" fmla="*/ 0 w 93"/>
                <a:gd name="T1" fmla="*/ 40 h 44"/>
                <a:gd name="T2" fmla="*/ 10 w 93"/>
                <a:gd name="T3" fmla="*/ 42 h 44"/>
                <a:gd name="T4" fmla="*/ 19 w 93"/>
                <a:gd name="T5" fmla="*/ 44 h 44"/>
                <a:gd name="T6" fmla="*/ 29 w 93"/>
                <a:gd name="T7" fmla="*/ 44 h 44"/>
                <a:gd name="T8" fmla="*/ 38 w 93"/>
                <a:gd name="T9" fmla="*/ 44 h 44"/>
                <a:gd name="T10" fmla="*/ 47 w 93"/>
                <a:gd name="T11" fmla="*/ 44 h 44"/>
                <a:gd name="T12" fmla="*/ 54 w 93"/>
                <a:gd name="T13" fmla="*/ 42 h 44"/>
                <a:gd name="T14" fmla="*/ 62 w 93"/>
                <a:gd name="T15" fmla="*/ 40 h 44"/>
                <a:gd name="T16" fmla="*/ 69 w 93"/>
                <a:gd name="T17" fmla="*/ 37 h 44"/>
                <a:gd name="T18" fmla="*/ 76 w 93"/>
                <a:gd name="T19" fmla="*/ 33 h 44"/>
                <a:gd name="T20" fmla="*/ 81 w 93"/>
                <a:gd name="T21" fmla="*/ 29 h 44"/>
                <a:gd name="T22" fmla="*/ 85 w 93"/>
                <a:gd name="T23" fmla="*/ 24 h 44"/>
                <a:gd name="T24" fmla="*/ 88 w 93"/>
                <a:gd name="T25" fmla="*/ 18 h 44"/>
                <a:gd name="T26" fmla="*/ 91 w 93"/>
                <a:gd name="T27" fmla="*/ 13 h 44"/>
                <a:gd name="T28" fmla="*/ 93 w 93"/>
                <a:gd name="T29" fmla="*/ 7 h 44"/>
                <a:gd name="T30" fmla="*/ 93 w 93"/>
                <a:gd name="T3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3" h="44">
                  <a:moveTo>
                    <a:pt x="0" y="40"/>
                  </a:moveTo>
                  <a:lnTo>
                    <a:pt x="10" y="42"/>
                  </a:lnTo>
                  <a:lnTo>
                    <a:pt x="19" y="44"/>
                  </a:lnTo>
                  <a:lnTo>
                    <a:pt x="29" y="44"/>
                  </a:lnTo>
                  <a:lnTo>
                    <a:pt x="38" y="44"/>
                  </a:lnTo>
                  <a:lnTo>
                    <a:pt x="47" y="44"/>
                  </a:lnTo>
                  <a:lnTo>
                    <a:pt x="54" y="42"/>
                  </a:lnTo>
                  <a:lnTo>
                    <a:pt x="62" y="40"/>
                  </a:lnTo>
                  <a:lnTo>
                    <a:pt x="69" y="37"/>
                  </a:lnTo>
                  <a:lnTo>
                    <a:pt x="76" y="33"/>
                  </a:lnTo>
                  <a:lnTo>
                    <a:pt x="81" y="29"/>
                  </a:lnTo>
                  <a:lnTo>
                    <a:pt x="85" y="24"/>
                  </a:lnTo>
                  <a:lnTo>
                    <a:pt x="88" y="18"/>
                  </a:lnTo>
                  <a:lnTo>
                    <a:pt x="91" y="13"/>
                  </a:lnTo>
                  <a:lnTo>
                    <a:pt x="93" y="7"/>
                  </a:lnTo>
                  <a:lnTo>
                    <a:pt x="93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77" name="Line 241"/>
            <p:cNvSpPr>
              <a:spLocks noChangeShapeType="1"/>
            </p:cNvSpPr>
            <p:nvPr/>
          </p:nvSpPr>
          <p:spPr bwMode="auto">
            <a:xfrm flipH="1" flipV="1">
              <a:off x="3167" y="1053"/>
              <a:ext cx="63" cy="1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78" name="Freeform 242"/>
            <p:cNvSpPr>
              <a:spLocks/>
            </p:cNvSpPr>
            <p:nvPr/>
          </p:nvSpPr>
          <p:spPr bwMode="auto">
            <a:xfrm>
              <a:off x="3125" y="1010"/>
              <a:ext cx="42" cy="43"/>
            </a:xfrm>
            <a:custGeom>
              <a:avLst/>
              <a:gdLst>
                <a:gd name="T0" fmla="*/ 0 w 93"/>
                <a:gd name="T1" fmla="*/ 0 h 90"/>
                <a:gd name="T2" fmla="*/ 0 w 93"/>
                <a:gd name="T3" fmla="*/ 7 h 90"/>
                <a:gd name="T4" fmla="*/ 2 w 93"/>
                <a:gd name="T5" fmla="*/ 14 h 90"/>
                <a:gd name="T6" fmla="*/ 5 w 93"/>
                <a:gd name="T7" fmla="*/ 21 h 90"/>
                <a:gd name="T8" fmla="*/ 8 w 93"/>
                <a:gd name="T9" fmla="*/ 28 h 90"/>
                <a:gd name="T10" fmla="*/ 12 w 93"/>
                <a:gd name="T11" fmla="*/ 35 h 90"/>
                <a:gd name="T12" fmla="*/ 17 w 93"/>
                <a:gd name="T13" fmla="*/ 43 h 90"/>
                <a:gd name="T14" fmla="*/ 24 w 93"/>
                <a:gd name="T15" fmla="*/ 49 h 90"/>
                <a:gd name="T16" fmla="*/ 31 w 93"/>
                <a:gd name="T17" fmla="*/ 57 h 90"/>
                <a:gd name="T18" fmla="*/ 39 w 93"/>
                <a:gd name="T19" fmla="*/ 62 h 90"/>
                <a:gd name="T20" fmla="*/ 46 w 93"/>
                <a:gd name="T21" fmla="*/ 68 h 90"/>
                <a:gd name="T22" fmla="*/ 55 w 93"/>
                <a:gd name="T23" fmla="*/ 74 h 90"/>
                <a:gd name="T24" fmla="*/ 64 w 93"/>
                <a:gd name="T25" fmla="*/ 79 h 90"/>
                <a:gd name="T26" fmla="*/ 74 w 93"/>
                <a:gd name="T27" fmla="*/ 83 h 90"/>
                <a:gd name="T28" fmla="*/ 83 w 93"/>
                <a:gd name="T29" fmla="*/ 86 h 90"/>
                <a:gd name="T30" fmla="*/ 93 w 93"/>
                <a:gd name="T31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3" h="90">
                  <a:moveTo>
                    <a:pt x="0" y="0"/>
                  </a:moveTo>
                  <a:lnTo>
                    <a:pt x="0" y="7"/>
                  </a:lnTo>
                  <a:lnTo>
                    <a:pt x="2" y="14"/>
                  </a:lnTo>
                  <a:lnTo>
                    <a:pt x="5" y="21"/>
                  </a:lnTo>
                  <a:lnTo>
                    <a:pt x="8" y="28"/>
                  </a:lnTo>
                  <a:lnTo>
                    <a:pt x="12" y="35"/>
                  </a:lnTo>
                  <a:lnTo>
                    <a:pt x="17" y="43"/>
                  </a:lnTo>
                  <a:lnTo>
                    <a:pt x="24" y="49"/>
                  </a:lnTo>
                  <a:lnTo>
                    <a:pt x="31" y="57"/>
                  </a:lnTo>
                  <a:lnTo>
                    <a:pt x="39" y="62"/>
                  </a:lnTo>
                  <a:lnTo>
                    <a:pt x="46" y="68"/>
                  </a:lnTo>
                  <a:lnTo>
                    <a:pt x="55" y="74"/>
                  </a:lnTo>
                  <a:lnTo>
                    <a:pt x="64" y="79"/>
                  </a:lnTo>
                  <a:lnTo>
                    <a:pt x="74" y="83"/>
                  </a:lnTo>
                  <a:lnTo>
                    <a:pt x="83" y="86"/>
                  </a:lnTo>
                  <a:lnTo>
                    <a:pt x="93" y="9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70579" name="Line 243"/>
            <p:cNvSpPr>
              <a:spLocks noChangeShapeType="1"/>
            </p:cNvSpPr>
            <p:nvPr/>
          </p:nvSpPr>
          <p:spPr bwMode="auto">
            <a:xfrm flipV="1">
              <a:off x="3125" y="970"/>
              <a:ext cx="0" cy="4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270580" name="Rectangle 244"/>
          <p:cNvSpPr>
            <a:spLocks noChangeArrowheads="1"/>
          </p:cNvSpPr>
          <p:nvPr/>
        </p:nvSpPr>
        <p:spPr bwMode="auto">
          <a:xfrm>
            <a:off x="107950" y="95250"/>
            <a:ext cx="7834313" cy="539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66CCFF"/>
                    </a:gs>
                    <a:gs pos="50000">
                      <a:srgbClr val="66CCFF">
                        <a:gamma/>
                        <a:tint val="0"/>
                        <a:invGamma/>
                      </a:srgbClr>
                    </a:gs>
                    <a:gs pos="100000">
                      <a:srgbClr val="66CCFF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76200" cmpd="sng">
                <a:pattFill prst="wdUpDiag">
                  <a:fgClr>
                    <a:srgbClr val="FF66CC"/>
                  </a:fgClr>
                  <a:bgClr>
                    <a:srgbClr val="FFFFFF"/>
                  </a:bgClr>
                </a:patt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1pPr>
            <a:lvl2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2pPr>
            <a:lvl3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3pPr>
            <a:lvl4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4pPr>
            <a:lvl5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5pPr>
            <a:lvl6pPr marL="457200" algn="ctr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6pPr>
            <a:lvl7pPr marL="914400" algn="ctr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7pPr>
            <a:lvl8pPr marL="1371600" algn="ctr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8pPr>
            <a:lvl9pPr marL="1828800" algn="ctr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3.</a:t>
            </a:r>
            <a:r>
              <a:rPr lang="zh-CN" altLang="en-US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螺柱连接装配图的简化画法</a:t>
            </a:r>
            <a:endParaRPr lang="zh-CN" altLang="en-US" sz="3600">
              <a:solidFill>
                <a:srgbClr val="FF0000"/>
              </a:solidFill>
              <a:latin typeface="黑体" pitchFamily="2" charset="-122"/>
              <a:ea typeface="黑体" pitchFamily="2" charset="-122"/>
            </a:endParaRPr>
          </a:p>
        </p:txBody>
      </p:sp>
      <p:sp>
        <p:nvSpPr>
          <p:cNvPr id="270581" name="Text Box 245"/>
          <p:cNvSpPr txBox="1">
            <a:spLocks noChangeArrowheads="1"/>
          </p:cNvSpPr>
          <p:nvPr/>
        </p:nvSpPr>
        <p:spPr bwMode="auto">
          <a:xfrm>
            <a:off x="79375" y="5797550"/>
            <a:ext cx="53594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00CCFF"/>
                    </a:gs>
                    <a:gs pos="50000">
                      <a:srgbClr val="00CCFF">
                        <a:gamma/>
                        <a:tint val="2353"/>
                        <a:invGamma/>
                      </a:srgbClr>
                    </a:gs>
                    <a:gs pos="100000">
                      <a:srgbClr val="00CCFF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chemeClr val="accent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 dirty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L</a:t>
            </a:r>
            <a:r>
              <a:rPr kumimoji="1" lang="zh-CN" altLang="en-US" sz="3600" b="1" baseline="-25000" dirty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计</a:t>
            </a:r>
            <a:r>
              <a:rPr kumimoji="1" lang="en-US" altLang="zh-CN" sz="3600" b="1" dirty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=</a:t>
            </a:r>
            <a:r>
              <a:rPr kumimoji="1" lang="en-US" altLang="zh-CN" sz="3600" b="1" dirty="0" smtClean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t+0.25d+0.8d+0.3d</a:t>
            </a:r>
            <a:endParaRPr kumimoji="1" lang="en-US" altLang="zh-CN" sz="3600" b="1" dirty="0">
              <a:solidFill>
                <a:srgbClr val="FF0000"/>
              </a:solidFill>
              <a:latin typeface="黑体" pitchFamily="2" charset="-122"/>
              <a:ea typeface="黑体" pitchFamily="2" charset="-122"/>
            </a:endParaRPr>
          </a:p>
        </p:txBody>
      </p:sp>
      <p:sp>
        <p:nvSpPr>
          <p:cNvPr id="270582" name="Text Box 246"/>
          <p:cNvSpPr txBox="1">
            <a:spLocks noChangeArrowheads="1"/>
          </p:cNvSpPr>
          <p:nvPr/>
        </p:nvSpPr>
        <p:spPr bwMode="auto">
          <a:xfrm>
            <a:off x="5575300" y="696913"/>
            <a:ext cx="3521075" cy="4486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10000"/>
              </a:spcBef>
              <a:spcAft>
                <a:spcPct val="10000"/>
              </a:spcAft>
            </a:pPr>
            <a:r>
              <a:rPr kumimoji="1" lang="en-US" altLang="zh-CN" sz="3600" b="1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    </a:t>
            </a:r>
            <a:r>
              <a:rPr kumimoji="1" lang="zh-CN" altLang="en-US" sz="3600" b="1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螺柱连接一般用于被连接件之一较厚，不适合加工成通孔，且要求连接力较大的情况，其上部较薄零件加工成通孔。</a:t>
            </a:r>
            <a:r>
              <a:rPr kumimoji="1" lang="zh-CN" altLang="en-US" sz="36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</a:p>
        </p:txBody>
      </p:sp>
      <p:sp>
        <p:nvSpPr>
          <p:cNvPr id="270583" name="Text Box 247" descr="对角砖形"/>
          <p:cNvSpPr txBox="1">
            <a:spLocks noChangeArrowheads="1"/>
          </p:cNvSpPr>
          <p:nvPr/>
        </p:nvSpPr>
        <p:spPr bwMode="auto">
          <a:xfrm>
            <a:off x="4867953" y="5106283"/>
            <a:ext cx="4354158" cy="12618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pattFill prst="diagBrick">
                  <a:fgClr>
                    <a:srgbClr val="99CCFF"/>
                  </a:fgClr>
                  <a:bgClr>
                    <a:srgbClr val="FFFFFF"/>
                  </a:bgClr>
                </a:pattFill>
              </a14:hiddenFill>
            </a:ext>
            <a:ext uri="{91240B29-F687-4F45-9708-019B960494DF}">
              <a14:hiddenLine xmlns:a14="http://schemas.microsoft.com/office/drawing/2010/main" w="9525">
                <a:pattFill prst="pct30">
                  <a:fgClr>
                    <a:srgbClr val="008000"/>
                  </a:fgClr>
                  <a:bgClr>
                    <a:srgbClr val="FFFFFF"/>
                  </a:bgClr>
                </a:patt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4000" dirty="0" smtClean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  </a:t>
            </a:r>
            <a:r>
              <a:rPr kumimoji="1" lang="en-US" altLang="zh-CN" sz="4000" dirty="0" err="1" smtClean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bm</a:t>
            </a:r>
            <a:r>
              <a:rPr kumimoji="1" lang="zh-CN" altLang="zh-CN" sz="3600" b="1" dirty="0">
                <a:solidFill>
                  <a:srgbClr val="3333CC"/>
                </a:solidFill>
              </a:rPr>
              <a:t>同螺钉</a:t>
            </a:r>
            <a:r>
              <a:rPr kumimoji="1" lang="zh-CN" altLang="en-US" sz="3600" b="1" dirty="0">
                <a:solidFill>
                  <a:srgbClr val="3333CC"/>
                </a:solidFill>
              </a:rPr>
              <a:t>，</a:t>
            </a:r>
            <a:r>
              <a:rPr kumimoji="1" lang="zh-CN" altLang="zh-CN" sz="3600" b="1" dirty="0">
                <a:solidFill>
                  <a:srgbClr val="3333CC"/>
                </a:solidFill>
              </a:rPr>
              <a:t>由被连接件的材料决定。</a:t>
            </a:r>
            <a:endParaRPr kumimoji="1" lang="zh-CN" altLang="en-US" sz="3600" b="1" baseline="-25000" dirty="0">
              <a:solidFill>
                <a:srgbClr val="3333CC"/>
              </a:solidFill>
            </a:endParaRPr>
          </a:p>
        </p:txBody>
      </p:sp>
      <p:grpSp>
        <p:nvGrpSpPr>
          <p:cNvPr id="270604" name="Group 268"/>
          <p:cNvGrpSpPr>
            <a:grpSpLocks/>
          </p:cNvGrpSpPr>
          <p:nvPr/>
        </p:nvGrpSpPr>
        <p:grpSpPr bwMode="auto">
          <a:xfrm>
            <a:off x="1908175" y="1325563"/>
            <a:ext cx="1809750" cy="852487"/>
            <a:chOff x="1202" y="835"/>
            <a:chExt cx="1140" cy="537"/>
          </a:xfrm>
        </p:grpSpPr>
        <p:sp>
          <p:nvSpPr>
            <p:cNvPr id="270605" name="Line 269"/>
            <p:cNvSpPr>
              <a:spLocks noChangeShapeType="1"/>
            </p:cNvSpPr>
            <p:nvPr/>
          </p:nvSpPr>
          <p:spPr bwMode="auto">
            <a:xfrm flipV="1">
              <a:off x="1773" y="1316"/>
              <a:ext cx="0" cy="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grpSp>
          <p:nvGrpSpPr>
            <p:cNvPr id="270606" name="Group 270"/>
            <p:cNvGrpSpPr>
              <a:grpSpLocks/>
            </p:cNvGrpSpPr>
            <p:nvPr/>
          </p:nvGrpSpPr>
          <p:grpSpPr bwMode="auto">
            <a:xfrm>
              <a:off x="1202" y="891"/>
              <a:ext cx="1140" cy="462"/>
              <a:chOff x="1182" y="891"/>
              <a:chExt cx="1140" cy="462"/>
            </a:xfrm>
          </p:grpSpPr>
          <p:sp>
            <p:nvSpPr>
              <p:cNvPr id="270607" name="Rectangle 271"/>
              <p:cNvSpPr>
                <a:spLocks noChangeArrowheads="1"/>
              </p:cNvSpPr>
              <p:nvPr/>
            </p:nvSpPr>
            <p:spPr bwMode="auto">
              <a:xfrm>
                <a:off x="1192" y="902"/>
                <a:ext cx="1116" cy="43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70608" name="Group 272"/>
              <p:cNvGrpSpPr>
                <a:grpSpLocks/>
              </p:cNvGrpSpPr>
              <p:nvPr/>
            </p:nvGrpSpPr>
            <p:grpSpPr bwMode="auto">
              <a:xfrm>
                <a:off x="1182" y="891"/>
                <a:ext cx="1140" cy="462"/>
                <a:chOff x="1182" y="891"/>
                <a:chExt cx="1140" cy="462"/>
              </a:xfrm>
            </p:grpSpPr>
            <p:sp>
              <p:nvSpPr>
                <p:cNvPr id="270609" name="Line 273"/>
                <p:cNvSpPr>
                  <a:spLocks noChangeShapeType="1"/>
                </p:cNvSpPr>
                <p:nvPr/>
              </p:nvSpPr>
              <p:spPr bwMode="auto">
                <a:xfrm>
                  <a:off x="1182" y="1349"/>
                  <a:ext cx="1140" cy="0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70610" name="Line 274"/>
                <p:cNvSpPr>
                  <a:spLocks noChangeShapeType="1"/>
                </p:cNvSpPr>
                <p:nvPr/>
              </p:nvSpPr>
              <p:spPr bwMode="auto">
                <a:xfrm flipV="1">
                  <a:off x="1469" y="891"/>
                  <a:ext cx="0" cy="458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70611" name="Line 275"/>
                <p:cNvSpPr>
                  <a:spLocks noChangeShapeType="1"/>
                </p:cNvSpPr>
                <p:nvPr/>
              </p:nvSpPr>
              <p:spPr bwMode="auto">
                <a:xfrm>
                  <a:off x="1182" y="891"/>
                  <a:ext cx="1140" cy="0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70612" name="Line 276"/>
                <p:cNvSpPr>
                  <a:spLocks noChangeShapeType="1"/>
                </p:cNvSpPr>
                <p:nvPr/>
              </p:nvSpPr>
              <p:spPr bwMode="auto">
                <a:xfrm>
                  <a:off x="1182" y="891"/>
                  <a:ext cx="0" cy="458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70613" name="Line 277"/>
                <p:cNvSpPr>
                  <a:spLocks noChangeShapeType="1"/>
                </p:cNvSpPr>
                <p:nvPr/>
              </p:nvSpPr>
              <p:spPr bwMode="auto">
                <a:xfrm>
                  <a:off x="2322" y="891"/>
                  <a:ext cx="0" cy="458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70614" name="Line 278"/>
                <p:cNvSpPr>
                  <a:spLocks noChangeShapeType="1"/>
                </p:cNvSpPr>
                <p:nvPr/>
              </p:nvSpPr>
              <p:spPr bwMode="auto">
                <a:xfrm>
                  <a:off x="1308" y="1349"/>
                  <a:ext cx="890" cy="0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70615" name="Line 279"/>
                <p:cNvSpPr>
                  <a:spLocks noChangeShapeType="1"/>
                </p:cNvSpPr>
                <p:nvPr/>
              </p:nvSpPr>
              <p:spPr bwMode="auto">
                <a:xfrm>
                  <a:off x="2040" y="891"/>
                  <a:ext cx="0" cy="462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</p:grpSp>
        </p:grpSp>
        <p:sp>
          <p:nvSpPr>
            <p:cNvPr id="270616" name="Line 280"/>
            <p:cNvSpPr>
              <a:spLocks noChangeShapeType="1"/>
            </p:cNvSpPr>
            <p:nvPr/>
          </p:nvSpPr>
          <p:spPr bwMode="auto">
            <a:xfrm flipV="1">
              <a:off x="1773" y="835"/>
              <a:ext cx="0" cy="4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45481563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5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705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70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270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000" fill="hold"/>
                                        <p:tgtEl>
                                          <p:spTgt spid="2704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000" fill="hold"/>
                                        <p:tgtEl>
                                          <p:spTgt spid="2704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500"/>
                                        <p:tgtEl>
                                          <p:spTgt spid="2705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2000" fill="hold"/>
                                        <p:tgtEl>
                                          <p:spTgt spid="2705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2000" fill="hold"/>
                                        <p:tgtEl>
                                          <p:spTgt spid="2705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2000" fill="hold"/>
                                        <p:tgtEl>
                                          <p:spTgt spid="2704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2000" fill="hold"/>
                                        <p:tgtEl>
                                          <p:spTgt spid="2704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2000" fill="hold"/>
                                        <p:tgtEl>
                                          <p:spTgt spid="2706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2000" fill="hold"/>
                                        <p:tgtEl>
                                          <p:spTgt spid="2706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5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2705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5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2705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5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2705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6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3" dur="500"/>
                                        <p:tgtEl>
                                          <p:spTgt spid="2705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1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5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68" dur="500"/>
                                        <p:tgtEl>
                                          <p:spTgt spid="2705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5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500"/>
                                        <p:tgtEl>
                                          <p:spTgt spid="2705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0515" grpId="0" animBg="1"/>
      <p:bldP spid="270581" grpId="0" autoUpdateAnimBg="0"/>
      <p:bldP spid="270582" grpId="0" build="p" autoUpdateAnimBg="0"/>
      <p:bldP spid="270583" grpId="0" autoUpdateAnimBg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298" name="Rectangle 2"/>
          <p:cNvSpPr>
            <a:spLocks noChangeArrowheads="1"/>
          </p:cNvSpPr>
          <p:nvPr/>
        </p:nvSpPr>
        <p:spPr bwMode="auto">
          <a:xfrm>
            <a:off x="92075" y="100013"/>
            <a:ext cx="7772400" cy="709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66CCFF"/>
                    </a:gs>
                    <a:gs pos="50000">
                      <a:srgbClr val="66CCFF">
                        <a:gamma/>
                        <a:tint val="0"/>
                        <a:invGamma/>
                      </a:srgbClr>
                    </a:gs>
                    <a:gs pos="100000">
                      <a:srgbClr val="66CCFF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76200" cmpd="sng">
                <a:pattFill prst="wdUpDiag">
                  <a:fgClr>
                    <a:srgbClr val="FF66CC"/>
                  </a:fgClr>
                  <a:bgClr>
                    <a:srgbClr val="FFFFFF"/>
                  </a:bgClr>
                </a:patt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1pPr>
            <a:lvl2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2pPr>
            <a:lvl3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3pPr>
            <a:lvl4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4pPr>
            <a:lvl5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5pPr>
            <a:lvl6pPr marL="457200" algn="ctr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6pPr>
            <a:lvl7pPr marL="914400" algn="ctr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7pPr>
            <a:lvl8pPr marL="1371600" algn="ctr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8pPr>
            <a:lvl9pPr marL="1828800" algn="ctr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4.</a:t>
            </a:r>
            <a:r>
              <a:rPr lang="zh-CN" altLang="en-US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紧定螺钉联接装配图的比例画法</a:t>
            </a:r>
            <a:endParaRPr lang="zh-CN" altLang="en-US" sz="3600">
              <a:solidFill>
                <a:srgbClr val="FF0000"/>
              </a:solidFill>
              <a:latin typeface="黑体" pitchFamily="2" charset="-122"/>
              <a:ea typeface="黑体" pitchFamily="2" charset="-122"/>
            </a:endParaRPr>
          </a:p>
        </p:txBody>
      </p:sp>
      <p:sp>
        <p:nvSpPr>
          <p:cNvPr id="183598" name="Text Box 302"/>
          <p:cNvSpPr txBox="1">
            <a:spLocks noChangeArrowheads="1"/>
          </p:cNvSpPr>
          <p:nvPr/>
        </p:nvSpPr>
        <p:spPr bwMode="auto">
          <a:xfrm>
            <a:off x="100013" y="755650"/>
            <a:ext cx="8531225" cy="558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    </a:t>
            </a:r>
            <a:r>
              <a:rPr kumimoji="1" lang="zh-CN" altLang="en-US" sz="3600" b="1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紧定螺钉分</a:t>
            </a:r>
            <a:r>
              <a:rPr kumimoji="1" lang="zh-CN" altLang="en-US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锥端、柱端、平端</a:t>
            </a:r>
            <a:r>
              <a:rPr kumimoji="1" lang="zh-CN" altLang="en-US" sz="3600" b="1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三种。</a:t>
            </a:r>
          </a:p>
        </p:txBody>
      </p:sp>
      <p:sp>
        <p:nvSpPr>
          <p:cNvPr id="183599" name="Text Box 303"/>
          <p:cNvSpPr txBox="1">
            <a:spLocks noChangeArrowheads="1"/>
          </p:cNvSpPr>
          <p:nvPr/>
        </p:nvSpPr>
        <p:spPr bwMode="auto">
          <a:xfrm>
            <a:off x="100013" y="1620838"/>
            <a:ext cx="4046537" cy="3386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3333CC"/>
                </a:solidFill>
                <a:latin typeface="宋体" pitchFamily="2" charset="-122"/>
              </a:rPr>
              <a:t>    </a:t>
            </a:r>
            <a:r>
              <a:rPr kumimoji="1" lang="zh-CN" altLang="en-US" sz="3600" b="1">
                <a:solidFill>
                  <a:srgbClr val="3333CC"/>
                </a:solidFill>
                <a:latin typeface="宋体" pitchFamily="2" charset="-122"/>
              </a:rPr>
              <a:t>锥端紧定螺钉</a:t>
            </a:r>
            <a:r>
              <a:rPr kumimoji="1" lang="zh-CN" altLang="en-US" sz="3600" b="1">
                <a:solidFill>
                  <a:srgbClr val="000000"/>
                </a:solidFill>
                <a:latin typeface="宋体" pitchFamily="2" charset="-122"/>
              </a:rPr>
              <a:t>靠端部锥面顶入机件上的小锥坑起定位、固定作用。    </a:t>
            </a:r>
          </a:p>
          <a:p>
            <a:pPr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    </a:t>
            </a:r>
            <a:r>
              <a:rPr kumimoji="1" lang="en-US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GB/T 71-2000</a:t>
            </a:r>
          </a:p>
        </p:txBody>
      </p:sp>
      <p:grpSp>
        <p:nvGrpSpPr>
          <p:cNvPr id="183705" name="Group 409"/>
          <p:cNvGrpSpPr>
            <a:grpSpLocks/>
          </p:cNvGrpSpPr>
          <p:nvPr/>
        </p:nvGrpSpPr>
        <p:grpSpPr bwMode="auto">
          <a:xfrm>
            <a:off x="4032250" y="1306513"/>
            <a:ext cx="4532313" cy="5378450"/>
            <a:chOff x="2540" y="655"/>
            <a:chExt cx="2997" cy="3556"/>
          </a:xfrm>
        </p:grpSpPr>
        <p:sp>
          <p:nvSpPr>
            <p:cNvPr id="183602" name="Line 306"/>
            <p:cNvSpPr>
              <a:spLocks noChangeShapeType="1"/>
            </p:cNvSpPr>
            <p:nvPr/>
          </p:nvSpPr>
          <p:spPr bwMode="auto">
            <a:xfrm flipV="1">
              <a:off x="3815" y="1952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03" name="Line 307"/>
            <p:cNvSpPr>
              <a:spLocks noChangeShapeType="1"/>
            </p:cNvSpPr>
            <p:nvPr/>
          </p:nvSpPr>
          <p:spPr bwMode="auto">
            <a:xfrm flipV="1">
              <a:off x="3815" y="1404"/>
              <a:ext cx="0" cy="5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04" name="Line 308"/>
            <p:cNvSpPr>
              <a:spLocks noChangeShapeType="1"/>
            </p:cNvSpPr>
            <p:nvPr/>
          </p:nvSpPr>
          <p:spPr bwMode="auto">
            <a:xfrm>
              <a:off x="4195" y="1404"/>
              <a:ext cx="0" cy="5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05" name="Line 309"/>
            <p:cNvSpPr>
              <a:spLocks noChangeShapeType="1"/>
            </p:cNvSpPr>
            <p:nvPr/>
          </p:nvSpPr>
          <p:spPr bwMode="auto">
            <a:xfrm>
              <a:off x="4195" y="1952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06" name="Freeform 310"/>
            <p:cNvSpPr>
              <a:spLocks/>
            </p:cNvSpPr>
            <p:nvPr/>
          </p:nvSpPr>
          <p:spPr bwMode="auto">
            <a:xfrm>
              <a:off x="2764" y="2433"/>
              <a:ext cx="134" cy="649"/>
            </a:xfrm>
            <a:custGeom>
              <a:avLst/>
              <a:gdLst>
                <a:gd name="T0" fmla="*/ 0 w 84"/>
                <a:gd name="T1" fmla="*/ 0 h 405"/>
                <a:gd name="T2" fmla="*/ 7 w 84"/>
                <a:gd name="T3" fmla="*/ 6 h 405"/>
                <a:gd name="T4" fmla="*/ 12 w 84"/>
                <a:gd name="T5" fmla="*/ 13 h 405"/>
                <a:gd name="T6" fmla="*/ 19 w 84"/>
                <a:gd name="T7" fmla="*/ 20 h 405"/>
                <a:gd name="T8" fmla="*/ 25 w 84"/>
                <a:gd name="T9" fmla="*/ 26 h 405"/>
                <a:gd name="T10" fmla="*/ 29 w 84"/>
                <a:gd name="T11" fmla="*/ 33 h 405"/>
                <a:gd name="T12" fmla="*/ 35 w 84"/>
                <a:gd name="T13" fmla="*/ 40 h 405"/>
                <a:gd name="T14" fmla="*/ 39 w 84"/>
                <a:gd name="T15" fmla="*/ 47 h 405"/>
                <a:gd name="T16" fmla="*/ 43 w 84"/>
                <a:gd name="T17" fmla="*/ 55 h 405"/>
                <a:gd name="T18" fmla="*/ 48 w 84"/>
                <a:gd name="T19" fmla="*/ 62 h 405"/>
                <a:gd name="T20" fmla="*/ 51 w 84"/>
                <a:gd name="T21" fmla="*/ 69 h 405"/>
                <a:gd name="T22" fmla="*/ 56 w 84"/>
                <a:gd name="T23" fmla="*/ 77 h 405"/>
                <a:gd name="T24" fmla="*/ 59 w 84"/>
                <a:gd name="T25" fmla="*/ 84 h 405"/>
                <a:gd name="T26" fmla="*/ 62 w 84"/>
                <a:gd name="T27" fmla="*/ 91 h 405"/>
                <a:gd name="T28" fmla="*/ 66 w 84"/>
                <a:gd name="T29" fmla="*/ 99 h 405"/>
                <a:gd name="T30" fmla="*/ 68 w 84"/>
                <a:gd name="T31" fmla="*/ 107 h 405"/>
                <a:gd name="T32" fmla="*/ 70 w 84"/>
                <a:gd name="T33" fmla="*/ 115 h 405"/>
                <a:gd name="T34" fmla="*/ 72 w 84"/>
                <a:gd name="T35" fmla="*/ 122 h 405"/>
                <a:gd name="T36" fmla="*/ 74 w 84"/>
                <a:gd name="T37" fmla="*/ 130 h 405"/>
                <a:gd name="T38" fmla="*/ 77 w 84"/>
                <a:gd name="T39" fmla="*/ 138 h 405"/>
                <a:gd name="T40" fmla="*/ 79 w 84"/>
                <a:gd name="T41" fmla="*/ 145 h 405"/>
                <a:gd name="T42" fmla="*/ 80 w 84"/>
                <a:gd name="T43" fmla="*/ 152 h 405"/>
                <a:gd name="T44" fmla="*/ 81 w 84"/>
                <a:gd name="T45" fmla="*/ 160 h 405"/>
                <a:gd name="T46" fmla="*/ 82 w 84"/>
                <a:gd name="T47" fmla="*/ 168 h 405"/>
                <a:gd name="T48" fmla="*/ 83 w 84"/>
                <a:gd name="T49" fmla="*/ 175 h 405"/>
                <a:gd name="T50" fmla="*/ 83 w 84"/>
                <a:gd name="T51" fmla="*/ 182 h 405"/>
                <a:gd name="T52" fmla="*/ 84 w 84"/>
                <a:gd name="T53" fmla="*/ 190 h 405"/>
                <a:gd name="T54" fmla="*/ 84 w 84"/>
                <a:gd name="T55" fmla="*/ 196 h 405"/>
                <a:gd name="T56" fmla="*/ 84 w 84"/>
                <a:gd name="T57" fmla="*/ 204 h 405"/>
                <a:gd name="T58" fmla="*/ 84 w 84"/>
                <a:gd name="T59" fmla="*/ 211 h 405"/>
                <a:gd name="T60" fmla="*/ 84 w 84"/>
                <a:gd name="T61" fmla="*/ 217 h 405"/>
                <a:gd name="T62" fmla="*/ 84 w 84"/>
                <a:gd name="T63" fmla="*/ 224 h 405"/>
                <a:gd name="T64" fmla="*/ 83 w 84"/>
                <a:gd name="T65" fmla="*/ 231 h 405"/>
                <a:gd name="T66" fmla="*/ 82 w 84"/>
                <a:gd name="T67" fmla="*/ 237 h 405"/>
                <a:gd name="T68" fmla="*/ 82 w 84"/>
                <a:gd name="T69" fmla="*/ 244 h 405"/>
                <a:gd name="T70" fmla="*/ 81 w 84"/>
                <a:gd name="T71" fmla="*/ 251 h 405"/>
                <a:gd name="T72" fmla="*/ 80 w 84"/>
                <a:gd name="T73" fmla="*/ 256 h 405"/>
                <a:gd name="T74" fmla="*/ 78 w 84"/>
                <a:gd name="T75" fmla="*/ 262 h 405"/>
                <a:gd name="T76" fmla="*/ 77 w 84"/>
                <a:gd name="T77" fmla="*/ 267 h 405"/>
                <a:gd name="T78" fmla="*/ 73 w 84"/>
                <a:gd name="T79" fmla="*/ 278 h 405"/>
                <a:gd name="T80" fmla="*/ 70 w 84"/>
                <a:gd name="T81" fmla="*/ 289 h 405"/>
                <a:gd name="T82" fmla="*/ 66 w 84"/>
                <a:gd name="T83" fmla="*/ 299 h 405"/>
                <a:gd name="T84" fmla="*/ 60 w 84"/>
                <a:gd name="T85" fmla="*/ 309 h 405"/>
                <a:gd name="T86" fmla="*/ 56 w 84"/>
                <a:gd name="T87" fmla="*/ 319 h 405"/>
                <a:gd name="T88" fmla="*/ 49 w 84"/>
                <a:gd name="T89" fmla="*/ 329 h 405"/>
                <a:gd name="T90" fmla="*/ 43 w 84"/>
                <a:gd name="T91" fmla="*/ 339 h 405"/>
                <a:gd name="T92" fmla="*/ 37 w 84"/>
                <a:gd name="T93" fmla="*/ 349 h 405"/>
                <a:gd name="T94" fmla="*/ 30 w 84"/>
                <a:gd name="T95" fmla="*/ 359 h 405"/>
                <a:gd name="T96" fmla="*/ 24 w 84"/>
                <a:gd name="T97" fmla="*/ 370 h 405"/>
                <a:gd name="T98" fmla="*/ 16 w 84"/>
                <a:gd name="T99" fmla="*/ 381 h 405"/>
                <a:gd name="T100" fmla="*/ 8 w 84"/>
                <a:gd name="T101" fmla="*/ 392 h 405"/>
                <a:gd name="T102" fmla="*/ 0 w 84"/>
                <a:gd name="T103" fmla="*/ 405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4" h="405">
                  <a:moveTo>
                    <a:pt x="0" y="0"/>
                  </a:moveTo>
                  <a:lnTo>
                    <a:pt x="7" y="6"/>
                  </a:lnTo>
                  <a:lnTo>
                    <a:pt x="12" y="13"/>
                  </a:lnTo>
                  <a:lnTo>
                    <a:pt x="19" y="20"/>
                  </a:lnTo>
                  <a:lnTo>
                    <a:pt x="25" y="26"/>
                  </a:lnTo>
                  <a:lnTo>
                    <a:pt x="29" y="33"/>
                  </a:lnTo>
                  <a:lnTo>
                    <a:pt x="35" y="40"/>
                  </a:lnTo>
                  <a:lnTo>
                    <a:pt x="39" y="47"/>
                  </a:lnTo>
                  <a:lnTo>
                    <a:pt x="43" y="55"/>
                  </a:lnTo>
                  <a:lnTo>
                    <a:pt x="48" y="62"/>
                  </a:lnTo>
                  <a:lnTo>
                    <a:pt x="51" y="69"/>
                  </a:lnTo>
                  <a:lnTo>
                    <a:pt x="56" y="77"/>
                  </a:lnTo>
                  <a:lnTo>
                    <a:pt x="59" y="84"/>
                  </a:lnTo>
                  <a:lnTo>
                    <a:pt x="62" y="91"/>
                  </a:lnTo>
                  <a:lnTo>
                    <a:pt x="66" y="99"/>
                  </a:lnTo>
                  <a:lnTo>
                    <a:pt x="68" y="107"/>
                  </a:lnTo>
                  <a:lnTo>
                    <a:pt x="70" y="115"/>
                  </a:lnTo>
                  <a:lnTo>
                    <a:pt x="72" y="122"/>
                  </a:lnTo>
                  <a:lnTo>
                    <a:pt x="74" y="130"/>
                  </a:lnTo>
                  <a:lnTo>
                    <a:pt x="77" y="138"/>
                  </a:lnTo>
                  <a:lnTo>
                    <a:pt x="79" y="145"/>
                  </a:lnTo>
                  <a:lnTo>
                    <a:pt x="80" y="152"/>
                  </a:lnTo>
                  <a:lnTo>
                    <a:pt x="81" y="160"/>
                  </a:lnTo>
                  <a:lnTo>
                    <a:pt x="82" y="168"/>
                  </a:lnTo>
                  <a:lnTo>
                    <a:pt x="83" y="175"/>
                  </a:lnTo>
                  <a:lnTo>
                    <a:pt x="83" y="182"/>
                  </a:lnTo>
                  <a:lnTo>
                    <a:pt x="84" y="190"/>
                  </a:lnTo>
                  <a:lnTo>
                    <a:pt x="84" y="196"/>
                  </a:lnTo>
                  <a:lnTo>
                    <a:pt x="84" y="204"/>
                  </a:lnTo>
                  <a:lnTo>
                    <a:pt x="84" y="211"/>
                  </a:lnTo>
                  <a:lnTo>
                    <a:pt x="84" y="217"/>
                  </a:lnTo>
                  <a:lnTo>
                    <a:pt x="84" y="224"/>
                  </a:lnTo>
                  <a:lnTo>
                    <a:pt x="83" y="231"/>
                  </a:lnTo>
                  <a:lnTo>
                    <a:pt x="82" y="237"/>
                  </a:lnTo>
                  <a:lnTo>
                    <a:pt x="82" y="244"/>
                  </a:lnTo>
                  <a:lnTo>
                    <a:pt x="81" y="251"/>
                  </a:lnTo>
                  <a:lnTo>
                    <a:pt x="80" y="256"/>
                  </a:lnTo>
                  <a:lnTo>
                    <a:pt x="78" y="262"/>
                  </a:lnTo>
                  <a:lnTo>
                    <a:pt x="77" y="267"/>
                  </a:lnTo>
                  <a:lnTo>
                    <a:pt x="73" y="278"/>
                  </a:lnTo>
                  <a:lnTo>
                    <a:pt x="70" y="289"/>
                  </a:lnTo>
                  <a:lnTo>
                    <a:pt x="66" y="299"/>
                  </a:lnTo>
                  <a:lnTo>
                    <a:pt x="60" y="309"/>
                  </a:lnTo>
                  <a:lnTo>
                    <a:pt x="56" y="319"/>
                  </a:lnTo>
                  <a:lnTo>
                    <a:pt x="49" y="329"/>
                  </a:lnTo>
                  <a:lnTo>
                    <a:pt x="43" y="339"/>
                  </a:lnTo>
                  <a:lnTo>
                    <a:pt x="37" y="349"/>
                  </a:lnTo>
                  <a:lnTo>
                    <a:pt x="30" y="359"/>
                  </a:lnTo>
                  <a:lnTo>
                    <a:pt x="24" y="370"/>
                  </a:lnTo>
                  <a:lnTo>
                    <a:pt x="16" y="381"/>
                  </a:lnTo>
                  <a:lnTo>
                    <a:pt x="8" y="392"/>
                  </a:lnTo>
                  <a:lnTo>
                    <a:pt x="0" y="40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07" name="Freeform 311"/>
            <p:cNvSpPr>
              <a:spLocks/>
            </p:cNvSpPr>
            <p:nvPr/>
          </p:nvSpPr>
          <p:spPr bwMode="auto">
            <a:xfrm>
              <a:off x="2629" y="2433"/>
              <a:ext cx="135" cy="649"/>
            </a:xfrm>
            <a:custGeom>
              <a:avLst/>
              <a:gdLst>
                <a:gd name="T0" fmla="*/ 84 w 84"/>
                <a:gd name="T1" fmla="*/ 0 h 405"/>
                <a:gd name="T2" fmla="*/ 78 w 84"/>
                <a:gd name="T3" fmla="*/ 6 h 405"/>
                <a:gd name="T4" fmla="*/ 72 w 84"/>
                <a:gd name="T5" fmla="*/ 13 h 405"/>
                <a:gd name="T6" fmla="*/ 67 w 84"/>
                <a:gd name="T7" fmla="*/ 20 h 405"/>
                <a:gd name="T8" fmla="*/ 61 w 84"/>
                <a:gd name="T9" fmla="*/ 26 h 405"/>
                <a:gd name="T10" fmla="*/ 56 w 84"/>
                <a:gd name="T11" fmla="*/ 33 h 405"/>
                <a:gd name="T12" fmla="*/ 51 w 84"/>
                <a:gd name="T13" fmla="*/ 40 h 405"/>
                <a:gd name="T14" fmla="*/ 46 w 84"/>
                <a:gd name="T15" fmla="*/ 47 h 405"/>
                <a:gd name="T16" fmla="*/ 41 w 84"/>
                <a:gd name="T17" fmla="*/ 55 h 405"/>
                <a:gd name="T18" fmla="*/ 38 w 84"/>
                <a:gd name="T19" fmla="*/ 62 h 405"/>
                <a:gd name="T20" fmla="*/ 33 w 84"/>
                <a:gd name="T21" fmla="*/ 69 h 405"/>
                <a:gd name="T22" fmla="*/ 30 w 84"/>
                <a:gd name="T23" fmla="*/ 77 h 405"/>
                <a:gd name="T24" fmla="*/ 26 w 84"/>
                <a:gd name="T25" fmla="*/ 84 h 405"/>
                <a:gd name="T26" fmla="*/ 24 w 84"/>
                <a:gd name="T27" fmla="*/ 91 h 405"/>
                <a:gd name="T28" fmla="*/ 20 w 84"/>
                <a:gd name="T29" fmla="*/ 99 h 405"/>
                <a:gd name="T30" fmla="*/ 17 w 84"/>
                <a:gd name="T31" fmla="*/ 107 h 405"/>
                <a:gd name="T32" fmla="*/ 15 w 84"/>
                <a:gd name="T33" fmla="*/ 115 h 405"/>
                <a:gd name="T34" fmla="*/ 12 w 84"/>
                <a:gd name="T35" fmla="*/ 122 h 405"/>
                <a:gd name="T36" fmla="*/ 10 w 84"/>
                <a:gd name="T37" fmla="*/ 130 h 405"/>
                <a:gd name="T38" fmla="*/ 8 w 84"/>
                <a:gd name="T39" fmla="*/ 138 h 405"/>
                <a:gd name="T40" fmla="*/ 7 w 84"/>
                <a:gd name="T41" fmla="*/ 145 h 405"/>
                <a:gd name="T42" fmla="*/ 6 w 84"/>
                <a:gd name="T43" fmla="*/ 152 h 405"/>
                <a:gd name="T44" fmla="*/ 4 w 84"/>
                <a:gd name="T45" fmla="*/ 160 h 405"/>
                <a:gd name="T46" fmla="*/ 3 w 84"/>
                <a:gd name="T47" fmla="*/ 168 h 405"/>
                <a:gd name="T48" fmla="*/ 3 w 84"/>
                <a:gd name="T49" fmla="*/ 175 h 405"/>
                <a:gd name="T50" fmla="*/ 1 w 84"/>
                <a:gd name="T51" fmla="*/ 182 h 405"/>
                <a:gd name="T52" fmla="*/ 1 w 84"/>
                <a:gd name="T53" fmla="*/ 190 h 405"/>
                <a:gd name="T54" fmla="*/ 0 w 84"/>
                <a:gd name="T55" fmla="*/ 196 h 405"/>
                <a:gd name="T56" fmla="*/ 0 w 84"/>
                <a:gd name="T57" fmla="*/ 204 h 405"/>
                <a:gd name="T58" fmla="*/ 0 w 84"/>
                <a:gd name="T59" fmla="*/ 211 h 405"/>
                <a:gd name="T60" fmla="*/ 0 w 84"/>
                <a:gd name="T61" fmla="*/ 217 h 405"/>
                <a:gd name="T62" fmla="*/ 1 w 84"/>
                <a:gd name="T63" fmla="*/ 224 h 405"/>
                <a:gd name="T64" fmla="*/ 1 w 84"/>
                <a:gd name="T65" fmla="*/ 231 h 405"/>
                <a:gd name="T66" fmla="*/ 3 w 84"/>
                <a:gd name="T67" fmla="*/ 237 h 405"/>
                <a:gd name="T68" fmla="*/ 4 w 84"/>
                <a:gd name="T69" fmla="*/ 244 h 405"/>
                <a:gd name="T70" fmla="*/ 5 w 84"/>
                <a:gd name="T71" fmla="*/ 251 h 405"/>
                <a:gd name="T72" fmla="*/ 6 w 84"/>
                <a:gd name="T73" fmla="*/ 256 h 405"/>
                <a:gd name="T74" fmla="*/ 7 w 84"/>
                <a:gd name="T75" fmla="*/ 262 h 405"/>
                <a:gd name="T76" fmla="*/ 8 w 84"/>
                <a:gd name="T77" fmla="*/ 267 h 405"/>
                <a:gd name="T78" fmla="*/ 11 w 84"/>
                <a:gd name="T79" fmla="*/ 278 h 405"/>
                <a:gd name="T80" fmla="*/ 16 w 84"/>
                <a:gd name="T81" fmla="*/ 289 h 405"/>
                <a:gd name="T82" fmla="*/ 20 w 84"/>
                <a:gd name="T83" fmla="*/ 299 h 405"/>
                <a:gd name="T84" fmla="*/ 25 w 84"/>
                <a:gd name="T85" fmla="*/ 309 h 405"/>
                <a:gd name="T86" fmla="*/ 30 w 84"/>
                <a:gd name="T87" fmla="*/ 319 h 405"/>
                <a:gd name="T88" fmla="*/ 36 w 84"/>
                <a:gd name="T89" fmla="*/ 329 h 405"/>
                <a:gd name="T90" fmla="*/ 41 w 84"/>
                <a:gd name="T91" fmla="*/ 339 h 405"/>
                <a:gd name="T92" fmla="*/ 48 w 84"/>
                <a:gd name="T93" fmla="*/ 349 h 405"/>
                <a:gd name="T94" fmla="*/ 54 w 84"/>
                <a:gd name="T95" fmla="*/ 359 h 405"/>
                <a:gd name="T96" fmla="*/ 62 w 84"/>
                <a:gd name="T97" fmla="*/ 370 h 405"/>
                <a:gd name="T98" fmla="*/ 69 w 84"/>
                <a:gd name="T99" fmla="*/ 381 h 405"/>
                <a:gd name="T100" fmla="*/ 77 w 84"/>
                <a:gd name="T101" fmla="*/ 392 h 405"/>
                <a:gd name="T102" fmla="*/ 84 w 84"/>
                <a:gd name="T103" fmla="*/ 405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4" h="405">
                  <a:moveTo>
                    <a:pt x="84" y="0"/>
                  </a:moveTo>
                  <a:lnTo>
                    <a:pt x="78" y="6"/>
                  </a:lnTo>
                  <a:lnTo>
                    <a:pt x="72" y="13"/>
                  </a:lnTo>
                  <a:lnTo>
                    <a:pt x="67" y="20"/>
                  </a:lnTo>
                  <a:lnTo>
                    <a:pt x="61" y="26"/>
                  </a:lnTo>
                  <a:lnTo>
                    <a:pt x="56" y="33"/>
                  </a:lnTo>
                  <a:lnTo>
                    <a:pt x="51" y="40"/>
                  </a:lnTo>
                  <a:lnTo>
                    <a:pt x="46" y="47"/>
                  </a:lnTo>
                  <a:lnTo>
                    <a:pt x="41" y="55"/>
                  </a:lnTo>
                  <a:lnTo>
                    <a:pt x="38" y="62"/>
                  </a:lnTo>
                  <a:lnTo>
                    <a:pt x="33" y="69"/>
                  </a:lnTo>
                  <a:lnTo>
                    <a:pt x="30" y="77"/>
                  </a:lnTo>
                  <a:lnTo>
                    <a:pt x="26" y="84"/>
                  </a:lnTo>
                  <a:lnTo>
                    <a:pt x="24" y="91"/>
                  </a:lnTo>
                  <a:lnTo>
                    <a:pt x="20" y="99"/>
                  </a:lnTo>
                  <a:lnTo>
                    <a:pt x="17" y="107"/>
                  </a:lnTo>
                  <a:lnTo>
                    <a:pt x="15" y="115"/>
                  </a:lnTo>
                  <a:lnTo>
                    <a:pt x="12" y="122"/>
                  </a:lnTo>
                  <a:lnTo>
                    <a:pt x="10" y="130"/>
                  </a:lnTo>
                  <a:lnTo>
                    <a:pt x="8" y="138"/>
                  </a:lnTo>
                  <a:lnTo>
                    <a:pt x="7" y="145"/>
                  </a:lnTo>
                  <a:lnTo>
                    <a:pt x="6" y="152"/>
                  </a:lnTo>
                  <a:lnTo>
                    <a:pt x="4" y="160"/>
                  </a:lnTo>
                  <a:lnTo>
                    <a:pt x="3" y="168"/>
                  </a:lnTo>
                  <a:lnTo>
                    <a:pt x="3" y="175"/>
                  </a:lnTo>
                  <a:lnTo>
                    <a:pt x="1" y="182"/>
                  </a:lnTo>
                  <a:lnTo>
                    <a:pt x="1" y="190"/>
                  </a:lnTo>
                  <a:lnTo>
                    <a:pt x="0" y="196"/>
                  </a:lnTo>
                  <a:lnTo>
                    <a:pt x="0" y="204"/>
                  </a:lnTo>
                  <a:lnTo>
                    <a:pt x="0" y="211"/>
                  </a:lnTo>
                  <a:lnTo>
                    <a:pt x="0" y="217"/>
                  </a:lnTo>
                  <a:lnTo>
                    <a:pt x="1" y="224"/>
                  </a:lnTo>
                  <a:lnTo>
                    <a:pt x="1" y="231"/>
                  </a:lnTo>
                  <a:lnTo>
                    <a:pt x="3" y="237"/>
                  </a:lnTo>
                  <a:lnTo>
                    <a:pt x="4" y="244"/>
                  </a:lnTo>
                  <a:lnTo>
                    <a:pt x="5" y="251"/>
                  </a:lnTo>
                  <a:lnTo>
                    <a:pt x="6" y="256"/>
                  </a:lnTo>
                  <a:lnTo>
                    <a:pt x="7" y="262"/>
                  </a:lnTo>
                  <a:lnTo>
                    <a:pt x="8" y="267"/>
                  </a:lnTo>
                  <a:lnTo>
                    <a:pt x="11" y="278"/>
                  </a:lnTo>
                  <a:lnTo>
                    <a:pt x="16" y="289"/>
                  </a:lnTo>
                  <a:lnTo>
                    <a:pt x="20" y="299"/>
                  </a:lnTo>
                  <a:lnTo>
                    <a:pt x="25" y="309"/>
                  </a:lnTo>
                  <a:lnTo>
                    <a:pt x="30" y="319"/>
                  </a:lnTo>
                  <a:lnTo>
                    <a:pt x="36" y="329"/>
                  </a:lnTo>
                  <a:lnTo>
                    <a:pt x="41" y="339"/>
                  </a:lnTo>
                  <a:lnTo>
                    <a:pt x="48" y="349"/>
                  </a:lnTo>
                  <a:lnTo>
                    <a:pt x="54" y="359"/>
                  </a:lnTo>
                  <a:lnTo>
                    <a:pt x="62" y="370"/>
                  </a:lnTo>
                  <a:lnTo>
                    <a:pt x="69" y="381"/>
                  </a:lnTo>
                  <a:lnTo>
                    <a:pt x="77" y="392"/>
                  </a:lnTo>
                  <a:lnTo>
                    <a:pt x="84" y="40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08" name="Line 312"/>
            <p:cNvSpPr>
              <a:spLocks noChangeShapeType="1"/>
            </p:cNvSpPr>
            <p:nvPr/>
          </p:nvSpPr>
          <p:spPr bwMode="auto">
            <a:xfrm flipH="1" flipV="1">
              <a:off x="2741" y="3026"/>
              <a:ext cx="34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09" name="Line 313"/>
            <p:cNvSpPr>
              <a:spLocks noChangeShapeType="1"/>
            </p:cNvSpPr>
            <p:nvPr/>
          </p:nvSpPr>
          <p:spPr bwMode="auto">
            <a:xfrm flipH="1" flipV="1">
              <a:off x="2641" y="2836"/>
              <a:ext cx="179" cy="1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10" name="Line 314"/>
            <p:cNvSpPr>
              <a:spLocks noChangeShapeType="1"/>
            </p:cNvSpPr>
            <p:nvPr/>
          </p:nvSpPr>
          <p:spPr bwMode="auto">
            <a:xfrm flipH="1" flipV="1">
              <a:off x="2641" y="2724"/>
              <a:ext cx="212" cy="2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11" name="Line 315"/>
            <p:cNvSpPr>
              <a:spLocks noChangeShapeType="1"/>
            </p:cNvSpPr>
            <p:nvPr/>
          </p:nvSpPr>
          <p:spPr bwMode="auto">
            <a:xfrm flipH="1" flipV="1">
              <a:off x="2652" y="2634"/>
              <a:ext cx="235" cy="2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12" name="Line 316"/>
            <p:cNvSpPr>
              <a:spLocks noChangeShapeType="1"/>
            </p:cNvSpPr>
            <p:nvPr/>
          </p:nvSpPr>
          <p:spPr bwMode="auto">
            <a:xfrm flipH="1" flipV="1">
              <a:off x="2685" y="2556"/>
              <a:ext cx="213" cy="2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13" name="Line 317"/>
            <p:cNvSpPr>
              <a:spLocks noChangeShapeType="1"/>
            </p:cNvSpPr>
            <p:nvPr/>
          </p:nvSpPr>
          <p:spPr bwMode="auto">
            <a:xfrm flipH="1" flipV="1">
              <a:off x="2719" y="2489"/>
              <a:ext cx="179" cy="1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14" name="Line 318"/>
            <p:cNvSpPr>
              <a:spLocks noChangeShapeType="1"/>
            </p:cNvSpPr>
            <p:nvPr/>
          </p:nvSpPr>
          <p:spPr bwMode="auto">
            <a:xfrm flipH="1" flipV="1">
              <a:off x="2764" y="2433"/>
              <a:ext cx="56" cy="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15" name="Freeform 319"/>
            <p:cNvSpPr>
              <a:spLocks/>
            </p:cNvSpPr>
            <p:nvPr/>
          </p:nvSpPr>
          <p:spPr bwMode="auto">
            <a:xfrm>
              <a:off x="2629" y="1784"/>
              <a:ext cx="135" cy="649"/>
            </a:xfrm>
            <a:custGeom>
              <a:avLst/>
              <a:gdLst>
                <a:gd name="T0" fmla="*/ 84 w 84"/>
                <a:gd name="T1" fmla="*/ 406 h 406"/>
                <a:gd name="T2" fmla="*/ 78 w 84"/>
                <a:gd name="T3" fmla="*/ 399 h 406"/>
                <a:gd name="T4" fmla="*/ 72 w 84"/>
                <a:gd name="T5" fmla="*/ 392 h 406"/>
                <a:gd name="T6" fmla="*/ 67 w 84"/>
                <a:gd name="T7" fmla="*/ 386 h 406"/>
                <a:gd name="T8" fmla="*/ 61 w 84"/>
                <a:gd name="T9" fmla="*/ 379 h 406"/>
                <a:gd name="T10" fmla="*/ 56 w 84"/>
                <a:gd name="T11" fmla="*/ 373 h 406"/>
                <a:gd name="T12" fmla="*/ 51 w 84"/>
                <a:gd name="T13" fmla="*/ 365 h 406"/>
                <a:gd name="T14" fmla="*/ 46 w 84"/>
                <a:gd name="T15" fmla="*/ 358 h 406"/>
                <a:gd name="T16" fmla="*/ 41 w 84"/>
                <a:gd name="T17" fmla="*/ 350 h 406"/>
                <a:gd name="T18" fmla="*/ 38 w 84"/>
                <a:gd name="T19" fmla="*/ 344 h 406"/>
                <a:gd name="T20" fmla="*/ 33 w 84"/>
                <a:gd name="T21" fmla="*/ 336 h 406"/>
                <a:gd name="T22" fmla="*/ 30 w 84"/>
                <a:gd name="T23" fmla="*/ 328 h 406"/>
                <a:gd name="T24" fmla="*/ 26 w 84"/>
                <a:gd name="T25" fmla="*/ 321 h 406"/>
                <a:gd name="T26" fmla="*/ 24 w 84"/>
                <a:gd name="T27" fmla="*/ 313 h 406"/>
                <a:gd name="T28" fmla="*/ 20 w 84"/>
                <a:gd name="T29" fmla="*/ 306 h 406"/>
                <a:gd name="T30" fmla="*/ 17 w 84"/>
                <a:gd name="T31" fmla="*/ 299 h 406"/>
                <a:gd name="T32" fmla="*/ 15 w 84"/>
                <a:gd name="T33" fmla="*/ 291 h 406"/>
                <a:gd name="T34" fmla="*/ 12 w 84"/>
                <a:gd name="T35" fmla="*/ 283 h 406"/>
                <a:gd name="T36" fmla="*/ 10 w 84"/>
                <a:gd name="T37" fmla="*/ 275 h 406"/>
                <a:gd name="T38" fmla="*/ 8 w 84"/>
                <a:gd name="T39" fmla="*/ 268 h 406"/>
                <a:gd name="T40" fmla="*/ 7 w 84"/>
                <a:gd name="T41" fmla="*/ 260 h 406"/>
                <a:gd name="T42" fmla="*/ 6 w 84"/>
                <a:gd name="T43" fmla="*/ 252 h 406"/>
                <a:gd name="T44" fmla="*/ 4 w 84"/>
                <a:gd name="T45" fmla="*/ 245 h 406"/>
                <a:gd name="T46" fmla="*/ 3 w 84"/>
                <a:gd name="T47" fmla="*/ 238 h 406"/>
                <a:gd name="T48" fmla="*/ 3 w 84"/>
                <a:gd name="T49" fmla="*/ 230 h 406"/>
                <a:gd name="T50" fmla="*/ 1 w 84"/>
                <a:gd name="T51" fmla="*/ 222 h 406"/>
                <a:gd name="T52" fmla="*/ 1 w 84"/>
                <a:gd name="T53" fmla="*/ 216 h 406"/>
                <a:gd name="T54" fmla="*/ 0 w 84"/>
                <a:gd name="T55" fmla="*/ 208 h 406"/>
                <a:gd name="T56" fmla="*/ 0 w 84"/>
                <a:gd name="T57" fmla="*/ 201 h 406"/>
                <a:gd name="T58" fmla="*/ 0 w 84"/>
                <a:gd name="T59" fmla="*/ 195 h 406"/>
                <a:gd name="T60" fmla="*/ 0 w 84"/>
                <a:gd name="T61" fmla="*/ 187 h 406"/>
                <a:gd name="T62" fmla="*/ 1 w 84"/>
                <a:gd name="T63" fmla="*/ 180 h 406"/>
                <a:gd name="T64" fmla="*/ 1 w 84"/>
                <a:gd name="T65" fmla="*/ 174 h 406"/>
                <a:gd name="T66" fmla="*/ 3 w 84"/>
                <a:gd name="T67" fmla="*/ 167 h 406"/>
                <a:gd name="T68" fmla="*/ 4 w 84"/>
                <a:gd name="T69" fmla="*/ 161 h 406"/>
                <a:gd name="T70" fmla="*/ 5 w 84"/>
                <a:gd name="T71" fmla="*/ 155 h 406"/>
                <a:gd name="T72" fmla="*/ 6 w 84"/>
                <a:gd name="T73" fmla="*/ 149 h 406"/>
                <a:gd name="T74" fmla="*/ 7 w 84"/>
                <a:gd name="T75" fmla="*/ 143 h 406"/>
                <a:gd name="T76" fmla="*/ 8 w 84"/>
                <a:gd name="T77" fmla="*/ 137 h 406"/>
                <a:gd name="T78" fmla="*/ 11 w 84"/>
                <a:gd name="T79" fmla="*/ 126 h 406"/>
                <a:gd name="T80" fmla="*/ 16 w 84"/>
                <a:gd name="T81" fmla="*/ 116 h 406"/>
                <a:gd name="T82" fmla="*/ 20 w 84"/>
                <a:gd name="T83" fmla="*/ 106 h 406"/>
                <a:gd name="T84" fmla="*/ 25 w 84"/>
                <a:gd name="T85" fmla="*/ 96 h 406"/>
                <a:gd name="T86" fmla="*/ 30 w 84"/>
                <a:gd name="T87" fmla="*/ 86 h 406"/>
                <a:gd name="T88" fmla="*/ 36 w 84"/>
                <a:gd name="T89" fmla="*/ 76 h 406"/>
                <a:gd name="T90" fmla="*/ 41 w 84"/>
                <a:gd name="T91" fmla="*/ 66 h 406"/>
                <a:gd name="T92" fmla="*/ 48 w 84"/>
                <a:gd name="T93" fmla="*/ 56 h 406"/>
                <a:gd name="T94" fmla="*/ 54 w 84"/>
                <a:gd name="T95" fmla="*/ 45 h 406"/>
                <a:gd name="T96" fmla="*/ 62 w 84"/>
                <a:gd name="T97" fmla="*/ 35 h 406"/>
                <a:gd name="T98" fmla="*/ 69 w 84"/>
                <a:gd name="T99" fmla="*/ 24 h 406"/>
                <a:gd name="T100" fmla="*/ 77 w 84"/>
                <a:gd name="T101" fmla="*/ 12 h 406"/>
                <a:gd name="T102" fmla="*/ 84 w 84"/>
                <a:gd name="T103" fmla="*/ 0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4" h="406">
                  <a:moveTo>
                    <a:pt x="84" y="406"/>
                  </a:moveTo>
                  <a:lnTo>
                    <a:pt x="78" y="399"/>
                  </a:lnTo>
                  <a:lnTo>
                    <a:pt x="72" y="392"/>
                  </a:lnTo>
                  <a:lnTo>
                    <a:pt x="67" y="386"/>
                  </a:lnTo>
                  <a:lnTo>
                    <a:pt x="61" y="379"/>
                  </a:lnTo>
                  <a:lnTo>
                    <a:pt x="56" y="373"/>
                  </a:lnTo>
                  <a:lnTo>
                    <a:pt x="51" y="365"/>
                  </a:lnTo>
                  <a:lnTo>
                    <a:pt x="46" y="358"/>
                  </a:lnTo>
                  <a:lnTo>
                    <a:pt x="41" y="350"/>
                  </a:lnTo>
                  <a:lnTo>
                    <a:pt x="38" y="344"/>
                  </a:lnTo>
                  <a:lnTo>
                    <a:pt x="33" y="336"/>
                  </a:lnTo>
                  <a:lnTo>
                    <a:pt x="30" y="328"/>
                  </a:lnTo>
                  <a:lnTo>
                    <a:pt x="26" y="321"/>
                  </a:lnTo>
                  <a:lnTo>
                    <a:pt x="24" y="313"/>
                  </a:lnTo>
                  <a:lnTo>
                    <a:pt x="20" y="306"/>
                  </a:lnTo>
                  <a:lnTo>
                    <a:pt x="17" y="299"/>
                  </a:lnTo>
                  <a:lnTo>
                    <a:pt x="15" y="291"/>
                  </a:lnTo>
                  <a:lnTo>
                    <a:pt x="12" y="283"/>
                  </a:lnTo>
                  <a:lnTo>
                    <a:pt x="10" y="275"/>
                  </a:lnTo>
                  <a:lnTo>
                    <a:pt x="8" y="268"/>
                  </a:lnTo>
                  <a:lnTo>
                    <a:pt x="7" y="260"/>
                  </a:lnTo>
                  <a:lnTo>
                    <a:pt x="6" y="252"/>
                  </a:lnTo>
                  <a:lnTo>
                    <a:pt x="4" y="245"/>
                  </a:lnTo>
                  <a:lnTo>
                    <a:pt x="3" y="238"/>
                  </a:lnTo>
                  <a:lnTo>
                    <a:pt x="3" y="230"/>
                  </a:lnTo>
                  <a:lnTo>
                    <a:pt x="1" y="222"/>
                  </a:lnTo>
                  <a:lnTo>
                    <a:pt x="1" y="216"/>
                  </a:lnTo>
                  <a:lnTo>
                    <a:pt x="0" y="208"/>
                  </a:lnTo>
                  <a:lnTo>
                    <a:pt x="0" y="201"/>
                  </a:lnTo>
                  <a:lnTo>
                    <a:pt x="0" y="195"/>
                  </a:lnTo>
                  <a:lnTo>
                    <a:pt x="0" y="187"/>
                  </a:lnTo>
                  <a:lnTo>
                    <a:pt x="1" y="180"/>
                  </a:lnTo>
                  <a:lnTo>
                    <a:pt x="1" y="174"/>
                  </a:lnTo>
                  <a:lnTo>
                    <a:pt x="3" y="167"/>
                  </a:lnTo>
                  <a:lnTo>
                    <a:pt x="4" y="161"/>
                  </a:lnTo>
                  <a:lnTo>
                    <a:pt x="5" y="155"/>
                  </a:lnTo>
                  <a:lnTo>
                    <a:pt x="6" y="149"/>
                  </a:lnTo>
                  <a:lnTo>
                    <a:pt x="7" y="143"/>
                  </a:lnTo>
                  <a:lnTo>
                    <a:pt x="8" y="137"/>
                  </a:lnTo>
                  <a:lnTo>
                    <a:pt x="11" y="126"/>
                  </a:lnTo>
                  <a:lnTo>
                    <a:pt x="16" y="116"/>
                  </a:lnTo>
                  <a:lnTo>
                    <a:pt x="20" y="106"/>
                  </a:lnTo>
                  <a:lnTo>
                    <a:pt x="25" y="96"/>
                  </a:lnTo>
                  <a:lnTo>
                    <a:pt x="30" y="86"/>
                  </a:lnTo>
                  <a:lnTo>
                    <a:pt x="36" y="76"/>
                  </a:lnTo>
                  <a:lnTo>
                    <a:pt x="41" y="66"/>
                  </a:lnTo>
                  <a:lnTo>
                    <a:pt x="48" y="56"/>
                  </a:lnTo>
                  <a:lnTo>
                    <a:pt x="54" y="45"/>
                  </a:lnTo>
                  <a:lnTo>
                    <a:pt x="62" y="35"/>
                  </a:lnTo>
                  <a:lnTo>
                    <a:pt x="69" y="24"/>
                  </a:lnTo>
                  <a:lnTo>
                    <a:pt x="77" y="12"/>
                  </a:lnTo>
                  <a:lnTo>
                    <a:pt x="8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16" name="Freeform 320"/>
            <p:cNvSpPr>
              <a:spLocks/>
            </p:cNvSpPr>
            <p:nvPr/>
          </p:nvSpPr>
          <p:spPr bwMode="auto">
            <a:xfrm>
              <a:off x="3580" y="1975"/>
              <a:ext cx="850" cy="413"/>
            </a:xfrm>
            <a:custGeom>
              <a:avLst/>
              <a:gdLst>
                <a:gd name="T0" fmla="*/ 10 w 529"/>
                <a:gd name="T1" fmla="*/ 27 h 258"/>
                <a:gd name="T2" fmla="*/ 26 w 529"/>
                <a:gd name="T3" fmla="*/ 65 h 258"/>
                <a:gd name="T4" fmla="*/ 37 w 529"/>
                <a:gd name="T5" fmla="*/ 90 h 258"/>
                <a:gd name="T6" fmla="*/ 50 w 529"/>
                <a:gd name="T7" fmla="*/ 114 h 258"/>
                <a:gd name="T8" fmla="*/ 62 w 529"/>
                <a:gd name="T9" fmla="*/ 136 h 258"/>
                <a:gd name="T10" fmla="*/ 75 w 529"/>
                <a:gd name="T11" fmla="*/ 157 h 258"/>
                <a:gd name="T12" fmla="*/ 89 w 529"/>
                <a:gd name="T13" fmla="*/ 177 h 258"/>
                <a:gd name="T14" fmla="*/ 105 w 529"/>
                <a:gd name="T15" fmla="*/ 195 h 258"/>
                <a:gd name="T16" fmla="*/ 121 w 529"/>
                <a:gd name="T17" fmla="*/ 211 h 258"/>
                <a:gd name="T18" fmla="*/ 139 w 529"/>
                <a:gd name="T19" fmla="*/ 225 h 258"/>
                <a:gd name="T20" fmla="*/ 158 w 529"/>
                <a:gd name="T21" fmla="*/ 237 h 258"/>
                <a:gd name="T22" fmla="*/ 178 w 529"/>
                <a:gd name="T23" fmla="*/ 246 h 258"/>
                <a:gd name="T24" fmla="*/ 189 w 529"/>
                <a:gd name="T25" fmla="*/ 250 h 258"/>
                <a:gd name="T26" fmla="*/ 200 w 529"/>
                <a:gd name="T27" fmla="*/ 252 h 258"/>
                <a:gd name="T28" fmla="*/ 223 w 529"/>
                <a:gd name="T29" fmla="*/ 257 h 258"/>
                <a:gd name="T30" fmla="*/ 247 w 529"/>
                <a:gd name="T31" fmla="*/ 258 h 258"/>
                <a:gd name="T32" fmla="*/ 273 w 529"/>
                <a:gd name="T33" fmla="*/ 257 h 258"/>
                <a:gd name="T34" fmla="*/ 298 w 529"/>
                <a:gd name="T35" fmla="*/ 253 h 258"/>
                <a:gd name="T36" fmla="*/ 324 w 529"/>
                <a:gd name="T37" fmla="*/ 247 h 258"/>
                <a:gd name="T38" fmla="*/ 349 w 529"/>
                <a:gd name="T39" fmla="*/ 239 h 258"/>
                <a:gd name="T40" fmla="*/ 373 w 529"/>
                <a:gd name="T41" fmla="*/ 229 h 258"/>
                <a:gd name="T42" fmla="*/ 397 w 529"/>
                <a:gd name="T43" fmla="*/ 216 h 258"/>
                <a:gd name="T44" fmla="*/ 419 w 529"/>
                <a:gd name="T45" fmla="*/ 202 h 258"/>
                <a:gd name="T46" fmla="*/ 439 w 529"/>
                <a:gd name="T47" fmla="*/ 186 h 258"/>
                <a:gd name="T48" fmla="*/ 457 w 529"/>
                <a:gd name="T49" fmla="*/ 168 h 258"/>
                <a:gd name="T50" fmla="*/ 474 w 529"/>
                <a:gd name="T51" fmla="*/ 148 h 258"/>
                <a:gd name="T52" fmla="*/ 488 w 529"/>
                <a:gd name="T53" fmla="*/ 128 h 258"/>
                <a:gd name="T54" fmla="*/ 502 w 529"/>
                <a:gd name="T55" fmla="*/ 106 h 258"/>
                <a:gd name="T56" fmla="*/ 512 w 529"/>
                <a:gd name="T57" fmla="*/ 84 h 258"/>
                <a:gd name="T58" fmla="*/ 519 w 529"/>
                <a:gd name="T59" fmla="*/ 60 h 258"/>
                <a:gd name="T60" fmla="*/ 525 w 529"/>
                <a:gd name="T61" fmla="*/ 37 h 258"/>
                <a:gd name="T62" fmla="*/ 529 w 529"/>
                <a:gd name="T63" fmla="*/ 12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29" h="258">
                  <a:moveTo>
                    <a:pt x="0" y="0"/>
                  </a:moveTo>
                  <a:lnTo>
                    <a:pt x="10" y="27"/>
                  </a:lnTo>
                  <a:lnTo>
                    <a:pt x="21" y="52"/>
                  </a:lnTo>
                  <a:lnTo>
                    <a:pt x="26" y="65"/>
                  </a:lnTo>
                  <a:lnTo>
                    <a:pt x="32" y="78"/>
                  </a:lnTo>
                  <a:lnTo>
                    <a:pt x="37" y="90"/>
                  </a:lnTo>
                  <a:lnTo>
                    <a:pt x="43" y="102"/>
                  </a:lnTo>
                  <a:lnTo>
                    <a:pt x="50" y="114"/>
                  </a:lnTo>
                  <a:lnTo>
                    <a:pt x="55" y="125"/>
                  </a:lnTo>
                  <a:lnTo>
                    <a:pt x="62" y="136"/>
                  </a:lnTo>
                  <a:lnTo>
                    <a:pt x="68" y="147"/>
                  </a:lnTo>
                  <a:lnTo>
                    <a:pt x="75" y="157"/>
                  </a:lnTo>
                  <a:lnTo>
                    <a:pt x="83" y="167"/>
                  </a:lnTo>
                  <a:lnTo>
                    <a:pt x="89" y="177"/>
                  </a:lnTo>
                  <a:lnTo>
                    <a:pt x="97" y="186"/>
                  </a:lnTo>
                  <a:lnTo>
                    <a:pt x="105" y="195"/>
                  </a:lnTo>
                  <a:lnTo>
                    <a:pt x="113" y="204"/>
                  </a:lnTo>
                  <a:lnTo>
                    <a:pt x="121" y="211"/>
                  </a:lnTo>
                  <a:lnTo>
                    <a:pt x="130" y="218"/>
                  </a:lnTo>
                  <a:lnTo>
                    <a:pt x="139" y="225"/>
                  </a:lnTo>
                  <a:lnTo>
                    <a:pt x="148" y="231"/>
                  </a:lnTo>
                  <a:lnTo>
                    <a:pt x="158" y="237"/>
                  </a:lnTo>
                  <a:lnTo>
                    <a:pt x="168" y="241"/>
                  </a:lnTo>
                  <a:lnTo>
                    <a:pt x="178" y="246"/>
                  </a:lnTo>
                  <a:lnTo>
                    <a:pt x="183" y="248"/>
                  </a:lnTo>
                  <a:lnTo>
                    <a:pt x="189" y="250"/>
                  </a:lnTo>
                  <a:lnTo>
                    <a:pt x="194" y="251"/>
                  </a:lnTo>
                  <a:lnTo>
                    <a:pt x="200" y="252"/>
                  </a:lnTo>
                  <a:lnTo>
                    <a:pt x="212" y="254"/>
                  </a:lnTo>
                  <a:lnTo>
                    <a:pt x="223" y="257"/>
                  </a:lnTo>
                  <a:lnTo>
                    <a:pt x="235" y="258"/>
                  </a:lnTo>
                  <a:lnTo>
                    <a:pt x="247" y="258"/>
                  </a:lnTo>
                  <a:lnTo>
                    <a:pt x="261" y="258"/>
                  </a:lnTo>
                  <a:lnTo>
                    <a:pt x="273" y="257"/>
                  </a:lnTo>
                  <a:lnTo>
                    <a:pt x="286" y="254"/>
                  </a:lnTo>
                  <a:lnTo>
                    <a:pt x="298" y="253"/>
                  </a:lnTo>
                  <a:lnTo>
                    <a:pt x="312" y="250"/>
                  </a:lnTo>
                  <a:lnTo>
                    <a:pt x="324" y="247"/>
                  </a:lnTo>
                  <a:lnTo>
                    <a:pt x="336" y="243"/>
                  </a:lnTo>
                  <a:lnTo>
                    <a:pt x="349" y="239"/>
                  </a:lnTo>
                  <a:lnTo>
                    <a:pt x="361" y="233"/>
                  </a:lnTo>
                  <a:lnTo>
                    <a:pt x="373" y="229"/>
                  </a:lnTo>
                  <a:lnTo>
                    <a:pt x="386" y="222"/>
                  </a:lnTo>
                  <a:lnTo>
                    <a:pt x="397" y="216"/>
                  </a:lnTo>
                  <a:lnTo>
                    <a:pt x="408" y="209"/>
                  </a:lnTo>
                  <a:lnTo>
                    <a:pt x="419" y="202"/>
                  </a:lnTo>
                  <a:lnTo>
                    <a:pt x="429" y="194"/>
                  </a:lnTo>
                  <a:lnTo>
                    <a:pt x="439" y="186"/>
                  </a:lnTo>
                  <a:lnTo>
                    <a:pt x="449" y="177"/>
                  </a:lnTo>
                  <a:lnTo>
                    <a:pt x="457" y="168"/>
                  </a:lnTo>
                  <a:lnTo>
                    <a:pt x="466" y="158"/>
                  </a:lnTo>
                  <a:lnTo>
                    <a:pt x="474" y="148"/>
                  </a:lnTo>
                  <a:lnTo>
                    <a:pt x="482" y="138"/>
                  </a:lnTo>
                  <a:lnTo>
                    <a:pt x="488" y="128"/>
                  </a:lnTo>
                  <a:lnTo>
                    <a:pt x="495" y="117"/>
                  </a:lnTo>
                  <a:lnTo>
                    <a:pt x="502" y="106"/>
                  </a:lnTo>
                  <a:lnTo>
                    <a:pt x="506" y="95"/>
                  </a:lnTo>
                  <a:lnTo>
                    <a:pt x="512" y="84"/>
                  </a:lnTo>
                  <a:lnTo>
                    <a:pt x="516" y="72"/>
                  </a:lnTo>
                  <a:lnTo>
                    <a:pt x="519" y="60"/>
                  </a:lnTo>
                  <a:lnTo>
                    <a:pt x="523" y="49"/>
                  </a:lnTo>
                  <a:lnTo>
                    <a:pt x="525" y="37"/>
                  </a:lnTo>
                  <a:lnTo>
                    <a:pt x="527" y="24"/>
                  </a:lnTo>
                  <a:lnTo>
                    <a:pt x="529" y="12"/>
                  </a:lnTo>
                  <a:lnTo>
                    <a:pt x="52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17" name="Line 321"/>
            <p:cNvSpPr>
              <a:spLocks noChangeShapeType="1"/>
            </p:cNvSpPr>
            <p:nvPr/>
          </p:nvSpPr>
          <p:spPr bwMode="auto">
            <a:xfrm>
              <a:off x="2540" y="2433"/>
              <a:ext cx="28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18" name="Line 322"/>
            <p:cNvSpPr>
              <a:spLocks noChangeShapeType="1"/>
            </p:cNvSpPr>
            <p:nvPr/>
          </p:nvSpPr>
          <p:spPr bwMode="auto">
            <a:xfrm>
              <a:off x="2887" y="2433"/>
              <a:ext cx="5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19" name="Line 323"/>
            <p:cNvSpPr>
              <a:spLocks noChangeShapeType="1"/>
            </p:cNvSpPr>
            <p:nvPr/>
          </p:nvSpPr>
          <p:spPr bwMode="auto">
            <a:xfrm>
              <a:off x="3010" y="2433"/>
              <a:ext cx="55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20" name="Line 324"/>
            <p:cNvSpPr>
              <a:spLocks noChangeShapeType="1"/>
            </p:cNvSpPr>
            <p:nvPr/>
          </p:nvSpPr>
          <p:spPr bwMode="auto">
            <a:xfrm>
              <a:off x="3636" y="2433"/>
              <a:ext cx="5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21" name="Line 325"/>
            <p:cNvSpPr>
              <a:spLocks noChangeShapeType="1"/>
            </p:cNvSpPr>
            <p:nvPr/>
          </p:nvSpPr>
          <p:spPr bwMode="auto">
            <a:xfrm>
              <a:off x="3759" y="2433"/>
              <a:ext cx="5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22" name="Line 326"/>
            <p:cNvSpPr>
              <a:spLocks noChangeShapeType="1"/>
            </p:cNvSpPr>
            <p:nvPr/>
          </p:nvSpPr>
          <p:spPr bwMode="auto">
            <a:xfrm>
              <a:off x="4385" y="2433"/>
              <a:ext cx="5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23" name="Line 327"/>
            <p:cNvSpPr>
              <a:spLocks noChangeShapeType="1"/>
            </p:cNvSpPr>
            <p:nvPr/>
          </p:nvSpPr>
          <p:spPr bwMode="auto">
            <a:xfrm>
              <a:off x="4508" y="2433"/>
              <a:ext cx="5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24" name="Line 328"/>
            <p:cNvSpPr>
              <a:spLocks noChangeShapeType="1"/>
            </p:cNvSpPr>
            <p:nvPr/>
          </p:nvSpPr>
          <p:spPr bwMode="auto">
            <a:xfrm>
              <a:off x="5134" y="2433"/>
              <a:ext cx="4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25" name="Line 329"/>
            <p:cNvSpPr>
              <a:spLocks noChangeShapeType="1"/>
            </p:cNvSpPr>
            <p:nvPr/>
          </p:nvSpPr>
          <p:spPr bwMode="auto">
            <a:xfrm>
              <a:off x="5257" y="2433"/>
              <a:ext cx="28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26" name="Line 330"/>
            <p:cNvSpPr>
              <a:spLocks noChangeShapeType="1"/>
            </p:cNvSpPr>
            <p:nvPr/>
          </p:nvSpPr>
          <p:spPr bwMode="auto">
            <a:xfrm flipV="1">
              <a:off x="3446" y="1505"/>
              <a:ext cx="179" cy="1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27" name="Line 331"/>
            <p:cNvSpPr>
              <a:spLocks noChangeShapeType="1"/>
            </p:cNvSpPr>
            <p:nvPr/>
          </p:nvSpPr>
          <p:spPr bwMode="auto">
            <a:xfrm flipV="1">
              <a:off x="3446" y="1572"/>
              <a:ext cx="324" cy="3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28" name="Line 332"/>
            <p:cNvSpPr>
              <a:spLocks noChangeShapeType="1"/>
            </p:cNvSpPr>
            <p:nvPr/>
          </p:nvSpPr>
          <p:spPr bwMode="auto">
            <a:xfrm flipV="1">
              <a:off x="4564" y="655"/>
              <a:ext cx="123" cy="1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29" name="Line 333"/>
            <p:cNvSpPr>
              <a:spLocks noChangeShapeType="1"/>
            </p:cNvSpPr>
            <p:nvPr/>
          </p:nvSpPr>
          <p:spPr bwMode="auto">
            <a:xfrm flipV="1">
              <a:off x="3580" y="1773"/>
              <a:ext cx="190" cy="2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30" name="Line 334"/>
            <p:cNvSpPr>
              <a:spLocks noChangeShapeType="1"/>
            </p:cNvSpPr>
            <p:nvPr/>
          </p:nvSpPr>
          <p:spPr bwMode="auto">
            <a:xfrm flipV="1">
              <a:off x="4564" y="655"/>
              <a:ext cx="324" cy="3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31" name="Line 335"/>
            <p:cNvSpPr>
              <a:spLocks noChangeShapeType="1"/>
            </p:cNvSpPr>
            <p:nvPr/>
          </p:nvSpPr>
          <p:spPr bwMode="auto">
            <a:xfrm flipV="1">
              <a:off x="3781" y="1952"/>
              <a:ext cx="34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32" name="Line 336"/>
            <p:cNvSpPr>
              <a:spLocks noChangeShapeType="1"/>
            </p:cNvSpPr>
            <p:nvPr/>
          </p:nvSpPr>
          <p:spPr bwMode="auto">
            <a:xfrm flipV="1">
              <a:off x="4564" y="655"/>
              <a:ext cx="537" cy="5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33" name="Line 337"/>
            <p:cNvSpPr>
              <a:spLocks noChangeShapeType="1"/>
            </p:cNvSpPr>
            <p:nvPr/>
          </p:nvSpPr>
          <p:spPr bwMode="auto">
            <a:xfrm flipV="1">
              <a:off x="4240" y="1505"/>
              <a:ext cx="11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34" name="Line 338"/>
            <p:cNvSpPr>
              <a:spLocks noChangeShapeType="1"/>
            </p:cNvSpPr>
            <p:nvPr/>
          </p:nvSpPr>
          <p:spPr bwMode="auto">
            <a:xfrm flipV="1">
              <a:off x="4240" y="1505"/>
              <a:ext cx="212" cy="2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35" name="Line 339"/>
            <p:cNvSpPr>
              <a:spLocks noChangeShapeType="1"/>
            </p:cNvSpPr>
            <p:nvPr/>
          </p:nvSpPr>
          <p:spPr bwMode="auto">
            <a:xfrm flipV="1">
              <a:off x="4564" y="666"/>
              <a:ext cx="738" cy="7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36" name="Freeform 340"/>
            <p:cNvSpPr>
              <a:spLocks/>
            </p:cNvSpPr>
            <p:nvPr/>
          </p:nvSpPr>
          <p:spPr bwMode="auto">
            <a:xfrm>
              <a:off x="4206" y="879"/>
              <a:ext cx="1096" cy="1096"/>
            </a:xfrm>
            <a:custGeom>
              <a:avLst/>
              <a:gdLst>
                <a:gd name="T0" fmla="*/ 0 w 687"/>
                <a:gd name="T1" fmla="*/ 687 h 687"/>
                <a:gd name="T2" fmla="*/ 22 w 687"/>
                <a:gd name="T3" fmla="*/ 665 h 687"/>
                <a:gd name="T4" fmla="*/ 687 w 687"/>
                <a:gd name="T5" fmla="*/ 0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87" h="687">
                  <a:moveTo>
                    <a:pt x="0" y="687"/>
                  </a:moveTo>
                  <a:lnTo>
                    <a:pt x="22" y="665"/>
                  </a:lnTo>
                  <a:lnTo>
                    <a:pt x="68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37" name="Line 341"/>
            <p:cNvSpPr>
              <a:spLocks noChangeShapeType="1"/>
            </p:cNvSpPr>
            <p:nvPr/>
          </p:nvSpPr>
          <p:spPr bwMode="auto">
            <a:xfrm flipV="1">
              <a:off x="3446" y="2892"/>
              <a:ext cx="33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38" name="Line 342"/>
            <p:cNvSpPr>
              <a:spLocks noChangeShapeType="1"/>
            </p:cNvSpPr>
            <p:nvPr/>
          </p:nvSpPr>
          <p:spPr bwMode="auto">
            <a:xfrm flipV="1">
              <a:off x="4408" y="1080"/>
              <a:ext cx="894" cy="8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39" name="Line 343"/>
            <p:cNvSpPr>
              <a:spLocks noChangeShapeType="1"/>
            </p:cNvSpPr>
            <p:nvPr/>
          </p:nvSpPr>
          <p:spPr bwMode="auto">
            <a:xfrm flipV="1">
              <a:off x="3446" y="2892"/>
              <a:ext cx="246" cy="2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40" name="Line 344"/>
            <p:cNvSpPr>
              <a:spLocks noChangeShapeType="1"/>
            </p:cNvSpPr>
            <p:nvPr/>
          </p:nvSpPr>
          <p:spPr bwMode="auto">
            <a:xfrm flipV="1">
              <a:off x="4620" y="1292"/>
              <a:ext cx="682" cy="6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41" name="Line 345"/>
            <p:cNvSpPr>
              <a:spLocks noChangeShapeType="1"/>
            </p:cNvSpPr>
            <p:nvPr/>
          </p:nvSpPr>
          <p:spPr bwMode="auto">
            <a:xfrm flipV="1">
              <a:off x="3446" y="2892"/>
              <a:ext cx="458" cy="4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42" name="Line 346"/>
            <p:cNvSpPr>
              <a:spLocks noChangeShapeType="1"/>
            </p:cNvSpPr>
            <p:nvPr/>
          </p:nvSpPr>
          <p:spPr bwMode="auto">
            <a:xfrm flipV="1">
              <a:off x="4821" y="1494"/>
              <a:ext cx="481" cy="4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43" name="Line 347"/>
            <p:cNvSpPr>
              <a:spLocks noChangeShapeType="1"/>
            </p:cNvSpPr>
            <p:nvPr/>
          </p:nvSpPr>
          <p:spPr bwMode="auto">
            <a:xfrm flipV="1">
              <a:off x="3647" y="2892"/>
              <a:ext cx="459" cy="4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44" name="Line 348"/>
            <p:cNvSpPr>
              <a:spLocks noChangeShapeType="1"/>
            </p:cNvSpPr>
            <p:nvPr/>
          </p:nvSpPr>
          <p:spPr bwMode="auto">
            <a:xfrm flipV="1">
              <a:off x="5034" y="1706"/>
              <a:ext cx="268" cy="2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45" name="Line 349"/>
            <p:cNvSpPr>
              <a:spLocks noChangeShapeType="1"/>
            </p:cNvSpPr>
            <p:nvPr/>
          </p:nvSpPr>
          <p:spPr bwMode="auto">
            <a:xfrm flipV="1">
              <a:off x="3848" y="2892"/>
              <a:ext cx="470" cy="4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46" name="Line 350"/>
            <p:cNvSpPr>
              <a:spLocks noChangeShapeType="1"/>
            </p:cNvSpPr>
            <p:nvPr/>
          </p:nvSpPr>
          <p:spPr bwMode="auto">
            <a:xfrm flipV="1">
              <a:off x="5235" y="1907"/>
              <a:ext cx="67" cy="6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47" name="Line 351"/>
            <p:cNvSpPr>
              <a:spLocks noChangeShapeType="1"/>
            </p:cNvSpPr>
            <p:nvPr/>
          </p:nvSpPr>
          <p:spPr bwMode="auto">
            <a:xfrm flipV="1">
              <a:off x="4061" y="2892"/>
              <a:ext cx="458" cy="4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48" name="Line 352"/>
            <p:cNvSpPr>
              <a:spLocks noChangeShapeType="1"/>
            </p:cNvSpPr>
            <p:nvPr/>
          </p:nvSpPr>
          <p:spPr bwMode="auto">
            <a:xfrm flipV="1">
              <a:off x="4262" y="2892"/>
              <a:ext cx="470" cy="4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49" name="Line 353"/>
            <p:cNvSpPr>
              <a:spLocks noChangeShapeType="1"/>
            </p:cNvSpPr>
            <p:nvPr/>
          </p:nvSpPr>
          <p:spPr bwMode="auto">
            <a:xfrm flipV="1">
              <a:off x="4475" y="2892"/>
              <a:ext cx="458" cy="4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50" name="Line 354"/>
            <p:cNvSpPr>
              <a:spLocks noChangeShapeType="1"/>
            </p:cNvSpPr>
            <p:nvPr/>
          </p:nvSpPr>
          <p:spPr bwMode="auto">
            <a:xfrm flipV="1">
              <a:off x="4564" y="2892"/>
              <a:ext cx="582" cy="5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51" name="Line 355"/>
            <p:cNvSpPr>
              <a:spLocks noChangeShapeType="1"/>
            </p:cNvSpPr>
            <p:nvPr/>
          </p:nvSpPr>
          <p:spPr bwMode="auto">
            <a:xfrm flipV="1">
              <a:off x="4564" y="2947"/>
              <a:ext cx="738" cy="7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52" name="Line 356"/>
            <p:cNvSpPr>
              <a:spLocks noChangeShapeType="1"/>
            </p:cNvSpPr>
            <p:nvPr/>
          </p:nvSpPr>
          <p:spPr bwMode="auto">
            <a:xfrm flipV="1">
              <a:off x="4564" y="3160"/>
              <a:ext cx="738" cy="7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53" name="Line 357"/>
            <p:cNvSpPr>
              <a:spLocks noChangeShapeType="1"/>
            </p:cNvSpPr>
            <p:nvPr/>
          </p:nvSpPr>
          <p:spPr bwMode="auto">
            <a:xfrm flipV="1">
              <a:off x="4564" y="3361"/>
              <a:ext cx="738" cy="7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54" name="Line 358"/>
            <p:cNvSpPr>
              <a:spLocks noChangeShapeType="1"/>
            </p:cNvSpPr>
            <p:nvPr/>
          </p:nvSpPr>
          <p:spPr bwMode="auto">
            <a:xfrm flipV="1">
              <a:off x="4665" y="3574"/>
              <a:ext cx="637" cy="6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55" name="Line 359"/>
            <p:cNvSpPr>
              <a:spLocks noChangeShapeType="1"/>
            </p:cNvSpPr>
            <p:nvPr/>
          </p:nvSpPr>
          <p:spPr bwMode="auto">
            <a:xfrm flipV="1">
              <a:off x="4866" y="3775"/>
              <a:ext cx="436" cy="4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56" name="Line 360"/>
            <p:cNvSpPr>
              <a:spLocks noChangeShapeType="1"/>
            </p:cNvSpPr>
            <p:nvPr/>
          </p:nvSpPr>
          <p:spPr bwMode="auto">
            <a:xfrm flipV="1">
              <a:off x="5079" y="3987"/>
              <a:ext cx="223" cy="2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57" name="Line 361"/>
            <p:cNvSpPr>
              <a:spLocks noChangeShapeType="1"/>
            </p:cNvSpPr>
            <p:nvPr/>
          </p:nvSpPr>
          <p:spPr bwMode="auto">
            <a:xfrm flipV="1">
              <a:off x="5280" y="4200"/>
              <a:ext cx="22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58" name="Line 362"/>
            <p:cNvSpPr>
              <a:spLocks noChangeShapeType="1"/>
            </p:cNvSpPr>
            <p:nvPr/>
          </p:nvSpPr>
          <p:spPr bwMode="auto">
            <a:xfrm>
              <a:off x="5302" y="655"/>
              <a:ext cx="0" cy="355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59" name="Line 363"/>
            <p:cNvSpPr>
              <a:spLocks noChangeShapeType="1"/>
            </p:cNvSpPr>
            <p:nvPr/>
          </p:nvSpPr>
          <p:spPr bwMode="auto">
            <a:xfrm>
              <a:off x="4564" y="655"/>
              <a:ext cx="0" cy="8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60" name="Line 364"/>
            <p:cNvSpPr>
              <a:spLocks noChangeShapeType="1"/>
            </p:cNvSpPr>
            <p:nvPr/>
          </p:nvSpPr>
          <p:spPr bwMode="auto">
            <a:xfrm>
              <a:off x="4564" y="3361"/>
              <a:ext cx="0" cy="8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61" name="Line 365"/>
            <p:cNvSpPr>
              <a:spLocks noChangeShapeType="1"/>
            </p:cNvSpPr>
            <p:nvPr/>
          </p:nvSpPr>
          <p:spPr bwMode="auto">
            <a:xfrm flipH="1" flipV="1">
              <a:off x="3737" y="2265"/>
              <a:ext cx="55" cy="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62" name="Line 366"/>
            <p:cNvSpPr>
              <a:spLocks noChangeShapeType="1"/>
            </p:cNvSpPr>
            <p:nvPr/>
          </p:nvSpPr>
          <p:spPr bwMode="auto">
            <a:xfrm flipH="1" flipV="1">
              <a:off x="3602" y="2030"/>
              <a:ext cx="358" cy="3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63" name="Line 367"/>
            <p:cNvSpPr>
              <a:spLocks noChangeShapeType="1"/>
            </p:cNvSpPr>
            <p:nvPr/>
          </p:nvSpPr>
          <p:spPr bwMode="auto">
            <a:xfrm flipH="1" flipV="1">
              <a:off x="3647" y="1975"/>
              <a:ext cx="403" cy="4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64" name="Line 368"/>
            <p:cNvSpPr>
              <a:spLocks noChangeShapeType="1"/>
            </p:cNvSpPr>
            <p:nvPr/>
          </p:nvSpPr>
          <p:spPr bwMode="auto">
            <a:xfrm flipH="1" flipV="1">
              <a:off x="3748" y="1975"/>
              <a:ext cx="391" cy="3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65" name="Line 369"/>
            <p:cNvSpPr>
              <a:spLocks noChangeShapeType="1"/>
            </p:cNvSpPr>
            <p:nvPr/>
          </p:nvSpPr>
          <p:spPr bwMode="auto">
            <a:xfrm flipH="1" flipV="1">
              <a:off x="4016" y="2131"/>
              <a:ext cx="190" cy="1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66" name="Line 370"/>
            <p:cNvSpPr>
              <a:spLocks noChangeShapeType="1"/>
            </p:cNvSpPr>
            <p:nvPr/>
          </p:nvSpPr>
          <p:spPr bwMode="auto">
            <a:xfrm flipH="1" flipV="1">
              <a:off x="4072" y="2075"/>
              <a:ext cx="201" cy="2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67" name="Line 371"/>
            <p:cNvSpPr>
              <a:spLocks noChangeShapeType="1"/>
            </p:cNvSpPr>
            <p:nvPr/>
          </p:nvSpPr>
          <p:spPr bwMode="auto">
            <a:xfrm flipH="1" flipV="1">
              <a:off x="4117" y="2030"/>
              <a:ext cx="201" cy="2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68" name="Line 372"/>
            <p:cNvSpPr>
              <a:spLocks noChangeShapeType="1"/>
            </p:cNvSpPr>
            <p:nvPr/>
          </p:nvSpPr>
          <p:spPr bwMode="auto">
            <a:xfrm flipH="1" flipV="1">
              <a:off x="4173" y="1975"/>
              <a:ext cx="190" cy="2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69" name="Line 373"/>
            <p:cNvSpPr>
              <a:spLocks noChangeShapeType="1"/>
            </p:cNvSpPr>
            <p:nvPr/>
          </p:nvSpPr>
          <p:spPr bwMode="auto">
            <a:xfrm flipH="1" flipV="1">
              <a:off x="4273" y="1975"/>
              <a:ext cx="135" cy="1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70" name="Line 374"/>
            <p:cNvSpPr>
              <a:spLocks noChangeShapeType="1"/>
            </p:cNvSpPr>
            <p:nvPr/>
          </p:nvSpPr>
          <p:spPr bwMode="auto">
            <a:xfrm flipH="1" flipV="1">
              <a:off x="4374" y="1975"/>
              <a:ext cx="45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71" name="Line 375"/>
            <p:cNvSpPr>
              <a:spLocks noChangeShapeType="1"/>
            </p:cNvSpPr>
            <p:nvPr/>
          </p:nvSpPr>
          <p:spPr bwMode="auto">
            <a:xfrm flipH="1">
              <a:off x="4173" y="1975"/>
              <a:ext cx="112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72" name="Line 376"/>
            <p:cNvSpPr>
              <a:spLocks noChangeShapeType="1"/>
            </p:cNvSpPr>
            <p:nvPr/>
          </p:nvSpPr>
          <p:spPr bwMode="auto">
            <a:xfrm flipH="1">
              <a:off x="3446" y="1975"/>
              <a:ext cx="39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73" name="Line 377"/>
            <p:cNvSpPr>
              <a:spLocks noChangeShapeType="1"/>
            </p:cNvSpPr>
            <p:nvPr/>
          </p:nvSpPr>
          <p:spPr bwMode="auto">
            <a:xfrm flipH="1">
              <a:off x="3446" y="2892"/>
              <a:ext cx="185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74" name="Line 378"/>
            <p:cNvSpPr>
              <a:spLocks noChangeShapeType="1"/>
            </p:cNvSpPr>
            <p:nvPr/>
          </p:nvSpPr>
          <p:spPr bwMode="auto">
            <a:xfrm flipV="1">
              <a:off x="5392" y="2064"/>
              <a:ext cx="0" cy="73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75" name="Line 379"/>
            <p:cNvSpPr>
              <a:spLocks noChangeShapeType="1"/>
            </p:cNvSpPr>
            <p:nvPr/>
          </p:nvSpPr>
          <p:spPr bwMode="auto">
            <a:xfrm>
              <a:off x="5302" y="1975"/>
              <a:ext cx="90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76" name="Line 380"/>
            <p:cNvSpPr>
              <a:spLocks noChangeShapeType="1"/>
            </p:cNvSpPr>
            <p:nvPr/>
          </p:nvSpPr>
          <p:spPr bwMode="auto">
            <a:xfrm flipV="1">
              <a:off x="5302" y="2802"/>
              <a:ext cx="90" cy="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77" name="Line 381"/>
            <p:cNvSpPr>
              <a:spLocks noChangeShapeType="1"/>
            </p:cNvSpPr>
            <p:nvPr/>
          </p:nvSpPr>
          <p:spPr bwMode="auto">
            <a:xfrm flipH="1">
              <a:off x="2764" y="1784"/>
              <a:ext cx="68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78" name="Line 382"/>
            <p:cNvSpPr>
              <a:spLocks noChangeShapeType="1"/>
            </p:cNvSpPr>
            <p:nvPr/>
          </p:nvSpPr>
          <p:spPr bwMode="auto">
            <a:xfrm flipH="1">
              <a:off x="2764" y="3082"/>
              <a:ext cx="68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79" name="Line 383"/>
            <p:cNvSpPr>
              <a:spLocks noChangeShapeType="1"/>
            </p:cNvSpPr>
            <p:nvPr/>
          </p:nvSpPr>
          <p:spPr bwMode="auto">
            <a:xfrm>
              <a:off x="3446" y="1505"/>
              <a:ext cx="32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80" name="Line 384"/>
            <p:cNvSpPr>
              <a:spLocks noChangeShapeType="1"/>
            </p:cNvSpPr>
            <p:nvPr/>
          </p:nvSpPr>
          <p:spPr bwMode="auto">
            <a:xfrm>
              <a:off x="3960" y="1505"/>
              <a:ext cx="9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81" name="Line 385"/>
            <p:cNvSpPr>
              <a:spLocks noChangeShapeType="1"/>
            </p:cNvSpPr>
            <p:nvPr/>
          </p:nvSpPr>
          <p:spPr bwMode="auto">
            <a:xfrm>
              <a:off x="4240" y="1505"/>
              <a:ext cx="32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82" name="Line 386"/>
            <p:cNvSpPr>
              <a:spLocks noChangeShapeType="1"/>
            </p:cNvSpPr>
            <p:nvPr/>
          </p:nvSpPr>
          <p:spPr bwMode="auto">
            <a:xfrm>
              <a:off x="3446" y="3361"/>
              <a:ext cx="111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83" name="Line 387"/>
            <p:cNvSpPr>
              <a:spLocks noChangeShapeType="1"/>
            </p:cNvSpPr>
            <p:nvPr/>
          </p:nvSpPr>
          <p:spPr bwMode="auto">
            <a:xfrm>
              <a:off x="3446" y="1505"/>
              <a:ext cx="0" cy="185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84" name="Line 388"/>
            <p:cNvSpPr>
              <a:spLocks noChangeShapeType="1"/>
            </p:cNvSpPr>
            <p:nvPr/>
          </p:nvSpPr>
          <p:spPr bwMode="auto">
            <a:xfrm flipV="1">
              <a:off x="4005" y="1773"/>
              <a:ext cx="0" cy="4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85" name="Line 389"/>
            <p:cNvSpPr>
              <a:spLocks noChangeShapeType="1"/>
            </p:cNvSpPr>
            <p:nvPr/>
          </p:nvSpPr>
          <p:spPr bwMode="auto">
            <a:xfrm flipV="1">
              <a:off x="4005" y="1695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86" name="Line 390"/>
            <p:cNvSpPr>
              <a:spLocks noChangeShapeType="1"/>
            </p:cNvSpPr>
            <p:nvPr/>
          </p:nvSpPr>
          <p:spPr bwMode="auto">
            <a:xfrm flipV="1">
              <a:off x="4005" y="1225"/>
              <a:ext cx="0" cy="4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87" name="Line 391"/>
            <p:cNvSpPr>
              <a:spLocks noChangeShapeType="1"/>
            </p:cNvSpPr>
            <p:nvPr/>
          </p:nvSpPr>
          <p:spPr bwMode="auto">
            <a:xfrm>
              <a:off x="4240" y="1449"/>
              <a:ext cx="0" cy="45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88" name="Line 392"/>
            <p:cNvSpPr>
              <a:spLocks noChangeShapeType="1"/>
            </p:cNvSpPr>
            <p:nvPr/>
          </p:nvSpPr>
          <p:spPr bwMode="auto">
            <a:xfrm>
              <a:off x="4240" y="1907"/>
              <a:ext cx="0" cy="6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89" name="Line 393"/>
            <p:cNvSpPr>
              <a:spLocks noChangeShapeType="1"/>
            </p:cNvSpPr>
            <p:nvPr/>
          </p:nvSpPr>
          <p:spPr bwMode="auto">
            <a:xfrm>
              <a:off x="4195" y="1404"/>
              <a:ext cx="45" cy="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90" name="Line 394"/>
            <p:cNvSpPr>
              <a:spLocks noChangeShapeType="1"/>
            </p:cNvSpPr>
            <p:nvPr/>
          </p:nvSpPr>
          <p:spPr bwMode="auto">
            <a:xfrm>
              <a:off x="3770" y="1449"/>
              <a:ext cx="0" cy="45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91" name="Line 395"/>
            <p:cNvSpPr>
              <a:spLocks noChangeShapeType="1"/>
            </p:cNvSpPr>
            <p:nvPr/>
          </p:nvSpPr>
          <p:spPr bwMode="auto">
            <a:xfrm>
              <a:off x="3770" y="1907"/>
              <a:ext cx="0" cy="6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92" name="Line 396"/>
            <p:cNvSpPr>
              <a:spLocks noChangeShapeType="1"/>
            </p:cNvSpPr>
            <p:nvPr/>
          </p:nvSpPr>
          <p:spPr bwMode="auto">
            <a:xfrm flipH="1">
              <a:off x="3770" y="1404"/>
              <a:ext cx="45" cy="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93" name="Line 397"/>
            <p:cNvSpPr>
              <a:spLocks noChangeShapeType="1"/>
            </p:cNvSpPr>
            <p:nvPr/>
          </p:nvSpPr>
          <p:spPr bwMode="auto">
            <a:xfrm>
              <a:off x="3815" y="1404"/>
              <a:ext cx="14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94" name="Line 398"/>
            <p:cNvSpPr>
              <a:spLocks noChangeShapeType="1"/>
            </p:cNvSpPr>
            <p:nvPr/>
          </p:nvSpPr>
          <p:spPr bwMode="auto">
            <a:xfrm>
              <a:off x="4050" y="1404"/>
              <a:ext cx="14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95" name="Line 399"/>
            <p:cNvSpPr>
              <a:spLocks noChangeShapeType="1"/>
            </p:cNvSpPr>
            <p:nvPr/>
          </p:nvSpPr>
          <p:spPr bwMode="auto">
            <a:xfrm>
              <a:off x="3770" y="1449"/>
              <a:ext cx="19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96" name="Line 400"/>
            <p:cNvSpPr>
              <a:spLocks noChangeShapeType="1"/>
            </p:cNvSpPr>
            <p:nvPr/>
          </p:nvSpPr>
          <p:spPr bwMode="auto">
            <a:xfrm>
              <a:off x="4050" y="1449"/>
              <a:ext cx="19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97" name="Line 401"/>
            <p:cNvSpPr>
              <a:spLocks noChangeShapeType="1"/>
            </p:cNvSpPr>
            <p:nvPr/>
          </p:nvSpPr>
          <p:spPr bwMode="auto">
            <a:xfrm>
              <a:off x="3770" y="1907"/>
              <a:ext cx="47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98" name="Line 402"/>
            <p:cNvSpPr>
              <a:spLocks noChangeShapeType="1"/>
            </p:cNvSpPr>
            <p:nvPr/>
          </p:nvSpPr>
          <p:spPr bwMode="auto">
            <a:xfrm flipH="1">
              <a:off x="4005" y="1907"/>
              <a:ext cx="235" cy="23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699" name="Line 403"/>
            <p:cNvSpPr>
              <a:spLocks noChangeShapeType="1"/>
            </p:cNvSpPr>
            <p:nvPr/>
          </p:nvSpPr>
          <p:spPr bwMode="auto">
            <a:xfrm>
              <a:off x="3770" y="1907"/>
              <a:ext cx="235" cy="23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700" name="Line 404"/>
            <p:cNvSpPr>
              <a:spLocks noChangeShapeType="1"/>
            </p:cNvSpPr>
            <p:nvPr/>
          </p:nvSpPr>
          <p:spPr bwMode="auto">
            <a:xfrm flipH="1">
              <a:off x="3960" y="2098"/>
              <a:ext cx="9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701" name="Line 405"/>
            <p:cNvSpPr>
              <a:spLocks noChangeShapeType="1"/>
            </p:cNvSpPr>
            <p:nvPr/>
          </p:nvSpPr>
          <p:spPr bwMode="auto">
            <a:xfrm>
              <a:off x="3960" y="1527"/>
              <a:ext cx="9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702" name="Line 406"/>
            <p:cNvSpPr>
              <a:spLocks noChangeShapeType="1"/>
            </p:cNvSpPr>
            <p:nvPr/>
          </p:nvSpPr>
          <p:spPr bwMode="auto">
            <a:xfrm>
              <a:off x="4005" y="1527"/>
              <a:ext cx="4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703" name="Line 407"/>
            <p:cNvSpPr>
              <a:spLocks noChangeShapeType="1"/>
            </p:cNvSpPr>
            <p:nvPr/>
          </p:nvSpPr>
          <p:spPr bwMode="auto">
            <a:xfrm flipV="1">
              <a:off x="4050" y="1404"/>
              <a:ext cx="0" cy="1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3704" name="Line 408"/>
            <p:cNvSpPr>
              <a:spLocks noChangeShapeType="1"/>
            </p:cNvSpPr>
            <p:nvPr/>
          </p:nvSpPr>
          <p:spPr bwMode="auto">
            <a:xfrm flipV="1">
              <a:off x="3960" y="1404"/>
              <a:ext cx="0" cy="1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53994540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3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7" dur="500"/>
                                        <p:tgtEl>
                                          <p:spTgt spid="1835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2" dur="500"/>
                                        <p:tgtEl>
                                          <p:spTgt spid="183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7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1837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3598" grpId="0" autoUpdateAnimBg="0"/>
      <p:bldP spid="183599" grpId="0" autoUpdateAnimBg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516" name="Text Box 4"/>
          <p:cNvSpPr txBox="1">
            <a:spLocks noChangeArrowheads="1"/>
          </p:cNvSpPr>
          <p:nvPr/>
        </p:nvSpPr>
        <p:spPr bwMode="auto">
          <a:xfrm>
            <a:off x="100013" y="-46038"/>
            <a:ext cx="4922837" cy="33861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3333CC"/>
                </a:solidFill>
                <a:latin typeface="宋体" pitchFamily="2" charset="-122"/>
              </a:rPr>
              <a:t>    </a:t>
            </a:r>
            <a:r>
              <a:rPr kumimoji="1" lang="zh-CN" altLang="en-US" sz="3600" b="1">
                <a:solidFill>
                  <a:srgbClr val="3333CC"/>
                </a:solidFill>
                <a:latin typeface="宋体" pitchFamily="2" charset="-122"/>
              </a:rPr>
              <a:t>柱端紧定螺钉</a:t>
            </a:r>
            <a:r>
              <a:rPr kumimoji="1" lang="zh-CN" altLang="en-US" sz="3600" b="1">
                <a:solidFill>
                  <a:srgbClr val="000000"/>
                </a:solidFill>
                <a:latin typeface="宋体" pitchFamily="2" charset="-122"/>
              </a:rPr>
              <a:t>利用端部小圆柱插入机件上的小孔或环槽起定位、固定作用。</a:t>
            </a:r>
          </a:p>
          <a:p>
            <a:pPr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>
                <a:solidFill>
                  <a:srgbClr val="000000"/>
                </a:solidFill>
                <a:latin typeface="宋体" pitchFamily="2" charset="-122"/>
              </a:rPr>
              <a:t>    </a:t>
            </a:r>
            <a:r>
              <a:rPr kumimoji="1" lang="en-US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GB/T 75-2000</a:t>
            </a:r>
            <a:endParaRPr kumimoji="1" lang="en-US" altLang="zh-CN" sz="3600" b="1">
              <a:solidFill>
                <a:srgbClr val="000000"/>
              </a:solidFill>
              <a:latin typeface="宋体" pitchFamily="2" charset="-122"/>
            </a:endParaRPr>
          </a:p>
        </p:txBody>
      </p:sp>
      <p:grpSp>
        <p:nvGrpSpPr>
          <p:cNvPr id="320634" name="Group 122"/>
          <p:cNvGrpSpPr>
            <a:grpSpLocks/>
          </p:cNvGrpSpPr>
          <p:nvPr/>
        </p:nvGrpSpPr>
        <p:grpSpPr bwMode="auto">
          <a:xfrm>
            <a:off x="4033838" y="1314450"/>
            <a:ext cx="4533900" cy="5380038"/>
            <a:chOff x="2400" y="-3702"/>
            <a:chExt cx="2997" cy="3556"/>
          </a:xfrm>
        </p:grpSpPr>
        <p:sp>
          <p:nvSpPr>
            <p:cNvPr id="320635" name="Line 123"/>
            <p:cNvSpPr>
              <a:spLocks noChangeShapeType="1"/>
            </p:cNvSpPr>
            <p:nvPr/>
          </p:nvSpPr>
          <p:spPr bwMode="auto">
            <a:xfrm>
              <a:off x="3697" y="-2405"/>
              <a:ext cx="0" cy="19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36" name="Line 124"/>
            <p:cNvSpPr>
              <a:spLocks noChangeShapeType="1"/>
            </p:cNvSpPr>
            <p:nvPr/>
          </p:nvSpPr>
          <p:spPr bwMode="auto">
            <a:xfrm>
              <a:off x="3742" y="-2215"/>
              <a:ext cx="235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37" name="Line 125"/>
            <p:cNvSpPr>
              <a:spLocks noChangeShapeType="1"/>
            </p:cNvSpPr>
            <p:nvPr/>
          </p:nvSpPr>
          <p:spPr bwMode="auto">
            <a:xfrm flipV="1">
              <a:off x="4022" y="-2405"/>
              <a:ext cx="0" cy="19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38" name="Line 126"/>
            <p:cNvSpPr>
              <a:spLocks noChangeShapeType="1"/>
            </p:cNvSpPr>
            <p:nvPr/>
          </p:nvSpPr>
          <p:spPr bwMode="auto">
            <a:xfrm>
              <a:off x="3697" y="-2215"/>
              <a:ext cx="0" cy="9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39" name="Line 127"/>
            <p:cNvSpPr>
              <a:spLocks noChangeShapeType="1"/>
            </p:cNvSpPr>
            <p:nvPr/>
          </p:nvSpPr>
          <p:spPr bwMode="auto">
            <a:xfrm>
              <a:off x="3697" y="-2125"/>
              <a:ext cx="325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40" name="Line 128"/>
            <p:cNvSpPr>
              <a:spLocks noChangeShapeType="1"/>
            </p:cNvSpPr>
            <p:nvPr/>
          </p:nvSpPr>
          <p:spPr bwMode="auto">
            <a:xfrm flipV="1">
              <a:off x="4022" y="-2215"/>
              <a:ext cx="0" cy="9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41" name="Line 129"/>
            <p:cNvSpPr>
              <a:spLocks noChangeShapeType="1"/>
            </p:cNvSpPr>
            <p:nvPr/>
          </p:nvSpPr>
          <p:spPr bwMode="auto">
            <a:xfrm flipH="1">
              <a:off x="3865" y="-2125"/>
              <a:ext cx="157" cy="8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42" name="Line 130"/>
            <p:cNvSpPr>
              <a:spLocks noChangeShapeType="1"/>
            </p:cNvSpPr>
            <p:nvPr/>
          </p:nvSpPr>
          <p:spPr bwMode="auto">
            <a:xfrm>
              <a:off x="3697" y="-2125"/>
              <a:ext cx="168" cy="8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43" name="Line 131"/>
            <p:cNvSpPr>
              <a:spLocks noChangeShapeType="1"/>
            </p:cNvSpPr>
            <p:nvPr/>
          </p:nvSpPr>
          <p:spPr bwMode="auto">
            <a:xfrm flipV="1">
              <a:off x="3306" y="-2852"/>
              <a:ext cx="179" cy="1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44" name="Line 132"/>
            <p:cNvSpPr>
              <a:spLocks noChangeShapeType="1"/>
            </p:cNvSpPr>
            <p:nvPr/>
          </p:nvSpPr>
          <p:spPr bwMode="auto">
            <a:xfrm flipV="1">
              <a:off x="3306" y="-2796"/>
              <a:ext cx="324" cy="3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45" name="Line 133"/>
            <p:cNvSpPr>
              <a:spLocks noChangeShapeType="1"/>
            </p:cNvSpPr>
            <p:nvPr/>
          </p:nvSpPr>
          <p:spPr bwMode="auto">
            <a:xfrm flipV="1">
              <a:off x="4424" y="-3702"/>
              <a:ext cx="123" cy="1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46" name="Line 134"/>
            <p:cNvSpPr>
              <a:spLocks noChangeShapeType="1"/>
            </p:cNvSpPr>
            <p:nvPr/>
          </p:nvSpPr>
          <p:spPr bwMode="auto">
            <a:xfrm flipV="1">
              <a:off x="3440" y="-2584"/>
              <a:ext cx="190" cy="1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47" name="Line 135"/>
            <p:cNvSpPr>
              <a:spLocks noChangeShapeType="1"/>
            </p:cNvSpPr>
            <p:nvPr/>
          </p:nvSpPr>
          <p:spPr bwMode="auto">
            <a:xfrm flipV="1">
              <a:off x="4424" y="-3702"/>
              <a:ext cx="324" cy="3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48" name="Line 136"/>
            <p:cNvSpPr>
              <a:spLocks noChangeShapeType="1"/>
            </p:cNvSpPr>
            <p:nvPr/>
          </p:nvSpPr>
          <p:spPr bwMode="auto">
            <a:xfrm flipV="1">
              <a:off x="3641" y="-2427"/>
              <a:ext cx="34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49" name="Line 137"/>
            <p:cNvSpPr>
              <a:spLocks noChangeShapeType="1"/>
            </p:cNvSpPr>
            <p:nvPr/>
          </p:nvSpPr>
          <p:spPr bwMode="auto">
            <a:xfrm flipV="1">
              <a:off x="4424" y="-3702"/>
              <a:ext cx="537" cy="5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50" name="Line 138"/>
            <p:cNvSpPr>
              <a:spLocks noChangeShapeType="1"/>
            </p:cNvSpPr>
            <p:nvPr/>
          </p:nvSpPr>
          <p:spPr bwMode="auto">
            <a:xfrm flipV="1">
              <a:off x="4100" y="-2852"/>
              <a:ext cx="11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51" name="Line 139"/>
            <p:cNvSpPr>
              <a:spLocks noChangeShapeType="1"/>
            </p:cNvSpPr>
            <p:nvPr/>
          </p:nvSpPr>
          <p:spPr bwMode="auto">
            <a:xfrm flipV="1">
              <a:off x="4100" y="-2852"/>
              <a:ext cx="212" cy="2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52" name="Line 140"/>
            <p:cNvSpPr>
              <a:spLocks noChangeShapeType="1"/>
            </p:cNvSpPr>
            <p:nvPr/>
          </p:nvSpPr>
          <p:spPr bwMode="auto">
            <a:xfrm flipV="1">
              <a:off x="4424" y="-3691"/>
              <a:ext cx="738" cy="7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53" name="Freeform 141"/>
            <p:cNvSpPr>
              <a:spLocks/>
            </p:cNvSpPr>
            <p:nvPr/>
          </p:nvSpPr>
          <p:spPr bwMode="auto">
            <a:xfrm>
              <a:off x="4066" y="-3489"/>
              <a:ext cx="1096" cy="1095"/>
            </a:xfrm>
            <a:custGeom>
              <a:avLst/>
              <a:gdLst>
                <a:gd name="T0" fmla="*/ 0 w 687"/>
                <a:gd name="T1" fmla="*/ 688 h 688"/>
                <a:gd name="T2" fmla="*/ 22 w 687"/>
                <a:gd name="T3" fmla="*/ 666 h 688"/>
                <a:gd name="T4" fmla="*/ 687 w 687"/>
                <a:gd name="T5" fmla="*/ 0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87" h="688">
                  <a:moveTo>
                    <a:pt x="0" y="688"/>
                  </a:moveTo>
                  <a:lnTo>
                    <a:pt x="22" y="666"/>
                  </a:lnTo>
                  <a:lnTo>
                    <a:pt x="68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54" name="Line 142"/>
            <p:cNvSpPr>
              <a:spLocks noChangeShapeType="1"/>
            </p:cNvSpPr>
            <p:nvPr/>
          </p:nvSpPr>
          <p:spPr bwMode="auto">
            <a:xfrm flipV="1">
              <a:off x="3306" y="-1465"/>
              <a:ext cx="33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55" name="Line 143"/>
            <p:cNvSpPr>
              <a:spLocks noChangeShapeType="1"/>
            </p:cNvSpPr>
            <p:nvPr/>
          </p:nvSpPr>
          <p:spPr bwMode="auto">
            <a:xfrm flipV="1">
              <a:off x="4268" y="-3277"/>
              <a:ext cx="894" cy="8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56" name="Line 144"/>
            <p:cNvSpPr>
              <a:spLocks noChangeShapeType="1"/>
            </p:cNvSpPr>
            <p:nvPr/>
          </p:nvSpPr>
          <p:spPr bwMode="auto">
            <a:xfrm flipV="1">
              <a:off x="3306" y="-1465"/>
              <a:ext cx="246" cy="2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57" name="Line 145"/>
            <p:cNvSpPr>
              <a:spLocks noChangeShapeType="1"/>
            </p:cNvSpPr>
            <p:nvPr/>
          </p:nvSpPr>
          <p:spPr bwMode="auto">
            <a:xfrm flipV="1">
              <a:off x="4480" y="-3076"/>
              <a:ext cx="682" cy="6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58" name="Line 146"/>
            <p:cNvSpPr>
              <a:spLocks noChangeShapeType="1"/>
            </p:cNvSpPr>
            <p:nvPr/>
          </p:nvSpPr>
          <p:spPr bwMode="auto">
            <a:xfrm flipV="1">
              <a:off x="3306" y="-1465"/>
              <a:ext cx="458" cy="4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59" name="Line 147"/>
            <p:cNvSpPr>
              <a:spLocks noChangeShapeType="1"/>
            </p:cNvSpPr>
            <p:nvPr/>
          </p:nvSpPr>
          <p:spPr bwMode="auto">
            <a:xfrm flipV="1">
              <a:off x="4681" y="-2863"/>
              <a:ext cx="481" cy="4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60" name="Line 148"/>
            <p:cNvSpPr>
              <a:spLocks noChangeShapeType="1"/>
            </p:cNvSpPr>
            <p:nvPr/>
          </p:nvSpPr>
          <p:spPr bwMode="auto">
            <a:xfrm flipV="1">
              <a:off x="3507" y="-1465"/>
              <a:ext cx="459" cy="4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61" name="Line 149"/>
            <p:cNvSpPr>
              <a:spLocks noChangeShapeType="1"/>
            </p:cNvSpPr>
            <p:nvPr/>
          </p:nvSpPr>
          <p:spPr bwMode="auto">
            <a:xfrm flipV="1">
              <a:off x="4894" y="-2662"/>
              <a:ext cx="268" cy="26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62" name="Line 150"/>
            <p:cNvSpPr>
              <a:spLocks noChangeShapeType="1"/>
            </p:cNvSpPr>
            <p:nvPr/>
          </p:nvSpPr>
          <p:spPr bwMode="auto">
            <a:xfrm flipV="1">
              <a:off x="3708" y="-1465"/>
              <a:ext cx="470" cy="4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63" name="Line 151"/>
            <p:cNvSpPr>
              <a:spLocks noChangeShapeType="1"/>
            </p:cNvSpPr>
            <p:nvPr/>
          </p:nvSpPr>
          <p:spPr bwMode="auto">
            <a:xfrm flipV="1">
              <a:off x="5095" y="-2449"/>
              <a:ext cx="67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64" name="Line 152"/>
            <p:cNvSpPr>
              <a:spLocks noChangeShapeType="1"/>
            </p:cNvSpPr>
            <p:nvPr/>
          </p:nvSpPr>
          <p:spPr bwMode="auto">
            <a:xfrm flipV="1">
              <a:off x="3921" y="-1465"/>
              <a:ext cx="458" cy="4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65" name="Line 153"/>
            <p:cNvSpPr>
              <a:spLocks noChangeShapeType="1"/>
            </p:cNvSpPr>
            <p:nvPr/>
          </p:nvSpPr>
          <p:spPr bwMode="auto">
            <a:xfrm flipV="1">
              <a:off x="4122" y="-1465"/>
              <a:ext cx="470" cy="4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66" name="Line 154"/>
            <p:cNvSpPr>
              <a:spLocks noChangeShapeType="1"/>
            </p:cNvSpPr>
            <p:nvPr/>
          </p:nvSpPr>
          <p:spPr bwMode="auto">
            <a:xfrm flipV="1">
              <a:off x="4335" y="-1465"/>
              <a:ext cx="458" cy="4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67" name="Line 155"/>
            <p:cNvSpPr>
              <a:spLocks noChangeShapeType="1"/>
            </p:cNvSpPr>
            <p:nvPr/>
          </p:nvSpPr>
          <p:spPr bwMode="auto">
            <a:xfrm flipV="1">
              <a:off x="4424" y="-1465"/>
              <a:ext cx="582" cy="5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68" name="Line 156"/>
            <p:cNvSpPr>
              <a:spLocks noChangeShapeType="1"/>
            </p:cNvSpPr>
            <p:nvPr/>
          </p:nvSpPr>
          <p:spPr bwMode="auto">
            <a:xfrm flipV="1">
              <a:off x="4424" y="-1409"/>
              <a:ext cx="738" cy="7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69" name="Line 157"/>
            <p:cNvSpPr>
              <a:spLocks noChangeShapeType="1"/>
            </p:cNvSpPr>
            <p:nvPr/>
          </p:nvSpPr>
          <p:spPr bwMode="auto">
            <a:xfrm flipV="1">
              <a:off x="4424" y="-1208"/>
              <a:ext cx="738" cy="7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70" name="Line 158"/>
            <p:cNvSpPr>
              <a:spLocks noChangeShapeType="1"/>
            </p:cNvSpPr>
            <p:nvPr/>
          </p:nvSpPr>
          <p:spPr bwMode="auto">
            <a:xfrm flipV="1">
              <a:off x="4424" y="-996"/>
              <a:ext cx="738" cy="7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71" name="Line 159"/>
            <p:cNvSpPr>
              <a:spLocks noChangeShapeType="1"/>
            </p:cNvSpPr>
            <p:nvPr/>
          </p:nvSpPr>
          <p:spPr bwMode="auto">
            <a:xfrm flipV="1">
              <a:off x="4525" y="-794"/>
              <a:ext cx="637" cy="6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72" name="Line 160"/>
            <p:cNvSpPr>
              <a:spLocks noChangeShapeType="1"/>
            </p:cNvSpPr>
            <p:nvPr/>
          </p:nvSpPr>
          <p:spPr bwMode="auto">
            <a:xfrm flipV="1">
              <a:off x="4726" y="-582"/>
              <a:ext cx="436" cy="4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73" name="Line 161"/>
            <p:cNvSpPr>
              <a:spLocks noChangeShapeType="1"/>
            </p:cNvSpPr>
            <p:nvPr/>
          </p:nvSpPr>
          <p:spPr bwMode="auto">
            <a:xfrm flipV="1">
              <a:off x="4939" y="-369"/>
              <a:ext cx="223" cy="2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74" name="Line 162"/>
            <p:cNvSpPr>
              <a:spLocks noChangeShapeType="1"/>
            </p:cNvSpPr>
            <p:nvPr/>
          </p:nvSpPr>
          <p:spPr bwMode="auto">
            <a:xfrm flipV="1">
              <a:off x="5140" y="-168"/>
              <a:ext cx="22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75" name="Line 163"/>
            <p:cNvSpPr>
              <a:spLocks noChangeShapeType="1"/>
            </p:cNvSpPr>
            <p:nvPr/>
          </p:nvSpPr>
          <p:spPr bwMode="auto">
            <a:xfrm flipH="1" flipV="1">
              <a:off x="3597" y="-2092"/>
              <a:ext cx="55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76" name="Line 164"/>
            <p:cNvSpPr>
              <a:spLocks noChangeShapeType="1"/>
            </p:cNvSpPr>
            <p:nvPr/>
          </p:nvSpPr>
          <p:spPr bwMode="auto">
            <a:xfrm flipH="1" flipV="1">
              <a:off x="3462" y="-2326"/>
              <a:ext cx="358" cy="3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77" name="Line 165"/>
            <p:cNvSpPr>
              <a:spLocks noChangeShapeType="1"/>
            </p:cNvSpPr>
            <p:nvPr/>
          </p:nvSpPr>
          <p:spPr bwMode="auto">
            <a:xfrm flipH="1" flipV="1">
              <a:off x="3865" y="-2036"/>
              <a:ext cx="45" cy="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78" name="Line 166"/>
            <p:cNvSpPr>
              <a:spLocks noChangeShapeType="1"/>
            </p:cNvSpPr>
            <p:nvPr/>
          </p:nvSpPr>
          <p:spPr bwMode="auto">
            <a:xfrm flipH="1" flipV="1">
              <a:off x="3507" y="-2394"/>
              <a:ext cx="190" cy="2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79" name="Line 167"/>
            <p:cNvSpPr>
              <a:spLocks noChangeShapeType="1"/>
            </p:cNvSpPr>
            <p:nvPr/>
          </p:nvSpPr>
          <p:spPr bwMode="auto">
            <a:xfrm flipH="1" flipV="1">
              <a:off x="3932" y="-2069"/>
              <a:ext cx="67" cy="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80" name="Line 168"/>
            <p:cNvSpPr>
              <a:spLocks noChangeShapeType="1"/>
            </p:cNvSpPr>
            <p:nvPr/>
          </p:nvSpPr>
          <p:spPr bwMode="auto">
            <a:xfrm flipH="1" flipV="1">
              <a:off x="3608" y="-2394"/>
              <a:ext cx="89" cy="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81" name="Line 169"/>
            <p:cNvSpPr>
              <a:spLocks noChangeShapeType="1"/>
            </p:cNvSpPr>
            <p:nvPr/>
          </p:nvSpPr>
          <p:spPr bwMode="auto">
            <a:xfrm flipH="1" flipV="1">
              <a:off x="3999" y="-2114"/>
              <a:ext cx="67" cy="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82" name="Line 170"/>
            <p:cNvSpPr>
              <a:spLocks noChangeShapeType="1"/>
            </p:cNvSpPr>
            <p:nvPr/>
          </p:nvSpPr>
          <p:spPr bwMode="auto">
            <a:xfrm flipH="1" flipV="1">
              <a:off x="4022" y="-2181"/>
              <a:ext cx="111" cy="1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83" name="Line 171"/>
            <p:cNvSpPr>
              <a:spLocks noChangeShapeType="1"/>
            </p:cNvSpPr>
            <p:nvPr/>
          </p:nvSpPr>
          <p:spPr bwMode="auto">
            <a:xfrm flipH="1" flipV="1">
              <a:off x="4022" y="-2282"/>
              <a:ext cx="156" cy="1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84" name="Line 172"/>
            <p:cNvSpPr>
              <a:spLocks noChangeShapeType="1"/>
            </p:cNvSpPr>
            <p:nvPr/>
          </p:nvSpPr>
          <p:spPr bwMode="auto">
            <a:xfrm flipH="1" flipV="1">
              <a:off x="4022" y="-2394"/>
              <a:ext cx="201" cy="2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85" name="Line 173"/>
            <p:cNvSpPr>
              <a:spLocks noChangeShapeType="1"/>
            </p:cNvSpPr>
            <p:nvPr/>
          </p:nvSpPr>
          <p:spPr bwMode="auto">
            <a:xfrm flipH="1" flipV="1">
              <a:off x="4133" y="-2394"/>
              <a:ext cx="135" cy="1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86" name="Line 174"/>
            <p:cNvSpPr>
              <a:spLocks noChangeShapeType="1"/>
            </p:cNvSpPr>
            <p:nvPr/>
          </p:nvSpPr>
          <p:spPr bwMode="auto">
            <a:xfrm flipH="1" flipV="1">
              <a:off x="4234" y="-2394"/>
              <a:ext cx="45" cy="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87" name="Freeform 175"/>
            <p:cNvSpPr>
              <a:spLocks/>
            </p:cNvSpPr>
            <p:nvPr/>
          </p:nvSpPr>
          <p:spPr bwMode="auto">
            <a:xfrm>
              <a:off x="3697" y="-2271"/>
              <a:ext cx="56" cy="56"/>
            </a:xfrm>
            <a:custGeom>
              <a:avLst/>
              <a:gdLst>
                <a:gd name="T0" fmla="*/ 0 w 29"/>
                <a:gd name="T1" fmla="*/ 0 h 29"/>
                <a:gd name="T2" fmla="*/ 1 w 29"/>
                <a:gd name="T3" fmla="*/ 5 h 29"/>
                <a:gd name="T4" fmla="*/ 3 w 29"/>
                <a:gd name="T5" fmla="*/ 9 h 29"/>
                <a:gd name="T6" fmla="*/ 4 w 29"/>
                <a:gd name="T7" fmla="*/ 14 h 29"/>
                <a:gd name="T8" fmla="*/ 6 w 29"/>
                <a:gd name="T9" fmla="*/ 17 h 29"/>
                <a:gd name="T10" fmla="*/ 9 w 29"/>
                <a:gd name="T11" fmla="*/ 20 h 29"/>
                <a:gd name="T12" fmla="*/ 12 w 29"/>
                <a:gd name="T13" fmla="*/ 24 h 29"/>
                <a:gd name="T14" fmla="*/ 17 w 29"/>
                <a:gd name="T15" fmla="*/ 26 h 29"/>
                <a:gd name="T16" fmla="*/ 20 w 29"/>
                <a:gd name="T17" fmla="*/ 28 h 29"/>
                <a:gd name="T18" fmla="*/ 25 w 29"/>
                <a:gd name="T19" fmla="*/ 29 h 29"/>
                <a:gd name="T20" fmla="*/ 29 w 29"/>
                <a:gd name="T21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" h="29">
                  <a:moveTo>
                    <a:pt x="0" y="0"/>
                  </a:moveTo>
                  <a:lnTo>
                    <a:pt x="1" y="5"/>
                  </a:lnTo>
                  <a:lnTo>
                    <a:pt x="3" y="9"/>
                  </a:lnTo>
                  <a:lnTo>
                    <a:pt x="4" y="14"/>
                  </a:lnTo>
                  <a:lnTo>
                    <a:pt x="6" y="17"/>
                  </a:lnTo>
                  <a:lnTo>
                    <a:pt x="9" y="20"/>
                  </a:lnTo>
                  <a:lnTo>
                    <a:pt x="12" y="24"/>
                  </a:lnTo>
                  <a:lnTo>
                    <a:pt x="17" y="26"/>
                  </a:lnTo>
                  <a:lnTo>
                    <a:pt x="20" y="28"/>
                  </a:lnTo>
                  <a:lnTo>
                    <a:pt x="25" y="29"/>
                  </a:lnTo>
                  <a:lnTo>
                    <a:pt x="29" y="29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88" name="Freeform 176"/>
            <p:cNvSpPr>
              <a:spLocks/>
            </p:cNvSpPr>
            <p:nvPr/>
          </p:nvSpPr>
          <p:spPr bwMode="auto">
            <a:xfrm>
              <a:off x="3977" y="-2271"/>
              <a:ext cx="45" cy="56"/>
            </a:xfrm>
            <a:custGeom>
              <a:avLst/>
              <a:gdLst>
                <a:gd name="T0" fmla="*/ 0 w 29"/>
                <a:gd name="T1" fmla="*/ 29 h 29"/>
                <a:gd name="T2" fmla="*/ 4 w 29"/>
                <a:gd name="T3" fmla="*/ 29 h 29"/>
                <a:gd name="T4" fmla="*/ 9 w 29"/>
                <a:gd name="T5" fmla="*/ 28 h 29"/>
                <a:gd name="T6" fmla="*/ 13 w 29"/>
                <a:gd name="T7" fmla="*/ 26 h 29"/>
                <a:gd name="T8" fmla="*/ 18 w 29"/>
                <a:gd name="T9" fmla="*/ 24 h 29"/>
                <a:gd name="T10" fmla="*/ 21 w 29"/>
                <a:gd name="T11" fmla="*/ 20 h 29"/>
                <a:gd name="T12" fmla="*/ 23 w 29"/>
                <a:gd name="T13" fmla="*/ 17 h 29"/>
                <a:gd name="T14" fmla="*/ 26 w 29"/>
                <a:gd name="T15" fmla="*/ 14 h 29"/>
                <a:gd name="T16" fmla="*/ 27 w 29"/>
                <a:gd name="T17" fmla="*/ 9 h 29"/>
                <a:gd name="T18" fmla="*/ 29 w 29"/>
                <a:gd name="T19" fmla="*/ 5 h 29"/>
                <a:gd name="T20" fmla="*/ 29 w 29"/>
                <a:gd name="T2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" h="29">
                  <a:moveTo>
                    <a:pt x="0" y="29"/>
                  </a:moveTo>
                  <a:lnTo>
                    <a:pt x="4" y="29"/>
                  </a:lnTo>
                  <a:lnTo>
                    <a:pt x="9" y="28"/>
                  </a:lnTo>
                  <a:lnTo>
                    <a:pt x="13" y="26"/>
                  </a:lnTo>
                  <a:lnTo>
                    <a:pt x="18" y="24"/>
                  </a:lnTo>
                  <a:lnTo>
                    <a:pt x="21" y="20"/>
                  </a:lnTo>
                  <a:lnTo>
                    <a:pt x="23" y="17"/>
                  </a:lnTo>
                  <a:lnTo>
                    <a:pt x="26" y="14"/>
                  </a:lnTo>
                  <a:lnTo>
                    <a:pt x="27" y="9"/>
                  </a:lnTo>
                  <a:lnTo>
                    <a:pt x="29" y="5"/>
                  </a:lnTo>
                  <a:lnTo>
                    <a:pt x="29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89" name="Freeform 177"/>
            <p:cNvSpPr>
              <a:spLocks/>
            </p:cNvSpPr>
            <p:nvPr/>
          </p:nvSpPr>
          <p:spPr bwMode="auto">
            <a:xfrm>
              <a:off x="3652" y="-2449"/>
              <a:ext cx="45" cy="44"/>
            </a:xfrm>
            <a:custGeom>
              <a:avLst/>
              <a:gdLst>
                <a:gd name="T0" fmla="*/ 28 w 28"/>
                <a:gd name="T1" fmla="*/ 29 h 29"/>
                <a:gd name="T2" fmla="*/ 28 w 28"/>
                <a:gd name="T3" fmla="*/ 25 h 29"/>
                <a:gd name="T4" fmla="*/ 27 w 28"/>
                <a:gd name="T5" fmla="*/ 20 h 29"/>
                <a:gd name="T6" fmla="*/ 25 w 28"/>
                <a:gd name="T7" fmla="*/ 16 h 29"/>
                <a:gd name="T8" fmla="*/ 23 w 28"/>
                <a:gd name="T9" fmla="*/ 12 h 29"/>
                <a:gd name="T10" fmla="*/ 21 w 28"/>
                <a:gd name="T11" fmla="*/ 9 h 29"/>
                <a:gd name="T12" fmla="*/ 16 w 28"/>
                <a:gd name="T13" fmla="*/ 6 h 29"/>
                <a:gd name="T14" fmla="*/ 13 w 28"/>
                <a:gd name="T15" fmla="*/ 4 h 29"/>
                <a:gd name="T16" fmla="*/ 8 w 28"/>
                <a:gd name="T17" fmla="*/ 1 h 29"/>
                <a:gd name="T18" fmla="*/ 4 w 28"/>
                <a:gd name="T19" fmla="*/ 0 h 29"/>
                <a:gd name="T20" fmla="*/ 0 w 28"/>
                <a:gd name="T2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29">
                  <a:moveTo>
                    <a:pt x="28" y="29"/>
                  </a:moveTo>
                  <a:lnTo>
                    <a:pt x="28" y="25"/>
                  </a:lnTo>
                  <a:lnTo>
                    <a:pt x="27" y="20"/>
                  </a:lnTo>
                  <a:lnTo>
                    <a:pt x="25" y="16"/>
                  </a:lnTo>
                  <a:lnTo>
                    <a:pt x="23" y="12"/>
                  </a:lnTo>
                  <a:lnTo>
                    <a:pt x="21" y="9"/>
                  </a:lnTo>
                  <a:lnTo>
                    <a:pt x="16" y="6"/>
                  </a:lnTo>
                  <a:lnTo>
                    <a:pt x="13" y="4"/>
                  </a:lnTo>
                  <a:lnTo>
                    <a:pt x="8" y="1"/>
                  </a:lnTo>
                  <a:lnTo>
                    <a:pt x="4" y="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90" name="Freeform 178"/>
            <p:cNvSpPr>
              <a:spLocks/>
            </p:cNvSpPr>
            <p:nvPr/>
          </p:nvSpPr>
          <p:spPr bwMode="auto">
            <a:xfrm>
              <a:off x="4022" y="-2449"/>
              <a:ext cx="55" cy="44"/>
            </a:xfrm>
            <a:custGeom>
              <a:avLst/>
              <a:gdLst>
                <a:gd name="T0" fmla="*/ 29 w 29"/>
                <a:gd name="T1" fmla="*/ 0 h 29"/>
                <a:gd name="T2" fmla="*/ 24 w 29"/>
                <a:gd name="T3" fmla="*/ 0 h 29"/>
                <a:gd name="T4" fmla="*/ 21 w 29"/>
                <a:gd name="T5" fmla="*/ 1 h 29"/>
                <a:gd name="T6" fmla="*/ 16 w 29"/>
                <a:gd name="T7" fmla="*/ 4 h 29"/>
                <a:gd name="T8" fmla="*/ 12 w 29"/>
                <a:gd name="T9" fmla="*/ 6 h 29"/>
                <a:gd name="T10" fmla="*/ 8 w 29"/>
                <a:gd name="T11" fmla="*/ 9 h 29"/>
                <a:gd name="T12" fmla="*/ 5 w 29"/>
                <a:gd name="T13" fmla="*/ 12 h 29"/>
                <a:gd name="T14" fmla="*/ 3 w 29"/>
                <a:gd name="T15" fmla="*/ 16 h 29"/>
                <a:gd name="T16" fmla="*/ 2 w 29"/>
                <a:gd name="T17" fmla="*/ 20 h 29"/>
                <a:gd name="T18" fmla="*/ 1 w 29"/>
                <a:gd name="T19" fmla="*/ 25 h 29"/>
                <a:gd name="T20" fmla="*/ 0 w 29"/>
                <a:gd name="T21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" h="29">
                  <a:moveTo>
                    <a:pt x="29" y="0"/>
                  </a:moveTo>
                  <a:lnTo>
                    <a:pt x="24" y="0"/>
                  </a:lnTo>
                  <a:lnTo>
                    <a:pt x="21" y="1"/>
                  </a:lnTo>
                  <a:lnTo>
                    <a:pt x="16" y="4"/>
                  </a:lnTo>
                  <a:lnTo>
                    <a:pt x="12" y="6"/>
                  </a:lnTo>
                  <a:lnTo>
                    <a:pt x="8" y="9"/>
                  </a:lnTo>
                  <a:lnTo>
                    <a:pt x="5" y="12"/>
                  </a:lnTo>
                  <a:lnTo>
                    <a:pt x="3" y="16"/>
                  </a:lnTo>
                  <a:lnTo>
                    <a:pt x="2" y="20"/>
                  </a:lnTo>
                  <a:lnTo>
                    <a:pt x="1" y="25"/>
                  </a:lnTo>
                  <a:lnTo>
                    <a:pt x="0" y="29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91" name="Line 179"/>
            <p:cNvSpPr>
              <a:spLocks noChangeShapeType="1"/>
            </p:cNvSpPr>
            <p:nvPr/>
          </p:nvSpPr>
          <p:spPr bwMode="auto">
            <a:xfrm>
              <a:off x="2400" y="-1924"/>
              <a:ext cx="28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92" name="Line 180"/>
            <p:cNvSpPr>
              <a:spLocks noChangeShapeType="1"/>
            </p:cNvSpPr>
            <p:nvPr/>
          </p:nvSpPr>
          <p:spPr bwMode="auto">
            <a:xfrm>
              <a:off x="2747" y="-1924"/>
              <a:ext cx="5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93" name="Line 181"/>
            <p:cNvSpPr>
              <a:spLocks noChangeShapeType="1"/>
            </p:cNvSpPr>
            <p:nvPr/>
          </p:nvSpPr>
          <p:spPr bwMode="auto">
            <a:xfrm>
              <a:off x="2870" y="-1924"/>
              <a:ext cx="55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94" name="Line 182"/>
            <p:cNvSpPr>
              <a:spLocks noChangeShapeType="1"/>
            </p:cNvSpPr>
            <p:nvPr/>
          </p:nvSpPr>
          <p:spPr bwMode="auto">
            <a:xfrm>
              <a:off x="3496" y="-1924"/>
              <a:ext cx="5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95" name="Line 183"/>
            <p:cNvSpPr>
              <a:spLocks noChangeShapeType="1"/>
            </p:cNvSpPr>
            <p:nvPr/>
          </p:nvSpPr>
          <p:spPr bwMode="auto">
            <a:xfrm>
              <a:off x="3619" y="-1924"/>
              <a:ext cx="5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96" name="Line 184"/>
            <p:cNvSpPr>
              <a:spLocks noChangeShapeType="1"/>
            </p:cNvSpPr>
            <p:nvPr/>
          </p:nvSpPr>
          <p:spPr bwMode="auto">
            <a:xfrm>
              <a:off x="4245" y="-1924"/>
              <a:ext cx="5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97" name="Line 185"/>
            <p:cNvSpPr>
              <a:spLocks noChangeShapeType="1"/>
            </p:cNvSpPr>
            <p:nvPr/>
          </p:nvSpPr>
          <p:spPr bwMode="auto">
            <a:xfrm>
              <a:off x="4368" y="-1924"/>
              <a:ext cx="5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98" name="Line 186"/>
            <p:cNvSpPr>
              <a:spLocks noChangeShapeType="1"/>
            </p:cNvSpPr>
            <p:nvPr/>
          </p:nvSpPr>
          <p:spPr bwMode="auto">
            <a:xfrm>
              <a:off x="4994" y="-1924"/>
              <a:ext cx="4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699" name="Line 187"/>
            <p:cNvSpPr>
              <a:spLocks noChangeShapeType="1"/>
            </p:cNvSpPr>
            <p:nvPr/>
          </p:nvSpPr>
          <p:spPr bwMode="auto">
            <a:xfrm>
              <a:off x="5117" y="-1924"/>
              <a:ext cx="28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700" name="Line 188"/>
            <p:cNvSpPr>
              <a:spLocks noChangeShapeType="1"/>
            </p:cNvSpPr>
            <p:nvPr/>
          </p:nvSpPr>
          <p:spPr bwMode="auto">
            <a:xfrm>
              <a:off x="5162" y="-3702"/>
              <a:ext cx="0" cy="355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701" name="Line 189"/>
            <p:cNvSpPr>
              <a:spLocks noChangeShapeType="1"/>
            </p:cNvSpPr>
            <p:nvPr/>
          </p:nvSpPr>
          <p:spPr bwMode="auto">
            <a:xfrm>
              <a:off x="4424" y="-3702"/>
              <a:ext cx="0" cy="8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702" name="Line 190"/>
            <p:cNvSpPr>
              <a:spLocks noChangeShapeType="1"/>
            </p:cNvSpPr>
            <p:nvPr/>
          </p:nvSpPr>
          <p:spPr bwMode="auto">
            <a:xfrm flipH="1">
              <a:off x="4022" y="-2394"/>
              <a:ext cx="114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703" name="Line 191"/>
            <p:cNvSpPr>
              <a:spLocks noChangeShapeType="1"/>
            </p:cNvSpPr>
            <p:nvPr/>
          </p:nvSpPr>
          <p:spPr bwMode="auto">
            <a:xfrm flipH="1">
              <a:off x="3306" y="-1465"/>
              <a:ext cx="185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704" name="Line 192"/>
            <p:cNvSpPr>
              <a:spLocks noChangeShapeType="1"/>
            </p:cNvSpPr>
            <p:nvPr/>
          </p:nvSpPr>
          <p:spPr bwMode="auto">
            <a:xfrm flipV="1">
              <a:off x="5252" y="-2293"/>
              <a:ext cx="0" cy="73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705" name="Line 193"/>
            <p:cNvSpPr>
              <a:spLocks noChangeShapeType="1"/>
            </p:cNvSpPr>
            <p:nvPr/>
          </p:nvSpPr>
          <p:spPr bwMode="auto">
            <a:xfrm>
              <a:off x="5162" y="-2394"/>
              <a:ext cx="90" cy="10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706" name="Line 194"/>
            <p:cNvSpPr>
              <a:spLocks noChangeShapeType="1"/>
            </p:cNvSpPr>
            <p:nvPr/>
          </p:nvSpPr>
          <p:spPr bwMode="auto">
            <a:xfrm flipV="1">
              <a:off x="5162" y="-1555"/>
              <a:ext cx="90" cy="9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707" name="Line 195"/>
            <p:cNvSpPr>
              <a:spLocks noChangeShapeType="1"/>
            </p:cNvSpPr>
            <p:nvPr/>
          </p:nvSpPr>
          <p:spPr bwMode="auto">
            <a:xfrm flipH="1">
              <a:off x="2624" y="-2572"/>
              <a:ext cx="68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708" name="Line 196"/>
            <p:cNvSpPr>
              <a:spLocks noChangeShapeType="1"/>
            </p:cNvSpPr>
            <p:nvPr/>
          </p:nvSpPr>
          <p:spPr bwMode="auto">
            <a:xfrm flipH="1">
              <a:off x="2624" y="-1275"/>
              <a:ext cx="68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709" name="Line 197"/>
            <p:cNvSpPr>
              <a:spLocks noChangeShapeType="1"/>
            </p:cNvSpPr>
            <p:nvPr/>
          </p:nvSpPr>
          <p:spPr bwMode="auto">
            <a:xfrm>
              <a:off x="3306" y="-2852"/>
              <a:ext cx="32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710" name="Line 198"/>
            <p:cNvSpPr>
              <a:spLocks noChangeShapeType="1"/>
            </p:cNvSpPr>
            <p:nvPr/>
          </p:nvSpPr>
          <p:spPr bwMode="auto">
            <a:xfrm>
              <a:off x="3306" y="-1007"/>
              <a:ext cx="111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711" name="Line 199"/>
            <p:cNvSpPr>
              <a:spLocks noChangeShapeType="1"/>
            </p:cNvSpPr>
            <p:nvPr/>
          </p:nvSpPr>
          <p:spPr bwMode="auto">
            <a:xfrm>
              <a:off x="3306" y="-2852"/>
              <a:ext cx="0" cy="18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712" name="Line 200"/>
            <p:cNvSpPr>
              <a:spLocks noChangeShapeType="1"/>
            </p:cNvSpPr>
            <p:nvPr/>
          </p:nvSpPr>
          <p:spPr bwMode="auto">
            <a:xfrm>
              <a:off x="4424" y="-1007"/>
              <a:ext cx="0" cy="86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713" name="Line 201"/>
            <p:cNvSpPr>
              <a:spLocks noChangeShapeType="1"/>
            </p:cNvSpPr>
            <p:nvPr/>
          </p:nvSpPr>
          <p:spPr bwMode="auto">
            <a:xfrm flipV="1">
              <a:off x="3865" y="-2181"/>
              <a:ext cx="0" cy="2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714" name="Line 202"/>
            <p:cNvSpPr>
              <a:spLocks noChangeShapeType="1"/>
            </p:cNvSpPr>
            <p:nvPr/>
          </p:nvSpPr>
          <p:spPr bwMode="auto">
            <a:xfrm flipV="1">
              <a:off x="3865" y="-2271"/>
              <a:ext cx="0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715" name="Line 203"/>
            <p:cNvSpPr>
              <a:spLocks noChangeShapeType="1"/>
            </p:cNvSpPr>
            <p:nvPr/>
          </p:nvSpPr>
          <p:spPr bwMode="auto">
            <a:xfrm flipV="1">
              <a:off x="3865" y="-2684"/>
              <a:ext cx="0" cy="3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716" name="Line 204"/>
            <p:cNvSpPr>
              <a:spLocks noChangeShapeType="1"/>
            </p:cNvSpPr>
            <p:nvPr/>
          </p:nvSpPr>
          <p:spPr bwMode="auto">
            <a:xfrm flipV="1">
              <a:off x="3865" y="-2763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717" name="Line 205"/>
            <p:cNvSpPr>
              <a:spLocks noChangeShapeType="1"/>
            </p:cNvSpPr>
            <p:nvPr/>
          </p:nvSpPr>
          <p:spPr bwMode="auto">
            <a:xfrm flipV="1">
              <a:off x="3865" y="-3064"/>
              <a:ext cx="0" cy="2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718" name="Line 206"/>
            <p:cNvSpPr>
              <a:spLocks noChangeShapeType="1"/>
            </p:cNvSpPr>
            <p:nvPr/>
          </p:nvSpPr>
          <p:spPr bwMode="auto">
            <a:xfrm>
              <a:off x="4100" y="-2908"/>
              <a:ext cx="0" cy="45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719" name="Line 207"/>
            <p:cNvSpPr>
              <a:spLocks noChangeShapeType="1"/>
            </p:cNvSpPr>
            <p:nvPr/>
          </p:nvSpPr>
          <p:spPr bwMode="auto">
            <a:xfrm>
              <a:off x="3630" y="-2908"/>
              <a:ext cx="0" cy="45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720" name="Line 208"/>
            <p:cNvSpPr>
              <a:spLocks noChangeShapeType="1"/>
            </p:cNvSpPr>
            <p:nvPr/>
          </p:nvSpPr>
          <p:spPr bwMode="auto">
            <a:xfrm>
              <a:off x="3675" y="-2953"/>
              <a:ext cx="14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721" name="Line 209"/>
            <p:cNvSpPr>
              <a:spLocks noChangeShapeType="1"/>
            </p:cNvSpPr>
            <p:nvPr/>
          </p:nvSpPr>
          <p:spPr bwMode="auto">
            <a:xfrm>
              <a:off x="4055" y="-2953"/>
              <a:ext cx="45" cy="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722" name="Line 210"/>
            <p:cNvSpPr>
              <a:spLocks noChangeShapeType="1"/>
            </p:cNvSpPr>
            <p:nvPr/>
          </p:nvSpPr>
          <p:spPr bwMode="auto">
            <a:xfrm flipH="1">
              <a:off x="3630" y="-2953"/>
              <a:ext cx="45" cy="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723" name="Line 211"/>
            <p:cNvSpPr>
              <a:spLocks noChangeShapeType="1"/>
            </p:cNvSpPr>
            <p:nvPr/>
          </p:nvSpPr>
          <p:spPr bwMode="auto">
            <a:xfrm>
              <a:off x="3630" y="-2908"/>
              <a:ext cx="19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724" name="Line 212"/>
            <p:cNvSpPr>
              <a:spLocks noChangeShapeType="1"/>
            </p:cNvSpPr>
            <p:nvPr/>
          </p:nvSpPr>
          <p:spPr bwMode="auto">
            <a:xfrm>
              <a:off x="3630" y="-2449"/>
              <a:ext cx="47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725" name="Line 213"/>
            <p:cNvSpPr>
              <a:spLocks noChangeShapeType="1"/>
            </p:cNvSpPr>
            <p:nvPr/>
          </p:nvSpPr>
          <p:spPr bwMode="auto">
            <a:xfrm>
              <a:off x="3820" y="-2841"/>
              <a:ext cx="9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726" name="Line 214"/>
            <p:cNvSpPr>
              <a:spLocks noChangeShapeType="1"/>
            </p:cNvSpPr>
            <p:nvPr/>
          </p:nvSpPr>
          <p:spPr bwMode="auto">
            <a:xfrm>
              <a:off x="3865" y="-2841"/>
              <a:ext cx="4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727" name="Line 215"/>
            <p:cNvSpPr>
              <a:spLocks noChangeShapeType="1"/>
            </p:cNvSpPr>
            <p:nvPr/>
          </p:nvSpPr>
          <p:spPr bwMode="auto">
            <a:xfrm flipV="1">
              <a:off x="3910" y="-2953"/>
              <a:ext cx="0" cy="1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728" name="Line 216"/>
            <p:cNvSpPr>
              <a:spLocks noChangeShapeType="1"/>
            </p:cNvSpPr>
            <p:nvPr/>
          </p:nvSpPr>
          <p:spPr bwMode="auto">
            <a:xfrm flipV="1">
              <a:off x="3820" y="-2953"/>
              <a:ext cx="0" cy="1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729" name="Line 217"/>
            <p:cNvSpPr>
              <a:spLocks noChangeShapeType="1"/>
            </p:cNvSpPr>
            <p:nvPr/>
          </p:nvSpPr>
          <p:spPr bwMode="auto">
            <a:xfrm>
              <a:off x="3910" y="-2953"/>
              <a:ext cx="14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730" name="Line 218"/>
            <p:cNvSpPr>
              <a:spLocks noChangeShapeType="1"/>
            </p:cNvSpPr>
            <p:nvPr/>
          </p:nvSpPr>
          <p:spPr bwMode="auto">
            <a:xfrm>
              <a:off x="3910" y="-2908"/>
              <a:ext cx="19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731" name="Line 219"/>
            <p:cNvSpPr>
              <a:spLocks noChangeShapeType="1"/>
            </p:cNvSpPr>
            <p:nvPr/>
          </p:nvSpPr>
          <p:spPr bwMode="auto">
            <a:xfrm flipV="1">
              <a:off x="3675" y="-2449"/>
              <a:ext cx="0" cy="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732" name="Line 220"/>
            <p:cNvSpPr>
              <a:spLocks noChangeShapeType="1"/>
            </p:cNvSpPr>
            <p:nvPr/>
          </p:nvSpPr>
          <p:spPr bwMode="auto">
            <a:xfrm>
              <a:off x="4055" y="-2953"/>
              <a:ext cx="0" cy="5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733" name="Line 221"/>
            <p:cNvSpPr>
              <a:spLocks noChangeShapeType="1"/>
            </p:cNvSpPr>
            <p:nvPr/>
          </p:nvSpPr>
          <p:spPr bwMode="auto">
            <a:xfrm>
              <a:off x="4055" y="-2449"/>
              <a:ext cx="0" cy="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734" name="Line 222"/>
            <p:cNvSpPr>
              <a:spLocks noChangeShapeType="1"/>
            </p:cNvSpPr>
            <p:nvPr/>
          </p:nvSpPr>
          <p:spPr bwMode="auto">
            <a:xfrm>
              <a:off x="4100" y="-2449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735" name="Line 223"/>
            <p:cNvSpPr>
              <a:spLocks noChangeShapeType="1"/>
            </p:cNvSpPr>
            <p:nvPr/>
          </p:nvSpPr>
          <p:spPr bwMode="auto">
            <a:xfrm>
              <a:off x="3630" y="-2449"/>
              <a:ext cx="0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736" name="Line 224"/>
            <p:cNvSpPr>
              <a:spLocks noChangeShapeType="1"/>
            </p:cNvSpPr>
            <p:nvPr/>
          </p:nvSpPr>
          <p:spPr bwMode="auto">
            <a:xfrm flipV="1">
              <a:off x="3675" y="-2953"/>
              <a:ext cx="0" cy="5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737" name="Line 225"/>
            <p:cNvSpPr>
              <a:spLocks noChangeShapeType="1"/>
            </p:cNvSpPr>
            <p:nvPr/>
          </p:nvSpPr>
          <p:spPr bwMode="auto">
            <a:xfrm flipH="1">
              <a:off x="3306" y="-2394"/>
              <a:ext cx="39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738" name="Line 226"/>
            <p:cNvSpPr>
              <a:spLocks noChangeShapeType="1"/>
            </p:cNvSpPr>
            <p:nvPr/>
          </p:nvSpPr>
          <p:spPr bwMode="auto">
            <a:xfrm>
              <a:off x="3820" y="-2852"/>
              <a:ext cx="9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739" name="Line 227"/>
            <p:cNvSpPr>
              <a:spLocks noChangeShapeType="1"/>
            </p:cNvSpPr>
            <p:nvPr/>
          </p:nvSpPr>
          <p:spPr bwMode="auto">
            <a:xfrm>
              <a:off x="4100" y="-2852"/>
              <a:ext cx="32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740" name="Freeform 228"/>
            <p:cNvSpPr>
              <a:spLocks/>
            </p:cNvSpPr>
            <p:nvPr/>
          </p:nvSpPr>
          <p:spPr bwMode="auto">
            <a:xfrm>
              <a:off x="2624" y="-1924"/>
              <a:ext cx="134" cy="649"/>
            </a:xfrm>
            <a:custGeom>
              <a:avLst/>
              <a:gdLst>
                <a:gd name="T0" fmla="*/ 4 w 84"/>
                <a:gd name="T1" fmla="*/ 3 h 404"/>
                <a:gd name="T2" fmla="*/ 10 w 84"/>
                <a:gd name="T3" fmla="*/ 8 h 404"/>
                <a:gd name="T4" fmla="*/ 16 w 84"/>
                <a:gd name="T5" fmla="*/ 15 h 404"/>
                <a:gd name="T6" fmla="*/ 21 w 84"/>
                <a:gd name="T7" fmla="*/ 23 h 404"/>
                <a:gd name="T8" fmla="*/ 27 w 84"/>
                <a:gd name="T9" fmla="*/ 29 h 404"/>
                <a:gd name="T10" fmla="*/ 32 w 84"/>
                <a:gd name="T11" fmla="*/ 36 h 404"/>
                <a:gd name="T12" fmla="*/ 37 w 84"/>
                <a:gd name="T13" fmla="*/ 44 h 404"/>
                <a:gd name="T14" fmla="*/ 41 w 84"/>
                <a:gd name="T15" fmla="*/ 50 h 404"/>
                <a:gd name="T16" fmla="*/ 46 w 84"/>
                <a:gd name="T17" fmla="*/ 58 h 404"/>
                <a:gd name="T18" fmla="*/ 50 w 84"/>
                <a:gd name="T19" fmla="*/ 65 h 404"/>
                <a:gd name="T20" fmla="*/ 53 w 84"/>
                <a:gd name="T21" fmla="*/ 72 h 404"/>
                <a:gd name="T22" fmla="*/ 57 w 84"/>
                <a:gd name="T23" fmla="*/ 80 h 404"/>
                <a:gd name="T24" fmla="*/ 60 w 84"/>
                <a:gd name="T25" fmla="*/ 88 h 404"/>
                <a:gd name="T26" fmla="*/ 63 w 84"/>
                <a:gd name="T27" fmla="*/ 95 h 404"/>
                <a:gd name="T28" fmla="*/ 67 w 84"/>
                <a:gd name="T29" fmla="*/ 102 h 404"/>
                <a:gd name="T30" fmla="*/ 69 w 84"/>
                <a:gd name="T31" fmla="*/ 110 h 404"/>
                <a:gd name="T32" fmla="*/ 71 w 84"/>
                <a:gd name="T33" fmla="*/ 118 h 404"/>
                <a:gd name="T34" fmla="*/ 73 w 84"/>
                <a:gd name="T35" fmla="*/ 126 h 404"/>
                <a:gd name="T36" fmla="*/ 75 w 84"/>
                <a:gd name="T37" fmla="*/ 133 h 404"/>
                <a:gd name="T38" fmla="*/ 78 w 84"/>
                <a:gd name="T39" fmla="*/ 141 h 404"/>
                <a:gd name="T40" fmla="*/ 79 w 84"/>
                <a:gd name="T41" fmla="*/ 149 h 404"/>
                <a:gd name="T42" fmla="*/ 80 w 84"/>
                <a:gd name="T43" fmla="*/ 156 h 404"/>
                <a:gd name="T44" fmla="*/ 82 w 84"/>
                <a:gd name="T45" fmla="*/ 163 h 404"/>
                <a:gd name="T46" fmla="*/ 82 w 84"/>
                <a:gd name="T47" fmla="*/ 171 h 404"/>
                <a:gd name="T48" fmla="*/ 83 w 84"/>
                <a:gd name="T49" fmla="*/ 179 h 404"/>
                <a:gd name="T50" fmla="*/ 84 w 84"/>
                <a:gd name="T51" fmla="*/ 185 h 404"/>
                <a:gd name="T52" fmla="*/ 84 w 84"/>
                <a:gd name="T53" fmla="*/ 193 h 404"/>
                <a:gd name="T54" fmla="*/ 84 w 84"/>
                <a:gd name="T55" fmla="*/ 200 h 404"/>
                <a:gd name="T56" fmla="*/ 84 w 84"/>
                <a:gd name="T57" fmla="*/ 207 h 404"/>
                <a:gd name="T58" fmla="*/ 84 w 84"/>
                <a:gd name="T59" fmla="*/ 214 h 404"/>
                <a:gd name="T60" fmla="*/ 84 w 84"/>
                <a:gd name="T61" fmla="*/ 221 h 404"/>
                <a:gd name="T62" fmla="*/ 83 w 84"/>
                <a:gd name="T63" fmla="*/ 227 h 404"/>
                <a:gd name="T64" fmla="*/ 83 w 84"/>
                <a:gd name="T65" fmla="*/ 234 h 404"/>
                <a:gd name="T66" fmla="*/ 82 w 84"/>
                <a:gd name="T67" fmla="*/ 240 h 404"/>
                <a:gd name="T68" fmla="*/ 81 w 84"/>
                <a:gd name="T69" fmla="*/ 247 h 404"/>
                <a:gd name="T70" fmla="*/ 80 w 84"/>
                <a:gd name="T71" fmla="*/ 253 h 404"/>
                <a:gd name="T72" fmla="*/ 79 w 84"/>
                <a:gd name="T73" fmla="*/ 258 h 404"/>
                <a:gd name="T74" fmla="*/ 78 w 84"/>
                <a:gd name="T75" fmla="*/ 265 h 404"/>
                <a:gd name="T76" fmla="*/ 75 w 84"/>
                <a:gd name="T77" fmla="*/ 270 h 404"/>
                <a:gd name="T78" fmla="*/ 74 w 84"/>
                <a:gd name="T79" fmla="*/ 276 h 404"/>
                <a:gd name="T80" fmla="*/ 72 w 84"/>
                <a:gd name="T81" fmla="*/ 281 h 404"/>
                <a:gd name="T82" fmla="*/ 71 w 84"/>
                <a:gd name="T83" fmla="*/ 286 h 404"/>
                <a:gd name="T84" fmla="*/ 69 w 84"/>
                <a:gd name="T85" fmla="*/ 291 h 404"/>
                <a:gd name="T86" fmla="*/ 67 w 84"/>
                <a:gd name="T87" fmla="*/ 297 h 404"/>
                <a:gd name="T88" fmla="*/ 64 w 84"/>
                <a:gd name="T89" fmla="*/ 301 h 404"/>
                <a:gd name="T90" fmla="*/ 61 w 84"/>
                <a:gd name="T91" fmla="*/ 307 h 404"/>
                <a:gd name="T92" fmla="*/ 59 w 84"/>
                <a:gd name="T93" fmla="*/ 311 h 404"/>
                <a:gd name="T94" fmla="*/ 57 w 84"/>
                <a:gd name="T95" fmla="*/ 317 h 404"/>
                <a:gd name="T96" fmla="*/ 53 w 84"/>
                <a:gd name="T97" fmla="*/ 321 h 404"/>
                <a:gd name="T98" fmla="*/ 49 w 84"/>
                <a:gd name="T99" fmla="*/ 329 h 404"/>
                <a:gd name="T100" fmla="*/ 43 w 84"/>
                <a:gd name="T101" fmla="*/ 339 h 404"/>
                <a:gd name="T102" fmla="*/ 40 w 84"/>
                <a:gd name="T103" fmla="*/ 343 h 404"/>
                <a:gd name="T104" fmla="*/ 37 w 84"/>
                <a:gd name="T105" fmla="*/ 349 h 404"/>
                <a:gd name="T106" fmla="*/ 33 w 84"/>
                <a:gd name="T107" fmla="*/ 353 h 404"/>
                <a:gd name="T108" fmla="*/ 30 w 84"/>
                <a:gd name="T109" fmla="*/ 359 h 404"/>
                <a:gd name="T110" fmla="*/ 27 w 84"/>
                <a:gd name="T111" fmla="*/ 364 h 404"/>
                <a:gd name="T112" fmla="*/ 24 w 84"/>
                <a:gd name="T113" fmla="*/ 370 h 404"/>
                <a:gd name="T114" fmla="*/ 19 w 84"/>
                <a:gd name="T115" fmla="*/ 375 h 404"/>
                <a:gd name="T116" fmla="*/ 16 w 84"/>
                <a:gd name="T117" fmla="*/ 381 h 404"/>
                <a:gd name="T118" fmla="*/ 12 w 84"/>
                <a:gd name="T119" fmla="*/ 386 h 404"/>
                <a:gd name="T120" fmla="*/ 8 w 84"/>
                <a:gd name="T121" fmla="*/ 392 h 404"/>
                <a:gd name="T122" fmla="*/ 5 w 84"/>
                <a:gd name="T123" fmla="*/ 399 h 404"/>
                <a:gd name="T124" fmla="*/ 0 w 84"/>
                <a:gd name="T125" fmla="*/ 404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4" h="404">
                  <a:moveTo>
                    <a:pt x="0" y="0"/>
                  </a:moveTo>
                  <a:lnTo>
                    <a:pt x="4" y="3"/>
                  </a:lnTo>
                  <a:lnTo>
                    <a:pt x="7" y="5"/>
                  </a:lnTo>
                  <a:lnTo>
                    <a:pt x="10" y="8"/>
                  </a:lnTo>
                  <a:lnTo>
                    <a:pt x="12" y="12"/>
                  </a:lnTo>
                  <a:lnTo>
                    <a:pt x="16" y="15"/>
                  </a:lnTo>
                  <a:lnTo>
                    <a:pt x="19" y="18"/>
                  </a:lnTo>
                  <a:lnTo>
                    <a:pt x="21" y="23"/>
                  </a:lnTo>
                  <a:lnTo>
                    <a:pt x="25" y="26"/>
                  </a:lnTo>
                  <a:lnTo>
                    <a:pt x="27" y="29"/>
                  </a:lnTo>
                  <a:lnTo>
                    <a:pt x="29" y="33"/>
                  </a:lnTo>
                  <a:lnTo>
                    <a:pt x="32" y="36"/>
                  </a:lnTo>
                  <a:lnTo>
                    <a:pt x="35" y="39"/>
                  </a:lnTo>
                  <a:lnTo>
                    <a:pt x="37" y="44"/>
                  </a:lnTo>
                  <a:lnTo>
                    <a:pt x="39" y="47"/>
                  </a:lnTo>
                  <a:lnTo>
                    <a:pt x="41" y="50"/>
                  </a:lnTo>
                  <a:lnTo>
                    <a:pt x="43" y="54"/>
                  </a:lnTo>
                  <a:lnTo>
                    <a:pt x="46" y="58"/>
                  </a:lnTo>
                  <a:lnTo>
                    <a:pt x="48" y="61"/>
                  </a:lnTo>
                  <a:lnTo>
                    <a:pt x="50" y="65"/>
                  </a:lnTo>
                  <a:lnTo>
                    <a:pt x="51" y="69"/>
                  </a:lnTo>
                  <a:lnTo>
                    <a:pt x="53" y="72"/>
                  </a:lnTo>
                  <a:lnTo>
                    <a:pt x="56" y="76"/>
                  </a:lnTo>
                  <a:lnTo>
                    <a:pt x="57" y="80"/>
                  </a:lnTo>
                  <a:lnTo>
                    <a:pt x="59" y="84"/>
                  </a:lnTo>
                  <a:lnTo>
                    <a:pt x="60" y="88"/>
                  </a:lnTo>
                  <a:lnTo>
                    <a:pt x="62" y="91"/>
                  </a:lnTo>
                  <a:lnTo>
                    <a:pt x="63" y="95"/>
                  </a:lnTo>
                  <a:lnTo>
                    <a:pt x="66" y="99"/>
                  </a:lnTo>
                  <a:lnTo>
                    <a:pt x="67" y="102"/>
                  </a:lnTo>
                  <a:lnTo>
                    <a:pt x="68" y="107"/>
                  </a:lnTo>
                  <a:lnTo>
                    <a:pt x="69" y="110"/>
                  </a:lnTo>
                  <a:lnTo>
                    <a:pt x="70" y="114"/>
                  </a:lnTo>
                  <a:lnTo>
                    <a:pt x="71" y="118"/>
                  </a:lnTo>
                  <a:lnTo>
                    <a:pt x="72" y="122"/>
                  </a:lnTo>
                  <a:lnTo>
                    <a:pt x="73" y="126"/>
                  </a:lnTo>
                  <a:lnTo>
                    <a:pt x="74" y="130"/>
                  </a:lnTo>
                  <a:lnTo>
                    <a:pt x="75" y="133"/>
                  </a:lnTo>
                  <a:lnTo>
                    <a:pt x="77" y="137"/>
                  </a:lnTo>
                  <a:lnTo>
                    <a:pt x="78" y="141"/>
                  </a:lnTo>
                  <a:lnTo>
                    <a:pt x="79" y="144"/>
                  </a:lnTo>
                  <a:lnTo>
                    <a:pt x="79" y="149"/>
                  </a:lnTo>
                  <a:lnTo>
                    <a:pt x="80" y="152"/>
                  </a:lnTo>
                  <a:lnTo>
                    <a:pt x="80" y="156"/>
                  </a:lnTo>
                  <a:lnTo>
                    <a:pt x="81" y="160"/>
                  </a:lnTo>
                  <a:lnTo>
                    <a:pt x="82" y="163"/>
                  </a:lnTo>
                  <a:lnTo>
                    <a:pt x="82" y="168"/>
                  </a:lnTo>
                  <a:lnTo>
                    <a:pt x="82" y="171"/>
                  </a:lnTo>
                  <a:lnTo>
                    <a:pt x="83" y="174"/>
                  </a:lnTo>
                  <a:lnTo>
                    <a:pt x="83" y="179"/>
                  </a:lnTo>
                  <a:lnTo>
                    <a:pt x="83" y="182"/>
                  </a:lnTo>
                  <a:lnTo>
                    <a:pt x="84" y="185"/>
                  </a:lnTo>
                  <a:lnTo>
                    <a:pt x="84" y="190"/>
                  </a:lnTo>
                  <a:lnTo>
                    <a:pt x="84" y="193"/>
                  </a:lnTo>
                  <a:lnTo>
                    <a:pt x="84" y="196"/>
                  </a:lnTo>
                  <a:lnTo>
                    <a:pt x="84" y="200"/>
                  </a:lnTo>
                  <a:lnTo>
                    <a:pt x="84" y="204"/>
                  </a:lnTo>
                  <a:lnTo>
                    <a:pt x="84" y="207"/>
                  </a:lnTo>
                  <a:lnTo>
                    <a:pt x="84" y="211"/>
                  </a:lnTo>
                  <a:lnTo>
                    <a:pt x="84" y="214"/>
                  </a:lnTo>
                  <a:lnTo>
                    <a:pt x="84" y="217"/>
                  </a:lnTo>
                  <a:lnTo>
                    <a:pt x="84" y="221"/>
                  </a:lnTo>
                  <a:lnTo>
                    <a:pt x="84" y="224"/>
                  </a:lnTo>
                  <a:lnTo>
                    <a:pt x="83" y="227"/>
                  </a:lnTo>
                  <a:lnTo>
                    <a:pt x="83" y="231"/>
                  </a:lnTo>
                  <a:lnTo>
                    <a:pt x="83" y="234"/>
                  </a:lnTo>
                  <a:lnTo>
                    <a:pt x="82" y="237"/>
                  </a:lnTo>
                  <a:lnTo>
                    <a:pt x="82" y="240"/>
                  </a:lnTo>
                  <a:lnTo>
                    <a:pt x="82" y="244"/>
                  </a:lnTo>
                  <a:lnTo>
                    <a:pt x="81" y="247"/>
                  </a:lnTo>
                  <a:lnTo>
                    <a:pt x="81" y="249"/>
                  </a:lnTo>
                  <a:lnTo>
                    <a:pt x="80" y="253"/>
                  </a:lnTo>
                  <a:lnTo>
                    <a:pt x="80" y="256"/>
                  </a:lnTo>
                  <a:lnTo>
                    <a:pt x="79" y="258"/>
                  </a:lnTo>
                  <a:lnTo>
                    <a:pt x="78" y="261"/>
                  </a:lnTo>
                  <a:lnTo>
                    <a:pt x="78" y="265"/>
                  </a:lnTo>
                  <a:lnTo>
                    <a:pt x="77" y="267"/>
                  </a:lnTo>
                  <a:lnTo>
                    <a:pt x="75" y="270"/>
                  </a:lnTo>
                  <a:lnTo>
                    <a:pt x="75" y="273"/>
                  </a:lnTo>
                  <a:lnTo>
                    <a:pt x="74" y="276"/>
                  </a:lnTo>
                  <a:lnTo>
                    <a:pt x="73" y="278"/>
                  </a:lnTo>
                  <a:lnTo>
                    <a:pt x="72" y="281"/>
                  </a:lnTo>
                  <a:lnTo>
                    <a:pt x="71" y="284"/>
                  </a:lnTo>
                  <a:lnTo>
                    <a:pt x="71" y="286"/>
                  </a:lnTo>
                  <a:lnTo>
                    <a:pt x="70" y="289"/>
                  </a:lnTo>
                  <a:lnTo>
                    <a:pt x="69" y="291"/>
                  </a:lnTo>
                  <a:lnTo>
                    <a:pt x="68" y="294"/>
                  </a:lnTo>
                  <a:lnTo>
                    <a:pt x="67" y="297"/>
                  </a:lnTo>
                  <a:lnTo>
                    <a:pt x="66" y="299"/>
                  </a:lnTo>
                  <a:lnTo>
                    <a:pt x="64" y="301"/>
                  </a:lnTo>
                  <a:lnTo>
                    <a:pt x="63" y="305"/>
                  </a:lnTo>
                  <a:lnTo>
                    <a:pt x="61" y="307"/>
                  </a:lnTo>
                  <a:lnTo>
                    <a:pt x="60" y="309"/>
                  </a:lnTo>
                  <a:lnTo>
                    <a:pt x="59" y="311"/>
                  </a:lnTo>
                  <a:lnTo>
                    <a:pt x="58" y="313"/>
                  </a:lnTo>
                  <a:lnTo>
                    <a:pt x="57" y="317"/>
                  </a:lnTo>
                  <a:lnTo>
                    <a:pt x="56" y="319"/>
                  </a:lnTo>
                  <a:lnTo>
                    <a:pt x="53" y="321"/>
                  </a:lnTo>
                  <a:lnTo>
                    <a:pt x="52" y="323"/>
                  </a:lnTo>
                  <a:lnTo>
                    <a:pt x="49" y="329"/>
                  </a:lnTo>
                  <a:lnTo>
                    <a:pt x="47" y="333"/>
                  </a:lnTo>
                  <a:lnTo>
                    <a:pt x="43" y="339"/>
                  </a:lnTo>
                  <a:lnTo>
                    <a:pt x="42" y="341"/>
                  </a:lnTo>
                  <a:lnTo>
                    <a:pt x="40" y="343"/>
                  </a:lnTo>
                  <a:lnTo>
                    <a:pt x="39" y="345"/>
                  </a:lnTo>
                  <a:lnTo>
                    <a:pt x="37" y="349"/>
                  </a:lnTo>
                  <a:lnTo>
                    <a:pt x="36" y="351"/>
                  </a:lnTo>
                  <a:lnTo>
                    <a:pt x="33" y="353"/>
                  </a:lnTo>
                  <a:lnTo>
                    <a:pt x="32" y="357"/>
                  </a:lnTo>
                  <a:lnTo>
                    <a:pt x="30" y="359"/>
                  </a:lnTo>
                  <a:lnTo>
                    <a:pt x="28" y="361"/>
                  </a:lnTo>
                  <a:lnTo>
                    <a:pt x="27" y="364"/>
                  </a:lnTo>
                  <a:lnTo>
                    <a:pt x="25" y="366"/>
                  </a:lnTo>
                  <a:lnTo>
                    <a:pt x="24" y="370"/>
                  </a:lnTo>
                  <a:lnTo>
                    <a:pt x="21" y="372"/>
                  </a:lnTo>
                  <a:lnTo>
                    <a:pt x="19" y="375"/>
                  </a:lnTo>
                  <a:lnTo>
                    <a:pt x="18" y="378"/>
                  </a:lnTo>
                  <a:lnTo>
                    <a:pt x="16" y="381"/>
                  </a:lnTo>
                  <a:lnTo>
                    <a:pt x="14" y="383"/>
                  </a:lnTo>
                  <a:lnTo>
                    <a:pt x="12" y="386"/>
                  </a:lnTo>
                  <a:lnTo>
                    <a:pt x="10" y="390"/>
                  </a:lnTo>
                  <a:lnTo>
                    <a:pt x="8" y="392"/>
                  </a:lnTo>
                  <a:lnTo>
                    <a:pt x="6" y="395"/>
                  </a:lnTo>
                  <a:lnTo>
                    <a:pt x="5" y="399"/>
                  </a:lnTo>
                  <a:lnTo>
                    <a:pt x="3" y="401"/>
                  </a:lnTo>
                  <a:lnTo>
                    <a:pt x="0" y="40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741" name="Freeform 229"/>
            <p:cNvSpPr>
              <a:spLocks/>
            </p:cNvSpPr>
            <p:nvPr/>
          </p:nvSpPr>
          <p:spPr bwMode="auto">
            <a:xfrm>
              <a:off x="2489" y="-1924"/>
              <a:ext cx="135" cy="649"/>
            </a:xfrm>
            <a:custGeom>
              <a:avLst/>
              <a:gdLst>
                <a:gd name="T0" fmla="*/ 81 w 84"/>
                <a:gd name="T1" fmla="*/ 3 h 404"/>
                <a:gd name="T2" fmla="*/ 75 w 84"/>
                <a:gd name="T3" fmla="*/ 8 h 404"/>
                <a:gd name="T4" fmla="*/ 69 w 84"/>
                <a:gd name="T5" fmla="*/ 15 h 404"/>
                <a:gd name="T6" fmla="*/ 63 w 84"/>
                <a:gd name="T7" fmla="*/ 23 h 404"/>
                <a:gd name="T8" fmla="*/ 58 w 84"/>
                <a:gd name="T9" fmla="*/ 29 h 404"/>
                <a:gd name="T10" fmla="*/ 53 w 84"/>
                <a:gd name="T11" fmla="*/ 36 h 404"/>
                <a:gd name="T12" fmla="*/ 48 w 84"/>
                <a:gd name="T13" fmla="*/ 44 h 404"/>
                <a:gd name="T14" fmla="*/ 43 w 84"/>
                <a:gd name="T15" fmla="*/ 50 h 404"/>
                <a:gd name="T16" fmla="*/ 39 w 84"/>
                <a:gd name="T17" fmla="*/ 58 h 404"/>
                <a:gd name="T18" fmla="*/ 36 w 84"/>
                <a:gd name="T19" fmla="*/ 65 h 404"/>
                <a:gd name="T20" fmla="*/ 31 w 84"/>
                <a:gd name="T21" fmla="*/ 72 h 404"/>
                <a:gd name="T22" fmla="*/ 28 w 84"/>
                <a:gd name="T23" fmla="*/ 80 h 404"/>
                <a:gd name="T24" fmla="*/ 25 w 84"/>
                <a:gd name="T25" fmla="*/ 88 h 404"/>
                <a:gd name="T26" fmla="*/ 21 w 84"/>
                <a:gd name="T27" fmla="*/ 95 h 404"/>
                <a:gd name="T28" fmla="*/ 19 w 84"/>
                <a:gd name="T29" fmla="*/ 102 h 404"/>
                <a:gd name="T30" fmla="*/ 16 w 84"/>
                <a:gd name="T31" fmla="*/ 110 h 404"/>
                <a:gd name="T32" fmla="*/ 14 w 84"/>
                <a:gd name="T33" fmla="*/ 118 h 404"/>
                <a:gd name="T34" fmla="*/ 11 w 84"/>
                <a:gd name="T35" fmla="*/ 126 h 404"/>
                <a:gd name="T36" fmla="*/ 9 w 84"/>
                <a:gd name="T37" fmla="*/ 133 h 404"/>
                <a:gd name="T38" fmla="*/ 8 w 84"/>
                <a:gd name="T39" fmla="*/ 141 h 404"/>
                <a:gd name="T40" fmla="*/ 6 w 84"/>
                <a:gd name="T41" fmla="*/ 149 h 404"/>
                <a:gd name="T42" fmla="*/ 5 w 84"/>
                <a:gd name="T43" fmla="*/ 156 h 404"/>
                <a:gd name="T44" fmla="*/ 4 w 84"/>
                <a:gd name="T45" fmla="*/ 163 h 404"/>
                <a:gd name="T46" fmla="*/ 3 w 84"/>
                <a:gd name="T47" fmla="*/ 171 h 404"/>
                <a:gd name="T48" fmla="*/ 1 w 84"/>
                <a:gd name="T49" fmla="*/ 179 h 404"/>
                <a:gd name="T50" fmla="*/ 1 w 84"/>
                <a:gd name="T51" fmla="*/ 185 h 404"/>
                <a:gd name="T52" fmla="*/ 0 w 84"/>
                <a:gd name="T53" fmla="*/ 193 h 404"/>
                <a:gd name="T54" fmla="*/ 0 w 84"/>
                <a:gd name="T55" fmla="*/ 200 h 404"/>
                <a:gd name="T56" fmla="*/ 0 w 84"/>
                <a:gd name="T57" fmla="*/ 207 h 404"/>
                <a:gd name="T58" fmla="*/ 0 w 84"/>
                <a:gd name="T59" fmla="*/ 214 h 404"/>
                <a:gd name="T60" fmla="*/ 1 w 84"/>
                <a:gd name="T61" fmla="*/ 221 h 404"/>
                <a:gd name="T62" fmla="*/ 1 w 84"/>
                <a:gd name="T63" fmla="*/ 227 h 404"/>
                <a:gd name="T64" fmla="*/ 3 w 84"/>
                <a:gd name="T65" fmla="*/ 234 h 404"/>
                <a:gd name="T66" fmla="*/ 3 w 84"/>
                <a:gd name="T67" fmla="*/ 240 h 404"/>
                <a:gd name="T68" fmla="*/ 4 w 84"/>
                <a:gd name="T69" fmla="*/ 247 h 404"/>
                <a:gd name="T70" fmla="*/ 5 w 84"/>
                <a:gd name="T71" fmla="*/ 253 h 404"/>
                <a:gd name="T72" fmla="*/ 6 w 84"/>
                <a:gd name="T73" fmla="*/ 258 h 404"/>
                <a:gd name="T74" fmla="*/ 8 w 84"/>
                <a:gd name="T75" fmla="*/ 265 h 404"/>
                <a:gd name="T76" fmla="*/ 9 w 84"/>
                <a:gd name="T77" fmla="*/ 270 h 404"/>
                <a:gd name="T78" fmla="*/ 11 w 84"/>
                <a:gd name="T79" fmla="*/ 276 h 404"/>
                <a:gd name="T80" fmla="*/ 12 w 84"/>
                <a:gd name="T81" fmla="*/ 281 h 404"/>
                <a:gd name="T82" fmla="*/ 15 w 84"/>
                <a:gd name="T83" fmla="*/ 286 h 404"/>
                <a:gd name="T84" fmla="*/ 17 w 84"/>
                <a:gd name="T85" fmla="*/ 291 h 404"/>
                <a:gd name="T86" fmla="*/ 19 w 84"/>
                <a:gd name="T87" fmla="*/ 297 h 404"/>
                <a:gd name="T88" fmla="*/ 21 w 84"/>
                <a:gd name="T89" fmla="*/ 301 h 404"/>
                <a:gd name="T90" fmla="*/ 24 w 84"/>
                <a:gd name="T91" fmla="*/ 307 h 404"/>
                <a:gd name="T92" fmla="*/ 26 w 84"/>
                <a:gd name="T93" fmla="*/ 311 h 404"/>
                <a:gd name="T94" fmla="*/ 29 w 84"/>
                <a:gd name="T95" fmla="*/ 317 h 404"/>
                <a:gd name="T96" fmla="*/ 31 w 84"/>
                <a:gd name="T97" fmla="*/ 321 h 404"/>
                <a:gd name="T98" fmla="*/ 36 w 84"/>
                <a:gd name="T99" fmla="*/ 329 h 404"/>
                <a:gd name="T100" fmla="*/ 41 w 84"/>
                <a:gd name="T101" fmla="*/ 339 h 404"/>
                <a:gd name="T102" fmla="*/ 45 w 84"/>
                <a:gd name="T103" fmla="*/ 343 h 404"/>
                <a:gd name="T104" fmla="*/ 48 w 84"/>
                <a:gd name="T105" fmla="*/ 349 h 404"/>
                <a:gd name="T106" fmla="*/ 51 w 84"/>
                <a:gd name="T107" fmla="*/ 353 h 404"/>
                <a:gd name="T108" fmla="*/ 54 w 84"/>
                <a:gd name="T109" fmla="*/ 359 h 404"/>
                <a:gd name="T110" fmla="*/ 59 w 84"/>
                <a:gd name="T111" fmla="*/ 364 h 404"/>
                <a:gd name="T112" fmla="*/ 62 w 84"/>
                <a:gd name="T113" fmla="*/ 370 h 404"/>
                <a:gd name="T114" fmla="*/ 66 w 84"/>
                <a:gd name="T115" fmla="*/ 375 h 404"/>
                <a:gd name="T116" fmla="*/ 69 w 84"/>
                <a:gd name="T117" fmla="*/ 381 h 404"/>
                <a:gd name="T118" fmla="*/ 73 w 84"/>
                <a:gd name="T119" fmla="*/ 386 h 404"/>
                <a:gd name="T120" fmla="*/ 77 w 84"/>
                <a:gd name="T121" fmla="*/ 392 h 404"/>
                <a:gd name="T122" fmla="*/ 81 w 84"/>
                <a:gd name="T123" fmla="*/ 399 h 404"/>
                <a:gd name="T124" fmla="*/ 84 w 84"/>
                <a:gd name="T125" fmla="*/ 404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4" h="404">
                  <a:moveTo>
                    <a:pt x="84" y="0"/>
                  </a:moveTo>
                  <a:lnTo>
                    <a:pt x="81" y="3"/>
                  </a:lnTo>
                  <a:lnTo>
                    <a:pt x="78" y="5"/>
                  </a:lnTo>
                  <a:lnTo>
                    <a:pt x="75" y="8"/>
                  </a:lnTo>
                  <a:lnTo>
                    <a:pt x="72" y="12"/>
                  </a:lnTo>
                  <a:lnTo>
                    <a:pt x="69" y="15"/>
                  </a:lnTo>
                  <a:lnTo>
                    <a:pt x="67" y="18"/>
                  </a:lnTo>
                  <a:lnTo>
                    <a:pt x="63" y="23"/>
                  </a:lnTo>
                  <a:lnTo>
                    <a:pt x="61" y="26"/>
                  </a:lnTo>
                  <a:lnTo>
                    <a:pt x="58" y="29"/>
                  </a:lnTo>
                  <a:lnTo>
                    <a:pt x="56" y="33"/>
                  </a:lnTo>
                  <a:lnTo>
                    <a:pt x="53" y="36"/>
                  </a:lnTo>
                  <a:lnTo>
                    <a:pt x="51" y="39"/>
                  </a:lnTo>
                  <a:lnTo>
                    <a:pt x="48" y="44"/>
                  </a:lnTo>
                  <a:lnTo>
                    <a:pt x="46" y="47"/>
                  </a:lnTo>
                  <a:lnTo>
                    <a:pt x="43" y="50"/>
                  </a:lnTo>
                  <a:lnTo>
                    <a:pt x="41" y="54"/>
                  </a:lnTo>
                  <a:lnTo>
                    <a:pt x="39" y="58"/>
                  </a:lnTo>
                  <a:lnTo>
                    <a:pt x="38" y="61"/>
                  </a:lnTo>
                  <a:lnTo>
                    <a:pt x="36" y="65"/>
                  </a:lnTo>
                  <a:lnTo>
                    <a:pt x="33" y="69"/>
                  </a:lnTo>
                  <a:lnTo>
                    <a:pt x="31" y="72"/>
                  </a:lnTo>
                  <a:lnTo>
                    <a:pt x="30" y="76"/>
                  </a:lnTo>
                  <a:lnTo>
                    <a:pt x="28" y="80"/>
                  </a:lnTo>
                  <a:lnTo>
                    <a:pt x="26" y="84"/>
                  </a:lnTo>
                  <a:lnTo>
                    <a:pt x="25" y="88"/>
                  </a:lnTo>
                  <a:lnTo>
                    <a:pt x="24" y="91"/>
                  </a:lnTo>
                  <a:lnTo>
                    <a:pt x="21" y="95"/>
                  </a:lnTo>
                  <a:lnTo>
                    <a:pt x="20" y="99"/>
                  </a:lnTo>
                  <a:lnTo>
                    <a:pt x="19" y="102"/>
                  </a:lnTo>
                  <a:lnTo>
                    <a:pt x="17" y="107"/>
                  </a:lnTo>
                  <a:lnTo>
                    <a:pt x="16" y="110"/>
                  </a:lnTo>
                  <a:lnTo>
                    <a:pt x="15" y="114"/>
                  </a:lnTo>
                  <a:lnTo>
                    <a:pt x="14" y="118"/>
                  </a:lnTo>
                  <a:lnTo>
                    <a:pt x="12" y="122"/>
                  </a:lnTo>
                  <a:lnTo>
                    <a:pt x="11" y="126"/>
                  </a:lnTo>
                  <a:lnTo>
                    <a:pt x="10" y="130"/>
                  </a:lnTo>
                  <a:lnTo>
                    <a:pt x="9" y="133"/>
                  </a:lnTo>
                  <a:lnTo>
                    <a:pt x="8" y="137"/>
                  </a:lnTo>
                  <a:lnTo>
                    <a:pt x="8" y="141"/>
                  </a:lnTo>
                  <a:lnTo>
                    <a:pt x="7" y="144"/>
                  </a:lnTo>
                  <a:lnTo>
                    <a:pt x="6" y="149"/>
                  </a:lnTo>
                  <a:lnTo>
                    <a:pt x="6" y="152"/>
                  </a:lnTo>
                  <a:lnTo>
                    <a:pt x="5" y="156"/>
                  </a:lnTo>
                  <a:lnTo>
                    <a:pt x="4" y="160"/>
                  </a:lnTo>
                  <a:lnTo>
                    <a:pt x="4" y="163"/>
                  </a:lnTo>
                  <a:lnTo>
                    <a:pt x="3" y="168"/>
                  </a:lnTo>
                  <a:lnTo>
                    <a:pt x="3" y="171"/>
                  </a:lnTo>
                  <a:lnTo>
                    <a:pt x="3" y="174"/>
                  </a:lnTo>
                  <a:lnTo>
                    <a:pt x="1" y="179"/>
                  </a:lnTo>
                  <a:lnTo>
                    <a:pt x="1" y="182"/>
                  </a:lnTo>
                  <a:lnTo>
                    <a:pt x="1" y="185"/>
                  </a:lnTo>
                  <a:lnTo>
                    <a:pt x="1" y="190"/>
                  </a:lnTo>
                  <a:lnTo>
                    <a:pt x="0" y="193"/>
                  </a:lnTo>
                  <a:lnTo>
                    <a:pt x="0" y="196"/>
                  </a:lnTo>
                  <a:lnTo>
                    <a:pt x="0" y="200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1"/>
                  </a:lnTo>
                  <a:lnTo>
                    <a:pt x="0" y="214"/>
                  </a:lnTo>
                  <a:lnTo>
                    <a:pt x="0" y="217"/>
                  </a:lnTo>
                  <a:lnTo>
                    <a:pt x="1" y="221"/>
                  </a:lnTo>
                  <a:lnTo>
                    <a:pt x="1" y="224"/>
                  </a:lnTo>
                  <a:lnTo>
                    <a:pt x="1" y="227"/>
                  </a:lnTo>
                  <a:lnTo>
                    <a:pt x="1" y="231"/>
                  </a:lnTo>
                  <a:lnTo>
                    <a:pt x="3" y="234"/>
                  </a:lnTo>
                  <a:lnTo>
                    <a:pt x="3" y="237"/>
                  </a:lnTo>
                  <a:lnTo>
                    <a:pt x="3" y="240"/>
                  </a:lnTo>
                  <a:lnTo>
                    <a:pt x="4" y="244"/>
                  </a:lnTo>
                  <a:lnTo>
                    <a:pt x="4" y="247"/>
                  </a:lnTo>
                  <a:lnTo>
                    <a:pt x="5" y="249"/>
                  </a:lnTo>
                  <a:lnTo>
                    <a:pt x="5" y="253"/>
                  </a:lnTo>
                  <a:lnTo>
                    <a:pt x="6" y="256"/>
                  </a:lnTo>
                  <a:lnTo>
                    <a:pt x="6" y="258"/>
                  </a:lnTo>
                  <a:lnTo>
                    <a:pt x="7" y="261"/>
                  </a:lnTo>
                  <a:lnTo>
                    <a:pt x="8" y="265"/>
                  </a:lnTo>
                  <a:lnTo>
                    <a:pt x="8" y="267"/>
                  </a:lnTo>
                  <a:lnTo>
                    <a:pt x="9" y="270"/>
                  </a:lnTo>
                  <a:lnTo>
                    <a:pt x="10" y="273"/>
                  </a:lnTo>
                  <a:lnTo>
                    <a:pt x="11" y="276"/>
                  </a:lnTo>
                  <a:lnTo>
                    <a:pt x="11" y="278"/>
                  </a:lnTo>
                  <a:lnTo>
                    <a:pt x="12" y="281"/>
                  </a:lnTo>
                  <a:lnTo>
                    <a:pt x="14" y="284"/>
                  </a:lnTo>
                  <a:lnTo>
                    <a:pt x="15" y="286"/>
                  </a:lnTo>
                  <a:lnTo>
                    <a:pt x="16" y="289"/>
                  </a:lnTo>
                  <a:lnTo>
                    <a:pt x="17" y="291"/>
                  </a:lnTo>
                  <a:lnTo>
                    <a:pt x="18" y="294"/>
                  </a:lnTo>
                  <a:lnTo>
                    <a:pt x="19" y="297"/>
                  </a:lnTo>
                  <a:lnTo>
                    <a:pt x="20" y="299"/>
                  </a:lnTo>
                  <a:lnTo>
                    <a:pt x="21" y="301"/>
                  </a:lnTo>
                  <a:lnTo>
                    <a:pt x="22" y="305"/>
                  </a:lnTo>
                  <a:lnTo>
                    <a:pt x="24" y="307"/>
                  </a:lnTo>
                  <a:lnTo>
                    <a:pt x="25" y="309"/>
                  </a:lnTo>
                  <a:lnTo>
                    <a:pt x="26" y="311"/>
                  </a:lnTo>
                  <a:lnTo>
                    <a:pt x="27" y="313"/>
                  </a:lnTo>
                  <a:lnTo>
                    <a:pt x="29" y="317"/>
                  </a:lnTo>
                  <a:lnTo>
                    <a:pt x="30" y="319"/>
                  </a:lnTo>
                  <a:lnTo>
                    <a:pt x="31" y="321"/>
                  </a:lnTo>
                  <a:lnTo>
                    <a:pt x="32" y="323"/>
                  </a:lnTo>
                  <a:lnTo>
                    <a:pt x="36" y="329"/>
                  </a:lnTo>
                  <a:lnTo>
                    <a:pt x="39" y="333"/>
                  </a:lnTo>
                  <a:lnTo>
                    <a:pt x="41" y="339"/>
                  </a:lnTo>
                  <a:lnTo>
                    <a:pt x="43" y="341"/>
                  </a:lnTo>
                  <a:lnTo>
                    <a:pt x="45" y="343"/>
                  </a:lnTo>
                  <a:lnTo>
                    <a:pt x="47" y="345"/>
                  </a:lnTo>
                  <a:lnTo>
                    <a:pt x="48" y="349"/>
                  </a:lnTo>
                  <a:lnTo>
                    <a:pt x="50" y="351"/>
                  </a:lnTo>
                  <a:lnTo>
                    <a:pt x="51" y="353"/>
                  </a:lnTo>
                  <a:lnTo>
                    <a:pt x="53" y="357"/>
                  </a:lnTo>
                  <a:lnTo>
                    <a:pt x="54" y="359"/>
                  </a:lnTo>
                  <a:lnTo>
                    <a:pt x="57" y="361"/>
                  </a:lnTo>
                  <a:lnTo>
                    <a:pt x="59" y="364"/>
                  </a:lnTo>
                  <a:lnTo>
                    <a:pt x="60" y="366"/>
                  </a:lnTo>
                  <a:lnTo>
                    <a:pt x="62" y="370"/>
                  </a:lnTo>
                  <a:lnTo>
                    <a:pt x="63" y="372"/>
                  </a:lnTo>
                  <a:lnTo>
                    <a:pt x="66" y="375"/>
                  </a:lnTo>
                  <a:lnTo>
                    <a:pt x="68" y="378"/>
                  </a:lnTo>
                  <a:lnTo>
                    <a:pt x="69" y="381"/>
                  </a:lnTo>
                  <a:lnTo>
                    <a:pt x="71" y="383"/>
                  </a:lnTo>
                  <a:lnTo>
                    <a:pt x="73" y="386"/>
                  </a:lnTo>
                  <a:lnTo>
                    <a:pt x="74" y="390"/>
                  </a:lnTo>
                  <a:lnTo>
                    <a:pt x="77" y="392"/>
                  </a:lnTo>
                  <a:lnTo>
                    <a:pt x="79" y="395"/>
                  </a:lnTo>
                  <a:lnTo>
                    <a:pt x="81" y="399"/>
                  </a:lnTo>
                  <a:lnTo>
                    <a:pt x="82" y="401"/>
                  </a:lnTo>
                  <a:lnTo>
                    <a:pt x="84" y="40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742" name="Line 230"/>
            <p:cNvSpPr>
              <a:spLocks noChangeShapeType="1"/>
            </p:cNvSpPr>
            <p:nvPr/>
          </p:nvSpPr>
          <p:spPr bwMode="auto">
            <a:xfrm flipH="1" flipV="1">
              <a:off x="2601" y="-1331"/>
              <a:ext cx="34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743" name="Line 231"/>
            <p:cNvSpPr>
              <a:spLocks noChangeShapeType="1"/>
            </p:cNvSpPr>
            <p:nvPr/>
          </p:nvSpPr>
          <p:spPr bwMode="auto">
            <a:xfrm flipH="1" flipV="1">
              <a:off x="2501" y="-1532"/>
              <a:ext cx="179" cy="1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744" name="Line 232"/>
            <p:cNvSpPr>
              <a:spLocks noChangeShapeType="1"/>
            </p:cNvSpPr>
            <p:nvPr/>
          </p:nvSpPr>
          <p:spPr bwMode="auto">
            <a:xfrm flipH="1" flipV="1">
              <a:off x="2501" y="-1633"/>
              <a:ext cx="212" cy="2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745" name="Line 233"/>
            <p:cNvSpPr>
              <a:spLocks noChangeShapeType="1"/>
            </p:cNvSpPr>
            <p:nvPr/>
          </p:nvSpPr>
          <p:spPr bwMode="auto">
            <a:xfrm flipH="1" flipV="1">
              <a:off x="2512" y="-1723"/>
              <a:ext cx="235" cy="2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746" name="Line 234"/>
            <p:cNvSpPr>
              <a:spLocks noChangeShapeType="1"/>
            </p:cNvSpPr>
            <p:nvPr/>
          </p:nvSpPr>
          <p:spPr bwMode="auto">
            <a:xfrm flipH="1" flipV="1">
              <a:off x="2545" y="-1801"/>
              <a:ext cx="213" cy="2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747" name="Line 235"/>
            <p:cNvSpPr>
              <a:spLocks noChangeShapeType="1"/>
            </p:cNvSpPr>
            <p:nvPr/>
          </p:nvSpPr>
          <p:spPr bwMode="auto">
            <a:xfrm flipH="1" flipV="1">
              <a:off x="2579" y="-1868"/>
              <a:ext cx="179" cy="1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748" name="Line 236"/>
            <p:cNvSpPr>
              <a:spLocks noChangeShapeType="1"/>
            </p:cNvSpPr>
            <p:nvPr/>
          </p:nvSpPr>
          <p:spPr bwMode="auto">
            <a:xfrm flipH="1" flipV="1">
              <a:off x="2624" y="-1924"/>
              <a:ext cx="56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749" name="Freeform 237"/>
            <p:cNvSpPr>
              <a:spLocks/>
            </p:cNvSpPr>
            <p:nvPr/>
          </p:nvSpPr>
          <p:spPr bwMode="auto">
            <a:xfrm>
              <a:off x="2489" y="-2572"/>
              <a:ext cx="135" cy="648"/>
            </a:xfrm>
            <a:custGeom>
              <a:avLst/>
              <a:gdLst>
                <a:gd name="T0" fmla="*/ 81 w 84"/>
                <a:gd name="T1" fmla="*/ 402 h 406"/>
                <a:gd name="T2" fmla="*/ 75 w 84"/>
                <a:gd name="T3" fmla="*/ 396 h 406"/>
                <a:gd name="T4" fmla="*/ 69 w 84"/>
                <a:gd name="T5" fmla="*/ 389 h 406"/>
                <a:gd name="T6" fmla="*/ 63 w 84"/>
                <a:gd name="T7" fmla="*/ 382 h 406"/>
                <a:gd name="T8" fmla="*/ 58 w 84"/>
                <a:gd name="T9" fmla="*/ 376 h 406"/>
                <a:gd name="T10" fmla="*/ 53 w 84"/>
                <a:gd name="T11" fmla="*/ 368 h 406"/>
                <a:gd name="T12" fmla="*/ 48 w 84"/>
                <a:gd name="T13" fmla="*/ 361 h 406"/>
                <a:gd name="T14" fmla="*/ 43 w 84"/>
                <a:gd name="T15" fmla="*/ 354 h 406"/>
                <a:gd name="T16" fmla="*/ 39 w 84"/>
                <a:gd name="T17" fmla="*/ 347 h 406"/>
                <a:gd name="T18" fmla="*/ 36 w 84"/>
                <a:gd name="T19" fmla="*/ 339 h 406"/>
                <a:gd name="T20" fmla="*/ 31 w 84"/>
                <a:gd name="T21" fmla="*/ 331 h 406"/>
                <a:gd name="T22" fmla="*/ 28 w 84"/>
                <a:gd name="T23" fmla="*/ 325 h 406"/>
                <a:gd name="T24" fmla="*/ 25 w 84"/>
                <a:gd name="T25" fmla="*/ 317 h 406"/>
                <a:gd name="T26" fmla="*/ 21 w 84"/>
                <a:gd name="T27" fmla="*/ 309 h 406"/>
                <a:gd name="T28" fmla="*/ 19 w 84"/>
                <a:gd name="T29" fmla="*/ 302 h 406"/>
                <a:gd name="T30" fmla="*/ 16 w 84"/>
                <a:gd name="T31" fmla="*/ 294 h 406"/>
                <a:gd name="T32" fmla="*/ 14 w 84"/>
                <a:gd name="T33" fmla="*/ 286 h 406"/>
                <a:gd name="T34" fmla="*/ 11 w 84"/>
                <a:gd name="T35" fmla="*/ 278 h 406"/>
                <a:gd name="T36" fmla="*/ 9 w 84"/>
                <a:gd name="T37" fmla="*/ 271 h 406"/>
                <a:gd name="T38" fmla="*/ 8 w 84"/>
                <a:gd name="T39" fmla="*/ 263 h 406"/>
                <a:gd name="T40" fmla="*/ 6 w 84"/>
                <a:gd name="T41" fmla="*/ 256 h 406"/>
                <a:gd name="T42" fmla="*/ 5 w 84"/>
                <a:gd name="T43" fmla="*/ 249 h 406"/>
                <a:gd name="T44" fmla="*/ 4 w 84"/>
                <a:gd name="T45" fmla="*/ 241 h 406"/>
                <a:gd name="T46" fmla="*/ 3 w 84"/>
                <a:gd name="T47" fmla="*/ 233 h 406"/>
                <a:gd name="T48" fmla="*/ 1 w 84"/>
                <a:gd name="T49" fmla="*/ 226 h 406"/>
                <a:gd name="T50" fmla="*/ 1 w 84"/>
                <a:gd name="T51" fmla="*/ 219 h 406"/>
                <a:gd name="T52" fmla="*/ 0 w 84"/>
                <a:gd name="T53" fmla="*/ 211 h 406"/>
                <a:gd name="T54" fmla="*/ 0 w 84"/>
                <a:gd name="T55" fmla="*/ 204 h 406"/>
                <a:gd name="T56" fmla="*/ 0 w 84"/>
                <a:gd name="T57" fmla="*/ 198 h 406"/>
                <a:gd name="T58" fmla="*/ 0 w 84"/>
                <a:gd name="T59" fmla="*/ 190 h 406"/>
                <a:gd name="T60" fmla="*/ 1 w 84"/>
                <a:gd name="T61" fmla="*/ 183 h 406"/>
                <a:gd name="T62" fmla="*/ 1 w 84"/>
                <a:gd name="T63" fmla="*/ 177 h 406"/>
                <a:gd name="T64" fmla="*/ 3 w 84"/>
                <a:gd name="T65" fmla="*/ 170 h 406"/>
                <a:gd name="T66" fmla="*/ 3 w 84"/>
                <a:gd name="T67" fmla="*/ 163 h 406"/>
                <a:gd name="T68" fmla="*/ 4 w 84"/>
                <a:gd name="T69" fmla="*/ 158 h 406"/>
                <a:gd name="T70" fmla="*/ 5 w 84"/>
                <a:gd name="T71" fmla="*/ 151 h 406"/>
                <a:gd name="T72" fmla="*/ 6 w 84"/>
                <a:gd name="T73" fmla="*/ 146 h 406"/>
                <a:gd name="T74" fmla="*/ 8 w 84"/>
                <a:gd name="T75" fmla="*/ 140 h 406"/>
                <a:gd name="T76" fmla="*/ 9 w 84"/>
                <a:gd name="T77" fmla="*/ 135 h 406"/>
                <a:gd name="T78" fmla="*/ 11 w 84"/>
                <a:gd name="T79" fmla="*/ 129 h 406"/>
                <a:gd name="T80" fmla="*/ 12 w 84"/>
                <a:gd name="T81" fmla="*/ 124 h 406"/>
                <a:gd name="T82" fmla="*/ 15 w 84"/>
                <a:gd name="T83" fmla="*/ 118 h 406"/>
                <a:gd name="T84" fmla="*/ 17 w 84"/>
                <a:gd name="T85" fmla="*/ 113 h 406"/>
                <a:gd name="T86" fmla="*/ 19 w 84"/>
                <a:gd name="T87" fmla="*/ 108 h 406"/>
                <a:gd name="T88" fmla="*/ 21 w 84"/>
                <a:gd name="T89" fmla="*/ 103 h 406"/>
                <a:gd name="T90" fmla="*/ 24 w 84"/>
                <a:gd name="T91" fmla="*/ 98 h 406"/>
                <a:gd name="T92" fmla="*/ 26 w 84"/>
                <a:gd name="T93" fmla="*/ 93 h 406"/>
                <a:gd name="T94" fmla="*/ 29 w 84"/>
                <a:gd name="T95" fmla="*/ 88 h 406"/>
                <a:gd name="T96" fmla="*/ 31 w 84"/>
                <a:gd name="T97" fmla="*/ 83 h 406"/>
                <a:gd name="T98" fmla="*/ 36 w 84"/>
                <a:gd name="T99" fmla="*/ 76 h 406"/>
                <a:gd name="T100" fmla="*/ 41 w 84"/>
                <a:gd name="T101" fmla="*/ 66 h 406"/>
                <a:gd name="T102" fmla="*/ 45 w 84"/>
                <a:gd name="T103" fmla="*/ 61 h 406"/>
                <a:gd name="T104" fmla="*/ 48 w 84"/>
                <a:gd name="T105" fmla="*/ 56 h 406"/>
                <a:gd name="T106" fmla="*/ 51 w 84"/>
                <a:gd name="T107" fmla="*/ 51 h 406"/>
                <a:gd name="T108" fmla="*/ 54 w 84"/>
                <a:gd name="T109" fmla="*/ 45 h 406"/>
                <a:gd name="T110" fmla="*/ 59 w 84"/>
                <a:gd name="T111" fmla="*/ 41 h 406"/>
                <a:gd name="T112" fmla="*/ 62 w 84"/>
                <a:gd name="T113" fmla="*/ 35 h 406"/>
                <a:gd name="T114" fmla="*/ 66 w 84"/>
                <a:gd name="T115" fmla="*/ 30 h 406"/>
                <a:gd name="T116" fmla="*/ 69 w 84"/>
                <a:gd name="T117" fmla="*/ 24 h 406"/>
                <a:gd name="T118" fmla="*/ 73 w 84"/>
                <a:gd name="T119" fmla="*/ 18 h 406"/>
                <a:gd name="T120" fmla="*/ 77 w 84"/>
                <a:gd name="T121" fmla="*/ 12 h 406"/>
                <a:gd name="T122" fmla="*/ 81 w 84"/>
                <a:gd name="T123" fmla="*/ 7 h 406"/>
                <a:gd name="T124" fmla="*/ 84 w 84"/>
                <a:gd name="T125" fmla="*/ 0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4" h="406">
                  <a:moveTo>
                    <a:pt x="84" y="406"/>
                  </a:moveTo>
                  <a:lnTo>
                    <a:pt x="81" y="402"/>
                  </a:lnTo>
                  <a:lnTo>
                    <a:pt x="78" y="399"/>
                  </a:lnTo>
                  <a:lnTo>
                    <a:pt x="75" y="396"/>
                  </a:lnTo>
                  <a:lnTo>
                    <a:pt x="72" y="392"/>
                  </a:lnTo>
                  <a:lnTo>
                    <a:pt x="69" y="389"/>
                  </a:lnTo>
                  <a:lnTo>
                    <a:pt x="67" y="386"/>
                  </a:lnTo>
                  <a:lnTo>
                    <a:pt x="63" y="382"/>
                  </a:lnTo>
                  <a:lnTo>
                    <a:pt x="61" y="379"/>
                  </a:lnTo>
                  <a:lnTo>
                    <a:pt x="58" y="376"/>
                  </a:lnTo>
                  <a:lnTo>
                    <a:pt x="56" y="371"/>
                  </a:lnTo>
                  <a:lnTo>
                    <a:pt x="53" y="368"/>
                  </a:lnTo>
                  <a:lnTo>
                    <a:pt x="51" y="365"/>
                  </a:lnTo>
                  <a:lnTo>
                    <a:pt x="48" y="361"/>
                  </a:lnTo>
                  <a:lnTo>
                    <a:pt x="46" y="358"/>
                  </a:lnTo>
                  <a:lnTo>
                    <a:pt x="43" y="354"/>
                  </a:lnTo>
                  <a:lnTo>
                    <a:pt x="41" y="350"/>
                  </a:lnTo>
                  <a:lnTo>
                    <a:pt x="39" y="347"/>
                  </a:lnTo>
                  <a:lnTo>
                    <a:pt x="38" y="343"/>
                  </a:lnTo>
                  <a:lnTo>
                    <a:pt x="36" y="339"/>
                  </a:lnTo>
                  <a:lnTo>
                    <a:pt x="33" y="336"/>
                  </a:lnTo>
                  <a:lnTo>
                    <a:pt x="31" y="331"/>
                  </a:lnTo>
                  <a:lnTo>
                    <a:pt x="30" y="328"/>
                  </a:lnTo>
                  <a:lnTo>
                    <a:pt x="28" y="325"/>
                  </a:lnTo>
                  <a:lnTo>
                    <a:pt x="26" y="320"/>
                  </a:lnTo>
                  <a:lnTo>
                    <a:pt x="25" y="317"/>
                  </a:lnTo>
                  <a:lnTo>
                    <a:pt x="24" y="313"/>
                  </a:lnTo>
                  <a:lnTo>
                    <a:pt x="21" y="309"/>
                  </a:lnTo>
                  <a:lnTo>
                    <a:pt x="20" y="305"/>
                  </a:lnTo>
                  <a:lnTo>
                    <a:pt x="19" y="302"/>
                  </a:lnTo>
                  <a:lnTo>
                    <a:pt x="17" y="298"/>
                  </a:lnTo>
                  <a:lnTo>
                    <a:pt x="16" y="294"/>
                  </a:lnTo>
                  <a:lnTo>
                    <a:pt x="15" y="291"/>
                  </a:lnTo>
                  <a:lnTo>
                    <a:pt x="14" y="286"/>
                  </a:lnTo>
                  <a:lnTo>
                    <a:pt x="12" y="283"/>
                  </a:lnTo>
                  <a:lnTo>
                    <a:pt x="11" y="278"/>
                  </a:lnTo>
                  <a:lnTo>
                    <a:pt x="10" y="275"/>
                  </a:lnTo>
                  <a:lnTo>
                    <a:pt x="9" y="271"/>
                  </a:lnTo>
                  <a:lnTo>
                    <a:pt x="8" y="267"/>
                  </a:lnTo>
                  <a:lnTo>
                    <a:pt x="8" y="263"/>
                  </a:lnTo>
                  <a:lnTo>
                    <a:pt x="7" y="260"/>
                  </a:lnTo>
                  <a:lnTo>
                    <a:pt x="6" y="256"/>
                  </a:lnTo>
                  <a:lnTo>
                    <a:pt x="6" y="252"/>
                  </a:lnTo>
                  <a:lnTo>
                    <a:pt x="5" y="249"/>
                  </a:lnTo>
                  <a:lnTo>
                    <a:pt x="4" y="244"/>
                  </a:lnTo>
                  <a:lnTo>
                    <a:pt x="4" y="241"/>
                  </a:lnTo>
                  <a:lnTo>
                    <a:pt x="3" y="238"/>
                  </a:lnTo>
                  <a:lnTo>
                    <a:pt x="3" y="233"/>
                  </a:lnTo>
                  <a:lnTo>
                    <a:pt x="3" y="230"/>
                  </a:lnTo>
                  <a:lnTo>
                    <a:pt x="1" y="226"/>
                  </a:lnTo>
                  <a:lnTo>
                    <a:pt x="1" y="222"/>
                  </a:lnTo>
                  <a:lnTo>
                    <a:pt x="1" y="219"/>
                  </a:lnTo>
                  <a:lnTo>
                    <a:pt x="1" y="215"/>
                  </a:lnTo>
                  <a:lnTo>
                    <a:pt x="0" y="211"/>
                  </a:lnTo>
                  <a:lnTo>
                    <a:pt x="0" y="208"/>
                  </a:lnTo>
                  <a:lnTo>
                    <a:pt x="0" y="204"/>
                  </a:lnTo>
                  <a:lnTo>
                    <a:pt x="0" y="201"/>
                  </a:lnTo>
                  <a:lnTo>
                    <a:pt x="0" y="198"/>
                  </a:lnTo>
                  <a:lnTo>
                    <a:pt x="0" y="193"/>
                  </a:lnTo>
                  <a:lnTo>
                    <a:pt x="0" y="190"/>
                  </a:lnTo>
                  <a:lnTo>
                    <a:pt x="0" y="187"/>
                  </a:lnTo>
                  <a:lnTo>
                    <a:pt x="1" y="183"/>
                  </a:lnTo>
                  <a:lnTo>
                    <a:pt x="1" y="180"/>
                  </a:lnTo>
                  <a:lnTo>
                    <a:pt x="1" y="177"/>
                  </a:lnTo>
                  <a:lnTo>
                    <a:pt x="1" y="173"/>
                  </a:lnTo>
                  <a:lnTo>
                    <a:pt x="3" y="170"/>
                  </a:lnTo>
                  <a:lnTo>
                    <a:pt x="3" y="167"/>
                  </a:lnTo>
                  <a:lnTo>
                    <a:pt x="3" y="163"/>
                  </a:lnTo>
                  <a:lnTo>
                    <a:pt x="4" y="160"/>
                  </a:lnTo>
                  <a:lnTo>
                    <a:pt x="4" y="158"/>
                  </a:lnTo>
                  <a:lnTo>
                    <a:pt x="5" y="155"/>
                  </a:lnTo>
                  <a:lnTo>
                    <a:pt x="5" y="151"/>
                  </a:lnTo>
                  <a:lnTo>
                    <a:pt x="6" y="148"/>
                  </a:lnTo>
                  <a:lnTo>
                    <a:pt x="6" y="146"/>
                  </a:lnTo>
                  <a:lnTo>
                    <a:pt x="7" y="142"/>
                  </a:lnTo>
                  <a:lnTo>
                    <a:pt x="8" y="140"/>
                  </a:lnTo>
                  <a:lnTo>
                    <a:pt x="8" y="137"/>
                  </a:lnTo>
                  <a:lnTo>
                    <a:pt x="9" y="135"/>
                  </a:lnTo>
                  <a:lnTo>
                    <a:pt x="10" y="131"/>
                  </a:lnTo>
                  <a:lnTo>
                    <a:pt x="11" y="129"/>
                  </a:lnTo>
                  <a:lnTo>
                    <a:pt x="11" y="126"/>
                  </a:lnTo>
                  <a:lnTo>
                    <a:pt x="12" y="124"/>
                  </a:lnTo>
                  <a:lnTo>
                    <a:pt x="14" y="120"/>
                  </a:lnTo>
                  <a:lnTo>
                    <a:pt x="15" y="118"/>
                  </a:lnTo>
                  <a:lnTo>
                    <a:pt x="16" y="116"/>
                  </a:lnTo>
                  <a:lnTo>
                    <a:pt x="17" y="113"/>
                  </a:lnTo>
                  <a:lnTo>
                    <a:pt x="18" y="110"/>
                  </a:lnTo>
                  <a:lnTo>
                    <a:pt x="19" y="108"/>
                  </a:lnTo>
                  <a:lnTo>
                    <a:pt x="20" y="105"/>
                  </a:lnTo>
                  <a:lnTo>
                    <a:pt x="21" y="103"/>
                  </a:lnTo>
                  <a:lnTo>
                    <a:pt x="22" y="100"/>
                  </a:lnTo>
                  <a:lnTo>
                    <a:pt x="24" y="98"/>
                  </a:lnTo>
                  <a:lnTo>
                    <a:pt x="25" y="95"/>
                  </a:lnTo>
                  <a:lnTo>
                    <a:pt x="26" y="93"/>
                  </a:lnTo>
                  <a:lnTo>
                    <a:pt x="27" y="91"/>
                  </a:lnTo>
                  <a:lnTo>
                    <a:pt x="29" y="88"/>
                  </a:lnTo>
                  <a:lnTo>
                    <a:pt x="30" y="85"/>
                  </a:lnTo>
                  <a:lnTo>
                    <a:pt x="31" y="83"/>
                  </a:lnTo>
                  <a:lnTo>
                    <a:pt x="32" y="81"/>
                  </a:lnTo>
                  <a:lnTo>
                    <a:pt x="36" y="76"/>
                  </a:lnTo>
                  <a:lnTo>
                    <a:pt x="39" y="71"/>
                  </a:lnTo>
                  <a:lnTo>
                    <a:pt x="41" y="66"/>
                  </a:lnTo>
                  <a:lnTo>
                    <a:pt x="43" y="63"/>
                  </a:lnTo>
                  <a:lnTo>
                    <a:pt x="45" y="61"/>
                  </a:lnTo>
                  <a:lnTo>
                    <a:pt x="47" y="58"/>
                  </a:lnTo>
                  <a:lnTo>
                    <a:pt x="48" y="56"/>
                  </a:lnTo>
                  <a:lnTo>
                    <a:pt x="50" y="53"/>
                  </a:lnTo>
                  <a:lnTo>
                    <a:pt x="51" y="51"/>
                  </a:lnTo>
                  <a:lnTo>
                    <a:pt x="53" y="49"/>
                  </a:lnTo>
                  <a:lnTo>
                    <a:pt x="54" y="45"/>
                  </a:lnTo>
                  <a:lnTo>
                    <a:pt x="57" y="43"/>
                  </a:lnTo>
                  <a:lnTo>
                    <a:pt x="59" y="41"/>
                  </a:lnTo>
                  <a:lnTo>
                    <a:pt x="60" y="37"/>
                  </a:lnTo>
                  <a:lnTo>
                    <a:pt x="62" y="35"/>
                  </a:lnTo>
                  <a:lnTo>
                    <a:pt x="63" y="32"/>
                  </a:lnTo>
                  <a:lnTo>
                    <a:pt x="66" y="30"/>
                  </a:lnTo>
                  <a:lnTo>
                    <a:pt x="68" y="26"/>
                  </a:lnTo>
                  <a:lnTo>
                    <a:pt x="69" y="24"/>
                  </a:lnTo>
                  <a:lnTo>
                    <a:pt x="71" y="21"/>
                  </a:lnTo>
                  <a:lnTo>
                    <a:pt x="73" y="18"/>
                  </a:lnTo>
                  <a:lnTo>
                    <a:pt x="74" y="15"/>
                  </a:lnTo>
                  <a:lnTo>
                    <a:pt x="77" y="12"/>
                  </a:lnTo>
                  <a:lnTo>
                    <a:pt x="79" y="9"/>
                  </a:lnTo>
                  <a:lnTo>
                    <a:pt x="81" y="7"/>
                  </a:lnTo>
                  <a:lnTo>
                    <a:pt x="82" y="3"/>
                  </a:lnTo>
                  <a:lnTo>
                    <a:pt x="8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0750" name="Freeform 238"/>
            <p:cNvSpPr>
              <a:spLocks/>
            </p:cNvSpPr>
            <p:nvPr/>
          </p:nvSpPr>
          <p:spPr bwMode="auto">
            <a:xfrm>
              <a:off x="3440" y="-2394"/>
              <a:ext cx="850" cy="414"/>
            </a:xfrm>
            <a:custGeom>
              <a:avLst/>
              <a:gdLst>
                <a:gd name="T0" fmla="*/ 8 w 529"/>
                <a:gd name="T1" fmla="*/ 20 h 257"/>
                <a:gd name="T2" fmla="*/ 19 w 529"/>
                <a:gd name="T3" fmla="*/ 45 h 257"/>
                <a:gd name="T4" fmla="*/ 29 w 529"/>
                <a:gd name="T5" fmla="*/ 71 h 257"/>
                <a:gd name="T6" fmla="*/ 41 w 529"/>
                <a:gd name="T7" fmla="*/ 95 h 257"/>
                <a:gd name="T8" fmla="*/ 53 w 529"/>
                <a:gd name="T9" fmla="*/ 119 h 257"/>
                <a:gd name="T10" fmla="*/ 64 w 529"/>
                <a:gd name="T11" fmla="*/ 138 h 257"/>
                <a:gd name="T12" fmla="*/ 71 w 529"/>
                <a:gd name="T13" fmla="*/ 149 h 257"/>
                <a:gd name="T14" fmla="*/ 77 w 529"/>
                <a:gd name="T15" fmla="*/ 159 h 257"/>
                <a:gd name="T16" fmla="*/ 84 w 529"/>
                <a:gd name="T17" fmla="*/ 169 h 257"/>
                <a:gd name="T18" fmla="*/ 92 w 529"/>
                <a:gd name="T19" fmla="*/ 179 h 257"/>
                <a:gd name="T20" fmla="*/ 99 w 529"/>
                <a:gd name="T21" fmla="*/ 188 h 257"/>
                <a:gd name="T22" fmla="*/ 107 w 529"/>
                <a:gd name="T23" fmla="*/ 197 h 257"/>
                <a:gd name="T24" fmla="*/ 115 w 529"/>
                <a:gd name="T25" fmla="*/ 204 h 257"/>
                <a:gd name="T26" fmla="*/ 124 w 529"/>
                <a:gd name="T27" fmla="*/ 212 h 257"/>
                <a:gd name="T28" fmla="*/ 132 w 529"/>
                <a:gd name="T29" fmla="*/ 220 h 257"/>
                <a:gd name="T30" fmla="*/ 141 w 529"/>
                <a:gd name="T31" fmla="*/ 227 h 257"/>
                <a:gd name="T32" fmla="*/ 150 w 529"/>
                <a:gd name="T33" fmla="*/ 232 h 257"/>
                <a:gd name="T34" fmla="*/ 160 w 529"/>
                <a:gd name="T35" fmla="*/ 238 h 257"/>
                <a:gd name="T36" fmla="*/ 170 w 529"/>
                <a:gd name="T37" fmla="*/ 242 h 257"/>
                <a:gd name="T38" fmla="*/ 181 w 529"/>
                <a:gd name="T39" fmla="*/ 246 h 257"/>
                <a:gd name="T40" fmla="*/ 192 w 529"/>
                <a:gd name="T41" fmla="*/ 250 h 257"/>
                <a:gd name="T42" fmla="*/ 203 w 529"/>
                <a:gd name="T43" fmla="*/ 253 h 257"/>
                <a:gd name="T44" fmla="*/ 214 w 529"/>
                <a:gd name="T45" fmla="*/ 254 h 257"/>
                <a:gd name="T46" fmla="*/ 226 w 529"/>
                <a:gd name="T47" fmla="*/ 256 h 257"/>
                <a:gd name="T48" fmla="*/ 239 w 529"/>
                <a:gd name="T49" fmla="*/ 257 h 257"/>
                <a:gd name="T50" fmla="*/ 251 w 529"/>
                <a:gd name="T51" fmla="*/ 257 h 257"/>
                <a:gd name="T52" fmla="*/ 264 w 529"/>
                <a:gd name="T53" fmla="*/ 256 h 257"/>
                <a:gd name="T54" fmla="*/ 276 w 529"/>
                <a:gd name="T55" fmla="*/ 255 h 257"/>
                <a:gd name="T56" fmla="*/ 288 w 529"/>
                <a:gd name="T57" fmla="*/ 254 h 257"/>
                <a:gd name="T58" fmla="*/ 302 w 529"/>
                <a:gd name="T59" fmla="*/ 252 h 257"/>
                <a:gd name="T60" fmla="*/ 314 w 529"/>
                <a:gd name="T61" fmla="*/ 249 h 257"/>
                <a:gd name="T62" fmla="*/ 327 w 529"/>
                <a:gd name="T63" fmla="*/ 245 h 257"/>
                <a:gd name="T64" fmla="*/ 339 w 529"/>
                <a:gd name="T65" fmla="*/ 242 h 257"/>
                <a:gd name="T66" fmla="*/ 352 w 529"/>
                <a:gd name="T67" fmla="*/ 238 h 257"/>
                <a:gd name="T68" fmla="*/ 365 w 529"/>
                <a:gd name="T69" fmla="*/ 232 h 257"/>
                <a:gd name="T70" fmla="*/ 377 w 529"/>
                <a:gd name="T71" fmla="*/ 227 h 257"/>
                <a:gd name="T72" fmla="*/ 388 w 529"/>
                <a:gd name="T73" fmla="*/ 221 h 257"/>
                <a:gd name="T74" fmla="*/ 400 w 529"/>
                <a:gd name="T75" fmla="*/ 214 h 257"/>
                <a:gd name="T76" fmla="*/ 411 w 529"/>
                <a:gd name="T77" fmla="*/ 207 h 257"/>
                <a:gd name="T78" fmla="*/ 421 w 529"/>
                <a:gd name="T79" fmla="*/ 200 h 257"/>
                <a:gd name="T80" fmla="*/ 432 w 529"/>
                <a:gd name="T81" fmla="*/ 191 h 257"/>
                <a:gd name="T82" fmla="*/ 442 w 529"/>
                <a:gd name="T83" fmla="*/ 183 h 257"/>
                <a:gd name="T84" fmla="*/ 451 w 529"/>
                <a:gd name="T85" fmla="*/ 175 h 257"/>
                <a:gd name="T86" fmla="*/ 460 w 529"/>
                <a:gd name="T87" fmla="*/ 166 h 257"/>
                <a:gd name="T88" fmla="*/ 468 w 529"/>
                <a:gd name="T89" fmla="*/ 156 h 257"/>
                <a:gd name="T90" fmla="*/ 476 w 529"/>
                <a:gd name="T91" fmla="*/ 146 h 257"/>
                <a:gd name="T92" fmla="*/ 484 w 529"/>
                <a:gd name="T93" fmla="*/ 136 h 257"/>
                <a:gd name="T94" fmla="*/ 491 w 529"/>
                <a:gd name="T95" fmla="*/ 125 h 257"/>
                <a:gd name="T96" fmla="*/ 497 w 529"/>
                <a:gd name="T97" fmla="*/ 114 h 257"/>
                <a:gd name="T98" fmla="*/ 503 w 529"/>
                <a:gd name="T99" fmla="*/ 103 h 257"/>
                <a:gd name="T100" fmla="*/ 508 w 529"/>
                <a:gd name="T101" fmla="*/ 92 h 257"/>
                <a:gd name="T102" fmla="*/ 513 w 529"/>
                <a:gd name="T103" fmla="*/ 81 h 257"/>
                <a:gd name="T104" fmla="*/ 517 w 529"/>
                <a:gd name="T105" fmla="*/ 68 h 257"/>
                <a:gd name="T106" fmla="*/ 520 w 529"/>
                <a:gd name="T107" fmla="*/ 57 h 257"/>
                <a:gd name="T108" fmla="*/ 524 w 529"/>
                <a:gd name="T109" fmla="*/ 45 h 257"/>
                <a:gd name="T110" fmla="*/ 526 w 529"/>
                <a:gd name="T111" fmla="*/ 33 h 257"/>
                <a:gd name="T112" fmla="*/ 528 w 529"/>
                <a:gd name="T113" fmla="*/ 21 h 257"/>
                <a:gd name="T114" fmla="*/ 529 w 529"/>
                <a:gd name="T115" fmla="*/ 9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9" h="257">
                  <a:moveTo>
                    <a:pt x="0" y="0"/>
                  </a:moveTo>
                  <a:lnTo>
                    <a:pt x="2" y="7"/>
                  </a:lnTo>
                  <a:lnTo>
                    <a:pt x="5" y="13"/>
                  </a:lnTo>
                  <a:lnTo>
                    <a:pt x="8" y="20"/>
                  </a:lnTo>
                  <a:lnTo>
                    <a:pt x="10" y="26"/>
                  </a:lnTo>
                  <a:lnTo>
                    <a:pt x="13" y="32"/>
                  </a:lnTo>
                  <a:lnTo>
                    <a:pt x="15" y="39"/>
                  </a:lnTo>
                  <a:lnTo>
                    <a:pt x="19" y="45"/>
                  </a:lnTo>
                  <a:lnTo>
                    <a:pt x="21" y="52"/>
                  </a:lnTo>
                  <a:lnTo>
                    <a:pt x="23" y="59"/>
                  </a:lnTo>
                  <a:lnTo>
                    <a:pt x="26" y="64"/>
                  </a:lnTo>
                  <a:lnTo>
                    <a:pt x="29" y="71"/>
                  </a:lnTo>
                  <a:lnTo>
                    <a:pt x="32" y="77"/>
                  </a:lnTo>
                  <a:lnTo>
                    <a:pt x="35" y="83"/>
                  </a:lnTo>
                  <a:lnTo>
                    <a:pt x="37" y="89"/>
                  </a:lnTo>
                  <a:lnTo>
                    <a:pt x="41" y="95"/>
                  </a:lnTo>
                  <a:lnTo>
                    <a:pt x="43" y="102"/>
                  </a:lnTo>
                  <a:lnTo>
                    <a:pt x="46" y="107"/>
                  </a:lnTo>
                  <a:lnTo>
                    <a:pt x="50" y="113"/>
                  </a:lnTo>
                  <a:lnTo>
                    <a:pt x="53" y="119"/>
                  </a:lnTo>
                  <a:lnTo>
                    <a:pt x="55" y="125"/>
                  </a:lnTo>
                  <a:lnTo>
                    <a:pt x="58" y="130"/>
                  </a:lnTo>
                  <a:lnTo>
                    <a:pt x="62" y="136"/>
                  </a:lnTo>
                  <a:lnTo>
                    <a:pt x="64" y="138"/>
                  </a:lnTo>
                  <a:lnTo>
                    <a:pt x="65" y="141"/>
                  </a:lnTo>
                  <a:lnTo>
                    <a:pt x="67" y="144"/>
                  </a:lnTo>
                  <a:lnTo>
                    <a:pt x="68" y="147"/>
                  </a:lnTo>
                  <a:lnTo>
                    <a:pt x="71" y="149"/>
                  </a:lnTo>
                  <a:lnTo>
                    <a:pt x="72" y="151"/>
                  </a:lnTo>
                  <a:lnTo>
                    <a:pt x="74" y="155"/>
                  </a:lnTo>
                  <a:lnTo>
                    <a:pt x="75" y="157"/>
                  </a:lnTo>
                  <a:lnTo>
                    <a:pt x="77" y="159"/>
                  </a:lnTo>
                  <a:lnTo>
                    <a:pt x="78" y="162"/>
                  </a:lnTo>
                  <a:lnTo>
                    <a:pt x="81" y="165"/>
                  </a:lnTo>
                  <a:lnTo>
                    <a:pt x="83" y="167"/>
                  </a:lnTo>
                  <a:lnTo>
                    <a:pt x="84" y="169"/>
                  </a:lnTo>
                  <a:lnTo>
                    <a:pt x="86" y="172"/>
                  </a:lnTo>
                  <a:lnTo>
                    <a:pt x="87" y="175"/>
                  </a:lnTo>
                  <a:lnTo>
                    <a:pt x="89" y="177"/>
                  </a:lnTo>
                  <a:lnTo>
                    <a:pt x="92" y="179"/>
                  </a:lnTo>
                  <a:lnTo>
                    <a:pt x="94" y="181"/>
                  </a:lnTo>
                  <a:lnTo>
                    <a:pt x="95" y="183"/>
                  </a:lnTo>
                  <a:lnTo>
                    <a:pt x="97" y="186"/>
                  </a:lnTo>
                  <a:lnTo>
                    <a:pt x="99" y="188"/>
                  </a:lnTo>
                  <a:lnTo>
                    <a:pt x="100" y="190"/>
                  </a:lnTo>
                  <a:lnTo>
                    <a:pt x="103" y="192"/>
                  </a:lnTo>
                  <a:lnTo>
                    <a:pt x="105" y="194"/>
                  </a:lnTo>
                  <a:lnTo>
                    <a:pt x="107" y="197"/>
                  </a:lnTo>
                  <a:lnTo>
                    <a:pt x="109" y="199"/>
                  </a:lnTo>
                  <a:lnTo>
                    <a:pt x="110" y="201"/>
                  </a:lnTo>
                  <a:lnTo>
                    <a:pt x="113" y="203"/>
                  </a:lnTo>
                  <a:lnTo>
                    <a:pt x="115" y="204"/>
                  </a:lnTo>
                  <a:lnTo>
                    <a:pt x="117" y="207"/>
                  </a:lnTo>
                  <a:lnTo>
                    <a:pt x="119" y="209"/>
                  </a:lnTo>
                  <a:lnTo>
                    <a:pt x="121" y="211"/>
                  </a:lnTo>
                  <a:lnTo>
                    <a:pt x="124" y="212"/>
                  </a:lnTo>
                  <a:lnTo>
                    <a:pt x="126" y="214"/>
                  </a:lnTo>
                  <a:lnTo>
                    <a:pt x="128" y="217"/>
                  </a:lnTo>
                  <a:lnTo>
                    <a:pt x="130" y="218"/>
                  </a:lnTo>
                  <a:lnTo>
                    <a:pt x="132" y="220"/>
                  </a:lnTo>
                  <a:lnTo>
                    <a:pt x="135" y="221"/>
                  </a:lnTo>
                  <a:lnTo>
                    <a:pt x="137" y="223"/>
                  </a:lnTo>
                  <a:lnTo>
                    <a:pt x="139" y="224"/>
                  </a:lnTo>
                  <a:lnTo>
                    <a:pt x="141" y="227"/>
                  </a:lnTo>
                  <a:lnTo>
                    <a:pt x="144" y="228"/>
                  </a:lnTo>
                  <a:lnTo>
                    <a:pt x="146" y="229"/>
                  </a:lnTo>
                  <a:lnTo>
                    <a:pt x="148" y="231"/>
                  </a:lnTo>
                  <a:lnTo>
                    <a:pt x="150" y="232"/>
                  </a:lnTo>
                  <a:lnTo>
                    <a:pt x="152" y="233"/>
                  </a:lnTo>
                  <a:lnTo>
                    <a:pt x="156" y="235"/>
                  </a:lnTo>
                  <a:lnTo>
                    <a:pt x="158" y="236"/>
                  </a:lnTo>
                  <a:lnTo>
                    <a:pt x="160" y="238"/>
                  </a:lnTo>
                  <a:lnTo>
                    <a:pt x="162" y="239"/>
                  </a:lnTo>
                  <a:lnTo>
                    <a:pt x="166" y="240"/>
                  </a:lnTo>
                  <a:lnTo>
                    <a:pt x="168" y="241"/>
                  </a:lnTo>
                  <a:lnTo>
                    <a:pt x="170" y="242"/>
                  </a:lnTo>
                  <a:lnTo>
                    <a:pt x="173" y="243"/>
                  </a:lnTo>
                  <a:lnTo>
                    <a:pt x="176" y="244"/>
                  </a:lnTo>
                  <a:lnTo>
                    <a:pt x="178" y="245"/>
                  </a:lnTo>
                  <a:lnTo>
                    <a:pt x="181" y="246"/>
                  </a:lnTo>
                  <a:lnTo>
                    <a:pt x="183" y="248"/>
                  </a:lnTo>
                  <a:lnTo>
                    <a:pt x="187" y="249"/>
                  </a:lnTo>
                  <a:lnTo>
                    <a:pt x="189" y="249"/>
                  </a:lnTo>
                  <a:lnTo>
                    <a:pt x="192" y="250"/>
                  </a:lnTo>
                  <a:lnTo>
                    <a:pt x="194" y="251"/>
                  </a:lnTo>
                  <a:lnTo>
                    <a:pt x="198" y="251"/>
                  </a:lnTo>
                  <a:lnTo>
                    <a:pt x="200" y="252"/>
                  </a:lnTo>
                  <a:lnTo>
                    <a:pt x="203" y="253"/>
                  </a:lnTo>
                  <a:lnTo>
                    <a:pt x="205" y="253"/>
                  </a:lnTo>
                  <a:lnTo>
                    <a:pt x="209" y="254"/>
                  </a:lnTo>
                  <a:lnTo>
                    <a:pt x="212" y="254"/>
                  </a:lnTo>
                  <a:lnTo>
                    <a:pt x="214" y="254"/>
                  </a:lnTo>
                  <a:lnTo>
                    <a:pt x="218" y="255"/>
                  </a:lnTo>
                  <a:lnTo>
                    <a:pt x="221" y="255"/>
                  </a:lnTo>
                  <a:lnTo>
                    <a:pt x="223" y="256"/>
                  </a:lnTo>
                  <a:lnTo>
                    <a:pt x="226" y="256"/>
                  </a:lnTo>
                  <a:lnTo>
                    <a:pt x="230" y="256"/>
                  </a:lnTo>
                  <a:lnTo>
                    <a:pt x="233" y="256"/>
                  </a:lnTo>
                  <a:lnTo>
                    <a:pt x="235" y="256"/>
                  </a:lnTo>
                  <a:lnTo>
                    <a:pt x="239" y="257"/>
                  </a:lnTo>
                  <a:lnTo>
                    <a:pt x="242" y="257"/>
                  </a:lnTo>
                  <a:lnTo>
                    <a:pt x="245" y="257"/>
                  </a:lnTo>
                  <a:lnTo>
                    <a:pt x="247" y="257"/>
                  </a:lnTo>
                  <a:lnTo>
                    <a:pt x="251" y="257"/>
                  </a:lnTo>
                  <a:lnTo>
                    <a:pt x="254" y="257"/>
                  </a:lnTo>
                  <a:lnTo>
                    <a:pt x="257" y="257"/>
                  </a:lnTo>
                  <a:lnTo>
                    <a:pt x="261" y="256"/>
                  </a:lnTo>
                  <a:lnTo>
                    <a:pt x="264" y="256"/>
                  </a:lnTo>
                  <a:lnTo>
                    <a:pt x="266" y="256"/>
                  </a:lnTo>
                  <a:lnTo>
                    <a:pt x="270" y="256"/>
                  </a:lnTo>
                  <a:lnTo>
                    <a:pt x="273" y="256"/>
                  </a:lnTo>
                  <a:lnTo>
                    <a:pt x="276" y="255"/>
                  </a:lnTo>
                  <a:lnTo>
                    <a:pt x="279" y="255"/>
                  </a:lnTo>
                  <a:lnTo>
                    <a:pt x="283" y="255"/>
                  </a:lnTo>
                  <a:lnTo>
                    <a:pt x="286" y="254"/>
                  </a:lnTo>
                  <a:lnTo>
                    <a:pt x="288" y="254"/>
                  </a:lnTo>
                  <a:lnTo>
                    <a:pt x="292" y="253"/>
                  </a:lnTo>
                  <a:lnTo>
                    <a:pt x="295" y="253"/>
                  </a:lnTo>
                  <a:lnTo>
                    <a:pt x="298" y="252"/>
                  </a:lnTo>
                  <a:lnTo>
                    <a:pt x="302" y="252"/>
                  </a:lnTo>
                  <a:lnTo>
                    <a:pt x="305" y="251"/>
                  </a:lnTo>
                  <a:lnTo>
                    <a:pt x="308" y="251"/>
                  </a:lnTo>
                  <a:lnTo>
                    <a:pt x="312" y="250"/>
                  </a:lnTo>
                  <a:lnTo>
                    <a:pt x="314" y="249"/>
                  </a:lnTo>
                  <a:lnTo>
                    <a:pt x="317" y="249"/>
                  </a:lnTo>
                  <a:lnTo>
                    <a:pt x="320" y="248"/>
                  </a:lnTo>
                  <a:lnTo>
                    <a:pt x="324" y="246"/>
                  </a:lnTo>
                  <a:lnTo>
                    <a:pt x="327" y="245"/>
                  </a:lnTo>
                  <a:lnTo>
                    <a:pt x="330" y="244"/>
                  </a:lnTo>
                  <a:lnTo>
                    <a:pt x="334" y="243"/>
                  </a:lnTo>
                  <a:lnTo>
                    <a:pt x="336" y="243"/>
                  </a:lnTo>
                  <a:lnTo>
                    <a:pt x="339" y="242"/>
                  </a:lnTo>
                  <a:lnTo>
                    <a:pt x="342" y="241"/>
                  </a:lnTo>
                  <a:lnTo>
                    <a:pt x="346" y="240"/>
                  </a:lnTo>
                  <a:lnTo>
                    <a:pt x="349" y="239"/>
                  </a:lnTo>
                  <a:lnTo>
                    <a:pt x="352" y="238"/>
                  </a:lnTo>
                  <a:lnTo>
                    <a:pt x="355" y="235"/>
                  </a:lnTo>
                  <a:lnTo>
                    <a:pt x="358" y="234"/>
                  </a:lnTo>
                  <a:lnTo>
                    <a:pt x="361" y="233"/>
                  </a:lnTo>
                  <a:lnTo>
                    <a:pt x="365" y="232"/>
                  </a:lnTo>
                  <a:lnTo>
                    <a:pt x="367" y="231"/>
                  </a:lnTo>
                  <a:lnTo>
                    <a:pt x="370" y="230"/>
                  </a:lnTo>
                  <a:lnTo>
                    <a:pt x="373" y="228"/>
                  </a:lnTo>
                  <a:lnTo>
                    <a:pt x="377" y="227"/>
                  </a:lnTo>
                  <a:lnTo>
                    <a:pt x="379" y="225"/>
                  </a:lnTo>
                  <a:lnTo>
                    <a:pt x="382" y="223"/>
                  </a:lnTo>
                  <a:lnTo>
                    <a:pt x="386" y="222"/>
                  </a:lnTo>
                  <a:lnTo>
                    <a:pt x="388" y="221"/>
                  </a:lnTo>
                  <a:lnTo>
                    <a:pt x="391" y="219"/>
                  </a:lnTo>
                  <a:lnTo>
                    <a:pt x="393" y="218"/>
                  </a:lnTo>
                  <a:lnTo>
                    <a:pt x="397" y="215"/>
                  </a:lnTo>
                  <a:lnTo>
                    <a:pt x="400" y="214"/>
                  </a:lnTo>
                  <a:lnTo>
                    <a:pt x="402" y="212"/>
                  </a:lnTo>
                  <a:lnTo>
                    <a:pt x="405" y="211"/>
                  </a:lnTo>
                  <a:lnTo>
                    <a:pt x="408" y="209"/>
                  </a:lnTo>
                  <a:lnTo>
                    <a:pt x="411" y="207"/>
                  </a:lnTo>
                  <a:lnTo>
                    <a:pt x="413" y="206"/>
                  </a:lnTo>
                  <a:lnTo>
                    <a:pt x="417" y="203"/>
                  </a:lnTo>
                  <a:lnTo>
                    <a:pt x="419" y="201"/>
                  </a:lnTo>
                  <a:lnTo>
                    <a:pt x="421" y="200"/>
                  </a:lnTo>
                  <a:lnTo>
                    <a:pt x="424" y="198"/>
                  </a:lnTo>
                  <a:lnTo>
                    <a:pt x="426" y="196"/>
                  </a:lnTo>
                  <a:lnTo>
                    <a:pt x="429" y="193"/>
                  </a:lnTo>
                  <a:lnTo>
                    <a:pt x="432" y="191"/>
                  </a:lnTo>
                  <a:lnTo>
                    <a:pt x="434" y="190"/>
                  </a:lnTo>
                  <a:lnTo>
                    <a:pt x="436" y="188"/>
                  </a:lnTo>
                  <a:lnTo>
                    <a:pt x="439" y="186"/>
                  </a:lnTo>
                  <a:lnTo>
                    <a:pt x="442" y="183"/>
                  </a:lnTo>
                  <a:lnTo>
                    <a:pt x="444" y="181"/>
                  </a:lnTo>
                  <a:lnTo>
                    <a:pt x="446" y="179"/>
                  </a:lnTo>
                  <a:lnTo>
                    <a:pt x="449" y="177"/>
                  </a:lnTo>
                  <a:lnTo>
                    <a:pt x="451" y="175"/>
                  </a:lnTo>
                  <a:lnTo>
                    <a:pt x="453" y="172"/>
                  </a:lnTo>
                  <a:lnTo>
                    <a:pt x="455" y="170"/>
                  </a:lnTo>
                  <a:lnTo>
                    <a:pt x="457" y="168"/>
                  </a:lnTo>
                  <a:lnTo>
                    <a:pt x="460" y="166"/>
                  </a:lnTo>
                  <a:lnTo>
                    <a:pt x="462" y="162"/>
                  </a:lnTo>
                  <a:lnTo>
                    <a:pt x="464" y="160"/>
                  </a:lnTo>
                  <a:lnTo>
                    <a:pt x="466" y="158"/>
                  </a:lnTo>
                  <a:lnTo>
                    <a:pt x="468" y="156"/>
                  </a:lnTo>
                  <a:lnTo>
                    <a:pt x="471" y="154"/>
                  </a:lnTo>
                  <a:lnTo>
                    <a:pt x="472" y="150"/>
                  </a:lnTo>
                  <a:lnTo>
                    <a:pt x="474" y="148"/>
                  </a:lnTo>
                  <a:lnTo>
                    <a:pt x="476" y="146"/>
                  </a:lnTo>
                  <a:lnTo>
                    <a:pt x="478" y="144"/>
                  </a:lnTo>
                  <a:lnTo>
                    <a:pt x="480" y="140"/>
                  </a:lnTo>
                  <a:lnTo>
                    <a:pt x="482" y="138"/>
                  </a:lnTo>
                  <a:lnTo>
                    <a:pt x="484" y="136"/>
                  </a:lnTo>
                  <a:lnTo>
                    <a:pt x="485" y="133"/>
                  </a:lnTo>
                  <a:lnTo>
                    <a:pt x="487" y="130"/>
                  </a:lnTo>
                  <a:lnTo>
                    <a:pt x="488" y="127"/>
                  </a:lnTo>
                  <a:lnTo>
                    <a:pt x="491" y="125"/>
                  </a:lnTo>
                  <a:lnTo>
                    <a:pt x="492" y="123"/>
                  </a:lnTo>
                  <a:lnTo>
                    <a:pt x="494" y="119"/>
                  </a:lnTo>
                  <a:lnTo>
                    <a:pt x="495" y="117"/>
                  </a:lnTo>
                  <a:lnTo>
                    <a:pt x="497" y="114"/>
                  </a:lnTo>
                  <a:lnTo>
                    <a:pt x="498" y="112"/>
                  </a:lnTo>
                  <a:lnTo>
                    <a:pt x="499" y="108"/>
                  </a:lnTo>
                  <a:lnTo>
                    <a:pt x="502" y="106"/>
                  </a:lnTo>
                  <a:lnTo>
                    <a:pt x="503" y="103"/>
                  </a:lnTo>
                  <a:lnTo>
                    <a:pt x="504" y="101"/>
                  </a:lnTo>
                  <a:lnTo>
                    <a:pt x="505" y="97"/>
                  </a:lnTo>
                  <a:lnTo>
                    <a:pt x="506" y="95"/>
                  </a:lnTo>
                  <a:lnTo>
                    <a:pt x="508" y="92"/>
                  </a:lnTo>
                  <a:lnTo>
                    <a:pt x="509" y="88"/>
                  </a:lnTo>
                  <a:lnTo>
                    <a:pt x="510" y="86"/>
                  </a:lnTo>
                  <a:lnTo>
                    <a:pt x="512" y="83"/>
                  </a:lnTo>
                  <a:lnTo>
                    <a:pt x="513" y="81"/>
                  </a:lnTo>
                  <a:lnTo>
                    <a:pt x="514" y="77"/>
                  </a:lnTo>
                  <a:lnTo>
                    <a:pt x="515" y="74"/>
                  </a:lnTo>
                  <a:lnTo>
                    <a:pt x="516" y="72"/>
                  </a:lnTo>
                  <a:lnTo>
                    <a:pt x="517" y="68"/>
                  </a:lnTo>
                  <a:lnTo>
                    <a:pt x="518" y="66"/>
                  </a:lnTo>
                  <a:lnTo>
                    <a:pt x="518" y="63"/>
                  </a:lnTo>
                  <a:lnTo>
                    <a:pt x="519" y="60"/>
                  </a:lnTo>
                  <a:lnTo>
                    <a:pt x="520" y="57"/>
                  </a:lnTo>
                  <a:lnTo>
                    <a:pt x="522" y="54"/>
                  </a:lnTo>
                  <a:lnTo>
                    <a:pt x="522" y="51"/>
                  </a:lnTo>
                  <a:lnTo>
                    <a:pt x="523" y="47"/>
                  </a:lnTo>
                  <a:lnTo>
                    <a:pt x="524" y="45"/>
                  </a:lnTo>
                  <a:lnTo>
                    <a:pt x="524" y="42"/>
                  </a:lnTo>
                  <a:lnTo>
                    <a:pt x="525" y="39"/>
                  </a:lnTo>
                  <a:lnTo>
                    <a:pt x="525" y="36"/>
                  </a:lnTo>
                  <a:lnTo>
                    <a:pt x="526" y="33"/>
                  </a:lnTo>
                  <a:lnTo>
                    <a:pt x="526" y="30"/>
                  </a:lnTo>
                  <a:lnTo>
                    <a:pt x="527" y="26"/>
                  </a:lnTo>
                  <a:lnTo>
                    <a:pt x="527" y="24"/>
                  </a:lnTo>
                  <a:lnTo>
                    <a:pt x="528" y="21"/>
                  </a:lnTo>
                  <a:lnTo>
                    <a:pt x="528" y="18"/>
                  </a:lnTo>
                  <a:lnTo>
                    <a:pt x="528" y="14"/>
                  </a:lnTo>
                  <a:lnTo>
                    <a:pt x="529" y="12"/>
                  </a:lnTo>
                  <a:lnTo>
                    <a:pt x="529" y="9"/>
                  </a:lnTo>
                  <a:lnTo>
                    <a:pt x="529" y="5"/>
                  </a:lnTo>
                  <a:lnTo>
                    <a:pt x="529" y="2"/>
                  </a:lnTo>
                  <a:lnTo>
                    <a:pt x="52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46014727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3205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6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3206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0516" grpId="0" autoUpdateAnimBg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538" name="Text Box 2"/>
          <p:cNvSpPr txBox="1">
            <a:spLocks noChangeArrowheads="1"/>
          </p:cNvSpPr>
          <p:nvPr/>
        </p:nvSpPr>
        <p:spPr bwMode="auto">
          <a:xfrm>
            <a:off x="111125" y="144463"/>
            <a:ext cx="5124450" cy="27273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 dirty="0">
                <a:solidFill>
                  <a:srgbClr val="3333CC"/>
                </a:solidFill>
                <a:latin typeface="宋体" pitchFamily="2" charset="-122"/>
              </a:rPr>
              <a:t>    </a:t>
            </a:r>
            <a:r>
              <a:rPr kumimoji="1" lang="zh-CN" altLang="en-US" sz="3600" b="1" dirty="0">
                <a:solidFill>
                  <a:srgbClr val="3333CC"/>
                </a:solidFill>
                <a:latin typeface="宋体" pitchFamily="2" charset="-122"/>
              </a:rPr>
              <a:t>平端紧定螺钉</a:t>
            </a:r>
            <a:r>
              <a:rPr kumimoji="1" lang="zh-CN" altLang="en-US" sz="3600" b="1" dirty="0">
                <a:solidFill>
                  <a:srgbClr val="000000"/>
                </a:solidFill>
                <a:latin typeface="宋体" pitchFamily="2" charset="-122"/>
              </a:rPr>
              <a:t>靠其端平面</a:t>
            </a:r>
            <a:r>
              <a:rPr kumimoji="1" lang="zh-CN" altLang="en-US" sz="3600" b="1" dirty="0" smtClean="0">
                <a:solidFill>
                  <a:srgbClr val="000000"/>
                </a:solidFill>
                <a:latin typeface="宋体" pitchFamily="2" charset="-122"/>
              </a:rPr>
              <a:t>与机件</a:t>
            </a:r>
            <a:r>
              <a:rPr kumimoji="1" lang="zh-CN" altLang="en-US" sz="3600" b="1" dirty="0">
                <a:solidFill>
                  <a:srgbClr val="000000"/>
                </a:solidFill>
                <a:latin typeface="宋体" pitchFamily="2" charset="-122"/>
              </a:rPr>
              <a:t>的摩擦力起定位作用。</a:t>
            </a:r>
          </a:p>
          <a:p>
            <a:pPr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 dirty="0">
                <a:solidFill>
                  <a:srgbClr val="000000"/>
                </a:solidFill>
                <a:latin typeface="宋体" pitchFamily="2" charset="-122"/>
              </a:rPr>
              <a:t>    </a:t>
            </a:r>
            <a:r>
              <a:rPr kumimoji="1" lang="en-US" altLang="zh-CN" sz="3600" b="1" dirty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GB/T 73-2000</a:t>
            </a:r>
          </a:p>
        </p:txBody>
      </p:sp>
      <p:grpSp>
        <p:nvGrpSpPr>
          <p:cNvPr id="321739" name="Group 203"/>
          <p:cNvGrpSpPr>
            <a:grpSpLocks/>
          </p:cNvGrpSpPr>
          <p:nvPr/>
        </p:nvGrpSpPr>
        <p:grpSpPr bwMode="auto">
          <a:xfrm>
            <a:off x="4010025" y="1304925"/>
            <a:ext cx="4562475" cy="5413375"/>
            <a:chOff x="2400" y="514"/>
            <a:chExt cx="2997" cy="3556"/>
          </a:xfrm>
        </p:grpSpPr>
        <p:sp>
          <p:nvSpPr>
            <p:cNvPr id="321740" name="Freeform 204"/>
            <p:cNvSpPr>
              <a:spLocks/>
            </p:cNvSpPr>
            <p:nvPr/>
          </p:nvSpPr>
          <p:spPr bwMode="auto">
            <a:xfrm>
              <a:off x="3440" y="1822"/>
              <a:ext cx="850" cy="414"/>
            </a:xfrm>
            <a:custGeom>
              <a:avLst/>
              <a:gdLst>
                <a:gd name="T0" fmla="*/ 10 w 529"/>
                <a:gd name="T1" fmla="*/ 27 h 258"/>
                <a:gd name="T2" fmla="*/ 21 w 529"/>
                <a:gd name="T3" fmla="*/ 52 h 258"/>
                <a:gd name="T4" fmla="*/ 32 w 529"/>
                <a:gd name="T5" fmla="*/ 78 h 258"/>
                <a:gd name="T6" fmla="*/ 43 w 529"/>
                <a:gd name="T7" fmla="*/ 102 h 258"/>
                <a:gd name="T8" fmla="*/ 55 w 529"/>
                <a:gd name="T9" fmla="*/ 125 h 258"/>
                <a:gd name="T10" fmla="*/ 68 w 529"/>
                <a:gd name="T11" fmla="*/ 147 h 258"/>
                <a:gd name="T12" fmla="*/ 83 w 529"/>
                <a:gd name="T13" fmla="*/ 168 h 258"/>
                <a:gd name="T14" fmla="*/ 97 w 529"/>
                <a:gd name="T15" fmla="*/ 187 h 258"/>
                <a:gd name="T16" fmla="*/ 109 w 529"/>
                <a:gd name="T17" fmla="*/ 199 h 258"/>
                <a:gd name="T18" fmla="*/ 117 w 529"/>
                <a:gd name="T19" fmla="*/ 208 h 258"/>
                <a:gd name="T20" fmla="*/ 126 w 529"/>
                <a:gd name="T21" fmla="*/ 215 h 258"/>
                <a:gd name="T22" fmla="*/ 135 w 529"/>
                <a:gd name="T23" fmla="*/ 222 h 258"/>
                <a:gd name="T24" fmla="*/ 144 w 529"/>
                <a:gd name="T25" fmla="*/ 229 h 258"/>
                <a:gd name="T26" fmla="*/ 152 w 529"/>
                <a:gd name="T27" fmla="*/ 235 h 258"/>
                <a:gd name="T28" fmla="*/ 162 w 529"/>
                <a:gd name="T29" fmla="*/ 240 h 258"/>
                <a:gd name="T30" fmla="*/ 173 w 529"/>
                <a:gd name="T31" fmla="*/ 244 h 258"/>
                <a:gd name="T32" fmla="*/ 183 w 529"/>
                <a:gd name="T33" fmla="*/ 248 h 258"/>
                <a:gd name="T34" fmla="*/ 194 w 529"/>
                <a:gd name="T35" fmla="*/ 251 h 258"/>
                <a:gd name="T36" fmla="*/ 205 w 529"/>
                <a:gd name="T37" fmla="*/ 254 h 258"/>
                <a:gd name="T38" fmla="*/ 218 w 529"/>
                <a:gd name="T39" fmla="*/ 256 h 258"/>
                <a:gd name="T40" fmla="*/ 230 w 529"/>
                <a:gd name="T41" fmla="*/ 257 h 258"/>
                <a:gd name="T42" fmla="*/ 242 w 529"/>
                <a:gd name="T43" fmla="*/ 258 h 258"/>
                <a:gd name="T44" fmla="*/ 254 w 529"/>
                <a:gd name="T45" fmla="*/ 258 h 258"/>
                <a:gd name="T46" fmla="*/ 266 w 529"/>
                <a:gd name="T47" fmla="*/ 258 h 258"/>
                <a:gd name="T48" fmla="*/ 279 w 529"/>
                <a:gd name="T49" fmla="*/ 256 h 258"/>
                <a:gd name="T50" fmla="*/ 292 w 529"/>
                <a:gd name="T51" fmla="*/ 254 h 258"/>
                <a:gd name="T52" fmla="*/ 305 w 529"/>
                <a:gd name="T53" fmla="*/ 252 h 258"/>
                <a:gd name="T54" fmla="*/ 317 w 529"/>
                <a:gd name="T55" fmla="*/ 249 h 258"/>
                <a:gd name="T56" fmla="*/ 330 w 529"/>
                <a:gd name="T57" fmla="*/ 246 h 258"/>
                <a:gd name="T58" fmla="*/ 349 w 529"/>
                <a:gd name="T59" fmla="*/ 239 h 258"/>
                <a:gd name="T60" fmla="*/ 361 w 529"/>
                <a:gd name="T61" fmla="*/ 235 h 258"/>
                <a:gd name="T62" fmla="*/ 373 w 529"/>
                <a:gd name="T63" fmla="*/ 229 h 258"/>
                <a:gd name="T64" fmla="*/ 386 w 529"/>
                <a:gd name="T65" fmla="*/ 222 h 258"/>
                <a:gd name="T66" fmla="*/ 397 w 529"/>
                <a:gd name="T67" fmla="*/ 217 h 258"/>
                <a:gd name="T68" fmla="*/ 408 w 529"/>
                <a:gd name="T69" fmla="*/ 209 h 258"/>
                <a:gd name="T70" fmla="*/ 419 w 529"/>
                <a:gd name="T71" fmla="*/ 202 h 258"/>
                <a:gd name="T72" fmla="*/ 429 w 529"/>
                <a:gd name="T73" fmla="*/ 195 h 258"/>
                <a:gd name="T74" fmla="*/ 439 w 529"/>
                <a:gd name="T75" fmla="*/ 186 h 258"/>
                <a:gd name="T76" fmla="*/ 449 w 529"/>
                <a:gd name="T77" fmla="*/ 177 h 258"/>
                <a:gd name="T78" fmla="*/ 457 w 529"/>
                <a:gd name="T79" fmla="*/ 168 h 258"/>
                <a:gd name="T80" fmla="*/ 466 w 529"/>
                <a:gd name="T81" fmla="*/ 158 h 258"/>
                <a:gd name="T82" fmla="*/ 474 w 529"/>
                <a:gd name="T83" fmla="*/ 149 h 258"/>
                <a:gd name="T84" fmla="*/ 482 w 529"/>
                <a:gd name="T85" fmla="*/ 138 h 258"/>
                <a:gd name="T86" fmla="*/ 488 w 529"/>
                <a:gd name="T87" fmla="*/ 128 h 258"/>
                <a:gd name="T88" fmla="*/ 495 w 529"/>
                <a:gd name="T89" fmla="*/ 117 h 258"/>
                <a:gd name="T90" fmla="*/ 502 w 529"/>
                <a:gd name="T91" fmla="*/ 106 h 258"/>
                <a:gd name="T92" fmla="*/ 506 w 529"/>
                <a:gd name="T93" fmla="*/ 95 h 258"/>
                <a:gd name="T94" fmla="*/ 512 w 529"/>
                <a:gd name="T95" fmla="*/ 84 h 258"/>
                <a:gd name="T96" fmla="*/ 516 w 529"/>
                <a:gd name="T97" fmla="*/ 72 h 258"/>
                <a:gd name="T98" fmla="*/ 519 w 529"/>
                <a:gd name="T99" fmla="*/ 61 h 258"/>
                <a:gd name="T100" fmla="*/ 523 w 529"/>
                <a:gd name="T101" fmla="*/ 49 h 258"/>
                <a:gd name="T102" fmla="*/ 525 w 529"/>
                <a:gd name="T103" fmla="*/ 37 h 258"/>
                <a:gd name="T104" fmla="*/ 527 w 529"/>
                <a:gd name="T105" fmla="*/ 25 h 258"/>
                <a:gd name="T106" fmla="*/ 529 w 529"/>
                <a:gd name="T107" fmla="*/ 0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29" h="258">
                  <a:moveTo>
                    <a:pt x="0" y="0"/>
                  </a:moveTo>
                  <a:lnTo>
                    <a:pt x="10" y="27"/>
                  </a:lnTo>
                  <a:lnTo>
                    <a:pt x="15" y="40"/>
                  </a:lnTo>
                  <a:lnTo>
                    <a:pt x="21" y="52"/>
                  </a:lnTo>
                  <a:lnTo>
                    <a:pt x="26" y="65"/>
                  </a:lnTo>
                  <a:lnTo>
                    <a:pt x="32" y="78"/>
                  </a:lnTo>
                  <a:lnTo>
                    <a:pt x="37" y="90"/>
                  </a:lnTo>
                  <a:lnTo>
                    <a:pt x="43" y="102"/>
                  </a:lnTo>
                  <a:lnTo>
                    <a:pt x="50" y="114"/>
                  </a:lnTo>
                  <a:lnTo>
                    <a:pt x="55" y="125"/>
                  </a:lnTo>
                  <a:lnTo>
                    <a:pt x="62" y="136"/>
                  </a:lnTo>
                  <a:lnTo>
                    <a:pt x="68" y="147"/>
                  </a:lnTo>
                  <a:lnTo>
                    <a:pt x="75" y="157"/>
                  </a:lnTo>
                  <a:lnTo>
                    <a:pt x="83" y="168"/>
                  </a:lnTo>
                  <a:lnTo>
                    <a:pt x="89" y="177"/>
                  </a:lnTo>
                  <a:lnTo>
                    <a:pt x="97" y="187"/>
                  </a:lnTo>
                  <a:lnTo>
                    <a:pt x="105" y="196"/>
                  </a:lnTo>
                  <a:lnTo>
                    <a:pt x="109" y="199"/>
                  </a:lnTo>
                  <a:lnTo>
                    <a:pt x="113" y="204"/>
                  </a:lnTo>
                  <a:lnTo>
                    <a:pt x="117" y="208"/>
                  </a:lnTo>
                  <a:lnTo>
                    <a:pt x="121" y="211"/>
                  </a:lnTo>
                  <a:lnTo>
                    <a:pt x="126" y="215"/>
                  </a:lnTo>
                  <a:lnTo>
                    <a:pt x="130" y="219"/>
                  </a:lnTo>
                  <a:lnTo>
                    <a:pt x="135" y="222"/>
                  </a:lnTo>
                  <a:lnTo>
                    <a:pt x="139" y="226"/>
                  </a:lnTo>
                  <a:lnTo>
                    <a:pt x="144" y="229"/>
                  </a:lnTo>
                  <a:lnTo>
                    <a:pt x="148" y="231"/>
                  </a:lnTo>
                  <a:lnTo>
                    <a:pt x="152" y="235"/>
                  </a:lnTo>
                  <a:lnTo>
                    <a:pt x="158" y="237"/>
                  </a:lnTo>
                  <a:lnTo>
                    <a:pt x="162" y="240"/>
                  </a:lnTo>
                  <a:lnTo>
                    <a:pt x="168" y="242"/>
                  </a:lnTo>
                  <a:lnTo>
                    <a:pt x="173" y="244"/>
                  </a:lnTo>
                  <a:lnTo>
                    <a:pt x="178" y="247"/>
                  </a:lnTo>
                  <a:lnTo>
                    <a:pt x="183" y="248"/>
                  </a:lnTo>
                  <a:lnTo>
                    <a:pt x="189" y="250"/>
                  </a:lnTo>
                  <a:lnTo>
                    <a:pt x="194" y="251"/>
                  </a:lnTo>
                  <a:lnTo>
                    <a:pt x="200" y="252"/>
                  </a:lnTo>
                  <a:lnTo>
                    <a:pt x="205" y="254"/>
                  </a:lnTo>
                  <a:lnTo>
                    <a:pt x="212" y="256"/>
                  </a:lnTo>
                  <a:lnTo>
                    <a:pt x="218" y="256"/>
                  </a:lnTo>
                  <a:lnTo>
                    <a:pt x="223" y="257"/>
                  </a:lnTo>
                  <a:lnTo>
                    <a:pt x="230" y="257"/>
                  </a:lnTo>
                  <a:lnTo>
                    <a:pt x="235" y="258"/>
                  </a:lnTo>
                  <a:lnTo>
                    <a:pt x="242" y="258"/>
                  </a:lnTo>
                  <a:lnTo>
                    <a:pt x="247" y="258"/>
                  </a:lnTo>
                  <a:lnTo>
                    <a:pt x="254" y="258"/>
                  </a:lnTo>
                  <a:lnTo>
                    <a:pt x="261" y="258"/>
                  </a:lnTo>
                  <a:lnTo>
                    <a:pt x="266" y="258"/>
                  </a:lnTo>
                  <a:lnTo>
                    <a:pt x="273" y="257"/>
                  </a:lnTo>
                  <a:lnTo>
                    <a:pt x="279" y="256"/>
                  </a:lnTo>
                  <a:lnTo>
                    <a:pt x="286" y="256"/>
                  </a:lnTo>
                  <a:lnTo>
                    <a:pt x="292" y="254"/>
                  </a:lnTo>
                  <a:lnTo>
                    <a:pt x="298" y="253"/>
                  </a:lnTo>
                  <a:lnTo>
                    <a:pt x="305" y="252"/>
                  </a:lnTo>
                  <a:lnTo>
                    <a:pt x="312" y="250"/>
                  </a:lnTo>
                  <a:lnTo>
                    <a:pt x="317" y="249"/>
                  </a:lnTo>
                  <a:lnTo>
                    <a:pt x="324" y="247"/>
                  </a:lnTo>
                  <a:lnTo>
                    <a:pt x="330" y="246"/>
                  </a:lnTo>
                  <a:lnTo>
                    <a:pt x="336" y="243"/>
                  </a:lnTo>
                  <a:lnTo>
                    <a:pt x="349" y="239"/>
                  </a:lnTo>
                  <a:lnTo>
                    <a:pt x="355" y="237"/>
                  </a:lnTo>
                  <a:lnTo>
                    <a:pt x="361" y="235"/>
                  </a:lnTo>
                  <a:lnTo>
                    <a:pt x="367" y="231"/>
                  </a:lnTo>
                  <a:lnTo>
                    <a:pt x="373" y="229"/>
                  </a:lnTo>
                  <a:lnTo>
                    <a:pt x="379" y="226"/>
                  </a:lnTo>
                  <a:lnTo>
                    <a:pt x="386" y="222"/>
                  </a:lnTo>
                  <a:lnTo>
                    <a:pt x="391" y="220"/>
                  </a:lnTo>
                  <a:lnTo>
                    <a:pt x="397" y="217"/>
                  </a:lnTo>
                  <a:lnTo>
                    <a:pt x="402" y="214"/>
                  </a:lnTo>
                  <a:lnTo>
                    <a:pt x="408" y="209"/>
                  </a:lnTo>
                  <a:lnTo>
                    <a:pt x="413" y="206"/>
                  </a:lnTo>
                  <a:lnTo>
                    <a:pt x="419" y="202"/>
                  </a:lnTo>
                  <a:lnTo>
                    <a:pt x="424" y="198"/>
                  </a:lnTo>
                  <a:lnTo>
                    <a:pt x="429" y="195"/>
                  </a:lnTo>
                  <a:lnTo>
                    <a:pt x="434" y="190"/>
                  </a:lnTo>
                  <a:lnTo>
                    <a:pt x="439" y="186"/>
                  </a:lnTo>
                  <a:lnTo>
                    <a:pt x="444" y="181"/>
                  </a:lnTo>
                  <a:lnTo>
                    <a:pt x="449" y="177"/>
                  </a:lnTo>
                  <a:lnTo>
                    <a:pt x="453" y="173"/>
                  </a:lnTo>
                  <a:lnTo>
                    <a:pt x="457" y="168"/>
                  </a:lnTo>
                  <a:lnTo>
                    <a:pt x="462" y="164"/>
                  </a:lnTo>
                  <a:lnTo>
                    <a:pt x="466" y="158"/>
                  </a:lnTo>
                  <a:lnTo>
                    <a:pt x="471" y="154"/>
                  </a:lnTo>
                  <a:lnTo>
                    <a:pt x="474" y="149"/>
                  </a:lnTo>
                  <a:lnTo>
                    <a:pt x="478" y="144"/>
                  </a:lnTo>
                  <a:lnTo>
                    <a:pt x="482" y="138"/>
                  </a:lnTo>
                  <a:lnTo>
                    <a:pt x="485" y="134"/>
                  </a:lnTo>
                  <a:lnTo>
                    <a:pt x="488" y="128"/>
                  </a:lnTo>
                  <a:lnTo>
                    <a:pt x="492" y="123"/>
                  </a:lnTo>
                  <a:lnTo>
                    <a:pt x="495" y="117"/>
                  </a:lnTo>
                  <a:lnTo>
                    <a:pt x="498" y="112"/>
                  </a:lnTo>
                  <a:lnTo>
                    <a:pt x="502" y="106"/>
                  </a:lnTo>
                  <a:lnTo>
                    <a:pt x="504" y="101"/>
                  </a:lnTo>
                  <a:lnTo>
                    <a:pt x="506" y="95"/>
                  </a:lnTo>
                  <a:lnTo>
                    <a:pt x="509" y="90"/>
                  </a:lnTo>
                  <a:lnTo>
                    <a:pt x="512" y="84"/>
                  </a:lnTo>
                  <a:lnTo>
                    <a:pt x="514" y="79"/>
                  </a:lnTo>
                  <a:lnTo>
                    <a:pt x="516" y="72"/>
                  </a:lnTo>
                  <a:lnTo>
                    <a:pt x="518" y="67"/>
                  </a:lnTo>
                  <a:lnTo>
                    <a:pt x="519" y="61"/>
                  </a:lnTo>
                  <a:lnTo>
                    <a:pt x="522" y="54"/>
                  </a:lnTo>
                  <a:lnTo>
                    <a:pt x="523" y="49"/>
                  </a:lnTo>
                  <a:lnTo>
                    <a:pt x="524" y="42"/>
                  </a:lnTo>
                  <a:lnTo>
                    <a:pt x="525" y="37"/>
                  </a:lnTo>
                  <a:lnTo>
                    <a:pt x="526" y="31"/>
                  </a:lnTo>
                  <a:lnTo>
                    <a:pt x="527" y="25"/>
                  </a:lnTo>
                  <a:lnTo>
                    <a:pt x="529" y="12"/>
                  </a:lnTo>
                  <a:lnTo>
                    <a:pt x="52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41" name="Line 205"/>
            <p:cNvSpPr>
              <a:spLocks noChangeShapeType="1"/>
            </p:cNvSpPr>
            <p:nvPr/>
          </p:nvSpPr>
          <p:spPr bwMode="auto">
            <a:xfrm>
              <a:off x="3496" y="1822"/>
              <a:ext cx="0" cy="10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42" name="Line 206"/>
            <p:cNvSpPr>
              <a:spLocks noChangeShapeType="1"/>
            </p:cNvSpPr>
            <p:nvPr/>
          </p:nvSpPr>
          <p:spPr bwMode="auto">
            <a:xfrm>
              <a:off x="3496" y="1923"/>
              <a:ext cx="738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43" name="Line 207"/>
            <p:cNvSpPr>
              <a:spLocks noChangeShapeType="1"/>
            </p:cNvSpPr>
            <p:nvPr/>
          </p:nvSpPr>
          <p:spPr bwMode="auto">
            <a:xfrm flipV="1">
              <a:off x="4234" y="1822"/>
              <a:ext cx="0" cy="10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44" name="Line 208"/>
            <p:cNvSpPr>
              <a:spLocks noChangeShapeType="1"/>
            </p:cNvSpPr>
            <p:nvPr/>
          </p:nvSpPr>
          <p:spPr bwMode="auto">
            <a:xfrm flipH="1" flipV="1">
              <a:off x="3630" y="1833"/>
              <a:ext cx="90" cy="9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45" name="Line 209"/>
            <p:cNvSpPr>
              <a:spLocks noChangeShapeType="1"/>
            </p:cNvSpPr>
            <p:nvPr/>
          </p:nvSpPr>
          <p:spPr bwMode="auto">
            <a:xfrm flipV="1">
              <a:off x="4010" y="1833"/>
              <a:ext cx="90" cy="9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46" name="Line 210"/>
            <p:cNvSpPr>
              <a:spLocks noChangeShapeType="1"/>
            </p:cNvSpPr>
            <p:nvPr/>
          </p:nvSpPr>
          <p:spPr bwMode="auto">
            <a:xfrm>
              <a:off x="3630" y="1833"/>
              <a:ext cx="47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47" name="Line 211"/>
            <p:cNvSpPr>
              <a:spLocks noChangeShapeType="1"/>
            </p:cNvSpPr>
            <p:nvPr/>
          </p:nvSpPr>
          <p:spPr bwMode="auto">
            <a:xfrm flipV="1">
              <a:off x="3306" y="1364"/>
              <a:ext cx="123" cy="1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48" name="Line 212"/>
            <p:cNvSpPr>
              <a:spLocks noChangeShapeType="1"/>
            </p:cNvSpPr>
            <p:nvPr/>
          </p:nvSpPr>
          <p:spPr bwMode="auto">
            <a:xfrm flipV="1">
              <a:off x="3306" y="1364"/>
              <a:ext cx="324" cy="3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49" name="Line 213"/>
            <p:cNvSpPr>
              <a:spLocks noChangeShapeType="1"/>
            </p:cNvSpPr>
            <p:nvPr/>
          </p:nvSpPr>
          <p:spPr bwMode="auto">
            <a:xfrm flipV="1">
              <a:off x="4424" y="514"/>
              <a:ext cx="56" cy="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50" name="Line 214"/>
            <p:cNvSpPr>
              <a:spLocks noChangeShapeType="1"/>
            </p:cNvSpPr>
            <p:nvPr/>
          </p:nvSpPr>
          <p:spPr bwMode="auto">
            <a:xfrm flipV="1">
              <a:off x="3373" y="1565"/>
              <a:ext cx="257" cy="2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51" name="Line 215"/>
            <p:cNvSpPr>
              <a:spLocks noChangeShapeType="1"/>
            </p:cNvSpPr>
            <p:nvPr/>
          </p:nvSpPr>
          <p:spPr bwMode="auto">
            <a:xfrm flipV="1">
              <a:off x="4424" y="514"/>
              <a:ext cx="268" cy="26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52" name="Line 216"/>
            <p:cNvSpPr>
              <a:spLocks noChangeShapeType="1"/>
            </p:cNvSpPr>
            <p:nvPr/>
          </p:nvSpPr>
          <p:spPr bwMode="auto">
            <a:xfrm flipV="1">
              <a:off x="3585" y="1778"/>
              <a:ext cx="45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53" name="Line 217"/>
            <p:cNvSpPr>
              <a:spLocks noChangeShapeType="1"/>
            </p:cNvSpPr>
            <p:nvPr/>
          </p:nvSpPr>
          <p:spPr bwMode="auto">
            <a:xfrm flipV="1">
              <a:off x="4424" y="514"/>
              <a:ext cx="470" cy="4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54" name="Line 218"/>
            <p:cNvSpPr>
              <a:spLocks noChangeShapeType="1"/>
            </p:cNvSpPr>
            <p:nvPr/>
          </p:nvSpPr>
          <p:spPr bwMode="auto">
            <a:xfrm flipV="1">
              <a:off x="4100" y="1364"/>
              <a:ext cx="156" cy="1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55" name="Line 219"/>
            <p:cNvSpPr>
              <a:spLocks noChangeShapeType="1"/>
            </p:cNvSpPr>
            <p:nvPr/>
          </p:nvSpPr>
          <p:spPr bwMode="auto">
            <a:xfrm flipV="1">
              <a:off x="4424" y="514"/>
              <a:ext cx="682" cy="6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56" name="Line 220"/>
            <p:cNvSpPr>
              <a:spLocks noChangeShapeType="1"/>
            </p:cNvSpPr>
            <p:nvPr/>
          </p:nvSpPr>
          <p:spPr bwMode="auto">
            <a:xfrm flipV="1">
              <a:off x="4100" y="670"/>
              <a:ext cx="1062" cy="10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57" name="Line 221"/>
            <p:cNvSpPr>
              <a:spLocks noChangeShapeType="1"/>
            </p:cNvSpPr>
            <p:nvPr/>
          </p:nvSpPr>
          <p:spPr bwMode="auto">
            <a:xfrm flipV="1">
              <a:off x="4200" y="872"/>
              <a:ext cx="962" cy="9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58" name="Line 222"/>
            <p:cNvSpPr>
              <a:spLocks noChangeShapeType="1"/>
            </p:cNvSpPr>
            <p:nvPr/>
          </p:nvSpPr>
          <p:spPr bwMode="auto">
            <a:xfrm flipV="1">
              <a:off x="3306" y="2750"/>
              <a:ext cx="179" cy="1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59" name="Line 223"/>
            <p:cNvSpPr>
              <a:spLocks noChangeShapeType="1"/>
            </p:cNvSpPr>
            <p:nvPr/>
          </p:nvSpPr>
          <p:spPr bwMode="auto">
            <a:xfrm flipV="1">
              <a:off x="4413" y="1084"/>
              <a:ext cx="749" cy="7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60" name="Line 224"/>
            <p:cNvSpPr>
              <a:spLocks noChangeShapeType="1"/>
            </p:cNvSpPr>
            <p:nvPr/>
          </p:nvSpPr>
          <p:spPr bwMode="auto">
            <a:xfrm flipV="1">
              <a:off x="3306" y="2750"/>
              <a:ext cx="391" cy="3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61" name="Line 225"/>
            <p:cNvSpPr>
              <a:spLocks noChangeShapeType="1"/>
            </p:cNvSpPr>
            <p:nvPr/>
          </p:nvSpPr>
          <p:spPr bwMode="auto">
            <a:xfrm flipV="1">
              <a:off x="4625" y="1286"/>
              <a:ext cx="537" cy="5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62" name="Line 226"/>
            <p:cNvSpPr>
              <a:spLocks noChangeShapeType="1"/>
            </p:cNvSpPr>
            <p:nvPr/>
          </p:nvSpPr>
          <p:spPr bwMode="auto">
            <a:xfrm flipV="1">
              <a:off x="3440" y="2750"/>
              <a:ext cx="459" cy="4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63" name="Line 227"/>
            <p:cNvSpPr>
              <a:spLocks noChangeShapeType="1"/>
            </p:cNvSpPr>
            <p:nvPr/>
          </p:nvSpPr>
          <p:spPr bwMode="auto">
            <a:xfrm flipV="1">
              <a:off x="4827" y="1498"/>
              <a:ext cx="335" cy="3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64" name="Line 228"/>
            <p:cNvSpPr>
              <a:spLocks noChangeShapeType="1"/>
            </p:cNvSpPr>
            <p:nvPr/>
          </p:nvSpPr>
          <p:spPr bwMode="auto">
            <a:xfrm flipV="1">
              <a:off x="3652" y="2750"/>
              <a:ext cx="459" cy="4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65" name="Line 229"/>
            <p:cNvSpPr>
              <a:spLocks noChangeShapeType="1"/>
            </p:cNvSpPr>
            <p:nvPr/>
          </p:nvSpPr>
          <p:spPr bwMode="auto">
            <a:xfrm flipV="1">
              <a:off x="5039" y="1699"/>
              <a:ext cx="123" cy="1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66" name="Line 230"/>
            <p:cNvSpPr>
              <a:spLocks noChangeShapeType="1"/>
            </p:cNvSpPr>
            <p:nvPr/>
          </p:nvSpPr>
          <p:spPr bwMode="auto">
            <a:xfrm flipV="1">
              <a:off x="3854" y="2750"/>
              <a:ext cx="469" cy="4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67" name="Line 231"/>
            <p:cNvSpPr>
              <a:spLocks noChangeShapeType="1"/>
            </p:cNvSpPr>
            <p:nvPr/>
          </p:nvSpPr>
          <p:spPr bwMode="auto">
            <a:xfrm flipV="1">
              <a:off x="4066" y="2750"/>
              <a:ext cx="459" cy="4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68" name="Line 232"/>
            <p:cNvSpPr>
              <a:spLocks noChangeShapeType="1"/>
            </p:cNvSpPr>
            <p:nvPr/>
          </p:nvSpPr>
          <p:spPr bwMode="auto">
            <a:xfrm flipV="1">
              <a:off x="4268" y="2750"/>
              <a:ext cx="469" cy="4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69" name="Line 233"/>
            <p:cNvSpPr>
              <a:spLocks noChangeShapeType="1"/>
            </p:cNvSpPr>
            <p:nvPr/>
          </p:nvSpPr>
          <p:spPr bwMode="auto">
            <a:xfrm flipV="1">
              <a:off x="4424" y="2750"/>
              <a:ext cx="515" cy="5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70" name="Line 234"/>
            <p:cNvSpPr>
              <a:spLocks noChangeShapeType="1"/>
            </p:cNvSpPr>
            <p:nvPr/>
          </p:nvSpPr>
          <p:spPr bwMode="auto">
            <a:xfrm flipV="1">
              <a:off x="4424" y="2750"/>
              <a:ext cx="727" cy="7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71" name="Line 235"/>
            <p:cNvSpPr>
              <a:spLocks noChangeShapeType="1"/>
            </p:cNvSpPr>
            <p:nvPr/>
          </p:nvSpPr>
          <p:spPr bwMode="auto">
            <a:xfrm flipV="1">
              <a:off x="4424" y="2952"/>
              <a:ext cx="738" cy="7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72" name="Line 236"/>
            <p:cNvSpPr>
              <a:spLocks noChangeShapeType="1"/>
            </p:cNvSpPr>
            <p:nvPr/>
          </p:nvSpPr>
          <p:spPr bwMode="auto">
            <a:xfrm flipV="1">
              <a:off x="4424" y="3153"/>
              <a:ext cx="738" cy="7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73" name="Line 237"/>
            <p:cNvSpPr>
              <a:spLocks noChangeShapeType="1"/>
            </p:cNvSpPr>
            <p:nvPr/>
          </p:nvSpPr>
          <p:spPr bwMode="auto">
            <a:xfrm flipV="1">
              <a:off x="4458" y="3365"/>
              <a:ext cx="704" cy="70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74" name="Line 238"/>
            <p:cNvSpPr>
              <a:spLocks noChangeShapeType="1"/>
            </p:cNvSpPr>
            <p:nvPr/>
          </p:nvSpPr>
          <p:spPr bwMode="auto">
            <a:xfrm flipV="1">
              <a:off x="4670" y="3567"/>
              <a:ext cx="492" cy="5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75" name="Line 239"/>
            <p:cNvSpPr>
              <a:spLocks noChangeShapeType="1"/>
            </p:cNvSpPr>
            <p:nvPr/>
          </p:nvSpPr>
          <p:spPr bwMode="auto">
            <a:xfrm flipV="1">
              <a:off x="4871" y="3779"/>
              <a:ext cx="291" cy="2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76" name="Line 240"/>
            <p:cNvSpPr>
              <a:spLocks noChangeShapeType="1"/>
            </p:cNvSpPr>
            <p:nvPr/>
          </p:nvSpPr>
          <p:spPr bwMode="auto">
            <a:xfrm flipV="1">
              <a:off x="5084" y="3992"/>
              <a:ext cx="78" cy="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77" name="Line 241"/>
            <p:cNvSpPr>
              <a:spLocks noChangeShapeType="1"/>
            </p:cNvSpPr>
            <p:nvPr/>
          </p:nvSpPr>
          <p:spPr bwMode="auto">
            <a:xfrm flipH="1" flipV="1">
              <a:off x="3496" y="1956"/>
              <a:ext cx="268" cy="2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78" name="Line 242"/>
            <p:cNvSpPr>
              <a:spLocks noChangeShapeType="1"/>
            </p:cNvSpPr>
            <p:nvPr/>
          </p:nvSpPr>
          <p:spPr bwMode="auto">
            <a:xfrm flipH="1" flipV="1">
              <a:off x="3563" y="1923"/>
              <a:ext cx="313" cy="3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79" name="Line 243"/>
            <p:cNvSpPr>
              <a:spLocks noChangeShapeType="1"/>
            </p:cNvSpPr>
            <p:nvPr/>
          </p:nvSpPr>
          <p:spPr bwMode="auto">
            <a:xfrm flipH="1" flipV="1">
              <a:off x="3664" y="1923"/>
              <a:ext cx="302" cy="3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80" name="Line 244"/>
            <p:cNvSpPr>
              <a:spLocks noChangeShapeType="1"/>
            </p:cNvSpPr>
            <p:nvPr/>
          </p:nvSpPr>
          <p:spPr bwMode="auto">
            <a:xfrm flipH="1" flipV="1">
              <a:off x="3764" y="1923"/>
              <a:ext cx="280" cy="26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81" name="Line 245"/>
            <p:cNvSpPr>
              <a:spLocks noChangeShapeType="1"/>
            </p:cNvSpPr>
            <p:nvPr/>
          </p:nvSpPr>
          <p:spPr bwMode="auto">
            <a:xfrm flipH="1" flipV="1">
              <a:off x="3876" y="1923"/>
              <a:ext cx="224" cy="2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82" name="Line 246"/>
            <p:cNvSpPr>
              <a:spLocks noChangeShapeType="1"/>
            </p:cNvSpPr>
            <p:nvPr/>
          </p:nvSpPr>
          <p:spPr bwMode="auto">
            <a:xfrm flipH="1" flipV="1">
              <a:off x="3977" y="1923"/>
              <a:ext cx="190" cy="1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83" name="Line 247"/>
            <p:cNvSpPr>
              <a:spLocks noChangeShapeType="1"/>
            </p:cNvSpPr>
            <p:nvPr/>
          </p:nvSpPr>
          <p:spPr bwMode="auto">
            <a:xfrm flipH="1" flipV="1">
              <a:off x="4077" y="1923"/>
              <a:ext cx="135" cy="1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84" name="Line 248"/>
            <p:cNvSpPr>
              <a:spLocks noChangeShapeType="1"/>
            </p:cNvSpPr>
            <p:nvPr/>
          </p:nvSpPr>
          <p:spPr bwMode="auto">
            <a:xfrm flipH="1" flipV="1">
              <a:off x="4178" y="1923"/>
              <a:ext cx="67" cy="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85" name="Line 249"/>
            <p:cNvSpPr>
              <a:spLocks noChangeShapeType="1"/>
            </p:cNvSpPr>
            <p:nvPr/>
          </p:nvSpPr>
          <p:spPr bwMode="auto">
            <a:xfrm flipH="1" flipV="1">
              <a:off x="4234" y="1867"/>
              <a:ext cx="45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86" name="Line 250"/>
            <p:cNvSpPr>
              <a:spLocks noChangeShapeType="1"/>
            </p:cNvSpPr>
            <p:nvPr/>
          </p:nvSpPr>
          <p:spPr bwMode="auto">
            <a:xfrm flipH="1" flipV="1">
              <a:off x="3462" y="1822"/>
              <a:ext cx="34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87" name="Line 251"/>
            <p:cNvSpPr>
              <a:spLocks noChangeShapeType="1"/>
            </p:cNvSpPr>
            <p:nvPr/>
          </p:nvSpPr>
          <p:spPr bwMode="auto">
            <a:xfrm>
              <a:off x="2400" y="2292"/>
              <a:ext cx="28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88" name="Line 252"/>
            <p:cNvSpPr>
              <a:spLocks noChangeShapeType="1"/>
            </p:cNvSpPr>
            <p:nvPr/>
          </p:nvSpPr>
          <p:spPr bwMode="auto">
            <a:xfrm>
              <a:off x="2747" y="2292"/>
              <a:ext cx="5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89" name="Line 253"/>
            <p:cNvSpPr>
              <a:spLocks noChangeShapeType="1"/>
            </p:cNvSpPr>
            <p:nvPr/>
          </p:nvSpPr>
          <p:spPr bwMode="auto">
            <a:xfrm>
              <a:off x="2870" y="2292"/>
              <a:ext cx="55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90" name="Line 254"/>
            <p:cNvSpPr>
              <a:spLocks noChangeShapeType="1"/>
            </p:cNvSpPr>
            <p:nvPr/>
          </p:nvSpPr>
          <p:spPr bwMode="auto">
            <a:xfrm>
              <a:off x="3496" y="2292"/>
              <a:ext cx="5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91" name="Line 255"/>
            <p:cNvSpPr>
              <a:spLocks noChangeShapeType="1"/>
            </p:cNvSpPr>
            <p:nvPr/>
          </p:nvSpPr>
          <p:spPr bwMode="auto">
            <a:xfrm>
              <a:off x="3619" y="2292"/>
              <a:ext cx="5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92" name="Line 256"/>
            <p:cNvSpPr>
              <a:spLocks noChangeShapeType="1"/>
            </p:cNvSpPr>
            <p:nvPr/>
          </p:nvSpPr>
          <p:spPr bwMode="auto">
            <a:xfrm>
              <a:off x="4245" y="2292"/>
              <a:ext cx="5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93" name="Line 257"/>
            <p:cNvSpPr>
              <a:spLocks noChangeShapeType="1"/>
            </p:cNvSpPr>
            <p:nvPr/>
          </p:nvSpPr>
          <p:spPr bwMode="auto">
            <a:xfrm>
              <a:off x="4368" y="2292"/>
              <a:ext cx="5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94" name="Line 258"/>
            <p:cNvSpPr>
              <a:spLocks noChangeShapeType="1"/>
            </p:cNvSpPr>
            <p:nvPr/>
          </p:nvSpPr>
          <p:spPr bwMode="auto">
            <a:xfrm>
              <a:off x="4994" y="2292"/>
              <a:ext cx="4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95" name="Line 259"/>
            <p:cNvSpPr>
              <a:spLocks noChangeShapeType="1"/>
            </p:cNvSpPr>
            <p:nvPr/>
          </p:nvSpPr>
          <p:spPr bwMode="auto">
            <a:xfrm>
              <a:off x="5117" y="2292"/>
              <a:ext cx="28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96" name="Line 260"/>
            <p:cNvSpPr>
              <a:spLocks noChangeShapeType="1"/>
            </p:cNvSpPr>
            <p:nvPr/>
          </p:nvSpPr>
          <p:spPr bwMode="auto">
            <a:xfrm>
              <a:off x="5162" y="514"/>
              <a:ext cx="0" cy="355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97" name="Line 261"/>
            <p:cNvSpPr>
              <a:spLocks noChangeShapeType="1"/>
            </p:cNvSpPr>
            <p:nvPr/>
          </p:nvSpPr>
          <p:spPr bwMode="auto">
            <a:xfrm>
              <a:off x="4424" y="514"/>
              <a:ext cx="0" cy="8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98" name="Line 262"/>
            <p:cNvSpPr>
              <a:spLocks noChangeShapeType="1"/>
            </p:cNvSpPr>
            <p:nvPr/>
          </p:nvSpPr>
          <p:spPr bwMode="auto">
            <a:xfrm>
              <a:off x="4424" y="3209"/>
              <a:ext cx="0" cy="86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799" name="Line 263"/>
            <p:cNvSpPr>
              <a:spLocks noChangeShapeType="1"/>
            </p:cNvSpPr>
            <p:nvPr/>
          </p:nvSpPr>
          <p:spPr bwMode="auto">
            <a:xfrm flipH="1">
              <a:off x="4100" y="1822"/>
              <a:ext cx="106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800" name="Line 264"/>
            <p:cNvSpPr>
              <a:spLocks noChangeShapeType="1"/>
            </p:cNvSpPr>
            <p:nvPr/>
          </p:nvSpPr>
          <p:spPr bwMode="auto">
            <a:xfrm flipH="1">
              <a:off x="3306" y="1822"/>
              <a:ext cx="32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801" name="Line 265"/>
            <p:cNvSpPr>
              <a:spLocks noChangeShapeType="1"/>
            </p:cNvSpPr>
            <p:nvPr/>
          </p:nvSpPr>
          <p:spPr bwMode="auto">
            <a:xfrm flipH="1">
              <a:off x="3306" y="2750"/>
              <a:ext cx="185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802" name="Line 266"/>
            <p:cNvSpPr>
              <a:spLocks noChangeShapeType="1"/>
            </p:cNvSpPr>
            <p:nvPr/>
          </p:nvSpPr>
          <p:spPr bwMode="auto">
            <a:xfrm flipV="1">
              <a:off x="5252" y="1923"/>
              <a:ext cx="0" cy="73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803" name="Line 267"/>
            <p:cNvSpPr>
              <a:spLocks noChangeShapeType="1"/>
            </p:cNvSpPr>
            <p:nvPr/>
          </p:nvSpPr>
          <p:spPr bwMode="auto">
            <a:xfrm>
              <a:off x="5162" y="1822"/>
              <a:ext cx="90" cy="10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804" name="Line 268"/>
            <p:cNvSpPr>
              <a:spLocks noChangeShapeType="1"/>
            </p:cNvSpPr>
            <p:nvPr/>
          </p:nvSpPr>
          <p:spPr bwMode="auto">
            <a:xfrm flipV="1">
              <a:off x="5162" y="2661"/>
              <a:ext cx="90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805" name="Line 269"/>
            <p:cNvSpPr>
              <a:spLocks noChangeShapeType="1"/>
            </p:cNvSpPr>
            <p:nvPr/>
          </p:nvSpPr>
          <p:spPr bwMode="auto">
            <a:xfrm flipH="1">
              <a:off x="2624" y="1643"/>
              <a:ext cx="68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806" name="Line 270"/>
            <p:cNvSpPr>
              <a:spLocks noChangeShapeType="1"/>
            </p:cNvSpPr>
            <p:nvPr/>
          </p:nvSpPr>
          <p:spPr bwMode="auto">
            <a:xfrm flipH="1">
              <a:off x="2624" y="2941"/>
              <a:ext cx="68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807" name="Line 271"/>
            <p:cNvSpPr>
              <a:spLocks noChangeShapeType="1"/>
            </p:cNvSpPr>
            <p:nvPr/>
          </p:nvSpPr>
          <p:spPr bwMode="auto">
            <a:xfrm>
              <a:off x="3306" y="1364"/>
              <a:ext cx="32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808" name="Line 272"/>
            <p:cNvSpPr>
              <a:spLocks noChangeShapeType="1"/>
            </p:cNvSpPr>
            <p:nvPr/>
          </p:nvSpPr>
          <p:spPr bwMode="auto">
            <a:xfrm>
              <a:off x="3820" y="1364"/>
              <a:ext cx="9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809" name="Line 273"/>
            <p:cNvSpPr>
              <a:spLocks noChangeShapeType="1"/>
            </p:cNvSpPr>
            <p:nvPr/>
          </p:nvSpPr>
          <p:spPr bwMode="auto">
            <a:xfrm>
              <a:off x="4100" y="1364"/>
              <a:ext cx="32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810" name="Line 274"/>
            <p:cNvSpPr>
              <a:spLocks noChangeShapeType="1"/>
            </p:cNvSpPr>
            <p:nvPr/>
          </p:nvSpPr>
          <p:spPr bwMode="auto">
            <a:xfrm>
              <a:off x="3306" y="3209"/>
              <a:ext cx="111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811" name="Line 275"/>
            <p:cNvSpPr>
              <a:spLocks noChangeShapeType="1"/>
            </p:cNvSpPr>
            <p:nvPr/>
          </p:nvSpPr>
          <p:spPr bwMode="auto">
            <a:xfrm>
              <a:off x="3306" y="1364"/>
              <a:ext cx="0" cy="18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812" name="Line 276"/>
            <p:cNvSpPr>
              <a:spLocks noChangeShapeType="1"/>
            </p:cNvSpPr>
            <p:nvPr/>
          </p:nvSpPr>
          <p:spPr bwMode="auto">
            <a:xfrm flipV="1">
              <a:off x="3865" y="1632"/>
              <a:ext cx="0" cy="4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813" name="Line 277"/>
            <p:cNvSpPr>
              <a:spLocks noChangeShapeType="1"/>
            </p:cNvSpPr>
            <p:nvPr/>
          </p:nvSpPr>
          <p:spPr bwMode="auto">
            <a:xfrm flipV="1">
              <a:off x="3865" y="1543"/>
              <a:ext cx="0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814" name="Line 278"/>
            <p:cNvSpPr>
              <a:spLocks noChangeShapeType="1"/>
            </p:cNvSpPr>
            <p:nvPr/>
          </p:nvSpPr>
          <p:spPr bwMode="auto">
            <a:xfrm flipV="1">
              <a:off x="3865" y="1084"/>
              <a:ext cx="0" cy="4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815" name="Line 279"/>
            <p:cNvSpPr>
              <a:spLocks noChangeShapeType="1"/>
            </p:cNvSpPr>
            <p:nvPr/>
          </p:nvSpPr>
          <p:spPr bwMode="auto">
            <a:xfrm>
              <a:off x="4100" y="1308"/>
              <a:ext cx="0" cy="52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816" name="Line 280"/>
            <p:cNvSpPr>
              <a:spLocks noChangeShapeType="1"/>
            </p:cNvSpPr>
            <p:nvPr/>
          </p:nvSpPr>
          <p:spPr bwMode="auto">
            <a:xfrm>
              <a:off x="4055" y="1263"/>
              <a:ext cx="45" cy="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817" name="Line 281"/>
            <p:cNvSpPr>
              <a:spLocks noChangeShapeType="1"/>
            </p:cNvSpPr>
            <p:nvPr/>
          </p:nvSpPr>
          <p:spPr bwMode="auto">
            <a:xfrm>
              <a:off x="3630" y="1308"/>
              <a:ext cx="0" cy="52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818" name="Line 282"/>
            <p:cNvSpPr>
              <a:spLocks noChangeShapeType="1"/>
            </p:cNvSpPr>
            <p:nvPr/>
          </p:nvSpPr>
          <p:spPr bwMode="auto">
            <a:xfrm flipH="1">
              <a:off x="3630" y="1263"/>
              <a:ext cx="45" cy="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819" name="Line 283"/>
            <p:cNvSpPr>
              <a:spLocks noChangeShapeType="1"/>
            </p:cNvSpPr>
            <p:nvPr/>
          </p:nvSpPr>
          <p:spPr bwMode="auto">
            <a:xfrm>
              <a:off x="3675" y="1263"/>
              <a:ext cx="14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820" name="Line 284"/>
            <p:cNvSpPr>
              <a:spLocks noChangeShapeType="1"/>
            </p:cNvSpPr>
            <p:nvPr/>
          </p:nvSpPr>
          <p:spPr bwMode="auto">
            <a:xfrm>
              <a:off x="3910" y="1263"/>
              <a:ext cx="14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821" name="Line 285"/>
            <p:cNvSpPr>
              <a:spLocks noChangeShapeType="1"/>
            </p:cNvSpPr>
            <p:nvPr/>
          </p:nvSpPr>
          <p:spPr bwMode="auto">
            <a:xfrm>
              <a:off x="3630" y="1308"/>
              <a:ext cx="19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822" name="Line 286"/>
            <p:cNvSpPr>
              <a:spLocks noChangeShapeType="1"/>
            </p:cNvSpPr>
            <p:nvPr/>
          </p:nvSpPr>
          <p:spPr bwMode="auto">
            <a:xfrm>
              <a:off x="3910" y="1308"/>
              <a:ext cx="19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823" name="Line 287"/>
            <p:cNvSpPr>
              <a:spLocks noChangeShapeType="1"/>
            </p:cNvSpPr>
            <p:nvPr/>
          </p:nvSpPr>
          <p:spPr bwMode="auto">
            <a:xfrm>
              <a:off x="3820" y="1375"/>
              <a:ext cx="9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824" name="Line 288"/>
            <p:cNvSpPr>
              <a:spLocks noChangeShapeType="1"/>
            </p:cNvSpPr>
            <p:nvPr/>
          </p:nvSpPr>
          <p:spPr bwMode="auto">
            <a:xfrm>
              <a:off x="3865" y="1375"/>
              <a:ext cx="4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825" name="Line 289"/>
            <p:cNvSpPr>
              <a:spLocks noChangeShapeType="1"/>
            </p:cNvSpPr>
            <p:nvPr/>
          </p:nvSpPr>
          <p:spPr bwMode="auto">
            <a:xfrm flipV="1">
              <a:off x="3910" y="1263"/>
              <a:ext cx="0" cy="1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826" name="Line 290"/>
            <p:cNvSpPr>
              <a:spLocks noChangeShapeType="1"/>
            </p:cNvSpPr>
            <p:nvPr/>
          </p:nvSpPr>
          <p:spPr bwMode="auto">
            <a:xfrm flipV="1">
              <a:off x="3820" y="1263"/>
              <a:ext cx="0" cy="11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827" name="Line 291"/>
            <p:cNvSpPr>
              <a:spLocks noChangeShapeType="1"/>
            </p:cNvSpPr>
            <p:nvPr/>
          </p:nvSpPr>
          <p:spPr bwMode="auto">
            <a:xfrm flipV="1">
              <a:off x="3675" y="1263"/>
              <a:ext cx="0" cy="6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828" name="Line 292"/>
            <p:cNvSpPr>
              <a:spLocks noChangeShapeType="1"/>
            </p:cNvSpPr>
            <p:nvPr/>
          </p:nvSpPr>
          <p:spPr bwMode="auto">
            <a:xfrm>
              <a:off x="4055" y="1263"/>
              <a:ext cx="0" cy="6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829" name="Freeform 293"/>
            <p:cNvSpPr>
              <a:spLocks/>
            </p:cNvSpPr>
            <p:nvPr/>
          </p:nvSpPr>
          <p:spPr bwMode="auto">
            <a:xfrm>
              <a:off x="2624" y="2292"/>
              <a:ext cx="134" cy="649"/>
            </a:xfrm>
            <a:custGeom>
              <a:avLst/>
              <a:gdLst>
                <a:gd name="T0" fmla="*/ 0 w 84"/>
                <a:gd name="T1" fmla="*/ 0 h 405"/>
                <a:gd name="T2" fmla="*/ 7 w 84"/>
                <a:gd name="T3" fmla="*/ 6 h 405"/>
                <a:gd name="T4" fmla="*/ 12 w 84"/>
                <a:gd name="T5" fmla="*/ 13 h 405"/>
                <a:gd name="T6" fmla="*/ 19 w 84"/>
                <a:gd name="T7" fmla="*/ 20 h 405"/>
                <a:gd name="T8" fmla="*/ 25 w 84"/>
                <a:gd name="T9" fmla="*/ 26 h 405"/>
                <a:gd name="T10" fmla="*/ 29 w 84"/>
                <a:gd name="T11" fmla="*/ 33 h 405"/>
                <a:gd name="T12" fmla="*/ 35 w 84"/>
                <a:gd name="T13" fmla="*/ 41 h 405"/>
                <a:gd name="T14" fmla="*/ 39 w 84"/>
                <a:gd name="T15" fmla="*/ 47 h 405"/>
                <a:gd name="T16" fmla="*/ 43 w 84"/>
                <a:gd name="T17" fmla="*/ 55 h 405"/>
                <a:gd name="T18" fmla="*/ 48 w 84"/>
                <a:gd name="T19" fmla="*/ 62 h 405"/>
                <a:gd name="T20" fmla="*/ 51 w 84"/>
                <a:gd name="T21" fmla="*/ 69 h 405"/>
                <a:gd name="T22" fmla="*/ 56 w 84"/>
                <a:gd name="T23" fmla="*/ 77 h 405"/>
                <a:gd name="T24" fmla="*/ 59 w 84"/>
                <a:gd name="T25" fmla="*/ 85 h 405"/>
                <a:gd name="T26" fmla="*/ 62 w 84"/>
                <a:gd name="T27" fmla="*/ 92 h 405"/>
                <a:gd name="T28" fmla="*/ 66 w 84"/>
                <a:gd name="T29" fmla="*/ 99 h 405"/>
                <a:gd name="T30" fmla="*/ 68 w 84"/>
                <a:gd name="T31" fmla="*/ 107 h 405"/>
                <a:gd name="T32" fmla="*/ 70 w 84"/>
                <a:gd name="T33" fmla="*/ 115 h 405"/>
                <a:gd name="T34" fmla="*/ 72 w 84"/>
                <a:gd name="T35" fmla="*/ 122 h 405"/>
                <a:gd name="T36" fmla="*/ 74 w 84"/>
                <a:gd name="T37" fmla="*/ 130 h 405"/>
                <a:gd name="T38" fmla="*/ 77 w 84"/>
                <a:gd name="T39" fmla="*/ 138 h 405"/>
                <a:gd name="T40" fmla="*/ 79 w 84"/>
                <a:gd name="T41" fmla="*/ 146 h 405"/>
                <a:gd name="T42" fmla="*/ 80 w 84"/>
                <a:gd name="T43" fmla="*/ 153 h 405"/>
                <a:gd name="T44" fmla="*/ 81 w 84"/>
                <a:gd name="T45" fmla="*/ 160 h 405"/>
                <a:gd name="T46" fmla="*/ 82 w 84"/>
                <a:gd name="T47" fmla="*/ 168 h 405"/>
                <a:gd name="T48" fmla="*/ 83 w 84"/>
                <a:gd name="T49" fmla="*/ 176 h 405"/>
                <a:gd name="T50" fmla="*/ 83 w 84"/>
                <a:gd name="T51" fmla="*/ 183 h 405"/>
                <a:gd name="T52" fmla="*/ 84 w 84"/>
                <a:gd name="T53" fmla="*/ 190 h 405"/>
                <a:gd name="T54" fmla="*/ 84 w 84"/>
                <a:gd name="T55" fmla="*/ 198 h 405"/>
                <a:gd name="T56" fmla="*/ 84 w 84"/>
                <a:gd name="T57" fmla="*/ 204 h 405"/>
                <a:gd name="T58" fmla="*/ 84 w 84"/>
                <a:gd name="T59" fmla="*/ 211 h 405"/>
                <a:gd name="T60" fmla="*/ 84 w 84"/>
                <a:gd name="T61" fmla="*/ 219 h 405"/>
                <a:gd name="T62" fmla="*/ 84 w 84"/>
                <a:gd name="T63" fmla="*/ 225 h 405"/>
                <a:gd name="T64" fmla="*/ 83 w 84"/>
                <a:gd name="T65" fmla="*/ 232 h 405"/>
                <a:gd name="T66" fmla="*/ 82 w 84"/>
                <a:gd name="T67" fmla="*/ 239 h 405"/>
                <a:gd name="T68" fmla="*/ 82 w 84"/>
                <a:gd name="T69" fmla="*/ 244 h 405"/>
                <a:gd name="T70" fmla="*/ 81 w 84"/>
                <a:gd name="T71" fmla="*/ 251 h 405"/>
                <a:gd name="T72" fmla="*/ 80 w 84"/>
                <a:gd name="T73" fmla="*/ 256 h 405"/>
                <a:gd name="T74" fmla="*/ 78 w 84"/>
                <a:gd name="T75" fmla="*/ 263 h 405"/>
                <a:gd name="T76" fmla="*/ 77 w 84"/>
                <a:gd name="T77" fmla="*/ 268 h 405"/>
                <a:gd name="T78" fmla="*/ 73 w 84"/>
                <a:gd name="T79" fmla="*/ 279 h 405"/>
                <a:gd name="T80" fmla="*/ 70 w 84"/>
                <a:gd name="T81" fmla="*/ 289 h 405"/>
                <a:gd name="T82" fmla="*/ 66 w 84"/>
                <a:gd name="T83" fmla="*/ 299 h 405"/>
                <a:gd name="T84" fmla="*/ 60 w 84"/>
                <a:gd name="T85" fmla="*/ 309 h 405"/>
                <a:gd name="T86" fmla="*/ 56 w 84"/>
                <a:gd name="T87" fmla="*/ 319 h 405"/>
                <a:gd name="T88" fmla="*/ 49 w 84"/>
                <a:gd name="T89" fmla="*/ 329 h 405"/>
                <a:gd name="T90" fmla="*/ 43 w 84"/>
                <a:gd name="T91" fmla="*/ 339 h 405"/>
                <a:gd name="T92" fmla="*/ 37 w 84"/>
                <a:gd name="T93" fmla="*/ 349 h 405"/>
                <a:gd name="T94" fmla="*/ 30 w 84"/>
                <a:gd name="T95" fmla="*/ 359 h 405"/>
                <a:gd name="T96" fmla="*/ 24 w 84"/>
                <a:gd name="T97" fmla="*/ 370 h 405"/>
                <a:gd name="T98" fmla="*/ 16 w 84"/>
                <a:gd name="T99" fmla="*/ 381 h 405"/>
                <a:gd name="T100" fmla="*/ 8 w 84"/>
                <a:gd name="T101" fmla="*/ 393 h 405"/>
                <a:gd name="T102" fmla="*/ 5 w 84"/>
                <a:gd name="T103" fmla="*/ 399 h 405"/>
                <a:gd name="T104" fmla="*/ 0 w 84"/>
                <a:gd name="T105" fmla="*/ 405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4" h="405">
                  <a:moveTo>
                    <a:pt x="0" y="0"/>
                  </a:moveTo>
                  <a:lnTo>
                    <a:pt x="7" y="6"/>
                  </a:lnTo>
                  <a:lnTo>
                    <a:pt x="12" y="13"/>
                  </a:lnTo>
                  <a:lnTo>
                    <a:pt x="19" y="20"/>
                  </a:lnTo>
                  <a:lnTo>
                    <a:pt x="25" y="26"/>
                  </a:lnTo>
                  <a:lnTo>
                    <a:pt x="29" y="33"/>
                  </a:lnTo>
                  <a:lnTo>
                    <a:pt x="35" y="41"/>
                  </a:lnTo>
                  <a:lnTo>
                    <a:pt x="39" y="47"/>
                  </a:lnTo>
                  <a:lnTo>
                    <a:pt x="43" y="55"/>
                  </a:lnTo>
                  <a:lnTo>
                    <a:pt x="48" y="62"/>
                  </a:lnTo>
                  <a:lnTo>
                    <a:pt x="51" y="69"/>
                  </a:lnTo>
                  <a:lnTo>
                    <a:pt x="56" y="77"/>
                  </a:lnTo>
                  <a:lnTo>
                    <a:pt x="59" y="85"/>
                  </a:lnTo>
                  <a:lnTo>
                    <a:pt x="62" y="92"/>
                  </a:lnTo>
                  <a:lnTo>
                    <a:pt x="66" y="99"/>
                  </a:lnTo>
                  <a:lnTo>
                    <a:pt x="68" y="107"/>
                  </a:lnTo>
                  <a:lnTo>
                    <a:pt x="70" y="115"/>
                  </a:lnTo>
                  <a:lnTo>
                    <a:pt x="72" y="122"/>
                  </a:lnTo>
                  <a:lnTo>
                    <a:pt x="74" y="130"/>
                  </a:lnTo>
                  <a:lnTo>
                    <a:pt x="77" y="138"/>
                  </a:lnTo>
                  <a:lnTo>
                    <a:pt x="79" y="146"/>
                  </a:lnTo>
                  <a:lnTo>
                    <a:pt x="80" y="153"/>
                  </a:lnTo>
                  <a:lnTo>
                    <a:pt x="81" y="160"/>
                  </a:lnTo>
                  <a:lnTo>
                    <a:pt x="82" y="168"/>
                  </a:lnTo>
                  <a:lnTo>
                    <a:pt x="83" y="176"/>
                  </a:lnTo>
                  <a:lnTo>
                    <a:pt x="83" y="183"/>
                  </a:lnTo>
                  <a:lnTo>
                    <a:pt x="84" y="190"/>
                  </a:lnTo>
                  <a:lnTo>
                    <a:pt x="84" y="198"/>
                  </a:lnTo>
                  <a:lnTo>
                    <a:pt x="84" y="204"/>
                  </a:lnTo>
                  <a:lnTo>
                    <a:pt x="84" y="211"/>
                  </a:lnTo>
                  <a:lnTo>
                    <a:pt x="84" y="219"/>
                  </a:lnTo>
                  <a:lnTo>
                    <a:pt x="84" y="225"/>
                  </a:lnTo>
                  <a:lnTo>
                    <a:pt x="83" y="232"/>
                  </a:lnTo>
                  <a:lnTo>
                    <a:pt x="82" y="239"/>
                  </a:lnTo>
                  <a:lnTo>
                    <a:pt x="82" y="244"/>
                  </a:lnTo>
                  <a:lnTo>
                    <a:pt x="81" y="251"/>
                  </a:lnTo>
                  <a:lnTo>
                    <a:pt x="80" y="256"/>
                  </a:lnTo>
                  <a:lnTo>
                    <a:pt x="78" y="263"/>
                  </a:lnTo>
                  <a:lnTo>
                    <a:pt x="77" y="268"/>
                  </a:lnTo>
                  <a:lnTo>
                    <a:pt x="73" y="279"/>
                  </a:lnTo>
                  <a:lnTo>
                    <a:pt x="70" y="289"/>
                  </a:lnTo>
                  <a:lnTo>
                    <a:pt x="66" y="299"/>
                  </a:lnTo>
                  <a:lnTo>
                    <a:pt x="60" y="309"/>
                  </a:lnTo>
                  <a:lnTo>
                    <a:pt x="56" y="319"/>
                  </a:lnTo>
                  <a:lnTo>
                    <a:pt x="49" y="329"/>
                  </a:lnTo>
                  <a:lnTo>
                    <a:pt x="43" y="339"/>
                  </a:lnTo>
                  <a:lnTo>
                    <a:pt x="37" y="349"/>
                  </a:lnTo>
                  <a:lnTo>
                    <a:pt x="30" y="359"/>
                  </a:lnTo>
                  <a:lnTo>
                    <a:pt x="24" y="370"/>
                  </a:lnTo>
                  <a:lnTo>
                    <a:pt x="16" y="381"/>
                  </a:lnTo>
                  <a:lnTo>
                    <a:pt x="8" y="393"/>
                  </a:lnTo>
                  <a:lnTo>
                    <a:pt x="5" y="399"/>
                  </a:lnTo>
                  <a:lnTo>
                    <a:pt x="0" y="40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830" name="Freeform 294"/>
            <p:cNvSpPr>
              <a:spLocks/>
            </p:cNvSpPr>
            <p:nvPr/>
          </p:nvSpPr>
          <p:spPr bwMode="auto">
            <a:xfrm>
              <a:off x="2489" y="2292"/>
              <a:ext cx="135" cy="649"/>
            </a:xfrm>
            <a:custGeom>
              <a:avLst/>
              <a:gdLst>
                <a:gd name="T0" fmla="*/ 84 w 84"/>
                <a:gd name="T1" fmla="*/ 0 h 405"/>
                <a:gd name="T2" fmla="*/ 78 w 84"/>
                <a:gd name="T3" fmla="*/ 6 h 405"/>
                <a:gd name="T4" fmla="*/ 72 w 84"/>
                <a:gd name="T5" fmla="*/ 13 h 405"/>
                <a:gd name="T6" fmla="*/ 67 w 84"/>
                <a:gd name="T7" fmla="*/ 20 h 405"/>
                <a:gd name="T8" fmla="*/ 61 w 84"/>
                <a:gd name="T9" fmla="*/ 26 h 405"/>
                <a:gd name="T10" fmla="*/ 56 w 84"/>
                <a:gd name="T11" fmla="*/ 33 h 405"/>
                <a:gd name="T12" fmla="*/ 51 w 84"/>
                <a:gd name="T13" fmla="*/ 41 h 405"/>
                <a:gd name="T14" fmla="*/ 46 w 84"/>
                <a:gd name="T15" fmla="*/ 47 h 405"/>
                <a:gd name="T16" fmla="*/ 41 w 84"/>
                <a:gd name="T17" fmla="*/ 55 h 405"/>
                <a:gd name="T18" fmla="*/ 38 w 84"/>
                <a:gd name="T19" fmla="*/ 62 h 405"/>
                <a:gd name="T20" fmla="*/ 33 w 84"/>
                <a:gd name="T21" fmla="*/ 69 h 405"/>
                <a:gd name="T22" fmla="*/ 30 w 84"/>
                <a:gd name="T23" fmla="*/ 77 h 405"/>
                <a:gd name="T24" fmla="*/ 26 w 84"/>
                <a:gd name="T25" fmla="*/ 85 h 405"/>
                <a:gd name="T26" fmla="*/ 24 w 84"/>
                <a:gd name="T27" fmla="*/ 92 h 405"/>
                <a:gd name="T28" fmla="*/ 20 w 84"/>
                <a:gd name="T29" fmla="*/ 99 h 405"/>
                <a:gd name="T30" fmla="*/ 17 w 84"/>
                <a:gd name="T31" fmla="*/ 107 h 405"/>
                <a:gd name="T32" fmla="*/ 15 w 84"/>
                <a:gd name="T33" fmla="*/ 115 h 405"/>
                <a:gd name="T34" fmla="*/ 12 w 84"/>
                <a:gd name="T35" fmla="*/ 122 h 405"/>
                <a:gd name="T36" fmla="*/ 10 w 84"/>
                <a:gd name="T37" fmla="*/ 130 h 405"/>
                <a:gd name="T38" fmla="*/ 8 w 84"/>
                <a:gd name="T39" fmla="*/ 138 h 405"/>
                <a:gd name="T40" fmla="*/ 7 w 84"/>
                <a:gd name="T41" fmla="*/ 146 h 405"/>
                <a:gd name="T42" fmla="*/ 6 w 84"/>
                <a:gd name="T43" fmla="*/ 153 h 405"/>
                <a:gd name="T44" fmla="*/ 4 w 84"/>
                <a:gd name="T45" fmla="*/ 160 h 405"/>
                <a:gd name="T46" fmla="*/ 3 w 84"/>
                <a:gd name="T47" fmla="*/ 168 h 405"/>
                <a:gd name="T48" fmla="*/ 3 w 84"/>
                <a:gd name="T49" fmla="*/ 176 h 405"/>
                <a:gd name="T50" fmla="*/ 1 w 84"/>
                <a:gd name="T51" fmla="*/ 183 h 405"/>
                <a:gd name="T52" fmla="*/ 1 w 84"/>
                <a:gd name="T53" fmla="*/ 190 h 405"/>
                <a:gd name="T54" fmla="*/ 0 w 84"/>
                <a:gd name="T55" fmla="*/ 198 h 405"/>
                <a:gd name="T56" fmla="*/ 0 w 84"/>
                <a:gd name="T57" fmla="*/ 204 h 405"/>
                <a:gd name="T58" fmla="*/ 0 w 84"/>
                <a:gd name="T59" fmla="*/ 211 h 405"/>
                <a:gd name="T60" fmla="*/ 0 w 84"/>
                <a:gd name="T61" fmla="*/ 219 h 405"/>
                <a:gd name="T62" fmla="*/ 1 w 84"/>
                <a:gd name="T63" fmla="*/ 225 h 405"/>
                <a:gd name="T64" fmla="*/ 1 w 84"/>
                <a:gd name="T65" fmla="*/ 232 h 405"/>
                <a:gd name="T66" fmla="*/ 3 w 84"/>
                <a:gd name="T67" fmla="*/ 239 h 405"/>
                <a:gd name="T68" fmla="*/ 4 w 84"/>
                <a:gd name="T69" fmla="*/ 244 h 405"/>
                <a:gd name="T70" fmla="*/ 5 w 84"/>
                <a:gd name="T71" fmla="*/ 251 h 405"/>
                <a:gd name="T72" fmla="*/ 6 w 84"/>
                <a:gd name="T73" fmla="*/ 256 h 405"/>
                <a:gd name="T74" fmla="*/ 7 w 84"/>
                <a:gd name="T75" fmla="*/ 263 h 405"/>
                <a:gd name="T76" fmla="*/ 8 w 84"/>
                <a:gd name="T77" fmla="*/ 268 h 405"/>
                <a:gd name="T78" fmla="*/ 11 w 84"/>
                <a:gd name="T79" fmla="*/ 279 h 405"/>
                <a:gd name="T80" fmla="*/ 16 w 84"/>
                <a:gd name="T81" fmla="*/ 289 h 405"/>
                <a:gd name="T82" fmla="*/ 20 w 84"/>
                <a:gd name="T83" fmla="*/ 299 h 405"/>
                <a:gd name="T84" fmla="*/ 25 w 84"/>
                <a:gd name="T85" fmla="*/ 309 h 405"/>
                <a:gd name="T86" fmla="*/ 30 w 84"/>
                <a:gd name="T87" fmla="*/ 319 h 405"/>
                <a:gd name="T88" fmla="*/ 36 w 84"/>
                <a:gd name="T89" fmla="*/ 329 h 405"/>
                <a:gd name="T90" fmla="*/ 41 w 84"/>
                <a:gd name="T91" fmla="*/ 339 h 405"/>
                <a:gd name="T92" fmla="*/ 48 w 84"/>
                <a:gd name="T93" fmla="*/ 349 h 405"/>
                <a:gd name="T94" fmla="*/ 54 w 84"/>
                <a:gd name="T95" fmla="*/ 359 h 405"/>
                <a:gd name="T96" fmla="*/ 62 w 84"/>
                <a:gd name="T97" fmla="*/ 370 h 405"/>
                <a:gd name="T98" fmla="*/ 69 w 84"/>
                <a:gd name="T99" fmla="*/ 381 h 405"/>
                <a:gd name="T100" fmla="*/ 77 w 84"/>
                <a:gd name="T101" fmla="*/ 393 h 405"/>
                <a:gd name="T102" fmla="*/ 81 w 84"/>
                <a:gd name="T103" fmla="*/ 399 h 405"/>
                <a:gd name="T104" fmla="*/ 84 w 84"/>
                <a:gd name="T105" fmla="*/ 405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4" h="405">
                  <a:moveTo>
                    <a:pt x="84" y="0"/>
                  </a:moveTo>
                  <a:lnTo>
                    <a:pt x="78" y="6"/>
                  </a:lnTo>
                  <a:lnTo>
                    <a:pt x="72" y="13"/>
                  </a:lnTo>
                  <a:lnTo>
                    <a:pt x="67" y="20"/>
                  </a:lnTo>
                  <a:lnTo>
                    <a:pt x="61" y="26"/>
                  </a:lnTo>
                  <a:lnTo>
                    <a:pt x="56" y="33"/>
                  </a:lnTo>
                  <a:lnTo>
                    <a:pt x="51" y="41"/>
                  </a:lnTo>
                  <a:lnTo>
                    <a:pt x="46" y="47"/>
                  </a:lnTo>
                  <a:lnTo>
                    <a:pt x="41" y="55"/>
                  </a:lnTo>
                  <a:lnTo>
                    <a:pt x="38" y="62"/>
                  </a:lnTo>
                  <a:lnTo>
                    <a:pt x="33" y="69"/>
                  </a:lnTo>
                  <a:lnTo>
                    <a:pt x="30" y="77"/>
                  </a:lnTo>
                  <a:lnTo>
                    <a:pt x="26" y="85"/>
                  </a:lnTo>
                  <a:lnTo>
                    <a:pt x="24" y="92"/>
                  </a:lnTo>
                  <a:lnTo>
                    <a:pt x="20" y="99"/>
                  </a:lnTo>
                  <a:lnTo>
                    <a:pt x="17" y="107"/>
                  </a:lnTo>
                  <a:lnTo>
                    <a:pt x="15" y="115"/>
                  </a:lnTo>
                  <a:lnTo>
                    <a:pt x="12" y="122"/>
                  </a:lnTo>
                  <a:lnTo>
                    <a:pt x="10" y="130"/>
                  </a:lnTo>
                  <a:lnTo>
                    <a:pt x="8" y="138"/>
                  </a:lnTo>
                  <a:lnTo>
                    <a:pt x="7" y="146"/>
                  </a:lnTo>
                  <a:lnTo>
                    <a:pt x="6" y="153"/>
                  </a:lnTo>
                  <a:lnTo>
                    <a:pt x="4" y="160"/>
                  </a:lnTo>
                  <a:lnTo>
                    <a:pt x="3" y="168"/>
                  </a:lnTo>
                  <a:lnTo>
                    <a:pt x="3" y="176"/>
                  </a:lnTo>
                  <a:lnTo>
                    <a:pt x="1" y="183"/>
                  </a:lnTo>
                  <a:lnTo>
                    <a:pt x="1" y="190"/>
                  </a:lnTo>
                  <a:lnTo>
                    <a:pt x="0" y="198"/>
                  </a:lnTo>
                  <a:lnTo>
                    <a:pt x="0" y="204"/>
                  </a:lnTo>
                  <a:lnTo>
                    <a:pt x="0" y="211"/>
                  </a:lnTo>
                  <a:lnTo>
                    <a:pt x="0" y="219"/>
                  </a:lnTo>
                  <a:lnTo>
                    <a:pt x="1" y="225"/>
                  </a:lnTo>
                  <a:lnTo>
                    <a:pt x="1" y="232"/>
                  </a:lnTo>
                  <a:lnTo>
                    <a:pt x="3" y="239"/>
                  </a:lnTo>
                  <a:lnTo>
                    <a:pt x="4" y="244"/>
                  </a:lnTo>
                  <a:lnTo>
                    <a:pt x="5" y="251"/>
                  </a:lnTo>
                  <a:lnTo>
                    <a:pt x="6" y="256"/>
                  </a:lnTo>
                  <a:lnTo>
                    <a:pt x="7" y="263"/>
                  </a:lnTo>
                  <a:lnTo>
                    <a:pt x="8" y="268"/>
                  </a:lnTo>
                  <a:lnTo>
                    <a:pt x="11" y="279"/>
                  </a:lnTo>
                  <a:lnTo>
                    <a:pt x="16" y="289"/>
                  </a:lnTo>
                  <a:lnTo>
                    <a:pt x="20" y="299"/>
                  </a:lnTo>
                  <a:lnTo>
                    <a:pt x="25" y="309"/>
                  </a:lnTo>
                  <a:lnTo>
                    <a:pt x="30" y="319"/>
                  </a:lnTo>
                  <a:lnTo>
                    <a:pt x="36" y="329"/>
                  </a:lnTo>
                  <a:lnTo>
                    <a:pt x="41" y="339"/>
                  </a:lnTo>
                  <a:lnTo>
                    <a:pt x="48" y="349"/>
                  </a:lnTo>
                  <a:lnTo>
                    <a:pt x="54" y="359"/>
                  </a:lnTo>
                  <a:lnTo>
                    <a:pt x="62" y="370"/>
                  </a:lnTo>
                  <a:lnTo>
                    <a:pt x="69" y="381"/>
                  </a:lnTo>
                  <a:lnTo>
                    <a:pt x="77" y="393"/>
                  </a:lnTo>
                  <a:lnTo>
                    <a:pt x="81" y="399"/>
                  </a:lnTo>
                  <a:lnTo>
                    <a:pt x="84" y="40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831" name="Line 295"/>
            <p:cNvSpPr>
              <a:spLocks noChangeShapeType="1"/>
            </p:cNvSpPr>
            <p:nvPr/>
          </p:nvSpPr>
          <p:spPr bwMode="auto">
            <a:xfrm flipH="1" flipV="1">
              <a:off x="2601" y="2885"/>
              <a:ext cx="34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832" name="Line 296"/>
            <p:cNvSpPr>
              <a:spLocks noChangeShapeType="1"/>
            </p:cNvSpPr>
            <p:nvPr/>
          </p:nvSpPr>
          <p:spPr bwMode="auto">
            <a:xfrm flipH="1" flipV="1">
              <a:off x="2501" y="2683"/>
              <a:ext cx="179" cy="1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833" name="Line 297"/>
            <p:cNvSpPr>
              <a:spLocks noChangeShapeType="1"/>
            </p:cNvSpPr>
            <p:nvPr/>
          </p:nvSpPr>
          <p:spPr bwMode="auto">
            <a:xfrm flipH="1" flipV="1">
              <a:off x="2501" y="2583"/>
              <a:ext cx="212" cy="2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834" name="Line 298"/>
            <p:cNvSpPr>
              <a:spLocks noChangeShapeType="1"/>
            </p:cNvSpPr>
            <p:nvPr/>
          </p:nvSpPr>
          <p:spPr bwMode="auto">
            <a:xfrm flipH="1" flipV="1">
              <a:off x="2512" y="2493"/>
              <a:ext cx="235" cy="2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835" name="Line 299"/>
            <p:cNvSpPr>
              <a:spLocks noChangeShapeType="1"/>
            </p:cNvSpPr>
            <p:nvPr/>
          </p:nvSpPr>
          <p:spPr bwMode="auto">
            <a:xfrm flipH="1" flipV="1">
              <a:off x="2545" y="2415"/>
              <a:ext cx="213" cy="2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836" name="Line 300"/>
            <p:cNvSpPr>
              <a:spLocks noChangeShapeType="1"/>
            </p:cNvSpPr>
            <p:nvPr/>
          </p:nvSpPr>
          <p:spPr bwMode="auto">
            <a:xfrm flipH="1" flipV="1">
              <a:off x="2579" y="2348"/>
              <a:ext cx="179" cy="1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837" name="Line 301"/>
            <p:cNvSpPr>
              <a:spLocks noChangeShapeType="1"/>
            </p:cNvSpPr>
            <p:nvPr/>
          </p:nvSpPr>
          <p:spPr bwMode="auto">
            <a:xfrm flipH="1" flipV="1">
              <a:off x="2624" y="2292"/>
              <a:ext cx="56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21838" name="Freeform 302"/>
            <p:cNvSpPr>
              <a:spLocks/>
            </p:cNvSpPr>
            <p:nvPr/>
          </p:nvSpPr>
          <p:spPr bwMode="auto">
            <a:xfrm>
              <a:off x="2489" y="1643"/>
              <a:ext cx="135" cy="649"/>
            </a:xfrm>
            <a:custGeom>
              <a:avLst/>
              <a:gdLst>
                <a:gd name="T0" fmla="*/ 84 w 84"/>
                <a:gd name="T1" fmla="*/ 406 h 406"/>
                <a:gd name="T2" fmla="*/ 78 w 84"/>
                <a:gd name="T3" fmla="*/ 399 h 406"/>
                <a:gd name="T4" fmla="*/ 72 w 84"/>
                <a:gd name="T5" fmla="*/ 393 h 406"/>
                <a:gd name="T6" fmla="*/ 67 w 84"/>
                <a:gd name="T7" fmla="*/ 386 h 406"/>
                <a:gd name="T8" fmla="*/ 61 w 84"/>
                <a:gd name="T9" fmla="*/ 379 h 406"/>
                <a:gd name="T10" fmla="*/ 56 w 84"/>
                <a:gd name="T11" fmla="*/ 373 h 406"/>
                <a:gd name="T12" fmla="*/ 51 w 84"/>
                <a:gd name="T13" fmla="*/ 365 h 406"/>
                <a:gd name="T14" fmla="*/ 46 w 84"/>
                <a:gd name="T15" fmla="*/ 358 h 406"/>
                <a:gd name="T16" fmla="*/ 41 w 84"/>
                <a:gd name="T17" fmla="*/ 351 h 406"/>
                <a:gd name="T18" fmla="*/ 38 w 84"/>
                <a:gd name="T19" fmla="*/ 344 h 406"/>
                <a:gd name="T20" fmla="*/ 33 w 84"/>
                <a:gd name="T21" fmla="*/ 336 h 406"/>
                <a:gd name="T22" fmla="*/ 30 w 84"/>
                <a:gd name="T23" fmla="*/ 328 h 406"/>
                <a:gd name="T24" fmla="*/ 26 w 84"/>
                <a:gd name="T25" fmla="*/ 322 h 406"/>
                <a:gd name="T26" fmla="*/ 24 w 84"/>
                <a:gd name="T27" fmla="*/ 314 h 406"/>
                <a:gd name="T28" fmla="*/ 20 w 84"/>
                <a:gd name="T29" fmla="*/ 306 h 406"/>
                <a:gd name="T30" fmla="*/ 17 w 84"/>
                <a:gd name="T31" fmla="*/ 299 h 406"/>
                <a:gd name="T32" fmla="*/ 15 w 84"/>
                <a:gd name="T33" fmla="*/ 291 h 406"/>
                <a:gd name="T34" fmla="*/ 12 w 84"/>
                <a:gd name="T35" fmla="*/ 283 h 406"/>
                <a:gd name="T36" fmla="*/ 10 w 84"/>
                <a:gd name="T37" fmla="*/ 275 h 406"/>
                <a:gd name="T38" fmla="*/ 8 w 84"/>
                <a:gd name="T39" fmla="*/ 268 h 406"/>
                <a:gd name="T40" fmla="*/ 7 w 84"/>
                <a:gd name="T41" fmla="*/ 260 h 406"/>
                <a:gd name="T42" fmla="*/ 6 w 84"/>
                <a:gd name="T43" fmla="*/ 253 h 406"/>
                <a:gd name="T44" fmla="*/ 4 w 84"/>
                <a:gd name="T45" fmla="*/ 246 h 406"/>
                <a:gd name="T46" fmla="*/ 3 w 84"/>
                <a:gd name="T47" fmla="*/ 238 h 406"/>
                <a:gd name="T48" fmla="*/ 3 w 84"/>
                <a:gd name="T49" fmla="*/ 230 h 406"/>
                <a:gd name="T50" fmla="*/ 1 w 84"/>
                <a:gd name="T51" fmla="*/ 223 h 406"/>
                <a:gd name="T52" fmla="*/ 1 w 84"/>
                <a:gd name="T53" fmla="*/ 216 h 406"/>
                <a:gd name="T54" fmla="*/ 0 w 84"/>
                <a:gd name="T55" fmla="*/ 209 h 406"/>
                <a:gd name="T56" fmla="*/ 0 w 84"/>
                <a:gd name="T57" fmla="*/ 201 h 406"/>
                <a:gd name="T58" fmla="*/ 0 w 84"/>
                <a:gd name="T59" fmla="*/ 195 h 406"/>
                <a:gd name="T60" fmla="*/ 0 w 84"/>
                <a:gd name="T61" fmla="*/ 188 h 406"/>
                <a:gd name="T62" fmla="*/ 1 w 84"/>
                <a:gd name="T63" fmla="*/ 180 h 406"/>
                <a:gd name="T64" fmla="*/ 1 w 84"/>
                <a:gd name="T65" fmla="*/ 174 h 406"/>
                <a:gd name="T66" fmla="*/ 3 w 84"/>
                <a:gd name="T67" fmla="*/ 168 h 406"/>
                <a:gd name="T68" fmla="*/ 4 w 84"/>
                <a:gd name="T69" fmla="*/ 162 h 406"/>
                <a:gd name="T70" fmla="*/ 5 w 84"/>
                <a:gd name="T71" fmla="*/ 155 h 406"/>
                <a:gd name="T72" fmla="*/ 6 w 84"/>
                <a:gd name="T73" fmla="*/ 149 h 406"/>
                <a:gd name="T74" fmla="*/ 7 w 84"/>
                <a:gd name="T75" fmla="*/ 144 h 406"/>
                <a:gd name="T76" fmla="*/ 8 w 84"/>
                <a:gd name="T77" fmla="*/ 137 h 406"/>
                <a:gd name="T78" fmla="*/ 11 w 84"/>
                <a:gd name="T79" fmla="*/ 127 h 406"/>
                <a:gd name="T80" fmla="*/ 16 w 84"/>
                <a:gd name="T81" fmla="*/ 116 h 406"/>
                <a:gd name="T82" fmla="*/ 20 w 84"/>
                <a:gd name="T83" fmla="*/ 106 h 406"/>
                <a:gd name="T84" fmla="*/ 25 w 84"/>
                <a:gd name="T85" fmla="*/ 96 h 406"/>
                <a:gd name="T86" fmla="*/ 30 w 84"/>
                <a:gd name="T87" fmla="*/ 86 h 406"/>
                <a:gd name="T88" fmla="*/ 36 w 84"/>
                <a:gd name="T89" fmla="*/ 76 h 406"/>
                <a:gd name="T90" fmla="*/ 41 w 84"/>
                <a:gd name="T91" fmla="*/ 66 h 406"/>
                <a:gd name="T92" fmla="*/ 48 w 84"/>
                <a:gd name="T93" fmla="*/ 57 h 406"/>
                <a:gd name="T94" fmla="*/ 54 w 84"/>
                <a:gd name="T95" fmla="*/ 47 h 406"/>
                <a:gd name="T96" fmla="*/ 62 w 84"/>
                <a:gd name="T97" fmla="*/ 36 h 406"/>
                <a:gd name="T98" fmla="*/ 69 w 84"/>
                <a:gd name="T99" fmla="*/ 24 h 406"/>
                <a:gd name="T100" fmla="*/ 77 w 84"/>
                <a:gd name="T101" fmla="*/ 13 h 406"/>
                <a:gd name="T102" fmla="*/ 81 w 84"/>
                <a:gd name="T103" fmla="*/ 7 h 406"/>
                <a:gd name="T104" fmla="*/ 84 w 84"/>
                <a:gd name="T105" fmla="*/ 0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4" h="406">
                  <a:moveTo>
                    <a:pt x="84" y="406"/>
                  </a:moveTo>
                  <a:lnTo>
                    <a:pt x="78" y="399"/>
                  </a:lnTo>
                  <a:lnTo>
                    <a:pt x="72" y="393"/>
                  </a:lnTo>
                  <a:lnTo>
                    <a:pt x="67" y="386"/>
                  </a:lnTo>
                  <a:lnTo>
                    <a:pt x="61" y="379"/>
                  </a:lnTo>
                  <a:lnTo>
                    <a:pt x="56" y="373"/>
                  </a:lnTo>
                  <a:lnTo>
                    <a:pt x="51" y="365"/>
                  </a:lnTo>
                  <a:lnTo>
                    <a:pt x="46" y="358"/>
                  </a:lnTo>
                  <a:lnTo>
                    <a:pt x="41" y="351"/>
                  </a:lnTo>
                  <a:lnTo>
                    <a:pt x="38" y="344"/>
                  </a:lnTo>
                  <a:lnTo>
                    <a:pt x="33" y="336"/>
                  </a:lnTo>
                  <a:lnTo>
                    <a:pt x="30" y="328"/>
                  </a:lnTo>
                  <a:lnTo>
                    <a:pt x="26" y="322"/>
                  </a:lnTo>
                  <a:lnTo>
                    <a:pt x="24" y="314"/>
                  </a:lnTo>
                  <a:lnTo>
                    <a:pt x="20" y="306"/>
                  </a:lnTo>
                  <a:lnTo>
                    <a:pt x="17" y="299"/>
                  </a:lnTo>
                  <a:lnTo>
                    <a:pt x="15" y="291"/>
                  </a:lnTo>
                  <a:lnTo>
                    <a:pt x="12" y="283"/>
                  </a:lnTo>
                  <a:lnTo>
                    <a:pt x="10" y="275"/>
                  </a:lnTo>
                  <a:lnTo>
                    <a:pt x="8" y="268"/>
                  </a:lnTo>
                  <a:lnTo>
                    <a:pt x="7" y="260"/>
                  </a:lnTo>
                  <a:lnTo>
                    <a:pt x="6" y="253"/>
                  </a:lnTo>
                  <a:lnTo>
                    <a:pt x="4" y="246"/>
                  </a:lnTo>
                  <a:lnTo>
                    <a:pt x="3" y="238"/>
                  </a:lnTo>
                  <a:lnTo>
                    <a:pt x="3" y="230"/>
                  </a:lnTo>
                  <a:lnTo>
                    <a:pt x="1" y="223"/>
                  </a:lnTo>
                  <a:lnTo>
                    <a:pt x="1" y="216"/>
                  </a:lnTo>
                  <a:lnTo>
                    <a:pt x="0" y="209"/>
                  </a:lnTo>
                  <a:lnTo>
                    <a:pt x="0" y="201"/>
                  </a:lnTo>
                  <a:lnTo>
                    <a:pt x="0" y="195"/>
                  </a:lnTo>
                  <a:lnTo>
                    <a:pt x="0" y="188"/>
                  </a:lnTo>
                  <a:lnTo>
                    <a:pt x="1" y="180"/>
                  </a:lnTo>
                  <a:lnTo>
                    <a:pt x="1" y="174"/>
                  </a:lnTo>
                  <a:lnTo>
                    <a:pt x="3" y="168"/>
                  </a:lnTo>
                  <a:lnTo>
                    <a:pt x="4" y="162"/>
                  </a:lnTo>
                  <a:lnTo>
                    <a:pt x="5" y="155"/>
                  </a:lnTo>
                  <a:lnTo>
                    <a:pt x="6" y="149"/>
                  </a:lnTo>
                  <a:lnTo>
                    <a:pt x="7" y="144"/>
                  </a:lnTo>
                  <a:lnTo>
                    <a:pt x="8" y="137"/>
                  </a:lnTo>
                  <a:lnTo>
                    <a:pt x="11" y="127"/>
                  </a:lnTo>
                  <a:lnTo>
                    <a:pt x="16" y="116"/>
                  </a:lnTo>
                  <a:lnTo>
                    <a:pt x="20" y="106"/>
                  </a:lnTo>
                  <a:lnTo>
                    <a:pt x="25" y="96"/>
                  </a:lnTo>
                  <a:lnTo>
                    <a:pt x="30" y="86"/>
                  </a:lnTo>
                  <a:lnTo>
                    <a:pt x="36" y="76"/>
                  </a:lnTo>
                  <a:lnTo>
                    <a:pt x="41" y="66"/>
                  </a:lnTo>
                  <a:lnTo>
                    <a:pt x="48" y="57"/>
                  </a:lnTo>
                  <a:lnTo>
                    <a:pt x="54" y="47"/>
                  </a:lnTo>
                  <a:lnTo>
                    <a:pt x="62" y="36"/>
                  </a:lnTo>
                  <a:lnTo>
                    <a:pt x="69" y="24"/>
                  </a:lnTo>
                  <a:lnTo>
                    <a:pt x="77" y="13"/>
                  </a:lnTo>
                  <a:lnTo>
                    <a:pt x="81" y="7"/>
                  </a:lnTo>
                  <a:lnTo>
                    <a:pt x="8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321939" name="AutoShape 403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610600" y="6318250"/>
            <a:ext cx="533400" cy="5334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61945897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5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7" dur="500"/>
                                        <p:tgtEl>
                                          <p:spTgt spid="3215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7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3217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1538" grpId="0" autoUpdateAnimBg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2" name="Text Box 2"/>
          <p:cNvSpPr txBox="1">
            <a:spLocks noChangeArrowheads="1"/>
          </p:cNvSpPr>
          <p:nvPr/>
        </p:nvSpPr>
        <p:spPr bwMode="auto">
          <a:xfrm>
            <a:off x="2913063" y="87313"/>
            <a:ext cx="3382962" cy="6778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57150">
                <a:pattFill prst="smCheck">
                  <a:fgClr>
                    <a:srgbClr val="FF3300"/>
                  </a:fgClr>
                  <a:bgClr>
                    <a:srgbClr val="FFFF00"/>
                  </a:bgClr>
                </a:patt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0" fontAlgn="base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800" b="1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小 结</a:t>
            </a:r>
            <a:endParaRPr kumimoji="1" lang="zh-CN" altLang="en-US" sz="4800" b="1">
              <a:solidFill>
                <a:srgbClr val="FF3300"/>
              </a:solidFill>
              <a:latin typeface="黑体" pitchFamily="2" charset="-122"/>
              <a:ea typeface="黑体" pitchFamily="2" charset="-122"/>
              <a:sym typeface="Monotype Sorts" pitchFamily="2" charset="2"/>
            </a:endParaRPr>
          </a:p>
        </p:txBody>
      </p:sp>
      <p:sp>
        <p:nvSpPr>
          <p:cNvPr id="112643" name="Text Box 3"/>
          <p:cNvSpPr txBox="1">
            <a:spLocks noChangeArrowheads="1"/>
          </p:cNvSpPr>
          <p:nvPr/>
        </p:nvSpPr>
        <p:spPr bwMode="auto">
          <a:xfrm>
            <a:off x="103188" y="890588"/>
            <a:ext cx="8599487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</a:rPr>
              <a:t>1. </a:t>
            </a:r>
            <a:r>
              <a:rPr kumimoji="1" lang="zh-CN" altLang="en-US" sz="3200" b="1">
                <a:solidFill>
                  <a:srgbClr val="000000"/>
                </a:solidFill>
              </a:rPr>
              <a:t>在螺纹的规定画法中，要抓住三条线。</a:t>
            </a:r>
          </a:p>
        </p:txBody>
      </p:sp>
      <p:sp>
        <p:nvSpPr>
          <p:cNvPr id="112644" name="Text Box 4"/>
          <p:cNvSpPr txBox="1">
            <a:spLocks noChangeArrowheads="1"/>
          </p:cNvSpPr>
          <p:nvPr/>
        </p:nvSpPr>
        <p:spPr bwMode="auto">
          <a:xfrm>
            <a:off x="120650" y="1900238"/>
            <a:ext cx="830580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  <a:sym typeface="Monotype Sorts" pitchFamily="2" charset="2"/>
              </a:rPr>
              <a:t>☆ </a:t>
            </a:r>
            <a:r>
              <a:rPr kumimoji="1" lang="zh-CN" altLang="en-US" sz="3200" b="1">
                <a:solidFill>
                  <a:srgbClr val="FF3300"/>
                </a:solidFill>
              </a:rPr>
              <a:t>牙</a:t>
            </a:r>
            <a:r>
              <a:rPr kumimoji="1" lang="zh-CN" altLang="en-US" sz="3200" b="1">
                <a:solidFill>
                  <a:srgbClr val="FF0000"/>
                </a:solidFill>
              </a:rPr>
              <a:t>底用细实线表示 </a:t>
            </a:r>
            <a:r>
              <a:rPr kumimoji="1" lang="en-US" altLang="zh-CN" sz="3200" b="1">
                <a:solidFill>
                  <a:srgbClr val="3333CC"/>
                </a:solidFill>
              </a:rPr>
              <a:t>(</a:t>
            </a:r>
            <a:r>
              <a:rPr kumimoji="1" lang="zh-CN" altLang="en-US" sz="3200" b="1">
                <a:solidFill>
                  <a:srgbClr val="3333CC"/>
                </a:solidFill>
              </a:rPr>
              <a:t>用手摸不着的直径</a:t>
            </a:r>
            <a:r>
              <a:rPr kumimoji="1" lang="en-US" altLang="zh-CN" sz="3200" b="1">
                <a:solidFill>
                  <a:srgbClr val="3333CC"/>
                </a:solidFill>
              </a:rPr>
              <a:t>)</a:t>
            </a:r>
            <a:r>
              <a:rPr kumimoji="1" lang="zh-CN" altLang="en-US" sz="3200" b="1">
                <a:solidFill>
                  <a:srgbClr val="3333CC"/>
                </a:solidFill>
              </a:rPr>
              <a:t>。</a:t>
            </a:r>
            <a:endParaRPr kumimoji="1" lang="zh-CN" altLang="en-US" sz="3200" b="1">
              <a:solidFill>
                <a:srgbClr val="000000"/>
              </a:solidFill>
            </a:endParaRPr>
          </a:p>
        </p:txBody>
      </p:sp>
      <p:sp>
        <p:nvSpPr>
          <p:cNvPr id="112645" name="Text Box 5"/>
          <p:cNvSpPr txBox="1">
            <a:spLocks noChangeArrowheads="1"/>
          </p:cNvSpPr>
          <p:nvPr/>
        </p:nvSpPr>
        <p:spPr bwMode="auto">
          <a:xfrm>
            <a:off x="120650" y="2452688"/>
            <a:ext cx="764540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  <a:sym typeface="Monotype Sorts" pitchFamily="2" charset="2"/>
              </a:rPr>
              <a:t>☆ </a:t>
            </a:r>
            <a:r>
              <a:rPr kumimoji="1" lang="zh-CN" altLang="en-US" sz="3200" b="1">
                <a:solidFill>
                  <a:srgbClr val="FF0000"/>
                </a:solidFill>
              </a:rPr>
              <a:t>螺纹终止线用粗实线</a:t>
            </a:r>
            <a:r>
              <a:rPr kumimoji="1" lang="zh-CN" altLang="en-US" sz="3200" b="1">
                <a:solidFill>
                  <a:srgbClr val="000000"/>
                </a:solidFill>
              </a:rPr>
              <a:t>表示。</a:t>
            </a:r>
          </a:p>
        </p:txBody>
      </p:sp>
      <p:sp>
        <p:nvSpPr>
          <p:cNvPr id="112646" name="Text Box 6"/>
          <p:cNvSpPr txBox="1">
            <a:spLocks noChangeArrowheads="1"/>
          </p:cNvSpPr>
          <p:nvPr/>
        </p:nvSpPr>
        <p:spPr bwMode="auto">
          <a:xfrm>
            <a:off x="120650" y="2967038"/>
            <a:ext cx="7519988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prstDash val="lgDash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  <a:sym typeface="Monotype Sorts" pitchFamily="2" charset="2"/>
              </a:rPr>
              <a:t>☆ </a:t>
            </a:r>
            <a:r>
              <a:rPr kumimoji="1" lang="zh-CN" altLang="en-US" sz="3200" b="1">
                <a:solidFill>
                  <a:srgbClr val="000000"/>
                </a:solidFill>
                <a:sym typeface="Monotype Sorts" pitchFamily="2" charset="2"/>
              </a:rPr>
              <a:t>注意</a:t>
            </a:r>
            <a:r>
              <a:rPr kumimoji="1" lang="zh-CN" altLang="en-US" sz="3200" b="1">
                <a:solidFill>
                  <a:srgbClr val="FF0000"/>
                </a:solidFill>
                <a:sym typeface="Monotype Sorts" pitchFamily="2" charset="2"/>
              </a:rPr>
              <a:t>剖视图中剖面线</a:t>
            </a:r>
            <a:r>
              <a:rPr kumimoji="1" lang="zh-CN" altLang="en-US" sz="3200" b="1">
                <a:solidFill>
                  <a:srgbClr val="000000"/>
                </a:solidFill>
                <a:sym typeface="Monotype Sorts" pitchFamily="2" charset="2"/>
              </a:rPr>
              <a:t>的画法。</a:t>
            </a:r>
          </a:p>
        </p:txBody>
      </p:sp>
      <p:sp>
        <p:nvSpPr>
          <p:cNvPr id="112647" name="Text Box 7"/>
          <p:cNvSpPr txBox="1">
            <a:spLocks noChangeArrowheads="1"/>
          </p:cNvSpPr>
          <p:nvPr/>
        </p:nvSpPr>
        <p:spPr bwMode="auto">
          <a:xfrm>
            <a:off x="117475" y="3494088"/>
            <a:ext cx="9026525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</a:rPr>
              <a:t>2. </a:t>
            </a:r>
            <a:r>
              <a:rPr kumimoji="1" lang="zh-CN" altLang="en-US" sz="3200" b="1">
                <a:solidFill>
                  <a:srgbClr val="000000"/>
                </a:solidFill>
              </a:rPr>
              <a:t>螺纹标注的目的，主要是把</a:t>
            </a:r>
            <a:r>
              <a:rPr kumimoji="1" lang="zh-CN" altLang="en-US" sz="3200" b="1">
                <a:solidFill>
                  <a:srgbClr val="FF0000"/>
                </a:solidFill>
              </a:rPr>
              <a:t>螺纹的类型和参数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</a:rPr>
              <a:t>    体现出来。</a:t>
            </a:r>
            <a:r>
              <a:rPr kumimoji="1" lang="zh-CN" altLang="en-US" sz="3200" b="1">
                <a:solidFill>
                  <a:srgbClr val="FF0000"/>
                </a:solidFill>
              </a:rPr>
              <a:t>尺寸界线要从大径引出</a:t>
            </a:r>
            <a:r>
              <a:rPr kumimoji="1" lang="zh-CN" altLang="en-US" sz="3200" b="1">
                <a:solidFill>
                  <a:srgbClr val="FF3300"/>
                </a:solidFill>
              </a:rPr>
              <a:t>。</a:t>
            </a:r>
            <a:endParaRPr kumimoji="1" lang="zh-CN" altLang="en-US" sz="3200" b="1">
              <a:solidFill>
                <a:srgbClr val="000000"/>
              </a:solidFill>
            </a:endParaRPr>
          </a:p>
        </p:txBody>
      </p:sp>
      <p:sp>
        <p:nvSpPr>
          <p:cNvPr id="112648" name="Text Box 8"/>
          <p:cNvSpPr txBox="1">
            <a:spLocks noChangeArrowheads="1"/>
          </p:cNvSpPr>
          <p:nvPr/>
        </p:nvSpPr>
        <p:spPr bwMode="auto">
          <a:xfrm>
            <a:off x="120650" y="1365250"/>
            <a:ext cx="80010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prstDash val="lgDash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  <a:sym typeface="Monotype Sorts" pitchFamily="2" charset="2"/>
              </a:rPr>
              <a:t>☆ </a:t>
            </a:r>
            <a:r>
              <a:rPr kumimoji="1" lang="zh-CN" altLang="en-US" sz="3200" b="1">
                <a:solidFill>
                  <a:srgbClr val="FF0000"/>
                </a:solidFill>
              </a:rPr>
              <a:t>牙顶用粗实线表示</a:t>
            </a:r>
            <a:r>
              <a:rPr kumimoji="1" lang="zh-CN" altLang="en-US" sz="3200" b="1">
                <a:solidFill>
                  <a:srgbClr val="000000"/>
                </a:solidFill>
              </a:rPr>
              <a:t> </a:t>
            </a:r>
            <a:r>
              <a:rPr kumimoji="1" lang="en-US" altLang="zh-CN" sz="3200" b="1">
                <a:solidFill>
                  <a:srgbClr val="3333CC"/>
                </a:solidFill>
              </a:rPr>
              <a:t>(</a:t>
            </a:r>
            <a:r>
              <a:rPr kumimoji="1" lang="zh-CN" altLang="en-US" sz="3200" b="1">
                <a:solidFill>
                  <a:srgbClr val="3333CC"/>
                </a:solidFill>
              </a:rPr>
              <a:t>用手摸得着的直径</a:t>
            </a:r>
            <a:r>
              <a:rPr kumimoji="1" lang="en-US" altLang="zh-CN" sz="3200" b="1">
                <a:solidFill>
                  <a:srgbClr val="3333CC"/>
                </a:solidFill>
              </a:rPr>
              <a:t>)</a:t>
            </a:r>
            <a:r>
              <a:rPr kumimoji="1" lang="zh-CN" altLang="en-US" sz="3200" b="1">
                <a:solidFill>
                  <a:srgbClr val="3333CC"/>
                </a:solidFill>
              </a:rPr>
              <a:t>。</a:t>
            </a:r>
          </a:p>
        </p:txBody>
      </p:sp>
      <p:sp>
        <p:nvSpPr>
          <p:cNvPr id="112650" name="Text Box 10"/>
          <p:cNvSpPr txBox="1">
            <a:spLocks noChangeArrowheads="1"/>
          </p:cNvSpPr>
          <p:nvPr/>
        </p:nvSpPr>
        <p:spPr bwMode="auto">
          <a:xfrm>
            <a:off x="114300" y="4562475"/>
            <a:ext cx="9144000" cy="15541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</a:rPr>
              <a:t>3. </a:t>
            </a:r>
            <a:r>
              <a:rPr kumimoji="1" lang="zh-CN" altLang="en-US" sz="3200" b="1">
                <a:solidFill>
                  <a:srgbClr val="000000"/>
                </a:solidFill>
              </a:rPr>
              <a:t>螺栓、螺钉、螺柱、螺母、垫圈都是标准件，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</a:rPr>
              <a:t>    掌握其连接</a:t>
            </a:r>
            <a:r>
              <a:rPr kumimoji="1" lang="zh-CN" altLang="en-US" sz="3200" b="1">
                <a:solidFill>
                  <a:srgbClr val="FF0000"/>
                </a:solidFill>
              </a:rPr>
              <a:t>装配图</a:t>
            </a:r>
            <a:r>
              <a:rPr kumimoji="1" lang="zh-CN" altLang="en-US" sz="3200" b="1">
                <a:solidFill>
                  <a:srgbClr val="000000"/>
                </a:solidFill>
              </a:rPr>
              <a:t>的规定画法</a:t>
            </a:r>
            <a:r>
              <a:rPr kumimoji="1" lang="en-US" altLang="zh-CN" sz="3200" b="1">
                <a:solidFill>
                  <a:srgbClr val="000000"/>
                </a:solidFill>
              </a:rPr>
              <a:t>(</a:t>
            </a:r>
            <a:r>
              <a:rPr kumimoji="1" lang="zh-CN" altLang="en-US" sz="3200" b="1">
                <a:solidFill>
                  <a:srgbClr val="000000"/>
                </a:solidFill>
              </a:rPr>
              <a:t>简化画法</a:t>
            </a:r>
            <a:r>
              <a:rPr kumimoji="1" lang="en-US" altLang="zh-CN" sz="3200" b="1">
                <a:solidFill>
                  <a:srgbClr val="000000"/>
                </a:solidFill>
              </a:rPr>
              <a:t>)</a:t>
            </a:r>
            <a:r>
              <a:rPr kumimoji="1" lang="zh-CN" altLang="en-US" sz="3200" b="1">
                <a:solidFill>
                  <a:srgbClr val="000000"/>
                </a:solidFill>
              </a:rPr>
              <a:t>，注意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</a:rPr>
              <a:t>    比较它们的相同点和区别。掌握</a:t>
            </a:r>
            <a:r>
              <a:rPr kumimoji="1" lang="zh-CN" altLang="en-US" sz="3200" b="1">
                <a:solidFill>
                  <a:srgbClr val="FF0000"/>
                </a:solidFill>
              </a:rPr>
              <a:t>其标记内容</a:t>
            </a:r>
            <a:r>
              <a:rPr kumimoji="1" lang="zh-CN" altLang="en-US" sz="3200" b="1">
                <a:solidFill>
                  <a:srgbClr val="FF3300"/>
                </a:solidFill>
              </a:rPr>
              <a:t>。</a:t>
            </a:r>
            <a:endParaRPr kumimoji="1" lang="zh-CN" altLang="en-US" sz="3200" b="1">
              <a:solidFill>
                <a:srgbClr val="000000"/>
              </a:solidFill>
            </a:endParaRPr>
          </a:p>
        </p:txBody>
      </p:sp>
      <p:sp>
        <p:nvSpPr>
          <p:cNvPr id="112651" name="Text Box 11"/>
          <p:cNvSpPr txBox="1">
            <a:spLocks noChangeArrowheads="1"/>
          </p:cNvSpPr>
          <p:nvPr/>
        </p:nvSpPr>
        <p:spPr bwMode="auto">
          <a:xfrm>
            <a:off x="100013" y="6110288"/>
            <a:ext cx="8951912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</a:rPr>
              <a:t>4.</a:t>
            </a:r>
            <a:r>
              <a:rPr kumimoji="1" lang="zh-CN" altLang="en-US" sz="3200" b="1">
                <a:solidFill>
                  <a:srgbClr val="000000"/>
                </a:solidFill>
              </a:rPr>
              <a:t>会查阅螺纹及螺纹连接件的标准手册。</a:t>
            </a:r>
          </a:p>
        </p:txBody>
      </p:sp>
      <p:sp>
        <p:nvSpPr>
          <p:cNvPr id="112652" name="AutoShape 12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610600" y="6318250"/>
            <a:ext cx="533400" cy="5334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73080732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12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5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vertical)">
                                      <p:cBhvr>
                                        <p:cTn id="12" dur="500"/>
                                        <p:tgtEl>
                                          <p:spTgt spid="1126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112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0"/>
                                  </p:iterate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75"/>
                                        <p:tgtEl>
                                          <p:spTgt spid="1126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1126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1126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126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126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26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2643" grpId="0" autoUpdateAnimBg="0"/>
      <p:bldP spid="112644" grpId="0" autoUpdateAnimBg="0"/>
      <p:bldP spid="112645" grpId="0" autoUpdateAnimBg="0"/>
      <p:bldP spid="112646" grpId="0" autoUpdateAnimBg="0"/>
      <p:bldP spid="112647" grpId="0" autoUpdateAnimBg="0"/>
      <p:bldP spid="112648" grpId="0" autoUpdateAnimBg="0"/>
      <p:bldP spid="112650" grpId="0" autoUpdateAnimBg="0"/>
      <p:bldP spid="112651" grpId="0" autoUpdateAnimBg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04775" y="819150"/>
            <a:ext cx="4772025" cy="538163"/>
          </a:xfrm>
          <a:noFill/>
          <a:ln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33CCCC"/>
                    </a:gs>
                    <a:gs pos="50000">
                      <a:srgbClr val="33CCCC">
                        <a:gamma/>
                        <a:tint val="5882"/>
                        <a:invGamma/>
                      </a:srgbClr>
                    </a:gs>
                    <a:gs pos="100000">
                      <a:srgbClr val="33CCCC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76200" cmpd="sng">
                <a:pattFill prst="ltUpDiag">
                  <a:fgClr>
                    <a:srgbClr val="33CCCC"/>
                  </a:fgClr>
                  <a:bgClr>
                    <a:srgbClr val="FFFFFF"/>
                  </a:bgClr>
                </a:patt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l"/>
            <a:r>
              <a:rPr lang="zh-CN" altLang="en-US" b="1" dirty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一、键 连 接</a:t>
            </a:r>
          </a:p>
        </p:txBody>
      </p:sp>
      <p:sp>
        <p:nvSpPr>
          <p:cNvPr id="118787" name="Text Box 3"/>
          <p:cNvSpPr txBox="1">
            <a:spLocks noChangeArrowheads="1"/>
          </p:cNvSpPr>
          <p:nvPr/>
        </p:nvSpPr>
        <p:spPr bwMode="auto">
          <a:xfrm>
            <a:off x="388938" y="0"/>
            <a:ext cx="8299450" cy="8239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57150">
                <a:pattFill prst="smCheck">
                  <a:fgClr>
                    <a:srgbClr val="FF3300"/>
                  </a:fgClr>
                  <a:bgClr>
                    <a:srgbClr val="FFFF00"/>
                  </a:bgClr>
                </a:patt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8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第二节  键与销连接</a:t>
            </a:r>
          </a:p>
        </p:txBody>
      </p:sp>
      <p:sp>
        <p:nvSpPr>
          <p:cNvPr id="118788" name="Text Box 4"/>
          <p:cNvSpPr txBox="1">
            <a:spLocks noChangeArrowheads="1"/>
          </p:cNvSpPr>
          <p:nvPr/>
        </p:nvSpPr>
        <p:spPr bwMode="auto">
          <a:xfrm>
            <a:off x="242888" y="1919288"/>
            <a:ext cx="5267325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FF0000"/>
                </a:solidFill>
              </a:rPr>
              <a:t>(1) </a:t>
            </a:r>
            <a:r>
              <a:rPr kumimoji="1" lang="zh-CN" altLang="en-US" sz="3200" b="1">
                <a:solidFill>
                  <a:srgbClr val="FF0000"/>
                </a:solidFill>
              </a:rPr>
              <a:t>键的功用</a:t>
            </a:r>
          </a:p>
        </p:txBody>
      </p:sp>
      <p:sp>
        <p:nvSpPr>
          <p:cNvPr id="118789" name="Rectangle 5"/>
          <p:cNvSpPr>
            <a:spLocks noChangeArrowheads="1"/>
          </p:cNvSpPr>
          <p:nvPr/>
        </p:nvSpPr>
        <p:spPr bwMode="auto">
          <a:xfrm>
            <a:off x="239713" y="1395413"/>
            <a:ext cx="6175375" cy="573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FF3300">
                        <a:gamma/>
                        <a:tint val="0"/>
                        <a:invGamma/>
                      </a:srgbClr>
                    </a:gs>
                    <a:gs pos="50000">
                      <a:srgbClr val="FF3300"/>
                    </a:gs>
                    <a:gs pos="100000">
                      <a:srgbClr val="FF3300">
                        <a:gamma/>
                        <a:tint val="0"/>
                        <a:invGamma/>
                      </a:srgbClr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76200" cmpd="sng">
                <a:pattFill prst="dkDnDiag">
                  <a:fgClr>
                    <a:srgbClr val="FF3300"/>
                  </a:fgClr>
                  <a:bgClr>
                    <a:srgbClr val="FFFFFF"/>
                  </a:bgClr>
                </a:patt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1pPr>
            <a:lvl2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2pPr>
            <a:lvl3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3pPr>
            <a:lvl4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4pPr>
            <a:lvl5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5pPr>
            <a:lvl6pPr marL="457200" algn="ctr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6pPr>
            <a:lvl7pPr marL="914400" algn="ctr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7pPr>
            <a:lvl8pPr marL="1371600" algn="ctr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8pPr>
            <a:lvl9pPr marL="1828800" algn="ctr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3200" b="1">
                <a:solidFill>
                  <a:srgbClr val="000000"/>
                </a:solidFill>
              </a:rPr>
              <a:t>1. </a:t>
            </a:r>
            <a:r>
              <a:rPr lang="zh-CN" altLang="en-US" sz="3200" b="1">
                <a:solidFill>
                  <a:srgbClr val="000000"/>
                </a:solidFill>
              </a:rPr>
              <a:t>键的功用、种类及标记</a:t>
            </a:r>
          </a:p>
        </p:txBody>
      </p:sp>
      <p:sp>
        <p:nvSpPr>
          <p:cNvPr id="118790" name="Text Box 6"/>
          <p:cNvSpPr txBox="1">
            <a:spLocks noChangeArrowheads="1"/>
          </p:cNvSpPr>
          <p:nvPr/>
        </p:nvSpPr>
        <p:spPr bwMode="auto">
          <a:xfrm>
            <a:off x="95250" y="2490788"/>
            <a:ext cx="8959850" cy="11890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</a:rPr>
              <a:t>     </a:t>
            </a:r>
            <a:r>
              <a:rPr kumimoji="1" lang="zh-CN" altLang="en-US" sz="3200" b="1">
                <a:solidFill>
                  <a:srgbClr val="000000"/>
                </a:solidFill>
              </a:rPr>
              <a:t>用键将轴与轴上的传动件</a:t>
            </a:r>
            <a:r>
              <a:rPr kumimoji="1" lang="en-US" altLang="zh-CN" sz="3200" b="1">
                <a:solidFill>
                  <a:srgbClr val="000000"/>
                </a:solidFill>
              </a:rPr>
              <a:t>(</a:t>
            </a:r>
            <a:r>
              <a:rPr kumimoji="1" lang="zh-CN" altLang="en-US" sz="3200" b="1">
                <a:solidFill>
                  <a:srgbClr val="000000"/>
                </a:solidFill>
              </a:rPr>
              <a:t>如齿轮、皮带轮等</a:t>
            </a:r>
            <a:r>
              <a:rPr kumimoji="1" lang="en-US" altLang="zh-CN" sz="3200" b="1">
                <a:solidFill>
                  <a:srgbClr val="000000"/>
                </a:solidFill>
              </a:rPr>
              <a:t>)</a:t>
            </a:r>
            <a:r>
              <a:rPr kumimoji="1" lang="zh-CN" altLang="en-US" sz="3200" b="1">
                <a:solidFill>
                  <a:srgbClr val="000000"/>
                </a:solidFill>
              </a:rPr>
              <a:t>连接在一起</a:t>
            </a:r>
            <a:r>
              <a:rPr kumimoji="1" lang="en-US" altLang="zh-CN" sz="3200" b="1">
                <a:solidFill>
                  <a:srgbClr val="000000"/>
                </a:solidFill>
              </a:rPr>
              <a:t>, </a:t>
            </a:r>
            <a:r>
              <a:rPr kumimoji="1" lang="zh-CN" altLang="en-US" sz="3200" b="1">
                <a:solidFill>
                  <a:srgbClr val="000000"/>
                </a:solidFill>
              </a:rPr>
              <a:t>以传递</a:t>
            </a:r>
            <a:r>
              <a:rPr kumimoji="1" lang="zh-CN" altLang="en-US" sz="4000" b="1">
                <a:solidFill>
                  <a:srgbClr val="FF0000"/>
                </a:solidFill>
                <a:ea typeface="黑体" pitchFamily="2" charset="-122"/>
              </a:rPr>
              <a:t>扭矩</a:t>
            </a:r>
            <a:r>
              <a:rPr kumimoji="1" lang="zh-CN" altLang="en-US" sz="3200" b="1">
                <a:solidFill>
                  <a:srgbClr val="000000"/>
                </a:solidFill>
              </a:rPr>
              <a:t>。</a:t>
            </a:r>
          </a:p>
        </p:txBody>
      </p:sp>
      <p:sp>
        <p:nvSpPr>
          <p:cNvPr id="118803" name="AutoShape 19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610600" y="6318250"/>
            <a:ext cx="533400" cy="5334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  <p:grpSp>
        <p:nvGrpSpPr>
          <p:cNvPr id="118804" name="Group 20"/>
          <p:cNvGrpSpPr>
            <a:grpSpLocks/>
          </p:cNvGrpSpPr>
          <p:nvPr/>
        </p:nvGrpSpPr>
        <p:grpSpPr bwMode="auto">
          <a:xfrm>
            <a:off x="3436938" y="3486150"/>
            <a:ext cx="4667250" cy="3057525"/>
            <a:chOff x="1289" y="1935"/>
            <a:chExt cx="2940" cy="1926"/>
          </a:xfrm>
        </p:grpSpPr>
        <p:sp>
          <p:nvSpPr>
            <p:cNvPr id="118805" name="Freeform 21"/>
            <p:cNvSpPr>
              <a:spLocks/>
            </p:cNvSpPr>
            <p:nvPr/>
          </p:nvSpPr>
          <p:spPr bwMode="auto">
            <a:xfrm>
              <a:off x="1676" y="3119"/>
              <a:ext cx="105" cy="126"/>
            </a:xfrm>
            <a:custGeom>
              <a:avLst/>
              <a:gdLst>
                <a:gd name="T0" fmla="*/ 0 w 730"/>
                <a:gd name="T1" fmla="*/ 883 h 883"/>
                <a:gd name="T2" fmla="*/ 76 w 730"/>
                <a:gd name="T3" fmla="*/ 875 h 883"/>
                <a:gd name="T4" fmla="*/ 152 w 730"/>
                <a:gd name="T5" fmla="*/ 850 h 883"/>
                <a:gd name="T6" fmla="*/ 228 w 730"/>
                <a:gd name="T7" fmla="*/ 811 h 883"/>
                <a:gd name="T8" fmla="*/ 302 w 730"/>
                <a:gd name="T9" fmla="*/ 757 h 883"/>
                <a:gd name="T10" fmla="*/ 373 w 730"/>
                <a:gd name="T11" fmla="*/ 688 h 883"/>
                <a:gd name="T12" fmla="*/ 441 w 730"/>
                <a:gd name="T13" fmla="*/ 605 h 883"/>
                <a:gd name="T14" fmla="*/ 507 w 730"/>
                <a:gd name="T15" fmla="*/ 509 h 883"/>
                <a:gd name="T16" fmla="*/ 569 w 730"/>
                <a:gd name="T17" fmla="*/ 398 h 883"/>
                <a:gd name="T18" fmla="*/ 627 w 730"/>
                <a:gd name="T19" fmla="*/ 277 h 883"/>
                <a:gd name="T20" fmla="*/ 680 w 730"/>
                <a:gd name="T21" fmla="*/ 143 h 883"/>
                <a:gd name="T22" fmla="*/ 730 w 730"/>
                <a:gd name="T23" fmla="*/ 0 h 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30" h="883">
                  <a:moveTo>
                    <a:pt x="0" y="883"/>
                  </a:moveTo>
                  <a:lnTo>
                    <a:pt x="76" y="875"/>
                  </a:lnTo>
                  <a:lnTo>
                    <a:pt x="152" y="850"/>
                  </a:lnTo>
                  <a:lnTo>
                    <a:pt x="228" y="811"/>
                  </a:lnTo>
                  <a:lnTo>
                    <a:pt x="302" y="757"/>
                  </a:lnTo>
                  <a:lnTo>
                    <a:pt x="373" y="688"/>
                  </a:lnTo>
                  <a:lnTo>
                    <a:pt x="441" y="605"/>
                  </a:lnTo>
                  <a:lnTo>
                    <a:pt x="507" y="509"/>
                  </a:lnTo>
                  <a:lnTo>
                    <a:pt x="569" y="398"/>
                  </a:lnTo>
                  <a:lnTo>
                    <a:pt x="627" y="277"/>
                  </a:lnTo>
                  <a:lnTo>
                    <a:pt x="680" y="143"/>
                  </a:lnTo>
                  <a:lnTo>
                    <a:pt x="73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06" name="Freeform 22"/>
            <p:cNvSpPr>
              <a:spLocks/>
            </p:cNvSpPr>
            <p:nvPr/>
          </p:nvSpPr>
          <p:spPr bwMode="auto">
            <a:xfrm>
              <a:off x="1670" y="2587"/>
              <a:ext cx="138" cy="532"/>
            </a:xfrm>
            <a:custGeom>
              <a:avLst/>
              <a:gdLst>
                <a:gd name="T0" fmla="*/ 771 w 961"/>
                <a:gd name="T1" fmla="*/ 3728 h 3728"/>
                <a:gd name="T2" fmla="*/ 815 w 961"/>
                <a:gd name="T3" fmla="*/ 3571 h 3728"/>
                <a:gd name="T4" fmla="*/ 854 w 961"/>
                <a:gd name="T5" fmla="*/ 3408 h 3728"/>
                <a:gd name="T6" fmla="*/ 887 w 961"/>
                <a:gd name="T7" fmla="*/ 3237 h 3728"/>
                <a:gd name="T8" fmla="*/ 915 w 961"/>
                <a:gd name="T9" fmla="*/ 3059 h 3728"/>
                <a:gd name="T10" fmla="*/ 935 w 961"/>
                <a:gd name="T11" fmla="*/ 2876 h 3728"/>
                <a:gd name="T12" fmla="*/ 951 w 961"/>
                <a:gd name="T13" fmla="*/ 2688 h 3728"/>
                <a:gd name="T14" fmla="*/ 959 w 961"/>
                <a:gd name="T15" fmla="*/ 2499 h 3728"/>
                <a:gd name="T16" fmla="*/ 961 w 961"/>
                <a:gd name="T17" fmla="*/ 2308 h 3728"/>
                <a:gd name="T18" fmla="*/ 956 w 961"/>
                <a:gd name="T19" fmla="*/ 2117 h 3728"/>
                <a:gd name="T20" fmla="*/ 945 w 961"/>
                <a:gd name="T21" fmla="*/ 1928 h 3728"/>
                <a:gd name="T22" fmla="*/ 928 w 961"/>
                <a:gd name="T23" fmla="*/ 1740 h 3728"/>
                <a:gd name="T24" fmla="*/ 905 w 961"/>
                <a:gd name="T25" fmla="*/ 1557 h 3728"/>
                <a:gd name="T26" fmla="*/ 874 w 961"/>
                <a:gd name="T27" fmla="*/ 1379 h 3728"/>
                <a:gd name="T28" fmla="*/ 839 w 961"/>
                <a:gd name="T29" fmla="*/ 1207 h 3728"/>
                <a:gd name="T30" fmla="*/ 798 w 961"/>
                <a:gd name="T31" fmla="*/ 1043 h 3728"/>
                <a:gd name="T32" fmla="*/ 752 w 961"/>
                <a:gd name="T33" fmla="*/ 888 h 3728"/>
                <a:gd name="T34" fmla="*/ 700 w 961"/>
                <a:gd name="T35" fmla="*/ 742 h 3728"/>
                <a:gd name="T36" fmla="*/ 644 w 961"/>
                <a:gd name="T37" fmla="*/ 607 h 3728"/>
                <a:gd name="T38" fmla="*/ 583 w 961"/>
                <a:gd name="T39" fmla="*/ 484 h 3728"/>
                <a:gd name="T40" fmla="*/ 519 w 961"/>
                <a:gd name="T41" fmla="*/ 373 h 3728"/>
                <a:gd name="T42" fmla="*/ 452 w 961"/>
                <a:gd name="T43" fmla="*/ 276 h 3728"/>
                <a:gd name="T44" fmla="*/ 381 w 961"/>
                <a:gd name="T45" fmla="*/ 192 h 3728"/>
                <a:gd name="T46" fmla="*/ 308 w 961"/>
                <a:gd name="T47" fmla="*/ 123 h 3728"/>
                <a:gd name="T48" fmla="*/ 233 w 961"/>
                <a:gd name="T49" fmla="*/ 69 h 3728"/>
                <a:gd name="T50" fmla="*/ 156 w 961"/>
                <a:gd name="T51" fmla="*/ 30 h 3728"/>
                <a:gd name="T52" fmla="*/ 79 w 961"/>
                <a:gd name="T53" fmla="*/ 7 h 3728"/>
                <a:gd name="T54" fmla="*/ 0 w 961"/>
                <a:gd name="T55" fmla="*/ 0 h 3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61" h="3728">
                  <a:moveTo>
                    <a:pt x="771" y="3728"/>
                  </a:moveTo>
                  <a:lnTo>
                    <a:pt x="815" y="3571"/>
                  </a:lnTo>
                  <a:lnTo>
                    <a:pt x="854" y="3408"/>
                  </a:lnTo>
                  <a:lnTo>
                    <a:pt x="887" y="3237"/>
                  </a:lnTo>
                  <a:lnTo>
                    <a:pt x="915" y="3059"/>
                  </a:lnTo>
                  <a:lnTo>
                    <a:pt x="935" y="2876"/>
                  </a:lnTo>
                  <a:lnTo>
                    <a:pt x="951" y="2688"/>
                  </a:lnTo>
                  <a:lnTo>
                    <a:pt x="959" y="2499"/>
                  </a:lnTo>
                  <a:lnTo>
                    <a:pt x="961" y="2308"/>
                  </a:lnTo>
                  <a:lnTo>
                    <a:pt x="956" y="2117"/>
                  </a:lnTo>
                  <a:lnTo>
                    <a:pt x="945" y="1928"/>
                  </a:lnTo>
                  <a:lnTo>
                    <a:pt x="928" y="1740"/>
                  </a:lnTo>
                  <a:lnTo>
                    <a:pt x="905" y="1557"/>
                  </a:lnTo>
                  <a:lnTo>
                    <a:pt x="874" y="1379"/>
                  </a:lnTo>
                  <a:lnTo>
                    <a:pt x="839" y="1207"/>
                  </a:lnTo>
                  <a:lnTo>
                    <a:pt x="798" y="1043"/>
                  </a:lnTo>
                  <a:lnTo>
                    <a:pt x="752" y="888"/>
                  </a:lnTo>
                  <a:lnTo>
                    <a:pt x="700" y="742"/>
                  </a:lnTo>
                  <a:lnTo>
                    <a:pt x="644" y="607"/>
                  </a:lnTo>
                  <a:lnTo>
                    <a:pt x="583" y="484"/>
                  </a:lnTo>
                  <a:lnTo>
                    <a:pt x="519" y="373"/>
                  </a:lnTo>
                  <a:lnTo>
                    <a:pt x="452" y="276"/>
                  </a:lnTo>
                  <a:lnTo>
                    <a:pt x="381" y="192"/>
                  </a:lnTo>
                  <a:lnTo>
                    <a:pt x="308" y="123"/>
                  </a:lnTo>
                  <a:lnTo>
                    <a:pt x="233" y="69"/>
                  </a:lnTo>
                  <a:lnTo>
                    <a:pt x="156" y="30"/>
                  </a:lnTo>
                  <a:lnTo>
                    <a:pt x="79" y="7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07" name="Freeform 23"/>
            <p:cNvSpPr>
              <a:spLocks/>
            </p:cNvSpPr>
            <p:nvPr/>
          </p:nvSpPr>
          <p:spPr bwMode="auto">
            <a:xfrm>
              <a:off x="1289" y="2589"/>
              <a:ext cx="268" cy="658"/>
            </a:xfrm>
            <a:custGeom>
              <a:avLst/>
              <a:gdLst>
                <a:gd name="T0" fmla="*/ 1039 w 1879"/>
                <a:gd name="T1" fmla="*/ 4602 h 4611"/>
                <a:gd name="T2" fmla="*/ 1195 w 1879"/>
                <a:gd name="T3" fmla="*/ 4535 h 4611"/>
                <a:gd name="T4" fmla="*/ 1344 w 1879"/>
                <a:gd name="T5" fmla="*/ 4402 h 4611"/>
                <a:gd name="T6" fmla="*/ 1482 w 1879"/>
                <a:gd name="T7" fmla="*/ 4211 h 4611"/>
                <a:gd name="T8" fmla="*/ 1604 w 1879"/>
                <a:gd name="T9" fmla="*/ 3964 h 4611"/>
                <a:gd name="T10" fmla="*/ 1706 w 1879"/>
                <a:gd name="T11" fmla="*/ 3670 h 4611"/>
                <a:gd name="T12" fmla="*/ 1787 w 1879"/>
                <a:gd name="T13" fmla="*/ 3336 h 4611"/>
                <a:gd name="T14" fmla="*/ 1843 w 1879"/>
                <a:gd name="T15" fmla="*/ 2973 h 4611"/>
                <a:gd name="T16" fmla="*/ 1874 w 1879"/>
                <a:gd name="T17" fmla="*/ 2590 h 4611"/>
                <a:gd name="T18" fmla="*/ 1877 w 1879"/>
                <a:gd name="T19" fmla="*/ 2199 h 4611"/>
                <a:gd name="T20" fmla="*/ 1853 w 1879"/>
                <a:gd name="T21" fmla="*/ 1811 h 4611"/>
                <a:gd name="T22" fmla="*/ 1804 w 1879"/>
                <a:gd name="T23" fmla="*/ 1438 h 4611"/>
                <a:gd name="T24" fmla="*/ 1729 w 1879"/>
                <a:gd name="T25" fmla="*/ 1090 h 4611"/>
                <a:gd name="T26" fmla="*/ 1631 w 1879"/>
                <a:gd name="T27" fmla="*/ 777 h 4611"/>
                <a:gd name="T28" fmla="*/ 1514 w 1879"/>
                <a:gd name="T29" fmla="*/ 507 h 4611"/>
                <a:gd name="T30" fmla="*/ 1380 w 1879"/>
                <a:gd name="T31" fmla="*/ 289 h 4611"/>
                <a:gd name="T32" fmla="*/ 1233 w 1879"/>
                <a:gd name="T33" fmla="*/ 129 h 4611"/>
                <a:gd name="T34" fmla="*/ 1078 w 1879"/>
                <a:gd name="T35" fmla="*/ 32 h 4611"/>
                <a:gd name="T36" fmla="*/ 920 w 1879"/>
                <a:gd name="T37" fmla="*/ 0 h 4611"/>
                <a:gd name="T38" fmla="*/ 760 w 1879"/>
                <a:gd name="T39" fmla="*/ 35 h 4611"/>
                <a:gd name="T40" fmla="*/ 607 w 1879"/>
                <a:gd name="T41" fmla="*/ 135 h 4611"/>
                <a:gd name="T42" fmla="*/ 464 w 1879"/>
                <a:gd name="T43" fmla="*/ 297 h 4611"/>
                <a:gd name="T44" fmla="*/ 333 w 1879"/>
                <a:gd name="T45" fmla="*/ 517 h 4611"/>
                <a:gd name="T46" fmla="*/ 221 w 1879"/>
                <a:gd name="T47" fmla="*/ 789 h 4611"/>
                <a:gd name="T48" fmla="*/ 129 w 1879"/>
                <a:gd name="T49" fmla="*/ 1104 h 4611"/>
                <a:gd name="T50" fmla="*/ 59 w 1879"/>
                <a:gd name="T51" fmla="*/ 1453 h 4611"/>
                <a:gd name="T52" fmla="*/ 17 w 1879"/>
                <a:gd name="T53" fmla="*/ 1828 h 4611"/>
                <a:gd name="T54" fmla="*/ 0 w 1879"/>
                <a:gd name="T55" fmla="*/ 2216 h 4611"/>
                <a:gd name="T56" fmla="*/ 10 w 1879"/>
                <a:gd name="T57" fmla="*/ 2607 h 4611"/>
                <a:gd name="T58" fmla="*/ 47 w 1879"/>
                <a:gd name="T59" fmla="*/ 2988 h 4611"/>
                <a:gd name="T60" fmla="*/ 109 w 1879"/>
                <a:gd name="T61" fmla="*/ 3351 h 4611"/>
                <a:gd name="T62" fmla="*/ 195 w 1879"/>
                <a:gd name="T63" fmla="*/ 3683 h 4611"/>
                <a:gd name="T64" fmla="*/ 303 w 1879"/>
                <a:gd name="T65" fmla="*/ 3975 h 4611"/>
                <a:gd name="T66" fmla="*/ 429 w 1879"/>
                <a:gd name="T67" fmla="*/ 4220 h 4611"/>
                <a:gd name="T68" fmla="*/ 570 w 1879"/>
                <a:gd name="T69" fmla="*/ 4409 h 4611"/>
                <a:gd name="T70" fmla="*/ 722 w 1879"/>
                <a:gd name="T71" fmla="*/ 4538 h 4611"/>
                <a:gd name="T72" fmla="*/ 879 w 1879"/>
                <a:gd name="T73" fmla="*/ 4604 h 4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879" h="4611">
                  <a:moveTo>
                    <a:pt x="959" y="4611"/>
                  </a:moveTo>
                  <a:lnTo>
                    <a:pt x="1039" y="4602"/>
                  </a:lnTo>
                  <a:lnTo>
                    <a:pt x="1118" y="4577"/>
                  </a:lnTo>
                  <a:lnTo>
                    <a:pt x="1195" y="4535"/>
                  </a:lnTo>
                  <a:lnTo>
                    <a:pt x="1271" y="4477"/>
                  </a:lnTo>
                  <a:lnTo>
                    <a:pt x="1344" y="4402"/>
                  </a:lnTo>
                  <a:lnTo>
                    <a:pt x="1415" y="4314"/>
                  </a:lnTo>
                  <a:lnTo>
                    <a:pt x="1482" y="4211"/>
                  </a:lnTo>
                  <a:lnTo>
                    <a:pt x="1546" y="4095"/>
                  </a:lnTo>
                  <a:lnTo>
                    <a:pt x="1604" y="3964"/>
                  </a:lnTo>
                  <a:lnTo>
                    <a:pt x="1658" y="3823"/>
                  </a:lnTo>
                  <a:lnTo>
                    <a:pt x="1706" y="3670"/>
                  </a:lnTo>
                  <a:lnTo>
                    <a:pt x="1750" y="3507"/>
                  </a:lnTo>
                  <a:lnTo>
                    <a:pt x="1787" y="3336"/>
                  </a:lnTo>
                  <a:lnTo>
                    <a:pt x="1819" y="3157"/>
                  </a:lnTo>
                  <a:lnTo>
                    <a:pt x="1843" y="2973"/>
                  </a:lnTo>
                  <a:lnTo>
                    <a:pt x="1862" y="2783"/>
                  </a:lnTo>
                  <a:lnTo>
                    <a:pt x="1874" y="2590"/>
                  </a:lnTo>
                  <a:lnTo>
                    <a:pt x="1879" y="2396"/>
                  </a:lnTo>
                  <a:lnTo>
                    <a:pt x="1877" y="2199"/>
                  </a:lnTo>
                  <a:lnTo>
                    <a:pt x="1869" y="2005"/>
                  </a:lnTo>
                  <a:lnTo>
                    <a:pt x="1853" y="1811"/>
                  </a:lnTo>
                  <a:lnTo>
                    <a:pt x="1832" y="1623"/>
                  </a:lnTo>
                  <a:lnTo>
                    <a:pt x="1804" y="1438"/>
                  </a:lnTo>
                  <a:lnTo>
                    <a:pt x="1769" y="1261"/>
                  </a:lnTo>
                  <a:lnTo>
                    <a:pt x="1729" y="1090"/>
                  </a:lnTo>
                  <a:lnTo>
                    <a:pt x="1683" y="928"/>
                  </a:lnTo>
                  <a:lnTo>
                    <a:pt x="1631" y="777"/>
                  </a:lnTo>
                  <a:lnTo>
                    <a:pt x="1575" y="635"/>
                  </a:lnTo>
                  <a:lnTo>
                    <a:pt x="1514" y="507"/>
                  </a:lnTo>
                  <a:lnTo>
                    <a:pt x="1449" y="391"/>
                  </a:lnTo>
                  <a:lnTo>
                    <a:pt x="1380" y="289"/>
                  </a:lnTo>
                  <a:lnTo>
                    <a:pt x="1309" y="201"/>
                  </a:lnTo>
                  <a:lnTo>
                    <a:pt x="1233" y="129"/>
                  </a:lnTo>
                  <a:lnTo>
                    <a:pt x="1157" y="72"/>
                  </a:lnTo>
                  <a:lnTo>
                    <a:pt x="1078" y="32"/>
                  </a:lnTo>
                  <a:lnTo>
                    <a:pt x="1000" y="8"/>
                  </a:lnTo>
                  <a:lnTo>
                    <a:pt x="920" y="0"/>
                  </a:lnTo>
                  <a:lnTo>
                    <a:pt x="840" y="9"/>
                  </a:lnTo>
                  <a:lnTo>
                    <a:pt x="760" y="35"/>
                  </a:lnTo>
                  <a:lnTo>
                    <a:pt x="683" y="77"/>
                  </a:lnTo>
                  <a:lnTo>
                    <a:pt x="607" y="135"/>
                  </a:lnTo>
                  <a:lnTo>
                    <a:pt x="534" y="208"/>
                  </a:lnTo>
                  <a:lnTo>
                    <a:pt x="464" y="297"/>
                  </a:lnTo>
                  <a:lnTo>
                    <a:pt x="396" y="400"/>
                  </a:lnTo>
                  <a:lnTo>
                    <a:pt x="333" y="517"/>
                  </a:lnTo>
                  <a:lnTo>
                    <a:pt x="275" y="646"/>
                  </a:lnTo>
                  <a:lnTo>
                    <a:pt x="221" y="789"/>
                  </a:lnTo>
                  <a:lnTo>
                    <a:pt x="172" y="941"/>
                  </a:lnTo>
                  <a:lnTo>
                    <a:pt x="129" y="1104"/>
                  </a:lnTo>
                  <a:lnTo>
                    <a:pt x="91" y="1274"/>
                  </a:lnTo>
                  <a:lnTo>
                    <a:pt x="59" y="1453"/>
                  </a:lnTo>
                  <a:lnTo>
                    <a:pt x="35" y="1638"/>
                  </a:lnTo>
                  <a:lnTo>
                    <a:pt x="17" y="1828"/>
                  </a:lnTo>
                  <a:lnTo>
                    <a:pt x="4" y="2020"/>
                  </a:lnTo>
                  <a:lnTo>
                    <a:pt x="0" y="2216"/>
                  </a:lnTo>
                  <a:lnTo>
                    <a:pt x="1" y="2411"/>
                  </a:lnTo>
                  <a:lnTo>
                    <a:pt x="10" y="2607"/>
                  </a:lnTo>
                  <a:lnTo>
                    <a:pt x="24" y="2799"/>
                  </a:lnTo>
                  <a:lnTo>
                    <a:pt x="47" y="2988"/>
                  </a:lnTo>
                  <a:lnTo>
                    <a:pt x="75" y="3172"/>
                  </a:lnTo>
                  <a:lnTo>
                    <a:pt x="109" y="3351"/>
                  </a:lnTo>
                  <a:lnTo>
                    <a:pt x="149" y="3522"/>
                  </a:lnTo>
                  <a:lnTo>
                    <a:pt x="195" y="3683"/>
                  </a:lnTo>
                  <a:lnTo>
                    <a:pt x="247" y="3835"/>
                  </a:lnTo>
                  <a:lnTo>
                    <a:pt x="303" y="3975"/>
                  </a:lnTo>
                  <a:lnTo>
                    <a:pt x="364" y="4105"/>
                  </a:lnTo>
                  <a:lnTo>
                    <a:pt x="429" y="4220"/>
                  </a:lnTo>
                  <a:lnTo>
                    <a:pt x="499" y="4323"/>
                  </a:lnTo>
                  <a:lnTo>
                    <a:pt x="570" y="4409"/>
                  </a:lnTo>
                  <a:lnTo>
                    <a:pt x="645" y="4482"/>
                  </a:lnTo>
                  <a:lnTo>
                    <a:pt x="722" y="4538"/>
                  </a:lnTo>
                  <a:lnTo>
                    <a:pt x="800" y="4579"/>
                  </a:lnTo>
                  <a:lnTo>
                    <a:pt x="879" y="4604"/>
                  </a:lnTo>
                  <a:lnTo>
                    <a:pt x="959" y="4611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08" name="Freeform 24"/>
            <p:cNvSpPr>
              <a:spLocks/>
            </p:cNvSpPr>
            <p:nvPr/>
          </p:nvSpPr>
          <p:spPr bwMode="auto">
            <a:xfrm>
              <a:off x="1815" y="2706"/>
              <a:ext cx="24" cy="3"/>
            </a:xfrm>
            <a:custGeom>
              <a:avLst/>
              <a:gdLst>
                <a:gd name="T0" fmla="*/ 169 w 169"/>
                <a:gd name="T1" fmla="*/ 0 h 24"/>
                <a:gd name="T2" fmla="*/ 109 w 169"/>
                <a:gd name="T3" fmla="*/ 4 h 24"/>
                <a:gd name="T4" fmla="*/ 52 w 169"/>
                <a:gd name="T5" fmla="*/ 11 h 24"/>
                <a:gd name="T6" fmla="*/ 0 w 169"/>
                <a:gd name="T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9" h="24">
                  <a:moveTo>
                    <a:pt x="169" y="0"/>
                  </a:moveTo>
                  <a:lnTo>
                    <a:pt x="109" y="4"/>
                  </a:lnTo>
                  <a:lnTo>
                    <a:pt x="52" y="11"/>
                  </a:lnTo>
                  <a:lnTo>
                    <a:pt x="0" y="2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09" name="Freeform 25"/>
            <p:cNvSpPr>
              <a:spLocks/>
            </p:cNvSpPr>
            <p:nvPr/>
          </p:nvSpPr>
          <p:spPr bwMode="auto">
            <a:xfrm>
              <a:off x="2440" y="2700"/>
              <a:ext cx="99" cy="47"/>
            </a:xfrm>
            <a:custGeom>
              <a:avLst/>
              <a:gdLst>
                <a:gd name="T0" fmla="*/ 697 w 697"/>
                <a:gd name="T1" fmla="*/ 324 h 324"/>
                <a:gd name="T2" fmla="*/ 652 w 697"/>
                <a:gd name="T3" fmla="*/ 265 h 324"/>
                <a:gd name="T4" fmla="*/ 595 w 697"/>
                <a:gd name="T5" fmla="*/ 209 h 324"/>
                <a:gd name="T6" fmla="*/ 527 w 697"/>
                <a:gd name="T7" fmla="*/ 159 h 324"/>
                <a:gd name="T8" fmla="*/ 449 w 697"/>
                <a:gd name="T9" fmla="*/ 112 h 324"/>
                <a:gd name="T10" fmla="*/ 364 w 697"/>
                <a:gd name="T11" fmla="*/ 72 h 324"/>
                <a:gd name="T12" fmla="*/ 274 w 697"/>
                <a:gd name="T13" fmla="*/ 41 h 324"/>
                <a:gd name="T14" fmla="*/ 182 w 697"/>
                <a:gd name="T15" fmla="*/ 18 h 324"/>
                <a:gd name="T16" fmla="*/ 90 w 697"/>
                <a:gd name="T17" fmla="*/ 4 h 324"/>
                <a:gd name="T18" fmla="*/ 0 w 697"/>
                <a:gd name="T19" fmla="*/ 0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97" h="324">
                  <a:moveTo>
                    <a:pt x="697" y="324"/>
                  </a:moveTo>
                  <a:lnTo>
                    <a:pt x="652" y="265"/>
                  </a:lnTo>
                  <a:lnTo>
                    <a:pt x="595" y="209"/>
                  </a:lnTo>
                  <a:lnTo>
                    <a:pt x="527" y="159"/>
                  </a:lnTo>
                  <a:lnTo>
                    <a:pt x="449" y="112"/>
                  </a:lnTo>
                  <a:lnTo>
                    <a:pt x="364" y="72"/>
                  </a:lnTo>
                  <a:lnTo>
                    <a:pt x="274" y="41"/>
                  </a:lnTo>
                  <a:lnTo>
                    <a:pt x="182" y="18"/>
                  </a:lnTo>
                  <a:lnTo>
                    <a:pt x="90" y="4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10" name="Line 26"/>
            <p:cNvSpPr>
              <a:spLocks noChangeShapeType="1"/>
            </p:cNvSpPr>
            <p:nvPr/>
          </p:nvSpPr>
          <p:spPr bwMode="auto">
            <a:xfrm flipV="1">
              <a:off x="1839" y="2700"/>
              <a:ext cx="601" cy="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11" name="Freeform 27"/>
            <p:cNvSpPr>
              <a:spLocks/>
            </p:cNvSpPr>
            <p:nvPr/>
          </p:nvSpPr>
          <p:spPr bwMode="auto">
            <a:xfrm>
              <a:off x="2454" y="2653"/>
              <a:ext cx="110" cy="101"/>
            </a:xfrm>
            <a:custGeom>
              <a:avLst/>
              <a:gdLst>
                <a:gd name="T0" fmla="*/ 0 w 765"/>
                <a:gd name="T1" fmla="*/ 0 h 712"/>
                <a:gd name="T2" fmla="*/ 106 w 765"/>
                <a:gd name="T3" fmla="*/ 4 h 712"/>
                <a:gd name="T4" fmla="*/ 219 w 765"/>
                <a:gd name="T5" fmla="*/ 15 h 712"/>
                <a:gd name="T6" fmla="*/ 333 w 765"/>
                <a:gd name="T7" fmla="*/ 36 h 712"/>
                <a:gd name="T8" fmla="*/ 438 w 765"/>
                <a:gd name="T9" fmla="*/ 66 h 712"/>
                <a:gd name="T10" fmla="*/ 534 w 765"/>
                <a:gd name="T11" fmla="*/ 105 h 712"/>
                <a:gd name="T12" fmla="*/ 579 w 765"/>
                <a:gd name="T13" fmla="*/ 129 h 712"/>
                <a:gd name="T14" fmla="*/ 620 w 765"/>
                <a:gd name="T15" fmla="*/ 156 h 712"/>
                <a:gd name="T16" fmla="*/ 656 w 765"/>
                <a:gd name="T17" fmla="*/ 185 h 712"/>
                <a:gd name="T18" fmla="*/ 689 w 765"/>
                <a:gd name="T19" fmla="*/ 215 h 712"/>
                <a:gd name="T20" fmla="*/ 715 w 765"/>
                <a:gd name="T21" fmla="*/ 248 h 712"/>
                <a:gd name="T22" fmla="*/ 735 w 765"/>
                <a:gd name="T23" fmla="*/ 281 h 712"/>
                <a:gd name="T24" fmla="*/ 751 w 765"/>
                <a:gd name="T25" fmla="*/ 316 h 712"/>
                <a:gd name="T26" fmla="*/ 761 w 765"/>
                <a:gd name="T27" fmla="*/ 353 h 712"/>
                <a:gd name="T28" fmla="*/ 765 w 765"/>
                <a:gd name="T29" fmla="*/ 390 h 712"/>
                <a:gd name="T30" fmla="*/ 764 w 765"/>
                <a:gd name="T31" fmla="*/ 429 h 712"/>
                <a:gd name="T32" fmla="*/ 756 w 765"/>
                <a:gd name="T33" fmla="*/ 466 h 712"/>
                <a:gd name="T34" fmla="*/ 744 w 765"/>
                <a:gd name="T35" fmla="*/ 503 h 712"/>
                <a:gd name="T36" fmla="*/ 726 w 765"/>
                <a:gd name="T37" fmla="*/ 536 h 712"/>
                <a:gd name="T38" fmla="*/ 703 w 765"/>
                <a:gd name="T39" fmla="*/ 569 h 712"/>
                <a:gd name="T40" fmla="*/ 677 w 765"/>
                <a:gd name="T41" fmla="*/ 598 h 712"/>
                <a:gd name="T42" fmla="*/ 644 w 765"/>
                <a:gd name="T43" fmla="*/ 626 h 712"/>
                <a:gd name="T44" fmla="*/ 607 w 765"/>
                <a:gd name="T45" fmla="*/ 651 h 712"/>
                <a:gd name="T46" fmla="*/ 566 w 765"/>
                <a:gd name="T47" fmla="*/ 671 h 712"/>
                <a:gd name="T48" fmla="*/ 521 w 765"/>
                <a:gd name="T49" fmla="*/ 688 h 712"/>
                <a:gd name="T50" fmla="*/ 474 w 765"/>
                <a:gd name="T51" fmla="*/ 700 h 712"/>
                <a:gd name="T52" fmla="*/ 425 w 765"/>
                <a:gd name="T53" fmla="*/ 708 h 712"/>
                <a:gd name="T54" fmla="*/ 375 w 765"/>
                <a:gd name="T55" fmla="*/ 712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65" h="712">
                  <a:moveTo>
                    <a:pt x="0" y="0"/>
                  </a:moveTo>
                  <a:lnTo>
                    <a:pt x="106" y="4"/>
                  </a:lnTo>
                  <a:lnTo>
                    <a:pt x="219" y="15"/>
                  </a:lnTo>
                  <a:lnTo>
                    <a:pt x="333" y="36"/>
                  </a:lnTo>
                  <a:lnTo>
                    <a:pt x="438" y="66"/>
                  </a:lnTo>
                  <a:lnTo>
                    <a:pt x="534" y="105"/>
                  </a:lnTo>
                  <a:lnTo>
                    <a:pt x="579" y="129"/>
                  </a:lnTo>
                  <a:lnTo>
                    <a:pt x="620" y="156"/>
                  </a:lnTo>
                  <a:lnTo>
                    <a:pt x="656" y="185"/>
                  </a:lnTo>
                  <a:lnTo>
                    <a:pt x="689" y="215"/>
                  </a:lnTo>
                  <a:lnTo>
                    <a:pt x="715" y="248"/>
                  </a:lnTo>
                  <a:lnTo>
                    <a:pt x="735" y="281"/>
                  </a:lnTo>
                  <a:lnTo>
                    <a:pt x="751" y="316"/>
                  </a:lnTo>
                  <a:lnTo>
                    <a:pt x="761" y="353"/>
                  </a:lnTo>
                  <a:lnTo>
                    <a:pt x="765" y="390"/>
                  </a:lnTo>
                  <a:lnTo>
                    <a:pt x="764" y="429"/>
                  </a:lnTo>
                  <a:lnTo>
                    <a:pt x="756" y="466"/>
                  </a:lnTo>
                  <a:lnTo>
                    <a:pt x="744" y="503"/>
                  </a:lnTo>
                  <a:lnTo>
                    <a:pt x="726" y="536"/>
                  </a:lnTo>
                  <a:lnTo>
                    <a:pt x="703" y="569"/>
                  </a:lnTo>
                  <a:lnTo>
                    <a:pt x="677" y="598"/>
                  </a:lnTo>
                  <a:lnTo>
                    <a:pt x="644" y="626"/>
                  </a:lnTo>
                  <a:lnTo>
                    <a:pt x="607" y="651"/>
                  </a:lnTo>
                  <a:lnTo>
                    <a:pt x="566" y="671"/>
                  </a:lnTo>
                  <a:lnTo>
                    <a:pt x="521" y="688"/>
                  </a:lnTo>
                  <a:lnTo>
                    <a:pt x="474" y="700"/>
                  </a:lnTo>
                  <a:lnTo>
                    <a:pt x="425" y="708"/>
                  </a:lnTo>
                  <a:lnTo>
                    <a:pt x="375" y="71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12" name="Line 28"/>
            <p:cNvSpPr>
              <a:spLocks noChangeShapeType="1"/>
            </p:cNvSpPr>
            <p:nvPr/>
          </p:nvSpPr>
          <p:spPr bwMode="auto">
            <a:xfrm flipV="1">
              <a:off x="1854" y="2653"/>
              <a:ext cx="600" cy="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13" name="Freeform 29"/>
            <p:cNvSpPr>
              <a:spLocks/>
            </p:cNvSpPr>
            <p:nvPr/>
          </p:nvSpPr>
          <p:spPr bwMode="auto">
            <a:xfrm>
              <a:off x="1804" y="2658"/>
              <a:ext cx="103" cy="101"/>
            </a:xfrm>
            <a:custGeom>
              <a:avLst/>
              <a:gdLst>
                <a:gd name="T0" fmla="*/ 725 w 725"/>
                <a:gd name="T1" fmla="*/ 712 h 712"/>
                <a:gd name="T2" fmla="*/ 675 w 725"/>
                <a:gd name="T3" fmla="*/ 709 h 712"/>
                <a:gd name="T4" fmla="*/ 621 w 725"/>
                <a:gd name="T5" fmla="*/ 703 h 712"/>
                <a:gd name="T6" fmla="*/ 567 w 725"/>
                <a:gd name="T7" fmla="*/ 691 h 712"/>
                <a:gd name="T8" fmla="*/ 513 w 725"/>
                <a:gd name="T9" fmla="*/ 676 h 712"/>
                <a:gd name="T10" fmla="*/ 406 w 725"/>
                <a:gd name="T11" fmla="*/ 632 h 712"/>
                <a:gd name="T12" fmla="*/ 310 w 725"/>
                <a:gd name="T13" fmla="*/ 576 h 712"/>
                <a:gd name="T14" fmla="*/ 222 w 725"/>
                <a:gd name="T15" fmla="*/ 511 h 712"/>
                <a:gd name="T16" fmla="*/ 143 w 725"/>
                <a:gd name="T17" fmla="*/ 437 h 712"/>
                <a:gd name="T18" fmla="*/ 109 w 725"/>
                <a:gd name="T19" fmla="*/ 399 h 712"/>
                <a:gd name="T20" fmla="*/ 79 w 725"/>
                <a:gd name="T21" fmla="*/ 362 h 712"/>
                <a:gd name="T22" fmla="*/ 55 w 725"/>
                <a:gd name="T23" fmla="*/ 326 h 712"/>
                <a:gd name="T24" fmla="*/ 34 w 725"/>
                <a:gd name="T25" fmla="*/ 291 h 712"/>
                <a:gd name="T26" fmla="*/ 19 w 725"/>
                <a:gd name="T27" fmla="*/ 258 h 712"/>
                <a:gd name="T28" fmla="*/ 6 w 725"/>
                <a:gd name="T29" fmla="*/ 225 h 712"/>
                <a:gd name="T30" fmla="*/ 1 w 725"/>
                <a:gd name="T31" fmla="*/ 194 h 712"/>
                <a:gd name="T32" fmla="*/ 0 w 725"/>
                <a:gd name="T33" fmla="*/ 164 h 712"/>
                <a:gd name="T34" fmla="*/ 3 w 725"/>
                <a:gd name="T35" fmla="*/ 137 h 712"/>
                <a:gd name="T36" fmla="*/ 12 w 725"/>
                <a:gd name="T37" fmla="*/ 113 h 712"/>
                <a:gd name="T38" fmla="*/ 27 w 725"/>
                <a:gd name="T39" fmla="*/ 91 h 712"/>
                <a:gd name="T40" fmla="*/ 44 w 725"/>
                <a:gd name="T41" fmla="*/ 72 h 712"/>
                <a:gd name="T42" fmla="*/ 68 w 725"/>
                <a:gd name="T43" fmla="*/ 57 h 712"/>
                <a:gd name="T44" fmla="*/ 96 w 725"/>
                <a:gd name="T45" fmla="*/ 42 h 712"/>
                <a:gd name="T46" fmla="*/ 129 w 725"/>
                <a:gd name="T47" fmla="*/ 30 h 712"/>
                <a:gd name="T48" fmla="*/ 166 w 725"/>
                <a:gd name="T49" fmla="*/ 20 h 712"/>
                <a:gd name="T50" fmla="*/ 253 w 725"/>
                <a:gd name="T51" fmla="*/ 6 h 712"/>
                <a:gd name="T52" fmla="*/ 350 w 725"/>
                <a:gd name="T53" fmla="*/ 0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25" h="712">
                  <a:moveTo>
                    <a:pt x="725" y="712"/>
                  </a:moveTo>
                  <a:lnTo>
                    <a:pt x="675" y="709"/>
                  </a:lnTo>
                  <a:lnTo>
                    <a:pt x="621" y="703"/>
                  </a:lnTo>
                  <a:lnTo>
                    <a:pt x="567" y="691"/>
                  </a:lnTo>
                  <a:lnTo>
                    <a:pt x="513" y="676"/>
                  </a:lnTo>
                  <a:lnTo>
                    <a:pt x="406" y="632"/>
                  </a:lnTo>
                  <a:lnTo>
                    <a:pt x="310" y="576"/>
                  </a:lnTo>
                  <a:lnTo>
                    <a:pt x="222" y="511"/>
                  </a:lnTo>
                  <a:lnTo>
                    <a:pt x="143" y="437"/>
                  </a:lnTo>
                  <a:lnTo>
                    <a:pt x="109" y="399"/>
                  </a:lnTo>
                  <a:lnTo>
                    <a:pt x="79" y="362"/>
                  </a:lnTo>
                  <a:lnTo>
                    <a:pt x="55" y="326"/>
                  </a:lnTo>
                  <a:lnTo>
                    <a:pt x="34" y="291"/>
                  </a:lnTo>
                  <a:lnTo>
                    <a:pt x="19" y="258"/>
                  </a:lnTo>
                  <a:lnTo>
                    <a:pt x="6" y="225"/>
                  </a:lnTo>
                  <a:lnTo>
                    <a:pt x="1" y="194"/>
                  </a:lnTo>
                  <a:lnTo>
                    <a:pt x="0" y="164"/>
                  </a:lnTo>
                  <a:lnTo>
                    <a:pt x="3" y="137"/>
                  </a:lnTo>
                  <a:lnTo>
                    <a:pt x="12" y="113"/>
                  </a:lnTo>
                  <a:lnTo>
                    <a:pt x="27" y="91"/>
                  </a:lnTo>
                  <a:lnTo>
                    <a:pt x="44" y="72"/>
                  </a:lnTo>
                  <a:lnTo>
                    <a:pt x="68" y="57"/>
                  </a:lnTo>
                  <a:lnTo>
                    <a:pt x="96" y="42"/>
                  </a:lnTo>
                  <a:lnTo>
                    <a:pt x="129" y="30"/>
                  </a:lnTo>
                  <a:lnTo>
                    <a:pt x="166" y="20"/>
                  </a:lnTo>
                  <a:lnTo>
                    <a:pt x="253" y="6"/>
                  </a:lnTo>
                  <a:lnTo>
                    <a:pt x="35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14" name="Line 30"/>
            <p:cNvSpPr>
              <a:spLocks noChangeShapeType="1"/>
            </p:cNvSpPr>
            <p:nvPr/>
          </p:nvSpPr>
          <p:spPr bwMode="auto">
            <a:xfrm flipH="1">
              <a:off x="1907" y="2754"/>
              <a:ext cx="601" cy="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15" name="Freeform 31"/>
            <p:cNvSpPr>
              <a:spLocks/>
            </p:cNvSpPr>
            <p:nvPr/>
          </p:nvSpPr>
          <p:spPr bwMode="auto">
            <a:xfrm>
              <a:off x="2527" y="3078"/>
              <a:ext cx="87" cy="105"/>
            </a:xfrm>
            <a:custGeom>
              <a:avLst/>
              <a:gdLst>
                <a:gd name="T0" fmla="*/ 0 w 608"/>
                <a:gd name="T1" fmla="*/ 736 h 736"/>
                <a:gd name="T2" fmla="*/ 70 w 608"/>
                <a:gd name="T3" fmla="*/ 728 h 736"/>
                <a:gd name="T4" fmla="*/ 139 w 608"/>
                <a:gd name="T5" fmla="*/ 703 h 736"/>
                <a:gd name="T6" fmla="*/ 208 w 608"/>
                <a:gd name="T7" fmla="*/ 664 h 736"/>
                <a:gd name="T8" fmla="*/ 275 w 608"/>
                <a:gd name="T9" fmla="*/ 610 h 736"/>
                <a:gd name="T10" fmla="*/ 339 w 608"/>
                <a:gd name="T11" fmla="*/ 540 h 736"/>
                <a:gd name="T12" fmla="*/ 401 w 608"/>
                <a:gd name="T13" fmla="*/ 457 h 736"/>
                <a:gd name="T14" fmla="*/ 458 w 608"/>
                <a:gd name="T15" fmla="*/ 360 h 736"/>
                <a:gd name="T16" fmla="*/ 513 w 608"/>
                <a:gd name="T17" fmla="*/ 251 h 736"/>
                <a:gd name="T18" fmla="*/ 563 w 608"/>
                <a:gd name="T19" fmla="*/ 131 h 736"/>
                <a:gd name="T20" fmla="*/ 608 w 608"/>
                <a:gd name="T21" fmla="*/ 0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8" h="736">
                  <a:moveTo>
                    <a:pt x="0" y="736"/>
                  </a:moveTo>
                  <a:lnTo>
                    <a:pt x="70" y="728"/>
                  </a:lnTo>
                  <a:lnTo>
                    <a:pt x="139" y="703"/>
                  </a:lnTo>
                  <a:lnTo>
                    <a:pt x="208" y="664"/>
                  </a:lnTo>
                  <a:lnTo>
                    <a:pt x="275" y="610"/>
                  </a:lnTo>
                  <a:lnTo>
                    <a:pt x="339" y="540"/>
                  </a:lnTo>
                  <a:lnTo>
                    <a:pt x="401" y="457"/>
                  </a:lnTo>
                  <a:lnTo>
                    <a:pt x="458" y="360"/>
                  </a:lnTo>
                  <a:lnTo>
                    <a:pt x="513" y="251"/>
                  </a:lnTo>
                  <a:lnTo>
                    <a:pt x="563" y="131"/>
                  </a:lnTo>
                  <a:lnTo>
                    <a:pt x="608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16" name="Freeform 32"/>
            <p:cNvSpPr>
              <a:spLocks/>
            </p:cNvSpPr>
            <p:nvPr/>
          </p:nvSpPr>
          <p:spPr bwMode="auto">
            <a:xfrm>
              <a:off x="2522" y="2634"/>
              <a:ext cx="114" cy="444"/>
            </a:xfrm>
            <a:custGeom>
              <a:avLst/>
              <a:gdLst>
                <a:gd name="T0" fmla="*/ 642 w 800"/>
                <a:gd name="T1" fmla="*/ 3106 h 3106"/>
                <a:gd name="T2" fmla="*/ 682 w 800"/>
                <a:gd name="T3" fmla="*/ 2965 h 3106"/>
                <a:gd name="T4" fmla="*/ 716 w 800"/>
                <a:gd name="T5" fmla="*/ 2817 h 3106"/>
                <a:gd name="T6" fmla="*/ 745 w 800"/>
                <a:gd name="T7" fmla="*/ 2662 h 3106"/>
                <a:gd name="T8" fmla="*/ 768 w 800"/>
                <a:gd name="T9" fmla="*/ 2500 h 3106"/>
                <a:gd name="T10" fmla="*/ 784 w 800"/>
                <a:gd name="T11" fmla="*/ 2334 h 3106"/>
                <a:gd name="T12" fmla="*/ 796 w 800"/>
                <a:gd name="T13" fmla="*/ 2164 h 3106"/>
                <a:gd name="T14" fmla="*/ 800 w 800"/>
                <a:gd name="T15" fmla="*/ 1993 h 3106"/>
                <a:gd name="T16" fmla="*/ 798 w 800"/>
                <a:gd name="T17" fmla="*/ 1822 h 3106"/>
                <a:gd name="T18" fmla="*/ 790 w 800"/>
                <a:gd name="T19" fmla="*/ 1650 h 3106"/>
                <a:gd name="T20" fmla="*/ 777 w 800"/>
                <a:gd name="T21" fmla="*/ 1481 h 3106"/>
                <a:gd name="T22" fmla="*/ 756 w 800"/>
                <a:gd name="T23" fmla="*/ 1316 h 3106"/>
                <a:gd name="T24" fmla="*/ 729 w 800"/>
                <a:gd name="T25" fmla="*/ 1155 h 3106"/>
                <a:gd name="T26" fmla="*/ 698 w 800"/>
                <a:gd name="T27" fmla="*/ 1000 h 3106"/>
                <a:gd name="T28" fmla="*/ 661 w 800"/>
                <a:gd name="T29" fmla="*/ 853 h 3106"/>
                <a:gd name="T30" fmla="*/ 618 w 800"/>
                <a:gd name="T31" fmla="*/ 715 h 3106"/>
                <a:gd name="T32" fmla="*/ 571 w 800"/>
                <a:gd name="T33" fmla="*/ 586 h 3106"/>
                <a:gd name="T34" fmla="*/ 518 w 800"/>
                <a:gd name="T35" fmla="*/ 468 h 3106"/>
                <a:gd name="T36" fmla="*/ 463 w 800"/>
                <a:gd name="T37" fmla="*/ 361 h 3106"/>
                <a:gd name="T38" fmla="*/ 404 w 800"/>
                <a:gd name="T39" fmla="*/ 267 h 3106"/>
                <a:gd name="T40" fmla="*/ 341 w 800"/>
                <a:gd name="T41" fmla="*/ 186 h 3106"/>
                <a:gd name="T42" fmla="*/ 276 w 800"/>
                <a:gd name="T43" fmla="*/ 119 h 3106"/>
                <a:gd name="T44" fmla="*/ 209 w 800"/>
                <a:gd name="T45" fmla="*/ 67 h 3106"/>
                <a:gd name="T46" fmla="*/ 140 w 800"/>
                <a:gd name="T47" fmla="*/ 29 h 3106"/>
                <a:gd name="T48" fmla="*/ 70 w 800"/>
                <a:gd name="T49" fmla="*/ 7 h 3106"/>
                <a:gd name="T50" fmla="*/ 0 w 800"/>
                <a:gd name="T51" fmla="*/ 0 h 3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00" h="3106">
                  <a:moveTo>
                    <a:pt x="642" y="3106"/>
                  </a:moveTo>
                  <a:lnTo>
                    <a:pt x="682" y="2965"/>
                  </a:lnTo>
                  <a:lnTo>
                    <a:pt x="716" y="2817"/>
                  </a:lnTo>
                  <a:lnTo>
                    <a:pt x="745" y="2662"/>
                  </a:lnTo>
                  <a:lnTo>
                    <a:pt x="768" y="2500"/>
                  </a:lnTo>
                  <a:lnTo>
                    <a:pt x="784" y="2334"/>
                  </a:lnTo>
                  <a:lnTo>
                    <a:pt x="796" y="2164"/>
                  </a:lnTo>
                  <a:lnTo>
                    <a:pt x="800" y="1993"/>
                  </a:lnTo>
                  <a:lnTo>
                    <a:pt x="798" y="1822"/>
                  </a:lnTo>
                  <a:lnTo>
                    <a:pt x="790" y="1650"/>
                  </a:lnTo>
                  <a:lnTo>
                    <a:pt x="777" y="1481"/>
                  </a:lnTo>
                  <a:lnTo>
                    <a:pt x="756" y="1316"/>
                  </a:lnTo>
                  <a:lnTo>
                    <a:pt x="729" y="1155"/>
                  </a:lnTo>
                  <a:lnTo>
                    <a:pt x="698" y="1000"/>
                  </a:lnTo>
                  <a:lnTo>
                    <a:pt x="661" y="853"/>
                  </a:lnTo>
                  <a:lnTo>
                    <a:pt x="618" y="715"/>
                  </a:lnTo>
                  <a:lnTo>
                    <a:pt x="571" y="586"/>
                  </a:lnTo>
                  <a:lnTo>
                    <a:pt x="518" y="468"/>
                  </a:lnTo>
                  <a:lnTo>
                    <a:pt x="463" y="361"/>
                  </a:lnTo>
                  <a:lnTo>
                    <a:pt x="404" y="267"/>
                  </a:lnTo>
                  <a:lnTo>
                    <a:pt x="341" y="186"/>
                  </a:lnTo>
                  <a:lnTo>
                    <a:pt x="276" y="119"/>
                  </a:lnTo>
                  <a:lnTo>
                    <a:pt x="209" y="67"/>
                  </a:lnTo>
                  <a:lnTo>
                    <a:pt x="140" y="29"/>
                  </a:lnTo>
                  <a:lnTo>
                    <a:pt x="70" y="7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17" name="Freeform 33"/>
            <p:cNvSpPr>
              <a:spLocks/>
            </p:cNvSpPr>
            <p:nvPr/>
          </p:nvSpPr>
          <p:spPr bwMode="auto">
            <a:xfrm>
              <a:off x="2593" y="2687"/>
              <a:ext cx="57" cy="374"/>
            </a:xfrm>
            <a:custGeom>
              <a:avLst/>
              <a:gdLst>
                <a:gd name="T0" fmla="*/ 262 w 404"/>
                <a:gd name="T1" fmla="*/ 2616 h 2616"/>
                <a:gd name="T2" fmla="*/ 299 w 404"/>
                <a:gd name="T3" fmla="*/ 2484 h 2616"/>
                <a:gd name="T4" fmla="*/ 331 w 404"/>
                <a:gd name="T5" fmla="*/ 2344 h 2616"/>
                <a:gd name="T6" fmla="*/ 358 w 404"/>
                <a:gd name="T7" fmla="*/ 2198 h 2616"/>
                <a:gd name="T8" fmla="*/ 378 w 404"/>
                <a:gd name="T9" fmla="*/ 2045 h 2616"/>
                <a:gd name="T10" fmla="*/ 393 w 404"/>
                <a:gd name="T11" fmla="*/ 1889 h 2616"/>
                <a:gd name="T12" fmla="*/ 402 w 404"/>
                <a:gd name="T13" fmla="*/ 1729 h 2616"/>
                <a:gd name="T14" fmla="*/ 404 w 404"/>
                <a:gd name="T15" fmla="*/ 1567 h 2616"/>
                <a:gd name="T16" fmla="*/ 400 w 404"/>
                <a:gd name="T17" fmla="*/ 1405 h 2616"/>
                <a:gd name="T18" fmla="*/ 391 w 404"/>
                <a:gd name="T19" fmla="*/ 1246 h 2616"/>
                <a:gd name="T20" fmla="*/ 376 w 404"/>
                <a:gd name="T21" fmla="*/ 1089 h 2616"/>
                <a:gd name="T22" fmla="*/ 353 w 404"/>
                <a:gd name="T23" fmla="*/ 935 h 2616"/>
                <a:gd name="T24" fmla="*/ 326 w 404"/>
                <a:gd name="T25" fmla="*/ 786 h 2616"/>
                <a:gd name="T26" fmla="*/ 294 w 404"/>
                <a:gd name="T27" fmla="*/ 645 h 2616"/>
                <a:gd name="T28" fmla="*/ 255 w 404"/>
                <a:gd name="T29" fmla="*/ 511 h 2616"/>
                <a:gd name="T30" fmla="*/ 213 w 404"/>
                <a:gd name="T31" fmla="*/ 388 h 2616"/>
                <a:gd name="T32" fmla="*/ 166 w 404"/>
                <a:gd name="T33" fmla="*/ 273 h 2616"/>
                <a:gd name="T34" fmla="*/ 114 w 404"/>
                <a:gd name="T35" fmla="*/ 170 h 2616"/>
                <a:gd name="T36" fmla="*/ 59 w 404"/>
                <a:gd name="T37" fmla="*/ 79 h 2616"/>
                <a:gd name="T38" fmla="*/ 0 w 404"/>
                <a:gd name="T39" fmla="*/ 0 h 26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04" h="2616">
                  <a:moveTo>
                    <a:pt x="262" y="2616"/>
                  </a:moveTo>
                  <a:lnTo>
                    <a:pt x="299" y="2484"/>
                  </a:lnTo>
                  <a:lnTo>
                    <a:pt x="331" y="2344"/>
                  </a:lnTo>
                  <a:lnTo>
                    <a:pt x="358" y="2198"/>
                  </a:lnTo>
                  <a:lnTo>
                    <a:pt x="378" y="2045"/>
                  </a:lnTo>
                  <a:lnTo>
                    <a:pt x="393" y="1889"/>
                  </a:lnTo>
                  <a:lnTo>
                    <a:pt x="402" y="1729"/>
                  </a:lnTo>
                  <a:lnTo>
                    <a:pt x="404" y="1567"/>
                  </a:lnTo>
                  <a:lnTo>
                    <a:pt x="400" y="1405"/>
                  </a:lnTo>
                  <a:lnTo>
                    <a:pt x="391" y="1246"/>
                  </a:lnTo>
                  <a:lnTo>
                    <a:pt x="376" y="1089"/>
                  </a:lnTo>
                  <a:lnTo>
                    <a:pt x="353" y="935"/>
                  </a:lnTo>
                  <a:lnTo>
                    <a:pt x="326" y="786"/>
                  </a:lnTo>
                  <a:lnTo>
                    <a:pt x="294" y="645"/>
                  </a:lnTo>
                  <a:lnTo>
                    <a:pt x="255" y="511"/>
                  </a:lnTo>
                  <a:lnTo>
                    <a:pt x="213" y="388"/>
                  </a:lnTo>
                  <a:lnTo>
                    <a:pt x="166" y="273"/>
                  </a:lnTo>
                  <a:lnTo>
                    <a:pt x="114" y="170"/>
                  </a:lnTo>
                  <a:lnTo>
                    <a:pt x="59" y="79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18" name="Freeform 34"/>
            <p:cNvSpPr>
              <a:spLocks/>
            </p:cNvSpPr>
            <p:nvPr/>
          </p:nvSpPr>
          <p:spPr bwMode="auto">
            <a:xfrm>
              <a:off x="2596" y="3061"/>
              <a:ext cx="34" cy="68"/>
            </a:xfrm>
            <a:custGeom>
              <a:avLst/>
              <a:gdLst>
                <a:gd name="T0" fmla="*/ 0 w 235"/>
                <a:gd name="T1" fmla="*/ 477 h 477"/>
                <a:gd name="T2" fmla="*/ 54 w 235"/>
                <a:gd name="T3" fmla="*/ 403 h 477"/>
                <a:gd name="T4" fmla="*/ 105 w 235"/>
                <a:gd name="T5" fmla="*/ 318 h 477"/>
                <a:gd name="T6" fmla="*/ 152 w 235"/>
                <a:gd name="T7" fmla="*/ 221 h 477"/>
                <a:gd name="T8" fmla="*/ 195 w 235"/>
                <a:gd name="T9" fmla="*/ 115 h 477"/>
                <a:gd name="T10" fmla="*/ 235 w 235"/>
                <a:gd name="T11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5" h="477">
                  <a:moveTo>
                    <a:pt x="0" y="477"/>
                  </a:moveTo>
                  <a:lnTo>
                    <a:pt x="54" y="403"/>
                  </a:lnTo>
                  <a:lnTo>
                    <a:pt x="105" y="318"/>
                  </a:lnTo>
                  <a:lnTo>
                    <a:pt x="152" y="221"/>
                  </a:lnTo>
                  <a:lnTo>
                    <a:pt x="195" y="115"/>
                  </a:lnTo>
                  <a:lnTo>
                    <a:pt x="235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19" name="Freeform 35"/>
            <p:cNvSpPr>
              <a:spLocks/>
            </p:cNvSpPr>
            <p:nvPr/>
          </p:nvSpPr>
          <p:spPr bwMode="auto">
            <a:xfrm>
              <a:off x="1936" y="2226"/>
              <a:ext cx="106" cy="102"/>
            </a:xfrm>
            <a:custGeom>
              <a:avLst/>
              <a:gdLst>
                <a:gd name="T0" fmla="*/ 369 w 744"/>
                <a:gd name="T1" fmla="*/ 0 h 711"/>
                <a:gd name="T2" fmla="*/ 285 w 744"/>
                <a:gd name="T3" fmla="*/ 6 h 711"/>
                <a:gd name="T4" fmla="*/ 209 w 744"/>
                <a:gd name="T5" fmla="*/ 21 h 711"/>
                <a:gd name="T6" fmla="*/ 142 w 744"/>
                <a:gd name="T7" fmla="*/ 45 h 711"/>
                <a:gd name="T8" fmla="*/ 86 w 744"/>
                <a:gd name="T9" fmla="*/ 78 h 711"/>
                <a:gd name="T10" fmla="*/ 43 w 744"/>
                <a:gd name="T11" fmla="*/ 118 h 711"/>
                <a:gd name="T12" fmla="*/ 14 w 744"/>
                <a:gd name="T13" fmla="*/ 164 h 711"/>
                <a:gd name="T14" fmla="*/ 0 w 744"/>
                <a:gd name="T15" fmla="*/ 217 h 711"/>
                <a:gd name="T16" fmla="*/ 1 w 744"/>
                <a:gd name="T17" fmla="*/ 272 h 711"/>
                <a:gd name="T18" fmla="*/ 17 w 744"/>
                <a:gd name="T19" fmla="*/ 331 h 711"/>
                <a:gd name="T20" fmla="*/ 48 w 744"/>
                <a:gd name="T21" fmla="*/ 389 h 711"/>
                <a:gd name="T22" fmla="*/ 93 w 744"/>
                <a:gd name="T23" fmla="*/ 448 h 711"/>
                <a:gd name="T24" fmla="*/ 151 w 744"/>
                <a:gd name="T25" fmla="*/ 503 h 711"/>
                <a:gd name="T26" fmla="*/ 219 w 744"/>
                <a:gd name="T27" fmla="*/ 553 h 711"/>
                <a:gd name="T28" fmla="*/ 297 w 744"/>
                <a:gd name="T29" fmla="*/ 599 h 711"/>
                <a:gd name="T30" fmla="*/ 382 w 744"/>
                <a:gd name="T31" fmla="*/ 639 h 711"/>
                <a:gd name="T32" fmla="*/ 471 w 744"/>
                <a:gd name="T33" fmla="*/ 670 h 711"/>
                <a:gd name="T34" fmla="*/ 563 w 744"/>
                <a:gd name="T35" fmla="*/ 693 h 711"/>
                <a:gd name="T36" fmla="*/ 655 w 744"/>
                <a:gd name="T37" fmla="*/ 707 h 711"/>
                <a:gd name="T38" fmla="*/ 744 w 744"/>
                <a:gd name="T39" fmla="*/ 711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44" h="711">
                  <a:moveTo>
                    <a:pt x="369" y="0"/>
                  </a:moveTo>
                  <a:lnTo>
                    <a:pt x="285" y="6"/>
                  </a:lnTo>
                  <a:lnTo>
                    <a:pt x="209" y="21"/>
                  </a:lnTo>
                  <a:lnTo>
                    <a:pt x="142" y="45"/>
                  </a:lnTo>
                  <a:lnTo>
                    <a:pt x="86" y="78"/>
                  </a:lnTo>
                  <a:lnTo>
                    <a:pt x="43" y="118"/>
                  </a:lnTo>
                  <a:lnTo>
                    <a:pt x="14" y="164"/>
                  </a:lnTo>
                  <a:lnTo>
                    <a:pt x="0" y="217"/>
                  </a:lnTo>
                  <a:lnTo>
                    <a:pt x="1" y="272"/>
                  </a:lnTo>
                  <a:lnTo>
                    <a:pt x="17" y="331"/>
                  </a:lnTo>
                  <a:lnTo>
                    <a:pt x="48" y="389"/>
                  </a:lnTo>
                  <a:lnTo>
                    <a:pt x="93" y="448"/>
                  </a:lnTo>
                  <a:lnTo>
                    <a:pt x="151" y="503"/>
                  </a:lnTo>
                  <a:lnTo>
                    <a:pt x="219" y="553"/>
                  </a:lnTo>
                  <a:lnTo>
                    <a:pt x="297" y="599"/>
                  </a:lnTo>
                  <a:lnTo>
                    <a:pt x="382" y="639"/>
                  </a:lnTo>
                  <a:lnTo>
                    <a:pt x="471" y="670"/>
                  </a:lnTo>
                  <a:lnTo>
                    <a:pt x="563" y="693"/>
                  </a:lnTo>
                  <a:lnTo>
                    <a:pt x="655" y="707"/>
                  </a:lnTo>
                  <a:lnTo>
                    <a:pt x="744" y="71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20" name="Freeform 36"/>
            <p:cNvSpPr>
              <a:spLocks/>
            </p:cNvSpPr>
            <p:nvPr/>
          </p:nvSpPr>
          <p:spPr bwMode="auto">
            <a:xfrm>
              <a:off x="1895" y="2382"/>
              <a:ext cx="106" cy="76"/>
            </a:xfrm>
            <a:custGeom>
              <a:avLst/>
              <a:gdLst>
                <a:gd name="T0" fmla="*/ 9 w 746"/>
                <a:gd name="T1" fmla="*/ 0 h 527"/>
                <a:gd name="T2" fmla="*/ 0 w 746"/>
                <a:gd name="T3" fmla="*/ 52 h 527"/>
                <a:gd name="T4" fmla="*/ 7 w 746"/>
                <a:gd name="T5" fmla="*/ 107 h 527"/>
                <a:gd name="T6" fmla="*/ 27 w 746"/>
                <a:gd name="T7" fmla="*/ 163 h 527"/>
                <a:gd name="T8" fmla="*/ 60 w 746"/>
                <a:gd name="T9" fmla="*/ 221 h 527"/>
                <a:gd name="T10" fmla="*/ 107 w 746"/>
                <a:gd name="T11" fmla="*/ 277 h 527"/>
                <a:gd name="T12" fmla="*/ 165 w 746"/>
                <a:gd name="T13" fmla="*/ 330 h 527"/>
                <a:gd name="T14" fmla="*/ 233 w 746"/>
                <a:gd name="T15" fmla="*/ 378 h 527"/>
                <a:gd name="T16" fmla="*/ 310 w 746"/>
                <a:gd name="T17" fmla="*/ 422 h 527"/>
                <a:gd name="T18" fmla="*/ 393 w 746"/>
                <a:gd name="T19" fmla="*/ 459 h 527"/>
                <a:gd name="T20" fmla="*/ 481 w 746"/>
                <a:gd name="T21" fmla="*/ 489 h 527"/>
                <a:gd name="T22" fmla="*/ 570 w 746"/>
                <a:gd name="T23" fmla="*/ 510 h 527"/>
                <a:gd name="T24" fmla="*/ 659 w 746"/>
                <a:gd name="T25" fmla="*/ 523 h 527"/>
                <a:gd name="T26" fmla="*/ 746 w 746"/>
                <a:gd name="T27" fmla="*/ 527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46" h="527">
                  <a:moveTo>
                    <a:pt x="9" y="0"/>
                  </a:moveTo>
                  <a:lnTo>
                    <a:pt x="0" y="52"/>
                  </a:lnTo>
                  <a:lnTo>
                    <a:pt x="7" y="107"/>
                  </a:lnTo>
                  <a:lnTo>
                    <a:pt x="27" y="163"/>
                  </a:lnTo>
                  <a:lnTo>
                    <a:pt x="60" y="221"/>
                  </a:lnTo>
                  <a:lnTo>
                    <a:pt x="107" y="277"/>
                  </a:lnTo>
                  <a:lnTo>
                    <a:pt x="165" y="330"/>
                  </a:lnTo>
                  <a:lnTo>
                    <a:pt x="233" y="378"/>
                  </a:lnTo>
                  <a:lnTo>
                    <a:pt x="310" y="422"/>
                  </a:lnTo>
                  <a:lnTo>
                    <a:pt x="393" y="459"/>
                  </a:lnTo>
                  <a:lnTo>
                    <a:pt x="481" y="489"/>
                  </a:lnTo>
                  <a:lnTo>
                    <a:pt x="570" y="510"/>
                  </a:lnTo>
                  <a:lnTo>
                    <a:pt x="659" y="523"/>
                  </a:lnTo>
                  <a:lnTo>
                    <a:pt x="746" y="52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21" name="Freeform 37"/>
            <p:cNvSpPr>
              <a:spLocks/>
            </p:cNvSpPr>
            <p:nvPr/>
          </p:nvSpPr>
          <p:spPr bwMode="auto">
            <a:xfrm>
              <a:off x="2589" y="2221"/>
              <a:ext cx="107" cy="102"/>
            </a:xfrm>
            <a:custGeom>
              <a:avLst/>
              <a:gdLst>
                <a:gd name="T0" fmla="*/ 375 w 745"/>
                <a:gd name="T1" fmla="*/ 712 h 712"/>
                <a:gd name="T2" fmla="*/ 459 w 745"/>
                <a:gd name="T3" fmla="*/ 706 h 712"/>
                <a:gd name="T4" fmla="*/ 536 w 745"/>
                <a:gd name="T5" fmla="*/ 690 h 712"/>
                <a:gd name="T6" fmla="*/ 603 w 745"/>
                <a:gd name="T7" fmla="*/ 667 h 712"/>
                <a:gd name="T8" fmla="*/ 658 w 745"/>
                <a:gd name="T9" fmla="*/ 634 h 712"/>
                <a:gd name="T10" fmla="*/ 701 w 745"/>
                <a:gd name="T11" fmla="*/ 594 h 712"/>
                <a:gd name="T12" fmla="*/ 730 w 745"/>
                <a:gd name="T13" fmla="*/ 546 h 712"/>
                <a:gd name="T14" fmla="*/ 745 w 745"/>
                <a:gd name="T15" fmla="*/ 495 h 712"/>
                <a:gd name="T16" fmla="*/ 743 w 745"/>
                <a:gd name="T17" fmla="*/ 439 h 712"/>
                <a:gd name="T18" fmla="*/ 727 w 745"/>
                <a:gd name="T19" fmla="*/ 381 h 712"/>
                <a:gd name="T20" fmla="*/ 696 w 745"/>
                <a:gd name="T21" fmla="*/ 322 h 712"/>
                <a:gd name="T22" fmla="*/ 651 w 745"/>
                <a:gd name="T23" fmla="*/ 264 h 712"/>
                <a:gd name="T24" fmla="*/ 594 w 745"/>
                <a:gd name="T25" fmla="*/ 209 h 712"/>
                <a:gd name="T26" fmla="*/ 526 w 745"/>
                <a:gd name="T27" fmla="*/ 158 h 712"/>
                <a:gd name="T28" fmla="*/ 447 w 745"/>
                <a:gd name="T29" fmla="*/ 112 h 712"/>
                <a:gd name="T30" fmla="*/ 363 w 745"/>
                <a:gd name="T31" fmla="*/ 72 h 712"/>
                <a:gd name="T32" fmla="*/ 273 w 745"/>
                <a:gd name="T33" fmla="*/ 41 h 712"/>
                <a:gd name="T34" fmla="*/ 181 w 745"/>
                <a:gd name="T35" fmla="*/ 18 h 712"/>
                <a:gd name="T36" fmla="*/ 89 w 745"/>
                <a:gd name="T37" fmla="*/ 5 h 712"/>
                <a:gd name="T38" fmla="*/ 0 w 745"/>
                <a:gd name="T39" fmla="*/ 0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45" h="712">
                  <a:moveTo>
                    <a:pt x="375" y="712"/>
                  </a:moveTo>
                  <a:lnTo>
                    <a:pt x="459" y="706"/>
                  </a:lnTo>
                  <a:lnTo>
                    <a:pt x="536" y="690"/>
                  </a:lnTo>
                  <a:lnTo>
                    <a:pt x="603" y="667"/>
                  </a:lnTo>
                  <a:lnTo>
                    <a:pt x="658" y="634"/>
                  </a:lnTo>
                  <a:lnTo>
                    <a:pt x="701" y="594"/>
                  </a:lnTo>
                  <a:lnTo>
                    <a:pt x="730" y="546"/>
                  </a:lnTo>
                  <a:lnTo>
                    <a:pt x="745" y="495"/>
                  </a:lnTo>
                  <a:lnTo>
                    <a:pt x="743" y="439"/>
                  </a:lnTo>
                  <a:lnTo>
                    <a:pt x="727" y="381"/>
                  </a:lnTo>
                  <a:lnTo>
                    <a:pt x="696" y="322"/>
                  </a:lnTo>
                  <a:lnTo>
                    <a:pt x="651" y="264"/>
                  </a:lnTo>
                  <a:lnTo>
                    <a:pt x="594" y="209"/>
                  </a:lnTo>
                  <a:lnTo>
                    <a:pt x="526" y="158"/>
                  </a:lnTo>
                  <a:lnTo>
                    <a:pt x="447" y="112"/>
                  </a:lnTo>
                  <a:lnTo>
                    <a:pt x="363" y="72"/>
                  </a:lnTo>
                  <a:lnTo>
                    <a:pt x="273" y="41"/>
                  </a:lnTo>
                  <a:lnTo>
                    <a:pt x="181" y="18"/>
                  </a:lnTo>
                  <a:lnTo>
                    <a:pt x="89" y="5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22" name="Freeform 38"/>
            <p:cNvSpPr>
              <a:spLocks/>
            </p:cNvSpPr>
            <p:nvPr/>
          </p:nvSpPr>
          <p:spPr bwMode="auto">
            <a:xfrm>
              <a:off x="2602" y="2426"/>
              <a:ext cx="52" cy="26"/>
            </a:xfrm>
            <a:custGeom>
              <a:avLst/>
              <a:gdLst>
                <a:gd name="T0" fmla="*/ 0 w 362"/>
                <a:gd name="T1" fmla="*/ 184 h 184"/>
                <a:gd name="T2" fmla="*/ 76 w 362"/>
                <a:gd name="T3" fmla="*/ 179 h 184"/>
                <a:gd name="T4" fmla="*/ 147 w 362"/>
                <a:gd name="T5" fmla="*/ 166 h 184"/>
                <a:gd name="T6" fmla="*/ 210 w 362"/>
                <a:gd name="T7" fmla="*/ 146 h 184"/>
                <a:gd name="T8" fmla="*/ 264 w 362"/>
                <a:gd name="T9" fmla="*/ 119 h 184"/>
                <a:gd name="T10" fmla="*/ 309 w 362"/>
                <a:gd name="T11" fmla="*/ 84 h 184"/>
                <a:gd name="T12" fmla="*/ 341 w 362"/>
                <a:gd name="T13" fmla="*/ 45 h 184"/>
                <a:gd name="T14" fmla="*/ 362 w 362"/>
                <a:gd name="T15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2" h="184">
                  <a:moveTo>
                    <a:pt x="0" y="184"/>
                  </a:moveTo>
                  <a:lnTo>
                    <a:pt x="76" y="179"/>
                  </a:lnTo>
                  <a:lnTo>
                    <a:pt x="147" y="166"/>
                  </a:lnTo>
                  <a:lnTo>
                    <a:pt x="210" y="146"/>
                  </a:lnTo>
                  <a:lnTo>
                    <a:pt x="264" y="119"/>
                  </a:lnTo>
                  <a:lnTo>
                    <a:pt x="309" y="84"/>
                  </a:lnTo>
                  <a:lnTo>
                    <a:pt x="341" y="45"/>
                  </a:lnTo>
                  <a:lnTo>
                    <a:pt x="36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23" name="Line 39"/>
            <p:cNvSpPr>
              <a:spLocks noChangeShapeType="1"/>
            </p:cNvSpPr>
            <p:nvPr/>
          </p:nvSpPr>
          <p:spPr bwMode="auto">
            <a:xfrm flipV="1">
              <a:off x="2042" y="2323"/>
              <a:ext cx="601" cy="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24" name="Line 40"/>
            <p:cNvSpPr>
              <a:spLocks noChangeShapeType="1"/>
            </p:cNvSpPr>
            <p:nvPr/>
          </p:nvSpPr>
          <p:spPr bwMode="auto">
            <a:xfrm flipH="1">
              <a:off x="2001" y="2452"/>
              <a:ext cx="601" cy="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25" name="Line 41"/>
            <p:cNvSpPr>
              <a:spLocks noChangeShapeType="1"/>
            </p:cNvSpPr>
            <p:nvPr/>
          </p:nvSpPr>
          <p:spPr bwMode="auto">
            <a:xfrm flipH="1">
              <a:off x="1988" y="2221"/>
              <a:ext cx="601" cy="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26" name="Freeform 42"/>
            <p:cNvSpPr>
              <a:spLocks/>
            </p:cNvSpPr>
            <p:nvPr/>
          </p:nvSpPr>
          <p:spPr bwMode="auto">
            <a:xfrm>
              <a:off x="2842" y="2144"/>
              <a:ext cx="754" cy="1717"/>
            </a:xfrm>
            <a:custGeom>
              <a:avLst/>
              <a:gdLst>
                <a:gd name="T0" fmla="*/ 56 w 5275"/>
                <a:gd name="T1" fmla="*/ 8057 h 12018"/>
                <a:gd name="T2" fmla="*/ 184 w 5275"/>
                <a:gd name="T3" fmla="*/ 8652 h 12018"/>
                <a:gd name="T4" fmla="*/ 335 w 5275"/>
                <a:gd name="T5" fmla="*/ 9212 h 12018"/>
                <a:gd name="T6" fmla="*/ 508 w 5275"/>
                <a:gd name="T7" fmla="*/ 9735 h 12018"/>
                <a:gd name="T8" fmla="*/ 701 w 5275"/>
                <a:gd name="T9" fmla="*/ 10213 h 12018"/>
                <a:gd name="T10" fmla="*/ 913 w 5275"/>
                <a:gd name="T11" fmla="*/ 10644 h 12018"/>
                <a:gd name="T12" fmla="*/ 1140 w 5275"/>
                <a:gd name="T13" fmla="*/ 11021 h 12018"/>
                <a:gd name="T14" fmla="*/ 1380 w 5275"/>
                <a:gd name="T15" fmla="*/ 11341 h 12018"/>
                <a:gd name="T16" fmla="*/ 1633 w 5275"/>
                <a:gd name="T17" fmla="*/ 11603 h 12018"/>
                <a:gd name="T18" fmla="*/ 1893 w 5275"/>
                <a:gd name="T19" fmla="*/ 11802 h 12018"/>
                <a:gd name="T20" fmla="*/ 2161 w 5275"/>
                <a:gd name="T21" fmla="*/ 11938 h 12018"/>
                <a:gd name="T22" fmla="*/ 2432 w 5275"/>
                <a:gd name="T23" fmla="*/ 12008 h 12018"/>
                <a:gd name="T24" fmla="*/ 2705 w 5275"/>
                <a:gd name="T25" fmla="*/ 12011 h 12018"/>
                <a:gd name="T26" fmla="*/ 2974 w 5275"/>
                <a:gd name="T27" fmla="*/ 11948 h 12018"/>
                <a:gd name="T28" fmla="*/ 3240 w 5275"/>
                <a:gd name="T29" fmla="*/ 11820 h 12018"/>
                <a:gd name="T30" fmla="*/ 3500 w 5275"/>
                <a:gd name="T31" fmla="*/ 11628 h 12018"/>
                <a:gd name="T32" fmla="*/ 3749 w 5275"/>
                <a:gd name="T33" fmla="*/ 11373 h 12018"/>
                <a:gd name="T34" fmla="*/ 3988 w 5275"/>
                <a:gd name="T35" fmla="*/ 11058 h 12018"/>
                <a:gd name="T36" fmla="*/ 4210 w 5275"/>
                <a:gd name="T37" fmla="*/ 10686 h 12018"/>
                <a:gd name="T38" fmla="*/ 4418 w 5275"/>
                <a:gd name="T39" fmla="*/ 10262 h 12018"/>
                <a:gd name="T40" fmla="*/ 4605 w 5275"/>
                <a:gd name="T41" fmla="*/ 9789 h 12018"/>
                <a:gd name="T42" fmla="*/ 4774 w 5275"/>
                <a:gd name="T43" fmla="*/ 9271 h 12018"/>
                <a:gd name="T44" fmla="*/ 4919 w 5275"/>
                <a:gd name="T45" fmla="*/ 8713 h 12018"/>
                <a:gd name="T46" fmla="*/ 5041 w 5275"/>
                <a:gd name="T47" fmla="*/ 8122 h 12018"/>
                <a:gd name="T48" fmla="*/ 5139 w 5275"/>
                <a:gd name="T49" fmla="*/ 7503 h 12018"/>
                <a:gd name="T50" fmla="*/ 5211 w 5275"/>
                <a:gd name="T51" fmla="*/ 6863 h 12018"/>
                <a:gd name="T52" fmla="*/ 5257 w 5275"/>
                <a:gd name="T53" fmla="*/ 6208 h 12018"/>
                <a:gd name="T54" fmla="*/ 5275 w 5275"/>
                <a:gd name="T55" fmla="*/ 5543 h 12018"/>
                <a:gd name="T56" fmla="*/ 5267 w 5275"/>
                <a:gd name="T57" fmla="*/ 4875 h 12018"/>
                <a:gd name="T58" fmla="*/ 5232 w 5275"/>
                <a:gd name="T59" fmla="*/ 4212 h 12018"/>
                <a:gd name="T60" fmla="*/ 5170 w 5275"/>
                <a:gd name="T61" fmla="*/ 3560 h 12018"/>
                <a:gd name="T62" fmla="*/ 5083 w 5275"/>
                <a:gd name="T63" fmla="*/ 2924 h 12018"/>
                <a:gd name="T64" fmla="*/ 4969 w 5275"/>
                <a:gd name="T65" fmla="*/ 2312 h 12018"/>
                <a:gd name="T66" fmla="*/ 4833 w 5275"/>
                <a:gd name="T67" fmla="*/ 1729 h 12018"/>
                <a:gd name="T68" fmla="*/ 4674 w 5275"/>
                <a:gd name="T69" fmla="*/ 1181 h 12018"/>
                <a:gd name="T70" fmla="*/ 4493 w 5275"/>
                <a:gd name="T71" fmla="*/ 674 h 12018"/>
                <a:gd name="T72" fmla="*/ 4293 w 5275"/>
                <a:gd name="T73" fmla="*/ 213 h 12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275" h="12018">
                  <a:moveTo>
                    <a:pt x="0" y="7749"/>
                  </a:moveTo>
                  <a:lnTo>
                    <a:pt x="56" y="8057"/>
                  </a:lnTo>
                  <a:lnTo>
                    <a:pt x="116" y="8358"/>
                  </a:lnTo>
                  <a:lnTo>
                    <a:pt x="184" y="8652"/>
                  </a:lnTo>
                  <a:lnTo>
                    <a:pt x="257" y="8936"/>
                  </a:lnTo>
                  <a:lnTo>
                    <a:pt x="335" y="9212"/>
                  </a:lnTo>
                  <a:lnTo>
                    <a:pt x="420" y="9478"/>
                  </a:lnTo>
                  <a:lnTo>
                    <a:pt x="508" y="9735"/>
                  </a:lnTo>
                  <a:lnTo>
                    <a:pt x="603" y="9980"/>
                  </a:lnTo>
                  <a:lnTo>
                    <a:pt x="701" y="10213"/>
                  </a:lnTo>
                  <a:lnTo>
                    <a:pt x="805" y="10435"/>
                  </a:lnTo>
                  <a:lnTo>
                    <a:pt x="913" y="10644"/>
                  </a:lnTo>
                  <a:lnTo>
                    <a:pt x="1024" y="10839"/>
                  </a:lnTo>
                  <a:lnTo>
                    <a:pt x="1140" y="11021"/>
                  </a:lnTo>
                  <a:lnTo>
                    <a:pt x="1259" y="11189"/>
                  </a:lnTo>
                  <a:lnTo>
                    <a:pt x="1380" y="11341"/>
                  </a:lnTo>
                  <a:lnTo>
                    <a:pt x="1505" y="11480"/>
                  </a:lnTo>
                  <a:lnTo>
                    <a:pt x="1633" y="11603"/>
                  </a:lnTo>
                  <a:lnTo>
                    <a:pt x="1762" y="11711"/>
                  </a:lnTo>
                  <a:lnTo>
                    <a:pt x="1893" y="11802"/>
                  </a:lnTo>
                  <a:lnTo>
                    <a:pt x="2027" y="11878"/>
                  </a:lnTo>
                  <a:lnTo>
                    <a:pt x="2161" y="11938"/>
                  </a:lnTo>
                  <a:lnTo>
                    <a:pt x="2297" y="11981"/>
                  </a:lnTo>
                  <a:lnTo>
                    <a:pt x="2432" y="12008"/>
                  </a:lnTo>
                  <a:lnTo>
                    <a:pt x="2569" y="12018"/>
                  </a:lnTo>
                  <a:lnTo>
                    <a:pt x="2705" y="12011"/>
                  </a:lnTo>
                  <a:lnTo>
                    <a:pt x="2839" y="11987"/>
                  </a:lnTo>
                  <a:lnTo>
                    <a:pt x="2974" y="11948"/>
                  </a:lnTo>
                  <a:lnTo>
                    <a:pt x="3108" y="11892"/>
                  </a:lnTo>
                  <a:lnTo>
                    <a:pt x="3240" y="11820"/>
                  </a:lnTo>
                  <a:lnTo>
                    <a:pt x="3371" y="11731"/>
                  </a:lnTo>
                  <a:lnTo>
                    <a:pt x="3500" y="11628"/>
                  </a:lnTo>
                  <a:lnTo>
                    <a:pt x="3626" y="11508"/>
                  </a:lnTo>
                  <a:lnTo>
                    <a:pt x="3749" y="11373"/>
                  </a:lnTo>
                  <a:lnTo>
                    <a:pt x="3870" y="11222"/>
                  </a:lnTo>
                  <a:lnTo>
                    <a:pt x="3988" y="11058"/>
                  </a:lnTo>
                  <a:lnTo>
                    <a:pt x="4101" y="10880"/>
                  </a:lnTo>
                  <a:lnTo>
                    <a:pt x="4210" y="10686"/>
                  </a:lnTo>
                  <a:lnTo>
                    <a:pt x="4316" y="10481"/>
                  </a:lnTo>
                  <a:lnTo>
                    <a:pt x="4418" y="10262"/>
                  </a:lnTo>
                  <a:lnTo>
                    <a:pt x="4513" y="10031"/>
                  </a:lnTo>
                  <a:lnTo>
                    <a:pt x="4605" y="9789"/>
                  </a:lnTo>
                  <a:lnTo>
                    <a:pt x="4692" y="9535"/>
                  </a:lnTo>
                  <a:lnTo>
                    <a:pt x="4774" y="9271"/>
                  </a:lnTo>
                  <a:lnTo>
                    <a:pt x="4849" y="8996"/>
                  </a:lnTo>
                  <a:lnTo>
                    <a:pt x="4919" y="8713"/>
                  </a:lnTo>
                  <a:lnTo>
                    <a:pt x="4983" y="8421"/>
                  </a:lnTo>
                  <a:lnTo>
                    <a:pt x="5041" y="8122"/>
                  </a:lnTo>
                  <a:lnTo>
                    <a:pt x="5093" y="7816"/>
                  </a:lnTo>
                  <a:lnTo>
                    <a:pt x="5139" y="7503"/>
                  </a:lnTo>
                  <a:lnTo>
                    <a:pt x="5178" y="7185"/>
                  </a:lnTo>
                  <a:lnTo>
                    <a:pt x="5211" y="6863"/>
                  </a:lnTo>
                  <a:lnTo>
                    <a:pt x="5237" y="6537"/>
                  </a:lnTo>
                  <a:lnTo>
                    <a:pt x="5257" y="6208"/>
                  </a:lnTo>
                  <a:lnTo>
                    <a:pt x="5269" y="5875"/>
                  </a:lnTo>
                  <a:lnTo>
                    <a:pt x="5275" y="5543"/>
                  </a:lnTo>
                  <a:lnTo>
                    <a:pt x="5275" y="5209"/>
                  </a:lnTo>
                  <a:lnTo>
                    <a:pt x="5267" y="4875"/>
                  </a:lnTo>
                  <a:lnTo>
                    <a:pt x="5253" y="4543"/>
                  </a:lnTo>
                  <a:lnTo>
                    <a:pt x="5232" y="4212"/>
                  </a:lnTo>
                  <a:lnTo>
                    <a:pt x="5204" y="3884"/>
                  </a:lnTo>
                  <a:lnTo>
                    <a:pt x="5170" y="3560"/>
                  </a:lnTo>
                  <a:lnTo>
                    <a:pt x="5130" y="3239"/>
                  </a:lnTo>
                  <a:lnTo>
                    <a:pt x="5083" y="2924"/>
                  </a:lnTo>
                  <a:lnTo>
                    <a:pt x="5029" y="2615"/>
                  </a:lnTo>
                  <a:lnTo>
                    <a:pt x="4969" y="2312"/>
                  </a:lnTo>
                  <a:lnTo>
                    <a:pt x="4904" y="2017"/>
                  </a:lnTo>
                  <a:lnTo>
                    <a:pt x="4833" y="1729"/>
                  </a:lnTo>
                  <a:lnTo>
                    <a:pt x="4756" y="1451"/>
                  </a:lnTo>
                  <a:lnTo>
                    <a:pt x="4674" y="1181"/>
                  </a:lnTo>
                  <a:lnTo>
                    <a:pt x="4586" y="923"/>
                  </a:lnTo>
                  <a:lnTo>
                    <a:pt x="4493" y="674"/>
                  </a:lnTo>
                  <a:lnTo>
                    <a:pt x="4395" y="437"/>
                  </a:lnTo>
                  <a:lnTo>
                    <a:pt x="4293" y="213"/>
                  </a:lnTo>
                  <a:lnTo>
                    <a:pt x="418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27" name="Freeform 43"/>
            <p:cNvSpPr>
              <a:spLocks/>
            </p:cNvSpPr>
            <p:nvPr/>
          </p:nvSpPr>
          <p:spPr bwMode="auto">
            <a:xfrm>
              <a:off x="2836" y="1940"/>
              <a:ext cx="604" cy="616"/>
            </a:xfrm>
            <a:custGeom>
              <a:avLst/>
              <a:gdLst>
                <a:gd name="T0" fmla="*/ 4228 w 4228"/>
                <a:gd name="T1" fmla="*/ 1429 h 4311"/>
                <a:gd name="T2" fmla="*/ 4119 w 4228"/>
                <a:gd name="T3" fmla="*/ 1233 h 4311"/>
                <a:gd name="T4" fmla="*/ 4006 w 4228"/>
                <a:gd name="T5" fmla="*/ 1048 h 4311"/>
                <a:gd name="T6" fmla="*/ 3889 w 4228"/>
                <a:gd name="T7" fmla="*/ 877 h 4311"/>
                <a:gd name="T8" fmla="*/ 3769 w 4228"/>
                <a:gd name="T9" fmla="*/ 721 h 4311"/>
                <a:gd name="T10" fmla="*/ 3646 w 4228"/>
                <a:gd name="T11" fmla="*/ 580 h 4311"/>
                <a:gd name="T12" fmla="*/ 3522 w 4228"/>
                <a:gd name="T13" fmla="*/ 453 h 4311"/>
                <a:gd name="T14" fmla="*/ 3394 w 4228"/>
                <a:gd name="T15" fmla="*/ 340 h 4311"/>
                <a:gd name="T16" fmla="*/ 3264 w 4228"/>
                <a:gd name="T17" fmla="*/ 244 h 4311"/>
                <a:gd name="T18" fmla="*/ 3133 w 4228"/>
                <a:gd name="T19" fmla="*/ 164 h 4311"/>
                <a:gd name="T20" fmla="*/ 3000 w 4228"/>
                <a:gd name="T21" fmla="*/ 99 h 4311"/>
                <a:gd name="T22" fmla="*/ 2867 w 4228"/>
                <a:gd name="T23" fmla="*/ 49 h 4311"/>
                <a:gd name="T24" fmla="*/ 2732 w 4228"/>
                <a:gd name="T25" fmla="*/ 17 h 4311"/>
                <a:gd name="T26" fmla="*/ 2597 w 4228"/>
                <a:gd name="T27" fmla="*/ 1 h 4311"/>
                <a:gd name="T28" fmla="*/ 2462 w 4228"/>
                <a:gd name="T29" fmla="*/ 0 h 4311"/>
                <a:gd name="T30" fmla="*/ 2329 w 4228"/>
                <a:gd name="T31" fmla="*/ 17 h 4311"/>
                <a:gd name="T32" fmla="*/ 2194 w 4228"/>
                <a:gd name="T33" fmla="*/ 48 h 4311"/>
                <a:gd name="T34" fmla="*/ 2061 w 4228"/>
                <a:gd name="T35" fmla="*/ 97 h 4311"/>
                <a:gd name="T36" fmla="*/ 1930 w 4228"/>
                <a:gd name="T37" fmla="*/ 162 h 4311"/>
                <a:gd name="T38" fmla="*/ 1800 w 4228"/>
                <a:gd name="T39" fmla="*/ 242 h 4311"/>
                <a:gd name="T40" fmla="*/ 1671 w 4228"/>
                <a:gd name="T41" fmla="*/ 337 h 4311"/>
                <a:gd name="T42" fmla="*/ 1544 w 4228"/>
                <a:gd name="T43" fmla="*/ 448 h 4311"/>
                <a:gd name="T44" fmla="*/ 1421 w 4228"/>
                <a:gd name="T45" fmla="*/ 575 h 4311"/>
                <a:gd name="T46" fmla="*/ 1301 w 4228"/>
                <a:gd name="T47" fmla="*/ 717 h 4311"/>
                <a:gd name="T48" fmla="*/ 1183 w 4228"/>
                <a:gd name="T49" fmla="*/ 873 h 4311"/>
                <a:gd name="T50" fmla="*/ 1068 w 4228"/>
                <a:gd name="T51" fmla="*/ 1043 h 4311"/>
                <a:gd name="T52" fmla="*/ 958 w 4228"/>
                <a:gd name="T53" fmla="*/ 1226 h 4311"/>
                <a:gd name="T54" fmla="*/ 851 w 4228"/>
                <a:gd name="T55" fmla="*/ 1424 h 4311"/>
                <a:gd name="T56" fmla="*/ 748 w 4228"/>
                <a:gd name="T57" fmla="*/ 1633 h 4311"/>
                <a:gd name="T58" fmla="*/ 650 w 4228"/>
                <a:gd name="T59" fmla="*/ 1855 h 4311"/>
                <a:gd name="T60" fmla="*/ 557 w 4228"/>
                <a:gd name="T61" fmla="*/ 2089 h 4311"/>
                <a:gd name="T62" fmla="*/ 468 w 4228"/>
                <a:gd name="T63" fmla="*/ 2334 h 4311"/>
                <a:gd name="T64" fmla="*/ 384 w 4228"/>
                <a:gd name="T65" fmla="*/ 2590 h 4311"/>
                <a:gd name="T66" fmla="*/ 306 w 4228"/>
                <a:gd name="T67" fmla="*/ 2855 h 4311"/>
                <a:gd name="T68" fmla="*/ 233 w 4228"/>
                <a:gd name="T69" fmla="*/ 3130 h 4311"/>
                <a:gd name="T70" fmla="*/ 166 w 4228"/>
                <a:gd name="T71" fmla="*/ 3414 h 4311"/>
                <a:gd name="T72" fmla="*/ 104 w 4228"/>
                <a:gd name="T73" fmla="*/ 3705 h 4311"/>
                <a:gd name="T74" fmla="*/ 49 w 4228"/>
                <a:gd name="T75" fmla="*/ 4005 h 4311"/>
                <a:gd name="T76" fmla="*/ 0 w 4228"/>
                <a:gd name="T77" fmla="*/ 4311 h 4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228" h="4311">
                  <a:moveTo>
                    <a:pt x="4228" y="1429"/>
                  </a:moveTo>
                  <a:lnTo>
                    <a:pt x="4119" y="1233"/>
                  </a:lnTo>
                  <a:lnTo>
                    <a:pt x="4006" y="1048"/>
                  </a:lnTo>
                  <a:lnTo>
                    <a:pt x="3889" y="877"/>
                  </a:lnTo>
                  <a:lnTo>
                    <a:pt x="3769" y="721"/>
                  </a:lnTo>
                  <a:lnTo>
                    <a:pt x="3646" y="580"/>
                  </a:lnTo>
                  <a:lnTo>
                    <a:pt x="3522" y="453"/>
                  </a:lnTo>
                  <a:lnTo>
                    <a:pt x="3394" y="340"/>
                  </a:lnTo>
                  <a:lnTo>
                    <a:pt x="3264" y="244"/>
                  </a:lnTo>
                  <a:lnTo>
                    <a:pt x="3133" y="164"/>
                  </a:lnTo>
                  <a:lnTo>
                    <a:pt x="3000" y="99"/>
                  </a:lnTo>
                  <a:lnTo>
                    <a:pt x="2867" y="49"/>
                  </a:lnTo>
                  <a:lnTo>
                    <a:pt x="2732" y="17"/>
                  </a:lnTo>
                  <a:lnTo>
                    <a:pt x="2597" y="1"/>
                  </a:lnTo>
                  <a:lnTo>
                    <a:pt x="2462" y="0"/>
                  </a:lnTo>
                  <a:lnTo>
                    <a:pt x="2329" y="17"/>
                  </a:lnTo>
                  <a:lnTo>
                    <a:pt x="2194" y="48"/>
                  </a:lnTo>
                  <a:lnTo>
                    <a:pt x="2061" y="97"/>
                  </a:lnTo>
                  <a:lnTo>
                    <a:pt x="1930" y="162"/>
                  </a:lnTo>
                  <a:lnTo>
                    <a:pt x="1800" y="242"/>
                  </a:lnTo>
                  <a:lnTo>
                    <a:pt x="1671" y="337"/>
                  </a:lnTo>
                  <a:lnTo>
                    <a:pt x="1544" y="448"/>
                  </a:lnTo>
                  <a:lnTo>
                    <a:pt x="1421" y="575"/>
                  </a:lnTo>
                  <a:lnTo>
                    <a:pt x="1301" y="717"/>
                  </a:lnTo>
                  <a:lnTo>
                    <a:pt x="1183" y="873"/>
                  </a:lnTo>
                  <a:lnTo>
                    <a:pt x="1068" y="1043"/>
                  </a:lnTo>
                  <a:lnTo>
                    <a:pt x="958" y="1226"/>
                  </a:lnTo>
                  <a:lnTo>
                    <a:pt x="851" y="1424"/>
                  </a:lnTo>
                  <a:lnTo>
                    <a:pt x="748" y="1633"/>
                  </a:lnTo>
                  <a:lnTo>
                    <a:pt x="650" y="1855"/>
                  </a:lnTo>
                  <a:lnTo>
                    <a:pt x="557" y="2089"/>
                  </a:lnTo>
                  <a:lnTo>
                    <a:pt x="468" y="2334"/>
                  </a:lnTo>
                  <a:lnTo>
                    <a:pt x="384" y="2590"/>
                  </a:lnTo>
                  <a:lnTo>
                    <a:pt x="306" y="2855"/>
                  </a:lnTo>
                  <a:lnTo>
                    <a:pt x="233" y="3130"/>
                  </a:lnTo>
                  <a:lnTo>
                    <a:pt x="166" y="3414"/>
                  </a:lnTo>
                  <a:lnTo>
                    <a:pt x="104" y="3705"/>
                  </a:lnTo>
                  <a:lnTo>
                    <a:pt x="49" y="4005"/>
                  </a:lnTo>
                  <a:lnTo>
                    <a:pt x="0" y="431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28" name="Freeform 44"/>
            <p:cNvSpPr>
              <a:spLocks/>
            </p:cNvSpPr>
            <p:nvPr/>
          </p:nvSpPr>
          <p:spPr bwMode="auto">
            <a:xfrm>
              <a:off x="3209" y="2468"/>
              <a:ext cx="219" cy="981"/>
            </a:xfrm>
            <a:custGeom>
              <a:avLst/>
              <a:gdLst>
                <a:gd name="T0" fmla="*/ 0 w 1533"/>
                <a:gd name="T1" fmla="*/ 6867 h 6867"/>
                <a:gd name="T2" fmla="*/ 102 w 1533"/>
                <a:gd name="T3" fmla="*/ 6858 h 6867"/>
                <a:gd name="T4" fmla="*/ 203 w 1533"/>
                <a:gd name="T5" fmla="*/ 6832 h 6867"/>
                <a:gd name="T6" fmla="*/ 303 w 1533"/>
                <a:gd name="T7" fmla="*/ 6792 h 6867"/>
                <a:gd name="T8" fmla="*/ 402 w 1533"/>
                <a:gd name="T9" fmla="*/ 6734 h 6867"/>
                <a:gd name="T10" fmla="*/ 498 w 1533"/>
                <a:gd name="T11" fmla="*/ 6661 h 6867"/>
                <a:gd name="T12" fmla="*/ 594 w 1533"/>
                <a:gd name="T13" fmla="*/ 6572 h 6867"/>
                <a:gd name="T14" fmla="*/ 686 w 1533"/>
                <a:gd name="T15" fmla="*/ 6469 h 6867"/>
                <a:gd name="T16" fmla="*/ 775 w 1533"/>
                <a:gd name="T17" fmla="*/ 6351 h 6867"/>
                <a:gd name="T18" fmla="*/ 860 w 1533"/>
                <a:gd name="T19" fmla="*/ 6219 h 6867"/>
                <a:gd name="T20" fmla="*/ 942 w 1533"/>
                <a:gd name="T21" fmla="*/ 6072 h 6867"/>
                <a:gd name="T22" fmla="*/ 1020 w 1533"/>
                <a:gd name="T23" fmla="*/ 5914 h 6867"/>
                <a:gd name="T24" fmla="*/ 1093 w 1533"/>
                <a:gd name="T25" fmla="*/ 5743 h 6867"/>
                <a:gd name="T26" fmla="*/ 1161 w 1533"/>
                <a:gd name="T27" fmla="*/ 5561 h 6867"/>
                <a:gd name="T28" fmla="*/ 1224 w 1533"/>
                <a:gd name="T29" fmla="*/ 5368 h 6867"/>
                <a:gd name="T30" fmla="*/ 1282 w 1533"/>
                <a:gd name="T31" fmla="*/ 5165 h 6867"/>
                <a:gd name="T32" fmla="*/ 1335 w 1533"/>
                <a:gd name="T33" fmla="*/ 4953 h 6867"/>
                <a:gd name="T34" fmla="*/ 1381 w 1533"/>
                <a:gd name="T35" fmla="*/ 4733 h 6867"/>
                <a:gd name="T36" fmla="*/ 1423 w 1533"/>
                <a:gd name="T37" fmla="*/ 4505 h 6867"/>
                <a:gd name="T38" fmla="*/ 1457 w 1533"/>
                <a:gd name="T39" fmla="*/ 4271 h 6867"/>
                <a:gd name="T40" fmla="*/ 1485 w 1533"/>
                <a:gd name="T41" fmla="*/ 4032 h 6867"/>
                <a:gd name="T42" fmla="*/ 1507 w 1533"/>
                <a:gd name="T43" fmla="*/ 3789 h 6867"/>
                <a:gd name="T44" fmla="*/ 1522 w 1533"/>
                <a:gd name="T45" fmla="*/ 3542 h 6867"/>
                <a:gd name="T46" fmla="*/ 1531 w 1533"/>
                <a:gd name="T47" fmla="*/ 3294 h 6867"/>
                <a:gd name="T48" fmla="*/ 1533 w 1533"/>
                <a:gd name="T49" fmla="*/ 3043 h 6867"/>
                <a:gd name="T50" fmla="*/ 1528 w 1533"/>
                <a:gd name="T51" fmla="*/ 2794 h 6867"/>
                <a:gd name="T52" fmla="*/ 1517 w 1533"/>
                <a:gd name="T53" fmla="*/ 2544 h 6867"/>
                <a:gd name="T54" fmla="*/ 1499 w 1533"/>
                <a:gd name="T55" fmla="*/ 2298 h 6867"/>
                <a:gd name="T56" fmla="*/ 1475 w 1533"/>
                <a:gd name="T57" fmla="*/ 2055 h 6867"/>
                <a:gd name="T58" fmla="*/ 1444 w 1533"/>
                <a:gd name="T59" fmla="*/ 1814 h 6867"/>
                <a:gd name="T60" fmla="*/ 1407 w 1533"/>
                <a:gd name="T61" fmla="*/ 1579 h 6867"/>
                <a:gd name="T62" fmla="*/ 1364 w 1533"/>
                <a:gd name="T63" fmla="*/ 1351 h 6867"/>
                <a:gd name="T64" fmla="*/ 1315 w 1533"/>
                <a:gd name="T65" fmla="*/ 1130 h 6867"/>
                <a:gd name="T66" fmla="*/ 1261 w 1533"/>
                <a:gd name="T67" fmla="*/ 916 h 6867"/>
                <a:gd name="T68" fmla="*/ 1200 w 1533"/>
                <a:gd name="T69" fmla="*/ 712 h 6867"/>
                <a:gd name="T70" fmla="*/ 1135 w 1533"/>
                <a:gd name="T71" fmla="*/ 518 h 6867"/>
                <a:gd name="T72" fmla="*/ 1065 w 1533"/>
                <a:gd name="T73" fmla="*/ 333 h 6867"/>
                <a:gd name="T74" fmla="*/ 990 w 1533"/>
                <a:gd name="T75" fmla="*/ 160 h 6867"/>
                <a:gd name="T76" fmla="*/ 911 w 1533"/>
                <a:gd name="T77" fmla="*/ 0 h 6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33" h="6867">
                  <a:moveTo>
                    <a:pt x="0" y="6867"/>
                  </a:moveTo>
                  <a:lnTo>
                    <a:pt x="102" y="6858"/>
                  </a:lnTo>
                  <a:lnTo>
                    <a:pt x="203" y="6832"/>
                  </a:lnTo>
                  <a:lnTo>
                    <a:pt x="303" y="6792"/>
                  </a:lnTo>
                  <a:lnTo>
                    <a:pt x="402" y="6734"/>
                  </a:lnTo>
                  <a:lnTo>
                    <a:pt x="498" y="6661"/>
                  </a:lnTo>
                  <a:lnTo>
                    <a:pt x="594" y="6572"/>
                  </a:lnTo>
                  <a:lnTo>
                    <a:pt x="686" y="6469"/>
                  </a:lnTo>
                  <a:lnTo>
                    <a:pt x="775" y="6351"/>
                  </a:lnTo>
                  <a:lnTo>
                    <a:pt x="860" y="6219"/>
                  </a:lnTo>
                  <a:lnTo>
                    <a:pt x="942" y="6072"/>
                  </a:lnTo>
                  <a:lnTo>
                    <a:pt x="1020" y="5914"/>
                  </a:lnTo>
                  <a:lnTo>
                    <a:pt x="1093" y="5743"/>
                  </a:lnTo>
                  <a:lnTo>
                    <a:pt x="1161" y="5561"/>
                  </a:lnTo>
                  <a:lnTo>
                    <a:pt x="1224" y="5368"/>
                  </a:lnTo>
                  <a:lnTo>
                    <a:pt x="1282" y="5165"/>
                  </a:lnTo>
                  <a:lnTo>
                    <a:pt x="1335" y="4953"/>
                  </a:lnTo>
                  <a:lnTo>
                    <a:pt x="1381" y="4733"/>
                  </a:lnTo>
                  <a:lnTo>
                    <a:pt x="1423" y="4505"/>
                  </a:lnTo>
                  <a:lnTo>
                    <a:pt x="1457" y="4271"/>
                  </a:lnTo>
                  <a:lnTo>
                    <a:pt x="1485" y="4032"/>
                  </a:lnTo>
                  <a:lnTo>
                    <a:pt x="1507" y="3789"/>
                  </a:lnTo>
                  <a:lnTo>
                    <a:pt x="1522" y="3542"/>
                  </a:lnTo>
                  <a:lnTo>
                    <a:pt x="1531" y="3294"/>
                  </a:lnTo>
                  <a:lnTo>
                    <a:pt x="1533" y="3043"/>
                  </a:lnTo>
                  <a:lnTo>
                    <a:pt x="1528" y="2794"/>
                  </a:lnTo>
                  <a:lnTo>
                    <a:pt x="1517" y="2544"/>
                  </a:lnTo>
                  <a:lnTo>
                    <a:pt x="1499" y="2298"/>
                  </a:lnTo>
                  <a:lnTo>
                    <a:pt x="1475" y="2055"/>
                  </a:lnTo>
                  <a:lnTo>
                    <a:pt x="1444" y="1814"/>
                  </a:lnTo>
                  <a:lnTo>
                    <a:pt x="1407" y="1579"/>
                  </a:lnTo>
                  <a:lnTo>
                    <a:pt x="1364" y="1351"/>
                  </a:lnTo>
                  <a:lnTo>
                    <a:pt x="1315" y="1130"/>
                  </a:lnTo>
                  <a:lnTo>
                    <a:pt x="1261" y="916"/>
                  </a:lnTo>
                  <a:lnTo>
                    <a:pt x="1200" y="712"/>
                  </a:lnTo>
                  <a:lnTo>
                    <a:pt x="1135" y="518"/>
                  </a:lnTo>
                  <a:lnTo>
                    <a:pt x="1065" y="333"/>
                  </a:lnTo>
                  <a:lnTo>
                    <a:pt x="990" y="160"/>
                  </a:lnTo>
                  <a:lnTo>
                    <a:pt x="91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29" name="Freeform 45"/>
            <p:cNvSpPr>
              <a:spLocks/>
            </p:cNvSpPr>
            <p:nvPr/>
          </p:nvSpPr>
          <p:spPr bwMode="auto">
            <a:xfrm>
              <a:off x="3199" y="2352"/>
              <a:ext cx="140" cy="116"/>
            </a:xfrm>
            <a:custGeom>
              <a:avLst/>
              <a:gdLst>
                <a:gd name="T0" fmla="*/ 978 w 978"/>
                <a:gd name="T1" fmla="*/ 817 h 817"/>
                <a:gd name="T2" fmla="*/ 900 w 978"/>
                <a:gd name="T3" fmla="*/ 678 h 817"/>
                <a:gd name="T4" fmla="*/ 819 w 978"/>
                <a:gd name="T5" fmla="*/ 553 h 817"/>
                <a:gd name="T6" fmla="*/ 735 w 978"/>
                <a:gd name="T7" fmla="*/ 438 h 817"/>
                <a:gd name="T8" fmla="*/ 650 w 978"/>
                <a:gd name="T9" fmla="*/ 336 h 817"/>
                <a:gd name="T10" fmla="*/ 561 w 978"/>
                <a:gd name="T11" fmla="*/ 247 h 817"/>
                <a:gd name="T12" fmla="*/ 470 w 978"/>
                <a:gd name="T13" fmla="*/ 171 h 817"/>
                <a:gd name="T14" fmla="*/ 378 w 978"/>
                <a:gd name="T15" fmla="*/ 109 h 817"/>
                <a:gd name="T16" fmla="*/ 284 w 978"/>
                <a:gd name="T17" fmla="*/ 60 h 817"/>
                <a:gd name="T18" fmla="*/ 190 w 978"/>
                <a:gd name="T19" fmla="*/ 26 h 817"/>
                <a:gd name="T20" fmla="*/ 96 w 978"/>
                <a:gd name="T21" fmla="*/ 5 h 817"/>
                <a:gd name="T22" fmla="*/ 0 w 978"/>
                <a:gd name="T23" fmla="*/ 0 h 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78" h="817">
                  <a:moveTo>
                    <a:pt x="978" y="817"/>
                  </a:moveTo>
                  <a:lnTo>
                    <a:pt x="900" y="678"/>
                  </a:lnTo>
                  <a:lnTo>
                    <a:pt x="819" y="553"/>
                  </a:lnTo>
                  <a:lnTo>
                    <a:pt x="735" y="438"/>
                  </a:lnTo>
                  <a:lnTo>
                    <a:pt x="650" y="336"/>
                  </a:lnTo>
                  <a:lnTo>
                    <a:pt x="561" y="247"/>
                  </a:lnTo>
                  <a:lnTo>
                    <a:pt x="470" y="171"/>
                  </a:lnTo>
                  <a:lnTo>
                    <a:pt x="378" y="109"/>
                  </a:lnTo>
                  <a:lnTo>
                    <a:pt x="284" y="60"/>
                  </a:lnTo>
                  <a:lnTo>
                    <a:pt x="190" y="26"/>
                  </a:lnTo>
                  <a:lnTo>
                    <a:pt x="96" y="5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30" name="Freeform 46"/>
            <p:cNvSpPr>
              <a:spLocks/>
            </p:cNvSpPr>
            <p:nvPr/>
          </p:nvSpPr>
          <p:spPr bwMode="auto">
            <a:xfrm>
              <a:off x="2789" y="2353"/>
              <a:ext cx="447" cy="1098"/>
            </a:xfrm>
            <a:custGeom>
              <a:avLst/>
              <a:gdLst>
                <a:gd name="T0" fmla="*/ 1430 w 3132"/>
                <a:gd name="T1" fmla="*/ 9 h 7684"/>
                <a:gd name="T2" fmla="*/ 1228 w 3132"/>
                <a:gd name="T3" fmla="*/ 76 h 7684"/>
                <a:gd name="T4" fmla="*/ 1032 w 3132"/>
                <a:gd name="T5" fmla="*/ 208 h 7684"/>
                <a:gd name="T6" fmla="*/ 844 w 3132"/>
                <a:gd name="T7" fmla="*/ 402 h 7684"/>
                <a:gd name="T8" fmla="*/ 669 w 3132"/>
                <a:gd name="T9" fmla="*/ 655 h 7684"/>
                <a:gd name="T10" fmla="*/ 508 w 3132"/>
                <a:gd name="T11" fmla="*/ 962 h 7684"/>
                <a:gd name="T12" fmla="*/ 366 w 3132"/>
                <a:gd name="T13" fmla="*/ 1319 h 7684"/>
                <a:gd name="T14" fmla="*/ 245 w 3132"/>
                <a:gd name="T15" fmla="*/ 1719 h 7684"/>
                <a:gd name="T16" fmla="*/ 146 w 3132"/>
                <a:gd name="T17" fmla="*/ 2155 h 7684"/>
                <a:gd name="T18" fmla="*/ 72 w 3132"/>
                <a:gd name="T19" fmla="*/ 2620 h 7684"/>
                <a:gd name="T20" fmla="*/ 24 w 3132"/>
                <a:gd name="T21" fmla="*/ 3106 h 7684"/>
                <a:gd name="T22" fmla="*/ 1 w 3132"/>
                <a:gd name="T23" fmla="*/ 3604 h 7684"/>
                <a:gd name="T24" fmla="*/ 6 w 3132"/>
                <a:gd name="T25" fmla="*/ 4107 h 7684"/>
                <a:gd name="T26" fmla="*/ 36 w 3132"/>
                <a:gd name="T27" fmla="*/ 4605 h 7684"/>
                <a:gd name="T28" fmla="*/ 93 w 3132"/>
                <a:gd name="T29" fmla="*/ 5090 h 7684"/>
                <a:gd name="T30" fmla="*/ 177 w 3132"/>
                <a:gd name="T31" fmla="*/ 5554 h 7684"/>
                <a:gd name="T32" fmla="*/ 282 w 3132"/>
                <a:gd name="T33" fmla="*/ 5987 h 7684"/>
                <a:gd name="T34" fmla="*/ 410 w 3132"/>
                <a:gd name="T35" fmla="*/ 6385 h 7684"/>
                <a:gd name="T36" fmla="*/ 559 w 3132"/>
                <a:gd name="T37" fmla="*/ 6740 h 7684"/>
                <a:gd name="T38" fmla="*/ 724 w 3132"/>
                <a:gd name="T39" fmla="*/ 7045 h 7684"/>
                <a:gd name="T40" fmla="*/ 903 w 3132"/>
                <a:gd name="T41" fmla="*/ 7294 h 7684"/>
                <a:gd name="T42" fmla="*/ 1094 w 3132"/>
                <a:gd name="T43" fmla="*/ 7485 h 7684"/>
                <a:gd name="T44" fmla="*/ 1293 w 3132"/>
                <a:gd name="T45" fmla="*/ 7613 h 7684"/>
                <a:gd name="T46" fmla="*/ 1497 w 3132"/>
                <a:gd name="T47" fmla="*/ 7677 h 7684"/>
                <a:gd name="T48" fmla="*/ 1702 w 3132"/>
                <a:gd name="T49" fmla="*/ 7675 h 7684"/>
                <a:gd name="T50" fmla="*/ 1904 w 3132"/>
                <a:gd name="T51" fmla="*/ 7608 h 7684"/>
                <a:gd name="T52" fmla="*/ 2101 w 3132"/>
                <a:gd name="T53" fmla="*/ 7476 h 7684"/>
                <a:gd name="T54" fmla="*/ 2289 w 3132"/>
                <a:gd name="T55" fmla="*/ 7282 h 7684"/>
                <a:gd name="T56" fmla="*/ 2464 w 3132"/>
                <a:gd name="T57" fmla="*/ 7029 h 7684"/>
                <a:gd name="T58" fmla="*/ 2623 w 3132"/>
                <a:gd name="T59" fmla="*/ 6722 h 7684"/>
                <a:gd name="T60" fmla="*/ 2766 w 3132"/>
                <a:gd name="T61" fmla="*/ 6365 h 7684"/>
                <a:gd name="T62" fmla="*/ 2887 w 3132"/>
                <a:gd name="T63" fmla="*/ 5965 h 7684"/>
                <a:gd name="T64" fmla="*/ 2985 w 3132"/>
                <a:gd name="T65" fmla="*/ 5529 h 7684"/>
                <a:gd name="T66" fmla="*/ 3060 w 3132"/>
                <a:gd name="T67" fmla="*/ 5064 h 7684"/>
                <a:gd name="T68" fmla="*/ 3109 w 3132"/>
                <a:gd name="T69" fmla="*/ 4579 h 7684"/>
                <a:gd name="T70" fmla="*/ 3131 w 3132"/>
                <a:gd name="T71" fmla="*/ 4080 h 7684"/>
                <a:gd name="T72" fmla="*/ 3127 w 3132"/>
                <a:gd name="T73" fmla="*/ 3577 h 7684"/>
                <a:gd name="T74" fmla="*/ 3096 w 3132"/>
                <a:gd name="T75" fmla="*/ 3080 h 7684"/>
                <a:gd name="T76" fmla="*/ 3039 w 3132"/>
                <a:gd name="T77" fmla="*/ 2594 h 7684"/>
                <a:gd name="T78" fmla="*/ 2956 w 3132"/>
                <a:gd name="T79" fmla="*/ 2130 h 7684"/>
                <a:gd name="T80" fmla="*/ 2850 w 3132"/>
                <a:gd name="T81" fmla="*/ 1697 h 7684"/>
                <a:gd name="T82" fmla="*/ 2722 w 3132"/>
                <a:gd name="T83" fmla="*/ 1299 h 7684"/>
                <a:gd name="T84" fmla="*/ 2574 w 3132"/>
                <a:gd name="T85" fmla="*/ 945 h 7684"/>
                <a:gd name="T86" fmla="*/ 2409 w 3132"/>
                <a:gd name="T87" fmla="*/ 639 h 7684"/>
                <a:gd name="T88" fmla="*/ 2229 w 3132"/>
                <a:gd name="T89" fmla="*/ 390 h 7684"/>
                <a:gd name="T90" fmla="*/ 2038 w 3132"/>
                <a:gd name="T91" fmla="*/ 199 h 7684"/>
                <a:gd name="T92" fmla="*/ 1839 w 3132"/>
                <a:gd name="T93" fmla="*/ 71 h 7684"/>
                <a:gd name="T94" fmla="*/ 1636 w 3132"/>
                <a:gd name="T95" fmla="*/ 7 h 76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132" h="7684">
                  <a:moveTo>
                    <a:pt x="1533" y="0"/>
                  </a:moveTo>
                  <a:lnTo>
                    <a:pt x="1430" y="9"/>
                  </a:lnTo>
                  <a:lnTo>
                    <a:pt x="1329" y="35"/>
                  </a:lnTo>
                  <a:lnTo>
                    <a:pt x="1228" y="76"/>
                  </a:lnTo>
                  <a:lnTo>
                    <a:pt x="1129" y="135"/>
                  </a:lnTo>
                  <a:lnTo>
                    <a:pt x="1032" y="208"/>
                  </a:lnTo>
                  <a:lnTo>
                    <a:pt x="936" y="298"/>
                  </a:lnTo>
                  <a:lnTo>
                    <a:pt x="844" y="402"/>
                  </a:lnTo>
                  <a:lnTo>
                    <a:pt x="754" y="521"/>
                  </a:lnTo>
                  <a:lnTo>
                    <a:pt x="669" y="655"/>
                  </a:lnTo>
                  <a:lnTo>
                    <a:pt x="587" y="802"/>
                  </a:lnTo>
                  <a:lnTo>
                    <a:pt x="508" y="962"/>
                  </a:lnTo>
                  <a:lnTo>
                    <a:pt x="435" y="1135"/>
                  </a:lnTo>
                  <a:lnTo>
                    <a:pt x="366" y="1319"/>
                  </a:lnTo>
                  <a:lnTo>
                    <a:pt x="304" y="1513"/>
                  </a:lnTo>
                  <a:lnTo>
                    <a:pt x="245" y="1719"/>
                  </a:lnTo>
                  <a:lnTo>
                    <a:pt x="193" y="1933"/>
                  </a:lnTo>
                  <a:lnTo>
                    <a:pt x="146" y="2155"/>
                  </a:lnTo>
                  <a:lnTo>
                    <a:pt x="107" y="2384"/>
                  </a:lnTo>
                  <a:lnTo>
                    <a:pt x="72" y="2620"/>
                  </a:lnTo>
                  <a:lnTo>
                    <a:pt x="45" y="2861"/>
                  </a:lnTo>
                  <a:lnTo>
                    <a:pt x="24" y="3106"/>
                  </a:lnTo>
                  <a:lnTo>
                    <a:pt x="9" y="3354"/>
                  </a:lnTo>
                  <a:lnTo>
                    <a:pt x="1" y="3604"/>
                  </a:lnTo>
                  <a:lnTo>
                    <a:pt x="0" y="3856"/>
                  </a:lnTo>
                  <a:lnTo>
                    <a:pt x="6" y="4107"/>
                  </a:lnTo>
                  <a:lnTo>
                    <a:pt x="17" y="4357"/>
                  </a:lnTo>
                  <a:lnTo>
                    <a:pt x="36" y="4605"/>
                  </a:lnTo>
                  <a:lnTo>
                    <a:pt x="62" y="4849"/>
                  </a:lnTo>
                  <a:lnTo>
                    <a:pt x="93" y="5090"/>
                  </a:lnTo>
                  <a:lnTo>
                    <a:pt x="132" y="5325"/>
                  </a:lnTo>
                  <a:lnTo>
                    <a:pt x="177" y="5554"/>
                  </a:lnTo>
                  <a:lnTo>
                    <a:pt x="226" y="5775"/>
                  </a:lnTo>
                  <a:lnTo>
                    <a:pt x="282" y="5987"/>
                  </a:lnTo>
                  <a:lnTo>
                    <a:pt x="344" y="6192"/>
                  </a:lnTo>
                  <a:lnTo>
                    <a:pt x="410" y="6385"/>
                  </a:lnTo>
                  <a:lnTo>
                    <a:pt x="482" y="6568"/>
                  </a:lnTo>
                  <a:lnTo>
                    <a:pt x="559" y="6740"/>
                  </a:lnTo>
                  <a:lnTo>
                    <a:pt x="639" y="6899"/>
                  </a:lnTo>
                  <a:lnTo>
                    <a:pt x="724" y="7045"/>
                  </a:lnTo>
                  <a:lnTo>
                    <a:pt x="811" y="7176"/>
                  </a:lnTo>
                  <a:lnTo>
                    <a:pt x="903" y="7294"/>
                  </a:lnTo>
                  <a:lnTo>
                    <a:pt x="998" y="7398"/>
                  </a:lnTo>
                  <a:lnTo>
                    <a:pt x="1094" y="7485"/>
                  </a:lnTo>
                  <a:lnTo>
                    <a:pt x="1193" y="7557"/>
                  </a:lnTo>
                  <a:lnTo>
                    <a:pt x="1293" y="7613"/>
                  </a:lnTo>
                  <a:lnTo>
                    <a:pt x="1394" y="7654"/>
                  </a:lnTo>
                  <a:lnTo>
                    <a:pt x="1497" y="7677"/>
                  </a:lnTo>
                  <a:lnTo>
                    <a:pt x="1599" y="7684"/>
                  </a:lnTo>
                  <a:lnTo>
                    <a:pt x="1702" y="7675"/>
                  </a:lnTo>
                  <a:lnTo>
                    <a:pt x="1803" y="7649"/>
                  </a:lnTo>
                  <a:lnTo>
                    <a:pt x="1904" y="7608"/>
                  </a:lnTo>
                  <a:lnTo>
                    <a:pt x="2003" y="7550"/>
                  </a:lnTo>
                  <a:lnTo>
                    <a:pt x="2101" y="7476"/>
                  </a:lnTo>
                  <a:lnTo>
                    <a:pt x="2197" y="7386"/>
                  </a:lnTo>
                  <a:lnTo>
                    <a:pt x="2289" y="7282"/>
                  </a:lnTo>
                  <a:lnTo>
                    <a:pt x="2379" y="7163"/>
                  </a:lnTo>
                  <a:lnTo>
                    <a:pt x="2464" y="7029"/>
                  </a:lnTo>
                  <a:lnTo>
                    <a:pt x="2546" y="6882"/>
                  </a:lnTo>
                  <a:lnTo>
                    <a:pt x="2623" y="6722"/>
                  </a:lnTo>
                  <a:lnTo>
                    <a:pt x="2698" y="6549"/>
                  </a:lnTo>
                  <a:lnTo>
                    <a:pt x="2766" y="6365"/>
                  </a:lnTo>
                  <a:lnTo>
                    <a:pt x="2829" y="6171"/>
                  </a:lnTo>
                  <a:lnTo>
                    <a:pt x="2887" y="5965"/>
                  </a:lnTo>
                  <a:lnTo>
                    <a:pt x="2939" y="5752"/>
                  </a:lnTo>
                  <a:lnTo>
                    <a:pt x="2985" y="5529"/>
                  </a:lnTo>
                  <a:lnTo>
                    <a:pt x="3026" y="5300"/>
                  </a:lnTo>
                  <a:lnTo>
                    <a:pt x="3060" y="5064"/>
                  </a:lnTo>
                  <a:lnTo>
                    <a:pt x="3087" y="4823"/>
                  </a:lnTo>
                  <a:lnTo>
                    <a:pt x="3109" y="4579"/>
                  </a:lnTo>
                  <a:lnTo>
                    <a:pt x="3123" y="4330"/>
                  </a:lnTo>
                  <a:lnTo>
                    <a:pt x="3131" y="4080"/>
                  </a:lnTo>
                  <a:lnTo>
                    <a:pt x="3132" y="3829"/>
                  </a:lnTo>
                  <a:lnTo>
                    <a:pt x="3127" y="3577"/>
                  </a:lnTo>
                  <a:lnTo>
                    <a:pt x="3114" y="3327"/>
                  </a:lnTo>
                  <a:lnTo>
                    <a:pt x="3096" y="3080"/>
                  </a:lnTo>
                  <a:lnTo>
                    <a:pt x="3071" y="2835"/>
                  </a:lnTo>
                  <a:lnTo>
                    <a:pt x="3039" y="2594"/>
                  </a:lnTo>
                  <a:lnTo>
                    <a:pt x="3001" y="2360"/>
                  </a:lnTo>
                  <a:lnTo>
                    <a:pt x="2956" y="2130"/>
                  </a:lnTo>
                  <a:lnTo>
                    <a:pt x="2907" y="1909"/>
                  </a:lnTo>
                  <a:lnTo>
                    <a:pt x="2850" y="1697"/>
                  </a:lnTo>
                  <a:lnTo>
                    <a:pt x="2789" y="1492"/>
                  </a:lnTo>
                  <a:lnTo>
                    <a:pt x="2722" y="1299"/>
                  </a:lnTo>
                  <a:lnTo>
                    <a:pt x="2650" y="1116"/>
                  </a:lnTo>
                  <a:lnTo>
                    <a:pt x="2574" y="945"/>
                  </a:lnTo>
                  <a:lnTo>
                    <a:pt x="2493" y="785"/>
                  </a:lnTo>
                  <a:lnTo>
                    <a:pt x="2409" y="639"/>
                  </a:lnTo>
                  <a:lnTo>
                    <a:pt x="2320" y="508"/>
                  </a:lnTo>
                  <a:lnTo>
                    <a:pt x="2229" y="390"/>
                  </a:lnTo>
                  <a:lnTo>
                    <a:pt x="2135" y="288"/>
                  </a:lnTo>
                  <a:lnTo>
                    <a:pt x="2038" y="199"/>
                  </a:lnTo>
                  <a:lnTo>
                    <a:pt x="1939" y="127"/>
                  </a:lnTo>
                  <a:lnTo>
                    <a:pt x="1839" y="71"/>
                  </a:lnTo>
                  <a:lnTo>
                    <a:pt x="1738" y="31"/>
                  </a:lnTo>
                  <a:lnTo>
                    <a:pt x="1636" y="7"/>
                  </a:lnTo>
                  <a:lnTo>
                    <a:pt x="1533" y="0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31" name="Freeform 47"/>
            <p:cNvSpPr>
              <a:spLocks/>
            </p:cNvSpPr>
            <p:nvPr/>
          </p:nvSpPr>
          <p:spPr bwMode="auto">
            <a:xfrm>
              <a:off x="3669" y="2140"/>
              <a:ext cx="475" cy="1716"/>
            </a:xfrm>
            <a:custGeom>
              <a:avLst/>
              <a:gdLst>
                <a:gd name="T0" fmla="*/ 0 w 3325"/>
                <a:gd name="T1" fmla="*/ 11835 h 12016"/>
                <a:gd name="T2" fmla="*/ 133 w 3325"/>
                <a:gd name="T3" fmla="*/ 11904 h 12016"/>
                <a:gd name="T4" fmla="*/ 266 w 3325"/>
                <a:gd name="T5" fmla="*/ 11956 h 12016"/>
                <a:gd name="T6" fmla="*/ 401 w 3325"/>
                <a:gd name="T7" fmla="*/ 11992 h 12016"/>
                <a:gd name="T8" fmla="*/ 536 w 3325"/>
                <a:gd name="T9" fmla="*/ 12012 h 12016"/>
                <a:gd name="T10" fmla="*/ 671 w 3325"/>
                <a:gd name="T11" fmla="*/ 12016 h 12016"/>
                <a:gd name="T12" fmla="*/ 806 w 3325"/>
                <a:gd name="T13" fmla="*/ 12003 h 12016"/>
                <a:gd name="T14" fmla="*/ 939 w 3325"/>
                <a:gd name="T15" fmla="*/ 11974 h 12016"/>
                <a:gd name="T16" fmla="*/ 1073 w 3325"/>
                <a:gd name="T17" fmla="*/ 11928 h 12016"/>
                <a:gd name="T18" fmla="*/ 1205 w 3325"/>
                <a:gd name="T19" fmla="*/ 11868 h 12016"/>
                <a:gd name="T20" fmla="*/ 1336 w 3325"/>
                <a:gd name="T21" fmla="*/ 11790 h 12016"/>
                <a:gd name="T22" fmla="*/ 1465 w 3325"/>
                <a:gd name="T23" fmla="*/ 11697 h 12016"/>
                <a:gd name="T24" fmla="*/ 1592 w 3325"/>
                <a:gd name="T25" fmla="*/ 11589 h 12016"/>
                <a:gd name="T26" fmla="*/ 1717 w 3325"/>
                <a:gd name="T27" fmla="*/ 11464 h 12016"/>
                <a:gd name="T28" fmla="*/ 1838 w 3325"/>
                <a:gd name="T29" fmla="*/ 11326 h 12016"/>
                <a:gd name="T30" fmla="*/ 1956 w 3325"/>
                <a:gd name="T31" fmla="*/ 11172 h 12016"/>
                <a:gd name="T32" fmla="*/ 2072 w 3325"/>
                <a:gd name="T33" fmla="*/ 11005 h 12016"/>
                <a:gd name="T34" fmla="*/ 2183 w 3325"/>
                <a:gd name="T35" fmla="*/ 10823 h 12016"/>
                <a:gd name="T36" fmla="*/ 2291 w 3325"/>
                <a:gd name="T37" fmla="*/ 10628 h 12016"/>
                <a:gd name="T38" fmla="*/ 2394 w 3325"/>
                <a:gd name="T39" fmla="*/ 10419 h 12016"/>
                <a:gd name="T40" fmla="*/ 2494 w 3325"/>
                <a:gd name="T41" fmla="*/ 10199 h 12016"/>
                <a:gd name="T42" fmla="*/ 2588 w 3325"/>
                <a:gd name="T43" fmla="*/ 9968 h 12016"/>
                <a:gd name="T44" fmla="*/ 2678 w 3325"/>
                <a:gd name="T45" fmla="*/ 9724 h 12016"/>
                <a:gd name="T46" fmla="*/ 2763 w 3325"/>
                <a:gd name="T47" fmla="*/ 9469 h 12016"/>
                <a:gd name="T48" fmla="*/ 2842 w 3325"/>
                <a:gd name="T49" fmla="*/ 9205 h 12016"/>
                <a:gd name="T50" fmla="*/ 2916 w 3325"/>
                <a:gd name="T51" fmla="*/ 8931 h 12016"/>
                <a:gd name="T52" fmla="*/ 2984 w 3325"/>
                <a:gd name="T53" fmla="*/ 8648 h 12016"/>
                <a:gd name="T54" fmla="*/ 3047 w 3325"/>
                <a:gd name="T55" fmla="*/ 8357 h 12016"/>
                <a:gd name="T56" fmla="*/ 3103 w 3325"/>
                <a:gd name="T57" fmla="*/ 8058 h 12016"/>
                <a:gd name="T58" fmla="*/ 3153 w 3325"/>
                <a:gd name="T59" fmla="*/ 7753 h 12016"/>
                <a:gd name="T60" fmla="*/ 3197 w 3325"/>
                <a:gd name="T61" fmla="*/ 7442 h 12016"/>
                <a:gd name="T62" fmla="*/ 3236 w 3325"/>
                <a:gd name="T63" fmla="*/ 7125 h 12016"/>
                <a:gd name="T64" fmla="*/ 3266 w 3325"/>
                <a:gd name="T65" fmla="*/ 6805 h 12016"/>
                <a:gd name="T66" fmla="*/ 3291 w 3325"/>
                <a:gd name="T67" fmla="*/ 6480 h 12016"/>
                <a:gd name="T68" fmla="*/ 3310 w 3325"/>
                <a:gd name="T69" fmla="*/ 6153 h 12016"/>
                <a:gd name="T70" fmla="*/ 3321 w 3325"/>
                <a:gd name="T71" fmla="*/ 5823 h 12016"/>
                <a:gd name="T72" fmla="*/ 3325 w 3325"/>
                <a:gd name="T73" fmla="*/ 5493 h 12016"/>
                <a:gd name="T74" fmla="*/ 3324 w 3325"/>
                <a:gd name="T75" fmla="*/ 5161 h 12016"/>
                <a:gd name="T76" fmla="*/ 3316 w 3325"/>
                <a:gd name="T77" fmla="*/ 4831 h 12016"/>
                <a:gd name="T78" fmla="*/ 3301 w 3325"/>
                <a:gd name="T79" fmla="*/ 4501 h 12016"/>
                <a:gd name="T80" fmla="*/ 3279 w 3325"/>
                <a:gd name="T81" fmla="*/ 4172 h 12016"/>
                <a:gd name="T82" fmla="*/ 3251 w 3325"/>
                <a:gd name="T83" fmla="*/ 3848 h 12016"/>
                <a:gd name="T84" fmla="*/ 3216 w 3325"/>
                <a:gd name="T85" fmla="*/ 3526 h 12016"/>
                <a:gd name="T86" fmla="*/ 3176 w 3325"/>
                <a:gd name="T87" fmla="*/ 3208 h 12016"/>
                <a:gd name="T88" fmla="*/ 3129 w 3325"/>
                <a:gd name="T89" fmla="*/ 2896 h 12016"/>
                <a:gd name="T90" fmla="*/ 3075 w 3325"/>
                <a:gd name="T91" fmla="*/ 2590 h 12016"/>
                <a:gd name="T92" fmla="*/ 3015 w 3325"/>
                <a:gd name="T93" fmla="*/ 2291 h 12016"/>
                <a:gd name="T94" fmla="*/ 2950 w 3325"/>
                <a:gd name="T95" fmla="*/ 1997 h 12016"/>
                <a:gd name="T96" fmla="*/ 2879 w 3325"/>
                <a:gd name="T97" fmla="*/ 1713 h 12016"/>
                <a:gd name="T98" fmla="*/ 2803 w 3325"/>
                <a:gd name="T99" fmla="*/ 1437 h 12016"/>
                <a:gd name="T100" fmla="*/ 2721 w 3325"/>
                <a:gd name="T101" fmla="*/ 1170 h 12016"/>
                <a:gd name="T102" fmla="*/ 2633 w 3325"/>
                <a:gd name="T103" fmla="*/ 913 h 12016"/>
                <a:gd name="T104" fmla="*/ 2541 w 3325"/>
                <a:gd name="T105" fmla="*/ 668 h 12016"/>
                <a:gd name="T106" fmla="*/ 2445 w 3325"/>
                <a:gd name="T107" fmla="*/ 433 h 12016"/>
                <a:gd name="T108" fmla="*/ 2342 w 3325"/>
                <a:gd name="T109" fmla="*/ 210 h 12016"/>
                <a:gd name="T110" fmla="*/ 2237 w 3325"/>
                <a:gd name="T111" fmla="*/ 0 h 120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325" h="12016">
                  <a:moveTo>
                    <a:pt x="0" y="11835"/>
                  </a:moveTo>
                  <a:lnTo>
                    <a:pt x="133" y="11904"/>
                  </a:lnTo>
                  <a:lnTo>
                    <a:pt x="266" y="11956"/>
                  </a:lnTo>
                  <a:lnTo>
                    <a:pt x="401" y="11992"/>
                  </a:lnTo>
                  <a:lnTo>
                    <a:pt x="536" y="12012"/>
                  </a:lnTo>
                  <a:lnTo>
                    <a:pt x="671" y="12016"/>
                  </a:lnTo>
                  <a:lnTo>
                    <a:pt x="806" y="12003"/>
                  </a:lnTo>
                  <a:lnTo>
                    <a:pt x="939" y="11974"/>
                  </a:lnTo>
                  <a:lnTo>
                    <a:pt x="1073" y="11928"/>
                  </a:lnTo>
                  <a:lnTo>
                    <a:pt x="1205" y="11868"/>
                  </a:lnTo>
                  <a:lnTo>
                    <a:pt x="1336" y="11790"/>
                  </a:lnTo>
                  <a:lnTo>
                    <a:pt x="1465" y="11697"/>
                  </a:lnTo>
                  <a:lnTo>
                    <a:pt x="1592" y="11589"/>
                  </a:lnTo>
                  <a:lnTo>
                    <a:pt x="1717" y="11464"/>
                  </a:lnTo>
                  <a:lnTo>
                    <a:pt x="1838" y="11326"/>
                  </a:lnTo>
                  <a:lnTo>
                    <a:pt x="1956" y="11172"/>
                  </a:lnTo>
                  <a:lnTo>
                    <a:pt x="2072" y="11005"/>
                  </a:lnTo>
                  <a:lnTo>
                    <a:pt x="2183" y="10823"/>
                  </a:lnTo>
                  <a:lnTo>
                    <a:pt x="2291" y="10628"/>
                  </a:lnTo>
                  <a:lnTo>
                    <a:pt x="2394" y="10419"/>
                  </a:lnTo>
                  <a:lnTo>
                    <a:pt x="2494" y="10199"/>
                  </a:lnTo>
                  <a:lnTo>
                    <a:pt x="2588" y="9968"/>
                  </a:lnTo>
                  <a:lnTo>
                    <a:pt x="2678" y="9724"/>
                  </a:lnTo>
                  <a:lnTo>
                    <a:pt x="2763" y="9469"/>
                  </a:lnTo>
                  <a:lnTo>
                    <a:pt x="2842" y="9205"/>
                  </a:lnTo>
                  <a:lnTo>
                    <a:pt x="2916" y="8931"/>
                  </a:lnTo>
                  <a:lnTo>
                    <a:pt x="2984" y="8648"/>
                  </a:lnTo>
                  <a:lnTo>
                    <a:pt x="3047" y="8357"/>
                  </a:lnTo>
                  <a:lnTo>
                    <a:pt x="3103" y="8058"/>
                  </a:lnTo>
                  <a:lnTo>
                    <a:pt x="3153" y="7753"/>
                  </a:lnTo>
                  <a:lnTo>
                    <a:pt x="3197" y="7442"/>
                  </a:lnTo>
                  <a:lnTo>
                    <a:pt x="3236" y="7125"/>
                  </a:lnTo>
                  <a:lnTo>
                    <a:pt x="3266" y="6805"/>
                  </a:lnTo>
                  <a:lnTo>
                    <a:pt x="3291" y="6480"/>
                  </a:lnTo>
                  <a:lnTo>
                    <a:pt x="3310" y="6153"/>
                  </a:lnTo>
                  <a:lnTo>
                    <a:pt x="3321" y="5823"/>
                  </a:lnTo>
                  <a:lnTo>
                    <a:pt x="3325" y="5493"/>
                  </a:lnTo>
                  <a:lnTo>
                    <a:pt x="3324" y="5161"/>
                  </a:lnTo>
                  <a:lnTo>
                    <a:pt x="3316" y="4831"/>
                  </a:lnTo>
                  <a:lnTo>
                    <a:pt x="3301" y="4501"/>
                  </a:lnTo>
                  <a:lnTo>
                    <a:pt x="3279" y="4172"/>
                  </a:lnTo>
                  <a:lnTo>
                    <a:pt x="3251" y="3848"/>
                  </a:lnTo>
                  <a:lnTo>
                    <a:pt x="3216" y="3526"/>
                  </a:lnTo>
                  <a:lnTo>
                    <a:pt x="3176" y="3208"/>
                  </a:lnTo>
                  <a:lnTo>
                    <a:pt x="3129" y="2896"/>
                  </a:lnTo>
                  <a:lnTo>
                    <a:pt x="3075" y="2590"/>
                  </a:lnTo>
                  <a:lnTo>
                    <a:pt x="3015" y="2291"/>
                  </a:lnTo>
                  <a:lnTo>
                    <a:pt x="2950" y="1997"/>
                  </a:lnTo>
                  <a:lnTo>
                    <a:pt x="2879" y="1713"/>
                  </a:lnTo>
                  <a:lnTo>
                    <a:pt x="2803" y="1437"/>
                  </a:lnTo>
                  <a:lnTo>
                    <a:pt x="2721" y="1170"/>
                  </a:lnTo>
                  <a:lnTo>
                    <a:pt x="2633" y="913"/>
                  </a:lnTo>
                  <a:lnTo>
                    <a:pt x="2541" y="668"/>
                  </a:lnTo>
                  <a:lnTo>
                    <a:pt x="2445" y="433"/>
                  </a:lnTo>
                  <a:lnTo>
                    <a:pt x="2342" y="210"/>
                  </a:lnTo>
                  <a:lnTo>
                    <a:pt x="2237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32" name="Freeform 48"/>
            <p:cNvSpPr>
              <a:spLocks/>
            </p:cNvSpPr>
            <p:nvPr/>
          </p:nvSpPr>
          <p:spPr bwMode="auto">
            <a:xfrm>
              <a:off x="3652" y="1935"/>
              <a:ext cx="336" cy="205"/>
            </a:xfrm>
            <a:custGeom>
              <a:avLst/>
              <a:gdLst>
                <a:gd name="T0" fmla="*/ 2350 w 2350"/>
                <a:gd name="T1" fmla="*/ 1432 h 1432"/>
                <a:gd name="T2" fmla="*/ 2244 w 2350"/>
                <a:gd name="T3" fmla="*/ 1239 h 1432"/>
                <a:gd name="T4" fmla="*/ 2134 w 2350"/>
                <a:gd name="T5" fmla="*/ 1061 h 1432"/>
                <a:gd name="T6" fmla="*/ 2022 w 2350"/>
                <a:gd name="T7" fmla="*/ 896 h 1432"/>
                <a:gd name="T8" fmla="*/ 1906 w 2350"/>
                <a:gd name="T9" fmla="*/ 743 h 1432"/>
                <a:gd name="T10" fmla="*/ 1788 w 2350"/>
                <a:gd name="T11" fmla="*/ 604 h 1432"/>
                <a:gd name="T12" fmla="*/ 1667 w 2350"/>
                <a:gd name="T13" fmla="*/ 478 h 1432"/>
                <a:gd name="T14" fmla="*/ 1543 w 2350"/>
                <a:gd name="T15" fmla="*/ 366 h 1432"/>
                <a:gd name="T16" fmla="*/ 1418 w 2350"/>
                <a:gd name="T17" fmla="*/ 270 h 1432"/>
                <a:gd name="T18" fmla="*/ 1291 w 2350"/>
                <a:gd name="T19" fmla="*/ 187 h 1432"/>
                <a:gd name="T20" fmla="*/ 1165 w 2350"/>
                <a:gd name="T21" fmla="*/ 119 h 1432"/>
                <a:gd name="T22" fmla="*/ 1035 w 2350"/>
                <a:gd name="T23" fmla="*/ 68 h 1432"/>
                <a:gd name="T24" fmla="*/ 905 w 2350"/>
                <a:gd name="T25" fmla="*/ 29 h 1432"/>
                <a:gd name="T26" fmla="*/ 775 w 2350"/>
                <a:gd name="T27" fmla="*/ 7 h 1432"/>
                <a:gd name="T28" fmla="*/ 644 w 2350"/>
                <a:gd name="T29" fmla="*/ 0 h 1432"/>
                <a:gd name="T30" fmla="*/ 514 w 2350"/>
                <a:gd name="T31" fmla="*/ 8 h 1432"/>
                <a:gd name="T32" fmla="*/ 384 w 2350"/>
                <a:gd name="T33" fmla="*/ 32 h 1432"/>
                <a:gd name="T34" fmla="*/ 255 w 2350"/>
                <a:gd name="T35" fmla="*/ 71 h 1432"/>
                <a:gd name="T36" fmla="*/ 126 w 2350"/>
                <a:gd name="T37" fmla="*/ 124 h 1432"/>
                <a:gd name="T38" fmla="*/ 0 w 2350"/>
                <a:gd name="T39" fmla="*/ 192 h 1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350" h="1432">
                  <a:moveTo>
                    <a:pt x="2350" y="1432"/>
                  </a:moveTo>
                  <a:lnTo>
                    <a:pt x="2244" y="1239"/>
                  </a:lnTo>
                  <a:lnTo>
                    <a:pt x="2134" y="1061"/>
                  </a:lnTo>
                  <a:lnTo>
                    <a:pt x="2022" y="896"/>
                  </a:lnTo>
                  <a:lnTo>
                    <a:pt x="1906" y="743"/>
                  </a:lnTo>
                  <a:lnTo>
                    <a:pt x="1788" y="604"/>
                  </a:lnTo>
                  <a:lnTo>
                    <a:pt x="1667" y="478"/>
                  </a:lnTo>
                  <a:lnTo>
                    <a:pt x="1543" y="366"/>
                  </a:lnTo>
                  <a:lnTo>
                    <a:pt x="1418" y="270"/>
                  </a:lnTo>
                  <a:lnTo>
                    <a:pt x="1291" y="187"/>
                  </a:lnTo>
                  <a:lnTo>
                    <a:pt x="1165" y="119"/>
                  </a:lnTo>
                  <a:lnTo>
                    <a:pt x="1035" y="68"/>
                  </a:lnTo>
                  <a:lnTo>
                    <a:pt x="905" y="29"/>
                  </a:lnTo>
                  <a:lnTo>
                    <a:pt x="775" y="7"/>
                  </a:lnTo>
                  <a:lnTo>
                    <a:pt x="644" y="0"/>
                  </a:lnTo>
                  <a:lnTo>
                    <a:pt x="514" y="8"/>
                  </a:lnTo>
                  <a:lnTo>
                    <a:pt x="384" y="32"/>
                  </a:lnTo>
                  <a:lnTo>
                    <a:pt x="255" y="71"/>
                  </a:lnTo>
                  <a:lnTo>
                    <a:pt x="126" y="124"/>
                  </a:lnTo>
                  <a:lnTo>
                    <a:pt x="0" y="19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33" name="Freeform 49"/>
            <p:cNvSpPr>
              <a:spLocks/>
            </p:cNvSpPr>
            <p:nvPr/>
          </p:nvSpPr>
          <p:spPr bwMode="auto">
            <a:xfrm>
              <a:off x="3895" y="2378"/>
              <a:ext cx="93" cy="1033"/>
            </a:xfrm>
            <a:custGeom>
              <a:avLst/>
              <a:gdLst>
                <a:gd name="T0" fmla="*/ 62 w 653"/>
                <a:gd name="T1" fmla="*/ 7234 h 7234"/>
                <a:gd name="T2" fmla="*/ 141 w 653"/>
                <a:gd name="T3" fmla="*/ 7028 h 7234"/>
                <a:gd name="T4" fmla="*/ 217 w 653"/>
                <a:gd name="T5" fmla="*/ 6809 h 7234"/>
                <a:gd name="T6" fmla="*/ 286 w 653"/>
                <a:gd name="T7" fmla="*/ 6580 h 7234"/>
                <a:gd name="T8" fmla="*/ 350 w 653"/>
                <a:gd name="T9" fmla="*/ 6341 h 7234"/>
                <a:gd name="T10" fmla="*/ 409 w 653"/>
                <a:gd name="T11" fmla="*/ 6094 h 7234"/>
                <a:gd name="T12" fmla="*/ 462 w 653"/>
                <a:gd name="T13" fmla="*/ 5839 h 7234"/>
                <a:gd name="T14" fmla="*/ 508 w 653"/>
                <a:gd name="T15" fmla="*/ 5576 h 7234"/>
                <a:gd name="T16" fmla="*/ 548 w 653"/>
                <a:gd name="T17" fmla="*/ 5308 h 7234"/>
                <a:gd name="T18" fmla="*/ 582 w 653"/>
                <a:gd name="T19" fmla="*/ 5033 h 7234"/>
                <a:gd name="T20" fmla="*/ 609 w 653"/>
                <a:gd name="T21" fmla="*/ 4755 h 7234"/>
                <a:gd name="T22" fmla="*/ 630 w 653"/>
                <a:gd name="T23" fmla="*/ 4473 h 7234"/>
                <a:gd name="T24" fmla="*/ 645 w 653"/>
                <a:gd name="T25" fmla="*/ 4187 h 7234"/>
                <a:gd name="T26" fmla="*/ 651 w 653"/>
                <a:gd name="T27" fmla="*/ 3900 h 7234"/>
                <a:gd name="T28" fmla="*/ 653 w 653"/>
                <a:gd name="T29" fmla="*/ 3612 h 7234"/>
                <a:gd name="T30" fmla="*/ 647 w 653"/>
                <a:gd name="T31" fmla="*/ 3324 h 7234"/>
                <a:gd name="T32" fmla="*/ 635 w 653"/>
                <a:gd name="T33" fmla="*/ 3038 h 7234"/>
                <a:gd name="T34" fmla="*/ 615 w 653"/>
                <a:gd name="T35" fmla="*/ 2753 h 7234"/>
                <a:gd name="T36" fmla="*/ 590 w 653"/>
                <a:gd name="T37" fmla="*/ 2471 h 7234"/>
                <a:gd name="T38" fmla="*/ 557 w 653"/>
                <a:gd name="T39" fmla="*/ 2192 h 7234"/>
                <a:gd name="T40" fmla="*/ 519 w 653"/>
                <a:gd name="T41" fmla="*/ 1919 h 7234"/>
                <a:gd name="T42" fmla="*/ 474 w 653"/>
                <a:gd name="T43" fmla="*/ 1650 h 7234"/>
                <a:gd name="T44" fmla="*/ 423 w 653"/>
                <a:gd name="T45" fmla="*/ 1389 h 7234"/>
                <a:gd name="T46" fmla="*/ 366 w 653"/>
                <a:gd name="T47" fmla="*/ 1135 h 7234"/>
                <a:gd name="T48" fmla="*/ 303 w 653"/>
                <a:gd name="T49" fmla="*/ 889 h 7234"/>
                <a:gd name="T50" fmla="*/ 236 w 653"/>
                <a:gd name="T51" fmla="*/ 651 h 7234"/>
                <a:gd name="T52" fmla="*/ 162 w 653"/>
                <a:gd name="T53" fmla="*/ 423 h 7234"/>
                <a:gd name="T54" fmla="*/ 83 w 653"/>
                <a:gd name="T55" fmla="*/ 207 h 7234"/>
                <a:gd name="T56" fmla="*/ 0 w 653"/>
                <a:gd name="T57" fmla="*/ 0 h 7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53" h="7234">
                  <a:moveTo>
                    <a:pt x="62" y="7234"/>
                  </a:moveTo>
                  <a:lnTo>
                    <a:pt x="141" y="7028"/>
                  </a:lnTo>
                  <a:lnTo>
                    <a:pt x="217" y="6809"/>
                  </a:lnTo>
                  <a:lnTo>
                    <a:pt x="286" y="6580"/>
                  </a:lnTo>
                  <a:lnTo>
                    <a:pt x="350" y="6341"/>
                  </a:lnTo>
                  <a:lnTo>
                    <a:pt x="409" y="6094"/>
                  </a:lnTo>
                  <a:lnTo>
                    <a:pt x="462" y="5839"/>
                  </a:lnTo>
                  <a:lnTo>
                    <a:pt x="508" y="5576"/>
                  </a:lnTo>
                  <a:lnTo>
                    <a:pt x="548" y="5308"/>
                  </a:lnTo>
                  <a:lnTo>
                    <a:pt x="582" y="5033"/>
                  </a:lnTo>
                  <a:lnTo>
                    <a:pt x="609" y="4755"/>
                  </a:lnTo>
                  <a:lnTo>
                    <a:pt x="630" y="4473"/>
                  </a:lnTo>
                  <a:lnTo>
                    <a:pt x="645" y="4187"/>
                  </a:lnTo>
                  <a:lnTo>
                    <a:pt x="651" y="3900"/>
                  </a:lnTo>
                  <a:lnTo>
                    <a:pt x="653" y="3612"/>
                  </a:lnTo>
                  <a:lnTo>
                    <a:pt x="647" y="3324"/>
                  </a:lnTo>
                  <a:lnTo>
                    <a:pt x="635" y="3038"/>
                  </a:lnTo>
                  <a:lnTo>
                    <a:pt x="615" y="2753"/>
                  </a:lnTo>
                  <a:lnTo>
                    <a:pt x="590" y="2471"/>
                  </a:lnTo>
                  <a:lnTo>
                    <a:pt x="557" y="2192"/>
                  </a:lnTo>
                  <a:lnTo>
                    <a:pt x="519" y="1919"/>
                  </a:lnTo>
                  <a:lnTo>
                    <a:pt x="474" y="1650"/>
                  </a:lnTo>
                  <a:lnTo>
                    <a:pt x="423" y="1389"/>
                  </a:lnTo>
                  <a:lnTo>
                    <a:pt x="366" y="1135"/>
                  </a:lnTo>
                  <a:lnTo>
                    <a:pt x="303" y="889"/>
                  </a:lnTo>
                  <a:lnTo>
                    <a:pt x="236" y="651"/>
                  </a:lnTo>
                  <a:lnTo>
                    <a:pt x="162" y="423"/>
                  </a:lnTo>
                  <a:lnTo>
                    <a:pt x="83" y="207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34" name="Freeform 50"/>
            <p:cNvSpPr>
              <a:spLocks/>
            </p:cNvSpPr>
            <p:nvPr/>
          </p:nvSpPr>
          <p:spPr bwMode="auto">
            <a:xfrm>
              <a:off x="3577" y="2141"/>
              <a:ext cx="384" cy="1717"/>
            </a:xfrm>
            <a:custGeom>
              <a:avLst/>
              <a:gdLst>
                <a:gd name="T0" fmla="*/ 0 w 2683"/>
                <a:gd name="T1" fmla="*/ 12016 h 12016"/>
                <a:gd name="T2" fmla="*/ 135 w 2683"/>
                <a:gd name="T3" fmla="*/ 12007 h 12016"/>
                <a:gd name="T4" fmla="*/ 269 w 2683"/>
                <a:gd name="T5" fmla="*/ 11981 h 12016"/>
                <a:gd name="T6" fmla="*/ 404 w 2683"/>
                <a:gd name="T7" fmla="*/ 11939 h 12016"/>
                <a:gd name="T8" fmla="*/ 537 w 2683"/>
                <a:gd name="T9" fmla="*/ 11880 h 12016"/>
                <a:gd name="T10" fmla="*/ 668 w 2683"/>
                <a:gd name="T11" fmla="*/ 11806 h 12016"/>
                <a:gd name="T12" fmla="*/ 799 w 2683"/>
                <a:gd name="T13" fmla="*/ 11715 h 12016"/>
                <a:gd name="T14" fmla="*/ 927 w 2683"/>
                <a:gd name="T15" fmla="*/ 11610 h 12016"/>
                <a:gd name="T16" fmla="*/ 1051 w 2683"/>
                <a:gd name="T17" fmla="*/ 11487 h 12016"/>
                <a:gd name="T18" fmla="*/ 1174 w 2683"/>
                <a:gd name="T19" fmla="*/ 11351 h 12016"/>
                <a:gd name="T20" fmla="*/ 1294 w 2683"/>
                <a:gd name="T21" fmla="*/ 11199 h 12016"/>
                <a:gd name="T22" fmla="*/ 1410 w 2683"/>
                <a:gd name="T23" fmla="*/ 11033 h 12016"/>
                <a:gd name="T24" fmla="*/ 1522 w 2683"/>
                <a:gd name="T25" fmla="*/ 10852 h 12016"/>
                <a:gd name="T26" fmla="*/ 1631 w 2683"/>
                <a:gd name="T27" fmla="*/ 10659 h 12016"/>
                <a:gd name="T28" fmla="*/ 1737 w 2683"/>
                <a:gd name="T29" fmla="*/ 10452 h 12016"/>
                <a:gd name="T30" fmla="*/ 1837 w 2683"/>
                <a:gd name="T31" fmla="*/ 10232 h 12016"/>
                <a:gd name="T32" fmla="*/ 1932 w 2683"/>
                <a:gd name="T33" fmla="*/ 10001 h 12016"/>
                <a:gd name="T34" fmla="*/ 2023 w 2683"/>
                <a:gd name="T35" fmla="*/ 9758 h 12016"/>
                <a:gd name="T36" fmla="*/ 2108 w 2683"/>
                <a:gd name="T37" fmla="*/ 9504 h 12016"/>
                <a:gd name="T38" fmla="*/ 2189 w 2683"/>
                <a:gd name="T39" fmla="*/ 9239 h 12016"/>
                <a:gd name="T40" fmla="*/ 2263 w 2683"/>
                <a:gd name="T41" fmla="*/ 8966 h 12016"/>
                <a:gd name="T42" fmla="*/ 2333 w 2683"/>
                <a:gd name="T43" fmla="*/ 8683 h 12016"/>
                <a:gd name="T44" fmla="*/ 2396 w 2683"/>
                <a:gd name="T45" fmla="*/ 8391 h 12016"/>
                <a:gd name="T46" fmla="*/ 2453 w 2683"/>
                <a:gd name="T47" fmla="*/ 8092 h 12016"/>
                <a:gd name="T48" fmla="*/ 2505 w 2683"/>
                <a:gd name="T49" fmla="*/ 7786 h 12016"/>
                <a:gd name="T50" fmla="*/ 2550 w 2683"/>
                <a:gd name="T51" fmla="*/ 7475 h 12016"/>
                <a:gd name="T52" fmla="*/ 2588 w 2683"/>
                <a:gd name="T53" fmla="*/ 7157 h 12016"/>
                <a:gd name="T54" fmla="*/ 2621 w 2683"/>
                <a:gd name="T55" fmla="*/ 6836 h 12016"/>
                <a:gd name="T56" fmla="*/ 2645 w 2683"/>
                <a:gd name="T57" fmla="*/ 6510 h 12016"/>
                <a:gd name="T58" fmla="*/ 2665 w 2683"/>
                <a:gd name="T59" fmla="*/ 6182 h 12016"/>
                <a:gd name="T60" fmla="*/ 2677 w 2683"/>
                <a:gd name="T61" fmla="*/ 5851 h 12016"/>
                <a:gd name="T62" fmla="*/ 2683 w 2683"/>
                <a:gd name="T63" fmla="*/ 5519 h 12016"/>
                <a:gd name="T64" fmla="*/ 2681 w 2683"/>
                <a:gd name="T65" fmla="*/ 5186 h 12016"/>
                <a:gd name="T66" fmla="*/ 2674 w 2683"/>
                <a:gd name="T67" fmla="*/ 4854 h 12016"/>
                <a:gd name="T68" fmla="*/ 2659 w 2683"/>
                <a:gd name="T69" fmla="*/ 4523 h 12016"/>
                <a:gd name="T70" fmla="*/ 2638 w 2683"/>
                <a:gd name="T71" fmla="*/ 4193 h 12016"/>
                <a:gd name="T72" fmla="*/ 2610 w 2683"/>
                <a:gd name="T73" fmla="*/ 3867 h 12016"/>
                <a:gd name="T74" fmla="*/ 2576 w 2683"/>
                <a:gd name="T75" fmla="*/ 3544 h 12016"/>
                <a:gd name="T76" fmla="*/ 2534 w 2683"/>
                <a:gd name="T77" fmla="*/ 3224 h 12016"/>
                <a:gd name="T78" fmla="*/ 2487 w 2683"/>
                <a:gd name="T79" fmla="*/ 2911 h 12016"/>
                <a:gd name="T80" fmla="*/ 2434 w 2683"/>
                <a:gd name="T81" fmla="*/ 2603 h 12016"/>
                <a:gd name="T82" fmla="*/ 2375 w 2683"/>
                <a:gd name="T83" fmla="*/ 2301 h 12016"/>
                <a:gd name="T84" fmla="*/ 2310 w 2683"/>
                <a:gd name="T85" fmla="*/ 2008 h 12016"/>
                <a:gd name="T86" fmla="*/ 2238 w 2683"/>
                <a:gd name="T87" fmla="*/ 1721 h 12016"/>
                <a:gd name="T88" fmla="*/ 2161 w 2683"/>
                <a:gd name="T89" fmla="*/ 1444 h 12016"/>
                <a:gd name="T90" fmla="*/ 2079 w 2683"/>
                <a:gd name="T91" fmla="*/ 1176 h 12016"/>
                <a:gd name="T92" fmla="*/ 1992 w 2683"/>
                <a:gd name="T93" fmla="*/ 918 h 12016"/>
                <a:gd name="T94" fmla="*/ 1898 w 2683"/>
                <a:gd name="T95" fmla="*/ 671 h 12016"/>
                <a:gd name="T96" fmla="*/ 1802 w 2683"/>
                <a:gd name="T97" fmla="*/ 435 h 12016"/>
                <a:gd name="T98" fmla="*/ 1700 w 2683"/>
                <a:gd name="T99" fmla="*/ 211 h 12016"/>
                <a:gd name="T100" fmla="*/ 1594 w 2683"/>
                <a:gd name="T101" fmla="*/ 0 h 120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83" h="12016">
                  <a:moveTo>
                    <a:pt x="0" y="12016"/>
                  </a:moveTo>
                  <a:lnTo>
                    <a:pt x="135" y="12007"/>
                  </a:lnTo>
                  <a:lnTo>
                    <a:pt x="269" y="11981"/>
                  </a:lnTo>
                  <a:lnTo>
                    <a:pt x="404" y="11939"/>
                  </a:lnTo>
                  <a:lnTo>
                    <a:pt x="537" y="11880"/>
                  </a:lnTo>
                  <a:lnTo>
                    <a:pt x="668" y="11806"/>
                  </a:lnTo>
                  <a:lnTo>
                    <a:pt x="799" y="11715"/>
                  </a:lnTo>
                  <a:lnTo>
                    <a:pt x="927" y="11610"/>
                  </a:lnTo>
                  <a:lnTo>
                    <a:pt x="1051" y="11487"/>
                  </a:lnTo>
                  <a:lnTo>
                    <a:pt x="1174" y="11351"/>
                  </a:lnTo>
                  <a:lnTo>
                    <a:pt x="1294" y="11199"/>
                  </a:lnTo>
                  <a:lnTo>
                    <a:pt x="1410" y="11033"/>
                  </a:lnTo>
                  <a:lnTo>
                    <a:pt x="1522" y="10852"/>
                  </a:lnTo>
                  <a:lnTo>
                    <a:pt x="1631" y="10659"/>
                  </a:lnTo>
                  <a:lnTo>
                    <a:pt x="1737" y="10452"/>
                  </a:lnTo>
                  <a:lnTo>
                    <a:pt x="1837" y="10232"/>
                  </a:lnTo>
                  <a:lnTo>
                    <a:pt x="1932" y="10001"/>
                  </a:lnTo>
                  <a:lnTo>
                    <a:pt x="2023" y="9758"/>
                  </a:lnTo>
                  <a:lnTo>
                    <a:pt x="2108" y="9504"/>
                  </a:lnTo>
                  <a:lnTo>
                    <a:pt x="2189" y="9239"/>
                  </a:lnTo>
                  <a:lnTo>
                    <a:pt x="2263" y="8966"/>
                  </a:lnTo>
                  <a:lnTo>
                    <a:pt x="2333" y="8683"/>
                  </a:lnTo>
                  <a:lnTo>
                    <a:pt x="2396" y="8391"/>
                  </a:lnTo>
                  <a:lnTo>
                    <a:pt x="2453" y="8092"/>
                  </a:lnTo>
                  <a:lnTo>
                    <a:pt x="2505" y="7786"/>
                  </a:lnTo>
                  <a:lnTo>
                    <a:pt x="2550" y="7475"/>
                  </a:lnTo>
                  <a:lnTo>
                    <a:pt x="2588" y="7157"/>
                  </a:lnTo>
                  <a:lnTo>
                    <a:pt x="2621" y="6836"/>
                  </a:lnTo>
                  <a:lnTo>
                    <a:pt x="2645" y="6510"/>
                  </a:lnTo>
                  <a:lnTo>
                    <a:pt x="2665" y="6182"/>
                  </a:lnTo>
                  <a:lnTo>
                    <a:pt x="2677" y="5851"/>
                  </a:lnTo>
                  <a:lnTo>
                    <a:pt x="2683" y="5519"/>
                  </a:lnTo>
                  <a:lnTo>
                    <a:pt x="2681" y="5186"/>
                  </a:lnTo>
                  <a:lnTo>
                    <a:pt x="2674" y="4854"/>
                  </a:lnTo>
                  <a:lnTo>
                    <a:pt x="2659" y="4523"/>
                  </a:lnTo>
                  <a:lnTo>
                    <a:pt x="2638" y="4193"/>
                  </a:lnTo>
                  <a:lnTo>
                    <a:pt x="2610" y="3867"/>
                  </a:lnTo>
                  <a:lnTo>
                    <a:pt x="2576" y="3544"/>
                  </a:lnTo>
                  <a:lnTo>
                    <a:pt x="2534" y="3224"/>
                  </a:lnTo>
                  <a:lnTo>
                    <a:pt x="2487" y="2911"/>
                  </a:lnTo>
                  <a:lnTo>
                    <a:pt x="2434" y="2603"/>
                  </a:lnTo>
                  <a:lnTo>
                    <a:pt x="2375" y="2301"/>
                  </a:lnTo>
                  <a:lnTo>
                    <a:pt x="2310" y="2008"/>
                  </a:lnTo>
                  <a:lnTo>
                    <a:pt x="2238" y="1721"/>
                  </a:lnTo>
                  <a:lnTo>
                    <a:pt x="2161" y="1444"/>
                  </a:lnTo>
                  <a:lnTo>
                    <a:pt x="2079" y="1176"/>
                  </a:lnTo>
                  <a:lnTo>
                    <a:pt x="1992" y="918"/>
                  </a:lnTo>
                  <a:lnTo>
                    <a:pt x="1898" y="671"/>
                  </a:lnTo>
                  <a:lnTo>
                    <a:pt x="1802" y="435"/>
                  </a:lnTo>
                  <a:lnTo>
                    <a:pt x="1700" y="211"/>
                  </a:lnTo>
                  <a:lnTo>
                    <a:pt x="1594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35" name="Freeform 51"/>
            <p:cNvSpPr>
              <a:spLocks/>
            </p:cNvSpPr>
            <p:nvPr/>
          </p:nvSpPr>
          <p:spPr bwMode="auto">
            <a:xfrm>
              <a:off x="3561" y="1937"/>
              <a:ext cx="244" cy="204"/>
            </a:xfrm>
            <a:custGeom>
              <a:avLst/>
              <a:gdLst>
                <a:gd name="T0" fmla="*/ 1711 w 1711"/>
                <a:gd name="T1" fmla="*/ 1432 h 1432"/>
                <a:gd name="T2" fmla="*/ 1604 w 1711"/>
                <a:gd name="T3" fmla="*/ 1240 h 1432"/>
                <a:gd name="T4" fmla="*/ 1494 w 1711"/>
                <a:gd name="T5" fmla="*/ 1060 h 1432"/>
                <a:gd name="T6" fmla="*/ 1382 w 1711"/>
                <a:gd name="T7" fmla="*/ 894 h 1432"/>
                <a:gd name="T8" fmla="*/ 1266 w 1711"/>
                <a:gd name="T9" fmla="*/ 741 h 1432"/>
                <a:gd name="T10" fmla="*/ 1147 w 1711"/>
                <a:gd name="T11" fmla="*/ 601 h 1432"/>
                <a:gd name="T12" fmla="*/ 1026 w 1711"/>
                <a:gd name="T13" fmla="*/ 476 h 1432"/>
                <a:gd name="T14" fmla="*/ 902 w 1711"/>
                <a:gd name="T15" fmla="*/ 364 h 1432"/>
                <a:gd name="T16" fmla="*/ 776 w 1711"/>
                <a:gd name="T17" fmla="*/ 268 h 1432"/>
                <a:gd name="T18" fmla="*/ 649 w 1711"/>
                <a:gd name="T19" fmla="*/ 186 h 1432"/>
                <a:gd name="T20" fmla="*/ 521 w 1711"/>
                <a:gd name="T21" fmla="*/ 118 h 1432"/>
                <a:gd name="T22" fmla="*/ 392 w 1711"/>
                <a:gd name="T23" fmla="*/ 66 h 1432"/>
                <a:gd name="T24" fmla="*/ 262 w 1711"/>
                <a:gd name="T25" fmla="*/ 28 h 1432"/>
                <a:gd name="T26" fmla="*/ 131 w 1711"/>
                <a:gd name="T27" fmla="*/ 7 h 1432"/>
                <a:gd name="T28" fmla="*/ 0 w 1711"/>
                <a:gd name="T29" fmla="*/ 0 h 1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11" h="1432">
                  <a:moveTo>
                    <a:pt x="1711" y="1432"/>
                  </a:moveTo>
                  <a:lnTo>
                    <a:pt x="1604" y="1240"/>
                  </a:lnTo>
                  <a:lnTo>
                    <a:pt x="1494" y="1060"/>
                  </a:lnTo>
                  <a:lnTo>
                    <a:pt x="1382" y="894"/>
                  </a:lnTo>
                  <a:lnTo>
                    <a:pt x="1266" y="741"/>
                  </a:lnTo>
                  <a:lnTo>
                    <a:pt x="1147" y="601"/>
                  </a:lnTo>
                  <a:lnTo>
                    <a:pt x="1026" y="476"/>
                  </a:lnTo>
                  <a:lnTo>
                    <a:pt x="902" y="364"/>
                  </a:lnTo>
                  <a:lnTo>
                    <a:pt x="776" y="268"/>
                  </a:lnTo>
                  <a:lnTo>
                    <a:pt x="649" y="186"/>
                  </a:lnTo>
                  <a:lnTo>
                    <a:pt x="521" y="118"/>
                  </a:lnTo>
                  <a:lnTo>
                    <a:pt x="392" y="66"/>
                  </a:lnTo>
                  <a:lnTo>
                    <a:pt x="262" y="28"/>
                  </a:lnTo>
                  <a:lnTo>
                    <a:pt x="131" y="7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36" name="Freeform 52"/>
            <p:cNvSpPr>
              <a:spLocks/>
            </p:cNvSpPr>
            <p:nvPr/>
          </p:nvSpPr>
          <p:spPr bwMode="auto">
            <a:xfrm>
              <a:off x="3398" y="2142"/>
              <a:ext cx="475" cy="1717"/>
            </a:xfrm>
            <a:custGeom>
              <a:avLst/>
              <a:gdLst>
                <a:gd name="T0" fmla="*/ 0 w 3326"/>
                <a:gd name="T1" fmla="*/ 11837 h 12017"/>
                <a:gd name="T2" fmla="*/ 132 w 3326"/>
                <a:gd name="T3" fmla="*/ 11906 h 12017"/>
                <a:gd name="T4" fmla="*/ 266 w 3326"/>
                <a:gd name="T5" fmla="*/ 11957 h 12017"/>
                <a:gd name="T6" fmla="*/ 401 w 3326"/>
                <a:gd name="T7" fmla="*/ 11993 h 12017"/>
                <a:gd name="T8" fmla="*/ 535 w 3326"/>
                <a:gd name="T9" fmla="*/ 12013 h 12017"/>
                <a:gd name="T10" fmla="*/ 670 w 3326"/>
                <a:gd name="T11" fmla="*/ 12017 h 12017"/>
                <a:gd name="T12" fmla="*/ 805 w 3326"/>
                <a:gd name="T13" fmla="*/ 12004 h 12017"/>
                <a:gd name="T14" fmla="*/ 940 w 3326"/>
                <a:gd name="T15" fmla="*/ 11975 h 12017"/>
                <a:gd name="T16" fmla="*/ 1074 w 3326"/>
                <a:gd name="T17" fmla="*/ 11930 h 12017"/>
                <a:gd name="T18" fmla="*/ 1205 w 3326"/>
                <a:gd name="T19" fmla="*/ 11868 h 12017"/>
                <a:gd name="T20" fmla="*/ 1336 w 3326"/>
                <a:gd name="T21" fmla="*/ 11792 h 12017"/>
                <a:gd name="T22" fmla="*/ 1464 w 3326"/>
                <a:gd name="T23" fmla="*/ 11699 h 12017"/>
                <a:gd name="T24" fmla="*/ 1591 w 3326"/>
                <a:gd name="T25" fmla="*/ 11590 h 12017"/>
                <a:gd name="T26" fmla="*/ 1716 w 3326"/>
                <a:gd name="T27" fmla="*/ 11466 h 12017"/>
                <a:gd name="T28" fmla="*/ 1837 w 3326"/>
                <a:gd name="T29" fmla="*/ 11327 h 12017"/>
                <a:gd name="T30" fmla="*/ 1957 w 3326"/>
                <a:gd name="T31" fmla="*/ 11174 h 12017"/>
                <a:gd name="T32" fmla="*/ 2071 w 3326"/>
                <a:gd name="T33" fmla="*/ 11006 h 12017"/>
                <a:gd name="T34" fmla="*/ 2183 w 3326"/>
                <a:gd name="T35" fmla="*/ 10825 h 12017"/>
                <a:gd name="T36" fmla="*/ 2291 w 3326"/>
                <a:gd name="T37" fmla="*/ 10629 h 12017"/>
                <a:gd name="T38" fmla="*/ 2395 w 3326"/>
                <a:gd name="T39" fmla="*/ 10421 h 12017"/>
                <a:gd name="T40" fmla="*/ 2494 w 3326"/>
                <a:gd name="T41" fmla="*/ 10201 h 12017"/>
                <a:gd name="T42" fmla="*/ 2588 w 3326"/>
                <a:gd name="T43" fmla="*/ 9969 h 12017"/>
                <a:gd name="T44" fmla="*/ 2678 w 3326"/>
                <a:gd name="T45" fmla="*/ 9725 h 12017"/>
                <a:gd name="T46" fmla="*/ 2762 w 3326"/>
                <a:gd name="T47" fmla="*/ 9471 h 12017"/>
                <a:gd name="T48" fmla="*/ 2842 w 3326"/>
                <a:gd name="T49" fmla="*/ 9206 h 12017"/>
                <a:gd name="T50" fmla="*/ 2916 w 3326"/>
                <a:gd name="T51" fmla="*/ 8931 h 12017"/>
                <a:gd name="T52" fmla="*/ 2984 w 3326"/>
                <a:gd name="T53" fmla="*/ 8649 h 12017"/>
                <a:gd name="T54" fmla="*/ 3046 w 3326"/>
                <a:gd name="T55" fmla="*/ 8358 h 12017"/>
                <a:gd name="T56" fmla="*/ 3102 w 3326"/>
                <a:gd name="T57" fmla="*/ 8060 h 12017"/>
                <a:gd name="T58" fmla="*/ 3153 w 3326"/>
                <a:gd name="T59" fmla="*/ 7754 h 12017"/>
                <a:gd name="T60" fmla="*/ 3197 w 3326"/>
                <a:gd name="T61" fmla="*/ 7443 h 12017"/>
                <a:gd name="T62" fmla="*/ 3235 w 3326"/>
                <a:gd name="T63" fmla="*/ 7127 h 12017"/>
                <a:gd name="T64" fmla="*/ 3266 w 3326"/>
                <a:gd name="T65" fmla="*/ 6806 h 12017"/>
                <a:gd name="T66" fmla="*/ 3291 w 3326"/>
                <a:gd name="T67" fmla="*/ 6482 h 12017"/>
                <a:gd name="T68" fmla="*/ 3309 w 3326"/>
                <a:gd name="T69" fmla="*/ 6154 h 12017"/>
                <a:gd name="T70" fmla="*/ 3320 w 3326"/>
                <a:gd name="T71" fmla="*/ 5825 h 12017"/>
                <a:gd name="T72" fmla="*/ 3326 w 3326"/>
                <a:gd name="T73" fmla="*/ 5495 h 12017"/>
                <a:gd name="T74" fmla="*/ 3324 w 3326"/>
                <a:gd name="T75" fmla="*/ 5163 h 12017"/>
                <a:gd name="T76" fmla="*/ 3316 w 3326"/>
                <a:gd name="T77" fmla="*/ 4832 h 12017"/>
                <a:gd name="T78" fmla="*/ 3301 w 3326"/>
                <a:gd name="T79" fmla="*/ 4502 h 12017"/>
                <a:gd name="T80" fmla="*/ 3279 w 3326"/>
                <a:gd name="T81" fmla="*/ 4174 h 12017"/>
                <a:gd name="T82" fmla="*/ 3251 w 3326"/>
                <a:gd name="T83" fmla="*/ 3850 h 12017"/>
                <a:gd name="T84" fmla="*/ 3217 w 3326"/>
                <a:gd name="T85" fmla="*/ 3527 h 12017"/>
                <a:gd name="T86" fmla="*/ 3175 w 3326"/>
                <a:gd name="T87" fmla="*/ 3210 h 12017"/>
                <a:gd name="T88" fmla="*/ 3128 w 3326"/>
                <a:gd name="T89" fmla="*/ 2898 h 12017"/>
                <a:gd name="T90" fmla="*/ 3075 w 3326"/>
                <a:gd name="T91" fmla="*/ 2591 h 12017"/>
                <a:gd name="T92" fmla="*/ 3016 w 3326"/>
                <a:gd name="T93" fmla="*/ 2291 h 12017"/>
                <a:gd name="T94" fmla="*/ 2950 w 3326"/>
                <a:gd name="T95" fmla="*/ 1999 h 12017"/>
                <a:gd name="T96" fmla="*/ 2879 w 3326"/>
                <a:gd name="T97" fmla="*/ 1714 h 12017"/>
                <a:gd name="T98" fmla="*/ 2803 w 3326"/>
                <a:gd name="T99" fmla="*/ 1438 h 12017"/>
                <a:gd name="T100" fmla="*/ 2720 w 3326"/>
                <a:gd name="T101" fmla="*/ 1171 h 12017"/>
                <a:gd name="T102" fmla="*/ 2633 w 3326"/>
                <a:gd name="T103" fmla="*/ 915 h 12017"/>
                <a:gd name="T104" fmla="*/ 2541 w 3326"/>
                <a:gd name="T105" fmla="*/ 669 h 12017"/>
                <a:gd name="T106" fmla="*/ 2444 w 3326"/>
                <a:gd name="T107" fmla="*/ 434 h 12017"/>
                <a:gd name="T108" fmla="*/ 2343 w 3326"/>
                <a:gd name="T109" fmla="*/ 212 h 12017"/>
                <a:gd name="T110" fmla="*/ 2236 w 3326"/>
                <a:gd name="T111" fmla="*/ 0 h 12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326" h="12017">
                  <a:moveTo>
                    <a:pt x="0" y="11837"/>
                  </a:moveTo>
                  <a:lnTo>
                    <a:pt x="132" y="11906"/>
                  </a:lnTo>
                  <a:lnTo>
                    <a:pt x="266" y="11957"/>
                  </a:lnTo>
                  <a:lnTo>
                    <a:pt x="401" y="11993"/>
                  </a:lnTo>
                  <a:lnTo>
                    <a:pt x="535" y="12013"/>
                  </a:lnTo>
                  <a:lnTo>
                    <a:pt x="670" y="12017"/>
                  </a:lnTo>
                  <a:lnTo>
                    <a:pt x="805" y="12004"/>
                  </a:lnTo>
                  <a:lnTo>
                    <a:pt x="940" y="11975"/>
                  </a:lnTo>
                  <a:lnTo>
                    <a:pt x="1074" y="11930"/>
                  </a:lnTo>
                  <a:lnTo>
                    <a:pt x="1205" y="11868"/>
                  </a:lnTo>
                  <a:lnTo>
                    <a:pt x="1336" y="11792"/>
                  </a:lnTo>
                  <a:lnTo>
                    <a:pt x="1464" y="11699"/>
                  </a:lnTo>
                  <a:lnTo>
                    <a:pt x="1591" y="11590"/>
                  </a:lnTo>
                  <a:lnTo>
                    <a:pt x="1716" y="11466"/>
                  </a:lnTo>
                  <a:lnTo>
                    <a:pt x="1837" y="11327"/>
                  </a:lnTo>
                  <a:lnTo>
                    <a:pt x="1957" y="11174"/>
                  </a:lnTo>
                  <a:lnTo>
                    <a:pt x="2071" y="11006"/>
                  </a:lnTo>
                  <a:lnTo>
                    <a:pt x="2183" y="10825"/>
                  </a:lnTo>
                  <a:lnTo>
                    <a:pt x="2291" y="10629"/>
                  </a:lnTo>
                  <a:lnTo>
                    <a:pt x="2395" y="10421"/>
                  </a:lnTo>
                  <a:lnTo>
                    <a:pt x="2494" y="10201"/>
                  </a:lnTo>
                  <a:lnTo>
                    <a:pt x="2588" y="9969"/>
                  </a:lnTo>
                  <a:lnTo>
                    <a:pt x="2678" y="9725"/>
                  </a:lnTo>
                  <a:lnTo>
                    <a:pt x="2762" y="9471"/>
                  </a:lnTo>
                  <a:lnTo>
                    <a:pt x="2842" y="9206"/>
                  </a:lnTo>
                  <a:lnTo>
                    <a:pt x="2916" y="8931"/>
                  </a:lnTo>
                  <a:lnTo>
                    <a:pt x="2984" y="8649"/>
                  </a:lnTo>
                  <a:lnTo>
                    <a:pt x="3046" y="8358"/>
                  </a:lnTo>
                  <a:lnTo>
                    <a:pt x="3102" y="8060"/>
                  </a:lnTo>
                  <a:lnTo>
                    <a:pt x="3153" y="7754"/>
                  </a:lnTo>
                  <a:lnTo>
                    <a:pt x="3197" y="7443"/>
                  </a:lnTo>
                  <a:lnTo>
                    <a:pt x="3235" y="7127"/>
                  </a:lnTo>
                  <a:lnTo>
                    <a:pt x="3266" y="6806"/>
                  </a:lnTo>
                  <a:lnTo>
                    <a:pt x="3291" y="6482"/>
                  </a:lnTo>
                  <a:lnTo>
                    <a:pt x="3309" y="6154"/>
                  </a:lnTo>
                  <a:lnTo>
                    <a:pt x="3320" y="5825"/>
                  </a:lnTo>
                  <a:lnTo>
                    <a:pt x="3326" y="5495"/>
                  </a:lnTo>
                  <a:lnTo>
                    <a:pt x="3324" y="5163"/>
                  </a:lnTo>
                  <a:lnTo>
                    <a:pt x="3316" y="4832"/>
                  </a:lnTo>
                  <a:lnTo>
                    <a:pt x="3301" y="4502"/>
                  </a:lnTo>
                  <a:lnTo>
                    <a:pt x="3279" y="4174"/>
                  </a:lnTo>
                  <a:lnTo>
                    <a:pt x="3251" y="3850"/>
                  </a:lnTo>
                  <a:lnTo>
                    <a:pt x="3217" y="3527"/>
                  </a:lnTo>
                  <a:lnTo>
                    <a:pt x="3175" y="3210"/>
                  </a:lnTo>
                  <a:lnTo>
                    <a:pt x="3128" y="2898"/>
                  </a:lnTo>
                  <a:lnTo>
                    <a:pt x="3075" y="2591"/>
                  </a:lnTo>
                  <a:lnTo>
                    <a:pt x="3016" y="2291"/>
                  </a:lnTo>
                  <a:lnTo>
                    <a:pt x="2950" y="1999"/>
                  </a:lnTo>
                  <a:lnTo>
                    <a:pt x="2879" y="1714"/>
                  </a:lnTo>
                  <a:lnTo>
                    <a:pt x="2803" y="1438"/>
                  </a:lnTo>
                  <a:lnTo>
                    <a:pt x="2720" y="1171"/>
                  </a:lnTo>
                  <a:lnTo>
                    <a:pt x="2633" y="915"/>
                  </a:lnTo>
                  <a:lnTo>
                    <a:pt x="2541" y="669"/>
                  </a:lnTo>
                  <a:lnTo>
                    <a:pt x="2444" y="434"/>
                  </a:lnTo>
                  <a:lnTo>
                    <a:pt x="2343" y="212"/>
                  </a:lnTo>
                  <a:lnTo>
                    <a:pt x="223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37" name="Freeform 53"/>
            <p:cNvSpPr>
              <a:spLocks/>
            </p:cNvSpPr>
            <p:nvPr/>
          </p:nvSpPr>
          <p:spPr bwMode="auto">
            <a:xfrm>
              <a:off x="3381" y="1938"/>
              <a:ext cx="336" cy="204"/>
            </a:xfrm>
            <a:custGeom>
              <a:avLst/>
              <a:gdLst>
                <a:gd name="T0" fmla="*/ 2349 w 2349"/>
                <a:gd name="T1" fmla="*/ 1430 h 1430"/>
                <a:gd name="T2" fmla="*/ 2244 w 2349"/>
                <a:gd name="T3" fmla="*/ 1239 h 1430"/>
                <a:gd name="T4" fmla="*/ 2135 w 2349"/>
                <a:gd name="T5" fmla="*/ 1061 h 1430"/>
                <a:gd name="T6" fmla="*/ 2021 w 2349"/>
                <a:gd name="T7" fmla="*/ 894 h 1430"/>
                <a:gd name="T8" fmla="*/ 1906 w 2349"/>
                <a:gd name="T9" fmla="*/ 742 h 1430"/>
                <a:gd name="T10" fmla="*/ 1788 w 2349"/>
                <a:gd name="T11" fmla="*/ 602 h 1430"/>
                <a:gd name="T12" fmla="*/ 1666 w 2349"/>
                <a:gd name="T13" fmla="*/ 478 h 1430"/>
                <a:gd name="T14" fmla="*/ 1544 w 2349"/>
                <a:gd name="T15" fmla="*/ 365 h 1430"/>
                <a:gd name="T16" fmla="*/ 1419 w 2349"/>
                <a:gd name="T17" fmla="*/ 269 h 1430"/>
                <a:gd name="T18" fmla="*/ 1292 w 2349"/>
                <a:gd name="T19" fmla="*/ 187 h 1430"/>
                <a:gd name="T20" fmla="*/ 1164 w 2349"/>
                <a:gd name="T21" fmla="*/ 119 h 1430"/>
                <a:gd name="T22" fmla="*/ 1035 w 2349"/>
                <a:gd name="T23" fmla="*/ 66 h 1430"/>
                <a:gd name="T24" fmla="*/ 905 w 2349"/>
                <a:gd name="T25" fmla="*/ 29 h 1430"/>
                <a:gd name="T26" fmla="*/ 775 w 2349"/>
                <a:gd name="T27" fmla="*/ 7 h 1430"/>
                <a:gd name="T28" fmla="*/ 644 w 2349"/>
                <a:gd name="T29" fmla="*/ 0 h 1430"/>
                <a:gd name="T30" fmla="*/ 514 w 2349"/>
                <a:gd name="T31" fmla="*/ 8 h 1430"/>
                <a:gd name="T32" fmla="*/ 384 w 2349"/>
                <a:gd name="T33" fmla="*/ 31 h 1430"/>
                <a:gd name="T34" fmla="*/ 255 w 2349"/>
                <a:gd name="T35" fmla="*/ 70 h 1430"/>
                <a:gd name="T36" fmla="*/ 127 w 2349"/>
                <a:gd name="T37" fmla="*/ 124 h 1430"/>
                <a:gd name="T38" fmla="*/ 0 w 2349"/>
                <a:gd name="T39" fmla="*/ 192 h 1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349" h="1430">
                  <a:moveTo>
                    <a:pt x="2349" y="1430"/>
                  </a:moveTo>
                  <a:lnTo>
                    <a:pt x="2244" y="1239"/>
                  </a:lnTo>
                  <a:lnTo>
                    <a:pt x="2135" y="1061"/>
                  </a:lnTo>
                  <a:lnTo>
                    <a:pt x="2021" y="894"/>
                  </a:lnTo>
                  <a:lnTo>
                    <a:pt x="1906" y="742"/>
                  </a:lnTo>
                  <a:lnTo>
                    <a:pt x="1788" y="602"/>
                  </a:lnTo>
                  <a:lnTo>
                    <a:pt x="1666" y="478"/>
                  </a:lnTo>
                  <a:lnTo>
                    <a:pt x="1544" y="365"/>
                  </a:lnTo>
                  <a:lnTo>
                    <a:pt x="1419" y="269"/>
                  </a:lnTo>
                  <a:lnTo>
                    <a:pt x="1292" y="187"/>
                  </a:lnTo>
                  <a:lnTo>
                    <a:pt x="1164" y="119"/>
                  </a:lnTo>
                  <a:lnTo>
                    <a:pt x="1035" y="66"/>
                  </a:lnTo>
                  <a:lnTo>
                    <a:pt x="905" y="29"/>
                  </a:lnTo>
                  <a:lnTo>
                    <a:pt x="775" y="7"/>
                  </a:lnTo>
                  <a:lnTo>
                    <a:pt x="644" y="0"/>
                  </a:lnTo>
                  <a:lnTo>
                    <a:pt x="514" y="8"/>
                  </a:lnTo>
                  <a:lnTo>
                    <a:pt x="384" y="31"/>
                  </a:lnTo>
                  <a:lnTo>
                    <a:pt x="255" y="70"/>
                  </a:lnTo>
                  <a:lnTo>
                    <a:pt x="127" y="124"/>
                  </a:lnTo>
                  <a:lnTo>
                    <a:pt x="0" y="19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38" name="Freeform 54"/>
            <p:cNvSpPr>
              <a:spLocks/>
            </p:cNvSpPr>
            <p:nvPr/>
          </p:nvSpPr>
          <p:spPr bwMode="auto">
            <a:xfrm>
              <a:off x="3623" y="2380"/>
              <a:ext cx="94" cy="1034"/>
            </a:xfrm>
            <a:custGeom>
              <a:avLst/>
              <a:gdLst>
                <a:gd name="T0" fmla="*/ 63 w 654"/>
                <a:gd name="T1" fmla="*/ 7234 h 7234"/>
                <a:gd name="T2" fmla="*/ 143 w 654"/>
                <a:gd name="T3" fmla="*/ 7026 h 7234"/>
                <a:gd name="T4" fmla="*/ 217 w 654"/>
                <a:gd name="T5" fmla="*/ 6808 h 7234"/>
                <a:gd name="T6" fmla="*/ 287 w 654"/>
                <a:gd name="T7" fmla="*/ 6579 h 7234"/>
                <a:gd name="T8" fmla="*/ 351 w 654"/>
                <a:gd name="T9" fmla="*/ 6341 h 7234"/>
                <a:gd name="T10" fmla="*/ 409 w 654"/>
                <a:gd name="T11" fmla="*/ 6094 h 7234"/>
                <a:gd name="T12" fmla="*/ 462 w 654"/>
                <a:gd name="T13" fmla="*/ 5839 h 7234"/>
                <a:gd name="T14" fmla="*/ 509 w 654"/>
                <a:gd name="T15" fmla="*/ 5576 h 7234"/>
                <a:gd name="T16" fmla="*/ 549 w 654"/>
                <a:gd name="T17" fmla="*/ 5307 h 7234"/>
                <a:gd name="T18" fmla="*/ 582 w 654"/>
                <a:gd name="T19" fmla="*/ 5033 h 7234"/>
                <a:gd name="T20" fmla="*/ 610 w 654"/>
                <a:gd name="T21" fmla="*/ 4755 h 7234"/>
                <a:gd name="T22" fmla="*/ 631 w 654"/>
                <a:gd name="T23" fmla="*/ 4471 h 7234"/>
                <a:gd name="T24" fmla="*/ 645 w 654"/>
                <a:gd name="T25" fmla="*/ 4186 h 7234"/>
                <a:gd name="T26" fmla="*/ 653 w 654"/>
                <a:gd name="T27" fmla="*/ 3900 h 7234"/>
                <a:gd name="T28" fmla="*/ 654 w 654"/>
                <a:gd name="T29" fmla="*/ 3612 h 7234"/>
                <a:gd name="T30" fmla="*/ 647 w 654"/>
                <a:gd name="T31" fmla="*/ 3323 h 7234"/>
                <a:gd name="T32" fmla="*/ 635 w 654"/>
                <a:gd name="T33" fmla="*/ 3037 h 7234"/>
                <a:gd name="T34" fmla="*/ 616 w 654"/>
                <a:gd name="T35" fmla="*/ 2752 h 7234"/>
                <a:gd name="T36" fmla="*/ 590 w 654"/>
                <a:gd name="T37" fmla="*/ 2470 h 7234"/>
                <a:gd name="T38" fmla="*/ 559 w 654"/>
                <a:gd name="T39" fmla="*/ 2192 h 7234"/>
                <a:gd name="T40" fmla="*/ 519 w 654"/>
                <a:gd name="T41" fmla="*/ 1918 h 7234"/>
                <a:gd name="T42" fmla="*/ 474 w 654"/>
                <a:gd name="T43" fmla="*/ 1650 h 7234"/>
                <a:gd name="T44" fmla="*/ 424 w 654"/>
                <a:gd name="T45" fmla="*/ 1388 h 7234"/>
                <a:gd name="T46" fmla="*/ 367 w 654"/>
                <a:gd name="T47" fmla="*/ 1133 h 7234"/>
                <a:gd name="T48" fmla="*/ 305 w 654"/>
                <a:gd name="T49" fmla="*/ 887 h 7234"/>
                <a:gd name="T50" fmla="*/ 236 w 654"/>
                <a:gd name="T51" fmla="*/ 650 h 7234"/>
                <a:gd name="T52" fmla="*/ 162 w 654"/>
                <a:gd name="T53" fmla="*/ 423 h 7234"/>
                <a:gd name="T54" fmla="*/ 83 w 654"/>
                <a:gd name="T55" fmla="*/ 205 h 7234"/>
                <a:gd name="T56" fmla="*/ 0 w 654"/>
                <a:gd name="T57" fmla="*/ 0 h 7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54" h="7234">
                  <a:moveTo>
                    <a:pt x="63" y="7234"/>
                  </a:moveTo>
                  <a:lnTo>
                    <a:pt x="143" y="7026"/>
                  </a:lnTo>
                  <a:lnTo>
                    <a:pt x="217" y="6808"/>
                  </a:lnTo>
                  <a:lnTo>
                    <a:pt x="287" y="6579"/>
                  </a:lnTo>
                  <a:lnTo>
                    <a:pt x="351" y="6341"/>
                  </a:lnTo>
                  <a:lnTo>
                    <a:pt x="409" y="6094"/>
                  </a:lnTo>
                  <a:lnTo>
                    <a:pt x="462" y="5839"/>
                  </a:lnTo>
                  <a:lnTo>
                    <a:pt x="509" y="5576"/>
                  </a:lnTo>
                  <a:lnTo>
                    <a:pt x="549" y="5307"/>
                  </a:lnTo>
                  <a:lnTo>
                    <a:pt x="582" y="5033"/>
                  </a:lnTo>
                  <a:lnTo>
                    <a:pt x="610" y="4755"/>
                  </a:lnTo>
                  <a:lnTo>
                    <a:pt x="631" y="4471"/>
                  </a:lnTo>
                  <a:lnTo>
                    <a:pt x="645" y="4186"/>
                  </a:lnTo>
                  <a:lnTo>
                    <a:pt x="653" y="3900"/>
                  </a:lnTo>
                  <a:lnTo>
                    <a:pt x="654" y="3612"/>
                  </a:lnTo>
                  <a:lnTo>
                    <a:pt x="647" y="3323"/>
                  </a:lnTo>
                  <a:lnTo>
                    <a:pt x="635" y="3037"/>
                  </a:lnTo>
                  <a:lnTo>
                    <a:pt x="616" y="2752"/>
                  </a:lnTo>
                  <a:lnTo>
                    <a:pt x="590" y="2470"/>
                  </a:lnTo>
                  <a:lnTo>
                    <a:pt x="559" y="2192"/>
                  </a:lnTo>
                  <a:lnTo>
                    <a:pt x="519" y="1918"/>
                  </a:lnTo>
                  <a:lnTo>
                    <a:pt x="474" y="1650"/>
                  </a:lnTo>
                  <a:lnTo>
                    <a:pt x="424" y="1388"/>
                  </a:lnTo>
                  <a:lnTo>
                    <a:pt x="367" y="1133"/>
                  </a:lnTo>
                  <a:lnTo>
                    <a:pt x="305" y="887"/>
                  </a:lnTo>
                  <a:lnTo>
                    <a:pt x="236" y="650"/>
                  </a:lnTo>
                  <a:lnTo>
                    <a:pt x="162" y="423"/>
                  </a:lnTo>
                  <a:lnTo>
                    <a:pt x="83" y="205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39" name="Freeform 55"/>
            <p:cNvSpPr>
              <a:spLocks/>
            </p:cNvSpPr>
            <p:nvPr/>
          </p:nvSpPr>
          <p:spPr bwMode="auto">
            <a:xfrm>
              <a:off x="3306" y="2144"/>
              <a:ext cx="383" cy="1716"/>
            </a:xfrm>
            <a:custGeom>
              <a:avLst/>
              <a:gdLst>
                <a:gd name="T0" fmla="*/ 0 w 2683"/>
                <a:gd name="T1" fmla="*/ 12017 h 12017"/>
                <a:gd name="T2" fmla="*/ 135 w 2683"/>
                <a:gd name="T3" fmla="*/ 12007 h 12017"/>
                <a:gd name="T4" fmla="*/ 271 w 2683"/>
                <a:gd name="T5" fmla="*/ 11981 h 12017"/>
                <a:gd name="T6" fmla="*/ 405 w 2683"/>
                <a:gd name="T7" fmla="*/ 11940 h 12017"/>
                <a:gd name="T8" fmla="*/ 538 w 2683"/>
                <a:gd name="T9" fmla="*/ 11881 h 12017"/>
                <a:gd name="T10" fmla="*/ 670 w 2683"/>
                <a:gd name="T11" fmla="*/ 11806 h 12017"/>
                <a:gd name="T12" fmla="*/ 799 w 2683"/>
                <a:gd name="T13" fmla="*/ 11716 h 12017"/>
                <a:gd name="T14" fmla="*/ 927 w 2683"/>
                <a:gd name="T15" fmla="*/ 11609 h 12017"/>
                <a:gd name="T16" fmla="*/ 1052 w 2683"/>
                <a:gd name="T17" fmla="*/ 11488 h 12017"/>
                <a:gd name="T18" fmla="*/ 1175 w 2683"/>
                <a:gd name="T19" fmla="*/ 11351 h 12017"/>
                <a:gd name="T20" fmla="*/ 1294 w 2683"/>
                <a:gd name="T21" fmla="*/ 11199 h 12017"/>
                <a:gd name="T22" fmla="*/ 1411 w 2683"/>
                <a:gd name="T23" fmla="*/ 11033 h 12017"/>
                <a:gd name="T24" fmla="*/ 1524 w 2683"/>
                <a:gd name="T25" fmla="*/ 10853 h 12017"/>
                <a:gd name="T26" fmla="*/ 1633 w 2683"/>
                <a:gd name="T27" fmla="*/ 10660 h 12017"/>
                <a:gd name="T28" fmla="*/ 1737 w 2683"/>
                <a:gd name="T29" fmla="*/ 10452 h 12017"/>
                <a:gd name="T30" fmla="*/ 1837 w 2683"/>
                <a:gd name="T31" fmla="*/ 10233 h 12017"/>
                <a:gd name="T32" fmla="*/ 1933 w 2683"/>
                <a:gd name="T33" fmla="*/ 10001 h 12017"/>
                <a:gd name="T34" fmla="*/ 2024 w 2683"/>
                <a:gd name="T35" fmla="*/ 9758 h 12017"/>
                <a:gd name="T36" fmla="*/ 2109 w 2683"/>
                <a:gd name="T37" fmla="*/ 9504 h 12017"/>
                <a:gd name="T38" fmla="*/ 2190 w 2683"/>
                <a:gd name="T39" fmla="*/ 9240 h 12017"/>
                <a:gd name="T40" fmla="*/ 2265 w 2683"/>
                <a:gd name="T41" fmla="*/ 8966 h 12017"/>
                <a:gd name="T42" fmla="*/ 2334 w 2683"/>
                <a:gd name="T43" fmla="*/ 8682 h 12017"/>
                <a:gd name="T44" fmla="*/ 2398 w 2683"/>
                <a:gd name="T45" fmla="*/ 8391 h 12017"/>
                <a:gd name="T46" fmla="*/ 2455 w 2683"/>
                <a:gd name="T47" fmla="*/ 8093 h 12017"/>
                <a:gd name="T48" fmla="*/ 2506 w 2683"/>
                <a:gd name="T49" fmla="*/ 7787 h 12017"/>
                <a:gd name="T50" fmla="*/ 2550 w 2683"/>
                <a:gd name="T51" fmla="*/ 7475 h 12017"/>
                <a:gd name="T52" fmla="*/ 2589 w 2683"/>
                <a:gd name="T53" fmla="*/ 7158 h 12017"/>
                <a:gd name="T54" fmla="*/ 2621 w 2683"/>
                <a:gd name="T55" fmla="*/ 6836 h 12017"/>
                <a:gd name="T56" fmla="*/ 2647 w 2683"/>
                <a:gd name="T57" fmla="*/ 6511 h 12017"/>
                <a:gd name="T58" fmla="*/ 2665 w 2683"/>
                <a:gd name="T59" fmla="*/ 6182 h 12017"/>
                <a:gd name="T60" fmla="*/ 2677 w 2683"/>
                <a:gd name="T61" fmla="*/ 5851 h 12017"/>
                <a:gd name="T62" fmla="*/ 2683 w 2683"/>
                <a:gd name="T63" fmla="*/ 5520 h 12017"/>
                <a:gd name="T64" fmla="*/ 2682 w 2683"/>
                <a:gd name="T65" fmla="*/ 5187 h 12017"/>
                <a:gd name="T66" fmla="*/ 2674 w 2683"/>
                <a:gd name="T67" fmla="*/ 4854 h 12017"/>
                <a:gd name="T68" fmla="*/ 2659 w 2683"/>
                <a:gd name="T69" fmla="*/ 4523 h 12017"/>
                <a:gd name="T70" fmla="*/ 2638 w 2683"/>
                <a:gd name="T71" fmla="*/ 4194 h 12017"/>
                <a:gd name="T72" fmla="*/ 2611 w 2683"/>
                <a:gd name="T73" fmla="*/ 3867 h 12017"/>
                <a:gd name="T74" fmla="*/ 2576 w 2683"/>
                <a:gd name="T75" fmla="*/ 3544 h 12017"/>
                <a:gd name="T76" fmla="*/ 2536 w 2683"/>
                <a:gd name="T77" fmla="*/ 3225 h 12017"/>
                <a:gd name="T78" fmla="*/ 2489 w 2683"/>
                <a:gd name="T79" fmla="*/ 2911 h 12017"/>
                <a:gd name="T80" fmla="*/ 2435 w 2683"/>
                <a:gd name="T81" fmla="*/ 2603 h 12017"/>
                <a:gd name="T82" fmla="*/ 2375 w 2683"/>
                <a:gd name="T83" fmla="*/ 2302 h 12017"/>
                <a:gd name="T84" fmla="*/ 2310 w 2683"/>
                <a:gd name="T85" fmla="*/ 2007 h 12017"/>
                <a:gd name="T86" fmla="*/ 2239 w 2683"/>
                <a:gd name="T87" fmla="*/ 1722 h 12017"/>
                <a:gd name="T88" fmla="*/ 2162 w 2683"/>
                <a:gd name="T89" fmla="*/ 1444 h 12017"/>
                <a:gd name="T90" fmla="*/ 2080 w 2683"/>
                <a:gd name="T91" fmla="*/ 1176 h 12017"/>
                <a:gd name="T92" fmla="*/ 1992 w 2683"/>
                <a:gd name="T93" fmla="*/ 919 h 12017"/>
                <a:gd name="T94" fmla="*/ 1900 w 2683"/>
                <a:gd name="T95" fmla="*/ 671 h 12017"/>
                <a:gd name="T96" fmla="*/ 1802 w 2683"/>
                <a:gd name="T97" fmla="*/ 435 h 12017"/>
                <a:gd name="T98" fmla="*/ 1701 w 2683"/>
                <a:gd name="T99" fmla="*/ 211 h 12017"/>
                <a:gd name="T100" fmla="*/ 1594 w 2683"/>
                <a:gd name="T101" fmla="*/ 0 h 12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83" h="12017">
                  <a:moveTo>
                    <a:pt x="0" y="12017"/>
                  </a:moveTo>
                  <a:lnTo>
                    <a:pt x="135" y="12007"/>
                  </a:lnTo>
                  <a:lnTo>
                    <a:pt x="271" y="11981"/>
                  </a:lnTo>
                  <a:lnTo>
                    <a:pt x="405" y="11940"/>
                  </a:lnTo>
                  <a:lnTo>
                    <a:pt x="538" y="11881"/>
                  </a:lnTo>
                  <a:lnTo>
                    <a:pt x="670" y="11806"/>
                  </a:lnTo>
                  <a:lnTo>
                    <a:pt x="799" y="11716"/>
                  </a:lnTo>
                  <a:lnTo>
                    <a:pt x="927" y="11609"/>
                  </a:lnTo>
                  <a:lnTo>
                    <a:pt x="1052" y="11488"/>
                  </a:lnTo>
                  <a:lnTo>
                    <a:pt x="1175" y="11351"/>
                  </a:lnTo>
                  <a:lnTo>
                    <a:pt x="1294" y="11199"/>
                  </a:lnTo>
                  <a:lnTo>
                    <a:pt x="1411" y="11033"/>
                  </a:lnTo>
                  <a:lnTo>
                    <a:pt x="1524" y="10853"/>
                  </a:lnTo>
                  <a:lnTo>
                    <a:pt x="1633" y="10660"/>
                  </a:lnTo>
                  <a:lnTo>
                    <a:pt x="1737" y="10452"/>
                  </a:lnTo>
                  <a:lnTo>
                    <a:pt x="1837" y="10233"/>
                  </a:lnTo>
                  <a:lnTo>
                    <a:pt x="1933" y="10001"/>
                  </a:lnTo>
                  <a:lnTo>
                    <a:pt x="2024" y="9758"/>
                  </a:lnTo>
                  <a:lnTo>
                    <a:pt x="2109" y="9504"/>
                  </a:lnTo>
                  <a:lnTo>
                    <a:pt x="2190" y="9240"/>
                  </a:lnTo>
                  <a:lnTo>
                    <a:pt x="2265" y="8966"/>
                  </a:lnTo>
                  <a:lnTo>
                    <a:pt x="2334" y="8682"/>
                  </a:lnTo>
                  <a:lnTo>
                    <a:pt x="2398" y="8391"/>
                  </a:lnTo>
                  <a:lnTo>
                    <a:pt x="2455" y="8093"/>
                  </a:lnTo>
                  <a:lnTo>
                    <a:pt x="2506" y="7787"/>
                  </a:lnTo>
                  <a:lnTo>
                    <a:pt x="2550" y="7475"/>
                  </a:lnTo>
                  <a:lnTo>
                    <a:pt x="2589" y="7158"/>
                  </a:lnTo>
                  <a:lnTo>
                    <a:pt x="2621" y="6836"/>
                  </a:lnTo>
                  <a:lnTo>
                    <a:pt x="2647" y="6511"/>
                  </a:lnTo>
                  <a:lnTo>
                    <a:pt x="2665" y="6182"/>
                  </a:lnTo>
                  <a:lnTo>
                    <a:pt x="2677" y="5851"/>
                  </a:lnTo>
                  <a:lnTo>
                    <a:pt x="2683" y="5520"/>
                  </a:lnTo>
                  <a:lnTo>
                    <a:pt x="2682" y="5187"/>
                  </a:lnTo>
                  <a:lnTo>
                    <a:pt x="2674" y="4854"/>
                  </a:lnTo>
                  <a:lnTo>
                    <a:pt x="2659" y="4523"/>
                  </a:lnTo>
                  <a:lnTo>
                    <a:pt x="2638" y="4194"/>
                  </a:lnTo>
                  <a:lnTo>
                    <a:pt x="2611" y="3867"/>
                  </a:lnTo>
                  <a:lnTo>
                    <a:pt x="2576" y="3544"/>
                  </a:lnTo>
                  <a:lnTo>
                    <a:pt x="2536" y="3225"/>
                  </a:lnTo>
                  <a:lnTo>
                    <a:pt x="2489" y="2911"/>
                  </a:lnTo>
                  <a:lnTo>
                    <a:pt x="2435" y="2603"/>
                  </a:lnTo>
                  <a:lnTo>
                    <a:pt x="2375" y="2302"/>
                  </a:lnTo>
                  <a:lnTo>
                    <a:pt x="2310" y="2007"/>
                  </a:lnTo>
                  <a:lnTo>
                    <a:pt x="2239" y="1722"/>
                  </a:lnTo>
                  <a:lnTo>
                    <a:pt x="2162" y="1444"/>
                  </a:lnTo>
                  <a:lnTo>
                    <a:pt x="2080" y="1176"/>
                  </a:lnTo>
                  <a:lnTo>
                    <a:pt x="1992" y="919"/>
                  </a:lnTo>
                  <a:lnTo>
                    <a:pt x="1900" y="671"/>
                  </a:lnTo>
                  <a:lnTo>
                    <a:pt x="1802" y="435"/>
                  </a:lnTo>
                  <a:lnTo>
                    <a:pt x="1701" y="211"/>
                  </a:lnTo>
                  <a:lnTo>
                    <a:pt x="1594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40" name="Freeform 56"/>
            <p:cNvSpPr>
              <a:spLocks/>
            </p:cNvSpPr>
            <p:nvPr/>
          </p:nvSpPr>
          <p:spPr bwMode="auto">
            <a:xfrm>
              <a:off x="3290" y="1939"/>
              <a:ext cx="244" cy="205"/>
            </a:xfrm>
            <a:custGeom>
              <a:avLst/>
              <a:gdLst>
                <a:gd name="T0" fmla="*/ 1709 w 1709"/>
                <a:gd name="T1" fmla="*/ 1431 h 1431"/>
                <a:gd name="T2" fmla="*/ 1603 w 1709"/>
                <a:gd name="T3" fmla="*/ 1240 h 1431"/>
                <a:gd name="T4" fmla="*/ 1494 w 1709"/>
                <a:gd name="T5" fmla="*/ 1060 h 1431"/>
                <a:gd name="T6" fmla="*/ 1380 w 1709"/>
                <a:gd name="T7" fmla="*/ 893 h 1431"/>
                <a:gd name="T8" fmla="*/ 1265 w 1709"/>
                <a:gd name="T9" fmla="*/ 741 h 1431"/>
                <a:gd name="T10" fmla="*/ 1145 w 1709"/>
                <a:gd name="T11" fmla="*/ 600 h 1431"/>
                <a:gd name="T12" fmla="*/ 1024 w 1709"/>
                <a:gd name="T13" fmla="*/ 476 h 1431"/>
                <a:gd name="T14" fmla="*/ 901 w 1709"/>
                <a:gd name="T15" fmla="*/ 364 h 1431"/>
                <a:gd name="T16" fmla="*/ 776 w 1709"/>
                <a:gd name="T17" fmla="*/ 267 h 1431"/>
                <a:gd name="T18" fmla="*/ 649 w 1709"/>
                <a:gd name="T19" fmla="*/ 185 h 1431"/>
                <a:gd name="T20" fmla="*/ 520 w 1709"/>
                <a:gd name="T21" fmla="*/ 117 h 1431"/>
                <a:gd name="T22" fmla="*/ 391 w 1709"/>
                <a:gd name="T23" fmla="*/ 65 h 1431"/>
                <a:gd name="T24" fmla="*/ 260 w 1709"/>
                <a:gd name="T25" fmla="*/ 28 h 1431"/>
                <a:gd name="T26" fmla="*/ 130 w 1709"/>
                <a:gd name="T27" fmla="*/ 7 h 1431"/>
                <a:gd name="T28" fmla="*/ 0 w 1709"/>
                <a:gd name="T29" fmla="*/ 0 h 1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09" h="1431">
                  <a:moveTo>
                    <a:pt x="1709" y="1431"/>
                  </a:moveTo>
                  <a:lnTo>
                    <a:pt x="1603" y="1240"/>
                  </a:lnTo>
                  <a:lnTo>
                    <a:pt x="1494" y="1060"/>
                  </a:lnTo>
                  <a:lnTo>
                    <a:pt x="1380" y="893"/>
                  </a:lnTo>
                  <a:lnTo>
                    <a:pt x="1265" y="741"/>
                  </a:lnTo>
                  <a:lnTo>
                    <a:pt x="1145" y="600"/>
                  </a:lnTo>
                  <a:lnTo>
                    <a:pt x="1024" y="476"/>
                  </a:lnTo>
                  <a:lnTo>
                    <a:pt x="901" y="364"/>
                  </a:lnTo>
                  <a:lnTo>
                    <a:pt x="776" y="267"/>
                  </a:lnTo>
                  <a:lnTo>
                    <a:pt x="649" y="185"/>
                  </a:lnTo>
                  <a:lnTo>
                    <a:pt x="520" y="117"/>
                  </a:lnTo>
                  <a:lnTo>
                    <a:pt x="391" y="65"/>
                  </a:lnTo>
                  <a:lnTo>
                    <a:pt x="260" y="28"/>
                  </a:lnTo>
                  <a:lnTo>
                    <a:pt x="130" y="7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41" name="Freeform 57"/>
            <p:cNvSpPr>
              <a:spLocks/>
            </p:cNvSpPr>
            <p:nvPr/>
          </p:nvSpPr>
          <p:spPr bwMode="auto">
            <a:xfrm>
              <a:off x="3846" y="2139"/>
              <a:ext cx="383" cy="1717"/>
            </a:xfrm>
            <a:custGeom>
              <a:avLst/>
              <a:gdLst>
                <a:gd name="T0" fmla="*/ 0 w 2683"/>
                <a:gd name="T1" fmla="*/ 12018 h 12018"/>
                <a:gd name="T2" fmla="*/ 135 w 2683"/>
                <a:gd name="T3" fmla="*/ 12007 h 12018"/>
                <a:gd name="T4" fmla="*/ 270 w 2683"/>
                <a:gd name="T5" fmla="*/ 11982 h 12018"/>
                <a:gd name="T6" fmla="*/ 405 w 2683"/>
                <a:gd name="T7" fmla="*/ 11940 h 12018"/>
                <a:gd name="T8" fmla="*/ 538 w 2683"/>
                <a:gd name="T9" fmla="*/ 11882 h 12018"/>
                <a:gd name="T10" fmla="*/ 669 w 2683"/>
                <a:gd name="T11" fmla="*/ 11806 h 12018"/>
                <a:gd name="T12" fmla="*/ 799 w 2683"/>
                <a:gd name="T13" fmla="*/ 11716 h 12018"/>
                <a:gd name="T14" fmla="*/ 926 w 2683"/>
                <a:gd name="T15" fmla="*/ 11610 h 12018"/>
                <a:gd name="T16" fmla="*/ 1052 w 2683"/>
                <a:gd name="T17" fmla="*/ 11488 h 12018"/>
                <a:gd name="T18" fmla="*/ 1175 w 2683"/>
                <a:gd name="T19" fmla="*/ 11351 h 12018"/>
                <a:gd name="T20" fmla="*/ 1295 w 2683"/>
                <a:gd name="T21" fmla="*/ 11200 h 12018"/>
                <a:gd name="T22" fmla="*/ 1411 w 2683"/>
                <a:gd name="T23" fmla="*/ 11033 h 12018"/>
                <a:gd name="T24" fmla="*/ 1523 w 2683"/>
                <a:gd name="T25" fmla="*/ 10854 h 12018"/>
                <a:gd name="T26" fmla="*/ 1632 w 2683"/>
                <a:gd name="T27" fmla="*/ 10659 h 12018"/>
                <a:gd name="T28" fmla="*/ 1736 w 2683"/>
                <a:gd name="T29" fmla="*/ 10452 h 12018"/>
                <a:gd name="T30" fmla="*/ 1837 w 2683"/>
                <a:gd name="T31" fmla="*/ 10233 h 12018"/>
                <a:gd name="T32" fmla="*/ 1933 w 2683"/>
                <a:gd name="T33" fmla="*/ 10002 h 12018"/>
                <a:gd name="T34" fmla="*/ 2024 w 2683"/>
                <a:gd name="T35" fmla="*/ 9758 h 12018"/>
                <a:gd name="T36" fmla="*/ 2109 w 2683"/>
                <a:gd name="T37" fmla="*/ 9504 h 12018"/>
                <a:gd name="T38" fmla="*/ 2189 w 2683"/>
                <a:gd name="T39" fmla="*/ 9240 h 12018"/>
                <a:gd name="T40" fmla="*/ 2264 w 2683"/>
                <a:gd name="T41" fmla="*/ 8966 h 12018"/>
                <a:gd name="T42" fmla="*/ 2334 w 2683"/>
                <a:gd name="T43" fmla="*/ 8683 h 12018"/>
                <a:gd name="T44" fmla="*/ 2397 w 2683"/>
                <a:gd name="T45" fmla="*/ 8392 h 12018"/>
                <a:gd name="T46" fmla="*/ 2454 w 2683"/>
                <a:gd name="T47" fmla="*/ 8093 h 12018"/>
                <a:gd name="T48" fmla="*/ 2506 w 2683"/>
                <a:gd name="T49" fmla="*/ 7787 h 12018"/>
                <a:gd name="T50" fmla="*/ 2551 w 2683"/>
                <a:gd name="T51" fmla="*/ 7475 h 12018"/>
                <a:gd name="T52" fmla="*/ 2589 w 2683"/>
                <a:gd name="T53" fmla="*/ 7158 h 12018"/>
                <a:gd name="T54" fmla="*/ 2621 w 2683"/>
                <a:gd name="T55" fmla="*/ 6837 h 12018"/>
                <a:gd name="T56" fmla="*/ 2646 w 2683"/>
                <a:gd name="T57" fmla="*/ 6511 h 12018"/>
                <a:gd name="T58" fmla="*/ 2665 w 2683"/>
                <a:gd name="T59" fmla="*/ 6182 h 12018"/>
                <a:gd name="T60" fmla="*/ 2678 w 2683"/>
                <a:gd name="T61" fmla="*/ 5851 h 12018"/>
                <a:gd name="T62" fmla="*/ 2683 w 2683"/>
                <a:gd name="T63" fmla="*/ 5520 h 12018"/>
                <a:gd name="T64" fmla="*/ 2682 w 2683"/>
                <a:gd name="T65" fmla="*/ 5187 h 12018"/>
                <a:gd name="T66" fmla="*/ 2674 w 2683"/>
                <a:gd name="T67" fmla="*/ 4855 h 12018"/>
                <a:gd name="T68" fmla="*/ 2660 w 2683"/>
                <a:gd name="T69" fmla="*/ 4523 h 12018"/>
                <a:gd name="T70" fmla="*/ 2638 w 2683"/>
                <a:gd name="T71" fmla="*/ 4194 h 12018"/>
                <a:gd name="T72" fmla="*/ 2610 w 2683"/>
                <a:gd name="T73" fmla="*/ 3867 h 12018"/>
                <a:gd name="T74" fmla="*/ 2577 w 2683"/>
                <a:gd name="T75" fmla="*/ 3544 h 12018"/>
                <a:gd name="T76" fmla="*/ 2535 w 2683"/>
                <a:gd name="T77" fmla="*/ 3226 h 12018"/>
                <a:gd name="T78" fmla="*/ 2488 w 2683"/>
                <a:gd name="T79" fmla="*/ 2911 h 12018"/>
                <a:gd name="T80" fmla="*/ 2435 w 2683"/>
                <a:gd name="T81" fmla="*/ 2603 h 12018"/>
                <a:gd name="T82" fmla="*/ 2376 w 2683"/>
                <a:gd name="T83" fmla="*/ 2302 h 12018"/>
                <a:gd name="T84" fmla="*/ 2310 w 2683"/>
                <a:gd name="T85" fmla="*/ 2008 h 12018"/>
                <a:gd name="T86" fmla="*/ 2239 w 2683"/>
                <a:gd name="T87" fmla="*/ 1721 h 12018"/>
                <a:gd name="T88" fmla="*/ 2162 w 2683"/>
                <a:gd name="T89" fmla="*/ 1445 h 12018"/>
                <a:gd name="T90" fmla="*/ 2080 w 2683"/>
                <a:gd name="T91" fmla="*/ 1176 h 12018"/>
                <a:gd name="T92" fmla="*/ 1993 w 2683"/>
                <a:gd name="T93" fmla="*/ 919 h 12018"/>
                <a:gd name="T94" fmla="*/ 1899 w 2683"/>
                <a:gd name="T95" fmla="*/ 672 h 12018"/>
                <a:gd name="T96" fmla="*/ 1803 w 2683"/>
                <a:gd name="T97" fmla="*/ 436 h 12018"/>
                <a:gd name="T98" fmla="*/ 1700 w 2683"/>
                <a:gd name="T99" fmla="*/ 211 h 12018"/>
                <a:gd name="T100" fmla="*/ 1595 w 2683"/>
                <a:gd name="T101" fmla="*/ 0 h 12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83" h="12018">
                  <a:moveTo>
                    <a:pt x="0" y="12018"/>
                  </a:moveTo>
                  <a:lnTo>
                    <a:pt x="135" y="12007"/>
                  </a:lnTo>
                  <a:lnTo>
                    <a:pt x="270" y="11982"/>
                  </a:lnTo>
                  <a:lnTo>
                    <a:pt x="405" y="11940"/>
                  </a:lnTo>
                  <a:lnTo>
                    <a:pt x="538" y="11882"/>
                  </a:lnTo>
                  <a:lnTo>
                    <a:pt x="669" y="11806"/>
                  </a:lnTo>
                  <a:lnTo>
                    <a:pt x="799" y="11716"/>
                  </a:lnTo>
                  <a:lnTo>
                    <a:pt x="926" y="11610"/>
                  </a:lnTo>
                  <a:lnTo>
                    <a:pt x="1052" y="11488"/>
                  </a:lnTo>
                  <a:lnTo>
                    <a:pt x="1175" y="11351"/>
                  </a:lnTo>
                  <a:lnTo>
                    <a:pt x="1295" y="11200"/>
                  </a:lnTo>
                  <a:lnTo>
                    <a:pt x="1411" y="11033"/>
                  </a:lnTo>
                  <a:lnTo>
                    <a:pt x="1523" y="10854"/>
                  </a:lnTo>
                  <a:lnTo>
                    <a:pt x="1632" y="10659"/>
                  </a:lnTo>
                  <a:lnTo>
                    <a:pt x="1736" y="10452"/>
                  </a:lnTo>
                  <a:lnTo>
                    <a:pt x="1837" y="10233"/>
                  </a:lnTo>
                  <a:lnTo>
                    <a:pt x="1933" y="10002"/>
                  </a:lnTo>
                  <a:lnTo>
                    <a:pt x="2024" y="9758"/>
                  </a:lnTo>
                  <a:lnTo>
                    <a:pt x="2109" y="9504"/>
                  </a:lnTo>
                  <a:lnTo>
                    <a:pt x="2189" y="9240"/>
                  </a:lnTo>
                  <a:lnTo>
                    <a:pt x="2264" y="8966"/>
                  </a:lnTo>
                  <a:lnTo>
                    <a:pt x="2334" y="8683"/>
                  </a:lnTo>
                  <a:lnTo>
                    <a:pt x="2397" y="8392"/>
                  </a:lnTo>
                  <a:lnTo>
                    <a:pt x="2454" y="8093"/>
                  </a:lnTo>
                  <a:lnTo>
                    <a:pt x="2506" y="7787"/>
                  </a:lnTo>
                  <a:lnTo>
                    <a:pt x="2551" y="7475"/>
                  </a:lnTo>
                  <a:lnTo>
                    <a:pt x="2589" y="7158"/>
                  </a:lnTo>
                  <a:lnTo>
                    <a:pt x="2621" y="6837"/>
                  </a:lnTo>
                  <a:lnTo>
                    <a:pt x="2646" y="6511"/>
                  </a:lnTo>
                  <a:lnTo>
                    <a:pt x="2665" y="6182"/>
                  </a:lnTo>
                  <a:lnTo>
                    <a:pt x="2678" y="5851"/>
                  </a:lnTo>
                  <a:lnTo>
                    <a:pt x="2683" y="5520"/>
                  </a:lnTo>
                  <a:lnTo>
                    <a:pt x="2682" y="5187"/>
                  </a:lnTo>
                  <a:lnTo>
                    <a:pt x="2674" y="4855"/>
                  </a:lnTo>
                  <a:lnTo>
                    <a:pt x="2660" y="4523"/>
                  </a:lnTo>
                  <a:lnTo>
                    <a:pt x="2638" y="4194"/>
                  </a:lnTo>
                  <a:lnTo>
                    <a:pt x="2610" y="3867"/>
                  </a:lnTo>
                  <a:lnTo>
                    <a:pt x="2577" y="3544"/>
                  </a:lnTo>
                  <a:lnTo>
                    <a:pt x="2535" y="3226"/>
                  </a:lnTo>
                  <a:lnTo>
                    <a:pt x="2488" y="2911"/>
                  </a:lnTo>
                  <a:lnTo>
                    <a:pt x="2435" y="2603"/>
                  </a:lnTo>
                  <a:lnTo>
                    <a:pt x="2376" y="2302"/>
                  </a:lnTo>
                  <a:lnTo>
                    <a:pt x="2310" y="2008"/>
                  </a:lnTo>
                  <a:lnTo>
                    <a:pt x="2239" y="1721"/>
                  </a:lnTo>
                  <a:lnTo>
                    <a:pt x="2162" y="1445"/>
                  </a:lnTo>
                  <a:lnTo>
                    <a:pt x="2080" y="1176"/>
                  </a:lnTo>
                  <a:lnTo>
                    <a:pt x="1993" y="919"/>
                  </a:lnTo>
                  <a:lnTo>
                    <a:pt x="1899" y="672"/>
                  </a:lnTo>
                  <a:lnTo>
                    <a:pt x="1803" y="436"/>
                  </a:lnTo>
                  <a:lnTo>
                    <a:pt x="1700" y="211"/>
                  </a:lnTo>
                  <a:lnTo>
                    <a:pt x="1595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42" name="Freeform 58"/>
            <p:cNvSpPr>
              <a:spLocks/>
            </p:cNvSpPr>
            <p:nvPr/>
          </p:nvSpPr>
          <p:spPr bwMode="auto">
            <a:xfrm>
              <a:off x="3830" y="1935"/>
              <a:ext cx="244" cy="204"/>
            </a:xfrm>
            <a:custGeom>
              <a:avLst/>
              <a:gdLst>
                <a:gd name="T0" fmla="*/ 1711 w 1711"/>
                <a:gd name="T1" fmla="*/ 1430 h 1430"/>
                <a:gd name="T2" fmla="*/ 1604 w 1711"/>
                <a:gd name="T3" fmla="*/ 1238 h 1430"/>
                <a:gd name="T4" fmla="*/ 1494 w 1711"/>
                <a:gd name="T5" fmla="*/ 1059 h 1430"/>
                <a:gd name="T6" fmla="*/ 1382 w 1711"/>
                <a:gd name="T7" fmla="*/ 893 h 1430"/>
                <a:gd name="T8" fmla="*/ 1265 w 1711"/>
                <a:gd name="T9" fmla="*/ 739 h 1430"/>
                <a:gd name="T10" fmla="*/ 1147 w 1711"/>
                <a:gd name="T11" fmla="*/ 600 h 1430"/>
                <a:gd name="T12" fmla="*/ 1026 w 1711"/>
                <a:gd name="T13" fmla="*/ 475 h 1430"/>
                <a:gd name="T14" fmla="*/ 902 w 1711"/>
                <a:gd name="T15" fmla="*/ 363 h 1430"/>
                <a:gd name="T16" fmla="*/ 776 w 1711"/>
                <a:gd name="T17" fmla="*/ 266 h 1430"/>
                <a:gd name="T18" fmla="*/ 649 w 1711"/>
                <a:gd name="T19" fmla="*/ 184 h 1430"/>
                <a:gd name="T20" fmla="*/ 521 w 1711"/>
                <a:gd name="T21" fmla="*/ 117 h 1430"/>
                <a:gd name="T22" fmla="*/ 392 w 1711"/>
                <a:gd name="T23" fmla="*/ 65 h 1430"/>
                <a:gd name="T24" fmla="*/ 262 w 1711"/>
                <a:gd name="T25" fmla="*/ 28 h 1430"/>
                <a:gd name="T26" fmla="*/ 130 w 1711"/>
                <a:gd name="T27" fmla="*/ 5 h 1430"/>
                <a:gd name="T28" fmla="*/ 0 w 1711"/>
                <a:gd name="T29" fmla="*/ 0 h 1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11" h="1430">
                  <a:moveTo>
                    <a:pt x="1711" y="1430"/>
                  </a:moveTo>
                  <a:lnTo>
                    <a:pt x="1604" y="1238"/>
                  </a:lnTo>
                  <a:lnTo>
                    <a:pt x="1494" y="1059"/>
                  </a:lnTo>
                  <a:lnTo>
                    <a:pt x="1382" y="893"/>
                  </a:lnTo>
                  <a:lnTo>
                    <a:pt x="1265" y="739"/>
                  </a:lnTo>
                  <a:lnTo>
                    <a:pt x="1147" y="600"/>
                  </a:lnTo>
                  <a:lnTo>
                    <a:pt x="1026" y="475"/>
                  </a:lnTo>
                  <a:lnTo>
                    <a:pt x="902" y="363"/>
                  </a:lnTo>
                  <a:lnTo>
                    <a:pt x="776" y="266"/>
                  </a:lnTo>
                  <a:lnTo>
                    <a:pt x="649" y="184"/>
                  </a:lnTo>
                  <a:lnTo>
                    <a:pt x="521" y="117"/>
                  </a:lnTo>
                  <a:lnTo>
                    <a:pt x="392" y="65"/>
                  </a:lnTo>
                  <a:lnTo>
                    <a:pt x="262" y="28"/>
                  </a:lnTo>
                  <a:lnTo>
                    <a:pt x="130" y="5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43" name="Freeform 59"/>
            <p:cNvSpPr>
              <a:spLocks/>
            </p:cNvSpPr>
            <p:nvPr/>
          </p:nvSpPr>
          <p:spPr bwMode="auto">
            <a:xfrm>
              <a:off x="3057" y="2588"/>
              <a:ext cx="64" cy="136"/>
            </a:xfrm>
            <a:custGeom>
              <a:avLst/>
              <a:gdLst>
                <a:gd name="T0" fmla="*/ 0 w 451"/>
                <a:gd name="T1" fmla="*/ 246 h 957"/>
                <a:gd name="T2" fmla="*/ 76 w 451"/>
                <a:gd name="T3" fmla="*/ 0 h 957"/>
                <a:gd name="T4" fmla="*/ 451 w 451"/>
                <a:gd name="T5" fmla="*/ 712 h 957"/>
                <a:gd name="T6" fmla="*/ 375 w 451"/>
                <a:gd name="T7" fmla="*/ 957 h 9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1" h="957">
                  <a:moveTo>
                    <a:pt x="0" y="246"/>
                  </a:moveTo>
                  <a:lnTo>
                    <a:pt x="76" y="0"/>
                  </a:lnTo>
                  <a:lnTo>
                    <a:pt x="451" y="712"/>
                  </a:lnTo>
                  <a:lnTo>
                    <a:pt x="375" y="95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44" name="Line 60"/>
            <p:cNvSpPr>
              <a:spLocks noChangeShapeType="1"/>
            </p:cNvSpPr>
            <p:nvPr/>
          </p:nvSpPr>
          <p:spPr bwMode="auto">
            <a:xfrm flipH="1">
              <a:off x="3075" y="2645"/>
              <a:ext cx="2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45" name="Freeform 61"/>
            <p:cNvSpPr>
              <a:spLocks/>
            </p:cNvSpPr>
            <p:nvPr/>
          </p:nvSpPr>
          <p:spPr bwMode="auto">
            <a:xfrm>
              <a:off x="2926" y="2627"/>
              <a:ext cx="154" cy="549"/>
            </a:xfrm>
            <a:custGeom>
              <a:avLst/>
              <a:gdLst>
                <a:gd name="T0" fmla="*/ 1045 w 1078"/>
                <a:gd name="T1" fmla="*/ 124 h 3843"/>
                <a:gd name="T2" fmla="*/ 976 w 1078"/>
                <a:gd name="T3" fmla="*/ 69 h 3843"/>
                <a:gd name="T4" fmla="*/ 906 w 1078"/>
                <a:gd name="T5" fmla="*/ 30 h 3843"/>
                <a:gd name="T6" fmla="*/ 834 w 1078"/>
                <a:gd name="T7" fmla="*/ 7 h 3843"/>
                <a:gd name="T8" fmla="*/ 761 w 1078"/>
                <a:gd name="T9" fmla="*/ 0 h 3843"/>
                <a:gd name="T10" fmla="*/ 689 w 1078"/>
                <a:gd name="T11" fmla="*/ 10 h 3843"/>
                <a:gd name="T12" fmla="*/ 619 w 1078"/>
                <a:gd name="T13" fmla="*/ 36 h 3843"/>
                <a:gd name="T14" fmla="*/ 549 w 1078"/>
                <a:gd name="T15" fmla="*/ 78 h 3843"/>
                <a:gd name="T16" fmla="*/ 481 w 1078"/>
                <a:gd name="T17" fmla="*/ 136 h 3843"/>
                <a:gd name="T18" fmla="*/ 415 w 1078"/>
                <a:gd name="T19" fmla="*/ 208 h 3843"/>
                <a:gd name="T20" fmla="*/ 353 w 1078"/>
                <a:gd name="T21" fmla="*/ 296 h 3843"/>
                <a:gd name="T22" fmla="*/ 295 w 1078"/>
                <a:gd name="T23" fmla="*/ 397 h 3843"/>
                <a:gd name="T24" fmla="*/ 241 w 1078"/>
                <a:gd name="T25" fmla="*/ 510 h 3843"/>
                <a:gd name="T26" fmla="*/ 191 w 1078"/>
                <a:gd name="T27" fmla="*/ 637 h 3843"/>
                <a:gd name="T28" fmla="*/ 147 w 1078"/>
                <a:gd name="T29" fmla="*/ 773 h 3843"/>
                <a:gd name="T30" fmla="*/ 107 w 1078"/>
                <a:gd name="T31" fmla="*/ 920 h 3843"/>
                <a:gd name="T32" fmla="*/ 74 w 1078"/>
                <a:gd name="T33" fmla="*/ 1075 h 3843"/>
                <a:gd name="T34" fmla="*/ 46 w 1078"/>
                <a:gd name="T35" fmla="*/ 1237 h 3843"/>
                <a:gd name="T36" fmla="*/ 24 w 1078"/>
                <a:gd name="T37" fmla="*/ 1406 h 3843"/>
                <a:gd name="T38" fmla="*/ 10 w 1078"/>
                <a:gd name="T39" fmla="*/ 1579 h 3843"/>
                <a:gd name="T40" fmla="*/ 1 w 1078"/>
                <a:gd name="T41" fmla="*/ 1754 h 3843"/>
                <a:gd name="T42" fmla="*/ 0 w 1078"/>
                <a:gd name="T43" fmla="*/ 1930 h 3843"/>
                <a:gd name="T44" fmla="*/ 4 w 1078"/>
                <a:gd name="T45" fmla="*/ 2107 h 3843"/>
                <a:gd name="T46" fmla="*/ 15 w 1078"/>
                <a:gd name="T47" fmla="*/ 2282 h 3843"/>
                <a:gd name="T48" fmla="*/ 33 w 1078"/>
                <a:gd name="T49" fmla="*/ 2454 h 3843"/>
                <a:gd name="T50" fmla="*/ 58 w 1078"/>
                <a:gd name="T51" fmla="*/ 2622 h 3843"/>
                <a:gd name="T52" fmla="*/ 88 w 1078"/>
                <a:gd name="T53" fmla="*/ 2783 h 3843"/>
                <a:gd name="T54" fmla="*/ 125 w 1078"/>
                <a:gd name="T55" fmla="*/ 2938 h 3843"/>
                <a:gd name="T56" fmla="*/ 167 w 1078"/>
                <a:gd name="T57" fmla="*/ 3083 h 3843"/>
                <a:gd name="T58" fmla="*/ 214 w 1078"/>
                <a:gd name="T59" fmla="*/ 3219 h 3843"/>
                <a:gd name="T60" fmla="*/ 267 w 1078"/>
                <a:gd name="T61" fmla="*/ 3344 h 3843"/>
                <a:gd name="T62" fmla="*/ 323 w 1078"/>
                <a:gd name="T63" fmla="*/ 3457 h 3843"/>
                <a:gd name="T64" fmla="*/ 383 w 1078"/>
                <a:gd name="T65" fmla="*/ 3557 h 3843"/>
                <a:gd name="T66" fmla="*/ 447 w 1078"/>
                <a:gd name="T67" fmla="*/ 3643 h 3843"/>
                <a:gd name="T68" fmla="*/ 513 w 1078"/>
                <a:gd name="T69" fmla="*/ 3713 h 3843"/>
                <a:gd name="T70" fmla="*/ 583 w 1078"/>
                <a:gd name="T71" fmla="*/ 3770 h 3843"/>
                <a:gd name="T72" fmla="*/ 652 w 1078"/>
                <a:gd name="T73" fmla="*/ 3810 h 3843"/>
                <a:gd name="T74" fmla="*/ 724 w 1078"/>
                <a:gd name="T75" fmla="*/ 3835 h 3843"/>
                <a:gd name="T76" fmla="*/ 796 w 1078"/>
                <a:gd name="T77" fmla="*/ 3843 h 3843"/>
                <a:gd name="T78" fmla="*/ 869 w 1078"/>
                <a:gd name="T79" fmla="*/ 3835 h 3843"/>
                <a:gd name="T80" fmla="*/ 940 w 1078"/>
                <a:gd name="T81" fmla="*/ 3810 h 3843"/>
                <a:gd name="T82" fmla="*/ 1009 w 1078"/>
                <a:gd name="T83" fmla="*/ 3770 h 3843"/>
                <a:gd name="T84" fmla="*/ 1078 w 1078"/>
                <a:gd name="T85" fmla="*/ 3713 h 38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078" h="3843">
                  <a:moveTo>
                    <a:pt x="1045" y="124"/>
                  </a:moveTo>
                  <a:lnTo>
                    <a:pt x="976" y="69"/>
                  </a:lnTo>
                  <a:lnTo>
                    <a:pt x="906" y="30"/>
                  </a:lnTo>
                  <a:lnTo>
                    <a:pt x="834" y="7"/>
                  </a:lnTo>
                  <a:lnTo>
                    <a:pt x="761" y="0"/>
                  </a:lnTo>
                  <a:lnTo>
                    <a:pt x="689" y="10"/>
                  </a:lnTo>
                  <a:lnTo>
                    <a:pt x="619" y="36"/>
                  </a:lnTo>
                  <a:lnTo>
                    <a:pt x="549" y="78"/>
                  </a:lnTo>
                  <a:lnTo>
                    <a:pt x="481" y="136"/>
                  </a:lnTo>
                  <a:lnTo>
                    <a:pt x="415" y="208"/>
                  </a:lnTo>
                  <a:lnTo>
                    <a:pt x="353" y="296"/>
                  </a:lnTo>
                  <a:lnTo>
                    <a:pt x="295" y="397"/>
                  </a:lnTo>
                  <a:lnTo>
                    <a:pt x="241" y="510"/>
                  </a:lnTo>
                  <a:lnTo>
                    <a:pt x="191" y="637"/>
                  </a:lnTo>
                  <a:lnTo>
                    <a:pt x="147" y="773"/>
                  </a:lnTo>
                  <a:lnTo>
                    <a:pt x="107" y="920"/>
                  </a:lnTo>
                  <a:lnTo>
                    <a:pt x="74" y="1075"/>
                  </a:lnTo>
                  <a:lnTo>
                    <a:pt x="46" y="1237"/>
                  </a:lnTo>
                  <a:lnTo>
                    <a:pt x="24" y="1406"/>
                  </a:lnTo>
                  <a:lnTo>
                    <a:pt x="10" y="1579"/>
                  </a:lnTo>
                  <a:lnTo>
                    <a:pt x="1" y="1754"/>
                  </a:lnTo>
                  <a:lnTo>
                    <a:pt x="0" y="1930"/>
                  </a:lnTo>
                  <a:lnTo>
                    <a:pt x="4" y="2107"/>
                  </a:lnTo>
                  <a:lnTo>
                    <a:pt x="15" y="2282"/>
                  </a:lnTo>
                  <a:lnTo>
                    <a:pt x="33" y="2454"/>
                  </a:lnTo>
                  <a:lnTo>
                    <a:pt x="58" y="2622"/>
                  </a:lnTo>
                  <a:lnTo>
                    <a:pt x="88" y="2783"/>
                  </a:lnTo>
                  <a:lnTo>
                    <a:pt x="125" y="2938"/>
                  </a:lnTo>
                  <a:lnTo>
                    <a:pt x="167" y="3083"/>
                  </a:lnTo>
                  <a:lnTo>
                    <a:pt x="214" y="3219"/>
                  </a:lnTo>
                  <a:lnTo>
                    <a:pt x="267" y="3344"/>
                  </a:lnTo>
                  <a:lnTo>
                    <a:pt x="323" y="3457"/>
                  </a:lnTo>
                  <a:lnTo>
                    <a:pt x="383" y="3557"/>
                  </a:lnTo>
                  <a:lnTo>
                    <a:pt x="447" y="3643"/>
                  </a:lnTo>
                  <a:lnTo>
                    <a:pt x="513" y="3713"/>
                  </a:lnTo>
                  <a:lnTo>
                    <a:pt x="583" y="3770"/>
                  </a:lnTo>
                  <a:lnTo>
                    <a:pt x="652" y="3810"/>
                  </a:lnTo>
                  <a:lnTo>
                    <a:pt x="724" y="3835"/>
                  </a:lnTo>
                  <a:lnTo>
                    <a:pt x="796" y="3843"/>
                  </a:lnTo>
                  <a:lnTo>
                    <a:pt x="869" y="3835"/>
                  </a:lnTo>
                  <a:lnTo>
                    <a:pt x="940" y="3810"/>
                  </a:lnTo>
                  <a:lnTo>
                    <a:pt x="1009" y="3770"/>
                  </a:lnTo>
                  <a:lnTo>
                    <a:pt x="1078" y="371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46" name="Freeform 62"/>
            <p:cNvSpPr>
              <a:spLocks/>
            </p:cNvSpPr>
            <p:nvPr/>
          </p:nvSpPr>
          <p:spPr bwMode="auto">
            <a:xfrm>
              <a:off x="2889" y="2600"/>
              <a:ext cx="246" cy="604"/>
            </a:xfrm>
            <a:custGeom>
              <a:avLst/>
              <a:gdLst>
                <a:gd name="T0" fmla="*/ 1102 w 1723"/>
                <a:gd name="T1" fmla="*/ 94 h 4225"/>
                <a:gd name="T2" fmla="*/ 952 w 1723"/>
                <a:gd name="T3" fmla="*/ 15 h 4225"/>
                <a:gd name="T4" fmla="*/ 801 w 1723"/>
                <a:gd name="T5" fmla="*/ 1 h 4225"/>
                <a:gd name="T6" fmla="*/ 651 w 1723"/>
                <a:gd name="T7" fmla="*/ 54 h 4225"/>
                <a:gd name="T8" fmla="*/ 507 w 1723"/>
                <a:gd name="T9" fmla="*/ 170 h 4225"/>
                <a:gd name="T10" fmla="*/ 375 w 1723"/>
                <a:gd name="T11" fmla="*/ 346 h 4225"/>
                <a:gd name="T12" fmla="*/ 258 w 1723"/>
                <a:gd name="T13" fmla="*/ 577 h 4225"/>
                <a:gd name="T14" fmla="*/ 159 w 1723"/>
                <a:gd name="T15" fmla="*/ 855 h 4225"/>
                <a:gd name="T16" fmla="*/ 83 w 1723"/>
                <a:gd name="T17" fmla="*/ 1173 h 4225"/>
                <a:gd name="T18" fmla="*/ 30 w 1723"/>
                <a:gd name="T19" fmla="*/ 1520 h 4225"/>
                <a:gd name="T20" fmla="*/ 3 w 1723"/>
                <a:gd name="T21" fmla="*/ 1885 h 4225"/>
                <a:gd name="T22" fmla="*/ 3 w 1723"/>
                <a:gd name="T23" fmla="*/ 2258 h 4225"/>
                <a:gd name="T24" fmla="*/ 29 w 1723"/>
                <a:gd name="T25" fmla="*/ 2625 h 4225"/>
                <a:gd name="T26" fmla="*/ 82 w 1723"/>
                <a:gd name="T27" fmla="*/ 2977 h 4225"/>
                <a:gd name="T28" fmla="*/ 158 w 1723"/>
                <a:gd name="T29" fmla="*/ 3301 h 4225"/>
                <a:gd name="T30" fmla="*/ 256 w 1723"/>
                <a:gd name="T31" fmla="*/ 3589 h 4225"/>
                <a:gd name="T32" fmla="*/ 373 w 1723"/>
                <a:gd name="T33" fmla="*/ 3832 h 4225"/>
                <a:gd name="T34" fmla="*/ 505 w 1723"/>
                <a:gd name="T35" fmla="*/ 4020 h 4225"/>
                <a:gd name="T36" fmla="*/ 648 w 1723"/>
                <a:gd name="T37" fmla="*/ 4150 h 4225"/>
                <a:gd name="T38" fmla="*/ 797 w 1723"/>
                <a:gd name="T39" fmla="*/ 4217 h 4225"/>
                <a:gd name="T40" fmla="*/ 949 w 1723"/>
                <a:gd name="T41" fmla="*/ 4218 h 4225"/>
                <a:gd name="T42" fmla="*/ 1098 w 1723"/>
                <a:gd name="T43" fmla="*/ 4154 h 4225"/>
                <a:gd name="T44" fmla="*/ 1240 w 1723"/>
                <a:gd name="T45" fmla="*/ 4026 h 4225"/>
                <a:gd name="T46" fmla="*/ 1370 w 1723"/>
                <a:gd name="T47" fmla="*/ 3840 h 4225"/>
                <a:gd name="T48" fmla="*/ 1484 w 1723"/>
                <a:gd name="T49" fmla="*/ 3599 h 4225"/>
                <a:gd name="T50" fmla="*/ 1579 w 1723"/>
                <a:gd name="T51" fmla="*/ 3313 h 4225"/>
                <a:gd name="T52" fmla="*/ 1651 w 1723"/>
                <a:gd name="T53" fmla="*/ 2989 h 4225"/>
                <a:gd name="T54" fmla="*/ 1699 w 1723"/>
                <a:gd name="T55" fmla="*/ 2638 h 4225"/>
                <a:gd name="T56" fmla="*/ 1722 w 1723"/>
                <a:gd name="T57" fmla="*/ 2271 h 4225"/>
                <a:gd name="T58" fmla="*/ 1716 w 1723"/>
                <a:gd name="T59" fmla="*/ 1899 h 4225"/>
                <a:gd name="T60" fmla="*/ 1686 w 1723"/>
                <a:gd name="T61" fmla="*/ 1534 h 4225"/>
                <a:gd name="T62" fmla="*/ 1629 w 1723"/>
                <a:gd name="T63" fmla="*/ 1186 h 4225"/>
                <a:gd name="T64" fmla="*/ 1549 w 1723"/>
                <a:gd name="T65" fmla="*/ 867 h 4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23" h="4225">
                  <a:moveTo>
                    <a:pt x="1174" y="156"/>
                  </a:moveTo>
                  <a:lnTo>
                    <a:pt x="1102" y="94"/>
                  </a:lnTo>
                  <a:lnTo>
                    <a:pt x="1028" y="46"/>
                  </a:lnTo>
                  <a:lnTo>
                    <a:pt x="952" y="15"/>
                  </a:lnTo>
                  <a:lnTo>
                    <a:pt x="877" y="0"/>
                  </a:lnTo>
                  <a:lnTo>
                    <a:pt x="801" y="1"/>
                  </a:lnTo>
                  <a:lnTo>
                    <a:pt x="725" y="19"/>
                  </a:lnTo>
                  <a:lnTo>
                    <a:pt x="651" y="54"/>
                  </a:lnTo>
                  <a:lnTo>
                    <a:pt x="578" y="104"/>
                  </a:lnTo>
                  <a:lnTo>
                    <a:pt x="507" y="170"/>
                  </a:lnTo>
                  <a:lnTo>
                    <a:pt x="440" y="251"/>
                  </a:lnTo>
                  <a:lnTo>
                    <a:pt x="375" y="346"/>
                  </a:lnTo>
                  <a:lnTo>
                    <a:pt x="314" y="455"/>
                  </a:lnTo>
                  <a:lnTo>
                    <a:pt x="258" y="577"/>
                  </a:lnTo>
                  <a:lnTo>
                    <a:pt x="206" y="712"/>
                  </a:lnTo>
                  <a:lnTo>
                    <a:pt x="159" y="855"/>
                  </a:lnTo>
                  <a:lnTo>
                    <a:pt x="118" y="1010"/>
                  </a:lnTo>
                  <a:lnTo>
                    <a:pt x="83" y="1173"/>
                  </a:lnTo>
                  <a:lnTo>
                    <a:pt x="54" y="1344"/>
                  </a:lnTo>
                  <a:lnTo>
                    <a:pt x="30" y="1520"/>
                  </a:lnTo>
                  <a:lnTo>
                    <a:pt x="13" y="1701"/>
                  </a:lnTo>
                  <a:lnTo>
                    <a:pt x="3" y="1885"/>
                  </a:lnTo>
                  <a:lnTo>
                    <a:pt x="0" y="2071"/>
                  </a:lnTo>
                  <a:lnTo>
                    <a:pt x="3" y="2258"/>
                  </a:lnTo>
                  <a:lnTo>
                    <a:pt x="13" y="2442"/>
                  </a:lnTo>
                  <a:lnTo>
                    <a:pt x="29" y="2625"/>
                  </a:lnTo>
                  <a:lnTo>
                    <a:pt x="52" y="2804"/>
                  </a:lnTo>
                  <a:lnTo>
                    <a:pt x="82" y="2977"/>
                  </a:lnTo>
                  <a:lnTo>
                    <a:pt x="116" y="3143"/>
                  </a:lnTo>
                  <a:lnTo>
                    <a:pt x="158" y="3301"/>
                  </a:lnTo>
                  <a:lnTo>
                    <a:pt x="204" y="3451"/>
                  </a:lnTo>
                  <a:lnTo>
                    <a:pt x="256" y="3589"/>
                  </a:lnTo>
                  <a:lnTo>
                    <a:pt x="312" y="3717"/>
                  </a:lnTo>
                  <a:lnTo>
                    <a:pt x="373" y="3832"/>
                  </a:lnTo>
                  <a:lnTo>
                    <a:pt x="437" y="3933"/>
                  </a:lnTo>
                  <a:lnTo>
                    <a:pt x="505" y="4020"/>
                  </a:lnTo>
                  <a:lnTo>
                    <a:pt x="575" y="4093"/>
                  </a:lnTo>
                  <a:lnTo>
                    <a:pt x="648" y="4150"/>
                  </a:lnTo>
                  <a:lnTo>
                    <a:pt x="722" y="4191"/>
                  </a:lnTo>
                  <a:lnTo>
                    <a:pt x="797" y="4217"/>
                  </a:lnTo>
                  <a:lnTo>
                    <a:pt x="874" y="4225"/>
                  </a:lnTo>
                  <a:lnTo>
                    <a:pt x="949" y="4218"/>
                  </a:lnTo>
                  <a:lnTo>
                    <a:pt x="1024" y="4193"/>
                  </a:lnTo>
                  <a:lnTo>
                    <a:pt x="1098" y="4154"/>
                  </a:lnTo>
                  <a:lnTo>
                    <a:pt x="1170" y="4098"/>
                  </a:lnTo>
                  <a:lnTo>
                    <a:pt x="1240" y="4026"/>
                  </a:lnTo>
                  <a:lnTo>
                    <a:pt x="1306" y="3940"/>
                  </a:lnTo>
                  <a:lnTo>
                    <a:pt x="1370" y="3840"/>
                  </a:lnTo>
                  <a:lnTo>
                    <a:pt x="1429" y="3726"/>
                  </a:lnTo>
                  <a:lnTo>
                    <a:pt x="1484" y="3599"/>
                  </a:lnTo>
                  <a:lnTo>
                    <a:pt x="1534" y="3461"/>
                  </a:lnTo>
                  <a:lnTo>
                    <a:pt x="1579" y="3313"/>
                  </a:lnTo>
                  <a:lnTo>
                    <a:pt x="1618" y="3155"/>
                  </a:lnTo>
                  <a:lnTo>
                    <a:pt x="1651" y="2989"/>
                  </a:lnTo>
                  <a:lnTo>
                    <a:pt x="1678" y="2816"/>
                  </a:lnTo>
                  <a:lnTo>
                    <a:pt x="1699" y="2638"/>
                  </a:lnTo>
                  <a:lnTo>
                    <a:pt x="1714" y="2456"/>
                  </a:lnTo>
                  <a:lnTo>
                    <a:pt x="1722" y="2271"/>
                  </a:lnTo>
                  <a:lnTo>
                    <a:pt x="1723" y="2085"/>
                  </a:lnTo>
                  <a:lnTo>
                    <a:pt x="1716" y="1899"/>
                  </a:lnTo>
                  <a:lnTo>
                    <a:pt x="1705" y="1715"/>
                  </a:lnTo>
                  <a:lnTo>
                    <a:pt x="1686" y="1534"/>
                  </a:lnTo>
                  <a:lnTo>
                    <a:pt x="1660" y="1356"/>
                  </a:lnTo>
                  <a:lnTo>
                    <a:pt x="1629" y="1186"/>
                  </a:lnTo>
                  <a:lnTo>
                    <a:pt x="1592" y="1023"/>
                  </a:lnTo>
                  <a:lnTo>
                    <a:pt x="1549" y="86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47" name="Freeform 63"/>
            <p:cNvSpPr>
              <a:spLocks/>
            </p:cNvSpPr>
            <p:nvPr/>
          </p:nvSpPr>
          <p:spPr bwMode="auto">
            <a:xfrm>
              <a:off x="3057" y="2623"/>
              <a:ext cx="18" cy="22"/>
            </a:xfrm>
            <a:custGeom>
              <a:avLst/>
              <a:gdLst>
                <a:gd name="T0" fmla="*/ 125 w 125"/>
                <a:gd name="T1" fmla="*/ 157 h 157"/>
                <a:gd name="T2" fmla="*/ 65 w 125"/>
                <a:gd name="T3" fmla="*/ 81 h 157"/>
                <a:gd name="T4" fmla="*/ 0 w 125"/>
                <a:gd name="T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5" h="157">
                  <a:moveTo>
                    <a:pt x="125" y="157"/>
                  </a:moveTo>
                  <a:lnTo>
                    <a:pt x="65" y="8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48" name="Line 64"/>
            <p:cNvSpPr>
              <a:spLocks noChangeShapeType="1"/>
            </p:cNvSpPr>
            <p:nvPr/>
          </p:nvSpPr>
          <p:spPr bwMode="auto">
            <a:xfrm flipH="1">
              <a:off x="1420" y="2587"/>
              <a:ext cx="250" cy="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49" name="Line 65"/>
            <p:cNvSpPr>
              <a:spLocks noChangeShapeType="1"/>
            </p:cNvSpPr>
            <p:nvPr/>
          </p:nvSpPr>
          <p:spPr bwMode="auto">
            <a:xfrm flipH="1">
              <a:off x="1426" y="3245"/>
              <a:ext cx="250" cy="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50" name="Line 66"/>
            <p:cNvSpPr>
              <a:spLocks noChangeShapeType="1"/>
            </p:cNvSpPr>
            <p:nvPr/>
          </p:nvSpPr>
          <p:spPr bwMode="auto">
            <a:xfrm flipH="1">
              <a:off x="1745" y="2634"/>
              <a:ext cx="777" cy="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51" name="Line 67"/>
            <p:cNvSpPr>
              <a:spLocks noChangeShapeType="1"/>
            </p:cNvSpPr>
            <p:nvPr/>
          </p:nvSpPr>
          <p:spPr bwMode="auto">
            <a:xfrm flipH="1">
              <a:off x="1750" y="3183"/>
              <a:ext cx="777" cy="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52" name="Line 68"/>
            <p:cNvSpPr>
              <a:spLocks noChangeShapeType="1"/>
            </p:cNvSpPr>
            <p:nvPr/>
          </p:nvSpPr>
          <p:spPr bwMode="auto">
            <a:xfrm flipH="1" flipV="1">
              <a:off x="2572" y="2663"/>
              <a:ext cx="21" cy="2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53" name="Line 69"/>
            <p:cNvSpPr>
              <a:spLocks noChangeShapeType="1"/>
            </p:cNvSpPr>
            <p:nvPr/>
          </p:nvSpPr>
          <p:spPr bwMode="auto">
            <a:xfrm flipH="1">
              <a:off x="2577" y="3129"/>
              <a:ext cx="19" cy="2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54" name="Line 70"/>
            <p:cNvSpPr>
              <a:spLocks noChangeShapeType="1"/>
            </p:cNvSpPr>
            <p:nvPr/>
          </p:nvSpPr>
          <p:spPr bwMode="auto">
            <a:xfrm flipV="1">
              <a:off x="1896" y="2253"/>
              <a:ext cx="41" cy="12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55" name="Line 71"/>
            <p:cNvSpPr>
              <a:spLocks noChangeShapeType="1"/>
            </p:cNvSpPr>
            <p:nvPr/>
          </p:nvSpPr>
          <p:spPr bwMode="auto">
            <a:xfrm flipV="1">
              <a:off x="2654" y="2297"/>
              <a:ext cx="40" cy="12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56" name="Line 72"/>
            <p:cNvSpPr>
              <a:spLocks noChangeShapeType="1"/>
            </p:cNvSpPr>
            <p:nvPr/>
          </p:nvSpPr>
          <p:spPr bwMode="auto">
            <a:xfrm flipV="1">
              <a:off x="3212" y="3860"/>
              <a:ext cx="94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57" name="Line 73"/>
            <p:cNvSpPr>
              <a:spLocks noChangeShapeType="1"/>
            </p:cNvSpPr>
            <p:nvPr/>
          </p:nvSpPr>
          <p:spPr bwMode="auto">
            <a:xfrm flipV="1">
              <a:off x="3196" y="1939"/>
              <a:ext cx="94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58" name="Line 74"/>
            <p:cNvSpPr>
              <a:spLocks noChangeShapeType="1"/>
            </p:cNvSpPr>
            <p:nvPr/>
          </p:nvSpPr>
          <p:spPr bwMode="auto">
            <a:xfrm flipV="1">
              <a:off x="3017" y="3449"/>
              <a:ext cx="192" cy="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59" name="Line 75"/>
            <p:cNvSpPr>
              <a:spLocks noChangeShapeType="1"/>
            </p:cNvSpPr>
            <p:nvPr/>
          </p:nvSpPr>
          <p:spPr bwMode="auto">
            <a:xfrm flipV="1">
              <a:off x="3008" y="2352"/>
              <a:ext cx="191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60" name="Line 76"/>
            <p:cNvSpPr>
              <a:spLocks noChangeShapeType="1"/>
            </p:cNvSpPr>
            <p:nvPr/>
          </p:nvSpPr>
          <p:spPr bwMode="auto">
            <a:xfrm flipV="1">
              <a:off x="3760" y="3856"/>
              <a:ext cx="8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61" name="Line 77"/>
            <p:cNvSpPr>
              <a:spLocks noChangeShapeType="1"/>
            </p:cNvSpPr>
            <p:nvPr/>
          </p:nvSpPr>
          <p:spPr bwMode="auto">
            <a:xfrm flipV="1">
              <a:off x="3744" y="1935"/>
              <a:ext cx="8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62" name="Line 78"/>
            <p:cNvSpPr>
              <a:spLocks noChangeShapeType="1"/>
            </p:cNvSpPr>
            <p:nvPr/>
          </p:nvSpPr>
          <p:spPr bwMode="auto">
            <a:xfrm flipV="1">
              <a:off x="3489" y="3858"/>
              <a:ext cx="88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863" name="Line 79"/>
            <p:cNvSpPr>
              <a:spLocks noChangeShapeType="1"/>
            </p:cNvSpPr>
            <p:nvPr/>
          </p:nvSpPr>
          <p:spPr bwMode="auto">
            <a:xfrm flipV="1">
              <a:off x="3473" y="1937"/>
              <a:ext cx="88" cy="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06269441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1187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7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2" dur="500"/>
                                        <p:tgtEl>
                                          <p:spTgt spid="1187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7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7" dur="500"/>
                                        <p:tgtEl>
                                          <p:spTgt spid="1187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7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22" dur="500"/>
                                        <p:tgtEl>
                                          <p:spTgt spid="1187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188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8786" grpId="0" autoUpdateAnimBg="0"/>
      <p:bldP spid="118788" grpId="0" autoUpdateAnimBg="0"/>
      <p:bldP spid="118789" grpId="0" autoUpdateAnimBg="0"/>
      <p:bldP spid="118790" grpId="0" autoUpdateAnimBg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1" name="Text Box 3"/>
          <p:cNvSpPr txBox="1">
            <a:spLocks noChangeArrowheads="1"/>
          </p:cNvSpPr>
          <p:nvPr/>
        </p:nvSpPr>
        <p:spPr bwMode="auto">
          <a:xfrm>
            <a:off x="103188" y="1531938"/>
            <a:ext cx="3135312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FF0000"/>
                </a:solidFill>
              </a:rPr>
              <a:t>(2) </a:t>
            </a:r>
            <a:r>
              <a:rPr kumimoji="1" lang="zh-CN" altLang="en-US" sz="3600" b="1">
                <a:solidFill>
                  <a:srgbClr val="FF0000"/>
                </a:solidFill>
              </a:rPr>
              <a:t>键的种类</a:t>
            </a:r>
          </a:p>
        </p:txBody>
      </p:sp>
      <p:sp>
        <p:nvSpPr>
          <p:cNvPr id="119812" name="Text Box 4"/>
          <p:cNvSpPr txBox="1">
            <a:spLocks noChangeArrowheads="1"/>
          </p:cNvSpPr>
          <p:nvPr/>
        </p:nvSpPr>
        <p:spPr bwMode="auto">
          <a:xfrm>
            <a:off x="3343275" y="682625"/>
            <a:ext cx="3014663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  <a:ea typeface="黑体" pitchFamily="2" charset="-122"/>
              </a:rPr>
              <a:t>普通平键</a:t>
            </a:r>
          </a:p>
        </p:txBody>
      </p:sp>
      <p:sp>
        <p:nvSpPr>
          <p:cNvPr id="119813" name="Text Box 5"/>
          <p:cNvSpPr txBox="1">
            <a:spLocks noChangeArrowheads="1"/>
          </p:cNvSpPr>
          <p:nvPr/>
        </p:nvSpPr>
        <p:spPr bwMode="auto">
          <a:xfrm>
            <a:off x="3321050" y="1549400"/>
            <a:ext cx="263525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半 圆 键</a:t>
            </a:r>
          </a:p>
        </p:txBody>
      </p:sp>
      <p:sp>
        <p:nvSpPr>
          <p:cNvPr id="119814" name="Text Box 6"/>
          <p:cNvSpPr txBox="1">
            <a:spLocks noChangeArrowheads="1"/>
          </p:cNvSpPr>
          <p:nvPr/>
        </p:nvSpPr>
        <p:spPr bwMode="auto">
          <a:xfrm>
            <a:off x="3343275" y="2387600"/>
            <a:ext cx="27686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  <a:ea typeface="黑体" pitchFamily="2" charset="-122"/>
              </a:rPr>
              <a:t>钩头楔键</a:t>
            </a:r>
          </a:p>
        </p:txBody>
      </p:sp>
      <p:sp>
        <p:nvSpPr>
          <p:cNvPr id="119815" name="Text Box 7"/>
          <p:cNvSpPr txBox="1">
            <a:spLocks noChangeArrowheads="1"/>
          </p:cNvSpPr>
          <p:nvPr/>
        </p:nvSpPr>
        <p:spPr bwMode="auto">
          <a:xfrm>
            <a:off x="100013" y="3009900"/>
            <a:ext cx="436562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FF0000"/>
                </a:solidFill>
              </a:rPr>
              <a:t>(3) </a:t>
            </a:r>
            <a:r>
              <a:rPr kumimoji="1" lang="zh-CN" altLang="en-US" sz="3600" b="1">
                <a:solidFill>
                  <a:srgbClr val="FF0000"/>
                </a:solidFill>
              </a:rPr>
              <a:t>键的标记</a:t>
            </a:r>
          </a:p>
        </p:txBody>
      </p:sp>
      <p:sp>
        <p:nvSpPr>
          <p:cNvPr id="119816" name="Text Box 8"/>
          <p:cNvSpPr txBox="1">
            <a:spLocks noChangeArrowheads="1"/>
          </p:cNvSpPr>
          <p:nvPr/>
        </p:nvSpPr>
        <p:spPr bwMode="auto">
          <a:xfrm>
            <a:off x="933450" y="3635375"/>
            <a:ext cx="82105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标记</a:t>
            </a:r>
            <a:r>
              <a:rPr kumimoji="1" lang="en-US" altLang="zh-CN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: </a:t>
            </a:r>
            <a:r>
              <a:rPr kumimoji="1" lang="zh-CN" altLang="en-US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键 </a:t>
            </a:r>
            <a:r>
              <a:rPr kumimoji="1" lang="en-US" altLang="zh-CN" sz="36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16×100 GB/T 1096-2003</a:t>
            </a:r>
          </a:p>
        </p:txBody>
      </p:sp>
      <p:sp>
        <p:nvSpPr>
          <p:cNvPr id="119817" name="Text Box 9"/>
          <p:cNvSpPr txBox="1">
            <a:spLocks noChangeArrowheads="1"/>
          </p:cNvSpPr>
          <p:nvPr/>
        </p:nvSpPr>
        <p:spPr bwMode="auto">
          <a:xfrm>
            <a:off x="2686050" y="5676900"/>
            <a:ext cx="644207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>
                <a:solidFill>
                  <a:srgbClr val="000000"/>
                </a:solidFill>
              </a:rPr>
              <a:t>长度</a:t>
            </a:r>
            <a:r>
              <a:rPr kumimoji="1" lang="en-US" altLang="zh-CN" sz="3600" b="1">
                <a:solidFill>
                  <a:srgbClr val="000000"/>
                </a:solidFill>
              </a:rPr>
              <a:t>=</a:t>
            </a:r>
            <a:r>
              <a:rPr kumimoji="1" lang="en-US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100mm</a:t>
            </a:r>
          </a:p>
        </p:txBody>
      </p:sp>
      <p:sp>
        <p:nvSpPr>
          <p:cNvPr id="119820" name="AutoShape 12"/>
          <p:cNvSpPr>
            <a:spLocks/>
          </p:cNvSpPr>
          <p:nvPr/>
        </p:nvSpPr>
        <p:spPr bwMode="auto">
          <a:xfrm>
            <a:off x="2832100" y="973138"/>
            <a:ext cx="300038" cy="1749425"/>
          </a:xfrm>
          <a:prstGeom prst="leftBrace">
            <a:avLst>
              <a:gd name="adj1" fmla="val 48589"/>
              <a:gd name="adj2" fmla="val 50000"/>
            </a:avLst>
          </a:prstGeom>
          <a:noFill/>
          <a:ln w="2857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  <p:sp>
        <p:nvSpPr>
          <p:cNvPr id="119821" name="Text Box 13"/>
          <p:cNvSpPr txBox="1">
            <a:spLocks noChangeArrowheads="1"/>
          </p:cNvSpPr>
          <p:nvPr/>
        </p:nvSpPr>
        <p:spPr bwMode="auto">
          <a:xfrm>
            <a:off x="120650" y="3629025"/>
            <a:ext cx="10985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>
                <a:solidFill>
                  <a:srgbClr val="000000"/>
                </a:solidFill>
                <a:ea typeface="黑体" pitchFamily="2" charset="-122"/>
              </a:rPr>
              <a:t>例：</a:t>
            </a:r>
          </a:p>
        </p:txBody>
      </p:sp>
      <p:sp>
        <p:nvSpPr>
          <p:cNvPr id="119822" name="Text Box 14"/>
          <p:cNvSpPr txBox="1">
            <a:spLocks noChangeArrowheads="1"/>
          </p:cNvSpPr>
          <p:nvPr/>
        </p:nvSpPr>
        <p:spPr bwMode="auto">
          <a:xfrm>
            <a:off x="2690813" y="4427538"/>
            <a:ext cx="6453187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>
                <a:solidFill>
                  <a:srgbClr val="000000"/>
                </a:solidFill>
              </a:rPr>
              <a:t>圆头普通平键</a:t>
            </a:r>
            <a:r>
              <a:rPr kumimoji="1" lang="en-US" altLang="zh-CN" sz="3600" b="1">
                <a:solidFill>
                  <a:srgbClr val="000000"/>
                </a:solidFill>
              </a:rPr>
              <a:t>(</a:t>
            </a:r>
            <a:r>
              <a:rPr kumimoji="1" lang="en-US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A</a:t>
            </a:r>
            <a:r>
              <a:rPr kumimoji="1" lang="en-US" altLang="zh-CN" sz="3600" b="1">
                <a:solidFill>
                  <a:srgbClr val="000000"/>
                </a:solidFill>
              </a:rPr>
              <a:t>)</a:t>
            </a:r>
            <a:r>
              <a:rPr kumimoji="1" lang="zh-CN" altLang="en-US" sz="3600" b="1">
                <a:solidFill>
                  <a:srgbClr val="000000"/>
                </a:solidFill>
              </a:rPr>
              <a:t>型</a:t>
            </a:r>
          </a:p>
        </p:txBody>
      </p:sp>
      <p:sp>
        <p:nvSpPr>
          <p:cNvPr id="119823" name="Text Box 15"/>
          <p:cNvSpPr txBox="1">
            <a:spLocks noChangeArrowheads="1"/>
          </p:cNvSpPr>
          <p:nvPr/>
        </p:nvSpPr>
        <p:spPr bwMode="auto">
          <a:xfrm>
            <a:off x="2679700" y="5080000"/>
            <a:ext cx="644842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>
                <a:solidFill>
                  <a:srgbClr val="000000"/>
                </a:solidFill>
              </a:rPr>
              <a:t>宽度</a:t>
            </a:r>
            <a:r>
              <a:rPr kumimoji="1" lang="en-US" altLang="zh-CN" sz="3600" b="1">
                <a:solidFill>
                  <a:srgbClr val="000000"/>
                </a:solidFill>
              </a:rPr>
              <a:t>=</a:t>
            </a:r>
            <a:r>
              <a:rPr kumimoji="1" lang="en-US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16mm</a:t>
            </a:r>
          </a:p>
        </p:txBody>
      </p:sp>
      <p:sp>
        <p:nvSpPr>
          <p:cNvPr id="119824" name="Text Box 16"/>
          <p:cNvSpPr txBox="1">
            <a:spLocks noChangeArrowheads="1"/>
          </p:cNvSpPr>
          <p:nvPr/>
        </p:nvSpPr>
        <p:spPr bwMode="auto">
          <a:xfrm>
            <a:off x="1068388" y="4357688"/>
            <a:ext cx="1509712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>
                <a:solidFill>
                  <a:srgbClr val="FF0000"/>
                </a:solidFill>
                <a:ea typeface="黑体" pitchFamily="2" charset="-122"/>
              </a:rPr>
              <a:t>表示</a:t>
            </a:r>
            <a:r>
              <a:rPr kumimoji="1" lang="zh-CN" altLang="en-US" sz="3200" b="1">
                <a:solidFill>
                  <a:srgbClr val="FF0000"/>
                </a:solidFill>
              </a:rPr>
              <a:t>：</a:t>
            </a:r>
          </a:p>
        </p:txBody>
      </p:sp>
      <p:grpSp>
        <p:nvGrpSpPr>
          <p:cNvPr id="119825" name="Group 17"/>
          <p:cNvGrpSpPr>
            <a:grpSpLocks/>
          </p:cNvGrpSpPr>
          <p:nvPr/>
        </p:nvGrpSpPr>
        <p:grpSpPr bwMode="auto">
          <a:xfrm>
            <a:off x="5659438" y="319088"/>
            <a:ext cx="1333500" cy="1055687"/>
            <a:chOff x="1400" y="3374"/>
            <a:chExt cx="840" cy="665"/>
          </a:xfrm>
        </p:grpSpPr>
        <p:sp>
          <p:nvSpPr>
            <p:cNvPr id="119826" name="Freeform 18"/>
            <p:cNvSpPr>
              <a:spLocks/>
            </p:cNvSpPr>
            <p:nvPr/>
          </p:nvSpPr>
          <p:spPr bwMode="auto">
            <a:xfrm>
              <a:off x="1401" y="3751"/>
              <a:ext cx="187" cy="108"/>
            </a:xfrm>
            <a:custGeom>
              <a:avLst/>
              <a:gdLst>
                <a:gd name="T0" fmla="*/ 224 w 1310"/>
                <a:gd name="T1" fmla="*/ 0 h 756"/>
                <a:gd name="T2" fmla="*/ 152 w 1310"/>
                <a:gd name="T3" fmla="*/ 47 h 756"/>
                <a:gd name="T4" fmla="*/ 92 w 1310"/>
                <a:gd name="T5" fmla="*/ 101 h 756"/>
                <a:gd name="T6" fmla="*/ 47 w 1310"/>
                <a:gd name="T7" fmla="*/ 159 h 756"/>
                <a:gd name="T8" fmla="*/ 16 w 1310"/>
                <a:gd name="T9" fmla="*/ 219 h 756"/>
                <a:gd name="T10" fmla="*/ 0 w 1310"/>
                <a:gd name="T11" fmla="*/ 282 h 756"/>
                <a:gd name="T12" fmla="*/ 0 w 1310"/>
                <a:gd name="T13" fmla="*/ 345 h 756"/>
                <a:gd name="T14" fmla="*/ 16 w 1310"/>
                <a:gd name="T15" fmla="*/ 408 h 756"/>
                <a:gd name="T16" fmla="*/ 47 w 1310"/>
                <a:gd name="T17" fmla="*/ 469 h 756"/>
                <a:gd name="T18" fmla="*/ 92 w 1310"/>
                <a:gd name="T19" fmla="*/ 526 h 756"/>
                <a:gd name="T20" fmla="*/ 152 w 1310"/>
                <a:gd name="T21" fmla="*/ 580 h 756"/>
                <a:gd name="T22" fmla="*/ 224 w 1310"/>
                <a:gd name="T23" fmla="*/ 627 h 756"/>
                <a:gd name="T24" fmla="*/ 307 w 1310"/>
                <a:gd name="T25" fmla="*/ 669 h 756"/>
                <a:gd name="T26" fmla="*/ 399 w 1310"/>
                <a:gd name="T27" fmla="*/ 704 h 756"/>
                <a:gd name="T28" fmla="*/ 498 w 1310"/>
                <a:gd name="T29" fmla="*/ 729 h 756"/>
                <a:gd name="T30" fmla="*/ 604 w 1310"/>
                <a:gd name="T31" fmla="*/ 747 h 756"/>
                <a:gd name="T32" fmla="*/ 711 w 1310"/>
                <a:gd name="T33" fmla="*/ 756 h 756"/>
                <a:gd name="T34" fmla="*/ 822 w 1310"/>
                <a:gd name="T35" fmla="*/ 756 h 756"/>
                <a:gd name="T36" fmla="*/ 930 w 1310"/>
                <a:gd name="T37" fmla="*/ 747 h 756"/>
                <a:gd name="T38" fmla="*/ 1035 w 1310"/>
                <a:gd name="T39" fmla="*/ 729 h 756"/>
                <a:gd name="T40" fmla="*/ 1135 w 1310"/>
                <a:gd name="T41" fmla="*/ 704 h 756"/>
                <a:gd name="T42" fmla="*/ 1227 w 1310"/>
                <a:gd name="T43" fmla="*/ 669 h 756"/>
                <a:gd name="T44" fmla="*/ 1310 w 1310"/>
                <a:gd name="T45" fmla="*/ 627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310" h="756">
                  <a:moveTo>
                    <a:pt x="224" y="0"/>
                  </a:moveTo>
                  <a:lnTo>
                    <a:pt x="152" y="47"/>
                  </a:lnTo>
                  <a:lnTo>
                    <a:pt x="92" y="101"/>
                  </a:lnTo>
                  <a:lnTo>
                    <a:pt x="47" y="159"/>
                  </a:lnTo>
                  <a:lnTo>
                    <a:pt x="16" y="219"/>
                  </a:lnTo>
                  <a:lnTo>
                    <a:pt x="0" y="282"/>
                  </a:lnTo>
                  <a:lnTo>
                    <a:pt x="0" y="345"/>
                  </a:lnTo>
                  <a:lnTo>
                    <a:pt x="16" y="408"/>
                  </a:lnTo>
                  <a:lnTo>
                    <a:pt x="47" y="469"/>
                  </a:lnTo>
                  <a:lnTo>
                    <a:pt x="92" y="526"/>
                  </a:lnTo>
                  <a:lnTo>
                    <a:pt x="152" y="580"/>
                  </a:lnTo>
                  <a:lnTo>
                    <a:pt x="224" y="627"/>
                  </a:lnTo>
                  <a:lnTo>
                    <a:pt x="307" y="669"/>
                  </a:lnTo>
                  <a:lnTo>
                    <a:pt x="399" y="704"/>
                  </a:lnTo>
                  <a:lnTo>
                    <a:pt x="498" y="729"/>
                  </a:lnTo>
                  <a:lnTo>
                    <a:pt x="604" y="747"/>
                  </a:lnTo>
                  <a:lnTo>
                    <a:pt x="711" y="756"/>
                  </a:lnTo>
                  <a:lnTo>
                    <a:pt x="822" y="756"/>
                  </a:lnTo>
                  <a:lnTo>
                    <a:pt x="930" y="747"/>
                  </a:lnTo>
                  <a:lnTo>
                    <a:pt x="1035" y="729"/>
                  </a:lnTo>
                  <a:lnTo>
                    <a:pt x="1135" y="704"/>
                  </a:lnTo>
                  <a:lnTo>
                    <a:pt x="1227" y="669"/>
                  </a:lnTo>
                  <a:lnTo>
                    <a:pt x="1310" y="62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9827" name="Freeform 19"/>
            <p:cNvSpPr>
              <a:spLocks/>
            </p:cNvSpPr>
            <p:nvPr/>
          </p:nvSpPr>
          <p:spPr bwMode="auto">
            <a:xfrm>
              <a:off x="1400" y="3975"/>
              <a:ext cx="188" cy="64"/>
            </a:xfrm>
            <a:custGeom>
              <a:avLst/>
              <a:gdLst>
                <a:gd name="T0" fmla="*/ 0 w 1311"/>
                <a:gd name="T1" fmla="*/ 0 h 443"/>
                <a:gd name="T2" fmla="*/ 7 w 1311"/>
                <a:gd name="T3" fmla="*/ 61 h 443"/>
                <a:gd name="T4" fmla="*/ 29 w 1311"/>
                <a:gd name="T5" fmla="*/ 121 h 443"/>
                <a:gd name="T6" fmla="*/ 65 w 1311"/>
                <a:gd name="T7" fmla="*/ 179 h 443"/>
                <a:gd name="T8" fmla="*/ 115 w 1311"/>
                <a:gd name="T9" fmla="*/ 233 h 443"/>
                <a:gd name="T10" fmla="*/ 177 w 1311"/>
                <a:gd name="T11" fmla="*/ 284 h 443"/>
                <a:gd name="T12" fmla="*/ 251 w 1311"/>
                <a:gd name="T13" fmla="*/ 328 h 443"/>
                <a:gd name="T14" fmla="*/ 334 w 1311"/>
                <a:gd name="T15" fmla="*/ 366 h 443"/>
                <a:gd name="T16" fmla="*/ 426 w 1311"/>
                <a:gd name="T17" fmla="*/ 397 h 443"/>
                <a:gd name="T18" fmla="*/ 524 w 1311"/>
                <a:gd name="T19" fmla="*/ 421 h 443"/>
                <a:gd name="T20" fmla="*/ 627 w 1311"/>
                <a:gd name="T21" fmla="*/ 436 h 443"/>
                <a:gd name="T22" fmla="*/ 733 w 1311"/>
                <a:gd name="T23" fmla="*/ 443 h 443"/>
                <a:gd name="T24" fmla="*/ 838 w 1311"/>
                <a:gd name="T25" fmla="*/ 441 h 443"/>
                <a:gd name="T26" fmla="*/ 944 w 1311"/>
                <a:gd name="T27" fmla="*/ 432 h 443"/>
                <a:gd name="T28" fmla="*/ 1045 w 1311"/>
                <a:gd name="T29" fmla="*/ 413 h 443"/>
                <a:gd name="T30" fmla="*/ 1142 w 1311"/>
                <a:gd name="T31" fmla="*/ 387 h 443"/>
                <a:gd name="T32" fmla="*/ 1230 w 1311"/>
                <a:gd name="T33" fmla="*/ 354 h 443"/>
                <a:gd name="T34" fmla="*/ 1311 w 1311"/>
                <a:gd name="T35" fmla="*/ 313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1" h="443">
                  <a:moveTo>
                    <a:pt x="0" y="0"/>
                  </a:moveTo>
                  <a:lnTo>
                    <a:pt x="7" y="61"/>
                  </a:lnTo>
                  <a:lnTo>
                    <a:pt x="29" y="121"/>
                  </a:lnTo>
                  <a:lnTo>
                    <a:pt x="65" y="179"/>
                  </a:lnTo>
                  <a:lnTo>
                    <a:pt x="115" y="233"/>
                  </a:lnTo>
                  <a:lnTo>
                    <a:pt x="177" y="284"/>
                  </a:lnTo>
                  <a:lnTo>
                    <a:pt x="251" y="328"/>
                  </a:lnTo>
                  <a:lnTo>
                    <a:pt x="334" y="366"/>
                  </a:lnTo>
                  <a:lnTo>
                    <a:pt x="426" y="397"/>
                  </a:lnTo>
                  <a:lnTo>
                    <a:pt x="524" y="421"/>
                  </a:lnTo>
                  <a:lnTo>
                    <a:pt x="627" y="436"/>
                  </a:lnTo>
                  <a:lnTo>
                    <a:pt x="733" y="443"/>
                  </a:lnTo>
                  <a:lnTo>
                    <a:pt x="838" y="441"/>
                  </a:lnTo>
                  <a:lnTo>
                    <a:pt x="944" y="432"/>
                  </a:lnTo>
                  <a:lnTo>
                    <a:pt x="1045" y="413"/>
                  </a:lnTo>
                  <a:lnTo>
                    <a:pt x="1142" y="387"/>
                  </a:lnTo>
                  <a:lnTo>
                    <a:pt x="1230" y="354"/>
                  </a:lnTo>
                  <a:lnTo>
                    <a:pt x="1311" y="31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9828" name="Freeform 20"/>
            <p:cNvSpPr>
              <a:spLocks/>
            </p:cNvSpPr>
            <p:nvPr/>
          </p:nvSpPr>
          <p:spPr bwMode="auto">
            <a:xfrm>
              <a:off x="2053" y="3374"/>
              <a:ext cx="187" cy="108"/>
            </a:xfrm>
            <a:custGeom>
              <a:avLst/>
              <a:gdLst>
                <a:gd name="T0" fmla="*/ 1085 w 1309"/>
                <a:gd name="T1" fmla="*/ 756 h 756"/>
                <a:gd name="T2" fmla="*/ 1157 w 1309"/>
                <a:gd name="T3" fmla="*/ 709 h 756"/>
                <a:gd name="T4" fmla="*/ 1217 w 1309"/>
                <a:gd name="T5" fmla="*/ 655 h 756"/>
                <a:gd name="T6" fmla="*/ 1263 w 1309"/>
                <a:gd name="T7" fmla="*/ 598 h 756"/>
                <a:gd name="T8" fmla="*/ 1293 w 1309"/>
                <a:gd name="T9" fmla="*/ 537 h 756"/>
                <a:gd name="T10" fmla="*/ 1309 w 1309"/>
                <a:gd name="T11" fmla="*/ 474 h 756"/>
                <a:gd name="T12" fmla="*/ 1309 w 1309"/>
                <a:gd name="T13" fmla="*/ 411 h 756"/>
                <a:gd name="T14" fmla="*/ 1293 w 1309"/>
                <a:gd name="T15" fmla="*/ 348 h 756"/>
                <a:gd name="T16" fmla="*/ 1263 w 1309"/>
                <a:gd name="T17" fmla="*/ 288 h 756"/>
                <a:gd name="T18" fmla="*/ 1217 w 1309"/>
                <a:gd name="T19" fmla="*/ 230 h 756"/>
                <a:gd name="T20" fmla="*/ 1157 w 1309"/>
                <a:gd name="T21" fmla="*/ 176 h 756"/>
                <a:gd name="T22" fmla="*/ 1085 w 1309"/>
                <a:gd name="T23" fmla="*/ 129 h 756"/>
                <a:gd name="T24" fmla="*/ 1003 w 1309"/>
                <a:gd name="T25" fmla="*/ 88 h 756"/>
                <a:gd name="T26" fmla="*/ 911 w 1309"/>
                <a:gd name="T27" fmla="*/ 53 h 756"/>
                <a:gd name="T28" fmla="*/ 811 w 1309"/>
                <a:gd name="T29" fmla="*/ 27 h 756"/>
                <a:gd name="T30" fmla="*/ 706 w 1309"/>
                <a:gd name="T31" fmla="*/ 9 h 756"/>
                <a:gd name="T32" fmla="*/ 598 w 1309"/>
                <a:gd name="T33" fmla="*/ 0 h 756"/>
                <a:gd name="T34" fmla="*/ 488 w 1309"/>
                <a:gd name="T35" fmla="*/ 0 h 756"/>
                <a:gd name="T36" fmla="*/ 380 w 1309"/>
                <a:gd name="T37" fmla="*/ 9 h 756"/>
                <a:gd name="T38" fmla="*/ 274 w 1309"/>
                <a:gd name="T39" fmla="*/ 27 h 756"/>
                <a:gd name="T40" fmla="*/ 174 w 1309"/>
                <a:gd name="T41" fmla="*/ 53 h 756"/>
                <a:gd name="T42" fmla="*/ 82 w 1309"/>
                <a:gd name="T43" fmla="*/ 88 h 756"/>
                <a:gd name="T44" fmla="*/ 0 w 1309"/>
                <a:gd name="T45" fmla="*/ 129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309" h="756">
                  <a:moveTo>
                    <a:pt x="1085" y="756"/>
                  </a:moveTo>
                  <a:lnTo>
                    <a:pt x="1157" y="709"/>
                  </a:lnTo>
                  <a:lnTo>
                    <a:pt x="1217" y="655"/>
                  </a:lnTo>
                  <a:lnTo>
                    <a:pt x="1263" y="598"/>
                  </a:lnTo>
                  <a:lnTo>
                    <a:pt x="1293" y="537"/>
                  </a:lnTo>
                  <a:lnTo>
                    <a:pt x="1309" y="474"/>
                  </a:lnTo>
                  <a:lnTo>
                    <a:pt x="1309" y="411"/>
                  </a:lnTo>
                  <a:lnTo>
                    <a:pt x="1293" y="348"/>
                  </a:lnTo>
                  <a:lnTo>
                    <a:pt x="1263" y="288"/>
                  </a:lnTo>
                  <a:lnTo>
                    <a:pt x="1217" y="230"/>
                  </a:lnTo>
                  <a:lnTo>
                    <a:pt x="1157" y="176"/>
                  </a:lnTo>
                  <a:lnTo>
                    <a:pt x="1085" y="129"/>
                  </a:lnTo>
                  <a:lnTo>
                    <a:pt x="1003" y="88"/>
                  </a:lnTo>
                  <a:lnTo>
                    <a:pt x="911" y="53"/>
                  </a:lnTo>
                  <a:lnTo>
                    <a:pt x="811" y="27"/>
                  </a:lnTo>
                  <a:lnTo>
                    <a:pt x="706" y="9"/>
                  </a:lnTo>
                  <a:lnTo>
                    <a:pt x="598" y="0"/>
                  </a:lnTo>
                  <a:lnTo>
                    <a:pt x="488" y="0"/>
                  </a:lnTo>
                  <a:lnTo>
                    <a:pt x="380" y="9"/>
                  </a:lnTo>
                  <a:lnTo>
                    <a:pt x="274" y="27"/>
                  </a:lnTo>
                  <a:lnTo>
                    <a:pt x="174" y="53"/>
                  </a:lnTo>
                  <a:lnTo>
                    <a:pt x="82" y="88"/>
                  </a:lnTo>
                  <a:lnTo>
                    <a:pt x="0" y="12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9829" name="Freeform 21"/>
            <p:cNvSpPr>
              <a:spLocks/>
            </p:cNvSpPr>
            <p:nvPr/>
          </p:nvSpPr>
          <p:spPr bwMode="auto">
            <a:xfrm>
              <a:off x="2208" y="3617"/>
              <a:ext cx="32" cy="45"/>
            </a:xfrm>
            <a:custGeom>
              <a:avLst/>
              <a:gdLst>
                <a:gd name="T0" fmla="*/ 0 w 226"/>
                <a:gd name="T1" fmla="*/ 313 h 313"/>
                <a:gd name="T2" fmla="*/ 67 w 226"/>
                <a:gd name="T3" fmla="*/ 269 h 313"/>
                <a:gd name="T4" fmla="*/ 123 w 226"/>
                <a:gd name="T5" fmla="*/ 222 h 313"/>
                <a:gd name="T6" fmla="*/ 168 w 226"/>
                <a:gd name="T7" fmla="*/ 169 h 313"/>
                <a:gd name="T8" fmla="*/ 199 w 226"/>
                <a:gd name="T9" fmla="*/ 114 h 313"/>
                <a:gd name="T10" fmla="*/ 219 w 226"/>
                <a:gd name="T11" fmla="*/ 58 h 313"/>
                <a:gd name="T12" fmla="*/ 226 w 226"/>
                <a:gd name="T13" fmla="*/ 0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6" h="313">
                  <a:moveTo>
                    <a:pt x="0" y="313"/>
                  </a:moveTo>
                  <a:lnTo>
                    <a:pt x="67" y="269"/>
                  </a:lnTo>
                  <a:lnTo>
                    <a:pt x="123" y="222"/>
                  </a:lnTo>
                  <a:lnTo>
                    <a:pt x="168" y="169"/>
                  </a:lnTo>
                  <a:lnTo>
                    <a:pt x="199" y="114"/>
                  </a:lnTo>
                  <a:lnTo>
                    <a:pt x="219" y="58"/>
                  </a:lnTo>
                  <a:lnTo>
                    <a:pt x="22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9830" name="Line 22"/>
            <p:cNvSpPr>
              <a:spLocks noChangeShapeType="1"/>
            </p:cNvSpPr>
            <p:nvPr/>
          </p:nvSpPr>
          <p:spPr bwMode="auto">
            <a:xfrm flipV="1">
              <a:off x="1588" y="3482"/>
              <a:ext cx="620" cy="35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9831" name="Line 23"/>
            <p:cNvSpPr>
              <a:spLocks noChangeShapeType="1"/>
            </p:cNvSpPr>
            <p:nvPr/>
          </p:nvSpPr>
          <p:spPr bwMode="auto">
            <a:xfrm flipH="1">
              <a:off x="1588" y="3662"/>
              <a:ext cx="620" cy="35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9832" name="Line 24"/>
            <p:cNvSpPr>
              <a:spLocks noChangeShapeType="1"/>
            </p:cNvSpPr>
            <p:nvPr/>
          </p:nvSpPr>
          <p:spPr bwMode="auto">
            <a:xfrm flipH="1">
              <a:off x="1433" y="3393"/>
              <a:ext cx="620" cy="35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9833" name="Line 25"/>
            <p:cNvSpPr>
              <a:spLocks noChangeShapeType="1"/>
            </p:cNvSpPr>
            <p:nvPr/>
          </p:nvSpPr>
          <p:spPr bwMode="auto">
            <a:xfrm flipV="1">
              <a:off x="1400" y="3796"/>
              <a:ext cx="0" cy="17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9834" name="Line 26"/>
            <p:cNvSpPr>
              <a:spLocks noChangeShapeType="1"/>
            </p:cNvSpPr>
            <p:nvPr/>
          </p:nvSpPr>
          <p:spPr bwMode="auto">
            <a:xfrm flipV="1">
              <a:off x="2240" y="3438"/>
              <a:ext cx="0" cy="17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19835" name="Group 27"/>
          <p:cNvGrpSpPr>
            <a:grpSpLocks/>
          </p:cNvGrpSpPr>
          <p:nvPr/>
        </p:nvGrpSpPr>
        <p:grpSpPr bwMode="auto">
          <a:xfrm>
            <a:off x="6022975" y="1022350"/>
            <a:ext cx="1493838" cy="1176338"/>
            <a:chOff x="1445" y="1412"/>
            <a:chExt cx="1970" cy="1550"/>
          </a:xfrm>
        </p:grpSpPr>
        <p:sp>
          <p:nvSpPr>
            <p:cNvPr id="119836" name="Line 28"/>
            <p:cNvSpPr>
              <a:spLocks noChangeShapeType="1"/>
            </p:cNvSpPr>
            <p:nvPr/>
          </p:nvSpPr>
          <p:spPr bwMode="auto">
            <a:xfrm flipH="1" flipV="1">
              <a:off x="1445" y="2323"/>
              <a:ext cx="393" cy="22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9837" name="Line 29"/>
            <p:cNvSpPr>
              <a:spLocks noChangeShapeType="1"/>
            </p:cNvSpPr>
            <p:nvPr/>
          </p:nvSpPr>
          <p:spPr bwMode="auto">
            <a:xfrm>
              <a:off x="3021" y="1412"/>
              <a:ext cx="394" cy="22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9838" name="Line 30"/>
            <p:cNvSpPr>
              <a:spLocks noChangeShapeType="1"/>
            </p:cNvSpPr>
            <p:nvPr/>
          </p:nvSpPr>
          <p:spPr bwMode="auto">
            <a:xfrm flipV="1">
              <a:off x="1445" y="1412"/>
              <a:ext cx="1532" cy="8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9839" name="Freeform 31"/>
            <p:cNvSpPr>
              <a:spLocks/>
            </p:cNvSpPr>
            <p:nvPr/>
          </p:nvSpPr>
          <p:spPr bwMode="auto">
            <a:xfrm>
              <a:off x="1445" y="2323"/>
              <a:ext cx="221" cy="359"/>
            </a:xfrm>
            <a:custGeom>
              <a:avLst/>
              <a:gdLst>
                <a:gd name="T0" fmla="*/ 0 w 1550"/>
                <a:gd name="T1" fmla="*/ 0 h 2511"/>
                <a:gd name="T2" fmla="*/ 49 w 1550"/>
                <a:gd name="T3" fmla="*/ 245 h 2511"/>
                <a:gd name="T4" fmla="*/ 109 w 1550"/>
                <a:gd name="T5" fmla="*/ 482 h 2511"/>
                <a:gd name="T6" fmla="*/ 177 w 1550"/>
                <a:gd name="T7" fmla="*/ 709 h 2511"/>
                <a:gd name="T8" fmla="*/ 257 w 1550"/>
                <a:gd name="T9" fmla="*/ 927 h 2511"/>
                <a:gd name="T10" fmla="*/ 346 w 1550"/>
                <a:gd name="T11" fmla="*/ 1134 h 2511"/>
                <a:gd name="T12" fmla="*/ 444 w 1550"/>
                <a:gd name="T13" fmla="*/ 1333 h 2511"/>
                <a:gd name="T14" fmla="*/ 551 w 1550"/>
                <a:gd name="T15" fmla="*/ 1520 h 2511"/>
                <a:gd name="T16" fmla="*/ 668 w 1550"/>
                <a:gd name="T17" fmla="*/ 1697 h 2511"/>
                <a:gd name="T18" fmla="*/ 794 w 1550"/>
                <a:gd name="T19" fmla="*/ 1863 h 2511"/>
                <a:gd name="T20" fmla="*/ 929 w 1550"/>
                <a:gd name="T21" fmla="*/ 2016 h 2511"/>
                <a:gd name="T22" fmla="*/ 1073 w 1550"/>
                <a:gd name="T23" fmla="*/ 2158 h 2511"/>
                <a:gd name="T24" fmla="*/ 1223 w 1550"/>
                <a:gd name="T25" fmla="*/ 2287 h 2511"/>
                <a:gd name="T26" fmla="*/ 1383 w 1550"/>
                <a:gd name="T27" fmla="*/ 2405 h 2511"/>
                <a:gd name="T28" fmla="*/ 1550 w 1550"/>
                <a:gd name="T29" fmla="*/ 2511 h 2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50" h="2511">
                  <a:moveTo>
                    <a:pt x="0" y="0"/>
                  </a:moveTo>
                  <a:lnTo>
                    <a:pt x="49" y="245"/>
                  </a:lnTo>
                  <a:lnTo>
                    <a:pt x="109" y="482"/>
                  </a:lnTo>
                  <a:lnTo>
                    <a:pt x="177" y="709"/>
                  </a:lnTo>
                  <a:lnTo>
                    <a:pt x="257" y="927"/>
                  </a:lnTo>
                  <a:lnTo>
                    <a:pt x="346" y="1134"/>
                  </a:lnTo>
                  <a:lnTo>
                    <a:pt x="444" y="1333"/>
                  </a:lnTo>
                  <a:lnTo>
                    <a:pt x="551" y="1520"/>
                  </a:lnTo>
                  <a:lnTo>
                    <a:pt x="668" y="1697"/>
                  </a:lnTo>
                  <a:lnTo>
                    <a:pt x="794" y="1863"/>
                  </a:lnTo>
                  <a:lnTo>
                    <a:pt x="929" y="2016"/>
                  </a:lnTo>
                  <a:lnTo>
                    <a:pt x="1073" y="2158"/>
                  </a:lnTo>
                  <a:lnTo>
                    <a:pt x="1223" y="2287"/>
                  </a:lnTo>
                  <a:lnTo>
                    <a:pt x="1383" y="2405"/>
                  </a:lnTo>
                  <a:lnTo>
                    <a:pt x="1550" y="251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9840" name="Line 32"/>
            <p:cNvSpPr>
              <a:spLocks noChangeShapeType="1"/>
            </p:cNvSpPr>
            <p:nvPr/>
          </p:nvSpPr>
          <p:spPr bwMode="auto">
            <a:xfrm flipV="1">
              <a:off x="2977" y="1412"/>
              <a:ext cx="4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9841" name="Line 33"/>
            <p:cNvSpPr>
              <a:spLocks noChangeShapeType="1"/>
            </p:cNvSpPr>
            <p:nvPr/>
          </p:nvSpPr>
          <p:spPr bwMode="auto">
            <a:xfrm flipV="1">
              <a:off x="1445" y="2297"/>
              <a:ext cx="0" cy="2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9842" name="Line 34"/>
            <p:cNvSpPr>
              <a:spLocks noChangeShapeType="1"/>
            </p:cNvSpPr>
            <p:nvPr/>
          </p:nvSpPr>
          <p:spPr bwMode="auto">
            <a:xfrm flipH="1">
              <a:off x="1883" y="1665"/>
              <a:ext cx="1531" cy="8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9843" name="Freeform 35"/>
            <p:cNvSpPr>
              <a:spLocks/>
            </p:cNvSpPr>
            <p:nvPr/>
          </p:nvSpPr>
          <p:spPr bwMode="auto">
            <a:xfrm>
              <a:off x="1838" y="2550"/>
              <a:ext cx="789" cy="412"/>
            </a:xfrm>
            <a:custGeom>
              <a:avLst/>
              <a:gdLst>
                <a:gd name="T0" fmla="*/ 0 w 5517"/>
                <a:gd name="T1" fmla="*/ 0 h 2881"/>
                <a:gd name="T2" fmla="*/ 51 w 5517"/>
                <a:gd name="T3" fmla="*/ 254 h 2881"/>
                <a:gd name="T4" fmla="*/ 114 w 5517"/>
                <a:gd name="T5" fmla="*/ 500 h 2881"/>
                <a:gd name="T6" fmla="*/ 187 w 5517"/>
                <a:gd name="T7" fmla="*/ 735 h 2881"/>
                <a:gd name="T8" fmla="*/ 270 w 5517"/>
                <a:gd name="T9" fmla="*/ 960 h 2881"/>
                <a:gd name="T10" fmla="*/ 364 w 5517"/>
                <a:gd name="T11" fmla="*/ 1175 h 2881"/>
                <a:gd name="T12" fmla="*/ 469 w 5517"/>
                <a:gd name="T13" fmla="*/ 1378 h 2881"/>
                <a:gd name="T14" fmla="*/ 584 w 5517"/>
                <a:gd name="T15" fmla="*/ 1571 h 2881"/>
                <a:gd name="T16" fmla="*/ 708 w 5517"/>
                <a:gd name="T17" fmla="*/ 1750 h 2881"/>
                <a:gd name="T18" fmla="*/ 842 w 5517"/>
                <a:gd name="T19" fmla="*/ 1919 h 2881"/>
                <a:gd name="T20" fmla="*/ 986 w 5517"/>
                <a:gd name="T21" fmla="*/ 2074 h 2881"/>
                <a:gd name="T22" fmla="*/ 1139 w 5517"/>
                <a:gd name="T23" fmla="*/ 2217 h 2881"/>
                <a:gd name="T24" fmla="*/ 1299 w 5517"/>
                <a:gd name="T25" fmla="*/ 2346 h 2881"/>
                <a:gd name="T26" fmla="*/ 1470 w 5517"/>
                <a:gd name="T27" fmla="*/ 2461 h 2881"/>
                <a:gd name="T28" fmla="*/ 1647 w 5517"/>
                <a:gd name="T29" fmla="*/ 2564 h 2881"/>
                <a:gd name="T30" fmla="*/ 1833 w 5517"/>
                <a:gd name="T31" fmla="*/ 2651 h 2881"/>
                <a:gd name="T32" fmla="*/ 2026 w 5517"/>
                <a:gd name="T33" fmla="*/ 2726 h 2881"/>
                <a:gd name="T34" fmla="*/ 2226 w 5517"/>
                <a:gd name="T35" fmla="*/ 2785 h 2881"/>
                <a:gd name="T36" fmla="*/ 2433 w 5517"/>
                <a:gd name="T37" fmla="*/ 2831 h 2881"/>
                <a:gd name="T38" fmla="*/ 2646 w 5517"/>
                <a:gd name="T39" fmla="*/ 2863 h 2881"/>
                <a:gd name="T40" fmla="*/ 2864 w 5517"/>
                <a:gd name="T41" fmla="*/ 2878 h 2881"/>
                <a:gd name="T42" fmla="*/ 3088 w 5517"/>
                <a:gd name="T43" fmla="*/ 2881 h 2881"/>
                <a:gd name="T44" fmla="*/ 3317 w 5517"/>
                <a:gd name="T45" fmla="*/ 2868 h 2881"/>
                <a:gd name="T46" fmla="*/ 3551 w 5517"/>
                <a:gd name="T47" fmla="*/ 2841 h 2881"/>
                <a:gd name="T48" fmla="*/ 3788 w 5517"/>
                <a:gd name="T49" fmla="*/ 2800 h 2881"/>
                <a:gd name="T50" fmla="*/ 4028 w 5517"/>
                <a:gd name="T51" fmla="*/ 2745 h 2881"/>
                <a:gd name="T52" fmla="*/ 4272 w 5517"/>
                <a:gd name="T53" fmla="*/ 2674 h 2881"/>
                <a:gd name="T54" fmla="*/ 4518 w 5517"/>
                <a:gd name="T55" fmla="*/ 2591 h 2881"/>
                <a:gd name="T56" fmla="*/ 4766 w 5517"/>
                <a:gd name="T57" fmla="*/ 2492 h 2881"/>
                <a:gd name="T58" fmla="*/ 5015 w 5517"/>
                <a:gd name="T59" fmla="*/ 2381 h 2881"/>
                <a:gd name="T60" fmla="*/ 5266 w 5517"/>
                <a:gd name="T61" fmla="*/ 2255 h 2881"/>
                <a:gd name="T62" fmla="*/ 5517 w 5517"/>
                <a:gd name="T63" fmla="*/ 2117 h 28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517" h="2881">
                  <a:moveTo>
                    <a:pt x="0" y="0"/>
                  </a:moveTo>
                  <a:lnTo>
                    <a:pt x="51" y="254"/>
                  </a:lnTo>
                  <a:lnTo>
                    <a:pt x="114" y="500"/>
                  </a:lnTo>
                  <a:lnTo>
                    <a:pt x="187" y="735"/>
                  </a:lnTo>
                  <a:lnTo>
                    <a:pt x="270" y="960"/>
                  </a:lnTo>
                  <a:lnTo>
                    <a:pt x="364" y="1175"/>
                  </a:lnTo>
                  <a:lnTo>
                    <a:pt x="469" y="1378"/>
                  </a:lnTo>
                  <a:lnTo>
                    <a:pt x="584" y="1571"/>
                  </a:lnTo>
                  <a:lnTo>
                    <a:pt x="708" y="1750"/>
                  </a:lnTo>
                  <a:lnTo>
                    <a:pt x="842" y="1919"/>
                  </a:lnTo>
                  <a:lnTo>
                    <a:pt x="986" y="2074"/>
                  </a:lnTo>
                  <a:lnTo>
                    <a:pt x="1139" y="2217"/>
                  </a:lnTo>
                  <a:lnTo>
                    <a:pt x="1299" y="2346"/>
                  </a:lnTo>
                  <a:lnTo>
                    <a:pt x="1470" y="2461"/>
                  </a:lnTo>
                  <a:lnTo>
                    <a:pt x="1647" y="2564"/>
                  </a:lnTo>
                  <a:lnTo>
                    <a:pt x="1833" y="2651"/>
                  </a:lnTo>
                  <a:lnTo>
                    <a:pt x="2026" y="2726"/>
                  </a:lnTo>
                  <a:lnTo>
                    <a:pt x="2226" y="2785"/>
                  </a:lnTo>
                  <a:lnTo>
                    <a:pt x="2433" y="2831"/>
                  </a:lnTo>
                  <a:lnTo>
                    <a:pt x="2646" y="2863"/>
                  </a:lnTo>
                  <a:lnTo>
                    <a:pt x="2864" y="2878"/>
                  </a:lnTo>
                  <a:lnTo>
                    <a:pt x="3088" y="2881"/>
                  </a:lnTo>
                  <a:lnTo>
                    <a:pt x="3317" y="2868"/>
                  </a:lnTo>
                  <a:lnTo>
                    <a:pt x="3551" y="2841"/>
                  </a:lnTo>
                  <a:lnTo>
                    <a:pt x="3788" y="2800"/>
                  </a:lnTo>
                  <a:lnTo>
                    <a:pt x="4028" y="2745"/>
                  </a:lnTo>
                  <a:lnTo>
                    <a:pt x="4272" y="2674"/>
                  </a:lnTo>
                  <a:lnTo>
                    <a:pt x="4518" y="2591"/>
                  </a:lnTo>
                  <a:lnTo>
                    <a:pt x="4766" y="2492"/>
                  </a:lnTo>
                  <a:lnTo>
                    <a:pt x="5015" y="2381"/>
                  </a:lnTo>
                  <a:lnTo>
                    <a:pt x="5266" y="2255"/>
                  </a:lnTo>
                  <a:lnTo>
                    <a:pt x="5517" y="211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9844" name="Line 36"/>
            <p:cNvSpPr>
              <a:spLocks noChangeShapeType="1"/>
            </p:cNvSpPr>
            <p:nvPr/>
          </p:nvSpPr>
          <p:spPr bwMode="auto">
            <a:xfrm flipH="1">
              <a:off x="1838" y="2550"/>
              <a:ext cx="4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9845" name="Freeform 37"/>
            <p:cNvSpPr>
              <a:spLocks/>
            </p:cNvSpPr>
            <p:nvPr/>
          </p:nvSpPr>
          <p:spPr bwMode="auto">
            <a:xfrm>
              <a:off x="1883" y="1665"/>
              <a:ext cx="1531" cy="1281"/>
            </a:xfrm>
            <a:custGeom>
              <a:avLst/>
              <a:gdLst>
                <a:gd name="T0" fmla="*/ 0 w 10721"/>
                <a:gd name="T1" fmla="*/ 6196 h 8971"/>
                <a:gd name="T2" fmla="*/ 52 w 10721"/>
                <a:gd name="T3" fmla="*/ 6449 h 8971"/>
                <a:gd name="T4" fmla="*/ 116 w 10721"/>
                <a:gd name="T5" fmla="*/ 6694 h 8971"/>
                <a:gd name="T6" fmla="*/ 191 w 10721"/>
                <a:gd name="T7" fmla="*/ 6928 h 8971"/>
                <a:gd name="T8" fmla="*/ 278 w 10721"/>
                <a:gd name="T9" fmla="*/ 7152 h 8971"/>
                <a:gd name="T10" fmla="*/ 375 w 10721"/>
                <a:gd name="T11" fmla="*/ 7363 h 8971"/>
                <a:gd name="T12" fmla="*/ 482 w 10721"/>
                <a:gd name="T13" fmla="*/ 7564 h 8971"/>
                <a:gd name="T14" fmla="*/ 600 w 10721"/>
                <a:gd name="T15" fmla="*/ 7753 h 8971"/>
                <a:gd name="T16" fmla="*/ 728 w 10721"/>
                <a:gd name="T17" fmla="*/ 7929 h 8971"/>
                <a:gd name="T18" fmla="*/ 865 w 10721"/>
                <a:gd name="T19" fmla="*/ 8093 h 8971"/>
                <a:gd name="T20" fmla="*/ 1013 w 10721"/>
                <a:gd name="T21" fmla="*/ 8243 h 8971"/>
                <a:gd name="T22" fmla="*/ 1170 w 10721"/>
                <a:gd name="T23" fmla="*/ 8380 h 8971"/>
                <a:gd name="T24" fmla="*/ 1335 w 10721"/>
                <a:gd name="T25" fmla="*/ 8503 h 8971"/>
                <a:gd name="T26" fmla="*/ 1509 w 10721"/>
                <a:gd name="T27" fmla="*/ 8612 h 8971"/>
                <a:gd name="T28" fmla="*/ 1691 w 10721"/>
                <a:gd name="T29" fmla="*/ 8708 h 8971"/>
                <a:gd name="T30" fmla="*/ 1881 w 10721"/>
                <a:gd name="T31" fmla="*/ 8789 h 8971"/>
                <a:gd name="T32" fmla="*/ 2079 w 10721"/>
                <a:gd name="T33" fmla="*/ 8854 h 8971"/>
                <a:gd name="T34" fmla="*/ 2283 w 10721"/>
                <a:gd name="T35" fmla="*/ 8906 h 8971"/>
                <a:gd name="T36" fmla="*/ 2494 w 10721"/>
                <a:gd name="T37" fmla="*/ 8943 h 8971"/>
                <a:gd name="T38" fmla="*/ 2711 w 10721"/>
                <a:gd name="T39" fmla="*/ 8964 h 8971"/>
                <a:gd name="T40" fmla="*/ 2934 w 10721"/>
                <a:gd name="T41" fmla="*/ 8971 h 8971"/>
                <a:gd name="T42" fmla="*/ 3162 w 10721"/>
                <a:gd name="T43" fmla="*/ 8962 h 8971"/>
                <a:gd name="T44" fmla="*/ 3394 w 10721"/>
                <a:gd name="T45" fmla="*/ 8938 h 8971"/>
                <a:gd name="T46" fmla="*/ 3630 w 10721"/>
                <a:gd name="T47" fmla="*/ 8900 h 8971"/>
                <a:gd name="T48" fmla="*/ 3871 w 10721"/>
                <a:gd name="T49" fmla="*/ 8847 h 8971"/>
                <a:gd name="T50" fmla="*/ 4114 w 10721"/>
                <a:gd name="T51" fmla="*/ 8780 h 8971"/>
                <a:gd name="T52" fmla="*/ 4360 w 10721"/>
                <a:gd name="T53" fmla="*/ 8698 h 8971"/>
                <a:gd name="T54" fmla="*/ 4609 w 10721"/>
                <a:gd name="T55" fmla="*/ 8600 h 8971"/>
                <a:gd name="T56" fmla="*/ 4858 w 10721"/>
                <a:gd name="T57" fmla="*/ 8490 h 8971"/>
                <a:gd name="T58" fmla="*/ 5110 w 10721"/>
                <a:gd name="T59" fmla="*/ 8365 h 8971"/>
                <a:gd name="T60" fmla="*/ 5360 w 10721"/>
                <a:gd name="T61" fmla="*/ 8226 h 8971"/>
                <a:gd name="T62" fmla="*/ 5612 w 10721"/>
                <a:gd name="T63" fmla="*/ 8074 h 8971"/>
                <a:gd name="T64" fmla="*/ 5864 w 10721"/>
                <a:gd name="T65" fmla="*/ 7909 h 8971"/>
                <a:gd name="T66" fmla="*/ 6113 w 10721"/>
                <a:gd name="T67" fmla="*/ 7731 h 8971"/>
                <a:gd name="T68" fmla="*/ 6361 w 10721"/>
                <a:gd name="T69" fmla="*/ 7542 h 8971"/>
                <a:gd name="T70" fmla="*/ 6607 w 10721"/>
                <a:gd name="T71" fmla="*/ 7339 h 8971"/>
                <a:gd name="T72" fmla="*/ 6851 w 10721"/>
                <a:gd name="T73" fmla="*/ 7126 h 8971"/>
                <a:gd name="T74" fmla="*/ 7092 w 10721"/>
                <a:gd name="T75" fmla="*/ 6901 h 8971"/>
                <a:gd name="T76" fmla="*/ 7327 w 10721"/>
                <a:gd name="T77" fmla="*/ 6665 h 8971"/>
                <a:gd name="T78" fmla="*/ 7560 w 10721"/>
                <a:gd name="T79" fmla="*/ 6420 h 8971"/>
                <a:gd name="T80" fmla="*/ 7788 w 10721"/>
                <a:gd name="T81" fmla="*/ 6165 h 8971"/>
                <a:gd name="T82" fmla="*/ 8011 w 10721"/>
                <a:gd name="T83" fmla="*/ 5901 h 8971"/>
                <a:gd name="T84" fmla="*/ 8227 w 10721"/>
                <a:gd name="T85" fmla="*/ 5629 h 8971"/>
                <a:gd name="T86" fmla="*/ 8439 w 10721"/>
                <a:gd name="T87" fmla="*/ 5348 h 8971"/>
                <a:gd name="T88" fmla="*/ 8643 w 10721"/>
                <a:gd name="T89" fmla="*/ 5062 h 8971"/>
                <a:gd name="T90" fmla="*/ 8841 w 10721"/>
                <a:gd name="T91" fmla="*/ 4767 h 8971"/>
                <a:gd name="T92" fmla="*/ 9031 w 10721"/>
                <a:gd name="T93" fmla="*/ 4467 h 8971"/>
                <a:gd name="T94" fmla="*/ 9213 w 10721"/>
                <a:gd name="T95" fmla="*/ 4161 h 8971"/>
                <a:gd name="T96" fmla="*/ 9387 w 10721"/>
                <a:gd name="T97" fmla="*/ 3851 h 8971"/>
                <a:gd name="T98" fmla="*/ 9552 w 10721"/>
                <a:gd name="T99" fmla="*/ 3536 h 8971"/>
                <a:gd name="T100" fmla="*/ 9709 w 10721"/>
                <a:gd name="T101" fmla="*/ 3218 h 8971"/>
                <a:gd name="T102" fmla="*/ 9856 w 10721"/>
                <a:gd name="T103" fmla="*/ 2898 h 8971"/>
                <a:gd name="T104" fmla="*/ 9993 w 10721"/>
                <a:gd name="T105" fmla="*/ 2575 h 8971"/>
                <a:gd name="T106" fmla="*/ 10121 w 10721"/>
                <a:gd name="T107" fmla="*/ 2251 h 8971"/>
                <a:gd name="T108" fmla="*/ 10239 w 10721"/>
                <a:gd name="T109" fmla="*/ 1926 h 8971"/>
                <a:gd name="T110" fmla="*/ 10347 w 10721"/>
                <a:gd name="T111" fmla="*/ 1601 h 8971"/>
                <a:gd name="T112" fmla="*/ 10444 w 10721"/>
                <a:gd name="T113" fmla="*/ 1277 h 8971"/>
                <a:gd name="T114" fmla="*/ 10530 w 10721"/>
                <a:gd name="T115" fmla="*/ 954 h 8971"/>
                <a:gd name="T116" fmla="*/ 10605 w 10721"/>
                <a:gd name="T117" fmla="*/ 633 h 8971"/>
                <a:gd name="T118" fmla="*/ 10669 w 10721"/>
                <a:gd name="T119" fmla="*/ 315 h 8971"/>
                <a:gd name="T120" fmla="*/ 10721 w 10721"/>
                <a:gd name="T121" fmla="*/ 0 h 8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721" h="8971">
                  <a:moveTo>
                    <a:pt x="0" y="6196"/>
                  </a:moveTo>
                  <a:lnTo>
                    <a:pt x="52" y="6449"/>
                  </a:lnTo>
                  <a:lnTo>
                    <a:pt x="116" y="6694"/>
                  </a:lnTo>
                  <a:lnTo>
                    <a:pt x="191" y="6928"/>
                  </a:lnTo>
                  <a:lnTo>
                    <a:pt x="278" y="7152"/>
                  </a:lnTo>
                  <a:lnTo>
                    <a:pt x="375" y="7363"/>
                  </a:lnTo>
                  <a:lnTo>
                    <a:pt x="482" y="7564"/>
                  </a:lnTo>
                  <a:lnTo>
                    <a:pt x="600" y="7753"/>
                  </a:lnTo>
                  <a:lnTo>
                    <a:pt x="728" y="7929"/>
                  </a:lnTo>
                  <a:lnTo>
                    <a:pt x="865" y="8093"/>
                  </a:lnTo>
                  <a:lnTo>
                    <a:pt x="1013" y="8243"/>
                  </a:lnTo>
                  <a:lnTo>
                    <a:pt x="1170" y="8380"/>
                  </a:lnTo>
                  <a:lnTo>
                    <a:pt x="1335" y="8503"/>
                  </a:lnTo>
                  <a:lnTo>
                    <a:pt x="1509" y="8612"/>
                  </a:lnTo>
                  <a:lnTo>
                    <a:pt x="1691" y="8708"/>
                  </a:lnTo>
                  <a:lnTo>
                    <a:pt x="1881" y="8789"/>
                  </a:lnTo>
                  <a:lnTo>
                    <a:pt x="2079" y="8854"/>
                  </a:lnTo>
                  <a:lnTo>
                    <a:pt x="2283" y="8906"/>
                  </a:lnTo>
                  <a:lnTo>
                    <a:pt x="2494" y="8943"/>
                  </a:lnTo>
                  <a:lnTo>
                    <a:pt x="2711" y="8964"/>
                  </a:lnTo>
                  <a:lnTo>
                    <a:pt x="2934" y="8971"/>
                  </a:lnTo>
                  <a:lnTo>
                    <a:pt x="3162" y="8962"/>
                  </a:lnTo>
                  <a:lnTo>
                    <a:pt x="3394" y="8938"/>
                  </a:lnTo>
                  <a:lnTo>
                    <a:pt x="3630" y="8900"/>
                  </a:lnTo>
                  <a:lnTo>
                    <a:pt x="3871" y="8847"/>
                  </a:lnTo>
                  <a:lnTo>
                    <a:pt x="4114" y="8780"/>
                  </a:lnTo>
                  <a:lnTo>
                    <a:pt x="4360" y="8698"/>
                  </a:lnTo>
                  <a:lnTo>
                    <a:pt x="4609" y="8600"/>
                  </a:lnTo>
                  <a:lnTo>
                    <a:pt x="4858" y="8490"/>
                  </a:lnTo>
                  <a:lnTo>
                    <a:pt x="5110" y="8365"/>
                  </a:lnTo>
                  <a:lnTo>
                    <a:pt x="5360" y="8226"/>
                  </a:lnTo>
                  <a:lnTo>
                    <a:pt x="5612" y="8074"/>
                  </a:lnTo>
                  <a:lnTo>
                    <a:pt x="5864" y="7909"/>
                  </a:lnTo>
                  <a:lnTo>
                    <a:pt x="6113" y="7731"/>
                  </a:lnTo>
                  <a:lnTo>
                    <a:pt x="6361" y="7542"/>
                  </a:lnTo>
                  <a:lnTo>
                    <a:pt x="6607" y="7339"/>
                  </a:lnTo>
                  <a:lnTo>
                    <a:pt x="6851" y="7126"/>
                  </a:lnTo>
                  <a:lnTo>
                    <a:pt x="7092" y="6901"/>
                  </a:lnTo>
                  <a:lnTo>
                    <a:pt x="7327" y="6665"/>
                  </a:lnTo>
                  <a:lnTo>
                    <a:pt x="7560" y="6420"/>
                  </a:lnTo>
                  <a:lnTo>
                    <a:pt x="7788" y="6165"/>
                  </a:lnTo>
                  <a:lnTo>
                    <a:pt x="8011" y="5901"/>
                  </a:lnTo>
                  <a:lnTo>
                    <a:pt x="8227" y="5629"/>
                  </a:lnTo>
                  <a:lnTo>
                    <a:pt x="8439" y="5348"/>
                  </a:lnTo>
                  <a:lnTo>
                    <a:pt x="8643" y="5062"/>
                  </a:lnTo>
                  <a:lnTo>
                    <a:pt x="8841" y="4767"/>
                  </a:lnTo>
                  <a:lnTo>
                    <a:pt x="9031" y="4467"/>
                  </a:lnTo>
                  <a:lnTo>
                    <a:pt x="9213" y="4161"/>
                  </a:lnTo>
                  <a:lnTo>
                    <a:pt x="9387" y="3851"/>
                  </a:lnTo>
                  <a:lnTo>
                    <a:pt x="9552" y="3536"/>
                  </a:lnTo>
                  <a:lnTo>
                    <a:pt x="9709" y="3218"/>
                  </a:lnTo>
                  <a:lnTo>
                    <a:pt x="9856" y="2898"/>
                  </a:lnTo>
                  <a:lnTo>
                    <a:pt x="9993" y="2575"/>
                  </a:lnTo>
                  <a:lnTo>
                    <a:pt x="10121" y="2251"/>
                  </a:lnTo>
                  <a:lnTo>
                    <a:pt x="10239" y="1926"/>
                  </a:lnTo>
                  <a:lnTo>
                    <a:pt x="10347" y="1601"/>
                  </a:lnTo>
                  <a:lnTo>
                    <a:pt x="10444" y="1277"/>
                  </a:lnTo>
                  <a:lnTo>
                    <a:pt x="10530" y="954"/>
                  </a:lnTo>
                  <a:lnTo>
                    <a:pt x="10605" y="633"/>
                  </a:lnTo>
                  <a:lnTo>
                    <a:pt x="10669" y="315"/>
                  </a:lnTo>
                  <a:lnTo>
                    <a:pt x="1072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9846" name="Line 38"/>
            <p:cNvSpPr>
              <a:spLocks noChangeShapeType="1"/>
            </p:cNvSpPr>
            <p:nvPr/>
          </p:nvSpPr>
          <p:spPr bwMode="auto">
            <a:xfrm flipH="1">
              <a:off x="3414" y="1639"/>
              <a:ext cx="1" cy="2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9847" name="Line 39"/>
            <p:cNvSpPr>
              <a:spLocks noChangeShapeType="1"/>
            </p:cNvSpPr>
            <p:nvPr/>
          </p:nvSpPr>
          <p:spPr bwMode="auto">
            <a:xfrm>
              <a:off x="1666" y="2682"/>
              <a:ext cx="394" cy="22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9848" name="Line 40"/>
            <p:cNvSpPr>
              <a:spLocks noChangeShapeType="1"/>
            </p:cNvSpPr>
            <p:nvPr/>
          </p:nvSpPr>
          <p:spPr bwMode="auto">
            <a:xfrm flipH="1">
              <a:off x="2627" y="2840"/>
              <a:ext cx="21" cy="1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19849" name="Group 41"/>
          <p:cNvGrpSpPr>
            <a:grpSpLocks/>
          </p:cNvGrpSpPr>
          <p:nvPr/>
        </p:nvGrpSpPr>
        <p:grpSpPr bwMode="auto">
          <a:xfrm>
            <a:off x="5632450" y="2114550"/>
            <a:ext cx="2066925" cy="1498600"/>
            <a:chOff x="2113" y="1597"/>
            <a:chExt cx="2163" cy="1552"/>
          </a:xfrm>
        </p:grpSpPr>
        <p:sp>
          <p:nvSpPr>
            <p:cNvPr id="119850" name="Line 42"/>
            <p:cNvSpPr>
              <a:spLocks noChangeShapeType="1"/>
            </p:cNvSpPr>
            <p:nvPr/>
          </p:nvSpPr>
          <p:spPr bwMode="auto">
            <a:xfrm>
              <a:off x="2484" y="2416"/>
              <a:ext cx="27" cy="2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9851" name="Freeform 43"/>
            <p:cNvSpPr>
              <a:spLocks/>
            </p:cNvSpPr>
            <p:nvPr/>
          </p:nvSpPr>
          <p:spPr bwMode="auto">
            <a:xfrm>
              <a:off x="2358" y="2634"/>
              <a:ext cx="38" cy="515"/>
            </a:xfrm>
            <a:custGeom>
              <a:avLst/>
              <a:gdLst>
                <a:gd name="T0" fmla="*/ 0 w 264"/>
                <a:gd name="T1" fmla="*/ 3608 h 3608"/>
                <a:gd name="T2" fmla="*/ 0 w 264"/>
                <a:gd name="T3" fmla="*/ 0 h 3608"/>
                <a:gd name="T4" fmla="*/ 264 w 264"/>
                <a:gd name="T5" fmla="*/ 64 h 3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4" h="3608">
                  <a:moveTo>
                    <a:pt x="0" y="3608"/>
                  </a:moveTo>
                  <a:lnTo>
                    <a:pt x="0" y="0"/>
                  </a:lnTo>
                  <a:lnTo>
                    <a:pt x="264" y="6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9852" name="Freeform 44"/>
            <p:cNvSpPr>
              <a:spLocks/>
            </p:cNvSpPr>
            <p:nvPr/>
          </p:nvSpPr>
          <p:spPr bwMode="auto">
            <a:xfrm>
              <a:off x="2113" y="2041"/>
              <a:ext cx="2163" cy="1108"/>
            </a:xfrm>
            <a:custGeom>
              <a:avLst/>
              <a:gdLst>
                <a:gd name="T0" fmla="*/ 0 w 15138"/>
                <a:gd name="T1" fmla="*/ 6765 h 7757"/>
                <a:gd name="T2" fmla="*/ 1715 w 15138"/>
                <a:gd name="T3" fmla="*/ 7757 h 7757"/>
                <a:gd name="T4" fmla="*/ 1979 w 15138"/>
                <a:gd name="T5" fmla="*/ 7604 h 7757"/>
                <a:gd name="T6" fmla="*/ 15138 w 15138"/>
                <a:gd name="T7" fmla="*/ 0 h 7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138" h="7757">
                  <a:moveTo>
                    <a:pt x="0" y="6765"/>
                  </a:moveTo>
                  <a:lnTo>
                    <a:pt x="1715" y="7757"/>
                  </a:lnTo>
                  <a:lnTo>
                    <a:pt x="1979" y="7604"/>
                  </a:lnTo>
                  <a:lnTo>
                    <a:pt x="15138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9853" name="Freeform 45"/>
            <p:cNvSpPr>
              <a:spLocks/>
            </p:cNvSpPr>
            <p:nvPr/>
          </p:nvSpPr>
          <p:spPr bwMode="auto">
            <a:xfrm>
              <a:off x="2396" y="2223"/>
              <a:ext cx="498" cy="904"/>
            </a:xfrm>
            <a:custGeom>
              <a:avLst/>
              <a:gdLst>
                <a:gd name="T0" fmla="*/ 0 w 3483"/>
                <a:gd name="T1" fmla="*/ 6331 h 6331"/>
                <a:gd name="T2" fmla="*/ 0 w 3483"/>
                <a:gd name="T3" fmla="*/ 2940 h 6331"/>
                <a:gd name="T4" fmla="*/ 804 w 3483"/>
                <a:gd name="T5" fmla="*/ 1548 h 6331"/>
                <a:gd name="T6" fmla="*/ 3483 w 3483"/>
                <a:gd name="T7" fmla="*/ 0 h 6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83" h="6331">
                  <a:moveTo>
                    <a:pt x="0" y="6331"/>
                  </a:moveTo>
                  <a:lnTo>
                    <a:pt x="0" y="2940"/>
                  </a:lnTo>
                  <a:lnTo>
                    <a:pt x="804" y="1548"/>
                  </a:lnTo>
                  <a:lnTo>
                    <a:pt x="3483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9854" name="Line 46"/>
            <p:cNvSpPr>
              <a:spLocks noChangeShapeType="1"/>
            </p:cNvSpPr>
            <p:nvPr/>
          </p:nvSpPr>
          <p:spPr bwMode="auto">
            <a:xfrm flipV="1">
              <a:off x="2894" y="1772"/>
              <a:ext cx="1382" cy="7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9855" name="Line 47"/>
            <p:cNvSpPr>
              <a:spLocks noChangeShapeType="1"/>
            </p:cNvSpPr>
            <p:nvPr/>
          </p:nvSpPr>
          <p:spPr bwMode="auto">
            <a:xfrm flipH="1">
              <a:off x="2894" y="1739"/>
              <a:ext cx="1363" cy="70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9856" name="Freeform 48"/>
            <p:cNvSpPr>
              <a:spLocks/>
            </p:cNvSpPr>
            <p:nvPr/>
          </p:nvSpPr>
          <p:spPr bwMode="auto">
            <a:xfrm>
              <a:off x="2867" y="1597"/>
              <a:ext cx="1409" cy="589"/>
            </a:xfrm>
            <a:custGeom>
              <a:avLst/>
              <a:gdLst>
                <a:gd name="T0" fmla="*/ 9863 w 9863"/>
                <a:gd name="T1" fmla="*/ 3105 h 4117"/>
                <a:gd name="T2" fmla="*/ 9863 w 9863"/>
                <a:gd name="T3" fmla="*/ 1221 h 4117"/>
                <a:gd name="T4" fmla="*/ 9732 w 9863"/>
                <a:gd name="T5" fmla="*/ 992 h 4117"/>
                <a:gd name="T6" fmla="*/ 8015 w 9863"/>
                <a:gd name="T7" fmla="*/ 0 h 4117"/>
                <a:gd name="T8" fmla="*/ 0 w 9863"/>
                <a:gd name="T9" fmla="*/ 4117 h 4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63" h="4117">
                  <a:moveTo>
                    <a:pt x="9863" y="3105"/>
                  </a:moveTo>
                  <a:lnTo>
                    <a:pt x="9863" y="1221"/>
                  </a:lnTo>
                  <a:lnTo>
                    <a:pt x="9732" y="992"/>
                  </a:lnTo>
                  <a:lnTo>
                    <a:pt x="8015" y="0"/>
                  </a:lnTo>
                  <a:lnTo>
                    <a:pt x="0" y="411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9857" name="Freeform 49"/>
            <p:cNvSpPr>
              <a:spLocks/>
            </p:cNvSpPr>
            <p:nvPr/>
          </p:nvSpPr>
          <p:spPr bwMode="auto">
            <a:xfrm>
              <a:off x="2113" y="2416"/>
              <a:ext cx="371" cy="218"/>
            </a:xfrm>
            <a:custGeom>
              <a:avLst/>
              <a:gdLst>
                <a:gd name="T0" fmla="*/ 2596 w 2596"/>
                <a:gd name="T1" fmla="*/ 0 h 1526"/>
                <a:gd name="T2" fmla="*/ 1715 w 2596"/>
                <a:gd name="T3" fmla="*/ 1526 h 1526"/>
                <a:gd name="T4" fmla="*/ 0 w 2596"/>
                <a:gd name="T5" fmla="*/ 535 h 1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96" h="1526">
                  <a:moveTo>
                    <a:pt x="2596" y="0"/>
                  </a:moveTo>
                  <a:lnTo>
                    <a:pt x="1715" y="1526"/>
                  </a:lnTo>
                  <a:lnTo>
                    <a:pt x="0" y="53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9858" name="Freeform 50"/>
            <p:cNvSpPr>
              <a:spLocks/>
            </p:cNvSpPr>
            <p:nvPr/>
          </p:nvSpPr>
          <p:spPr bwMode="auto">
            <a:xfrm>
              <a:off x="2239" y="2190"/>
              <a:ext cx="636" cy="226"/>
            </a:xfrm>
            <a:custGeom>
              <a:avLst/>
              <a:gdLst>
                <a:gd name="T0" fmla="*/ 4451 w 4451"/>
                <a:gd name="T1" fmla="*/ 0 h 1579"/>
                <a:gd name="T2" fmla="*/ 1717 w 4451"/>
                <a:gd name="T3" fmla="*/ 1579 h 1579"/>
                <a:gd name="T4" fmla="*/ 0 w 4451"/>
                <a:gd name="T5" fmla="*/ 588 h 1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51" h="1579">
                  <a:moveTo>
                    <a:pt x="4451" y="0"/>
                  </a:moveTo>
                  <a:lnTo>
                    <a:pt x="1717" y="1579"/>
                  </a:lnTo>
                  <a:lnTo>
                    <a:pt x="0" y="58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9859" name="Freeform 51"/>
            <p:cNvSpPr>
              <a:spLocks/>
            </p:cNvSpPr>
            <p:nvPr/>
          </p:nvSpPr>
          <p:spPr bwMode="auto">
            <a:xfrm>
              <a:off x="2239" y="2049"/>
              <a:ext cx="655" cy="433"/>
            </a:xfrm>
            <a:custGeom>
              <a:avLst/>
              <a:gdLst>
                <a:gd name="T0" fmla="*/ 4583 w 4583"/>
                <a:gd name="T1" fmla="*/ 3033 h 3033"/>
                <a:gd name="T2" fmla="*/ 4583 w 4583"/>
                <a:gd name="T3" fmla="*/ 1220 h 3033"/>
                <a:gd name="T4" fmla="*/ 4451 w 4583"/>
                <a:gd name="T5" fmla="*/ 991 h 3033"/>
                <a:gd name="T6" fmla="*/ 2735 w 4583"/>
                <a:gd name="T7" fmla="*/ 0 h 3033"/>
                <a:gd name="T8" fmla="*/ 0 w 4583"/>
                <a:gd name="T9" fmla="*/ 1579 h 30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83" h="3033">
                  <a:moveTo>
                    <a:pt x="4583" y="3033"/>
                  </a:moveTo>
                  <a:lnTo>
                    <a:pt x="4583" y="1220"/>
                  </a:lnTo>
                  <a:lnTo>
                    <a:pt x="4451" y="991"/>
                  </a:lnTo>
                  <a:lnTo>
                    <a:pt x="2735" y="0"/>
                  </a:lnTo>
                  <a:lnTo>
                    <a:pt x="0" y="157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9860" name="Line 52"/>
            <p:cNvSpPr>
              <a:spLocks noChangeShapeType="1"/>
            </p:cNvSpPr>
            <p:nvPr/>
          </p:nvSpPr>
          <p:spPr bwMode="auto">
            <a:xfrm flipV="1">
              <a:off x="2113" y="2492"/>
              <a:ext cx="0" cy="5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9861" name="Freeform 53"/>
            <p:cNvSpPr>
              <a:spLocks/>
            </p:cNvSpPr>
            <p:nvPr/>
          </p:nvSpPr>
          <p:spPr bwMode="auto">
            <a:xfrm>
              <a:off x="2113" y="2274"/>
              <a:ext cx="126" cy="218"/>
            </a:xfrm>
            <a:custGeom>
              <a:avLst/>
              <a:gdLst>
                <a:gd name="T0" fmla="*/ 802 w 879"/>
                <a:gd name="T1" fmla="*/ 45 h 1526"/>
                <a:gd name="T2" fmla="*/ 879 w 879"/>
                <a:gd name="T3" fmla="*/ 0 h 1526"/>
                <a:gd name="T4" fmla="*/ 0 w 879"/>
                <a:gd name="T5" fmla="*/ 1526 h 1526"/>
                <a:gd name="T6" fmla="*/ 0 w 879"/>
                <a:gd name="T7" fmla="*/ 1436 h 1526"/>
                <a:gd name="T8" fmla="*/ 802 w 879"/>
                <a:gd name="T9" fmla="*/ 45 h 1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9" h="1526">
                  <a:moveTo>
                    <a:pt x="802" y="45"/>
                  </a:moveTo>
                  <a:lnTo>
                    <a:pt x="879" y="0"/>
                  </a:lnTo>
                  <a:lnTo>
                    <a:pt x="0" y="1526"/>
                  </a:lnTo>
                  <a:lnTo>
                    <a:pt x="0" y="1436"/>
                  </a:lnTo>
                  <a:lnTo>
                    <a:pt x="802" y="4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65586518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198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2" dur="500"/>
                                        <p:tgtEl>
                                          <p:spTgt spid="1198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7" dur="500"/>
                                        <p:tgtEl>
                                          <p:spTgt spid="1198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22" dur="500"/>
                                        <p:tgtEl>
                                          <p:spTgt spid="1198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1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39" dur="500"/>
                                        <p:tgtEl>
                                          <p:spTgt spid="1198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1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44" dur="500"/>
                                        <p:tgtEl>
                                          <p:spTgt spid="1198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6" presetID="1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48" dur="500"/>
                                        <p:tgtEl>
                                          <p:spTgt spid="1198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1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53" dur="500"/>
                                        <p:tgtEl>
                                          <p:spTgt spid="1198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8" dur="500"/>
                                        <p:tgtEl>
                                          <p:spTgt spid="1198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3" dur="500"/>
                                        <p:tgtEl>
                                          <p:spTgt spid="1198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1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68" dur="500"/>
                                        <p:tgtEl>
                                          <p:spTgt spid="1198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9812" grpId="0" autoUpdateAnimBg="0"/>
      <p:bldP spid="119813" grpId="0" autoUpdateAnimBg="0"/>
      <p:bldP spid="119814" grpId="0" autoUpdateAnimBg="0"/>
      <p:bldP spid="119815" grpId="0" autoUpdateAnimBg="0"/>
      <p:bldP spid="119816" grpId="0" autoUpdateAnimBg="0"/>
      <p:bldP spid="119817" grpId="0" autoUpdateAnimBg="0"/>
      <p:bldP spid="119820" grpId="0" animBg="1"/>
      <p:bldP spid="119821" grpId="0" autoUpdateAnimBg="0"/>
      <p:bldP spid="119822" grpId="0" autoUpdateAnimBg="0"/>
      <p:bldP spid="119823" grpId="0" autoUpdateAnimBg="0"/>
      <p:bldP spid="119824" grpId="0" autoUpdateAnimBg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95250" y="95250"/>
            <a:ext cx="6046788" cy="635000"/>
          </a:xfrm>
          <a:noFill/>
          <a:ln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chemeClr val="accent1">
                        <a:gamma/>
                        <a:shade val="10196"/>
                        <a:invGamma/>
                      </a:schemeClr>
                    </a:gs>
                    <a:gs pos="50000">
                      <a:schemeClr val="accent1"/>
                    </a:gs>
                    <a:gs pos="100000">
                      <a:schemeClr val="accent1">
                        <a:gamma/>
                        <a:shade val="10196"/>
                        <a:invGamma/>
                      </a:schemeClr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19050" cmpd="sng">
                <a:solidFill>
                  <a:schemeClr val="accent2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l"/>
            <a:r>
              <a:rPr lang="en-US" altLang="zh-CN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2.</a:t>
            </a:r>
            <a:r>
              <a:rPr lang="zh-CN" altLang="en-US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键连接的画法</a:t>
            </a:r>
          </a:p>
        </p:txBody>
      </p:sp>
      <p:grpSp>
        <p:nvGrpSpPr>
          <p:cNvPr id="121069" name="Group 237"/>
          <p:cNvGrpSpPr>
            <a:grpSpLocks/>
          </p:cNvGrpSpPr>
          <p:nvPr/>
        </p:nvGrpSpPr>
        <p:grpSpPr bwMode="auto">
          <a:xfrm>
            <a:off x="661988" y="1862138"/>
            <a:ext cx="2525712" cy="3214687"/>
            <a:chOff x="417" y="1173"/>
            <a:chExt cx="1591" cy="2025"/>
          </a:xfrm>
        </p:grpSpPr>
        <p:sp>
          <p:nvSpPr>
            <p:cNvPr id="121070" name="Line 238"/>
            <p:cNvSpPr>
              <a:spLocks noChangeShapeType="1"/>
            </p:cNvSpPr>
            <p:nvPr/>
          </p:nvSpPr>
          <p:spPr bwMode="auto">
            <a:xfrm flipV="1">
              <a:off x="609" y="1173"/>
              <a:ext cx="0" cy="2025"/>
            </a:xfrm>
            <a:prstGeom prst="line">
              <a:avLst/>
            </a:prstGeom>
            <a:noFill/>
            <a:ln w="3810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071" name="Line 239"/>
            <p:cNvSpPr>
              <a:spLocks noChangeShapeType="1"/>
            </p:cNvSpPr>
            <p:nvPr/>
          </p:nvSpPr>
          <p:spPr bwMode="auto">
            <a:xfrm>
              <a:off x="1795" y="1173"/>
              <a:ext cx="0" cy="2025"/>
            </a:xfrm>
            <a:prstGeom prst="line">
              <a:avLst/>
            </a:prstGeom>
            <a:noFill/>
            <a:ln w="3810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072" name="Line 240"/>
            <p:cNvSpPr>
              <a:spLocks noChangeShapeType="1"/>
            </p:cNvSpPr>
            <p:nvPr/>
          </p:nvSpPr>
          <p:spPr bwMode="auto">
            <a:xfrm flipH="1" flipV="1">
              <a:off x="609" y="3003"/>
              <a:ext cx="192" cy="195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073" name="Line 241"/>
            <p:cNvSpPr>
              <a:spLocks noChangeShapeType="1"/>
            </p:cNvSpPr>
            <p:nvPr/>
          </p:nvSpPr>
          <p:spPr bwMode="auto">
            <a:xfrm flipH="1" flipV="1">
              <a:off x="609" y="2770"/>
              <a:ext cx="425" cy="428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074" name="Line 242"/>
            <p:cNvSpPr>
              <a:spLocks noChangeShapeType="1"/>
            </p:cNvSpPr>
            <p:nvPr/>
          </p:nvSpPr>
          <p:spPr bwMode="auto">
            <a:xfrm flipH="1" flipV="1">
              <a:off x="788" y="2720"/>
              <a:ext cx="475" cy="478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075" name="Line 243"/>
            <p:cNvSpPr>
              <a:spLocks noChangeShapeType="1"/>
            </p:cNvSpPr>
            <p:nvPr/>
          </p:nvSpPr>
          <p:spPr bwMode="auto">
            <a:xfrm flipH="1" flipV="1">
              <a:off x="1020" y="2720"/>
              <a:ext cx="475" cy="478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076" name="Line 244"/>
            <p:cNvSpPr>
              <a:spLocks noChangeShapeType="1"/>
            </p:cNvSpPr>
            <p:nvPr/>
          </p:nvSpPr>
          <p:spPr bwMode="auto">
            <a:xfrm flipH="1" flipV="1">
              <a:off x="1249" y="2720"/>
              <a:ext cx="479" cy="478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077" name="Line 245"/>
            <p:cNvSpPr>
              <a:spLocks noChangeShapeType="1"/>
            </p:cNvSpPr>
            <p:nvPr/>
          </p:nvSpPr>
          <p:spPr bwMode="auto">
            <a:xfrm flipH="1" flipV="1">
              <a:off x="1482" y="2720"/>
              <a:ext cx="313" cy="313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078" name="Line 246"/>
            <p:cNvSpPr>
              <a:spLocks noChangeShapeType="1"/>
            </p:cNvSpPr>
            <p:nvPr/>
          </p:nvSpPr>
          <p:spPr bwMode="auto">
            <a:xfrm flipH="1" flipV="1">
              <a:off x="1714" y="2720"/>
              <a:ext cx="81" cy="80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079" name="Line 247"/>
            <p:cNvSpPr>
              <a:spLocks noChangeShapeType="1"/>
            </p:cNvSpPr>
            <p:nvPr/>
          </p:nvSpPr>
          <p:spPr bwMode="auto">
            <a:xfrm flipH="1" flipV="1">
              <a:off x="609" y="1382"/>
              <a:ext cx="158" cy="162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080" name="Line 248"/>
            <p:cNvSpPr>
              <a:spLocks noChangeShapeType="1"/>
            </p:cNvSpPr>
            <p:nvPr/>
          </p:nvSpPr>
          <p:spPr bwMode="auto">
            <a:xfrm flipH="1" flipV="1">
              <a:off x="633" y="1173"/>
              <a:ext cx="367" cy="371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081" name="Line 249"/>
            <p:cNvSpPr>
              <a:spLocks noChangeShapeType="1"/>
            </p:cNvSpPr>
            <p:nvPr/>
          </p:nvSpPr>
          <p:spPr bwMode="auto">
            <a:xfrm flipH="1" flipV="1">
              <a:off x="862" y="1173"/>
              <a:ext cx="370" cy="371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082" name="Line 250"/>
            <p:cNvSpPr>
              <a:spLocks noChangeShapeType="1"/>
            </p:cNvSpPr>
            <p:nvPr/>
          </p:nvSpPr>
          <p:spPr bwMode="auto">
            <a:xfrm flipH="1" flipV="1">
              <a:off x="1094" y="1173"/>
              <a:ext cx="371" cy="371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083" name="Line 251"/>
            <p:cNvSpPr>
              <a:spLocks noChangeShapeType="1"/>
            </p:cNvSpPr>
            <p:nvPr/>
          </p:nvSpPr>
          <p:spPr bwMode="auto">
            <a:xfrm flipH="1" flipV="1">
              <a:off x="1327" y="1173"/>
              <a:ext cx="370" cy="371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084" name="Line 252"/>
            <p:cNvSpPr>
              <a:spLocks noChangeShapeType="1"/>
            </p:cNvSpPr>
            <p:nvPr/>
          </p:nvSpPr>
          <p:spPr bwMode="auto">
            <a:xfrm flipH="1" flipV="1">
              <a:off x="1559" y="1173"/>
              <a:ext cx="236" cy="236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085" name="Line 253"/>
            <p:cNvSpPr>
              <a:spLocks noChangeShapeType="1"/>
            </p:cNvSpPr>
            <p:nvPr/>
          </p:nvSpPr>
          <p:spPr bwMode="auto">
            <a:xfrm flipH="1">
              <a:off x="609" y="1544"/>
              <a:ext cx="1186" cy="0"/>
            </a:xfrm>
            <a:prstGeom prst="line">
              <a:avLst/>
            </a:prstGeom>
            <a:noFill/>
            <a:ln w="3810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086" name="Line 254"/>
            <p:cNvSpPr>
              <a:spLocks noChangeShapeType="1"/>
            </p:cNvSpPr>
            <p:nvPr/>
          </p:nvSpPr>
          <p:spPr bwMode="auto">
            <a:xfrm flipH="1">
              <a:off x="607" y="1689"/>
              <a:ext cx="1186" cy="0"/>
            </a:xfrm>
            <a:prstGeom prst="line">
              <a:avLst/>
            </a:prstGeom>
            <a:noFill/>
            <a:ln w="3810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087" name="Line 255"/>
            <p:cNvSpPr>
              <a:spLocks noChangeShapeType="1"/>
            </p:cNvSpPr>
            <p:nvPr/>
          </p:nvSpPr>
          <p:spPr bwMode="auto">
            <a:xfrm flipH="1" flipV="1">
              <a:off x="1788" y="1173"/>
              <a:ext cx="7" cy="3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088" name="Line 256"/>
            <p:cNvSpPr>
              <a:spLocks noChangeShapeType="1"/>
            </p:cNvSpPr>
            <p:nvPr/>
          </p:nvSpPr>
          <p:spPr bwMode="auto">
            <a:xfrm flipH="1">
              <a:off x="609" y="2720"/>
              <a:ext cx="1186" cy="0"/>
            </a:xfrm>
            <a:prstGeom prst="line">
              <a:avLst/>
            </a:prstGeom>
            <a:noFill/>
            <a:ln w="3810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089" name="Line 257"/>
            <p:cNvSpPr>
              <a:spLocks noChangeShapeType="1"/>
            </p:cNvSpPr>
            <p:nvPr/>
          </p:nvSpPr>
          <p:spPr bwMode="auto">
            <a:xfrm>
              <a:off x="417" y="2204"/>
              <a:ext cx="337" cy="0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090" name="Line 258"/>
            <p:cNvSpPr>
              <a:spLocks noChangeShapeType="1"/>
            </p:cNvSpPr>
            <p:nvPr/>
          </p:nvSpPr>
          <p:spPr bwMode="auto">
            <a:xfrm>
              <a:off x="791" y="2204"/>
              <a:ext cx="30" cy="0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091" name="Line 259"/>
            <p:cNvSpPr>
              <a:spLocks noChangeShapeType="1"/>
            </p:cNvSpPr>
            <p:nvPr/>
          </p:nvSpPr>
          <p:spPr bwMode="auto">
            <a:xfrm>
              <a:off x="862" y="2204"/>
              <a:ext cx="310" cy="0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092" name="Line 260"/>
            <p:cNvSpPr>
              <a:spLocks noChangeShapeType="1"/>
            </p:cNvSpPr>
            <p:nvPr/>
          </p:nvSpPr>
          <p:spPr bwMode="auto">
            <a:xfrm>
              <a:off x="1209" y="2204"/>
              <a:ext cx="30" cy="0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093" name="Line 261"/>
            <p:cNvSpPr>
              <a:spLocks noChangeShapeType="1"/>
            </p:cNvSpPr>
            <p:nvPr/>
          </p:nvSpPr>
          <p:spPr bwMode="auto">
            <a:xfrm>
              <a:off x="1280" y="2204"/>
              <a:ext cx="310" cy="0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094" name="Line 262"/>
            <p:cNvSpPr>
              <a:spLocks noChangeShapeType="1"/>
            </p:cNvSpPr>
            <p:nvPr/>
          </p:nvSpPr>
          <p:spPr bwMode="auto">
            <a:xfrm>
              <a:off x="1627" y="2204"/>
              <a:ext cx="30" cy="0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095" name="Line 263"/>
            <p:cNvSpPr>
              <a:spLocks noChangeShapeType="1"/>
            </p:cNvSpPr>
            <p:nvPr/>
          </p:nvSpPr>
          <p:spPr bwMode="auto">
            <a:xfrm>
              <a:off x="1697" y="2204"/>
              <a:ext cx="311" cy="0"/>
            </a:xfrm>
            <a:prstGeom prst="line">
              <a:avLst/>
            </a:prstGeom>
            <a:noFill/>
            <a:ln w="1905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21096" name="Group 264"/>
          <p:cNvGrpSpPr>
            <a:grpSpLocks/>
          </p:cNvGrpSpPr>
          <p:nvPr/>
        </p:nvGrpSpPr>
        <p:grpSpPr bwMode="auto">
          <a:xfrm>
            <a:off x="661988" y="2347913"/>
            <a:ext cx="3230562" cy="2295525"/>
            <a:chOff x="417" y="1479"/>
            <a:chExt cx="2035" cy="1446"/>
          </a:xfrm>
        </p:grpSpPr>
        <p:sp>
          <p:nvSpPr>
            <p:cNvPr id="121097" name="Line 265"/>
            <p:cNvSpPr>
              <a:spLocks noChangeShapeType="1"/>
            </p:cNvSpPr>
            <p:nvPr/>
          </p:nvSpPr>
          <p:spPr bwMode="auto">
            <a:xfrm flipH="1">
              <a:off x="742" y="1689"/>
              <a:ext cx="916" cy="0"/>
            </a:xfrm>
            <a:prstGeom prst="line">
              <a:avLst/>
            </a:prstGeom>
            <a:noFill/>
            <a:ln w="571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098" name="Line 266"/>
            <p:cNvSpPr>
              <a:spLocks noChangeShapeType="1"/>
            </p:cNvSpPr>
            <p:nvPr/>
          </p:nvSpPr>
          <p:spPr bwMode="auto">
            <a:xfrm>
              <a:off x="417" y="2204"/>
              <a:ext cx="33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099" name="Line 267"/>
            <p:cNvSpPr>
              <a:spLocks noChangeShapeType="1"/>
            </p:cNvSpPr>
            <p:nvPr/>
          </p:nvSpPr>
          <p:spPr bwMode="auto">
            <a:xfrm>
              <a:off x="791" y="2204"/>
              <a:ext cx="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00" name="Line 268"/>
            <p:cNvSpPr>
              <a:spLocks noChangeShapeType="1"/>
            </p:cNvSpPr>
            <p:nvPr/>
          </p:nvSpPr>
          <p:spPr bwMode="auto">
            <a:xfrm>
              <a:off x="862" y="2204"/>
              <a:ext cx="31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01" name="Line 269"/>
            <p:cNvSpPr>
              <a:spLocks noChangeShapeType="1"/>
            </p:cNvSpPr>
            <p:nvPr/>
          </p:nvSpPr>
          <p:spPr bwMode="auto">
            <a:xfrm>
              <a:off x="1209" y="2204"/>
              <a:ext cx="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02" name="Line 270"/>
            <p:cNvSpPr>
              <a:spLocks noChangeShapeType="1"/>
            </p:cNvSpPr>
            <p:nvPr/>
          </p:nvSpPr>
          <p:spPr bwMode="auto">
            <a:xfrm>
              <a:off x="1280" y="2204"/>
              <a:ext cx="31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03" name="Line 271"/>
            <p:cNvSpPr>
              <a:spLocks noChangeShapeType="1"/>
            </p:cNvSpPr>
            <p:nvPr/>
          </p:nvSpPr>
          <p:spPr bwMode="auto">
            <a:xfrm>
              <a:off x="1627" y="2204"/>
              <a:ext cx="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04" name="Line 272"/>
            <p:cNvSpPr>
              <a:spLocks noChangeShapeType="1"/>
            </p:cNvSpPr>
            <p:nvPr/>
          </p:nvSpPr>
          <p:spPr bwMode="auto">
            <a:xfrm>
              <a:off x="1697" y="2204"/>
              <a:ext cx="3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05" name="Line 273"/>
            <p:cNvSpPr>
              <a:spLocks noChangeShapeType="1"/>
            </p:cNvSpPr>
            <p:nvPr/>
          </p:nvSpPr>
          <p:spPr bwMode="auto">
            <a:xfrm>
              <a:off x="2045" y="2204"/>
              <a:ext cx="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06" name="Line 274"/>
            <p:cNvSpPr>
              <a:spLocks noChangeShapeType="1"/>
            </p:cNvSpPr>
            <p:nvPr/>
          </p:nvSpPr>
          <p:spPr bwMode="auto">
            <a:xfrm>
              <a:off x="2115" y="2204"/>
              <a:ext cx="33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07" name="Line 275"/>
            <p:cNvSpPr>
              <a:spLocks noChangeShapeType="1"/>
            </p:cNvSpPr>
            <p:nvPr/>
          </p:nvSpPr>
          <p:spPr bwMode="auto">
            <a:xfrm>
              <a:off x="609" y="2720"/>
              <a:ext cx="118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08" name="Line 276"/>
            <p:cNvSpPr>
              <a:spLocks noChangeShapeType="1"/>
            </p:cNvSpPr>
            <p:nvPr/>
          </p:nvSpPr>
          <p:spPr bwMode="auto">
            <a:xfrm>
              <a:off x="609" y="1688"/>
              <a:ext cx="12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09" name="Line 277"/>
            <p:cNvSpPr>
              <a:spLocks noChangeShapeType="1"/>
            </p:cNvSpPr>
            <p:nvPr/>
          </p:nvSpPr>
          <p:spPr bwMode="auto">
            <a:xfrm>
              <a:off x="1795" y="1479"/>
              <a:ext cx="0" cy="14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10" name="Line 278"/>
            <p:cNvSpPr>
              <a:spLocks noChangeShapeType="1"/>
            </p:cNvSpPr>
            <p:nvPr/>
          </p:nvSpPr>
          <p:spPr bwMode="auto">
            <a:xfrm>
              <a:off x="1795" y="2925"/>
              <a:ext cx="50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11" name="Line 279"/>
            <p:cNvSpPr>
              <a:spLocks noChangeShapeType="1"/>
            </p:cNvSpPr>
            <p:nvPr/>
          </p:nvSpPr>
          <p:spPr bwMode="auto">
            <a:xfrm>
              <a:off x="1795" y="1479"/>
              <a:ext cx="50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12" name="Line 280"/>
            <p:cNvSpPr>
              <a:spLocks noChangeShapeType="1"/>
            </p:cNvSpPr>
            <p:nvPr/>
          </p:nvSpPr>
          <p:spPr bwMode="auto">
            <a:xfrm>
              <a:off x="505" y="1790"/>
              <a:ext cx="0" cy="82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13" name="Line 281"/>
            <p:cNvSpPr>
              <a:spLocks noChangeShapeType="1"/>
            </p:cNvSpPr>
            <p:nvPr/>
          </p:nvSpPr>
          <p:spPr bwMode="auto">
            <a:xfrm flipH="1">
              <a:off x="505" y="1688"/>
              <a:ext cx="104" cy="10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14" name="Line 282"/>
            <p:cNvSpPr>
              <a:spLocks noChangeShapeType="1"/>
            </p:cNvSpPr>
            <p:nvPr/>
          </p:nvSpPr>
          <p:spPr bwMode="auto">
            <a:xfrm>
              <a:off x="505" y="2615"/>
              <a:ext cx="104" cy="10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15" name="Line 283"/>
            <p:cNvSpPr>
              <a:spLocks noChangeShapeType="1"/>
            </p:cNvSpPr>
            <p:nvPr/>
          </p:nvSpPr>
          <p:spPr bwMode="auto">
            <a:xfrm>
              <a:off x="609" y="1688"/>
              <a:ext cx="0" cy="103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16" name="Line 284"/>
            <p:cNvSpPr>
              <a:spLocks noChangeShapeType="1"/>
            </p:cNvSpPr>
            <p:nvPr/>
          </p:nvSpPr>
          <p:spPr bwMode="auto">
            <a:xfrm>
              <a:off x="737" y="1688"/>
              <a:ext cx="0" cy="169"/>
            </a:xfrm>
            <a:prstGeom prst="line">
              <a:avLst/>
            </a:prstGeom>
            <a:noFill/>
            <a:ln w="38100">
              <a:solidFill>
                <a:srgbClr val="CC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17" name="Line 285"/>
            <p:cNvSpPr>
              <a:spLocks noChangeShapeType="1"/>
            </p:cNvSpPr>
            <p:nvPr/>
          </p:nvSpPr>
          <p:spPr bwMode="auto">
            <a:xfrm>
              <a:off x="737" y="1857"/>
              <a:ext cx="927" cy="0"/>
            </a:xfrm>
            <a:prstGeom prst="line">
              <a:avLst/>
            </a:prstGeom>
            <a:noFill/>
            <a:ln w="38100">
              <a:solidFill>
                <a:srgbClr val="CC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18" name="Line 286"/>
            <p:cNvSpPr>
              <a:spLocks noChangeShapeType="1"/>
            </p:cNvSpPr>
            <p:nvPr/>
          </p:nvSpPr>
          <p:spPr bwMode="auto">
            <a:xfrm flipV="1">
              <a:off x="1664" y="1688"/>
              <a:ext cx="0" cy="169"/>
            </a:xfrm>
            <a:prstGeom prst="line">
              <a:avLst/>
            </a:prstGeom>
            <a:noFill/>
            <a:ln w="38100">
              <a:solidFill>
                <a:srgbClr val="CC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19" name="Line 287"/>
            <p:cNvSpPr>
              <a:spLocks noChangeShapeType="1"/>
            </p:cNvSpPr>
            <p:nvPr/>
          </p:nvSpPr>
          <p:spPr bwMode="auto">
            <a:xfrm>
              <a:off x="1664" y="1688"/>
              <a:ext cx="13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20" name="Freeform 288"/>
            <p:cNvSpPr>
              <a:spLocks/>
            </p:cNvSpPr>
            <p:nvPr/>
          </p:nvSpPr>
          <p:spPr bwMode="auto">
            <a:xfrm>
              <a:off x="2152" y="2204"/>
              <a:ext cx="149" cy="721"/>
            </a:xfrm>
            <a:custGeom>
              <a:avLst/>
              <a:gdLst>
                <a:gd name="T0" fmla="*/ 299 w 311"/>
                <a:gd name="T1" fmla="*/ 12 h 1502"/>
                <a:gd name="T2" fmla="*/ 276 w 311"/>
                <a:gd name="T3" fmla="*/ 35 h 1502"/>
                <a:gd name="T4" fmla="*/ 255 w 311"/>
                <a:gd name="T5" fmla="*/ 60 h 1502"/>
                <a:gd name="T6" fmla="*/ 233 w 311"/>
                <a:gd name="T7" fmla="*/ 85 h 1502"/>
                <a:gd name="T8" fmla="*/ 214 w 311"/>
                <a:gd name="T9" fmla="*/ 111 h 1502"/>
                <a:gd name="T10" fmla="*/ 195 w 311"/>
                <a:gd name="T11" fmla="*/ 137 h 1502"/>
                <a:gd name="T12" fmla="*/ 177 w 311"/>
                <a:gd name="T13" fmla="*/ 163 h 1502"/>
                <a:gd name="T14" fmla="*/ 160 w 311"/>
                <a:gd name="T15" fmla="*/ 190 h 1502"/>
                <a:gd name="T16" fmla="*/ 144 w 311"/>
                <a:gd name="T17" fmla="*/ 216 h 1502"/>
                <a:gd name="T18" fmla="*/ 129 w 311"/>
                <a:gd name="T19" fmla="*/ 244 h 1502"/>
                <a:gd name="T20" fmla="*/ 115 w 311"/>
                <a:gd name="T21" fmla="*/ 272 h 1502"/>
                <a:gd name="T22" fmla="*/ 95 w 311"/>
                <a:gd name="T23" fmla="*/ 313 h 1502"/>
                <a:gd name="T24" fmla="*/ 73 w 311"/>
                <a:gd name="T25" fmla="*/ 370 h 1502"/>
                <a:gd name="T26" fmla="*/ 52 w 311"/>
                <a:gd name="T27" fmla="*/ 426 h 1502"/>
                <a:gd name="T28" fmla="*/ 36 w 311"/>
                <a:gd name="T29" fmla="*/ 483 h 1502"/>
                <a:gd name="T30" fmla="*/ 23 w 311"/>
                <a:gd name="T31" fmla="*/ 539 h 1502"/>
                <a:gd name="T32" fmla="*/ 13 w 311"/>
                <a:gd name="T33" fmla="*/ 595 h 1502"/>
                <a:gd name="T34" fmla="*/ 6 w 311"/>
                <a:gd name="T35" fmla="*/ 650 h 1502"/>
                <a:gd name="T36" fmla="*/ 1 w 311"/>
                <a:gd name="T37" fmla="*/ 704 h 1502"/>
                <a:gd name="T38" fmla="*/ 0 w 311"/>
                <a:gd name="T39" fmla="*/ 757 h 1502"/>
                <a:gd name="T40" fmla="*/ 1 w 311"/>
                <a:gd name="T41" fmla="*/ 808 h 1502"/>
                <a:gd name="T42" fmla="*/ 5 w 311"/>
                <a:gd name="T43" fmla="*/ 858 h 1502"/>
                <a:gd name="T44" fmla="*/ 11 w 311"/>
                <a:gd name="T45" fmla="*/ 905 h 1502"/>
                <a:gd name="T46" fmla="*/ 18 w 311"/>
                <a:gd name="T47" fmla="*/ 951 h 1502"/>
                <a:gd name="T48" fmla="*/ 29 w 311"/>
                <a:gd name="T49" fmla="*/ 994 h 1502"/>
                <a:gd name="T50" fmla="*/ 42 w 311"/>
                <a:gd name="T51" fmla="*/ 1034 h 1502"/>
                <a:gd name="T52" fmla="*/ 56 w 311"/>
                <a:gd name="T53" fmla="*/ 1074 h 1502"/>
                <a:gd name="T54" fmla="*/ 72 w 311"/>
                <a:gd name="T55" fmla="*/ 1111 h 1502"/>
                <a:gd name="T56" fmla="*/ 90 w 311"/>
                <a:gd name="T57" fmla="*/ 1148 h 1502"/>
                <a:gd name="T58" fmla="*/ 109 w 311"/>
                <a:gd name="T59" fmla="*/ 1184 h 1502"/>
                <a:gd name="T60" fmla="*/ 130 w 311"/>
                <a:gd name="T61" fmla="*/ 1220 h 1502"/>
                <a:gd name="T62" fmla="*/ 153 w 311"/>
                <a:gd name="T63" fmla="*/ 1258 h 1502"/>
                <a:gd name="T64" fmla="*/ 176 w 311"/>
                <a:gd name="T65" fmla="*/ 1294 h 1502"/>
                <a:gd name="T66" fmla="*/ 202 w 311"/>
                <a:gd name="T67" fmla="*/ 1332 h 1502"/>
                <a:gd name="T68" fmla="*/ 227 w 311"/>
                <a:gd name="T69" fmla="*/ 1372 h 1502"/>
                <a:gd name="T70" fmla="*/ 255 w 311"/>
                <a:gd name="T71" fmla="*/ 1413 h 1502"/>
                <a:gd name="T72" fmla="*/ 282 w 311"/>
                <a:gd name="T73" fmla="*/ 1456 h 1502"/>
                <a:gd name="T74" fmla="*/ 311 w 311"/>
                <a:gd name="T75" fmla="*/ 1502 h 1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11" h="1502">
                  <a:moveTo>
                    <a:pt x="311" y="0"/>
                  </a:moveTo>
                  <a:lnTo>
                    <a:pt x="299" y="12"/>
                  </a:lnTo>
                  <a:lnTo>
                    <a:pt x="288" y="24"/>
                  </a:lnTo>
                  <a:lnTo>
                    <a:pt x="276" y="35"/>
                  </a:lnTo>
                  <a:lnTo>
                    <a:pt x="265" y="48"/>
                  </a:lnTo>
                  <a:lnTo>
                    <a:pt x="255" y="60"/>
                  </a:lnTo>
                  <a:lnTo>
                    <a:pt x="244" y="73"/>
                  </a:lnTo>
                  <a:lnTo>
                    <a:pt x="233" y="85"/>
                  </a:lnTo>
                  <a:lnTo>
                    <a:pt x="224" y="98"/>
                  </a:lnTo>
                  <a:lnTo>
                    <a:pt x="214" y="111"/>
                  </a:lnTo>
                  <a:lnTo>
                    <a:pt x="205" y="124"/>
                  </a:lnTo>
                  <a:lnTo>
                    <a:pt x="195" y="137"/>
                  </a:lnTo>
                  <a:lnTo>
                    <a:pt x="186" y="149"/>
                  </a:lnTo>
                  <a:lnTo>
                    <a:pt x="177" y="163"/>
                  </a:lnTo>
                  <a:lnTo>
                    <a:pt x="169" y="176"/>
                  </a:lnTo>
                  <a:lnTo>
                    <a:pt x="160" y="190"/>
                  </a:lnTo>
                  <a:lnTo>
                    <a:pt x="151" y="204"/>
                  </a:lnTo>
                  <a:lnTo>
                    <a:pt x="144" y="216"/>
                  </a:lnTo>
                  <a:lnTo>
                    <a:pt x="137" y="230"/>
                  </a:lnTo>
                  <a:lnTo>
                    <a:pt x="129" y="244"/>
                  </a:lnTo>
                  <a:lnTo>
                    <a:pt x="122" y="258"/>
                  </a:lnTo>
                  <a:lnTo>
                    <a:pt x="115" y="272"/>
                  </a:lnTo>
                  <a:lnTo>
                    <a:pt x="108" y="286"/>
                  </a:lnTo>
                  <a:lnTo>
                    <a:pt x="95" y="313"/>
                  </a:lnTo>
                  <a:lnTo>
                    <a:pt x="83" y="341"/>
                  </a:lnTo>
                  <a:lnTo>
                    <a:pt x="73" y="370"/>
                  </a:lnTo>
                  <a:lnTo>
                    <a:pt x="62" y="397"/>
                  </a:lnTo>
                  <a:lnTo>
                    <a:pt x="52" y="426"/>
                  </a:lnTo>
                  <a:lnTo>
                    <a:pt x="44" y="454"/>
                  </a:lnTo>
                  <a:lnTo>
                    <a:pt x="36" y="483"/>
                  </a:lnTo>
                  <a:lnTo>
                    <a:pt x="29" y="510"/>
                  </a:lnTo>
                  <a:lnTo>
                    <a:pt x="23" y="539"/>
                  </a:lnTo>
                  <a:lnTo>
                    <a:pt x="17" y="567"/>
                  </a:lnTo>
                  <a:lnTo>
                    <a:pt x="13" y="595"/>
                  </a:lnTo>
                  <a:lnTo>
                    <a:pt x="9" y="623"/>
                  </a:lnTo>
                  <a:lnTo>
                    <a:pt x="6" y="650"/>
                  </a:lnTo>
                  <a:lnTo>
                    <a:pt x="3" y="677"/>
                  </a:lnTo>
                  <a:lnTo>
                    <a:pt x="1" y="704"/>
                  </a:lnTo>
                  <a:lnTo>
                    <a:pt x="0" y="731"/>
                  </a:lnTo>
                  <a:lnTo>
                    <a:pt x="0" y="757"/>
                  </a:lnTo>
                  <a:lnTo>
                    <a:pt x="0" y="783"/>
                  </a:lnTo>
                  <a:lnTo>
                    <a:pt x="1" y="808"/>
                  </a:lnTo>
                  <a:lnTo>
                    <a:pt x="2" y="834"/>
                  </a:lnTo>
                  <a:lnTo>
                    <a:pt x="5" y="858"/>
                  </a:lnTo>
                  <a:lnTo>
                    <a:pt x="8" y="882"/>
                  </a:lnTo>
                  <a:lnTo>
                    <a:pt x="11" y="905"/>
                  </a:lnTo>
                  <a:lnTo>
                    <a:pt x="14" y="929"/>
                  </a:lnTo>
                  <a:lnTo>
                    <a:pt x="18" y="951"/>
                  </a:lnTo>
                  <a:lnTo>
                    <a:pt x="24" y="972"/>
                  </a:lnTo>
                  <a:lnTo>
                    <a:pt x="29" y="994"/>
                  </a:lnTo>
                  <a:lnTo>
                    <a:pt x="35" y="1014"/>
                  </a:lnTo>
                  <a:lnTo>
                    <a:pt x="42" y="1034"/>
                  </a:lnTo>
                  <a:lnTo>
                    <a:pt x="48" y="1054"/>
                  </a:lnTo>
                  <a:lnTo>
                    <a:pt x="56" y="1074"/>
                  </a:lnTo>
                  <a:lnTo>
                    <a:pt x="63" y="1093"/>
                  </a:lnTo>
                  <a:lnTo>
                    <a:pt x="72" y="1111"/>
                  </a:lnTo>
                  <a:lnTo>
                    <a:pt x="80" y="1130"/>
                  </a:lnTo>
                  <a:lnTo>
                    <a:pt x="90" y="1148"/>
                  </a:lnTo>
                  <a:lnTo>
                    <a:pt x="99" y="1166"/>
                  </a:lnTo>
                  <a:lnTo>
                    <a:pt x="109" y="1184"/>
                  </a:lnTo>
                  <a:lnTo>
                    <a:pt x="120" y="1202"/>
                  </a:lnTo>
                  <a:lnTo>
                    <a:pt x="130" y="1220"/>
                  </a:lnTo>
                  <a:lnTo>
                    <a:pt x="141" y="1239"/>
                  </a:lnTo>
                  <a:lnTo>
                    <a:pt x="153" y="1258"/>
                  </a:lnTo>
                  <a:lnTo>
                    <a:pt x="164" y="1276"/>
                  </a:lnTo>
                  <a:lnTo>
                    <a:pt x="176" y="1294"/>
                  </a:lnTo>
                  <a:lnTo>
                    <a:pt x="189" y="1313"/>
                  </a:lnTo>
                  <a:lnTo>
                    <a:pt x="202" y="1332"/>
                  </a:lnTo>
                  <a:lnTo>
                    <a:pt x="214" y="1351"/>
                  </a:lnTo>
                  <a:lnTo>
                    <a:pt x="227" y="1372"/>
                  </a:lnTo>
                  <a:lnTo>
                    <a:pt x="241" y="1392"/>
                  </a:lnTo>
                  <a:lnTo>
                    <a:pt x="255" y="1413"/>
                  </a:lnTo>
                  <a:lnTo>
                    <a:pt x="269" y="1434"/>
                  </a:lnTo>
                  <a:lnTo>
                    <a:pt x="282" y="1456"/>
                  </a:lnTo>
                  <a:lnTo>
                    <a:pt x="296" y="1478"/>
                  </a:lnTo>
                  <a:lnTo>
                    <a:pt x="311" y="150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21" name="Freeform 289"/>
            <p:cNvSpPr>
              <a:spLocks/>
            </p:cNvSpPr>
            <p:nvPr/>
          </p:nvSpPr>
          <p:spPr bwMode="auto">
            <a:xfrm>
              <a:off x="2301" y="2204"/>
              <a:ext cx="151" cy="721"/>
            </a:xfrm>
            <a:custGeom>
              <a:avLst/>
              <a:gdLst>
                <a:gd name="T0" fmla="*/ 12 w 311"/>
                <a:gd name="T1" fmla="*/ 12 h 1502"/>
                <a:gd name="T2" fmla="*/ 35 w 311"/>
                <a:gd name="T3" fmla="*/ 35 h 1502"/>
                <a:gd name="T4" fmla="*/ 57 w 311"/>
                <a:gd name="T5" fmla="*/ 60 h 1502"/>
                <a:gd name="T6" fmla="*/ 78 w 311"/>
                <a:gd name="T7" fmla="*/ 85 h 1502"/>
                <a:gd name="T8" fmla="*/ 98 w 311"/>
                <a:gd name="T9" fmla="*/ 111 h 1502"/>
                <a:gd name="T10" fmla="*/ 116 w 311"/>
                <a:gd name="T11" fmla="*/ 137 h 1502"/>
                <a:gd name="T12" fmla="*/ 134 w 311"/>
                <a:gd name="T13" fmla="*/ 163 h 1502"/>
                <a:gd name="T14" fmla="*/ 151 w 311"/>
                <a:gd name="T15" fmla="*/ 190 h 1502"/>
                <a:gd name="T16" fmla="*/ 167 w 311"/>
                <a:gd name="T17" fmla="*/ 216 h 1502"/>
                <a:gd name="T18" fmla="*/ 182 w 311"/>
                <a:gd name="T19" fmla="*/ 244 h 1502"/>
                <a:gd name="T20" fmla="*/ 197 w 311"/>
                <a:gd name="T21" fmla="*/ 272 h 1502"/>
                <a:gd name="T22" fmla="*/ 216 w 311"/>
                <a:gd name="T23" fmla="*/ 313 h 1502"/>
                <a:gd name="T24" fmla="*/ 240 w 311"/>
                <a:gd name="T25" fmla="*/ 370 h 1502"/>
                <a:gd name="T26" fmla="*/ 259 w 311"/>
                <a:gd name="T27" fmla="*/ 426 h 1502"/>
                <a:gd name="T28" fmla="*/ 275 w 311"/>
                <a:gd name="T29" fmla="*/ 483 h 1502"/>
                <a:gd name="T30" fmla="*/ 289 w 311"/>
                <a:gd name="T31" fmla="*/ 539 h 1502"/>
                <a:gd name="T32" fmla="*/ 298 w 311"/>
                <a:gd name="T33" fmla="*/ 595 h 1502"/>
                <a:gd name="T34" fmla="*/ 306 w 311"/>
                <a:gd name="T35" fmla="*/ 650 h 1502"/>
                <a:gd name="T36" fmla="*/ 310 w 311"/>
                <a:gd name="T37" fmla="*/ 704 h 1502"/>
                <a:gd name="T38" fmla="*/ 311 w 311"/>
                <a:gd name="T39" fmla="*/ 757 h 1502"/>
                <a:gd name="T40" fmla="*/ 310 w 311"/>
                <a:gd name="T41" fmla="*/ 808 h 1502"/>
                <a:gd name="T42" fmla="*/ 307 w 311"/>
                <a:gd name="T43" fmla="*/ 858 h 1502"/>
                <a:gd name="T44" fmla="*/ 302 w 311"/>
                <a:gd name="T45" fmla="*/ 905 h 1502"/>
                <a:gd name="T46" fmla="*/ 293 w 311"/>
                <a:gd name="T47" fmla="*/ 951 h 1502"/>
                <a:gd name="T48" fmla="*/ 282 w 311"/>
                <a:gd name="T49" fmla="*/ 994 h 1502"/>
                <a:gd name="T50" fmla="*/ 271 w 311"/>
                <a:gd name="T51" fmla="*/ 1034 h 1502"/>
                <a:gd name="T52" fmla="*/ 256 w 311"/>
                <a:gd name="T53" fmla="*/ 1074 h 1502"/>
                <a:gd name="T54" fmla="*/ 240 w 311"/>
                <a:gd name="T55" fmla="*/ 1111 h 1502"/>
                <a:gd name="T56" fmla="*/ 222 w 311"/>
                <a:gd name="T57" fmla="*/ 1148 h 1502"/>
                <a:gd name="T58" fmla="*/ 203 w 311"/>
                <a:gd name="T59" fmla="*/ 1184 h 1502"/>
                <a:gd name="T60" fmla="*/ 181 w 311"/>
                <a:gd name="T61" fmla="*/ 1220 h 1502"/>
                <a:gd name="T62" fmla="*/ 159 w 311"/>
                <a:gd name="T63" fmla="*/ 1258 h 1502"/>
                <a:gd name="T64" fmla="*/ 135 w 311"/>
                <a:gd name="T65" fmla="*/ 1294 h 1502"/>
                <a:gd name="T66" fmla="*/ 110 w 311"/>
                <a:gd name="T67" fmla="*/ 1332 h 1502"/>
                <a:gd name="T68" fmla="*/ 84 w 311"/>
                <a:gd name="T69" fmla="*/ 1372 h 1502"/>
                <a:gd name="T70" fmla="*/ 57 w 311"/>
                <a:gd name="T71" fmla="*/ 1413 h 1502"/>
                <a:gd name="T72" fmla="*/ 29 w 311"/>
                <a:gd name="T73" fmla="*/ 1456 h 1502"/>
                <a:gd name="T74" fmla="*/ 0 w 311"/>
                <a:gd name="T75" fmla="*/ 1502 h 1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11" h="1502">
                  <a:moveTo>
                    <a:pt x="0" y="0"/>
                  </a:moveTo>
                  <a:lnTo>
                    <a:pt x="12" y="12"/>
                  </a:lnTo>
                  <a:lnTo>
                    <a:pt x="24" y="24"/>
                  </a:lnTo>
                  <a:lnTo>
                    <a:pt x="35" y="35"/>
                  </a:lnTo>
                  <a:lnTo>
                    <a:pt x="46" y="48"/>
                  </a:lnTo>
                  <a:lnTo>
                    <a:pt x="57" y="60"/>
                  </a:lnTo>
                  <a:lnTo>
                    <a:pt x="67" y="73"/>
                  </a:lnTo>
                  <a:lnTo>
                    <a:pt x="78" y="85"/>
                  </a:lnTo>
                  <a:lnTo>
                    <a:pt x="88" y="98"/>
                  </a:lnTo>
                  <a:lnTo>
                    <a:pt x="98" y="111"/>
                  </a:lnTo>
                  <a:lnTo>
                    <a:pt x="108" y="124"/>
                  </a:lnTo>
                  <a:lnTo>
                    <a:pt x="116" y="137"/>
                  </a:lnTo>
                  <a:lnTo>
                    <a:pt x="126" y="149"/>
                  </a:lnTo>
                  <a:lnTo>
                    <a:pt x="134" y="163"/>
                  </a:lnTo>
                  <a:lnTo>
                    <a:pt x="143" y="176"/>
                  </a:lnTo>
                  <a:lnTo>
                    <a:pt x="151" y="190"/>
                  </a:lnTo>
                  <a:lnTo>
                    <a:pt x="160" y="204"/>
                  </a:lnTo>
                  <a:lnTo>
                    <a:pt x="167" y="216"/>
                  </a:lnTo>
                  <a:lnTo>
                    <a:pt x="175" y="230"/>
                  </a:lnTo>
                  <a:lnTo>
                    <a:pt x="182" y="244"/>
                  </a:lnTo>
                  <a:lnTo>
                    <a:pt x="190" y="258"/>
                  </a:lnTo>
                  <a:lnTo>
                    <a:pt x="197" y="272"/>
                  </a:lnTo>
                  <a:lnTo>
                    <a:pt x="204" y="286"/>
                  </a:lnTo>
                  <a:lnTo>
                    <a:pt x="216" y="313"/>
                  </a:lnTo>
                  <a:lnTo>
                    <a:pt x="228" y="341"/>
                  </a:lnTo>
                  <a:lnTo>
                    <a:pt x="240" y="370"/>
                  </a:lnTo>
                  <a:lnTo>
                    <a:pt x="249" y="397"/>
                  </a:lnTo>
                  <a:lnTo>
                    <a:pt x="259" y="426"/>
                  </a:lnTo>
                  <a:lnTo>
                    <a:pt x="267" y="454"/>
                  </a:lnTo>
                  <a:lnTo>
                    <a:pt x="275" y="483"/>
                  </a:lnTo>
                  <a:lnTo>
                    <a:pt x="282" y="510"/>
                  </a:lnTo>
                  <a:lnTo>
                    <a:pt x="289" y="539"/>
                  </a:lnTo>
                  <a:lnTo>
                    <a:pt x="294" y="567"/>
                  </a:lnTo>
                  <a:lnTo>
                    <a:pt x="298" y="595"/>
                  </a:lnTo>
                  <a:lnTo>
                    <a:pt x="303" y="623"/>
                  </a:lnTo>
                  <a:lnTo>
                    <a:pt x="306" y="650"/>
                  </a:lnTo>
                  <a:lnTo>
                    <a:pt x="308" y="677"/>
                  </a:lnTo>
                  <a:lnTo>
                    <a:pt x="310" y="704"/>
                  </a:lnTo>
                  <a:lnTo>
                    <a:pt x="311" y="731"/>
                  </a:lnTo>
                  <a:lnTo>
                    <a:pt x="311" y="757"/>
                  </a:lnTo>
                  <a:lnTo>
                    <a:pt x="311" y="783"/>
                  </a:lnTo>
                  <a:lnTo>
                    <a:pt x="310" y="808"/>
                  </a:lnTo>
                  <a:lnTo>
                    <a:pt x="309" y="834"/>
                  </a:lnTo>
                  <a:lnTo>
                    <a:pt x="307" y="858"/>
                  </a:lnTo>
                  <a:lnTo>
                    <a:pt x="305" y="882"/>
                  </a:lnTo>
                  <a:lnTo>
                    <a:pt x="302" y="905"/>
                  </a:lnTo>
                  <a:lnTo>
                    <a:pt x="297" y="929"/>
                  </a:lnTo>
                  <a:lnTo>
                    <a:pt x="293" y="951"/>
                  </a:lnTo>
                  <a:lnTo>
                    <a:pt x="288" y="972"/>
                  </a:lnTo>
                  <a:lnTo>
                    <a:pt x="282" y="994"/>
                  </a:lnTo>
                  <a:lnTo>
                    <a:pt x="277" y="1014"/>
                  </a:lnTo>
                  <a:lnTo>
                    <a:pt x="271" y="1034"/>
                  </a:lnTo>
                  <a:lnTo>
                    <a:pt x="263" y="1054"/>
                  </a:lnTo>
                  <a:lnTo>
                    <a:pt x="256" y="1074"/>
                  </a:lnTo>
                  <a:lnTo>
                    <a:pt x="248" y="1093"/>
                  </a:lnTo>
                  <a:lnTo>
                    <a:pt x="240" y="1111"/>
                  </a:lnTo>
                  <a:lnTo>
                    <a:pt x="231" y="1130"/>
                  </a:lnTo>
                  <a:lnTo>
                    <a:pt x="222" y="1148"/>
                  </a:lnTo>
                  <a:lnTo>
                    <a:pt x="212" y="1166"/>
                  </a:lnTo>
                  <a:lnTo>
                    <a:pt x="203" y="1184"/>
                  </a:lnTo>
                  <a:lnTo>
                    <a:pt x="192" y="1202"/>
                  </a:lnTo>
                  <a:lnTo>
                    <a:pt x="181" y="1220"/>
                  </a:lnTo>
                  <a:lnTo>
                    <a:pt x="171" y="1239"/>
                  </a:lnTo>
                  <a:lnTo>
                    <a:pt x="159" y="1258"/>
                  </a:lnTo>
                  <a:lnTo>
                    <a:pt x="147" y="1276"/>
                  </a:lnTo>
                  <a:lnTo>
                    <a:pt x="135" y="1294"/>
                  </a:lnTo>
                  <a:lnTo>
                    <a:pt x="123" y="1313"/>
                  </a:lnTo>
                  <a:lnTo>
                    <a:pt x="110" y="1332"/>
                  </a:lnTo>
                  <a:lnTo>
                    <a:pt x="97" y="1351"/>
                  </a:lnTo>
                  <a:lnTo>
                    <a:pt x="84" y="1372"/>
                  </a:lnTo>
                  <a:lnTo>
                    <a:pt x="70" y="1392"/>
                  </a:lnTo>
                  <a:lnTo>
                    <a:pt x="57" y="1413"/>
                  </a:lnTo>
                  <a:lnTo>
                    <a:pt x="43" y="1434"/>
                  </a:lnTo>
                  <a:lnTo>
                    <a:pt x="29" y="1456"/>
                  </a:lnTo>
                  <a:lnTo>
                    <a:pt x="15" y="1478"/>
                  </a:lnTo>
                  <a:lnTo>
                    <a:pt x="0" y="150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22" name="Freeform 290"/>
            <p:cNvSpPr>
              <a:spLocks/>
            </p:cNvSpPr>
            <p:nvPr/>
          </p:nvSpPr>
          <p:spPr bwMode="auto">
            <a:xfrm>
              <a:off x="2301" y="1479"/>
              <a:ext cx="151" cy="725"/>
            </a:xfrm>
            <a:custGeom>
              <a:avLst/>
              <a:gdLst>
                <a:gd name="T0" fmla="*/ 12 w 311"/>
                <a:gd name="T1" fmla="*/ 1489 h 1502"/>
                <a:gd name="T2" fmla="*/ 35 w 311"/>
                <a:gd name="T3" fmla="*/ 1466 h 1502"/>
                <a:gd name="T4" fmla="*/ 57 w 311"/>
                <a:gd name="T5" fmla="*/ 1442 h 1502"/>
                <a:gd name="T6" fmla="*/ 78 w 311"/>
                <a:gd name="T7" fmla="*/ 1416 h 1502"/>
                <a:gd name="T8" fmla="*/ 98 w 311"/>
                <a:gd name="T9" fmla="*/ 1390 h 1502"/>
                <a:gd name="T10" fmla="*/ 116 w 311"/>
                <a:gd name="T11" fmla="*/ 1365 h 1502"/>
                <a:gd name="T12" fmla="*/ 134 w 311"/>
                <a:gd name="T13" fmla="*/ 1338 h 1502"/>
                <a:gd name="T14" fmla="*/ 151 w 311"/>
                <a:gd name="T15" fmla="*/ 1312 h 1502"/>
                <a:gd name="T16" fmla="*/ 167 w 311"/>
                <a:gd name="T17" fmla="*/ 1285 h 1502"/>
                <a:gd name="T18" fmla="*/ 182 w 311"/>
                <a:gd name="T19" fmla="*/ 1257 h 1502"/>
                <a:gd name="T20" fmla="*/ 197 w 311"/>
                <a:gd name="T21" fmla="*/ 1230 h 1502"/>
                <a:gd name="T22" fmla="*/ 216 w 311"/>
                <a:gd name="T23" fmla="*/ 1188 h 1502"/>
                <a:gd name="T24" fmla="*/ 240 w 311"/>
                <a:gd name="T25" fmla="*/ 1132 h 1502"/>
                <a:gd name="T26" fmla="*/ 259 w 311"/>
                <a:gd name="T27" fmla="*/ 1075 h 1502"/>
                <a:gd name="T28" fmla="*/ 275 w 311"/>
                <a:gd name="T29" fmla="*/ 1019 h 1502"/>
                <a:gd name="T30" fmla="*/ 289 w 311"/>
                <a:gd name="T31" fmla="*/ 962 h 1502"/>
                <a:gd name="T32" fmla="*/ 298 w 311"/>
                <a:gd name="T33" fmla="*/ 907 h 1502"/>
                <a:gd name="T34" fmla="*/ 306 w 311"/>
                <a:gd name="T35" fmla="*/ 852 h 1502"/>
                <a:gd name="T36" fmla="*/ 310 w 311"/>
                <a:gd name="T37" fmla="*/ 797 h 1502"/>
                <a:gd name="T38" fmla="*/ 311 w 311"/>
                <a:gd name="T39" fmla="*/ 744 h 1502"/>
                <a:gd name="T40" fmla="*/ 310 w 311"/>
                <a:gd name="T41" fmla="*/ 693 h 1502"/>
                <a:gd name="T42" fmla="*/ 307 w 311"/>
                <a:gd name="T43" fmla="*/ 643 h 1502"/>
                <a:gd name="T44" fmla="*/ 302 w 311"/>
                <a:gd name="T45" fmla="*/ 596 h 1502"/>
                <a:gd name="T46" fmla="*/ 293 w 311"/>
                <a:gd name="T47" fmla="*/ 550 h 1502"/>
                <a:gd name="T48" fmla="*/ 282 w 311"/>
                <a:gd name="T49" fmla="*/ 508 h 1502"/>
                <a:gd name="T50" fmla="*/ 271 w 311"/>
                <a:gd name="T51" fmla="*/ 467 h 1502"/>
                <a:gd name="T52" fmla="*/ 256 w 311"/>
                <a:gd name="T53" fmla="*/ 428 h 1502"/>
                <a:gd name="T54" fmla="*/ 240 w 311"/>
                <a:gd name="T55" fmla="*/ 391 h 1502"/>
                <a:gd name="T56" fmla="*/ 222 w 311"/>
                <a:gd name="T57" fmla="*/ 353 h 1502"/>
                <a:gd name="T58" fmla="*/ 203 w 311"/>
                <a:gd name="T59" fmla="*/ 317 h 1502"/>
                <a:gd name="T60" fmla="*/ 181 w 311"/>
                <a:gd name="T61" fmla="*/ 281 h 1502"/>
                <a:gd name="T62" fmla="*/ 159 w 311"/>
                <a:gd name="T63" fmla="*/ 245 h 1502"/>
                <a:gd name="T64" fmla="*/ 135 w 311"/>
                <a:gd name="T65" fmla="*/ 208 h 1502"/>
                <a:gd name="T66" fmla="*/ 110 w 311"/>
                <a:gd name="T67" fmla="*/ 169 h 1502"/>
                <a:gd name="T68" fmla="*/ 84 w 311"/>
                <a:gd name="T69" fmla="*/ 130 h 1502"/>
                <a:gd name="T70" fmla="*/ 57 w 311"/>
                <a:gd name="T71" fmla="*/ 88 h 1502"/>
                <a:gd name="T72" fmla="*/ 29 w 311"/>
                <a:gd name="T73" fmla="*/ 46 h 1502"/>
                <a:gd name="T74" fmla="*/ 0 w 311"/>
                <a:gd name="T75" fmla="*/ 0 h 1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11" h="1502">
                  <a:moveTo>
                    <a:pt x="0" y="1502"/>
                  </a:moveTo>
                  <a:lnTo>
                    <a:pt x="12" y="1489"/>
                  </a:lnTo>
                  <a:lnTo>
                    <a:pt x="24" y="1478"/>
                  </a:lnTo>
                  <a:lnTo>
                    <a:pt x="35" y="1466"/>
                  </a:lnTo>
                  <a:lnTo>
                    <a:pt x="46" y="1453"/>
                  </a:lnTo>
                  <a:lnTo>
                    <a:pt x="57" y="1442"/>
                  </a:lnTo>
                  <a:lnTo>
                    <a:pt x="67" y="1429"/>
                  </a:lnTo>
                  <a:lnTo>
                    <a:pt x="78" y="1416"/>
                  </a:lnTo>
                  <a:lnTo>
                    <a:pt x="88" y="1403"/>
                  </a:lnTo>
                  <a:lnTo>
                    <a:pt x="98" y="1390"/>
                  </a:lnTo>
                  <a:lnTo>
                    <a:pt x="108" y="1378"/>
                  </a:lnTo>
                  <a:lnTo>
                    <a:pt x="116" y="1365"/>
                  </a:lnTo>
                  <a:lnTo>
                    <a:pt x="126" y="1352"/>
                  </a:lnTo>
                  <a:lnTo>
                    <a:pt x="134" y="1338"/>
                  </a:lnTo>
                  <a:lnTo>
                    <a:pt x="143" y="1326"/>
                  </a:lnTo>
                  <a:lnTo>
                    <a:pt x="151" y="1312"/>
                  </a:lnTo>
                  <a:lnTo>
                    <a:pt x="160" y="1299"/>
                  </a:lnTo>
                  <a:lnTo>
                    <a:pt x="167" y="1285"/>
                  </a:lnTo>
                  <a:lnTo>
                    <a:pt x="175" y="1271"/>
                  </a:lnTo>
                  <a:lnTo>
                    <a:pt x="182" y="1257"/>
                  </a:lnTo>
                  <a:lnTo>
                    <a:pt x="190" y="1244"/>
                  </a:lnTo>
                  <a:lnTo>
                    <a:pt x="197" y="1230"/>
                  </a:lnTo>
                  <a:lnTo>
                    <a:pt x="204" y="1216"/>
                  </a:lnTo>
                  <a:lnTo>
                    <a:pt x="216" y="1188"/>
                  </a:lnTo>
                  <a:lnTo>
                    <a:pt x="228" y="1160"/>
                  </a:lnTo>
                  <a:lnTo>
                    <a:pt x="240" y="1132"/>
                  </a:lnTo>
                  <a:lnTo>
                    <a:pt x="249" y="1104"/>
                  </a:lnTo>
                  <a:lnTo>
                    <a:pt x="259" y="1075"/>
                  </a:lnTo>
                  <a:lnTo>
                    <a:pt x="267" y="1048"/>
                  </a:lnTo>
                  <a:lnTo>
                    <a:pt x="275" y="1019"/>
                  </a:lnTo>
                  <a:lnTo>
                    <a:pt x="282" y="991"/>
                  </a:lnTo>
                  <a:lnTo>
                    <a:pt x="289" y="962"/>
                  </a:lnTo>
                  <a:lnTo>
                    <a:pt x="294" y="935"/>
                  </a:lnTo>
                  <a:lnTo>
                    <a:pt x="298" y="907"/>
                  </a:lnTo>
                  <a:lnTo>
                    <a:pt x="303" y="879"/>
                  </a:lnTo>
                  <a:lnTo>
                    <a:pt x="306" y="852"/>
                  </a:lnTo>
                  <a:lnTo>
                    <a:pt x="308" y="824"/>
                  </a:lnTo>
                  <a:lnTo>
                    <a:pt x="310" y="797"/>
                  </a:lnTo>
                  <a:lnTo>
                    <a:pt x="311" y="771"/>
                  </a:lnTo>
                  <a:lnTo>
                    <a:pt x="311" y="744"/>
                  </a:lnTo>
                  <a:lnTo>
                    <a:pt x="311" y="719"/>
                  </a:lnTo>
                  <a:lnTo>
                    <a:pt x="310" y="693"/>
                  </a:lnTo>
                  <a:lnTo>
                    <a:pt x="309" y="668"/>
                  </a:lnTo>
                  <a:lnTo>
                    <a:pt x="307" y="643"/>
                  </a:lnTo>
                  <a:lnTo>
                    <a:pt x="305" y="620"/>
                  </a:lnTo>
                  <a:lnTo>
                    <a:pt x="302" y="596"/>
                  </a:lnTo>
                  <a:lnTo>
                    <a:pt x="297" y="573"/>
                  </a:lnTo>
                  <a:lnTo>
                    <a:pt x="293" y="550"/>
                  </a:lnTo>
                  <a:lnTo>
                    <a:pt x="288" y="529"/>
                  </a:lnTo>
                  <a:lnTo>
                    <a:pt x="282" y="508"/>
                  </a:lnTo>
                  <a:lnTo>
                    <a:pt x="277" y="488"/>
                  </a:lnTo>
                  <a:lnTo>
                    <a:pt x="271" y="467"/>
                  </a:lnTo>
                  <a:lnTo>
                    <a:pt x="263" y="448"/>
                  </a:lnTo>
                  <a:lnTo>
                    <a:pt x="256" y="428"/>
                  </a:lnTo>
                  <a:lnTo>
                    <a:pt x="248" y="409"/>
                  </a:lnTo>
                  <a:lnTo>
                    <a:pt x="240" y="391"/>
                  </a:lnTo>
                  <a:lnTo>
                    <a:pt x="231" y="372"/>
                  </a:lnTo>
                  <a:lnTo>
                    <a:pt x="222" y="353"/>
                  </a:lnTo>
                  <a:lnTo>
                    <a:pt x="212" y="335"/>
                  </a:lnTo>
                  <a:lnTo>
                    <a:pt x="203" y="317"/>
                  </a:lnTo>
                  <a:lnTo>
                    <a:pt x="192" y="299"/>
                  </a:lnTo>
                  <a:lnTo>
                    <a:pt x="181" y="281"/>
                  </a:lnTo>
                  <a:lnTo>
                    <a:pt x="171" y="263"/>
                  </a:lnTo>
                  <a:lnTo>
                    <a:pt x="159" y="245"/>
                  </a:lnTo>
                  <a:lnTo>
                    <a:pt x="147" y="226"/>
                  </a:lnTo>
                  <a:lnTo>
                    <a:pt x="135" y="208"/>
                  </a:lnTo>
                  <a:lnTo>
                    <a:pt x="123" y="188"/>
                  </a:lnTo>
                  <a:lnTo>
                    <a:pt x="110" y="169"/>
                  </a:lnTo>
                  <a:lnTo>
                    <a:pt x="97" y="150"/>
                  </a:lnTo>
                  <a:lnTo>
                    <a:pt x="84" y="130"/>
                  </a:lnTo>
                  <a:lnTo>
                    <a:pt x="70" y="110"/>
                  </a:lnTo>
                  <a:lnTo>
                    <a:pt x="57" y="88"/>
                  </a:lnTo>
                  <a:lnTo>
                    <a:pt x="43" y="67"/>
                  </a:lnTo>
                  <a:lnTo>
                    <a:pt x="29" y="46"/>
                  </a:lnTo>
                  <a:lnTo>
                    <a:pt x="15" y="2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23" name="Freeform 291"/>
            <p:cNvSpPr>
              <a:spLocks/>
            </p:cNvSpPr>
            <p:nvPr/>
          </p:nvSpPr>
          <p:spPr bwMode="auto">
            <a:xfrm>
              <a:off x="660" y="1688"/>
              <a:ext cx="1108" cy="260"/>
            </a:xfrm>
            <a:custGeom>
              <a:avLst/>
              <a:gdLst>
                <a:gd name="T0" fmla="*/ 3 w 2300"/>
                <a:gd name="T1" fmla="*/ 58 h 540"/>
                <a:gd name="T2" fmla="*/ 0 w 2300"/>
                <a:gd name="T3" fmla="*/ 142 h 540"/>
                <a:gd name="T4" fmla="*/ 1 w 2300"/>
                <a:gd name="T5" fmla="*/ 195 h 540"/>
                <a:gd name="T6" fmla="*/ 3 w 2300"/>
                <a:gd name="T7" fmla="*/ 232 h 540"/>
                <a:gd name="T8" fmla="*/ 7 w 2300"/>
                <a:gd name="T9" fmla="*/ 268 h 540"/>
                <a:gd name="T10" fmla="*/ 14 w 2300"/>
                <a:gd name="T11" fmla="*/ 301 h 540"/>
                <a:gd name="T12" fmla="*/ 23 w 2300"/>
                <a:gd name="T13" fmla="*/ 332 h 540"/>
                <a:gd name="T14" fmla="*/ 35 w 2300"/>
                <a:gd name="T15" fmla="*/ 360 h 540"/>
                <a:gd name="T16" fmla="*/ 51 w 2300"/>
                <a:gd name="T17" fmla="*/ 384 h 540"/>
                <a:gd name="T18" fmla="*/ 69 w 2300"/>
                <a:gd name="T19" fmla="*/ 405 h 540"/>
                <a:gd name="T20" fmla="*/ 91 w 2300"/>
                <a:gd name="T21" fmla="*/ 422 h 540"/>
                <a:gd name="T22" fmla="*/ 117 w 2300"/>
                <a:gd name="T23" fmla="*/ 435 h 540"/>
                <a:gd name="T24" fmla="*/ 147 w 2300"/>
                <a:gd name="T25" fmla="*/ 445 h 540"/>
                <a:gd name="T26" fmla="*/ 180 w 2300"/>
                <a:gd name="T27" fmla="*/ 451 h 540"/>
                <a:gd name="T28" fmla="*/ 214 w 2300"/>
                <a:gd name="T29" fmla="*/ 455 h 540"/>
                <a:gd name="T30" fmla="*/ 263 w 2300"/>
                <a:gd name="T31" fmla="*/ 457 h 540"/>
                <a:gd name="T32" fmla="*/ 339 w 2300"/>
                <a:gd name="T33" fmla="*/ 455 h 540"/>
                <a:gd name="T34" fmla="*/ 441 w 2300"/>
                <a:gd name="T35" fmla="*/ 449 h 540"/>
                <a:gd name="T36" fmla="*/ 514 w 2300"/>
                <a:gd name="T37" fmla="*/ 445 h 540"/>
                <a:gd name="T38" fmla="*/ 631 w 2300"/>
                <a:gd name="T39" fmla="*/ 440 h 540"/>
                <a:gd name="T40" fmla="*/ 767 w 2300"/>
                <a:gd name="T41" fmla="*/ 435 h 540"/>
                <a:gd name="T42" fmla="*/ 901 w 2300"/>
                <a:gd name="T43" fmla="*/ 437 h 540"/>
                <a:gd name="T44" fmla="*/ 1035 w 2300"/>
                <a:gd name="T45" fmla="*/ 442 h 540"/>
                <a:gd name="T46" fmla="*/ 1125 w 2300"/>
                <a:gd name="T47" fmla="*/ 449 h 540"/>
                <a:gd name="T48" fmla="*/ 1195 w 2300"/>
                <a:gd name="T49" fmla="*/ 457 h 540"/>
                <a:gd name="T50" fmla="*/ 1268 w 2300"/>
                <a:gd name="T51" fmla="*/ 466 h 540"/>
                <a:gd name="T52" fmla="*/ 1342 w 2300"/>
                <a:gd name="T53" fmla="*/ 478 h 540"/>
                <a:gd name="T54" fmla="*/ 1470 w 2300"/>
                <a:gd name="T55" fmla="*/ 499 h 540"/>
                <a:gd name="T56" fmla="*/ 1600 w 2300"/>
                <a:gd name="T57" fmla="*/ 521 h 540"/>
                <a:gd name="T58" fmla="*/ 1678 w 2300"/>
                <a:gd name="T59" fmla="*/ 530 h 540"/>
                <a:gd name="T60" fmla="*/ 1753 w 2300"/>
                <a:gd name="T61" fmla="*/ 537 h 540"/>
                <a:gd name="T62" fmla="*/ 1828 w 2300"/>
                <a:gd name="T63" fmla="*/ 540 h 540"/>
                <a:gd name="T64" fmla="*/ 1898 w 2300"/>
                <a:gd name="T65" fmla="*/ 537 h 540"/>
                <a:gd name="T66" fmla="*/ 1955 w 2300"/>
                <a:gd name="T67" fmla="*/ 529 h 540"/>
                <a:gd name="T68" fmla="*/ 1987 w 2300"/>
                <a:gd name="T69" fmla="*/ 523 h 540"/>
                <a:gd name="T70" fmla="*/ 2017 w 2300"/>
                <a:gd name="T71" fmla="*/ 513 h 540"/>
                <a:gd name="T72" fmla="*/ 2047 w 2300"/>
                <a:gd name="T73" fmla="*/ 503 h 540"/>
                <a:gd name="T74" fmla="*/ 2076 w 2300"/>
                <a:gd name="T75" fmla="*/ 490 h 540"/>
                <a:gd name="T76" fmla="*/ 2103 w 2300"/>
                <a:gd name="T77" fmla="*/ 474 h 540"/>
                <a:gd name="T78" fmla="*/ 2128 w 2300"/>
                <a:gd name="T79" fmla="*/ 457 h 540"/>
                <a:gd name="T80" fmla="*/ 2152 w 2300"/>
                <a:gd name="T81" fmla="*/ 435 h 540"/>
                <a:gd name="T82" fmla="*/ 2174 w 2300"/>
                <a:gd name="T83" fmla="*/ 412 h 540"/>
                <a:gd name="T84" fmla="*/ 2194 w 2300"/>
                <a:gd name="T85" fmla="*/ 387 h 540"/>
                <a:gd name="T86" fmla="*/ 2212 w 2300"/>
                <a:gd name="T87" fmla="*/ 358 h 540"/>
                <a:gd name="T88" fmla="*/ 2228 w 2300"/>
                <a:gd name="T89" fmla="*/ 328 h 540"/>
                <a:gd name="T90" fmla="*/ 2243 w 2300"/>
                <a:gd name="T91" fmla="*/ 296 h 540"/>
                <a:gd name="T92" fmla="*/ 2256 w 2300"/>
                <a:gd name="T93" fmla="*/ 263 h 540"/>
                <a:gd name="T94" fmla="*/ 2277 w 2300"/>
                <a:gd name="T95" fmla="*/ 193 h 540"/>
                <a:gd name="T96" fmla="*/ 2291 w 2300"/>
                <a:gd name="T97" fmla="*/ 120 h 540"/>
                <a:gd name="T98" fmla="*/ 2299 w 2300"/>
                <a:gd name="T99" fmla="*/ 48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00" h="540">
                  <a:moveTo>
                    <a:pt x="7" y="0"/>
                  </a:moveTo>
                  <a:lnTo>
                    <a:pt x="5" y="29"/>
                  </a:lnTo>
                  <a:lnTo>
                    <a:pt x="3" y="58"/>
                  </a:lnTo>
                  <a:lnTo>
                    <a:pt x="1" y="86"/>
                  </a:lnTo>
                  <a:lnTo>
                    <a:pt x="0" y="114"/>
                  </a:lnTo>
                  <a:lnTo>
                    <a:pt x="0" y="142"/>
                  </a:lnTo>
                  <a:lnTo>
                    <a:pt x="0" y="168"/>
                  </a:lnTo>
                  <a:lnTo>
                    <a:pt x="0" y="181"/>
                  </a:lnTo>
                  <a:lnTo>
                    <a:pt x="1" y="195"/>
                  </a:lnTo>
                  <a:lnTo>
                    <a:pt x="1" y="208"/>
                  </a:lnTo>
                  <a:lnTo>
                    <a:pt x="2" y="219"/>
                  </a:lnTo>
                  <a:lnTo>
                    <a:pt x="3" y="232"/>
                  </a:lnTo>
                  <a:lnTo>
                    <a:pt x="4" y="244"/>
                  </a:lnTo>
                  <a:lnTo>
                    <a:pt x="5" y="257"/>
                  </a:lnTo>
                  <a:lnTo>
                    <a:pt x="7" y="268"/>
                  </a:lnTo>
                  <a:lnTo>
                    <a:pt x="9" y="279"/>
                  </a:lnTo>
                  <a:lnTo>
                    <a:pt x="11" y="291"/>
                  </a:lnTo>
                  <a:lnTo>
                    <a:pt x="14" y="301"/>
                  </a:lnTo>
                  <a:lnTo>
                    <a:pt x="17" y="312"/>
                  </a:lnTo>
                  <a:lnTo>
                    <a:pt x="20" y="322"/>
                  </a:lnTo>
                  <a:lnTo>
                    <a:pt x="23" y="332"/>
                  </a:lnTo>
                  <a:lnTo>
                    <a:pt x="27" y="342"/>
                  </a:lnTo>
                  <a:lnTo>
                    <a:pt x="31" y="350"/>
                  </a:lnTo>
                  <a:lnTo>
                    <a:pt x="35" y="360"/>
                  </a:lnTo>
                  <a:lnTo>
                    <a:pt x="40" y="368"/>
                  </a:lnTo>
                  <a:lnTo>
                    <a:pt x="45" y="376"/>
                  </a:lnTo>
                  <a:lnTo>
                    <a:pt x="51" y="384"/>
                  </a:lnTo>
                  <a:lnTo>
                    <a:pt x="56" y="392"/>
                  </a:lnTo>
                  <a:lnTo>
                    <a:pt x="62" y="398"/>
                  </a:lnTo>
                  <a:lnTo>
                    <a:pt x="69" y="405"/>
                  </a:lnTo>
                  <a:lnTo>
                    <a:pt x="76" y="411"/>
                  </a:lnTo>
                  <a:lnTo>
                    <a:pt x="84" y="417"/>
                  </a:lnTo>
                  <a:lnTo>
                    <a:pt x="91" y="422"/>
                  </a:lnTo>
                  <a:lnTo>
                    <a:pt x="100" y="427"/>
                  </a:lnTo>
                  <a:lnTo>
                    <a:pt x="108" y="431"/>
                  </a:lnTo>
                  <a:lnTo>
                    <a:pt x="117" y="435"/>
                  </a:lnTo>
                  <a:lnTo>
                    <a:pt x="126" y="439"/>
                  </a:lnTo>
                  <a:lnTo>
                    <a:pt x="137" y="442"/>
                  </a:lnTo>
                  <a:lnTo>
                    <a:pt x="147" y="445"/>
                  </a:lnTo>
                  <a:lnTo>
                    <a:pt x="157" y="447"/>
                  </a:lnTo>
                  <a:lnTo>
                    <a:pt x="168" y="449"/>
                  </a:lnTo>
                  <a:lnTo>
                    <a:pt x="180" y="451"/>
                  </a:lnTo>
                  <a:lnTo>
                    <a:pt x="190" y="453"/>
                  </a:lnTo>
                  <a:lnTo>
                    <a:pt x="202" y="454"/>
                  </a:lnTo>
                  <a:lnTo>
                    <a:pt x="214" y="455"/>
                  </a:lnTo>
                  <a:lnTo>
                    <a:pt x="225" y="456"/>
                  </a:lnTo>
                  <a:lnTo>
                    <a:pt x="238" y="457"/>
                  </a:lnTo>
                  <a:lnTo>
                    <a:pt x="263" y="457"/>
                  </a:lnTo>
                  <a:lnTo>
                    <a:pt x="288" y="457"/>
                  </a:lnTo>
                  <a:lnTo>
                    <a:pt x="314" y="456"/>
                  </a:lnTo>
                  <a:lnTo>
                    <a:pt x="339" y="455"/>
                  </a:lnTo>
                  <a:lnTo>
                    <a:pt x="390" y="451"/>
                  </a:lnTo>
                  <a:lnTo>
                    <a:pt x="416" y="450"/>
                  </a:lnTo>
                  <a:lnTo>
                    <a:pt x="441" y="449"/>
                  </a:lnTo>
                  <a:lnTo>
                    <a:pt x="465" y="447"/>
                  </a:lnTo>
                  <a:lnTo>
                    <a:pt x="489" y="446"/>
                  </a:lnTo>
                  <a:lnTo>
                    <a:pt x="514" y="445"/>
                  </a:lnTo>
                  <a:lnTo>
                    <a:pt x="537" y="444"/>
                  </a:lnTo>
                  <a:lnTo>
                    <a:pt x="585" y="442"/>
                  </a:lnTo>
                  <a:lnTo>
                    <a:pt x="631" y="440"/>
                  </a:lnTo>
                  <a:lnTo>
                    <a:pt x="677" y="438"/>
                  </a:lnTo>
                  <a:lnTo>
                    <a:pt x="722" y="437"/>
                  </a:lnTo>
                  <a:lnTo>
                    <a:pt x="767" y="435"/>
                  </a:lnTo>
                  <a:lnTo>
                    <a:pt x="811" y="435"/>
                  </a:lnTo>
                  <a:lnTo>
                    <a:pt x="856" y="435"/>
                  </a:lnTo>
                  <a:lnTo>
                    <a:pt x="901" y="437"/>
                  </a:lnTo>
                  <a:lnTo>
                    <a:pt x="944" y="438"/>
                  </a:lnTo>
                  <a:lnTo>
                    <a:pt x="989" y="440"/>
                  </a:lnTo>
                  <a:lnTo>
                    <a:pt x="1035" y="442"/>
                  </a:lnTo>
                  <a:lnTo>
                    <a:pt x="1079" y="445"/>
                  </a:lnTo>
                  <a:lnTo>
                    <a:pt x="1103" y="447"/>
                  </a:lnTo>
                  <a:lnTo>
                    <a:pt x="1125" y="449"/>
                  </a:lnTo>
                  <a:lnTo>
                    <a:pt x="1149" y="451"/>
                  </a:lnTo>
                  <a:lnTo>
                    <a:pt x="1172" y="454"/>
                  </a:lnTo>
                  <a:lnTo>
                    <a:pt x="1195" y="457"/>
                  </a:lnTo>
                  <a:lnTo>
                    <a:pt x="1220" y="460"/>
                  </a:lnTo>
                  <a:lnTo>
                    <a:pt x="1243" y="463"/>
                  </a:lnTo>
                  <a:lnTo>
                    <a:pt x="1268" y="466"/>
                  </a:lnTo>
                  <a:lnTo>
                    <a:pt x="1292" y="470"/>
                  </a:lnTo>
                  <a:lnTo>
                    <a:pt x="1318" y="474"/>
                  </a:lnTo>
                  <a:lnTo>
                    <a:pt x="1342" y="478"/>
                  </a:lnTo>
                  <a:lnTo>
                    <a:pt x="1368" y="482"/>
                  </a:lnTo>
                  <a:lnTo>
                    <a:pt x="1419" y="491"/>
                  </a:lnTo>
                  <a:lnTo>
                    <a:pt x="1470" y="499"/>
                  </a:lnTo>
                  <a:lnTo>
                    <a:pt x="1522" y="508"/>
                  </a:lnTo>
                  <a:lnTo>
                    <a:pt x="1575" y="516"/>
                  </a:lnTo>
                  <a:lnTo>
                    <a:pt x="1600" y="521"/>
                  </a:lnTo>
                  <a:lnTo>
                    <a:pt x="1627" y="524"/>
                  </a:lnTo>
                  <a:lnTo>
                    <a:pt x="1652" y="527"/>
                  </a:lnTo>
                  <a:lnTo>
                    <a:pt x="1678" y="530"/>
                  </a:lnTo>
                  <a:lnTo>
                    <a:pt x="1703" y="532"/>
                  </a:lnTo>
                  <a:lnTo>
                    <a:pt x="1729" y="536"/>
                  </a:lnTo>
                  <a:lnTo>
                    <a:pt x="1753" y="537"/>
                  </a:lnTo>
                  <a:lnTo>
                    <a:pt x="1779" y="539"/>
                  </a:lnTo>
                  <a:lnTo>
                    <a:pt x="1803" y="539"/>
                  </a:lnTo>
                  <a:lnTo>
                    <a:pt x="1828" y="540"/>
                  </a:lnTo>
                  <a:lnTo>
                    <a:pt x="1851" y="539"/>
                  </a:lnTo>
                  <a:lnTo>
                    <a:pt x="1875" y="538"/>
                  </a:lnTo>
                  <a:lnTo>
                    <a:pt x="1898" y="537"/>
                  </a:lnTo>
                  <a:lnTo>
                    <a:pt x="1921" y="535"/>
                  </a:lnTo>
                  <a:lnTo>
                    <a:pt x="1943" y="531"/>
                  </a:lnTo>
                  <a:lnTo>
                    <a:pt x="1955" y="529"/>
                  </a:lnTo>
                  <a:lnTo>
                    <a:pt x="1965" y="527"/>
                  </a:lnTo>
                  <a:lnTo>
                    <a:pt x="1976" y="525"/>
                  </a:lnTo>
                  <a:lnTo>
                    <a:pt x="1987" y="523"/>
                  </a:lnTo>
                  <a:lnTo>
                    <a:pt x="1997" y="520"/>
                  </a:lnTo>
                  <a:lnTo>
                    <a:pt x="2008" y="516"/>
                  </a:lnTo>
                  <a:lnTo>
                    <a:pt x="2017" y="513"/>
                  </a:lnTo>
                  <a:lnTo>
                    <a:pt x="2028" y="510"/>
                  </a:lnTo>
                  <a:lnTo>
                    <a:pt x="2038" y="507"/>
                  </a:lnTo>
                  <a:lnTo>
                    <a:pt x="2047" y="503"/>
                  </a:lnTo>
                  <a:lnTo>
                    <a:pt x="2057" y="498"/>
                  </a:lnTo>
                  <a:lnTo>
                    <a:pt x="2066" y="494"/>
                  </a:lnTo>
                  <a:lnTo>
                    <a:pt x="2076" y="490"/>
                  </a:lnTo>
                  <a:lnTo>
                    <a:pt x="2085" y="484"/>
                  </a:lnTo>
                  <a:lnTo>
                    <a:pt x="2094" y="479"/>
                  </a:lnTo>
                  <a:lnTo>
                    <a:pt x="2103" y="474"/>
                  </a:lnTo>
                  <a:lnTo>
                    <a:pt x="2111" y="469"/>
                  </a:lnTo>
                  <a:lnTo>
                    <a:pt x="2120" y="462"/>
                  </a:lnTo>
                  <a:lnTo>
                    <a:pt x="2128" y="457"/>
                  </a:lnTo>
                  <a:lnTo>
                    <a:pt x="2136" y="449"/>
                  </a:lnTo>
                  <a:lnTo>
                    <a:pt x="2144" y="443"/>
                  </a:lnTo>
                  <a:lnTo>
                    <a:pt x="2152" y="435"/>
                  </a:lnTo>
                  <a:lnTo>
                    <a:pt x="2159" y="428"/>
                  </a:lnTo>
                  <a:lnTo>
                    <a:pt x="2167" y="421"/>
                  </a:lnTo>
                  <a:lnTo>
                    <a:pt x="2174" y="412"/>
                  </a:lnTo>
                  <a:lnTo>
                    <a:pt x="2180" y="404"/>
                  </a:lnTo>
                  <a:lnTo>
                    <a:pt x="2187" y="395"/>
                  </a:lnTo>
                  <a:lnTo>
                    <a:pt x="2194" y="387"/>
                  </a:lnTo>
                  <a:lnTo>
                    <a:pt x="2200" y="377"/>
                  </a:lnTo>
                  <a:lnTo>
                    <a:pt x="2206" y="368"/>
                  </a:lnTo>
                  <a:lnTo>
                    <a:pt x="2212" y="358"/>
                  </a:lnTo>
                  <a:lnTo>
                    <a:pt x="2218" y="348"/>
                  </a:lnTo>
                  <a:lnTo>
                    <a:pt x="2223" y="339"/>
                  </a:lnTo>
                  <a:lnTo>
                    <a:pt x="2228" y="328"/>
                  </a:lnTo>
                  <a:lnTo>
                    <a:pt x="2234" y="317"/>
                  </a:lnTo>
                  <a:lnTo>
                    <a:pt x="2239" y="307"/>
                  </a:lnTo>
                  <a:lnTo>
                    <a:pt x="2243" y="296"/>
                  </a:lnTo>
                  <a:lnTo>
                    <a:pt x="2247" y="285"/>
                  </a:lnTo>
                  <a:lnTo>
                    <a:pt x="2252" y="274"/>
                  </a:lnTo>
                  <a:lnTo>
                    <a:pt x="2256" y="263"/>
                  </a:lnTo>
                  <a:lnTo>
                    <a:pt x="2265" y="240"/>
                  </a:lnTo>
                  <a:lnTo>
                    <a:pt x="2271" y="216"/>
                  </a:lnTo>
                  <a:lnTo>
                    <a:pt x="2277" y="193"/>
                  </a:lnTo>
                  <a:lnTo>
                    <a:pt x="2283" y="168"/>
                  </a:lnTo>
                  <a:lnTo>
                    <a:pt x="2287" y="144"/>
                  </a:lnTo>
                  <a:lnTo>
                    <a:pt x="2291" y="120"/>
                  </a:lnTo>
                  <a:lnTo>
                    <a:pt x="2294" y="96"/>
                  </a:lnTo>
                  <a:lnTo>
                    <a:pt x="2296" y="71"/>
                  </a:lnTo>
                  <a:lnTo>
                    <a:pt x="2299" y="48"/>
                  </a:lnTo>
                  <a:lnTo>
                    <a:pt x="2300" y="23"/>
                  </a:lnTo>
                  <a:lnTo>
                    <a:pt x="230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24" name="Line 292"/>
            <p:cNvSpPr>
              <a:spLocks noChangeShapeType="1"/>
            </p:cNvSpPr>
            <p:nvPr/>
          </p:nvSpPr>
          <p:spPr bwMode="auto">
            <a:xfrm flipV="1">
              <a:off x="666" y="1749"/>
              <a:ext cx="71" cy="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25" name="Line 293"/>
            <p:cNvSpPr>
              <a:spLocks noChangeShapeType="1"/>
            </p:cNvSpPr>
            <p:nvPr/>
          </p:nvSpPr>
          <p:spPr bwMode="auto">
            <a:xfrm flipV="1">
              <a:off x="811" y="1857"/>
              <a:ext cx="47" cy="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26" name="Line 294"/>
            <p:cNvSpPr>
              <a:spLocks noChangeShapeType="1"/>
            </p:cNvSpPr>
            <p:nvPr/>
          </p:nvSpPr>
          <p:spPr bwMode="auto">
            <a:xfrm flipV="1">
              <a:off x="1051" y="1857"/>
              <a:ext cx="40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27" name="Line 295"/>
            <p:cNvSpPr>
              <a:spLocks noChangeShapeType="1"/>
            </p:cNvSpPr>
            <p:nvPr/>
          </p:nvSpPr>
          <p:spPr bwMode="auto">
            <a:xfrm flipV="1">
              <a:off x="1270" y="1857"/>
              <a:ext cx="53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28" name="Line 296"/>
            <p:cNvSpPr>
              <a:spLocks noChangeShapeType="1"/>
            </p:cNvSpPr>
            <p:nvPr/>
          </p:nvSpPr>
          <p:spPr bwMode="auto">
            <a:xfrm flipV="1">
              <a:off x="1468" y="1857"/>
              <a:ext cx="88" cy="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29" name="Line 297"/>
            <p:cNvSpPr>
              <a:spLocks noChangeShapeType="1"/>
            </p:cNvSpPr>
            <p:nvPr/>
          </p:nvSpPr>
          <p:spPr bwMode="auto">
            <a:xfrm flipV="1">
              <a:off x="1664" y="1688"/>
              <a:ext cx="60" cy="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30" name="Line 298"/>
            <p:cNvSpPr>
              <a:spLocks noChangeShapeType="1"/>
            </p:cNvSpPr>
            <p:nvPr/>
          </p:nvSpPr>
          <p:spPr bwMode="auto">
            <a:xfrm flipV="1">
              <a:off x="2186" y="2238"/>
              <a:ext cx="148" cy="1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31" name="Line 299"/>
            <p:cNvSpPr>
              <a:spLocks noChangeShapeType="1"/>
            </p:cNvSpPr>
            <p:nvPr/>
          </p:nvSpPr>
          <p:spPr bwMode="auto">
            <a:xfrm flipV="1">
              <a:off x="2159" y="2383"/>
              <a:ext cx="260" cy="2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32" name="Line 300"/>
            <p:cNvSpPr>
              <a:spLocks noChangeShapeType="1"/>
            </p:cNvSpPr>
            <p:nvPr/>
          </p:nvSpPr>
          <p:spPr bwMode="auto">
            <a:xfrm flipV="1">
              <a:off x="2227" y="2581"/>
              <a:ext cx="225" cy="2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33" name="Line 301"/>
            <p:cNvSpPr>
              <a:spLocks noChangeShapeType="1"/>
            </p:cNvSpPr>
            <p:nvPr/>
          </p:nvSpPr>
          <p:spPr bwMode="auto">
            <a:xfrm flipH="1">
              <a:off x="737" y="1584"/>
              <a:ext cx="927" cy="0"/>
            </a:xfrm>
            <a:prstGeom prst="line">
              <a:avLst/>
            </a:prstGeom>
            <a:noFill/>
            <a:ln w="38100">
              <a:solidFill>
                <a:srgbClr val="CC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34" name="Line 302"/>
            <p:cNvSpPr>
              <a:spLocks noChangeShapeType="1"/>
            </p:cNvSpPr>
            <p:nvPr/>
          </p:nvSpPr>
          <p:spPr bwMode="auto">
            <a:xfrm>
              <a:off x="737" y="1584"/>
              <a:ext cx="0" cy="104"/>
            </a:xfrm>
            <a:prstGeom prst="line">
              <a:avLst/>
            </a:prstGeom>
            <a:noFill/>
            <a:ln w="38100">
              <a:solidFill>
                <a:srgbClr val="CC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35" name="Line 303"/>
            <p:cNvSpPr>
              <a:spLocks noChangeShapeType="1"/>
            </p:cNvSpPr>
            <p:nvPr/>
          </p:nvSpPr>
          <p:spPr bwMode="auto">
            <a:xfrm>
              <a:off x="1664" y="1584"/>
              <a:ext cx="0" cy="104"/>
            </a:xfrm>
            <a:prstGeom prst="line">
              <a:avLst/>
            </a:prstGeom>
            <a:noFill/>
            <a:ln w="38100">
              <a:solidFill>
                <a:srgbClr val="CC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21136" name="Group 304"/>
          <p:cNvGrpSpPr>
            <a:grpSpLocks/>
          </p:cNvGrpSpPr>
          <p:nvPr/>
        </p:nvGrpSpPr>
        <p:grpSpPr bwMode="auto">
          <a:xfrm>
            <a:off x="1063625" y="4649788"/>
            <a:ext cx="1054100" cy="1379537"/>
            <a:chOff x="670" y="2929"/>
            <a:chExt cx="664" cy="869"/>
          </a:xfrm>
        </p:grpSpPr>
        <p:sp>
          <p:nvSpPr>
            <p:cNvPr id="121137" name="Line 305"/>
            <p:cNvSpPr>
              <a:spLocks noChangeShapeType="1"/>
            </p:cNvSpPr>
            <p:nvPr/>
          </p:nvSpPr>
          <p:spPr bwMode="auto">
            <a:xfrm>
              <a:off x="670" y="2929"/>
              <a:ext cx="337" cy="8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38" name="Line 306"/>
            <p:cNvSpPr>
              <a:spLocks noChangeShapeType="1"/>
            </p:cNvSpPr>
            <p:nvPr/>
          </p:nvSpPr>
          <p:spPr bwMode="auto">
            <a:xfrm>
              <a:off x="1007" y="3798"/>
              <a:ext cx="3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39" name="Line 307"/>
            <p:cNvSpPr>
              <a:spLocks noChangeShapeType="1"/>
            </p:cNvSpPr>
            <p:nvPr/>
          </p:nvSpPr>
          <p:spPr bwMode="auto">
            <a:xfrm flipV="1">
              <a:off x="1054" y="3481"/>
              <a:ext cx="98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40" name="Line 308"/>
            <p:cNvSpPr>
              <a:spLocks noChangeShapeType="1"/>
            </p:cNvSpPr>
            <p:nvPr/>
          </p:nvSpPr>
          <p:spPr bwMode="auto">
            <a:xfrm flipV="1">
              <a:off x="1051" y="3586"/>
              <a:ext cx="94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41" name="Line 309"/>
            <p:cNvSpPr>
              <a:spLocks noChangeShapeType="1"/>
            </p:cNvSpPr>
            <p:nvPr/>
          </p:nvSpPr>
          <p:spPr bwMode="auto">
            <a:xfrm flipV="1">
              <a:off x="1054" y="3650"/>
              <a:ext cx="94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42" name="Line 310"/>
            <p:cNvSpPr>
              <a:spLocks noChangeShapeType="1"/>
            </p:cNvSpPr>
            <p:nvPr/>
          </p:nvSpPr>
          <p:spPr bwMode="auto">
            <a:xfrm flipH="1">
              <a:off x="1057" y="3427"/>
              <a:ext cx="51" cy="1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43" name="Line 311"/>
            <p:cNvSpPr>
              <a:spLocks noChangeShapeType="1"/>
            </p:cNvSpPr>
            <p:nvPr/>
          </p:nvSpPr>
          <p:spPr bwMode="auto">
            <a:xfrm>
              <a:off x="1108" y="3525"/>
              <a:ext cx="0" cy="2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44" name="Freeform 312"/>
            <p:cNvSpPr>
              <a:spLocks/>
            </p:cNvSpPr>
            <p:nvPr/>
          </p:nvSpPr>
          <p:spPr bwMode="auto">
            <a:xfrm>
              <a:off x="1192" y="3474"/>
              <a:ext cx="74" cy="115"/>
            </a:xfrm>
            <a:custGeom>
              <a:avLst/>
              <a:gdLst>
                <a:gd name="T0" fmla="*/ 0 w 156"/>
                <a:gd name="T1" fmla="*/ 0 h 239"/>
                <a:gd name="T2" fmla="*/ 99 w 156"/>
                <a:gd name="T3" fmla="*/ 239 h 239"/>
                <a:gd name="T4" fmla="*/ 156 w 156"/>
                <a:gd name="T5" fmla="*/ 239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6" h="239">
                  <a:moveTo>
                    <a:pt x="0" y="0"/>
                  </a:moveTo>
                  <a:lnTo>
                    <a:pt x="99" y="239"/>
                  </a:lnTo>
                  <a:lnTo>
                    <a:pt x="156" y="23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45" name="Freeform 313"/>
            <p:cNvSpPr>
              <a:spLocks/>
            </p:cNvSpPr>
            <p:nvPr/>
          </p:nvSpPr>
          <p:spPr bwMode="auto">
            <a:xfrm>
              <a:off x="1179" y="3700"/>
              <a:ext cx="74" cy="64"/>
            </a:xfrm>
            <a:custGeom>
              <a:avLst/>
              <a:gdLst>
                <a:gd name="T0" fmla="*/ 0 w 149"/>
                <a:gd name="T1" fmla="*/ 92 h 133"/>
                <a:gd name="T2" fmla="*/ 42 w 149"/>
                <a:gd name="T3" fmla="*/ 133 h 133"/>
                <a:gd name="T4" fmla="*/ 149 w 149"/>
                <a:gd name="T5" fmla="*/ 133 h 133"/>
                <a:gd name="T6" fmla="*/ 142 w 149"/>
                <a:gd name="T7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9" h="133">
                  <a:moveTo>
                    <a:pt x="0" y="92"/>
                  </a:moveTo>
                  <a:lnTo>
                    <a:pt x="42" y="133"/>
                  </a:lnTo>
                  <a:lnTo>
                    <a:pt x="149" y="133"/>
                  </a:lnTo>
                  <a:lnTo>
                    <a:pt x="14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46" name="Line 314"/>
            <p:cNvSpPr>
              <a:spLocks noChangeShapeType="1"/>
            </p:cNvSpPr>
            <p:nvPr/>
          </p:nvSpPr>
          <p:spPr bwMode="auto">
            <a:xfrm flipV="1">
              <a:off x="1179" y="3592"/>
              <a:ext cx="53" cy="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47" name="Line 315"/>
            <p:cNvSpPr>
              <a:spLocks noChangeShapeType="1"/>
            </p:cNvSpPr>
            <p:nvPr/>
          </p:nvSpPr>
          <p:spPr bwMode="auto">
            <a:xfrm>
              <a:off x="1179" y="3576"/>
              <a:ext cx="0" cy="16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48" name="Freeform 316"/>
            <p:cNvSpPr>
              <a:spLocks/>
            </p:cNvSpPr>
            <p:nvPr/>
          </p:nvSpPr>
          <p:spPr bwMode="auto">
            <a:xfrm>
              <a:off x="1141" y="3437"/>
              <a:ext cx="54" cy="186"/>
            </a:xfrm>
            <a:custGeom>
              <a:avLst/>
              <a:gdLst>
                <a:gd name="T0" fmla="*/ 115 w 115"/>
                <a:gd name="T1" fmla="*/ 0 h 389"/>
                <a:gd name="T2" fmla="*/ 66 w 115"/>
                <a:gd name="T3" fmla="*/ 191 h 389"/>
                <a:gd name="T4" fmla="*/ 0 w 115"/>
                <a:gd name="T5" fmla="*/ 389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5" h="389">
                  <a:moveTo>
                    <a:pt x="115" y="0"/>
                  </a:moveTo>
                  <a:lnTo>
                    <a:pt x="66" y="191"/>
                  </a:lnTo>
                  <a:lnTo>
                    <a:pt x="0" y="38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21149" name="Group 317"/>
          <p:cNvGrpSpPr>
            <a:grpSpLocks/>
          </p:cNvGrpSpPr>
          <p:nvPr/>
        </p:nvGrpSpPr>
        <p:grpSpPr bwMode="auto">
          <a:xfrm>
            <a:off x="2973388" y="4530725"/>
            <a:ext cx="609600" cy="1498600"/>
            <a:chOff x="1873" y="2854"/>
            <a:chExt cx="384" cy="944"/>
          </a:xfrm>
        </p:grpSpPr>
        <p:sp>
          <p:nvSpPr>
            <p:cNvPr id="121150" name="Line 318"/>
            <p:cNvSpPr>
              <a:spLocks noChangeShapeType="1"/>
            </p:cNvSpPr>
            <p:nvPr/>
          </p:nvSpPr>
          <p:spPr bwMode="auto">
            <a:xfrm flipH="1">
              <a:off x="1873" y="2854"/>
              <a:ext cx="252" cy="9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51" name="Line 319"/>
            <p:cNvSpPr>
              <a:spLocks noChangeShapeType="1"/>
            </p:cNvSpPr>
            <p:nvPr/>
          </p:nvSpPr>
          <p:spPr bwMode="auto">
            <a:xfrm>
              <a:off x="1873" y="3798"/>
              <a:ext cx="38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52" name="Line 320"/>
            <p:cNvSpPr>
              <a:spLocks noChangeShapeType="1"/>
            </p:cNvSpPr>
            <p:nvPr/>
          </p:nvSpPr>
          <p:spPr bwMode="auto">
            <a:xfrm flipH="1">
              <a:off x="2011" y="3667"/>
              <a:ext cx="108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53" name="Line 321"/>
            <p:cNvSpPr>
              <a:spLocks noChangeShapeType="1"/>
            </p:cNvSpPr>
            <p:nvPr/>
          </p:nvSpPr>
          <p:spPr bwMode="auto">
            <a:xfrm flipV="1">
              <a:off x="2152" y="3643"/>
              <a:ext cx="58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54" name="Line 322"/>
            <p:cNvSpPr>
              <a:spLocks noChangeShapeType="1"/>
            </p:cNvSpPr>
            <p:nvPr/>
          </p:nvSpPr>
          <p:spPr bwMode="auto">
            <a:xfrm flipH="1">
              <a:off x="2179" y="3434"/>
              <a:ext cx="7" cy="2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55" name="Line 323"/>
            <p:cNvSpPr>
              <a:spLocks noChangeShapeType="1"/>
            </p:cNvSpPr>
            <p:nvPr/>
          </p:nvSpPr>
          <p:spPr bwMode="auto">
            <a:xfrm flipV="1">
              <a:off x="2136" y="3727"/>
              <a:ext cx="87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56" name="Line 324"/>
            <p:cNvSpPr>
              <a:spLocks noChangeShapeType="1"/>
            </p:cNvSpPr>
            <p:nvPr/>
          </p:nvSpPr>
          <p:spPr bwMode="auto">
            <a:xfrm flipH="1">
              <a:off x="2223" y="3552"/>
              <a:ext cx="7" cy="1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57" name="Line 325"/>
            <p:cNvSpPr>
              <a:spLocks noChangeShapeType="1"/>
            </p:cNvSpPr>
            <p:nvPr/>
          </p:nvSpPr>
          <p:spPr bwMode="auto">
            <a:xfrm flipV="1">
              <a:off x="2136" y="3562"/>
              <a:ext cx="91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58" name="Line 326"/>
            <p:cNvSpPr>
              <a:spLocks noChangeShapeType="1"/>
            </p:cNvSpPr>
            <p:nvPr/>
          </p:nvSpPr>
          <p:spPr bwMode="auto">
            <a:xfrm flipV="1">
              <a:off x="2136" y="3549"/>
              <a:ext cx="0" cy="2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59" name="Line 327"/>
            <p:cNvSpPr>
              <a:spLocks noChangeShapeType="1"/>
            </p:cNvSpPr>
            <p:nvPr/>
          </p:nvSpPr>
          <p:spPr bwMode="auto">
            <a:xfrm>
              <a:off x="2085" y="3545"/>
              <a:ext cx="0" cy="2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60" name="Line 328"/>
            <p:cNvSpPr>
              <a:spLocks noChangeShapeType="1"/>
            </p:cNvSpPr>
            <p:nvPr/>
          </p:nvSpPr>
          <p:spPr bwMode="auto">
            <a:xfrm flipV="1">
              <a:off x="2034" y="3609"/>
              <a:ext cx="81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61" name="Line 329"/>
            <p:cNvSpPr>
              <a:spLocks noChangeShapeType="1"/>
            </p:cNvSpPr>
            <p:nvPr/>
          </p:nvSpPr>
          <p:spPr bwMode="auto">
            <a:xfrm flipH="1">
              <a:off x="2045" y="3421"/>
              <a:ext cx="47" cy="1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62" name="Line 330"/>
            <p:cNvSpPr>
              <a:spLocks noChangeShapeType="1"/>
            </p:cNvSpPr>
            <p:nvPr/>
          </p:nvSpPr>
          <p:spPr bwMode="auto">
            <a:xfrm flipV="1">
              <a:off x="2021" y="3491"/>
              <a:ext cx="104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21163" name="Group 331"/>
          <p:cNvGrpSpPr>
            <a:grpSpLocks/>
          </p:cNvGrpSpPr>
          <p:nvPr/>
        </p:nvGrpSpPr>
        <p:grpSpPr bwMode="auto">
          <a:xfrm>
            <a:off x="2208213" y="1257300"/>
            <a:ext cx="1679575" cy="1449388"/>
            <a:chOff x="1391" y="792"/>
            <a:chExt cx="1058" cy="913"/>
          </a:xfrm>
        </p:grpSpPr>
        <p:sp>
          <p:nvSpPr>
            <p:cNvPr id="121164" name="Line 332"/>
            <p:cNvSpPr>
              <a:spLocks noChangeShapeType="1"/>
            </p:cNvSpPr>
            <p:nvPr/>
          </p:nvSpPr>
          <p:spPr bwMode="auto">
            <a:xfrm flipV="1">
              <a:off x="1391" y="1166"/>
              <a:ext cx="731" cy="5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65" name="Line 333"/>
            <p:cNvSpPr>
              <a:spLocks noChangeShapeType="1"/>
            </p:cNvSpPr>
            <p:nvPr/>
          </p:nvSpPr>
          <p:spPr bwMode="auto">
            <a:xfrm>
              <a:off x="2122" y="1166"/>
              <a:ext cx="3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66" name="Line 334"/>
            <p:cNvSpPr>
              <a:spLocks noChangeShapeType="1"/>
            </p:cNvSpPr>
            <p:nvPr/>
          </p:nvSpPr>
          <p:spPr bwMode="auto">
            <a:xfrm flipH="1">
              <a:off x="2159" y="792"/>
              <a:ext cx="47" cy="1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67" name="Line 335"/>
            <p:cNvSpPr>
              <a:spLocks noChangeShapeType="1"/>
            </p:cNvSpPr>
            <p:nvPr/>
          </p:nvSpPr>
          <p:spPr bwMode="auto">
            <a:xfrm flipV="1">
              <a:off x="2189" y="856"/>
              <a:ext cx="41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68" name="Line 336"/>
            <p:cNvSpPr>
              <a:spLocks noChangeShapeType="1"/>
            </p:cNvSpPr>
            <p:nvPr/>
          </p:nvSpPr>
          <p:spPr bwMode="auto">
            <a:xfrm flipV="1">
              <a:off x="2176" y="920"/>
              <a:ext cx="51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69" name="Line 337"/>
            <p:cNvSpPr>
              <a:spLocks noChangeShapeType="1"/>
            </p:cNvSpPr>
            <p:nvPr/>
          </p:nvSpPr>
          <p:spPr bwMode="auto">
            <a:xfrm flipV="1">
              <a:off x="2173" y="991"/>
              <a:ext cx="54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70" name="Line 338"/>
            <p:cNvSpPr>
              <a:spLocks noChangeShapeType="1"/>
            </p:cNvSpPr>
            <p:nvPr/>
          </p:nvSpPr>
          <p:spPr bwMode="auto">
            <a:xfrm flipH="1">
              <a:off x="2196" y="934"/>
              <a:ext cx="4" cy="16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71" name="Line 339"/>
            <p:cNvSpPr>
              <a:spLocks noChangeShapeType="1"/>
            </p:cNvSpPr>
            <p:nvPr/>
          </p:nvSpPr>
          <p:spPr bwMode="auto">
            <a:xfrm flipV="1">
              <a:off x="2189" y="1065"/>
              <a:ext cx="38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72" name="Line 340"/>
            <p:cNvSpPr>
              <a:spLocks noChangeShapeType="1"/>
            </p:cNvSpPr>
            <p:nvPr/>
          </p:nvSpPr>
          <p:spPr bwMode="auto">
            <a:xfrm flipV="1">
              <a:off x="2284" y="853"/>
              <a:ext cx="74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73" name="Line 341"/>
            <p:cNvSpPr>
              <a:spLocks noChangeShapeType="1"/>
            </p:cNvSpPr>
            <p:nvPr/>
          </p:nvSpPr>
          <p:spPr bwMode="auto">
            <a:xfrm flipH="1">
              <a:off x="2358" y="846"/>
              <a:ext cx="7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74" name="Line 342"/>
            <p:cNvSpPr>
              <a:spLocks noChangeShapeType="1"/>
            </p:cNvSpPr>
            <p:nvPr/>
          </p:nvSpPr>
          <p:spPr bwMode="auto">
            <a:xfrm flipH="1">
              <a:off x="2291" y="940"/>
              <a:ext cx="77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75" name="Line 343"/>
            <p:cNvSpPr>
              <a:spLocks noChangeShapeType="1"/>
            </p:cNvSpPr>
            <p:nvPr/>
          </p:nvSpPr>
          <p:spPr bwMode="auto">
            <a:xfrm flipV="1">
              <a:off x="2291" y="984"/>
              <a:ext cx="77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76" name="Line 344"/>
            <p:cNvSpPr>
              <a:spLocks noChangeShapeType="1"/>
            </p:cNvSpPr>
            <p:nvPr/>
          </p:nvSpPr>
          <p:spPr bwMode="auto">
            <a:xfrm flipV="1">
              <a:off x="2287" y="1031"/>
              <a:ext cx="95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77" name="Line 345"/>
            <p:cNvSpPr>
              <a:spLocks noChangeShapeType="1"/>
            </p:cNvSpPr>
            <p:nvPr/>
          </p:nvSpPr>
          <p:spPr bwMode="auto">
            <a:xfrm>
              <a:off x="2328" y="802"/>
              <a:ext cx="0" cy="3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78" name="Line 346"/>
            <p:cNvSpPr>
              <a:spLocks noChangeShapeType="1"/>
            </p:cNvSpPr>
            <p:nvPr/>
          </p:nvSpPr>
          <p:spPr bwMode="auto">
            <a:xfrm flipV="1">
              <a:off x="2227" y="883"/>
              <a:ext cx="33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79" name="Line 347"/>
            <p:cNvSpPr>
              <a:spLocks noChangeShapeType="1"/>
            </p:cNvSpPr>
            <p:nvPr/>
          </p:nvSpPr>
          <p:spPr bwMode="auto">
            <a:xfrm flipH="1">
              <a:off x="2247" y="876"/>
              <a:ext cx="17" cy="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80" name="Line 348"/>
            <p:cNvSpPr>
              <a:spLocks noChangeShapeType="1"/>
            </p:cNvSpPr>
            <p:nvPr/>
          </p:nvSpPr>
          <p:spPr bwMode="auto">
            <a:xfrm flipV="1">
              <a:off x="2240" y="960"/>
              <a:ext cx="37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81" name="Freeform 349"/>
            <p:cNvSpPr>
              <a:spLocks/>
            </p:cNvSpPr>
            <p:nvPr/>
          </p:nvSpPr>
          <p:spPr bwMode="auto">
            <a:xfrm>
              <a:off x="2237" y="1014"/>
              <a:ext cx="151" cy="125"/>
            </a:xfrm>
            <a:custGeom>
              <a:avLst/>
              <a:gdLst>
                <a:gd name="T0" fmla="*/ 0 w 315"/>
                <a:gd name="T1" fmla="*/ 0 h 257"/>
                <a:gd name="T2" fmla="*/ 248 w 315"/>
                <a:gd name="T3" fmla="*/ 257 h 257"/>
                <a:gd name="T4" fmla="*/ 315 w 315"/>
                <a:gd name="T5" fmla="*/ 257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5" h="257">
                  <a:moveTo>
                    <a:pt x="0" y="0"/>
                  </a:moveTo>
                  <a:lnTo>
                    <a:pt x="248" y="257"/>
                  </a:lnTo>
                  <a:lnTo>
                    <a:pt x="315" y="25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82" name="Freeform 350"/>
            <p:cNvSpPr>
              <a:spLocks/>
            </p:cNvSpPr>
            <p:nvPr/>
          </p:nvSpPr>
          <p:spPr bwMode="auto">
            <a:xfrm>
              <a:off x="2206" y="950"/>
              <a:ext cx="74" cy="192"/>
            </a:xfrm>
            <a:custGeom>
              <a:avLst/>
              <a:gdLst>
                <a:gd name="T0" fmla="*/ 149 w 149"/>
                <a:gd name="T1" fmla="*/ 0 h 398"/>
                <a:gd name="T2" fmla="*/ 108 w 149"/>
                <a:gd name="T3" fmla="*/ 199 h 398"/>
                <a:gd name="T4" fmla="*/ 58 w 149"/>
                <a:gd name="T5" fmla="*/ 315 h 398"/>
                <a:gd name="T6" fmla="*/ 0 w 149"/>
                <a:gd name="T7" fmla="*/ 398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9" h="398">
                  <a:moveTo>
                    <a:pt x="149" y="0"/>
                  </a:moveTo>
                  <a:lnTo>
                    <a:pt x="108" y="199"/>
                  </a:lnTo>
                  <a:lnTo>
                    <a:pt x="58" y="315"/>
                  </a:lnTo>
                  <a:lnTo>
                    <a:pt x="0" y="39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1183" name="Line 351"/>
            <p:cNvSpPr>
              <a:spLocks noChangeShapeType="1"/>
            </p:cNvSpPr>
            <p:nvPr/>
          </p:nvSpPr>
          <p:spPr bwMode="auto">
            <a:xfrm flipV="1">
              <a:off x="2284" y="890"/>
              <a:ext cx="108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21184" name="Group 352"/>
          <p:cNvGrpSpPr>
            <a:grpSpLocks/>
          </p:cNvGrpSpPr>
          <p:nvPr/>
        </p:nvGrpSpPr>
        <p:grpSpPr bwMode="auto">
          <a:xfrm>
            <a:off x="5156200" y="1878013"/>
            <a:ext cx="3246438" cy="3246437"/>
            <a:chOff x="3248" y="1183"/>
            <a:chExt cx="2045" cy="2045"/>
          </a:xfrm>
        </p:grpSpPr>
        <p:grpSp>
          <p:nvGrpSpPr>
            <p:cNvPr id="121185" name="Group 353"/>
            <p:cNvGrpSpPr>
              <a:grpSpLocks/>
            </p:cNvGrpSpPr>
            <p:nvPr/>
          </p:nvGrpSpPr>
          <p:grpSpPr bwMode="auto">
            <a:xfrm>
              <a:off x="3248" y="1183"/>
              <a:ext cx="2045" cy="2045"/>
              <a:chOff x="3248" y="1183"/>
              <a:chExt cx="2045" cy="2045"/>
            </a:xfrm>
          </p:grpSpPr>
          <p:sp>
            <p:nvSpPr>
              <p:cNvPr id="121186" name="Freeform 354"/>
              <p:cNvSpPr>
                <a:spLocks/>
              </p:cNvSpPr>
              <p:nvPr/>
            </p:nvSpPr>
            <p:spPr bwMode="auto">
              <a:xfrm>
                <a:off x="3756" y="1712"/>
                <a:ext cx="1032" cy="1008"/>
              </a:xfrm>
              <a:custGeom>
                <a:avLst/>
                <a:gdLst>
                  <a:gd name="T0" fmla="*/ 695 w 2143"/>
                  <a:gd name="T1" fmla="*/ 19 h 2096"/>
                  <a:gd name="T2" fmla="*/ 589 w 2143"/>
                  <a:gd name="T3" fmla="*/ 66 h 2096"/>
                  <a:gd name="T4" fmla="*/ 489 w 2143"/>
                  <a:gd name="T5" fmla="*/ 124 h 2096"/>
                  <a:gd name="T6" fmla="*/ 395 w 2143"/>
                  <a:gd name="T7" fmla="*/ 192 h 2096"/>
                  <a:gd name="T8" fmla="*/ 309 w 2143"/>
                  <a:gd name="T9" fmla="*/ 269 h 2096"/>
                  <a:gd name="T10" fmla="*/ 232 w 2143"/>
                  <a:gd name="T11" fmla="*/ 357 h 2096"/>
                  <a:gd name="T12" fmla="*/ 165 w 2143"/>
                  <a:gd name="T13" fmla="*/ 450 h 2096"/>
                  <a:gd name="T14" fmla="*/ 108 w 2143"/>
                  <a:gd name="T15" fmla="*/ 552 h 2096"/>
                  <a:gd name="T16" fmla="*/ 64 w 2143"/>
                  <a:gd name="T17" fmla="*/ 658 h 2096"/>
                  <a:gd name="T18" fmla="*/ 30 w 2143"/>
                  <a:gd name="T19" fmla="*/ 770 h 2096"/>
                  <a:gd name="T20" fmla="*/ 8 w 2143"/>
                  <a:gd name="T21" fmla="*/ 884 h 2096"/>
                  <a:gd name="T22" fmla="*/ 0 w 2143"/>
                  <a:gd name="T23" fmla="*/ 999 h 2096"/>
                  <a:gd name="T24" fmla="*/ 3 w 2143"/>
                  <a:gd name="T25" fmla="*/ 1115 h 2096"/>
                  <a:gd name="T26" fmla="*/ 19 w 2143"/>
                  <a:gd name="T27" fmla="*/ 1230 h 2096"/>
                  <a:gd name="T28" fmla="*/ 48 w 2143"/>
                  <a:gd name="T29" fmla="*/ 1342 h 2096"/>
                  <a:gd name="T30" fmla="*/ 88 w 2143"/>
                  <a:gd name="T31" fmla="*/ 1450 h 2096"/>
                  <a:gd name="T32" fmla="*/ 139 w 2143"/>
                  <a:gd name="T33" fmla="*/ 1555 h 2096"/>
                  <a:gd name="T34" fmla="*/ 202 w 2143"/>
                  <a:gd name="T35" fmla="*/ 1651 h 2096"/>
                  <a:gd name="T36" fmla="*/ 275 w 2143"/>
                  <a:gd name="T37" fmla="*/ 1742 h 2096"/>
                  <a:gd name="T38" fmla="*/ 357 w 2143"/>
                  <a:gd name="T39" fmla="*/ 1824 h 2096"/>
                  <a:gd name="T40" fmla="*/ 447 w 2143"/>
                  <a:gd name="T41" fmla="*/ 1896 h 2096"/>
                  <a:gd name="T42" fmla="*/ 545 w 2143"/>
                  <a:gd name="T43" fmla="*/ 1958 h 2096"/>
                  <a:gd name="T44" fmla="*/ 648 w 2143"/>
                  <a:gd name="T45" fmla="*/ 2009 h 2096"/>
                  <a:gd name="T46" fmla="*/ 757 w 2143"/>
                  <a:gd name="T47" fmla="*/ 2050 h 2096"/>
                  <a:gd name="T48" fmla="*/ 870 w 2143"/>
                  <a:gd name="T49" fmla="*/ 2077 h 2096"/>
                  <a:gd name="T50" fmla="*/ 985 w 2143"/>
                  <a:gd name="T51" fmla="*/ 2093 h 2096"/>
                  <a:gd name="T52" fmla="*/ 1100 w 2143"/>
                  <a:gd name="T53" fmla="*/ 2096 h 2096"/>
                  <a:gd name="T54" fmla="*/ 1216 w 2143"/>
                  <a:gd name="T55" fmla="*/ 2087 h 2096"/>
                  <a:gd name="T56" fmla="*/ 1330 w 2143"/>
                  <a:gd name="T57" fmla="*/ 2065 h 2096"/>
                  <a:gd name="T58" fmla="*/ 1441 w 2143"/>
                  <a:gd name="T59" fmla="*/ 2032 h 2096"/>
                  <a:gd name="T60" fmla="*/ 1546 w 2143"/>
                  <a:gd name="T61" fmla="*/ 1986 h 2096"/>
                  <a:gd name="T62" fmla="*/ 1647 w 2143"/>
                  <a:gd name="T63" fmla="*/ 1928 h 2096"/>
                  <a:gd name="T64" fmla="*/ 1742 w 2143"/>
                  <a:gd name="T65" fmla="*/ 1861 h 2096"/>
                  <a:gd name="T66" fmla="*/ 1828 w 2143"/>
                  <a:gd name="T67" fmla="*/ 1783 h 2096"/>
                  <a:gd name="T68" fmla="*/ 1905 w 2143"/>
                  <a:gd name="T69" fmla="*/ 1697 h 2096"/>
                  <a:gd name="T70" fmla="*/ 1973 w 2143"/>
                  <a:gd name="T71" fmla="*/ 1603 h 2096"/>
                  <a:gd name="T72" fmla="*/ 2030 w 2143"/>
                  <a:gd name="T73" fmla="*/ 1503 h 2096"/>
                  <a:gd name="T74" fmla="*/ 2076 w 2143"/>
                  <a:gd name="T75" fmla="*/ 1397 h 2096"/>
                  <a:gd name="T76" fmla="*/ 2110 w 2143"/>
                  <a:gd name="T77" fmla="*/ 1286 h 2096"/>
                  <a:gd name="T78" fmla="*/ 2133 w 2143"/>
                  <a:gd name="T79" fmla="*/ 1172 h 2096"/>
                  <a:gd name="T80" fmla="*/ 2142 w 2143"/>
                  <a:gd name="T81" fmla="*/ 1057 h 2096"/>
                  <a:gd name="T82" fmla="*/ 2140 w 2143"/>
                  <a:gd name="T83" fmla="*/ 941 h 2096"/>
                  <a:gd name="T84" fmla="*/ 2125 w 2143"/>
                  <a:gd name="T85" fmla="*/ 826 h 2096"/>
                  <a:gd name="T86" fmla="*/ 2098 w 2143"/>
                  <a:gd name="T87" fmla="*/ 713 h 2096"/>
                  <a:gd name="T88" fmla="*/ 2058 w 2143"/>
                  <a:gd name="T89" fmla="*/ 605 h 2096"/>
                  <a:gd name="T90" fmla="*/ 2007 w 2143"/>
                  <a:gd name="T91" fmla="*/ 500 h 2096"/>
                  <a:gd name="T92" fmla="*/ 1945 w 2143"/>
                  <a:gd name="T93" fmla="*/ 402 h 2096"/>
                  <a:gd name="T94" fmla="*/ 1873 w 2143"/>
                  <a:gd name="T95" fmla="*/ 312 h 2096"/>
                  <a:gd name="T96" fmla="*/ 1792 w 2143"/>
                  <a:gd name="T97" fmla="*/ 229 h 2096"/>
                  <a:gd name="T98" fmla="*/ 1701 w 2143"/>
                  <a:gd name="T99" fmla="*/ 157 h 2096"/>
                  <a:gd name="T100" fmla="*/ 1605 w 2143"/>
                  <a:gd name="T101" fmla="*/ 94 h 2096"/>
                  <a:gd name="T102" fmla="*/ 1501 w 2143"/>
                  <a:gd name="T103" fmla="*/ 42 h 2096"/>
                  <a:gd name="T104" fmla="*/ 1393 w 2143"/>
                  <a:gd name="T105" fmla="*/ 0 h 20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143" h="2096">
                    <a:moveTo>
                      <a:pt x="749" y="0"/>
                    </a:moveTo>
                    <a:lnTo>
                      <a:pt x="695" y="19"/>
                    </a:lnTo>
                    <a:lnTo>
                      <a:pt x="641" y="42"/>
                    </a:lnTo>
                    <a:lnTo>
                      <a:pt x="589" y="66"/>
                    </a:lnTo>
                    <a:lnTo>
                      <a:pt x="538" y="94"/>
                    </a:lnTo>
                    <a:lnTo>
                      <a:pt x="489" y="124"/>
                    </a:lnTo>
                    <a:lnTo>
                      <a:pt x="441" y="157"/>
                    </a:lnTo>
                    <a:lnTo>
                      <a:pt x="395" y="192"/>
                    </a:lnTo>
                    <a:lnTo>
                      <a:pt x="351" y="229"/>
                    </a:lnTo>
                    <a:lnTo>
                      <a:pt x="309" y="269"/>
                    </a:lnTo>
                    <a:lnTo>
                      <a:pt x="269" y="312"/>
                    </a:lnTo>
                    <a:lnTo>
                      <a:pt x="232" y="357"/>
                    </a:lnTo>
                    <a:lnTo>
                      <a:pt x="198" y="402"/>
                    </a:lnTo>
                    <a:lnTo>
                      <a:pt x="165" y="450"/>
                    </a:lnTo>
                    <a:lnTo>
                      <a:pt x="135" y="500"/>
                    </a:lnTo>
                    <a:lnTo>
                      <a:pt x="108" y="552"/>
                    </a:lnTo>
                    <a:lnTo>
                      <a:pt x="85" y="605"/>
                    </a:lnTo>
                    <a:lnTo>
                      <a:pt x="64" y="658"/>
                    </a:lnTo>
                    <a:lnTo>
                      <a:pt x="46" y="713"/>
                    </a:lnTo>
                    <a:lnTo>
                      <a:pt x="30" y="770"/>
                    </a:lnTo>
                    <a:lnTo>
                      <a:pt x="18" y="826"/>
                    </a:lnTo>
                    <a:lnTo>
                      <a:pt x="8" y="884"/>
                    </a:lnTo>
                    <a:lnTo>
                      <a:pt x="3" y="941"/>
                    </a:lnTo>
                    <a:lnTo>
                      <a:pt x="0" y="999"/>
                    </a:lnTo>
                    <a:lnTo>
                      <a:pt x="0" y="1057"/>
                    </a:lnTo>
                    <a:lnTo>
                      <a:pt x="3" y="1115"/>
                    </a:lnTo>
                    <a:lnTo>
                      <a:pt x="9" y="1172"/>
                    </a:lnTo>
                    <a:lnTo>
                      <a:pt x="19" y="1230"/>
                    </a:lnTo>
                    <a:lnTo>
                      <a:pt x="32" y="1286"/>
                    </a:lnTo>
                    <a:lnTo>
                      <a:pt x="48" y="1342"/>
                    </a:lnTo>
                    <a:lnTo>
                      <a:pt x="66" y="1397"/>
                    </a:lnTo>
                    <a:lnTo>
                      <a:pt x="88" y="1450"/>
                    </a:lnTo>
                    <a:lnTo>
                      <a:pt x="113" y="1503"/>
                    </a:lnTo>
                    <a:lnTo>
                      <a:pt x="139" y="1555"/>
                    </a:lnTo>
                    <a:lnTo>
                      <a:pt x="169" y="1603"/>
                    </a:lnTo>
                    <a:lnTo>
                      <a:pt x="202" y="1651"/>
                    </a:lnTo>
                    <a:lnTo>
                      <a:pt x="237" y="1697"/>
                    </a:lnTo>
                    <a:lnTo>
                      <a:pt x="275" y="1742"/>
                    </a:lnTo>
                    <a:lnTo>
                      <a:pt x="315" y="1783"/>
                    </a:lnTo>
                    <a:lnTo>
                      <a:pt x="357" y="1824"/>
                    </a:lnTo>
                    <a:lnTo>
                      <a:pt x="401" y="1861"/>
                    </a:lnTo>
                    <a:lnTo>
                      <a:pt x="447" y="1896"/>
                    </a:lnTo>
                    <a:lnTo>
                      <a:pt x="495" y="1928"/>
                    </a:lnTo>
                    <a:lnTo>
                      <a:pt x="545" y="1958"/>
                    </a:lnTo>
                    <a:lnTo>
                      <a:pt x="596" y="1986"/>
                    </a:lnTo>
                    <a:lnTo>
                      <a:pt x="648" y="2009"/>
                    </a:lnTo>
                    <a:lnTo>
                      <a:pt x="703" y="2032"/>
                    </a:lnTo>
                    <a:lnTo>
                      <a:pt x="757" y="2050"/>
                    </a:lnTo>
                    <a:lnTo>
                      <a:pt x="813" y="2065"/>
                    </a:lnTo>
                    <a:lnTo>
                      <a:pt x="870" y="2077"/>
                    </a:lnTo>
                    <a:lnTo>
                      <a:pt x="927" y="2087"/>
                    </a:lnTo>
                    <a:lnTo>
                      <a:pt x="985" y="2093"/>
                    </a:lnTo>
                    <a:lnTo>
                      <a:pt x="1042" y="2096"/>
                    </a:lnTo>
                    <a:lnTo>
                      <a:pt x="1100" y="2096"/>
                    </a:lnTo>
                    <a:lnTo>
                      <a:pt x="1158" y="2093"/>
                    </a:lnTo>
                    <a:lnTo>
                      <a:pt x="1216" y="2087"/>
                    </a:lnTo>
                    <a:lnTo>
                      <a:pt x="1272" y="2077"/>
                    </a:lnTo>
                    <a:lnTo>
                      <a:pt x="1330" y="2065"/>
                    </a:lnTo>
                    <a:lnTo>
                      <a:pt x="1385" y="2050"/>
                    </a:lnTo>
                    <a:lnTo>
                      <a:pt x="1441" y="2032"/>
                    </a:lnTo>
                    <a:lnTo>
                      <a:pt x="1494" y="2009"/>
                    </a:lnTo>
                    <a:lnTo>
                      <a:pt x="1546" y="1986"/>
                    </a:lnTo>
                    <a:lnTo>
                      <a:pt x="1598" y="1958"/>
                    </a:lnTo>
                    <a:lnTo>
                      <a:pt x="1647" y="1928"/>
                    </a:lnTo>
                    <a:lnTo>
                      <a:pt x="1695" y="1896"/>
                    </a:lnTo>
                    <a:lnTo>
                      <a:pt x="1742" y="1861"/>
                    </a:lnTo>
                    <a:lnTo>
                      <a:pt x="1786" y="1824"/>
                    </a:lnTo>
                    <a:lnTo>
                      <a:pt x="1828" y="1783"/>
                    </a:lnTo>
                    <a:lnTo>
                      <a:pt x="1868" y="1742"/>
                    </a:lnTo>
                    <a:lnTo>
                      <a:pt x="1905" y="1697"/>
                    </a:lnTo>
                    <a:lnTo>
                      <a:pt x="1940" y="1651"/>
                    </a:lnTo>
                    <a:lnTo>
                      <a:pt x="1973" y="1603"/>
                    </a:lnTo>
                    <a:lnTo>
                      <a:pt x="2003" y="1555"/>
                    </a:lnTo>
                    <a:lnTo>
                      <a:pt x="2030" y="1503"/>
                    </a:lnTo>
                    <a:lnTo>
                      <a:pt x="2055" y="1450"/>
                    </a:lnTo>
                    <a:lnTo>
                      <a:pt x="2076" y="1397"/>
                    </a:lnTo>
                    <a:lnTo>
                      <a:pt x="2095" y="1342"/>
                    </a:lnTo>
                    <a:lnTo>
                      <a:pt x="2110" y="1286"/>
                    </a:lnTo>
                    <a:lnTo>
                      <a:pt x="2123" y="1230"/>
                    </a:lnTo>
                    <a:lnTo>
                      <a:pt x="2133" y="1172"/>
                    </a:lnTo>
                    <a:lnTo>
                      <a:pt x="2139" y="1115"/>
                    </a:lnTo>
                    <a:lnTo>
                      <a:pt x="2142" y="1057"/>
                    </a:lnTo>
                    <a:lnTo>
                      <a:pt x="2143" y="999"/>
                    </a:lnTo>
                    <a:lnTo>
                      <a:pt x="2140" y="941"/>
                    </a:lnTo>
                    <a:lnTo>
                      <a:pt x="2134" y="884"/>
                    </a:lnTo>
                    <a:lnTo>
                      <a:pt x="2125" y="826"/>
                    </a:lnTo>
                    <a:lnTo>
                      <a:pt x="2112" y="770"/>
                    </a:lnTo>
                    <a:lnTo>
                      <a:pt x="2098" y="713"/>
                    </a:lnTo>
                    <a:lnTo>
                      <a:pt x="2079" y="658"/>
                    </a:lnTo>
                    <a:lnTo>
                      <a:pt x="2058" y="605"/>
                    </a:lnTo>
                    <a:lnTo>
                      <a:pt x="2034" y="552"/>
                    </a:lnTo>
                    <a:lnTo>
                      <a:pt x="2007" y="500"/>
                    </a:lnTo>
                    <a:lnTo>
                      <a:pt x="1977" y="450"/>
                    </a:lnTo>
                    <a:lnTo>
                      <a:pt x="1945" y="402"/>
                    </a:lnTo>
                    <a:lnTo>
                      <a:pt x="1910" y="357"/>
                    </a:lnTo>
                    <a:lnTo>
                      <a:pt x="1873" y="312"/>
                    </a:lnTo>
                    <a:lnTo>
                      <a:pt x="1833" y="269"/>
                    </a:lnTo>
                    <a:lnTo>
                      <a:pt x="1792" y="229"/>
                    </a:lnTo>
                    <a:lnTo>
                      <a:pt x="1748" y="192"/>
                    </a:lnTo>
                    <a:lnTo>
                      <a:pt x="1701" y="157"/>
                    </a:lnTo>
                    <a:lnTo>
                      <a:pt x="1655" y="124"/>
                    </a:lnTo>
                    <a:lnTo>
                      <a:pt x="1605" y="94"/>
                    </a:lnTo>
                    <a:lnTo>
                      <a:pt x="1553" y="66"/>
                    </a:lnTo>
                    <a:lnTo>
                      <a:pt x="1501" y="42"/>
                    </a:lnTo>
                    <a:lnTo>
                      <a:pt x="1448" y="19"/>
                    </a:lnTo>
                    <a:lnTo>
                      <a:pt x="1393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187" name="Line 355"/>
              <p:cNvSpPr>
                <a:spLocks noChangeShapeType="1"/>
              </p:cNvSpPr>
              <p:nvPr/>
            </p:nvSpPr>
            <p:spPr bwMode="auto">
              <a:xfrm flipH="1">
                <a:off x="4117" y="1857"/>
                <a:ext cx="31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188" name="Line 356"/>
              <p:cNvSpPr>
                <a:spLocks noChangeShapeType="1"/>
              </p:cNvSpPr>
              <p:nvPr/>
            </p:nvSpPr>
            <p:spPr bwMode="auto">
              <a:xfrm flipH="1">
                <a:off x="4117" y="1544"/>
                <a:ext cx="31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189" name="Line 357"/>
              <p:cNvSpPr>
                <a:spLocks noChangeShapeType="1"/>
              </p:cNvSpPr>
              <p:nvPr/>
            </p:nvSpPr>
            <p:spPr bwMode="auto">
              <a:xfrm>
                <a:off x="4117" y="1712"/>
                <a:ext cx="0" cy="14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190" name="Line 358"/>
              <p:cNvSpPr>
                <a:spLocks noChangeShapeType="1"/>
              </p:cNvSpPr>
              <p:nvPr/>
            </p:nvSpPr>
            <p:spPr bwMode="auto">
              <a:xfrm flipV="1">
                <a:off x="4427" y="1712"/>
                <a:ext cx="0" cy="14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191" name="Line 359"/>
              <p:cNvSpPr>
                <a:spLocks noChangeShapeType="1"/>
              </p:cNvSpPr>
              <p:nvPr/>
            </p:nvSpPr>
            <p:spPr bwMode="auto">
              <a:xfrm flipV="1">
                <a:off x="4427" y="1544"/>
                <a:ext cx="0" cy="16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192" name="Line 360"/>
              <p:cNvSpPr>
                <a:spLocks noChangeShapeType="1"/>
              </p:cNvSpPr>
              <p:nvPr/>
            </p:nvSpPr>
            <p:spPr bwMode="auto">
              <a:xfrm>
                <a:off x="4117" y="1544"/>
                <a:ext cx="0" cy="16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193" name="Line 361"/>
              <p:cNvSpPr>
                <a:spLocks noChangeShapeType="1"/>
              </p:cNvSpPr>
              <p:nvPr/>
            </p:nvSpPr>
            <p:spPr bwMode="auto">
              <a:xfrm flipV="1">
                <a:off x="3767" y="1742"/>
                <a:ext cx="350" cy="34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194" name="Freeform 362"/>
              <p:cNvSpPr>
                <a:spLocks/>
              </p:cNvSpPr>
              <p:nvPr/>
            </p:nvSpPr>
            <p:spPr bwMode="auto">
              <a:xfrm>
                <a:off x="3770" y="1857"/>
                <a:ext cx="462" cy="465"/>
              </a:xfrm>
              <a:custGeom>
                <a:avLst/>
                <a:gdLst>
                  <a:gd name="T0" fmla="*/ 0 w 962"/>
                  <a:gd name="T1" fmla="*/ 962 h 962"/>
                  <a:gd name="T2" fmla="*/ 243 w 962"/>
                  <a:gd name="T3" fmla="*/ 718 h 962"/>
                  <a:gd name="T4" fmla="*/ 962 w 962"/>
                  <a:gd name="T5" fmla="*/ 0 h 9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62" h="962">
                    <a:moveTo>
                      <a:pt x="0" y="962"/>
                    </a:moveTo>
                    <a:lnTo>
                      <a:pt x="243" y="718"/>
                    </a:lnTo>
                    <a:lnTo>
                      <a:pt x="962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195" name="Line 363"/>
              <p:cNvSpPr>
                <a:spLocks noChangeShapeType="1"/>
              </p:cNvSpPr>
              <p:nvPr/>
            </p:nvSpPr>
            <p:spPr bwMode="auto">
              <a:xfrm flipV="1">
                <a:off x="3837" y="2204"/>
                <a:ext cx="280" cy="2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196" name="Freeform 364"/>
              <p:cNvSpPr>
                <a:spLocks/>
              </p:cNvSpPr>
              <p:nvPr/>
            </p:nvSpPr>
            <p:spPr bwMode="auto">
              <a:xfrm>
                <a:off x="4117" y="1769"/>
                <a:ext cx="435" cy="435"/>
              </a:xfrm>
              <a:custGeom>
                <a:avLst/>
                <a:gdLst>
                  <a:gd name="T0" fmla="*/ 901 w 901"/>
                  <a:gd name="T1" fmla="*/ 0 h 902"/>
                  <a:gd name="T2" fmla="*/ 318 w 901"/>
                  <a:gd name="T3" fmla="*/ 583 h 902"/>
                  <a:gd name="T4" fmla="*/ 0 w 901"/>
                  <a:gd name="T5" fmla="*/ 902 h 9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01" h="902">
                    <a:moveTo>
                      <a:pt x="901" y="0"/>
                    </a:moveTo>
                    <a:lnTo>
                      <a:pt x="318" y="583"/>
                    </a:lnTo>
                    <a:lnTo>
                      <a:pt x="0" y="90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197" name="Line 365"/>
              <p:cNvSpPr>
                <a:spLocks noChangeShapeType="1"/>
              </p:cNvSpPr>
              <p:nvPr/>
            </p:nvSpPr>
            <p:spPr bwMode="auto">
              <a:xfrm flipV="1">
                <a:off x="3948" y="2282"/>
                <a:ext cx="324" cy="3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198" name="Freeform 366"/>
              <p:cNvSpPr>
                <a:spLocks/>
              </p:cNvSpPr>
              <p:nvPr/>
            </p:nvSpPr>
            <p:spPr bwMode="auto">
              <a:xfrm>
                <a:off x="4272" y="1880"/>
                <a:ext cx="401" cy="402"/>
              </a:xfrm>
              <a:custGeom>
                <a:avLst/>
                <a:gdLst>
                  <a:gd name="T0" fmla="*/ 836 w 836"/>
                  <a:gd name="T1" fmla="*/ 0 h 836"/>
                  <a:gd name="T2" fmla="*/ 163 w 836"/>
                  <a:gd name="T3" fmla="*/ 673 h 836"/>
                  <a:gd name="T4" fmla="*/ 0 w 836"/>
                  <a:gd name="T5" fmla="*/ 836 h 8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36" h="836">
                    <a:moveTo>
                      <a:pt x="836" y="0"/>
                    </a:moveTo>
                    <a:lnTo>
                      <a:pt x="163" y="673"/>
                    </a:lnTo>
                    <a:lnTo>
                      <a:pt x="0" y="83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199" name="Line 367"/>
              <p:cNvSpPr>
                <a:spLocks noChangeShapeType="1"/>
              </p:cNvSpPr>
              <p:nvPr/>
            </p:nvSpPr>
            <p:spPr bwMode="auto">
              <a:xfrm flipV="1">
                <a:off x="4097" y="2514"/>
                <a:ext cx="175" cy="1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200" name="Freeform 368"/>
              <p:cNvSpPr>
                <a:spLocks/>
              </p:cNvSpPr>
              <p:nvPr/>
            </p:nvSpPr>
            <p:spPr bwMode="auto">
              <a:xfrm>
                <a:off x="4272" y="2029"/>
                <a:ext cx="485" cy="485"/>
              </a:xfrm>
              <a:custGeom>
                <a:avLst/>
                <a:gdLst>
                  <a:gd name="T0" fmla="*/ 1008 w 1008"/>
                  <a:gd name="T1" fmla="*/ 0 h 1008"/>
                  <a:gd name="T2" fmla="*/ 644 w 1008"/>
                  <a:gd name="T3" fmla="*/ 364 h 1008"/>
                  <a:gd name="T4" fmla="*/ 0 w 1008"/>
                  <a:gd name="T5" fmla="*/ 1008 h 10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08" h="1008">
                    <a:moveTo>
                      <a:pt x="1008" y="0"/>
                    </a:moveTo>
                    <a:lnTo>
                      <a:pt x="644" y="364"/>
                    </a:lnTo>
                    <a:lnTo>
                      <a:pt x="0" y="100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201" name="Line 369"/>
              <p:cNvSpPr>
                <a:spLocks noChangeShapeType="1"/>
              </p:cNvSpPr>
              <p:nvPr/>
            </p:nvSpPr>
            <p:spPr bwMode="auto">
              <a:xfrm flipV="1">
                <a:off x="4296" y="2231"/>
                <a:ext cx="492" cy="48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202" name="Line 370"/>
              <p:cNvSpPr>
                <a:spLocks noChangeShapeType="1"/>
              </p:cNvSpPr>
              <p:nvPr/>
            </p:nvSpPr>
            <p:spPr bwMode="auto">
              <a:xfrm>
                <a:off x="3682" y="2204"/>
                <a:ext cx="34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203" name="Line 371"/>
              <p:cNvSpPr>
                <a:spLocks noChangeShapeType="1"/>
              </p:cNvSpPr>
              <p:nvPr/>
            </p:nvSpPr>
            <p:spPr bwMode="auto">
              <a:xfrm>
                <a:off x="4066" y="2204"/>
                <a:ext cx="3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204" name="Line 372"/>
              <p:cNvSpPr>
                <a:spLocks noChangeShapeType="1"/>
              </p:cNvSpPr>
              <p:nvPr/>
            </p:nvSpPr>
            <p:spPr bwMode="auto">
              <a:xfrm>
                <a:off x="4137" y="2204"/>
                <a:ext cx="31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205" name="Line 373"/>
              <p:cNvSpPr>
                <a:spLocks noChangeShapeType="1"/>
              </p:cNvSpPr>
              <p:nvPr/>
            </p:nvSpPr>
            <p:spPr bwMode="auto">
              <a:xfrm>
                <a:off x="4484" y="2204"/>
                <a:ext cx="3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206" name="Line 374"/>
              <p:cNvSpPr>
                <a:spLocks noChangeShapeType="1"/>
              </p:cNvSpPr>
              <p:nvPr/>
            </p:nvSpPr>
            <p:spPr bwMode="auto">
              <a:xfrm>
                <a:off x="4555" y="2204"/>
                <a:ext cx="34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207" name="Line 375"/>
              <p:cNvSpPr>
                <a:spLocks noChangeShapeType="1"/>
              </p:cNvSpPr>
              <p:nvPr/>
            </p:nvSpPr>
            <p:spPr bwMode="auto">
              <a:xfrm>
                <a:off x="4272" y="1419"/>
                <a:ext cx="0" cy="24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208" name="Line 376"/>
              <p:cNvSpPr>
                <a:spLocks noChangeShapeType="1"/>
              </p:cNvSpPr>
              <p:nvPr/>
            </p:nvSpPr>
            <p:spPr bwMode="auto">
              <a:xfrm>
                <a:off x="4272" y="1699"/>
                <a:ext cx="0" cy="3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209" name="Line 377"/>
              <p:cNvSpPr>
                <a:spLocks noChangeShapeType="1"/>
              </p:cNvSpPr>
              <p:nvPr/>
            </p:nvSpPr>
            <p:spPr bwMode="auto">
              <a:xfrm>
                <a:off x="4272" y="1769"/>
                <a:ext cx="0" cy="31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210" name="Line 378"/>
              <p:cNvSpPr>
                <a:spLocks noChangeShapeType="1"/>
              </p:cNvSpPr>
              <p:nvPr/>
            </p:nvSpPr>
            <p:spPr bwMode="auto">
              <a:xfrm>
                <a:off x="4272" y="2116"/>
                <a:ext cx="0" cy="3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211" name="Line 379"/>
              <p:cNvSpPr>
                <a:spLocks noChangeShapeType="1"/>
              </p:cNvSpPr>
              <p:nvPr/>
            </p:nvSpPr>
            <p:spPr bwMode="auto">
              <a:xfrm>
                <a:off x="4272" y="2187"/>
                <a:ext cx="0" cy="31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212" name="Line 380"/>
              <p:cNvSpPr>
                <a:spLocks noChangeShapeType="1"/>
              </p:cNvSpPr>
              <p:nvPr/>
            </p:nvSpPr>
            <p:spPr bwMode="auto">
              <a:xfrm>
                <a:off x="4272" y="2538"/>
                <a:ext cx="0" cy="3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213" name="Line 381"/>
              <p:cNvSpPr>
                <a:spLocks noChangeShapeType="1"/>
              </p:cNvSpPr>
              <p:nvPr/>
            </p:nvSpPr>
            <p:spPr bwMode="auto">
              <a:xfrm>
                <a:off x="4272" y="2605"/>
                <a:ext cx="0" cy="24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214" name="Line 382"/>
              <p:cNvSpPr>
                <a:spLocks noChangeShapeType="1"/>
              </p:cNvSpPr>
              <p:nvPr/>
            </p:nvSpPr>
            <p:spPr bwMode="auto">
              <a:xfrm>
                <a:off x="4117" y="1584"/>
                <a:ext cx="31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215" name="Line 383"/>
              <p:cNvSpPr>
                <a:spLocks noChangeShapeType="1"/>
              </p:cNvSpPr>
              <p:nvPr/>
            </p:nvSpPr>
            <p:spPr bwMode="auto">
              <a:xfrm flipH="1" flipV="1">
                <a:off x="3433" y="2797"/>
                <a:ext cx="246" cy="246"/>
              </a:xfrm>
              <a:prstGeom prst="line">
                <a:avLst/>
              </a:prstGeom>
              <a:noFill/>
              <a:ln w="19050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216" name="Line 384"/>
              <p:cNvSpPr>
                <a:spLocks noChangeShapeType="1"/>
              </p:cNvSpPr>
              <p:nvPr/>
            </p:nvSpPr>
            <p:spPr bwMode="auto">
              <a:xfrm flipH="1" flipV="1">
                <a:off x="3264" y="2393"/>
                <a:ext cx="816" cy="819"/>
              </a:xfrm>
              <a:prstGeom prst="line">
                <a:avLst/>
              </a:prstGeom>
              <a:noFill/>
              <a:ln w="19050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217" name="Line 385"/>
              <p:cNvSpPr>
                <a:spLocks noChangeShapeType="1"/>
              </p:cNvSpPr>
              <p:nvPr/>
            </p:nvSpPr>
            <p:spPr bwMode="auto">
              <a:xfrm flipH="1" flipV="1">
                <a:off x="3248" y="2147"/>
                <a:ext cx="1081" cy="1081"/>
              </a:xfrm>
              <a:prstGeom prst="line">
                <a:avLst/>
              </a:prstGeom>
              <a:noFill/>
              <a:ln w="19050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218" name="Line 386"/>
              <p:cNvSpPr>
                <a:spLocks noChangeShapeType="1"/>
              </p:cNvSpPr>
              <p:nvPr/>
            </p:nvSpPr>
            <p:spPr bwMode="auto">
              <a:xfrm flipH="1" flipV="1">
                <a:off x="3278" y="1945"/>
                <a:ext cx="1250" cy="1253"/>
              </a:xfrm>
              <a:prstGeom prst="line">
                <a:avLst/>
              </a:prstGeom>
              <a:noFill/>
              <a:ln w="19050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219" name="Line 387"/>
              <p:cNvSpPr>
                <a:spLocks noChangeShapeType="1"/>
              </p:cNvSpPr>
              <p:nvPr/>
            </p:nvSpPr>
            <p:spPr bwMode="auto">
              <a:xfrm flipH="1" flipV="1">
                <a:off x="4282" y="2720"/>
                <a:ext cx="418" cy="417"/>
              </a:xfrm>
              <a:prstGeom prst="line">
                <a:avLst/>
              </a:prstGeom>
              <a:noFill/>
              <a:ln w="19050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220" name="Line 388"/>
              <p:cNvSpPr>
                <a:spLocks noChangeShapeType="1"/>
              </p:cNvSpPr>
              <p:nvPr/>
            </p:nvSpPr>
            <p:spPr bwMode="auto">
              <a:xfrm flipH="1" flipV="1">
                <a:off x="3339" y="1773"/>
                <a:ext cx="417" cy="418"/>
              </a:xfrm>
              <a:prstGeom prst="line">
                <a:avLst/>
              </a:prstGeom>
              <a:noFill/>
              <a:ln w="19050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221" name="Line 389"/>
              <p:cNvSpPr>
                <a:spLocks noChangeShapeType="1"/>
              </p:cNvSpPr>
              <p:nvPr/>
            </p:nvSpPr>
            <p:spPr bwMode="auto">
              <a:xfrm flipH="1" flipV="1">
                <a:off x="4474" y="2679"/>
                <a:ext cx="374" cy="374"/>
              </a:xfrm>
              <a:prstGeom prst="line">
                <a:avLst/>
              </a:prstGeom>
              <a:noFill/>
              <a:ln w="19050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222" name="Line 390"/>
              <p:cNvSpPr>
                <a:spLocks noChangeShapeType="1"/>
              </p:cNvSpPr>
              <p:nvPr/>
            </p:nvSpPr>
            <p:spPr bwMode="auto">
              <a:xfrm flipH="1" flipV="1">
                <a:off x="3423" y="1624"/>
                <a:ext cx="374" cy="378"/>
              </a:xfrm>
              <a:prstGeom prst="line">
                <a:avLst/>
              </a:prstGeom>
              <a:noFill/>
              <a:ln w="19050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223" name="Line 391"/>
              <p:cNvSpPr>
                <a:spLocks noChangeShapeType="1"/>
              </p:cNvSpPr>
              <p:nvPr/>
            </p:nvSpPr>
            <p:spPr bwMode="auto">
              <a:xfrm flipH="1" flipV="1">
                <a:off x="4616" y="2588"/>
                <a:ext cx="360" cy="361"/>
              </a:xfrm>
              <a:prstGeom prst="line">
                <a:avLst/>
              </a:prstGeom>
              <a:noFill/>
              <a:ln w="19050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224" name="Line 392"/>
              <p:cNvSpPr>
                <a:spLocks noChangeShapeType="1"/>
              </p:cNvSpPr>
              <p:nvPr/>
            </p:nvSpPr>
            <p:spPr bwMode="auto">
              <a:xfrm flipH="1" flipV="1">
                <a:off x="3527" y="1496"/>
                <a:ext cx="361" cy="364"/>
              </a:xfrm>
              <a:prstGeom prst="line">
                <a:avLst/>
              </a:prstGeom>
              <a:noFill/>
              <a:ln w="19050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225" name="Line 393"/>
              <p:cNvSpPr>
                <a:spLocks noChangeShapeType="1"/>
              </p:cNvSpPr>
              <p:nvPr/>
            </p:nvSpPr>
            <p:spPr bwMode="auto">
              <a:xfrm flipH="1" flipV="1">
                <a:off x="4720" y="2460"/>
                <a:ext cx="364" cy="367"/>
              </a:xfrm>
              <a:prstGeom prst="line">
                <a:avLst/>
              </a:prstGeom>
              <a:noFill/>
              <a:ln w="19050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226" name="Line 394"/>
              <p:cNvSpPr>
                <a:spLocks noChangeShapeType="1"/>
              </p:cNvSpPr>
              <p:nvPr/>
            </p:nvSpPr>
            <p:spPr bwMode="auto">
              <a:xfrm flipH="1" flipV="1">
                <a:off x="3649" y="1388"/>
                <a:ext cx="367" cy="368"/>
              </a:xfrm>
              <a:prstGeom prst="line">
                <a:avLst/>
              </a:prstGeom>
              <a:noFill/>
              <a:ln w="19050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227" name="Line 395"/>
              <p:cNvSpPr>
                <a:spLocks noChangeShapeType="1"/>
              </p:cNvSpPr>
              <p:nvPr/>
            </p:nvSpPr>
            <p:spPr bwMode="auto">
              <a:xfrm flipH="1" flipV="1">
                <a:off x="4781" y="2288"/>
                <a:ext cx="394" cy="398"/>
              </a:xfrm>
              <a:prstGeom prst="line">
                <a:avLst/>
              </a:prstGeom>
              <a:noFill/>
              <a:ln w="19050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228" name="Line 396"/>
              <p:cNvSpPr>
                <a:spLocks noChangeShapeType="1"/>
              </p:cNvSpPr>
              <p:nvPr/>
            </p:nvSpPr>
            <p:spPr bwMode="auto">
              <a:xfrm flipH="1" flipV="1">
                <a:off x="3790" y="1297"/>
                <a:ext cx="327" cy="327"/>
              </a:xfrm>
              <a:prstGeom prst="line">
                <a:avLst/>
              </a:prstGeom>
              <a:noFill/>
              <a:ln w="19050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229" name="Line 397"/>
              <p:cNvSpPr>
                <a:spLocks noChangeShapeType="1"/>
              </p:cNvSpPr>
              <p:nvPr/>
            </p:nvSpPr>
            <p:spPr bwMode="auto">
              <a:xfrm flipH="1" flipV="1">
                <a:off x="4757" y="2036"/>
                <a:ext cx="489" cy="488"/>
              </a:xfrm>
              <a:prstGeom prst="line">
                <a:avLst/>
              </a:prstGeom>
              <a:noFill/>
              <a:ln w="19050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230" name="Line 398"/>
              <p:cNvSpPr>
                <a:spLocks noChangeShapeType="1"/>
              </p:cNvSpPr>
              <p:nvPr/>
            </p:nvSpPr>
            <p:spPr bwMode="auto">
              <a:xfrm flipH="1" flipV="1">
                <a:off x="3952" y="1227"/>
                <a:ext cx="313" cy="317"/>
              </a:xfrm>
              <a:prstGeom prst="line">
                <a:avLst/>
              </a:prstGeom>
              <a:noFill/>
              <a:ln w="19050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231" name="Line 399"/>
              <p:cNvSpPr>
                <a:spLocks noChangeShapeType="1"/>
              </p:cNvSpPr>
              <p:nvPr/>
            </p:nvSpPr>
            <p:spPr bwMode="auto">
              <a:xfrm flipH="1" flipV="1">
                <a:off x="4427" y="1702"/>
                <a:ext cx="10" cy="1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232" name="Line 400"/>
              <p:cNvSpPr>
                <a:spLocks noChangeShapeType="1"/>
              </p:cNvSpPr>
              <p:nvPr/>
            </p:nvSpPr>
            <p:spPr bwMode="auto">
              <a:xfrm flipH="1" flipV="1">
                <a:off x="4141" y="1186"/>
                <a:ext cx="1149" cy="1149"/>
              </a:xfrm>
              <a:prstGeom prst="line">
                <a:avLst/>
              </a:prstGeom>
              <a:noFill/>
              <a:ln w="19050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233" name="Line 401"/>
              <p:cNvSpPr>
                <a:spLocks noChangeShapeType="1"/>
              </p:cNvSpPr>
              <p:nvPr/>
            </p:nvSpPr>
            <p:spPr bwMode="auto">
              <a:xfrm flipH="1" flipV="1">
                <a:off x="4370" y="1183"/>
                <a:ext cx="923" cy="923"/>
              </a:xfrm>
              <a:prstGeom prst="line">
                <a:avLst/>
              </a:prstGeom>
              <a:noFill/>
              <a:ln w="19050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234" name="Line 402"/>
              <p:cNvSpPr>
                <a:spLocks noChangeShapeType="1"/>
              </p:cNvSpPr>
              <p:nvPr/>
            </p:nvSpPr>
            <p:spPr bwMode="auto">
              <a:xfrm flipH="1" flipV="1">
                <a:off x="4680" y="1264"/>
                <a:ext cx="532" cy="529"/>
              </a:xfrm>
              <a:prstGeom prst="line">
                <a:avLst/>
              </a:prstGeom>
              <a:noFill/>
              <a:ln w="19050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121235" name="Group 403"/>
            <p:cNvGrpSpPr>
              <a:grpSpLocks/>
            </p:cNvGrpSpPr>
            <p:nvPr/>
          </p:nvGrpSpPr>
          <p:grpSpPr bwMode="auto">
            <a:xfrm>
              <a:off x="4119" y="1585"/>
              <a:ext cx="307" cy="270"/>
              <a:chOff x="2765" y="2048"/>
              <a:chExt cx="959" cy="843"/>
            </a:xfrm>
          </p:grpSpPr>
          <p:sp>
            <p:nvSpPr>
              <p:cNvPr id="121236" name="Line 404"/>
              <p:cNvSpPr>
                <a:spLocks noChangeShapeType="1"/>
              </p:cNvSpPr>
              <p:nvPr/>
            </p:nvSpPr>
            <p:spPr bwMode="auto">
              <a:xfrm flipV="1">
                <a:off x="2765" y="2048"/>
                <a:ext cx="43" cy="43"/>
              </a:xfrm>
              <a:prstGeom prst="line">
                <a:avLst/>
              </a:prstGeom>
              <a:noFill/>
              <a:ln w="19050">
                <a:solidFill>
                  <a:srgbClr val="9933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237" name="Line 405"/>
              <p:cNvSpPr>
                <a:spLocks noChangeShapeType="1"/>
              </p:cNvSpPr>
              <p:nvPr/>
            </p:nvSpPr>
            <p:spPr bwMode="auto">
              <a:xfrm flipV="1">
                <a:off x="2765" y="2048"/>
                <a:ext cx="402" cy="402"/>
              </a:xfrm>
              <a:prstGeom prst="line">
                <a:avLst/>
              </a:prstGeom>
              <a:noFill/>
              <a:ln w="19050">
                <a:solidFill>
                  <a:srgbClr val="9933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238" name="Freeform 406"/>
              <p:cNvSpPr>
                <a:spLocks/>
              </p:cNvSpPr>
              <p:nvPr/>
            </p:nvSpPr>
            <p:spPr bwMode="auto">
              <a:xfrm>
                <a:off x="2765" y="2048"/>
                <a:ext cx="761" cy="761"/>
              </a:xfrm>
              <a:custGeom>
                <a:avLst/>
                <a:gdLst>
                  <a:gd name="T0" fmla="*/ 0 w 5325"/>
                  <a:gd name="T1" fmla="*/ 5329 h 5329"/>
                  <a:gd name="T2" fmla="*/ 3358 w 5325"/>
                  <a:gd name="T3" fmla="*/ 1968 h 5329"/>
                  <a:gd name="T4" fmla="*/ 5325 w 5325"/>
                  <a:gd name="T5" fmla="*/ 0 h 5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325" h="5329">
                    <a:moveTo>
                      <a:pt x="0" y="5329"/>
                    </a:moveTo>
                    <a:lnTo>
                      <a:pt x="3358" y="1968"/>
                    </a:lnTo>
                    <a:lnTo>
                      <a:pt x="5325" y="0"/>
                    </a:lnTo>
                  </a:path>
                </a:pathLst>
              </a:custGeom>
              <a:noFill/>
              <a:ln w="19050" cmpd="sng">
                <a:solidFill>
                  <a:srgbClr val="9933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239" name="Freeform 407"/>
              <p:cNvSpPr>
                <a:spLocks/>
              </p:cNvSpPr>
              <p:nvPr/>
            </p:nvSpPr>
            <p:spPr bwMode="auto">
              <a:xfrm>
                <a:off x="3042" y="2208"/>
                <a:ext cx="682" cy="683"/>
              </a:xfrm>
              <a:custGeom>
                <a:avLst/>
                <a:gdLst>
                  <a:gd name="T0" fmla="*/ 0 w 4778"/>
                  <a:gd name="T1" fmla="*/ 4781 h 4781"/>
                  <a:gd name="T2" fmla="*/ 1420 w 4778"/>
                  <a:gd name="T3" fmla="*/ 3360 h 4781"/>
                  <a:gd name="T4" fmla="*/ 4778 w 4778"/>
                  <a:gd name="T5" fmla="*/ 0 h 47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778" h="4781">
                    <a:moveTo>
                      <a:pt x="0" y="4781"/>
                    </a:moveTo>
                    <a:lnTo>
                      <a:pt x="1420" y="3360"/>
                    </a:lnTo>
                    <a:lnTo>
                      <a:pt x="4778" y="0"/>
                    </a:lnTo>
                  </a:path>
                </a:pathLst>
              </a:custGeom>
              <a:noFill/>
              <a:ln w="19050" cmpd="sng">
                <a:solidFill>
                  <a:srgbClr val="9933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1240" name="Line 408"/>
              <p:cNvSpPr>
                <a:spLocks noChangeShapeType="1"/>
              </p:cNvSpPr>
              <p:nvPr/>
            </p:nvSpPr>
            <p:spPr bwMode="auto">
              <a:xfrm flipV="1">
                <a:off x="3401" y="2568"/>
                <a:ext cx="323" cy="323"/>
              </a:xfrm>
              <a:prstGeom prst="line">
                <a:avLst/>
              </a:prstGeom>
              <a:noFill/>
              <a:ln w="19050">
                <a:solidFill>
                  <a:srgbClr val="9933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97060709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0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210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21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0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000" fill="hold"/>
                                        <p:tgtEl>
                                          <p:spTgt spid="1210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000" fill="hold"/>
                                        <p:tgtEl>
                                          <p:spTgt spid="1210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121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500"/>
                                        <p:tgtEl>
                                          <p:spTgt spid="121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21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83" name="Rectangle 27"/>
          <p:cNvSpPr>
            <a:spLocks noGrp="1" noChangeArrowheads="1"/>
          </p:cNvSpPr>
          <p:nvPr>
            <p:ph type="title" idx="4294967295"/>
          </p:nvPr>
        </p:nvSpPr>
        <p:spPr>
          <a:xfrm>
            <a:off x="119063" y="112713"/>
            <a:ext cx="8680450" cy="639762"/>
          </a:xfrm>
          <a:noFill/>
          <a:ln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FF3300">
                        <a:gamma/>
                        <a:shade val="32941"/>
                        <a:invGamma/>
                      </a:srgbClr>
                    </a:gs>
                    <a:gs pos="50000">
                      <a:srgbClr val="FF3300"/>
                    </a:gs>
                    <a:gs pos="100000">
                      <a:srgbClr val="FF3300">
                        <a:gamma/>
                        <a:shade val="32941"/>
                        <a:invGamma/>
                      </a:srgbClr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19050" cmpd="sng">
                <a:solidFill>
                  <a:srgbClr val="FF33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l"/>
            <a:r>
              <a:rPr lang="en-US" altLang="zh-CN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3.</a:t>
            </a:r>
            <a:r>
              <a:rPr lang="zh-CN" altLang="en-US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轴上键槽画法及尺寸注法</a:t>
            </a:r>
          </a:p>
        </p:txBody>
      </p:sp>
      <p:sp>
        <p:nvSpPr>
          <p:cNvPr id="121891" name="Rectangle 35"/>
          <p:cNvSpPr>
            <a:spLocks noChangeArrowheads="1"/>
          </p:cNvSpPr>
          <p:nvPr/>
        </p:nvSpPr>
        <p:spPr bwMode="auto">
          <a:xfrm>
            <a:off x="227013" y="3694968"/>
            <a:ext cx="20653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9999FF">
                        <a:gamma/>
                        <a:shade val="78431"/>
                        <a:invGamma/>
                      </a:srgbClr>
                    </a:gs>
                    <a:gs pos="100000">
                      <a:srgbClr val="9999FF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000" b="1" dirty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注</a:t>
            </a:r>
            <a:r>
              <a:rPr kumimoji="1" lang="en-US" altLang="zh-CN" sz="4000" b="1" dirty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:</a:t>
            </a:r>
          </a:p>
        </p:txBody>
      </p:sp>
      <p:sp>
        <p:nvSpPr>
          <p:cNvPr id="121916" name="Text Box 60"/>
          <p:cNvSpPr txBox="1">
            <a:spLocks noChangeArrowheads="1"/>
          </p:cNvSpPr>
          <p:nvPr/>
        </p:nvSpPr>
        <p:spPr bwMode="auto">
          <a:xfrm>
            <a:off x="1153991" y="3785919"/>
            <a:ext cx="7983537" cy="7571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chemeClr val="accent1">
                        <a:gamma/>
                        <a:shade val="54902"/>
                        <a:invGamma/>
                      </a:schemeClr>
                    </a:gs>
                    <a:gs pos="50000">
                      <a:schemeClr val="accent1"/>
                    </a:gs>
                    <a:gs pos="100000">
                      <a:schemeClr val="accent1">
                        <a:gamma/>
                        <a:shade val="54902"/>
                        <a:invGamma/>
                      </a:schemeClr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 dirty="0" smtClean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t:</a:t>
            </a:r>
            <a:r>
              <a:rPr kumimoji="1" lang="zh-CN" altLang="en-US" sz="3600" b="1" dirty="0" smtClean="0">
                <a:solidFill>
                  <a:srgbClr val="000000"/>
                </a:solidFill>
              </a:rPr>
              <a:t>轴</a:t>
            </a:r>
            <a:r>
              <a:rPr kumimoji="1" lang="zh-CN" altLang="en-US" sz="3600" b="1" dirty="0">
                <a:solidFill>
                  <a:srgbClr val="000000"/>
                </a:solidFill>
              </a:rPr>
              <a:t>上键槽深度，</a:t>
            </a:r>
            <a:endParaRPr kumimoji="1" lang="zh-CN" altLang="en-US" sz="3600" dirty="0">
              <a:solidFill>
                <a:srgbClr val="000000"/>
              </a:solidFill>
            </a:endParaRPr>
          </a:p>
        </p:txBody>
      </p:sp>
      <p:grpSp>
        <p:nvGrpSpPr>
          <p:cNvPr id="122124" name="Group 268"/>
          <p:cNvGrpSpPr>
            <a:grpSpLocks/>
          </p:cNvGrpSpPr>
          <p:nvPr/>
        </p:nvGrpSpPr>
        <p:grpSpPr bwMode="auto">
          <a:xfrm>
            <a:off x="5835650" y="1741488"/>
            <a:ext cx="1911350" cy="1835150"/>
            <a:chOff x="3676" y="997"/>
            <a:chExt cx="1204" cy="1156"/>
          </a:xfrm>
        </p:grpSpPr>
        <p:sp>
          <p:nvSpPr>
            <p:cNvPr id="122125" name="Line 269"/>
            <p:cNvSpPr>
              <a:spLocks noChangeShapeType="1"/>
            </p:cNvSpPr>
            <p:nvPr/>
          </p:nvSpPr>
          <p:spPr bwMode="auto">
            <a:xfrm flipV="1">
              <a:off x="3792" y="1072"/>
              <a:ext cx="338" cy="3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26" name="Freeform 270"/>
            <p:cNvSpPr>
              <a:spLocks/>
            </p:cNvSpPr>
            <p:nvPr/>
          </p:nvSpPr>
          <p:spPr bwMode="auto">
            <a:xfrm>
              <a:off x="3794" y="1186"/>
              <a:ext cx="449" cy="448"/>
            </a:xfrm>
            <a:custGeom>
              <a:avLst/>
              <a:gdLst>
                <a:gd name="T0" fmla="*/ 0 w 1220"/>
                <a:gd name="T1" fmla="*/ 1220 h 1220"/>
                <a:gd name="T2" fmla="*/ 310 w 1220"/>
                <a:gd name="T3" fmla="*/ 910 h 1220"/>
                <a:gd name="T4" fmla="*/ 1220 w 1220"/>
                <a:gd name="T5" fmla="*/ 0 h 1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20" h="1220">
                  <a:moveTo>
                    <a:pt x="0" y="1220"/>
                  </a:moveTo>
                  <a:lnTo>
                    <a:pt x="310" y="910"/>
                  </a:lnTo>
                  <a:lnTo>
                    <a:pt x="122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27" name="Line 271"/>
            <p:cNvSpPr>
              <a:spLocks noChangeShapeType="1"/>
            </p:cNvSpPr>
            <p:nvPr/>
          </p:nvSpPr>
          <p:spPr bwMode="auto">
            <a:xfrm flipV="1">
              <a:off x="3861" y="1521"/>
              <a:ext cx="271" cy="2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28" name="Freeform 272"/>
            <p:cNvSpPr>
              <a:spLocks/>
            </p:cNvSpPr>
            <p:nvPr/>
          </p:nvSpPr>
          <p:spPr bwMode="auto">
            <a:xfrm>
              <a:off x="4132" y="1100"/>
              <a:ext cx="421" cy="421"/>
            </a:xfrm>
            <a:custGeom>
              <a:avLst/>
              <a:gdLst>
                <a:gd name="T0" fmla="*/ 1141 w 1141"/>
                <a:gd name="T1" fmla="*/ 0 h 1141"/>
                <a:gd name="T2" fmla="*/ 404 w 1141"/>
                <a:gd name="T3" fmla="*/ 738 h 1141"/>
                <a:gd name="T4" fmla="*/ 0 w 1141"/>
                <a:gd name="T5" fmla="*/ 1141 h 1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41" h="1141">
                  <a:moveTo>
                    <a:pt x="1141" y="0"/>
                  </a:moveTo>
                  <a:lnTo>
                    <a:pt x="404" y="738"/>
                  </a:lnTo>
                  <a:lnTo>
                    <a:pt x="0" y="114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29" name="Line 273"/>
            <p:cNvSpPr>
              <a:spLocks noChangeShapeType="1"/>
            </p:cNvSpPr>
            <p:nvPr/>
          </p:nvSpPr>
          <p:spPr bwMode="auto">
            <a:xfrm flipV="1">
              <a:off x="3967" y="1596"/>
              <a:ext cx="315" cy="3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30" name="Freeform 274"/>
            <p:cNvSpPr>
              <a:spLocks/>
            </p:cNvSpPr>
            <p:nvPr/>
          </p:nvSpPr>
          <p:spPr bwMode="auto">
            <a:xfrm>
              <a:off x="4282" y="1206"/>
              <a:ext cx="389" cy="390"/>
            </a:xfrm>
            <a:custGeom>
              <a:avLst/>
              <a:gdLst>
                <a:gd name="T0" fmla="*/ 1057 w 1057"/>
                <a:gd name="T1" fmla="*/ 0 h 1058"/>
                <a:gd name="T2" fmla="*/ 206 w 1057"/>
                <a:gd name="T3" fmla="*/ 851 h 1058"/>
                <a:gd name="T4" fmla="*/ 0 w 1057"/>
                <a:gd name="T5" fmla="*/ 1058 h 1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57" h="1058">
                  <a:moveTo>
                    <a:pt x="1057" y="0"/>
                  </a:moveTo>
                  <a:lnTo>
                    <a:pt x="206" y="851"/>
                  </a:lnTo>
                  <a:lnTo>
                    <a:pt x="0" y="105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31" name="Line 275"/>
            <p:cNvSpPr>
              <a:spLocks noChangeShapeType="1"/>
            </p:cNvSpPr>
            <p:nvPr/>
          </p:nvSpPr>
          <p:spPr bwMode="auto">
            <a:xfrm flipV="1">
              <a:off x="4112" y="1820"/>
              <a:ext cx="170" cy="1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32" name="Freeform 276"/>
            <p:cNvSpPr>
              <a:spLocks/>
            </p:cNvSpPr>
            <p:nvPr/>
          </p:nvSpPr>
          <p:spPr bwMode="auto">
            <a:xfrm>
              <a:off x="4282" y="1351"/>
              <a:ext cx="469" cy="469"/>
            </a:xfrm>
            <a:custGeom>
              <a:avLst/>
              <a:gdLst>
                <a:gd name="T0" fmla="*/ 1277 w 1277"/>
                <a:gd name="T1" fmla="*/ 0 h 1278"/>
                <a:gd name="T2" fmla="*/ 817 w 1277"/>
                <a:gd name="T3" fmla="*/ 461 h 1278"/>
                <a:gd name="T4" fmla="*/ 0 w 1277"/>
                <a:gd name="T5" fmla="*/ 1278 h 1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77" h="1278">
                  <a:moveTo>
                    <a:pt x="1277" y="0"/>
                  </a:moveTo>
                  <a:lnTo>
                    <a:pt x="817" y="461"/>
                  </a:lnTo>
                  <a:lnTo>
                    <a:pt x="0" y="127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33" name="Line 277"/>
            <p:cNvSpPr>
              <a:spLocks noChangeShapeType="1"/>
            </p:cNvSpPr>
            <p:nvPr/>
          </p:nvSpPr>
          <p:spPr bwMode="auto">
            <a:xfrm flipV="1">
              <a:off x="4308" y="1547"/>
              <a:ext cx="472" cy="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34" name="Line 278"/>
            <p:cNvSpPr>
              <a:spLocks noChangeShapeType="1"/>
            </p:cNvSpPr>
            <p:nvPr/>
          </p:nvSpPr>
          <p:spPr bwMode="auto">
            <a:xfrm>
              <a:off x="3676" y="1521"/>
              <a:ext cx="34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35" name="Line 279"/>
            <p:cNvSpPr>
              <a:spLocks noChangeShapeType="1"/>
            </p:cNvSpPr>
            <p:nvPr/>
          </p:nvSpPr>
          <p:spPr bwMode="auto">
            <a:xfrm>
              <a:off x="4060" y="1521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36" name="Line 280"/>
            <p:cNvSpPr>
              <a:spLocks noChangeShapeType="1"/>
            </p:cNvSpPr>
            <p:nvPr/>
          </p:nvSpPr>
          <p:spPr bwMode="auto">
            <a:xfrm>
              <a:off x="4127" y="1521"/>
              <a:ext cx="29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37" name="Line 281"/>
            <p:cNvSpPr>
              <a:spLocks noChangeShapeType="1"/>
            </p:cNvSpPr>
            <p:nvPr/>
          </p:nvSpPr>
          <p:spPr bwMode="auto">
            <a:xfrm>
              <a:off x="4465" y="1521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38" name="Line 282"/>
            <p:cNvSpPr>
              <a:spLocks noChangeShapeType="1"/>
            </p:cNvSpPr>
            <p:nvPr/>
          </p:nvSpPr>
          <p:spPr bwMode="auto">
            <a:xfrm>
              <a:off x="4532" y="1521"/>
              <a:ext cx="3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39" name="Line 283"/>
            <p:cNvSpPr>
              <a:spLocks noChangeShapeType="1"/>
            </p:cNvSpPr>
            <p:nvPr/>
          </p:nvSpPr>
          <p:spPr bwMode="auto">
            <a:xfrm>
              <a:off x="4130" y="1044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40" name="Line 284"/>
            <p:cNvSpPr>
              <a:spLocks noChangeShapeType="1"/>
            </p:cNvSpPr>
            <p:nvPr/>
          </p:nvSpPr>
          <p:spPr bwMode="auto">
            <a:xfrm>
              <a:off x="4432" y="1044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41" name="Line 285"/>
            <p:cNvSpPr>
              <a:spLocks noChangeShapeType="1"/>
            </p:cNvSpPr>
            <p:nvPr/>
          </p:nvSpPr>
          <p:spPr bwMode="auto">
            <a:xfrm>
              <a:off x="4432" y="1186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42" name="Line 286"/>
            <p:cNvSpPr>
              <a:spLocks noChangeShapeType="1"/>
            </p:cNvSpPr>
            <p:nvPr/>
          </p:nvSpPr>
          <p:spPr bwMode="auto">
            <a:xfrm>
              <a:off x="4282" y="2022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43" name="Line 287"/>
            <p:cNvSpPr>
              <a:spLocks noChangeShapeType="1"/>
            </p:cNvSpPr>
            <p:nvPr/>
          </p:nvSpPr>
          <p:spPr bwMode="auto">
            <a:xfrm>
              <a:off x="4282" y="997"/>
              <a:ext cx="0" cy="3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44" name="Line 288"/>
            <p:cNvSpPr>
              <a:spLocks noChangeShapeType="1"/>
            </p:cNvSpPr>
            <p:nvPr/>
          </p:nvSpPr>
          <p:spPr bwMode="auto">
            <a:xfrm>
              <a:off x="4282" y="1358"/>
              <a:ext cx="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45" name="Line 289"/>
            <p:cNvSpPr>
              <a:spLocks noChangeShapeType="1"/>
            </p:cNvSpPr>
            <p:nvPr/>
          </p:nvSpPr>
          <p:spPr bwMode="auto">
            <a:xfrm>
              <a:off x="4282" y="1425"/>
              <a:ext cx="0" cy="3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46" name="Line 290"/>
            <p:cNvSpPr>
              <a:spLocks noChangeShapeType="1"/>
            </p:cNvSpPr>
            <p:nvPr/>
          </p:nvSpPr>
          <p:spPr bwMode="auto">
            <a:xfrm>
              <a:off x="4282" y="1763"/>
              <a:ext cx="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47" name="Line 291"/>
            <p:cNvSpPr>
              <a:spLocks noChangeShapeType="1"/>
            </p:cNvSpPr>
            <p:nvPr/>
          </p:nvSpPr>
          <p:spPr bwMode="auto">
            <a:xfrm>
              <a:off x="4282" y="1831"/>
              <a:ext cx="0" cy="3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48" name="Freeform 292"/>
            <p:cNvSpPr>
              <a:spLocks/>
            </p:cNvSpPr>
            <p:nvPr/>
          </p:nvSpPr>
          <p:spPr bwMode="auto">
            <a:xfrm>
              <a:off x="3781" y="1044"/>
              <a:ext cx="1001" cy="978"/>
            </a:xfrm>
            <a:custGeom>
              <a:avLst/>
              <a:gdLst>
                <a:gd name="T0" fmla="*/ 881 w 2716"/>
                <a:gd name="T1" fmla="*/ 23 h 2654"/>
                <a:gd name="T2" fmla="*/ 747 w 2716"/>
                <a:gd name="T3" fmla="*/ 82 h 2654"/>
                <a:gd name="T4" fmla="*/ 620 w 2716"/>
                <a:gd name="T5" fmla="*/ 155 h 2654"/>
                <a:gd name="T6" fmla="*/ 501 w 2716"/>
                <a:gd name="T7" fmla="*/ 241 h 2654"/>
                <a:gd name="T8" fmla="*/ 392 w 2716"/>
                <a:gd name="T9" fmla="*/ 340 h 2654"/>
                <a:gd name="T10" fmla="*/ 295 w 2716"/>
                <a:gd name="T11" fmla="*/ 450 h 2654"/>
                <a:gd name="T12" fmla="*/ 210 w 2716"/>
                <a:gd name="T13" fmla="*/ 569 h 2654"/>
                <a:gd name="T14" fmla="*/ 139 w 2716"/>
                <a:gd name="T15" fmla="*/ 698 h 2654"/>
                <a:gd name="T16" fmla="*/ 81 w 2716"/>
                <a:gd name="T17" fmla="*/ 833 h 2654"/>
                <a:gd name="T18" fmla="*/ 39 w 2716"/>
                <a:gd name="T19" fmla="*/ 973 h 2654"/>
                <a:gd name="T20" fmla="*/ 12 w 2716"/>
                <a:gd name="T21" fmla="*/ 1118 h 2654"/>
                <a:gd name="T22" fmla="*/ 0 w 2716"/>
                <a:gd name="T23" fmla="*/ 1263 h 2654"/>
                <a:gd name="T24" fmla="*/ 5 w 2716"/>
                <a:gd name="T25" fmla="*/ 1410 h 2654"/>
                <a:gd name="T26" fmla="*/ 25 w 2716"/>
                <a:gd name="T27" fmla="*/ 1556 h 2654"/>
                <a:gd name="T28" fmla="*/ 61 w 2716"/>
                <a:gd name="T29" fmla="*/ 1698 h 2654"/>
                <a:gd name="T30" fmla="*/ 112 w 2716"/>
                <a:gd name="T31" fmla="*/ 1836 h 2654"/>
                <a:gd name="T32" fmla="*/ 177 w 2716"/>
                <a:gd name="T33" fmla="*/ 1967 h 2654"/>
                <a:gd name="T34" fmla="*/ 257 w 2716"/>
                <a:gd name="T35" fmla="*/ 2091 h 2654"/>
                <a:gd name="T36" fmla="*/ 348 w 2716"/>
                <a:gd name="T37" fmla="*/ 2205 h 2654"/>
                <a:gd name="T38" fmla="*/ 453 w 2716"/>
                <a:gd name="T39" fmla="*/ 2309 h 2654"/>
                <a:gd name="T40" fmla="*/ 568 w 2716"/>
                <a:gd name="T41" fmla="*/ 2401 h 2654"/>
                <a:gd name="T42" fmla="*/ 691 w 2716"/>
                <a:gd name="T43" fmla="*/ 2479 h 2654"/>
                <a:gd name="T44" fmla="*/ 822 w 2716"/>
                <a:gd name="T45" fmla="*/ 2544 h 2654"/>
                <a:gd name="T46" fmla="*/ 961 w 2716"/>
                <a:gd name="T47" fmla="*/ 2594 h 2654"/>
                <a:gd name="T48" fmla="*/ 1102 w 2716"/>
                <a:gd name="T49" fmla="*/ 2631 h 2654"/>
                <a:gd name="T50" fmla="*/ 1248 w 2716"/>
                <a:gd name="T51" fmla="*/ 2650 h 2654"/>
                <a:gd name="T52" fmla="*/ 1394 w 2716"/>
                <a:gd name="T53" fmla="*/ 2654 h 2654"/>
                <a:gd name="T54" fmla="*/ 1541 w 2716"/>
                <a:gd name="T55" fmla="*/ 2642 h 2654"/>
                <a:gd name="T56" fmla="*/ 1685 w 2716"/>
                <a:gd name="T57" fmla="*/ 2615 h 2654"/>
                <a:gd name="T58" fmla="*/ 1825 w 2716"/>
                <a:gd name="T59" fmla="*/ 2571 h 2654"/>
                <a:gd name="T60" fmla="*/ 1960 w 2716"/>
                <a:gd name="T61" fmla="*/ 2513 h 2654"/>
                <a:gd name="T62" fmla="*/ 2087 w 2716"/>
                <a:gd name="T63" fmla="*/ 2441 h 2654"/>
                <a:gd name="T64" fmla="*/ 2207 w 2716"/>
                <a:gd name="T65" fmla="*/ 2356 h 2654"/>
                <a:gd name="T66" fmla="*/ 2316 w 2716"/>
                <a:gd name="T67" fmla="*/ 2258 h 2654"/>
                <a:gd name="T68" fmla="*/ 2414 w 2716"/>
                <a:gd name="T69" fmla="*/ 2149 h 2654"/>
                <a:gd name="T70" fmla="*/ 2500 w 2716"/>
                <a:gd name="T71" fmla="*/ 2030 h 2654"/>
                <a:gd name="T72" fmla="*/ 2573 w 2716"/>
                <a:gd name="T73" fmla="*/ 1902 h 2654"/>
                <a:gd name="T74" fmla="*/ 2631 w 2716"/>
                <a:gd name="T75" fmla="*/ 1768 h 2654"/>
                <a:gd name="T76" fmla="*/ 2675 w 2716"/>
                <a:gd name="T77" fmla="*/ 1628 h 2654"/>
                <a:gd name="T78" fmla="*/ 2703 w 2716"/>
                <a:gd name="T79" fmla="*/ 1484 h 2654"/>
                <a:gd name="T80" fmla="*/ 2716 w 2716"/>
                <a:gd name="T81" fmla="*/ 1337 h 2654"/>
                <a:gd name="T82" fmla="*/ 2711 w 2716"/>
                <a:gd name="T83" fmla="*/ 1191 h 2654"/>
                <a:gd name="T84" fmla="*/ 2692 w 2716"/>
                <a:gd name="T85" fmla="*/ 1045 h 2654"/>
                <a:gd name="T86" fmla="*/ 2658 w 2716"/>
                <a:gd name="T87" fmla="*/ 902 h 2654"/>
                <a:gd name="T88" fmla="*/ 2608 w 2716"/>
                <a:gd name="T89" fmla="*/ 764 h 2654"/>
                <a:gd name="T90" fmla="*/ 2543 w 2716"/>
                <a:gd name="T91" fmla="*/ 633 h 2654"/>
                <a:gd name="T92" fmla="*/ 2465 w 2716"/>
                <a:gd name="T93" fmla="*/ 509 h 2654"/>
                <a:gd name="T94" fmla="*/ 2374 w 2716"/>
                <a:gd name="T95" fmla="*/ 394 h 2654"/>
                <a:gd name="T96" fmla="*/ 2270 w 2716"/>
                <a:gd name="T97" fmla="*/ 289 h 2654"/>
                <a:gd name="T98" fmla="*/ 2157 w 2716"/>
                <a:gd name="T99" fmla="*/ 197 h 2654"/>
                <a:gd name="T100" fmla="*/ 2034 w 2716"/>
                <a:gd name="T101" fmla="*/ 117 h 2654"/>
                <a:gd name="T102" fmla="*/ 1903 w 2716"/>
                <a:gd name="T103" fmla="*/ 51 h 2654"/>
                <a:gd name="T104" fmla="*/ 1766 w 2716"/>
                <a:gd name="T105" fmla="*/ 0 h 2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716" h="2654">
                  <a:moveTo>
                    <a:pt x="950" y="0"/>
                  </a:moveTo>
                  <a:lnTo>
                    <a:pt x="881" y="23"/>
                  </a:lnTo>
                  <a:lnTo>
                    <a:pt x="813" y="51"/>
                  </a:lnTo>
                  <a:lnTo>
                    <a:pt x="747" y="82"/>
                  </a:lnTo>
                  <a:lnTo>
                    <a:pt x="682" y="117"/>
                  </a:lnTo>
                  <a:lnTo>
                    <a:pt x="620" y="155"/>
                  </a:lnTo>
                  <a:lnTo>
                    <a:pt x="559" y="197"/>
                  </a:lnTo>
                  <a:lnTo>
                    <a:pt x="501" y="241"/>
                  </a:lnTo>
                  <a:lnTo>
                    <a:pt x="445" y="289"/>
                  </a:lnTo>
                  <a:lnTo>
                    <a:pt x="392" y="340"/>
                  </a:lnTo>
                  <a:lnTo>
                    <a:pt x="342" y="394"/>
                  </a:lnTo>
                  <a:lnTo>
                    <a:pt x="295" y="450"/>
                  </a:lnTo>
                  <a:lnTo>
                    <a:pt x="250" y="509"/>
                  </a:lnTo>
                  <a:lnTo>
                    <a:pt x="210" y="569"/>
                  </a:lnTo>
                  <a:lnTo>
                    <a:pt x="173" y="633"/>
                  </a:lnTo>
                  <a:lnTo>
                    <a:pt x="139" y="698"/>
                  </a:lnTo>
                  <a:lnTo>
                    <a:pt x="108" y="764"/>
                  </a:lnTo>
                  <a:lnTo>
                    <a:pt x="81" y="833"/>
                  </a:lnTo>
                  <a:lnTo>
                    <a:pt x="58" y="902"/>
                  </a:lnTo>
                  <a:lnTo>
                    <a:pt x="39" y="973"/>
                  </a:lnTo>
                  <a:lnTo>
                    <a:pt x="24" y="1045"/>
                  </a:lnTo>
                  <a:lnTo>
                    <a:pt x="12" y="1118"/>
                  </a:lnTo>
                  <a:lnTo>
                    <a:pt x="5" y="1191"/>
                  </a:lnTo>
                  <a:lnTo>
                    <a:pt x="0" y="1263"/>
                  </a:lnTo>
                  <a:lnTo>
                    <a:pt x="0" y="1337"/>
                  </a:lnTo>
                  <a:lnTo>
                    <a:pt x="5" y="1410"/>
                  </a:lnTo>
                  <a:lnTo>
                    <a:pt x="13" y="1484"/>
                  </a:lnTo>
                  <a:lnTo>
                    <a:pt x="25" y="1556"/>
                  </a:lnTo>
                  <a:lnTo>
                    <a:pt x="41" y="1628"/>
                  </a:lnTo>
                  <a:lnTo>
                    <a:pt x="61" y="1698"/>
                  </a:lnTo>
                  <a:lnTo>
                    <a:pt x="84" y="1768"/>
                  </a:lnTo>
                  <a:lnTo>
                    <a:pt x="112" y="1836"/>
                  </a:lnTo>
                  <a:lnTo>
                    <a:pt x="143" y="1902"/>
                  </a:lnTo>
                  <a:lnTo>
                    <a:pt x="177" y="1967"/>
                  </a:lnTo>
                  <a:lnTo>
                    <a:pt x="215" y="2030"/>
                  </a:lnTo>
                  <a:lnTo>
                    <a:pt x="257" y="2091"/>
                  </a:lnTo>
                  <a:lnTo>
                    <a:pt x="302" y="2149"/>
                  </a:lnTo>
                  <a:lnTo>
                    <a:pt x="348" y="2205"/>
                  </a:lnTo>
                  <a:lnTo>
                    <a:pt x="400" y="2258"/>
                  </a:lnTo>
                  <a:lnTo>
                    <a:pt x="453" y="2309"/>
                  </a:lnTo>
                  <a:lnTo>
                    <a:pt x="509" y="2356"/>
                  </a:lnTo>
                  <a:lnTo>
                    <a:pt x="568" y="2401"/>
                  </a:lnTo>
                  <a:lnTo>
                    <a:pt x="629" y="2441"/>
                  </a:lnTo>
                  <a:lnTo>
                    <a:pt x="691" y="2479"/>
                  </a:lnTo>
                  <a:lnTo>
                    <a:pt x="756" y="2513"/>
                  </a:lnTo>
                  <a:lnTo>
                    <a:pt x="822" y="2544"/>
                  </a:lnTo>
                  <a:lnTo>
                    <a:pt x="890" y="2571"/>
                  </a:lnTo>
                  <a:lnTo>
                    <a:pt x="961" y="2594"/>
                  </a:lnTo>
                  <a:lnTo>
                    <a:pt x="1031" y="2615"/>
                  </a:lnTo>
                  <a:lnTo>
                    <a:pt x="1102" y="2631"/>
                  </a:lnTo>
                  <a:lnTo>
                    <a:pt x="1175" y="2642"/>
                  </a:lnTo>
                  <a:lnTo>
                    <a:pt x="1248" y="2650"/>
                  </a:lnTo>
                  <a:lnTo>
                    <a:pt x="1322" y="2654"/>
                  </a:lnTo>
                  <a:lnTo>
                    <a:pt x="1394" y="2654"/>
                  </a:lnTo>
                  <a:lnTo>
                    <a:pt x="1468" y="2650"/>
                  </a:lnTo>
                  <a:lnTo>
                    <a:pt x="1541" y="2642"/>
                  </a:lnTo>
                  <a:lnTo>
                    <a:pt x="1613" y="2631"/>
                  </a:lnTo>
                  <a:lnTo>
                    <a:pt x="1685" y="2615"/>
                  </a:lnTo>
                  <a:lnTo>
                    <a:pt x="1755" y="2594"/>
                  </a:lnTo>
                  <a:lnTo>
                    <a:pt x="1825" y="2571"/>
                  </a:lnTo>
                  <a:lnTo>
                    <a:pt x="1894" y="2544"/>
                  </a:lnTo>
                  <a:lnTo>
                    <a:pt x="1960" y="2513"/>
                  </a:lnTo>
                  <a:lnTo>
                    <a:pt x="2024" y="2479"/>
                  </a:lnTo>
                  <a:lnTo>
                    <a:pt x="2087" y="2441"/>
                  </a:lnTo>
                  <a:lnTo>
                    <a:pt x="2148" y="2401"/>
                  </a:lnTo>
                  <a:lnTo>
                    <a:pt x="2207" y="2356"/>
                  </a:lnTo>
                  <a:lnTo>
                    <a:pt x="2263" y="2309"/>
                  </a:lnTo>
                  <a:lnTo>
                    <a:pt x="2316" y="2258"/>
                  </a:lnTo>
                  <a:lnTo>
                    <a:pt x="2366" y="2205"/>
                  </a:lnTo>
                  <a:lnTo>
                    <a:pt x="2414" y="2149"/>
                  </a:lnTo>
                  <a:lnTo>
                    <a:pt x="2459" y="2091"/>
                  </a:lnTo>
                  <a:lnTo>
                    <a:pt x="2500" y="2030"/>
                  </a:lnTo>
                  <a:lnTo>
                    <a:pt x="2538" y="1967"/>
                  </a:lnTo>
                  <a:lnTo>
                    <a:pt x="2573" y="1902"/>
                  </a:lnTo>
                  <a:lnTo>
                    <a:pt x="2604" y="1836"/>
                  </a:lnTo>
                  <a:lnTo>
                    <a:pt x="2631" y="1768"/>
                  </a:lnTo>
                  <a:lnTo>
                    <a:pt x="2655" y="1698"/>
                  </a:lnTo>
                  <a:lnTo>
                    <a:pt x="2675" y="1628"/>
                  </a:lnTo>
                  <a:lnTo>
                    <a:pt x="2691" y="1556"/>
                  </a:lnTo>
                  <a:lnTo>
                    <a:pt x="2703" y="1484"/>
                  </a:lnTo>
                  <a:lnTo>
                    <a:pt x="2711" y="1410"/>
                  </a:lnTo>
                  <a:lnTo>
                    <a:pt x="2716" y="1337"/>
                  </a:lnTo>
                  <a:lnTo>
                    <a:pt x="2716" y="1263"/>
                  </a:lnTo>
                  <a:lnTo>
                    <a:pt x="2711" y="1191"/>
                  </a:lnTo>
                  <a:lnTo>
                    <a:pt x="2704" y="1118"/>
                  </a:lnTo>
                  <a:lnTo>
                    <a:pt x="2692" y="1045"/>
                  </a:lnTo>
                  <a:lnTo>
                    <a:pt x="2677" y="973"/>
                  </a:lnTo>
                  <a:lnTo>
                    <a:pt x="2658" y="902"/>
                  </a:lnTo>
                  <a:lnTo>
                    <a:pt x="2635" y="833"/>
                  </a:lnTo>
                  <a:lnTo>
                    <a:pt x="2608" y="764"/>
                  </a:lnTo>
                  <a:lnTo>
                    <a:pt x="2577" y="698"/>
                  </a:lnTo>
                  <a:lnTo>
                    <a:pt x="2543" y="633"/>
                  </a:lnTo>
                  <a:lnTo>
                    <a:pt x="2506" y="569"/>
                  </a:lnTo>
                  <a:lnTo>
                    <a:pt x="2465" y="509"/>
                  </a:lnTo>
                  <a:lnTo>
                    <a:pt x="2421" y="450"/>
                  </a:lnTo>
                  <a:lnTo>
                    <a:pt x="2374" y="394"/>
                  </a:lnTo>
                  <a:lnTo>
                    <a:pt x="2324" y="340"/>
                  </a:lnTo>
                  <a:lnTo>
                    <a:pt x="2270" y="289"/>
                  </a:lnTo>
                  <a:lnTo>
                    <a:pt x="2215" y="241"/>
                  </a:lnTo>
                  <a:lnTo>
                    <a:pt x="2157" y="197"/>
                  </a:lnTo>
                  <a:lnTo>
                    <a:pt x="2096" y="155"/>
                  </a:lnTo>
                  <a:lnTo>
                    <a:pt x="2034" y="117"/>
                  </a:lnTo>
                  <a:lnTo>
                    <a:pt x="1969" y="82"/>
                  </a:lnTo>
                  <a:lnTo>
                    <a:pt x="1903" y="51"/>
                  </a:lnTo>
                  <a:lnTo>
                    <a:pt x="1835" y="23"/>
                  </a:lnTo>
                  <a:lnTo>
                    <a:pt x="176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49" name="Line 293"/>
            <p:cNvSpPr>
              <a:spLocks noChangeShapeType="1"/>
            </p:cNvSpPr>
            <p:nvPr/>
          </p:nvSpPr>
          <p:spPr bwMode="auto">
            <a:xfrm flipH="1">
              <a:off x="4130" y="1186"/>
              <a:ext cx="30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50" name="Line 294"/>
            <p:cNvSpPr>
              <a:spLocks noChangeShapeType="1"/>
            </p:cNvSpPr>
            <p:nvPr/>
          </p:nvSpPr>
          <p:spPr bwMode="auto">
            <a:xfrm>
              <a:off x="4130" y="1044"/>
              <a:ext cx="0" cy="14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51" name="Line 295"/>
            <p:cNvSpPr>
              <a:spLocks noChangeShapeType="1"/>
            </p:cNvSpPr>
            <p:nvPr/>
          </p:nvSpPr>
          <p:spPr bwMode="auto">
            <a:xfrm flipV="1">
              <a:off x="4432" y="1044"/>
              <a:ext cx="0" cy="14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22152" name="Group 296"/>
          <p:cNvGrpSpPr>
            <a:grpSpLocks/>
          </p:cNvGrpSpPr>
          <p:nvPr/>
        </p:nvGrpSpPr>
        <p:grpSpPr bwMode="auto">
          <a:xfrm>
            <a:off x="1014413" y="1458913"/>
            <a:ext cx="3255962" cy="2228850"/>
            <a:chOff x="639" y="819"/>
            <a:chExt cx="2051" cy="1404"/>
          </a:xfrm>
        </p:grpSpPr>
        <p:sp>
          <p:nvSpPr>
            <p:cNvPr id="122153" name="Line 297"/>
            <p:cNvSpPr>
              <a:spLocks noChangeShapeType="1"/>
            </p:cNvSpPr>
            <p:nvPr/>
          </p:nvSpPr>
          <p:spPr bwMode="auto">
            <a:xfrm flipV="1">
              <a:off x="2383" y="1552"/>
              <a:ext cx="144" cy="1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54" name="Line 298"/>
            <p:cNvSpPr>
              <a:spLocks noChangeShapeType="1"/>
            </p:cNvSpPr>
            <p:nvPr/>
          </p:nvSpPr>
          <p:spPr bwMode="auto">
            <a:xfrm flipV="1">
              <a:off x="2357" y="1696"/>
              <a:ext cx="253" cy="2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55" name="Line 299"/>
            <p:cNvSpPr>
              <a:spLocks noChangeShapeType="1"/>
            </p:cNvSpPr>
            <p:nvPr/>
          </p:nvSpPr>
          <p:spPr bwMode="auto">
            <a:xfrm flipV="1">
              <a:off x="2422" y="1887"/>
              <a:ext cx="219" cy="2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56" name="Line 300"/>
            <p:cNvSpPr>
              <a:spLocks noChangeShapeType="1"/>
            </p:cNvSpPr>
            <p:nvPr/>
          </p:nvSpPr>
          <p:spPr bwMode="auto">
            <a:xfrm>
              <a:off x="853" y="1020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57" name="Line 301"/>
            <p:cNvSpPr>
              <a:spLocks noChangeShapeType="1"/>
            </p:cNvSpPr>
            <p:nvPr/>
          </p:nvSpPr>
          <p:spPr bwMode="auto">
            <a:xfrm>
              <a:off x="853" y="2022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58" name="Line 302"/>
            <p:cNvSpPr>
              <a:spLocks noChangeShapeType="1"/>
            </p:cNvSpPr>
            <p:nvPr/>
          </p:nvSpPr>
          <p:spPr bwMode="auto">
            <a:xfrm>
              <a:off x="977" y="1020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59" name="Line 303"/>
            <p:cNvSpPr>
              <a:spLocks noChangeShapeType="1"/>
            </p:cNvSpPr>
            <p:nvPr/>
          </p:nvSpPr>
          <p:spPr bwMode="auto">
            <a:xfrm>
              <a:off x="1877" y="1020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60" name="Line 304"/>
            <p:cNvSpPr>
              <a:spLocks noChangeShapeType="1"/>
            </p:cNvSpPr>
            <p:nvPr/>
          </p:nvSpPr>
          <p:spPr bwMode="auto">
            <a:xfrm>
              <a:off x="639" y="1521"/>
              <a:ext cx="16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61" name="Line 305"/>
            <p:cNvSpPr>
              <a:spLocks noChangeShapeType="1"/>
            </p:cNvSpPr>
            <p:nvPr/>
          </p:nvSpPr>
          <p:spPr bwMode="auto">
            <a:xfrm>
              <a:off x="840" y="1521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62" name="Line 306"/>
            <p:cNvSpPr>
              <a:spLocks noChangeShapeType="1"/>
            </p:cNvSpPr>
            <p:nvPr/>
          </p:nvSpPr>
          <p:spPr bwMode="auto">
            <a:xfrm>
              <a:off x="907" y="1521"/>
              <a:ext cx="29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63" name="Line 307"/>
            <p:cNvSpPr>
              <a:spLocks noChangeShapeType="1"/>
            </p:cNvSpPr>
            <p:nvPr/>
          </p:nvSpPr>
          <p:spPr bwMode="auto">
            <a:xfrm>
              <a:off x="1245" y="1521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64" name="Line 308"/>
            <p:cNvSpPr>
              <a:spLocks noChangeShapeType="1"/>
            </p:cNvSpPr>
            <p:nvPr/>
          </p:nvSpPr>
          <p:spPr bwMode="auto">
            <a:xfrm>
              <a:off x="1312" y="1521"/>
              <a:ext cx="29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65" name="Line 309"/>
            <p:cNvSpPr>
              <a:spLocks noChangeShapeType="1"/>
            </p:cNvSpPr>
            <p:nvPr/>
          </p:nvSpPr>
          <p:spPr bwMode="auto">
            <a:xfrm>
              <a:off x="1650" y="1521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66" name="Line 310"/>
            <p:cNvSpPr>
              <a:spLocks noChangeShapeType="1"/>
            </p:cNvSpPr>
            <p:nvPr/>
          </p:nvSpPr>
          <p:spPr bwMode="auto">
            <a:xfrm>
              <a:off x="1717" y="1521"/>
              <a:ext cx="29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67" name="Line 311"/>
            <p:cNvSpPr>
              <a:spLocks noChangeShapeType="1"/>
            </p:cNvSpPr>
            <p:nvPr/>
          </p:nvSpPr>
          <p:spPr bwMode="auto">
            <a:xfrm>
              <a:off x="2055" y="1521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68" name="Line 312"/>
            <p:cNvSpPr>
              <a:spLocks noChangeShapeType="1"/>
            </p:cNvSpPr>
            <p:nvPr/>
          </p:nvSpPr>
          <p:spPr bwMode="auto">
            <a:xfrm>
              <a:off x="2122" y="1521"/>
              <a:ext cx="30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69" name="Line 313"/>
            <p:cNvSpPr>
              <a:spLocks noChangeShapeType="1"/>
            </p:cNvSpPr>
            <p:nvPr/>
          </p:nvSpPr>
          <p:spPr bwMode="auto">
            <a:xfrm>
              <a:off x="2460" y="1521"/>
              <a:ext cx="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70" name="Line 314"/>
            <p:cNvSpPr>
              <a:spLocks noChangeShapeType="1"/>
            </p:cNvSpPr>
            <p:nvPr/>
          </p:nvSpPr>
          <p:spPr bwMode="auto">
            <a:xfrm>
              <a:off x="2527" y="1521"/>
              <a:ext cx="1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71" name="Line 315"/>
            <p:cNvSpPr>
              <a:spLocks noChangeShapeType="1"/>
            </p:cNvSpPr>
            <p:nvPr/>
          </p:nvSpPr>
          <p:spPr bwMode="auto">
            <a:xfrm>
              <a:off x="853" y="2022"/>
              <a:ext cx="115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72" name="Line 316"/>
            <p:cNvSpPr>
              <a:spLocks noChangeShapeType="1"/>
            </p:cNvSpPr>
            <p:nvPr/>
          </p:nvSpPr>
          <p:spPr bwMode="auto">
            <a:xfrm>
              <a:off x="853" y="1020"/>
              <a:ext cx="12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73" name="Line 317"/>
            <p:cNvSpPr>
              <a:spLocks noChangeShapeType="1"/>
            </p:cNvSpPr>
            <p:nvPr/>
          </p:nvSpPr>
          <p:spPr bwMode="auto">
            <a:xfrm>
              <a:off x="2004" y="819"/>
              <a:ext cx="0" cy="14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74" name="Line 318"/>
            <p:cNvSpPr>
              <a:spLocks noChangeShapeType="1"/>
            </p:cNvSpPr>
            <p:nvPr/>
          </p:nvSpPr>
          <p:spPr bwMode="auto">
            <a:xfrm>
              <a:off x="2004" y="2223"/>
              <a:ext cx="49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75" name="Line 319"/>
            <p:cNvSpPr>
              <a:spLocks noChangeShapeType="1"/>
            </p:cNvSpPr>
            <p:nvPr/>
          </p:nvSpPr>
          <p:spPr bwMode="auto">
            <a:xfrm>
              <a:off x="2004" y="819"/>
              <a:ext cx="49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76" name="Line 320"/>
            <p:cNvSpPr>
              <a:spLocks noChangeShapeType="1"/>
            </p:cNvSpPr>
            <p:nvPr/>
          </p:nvSpPr>
          <p:spPr bwMode="auto">
            <a:xfrm>
              <a:off x="752" y="1118"/>
              <a:ext cx="0" cy="80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77" name="Line 321"/>
            <p:cNvSpPr>
              <a:spLocks noChangeShapeType="1"/>
            </p:cNvSpPr>
            <p:nvPr/>
          </p:nvSpPr>
          <p:spPr bwMode="auto">
            <a:xfrm flipH="1">
              <a:off x="752" y="1020"/>
              <a:ext cx="101" cy="9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78" name="Line 322"/>
            <p:cNvSpPr>
              <a:spLocks noChangeShapeType="1"/>
            </p:cNvSpPr>
            <p:nvPr/>
          </p:nvSpPr>
          <p:spPr bwMode="auto">
            <a:xfrm>
              <a:off x="752" y="1921"/>
              <a:ext cx="101" cy="10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79" name="Line 323"/>
            <p:cNvSpPr>
              <a:spLocks noChangeShapeType="1"/>
            </p:cNvSpPr>
            <p:nvPr/>
          </p:nvSpPr>
          <p:spPr bwMode="auto">
            <a:xfrm>
              <a:off x="853" y="1020"/>
              <a:ext cx="0" cy="100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80" name="Line 324"/>
            <p:cNvSpPr>
              <a:spLocks noChangeShapeType="1"/>
            </p:cNvSpPr>
            <p:nvPr/>
          </p:nvSpPr>
          <p:spPr bwMode="auto">
            <a:xfrm>
              <a:off x="977" y="1020"/>
              <a:ext cx="0" cy="16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81" name="Line 325"/>
            <p:cNvSpPr>
              <a:spLocks noChangeShapeType="1"/>
            </p:cNvSpPr>
            <p:nvPr/>
          </p:nvSpPr>
          <p:spPr bwMode="auto">
            <a:xfrm>
              <a:off x="977" y="1186"/>
              <a:ext cx="90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82" name="Line 326"/>
            <p:cNvSpPr>
              <a:spLocks noChangeShapeType="1"/>
            </p:cNvSpPr>
            <p:nvPr/>
          </p:nvSpPr>
          <p:spPr bwMode="auto">
            <a:xfrm flipV="1">
              <a:off x="1877" y="1020"/>
              <a:ext cx="0" cy="16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83" name="Freeform 327"/>
            <p:cNvSpPr>
              <a:spLocks/>
            </p:cNvSpPr>
            <p:nvPr/>
          </p:nvSpPr>
          <p:spPr bwMode="auto">
            <a:xfrm>
              <a:off x="1727" y="1020"/>
              <a:ext cx="150" cy="24"/>
            </a:xfrm>
            <a:custGeom>
              <a:avLst/>
              <a:gdLst>
                <a:gd name="T0" fmla="*/ 0 w 407"/>
                <a:gd name="T1" fmla="*/ 63 h 63"/>
                <a:gd name="T2" fmla="*/ 70 w 407"/>
                <a:gd name="T3" fmla="*/ 60 h 63"/>
                <a:gd name="T4" fmla="*/ 138 w 407"/>
                <a:gd name="T5" fmla="*/ 55 h 63"/>
                <a:gd name="T6" fmla="*/ 206 w 407"/>
                <a:gd name="T7" fmla="*/ 47 h 63"/>
                <a:gd name="T8" fmla="*/ 274 w 407"/>
                <a:gd name="T9" fmla="*/ 34 h 63"/>
                <a:gd name="T10" fmla="*/ 341 w 407"/>
                <a:gd name="T11" fmla="*/ 19 h 63"/>
                <a:gd name="T12" fmla="*/ 407 w 407"/>
                <a:gd name="T13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7" h="63">
                  <a:moveTo>
                    <a:pt x="0" y="63"/>
                  </a:moveTo>
                  <a:lnTo>
                    <a:pt x="70" y="60"/>
                  </a:lnTo>
                  <a:lnTo>
                    <a:pt x="138" y="55"/>
                  </a:lnTo>
                  <a:lnTo>
                    <a:pt x="206" y="47"/>
                  </a:lnTo>
                  <a:lnTo>
                    <a:pt x="274" y="34"/>
                  </a:lnTo>
                  <a:lnTo>
                    <a:pt x="341" y="19"/>
                  </a:lnTo>
                  <a:lnTo>
                    <a:pt x="407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84" name="Freeform 328"/>
            <p:cNvSpPr>
              <a:spLocks/>
            </p:cNvSpPr>
            <p:nvPr/>
          </p:nvSpPr>
          <p:spPr bwMode="auto">
            <a:xfrm>
              <a:off x="977" y="1020"/>
              <a:ext cx="149" cy="24"/>
            </a:xfrm>
            <a:custGeom>
              <a:avLst/>
              <a:gdLst>
                <a:gd name="T0" fmla="*/ 0 w 408"/>
                <a:gd name="T1" fmla="*/ 0 h 63"/>
                <a:gd name="T2" fmla="*/ 66 w 408"/>
                <a:gd name="T3" fmla="*/ 19 h 63"/>
                <a:gd name="T4" fmla="*/ 133 w 408"/>
                <a:gd name="T5" fmla="*/ 34 h 63"/>
                <a:gd name="T6" fmla="*/ 202 w 408"/>
                <a:gd name="T7" fmla="*/ 47 h 63"/>
                <a:gd name="T8" fmla="*/ 270 w 408"/>
                <a:gd name="T9" fmla="*/ 55 h 63"/>
                <a:gd name="T10" fmla="*/ 339 w 408"/>
                <a:gd name="T11" fmla="*/ 60 h 63"/>
                <a:gd name="T12" fmla="*/ 408 w 408"/>
                <a:gd name="T13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8" h="63">
                  <a:moveTo>
                    <a:pt x="0" y="0"/>
                  </a:moveTo>
                  <a:lnTo>
                    <a:pt x="66" y="19"/>
                  </a:lnTo>
                  <a:lnTo>
                    <a:pt x="133" y="34"/>
                  </a:lnTo>
                  <a:lnTo>
                    <a:pt x="202" y="47"/>
                  </a:lnTo>
                  <a:lnTo>
                    <a:pt x="270" y="55"/>
                  </a:lnTo>
                  <a:lnTo>
                    <a:pt x="339" y="60"/>
                  </a:lnTo>
                  <a:lnTo>
                    <a:pt x="408" y="6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85" name="Line 329"/>
            <p:cNvSpPr>
              <a:spLocks noChangeShapeType="1"/>
            </p:cNvSpPr>
            <p:nvPr/>
          </p:nvSpPr>
          <p:spPr bwMode="auto">
            <a:xfrm>
              <a:off x="1126" y="1044"/>
              <a:ext cx="60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86" name="Line 330"/>
            <p:cNvSpPr>
              <a:spLocks noChangeShapeType="1"/>
            </p:cNvSpPr>
            <p:nvPr/>
          </p:nvSpPr>
          <p:spPr bwMode="auto">
            <a:xfrm>
              <a:off x="1877" y="1020"/>
              <a:ext cx="12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87" name="Freeform 331"/>
            <p:cNvSpPr>
              <a:spLocks/>
            </p:cNvSpPr>
            <p:nvPr/>
          </p:nvSpPr>
          <p:spPr bwMode="auto">
            <a:xfrm>
              <a:off x="2352" y="1521"/>
              <a:ext cx="144" cy="702"/>
            </a:xfrm>
            <a:custGeom>
              <a:avLst/>
              <a:gdLst>
                <a:gd name="T0" fmla="*/ 379 w 394"/>
                <a:gd name="T1" fmla="*/ 15 h 1903"/>
                <a:gd name="T2" fmla="*/ 349 w 394"/>
                <a:gd name="T3" fmla="*/ 46 h 1903"/>
                <a:gd name="T4" fmla="*/ 322 w 394"/>
                <a:gd name="T5" fmla="*/ 77 h 1903"/>
                <a:gd name="T6" fmla="*/ 295 w 394"/>
                <a:gd name="T7" fmla="*/ 109 h 1903"/>
                <a:gd name="T8" fmla="*/ 271 w 394"/>
                <a:gd name="T9" fmla="*/ 141 h 1903"/>
                <a:gd name="T10" fmla="*/ 246 w 394"/>
                <a:gd name="T11" fmla="*/ 174 h 1903"/>
                <a:gd name="T12" fmla="*/ 224 w 394"/>
                <a:gd name="T13" fmla="*/ 207 h 1903"/>
                <a:gd name="T14" fmla="*/ 203 w 394"/>
                <a:gd name="T15" fmla="*/ 241 h 1903"/>
                <a:gd name="T16" fmla="*/ 182 w 394"/>
                <a:gd name="T17" fmla="*/ 275 h 1903"/>
                <a:gd name="T18" fmla="*/ 163 w 394"/>
                <a:gd name="T19" fmla="*/ 310 h 1903"/>
                <a:gd name="T20" fmla="*/ 145 w 394"/>
                <a:gd name="T21" fmla="*/ 344 h 1903"/>
                <a:gd name="T22" fmla="*/ 128 w 394"/>
                <a:gd name="T23" fmla="*/ 379 h 1903"/>
                <a:gd name="T24" fmla="*/ 112 w 394"/>
                <a:gd name="T25" fmla="*/ 416 h 1903"/>
                <a:gd name="T26" fmla="*/ 98 w 394"/>
                <a:gd name="T27" fmla="*/ 451 h 1903"/>
                <a:gd name="T28" fmla="*/ 84 w 394"/>
                <a:gd name="T29" fmla="*/ 487 h 1903"/>
                <a:gd name="T30" fmla="*/ 72 w 394"/>
                <a:gd name="T31" fmla="*/ 522 h 1903"/>
                <a:gd name="T32" fmla="*/ 61 w 394"/>
                <a:gd name="T33" fmla="*/ 558 h 1903"/>
                <a:gd name="T34" fmla="*/ 50 w 394"/>
                <a:gd name="T35" fmla="*/ 594 h 1903"/>
                <a:gd name="T36" fmla="*/ 41 w 394"/>
                <a:gd name="T37" fmla="*/ 630 h 1903"/>
                <a:gd name="T38" fmla="*/ 33 w 394"/>
                <a:gd name="T39" fmla="*/ 666 h 1903"/>
                <a:gd name="T40" fmla="*/ 26 w 394"/>
                <a:gd name="T41" fmla="*/ 701 h 1903"/>
                <a:gd name="T42" fmla="*/ 19 w 394"/>
                <a:gd name="T43" fmla="*/ 737 h 1903"/>
                <a:gd name="T44" fmla="*/ 14 w 394"/>
                <a:gd name="T45" fmla="*/ 772 h 1903"/>
                <a:gd name="T46" fmla="*/ 9 w 394"/>
                <a:gd name="T47" fmla="*/ 807 h 1903"/>
                <a:gd name="T48" fmla="*/ 6 w 394"/>
                <a:gd name="T49" fmla="*/ 842 h 1903"/>
                <a:gd name="T50" fmla="*/ 2 w 394"/>
                <a:gd name="T51" fmla="*/ 876 h 1903"/>
                <a:gd name="T52" fmla="*/ 1 w 394"/>
                <a:gd name="T53" fmla="*/ 910 h 1903"/>
                <a:gd name="T54" fmla="*/ 0 w 394"/>
                <a:gd name="T55" fmla="*/ 944 h 1903"/>
                <a:gd name="T56" fmla="*/ 0 w 394"/>
                <a:gd name="T57" fmla="*/ 977 h 1903"/>
                <a:gd name="T58" fmla="*/ 0 w 394"/>
                <a:gd name="T59" fmla="*/ 1010 h 1903"/>
                <a:gd name="T60" fmla="*/ 2 w 394"/>
                <a:gd name="T61" fmla="*/ 1042 h 1903"/>
                <a:gd name="T62" fmla="*/ 4 w 394"/>
                <a:gd name="T63" fmla="*/ 1073 h 1903"/>
                <a:gd name="T64" fmla="*/ 7 w 394"/>
                <a:gd name="T65" fmla="*/ 1103 h 1903"/>
                <a:gd name="T66" fmla="*/ 11 w 394"/>
                <a:gd name="T67" fmla="*/ 1133 h 1903"/>
                <a:gd name="T68" fmla="*/ 15 w 394"/>
                <a:gd name="T69" fmla="*/ 1163 h 1903"/>
                <a:gd name="T70" fmla="*/ 20 w 394"/>
                <a:gd name="T71" fmla="*/ 1191 h 1903"/>
                <a:gd name="T72" fmla="*/ 26 w 394"/>
                <a:gd name="T73" fmla="*/ 1218 h 1903"/>
                <a:gd name="T74" fmla="*/ 33 w 394"/>
                <a:gd name="T75" fmla="*/ 1246 h 1903"/>
                <a:gd name="T76" fmla="*/ 40 w 394"/>
                <a:gd name="T77" fmla="*/ 1273 h 1903"/>
                <a:gd name="T78" fmla="*/ 48 w 394"/>
                <a:gd name="T79" fmla="*/ 1298 h 1903"/>
                <a:gd name="T80" fmla="*/ 57 w 394"/>
                <a:gd name="T81" fmla="*/ 1324 h 1903"/>
                <a:gd name="T82" fmla="*/ 65 w 394"/>
                <a:gd name="T83" fmla="*/ 1348 h 1903"/>
                <a:gd name="T84" fmla="*/ 75 w 394"/>
                <a:gd name="T85" fmla="*/ 1373 h 1903"/>
                <a:gd name="T86" fmla="*/ 85 w 394"/>
                <a:gd name="T87" fmla="*/ 1396 h 1903"/>
                <a:gd name="T88" fmla="*/ 96 w 394"/>
                <a:gd name="T89" fmla="*/ 1420 h 1903"/>
                <a:gd name="T90" fmla="*/ 108 w 394"/>
                <a:gd name="T91" fmla="*/ 1443 h 1903"/>
                <a:gd name="T92" fmla="*/ 119 w 394"/>
                <a:gd name="T93" fmla="*/ 1467 h 1903"/>
                <a:gd name="T94" fmla="*/ 131 w 394"/>
                <a:gd name="T95" fmla="*/ 1490 h 1903"/>
                <a:gd name="T96" fmla="*/ 144 w 394"/>
                <a:gd name="T97" fmla="*/ 1512 h 1903"/>
                <a:gd name="T98" fmla="*/ 164 w 394"/>
                <a:gd name="T99" fmla="*/ 1547 h 1903"/>
                <a:gd name="T100" fmla="*/ 193 w 394"/>
                <a:gd name="T101" fmla="*/ 1593 h 1903"/>
                <a:gd name="T102" fmla="*/ 215 w 394"/>
                <a:gd name="T103" fmla="*/ 1628 h 1903"/>
                <a:gd name="T104" fmla="*/ 231 w 394"/>
                <a:gd name="T105" fmla="*/ 1652 h 1903"/>
                <a:gd name="T106" fmla="*/ 246 w 394"/>
                <a:gd name="T107" fmla="*/ 1676 h 1903"/>
                <a:gd name="T108" fmla="*/ 263 w 394"/>
                <a:gd name="T109" fmla="*/ 1701 h 1903"/>
                <a:gd name="T110" fmla="*/ 279 w 394"/>
                <a:gd name="T111" fmla="*/ 1726 h 1903"/>
                <a:gd name="T112" fmla="*/ 296 w 394"/>
                <a:gd name="T113" fmla="*/ 1751 h 1903"/>
                <a:gd name="T114" fmla="*/ 313 w 394"/>
                <a:gd name="T115" fmla="*/ 1777 h 1903"/>
                <a:gd name="T116" fmla="*/ 330 w 394"/>
                <a:gd name="T117" fmla="*/ 1804 h 1903"/>
                <a:gd name="T118" fmla="*/ 348 w 394"/>
                <a:gd name="T119" fmla="*/ 1832 h 1903"/>
                <a:gd name="T120" fmla="*/ 367 w 394"/>
                <a:gd name="T121" fmla="*/ 1859 h 1903"/>
                <a:gd name="T122" fmla="*/ 385 w 394"/>
                <a:gd name="T123" fmla="*/ 1888 h 19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94" h="1903">
                  <a:moveTo>
                    <a:pt x="394" y="0"/>
                  </a:moveTo>
                  <a:lnTo>
                    <a:pt x="379" y="15"/>
                  </a:lnTo>
                  <a:lnTo>
                    <a:pt x="364" y="30"/>
                  </a:lnTo>
                  <a:lnTo>
                    <a:pt x="349" y="46"/>
                  </a:lnTo>
                  <a:lnTo>
                    <a:pt x="336" y="61"/>
                  </a:lnTo>
                  <a:lnTo>
                    <a:pt x="322" y="77"/>
                  </a:lnTo>
                  <a:lnTo>
                    <a:pt x="309" y="93"/>
                  </a:lnTo>
                  <a:lnTo>
                    <a:pt x="295" y="109"/>
                  </a:lnTo>
                  <a:lnTo>
                    <a:pt x="283" y="125"/>
                  </a:lnTo>
                  <a:lnTo>
                    <a:pt x="271" y="141"/>
                  </a:lnTo>
                  <a:lnTo>
                    <a:pt x="258" y="158"/>
                  </a:lnTo>
                  <a:lnTo>
                    <a:pt x="246" y="174"/>
                  </a:lnTo>
                  <a:lnTo>
                    <a:pt x="236" y="191"/>
                  </a:lnTo>
                  <a:lnTo>
                    <a:pt x="224" y="207"/>
                  </a:lnTo>
                  <a:lnTo>
                    <a:pt x="213" y="224"/>
                  </a:lnTo>
                  <a:lnTo>
                    <a:pt x="203" y="241"/>
                  </a:lnTo>
                  <a:lnTo>
                    <a:pt x="192" y="258"/>
                  </a:lnTo>
                  <a:lnTo>
                    <a:pt x="182" y="275"/>
                  </a:lnTo>
                  <a:lnTo>
                    <a:pt x="173" y="292"/>
                  </a:lnTo>
                  <a:lnTo>
                    <a:pt x="163" y="310"/>
                  </a:lnTo>
                  <a:lnTo>
                    <a:pt x="154" y="327"/>
                  </a:lnTo>
                  <a:lnTo>
                    <a:pt x="145" y="344"/>
                  </a:lnTo>
                  <a:lnTo>
                    <a:pt x="137" y="362"/>
                  </a:lnTo>
                  <a:lnTo>
                    <a:pt x="128" y="379"/>
                  </a:lnTo>
                  <a:lnTo>
                    <a:pt x="121" y="398"/>
                  </a:lnTo>
                  <a:lnTo>
                    <a:pt x="112" y="416"/>
                  </a:lnTo>
                  <a:lnTo>
                    <a:pt x="106" y="433"/>
                  </a:lnTo>
                  <a:lnTo>
                    <a:pt x="98" y="451"/>
                  </a:lnTo>
                  <a:lnTo>
                    <a:pt x="91" y="469"/>
                  </a:lnTo>
                  <a:lnTo>
                    <a:pt x="84" y="487"/>
                  </a:lnTo>
                  <a:lnTo>
                    <a:pt x="78" y="504"/>
                  </a:lnTo>
                  <a:lnTo>
                    <a:pt x="72" y="522"/>
                  </a:lnTo>
                  <a:lnTo>
                    <a:pt x="66" y="540"/>
                  </a:lnTo>
                  <a:lnTo>
                    <a:pt x="61" y="558"/>
                  </a:lnTo>
                  <a:lnTo>
                    <a:pt x="56" y="576"/>
                  </a:lnTo>
                  <a:lnTo>
                    <a:pt x="50" y="594"/>
                  </a:lnTo>
                  <a:lnTo>
                    <a:pt x="46" y="612"/>
                  </a:lnTo>
                  <a:lnTo>
                    <a:pt x="41" y="630"/>
                  </a:lnTo>
                  <a:lnTo>
                    <a:pt x="36" y="648"/>
                  </a:lnTo>
                  <a:lnTo>
                    <a:pt x="33" y="666"/>
                  </a:lnTo>
                  <a:lnTo>
                    <a:pt x="29" y="684"/>
                  </a:lnTo>
                  <a:lnTo>
                    <a:pt x="26" y="701"/>
                  </a:lnTo>
                  <a:lnTo>
                    <a:pt x="23" y="719"/>
                  </a:lnTo>
                  <a:lnTo>
                    <a:pt x="19" y="737"/>
                  </a:lnTo>
                  <a:lnTo>
                    <a:pt x="16" y="754"/>
                  </a:lnTo>
                  <a:lnTo>
                    <a:pt x="14" y="772"/>
                  </a:lnTo>
                  <a:lnTo>
                    <a:pt x="11" y="789"/>
                  </a:lnTo>
                  <a:lnTo>
                    <a:pt x="9" y="807"/>
                  </a:lnTo>
                  <a:lnTo>
                    <a:pt x="7" y="824"/>
                  </a:lnTo>
                  <a:lnTo>
                    <a:pt x="6" y="842"/>
                  </a:lnTo>
                  <a:lnTo>
                    <a:pt x="4" y="859"/>
                  </a:lnTo>
                  <a:lnTo>
                    <a:pt x="2" y="876"/>
                  </a:lnTo>
                  <a:lnTo>
                    <a:pt x="1" y="893"/>
                  </a:lnTo>
                  <a:lnTo>
                    <a:pt x="1" y="910"/>
                  </a:lnTo>
                  <a:lnTo>
                    <a:pt x="0" y="927"/>
                  </a:lnTo>
                  <a:lnTo>
                    <a:pt x="0" y="944"/>
                  </a:lnTo>
                  <a:lnTo>
                    <a:pt x="0" y="960"/>
                  </a:lnTo>
                  <a:lnTo>
                    <a:pt x="0" y="977"/>
                  </a:lnTo>
                  <a:lnTo>
                    <a:pt x="0" y="993"/>
                  </a:lnTo>
                  <a:lnTo>
                    <a:pt x="0" y="1010"/>
                  </a:lnTo>
                  <a:lnTo>
                    <a:pt x="1" y="1026"/>
                  </a:lnTo>
                  <a:lnTo>
                    <a:pt x="2" y="1042"/>
                  </a:lnTo>
                  <a:lnTo>
                    <a:pt x="2" y="1057"/>
                  </a:lnTo>
                  <a:lnTo>
                    <a:pt x="4" y="1073"/>
                  </a:lnTo>
                  <a:lnTo>
                    <a:pt x="6" y="1089"/>
                  </a:lnTo>
                  <a:lnTo>
                    <a:pt x="7" y="1103"/>
                  </a:lnTo>
                  <a:lnTo>
                    <a:pt x="9" y="1118"/>
                  </a:lnTo>
                  <a:lnTo>
                    <a:pt x="11" y="1133"/>
                  </a:lnTo>
                  <a:lnTo>
                    <a:pt x="13" y="1148"/>
                  </a:lnTo>
                  <a:lnTo>
                    <a:pt x="15" y="1163"/>
                  </a:lnTo>
                  <a:lnTo>
                    <a:pt x="17" y="1177"/>
                  </a:lnTo>
                  <a:lnTo>
                    <a:pt x="20" y="1191"/>
                  </a:lnTo>
                  <a:lnTo>
                    <a:pt x="24" y="1206"/>
                  </a:lnTo>
                  <a:lnTo>
                    <a:pt x="26" y="1218"/>
                  </a:lnTo>
                  <a:lnTo>
                    <a:pt x="29" y="1232"/>
                  </a:lnTo>
                  <a:lnTo>
                    <a:pt x="33" y="1246"/>
                  </a:lnTo>
                  <a:lnTo>
                    <a:pt x="36" y="1259"/>
                  </a:lnTo>
                  <a:lnTo>
                    <a:pt x="40" y="1273"/>
                  </a:lnTo>
                  <a:lnTo>
                    <a:pt x="44" y="1286"/>
                  </a:lnTo>
                  <a:lnTo>
                    <a:pt x="48" y="1298"/>
                  </a:lnTo>
                  <a:lnTo>
                    <a:pt x="52" y="1311"/>
                  </a:lnTo>
                  <a:lnTo>
                    <a:pt x="57" y="1324"/>
                  </a:lnTo>
                  <a:lnTo>
                    <a:pt x="61" y="1336"/>
                  </a:lnTo>
                  <a:lnTo>
                    <a:pt x="65" y="1348"/>
                  </a:lnTo>
                  <a:lnTo>
                    <a:pt x="71" y="1360"/>
                  </a:lnTo>
                  <a:lnTo>
                    <a:pt x="75" y="1373"/>
                  </a:lnTo>
                  <a:lnTo>
                    <a:pt x="80" y="1385"/>
                  </a:lnTo>
                  <a:lnTo>
                    <a:pt x="85" y="1396"/>
                  </a:lnTo>
                  <a:lnTo>
                    <a:pt x="91" y="1408"/>
                  </a:lnTo>
                  <a:lnTo>
                    <a:pt x="96" y="1420"/>
                  </a:lnTo>
                  <a:lnTo>
                    <a:pt x="101" y="1431"/>
                  </a:lnTo>
                  <a:lnTo>
                    <a:pt x="108" y="1443"/>
                  </a:lnTo>
                  <a:lnTo>
                    <a:pt x="113" y="1455"/>
                  </a:lnTo>
                  <a:lnTo>
                    <a:pt x="119" y="1467"/>
                  </a:lnTo>
                  <a:lnTo>
                    <a:pt x="125" y="1478"/>
                  </a:lnTo>
                  <a:lnTo>
                    <a:pt x="131" y="1490"/>
                  </a:lnTo>
                  <a:lnTo>
                    <a:pt x="138" y="1502"/>
                  </a:lnTo>
                  <a:lnTo>
                    <a:pt x="144" y="1512"/>
                  </a:lnTo>
                  <a:lnTo>
                    <a:pt x="151" y="1524"/>
                  </a:lnTo>
                  <a:lnTo>
                    <a:pt x="164" y="1547"/>
                  </a:lnTo>
                  <a:lnTo>
                    <a:pt x="178" y="1570"/>
                  </a:lnTo>
                  <a:lnTo>
                    <a:pt x="193" y="1593"/>
                  </a:lnTo>
                  <a:lnTo>
                    <a:pt x="208" y="1617"/>
                  </a:lnTo>
                  <a:lnTo>
                    <a:pt x="215" y="1628"/>
                  </a:lnTo>
                  <a:lnTo>
                    <a:pt x="223" y="1640"/>
                  </a:lnTo>
                  <a:lnTo>
                    <a:pt x="231" y="1652"/>
                  </a:lnTo>
                  <a:lnTo>
                    <a:pt x="239" y="1665"/>
                  </a:lnTo>
                  <a:lnTo>
                    <a:pt x="246" y="1676"/>
                  </a:lnTo>
                  <a:lnTo>
                    <a:pt x="255" y="1689"/>
                  </a:lnTo>
                  <a:lnTo>
                    <a:pt x="263" y="1701"/>
                  </a:lnTo>
                  <a:lnTo>
                    <a:pt x="271" y="1714"/>
                  </a:lnTo>
                  <a:lnTo>
                    <a:pt x="279" y="1726"/>
                  </a:lnTo>
                  <a:lnTo>
                    <a:pt x="288" y="1738"/>
                  </a:lnTo>
                  <a:lnTo>
                    <a:pt x="296" y="1751"/>
                  </a:lnTo>
                  <a:lnTo>
                    <a:pt x="305" y="1765"/>
                  </a:lnTo>
                  <a:lnTo>
                    <a:pt x="313" y="1777"/>
                  </a:lnTo>
                  <a:lnTo>
                    <a:pt x="322" y="1790"/>
                  </a:lnTo>
                  <a:lnTo>
                    <a:pt x="330" y="1804"/>
                  </a:lnTo>
                  <a:lnTo>
                    <a:pt x="340" y="1818"/>
                  </a:lnTo>
                  <a:lnTo>
                    <a:pt x="348" y="1832"/>
                  </a:lnTo>
                  <a:lnTo>
                    <a:pt x="358" y="1846"/>
                  </a:lnTo>
                  <a:lnTo>
                    <a:pt x="367" y="1859"/>
                  </a:lnTo>
                  <a:lnTo>
                    <a:pt x="376" y="1873"/>
                  </a:lnTo>
                  <a:lnTo>
                    <a:pt x="385" y="1888"/>
                  </a:lnTo>
                  <a:lnTo>
                    <a:pt x="394" y="190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88" name="Freeform 332"/>
            <p:cNvSpPr>
              <a:spLocks/>
            </p:cNvSpPr>
            <p:nvPr/>
          </p:nvSpPr>
          <p:spPr bwMode="auto">
            <a:xfrm>
              <a:off x="2496" y="1521"/>
              <a:ext cx="145" cy="702"/>
            </a:xfrm>
            <a:custGeom>
              <a:avLst/>
              <a:gdLst>
                <a:gd name="T0" fmla="*/ 15 w 394"/>
                <a:gd name="T1" fmla="*/ 15 h 1903"/>
                <a:gd name="T2" fmla="*/ 44 w 394"/>
                <a:gd name="T3" fmla="*/ 46 h 1903"/>
                <a:gd name="T4" fmla="*/ 72 w 394"/>
                <a:gd name="T5" fmla="*/ 77 h 1903"/>
                <a:gd name="T6" fmla="*/ 98 w 394"/>
                <a:gd name="T7" fmla="*/ 109 h 1903"/>
                <a:gd name="T8" fmla="*/ 124 w 394"/>
                <a:gd name="T9" fmla="*/ 141 h 1903"/>
                <a:gd name="T10" fmla="*/ 147 w 394"/>
                <a:gd name="T11" fmla="*/ 174 h 1903"/>
                <a:gd name="T12" fmla="*/ 170 w 394"/>
                <a:gd name="T13" fmla="*/ 207 h 1903"/>
                <a:gd name="T14" fmla="*/ 192 w 394"/>
                <a:gd name="T15" fmla="*/ 241 h 1903"/>
                <a:gd name="T16" fmla="*/ 212 w 394"/>
                <a:gd name="T17" fmla="*/ 275 h 1903"/>
                <a:gd name="T18" fmla="*/ 231 w 394"/>
                <a:gd name="T19" fmla="*/ 310 h 1903"/>
                <a:gd name="T20" fmla="*/ 249 w 394"/>
                <a:gd name="T21" fmla="*/ 344 h 1903"/>
                <a:gd name="T22" fmla="*/ 265 w 394"/>
                <a:gd name="T23" fmla="*/ 379 h 1903"/>
                <a:gd name="T24" fmla="*/ 281 w 394"/>
                <a:gd name="T25" fmla="*/ 416 h 1903"/>
                <a:gd name="T26" fmla="*/ 296 w 394"/>
                <a:gd name="T27" fmla="*/ 451 h 1903"/>
                <a:gd name="T28" fmla="*/ 309 w 394"/>
                <a:gd name="T29" fmla="*/ 487 h 1903"/>
                <a:gd name="T30" fmla="*/ 322 w 394"/>
                <a:gd name="T31" fmla="*/ 522 h 1903"/>
                <a:gd name="T32" fmla="*/ 333 w 394"/>
                <a:gd name="T33" fmla="*/ 558 h 1903"/>
                <a:gd name="T34" fmla="*/ 343 w 394"/>
                <a:gd name="T35" fmla="*/ 594 h 1903"/>
                <a:gd name="T36" fmla="*/ 353 w 394"/>
                <a:gd name="T37" fmla="*/ 630 h 1903"/>
                <a:gd name="T38" fmla="*/ 361 w 394"/>
                <a:gd name="T39" fmla="*/ 666 h 1903"/>
                <a:gd name="T40" fmla="*/ 369 w 394"/>
                <a:gd name="T41" fmla="*/ 701 h 1903"/>
                <a:gd name="T42" fmla="*/ 375 w 394"/>
                <a:gd name="T43" fmla="*/ 737 h 1903"/>
                <a:gd name="T44" fmla="*/ 380 w 394"/>
                <a:gd name="T45" fmla="*/ 772 h 1903"/>
                <a:gd name="T46" fmla="*/ 385 w 394"/>
                <a:gd name="T47" fmla="*/ 807 h 1903"/>
                <a:gd name="T48" fmla="*/ 389 w 394"/>
                <a:gd name="T49" fmla="*/ 842 h 1903"/>
                <a:gd name="T50" fmla="*/ 391 w 394"/>
                <a:gd name="T51" fmla="*/ 876 h 1903"/>
                <a:gd name="T52" fmla="*/ 393 w 394"/>
                <a:gd name="T53" fmla="*/ 910 h 1903"/>
                <a:gd name="T54" fmla="*/ 394 w 394"/>
                <a:gd name="T55" fmla="*/ 944 h 1903"/>
                <a:gd name="T56" fmla="*/ 394 w 394"/>
                <a:gd name="T57" fmla="*/ 977 h 1903"/>
                <a:gd name="T58" fmla="*/ 393 w 394"/>
                <a:gd name="T59" fmla="*/ 1010 h 1903"/>
                <a:gd name="T60" fmla="*/ 392 w 394"/>
                <a:gd name="T61" fmla="*/ 1042 h 1903"/>
                <a:gd name="T62" fmla="*/ 390 w 394"/>
                <a:gd name="T63" fmla="*/ 1073 h 1903"/>
                <a:gd name="T64" fmla="*/ 387 w 394"/>
                <a:gd name="T65" fmla="*/ 1103 h 1903"/>
                <a:gd name="T66" fmla="*/ 384 w 394"/>
                <a:gd name="T67" fmla="*/ 1133 h 1903"/>
                <a:gd name="T68" fmla="*/ 378 w 394"/>
                <a:gd name="T69" fmla="*/ 1163 h 1903"/>
                <a:gd name="T70" fmla="*/ 374 w 394"/>
                <a:gd name="T71" fmla="*/ 1191 h 1903"/>
                <a:gd name="T72" fmla="*/ 368 w 394"/>
                <a:gd name="T73" fmla="*/ 1218 h 1903"/>
                <a:gd name="T74" fmla="*/ 361 w 394"/>
                <a:gd name="T75" fmla="*/ 1246 h 1903"/>
                <a:gd name="T76" fmla="*/ 354 w 394"/>
                <a:gd name="T77" fmla="*/ 1273 h 1903"/>
                <a:gd name="T78" fmla="*/ 346 w 394"/>
                <a:gd name="T79" fmla="*/ 1298 h 1903"/>
                <a:gd name="T80" fmla="*/ 338 w 394"/>
                <a:gd name="T81" fmla="*/ 1324 h 1903"/>
                <a:gd name="T82" fmla="*/ 328 w 394"/>
                <a:gd name="T83" fmla="*/ 1348 h 1903"/>
                <a:gd name="T84" fmla="*/ 319 w 394"/>
                <a:gd name="T85" fmla="*/ 1373 h 1903"/>
                <a:gd name="T86" fmla="*/ 309 w 394"/>
                <a:gd name="T87" fmla="*/ 1396 h 1903"/>
                <a:gd name="T88" fmla="*/ 298 w 394"/>
                <a:gd name="T89" fmla="*/ 1420 h 1903"/>
                <a:gd name="T90" fmla="*/ 287 w 394"/>
                <a:gd name="T91" fmla="*/ 1443 h 1903"/>
                <a:gd name="T92" fmla="*/ 275 w 394"/>
                <a:gd name="T93" fmla="*/ 1467 h 1903"/>
                <a:gd name="T94" fmla="*/ 262 w 394"/>
                <a:gd name="T95" fmla="*/ 1490 h 1903"/>
                <a:gd name="T96" fmla="*/ 249 w 394"/>
                <a:gd name="T97" fmla="*/ 1512 h 1903"/>
                <a:gd name="T98" fmla="*/ 229 w 394"/>
                <a:gd name="T99" fmla="*/ 1547 h 1903"/>
                <a:gd name="T100" fmla="*/ 200 w 394"/>
                <a:gd name="T101" fmla="*/ 1593 h 1903"/>
                <a:gd name="T102" fmla="*/ 178 w 394"/>
                <a:gd name="T103" fmla="*/ 1628 h 1903"/>
                <a:gd name="T104" fmla="*/ 163 w 394"/>
                <a:gd name="T105" fmla="*/ 1652 h 1903"/>
                <a:gd name="T106" fmla="*/ 147 w 394"/>
                <a:gd name="T107" fmla="*/ 1676 h 1903"/>
                <a:gd name="T108" fmla="*/ 131 w 394"/>
                <a:gd name="T109" fmla="*/ 1701 h 1903"/>
                <a:gd name="T110" fmla="*/ 114 w 394"/>
                <a:gd name="T111" fmla="*/ 1726 h 1903"/>
                <a:gd name="T112" fmla="*/ 98 w 394"/>
                <a:gd name="T113" fmla="*/ 1751 h 1903"/>
                <a:gd name="T114" fmla="*/ 80 w 394"/>
                <a:gd name="T115" fmla="*/ 1777 h 1903"/>
                <a:gd name="T116" fmla="*/ 63 w 394"/>
                <a:gd name="T117" fmla="*/ 1804 h 1903"/>
                <a:gd name="T118" fmla="*/ 45 w 394"/>
                <a:gd name="T119" fmla="*/ 1832 h 1903"/>
                <a:gd name="T120" fmla="*/ 28 w 394"/>
                <a:gd name="T121" fmla="*/ 1859 h 1903"/>
                <a:gd name="T122" fmla="*/ 9 w 394"/>
                <a:gd name="T123" fmla="*/ 1888 h 19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94" h="1903">
                  <a:moveTo>
                    <a:pt x="0" y="0"/>
                  </a:moveTo>
                  <a:lnTo>
                    <a:pt x="15" y="15"/>
                  </a:lnTo>
                  <a:lnTo>
                    <a:pt x="30" y="30"/>
                  </a:lnTo>
                  <a:lnTo>
                    <a:pt x="44" y="46"/>
                  </a:lnTo>
                  <a:lnTo>
                    <a:pt x="58" y="61"/>
                  </a:lnTo>
                  <a:lnTo>
                    <a:pt x="72" y="77"/>
                  </a:lnTo>
                  <a:lnTo>
                    <a:pt x="85" y="93"/>
                  </a:lnTo>
                  <a:lnTo>
                    <a:pt x="98" y="109"/>
                  </a:lnTo>
                  <a:lnTo>
                    <a:pt x="111" y="125"/>
                  </a:lnTo>
                  <a:lnTo>
                    <a:pt x="124" y="141"/>
                  </a:lnTo>
                  <a:lnTo>
                    <a:pt x="135" y="158"/>
                  </a:lnTo>
                  <a:lnTo>
                    <a:pt x="147" y="174"/>
                  </a:lnTo>
                  <a:lnTo>
                    <a:pt x="159" y="191"/>
                  </a:lnTo>
                  <a:lnTo>
                    <a:pt x="170" y="207"/>
                  </a:lnTo>
                  <a:lnTo>
                    <a:pt x="181" y="224"/>
                  </a:lnTo>
                  <a:lnTo>
                    <a:pt x="192" y="241"/>
                  </a:lnTo>
                  <a:lnTo>
                    <a:pt x="201" y="258"/>
                  </a:lnTo>
                  <a:lnTo>
                    <a:pt x="212" y="275"/>
                  </a:lnTo>
                  <a:lnTo>
                    <a:pt x="222" y="292"/>
                  </a:lnTo>
                  <a:lnTo>
                    <a:pt x="231" y="310"/>
                  </a:lnTo>
                  <a:lnTo>
                    <a:pt x="240" y="327"/>
                  </a:lnTo>
                  <a:lnTo>
                    <a:pt x="249" y="344"/>
                  </a:lnTo>
                  <a:lnTo>
                    <a:pt x="258" y="362"/>
                  </a:lnTo>
                  <a:lnTo>
                    <a:pt x="265" y="379"/>
                  </a:lnTo>
                  <a:lnTo>
                    <a:pt x="274" y="398"/>
                  </a:lnTo>
                  <a:lnTo>
                    <a:pt x="281" y="416"/>
                  </a:lnTo>
                  <a:lnTo>
                    <a:pt x="289" y="433"/>
                  </a:lnTo>
                  <a:lnTo>
                    <a:pt x="296" y="451"/>
                  </a:lnTo>
                  <a:lnTo>
                    <a:pt x="303" y="469"/>
                  </a:lnTo>
                  <a:lnTo>
                    <a:pt x="309" y="487"/>
                  </a:lnTo>
                  <a:lnTo>
                    <a:pt x="315" y="504"/>
                  </a:lnTo>
                  <a:lnTo>
                    <a:pt x="322" y="522"/>
                  </a:lnTo>
                  <a:lnTo>
                    <a:pt x="328" y="540"/>
                  </a:lnTo>
                  <a:lnTo>
                    <a:pt x="333" y="558"/>
                  </a:lnTo>
                  <a:lnTo>
                    <a:pt x="339" y="576"/>
                  </a:lnTo>
                  <a:lnTo>
                    <a:pt x="343" y="594"/>
                  </a:lnTo>
                  <a:lnTo>
                    <a:pt x="348" y="612"/>
                  </a:lnTo>
                  <a:lnTo>
                    <a:pt x="353" y="630"/>
                  </a:lnTo>
                  <a:lnTo>
                    <a:pt x="357" y="648"/>
                  </a:lnTo>
                  <a:lnTo>
                    <a:pt x="361" y="666"/>
                  </a:lnTo>
                  <a:lnTo>
                    <a:pt x="365" y="684"/>
                  </a:lnTo>
                  <a:lnTo>
                    <a:pt x="369" y="701"/>
                  </a:lnTo>
                  <a:lnTo>
                    <a:pt x="372" y="719"/>
                  </a:lnTo>
                  <a:lnTo>
                    <a:pt x="375" y="737"/>
                  </a:lnTo>
                  <a:lnTo>
                    <a:pt x="378" y="754"/>
                  </a:lnTo>
                  <a:lnTo>
                    <a:pt x="380" y="772"/>
                  </a:lnTo>
                  <a:lnTo>
                    <a:pt x="382" y="789"/>
                  </a:lnTo>
                  <a:lnTo>
                    <a:pt x="385" y="807"/>
                  </a:lnTo>
                  <a:lnTo>
                    <a:pt x="387" y="824"/>
                  </a:lnTo>
                  <a:lnTo>
                    <a:pt x="389" y="842"/>
                  </a:lnTo>
                  <a:lnTo>
                    <a:pt x="390" y="859"/>
                  </a:lnTo>
                  <a:lnTo>
                    <a:pt x="391" y="876"/>
                  </a:lnTo>
                  <a:lnTo>
                    <a:pt x="392" y="893"/>
                  </a:lnTo>
                  <a:lnTo>
                    <a:pt x="393" y="910"/>
                  </a:lnTo>
                  <a:lnTo>
                    <a:pt x="393" y="927"/>
                  </a:lnTo>
                  <a:lnTo>
                    <a:pt x="394" y="944"/>
                  </a:lnTo>
                  <a:lnTo>
                    <a:pt x="394" y="960"/>
                  </a:lnTo>
                  <a:lnTo>
                    <a:pt x="394" y="977"/>
                  </a:lnTo>
                  <a:lnTo>
                    <a:pt x="394" y="993"/>
                  </a:lnTo>
                  <a:lnTo>
                    <a:pt x="393" y="1010"/>
                  </a:lnTo>
                  <a:lnTo>
                    <a:pt x="393" y="1026"/>
                  </a:lnTo>
                  <a:lnTo>
                    <a:pt x="392" y="1042"/>
                  </a:lnTo>
                  <a:lnTo>
                    <a:pt x="391" y="1057"/>
                  </a:lnTo>
                  <a:lnTo>
                    <a:pt x="390" y="1073"/>
                  </a:lnTo>
                  <a:lnTo>
                    <a:pt x="389" y="1089"/>
                  </a:lnTo>
                  <a:lnTo>
                    <a:pt x="387" y="1103"/>
                  </a:lnTo>
                  <a:lnTo>
                    <a:pt x="385" y="1118"/>
                  </a:lnTo>
                  <a:lnTo>
                    <a:pt x="384" y="1133"/>
                  </a:lnTo>
                  <a:lnTo>
                    <a:pt x="381" y="1148"/>
                  </a:lnTo>
                  <a:lnTo>
                    <a:pt x="378" y="1163"/>
                  </a:lnTo>
                  <a:lnTo>
                    <a:pt x="376" y="1177"/>
                  </a:lnTo>
                  <a:lnTo>
                    <a:pt x="374" y="1191"/>
                  </a:lnTo>
                  <a:lnTo>
                    <a:pt x="371" y="1206"/>
                  </a:lnTo>
                  <a:lnTo>
                    <a:pt x="368" y="1218"/>
                  </a:lnTo>
                  <a:lnTo>
                    <a:pt x="364" y="1232"/>
                  </a:lnTo>
                  <a:lnTo>
                    <a:pt x="361" y="1246"/>
                  </a:lnTo>
                  <a:lnTo>
                    <a:pt x="358" y="1259"/>
                  </a:lnTo>
                  <a:lnTo>
                    <a:pt x="354" y="1273"/>
                  </a:lnTo>
                  <a:lnTo>
                    <a:pt x="351" y="1286"/>
                  </a:lnTo>
                  <a:lnTo>
                    <a:pt x="346" y="1298"/>
                  </a:lnTo>
                  <a:lnTo>
                    <a:pt x="342" y="1311"/>
                  </a:lnTo>
                  <a:lnTo>
                    <a:pt x="338" y="1324"/>
                  </a:lnTo>
                  <a:lnTo>
                    <a:pt x="333" y="1336"/>
                  </a:lnTo>
                  <a:lnTo>
                    <a:pt x="328" y="1348"/>
                  </a:lnTo>
                  <a:lnTo>
                    <a:pt x="324" y="1360"/>
                  </a:lnTo>
                  <a:lnTo>
                    <a:pt x="319" y="1373"/>
                  </a:lnTo>
                  <a:lnTo>
                    <a:pt x="314" y="1385"/>
                  </a:lnTo>
                  <a:lnTo>
                    <a:pt x="309" y="1396"/>
                  </a:lnTo>
                  <a:lnTo>
                    <a:pt x="304" y="1408"/>
                  </a:lnTo>
                  <a:lnTo>
                    <a:pt x="298" y="1420"/>
                  </a:lnTo>
                  <a:lnTo>
                    <a:pt x="292" y="1431"/>
                  </a:lnTo>
                  <a:lnTo>
                    <a:pt x="287" y="1443"/>
                  </a:lnTo>
                  <a:lnTo>
                    <a:pt x="280" y="1455"/>
                  </a:lnTo>
                  <a:lnTo>
                    <a:pt x="275" y="1467"/>
                  </a:lnTo>
                  <a:lnTo>
                    <a:pt x="269" y="1478"/>
                  </a:lnTo>
                  <a:lnTo>
                    <a:pt x="262" y="1490"/>
                  </a:lnTo>
                  <a:lnTo>
                    <a:pt x="256" y="1502"/>
                  </a:lnTo>
                  <a:lnTo>
                    <a:pt x="249" y="1512"/>
                  </a:lnTo>
                  <a:lnTo>
                    <a:pt x="243" y="1524"/>
                  </a:lnTo>
                  <a:lnTo>
                    <a:pt x="229" y="1547"/>
                  </a:lnTo>
                  <a:lnTo>
                    <a:pt x="215" y="1570"/>
                  </a:lnTo>
                  <a:lnTo>
                    <a:pt x="200" y="1593"/>
                  </a:lnTo>
                  <a:lnTo>
                    <a:pt x="187" y="1617"/>
                  </a:lnTo>
                  <a:lnTo>
                    <a:pt x="178" y="1628"/>
                  </a:lnTo>
                  <a:lnTo>
                    <a:pt x="171" y="1640"/>
                  </a:lnTo>
                  <a:lnTo>
                    <a:pt x="163" y="1652"/>
                  </a:lnTo>
                  <a:lnTo>
                    <a:pt x="156" y="1665"/>
                  </a:lnTo>
                  <a:lnTo>
                    <a:pt x="147" y="1676"/>
                  </a:lnTo>
                  <a:lnTo>
                    <a:pt x="140" y="1689"/>
                  </a:lnTo>
                  <a:lnTo>
                    <a:pt x="131" y="1701"/>
                  </a:lnTo>
                  <a:lnTo>
                    <a:pt x="123" y="1714"/>
                  </a:lnTo>
                  <a:lnTo>
                    <a:pt x="114" y="1726"/>
                  </a:lnTo>
                  <a:lnTo>
                    <a:pt x="106" y="1738"/>
                  </a:lnTo>
                  <a:lnTo>
                    <a:pt x="98" y="1751"/>
                  </a:lnTo>
                  <a:lnTo>
                    <a:pt x="90" y="1765"/>
                  </a:lnTo>
                  <a:lnTo>
                    <a:pt x="80" y="1777"/>
                  </a:lnTo>
                  <a:lnTo>
                    <a:pt x="72" y="1790"/>
                  </a:lnTo>
                  <a:lnTo>
                    <a:pt x="63" y="1804"/>
                  </a:lnTo>
                  <a:lnTo>
                    <a:pt x="55" y="1818"/>
                  </a:lnTo>
                  <a:lnTo>
                    <a:pt x="45" y="1832"/>
                  </a:lnTo>
                  <a:lnTo>
                    <a:pt x="36" y="1846"/>
                  </a:lnTo>
                  <a:lnTo>
                    <a:pt x="28" y="1859"/>
                  </a:lnTo>
                  <a:lnTo>
                    <a:pt x="18" y="1873"/>
                  </a:lnTo>
                  <a:lnTo>
                    <a:pt x="9" y="1888"/>
                  </a:lnTo>
                  <a:lnTo>
                    <a:pt x="0" y="190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89" name="Freeform 333"/>
            <p:cNvSpPr>
              <a:spLocks/>
            </p:cNvSpPr>
            <p:nvPr/>
          </p:nvSpPr>
          <p:spPr bwMode="auto">
            <a:xfrm>
              <a:off x="2496" y="819"/>
              <a:ext cx="145" cy="702"/>
            </a:xfrm>
            <a:custGeom>
              <a:avLst/>
              <a:gdLst>
                <a:gd name="T0" fmla="*/ 15 w 394"/>
                <a:gd name="T1" fmla="*/ 1887 h 1902"/>
                <a:gd name="T2" fmla="*/ 44 w 394"/>
                <a:gd name="T3" fmla="*/ 1857 h 1902"/>
                <a:gd name="T4" fmla="*/ 72 w 394"/>
                <a:gd name="T5" fmla="*/ 1826 h 1902"/>
                <a:gd name="T6" fmla="*/ 98 w 394"/>
                <a:gd name="T7" fmla="*/ 1794 h 1902"/>
                <a:gd name="T8" fmla="*/ 124 w 394"/>
                <a:gd name="T9" fmla="*/ 1762 h 1902"/>
                <a:gd name="T10" fmla="*/ 147 w 394"/>
                <a:gd name="T11" fmla="*/ 1729 h 1902"/>
                <a:gd name="T12" fmla="*/ 170 w 394"/>
                <a:gd name="T13" fmla="*/ 1696 h 1902"/>
                <a:gd name="T14" fmla="*/ 192 w 394"/>
                <a:gd name="T15" fmla="*/ 1662 h 1902"/>
                <a:gd name="T16" fmla="*/ 212 w 394"/>
                <a:gd name="T17" fmla="*/ 1628 h 1902"/>
                <a:gd name="T18" fmla="*/ 231 w 394"/>
                <a:gd name="T19" fmla="*/ 1594 h 1902"/>
                <a:gd name="T20" fmla="*/ 249 w 394"/>
                <a:gd name="T21" fmla="*/ 1558 h 1902"/>
                <a:gd name="T22" fmla="*/ 265 w 394"/>
                <a:gd name="T23" fmla="*/ 1523 h 1902"/>
                <a:gd name="T24" fmla="*/ 281 w 394"/>
                <a:gd name="T25" fmla="*/ 1488 h 1902"/>
                <a:gd name="T26" fmla="*/ 296 w 394"/>
                <a:gd name="T27" fmla="*/ 1452 h 1902"/>
                <a:gd name="T28" fmla="*/ 309 w 394"/>
                <a:gd name="T29" fmla="*/ 1417 h 1902"/>
                <a:gd name="T30" fmla="*/ 322 w 394"/>
                <a:gd name="T31" fmla="*/ 1381 h 1902"/>
                <a:gd name="T32" fmla="*/ 333 w 394"/>
                <a:gd name="T33" fmla="*/ 1344 h 1902"/>
                <a:gd name="T34" fmla="*/ 343 w 394"/>
                <a:gd name="T35" fmla="*/ 1309 h 1902"/>
                <a:gd name="T36" fmla="*/ 353 w 394"/>
                <a:gd name="T37" fmla="*/ 1273 h 1902"/>
                <a:gd name="T38" fmla="*/ 361 w 394"/>
                <a:gd name="T39" fmla="*/ 1237 h 1902"/>
                <a:gd name="T40" fmla="*/ 369 w 394"/>
                <a:gd name="T41" fmla="*/ 1202 h 1902"/>
                <a:gd name="T42" fmla="*/ 375 w 394"/>
                <a:gd name="T43" fmla="*/ 1167 h 1902"/>
                <a:gd name="T44" fmla="*/ 380 w 394"/>
                <a:gd name="T45" fmla="*/ 1131 h 1902"/>
                <a:gd name="T46" fmla="*/ 385 w 394"/>
                <a:gd name="T47" fmla="*/ 1096 h 1902"/>
                <a:gd name="T48" fmla="*/ 389 w 394"/>
                <a:gd name="T49" fmla="*/ 1061 h 1902"/>
                <a:gd name="T50" fmla="*/ 391 w 394"/>
                <a:gd name="T51" fmla="*/ 1027 h 1902"/>
                <a:gd name="T52" fmla="*/ 393 w 394"/>
                <a:gd name="T53" fmla="*/ 993 h 1902"/>
                <a:gd name="T54" fmla="*/ 394 w 394"/>
                <a:gd name="T55" fmla="*/ 959 h 1902"/>
                <a:gd name="T56" fmla="*/ 394 w 394"/>
                <a:gd name="T57" fmla="*/ 926 h 1902"/>
                <a:gd name="T58" fmla="*/ 393 w 394"/>
                <a:gd name="T59" fmla="*/ 894 h 1902"/>
                <a:gd name="T60" fmla="*/ 392 w 394"/>
                <a:gd name="T61" fmla="*/ 862 h 1902"/>
                <a:gd name="T62" fmla="*/ 390 w 394"/>
                <a:gd name="T63" fmla="*/ 830 h 1902"/>
                <a:gd name="T64" fmla="*/ 387 w 394"/>
                <a:gd name="T65" fmla="*/ 799 h 1902"/>
                <a:gd name="T66" fmla="*/ 384 w 394"/>
                <a:gd name="T67" fmla="*/ 769 h 1902"/>
                <a:gd name="T68" fmla="*/ 378 w 394"/>
                <a:gd name="T69" fmla="*/ 741 h 1902"/>
                <a:gd name="T70" fmla="*/ 374 w 394"/>
                <a:gd name="T71" fmla="*/ 712 h 1902"/>
                <a:gd name="T72" fmla="*/ 368 w 394"/>
                <a:gd name="T73" fmla="*/ 684 h 1902"/>
                <a:gd name="T74" fmla="*/ 361 w 394"/>
                <a:gd name="T75" fmla="*/ 657 h 1902"/>
                <a:gd name="T76" fmla="*/ 354 w 394"/>
                <a:gd name="T77" fmla="*/ 631 h 1902"/>
                <a:gd name="T78" fmla="*/ 342 w 394"/>
                <a:gd name="T79" fmla="*/ 593 h 1902"/>
                <a:gd name="T80" fmla="*/ 324 w 394"/>
                <a:gd name="T81" fmla="*/ 543 h 1902"/>
                <a:gd name="T82" fmla="*/ 304 w 394"/>
                <a:gd name="T83" fmla="*/ 495 h 1902"/>
                <a:gd name="T84" fmla="*/ 280 w 394"/>
                <a:gd name="T85" fmla="*/ 448 h 1902"/>
                <a:gd name="T86" fmla="*/ 256 w 394"/>
                <a:gd name="T87" fmla="*/ 402 h 1902"/>
                <a:gd name="T88" fmla="*/ 229 w 394"/>
                <a:gd name="T89" fmla="*/ 356 h 1902"/>
                <a:gd name="T90" fmla="*/ 200 w 394"/>
                <a:gd name="T91" fmla="*/ 310 h 1902"/>
                <a:gd name="T92" fmla="*/ 171 w 394"/>
                <a:gd name="T93" fmla="*/ 263 h 1902"/>
                <a:gd name="T94" fmla="*/ 140 w 394"/>
                <a:gd name="T95" fmla="*/ 215 h 1902"/>
                <a:gd name="T96" fmla="*/ 106 w 394"/>
                <a:gd name="T97" fmla="*/ 165 h 1902"/>
                <a:gd name="T98" fmla="*/ 72 w 394"/>
                <a:gd name="T99" fmla="*/ 113 h 1902"/>
                <a:gd name="T100" fmla="*/ 36 w 394"/>
                <a:gd name="T101" fmla="*/ 58 h 1902"/>
                <a:gd name="T102" fmla="*/ 9 w 394"/>
                <a:gd name="T103" fmla="*/ 15 h 1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94" h="1902">
                  <a:moveTo>
                    <a:pt x="0" y="1902"/>
                  </a:moveTo>
                  <a:lnTo>
                    <a:pt x="15" y="1887"/>
                  </a:lnTo>
                  <a:lnTo>
                    <a:pt x="30" y="1873"/>
                  </a:lnTo>
                  <a:lnTo>
                    <a:pt x="44" y="1857"/>
                  </a:lnTo>
                  <a:lnTo>
                    <a:pt x="58" y="1842"/>
                  </a:lnTo>
                  <a:lnTo>
                    <a:pt x="72" y="1826"/>
                  </a:lnTo>
                  <a:lnTo>
                    <a:pt x="85" y="1810"/>
                  </a:lnTo>
                  <a:lnTo>
                    <a:pt x="98" y="1794"/>
                  </a:lnTo>
                  <a:lnTo>
                    <a:pt x="111" y="1778"/>
                  </a:lnTo>
                  <a:lnTo>
                    <a:pt x="124" y="1762"/>
                  </a:lnTo>
                  <a:lnTo>
                    <a:pt x="135" y="1746"/>
                  </a:lnTo>
                  <a:lnTo>
                    <a:pt x="147" y="1729"/>
                  </a:lnTo>
                  <a:lnTo>
                    <a:pt x="159" y="1713"/>
                  </a:lnTo>
                  <a:lnTo>
                    <a:pt x="170" y="1696"/>
                  </a:lnTo>
                  <a:lnTo>
                    <a:pt x="181" y="1679"/>
                  </a:lnTo>
                  <a:lnTo>
                    <a:pt x="192" y="1662"/>
                  </a:lnTo>
                  <a:lnTo>
                    <a:pt x="201" y="1645"/>
                  </a:lnTo>
                  <a:lnTo>
                    <a:pt x="212" y="1628"/>
                  </a:lnTo>
                  <a:lnTo>
                    <a:pt x="222" y="1611"/>
                  </a:lnTo>
                  <a:lnTo>
                    <a:pt x="231" y="1594"/>
                  </a:lnTo>
                  <a:lnTo>
                    <a:pt x="240" y="1575"/>
                  </a:lnTo>
                  <a:lnTo>
                    <a:pt x="249" y="1558"/>
                  </a:lnTo>
                  <a:lnTo>
                    <a:pt x="258" y="1540"/>
                  </a:lnTo>
                  <a:lnTo>
                    <a:pt x="265" y="1523"/>
                  </a:lnTo>
                  <a:lnTo>
                    <a:pt x="274" y="1505"/>
                  </a:lnTo>
                  <a:lnTo>
                    <a:pt x="281" y="1488"/>
                  </a:lnTo>
                  <a:lnTo>
                    <a:pt x="289" y="1470"/>
                  </a:lnTo>
                  <a:lnTo>
                    <a:pt x="296" y="1452"/>
                  </a:lnTo>
                  <a:lnTo>
                    <a:pt x="303" y="1434"/>
                  </a:lnTo>
                  <a:lnTo>
                    <a:pt x="309" y="1417"/>
                  </a:lnTo>
                  <a:lnTo>
                    <a:pt x="315" y="1399"/>
                  </a:lnTo>
                  <a:lnTo>
                    <a:pt x="322" y="1381"/>
                  </a:lnTo>
                  <a:lnTo>
                    <a:pt x="328" y="1363"/>
                  </a:lnTo>
                  <a:lnTo>
                    <a:pt x="333" y="1344"/>
                  </a:lnTo>
                  <a:lnTo>
                    <a:pt x="339" y="1326"/>
                  </a:lnTo>
                  <a:lnTo>
                    <a:pt x="343" y="1309"/>
                  </a:lnTo>
                  <a:lnTo>
                    <a:pt x="348" y="1291"/>
                  </a:lnTo>
                  <a:lnTo>
                    <a:pt x="353" y="1273"/>
                  </a:lnTo>
                  <a:lnTo>
                    <a:pt x="357" y="1255"/>
                  </a:lnTo>
                  <a:lnTo>
                    <a:pt x="361" y="1237"/>
                  </a:lnTo>
                  <a:lnTo>
                    <a:pt x="365" y="1220"/>
                  </a:lnTo>
                  <a:lnTo>
                    <a:pt x="369" y="1202"/>
                  </a:lnTo>
                  <a:lnTo>
                    <a:pt x="372" y="1184"/>
                  </a:lnTo>
                  <a:lnTo>
                    <a:pt x="375" y="1167"/>
                  </a:lnTo>
                  <a:lnTo>
                    <a:pt x="378" y="1149"/>
                  </a:lnTo>
                  <a:lnTo>
                    <a:pt x="380" y="1131"/>
                  </a:lnTo>
                  <a:lnTo>
                    <a:pt x="382" y="1113"/>
                  </a:lnTo>
                  <a:lnTo>
                    <a:pt x="385" y="1096"/>
                  </a:lnTo>
                  <a:lnTo>
                    <a:pt x="387" y="1078"/>
                  </a:lnTo>
                  <a:lnTo>
                    <a:pt x="389" y="1061"/>
                  </a:lnTo>
                  <a:lnTo>
                    <a:pt x="390" y="1044"/>
                  </a:lnTo>
                  <a:lnTo>
                    <a:pt x="391" y="1027"/>
                  </a:lnTo>
                  <a:lnTo>
                    <a:pt x="392" y="1010"/>
                  </a:lnTo>
                  <a:lnTo>
                    <a:pt x="393" y="993"/>
                  </a:lnTo>
                  <a:lnTo>
                    <a:pt x="393" y="976"/>
                  </a:lnTo>
                  <a:lnTo>
                    <a:pt x="394" y="959"/>
                  </a:lnTo>
                  <a:lnTo>
                    <a:pt x="394" y="943"/>
                  </a:lnTo>
                  <a:lnTo>
                    <a:pt x="394" y="926"/>
                  </a:lnTo>
                  <a:lnTo>
                    <a:pt x="394" y="910"/>
                  </a:lnTo>
                  <a:lnTo>
                    <a:pt x="393" y="894"/>
                  </a:lnTo>
                  <a:lnTo>
                    <a:pt x="393" y="878"/>
                  </a:lnTo>
                  <a:lnTo>
                    <a:pt x="392" y="862"/>
                  </a:lnTo>
                  <a:lnTo>
                    <a:pt x="391" y="846"/>
                  </a:lnTo>
                  <a:lnTo>
                    <a:pt x="390" y="830"/>
                  </a:lnTo>
                  <a:lnTo>
                    <a:pt x="389" y="815"/>
                  </a:lnTo>
                  <a:lnTo>
                    <a:pt x="387" y="799"/>
                  </a:lnTo>
                  <a:lnTo>
                    <a:pt x="385" y="784"/>
                  </a:lnTo>
                  <a:lnTo>
                    <a:pt x="384" y="769"/>
                  </a:lnTo>
                  <a:lnTo>
                    <a:pt x="381" y="755"/>
                  </a:lnTo>
                  <a:lnTo>
                    <a:pt x="378" y="741"/>
                  </a:lnTo>
                  <a:lnTo>
                    <a:pt x="376" y="726"/>
                  </a:lnTo>
                  <a:lnTo>
                    <a:pt x="374" y="712"/>
                  </a:lnTo>
                  <a:lnTo>
                    <a:pt x="371" y="698"/>
                  </a:lnTo>
                  <a:lnTo>
                    <a:pt x="368" y="684"/>
                  </a:lnTo>
                  <a:lnTo>
                    <a:pt x="364" y="670"/>
                  </a:lnTo>
                  <a:lnTo>
                    <a:pt x="361" y="657"/>
                  </a:lnTo>
                  <a:lnTo>
                    <a:pt x="358" y="644"/>
                  </a:lnTo>
                  <a:lnTo>
                    <a:pt x="354" y="631"/>
                  </a:lnTo>
                  <a:lnTo>
                    <a:pt x="351" y="617"/>
                  </a:lnTo>
                  <a:lnTo>
                    <a:pt x="342" y="593"/>
                  </a:lnTo>
                  <a:lnTo>
                    <a:pt x="333" y="567"/>
                  </a:lnTo>
                  <a:lnTo>
                    <a:pt x="324" y="543"/>
                  </a:lnTo>
                  <a:lnTo>
                    <a:pt x="314" y="518"/>
                  </a:lnTo>
                  <a:lnTo>
                    <a:pt x="304" y="495"/>
                  </a:lnTo>
                  <a:lnTo>
                    <a:pt x="292" y="471"/>
                  </a:lnTo>
                  <a:lnTo>
                    <a:pt x="280" y="448"/>
                  </a:lnTo>
                  <a:lnTo>
                    <a:pt x="269" y="425"/>
                  </a:lnTo>
                  <a:lnTo>
                    <a:pt x="256" y="402"/>
                  </a:lnTo>
                  <a:lnTo>
                    <a:pt x="243" y="379"/>
                  </a:lnTo>
                  <a:lnTo>
                    <a:pt x="229" y="356"/>
                  </a:lnTo>
                  <a:lnTo>
                    <a:pt x="215" y="333"/>
                  </a:lnTo>
                  <a:lnTo>
                    <a:pt x="200" y="310"/>
                  </a:lnTo>
                  <a:lnTo>
                    <a:pt x="187" y="286"/>
                  </a:lnTo>
                  <a:lnTo>
                    <a:pt x="171" y="263"/>
                  </a:lnTo>
                  <a:lnTo>
                    <a:pt x="156" y="238"/>
                  </a:lnTo>
                  <a:lnTo>
                    <a:pt x="140" y="215"/>
                  </a:lnTo>
                  <a:lnTo>
                    <a:pt x="123" y="189"/>
                  </a:lnTo>
                  <a:lnTo>
                    <a:pt x="106" y="165"/>
                  </a:lnTo>
                  <a:lnTo>
                    <a:pt x="90" y="139"/>
                  </a:lnTo>
                  <a:lnTo>
                    <a:pt x="72" y="113"/>
                  </a:lnTo>
                  <a:lnTo>
                    <a:pt x="55" y="86"/>
                  </a:lnTo>
                  <a:lnTo>
                    <a:pt x="36" y="58"/>
                  </a:lnTo>
                  <a:lnTo>
                    <a:pt x="18" y="29"/>
                  </a:lnTo>
                  <a:lnTo>
                    <a:pt x="9" y="1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90" name="Freeform 334"/>
            <p:cNvSpPr>
              <a:spLocks/>
            </p:cNvSpPr>
            <p:nvPr/>
          </p:nvSpPr>
          <p:spPr bwMode="auto">
            <a:xfrm>
              <a:off x="904" y="1020"/>
              <a:ext cx="1022" cy="251"/>
            </a:xfrm>
            <a:custGeom>
              <a:avLst/>
              <a:gdLst>
                <a:gd name="T0" fmla="*/ 5 w 2772"/>
                <a:gd name="T1" fmla="*/ 73 h 683"/>
                <a:gd name="T2" fmla="*/ 1 w 2772"/>
                <a:gd name="T3" fmla="*/ 162 h 683"/>
                <a:gd name="T4" fmla="*/ 1 w 2772"/>
                <a:gd name="T5" fmla="*/ 221 h 683"/>
                <a:gd name="T6" fmla="*/ 2 w 2772"/>
                <a:gd name="T7" fmla="*/ 262 h 683"/>
                <a:gd name="T8" fmla="*/ 6 w 2772"/>
                <a:gd name="T9" fmla="*/ 301 h 683"/>
                <a:gd name="T10" fmla="*/ 10 w 2772"/>
                <a:gd name="T11" fmla="*/ 338 h 683"/>
                <a:gd name="T12" fmla="*/ 17 w 2772"/>
                <a:gd name="T13" fmla="*/ 375 h 683"/>
                <a:gd name="T14" fmla="*/ 26 w 2772"/>
                <a:gd name="T15" fmla="*/ 408 h 683"/>
                <a:gd name="T16" fmla="*/ 38 w 2772"/>
                <a:gd name="T17" fmla="*/ 437 h 683"/>
                <a:gd name="T18" fmla="*/ 51 w 2772"/>
                <a:gd name="T19" fmla="*/ 466 h 683"/>
                <a:gd name="T20" fmla="*/ 68 w 2772"/>
                <a:gd name="T21" fmla="*/ 491 h 683"/>
                <a:gd name="T22" fmla="*/ 89 w 2772"/>
                <a:gd name="T23" fmla="*/ 513 h 683"/>
                <a:gd name="T24" fmla="*/ 112 w 2772"/>
                <a:gd name="T25" fmla="*/ 531 h 683"/>
                <a:gd name="T26" fmla="*/ 139 w 2772"/>
                <a:gd name="T27" fmla="*/ 546 h 683"/>
                <a:gd name="T28" fmla="*/ 169 w 2772"/>
                <a:gd name="T29" fmla="*/ 558 h 683"/>
                <a:gd name="T30" fmla="*/ 200 w 2772"/>
                <a:gd name="T31" fmla="*/ 566 h 683"/>
                <a:gd name="T32" fmla="*/ 236 w 2772"/>
                <a:gd name="T33" fmla="*/ 573 h 683"/>
                <a:gd name="T34" fmla="*/ 272 w 2772"/>
                <a:gd name="T35" fmla="*/ 576 h 683"/>
                <a:gd name="T36" fmla="*/ 311 w 2772"/>
                <a:gd name="T37" fmla="*/ 578 h 683"/>
                <a:gd name="T38" fmla="*/ 383 w 2772"/>
                <a:gd name="T39" fmla="*/ 578 h 683"/>
                <a:gd name="T40" fmla="*/ 481 w 2772"/>
                <a:gd name="T41" fmla="*/ 573 h 683"/>
                <a:gd name="T42" fmla="*/ 559 w 2772"/>
                <a:gd name="T43" fmla="*/ 568 h 683"/>
                <a:gd name="T44" fmla="*/ 637 w 2772"/>
                <a:gd name="T45" fmla="*/ 564 h 683"/>
                <a:gd name="T46" fmla="*/ 771 w 2772"/>
                <a:gd name="T47" fmla="*/ 558 h 683"/>
                <a:gd name="T48" fmla="*/ 916 w 2772"/>
                <a:gd name="T49" fmla="*/ 552 h 683"/>
                <a:gd name="T50" fmla="*/ 1058 w 2772"/>
                <a:gd name="T51" fmla="*/ 551 h 683"/>
                <a:gd name="T52" fmla="*/ 1198 w 2772"/>
                <a:gd name="T53" fmla="*/ 553 h 683"/>
                <a:gd name="T54" fmla="*/ 1340 w 2772"/>
                <a:gd name="T55" fmla="*/ 561 h 683"/>
                <a:gd name="T56" fmla="*/ 1427 w 2772"/>
                <a:gd name="T57" fmla="*/ 568 h 683"/>
                <a:gd name="T58" fmla="*/ 1501 w 2772"/>
                <a:gd name="T59" fmla="*/ 577 h 683"/>
                <a:gd name="T60" fmla="*/ 1577 w 2772"/>
                <a:gd name="T61" fmla="*/ 585 h 683"/>
                <a:gd name="T62" fmla="*/ 1654 w 2772"/>
                <a:gd name="T63" fmla="*/ 597 h 683"/>
                <a:gd name="T64" fmla="*/ 1734 w 2772"/>
                <a:gd name="T65" fmla="*/ 610 h 683"/>
                <a:gd name="T66" fmla="*/ 1897 w 2772"/>
                <a:gd name="T67" fmla="*/ 638 h 683"/>
                <a:gd name="T68" fmla="*/ 2045 w 2772"/>
                <a:gd name="T69" fmla="*/ 661 h 683"/>
                <a:gd name="T70" fmla="*/ 2127 w 2772"/>
                <a:gd name="T71" fmla="*/ 672 h 683"/>
                <a:gd name="T72" fmla="*/ 2207 w 2772"/>
                <a:gd name="T73" fmla="*/ 679 h 683"/>
                <a:gd name="T74" fmla="*/ 2285 w 2772"/>
                <a:gd name="T75" fmla="*/ 682 h 683"/>
                <a:gd name="T76" fmla="*/ 2362 w 2772"/>
                <a:gd name="T77" fmla="*/ 682 h 683"/>
                <a:gd name="T78" fmla="*/ 2434 w 2772"/>
                <a:gd name="T79" fmla="*/ 676 h 683"/>
                <a:gd name="T80" fmla="*/ 2483 w 2772"/>
                <a:gd name="T81" fmla="*/ 668 h 683"/>
                <a:gd name="T82" fmla="*/ 2517 w 2772"/>
                <a:gd name="T83" fmla="*/ 661 h 683"/>
                <a:gd name="T84" fmla="*/ 2550 w 2772"/>
                <a:gd name="T85" fmla="*/ 652 h 683"/>
                <a:gd name="T86" fmla="*/ 2582 w 2772"/>
                <a:gd name="T87" fmla="*/ 642 h 683"/>
                <a:gd name="T88" fmla="*/ 2613 w 2772"/>
                <a:gd name="T89" fmla="*/ 629 h 683"/>
                <a:gd name="T90" fmla="*/ 2642 w 2772"/>
                <a:gd name="T91" fmla="*/ 614 h 683"/>
                <a:gd name="T92" fmla="*/ 2671 w 2772"/>
                <a:gd name="T93" fmla="*/ 597 h 683"/>
                <a:gd name="T94" fmla="*/ 2697 w 2772"/>
                <a:gd name="T95" fmla="*/ 578 h 683"/>
                <a:gd name="T96" fmla="*/ 2722 w 2772"/>
                <a:gd name="T97" fmla="*/ 557 h 683"/>
                <a:gd name="T98" fmla="*/ 2745 w 2772"/>
                <a:gd name="T99" fmla="*/ 532 h 683"/>
                <a:gd name="T100" fmla="*/ 2768 w 2772"/>
                <a:gd name="T101" fmla="*/ 506 h 6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772" h="683">
                  <a:moveTo>
                    <a:pt x="10" y="0"/>
                  </a:moveTo>
                  <a:lnTo>
                    <a:pt x="8" y="18"/>
                  </a:lnTo>
                  <a:lnTo>
                    <a:pt x="7" y="36"/>
                  </a:lnTo>
                  <a:lnTo>
                    <a:pt x="6" y="55"/>
                  </a:lnTo>
                  <a:lnTo>
                    <a:pt x="5" y="73"/>
                  </a:lnTo>
                  <a:lnTo>
                    <a:pt x="3" y="91"/>
                  </a:lnTo>
                  <a:lnTo>
                    <a:pt x="2" y="108"/>
                  </a:lnTo>
                  <a:lnTo>
                    <a:pt x="2" y="126"/>
                  </a:lnTo>
                  <a:lnTo>
                    <a:pt x="1" y="145"/>
                  </a:lnTo>
                  <a:lnTo>
                    <a:pt x="1" y="162"/>
                  </a:lnTo>
                  <a:lnTo>
                    <a:pt x="0" y="179"/>
                  </a:lnTo>
                  <a:lnTo>
                    <a:pt x="0" y="196"/>
                  </a:lnTo>
                  <a:lnTo>
                    <a:pt x="0" y="204"/>
                  </a:lnTo>
                  <a:lnTo>
                    <a:pt x="0" y="213"/>
                  </a:lnTo>
                  <a:lnTo>
                    <a:pt x="1" y="221"/>
                  </a:lnTo>
                  <a:lnTo>
                    <a:pt x="1" y="230"/>
                  </a:lnTo>
                  <a:lnTo>
                    <a:pt x="1" y="238"/>
                  </a:lnTo>
                  <a:lnTo>
                    <a:pt x="1" y="246"/>
                  </a:lnTo>
                  <a:lnTo>
                    <a:pt x="2" y="254"/>
                  </a:lnTo>
                  <a:lnTo>
                    <a:pt x="2" y="262"/>
                  </a:lnTo>
                  <a:lnTo>
                    <a:pt x="2" y="270"/>
                  </a:lnTo>
                  <a:lnTo>
                    <a:pt x="3" y="278"/>
                  </a:lnTo>
                  <a:lnTo>
                    <a:pt x="5" y="286"/>
                  </a:lnTo>
                  <a:lnTo>
                    <a:pt x="5" y="294"/>
                  </a:lnTo>
                  <a:lnTo>
                    <a:pt x="6" y="301"/>
                  </a:lnTo>
                  <a:lnTo>
                    <a:pt x="7" y="309"/>
                  </a:lnTo>
                  <a:lnTo>
                    <a:pt x="8" y="317"/>
                  </a:lnTo>
                  <a:lnTo>
                    <a:pt x="8" y="325"/>
                  </a:lnTo>
                  <a:lnTo>
                    <a:pt x="9" y="332"/>
                  </a:lnTo>
                  <a:lnTo>
                    <a:pt x="10" y="338"/>
                  </a:lnTo>
                  <a:lnTo>
                    <a:pt x="12" y="346"/>
                  </a:lnTo>
                  <a:lnTo>
                    <a:pt x="13" y="353"/>
                  </a:lnTo>
                  <a:lnTo>
                    <a:pt x="14" y="361"/>
                  </a:lnTo>
                  <a:lnTo>
                    <a:pt x="16" y="367"/>
                  </a:lnTo>
                  <a:lnTo>
                    <a:pt x="17" y="375"/>
                  </a:lnTo>
                  <a:lnTo>
                    <a:pt x="18" y="381"/>
                  </a:lnTo>
                  <a:lnTo>
                    <a:pt x="21" y="387"/>
                  </a:lnTo>
                  <a:lnTo>
                    <a:pt x="23" y="395"/>
                  </a:lnTo>
                  <a:lnTo>
                    <a:pt x="25" y="401"/>
                  </a:lnTo>
                  <a:lnTo>
                    <a:pt x="26" y="408"/>
                  </a:lnTo>
                  <a:lnTo>
                    <a:pt x="28" y="414"/>
                  </a:lnTo>
                  <a:lnTo>
                    <a:pt x="30" y="419"/>
                  </a:lnTo>
                  <a:lnTo>
                    <a:pt x="33" y="426"/>
                  </a:lnTo>
                  <a:lnTo>
                    <a:pt x="35" y="432"/>
                  </a:lnTo>
                  <a:lnTo>
                    <a:pt x="38" y="437"/>
                  </a:lnTo>
                  <a:lnTo>
                    <a:pt x="41" y="444"/>
                  </a:lnTo>
                  <a:lnTo>
                    <a:pt x="43" y="449"/>
                  </a:lnTo>
                  <a:lnTo>
                    <a:pt x="46" y="454"/>
                  </a:lnTo>
                  <a:lnTo>
                    <a:pt x="49" y="461"/>
                  </a:lnTo>
                  <a:lnTo>
                    <a:pt x="51" y="466"/>
                  </a:lnTo>
                  <a:lnTo>
                    <a:pt x="55" y="471"/>
                  </a:lnTo>
                  <a:lnTo>
                    <a:pt x="58" y="476"/>
                  </a:lnTo>
                  <a:lnTo>
                    <a:pt x="62" y="481"/>
                  </a:lnTo>
                  <a:lnTo>
                    <a:pt x="65" y="486"/>
                  </a:lnTo>
                  <a:lnTo>
                    <a:pt x="68" y="491"/>
                  </a:lnTo>
                  <a:lnTo>
                    <a:pt x="73" y="495"/>
                  </a:lnTo>
                  <a:lnTo>
                    <a:pt x="76" y="500"/>
                  </a:lnTo>
                  <a:lnTo>
                    <a:pt x="80" y="504"/>
                  </a:lnTo>
                  <a:lnTo>
                    <a:pt x="84" y="509"/>
                  </a:lnTo>
                  <a:lnTo>
                    <a:pt x="89" y="513"/>
                  </a:lnTo>
                  <a:lnTo>
                    <a:pt x="93" y="516"/>
                  </a:lnTo>
                  <a:lnTo>
                    <a:pt x="97" y="520"/>
                  </a:lnTo>
                  <a:lnTo>
                    <a:pt x="102" y="524"/>
                  </a:lnTo>
                  <a:lnTo>
                    <a:pt x="107" y="528"/>
                  </a:lnTo>
                  <a:lnTo>
                    <a:pt x="112" y="531"/>
                  </a:lnTo>
                  <a:lnTo>
                    <a:pt x="116" y="534"/>
                  </a:lnTo>
                  <a:lnTo>
                    <a:pt x="122" y="537"/>
                  </a:lnTo>
                  <a:lnTo>
                    <a:pt x="127" y="541"/>
                  </a:lnTo>
                  <a:lnTo>
                    <a:pt x="132" y="543"/>
                  </a:lnTo>
                  <a:lnTo>
                    <a:pt x="139" y="546"/>
                  </a:lnTo>
                  <a:lnTo>
                    <a:pt x="144" y="548"/>
                  </a:lnTo>
                  <a:lnTo>
                    <a:pt x="149" y="551"/>
                  </a:lnTo>
                  <a:lnTo>
                    <a:pt x="156" y="553"/>
                  </a:lnTo>
                  <a:lnTo>
                    <a:pt x="162" y="556"/>
                  </a:lnTo>
                  <a:lnTo>
                    <a:pt x="169" y="558"/>
                  </a:lnTo>
                  <a:lnTo>
                    <a:pt x="174" y="560"/>
                  </a:lnTo>
                  <a:lnTo>
                    <a:pt x="180" y="561"/>
                  </a:lnTo>
                  <a:lnTo>
                    <a:pt x="188" y="563"/>
                  </a:lnTo>
                  <a:lnTo>
                    <a:pt x="194" y="565"/>
                  </a:lnTo>
                  <a:lnTo>
                    <a:pt x="200" y="566"/>
                  </a:lnTo>
                  <a:lnTo>
                    <a:pt x="207" y="567"/>
                  </a:lnTo>
                  <a:lnTo>
                    <a:pt x="214" y="569"/>
                  </a:lnTo>
                  <a:lnTo>
                    <a:pt x="221" y="570"/>
                  </a:lnTo>
                  <a:lnTo>
                    <a:pt x="228" y="572"/>
                  </a:lnTo>
                  <a:lnTo>
                    <a:pt x="236" y="573"/>
                  </a:lnTo>
                  <a:lnTo>
                    <a:pt x="243" y="574"/>
                  </a:lnTo>
                  <a:lnTo>
                    <a:pt x="249" y="574"/>
                  </a:lnTo>
                  <a:lnTo>
                    <a:pt x="257" y="575"/>
                  </a:lnTo>
                  <a:lnTo>
                    <a:pt x="264" y="576"/>
                  </a:lnTo>
                  <a:lnTo>
                    <a:pt x="272" y="576"/>
                  </a:lnTo>
                  <a:lnTo>
                    <a:pt x="280" y="577"/>
                  </a:lnTo>
                  <a:lnTo>
                    <a:pt x="288" y="577"/>
                  </a:lnTo>
                  <a:lnTo>
                    <a:pt x="295" y="577"/>
                  </a:lnTo>
                  <a:lnTo>
                    <a:pt x="303" y="578"/>
                  </a:lnTo>
                  <a:lnTo>
                    <a:pt x="311" y="578"/>
                  </a:lnTo>
                  <a:lnTo>
                    <a:pt x="319" y="578"/>
                  </a:lnTo>
                  <a:lnTo>
                    <a:pt x="335" y="578"/>
                  </a:lnTo>
                  <a:lnTo>
                    <a:pt x="351" y="578"/>
                  </a:lnTo>
                  <a:lnTo>
                    <a:pt x="367" y="578"/>
                  </a:lnTo>
                  <a:lnTo>
                    <a:pt x="383" y="578"/>
                  </a:lnTo>
                  <a:lnTo>
                    <a:pt x="399" y="577"/>
                  </a:lnTo>
                  <a:lnTo>
                    <a:pt x="414" y="576"/>
                  </a:lnTo>
                  <a:lnTo>
                    <a:pt x="432" y="576"/>
                  </a:lnTo>
                  <a:lnTo>
                    <a:pt x="463" y="574"/>
                  </a:lnTo>
                  <a:lnTo>
                    <a:pt x="481" y="573"/>
                  </a:lnTo>
                  <a:lnTo>
                    <a:pt x="496" y="572"/>
                  </a:lnTo>
                  <a:lnTo>
                    <a:pt x="512" y="570"/>
                  </a:lnTo>
                  <a:lnTo>
                    <a:pt x="528" y="570"/>
                  </a:lnTo>
                  <a:lnTo>
                    <a:pt x="543" y="569"/>
                  </a:lnTo>
                  <a:lnTo>
                    <a:pt x="559" y="568"/>
                  </a:lnTo>
                  <a:lnTo>
                    <a:pt x="575" y="567"/>
                  </a:lnTo>
                  <a:lnTo>
                    <a:pt x="591" y="566"/>
                  </a:lnTo>
                  <a:lnTo>
                    <a:pt x="606" y="566"/>
                  </a:lnTo>
                  <a:lnTo>
                    <a:pt x="621" y="565"/>
                  </a:lnTo>
                  <a:lnTo>
                    <a:pt x="637" y="564"/>
                  </a:lnTo>
                  <a:lnTo>
                    <a:pt x="652" y="563"/>
                  </a:lnTo>
                  <a:lnTo>
                    <a:pt x="683" y="562"/>
                  </a:lnTo>
                  <a:lnTo>
                    <a:pt x="713" y="561"/>
                  </a:lnTo>
                  <a:lnTo>
                    <a:pt x="742" y="559"/>
                  </a:lnTo>
                  <a:lnTo>
                    <a:pt x="771" y="558"/>
                  </a:lnTo>
                  <a:lnTo>
                    <a:pt x="801" y="557"/>
                  </a:lnTo>
                  <a:lnTo>
                    <a:pt x="830" y="556"/>
                  </a:lnTo>
                  <a:lnTo>
                    <a:pt x="859" y="554"/>
                  </a:lnTo>
                  <a:lnTo>
                    <a:pt x="887" y="553"/>
                  </a:lnTo>
                  <a:lnTo>
                    <a:pt x="916" y="552"/>
                  </a:lnTo>
                  <a:lnTo>
                    <a:pt x="945" y="552"/>
                  </a:lnTo>
                  <a:lnTo>
                    <a:pt x="972" y="551"/>
                  </a:lnTo>
                  <a:lnTo>
                    <a:pt x="1001" y="551"/>
                  </a:lnTo>
                  <a:lnTo>
                    <a:pt x="1029" y="551"/>
                  </a:lnTo>
                  <a:lnTo>
                    <a:pt x="1058" y="551"/>
                  </a:lnTo>
                  <a:lnTo>
                    <a:pt x="1085" y="551"/>
                  </a:lnTo>
                  <a:lnTo>
                    <a:pt x="1113" y="551"/>
                  </a:lnTo>
                  <a:lnTo>
                    <a:pt x="1142" y="552"/>
                  </a:lnTo>
                  <a:lnTo>
                    <a:pt x="1169" y="553"/>
                  </a:lnTo>
                  <a:lnTo>
                    <a:pt x="1198" y="553"/>
                  </a:lnTo>
                  <a:lnTo>
                    <a:pt x="1226" y="554"/>
                  </a:lnTo>
                  <a:lnTo>
                    <a:pt x="1255" y="557"/>
                  </a:lnTo>
                  <a:lnTo>
                    <a:pt x="1282" y="558"/>
                  </a:lnTo>
                  <a:lnTo>
                    <a:pt x="1311" y="560"/>
                  </a:lnTo>
                  <a:lnTo>
                    <a:pt x="1340" y="561"/>
                  </a:lnTo>
                  <a:lnTo>
                    <a:pt x="1369" y="563"/>
                  </a:lnTo>
                  <a:lnTo>
                    <a:pt x="1383" y="565"/>
                  </a:lnTo>
                  <a:lnTo>
                    <a:pt x="1398" y="566"/>
                  </a:lnTo>
                  <a:lnTo>
                    <a:pt x="1412" y="567"/>
                  </a:lnTo>
                  <a:lnTo>
                    <a:pt x="1427" y="568"/>
                  </a:lnTo>
                  <a:lnTo>
                    <a:pt x="1442" y="570"/>
                  </a:lnTo>
                  <a:lnTo>
                    <a:pt x="1457" y="572"/>
                  </a:lnTo>
                  <a:lnTo>
                    <a:pt x="1472" y="573"/>
                  </a:lnTo>
                  <a:lnTo>
                    <a:pt x="1486" y="575"/>
                  </a:lnTo>
                  <a:lnTo>
                    <a:pt x="1501" y="577"/>
                  </a:lnTo>
                  <a:lnTo>
                    <a:pt x="1517" y="578"/>
                  </a:lnTo>
                  <a:lnTo>
                    <a:pt x="1531" y="580"/>
                  </a:lnTo>
                  <a:lnTo>
                    <a:pt x="1546" y="582"/>
                  </a:lnTo>
                  <a:lnTo>
                    <a:pt x="1561" y="584"/>
                  </a:lnTo>
                  <a:lnTo>
                    <a:pt x="1577" y="585"/>
                  </a:lnTo>
                  <a:lnTo>
                    <a:pt x="1592" y="587"/>
                  </a:lnTo>
                  <a:lnTo>
                    <a:pt x="1607" y="590"/>
                  </a:lnTo>
                  <a:lnTo>
                    <a:pt x="1623" y="593"/>
                  </a:lnTo>
                  <a:lnTo>
                    <a:pt x="1639" y="595"/>
                  </a:lnTo>
                  <a:lnTo>
                    <a:pt x="1654" y="597"/>
                  </a:lnTo>
                  <a:lnTo>
                    <a:pt x="1670" y="599"/>
                  </a:lnTo>
                  <a:lnTo>
                    <a:pt x="1686" y="602"/>
                  </a:lnTo>
                  <a:lnTo>
                    <a:pt x="1702" y="605"/>
                  </a:lnTo>
                  <a:lnTo>
                    <a:pt x="1718" y="608"/>
                  </a:lnTo>
                  <a:lnTo>
                    <a:pt x="1734" y="610"/>
                  </a:lnTo>
                  <a:lnTo>
                    <a:pt x="1767" y="615"/>
                  </a:lnTo>
                  <a:lnTo>
                    <a:pt x="1799" y="622"/>
                  </a:lnTo>
                  <a:lnTo>
                    <a:pt x="1832" y="627"/>
                  </a:lnTo>
                  <a:lnTo>
                    <a:pt x="1864" y="632"/>
                  </a:lnTo>
                  <a:lnTo>
                    <a:pt x="1897" y="638"/>
                  </a:lnTo>
                  <a:lnTo>
                    <a:pt x="1930" y="643"/>
                  </a:lnTo>
                  <a:lnTo>
                    <a:pt x="1963" y="648"/>
                  </a:lnTo>
                  <a:lnTo>
                    <a:pt x="1996" y="654"/>
                  </a:lnTo>
                  <a:lnTo>
                    <a:pt x="2029" y="659"/>
                  </a:lnTo>
                  <a:lnTo>
                    <a:pt x="2045" y="661"/>
                  </a:lnTo>
                  <a:lnTo>
                    <a:pt x="2062" y="663"/>
                  </a:lnTo>
                  <a:lnTo>
                    <a:pt x="2078" y="665"/>
                  </a:lnTo>
                  <a:lnTo>
                    <a:pt x="2094" y="667"/>
                  </a:lnTo>
                  <a:lnTo>
                    <a:pt x="2111" y="669"/>
                  </a:lnTo>
                  <a:lnTo>
                    <a:pt x="2127" y="672"/>
                  </a:lnTo>
                  <a:lnTo>
                    <a:pt x="2143" y="673"/>
                  </a:lnTo>
                  <a:lnTo>
                    <a:pt x="2159" y="675"/>
                  </a:lnTo>
                  <a:lnTo>
                    <a:pt x="2175" y="676"/>
                  </a:lnTo>
                  <a:lnTo>
                    <a:pt x="2191" y="677"/>
                  </a:lnTo>
                  <a:lnTo>
                    <a:pt x="2207" y="679"/>
                  </a:lnTo>
                  <a:lnTo>
                    <a:pt x="2223" y="680"/>
                  </a:lnTo>
                  <a:lnTo>
                    <a:pt x="2239" y="680"/>
                  </a:lnTo>
                  <a:lnTo>
                    <a:pt x="2254" y="681"/>
                  </a:lnTo>
                  <a:lnTo>
                    <a:pt x="2270" y="682"/>
                  </a:lnTo>
                  <a:lnTo>
                    <a:pt x="2285" y="682"/>
                  </a:lnTo>
                  <a:lnTo>
                    <a:pt x="2301" y="682"/>
                  </a:lnTo>
                  <a:lnTo>
                    <a:pt x="2316" y="683"/>
                  </a:lnTo>
                  <a:lnTo>
                    <a:pt x="2331" y="682"/>
                  </a:lnTo>
                  <a:lnTo>
                    <a:pt x="2347" y="682"/>
                  </a:lnTo>
                  <a:lnTo>
                    <a:pt x="2362" y="682"/>
                  </a:lnTo>
                  <a:lnTo>
                    <a:pt x="2377" y="681"/>
                  </a:lnTo>
                  <a:lnTo>
                    <a:pt x="2391" y="680"/>
                  </a:lnTo>
                  <a:lnTo>
                    <a:pt x="2406" y="679"/>
                  </a:lnTo>
                  <a:lnTo>
                    <a:pt x="2421" y="678"/>
                  </a:lnTo>
                  <a:lnTo>
                    <a:pt x="2434" y="676"/>
                  </a:lnTo>
                  <a:lnTo>
                    <a:pt x="2449" y="674"/>
                  </a:lnTo>
                  <a:lnTo>
                    <a:pt x="2463" y="673"/>
                  </a:lnTo>
                  <a:lnTo>
                    <a:pt x="2470" y="671"/>
                  </a:lnTo>
                  <a:lnTo>
                    <a:pt x="2477" y="669"/>
                  </a:lnTo>
                  <a:lnTo>
                    <a:pt x="2483" y="668"/>
                  </a:lnTo>
                  <a:lnTo>
                    <a:pt x="2491" y="667"/>
                  </a:lnTo>
                  <a:lnTo>
                    <a:pt x="2497" y="666"/>
                  </a:lnTo>
                  <a:lnTo>
                    <a:pt x="2505" y="664"/>
                  </a:lnTo>
                  <a:lnTo>
                    <a:pt x="2511" y="663"/>
                  </a:lnTo>
                  <a:lnTo>
                    <a:pt x="2517" y="661"/>
                  </a:lnTo>
                  <a:lnTo>
                    <a:pt x="2525" y="660"/>
                  </a:lnTo>
                  <a:lnTo>
                    <a:pt x="2531" y="658"/>
                  </a:lnTo>
                  <a:lnTo>
                    <a:pt x="2538" y="656"/>
                  </a:lnTo>
                  <a:lnTo>
                    <a:pt x="2544" y="655"/>
                  </a:lnTo>
                  <a:lnTo>
                    <a:pt x="2550" y="652"/>
                  </a:lnTo>
                  <a:lnTo>
                    <a:pt x="2557" y="650"/>
                  </a:lnTo>
                  <a:lnTo>
                    <a:pt x="2563" y="648"/>
                  </a:lnTo>
                  <a:lnTo>
                    <a:pt x="2570" y="646"/>
                  </a:lnTo>
                  <a:lnTo>
                    <a:pt x="2576" y="644"/>
                  </a:lnTo>
                  <a:lnTo>
                    <a:pt x="2582" y="642"/>
                  </a:lnTo>
                  <a:lnTo>
                    <a:pt x="2589" y="639"/>
                  </a:lnTo>
                  <a:lnTo>
                    <a:pt x="2595" y="636"/>
                  </a:lnTo>
                  <a:lnTo>
                    <a:pt x="2601" y="634"/>
                  </a:lnTo>
                  <a:lnTo>
                    <a:pt x="2607" y="631"/>
                  </a:lnTo>
                  <a:lnTo>
                    <a:pt x="2613" y="629"/>
                  </a:lnTo>
                  <a:lnTo>
                    <a:pt x="2619" y="626"/>
                  </a:lnTo>
                  <a:lnTo>
                    <a:pt x="2625" y="623"/>
                  </a:lnTo>
                  <a:lnTo>
                    <a:pt x="2631" y="619"/>
                  </a:lnTo>
                  <a:lnTo>
                    <a:pt x="2637" y="617"/>
                  </a:lnTo>
                  <a:lnTo>
                    <a:pt x="2642" y="614"/>
                  </a:lnTo>
                  <a:lnTo>
                    <a:pt x="2648" y="611"/>
                  </a:lnTo>
                  <a:lnTo>
                    <a:pt x="2654" y="607"/>
                  </a:lnTo>
                  <a:lnTo>
                    <a:pt x="2659" y="603"/>
                  </a:lnTo>
                  <a:lnTo>
                    <a:pt x="2665" y="600"/>
                  </a:lnTo>
                  <a:lnTo>
                    <a:pt x="2671" y="597"/>
                  </a:lnTo>
                  <a:lnTo>
                    <a:pt x="2676" y="593"/>
                  </a:lnTo>
                  <a:lnTo>
                    <a:pt x="2681" y="590"/>
                  </a:lnTo>
                  <a:lnTo>
                    <a:pt x="2687" y="585"/>
                  </a:lnTo>
                  <a:lnTo>
                    <a:pt x="2692" y="581"/>
                  </a:lnTo>
                  <a:lnTo>
                    <a:pt x="2697" y="578"/>
                  </a:lnTo>
                  <a:lnTo>
                    <a:pt x="2702" y="574"/>
                  </a:lnTo>
                  <a:lnTo>
                    <a:pt x="2707" y="569"/>
                  </a:lnTo>
                  <a:lnTo>
                    <a:pt x="2712" y="565"/>
                  </a:lnTo>
                  <a:lnTo>
                    <a:pt x="2718" y="561"/>
                  </a:lnTo>
                  <a:lnTo>
                    <a:pt x="2722" y="557"/>
                  </a:lnTo>
                  <a:lnTo>
                    <a:pt x="2727" y="551"/>
                  </a:lnTo>
                  <a:lnTo>
                    <a:pt x="2732" y="547"/>
                  </a:lnTo>
                  <a:lnTo>
                    <a:pt x="2737" y="542"/>
                  </a:lnTo>
                  <a:lnTo>
                    <a:pt x="2741" y="537"/>
                  </a:lnTo>
                  <a:lnTo>
                    <a:pt x="2745" y="532"/>
                  </a:lnTo>
                  <a:lnTo>
                    <a:pt x="2751" y="527"/>
                  </a:lnTo>
                  <a:lnTo>
                    <a:pt x="2755" y="521"/>
                  </a:lnTo>
                  <a:lnTo>
                    <a:pt x="2759" y="517"/>
                  </a:lnTo>
                  <a:lnTo>
                    <a:pt x="2763" y="512"/>
                  </a:lnTo>
                  <a:lnTo>
                    <a:pt x="2768" y="506"/>
                  </a:lnTo>
                  <a:lnTo>
                    <a:pt x="2772" y="50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91" name="Freeform 335"/>
            <p:cNvSpPr>
              <a:spLocks/>
            </p:cNvSpPr>
            <p:nvPr/>
          </p:nvSpPr>
          <p:spPr bwMode="auto">
            <a:xfrm>
              <a:off x="1926" y="1020"/>
              <a:ext cx="52" cy="184"/>
            </a:xfrm>
            <a:custGeom>
              <a:avLst/>
              <a:gdLst>
                <a:gd name="T0" fmla="*/ 0 w 143"/>
                <a:gd name="T1" fmla="*/ 500 h 500"/>
                <a:gd name="T2" fmla="*/ 4 w 143"/>
                <a:gd name="T3" fmla="*/ 495 h 500"/>
                <a:gd name="T4" fmla="*/ 8 w 143"/>
                <a:gd name="T5" fmla="*/ 490 h 500"/>
                <a:gd name="T6" fmla="*/ 12 w 143"/>
                <a:gd name="T7" fmla="*/ 483 h 500"/>
                <a:gd name="T8" fmla="*/ 16 w 143"/>
                <a:gd name="T9" fmla="*/ 478 h 500"/>
                <a:gd name="T10" fmla="*/ 20 w 143"/>
                <a:gd name="T11" fmla="*/ 471 h 500"/>
                <a:gd name="T12" fmla="*/ 23 w 143"/>
                <a:gd name="T13" fmla="*/ 466 h 500"/>
                <a:gd name="T14" fmla="*/ 28 w 143"/>
                <a:gd name="T15" fmla="*/ 460 h 500"/>
                <a:gd name="T16" fmla="*/ 31 w 143"/>
                <a:gd name="T17" fmla="*/ 453 h 500"/>
                <a:gd name="T18" fmla="*/ 35 w 143"/>
                <a:gd name="T19" fmla="*/ 447 h 500"/>
                <a:gd name="T20" fmla="*/ 38 w 143"/>
                <a:gd name="T21" fmla="*/ 441 h 500"/>
                <a:gd name="T22" fmla="*/ 43 w 143"/>
                <a:gd name="T23" fmla="*/ 434 h 500"/>
                <a:gd name="T24" fmla="*/ 46 w 143"/>
                <a:gd name="T25" fmla="*/ 428 h 500"/>
                <a:gd name="T26" fmla="*/ 49 w 143"/>
                <a:gd name="T27" fmla="*/ 421 h 500"/>
                <a:gd name="T28" fmla="*/ 52 w 143"/>
                <a:gd name="T29" fmla="*/ 415 h 500"/>
                <a:gd name="T30" fmla="*/ 55 w 143"/>
                <a:gd name="T31" fmla="*/ 409 h 500"/>
                <a:gd name="T32" fmla="*/ 59 w 143"/>
                <a:gd name="T33" fmla="*/ 402 h 500"/>
                <a:gd name="T34" fmla="*/ 62 w 143"/>
                <a:gd name="T35" fmla="*/ 395 h 500"/>
                <a:gd name="T36" fmla="*/ 65 w 143"/>
                <a:gd name="T37" fmla="*/ 388 h 500"/>
                <a:gd name="T38" fmla="*/ 68 w 143"/>
                <a:gd name="T39" fmla="*/ 381 h 500"/>
                <a:gd name="T40" fmla="*/ 71 w 143"/>
                <a:gd name="T41" fmla="*/ 375 h 500"/>
                <a:gd name="T42" fmla="*/ 73 w 143"/>
                <a:gd name="T43" fmla="*/ 367 h 500"/>
                <a:gd name="T44" fmla="*/ 77 w 143"/>
                <a:gd name="T45" fmla="*/ 361 h 500"/>
                <a:gd name="T46" fmla="*/ 80 w 143"/>
                <a:gd name="T47" fmla="*/ 353 h 500"/>
                <a:gd name="T48" fmla="*/ 82 w 143"/>
                <a:gd name="T49" fmla="*/ 347 h 500"/>
                <a:gd name="T50" fmla="*/ 85 w 143"/>
                <a:gd name="T51" fmla="*/ 339 h 500"/>
                <a:gd name="T52" fmla="*/ 87 w 143"/>
                <a:gd name="T53" fmla="*/ 332 h 500"/>
                <a:gd name="T54" fmla="*/ 93 w 143"/>
                <a:gd name="T55" fmla="*/ 318 h 500"/>
                <a:gd name="T56" fmla="*/ 97 w 143"/>
                <a:gd name="T57" fmla="*/ 303 h 500"/>
                <a:gd name="T58" fmla="*/ 102 w 143"/>
                <a:gd name="T59" fmla="*/ 288 h 500"/>
                <a:gd name="T60" fmla="*/ 106 w 143"/>
                <a:gd name="T61" fmla="*/ 273 h 500"/>
                <a:gd name="T62" fmla="*/ 110 w 143"/>
                <a:gd name="T63" fmla="*/ 258 h 500"/>
                <a:gd name="T64" fmla="*/ 114 w 143"/>
                <a:gd name="T65" fmla="*/ 244 h 500"/>
                <a:gd name="T66" fmla="*/ 117 w 143"/>
                <a:gd name="T67" fmla="*/ 229 h 500"/>
                <a:gd name="T68" fmla="*/ 120 w 143"/>
                <a:gd name="T69" fmla="*/ 213 h 500"/>
                <a:gd name="T70" fmla="*/ 123 w 143"/>
                <a:gd name="T71" fmla="*/ 198 h 500"/>
                <a:gd name="T72" fmla="*/ 127 w 143"/>
                <a:gd name="T73" fmla="*/ 182 h 500"/>
                <a:gd name="T74" fmla="*/ 129 w 143"/>
                <a:gd name="T75" fmla="*/ 167 h 500"/>
                <a:gd name="T76" fmla="*/ 132 w 143"/>
                <a:gd name="T77" fmla="*/ 152 h 500"/>
                <a:gd name="T78" fmla="*/ 134 w 143"/>
                <a:gd name="T79" fmla="*/ 136 h 500"/>
                <a:gd name="T80" fmla="*/ 135 w 143"/>
                <a:gd name="T81" fmla="*/ 121 h 500"/>
                <a:gd name="T82" fmla="*/ 137 w 143"/>
                <a:gd name="T83" fmla="*/ 105 h 500"/>
                <a:gd name="T84" fmla="*/ 138 w 143"/>
                <a:gd name="T85" fmla="*/ 90 h 500"/>
                <a:gd name="T86" fmla="*/ 139 w 143"/>
                <a:gd name="T87" fmla="*/ 75 h 500"/>
                <a:gd name="T88" fmla="*/ 141 w 143"/>
                <a:gd name="T89" fmla="*/ 59 h 500"/>
                <a:gd name="T90" fmla="*/ 142 w 143"/>
                <a:gd name="T91" fmla="*/ 44 h 500"/>
                <a:gd name="T92" fmla="*/ 142 w 143"/>
                <a:gd name="T93" fmla="*/ 30 h 500"/>
                <a:gd name="T94" fmla="*/ 143 w 143"/>
                <a:gd name="T95" fmla="*/ 15 h 500"/>
                <a:gd name="T96" fmla="*/ 143 w 143"/>
                <a:gd name="T97" fmla="*/ 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3" h="500">
                  <a:moveTo>
                    <a:pt x="0" y="500"/>
                  </a:moveTo>
                  <a:lnTo>
                    <a:pt x="4" y="495"/>
                  </a:lnTo>
                  <a:lnTo>
                    <a:pt x="8" y="490"/>
                  </a:lnTo>
                  <a:lnTo>
                    <a:pt x="12" y="483"/>
                  </a:lnTo>
                  <a:lnTo>
                    <a:pt x="16" y="478"/>
                  </a:lnTo>
                  <a:lnTo>
                    <a:pt x="20" y="471"/>
                  </a:lnTo>
                  <a:lnTo>
                    <a:pt x="23" y="466"/>
                  </a:lnTo>
                  <a:lnTo>
                    <a:pt x="28" y="460"/>
                  </a:lnTo>
                  <a:lnTo>
                    <a:pt x="31" y="453"/>
                  </a:lnTo>
                  <a:lnTo>
                    <a:pt x="35" y="447"/>
                  </a:lnTo>
                  <a:lnTo>
                    <a:pt x="38" y="441"/>
                  </a:lnTo>
                  <a:lnTo>
                    <a:pt x="43" y="434"/>
                  </a:lnTo>
                  <a:lnTo>
                    <a:pt x="46" y="428"/>
                  </a:lnTo>
                  <a:lnTo>
                    <a:pt x="49" y="421"/>
                  </a:lnTo>
                  <a:lnTo>
                    <a:pt x="52" y="415"/>
                  </a:lnTo>
                  <a:lnTo>
                    <a:pt x="55" y="409"/>
                  </a:lnTo>
                  <a:lnTo>
                    <a:pt x="59" y="402"/>
                  </a:lnTo>
                  <a:lnTo>
                    <a:pt x="62" y="395"/>
                  </a:lnTo>
                  <a:lnTo>
                    <a:pt x="65" y="388"/>
                  </a:lnTo>
                  <a:lnTo>
                    <a:pt x="68" y="381"/>
                  </a:lnTo>
                  <a:lnTo>
                    <a:pt x="71" y="375"/>
                  </a:lnTo>
                  <a:lnTo>
                    <a:pt x="73" y="367"/>
                  </a:lnTo>
                  <a:lnTo>
                    <a:pt x="77" y="361"/>
                  </a:lnTo>
                  <a:lnTo>
                    <a:pt x="80" y="353"/>
                  </a:lnTo>
                  <a:lnTo>
                    <a:pt x="82" y="347"/>
                  </a:lnTo>
                  <a:lnTo>
                    <a:pt x="85" y="339"/>
                  </a:lnTo>
                  <a:lnTo>
                    <a:pt x="87" y="332"/>
                  </a:lnTo>
                  <a:lnTo>
                    <a:pt x="93" y="318"/>
                  </a:lnTo>
                  <a:lnTo>
                    <a:pt x="97" y="303"/>
                  </a:lnTo>
                  <a:lnTo>
                    <a:pt x="102" y="288"/>
                  </a:lnTo>
                  <a:lnTo>
                    <a:pt x="106" y="273"/>
                  </a:lnTo>
                  <a:lnTo>
                    <a:pt x="110" y="258"/>
                  </a:lnTo>
                  <a:lnTo>
                    <a:pt x="114" y="244"/>
                  </a:lnTo>
                  <a:lnTo>
                    <a:pt x="117" y="229"/>
                  </a:lnTo>
                  <a:lnTo>
                    <a:pt x="120" y="213"/>
                  </a:lnTo>
                  <a:lnTo>
                    <a:pt x="123" y="198"/>
                  </a:lnTo>
                  <a:lnTo>
                    <a:pt x="127" y="182"/>
                  </a:lnTo>
                  <a:lnTo>
                    <a:pt x="129" y="167"/>
                  </a:lnTo>
                  <a:lnTo>
                    <a:pt x="132" y="152"/>
                  </a:lnTo>
                  <a:lnTo>
                    <a:pt x="134" y="136"/>
                  </a:lnTo>
                  <a:lnTo>
                    <a:pt x="135" y="121"/>
                  </a:lnTo>
                  <a:lnTo>
                    <a:pt x="137" y="105"/>
                  </a:lnTo>
                  <a:lnTo>
                    <a:pt x="138" y="90"/>
                  </a:lnTo>
                  <a:lnTo>
                    <a:pt x="139" y="75"/>
                  </a:lnTo>
                  <a:lnTo>
                    <a:pt x="141" y="59"/>
                  </a:lnTo>
                  <a:lnTo>
                    <a:pt x="142" y="44"/>
                  </a:lnTo>
                  <a:lnTo>
                    <a:pt x="142" y="30"/>
                  </a:lnTo>
                  <a:lnTo>
                    <a:pt x="143" y="15"/>
                  </a:lnTo>
                  <a:lnTo>
                    <a:pt x="14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92" name="Line 336"/>
            <p:cNvSpPr>
              <a:spLocks noChangeShapeType="1"/>
            </p:cNvSpPr>
            <p:nvPr/>
          </p:nvSpPr>
          <p:spPr bwMode="auto">
            <a:xfrm flipV="1">
              <a:off x="907" y="1080"/>
              <a:ext cx="70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93" name="Line 337"/>
            <p:cNvSpPr>
              <a:spLocks noChangeShapeType="1"/>
            </p:cNvSpPr>
            <p:nvPr/>
          </p:nvSpPr>
          <p:spPr bwMode="auto">
            <a:xfrm flipV="1">
              <a:off x="1049" y="1186"/>
              <a:ext cx="46" cy="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94" name="Line 338"/>
            <p:cNvSpPr>
              <a:spLocks noChangeShapeType="1"/>
            </p:cNvSpPr>
            <p:nvPr/>
          </p:nvSpPr>
          <p:spPr bwMode="auto">
            <a:xfrm flipV="1">
              <a:off x="1284" y="1186"/>
              <a:ext cx="38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95" name="Line 339"/>
            <p:cNvSpPr>
              <a:spLocks noChangeShapeType="1"/>
            </p:cNvSpPr>
            <p:nvPr/>
          </p:nvSpPr>
          <p:spPr bwMode="auto">
            <a:xfrm flipV="1">
              <a:off x="1495" y="1186"/>
              <a:ext cx="52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96" name="Line 340"/>
            <p:cNvSpPr>
              <a:spLocks noChangeShapeType="1"/>
            </p:cNvSpPr>
            <p:nvPr/>
          </p:nvSpPr>
          <p:spPr bwMode="auto">
            <a:xfrm flipV="1">
              <a:off x="1689" y="1186"/>
              <a:ext cx="82" cy="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197" name="Line 341"/>
            <p:cNvSpPr>
              <a:spLocks noChangeShapeType="1"/>
            </p:cNvSpPr>
            <p:nvPr/>
          </p:nvSpPr>
          <p:spPr bwMode="auto">
            <a:xfrm flipV="1">
              <a:off x="1877" y="1020"/>
              <a:ext cx="59" cy="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22198" name="Group 342"/>
          <p:cNvGrpSpPr>
            <a:grpSpLocks/>
          </p:cNvGrpSpPr>
          <p:nvPr/>
        </p:nvGrpSpPr>
        <p:grpSpPr bwMode="auto">
          <a:xfrm>
            <a:off x="6080125" y="1111250"/>
            <a:ext cx="1430338" cy="704850"/>
            <a:chOff x="3830" y="600"/>
            <a:chExt cx="901" cy="444"/>
          </a:xfrm>
        </p:grpSpPr>
        <p:sp>
          <p:nvSpPr>
            <p:cNvPr id="122199" name="Line 343"/>
            <p:cNvSpPr>
              <a:spLocks noChangeShapeType="1"/>
            </p:cNvSpPr>
            <p:nvPr/>
          </p:nvSpPr>
          <p:spPr bwMode="auto">
            <a:xfrm flipV="1">
              <a:off x="4130" y="788"/>
              <a:ext cx="0" cy="2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200" name="Line 344"/>
            <p:cNvSpPr>
              <a:spLocks noChangeShapeType="1"/>
            </p:cNvSpPr>
            <p:nvPr/>
          </p:nvSpPr>
          <p:spPr bwMode="auto">
            <a:xfrm flipV="1">
              <a:off x="4432" y="788"/>
              <a:ext cx="0" cy="2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201" name="Line 345"/>
            <p:cNvSpPr>
              <a:spLocks noChangeShapeType="1"/>
            </p:cNvSpPr>
            <p:nvPr/>
          </p:nvSpPr>
          <p:spPr bwMode="auto">
            <a:xfrm flipH="1">
              <a:off x="3830" y="889"/>
              <a:ext cx="15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202" name="Line 346"/>
            <p:cNvSpPr>
              <a:spLocks noChangeShapeType="1"/>
            </p:cNvSpPr>
            <p:nvPr/>
          </p:nvSpPr>
          <p:spPr bwMode="auto">
            <a:xfrm>
              <a:off x="4581" y="889"/>
              <a:ext cx="15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203" name="Line 347"/>
            <p:cNvSpPr>
              <a:spLocks noChangeShapeType="1"/>
            </p:cNvSpPr>
            <p:nvPr/>
          </p:nvSpPr>
          <p:spPr bwMode="auto">
            <a:xfrm>
              <a:off x="4130" y="889"/>
              <a:ext cx="30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204" name="Freeform 348"/>
            <p:cNvSpPr>
              <a:spLocks/>
            </p:cNvSpPr>
            <p:nvPr/>
          </p:nvSpPr>
          <p:spPr bwMode="auto">
            <a:xfrm>
              <a:off x="3980" y="863"/>
              <a:ext cx="150" cy="52"/>
            </a:xfrm>
            <a:custGeom>
              <a:avLst/>
              <a:gdLst>
                <a:gd name="T0" fmla="*/ 0 w 407"/>
                <a:gd name="T1" fmla="*/ 0 h 136"/>
                <a:gd name="T2" fmla="*/ 0 w 407"/>
                <a:gd name="T3" fmla="*/ 136 h 136"/>
                <a:gd name="T4" fmla="*/ 407 w 407"/>
                <a:gd name="T5" fmla="*/ 68 h 136"/>
                <a:gd name="T6" fmla="*/ 0 w 407"/>
                <a:gd name="T7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136">
                  <a:moveTo>
                    <a:pt x="0" y="0"/>
                  </a:moveTo>
                  <a:lnTo>
                    <a:pt x="0" y="136"/>
                  </a:lnTo>
                  <a:lnTo>
                    <a:pt x="407" y="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205" name="Freeform 349"/>
            <p:cNvSpPr>
              <a:spLocks/>
            </p:cNvSpPr>
            <p:nvPr/>
          </p:nvSpPr>
          <p:spPr bwMode="auto">
            <a:xfrm>
              <a:off x="3980" y="863"/>
              <a:ext cx="150" cy="52"/>
            </a:xfrm>
            <a:custGeom>
              <a:avLst/>
              <a:gdLst>
                <a:gd name="T0" fmla="*/ 0 w 407"/>
                <a:gd name="T1" fmla="*/ 0 h 136"/>
                <a:gd name="T2" fmla="*/ 0 w 407"/>
                <a:gd name="T3" fmla="*/ 136 h 136"/>
                <a:gd name="T4" fmla="*/ 407 w 407"/>
                <a:gd name="T5" fmla="*/ 68 h 136"/>
                <a:gd name="T6" fmla="*/ 0 w 407"/>
                <a:gd name="T7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136">
                  <a:moveTo>
                    <a:pt x="0" y="0"/>
                  </a:moveTo>
                  <a:lnTo>
                    <a:pt x="0" y="136"/>
                  </a:lnTo>
                  <a:lnTo>
                    <a:pt x="407" y="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206" name="Freeform 350"/>
            <p:cNvSpPr>
              <a:spLocks/>
            </p:cNvSpPr>
            <p:nvPr/>
          </p:nvSpPr>
          <p:spPr bwMode="auto">
            <a:xfrm>
              <a:off x="4432" y="863"/>
              <a:ext cx="149" cy="52"/>
            </a:xfrm>
            <a:custGeom>
              <a:avLst/>
              <a:gdLst>
                <a:gd name="T0" fmla="*/ 406 w 406"/>
                <a:gd name="T1" fmla="*/ 0 h 136"/>
                <a:gd name="T2" fmla="*/ 406 w 406"/>
                <a:gd name="T3" fmla="*/ 136 h 136"/>
                <a:gd name="T4" fmla="*/ 0 w 406"/>
                <a:gd name="T5" fmla="*/ 68 h 136"/>
                <a:gd name="T6" fmla="*/ 406 w 406"/>
                <a:gd name="T7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136">
                  <a:moveTo>
                    <a:pt x="406" y="0"/>
                  </a:moveTo>
                  <a:lnTo>
                    <a:pt x="406" y="136"/>
                  </a:lnTo>
                  <a:lnTo>
                    <a:pt x="0" y="68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207" name="Freeform 351"/>
            <p:cNvSpPr>
              <a:spLocks/>
            </p:cNvSpPr>
            <p:nvPr/>
          </p:nvSpPr>
          <p:spPr bwMode="auto">
            <a:xfrm>
              <a:off x="4432" y="863"/>
              <a:ext cx="149" cy="52"/>
            </a:xfrm>
            <a:custGeom>
              <a:avLst/>
              <a:gdLst>
                <a:gd name="T0" fmla="*/ 406 w 406"/>
                <a:gd name="T1" fmla="*/ 0 h 136"/>
                <a:gd name="T2" fmla="*/ 406 w 406"/>
                <a:gd name="T3" fmla="*/ 136 h 136"/>
                <a:gd name="T4" fmla="*/ 0 w 406"/>
                <a:gd name="T5" fmla="*/ 68 h 136"/>
                <a:gd name="T6" fmla="*/ 406 w 406"/>
                <a:gd name="T7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136">
                  <a:moveTo>
                    <a:pt x="406" y="0"/>
                  </a:moveTo>
                  <a:lnTo>
                    <a:pt x="406" y="136"/>
                  </a:lnTo>
                  <a:lnTo>
                    <a:pt x="0" y="68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208" name="Freeform 352"/>
            <p:cNvSpPr>
              <a:spLocks/>
            </p:cNvSpPr>
            <p:nvPr/>
          </p:nvSpPr>
          <p:spPr bwMode="auto">
            <a:xfrm>
              <a:off x="4225" y="600"/>
              <a:ext cx="106" cy="235"/>
            </a:xfrm>
            <a:custGeom>
              <a:avLst/>
              <a:gdLst>
                <a:gd name="T0" fmla="*/ 170 w 284"/>
                <a:gd name="T1" fmla="*/ 0 h 636"/>
                <a:gd name="T2" fmla="*/ 0 w 284"/>
                <a:gd name="T3" fmla="*/ 636 h 636"/>
                <a:gd name="T4" fmla="*/ 110 w 284"/>
                <a:gd name="T5" fmla="*/ 636 h 636"/>
                <a:gd name="T6" fmla="*/ 124 w 284"/>
                <a:gd name="T7" fmla="*/ 634 h 636"/>
                <a:gd name="T8" fmla="*/ 139 w 284"/>
                <a:gd name="T9" fmla="*/ 630 h 636"/>
                <a:gd name="T10" fmla="*/ 153 w 284"/>
                <a:gd name="T11" fmla="*/ 623 h 636"/>
                <a:gd name="T12" fmla="*/ 168 w 284"/>
                <a:gd name="T13" fmla="*/ 612 h 636"/>
                <a:gd name="T14" fmla="*/ 182 w 284"/>
                <a:gd name="T15" fmla="*/ 600 h 636"/>
                <a:gd name="T16" fmla="*/ 195 w 284"/>
                <a:gd name="T17" fmla="*/ 585 h 636"/>
                <a:gd name="T18" fmla="*/ 206 w 284"/>
                <a:gd name="T19" fmla="*/ 568 h 636"/>
                <a:gd name="T20" fmla="*/ 216 w 284"/>
                <a:gd name="T21" fmla="*/ 550 h 636"/>
                <a:gd name="T22" fmla="*/ 224 w 284"/>
                <a:gd name="T23" fmla="*/ 532 h 636"/>
                <a:gd name="T24" fmla="*/ 230 w 284"/>
                <a:gd name="T25" fmla="*/ 512 h 636"/>
                <a:gd name="T26" fmla="*/ 278 w 284"/>
                <a:gd name="T27" fmla="*/ 336 h 636"/>
                <a:gd name="T28" fmla="*/ 282 w 284"/>
                <a:gd name="T29" fmla="*/ 316 h 636"/>
                <a:gd name="T30" fmla="*/ 284 w 284"/>
                <a:gd name="T31" fmla="*/ 298 h 636"/>
                <a:gd name="T32" fmla="*/ 283 w 284"/>
                <a:gd name="T33" fmla="*/ 280 h 636"/>
                <a:gd name="T34" fmla="*/ 281 w 284"/>
                <a:gd name="T35" fmla="*/ 263 h 636"/>
                <a:gd name="T36" fmla="*/ 275 w 284"/>
                <a:gd name="T37" fmla="*/ 248 h 636"/>
                <a:gd name="T38" fmla="*/ 269 w 284"/>
                <a:gd name="T39" fmla="*/ 236 h 636"/>
                <a:gd name="T40" fmla="*/ 260 w 284"/>
                <a:gd name="T41" fmla="*/ 225 h 636"/>
                <a:gd name="T42" fmla="*/ 249 w 284"/>
                <a:gd name="T43" fmla="*/ 218 h 636"/>
                <a:gd name="T44" fmla="*/ 237 w 284"/>
                <a:gd name="T45" fmla="*/ 214 h 636"/>
                <a:gd name="T46" fmla="*/ 224 w 284"/>
                <a:gd name="T47" fmla="*/ 212 h 636"/>
                <a:gd name="T48" fmla="*/ 113 w 284"/>
                <a:gd name="T49" fmla="*/ 212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636">
                  <a:moveTo>
                    <a:pt x="170" y="0"/>
                  </a:moveTo>
                  <a:lnTo>
                    <a:pt x="0" y="636"/>
                  </a:lnTo>
                  <a:lnTo>
                    <a:pt x="110" y="636"/>
                  </a:lnTo>
                  <a:lnTo>
                    <a:pt x="124" y="634"/>
                  </a:lnTo>
                  <a:lnTo>
                    <a:pt x="139" y="630"/>
                  </a:lnTo>
                  <a:lnTo>
                    <a:pt x="153" y="623"/>
                  </a:lnTo>
                  <a:lnTo>
                    <a:pt x="168" y="612"/>
                  </a:lnTo>
                  <a:lnTo>
                    <a:pt x="182" y="600"/>
                  </a:lnTo>
                  <a:lnTo>
                    <a:pt x="195" y="585"/>
                  </a:lnTo>
                  <a:lnTo>
                    <a:pt x="206" y="568"/>
                  </a:lnTo>
                  <a:lnTo>
                    <a:pt x="216" y="550"/>
                  </a:lnTo>
                  <a:lnTo>
                    <a:pt x="224" y="532"/>
                  </a:lnTo>
                  <a:lnTo>
                    <a:pt x="230" y="512"/>
                  </a:lnTo>
                  <a:lnTo>
                    <a:pt x="278" y="336"/>
                  </a:lnTo>
                  <a:lnTo>
                    <a:pt x="282" y="316"/>
                  </a:lnTo>
                  <a:lnTo>
                    <a:pt x="284" y="298"/>
                  </a:lnTo>
                  <a:lnTo>
                    <a:pt x="283" y="280"/>
                  </a:lnTo>
                  <a:lnTo>
                    <a:pt x="281" y="263"/>
                  </a:lnTo>
                  <a:lnTo>
                    <a:pt x="275" y="248"/>
                  </a:lnTo>
                  <a:lnTo>
                    <a:pt x="269" y="236"/>
                  </a:lnTo>
                  <a:lnTo>
                    <a:pt x="260" y="225"/>
                  </a:lnTo>
                  <a:lnTo>
                    <a:pt x="249" y="218"/>
                  </a:lnTo>
                  <a:lnTo>
                    <a:pt x="237" y="214"/>
                  </a:lnTo>
                  <a:lnTo>
                    <a:pt x="224" y="212"/>
                  </a:lnTo>
                  <a:lnTo>
                    <a:pt x="113" y="21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209" name="Line 353"/>
            <p:cNvSpPr>
              <a:spLocks noChangeShapeType="1"/>
            </p:cNvSpPr>
            <p:nvPr/>
          </p:nvSpPr>
          <p:spPr bwMode="auto">
            <a:xfrm>
              <a:off x="4432" y="889"/>
              <a:ext cx="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22223" name="Group 367"/>
          <p:cNvGrpSpPr>
            <a:grpSpLocks/>
          </p:cNvGrpSpPr>
          <p:nvPr/>
        </p:nvGrpSpPr>
        <p:grpSpPr bwMode="auto">
          <a:xfrm>
            <a:off x="444500" y="1778000"/>
            <a:ext cx="909638" cy="1590675"/>
            <a:chOff x="280" y="1020"/>
            <a:chExt cx="573" cy="1002"/>
          </a:xfrm>
        </p:grpSpPr>
        <p:sp>
          <p:nvSpPr>
            <p:cNvPr id="122224" name="Line 368"/>
            <p:cNvSpPr>
              <a:spLocks noChangeShapeType="1"/>
            </p:cNvSpPr>
            <p:nvPr/>
          </p:nvSpPr>
          <p:spPr bwMode="auto">
            <a:xfrm flipH="1">
              <a:off x="468" y="1020"/>
              <a:ext cx="38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225" name="Line 369"/>
            <p:cNvSpPr>
              <a:spLocks noChangeShapeType="1"/>
            </p:cNvSpPr>
            <p:nvPr/>
          </p:nvSpPr>
          <p:spPr bwMode="auto">
            <a:xfrm flipH="1">
              <a:off x="468" y="2022"/>
              <a:ext cx="38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226" name="Line 370"/>
            <p:cNvSpPr>
              <a:spLocks noChangeShapeType="1"/>
            </p:cNvSpPr>
            <p:nvPr/>
          </p:nvSpPr>
          <p:spPr bwMode="auto">
            <a:xfrm>
              <a:off x="569" y="1170"/>
              <a:ext cx="0" cy="70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227" name="Freeform 371"/>
            <p:cNvSpPr>
              <a:spLocks/>
            </p:cNvSpPr>
            <p:nvPr/>
          </p:nvSpPr>
          <p:spPr bwMode="auto">
            <a:xfrm>
              <a:off x="543" y="1020"/>
              <a:ext cx="49" cy="150"/>
            </a:xfrm>
            <a:custGeom>
              <a:avLst/>
              <a:gdLst>
                <a:gd name="T0" fmla="*/ 0 w 136"/>
                <a:gd name="T1" fmla="*/ 408 h 408"/>
                <a:gd name="T2" fmla="*/ 136 w 136"/>
                <a:gd name="T3" fmla="*/ 408 h 408"/>
                <a:gd name="T4" fmla="*/ 68 w 136"/>
                <a:gd name="T5" fmla="*/ 0 h 408"/>
                <a:gd name="T6" fmla="*/ 0 w 136"/>
                <a:gd name="T7" fmla="*/ 408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6" h="408">
                  <a:moveTo>
                    <a:pt x="0" y="408"/>
                  </a:moveTo>
                  <a:lnTo>
                    <a:pt x="136" y="408"/>
                  </a:lnTo>
                  <a:lnTo>
                    <a:pt x="68" y="0"/>
                  </a:lnTo>
                  <a:lnTo>
                    <a:pt x="0" y="408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228" name="Freeform 372"/>
            <p:cNvSpPr>
              <a:spLocks/>
            </p:cNvSpPr>
            <p:nvPr/>
          </p:nvSpPr>
          <p:spPr bwMode="auto">
            <a:xfrm>
              <a:off x="543" y="1020"/>
              <a:ext cx="49" cy="150"/>
            </a:xfrm>
            <a:custGeom>
              <a:avLst/>
              <a:gdLst>
                <a:gd name="T0" fmla="*/ 0 w 136"/>
                <a:gd name="T1" fmla="*/ 408 h 408"/>
                <a:gd name="T2" fmla="*/ 136 w 136"/>
                <a:gd name="T3" fmla="*/ 408 h 408"/>
                <a:gd name="T4" fmla="*/ 68 w 136"/>
                <a:gd name="T5" fmla="*/ 0 h 408"/>
                <a:gd name="T6" fmla="*/ 0 w 136"/>
                <a:gd name="T7" fmla="*/ 408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6" h="408">
                  <a:moveTo>
                    <a:pt x="0" y="408"/>
                  </a:moveTo>
                  <a:lnTo>
                    <a:pt x="136" y="408"/>
                  </a:lnTo>
                  <a:lnTo>
                    <a:pt x="68" y="0"/>
                  </a:lnTo>
                  <a:lnTo>
                    <a:pt x="0" y="408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229" name="Freeform 373"/>
            <p:cNvSpPr>
              <a:spLocks/>
            </p:cNvSpPr>
            <p:nvPr/>
          </p:nvSpPr>
          <p:spPr bwMode="auto">
            <a:xfrm>
              <a:off x="543" y="1872"/>
              <a:ext cx="49" cy="150"/>
            </a:xfrm>
            <a:custGeom>
              <a:avLst/>
              <a:gdLst>
                <a:gd name="T0" fmla="*/ 0 w 136"/>
                <a:gd name="T1" fmla="*/ 0 h 407"/>
                <a:gd name="T2" fmla="*/ 136 w 136"/>
                <a:gd name="T3" fmla="*/ 0 h 407"/>
                <a:gd name="T4" fmla="*/ 68 w 136"/>
                <a:gd name="T5" fmla="*/ 407 h 407"/>
                <a:gd name="T6" fmla="*/ 0 w 13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6" h="407">
                  <a:moveTo>
                    <a:pt x="0" y="0"/>
                  </a:moveTo>
                  <a:lnTo>
                    <a:pt x="136" y="0"/>
                  </a:lnTo>
                  <a:lnTo>
                    <a:pt x="68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230" name="Freeform 374"/>
            <p:cNvSpPr>
              <a:spLocks/>
            </p:cNvSpPr>
            <p:nvPr/>
          </p:nvSpPr>
          <p:spPr bwMode="auto">
            <a:xfrm>
              <a:off x="543" y="1872"/>
              <a:ext cx="49" cy="150"/>
            </a:xfrm>
            <a:custGeom>
              <a:avLst/>
              <a:gdLst>
                <a:gd name="T0" fmla="*/ 0 w 136"/>
                <a:gd name="T1" fmla="*/ 0 h 407"/>
                <a:gd name="T2" fmla="*/ 136 w 136"/>
                <a:gd name="T3" fmla="*/ 0 h 407"/>
                <a:gd name="T4" fmla="*/ 68 w 136"/>
                <a:gd name="T5" fmla="*/ 407 h 407"/>
                <a:gd name="T6" fmla="*/ 0 w 13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6" h="407">
                  <a:moveTo>
                    <a:pt x="0" y="0"/>
                  </a:moveTo>
                  <a:lnTo>
                    <a:pt x="136" y="0"/>
                  </a:lnTo>
                  <a:lnTo>
                    <a:pt x="68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231" name="Freeform 375"/>
            <p:cNvSpPr>
              <a:spLocks/>
            </p:cNvSpPr>
            <p:nvPr/>
          </p:nvSpPr>
          <p:spPr bwMode="auto">
            <a:xfrm>
              <a:off x="280" y="1454"/>
              <a:ext cx="235" cy="103"/>
            </a:xfrm>
            <a:custGeom>
              <a:avLst/>
              <a:gdLst>
                <a:gd name="T0" fmla="*/ 0 w 636"/>
                <a:gd name="T1" fmla="*/ 0 h 283"/>
                <a:gd name="T2" fmla="*/ 636 w 636"/>
                <a:gd name="T3" fmla="*/ 171 h 283"/>
                <a:gd name="T4" fmla="*/ 636 w 636"/>
                <a:gd name="T5" fmla="*/ 283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36" h="283">
                  <a:moveTo>
                    <a:pt x="0" y="0"/>
                  </a:moveTo>
                  <a:lnTo>
                    <a:pt x="636" y="171"/>
                  </a:lnTo>
                  <a:lnTo>
                    <a:pt x="636" y="28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232" name="Freeform 376"/>
            <p:cNvSpPr>
              <a:spLocks/>
            </p:cNvSpPr>
            <p:nvPr/>
          </p:nvSpPr>
          <p:spPr bwMode="auto">
            <a:xfrm>
              <a:off x="468" y="1557"/>
              <a:ext cx="47" cy="23"/>
            </a:xfrm>
            <a:custGeom>
              <a:avLst/>
              <a:gdLst>
                <a:gd name="T0" fmla="*/ 0 w 123"/>
                <a:gd name="T1" fmla="*/ 53 h 58"/>
                <a:gd name="T2" fmla="*/ 19 w 123"/>
                <a:gd name="T3" fmla="*/ 57 h 58"/>
                <a:gd name="T4" fmla="*/ 37 w 123"/>
                <a:gd name="T5" fmla="*/ 58 h 58"/>
                <a:gd name="T6" fmla="*/ 55 w 123"/>
                <a:gd name="T7" fmla="*/ 58 h 58"/>
                <a:gd name="T8" fmla="*/ 72 w 123"/>
                <a:gd name="T9" fmla="*/ 56 h 58"/>
                <a:gd name="T10" fmla="*/ 87 w 123"/>
                <a:gd name="T11" fmla="*/ 51 h 58"/>
                <a:gd name="T12" fmla="*/ 99 w 123"/>
                <a:gd name="T13" fmla="*/ 44 h 58"/>
                <a:gd name="T14" fmla="*/ 109 w 123"/>
                <a:gd name="T15" fmla="*/ 35 h 58"/>
                <a:gd name="T16" fmla="*/ 117 w 123"/>
                <a:gd name="T17" fmla="*/ 24 h 58"/>
                <a:gd name="T18" fmla="*/ 121 w 123"/>
                <a:gd name="T19" fmla="*/ 12 h 58"/>
                <a:gd name="T20" fmla="*/ 123 w 123"/>
                <a:gd name="T21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3" h="58">
                  <a:moveTo>
                    <a:pt x="0" y="53"/>
                  </a:moveTo>
                  <a:lnTo>
                    <a:pt x="19" y="57"/>
                  </a:lnTo>
                  <a:lnTo>
                    <a:pt x="37" y="58"/>
                  </a:lnTo>
                  <a:lnTo>
                    <a:pt x="55" y="58"/>
                  </a:lnTo>
                  <a:lnTo>
                    <a:pt x="72" y="56"/>
                  </a:lnTo>
                  <a:lnTo>
                    <a:pt x="87" y="51"/>
                  </a:lnTo>
                  <a:lnTo>
                    <a:pt x="99" y="44"/>
                  </a:lnTo>
                  <a:lnTo>
                    <a:pt x="109" y="35"/>
                  </a:lnTo>
                  <a:lnTo>
                    <a:pt x="117" y="24"/>
                  </a:lnTo>
                  <a:lnTo>
                    <a:pt x="121" y="12"/>
                  </a:lnTo>
                  <a:lnTo>
                    <a:pt x="123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233" name="Line 377"/>
            <p:cNvSpPr>
              <a:spLocks noChangeShapeType="1"/>
            </p:cNvSpPr>
            <p:nvPr/>
          </p:nvSpPr>
          <p:spPr bwMode="auto">
            <a:xfrm flipH="1" flipV="1">
              <a:off x="404" y="1560"/>
              <a:ext cx="64" cy="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234" name="Freeform 378"/>
            <p:cNvSpPr>
              <a:spLocks/>
            </p:cNvSpPr>
            <p:nvPr/>
          </p:nvSpPr>
          <p:spPr bwMode="auto">
            <a:xfrm>
              <a:off x="357" y="1516"/>
              <a:ext cx="47" cy="44"/>
            </a:xfrm>
            <a:custGeom>
              <a:avLst/>
              <a:gdLst>
                <a:gd name="T0" fmla="*/ 0 w 124"/>
                <a:gd name="T1" fmla="*/ 0 h 119"/>
                <a:gd name="T2" fmla="*/ 1 w 124"/>
                <a:gd name="T3" fmla="*/ 13 h 119"/>
                <a:gd name="T4" fmla="*/ 6 w 124"/>
                <a:gd name="T5" fmla="*/ 28 h 119"/>
                <a:gd name="T6" fmla="*/ 13 w 124"/>
                <a:gd name="T7" fmla="*/ 42 h 119"/>
                <a:gd name="T8" fmla="*/ 24 w 124"/>
                <a:gd name="T9" fmla="*/ 57 h 119"/>
                <a:gd name="T10" fmla="*/ 36 w 124"/>
                <a:gd name="T11" fmla="*/ 71 h 119"/>
                <a:gd name="T12" fmla="*/ 51 w 124"/>
                <a:gd name="T13" fmla="*/ 84 h 119"/>
                <a:gd name="T14" fmla="*/ 67 w 124"/>
                <a:gd name="T15" fmla="*/ 94 h 119"/>
                <a:gd name="T16" fmla="*/ 85 w 124"/>
                <a:gd name="T17" fmla="*/ 105 h 119"/>
                <a:gd name="T18" fmla="*/ 105 w 124"/>
                <a:gd name="T19" fmla="*/ 114 h 119"/>
                <a:gd name="T20" fmla="*/ 124 w 124"/>
                <a:gd name="T21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4" h="119">
                  <a:moveTo>
                    <a:pt x="0" y="0"/>
                  </a:moveTo>
                  <a:lnTo>
                    <a:pt x="1" y="13"/>
                  </a:lnTo>
                  <a:lnTo>
                    <a:pt x="6" y="28"/>
                  </a:lnTo>
                  <a:lnTo>
                    <a:pt x="13" y="42"/>
                  </a:lnTo>
                  <a:lnTo>
                    <a:pt x="24" y="57"/>
                  </a:lnTo>
                  <a:lnTo>
                    <a:pt x="36" y="71"/>
                  </a:lnTo>
                  <a:lnTo>
                    <a:pt x="51" y="84"/>
                  </a:lnTo>
                  <a:lnTo>
                    <a:pt x="67" y="94"/>
                  </a:lnTo>
                  <a:lnTo>
                    <a:pt x="85" y="105"/>
                  </a:lnTo>
                  <a:lnTo>
                    <a:pt x="105" y="114"/>
                  </a:lnTo>
                  <a:lnTo>
                    <a:pt x="124" y="11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235" name="Line 379"/>
            <p:cNvSpPr>
              <a:spLocks noChangeShapeType="1"/>
            </p:cNvSpPr>
            <p:nvPr/>
          </p:nvSpPr>
          <p:spPr bwMode="auto">
            <a:xfrm flipV="1">
              <a:off x="357" y="1475"/>
              <a:ext cx="0" cy="4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236" name="Line 380"/>
            <p:cNvSpPr>
              <a:spLocks noChangeShapeType="1"/>
            </p:cNvSpPr>
            <p:nvPr/>
          </p:nvSpPr>
          <p:spPr bwMode="auto">
            <a:xfrm>
              <a:off x="569" y="2022"/>
              <a:ext cx="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22237" name="Group 381"/>
          <p:cNvGrpSpPr>
            <a:grpSpLocks/>
          </p:cNvGrpSpPr>
          <p:nvPr/>
        </p:nvGrpSpPr>
        <p:grpSpPr bwMode="auto">
          <a:xfrm>
            <a:off x="1550988" y="1041400"/>
            <a:ext cx="1428750" cy="736600"/>
            <a:chOff x="977" y="556"/>
            <a:chExt cx="900" cy="464"/>
          </a:xfrm>
        </p:grpSpPr>
        <p:sp>
          <p:nvSpPr>
            <p:cNvPr id="122238" name="Line 382"/>
            <p:cNvSpPr>
              <a:spLocks noChangeShapeType="1"/>
            </p:cNvSpPr>
            <p:nvPr/>
          </p:nvSpPr>
          <p:spPr bwMode="auto">
            <a:xfrm flipV="1">
              <a:off x="977" y="742"/>
              <a:ext cx="0" cy="27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239" name="Line 383"/>
            <p:cNvSpPr>
              <a:spLocks noChangeShapeType="1"/>
            </p:cNvSpPr>
            <p:nvPr/>
          </p:nvSpPr>
          <p:spPr bwMode="auto">
            <a:xfrm flipV="1">
              <a:off x="1877" y="742"/>
              <a:ext cx="0" cy="27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240" name="Line 384"/>
            <p:cNvSpPr>
              <a:spLocks noChangeShapeType="1"/>
            </p:cNvSpPr>
            <p:nvPr/>
          </p:nvSpPr>
          <p:spPr bwMode="auto">
            <a:xfrm>
              <a:off x="1126" y="842"/>
              <a:ext cx="60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241" name="Freeform 385"/>
            <p:cNvSpPr>
              <a:spLocks/>
            </p:cNvSpPr>
            <p:nvPr/>
          </p:nvSpPr>
          <p:spPr bwMode="auto">
            <a:xfrm>
              <a:off x="977" y="817"/>
              <a:ext cx="149" cy="51"/>
            </a:xfrm>
            <a:custGeom>
              <a:avLst/>
              <a:gdLst>
                <a:gd name="T0" fmla="*/ 408 w 408"/>
                <a:gd name="T1" fmla="*/ 0 h 136"/>
                <a:gd name="T2" fmla="*/ 408 w 408"/>
                <a:gd name="T3" fmla="*/ 136 h 136"/>
                <a:gd name="T4" fmla="*/ 0 w 408"/>
                <a:gd name="T5" fmla="*/ 69 h 136"/>
                <a:gd name="T6" fmla="*/ 408 w 408"/>
                <a:gd name="T7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8" h="136">
                  <a:moveTo>
                    <a:pt x="408" y="0"/>
                  </a:moveTo>
                  <a:lnTo>
                    <a:pt x="408" y="136"/>
                  </a:lnTo>
                  <a:lnTo>
                    <a:pt x="0" y="69"/>
                  </a:lnTo>
                  <a:lnTo>
                    <a:pt x="408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242" name="Freeform 386"/>
            <p:cNvSpPr>
              <a:spLocks/>
            </p:cNvSpPr>
            <p:nvPr/>
          </p:nvSpPr>
          <p:spPr bwMode="auto">
            <a:xfrm>
              <a:off x="977" y="817"/>
              <a:ext cx="149" cy="51"/>
            </a:xfrm>
            <a:custGeom>
              <a:avLst/>
              <a:gdLst>
                <a:gd name="T0" fmla="*/ 408 w 408"/>
                <a:gd name="T1" fmla="*/ 0 h 136"/>
                <a:gd name="T2" fmla="*/ 408 w 408"/>
                <a:gd name="T3" fmla="*/ 136 h 136"/>
                <a:gd name="T4" fmla="*/ 0 w 408"/>
                <a:gd name="T5" fmla="*/ 69 h 136"/>
                <a:gd name="T6" fmla="*/ 408 w 408"/>
                <a:gd name="T7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8" h="136">
                  <a:moveTo>
                    <a:pt x="408" y="0"/>
                  </a:moveTo>
                  <a:lnTo>
                    <a:pt x="408" y="136"/>
                  </a:lnTo>
                  <a:lnTo>
                    <a:pt x="0" y="69"/>
                  </a:lnTo>
                  <a:lnTo>
                    <a:pt x="408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243" name="Freeform 387"/>
            <p:cNvSpPr>
              <a:spLocks/>
            </p:cNvSpPr>
            <p:nvPr/>
          </p:nvSpPr>
          <p:spPr bwMode="auto">
            <a:xfrm>
              <a:off x="1727" y="817"/>
              <a:ext cx="150" cy="51"/>
            </a:xfrm>
            <a:custGeom>
              <a:avLst/>
              <a:gdLst>
                <a:gd name="T0" fmla="*/ 0 w 407"/>
                <a:gd name="T1" fmla="*/ 0 h 136"/>
                <a:gd name="T2" fmla="*/ 0 w 407"/>
                <a:gd name="T3" fmla="*/ 136 h 136"/>
                <a:gd name="T4" fmla="*/ 407 w 407"/>
                <a:gd name="T5" fmla="*/ 69 h 136"/>
                <a:gd name="T6" fmla="*/ 0 w 407"/>
                <a:gd name="T7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136">
                  <a:moveTo>
                    <a:pt x="0" y="0"/>
                  </a:moveTo>
                  <a:lnTo>
                    <a:pt x="0" y="136"/>
                  </a:lnTo>
                  <a:lnTo>
                    <a:pt x="407" y="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244" name="Freeform 388"/>
            <p:cNvSpPr>
              <a:spLocks/>
            </p:cNvSpPr>
            <p:nvPr/>
          </p:nvSpPr>
          <p:spPr bwMode="auto">
            <a:xfrm>
              <a:off x="1727" y="817"/>
              <a:ext cx="150" cy="51"/>
            </a:xfrm>
            <a:custGeom>
              <a:avLst/>
              <a:gdLst>
                <a:gd name="T0" fmla="*/ 0 w 407"/>
                <a:gd name="T1" fmla="*/ 0 h 136"/>
                <a:gd name="T2" fmla="*/ 0 w 407"/>
                <a:gd name="T3" fmla="*/ 136 h 136"/>
                <a:gd name="T4" fmla="*/ 407 w 407"/>
                <a:gd name="T5" fmla="*/ 69 h 136"/>
                <a:gd name="T6" fmla="*/ 0 w 407"/>
                <a:gd name="T7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136">
                  <a:moveTo>
                    <a:pt x="0" y="0"/>
                  </a:moveTo>
                  <a:lnTo>
                    <a:pt x="0" y="136"/>
                  </a:lnTo>
                  <a:lnTo>
                    <a:pt x="407" y="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245" name="Freeform 389"/>
            <p:cNvSpPr>
              <a:spLocks/>
            </p:cNvSpPr>
            <p:nvPr/>
          </p:nvSpPr>
          <p:spPr bwMode="auto">
            <a:xfrm>
              <a:off x="1392" y="556"/>
              <a:ext cx="72" cy="235"/>
            </a:xfrm>
            <a:custGeom>
              <a:avLst/>
              <a:gdLst>
                <a:gd name="T0" fmla="*/ 170 w 198"/>
                <a:gd name="T1" fmla="*/ 0 h 636"/>
                <a:gd name="T2" fmla="*/ 0 w 198"/>
                <a:gd name="T3" fmla="*/ 636 h 636"/>
                <a:gd name="T4" fmla="*/ 198 w 198"/>
                <a:gd name="T5" fmla="*/ 636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8" h="636">
                  <a:moveTo>
                    <a:pt x="170" y="0"/>
                  </a:moveTo>
                  <a:lnTo>
                    <a:pt x="0" y="636"/>
                  </a:lnTo>
                  <a:lnTo>
                    <a:pt x="198" y="63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246" name="Line 390"/>
            <p:cNvSpPr>
              <a:spLocks noChangeShapeType="1"/>
            </p:cNvSpPr>
            <p:nvPr/>
          </p:nvSpPr>
          <p:spPr bwMode="auto">
            <a:xfrm>
              <a:off x="1877" y="842"/>
              <a:ext cx="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122247" name="Text Box 391"/>
          <p:cNvSpPr txBox="1">
            <a:spLocks noChangeArrowheads="1"/>
          </p:cNvSpPr>
          <p:nvPr/>
        </p:nvSpPr>
        <p:spPr bwMode="auto">
          <a:xfrm>
            <a:off x="1268983" y="5451475"/>
            <a:ext cx="7983537" cy="750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chemeClr val="accent1">
                        <a:gamma/>
                        <a:shade val="54902"/>
                        <a:invGamma/>
                      </a:schemeClr>
                    </a:gs>
                    <a:gs pos="50000">
                      <a:schemeClr val="accent1"/>
                    </a:gs>
                    <a:gs pos="100000">
                      <a:schemeClr val="accent1">
                        <a:gamma/>
                        <a:shade val="54902"/>
                        <a:invGamma/>
                      </a:schemeClr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 dirty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b</a:t>
            </a:r>
            <a:r>
              <a:rPr kumimoji="1" lang="zh-CN" altLang="en-US" sz="3600" b="1" dirty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、</a:t>
            </a:r>
            <a:r>
              <a:rPr kumimoji="1" lang="en-US" altLang="zh-CN" sz="3600" b="1" dirty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t</a:t>
            </a:r>
            <a:r>
              <a:rPr kumimoji="1" lang="zh-CN" altLang="en-US" sz="3600" b="1" dirty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、</a:t>
            </a:r>
            <a:r>
              <a:rPr kumimoji="1" lang="en-US" altLang="zh-CN" sz="3600" b="1" dirty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L</a:t>
            </a:r>
            <a:r>
              <a:rPr kumimoji="1" lang="zh-CN" altLang="en-US" sz="3600" b="1" dirty="0">
                <a:solidFill>
                  <a:srgbClr val="000000"/>
                </a:solidFill>
              </a:rPr>
              <a:t>可按轴径</a:t>
            </a:r>
            <a:r>
              <a:rPr kumimoji="1" lang="en-US" altLang="zh-CN" sz="3600" b="1" dirty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d</a:t>
            </a:r>
            <a:r>
              <a:rPr kumimoji="1" lang="zh-CN" altLang="en-US" sz="3600" b="1" dirty="0">
                <a:solidFill>
                  <a:srgbClr val="000000"/>
                </a:solidFill>
              </a:rPr>
              <a:t>从标准中查出。</a:t>
            </a:r>
            <a:endParaRPr kumimoji="1" lang="zh-CN" altLang="en-US" sz="3600" dirty="0">
              <a:solidFill>
                <a:srgbClr val="000000"/>
              </a:solidFill>
            </a:endParaRPr>
          </a:p>
        </p:txBody>
      </p:sp>
      <p:grpSp>
        <p:nvGrpSpPr>
          <p:cNvPr id="122248" name="Group 392"/>
          <p:cNvGrpSpPr>
            <a:grpSpLocks/>
          </p:cNvGrpSpPr>
          <p:nvPr/>
        </p:nvGrpSpPr>
        <p:grpSpPr bwMode="auto">
          <a:xfrm>
            <a:off x="6797675" y="2041525"/>
            <a:ext cx="1731963" cy="1327150"/>
            <a:chOff x="4282" y="1286"/>
            <a:chExt cx="1091" cy="836"/>
          </a:xfrm>
        </p:grpSpPr>
        <p:sp>
          <p:nvSpPr>
            <p:cNvPr id="122249" name="Line 393"/>
            <p:cNvSpPr>
              <a:spLocks noChangeShapeType="1"/>
            </p:cNvSpPr>
            <p:nvPr/>
          </p:nvSpPr>
          <p:spPr bwMode="auto">
            <a:xfrm>
              <a:off x="4432" y="1286"/>
              <a:ext cx="94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250" name="Line 394"/>
            <p:cNvSpPr>
              <a:spLocks noChangeShapeType="1"/>
            </p:cNvSpPr>
            <p:nvPr/>
          </p:nvSpPr>
          <p:spPr bwMode="auto">
            <a:xfrm>
              <a:off x="4282" y="2122"/>
              <a:ext cx="109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251" name="Line 395"/>
            <p:cNvSpPr>
              <a:spLocks noChangeShapeType="1"/>
            </p:cNvSpPr>
            <p:nvPr/>
          </p:nvSpPr>
          <p:spPr bwMode="auto">
            <a:xfrm>
              <a:off x="5273" y="1435"/>
              <a:ext cx="0" cy="53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252" name="Freeform 396"/>
            <p:cNvSpPr>
              <a:spLocks/>
            </p:cNvSpPr>
            <p:nvPr/>
          </p:nvSpPr>
          <p:spPr bwMode="auto">
            <a:xfrm>
              <a:off x="5247" y="1286"/>
              <a:ext cx="51" cy="149"/>
            </a:xfrm>
            <a:custGeom>
              <a:avLst/>
              <a:gdLst>
                <a:gd name="T0" fmla="*/ 0 w 137"/>
                <a:gd name="T1" fmla="*/ 408 h 408"/>
                <a:gd name="T2" fmla="*/ 137 w 137"/>
                <a:gd name="T3" fmla="*/ 408 h 408"/>
                <a:gd name="T4" fmla="*/ 69 w 137"/>
                <a:gd name="T5" fmla="*/ 0 h 408"/>
                <a:gd name="T6" fmla="*/ 0 w 137"/>
                <a:gd name="T7" fmla="*/ 408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7" h="408">
                  <a:moveTo>
                    <a:pt x="0" y="408"/>
                  </a:moveTo>
                  <a:lnTo>
                    <a:pt x="137" y="408"/>
                  </a:lnTo>
                  <a:lnTo>
                    <a:pt x="69" y="0"/>
                  </a:lnTo>
                  <a:lnTo>
                    <a:pt x="0" y="408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253" name="Freeform 397"/>
            <p:cNvSpPr>
              <a:spLocks/>
            </p:cNvSpPr>
            <p:nvPr/>
          </p:nvSpPr>
          <p:spPr bwMode="auto">
            <a:xfrm>
              <a:off x="5247" y="1286"/>
              <a:ext cx="51" cy="149"/>
            </a:xfrm>
            <a:custGeom>
              <a:avLst/>
              <a:gdLst>
                <a:gd name="T0" fmla="*/ 0 w 137"/>
                <a:gd name="T1" fmla="*/ 408 h 408"/>
                <a:gd name="T2" fmla="*/ 137 w 137"/>
                <a:gd name="T3" fmla="*/ 408 h 408"/>
                <a:gd name="T4" fmla="*/ 69 w 137"/>
                <a:gd name="T5" fmla="*/ 0 h 408"/>
                <a:gd name="T6" fmla="*/ 0 w 137"/>
                <a:gd name="T7" fmla="*/ 408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7" h="408">
                  <a:moveTo>
                    <a:pt x="0" y="408"/>
                  </a:moveTo>
                  <a:lnTo>
                    <a:pt x="137" y="408"/>
                  </a:lnTo>
                  <a:lnTo>
                    <a:pt x="69" y="0"/>
                  </a:lnTo>
                  <a:lnTo>
                    <a:pt x="0" y="408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254" name="Freeform 398"/>
            <p:cNvSpPr>
              <a:spLocks/>
            </p:cNvSpPr>
            <p:nvPr/>
          </p:nvSpPr>
          <p:spPr bwMode="auto">
            <a:xfrm>
              <a:off x="5247" y="1972"/>
              <a:ext cx="51" cy="150"/>
            </a:xfrm>
            <a:custGeom>
              <a:avLst/>
              <a:gdLst>
                <a:gd name="T0" fmla="*/ 0 w 137"/>
                <a:gd name="T1" fmla="*/ 0 h 407"/>
                <a:gd name="T2" fmla="*/ 137 w 137"/>
                <a:gd name="T3" fmla="*/ 0 h 407"/>
                <a:gd name="T4" fmla="*/ 69 w 137"/>
                <a:gd name="T5" fmla="*/ 407 h 407"/>
                <a:gd name="T6" fmla="*/ 0 w 13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7" h="407">
                  <a:moveTo>
                    <a:pt x="0" y="0"/>
                  </a:moveTo>
                  <a:lnTo>
                    <a:pt x="137" y="0"/>
                  </a:lnTo>
                  <a:lnTo>
                    <a:pt x="69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255" name="Freeform 399"/>
            <p:cNvSpPr>
              <a:spLocks/>
            </p:cNvSpPr>
            <p:nvPr/>
          </p:nvSpPr>
          <p:spPr bwMode="auto">
            <a:xfrm>
              <a:off x="5247" y="1972"/>
              <a:ext cx="51" cy="150"/>
            </a:xfrm>
            <a:custGeom>
              <a:avLst/>
              <a:gdLst>
                <a:gd name="T0" fmla="*/ 0 w 137"/>
                <a:gd name="T1" fmla="*/ 0 h 407"/>
                <a:gd name="T2" fmla="*/ 137 w 137"/>
                <a:gd name="T3" fmla="*/ 0 h 407"/>
                <a:gd name="T4" fmla="*/ 69 w 137"/>
                <a:gd name="T5" fmla="*/ 407 h 407"/>
                <a:gd name="T6" fmla="*/ 0 w 13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7" h="407">
                  <a:moveTo>
                    <a:pt x="0" y="0"/>
                  </a:moveTo>
                  <a:lnTo>
                    <a:pt x="137" y="0"/>
                  </a:lnTo>
                  <a:lnTo>
                    <a:pt x="69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256" name="Line 400"/>
            <p:cNvSpPr>
              <a:spLocks noChangeShapeType="1"/>
            </p:cNvSpPr>
            <p:nvPr/>
          </p:nvSpPr>
          <p:spPr bwMode="auto">
            <a:xfrm flipV="1">
              <a:off x="5138" y="1649"/>
              <a:ext cx="0" cy="7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257" name="Line 401"/>
            <p:cNvSpPr>
              <a:spLocks noChangeShapeType="1"/>
            </p:cNvSpPr>
            <p:nvPr/>
          </p:nvSpPr>
          <p:spPr bwMode="auto">
            <a:xfrm flipH="1" flipV="1">
              <a:off x="4984" y="1533"/>
              <a:ext cx="234" cy="6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258" name="Line 402"/>
            <p:cNvSpPr>
              <a:spLocks noChangeShapeType="1"/>
            </p:cNvSpPr>
            <p:nvPr/>
          </p:nvSpPr>
          <p:spPr bwMode="auto">
            <a:xfrm flipV="1">
              <a:off x="5061" y="1518"/>
              <a:ext cx="0" cy="5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259" name="Line 403"/>
            <p:cNvSpPr>
              <a:spLocks noChangeShapeType="1"/>
            </p:cNvSpPr>
            <p:nvPr/>
          </p:nvSpPr>
          <p:spPr bwMode="auto">
            <a:xfrm>
              <a:off x="5273" y="2122"/>
              <a:ext cx="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260" name="Freeform 404"/>
            <p:cNvSpPr>
              <a:spLocks/>
            </p:cNvSpPr>
            <p:nvPr/>
          </p:nvSpPr>
          <p:spPr bwMode="auto">
            <a:xfrm>
              <a:off x="4978" y="1746"/>
              <a:ext cx="235" cy="103"/>
            </a:xfrm>
            <a:custGeom>
              <a:avLst/>
              <a:gdLst>
                <a:gd name="T0" fmla="*/ 0 w 636"/>
                <a:gd name="T1" fmla="*/ 0 h 283"/>
                <a:gd name="T2" fmla="*/ 636 w 636"/>
                <a:gd name="T3" fmla="*/ 171 h 283"/>
                <a:gd name="T4" fmla="*/ 636 w 636"/>
                <a:gd name="T5" fmla="*/ 283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36" h="283">
                  <a:moveTo>
                    <a:pt x="0" y="0"/>
                  </a:moveTo>
                  <a:lnTo>
                    <a:pt x="636" y="171"/>
                  </a:lnTo>
                  <a:lnTo>
                    <a:pt x="636" y="28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261" name="Freeform 405"/>
            <p:cNvSpPr>
              <a:spLocks/>
            </p:cNvSpPr>
            <p:nvPr/>
          </p:nvSpPr>
          <p:spPr bwMode="auto">
            <a:xfrm>
              <a:off x="5166" y="1849"/>
              <a:ext cx="47" cy="23"/>
            </a:xfrm>
            <a:custGeom>
              <a:avLst/>
              <a:gdLst>
                <a:gd name="T0" fmla="*/ 0 w 123"/>
                <a:gd name="T1" fmla="*/ 53 h 58"/>
                <a:gd name="T2" fmla="*/ 19 w 123"/>
                <a:gd name="T3" fmla="*/ 57 h 58"/>
                <a:gd name="T4" fmla="*/ 37 w 123"/>
                <a:gd name="T5" fmla="*/ 58 h 58"/>
                <a:gd name="T6" fmla="*/ 55 w 123"/>
                <a:gd name="T7" fmla="*/ 58 h 58"/>
                <a:gd name="T8" fmla="*/ 72 w 123"/>
                <a:gd name="T9" fmla="*/ 56 h 58"/>
                <a:gd name="T10" fmla="*/ 87 w 123"/>
                <a:gd name="T11" fmla="*/ 51 h 58"/>
                <a:gd name="T12" fmla="*/ 99 w 123"/>
                <a:gd name="T13" fmla="*/ 44 h 58"/>
                <a:gd name="T14" fmla="*/ 109 w 123"/>
                <a:gd name="T15" fmla="*/ 35 h 58"/>
                <a:gd name="T16" fmla="*/ 117 w 123"/>
                <a:gd name="T17" fmla="*/ 24 h 58"/>
                <a:gd name="T18" fmla="*/ 121 w 123"/>
                <a:gd name="T19" fmla="*/ 12 h 58"/>
                <a:gd name="T20" fmla="*/ 123 w 123"/>
                <a:gd name="T21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3" h="58">
                  <a:moveTo>
                    <a:pt x="0" y="53"/>
                  </a:moveTo>
                  <a:lnTo>
                    <a:pt x="19" y="57"/>
                  </a:lnTo>
                  <a:lnTo>
                    <a:pt x="37" y="58"/>
                  </a:lnTo>
                  <a:lnTo>
                    <a:pt x="55" y="58"/>
                  </a:lnTo>
                  <a:lnTo>
                    <a:pt x="72" y="56"/>
                  </a:lnTo>
                  <a:lnTo>
                    <a:pt x="87" y="51"/>
                  </a:lnTo>
                  <a:lnTo>
                    <a:pt x="99" y="44"/>
                  </a:lnTo>
                  <a:lnTo>
                    <a:pt x="109" y="35"/>
                  </a:lnTo>
                  <a:lnTo>
                    <a:pt x="117" y="24"/>
                  </a:lnTo>
                  <a:lnTo>
                    <a:pt x="121" y="12"/>
                  </a:lnTo>
                  <a:lnTo>
                    <a:pt x="123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262" name="Line 406"/>
            <p:cNvSpPr>
              <a:spLocks noChangeShapeType="1"/>
            </p:cNvSpPr>
            <p:nvPr/>
          </p:nvSpPr>
          <p:spPr bwMode="auto">
            <a:xfrm flipH="1" flipV="1">
              <a:off x="5102" y="1852"/>
              <a:ext cx="64" cy="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263" name="Freeform 407"/>
            <p:cNvSpPr>
              <a:spLocks/>
            </p:cNvSpPr>
            <p:nvPr/>
          </p:nvSpPr>
          <p:spPr bwMode="auto">
            <a:xfrm>
              <a:off x="5055" y="1808"/>
              <a:ext cx="47" cy="44"/>
            </a:xfrm>
            <a:custGeom>
              <a:avLst/>
              <a:gdLst>
                <a:gd name="T0" fmla="*/ 0 w 124"/>
                <a:gd name="T1" fmla="*/ 0 h 119"/>
                <a:gd name="T2" fmla="*/ 1 w 124"/>
                <a:gd name="T3" fmla="*/ 13 h 119"/>
                <a:gd name="T4" fmla="*/ 6 w 124"/>
                <a:gd name="T5" fmla="*/ 28 h 119"/>
                <a:gd name="T6" fmla="*/ 13 w 124"/>
                <a:gd name="T7" fmla="*/ 42 h 119"/>
                <a:gd name="T8" fmla="*/ 24 w 124"/>
                <a:gd name="T9" fmla="*/ 57 h 119"/>
                <a:gd name="T10" fmla="*/ 36 w 124"/>
                <a:gd name="T11" fmla="*/ 71 h 119"/>
                <a:gd name="T12" fmla="*/ 51 w 124"/>
                <a:gd name="T13" fmla="*/ 84 h 119"/>
                <a:gd name="T14" fmla="*/ 67 w 124"/>
                <a:gd name="T15" fmla="*/ 94 h 119"/>
                <a:gd name="T16" fmla="*/ 85 w 124"/>
                <a:gd name="T17" fmla="*/ 105 h 119"/>
                <a:gd name="T18" fmla="*/ 105 w 124"/>
                <a:gd name="T19" fmla="*/ 114 h 119"/>
                <a:gd name="T20" fmla="*/ 124 w 124"/>
                <a:gd name="T21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4" h="119">
                  <a:moveTo>
                    <a:pt x="0" y="0"/>
                  </a:moveTo>
                  <a:lnTo>
                    <a:pt x="1" y="13"/>
                  </a:lnTo>
                  <a:lnTo>
                    <a:pt x="6" y="28"/>
                  </a:lnTo>
                  <a:lnTo>
                    <a:pt x="13" y="42"/>
                  </a:lnTo>
                  <a:lnTo>
                    <a:pt x="24" y="57"/>
                  </a:lnTo>
                  <a:lnTo>
                    <a:pt x="36" y="71"/>
                  </a:lnTo>
                  <a:lnTo>
                    <a:pt x="51" y="84"/>
                  </a:lnTo>
                  <a:lnTo>
                    <a:pt x="67" y="94"/>
                  </a:lnTo>
                  <a:lnTo>
                    <a:pt x="85" y="105"/>
                  </a:lnTo>
                  <a:lnTo>
                    <a:pt x="105" y="114"/>
                  </a:lnTo>
                  <a:lnTo>
                    <a:pt x="124" y="11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2264" name="Line 408"/>
            <p:cNvSpPr>
              <a:spLocks noChangeShapeType="1"/>
            </p:cNvSpPr>
            <p:nvPr/>
          </p:nvSpPr>
          <p:spPr bwMode="auto">
            <a:xfrm flipV="1">
              <a:off x="5055" y="1767"/>
              <a:ext cx="0" cy="4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133" name="Text Box 22"/>
          <p:cNvSpPr txBox="1">
            <a:spLocks noChangeArrowheads="1"/>
          </p:cNvSpPr>
          <p:nvPr/>
        </p:nvSpPr>
        <p:spPr bwMode="auto">
          <a:xfrm>
            <a:off x="1216049" y="4396643"/>
            <a:ext cx="6164263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 dirty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b</a:t>
            </a:r>
            <a:r>
              <a:rPr kumimoji="1" lang="en-US" altLang="zh-CN" sz="3600" b="1" dirty="0" smtClean="0">
                <a:solidFill>
                  <a:srgbClr val="FF0000"/>
                </a:solidFill>
                <a:sym typeface="CityBlueprint" pitchFamily="2" charset="2"/>
              </a:rPr>
              <a:t>:</a:t>
            </a:r>
            <a:r>
              <a:rPr kumimoji="1" lang="en-US" altLang="zh-CN" sz="3600" b="1" dirty="0">
                <a:solidFill>
                  <a:srgbClr val="FF0000"/>
                </a:solidFill>
                <a:sym typeface="CityBlueprint" pitchFamily="2" charset="2"/>
              </a:rPr>
              <a:t> </a:t>
            </a:r>
            <a:r>
              <a:rPr kumimoji="1" lang="zh-CN" altLang="en-US" sz="3600" b="1" dirty="0" smtClean="0">
                <a:solidFill>
                  <a:srgbClr val="000000"/>
                </a:solidFill>
              </a:rPr>
              <a:t>键槽</a:t>
            </a:r>
            <a:r>
              <a:rPr kumimoji="1" lang="zh-CN" altLang="en-US" sz="3600" b="1" dirty="0">
                <a:solidFill>
                  <a:srgbClr val="000000"/>
                </a:solidFill>
              </a:rPr>
              <a:t>宽度</a:t>
            </a:r>
          </a:p>
        </p:txBody>
      </p:sp>
      <p:sp>
        <p:nvSpPr>
          <p:cNvPr id="134" name="Text Box 22"/>
          <p:cNvSpPr txBox="1">
            <a:spLocks noChangeArrowheads="1"/>
          </p:cNvSpPr>
          <p:nvPr/>
        </p:nvSpPr>
        <p:spPr bwMode="auto">
          <a:xfrm>
            <a:off x="1224463" y="4947890"/>
            <a:ext cx="6164263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 dirty="0" smtClean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L</a:t>
            </a:r>
            <a:r>
              <a:rPr kumimoji="1" lang="en-US" altLang="zh-CN" sz="3600" b="1" dirty="0" smtClean="0">
                <a:solidFill>
                  <a:srgbClr val="FF0000"/>
                </a:solidFill>
                <a:sym typeface="CityBlueprint" pitchFamily="2" charset="2"/>
              </a:rPr>
              <a:t>: </a:t>
            </a:r>
            <a:r>
              <a:rPr kumimoji="1" lang="zh-CN" altLang="en-US" sz="3600" b="1" dirty="0" smtClean="0">
                <a:solidFill>
                  <a:srgbClr val="000000"/>
                </a:solidFill>
              </a:rPr>
              <a:t>键槽</a:t>
            </a:r>
            <a:r>
              <a:rPr kumimoji="1" lang="zh-CN" altLang="en-US" sz="3600" b="1" dirty="0">
                <a:solidFill>
                  <a:srgbClr val="000000"/>
                </a:solidFill>
              </a:rPr>
              <a:t>长</a:t>
            </a:r>
            <a:r>
              <a:rPr kumimoji="1" lang="zh-CN" altLang="en-US" sz="3600" b="1" dirty="0" smtClean="0">
                <a:solidFill>
                  <a:srgbClr val="000000"/>
                </a:solidFill>
              </a:rPr>
              <a:t>度</a:t>
            </a:r>
            <a:endParaRPr kumimoji="1" lang="zh-CN" altLang="en-US" sz="3600" b="1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2664555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22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22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" dur="500"/>
                                        <p:tgtEl>
                                          <p:spTgt spid="122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122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22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22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8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218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9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1219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22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1891" grpId="0" autoUpdateAnimBg="0"/>
      <p:bldP spid="121916" grpId="0" autoUpdateAnimBg="0"/>
      <p:bldP spid="122247" grpId="0" autoUpdateAnimBg="0"/>
      <p:bldP spid="133" grpId="0" autoUpdateAnimBg="0"/>
      <p:bldP spid="134" grpId="0" autoUpdateAnimBg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97" name="Rectangle 17"/>
          <p:cNvSpPr>
            <a:spLocks noGrp="1" noChangeArrowheads="1"/>
          </p:cNvSpPr>
          <p:nvPr>
            <p:ph type="title" idx="4294967295"/>
          </p:nvPr>
        </p:nvSpPr>
        <p:spPr>
          <a:xfrm>
            <a:off x="122238" y="111125"/>
            <a:ext cx="9021762" cy="665163"/>
          </a:xfrm>
          <a:noFill/>
          <a:ln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33CCCC"/>
                    </a:gs>
                    <a:gs pos="50000">
                      <a:srgbClr val="33CCCC">
                        <a:gamma/>
                        <a:tint val="0"/>
                        <a:invGamma/>
                      </a:srgbClr>
                    </a:gs>
                    <a:gs pos="100000">
                      <a:srgbClr val="33CCCC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19050" cmpd="sng">
                <a:solidFill>
                  <a:srgbClr val="9966FF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l"/>
            <a:r>
              <a:rPr lang="en-US" altLang="zh-CN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4.</a:t>
            </a:r>
            <a:r>
              <a:rPr lang="zh-CN" altLang="en-US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轮毂上键槽画法及尺寸注法</a:t>
            </a:r>
          </a:p>
        </p:txBody>
      </p:sp>
      <p:sp>
        <p:nvSpPr>
          <p:cNvPr id="122898" name="Text Box 18"/>
          <p:cNvSpPr txBox="1">
            <a:spLocks noChangeArrowheads="1"/>
          </p:cNvSpPr>
          <p:nvPr/>
        </p:nvSpPr>
        <p:spPr bwMode="auto">
          <a:xfrm>
            <a:off x="1082675" y="5899150"/>
            <a:ext cx="806132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3300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t</a:t>
            </a:r>
            <a:r>
              <a:rPr kumimoji="1" lang="en-US" altLang="zh-CN" sz="3600" b="1" baseline="-25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1</a:t>
            </a:r>
            <a:r>
              <a:rPr kumimoji="1" lang="zh-CN" altLang="en-US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、</a:t>
            </a:r>
            <a:r>
              <a:rPr kumimoji="1" lang="en-US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b</a:t>
            </a:r>
            <a:r>
              <a:rPr kumimoji="1" lang="en-US" altLang="zh-CN" sz="3600" b="1">
                <a:solidFill>
                  <a:srgbClr val="FF0000"/>
                </a:solidFill>
              </a:rPr>
              <a:t>:</a:t>
            </a:r>
            <a:r>
              <a:rPr kumimoji="1" lang="en-US" altLang="zh-CN" sz="3600" b="1">
                <a:solidFill>
                  <a:srgbClr val="000000"/>
                </a:solidFill>
              </a:rPr>
              <a:t> </a:t>
            </a:r>
            <a:r>
              <a:rPr kumimoji="1" lang="zh-CN" altLang="en-US" sz="3600" b="1">
                <a:solidFill>
                  <a:srgbClr val="000000"/>
                </a:solidFill>
              </a:rPr>
              <a:t>可按孔径</a:t>
            </a:r>
            <a:r>
              <a:rPr kumimoji="1" lang="en-US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D</a:t>
            </a:r>
            <a:r>
              <a:rPr kumimoji="1" lang="zh-CN" altLang="en-US" sz="3600" b="1">
                <a:solidFill>
                  <a:srgbClr val="000000"/>
                </a:solidFill>
              </a:rPr>
              <a:t>从标准中查出。</a:t>
            </a:r>
          </a:p>
        </p:txBody>
      </p:sp>
      <p:sp>
        <p:nvSpPr>
          <p:cNvPr id="122901" name="Text Box 21"/>
          <p:cNvSpPr txBox="1">
            <a:spLocks noChangeArrowheads="1"/>
          </p:cNvSpPr>
          <p:nvPr/>
        </p:nvSpPr>
        <p:spPr bwMode="auto">
          <a:xfrm>
            <a:off x="98425" y="4600575"/>
            <a:ext cx="9493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注</a:t>
            </a:r>
            <a:r>
              <a:rPr kumimoji="1" lang="en-US" altLang="zh-CN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:</a:t>
            </a:r>
          </a:p>
        </p:txBody>
      </p:sp>
      <p:sp>
        <p:nvSpPr>
          <p:cNvPr id="122902" name="Text Box 22"/>
          <p:cNvSpPr txBox="1">
            <a:spLocks noChangeArrowheads="1"/>
          </p:cNvSpPr>
          <p:nvPr/>
        </p:nvSpPr>
        <p:spPr bwMode="auto">
          <a:xfrm>
            <a:off x="1123950" y="5268913"/>
            <a:ext cx="6164263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 dirty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b</a:t>
            </a:r>
            <a:r>
              <a:rPr kumimoji="1" lang="en-US" altLang="zh-CN" sz="3600" b="1" dirty="0">
                <a:solidFill>
                  <a:srgbClr val="FF0000"/>
                </a:solidFill>
                <a:sym typeface="CityBlueprint" pitchFamily="2" charset="2"/>
              </a:rPr>
              <a:t>:</a:t>
            </a:r>
            <a:r>
              <a:rPr kumimoji="1" lang="en-US" altLang="zh-CN" sz="3600" b="1" dirty="0">
                <a:solidFill>
                  <a:srgbClr val="FF0000"/>
                </a:solidFill>
              </a:rPr>
              <a:t>  </a:t>
            </a:r>
            <a:r>
              <a:rPr kumimoji="1" lang="zh-CN" altLang="en-US" sz="3600" b="1" dirty="0">
                <a:solidFill>
                  <a:srgbClr val="000000"/>
                </a:solidFill>
              </a:rPr>
              <a:t>键槽宽度</a:t>
            </a:r>
          </a:p>
        </p:txBody>
      </p:sp>
      <p:sp>
        <p:nvSpPr>
          <p:cNvPr id="122903" name="Text Box 23"/>
          <p:cNvSpPr txBox="1">
            <a:spLocks noChangeArrowheads="1"/>
          </p:cNvSpPr>
          <p:nvPr/>
        </p:nvSpPr>
        <p:spPr bwMode="auto">
          <a:xfrm>
            <a:off x="1047750" y="4646613"/>
            <a:ext cx="63373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t</a:t>
            </a:r>
            <a:r>
              <a:rPr kumimoji="1" lang="en-US" altLang="zh-CN" sz="3600" b="1" baseline="-25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1</a:t>
            </a:r>
            <a:r>
              <a:rPr kumimoji="1" lang="en-US" altLang="zh-CN" sz="3600" b="1">
                <a:solidFill>
                  <a:srgbClr val="FF0000"/>
                </a:solidFill>
                <a:sym typeface="CityBlueprint" pitchFamily="2" charset="2"/>
              </a:rPr>
              <a:t>:</a:t>
            </a:r>
            <a:r>
              <a:rPr kumimoji="1" lang="en-US" altLang="zh-CN" sz="3600" b="1">
                <a:solidFill>
                  <a:srgbClr val="000000"/>
                </a:solidFill>
                <a:sym typeface="CityBlueprint" pitchFamily="2" charset="2"/>
              </a:rPr>
              <a:t> </a:t>
            </a:r>
            <a:r>
              <a:rPr kumimoji="1" lang="zh-CN" altLang="en-US" sz="3600" b="1">
                <a:solidFill>
                  <a:srgbClr val="000000"/>
                </a:solidFill>
              </a:rPr>
              <a:t>轮毂上键槽深度</a:t>
            </a:r>
          </a:p>
        </p:txBody>
      </p:sp>
      <p:grpSp>
        <p:nvGrpSpPr>
          <p:cNvPr id="123126" name="Group 246"/>
          <p:cNvGrpSpPr>
            <a:grpSpLocks/>
          </p:cNvGrpSpPr>
          <p:nvPr/>
        </p:nvGrpSpPr>
        <p:grpSpPr bwMode="auto">
          <a:xfrm>
            <a:off x="5670550" y="1720850"/>
            <a:ext cx="1871663" cy="2203450"/>
            <a:chOff x="3572" y="1284"/>
            <a:chExt cx="1179" cy="1388"/>
          </a:xfrm>
        </p:grpSpPr>
        <p:sp>
          <p:nvSpPr>
            <p:cNvPr id="123127" name="Line 247"/>
            <p:cNvSpPr>
              <a:spLocks noChangeShapeType="1"/>
            </p:cNvSpPr>
            <p:nvPr/>
          </p:nvSpPr>
          <p:spPr bwMode="auto">
            <a:xfrm>
              <a:off x="3572" y="2045"/>
              <a:ext cx="33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128" name="Line 248"/>
            <p:cNvSpPr>
              <a:spLocks noChangeShapeType="1"/>
            </p:cNvSpPr>
            <p:nvPr/>
          </p:nvSpPr>
          <p:spPr bwMode="auto">
            <a:xfrm>
              <a:off x="3943" y="2045"/>
              <a:ext cx="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129" name="Line 249"/>
            <p:cNvSpPr>
              <a:spLocks noChangeShapeType="1"/>
            </p:cNvSpPr>
            <p:nvPr/>
          </p:nvSpPr>
          <p:spPr bwMode="auto">
            <a:xfrm>
              <a:off x="4013" y="2045"/>
              <a:ext cx="29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130" name="Line 250"/>
            <p:cNvSpPr>
              <a:spLocks noChangeShapeType="1"/>
            </p:cNvSpPr>
            <p:nvPr/>
          </p:nvSpPr>
          <p:spPr bwMode="auto">
            <a:xfrm>
              <a:off x="4348" y="2045"/>
              <a:ext cx="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131" name="Line 251"/>
            <p:cNvSpPr>
              <a:spLocks noChangeShapeType="1"/>
            </p:cNvSpPr>
            <p:nvPr/>
          </p:nvSpPr>
          <p:spPr bwMode="auto">
            <a:xfrm>
              <a:off x="4418" y="2045"/>
              <a:ext cx="33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132" name="Line 252"/>
            <p:cNvSpPr>
              <a:spLocks noChangeShapeType="1"/>
            </p:cNvSpPr>
            <p:nvPr/>
          </p:nvSpPr>
          <p:spPr bwMode="auto">
            <a:xfrm>
              <a:off x="4142" y="1284"/>
              <a:ext cx="0" cy="2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133" name="Line 253"/>
            <p:cNvSpPr>
              <a:spLocks noChangeShapeType="1"/>
            </p:cNvSpPr>
            <p:nvPr/>
          </p:nvSpPr>
          <p:spPr bwMode="auto">
            <a:xfrm>
              <a:off x="4142" y="1557"/>
              <a:ext cx="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134" name="Line 254"/>
            <p:cNvSpPr>
              <a:spLocks noChangeShapeType="1"/>
            </p:cNvSpPr>
            <p:nvPr/>
          </p:nvSpPr>
          <p:spPr bwMode="auto">
            <a:xfrm>
              <a:off x="4142" y="1624"/>
              <a:ext cx="0" cy="3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135" name="Line 255"/>
            <p:cNvSpPr>
              <a:spLocks noChangeShapeType="1"/>
            </p:cNvSpPr>
            <p:nvPr/>
          </p:nvSpPr>
          <p:spPr bwMode="auto">
            <a:xfrm>
              <a:off x="4142" y="1962"/>
              <a:ext cx="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136" name="Line 256"/>
            <p:cNvSpPr>
              <a:spLocks noChangeShapeType="1"/>
            </p:cNvSpPr>
            <p:nvPr/>
          </p:nvSpPr>
          <p:spPr bwMode="auto">
            <a:xfrm>
              <a:off x="4142" y="2032"/>
              <a:ext cx="0" cy="2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137" name="Line 257"/>
            <p:cNvSpPr>
              <a:spLocks noChangeShapeType="1"/>
            </p:cNvSpPr>
            <p:nvPr/>
          </p:nvSpPr>
          <p:spPr bwMode="auto">
            <a:xfrm>
              <a:off x="4142" y="2370"/>
              <a:ext cx="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138" name="Line 258"/>
            <p:cNvSpPr>
              <a:spLocks noChangeShapeType="1"/>
            </p:cNvSpPr>
            <p:nvPr/>
          </p:nvSpPr>
          <p:spPr bwMode="auto">
            <a:xfrm>
              <a:off x="4142" y="2437"/>
              <a:ext cx="0" cy="2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139" name="Line 259"/>
            <p:cNvSpPr>
              <a:spLocks noChangeShapeType="1"/>
            </p:cNvSpPr>
            <p:nvPr/>
          </p:nvSpPr>
          <p:spPr bwMode="auto">
            <a:xfrm>
              <a:off x="3990" y="1405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140" name="Line 260"/>
            <p:cNvSpPr>
              <a:spLocks noChangeShapeType="1"/>
            </p:cNvSpPr>
            <p:nvPr/>
          </p:nvSpPr>
          <p:spPr bwMode="auto">
            <a:xfrm>
              <a:off x="4292" y="1405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141" name="Line 261"/>
            <p:cNvSpPr>
              <a:spLocks noChangeShapeType="1"/>
            </p:cNvSpPr>
            <p:nvPr/>
          </p:nvSpPr>
          <p:spPr bwMode="auto">
            <a:xfrm>
              <a:off x="4292" y="1405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142" name="Line 262"/>
            <p:cNvSpPr>
              <a:spLocks noChangeShapeType="1"/>
            </p:cNvSpPr>
            <p:nvPr/>
          </p:nvSpPr>
          <p:spPr bwMode="auto">
            <a:xfrm>
              <a:off x="4142" y="2548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143" name="Freeform 263"/>
            <p:cNvSpPr>
              <a:spLocks/>
            </p:cNvSpPr>
            <p:nvPr/>
          </p:nvSpPr>
          <p:spPr bwMode="auto">
            <a:xfrm>
              <a:off x="3641" y="1568"/>
              <a:ext cx="1001" cy="978"/>
            </a:xfrm>
            <a:custGeom>
              <a:avLst/>
              <a:gdLst>
                <a:gd name="T0" fmla="*/ 881 w 2716"/>
                <a:gd name="T1" fmla="*/ 24 h 2655"/>
                <a:gd name="T2" fmla="*/ 747 w 2716"/>
                <a:gd name="T3" fmla="*/ 84 h 2655"/>
                <a:gd name="T4" fmla="*/ 620 w 2716"/>
                <a:gd name="T5" fmla="*/ 156 h 2655"/>
                <a:gd name="T6" fmla="*/ 501 w 2716"/>
                <a:gd name="T7" fmla="*/ 242 h 2655"/>
                <a:gd name="T8" fmla="*/ 392 w 2716"/>
                <a:gd name="T9" fmla="*/ 341 h 2655"/>
                <a:gd name="T10" fmla="*/ 295 w 2716"/>
                <a:gd name="T11" fmla="*/ 451 h 2655"/>
                <a:gd name="T12" fmla="*/ 210 w 2716"/>
                <a:gd name="T13" fmla="*/ 571 h 2655"/>
                <a:gd name="T14" fmla="*/ 139 w 2716"/>
                <a:gd name="T15" fmla="*/ 699 h 2655"/>
                <a:gd name="T16" fmla="*/ 81 w 2716"/>
                <a:gd name="T17" fmla="*/ 834 h 2655"/>
                <a:gd name="T18" fmla="*/ 39 w 2716"/>
                <a:gd name="T19" fmla="*/ 975 h 2655"/>
                <a:gd name="T20" fmla="*/ 12 w 2716"/>
                <a:gd name="T21" fmla="*/ 1118 h 2655"/>
                <a:gd name="T22" fmla="*/ 0 w 2716"/>
                <a:gd name="T23" fmla="*/ 1265 h 2655"/>
                <a:gd name="T24" fmla="*/ 5 w 2716"/>
                <a:gd name="T25" fmla="*/ 1412 h 2655"/>
                <a:gd name="T26" fmla="*/ 25 w 2716"/>
                <a:gd name="T27" fmla="*/ 1557 h 2655"/>
                <a:gd name="T28" fmla="*/ 61 w 2716"/>
                <a:gd name="T29" fmla="*/ 1700 h 2655"/>
                <a:gd name="T30" fmla="*/ 112 w 2716"/>
                <a:gd name="T31" fmla="*/ 1837 h 2655"/>
                <a:gd name="T32" fmla="*/ 177 w 2716"/>
                <a:gd name="T33" fmla="*/ 1968 h 2655"/>
                <a:gd name="T34" fmla="*/ 257 w 2716"/>
                <a:gd name="T35" fmla="*/ 2092 h 2655"/>
                <a:gd name="T36" fmla="*/ 348 w 2716"/>
                <a:gd name="T37" fmla="*/ 2207 h 2655"/>
                <a:gd name="T38" fmla="*/ 453 w 2716"/>
                <a:gd name="T39" fmla="*/ 2310 h 2655"/>
                <a:gd name="T40" fmla="*/ 568 w 2716"/>
                <a:gd name="T41" fmla="*/ 2401 h 2655"/>
                <a:gd name="T42" fmla="*/ 691 w 2716"/>
                <a:gd name="T43" fmla="*/ 2480 h 2655"/>
                <a:gd name="T44" fmla="*/ 822 w 2716"/>
                <a:gd name="T45" fmla="*/ 2545 h 2655"/>
                <a:gd name="T46" fmla="*/ 961 w 2716"/>
                <a:gd name="T47" fmla="*/ 2596 h 2655"/>
                <a:gd name="T48" fmla="*/ 1102 w 2716"/>
                <a:gd name="T49" fmla="*/ 2631 h 2655"/>
                <a:gd name="T50" fmla="*/ 1248 w 2716"/>
                <a:gd name="T51" fmla="*/ 2652 h 2655"/>
                <a:gd name="T52" fmla="*/ 1394 w 2716"/>
                <a:gd name="T53" fmla="*/ 2655 h 2655"/>
                <a:gd name="T54" fmla="*/ 1541 w 2716"/>
                <a:gd name="T55" fmla="*/ 2643 h 2655"/>
                <a:gd name="T56" fmla="*/ 1685 w 2716"/>
                <a:gd name="T57" fmla="*/ 2615 h 2655"/>
                <a:gd name="T58" fmla="*/ 1825 w 2716"/>
                <a:gd name="T59" fmla="*/ 2573 h 2655"/>
                <a:gd name="T60" fmla="*/ 1960 w 2716"/>
                <a:gd name="T61" fmla="*/ 2514 h 2655"/>
                <a:gd name="T62" fmla="*/ 2087 w 2716"/>
                <a:gd name="T63" fmla="*/ 2443 h 2655"/>
                <a:gd name="T64" fmla="*/ 2207 w 2716"/>
                <a:gd name="T65" fmla="*/ 2357 h 2655"/>
                <a:gd name="T66" fmla="*/ 2316 w 2716"/>
                <a:gd name="T67" fmla="*/ 2260 h 2655"/>
                <a:gd name="T68" fmla="*/ 2414 w 2716"/>
                <a:gd name="T69" fmla="*/ 2150 h 2655"/>
                <a:gd name="T70" fmla="*/ 2500 w 2716"/>
                <a:gd name="T71" fmla="*/ 2031 h 2655"/>
                <a:gd name="T72" fmla="*/ 2573 w 2716"/>
                <a:gd name="T73" fmla="*/ 1904 h 2655"/>
                <a:gd name="T74" fmla="*/ 2631 w 2716"/>
                <a:gd name="T75" fmla="*/ 1769 h 2655"/>
                <a:gd name="T76" fmla="*/ 2675 w 2716"/>
                <a:gd name="T77" fmla="*/ 1628 h 2655"/>
                <a:gd name="T78" fmla="*/ 2703 w 2716"/>
                <a:gd name="T79" fmla="*/ 1485 h 2655"/>
                <a:gd name="T80" fmla="*/ 2716 w 2716"/>
                <a:gd name="T81" fmla="*/ 1339 h 2655"/>
                <a:gd name="T82" fmla="*/ 2711 w 2716"/>
                <a:gd name="T83" fmla="*/ 1192 h 2655"/>
                <a:gd name="T84" fmla="*/ 2692 w 2716"/>
                <a:gd name="T85" fmla="*/ 1046 h 2655"/>
                <a:gd name="T86" fmla="*/ 2658 w 2716"/>
                <a:gd name="T87" fmla="*/ 903 h 2655"/>
                <a:gd name="T88" fmla="*/ 2608 w 2716"/>
                <a:gd name="T89" fmla="*/ 766 h 2655"/>
                <a:gd name="T90" fmla="*/ 2543 w 2716"/>
                <a:gd name="T91" fmla="*/ 634 h 2655"/>
                <a:gd name="T92" fmla="*/ 2465 w 2716"/>
                <a:gd name="T93" fmla="*/ 509 h 2655"/>
                <a:gd name="T94" fmla="*/ 2374 w 2716"/>
                <a:gd name="T95" fmla="*/ 394 h 2655"/>
                <a:gd name="T96" fmla="*/ 2270 w 2716"/>
                <a:gd name="T97" fmla="*/ 290 h 2655"/>
                <a:gd name="T98" fmla="*/ 2157 w 2716"/>
                <a:gd name="T99" fmla="*/ 197 h 2655"/>
                <a:gd name="T100" fmla="*/ 2034 w 2716"/>
                <a:gd name="T101" fmla="*/ 118 h 2655"/>
                <a:gd name="T102" fmla="*/ 1903 w 2716"/>
                <a:gd name="T103" fmla="*/ 52 h 2655"/>
                <a:gd name="T104" fmla="*/ 1766 w 2716"/>
                <a:gd name="T105" fmla="*/ 0 h 26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716" h="2655">
                  <a:moveTo>
                    <a:pt x="950" y="0"/>
                  </a:moveTo>
                  <a:lnTo>
                    <a:pt x="881" y="24"/>
                  </a:lnTo>
                  <a:lnTo>
                    <a:pt x="813" y="52"/>
                  </a:lnTo>
                  <a:lnTo>
                    <a:pt x="747" y="84"/>
                  </a:lnTo>
                  <a:lnTo>
                    <a:pt x="682" y="118"/>
                  </a:lnTo>
                  <a:lnTo>
                    <a:pt x="620" y="156"/>
                  </a:lnTo>
                  <a:lnTo>
                    <a:pt x="559" y="197"/>
                  </a:lnTo>
                  <a:lnTo>
                    <a:pt x="501" y="242"/>
                  </a:lnTo>
                  <a:lnTo>
                    <a:pt x="445" y="290"/>
                  </a:lnTo>
                  <a:lnTo>
                    <a:pt x="392" y="341"/>
                  </a:lnTo>
                  <a:lnTo>
                    <a:pt x="342" y="394"/>
                  </a:lnTo>
                  <a:lnTo>
                    <a:pt x="295" y="451"/>
                  </a:lnTo>
                  <a:lnTo>
                    <a:pt x="250" y="509"/>
                  </a:lnTo>
                  <a:lnTo>
                    <a:pt x="210" y="571"/>
                  </a:lnTo>
                  <a:lnTo>
                    <a:pt x="173" y="634"/>
                  </a:lnTo>
                  <a:lnTo>
                    <a:pt x="139" y="699"/>
                  </a:lnTo>
                  <a:lnTo>
                    <a:pt x="108" y="766"/>
                  </a:lnTo>
                  <a:lnTo>
                    <a:pt x="81" y="834"/>
                  </a:lnTo>
                  <a:lnTo>
                    <a:pt x="58" y="903"/>
                  </a:lnTo>
                  <a:lnTo>
                    <a:pt x="39" y="975"/>
                  </a:lnTo>
                  <a:lnTo>
                    <a:pt x="24" y="1046"/>
                  </a:lnTo>
                  <a:lnTo>
                    <a:pt x="12" y="1118"/>
                  </a:lnTo>
                  <a:lnTo>
                    <a:pt x="5" y="1192"/>
                  </a:lnTo>
                  <a:lnTo>
                    <a:pt x="0" y="1265"/>
                  </a:lnTo>
                  <a:lnTo>
                    <a:pt x="0" y="1339"/>
                  </a:lnTo>
                  <a:lnTo>
                    <a:pt x="5" y="1412"/>
                  </a:lnTo>
                  <a:lnTo>
                    <a:pt x="13" y="1485"/>
                  </a:lnTo>
                  <a:lnTo>
                    <a:pt x="25" y="1557"/>
                  </a:lnTo>
                  <a:lnTo>
                    <a:pt x="41" y="1628"/>
                  </a:lnTo>
                  <a:lnTo>
                    <a:pt x="61" y="1700"/>
                  </a:lnTo>
                  <a:lnTo>
                    <a:pt x="84" y="1769"/>
                  </a:lnTo>
                  <a:lnTo>
                    <a:pt x="112" y="1837"/>
                  </a:lnTo>
                  <a:lnTo>
                    <a:pt x="143" y="1904"/>
                  </a:lnTo>
                  <a:lnTo>
                    <a:pt x="177" y="1968"/>
                  </a:lnTo>
                  <a:lnTo>
                    <a:pt x="215" y="2031"/>
                  </a:lnTo>
                  <a:lnTo>
                    <a:pt x="257" y="2092"/>
                  </a:lnTo>
                  <a:lnTo>
                    <a:pt x="302" y="2150"/>
                  </a:lnTo>
                  <a:lnTo>
                    <a:pt x="348" y="2207"/>
                  </a:lnTo>
                  <a:lnTo>
                    <a:pt x="400" y="2260"/>
                  </a:lnTo>
                  <a:lnTo>
                    <a:pt x="453" y="2310"/>
                  </a:lnTo>
                  <a:lnTo>
                    <a:pt x="509" y="2357"/>
                  </a:lnTo>
                  <a:lnTo>
                    <a:pt x="568" y="2401"/>
                  </a:lnTo>
                  <a:lnTo>
                    <a:pt x="629" y="2443"/>
                  </a:lnTo>
                  <a:lnTo>
                    <a:pt x="691" y="2480"/>
                  </a:lnTo>
                  <a:lnTo>
                    <a:pt x="756" y="2514"/>
                  </a:lnTo>
                  <a:lnTo>
                    <a:pt x="822" y="2545"/>
                  </a:lnTo>
                  <a:lnTo>
                    <a:pt x="890" y="2573"/>
                  </a:lnTo>
                  <a:lnTo>
                    <a:pt x="961" y="2596"/>
                  </a:lnTo>
                  <a:lnTo>
                    <a:pt x="1031" y="2615"/>
                  </a:lnTo>
                  <a:lnTo>
                    <a:pt x="1102" y="2631"/>
                  </a:lnTo>
                  <a:lnTo>
                    <a:pt x="1175" y="2643"/>
                  </a:lnTo>
                  <a:lnTo>
                    <a:pt x="1248" y="2652"/>
                  </a:lnTo>
                  <a:lnTo>
                    <a:pt x="1322" y="2655"/>
                  </a:lnTo>
                  <a:lnTo>
                    <a:pt x="1394" y="2655"/>
                  </a:lnTo>
                  <a:lnTo>
                    <a:pt x="1468" y="2652"/>
                  </a:lnTo>
                  <a:lnTo>
                    <a:pt x="1541" y="2643"/>
                  </a:lnTo>
                  <a:lnTo>
                    <a:pt x="1613" y="2631"/>
                  </a:lnTo>
                  <a:lnTo>
                    <a:pt x="1685" y="2615"/>
                  </a:lnTo>
                  <a:lnTo>
                    <a:pt x="1755" y="2596"/>
                  </a:lnTo>
                  <a:lnTo>
                    <a:pt x="1825" y="2573"/>
                  </a:lnTo>
                  <a:lnTo>
                    <a:pt x="1894" y="2545"/>
                  </a:lnTo>
                  <a:lnTo>
                    <a:pt x="1960" y="2514"/>
                  </a:lnTo>
                  <a:lnTo>
                    <a:pt x="2024" y="2480"/>
                  </a:lnTo>
                  <a:lnTo>
                    <a:pt x="2087" y="2443"/>
                  </a:lnTo>
                  <a:lnTo>
                    <a:pt x="2148" y="2401"/>
                  </a:lnTo>
                  <a:lnTo>
                    <a:pt x="2207" y="2357"/>
                  </a:lnTo>
                  <a:lnTo>
                    <a:pt x="2263" y="2310"/>
                  </a:lnTo>
                  <a:lnTo>
                    <a:pt x="2316" y="2260"/>
                  </a:lnTo>
                  <a:lnTo>
                    <a:pt x="2366" y="2207"/>
                  </a:lnTo>
                  <a:lnTo>
                    <a:pt x="2414" y="2150"/>
                  </a:lnTo>
                  <a:lnTo>
                    <a:pt x="2459" y="2092"/>
                  </a:lnTo>
                  <a:lnTo>
                    <a:pt x="2500" y="2031"/>
                  </a:lnTo>
                  <a:lnTo>
                    <a:pt x="2538" y="1968"/>
                  </a:lnTo>
                  <a:lnTo>
                    <a:pt x="2573" y="1904"/>
                  </a:lnTo>
                  <a:lnTo>
                    <a:pt x="2604" y="1837"/>
                  </a:lnTo>
                  <a:lnTo>
                    <a:pt x="2631" y="1769"/>
                  </a:lnTo>
                  <a:lnTo>
                    <a:pt x="2655" y="1700"/>
                  </a:lnTo>
                  <a:lnTo>
                    <a:pt x="2675" y="1628"/>
                  </a:lnTo>
                  <a:lnTo>
                    <a:pt x="2691" y="1557"/>
                  </a:lnTo>
                  <a:lnTo>
                    <a:pt x="2703" y="1485"/>
                  </a:lnTo>
                  <a:lnTo>
                    <a:pt x="2711" y="1412"/>
                  </a:lnTo>
                  <a:lnTo>
                    <a:pt x="2716" y="1339"/>
                  </a:lnTo>
                  <a:lnTo>
                    <a:pt x="2716" y="1265"/>
                  </a:lnTo>
                  <a:lnTo>
                    <a:pt x="2711" y="1192"/>
                  </a:lnTo>
                  <a:lnTo>
                    <a:pt x="2704" y="1118"/>
                  </a:lnTo>
                  <a:lnTo>
                    <a:pt x="2692" y="1046"/>
                  </a:lnTo>
                  <a:lnTo>
                    <a:pt x="2677" y="975"/>
                  </a:lnTo>
                  <a:lnTo>
                    <a:pt x="2658" y="903"/>
                  </a:lnTo>
                  <a:lnTo>
                    <a:pt x="2635" y="834"/>
                  </a:lnTo>
                  <a:lnTo>
                    <a:pt x="2608" y="766"/>
                  </a:lnTo>
                  <a:lnTo>
                    <a:pt x="2577" y="699"/>
                  </a:lnTo>
                  <a:lnTo>
                    <a:pt x="2543" y="634"/>
                  </a:lnTo>
                  <a:lnTo>
                    <a:pt x="2506" y="571"/>
                  </a:lnTo>
                  <a:lnTo>
                    <a:pt x="2465" y="509"/>
                  </a:lnTo>
                  <a:lnTo>
                    <a:pt x="2421" y="451"/>
                  </a:lnTo>
                  <a:lnTo>
                    <a:pt x="2374" y="394"/>
                  </a:lnTo>
                  <a:lnTo>
                    <a:pt x="2324" y="341"/>
                  </a:lnTo>
                  <a:lnTo>
                    <a:pt x="2270" y="290"/>
                  </a:lnTo>
                  <a:lnTo>
                    <a:pt x="2215" y="242"/>
                  </a:lnTo>
                  <a:lnTo>
                    <a:pt x="2157" y="197"/>
                  </a:lnTo>
                  <a:lnTo>
                    <a:pt x="2096" y="156"/>
                  </a:lnTo>
                  <a:lnTo>
                    <a:pt x="2034" y="118"/>
                  </a:lnTo>
                  <a:lnTo>
                    <a:pt x="1969" y="84"/>
                  </a:lnTo>
                  <a:lnTo>
                    <a:pt x="1903" y="52"/>
                  </a:lnTo>
                  <a:lnTo>
                    <a:pt x="1835" y="24"/>
                  </a:lnTo>
                  <a:lnTo>
                    <a:pt x="176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144" name="Line 264"/>
            <p:cNvSpPr>
              <a:spLocks noChangeShapeType="1"/>
            </p:cNvSpPr>
            <p:nvPr/>
          </p:nvSpPr>
          <p:spPr bwMode="auto">
            <a:xfrm flipH="1">
              <a:off x="3990" y="1405"/>
              <a:ext cx="30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145" name="Line 265"/>
            <p:cNvSpPr>
              <a:spLocks noChangeShapeType="1"/>
            </p:cNvSpPr>
            <p:nvPr/>
          </p:nvSpPr>
          <p:spPr bwMode="auto">
            <a:xfrm flipV="1">
              <a:off x="4292" y="1405"/>
              <a:ext cx="0" cy="16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146" name="Line 266"/>
            <p:cNvSpPr>
              <a:spLocks noChangeShapeType="1"/>
            </p:cNvSpPr>
            <p:nvPr/>
          </p:nvSpPr>
          <p:spPr bwMode="auto">
            <a:xfrm>
              <a:off x="3990" y="1405"/>
              <a:ext cx="0" cy="16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23147" name="Group 267"/>
          <p:cNvGrpSpPr>
            <a:grpSpLocks/>
          </p:cNvGrpSpPr>
          <p:nvPr/>
        </p:nvGrpSpPr>
        <p:grpSpPr bwMode="auto">
          <a:xfrm>
            <a:off x="947738" y="1344613"/>
            <a:ext cx="2224087" cy="3116262"/>
            <a:chOff x="597" y="1047"/>
            <a:chExt cx="1401" cy="1963"/>
          </a:xfrm>
        </p:grpSpPr>
        <p:sp>
          <p:nvSpPr>
            <p:cNvPr id="123148" name="Line 268"/>
            <p:cNvSpPr>
              <a:spLocks noChangeShapeType="1"/>
            </p:cNvSpPr>
            <p:nvPr/>
          </p:nvSpPr>
          <p:spPr bwMode="auto">
            <a:xfrm flipH="1" flipV="1">
              <a:off x="713" y="2822"/>
              <a:ext cx="188" cy="1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149" name="Line 269"/>
            <p:cNvSpPr>
              <a:spLocks noChangeShapeType="1"/>
            </p:cNvSpPr>
            <p:nvPr/>
          </p:nvSpPr>
          <p:spPr bwMode="auto">
            <a:xfrm flipH="1" flipV="1">
              <a:off x="713" y="2597"/>
              <a:ext cx="413" cy="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150" name="Line 270"/>
            <p:cNvSpPr>
              <a:spLocks noChangeShapeType="1"/>
            </p:cNvSpPr>
            <p:nvPr/>
          </p:nvSpPr>
          <p:spPr bwMode="auto">
            <a:xfrm flipH="1" flipV="1">
              <a:off x="886" y="2548"/>
              <a:ext cx="464" cy="4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151" name="Line 271"/>
            <p:cNvSpPr>
              <a:spLocks noChangeShapeType="1"/>
            </p:cNvSpPr>
            <p:nvPr/>
          </p:nvSpPr>
          <p:spPr bwMode="auto">
            <a:xfrm flipH="1" flipV="1">
              <a:off x="1113" y="2548"/>
              <a:ext cx="462" cy="4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152" name="Line 272"/>
            <p:cNvSpPr>
              <a:spLocks noChangeShapeType="1"/>
            </p:cNvSpPr>
            <p:nvPr/>
          </p:nvSpPr>
          <p:spPr bwMode="auto">
            <a:xfrm flipH="1" flipV="1">
              <a:off x="1337" y="2548"/>
              <a:ext cx="462" cy="4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153" name="Line 273"/>
            <p:cNvSpPr>
              <a:spLocks noChangeShapeType="1"/>
            </p:cNvSpPr>
            <p:nvPr/>
          </p:nvSpPr>
          <p:spPr bwMode="auto">
            <a:xfrm flipH="1" flipV="1">
              <a:off x="1562" y="2548"/>
              <a:ext cx="302" cy="3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154" name="Line 274"/>
            <p:cNvSpPr>
              <a:spLocks noChangeShapeType="1"/>
            </p:cNvSpPr>
            <p:nvPr/>
          </p:nvSpPr>
          <p:spPr bwMode="auto">
            <a:xfrm flipH="1" flipV="1">
              <a:off x="1786" y="2548"/>
              <a:ext cx="78" cy="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155" name="Line 275"/>
            <p:cNvSpPr>
              <a:spLocks noChangeShapeType="1"/>
            </p:cNvSpPr>
            <p:nvPr/>
          </p:nvSpPr>
          <p:spPr bwMode="auto">
            <a:xfrm flipH="1" flipV="1">
              <a:off x="713" y="1248"/>
              <a:ext cx="157" cy="1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156" name="Line 276"/>
            <p:cNvSpPr>
              <a:spLocks noChangeShapeType="1"/>
            </p:cNvSpPr>
            <p:nvPr/>
          </p:nvSpPr>
          <p:spPr bwMode="auto">
            <a:xfrm flipH="1" flipV="1">
              <a:off x="736" y="1047"/>
              <a:ext cx="359" cy="3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157" name="Line 277"/>
            <p:cNvSpPr>
              <a:spLocks noChangeShapeType="1"/>
            </p:cNvSpPr>
            <p:nvPr/>
          </p:nvSpPr>
          <p:spPr bwMode="auto">
            <a:xfrm flipH="1" flipV="1">
              <a:off x="961" y="1047"/>
              <a:ext cx="358" cy="3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158" name="Line 278"/>
            <p:cNvSpPr>
              <a:spLocks noChangeShapeType="1"/>
            </p:cNvSpPr>
            <p:nvPr/>
          </p:nvSpPr>
          <p:spPr bwMode="auto">
            <a:xfrm flipH="1" flipV="1">
              <a:off x="1185" y="1047"/>
              <a:ext cx="359" cy="3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159" name="Line 279"/>
            <p:cNvSpPr>
              <a:spLocks noChangeShapeType="1"/>
            </p:cNvSpPr>
            <p:nvPr/>
          </p:nvSpPr>
          <p:spPr bwMode="auto">
            <a:xfrm flipH="1" flipV="1">
              <a:off x="1409" y="1047"/>
              <a:ext cx="359" cy="3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160" name="Line 280"/>
            <p:cNvSpPr>
              <a:spLocks noChangeShapeType="1"/>
            </p:cNvSpPr>
            <p:nvPr/>
          </p:nvSpPr>
          <p:spPr bwMode="auto">
            <a:xfrm flipH="1" flipV="1">
              <a:off x="1634" y="1047"/>
              <a:ext cx="230" cy="2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161" name="Line 281"/>
            <p:cNvSpPr>
              <a:spLocks noChangeShapeType="1"/>
            </p:cNvSpPr>
            <p:nvPr/>
          </p:nvSpPr>
          <p:spPr bwMode="auto">
            <a:xfrm flipH="1" flipV="1">
              <a:off x="1858" y="1047"/>
              <a:ext cx="6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162" name="Line 282"/>
            <p:cNvSpPr>
              <a:spLocks noChangeShapeType="1"/>
            </p:cNvSpPr>
            <p:nvPr/>
          </p:nvSpPr>
          <p:spPr bwMode="auto">
            <a:xfrm>
              <a:off x="597" y="2045"/>
              <a:ext cx="24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163" name="Line 283"/>
            <p:cNvSpPr>
              <a:spLocks noChangeShapeType="1"/>
            </p:cNvSpPr>
            <p:nvPr/>
          </p:nvSpPr>
          <p:spPr bwMode="auto">
            <a:xfrm>
              <a:off x="878" y="2045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164" name="Line 284"/>
            <p:cNvSpPr>
              <a:spLocks noChangeShapeType="1"/>
            </p:cNvSpPr>
            <p:nvPr/>
          </p:nvSpPr>
          <p:spPr bwMode="auto">
            <a:xfrm>
              <a:off x="945" y="2045"/>
              <a:ext cx="29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165" name="Line 285"/>
            <p:cNvSpPr>
              <a:spLocks noChangeShapeType="1"/>
            </p:cNvSpPr>
            <p:nvPr/>
          </p:nvSpPr>
          <p:spPr bwMode="auto">
            <a:xfrm>
              <a:off x="1283" y="2045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166" name="Line 286"/>
            <p:cNvSpPr>
              <a:spLocks noChangeShapeType="1"/>
            </p:cNvSpPr>
            <p:nvPr/>
          </p:nvSpPr>
          <p:spPr bwMode="auto">
            <a:xfrm>
              <a:off x="1350" y="2045"/>
              <a:ext cx="29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167" name="Line 287"/>
            <p:cNvSpPr>
              <a:spLocks noChangeShapeType="1"/>
            </p:cNvSpPr>
            <p:nvPr/>
          </p:nvSpPr>
          <p:spPr bwMode="auto">
            <a:xfrm>
              <a:off x="1688" y="2045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168" name="Line 288"/>
            <p:cNvSpPr>
              <a:spLocks noChangeShapeType="1"/>
            </p:cNvSpPr>
            <p:nvPr/>
          </p:nvSpPr>
          <p:spPr bwMode="auto">
            <a:xfrm>
              <a:off x="1755" y="2045"/>
              <a:ext cx="2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169" name="Line 289"/>
            <p:cNvSpPr>
              <a:spLocks noChangeShapeType="1"/>
            </p:cNvSpPr>
            <p:nvPr/>
          </p:nvSpPr>
          <p:spPr bwMode="auto">
            <a:xfrm flipH="1">
              <a:off x="713" y="2548"/>
              <a:ext cx="115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170" name="Line 290"/>
            <p:cNvSpPr>
              <a:spLocks noChangeShapeType="1"/>
            </p:cNvSpPr>
            <p:nvPr/>
          </p:nvSpPr>
          <p:spPr bwMode="auto">
            <a:xfrm flipV="1">
              <a:off x="713" y="1047"/>
              <a:ext cx="0" cy="196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171" name="Line 291"/>
            <p:cNvSpPr>
              <a:spLocks noChangeShapeType="1"/>
            </p:cNvSpPr>
            <p:nvPr/>
          </p:nvSpPr>
          <p:spPr bwMode="auto">
            <a:xfrm>
              <a:off x="1864" y="1047"/>
              <a:ext cx="0" cy="196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172" name="Line 292"/>
            <p:cNvSpPr>
              <a:spLocks noChangeShapeType="1"/>
            </p:cNvSpPr>
            <p:nvPr/>
          </p:nvSpPr>
          <p:spPr bwMode="auto">
            <a:xfrm flipH="1">
              <a:off x="713" y="1568"/>
              <a:ext cx="115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173" name="Line 293"/>
            <p:cNvSpPr>
              <a:spLocks noChangeShapeType="1"/>
            </p:cNvSpPr>
            <p:nvPr/>
          </p:nvSpPr>
          <p:spPr bwMode="auto">
            <a:xfrm flipH="1">
              <a:off x="713" y="1405"/>
              <a:ext cx="115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23198" name="Group 318"/>
          <p:cNvGrpSpPr>
            <a:grpSpLocks/>
          </p:cNvGrpSpPr>
          <p:nvPr/>
        </p:nvGrpSpPr>
        <p:grpSpPr bwMode="auto">
          <a:xfrm>
            <a:off x="6575425" y="1912938"/>
            <a:ext cx="1793875" cy="1814512"/>
            <a:chOff x="4142" y="1405"/>
            <a:chExt cx="1130" cy="1143"/>
          </a:xfrm>
        </p:grpSpPr>
        <p:sp>
          <p:nvSpPr>
            <p:cNvPr id="123199" name="Line 319"/>
            <p:cNvSpPr>
              <a:spLocks noChangeShapeType="1"/>
            </p:cNvSpPr>
            <p:nvPr/>
          </p:nvSpPr>
          <p:spPr bwMode="auto">
            <a:xfrm>
              <a:off x="4292" y="1405"/>
              <a:ext cx="98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200" name="Line 320"/>
            <p:cNvSpPr>
              <a:spLocks noChangeShapeType="1"/>
            </p:cNvSpPr>
            <p:nvPr/>
          </p:nvSpPr>
          <p:spPr bwMode="auto">
            <a:xfrm>
              <a:off x="4142" y="2548"/>
              <a:ext cx="113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201" name="Line 321"/>
            <p:cNvSpPr>
              <a:spLocks noChangeShapeType="1"/>
            </p:cNvSpPr>
            <p:nvPr/>
          </p:nvSpPr>
          <p:spPr bwMode="auto">
            <a:xfrm>
              <a:off x="5171" y="1555"/>
              <a:ext cx="0" cy="84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202" name="Freeform 322"/>
            <p:cNvSpPr>
              <a:spLocks/>
            </p:cNvSpPr>
            <p:nvPr/>
          </p:nvSpPr>
          <p:spPr bwMode="auto">
            <a:xfrm>
              <a:off x="5148" y="1405"/>
              <a:ext cx="49" cy="150"/>
            </a:xfrm>
            <a:custGeom>
              <a:avLst/>
              <a:gdLst>
                <a:gd name="T0" fmla="*/ 0 w 135"/>
                <a:gd name="T1" fmla="*/ 407 h 407"/>
                <a:gd name="T2" fmla="*/ 135 w 135"/>
                <a:gd name="T3" fmla="*/ 407 h 407"/>
                <a:gd name="T4" fmla="*/ 68 w 135"/>
                <a:gd name="T5" fmla="*/ 0 h 407"/>
                <a:gd name="T6" fmla="*/ 0 w 135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5" h="407">
                  <a:moveTo>
                    <a:pt x="0" y="407"/>
                  </a:moveTo>
                  <a:lnTo>
                    <a:pt x="135" y="407"/>
                  </a:lnTo>
                  <a:lnTo>
                    <a:pt x="68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203" name="Freeform 323"/>
            <p:cNvSpPr>
              <a:spLocks/>
            </p:cNvSpPr>
            <p:nvPr/>
          </p:nvSpPr>
          <p:spPr bwMode="auto">
            <a:xfrm>
              <a:off x="5148" y="1405"/>
              <a:ext cx="49" cy="150"/>
            </a:xfrm>
            <a:custGeom>
              <a:avLst/>
              <a:gdLst>
                <a:gd name="T0" fmla="*/ 0 w 135"/>
                <a:gd name="T1" fmla="*/ 407 h 407"/>
                <a:gd name="T2" fmla="*/ 135 w 135"/>
                <a:gd name="T3" fmla="*/ 407 h 407"/>
                <a:gd name="T4" fmla="*/ 68 w 135"/>
                <a:gd name="T5" fmla="*/ 0 h 407"/>
                <a:gd name="T6" fmla="*/ 0 w 135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5" h="407">
                  <a:moveTo>
                    <a:pt x="0" y="407"/>
                  </a:moveTo>
                  <a:lnTo>
                    <a:pt x="135" y="407"/>
                  </a:lnTo>
                  <a:lnTo>
                    <a:pt x="68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204" name="Freeform 324"/>
            <p:cNvSpPr>
              <a:spLocks/>
            </p:cNvSpPr>
            <p:nvPr/>
          </p:nvSpPr>
          <p:spPr bwMode="auto">
            <a:xfrm>
              <a:off x="5148" y="2396"/>
              <a:ext cx="49" cy="152"/>
            </a:xfrm>
            <a:custGeom>
              <a:avLst/>
              <a:gdLst>
                <a:gd name="T0" fmla="*/ 0 w 135"/>
                <a:gd name="T1" fmla="*/ 0 h 408"/>
                <a:gd name="T2" fmla="*/ 135 w 135"/>
                <a:gd name="T3" fmla="*/ 0 h 408"/>
                <a:gd name="T4" fmla="*/ 68 w 135"/>
                <a:gd name="T5" fmla="*/ 408 h 408"/>
                <a:gd name="T6" fmla="*/ 0 w 135"/>
                <a:gd name="T7" fmla="*/ 0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5" h="408">
                  <a:moveTo>
                    <a:pt x="0" y="0"/>
                  </a:moveTo>
                  <a:lnTo>
                    <a:pt x="135" y="0"/>
                  </a:lnTo>
                  <a:lnTo>
                    <a:pt x="68" y="4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205" name="Freeform 325"/>
            <p:cNvSpPr>
              <a:spLocks/>
            </p:cNvSpPr>
            <p:nvPr/>
          </p:nvSpPr>
          <p:spPr bwMode="auto">
            <a:xfrm>
              <a:off x="5148" y="2396"/>
              <a:ext cx="49" cy="152"/>
            </a:xfrm>
            <a:custGeom>
              <a:avLst/>
              <a:gdLst>
                <a:gd name="T0" fmla="*/ 0 w 135"/>
                <a:gd name="T1" fmla="*/ 0 h 408"/>
                <a:gd name="T2" fmla="*/ 135 w 135"/>
                <a:gd name="T3" fmla="*/ 0 h 408"/>
                <a:gd name="T4" fmla="*/ 68 w 135"/>
                <a:gd name="T5" fmla="*/ 408 h 408"/>
                <a:gd name="T6" fmla="*/ 0 w 135"/>
                <a:gd name="T7" fmla="*/ 0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5" h="408">
                  <a:moveTo>
                    <a:pt x="0" y="0"/>
                  </a:moveTo>
                  <a:lnTo>
                    <a:pt x="135" y="0"/>
                  </a:lnTo>
                  <a:lnTo>
                    <a:pt x="68" y="4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206" name="Freeform 326"/>
            <p:cNvSpPr>
              <a:spLocks/>
            </p:cNvSpPr>
            <p:nvPr/>
          </p:nvSpPr>
          <p:spPr bwMode="auto">
            <a:xfrm>
              <a:off x="4882" y="2066"/>
              <a:ext cx="235" cy="139"/>
            </a:xfrm>
            <a:custGeom>
              <a:avLst/>
              <a:gdLst>
                <a:gd name="T0" fmla="*/ 635 w 635"/>
                <a:gd name="T1" fmla="*/ 375 h 375"/>
                <a:gd name="T2" fmla="*/ 635 w 635"/>
                <a:gd name="T3" fmla="*/ 264 h 375"/>
                <a:gd name="T4" fmla="*/ 634 w 635"/>
                <a:gd name="T5" fmla="*/ 247 h 375"/>
                <a:gd name="T6" fmla="*/ 630 w 635"/>
                <a:gd name="T7" fmla="*/ 230 h 375"/>
                <a:gd name="T8" fmla="*/ 622 w 635"/>
                <a:gd name="T9" fmla="*/ 213 h 375"/>
                <a:gd name="T10" fmla="*/ 613 w 635"/>
                <a:gd name="T11" fmla="*/ 194 h 375"/>
                <a:gd name="T12" fmla="*/ 601 w 635"/>
                <a:gd name="T13" fmla="*/ 177 h 375"/>
                <a:gd name="T14" fmla="*/ 586 w 635"/>
                <a:gd name="T15" fmla="*/ 160 h 375"/>
                <a:gd name="T16" fmla="*/ 569 w 635"/>
                <a:gd name="T17" fmla="*/ 144 h 375"/>
                <a:gd name="T18" fmla="*/ 551 w 635"/>
                <a:gd name="T19" fmla="*/ 129 h 375"/>
                <a:gd name="T20" fmla="*/ 531 w 635"/>
                <a:gd name="T21" fmla="*/ 116 h 375"/>
                <a:gd name="T22" fmla="*/ 510 w 635"/>
                <a:gd name="T23" fmla="*/ 103 h 375"/>
                <a:gd name="T24" fmla="*/ 487 w 635"/>
                <a:gd name="T25" fmla="*/ 92 h 375"/>
                <a:gd name="T26" fmla="*/ 464 w 635"/>
                <a:gd name="T27" fmla="*/ 83 h 375"/>
                <a:gd name="T28" fmla="*/ 441 w 635"/>
                <a:gd name="T29" fmla="*/ 76 h 375"/>
                <a:gd name="T30" fmla="*/ 193 w 635"/>
                <a:gd name="T31" fmla="*/ 9 h 375"/>
                <a:gd name="T32" fmla="*/ 170 w 635"/>
                <a:gd name="T33" fmla="*/ 4 h 375"/>
                <a:gd name="T34" fmla="*/ 148 w 635"/>
                <a:gd name="T35" fmla="*/ 1 h 375"/>
                <a:gd name="T36" fmla="*/ 125 w 635"/>
                <a:gd name="T37" fmla="*/ 0 h 375"/>
                <a:gd name="T38" fmla="*/ 104 w 635"/>
                <a:gd name="T39" fmla="*/ 1 h 375"/>
                <a:gd name="T40" fmla="*/ 84 w 635"/>
                <a:gd name="T41" fmla="*/ 4 h 375"/>
                <a:gd name="T42" fmla="*/ 66 w 635"/>
                <a:gd name="T43" fmla="*/ 9 h 375"/>
                <a:gd name="T44" fmla="*/ 49 w 635"/>
                <a:gd name="T45" fmla="*/ 17 h 375"/>
                <a:gd name="T46" fmla="*/ 34 w 635"/>
                <a:gd name="T47" fmla="*/ 25 h 375"/>
                <a:gd name="T48" fmla="*/ 22 w 635"/>
                <a:gd name="T49" fmla="*/ 36 h 375"/>
                <a:gd name="T50" fmla="*/ 12 w 635"/>
                <a:gd name="T51" fmla="*/ 49 h 375"/>
                <a:gd name="T52" fmla="*/ 5 w 635"/>
                <a:gd name="T53" fmla="*/ 62 h 375"/>
                <a:gd name="T54" fmla="*/ 1 w 635"/>
                <a:gd name="T55" fmla="*/ 77 h 375"/>
                <a:gd name="T56" fmla="*/ 0 w 635"/>
                <a:gd name="T57" fmla="*/ 93 h 375"/>
                <a:gd name="T58" fmla="*/ 0 w 635"/>
                <a:gd name="T59" fmla="*/ 205 h 375"/>
                <a:gd name="T60" fmla="*/ 635 w 635"/>
                <a:gd name="T61" fmla="*/ 375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35" h="375">
                  <a:moveTo>
                    <a:pt x="635" y="375"/>
                  </a:moveTo>
                  <a:lnTo>
                    <a:pt x="635" y="264"/>
                  </a:lnTo>
                  <a:lnTo>
                    <a:pt x="634" y="247"/>
                  </a:lnTo>
                  <a:lnTo>
                    <a:pt x="630" y="230"/>
                  </a:lnTo>
                  <a:lnTo>
                    <a:pt x="622" y="213"/>
                  </a:lnTo>
                  <a:lnTo>
                    <a:pt x="613" y="194"/>
                  </a:lnTo>
                  <a:lnTo>
                    <a:pt x="601" y="177"/>
                  </a:lnTo>
                  <a:lnTo>
                    <a:pt x="586" y="160"/>
                  </a:lnTo>
                  <a:lnTo>
                    <a:pt x="569" y="144"/>
                  </a:lnTo>
                  <a:lnTo>
                    <a:pt x="551" y="129"/>
                  </a:lnTo>
                  <a:lnTo>
                    <a:pt x="531" y="116"/>
                  </a:lnTo>
                  <a:lnTo>
                    <a:pt x="510" y="103"/>
                  </a:lnTo>
                  <a:lnTo>
                    <a:pt x="487" y="92"/>
                  </a:lnTo>
                  <a:lnTo>
                    <a:pt x="464" y="83"/>
                  </a:lnTo>
                  <a:lnTo>
                    <a:pt x="441" y="76"/>
                  </a:lnTo>
                  <a:lnTo>
                    <a:pt x="193" y="9"/>
                  </a:lnTo>
                  <a:lnTo>
                    <a:pt x="170" y="4"/>
                  </a:lnTo>
                  <a:lnTo>
                    <a:pt x="148" y="1"/>
                  </a:lnTo>
                  <a:lnTo>
                    <a:pt x="125" y="0"/>
                  </a:lnTo>
                  <a:lnTo>
                    <a:pt x="104" y="1"/>
                  </a:lnTo>
                  <a:lnTo>
                    <a:pt x="84" y="4"/>
                  </a:lnTo>
                  <a:lnTo>
                    <a:pt x="66" y="9"/>
                  </a:lnTo>
                  <a:lnTo>
                    <a:pt x="49" y="17"/>
                  </a:lnTo>
                  <a:lnTo>
                    <a:pt x="34" y="25"/>
                  </a:lnTo>
                  <a:lnTo>
                    <a:pt x="22" y="36"/>
                  </a:lnTo>
                  <a:lnTo>
                    <a:pt x="12" y="49"/>
                  </a:lnTo>
                  <a:lnTo>
                    <a:pt x="5" y="62"/>
                  </a:lnTo>
                  <a:lnTo>
                    <a:pt x="1" y="77"/>
                  </a:lnTo>
                  <a:lnTo>
                    <a:pt x="0" y="93"/>
                  </a:lnTo>
                  <a:lnTo>
                    <a:pt x="0" y="205"/>
                  </a:lnTo>
                  <a:lnTo>
                    <a:pt x="635" y="375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207" name="Line 327"/>
            <p:cNvSpPr>
              <a:spLocks noChangeShapeType="1"/>
            </p:cNvSpPr>
            <p:nvPr/>
          </p:nvSpPr>
          <p:spPr bwMode="auto">
            <a:xfrm flipH="1" flipV="1">
              <a:off x="4988" y="1988"/>
              <a:ext cx="103" cy="2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208" name="Line 328"/>
            <p:cNvSpPr>
              <a:spLocks noChangeShapeType="1"/>
            </p:cNvSpPr>
            <p:nvPr/>
          </p:nvSpPr>
          <p:spPr bwMode="auto">
            <a:xfrm flipV="1">
              <a:off x="5040" y="1965"/>
              <a:ext cx="0" cy="7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209" name="Line 329"/>
            <p:cNvSpPr>
              <a:spLocks noChangeShapeType="1"/>
            </p:cNvSpPr>
            <p:nvPr/>
          </p:nvSpPr>
          <p:spPr bwMode="auto">
            <a:xfrm flipH="1" flipV="1">
              <a:off x="4882" y="1849"/>
              <a:ext cx="235" cy="6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210" name="Line 330"/>
            <p:cNvSpPr>
              <a:spLocks noChangeShapeType="1"/>
            </p:cNvSpPr>
            <p:nvPr/>
          </p:nvSpPr>
          <p:spPr bwMode="auto">
            <a:xfrm flipV="1">
              <a:off x="4962" y="1833"/>
              <a:ext cx="0" cy="5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211" name="Freeform 331"/>
            <p:cNvSpPr>
              <a:spLocks/>
            </p:cNvSpPr>
            <p:nvPr/>
          </p:nvSpPr>
          <p:spPr bwMode="auto">
            <a:xfrm>
              <a:off x="4965" y="1748"/>
              <a:ext cx="157" cy="42"/>
            </a:xfrm>
            <a:custGeom>
              <a:avLst/>
              <a:gdLst>
                <a:gd name="T0" fmla="*/ 424 w 424"/>
                <a:gd name="T1" fmla="*/ 114 h 114"/>
                <a:gd name="T2" fmla="*/ 0 w 424"/>
                <a:gd name="T3" fmla="*/ 0 h 114"/>
                <a:gd name="T4" fmla="*/ 94 w 424"/>
                <a:gd name="T5" fmla="*/ 92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4" h="114">
                  <a:moveTo>
                    <a:pt x="424" y="114"/>
                  </a:moveTo>
                  <a:lnTo>
                    <a:pt x="0" y="0"/>
                  </a:lnTo>
                  <a:lnTo>
                    <a:pt x="94" y="9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212" name="Line 332"/>
            <p:cNvSpPr>
              <a:spLocks noChangeShapeType="1"/>
            </p:cNvSpPr>
            <p:nvPr/>
          </p:nvSpPr>
          <p:spPr bwMode="auto">
            <a:xfrm>
              <a:off x="5171" y="2548"/>
              <a:ext cx="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23213" name="Group 333"/>
          <p:cNvGrpSpPr>
            <a:grpSpLocks/>
          </p:cNvGrpSpPr>
          <p:nvPr/>
        </p:nvGrpSpPr>
        <p:grpSpPr bwMode="auto">
          <a:xfrm>
            <a:off x="5857875" y="1081088"/>
            <a:ext cx="1430338" cy="831850"/>
            <a:chOff x="3690" y="681"/>
            <a:chExt cx="901" cy="524"/>
          </a:xfrm>
        </p:grpSpPr>
        <p:grpSp>
          <p:nvGrpSpPr>
            <p:cNvPr id="123214" name="Group 334"/>
            <p:cNvGrpSpPr>
              <a:grpSpLocks/>
            </p:cNvGrpSpPr>
            <p:nvPr/>
          </p:nvGrpSpPr>
          <p:grpSpPr bwMode="auto">
            <a:xfrm>
              <a:off x="3840" y="681"/>
              <a:ext cx="751" cy="524"/>
              <a:chOff x="3840" y="881"/>
              <a:chExt cx="751" cy="524"/>
            </a:xfrm>
          </p:grpSpPr>
          <p:sp>
            <p:nvSpPr>
              <p:cNvPr id="123215" name="Line 335"/>
              <p:cNvSpPr>
                <a:spLocks noChangeShapeType="1"/>
              </p:cNvSpPr>
              <p:nvPr/>
            </p:nvSpPr>
            <p:spPr bwMode="auto">
              <a:xfrm flipV="1">
                <a:off x="3990" y="1070"/>
                <a:ext cx="0" cy="33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3216" name="Line 336"/>
              <p:cNvSpPr>
                <a:spLocks noChangeShapeType="1"/>
              </p:cNvSpPr>
              <p:nvPr/>
            </p:nvSpPr>
            <p:spPr bwMode="auto">
              <a:xfrm flipV="1">
                <a:off x="4292" y="1070"/>
                <a:ext cx="0" cy="33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3217" name="Line 337"/>
              <p:cNvSpPr>
                <a:spLocks noChangeShapeType="1"/>
              </p:cNvSpPr>
              <p:nvPr/>
            </p:nvSpPr>
            <p:spPr bwMode="auto">
              <a:xfrm>
                <a:off x="4441" y="1170"/>
                <a:ext cx="150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3218" name="Line 338"/>
              <p:cNvSpPr>
                <a:spLocks noChangeShapeType="1"/>
              </p:cNvSpPr>
              <p:nvPr/>
            </p:nvSpPr>
            <p:spPr bwMode="auto">
              <a:xfrm>
                <a:off x="3990" y="1170"/>
                <a:ext cx="302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3219" name="Freeform 339"/>
              <p:cNvSpPr>
                <a:spLocks/>
              </p:cNvSpPr>
              <p:nvPr/>
            </p:nvSpPr>
            <p:spPr bwMode="auto">
              <a:xfrm>
                <a:off x="3840" y="1145"/>
                <a:ext cx="150" cy="49"/>
              </a:xfrm>
              <a:custGeom>
                <a:avLst/>
                <a:gdLst>
                  <a:gd name="T0" fmla="*/ 0 w 407"/>
                  <a:gd name="T1" fmla="*/ 0 h 136"/>
                  <a:gd name="T2" fmla="*/ 0 w 407"/>
                  <a:gd name="T3" fmla="*/ 136 h 136"/>
                  <a:gd name="T4" fmla="*/ 407 w 407"/>
                  <a:gd name="T5" fmla="*/ 68 h 136"/>
                  <a:gd name="T6" fmla="*/ 0 w 407"/>
                  <a:gd name="T7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7" h="136">
                    <a:moveTo>
                      <a:pt x="0" y="0"/>
                    </a:moveTo>
                    <a:lnTo>
                      <a:pt x="0" y="136"/>
                    </a:lnTo>
                    <a:lnTo>
                      <a:pt x="407" y="6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3220" name="Freeform 340"/>
              <p:cNvSpPr>
                <a:spLocks/>
              </p:cNvSpPr>
              <p:nvPr/>
            </p:nvSpPr>
            <p:spPr bwMode="auto">
              <a:xfrm>
                <a:off x="3840" y="1145"/>
                <a:ext cx="150" cy="49"/>
              </a:xfrm>
              <a:custGeom>
                <a:avLst/>
                <a:gdLst>
                  <a:gd name="T0" fmla="*/ 0 w 407"/>
                  <a:gd name="T1" fmla="*/ 0 h 136"/>
                  <a:gd name="T2" fmla="*/ 0 w 407"/>
                  <a:gd name="T3" fmla="*/ 136 h 136"/>
                  <a:gd name="T4" fmla="*/ 407 w 407"/>
                  <a:gd name="T5" fmla="*/ 68 h 136"/>
                  <a:gd name="T6" fmla="*/ 0 w 407"/>
                  <a:gd name="T7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7" h="136">
                    <a:moveTo>
                      <a:pt x="0" y="0"/>
                    </a:moveTo>
                    <a:lnTo>
                      <a:pt x="0" y="136"/>
                    </a:lnTo>
                    <a:lnTo>
                      <a:pt x="407" y="6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3221" name="Freeform 341"/>
              <p:cNvSpPr>
                <a:spLocks/>
              </p:cNvSpPr>
              <p:nvPr/>
            </p:nvSpPr>
            <p:spPr bwMode="auto">
              <a:xfrm>
                <a:off x="4292" y="1145"/>
                <a:ext cx="149" cy="49"/>
              </a:xfrm>
              <a:custGeom>
                <a:avLst/>
                <a:gdLst>
                  <a:gd name="T0" fmla="*/ 406 w 406"/>
                  <a:gd name="T1" fmla="*/ 0 h 136"/>
                  <a:gd name="T2" fmla="*/ 406 w 406"/>
                  <a:gd name="T3" fmla="*/ 136 h 136"/>
                  <a:gd name="T4" fmla="*/ 0 w 406"/>
                  <a:gd name="T5" fmla="*/ 68 h 136"/>
                  <a:gd name="T6" fmla="*/ 406 w 406"/>
                  <a:gd name="T7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6" h="136">
                    <a:moveTo>
                      <a:pt x="406" y="0"/>
                    </a:moveTo>
                    <a:lnTo>
                      <a:pt x="406" y="136"/>
                    </a:lnTo>
                    <a:lnTo>
                      <a:pt x="0" y="68"/>
                    </a:lnTo>
                    <a:lnTo>
                      <a:pt x="406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3222" name="Freeform 342"/>
              <p:cNvSpPr>
                <a:spLocks/>
              </p:cNvSpPr>
              <p:nvPr/>
            </p:nvSpPr>
            <p:spPr bwMode="auto">
              <a:xfrm>
                <a:off x="4292" y="1145"/>
                <a:ext cx="149" cy="49"/>
              </a:xfrm>
              <a:custGeom>
                <a:avLst/>
                <a:gdLst>
                  <a:gd name="T0" fmla="*/ 406 w 406"/>
                  <a:gd name="T1" fmla="*/ 0 h 136"/>
                  <a:gd name="T2" fmla="*/ 406 w 406"/>
                  <a:gd name="T3" fmla="*/ 136 h 136"/>
                  <a:gd name="T4" fmla="*/ 0 w 406"/>
                  <a:gd name="T5" fmla="*/ 68 h 136"/>
                  <a:gd name="T6" fmla="*/ 406 w 406"/>
                  <a:gd name="T7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6" h="136">
                    <a:moveTo>
                      <a:pt x="406" y="0"/>
                    </a:moveTo>
                    <a:lnTo>
                      <a:pt x="406" y="136"/>
                    </a:lnTo>
                    <a:lnTo>
                      <a:pt x="0" y="68"/>
                    </a:lnTo>
                    <a:lnTo>
                      <a:pt x="406" y="0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3223" name="Freeform 343"/>
              <p:cNvSpPr>
                <a:spLocks/>
              </p:cNvSpPr>
              <p:nvPr/>
            </p:nvSpPr>
            <p:spPr bwMode="auto">
              <a:xfrm>
                <a:off x="4085" y="881"/>
                <a:ext cx="106" cy="235"/>
              </a:xfrm>
              <a:custGeom>
                <a:avLst/>
                <a:gdLst>
                  <a:gd name="T0" fmla="*/ 170 w 284"/>
                  <a:gd name="T1" fmla="*/ 0 h 637"/>
                  <a:gd name="T2" fmla="*/ 0 w 284"/>
                  <a:gd name="T3" fmla="*/ 637 h 637"/>
                  <a:gd name="T4" fmla="*/ 110 w 284"/>
                  <a:gd name="T5" fmla="*/ 637 h 637"/>
                  <a:gd name="T6" fmla="*/ 124 w 284"/>
                  <a:gd name="T7" fmla="*/ 635 h 637"/>
                  <a:gd name="T8" fmla="*/ 139 w 284"/>
                  <a:gd name="T9" fmla="*/ 631 h 637"/>
                  <a:gd name="T10" fmla="*/ 153 w 284"/>
                  <a:gd name="T11" fmla="*/ 623 h 637"/>
                  <a:gd name="T12" fmla="*/ 168 w 284"/>
                  <a:gd name="T13" fmla="*/ 614 h 637"/>
                  <a:gd name="T14" fmla="*/ 182 w 284"/>
                  <a:gd name="T15" fmla="*/ 601 h 637"/>
                  <a:gd name="T16" fmla="*/ 195 w 284"/>
                  <a:gd name="T17" fmla="*/ 586 h 637"/>
                  <a:gd name="T18" fmla="*/ 206 w 284"/>
                  <a:gd name="T19" fmla="*/ 569 h 637"/>
                  <a:gd name="T20" fmla="*/ 216 w 284"/>
                  <a:gd name="T21" fmla="*/ 551 h 637"/>
                  <a:gd name="T22" fmla="*/ 224 w 284"/>
                  <a:gd name="T23" fmla="*/ 533 h 637"/>
                  <a:gd name="T24" fmla="*/ 230 w 284"/>
                  <a:gd name="T25" fmla="*/ 513 h 637"/>
                  <a:gd name="T26" fmla="*/ 278 w 284"/>
                  <a:gd name="T27" fmla="*/ 337 h 637"/>
                  <a:gd name="T28" fmla="*/ 282 w 284"/>
                  <a:gd name="T29" fmla="*/ 318 h 637"/>
                  <a:gd name="T30" fmla="*/ 284 w 284"/>
                  <a:gd name="T31" fmla="*/ 298 h 637"/>
                  <a:gd name="T32" fmla="*/ 283 w 284"/>
                  <a:gd name="T33" fmla="*/ 280 h 637"/>
                  <a:gd name="T34" fmla="*/ 281 w 284"/>
                  <a:gd name="T35" fmla="*/ 263 h 637"/>
                  <a:gd name="T36" fmla="*/ 275 w 284"/>
                  <a:gd name="T37" fmla="*/ 249 h 637"/>
                  <a:gd name="T38" fmla="*/ 269 w 284"/>
                  <a:gd name="T39" fmla="*/ 237 h 637"/>
                  <a:gd name="T40" fmla="*/ 260 w 284"/>
                  <a:gd name="T41" fmla="*/ 226 h 637"/>
                  <a:gd name="T42" fmla="*/ 249 w 284"/>
                  <a:gd name="T43" fmla="*/ 219 h 637"/>
                  <a:gd name="T44" fmla="*/ 237 w 284"/>
                  <a:gd name="T45" fmla="*/ 214 h 637"/>
                  <a:gd name="T46" fmla="*/ 224 w 284"/>
                  <a:gd name="T47" fmla="*/ 213 h 637"/>
                  <a:gd name="T48" fmla="*/ 113 w 284"/>
                  <a:gd name="T49" fmla="*/ 213 h 6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84" h="637">
                    <a:moveTo>
                      <a:pt x="170" y="0"/>
                    </a:moveTo>
                    <a:lnTo>
                      <a:pt x="0" y="637"/>
                    </a:lnTo>
                    <a:lnTo>
                      <a:pt x="110" y="637"/>
                    </a:lnTo>
                    <a:lnTo>
                      <a:pt x="124" y="635"/>
                    </a:lnTo>
                    <a:lnTo>
                      <a:pt x="139" y="631"/>
                    </a:lnTo>
                    <a:lnTo>
                      <a:pt x="153" y="623"/>
                    </a:lnTo>
                    <a:lnTo>
                      <a:pt x="168" y="614"/>
                    </a:lnTo>
                    <a:lnTo>
                      <a:pt x="182" y="601"/>
                    </a:lnTo>
                    <a:lnTo>
                      <a:pt x="195" y="586"/>
                    </a:lnTo>
                    <a:lnTo>
                      <a:pt x="206" y="569"/>
                    </a:lnTo>
                    <a:lnTo>
                      <a:pt x="216" y="551"/>
                    </a:lnTo>
                    <a:lnTo>
                      <a:pt x="224" y="533"/>
                    </a:lnTo>
                    <a:lnTo>
                      <a:pt x="230" y="513"/>
                    </a:lnTo>
                    <a:lnTo>
                      <a:pt x="278" y="337"/>
                    </a:lnTo>
                    <a:lnTo>
                      <a:pt x="282" y="318"/>
                    </a:lnTo>
                    <a:lnTo>
                      <a:pt x="284" y="298"/>
                    </a:lnTo>
                    <a:lnTo>
                      <a:pt x="283" y="280"/>
                    </a:lnTo>
                    <a:lnTo>
                      <a:pt x="281" y="263"/>
                    </a:lnTo>
                    <a:lnTo>
                      <a:pt x="275" y="249"/>
                    </a:lnTo>
                    <a:lnTo>
                      <a:pt x="269" y="237"/>
                    </a:lnTo>
                    <a:lnTo>
                      <a:pt x="260" y="226"/>
                    </a:lnTo>
                    <a:lnTo>
                      <a:pt x="249" y="219"/>
                    </a:lnTo>
                    <a:lnTo>
                      <a:pt x="237" y="214"/>
                    </a:lnTo>
                    <a:lnTo>
                      <a:pt x="224" y="213"/>
                    </a:lnTo>
                    <a:lnTo>
                      <a:pt x="113" y="213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3224" name="Line 344"/>
              <p:cNvSpPr>
                <a:spLocks noChangeShapeType="1"/>
              </p:cNvSpPr>
              <p:nvPr/>
            </p:nvSpPr>
            <p:spPr bwMode="auto">
              <a:xfrm>
                <a:off x="4292" y="1170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123225" name="Line 345"/>
            <p:cNvSpPr>
              <a:spLocks noChangeShapeType="1"/>
            </p:cNvSpPr>
            <p:nvPr/>
          </p:nvSpPr>
          <p:spPr bwMode="auto">
            <a:xfrm flipH="1">
              <a:off x="3690" y="970"/>
              <a:ext cx="15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23226" name="Group 346"/>
          <p:cNvGrpSpPr>
            <a:grpSpLocks/>
          </p:cNvGrpSpPr>
          <p:nvPr/>
        </p:nvGrpSpPr>
        <p:grpSpPr bwMode="auto">
          <a:xfrm>
            <a:off x="5326063" y="1627188"/>
            <a:ext cx="2195512" cy="2149475"/>
            <a:chOff x="3355" y="1025"/>
            <a:chExt cx="1383" cy="1354"/>
          </a:xfrm>
        </p:grpSpPr>
        <p:sp>
          <p:nvSpPr>
            <p:cNvPr id="123227" name="Line 347"/>
            <p:cNvSpPr>
              <a:spLocks noChangeShapeType="1"/>
            </p:cNvSpPr>
            <p:nvPr/>
          </p:nvSpPr>
          <p:spPr bwMode="auto">
            <a:xfrm>
              <a:off x="4627" y="2278"/>
              <a:ext cx="111" cy="10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228" name="Line 348"/>
            <p:cNvSpPr>
              <a:spLocks noChangeShapeType="1"/>
            </p:cNvSpPr>
            <p:nvPr/>
          </p:nvSpPr>
          <p:spPr bwMode="auto">
            <a:xfrm flipH="1" flipV="1">
              <a:off x="3543" y="1314"/>
              <a:ext cx="111" cy="9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229" name="Line 349"/>
            <p:cNvSpPr>
              <a:spLocks noChangeShapeType="1"/>
            </p:cNvSpPr>
            <p:nvPr/>
          </p:nvSpPr>
          <p:spPr bwMode="auto">
            <a:xfrm flipH="1">
              <a:off x="3355" y="1314"/>
              <a:ext cx="18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230" name="Line 350"/>
            <p:cNvSpPr>
              <a:spLocks noChangeShapeType="1"/>
            </p:cNvSpPr>
            <p:nvPr/>
          </p:nvSpPr>
          <p:spPr bwMode="auto">
            <a:xfrm flipH="1" flipV="1">
              <a:off x="3768" y="1512"/>
              <a:ext cx="745" cy="66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231" name="Freeform 351"/>
            <p:cNvSpPr>
              <a:spLocks/>
            </p:cNvSpPr>
            <p:nvPr/>
          </p:nvSpPr>
          <p:spPr bwMode="auto">
            <a:xfrm>
              <a:off x="4513" y="2180"/>
              <a:ext cx="129" cy="119"/>
            </a:xfrm>
            <a:custGeom>
              <a:avLst/>
              <a:gdLst>
                <a:gd name="T0" fmla="*/ 349 w 349"/>
                <a:gd name="T1" fmla="*/ 222 h 323"/>
                <a:gd name="T2" fmla="*/ 258 w 349"/>
                <a:gd name="T3" fmla="*/ 323 h 323"/>
                <a:gd name="T4" fmla="*/ 0 w 349"/>
                <a:gd name="T5" fmla="*/ 0 h 323"/>
                <a:gd name="T6" fmla="*/ 349 w 349"/>
                <a:gd name="T7" fmla="*/ 222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9" h="323">
                  <a:moveTo>
                    <a:pt x="349" y="222"/>
                  </a:moveTo>
                  <a:lnTo>
                    <a:pt x="258" y="323"/>
                  </a:lnTo>
                  <a:lnTo>
                    <a:pt x="0" y="0"/>
                  </a:lnTo>
                  <a:lnTo>
                    <a:pt x="349" y="222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232" name="Freeform 352"/>
            <p:cNvSpPr>
              <a:spLocks/>
            </p:cNvSpPr>
            <p:nvPr/>
          </p:nvSpPr>
          <p:spPr bwMode="auto">
            <a:xfrm>
              <a:off x="4513" y="2180"/>
              <a:ext cx="129" cy="119"/>
            </a:xfrm>
            <a:custGeom>
              <a:avLst/>
              <a:gdLst>
                <a:gd name="T0" fmla="*/ 349 w 349"/>
                <a:gd name="T1" fmla="*/ 222 h 323"/>
                <a:gd name="T2" fmla="*/ 258 w 349"/>
                <a:gd name="T3" fmla="*/ 323 h 323"/>
                <a:gd name="T4" fmla="*/ 0 w 349"/>
                <a:gd name="T5" fmla="*/ 0 h 323"/>
                <a:gd name="T6" fmla="*/ 349 w 349"/>
                <a:gd name="T7" fmla="*/ 222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9" h="323">
                  <a:moveTo>
                    <a:pt x="349" y="222"/>
                  </a:moveTo>
                  <a:lnTo>
                    <a:pt x="258" y="323"/>
                  </a:lnTo>
                  <a:lnTo>
                    <a:pt x="0" y="0"/>
                  </a:lnTo>
                  <a:lnTo>
                    <a:pt x="349" y="222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233" name="Freeform 353"/>
            <p:cNvSpPr>
              <a:spLocks/>
            </p:cNvSpPr>
            <p:nvPr/>
          </p:nvSpPr>
          <p:spPr bwMode="auto">
            <a:xfrm>
              <a:off x="3639" y="1394"/>
              <a:ext cx="129" cy="118"/>
            </a:xfrm>
            <a:custGeom>
              <a:avLst/>
              <a:gdLst>
                <a:gd name="T0" fmla="*/ 91 w 349"/>
                <a:gd name="T1" fmla="*/ 0 h 322"/>
                <a:gd name="T2" fmla="*/ 0 w 349"/>
                <a:gd name="T3" fmla="*/ 101 h 322"/>
                <a:gd name="T4" fmla="*/ 349 w 349"/>
                <a:gd name="T5" fmla="*/ 322 h 322"/>
                <a:gd name="T6" fmla="*/ 91 w 349"/>
                <a:gd name="T7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9" h="322">
                  <a:moveTo>
                    <a:pt x="91" y="0"/>
                  </a:moveTo>
                  <a:lnTo>
                    <a:pt x="0" y="101"/>
                  </a:lnTo>
                  <a:lnTo>
                    <a:pt x="349" y="322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234" name="Freeform 354"/>
            <p:cNvSpPr>
              <a:spLocks/>
            </p:cNvSpPr>
            <p:nvPr/>
          </p:nvSpPr>
          <p:spPr bwMode="auto">
            <a:xfrm>
              <a:off x="3639" y="1394"/>
              <a:ext cx="129" cy="118"/>
            </a:xfrm>
            <a:custGeom>
              <a:avLst/>
              <a:gdLst>
                <a:gd name="T0" fmla="*/ 91 w 349"/>
                <a:gd name="T1" fmla="*/ 0 h 322"/>
                <a:gd name="T2" fmla="*/ 0 w 349"/>
                <a:gd name="T3" fmla="*/ 101 h 322"/>
                <a:gd name="T4" fmla="*/ 349 w 349"/>
                <a:gd name="T5" fmla="*/ 322 h 322"/>
                <a:gd name="T6" fmla="*/ 91 w 349"/>
                <a:gd name="T7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9" h="322">
                  <a:moveTo>
                    <a:pt x="91" y="0"/>
                  </a:moveTo>
                  <a:lnTo>
                    <a:pt x="0" y="101"/>
                  </a:lnTo>
                  <a:lnTo>
                    <a:pt x="349" y="322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235" name="Freeform 355"/>
            <p:cNvSpPr>
              <a:spLocks/>
            </p:cNvSpPr>
            <p:nvPr/>
          </p:nvSpPr>
          <p:spPr bwMode="auto">
            <a:xfrm>
              <a:off x="3355" y="1025"/>
              <a:ext cx="137" cy="232"/>
            </a:xfrm>
            <a:custGeom>
              <a:avLst/>
              <a:gdLst>
                <a:gd name="T0" fmla="*/ 0 w 375"/>
                <a:gd name="T1" fmla="*/ 635 h 635"/>
                <a:gd name="T2" fmla="*/ 111 w 375"/>
                <a:gd name="T3" fmla="*/ 635 h 635"/>
                <a:gd name="T4" fmla="*/ 128 w 375"/>
                <a:gd name="T5" fmla="*/ 633 h 635"/>
                <a:gd name="T6" fmla="*/ 145 w 375"/>
                <a:gd name="T7" fmla="*/ 630 h 635"/>
                <a:gd name="T8" fmla="*/ 163 w 375"/>
                <a:gd name="T9" fmla="*/ 622 h 635"/>
                <a:gd name="T10" fmla="*/ 180 w 375"/>
                <a:gd name="T11" fmla="*/ 613 h 635"/>
                <a:gd name="T12" fmla="*/ 198 w 375"/>
                <a:gd name="T13" fmla="*/ 601 h 635"/>
                <a:gd name="T14" fmla="*/ 214 w 375"/>
                <a:gd name="T15" fmla="*/ 586 h 635"/>
                <a:gd name="T16" fmla="*/ 230 w 375"/>
                <a:gd name="T17" fmla="*/ 569 h 635"/>
                <a:gd name="T18" fmla="*/ 246 w 375"/>
                <a:gd name="T19" fmla="*/ 551 h 635"/>
                <a:gd name="T20" fmla="*/ 260 w 375"/>
                <a:gd name="T21" fmla="*/ 531 h 635"/>
                <a:gd name="T22" fmla="*/ 272 w 375"/>
                <a:gd name="T23" fmla="*/ 510 h 635"/>
                <a:gd name="T24" fmla="*/ 283 w 375"/>
                <a:gd name="T25" fmla="*/ 487 h 635"/>
                <a:gd name="T26" fmla="*/ 292 w 375"/>
                <a:gd name="T27" fmla="*/ 464 h 635"/>
                <a:gd name="T28" fmla="*/ 299 w 375"/>
                <a:gd name="T29" fmla="*/ 440 h 635"/>
                <a:gd name="T30" fmla="*/ 365 w 375"/>
                <a:gd name="T31" fmla="*/ 193 h 635"/>
                <a:gd name="T32" fmla="*/ 371 w 375"/>
                <a:gd name="T33" fmla="*/ 170 h 635"/>
                <a:gd name="T34" fmla="*/ 374 w 375"/>
                <a:gd name="T35" fmla="*/ 147 h 635"/>
                <a:gd name="T36" fmla="*/ 375 w 375"/>
                <a:gd name="T37" fmla="*/ 124 h 635"/>
                <a:gd name="T38" fmla="*/ 374 w 375"/>
                <a:gd name="T39" fmla="*/ 103 h 635"/>
                <a:gd name="T40" fmla="*/ 371 w 375"/>
                <a:gd name="T41" fmla="*/ 83 h 635"/>
                <a:gd name="T42" fmla="*/ 365 w 375"/>
                <a:gd name="T43" fmla="*/ 65 h 635"/>
                <a:gd name="T44" fmla="*/ 359 w 375"/>
                <a:gd name="T45" fmla="*/ 48 h 635"/>
                <a:gd name="T46" fmla="*/ 349 w 375"/>
                <a:gd name="T47" fmla="*/ 34 h 635"/>
                <a:gd name="T48" fmla="*/ 339 w 375"/>
                <a:gd name="T49" fmla="*/ 21 h 635"/>
                <a:gd name="T50" fmla="*/ 326 w 375"/>
                <a:gd name="T51" fmla="*/ 11 h 635"/>
                <a:gd name="T52" fmla="*/ 313 w 375"/>
                <a:gd name="T53" fmla="*/ 5 h 635"/>
                <a:gd name="T54" fmla="*/ 297 w 375"/>
                <a:gd name="T55" fmla="*/ 1 h 635"/>
                <a:gd name="T56" fmla="*/ 281 w 375"/>
                <a:gd name="T57" fmla="*/ 0 h 635"/>
                <a:gd name="T58" fmla="*/ 170 w 375"/>
                <a:gd name="T59" fmla="*/ 0 h 635"/>
                <a:gd name="T60" fmla="*/ 0 w 375"/>
                <a:gd name="T61" fmla="*/ 635 h 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75" h="635">
                  <a:moveTo>
                    <a:pt x="0" y="635"/>
                  </a:moveTo>
                  <a:lnTo>
                    <a:pt x="111" y="635"/>
                  </a:lnTo>
                  <a:lnTo>
                    <a:pt x="128" y="633"/>
                  </a:lnTo>
                  <a:lnTo>
                    <a:pt x="145" y="630"/>
                  </a:lnTo>
                  <a:lnTo>
                    <a:pt x="163" y="622"/>
                  </a:lnTo>
                  <a:lnTo>
                    <a:pt x="180" y="613"/>
                  </a:lnTo>
                  <a:lnTo>
                    <a:pt x="198" y="601"/>
                  </a:lnTo>
                  <a:lnTo>
                    <a:pt x="214" y="586"/>
                  </a:lnTo>
                  <a:lnTo>
                    <a:pt x="230" y="569"/>
                  </a:lnTo>
                  <a:lnTo>
                    <a:pt x="246" y="551"/>
                  </a:lnTo>
                  <a:lnTo>
                    <a:pt x="260" y="531"/>
                  </a:lnTo>
                  <a:lnTo>
                    <a:pt x="272" y="510"/>
                  </a:lnTo>
                  <a:lnTo>
                    <a:pt x="283" y="487"/>
                  </a:lnTo>
                  <a:lnTo>
                    <a:pt x="292" y="464"/>
                  </a:lnTo>
                  <a:lnTo>
                    <a:pt x="299" y="440"/>
                  </a:lnTo>
                  <a:lnTo>
                    <a:pt x="365" y="193"/>
                  </a:lnTo>
                  <a:lnTo>
                    <a:pt x="371" y="170"/>
                  </a:lnTo>
                  <a:lnTo>
                    <a:pt x="374" y="147"/>
                  </a:lnTo>
                  <a:lnTo>
                    <a:pt x="375" y="124"/>
                  </a:lnTo>
                  <a:lnTo>
                    <a:pt x="374" y="103"/>
                  </a:lnTo>
                  <a:lnTo>
                    <a:pt x="371" y="83"/>
                  </a:lnTo>
                  <a:lnTo>
                    <a:pt x="365" y="65"/>
                  </a:lnTo>
                  <a:lnTo>
                    <a:pt x="359" y="48"/>
                  </a:lnTo>
                  <a:lnTo>
                    <a:pt x="349" y="34"/>
                  </a:lnTo>
                  <a:lnTo>
                    <a:pt x="339" y="21"/>
                  </a:lnTo>
                  <a:lnTo>
                    <a:pt x="326" y="11"/>
                  </a:lnTo>
                  <a:lnTo>
                    <a:pt x="313" y="5"/>
                  </a:lnTo>
                  <a:lnTo>
                    <a:pt x="297" y="1"/>
                  </a:lnTo>
                  <a:lnTo>
                    <a:pt x="281" y="0"/>
                  </a:lnTo>
                  <a:lnTo>
                    <a:pt x="170" y="0"/>
                  </a:lnTo>
                  <a:lnTo>
                    <a:pt x="0" y="635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236" name="Line 356"/>
            <p:cNvSpPr>
              <a:spLocks noChangeShapeType="1"/>
            </p:cNvSpPr>
            <p:nvPr/>
          </p:nvSpPr>
          <p:spPr bwMode="auto">
            <a:xfrm>
              <a:off x="3768" y="1512"/>
              <a:ext cx="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237" name="Line 357"/>
            <p:cNvSpPr>
              <a:spLocks noChangeShapeType="1"/>
            </p:cNvSpPr>
            <p:nvPr/>
          </p:nvSpPr>
          <p:spPr bwMode="auto">
            <a:xfrm>
              <a:off x="4513" y="2180"/>
              <a:ext cx="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9830235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23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23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4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17" dur="500"/>
                                        <p:tgtEl>
                                          <p:spTgt spid="123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123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23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29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229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" dur="500"/>
                                        <p:tgtEl>
                                          <p:spTgt spid="1229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" dur="500"/>
                                        <p:tgtEl>
                                          <p:spTgt spid="1229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8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8" dur="500"/>
                                        <p:tgtEl>
                                          <p:spTgt spid="1228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2898" grpId="0" autoUpdateAnimBg="0"/>
      <p:bldP spid="122901" grpId="0" autoUpdateAnimBg="0"/>
      <p:bldP spid="122902" grpId="0" autoUpdateAnimBg="0"/>
      <p:bldP spid="122903" grpId="0" autoUpdateAnimBg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64" name="Text Box 4"/>
          <p:cNvSpPr txBox="1">
            <a:spLocks noChangeArrowheads="1"/>
          </p:cNvSpPr>
          <p:nvPr/>
        </p:nvSpPr>
        <p:spPr bwMode="auto">
          <a:xfrm>
            <a:off x="247650" y="268288"/>
            <a:ext cx="2638425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4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半圆键</a:t>
            </a:r>
          </a:p>
        </p:txBody>
      </p:sp>
      <p:sp>
        <p:nvSpPr>
          <p:cNvPr id="143375" name="Text Box 15"/>
          <p:cNvSpPr txBox="1">
            <a:spLocks noChangeArrowheads="1"/>
          </p:cNvSpPr>
          <p:nvPr/>
        </p:nvSpPr>
        <p:spPr bwMode="auto">
          <a:xfrm>
            <a:off x="427038" y="5824538"/>
            <a:ext cx="86169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键 </a:t>
            </a:r>
            <a:r>
              <a:rPr kumimoji="1" lang="en-US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b</a:t>
            </a:r>
            <a:r>
              <a:rPr lang="en-US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×</a:t>
            </a:r>
            <a:r>
              <a:rPr kumimoji="1" lang="en-US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d</a:t>
            </a:r>
            <a:r>
              <a:rPr kumimoji="1" lang="en-US" altLang="zh-CN" sz="3600" b="1" baseline="-25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1</a:t>
            </a:r>
            <a:r>
              <a:rPr kumimoji="1" lang="en-US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  GB/T 1099-2003</a:t>
            </a:r>
          </a:p>
        </p:txBody>
      </p:sp>
      <p:grpSp>
        <p:nvGrpSpPr>
          <p:cNvPr id="143545" name="Group 185"/>
          <p:cNvGrpSpPr>
            <a:grpSpLocks/>
          </p:cNvGrpSpPr>
          <p:nvPr/>
        </p:nvGrpSpPr>
        <p:grpSpPr bwMode="auto">
          <a:xfrm>
            <a:off x="4562475" y="1643063"/>
            <a:ext cx="4221163" cy="2503487"/>
            <a:chOff x="2874" y="1035"/>
            <a:chExt cx="2659" cy="1577"/>
          </a:xfrm>
        </p:grpSpPr>
        <p:sp>
          <p:nvSpPr>
            <p:cNvPr id="143485" name="Line 125"/>
            <p:cNvSpPr>
              <a:spLocks noChangeShapeType="1"/>
            </p:cNvSpPr>
            <p:nvPr/>
          </p:nvSpPr>
          <p:spPr bwMode="auto">
            <a:xfrm>
              <a:off x="3228" y="1803"/>
              <a:ext cx="151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3486" name="Freeform 126"/>
            <p:cNvSpPr>
              <a:spLocks/>
            </p:cNvSpPr>
            <p:nvPr/>
          </p:nvSpPr>
          <p:spPr bwMode="auto">
            <a:xfrm>
              <a:off x="3228" y="1803"/>
              <a:ext cx="1518" cy="676"/>
            </a:xfrm>
            <a:custGeom>
              <a:avLst/>
              <a:gdLst>
                <a:gd name="T0" fmla="*/ 6 w 3456"/>
                <a:gd name="T1" fmla="*/ 48 h 1535"/>
                <a:gd name="T2" fmla="*/ 24 w 3456"/>
                <a:gd name="T3" fmla="*/ 143 h 1535"/>
                <a:gd name="T4" fmla="*/ 45 w 3456"/>
                <a:gd name="T5" fmla="*/ 236 h 1535"/>
                <a:gd name="T6" fmla="*/ 72 w 3456"/>
                <a:gd name="T7" fmla="*/ 329 h 1535"/>
                <a:gd name="T8" fmla="*/ 104 w 3456"/>
                <a:gd name="T9" fmla="*/ 420 h 1535"/>
                <a:gd name="T10" fmla="*/ 140 w 3456"/>
                <a:gd name="T11" fmla="*/ 509 h 1535"/>
                <a:gd name="T12" fmla="*/ 182 w 3456"/>
                <a:gd name="T13" fmla="*/ 595 h 1535"/>
                <a:gd name="T14" fmla="*/ 229 w 3456"/>
                <a:gd name="T15" fmla="*/ 680 h 1535"/>
                <a:gd name="T16" fmla="*/ 281 w 3456"/>
                <a:gd name="T17" fmla="*/ 761 h 1535"/>
                <a:gd name="T18" fmla="*/ 337 w 3456"/>
                <a:gd name="T19" fmla="*/ 840 h 1535"/>
                <a:gd name="T20" fmla="*/ 396 w 3456"/>
                <a:gd name="T21" fmla="*/ 915 h 1535"/>
                <a:gd name="T22" fmla="*/ 461 w 3456"/>
                <a:gd name="T23" fmla="*/ 988 h 1535"/>
                <a:gd name="T24" fmla="*/ 529 w 3456"/>
                <a:gd name="T25" fmla="*/ 1056 h 1535"/>
                <a:gd name="T26" fmla="*/ 600 w 3456"/>
                <a:gd name="T27" fmla="*/ 1120 h 1535"/>
                <a:gd name="T28" fmla="*/ 675 w 3456"/>
                <a:gd name="T29" fmla="*/ 1181 h 1535"/>
                <a:gd name="T30" fmla="*/ 753 w 3456"/>
                <a:gd name="T31" fmla="*/ 1236 h 1535"/>
                <a:gd name="T32" fmla="*/ 834 w 3456"/>
                <a:gd name="T33" fmla="*/ 1288 h 1535"/>
                <a:gd name="T34" fmla="*/ 918 w 3456"/>
                <a:gd name="T35" fmla="*/ 1335 h 1535"/>
                <a:gd name="T36" fmla="*/ 1004 w 3456"/>
                <a:gd name="T37" fmla="*/ 1378 h 1535"/>
                <a:gd name="T38" fmla="*/ 1093 w 3456"/>
                <a:gd name="T39" fmla="*/ 1416 h 1535"/>
                <a:gd name="T40" fmla="*/ 1184 w 3456"/>
                <a:gd name="T41" fmla="*/ 1448 h 1535"/>
                <a:gd name="T42" fmla="*/ 1276 w 3456"/>
                <a:gd name="T43" fmla="*/ 1476 h 1535"/>
                <a:gd name="T44" fmla="*/ 1370 w 3456"/>
                <a:gd name="T45" fmla="*/ 1498 h 1535"/>
                <a:gd name="T46" fmla="*/ 1464 w 3456"/>
                <a:gd name="T47" fmla="*/ 1515 h 1535"/>
                <a:gd name="T48" fmla="*/ 1559 w 3456"/>
                <a:gd name="T49" fmla="*/ 1527 h 1535"/>
                <a:gd name="T50" fmla="*/ 1656 w 3456"/>
                <a:gd name="T51" fmla="*/ 1534 h 1535"/>
                <a:gd name="T52" fmla="*/ 1752 w 3456"/>
                <a:gd name="T53" fmla="*/ 1535 h 1535"/>
                <a:gd name="T54" fmla="*/ 1848 w 3456"/>
                <a:gd name="T55" fmla="*/ 1531 h 1535"/>
                <a:gd name="T56" fmla="*/ 1944 w 3456"/>
                <a:gd name="T57" fmla="*/ 1522 h 1535"/>
                <a:gd name="T58" fmla="*/ 2040 w 3456"/>
                <a:gd name="T59" fmla="*/ 1507 h 1535"/>
                <a:gd name="T60" fmla="*/ 2134 w 3456"/>
                <a:gd name="T61" fmla="*/ 1487 h 1535"/>
                <a:gd name="T62" fmla="*/ 2226 w 3456"/>
                <a:gd name="T63" fmla="*/ 1462 h 1535"/>
                <a:gd name="T64" fmla="*/ 2318 w 3456"/>
                <a:gd name="T65" fmla="*/ 1433 h 1535"/>
                <a:gd name="T66" fmla="*/ 2407 w 3456"/>
                <a:gd name="T67" fmla="*/ 1397 h 1535"/>
                <a:gd name="T68" fmla="*/ 2495 w 3456"/>
                <a:gd name="T69" fmla="*/ 1358 h 1535"/>
                <a:gd name="T70" fmla="*/ 2580 w 3456"/>
                <a:gd name="T71" fmla="*/ 1312 h 1535"/>
                <a:gd name="T72" fmla="*/ 2663 w 3456"/>
                <a:gd name="T73" fmla="*/ 1262 h 1535"/>
                <a:gd name="T74" fmla="*/ 2742 w 3456"/>
                <a:gd name="T75" fmla="*/ 1209 h 1535"/>
                <a:gd name="T76" fmla="*/ 2819 w 3456"/>
                <a:gd name="T77" fmla="*/ 1151 h 1535"/>
                <a:gd name="T78" fmla="*/ 2892 w 3456"/>
                <a:gd name="T79" fmla="*/ 1089 h 1535"/>
                <a:gd name="T80" fmla="*/ 2962 w 3456"/>
                <a:gd name="T81" fmla="*/ 1022 h 1535"/>
                <a:gd name="T82" fmla="*/ 3028 w 3456"/>
                <a:gd name="T83" fmla="*/ 951 h 1535"/>
                <a:gd name="T84" fmla="*/ 3090 w 3456"/>
                <a:gd name="T85" fmla="*/ 877 h 1535"/>
                <a:gd name="T86" fmla="*/ 3147 w 3456"/>
                <a:gd name="T87" fmla="*/ 800 h 1535"/>
                <a:gd name="T88" fmla="*/ 3201 w 3456"/>
                <a:gd name="T89" fmla="*/ 721 h 1535"/>
                <a:gd name="T90" fmla="*/ 3250 w 3456"/>
                <a:gd name="T91" fmla="*/ 638 h 1535"/>
                <a:gd name="T92" fmla="*/ 3294 w 3456"/>
                <a:gd name="T93" fmla="*/ 552 h 1535"/>
                <a:gd name="T94" fmla="*/ 3334 w 3456"/>
                <a:gd name="T95" fmla="*/ 464 h 1535"/>
                <a:gd name="T96" fmla="*/ 3369 w 3456"/>
                <a:gd name="T97" fmla="*/ 375 h 1535"/>
                <a:gd name="T98" fmla="*/ 3398 w 3456"/>
                <a:gd name="T99" fmla="*/ 283 h 1535"/>
                <a:gd name="T100" fmla="*/ 3422 w 3456"/>
                <a:gd name="T101" fmla="*/ 190 h 1535"/>
                <a:gd name="T102" fmla="*/ 3441 w 3456"/>
                <a:gd name="T103" fmla="*/ 95 h 1535"/>
                <a:gd name="T104" fmla="*/ 3456 w 3456"/>
                <a:gd name="T105" fmla="*/ 0 h 15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456" h="1535">
                  <a:moveTo>
                    <a:pt x="0" y="0"/>
                  </a:moveTo>
                  <a:lnTo>
                    <a:pt x="6" y="48"/>
                  </a:lnTo>
                  <a:lnTo>
                    <a:pt x="14" y="95"/>
                  </a:lnTo>
                  <a:lnTo>
                    <a:pt x="24" y="143"/>
                  </a:lnTo>
                  <a:lnTo>
                    <a:pt x="34" y="190"/>
                  </a:lnTo>
                  <a:lnTo>
                    <a:pt x="45" y="236"/>
                  </a:lnTo>
                  <a:lnTo>
                    <a:pt x="58" y="283"/>
                  </a:lnTo>
                  <a:lnTo>
                    <a:pt x="72" y="329"/>
                  </a:lnTo>
                  <a:lnTo>
                    <a:pt x="87" y="375"/>
                  </a:lnTo>
                  <a:lnTo>
                    <a:pt x="104" y="420"/>
                  </a:lnTo>
                  <a:lnTo>
                    <a:pt x="122" y="464"/>
                  </a:lnTo>
                  <a:lnTo>
                    <a:pt x="140" y="509"/>
                  </a:lnTo>
                  <a:lnTo>
                    <a:pt x="161" y="552"/>
                  </a:lnTo>
                  <a:lnTo>
                    <a:pt x="182" y="595"/>
                  </a:lnTo>
                  <a:lnTo>
                    <a:pt x="205" y="638"/>
                  </a:lnTo>
                  <a:lnTo>
                    <a:pt x="229" y="680"/>
                  </a:lnTo>
                  <a:lnTo>
                    <a:pt x="255" y="721"/>
                  </a:lnTo>
                  <a:lnTo>
                    <a:pt x="281" y="761"/>
                  </a:lnTo>
                  <a:lnTo>
                    <a:pt x="308" y="800"/>
                  </a:lnTo>
                  <a:lnTo>
                    <a:pt x="337" y="840"/>
                  </a:lnTo>
                  <a:lnTo>
                    <a:pt x="366" y="877"/>
                  </a:lnTo>
                  <a:lnTo>
                    <a:pt x="396" y="915"/>
                  </a:lnTo>
                  <a:lnTo>
                    <a:pt x="428" y="951"/>
                  </a:lnTo>
                  <a:lnTo>
                    <a:pt x="461" y="988"/>
                  </a:lnTo>
                  <a:lnTo>
                    <a:pt x="493" y="1022"/>
                  </a:lnTo>
                  <a:lnTo>
                    <a:pt x="529" y="1056"/>
                  </a:lnTo>
                  <a:lnTo>
                    <a:pt x="564" y="1089"/>
                  </a:lnTo>
                  <a:lnTo>
                    <a:pt x="600" y="1120"/>
                  </a:lnTo>
                  <a:lnTo>
                    <a:pt x="636" y="1151"/>
                  </a:lnTo>
                  <a:lnTo>
                    <a:pt x="675" y="1181"/>
                  </a:lnTo>
                  <a:lnTo>
                    <a:pt x="714" y="1209"/>
                  </a:lnTo>
                  <a:lnTo>
                    <a:pt x="753" y="1236"/>
                  </a:lnTo>
                  <a:lnTo>
                    <a:pt x="793" y="1262"/>
                  </a:lnTo>
                  <a:lnTo>
                    <a:pt x="834" y="1288"/>
                  </a:lnTo>
                  <a:lnTo>
                    <a:pt x="876" y="1312"/>
                  </a:lnTo>
                  <a:lnTo>
                    <a:pt x="918" y="1335"/>
                  </a:lnTo>
                  <a:lnTo>
                    <a:pt x="961" y="1358"/>
                  </a:lnTo>
                  <a:lnTo>
                    <a:pt x="1004" y="1378"/>
                  </a:lnTo>
                  <a:lnTo>
                    <a:pt x="1049" y="1397"/>
                  </a:lnTo>
                  <a:lnTo>
                    <a:pt x="1093" y="1416"/>
                  </a:lnTo>
                  <a:lnTo>
                    <a:pt x="1138" y="1433"/>
                  </a:lnTo>
                  <a:lnTo>
                    <a:pt x="1184" y="1448"/>
                  </a:lnTo>
                  <a:lnTo>
                    <a:pt x="1229" y="1462"/>
                  </a:lnTo>
                  <a:lnTo>
                    <a:pt x="1276" y="1476"/>
                  </a:lnTo>
                  <a:lnTo>
                    <a:pt x="1322" y="1487"/>
                  </a:lnTo>
                  <a:lnTo>
                    <a:pt x="1370" y="1498"/>
                  </a:lnTo>
                  <a:lnTo>
                    <a:pt x="1416" y="1507"/>
                  </a:lnTo>
                  <a:lnTo>
                    <a:pt x="1464" y="1515"/>
                  </a:lnTo>
                  <a:lnTo>
                    <a:pt x="1512" y="1522"/>
                  </a:lnTo>
                  <a:lnTo>
                    <a:pt x="1559" y="1527"/>
                  </a:lnTo>
                  <a:lnTo>
                    <a:pt x="1607" y="1531"/>
                  </a:lnTo>
                  <a:lnTo>
                    <a:pt x="1656" y="1534"/>
                  </a:lnTo>
                  <a:lnTo>
                    <a:pt x="1704" y="1535"/>
                  </a:lnTo>
                  <a:lnTo>
                    <a:pt x="1752" y="1535"/>
                  </a:lnTo>
                  <a:lnTo>
                    <a:pt x="1800" y="1534"/>
                  </a:lnTo>
                  <a:lnTo>
                    <a:pt x="1848" y="1531"/>
                  </a:lnTo>
                  <a:lnTo>
                    <a:pt x="1896" y="1527"/>
                  </a:lnTo>
                  <a:lnTo>
                    <a:pt x="1944" y="1522"/>
                  </a:lnTo>
                  <a:lnTo>
                    <a:pt x="1992" y="1515"/>
                  </a:lnTo>
                  <a:lnTo>
                    <a:pt x="2040" y="1507"/>
                  </a:lnTo>
                  <a:lnTo>
                    <a:pt x="2086" y="1498"/>
                  </a:lnTo>
                  <a:lnTo>
                    <a:pt x="2134" y="1487"/>
                  </a:lnTo>
                  <a:lnTo>
                    <a:pt x="2180" y="1476"/>
                  </a:lnTo>
                  <a:lnTo>
                    <a:pt x="2226" y="1462"/>
                  </a:lnTo>
                  <a:lnTo>
                    <a:pt x="2272" y="1448"/>
                  </a:lnTo>
                  <a:lnTo>
                    <a:pt x="2318" y="1433"/>
                  </a:lnTo>
                  <a:lnTo>
                    <a:pt x="2363" y="1416"/>
                  </a:lnTo>
                  <a:lnTo>
                    <a:pt x="2407" y="1397"/>
                  </a:lnTo>
                  <a:lnTo>
                    <a:pt x="2452" y="1378"/>
                  </a:lnTo>
                  <a:lnTo>
                    <a:pt x="2495" y="1358"/>
                  </a:lnTo>
                  <a:lnTo>
                    <a:pt x="2538" y="1335"/>
                  </a:lnTo>
                  <a:lnTo>
                    <a:pt x="2580" y="1312"/>
                  </a:lnTo>
                  <a:lnTo>
                    <a:pt x="2622" y="1288"/>
                  </a:lnTo>
                  <a:lnTo>
                    <a:pt x="2663" y="1262"/>
                  </a:lnTo>
                  <a:lnTo>
                    <a:pt x="2702" y="1236"/>
                  </a:lnTo>
                  <a:lnTo>
                    <a:pt x="2742" y="1209"/>
                  </a:lnTo>
                  <a:lnTo>
                    <a:pt x="2781" y="1181"/>
                  </a:lnTo>
                  <a:lnTo>
                    <a:pt x="2819" y="1151"/>
                  </a:lnTo>
                  <a:lnTo>
                    <a:pt x="2856" y="1120"/>
                  </a:lnTo>
                  <a:lnTo>
                    <a:pt x="2892" y="1089"/>
                  </a:lnTo>
                  <a:lnTo>
                    <a:pt x="2927" y="1056"/>
                  </a:lnTo>
                  <a:lnTo>
                    <a:pt x="2962" y="1022"/>
                  </a:lnTo>
                  <a:lnTo>
                    <a:pt x="2995" y="988"/>
                  </a:lnTo>
                  <a:lnTo>
                    <a:pt x="3028" y="951"/>
                  </a:lnTo>
                  <a:lnTo>
                    <a:pt x="3059" y="915"/>
                  </a:lnTo>
                  <a:lnTo>
                    <a:pt x="3090" y="877"/>
                  </a:lnTo>
                  <a:lnTo>
                    <a:pt x="3119" y="840"/>
                  </a:lnTo>
                  <a:lnTo>
                    <a:pt x="3147" y="800"/>
                  </a:lnTo>
                  <a:lnTo>
                    <a:pt x="3175" y="761"/>
                  </a:lnTo>
                  <a:lnTo>
                    <a:pt x="3201" y="721"/>
                  </a:lnTo>
                  <a:lnTo>
                    <a:pt x="3226" y="680"/>
                  </a:lnTo>
                  <a:lnTo>
                    <a:pt x="3250" y="638"/>
                  </a:lnTo>
                  <a:lnTo>
                    <a:pt x="3272" y="595"/>
                  </a:lnTo>
                  <a:lnTo>
                    <a:pt x="3294" y="552"/>
                  </a:lnTo>
                  <a:lnTo>
                    <a:pt x="3314" y="509"/>
                  </a:lnTo>
                  <a:lnTo>
                    <a:pt x="3334" y="464"/>
                  </a:lnTo>
                  <a:lnTo>
                    <a:pt x="3352" y="420"/>
                  </a:lnTo>
                  <a:lnTo>
                    <a:pt x="3369" y="375"/>
                  </a:lnTo>
                  <a:lnTo>
                    <a:pt x="3384" y="329"/>
                  </a:lnTo>
                  <a:lnTo>
                    <a:pt x="3398" y="283"/>
                  </a:lnTo>
                  <a:lnTo>
                    <a:pt x="3411" y="236"/>
                  </a:lnTo>
                  <a:lnTo>
                    <a:pt x="3422" y="190"/>
                  </a:lnTo>
                  <a:lnTo>
                    <a:pt x="3432" y="143"/>
                  </a:lnTo>
                  <a:lnTo>
                    <a:pt x="3441" y="95"/>
                  </a:lnTo>
                  <a:lnTo>
                    <a:pt x="3449" y="48"/>
                  </a:lnTo>
                  <a:lnTo>
                    <a:pt x="345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3487" name="Freeform 127"/>
            <p:cNvSpPr>
              <a:spLocks/>
            </p:cNvSpPr>
            <p:nvPr/>
          </p:nvSpPr>
          <p:spPr bwMode="auto">
            <a:xfrm>
              <a:off x="3286" y="1803"/>
              <a:ext cx="1399" cy="615"/>
            </a:xfrm>
            <a:custGeom>
              <a:avLst/>
              <a:gdLst>
                <a:gd name="T0" fmla="*/ 7 w 3181"/>
                <a:gd name="T1" fmla="*/ 47 h 1399"/>
                <a:gd name="T2" fmla="*/ 25 w 3181"/>
                <a:gd name="T3" fmla="*/ 139 h 1399"/>
                <a:gd name="T4" fmla="*/ 48 w 3181"/>
                <a:gd name="T5" fmla="*/ 228 h 1399"/>
                <a:gd name="T6" fmla="*/ 75 w 3181"/>
                <a:gd name="T7" fmla="*/ 318 h 1399"/>
                <a:gd name="T8" fmla="*/ 108 w 3181"/>
                <a:gd name="T9" fmla="*/ 405 h 1399"/>
                <a:gd name="T10" fmla="*/ 146 w 3181"/>
                <a:gd name="T11" fmla="*/ 490 h 1399"/>
                <a:gd name="T12" fmla="*/ 190 w 3181"/>
                <a:gd name="T13" fmla="*/ 573 h 1399"/>
                <a:gd name="T14" fmla="*/ 237 w 3181"/>
                <a:gd name="T15" fmla="*/ 654 h 1399"/>
                <a:gd name="T16" fmla="*/ 289 w 3181"/>
                <a:gd name="T17" fmla="*/ 731 h 1399"/>
                <a:gd name="T18" fmla="*/ 346 w 3181"/>
                <a:gd name="T19" fmla="*/ 806 h 1399"/>
                <a:gd name="T20" fmla="*/ 408 w 3181"/>
                <a:gd name="T21" fmla="*/ 876 h 1399"/>
                <a:gd name="T22" fmla="*/ 472 w 3181"/>
                <a:gd name="T23" fmla="*/ 943 h 1399"/>
                <a:gd name="T24" fmla="*/ 541 w 3181"/>
                <a:gd name="T25" fmla="*/ 1007 h 1399"/>
                <a:gd name="T26" fmla="*/ 613 w 3181"/>
                <a:gd name="T27" fmla="*/ 1066 h 1399"/>
                <a:gd name="T28" fmla="*/ 689 w 3181"/>
                <a:gd name="T29" fmla="*/ 1122 h 1399"/>
                <a:gd name="T30" fmla="*/ 767 w 3181"/>
                <a:gd name="T31" fmla="*/ 1171 h 1399"/>
                <a:gd name="T32" fmla="*/ 849 w 3181"/>
                <a:gd name="T33" fmla="*/ 1217 h 1399"/>
                <a:gd name="T34" fmla="*/ 933 w 3181"/>
                <a:gd name="T35" fmla="*/ 1258 h 1399"/>
                <a:gd name="T36" fmla="*/ 1019 w 3181"/>
                <a:gd name="T37" fmla="*/ 1294 h 1399"/>
                <a:gd name="T38" fmla="*/ 1108 w 3181"/>
                <a:gd name="T39" fmla="*/ 1325 h 1399"/>
                <a:gd name="T40" fmla="*/ 1198 w 3181"/>
                <a:gd name="T41" fmla="*/ 1350 h 1399"/>
                <a:gd name="T42" fmla="*/ 1288 w 3181"/>
                <a:gd name="T43" fmla="*/ 1370 h 1399"/>
                <a:gd name="T44" fmla="*/ 1381 w 3181"/>
                <a:gd name="T45" fmla="*/ 1385 h 1399"/>
                <a:gd name="T46" fmla="*/ 1475 w 3181"/>
                <a:gd name="T47" fmla="*/ 1395 h 1399"/>
                <a:gd name="T48" fmla="*/ 1568 w 3181"/>
                <a:gd name="T49" fmla="*/ 1399 h 1399"/>
                <a:gd name="T50" fmla="*/ 1661 w 3181"/>
                <a:gd name="T51" fmla="*/ 1397 h 1399"/>
                <a:gd name="T52" fmla="*/ 1754 w 3181"/>
                <a:gd name="T53" fmla="*/ 1391 h 1399"/>
                <a:gd name="T54" fmla="*/ 1847 w 3181"/>
                <a:gd name="T55" fmla="*/ 1378 h 1399"/>
                <a:gd name="T56" fmla="*/ 1939 w 3181"/>
                <a:gd name="T57" fmla="*/ 1361 h 1399"/>
                <a:gd name="T58" fmla="*/ 2029 w 3181"/>
                <a:gd name="T59" fmla="*/ 1337 h 1399"/>
                <a:gd name="T60" fmla="*/ 2118 w 3181"/>
                <a:gd name="T61" fmla="*/ 1310 h 1399"/>
                <a:gd name="T62" fmla="*/ 2206 w 3181"/>
                <a:gd name="T63" fmla="*/ 1276 h 1399"/>
                <a:gd name="T64" fmla="*/ 2291 w 3181"/>
                <a:gd name="T65" fmla="*/ 1238 h 1399"/>
                <a:gd name="T66" fmla="*/ 2374 w 3181"/>
                <a:gd name="T67" fmla="*/ 1194 h 1399"/>
                <a:gd name="T68" fmla="*/ 2453 w 3181"/>
                <a:gd name="T69" fmla="*/ 1147 h 1399"/>
                <a:gd name="T70" fmla="*/ 2531 w 3181"/>
                <a:gd name="T71" fmla="*/ 1094 h 1399"/>
                <a:gd name="T72" fmla="*/ 2605 w 3181"/>
                <a:gd name="T73" fmla="*/ 1038 h 1399"/>
                <a:gd name="T74" fmla="*/ 2676 w 3181"/>
                <a:gd name="T75" fmla="*/ 976 h 1399"/>
                <a:gd name="T76" fmla="*/ 2743 w 3181"/>
                <a:gd name="T77" fmla="*/ 910 h 1399"/>
                <a:gd name="T78" fmla="*/ 2805 w 3181"/>
                <a:gd name="T79" fmla="*/ 841 h 1399"/>
                <a:gd name="T80" fmla="*/ 2864 w 3181"/>
                <a:gd name="T81" fmla="*/ 770 h 1399"/>
                <a:gd name="T82" fmla="*/ 2918 w 3181"/>
                <a:gd name="T83" fmla="*/ 694 h 1399"/>
                <a:gd name="T84" fmla="*/ 2970 w 3181"/>
                <a:gd name="T85" fmla="*/ 614 h 1399"/>
                <a:gd name="T86" fmla="*/ 3015 w 3181"/>
                <a:gd name="T87" fmla="*/ 532 h 1399"/>
                <a:gd name="T88" fmla="*/ 3055 w 3181"/>
                <a:gd name="T89" fmla="*/ 448 h 1399"/>
                <a:gd name="T90" fmla="*/ 3091 w 3181"/>
                <a:gd name="T91" fmla="*/ 362 h 1399"/>
                <a:gd name="T92" fmla="*/ 3121 w 3181"/>
                <a:gd name="T93" fmla="*/ 274 h 1399"/>
                <a:gd name="T94" fmla="*/ 3147 w 3181"/>
                <a:gd name="T95" fmla="*/ 184 h 1399"/>
                <a:gd name="T96" fmla="*/ 3166 w 3181"/>
                <a:gd name="T97" fmla="*/ 92 h 1399"/>
                <a:gd name="T98" fmla="*/ 3181 w 3181"/>
                <a:gd name="T99" fmla="*/ 0 h 1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181" h="1399">
                  <a:moveTo>
                    <a:pt x="0" y="0"/>
                  </a:moveTo>
                  <a:lnTo>
                    <a:pt x="7" y="47"/>
                  </a:lnTo>
                  <a:lnTo>
                    <a:pt x="15" y="92"/>
                  </a:lnTo>
                  <a:lnTo>
                    <a:pt x="25" y="139"/>
                  </a:lnTo>
                  <a:lnTo>
                    <a:pt x="35" y="184"/>
                  </a:lnTo>
                  <a:lnTo>
                    <a:pt x="48" y="228"/>
                  </a:lnTo>
                  <a:lnTo>
                    <a:pt x="60" y="274"/>
                  </a:lnTo>
                  <a:lnTo>
                    <a:pt x="75" y="318"/>
                  </a:lnTo>
                  <a:lnTo>
                    <a:pt x="91" y="362"/>
                  </a:lnTo>
                  <a:lnTo>
                    <a:pt x="108" y="405"/>
                  </a:lnTo>
                  <a:lnTo>
                    <a:pt x="127" y="448"/>
                  </a:lnTo>
                  <a:lnTo>
                    <a:pt x="146" y="490"/>
                  </a:lnTo>
                  <a:lnTo>
                    <a:pt x="167" y="532"/>
                  </a:lnTo>
                  <a:lnTo>
                    <a:pt x="190" y="573"/>
                  </a:lnTo>
                  <a:lnTo>
                    <a:pt x="212" y="614"/>
                  </a:lnTo>
                  <a:lnTo>
                    <a:pt x="237" y="654"/>
                  </a:lnTo>
                  <a:lnTo>
                    <a:pt x="262" y="694"/>
                  </a:lnTo>
                  <a:lnTo>
                    <a:pt x="289" y="731"/>
                  </a:lnTo>
                  <a:lnTo>
                    <a:pt x="317" y="770"/>
                  </a:lnTo>
                  <a:lnTo>
                    <a:pt x="346" y="806"/>
                  </a:lnTo>
                  <a:lnTo>
                    <a:pt x="376" y="841"/>
                  </a:lnTo>
                  <a:lnTo>
                    <a:pt x="408" y="876"/>
                  </a:lnTo>
                  <a:lnTo>
                    <a:pt x="439" y="910"/>
                  </a:lnTo>
                  <a:lnTo>
                    <a:pt x="472" y="943"/>
                  </a:lnTo>
                  <a:lnTo>
                    <a:pt x="506" y="976"/>
                  </a:lnTo>
                  <a:lnTo>
                    <a:pt x="541" y="1007"/>
                  </a:lnTo>
                  <a:lnTo>
                    <a:pt x="577" y="1038"/>
                  </a:lnTo>
                  <a:lnTo>
                    <a:pt x="613" y="1066"/>
                  </a:lnTo>
                  <a:lnTo>
                    <a:pt x="650" y="1094"/>
                  </a:lnTo>
                  <a:lnTo>
                    <a:pt x="689" y="1122"/>
                  </a:lnTo>
                  <a:lnTo>
                    <a:pt x="728" y="1147"/>
                  </a:lnTo>
                  <a:lnTo>
                    <a:pt x="767" y="1171"/>
                  </a:lnTo>
                  <a:lnTo>
                    <a:pt x="808" y="1194"/>
                  </a:lnTo>
                  <a:lnTo>
                    <a:pt x="849" y="1217"/>
                  </a:lnTo>
                  <a:lnTo>
                    <a:pt x="891" y="1238"/>
                  </a:lnTo>
                  <a:lnTo>
                    <a:pt x="933" y="1258"/>
                  </a:lnTo>
                  <a:lnTo>
                    <a:pt x="976" y="1276"/>
                  </a:lnTo>
                  <a:lnTo>
                    <a:pt x="1019" y="1294"/>
                  </a:lnTo>
                  <a:lnTo>
                    <a:pt x="1064" y="1310"/>
                  </a:lnTo>
                  <a:lnTo>
                    <a:pt x="1108" y="1325"/>
                  </a:lnTo>
                  <a:lnTo>
                    <a:pt x="1152" y="1337"/>
                  </a:lnTo>
                  <a:lnTo>
                    <a:pt x="1198" y="1350"/>
                  </a:lnTo>
                  <a:lnTo>
                    <a:pt x="1243" y="1361"/>
                  </a:lnTo>
                  <a:lnTo>
                    <a:pt x="1288" y="1370"/>
                  </a:lnTo>
                  <a:lnTo>
                    <a:pt x="1335" y="1378"/>
                  </a:lnTo>
                  <a:lnTo>
                    <a:pt x="1381" y="1385"/>
                  </a:lnTo>
                  <a:lnTo>
                    <a:pt x="1428" y="1391"/>
                  </a:lnTo>
                  <a:lnTo>
                    <a:pt x="1475" y="1395"/>
                  </a:lnTo>
                  <a:lnTo>
                    <a:pt x="1521" y="1397"/>
                  </a:lnTo>
                  <a:lnTo>
                    <a:pt x="1568" y="1399"/>
                  </a:lnTo>
                  <a:lnTo>
                    <a:pt x="1614" y="1399"/>
                  </a:lnTo>
                  <a:lnTo>
                    <a:pt x="1661" y="1397"/>
                  </a:lnTo>
                  <a:lnTo>
                    <a:pt x="1707" y="1395"/>
                  </a:lnTo>
                  <a:lnTo>
                    <a:pt x="1754" y="1391"/>
                  </a:lnTo>
                  <a:lnTo>
                    <a:pt x="1800" y="1385"/>
                  </a:lnTo>
                  <a:lnTo>
                    <a:pt x="1847" y="1378"/>
                  </a:lnTo>
                  <a:lnTo>
                    <a:pt x="1892" y="1370"/>
                  </a:lnTo>
                  <a:lnTo>
                    <a:pt x="1939" y="1361"/>
                  </a:lnTo>
                  <a:lnTo>
                    <a:pt x="1984" y="1350"/>
                  </a:lnTo>
                  <a:lnTo>
                    <a:pt x="2029" y="1337"/>
                  </a:lnTo>
                  <a:lnTo>
                    <a:pt x="2074" y="1325"/>
                  </a:lnTo>
                  <a:lnTo>
                    <a:pt x="2118" y="1310"/>
                  </a:lnTo>
                  <a:lnTo>
                    <a:pt x="2162" y="1294"/>
                  </a:lnTo>
                  <a:lnTo>
                    <a:pt x="2206" y="1276"/>
                  </a:lnTo>
                  <a:lnTo>
                    <a:pt x="2249" y="1258"/>
                  </a:lnTo>
                  <a:lnTo>
                    <a:pt x="2291" y="1238"/>
                  </a:lnTo>
                  <a:lnTo>
                    <a:pt x="2333" y="1217"/>
                  </a:lnTo>
                  <a:lnTo>
                    <a:pt x="2374" y="1194"/>
                  </a:lnTo>
                  <a:lnTo>
                    <a:pt x="2413" y="1171"/>
                  </a:lnTo>
                  <a:lnTo>
                    <a:pt x="2453" y="1147"/>
                  </a:lnTo>
                  <a:lnTo>
                    <a:pt x="2493" y="1122"/>
                  </a:lnTo>
                  <a:lnTo>
                    <a:pt x="2531" y="1094"/>
                  </a:lnTo>
                  <a:lnTo>
                    <a:pt x="2569" y="1066"/>
                  </a:lnTo>
                  <a:lnTo>
                    <a:pt x="2605" y="1038"/>
                  </a:lnTo>
                  <a:lnTo>
                    <a:pt x="2640" y="1007"/>
                  </a:lnTo>
                  <a:lnTo>
                    <a:pt x="2676" y="976"/>
                  </a:lnTo>
                  <a:lnTo>
                    <a:pt x="2710" y="943"/>
                  </a:lnTo>
                  <a:lnTo>
                    <a:pt x="2743" y="910"/>
                  </a:lnTo>
                  <a:lnTo>
                    <a:pt x="2774" y="876"/>
                  </a:lnTo>
                  <a:lnTo>
                    <a:pt x="2805" y="841"/>
                  </a:lnTo>
                  <a:lnTo>
                    <a:pt x="2836" y="806"/>
                  </a:lnTo>
                  <a:lnTo>
                    <a:pt x="2864" y="770"/>
                  </a:lnTo>
                  <a:lnTo>
                    <a:pt x="2892" y="731"/>
                  </a:lnTo>
                  <a:lnTo>
                    <a:pt x="2918" y="694"/>
                  </a:lnTo>
                  <a:lnTo>
                    <a:pt x="2945" y="654"/>
                  </a:lnTo>
                  <a:lnTo>
                    <a:pt x="2970" y="614"/>
                  </a:lnTo>
                  <a:lnTo>
                    <a:pt x="2992" y="573"/>
                  </a:lnTo>
                  <a:lnTo>
                    <a:pt x="3015" y="532"/>
                  </a:lnTo>
                  <a:lnTo>
                    <a:pt x="3035" y="490"/>
                  </a:lnTo>
                  <a:lnTo>
                    <a:pt x="3055" y="448"/>
                  </a:lnTo>
                  <a:lnTo>
                    <a:pt x="3073" y="405"/>
                  </a:lnTo>
                  <a:lnTo>
                    <a:pt x="3091" y="362"/>
                  </a:lnTo>
                  <a:lnTo>
                    <a:pt x="3107" y="318"/>
                  </a:lnTo>
                  <a:lnTo>
                    <a:pt x="3121" y="274"/>
                  </a:lnTo>
                  <a:lnTo>
                    <a:pt x="3134" y="228"/>
                  </a:lnTo>
                  <a:lnTo>
                    <a:pt x="3147" y="184"/>
                  </a:lnTo>
                  <a:lnTo>
                    <a:pt x="3157" y="139"/>
                  </a:lnTo>
                  <a:lnTo>
                    <a:pt x="3166" y="92"/>
                  </a:lnTo>
                  <a:lnTo>
                    <a:pt x="3174" y="47"/>
                  </a:lnTo>
                  <a:lnTo>
                    <a:pt x="318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3488" name="Line 128"/>
            <p:cNvSpPr>
              <a:spLocks noChangeShapeType="1"/>
            </p:cNvSpPr>
            <p:nvPr/>
          </p:nvSpPr>
          <p:spPr bwMode="auto">
            <a:xfrm>
              <a:off x="5044" y="2479"/>
              <a:ext cx="42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3489" name="Line 129"/>
            <p:cNvSpPr>
              <a:spLocks noChangeShapeType="1"/>
            </p:cNvSpPr>
            <p:nvPr/>
          </p:nvSpPr>
          <p:spPr bwMode="auto">
            <a:xfrm flipH="1">
              <a:off x="5472" y="2418"/>
              <a:ext cx="58" cy="6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3490" name="Line 130"/>
            <p:cNvSpPr>
              <a:spLocks noChangeShapeType="1"/>
            </p:cNvSpPr>
            <p:nvPr/>
          </p:nvSpPr>
          <p:spPr bwMode="auto">
            <a:xfrm>
              <a:off x="4986" y="2418"/>
              <a:ext cx="58" cy="6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3491" name="Line 131"/>
            <p:cNvSpPr>
              <a:spLocks noChangeShapeType="1"/>
            </p:cNvSpPr>
            <p:nvPr/>
          </p:nvSpPr>
          <p:spPr bwMode="auto">
            <a:xfrm>
              <a:off x="4986" y="1803"/>
              <a:ext cx="54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3492" name="Line 132"/>
            <p:cNvSpPr>
              <a:spLocks noChangeShapeType="1"/>
            </p:cNvSpPr>
            <p:nvPr/>
          </p:nvSpPr>
          <p:spPr bwMode="auto">
            <a:xfrm>
              <a:off x="4986" y="1803"/>
              <a:ext cx="0" cy="6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3493" name="Line 133"/>
            <p:cNvSpPr>
              <a:spLocks noChangeShapeType="1"/>
            </p:cNvSpPr>
            <p:nvPr/>
          </p:nvSpPr>
          <p:spPr bwMode="auto">
            <a:xfrm>
              <a:off x="5530" y="1803"/>
              <a:ext cx="0" cy="6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3494" name="Line 134"/>
            <p:cNvSpPr>
              <a:spLocks noChangeShapeType="1"/>
            </p:cNvSpPr>
            <p:nvPr/>
          </p:nvSpPr>
          <p:spPr bwMode="auto">
            <a:xfrm>
              <a:off x="5044" y="1803"/>
              <a:ext cx="0" cy="6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3495" name="Line 135"/>
            <p:cNvSpPr>
              <a:spLocks noChangeShapeType="1"/>
            </p:cNvSpPr>
            <p:nvPr/>
          </p:nvSpPr>
          <p:spPr bwMode="auto">
            <a:xfrm>
              <a:off x="5472" y="1803"/>
              <a:ext cx="0" cy="67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3496" name="Line 136"/>
            <p:cNvSpPr>
              <a:spLocks noChangeShapeType="1"/>
            </p:cNvSpPr>
            <p:nvPr/>
          </p:nvSpPr>
          <p:spPr bwMode="auto">
            <a:xfrm>
              <a:off x="3938" y="1659"/>
              <a:ext cx="476" cy="5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3497" name="Freeform 137"/>
            <p:cNvSpPr>
              <a:spLocks/>
            </p:cNvSpPr>
            <p:nvPr/>
          </p:nvSpPr>
          <p:spPr bwMode="auto">
            <a:xfrm>
              <a:off x="4008" y="1606"/>
              <a:ext cx="206" cy="93"/>
            </a:xfrm>
            <a:custGeom>
              <a:avLst/>
              <a:gdLst>
                <a:gd name="T0" fmla="*/ 465 w 465"/>
                <a:gd name="T1" fmla="*/ 0 h 210"/>
                <a:gd name="T2" fmla="*/ 52 w 465"/>
                <a:gd name="T3" fmla="*/ 210 h 210"/>
                <a:gd name="T4" fmla="*/ 0 w 465"/>
                <a:gd name="T5" fmla="*/ 152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65" h="210">
                  <a:moveTo>
                    <a:pt x="465" y="0"/>
                  </a:moveTo>
                  <a:lnTo>
                    <a:pt x="52" y="210"/>
                  </a:lnTo>
                  <a:lnTo>
                    <a:pt x="0" y="15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3498" name="Freeform 138"/>
            <p:cNvSpPr>
              <a:spLocks/>
            </p:cNvSpPr>
            <p:nvPr/>
          </p:nvSpPr>
          <p:spPr bwMode="auto">
            <a:xfrm>
              <a:off x="4005" y="1634"/>
              <a:ext cx="22" cy="40"/>
            </a:xfrm>
            <a:custGeom>
              <a:avLst/>
              <a:gdLst>
                <a:gd name="T0" fmla="*/ 50 w 50"/>
                <a:gd name="T1" fmla="*/ 0 h 86"/>
                <a:gd name="T2" fmla="*/ 42 w 50"/>
                <a:gd name="T3" fmla="*/ 5 h 86"/>
                <a:gd name="T4" fmla="*/ 35 w 50"/>
                <a:gd name="T5" fmla="*/ 9 h 86"/>
                <a:gd name="T6" fmla="*/ 28 w 50"/>
                <a:gd name="T7" fmla="*/ 15 h 86"/>
                <a:gd name="T8" fmla="*/ 21 w 50"/>
                <a:gd name="T9" fmla="*/ 21 h 86"/>
                <a:gd name="T10" fmla="*/ 15 w 50"/>
                <a:gd name="T11" fmla="*/ 26 h 86"/>
                <a:gd name="T12" fmla="*/ 11 w 50"/>
                <a:gd name="T13" fmla="*/ 33 h 86"/>
                <a:gd name="T14" fmla="*/ 7 w 50"/>
                <a:gd name="T15" fmla="*/ 39 h 86"/>
                <a:gd name="T16" fmla="*/ 4 w 50"/>
                <a:gd name="T17" fmla="*/ 46 h 86"/>
                <a:gd name="T18" fmla="*/ 2 w 50"/>
                <a:gd name="T19" fmla="*/ 51 h 86"/>
                <a:gd name="T20" fmla="*/ 0 w 50"/>
                <a:gd name="T21" fmla="*/ 58 h 86"/>
                <a:gd name="T22" fmla="*/ 0 w 50"/>
                <a:gd name="T23" fmla="*/ 64 h 86"/>
                <a:gd name="T24" fmla="*/ 2 w 50"/>
                <a:gd name="T25" fmla="*/ 71 h 86"/>
                <a:gd name="T26" fmla="*/ 4 w 50"/>
                <a:gd name="T27" fmla="*/ 76 h 86"/>
                <a:gd name="T28" fmla="*/ 7 w 50"/>
                <a:gd name="T29" fmla="*/ 81 h 86"/>
                <a:gd name="T30" fmla="*/ 11 w 50"/>
                <a:gd name="T3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0" h="86">
                  <a:moveTo>
                    <a:pt x="50" y="0"/>
                  </a:moveTo>
                  <a:lnTo>
                    <a:pt x="42" y="5"/>
                  </a:lnTo>
                  <a:lnTo>
                    <a:pt x="35" y="9"/>
                  </a:lnTo>
                  <a:lnTo>
                    <a:pt x="28" y="15"/>
                  </a:lnTo>
                  <a:lnTo>
                    <a:pt x="21" y="21"/>
                  </a:lnTo>
                  <a:lnTo>
                    <a:pt x="15" y="26"/>
                  </a:lnTo>
                  <a:lnTo>
                    <a:pt x="11" y="33"/>
                  </a:lnTo>
                  <a:lnTo>
                    <a:pt x="7" y="39"/>
                  </a:lnTo>
                  <a:lnTo>
                    <a:pt x="4" y="46"/>
                  </a:lnTo>
                  <a:lnTo>
                    <a:pt x="2" y="51"/>
                  </a:lnTo>
                  <a:lnTo>
                    <a:pt x="0" y="58"/>
                  </a:lnTo>
                  <a:lnTo>
                    <a:pt x="0" y="64"/>
                  </a:lnTo>
                  <a:lnTo>
                    <a:pt x="2" y="71"/>
                  </a:lnTo>
                  <a:lnTo>
                    <a:pt x="4" y="76"/>
                  </a:lnTo>
                  <a:lnTo>
                    <a:pt x="7" y="81"/>
                  </a:lnTo>
                  <a:lnTo>
                    <a:pt x="11" y="8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3499" name="Line 139"/>
            <p:cNvSpPr>
              <a:spLocks noChangeShapeType="1"/>
            </p:cNvSpPr>
            <p:nvPr/>
          </p:nvSpPr>
          <p:spPr bwMode="auto">
            <a:xfrm flipV="1">
              <a:off x="4027" y="1609"/>
              <a:ext cx="49" cy="2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3500" name="Freeform 140"/>
            <p:cNvSpPr>
              <a:spLocks/>
            </p:cNvSpPr>
            <p:nvPr/>
          </p:nvSpPr>
          <p:spPr bwMode="auto">
            <a:xfrm>
              <a:off x="4076" y="1603"/>
              <a:ext cx="52" cy="10"/>
            </a:xfrm>
            <a:custGeom>
              <a:avLst/>
              <a:gdLst>
                <a:gd name="T0" fmla="*/ 120 w 120"/>
                <a:gd name="T1" fmla="*/ 20 h 20"/>
                <a:gd name="T2" fmla="*/ 116 w 120"/>
                <a:gd name="T3" fmla="*/ 15 h 20"/>
                <a:gd name="T4" fmla="*/ 110 w 120"/>
                <a:gd name="T5" fmla="*/ 12 h 20"/>
                <a:gd name="T6" fmla="*/ 105 w 120"/>
                <a:gd name="T7" fmla="*/ 8 h 20"/>
                <a:gd name="T8" fmla="*/ 98 w 120"/>
                <a:gd name="T9" fmla="*/ 5 h 20"/>
                <a:gd name="T10" fmla="*/ 90 w 120"/>
                <a:gd name="T11" fmla="*/ 3 h 20"/>
                <a:gd name="T12" fmla="*/ 82 w 120"/>
                <a:gd name="T13" fmla="*/ 2 h 20"/>
                <a:gd name="T14" fmla="*/ 73 w 120"/>
                <a:gd name="T15" fmla="*/ 0 h 20"/>
                <a:gd name="T16" fmla="*/ 64 w 120"/>
                <a:gd name="T17" fmla="*/ 0 h 20"/>
                <a:gd name="T18" fmla="*/ 55 w 120"/>
                <a:gd name="T19" fmla="*/ 0 h 20"/>
                <a:gd name="T20" fmla="*/ 45 w 120"/>
                <a:gd name="T21" fmla="*/ 2 h 20"/>
                <a:gd name="T22" fmla="*/ 36 w 120"/>
                <a:gd name="T23" fmla="*/ 3 h 20"/>
                <a:gd name="T24" fmla="*/ 26 w 120"/>
                <a:gd name="T25" fmla="*/ 5 h 20"/>
                <a:gd name="T26" fmla="*/ 17 w 120"/>
                <a:gd name="T27" fmla="*/ 8 h 20"/>
                <a:gd name="T28" fmla="*/ 8 w 120"/>
                <a:gd name="T29" fmla="*/ 12 h 20"/>
                <a:gd name="T30" fmla="*/ 0 w 120"/>
                <a:gd name="T31" fmla="*/ 1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0" h="20">
                  <a:moveTo>
                    <a:pt x="120" y="20"/>
                  </a:moveTo>
                  <a:lnTo>
                    <a:pt x="116" y="15"/>
                  </a:lnTo>
                  <a:lnTo>
                    <a:pt x="110" y="12"/>
                  </a:lnTo>
                  <a:lnTo>
                    <a:pt x="105" y="8"/>
                  </a:lnTo>
                  <a:lnTo>
                    <a:pt x="98" y="5"/>
                  </a:lnTo>
                  <a:lnTo>
                    <a:pt x="90" y="3"/>
                  </a:lnTo>
                  <a:lnTo>
                    <a:pt x="82" y="2"/>
                  </a:lnTo>
                  <a:lnTo>
                    <a:pt x="73" y="0"/>
                  </a:lnTo>
                  <a:lnTo>
                    <a:pt x="64" y="0"/>
                  </a:lnTo>
                  <a:lnTo>
                    <a:pt x="55" y="0"/>
                  </a:lnTo>
                  <a:lnTo>
                    <a:pt x="45" y="2"/>
                  </a:lnTo>
                  <a:lnTo>
                    <a:pt x="36" y="3"/>
                  </a:lnTo>
                  <a:lnTo>
                    <a:pt x="26" y="5"/>
                  </a:lnTo>
                  <a:lnTo>
                    <a:pt x="17" y="8"/>
                  </a:lnTo>
                  <a:lnTo>
                    <a:pt x="8" y="12"/>
                  </a:lnTo>
                  <a:lnTo>
                    <a:pt x="0" y="1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3501" name="Line 141"/>
            <p:cNvSpPr>
              <a:spLocks noChangeShapeType="1"/>
            </p:cNvSpPr>
            <p:nvPr/>
          </p:nvSpPr>
          <p:spPr bwMode="auto">
            <a:xfrm>
              <a:off x="4128" y="1613"/>
              <a:ext cx="25" cy="2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3502" name="Freeform 142"/>
            <p:cNvSpPr>
              <a:spLocks/>
            </p:cNvSpPr>
            <p:nvPr/>
          </p:nvSpPr>
          <p:spPr bwMode="auto">
            <a:xfrm>
              <a:off x="4076" y="1720"/>
              <a:ext cx="74" cy="40"/>
            </a:xfrm>
            <a:custGeom>
              <a:avLst/>
              <a:gdLst>
                <a:gd name="T0" fmla="*/ 0 w 166"/>
                <a:gd name="T1" fmla="*/ 87 h 87"/>
                <a:gd name="T2" fmla="*/ 166 w 166"/>
                <a:gd name="T3" fmla="*/ 3 h 87"/>
                <a:gd name="T4" fmla="*/ 110 w 166"/>
                <a:gd name="T5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6" h="87">
                  <a:moveTo>
                    <a:pt x="0" y="87"/>
                  </a:moveTo>
                  <a:lnTo>
                    <a:pt x="166" y="3"/>
                  </a:lnTo>
                  <a:lnTo>
                    <a:pt x="11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3503" name="Freeform 143"/>
            <p:cNvSpPr>
              <a:spLocks/>
            </p:cNvSpPr>
            <p:nvPr/>
          </p:nvSpPr>
          <p:spPr bwMode="auto">
            <a:xfrm>
              <a:off x="4399" y="2175"/>
              <a:ext cx="98" cy="108"/>
            </a:xfrm>
            <a:custGeom>
              <a:avLst/>
              <a:gdLst>
                <a:gd name="T0" fmla="*/ 70 w 227"/>
                <a:gd name="T1" fmla="*/ 0 h 246"/>
                <a:gd name="T2" fmla="*/ 0 w 227"/>
                <a:gd name="T3" fmla="*/ 64 h 246"/>
                <a:gd name="T4" fmla="*/ 227 w 227"/>
                <a:gd name="T5" fmla="*/ 246 h 246"/>
                <a:gd name="T6" fmla="*/ 70 w 227"/>
                <a:gd name="T7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7" h="246">
                  <a:moveTo>
                    <a:pt x="70" y="0"/>
                  </a:moveTo>
                  <a:lnTo>
                    <a:pt x="0" y="64"/>
                  </a:lnTo>
                  <a:lnTo>
                    <a:pt x="227" y="246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3504" name="Freeform 144"/>
            <p:cNvSpPr>
              <a:spLocks/>
            </p:cNvSpPr>
            <p:nvPr/>
          </p:nvSpPr>
          <p:spPr bwMode="auto">
            <a:xfrm>
              <a:off x="4399" y="2175"/>
              <a:ext cx="98" cy="108"/>
            </a:xfrm>
            <a:custGeom>
              <a:avLst/>
              <a:gdLst>
                <a:gd name="T0" fmla="*/ 70 w 227"/>
                <a:gd name="T1" fmla="*/ 0 h 246"/>
                <a:gd name="T2" fmla="*/ 0 w 227"/>
                <a:gd name="T3" fmla="*/ 64 h 246"/>
                <a:gd name="T4" fmla="*/ 227 w 227"/>
                <a:gd name="T5" fmla="*/ 246 h 246"/>
                <a:gd name="T6" fmla="*/ 70 w 227"/>
                <a:gd name="T7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7" h="246">
                  <a:moveTo>
                    <a:pt x="70" y="0"/>
                  </a:moveTo>
                  <a:lnTo>
                    <a:pt x="0" y="64"/>
                  </a:lnTo>
                  <a:lnTo>
                    <a:pt x="227" y="246"/>
                  </a:lnTo>
                  <a:lnTo>
                    <a:pt x="7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3505" name="Line 145"/>
            <p:cNvSpPr>
              <a:spLocks noChangeShapeType="1"/>
            </p:cNvSpPr>
            <p:nvPr/>
          </p:nvSpPr>
          <p:spPr bwMode="auto">
            <a:xfrm>
              <a:off x="4497" y="2283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3506" name="Line 146"/>
            <p:cNvSpPr>
              <a:spLocks noChangeShapeType="1"/>
            </p:cNvSpPr>
            <p:nvPr/>
          </p:nvSpPr>
          <p:spPr bwMode="auto">
            <a:xfrm>
              <a:off x="3987" y="1714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3507" name="Line 147"/>
            <p:cNvSpPr>
              <a:spLocks noChangeShapeType="1"/>
            </p:cNvSpPr>
            <p:nvPr/>
          </p:nvSpPr>
          <p:spPr bwMode="auto">
            <a:xfrm flipH="1">
              <a:off x="3031" y="1803"/>
              <a:ext cx="95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3508" name="Line 148"/>
            <p:cNvSpPr>
              <a:spLocks noChangeShapeType="1"/>
            </p:cNvSpPr>
            <p:nvPr/>
          </p:nvSpPr>
          <p:spPr bwMode="auto">
            <a:xfrm flipH="1">
              <a:off x="3031" y="2479"/>
              <a:ext cx="9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3509" name="Line 149"/>
            <p:cNvSpPr>
              <a:spLocks noChangeShapeType="1"/>
            </p:cNvSpPr>
            <p:nvPr/>
          </p:nvSpPr>
          <p:spPr bwMode="auto">
            <a:xfrm>
              <a:off x="3117" y="1929"/>
              <a:ext cx="0" cy="4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3510" name="Freeform 150"/>
            <p:cNvSpPr>
              <a:spLocks/>
            </p:cNvSpPr>
            <p:nvPr/>
          </p:nvSpPr>
          <p:spPr bwMode="auto">
            <a:xfrm>
              <a:off x="3095" y="1803"/>
              <a:ext cx="40" cy="126"/>
            </a:xfrm>
            <a:custGeom>
              <a:avLst/>
              <a:gdLst>
                <a:gd name="T0" fmla="*/ 0 w 95"/>
                <a:gd name="T1" fmla="*/ 287 h 287"/>
                <a:gd name="T2" fmla="*/ 95 w 95"/>
                <a:gd name="T3" fmla="*/ 287 h 287"/>
                <a:gd name="T4" fmla="*/ 48 w 95"/>
                <a:gd name="T5" fmla="*/ 0 h 287"/>
                <a:gd name="T6" fmla="*/ 0 w 95"/>
                <a:gd name="T7" fmla="*/ 287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5" h="287">
                  <a:moveTo>
                    <a:pt x="0" y="287"/>
                  </a:moveTo>
                  <a:lnTo>
                    <a:pt x="95" y="287"/>
                  </a:lnTo>
                  <a:lnTo>
                    <a:pt x="48" y="0"/>
                  </a:lnTo>
                  <a:lnTo>
                    <a:pt x="0" y="287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3511" name="Freeform 151"/>
            <p:cNvSpPr>
              <a:spLocks/>
            </p:cNvSpPr>
            <p:nvPr/>
          </p:nvSpPr>
          <p:spPr bwMode="auto">
            <a:xfrm>
              <a:off x="3095" y="1803"/>
              <a:ext cx="40" cy="126"/>
            </a:xfrm>
            <a:custGeom>
              <a:avLst/>
              <a:gdLst>
                <a:gd name="T0" fmla="*/ 0 w 95"/>
                <a:gd name="T1" fmla="*/ 287 h 287"/>
                <a:gd name="T2" fmla="*/ 95 w 95"/>
                <a:gd name="T3" fmla="*/ 287 h 287"/>
                <a:gd name="T4" fmla="*/ 48 w 95"/>
                <a:gd name="T5" fmla="*/ 0 h 287"/>
                <a:gd name="T6" fmla="*/ 0 w 95"/>
                <a:gd name="T7" fmla="*/ 287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5" h="287">
                  <a:moveTo>
                    <a:pt x="0" y="287"/>
                  </a:moveTo>
                  <a:lnTo>
                    <a:pt x="95" y="287"/>
                  </a:lnTo>
                  <a:lnTo>
                    <a:pt x="48" y="0"/>
                  </a:lnTo>
                  <a:lnTo>
                    <a:pt x="0" y="287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3512" name="Freeform 152"/>
            <p:cNvSpPr>
              <a:spLocks/>
            </p:cNvSpPr>
            <p:nvPr/>
          </p:nvSpPr>
          <p:spPr bwMode="auto">
            <a:xfrm>
              <a:off x="3095" y="2353"/>
              <a:ext cx="40" cy="126"/>
            </a:xfrm>
            <a:custGeom>
              <a:avLst/>
              <a:gdLst>
                <a:gd name="T0" fmla="*/ 0 w 95"/>
                <a:gd name="T1" fmla="*/ 0 h 287"/>
                <a:gd name="T2" fmla="*/ 95 w 95"/>
                <a:gd name="T3" fmla="*/ 0 h 287"/>
                <a:gd name="T4" fmla="*/ 48 w 95"/>
                <a:gd name="T5" fmla="*/ 287 h 287"/>
                <a:gd name="T6" fmla="*/ 0 w 95"/>
                <a:gd name="T7" fmla="*/ 0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5" h="287">
                  <a:moveTo>
                    <a:pt x="0" y="0"/>
                  </a:moveTo>
                  <a:lnTo>
                    <a:pt x="95" y="0"/>
                  </a:lnTo>
                  <a:lnTo>
                    <a:pt x="48" y="2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3513" name="Freeform 153"/>
            <p:cNvSpPr>
              <a:spLocks/>
            </p:cNvSpPr>
            <p:nvPr/>
          </p:nvSpPr>
          <p:spPr bwMode="auto">
            <a:xfrm>
              <a:off x="3095" y="2353"/>
              <a:ext cx="40" cy="126"/>
            </a:xfrm>
            <a:custGeom>
              <a:avLst/>
              <a:gdLst>
                <a:gd name="T0" fmla="*/ 0 w 95"/>
                <a:gd name="T1" fmla="*/ 0 h 287"/>
                <a:gd name="T2" fmla="*/ 95 w 95"/>
                <a:gd name="T3" fmla="*/ 0 h 287"/>
                <a:gd name="T4" fmla="*/ 48 w 95"/>
                <a:gd name="T5" fmla="*/ 287 h 287"/>
                <a:gd name="T6" fmla="*/ 0 w 95"/>
                <a:gd name="T7" fmla="*/ 0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5" h="287">
                  <a:moveTo>
                    <a:pt x="0" y="0"/>
                  </a:moveTo>
                  <a:lnTo>
                    <a:pt x="95" y="0"/>
                  </a:lnTo>
                  <a:lnTo>
                    <a:pt x="48" y="287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3514" name="Line 154"/>
            <p:cNvSpPr>
              <a:spLocks noChangeShapeType="1"/>
            </p:cNvSpPr>
            <p:nvPr/>
          </p:nvSpPr>
          <p:spPr bwMode="auto">
            <a:xfrm flipH="1" flipV="1">
              <a:off x="2874" y="2135"/>
              <a:ext cx="197" cy="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3515" name="Line 155"/>
            <p:cNvSpPr>
              <a:spLocks noChangeShapeType="1"/>
            </p:cNvSpPr>
            <p:nvPr/>
          </p:nvSpPr>
          <p:spPr bwMode="auto">
            <a:xfrm flipV="1">
              <a:off x="2942" y="2120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3516" name="Freeform 156"/>
            <p:cNvSpPr>
              <a:spLocks/>
            </p:cNvSpPr>
            <p:nvPr/>
          </p:nvSpPr>
          <p:spPr bwMode="auto">
            <a:xfrm>
              <a:off x="2942" y="2101"/>
              <a:ext cx="37" cy="19"/>
            </a:xfrm>
            <a:custGeom>
              <a:avLst/>
              <a:gdLst>
                <a:gd name="T0" fmla="*/ 87 w 87"/>
                <a:gd name="T1" fmla="*/ 5 h 42"/>
                <a:gd name="T2" fmla="*/ 78 w 87"/>
                <a:gd name="T3" fmla="*/ 3 h 42"/>
                <a:gd name="T4" fmla="*/ 69 w 87"/>
                <a:gd name="T5" fmla="*/ 1 h 42"/>
                <a:gd name="T6" fmla="*/ 60 w 87"/>
                <a:gd name="T7" fmla="*/ 0 h 42"/>
                <a:gd name="T8" fmla="*/ 52 w 87"/>
                <a:gd name="T9" fmla="*/ 0 h 42"/>
                <a:gd name="T10" fmla="*/ 44 w 87"/>
                <a:gd name="T11" fmla="*/ 1 h 42"/>
                <a:gd name="T12" fmla="*/ 36 w 87"/>
                <a:gd name="T13" fmla="*/ 3 h 42"/>
                <a:gd name="T14" fmla="*/ 29 w 87"/>
                <a:gd name="T15" fmla="*/ 5 h 42"/>
                <a:gd name="T16" fmla="*/ 23 w 87"/>
                <a:gd name="T17" fmla="*/ 7 h 42"/>
                <a:gd name="T18" fmla="*/ 17 w 87"/>
                <a:gd name="T19" fmla="*/ 11 h 42"/>
                <a:gd name="T20" fmla="*/ 11 w 87"/>
                <a:gd name="T21" fmla="*/ 15 h 42"/>
                <a:gd name="T22" fmla="*/ 8 w 87"/>
                <a:gd name="T23" fmla="*/ 20 h 42"/>
                <a:gd name="T24" fmla="*/ 5 w 87"/>
                <a:gd name="T25" fmla="*/ 24 h 42"/>
                <a:gd name="T26" fmla="*/ 2 w 87"/>
                <a:gd name="T27" fmla="*/ 30 h 42"/>
                <a:gd name="T28" fmla="*/ 1 w 87"/>
                <a:gd name="T29" fmla="*/ 35 h 42"/>
                <a:gd name="T30" fmla="*/ 0 w 87"/>
                <a:gd name="T31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7" h="42">
                  <a:moveTo>
                    <a:pt x="87" y="5"/>
                  </a:moveTo>
                  <a:lnTo>
                    <a:pt x="78" y="3"/>
                  </a:lnTo>
                  <a:lnTo>
                    <a:pt x="69" y="1"/>
                  </a:lnTo>
                  <a:lnTo>
                    <a:pt x="60" y="0"/>
                  </a:lnTo>
                  <a:lnTo>
                    <a:pt x="52" y="0"/>
                  </a:lnTo>
                  <a:lnTo>
                    <a:pt x="44" y="1"/>
                  </a:lnTo>
                  <a:lnTo>
                    <a:pt x="36" y="3"/>
                  </a:lnTo>
                  <a:lnTo>
                    <a:pt x="29" y="5"/>
                  </a:lnTo>
                  <a:lnTo>
                    <a:pt x="23" y="7"/>
                  </a:lnTo>
                  <a:lnTo>
                    <a:pt x="17" y="11"/>
                  </a:lnTo>
                  <a:lnTo>
                    <a:pt x="11" y="15"/>
                  </a:lnTo>
                  <a:lnTo>
                    <a:pt x="8" y="20"/>
                  </a:lnTo>
                  <a:lnTo>
                    <a:pt x="5" y="24"/>
                  </a:lnTo>
                  <a:lnTo>
                    <a:pt x="2" y="30"/>
                  </a:lnTo>
                  <a:lnTo>
                    <a:pt x="1" y="35"/>
                  </a:lnTo>
                  <a:lnTo>
                    <a:pt x="0" y="4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3517" name="Line 157"/>
            <p:cNvSpPr>
              <a:spLocks noChangeShapeType="1"/>
            </p:cNvSpPr>
            <p:nvPr/>
          </p:nvSpPr>
          <p:spPr bwMode="auto">
            <a:xfrm>
              <a:off x="2979" y="2101"/>
              <a:ext cx="92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3518" name="Line 158"/>
            <p:cNvSpPr>
              <a:spLocks noChangeShapeType="1"/>
            </p:cNvSpPr>
            <p:nvPr/>
          </p:nvSpPr>
          <p:spPr bwMode="auto">
            <a:xfrm>
              <a:off x="3984" y="1803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3519" name="Line 159"/>
            <p:cNvSpPr>
              <a:spLocks noChangeShapeType="1"/>
            </p:cNvSpPr>
            <p:nvPr/>
          </p:nvSpPr>
          <p:spPr bwMode="auto">
            <a:xfrm>
              <a:off x="3978" y="2479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3520" name="Line 160"/>
            <p:cNvSpPr>
              <a:spLocks noChangeShapeType="1"/>
            </p:cNvSpPr>
            <p:nvPr/>
          </p:nvSpPr>
          <p:spPr bwMode="auto">
            <a:xfrm>
              <a:off x="3117" y="2479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3521" name="Line 161"/>
            <p:cNvSpPr>
              <a:spLocks noChangeShapeType="1"/>
            </p:cNvSpPr>
            <p:nvPr/>
          </p:nvSpPr>
          <p:spPr bwMode="auto">
            <a:xfrm flipV="1">
              <a:off x="4986" y="1191"/>
              <a:ext cx="0" cy="6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3522" name="Line 162"/>
            <p:cNvSpPr>
              <a:spLocks noChangeShapeType="1"/>
            </p:cNvSpPr>
            <p:nvPr/>
          </p:nvSpPr>
          <p:spPr bwMode="auto">
            <a:xfrm flipV="1">
              <a:off x="5530" y="1191"/>
              <a:ext cx="0" cy="6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3523" name="Line 163"/>
            <p:cNvSpPr>
              <a:spLocks noChangeShapeType="1"/>
            </p:cNvSpPr>
            <p:nvPr/>
          </p:nvSpPr>
          <p:spPr bwMode="auto">
            <a:xfrm>
              <a:off x="5112" y="1274"/>
              <a:ext cx="29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3524" name="Freeform 164"/>
            <p:cNvSpPr>
              <a:spLocks/>
            </p:cNvSpPr>
            <p:nvPr/>
          </p:nvSpPr>
          <p:spPr bwMode="auto">
            <a:xfrm>
              <a:off x="4986" y="1253"/>
              <a:ext cx="126" cy="43"/>
            </a:xfrm>
            <a:custGeom>
              <a:avLst/>
              <a:gdLst>
                <a:gd name="T0" fmla="*/ 287 w 287"/>
                <a:gd name="T1" fmla="*/ 0 h 96"/>
                <a:gd name="T2" fmla="*/ 287 w 287"/>
                <a:gd name="T3" fmla="*/ 96 h 96"/>
                <a:gd name="T4" fmla="*/ 0 w 287"/>
                <a:gd name="T5" fmla="*/ 47 h 96"/>
                <a:gd name="T6" fmla="*/ 287 w 287"/>
                <a:gd name="T7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7" h="96">
                  <a:moveTo>
                    <a:pt x="287" y="0"/>
                  </a:moveTo>
                  <a:lnTo>
                    <a:pt x="287" y="96"/>
                  </a:lnTo>
                  <a:lnTo>
                    <a:pt x="0" y="47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3525" name="Freeform 165"/>
            <p:cNvSpPr>
              <a:spLocks/>
            </p:cNvSpPr>
            <p:nvPr/>
          </p:nvSpPr>
          <p:spPr bwMode="auto">
            <a:xfrm>
              <a:off x="4986" y="1253"/>
              <a:ext cx="126" cy="43"/>
            </a:xfrm>
            <a:custGeom>
              <a:avLst/>
              <a:gdLst>
                <a:gd name="T0" fmla="*/ 287 w 287"/>
                <a:gd name="T1" fmla="*/ 0 h 96"/>
                <a:gd name="T2" fmla="*/ 287 w 287"/>
                <a:gd name="T3" fmla="*/ 96 h 96"/>
                <a:gd name="T4" fmla="*/ 0 w 287"/>
                <a:gd name="T5" fmla="*/ 47 h 96"/>
                <a:gd name="T6" fmla="*/ 287 w 287"/>
                <a:gd name="T7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7" h="96">
                  <a:moveTo>
                    <a:pt x="287" y="0"/>
                  </a:moveTo>
                  <a:lnTo>
                    <a:pt x="287" y="96"/>
                  </a:lnTo>
                  <a:lnTo>
                    <a:pt x="0" y="47"/>
                  </a:lnTo>
                  <a:lnTo>
                    <a:pt x="287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3526" name="Freeform 166"/>
            <p:cNvSpPr>
              <a:spLocks/>
            </p:cNvSpPr>
            <p:nvPr/>
          </p:nvSpPr>
          <p:spPr bwMode="auto">
            <a:xfrm>
              <a:off x="5404" y="1253"/>
              <a:ext cx="126" cy="43"/>
            </a:xfrm>
            <a:custGeom>
              <a:avLst/>
              <a:gdLst>
                <a:gd name="T0" fmla="*/ 0 w 287"/>
                <a:gd name="T1" fmla="*/ 0 h 96"/>
                <a:gd name="T2" fmla="*/ 0 w 287"/>
                <a:gd name="T3" fmla="*/ 96 h 96"/>
                <a:gd name="T4" fmla="*/ 287 w 287"/>
                <a:gd name="T5" fmla="*/ 47 h 96"/>
                <a:gd name="T6" fmla="*/ 0 w 287"/>
                <a:gd name="T7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7" h="96">
                  <a:moveTo>
                    <a:pt x="0" y="0"/>
                  </a:moveTo>
                  <a:lnTo>
                    <a:pt x="0" y="96"/>
                  </a:lnTo>
                  <a:lnTo>
                    <a:pt x="287" y="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3527" name="Freeform 167"/>
            <p:cNvSpPr>
              <a:spLocks/>
            </p:cNvSpPr>
            <p:nvPr/>
          </p:nvSpPr>
          <p:spPr bwMode="auto">
            <a:xfrm>
              <a:off x="5404" y="1253"/>
              <a:ext cx="126" cy="43"/>
            </a:xfrm>
            <a:custGeom>
              <a:avLst/>
              <a:gdLst>
                <a:gd name="T0" fmla="*/ 0 w 287"/>
                <a:gd name="T1" fmla="*/ 0 h 96"/>
                <a:gd name="T2" fmla="*/ 0 w 287"/>
                <a:gd name="T3" fmla="*/ 96 h 96"/>
                <a:gd name="T4" fmla="*/ 287 w 287"/>
                <a:gd name="T5" fmla="*/ 47 h 96"/>
                <a:gd name="T6" fmla="*/ 0 w 287"/>
                <a:gd name="T7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7" h="96">
                  <a:moveTo>
                    <a:pt x="0" y="0"/>
                  </a:moveTo>
                  <a:lnTo>
                    <a:pt x="0" y="96"/>
                  </a:lnTo>
                  <a:lnTo>
                    <a:pt x="287" y="47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3528" name="Freeform 168"/>
            <p:cNvSpPr>
              <a:spLocks/>
            </p:cNvSpPr>
            <p:nvPr/>
          </p:nvSpPr>
          <p:spPr bwMode="auto">
            <a:xfrm>
              <a:off x="5210" y="1035"/>
              <a:ext cx="89" cy="196"/>
            </a:xfrm>
            <a:custGeom>
              <a:avLst/>
              <a:gdLst>
                <a:gd name="T0" fmla="*/ 119 w 199"/>
                <a:gd name="T1" fmla="*/ 0 h 447"/>
                <a:gd name="T2" fmla="*/ 0 w 199"/>
                <a:gd name="T3" fmla="*/ 447 h 447"/>
                <a:gd name="T4" fmla="*/ 78 w 199"/>
                <a:gd name="T5" fmla="*/ 447 h 447"/>
                <a:gd name="T6" fmla="*/ 84 w 199"/>
                <a:gd name="T7" fmla="*/ 447 h 447"/>
                <a:gd name="T8" fmla="*/ 90 w 199"/>
                <a:gd name="T9" fmla="*/ 445 h 447"/>
                <a:gd name="T10" fmla="*/ 97 w 199"/>
                <a:gd name="T11" fmla="*/ 443 h 447"/>
                <a:gd name="T12" fmla="*/ 104 w 199"/>
                <a:gd name="T13" fmla="*/ 439 h 447"/>
                <a:gd name="T14" fmla="*/ 111 w 199"/>
                <a:gd name="T15" fmla="*/ 436 h 447"/>
                <a:gd name="T16" fmla="*/ 118 w 199"/>
                <a:gd name="T17" fmla="*/ 430 h 447"/>
                <a:gd name="T18" fmla="*/ 125 w 199"/>
                <a:gd name="T19" fmla="*/ 425 h 447"/>
                <a:gd name="T20" fmla="*/ 130 w 199"/>
                <a:gd name="T21" fmla="*/ 419 h 447"/>
                <a:gd name="T22" fmla="*/ 137 w 199"/>
                <a:gd name="T23" fmla="*/ 411 h 447"/>
                <a:gd name="T24" fmla="*/ 142 w 199"/>
                <a:gd name="T25" fmla="*/ 404 h 447"/>
                <a:gd name="T26" fmla="*/ 147 w 199"/>
                <a:gd name="T27" fmla="*/ 396 h 447"/>
                <a:gd name="T28" fmla="*/ 152 w 199"/>
                <a:gd name="T29" fmla="*/ 387 h 447"/>
                <a:gd name="T30" fmla="*/ 155 w 199"/>
                <a:gd name="T31" fmla="*/ 378 h 447"/>
                <a:gd name="T32" fmla="*/ 159 w 199"/>
                <a:gd name="T33" fmla="*/ 369 h 447"/>
                <a:gd name="T34" fmla="*/ 162 w 199"/>
                <a:gd name="T35" fmla="*/ 360 h 447"/>
                <a:gd name="T36" fmla="*/ 195 w 199"/>
                <a:gd name="T37" fmla="*/ 236 h 447"/>
                <a:gd name="T38" fmla="*/ 197 w 199"/>
                <a:gd name="T39" fmla="*/ 227 h 447"/>
                <a:gd name="T40" fmla="*/ 198 w 199"/>
                <a:gd name="T41" fmla="*/ 218 h 447"/>
                <a:gd name="T42" fmla="*/ 199 w 199"/>
                <a:gd name="T43" fmla="*/ 209 h 447"/>
                <a:gd name="T44" fmla="*/ 199 w 199"/>
                <a:gd name="T45" fmla="*/ 201 h 447"/>
                <a:gd name="T46" fmla="*/ 198 w 199"/>
                <a:gd name="T47" fmla="*/ 192 h 447"/>
                <a:gd name="T48" fmla="*/ 197 w 199"/>
                <a:gd name="T49" fmla="*/ 185 h 447"/>
                <a:gd name="T50" fmla="*/ 195 w 199"/>
                <a:gd name="T51" fmla="*/ 178 h 447"/>
                <a:gd name="T52" fmla="*/ 193 w 199"/>
                <a:gd name="T53" fmla="*/ 172 h 447"/>
                <a:gd name="T54" fmla="*/ 189 w 199"/>
                <a:gd name="T55" fmla="*/ 166 h 447"/>
                <a:gd name="T56" fmla="*/ 185 w 199"/>
                <a:gd name="T57" fmla="*/ 160 h 447"/>
                <a:gd name="T58" fmla="*/ 180 w 199"/>
                <a:gd name="T59" fmla="*/ 157 h 447"/>
                <a:gd name="T60" fmla="*/ 176 w 199"/>
                <a:gd name="T61" fmla="*/ 153 h 447"/>
                <a:gd name="T62" fmla="*/ 170 w 199"/>
                <a:gd name="T63" fmla="*/ 151 h 447"/>
                <a:gd name="T64" fmla="*/ 164 w 199"/>
                <a:gd name="T65" fmla="*/ 150 h 447"/>
                <a:gd name="T66" fmla="*/ 157 w 199"/>
                <a:gd name="T67" fmla="*/ 149 h 447"/>
                <a:gd name="T68" fmla="*/ 79 w 199"/>
                <a:gd name="T69" fmla="*/ 149 h 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9" h="447">
                  <a:moveTo>
                    <a:pt x="119" y="0"/>
                  </a:moveTo>
                  <a:lnTo>
                    <a:pt x="0" y="447"/>
                  </a:lnTo>
                  <a:lnTo>
                    <a:pt x="78" y="447"/>
                  </a:lnTo>
                  <a:lnTo>
                    <a:pt x="84" y="447"/>
                  </a:lnTo>
                  <a:lnTo>
                    <a:pt x="90" y="445"/>
                  </a:lnTo>
                  <a:lnTo>
                    <a:pt x="97" y="443"/>
                  </a:lnTo>
                  <a:lnTo>
                    <a:pt x="104" y="439"/>
                  </a:lnTo>
                  <a:lnTo>
                    <a:pt x="111" y="436"/>
                  </a:lnTo>
                  <a:lnTo>
                    <a:pt x="118" y="430"/>
                  </a:lnTo>
                  <a:lnTo>
                    <a:pt x="125" y="425"/>
                  </a:lnTo>
                  <a:lnTo>
                    <a:pt x="130" y="419"/>
                  </a:lnTo>
                  <a:lnTo>
                    <a:pt x="137" y="411"/>
                  </a:lnTo>
                  <a:lnTo>
                    <a:pt x="142" y="404"/>
                  </a:lnTo>
                  <a:lnTo>
                    <a:pt x="147" y="396"/>
                  </a:lnTo>
                  <a:lnTo>
                    <a:pt x="152" y="387"/>
                  </a:lnTo>
                  <a:lnTo>
                    <a:pt x="155" y="378"/>
                  </a:lnTo>
                  <a:lnTo>
                    <a:pt x="159" y="369"/>
                  </a:lnTo>
                  <a:lnTo>
                    <a:pt x="162" y="360"/>
                  </a:lnTo>
                  <a:lnTo>
                    <a:pt x="195" y="236"/>
                  </a:lnTo>
                  <a:lnTo>
                    <a:pt x="197" y="227"/>
                  </a:lnTo>
                  <a:lnTo>
                    <a:pt x="198" y="218"/>
                  </a:lnTo>
                  <a:lnTo>
                    <a:pt x="199" y="209"/>
                  </a:lnTo>
                  <a:lnTo>
                    <a:pt x="199" y="201"/>
                  </a:lnTo>
                  <a:lnTo>
                    <a:pt x="198" y="192"/>
                  </a:lnTo>
                  <a:lnTo>
                    <a:pt x="197" y="185"/>
                  </a:lnTo>
                  <a:lnTo>
                    <a:pt x="195" y="178"/>
                  </a:lnTo>
                  <a:lnTo>
                    <a:pt x="193" y="172"/>
                  </a:lnTo>
                  <a:lnTo>
                    <a:pt x="189" y="166"/>
                  </a:lnTo>
                  <a:lnTo>
                    <a:pt x="185" y="160"/>
                  </a:lnTo>
                  <a:lnTo>
                    <a:pt x="180" y="157"/>
                  </a:lnTo>
                  <a:lnTo>
                    <a:pt x="176" y="153"/>
                  </a:lnTo>
                  <a:lnTo>
                    <a:pt x="170" y="151"/>
                  </a:lnTo>
                  <a:lnTo>
                    <a:pt x="164" y="150"/>
                  </a:lnTo>
                  <a:lnTo>
                    <a:pt x="157" y="149"/>
                  </a:lnTo>
                  <a:lnTo>
                    <a:pt x="79" y="14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3529" name="Line 169"/>
            <p:cNvSpPr>
              <a:spLocks noChangeShapeType="1"/>
            </p:cNvSpPr>
            <p:nvPr/>
          </p:nvSpPr>
          <p:spPr bwMode="auto">
            <a:xfrm>
              <a:off x="4986" y="1865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3530" name="Line 170"/>
            <p:cNvSpPr>
              <a:spLocks noChangeShapeType="1"/>
            </p:cNvSpPr>
            <p:nvPr/>
          </p:nvSpPr>
          <p:spPr bwMode="auto">
            <a:xfrm>
              <a:off x="5530" y="1865"/>
              <a:ext cx="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3531" name="Line 171"/>
            <p:cNvSpPr>
              <a:spLocks noChangeShapeType="1"/>
            </p:cNvSpPr>
            <p:nvPr/>
          </p:nvSpPr>
          <p:spPr bwMode="auto">
            <a:xfrm>
              <a:off x="5530" y="1274"/>
              <a:ext cx="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3532" name="Line 172"/>
            <p:cNvSpPr>
              <a:spLocks noChangeShapeType="1"/>
            </p:cNvSpPr>
            <p:nvPr/>
          </p:nvSpPr>
          <p:spPr bwMode="auto">
            <a:xfrm>
              <a:off x="3987" y="1517"/>
              <a:ext cx="0" cy="2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3533" name="Line 173"/>
            <p:cNvSpPr>
              <a:spLocks noChangeShapeType="1"/>
            </p:cNvSpPr>
            <p:nvPr/>
          </p:nvSpPr>
          <p:spPr bwMode="auto">
            <a:xfrm>
              <a:off x="3987" y="1806"/>
              <a:ext cx="0" cy="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3534" name="Line 174"/>
            <p:cNvSpPr>
              <a:spLocks noChangeShapeType="1"/>
            </p:cNvSpPr>
            <p:nvPr/>
          </p:nvSpPr>
          <p:spPr bwMode="auto">
            <a:xfrm>
              <a:off x="3987" y="1914"/>
              <a:ext cx="0" cy="3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3535" name="Line 175"/>
            <p:cNvSpPr>
              <a:spLocks noChangeShapeType="1"/>
            </p:cNvSpPr>
            <p:nvPr/>
          </p:nvSpPr>
          <p:spPr bwMode="auto">
            <a:xfrm>
              <a:off x="3987" y="2273"/>
              <a:ext cx="0" cy="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3536" name="Line 176"/>
            <p:cNvSpPr>
              <a:spLocks noChangeShapeType="1"/>
            </p:cNvSpPr>
            <p:nvPr/>
          </p:nvSpPr>
          <p:spPr bwMode="auto">
            <a:xfrm>
              <a:off x="3987" y="2381"/>
              <a:ext cx="0" cy="2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3537" name="Line 177"/>
            <p:cNvSpPr>
              <a:spLocks noChangeShapeType="1"/>
            </p:cNvSpPr>
            <p:nvPr/>
          </p:nvSpPr>
          <p:spPr bwMode="auto">
            <a:xfrm>
              <a:off x="3879" y="1714"/>
              <a:ext cx="19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43549" name="Group 189"/>
          <p:cNvGrpSpPr>
            <a:grpSpLocks/>
          </p:cNvGrpSpPr>
          <p:nvPr/>
        </p:nvGrpSpPr>
        <p:grpSpPr bwMode="auto">
          <a:xfrm>
            <a:off x="0" y="1466850"/>
            <a:ext cx="4230688" cy="3694113"/>
            <a:chOff x="0" y="924"/>
            <a:chExt cx="2665" cy="2327"/>
          </a:xfrm>
        </p:grpSpPr>
        <p:sp>
          <p:nvSpPr>
            <p:cNvPr id="143411" name="Freeform 51"/>
            <p:cNvSpPr>
              <a:spLocks/>
            </p:cNvSpPr>
            <p:nvPr/>
          </p:nvSpPr>
          <p:spPr bwMode="auto">
            <a:xfrm>
              <a:off x="538" y="3088"/>
              <a:ext cx="80" cy="163"/>
            </a:xfrm>
            <a:custGeom>
              <a:avLst/>
              <a:gdLst>
                <a:gd name="T0" fmla="*/ 0 w 185"/>
                <a:gd name="T1" fmla="*/ 369 h 369"/>
                <a:gd name="T2" fmla="*/ 185 w 185"/>
                <a:gd name="T3" fmla="*/ 0 h 369"/>
                <a:gd name="T4" fmla="*/ 173 w 185"/>
                <a:gd name="T5" fmla="*/ 369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5" h="369">
                  <a:moveTo>
                    <a:pt x="0" y="369"/>
                  </a:moveTo>
                  <a:lnTo>
                    <a:pt x="185" y="0"/>
                  </a:lnTo>
                  <a:lnTo>
                    <a:pt x="173" y="36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grpSp>
          <p:nvGrpSpPr>
            <p:cNvPr id="143547" name="Group 187"/>
            <p:cNvGrpSpPr>
              <a:grpSpLocks/>
            </p:cNvGrpSpPr>
            <p:nvPr/>
          </p:nvGrpSpPr>
          <p:grpSpPr bwMode="auto">
            <a:xfrm>
              <a:off x="0" y="924"/>
              <a:ext cx="2665" cy="2284"/>
              <a:chOff x="0" y="924"/>
              <a:chExt cx="2665" cy="2284"/>
            </a:xfrm>
          </p:grpSpPr>
          <p:sp>
            <p:nvSpPr>
              <p:cNvPr id="143371" name="Text Box 11"/>
              <p:cNvSpPr txBox="1">
                <a:spLocks noChangeArrowheads="1"/>
              </p:cNvSpPr>
              <p:nvPr/>
            </p:nvSpPr>
            <p:spPr bwMode="auto">
              <a:xfrm>
                <a:off x="1920" y="2010"/>
                <a:ext cx="0" cy="23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>
                <a:spAutoFit/>
              </a:bodyPr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zh-CN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143379" name="Line 19"/>
              <p:cNvSpPr>
                <a:spLocks noChangeShapeType="1"/>
              </p:cNvSpPr>
              <p:nvPr/>
            </p:nvSpPr>
            <p:spPr bwMode="auto">
              <a:xfrm flipV="1">
                <a:off x="1411" y="1809"/>
                <a:ext cx="114" cy="11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380" name="Line 20"/>
              <p:cNvSpPr>
                <a:spLocks noChangeShapeType="1"/>
              </p:cNvSpPr>
              <p:nvPr/>
            </p:nvSpPr>
            <p:spPr bwMode="auto">
              <a:xfrm flipV="1">
                <a:off x="1436" y="1911"/>
                <a:ext cx="122" cy="1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381" name="Line 21"/>
              <p:cNvSpPr>
                <a:spLocks noChangeShapeType="1"/>
              </p:cNvSpPr>
              <p:nvPr/>
            </p:nvSpPr>
            <p:spPr bwMode="auto">
              <a:xfrm flipH="1" flipV="1">
                <a:off x="138" y="1591"/>
                <a:ext cx="65" cy="6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382" name="Line 22"/>
              <p:cNvSpPr>
                <a:spLocks noChangeShapeType="1"/>
              </p:cNvSpPr>
              <p:nvPr/>
            </p:nvSpPr>
            <p:spPr bwMode="auto">
              <a:xfrm flipH="1" flipV="1">
                <a:off x="138" y="1321"/>
                <a:ext cx="335" cy="33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383" name="Line 23"/>
              <p:cNvSpPr>
                <a:spLocks noChangeShapeType="1"/>
              </p:cNvSpPr>
              <p:nvPr/>
            </p:nvSpPr>
            <p:spPr bwMode="auto">
              <a:xfrm flipH="1" flipV="1">
                <a:off x="341" y="1256"/>
                <a:ext cx="400" cy="4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384" name="Line 24"/>
              <p:cNvSpPr>
                <a:spLocks noChangeShapeType="1"/>
              </p:cNvSpPr>
              <p:nvPr/>
            </p:nvSpPr>
            <p:spPr bwMode="auto">
              <a:xfrm flipH="1" flipV="1">
                <a:off x="612" y="1256"/>
                <a:ext cx="399" cy="4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385" name="Line 25"/>
              <p:cNvSpPr>
                <a:spLocks noChangeShapeType="1"/>
              </p:cNvSpPr>
              <p:nvPr/>
            </p:nvSpPr>
            <p:spPr bwMode="auto">
              <a:xfrm flipH="1" flipV="1">
                <a:off x="879" y="1256"/>
                <a:ext cx="400" cy="4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386" name="Line 26"/>
              <p:cNvSpPr>
                <a:spLocks noChangeShapeType="1"/>
              </p:cNvSpPr>
              <p:nvPr/>
            </p:nvSpPr>
            <p:spPr bwMode="auto">
              <a:xfrm flipH="1" flipV="1">
                <a:off x="1150" y="1256"/>
                <a:ext cx="129" cy="1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387" name="Line 27"/>
              <p:cNvSpPr>
                <a:spLocks noChangeShapeType="1"/>
              </p:cNvSpPr>
              <p:nvPr/>
            </p:nvSpPr>
            <p:spPr bwMode="auto">
              <a:xfrm flipH="1" flipV="1">
                <a:off x="138" y="2670"/>
                <a:ext cx="234" cy="23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388" name="Line 28"/>
              <p:cNvSpPr>
                <a:spLocks noChangeShapeType="1"/>
              </p:cNvSpPr>
              <p:nvPr/>
            </p:nvSpPr>
            <p:spPr bwMode="auto">
              <a:xfrm flipH="1" flipV="1">
                <a:off x="203" y="2467"/>
                <a:ext cx="439" cy="43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389" name="Line 29"/>
              <p:cNvSpPr>
                <a:spLocks noChangeShapeType="1"/>
              </p:cNvSpPr>
              <p:nvPr/>
            </p:nvSpPr>
            <p:spPr bwMode="auto">
              <a:xfrm flipH="1" flipV="1">
                <a:off x="473" y="2467"/>
                <a:ext cx="437" cy="43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390" name="Line 30"/>
              <p:cNvSpPr>
                <a:spLocks noChangeShapeType="1"/>
              </p:cNvSpPr>
              <p:nvPr/>
            </p:nvSpPr>
            <p:spPr bwMode="auto">
              <a:xfrm flipH="1" flipV="1">
                <a:off x="744" y="2467"/>
                <a:ext cx="436" cy="43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391" name="Line 31"/>
              <p:cNvSpPr>
                <a:spLocks noChangeShapeType="1"/>
              </p:cNvSpPr>
              <p:nvPr/>
            </p:nvSpPr>
            <p:spPr bwMode="auto">
              <a:xfrm flipH="1" flipV="1">
                <a:off x="1011" y="2467"/>
                <a:ext cx="268" cy="26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392" name="Line 32"/>
              <p:cNvSpPr>
                <a:spLocks noChangeShapeType="1"/>
              </p:cNvSpPr>
              <p:nvPr/>
            </p:nvSpPr>
            <p:spPr bwMode="auto">
              <a:xfrm flipH="1" flipV="1">
                <a:off x="2204" y="2836"/>
                <a:ext cx="68" cy="6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393" name="Line 33"/>
              <p:cNvSpPr>
                <a:spLocks noChangeShapeType="1"/>
              </p:cNvSpPr>
              <p:nvPr/>
            </p:nvSpPr>
            <p:spPr bwMode="auto">
              <a:xfrm flipH="1" flipV="1">
                <a:off x="2204" y="2566"/>
                <a:ext cx="335" cy="33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394" name="Line 34"/>
              <p:cNvSpPr>
                <a:spLocks noChangeShapeType="1"/>
              </p:cNvSpPr>
              <p:nvPr/>
            </p:nvSpPr>
            <p:spPr bwMode="auto">
              <a:xfrm flipH="1" flipV="1">
                <a:off x="2342" y="2439"/>
                <a:ext cx="323" cy="32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395" name="Line 35"/>
              <p:cNvSpPr>
                <a:spLocks noChangeShapeType="1"/>
              </p:cNvSpPr>
              <p:nvPr/>
            </p:nvSpPr>
            <p:spPr bwMode="auto">
              <a:xfrm flipH="1" flipV="1">
                <a:off x="2493" y="2320"/>
                <a:ext cx="172" cy="1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396" name="Line 36"/>
              <p:cNvSpPr>
                <a:spLocks noChangeShapeType="1"/>
              </p:cNvSpPr>
              <p:nvPr/>
            </p:nvSpPr>
            <p:spPr bwMode="auto">
              <a:xfrm flipH="1" flipV="1">
                <a:off x="2561" y="2120"/>
                <a:ext cx="104" cy="10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397" name="Line 37"/>
              <p:cNvSpPr>
                <a:spLocks noChangeShapeType="1"/>
              </p:cNvSpPr>
              <p:nvPr/>
            </p:nvSpPr>
            <p:spPr bwMode="auto">
              <a:xfrm flipH="1" flipV="1">
                <a:off x="1743" y="2645"/>
                <a:ext cx="258" cy="25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398" name="Line 38"/>
              <p:cNvSpPr>
                <a:spLocks noChangeShapeType="1"/>
              </p:cNvSpPr>
              <p:nvPr/>
            </p:nvSpPr>
            <p:spPr bwMode="auto">
              <a:xfrm flipH="1" flipV="1">
                <a:off x="1743" y="2375"/>
                <a:ext cx="461" cy="46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399" name="Line 39"/>
              <p:cNvSpPr>
                <a:spLocks noChangeShapeType="1"/>
              </p:cNvSpPr>
              <p:nvPr/>
            </p:nvSpPr>
            <p:spPr bwMode="auto">
              <a:xfrm flipH="1" flipV="1">
                <a:off x="2081" y="2446"/>
                <a:ext cx="123" cy="1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00" name="Line 40"/>
              <p:cNvSpPr>
                <a:spLocks noChangeShapeType="1"/>
              </p:cNvSpPr>
              <p:nvPr/>
            </p:nvSpPr>
            <p:spPr bwMode="auto">
              <a:xfrm flipH="1" flipV="1">
                <a:off x="1743" y="2107"/>
                <a:ext cx="120" cy="1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01" name="Line 41"/>
              <p:cNvSpPr>
                <a:spLocks noChangeShapeType="1"/>
              </p:cNvSpPr>
              <p:nvPr/>
            </p:nvSpPr>
            <p:spPr bwMode="auto">
              <a:xfrm>
                <a:off x="1743" y="2107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02" name="Line 42"/>
              <p:cNvSpPr>
                <a:spLocks noChangeShapeType="1"/>
              </p:cNvSpPr>
              <p:nvPr/>
            </p:nvSpPr>
            <p:spPr bwMode="auto">
              <a:xfrm flipH="1" flipV="1">
                <a:off x="1743" y="1837"/>
                <a:ext cx="129" cy="1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03" name="Line 43"/>
              <p:cNvSpPr>
                <a:spLocks noChangeShapeType="1"/>
              </p:cNvSpPr>
              <p:nvPr/>
            </p:nvSpPr>
            <p:spPr bwMode="auto">
              <a:xfrm flipH="1" flipV="1">
                <a:off x="1743" y="1570"/>
                <a:ext cx="249" cy="24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04" name="Line 44"/>
              <p:cNvSpPr>
                <a:spLocks noChangeShapeType="1"/>
              </p:cNvSpPr>
              <p:nvPr/>
            </p:nvSpPr>
            <p:spPr bwMode="auto">
              <a:xfrm flipH="1" flipV="1">
                <a:off x="1743" y="1299"/>
                <a:ext cx="381" cy="38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05" name="Line 45"/>
              <p:cNvSpPr>
                <a:spLocks noChangeShapeType="1"/>
              </p:cNvSpPr>
              <p:nvPr/>
            </p:nvSpPr>
            <p:spPr bwMode="auto">
              <a:xfrm flipH="1" flipV="1">
                <a:off x="1970" y="1256"/>
                <a:ext cx="234" cy="23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06" name="Line 46"/>
              <p:cNvSpPr>
                <a:spLocks noChangeShapeType="1"/>
              </p:cNvSpPr>
              <p:nvPr/>
            </p:nvSpPr>
            <p:spPr bwMode="auto">
              <a:xfrm flipH="1" flipV="1">
                <a:off x="2204" y="1490"/>
                <a:ext cx="461" cy="46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07" name="Line 47"/>
              <p:cNvSpPr>
                <a:spLocks noChangeShapeType="1"/>
              </p:cNvSpPr>
              <p:nvPr/>
            </p:nvSpPr>
            <p:spPr bwMode="auto">
              <a:xfrm flipH="1" flipV="1">
                <a:off x="2241" y="1256"/>
                <a:ext cx="424" cy="4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08" name="Line 48"/>
              <p:cNvSpPr>
                <a:spLocks noChangeShapeType="1"/>
              </p:cNvSpPr>
              <p:nvPr/>
            </p:nvSpPr>
            <p:spPr bwMode="auto">
              <a:xfrm flipH="1" flipV="1">
                <a:off x="2508" y="1256"/>
                <a:ext cx="157" cy="15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09" name="Line 49"/>
              <p:cNvSpPr>
                <a:spLocks noChangeShapeType="1"/>
              </p:cNvSpPr>
              <p:nvPr/>
            </p:nvSpPr>
            <p:spPr bwMode="auto">
              <a:xfrm>
                <a:off x="768" y="970"/>
                <a:ext cx="0" cy="19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10" name="Line 50"/>
              <p:cNvSpPr>
                <a:spLocks noChangeShapeType="1"/>
              </p:cNvSpPr>
              <p:nvPr/>
            </p:nvSpPr>
            <p:spPr bwMode="auto">
              <a:xfrm>
                <a:off x="768" y="3014"/>
                <a:ext cx="0" cy="19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12" name="Line 52"/>
              <p:cNvSpPr>
                <a:spLocks noChangeShapeType="1"/>
              </p:cNvSpPr>
              <p:nvPr/>
            </p:nvSpPr>
            <p:spPr bwMode="auto">
              <a:xfrm flipH="1">
                <a:off x="559" y="3208"/>
                <a:ext cx="5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13" name="Freeform 53"/>
              <p:cNvSpPr>
                <a:spLocks/>
              </p:cNvSpPr>
              <p:nvPr/>
            </p:nvSpPr>
            <p:spPr bwMode="auto">
              <a:xfrm>
                <a:off x="538" y="924"/>
                <a:ext cx="80" cy="163"/>
              </a:xfrm>
              <a:custGeom>
                <a:avLst/>
                <a:gdLst>
                  <a:gd name="T0" fmla="*/ 0 w 185"/>
                  <a:gd name="T1" fmla="*/ 368 h 368"/>
                  <a:gd name="T2" fmla="*/ 185 w 185"/>
                  <a:gd name="T3" fmla="*/ 0 h 368"/>
                  <a:gd name="T4" fmla="*/ 173 w 185"/>
                  <a:gd name="T5" fmla="*/ 368 h 3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5" h="368">
                    <a:moveTo>
                      <a:pt x="0" y="368"/>
                    </a:moveTo>
                    <a:lnTo>
                      <a:pt x="185" y="0"/>
                    </a:lnTo>
                    <a:lnTo>
                      <a:pt x="173" y="36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14" name="Line 54"/>
              <p:cNvSpPr>
                <a:spLocks noChangeShapeType="1"/>
              </p:cNvSpPr>
              <p:nvPr/>
            </p:nvSpPr>
            <p:spPr bwMode="auto">
              <a:xfrm flipH="1">
                <a:off x="559" y="1041"/>
                <a:ext cx="5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15" name="Freeform 55"/>
              <p:cNvSpPr>
                <a:spLocks/>
              </p:cNvSpPr>
              <p:nvPr/>
            </p:nvSpPr>
            <p:spPr bwMode="auto">
              <a:xfrm>
                <a:off x="1980" y="924"/>
                <a:ext cx="83" cy="163"/>
              </a:xfrm>
              <a:custGeom>
                <a:avLst/>
                <a:gdLst>
                  <a:gd name="T0" fmla="*/ 0 w 184"/>
                  <a:gd name="T1" fmla="*/ 368 h 368"/>
                  <a:gd name="T2" fmla="*/ 184 w 184"/>
                  <a:gd name="T3" fmla="*/ 0 h 368"/>
                  <a:gd name="T4" fmla="*/ 171 w 184"/>
                  <a:gd name="T5" fmla="*/ 368 h 3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4" h="368">
                    <a:moveTo>
                      <a:pt x="0" y="368"/>
                    </a:moveTo>
                    <a:lnTo>
                      <a:pt x="184" y="0"/>
                    </a:lnTo>
                    <a:lnTo>
                      <a:pt x="171" y="36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16" name="Line 56"/>
              <p:cNvSpPr>
                <a:spLocks noChangeShapeType="1"/>
              </p:cNvSpPr>
              <p:nvPr/>
            </p:nvSpPr>
            <p:spPr bwMode="auto">
              <a:xfrm flipH="1">
                <a:off x="2004" y="1041"/>
                <a:ext cx="5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17" name="Line 57"/>
              <p:cNvSpPr>
                <a:spLocks noChangeShapeType="1"/>
              </p:cNvSpPr>
              <p:nvPr/>
            </p:nvSpPr>
            <p:spPr bwMode="auto">
              <a:xfrm>
                <a:off x="2109" y="1032"/>
                <a:ext cx="4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18" name="Freeform 58"/>
              <p:cNvSpPr>
                <a:spLocks/>
              </p:cNvSpPr>
              <p:nvPr/>
            </p:nvSpPr>
            <p:spPr bwMode="auto">
              <a:xfrm>
                <a:off x="2182" y="924"/>
                <a:ext cx="80" cy="163"/>
              </a:xfrm>
              <a:custGeom>
                <a:avLst/>
                <a:gdLst>
                  <a:gd name="T0" fmla="*/ 0 w 185"/>
                  <a:gd name="T1" fmla="*/ 368 h 368"/>
                  <a:gd name="T2" fmla="*/ 185 w 185"/>
                  <a:gd name="T3" fmla="*/ 0 h 368"/>
                  <a:gd name="T4" fmla="*/ 172 w 185"/>
                  <a:gd name="T5" fmla="*/ 368 h 3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5" h="368">
                    <a:moveTo>
                      <a:pt x="0" y="368"/>
                    </a:moveTo>
                    <a:lnTo>
                      <a:pt x="185" y="0"/>
                    </a:lnTo>
                    <a:lnTo>
                      <a:pt x="172" y="36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19" name="Line 59"/>
              <p:cNvSpPr>
                <a:spLocks noChangeShapeType="1"/>
              </p:cNvSpPr>
              <p:nvPr/>
            </p:nvSpPr>
            <p:spPr bwMode="auto">
              <a:xfrm flipH="1">
                <a:off x="2204" y="1041"/>
                <a:ext cx="5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20" name="Line 60"/>
              <p:cNvSpPr>
                <a:spLocks noChangeShapeType="1"/>
              </p:cNvSpPr>
              <p:nvPr/>
            </p:nvSpPr>
            <p:spPr bwMode="auto">
              <a:xfrm>
                <a:off x="0" y="2107"/>
                <a:ext cx="39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21" name="Line 61"/>
              <p:cNvSpPr>
                <a:spLocks noChangeShapeType="1"/>
              </p:cNvSpPr>
              <p:nvPr/>
            </p:nvSpPr>
            <p:spPr bwMode="auto">
              <a:xfrm>
                <a:off x="458" y="2107"/>
                <a:ext cx="4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22" name="Line 62"/>
              <p:cNvSpPr>
                <a:spLocks noChangeShapeType="1"/>
              </p:cNvSpPr>
              <p:nvPr/>
            </p:nvSpPr>
            <p:spPr bwMode="auto">
              <a:xfrm>
                <a:off x="566" y="2107"/>
                <a:ext cx="47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23" name="Line 63"/>
              <p:cNvSpPr>
                <a:spLocks noChangeShapeType="1"/>
              </p:cNvSpPr>
              <p:nvPr/>
            </p:nvSpPr>
            <p:spPr bwMode="auto">
              <a:xfrm>
                <a:off x="1104" y="2107"/>
                <a:ext cx="4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24" name="Line 64"/>
              <p:cNvSpPr>
                <a:spLocks noChangeShapeType="1"/>
              </p:cNvSpPr>
              <p:nvPr/>
            </p:nvSpPr>
            <p:spPr bwMode="auto">
              <a:xfrm>
                <a:off x="1214" y="2107"/>
                <a:ext cx="39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25" name="Line 65"/>
              <p:cNvSpPr>
                <a:spLocks noChangeShapeType="1"/>
              </p:cNvSpPr>
              <p:nvPr/>
            </p:nvSpPr>
            <p:spPr bwMode="auto">
              <a:xfrm flipV="1">
                <a:off x="353" y="1748"/>
                <a:ext cx="22" cy="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26" name="Line 66"/>
              <p:cNvSpPr>
                <a:spLocks noChangeShapeType="1"/>
              </p:cNvSpPr>
              <p:nvPr/>
            </p:nvSpPr>
            <p:spPr bwMode="auto">
              <a:xfrm flipV="1">
                <a:off x="397" y="1775"/>
                <a:ext cx="83" cy="8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27" name="Line 67"/>
              <p:cNvSpPr>
                <a:spLocks noChangeShapeType="1"/>
              </p:cNvSpPr>
              <p:nvPr/>
            </p:nvSpPr>
            <p:spPr bwMode="auto">
              <a:xfrm flipV="1">
                <a:off x="449" y="1852"/>
                <a:ext cx="86" cy="8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28" name="Line 68"/>
              <p:cNvSpPr>
                <a:spLocks noChangeShapeType="1"/>
              </p:cNvSpPr>
              <p:nvPr/>
            </p:nvSpPr>
            <p:spPr bwMode="auto">
              <a:xfrm flipV="1">
                <a:off x="519" y="1914"/>
                <a:ext cx="93" cy="9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29" name="Line 69"/>
              <p:cNvSpPr>
                <a:spLocks noChangeShapeType="1"/>
              </p:cNvSpPr>
              <p:nvPr/>
            </p:nvSpPr>
            <p:spPr bwMode="auto">
              <a:xfrm flipV="1">
                <a:off x="606" y="1948"/>
                <a:ext cx="107" cy="10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30" name="Line 70"/>
              <p:cNvSpPr>
                <a:spLocks noChangeShapeType="1"/>
              </p:cNvSpPr>
              <p:nvPr/>
            </p:nvSpPr>
            <p:spPr bwMode="auto">
              <a:xfrm flipV="1">
                <a:off x="713" y="1941"/>
                <a:ext cx="138" cy="1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31" name="Line 71"/>
              <p:cNvSpPr>
                <a:spLocks noChangeShapeType="1"/>
              </p:cNvSpPr>
              <p:nvPr/>
            </p:nvSpPr>
            <p:spPr bwMode="auto">
              <a:xfrm flipV="1">
                <a:off x="848" y="1748"/>
                <a:ext cx="332" cy="33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32" name="Line 72"/>
              <p:cNvSpPr>
                <a:spLocks noChangeShapeType="1"/>
              </p:cNvSpPr>
              <p:nvPr/>
            </p:nvSpPr>
            <p:spPr bwMode="auto">
              <a:xfrm>
                <a:off x="240" y="1748"/>
                <a:ext cx="227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33" name="Line 73"/>
              <p:cNvSpPr>
                <a:spLocks noChangeShapeType="1"/>
              </p:cNvSpPr>
              <p:nvPr/>
            </p:nvSpPr>
            <p:spPr bwMode="auto">
              <a:xfrm>
                <a:off x="1070" y="1748"/>
                <a:ext cx="415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34" name="Line 74"/>
              <p:cNvSpPr>
                <a:spLocks noChangeShapeType="1"/>
              </p:cNvSpPr>
              <p:nvPr/>
            </p:nvSpPr>
            <p:spPr bwMode="auto">
              <a:xfrm>
                <a:off x="138" y="2467"/>
                <a:ext cx="1347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35" name="Line 75"/>
              <p:cNvSpPr>
                <a:spLocks noChangeShapeType="1"/>
              </p:cNvSpPr>
              <p:nvPr/>
            </p:nvSpPr>
            <p:spPr bwMode="auto">
              <a:xfrm>
                <a:off x="181" y="2406"/>
                <a:ext cx="59" cy="61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36" name="Line 76"/>
              <p:cNvSpPr>
                <a:spLocks noChangeShapeType="1"/>
              </p:cNvSpPr>
              <p:nvPr/>
            </p:nvSpPr>
            <p:spPr bwMode="auto">
              <a:xfrm>
                <a:off x="181" y="1806"/>
                <a:ext cx="0" cy="60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37" name="Line 77"/>
              <p:cNvSpPr>
                <a:spLocks noChangeShapeType="1"/>
              </p:cNvSpPr>
              <p:nvPr/>
            </p:nvSpPr>
            <p:spPr bwMode="auto">
              <a:xfrm flipH="1">
                <a:off x="181" y="1748"/>
                <a:ext cx="59" cy="5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38" name="Line 78"/>
              <p:cNvSpPr>
                <a:spLocks noChangeShapeType="1"/>
              </p:cNvSpPr>
              <p:nvPr/>
            </p:nvSpPr>
            <p:spPr bwMode="auto">
              <a:xfrm>
                <a:off x="138" y="1656"/>
                <a:ext cx="114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39" name="Line 79"/>
              <p:cNvSpPr>
                <a:spLocks noChangeShapeType="1"/>
              </p:cNvSpPr>
              <p:nvPr/>
            </p:nvSpPr>
            <p:spPr bwMode="auto">
              <a:xfrm flipV="1">
                <a:off x="240" y="1748"/>
                <a:ext cx="0" cy="71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40" name="Line 80"/>
              <p:cNvSpPr>
                <a:spLocks noChangeShapeType="1"/>
              </p:cNvSpPr>
              <p:nvPr/>
            </p:nvSpPr>
            <p:spPr bwMode="auto">
              <a:xfrm>
                <a:off x="138" y="1256"/>
                <a:ext cx="0" cy="164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41" name="Line 81"/>
              <p:cNvSpPr>
                <a:spLocks noChangeShapeType="1"/>
              </p:cNvSpPr>
              <p:nvPr/>
            </p:nvSpPr>
            <p:spPr bwMode="auto">
              <a:xfrm>
                <a:off x="449" y="1689"/>
                <a:ext cx="63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42" name="Line 82"/>
              <p:cNvSpPr>
                <a:spLocks noChangeShapeType="1"/>
              </p:cNvSpPr>
              <p:nvPr/>
            </p:nvSpPr>
            <p:spPr bwMode="auto">
              <a:xfrm>
                <a:off x="240" y="1828"/>
                <a:ext cx="0" cy="7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43" name="Line 83"/>
              <p:cNvSpPr>
                <a:spLocks noChangeShapeType="1"/>
              </p:cNvSpPr>
              <p:nvPr/>
            </p:nvSpPr>
            <p:spPr bwMode="auto">
              <a:xfrm>
                <a:off x="1279" y="1256"/>
                <a:ext cx="0" cy="49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44" name="Line 84"/>
              <p:cNvSpPr>
                <a:spLocks noChangeShapeType="1"/>
              </p:cNvSpPr>
              <p:nvPr/>
            </p:nvSpPr>
            <p:spPr bwMode="auto">
              <a:xfrm>
                <a:off x="1279" y="2467"/>
                <a:ext cx="0" cy="43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45" name="Freeform 85"/>
              <p:cNvSpPr>
                <a:spLocks/>
              </p:cNvSpPr>
              <p:nvPr/>
            </p:nvSpPr>
            <p:spPr bwMode="auto">
              <a:xfrm>
                <a:off x="1485" y="1748"/>
                <a:ext cx="73" cy="359"/>
              </a:xfrm>
              <a:custGeom>
                <a:avLst/>
                <a:gdLst>
                  <a:gd name="T0" fmla="*/ 7 w 171"/>
                  <a:gd name="T1" fmla="*/ 814 h 821"/>
                  <a:gd name="T2" fmla="*/ 20 w 171"/>
                  <a:gd name="T3" fmla="*/ 801 h 821"/>
                  <a:gd name="T4" fmla="*/ 32 w 171"/>
                  <a:gd name="T5" fmla="*/ 788 h 821"/>
                  <a:gd name="T6" fmla="*/ 43 w 171"/>
                  <a:gd name="T7" fmla="*/ 775 h 821"/>
                  <a:gd name="T8" fmla="*/ 54 w 171"/>
                  <a:gd name="T9" fmla="*/ 760 h 821"/>
                  <a:gd name="T10" fmla="*/ 64 w 171"/>
                  <a:gd name="T11" fmla="*/ 746 h 821"/>
                  <a:gd name="T12" fmla="*/ 74 w 171"/>
                  <a:gd name="T13" fmla="*/ 731 h 821"/>
                  <a:gd name="T14" fmla="*/ 83 w 171"/>
                  <a:gd name="T15" fmla="*/ 717 h 821"/>
                  <a:gd name="T16" fmla="*/ 92 w 171"/>
                  <a:gd name="T17" fmla="*/ 702 h 821"/>
                  <a:gd name="T18" fmla="*/ 100 w 171"/>
                  <a:gd name="T19" fmla="*/ 687 h 821"/>
                  <a:gd name="T20" fmla="*/ 108 w 171"/>
                  <a:gd name="T21" fmla="*/ 672 h 821"/>
                  <a:gd name="T22" fmla="*/ 115 w 171"/>
                  <a:gd name="T23" fmla="*/ 658 h 821"/>
                  <a:gd name="T24" fmla="*/ 122 w 171"/>
                  <a:gd name="T25" fmla="*/ 642 h 821"/>
                  <a:gd name="T26" fmla="*/ 129 w 171"/>
                  <a:gd name="T27" fmla="*/ 627 h 821"/>
                  <a:gd name="T28" fmla="*/ 134 w 171"/>
                  <a:gd name="T29" fmla="*/ 611 h 821"/>
                  <a:gd name="T30" fmla="*/ 140 w 171"/>
                  <a:gd name="T31" fmla="*/ 596 h 821"/>
                  <a:gd name="T32" fmla="*/ 144 w 171"/>
                  <a:gd name="T33" fmla="*/ 580 h 821"/>
                  <a:gd name="T34" fmla="*/ 149 w 171"/>
                  <a:gd name="T35" fmla="*/ 565 h 821"/>
                  <a:gd name="T36" fmla="*/ 155 w 171"/>
                  <a:gd name="T37" fmla="*/ 542 h 821"/>
                  <a:gd name="T38" fmla="*/ 161 w 171"/>
                  <a:gd name="T39" fmla="*/ 511 h 821"/>
                  <a:gd name="T40" fmla="*/ 166 w 171"/>
                  <a:gd name="T41" fmla="*/ 481 h 821"/>
                  <a:gd name="T42" fmla="*/ 168 w 171"/>
                  <a:gd name="T43" fmla="*/ 451 h 821"/>
                  <a:gd name="T44" fmla="*/ 171 w 171"/>
                  <a:gd name="T45" fmla="*/ 421 h 821"/>
                  <a:gd name="T46" fmla="*/ 171 w 171"/>
                  <a:gd name="T47" fmla="*/ 393 h 821"/>
                  <a:gd name="T48" fmla="*/ 169 w 171"/>
                  <a:gd name="T49" fmla="*/ 366 h 821"/>
                  <a:gd name="T50" fmla="*/ 167 w 171"/>
                  <a:gd name="T51" fmla="*/ 345 h 821"/>
                  <a:gd name="T52" fmla="*/ 166 w 171"/>
                  <a:gd name="T53" fmla="*/ 333 h 821"/>
                  <a:gd name="T54" fmla="*/ 164 w 171"/>
                  <a:gd name="T55" fmla="*/ 319 h 821"/>
                  <a:gd name="T56" fmla="*/ 161 w 171"/>
                  <a:gd name="T57" fmla="*/ 308 h 821"/>
                  <a:gd name="T58" fmla="*/ 158 w 171"/>
                  <a:gd name="T59" fmla="*/ 290 h 821"/>
                  <a:gd name="T60" fmla="*/ 151 w 171"/>
                  <a:gd name="T61" fmla="*/ 267 h 821"/>
                  <a:gd name="T62" fmla="*/ 144 w 171"/>
                  <a:gd name="T63" fmla="*/ 246 h 821"/>
                  <a:gd name="T64" fmla="*/ 136 w 171"/>
                  <a:gd name="T65" fmla="*/ 224 h 821"/>
                  <a:gd name="T66" fmla="*/ 126 w 171"/>
                  <a:gd name="T67" fmla="*/ 204 h 821"/>
                  <a:gd name="T68" fmla="*/ 116 w 171"/>
                  <a:gd name="T69" fmla="*/ 184 h 821"/>
                  <a:gd name="T70" fmla="*/ 106 w 171"/>
                  <a:gd name="T71" fmla="*/ 164 h 821"/>
                  <a:gd name="T72" fmla="*/ 93 w 171"/>
                  <a:gd name="T73" fmla="*/ 145 h 821"/>
                  <a:gd name="T74" fmla="*/ 81 w 171"/>
                  <a:gd name="T75" fmla="*/ 124 h 821"/>
                  <a:gd name="T76" fmla="*/ 67 w 171"/>
                  <a:gd name="T77" fmla="*/ 104 h 821"/>
                  <a:gd name="T78" fmla="*/ 54 w 171"/>
                  <a:gd name="T79" fmla="*/ 82 h 821"/>
                  <a:gd name="T80" fmla="*/ 39 w 171"/>
                  <a:gd name="T81" fmla="*/ 61 h 821"/>
                  <a:gd name="T82" fmla="*/ 24 w 171"/>
                  <a:gd name="T83" fmla="*/ 38 h 821"/>
                  <a:gd name="T84" fmla="*/ 8 w 171"/>
                  <a:gd name="T85" fmla="*/ 14 h 8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71" h="821">
                    <a:moveTo>
                      <a:pt x="0" y="821"/>
                    </a:moveTo>
                    <a:lnTo>
                      <a:pt x="7" y="814"/>
                    </a:lnTo>
                    <a:lnTo>
                      <a:pt x="14" y="807"/>
                    </a:lnTo>
                    <a:lnTo>
                      <a:pt x="20" y="801"/>
                    </a:lnTo>
                    <a:lnTo>
                      <a:pt x="25" y="795"/>
                    </a:lnTo>
                    <a:lnTo>
                      <a:pt x="32" y="788"/>
                    </a:lnTo>
                    <a:lnTo>
                      <a:pt x="38" y="781"/>
                    </a:lnTo>
                    <a:lnTo>
                      <a:pt x="43" y="775"/>
                    </a:lnTo>
                    <a:lnTo>
                      <a:pt x="49" y="768"/>
                    </a:lnTo>
                    <a:lnTo>
                      <a:pt x="54" y="760"/>
                    </a:lnTo>
                    <a:lnTo>
                      <a:pt x="59" y="753"/>
                    </a:lnTo>
                    <a:lnTo>
                      <a:pt x="64" y="746"/>
                    </a:lnTo>
                    <a:lnTo>
                      <a:pt x="69" y="739"/>
                    </a:lnTo>
                    <a:lnTo>
                      <a:pt x="74" y="731"/>
                    </a:lnTo>
                    <a:lnTo>
                      <a:pt x="79" y="725"/>
                    </a:lnTo>
                    <a:lnTo>
                      <a:pt x="83" y="717"/>
                    </a:lnTo>
                    <a:lnTo>
                      <a:pt x="88" y="710"/>
                    </a:lnTo>
                    <a:lnTo>
                      <a:pt x="92" y="702"/>
                    </a:lnTo>
                    <a:lnTo>
                      <a:pt x="97" y="695"/>
                    </a:lnTo>
                    <a:lnTo>
                      <a:pt x="100" y="687"/>
                    </a:lnTo>
                    <a:lnTo>
                      <a:pt x="105" y="680"/>
                    </a:lnTo>
                    <a:lnTo>
                      <a:pt x="108" y="672"/>
                    </a:lnTo>
                    <a:lnTo>
                      <a:pt x="111" y="664"/>
                    </a:lnTo>
                    <a:lnTo>
                      <a:pt x="115" y="658"/>
                    </a:lnTo>
                    <a:lnTo>
                      <a:pt x="118" y="650"/>
                    </a:lnTo>
                    <a:lnTo>
                      <a:pt x="122" y="642"/>
                    </a:lnTo>
                    <a:lnTo>
                      <a:pt x="125" y="635"/>
                    </a:lnTo>
                    <a:lnTo>
                      <a:pt x="129" y="627"/>
                    </a:lnTo>
                    <a:lnTo>
                      <a:pt x="131" y="619"/>
                    </a:lnTo>
                    <a:lnTo>
                      <a:pt x="134" y="611"/>
                    </a:lnTo>
                    <a:lnTo>
                      <a:pt x="136" y="603"/>
                    </a:lnTo>
                    <a:lnTo>
                      <a:pt x="140" y="596"/>
                    </a:lnTo>
                    <a:lnTo>
                      <a:pt x="142" y="588"/>
                    </a:lnTo>
                    <a:lnTo>
                      <a:pt x="144" y="580"/>
                    </a:lnTo>
                    <a:lnTo>
                      <a:pt x="147" y="572"/>
                    </a:lnTo>
                    <a:lnTo>
                      <a:pt x="149" y="565"/>
                    </a:lnTo>
                    <a:lnTo>
                      <a:pt x="151" y="558"/>
                    </a:lnTo>
                    <a:lnTo>
                      <a:pt x="155" y="542"/>
                    </a:lnTo>
                    <a:lnTo>
                      <a:pt x="158" y="526"/>
                    </a:lnTo>
                    <a:lnTo>
                      <a:pt x="161" y="511"/>
                    </a:lnTo>
                    <a:lnTo>
                      <a:pt x="164" y="495"/>
                    </a:lnTo>
                    <a:lnTo>
                      <a:pt x="166" y="481"/>
                    </a:lnTo>
                    <a:lnTo>
                      <a:pt x="167" y="466"/>
                    </a:lnTo>
                    <a:lnTo>
                      <a:pt x="168" y="451"/>
                    </a:lnTo>
                    <a:lnTo>
                      <a:pt x="169" y="436"/>
                    </a:lnTo>
                    <a:lnTo>
                      <a:pt x="171" y="421"/>
                    </a:lnTo>
                    <a:lnTo>
                      <a:pt x="171" y="407"/>
                    </a:lnTo>
                    <a:lnTo>
                      <a:pt x="171" y="393"/>
                    </a:lnTo>
                    <a:lnTo>
                      <a:pt x="171" y="379"/>
                    </a:lnTo>
                    <a:lnTo>
                      <a:pt x="169" y="366"/>
                    </a:lnTo>
                    <a:lnTo>
                      <a:pt x="168" y="352"/>
                    </a:lnTo>
                    <a:lnTo>
                      <a:pt x="167" y="345"/>
                    </a:lnTo>
                    <a:lnTo>
                      <a:pt x="167" y="339"/>
                    </a:lnTo>
                    <a:lnTo>
                      <a:pt x="166" y="333"/>
                    </a:lnTo>
                    <a:lnTo>
                      <a:pt x="165" y="326"/>
                    </a:lnTo>
                    <a:lnTo>
                      <a:pt x="164" y="319"/>
                    </a:lnTo>
                    <a:lnTo>
                      <a:pt x="163" y="314"/>
                    </a:lnTo>
                    <a:lnTo>
                      <a:pt x="161" y="308"/>
                    </a:lnTo>
                    <a:lnTo>
                      <a:pt x="160" y="301"/>
                    </a:lnTo>
                    <a:lnTo>
                      <a:pt x="158" y="290"/>
                    </a:lnTo>
                    <a:lnTo>
                      <a:pt x="155" y="278"/>
                    </a:lnTo>
                    <a:lnTo>
                      <a:pt x="151" y="267"/>
                    </a:lnTo>
                    <a:lnTo>
                      <a:pt x="148" y="256"/>
                    </a:lnTo>
                    <a:lnTo>
                      <a:pt x="144" y="246"/>
                    </a:lnTo>
                    <a:lnTo>
                      <a:pt x="140" y="234"/>
                    </a:lnTo>
                    <a:lnTo>
                      <a:pt x="136" y="224"/>
                    </a:lnTo>
                    <a:lnTo>
                      <a:pt x="132" y="214"/>
                    </a:lnTo>
                    <a:lnTo>
                      <a:pt x="126" y="204"/>
                    </a:lnTo>
                    <a:lnTo>
                      <a:pt x="122" y="193"/>
                    </a:lnTo>
                    <a:lnTo>
                      <a:pt x="116" y="184"/>
                    </a:lnTo>
                    <a:lnTo>
                      <a:pt x="111" y="174"/>
                    </a:lnTo>
                    <a:lnTo>
                      <a:pt x="106" y="164"/>
                    </a:lnTo>
                    <a:lnTo>
                      <a:pt x="100" y="155"/>
                    </a:lnTo>
                    <a:lnTo>
                      <a:pt x="93" y="145"/>
                    </a:lnTo>
                    <a:lnTo>
                      <a:pt x="88" y="134"/>
                    </a:lnTo>
                    <a:lnTo>
                      <a:pt x="81" y="124"/>
                    </a:lnTo>
                    <a:lnTo>
                      <a:pt x="74" y="114"/>
                    </a:lnTo>
                    <a:lnTo>
                      <a:pt x="67" y="104"/>
                    </a:lnTo>
                    <a:lnTo>
                      <a:pt x="60" y="93"/>
                    </a:lnTo>
                    <a:lnTo>
                      <a:pt x="54" y="82"/>
                    </a:lnTo>
                    <a:lnTo>
                      <a:pt x="47" y="72"/>
                    </a:lnTo>
                    <a:lnTo>
                      <a:pt x="39" y="61"/>
                    </a:lnTo>
                    <a:lnTo>
                      <a:pt x="32" y="49"/>
                    </a:lnTo>
                    <a:lnTo>
                      <a:pt x="24" y="38"/>
                    </a:lnTo>
                    <a:lnTo>
                      <a:pt x="16" y="25"/>
                    </a:lnTo>
                    <a:lnTo>
                      <a:pt x="8" y="14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46" name="Line 86"/>
              <p:cNvSpPr>
                <a:spLocks noChangeShapeType="1"/>
              </p:cNvSpPr>
              <p:nvPr/>
            </p:nvSpPr>
            <p:spPr bwMode="auto">
              <a:xfrm flipV="1">
                <a:off x="1844" y="1791"/>
                <a:ext cx="280" cy="2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47" name="Line 87"/>
              <p:cNvSpPr>
                <a:spLocks noChangeShapeType="1"/>
              </p:cNvSpPr>
              <p:nvPr/>
            </p:nvSpPr>
            <p:spPr bwMode="auto">
              <a:xfrm flipV="1">
                <a:off x="1943" y="1923"/>
                <a:ext cx="181" cy="18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48" name="Line 88"/>
              <p:cNvSpPr>
                <a:spLocks noChangeShapeType="1"/>
              </p:cNvSpPr>
              <p:nvPr/>
            </p:nvSpPr>
            <p:spPr bwMode="auto">
              <a:xfrm flipV="1">
                <a:off x="2078" y="1981"/>
                <a:ext cx="126" cy="12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49" name="Line 89"/>
              <p:cNvSpPr>
                <a:spLocks noChangeShapeType="1"/>
              </p:cNvSpPr>
              <p:nvPr/>
            </p:nvSpPr>
            <p:spPr bwMode="auto">
              <a:xfrm flipV="1">
                <a:off x="2204" y="2107"/>
                <a:ext cx="6" cy="1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50" name="Line 90"/>
              <p:cNvSpPr>
                <a:spLocks noChangeShapeType="1"/>
              </p:cNvSpPr>
              <p:nvPr/>
            </p:nvSpPr>
            <p:spPr bwMode="auto">
              <a:xfrm flipV="1">
                <a:off x="2204" y="2107"/>
                <a:ext cx="141" cy="14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51" name="Line 91"/>
              <p:cNvSpPr>
                <a:spLocks noChangeShapeType="1"/>
              </p:cNvSpPr>
              <p:nvPr/>
            </p:nvSpPr>
            <p:spPr bwMode="auto">
              <a:xfrm flipV="1">
                <a:off x="2204" y="2107"/>
                <a:ext cx="277" cy="27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52" name="Line 92"/>
              <p:cNvSpPr>
                <a:spLocks noChangeShapeType="1"/>
              </p:cNvSpPr>
              <p:nvPr/>
            </p:nvSpPr>
            <p:spPr bwMode="auto">
              <a:xfrm flipV="1">
                <a:off x="2259" y="2166"/>
                <a:ext cx="298" cy="29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53" name="Line 93"/>
              <p:cNvSpPr>
                <a:spLocks noChangeShapeType="1"/>
              </p:cNvSpPr>
              <p:nvPr/>
            </p:nvSpPr>
            <p:spPr bwMode="auto">
              <a:xfrm flipV="1">
                <a:off x="1854" y="2107"/>
                <a:ext cx="89" cy="9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54" name="Line 94"/>
              <p:cNvSpPr>
                <a:spLocks noChangeShapeType="1"/>
              </p:cNvSpPr>
              <p:nvPr/>
            </p:nvSpPr>
            <p:spPr bwMode="auto">
              <a:xfrm flipV="1">
                <a:off x="1894" y="2107"/>
                <a:ext cx="184" cy="18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55" name="Line 95"/>
              <p:cNvSpPr>
                <a:spLocks noChangeShapeType="1"/>
              </p:cNvSpPr>
              <p:nvPr/>
            </p:nvSpPr>
            <p:spPr bwMode="auto">
              <a:xfrm flipV="1">
                <a:off x="1952" y="2117"/>
                <a:ext cx="252" cy="24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56" name="Line 96"/>
              <p:cNvSpPr>
                <a:spLocks noChangeShapeType="1"/>
              </p:cNvSpPr>
              <p:nvPr/>
            </p:nvSpPr>
            <p:spPr bwMode="auto">
              <a:xfrm flipV="1">
                <a:off x="2029" y="2249"/>
                <a:ext cx="175" cy="1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57" name="Line 97"/>
              <p:cNvSpPr>
                <a:spLocks noChangeShapeType="1"/>
              </p:cNvSpPr>
              <p:nvPr/>
            </p:nvSpPr>
            <p:spPr bwMode="auto">
              <a:xfrm flipV="1">
                <a:off x="2127" y="2384"/>
                <a:ext cx="77" cy="7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58" name="Line 98"/>
              <p:cNvSpPr>
                <a:spLocks noChangeShapeType="1"/>
              </p:cNvSpPr>
              <p:nvPr/>
            </p:nvSpPr>
            <p:spPr bwMode="auto">
              <a:xfrm flipV="1">
                <a:off x="2281" y="1757"/>
                <a:ext cx="9" cy="1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59" name="Line 99"/>
              <p:cNvSpPr>
                <a:spLocks noChangeShapeType="1"/>
              </p:cNvSpPr>
              <p:nvPr/>
            </p:nvSpPr>
            <p:spPr bwMode="auto">
              <a:xfrm flipV="1">
                <a:off x="2204" y="1954"/>
                <a:ext cx="25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60" name="Line 100"/>
              <p:cNvSpPr>
                <a:spLocks noChangeShapeType="1"/>
              </p:cNvSpPr>
              <p:nvPr/>
            </p:nvSpPr>
            <p:spPr bwMode="auto">
              <a:xfrm flipV="1">
                <a:off x="2281" y="1797"/>
                <a:ext cx="104" cy="10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61" name="Line 101"/>
              <p:cNvSpPr>
                <a:spLocks noChangeShapeType="1"/>
              </p:cNvSpPr>
              <p:nvPr/>
            </p:nvSpPr>
            <p:spPr bwMode="auto">
              <a:xfrm flipV="1">
                <a:off x="2210" y="1855"/>
                <a:ext cx="252" cy="25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62" name="Line 102"/>
              <p:cNvSpPr>
                <a:spLocks noChangeShapeType="1"/>
              </p:cNvSpPr>
              <p:nvPr/>
            </p:nvSpPr>
            <p:spPr bwMode="auto">
              <a:xfrm flipV="1">
                <a:off x="2345" y="1935"/>
                <a:ext cx="173" cy="1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63" name="Line 103"/>
              <p:cNvSpPr>
                <a:spLocks noChangeShapeType="1"/>
              </p:cNvSpPr>
              <p:nvPr/>
            </p:nvSpPr>
            <p:spPr bwMode="auto">
              <a:xfrm flipV="1">
                <a:off x="2481" y="2034"/>
                <a:ext cx="73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64" name="Line 104"/>
              <p:cNvSpPr>
                <a:spLocks noChangeShapeType="1"/>
              </p:cNvSpPr>
              <p:nvPr/>
            </p:nvSpPr>
            <p:spPr bwMode="auto">
              <a:xfrm flipH="1" flipV="1">
                <a:off x="2124" y="1923"/>
                <a:ext cx="31" cy="3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65" name="Line 105"/>
              <p:cNvSpPr>
                <a:spLocks noChangeShapeType="1"/>
              </p:cNvSpPr>
              <p:nvPr/>
            </p:nvSpPr>
            <p:spPr bwMode="auto">
              <a:xfrm flipH="1" flipV="1">
                <a:off x="2124" y="1843"/>
                <a:ext cx="80" cy="7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66" name="Line 106"/>
              <p:cNvSpPr>
                <a:spLocks noChangeShapeType="1"/>
              </p:cNvSpPr>
              <p:nvPr/>
            </p:nvSpPr>
            <p:spPr bwMode="auto">
              <a:xfrm flipH="1" flipV="1">
                <a:off x="2124" y="1763"/>
                <a:ext cx="80" cy="7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67" name="Line 107"/>
              <p:cNvSpPr>
                <a:spLocks noChangeShapeType="1"/>
              </p:cNvSpPr>
              <p:nvPr/>
            </p:nvSpPr>
            <p:spPr bwMode="auto">
              <a:xfrm flipH="1" flipV="1">
                <a:off x="2124" y="1680"/>
                <a:ext cx="80" cy="8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68" name="Line 108"/>
              <p:cNvSpPr>
                <a:spLocks noChangeShapeType="1"/>
              </p:cNvSpPr>
              <p:nvPr/>
            </p:nvSpPr>
            <p:spPr bwMode="auto">
              <a:xfrm flipH="1" flipV="1">
                <a:off x="2201" y="1677"/>
                <a:ext cx="3" cy="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69" name="Line 109"/>
              <p:cNvSpPr>
                <a:spLocks noChangeShapeType="1"/>
              </p:cNvSpPr>
              <p:nvPr/>
            </p:nvSpPr>
            <p:spPr bwMode="auto">
              <a:xfrm flipH="1" flipV="1">
                <a:off x="2204" y="1920"/>
                <a:ext cx="31" cy="3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70" name="Line 110"/>
              <p:cNvSpPr>
                <a:spLocks noChangeShapeType="1"/>
              </p:cNvSpPr>
              <p:nvPr/>
            </p:nvSpPr>
            <p:spPr bwMode="auto">
              <a:xfrm flipH="1" flipV="1">
                <a:off x="2204" y="1840"/>
                <a:ext cx="77" cy="7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71" name="Line 111"/>
              <p:cNvSpPr>
                <a:spLocks noChangeShapeType="1"/>
              </p:cNvSpPr>
              <p:nvPr/>
            </p:nvSpPr>
            <p:spPr bwMode="auto">
              <a:xfrm flipH="1" flipV="1">
                <a:off x="2204" y="1760"/>
                <a:ext cx="77" cy="7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72" name="Line 112"/>
              <p:cNvSpPr>
                <a:spLocks noChangeShapeType="1"/>
              </p:cNvSpPr>
              <p:nvPr/>
            </p:nvSpPr>
            <p:spPr bwMode="auto">
              <a:xfrm flipH="1" flipV="1">
                <a:off x="2204" y="1680"/>
                <a:ext cx="77" cy="7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73" name="Line 113"/>
              <p:cNvSpPr>
                <a:spLocks noChangeShapeType="1"/>
              </p:cNvSpPr>
              <p:nvPr/>
            </p:nvSpPr>
            <p:spPr bwMode="auto">
              <a:xfrm>
                <a:off x="2204" y="1591"/>
                <a:ext cx="0" cy="38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74" name="Line 114"/>
              <p:cNvSpPr>
                <a:spLocks noChangeShapeType="1"/>
              </p:cNvSpPr>
              <p:nvPr/>
            </p:nvSpPr>
            <p:spPr bwMode="auto">
              <a:xfrm>
                <a:off x="2204" y="2031"/>
                <a:ext cx="0" cy="4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75" name="Line 115"/>
              <p:cNvSpPr>
                <a:spLocks noChangeShapeType="1"/>
              </p:cNvSpPr>
              <p:nvPr/>
            </p:nvSpPr>
            <p:spPr bwMode="auto">
              <a:xfrm>
                <a:off x="2204" y="2141"/>
                <a:ext cx="0" cy="38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76" name="Line 116"/>
              <p:cNvSpPr>
                <a:spLocks noChangeShapeType="1"/>
              </p:cNvSpPr>
              <p:nvPr/>
            </p:nvSpPr>
            <p:spPr bwMode="auto">
              <a:xfrm>
                <a:off x="2124" y="1656"/>
                <a:ext cx="157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77" name="Line 117"/>
              <p:cNvSpPr>
                <a:spLocks noChangeShapeType="1"/>
              </p:cNvSpPr>
              <p:nvPr/>
            </p:nvSpPr>
            <p:spPr bwMode="auto">
              <a:xfrm>
                <a:off x="2124" y="1689"/>
                <a:ext cx="157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78" name="Freeform 118"/>
              <p:cNvSpPr>
                <a:spLocks/>
              </p:cNvSpPr>
              <p:nvPr/>
            </p:nvSpPr>
            <p:spPr bwMode="auto">
              <a:xfrm>
                <a:off x="1841" y="1757"/>
                <a:ext cx="723" cy="710"/>
              </a:xfrm>
              <a:custGeom>
                <a:avLst/>
                <a:gdLst>
                  <a:gd name="T0" fmla="*/ 578 w 1640"/>
                  <a:gd name="T1" fmla="*/ 16 h 1620"/>
                  <a:gd name="T2" fmla="*/ 486 w 1640"/>
                  <a:gd name="T3" fmla="*/ 51 h 1620"/>
                  <a:gd name="T4" fmla="*/ 398 w 1640"/>
                  <a:gd name="T5" fmla="*/ 97 h 1620"/>
                  <a:gd name="T6" fmla="*/ 316 w 1640"/>
                  <a:gd name="T7" fmla="*/ 153 h 1620"/>
                  <a:gd name="T8" fmla="*/ 242 w 1640"/>
                  <a:gd name="T9" fmla="*/ 219 h 1620"/>
                  <a:gd name="T10" fmla="*/ 176 w 1640"/>
                  <a:gd name="T11" fmla="*/ 293 h 1620"/>
                  <a:gd name="T12" fmla="*/ 120 w 1640"/>
                  <a:gd name="T13" fmla="*/ 374 h 1620"/>
                  <a:gd name="T14" fmla="*/ 73 w 1640"/>
                  <a:gd name="T15" fmla="*/ 462 h 1620"/>
                  <a:gd name="T16" fmla="*/ 38 w 1640"/>
                  <a:gd name="T17" fmla="*/ 554 h 1620"/>
                  <a:gd name="T18" fmla="*/ 14 w 1640"/>
                  <a:gd name="T19" fmla="*/ 650 h 1620"/>
                  <a:gd name="T20" fmla="*/ 3 w 1640"/>
                  <a:gd name="T21" fmla="*/ 749 h 1620"/>
                  <a:gd name="T22" fmla="*/ 2 w 1640"/>
                  <a:gd name="T23" fmla="*/ 848 h 1620"/>
                  <a:gd name="T24" fmla="*/ 14 w 1640"/>
                  <a:gd name="T25" fmla="*/ 946 h 1620"/>
                  <a:gd name="T26" fmla="*/ 38 w 1640"/>
                  <a:gd name="T27" fmla="*/ 1043 h 1620"/>
                  <a:gd name="T28" fmla="*/ 72 w 1640"/>
                  <a:gd name="T29" fmla="*/ 1135 h 1620"/>
                  <a:gd name="T30" fmla="*/ 118 w 1640"/>
                  <a:gd name="T31" fmla="*/ 1223 h 1620"/>
                  <a:gd name="T32" fmla="*/ 174 w 1640"/>
                  <a:gd name="T33" fmla="*/ 1305 h 1620"/>
                  <a:gd name="T34" fmla="*/ 240 w 1640"/>
                  <a:gd name="T35" fmla="*/ 1379 h 1620"/>
                  <a:gd name="T36" fmla="*/ 314 w 1640"/>
                  <a:gd name="T37" fmla="*/ 1445 h 1620"/>
                  <a:gd name="T38" fmla="*/ 395 w 1640"/>
                  <a:gd name="T39" fmla="*/ 1502 h 1620"/>
                  <a:gd name="T40" fmla="*/ 483 w 1640"/>
                  <a:gd name="T41" fmla="*/ 1547 h 1620"/>
                  <a:gd name="T42" fmla="*/ 576 w 1640"/>
                  <a:gd name="T43" fmla="*/ 1582 h 1620"/>
                  <a:gd name="T44" fmla="*/ 672 w 1640"/>
                  <a:gd name="T45" fmla="*/ 1606 h 1620"/>
                  <a:gd name="T46" fmla="*/ 770 w 1640"/>
                  <a:gd name="T47" fmla="*/ 1618 h 1620"/>
                  <a:gd name="T48" fmla="*/ 870 w 1640"/>
                  <a:gd name="T49" fmla="*/ 1618 h 1620"/>
                  <a:gd name="T50" fmla="*/ 968 w 1640"/>
                  <a:gd name="T51" fmla="*/ 1606 h 1620"/>
                  <a:gd name="T52" fmla="*/ 1064 w 1640"/>
                  <a:gd name="T53" fmla="*/ 1582 h 1620"/>
                  <a:gd name="T54" fmla="*/ 1156 w 1640"/>
                  <a:gd name="T55" fmla="*/ 1547 h 1620"/>
                  <a:gd name="T56" fmla="*/ 1245 w 1640"/>
                  <a:gd name="T57" fmla="*/ 1502 h 1620"/>
                  <a:gd name="T58" fmla="*/ 1325 w 1640"/>
                  <a:gd name="T59" fmla="*/ 1445 h 1620"/>
                  <a:gd name="T60" fmla="*/ 1400 w 1640"/>
                  <a:gd name="T61" fmla="*/ 1379 h 1620"/>
                  <a:gd name="T62" fmla="*/ 1465 w 1640"/>
                  <a:gd name="T63" fmla="*/ 1305 h 1620"/>
                  <a:gd name="T64" fmla="*/ 1521 w 1640"/>
                  <a:gd name="T65" fmla="*/ 1223 h 1620"/>
                  <a:gd name="T66" fmla="*/ 1567 w 1640"/>
                  <a:gd name="T67" fmla="*/ 1135 h 1620"/>
                  <a:gd name="T68" fmla="*/ 1602 w 1640"/>
                  <a:gd name="T69" fmla="*/ 1043 h 1620"/>
                  <a:gd name="T70" fmla="*/ 1626 w 1640"/>
                  <a:gd name="T71" fmla="*/ 946 h 1620"/>
                  <a:gd name="T72" fmla="*/ 1637 w 1640"/>
                  <a:gd name="T73" fmla="*/ 848 h 1620"/>
                  <a:gd name="T74" fmla="*/ 1637 w 1640"/>
                  <a:gd name="T75" fmla="*/ 749 h 1620"/>
                  <a:gd name="T76" fmla="*/ 1626 w 1640"/>
                  <a:gd name="T77" fmla="*/ 650 h 1620"/>
                  <a:gd name="T78" fmla="*/ 1602 w 1640"/>
                  <a:gd name="T79" fmla="*/ 554 h 1620"/>
                  <a:gd name="T80" fmla="*/ 1566 w 1640"/>
                  <a:gd name="T81" fmla="*/ 462 h 1620"/>
                  <a:gd name="T82" fmla="*/ 1520 w 1640"/>
                  <a:gd name="T83" fmla="*/ 374 h 1620"/>
                  <a:gd name="T84" fmla="*/ 1464 w 1640"/>
                  <a:gd name="T85" fmla="*/ 293 h 1620"/>
                  <a:gd name="T86" fmla="*/ 1398 w 1640"/>
                  <a:gd name="T87" fmla="*/ 219 h 1620"/>
                  <a:gd name="T88" fmla="*/ 1324 w 1640"/>
                  <a:gd name="T89" fmla="*/ 153 h 1620"/>
                  <a:gd name="T90" fmla="*/ 1242 w 1640"/>
                  <a:gd name="T91" fmla="*/ 97 h 1620"/>
                  <a:gd name="T92" fmla="*/ 1154 w 1640"/>
                  <a:gd name="T93" fmla="*/ 51 h 1620"/>
                  <a:gd name="T94" fmla="*/ 1062 w 1640"/>
                  <a:gd name="T95" fmla="*/ 16 h 16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640" h="1620">
                    <a:moveTo>
                      <a:pt x="643" y="0"/>
                    </a:moveTo>
                    <a:lnTo>
                      <a:pt x="610" y="7"/>
                    </a:lnTo>
                    <a:lnTo>
                      <a:pt x="578" y="16"/>
                    </a:lnTo>
                    <a:lnTo>
                      <a:pt x="548" y="27"/>
                    </a:lnTo>
                    <a:lnTo>
                      <a:pt x="516" y="38"/>
                    </a:lnTo>
                    <a:lnTo>
                      <a:pt x="486" y="51"/>
                    </a:lnTo>
                    <a:lnTo>
                      <a:pt x="456" y="66"/>
                    </a:lnTo>
                    <a:lnTo>
                      <a:pt x="426" y="80"/>
                    </a:lnTo>
                    <a:lnTo>
                      <a:pt x="398" y="97"/>
                    </a:lnTo>
                    <a:lnTo>
                      <a:pt x="370" y="114"/>
                    </a:lnTo>
                    <a:lnTo>
                      <a:pt x="343" y="134"/>
                    </a:lnTo>
                    <a:lnTo>
                      <a:pt x="316" y="153"/>
                    </a:lnTo>
                    <a:lnTo>
                      <a:pt x="291" y="173"/>
                    </a:lnTo>
                    <a:lnTo>
                      <a:pt x="266" y="196"/>
                    </a:lnTo>
                    <a:lnTo>
                      <a:pt x="242" y="219"/>
                    </a:lnTo>
                    <a:lnTo>
                      <a:pt x="219" y="243"/>
                    </a:lnTo>
                    <a:lnTo>
                      <a:pt x="197" y="267"/>
                    </a:lnTo>
                    <a:lnTo>
                      <a:pt x="176" y="293"/>
                    </a:lnTo>
                    <a:lnTo>
                      <a:pt x="156" y="319"/>
                    </a:lnTo>
                    <a:lnTo>
                      <a:pt x="138" y="346"/>
                    </a:lnTo>
                    <a:lnTo>
                      <a:pt x="120" y="374"/>
                    </a:lnTo>
                    <a:lnTo>
                      <a:pt x="103" y="403"/>
                    </a:lnTo>
                    <a:lnTo>
                      <a:pt x="88" y="432"/>
                    </a:lnTo>
                    <a:lnTo>
                      <a:pt x="73" y="462"/>
                    </a:lnTo>
                    <a:lnTo>
                      <a:pt x="61" y="492"/>
                    </a:lnTo>
                    <a:lnTo>
                      <a:pt x="49" y="523"/>
                    </a:lnTo>
                    <a:lnTo>
                      <a:pt x="38" y="554"/>
                    </a:lnTo>
                    <a:lnTo>
                      <a:pt x="29" y="586"/>
                    </a:lnTo>
                    <a:lnTo>
                      <a:pt x="21" y="618"/>
                    </a:lnTo>
                    <a:lnTo>
                      <a:pt x="14" y="650"/>
                    </a:lnTo>
                    <a:lnTo>
                      <a:pt x="8" y="683"/>
                    </a:lnTo>
                    <a:lnTo>
                      <a:pt x="5" y="716"/>
                    </a:lnTo>
                    <a:lnTo>
                      <a:pt x="3" y="749"/>
                    </a:lnTo>
                    <a:lnTo>
                      <a:pt x="0" y="782"/>
                    </a:lnTo>
                    <a:lnTo>
                      <a:pt x="0" y="815"/>
                    </a:lnTo>
                    <a:lnTo>
                      <a:pt x="2" y="848"/>
                    </a:lnTo>
                    <a:lnTo>
                      <a:pt x="5" y="881"/>
                    </a:lnTo>
                    <a:lnTo>
                      <a:pt x="8" y="914"/>
                    </a:lnTo>
                    <a:lnTo>
                      <a:pt x="14" y="946"/>
                    </a:lnTo>
                    <a:lnTo>
                      <a:pt x="21" y="978"/>
                    </a:lnTo>
                    <a:lnTo>
                      <a:pt x="28" y="1011"/>
                    </a:lnTo>
                    <a:lnTo>
                      <a:pt x="38" y="1043"/>
                    </a:lnTo>
                    <a:lnTo>
                      <a:pt x="48" y="1074"/>
                    </a:lnTo>
                    <a:lnTo>
                      <a:pt x="59" y="1105"/>
                    </a:lnTo>
                    <a:lnTo>
                      <a:pt x="72" y="1135"/>
                    </a:lnTo>
                    <a:lnTo>
                      <a:pt x="87" y="1166"/>
                    </a:lnTo>
                    <a:lnTo>
                      <a:pt x="101" y="1194"/>
                    </a:lnTo>
                    <a:lnTo>
                      <a:pt x="118" y="1223"/>
                    </a:lnTo>
                    <a:lnTo>
                      <a:pt x="135" y="1251"/>
                    </a:lnTo>
                    <a:lnTo>
                      <a:pt x="155" y="1278"/>
                    </a:lnTo>
                    <a:lnTo>
                      <a:pt x="174" y="1305"/>
                    </a:lnTo>
                    <a:lnTo>
                      <a:pt x="196" y="1330"/>
                    </a:lnTo>
                    <a:lnTo>
                      <a:pt x="217" y="1355"/>
                    </a:lnTo>
                    <a:lnTo>
                      <a:pt x="240" y="1379"/>
                    </a:lnTo>
                    <a:lnTo>
                      <a:pt x="264" y="1402"/>
                    </a:lnTo>
                    <a:lnTo>
                      <a:pt x="289" y="1424"/>
                    </a:lnTo>
                    <a:lnTo>
                      <a:pt x="314" y="1445"/>
                    </a:lnTo>
                    <a:lnTo>
                      <a:pt x="341" y="1465"/>
                    </a:lnTo>
                    <a:lnTo>
                      <a:pt x="368" y="1483"/>
                    </a:lnTo>
                    <a:lnTo>
                      <a:pt x="395" y="1502"/>
                    </a:lnTo>
                    <a:lnTo>
                      <a:pt x="424" y="1517"/>
                    </a:lnTo>
                    <a:lnTo>
                      <a:pt x="453" y="1533"/>
                    </a:lnTo>
                    <a:lnTo>
                      <a:pt x="483" y="1547"/>
                    </a:lnTo>
                    <a:lnTo>
                      <a:pt x="513" y="1561"/>
                    </a:lnTo>
                    <a:lnTo>
                      <a:pt x="544" y="1572"/>
                    </a:lnTo>
                    <a:lnTo>
                      <a:pt x="576" y="1582"/>
                    </a:lnTo>
                    <a:lnTo>
                      <a:pt x="608" y="1591"/>
                    </a:lnTo>
                    <a:lnTo>
                      <a:pt x="639" y="1599"/>
                    </a:lnTo>
                    <a:lnTo>
                      <a:pt x="672" y="1606"/>
                    </a:lnTo>
                    <a:lnTo>
                      <a:pt x="704" y="1612"/>
                    </a:lnTo>
                    <a:lnTo>
                      <a:pt x="737" y="1615"/>
                    </a:lnTo>
                    <a:lnTo>
                      <a:pt x="770" y="1618"/>
                    </a:lnTo>
                    <a:lnTo>
                      <a:pt x="803" y="1620"/>
                    </a:lnTo>
                    <a:lnTo>
                      <a:pt x="836" y="1620"/>
                    </a:lnTo>
                    <a:lnTo>
                      <a:pt x="870" y="1618"/>
                    </a:lnTo>
                    <a:lnTo>
                      <a:pt x="903" y="1615"/>
                    </a:lnTo>
                    <a:lnTo>
                      <a:pt x="935" y="1612"/>
                    </a:lnTo>
                    <a:lnTo>
                      <a:pt x="968" y="1606"/>
                    </a:lnTo>
                    <a:lnTo>
                      <a:pt x="1000" y="1599"/>
                    </a:lnTo>
                    <a:lnTo>
                      <a:pt x="1032" y="1591"/>
                    </a:lnTo>
                    <a:lnTo>
                      <a:pt x="1064" y="1582"/>
                    </a:lnTo>
                    <a:lnTo>
                      <a:pt x="1095" y="1572"/>
                    </a:lnTo>
                    <a:lnTo>
                      <a:pt x="1126" y="1561"/>
                    </a:lnTo>
                    <a:lnTo>
                      <a:pt x="1156" y="1547"/>
                    </a:lnTo>
                    <a:lnTo>
                      <a:pt x="1187" y="1533"/>
                    </a:lnTo>
                    <a:lnTo>
                      <a:pt x="1215" y="1517"/>
                    </a:lnTo>
                    <a:lnTo>
                      <a:pt x="1245" y="1502"/>
                    </a:lnTo>
                    <a:lnTo>
                      <a:pt x="1272" y="1483"/>
                    </a:lnTo>
                    <a:lnTo>
                      <a:pt x="1299" y="1465"/>
                    </a:lnTo>
                    <a:lnTo>
                      <a:pt x="1325" y="1445"/>
                    </a:lnTo>
                    <a:lnTo>
                      <a:pt x="1351" y="1424"/>
                    </a:lnTo>
                    <a:lnTo>
                      <a:pt x="1376" y="1402"/>
                    </a:lnTo>
                    <a:lnTo>
                      <a:pt x="1400" y="1379"/>
                    </a:lnTo>
                    <a:lnTo>
                      <a:pt x="1423" y="1355"/>
                    </a:lnTo>
                    <a:lnTo>
                      <a:pt x="1444" y="1330"/>
                    </a:lnTo>
                    <a:lnTo>
                      <a:pt x="1465" y="1305"/>
                    </a:lnTo>
                    <a:lnTo>
                      <a:pt x="1485" y="1278"/>
                    </a:lnTo>
                    <a:lnTo>
                      <a:pt x="1503" y="1251"/>
                    </a:lnTo>
                    <a:lnTo>
                      <a:pt x="1521" y="1223"/>
                    </a:lnTo>
                    <a:lnTo>
                      <a:pt x="1537" y="1194"/>
                    </a:lnTo>
                    <a:lnTo>
                      <a:pt x="1553" y="1166"/>
                    </a:lnTo>
                    <a:lnTo>
                      <a:pt x="1567" y="1135"/>
                    </a:lnTo>
                    <a:lnTo>
                      <a:pt x="1581" y="1105"/>
                    </a:lnTo>
                    <a:lnTo>
                      <a:pt x="1592" y="1074"/>
                    </a:lnTo>
                    <a:lnTo>
                      <a:pt x="1602" y="1043"/>
                    </a:lnTo>
                    <a:lnTo>
                      <a:pt x="1611" y="1011"/>
                    </a:lnTo>
                    <a:lnTo>
                      <a:pt x="1619" y="978"/>
                    </a:lnTo>
                    <a:lnTo>
                      <a:pt x="1626" y="946"/>
                    </a:lnTo>
                    <a:lnTo>
                      <a:pt x="1632" y="914"/>
                    </a:lnTo>
                    <a:lnTo>
                      <a:pt x="1635" y="881"/>
                    </a:lnTo>
                    <a:lnTo>
                      <a:pt x="1637" y="848"/>
                    </a:lnTo>
                    <a:lnTo>
                      <a:pt x="1640" y="815"/>
                    </a:lnTo>
                    <a:lnTo>
                      <a:pt x="1638" y="782"/>
                    </a:lnTo>
                    <a:lnTo>
                      <a:pt x="1637" y="749"/>
                    </a:lnTo>
                    <a:lnTo>
                      <a:pt x="1635" y="716"/>
                    </a:lnTo>
                    <a:lnTo>
                      <a:pt x="1630" y="683"/>
                    </a:lnTo>
                    <a:lnTo>
                      <a:pt x="1626" y="650"/>
                    </a:lnTo>
                    <a:lnTo>
                      <a:pt x="1619" y="618"/>
                    </a:lnTo>
                    <a:lnTo>
                      <a:pt x="1611" y="586"/>
                    </a:lnTo>
                    <a:lnTo>
                      <a:pt x="1602" y="554"/>
                    </a:lnTo>
                    <a:lnTo>
                      <a:pt x="1591" y="523"/>
                    </a:lnTo>
                    <a:lnTo>
                      <a:pt x="1579" y="492"/>
                    </a:lnTo>
                    <a:lnTo>
                      <a:pt x="1566" y="462"/>
                    </a:lnTo>
                    <a:lnTo>
                      <a:pt x="1552" y="432"/>
                    </a:lnTo>
                    <a:lnTo>
                      <a:pt x="1536" y="403"/>
                    </a:lnTo>
                    <a:lnTo>
                      <a:pt x="1520" y="374"/>
                    </a:lnTo>
                    <a:lnTo>
                      <a:pt x="1502" y="346"/>
                    </a:lnTo>
                    <a:lnTo>
                      <a:pt x="1484" y="319"/>
                    </a:lnTo>
                    <a:lnTo>
                      <a:pt x="1464" y="293"/>
                    </a:lnTo>
                    <a:lnTo>
                      <a:pt x="1443" y="267"/>
                    </a:lnTo>
                    <a:lnTo>
                      <a:pt x="1420" y="243"/>
                    </a:lnTo>
                    <a:lnTo>
                      <a:pt x="1398" y="219"/>
                    </a:lnTo>
                    <a:lnTo>
                      <a:pt x="1374" y="196"/>
                    </a:lnTo>
                    <a:lnTo>
                      <a:pt x="1349" y="173"/>
                    </a:lnTo>
                    <a:lnTo>
                      <a:pt x="1324" y="153"/>
                    </a:lnTo>
                    <a:lnTo>
                      <a:pt x="1297" y="134"/>
                    </a:lnTo>
                    <a:lnTo>
                      <a:pt x="1269" y="114"/>
                    </a:lnTo>
                    <a:lnTo>
                      <a:pt x="1242" y="97"/>
                    </a:lnTo>
                    <a:lnTo>
                      <a:pt x="1213" y="80"/>
                    </a:lnTo>
                    <a:lnTo>
                      <a:pt x="1184" y="66"/>
                    </a:lnTo>
                    <a:lnTo>
                      <a:pt x="1154" y="51"/>
                    </a:lnTo>
                    <a:lnTo>
                      <a:pt x="1123" y="38"/>
                    </a:lnTo>
                    <a:lnTo>
                      <a:pt x="1092" y="27"/>
                    </a:lnTo>
                    <a:lnTo>
                      <a:pt x="1062" y="16"/>
                    </a:lnTo>
                    <a:lnTo>
                      <a:pt x="1030" y="7"/>
                    </a:lnTo>
                    <a:lnTo>
                      <a:pt x="997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79" name="Line 119"/>
              <p:cNvSpPr>
                <a:spLocks noChangeShapeType="1"/>
              </p:cNvSpPr>
              <p:nvPr/>
            </p:nvSpPr>
            <p:spPr bwMode="auto">
              <a:xfrm flipV="1">
                <a:off x="2281" y="1656"/>
                <a:ext cx="0" cy="29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80" name="Line 120"/>
              <p:cNvSpPr>
                <a:spLocks noChangeShapeType="1"/>
              </p:cNvSpPr>
              <p:nvPr/>
            </p:nvSpPr>
            <p:spPr bwMode="auto">
              <a:xfrm flipV="1">
                <a:off x="2124" y="1656"/>
                <a:ext cx="0" cy="298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81" name="Freeform 121"/>
              <p:cNvSpPr>
                <a:spLocks/>
              </p:cNvSpPr>
              <p:nvPr/>
            </p:nvSpPr>
            <p:spPr bwMode="auto">
              <a:xfrm>
                <a:off x="1841" y="1757"/>
                <a:ext cx="723" cy="710"/>
              </a:xfrm>
              <a:custGeom>
                <a:avLst/>
                <a:gdLst>
                  <a:gd name="T0" fmla="*/ 578 w 1640"/>
                  <a:gd name="T1" fmla="*/ 16 h 1620"/>
                  <a:gd name="T2" fmla="*/ 486 w 1640"/>
                  <a:gd name="T3" fmla="*/ 51 h 1620"/>
                  <a:gd name="T4" fmla="*/ 398 w 1640"/>
                  <a:gd name="T5" fmla="*/ 97 h 1620"/>
                  <a:gd name="T6" fmla="*/ 316 w 1640"/>
                  <a:gd name="T7" fmla="*/ 153 h 1620"/>
                  <a:gd name="T8" fmla="*/ 242 w 1640"/>
                  <a:gd name="T9" fmla="*/ 219 h 1620"/>
                  <a:gd name="T10" fmla="*/ 176 w 1640"/>
                  <a:gd name="T11" fmla="*/ 293 h 1620"/>
                  <a:gd name="T12" fmla="*/ 120 w 1640"/>
                  <a:gd name="T13" fmla="*/ 374 h 1620"/>
                  <a:gd name="T14" fmla="*/ 73 w 1640"/>
                  <a:gd name="T15" fmla="*/ 462 h 1620"/>
                  <a:gd name="T16" fmla="*/ 38 w 1640"/>
                  <a:gd name="T17" fmla="*/ 554 h 1620"/>
                  <a:gd name="T18" fmla="*/ 14 w 1640"/>
                  <a:gd name="T19" fmla="*/ 650 h 1620"/>
                  <a:gd name="T20" fmla="*/ 3 w 1640"/>
                  <a:gd name="T21" fmla="*/ 749 h 1620"/>
                  <a:gd name="T22" fmla="*/ 2 w 1640"/>
                  <a:gd name="T23" fmla="*/ 848 h 1620"/>
                  <a:gd name="T24" fmla="*/ 14 w 1640"/>
                  <a:gd name="T25" fmla="*/ 946 h 1620"/>
                  <a:gd name="T26" fmla="*/ 38 w 1640"/>
                  <a:gd name="T27" fmla="*/ 1043 h 1620"/>
                  <a:gd name="T28" fmla="*/ 72 w 1640"/>
                  <a:gd name="T29" fmla="*/ 1135 h 1620"/>
                  <a:gd name="T30" fmla="*/ 118 w 1640"/>
                  <a:gd name="T31" fmla="*/ 1223 h 1620"/>
                  <a:gd name="T32" fmla="*/ 174 w 1640"/>
                  <a:gd name="T33" fmla="*/ 1305 h 1620"/>
                  <a:gd name="T34" fmla="*/ 240 w 1640"/>
                  <a:gd name="T35" fmla="*/ 1379 h 1620"/>
                  <a:gd name="T36" fmla="*/ 314 w 1640"/>
                  <a:gd name="T37" fmla="*/ 1445 h 1620"/>
                  <a:gd name="T38" fmla="*/ 395 w 1640"/>
                  <a:gd name="T39" fmla="*/ 1502 h 1620"/>
                  <a:gd name="T40" fmla="*/ 483 w 1640"/>
                  <a:gd name="T41" fmla="*/ 1547 h 1620"/>
                  <a:gd name="T42" fmla="*/ 576 w 1640"/>
                  <a:gd name="T43" fmla="*/ 1582 h 1620"/>
                  <a:gd name="T44" fmla="*/ 672 w 1640"/>
                  <a:gd name="T45" fmla="*/ 1606 h 1620"/>
                  <a:gd name="T46" fmla="*/ 770 w 1640"/>
                  <a:gd name="T47" fmla="*/ 1618 h 1620"/>
                  <a:gd name="T48" fmla="*/ 870 w 1640"/>
                  <a:gd name="T49" fmla="*/ 1618 h 1620"/>
                  <a:gd name="T50" fmla="*/ 968 w 1640"/>
                  <a:gd name="T51" fmla="*/ 1606 h 1620"/>
                  <a:gd name="T52" fmla="*/ 1064 w 1640"/>
                  <a:gd name="T53" fmla="*/ 1582 h 1620"/>
                  <a:gd name="T54" fmla="*/ 1156 w 1640"/>
                  <a:gd name="T55" fmla="*/ 1547 h 1620"/>
                  <a:gd name="T56" fmla="*/ 1245 w 1640"/>
                  <a:gd name="T57" fmla="*/ 1502 h 1620"/>
                  <a:gd name="T58" fmla="*/ 1325 w 1640"/>
                  <a:gd name="T59" fmla="*/ 1445 h 1620"/>
                  <a:gd name="T60" fmla="*/ 1400 w 1640"/>
                  <a:gd name="T61" fmla="*/ 1379 h 1620"/>
                  <a:gd name="T62" fmla="*/ 1465 w 1640"/>
                  <a:gd name="T63" fmla="*/ 1305 h 1620"/>
                  <a:gd name="T64" fmla="*/ 1521 w 1640"/>
                  <a:gd name="T65" fmla="*/ 1223 h 1620"/>
                  <a:gd name="T66" fmla="*/ 1567 w 1640"/>
                  <a:gd name="T67" fmla="*/ 1135 h 1620"/>
                  <a:gd name="T68" fmla="*/ 1602 w 1640"/>
                  <a:gd name="T69" fmla="*/ 1043 h 1620"/>
                  <a:gd name="T70" fmla="*/ 1626 w 1640"/>
                  <a:gd name="T71" fmla="*/ 946 h 1620"/>
                  <a:gd name="T72" fmla="*/ 1637 w 1640"/>
                  <a:gd name="T73" fmla="*/ 848 h 1620"/>
                  <a:gd name="T74" fmla="*/ 1637 w 1640"/>
                  <a:gd name="T75" fmla="*/ 749 h 1620"/>
                  <a:gd name="T76" fmla="*/ 1626 w 1640"/>
                  <a:gd name="T77" fmla="*/ 650 h 1620"/>
                  <a:gd name="T78" fmla="*/ 1602 w 1640"/>
                  <a:gd name="T79" fmla="*/ 554 h 1620"/>
                  <a:gd name="T80" fmla="*/ 1566 w 1640"/>
                  <a:gd name="T81" fmla="*/ 462 h 1620"/>
                  <a:gd name="T82" fmla="*/ 1520 w 1640"/>
                  <a:gd name="T83" fmla="*/ 374 h 1620"/>
                  <a:gd name="T84" fmla="*/ 1464 w 1640"/>
                  <a:gd name="T85" fmla="*/ 293 h 1620"/>
                  <a:gd name="T86" fmla="*/ 1398 w 1640"/>
                  <a:gd name="T87" fmla="*/ 219 h 1620"/>
                  <a:gd name="T88" fmla="*/ 1324 w 1640"/>
                  <a:gd name="T89" fmla="*/ 153 h 1620"/>
                  <a:gd name="T90" fmla="*/ 1242 w 1640"/>
                  <a:gd name="T91" fmla="*/ 97 h 1620"/>
                  <a:gd name="T92" fmla="*/ 1154 w 1640"/>
                  <a:gd name="T93" fmla="*/ 51 h 1620"/>
                  <a:gd name="T94" fmla="*/ 1062 w 1640"/>
                  <a:gd name="T95" fmla="*/ 16 h 16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640" h="1620">
                    <a:moveTo>
                      <a:pt x="643" y="0"/>
                    </a:moveTo>
                    <a:lnTo>
                      <a:pt x="610" y="7"/>
                    </a:lnTo>
                    <a:lnTo>
                      <a:pt x="578" y="16"/>
                    </a:lnTo>
                    <a:lnTo>
                      <a:pt x="548" y="27"/>
                    </a:lnTo>
                    <a:lnTo>
                      <a:pt x="516" y="38"/>
                    </a:lnTo>
                    <a:lnTo>
                      <a:pt x="486" y="51"/>
                    </a:lnTo>
                    <a:lnTo>
                      <a:pt x="456" y="66"/>
                    </a:lnTo>
                    <a:lnTo>
                      <a:pt x="426" y="80"/>
                    </a:lnTo>
                    <a:lnTo>
                      <a:pt x="398" y="97"/>
                    </a:lnTo>
                    <a:lnTo>
                      <a:pt x="370" y="114"/>
                    </a:lnTo>
                    <a:lnTo>
                      <a:pt x="343" y="134"/>
                    </a:lnTo>
                    <a:lnTo>
                      <a:pt x="316" y="153"/>
                    </a:lnTo>
                    <a:lnTo>
                      <a:pt x="291" y="173"/>
                    </a:lnTo>
                    <a:lnTo>
                      <a:pt x="266" y="196"/>
                    </a:lnTo>
                    <a:lnTo>
                      <a:pt x="242" y="219"/>
                    </a:lnTo>
                    <a:lnTo>
                      <a:pt x="219" y="243"/>
                    </a:lnTo>
                    <a:lnTo>
                      <a:pt x="197" y="267"/>
                    </a:lnTo>
                    <a:lnTo>
                      <a:pt x="176" y="293"/>
                    </a:lnTo>
                    <a:lnTo>
                      <a:pt x="156" y="319"/>
                    </a:lnTo>
                    <a:lnTo>
                      <a:pt x="138" y="346"/>
                    </a:lnTo>
                    <a:lnTo>
                      <a:pt x="120" y="374"/>
                    </a:lnTo>
                    <a:lnTo>
                      <a:pt x="103" y="403"/>
                    </a:lnTo>
                    <a:lnTo>
                      <a:pt x="88" y="432"/>
                    </a:lnTo>
                    <a:lnTo>
                      <a:pt x="73" y="462"/>
                    </a:lnTo>
                    <a:lnTo>
                      <a:pt x="61" y="492"/>
                    </a:lnTo>
                    <a:lnTo>
                      <a:pt x="49" y="523"/>
                    </a:lnTo>
                    <a:lnTo>
                      <a:pt x="38" y="554"/>
                    </a:lnTo>
                    <a:lnTo>
                      <a:pt x="29" y="586"/>
                    </a:lnTo>
                    <a:lnTo>
                      <a:pt x="21" y="618"/>
                    </a:lnTo>
                    <a:lnTo>
                      <a:pt x="14" y="650"/>
                    </a:lnTo>
                    <a:lnTo>
                      <a:pt x="8" y="683"/>
                    </a:lnTo>
                    <a:lnTo>
                      <a:pt x="5" y="716"/>
                    </a:lnTo>
                    <a:lnTo>
                      <a:pt x="3" y="749"/>
                    </a:lnTo>
                    <a:lnTo>
                      <a:pt x="0" y="782"/>
                    </a:lnTo>
                    <a:lnTo>
                      <a:pt x="0" y="815"/>
                    </a:lnTo>
                    <a:lnTo>
                      <a:pt x="2" y="848"/>
                    </a:lnTo>
                    <a:lnTo>
                      <a:pt x="5" y="881"/>
                    </a:lnTo>
                    <a:lnTo>
                      <a:pt x="8" y="914"/>
                    </a:lnTo>
                    <a:lnTo>
                      <a:pt x="14" y="946"/>
                    </a:lnTo>
                    <a:lnTo>
                      <a:pt x="21" y="978"/>
                    </a:lnTo>
                    <a:lnTo>
                      <a:pt x="28" y="1011"/>
                    </a:lnTo>
                    <a:lnTo>
                      <a:pt x="38" y="1043"/>
                    </a:lnTo>
                    <a:lnTo>
                      <a:pt x="48" y="1074"/>
                    </a:lnTo>
                    <a:lnTo>
                      <a:pt x="59" y="1105"/>
                    </a:lnTo>
                    <a:lnTo>
                      <a:pt x="72" y="1135"/>
                    </a:lnTo>
                    <a:lnTo>
                      <a:pt x="87" y="1166"/>
                    </a:lnTo>
                    <a:lnTo>
                      <a:pt x="101" y="1194"/>
                    </a:lnTo>
                    <a:lnTo>
                      <a:pt x="118" y="1223"/>
                    </a:lnTo>
                    <a:lnTo>
                      <a:pt x="135" y="1251"/>
                    </a:lnTo>
                    <a:lnTo>
                      <a:pt x="155" y="1278"/>
                    </a:lnTo>
                    <a:lnTo>
                      <a:pt x="174" y="1305"/>
                    </a:lnTo>
                    <a:lnTo>
                      <a:pt x="196" y="1330"/>
                    </a:lnTo>
                    <a:lnTo>
                      <a:pt x="217" y="1355"/>
                    </a:lnTo>
                    <a:lnTo>
                      <a:pt x="240" y="1379"/>
                    </a:lnTo>
                    <a:lnTo>
                      <a:pt x="264" y="1402"/>
                    </a:lnTo>
                    <a:lnTo>
                      <a:pt x="289" y="1424"/>
                    </a:lnTo>
                    <a:lnTo>
                      <a:pt x="314" y="1445"/>
                    </a:lnTo>
                    <a:lnTo>
                      <a:pt x="341" y="1465"/>
                    </a:lnTo>
                    <a:lnTo>
                      <a:pt x="368" y="1483"/>
                    </a:lnTo>
                    <a:lnTo>
                      <a:pt x="395" y="1502"/>
                    </a:lnTo>
                    <a:lnTo>
                      <a:pt x="424" y="1517"/>
                    </a:lnTo>
                    <a:lnTo>
                      <a:pt x="453" y="1533"/>
                    </a:lnTo>
                    <a:lnTo>
                      <a:pt x="483" y="1547"/>
                    </a:lnTo>
                    <a:lnTo>
                      <a:pt x="513" y="1561"/>
                    </a:lnTo>
                    <a:lnTo>
                      <a:pt x="544" y="1572"/>
                    </a:lnTo>
                    <a:lnTo>
                      <a:pt x="576" y="1582"/>
                    </a:lnTo>
                    <a:lnTo>
                      <a:pt x="608" y="1591"/>
                    </a:lnTo>
                    <a:lnTo>
                      <a:pt x="639" y="1599"/>
                    </a:lnTo>
                    <a:lnTo>
                      <a:pt x="672" y="1606"/>
                    </a:lnTo>
                    <a:lnTo>
                      <a:pt x="704" y="1612"/>
                    </a:lnTo>
                    <a:lnTo>
                      <a:pt x="737" y="1615"/>
                    </a:lnTo>
                    <a:lnTo>
                      <a:pt x="770" y="1618"/>
                    </a:lnTo>
                    <a:lnTo>
                      <a:pt x="803" y="1620"/>
                    </a:lnTo>
                    <a:lnTo>
                      <a:pt x="836" y="1620"/>
                    </a:lnTo>
                    <a:lnTo>
                      <a:pt x="870" y="1618"/>
                    </a:lnTo>
                    <a:lnTo>
                      <a:pt x="903" y="1615"/>
                    </a:lnTo>
                    <a:lnTo>
                      <a:pt x="935" y="1612"/>
                    </a:lnTo>
                    <a:lnTo>
                      <a:pt x="968" y="1606"/>
                    </a:lnTo>
                    <a:lnTo>
                      <a:pt x="1000" y="1599"/>
                    </a:lnTo>
                    <a:lnTo>
                      <a:pt x="1032" y="1591"/>
                    </a:lnTo>
                    <a:lnTo>
                      <a:pt x="1064" y="1582"/>
                    </a:lnTo>
                    <a:lnTo>
                      <a:pt x="1095" y="1572"/>
                    </a:lnTo>
                    <a:lnTo>
                      <a:pt x="1126" y="1561"/>
                    </a:lnTo>
                    <a:lnTo>
                      <a:pt x="1156" y="1547"/>
                    </a:lnTo>
                    <a:lnTo>
                      <a:pt x="1187" y="1533"/>
                    </a:lnTo>
                    <a:lnTo>
                      <a:pt x="1215" y="1517"/>
                    </a:lnTo>
                    <a:lnTo>
                      <a:pt x="1245" y="1502"/>
                    </a:lnTo>
                    <a:lnTo>
                      <a:pt x="1272" y="1483"/>
                    </a:lnTo>
                    <a:lnTo>
                      <a:pt x="1299" y="1465"/>
                    </a:lnTo>
                    <a:lnTo>
                      <a:pt x="1325" y="1445"/>
                    </a:lnTo>
                    <a:lnTo>
                      <a:pt x="1351" y="1424"/>
                    </a:lnTo>
                    <a:lnTo>
                      <a:pt x="1376" y="1402"/>
                    </a:lnTo>
                    <a:lnTo>
                      <a:pt x="1400" y="1379"/>
                    </a:lnTo>
                    <a:lnTo>
                      <a:pt x="1423" y="1355"/>
                    </a:lnTo>
                    <a:lnTo>
                      <a:pt x="1444" y="1330"/>
                    </a:lnTo>
                    <a:lnTo>
                      <a:pt x="1465" y="1305"/>
                    </a:lnTo>
                    <a:lnTo>
                      <a:pt x="1485" y="1278"/>
                    </a:lnTo>
                    <a:lnTo>
                      <a:pt x="1503" y="1251"/>
                    </a:lnTo>
                    <a:lnTo>
                      <a:pt x="1521" y="1223"/>
                    </a:lnTo>
                    <a:lnTo>
                      <a:pt x="1537" y="1194"/>
                    </a:lnTo>
                    <a:lnTo>
                      <a:pt x="1553" y="1166"/>
                    </a:lnTo>
                    <a:lnTo>
                      <a:pt x="1567" y="1135"/>
                    </a:lnTo>
                    <a:lnTo>
                      <a:pt x="1581" y="1105"/>
                    </a:lnTo>
                    <a:lnTo>
                      <a:pt x="1592" y="1074"/>
                    </a:lnTo>
                    <a:lnTo>
                      <a:pt x="1602" y="1043"/>
                    </a:lnTo>
                    <a:lnTo>
                      <a:pt x="1611" y="1011"/>
                    </a:lnTo>
                    <a:lnTo>
                      <a:pt x="1619" y="978"/>
                    </a:lnTo>
                    <a:lnTo>
                      <a:pt x="1626" y="946"/>
                    </a:lnTo>
                    <a:lnTo>
                      <a:pt x="1632" y="914"/>
                    </a:lnTo>
                    <a:lnTo>
                      <a:pt x="1635" y="881"/>
                    </a:lnTo>
                    <a:lnTo>
                      <a:pt x="1637" y="848"/>
                    </a:lnTo>
                    <a:lnTo>
                      <a:pt x="1640" y="815"/>
                    </a:lnTo>
                    <a:lnTo>
                      <a:pt x="1638" y="782"/>
                    </a:lnTo>
                    <a:lnTo>
                      <a:pt x="1637" y="749"/>
                    </a:lnTo>
                    <a:lnTo>
                      <a:pt x="1635" y="716"/>
                    </a:lnTo>
                    <a:lnTo>
                      <a:pt x="1630" y="683"/>
                    </a:lnTo>
                    <a:lnTo>
                      <a:pt x="1626" y="650"/>
                    </a:lnTo>
                    <a:lnTo>
                      <a:pt x="1619" y="618"/>
                    </a:lnTo>
                    <a:lnTo>
                      <a:pt x="1611" y="586"/>
                    </a:lnTo>
                    <a:lnTo>
                      <a:pt x="1602" y="554"/>
                    </a:lnTo>
                    <a:lnTo>
                      <a:pt x="1591" y="523"/>
                    </a:lnTo>
                    <a:lnTo>
                      <a:pt x="1579" y="492"/>
                    </a:lnTo>
                    <a:lnTo>
                      <a:pt x="1566" y="462"/>
                    </a:lnTo>
                    <a:lnTo>
                      <a:pt x="1552" y="432"/>
                    </a:lnTo>
                    <a:lnTo>
                      <a:pt x="1536" y="403"/>
                    </a:lnTo>
                    <a:lnTo>
                      <a:pt x="1520" y="374"/>
                    </a:lnTo>
                    <a:lnTo>
                      <a:pt x="1502" y="346"/>
                    </a:lnTo>
                    <a:lnTo>
                      <a:pt x="1484" y="319"/>
                    </a:lnTo>
                    <a:lnTo>
                      <a:pt x="1464" y="293"/>
                    </a:lnTo>
                    <a:lnTo>
                      <a:pt x="1443" y="267"/>
                    </a:lnTo>
                    <a:lnTo>
                      <a:pt x="1420" y="243"/>
                    </a:lnTo>
                    <a:lnTo>
                      <a:pt x="1398" y="219"/>
                    </a:lnTo>
                    <a:lnTo>
                      <a:pt x="1374" y="196"/>
                    </a:lnTo>
                    <a:lnTo>
                      <a:pt x="1349" y="173"/>
                    </a:lnTo>
                    <a:lnTo>
                      <a:pt x="1324" y="153"/>
                    </a:lnTo>
                    <a:lnTo>
                      <a:pt x="1297" y="134"/>
                    </a:lnTo>
                    <a:lnTo>
                      <a:pt x="1269" y="114"/>
                    </a:lnTo>
                    <a:lnTo>
                      <a:pt x="1242" y="97"/>
                    </a:lnTo>
                    <a:lnTo>
                      <a:pt x="1213" y="80"/>
                    </a:lnTo>
                    <a:lnTo>
                      <a:pt x="1184" y="66"/>
                    </a:lnTo>
                    <a:lnTo>
                      <a:pt x="1154" y="51"/>
                    </a:lnTo>
                    <a:lnTo>
                      <a:pt x="1123" y="38"/>
                    </a:lnTo>
                    <a:lnTo>
                      <a:pt x="1092" y="27"/>
                    </a:lnTo>
                    <a:lnTo>
                      <a:pt x="1062" y="16"/>
                    </a:lnTo>
                    <a:lnTo>
                      <a:pt x="1030" y="7"/>
                    </a:lnTo>
                    <a:lnTo>
                      <a:pt x="997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82" name="Freeform 122"/>
              <p:cNvSpPr>
                <a:spLocks/>
              </p:cNvSpPr>
              <p:nvPr/>
            </p:nvSpPr>
            <p:spPr bwMode="auto">
              <a:xfrm>
                <a:off x="449" y="1677"/>
                <a:ext cx="639" cy="277"/>
              </a:xfrm>
              <a:custGeom>
                <a:avLst/>
                <a:gdLst>
                  <a:gd name="T0" fmla="*/ 4 w 1452"/>
                  <a:gd name="T1" fmla="*/ 26 h 631"/>
                  <a:gd name="T2" fmla="*/ 16 w 1452"/>
                  <a:gd name="T3" fmla="*/ 80 h 631"/>
                  <a:gd name="T4" fmla="*/ 30 w 1452"/>
                  <a:gd name="T5" fmla="*/ 131 h 631"/>
                  <a:gd name="T6" fmla="*/ 50 w 1452"/>
                  <a:gd name="T7" fmla="*/ 182 h 631"/>
                  <a:gd name="T8" fmla="*/ 72 w 1452"/>
                  <a:gd name="T9" fmla="*/ 231 h 631"/>
                  <a:gd name="T10" fmla="*/ 99 w 1452"/>
                  <a:gd name="T11" fmla="*/ 277 h 631"/>
                  <a:gd name="T12" fmla="*/ 128 w 1452"/>
                  <a:gd name="T13" fmla="*/ 323 h 631"/>
                  <a:gd name="T14" fmla="*/ 161 w 1452"/>
                  <a:gd name="T15" fmla="*/ 365 h 631"/>
                  <a:gd name="T16" fmla="*/ 196 w 1452"/>
                  <a:gd name="T17" fmla="*/ 405 h 631"/>
                  <a:gd name="T18" fmla="*/ 235 w 1452"/>
                  <a:gd name="T19" fmla="*/ 443 h 631"/>
                  <a:gd name="T20" fmla="*/ 276 w 1452"/>
                  <a:gd name="T21" fmla="*/ 477 h 631"/>
                  <a:gd name="T22" fmla="*/ 320 w 1452"/>
                  <a:gd name="T23" fmla="*/ 509 h 631"/>
                  <a:gd name="T24" fmla="*/ 365 w 1452"/>
                  <a:gd name="T25" fmla="*/ 537 h 631"/>
                  <a:gd name="T26" fmla="*/ 413 w 1452"/>
                  <a:gd name="T27" fmla="*/ 561 h 631"/>
                  <a:gd name="T28" fmla="*/ 463 w 1452"/>
                  <a:gd name="T29" fmla="*/ 582 h 631"/>
                  <a:gd name="T30" fmla="*/ 514 w 1452"/>
                  <a:gd name="T31" fmla="*/ 600 h 631"/>
                  <a:gd name="T32" fmla="*/ 566 w 1452"/>
                  <a:gd name="T33" fmla="*/ 613 h 631"/>
                  <a:gd name="T34" fmla="*/ 618 w 1452"/>
                  <a:gd name="T35" fmla="*/ 623 h 631"/>
                  <a:gd name="T36" fmla="*/ 672 w 1452"/>
                  <a:gd name="T37" fmla="*/ 629 h 631"/>
                  <a:gd name="T38" fmla="*/ 726 w 1452"/>
                  <a:gd name="T39" fmla="*/ 631 h 631"/>
                  <a:gd name="T40" fmla="*/ 780 w 1452"/>
                  <a:gd name="T41" fmla="*/ 629 h 631"/>
                  <a:gd name="T42" fmla="*/ 833 w 1452"/>
                  <a:gd name="T43" fmla="*/ 623 h 631"/>
                  <a:gd name="T44" fmla="*/ 886 w 1452"/>
                  <a:gd name="T45" fmla="*/ 613 h 631"/>
                  <a:gd name="T46" fmla="*/ 939 w 1452"/>
                  <a:gd name="T47" fmla="*/ 600 h 631"/>
                  <a:gd name="T48" fmla="*/ 989 w 1452"/>
                  <a:gd name="T49" fmla="*/ 582 h 631"/>
                  <a:gd name="T50" fmla="*/ 1038 w 1452"/>
                  <a:gd name="T51" fmla="*/ 561 h 631"/>
                  <a:gd name="T52" fmla="*/ 1086 w 1452"/>
                  <a:gd name="T53" fmla="*/ 537 h 631"/>
                  <a:gd name="T54" fmla="*/ 1132 w 1452"/>
                  <a:gd name="T55" fmla="*/ 509 h 631"/>
                  <a:gd name="T56" fmla="*/ 1176 w 1452"/>
                  <a:gd name="T57" fmla="*/ 477 h 631"/>
                  <a:gd name="T58" fmla="*/ 1217 w 1452"/>
                  <a:gd name="T59" fmla="*/ 443 h 631"/>
                  <a:gd name="T60" fmla="*/ 1255 w 1452"/>
                  <a:gd name="T61" fmla="*/ 405 h 631"/>
                  <a:gd name="T62" fmla="*/ 1292 w 1452"/>
                  <a:gd name="T63" fmla="*/ 365 h 631"/>
                  <a:gd name="T64" fmla="*/ 1325 w 1452"/>
                  <a:gd name="T65" fmla="*/ 323 h 631"/>
                  <a:gd name="T66" fmla="*/ 1354 w 1452"/>
                  <a:gd name="T67" fmla="*/ 277 h 631"/>
                  <a:gd name="T68" fmla="*/ 1380 w 1452"/>
                  <a:gd name="T69" fmla="*/ 231 h 631"/>
                  <a:gd name="T70" fmla="*/ 1402 w 1452"/>
                  <a:gd name="T71" fmla="*/ 182 h 631"/>
                  <a:gd name="T72" fmla="*/ 1421 w 1452"/>
                  <a:gd name="T73" fmla="*/ 131 h 631"/>
                  <a:gd name="T74" fmla="*/ 1437 w 1452"/>
                  <a:gd name="T75" fmla="*/ 80 h 631"/>
                  <a:gd name="T76" fmla="*/ 1448 w 1452"/>
                  <a:gd name="T77" fmla="*/ 26 h 6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52" h="631">
                    <a:moveTo>
                      <a:pt x="0" y="0"/>
                    </a:moveTo>
                    <a:lnTo>
                      <a:pt x="4" y="26"/>
                    </a:lnTo>
                    <a:lnTo>
                      <a:pt x="9" y="54"/>
                    </a:lnTo>
                    <a:lnTo>
                      <a:pt x="16" y="80"/>
                    </a:lnTo>
                    <a:lnTo>
                      <a:pt x="23" y="106"/>
                    </a:lnTo>
                    <a:lnTo>
                      <a:pt x="30" y="131"/>
                    </a:lnTo>
                    <a:lnTo>
                      <a:pt x="40" y="157"/>
                    </a:lnTo>
                    <a:lnTo>
                      <a:pt x="50" y="182"/>
                    </a:lnTo>
                    <a:lnTo>
                      <a:pt x="60" y="206"/>
                    </a:lnTo>
                    <a:lnTo>
                      <a:pt x="72" y="231"/>
                    </a:lnTo>
                    <a:lnTo>
                      <a:pt x="85" y="254"/>
                    </a:lnTo>
                    <a:lnTo>
                      <a:pt x="99" y="277"/>
                    </a:lnTo>
                    <a:lnTo>
                      <a:pt x="112" y="300"/>
                    </a:lnTo>
                    <a:lnTo>
                      <a:pt x="128" y="323"/>
                    </a:lnTo>
                    <a:lnTo>
                      <a:pt x="144" y="344"/>
                    </a:lnTo>
                    <a:lnTo>
                      <a:pt x="161" y="365"/>
                    </a:lnTo>
                    <a:lnTo>
                      <a:pt x="178" y="385"/>
                    </a:lnTo>
                    <a:lnTo>
                      <a:pt x="196" y="405"/>
                    </a:lnTo>
                    <a:lnTo>
                      <a:pt x="216" y="425"/>
                    </a:lnTo>
                    <a:lnTo>
                      <a:pt x="235" y="443"/>
                    </a:lnTo>
                    <a:lnTo>
                      <a:pt x="255" y="460"/>
                    </a:lnTo>
                    <a:lnTo>
                      <a:pt x="276" y="477"/>
                    </a:lnTo>
                    <a:lnTo>
                      <a:pt x="297" y="493"/>
                    </a:lnTo>
                    <a:lnTo>
                      <a:pt x="320" y="509"/>
                    </a:lnTo>
                    <a:lnTo>
                      <a:pt x="343" y="523"/>
                    </a:lnTo>
                    <a:lnTo>
                      <a:pt x="365" y="537"/>
                    </a:lnTo>
                    <a:lnTo>
                      <a:pt x="389" y="550"/>
                    </a:lnTo>
                    <a:lnTo>
                      <a:pt x="413" y="561"/>
                    </a:lnTo>
                    <a:lnTo>
                      <a:pt x="438" y="572"/>
                    </a:lnTo>
                    <a:lnTo>
                      <a:pt x="463" y="582"/>
                    </a:lnTo>
                    <a:lnTo>
                      <a:pt x="488" y="592"/>
                    </a:lnTo>
                    <a:lnTo>
                      <a:pt x="514" y="600"/>
                    </a:lnTo>
                    <a:lnTo>
                      <a:pt x="540" y="607"/>
                    </a:lnTo>
                    <a:lnTo>
                      <a:pt x="566" y="613"/>
                    </a:lnTo>
                    <a:lnTo>
                      <a:pt x="592" y="619"/>
                    </a:lnTo>
                    <a:lnTo>
                      <a:pt x="618" y="623"/>
                    </a:lnTo>
                    <a:lnTo>
                      <a:pt x="646" y="627"/>
                    </a:lnTo>
                    <a:lnTo>
                      <a:pt x="672" y="629"/>
                    </a:lnTo>
                    <a:lnTo>
                      <a:pt x="699" y="631"/>
                    </a:lnTo>
                    <a:lnTo>
                      <a:pt x="726" y="631"/>
                    </a:lnTo>
                    <a:lnTo>
                      <a:pt x="752" y="631"/>
                    </a:lnTo>
                    <a:lnTo>
                      <a:pt x="780" y="629"/>
                    </a:lnTo>
                    <a:lnTo>
                      <a:pt x="807" y="627"/>
                    </a:lnTo>
                    <a:lnTo>
                      <a:pt x="833" y="623"/>
                    </a:lnTo>
                    <a:lnTo>
                      <a:pt x="859" y="619"/>
                    </a:lnTo>
                    <a:lnTo>
                      <a:pt x="886" y="613"/>
                    </a:lnTo>
                    <a:lnTo>
                      <a:pt x="912" y="607"/>
                    </a:lnTo>
                    <a:lnTo>
                      <a:pt x="939" y="600"/>
                    </a:lnTo>
                    <a:lnTo>
                      <a:pt x="964" y="592"/>
                    </a:lnTo>
                    <a:lnTo>
                      <a:pt x="989" y="582"/>
                    </a:lnTo>
                    <a:lnTo>
                      <a:pt x="1014" y="572"/>
                    </a:lnTo>
                    <a:lnTo>
                      <a:pt x="1038" y="561"/>
                    </a:lnTo>
                    <a:lnTo>
                      <a:pt x="1062" y="550"/>
                    </a:lnTo>
                    <a:lnTo>
                      <a:pt x="1086" y="537"/>
                    </a:lnTo>
                    <a:lnTo>
                      <a:pt x="1109" y="523"/>
                    </a:lnTo>
                    <a:lnTo>
                      <a:pt x="1132" y="509"/>
                    </a:lnTo>
                    <a:lnTo>
                      <a:pt x="1154" y="493"/>
                    </a:lnTo>
                    <a:lnTo>
                      <a:pt x="1176" y="477"/>
                    </a:lnTo>
                    <a:lnTo>
                      <a:pt x="1196" y="460"/>
                    </a:lnTo>
                    <a:lnTo>
                      <a:pt x="1217" y="443"/>
                    </a:lnTo>
                    <a:lnTo>
                      <a:pt x="1237" y="425"/>
                    </a:lnTo>
                    <a:lnTo>
                      <a:pt x="1255" y="405"/>
                    </a:lnTo>
                    <a:lnTo>
                      <a:pt x="1273" y="385"/>
                    </a:lnTo>
                    <a:lnTo>
                      <a:pt x="1292" y="365"/>
                    </a:lnTo>
                    <a:lnTo>
                      <a:pt x="1308" y="344"/>
                    </a:lnTo>
                    <a:lnTo>
                      <a:pt x="1325" y="323"/>
                    </a:lnTo>
                    <a:lnTo>
                      <a:pt x="1339" y="300"/>
                    </a:lnTo>
                    <a:lnTo>
                      <a:pt x="1354" y="277"/>
                    </a:lnTo>
                    <a:lnTo>
                      <a:pt x="1367" y="254"/>
                    </a:lnTo>
                    <a:lnTo>
                      <a:pt x="1380" y="231"/>
                    </a:lnTo>
                    <a:lnTo>
                      <a:pt x="1392" y="206"/>
                    </a:lnTo>
                    <a:lnTo>
                      <a:pt x="1402" y="182"/>
                    </a:lnTo>
                    <a:lnTo>
                      <a:pt x="1412" y="157"/>
                    </a:lnTo>
                    <a:lnTo>
                      <a:pt x="1421" y="131"/>
                    </a:lnTo>
                    <a:lnTo>
                      <a:pt x="1429" y="106"/>
                    </a:lnTo>
                    <a:lnTo>
                      <a:pt x="1437" y="80"/>
                    </a:lnTo>
                    <a:lnTo>
                      <a:pt x="1443" y="54"/>
                    </a:lnTo>
                    <a:lnTo>
                      <a:pt x="1448" y="26"/>
                    </a:lnTo>
                    <a:lnTo>
                      <a:pt x="1452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83" name="Line 123"/>
              <p:cNvSpPr>
                <a:spLocks noChangeShapeType="1"/>
              </p:cNvSpPr>
              <p:nvPr/>
            </p:nvSpPr>
            <p:spPr bwMode="auto">
              <a:xfrm>
                <a:off x="2124" y="1954"/>
                <a:ext cx="157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484" name="Freeform 124"/>
              <p:cNvSpPr>
                <a:spLocks/>
              </p:cNvSpPr>
              <p:nvPr/>
            </p:nvSpPr>
            <p:spPr bwMode="auto">
              <a:xfrm>
                <a:off x="347" y="1748"/>
                <a:ext cx="932" cy="338"/>
              </a:xfrm>
              <a:custGeom>
                <a:avLst/>
                <a:gdLst>
                  <a:gd name="T0" fmla="*/ 15 w 2123"/>
                  <a:gd name="T1" fmla="*/ 40 h 771"/>
                  <a:gd name="T2" fmla="*/ 50 w 2123"/>
                  <a:gd name="T3" fmla="*/ 118 h 771"/>
                  <a:gd name="T4" fmla="*/ 76 w 2123"/>
                  <a:gd name="T5" fmla="*/ 175 h 771"/>
                  <a:gd name="T6" fmla="*/ 94 w 2123"/>
                  <a:gd name="T7" fmla="*/ 213 h 771"/>
                  <a:gd name="T8" fmla="*/ 113 w 2123"/>
                  <a:gd name="T9" fmla="*/ 249 h 771"/>
                  <a:gd name="T10" fmla="*/ 132 w 2123"/>
                  <a:gd name="T11" fmla="*/ 285 h 771"/>
                  <a:gd name="T12" fmla="*/ 154 w 2123"/>
                  <a:gd name="T13" fmla="*/ 322 h 771"/>
                  <a:gd name="T14" fmla="*/ 176 w 2123"/>
                  <a:gd name="T15" fmla="*/ 356 h 771"/>
                  <a:gd name="T16" fmla="*/ 198 w 2123"/>
                  <a:gd name="T17" fmla="*/ 389 h 771"/>
                  <a:gd name="T18" fmla="*/ 221 w 2123"/>
                  <a:gd name="T19" fmla="*/ 421 h 771"/>
                  <a:gd name="T20" fmla="*/ 247 w 2123"/>
                  <a:gd name="T21" fmla="*/ 453 h 771"/>
                  <a:gd name="T22" fmla="*/ 273 w 2123"/>
                  <a:gd name="T23" fmla="*/ 483 h 771"/>
                  <a:gd name="T24" fmla="*/ 300 w 2123"/>
                  <a:gd name="T25" fmla="*/ 512 h 771"/>
                  <a:gd name="T26" fmla="*/ 330 w 2123"/>
                  <a:gd name="T27" fmla="*/ 540 h 771"/>
                  <a:gd name="T28" fmla="*/ 361 w 2123"/>
                  <a:gd name="T29" fmla="*/ 566 h 771"/>
                  <a:gd name="T30" fmla="*/ 393 w 2123"/>
                  <a:gd name="T31" fmla="*/ 591 h 771"/>
                  <a:gd name="T32" fmla="*/ 428 w 2123"/>
                  <a:gd name="T33" fmla="*/ 614 h 771"/>
                  <a:gd name="T34" fmla="*/ 463 w 2123"/>
                  <a:gd name="T35" fmla="*/ 636 h 771"/>
                  <a:gd name="T36" fmla="*/ 500 w 2123"/>
                  <a:gd name="T37" fmla="*/ 655 h 771"/>
                  <a:gd name="T38" fmla="*/ 538 w 2123"/>
                  <a:gd name="T39" fmla="*/ 675 h 771"/>
                  <a:gd name="T40" fmla="*/ 577 w 2123"/>
                  <a:gd name="T41" fmla="*/ 691 h 771"/>
                  <a:gd name="T42" fmla="*/ 617 w 2123"/>
                  <a:gd name="T43" fmla="*/ 706 h 771"/>
                  <a:gd name="T44" fmla="*/ 659 w 2123"/>
                  <a:gd name="T45" fmla="*/ 720 h 771"/>
                  <a:gd name="T46" fmla="*/ 701 w 2123"/>
                  <a:gd name="T47" fmla="*/ 733 h 771"/>
                  <a:gd name="T48" fmla="*/ 743 w 2123"/>
                  <a:gd name="T49" fmla="*/ 743 h 771"/>
                  <a:gd name="T50" fmla="*/ 786 w 2123"/>
                  <a:gd name="T51" fmla="*/ 752 h 771"/>
                  <a:gd name="T52" fmla="*/ 829 w 2123"/>
                  <a:gd name="T53" fmla="*/ 759 h 771"/>
                  <a:gd name="T54" fmla="*/ 874 w 2123"/>
                  <a:gd name="T55" fmla="*/ 764 h 771"/>
                  <a:gd name="T56" fmla="*/ 918 w 2123"/>
                  <a:gd name="T57" fmla="*/ 768 h 771"/>
                  <a:gd name="T58" fmla="*/ 961 w 2123"/>
                  <a:gd name="T59" fmla="*/ 770 h 771"/>
                  <a:gd name="T60" fmla="*/ 1005 w 2123"/>
                  <a:gd name="T61" fmla="*/ 771 h 771"/>
                  <a:gd name="T62" fmla="*/ 1048 w 2123"/>
                  <a:gd name="T63" fmla="*/ 770 h 771"/>
                  <a:gd name="T64" fmla="*/ 1093 w 2123"/>
                  <a:gd name="T65" fmla="*/ 767 h 771"/>
                  <a:gd name="T66" fmla="*/ 1135 w 2123"/>
                  <a:gd name="T67" fmla="*/ 762 h 771"/>
                  <a:gd name="T68" fmla="*/ 1178 w 2123"/>
                  <a:gd name="T69" fmla="*/ 755 h 771"/>
                  <a:gd name="T70" fmla="*/ 1219 w 2123"/>
                  <a:gd name="T71" fmla="*/ 747 h 771"/>
                  <a:gd name="T72" fmla="*/ 1261 w 2123"/>
                  <a:gd name="T73" fmla="*/ 737 h 771"/>
                  <a:gd name="T74" fmla="*/ 1300 w 2123"/>
                  <a:gd name="T75" fmla="*/ 726 h 771"/>
                  <a:gd name="T76" fmla="*/ 1339 w 2123"/>
                  <a:gd name="T77" fmla="*/ 712 h 771"/>
                  <a:gd name="T78" fmla="*/ 1377 w 2123"/>
                  <a:gd name="T79" fmla="*/ 697 h 771"/>
                  <a:gd name="T80" fmla="*/ 1414 w 2123"/>
                  <a:gd name="T81" fmla="*/ 680 h 771"/>
                  <a:gd name="T82" fmla="*/ 1449 w 2123"/>
                  <a:gd name="T83" fmla="*/ 661 h 771"/>
                  <a:gd name="T84" fmla="*/ 1483 w 2123"/>
                  <a:gd name="T85" fmla="*/ 641 h 771"/>
                  <a:gd name="T86" fmla="*/ 1515 w 2123"/>
                  <a:gd name="T87" fmla="*/ 619 h 771"/>
                  <a:gd name="T88" fmla="*/ 1548 w 2123"/>
                  <a:gd name="T89" fmla="*/ 595 h 771"/>
                  <a:gd name="T90" fmla="*/ 1579 w 2123"/>
                  <a:gd name="T91" fmla="*/ 569 h 771"/>
                  <a:gd name="T92" fmla="*/ 1609 w 2123"/>
                  <a:gd name="T93" fmla="*/ 543 h 771"/>
                  <a:gd name="T94" fmla="*/ 1640 w 2123"/>
                  <a:gd name="T95" fmla="*/ 515 h 771"/>
                  <a:gd name="T96" fmla="*/ 1669 w 2123"/>
                  <a:gd name="T97" fmla="*/ 485 h 771"/>
                  <a:gd name="T98" fmla="*/ 1699 w 2123"/>
                  <a:gd name="T99" fmla="*/ 454 h 771"/>
                  <a:gd name="T100" fmla="*/ 1728 w 2123"/>
                  <a:gd name="T101" fmla="*/ 423 h 771"/>
                  <a:gd name="T102" fmla="*/ 1759 w 2123"/>
                  <a:gd name="T103" fmla="*/ 390 h 771"/>
                  <a:gd name="T104" fmla="*/ 1789 w 2123"/>
                  <a:gd name="T105" fmla="*/ 356 h 771"/>
                  <a:gd name="T106" fmla="*/ 1820 w 2123"/>
                  <a:gd name="T107" fmla="*/ 322 h 771"/>
                  <a:gd name="T108" fmla="*/ 1851 w 2123"/>
                  <a:gd name="T109" fmla="*/ 286 h 771"/>
                  <a:gd name="T110" fmla="*/ 1884 w 2123"/>
                  <a:gd name="T111" fmla="*/ 250 h 771"/>
                  <a:gd name="T112" fmla="*/ 1917 w 2123"/>
                  <a:gd name="T113" fmla="*/ 213 h 771"/>
                  <a:gd name="T114" fmla="*/ 1951 w 2123"/>
                  <a:gd name="T115" fmla="*/ 175 h 771"/>
                  <a:gd name="T116" fmla="*/ 1987 w 2123"/>
                  <a:gd name="T117" fmla="*/ 138 h 771"/>
                  <a:gd name="T118" fmla="*/ 2024 w 2123"/>
                  <a:gd name="T119" fmla="*/ 99 h 771"/>
                  <a:gd name="T120" fmla="*/ 2062 w 2123"/>
                  <a:gd name="T121" fmla="*/ 59 h 771"/>
                  <a:gd name="T122" fmla="*/ 2103 w 2123"/>
                  <a:gd name="T123" fmla="*/ 21 h 7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123" h="771">
                    <a:moveTo>
                      <a:pt x="0" y="0"/>
                    </a:moveTo>
                    <a:lnTo>
                      <a:pt x="15" y="40"/>
                    </a:lnTo>
                    <a:lnTo>
                      <a:pt x="33" y="79"/>
                    </a:lnTo>
                    <a:lnTo>
                      <a:pt x="50" y="118"/>
                    </a:lnTo>
                    <a:lnTo>
                      <a:pt x="67" y="156"/>
                    </a:lnTo>
                    <a:lnTo>
                      <a:pt x="76" y="175"/>
                    </a:lnTo>
                    <a:lnTo>
                      <a:pt x="85" y="194"/>
                    </a:lnTo>
                    <a:lnTo>
                      <a:pt x="94" y="213"/>
                    </a:lnTo>
                    <a:lnTo>
                      <a:pt x="103" y="231"/>
                    </a:lnTo>
                    <a:lnTo>
                      <a:pt x="113" y="249"/>
                    </a:lnTo>
                    <a:lnTo>
                      <a:pt x="123" y="267"/>
                    </a:lnTo>
                    <a:lnTo>
                      <a:pt x="132" y="285"/>
                    </a:lnTo>
                    <a:lnTo>
                      <a:pt x="143" y="303"/>
                    </a:lnTo>
                    <a:lnTo>
                      <a:pt x="154" y="322"/>
                    </a:lnTo>
                    <a:lnTo>
                      <a:pt x="164" y="339"/>
                    </a:lnTo>
                    <a:lnTo>
                      <a:pt x="176" y="356"/>
                    </a:lnTo>
                    <a:lnTo>
                      <a:pt x="186" y="373"/>
                    </a:lnTo>
                    <a:lnTo>
                      <a:pt x="198" y="389"/>
                    </a:lnTo>
                    <a:lnTo>
                      <a:pt x="210" y="406"/>
                    </a:lnTo>
                    <a:lnTo>
                      <a:pt x="221" y="421"/>
                    </a:lnTo>
                    <a:lnTo>
                      <a:pt x="233" y="437"/>
                    </a:lnTo>
                    <a:lnTo>
                      <a:pt x="247" y="453"/>
                    </a:lnTo>
                    <a:lnTo>
                      <a:pt x="260" y="468"/>
                    </a:lnTo>
                    <a:lnTo>
                      <a:pt x="273" y="483"/>
                    </a:lnTo>
                    <a:lnTo>
                      <a:pt x="287" y="498"/>
                    </a:lnTo>
                    <a:lnTo>
                      <a:pt x="300" y="512"/>
                    </a:lnTo>
                    <a:lnTo>
                      <a:pt x="315" y="526"/>
                    </a:lnTo>
                    <a:lnTo>
                      <a:pt x="330" y="540"/>
                    </a:lnTo>
                    <a:lnTo>
                      <a:pt x="345" y="553"/>
                    </a:lnTo>
                    <a:lnTo>
                      <a:pt x="361" y="566"/>
                    </a:lnTo>
                    <a:lnTo>
                      <a:pt x="376" y="578"/>
                    </a:lnTo>
                    <a:lnTo>
                      <a:pt x="393" y="591"/>
                    </a:lnTo>
                    <a:lnTo>
                      <a:pt x="411" y="603"/>
                    </a:lnTo>
                    <a:lnTo>
                      <a:pt x="428" y="614"/>
                    </a:lnTo>
                    <a:lnTo>
                      <a:pt x="445" y="625"/>
                    </a:lnTo>
                    <a:lnTo>
                      <a:pt x="463" y="636"/>
                    </a:lnTo>
                    <a:lnTo>
                      <a:pt x="481" y="646"/>
                    </a:lnTo>
                    <a:lnTo>
                      <a:pt x="500" y="655"/>
                    </a:lnTo>
                    <a:lnTo>
                      <a:pt x="518" y="666"/>
                    </a:lnTo>
                    <a:lnTo>
                      <a:pt x="538" y="675"/>
                    </a:lnTo>
                    <a:lnTo>
                      <a:pt x="557" y="683"/>
                    </a:lnTo>
                    <a:lnTo>
                      <a:pt x="577" y="691"/>
                    </a:lnTo>
                    <a:lnTo>
                      <a:pt x="598" y="698"/>
                    </a:lnTo>
                    <a:lnTo>
                      <a:pt x="617" y="706"/>
                    </a:lnTo>
                    <a:lnTo>
                      <a:pt x="638" y="713"/>
                    </a:lnTo>
                    <a:lnTo>
                      <a:pt x="659" y="720"/>
                    </a:lnTo>
                    <a:lnTo>
                      <a:pt x="680" y="726"/>
                    </a:lnTo>
                    <a:lnTo>
                      <a:pt x="701" y="733"/>
                    </a:lnTo>
                    <a:lnTo>
                      <a:pt x="722" y="737"/>
                    </a:lnTo>
                    <a:lnTo>
                      <a:pt x="743" y="743"/>
                    </a:lnTo>
                    <a:lnTo>
                      <a:pt x="765" y="747"/>
                    </a:lnTo>
                    <a:lnTo>
                      <a:pt x="786" y="752"/>
                    </a:lnTo>
                    <a:lnTo>
                      <a:pt x="808" y="755"/>
                    </a:lnTo>
                    <a:lnTo>
                      <a:pt x="829" y="759"/>
                    </a:lnTo>
                    <a:lnTo>
                      <a:pt x="852" y="762"/>
                    </a:lnTo>
                    <a:lnTo>
                      <a:pt x="874" y="764"/>
                    </a:lnTo>
                    <a:lnTo>
                      <a:pt x="895" y="767"/>
                    </a:lnTo>
                    <a:lnTo>
                      <a:pt x="918" y="768"/>
                    </a:lnTo>
                    <a:lnTo>
                      <a:pt x="939" y="769"/>
                    </a:lnTo>
                    <a:lnTo>
                      <a:pt x="961" y="770"/>
                    </a:lnTo>
                    <a:lnTo>
                      <a:pt x="984" y="771"/>
                    </a:lnTo>
                    <a:lnTo>
                      <a:pt x="1005" y="771"/>
                    </a:lnTo>
                    <a:lnTo>
                      <a:pt x="1027" y="770"/>
                    </a:lnTo>
                    <a:lnTo>
                      <a:pt x="1048" y="770"/>
                    </a:lnTo>
                    <a:lnTo>
                      <a:pt x="1071" y="768"/>
                    </a:lnTo>
                    <a:lnTo>
                      <a:pt x="1093" y="767"/>
                    </a:lnTo>
                    <a:lnTo>
                      <a:pt x="1114" y="764"/>
                    </a:lnTo>
                    <a:lnTo>
                      <a:pt x="1135" y="762"/>
                    </a:lnTo>
                    <a:lnTo>
                      <a:pt x="1156" y="759"/>
                    </a:lnTo>
                    <a:lnTo>
                      <a:pt x="1178" y="755"/>
                    </a:lnTo>
                    <a:lnTo>
                      <a:pt x="1198" y="752"/>
                    </a:lnTo>
                    <a:lnTo>
                      <a:pt x="1219" y="747"/>
                    </a:lnTo>
                    <a:lnTo>
                      <a:pt x="1240" y="743"/>
                    </a:lnTo>
                    <a:lnTo>
                      <a:pt x="1261" y="737"/>
                    </a:lnTo>
                    <a:lnTo>
                      <a:pt x="1280" y="733"/>
                    </a:lnTo>
                    <a:lnTo>
                      <a:pt x="1300" y="726"/>
                    </a:lnTo>
                    <a:lnTo>
                      <a:pt x="1320" y="719"/>
                    </a:lnTo>
                    <a:lnTo>
                      <a:pt x="1339" y="712"/>
                    </a:lnTo>
                    <a:lnTo>
                      <a:pt x="1358" y="705"/>
                    </a:lnTo>
                    <a:lnTo>
                      <a:pt x="1377" y="697"/>
                    </a:lnTo>
                    <a:lnTo>
                      <a:pt x="1396" y="689"/>
                    </a:lnTo>
                    <a:lnTo>
                      <a:pt x="1414" y="680"/>
                    </a:lnTo>
                    <a:lnTo>
                      <a:pt x="1431" y="671"/>
                    </a:lnTo>
                    <a:lnTo>
                      <a:pt x="1449" y="661"/>
                    </a:lnTo>
                    <a:lnTo>
                      <a:pt x="1466" y="651"/>
                    </a:lnTo>
                    <a:lnTo>
                      <a:pt x="1483" y="641"/>
                    </a:lnTo>
                    <a:lnTo>
                      <a:pt x="1499" y="630"/>
                    </a:lnTo>
                    <a:lnTo>
                      <a:pt x="1515" y="619"/>
                    </a:lnTo>
                    <a:lnTo>
                      <a:pt x="1532" y="607"/>
                    </a:lnTo>
                    <a:lnTo>
                      <a:pt x="1548" y="595"/>
                    </a:lnTo>
                    <a:lnTo>
                      <a:pt x="1563" y="583"/>
                    </a:lnTo>
                    <a:lnTo>
                      <a:pt x="1579" y="569"/>
                    </a:lnTo>
                    <a:lnTo>
                      <a:pt x="1594" y="557"/>
                    </a:lnTo>
                    <a:lnTo>
                      <a:pt x="1609" y="543"/>
                    </a:lnTo>
                    <a:lnTo>
                      <a:pt x="1624" y="529"/>
                    </a:lnTo>
                    <a:lnTo>
                      <a:pt x="1640" y="515"/>
                    </a:lnTo>
                    <a:lnTo>
                      <a:pt x="1655" y="500"/>
                    </a:lnTo>
                    <a:lnTo>
                      <a:pt x="1669" y="485"/>
                    </a:lnTo>
                    <a:lnTo>
                      <a:pt x="1684" y="470"/>
                    </a:lnTo>
                    <a:lnTo>
                      <a:pt x="1699" y="454"/>
                    </a:lnTo>
                    <a:lnTo>
                      <a:pt x="1714" y="439"/>
                    </a:lnTo>
                    <a:lnTo>
                      <a:pt x="1728" y="423"/>
                    </a:lnTo>
                    <a:lnTo>
                      <a:pt x="1744" y="407"/>
                    </a:lnTo>
                    <a:lnTo>
                      <a:pt x="1759" y="390"/>
                    </a:lnTo>
                    <a:lnTo>
                      <a:pt x="1774" y="373"/>
                    </a:lnTo>
                    <a:lnTo>
                      <a:pt x="1789" y="356"/>
                    </a:lnTo>
                    <a:lnTo>
                      <a:pt x="1804" y="339"/>
                    </a:lnTo>
                    <a:lnTo>
                      <a:pt x="1820" y="322"/>
                    </a:lnTo>
                    <a:lnTo>
                      <a:pt x="1835" y="303"/>
                    </a:lnTo>
                    <a:lnTo>
                      <a:pt x="1851" y="286"/>
                    </a:lnTo>
                    <a:lnTo>
                      <a:pt x="1867" y="268"/>
                    </a:lnTo>
                    <a:lnTo>
                      <a:pt x="1884" y="250"/>
                    </a:lnTo>
                    <a:lnTo>
                      <a:pt x="1900" y="231"/>
                    </a:lnTo>
                    <a:lnTo>
                      <a:pt x="1917" y="213"/>
                    </a:lnTo>
                    <a:lnTo>
                      <a:pt x="1934" y="194"/>
                    </a:lnTo>
                    <a:lnTo>
                      <a:pt x="1951" y="175"/>
                    </a:lnTo>
                    <a:lnTo>
                      <a:pt x="1969" y="156"/>
                    </a:lnTo>
                    <a:lnTo>
                      <a:pt x="1987" y="138"/>
                    </a:lnTo>
                    <a:lnTo>
                      <a:pt x="2005" y="118"/>
                    </a:lnTo>
                    <a:lnTo>
                      <a:pt x="2024" y="99"/>
                    </a:lnTo>
                    <a:lnTo>
                      <a:pt x="2043" y="79"/>
                    </a:lnTo>
                    <a:lnTo>
                      <a:pt x="2062" y="59"/>
                    </a:lnTo>
                    <a:lnTo>
                      <a:pt x="2083" y="40"/>
                    </a:lnTo>
                    <a:lnTo>
                      <a:pt x="2103" y="21"/>
                    </a:lnTo>
                    <a:lnTo>
                      <a:pt x="2123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538" name="Freeform 178"/>
              <p:cNvSpPr>
                <a:spLocks/>
              </p:cNvSpPr>
              <p:nvPr/>
            </p:nvSpPr>
            <p:spPr bwMode="auto">
              <a:xfrm>
                <a:off x="1485" y="2107"/>
                <a:ext cx="73" cy="360"/>
              </a:xfrm>
              <a:custGeom>
                <a:avLst/>
                <a:gdLst>
                  <a:gd name="T0" fmla="*/ 7 w 171"/>
                  <a:gd name="T1" fmla="*/ 6 h 820"/>
                  <a:gd name="T2" fmla="*/ 20 w 171"/>
                  <a:gd name="T3" fmla="*/ 19 h 820"/>
                  <a:gd name="T4" fmla="*/ 32 w 171"/>
                  <a:gd name="T5" fmla="*/ 33 h 820"/>
                  <a:gd name="T6" fmla="*/ 43 w 171"/>
                  <a:gd name="T7" fmla="*/ 47 h 820"/>
                  <a:gd name="T8" fmla="*/ 54 w 171"/>
                  <a:gd name="T9" fmla="*/ 60 h 820"/>
                  <a:gd name="T10" fmla="*/ 64 w 171"/>
                  <a:gd name="T11" fmla="*/ 75 h 820"/>
                  <a:gd name="T12" fmla="*/ 74 w 171"/>
                  <a:gd name="T13" fmla="*/ 89 h 820"/>
                  <a:gd name="T14" fmla="*/ 83 w 171"/>
                  <a:gd name="T15" fmla="*/ 103 h 820"/>
                  <a:gd name="T16" fmla="*/ 92 w 171"/>
                  <a:gd name="T17" fmla="*/ 118 h 820"/>
                  <a:gd name="T18" fmla="*/ 100 w 171"/>
                  <a:gd name="T19" fmla="*/ 133 h 820"/>
                  <a:gd name="T20" fmla="*/ 108 w 171"/>
                  <a:gd name="T21" fmla="*/ 148 h 820"/>
                  <a:gd name="T22" fmla="*/ 115 w 171"/>
                  <a:gd name="T23" fmla="*/ 164 h 820"/>
                  <a:gd name="T24" fmla="*/ 122 w 171"/>
                  <a:gd name="T25" fmla="*/ 178 h 820"/>
                  <a:gd name="T26" fmla="*/ 129 w 171"/>
                  <a:gd name="T27" fmla="*/ 194 h 820"/>
                  <a:gd name="T28" fmla="*/ 134 w 171"/>
                  <a:gd name="T29" fmla="*/ 209 h 820"/>
                  <a:gd name="T30" fmla="*/ 140 w 171"/>
                  <a:gd name="T31" fmla="*/ 225 h 820"/>
                  <a:gd name="T32" fmla="*/ 144 w 171"/>
                  <a:gd name="T33" fmla="*/ 240 h 820"/>
                  <a:gd name="T34" fmla="*/ 149 w 171"/>
                  <a:gd name="T35" fmla="*/ 255 h 820"/>
                  <a:gd name="T36" fmla="*/ 155 w 171"/>
                  <a:gd name="T37" fmla="*/ 278 h 820"/>
                  <a:gd name="T38" fmla="*/ 161 w 171"/>
                  <a:gd name="T39" fmla="*/ 310 h 820"/>
                  <a:gd name="T40" fmla="*/ 166 w 171"/>
                  <a:gd name="T41" fmla="*/ 339 h 820"/>
                  <a:gd name="T42" fmla="*/ 168 w 171"/>
                  <a:gd name="T43" fmla="*/ 370 h 820"/>
                  <a:gd name="T44" fmla="*/ 171 w 171"/>
                  <a:gd name="T45" fmla="*/ 398 h 820"/>
                  <a:gd name="T46" fmla="*/ 171 w 171"/>
                  <a:gd name="T47" fmla="*/ 428 h 820"/>
                  <a:gd name="T48" fmla="*/ 169 w 171"/>
                  <a:gd name="T49" fmla="*/ 455 h 820"/>
                  <a:gd name="T50" fmla="*/ 167 w 171"/>
                  <a:gd name="T51" fmla="*/ 475 h 820"/>
                  <a:gd name="T52" fmla="*/ 166 w 171"/>
                  <a:gd name="T53" fmla="*/ 488 h 820"/>
                  <a:gd name="T54" fmla="*/ 164 w 171"/>
                  <a:gd name="T55" fmla="*/ 501 h 820"/>
                  <a:gd name="T56" fmla="*/ 161 w 171"/>
                  <a:gd name="T57" fmla="*/ 513 h 820"/>
                  <a:gd name="T58" fmla="*/ 158 w 171"/>
                  <a:gd name="T59" fmla="*/ 530 h 820"/>
                  <a:gd name="T60" fmla="*/ 151 w 171"/>
                  <a:gd name="T61" fmla="*/ 554 h 820"/>
                  <a:gd name="T62" fmla="*/ 144 w 171"/>
                  <a:gd name="T63" fmla="*/ 576 h 820"/>
                  <a:gd name="T64" fmla="*/ 136 w 171"/>
                  <a:gd name="T65" fmla="*/ 596 h 820"/>
                  <a:gd name="T66" fmla="*/ 126 w 171"/>
                  <a:gd name="T67" fmla="*/ 616 h 820"/>
                  <a:gd name="T68" fmla="*/ 116 w 171"/>
                  <a:gd name="T69" fmla="*/ 637 h 820"/>
                  <a:gd name="T70" fmla="*/ 106 w 171"/>
                  <a:gd name="T71" fmla="*/ 656 h 820"/>
                  <a:gd name="T72" fmla="*/ 93 w 171"/>
                  <a:gd name="T73" fmla="*/ 677 h 820"/>
                  <a:gd name="T74" fmla="*/ 81 w 171"/>
                  <a:gd name="T75" fmla="*/ 696 h 820"/>
                  <a:gd name="T76" fmla="*/ 67 w 171"/>
                  <a:gd name="T77" fmla="*/ 716 h 820"/>
                  <a:gd name="T78" fmla="*/ 54 w 171"/>
                  <a:gd name="T79" fmla="*/ 738 h 820"/>
                  <a:gd name="T80" fmla="*/ 39 w 171"/>
                  <a:gd name="T81" fmla="*/ 759 h 820"/>
                  <a:gd name="T82" fmla="*/ 24 w 171"/>
                  <a:gd name="T83" fmla="*/ 783 h 820"/>
                  <a:gd name="T84" fmla="*/ 8 w 171"/>
                  <a:gd name="T85" fmla="*/ 807 h 8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71" h="820">
                    <a:moveTo>
                      <a:pt x="0" y="0"/>
                    </a:moveTo>
                    <a:lnTo>
                      <a:pt x="7" y="6"/>
                    </a:lnTo>
                    <a:lnTo>
                      <a:pt x="14" y="13"/>
                    </a:lnTo>
                    <a:lnTo>
                      <a:pt x="20" y="19"/>
                    </a:lnTo>
                    <a:lnTo>
                      <a:pt x="25" y="26"/>
                    </a:lnTo>
                    <a:lnTo>
                      <a:pt x="32" y="33"/>
                    </a:lnTo>
                    <a:lnTo>
                      <a:pt x="38" y="40"/>
                    </a:lnTo>
                    <a:lnTo>
                      <a:pt x="43" y="47"/>
                    </a:lnTo>
                    <a:lnTo>
                      <a:pt x="49" y="53"/>
                    </a:lnTo>
                    <a:lnTo>
                      <a:pt x="54" y="60"/>
                    </a:lnTo>
                    <a:lnTo>
                      <a:pt x="59" y="67"/>
                    </a:lnTo>
                    <a:lnTo>
                      <a:pt x="64" y="75"/>
                    </a:lnTo>
                    <a:lnTo>
                      <a:pt x="69" y="82"/>
                    </a:lnTo>
                    <a:lnTo>
                      <a:pt x="74" y="89"/>
                    </a:lnTo>
                    <a:lnTo>
                      <a:pt x="79" y="97"/>
                    </a:lnTo>
                    <a:lnTo>
                      <a:pt x="83" y="103"/>
                    </a:lnTo>
                    <a:lnTo>
                      <a:pt x="88" y="111"/>
                    </a:lnTo>
                    <a:lnTo>
                      <a:pt x="92" y="118"/>
                    </a:lnTo>
                    <a:lnTo>
                      <a:pt x="97" y="126"/>
                    </a:lnTo>
                    <a:lnTo>
                      <a:pt x="100" y="133"/>
                    </a:lnTo>
                    <a:lnTo>
                      <a:pt x="105" y="141"/>
                    </a:lnTo>
                    <a:lnTo>
                      <a:pt x="108" y="148"/>
                    </a:lnTo>
                    <a:lnTo>
                      <a:pt x="111" y="156"/>
                    </a:lnTo>
                    <a:lnTo>
                      <a:pt x="115" y="164"/>
                    </a:lnTo>
                    <a:lnTo>
                      <a:pt x="118" y="170"/>
                    </a:lnTo>
                    <a:lnTo>
                      <a:pt x="122" y="178"/>
                    </a:lnTo>
                    <a:lnTo>
                      <a:pt x="125" y="186"/>
                    </a:lnTo>
                    <a:lnTo>
                      <a:pt x="129" y="194"/>
                    </a:lnTo>
                    <a:lnTo>
                      <a:pt x="131" y="201"/>
                    </a:lnTo>
                    <a:lnTo>
                      <a:pt x="134" y="209"/>
                    </a:lnTo>
                    <a:lnTo>
                      <a:pt x="136" y="217"/>
                    </a:lnTo>
                    <a:lnTo>
                      <a:pt x="140" y="225"/>
                    </a:lnTo>
                    <a:lnTo>
                      <a:pt x="142" y="233"/>
                    </a:lnTo>
                    <a:lnTo>
                      <a:pt x="144" y="240"/>
                    </a:lnTo>
                    <a:lnTo>
                      <a:pt x="147" y="248"/>
                    </a:lnTo>
                    <a:lnTo>
                      <a:pt x="149" y="255"/>
                    </a:lnTo>
                    <a:lnTo>
                      <a:pt x="151" y="263"/>
                    </a:lnTo>
                    <a:lnTo>
                      <a:pt x="155" y="278"/>
                    </a:lnTo>
                    <a:lnTo>
                      <a:pt x="158" y="294"/>
                    </a:lnTo>
                    <a:lnTo>
                      <a:pt x="161" y="310"/>
                    </a:lnTo>
                    <a:lnTo>
                      <a:pt x="164" y="325"/>
                    </a:lnTo>
                    <a:lnTo>
                      <a:pt x="166" y="339"/>
                    </a:lnTo>
                    <a:lnTo>
                      <a:pt x="167" y="355"/>
                    </a:lnTo>
                    <a:lnTo>
                      <a:pt x="168" y="370"/>
                    </a:lnTo>
                    <a:lnTo>
                      <a:pt x="169" y="385"/>
                    </a:lnTo>
                    <a:lnTo>
                      <a:pt x="171" y="398"/>
                    </a:lnTo>
                    <a:lnTo>
                      <a:pt x="171" y="413"/>
                    </a:lnTo>
                    <a:lnTo>
                      <a:pt x="171" y="428"/>
                    </a:lnTo>
                    <a:lnTo>
                      <a:pt x="171" y="442"/>
                    </a:lnTo>
                    <a:lnTo>
                      <a:pt x="169" y="455"/>
                    </a:lnTo>
                    <a:lnTo>
                      <a:pt x="168" y="469"/>
                    </a:lnTo>
                    <a:lnTo>
                      <a:pt x="167" y="475"/>
                    </a:lnTo>
                    <a:lnTo>
                      <a:pt x="167" y="481"/>
                    </a:lnTo>
                    <a:lnTo>
                      <a:pt x="166" y="488"/>
                    </a:lnTo>
                    <a:lnTo>
                      <a:pt x="165" y="494"/>
                    </a:lnTo>
                    <a:lnTo>
                      <a:pt x="164" y="501"/>
                    </a:lnTo>
                    <a:lnTo>
                      <a:pt x="163" y="506"/>
                    </a:lnTo>
                    <a:lnTo>
                      <a:pt x="161" y="513"/>
                    </a:lnTo>
                    <a:lnTo>
                      <a:pt x="160" y="519"/>
                    </a:lnTo>
                    <a:lnTo>
                      <a:pt x="158" y="530"/>
                    </a:lnTo>
                    <a:lnTo>
                      <a:pt x="155" y="543"/>
                    </a:lnTo>
                    <a:lnTo>
                      <a:pt x="151" y="554"/>
                    </a:lnTo>
                    <a:lnTo>
                      <a:pt x="148" y="564"/>
                    </a:lnTo>
                    <a:lnTo>
                      <a:pt x="144" y="576"/>
                    </a:lnTo>
                    <a:lnTo>
                      <a:pt x="140" y="586"/>
                    </a:lnTo>
                    <a:lnTo>
                      <a:pt x="136" y="596"/>
                    </a:lnTo>
                    <a:lnTo>
                      <a:pt x="132" y="606"/>
                    </a:lnTo>
                    <a:lnTo>
                      <a:pt x="126" y="616"/>
                    </a:lnTo>
                    <a:lnTo>
                      <a:pt x="122" y="627"/>
                    </a:lnTo>
                    <a:lnTo>
                      <a:pt x="116" y="637"/>
                    </a:lnTo>
                    <a:lnTo>
                      <a:pt x="111" y="646"/>
                    </a:lnTo>
                    <a:lnTo>
                      <a:pt x="106" y="656"/>
                    </a:lnTo>
                    <a:lnTo>
                      <a:pt x="100" y="666"/>
                    </a:lnTo>
                    <a:lnTo>
                      <a:pt x="93" y="677"/>
                    </a:lnTo>
                    <a:lnTo>
                      <a:pt x="88" y="686"/>
                    </a:lnTo>
                    <a:lnTo>
                      <a:pt x="81" y="696"/>
                    </a:lnTo>
                    <a:lnTo>
                      <a:pt x="74" y="706"/>
                    </a:lnTo>
                    <a:lnTo>
                      <a:pt x="67" y="716"/>
                    </a:lnTo>
                    <a:lnTo>
                      <a:pt x="60" y="728"/>
                    </a:lnTo>
                    <a:lnTo>
                      <a:pt x="54" y="738"/>
                    </a:lnTo>
                    <a:lnTo>
                      <a:pt x="47" y="749"/>
                    </a:lnTo>
                    <a:lnTo>
                      <a:pt x="39" y="759"/>
                    </a:lnTo>
                    <a:lnTo>
                      <a:pt x="32" y="771"/>
                    </a:lnTo>
                    <a:lnTo>
                      <a:pt x="24" y="783"/>
                    </a:lnTo>
                    <a:lnTo>
                      <a:pt x="16" y="795"/>
                    </a:lnTo>
                    <a:lnTo>
                      <a:pt x="8" y="807"/>
                    </a:lnTo>
                    <a:lnTo>
                      <a:pt x="0" y="82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539" name="Freeform 179"/>
              <p:cNvSpPr>
                <a:spLocks/>
              </p:cNvSpPr>
              <p:nvPr/>
            </p:nvSpPr>
            <p:spPr bwMode="auto">
              <a:xfrm>
                <a:off x="1411" y="1748"/>
                <a:ext cx="74" cy="359"/>
              </a:xfrm>
              <a:custGeom>
                <a:avLst/>
                <a:gdLst>
                  <a:gd name="T0" fmla="*/ 164 w 169"/>
                  <a:gd name="T1" fmla="*/ 814 h 821"/>
                  <a:gd name="T2" fmla="*/ 151 w 169"/>
                  <a:gd name="T3" fmla="*/ 801 h 821"/>
                  <a:gd name="T4" fmla="*/ 139 w 169"/>
                  <a:gd name="T5" fmla="*/ 788 h 821"/>
                  <a:gd name="T6" fmla="*/ 127 w 169"/>
                  <a:gd name="T7" fmla="*/ 775 h 821"/>
                  <a:gd name="T8" fmla="*/ 117 w 169"/>
                  <a:gd name="T9" fmla="*/ 760 h 821"/>
                  <a:gd name="T10" fmla="*/ 106 w 169"/>
                  <a:gd name="T11" fmla="*/ 746 h 821"/>
                  <a:gd name="T12" fmla="*/ 97 w 169"/>
                  <a:gd name="T13" fmla="*/ 731 h 821"/>
                  <a:gd name="T14" fmla="*/ 88 w 169"/>
                  <a:gd name="T15" fmla="*/ 717 h 821"/>
                  <a:gd name="T16" fmla="*/ 78 w 169"/>
                  <a:gd name="T17" fmla="*/ 702 h 821"/>
                  <a:gd name="T18" fmla="*/ 70 w 169"/>
                  <a:gd name="T19" fmla="*/ 687 h 821"/>
                  <a:gd name="T20" fmla="*/ 63 w 169"/>
                  <a:gd name="T21" fmla="*/ 672 h 821"/>
                  <a:gd name="T22" fmla="*/ 56 w 169"/>
                  <a:gd name="T23" fmla="*/ 658 h 821"/>
                  <a:gd name="T24" fmla="*/ 49 w 169"/>
                  <a:gd name="T25" fmla="*/ 642 h 821"/>
                  <a:gd name="T26" fmla="*/ 42 w 169"/>
                  <a:gd name="T27" fmla="*/ 627 h 821"/>
                  <a:gd name="T28" fmla="*/ 36 w 169"/>
                  <a:gd name="T29" fmla="*/ 611 h 821"/>
                  <a:gd name="T30" fmla="*/ 31 w 169"/>
                  <a:gd name="T31" fmla="*/ 596 h 821"/>
                  <a:gd name="T32" fmla="*/ 26 w 169"/>
                  <a:gd name="T33" fmla="*/ 580 h 821"/>
                  <a:gd name="T34" fmla="*/ 22 w 169"/>
                  <a:gd name="T35" fmla="*/ 565 h 821"/>
                  <a:gd name="T36" fmla="*/ 16 w 169"/>
                  <a:gd name="T37" fmla="*/ 542 h 821"/>
                  <a:gd name="T38" fmla="*/ 9 w 169"/>
                  <a:gd name="T39" fmla="*/ 511 h 821"/>
                  <a:gd name="T40" fmla="*/ 5 w 169"/>
                  <a:gd name="T41" fmla="*/ 481 h 821"/>
                  <a:gd name="T42" fmla="*/ 1 w 169"/>
                  <a:gd name="T43" fmla="*/ 451 h 821"/>
                  <a:gd name="T44" fmla="*/ 0 w 169"/>
                  <a:gd name="T45" fmla="*/ 421 h 821"/>
                  <a:gd name="T46" fmla="*/ 0 w 169"/>
                  <a:gd name="T47" fmla="*/ 393 h 821"/>
                  <a:gd name="T48" fmla="*/ 1 w 169"/>
                  <a:gd name="T49" fmla="*/ 366 h 821"/>
                  <a:gd name="T50" fmla="*/ 4 w 169"/>
                  <a:gd name="T51" fmla="*/ 345 h 821"/>
                  <a:gd name="T52" fmla="*/ 5 w 169"/>
                  <a:gd name="T53" fmla="*/ 333 h 821"/>
                  <a:gd name="T54" fmla="*/ 7 w 169"/>
                  <a:gd name="T55" fmla="*/ 319 h 821"/>
                  <a:gd name="T56" fmla="*/ 9 w 169"/>
                  <a:gd name="T57" fmla="*/ 308 h 821"/>
                  <a:gd name="T58" fmla="*/ 13 w 169"/>
                  <a:gd name="T59" fmla="*/ 290 h 821"/>
                  <a:gd name="T60" fmla="*/ 18 w 169"/>
                  <a:gd name="T61" fmla="*/ 267 h 821"/>
                  <a:gd name="T62" fmla="*/ 26 w 169"/>
                  <a:gd name="T63" fmla="*/ 246 h 821"/>
                  <a:gd name="T64" fmla="*/ 34 w 169"/>
                  <a:gd name="T65" fmla="*/ 224 h 821"/>
                  <a:gd name="T66" fmla="*/ 43 w 169"/>
                  <a:gd name="T67" fmla="*/ 204 h 821"/>
                  <a:gd name="T68" fmla="*/ 53 w 169"/>
                  <a:gd name="T69" fmla="*/ 184 h 821"/>
                  <a:gd name="T70" fmla="*/ 65 w 169"/>
                  <a:gd name="T71" fmla="*/ 164 h 821"/>
                  <a:gd name="T72" fmla="*/ 77 w 169"/>
                  <a:gd name="T73" fmla="*/ 145 h 821"/>
                  <a:gd name="T74" fmla="*/ 90 w 169"/>
                  <a:gd name="T75" fmla="*/ 124 h 821"/>
                  <a:gd name="T76" fmla="*/ 102 w 169"/>
                  <a:gd name="T77" fmla="*/ 104 h 821"/>
                  <a:gd name="T78" fmla="*/ 117 w 169"/>
                  <a:gd name="T79" fmla="*/ 82 h 821"/>
                  <a:gd name="T80" fmla="*/ 132 w 169"/>
                  <a:gd name="T81" fmla="*/ 61 h 821"/>
                  <a:gd name="T82" fmla="*/ 147 w 169"/>
                  <a:gd name="T83" fmla="*/ 38 h 821"/>
                  <a:gd name="T84" fmla="*/ 161 w 169"/>
                  <a:gd name="T85" fmla="*/ 14 h 8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69" h="821">
                    <a:moveTo>
                      <a:pt x="169" y="821"/>
                    </a:moveTo>
                    <a:lnTo>
                      <a:pt x="164" y="814"/>
                    </a:lnTo>
                    <a:lnTo>
                      <a:pt x="157" y="807"/>
                    </a:lnTo>
                    <a:lnTo>
                      <a:pt x="151" y="801"/>
                    </a:lnTo>
                    <a:lnTo>
                      <a:pt x="144" y="795"/>
                    </a:lnTo>
                    <a:lnTo>
                      <a:pt x="139" y="788"/>
                    </a:lnTo>
                    <a:lnTo>
                      <a:pt x="133" y="781"/>
                    </a:lnTo>
                    <a:lnTo>
                      <a:pt x="127" y="775"/>
                    </a:lnTo>
                    <a:lnTo>
                      <a:pt x="122" y="768"/>
                    </a:lnTo>
                    <a:lnTo>
                      <a:pt x="117" y="760"/>
                    </a:lnTo>
                    <a:lnTo>
                      <a:pt x="111" y="753"/>
                    </a:lnTo>
                    <a:lnTo>
                      <a:pt x="106" y="746"/>
                    </a:lnTo>
                    <a:lnTo>
                      <a:pt x="101" y="739"/>
                    </a:lnTo>
                    <a:lnTo>
                      <a:pt x="97" y="731"/>
                    </a:lnTo>
                    <a:lnTo>
                      <a:pt x="92" y="725"/>
                    </a:lnTo>
                    <a:lnTo>
                      <a:pt x="88" y="717"/>
                    </a:lnTo>
                    <a:lnTo>
                      <a:pt x="83" y="710"/>
                    </a:lnTo>
                    <a:lnTo>
                      <a:pt x="78" y="702"/>
                    </a:lnTo>
                    <a:lnTo>
                      <a:pt x="74" y="695"/>
                    </a:lnTo>
                    <a:lnTo>
                      <a:pt x="70" y="687"/>
                    </a:lnTo>
                    <a:lnTo>
                      <a:pt x="66" y="680"/>
                    </a:lnTo>
                    <a:lnTo>
                      <a:pt x="63" y="672"/>
                    </a:lnTo>
                    <a:lnTo>
                      <a:pt x="59" y="664"/>
                    </a:lnTo>
                    <a:lnTo>
                      <a:pt x="56" y="658"/>
                    </a:lnTo>
                    <a:lnTo>
                      <a:pt x="52" y="650"/>
                    </a:lnTo>
                    <a:lnTo>
                      <a:pt x="49" y="642"/>
                    </a:lnTo>
                    <a:lnTo>
                      <a:pt x="46" y="635"/>
                    </a:lnTo>
                    <a:lnTo>
                      <a:pt x="42" y="627"/>
                    </a:lnTo>
                    <a:lnTo>
                      <a:pt x="39" y="619"/>
                    </a:lnTo>
                    <a:lnTo>
                      <a:pt x="36" y="611"/>
                    </a:lnTo>
                    <a:lnTo>
                      <a:pt x="34" y="603"/>
                    </a:lnTo>
                    <a:lnTo>
                      <a:pt x="31" y="596"/>
                    </a:lnTo>
                    <a:lnTo>
                      <a:pt x="28" y="588"/>
                    </a:lnTo>
                    <a:lnTo>
                      <a:pt x="26" y="580"/>
                    </a:lnTo>
                    <a:lnTo>
                      <a:pt x="24" y="572"/>
                    </a:lnTo>
                    <a:lnTo>
                      <a:pt x="22" y="565"/>
                    </a:lnTo>
                    <a:lnTo>
                      <a:pt x="19" y="558"/>
                    </a:lnTo>
                    <a:lnTo>
                      <a:pt x="16" y="542"/>
                    </a:lnTo>
                    <a:lnTo>
                      <a:pt x="13" y="526"/>
                    </a:lnTo>
                    <a:lnTo>
                      <a:pt x="9" y="511"/>
                    </a:lnTo>
                    <a:lnTo>
                      <a:pt x="7" y="495"/>
                    </a:lnTo>
                    <a:lnTo>
                      <a:pt x="5" y="481"/>
                    </a:lnTo>
                    <a:lnTo>
                      <a:pt x="4" y="466"/>
                    </a:lnTo>
                    <a:lnTo>
                      <a:pt x="1" y="451"/>
                    </a:lnTo>
                    <a:lnTo>
                      <a:pt x="0" y="436"/>
                    </a:lnTo>
                    <a:lnTo>
                      <a:pt x="0" y="421"/>
                    </a:lnTo>
                    <a:lnTo>
                      <a:pt x="0" y="407"/>
                    </a:lnTo>
                    <a:lnTo>
                      <a:pt x="0" y="393"/>
                    </a:lnTo>
                    <a:lnTo>
                      <a:pt x="0" y="379"/>
                    </a:lnTo>
                    <a:lnTo>
                      <a:pt x="1" y="366"/>
                    </a:lnTo>
                    <a:lnTo>
                      <a:pt x="2" y="352"/>
                    </a:lnTo>
                    <a:lnTo>
                      <a:pt x="4" y="345"/>
                    </a:lnTo>
                    <a:lnTo>
                      <a:pt x="4" y="339"/>
                    </a:lnTo>
                    <a:lnTo>
                      <a:pt x="5" y="333"/>
                    </a:lnTo>
                    <a:lnTo>
                      <a:pt x="6" y="326"/>
                    </a:lnTo>
                    <a:lnTo>
                      <a:pt x="7" y="319"/>
                    </a:lnTo>
                    <a:lnTo>
                      <a:pt x="8" y="314"/>
                    </a:lnTo>
                    <a:lnTo>
                      <a:pt x="9" y="308"/>
                    </a:lnTo>
                    <a:lnTo>
                      <a:pt x="10" y="301"/>
                    </a:lnTo>
                    <a:lnTo>
                      <a:pt x="13" y="290"/>
                    </a:lnTo>
                    <a:lnTo>
                      <a:pt x="16" y="278"/>
                    </a:lnTo>
                    <a:lnTo>
                      <a:pt x="18" y="267"/>
                    </a:lnTo>
                    <a:lnTo>
                      <a:pt x="23" y="256"/>
                    </a:lnTo>
                    <a:lnTo>
                      <a:pt x="26" y="246"/>
                    </a:lnTo>
                    <a:lnTo>
                      <a:pt x="30" y="234"/>
                    </a:lnTo>
                    <a:lnTo>
                      <a:pt x="34" y="224"/>
                    </a:lnTo>
                    <a:lnTo>
                      <a:pt x="39" y="214"/>
                    </a:lnTo>
                    <a:lnTo>
                      <a:pt x="43" y="204"/>
                    </a:lnTo>
                    <a:lnTo>
                      <a:pt x="49" y="193"/>
                    </a:lnTo>
                    <a:lnTo>
                      <a:pt x="53" y="184"/>
                    </a:lnTo>
                    <a:lnTo>
                      <a:pt x="59" y="174"/>
                    </a:lnTo>
                    <a:lnTo>
                      <a:pt x="65" y="164"/>
                    </a:lnTo>
                    <a:lnTo>
                      <a:pt x="70" y="155"/>
                    </a:lnTo>
                    <a:lnTo>
                      <a:pt x="77" y="145"/>
                    </a:lnTo>
                    <a:lnTo>
                      <a:pt x="83" y="134"/>
                    </a:lnTo>
                    <a:lnTo>
                      <a:pt x="90" y="124"/>
                    </a:lnTo>
                    <a:lnTo>
                      <a:pt x="97" y="114"/>
                    </a:lnTo>
                    <a:lnTo>
                      <a:pt x="102" y="104"/>
                    </a:lnTo>
                    <a:lnTo>
                      <a:pt x="110" y="93"/>
                    </a:lnTo>
                    <a:lnTo>
                      <a:pt x="117" y="82"/>
                    </a:lnTo>
                    <a:lnTo>
                      <a:pt x="124" y="72"/>
                    </a:lnTo>
                    <a:lnTo>
                      <a:pt x="132" y="61"/>
                    </a:lnTo>
                    <a:lnTo>
                      <a:pt x="139" y="49"/>
                    </a:lnTo>
                    <a:lnTo>
                      <a:pt x="147" y="38"/>
                    </a:lnTo>
                    <a:lnTo>
                      <a:pt x="154" y="25"/>
                    </a:lnTo>
                    <a:lnTo>
                      <a:pt x="161" y="14"/>
                    </a:lnTo>
                    <a:lnTo>
                      <a:pt x="169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540" name="Line 180"/>
              <p:cNvSpPr>
                <a:spLocks noChangeShapeType="1"/>
              </p:cNvSpPr>
              <p:nvPr/>
            </p:nvSpPr>
            <p:spPr bwMode="auto">
              <a:xfrm>
                <a:off x="1811" y="2107"/>
                <a:ext cx="30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541" name="Line 181"/>
              <p:cNvSpPr>
                <a:spLocks noChangeShapeType="1"/>
              </p:cNvSpPr>
              <p:nvPr/>
            </p:nvSpPr>
            <p:spPr bwMode="auto">
              <a:xfrm>
                <a:off x="2179" y="2107"/>
                <a:ext cx="4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542" name="Line 182"/>
              <p:cNvSpPr>
                <a:spLocks noChangeShapeType="1"/>
              </p:cNvSpPr>
              <p:nvPr/>
            </p:nvSpPr>
            <p:spPr bwMode="auto">
              <a:xfrm>
                <a:off x="2287" y="2107"/>
                <a:ext cx="31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43543" name="Line 183"/>
              <p:cNvSpPr>
                <a:spLocks noChangeShapeType="1"/>
              </p:cNvSpPr>
              <p:nvPr/>
            </p:nvSpPr>
            <p:spPr bwMode="auto">
              <a:xfrm flipH="1">
                <a:off x="138" y="1757"/>
                <a:ext cx="9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</p:grpSp>
      <p:sp>
        <p:nvSpPr>
          <p:cNvPr id="143548" name="Text Box 188"/>
          <p:cNvSpPr txBox="1">
            <a:spLocks noChangeArrowheads="1"/>
          </p:cNvSpPr>
          <p:nvPr/>
        </p:nvSpPr>
        <p:spPr bwMode="auto">
          <a:xfrm>
            <a:off x="420688" y="5294313"/>
            <a:ext cx="86169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规定标记：</a:t>
            </a:r>
          </a:p>
        </p:txBody>
      </p:sp>
    </p:spTree>
    <p:extLst>
      <p:ext uri="{BB962C8B-B14F-4D97-AF65-F5344CB8AC3E}">
        <p14:creationId xmlns:p14="http://schemas.microsoft.com/office/powerpoint/2010/main" val="309595885"/>
      </p:ext>
    </p:extLst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5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435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435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5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435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3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433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3375" grpId="0" build="p" autoUpdateAnimBg="0"/>
      <p:bldP spid="143548" grpId="0" build="p" autoUpdateAnimBg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88" name="Text Box 4"/>
          <p:cNvSpPr txBox="1">
            <a:spLocks noChangeArrowheads="1"/>
          </p:cNvSpPr>
          <p:nvPr/>
        </p:nvSpPr>
        <p:spPr bwMode="auto">
          <a:xfrm>
            <a:off x="228600" y="277813"/>
            <a:ext cx="3140075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zh-CN" altLang="en-US" sz="4400" b="1">
                <a:solidFill>
                  <a:srgbClr val="FF0000"/>
                </a:solidFill>
                <a:latin typeface="楷体_GB2312" pitchFamily="49" charset="-122"/>
                <a:ea typeface="黑体" pitchFamily="2" charset="-122"/>
              </a:rPr>
              <a:t>钩头楔键</a:t>
            </a:r>
            <a:endParaRPr lang="zh-CN" altLang="en-US" sz="4400" b="1">
              <a:solidFill>
                <a:srgbClr val="FF0000"/>
              </a:solidFill>
              <a:latin typeface="ItalicT" pitchFamily="2" charset="0"/>
              <a:ea typeface="黑体" pitchFamily="2" charset="-122"/>
            </a:endParaRPr>
          </a:p>
        </p:txBody>
      </p:sp>
      <p:sp>
        <p:nvSpPr>
          <p:cNvPr id="144395" name="Text Box 11"/>
          <p:cNvSpPr txBox="1">
            <a:spLocks noChangeArrowheads="1"/>
          </p:cNvSpPr>
          <p:nvPr/>
        </p:nvSpPr>
        <p:spPr bwMode="auto">
          <a:xfrm>
            <a:off x="439738" y="5883275"/>
            <a:ext cx="7510462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zh-CN" altLang="en-US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键 </a:t>
            </a:r>
            <a:r>
              <a:rPr lang="en-US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b×L GB/T 1565-2003</a:t>
            </a:r>
          </a:p>
        </p:txBody>
      </p:sp>
      <p:grpSp>
        <p:nvGrpSpPr>
          <p:cNvPr id="144602" name="Group 218"/>
          <p:cNvGrpSpPr>
            <a:grpSpLocks/>
          </p:cNvGrpSpPr>
          <p:nvPr/>
        </p:nvGrpSpPr>
        <p:grpSpPr bwMode="auto">
          <a:xfrm>
            <a:off x="366713" y="1876425"/>
            <a:ext cx="4121150" cy="2192338"/>
            <a:chOff x="231" y="1182"/>
            <a:chExt cx="2963" cy="1576"/>
          </a:xfrm>
        </p:grpSpPr>
        <p:sp>
          <p:nvSpPr>
            <p:cNvPr id="144401" name="Line 17"/>
            <p:cNvSpPr>
              <a:spLocks noChangeShapeType="1"/>
            </p:cNvSpPr>
            <p:nvPr/>
          </p:nvSpPr>
          <p:spPr bwMode="auto">
            <a:xfrm>
              <a:off x="234" y="2006"/>
              <a:ext cx="38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402" name="Line 18"/>
            <p:cNvSpPr>
              <a:spLocks noChangeShapeType="1"/>
            </p:cNvSpPr>
            <p:nvPr/>
          </p:nvSpPr>
          <p:spPr bwMode="auto">
            <a:xfrm>
              <a:off x="668" y="2006"/>
              <a:ext cx="3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403" name="Line 19"/>
            <p:cNvSpPr>
              <a:spLocks noChangeShapeType="1"/>
            </p:cNvSpPr>
            <p:nvPr/>
          </p:nvSpPr>
          <p:spPr bwMode="auto">
            <a:xfrm>
              <a:off x="746" y="2006"/>
              <a:ext cx="3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404" name="Line 20"/>
            <p:cNvSpPr>
              <a:spLocks noChangeShapeType="1"/>
            </p:cNvSpPr>
            <p:nvPr/>
          </p:nvSpPr>
          <p:spPr bwMode="auto">
            <a:xfrm>
              <a:off x="1146" y="2006"/>
              <a:ext cx="3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405" name="Line 21"/>
            <p:cNvSpPr>
              <a:spLocks noChangeShapeType="1"/>
            </p:cNvSpPr>
            <p:nvPr/>
          </p:nvSpPr>
          <p:spPr bwMode="auto">
            <a:xfrm>
              <a:off x="1223" y="2006"/>
              <a:ext cx="3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406" name="Line 22"/>
            <p:cNvSpPr>
              <a:spLocks noChangeShapeType="1"/>
            </p:cNvSpPr>
            <p:nvPr/>
          </p:nvSpPr>
          <p:spPr bwMode="auto">
            <a:xfrm>
              <a:off x="1623" y="2006"/>
              <a:ext cx="3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407" name="Line 23"/>
            <p:cNvSpPr>
              <a:spLocks noChangeShapeType="1"/>
            </p:cNvSpPr>
            <p:nvPr/>
          </p:nvSpPr>
          <p:spPr bwMode="auto">
            <a:xfrm>
              <a:off x="1700" y="2006"/>
              <a:ext cx="39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408" name="Line 24"/>
            <p:cNvSpPr>
              <a:spLocks noChangeShapeType="1"/>
            </p:cNvSpPr>
            <p:nvPr/>
          </p:nvSpPr>
          <p:spPr bwMode="auto">
            <a:xfrm>
              <a:off x="1295" y="1633"/>
              <a:ext cx="67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409" name="Line 25"/>
            <p:cNvSpPr>
              <a:spLocks noChangeShapeType="1"/>
            </p:cNvSpPr>
            <p:nvPr/>
          </p:nvSpPr>
          <p:spPr bwMode="auto">
            <a:xfrm>
              <a:off x="383" y="2377"/>
              <a:ext cx="158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410" name="Line 26"/>
            <p:cNvSpPr>
              <a:spLocks noChangeShapeType="1"/>
            </p:cNvSpPr>
            <p:nvPr/>
          </p:nvSpPr>
          <p:spPr bwMode="auto">
            <a:xfrm>
              <a:off x="319" y="2315"/>
              <a:ext cx="64" cy="6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411" name="Line 27"/>
            <p:cNvSpPr>
              <a:spLocks noChangeShapeType="1"/>
            </p:cNvSpPr>
            <p:nvPr/>
          </p:nvSpPr>
          <p:spPr bwMode="auto">
            <a:xfrm>
              <a:off x="319" y="1715"/>
              <a:ext cx="0" cy="60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412" name="Line 28"/>
            <p:cNvSpPr>
              <a:spLocks noChangeShapeType="1"/>
            </p:cNvSpPr>
            <p:nvPr/>
          </p:nvSpPr>
          <p:spPr bwMode="auto">
            <a:xfrm flipV="1">
              <a:off x="383" y="1774"/>
              <a:ext cx="0" cy="60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413" name="Line 29"/>
            <p:cNvSpPr>
              <a:spLocks noChangeShapeType="1"/>
            </p:cNvSpPr>
            <p:nvPr/>
          </p:nvSpPr>
          <p:spPr bwMode="auto">
            <a:xfrm>
              <a:off x="596" y="1182"/>
              <a:ext cx="0" cy="36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414" name="Line 30"/>
            <p:cNvSpPr>
              <a:spLocks noChangeShapeType="1"/>
            </p:cNvSpPr>
            <p:nvPr/>
          </p:nvSpPr>
          <p:spPr bwMode="auto">
            <a:xfrm>
              <a:off x="596" y="2377"/>
              <a:ext cx="0" cy="35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415" name="Line 31"/>
            <p:cNvSpPr>
              <a:spLocks noChangeShapeType="1"/>
            </p:cNvSpPr>
            <p:nvPr/>
          </p:nvSpPr>
          <p:spPr bwMode="auto">
            <a:xfrm>
              <a:off x="231" y="1715"/>
              <a:ext cx="106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416" name="Line 32"/>
            <p:cNvSpPr>
              <a:spLocks noChangeShapeType="1"/>
            </p:cNvSpPr>
            <p:nvPr/>
          </p:nvSpPr>
          <p:spPr bwMode="auto">
            <a:xfrm flipV="1">
              <a:off x="1295" y="1571"/>
              <a:ext cx="0" cy="1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417" name="Line 33"/>
            <p:cNvSpPr>
              <a:spLocks noChangeShapeType="1"/>
            </p:cNvSpPr>
            <p:nvPr/>
          </p:nvSpPr>
          <p:spPr bwMode="auto">
            <a:xfrm flipH="1">
              <a:off x="703" y="1715"/>
              <a:ext cx="21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418" name="Line 34"/>
            <p:cNvSpPr>
              <a:spLocks noChangeShapeType="1"/>
            </p:cNvSpPr>
            <p:nvPr/>
          </p:nvSpPr>
          <p:spPr bwMode="auto">
            <a:xfrm>
              <a:off x="1295" y="1715"/>
              <a:ext cx="14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419" name="Freeform 35"/>
            <p:cNvSpPr>
              <a:spLocks/>
            </p:cNvSpPr>
            <p:nvPr/>
          </p:nvSpPr>
          <p:spPr bwMode="auto">
            <a:xfrm>
              <a:off x="1436" y="1635"/>
              <a:ext cx="302" cy="80"/>
            </a:xfrm>
            <a:custGeom>
              <a:avLst/>
              <a:gdLst>
                <a:gd name="T0" fmla="*/ 0 w 789"/>
                <a:gd name="T1" fmla="*/ 216 h 216"/>
                <a:gd name="T2" fmla="*/ 105 w 789"/>
                <a:gd name="T3" fmla="*/ 207 h 216"/>
                <a:gd name="T4" fmla="*/ 156 w 789"/>
                <a:gd name="T5" fmla="*/ 201 h 216"/>
                <a:gd name="T6" fmla="*/ 209 w 789"/>
                <a:gd name="T7" fmla="*/ 195 h 216"/>
                <a:gd name="T8" fmla="*/ 261 w 789"/>
                <a:gd name="T9" fmla="*/ 188 h 216"/>
                <a:gd name="T10" fmla="*/ 312 w 789"/>
                <a:gd name="T11" fmla="*/ 180 h 216"/>
                <a:gd name="T12" fmla="*/ 362 w 789"/>
                <a:gd name="T13" fmla="*/ 171 h 216"/>
                <a:gd name="T14" fmla="*/ 387 w 789"/>
                <a:gd name="T15" fmla="*/ 166 h 216"/>
                <a:gd name="T16" fmla="*/ 412 w 789"/>
                <a:gd name="T17" fmla="*/ 160 h 216"/>
                <a:gd name="T18" fmla="*/ 437 w 789"/>
                <a:gd name="T19" fmla="*/ 154 h 216"/>
                <a:gd name="T20" fmla="*/ 462 w 789"/>
                <a:gd name="T21" fmla="*/ 148 h 216"/>
                <a:gd name="T22" fmla="*/ 487 w 789"/>
                <a:gd name="T23" fmla="*/ 141 h 216"/>
                <a:gd name="T24" fmla="*/ 510 w 789"/>
                <a:gd name="T25" fmla="*/ 133 h 216"/>
                <a:gd name="T26" fmla="*/ 534 w 789"/>
                <a:gd name="T27" fmla="*/ 124 h 216"/>
                <a:gd name="T28" fmla="*/ 558 w 789"/>
                <a:gd name="T29" fmla="*/ 116 h 216"/>
                <a:gd name="T30" fmla="*/ 582 w 789"/>
                <a:gd name="T31" fmla="*/ 106 h 216"/>
                <a:gd name="T32" fmla="*/ 606 w 789"/>
                <a:gd name="T33" fmla="*/ 95 h 216"/>
                <a:gd name="T34" fmla="*/ 629 w 789"/>
                <a:gd name="T35" fmla="*/ 85 h 216"/>
                <a:gd name="T36" fmla="*/ 652 w 789"/>
                <a:gd name="T37" fmla="*/ 74 h 216"/>
                <a:gd name="T38" fmla="*/ 698 w 789"/>
                <a:gd name="T39" fmla="*/ 50 h 216"/>
                <a:gd name="T40" fmla="*/ 743 w 789"/>
                <a:gd name="T41" fmla="*/ 25 h 216"/>
                <a:gd name="T42" fmla="*/ 789 w 789"/>
                <a:gd name="T43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89" h="216">
                  <a:moveTo>
                    <a:pt x="0" y="216"/>
                  </a:moveTo>
                  <a:lnTo>
                    <a:pt x="105" y="207"/>
                  </a:lnTo>
                  <a:lnTo>
                    <a:pt x="156" y="201"/>
                  </a:lnTo>
                  <a:lnTo>
                    <a:pt x="209" y="195"/>
                  </a:lnTo>
                  <a:lnTo>
                    <a:pt x="261" y="188"/>
                  </a:lnTo>
                  <a:lnTo>
                    <a:pt x="312" y="180"/>
                  </a:lnTo>
                  <a:lnTo>
                    <a:pt x="362" y="171"/>
                  </a:lnTo>
                  <a:lnTo>
                    <a:pt x="387" y="166"/>
                  </a:lnTo>
                  <a:lnTo>
                    <a:pt x="412" y="160"/>
                  </a:lnTo>
                  <a:lnTo>
                    <a:pt x="437" y="154"/>
                  </a:lnTo>
                  <a:lnTo>
                    <a:pt x="462" y="148"/>
                  </a:lnTo>
                  <a:lnTo>
                    <a:pt x="487" y="141"/>
                  </a:lnTo>
                  <a:lnTo>
                    <a:pt x="510" y="133"/>
                  </a:lnTo>
                  <a:lnTo>
                    <a:pt x="534" y="124"/>
                  </a:lnTo>
                  <a:lnTo>
                    <a:pt x="558" y="116"/>
                  </a:lnTo>
                  <a:lnTo>
                    <a:pt x="582" y="106"/>
                  </a:lnTo>
                  <a:lnTo>
                    <a:pt x="606" y="95"/>
                  </a:lnTo>
                  <a:lnTo>
                    <a:pt x="629" y="85"/>
                  </a:lnTo>
                  <a:lnTo>
                    <a:pt x="652" y="74"/>
                  </a:lnTo>
                  <a:lnTo>
                    <a:pt x="698" y="50"/>
                  </a:lnTo>
                  <a:lnTo>
                    <a:pt x="743" y="25"/>
                  </a:lnTo>
                  <a:lnTo>
                    <a:pt x="789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420" name="Freeform 36"/>
            <p:cNvSpPr>
              <a:spLocks/>
            </p:cNvSpPr>
            <p:nvPr/>
          </p:nvSpPr>
          <p:spPr bwMode="auto">
            <a:xfrm>
              <a:off x="319" y="1633"/>
              <a:ext cx="1563" cy="210"/>
            </a:xfrm>
            <a:custGeom>
              <a:avLst/>
              <a:gdLst>
                <a:gd name="T0" fmla="*/ 136 w 4098"/>
                <a:gd name="T1" fmla="*/ 357 h 547"/>
                <a:gd name="T2" fmla="*/ 341 w 4098"/>
                <a:gd name="T3" fmla="*/ 415 h 547"/>
                <a:gd name="T4" fmla="*/ 476 w 4098"/>
                <a:gd name="T5" fmla="*/ 452 h 547"/>
                <a:gd name="T6" fmla="*/ 611 w 4098"/>
                <a:gd name="T7" fmla="*/ 483 h 547"/>
                <a:gd name="T8" fmla="*/ 746 w 4098"/>
                <a:gd name="T9" fmla="*/ 510 h 547"/>
                <a:gd name="T10" fmla="*/ 847 w 4098"/>
                <a:gd name="T11" fmla="*/ 525 h 547"/>
                <a:gd name="T12" fmla="*/ 913 w 4098"/>
                <a:gd name="T13" fmla="*/ 533 h 547"/>
                <a:gd name="T14" fmla="*/ 980 w 4098"/>
                <a:gd name="T15" fmla="*/ 540 h 547"/>
                <a:gd name="T16" fmla="*/ 1047 w 4098"/>
                <a:gd name="T17" fmla="*/ 545 h 547"/>
                <a:gd name="T18" fmla="*/ 1112 w 4098"/>
                <a:gd name="T19" fmla="*/ 547 h 547"/>
                <a:gd name="T20" fmla="*/ 1178 w 4098"/>
                <a:gd name="T21" fmla="*/ 547 h 547"/>
                <a:gd name="T22" fmla="*/ 1244 w 4098"/>
                <a:gd name="T23" fmla="*/ 544 h 547"/>
                <a:gd name="T24" fmla="*/ 1309 w 4098"/>
                <a:gd name="T25" fmla="*/ 539 h 547"/>
                <a:gd name="T26" fmla="*/ 1374 w 4098"/>
                <a:gd name="T27" fmla="*/ 531 h 547"/>
                <a:gd name="T28" fmla="*/ 1438 w 4098"/>
                <a:gd name="T29" fmla="*/ 520 h 547"/>
                <a:gd name="T30" fmla="*/ 1503 w 4098"/>
                <a:gd name="T31" fmla="*/ 506 h 547"/>
                <a:gd name="T32" fmla="*/ 1567 w 4098"/>
                <a:gd name="T33" fmla="*/ 489 h 547"/>
                <a:gd name="T34" fmla="*/ 1631 w 4098"/>
                <a:gd name="T35" fmla="*/ 469 h 547"/>
                <a:gd name="T36" fmla="*/ 1694 w 4098"/>
                <a:gd name="T37" fmla="*/ 446 h 547"/>
                <a:gd name="T38" fmla="*/ 1727 w 4098"/>
                <a:gd name="T39" fmla="*/ 438 h 547"/>
                <a:gd name="T40" fmla="*/ 1758 w 4098"/>
                <a:gd name="T41" fmla="*/ 433 h 547"/>
                <a:gd name="T42" fmla="*/ 1791 w 4098"/>
                <a:gd name="T43" fmla="*/ 432 h 547"/>
                <a:gd name="T44" fmla="*/ 1824 w 4098"/>
                <a:gd name="T45" fmla="*/ 433 h 547"/>
                <a:gd name="T46" fmla="*/ 1857 w 4098"/>
                <a:gd name="T47" fmla="*/ 437 h 547"/>
                <a:gd name="T48" fmla="*/ 1923 w 4098"/>
                <a:gd name="T49" fmla="*/ 448 h 547"/>
                <a:gd name="T50" fmla="*/ 2024 w 4098"/>
                <a:gd name="T51" fmla="*/ 471 h 547"/>
                <a:gd name="T52" fmla="*/ 2091 w 4098"/>
                <a:gd name="T53" fmla="*/ 483 h 547"/>
                <a:gd name="T54" fmla="*/ 2125 w 4098"/>
                <a:gd name="T55" fmla="*/ 488 h 547"/>
                <a:gd name="T56" fmla="*/ 2192 w 4098"/>
                <a:gd name="T57" fmla="*/ 491 h 547"/>
                <a:gd name="T58" fmla="*/ 2259 w 4098"/>
                <a:gd name="T59" fmla="*/ 489 h 547"/>
                <a:gd name="T60" fmla="*/ 2326 w 4098"/>
                <a:gd name="T61" fmla="*/ 483 h 547"/>
                <a:gd name="T62" fmla="*/ 2393 w 4098"/>
                <a:gd name="T63" fmla="*/ 474 h 547"/>
                <a:gd name="T64" fmla="*/ 2559 w 4098"/>
                <a:gd name="T65" fmla="*/ 448 h 547"/>
                <a:gd name="T66" fmla="*/ 2626 w 4098"/>
                <a:gd name="T67" fmla="*/ 439 h 547"/>
                <a:gd name="T68" fmla="*/ 2691 w 4098"/>
                <a:gd name="T69" fmla="*/ 435 h 547"/>
                <a:gd name="T70" fmla="*/ 2758 w 4098"/>
                <a:gd name="T71" fmla="*/ 435 h 547"/>
                <a:gd name="T72" fmla="*/ 2824 w 4098"/>
                <a:gd name="T73" fmla="*/ 439 h 547"/>
                <a:gd name="T74" fmla="*/ 2891 w 4098"/>
                <a:gd name="T75" fmla="*/ 452 h 547"/>
                <a:gd name="T76" fmla="*/ 2957 w 4098"/>
                <a:gd name="T77" fmla="*/ 468 h 547"/>
                <a:gd name="T78" fmla="*/ 3056 w 4098"/>
                <a:gd name="T79" fmla="*/ 495 h 547"/>
                <a:gd name="T80" fmla="*/ 3121 w 4098"/>
                <a:gd name="T81" fmla="*/ 512 h 547"/>
                <a:gd name="T82" fmla="*/ 3185 w 4098"/>
                <a:gd name="T83" fmla="*/ 525 h 547"/>
                <a:gd name="T84" fmla="*/ 3233 w 4098"/>
                <a:gd name="T85" fmla="*/ 532 h 547"/>
                <a:gd name="T86" fmla="*/ 3264 w 4098"/>
                <a:gd name="T87" fmla="*/ 534 h 547"/>
                <a:gd name="T88" fmla="*/ 3295 w 4098"/>
                <a:gd name="T89" fmla="*/ 534 h 547"/>
                <a:gd name="T90" fmla="*/ 3326 w 4098"/>
                <a:gd name="T91" fmla="*/ 532 h 547"/>
                <a:gd name="T92" fmla="*/ 3357 w 4098"/>
                <a:gd name="T93" fmla="*/ 529 h 547"/>
                <a:gd name="T94" fmla="*/ 3401 w 4098"/>
                <a:gd name="T95" fmla="*/ 521 h 547"/>
                <a:gd name="T96" fmla="*/ 3461 w 4098"/>
                <a:gd name="T97" fmla="*/ 503 h 547"/>
                <a:gd name="T98" fmla="*/ 3519 w 4098"/>
                <a:gd name="T99" fmla="*/ 480 h 547"/>
                <a:gd name="T100" fmla="*/ 3577 w 4098"/>
                <a:gd name="T101" fmla="*/ 450 h 547"/>
                <a:gd name="T102" fmla="*/ 3634 w 4098"/>
                <a:gd name="T103" fmla="*/ 416 h 547"/>
                <a:gd name="T104" fmla="*/ 3690 w 4098"/>
                <a:gd name="T105" fmla="*/ 378 h 547"/>
                <a:gd name="T106" fmla="*/ 3746 w 4098"/>
                <a:gd name="T107" fmla="*/ 336 h 547"/>
                <a:gd name="T108" fmla="*/ 3800 w 4098"/>
                <a:gd name="T109" fmla="*/ 289 h 547"/>
                <a:gd name="T110" fmla="*/ 3855 w 4098"/>
                <a:gd name="T111" fmla="*/ 240 h 547"/>
                <a:gd name="T112" fmla="*/ 3909 w 4098"/>
                <a:gd name="T113" fmla="*/ 189 h 547"/>
                <a:gd name="T114" fmla="*/ 3991 w 4098"/>
                <a:gd name="T115" fmla="*/ 110 h 547"/>
                <a:gd name="T116" fmla="*/ 4098 w 4098"/>
                <a:gd name="T117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098" h="547">
                  <a:moveTo>
                    <a:pt x="0" y="317"/>
                  </a:moveTo>
                  <a:lnTo>
                    <a:pt x="136" y="357"/>
                  </a:lnTo>
                  <a:lnTo>
                    <a:pt x="272" y="397"/>
                  </a:lnTo>
                  <a:lnTo>
                    <a:pt x="341" y="415"/>
                  </a:lnTo>
                  <a:lnTo>
                    <a:pt x="409" y="433"/>
                  </a:lnTo>
                  <a:lnTo>
                    <a:pt x="476" y="452"/>
                  </a:lnTo>
                  <a:lnTo>
                    <a:pt x="544" y="468"/>
                  </a:lnTo>
                  <a:lnTo>
                    <a:pt x="611" y="483"/>
                  </a:lnTo>
                  <a:lnTo>
                    <a:pt x="679" y="497"/>
                  </a:lnTo>
                  <a:lnTo>
                    <a:pt x="746" y="510"/>
                  </a:lnTo>
                  <a:lnTo>
                    <a:pt x="813" y="521"/>
                  </a:lnTo>
                  <a:lnTo>
                    <a:pt x="847" y="525"/>
                  </a:lnTo>
                  <a:lnTo>
                    <a:pt x="880" y="530"/>
                  </a:lnTo>
                  <a:lnTo>
                    <a:pt x="913" y="533"/>
                  </a:lnTo>
                  <a:lnTo>
                    <a:pt x="947" y="537"/>
                  </a:lnTo>
                  <a:lnTo>
                    <a:pt x="980" y="540"/>
                  </a:lnTo>
                  <a:lnTo>
                    <a:pt x="1013" y="542"/>
                  </a:lnTo>
                  <a:lnTo>
                    <a:pt x="1047" y="545"/>
                  </a:lnTo>
                  <a:lnTo>
                    <a:pt x="1080" y="546"/>
                  </a:lnTo>
                  <a:lnTo>
                    <a:pt x="1112" y="547"/>
                  </a:lnTo>
                  <a:lnTo>
                    <a:pt x="1145" y="547"/>
                  </a:lnTo>
                  <a:lnTo>
                    <a:pt x="1178" y="547"/>
                  </a:lnTo>
                  <a:lnTo>
                    <a:pt x="1211" y="546"/>
                  </a:lnTo>
                  <a:lnTo>
                    <a:pt x="1244" y="544"/>
                  </a:lnTo>
                  <a:lnTo>
                    <a:pt x="1276" y="541"/>
                  </a:lnTo>
                  <a:lnTo>
                    <a:pt x="1309" y="539"/>
                  </a:lnTo>
                  <a:lnTo>
                    <a:pt x="1342" y="536"/>
                  </a:lnTo>
                  <a:lnTo>
                    <a:pt x="1374" y="531"/>
                  </a:lnTo>
                  <a:lnTo>
                    <a:pt x="1406" y="525"/>
                  </a:lnTo>
                  <a:lnTo>
                    <a:pt x="1438" y="520"/>
                  </a:lnTo>
                  <a:lnTo>
                    <a:pt x="1471" y="513"/>
                  </a:lnTo>
                  <a:lnTo>
                    <a:pt x="1503" y="506"/>
                  </a:lnTo>
                  <a:lnTo>
                    <a:pt x="1535" y="498"/>
                  </a:lnTo>
                  <a:lnTo>
                    <a:pt x="1567" y="489"/>
                  </a:lnTo>
                  <a:lnTo>
                    <a:pt x="1599" y="479"/>
                  </a:lnTo>
                  <a:lnTo>
                    <a:pt x="1631" y="469"/>
                  </a:lnTo>
                  <a:lnTo>
                    <a:pt x="1663" y="457"/>
                  </a:lnTo>
                  <a:lnTo>
                    <a:pt x="1694" y="446"/>
                  </a:lnTo>
                  <a:lnTo>
                    <a:pt x="1711" y="441"/>
                  </a:lnTo>
                  <a:lnTo>
                    <a:pt x="1727" y="438"/>
                  </a:lnTo>
                  <a:lnTo>
                    <a:pt x="1742" y="436"/>
                  </a:lnTo>
                  <a:lnTo>
                    <a:pt x="1758" y="433"/>
                  </a:lnTo>
                  <a:lnTo>
                    <a:pt x="1774" y="432"/>
                  </a:lnTo>
                  <a:lnTo>
                    <a:pt x="1791" y="432"/>
                  </a:lnTo>
                  <a:lnTo>
                    <a:pt x="1807" y="432"/>
                  </a:lnTo>
                  <a:lnTo>
                    <a:pt x="1824" y="433"/>
                  </a:lnTo>
                  <a:lnTo>
                    <a:pt x="1840" y="435"/>
                  </a:lnTo>
                  <a:lnTo>
                    <a:pt x="1857" y="437"/>
                  </a:lnTo>
                  <a:lnTo>
                    <a:pt x="1890" y="443"/>
                  </a:lnTo>
                  <a:lnTo>
                    <a:pt x="1923" y="448"/>
                  </a:lnTo>
                  <a:lnTo>
                    <a:pt x="1990" y="464"/>
                  </a:lnTo>
                  <a:lnTo>
                    <a:pt x="2024" y="471"/>
                  </a:lnTo>
                  <a:lnTo>
                    <a:pt x="2058" y="478"/>
                  </a:lnTo>
                  <a:lnTo>
                    <a:pt x="2091" y="483"/>
                  </a:lnTo>
                  <a:lnTo>
                    <a:pt x="2108" y="486"/>
                  </a:lnTo>
                  <a:lnTo>
                    <a:pt x="2125" y="488"/>
                  </a:lnTo>
                  <a:lnTo>
                    <a:pt x="2158" y="490"/>
                  </a:lnTo>
                  <a:lnTo>
                    <a:pt x="2192" y="491"/>
                  </a:lnTo>
                  <a:lnTo>
                    <a:pt x="2226" y="491"/>
                  </a:lnTo>
                  <a:lnTo>
                    <a:pt x="2259" y="489"/>
                  </a:lnTo>
                  <a:lnTo>
                    <a:pt x="2292" y="487"/>
                  </a:lnTo>
                  <a:lnTo>
                    <a:pt x="2326" y="483"/>
                  </a:lnTo>
                  <a:lnTo>
                    <a:pt x="2359" y="479"/>
                  </a:lnTo>
                  <a:lnTo>
                    <a:pt x="2393" y="474"/>
                  </a:lnTo>
                  <a:lnTo>
                    <a:pt x="2526" y="453"/>
                  </a:lnTo>
                  <a:lnTo>
                    <a:pt x="2559" y="448"/>
                  </a:lnTo>
                  <a:lnTo>
                    <a:pt x="2593" y="444"/>
                  </a:lnTo>
                  <a:lnTo>
                    <a:pt x="2626" y="439"/>
                  </a:lnTo>
                  <a:lnTo>
                    <a:pt x="2659" y="437"/>
                  </a:lnTo>
                  <a:lnTo>
                    <a:pt x="2691" y="435"/>
                  </a:lnTo>
                  <a:lnTo>
                    <a:pt x="2725" y="433"/>
                  </a:lnTo>
                  <a:lnTo>
                    <a:pt x="2758" y="435"/>
                  </a:lnTo>
                  <a:lnTo>
                    <a:pt x="2791" y="436"/>
                  </a:lnTo>
                  <a:lnTo>
                    <a:pt x="2824" y="439"/>
                  </a:lnTo>
                  <a:lnTo>
                    <a:pt x="2858" y="445"/>
                  </a:lnTo>
                  <a:lnTo>
                    <a:pt x="2891" y="452"/>
                  </a:lnTo>
                  <a:lnTo>
                    <a:pt x="2924" y="458"/>
                  </a:lnTo>
                  <a:lnTo>
                    <a:pt x="2957" y="468"/>
                  </a:lnTo>
                  <a:lnTo>
                    <a:pt x="2990" y="477"/>
                  </a:lnTo>
                  <a:lnTo>
                    <a:pt x="3056" y="495"/>
                  </a:lnTo>
                  <a:lnTo>
                    <a:pt x="3089" y="504"/>
                  </a:lnTo>
                  <a:lnTo>
                    <a:pt x="3121" y="512"/>
                  </a:lnTo>
                  <a:lnTo>
                    <a:pt x="3153" y="520"/>
                  </a:lnTo>
                  <a:lnTo>
                    <a:pt x="3185" y="525"/>
                  </a:lnTo>
                  <a:lnTo>
                    <a:pt x="3217" y="531"/>
                  </a:lnTo>
                  <a:lnTo>
                    <a:pt x="3233" y="532"/>
                  </a:lnTo>
                  <a:lnTo>
                    <a:pt x="3249" y="533"/>
                  </a:lnTo>
                  <a:lnTo>
                    <a:pt x="3264" y="534"/>
                  </a:lnTo>
                  <a:lnTo>
                    <a:pt x="3279" y="534"/>
                  </a:lnTo>
                  <a:lnTo>
                    <a:pt x="3295" y="534"/>
                  </a:lnTo>
                  <a:lnTo>
                    <a:pt x="3310" y="533"/>
                  </a:lnTo>
                  <a:lnTo>
                    <a:pt x="3326" y="532"/>
                  </a:lnTo>
                  <a:lnTo>
                    <a:pt x="3341" y="531"/>
                  </a:lnTo>
                  <a:lnTo>
                    <a:pt x="3357" y="529"/>
                  </a:lnTo>
                  <a:lnTo>
                    <a:pt x="3371" y="527"/>
                  </a:lnTo>
                  <a:lnTo>
                    <a:pt x="3401" y="521"/>
                  </a:lnTo>
                  <a:lnTo>
                    <a:pt x="3432" y="513"/>
                  </a:lnTo>
                  <a:lnTo>
                    <a:pt x="3461" y="503"/>
                  </a:lnTo>
                  <a:lnTo>
                    <a:pt x="3491" y="492"/>
                  </a:lnTo>
                  <a:lnTo>
                    <a:pt x="3519" y="480"/>
                  </a:lnTo>
                  <a:lnTo>
                    <a:pt x="3548" y="466"/>
                  </a:lnTo>
                  <a:lnTo>
                    <a:pt x="3577" y="450"/>
                  </a:lnTo>
                  <a:lnTo>
                    <a:pt x="3605" y="435"/>
                  </a:lnTo>
                  <a:lnTo>
                    <a:pt x="3634" y="416"/>
                  </a:lnTo>
                  <a:lnTo>
                    <a:pt x="3662" y="398"/>
                  </a:lnTo>
                  <a:lnTo>
                    <a:pt x="3690" y="378"/>
                  </a:lnTo>
                  <a:lnTo>
                    <a:pt x="3718" y="357"/>
                  </a:lnTo>
                  <a:lnTo>
                    <a:pt x="3746" y="336"/>
                  </a:lnTo>
                  <a:lnTo>
                    <a:pt x="3773" y="313"/>
                  </a:lnTo>
                  <a:lnTo>
                    <a:pt x="3800" y="289"/>
                  </a:lnTo>
                  <a:lnTo>
                    <a:pt x="3828" y="265"/>
                  </a:lnTo>
                  <a:lnTo>
                    <a:pt x="3855" y="240"/>
                  </a:lnTo>
                  <a:lnTo>
                    <a:pt x="3882" y="216"/>
                  </a:lnTo>
                  <a:lnTo>
                    <a:pt x="3909" y="189"/>
                  </a:lnTo>
                  <a:lnTo>
                    <a:pt x="3937" y="163"/>
                  </a:lnTo>
                  <a:lnTo>
                    <a:pt x="3991" y="110"/>
                  </a:lnTo>
                  <a:lnTo>
                    <a:pt x="4045" y="54"/>
                  </a:lnTo>
                  <a:lnTo>
                    <a:pt x="409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421" name="Line 37"/>
            <p:cNvSpPr>
              <a:spLocks noChangeShapeType="1"/>
            </p:cNvSpPr>
            <p:nvPr/>
          </p:nvSpPr>
          <p:spPr bwMode="auto">
            <a:xfrm>
              <a:off x="1492" y="1182"/>
              <a:ext cx="0" cy="45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422" name="Line 38"/>
            <p:cNvSpPr>
              <a:spLocks noChangeShapeType="1"/>
            </p:cNvSpPr>
            <p:nvPr/>
          </p:nvSpPr>
          <p:spPr bwMode="auto">
            <a:xfrm>
              <a:off x="1492" y="2377"/>
              <a:ext cx="0" cy="35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423" name="Line 39"/>
            <p:cNvSpPr>
              <a:spLocks noChangeShapeType="1"/>
            </p:cNvSpPr>
            <p:nvPr/>
          </p:nvSpPr>
          <p:spPr bwMode="auto">
            <a:xfrm flipV="1">
              <a:off x="2340" y="1678"/>
              <a:ext cx="288" cy="2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424" name="Line 40"/>
            <p:cNvSpPr>
              <a:spLocks noChangeShapeType="1"/>
            </p:cNvSpPr>
            <p:nvPr/>
          </p:nvSpPr>
          <p:spPr bwMode="auto">
            <a:xfrm flipV="1">
              <a:off x="2439" y="1737"/>
              <a:ext cx="269" cy="2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425" name="Line 41"/>
            <p:cNvSpPr>
              <a:spLocks noChangeShapeType="1"/>
            </p:cNvSpPr>
            <p:nvPr/>
          </p:nvSpPr>
          <p:spPr bwMode="auto">
            <a:xfrm flipV="1">
              <a:off x="2578" y="1875"/>
              <a:ext cx="130" cy="1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426" name="Line 42"/>
            <p:cNvSpPr>
              <a:spLocks noChangeShapeType="1"/>
            </p:cNvSpPr>
            <p:nvPr/>
          </p:nvSpPr>
          <p:spPr bwMode="auto">
            <a:xfrm flipV="1">
              <a:off x="2708" y="2006"/>
              <a:ext cx="8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427" name="Line 43"/>
            <p:cNvSpPr>
              <a:spLocks noChangeShapeType="1"/>
            </p:cNvSpPr>
            <p:nvPr/>
          </p:nvSpPr>
          <p:spPr bwMode="auto">
            <a:xfrm flipV="1">
              <a:off x="2708" y="2006"/>
              <a:ext cx="150" cy="1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428" name="Line 44"/>
            <p:cNvSpPr>
              <a:spLocks noChangeShapeType="1"/>
            </p:cNvSpPr>
            <p:nvPr/>
          </p:nvSpPr>
          <p:spPr bwMode="auto">
            <a:xfrm flipV="1">
              <a:off x="2708" y="2006"/>
              <a:ext cx="288" cy="2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429" name="Line 45"/>
            <p:cNvSpPr>
              <a:spLocks noChangeShapeType="1"/>
            </p:cNvSpPr>
            <p:nvPr/>
          </p:nvSpPr>
          <p:spPr bwMode="auto">
            <a:xfrm flipV="1">
              <a:off x="2767" y="2065"/>
              <a:ext cx="307" cy="3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430" name="Line 46"/>
            <p:cNvSpPr>
              <a:spLocks noChangeShapeType="1"/>
            </p:cNvSpPr>
            <p:nvPr/>
          </p:nvSpPr>
          <p:spPr bwMode="auto">
            <a:xfrm flipV="1">
              <a:off x="2348" y="2006"/>
              <a:ext cx="91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431" name="Line 47"/>
            <p:cNvSpPr>
              <a:spLocks noChangeShapeType="1"/>
            </p:cNvSpPr>
            <p:nvPr/>
          </p:nvSpPr>
          <p:spPr bwMode="auto">
            <a:xfrm flipV="1">
              <a:off x="2388" y="2006"/>
              <a:ext cx="190" cy="1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432" name="Line 48"/>
            <p:cNvSpPr>
              <a:spLocks noChangeShapeType="1"/>
            </p:cNvSpPr>
            <p:nvPr/>
          </p:nvSpPr>
          <p:spPr bwMode="auto">
            <a:xfrm flipV="1">
              <a:off x="2450" y="2014"/>
              <a:ext cx="258" cy="2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433" name="Line 49"/>
            <p:cNvSpPr>
              <a:spLocks noChangeShapeType="1"/>
            </p:cNvSpPr>
            <p:nvPr/>
          </p:nvSpPr>
          <p:spPr bwMode="auto">
            <a:xfrm flipV="1">
              <a:off x="2530" y="2153"/>
              <a:ext cx="178" cy="1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434" name="Line 50"/>
            <p:cNvSpPr>
              <a:spLocks noChangeShapeType="1"/>
            </p:cNvSpPr>
            <p:nvPr/>
          </p:nvSpPr>
          <p:spPr bwMode="auto">
            <a:xfrm flipV="1">
              <a:off x="2631" y="2291"/>
              <a:ext cx="77" cy="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435" name="Line 51"/>
            <p:cNvSpPr>
              <a:spLocks noChangeShapeType="1"/>
            </p:cNvSpPr>
            <p:nvPr/>
          </p:nvSpPr>
          <p:spPr bwMode="auto">
            <a:xfrm flipV="1">
              <a:off x="2708" y="1715"/>
              <a:ext cx="19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436" name="Line 52"/>
            <p:cNvSpPr>
              <a:spLocks noChangeShapeType="1"/>
            </p:cNvSpPr>
            <p:nvPr/>
          </p:nvSpPr>
          <p:spPr bwMode="auto">
            <a:xfrm flipV="1">
              <a:off x="2788" y="1646"/>
              <a:ext cx="11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437" name="Line 53"/>
            <p:cNvSpPr>
              <a:spLocks noChangeShapeType="1"/>
            </p:cNvSpPr>
            <p:nvPr/>
          </p:nvSpPr>
          <p:spPr bwMode="auto">
            <a:xfrm flipV="1">
              <a:off x="2708" y="1686"/>
              <a:ext cx="190" cy="1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438" name="Line 54"/>
            <p:cNvSpPr>
              <a:spLocks noChangeShapeType="1"/>
            </p:cNvSpPr>
            <p:nvPr/>
          </p:nvSpPr>
          <p:spPr bwMode="auto">
            <a:xfrm flipV="1">
              <a:off x="2716" y="1747"/>
              <a:ext cx="259" cy="2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439" name="Line 55"/>
            <p:cNvSpPr>
              <a:spLocks noChangeShapeType="1"/>
            </p:cNvSpPr>
            <p:nvPr/>
          </p:nvSpPr>
          <p:spPr bwMode="auto">
            <a:xfrm flipV="1">
              <a:off x="2858" y="1827"/>
              <a:ext cx="176" cy="1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440" name="Line 56"/>
            <p:cNvSpPr>
              <a:spLocks noChangeShapeType="1"/>
            </p:cNvSpPr>
            <p:nvPr/>
          </p:nvSpPr>
          <p:spPr bwMode="auto">
            <a:xfrm flipV="1">
              <a:off x="2996" y="1929"/>
              <a:ext cx="75" cy="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441" name="Line 57"/>
            <p:cNvSpPr>
              <a:spLocks noChangeShapeType="1"/>
            </p:cNvSpPr>
            <p:nvPr/>
          </p:nvSpPr>
          <p:spPr bwMode="auto">
            <a:xfrm>
              <a:off x="2708" y="1451"/>
              <a:ext cx="0" cy="2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442" name="Line 58"/>
            <p:cNvSpPr>
              <a:spLocks noChangeShapeType="1"/>
            </p:cNvSpPr>
            <p:nvPr/>
          </p:nvSpPr>
          <p:spPr bwMode="auto">
            <a:xfrm>
              <a:off x="2708" y="1774"/>
              <a:ext cx="0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443" name="Line 59"/>
            <p:cNvSpPr>
              <a:spLocks noChangeShapeType="1"/>
            </p:cNvSpPr>
            <p:nvPr/>
          </p:nvSpPr>
          <p:spPr bwMode="auto">
            <a:xfrm>
              <a:off x="2708" y="1854"/>
              <a:ext cx="0" cy="2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444" name="Line 60"/>
            <p:cNvSpPr>
              <a:spLocks noChangeShapeType="1"/>
            </p:cNvSpPr>
            <p:nvPr/>
          </p:nvSpPr>
          <p:spPr bwMode="auto">
            <a:xfrm>
              <a:off x="2708" y="2121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445" name="Line 61"/>
            <p:cNvSpPr>
              <a:spLocks noChangeShapeType="1"/>
            </p:cNvSpPr>
            <p:nvPr/>
          </p:nvSpPr>
          <p:spPr bwMode="auto">
            <a:xfrm>
              <a:off x="2708" y="2201"/>
              <a:ext cx="0" cy="2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446" name="Line 62"/>
            <p:cNvSpPr>
              <a:spLocks noChangeShapeType="1"/>
            </p:cNvSpPr>
            <p:nvPr/>
          </p:nvSpPr>
          <p:spPr bwMode="auto">
            <a:xfrm>
              <a:off x="2628" y="1542"/>
              <a:ext cx="16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447" name="Line 63"/>
            <p:cNvSpPr>
              <a:spLocks noChangeShapeType="1"/>
            </p:cNvSpPr>
            <p:nvPr/>
          </p:nvSpPr>
          <p:spPr bwMode="auto">
            <a:xfrm>
              <a:off x="2628" y="1715"/>
              <a:ext cx="16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448" name="Freeform 64"/>
            <p:cNvSpPr>
              <a:spLocks/>
            </p:cNvSpPr>
            <p:nvPr/>
          </p:nvSpPr>
          <p:spPr bwMode="auto">
            <a:xfrm>
              <a:off x="2338" y="1643"/>
              <a:ext cx="741" cy="734"/>
            </a:xfrm>
            <a:custGeom>
              <a:avLst/>
              <a:gdLst>
                <a:gd name="T0" fmla="*/ 685 w 1948"/>
                <a:gd name="T1" fmla="*/ 20 h 1926"/>
                <a:gd name="T2" fmla="*/ 573 w 1948"/>
                <a:gd name="T3" fmla="*/ 63 h 1926"/>
                <a:gd name="T4" fmla="*/ 465 w 1948"/>
                <a:gd name="T5" fmla="*/ 120 h 1926"/>
                <a:gd name="T6" fmla="*/ 366 w 1948"/>
                <a:gd name="T7" fmla="*/ 190 h 1926"/>
                <a:gd name="T8" fmla="*/ 276 w 1948"/>
                <a:gd name="T9" fmla="*/ 271 h 1926"/>
                <a:gd name="T10" fmla="*/ 198 w 1948"/>
                <a:gd name="T11" fmla="*/ 363 h 1926"/>
                <a:gd name="T12" fmla="*/ 131 w 1948"/>
                <a:gd name="T13" fmla="*/ 464 h 1926"/>
                <a:gd name="T14" fmla="*/ 76 w 1948"/>
                <a:gd name="T15" fmla="*/ 573 h 1926"/>
                <a:gd name="T16" fmla="*/ 37 w 1948"/>
                <a:gd name="T17" fmla="*/ 687 h 1926"/>
                <a:gd name="T18" fmla="*/ 11 w 1948"/>
                <a:gd name="T19" fmla="*/ 805 h 1926"/>
                <a:gd name="T20" fmla="*/ 0 w 1948"/>
                <a:gd name="T21" fmla="*/ 927 h 1926"/>
                <a:gd name="T22" fmla="*/ 5 w 1948"/>
                <a:gd name="T23" fmla="*/ 1047 h 1926"/>
                <a:gd name="T24" fmla="*/ 24 w 1948"/>
                <a:gd name="T25" fmla="*/ 1168 h 1926"/>
                <a:gd name="T26" fmla="*/ 58 w 1948"/>
                <a:gd name="T27" fmla="*/ 1283 h 1926"/>
                <a:gd name="T28" fmla="*/ 107 w 1948"/>
                <a:gd name="T29" fmla="*/ 1395 h 1926"/>
                <a:gd name="T30" fmla="*/ 168 w 1948"/>
                <a:gd name="T31" fmla="*/ 1499 h 1926"/>
                <a:gd name="T32" fmla="*/ 242 w 1948"/>
                <a:gd name="T33" fmla="*/ 1594 h 1926"/>
                <a:gd name="T34" fmla="*/ 328 w 1948"/>
                <a:gd name="T35" fmla="*/ 1681 h 1926"/>
                <a:gd name="T36" fmla="*/ 424 w 1948"/>
                <a:gd name="T37" fmla="*/ 1756 h 1926"/>
                <a:gd name="T38" fmla="*/ 527 w 1948"/>
                <a:gd name="T39" fmla="*/ 1818 h 1926"/>
                <a:gd name="T40" fmla="*/ 638 w 1948"/>
                <a:gd name="T41" fmla="*/ 1867 h 1926"/>
                <a:gd name="T42" fmla="*/ 754 w 1948"/>
                <a:gd name="T43" fmla="*/ 1901 h 1926"/>
                <a:gd name="T44" fmla="*/ 873 w 1948"/>
                <a:gd name="T45" fmla="*/ 1921 h 1926"/>
                <a:gd name="T46" fmla="*/ 995 w 1948"/>
                <a:gd name="T47" fmla="*/ 1926 h 1926"/>
                <a:gd name="T48" fmla="*/ 1115 w 1948"/>
                <a:gd name="T49" fmla="*/ 1916 h 1926"/>
                <a:gd name="T50" fmla="*/ 1234 w 1948"/>
                <a:gd name="T51" fmla="*/ 1891 h 1926"/>
                <a:gd name="T52" fmla="*/ 1348 w 1948"/>
                <a:gd name="T53" fmla="*/ 1852 h 1926"/>
                <a:gd name="T54" fmla="*/ 1457 w 1948"/>
                <a:gd name="T55" fmla="*/ 1799 h 1926"/>
                <a:gd name="T56" fmla="*/ 1558 w 1948"/>
                <a:gd name="T57" fmla="*/ 1732 h 1926"/>
                <a:gd name="T58" fmla="*/ 1651 w 1948"/>
                <a:gd name="T59" fmla="*/ 1653 h 1926"/>
                <a:gd name="T60" fmla="*/ 1733 w 1948"/>
                <a:gd name="T61" fmla="*/ 1564 h 1926"/>
                <a:gd name="T62" fmla="*/ 1803 w 1948"/>
                <a:gd name="T63" fmla="*/ 1465 h 1926"/>
                <a:gd name="T64" fmla="*/ 1860 w 1948"/>
                <a:gd name="T65" fmla="*/ 1358 h 1926"/>
                <a:gd name="T66" fmla="*/ 1903 w 1948"/>
                <a:gd name="T67" fmla="*/ 1245 h 1926"/>
                <a:gd name="T68" fmla="*/ 1932 w 1948"/>
                <a:gd name="T69" fmla="*/ 1128 h 1926"/>
                <a:gd name="T70" fmla="*/ 1947 w 1948"/>
                <a:gd name="T71" fmla="*/ 1008 h 1926"/>
                <a:gd name="T72" fmla="*/ 1946 w 1948"/>
                <a:gd name="T73" fmla="*/ 886 h 1926"/>
                <a:gd name="T74" fmla="*/ 1931 w 1948"/>
                <a:gd name="T75" fmla="*/ 766 h 1926"/>
                <a:gd name="T76" fmla="*/ 1901 w 1948"/>
                <a:gd name="T77" fmla="*/ 649 h 1926"/>
                <a:gd name="T78" fmla="*/ 1856 w 1948"/>
                <a:gd name="T79" fmla="*/ 536 h 1926"/>
                <a:gd name="T80" fmla="*/ 1797 w 1948"/>
                <a:gd name="T81" fmla="*/ 430 h 1926"/>
                <a:gd name="T82" fmla="*/ 1727 w 1948"/>
                <a:gd name="T83" fmla="*/ 332 h 1926"/>
                <a:gd name="T84" fmla="*/ 1644 w 1948"/>
                <a:gd name="T85" fmla="*/ 242 h 1926"/>
                <a:gd name="T86" fmla="*/ 1551 w 1948"/>
                <a:gd name="T87" fmla="*/ 165 h 1926"/>
                <a:gd name="T88" fmla="*/ 1449 w 1948"/>
                <a:gd name="T89" fmla="*/ 99 h 1926"/>
                <a:gd name="T90" fmla="*/ 1340 w 1948"/>
                <a:gd name="T91" fmla="*/ 47 h 1926"/>
                <a:gd name="T92" fmla="*/ 1225 w 1948"/>
                <a:gd name="T93" fmla="*/ 9 h 19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948" h="1926">
                  <a:moveTo>
                    <a:pt x="763" y="0"/>
                  </a:moveTo>
                  <a:lnTo>
                    <a:pt x="725" y="9"/>
                  </a:lnTo>
                  <a:lnTo>
                    <a:pt x="685" y="20"/>
                  </a:lnTo>
                  <a:lnTo>
                    <a:pt x="647" y="34"/>
                  </a:lnTo>
                  <a:lnTo>
                    <a:pt x="609" y="47"/>
                  </a:lnTo>
                  <a:lnTo>
                    <a:pt x="573" y="63"/>
                  </a:lnTo>
                  <a:lnTo>
                    <a:pt x="536" y="81"/>
                  </a:lnTo>
                  <a:lnTo>
                    <a:pt x="500" y="99"/>
                  </a:lnTo>
                  <a:lnTo>
                    <a:pt x="465" y="120"/>
                  </a:lnTo>
                  <a:lnTo>
                    <a:pt x="431" y="143"/>
                  </a:lnTo>
                  <a:lnTo>
                    <a:pt x="398" y="165"/>
                  </a:lnTo>
                  <a:lnTo>
                    <a:pt x="366" y="190"/>
                  </a:lnTo>
                  <a:lnTo>
                    <a:pt x="335" y="216"/>
                  </a:lnTo>
                  <a:lnTo>
                    <a:pt x="305" y="242"/>
                  </a:lnTo>
                  <a:lnTo>
                    <a:pt x="276" y="271"/>
                  </a:lnTo>
                  <a:lnTo>
                    <a:pt x="249" y="300"/>
                  </a:lnTo>
                  <a:lnTo>
                    <a:pt x="223" y="332"/>
                  </a:lnTo>
                  <a:lnTo>
                    <a:pt x="198" y="363"/>
                  </a:lnTo>
                  <a:lnTo>
                    <a:pt x="174" y="396"/>
                  </a:lnTo>
                  <a:lnTo>
                    <a:pt x="151" y="430"/>
                  </a:lnTo>
                  <a:lnTo>
                    <a:pt x="131" y="464"/>
                  </a:lnTo>
                  <a:lnTo>
                    <a:pt x="111" y="500"/>
                  </a:lnTo>
                  <a:lnTo>
                    <a:pt x="94" y="536"/>
                  </a:lnTo>
                  <a:lnTo>
                    <a:pt x="76" y="573"/>
                  </a:lnTo>
                  <a:lnTo>
                    <a:pt x="62" y="610"/>
                  </a:lnTo>
                  <a:lnTo>
                    <a:pt x="48" y="649"/>
                  </a:lnTo>
                  <a:lnTo>
                    <a:pt x="37" y="687"/>
                  </a:lnTo>
                  <a:lnTo>
                    <a:pt x="27" y="726"/>
                  </a:lnTo>
                  <a:lnTo>
                    <a:pt x="17" y="766"/>
                  </a:lnTo>
                  <a:lnTo>
                    <a:pt x="11" y="805"/>
                  </a:lnTo>
                  <a:lnTo>
                    <a:pt x="6" y="846"/>
                  </a:lnTo>
                  <a:lnTo>
                    <a:pt x="3" y="886"/>
                  </a:lnTo>
                  <a:lnTo>
                    <a:pt x="0" y="927"/>
                  </a:lnTo>
                  <a:lnTo>
                    <a:pt x="0" y="967"/>
                  </a:lnTo>
                  <a:lnTo>
                    <a:pt x="2" y="1008"/>
                  </a:lnTo>
                  <a:lnTo>
                    <a:pt x="5" y="1047"/>
                  </a:lnTo>
                  <a:lnTo>
                    <a:pt x="10" y="1088"/>
                  </a:lnTo>
                  <a:lnTo>
                    <a:pt x="16" y="1128"/>
                  </a:lnTo>
                  <a:lnTo>
                    <a:pt x="24" y="1168"/>
                  </a:lnTo>
                  <a:lnTo>
                    <a:pt x="34" y="1206"/>
                  </a:lnTo>
                  <a:lnTo>
                    <a:pt x="46" y="1245"/>
                  </a:lnTo>
                  <a:lnTo>
                    <a:pt x="58" y="1283"/>
                  </a:lnTo>
                  <a:lnTo>
                    <a:pt x="73" y="1321"/>
                  </a:lnTo>
                  <a:lnTo>
                    <a:pt x="89" y="1358"/>
                  </a:lnTo>
                  <a:lnTo>
                    <a:pt x="107" y="1395"/>
                  </a:lnTo>
                  <a:lnTo>
                    <a:pt x="125" y="1430"/>
                  </a:lnTo>
                  <a:lnTo>
                    <a:pt x="147" y="1465"/>
                  </a:lnTo>
                  <a:lnTo>
                    <a:pt x="168" y="1499"/>
                  </a:lnTo>
                  <a:lnTo>
                    <a:pt x="192" y="1532"/>
                  </a:lnTo>
                  <a:lnTo>
                    <a:pt x="216" y="1564"/>
                  </a:lnTo>
                  <a:lnTo>
                    <a:pt x="242" y="1594"/>
                  </a:lnTo>
                  <a:lnTo>
                    <a:pt x="269" y="1625"/>
                  </a:lnTo>
                  <a:lnTo>
                    <a:pt x="298" y="1653"/>
                  </a:lnTo>
                  <a:lnTo>
                    <a:pt x="328" y="1681"/>
                  </a:lnTo>
                  <a:lnTo>
                    <a:pt x="359" y="1707"/>
                  </a:lnTo>
                  <a:lnTo>
                    <a:pt x="391" y="1732"/>
                  </a:lnTo>
                  <a:lnTo>
                    <a:pt x="424" y="1756"/>
                  </a:lnTo>
                  <a:lnTo>
                    <a:pt x="457" y="1777"/>
                  </a:lnTo>
                  <a:lnTo>
                    <a:pt x="492" y="1799"/>
                  </a:lnTo>
                  <a:lnTo>
                    <a:pt x="527" y="1818"/>
                  </a:lnTo>
                  <a:lnTo>
                    <a:pt x="563" y="1835"/>
                  </a:lnTo>
                  <a:lnTo>
                    <a:pt x="601" y="1852"/>
                  </a:lnTo>
                  <a:lnTo>
                    <a:pt x="638" y="1867"/>
                  </a:lnTo>
                  <a:lnTo>
                    <a:pt x="676" y="1879"/>
                  </a:lnTo>
                  <a:lnTo>
                    <a:pt x="716" y="1891"/>
                  </a:lnTo>
                  <a:lnTo>
                    <a:pt x="754" y="1901"/>
                  </a:lnTo>
                  <a:lnTo>
                    <a:pt x="794" y="1910"/>
                  </a:lnTo>
                  <a:lnTo>
                    <a:pt x="834" y="1916"/>
                  </a:lnTo>
                  <a:lnTo>
                    <a:pt x="873" y="1921"/>
                  </a:lnTo>
                  <a:lnTo>
                    <a:pt x="914" y="1925"/>
                  </a:lnTo>
                  <a:lnTo>
                    <a:pt x="954" y="1926"/>
                  </a:lnTo>
                  <a:lnTo>
                    <a:pt x="995" y="1926"/>
                  </a:lnTo>
                  <a:lnTo>
                    <a:pt x="1035" y="1925"/>
                  </a:lnTo>
                  <a:lnTo>
                    <a:pt x="1075" y="1921"/>
                  </a:lnTo>
                  <a:lnTo>
                    <a:pt x="1115" y="1916"/>
                  </a:lnTo>
                  <a:lnTo>
                    <a:pt x="1155" y="1910"/>
                  </a:lnTo>
                  <a:lnTo>
                    <a:pt x="1195" y="1901"/>
                  </a:lnTo>
                  <a:lnTo>
                    <a:pt x="1234" y="1891"/>
                  </a:lnTo>
                  <a:lnTo>
                    <a:pt x="1273" y="1879"/>
                  </a:lnTo>
                  <a:lnTo>
                    <a:pt x="1310" y="1867"/>
                  </a:lnTo>
                  <a:lnTo>
                    <a:pt x="1348" y="1852"/>
                  </a:lnTo>
                  <a:lnTo>
                    <a:pt x="1385" y="1835"/>
                  </a:lnTo>
                  <a:lnTo>
                    <a:pt x="1422" y="1818"/>
                  </a:lnTo>
                  <a:lnTo>
                    <a:pt x="1457" y="1799"/>
                  </a:lnTo>
                  <a:lnTo>
                    <a:pt x="1492" y="1777"/>
                  </a:lnTo>
                  <a:lnTo>
                    <a:pt x="1526" y="1756"/>
                  </a:lnTo>
                  <a:lnTo>
                    <a:pt x="1558" y="1732"/>
                  </a:lnTo>
                  <a:lnTo>
                    <a:pt x="1591" y="1707"/>
                  </a:lnTo>
                  <a:lnTo>
                    <a:pt x="1621" y="1681"/>
                  </a:lnTo>
                  <a:lnTo>
                    <a:pt x="1651" y="1653"/>
                  </a:lnTo>
                  <a:lnTo>
                    <a:pt x="1679" y="1625"/>
                  </a:lnTo>
                  <a:lnTo>
                    <a:pt x="1707" y="1594"/>
                  </a:lnTo>
                  <a:lnTo>
                    <a:pt x="1733" y="1564"/>
                  </a:lnTo>
                  <a:lnTo>
                    <a:pt x="1758" y="1532"/>
                  </a:lnTo>
                  <a:lnTo>
                    <a:pt x="1780" y="1499"/>
                  </a:lnTo>
                  <a:lnTo>
                    <a:pt x="1803" y="1465"/>
                  </a:lnTo>
                  <a:lnTo>
                    <a:pt x="1823" y="1430"/>
                  </a:lnTo>
                  <a:lnTo>
                    <a:pt x="1842" y="1395"/>
                  </a:lnTo>
                  <a:lnTo>
                    <a:pt x="1860" y="1358"/>
                  </a:lnTo>
                  <a:lnTo>
                    <a:pt x="1876" y="1321"/>
                  </a:lnTo>
                  <a:lnTo>
                    <a:pt x="1890" y="1283"/>
                  </a:lnTo>
                  <a:lnTo>
                    <a:pt x="1903" y="1245"/>
                  </a:lnTo>
                  <a:lnTo>
                    <a:pt x="1914" y="1206"/>
                  </a:lnTo>
                  <a:lnTo>
                    <a:pt x="1924" y="1168"/>
                  </a:lnTo>
                  <a:lnTo>
                    <a:pt x="1932" y="1128"/>
                  </a:lnTo>
                  <a:lnTo>
                    <a:pt x="1939" y="1088"/>
                  </a:lnTo>
                  <a:lnTo>
                    <a:pt x="1944" y="1047"/>
                  </a:lnTo>
                  <a:lnTo>
                    <a:pt x="1947" y="1008"/>
                  </a:lnTo>
                  <a:lnTo>
                    <a:pt x="1948" y="967"/>
                  </a:lnTo>
                  <a:lnTo>
                    <a:pt x="1948" y="927"/>
                  </a:lnTo>
                  <a:lnTo>
                    <a:pt x="1946" y="886"/>
                  </a:lnTo>
                  <a:lnTo>
                    <a:pt x="1943" y="846"/>
                  </a:lnTo>
                  <a:lnTo>
                    <a:pt x="1938" y="805"/>
                  </a:lnTo>
                  <a:lnTo>
                    <a:pt x="1931" y="766"/>
                  </a:lnTo>
                  <a:lnTo>
                    <a:pt x="1922" y="726"/>
                  </a:lnTo>
                  <a:lnTo>
                    <a:pt x="1912" y="687"/>
                  </a:lnTo>
                  <a:lnTo>
                    <a:pt x="1901" y="649"/>
                  </a:lnTo>
                  <a:lnTo>
                    <a:pt x="1887" y="610"/>
                  </a:lnTo>
                  <a:lnTo>
                    <a:pt x="1872" y="573"/>
                  </a:lnTo>
                  <a:lnTo>
                    <a:pt x="1856" y="536"/>
                  </a:lnTo>
                  <a:lnTo>
                    <a:pt x="1838" y="500"/>
                  </a:lnTo>
                  <a:lnTo>
                    <a:pt x="1819" y="464"/>
                  </a:lnTo>
                  <a:lnTo>
                    <a:pt x="1797" y="430"/>
                  </a:lnTo>
                  <a:lnTo>
                    <a:pt x="1775" y="396"/>
                  </a:lnTo>
                  <a:lnTo>
                    <a:pt x="1752" y="363"/>
                  </a:lnTo>
                  <a:lnTo>
                    <a:pt x="1727" y="332"/>
                  </a:lnTo>
                  <a:lnTo>
                    <a:pt x="1700" y="300"/>
                  </a:lnTo>
                  <a:lnTo>
                    <a:pt x="1672" y="271"/>
                  </a:lnTo>
                  <a:lnTo>
                    <a:pt x="1644" y="242"/>
                  </a:lnTo>
                  <a:lnTo>
                    <a:pt x="1613" y="216"/>
                  </a:lnTo>
                  <a:lnTo>
                    <a:pt x="1583" y="190"/>
                  </a:lnTo>
                  <a:lnTo>
                    <a:pt x="1551" y="165"/>
                  </a:lnTo>
                  <a:lnTo>
                    <a:pt x="1518" y="143"/>
                  </a:lnTo>
                  <a:lnTo>
                    <a:pt x="1484" y="120"/>
                  </a:lnTo>
                  <a:lnTo>
                    <a:pt x="1449" y="99"/>
                  </a:lnTo>
                  <a:lnTo>
                    <a:pt x="1414" y="81"/>
                  </a:lnTo>
                  <a:lnTo>
                    <a:pt x="1377" y="63"/>
                  </a:lnTo>
                  <a:lnTo>
                    <a:pt x="1340" y="47"/>
                  </a:lnTo>
                  <a:lnTo>
                    <a:pt x="1302" y="34"/>
                  </a:lnTo>
                  <a:lnTo>
                    <a:pt x="1264" y="20"/>
                  </a:lnTo>
                  <a:lnTo>
                    <a:pt x="1225" y="9"/>
                  </a:lnTo>
                  <a:lnTo>
                    <a:pt x="118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449" name="Line 65"/>
            <p:cNvSpPr>
              <a:spLocks noChangeShapeType="1"/>
            </p:cNvSpPr>
            <p:nvPr/>
          </p:nvSpPr>
          <p:spPr bwMode="auto">
            <a:xfrm flipV="1">
              <a:off x="2788" y="1542"/>
              <a:ext cx="0" cy="17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450" name="Line 66"/>
            <p:cNvSpPr>
              <a:spLocks noChangeShapeType="1"/>
            </p:cNvSpPr>
            <p:nvPr/>
          </p:nvSpPr>
          <p:spPr bwMode="auto">
            <a:xfrm flipV="1">
              <a:off x="2628" y="1542"/>
              <a:ext cx="0" cy="17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451" name="Line 67"/>
            <p:cNvSpPr>
              <a:spLocks noChangeShapeType="1"/>
            </p:cNvSpPr>
            <p:nvPr/>
          </p:nvSpPr>
          <p:spPr bwMode="auto">
            <a:xfrm flipV="1">
              <a:off x="487" y="1353"/>
              <a:ext cx="0" cy="1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452" name="Line 68"/>
            <p:cNvSpPr>
              <a:spLocks noChangeShapeType="1"/>
            </p:cNvSpPr>
            <p:nvPr/>
          </p:nvSpPr>
          <p:spPr bwMode="auto">
            <a:xfrm flipH="1">
              <a:off x="370" y="1353"/>
              <a:ext cx="11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453" name="Line 69"/>
            <p:cNvSpPr>
              <a:spLocks noChangeShapeType="1"/>
            </p:cNvSpPr>
            <p:nvPr/>
          </p:nvSpPr>
          <p:spPr bwMode="auto">
            <a:xfrm flipH="1">
              <a:off x="231" y="1353"/>
              <a:ext cx="139" cy="14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454" name="Line 70"/>
            <p:cNvSpPr>
              <a:spLocks noChangeShapeType="1"/>
            </p:cNvSpPr>
            <p:nvPr/>
          </p:nvSpPr>
          <p:spPr bwMode="auto">
            <a:xfrm>
              <a:off x="231" y="1494"/>
              <a:ext cx="0" cy="2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528" name="Freeform 144"/>
            <p:cNvSpPr>
              <a:spLocks/>
            </p:cNvSpPr>
            <p:nvPr/>
          </p:nvSpPr>
          <p:spPr bwMode="auto">
            <a:xfrm>
              <a:off x="1972" y="1633"/>
              <a:ext cx="75" cy="373"/>
            </a:xfrm>
            <a:custGeom>
              <a:avLst/>
              <a:gdLst>
                <a:gd name="T0" fmla="*/ 0 w 202"/>
                <a:gd name="T1" fmla="*/ 975 h 975"/>
                <a:gd name="T2" fmla="*/ 16 w 202"/>
                <a:gd name="T3" fmla="*/ 959 h 975"/>
                <a:gd name="T4" fmla="*/ 31 w 202"/>
                <a:gd name="T5" fmla="*/ 943 h 975"/>
                <a:gd name="T6" fmla="*/ 44 w 202"/>
                <a:gd name="T7" fmla="*/ 927 h 975"/>
                <a:gd name="T8" fmla="*/ 58 w 202"/>
                <a:gd name="T9" fmla="*/ 910 h 975"/>
                <a:gd name="T10" fmla="*/ 70 w 202"/>
                <a:gd name="T11" fmla="*/ 894 h 975"/>
                <a:gd name="T12" fmla="*/ 82 w 202"/>
                <a:gd name="T13" fmla="*/ 877 h 975"/>
                <a:gd name="T14" fmla="*/ 93 w 202"/>
                <a:gd name="T15" fmla="*/ 860 h 975"/>
                <a:gd name="T16" fmla="*/ 104 w 202"/>
                <a:gd name="T17" fmla="*/ 842 h 975"/>
                <a:gd name="T18" fmla="*/ 113 w 202"/>
                <a:gd name="T19" fmla="*/ 825 h 975"/>
                <a:gd name="T20" fmla="*/ 124 w 202"/>
                <a:gd name="T21" fmla="*/ 807 h 975"/>
                <a:gd name="T22" fmla="*/ 133 w 202"/>
                <a:gd name="T23" fmla="*/ 789 h 975"/>
                <a:gd name="T24" fmla="*/ 141 w 202"/>
                <a:gd name="T25" fmla="*/ 771 h 975"/>
                <a:gd name="T26" fmla="*/ 149 w 202"/>
                <a:gd name="T27" fmla="*/ 752 h 975"/>
                <a:gd name="T28" fmla="*/ 155 w 202"/>
                <a:gd name="T29" fmla="*/ 734 h 975"/>
                <a:gd name="T30" fmla="*/ 162 w 202"/>
                <a:gd name="T31" fmla="*/ 716 h 975"/>
                <a:gd name="T32" fmla="*/ 168 w 202"/>
                <a:gd name="T33" fmla="*/ 698 h 975"/>
                <a:gd name="T34" fmla="*/ 174 w 202"/>
                <a:gd name="T35" fmla="*/ 680 h 975"/>
                <a:gd name="T36" fmla="*/ 179 w 202"/>
                <a:gd name="T37" fmla="*/ 660 h 975"/>
                <a:gd name="T38" fmla="*/ 184 w 202"/>
                <a:gd name="T39" fmla="*/ 642 h 975"/>
                <a:gd name="T40" fmla="*/ 187 w 202"/>
                <a:gd name="T41" fmla="*/ 624 h 975"/>
                <a:gd name="T42" fmla="*/ 191 w 202"/>
                <a:gd name="T43" fmla="*/ 606 h 975"/>
                <a:gd name="T44" fmla="*/ 194 w 202"/>
                <a:gd name="T45" fmla="*/ 588 h 975"/>
                <a:gd name="T46" fmla="*/ 196 w 202"/>
                <a:gd name="T47" fmla="*/ 570 h 975"/>
                <a:gd name="T48" fmla="*/ 199 w 202"/>
                <a:gd name="T49" fmla="*/ 553 h 975"/>
                <a:gd name="T50" fmla="*/ 200 w 202"/>
                <a:gd name="T51" fmla="*/ 534 h 975"/>
                <a:gd name="T52" fmla="*/ 201 w 202"/>
                <a:gd name="T53" fmla="*/ 517 h 975"/>
                <a:gd name="T54" fmla="*/ 202 w 202"/>
                <a:gd name="T55" fmla="*/ 499 h 975"/>
                <a:gd name="T56" fmla="*/ 202 w 202"/>
                <a:gd name="T57" fmla="*/ 482 h 975"/>
                <a:gd name="T58" fmla="*/ 202 w 202"/>
                <a:gd name="T59" fmla="*/ 465 h 975"/>
                <a:gd name="T60" fmla="*/ 202 w 202"/>
                <a:gd name="T61" fmla="*/ 449 h 975"/>
                <a:gd name="T62" fmla="*/ 201 w 202"/>
                <a:gd name="T63" fmla="*/ 433 h 975"/>
                <a:gd name="T64" fmla="*/ 200 w 202"/>
                <a:gd name="T65" fmla="*/ 418 h 975"/>
                <a:gd name="T66" fmla="*/ 197 w 202"/>
                <a:gd name="T67" fmla="*/ 402 h 975"/>
                <a:gd name="T68" fmla="*/ 195 w 202"/>
                <a:gd name="T69" fmla="*/ 386 h 975"/>
                <a:gd name="T70" fmla="*/ 193 w 202"/>
                <a:gd name="T71" fmla="*/ 371 h 975"/>
                <a:gd name="T72" fmla="*/ 191 w 202"/>
                <a:gd name="T73" fmla="*/ 357 h 975"/>
                <a:gd name="T74" fmla="*/ 187 w 202"/>
                <a:gd name="T75" fmla="*/ 343 h 975"/>
                <a:gd name="T76" fmla="*/ 184 w 202"/>
                <a:gd name="T77" fmla="*/ 329 h 975"/>
                <a:gd name="T78" fmla="*/ 179 w 202"/>
                <a:gd name="T79" fmla="*/ 317 h 975"/>
                <a:gd name="T80" fmla="*/ 176 w 202"/>
                <a:gd name="T81" fmla="*/ 303 h 975"/>
                <a:gd name="T82" fmla="*/ 167 w 202"/>
                <a:gd name="T83" fmla="*/ 278 h 975"/>
                <a:gd name="T84" fmla="*/ 155 w 202"/>
                <a:gd name="T85" fmla="*/ 253 h 975"/>
                <a:gd name="T86" fmla="*/ 144 w 202"/>
                <a:gd name="T87" fmla="*/ 229 h 975"/>
                <a:gd name="T88" fmla="*/ 132 w 202"/>
                <a:gd name="T89" fmla="*/ 205 h 975"/>
                <a:gd name="T90" fmla="*/ 118 w 202"/>
                <a:gd name="T91" fmla="*/ 181 h 975"/>
                <a:gd name="T92" fmla="*/ 103 w 202"/>
                <a:gd name="T93" fmla="*/ 158 h 975"/>
                <a:gd name="T94" fmla="*/ 89 w 202"/>
                <a:gd name="T95" fmla="*/ 134 h 975"/>
                <a:gd name="T96" fmla="*/ 71 w 202"/>
                <a:gd name="T97" fmla="*/ 109 h 975"/>
                <a:gd name="T98" fmla="*/ 54 w 202"/>
                <a:gd name="T99" fmla="*/ 84 h 975"/>
                <a:gd name="T100" fmla="*/ 37 w 202"/>
                <a:gd name="T101" fmla="*/ 57 h 975"/>
                <a:gd name="T102" fmla="*/ 19 w 202"/>
                <a:gd name="T103" fmla="*/ 29 h 975"/>
                <a:gd name="T104" fmla="*/ 10 w 202"/>
                <a:gd name="T105" fmla="*/ 15 h 975"/>
                <a:gd name="T106" fmla="*/ 0 w 202"/>
                <a:gd name="T107" fmla="*/ 0 h 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02" h="975">
                  <a:moveTo>
                    <a:pt x="0" y="975"/>
                  </a:moveTo>
                  <a:lnTo>
                    <a:pt x="16" y="959"/>
                  </a:lnTo>
                  <a:lnTo>
                    <a:pt x="31" y="943"/>
                  </a:lnTo>
                  <a:lnTo>
                    <a:pt x="44" y="927"/>
                  </a:lnTo>
                  <a:lnTo>
                    <a:pt x="58" y="910"/>
                  </a:lnTo>
                  <a:lnTo>
                    <a:pt x="70" y="894"/>
                  </a:lnTo>
                  <a:lnTo>
                    <a:pt x="82" y="877"/>
                  </a:lnTo>
                  <a:lnTo>
                    <a:pt x="93" y="860"/>
                  </a:lnTo>
                  <a:lnTo>
                    <a:pt x="104" y="842"/>
                  </a:lnTo>
                  <a:lnTo>
                    <a:pt x="113" y="825"/>
                  </a:lnTo>
                  <a:lnTo>
                    <a:pt x="124" y="807"/>
                  </a:lnTo>
                  <a:lnTo>
                    <a:pt x="133" y="789"/>
                  </a:lnTo>
                  <a:lnTo>
                    <a:pt x="141" y="771"/>
                  </a:lnTo>
                  <a:lnTo>
                    <a:pt x="149" y="752"/>
                  </a:lnTo>
                  <a:lnTo>
                    <a:pt x="155" y="734"/>
                  </a:lnTo>
                  <a:lnTo>
                    <a:pt x="162" y="716"/>
                  </a:lnTo>
                  <a:lnTo>
                    <a:pt x="168" y="698"/>
                  </a:lnTo>
                  <a:lnTo>
                    <a:pt x="174" y="680"/>
                  </a:lnTo>
                  <a:lnTo>
                    <a:pt x="179" y="660"/>
                  </a:lnTo>
                  <a:lnTo>
                    <a:pt x="184" y="642"/>
                  </a:lnTo>
                  <a:lnTo>
                    <a:pt x="187" y="624"/>
                  </a:lnTo>
                  <a:lnTo>
                    <a:pt x="191" y="606"/>
                  </a:lnTo>
                  <a:lnTo>
                    <a:pt x="194" y="588"/>
                  </a:lnTo>
                  <a:lnTo>
                    <a:pt x="196" y="570"/>
                  </a:lnTo>
                  <a:lnTo>
                    <a:pt x="199" y="553"/>
                  </a:lnTo>
                  <a:lnTo>
                    <a:pt x="200" y="534"/>
                  </a:lnTo>
                  <a:lnTo>
                    <a:pt x="201" y="517"/>
                  </a:lnTo>
                  <a:lnTo>
                    <a:pt x="202" y="499"/>
                  </a:lnTo>
                  <a:lnTo>
                    <a:pt x="202" y="482"/>
                  </a:lnTo>
                  <a:lnTo>
                    <a:pt x="202" y="465"/>
                  </a:lnTo>
                  <a:lnTo>
                    <a:pt x="202" y="449"/>
                  </a:lnTo>
                  <a:lnTo>
                    <a:pt x="201" y="433"/>
                  </a:lnTo>
                  <a:lnTo>
                    <a:pt x="200" y="418"/>
                  </a:lnTo>
                  <a:lnTo>
                    <a:pt x="197" y="402"/>
                  </a:lnTo>
                  <a:lnTo>
                    <a:pt x="195" y="386"/>
                  </a:lnTo>
                  <a:lnTo>
                    <a:pt x="193" y="371"/>
                  </a:lnTo>
                  <a:lnTo>
                    <a:pt x="191" y="357"/>
                  </a:lnTo>
                  <a:lnTo>
                    <a:pt x="187" y="343"/>
                  </a:lnTo>
                  <a:lnTo>
                    <a:pt x="184" y="329"/>
                  </a:lnTo>
                  <a:lnTo>
                    <a:pt x="179" y="317"/>
                  </a:lnTo>
                  <a:lnTo>
                    <a:pt x="176" y="303"/>
                  </a:lnTo>
                  <a:lnTo>
                    <a:pt x="167" y="278"/>
                  </a:lnTo>
                  <a:lnTo>
                    <a:pt x="155" y="253"/>
                  </a:lnTo>
                  <a:lnTo>
                    <a:pt x="144" y="229"/>
                  </a:lnTo>
                  <a:lnTo>
                    <a:pt x="132" y="205"/>
                  </a:lnTo>
                  <a:lnTo>
                    <a:pt x="118" y="181"/>
                  </a:lnTo>
                  <a:lnTo>
                    <a:pt x="103" y="158"/>
                  </a:lnTo>
                  <a:lnTo>
                    <a:pt x="89" y="134"/>
                  </a:lnTo>
                  <a:lnTo>
                    <a:pt x="71" y="109"/>
                  </a:lnTo>
                  <a:lnTo>
                    <a:pt x="54" y="84"/>
                  </a:lnTo>
                  <a:lnTo>
                    <a:pt x="37" y="57"/>
                  </a:lnTo>
                  <a:lnTo>
                    <a:pt x="19" y="29"/>
                  </a:lnTo>
                  <a:lnTo>
                    <a:pt x="10" y="1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529" name="Freeform 145"/>
            <p:cNvSpPr>
              <a:spLocks/>
            </p:cNvSpPr>
            <p:nvPr/>
          </p:nvSpPr>
          <p:spPr bwMode="auto">
            <a:xfrm>
              <a:off x="1972" y="2006"/>
              <a:ext cx="75" cy="371"/>
            </a:xfrm>
            <a:custGeom>
              <a:avLst/>
              <a:gdLst>
                <a:gd name="T0" fmla="*/ 0 w 202"/>
                <a:gd name="T1" fmla="*/ 0 h 974"/>
                <a:gd name="T2" fmla="*/ 16 w 202"/>
                <a:gd name="T3" fmla="*/ 15 h 974"/>
                <a:gd name="T4" fmla="*/ 31 w 202"/>
                <a:gd name="T5" fmla="*/ 31 h 974"/>
                <a:gd name="T6" fmla="*/ 44 w 202"/>
                <a:gd name="T7" fmla="*/ 46 h 974"/>
                <a:gd name="T8" fmla="*/ 58 w 202"/>
                <a:gd name="T9" fmla="*/ 63 h 974"/>
                <a:gd name="T10" fmla="*/ 70 w 202"/>
                <a:gd name="T11" fmla="*/ 79 h 974"/>
                <a:gd name="T12" fmla="*/ 82 w 202"/>
                <a:gd name="T13" fmla="*/ 96 h 974"/>
                <a:gd name="T14" fmla="*/ 93 w 202"/>
                <a:gd name="T15" fmla="*/ 115 h 974"/>
                <a:gd name="T16" fmla="*/ 104 w 202"/>
                <a:gd name="T17" fmla="*/ 132 h 974"/>
                <a:gd name="T18" fmla="*/ 113 w 202"/>
                <a:gd name="T19" fmla="*/ 149 h 974"/>
                <a:gd name="T20" fmla="*/ 124 w 202"/>
                <a:gd name="T21" fmla="*/ 167 h 974"/>
                <a:gd name="T22" fmla="*/ 133 w 202"/>
                <a:gd name="T23" fmla="*/ 185 h 974"/>
                <a:gd name="T24" fmla="*/ 141 w 202"/>
                <a:gd name="T25" fmla="*/ 203 h 974"/>
                <a:gd name="T26" fmla="*/ 149 w 202"/>
                <a:gd name="T27" fmla="*/ 221 h 974"/>
                <a:gd name="T28" fmla="*/ 155 w 202"/>
                <a:gd name="T29" fmla="*/ 239 h 974"/>
                <a:gd name="T30" fmla="*/ 162 w 202"/>
                <a:gd name="T31" fmla="*/ 258 h 974"/>
                <a:gd name="T32" fmla="*/ 168 w 202"/>
                <a:gd name="T33" fmla="*/ 276 h 974"/>
                <a:gd name="T34" fmla="*/ 174 w 202"/>
                <a:gd name="T35" fmla="*/ 294 h 974"/>
                <a:gd name="T36" fmla="*/ 179 w 202"/>
                <a:gd name="T37" fmla="*/ 313 h 974"/>
                <a:gd name="T38" fmla="*/ 184 w 202"/>
                <a:gd name="T39" fmla="*/ 331 h 974"/>
                <a:gd name="T40" fmla="*/ 187 w 202"/>
                <a:gd name="T41" fmla="*/ 350 h 974"/>
                <a:gd name="T42" fmla="*/ 191 w 202"/>
                <a:gd name="T43" fmla="*/ 368 h 974"/>
                <a:gd name="T44" fmla="*/ 194 w 202"/>
                <a:gd name="T45" fmla="*/ 386 h 974"/>
                <a:gd name="T46" fmla="*/ 196 w 202"/>
                <a:gd name="T47" fmla="*/ 404 h 974"/>
                <a:gd name="T48" fmla="*/ 199 w 202"/>
                <a:gd name="T49" fmla="*/ 422 h 974"/>
                <a:gd name="T50" fmla="*/ 200 w 202"/>
                <a:gd name="T51" fmla="*/ 439 h 974"/>
                <a:gd name="T52" fmla="*/ 201 w 202"/>
                <a:gd name="T53" fmla="*/ 457 h 974"/>
                <a:gd name="T54" fmla="*/ 202 w 202"/>
                <a:gd name="T55" fmla="*/ 474 h 974"/>
                <a:gd name="T56" fmla="*/ 202 w 202"/>
                <a:gd name="T57" fmla="*/ 491 h 974"/>
                <a:gd name="T58" fmla="*/ 202 w 202"/>
                <a:gd name="T59" fmla="*/ 508 h 974"/>
                <a:gd name="T60" fmla="*/ 202 w 202"/>
                <a:gd name="T61" fmla="*/ 524 h 974"/>
                <a:gd name="T62" fmla="*/ 201 w 202"/>
                <a:gd name="T63" fmla="*/ 541 h 974"/>
                <a:gd name="T64" fmla="*/ 200 w 202"/>
                <a:gd name="T65" fmla="*/ 557 h 974"/>
                <a:gd name="T66" fmla="*/ 197 w 202"/>
                <a:gd name="T67" fmla="*/ 572 h 974"/>
                <a:gd name="T68" fmla="*/ 195 w 202"/>
                <a:gd name="T69" fmla="*/ 588 h 974"/>
                <a:gd name="T70" fmla="*/ 193 w 202"/>
                <a:gd name="T71" fmla="*/ 603 h 974"/>
                <a:gd name="T72" fmla="*/ 191 w 202"/>
                <a:gd name="T73" fmla="*/ 616 h 974"/>
                <a:gd name="T74" fmla="*/ 187 w 202"/>
                <a:gd name="T75" fmla="*/ 631 h 974"/>
                <a:gd name="T76" fmla="*/ 184 w 202"/>
                <a:gd name="T77" fmla="*/ 645 h 974"/>
                <a:gd name="T78" fmla="*/ 179 w 202"/>
                <a:gd name="T79" fmla="*/ 658 h 974"/>
                <a:gd name="T80" fmla="*/ 176 w 202"/>
                <a:gd name="T81" fmla="*/ 671 h 974"/>
                <a:gd name="T82" fmla="*/ 167 w 202"/>
                <a:gd name="T83" fmla="*/ 696 h 974"/>
                <a:gd name="T84" fmla="*/ 155 w 202"/>
                <a:gd name="T85" fmla="*/ 721 h 974"/>
                <a:gd name="T86" fmla="*/ 144 w 202"/>
                <a:gd name="T87" fmla="*/ 745 h 974"/>
                <a:gd name="T88" fmla="*/ 132 w 202"/>
                <a:gd name="T89" fmla="*/ 768 h 974"/>
                <a:gd name="T90" fmla="*/ 118 w 202"/>
                <a:gd name="T91" fmla="*/ 792 h 974"/>
                <a:gd name="T92" fmla="*/ 103 w 202"/>
                <a:gd name="T93" fmla="*/ 816 h 974"/>
                <a:gd name="T94" fmla="*/ 89 w 202"/>
                <a:gd name="T95" fmla="*/ 840 h 974"/>
                <a:gd name="T96" fmla="*/ 71 w 202"/>
                <a:gd name="T97" fmla="*/ 865 h 974"/>
                <a:gd name="T98" fmla="*/ 54 w 202"/>
                <a:gd name="T99" fmla="*/ 890 h 974"/>
                <a:gd name="T100" fmla="*/ 37 w 202"/>
                <a:gd name="T101" fmla="*/ 917 h 974"/>
                <a:gd name="T102" fmla="*/ 19 w 202"/>
                <a:gd name="T103" fmla="*/ 944 h 974"/>
                <a:gd name="T104" fmla="*/ 10 w 202"/>
                <a:gd name="T105" fmla="*/ 959 h 974"/>
                <a:gd name="T106" fmla="*/ 0 w 202"/>
                <a:gd name="T107" fmla="*/ 974 h 9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02" h="974">
                  <a:moveTo>
                    <a:pt x="0" y="0"/>
                  </a:moveTo>
                  <a:lnTo>
                    <a:pt x="16" y="15"/>
                  </a:lnTo>
                  <a:lnTo>
                    <a:pt x="31" y="31"/>
                  </a:lnTo>
                  <a:lnTo>
                    <a:pt x="44" y="46"/>
                  </a:lnTo>
                  <a:lnTo>
                    <a:pt x="58" y="63"/>
                  </a:lnTo>
                  <a:lnTo>
                    <a:pt x="70" y="79"/>
                  </a:lnTo>
                  <a:lnTo>
                    <a:pt x="82" y="96"/>
                  </a:lnTo>
                  <a:lnTo>
                    <a:pt x="93" y="115"/>
                  </a:lnTo>
                  <a:lnTo>
                    <a:pt x="104" y="132"/>
                  </a:lnTo>
                  <a:lnTo>
                    <a:pt x="113" y="149"/>
                  </a:lnTo>
                  <a:lnTo>
                    <a:pt x="124" y="167"/>
                  </a:lnTo>
                  <a:lnTo>
                    <a:pt x="133" y="185"/>
                  </a:lnTo>
                  <a:lnTo>
                    <a:pt x="141" y="203"/>
                  </a:lnTo>
                  <a:lnTo>
                    <a:pt x="149" y="221"/>
                  </a:lnTo>
                  <a:lnTo>
                    <a:pt x="155" y="239"/>
                  </a:lnTo>
                  <a:lnTo>
                    <a:pt x="162" y="258"/>
                  </a:lnTo>
                  <a:lnTo>
                    <a:pt x="168" y="276"/>
                  </a:lnTo>
                  <a:lnTo>
                    <a:pt x="174" y="294"/>
                  </a:lnTo>
                  <a:lnTo>
                    <a:pt x="179" y="313"/>
                  </a:lnTo>
                  <a:lnTo>
                    <a:pt x="184" y="331"/>
                  </a:lnTo>
                  <a:lnTo>
                    <a:pt x="187" y="350"/>
                  </a:lnTo>
                  <a:lnTo>
                    <a:pt x="191" y="368"/>
                  </a:lnTo>
                  <a:lnTo>
                    <a:pt x="194" y="386"/>
                  </a:lnTo>
                  <a:lnTo>
                    <a:pt x="196" y="404"/>
                  </a:lnTo>
                  <a:lnTo>
                    <a:pt x="199" y="422"/>
                  </a:lnTo>
                  <a:lnTo>
                    <a:pt x="200" y="439"/>
                  </a:lnTo>
                  <a:lnTo>
                    <a:pt x="201" y="457"/>
                  </a:lnTo>
                  <a:lnTo>
                    <a:pt x="202" y="474"/>
                  </a:lnTo>
                  <a:lnTo>
                    <a:pt x="202" y="491"/>
                  </a:lnTo>
                  <a:lnTo>
                    <a:pt x="202" y="508"/>
                  </a:lnTo>
                  <a:lnTo>
                    <a:pt x="202" y="524"/>
                  </a:lnTo>
                  <a:lnTo>
                    <a:pt x="201" y="541"/>
                  </a:lnTo>
                  <a:lnTo>
                    <a:pt x="200" y="557"/>
                  </a:lnTo>
                  <a:lnTo>
                    <a:pt x="197" y="572"/>
                  </a:lnTo>
                  <a:lnTo>
                    <a:pt x="195" y="588"/>
                  </a:lnTo>
                  <a:lnTo>
                    <a:pt x="193" y="603"/>
                  </a:lnTo>
                  <a:lnTo>
                    <a:pt x="191" y="616"/>
                  </a:lnTo>
                  <a:lnTo>
                    <a:pt x="187" y="631"/>
                  </a:lnTo>
                  <a:lnTo>
                    <a:pt x="184" y="645"/>
                  </a:lnTo>
                  <a:lnTo>
                    <a:pt x="179" y="658"/>
                  </a:lnTo>
                  <a:lnTo>
                    <a:pt x="176" y="671"/>
                  </a:lnTo>
                  <a:lnTo>
                    <a:pt x="167" y="696"/>
                  </a:lnTo>
                  <a:lnTo>
                    <a:pt x="155" y="721"/>
                  </a:lnTo>
                  <a:lnTo>
                    <a:pt x="144" y="745"/>
                  </a:lnTo>
                  <a:lnTo>
                    <a:pt x="132" y="768"/>
                  </a:lnTo>
                  <a:lnTo>
                    <a:pt x="118" y="792"/>
                  </a:lnTo>
                  <a:lnTo>
                    <a:pt x="103" y="816"/>
                  </a:lnTo>
                  <a:lnTo>
                    <a:pt x="89" y="840"/>
                  </a:lnTo>
                  <a:lnTo>
                    <a:pt x="71" y="865"/>
                  </a:lnTo>
                  <a:lnTo>
                    <a:pt x="54" y="890"/>
                  </a:lnTo>
                  <a:lnTo>
                    <a:pt x="37" y="917"/>
                  </a:lnTo>
                  <a:lnTo>
                    <a:pt x="19" y="944"/>
                  </a:lnTo>
                  <a:lnTo>
                    <a:pt x="10" y="959"/>
                  </a:lnTo>
                  <a:lnTo>
                    <a:pt x="0" y="97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530" name="Freeform 146"/>
            <p:cNvSpPr>
              <a:spLocks/>
            </p:cNvSpPr>
            <p:nvPr/>
          </p:nvSpPr>
          <p:spPr bwMode="auto">
            <a:xfrm>
              <a:off x="1895" y="1633"/>
              <a:ext cx="77" cy="373"/>
            </a:xfrm>
            <a:custGeom>
              <a:avLst/>
              <a:gdLst>
                <a:gd name="T0" fmla="*/ 202 w 202"/>
                <a:gd name="T1" fmla="*/ 975 h 975"/>
                <a:gd name="T2" fmla="*/ 187 w 202"/>
                <a:gd name="T3" fmla="*/ 959 h 975"/>
                <a:gd name="T4" fmla="*/ 172 w 202"/>
                <a:gd name="T5" fmla="*/ 943 h 975"/>
                <a:gd name="T6" fmla="*/ 159 w 202"/>
                <a:gd name="T7" fmla="*/ 927 h 975"/>
                <a:gd name="T8" fmla="*/ 145 w 202"/>
                <a:gd name="T9" fmla="*/ 910 h 975"/>
                <a:gd name="T10" fmla="*/ 133 w 202"/>
                <a:gd name="T11" fmla="*/ 894 h 975"/>
                <a:gd name="T12" fmla="*/ 121 w 202"/>
                <a:gd name="T13" fmla="*/ 877 h 975"/>
                <a:gd name="T14" fmla="*/ 110 w 202"/>
                <a:gd name="T15" fmla="*/ 860 h 975"/>
                <a:gd name="T16" fmla="*/ 99 w 202"/>
                <a:gd name="T17" fmla="*/ 842 h 975"/>
                <a:gd name="T18" fmla="*/ 88 w 202"/>
                <a:gd name="T19" fmla="*/ 825 h 975"/>
                <a:gd name="T20" fmla="*/ 79 w 202"/>
                <a:gd name="T21" fmla="*/ 807 h 975"/>
                <a:gd name="T22" fmla="*/ 70 w 202"/>
                <a:gd name="T23" fmla="*/ 789 h 975"/>
                <a:gd name="T24" fmla="*/ 62 w 202"/>
                <a:gd name="T25" fmla="*/ 771 h 975"/>
                <a:gd name="T26" fmla="*/ 54 w 202"/>
                <a:gd name="T27" fmla="*/ 752 h 975"/>
                <a:gd name="T28" fmla="*/ 48 w 202"/>
                <a:gd name="T29" fmla="*/ 734 h 975"/>
                <a:gd name="T30" fmla="*/ 41 w 202"/>
                <a:gd name="T31" fmla="*/ 716 h 975"/>
                <a:gd name="T32" fmla="*/ 34 w 202"/>
                <a:gd name="T33" fmla="*/ 698 h 975"/>
                <a:gd name="T34" fmla="*/ 29 w 202"/>
                <a:gd name="T35" fmla="*/ 680 h 975"/>
                <a:gd name="T36" fmla="*/ 24 w 202"/>
                <a:gd name="T37" fmla="*/ 660 h 975"/>
                <a:gd name="T38" fmla="*/ 19 w 202"/>
                <a:gd name="T39" fmla="*/ 642 h 975"/>
                <a:gd name="T40" fmla="*/ 16 w 202"/>
                <a:gd name="T41" fmla="*/ 624 h 975"/>
                <a:gd name="T42" fmla="*/ 11 w 202"/>
                <a:gd name="T43" fmla="*/ 606 h 975"/>
                <a:gd name="T44" fmla="*/ 9 w 202"/>
                <a:gd name="T45" fmla="*/ 588 h 975"/>
                <a:gd name="T46" fmla="*/ 7 w 202"/>
                <a:gd name="T47" fmla="*/ 570 h 975"/>
                <a:gd name="T48" fmla="*/ 4 w 202"/>
                <a:gd name="T49" fmla="*/ 553 h 975"/>
                <a:gd name="T50" fmla="*/ 2 w 202"/>
                <a:gd name="T51" fmla="*/ 534 h 975"/>
                <a:gd name="T52" fmla="*/ 1 w 202"/>
                <a:gd name="T53" fmla="*/ 517 h 975"/>
                <a:gd name="T54" fmla="*/ 1 w 202"/>
                <a:gd name="T55" fmla="*/ 499 h 975"/>
                <a:gd name="T56" fmla="*/ 0 w 202"/>
                <a:gd name="T57" fmla="*/ 482 h 975"/>
                <a:gd name="T58" fmla="*/ 1 w 202"/>
                <a:gd name="T59" fmla="*/ 465 h 975"/>
                <a:gd name="T60" fmla="*/ 1 w 202"/>
                <a:gd name="T61" fmla="*/ 449 h 975"/>
                <a:gd name="T62" fmla="*/ 2 w 202"/>
                <a:gd name="T63" fmla="*/ 433 h 975"/>
                <a:gd name="T64" fmla="*/ 3 w 202"/>
                <a:gd name="T65" fmla="*/ 418 h 975"/>
                <a:gd name="T66" fmla="*/ 6 w 202"/>
                <a:gd name="T67" fmla="*/ 402 h 975"/>
                <a:gd name="T68" fmla="*/ 7 w 202"/>
                <a:gd name="T69" fmla="*/ 386 h 975"/>
                <a:gd name="T70" fmla="*/ 10 w 202"/>
                <a:gd name="T71" fmla="*/ 371 h 975"/>
                <a:gd name="T72" fmla="*/ 12 w 202"/>
                <a:gd name="T73" fmla="*/ 357 h 975"/>
                <a:gd name="T74" fmla="*/ 16 w 202"/>
                <a:gd name="T75" fmla="*/ 343 h 975"/>
                <a:gd name="T76" fmla="*/ 19 w 202"/>
                <a:gd name="T77" fmla="*/ 329 h 975"/>
                <a:gd name="T78" fmla="*/ 23 w 202"/>
                <a:gd name="T79" fmla="*/ 317 h 975"/>
                <a:gd name="T80" fmla="*/ 27 w 202"/>
                <a:gd name="T81" fmla="*/ 303 h 975"/>
                <a:gd name="T82" fmla="*/ 36 w 202"/>
                <a:gd name="T83" fmla="*/ 278 h 975"/>
                <a:gd name="T84" fmla="*/ 46 w 202"/>
                <a:gd name="T85" fmla="*/ 253 h 975"/>
                <a:gd name="T86" fmla="*/ 59 w 202"/>
                <a:gd name="T87" fmla="*/ 229 h 975"/>
                <a:gd name="T88" fmla="*/ 71 w 202"/>
                <a:gd name="T89" fmla="*/ 205 h 975"/>
                <a:gd name="T90" fmla="*/ 85 w 202"/>
                <a:gd name="T91" fmla="*/ 181 h 975"/>
                <a:gd name="T92" fmla="*/ 100 w 202"/>
                <a:gd name="T93" fmla="*/ 158 h 975"/>
                <a:gd name="T94" fmla="*/ 115 w 202"/>
                <a:gd name="T95" fmla="*/ 134 h 975"/>
                <a:gd name="T96" fmla="*/ 132 w 202"/>
                <a:gd name="T97" fmla="*/ 109 h 975"/>
                <a:gd name="T98" fmla="*/ 147 w 202"/>
                <a:gd name="T99" fmla="*/ 84 h 975"/>
                <a:gd name="T100" fmla="*/ 166 w 202"/>
                <a:gd name="T101" fmla="*/ 57 h 975"/>
                <a:gd name="T102" fmla="*/ 184 w 202"/>
                <a:gd name="T103" fmla="*/ 29 h 975"/>
                <a:gd name="T104" fmla="*/ 193 w 202"/>
                <a:gd name="T105" fmla="*/ 15 h 975"/>
                <a:gd name="T106" fmla="*/ 202 w 202"/>
                <a:gd name="T107" fmla="*/ 0 h 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02" h="975">
                  <a:moveTo>
                    <a:pt x="202" y="975"/>
                  </a:moveTo>
                  <a:lnTo>
                    <a:pt x="187" y="959"/>
                  </a:lnTo>
                  <a:lnTo>
                    <a:pt x="172" y="943"/>
                  </a:lnTo>
                  <a:lnTo>
                    <a:pt x="159" y="927"/>
                  </a:lnTo>
                  <a:lnTo>
                    <a:pt x="145" y="910"/>
                  </a:lnTo>
                  <a:lnTo>
                    <a:pt x="133" y="894"/>
                  </a:lnTo>
                  <a:lnTo>
                    <a:pt x="121" y="877"/>
                  </a:lnTo>
                  <a:lnTo>
                    <a:pt x="110" y="860"/>
                  </a:lnTo>
                  <a:lnTo>
                    <a:pt x="99" y="842"/>
                  </a:lnTo>
                  <a:lnTo>
                    <a:pt x="88" y="825"/>
                  </a:lnTo>
                  <a:lnTo>
                    <a:pt x="79" y="807"/>
                  </a:lnTo>
                  <a:lnTo>
                    <a:pt x="70" y="789"/>
                  </a:lnTo>
                  <a:lnTo>
                    <a:pt x="62" y="771"/>
                  </a:lnTo>
                  <a:lnTo>
                    <a:pt x="54" y="752"/>
                  </a:lnTo>
                  <a:lnTo>
                    <a:pt x="48" y="734"/>
                  </a:lnTo>
                  <a:lnTo>
                    <a:pt x="41" y="716"/>
                  </a:lnTo>
                  <a:lnTo>
                    <a:pt x="34" y="698"/>
                  </a:lnTo>
                  <a:lnTo>
                    <a:pt x="29" y="680"/>
                  </a:lnTo>
                  <a:lnTo>
                    <a:pt x="24" y="660"/>
                  </a:lnTo>
                  <a:lnTo>
                    <a:pt x="19" y="642"/>
                  </a:lnTo>
                  <a:lnTo>
                    <a:pt x="16" y="624"/>
                  </a:lnTo>
                  <a:lnTo>
                    <a:pt x="11" y="606"/>
                  </a:lnTo>
                  <a:lnTo>
                    <a:pt x="9" y="588"/>
                  </a:lnTo>
                  <a:lnTo>
                    <a:pt x="7" y="570"/>
                  </a:lnTo>
                  <a:lnTo>
                    <a:pt x="4" y="553"/>
                  </a:lnTo>
                  <a:lnTo>
                    <a:pt x="2" y="534"/>
                  </a:lnTo>
                  <a:lnTo>
                    <a:pt x="1" y="517"/>
                  </a:lnTo>
                  <a:lnTo>
                    <a:pt x="1" y="499"/>
                  </a:lnTo>
                  <a:lnTo>
                    <a:pt x="0" y="482"/>
                  </a:lnTo>
                  <a:lnTo>
                    <a:pt x="1" y="465"/>
                  </a:lnTo>
                  <a:lnTo>
                    <a:pt x="1" y="449"/>
                  </a:lnTo>
                  <a:lnTo>
                    <a:pt x="2" y="433"/>
                  </a:lnTo>
                  <a:lnTo>
                    <a:pt x="3" y="418"/>
                  </a:lnTo>
                  <a:lnTo>
                    <a:pt x="6" y="402"/>
                  </a:lnTo>
                  <a:lnTo>
                    <a:pt x="7" y="386"/>
                  </a:lnTo>
                  <a:lnTo>
                    <a:pt x="10" y="371"/>
                  </a:lnTo>
                  <a:lnTo>
                    <a:pt x="12" y="357"/>
                  </a:lnTo>
                  <a:lnTo>
                    <a:pt x="16" y="343"/>
                  </a:lnTo>
                  <a:lnTo>
                    <a:pt x="19" y="329"/>
                  </a:lnTo>
                  <a:lnTo>
                    <a:pt x="23" y="317"/>
                  </a:lnTo>
                  <a:lnTo>
                    <a:pt x="27" y="303"/>
                  </a:lnTo>
                  <a:lnTo>
                    <a:pt x="36" y="278"/>
                  </a:lnTo>
                  <a:lnTo>
                    <a:pt x="46" y="253"/>
                  </a:lnTo>
                  <a:lnTo>
                    <a:pt x="59" y="229"/>
                  </a:lnTo>
                  <a:lnTo>
                    <a:pt x="71" y="205"/>
                  </a:lnTo>
                  <a:lnTo>
                    <a:pt x="85" y="181"/>
                  </a:lnTo>
                  <a:lnTo>
                    <a:pt x="100" y="158"/>
                  </a:lnTo>
                  <a:lnTo>
                    <a:pt x="115" y="134"/>
                  </a:lnTo>
                  <a:lnTo>
                    <a:pt x="132" y="109"/>
                  </a:lnTo>
                  <a:lnTo>
                    <a:pt x="147" y="84"/>
                  </a:lnTo>
                  <a:lnTo>
                    <a:pt x="166" y="57"/>
                  </a:lnTo>
                  <a:lnTo>
                    <a:pt x="184" y="29"/>
                  </a:lnTo>
                  <a:lnTo>
                    <a:pt x="193" y="15"/>
                  </a:lnTo>
                  <a:lnTo>
                    <a:pt x="20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531" name="Line 147"/>
            <p:cNvSpPr>
              <a:spLocks noChangeShapeType="1"/>
            </p:cNvSpPr>
            <p:nvPr/>
          </p:nvSpPr>
          <p:spPr bwMode="auto">
            <a:xfrm flipV="1">
              <a:off x="1895" y="1699"/>
              <a:ext cx="117" cy="1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532" name="Line 148"/>
            <p:cNvSpPr>
              <a:spLocks noChangeShapeType="1"/>
            </p:cNvSpPr>
            <p:nvPr/>
          </p:nvSpPr>
          <p:spPr bwMode="auto">
            <a:xfrm flipV="1">
              <a:off x="1919" y="1801"/>
              <a:ext cx="128" cy="1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533" name="Line 149"/>
            <p:cNvSpPr>
              <a:spLocks noChangeShapeType="1"/>
            </p:cNvSpPr>
            <p:nvPr/>
          </p:nvSpPr>
          <p:spPr bwMode="auto">
            <a:xfrm flipH="1" flipV="1">
              <a:off x="596" y="1473"/>
              <a:ext cx="75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534" name="Line 150"/>
            <p:cNvSpPr>
              <a:spLocks noChangeShapeType="1"/>
            </p:cNvSpPr>
            <p:nvPr/>
          </p:nvSpPr>
          <p:spPr bwMode="auto">
            <a:xfrm flipH="1" flipV="1">
              <a:off x="596" y="1195"/>
              <a:ext cx="360" cy="3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535" name="Line 151"/>
            <p:cNvSpPr>
              <a:spLocks noChangeShapeType="1"/>
            </p:cNvSpPr>
            <p:nvPr/>
          </p:nvSpPr>
          <p:spPr bwMode="auto">
            <a:xfrm flipH="1" flipV="1">
              <a:off x="860" y="1182"/>
              <a:ext cx="384" cy="3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536" name="Line 152"/>
            <p:cNvSpPr>
              <a:spLocks noChangeShapeType="1"/>
            </p:cNvSpPr>
            <p:nvPr/>
          </p:nvSpPr>
          <p:spPr bwMode="auto">
            <a:xfrm flipH="1" flipV="1">
              <a:off x="1138" y="1182"/>
              <a:ext cx="354" cy="3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537" name="Line 153"/>
            <p:cNvSpPr>
              <a:spLocks noChangeShapeType="1"/>
            </p:cNvSpPr>
            <p:nvPr/>
          </p:nvSpPr>
          <p:spPr bwMode="auto">
            <a:xfrm flipH="1" flipV="1">
              <a:off x="1418" y="1182"/>
              <a:ext cx="74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538" name="Line 154"/>
            <p:cNvSpPr>
              <a:spLocks noChangeShapeType="1"/>
            </p:cNvSpPr>
            <p:nvPr/>
          </p:nvSpPr>
          <p:spPr bwMode="auto">
            <a:xfrm flipH="1" flipV="1">
              <a:off x="2708" y="1369"/>
              <a:ext cx="486" cy="4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539" name="Line 155"/>
            <p:cNvSpPr>
              <a:spLocks noChangeShapeType="1"/>
            </p:cNvSpPr>
            <p:nvPr/>
          </p:nvSpPr>
          <p:spPr bwMode="auto">
            <a:xfrm flipH="1" flipV="1">
              <a:off x="2802" y="1182"/>
              <a:ext cx="392" cy="3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540" name="Line 156"/>
            <p:cNvSpPr>
              <a:spLocks noChangeShapeType="1"/>
            </p:cNvSpPr>
            <p:nvPr/>
          </p:nvSpPr>
          <p:spPr bwMode="auto">
            <a:xfrm flipH="1" flipV="1">
              <a:off x="3079" y="1182"/>
              <a:ext cx="115" cy="1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541" name="Line 157"/>
            <p:cNvSpPr>
              <a:spLocks noChangeShapeType="1"/>
            </p:cNvSpPr>
            <p:nvPr/>
          </p:nvSpPr>
          <p:spPr bwMode="auto">
            <a:xfrm flipH="1" flipV="1">
              <a:off x="2191" y="1963"/>
              <a:ext cx="43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542" name="Line 158"/>
            <p:cNvSpPr>
              <a:spLocks noChangeShapeType="1"/>
            </p:cNvSpPr>
            <p:nvPr/>
          </p:nvSpPr>
          <p:spPr bwMode="auto">
            <a:xfrm flipH="1" flipV="1">
              <a:off x="2191" y="1683"/>
              <a:ext cx="176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543" name="Line 159"/>
            <p:cNvSpPr>
              <a:spLocks noChangeShapeType="1"/>
            </p:cNvSpPr>
            <p:nvPr/>
          </p:nvSpPr>
          <p:spPr bwMode="auto">
            <a:xfrm flipH="1" flipV="1">
              <a:off x="2191" y="1406"/>
              <a:ext cx="299" cy="2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544" name="Line 160"/>
            <p:cNvSpPr>
              <a:spLocks noChangeShapeType="1"/>
            </p:cNvSpPr>
            <p:nvPr/>
          </p:nvSpPr>
          <p:spPr bwMode="auto">
            <a:xfrm flipH="1" flipV="1">
              <a:off x="2247" y="1182"/>
              <a:ext cx="381" cy="3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545" name="Line 161"/>
            <p:cNvSpPr>
              <a:spLocks noChangeShapeType="1"/>
            </p:cNvSpPr>
            <p:nvPr/>
          </p:nvSpPr>
          <p:spPr bwMode="auto">
            <a:xfrm flipH="1" flipV="1">
              <a:off x="2524" y="1182"/>
              <a:ext cx="184" cy="1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546" name="Line 162"/>
            <p:cNvSpPr>
              <a:spLocks noChangeShapeType="1"/>
            </p:cNvSpPr>
            <p:nvPr/>
          </p:nvSpPr>
          <p:spPr bwMode="auto">
            <a:xfrm flipH="1" flipV="1">
              <a:off x="2191" y="2518"/>
              <a:ext cx="213" cy="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547" name="Line 163"/>
            <p:cNvSpPr>
              <a:spLocks noChangeShapeType="1"/>
            </p:cNvSpPr>
            <p:nvPr/>
          </p:nvSpPr>
          <p:spPr bwMode="auto">
            <a:xfrm flipH="1" flipV="1">
              <a:off x="2191" y="2241"/>
              <a:ext cx="517" cy="5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548" name="Line 164"/>
            <p:cNvSpPr>
              <a:spLocks noChangeShapeType="1"/>
            </p:cNvSpPr>
            <p:nvPr/>
          </p:nvSpPr>
          <p:spPr bwMode="auto">
            <a:xfrm flipH="1" flipV="1">
              <a:off x="2583" y="2355"/>
              <a:ext cx="125" cy="1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549" name="Line 165"/>
            <p:cNvSpPr>
              <a:spLocks noChangeShapeType="1"/>
            </p:cNvSpPr>
            <p:nvPr/>
          </p:nvSpPr>
          <p:spPr bwMode="auto">
            <a:xfrm flipH="1" flipV="1">
              <a:off x="2234" y="2006"/>
              <a:ext cx="125" cy="1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550" name="Line 166"/>
            <p:cNvSpPr>
              <a:spLocks noChangeShapeType="1"/>
            </p:cNvSpPr>
            <p:nvPr/>
          </p:nvSpPr>
          <p:spPr bwMode="auto">
            <a:xfrm flipH="1" flipV="1">
              <a:off x="2708" y="2481"/>
              <a:ext cx="251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551" name="Line 167"/>
            <p:cNvSpPr>
              <a:spLocks noChangeShapeType="1"/>
            </p:cNvSpPr>
            <p:nvPr/>
          </p:nvSpPr>
          <p:spPr bwMode="auto">
            <a:xfrm flipH="1" flipV="1">
              <a:off x="2855" y="2347"/>
              <a:ext cx="339" cy="3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552" name="Line 168"/>
            <p:cNvSpPr>
              <a:spLocks noChangeShapeType="1"/>
            </p:cNvSpPr>
            <p:nvPr/>
          </p:nvSpPr>
          <p:spPr bwMode="auto">
            <a:xfrm flipH="1" flipV="1">
              <a:off x="3010" y="2225"/>
              <a:ext cx="184" cy="1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553" name="Line 169"/>
            <p:cNvSpPr>
              <a:spLocks noChangeShapeType="1"/>
            </p:cNvSpPr>
            <p:nvPr/>
          </p:nvSpPr>
          <p:spPr bwMode="auto">
            <a:xfrm flipH="1" flipV="1">
              <a:off x="3079" y="2017"/>
              <a:ext cx="115" cy="1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554" name="Line 170"/>
            <p:cNvSpPr>
              <a:spLocks noChangeShapeType="1"/>
            </p:cNvSpPr>
            <p:nvPr/>
          </p:nvSpPr>
          <p:spPr bwMode="auto">
            <a:xfrm flipH="1" flipV="1">
              <a:off x="596" y="2585"/>
              <a:ext cx="147" cy="1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555" name="Line 171"/>
            <p:cNvSpPr>
              <a:spLocks noChangeShapeType="1"/>
            </p:cNvSpPr>
            <p:nvPr/>
          </p:nvSpPr>
          <p:spPr bwMode="auto">
            <a:xfrm flipH="1" flipV="1">
              <a:off x="666" y="2377"/>
              <a:ext cx="354" cy="3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556" name="Line 172"/>
            <p:cNvSpPr>
              <a:spLocks noChangeShapeType="1"/>
            </p:cNvSpPr>
            <p:nvPr/>
          </p:nvSpPr>
          <p:spPr bwMode="auto">
            <a:xfrm flipH="1" flipV="1">
              <a:off x="943" y="2377"/>
              <a:ext cx="355" cy="3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557" name="Line 173"/>
            <p:cNvSpPr>
              <a:spLocks noChangeShapeType="1"/>
            </p:cNvSpPr>
            <p:nvPr/>
          </p:nvSpPr>
          <p:spPr bwMode="auto">
            <a:xfrm flipH="1" flipV="1">
              <a:off x="1220" y="2377"/>
              <a:ext cx="272" cy="2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558" name="Line 174"/>
            <p:cNvSpPr>
              <a:spLocks noChangeShapeType="1"/>
            </p:cNvSpPr>
            <p:nvPr/>
          </p:nvSpPr>
          <p:spPr bwMode="auto">
            <a:xfrm flipH="1" flipV="1">
              <a:off x="2708" y="1641"/>
              <a:ext cx="75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559" name="Line 175"/>
            <p:cNvSpPr>
              <a:spLocks noChangeShapeType="1"/>
            </p:cNvSpPr>
            <p:nvPr/>
          </p:nvSpPr>
          <p:spPr bwMode="auto">
            <a:xfrm flipH="1" flipV="1">
              <a:off x="2708" y="1558"/>
              <a:ext cx="80" cy="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560" name="Line 176"/>
            <p:cNvSpPr>
              <a:spLocks noChangeShapeType="1"/>
            </p:cNvSpPr>
            <p:nvPr/>
          </p:nvSpPr>
          <p:spPr bwMode="auto">
            <a:xfrm flipH="1" flipV="1">
              <a:off x="2628" y="1643"/>
              <a:ext cx="72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561" name="Line 177"/>
            <p:cNvSpPr>
              <a:spLocks noChangeShapeType="1"/>
            </p:cNvSpPr>
            <p:nvPr/>
          </p:nvSpPr>
          <p:spPr bwMode="auto">
            <a:xfrm flipH="1" flipV="1">
              <a:off x="2628" y="1566"/>
              <a:ext cx="80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562" name="Line 178"/>
            <p:cNvSpPr>
              <a:spLocks noChangeShapeType="1"/>
            </p:cNvSpPr>
            <p:nvPr/>
          </p:nvSpPr>
          <p:spPr bwMode="auto">
            <a:xfrm flipH="1" flipV="1">
              <a:off x="2690" y="1542"/>
              <a:ext cx="18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563" name="Line 179"/>
            <p:cNvSpPr>
              <a:spLocks noChangeShapeType="1"/>
            </p:cNvSpPr>
            <p:nvPr/>
          </p:nvSpPr>
          <p:spPr bwMode="auto">
            <a:xfrm>
              <a:off x="2274" y="2006"/>
              <a:ext cx="2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564" name="Line 180"/>
            <p:cNvSpPr>
              <a:spLocks noChangeShapeType="1"/>
            </p:cNvSpPr>
            <p:nvPr/>
          </p:nvSpPr>
          <p:spPr bwMode="auto">
            <a:xfrm>
              <a:off x="2532" y="2006"/>
              <a:ext cx="3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565" name="Line 181"/>
            <p:cNvSpPr>
              <a:spLocks noChangeShapeType="1"/>
            </p:cNvSpPr>
            <p:nvPr/>
          </p:nvSpPr>
          <p:spPr bwMode="auto">
            <a:xfrm>
              <a:off x="2610" y="2006"/>
              <a:ext cx="2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566" name="Line 182"/>
            <p:cNvSpPr>
              <a:spLocks noChangeShapeType="1"/>
            </p:cNvSpPr>
            <p:nvPr/>
          </p:nvSpPr>
          <p:spPr bwMode="auto">
            <a:xfrm>
              <a:off x="2876" y="2006"/>
              <a:ext cx="3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567" name="Line 183"/>
            <p:cNvSpPr>
              <a:spLocks noChangeShapeType="1"/>
            </p:cNvSpPr>
            <p:nvPr/>
          </p:nvSpPr>
          <p:spPr bwMode="auto">
            <a:xfrm>
              <a:off x="2956" y="2006"/>
              <a:ext cx="2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568" name="Line 184"/>
            <p:cNvSpPr>
              <a:spLocks noChangeShapeType="1"/>
            </p:cNvSpPr>
            <p:nvPr/>
          </p:nvSpPr>
          <p:spPr bwMode="auto">
            <a:xfrm>
              <a:off x="487" y="1542"/>
              <a:ext cx="1005" cy="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569" name="Line 185"/>
            <p:cNvSpPr>
              <a:spLocks noChangeShapeType="1"/>
            </p:cNvSpPr>
            <p:nvPr/>
          </p:nvSpPr>
          <p:spPr bwMode="auto">
            <a:xfrm flipV="1">
              <a:off x="450" y="1715"/>
              <a:ext cx="74" cy="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570" name="Line 186"/>
            <p:cNvSpPr>
              <a:spLocks noChangeShapeType="1"/>
            </p:cNvSpPr>
            <p:nvPr/>
          </p:nvSpPr>
          <p:spPr bwMode="auto">
            <a:xfrm flipV="1">
              <a:off x="631" y="1715"/>
              <a:ext cx="117" cy="1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571" name="Line 187"/>
            <p:cNvSpPr>
              <a:spLocks noChangeShapeType="1"/>
            </p:cNvSpPr>
            <p:nvPr/>
          </p:nvSpPr>
          <p:spPr bwMode="auto">
            <a:xfrm flipV="1">
              <a:off x="852" y="1715"/>
              <a:ext cx="118" cy="1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572" name="Line 188"/>
            <p:cNvSpPr>
              <a:spLocks noChangeShapeType="1"/>
            </p:cNvSpPr>
            <p:nvPr/>
          </p:nvSpPr>
          <p:spPr bwMode="auto">
            <a:xfrm flipV="1">
              <a:off x="1095" y="1715"/>
              <a:ext cx="96" cy="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573" name="Line 189"/>
            <p:cNvSpPr>
              <a:spLocks noChangeShapeType="1"/>
            </p:cNvSpPr>
            <p:nvPr/>
          </p:nvSpPr>
          <p:spPr bwMode="auto">
            <a:xfrm flipV="1">
              <a:off x="1330" y="1715"/>
              <a:ext cx="85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574" name="Line 190"/>
            <p:cNvSpPr>
              <a:spLocks noChangeShapeType="1"/>
            </p:cNvSpPr>
            <p:nvPr/>
          </p:nvSpPr>
          <p:spPr bwMode="auto">
            <a:xfrm flipV="1">
              <a:off x="1522" y="1657"/>
              <a:ext cx="176" cy="1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583" name="Line 199"/>
            <p:cNvSpPr>
              <a:spLocks noChangeShapeType="1"/>
            </p:cNvSpPr>
            <p:nvPr/>
          </p:nvSpPr>
          <p:spPr bwMode="auto">
            <a:xfrm flipH="1" flipV="1">
              <a:off x="2775" y="1542"/>
              <a:ext cx="13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44706" name="Group 322"/>
          <p:cNvGrpSpPr>
            <a:grpSpLocks/>
          </p:cNvGrpSpPr>
          <p:nvPr/>
        </p:nvGrpSpPr>
        <p:grpSpPr bwMode="auto">
          <a:xfrm>
            <a:off x="4613275" y="1524000"/>
            <a:ext cx="4352925" cy="2727325"/>
            <a:chOff x="2957" y="968"/>
            <a:chExt cx="3017" cy="1890"/>
          </a:xfrm>
        </p:grpSpPr>
        <p:sp>
          <p:nvSpPr>
            <p:cNvPr id="144606" name="Line 222"/>
            <p:cNvSpPr>
              <a:spLocks noChangeShapeType="1"/>
            </p:cNvSpPr>
            <p:nvPr/>
          </p:nvSpPr>
          <p:spPr bwMode="auto">
            <a:xfrm>
              <a:off x="3904" y="1732"/>
              <a:ext cx="1310" cy="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07" name="Line 223"/>
            <p:cNvSpPr>
              <a:spLocks noChangeShapeType="1"/>
            </p:cNvSpPr>
            <p:nvPr/>
          </p:nvSpPr>
          <p:spPr bwMode="auto">
            <a:xfrm>
              <a:off x="3861" y="1775"/>
              <a:ext cx="1353" cy="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08" name="Line 224"/>
            <p:cNvSpPr>
              <a:spLocks noChangeShapeType="1"/>
            </p:cNvSpPr>
            <p:nvPr/>
          </p:nvSpPr>
          <p:spPr bwMode="auto">
            <a:xfrm>
              <a:off x="3547" y="2050"/>
              <a:ext cx="166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09" name="Line 225"/>
            <p:cNvSpPr>
              <a:spLocks noChangeShapeType="1"/>
            </p:cNvSpPr>
            <p:nvPr/>
          </p:nvSpPr>
          <p:spPr bwMode="auto">
            <a:xfrm>
              <a:off x="3590" y="2007"/>
              <a:ext cx="162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10" name="Line 226"/>
            <p:cNvSpPr>
              <a:spLocks noChangeShapeType="1"/>
            </p:cNvSpPr>
            <p:nvPr/>
          </p:nvSpPr>
          <p:spPr bwMode="auto">
            <a:xfrm flipV="1">
              <a:off x="5214" y="1778"/>
              <a:ext cx="0" cy="27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11" name="Line 227"/>
            <p:cNvSpPr>
              <a:spLocks noChangeShapeType="1"/>
            </p:cNvSpPr>
            <p:nvPr/>
          </p:nvSpPr>
          <p:spPr bwMode="auto">
            <a:xfrm flipH="1">
              <a:off x="4415" y="2050"/>
              <a:ext cx="30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12" name="Line 228"/>
            <p:cNvSpPr>
              <a:spLocks noChangeShapeType="1"/>
            </p:cNvSpPr>
            <p:nvPr/>
          </p:nvSpPr>
          <p:spPr bwMode="auto">
            <a:xfrm flipV="1">
              <a:off x="3904" y="1545"/>
              <a:ext cx="0" cy="18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13" name="Line 229"/>
            <p:cNvSpPr>
              <a:spLocks noChangeShapeType="1"/>
            </p:cNvSpPr>
            <p:nvPr/>
          </p:nvSpPr>
          <p:spPr bwMode="auto">
            <a:xfrm flipV="1">
              <a:off x="3861" y="1588"/>
              <a:ext cx="0" cy="18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14" name="Line 230"/>
            <p:cNvSpPr>
              <a:spLocks noChangeShapeType="1"/>
            </p:cNvSpPr>
            <p:nvPr/>
          </p:nvSpPr>
          <p:spPr bwMode="auto">
            <a:xfrm flipH="1">
              <a:off x="3740" y="1545"/>
              <a:ext cx="16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15" name="Line 231"/>
            <p:cNvSpPr>
              <a:spLocks noChangeShapeType="1"/>
            </p:cNvSpPr>
            <p:nvPr/>
          </p:nvSpPr>
          <p:spPr bwMode="auto">
            <a:xfrm flipH="1">
              <a:off x="3758" y="1588"/>
              <a:ext cx="10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16" name="Line 232"/>
            <p:cNvSpPr>
              <a:spLocks noChangeShapeType="1"/>
            </p:cNvSpPr>
            <p:nvPr/>
          </p:nvSpPr>
          <p:spPr bwMode="auto">
            <a:xfrm flipH="1">
              <a:off x="3547" y="1545"/>
              <a:ext cx="193" cy="19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17" name="Line 233"/>
            <p:cNvSpPr>
              <a:spLocks noChangeShapeType="1"/>
            </p:cNvSpPr>
            <p:nvPr/>
          </p:nvSpPr>
          <p:spPr bwMode="auto">
            <a:xfrm flipH="1">
              <a:off x="3590" y="1588"/>
              <a:ext cx="168" cy="17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18" name="Line 234"/>
            <p:cNvSpPr>
              <a:spLocks noChangeShapeType="1"/>
            </p:cNvSpPr>
            <p:nvPr/>
          </p:nvSpPr>
          <p:spPr bwMode="auto">
            <a:xfrm>
              <a:off x="3547" y="1742"/>
              <a:ext cx="0" cy="30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19" name="Line 235"/>
            <p:cNvSpPr>
              <a:spLocks noChangeShapeType="1"/>
            </p:cNvSpPr>
            <p:nvPr/>
          </p:nvSpPr>
          <p:spPr bwMode="auto">
            <a:xfrm>
              <a:off x="3590" y="1759"/>
              <a:ext cx="0" cy="24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20" name="Line 236"/>
            <p:cNvSpPr>
              <a:spLocks noChangeShapeType="1"/>
            </p:cNvSpPr>
            <p:nvPr/>
          </p:nvSpPr>
          <p:spPr bwMode="auto">
            <a:xfrm>
              <a:off x="5543" y="2050"/>
              <a:ext cx="38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21" name="Line 237"/>
            <p:cNvSpPr>
              <a:spLocks noChangeShapeType="1"/>
            </p:cNvSpPr>
            <p:nvPr/>
          </p:nvSpPr>
          <p:spPr bwMode="auto">
            <a:xfrm flipH="1">
              <a:off x="5931" y="2007"/>
              <a:ext cx="43" cy="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22" name="Line 238"/>
            <p:cNvSpPr>
              <a:spLocks noChangeShapeType="1"/>
            </p:cNvSpPr>
            <p:nvPr/>
          </p:nvSpPr>
          <p:spPr bwMode="auto">
            <a:xfrm>
              <a:off x="5543" y="1545"/>
              <a:ext cx="38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23" name="Line 239"/>
            <p:cNvSpPr>
              <a:spLocks noChangeShapeType="1"/>
            </p:cNvSpPr>
            <p:nvPr/>
          </p:nvSpPr>
          <p:spPr bwMode="auto">
            <a:xfrm flipV="1">
              <a:off x="5500" y="1545"/>
              <a:ext cx="43" cy="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24" name="Line 240"/>
            <p:cNvSpPr>
              <a:spLocks noChangeShapeType="1"/>
            </p:cNvSpPr>
            <p:nvPr/>
          </p:nvSpPr>
          <p:spPr bwMode="auto">
            <a:xfrm>
              <a:off x="5500" y="1588"/>
              <a:ext cx="0" cy="41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25" name="Line 241"/>
            <p:cNvSpPr>
              <a:spLocks noChangeShapeType="1"/>
            </p:cNvSpPr>
            <p:nvPr/>
          </p:nvSpPr>
          <p:spPr bwMode="auto">
            <a:xfrm flipH="1" flipV="1">
              <a:off x="5500" y="2007"/>
              <a:ext cx="43" cy="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26" name="Line 242"/>
            <p:cNvSpPr>
              <a:spLocks noChangeShapeType="1"/>
            </p:cNvSpPr>
            <p:nvPr/>
          </p:nvSpPr>
          <p:spPr bwMode="auto">
            <a:xfrm>
              <a:off x="5974" y="1588"/>
              <a:ext cx="0" cy="41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27" name="Line 243"/>
            <p:cNvSpPr>
              <a:spLocks noChangeShapeType="1"/>
            </p:cNvSpPr>
            <p:nvPr/>
          </p:nvSpPr>
          <p:spPr bwMode="auto">
            <a:xfrm>
              <a:off x="5931" y="1545"/>
              <a:ext cx="43" cy="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28" name="Line 244"/>
            <p:cNvSpPr>
              <a:spLocks noChangeShapeType="1"/>
            </p:cNvSpPr>
            <p:nvPr/>
          </p:nvSpPr>
          <p:spPr bwMode="auto">
            <a:xfrm flipV="1">
              <a:off x="5543" y="1545"/>
              <a:ext cx="0" cy="50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29" name="Line 245"/>
            <p:cNvSpPr>
              <a:spLocks noChangeShapeType="1"/>
            </p:cNvSpPr>
            <p:nvPr/>
          </p:nvSpPr>
          <p:spPr bwMode="auto">
            <a:xfrm>
              <a:off x="5931" y="1545"/>
              <a:ext cx="0" cy="50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30" name="Line 246"/>
            <p:cNvSpPr>
              <a:spLocks noChangeShapeType="1"/>
            </p:cNvSpPr>
            <p:nvPr/>
          </p:nvSpPr>
          <p:spPr bwMode="auto">
            <a:xfrm>
              <a:off x="5543" y="1759"/>
              <a:ext cx="38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31" name="Line 247"/>
            <p:cNvSpPr>
              <a:spLocks noChangeShapeType="1"/>
            </p:cNvSpPr>
            <p:nvPr/>
          </p:nvSpPr>
          <p:spPr bwMode="auto">
            <a:xfrm>
              <a:off x="5214" y="2385"/>
              <a:ext cx="0" cy="47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32" name="Line 248"/>
            <p:cNvSpPr>
              <a:spLocks noChangeShapeType="1"/>
            </p:cNvSpPr>
            <p:nvPr/>
          </p:nvSpPr>
          <p:spPr bwMode="auto">
            <a:xfrm>
              <a:off x="3547" y="2428"/>
              <a:ext cx="0" cy="38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33" name="Line 249"/>
            <p:cNvSpPr>
              <a:spLocks noChangeShapeType="1"/>
            </p:cNvSpPr>
            <p:nvPr/>
          </p:nvSpPr>
          <p:spPr bwMode="auto">
            <a:xfrm>
              <a:off x="3590" y="2385"/>
              <a:ext cx="162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34" name="Line 250"/>
            <p:cNvSpPr>
              <a:spLocks noChangeShapeType="1"/>
            </p:cNvSpPr>
            <p:nvPr/>
          </p:nvSpPr>
          <p:spPr bwMode="auto">
            <a:xfrm flipV="1">
              <a:off x="3547" y="2385"/>
              <a:ext cx="43" cy="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35" name="Line 251"/>
            <p:cNvSpPr>
              <a:spLocks noChangeShapeType="1"/>
            </p:cNvSpPr>
            <p:nvPr/>
          </p:nvSpPr>
          <p:spPr bwMode="auto">
            <a:xfrm>
              <a:off x="3590" y="2858"/>
              <a:ext cx="162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36" name="Line 252"/>
            <p:cNvSpPr>
              <a:spLocks noChangeShapeType="1"/>
            </p:cNvSpPr>
            <p:nvPr/>
          </p:nvSpPr>
          <p:spPr bwMode="auto">
            <a:xfrm>
              <a:off x="3547" y="2815"/>
              <a:ext cx="43" cy="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37" name="Line 253"/>
            <p:cNvSpPr>
              <a:spLocks noChangeShapeType="1"/>
            </p:cNvSpPr>
            <p:nvPr/>
          </p:nvSpPr>
          <p:spPr bwMode="auto">
            <a:xfrm>
              <a:off x="3547" y="2428"/>
              <a:ext cx="166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38" name="Line 254"/>
            <p:cNvSpPr>
              <a:spLocks noChangeShapeType="1"/>
            </p:cNvSpPr>
            <p:nvPr/>
          </p:nvSpPr>
          <p:spPr bwMode="auto">
            <a:xfrm>
              <a:off x="3547" y="2815"/>
              <a:ext cx="166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39" name="Line 255"/>
            <p:cNvSpPr>
              <a:spLocks noChangeShapeType="1"/>
            </p:cNvSpPr>
            <p:nvPr/>
          </p:nvSpPr>
          <p:spPr bwMode="auto">
            <a:xfrm>
              <a:off x="3904" y="2428"/>
              <a:ext cx="0" cy="38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40" name="Line 256"/>
            <p:cNvSpPr>
              <a:spLocks noChangeShapeType="1"/>
            </p:cNvSpPr>
            <p:nvPr/>
          </p:nvSpPr>
          <p:spPr bwMode="auto">
            <a:xfrm>
              <a:off x="3740" y="2428"/>
              <a:ext cx="0" cy="38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41" name="Line 257"/>
            <p:cNvSpPr>
              <a:spLocks noChangeShapeType="1"/>
            </p:cNvSpPr>
            <p:nvPr/>
          </p:nvSpPr>
          <p:spPr bwMode="auto">
            <a:xfrm flipH="1">
              <a:off x="3118" y="1742"/>
              <a:ext cx="4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42" name="Line 258"/>
            <p:cNvSpPr>
              <a:spLocks noChangeShapeType="1"/>
            </p:cNvSpPr>
            <p:nvPr/>
          </p:nvSpPr>
          <p:spPr bwMode="auto">
            <a:xfrm flipH="1">
              <a:off x="3118" y="2050"/>
              <a:ext cx="4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43" name="Line 259"/>
            <p:cNvSpPr>
              <a:spLocks noChangeShapeType="1"/>
            </p:cNvSpPr>
            <p:nvPr/>
          </p:nvSpPr>
          <p:spPr bwMode="auto">
            <a:xfrm flipV="1">
              <a:off x="3204" y="1484"/>
              <a:ext cx="0" cy="1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44" name="Line 260"/>
            <p:cNvSpPr>
              <a:spLocks noChangeShapeType="1"/>
            </p:cNvSpPr>
            <p:nvPr/>
          </p:nvSpPr>
          <p:spPr bwMode="auto">
            <a:xfrm>
              <a:off x="3204" y="2180"/>
              <a:ext cx="0" cy="1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45" name="Line 261"/>
            <p:cNvSpPr>
              <a:spLocks noChangeShapeType="1"/>
            </p:cNvSpPr>
            <p:nvPr/>
          </p:nvSpPr>
          <p:spPr bwMode="auto">
            <a:xfrm>
              <a:off x="3204" y="1742"/>
              <a:ext cx="0" cy="3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46" name="Freeform 262"/>
            <p:cNvSpPr>
              <a:spLocks/>
            </p:cNvSpPr>
            <p:nvPr/>
          </p:nvSpPr>
          <p:spPr bwMode="auto">
            <a:xfrm>
              <a:off x="3182" y="1613"/>
              <a:ext cx="43" cy="129"/>
            </a:xfrm>
            <a:custGeom>
              <a:avLst/>
              <a:gdLst>
                <a:gd name="T0" fmla="*/ 0 w 301"/>
                <a:gd name="T1" fmla="*/ 0 h 904"/>
                <a:gd name="T2" fmla="*/ 301 w 301"/>
                <a:gd name="T3" fmla="*/ 0 h 904"/>
                <a:gd name="T4" fmla="*/ 151 w 301"/>
                <a:gd name="T5" fmla="*/ 904 h 904"/>
                <a:gd name="T6" fmla="*/ 0 w 301"/>
                <a:gd name="T7" fmla="*/ 0 h 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1" h="904">
                  <a:moveTo>
                    <a:pt x="0" y="0"/>
                  </a:moveTo>
                  <a:lnTo>
                    <a:pt x="301" y="0"/>
                  </a:lnTo>
                  <a:lnTo>
                    <a:pt x="151" y="9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47" name="Freeform 263"/>
            <p:cNvSpPr>
              <a:spLocks/>
            </p:cNvSpPr>
            <p:nvPr/>
          </p:nvSpPr>
          <p:spPr bwMode="auto">
            <a:xfrm>
              <a:off x="3182" y="1613"/>
              <a:ext cx="43" cy="129"/>
            </a:xfrm>
            <a:custGeom>
              <a:avLst/>
              <a:gdLst>
                <a:gd name="T0" fmla="*/ 0 w 301"/>
                <a:gd name="T1" fmla="*/ 0 h 904"/>
                <a:gd name="T2" fmla="*/ 301 w 301"/>
                <a:gd name="T3" fmla="*/ 0 h 904"/>
                <a:gd name="T4" fmla="*/ 151 w 301"/>
                <a:gd name="T5" fmla="*/ 904 h 904"/>
                <a:gd name="T6" fmla="*/ 0 w 301"/>
                <a:gd name="T7" fmla="*/ 0 h 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1" h="904">
                  <a:moveTo>
                    <a:pt x="0" y="0"/>
                  </a:moveTo>
                  <a:lnTo>
                    <a:pt x="301" y="0"/>
                  </a:lnTo>
                  <a:lnTo>
                    <a:pt x="151" y="90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48" name="Freeform 264"/>
            <p:cNvSpPr>
              <a:spLocks/>
            </p:cNvSpPr>
            <p:nvPr/>
          </p:nvSpPr>
          <p:spPr bwMode="auto">
            <a:xfrm>
              <a:off x="3182" y="2050"/>
              <a:ext cx="43" cy="130"/>
            </a:xfrm>
            <a:custGeom>
              <a:avLst/>
              <a:gdLst>
                <a:gd name="T0" fmla="*/ 0 w 301"/>
                <a:gd name="T1" fmla="*/ 904 h 904"/>
                <a:gd name="T2" fmla="*/ 301 w 301"/>
                <a:gd name="T3" fmla="*/ 904 h 904"/>
                <a:gd name="T4" fmla="*/ 151 w 301"/>
                <a:gd name="T5" fmla="*/ 0 h 904"/>
                <a:gd name="T6" fmla="*/ 0 w 301"/>
                <a:gd name="T7" fmla="*/ 904 h 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1" h="904">
                  <a:moveTo>
                    <a:pt x="0" y="904"/>
                  </a:moveTo>
                  <a:lnTo>
                    <a:pt x="301" y="904"/>
                  </a:lnTo>
                  <a:lnTo>
                    <a:pt x="151" y="0"/>
                  </a:lnTo>
                  <a:lnTo>
                    <a:pt x="0" y="904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49" name="Freeform 265"/>
            <p:cNvSpPr>
              <a:spLocks/>
            </p:cNvSpPr>
            <p:nvPr/>
          </p:nvSpPr>
          <p:spPr bwMode="auto">
            <a:xfrm>
              <a:off x="3182" y="2050"/>
              <a:ext cx="43" cy="130"/>
            </a:xfrm>
            <a:custGeom>
              <a:avLst/>
              <a:gdLst>
                <a:gd name="T0" fmla="*/ 0 w 301"/>
                <a:gd name="T1" fmla="*/ 904 h 904"/>
                <a:gd name="T2" fmla="*/ 301 w 301"/>
                <a:gd name="T3" fmla="*/ 904 h 904"/>
                <a:gd name="T4" fmla="*/ 151 w 301"/>
                <a:gd name="T5" fmla="*/ 0 h 904"/>
                <a:gd name="T6" fmla="*/ 0 w 301"/>
                <a:gd name="T7" fmla="*/ 904 h 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1" h="904">
                  <a:moveTo>
                    <a:pt x="0" y="904"/>
                  </a:moveTo>
                  <a:lnTo>
                    <a:pt x="301" y="904"/>
                  </a:lnTo>
                  <a:lnTo>
                    <a:pt x="151" y="0"/>
                  </a:lnTo>
                  <a:lnTo>
                    <a:pt x="0" y="904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50" name="Line 266"/>
            <p:cNvSpPr>
              <a:spLocks noChangeShapeType="1"/>
            </p:cNvSpPr>
            <p:nvPr/>
          </p:nvSpPr>
          <p:spPr bwMode="auto">
            <a:xfrm flipH="1" flipV="1">
              <a:off x="2957" y="1890"/>
              <a:ext cx="201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51" name="Line 267"/>
            <p:cNvSpPr>
              <a:spLocks noChangeShapeType="1"/>
            </p:cNvSpPr>
            <p:nvPr/>
          </p:nvSpPr>
          <p:spPr bwMode="auto">
            <a:xfrm flipV="1">
              <a:off x="3024" y="1873"/>
              <a:ext cx="0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52" name="Freeform 268"/>
            <p:cNvSpPr>
              <a:spLocks/>
            </p:cNvSpPr>
            <p:nvPr/>
          </p:nvSpPr>
          <p:spPr bwMode="auto">
            <a:xfrm>
              <a:off x="3024" y="1854"/>
              <a:ext cx="39" cy="19"/>
            </a:xfrm>
            <a:custGeom>
              <a:avLst/>
              <a:gdLst>
                <a:gd name="T0" fmla="*/ 274 w 274"/>
                <a:gd name="T1" fmla="*/ 13 h 131"/>
                <a:gd name="T2" fmla="*/ 239 w 274"/>
                <a:gd name="T3" fmla="*/ 5 h 131"/>
                <a:gd name="T4" fmla="*/ 204 w 274"/>
                <a:gd name="T5" fmla="*/ 1 h 131"/>
                <a:gd name="T6" fmla="*/ 170 w 274"/>
                <a:gd name="T7" fmla="*/ 0 h 131"/>
                <a:gd name="T8" fmla="*/ 137 w 274"/>
                <a:gd name="T9" fmla="*/ 2 h 131"/>
                <a:gd name="T10" fmla="*/ 107 w 274"/>
                <a:gd name="T11" fmla="*/ 8 h 131"/>
                <a:gd name="T12" fmla="*/ 81 w 274"/>
                <a:gd name="T13" fmla="*/ 17 h 131"/>
                <a:gd name="T14" fmla="*/ 57 w 274"/>
                <a:gd name="T15" fmla="*/ 29 h 131"/>
                <a:gd name="T16" fmla="*/ 37 w 274"/>
                <a:gd name="T17" fmla="*/ 45 h 131"/>
                <a:gd name="T18" fmla="*/ 21 w 274"/>
                <a:gd name="T19" fmla="*/ 63 h 131"/>
                <a:gd name="T20" fmla="*/ 10 w 274"/>
                <a:gd name="T21" fmla="*/ 84 h 131"/>
                <a:gd name="T22" fmla="*/ 3 w 274"/>
                <a:gd name="T23" fmla="*/ 106 h 131"/>
                <a:gd name="T24" fmla="*/ 0 w 274"/>
                <a:gd name="T25" fmla="*/ 131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31">
                  <a:moveTo>
                    <a:pt x="274" y="13"/>
                  </a:moveTo>
                  <a:lnTo>
                    <a:pt x="239" y="5"/>
                  </a:lnTo>
                  <a:lnTo>
                    <a:pt x="204" y="1"/>
                  </a:lnTo>
                  <a:lnTo>
                    <a:pt x="170" y="0"/>
                  </a:lnTo>
                  <a:lnTo>
                    <a:pt x="137" y="2"/>
                  </a:lnTo>
                  <a:lnTo>
                    <a:pt x="107" y="8"/>
                  </a:lnTo>
                  <a:lnTo>
                    <a:pt x="81" y="17"/>
                  </a:lnTo>
                  <a:lnTo>
                    <a:pt x="57" y="29"/>
                  </a:lnTo>
                  <a:lnTo>
                    <a:pt x="37" y="45"/>
                  </a:lnTo>
                  <a:lnTo>
                    <a:pt x="21" y="63"/>
                  </a:lnTo>
                  <a:lnTo>
                    <a:pt x="10" y="84"/>
                  </a:lnTo>
                  <a:lnTo>
                    <a:pt x="3" y="106"/>
                  </a:lnTo>
                  <a:lnTo>
                    <a:pt x="0" y="13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53" name="Line 269"/>
            <p:cNvSpPr>
              <a:spLocks noChangeShapeType="1"/>
            </p:cNvSpPr>
            <p:nvPr/>
          </p:nvSpPr>
          <p:spPr bwMode="auto">
            <a:xfrm>
              <a:off x="3063" y="1856"/>
              <a:ext cx="95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54" name="Line 270"/>
            <p:cNvSpPr>
              <a:spLocks noChangeShapeType="1"/>
            </p:cNvSpPr>
            <p:nvPr/>
          </p:nvSpPr>
          <p:spPr bwMode="auto">
            <a:xfrm>
              <a:off x="3547" y="1742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55" name="Line 271"/>
            <p:cNvSpPr>
              <a:spLocks noChangeShapeType="1"/>
            </p:cNvSpPr>
            <p:nvPr/>
          </p:nvSpPr>
          <p:spPr bwMode="auto">
            <a:xfrm>
              <a:off x="3547" y="2050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56" name="Line 272"/>
            <p:cNvSpPr>
              <a:spLocks noChangeShapeType="1"/>
            </p:cNvSpPr>
            <p:nvPr/>
          </p:nvSpPr>
          <p:spPr bwMode="auto">
            <a:xfrm>
              <a:off x="3204" y="2050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57" name="Line 273"/>
            <p:cNvSpPr>
              <a:spLocks noChangeShapeType="1"/>
            </p:cNvSpPr>
            <p:nvPr/>
          </p:nvSpPr>
          <p:spPr bwMode="auto">
            <a:xfrm flipV="1">
              <a:off x="3904" y="1146"/>
              <a:ext cx="0" cy="3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58" name="Line 274"/>
            <p:cNvSpPr>
              <a:spLocks noChangeShapeType="1"/>
            </p:cNvSpPr>
            <p:nvPr/>
          </p:nvSpPr>
          <p:spPr bwMode="auto">
            <a:xfrm flipV="1">
              <a:off x="5214" y="1146"/>
              <a:ext cx="0" cy="6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59" name="Line 275"/>
            <p:cNvSpPr>
              <a:spLocks noChangeShapeType="1"/>
            </p:cNvSpPr>
            <p:nvPr/>
          </p:nvSpPr>
          <p:spPr bwMode="auto">
            <a:xfrm>
              <a:off x="4033" y="1232"/>
              <a:ext cx="105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60" name="Freeform 276"/>
            <p:cNvSpPr>
              <a:spLocks/>
            </p:cNvSpPr>
            <p:nvPr/>
          </p:nvSpPr>
          <p:spPr bwMode="auto">
            <a:xfrm>
              <a:off x="3904" y="1211"/>
              <a:ext cx="129" cy="43"/>
            </a:xfrm>
            <a:custGeom>
              <a:avLst/>
              <a:gdLst>
                <a:gd name="T0" fmla="*/ 902 w 902"/>
                <a:gd name="T1" fmla="*/ 0 h 300"/>
                <a:gd name="T2" fmla="*/ 902 w 902"/>
                <a:gd name="T3" fmla="*/ 300 h 300"/>
                <a:gd name="T4" fmla="*/ 0 w 902"/>
                <a:gd name="T5" fmla="*/ 149 h 300"/>
                <a:gd name="T6" fmla="*/ 902 w 902"/>
                <a:gd name="T7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2" h="300">
                  <a:moveTo>
                    <a:pt x="902" y="0"/>
                  </a:moveTo>
                  <a:lnTo>
                    <a:pt x="902" y="300"/>
                  </a:lnTo>
                  <a:lnTo>
                    <a:pt x="0" y="149"/>
                  </a:lnTo>
                  <a:lnTo>
                    <a:pt x="902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61" name="Freeform 277"/>
            <p:cNvSpPr>
              <a:spLocks/>
            </p:cNvSpPr>
            <p:nvPr/>
          </p:nvSpPr>
          <p:spPr bwMode="auto">
            <a:xfrm>
              <a:off x="3904" y="1211"/>
              <a:ext cx="129" cy="43"/>
            </a:xfrm>
            <a:custGeom>
              <a:avLst/>
              <a:gdLst>
                <a:gd name="T0" fmla="*/ 902 w 902"/>
                <a:gd name="T1" fmla="*/ 0 h 300"/>
                <a:gd name="T2" fmla="*/ 902 w 902"/>
                <a:gd name="T3" fmla="*/ 300 h 300"/>
                <a:gd name="T4" fmla="*/ 0 w 902"/>
                <a:gd name="T5" fmla="*/ 149 h 300"/>
                <a:gd name="T6" fmla="*/ 902 w 902"/>
                <a:gd name="T7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2" h="300">
                  <a:moveTo>
                    <a:pt x="902" y="0"/>
                  </a:moveTo>
                  <a:lnTo>
                    <a:pt x="902" y="300"/>
                  </a:lnTo>
                  <a:lnTo>
                    <a:pt x="0" y="149"/>
                  </a:lnTo>
                  <a:lnTo>
                    <a:pt x="902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62" name="Freeform 278"/>
            <p:cNvSpPr>
              <a:spLocks/>
            </p:cNvSpPr>
            <p:nvPr/>
          </p:nvSpPr>
          <p:spPr bwMode="auto">
            <a:xfrm>
              <a:off x="5085" y="1211"/>
              <a:ext cx="129" cy="43"/>
            </a:xfrm>
            <a:custGeom>
              <a:avLst/>
              <a:gdLst>
                <a:gd name="T0" fmla="*/ 0 w 904"/>
                <a:gd name="T1" fmla="*/ 0 h 300"/>
                <a:gd name="T2" fmla="*/ 0 w 904"/>
                <a:gd name="T3" fmla="*/ 300 h 300"/>
                <a:gd name="T4" fmla="*/ 904 w 904"/>
                <a:gd name="T5" fmla="*/ 149 h 300"/>
                <a:gd name="T6" fmla="*/ 0 w 904"/>
                <a:gd name="T7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4" h="300">
                  <a:moveTo>
                    <a:pt x="0" y="0"/>
                  </a:moveTo>
                  <a:lnTo>
                    <a:pt x="0" y="300"/>
                  </a:lnTo>
                  <a:lnTo>
                    <a:pt x="904" y="1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63" name="Freeform 279"/>
            <p:cNvSpPr>
              <a:spLocks/>
            </p:cNvSpPr>
            <p:nvPr/>
          </p:nvSpPr>
          <p:spPr bwMode="auto">
            <a:xfrm>
              <a:off x="5085" y="1211"/>
              <a:ext cx="129" cy="43"/>
            </a:xfrm>
            <a:custGeom>
              <a:avLst/>
              <a:gdLst>
                <a:gd name="T0" fmla="*/ 0 w 904"/>
                <a:gd name="T1" fmla="*/ 0 h 300"/>
                <a:gd name="T2" fmla="*/ 0 w 904"/>
                <a:gd name="T3" fmla="*/ 300 h 300"/>
                <a:gd name="T4" fmla="*/ 904 w 904"/>
                <a:gd name="T5" fmla="*/ 149 h 300"/>
                <a:gd name="T6" fmla="*/ 0 w 904"/>
                <a:gd name="T7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4" h="300">
                  <a:moveTo>
                    <a:pt x="0" y="0"/>
                  </a:moveTo>
                  <a:lnTo>
                    <a:pt x="0" y="300"/>
                  </a:lnTo>
                  <a:lnTo>
                    <a:pt x="904" y="149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64" name="Freeform 280"/>
            <p:cNvSpPr>
              <a:spLocks/>
            </p:cNvSpPr>
            <p:nvPr/>
          </p:nvSpPr>
          <p:spPr bwMode="auto">
            <a:xfrm>
              <a:off x="4527" y="986"/>
              <a:ext cx="63" cy="201"/>
            </a:xfrm>
            <a:custGeom>
              <a:avLst/>
              <a:gdLst>
                <a:gd name="T0" fmla="*/ 378 w 439"/>
                <a:gd name="T1" fmla="*/ 0 h 1408"/>
                <a:gd name="T2" fmla="*/ 0 w 439"/>
                <a:gd name="T3" fmla="*/ 1408 h 1408"/>
                <a:gd name="T4" fmla="*/ 439 w 439"/>
                <a:gd name="T5" fmla="*/ 1408 h 1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39" h="1408">
                  <a:moveTo>
                    <a:pt x="378" y="0"/>
                  </a:moveTo>
                  <a:lnTo>
                    <a:pt x="0" y="1408"/>
                  </a:lnTo>
                  <a:lnTo>
                    <a:pt x="439" y="140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65" name="Line 281"/>
            <p:cNvSpPr>
              <a:spLocks noChangeShapeType="1"/>
            </p:cNvSpPr>
            <p:nvPr/>
          </p:nvSpPr>
          <p:spPr bwMode="auto">
            <a:xfrm>
              <a:off x="3904" y="1545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66" name="Line 282"/>
            <p:cNvSpPr>
              <a:spLocks noChangeShapeType="1"/>
            </p:cNvSpPr>
            <p:nvPr/>
          </p:nvSpPr>
          <p:spPr bwMode="auto">
            <a:xfrm>
              <a:off x="5214" y="1778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67" name="Line 283"/>
            <p:cNvSpPr>
              <a:spLocks noChangeShapeType="1"/>
            </p:cNvSpPr>
            <p:nvPr/>
          </p:nvSpPr>
          <p:spPr bwMode="auto">
            <a:xfrm>
              <a:off x="5214" y="1232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68" name="Line 284"/>
            <p:cNvSpPr>
              <a:spLocks noChangeShapeType="1"/>
            </p:cNvSpPr>
            <p:nvPr/>
          </p:nvSpPr>
          <p:spPr bwMode="auto">
            <a:xfrm flipV="1">
              <a:off x="5500" y="1129"/>
              <a:ext cx="0" cy="4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69" name="Line 285"/>
            <p:cNvSpPr>
              <a:spLocks noChangeShapeType="1"/>
            </p:cNvSpPr>
            <p:nvPr/>
          </p:nvSpPr>
          <p:spPr bwMode="auto">
            <a:xfrm flipV="1">
              <a:off x="5974" y="1129"/>
              <a:ext cx="0" cy="4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70" name="Line 286"/>
            <p:cNvSpPr>
              <a:spLocks noChangeShapeType="1"/>
            </p:cNvSpPr>
            <p:nvPr/>
          </p:nvSpPr>
          <p:spPr bwMode="auto">
            <a:xfrm>
              <a:off x="5629" y="1215"/>
              <a:ext cx="2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71" name="Freeform 287"/>
            <p:cNvSpPr>
              <a:spLocks/>
            </p:cNvSpPr>
            <p:nvPr/>
          </p:nvSpPr>
          <p:spPr bwMode="auto">
            <a:xfrm>
              <a:off x="5500" y="1193"/>
              <a:ext cx="129" cy="44"/>
            </a:xfrm>
            <a:custGeom>
              <a:avLst/>
              <a:gdLst>
                <a:gd name="T0" fmla="*/ 904 w 904"/>
                <a:gd name="T1" fmla="*/ 0 h 302"/>
                <a:gd name="T2" fmla="*/ 904 w 904"/>
                <a:gd name="T3" fmla="*/ 302 h 302"/>
                <a:gd name="T4" fmla="*/ 0 w 904"/>
                <a:gd name="T5" fmla="*/ 151 h 302"/>
                <a:gd name="T6" fmla="*/ 904 w 904"/>
                <a:gd name="T7" fmla="*/ 0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4" h="302">
                  <a:moveTo>
                    <a:pt x="904" y="0"/>
                  </a:moveTo>
                  <a:lnTo>
                    <a:pt x="904" y="302"/>
                  </a:lnTo>
                  <a:lnTo>
                    <a:pt x="0" y="151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72" name="Freeform 288"/>
            <p:cNvSpPr>
              <a:spLocks/>
            </p:cNvSpPr>
            <p:nvPr/>
          </p:nvSpPr>
          <p:spPr bwMode="auto">
            <a:xfrm>
              <a:off x="5500" y="1193"/>
              <a:ext cx="129" cy="44"/>
            </a:xfrm>
            <a:custGeom>
              <a:avLst/>
              <a:gdLst>
                <a:gd name="T0" fmla="*/ 904 w 904"/>
                <a:gd name="T1" fmla="*/ 0 h 302"/>
                <a:gd name="T2" fmla="*/ 904 w 904"/>
                <a:gd name="T3" fmla="*/ 302 h 302"/>
                <a:gd name="T4" fmla="*/ 0 w 904"/>
                <a:gd name="T5" fmla="*/ 151 h 302"/>
                <a:gd name="T6" fmla="*/ 904 w 904"/>
                <a:gd name="T7" fmla="*/ 0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4" h="302">
                  <a:moveTo>
                    <a:pt x="904" y="0"/>
                  </a:moveTo>
                  <a:lnTo>
                    <a:pt x="904" y="302"/>
                  </a:lnTo>
                  <a:lnTo>
                    <a:pt x="0" y="151"/>
                  </a:lnTo>
                  <a:lnTo>
                    <a:pt x="904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73" name="Freeform 289"/>
            <p:cNvSpPr>
              <a:spLocks/>
            </p:cNvSpPr>
            <p:nvPr/>
          </p:nvSpPr>
          <p:spPr bwMode="auto">
            <a:xfrm>
              <a:off x="5845" y="1193"/>
              <a:ext cx="129" cy="44"/>
            </a:xfrm>
            <a:custGeom>
              <a:avLst/>
              <a:gdLst>
                <a:gd name="T0" fmla="*/ 0 w 903"/>
                <a:gd name="T1" fmla="*/ 0 h 302"/>
                <a:gd name="T2" fmla="*/ 0 w 903"/>
                <a:gd name="T3" fmla="*/ 302 h 302"/>
                <a:gd name="T4" fmla="*/ 903 w 903"/>
                <a:gd name="T5" fmla="*/ 151 h 302"/>
                <a:gd name="T6" fmla="*/ 0 w 903"/>
                <a:gd name="T7" fmla="*/ 0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3" h="302">
                  <a:moveTo>
                    <a:pt x="0" y="0"/>
                  </a:moveTo>
                  <a:lnTo>
                    <a:pt x="0" y="302"/>
                  </a:lnTo>
                  <a:lnTo>
                    <a:pt x="903" y="1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74" name="Freeform 290"/>
            <p:cNvSpPr>
              <a:spLocks/>
            </p:cNvSpPr>
            <p:nvPr/>
          </p:nvSpPr>
          <p:spPr bwMode="auto">
            <a:xfrm>
              <a:off x="5845" y="1193"/>
              <a:ext cx="129" cy="44"/>
            </a:xfrm>
            <a:custGeom>
              <a:avLst/>
              <a:gdLst>
                <a:gd name="T0" fmla="*/ 0 w 903"/>
                <a:gd name="T1" fmla="*/ 0 h 302"/>
                <a:gd name="T2" fmla="*/ 0 w 903"/>
                <a:gd name="T3" fmla="*/ 302 h 302"/>
                <a:gd name="T4" fmla="*/ 903 w 903"/>
                <a:gd name="T5" fmla="*/ 151 h 302"/>
                <a:gd name="T6" fmla="*/ 0 w 903"/>
                <a:gd name="T7" fmla="*/ 0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3" h="302">
                  <a:moveTo>
                    <a:pt x="0" y="0"/>
                  </a:moveTo>
                  <a:lnTo>
                    <a:pt x="0" y="302"/>
                  </a:lnTo>
                  <a:lnTo>
                    <a:pt x="903" y="15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75" name="Freeform 291"/>
            <p:cNvSpPr>
              <a:spLocks/>
            </p:cNvSpPr>
            <p:nvPr/>
          </p:nvSpPr>
          <p:spPr bwMode="auto">
            <a:xfrm>
              <a:off x="5689" y="968"/>
              <a:ext cx="90" cy="201"/>
            </a:xfrm>
            <a:custGeom>
              <a:avLst/>
              <a:gdLst>
                <a:gd name="T0" fmla="*/ 377 w 630"/>
                <a:gd name="T1" fmla="*/ 0 h 1409"/>
                <a:gd name="T2" fmla="*/ 0 w 630"/>
                <a:gd name="T3" fmla="*/ 1409 h 1409"/>
                <a:gd name="T4" fmla="*/ 247 w 630"/>
                <a:gd name="T5" fmla="*/ 1409 h 1409"/>
                <a:gd name="T6" fmla="*/ 273 w 630"/>
                <a:gd name="T7" fmla="*/ 1407 h 1409"/>
                <a:gd name="T8" fmla="*/ 299 w 630"/>
                <a:gd name="T9" fmla="*/ 1400 h 1409"/>
                <a:gd name="T10" fmla="*/ 326 w 630"/>
                <a:gd name="T11" fmla="*/ 1389 h 1409"/>
                <a:gd name="T12" fmla="*/ 352 w 630"/>
                <a:gd name="T13" fmla="*/ 1373 h 1409"/>
                <a:gd name="T14" fmla="*/ 378 w 630"/>
                <a:gd name="T15" fmla="*/ 1352 h 1409"/>
                <a:gd name="T16" fmla="*/ 403 w 630"/>
                <a:gd name="T17" fmla="*/ 1328 h 1409"/>
                <a:gd name="T18" fmla="*/ 427 w 630"/>
                <a:gd name="T19" fmla="*/ 1301 h 1409"/>
                <a:gd name="T20" fmla="*/ 450 w 630"/>
                <a:gd name="T21" fmla="*/ 1272 h 1409"/>
                <a:gd name="T22" fmla="*/ 469 w 630"/>
                <a:gd name="T23" fmla="*/ 1240 h 1409"/>
                <a:gd name="T24" fmla="*/ 486 w 630"/>
                <a:gd name="T25" fmla="*/ 1206 h 1409"/>
                <a:gd name="T26" fmla="*/ 501 w 630"/>
                <a:gd name="T27" fmla="*/ 1171 h 1409"/>
                <a:gd name="T28" fmla="*/ 512 w 630"/>
                <a:gd name="T29" fmla="*/ 1135 h 1409"/>
                <a:gd name="T30" fmla="*/ 617 w 630"/>
                <a:gd name="T31" fmla="*/ 744 h 1409"/>
                <a:gd name="T32" fmla="*/ 625 w 630"/>
                <a:gd name="T33" fmla="*/ 708 h 1409"/>
                <a:gd name="T34" fmla="*/ 629 w 630"/>
                <a:gd name="T35" fmla="*/ 672 h 1409"/>
                <a:gd name="T36" fmla="*/ 630 w 630"/>
                <a:gd name="T37" fmla="*/ 638 h 1409"/>
                <a:gd name="T38" fmla="*/ 628 w 630"/>
                <a:gd name="T39" fmla="*/ 606 h 1409"/>
                <a:gd name="T40" fmla="*/ 621 w 630"/>
                <a:gd name="T41" fmla="*/ 577 h 1409"/>
                <a:gd name="T42" fmla="*/ 612 w 630"/>
                <a:gd name="T43" fmla="*/ 550 h 1409"/>
                <a:gd name="T44" fmla="*/ 600 w 630"/>
                <a:gd name="T45" fmla="*/ 526 h 1409"/>
                <a:gd name="T46" fmla="*/ 584 w 630"/>
                <a:gd name="T47" fmla="*/ 507 h 1409"/>
                <a:gd name="T48" fmla="*/ 566 w 630"/>
                <a:gd name="T49" fmla="*/ 491 h 1409"/>
                <a:gd name="T50" fmla="*/ 545 w 630"/>
                <a:gd name="T51" fmla="*/ 479 h 1409"/>
                <a:gd name="T52" fmla="*/ 523 w 630"/>
                <a:gd name="T53" fmla="*/ 471 h 1409"/>
                <a:gd name="T54" fmla="*/ 499 w 630"/>
                <a:gd name="T55" fmla="*/ 469 h 1409"/>
                <a:gd name="T56" fmla="*/ 252 w 630"/>
                <a:gd name="T57" fmla="*/ 469 h 1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30" h="1409">
                  <a:moveTo>
                    <a:pt x="377" y="0"/>
                  </a:moveTo>
                  <a:lnTo>
                    <a:pt x="0" y="1409"/>
                  </a:lnTo>
                  <a:lnTo>
                    <a:pt x="247" y="1409"/>
                  </a:lnTo>
                  <a:lnTo>
                    <a:pt x="273" y="1407"/>
                  </a:lnTo>
                  <a:lnTo>
                    <a:pt x="299" y="1400"/>
                  </a:lnTo>
                  <a:lnTo>
                    <a:pt x="326" y="1389"/>
                  </a:lnTo>
                  <a:lnTo>
                    <a:pt x="352" y="1373"/>
                  </a:lnTo>
                  <a:lnTo>
                    <a:pt x="378" y="1352"/>
                  </a:lnTo>
                  <a:lnTo>
                    <a:pt x="403" y="1328"/>
                  </a:lnTo>
                  <a:lnTo>
                    <a:pt x="427" y="1301"/>
                  </a:lnTo>
                  <a:lnTo>
                    <a:pt x="450" y="1272"/>
                  </a:lnTo>
                  <a:lnTo>
                    <a:pt x="469" y="1240"/>
                  </a:lnTo>
                  <a:lnTo>
                    <a:pt x="486" y="1206"/>
                  </a:lnTo>
                  <a:lnTo>
                    <a:pt x="501" y="1171"/>
                  </a:lnTo>
                  <a:lnTo>
                    <a:pt x="512" y="1135"/>
                  </a:lnTo>
                  <a:lnTo>
                    <a:pt x="617" y="744"/>
                  </a:lnTo>
                  <a:lnTo>
                    <a:pt x="625" y="708"/>
                  </a:lnTo>
                  <a:lnTo>
                    <a:pt x="629" y="672"/>
                  </a:lnTo>
                  <a:lnTo>
                    <a:pt x="630" y="638"/>
                  </a:lnTo>
                  <a:lnTo>
                    <a:pt x="628" y="606"/>
                  </a:lnTo>
                  <a:lnTo>
                    <a:pt x="621" y="577"/>
                  </a:lnTo>
                  <a:lnTo>
                    <a:pt x="612" y="550"/>
                  </a:lnTo>
                  <a:lnTo>
                    <a:pt x="600" y="526"/>
                  </a:lnTo>
                  <a:lnTo>
                    <a:pt x="584" y="507"/>
                  </a:lnTo>
                  <a:lnTo>
                    <a:pt x="566" y="491"/>
                  </a:lnTo>
                  <a:lnTo>
                    <a:pt x="545" y="479"/>
                  </a:lnTo>
                  <a:lnTo>
                    <a:pt x="523" y="471"/>
                  </a:lnTo>
                  <a:lnTo>
                    <a:pt x="499" y="469"/>
                  </a:lnTo>
                  <a:lnTo>
                    <a:pt x="252" y="46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76" name="Line 292"/>
            <p:cNvSpPr>
              <a:spLocks noChangeShapeType="1"/>
            </p:cNvSpPr>
            <p:nvPr/>
          </p:nvSpPr>
          <p:spPr bwMode="auto">
            <a:xfrm>
              <a:off x="5500" y="1588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77" name="Line 293"/>
            <p:cNvSpPr>
              <a:spLocks noChangeShapeType="1"/>
            </p:cNvSpPr>
            <p:nvPr/>
          </p:nvSpPr>
          <p:spPr bwMode="auto">
            <a:xfrm>
              <a:off x="5974" y="1588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78" name="Line 294"/>
            <p:cNvSpPr>
              <a:spLocks noChangeShapeType="1"/>
            </p:cNvSpPr>
            <p:nvPr/>
          </p:nvSpPr>
          <p:spPr bwMode="auto">
            <a:xfrm>
              <a:off x="5974" y="1215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79" name="Line 295"/>
            <p:cNvSpPr>
              <a:spLocks noChangeShapeType="1"/>
            </p:cNvSpPr>
            <p:nvPr/>
          </p:nvSpPr>
          <p:spPr bwMode="auto">
            <a:xfrm flipH="1" flipV="1">
              <a:off x="3547" y="1742"/>
              <a:ext cx="43" cy="1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80" name="Line 296"/>
            <p:cNvSpPr>
              <a:spLocks noChangeShapeType="1"/>
            </p:cNvSpPr>
            <p:nvPr/>
          </p:nvSpPr>
          <p:spPr bwMode="auto">
            <a:xfrm flipH="1" flipV="1">
              <a:off x="3740" y="1545"/>
              <a:ext cx="18" cy="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81" name="Line 297"/>
            <p:cNvSpPr>
              <a:spLocks noChangeShapeType="1"/>
            </p:cNvSpPr>
            <p:nvPr/>
          </p:nvSpPr>
          <p:spPr bwMode="auto">
            <a:xfrm flipV="1">
              <a:off x="3861" y="1545"/>
              <a:ext cx="43" cy="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82" name="Line 298"/>
            <p:cNvSpPr>
              <a:spLocks noChangeShapeType="1"/>
            </p:cNvSpPr>
            <p:nvPr/>
          </p:nvSpPr>
          <p:spPr bwMode="auto">
            <a:xfrm flipH="1">
              <a:off x="3861" y="1732"/>
              <a:ext cx="43" cy="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83" name="Line 299"/>
            <p:cNvSpPr>
              <a:spLocks noChangeShapeType="1"/>
            </p:cNvSpPr>
            <p:nvPr/>
          </p:nvSpPr>
          <p:spPr bwMode="auto">
            <a:xfrm flipV="1">
              <a:off x="3740" y="2385"/>
              <a:ext cx="18" cy="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84" name="Line 300"/>
            <p:cNvSpPr>
              <a:spLocks noChangeShapeType="1"/>
            </p:cNvSpPr>
            <p:nvPr/>
          </p:nvSpPr>
          <p:spPr bwMode="auto">
            <a:xfrm>
              <a:off x="3740" y="2815"/>
              <a:ext cx="25" cy="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85" name="Line 301"/>
            <p:cNvSpPr>
              <a:spLocks noChangeShapeType="1"/>
            </p:cNvSpPr>
            <p:nvPr/>
          </p:nvSpPr>
          <p:spPr bwMode="auto">
            <a:xfrm flipH="1" flipV="1">
              <a:off x="3861" y="2385"/>
              <a:ext cx="43" cy="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86" name="Line 302"/>
            <p:cNvSpPr>
              <a:spLocks noChangeShapeType="1"/>
            </p:cNvSpPr>
            <p:nvPr/>
          </p:nvSpPr>
          <p:spPr bwMode="auto">
            <a:xfrm flipH="1">
              <a:off x="3861" y="2815"/>
              <a:ext cx="43" cy="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87" name="Line 303"/>
            <p:cNvSpPr>
              <a:spLocks noChangeShapeType="1"/>
            </p:cNvSpPr>
            <p:nvPr/>
          </p:nvSpPr>
          <p:spPr bwMode="auto">
            <a:xfrm flipH="1" flipV="1">
              <a:off x="4379" y="1575"/>
              <a:ext cx="180" cy="1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88" name="Line 304"/>
            <p:cNvSpPr>
              <a:spLocks noChangeShapeType="1"/>
            </p:cNvSpPr>
            <p:nvPr/>
          </p:nvSpPr>
          <p:spPr bwMode="auto">
            <a:xfrm>
              <a:off x="4379" y="1575"/>
              <a:ext cx="73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89" name="Line 305"/>
            <p:cNvSpPr>
              <a:spLocks noChangeShapeType="1"/>
            </p:cNvSpPr>
            <p:nvPr/>
          </p:nvSpPr>
          <p:spPr bwMode="auto">
            <a:xfrm>
              <a:off x="4422" y="1546"/>
              <a:ext cx="26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90" name="Line 306"/>
            <p:cNvSpPr>
              <a:spLocks noChangeShapeType="1"/>
            </p:cNvSpPr>
            <p:nvPr/>
          </p:nvSpPr>
          <p:spPr bwMode="auto">
            <a:xfrm flipH="1" flipV="1">
              <a:off x="4422" y="1393"/>
              <a:ext cx="265" cy="1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91" name="Freeform 307"/>
            <p:cNvSpPr>
              <a:spLocks/>
            </p:cNvSpPr>
            <p:nvPr/>
          </p:nvSpPr>
          <p:spPr bwMode="auto">
            <a:xfrm>
              <a:off x="4747" y="1380"/>
              <a:ext cx="45" cy="166"/>
            </a:xfrm>
            <a:custGeom>
              <a:avLst/>
              <a:gdLst>
                <a:gd name="T0" fmla="*/ 0 w 311"/>
                <a:gd name="T1" fmla="*/ 1161 h 1161"/>
                <a:gd name="T2" fmla="*/ 311 w 311"/>
                <a:gd name="T3" fmla="*/ 0 h 1161"/>
                <a:gd name="T4" fmla="*/ 61 w 311"/>
                <a:gd name="T5" fmla="*/ 257 h 1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1" h="1161">
                  <a:moveTo>
                    <a:pt x="0" y="1161"/>
                  </a:moveTo>
                  <a:lnTo>
                    <a:pt x="311" y="0"/>
                  </a:lnTo>
                  <a:lnTo>
                    <a:pt x="61" y="25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92" name="Line 308"/>
            <p:cNvSpPr>
              <a:spLocks noChangeShapeType="1"/>
            </p:cNvSpPr>
            <p:nvPr/>
          </p:nvSpPr>
          <p:spPr bwMode="auto">
            <a:xfrm flipV="1">
              <a:off x="4791" y="1518"/>
              <a:ext cx="2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93" name="Line 309"/>
            <p:cNvSpPr>
              <a:spLocks noChangeShapeType="1"/>
            </p:cNvSpPr>
            <p:nvPr/>
          </p:nvSpPr>
          <p:spPr bwMode="auto">
            <a:xfrm flipV="1">
              <a:off x="4808" y="1454"/>
              <a:ext cx="2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94" name="Freeform 310"/>
            <p:cNvSpPr>
              <a:spLocks/>
            </p:cNvSpPr>
            <p:nvPr/>
          </p:nvSpPr>
          <p:spPr bwMode="auto">
            <a:xfrm>
              <a:off x="4850" y="1380"/>
              <a:ext cx="45" cy="166"/>
            </a:xfrm>
            <a:custGeom>
              <a:avLst/>
              <a:gdLst>
                <a:gd name="T0" fmla="*/ 0 w 311"/>
                <a:gd name="T1" fmla="*/ 1161 h 1161"/>
                <a:gd name="T2" fmla="*/ 311 w 311"/>
                <a:gd name="T3" fmla="*/ 0 h 1161"/>
                <a:gd name="T4" fmla="*/ 62 w 311"/>
                <a:gd name="T5" fmla="*/ 257 h 1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1" h="1161">
                  <a:moveTo>
                    <a:pt x="0" y="1161"/>
                  </a:moveTo>
                  <a:lnTo>
                    <a:pt x="311" y="0"/>
                  </a:lnTo>
                  <a:lnTo>
                    <a:pt x="62" y="25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95" name="Freeform 311"/>
            <p:cNvSpPr>
              <a:spLocks/>
            </p:cNvSpPr>
            <p:nvPr/>
          </p:nvSpPr>
          <p:spPr bwMode="auto">
            <a:xfrm>
              <a:off x="4903" y="1389"/>
              <a:ext cx="41" cy="148"/>
            </a:xfrm>
            <a:custGeom>
              <a:avLst/>
              <a:gdLst>
                <a:gd name="T0" fmla="*/ 282 w 282"/>
                <a:gd name="T1" fmla="*/ 0 h 1032"/>
                <a:gd name="T2" fmla="*/ 265 w 282"/>
                <a:gd name="T3" fmla="*/ 28 h 1032"/>
                <a:gd name="T4" fmla="*/ 249 w 282"/>
                <a:gd name="T5" fmla="*/ 55 h 1032"/>
                <a:gd name="T6" fmla="*/ 232 w 282"/>
                <a:gd name="T7" fmla="*/ 83 h 1032"/>
                <a:gd name="T8" fmla="*/ 216 w 282"/>
                <a:gd name="T9" fmla="*/ 112 h 1032"/>
                <a:gd name="T10" fmla="*/ 202 w 282"/>
                <a:gd name="T11" fmla="*/ 140 h 1032"/>
                <a:gd name="T12" fmla="*/ 187 w 282"/>
                <a:gd name="T13" fmla="*/ 168 h 1032"/>
                <a:gd name="T14" fmla="*/ 172 w 282"/>
                <a:gd name="T15" fmla="*/ 198 h 1032"/>
                <a:gd name="T16" fmla="*/ 159 w 282"/>
                <a:gd name="T17" fmla="*/ 227 h 1032"/>
                <a:gd name="T18" fmla="*/ 145 w 282"/>
                <a:gd name="T19" fmla="*/ 257 h 1032"/>
                <a:gd name="T20" fmla="*/ 132 w 282"/>
                <a:gd name="T21" fmla="*/ 287 h 1032"/>
                <a:gd name="T22" fmla="*/ 120 w 282"/>
                <a:gd name="T23" fmla="*/ 317 h 1032"/>
                <a:gd name="T24" fmla="*/ 107 w 282"/>
                <a:gd name="T25" fmla="*/ 348 h 1032"/>
                <a:gd name="T26" fmla="*/ 97 w 282"/>
                <a:gd name="T27" fmla="*/ 378 h 1032"/>
                <a:gd name="T28" fmla="*/ 86 w 282"/>
                <a:gd name="T29" fmla="*/ 409 h 1032"/>
                <a:gd name="T30" fmla="*/ 76 w 282"/>
                <a:gd name="T31" fmla="*/ 440 h 1032"/>
                <a:gd name="T32" fmla="*/ 67 w 282"/>
                <a:gd name="T33" fmla="*/ 470 h 1032"/>
                <a:gd name="T34" fmla="*/ 58 w 282"/>
                <a:gd name="T35" fmla="*/ 501 h 1032"/>
                <a:gd name="T36" fmla="*/ 50 w 282"/>
                <a:gd name="T37" fmla="*/ 532 h 1032"/>
                <a:gd name="T38" fmla="*/ 42 w 282"/>
                <a:gd name="T39" fmla="*/ 562 h 1032"/>
                <a:gd name="T40" fmla="*/ 35 w 282"/>
                <a:gd name="T41" fmla="*/ 593 h 1032"/>
                <a:gd name="T42" fmla="*/ 29 w 282"/>
                <a:gd name="T43" fmla="*/ 623 h 1032"/>
                <a:gd name="T44" fmla="*/ 22 w 282"/>
                <a:gd name="T45" fmla="*/ 654 h 1032"/>
                <a:gd name="T46" fmla="*/ 18 w 282"/>
                <a:gd name="T47" fmla="*/ 685 h 1032"/>
                <a:gd name="T48" fmla="*/ 13 w 282"/>
                <a:gd name="T49" fmla="*/ 714 h 1032"/>
                <a:gd name="T50" fmla="*/ 10 w 282"/>
                <a:gd name="T51" fmla="*/ 745 h 1032"/>
                <a:gd name="T52" fmla="*/ 6 w 282"/>
                <a:gd name="T53" fmla="*/ 774 h 1032"/>
                <a:gd name="T54" fmla="*/ 4 w 282"/>
                <a:gd name="T55" fmla="*/ 804 h 1032"/>
                <a:gd name="T56" fmla="*/ 2 w 282"/>
                <a:gd name="T57" fmla="*/ 833 h 1032"/>
                <a:gd name="T58" fmla="*/ 1 w 282"/>
                <a:gd name="T59" fmla="*/ 863 h 1032"/>
                <a:gd name="T60" fmla="*/ 0 w 282"/>
                <a:gd name="T61" fmla="*/ 892 h 1032"/>
                <a:gd name="T62" fmla="*/ 0 w 282"/>
                <a:gd name="T63" fmla="*/ 921 h 1032"/>
                <a:gd name="T64" fmla="*/ 1 w 282"/>
                <a:gd name="T65" fmla="*/ 949 h 1032"/>
                <a:gd name="T66" fmla="*/ 2 w 282"/>
                <a:gd name="T67" fmla="*/ 978 h 1032"/>
                <a:gd name="T68" fmla="*/ 4 w 282"/>
                <a:gd name="T69" fmla="*/ 1005 h 1032"/>
                <a:gd name="T70" fmla="*/ 6 w 282"/>
                <a:gd name="T71" fmla="*/ 1032 h 10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2" h="1032">
                  <a:moveTo>
                    <a:pt x="282" y="0"/>
                  </a:moveTo>
                  <a:lnTo>
                    <a:pt x="265" y="28"/>
                  </a:lnTo>
                  <a:lnTo>
                    <a:pt x="249" y="55"/>
                  </a:lnTo>
                  <a:lnTo>
                    <a:pt x="232" y="83"/>
                  </a:lnTo>
                  <a:lnTo>
                    <a:pt x="216" y="112"/>
                  </a:lnTo>
                  <a:lnTo>
                    <a:pt x="202" y="140"/>
                  </a:lnTo>
                  <a:lnTo>
                    <a:pt x="187" y="168"/>
                  </a:lnTo>
                  <a:lnTo>
                    <a:pt x="172" y="198"/>
                  </a:lnTo>
                  <a:lnTo>
                    <a:pt x="159" y="227"/>
                  </a:lnTo>
                  <a:lnTo>
                    <a:pt x="145" y="257"/>
                  </a:lnTo>
                  <a:lnTo>
                    <a:pt x="132" y="287"/>
                  </a:lnTo>
                  <a:lnTo>
                    <a:pt x="120" y="317"/>
                  </a:lnTo>
                  <a:lnTo>
                    <a:pt x="107" y="348"/>
                  </a:lnTo>
                  <a:lnTo>
                    <a:pt x="97" y="378"/>
                  </a:lnTo>
                  <a:lnTo>
                    <a:pt x="86" y="409"/>
                  </a:lnTo>
                  <a:lnTo>
                    <a:pt x="76" y="440"/>
                  </a:lnTo>
                  <a:lnTo>
                    <a:pt x="67" y="470"/>
                  </a:lnTo>
                  <a:lnTo>
                    <a:pt x="58" y="501"/>
                  </a:lnTo>
                  <a:lnTo>
                    <a:pt x="50" y="532"/>
                  </a:lnTo>
                  <a:lnTo>
                    <a:pt x="42" y="562"/>
                  </a:lnTo>
                  <a:lnTo>
                    <a:pt x="35" y="593"/>
                  </a:lnTo>
                  <a:lnTo>
                    <a:pt x="29" y="623"/>
                  </a:lnTo>
                  <a:lnTo>
                    <a:pt x="22" y="654"/>
                  </a:lnTo>
                  <a:lnTo>
                    <a:pt x="18" y="685"/>
                  </a:lnTo>
                  <a:lnTo>
                    <a:pt x="13" y="714"/>
                  </a:lnTo>
                  <a:lnTo>
                    <a:pt x="10" y="745"/>
                  </a:lnTo>
                  <a:lnTo>
                    <a:pt x="6" y="774"/>
                  </a:lnTo>
                  <a:lnTo>
                    <a:pt x="4" y="804"/>
                  </a:lnTo>
                  <a:lnTo>
                    <a:pt x="2" y="833"/>
                  </a:lnTo>
                  <a:lnTo>
                    <a:pt x="1" y="863"/>
                  </a:lnTo>
                  <a:lnTo>
                    <a:pt x="0" y="892"/>
                  </a:lnTo>
                  <a:lnTo>
                    <a:pt x="0" y="921"/>
                  </a:lnTo>
                  <a:lnTo>
                    <a:pt x="1" y="949"/>
                  </a:lnTo>
                  <a:lnTo>
                    <a:pt x="2" y="978"/>
                  </a:lnTo>
                  <a:lnTo>
                    <a:pt x="4" y="1005"/>
                  </a:lnTo>
                  <a:lnTo>
                    <a:pt x="6" y="103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96" name="Freeform 312"/>
            <p:cNvSpPr>
              <a:spLocks/>
            </p:cNvSpPr>
            <p:nvPr/>
          </p:nvSpPr>
          <p:spPr bwMode="auto">
            <a:xfrm>
              <a:off x="4944" y="1380"/>
              <a:ext cx="26" cy="9"/>
            </a:xfrm>
            <a:custGeom>
              <a:avLst/>
              <a:gdLst>
                <a:gd name="T0" fmla="*/ 182 w 182"/>
                <a:gd name="T1" fmla="*/ 66 h 66"/>
                <a:gd name="T2" fmla="*/ 179 w 182"/>
                <a:gd name="T3" fmla="*/ 56 h 66"/>
                <a:gd name="T4" fmla="*/ 175 w 182"/>
                <a:gd name="T5" fmla="*/ 48 h 66"/>
                <a:gd name="T6" fmla="*/ 172 w 182"/>
                <a:gd name="T7" fmla="*/ 39 h 66"/>
                <a:gd name="T8" fmla="*/ 167 w 182"/>
                <a:gd name="T9" fmla="*/ 32 h 66"/>
                <a:gd name="T10" fmla="*/ 161 w 182"/>
                <a:gd name="T11" fmla="*/ 25 h 66"/>
                <a:gd name="T12" fmla="*/ 156 w 182"/>
                <a:gd name="T13" fmla="*/ 20 h 66"/>
                <a:gd name="T14" fmla="*/ 150 w 182"/>
                <a:gd name="T15" fmla="*/ 14 h 66"/>
                <a:gd name="T16" fmla="*/ 143 w 182"/>
                <a:gd name="T17" fmla="*/ 10 h 66"/>
                <a:gd name="T18" fmla="*/ 137 w 182"/>
                <a:gd name="T19" fmla="*/ 6 h 66"/>
                <a:gd name="T20" fmla="*/ 129 w 182"/>
                <a:gd name="T21" fmla="*/ 4 h 66"/>
                <a:gd name="T22" fmla="*/ 121 w 182"/>
                <a:gd name="T23" fmla="*/ 2 h 66"/>
                <a:gd name="T24" fmla="*/ 113 w 182"/>
                <a:gd name="T25" fmla="*/ 0 h 66"/>
                <a:gd name="T26" fmla="*/ 105 w 182"/>
                <a:gd name="T27" fmla="*/ 0 h 66"/>
                <a:gd name="T28" fmla="*/ 96 w 182"/>
                <a:gd name="T29" fmla="*/ 2 h 66"/>
                <a:gd name="T30" fmla="*/ 87 w 182"/>
                <a:gd name="T31" fmla="*/ 4 h 66"/>
                <a:gd name="T32" fmla="*/ 77 w 182"/>
                <a:gd name="T33" fmla="*/ 6 h 66"/>
                <a:gd name="T34" fmla="*/ 70 w 182"/>
                <a:gd name="T35" fmla="*/ 10 h 66"/>
                <a:gd name="T36" fmla="*/ 60 w 182"/>
                <a:gd name="T37" fmla="*/ 14 h 66"/>
                <a:gd name="T38" fmla="*/ 51 w 182"/>
                <a:gd name="T39" fmla="*/ 20 h 66"/>
                <a:gd name="T40" fmla="*/ 42 w 182"/>
                <a:gd name="T41" fmla="*/ 25 h 66"/>
                <a:gd name="T42" fmla="*/ 33 w 182"/>
                <a:gd name="T43" fmla="*/ 32 h 66"/>
                <a:gd name="T44" fmla="*/ 25 w 182"/>
                <a:gd name="T45" fmla="*/ 39 h 66"/>
                <a:gd name="T46" fmla="*/ 16 w 182"/>
                <a:gd name="T47" fmla="*/ 48 h 66"/>
                <a:gd name="T48" fmla="*/ 8 w 182"/>
                <a:gd name="T49" fmla="*/ 56 h 66"/>
                <a:gd name="T50" fmla="*/ 0 w 182"/>
                <a:gd name="T51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82" h="66">
                  <a:moveTo>
                    <a:pt x="182" y="66"/>
                  </a:moveTo>
                  <a:lnTo>
                    <a:pt x="179" y="56"/>
                  </a:lnTo>
                  <a:lnTo>
                    <a:pt x="175" y="48"/>
                  </a:lnTo>
                  <a:lnTo>
                    <a:pt x="172" y="39"/>
                  </a:lnTo>
                  <a:lnTo>
                    <a:pt x="167" y="32"/>
                  </a:lnTo>
                  <a:lnTo>
                    <a:pt x="161" y="25"/>
                  </a:lnTo>
                  <a:lnTo>
                    <a:pt x="156" y="20"/>
                  </a:lnTo>
                  <a:lnTo>
                    <a:pt x="150" y="14"/>
                  </a:lnTo>
                  <a:lnTo>
                    <a:pt x="143" y="10"/>
                  </a:lnTo>
                  <a:lnTo>
                    <a:pt x="137" y="6"/>
                  </a:lnTo>
                  <a:lnTo>
                    <a:pt x="129" y="4"/>
                  </a:lnTo>
                  <a:lnTo>
                    <a:pt x="121" y="2"/>
                  </a:lnTo>
                  <a:lnTo>
                    <a:pt x="113" y="0"/>
                  </a:lnTo>
                  <a:lnTo>
                    <a:pt x="105" y="0"/>
                  </a:lnTo>
                  <a:lnTo>
                    <a:pt x="96" y="2"/>
                  </a:lnTo>
                  <a:lnTo>
                    <a:pt x="87" y="4"/>
                  </a:lnTo>
                  <a:lnTo>
                    <a:pt x="77" y="6"/>
                  </a:lnTo>
                  <a:lnTo>
                    <a:pt x="70" y="10"/>
                  </a:lnTo>
                  <a:lnTo>
                    <a:pt x="60" y="14"/>
                  </a:lnTo>
                  <a:lnTo>
                    <a:pt x="51" y="20"/>
                  </a:lnTo>
                  <a:lnTo>
                    <a:pt x="42" y="25"/>
                  </a:lnTo>
                  <a:lnTo>
                    <a:pt x="33" y="32"/>
                  </a:lnTo>
                  <a:lnTo>
                    <a:pt x="25" y="39"/>
                  </a:lnTo>
                  <a:lnTo>
                    <a:pt x="16" y="48"/>
                  </a:lnTo>
                  <a:lnTo>
                    <a:pt x="8" y="56"/>
                  </a:lnTo>
                  <a:lnTo>
                    <a:pt x="0" y="6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97" name="Freeform 313"/>
            <p:cNvSpPr>
              <a:spLocks/>
            </p:cNvSpPr>
            <p:nvPr/>
          </p:nvSpPr>
          <p:spPr bwMode="auto">
            <a:xfrm>
              <a:off x="4930" y="1389"/>
              <a:ext cx="41" cy="148"/>
            </a:xfrm>
            <a:custGeom>
              <a:avLst/>
              <a:gdLst>
                <a:gd name="T0" fmla="*/ 0 w 283"/>
                <a:gd name="T1" fmla="*/ 1032 h 1032"/>
                <a:gd name="T2" fmla="*/ 17 w 283"/>
                <a:gd name="T3" fmla="*/ 1005 h 1032"/>
                <a:gd name="T4" fmla="*/ 34 w 283"/>
                <a:gd name="T5" fmla="*/ 978 h 1032"/>
                <a:gd name="T6" fmla="*/ 50 w 283"/>
                <a:gd name="T7" fmla="*/ 949 h 1032"/>
                <a:gd name="T8" fmla="*/ 66 w 283"/>
                <a:gd name="T9" fmla="*/ 921 h 1032"/>
                <a:gd name="T10" fmla="*/ 82 w 283"/>
                <a:gd name="T11" fmla="*/ 892 h 1032"/>
                <a:gd name="T12" fmla="*/ 96 w 283"/>
                <a:gd name="T13" fmla="*/ 863 h 1032"/>
                <a:gd name="T14" fmla="*/ 111 w 283"/>
                <a:gd name="T15" fmla="*/ 833 h 1032"/>
                <a:gd name="T16" fmla="*/ 125 w 283"/>
                <a:gd name="T17" fmla="*/ 804 h 1032"/>
                <a:gd name="T18" fmla="*/ 138 w 283"/>
                <a:gd name="T19" fmla="*/ 774 h 1032"/>
                <a:gd name="T20" fmla="*/ 151 w 283"/>
                <a:gd name="T21" fmla="*/ 745 h 1032"/>
                <a:gd name="T22" fmla="*/ 163 w 283"/>
                <a:gd name="T23" fmla="*/ 714 h 1032"/>
                <a:gd name="T24" fmla="*/ 175 w 283"/>
                <a:gd name="T25" fmla="*/ 685 h 1032"/>
                <a:gd name="T26" fmla="*/ 186 w 283"/>
                <a:gd name="T27" fmla="*/ 654 h 1032"/>
                <a:gd name="T28" fmla="*/ 196 w 283"/>
                <a:gd name="T29" fmla="*/ 623 h 1032"/>
                <a:gd name="T30" fmla="*/ 207 w 283"/>
                <a:gd name="T31" fmla="*/ 593 h 1032"/>
                <a:gd name="T32" fmla="*/ 216 w 283"/>
                <a:gd name="T33" fmla="*/ 562 h 1032"/>
                <a:gd name="T34" fmla="*/ 225 w 283"/>
                <a:gd name="T35" fmla="*/ 532 h 1032"/>
                <a:gd name="T36" fmla="*/ 233 w 283"/>
                <a:gd name="T37" fmla="*/ 501 h 1032"/>
                <a:gd name="T38" fmla="*/ 241 w 283"/>
                <a:gd name="T39" fmla="*/ 470 h 1032"/>
                <a:gd name="T40" fmla="*/ 247 w 283"/>
                <a:gd name="T41" fmla="*/ 440 h 1032"/>
                <a:gd name="T42" fmla="*/ 254 w 283"/>
                <a:gd name="T43" fmla="*/ 409 h 1032"/>
                <a:gd name="T44" fmla="*/ 260 w 283"/>
                <a:gd name="T45" fmla="*/ 378 h 1032"/>
                <a:gd name="T46" fmla="*/ 266 w 283"/>
                <a:gd name="T47" fmla="*/ 348 h 1032"/>
                <a:gd name="T48" fmla="*/ 270 w 283"/>
                <a:gd name="T49" fmla="*/ 317 h 1032"/>
                <a:gd name="T50" fmla="*/ 274 w 283"/>
                <a:gd name="T51" fmla="*/ 287 h 1032"/>
                <a:gd name="T52" fmla="*/ 277 w 283"/>
                <a:gd name="T53" fmla="*/ 257 h 1032"/>
                <a:gd name="T54" fmla="*/ 279 w 283"/>
                <a:gd name="T55" fmla="*/ 227 h 1032"/>
                <a:gd name="T56" fmla="*/ 281 w 283"/>
                <a:gd name="T57" fmla="*/ 198 h 1032"/>
                <a:gd name="T58" fmla="*/ 283 w 283"/>
                <a:gd name="T59" fmla="*/ 168 h 1032"/>
                <a:gd name="T60" fmla="*/ 283 w 283"/>
                <a:gd name="T61" fmla="*/ 140 h 1032"/>
                <a:gd name="T62" fmla="*/ 283 w 283"/>
                <a:gd name="T63" fmla="*/ 112 h 1032"/>
                <a:gd name="T64" fmla="*/ 283 w 283"/>
                <a:gd name="T65" fmla="*/ 83 h 1032"/>
                <a:gd name="T66" fmla="*/ 281 w 283"/>
                <a:gd name="T67" fmla="*/ 55 h 1032"/>
                <a:gd name="T68" fmla="*/ 279 w 283"/>
                <a:gd name="T69" fmla="*/ 28 h 1032"/>
                <a:gd name="T70" fmla="*/ 277 w 283"/>
                <a:gd name="T71" fmla="*/ 0 h 10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3" h="1032">
                  <a:moveTo>
                    <a:pt x="0" y="1032"/>
                  </a:moveTo>
                  <a:lnTo>
                    <a:pt x="17" y="1005"/>
                  </a:lnTo>
                  <a:lnTo>
                    <a:pt x="34" y="978"/>
                  </a:lnTo>
                  <a:lnTo>
                    <a:pt x="50" y="949"/>
                  </a:lnTo>
                  <a:lnTo>
                    <a:pt x="66" y="921"/>
                  </a:lnTo>
                  <a:lnTo>
                    <a:pt x="82" y="892"/>
                  </a:lnTo>
                  <a:lnTo>
                    <a:pt x="96" y="863"/>
                  </a:lnTo>
                  <a:lnTo>
                    <a:pt x="111" y="833"/>
                  </a:lnTo>
                  <a:lnTo>
                    <a:pt x="125" y="804"/>
                  </a:lnTo>
                  <a:lnTo>
                    <a:pt x="138" y="774"/>
                  </a:lnTo>
                  <a:lnTo>
                    <a:pt x="151" y="745"/>
                  </a:lnTo>
                  <a:lnTo>
                    <a:pt x="163" y="714"/>
                  </a:lnTo>
                  <a:lnTo>
                    <a:pt x="175" y="685"/>
                  </a:lnTo>
                  <a:lnTo>
                    <a:pt x="186" y="654"/>
                  </a:lnTo>
                  <a:lnTo>
                    <a:pt x="196" y="623"/>
                  </a:lnTo>
                  <a:lnTo>
                    <a:pt x="207" y="593"/>
                  </a:lnTo>
                  <a:lnTo>
                    <a:pt x="216" y="562"/>
                  </a:lnTo>
                  <a:lnTo>
                    <a:pt x="225" y="532"/>
                  </a:lnTo>
                  <a:lnTo>
                    <a:pt x="233" y="501"/>
                  </a:lnTo>
                  <a:lnTo>
                    <a:pt x="241" y="470"/>
                  </a:lnTo>
                  <a:lnTo>
                    <a:pt x="247" y="440"/>
                  </a:lnTo>
                  <a:lnTo>
                    <a:pt x="254" y="409"/>
                  </a:lnTo>
                  <a:lnTo>
                    <a:pt x="260" y="378"/>
                  </a:lnTo>
                  <a:lnTo>
                    <a:pt x="266" y="348"/>
                  </a:lnTo>
                  <a:lnTo>
                    <a:pt x="270" y="317"/>
                  </a:lnTo>
                  <a:lnTo>
                    <a:pt x="274" y="287"/>
                  </a:lnTo>
                  <a:lnTo>
                    <a:pt x="277" y="257"/>
                  </a:lnTo>
                  <a:lnTo>
                    <a:pt x="279" y="227"/>
                  </a:lnTo>
                  <a:lnTo>
                    <a:pt x="281" y="198"/>
                  </a:lnTo>
                  <a:lnTo>
                    <a:pt x="283" y="168"/>
                  </a:lnTo>
                  <a:lnTo>
                    <a:pt x="283" y="140"/>
                  </a:lnTo>
                  <a:lnTo>
                    <a:pt x="283" y="112"/>
                  </a:lnTo>
                  <a:lnTo>
                    <a:pt x="283" y="83"/>
                  </a:lnTo>
                  <a:lnTo>
                    <a:pt x="281" y="55"/>
                  </a:lnTo>
                  <a:lnTo>
                    <a:pt x="279" y="28"/>
                  </a:lnTo>
                  <a:lnTo>
                    <a:pt x="27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98" name="Freeform 314"/>
            <p:cNvSpPr>
              <a:spLocks/>
            </p:cNvSpPr>
            <p:nvPr/>
          </p:nvSpPr>
          <p:spPr bwMode="auto">
            <a:xfrm>
              <a:off x="4904" y="1537"/>
              <a:ext cx="26" cy="9"/>
            </a:xfrm>
            <a:custGeom>
              <a:avLst/>
              <a:gdLst>
                <a:gd name="T0" fmla="*/ 0 w 181"/>
                <a:gd name="T1" fmla="*/ 0 h 65"/>
                <a:gd name="T2" fmla="*/ 3 w 181"/>
                <a:gd name="T3" fmla="*/ 9 h 65"/>
                <a:gd name="T4" fmla="*/ 6 w 181"/>
                <a:gd name="T5" fmla="*/ 18 h 65"/>
                <a:gd name="T6" fmla="*/ 11 w 181"/>
                <a:gd name="T7" fmla="*/ 26 h 65"/>
                <a:gd name="T8" fmla="*/ 15 w 181"/>
                <a:gd name="T9" fmla="*/ 34 h 65"/>
                <a:gd name="T10" fmla="*/ 20 w 181"/>
                <a:gd name="T11" fmla="*/ 41 h 65"/>
                <a:gd name="T12" fmla="*/ 25 w 181"/>
                <a:gd name="T13" fmla="*/ 47 h 65"/>
                <a:gd name="T14" fmla="*/ 32 w 181"/>
                <a:gd name="T15" fmla="*/ 52 h 65"/>
                <a:gd name="T16" fmla="*/ 39 w 181"/>
                <a:gd name="T17" fmla="*/ 56 h 65"/>
                <a:gd name="T18" fmla="*/ 46 w 181"/>
                <a:gd name="T19" fmla="*/ 60 h 65"/>
                <a:gd name="T20" fmla="*/ 53 w 181"/>
                <a:gd name="T21" fmla="*/ 63 h 65"/>
                <a:gd name="T22" fmla="*/ 61 w 181"/>
                <a:gd name="T23" fmla="*/ 64 h 65"/>
                <a:gd name="T24" fmla="*/ 69 w 181"/>
                <a:gd name="T25" fmla="*/ 65 h 65"/>
                <a:gd name="T26" fmla="*/ 78 w 181"/>
                <a:gd name="T27" fmla="*/ 65 h 65"/>
                <a:gd name="T28" fmla="*/ 86 w 181"/>
                <a:gd name="T29" fmla="*/ 64 h 65"/>
                <a:gd name="T30" fmla="*/ 95 w 181"/>
                <a:gd name="T31" fmla="*/ 63 h 65"/>
                <a:gd name="T32" fmla="*/ 104 w 181"/>
                <a:gd name="T33" fmla="*/ 60 h 65"/>
                <a:gd name="T34" fmla="*/ 113 w 181"/>
                <a:gd name="T35" fmla="*/ 56 h 65"/>
                <a:gd name="T36" fmla="*/ 122 w 181"/>
                <a:gd name="T37" fmla="*/ 52 h 65"/>
                <a:gd name="T38" fmla="*/ 131 w 181"/>
                <a:gd name="T39" fmla="*/ 47 h 65"/>
                <a:gd name="T40" fmla="*/ 140 w 181"/>
                <a:gd name="T41" fmla="*/ 41 h 65"/>
                <a:gd name="T42" fmla="*/ 148 w 181"/>
                <a:gd name="T43" fmla="*/ 34 h 65"/>
                <a:gd name="T44" fmla="*/ 157 w 181"/>
                <a:gd name="T45" fmla="*/ 26 h 65"/>
                <a:gd name="T46" fmla="*/ 165 w 181"/>
                <a:gd name="T47" fmla="*/ 18 h 65"/>
                <a:gd name="T48" fmla="*/ 173 w 181"/>
                <a:gd name="T49" fmla="*/ 9 h 65"/>
                <a:gd name="T50" fmla="*/ 181 w 181"/>
                <a:gd name="T51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81" h="65">
                  <a:moveTo>
                    <a:pt x="0" y="0"/>
                  </a:moveTo>
                  <a:lnTo>
                    <a:pt x="3" y="9"/>
                  </a:lnTo>
                  <a:lnTo>
                    <a:pt x="6" y="18"/>
                  </a:lnTo>
                  <a:lnTo>
                    <a:pt x="11" y="26"/>
                  </a:lnTo>
                  <a:lnTo>
                    <a:pt x="15" y="34"/>
                  </a:lnTo>
                  <a:lnTo>
                    <a:pt x="20" y="41"/>
                  </a:lnTo>
                  <a:lnTo>
                    <a:pt x="25" y="47"/>
                  </a:lnTo>
                  <a:lnTo>
                    <a:pt x="32" y="52"/>
                  </a:lnTo>
                  <a:lnTo>
                    <a:pt x="39" y="56"/>
                  </a:lnTo>
                  <a:lnTo>
                    <a:pt x="46" y="60"/>
                  </a:lnTo>
                  <a:lnTo>
                    <a:pt x="53" y="63"/>
                  </a:lnTo>
                  <a:lnTo>
                    <a:pt x="61" y="64"/>
                  </a:lnTo>
                  <a:lnTo>
                    <a:pt x="69" y="65"/>
                  </a:lnTo>
                  <a:lnTo>
                    <a:pt x="78" y="65"/>
                  </a:lnTo>
                  <a:lnTo>
                    <a:pt x="86" y="64"/>
                  </a:lnTo>
                  <a:lnTo>
                    <a:pt x="95" y="63"/>
                  </a:lnTo>
                  <a:lnTo>
                    <a:pt x="104" y="60"/>
                  </a:lnTo>
                  <a:lnTo>
                    <a:pt x="113" y="56"/>
                  </a:lnTo>
                  <a:lnTo>
                    <a:pt x="122" y="52"/>
                  </a:lnTo>
                  <a:lnTo>
                    <a:pt x="131" y="47"/>
                  </a:lnTo>
                  <a:lnTo>
                    <a:pt x="140" y="41"/>
                  </a:lnTo>
                  <a:lnTo>
                    <a:pt x="148" y="34"/>
                  </a:lnTo>
                  <a:lnTo>
                    <a:pt x="157" y="26"/>
                  </a:lnTo>
                  <a:lnTo>
                    <a:pt x="165" y="18"/>
                  </a:lnTo>
                  <a:lnTo>
                    <a:pt x="173" y="9"/>
                  </a:lnTo>
                  <a:lnTo>
                    <a:pt x="18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699" name="Freeform 315"/>
            <p:cNvSpPr>
              <a:spLocks/>
            </p:cNvSpPr>
            <p:nvPr/>
          </p:nvSpPr>
          <p:spPr bwMode="auto">
            <a:xfrm>
              <a:off x="4994" y="1389"/>
              <a:ext cx="40" cy="148"/>
            </a:xfrm>
            <a:custGeom>
              <a:avLst/>
              <a:gdLst>
                <a:gd name="T0" fmla="*/ 283 w 283"/>
                <a:gd name="T1" fmla="*/ 0 h 1032"/>
                <a:gd name="T2" fmla="*/ 266 w 283"/>
                <a:gd name="T3" fmla="*/ 28 h 1032"/>
                <a:gd name="T4" fmla="*/ 249 w 283"/>
                <a:gd name="T5" fmla="*/ 55 h 1032"/>
                <a:gd name="T6" fmla="*/ 233 w 283"/>
                <a:gd name="T7" fmla="*/ 83 h 1032"/>
                <a:gd name="T8" fmla="*/ 217 w 283"/>
                <a:gd name="T9" fmla="*/ 112 h 1032"/>
                <a:gd name="T10" fmla="*/ 201 w 283"/>
                <a:gd name="T11" fmla="*/ 140 h 1032"/>
                <a:gd name="T12" fmla="*/ 186 w 283"/>
                <a:gd name="T13" fmla="*/ 168 h 1032"/>
                <a:gd name="T14" fmla="*/ 171 w 283"/>
                <a:gd name="T15" fmla="*/ 198 h 1032"/>
                <a:gd name="T16" fmla="*/ 158 w 283"/>
                <a:gd name="T17" fmla="*/ 227 h 1032"/>
                <a:gd name="T18" fmla="*/ 144 w 283"/>
                <a:gd name="T19" fmla="*/ 257 h 1032"/>
                <a:gd name="T20" fmla="*/ 132 w 283"/>
                <a:gd name="T21" fmla="*/ 287 h 1032"/>
                <a:gd name="T22" fmla="*/ 119 w 283"/>
                <a:gd name="T23" fmla="*/ 317 h 1032"/>
                <a:gd name="T24" fmla="*/ 108 w 283"/>
                <a:gd name="T25" fmla="*/ 348 h 1032"/>
                <a:gd name="T26" fmla="*/ 96 w 283"/>
                <a:gd name="T27" fmla="*/ 378 h 1032"/>
                <a:gd name="T28" fmla="*/ 86 w 283"/>
                <a:gd name="T29" fmla="*/ 409 h 1032"/>
                <a:gd name="T30" fmla="*/ 76 w 283"/>
                <a:gd name="T31" fmla="*/ 440 h 1032"/>
                <a:gd name="T32" fmla="*/ 67 w 283"/>
                <a:gd name="T33" fmla="*/ 470 h 1032"/>
                <a:gd name="T34" fmla="*/ 58 w 283"/>
                <a:gd name="T35" fmla="*/ 501 h 1032"/>
                <a:gd name="T36" fmla="*/ 50 w 283"/>
                <a:gd name="T37" fmla="*/ 532 h 1032"/>
                <a:gd name="T38" fmla="*/ 42 w 283"/>
                <a:gd name="T39" fmla="*/ 562 h 1032"/>
                <a:gd name="T40" fmla="*/ 35 w 283"/>
                <a:gd name="T41" fmla="*/ 593 h 1032"/>
                <a:gd name="T42" fmla="*/ 28 w 283"/>
                <a:gd name="T43" fmla="*/ 623 h 1032"/>
                <a:gd name="T44" fmla="*/ 23 w 283"/>
                <a:gd name="T45" fmla="*/ 654 h 1032"/>
                <a:gd name="T46" fmla="*/ 18 w 283"/>
                <a:gd name="T47" fmla="*/ 685 h 1032"/>
                <a:gd name="T48" fmla="*/ 14 w 283"/>
                <a:gd name="T49" fmla="*/ 714 h 1032"/>
                <a:gd name="T50" fmla="*/ 9 w 283"/>
                <a:gd name="T51" fmla="*/ 745 h 1032"/>
                <a:gd name="T52" fmla="*/ 6 w 283"/>
                <a:gd name="T53" fmla="*/ 774 h 1032"/>
                <a:gd name="T54" fmla="*/ 3 w 283"/>
                <a:gd name="T55" fmla="*/ 804 h 1032"/>
                <a:gd name="T56" fmla="*/ 1 w 283"/>
                <a:gd name="T57" fmla="*/ 833 h 1032"/>
                <a:gd name="T58" fmla="*/ 0 w 283"/>
                <a:gd name="T59" fmla="*/ 863 h 1032"/>
                <a:gd name="T60" fmla="*/ 0 w 283"/>
                <a:gd name="T61" fmla="*/ 892 h 1032"/>
                <a:gd name="T62" fmla="*/ 0 w 283"/>
                <a:gd name="T63" fmla="*/ 921 h 1032"/>
                <a:gd name="T64" fmla="*/ 0 w 283"/>
                <a:gd name="T65" fmla="*/ 949 h 1032"/>
                <a:gd name="T66" fmla="*/ 2 w 283"/>
                <a:gd name="T67" fmla="*/ 978 h 1032"/>
                <a:gd name="T68" fmla="*/ 3 w 283"/>
                <a:gd name="T69" fmla="*/ 1005 h 1032"/>
                <a:gd name="T70" fmla="*/ 7 w 283"/>
                <a:gd name="T71" fmla="*/ 1032 h 10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3" h="1032">
                  <a:moveTo>
                    <a:pt x="283" y="0"/>
                  </a:moveTo>
                  <a:lnTo>
                    <a:pt x="266" y="28"/>
                  </a:lnTo>
                  <a:lnTo>
                    <a:pt x="249" y="55"/>
                  </a:lnTo>
                  <a:lnTo>
                    <a:pt x="233" y="83"/>
                  </a:lnTo>
                  <a:lnTo>
                    <a:pt x="217" y="112"/>
                  </a:lnTo>
                  <a:lnTo>
                    <a:pt x="201" y="140"/>
                  </a:lnTo>
                  <a:lnTo>
                    <a:pt x="186" y="168"/>
                  </a:lnTo>
                  <a:lnTo>
                    <a:pt x="171" y="198"/>
                  </a:lnTo>
                  <a:lnTo>
                    <a:pt x="158" y="227"/>
                  </a:lnTo>
                  <a:lnTo>
                    <a:pt x="144" y="257"/>
                  </a:lnTo>
                  <a:lnTo>
                    <a:pt x="132" y="287"/>
                  </a:lnTo>
                  <a:lnTo>
                    <a:pt x="119" y="317"/>
                  </a:lnTo>
                  <a:lnTo>
                    <a:pt x="108" y="348"/>
                  </a:lnTo>
                  <a:lnTo>
                    <a:pt x="96" y="378"/>
                  </a:lnTo>
                  <a:lnTo>
                    <a:pt x="86" y="409"/>
                  </a:lnTo>
                  <a:lnTo>
                    <a:pt x="76" y="440"/>
                  </a:lnTo>
                  <a:lnTo>
                    <a:pt x="67" y="470"/>
                  </a:lnTo>
                  <a:lnTo>
                    <a:pt x="58" y="501"/>
                  </a:lnTo>
                  <a:lnTo>
                    <a:pt x="50" y="532"/>
                  </a:lnTo>
                  <a:lnTo>
                    <a:pt x="42" y="562"/>
                  </a:lnTo>
                  <a:lnTo>
                    <a:pt x="35" y="593"/>
                  </a:lnTo>
                  <a:lnTo>
                    <a:pt x="28" y="623"/>
                  </a:lnTo>
                  <a:lnTo>
                    <a:pt x="23" y="654"/>
                  </a:lnTo>
                  <a:lnTo>
                    <a:pt x="18" y="685"/>
                  </a:lnTo>
                  <a:lnTo>
                    <a:pt x="14" y="714"/>
                  </a:lnTo>
                  <a:lnTo>
                    <a:pt x="9" y="745"/>
                  </a:lnTo>
                  <a:lnTo>
                    <a:pt x="6" y="774"/>
                  </a:lnTo>
                  <a:lnTo>
                    <a:pt x="3" y="804"/>
                  </a:lnTo>
                  <a:lnTo>
                    <a:pt x="1" y="833"/>
                  </a:lnTo>
                  <a:lnTo>
                    <a:pt x="0" y="863"/>
                  </a:lnTo>
                  <a:lnTo>
                    <a:pt x="0" y="892"/>
                  </a:lnTo>
                  <a:lnTo>
                    <a:pt x="0" y="921"/>
                  </a:lnTo>
                  <a:lnTo>
                    <a:pt x="0" y="949"/>
                  </a:lnTo>
                  <a:lnTo>
                    <a:pt x="2" y="978"/>
                  </a:lnTo>
                  <a:lnTo>
                    <a:pt x="3" y="1005"/>
                  </a:lnTo>
                  <a:lnTo>
                    <a:pt x="7" y="103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700" name="Freeform 316"/>
            <p:cNvSpPr>
              <a:spLocks/>
            </p:cNvSpPr>
            <p:nvPr/>
          </p:nvSpPr>
          <p:spPr bwMode="auto">
            <a:xfrm>
              <a:off x="5034" y="1380"/>
              <a:ext cx="26" cy="9"/>
            </a:xfrm>
            <a:custGeom>
              <a:avLst/>
              <a:gdLst>
                <a:gd name="T0" fmla="*/ 180 w 180"/>
                <a:gd name="T1" fmla="*/ 66 h 66"/>
                <a:gd name="T2" fmla="*/ 178 w 180"/>
                <a:gd name="T3" fmla="*/ 56 h 66"/>
                <a:gd name="T4" fmla="*/ 174 w 180"/>
                <a:gd name="T5" fmla="*/ 48 h 66"/>
                <a:gd name="T6" fmla="*/ 170 w 180"/>
                <a:gd name="T7" fmla="*/ 39 h 66"/>
                <a:gd name="T8" fmla="*/ 165 w 180"/>
                <a:gd name="T9" fmla="*/ 32 h 66"/>
                <a:gd name="T10" fmla="*/ 161 w 180"/>
                <a:gd name="T11" fmla="*/ 25 h 66"/>
                <a:gd name="T12" fmla="*/ 155 w 180"/>
                <a:gd name="T13" fmla="*/ 20 h 66"/>
                <a:gd name="T14" fmla="*/ 148 w 180"/>
                <a:gd name="T15" fmla="*/ 14 h 66"/>
                <a:gd name="T16" fmla="*/ 141 w 180"/>
                <a:gd name="T17" fmla="*/ 10 h 66"/>
                <a:gd name="T18" fmla="*/ 135 w 180"/>
                <a:gd name="T19" fmla="*/ 6 h 66"/>
                <a:gd name="T20" fmla="*/ 128 w 180"/>
                <a:gd name="T21" fmla="*/ 4 h 66"/>
                <a:gd name="T22" fmla="*/ 120 w 180"/>
                <a:gd name="T23" fmla="*/ 2 h 66"/>
                <a:gd name="T24" fmla="*/ 112 w 180"/>
                <a:gd name="T25" fmla="*/ 0 h 66"/>
                <a:gd name="T26" fmla="*/ 103 w 180"/>
                <a:gd name="T27" fmla="*/ 0 h 66"/>
                <a:gd name="T28" fmla="*/ 95 w 180"/>
                <a:gd name="T29" fmla="*/ 2 h 66"/>
                <a:gd name="T30" fmla="*/ 86 w 180"/>
                <a:gd name="T31" fmla="*/ 4 h 66"/>
                <a:gd name="T32" fmla="*/ 77 w 180"/>
                <a:gd name="T33" fmla="*/ 6 h 66"/>
                <a:gd name="T34" fmla="*/ 68 w 180"/>
                <a:gd name="T35" fmla="*/ 10 h 66"/>
                <a:gd name="T36" fmla="*/ 59 w 180"/>
                <a:gd name="T37" fmla="*/ 14 h 66"/>
                <a:gd name="T38" fmla="*/ 50 w 180"/>
                <a:gd name="T39" fmla="*/ 20 h 66"/>
                <a:gd name="T40" fmla="*/ 42 w 180"/>
                <a:gd name="T41" fmla="*/ 25 h 66"/>
                <a:gd name="T42" fmla="*/ 32 w 180"/>
                <a:gd name="T43" fmla="*/ 32 h 66"/>
                <a:gd name="T44" fmla="*/ 23 w 180"/>
                <a:gd name="T45" fmla="*/ 39 h 66"/>
                <a:gd name="T46" fmla="*/ 15 w 180"/>
                <a:gd name="T47" fmla="*/ 48 h 66"/>
                <a:gd name="T48" fmla="*/ 8 w 180"/>
                <a:gd name="T49" fmla="*/ 56 h 66"/>
                <a:gd name="T50" fmla="*/ 0 w 180"/>
                <a:gd name="T51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80" h="66">
                  <a:moveTo>
                    <a:pt x="180" y="66"/>
                  </a:moveTo>
                  <a:lnTo>
                    <a:pt x="178" y="56"/>
                  </a:lnTo>
                  <a:lnTo>
                    <a:pt x="174" y="48"/>
                  </a:lnTo>
                  <a:lnTo>
                    <a:pt x="170" y="39"/>
                  </a:lnTo>
                  <a:lnTo>
                    <a:pt x="165" y="32"/>
                  </a:lnTo>
                  <a:lnTo>
                    <a:pt x="161" y="25"/>
                  </a:lnTo>
                  <a:lnTo>
                    <a:pt x="155" y="20"/>
                  </a:lnTo>
                  <a:lnTo>
                    <a:pt x="148" y="14"/>
                  </a:lnTo>
                  <a:lnTo>
                    <a:pt x="141" y="10"/>
                  </a:lnTo>
                  <a:lnTo>
                    <a:pt x="135" y="6"/>
                  </a:lnTo>
                  <a:lnTo>
                    <a:pt x="128" y="4"/>
                  </a:lnTo>
                  <a:lnTo>
                    <a:pt x="120" y="2"/>
                  </a:lnTo>
                  <a:lnTo>
                    <a:pt x="112" y="0"/>
                  </a:lnTo>
                  <a:lnTo>
                    <a:pt x="103" y="0"/>
                  </a:lnTo>
                  <a:lnTo>
                    <a:pt x="95" y="2"/>
                  </a:lnTo>
                  <a:lnTo>
                    <a:pt x="86" y="4"/>
                  </a:lnTo>
                  <a:lnTo>
                    <a:pt x="77" y="6"/>
                  </a:lnTo>
                  <a:lnTo>
                    <a:pt x="68" y="10"/>
                  </a:lnTo>
                  <a:lnTo>
                    <a:pt x="59" y="14"/>
                  </a:lnTo>
                  <a:lnTo>
                    <a:pt x="50" y="20"/>
                  </a:lnTo>
                  <a:lnTo>
                    <a:pt x="42" y="25"/>
                  </a:lnTo>
                  <a:lnTo>
                    <a:pt x="32" y="32"/>
                  </a:lnTo>
                  <a:lnTo>
                    <a:pt x="23" y="39"/>
                  </a:lnTo>
                  <a:lnTo>
                    <a:pt x="15" y="48"/>
                  </a:lnTo>
                  <a:lnTo>
                    <a:pt x="8" y="56"/>
                  </a:lnTo>
                  <a:lnTo>
                    <a:pt x="0" y="6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701" name="Freeform 317"/>
            <p:cNvSpPr>
              <a:spLocks/>
            </p:cNvSpPr>
            <p:nvPr/>
          </p:nvSpPr>
          <p:spPr bwMode="auto">
            <a:xfrm>
              <a:off x="5020" y="1389"/>
              <a:ext cx="41" cy="148"/>
            </a:xfrm>
            <a:custGeom>
              <a:avLst/>
              <a:gdLst>
                <a:gd name="T0" fmla="*/ 0 w 283"/>
                <a:gd name="T1" fmla="*/ 1032 h 1032"/>
                <a:gd name="T2" fmla="*/ 17 w 283"/>
                <a:gd name="T3" fmla="*/ 1005 h 1032"/>
                <a:gd name="T4" fmla="*/ 34 w 283"/>
                <a:gd name="T5" fmla="*/ 978 h 1032"/>
                <a:gd name="T6" fmla="*/ 50 w 283"/>
                <a:gd name="T7" fmla="*/ 949 h 1032"/>
                <a:gd name="T8" fmla="*/ 66 w 283"/>
                <a:gd name="T9" fmla="*/ 921 h 1032"/>
                <a:gd name="T10" fmla="*/ 81 w 283"/>
                <a:gd name="T11" fmla="*/ 892 h 1032"/>
                <a:gd name="T12" fmla="*/ 97 w 283"/>
                <a:gd name="T13" fmla="*/ 863 h 1032"/>
                <a:gd name="T14" fmla="*/ 110 w 283"/>
                <a:gd name="T15" fmla="*/ 833 h 1032"/>
                <a:gd name="T16" fmla="*/ 125 w 283"/>
                <a:gd name="T17" fmla="*/ 804 h 1032"/>
                <a:gd name="T18" fmla="*/ 138 w 283"/>
                <a:gd name="T19" fmla="*/ 774 h 1032"/>
                <a:gd name="T20" fmla="*/ 151 w 283"/>
                <a:gd name="T21" fmla="*/ 745 h 1032"/>
                <a:gd name="T22" fmla="*/ 163 w 283"/>
                <a:gd name="T23" fmla="*/ 714 h 1032"/>
                <a:gd name="T24" fmla="*/ 175 w 283"/>
                <a:gd name="T25" fmla="*/ 685 h 1032"/>
                <a:gd name="T26" fmla="*/ 186 w 283"/>
                <a:gd name="T27" fmla="*/ 654 h 1032"/>
                <a:gd name="T28" fmla="*/ 197 w 283"/>
                <a:gd name="T29" fmla="*/ 623 h 1032"/>
                <a:gd name="T30" fmla="*/ 207 w 283"/>
                <a:gd name="T31" fmla="*/ 593 h 1032"/>
                <a:gd name="T32" fmla="*/ 216 w 283"/>
                <a:gd name="T33" fmla="*/ 562 h 1032"/>
                <a:gd name="T34" fmla="*/ 225 w 283"/>
                <a:gd name="T35" fmla="*/ 532 h 1032"/>
                <a:gd name="T36" fmla="*/ 233 w 283"/>
                <a:gd name="T37" fmla="*/ 501 h 1032"/>
                <a:gd name="T38" fmla="*/ 241 w 283"/>
                <a:gd name="T39" fmla="*/ 470 h 1032"/>
                <a:gd name="T40" fmla="*/ 248 w 283"/>
                <a:gd name="T41" fmla="*/ 440 h 1032"/>
                <a:gd name="T42" fmla="*/ 254 w 283"/>
                <a:gd name="T43" fmla="*/ 409 h 1032"/>
                <a:gd name="T44" fmla="*/ 260 w 283"/>
                <a:gd name="T45" fmla="*/ 378 h 1032"/>
                <a:gd name="T46" fmla="*/ 265 w 283"/>
                <a:gd name="T47" fmla="*/ 348 h 1032"/>
                <a:gd name="T48" fmla="*/ 269 w 283"/>
                <a:gd name="T49" fmla="*/ 317 h 1032"/>
                <a:gd name="T50" fmla="*/ 274 w 283"/>
                <a:gd name="T51" fmla="*/ 287 h 1032"/>
                <a:gd name="T52" fmla="*/ 276 w 283"/>
                <a:gd name="T53" fmla="*/ 257 h 1032"/>
                <a:gd name="T54" fmla="*/ 279 w 283"/>
                <a:gd name="T55" fmla="*/ 227 h 1032"/>
                <a:gd name="T56" fmla="*/ 281 w 283"/>
                <a:gd name="T57" fmla="*/ 198 h 1032"/>
                <a:gd name="T58" fmla="*/ 282 w 283"/>
                <a:gd name="T59" fmla="*/ 168 h 1032"/>
                <a:gd name="T60" fmla="*/ 283 w 283"/>
                <a:gd name="T61" fmla="*/ 140 h 1032"/>
                <a:gd name="T62" fmla="*/ 283 w 283"/>
                <a:gd name="T63" fmla="*/ 112 h 1032"/>
                <a:gd name="T64" fmla="*/ 282 w 283"/>
                <a:gd name="T65" fmla="*/ 83 h 1032"/>
                <a:gd name="T66" fmla="*/ 281 w 283"/>
                <a:gd name="T67" fmla="*/ 55 h 1032"/>
                <a:gd name="T68" fmla="*/ 278 w 283"/>
                <a:gd name="T69" fmla="*/ 28 h 1032"/>
                <a:gd name="T70" fmla="*/ 276 w 283"/>
                <a:gd name="T71" fmla="*/ 0 h 10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3" h="1032">
                  <a:moveTo>
                    <a:pt x="0" y="1032"/>
                  </a:moveTo>
                  <a:lnTo>
                    <a:pt x="17" y="1005"/>
                  </a:lnTo>
                  <a:lnTo>
                    <a:pt x="34" y="978"/>
                  </a:lnTo>
                  <a:lnTo>
                    <a:pt x="50" y="949"/>
                  </a:lnTo>
                  <a:lnTo>
                    <a:pt x="66" y="921"/>
                  </a:lnTo>
                  <a:lnTo>
                    <a:pt x="81" y="892"/>
                  </a:lnTo>
                  <a:lnTo>
                    <a:pt x="97" y="863"/>
                  </a:lnTo>
                  <a:lnTo>
                    <a:pt x="110" y="833"/>
                  </a:lnTo>
                  <a:lnTo>
                    <a:pt x="125" y="804"/>
                  </a:lnTo>
                  <a:lnTo>
                    <a:pt x="138" y="774"/>
                  </a:lnTo>
                  <a:lnTo>
                    <a:pt x="151" y="745"/>
                  </a:lnTo>
                  <a:lnTo>
                    <a:pt x="163" y="714"/>
                  </a:lnTo>
                  <a:lnTo>
                    <a:pt x="175" y="685"/>
                  </a:lnTo>
                  <a:lnTo>
                    <a:pt x="186" y="654"/>
                  </a:lnTo>
                  <a:lnTo>
                    <a:pt x="197" y="623"/>
                  </a:lnTo>
                  <a:lnTo>
                    <a:pt x="207" y="593"/>
                  </a:lnTo>
                  <a:lnTo>
                    <a:pt x="216" y="562"/>
                  </a:lnTo>
                  <a:lnTo>
                    <a:pt x="225" y="532"/>
                  </a:lnTo>
                  <a:lnTo>
                    <a:pt x="233" y="501"/>
                  </a:lnTo>
                  <a:lnTo>
                    <a:pt x="241" y="470"/>
                  </a:lnTo>
                  <a:lnTo>
                    <a:pt x="248" y="440"/>
                  </a:lnTo>
                  <a:lnTo>
                    <a:pt x="254" y="409"/>
                  </a:lnTo>
                  <a:lnTo>
                    <a:pt x="260" y="378"/>
                  </a:lnTo>
                  <a:lnTo>
                    <a:pt x="265" y="348"/>
                  </a:lnTo>
                  <a:lnTo>
                    <a:pt x="269" y="317"/>
                  </a:lnTo>
                  <a:lnTo>
                    <a:pt x="274" y="287"/>
                  </a:lnTo>
                  <a:lnTo>
                    <a:pt x="276" y="257"/>
                  </a:lnTo>
                  <a:lnTo>
                    <a:pt x="279" y="227"/>
                  </a:lnTo>
                  <a:lnTo>
                    <a:pt x="281" y="198"/>
                  </a:lnTo>
                  <a:lnTo>
                    <a:pt x="282" y="168"/>
                  </a:lnTo>
                  <a:lnTo>
                    <a:pt x="283" y="140"/>
                  </a:lnTo>
                  <a:lnTo>
                    <a:pt x="283" y="112"/>
                  </a:lnTo>
                  <a:lnTo>
                    <a:pt x="282" y="83"/>
                  </a:lnTo>
                  <a:lnTo>
                    <a:pt x="281" y="55"/>
                  </a:lnTo>
                  <a:lnTo>
                    <a:pt x="278" y="28"/>
                  </a:lnTo>
                  <a:lnTo>
                    <a:pt x="27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702" name="Freeform 318"/>
            <p:cNvSpPr>
              <a:spLocks/>
            </p:cNvSpPr>
            <p:nvPr/>
          </p:nvSpPr>
          <p:spPr bwMode="auto">
            <a:xfrm>
              <a:off x="4995" y="1537"/>
              <a:ext cx="25" cy="9"/>
            </a:xfrm>
            <a:custGeom>
              <a:avLst/>
              <a:gdLst>
                <a:gd name="T0" fmla="*/ 0 w 180"/>
                <a:gd name="T1" fmla="*/ 0 h 65"/>
                <a:gd name="T2" fmla="*/ 2 w 180"/>
                <a:gd name="T3" fmla="*/ 9 h 65"/>
                <a:gd name="T4" fmla="*/ 5 w 180"/>
                <a:gd name="T5" fmla="*/ 18 h 65"/>
                <a:gd name="T6" fmla="*/ 9 w 180"/>
                <a:gd name="T7" fmla="*/ 26 h 65"/>
                <a:gd name="T8" fmla="*/ 13 w 180"/>
                <a:gd name="T9" fmla="*/ 34 h 65"/>
                <a:gd name="T10" fmla="*/ 19 w 180"/>
                <a:gd name="T11" fmla="*/ 41 h 65"/>
                <a:gd name="T12" fmla="*/ 25 w 180"/>
                <a:gd name="T13" fmla="*/ 47 h 65"/>
                <a:gd name="T14" fmla="*/ 30 w 180"/>
                <a:gd name="T15" fmla="*/ 52 h 65"/>
                <a:gd name="T16" fmla="*/ 37 w 180"/>
                <a:gd name="T17" fmla="*/ 56 h 65"/>
                <a:gd name="T18" fmla="*/ 45 w 180"/>
                <a:gd name="T19" fmla="*/ 60 h 65"/>
                <a:gd name="T20" fmla="*/ 52 w 180"/>
                <a:gd name="T21" fmla="*/ 63 h 65"/>
                <a:gd name="T22" fmla="*/ 60 w 180"/>
                <a:gd name="T23" fmla="*/ 64 h 65"/>
                <a:gd name="T24" fmla="*/ 68 w 180"/>
                <a:gd name="T25" fmla="*/ 65 h 65"/>
                <a:gd name="T26" fmla="*/ 77 w 180"/>
                <a:gd name="T27" fmla="*/ 65 h 65"/>
                <a:gd name="T28" fmla="*/ 85 w 180"/>
                <a:gd name="T29" fmla="*/ 64 h 65"/>
                <a:gd name="T30" fmla="*/ 94 w 180"/>
                <a:gd name="T31" fmla="*/ 63 h 65"/>
                <a:gd name="T32" fmla="*/ 103 w 180"/>
                <a:gd name="T33" fmla="*/ 60 h 65"/>
                <a:gd name="T34" fmla="*/ 112 w 180"/>
                <a:gd name="T35" fmla="*/ 56 h 65"/>
                <a:gd name="T36" fmla="*/ 120 w 180"/>
                <a:gd name="T37" fmla="*/ 52 h 65"/>
                <a:gd name="T38" fmla="*/ 129 w 180"/>
                <a:gd name="T39" fmla="*/ 47 h 65"/>
                <a:gd name="T40" fmla="*/ 138 w 180"/>
                <a:gd name="T41" fmla="*/ 41 h 65"/>
                <a:gd name="T42" fmla="*/ 147 w 180"/>
                <a:gd name="T43" fmla="*/ 34 h 65"/>
                <a:gd name="T44" fmla="*/ 155 w 180"/>
                <a:gd name="T45" fmla="*/ 26 h 65"/>
                <a:gd name="T46" fmla="*/ 164 w 180"/>
                <a:gd name="T47" fmla="*/ 18 h 65"/>
                <a:gd name="T48" fmla="*/ 172 w 180"/>
                <a:gd name="T49" fmla="*/ 9 h 65"/>
                <a:gd name="T50" fmla="*/ 180 w 180"/>
                <a:gd name="T51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80" h="65">
                  <a:moveTo>
                    <a:pt x="0" y="0"/>
                  </a:moveTo>
                  <a:lnTo>
                    <a:pt x="2" y="9"/>
                  </a:lnTo>
                  <a:lnTo>
                    <a:pt x="5" y="18"/>
                  </a:lnTo>
                  <a:lnTo>
                    <a:pt x="9" y="26"/>
                  </a:lnTo>
                  <a:lnTo>
                    <a:pt x="13" y="34"/>
                  </a:lnTo>
                  <a:lnTo>
                    <a:pt x="19" y="41"/>
                  </a:lnTo>
                  <a:lnTo>
                    <a:pt x="25" y="47"/>
                  </a:lnTo>
                  <a:lnTo>
                    <a:pt x="30" y="52"/>
                  </a:lnTo>
                  <a:lnTo>
                    <a:pt x="37" y="56"/>
                  </a:lnTo>
                  <a:lnTo>
                    <a:pt x="45" y="60"/>
                  </a:lnTo>
                  <a:lnTo>
                    <a:pt x="52" y="63"/>
                  </a:lnTo>
                  <a:lnTo>
                    <a:pt x="60" y="64"/>
                  </a:lnTo>
                  <a:lnTo>
                    <a:pt x="68" y="65"/>
                  </a:lnTo>
                  <a:lnTo>
                    <a:pt x="77" y="65"/>
                  </a:lnTo>
                  <a:lnTo>
                    <a:pt x="85" y="64"/>
                  </a:lnTo>
                  <a:lnTo>
                    <a:pt x="94" y="63"/>
                  </a:lnTo>
                  <a:lnTo>
                    <a:pt x="103" y="60"/>
                  </a:lnTo>
                  <a:lnTo>
                    <a:pt x="112" y="56"/>
                  </a:lnTo>
                  <a:lnTo>
                    <a:pt x="120" y="52"/>
                  </a:lnTo>
                  <a:lnTo>
                    <a:pt x="129" y="47"/>
                  </a:lnTo>
                  <a:lnTo>
                    <a:pt x="138" y="41"/>
                  </a:lnTo>
                  <a:lnTo>
                    <a:pt x="147" y="34"/>
                  </a:lnTo>
                  <a:lnTo>
                    <a:pt x="155" y="26"/>
                  </a:lnTo>
                  <a:lnTo>
                    <a:pt x="164" y="18"/>
                  </a:lnTo>
                  <a:lnTo>
                    <a:pt x="172" y="9"/>
                  </a:lnTo>
                  <a:lnTo>
                    <a:pt x="18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703" name="Line 319"/>
            <p:cNvSpPr>
              <a:spLocks noChangeShapeType="1"/>
            </p:cNvSpPr>
            <p:nvPr/>
          </p:nvSpPr>
          <p:spPr bwMode="auto">
            <a:xfrm flipH="1">
              <a:off x="3547" y="2007"/>
              <a:ext cx="43" cy="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704" name="Line 320"/>
            <p:cNvSpPr>
              <a:spLocks noChangeShapeType="1"/>
            </p:cNvSpPr>
            <p:nvPr/>
          </p:nvSpPr>
          <p:spPr bwMode="auto">
            <a:xfrm flipH="1" flipV="1">
              <a:off x="5500" y="1742"/>
              <a:ext cx="43" cy="1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4705" name="Line 321"/>
            <p:cNvSpPr>
              <a:spLocks noChangeShapeType="1"/>
            </p:cNvSpPr>
            <p:nvPr/>
          </p:nvSpPr>
          <p:spPr bwMode="auto">
            <a:xfrm flipV="1">
              <a:off x="5931" y="1742"/>
              <a:ext cx="43" cy="1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144707" name="Text Box 323"/>
          <p:cNvSpPr txBox="1">
            <a:spLocks noChangeArrowheads="1"/>
          </p:cNvSpPr>
          <p:nvPr/>
        </p:nvSpPr>
        <p:spPr bwMode="auto">
          <a:xfrm>
            <a:off x="420688" y="5294313"/>
            <a:ext cx="86169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规定标记：</a:t>
            </a:r>
          </a:p>
        </p:txBody>
      </p:sp>
    </p:spTree>
    <p:extLst>
      <p:ext uri="{BB962C8B-B14F-4D97-AF65-F5344CB8AC3E}">
        <p14:creationId xmlns:p14="http://schemas.microsoft.com/office/powerpoint/2010/main" val="137866998"/>
      </p:ext>
    </p:extLst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446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7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447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7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447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3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443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395" grpId="0" build="p" autoUpdateAnimBg="0"/>
      <p:bldP spid="144707" grpId="0" build="p" autoUpdateAnimBg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06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0" y="755650"/>
            <a:ext cx="8267700" cy="647700"/>
          </a:xfrm>
          <a:noFill/>
          <a:ln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33CCCC"/>
                    </a:gs>
                    <a:gs pos="50000">
                      <a:srgbClr val="33CCCC">
                        <a:gamma/>
                        <a:tint val="0"/>
                        <a:invGamma/>
                      </a:srgbClr>
                    </a:gs>
                    <a:gs pos="100000">
                      <a:srgbClr val="33CCCC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l"/>
            <a:r>
              <a:rPr lang="en-US" altLang="zh-CN" sz="4000" b="1">
                <a:latin typeface="黑体" pitchFamily="2" charset="-122"/>
                <a:ea typeface="黑体" pitchFamily="2" charset="-122"/>
              </a:rPr>
              <a:t>1. </a:t>
            </a:r>
            <a:r>
              <a:rPr lang="zh-CN" altLang="en-US" sz="4000" b="1">
                <a:latin typeface="黑体" pitchFamily="2" charset="-122"/>
                <a:ea typeface="黑体" pitchFamily="2" charset="-122"/>
              </a:rPr>
              <a:t>销的功用、种类及标记</a:t>
            </a:r>
          </a:p>
        </p:txBody>
      </p:sp>
      <p:sp>
        <p:nvSpPr>
          <p:cNvPr id="123907" name="Text Box 3"/>
          <p:cNvSpPr txBox="1">
            <a:spLocks noChangeArrowheads="1"/>
          </p:cNvSpPr>
          <p:nvPr/>
        </p:nvSpPr>
        <p:spPr bwMode="auto">
          <a:xfrm>
            <a:off x="85725" y="1403350"/>
            <a:ext cx="4027488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prstDash val="lgDash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FF0000"/>
                </a:solidFill>
              </a:rPr>
              <a:t>(1) </a:t>
            </a:r>
            <a:r>
              <a:rPr kumimoji="1" lang="zh-CN" altLang="en-US" sz="3600" b="1">
                <a:solidFill>
                  <a:srgbClr val="FF0000"/>
                </a:solidFill>
              </a:rPr>
              <a:t>销的功用</a:t>
            </a:r>
          </a:p>
        </p:txBody>
      </p:sp>
      <p:sp>
        <p:nvSpPr>
          <p:cNvPr id="123908" name="Text Box 4"/>
          <p:cNvSpPr txBox="1">
            <a:spLocks noChangeArrowheads="1"/>
          </p:cNvSpPr>
          <p:nvPr/>
        </p:nvSpPr>
        <p:spPr bwMode="auto">
          <a:xfrm>
            <a:off x="100013" y="1887538"/>
            <a:ext cx="9043987" cy="1250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prstDash val="lgDash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</a:rPr>
              <a:t>        </a:t>
            </a:r>
            <a:r>
              <a:rPr kumimoji="1" lang="zh-CN" altLang="en-US" sz="3200" b="1">
                <a:solidFill>
                  <a:srgbClr val="000000"/>
                </a:solidFill>
              </a:rPr>
              <a:t>销主要用于零件之间的</a:t>
            </a:r>
            <a:r>
              <a:rPr kumimoji="1" lang="zh-CN" altLang="en-US" sz="4000" b="1">
                <a:solidFill>
                  <a:srgbClr val="FF0000"/>
                </a:solidFill>
                <a:ea typeface="黑体" pitchFamily="2" charset="-122"/>
              </a:rPr>
              <a:t>定位</a:t>
            </a:r>
            <a:r>
              <a:rPr kumimoji="1" lang="zh-CN" altLang="en-US" sz="3200" b="1">
                <a:solidFill>
                  <a:srgbClr val="000000"/>
                </a:solidFill>
              </a:rPr>
              <a:t>，也可用于零件之间的连接，但只能传递</a:t>
            </a:r>
            <a:r>
              <a:rPr kumimoji="1" lang="zh-CN" altLang="en-US" sz="3600" b="1">
                <a:solidFill>
                  <a:srgbClr val="FF0000"/>
                </a:solidFill>
                <a:ea typeface="黑体" pitchFamily="2" charset="-122"/>
              </a:rPr>
              <a:t>不大的扭矩</a:t>
            </a:r>
            <a:r>
              <a:rPr kumimoji="1" lang="zh-CN" altLang="en-US" sz="3200" b="1">
                <a:solidFill>
                  <a:srgbClr val="000000"/>
                </a:solidFill>
              </a:rPr>
              <a:t>。</a:t>
            </a:r>
          </a:p>
        </p:txBody>
      </p:sp>
      <p:sp>
        <p:nvSpPr>
          <p:cNvPr id="123909" name="Text Box 5"/>
          <p:cNvSpPr txBox="1">
            <a:spLocks noChangeArrowheads="1"/>
          </p:cNvSpPr>
          <p:nvPr/>
        </p:nvSpPr>
        <p:spPr bwMode="auto">
          <a:xfrm>
            <a:off x="100013" y="3751263"/>
            <a:ext cx="331787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prstDash val="lgDash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FF0000"/>
                </a:solidFill>
              </a:rPr>
              <a:t>(2) </a:t>
            </a:r>
            <a:r>
              <a:rPr kumimoji="1" lang="zh-CN" altLang="en-US" sz="3600" b="1">
                <a:solidFill>
                  <a:srgbClr val="FF0000"/>
                </a:solidFill>
              </a:rPr>
              <a:t>销的种类</a:t>
            </a:r>
          </a:p>
        </p:txBody>
      </p:sp>
      <p:sp>
        <p:nvSpPr>
          <p:cNvPr id="123910" name="Text Box 6"/>
          <p:cNvSpPr txBox="1">
            <a:spLocks noChangeArrowheads="1"/>
          </p:cNvSpPr>
          <p:nvPr/>
        </p:nvSpPr>
        <p:spPr bwMode="auto">
          <a:xfrm>
            <a:off x="3392488" y="3086100"/>
            <a:ext cx="23749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prstDash val="lgDash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>
                <a:solidFill>
                  <a:srgbClr val="FF0000"/>
                </a:solidFill>
                <a:ea typeface="黑体" pitchFamily="2" charset="-122"/>
              </a:rPr>
              <a:t>圆柱销</a:t>
            </a:r>
          </a:p>
        </p:txBody>
      </p:sp>
      <p:sp>
        <p:nvSpPr>
          <p:cNvPr id="123911" name="Text Box 7"/>
          <p:cNvSpPr txBox="1">
            <a:spLocks noChangeArrowheads="1"/>
          </p:cNvSpPr>
          <p:nvPr/>
        </p:nvSpPr>
        <p:spPr bwMode="auto">
          <a:xfrm>
            <a:off x="3406775" y="4344988"/>
            <a:ext cx="2859088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prstDash val="lgDash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>
                <a:solidFill>
                  <a:srgbClr val="FF0000"/>
                </a:solidFill>
                <a:ea typeface="黑体" pitchFamily="2" charset="-122"/>
              </a:rPr>
              <a:t>圆锥销</a:t>
            </a:r>
          </a:p>
        </p:txBody>
      </p:sp>
      <p:sp>
        <p:nvSpPr>
          <p:cNvPr id="123912" name="Text Box 8"/>
          <p:cNvSpPr txBox="1">
            <a:spLocks noChangeArrowheads="1"/>
          </p:cNvSpPr>
          <p:nvPr/>
        </p:nvSpPr>
        <p:spPr bwMode="auto">
          <a:xfrm>
            <a:off x="111125" y="4630738"/>
            <a:ext cx="3627438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prstDash val="lgDash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FF0000"/>
                </a:solidFill>
              </a:rPr>
              <a:t>(3) </a:t>
            </a:r>
            <a:r>
              <a:rPr kumimoji="1" lang="zh-CN" altLang="en-US" sz="3600" b="1">
                <a:solidFill>
                  <a:srgbClr val="FF0000"/>
                </a:solidFill>
              </a:rPr>
              <a:t>销的标记</a:t>
            </a:r>
          </a:p>
        </p:txBody>
      </p:sp>
      <p:sp>
        <p:nvSpPr>
          <p:cNvPr id="123925" name="Text Box 21"/>
          <p:cNvSpPr txBox="1">
            <a:spLocks noChangeArrowheads="1"/>
          </p:cNvSpPr>
          <p:nvPr/>
        </p:nvSpPr>
        <p:spPr bwMode="auto">
          <a:xfrm>
            <a:off x="111125" y="5262563"/>
            <a:ext cx="91440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zh-CN" sz="3600" b="1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公称直径</a:t>
            </a:r>
            <a:r>
              <a:rPr kumimoji="1" lang="zh-CN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10</a:t>
            </a:r>
            <a:r>
              <a:rPr kumimoji="1" lang="en-US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mm</a:t>
            </a:r>
            <a:r>
              <a:rPr kumimoji="1" lang="zh-CN" altLang="en-US" sz="3600" b="1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，</a:t>
            </a:r>
            <a:r>
              <a:rPr kumimoji="1" lang="zh-CN" altLang="zh-CN" sz="3600" b="1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长</a:t>
            </a:r>
            <a:r>
              <a:rPr kumimoji="1" lang="zh-CN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50 </a:t>
            </a:r>
            <a:r>
              <a:rPr kumimoji="1" lang="en-US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mm</a:t>
            </a:r>
            <a:r>
              <a:rPr kumimoji="1" lang="zh-CN" altLang="zh-CN" sz="3600" b="1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的</a:t>
            </a:r>
            <a:r>
              <a:rPr kumimoji="1" lang="en-US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B</a:t>
            </a:r>
            <a:r>
              <a:rPr kumimoji="1" lang="zh-CN" altLang="en-US" sz="3600" b="1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型圆柱销</a:t>
            </a:r>
          </a:p>
        </p:txBody>
      </p:sp>
      <p:sp>
        <p:nvSpPr>
          <p:cNvPr id="123926" name="Text Box 22"/>
          <p:cNvSpPr txBox="1">
            <a:spLocks noChangeArrowheads="1"/>
          </p:cNvSpPr>
          <p:nvPr/>
        </p:nvSpPr>
        <p:spPr bwMode="auto">
          <a:xfrm>
            <a:off x="109538" y="5908675"/>
            <a:ext cx="820102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>
                <a:solidFill>
                  <a:srgbClr val="000000"/>
                </a:solidFill>
              </a:rPr>
              <a:t>标记：</a:t>
            </a:r>
            <a:r>
              <a:rPr kumimoji="1" lang="zh-CN" altLang="en-US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销 </a:t>
            </a:r>
            <a:r>
              <a:rPr kumimoji="1" lang="en-US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GB/T 119.1-2000  B10×50</a:t>
            </a:r>
          </a:p>
        </p:txBody>
      </p:sp>
      <p:sp>
        <p:nvSpPr>
          <p:cNvPr id="123927" name="Text Box 23"/>
          <p:cNvSpPr txBox="1">
            <a:spLocks noChangeArrowheads="1"/>
          </p:cNvSpPr>
          <p:nvPr/>
        </p:nvSpPr>
        <p:spPr bwMode="auto">
          <a:xfrm>
            <a:off x="96838" y="65088"/>
            <a:ext cx="5067300" cy="628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4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二、销连接</a:t>
            </a:r>
          </a:p>
        </p:txBody>
      </p:sp>
      <p:sp>
        <p:nvSpPr>
          <p:cNvPr id="123928" name="AutoShape 24"/>
          <p:cNvSpPr>
            <a:spLocks/>
          </p:cNvSpPr>
          <p:nvPr/>
        </p:nvSpPr>
        <p:spPr bwMode="auto">
          <a:xfrm>
            <a:off x="3016250" y="3359150"/>
            <a:ext cx="184150" cy="1428750"/>
          </a:xfrm>
          <a:prstGeom prst="leftBrace">
            <a:avLst>
              <a:gd name="adj1" fmla="val 64655"/>
              <a:gd name="adj2" fmla="val 50000"/>
            </a:avLst>
          </a:prstGeom>
          <a:noFill/>
          <a:ln w="2857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  <p:grpSp>
        <p:nvGrpSpPr>
          <p:cNvPr id="123958" name="Group 54"/>
          <p:cNvGrpSpPr>
            <a:grpSpLocks/>
          </p:cNvGrpSpPr>
          <p:nvPr/>
        </p:nvGrpSpPr>
        <p:grpSpPr bwMode="auto">
          <a:xfrm>
            <a:off x="5303838" y="3195638"/>
            <a:ext cx="2247900" cy="596900"/>
            <a:chOff x="3341" y="1903"/>
            <a:chExt cx="1416" cy="376"/>
          </a:xfrm>
        </p:grpSpPr>
        <p:sp>
          <p:nvSpPr>
            <p:cNvPr id="123959" name="Line 55"/>
            <p:cNvSpPr>
              <a:spLocks noChangeShapeType="1"/>
            </p:cNvSpPr>
            <p:nvPr/>
          </p:nvSpPr>
          <p:spPr bwMode="auto">
            <a:xfrm>
              <a:off x="3341" y="2092"/>
              <a:ext cx="38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960" name="Line 56"/>
            <p:cNvSpPr>
              <a:spLocks noChangeShapeType="1"/>
            </p:cNvSpPr>
            <p:nvPr/>
          </p:nvSpPr>
          <p:spPr bwMode="auto">
            <a:xfrm>
              <a:off x="3778" y="2092"/>
              <a:ext cx="3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961" name="Line 57"/>
            <p:cNvSpPr>
              <a:spLocks noChangeShapeType="1"/>
            </p:cNvSpPr>
            <p:nvPr/>
          </p:nvSpPr>
          <p:spPr bwMode="auto">
            <a:xfrm>
              <a:off x="3861" y="2092"/>
              <a:ext cx="37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962" name="Line 58"/>
            <p:cNvSpPr>
              <a:spLocks noChangeShapeType="1"/>
            </p:cNvSpPr>
            <p:nvPr/>
          </p:nvSpPr>
          <p:spPr bwMode="auto">
            <a:xfrm>
              <a:off x="4284" y="2092"/>
              <a:ext cx="3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963" name="Line 59"/>
            <p:cNvSpPr>
              <a:spLocks noChangeShapeType="1"/>
            </p:cNvSpPr>
            <p:nvPr/>
          </p:nvSpPr>
          <p:spPr bwMode="auto">
            <a:xfrm>
              <a:off x="4368" y="2092"/>
              <a:ext cx="38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964" name="Line 60"/>
            <p:cNvSpPr>
              <a:spLocks noChangeShapeType="1"/>
            </p:cNvSpPr>
            <p:nvPr/>
          </p:nvSpPr>
          <p:spPr bwMode="auto">
            <a:xfrm flipV="1">
              <a:off x="3422" y="1967"/>
              <a:ext cx="0" cy="25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965" name="Line 61"/>
            <p:cNvSpPr>
              <a:spLocks noChangeShapeType="1"/>
            </p:cNvSpPr>
            <p:nvPr/>
          </p:nvSpPr>
          <p:spPr bwMode="auto">
            <a:xfrm>
              <a:off x="3486" y="1903"/>
              <a:ext cx="112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966" name="Line 62"/>
            <p:cNvSpPr>
              <a:spLocks noChangeShapeType="1"/>
            </p:cNvSpPr>
            <p:nvPr/>
          </p:nvSpPr>
          <p:spPr bwMode="auto">
            <a:xfrm>
              <a:off x="4676" y="1967"/>
              <a:ext cx="0" cy="25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967" name="Line 63"/>
            <p:cNvSpPr>
              <a:spLocks noChangeShapeType="1"/>
            </p:cNvSpPr>
            <p:nvPr/>
          </p:nvSpPr>
          <p:spPr bwMode="auto">
            <a:xfrm flipH="1">
              <a:off x="3486" y="2279"/>
              <a:ext cx="112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968" name="Line 64"/>
            <p:cNvSpPr>
              <a:spLocks noChangeShapeType="1"/>
            </p:cNvSpPr>
            <p:nvPr/>
          </p:nvSpPr>
          <p:spPr bwMode="auto">
            <a:xfrm>
              <a:off x="4612" y="1903"/>
              <a:ext cx="64" cy="6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969" name="Line 65"/>
            <p:cNvSpPr>
              <a:spLocks noChangeShapeType="1"/>
            </p:cNvSpPr>
            <p:nvPr/>
          </p:nvSpPr>
          <p:spPr bwMode="auto">
            <a:xfrm flipH="1">
              <a:off x="4612" y="2218"/>
              <a:ext cx="64" cy="6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970" name="Line 66"/>
            <p:cNvSpPr>
              <a:spLocks noChangeShapeType="1"/>
            </p:cNvSpPr>
            <p:nvPr/>
          </p:nvSpPr>
          <p:spPr bwMode="auto">
            <a:xfrm flipH="1">
              <a:off x="3422" y="1903"/>
              <a:ext cx="64" cy="6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971" name="Line 67"/>
            <p:cNvSpPr>
              <a:spLocks noChangeShapeType="1"/>
            </p:cNvSpPr>
            <p:nvPr/>
          </p:nvSpPr>
          <p:spPr bwMode="auto">
            <a:xfrm>
              <a:off x="3422" y="2218"/>
              <a:ext cx="64" cy="6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972" name="Line 68"/>
            <p:cNvSpPr>
              <a:spLocks noChangeShapeType="1"/>
            </p:cNvSpPr>
            <p:nvPr/>
          </p:nvSpPr>
          <p:spPr bwMode="auto">
            <a:xfrm>
              <a:off x="3486" y="1903"/>
              <a:ext cx="0" cy="37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973" name="Line 69"/>
            <p:cNvSpPr>
              <a:spLocks noChangeShapeType="1"/>
            </p:cNvSpPr>
            <p:nvPr/>
          </p:nvSpPr>
          <p:spPr bwMode="auto">
            <a:xfrm>
              <a:off x="4612" y="1903"/>
              <a:ext cx="0" cy="37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23974" name="Group 70"/>
          <p:cNvGrpSpPr>
            <a:grpSpLocks/>
          </p:cNvGrpSpPr>
          <p:nvPr/>
        </p:nvGrpSpPr>
        <p:grpSpPr bwMode="auto">
          <a:xfrm>
            <a:off x="5303838" y="4373563"/>
            <a:ext cx="2247900" cy="601662"/>
            <a:chOff x="3341" y="2565"/>
            <a:chExt cx="1416" cy="379"/>
          </a:xfrm>
        </p:grpSpPr>
        <p:sp>
          <p:nvSpPr>
            <p:cNvPr id="123975" name="Line 71"/>
            <p:cNvSpPr>
              <a:spLocks noChangeShapeType="1"/>
            </p:cNvSpPr>
            <p:nvPr/>
          </p:nvSpPr>
          <p:spPr bwMode="auto">
            <a:xfrm>
              <a:off x="3341" y="2755"/>
              <a:ext cx="389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976" name="Line 72"/>
            <p:cNvSpPr>
              <a:spLocks noChangeShapeType="1"/>
            </p:cNvSpPr>
            <p:nvPr/>
          </p:nvSpPr>
          <p:spPr bwMode="auto">
            <a:xfrm>
              <a:off x="3778" y="2755"/>
              <a:ext cx="36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977" name="Line 73"/>
            <p:cNvSpPr>
              <a:spLocks noChangeShapeType="1"/>
            </p:cNvSpPr>
            <p:nvPr/>
          </p:nvSpPr>
          <p:spPr bwMode="auto">
            <a:xfrm>
              <a:off x="3861" y="2755"/>
              <a:ext cx="376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978" name="Line 74"/>
            <p:cNvSpPr>
              <a:spLocks noChangeShapeType="1"/>
            </p:cNvSpPr>
            <p:nvPr/>
          </p:nvSpPr>
          <p:spPr bwMode="auto">
            <a:xfrm>
              <a:off x="4284" y="2755"/>
              <a:ext cx="36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979" name="Line 75"/>
            <p:cNvSpPr>
              <a:spLocks noChangeShapeType="1"/>
            </p:cNvSpPr>
            <p:nvPr/>
          </p:nvSpPr>
          <p:spPr bwMode="auto">
            <a:xfrm>
              <a:off x="4368" y="2755"/>
              <a:ext cx="389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980" name="Line 76"/>
            <p:cNvSpPr>
              <a:spLocks noChangeShapeType="1"/>
            </p:cNvSpPr>
            <p:nvPr/>
          </p:nvSpPr>
          <p:spPr bwMode="auto">
            <a:xfrm>
              <a:off x="3486" y="2565"/>
              <a:ext cx="1126" cy="51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981" name="Line 77"/>
            <p:cNvSpPr>
              <a:spLocks noChangeShapeType="1"/>
            </p:cNvSpPr>
            <p:nvPr/>
          </p:nvSpPr>
          <p:spPr bwMode="auto">
            <a:xfrm flipH="1">
              <a:off x="3486" y="2891"/>
              <a:ext cx="1126" cy="53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982" name="Line 78"/>
            <p:cNvSpPr>
              <a:spLocks noChangeShapeType="1"/>
            </p:cNvSpPr>
            <p:nvPr/>
          </p:nvSpPr>
          <p:spPr bwMode="auto">
            <a:xfrm>
              <a:off x="3486" y="2565"/>
              <a:ext cx="0" cy="379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983" name="Line 79"/>
            <p:cNvSpPr>
              <a:spLocks noChangeShapeType="1"/>
            </p:cNvSpPr>
            <p:nvPr/>
          </p:nvSpPr>
          <p:spPr bwMode="auto">
            <a:xfrm>
              <a:off x="4612" y="2616"/>
              <a:ext cx="0" cy="275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984" name="Freeform 80"/>
            <p:cNvSpPr>
              <a:spLocks/>
            </p:cNvSpPr>
            <p:nvPr/>
          </p:nvSpPr>
          <p:spPr bwMode="auto">
            <a:xfrm>
              <a:off x="3422" y="2565"/>
              <a:ext cx="64" cy="379"/>
            </a:xfrm>
            <a:custGeom>
              <a:avLst/>
              <a:gdLst>
                <a:gd name="T0" fmla="*/ 158 w 158"/>
                <a:gd name="T1" fmla="*/ 0 h 947"/>
                <a:gd name="T2" fmla="*/ 133 w 158"/>
                <a:gd name="T3" fmla="*/ 34 h 947"/>
                <a:gd name="T4" fmla="*/ 111 w 158"/>
                <a:gd name="T5" fmla="*/ 71 h 947"/>
                <a:gd name="T6" fmla="*/ 91 w 158"/>
                <a:gd name="T7" fmla="*/ 108 h 947"/>
                <a:gd name="T8" fmla="*/ 71 w 158"/>
                <a:gd name="T9" fmla="*/ 145 h 947"/>
                <a:gd name="T10" fmla="*/ 55 w 158"/>
                <a:gd name="T11" fmla="*/ 184 h 947"/>
                <a:gd name="T12" fmla="*/ 41 w 158"/>
                <a:gd name="T13" fmla="*/ 224 h 947"/>
                <a:gd name="T14" fmla="*/ 29 w 158"/>
                <a:gd name="T15" fmla="*/ 264 h 947"/>
                <a:gd name="T16" fmla="*/ 18 w 158"/>
                <a:gd name="T17" fmla="*/ 306 h 947"/>
                <a:gd name="T18" fmla="*/ 11 w 158"/>
                <a:gd name="T19" fmla="*/ 347 h 947"/>
                <a:gd name="T20" fmla="*/ 5 w 158"/>
                <a:gd name="T21" fmla="*/ 389 h 947"/>
                <a:gd name="T22" fmla="*/ 1 w 158"/>
                <a:gd name="T23" fmla="*/ 432 h 947"/>
                <a:gd name="T24" fmla="*/ 0 w 158"/>
                <a:gd name="T25" fmla="*/ 473 h 947"/>
                <a:gd name="T26" fmla="*/ 1 w 158"/>
                <a:gd name="T27" fmla="*/ 516 h 947"/>
                <a:gd name="T28" fmla="*/ 5 w 158"/>
                <a:gd name="T29" fmla="*/ 558 h 947"/>
                <a:gd name="T30" fmla="*/ 11 w 158"/>
                <a:gd name="T31" fmla="*/ 600 h 947"/>
                <a:gd name="T32" fmla="*/ 18 w 158"/>
                <a:gd name="T33" fmla="*/ 641 h 947"/>
                <a:gd name="T34" fmla="*/ 29 w 158"/>
                <a:gd name="T35" fmla="*/ 683 h 947"/>
                <a:gd name="T36" fmla="*/ 41 w 158"/>
                <a:gd name="T37" fmla="*/ 723 h 947"/>
                <a:gd name="T38" fmla="*/ 55 w 158"/>
                <a:gd name="T39" fmla="*/ 763 h 947"/>
                <a:gd name="T40" fmla="*/ 71 w 158"/>
                <a:gd name="T41" fmla="*/ 802 h 947"/>
                <a:gd name="T42" fmla="*/ 91 w 158"/>
                <a:gd name="T43" fmla="*/ 839 h 947"/>
                <a:gd name="T44" fmla="*/ 111 w 158"/>
                <a:gd name="T45" fmla="*/ 877 h 947"/>
                <a:gd name="T46" fmla="*/ 133 w 158"/>
                <a:gd name="T47" fmla="*/ 912 h 947"/>
                <a:gd name="T48" fmla="*/ 158 w 158"/>
                <a:gd name="T49" fmla="*/ 947 h 9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8" h="947">
                  <a:moveTo>
                    <a:pt x="158" y="0"/>
                  </a:moveTo>
                  <a:lnTo>
                    <a:pt x="133" y="34"/>
                  </a:lnTo>
                  <a:lnTo>
                    <a:pt x="111" y="71"/>
                  </a:lnTo>
                  <a:lnTo>
                    <a:pt x="91" y="108"/>
                  </a:lnTo>
                  <a:lnTo>
                    <a:pt x="71" y="145"/>
                  </a:lnTo>
                  <a:lnTo>
                    <a:pt x="55" y="184"/>
                  </a:lnTo>
                  <a:lnTo>
                    <a:pt x="41" y="224"/>
                  </a:lnTo>
                  <a:lnTo>
                    <a:pt x="29" y="264"/>
                  </a:lnTo>
                  <a:lnTo>
                    <a:pt x="18" y="306"/>
                  </a:lnTo>
                  <a:lnTo>
                    <a:pt x="11" y="347"/>
                  </a:lnTo>
                  <a:lnTo>
                    <a:pt x="5" y="389"/>
                  </a:lnTo>
                  <a:lnTo>
                    <a:pt x="1" y="432"/>
                  </a:lnTo>
                  <a:lnTo>
                    <a:pt x="0" y="473"/>
                  </a:lnTo>
                  <a:lnTo>
                    <a:pt x="1" y="516"/>
                  </a:lnTo>
                  <a:lnTo>
                    <a:pt x="5" y="558"/>
                  </a:lnTo>
                  <a:lnTo>
                    <a:pt x="11" y="600"/>
                  </a:lnTo>
                  <a:lnTo>
                    <a:pt x="18" y="641"/>
                  </a:lnTo>
                  <a:lnTo>
                    <a:pt x="29" y="683"/>
                  </a:lnTo>
                  <a:lnTo>
                    <a:pt x="41" y="723"/>
                  </a:lnTo>
                  <a:lnTo>
                    <a:pt x="55" y="763"/>
                  </a:lnTo>
                  <a:lnTo>
                    <a:pt x="71" y="802"/>
                  </a:lnTo>
                  <a:lnTo>
                    <a:pt x="91" y="839"/>
                  </a:lnTo>
                  <a:lnTo>
                    <a:pt x="111" y="877"/>
                  </a:lnTo>
                  <a:lnTo>
                    <a:pt x="133" y="912"/>
                  </a:lnTo>
                  <a:lnTo>
                    <a:pt x="158" y="947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3985" name="Freeform 81"/>
            <p:cNvSpPr>
              <a:spLocks/>
            </p:cNvSpPr>
            <p:nvPr/>
          </p:nvSpPr>
          <p:spPr bwMode="auto">
            <a:xfrm>
              <a:off x="4612" y="2616"/>
              <a:ext cx="64" cy="275"/>
            </a:xfrm>
            <a:custGeom>
              <a:avLst/>
              <a:gdLst>
                <a:gd name="T0" fmla="*/ 0 w 158"/>
                <a:gd name="T1" fmla="*/ 693 h 693"/>
                <a:gd name="T2" fmla="*/ 24 w 158"/>
                <a:gd name="T3" fmla="*/ 671 h 693"/>
                <a:gd name="T4" fmla="*/ 46 w 158"/>
                <a:gd name="T5" fmla="*/ 647 h 693"/>
                <a:gd name="T6" fmla="*/ 66 w 158"/>
                <a:gd name="T7" fmla="*/ 622 h 693"/>
                <a:gd name="T8" fmla="*/ 86 w 158"/>
                <a:gd name="T9" fmla="*/ 594 h 693"/>
                <a:gd name="T10" fmla="*/ 102 w 158"/>
                <a:gd name="T11" fmla="*/ 566 h 693"/>
                <a:gd name="T12" fmla="*/ 116 w 158"/>
                <a:gd name="T13" fmla="*/ 537 h 693"/>
                <a:gd name="T14" fmla="*/ 129 w 158"/>
                <a:gd name="T15" fmla="*/ 507 h 693"/>
                <a:gd name="T16" fmla="*/ 139 w 158"/>
                <a:gd name="T17" fmla="*/ 476 h 693"/>
                <a:gd name="T18" fmla="*/ 147 w 158"/>
                <a:gd name="T19" fmla="*/ 444 h 693"/>
                <a:gd name="T20" fmla="*/ 153 w 158"/>
                <a:gd name="T21" fmla="*/ 412 h 693"/>
                <a:gd name="T22" fmla="*/ 157 w 158"/>
                <a:gd name="T23" fmla="*/ 379 h 693"/>
                <a:gd name="T24" fmla="*/ 158 w 158"/>
                <a:gd name="T25" fmla="*/ 346 h 693"/>
                <a:gd name="T26" fmla="*/ 157 w 158"/>
                <a:gd name="T27" fmla="*/ 314 h 693"/>
                <a:gd name="T28" fmla="*/ 153 w 158"/>
                <a:gd name="T29" fmla="*/ 281 h 693"/>
                <a:gd name="T30" fmla="*/ 147 w 158"/>
                <a:gd name="T31" fmla="*/ 249 h 693"/>
                <a:gd name="T32" fmla="*/ 139 w 158"/>
                <a:gd name="T33" fmla="*/ 217 h 693"/>
                <a:gd name="T34" fmla="*/ 129 w 158"/>
                <a:gd name="T35" fmla="*/ 186 h 693"/>
                <a:gd name="T36" fmla="*/ 116 w 158"/>
                <a:gd name="T37" fmla="*/ 155 h 693"/>
                <a:gd name="T38" fmla="*/ 102 w 158"/>
                <a:gd name="T39" fmla="*/ 127 h 693"/>
                <a:gd name="T40" fmla="*/ 86 w 158"/>
                <a:gd name="T41" fmla="*/ 98 h 693"/>
                <a:gd name="T42" fmla="*/ 66 w 158"/>
                <a:gd name="T43" fmla="*/ 71 h 693"/>
                <a:gd name="T44" fmla="*/ 46 w 158"/>
                <a:gd name="T45" fmla="*/ 46 h 693"/>
                <a:gd name="T46" fmla="*/ 24 w 158"/>
                <a:gd name="T47" fmla="*/ 22 h 693"/>
                <a:gd name="T48" fmla="*/ 0 w 158"/>
                <a:gd name="T49" fmla="*/ 0 h 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8" h="693">
                  <a:moveTo>
                    <a:pt x="0" y="693"/>
                  </a:moveTo>
                  <a:lnTo>
                    <a:pt x="24" y="671"/>
                  </a:lnTo>
                  <a:lnTo>
                    <a:pt x="46" y="647"/>
                  </a:lnTo>
                  <a:lnTo>
                    <a:pt x="66" y="622"/>
                  </a:lnTo>
                  <a:lnTo>
                    <a:pt x="86" y="594"/>
                  </a:lnTo>
                  <a:lnTo>
                    <a:pt x="102" y="566"/>
                  </a:lnTo>
                  <a:lnTo>
                    <a:pt x="116" y="537"/>
                  </a:lnTo>
                  <a:lnTo>
                    <a:pt x="129" y="507"/>
                  </a:lnTo>
                  <a:lnTo>
                    <a:pt x="139" y="476"/>
                  </a:lnTo>
                  <a:lnTo>
                    <a:pt x="147" y="444"/>
                  </a:lnTo>
                  <a:lnTo>
                    <a:pt x="153" y="412"/>
                  </a:lnTo>
                  <a:lnTo>
                    <a:pt x="157" y="379"/>
                  </a:lnTo>
                  <a:lnTo>
                    <a:pt x="158" y="346"/>
                  </a:lnTo>
                  <a:lnTo>
                    <a:pt x="157" y="314"/>
                  </a:lnTo>
                  <a:lnTo>
                    <a:pt x="153" y="281"/>
                  </a:lnTo>
                  <a:lnTo>
                    <a:pt x="147" y="249"/>
                  </a:lnTo>
                  <a:lnTo>
                    <a:pt x="139" y="217"/>
                  </a:lnTo>
                  <a:lnTo>
                    <a:pt x="129" y="186"/>
                  </a:lnTo>
                  <a:lnTo>
                    <a:pt x="116" y="155"/>
                  </a:lnTo>
                  <a:lnTo>
                    <a:pt x="102" y="127"/>
                  </a:lnTo>
                  <a:lnTo>
                    <a:pt x="86" y="98"/>
                  </a:lnTo>
                  <a:lnTo>
                    <a:pt x="66" y="71"/>
                  </a:lnTo>
                  <a:lnTo>
                    <a:pt x="46" y="46"/>
                  </a:lnTo>
                  <a:lnTo>
                    <a:pt x="24" y="22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67138498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9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1239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9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2" dur="500"/>
                                        <p:tgtEl>
                                          <p:spTgt spid="1239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9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7" dur="500"/>
                                        <p:tgtEl>
                                          <p:spTgt spid="1239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9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22" dur="500"/>
                                        <p:tgtEl>
                                          <p:spTgt spid="1239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9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1239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9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32" dur="500"/>
                                        <p:tgtEl>
                                          <p:spTgt spid="1239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9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239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1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9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42" dur="500"/>
                                        <p:tgtEl>
                                          <p:spTgt spid="1239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9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1239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1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9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52" dur="500"/>
                                        <p:tgtEl>
                                          <p:spTgt spid="1239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1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9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57" dur="500"/>
                                        <p:tgtEl>
                                          <p:spTgt spid="1239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1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9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62" dur="500"/>
                                        <p:tgtEl>
                                          <p:spTgt spid="1239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3906" grpId="0" autoUpdateAnimBg="0"/>
      <p:bldP spid="123907" grpId="0" autoUpdateAnimBg="0"/>
      <p:bldP spid="123908" grpId="0" autoUpdateAnimBg="0"/>
      <p:bldP spid="123909" grpId="0" autoUpdateAnimBg="0"/>
      <p:bldP spid="123910" grpId="0" autoUpdateAnimBg="0"/>
      <p:bldP spid="123911" grpId="0" autoUpdateAnimBg="0"/>
      <p:bldP spid="123912" grpId="0" autoUpdateAnimBg="0"/>
      <p:bldP spid="123925" grpId="0" autoUpdateAnimBg="0"/>
      <p:bldP spid="123926" grpId="0" autoUpdateAnimBg="0"/>
      <p:bldP spid="123928" grpId="0" animBg="1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35" name="Rectangle 7"/>
          <p:cNvSpPr>
            <a:spLocks noGrp="1" noChangeArrowheads="1"/>
          </p:cNvSpPr>
          <p:nvPr>
            <p:ph type="title" idx="4294967295"/>
          </p:nvPr>
        </p:nvSpPr>
        <p:spPr>
          <a:xfrm>
            <a:off x="85725" y="23813"/>
            <a:ext cx="9058275" cy="725487"/>
          </a:xfrm>
          <a:noFill/>
          <a:ln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CC9900"/>
                    </a:gs>
                    <a:gs pos="50000">
                      <a:srgbClr val="CC9900">
                        <a:gamma/>
                        <a:tint val="0"/>
                        <a:invGamma/>
                      </a:srgbClr>
                    </a:gs>
                    <a:gs pos="100000">
                      <a:srgbClr val="CC9900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12700" cmpd="sng">
                <a:solidFill>
                  <a:srgbClr val="990099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l">
              <a:lnSpc>
                <a:spcPct val="80000"/>
              </a:lnSpc>
            </a:pPr>
            <a:r>
              <a:rPr lang="en-US" altLang="zh-CN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2.</a:t>
            </a:r>
            <a:r>
              <a:rPr lang="zh-CN" altLang="en-US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销联接的画法</a:t>
            </a:r>
          </a:p>
        </p:txBody>
      </p:sp>
      <p:sp>
        <p:nvSpPr>
          <p:cNvPr id="124986" name="Text Box 58"/>
          <p:cNvSpPr txBox="1">
            <a:spLocks noChangeArrowheads="1"/>
          </p:cNvSpPr>
          <p:nvPr/>
        </p:nvSpPr>
        <p:spPr bwMode="auto">
          <a:xfrm>
            <a:off x="1422400" y="4981575"/>
            <a:ext cx="3478213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>
                <a:solidFill>
                  <a:srgbClr val="FF0000"/>
                </a:solidFill>
                <a:ea typeface="黑体" pitchFamily="2" charset="-122"/>
              </a:rPr>
              <a:t>圆柱销</a:t>
            </a:r>
            <a:r>
              <a:rPr kumimoji="1" lang="zh-CN" altLang="en-US" sz="3600" b="1">
                <a:solidFill>
                  <a:srgbClr val="000000"/>
                </a:solidFill>
                <a:ea typeface="黑体" pitchFamily="2" charset="-122"/>
              </a:rPr>
              <a:t>联接</a:t>
            </a:r>
          </a:p>
        </p:txBody>
      </p:sp>
      <p:sp>
        <p:nvSpPr>
          <p:cNvPr id="124987" name="Text Box 59"/>
          <p:cNvSpPr txBox="1">
            <a:spLocks noChangeArrowheads="1"/>
          </p:cNvSpPr>
          <p:nvPr/>
        </p:nvSpPr>
        <p:spPr bwMode="auto">
          <a:xfrm>
            <a:off x="5178425" y="4970463"/>
            <a:ext cx="32575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>
                <a:solidFill>
                  <a:srgbClr val="FF0000"/>
                </a:solidFill>
                <a:ea typeface="黑体" pitchFamily="2" charset="-122"/>
              </a:rPr>
              <a:t>圆锥销</a:t>
            </a:r>
            <a:r>
              <a:rPr kumimoji="1" lang="zh-CN" altLang="en-US" sz="3600" b="1">
                <a:solidFill>
                  <a:srgbClr val="000000"/>
                </a:solidFill>
                <a:ea typeface="黑体" pitchFamily="2" charset="-122"/>
              </a:rPr>
              <a:t>联接</a:t>
            </a:r>
          </a:p>
        </p:txBody>
      </p:sp>
      <p:sp>
        <p:nvSpPr>
          <p:cNvPr id="133134" name="Text Box 1038"/>
          <p:cNvSpPr txBox="1">
            <a:spLocks noChangeArrowheads="1"/>
          </p:cNvSpPr>
          <p:nvPr/>
        </p:nvSpPr>
        <p:spPr bwMode="auto">
          <a:xfrm>
            <a:off x="100013" y="5568950"/>
            <a:ext cx="9043987" cy="1250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  <a:latin typeface="宋体" pitchFamily="2" charset="-122"/>
              </a:rPr>
              <a:t>    </a:t>
            </a:r>
            <a:r>
              <a:rPr kumimoji="1" lang="zh-CN" altLang="en-US" sz="3600" b="1">
                <a:solidFill>
                  <a:srgbClr val="000000"/>
                </a:solidFill>
                <a:latin typeface="宋体" pitchFamily="2" charset="-122"/>
              </a:rPr>
              <a:t>画销联接图时，当剖切平面通过销的轴线，销按</a:t>
            </a:r>
            <a:r>
              <a:rPr kumimoji="1" lang="zh-CN" altLang="en-US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不剖</a:t>
            </a:r>
            <a:r>
              <a:rPr kumimoji="1" lang="zh-CN" altLang="en-US" sz="3600" b="1">
                <a:solidFill>
                  <a:srgbClr val="000000"/>
                </a:solidFill>
                <a:latin typeface="宋体" pitchFamily="2" charset="-122"/>
              </a:rPr>
              <a:t>绘制，轴取局部剖。</a:t>
            </a:r>
          </a:p>
        </p:txBody>
      </p:sp>
      <p:grpSp>
        <p:nvGrpSpPr>
          <p:cNvPr id="133608" name="Group 1512"/>
          <p:cNvGrpSpPr>
            <a:grpSpLocks/>
          </p:cNvGrpSpPr>
          <p:nvPr/>
        </p:nvGrpSpPr>
        <p:grpSpPr bwMode="auto">
          <a:xfrm>
            <a:off x="769938" y="2270125"/>
            <a:ext cx="3376612" cy="1185863"/>
            <a:chOff x="485" y="1480"/>
            <a:chExt cx="2127" cy="747"/>
          </a:xfrm>
        </p:grpSpPr>
        <p:sp>
          <p:nvSpPr>
            <p:cNvPr id="133609" name="Line 1513"/>
            <p:cNvSpPr>
              <a:spLocks noChangeShapeType="1"/>
            </p:cNvSpPr>
            <p:nvPr/>
          </p:nvSpPr>
          <p:spPr bwMode="auto">
            <a:xfrm flipH="1" flipV="1">
              <a:off x="604" y="1764"/>
              <a:ext cx="69" cy="69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10" name="Line 1514"/>
            <p:cNvSpPr>
              <a:spLocks noChangeShapeType="1"/>
            </p:cNvSpPr>
            <p:nvPr/>
          </p:nvSpPr>
          <p:spPr bwMode="auto">
            <a:xfrm flipH="1" flipV="1">
              <a:off x="590" y="1632"/>
              <a:ext cx="121" cy="122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11" name="Line 1515"/>
            <p:cNvSpPr>
              <a:spLocks noChangeShapeType="1"/>
            </p:cNvSpPr>
            <p:nvPr/>
          </p:nvSpPr>
          <p:spPr bwMode="auto">
            <a:xfrm flipH="1" flipV="1">
              <a:off x="617" y="1542"/>
              <a:ext cx="107" cy="108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12" name="Line 1516"/>
            <p:cNvSpPr>
              <a:spLocks noChangeShapeType="1"/>
            </p:cNvSpPr>
            <p:nvPr/>
          </p:nvSpPr>
          <p:spPr bwMode="auto">
            <a:xfrm>
              <a:off x="2521" y="1555"/>
              <a:ext cx="0" cy="597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13" name="Line 1517"/>
            <p:cNvSpPr>
              <a:spLocks noChangeShapeType="1"/>
            </p:cNvSpPr>
            <p:nvPr/>
          </p:nvSpPr>
          <p:spPr bwMode="auto">
            <a:xfrm flipH="1">
              <a:off x="656" y="2227"/>
              <a:ext cx="1789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14" name="Line 1518"/>
            <p:cNvSpPr>
              <a:spLocks noChangeShapeType="1"/>
            </p:cNvSpPr>
            <p:nvPr/>
          </p:nvSpPr>
          <p:spPr bwMode="auto">
            <a:xfrm>
              <a:off x="2445" y="1480"/>
              <a:ext cx="76" cy="75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15" name="Line 1519"/>
            <p:cNvSpPr>
              <a:spLocks noChangeShapeType="1"/>
            </p:cNvSpPr>
            <p:nvPr/>
          </p:nvSpPr>
          <p:spPr bwMode="auto">
            <a:xfrm flipH="1">
              <a:off x="2445" y="2152"/>
              <a:ext cx="76" cy="75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16" name="Line 1520"/>
            <p:cNvSpPr>
              <a:spLocks noChangeShapeType="1"/>
            </p:cNvSpPr>
            <p:nvPr/>
          </p:nvSpPr>
          <p:spPr bwMode="auto">
            <a:xfrm>
              <a:off x="2445" y="1480"/>
              <a:ext cx="0" cy="747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17" name="Freeform 1521"/>
            <p:cNvSpPr>
              <a:spLocks/>
            </p:cNvSpPr>
            <p:nvPr/>
          </p:nvSpPr>
          <p:spPr bwMode="auto">
            <a:xfrm>
              <a:off x="587" y="1480"/>
              <a:ext cx="69" cy="374"/>
            </a:xfrm>
            <a:custGeom>
              <a:avLst/>
              <a:gdLst>
                <a:gd name="T0" fmla="*/ 342 w 342"/>
                <a:gd name="T1" fmla="*/ 0 h 1857"/>
                <a:gd name="T2" fmla="*/ 313 w 342"/>
                <a:gd name="T3" fmla="*/ 35 h 1857"/>
                <a:gd name="T4" fmla="*/ 285 w 342"/>
                <a:gd name="T5" fmla="*/ 71 h 1857"/>
                <a:gd name="T6" fmla="*/ 258 w 342"/>
                <a:gd name="T7" fmla="*/ 108 h 1857"/>
                <a:gd name="T8" fmla="*/ 232 w 342"/>
                <a:gd name="T9" fmla="*/ 147 h 1857"/>
                <a:gd name="T10" fmla="*/ 208 w 342"/>
                <a:gd name="T11" fmla="*/ 185 h 1857"/>
                <a:gd name="T12" fmla="*/ 185 w 342"/>
                <a:gd name="T13" fmla="*/ 226 h 1857"/>
                <a:gd name="T14" fmla="*/ 163 w 342"/>
                <a:gd name="T15" fmla="*/ 266 h 1857"/>
                <a:gd name="T16" fmla="*/ 143 w 342"/>
                <a:gd name="T17" fmla="*/ 306 h 1857"/>
                <a:gd name="T18" fmla="*/ 123 w 342"/>
                <a:gd name="T19" fmla="*/ 348 h 1857"/>
                <a:gd name="T20" fmla="*/ 105 w 342"/>
                <a:gd name="T21" fmla="*/ 391 h 1857"/>
                <a:gd name="T22" fmla="*/ 88 w 342"/>
                <a:gd name="T23" fmla="*/ 433 h 1857"/>
                <a:gd name="T24" fmla="*/ 73 w 342"/>
                <a:gd name="T25" fmla="*/ 477 h 1857"/>
                <a:gd name="T26" fmla="*/ 60 w 342"/>
                <a:gd name="T27" fmla="*/ 520 h 1857"/>
                <a:gd name="T28" fmla="*/ 47 w 342"/>
                <a:gd name="T29" fmla="*/ 565 h 1857"/>
                <a:gd name="T30" fmla="*/ 36 w 342"/>
                <a:gd name="T31" fmla="*/ 609 h 1857"/>
                <a:gd name="T32" fmla="*/ 27 w 342"/>
                <a:gd name="T33" fmla="*/ 655 h 1857"/>
                <a:gd name="T34" fmla="*/ 19 w 342"/>
                <a:gd name="T35" fmla="*/ 699 h 1857"/>
                <a:gd name="T36" fmla="*/ 12 w 342"/>
                <a:gd name="T37" fmla="*/ 745 h 1857"/>
                <a:gd name="T38" fmla="*/ 7 w 342"/>
                <a:gd name="T39" fmla="*/ 791 h 1857"/>
                <a:gd name="T40" fmla="*/ 3 w 342"/>
                <a:gd name="T41" fmla="*/ 837 h 1857"/>
                <a:gd name="T42" fmla="*/ 1 w 342"/>
                <a:gd name="T43" fmla="*/ 882 h 1857"/>
                <a:gd name="T44" fmla="*/ 0 w 342"/>
                <a:gd name="T45" fmla="*/ 928 h 1857"/>
                <a:gd name="T46" fmla="*/ 1 w 342"/>
                <a:gd name="T47" fmla="*/ 974 h 1857"/>
                <a:gd name="T48" fmla="*/ 3 w 342"/>
                <a:gd name="T49" fmla="*/ 1020 h 1857"/>
                <a:gd name="T50" fmla="*/ 7 w 342"/>
                <a:gd name="T51" fmla="*/ 1066 h 1857"/>
                <a:gd name="T52" fmla="*/ 12 w 342"/>
                <a:gd name="T53" fmla="*/ 1111 h 1857"/>
                <a:gd name="T54" fmla="*/ 19 w 342"/>
                <a:gd name="T55" fmla="*/ 1157 h 1857"/>
                <a:gd name="T56" fmla="*/ 27 w 342"/>
                <a:gd name="T57" fmla="*/ 1202 h 1857"/>
                <a:gd name="T58" fmla="*/ 36 w 342"/>
                <a:gd name="T59" fmla="*/ 1247 h 1857"/>
                <a:gd name="T60" fmla="*/ 47 w 342"/>
                <a:gd name="T61" fmla="*/ 1291 h 1857"/>
                <a:gd name="T62" fmla="*/ 60 w 342"/>
                <a:gd name="T63" fmla="*/ 1336 h 1857"/>
                <a:gd name="T64" fmla="*/ 73 w 342"/>
                <a:gd name="T65" fmla="*/ 1380 h 1857"/>
                <a:gd name="T66" fmla="*/ 88 w 342"/>
                <a:gd name="T67" fmla="*/ 1423 h 1857"/>
                <a:gd name="T68" fmla="*/ 105 w 342"/>
                <a:gd name="T69" fmla="*/ 1466 h 1857"/>
                <a:gd name="T70" fmla="*/ 123 w 342"/>
                <a:gd name="T71" fmla="*/ 1507 h 1857"/>
                <a:gd name="T72" fmla="*/ 143 w 342"/>
                <a:gd name="T73" fmla="*/ 1550 h 1857"/>
                <a:gd name="T74" fmla="*/ 163 w 342"/>
                <a:gd name="T75" fmla="*/ 1590 h 1857"/>
                <a:gd name="T76" fmla="*/ 185 w 342"/>
                <a:gd name="T77" fmla="*/ 1631 h 1857"/>
                <a:gd name="T78" fmla="*/ 208 w 342"/>
                <a:gd name="T79" fmla="*/ 1670 h 1857"/>
                <a:gd name="T80" fmla="*/ 232 w 342"/>
                <a:gd name="T81" fmla="*/ 1710 h 1857"/>
                <a:gd name="T82" fmla="*/ 258 w 342"/>
                <a:gd name="T83" fmla="*/ 1748 h 1857"/>
                <a:gd name="T84" fmla="*/ 285 w 342"/>
                <a:gd name="T85" fmla="*/ 1785 h 1857"/>
                <a:gd name="T86" fmla="*/ 313 w 342"/>
                <a:gd name="T87" fmla="*/ 1821 h 1857"/>
                <a:gd name="T88" fmla="*/ 342 w 342"/>
                <a:gd name="T89" fmla="*/ 1857 h 1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42" h="1857">
                  <a:moveTo>
                    <a:pt x="342" y="0"/>
                  </a:moveTo>
                  <a:lnTo>
                    <a:pt x="313" y="35"/>
                  </a:lnTo>
                  <a:lnTo>
                    <a:pt x="285" y="71"/>
                  </a:lnTo>
                  <a:lnTo>
                    <a:pt x="258" y="108"/>
                  </a:lnTo>
                  <a:lnTo>
                    <a:pt x="232" y="147"/>
                  </a:lnTo>
                  <a:lnTo>
                    <a:pt x="208" y="185"/>
                  </a:lnTo>
                  <a:lnTo>
                    <a:pt x="185" y="226"/>
                  </a:lnTo>
                  <a:lnTo>
                    <a:pt x="163" y="266"/>
                  </a:lnTo>
                  <a:lnTo>
                    <a:pt x="143" y="306"/>
                  </a:lnTo>
                  <a:lnTo>
                    <a:pt x="123" y="348"/>
                  </a:lnTo>
                  <a:lnTo>
                    <a:pt x="105" y="391"/>
                  </a:lnTo>
                  <a:lnTo>
                    <a:pt x="88" y="433"/>
                  </a:lnTo>
                  <a:lnTo>
                    <a:pt x="73" y="477"/>
                  </a:lnTo>
                  <a:lnTo>
                    <a:pt x="60" y="520"/>
                  </a:lnTo>
                  <a:lnTo>
                    <a:pt x="47" y="565"/>
                  </a:lnTo>
                  <a:lnTo>
                    <a:pt x="36" y="609"/>
                  </a:lnTo>
                  <a:lnTo>
                    <a:pt x="27" y="655"/>
                  </a:lnTo>
                  <a:lnTo>
                    <a:pt x="19" y="699"/>
                  </a:lnTo>
                  <a:lnTo>
                    <a:pt x="12" y="745"/>
                  </a:lnTo>
                  <a:lnTo>
                    <a:pt x="7" y="791"/>
                  </a:lnTo>
                  <a:lnTo>
                    <a:pt x="3" y="837"/>
                  </a:lnTo>
                  <a:lnTo>
                    <a:pt x="1" y="882"/>
                  </a:lnTo>
                  <a:lnTo>
                    <a:pt x="0" y="928"/>
                  </a:lnTo>
                  <a:lnTo>
                    <a:pt x="1" y="974"/>
                  </a:lnTo>
                  <a:lnTo>
                    <a:pt x="3" y="1020"/>
                  </a:lnTo>
                  <a:lnTo>
                    <a:pt x="7" y="1066"/>
                  </a:lnTo>
                  <a:lnTo>
                    <a:pt x="12" y="1111"/>
                  </a:lnTo>
                  <a:lnTo>
                    <a:pt x="19" y="1157"/>
                  </a:lnTo>
                  <a:lnTo>
                    <a:pt x="27" y="1202"/>
                  </a:lnTo>
                  <a:lnTo>
                    <a:pt x="36" y="1247"/>
                  </a:lnTo>
                  <a:lnTo>
                    <a:pt x="47" y="1291"/>
                  </a:lnTo>
                  <a:lnTo>
                    <a:pt x="60" y="1336"/>
                  </a:lnTo>
                  <a:lnTo>
                    <a:pt x="73" y="1380"/>
                  </a:lnTo>
                  <a:lnTo>
                    <a:pt x="88" y="1423"/>
                  </a:lnTo>
                  <a:lnTo>
                    <a:pt x="105" y="1466"/>
                  </a:lnTo>
                  <a:lnTo>
                    <a:pt x="123" y="1507"/>
                  </a:lnTo>
                  <a:lnTo>
                    <a:pt x="143" y="1550"/>
                  </a:lnTo>
                  <a:lnTo>
                    <a:pt x="163" y="1590"/>
                  </a:lnTo>
                  <a:lnTo>
                    <a:pt x="185" y="1631"/>
                  </a:lnTo>
                  <a:lnTo>
                    <a:pt x="208" y="1670"/>
                  </a:lnTo>
                  <a:lnTo>
                    <a:pt x="232" y="1710"/>
                  </a:lnTo>
                  <a:lnTo>
                    <a:pt x="258" y="1748"/>
                  </a:lnTo>
                  <a:lnTo>
                    <a:pt x="285" y="1785"/>
                  </a:lnTo>
                  <a:lnTo>
                    <a:pt x="313" y="1821"/>
                  </a:lnTo>
                  <a:lnTo>
                    <a:pt x="342" y="1857"/>
                  </a:lnTo>
                </a:path>
              </a:pathLst>
            </a:custGeom>
            <a:noFill/>
            <a:ln w="1905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18" name="Freeform 1522"/>
            <p:cNvSpPr>
              <a:spLocks/>
            </p:cNvSpPr>
            <p:nvPr/>
          </p:nvSpPr>
          <p:spPr bwMode="auto">
            <a:xfrm>
              <a:off x="587" y="1854"/>
              <a:ext cx="69" cy="373"/>
            </a:xfrm>
            <a:custGeom>
              <a:avLst/>
              <a:gdLst>
                <a:gd name="T0" fmla="*/ 340 w 340"/>
                <a:gd name="T1" fmla="*/ 0 h 1856"/>
                <a:gd name="T2" fmla="*/ 246 w 340"/>
                <a:gd name="T3" fmla="*/ 123 h 1856"/>
                <a:gd name="T4" fmla="*/ 166 w 340"/>
                <a:gd name="T5" fmla="*/ 256 h 1856"/>
                <a:gd name="T6" fmla="*/ 100 w 340"/>
                <a:gd name="T7" fmla="*/ 397 h 1856"/>
                <a:gd name="T8" fmla="*/ 51 w 340"/>
                <a:gd name="T9" fmla="*/ 545 h 1856"/>
                <a:gd name="T10" fmla="*/ 17 w 340"/>
                <a:gd name="T11" fmla="*/ 696 h 1856"/>
                <a:gd name="T12" fmla="*/ 0 w 340"/>
                <a:gd name="T13" fmla="*/ 850 h 1856"/>
                <a:gd name="T14" fmla="*/ 0 w 340"/>
                <a:gd name="T15" fmla="*/ 1006 h 1856"/>
                <a:gd name="T16" fmla="*/ 17 w 340"/>
                <a:gd name="T17" fmla="*/ 1160 h 1856"/>
                <a:gd name="T18" fmla="*/ 51 w 340"/>
                <a:gd name="T19" fmla="*/ 1312 h 1856"/>
                <a:gd name="T20" fmla="*/ 100 w 340"/>
                <a:gd name="T21" fmla="*/ 1459 h 1856"/>
                <a:gd name="T22" fmla="*/ 166 w 340"/>
                <a:gd name="T23" fmla="*/ 1600 h 1856"/>
                <a:gd name="T24" fmla="*/ 246 w 340"/>
                <a:gd name="T25" fmla="*/ 1733 h 1856"/>
                <a:gd name="T26" fmla="*/ 340 w 340"/>
                <a:gd name="T27" fmla="*/ 1856 h 18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40" h="1856">
                  <a:moveTo>
                    <a:pt x="340" y="0"/>
                  </a:moveTo>
                  <a:lnTo>
                    <a:pt x="246" y="123"/>
                  </a:lnTo>
                  <a:lnTo>
                    <a:pt x="166" y="256"/>
                  </a:lnTo>
                  <a:lnTo>
                    <a:pt x="100" y="397"/>
                  </a:lnTo>
                  <a:lnTo>
                    <a:pt x="51" y="545"/>
                  </a:lnTo>
                  <a:lnTo>
                    <a:pt x="17" y="696"/>
                  </a:lnTo>
                  <a:lnTo>
                    <a:pt x="0" y="850"/>
                  </a:lnTo>
                  <a:lnTo>
                    <a:pt x="0" y="1006"/>
                  </a:lnTo>
                  <a:lnTo>
                    <a:pt x="17" y="1160"/>
                  </a:lnTo>
                  <a:lnTo>
                    <a:pt x="51" y="1312"/>
                  </a:lnTo>
                  <a:lnTo>
                    <a:pt x="100" y="1459"/>
                  </a:lnTo>
                  <a:lnTo>
                    <a:pt x="166" y="1600"/>
                  </a:lnTo>
                  <a:lnTo>
                    <a:pt x="246" y="1733"/>
                  </a:lnTo>
                  <a:lnTo>
                    <a:pt x="340" y="1856"/>
                  </a:lnTo>
                </a:path>
              </a:pathLst>
            </a:custGeom>
            <a:noFill/>
            <a:ln w="1905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19" name="Freeform 1523"/>
            <p:cNvSpPr>
              <a:spLocks/>
            </p:cNvSpPr>
            <p:nvPr/>
          </p:nvSpPr>
          <p:spPr bwMode="auto">
            <a:xfrm>
              <a:off x="656" y="1480"/>
              <a:ext cx="69" cy="374"/>
            </a:xfrm>
            <a:custGeom>
              <a:avLst/>
              <a:gdLst>
                <a:gd name="T0" fmla="*/ 0 w 342"/>
                <a:gd name="T1" fmla="*/ 1857 h 1857"/>
                <a:gd name="T2" fmla="*/ 30 w 342"/>
                <a:gd name="T3" fmla="*/ 1821 h 1857"/>
                <a:gd name="T4" fmla="*/ 57 w 342"/>
                <a:gd name="T5" fmla="*/ 1785 h 1857"/>
                <a:gd name="T6" fmla="*/ 84 w 342"/>
                <a:gd name="T7" fmla="*/ 1748 h 1857"/>
                <a:gd name="T8" fmla="*/ 109 w 342"/>
                <a:gd name="T9" fmla="*/ 1710 h 1857"/>
                <a:gd name="T10" fmla="*/ 134 w 342"/>
                <a:gd name="T11" fmla="*/ 1670 h 1857"/>
                <a:gd name="T12" fmla="*/ 157 w 342"/>
                <a:gd name="T13" fmla="*/ 1631 h 1857"/>
                <a:gd name="T14" fmla="*/ 180 w 342"/>
                <a:gd name="T15" fmla="*/ 1590 h 1857"/>
                <a:gd name="T16" fmla="*/ 200 w 342"/>
                <a:gd name="T17" fmla="*/ 1550 h 1857"/>
                <a:gd name="T18" fmla="*/ 219 w 342"/>
                <a:gd name="T19" fmla="*/ 1507 h 1857"/>
                <a:gd name="T20" fmla="*/ 237 w 342"/>
                <a:gd name="T21" fmla="*/ 1466 h 1857"/>
                <a:gd name="T22" fmla="*/ 254 w 342"/>
                <a:gd name="T23" fmla="*/ 1423 h 1857"/>
                <a:gd name="T24" fmla="*/ 269 w 342"/>
                <a:gd name="T25" fmla="*/ 1380 h 1857"/>
                <a:gd name="T26" fmla="*/ 283 w 342"/>
                <a:gd name="T27" fmla="*/ 1336 h 1857"/>
                <a:gd name="T28" fmla="*/ 295 w 342"/>
                <a:gd name="T29" fmla="*/ 1291 h 1857"/>
                <a:gd name="T30" fmla="*/ 306 w 342"/>
                <a:gd name="T31" fmla="*/ 1247 h 1857"/>
                <a:gd name="T32" fmla="*/ 316 w 342"/>
                <a:gd name="T33" fmla="*/ 1202 h 1857"/>
                <a:gd name="T34" fmla="*/ 323 w 342"/>
                <a:gd name="T35" fmla="*/ 1157 h 1857"/>
                <a:gd name="T36" fmla="*/ 330 w 342"/>
                <a:gd name="T37" fmla="*/ 1111 h 1857"/>
                <a:gd name="T38" fmla="*/ 335 w 342"/>
                <a:gd name="T39" fmla="*/ 1066 h 1857"/>
                <a:gd name="T40" fmla="*/ 339 w 342"/>
                <a:gd name="T41" fmla="*/ 1020 h 1857"/>
                <a:gd name="T42" fmla="*/ 342 w 342"/>
                <a:gd name="T43" fmla="*/ 974 h 1857"/>
                <a:gd name="T44" fmla="*/ 342 w 342"/>
                <a:gd name="T45" fmla="*/ 928 h 1857"/>
                <a:gd name="T46" fmla="*/ 342 w 342"/>
                <a:gd name="T47" fmla="*/ 882 h 1857"/>
                <a:gd name="T48" fmla="*/ 339 w 342"/>
                <a:gd name="T49" fmla="*/ 837 h 1857"/>
                <a:gd name="T50" fmla="*/ 335 w 342"/>
                <a:gd name="T51" fmla="*/ 791 h 1857"/>
                <a:gd name="T52" fmla="*/ 330 w 342"/>
                <a:gd name="T53" fmla="*/ 745 h 1857"/>
                <a:gd name="T54" fmla="*/ 323 w 342"/>
                <a:gd name="T55" fmla="*/ 699 h 1857"/>
                <a:gd name="T56" fmla="*/ 316 w 342"/>
                <a:gd name="T57" fmla="*/ 655 h 1857"/>
                <a:gd name="T58" fmla="*/ 306 w 342"/>
                <a:gd name="T59" fmla="*/ 609 h 1857"/>
                <a:gd name="T60" fmla="*/ 295 w 342"/>
                <a:gd name="T61" fmla="*/ 565 h 1857"/>
                <a:gd name="T62" fmla="*/ 283 w 342"/>
                <a:gd name="T63" fmla="*/ 520 h 1857"/>
                <a:gd name="T64" fmla="*/ 269 w 342"/>
                <a:gd name="T65" fmla="*/ 477 h 1857"/>
                <a:gd name="T66" fmla="*/ 254 w 342"/>
                <a:gd name="T67" fmla="*/ 433 h 1857"/>
                <a:gd name="T68" fmla="*/ 237 w 342"/>
                <a:gd name="T69" fmla="*/ 391 h 1857"/>
                <a:gd name="T70" fmla="*/ 219 w 342"/>
                <a:gd name="T71" fmla="*/ 348 h 1857"/>
                <a:gd name="T72" fmla="*/ 200 w 342"/>
                <a:gd name="T73" fmla="*/ 306 h 1857"/>
                <a:gd name="T74" fmla="*/ 180 w 342"/>
                <a:gd name="T75" fmla="*/ 266 h 1857"/>
                <a:gd name="T76" fmla="*/ 157 w 342"/>
                <a:gd name="T77" fmla="*/ 226 h 1857"/>
                <a:gd name="T78" fmla="*/ 134 w 342"/>
                <a:gd name="T79" fmla="*/ 185 h 1857"/>
                <a:gd name="T80" fmla="*/ 109 w 342"/>
                <a:gd name="T81" fmla="*/ 147 h 1857"/>
                <a:gd name="T82" fmla="*/ 84 w 342"/>
                <a:gd name="T83" fmla="*/ 108 h 1857"/>
                <a:gd name="T84" fmla="*/ 57 w 342"/>
                <a:gd name="T85" fmla="*/ 71 h 1857"/>
                <a:gd name="T86" fmla="*/ 30 w 342"/>
                <a:gd name="T87" fmla="*/ 35 h 1857"/>
                <a:gd name="T88" fmla="*/ 0 w 342"/>
                <a:gd name="T89" fmla="*/ 0 h 1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42" h="1857">
                  <a:moveTo>
                    <a:pt x="0" y="1857"/>
                  </a:moveTo>
                  <a:lnTo>
                    <a:pt x="30" y="1821"/>
                  </a:lnTo>
                  <a:lnTo>
                    <a:pt x="57" y="1785"/>
                  </a:lnTo>
                  <a:lnTo>
                    <a:pt x="84" y="1748"/>
                  </a:lnTo>
                  <a:lnTo>
                    <a:pt x="109" y="1710"/>
                  </a:lnTo>
                  <a:lnTo>
                    <a:pt x="134" y="1670"/>
                  </a:lnTo>
                  <a:lnTo>
                    <a:pt x="157" y="1631"/>
                  </a:lnTo>
                  <a:lnTo>
                    <a:pt x="180" y="1590"/>
                  </a:lnTo>
                  <a:lnTo>
                    <a:pt x="200" y="1550"/>
                  </a:lnTo>
                  <a:lnTo>
                    <a:pt x="219" y="1507"/>
                  </a:lnTo>
                  <a:lnTo>
                    <a:pt x="237" y="1466"/>
                  </a:lnTo>
                  <a:lnTo>
                    <a:pt x="254" y="1423"/>
                  </a:lnTo>
                  <a:lnTo>
                    <a:pt x="269" y="1380"/>
                  </a:lnTo>
                  <a:lnTo>
                    <a:pt x="283" y="1336"/>
                  </a:lnTo>
                  <a:lnTo>
                    <a:pt x="295" y="1291"/>
                  </a:lnTo>
                  <a:lnTo>
                    <a:pt x="306" y="1247"/>
                  </a:lnTo>
                  <a:lnTo>
                    <a:pt x="316" y="1202"/>
                  </a:lnTo>
                  <a:lnTo>
                    <a:pt x="323" y="1157"/>
                  </a:lnTo>
                  <a:lnTo>
                    <a:pt x="330" y="1111"/>
                  </a:lnTo>
                  <a:lnTo>
                    <a:pt x="335" y="1066"/>
                  </a:lnTo>
                  <a:lnTo>
                    <a:pt x="339" y="1020"/>
                  </a:lnTo>
                  <a:lnTo>
                    <a:pt x="342" y="974"/>
                  </a:lnTo>
                  <a:lnTo>
                    <a:pt x="342" y="928"/>
                  </a:lnTo>
                  <a:lnTo>
                    <a:pt x="342" y="882"/>
                  </a:lnTo>
                  <a:lnTo>
                    <a:pt x="339" y="837"/>
                  </a:lnTo>
                  <a:lnTo>
                    <a:pt x="335" y="791"/>
                  </a:lnTo>
                  <a:lnTo>
                    <a:pt x="330" y="745"/>
                  </a:lnTo>
                  <a:lnTo>
                    <a:pt x="323" y="699"/>
                  </a:lnTo>
                  <a:lnTo>
                    <a:pt x="316" y="655"/>
                  </a:lnTo>
                  <a:lnTo>
                    <a:pt x="306" y="609"/>
                  </a:lnTo>
                  <a:lnTo>
                    <a:pt x="295" y="565"/>
                  </a:lnTo>
                  <a:lnTo>
                    <a:pt x="283" y="520"/>
                  </a:lnTo>
                  <a:lnTo>
                    <a:pt x="269" y="477"/>
                  </a:lnTo>
                  <a:lnTo>
                    <a:pt x="254" y="433"/>
                  </a:lnTo>
                  <a:lnTo>
                    <a:pt x="237" y="391"/>
                  </a:lnTo>
                  <a:lnTo>
                    <a:pt x="219" y="348"/>
                  </a:lnTo>
                  <a:lnTo>
                    <a:pt x="200" y="306"/>
                  </a:lnTo>
                  <a:lnTo>
                    <a:pt x="180" y="266"/>
                  </a:lnTo>
                  <a:lnTo>
                    <a:pt x="157" y="226"/>
                  </a:lnTo>
                  <a:lnTo>
                    <a:pt x="134" y="185"/>
                  </a:lnTo>
                  <a:lnTo>
                    <a:pt x="109" y="147"/>
                  </a:lnTo>
                  <a:lnTo>
                    <a:pt x="84" y="108"/>
                  </a:lnTo>
                  <a:lnTo>
                    <a:pt x="57" y="71"/>
                  </a:lnTo>
                  <a:lnTo>
                    <a:pt x="30" y="3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20" name="Line 1524"/>
            <p:cNvSpPr>
              <a:spLocks noChangeShapeType="1"/>
            </p:cNvSpPr>
            <p:nvPr/>
          </p:nvSpPr>
          <p:spPr bwMode="auto">
            <a:xfrm>
              <a:off x="485" y="1854"/>
              <a:ext cx="376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21" name="Line 1525"/>
            <p:cNvSpPr>
              <a:spLocks noChangeShapeType="1"/>
            </p:cNvSpPr>
            <p:nvPr/>
          </p:nvSpPr>
          <p:spPr bwMode="auto">
            <a:xfrm>
              <a:off x="937" y="1854"/>
              <a:ext cx="59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22" name="Line 1526"/>
            <p:cNvSpPr>
              <a:spLocks noChangeShapeType="1"/>
            </p:cNvSpPr>
            <p:nvPr/>
          </p:nvSpPr>
          <p:spPr bwMode="auto">
            <a:xfrm>
              <a:off x="1071" y="1854"/>
              <a:ext cx="373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23" name="Line 1527"/>
            <p:cNvSpPr>
              <a:spLocks noChangeShapeType="1"/>
            </p:cNvSpPr>
            <p:nvPr/>
          </p:nvSpPr>
          <p:spPr bwMode="auto">
            <a:xfrm>
              <a:off x="1518" y="1854"/>
              <a:ext cx="61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24" name="Line 1528"/>
            <p:cNvSpPr>
              <a:spLocks noChangeShapeType="1"/>
            </p:cNvSpPr>
            <p:nvPr/>
          </p:nvSpPr>
          <p:spPr bwMode="auto">
            <a:xfrm>
              <a:off x="1653" y="1854"/>
              <a:ext cx="373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25" name="Line 1529"/>
            <p:cNvSpPr>
              <a:spLocks noChangeShapeType="1"/>
            </p:cNvSpPr>
            <p:nvPr/>
          </p:nvSpPr>
          <p:spPr bwMode="auto">
            <a:xfrm>
              <a:off x="2100" y="1854"/>
              <a:ext cx="59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26" name="Line 1530"/>
            <p:cNvSpPr>
              <a:spLocks noChangeShapeType="1"/>
            </p:cNvSpPr>
            <p:nvPr/>
          </p:nvSpPr>
          <p:spPr bwMode="auto">
            <a:xfrm>
              <a:off x="2234" y="1854"/>
              <a:ext cx="378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27" name="Line 1531"/>
            <p:cNvSpPr>
              <a:spLocks noChangeShapeType="1"/>
            </p:cNvSpPr>
            <p:nvPr/>
          </p:nvSpPr>
          <p:spPr bwMode="auto">
            <a:xfrm>
              <a:off x="656" y="1480"/>
              <a:ext cx="1789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33628" name="Group 1532"/>
          <p:cNvGrpSpPr>
            <a:grpSpLocks/>
          </p:cNvGrpSpPr>
          <p:nvPr/>
        </p:nvGrpSpPr>
        <p:grpSpPr bwMode="auto">
          <a:xfrm>
            <a:off x="568325" y="3035300"/>
            <a:ext cx="1296988" cy="1647825"/>
            <a:chOff x="358" y="1962"/>
            <a:chExt cx="817" cy="1038"/>
          </a:xfrm>
        </p:grpSpPr>
        <p:sp>
          <p:nvSpPr>
            <p:cNvPr id="133629" name="Line 1533"/>
            <p:cNvSpPr>
              <a:spLocks noChangeShapeType="1"/>
            </p:cNvSpPr>
            <p:nvPr/>
          </p:nvSpPr>
          <p:spPr bwMode="auto">
            <a:xfrm flipH="1">
              <a:off x="636" y="1962"/>
              <a:ext cx="539" cy="10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30" name="Line 1534"/>
            <p:cNvSpPr>
              <a:spLocks noChangeShapeType="1"/>
            </p:cNvSpPr>
            <p:nvPr/>
          </p:nvSpPr>
          <p:spPr bwMode="auto">
            <a:xfrm flipH="1">
              <a:off x="358" y="3000"/>
              <a:ext cx="27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31" name="Line 1535"/>
            <p:cNvSpPr>
              <a:spLocks noChangeShapeType="1"/>
            </p:cNvSpPr>
            <p:nvPr/>
          </p:nvSpPr>
          <p:spPr bwMode="auto">
            <a:xfrm flipH="1">
              <a:off x="428" y="2875"/>
              <a:ext cx="78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32" name="Line 1536"/>
            <p:cNvSpPr>
              <a:spLocks noChangeShapeType="1"/>
            </p:cNvSpPr>
            <p:nvPr/>
          </p:nvSpPr>
          <p:spPr bwMode="auto">
            <a:xfrm flipV="1">
              <a:off x="528" y="2858"/>
              <a:ext cx="44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33" name="Line 1537"/>
            <p:cNvSpPr>
              <a:spLocks noChangeShapeType="1"/>
            </p:cNvSpPr>
            <p:nvPr/>
          </p:nvSpPr>
          <p:spPr bwMode="auto">
            <a:xfrm flipH="1">
              <a:off x="549" y="2705"/>
              <a:ext cx="6" cy="2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34" name="Line 1538"/>
            <p:cNvSpPr>
              <a:spLocks noChangeShapeType="1"/>
            </p:cNvSpPr>
            <p:nvPr/>
          </p:nvSpPr>
          <p:spPr bwMode="auto">
            <a:xfrm flipV="1">
              <a:off x="517" y="2919"/>
              <a:ext cx="63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35" name="Line 1539"/>
            <p:cNvSpPr>
              <a:spLocks noChangeShapeType="1"/>
            </p:cNvSpPr>
            <p:nvPr/>
          </p:nvSpPr>
          <p:spPr bwMode="auto">
            <a:xfrm flipH="1">
              <a:off x="580" y="2792"/>
              <a:ext cx="6" cy="1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36" name="Line 1540"/>
            <p:cNvSpPr>
              <a:spLocks noChangeShapeType="1"/>
            </p:cNvSpPr>
            <p:nvPr/>
          </p:nvSpPr>
          <p:spPr bwMode="auto">
            <a:xfrm flipV="1">
              <a:off x="517" y="2798"/>
              <a:ext cx="66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37" name="Line 1541"/>
            <p:cNvSpPr>
              <a:spLocks noChangeShapeType="1"/>
            </p:cNvSpPr>
            <p:nvPr/>
          </p:nvSpPr>
          <p:spPr bwMode="auto">
            <a:xfrm flipV="1">
              <a:off x="517" y="2788"/>
              <a:ext cx="0" cy="1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38" name="Line 1542"/>
            <p:cNvSpPr>
              <a:spLocks noChangeShapeType="1"/>
            </p:cNvSpPr>
            <p:nvPr/>
          </p:nvSpPr>
          <p:spPr bwMode="auto">
            <a:xfrm>
              <a:off x="480" y="2785"/>
              <a:ext cx="0" cy="1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39" name="Line 1543"/>
            <p:cNvSpPr>
              <a:spLocks noChangeShapeType="1"/>
            </p:cNvSpPr>
            <p:nvPr/>
          </p:nvSpPr>
          <p:spPr bwMode="auto">
            <a:xfrm flipV="1">
              <a:off x="445" y="2831"/>
              <a:ext cx="58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40" name="Line 1544"/>
            <p:cNvSpPr>
              <a:spLocks noChangeShapeType="1"/>
            </p:cNvSpPr>
            <p:nvPr/>
          </p:nvSpPr>
          <p:spPr bwMode="auto">
            <a:xfrm flipH="1">
              <a:off x="451" y="2696"/>
              <a:ext cx="35" cy="1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41" name="Line 1545"/>
            <p:cNvSpPr>
              <a:spLocks noChangeShapeType="1"/>
            </p:cNvSpPr>
            <p:nvPr/>
          </p:nvSpPr>
          <p:spPr bwMode="auto">
            <a:xfrm flipV="1">
              <a:off x="434" y="2748"/>
              <a:ext cx="77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33642" name="Group 1546"/>
          <p:cNvGrpSpPr>
            <a:grpSpLocks/>
          </p:cNvGrpSpPr>
          <p:nvPr/>
        </p:nvGrpSpPr>
        <p:grpSpPr bwMode="auto">
          <a:xfrm>
            <a:off x="1785938" y="790575"/>
            <a:ext cx="2159000" cy="4144963"/>
            <a:chOff x="1125" y="548"/>
            <a:chExt cx="1360" cy="2611"/>
          </a:xfrm>
        </p:grpSpPr>
        <p:sp>
          <p:nvSpPr>
            <p:cNvPr id="133643" name="Line 1547"/>
            <p:cNvSpPr>
              <a:spLocks noChangeShapeType="1"/>
            </p:cNvSpPr>
            <p:nvPr/>
          </p:nvSpPr>
          <p:spPr bwMode="auto">
            <a:xfrm flipV="1">
              <a:off x="1129" y="1107"/>
              <a:ext cx="120" cy="12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44" name="Line 1548"/>
            <p:cNvSpPr>
              <a:spLocks noChangeShapeType="1"/>
            </p:cNvSpPr>
            <p:nvPr/>
          </p:nvSpPr>
          <p:spPr bwMode="auto">
            <a:xfrm flipV="1">
              <a:off x="1129" y="1109"/>
              <a:ext cx="286" cy="28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45" name="Line 1549"/>
            <p:cNvSpPr>
              <a:spLocks noChangeShapeType="1"/>
            </p:cNvSpPr>
            <p:nvPr/>
          </p:nvSpPr>
          <p:spPr bwMode="auto">
            <a:xfrm flipV="1">
              <a:off x="1212" y="1107"/>
              <a:ext cx="372" cy="37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46" name="Line 1550"/>
            <p:cNvSpPr>
              <a:spLocks noChangeShapeType="1"/>
            </p:cNvSpPr>
            <p:nvPr/>
          </p:nvSpPr>
          <p:spPr bwMode="auto">
            <a:xfrm flipV="1">
              <a:off x="1840" y="800"/>
              <a:ext cx="52" cy="5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47" name="Line 1551"/>
            <p:cNvSpPr>
              <a:spLocks noChangeShapeType="1"/>
            </p:cNvSpPr>
            <p:nvPr/>
          </p:nvSpPr>
          <p:spPr bwMode="auto">
            <a:xfrm flipV="1">
              <a:off x="1379" y="1220"/>
              <a:ext cx="260" cy="26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48" name="Line 1552"/>
            <p:cNvSpPr>
              <a:spLocks noChangeShapeType="1"/>
            </p:cNvSpPr>
            <p:nvPr/>
          </p:nvSpPr>
          <p:spPr bwMode="auto">
            <a:xfrm flipV="1">
              <a:off x="1840" y="800"/>
              <a:ext cx="219" cy="2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49" name="Line 1553"/>
            <p:cNvSpPr>
              <a:spLocks noChangeShapeType="1"/>
            </p:cNvSpPr>
            <p:nvPr/>
          </p:nvSpPr>
          <p:spPr bwMode="auto">
            <a:xfrm flipV="1">
              <a:off x="1639" y="1107"/>
              <a:ext cx="112" cy="1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50" name="Line 1554"/>
            <p:cNvSpPr>
              <a:spLocks noChangeShapeType="1"/>
            </p:cNvSpPr>
            <p:nvPr/>
          </p:nvSpPr>
          <p:spPr bwMode="auto">
            <a:xfrm flipV="1">
              <a:off x="1546" y="800"/>
              <a:ext cx="681" cy="68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51" name="Line 1555"/>
            <p:cNvSpPr>
              <a:spLocks noChangeShapeType="1"/>
            </p:cNvSpPr>
            <p:nvPr/>
          </p:nvSpPr>
          <p:spPr bwMode="auto">
            <a:xfrm flipV="1">
              <a:off x="1713" y="800"/>
              <a:ext cx="681" cy="68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52" name="Line 1556"/>
            <p:cNvSpPr>
              <a:spLocks noChangeShapeType="1"/>
            </p:cNvSpPr>
            <p:nvPr/>
          </p:nvSpPr>
          <p:spPr bwMode="auto">
            <a:xfrm flipV="1">
              <a:off x="1881" y="963"/>
              <a:ext cx="517" cy="51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53" name="Line 1557"/>
            <p:cNvSpPr>
              <a:spLocks noChangeShapeType="1"/>
            </p:cNvSpPr>
            <p:nvPr/>
          </p:nvSpPr>
          <p:spPr bwMode="auto">
            <a:xfrm flipV="1">
              <a:off x="1129" y="2227"/>
              <a:ext cx="174" cy="17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54" name="Line 1558"/>
            <p:cNvSpPr>
              <a:spLocks noChangeShapeType="1"/>
            </p:cNvSpPr>
            <p:nvPr/>
          </p:nvSpPr>
          <p:spPr bwMode="auto">
            <a:xfrm flipV="1">
              <a:off x="2048" y="1130"/>
              <a:ext cx="350" cy="35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55" name="Line 1559"/>
            <p:cNvSpPr>
              <a:spLocks noChangeShapeType="1"/>
            </p:cNvSpPr>
            <p:nvPr/>
          </p:nvSpPr>
          <p:spPr bwMode="auto">
            <a:xfrm flipV="1">
              <a:off x="1129" y="2227"/>
              <a:ext cx="341" cy="34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56" name="Line 1560"/>
            <p:cNvSpPr>
              <a:spLocks noChangeShapeType="1"/>
            </p:cNvSpPr>
            <p:nvPr/>
          </p:nvSpPr>
          <p:spPr bwMode="auto">
            <a:xfrm flipV="1">
              <a:off x="2215" y="1297"/>
              <a:ext cx="183" cy="18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57" name="Line 1561"/>
            <p:cNvSpPr>
              <a:spLocks noChangeShapeType="1"/>
            </p:cNvSpPr>
            <p:nvPr/>
          </p:nvSpPr>
          <p:spPr bwMode="auto">
            <a:xfrm flipV="1">
              <a:off x="1265" y="2225"/>
              <a:ext cx="374" cy="37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58" name="Line 1562"/>
            <p:cNvSpPr>
              <a:spLocks noChangeShapeType="1"/>
            </p:cNvSpPr>
            <p:nvPr/>
          </p:nvSpPr>
          <p:spPr bwMode="auto">
            <a:xfrm flipV="1">
              <a:off x="2383" y="1465"/>
              <a:ext cx="15" cy="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59" name="Line 1563"/>
            <p:cNvSpPr>
              <a:spLocks noChangeShapeType="1"/>
            </p:cNvSpPr>
            <p:nvPr/>
          </p:nvSpPr>
          <p:spPr bwMode="auto">
            <a:xfrm flipV="1">
              <a:off x="1432" y="2227"/>
              <a:ext cx="373" cy="37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60" name="Line 1564"/>
            <p:cNvSpPr>
              <a:spLocks noChangeShapeType="1"/>
            </p:cNvSpPr>
            <p:nvPr/>
          </p:nvSpPr>
          <p:spPr bwMode="auto">
            <a:xfrm flipV="1">
              <a:off x="1600" y="2227"/>
              <a:ext cx="372" cy="37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61" name="Line 1565"/>
            <p:cNvSpPr>
              <a:spLocks noChangeShapeType="1"/>
            </p:cNvSpPr>
            <p:nvPr/>
          </p:nvSpPr>
          <p:spPr bwMode="auto">
            <a:xfrm flipV="1">
              <a:off x="1767" y="2227"/>
              <a:ext cx="373" cy="37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62" name="Line 1566"/>
            <p:cNvSpPr>
              <a:spLocks noChangeShapeType="1"/>
            </p:cNvSpPr>
            <p:nvPr/>
          </p:nvSpPr>
          <p:spPr bwMode="auto">
            <a:xfrm flipV="1">
              <a:off x="1840" y="2227"/>
              <a:ext cx="467" cy="46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63" name="Line 1567"/>
            <p:cNvSpPr>
              <a:spLocks noChangeShapeType="1"/>
            </p:cNvSpPr>
            <p:nvPr/>
          </p:nvSpPr>
          <p:spPr bwMode="auto">
            <a:xfrm flipV="1">
              <a:off x="1840" y="2303"/>
              <a:ext cx="558" cy="55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64" name="Line 1568"/>
            <p:cNvSpPr>
              <a:spLocks noChangeShapeType="1"/>
            </p:cNvSpPr>
            <p:nvPr/>
          </p:nvSpPr>
          <p:spPr bwMode="auto">
            <a:xfrm flipV="1">
              <a:off x="1961" y="2470"/>
              <a:ext cx="437" cy="43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65" name="Line 1569"/>
            <p:cNvSpPr>
              <a:spLocks noChangeShapeType="1"/>
            </p:cNvSpPr>
            <p:nvPr/>
          </p:nvSpPr>
          <p:spPr bwMode="auto">
            <a:xfrm flipV="1">
              <a:off x="2128" y="2637"/>
              <a:ext cx="270" cy="27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66" name="Line 1570"/>
            <p:cNvSpPr>
              <a:spLocks noChangeShapeType="1"/>
            </p:cNvSpPr>
            <p:nvPr/>
          </p:nvSpPr>
          <p:spPr bwMode="auto">
            <a:xfrm flipV="1">
              <a:off x="2296" y="2805"/>
              <a:ext cx="102" cy="10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67" name="Line 1571"/>
            <p:cNvSpPr>
              <a:spLocks noChangeShapeType="1"/>
            </p:cNvSpPr>
            <p:nvPr/>
          </p:nvSpPr>
          <p:spPr bwMode="auto">
            <a:xfrm flipV="1">
              <a:off x="1129" y="2227"/>
              <a:ext cx="7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68" name="Line 1572"/>
            <p:cNvSpPr>
              <a:spLocks noChangeShapeType="1"/>
            </p:cNvSpPr>
            <p:nvPr/>
          </p:nvSpPr>
          <p:spPr bwMode="auto">
            <a:xfrm flipV="1">
              <a:off x="1129" y="1107"/>
              <a:ext cx="0" cy="37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69" name="Line 1573"/>
            <p:cNvSpPr>
              <a:spLocks noChangeShapeType="1"/>
            </p:cNvSpPr>
            <p:nvPr/>
          </p:nvSpPr>
          <p:spPr bwMode="auto">
            <a:xfrm>
              <a:off x="2398" y="2227"/>
              <a:ext cx="0" cy="85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70" name="Line 1574"/>
            <p:cNvSpPr>
              <a:spLocks noChangeShapeType="1"/>
            </p:cNvSpPr>
            <p:nvPr/>
          </p:nvSpPr>
          <p:spPr bwMode="auto">
            <a:xfrm flipV="1">
              <a:off x="1129" y="2227"/>
              <a:ext cx="0" cy="372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71" name="Line 1575"/>
            <p:cNvSpPr>
              <a:spLocks noChangeShapeType="1"/>
            </p:cNvSpPr>
            <p:nvPr/>
          </p:nvSpPr>
          <p:spPr bwMode="auto">
            <a:xfrm>
              <a:off x="1129" y="1107"/>
              <a:ext cx="711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72" name="Line 1576"/>
            <p:cNvSpPr>
              <a:spLocks noChangeShapeType="1"/>
            </p:cNvSpPr>
            <p:nvPr/>
          </p:nvSpPr>
          <p:spPr bwMode="auto">
            <a:xfrm flipV="1">
              <a:off x="1840" y="622"/>
              <a:ext cx="0" cy="48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73" name="Line 1577"/>
            <p:cNvSpPr>
              <a:spLocks noChangeShapeType="1"/>
            </p:cNvSpPr>
            <p:nvPr/>
          </p:nvSpPr>
          <p:spPr bwMode="auto">
            <a:xfrm>
              <a:off x="1915" y="548"/>
              <a:ext cx="409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74" name="Line 1578"/>
            <p:cNvSpPr>
              <a:spLocks noChangeShapeType="1"/>
            </p:cNvSpPr>
            <p:nvPr/>
          </p:nvSpPr>
          <p:spPr bwMode="auto">
            <a:xfrm>
              <a:off x="2398" y="622"/>
              <a:ext cx="0" cy="85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75" name="Line 1579"/>
            <p:cNvSpPr>
              <a:spLocks noChangeShapeType="1"/>
            </p:cNvSpPr>
            <p:nvPr/>
          </p:nvSpPr>
          <p:spPr bwMode="auto">
            <a:xfrm>
              <a:off x="1125" y="1480"/>
              <a:ext cx="1273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76" name="Line 1580"/>
            <p:cNvSpPr>
              <a:spLocks noChangeShapeType="1"/>
            </p:cNvSpPr>
            <p:nvPr/>
          </p:nvSpPr>
          <p:spPr bwMode="auto">
            <a:xfrm>
              <a:off x="1129" y="2599"/>
              <a:ext cx="711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77" name="Line 1581"/>
            <p:cNvSpPr>
              <a:spLocks noChangeShapeType="1"/>
            </p:cNvSpPr>
            <p:nvPr/>
          </p:nvSpPr>
          <p:spPr bwMode="auto">
            <a:xfrm>
              <a:off x="1840" y="2599"/>
              <a:ext cx="0" cy="48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78" name="Line 1582"/>
            <p:cNvSpPr>
              <a:spLocks noChangeShapeType="1"/>
            </p:cNvSpPr>
            <p:nvPr/>
          </p:nvSpPr>
          <p:spPr bwMode="auto">
            <a:xfrm>
              <a:off x="1915" y="3159"/>
              <a:ext cx="409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79" name="Line 1583"/>
            <p:cNvSpPr>
              <a:spLocks noChangeShapeType="1"/>
            </p:cNvSpPr>
            <p:nvPr/>
          </p:nvSpPr>
          <p:spPr bwMode="auto">
            <a:xfrm>
              <a:off x="1126" y="2227"/>
              <a:ext cx="1272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80" name="Line 1584"/>
            <p:cNvSpPr>
              <a:spLocks noChangeShapeType="1"/>
            </p:cNvSpPr>
            <p:nvPr/>
          </p:nvSpPr>
          <p:spPr bwMode="auto">
            <a:xfrm flipV="1">
              <a:off x="1840" y="548"/>
              <a:ext cx="75" cy="7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81" name="Line 1585"/>
            <p:cNvSpPr>
              <a:spLocks noChangeShapeType="1"/>
            </p:cNvSpPr>
            <p:nvPr/>
          </p:nvSpPr>
          <p:spPr bwMode="auto">
            <a:xfrm>
              <a:off x="2324" y="548"/>
              <a:ext cx="74" cy="74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82" name="Line 1586"/>
            <p:cNvSpPr>
              <a:spLocks noChangeShapeType="1"/>
            </p:cNvSpPr>
            <p:nvPr/>
          </p:nvSpPr>
          <p:spPr bwMode="auto">
            <a:xfrm>
              <a:off x="1840" y="3084"/>
              <a:ext cx="75" cy="7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83" name="Line 1587"/>
            <p:cNvSpPr>
              <a:spLocks noChangeShapeType="1"/>
            </p:cNvSpPr>
            <p:nvPr/>
          </p:nvSpPr>
          <p:spPr bwMode="auto">
            <a:xfrm flipV="1">
              <a:off x="2324" y="3084"/>
              <a:ext cx="74" cy="7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84" name="Line 1588"/>
            <p:cNvSpPr>
              <a:spLocks noChangeShapeType="1"/>
            </p:cNvSpPr>
            <p:nvPr/>
          </p:nvSpPr>
          <p:spPr bwMode="auto">
            <a:xfrm>
              <a:off x="1751" y="660"/>
              <a:ext cx="26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85" name="Line 1589"/>
            <p:cNvSpPr>
              <a:spLocks noChangeShapeType="1"/>
            </p:cNvSpPr>
            <p:nvPr/>
          </p:nvSpPr>
          <p:spPr bwMode="auto">
            <a:xfrm>
              <a:off x="2089" y="660"/>
              <a:ext cx="5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86" name="Line 1590"/>
            <p:cNvSpPr>
              <a:spLocks noChangeShapeType="1"/>
            </p:cNvSpPr>
            <p:nvPr/>
          </p:nvSpPr>
          <p:spPr bwMode="auto">
            <a:xfrm>
              <a:off x="2224" y="660"/>
              <a:ext cx="26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87" name="Line 1591"/>
            <p:cNvSpPr>
              <a:spLocks noChangeShapeType="1"/>
            </p:cNvSpPr>
            <p:nvPr/>
          </p:nvSpPr>
          <p:spPr bwMode="auto">
            <a:xfrm>
              <a:off x="1840" y="800"/>
              <a:ext cx="558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88" name="Line 1592"/>
            <p:cNvSpPr>
              <a:spLocks noChangeShapeType="1"/>
            </p:cNvSpPr>
            <p:nvPr/>
          </p:nvSpPr>
          <p:spPr bwMode="auto">
            <a:xfrm>
              <a:off x="1751" y="3047"/>
              <a:ext cx="263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89" name="Line 1593"/>
            <p:cNvSpPr>
              <a:spLocks noChangeShapeType="1"/>
            </p:cNvSpPr>
            <p:nvPr/>
          </p:nvSpPr>
          <p:spPr bwMode="auto">
            <a:xfrm>
              <a:off x="2089" y="3047"/>
              <a:ext cx="5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90" name="Line 1594"/>
            <p:cNvSpPr>
              <a:spLocks noChangeShapeType="1"/>
            </p:cNvSpPr>
            <p:nvPr/>
          </p:nvSpPr>
          <p:spPr bwMode="auto">
            <a:xfrm>
              <a:off x="2224" y="3047"/>
              <a:ext cx="26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91" name="Line 1595"/>
            <p:cNvSpPr>
              <a:spLocks noChangeShapeType="1"/>
            </p:cNvSpPr>
            <p:nvPr/>
          </p:nvSpPr>
          <p:spPr bwMode="auto">
            <a:xfrm>
              <a:off x="1840" y="2907"/>
              <a:ext cx="558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33692" name="Group 1596"/>
          <p:cNvGrpSpPr>
            <a:grpSpLocks/>
          </p:cNvGrpSpPr>
          <p:nvPr/>
        </p:nvGrpSpPr>
        <p:grpSpPr bwMode="auto">
          <a:xfrm>
            <a:off x="2246313" y="1497013"/>
            <a:ext cx="355600" cy="2725737"/>
            <a:chOff x="1415" y="993"/>
            <a:chExt cx="224" cy="1717"/>
          </a:xfrm>
        </p:grpSpPr>
        <p:sp>
          <p:nvSpPr>
            <p:cNvPr id="133693" name="Rectangle 1597"/>
            <p:cNvSpPr>
              <a:spLocks noChangeArrowheads="1"/>
            </p:cNvSpPr>
            <p:nvPr/>
          </p:nvSpPr>
          <p:spPr bwMode="auto">
            <a:xfrm>
              <a:off x="1428" y="1110"/>
              <a:ext cx="195" cy="36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94" name="Rectangle 1598"/>
            <p:cNvSpPr>
              <a:spLocks noChangeArrowheads="1"/>
            </p:cNvSpPr>
            <p:nvPr/>
          </p:nvSpPr>
          <p:spPr bwMode="auto">
            <a:xfrm>
              <a:off x="1425" y="2232"/>
              <a:ext cx="201" cy="35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95" name="Line 1599"/>
            <p:cNvSpPr>
              <a:spLocks noChangeShapeType="1"/>
            </p:cNvSpPr>
            <p:nvPr/>
          </p:nvSpPr>
          <p:spPr bwMode="auto">
            <a:xfrm>
              <a:off x="1528" y="993"/>
              <a:ext cx="0" cy="5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96" name="Line 1600"/>
            <p:cNvSpPr>
              <a:spLocks noChangeShapeType="1"/>
            </p:cNvSpPr>
            <p:nvPr/>
          </p:nvSpPr>
          <p:spPr bwMode="auto">
            <a:xfrm>
              <a:off x="1528" y="1591"/>
              <a:ext cx="0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97" name="Line 1601"/>
            <p:cNvSpPr>
              <a:spLocks noChangeShapeType="1"/>
            </p:cNvSpPr>
            <p:nvPr/>
          </p:nvSpPr>
          <p:spPr bwMode="auto">
            <a:xfrm>
              <a:off x="1528" y="1725"/>
              <a:ext cx="0" cy="3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98" name="Line 1602"/>
            <p:cNvSpPr>
              <a:spLocks noChangeShapeType="1"/>
            </p:cNvSpPr>
            <p:nvPr/>
          </p:nvSpPr>
          <p:spPr bwMode="auto">
            <a:xfrm>
              <a:off x="1528" y="2172"/>
              <a:ext cx="0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699" name="Line 1603"/>
            <p:cNvSpPr>
              <a:spLocks noChangeShapeType="1"/>
            </p:cNvSpPr>
            <p:nvPr/>
          </p:nvSpPr>
          <p:spPr bwMode="auto">
            <a:xfrm>
              <a:off x="1528" y="2307"/>
              <a:ext cx="0" cy="4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00" name="Line 1604"/>
            <p:cNvSpPr>
              <a:spLocks noChangeShapeType="1"/>
            </p:cNvSpPr>
            <p:nvPr/>
          </p:nvSpPr>
          <p:spPr bwMode="auto">
            <a:xfrm>
              <a:off x="1639" y="1480"/>
              <a:ext cx="0" cy="7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01" name="Line 1605"/>
            <p:cNvSpPr>
              <a:spLocks noChangeShapeType="1"/>
            </p:cNvSpPr>
            <p:nvPr/>
          </p:nvSpPr>
          <p:spPr bwMode="auto">
            <a:xfrm>
              <a:off x="1415" y="1480"/>
              <a:ext cx="0" cy="7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02" name="Line 1606"/>
            <p:cNvSpPr>
              <a:spLocks noChangeShapeType="1"/>
            </p:cNvSpPr>
            <p:nvPr/>
          </p:nvSpPr>
          <p:spPr bwMode="auto">
            <a:xfrm>
              <a:off x="1415" y="1107"/>
              <a:ext cx="0" cy="37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03" name="Line 1607"/>
            <p:cNvSpPr>
              <a:spLocks noChangeShapeType="1"/>
            </p:cNvSpPr>
            <p:nvPr/>
          </p:nvSpPr>
          <p:spPr bwMode="auto">
            <a:xfrm>
              <a:off x="1639" y="1107"/>
              <a:ext cx="0" cy="37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04" name="Line 1608"/>
            <p:cNvSpPr>
              <a:spLocks noChangeShapeType="1"/>
            </p:cNvSpPr>
            <p:nvPr/>
          </p:nvSpPr>
          <p:spPr bwMode="auto">
            <a:xfrm>
              <a:off x="1639" y="2227"/>
              <a:ext cx="0" cy="37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05" name="Line 1609"/>
            <p:cNvSpPr>
              <a:spLocks noChangeShapeType="1"/>
            </p:cNvSpPr>
            <p:nvPr/>
          </p:nvSpPr>
          <p:spPr bwMode="auto">
            <a:xfrm>
              <a:off x="1415" y="2227"/>
              <a:ext cx="0" cy="37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grpSp>
          <p:nvGrpSpPr>
            <p:cNvPr id="133706" name="Group 1610"/>
            <p:cNvGrpSpPr>
              <a:grpSpLocks/>
            </p:cNvGrpSpPr>
            <p:nvPr/>
          </p:nvGrpSpPr>
          <p:grpSpPr bwMode="auto">
            <a:xfrm>
              <a:off x="1415" y="1107"/>
              <a:ext cx="224" cy="1492"/>
              <a:chOff x="1415" y="1107"/>
              <a:chExt cx="224" cy="1492"/>
            </a:xfrm>
          </p:grpSpPr>
          <p:sp>
            <p:nvSpPr>
              <p:cNvPr id="133707" name="Line 1611"/>
              <p:cNvSpPr>
                <a:spLocks noChangeShapeType="1"/>
              </p:cNvSpPr>
              <p:nvPr/>
            </p:nvSpPr>
            <p:spPr bwMode="auto">
              <a:xfrm>
                <a:off x="1415" y="1107"/>
                <a:ext cx="0" cy="37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33708" name="Line 1612"/>
              <p:cNvSpPr>
                <a:spLocks noChangeShapeType="1"/>
              </p:cNvSpPr>
              <p:nvPr/>
            </p:nvSpPr>
            <p:spPr bwMode="auto">
              <a:xfrm>
                <a:off x="1639" y="1107"/>
                <a:ext cx="0" cy="37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33709" name="Line 1613"/>
              <p:cNvSpPr>
                <a:spLocks noChangeShapeType="1"/>
              </p:cNvSpPr>
              <p:nvPr/>
            </p:nvSpPr>
            <p:spPr bwMode="auto">
              <a:xfrm>
                <a:off x="1639" y="2227"/>
                <a:ext cx="0" cy="37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33710" name="Line 1614"/>
              <p:cNvSpPr>
                <a:spLocks noChangeShapeType="1"/>
              </p:cNvSpPr>
              <p:nvPr/>
            </p:nvSpPr>
            <p:spPr bwMode="auto">
              <a:xfrm>
                <a:off x="1415" y="2227"/>
                <a:ext cx="0" cy="372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33711" name="Line 1615"/>
              <p:cNvSpPr>
                <a:spLocks noChangeShapeType="1"/>
              </p:cNvSpPr>
              <p:nvPr/>
            </p:nvSpPr>
            <p:spPr bwMode="auto">
              <a:xfrm>
                <a:off x="1415" y="1107"/>
                <a:ext cx="22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33712" name="Line 1616"/>
              <p:cNvSpPr>
                <a:spLocks noChangeShapeType="1"/>
              </p:cNvSpPr>
              <p:nvPr/>
            </p:nvSpPr>
            <p:spPr bwMode="auto">
              <a:xfrm>
                <a:off x="1415" y="1479"/>
                <a:ext cx="22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33713" name="Line 1617"/>
              <p:cNvSpPr>
                <a:spLocks noChangeShapeType="1"/>
              </p:cNvSpPr>
              <p:nvPr/>
            </p:nvSpPr>
            <p:spPr bwMode="auto">
              <a:xfrm>
                <a:off x="1416" y="2227"/>
                <a:ext cx="22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33714" name="Line 1618"/>
              <p:cNvSpPr>
                <a:spLocks noChangeShapeType="1"/>
              </p:cNvSpPr>
              <p:nvPr/>
            </p:nvSpPr>
            <p:spPr bwMode="auto">
              <a:xfrm>
                <a:off x="1416" y="2599"/>
                <a:ext cx="223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133715" name="Group 1619"/>
          <p:cNvGrpSpPr>
            <a:grpSpLocks/>
          </p:cNvGrpSpPr>
          <p:nvPr/>
        </p:nvGrpSpPr>
        <p:grpSpPr bwMode="auto">
          <a:xfrm>
            <a:off x="1943100" y="2270125"/>
            <a:ext cx="1006475" cy="1185863"/>
            <a:chOff x="1224" y="1480"/>
            <a:chExt cx="634" cy="747"/>
          </a:xfrm>
        </p:grpSpPr>
        <p:sp>
          <p:nvSpPr>
            <p:cNvPr id="133716" name="Line 1620"/>
            <p:cNvSpPr>
              <a:spLocks noChangeShapeType="1"/>
            </p:cNvSpPr>
            <p:nvPr/>
          </p:nvSpPr>
          <p:spPr bwMode="auto">
            <a:xfrm flipH="1" flipV="1">
              <a:off x="1280" y="2207"/>
              <a:ext cx="20" cy="2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17" name="Line 1621"/>
            <p:cNvSpPr>
              <a:spLocks noChangeShapeType="1"/>
            </p:cNvSpPr>
            <p:nvPr/>
          </p:nvSpPr>
          <p:spPr bwMode="auto">
            <a:xfrm flipH="1" flipV="1">
              <a:off x="1304" y="2113"/>
              <a:ext cx="111" cy="112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18" name="Line 1622"/>
            <p:cNvSpPr>
              <a:spLocks noChangeShapeType="1"/>
            </p:cNvSpPr>
            <p:nvPr/>
          </p:nvSpPr>
          <p:spPr bwMode="auto">
            <a:xfrm flipH="1" flipV="1">
              <a:off x="1302" y="1993"/>
              <a:ext cx="113" cy="114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19" name="Line 1623"/>
            <p:cNvSpPr>
              <a:spLocks noChangeShapeType="1"/>
            </p:cNvSpPr>
            <p:nvPr/>
          </p:nvSpPr>
          <p:spPr bwMode="auto">
            <a:xfrm flipH="1" flipV="1">
              <a:off x="1639" y="2214"/>
              <a:ext cx="13" cy="13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20" name="Line 1624"/>
            <p:cNvSpPr>
              <a:spLocks noChangeShapeType="1"/>
            </p:cNvSpPr>
            <p:nvPr/>
          </p:nvSpPr>
          <p:spPr bwMode="auto">
            <a:xfrm flipH="1" flipV="1">
              <a:off x="1279" y="1854"/>
              <a:ext cx="136" cy="137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21" name="Line 1625"/>
            <p:cNvSpPr>
              <a:spLocks noChangeShapeType="1"/>
            </p:cNvSpPr>
            <p:nvPr/>
          </p:nvSpPr>
          <p:spPr bwMode="auto">
            <a:xfrm flipH="1" flipV="1">
              <a:off x="1639" y="2097"/>
              <a:ext cx="131" cy="13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22" name="Line 1626"/>
            <p:cNvSpPr>
              <a:spLocks noChangeShapeType="1"/>
            </p:cNvSpPr>
            <p:nvPr/>
          </p:nvSpPr>
          <p:spPr bwMode="auto">
            <a:xfrm flipH="1" flipV="1">
              <a:off x="1242" y="1699"/>
              <a:ext cx="154" cy="155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23" name="Line 1627"/>
            <p:cNvSpPr>
              <a:spLocks noChangeShapeType="1"/>
            </p:cNvSpPr>
            <p:nvPr/>
          </p:nvSpPr>
          <p:spPr bwMode="auto">
            <a:xfrm flipH="1" flipV="1">
              <a:off x="1396" y="1854"/>
              <a:ext cx="19" cy="18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24" name="Line 1628"/>
            <p:cNvSpPr>
              <a:spLocks noChangeShapeType="1"/>
            </p:cNvSpPr>
            <p:nvPr/>
          </p:nvSpPr>
          <p:spPr bwMode="auto">
            <a:xfrm flipH="1" flipV="1">
              <a:off x="1639" y="1979"/>
              <a:ext cx="217" cy="217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25" name="Line 1629"/>
            <p:cNvSpPr>
              <a:spLocks noChangeShapeType="1"/>
            </p:cNvSpPr>
            <p:nvPr/>
          </p:nvSpPr>
          <p:spPr bwMode="auto">
            <a:xfrm flipH="1" flipV="1">
              <a:off x="1244" y="1584"/>
              <a:ext cx="171" cy="172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26" name="Line 1630"/>
            <p:cNvSpPr>
              <a:spLocks noChangeShapeType="1"/>
            </p:cNvSpPr>
            <p:nvPr/>
          </p:nvSpPr>
          <p:spPr bwMode="auto">
            <a:xfrm flipH="1" flipV="1">
              <a:off x="1639" y="1863"/>
              <a:ext cx="212" cy="212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27" name="Line 1631"/>
            <p:cNvSpPr>
              <a:spLocks noChangeShapeType="1"/>
            </p:cNvSpPr>
            <p:nvPr/>
          </p:nvSpPr>
          <p:spPr bwMode="auto">
            <a:xfrm flipH="1" flipV="1">
              <a:off x="1258" y="1480"/>
              <a:ext cx="157" cy="159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28" name="Line 1632"/>
            <p:cNvSpPr>
              <a:spLocks noChangeShapeType="1"/>
            </p:cNvSpPr>
            <p:nvPr/>
          </p:nvSpPr>
          <p:spPr bwMode="auto">
            <a:xfrm flipH="1" flipV="1">
              <a:off x="1747" y="1854"/>
              <a:ext cx="82" cy="8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29" name="Line 1633"/>
            <p:cNvSpPr>
              <a:spLocks noChangeShapeType="1"/>
            </p:cNvSpPr>
            <p:nvPr/>
          </p:nvSpPr>
          <p:spPr bwMode="auto">
            <a:xfrm flipH="1" flipV="1">
              <a:off x="1375" y="1480"/>
              <a:ext cx="40" cy="41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30" name="Line 1634"/>
            <p:cNvSpPr>
              <a:spLocks noChangeShapeType="1"/>
            </p:cNvSpPr>
            <p:nvPr/>
          </p:nvSpPr>
          <p:spPr bwMode="auto">
            <a:xfrm flipH="1" flipV="1">
              <a:off x="1639" y="1744"/>
              <a:ext cx="108" cy="11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31" name="Line 1635"/>
            <p:cNvSpPr>
              <a:spLocks noChangeShapeType="1"/>
            </p:cNvSpPr>
            <p:nvPr/>
          </p:nvSpPr>
          <p:spPr bwMode="auto">
            <a:xfrm flipH="1" flipV="1">
              <a:off x="1639" y="1628"/>
              <a:ext cx="172" cy="171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32" name="Line 1636"/>
            <p:cNvSpPr>
              <a:spLocks noChangeShapeType="1"/>
            </p:cNvSpPr>
            <p:nvPr/>
          </p:nvSpPr>
          <p:spPr bwMode="auto">
            <a:xfrm flipH="1" flipV="1">
              <a:off x="1639" y="1511"/>
              <a:ext cx="176" cy="176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33" name="Line 1637"/>
            <p:cNvSpPr>
              <a:spLocks noChangeShapeType="1"/>
            </p:cNvSpPr>
            <p:nvPr/>
          </p:nvSpPr>
          <p:spPr bwMode="auto">
            <a:xfrm flipH="1" flipV="1">
              <a:off x="1726" y="1480"/>
              <a:ext cx="92" cy="91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34" name="Freeform 1638"/>
            <p:cNvSpPr>
              <a:spLocks/>
            </p:cNvSpPr>
            <p:nvPr/>
          </p:nvSpPr>
          <p:spPr bwMode="auto">
            <a:xfrm>
              <a:off x="1224" y="1480"/>
              <a:ext cx="83" cy="747"/>
            </a:xfrm>
            <a:custGeom>
              <a:avLst/>
              <a:gdLst>
                <a:gd name="T0" fmla="*/ 7 w 413"/>
                <a:gd name="T1" fmla="*/ 32 h 3713"/>
                <a:gd name="T2" fmla="*/ 18 w 413"/>
                <a:gd name="T3" fmla="*/ 78 h 3713"/>
                <a:gd name="T4" fmla="*/ 29 w 413"/>
                <a:gd name="T5" fmla="*/ 123 h 3713"/>
                <a:gd name="T6" fmla="*/ 38 w 413"/>
                <a:gd name="T7" fmla="*/ 167 h 3713"/>
                <a:gd name="T8" fmla="*/ 47 w 413"/>
                <a:gd name="T9" fmla="*/ 209 h 3713"/>
                <a:gd name="T10" fmla="*/ 55 w 413"/>
                <a:gd name="T11" fmla="*/ 250 h 3713"/>
                <a:gd name="T12" fmla="*/ 63 w 413"/>
                <a:gd name="T13" fmla="*/ 289 h 3713"/>
                <a:gd name="T14" fmla="*/ 69 w 413"/>
                <a:gd name="T15" fmla="*/ 328 h 3713"/>
                <a:gd name="T16" fmla="*/ 76 w 413"/>
                <a:gd name="T17" fmla="*/ 364 h 3713"/>
                <a:gd name="T18" fmla="*/ 81 w 413"/>
                <a:gd name="T19" fmla="*/ 400 h 3713"/>
                <a:gd name="T20" fmla="*/ 86 w 413"/>
                <a:gd name="T21" fmla="*/ 435 h 3713"/>
                <a:gd name="T22" fmla="*/ 91 w 413"/>
                <a:gd name="T23" fmla="*/ 468 h 3713"/>
                <a:gd name="T24" fmla="*/ 95 w 413"/>
                <a:gd name="T25" fmla="*/ 500 h 3713"/>
                <a:gd name="T26" fmla="*/ 98 w 413"/>
                <a:gd name="T27" fmla="*/ 532 h 3713"/>
                <a:gd name="T28" fmla="*/ 101 w 413"/>
                <a:gd name="T29" fmla="*/ 562 h 3713"/>
                <a:gd name="T30" fmla="*/ 104 w 413"/>
                <a:gd name="T31" fmla="*/ 600 h 3713"/>
                <a:gd name="T32" fmla="*/ 109 w 413"/>
                <a:gd name="T33" fmla="*/ 656 h 3713"/>
                <a:gd name="T34" fmla="*/ 111 w 413"/>
                <a:gd name="T35" fmla="*/ 707 h 3713"/>
                <a:gd name="T36" fmla="*/ 112 w 413"/>
                <a:gd name="T37" fmla="*/ 755 h 3713"/>
                <a:gd name="T38" fmla="*/ 111 w 413"/>
                <a:gd name="T39" fmla="*/ 800 h 3713"/>
                <a:gd name="T40" fmla="*/ 110 w 413"/>
                <a:gd name="T41" fmla="*/ 842 h 3713"/>
                <a:gd name="T42" fmla="*/ 108 w 413"/>
                <a:gd name="T43" fmla="*/ 882 h 3713"/>
                <a:gd name="T44" fmla="*/ 105 w 413"/>
                <a:gd name="T45" fmla="*/ 921 h 3713"/>
                <a:gd name="T46" fmla="*/ 102 w 413"/>
                <a:gd name="T47" fmla="*/ 957 h 3713"/>
                <a:gd name="T48" fmla="*/ 99 w 413"/>
                <a:gd name="T49" fmla="*/ 991 h 3713"/>
                <a:gd name="T50" fmla="*/ 95 w 413"/>
                <a:gd name="T51" fmla="*/ 1046 h 3713"/>
                <a:gd name="T52" fmla="*/ 89 w 413"/>
                <a:gd name="T53" fmla="*/ 1109 h 3713"/>
                <a:gd name="T54" fmla="*/ 86 w 413"/>
                <a:gd name="T55" fmla="*/ 1172 h 3713"/>
                <a:gd name="T56" fmla="*/ 86 w 413"/>
                <a:gd name="T57" fmla="*/ 1204 h 3713"/>
                <a:gd name="T58" fmla="*/ 88 w 413"/>
                <a:gd name="T59" fmla="*/ 1258 h 3713"/>
                <a:gd name="T60" fmla="*/ 95 w 413"/>
                <a:gd name="T61" fmla="*/ 1324 h 3713"/>
                <a:gd name="T62" fmla="*/ 104 w 413"/>
                <a:gd name="T63" fmla="*/ 1392 h 3713"/>
                <a:gd name="T64" fmla="*/ 117 w 413"/>
                <a:gd name="T65" fmla="*/ 1462 h 3713"/>
                <a:gd name="T66" fmla="*/ 132 w 413"/>
                <a:gd name="T67" fmla="*/ 1533 h 3713"/>
                <a:gd name="T68" fmla="*/ 149 w 413"/>
                <a:gd name="T69" fmla="*/ 1606 h 3713"/>
                <a:gd name="T70" fmla="*/ 168 w 413"/>
                <a:gd name="T71" fmla="*/ 1680 h 3713"/>
                <a:gd name="T72" fmla="*/ 189 w 413"/>
                <a:gd name="T73" fmla="*/ 1755 h 3713"/>
                <a:gd name="T74" fmla="*/ 210 w 413"/>
                <a:gd name="T75" fmla="*/ 1832 h 3713"/>
                <a:gd name="T76" fmla="*/ 232 w 413"/>
                <a:gd name="T77" fmla="*/ 1910 h 3713"/>
                <a:gd name="T78" fmla="*/ 255 w 413"/>
                <a:gd name="T79" fmla="*/ 1990 h 3713"/>
                <a:gd name="T80" fmla="*/ 277 w 413"/>
                <a:gd name="T81" fmla="*/ 2070 h 3713"/>
                <a:gd name="T82" fmla="*/ 298 w 413"/>
                <a:gd name="T83" fmla="*/ 2151 h 3713"/>
                <a:gd name="T84" fmla="*/ 319 w 413"/>
                <a:gd name="T85" fmla="*/ 2233 h 3713"/>
                <a:gd name="T86" fmla="*/ 340 w 413"/>
                <a:gd name="T87" fmla="*/ 2317 h 3713"/>
                <a:gd name="T88" fmla="*/ 358 w 413"/>
                <a:gd name="T89" fmla="*/ 2401 h 3713"/>
                <a:gd name="T90" fmla="*/ 374 w 413"/>
                <a:gd name="T91" fmla="*/ 2485 h 3713"/>
                <a:gd name="T92" fmla="*/ 388 w 413"/>
                <a:gd name="T93" fmla="*/ 2571 h 3713"/>
                <a:gd name="T94" fmla="*/ 399 w 413"/>
                <a:gd name="T95" fmla="*/ 2656 h 3713"/>
                <a:gd name="T96" fmla="*/ 408 w 413"/>
                <a:gd name="T97" fmla="*/ 2743 h 3713"/>
                <a:gd name="T98" fmla="*/ 412 w 413"/>
                <a:gd name="T99" fmla="*/ 2830 h 3713"/>
                <a:gd name="T100" fmla="*/ 413 w 413"/>
                <a:gd name="T101" fmla="*/ 2918 h 3713"/>
                <a:gd name="T102" fmla="*/ 411 w 413"/>
                <a:gd name="T103" fmla="*/ 2976 h 3713"/>
                <a:gd name="T104" fmla="*/ 409 w 413"/>
                <a:gd name="T105" fmla="*/ 3020 h 3713"/>
                <a:gd name="T106" fmla="*/ 405 w 413"/>
                <a:gd name="T107" fmla="*/ 3064 h 3713"/>
                <a:gd name="T108" fmla="*/ 399 w 413"/>
                <a:gd name="T109" fmla="*/ 3109 h 3713"/>
                <a:gd name="T110" fmla="*/ 389 w 413"/>
                <a:gd name="T111" fmla="*/ 3182 h 3713"/>
                <a:gd name="T112" fmla="*/ 373 w 413"/>
                <a:gd name="T113" fmla="*/ 3270 h 3713"/>
                <a:gd name="T114" fmla="*/ 352 w 413"/>
                <a:gd name="T115" fmla="*/ 3359 h 3713"/>
                <a:gd name="T116" fmla="*/ 330 w 413"/>
                <a:gd name="T117" fmla="*/ 3447 h 3713"/>
                <a:gd name="T118" fmla="*/ 305 w 413"/>
                <a:gd name="T119" fmla="*/ 3537 h 3713"/>
                <a:gd name="T120" fmla="*/ 277 w 413"/>
                <a:gd name="T121" fmla="*/ 3625 h 3713"/>
                <a:gd name="T122" fmla="*/ 248 w 413"/>
                <a:gd name="T123" fmla="*/ 3713 h 3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13" h="3713">
                  <a:moveTo>
                    <a:pt x="0" y="0"/>
                  </a:moveTo>
                  <a:lnTo>
                    <a:pt x="3" y="16"/>
                  </a:lnTo>
                  <a:lnTo>
                    <a:pt x="7" y="32"/>
                  </a:lnTo>
                  <a:lnTo>
                    <a:pt x="12" y="47"/>
                  </a:lnTo>
                  <a:lnTo>
                    <a:pt x="15" y="63"/>
                  </a:lnTo>
                  <a:lnTo>
                    <a:pt x="18" y="78"/>
                  </a:lnTo>
                  <a:lnTo>
                    <a:pt x="22" y="94"/>
                  </a:lnTo>
                  <a:lnTo>
                    <a:pt x="26" y="108"/>
                  </a:lnTo>
                  <a:lnTo>
                    <a:pt x="29" y="123"/>
                  </a:lnTo>
                  <a:lnTo>
                    <a:pt x="32" y="137"/>
                  </a:lnTo>
                  <a:lnTo>
                    <a:pt x="35" y="152"/>
                  </a:lnTo>
                  <a:lnTo>
                    <a:pt x="38" y="167"/>
                  </a:lnTo>
                  <a:lnTo>
                    <a:pt x="42" y="181"/>
                  </a:lnTo>
                  <a:lnTo>
                    <a:pt x="44" y="195"/>
                  </a:lnTo>
                  <a:lnTo>
                    <a:pt x="47" y="209"/>
                  </a:lnTo>
                  <a:lnTo>
                    <a:pt x="50" y="222"/>
                  </a:lnTo>
                  <a:lnTo>
                    <a:pt x="52" y="236"/>
                  </a:lnTo>
                  <a:lnTo>
                    <a:pt x="55" y="250"/>
                  </a:lnTo>
                  <a:lnTo>
                    <a:pt x="58" y="263"/>
                  </a:lnTo>
                  <a:lnTo>
                    <a:pt x="60" y="277"/>
                  </a:lnTo>
                  <a:lnTo>
                    <a:pt x="63" y="289"/>
                  </a:lnTo>
                  <a:lnTo>
                    <a:pt x="65" y="302"/>
                  </a:lnTo>
                  <a:lnTo>
                    <a:pt x="67" y="315"/>
                  </a:lnTo>
                  <a:lnTo>
                    <a:pt x="69" y="328"/>
                  </a:lnTo>
                  <a:lnTo>
                    <a:pt x="71" y="339"/>
                  </a:lnTo>
                  <a:lnTo>
                    <a:pt x="74" y="352"/>
                  </a:lnTo>
                  <a:lnTo>
                    <a:pt x="76" y="364"/>
                  </a:lnTo>
                  <a:lnTo>
                    <a:pt x="78" y="377"/>
                  </a:lnTo>
                  <a:lnTo>
                    <a:pt x="79" y="388"/>
                  </a:lnTo>
                  <a:lnTo>
                    <a:pt x="81" y="400"/>
                  </a:lnTo>
                  <a:lnTo>
                    <a:pt x="83" y="412"/>
                  </a:lnTo>
                  <a:lnTo>
                    <a:pt x="84" y="424"/>
                  </a:lnTo>
                  <a:lnTo>
                    <a:pt x="86" y="435"/>
                  </a:lnTo>
                  <a:lnTo>
                    <a:pt x="87" y="446"/>
                  </a:lnTo>
                  <a:lnTo>
                    <a:pt x="89" y="458"/>
                  </a:lnTo>
                  <a:lnTo>
                    <a:pt x="91" y="468"/>
                  </a:lnTo>
                  <a:lnTo>
                    <a:pt x="92" y="479"/>
                  </a:lnTo>
                  <a:lnTo>
                    <a:pt x="94" y="490"/>
                  </a:lnTo>
                  <a:lnTo>
                    <a:pt x="95" y="500"/>
                  </a:lnTo>
                  <a:lnTo>
                    <a:pt x="96" y="511"/>
                  </a:lnTo>
                  <a:lnTo>
                    <a:pt x="97" y="522"/>
                  </a:lnTo>
                  <a:lnTo>
                    <a:pt x="98" y="532"/>
                  </a:lnTo>
                  <a:lnTo>
                    <a:pt x="99" y="542"/>
                  </a:lnTo>
                  <a:lnTo>
                    <a:pt x="100" y="552"/>
                  </a:lnTo>
                  <a:lnTo>
                    <a:pt x="101" y="562"/>
                  </a:lnTo>
                  <a:lnTo>
                    <a:pt x="102" y="572"/>
                  </a:lnTo>
                  <a:lnTo>
                    <a:pt x="103" y="581"/>
                  </a:lnTo>
                  <a:lnTo>
                    <a:pt x="104" y="600"/>
                  </a:lnTo>
                  <a:lnTo>
                    <a:pt x="105" y="619"/>
                  </a:lnTo>
                  <a:lnTo>
                    <a:pt x="108" y="638"/>
                  </a:lnTo>
                  <a:lnTo>
                    <a:pt x="109" y="656"/>
                  </a:lnTo>
                  <a:lnTo>
                    <a:pt x="109" y="673"/>
                  </a:lnTo>
                  <a:lnTo>
                    <a:pt x="110" y="690"/>
                  </a:lnTo>
                  <a:lnTo>
                    <a:pt x="111" y="707"/>
                  </a:lnTo>
                  <a:lnTo>
                    <a:pt x="111" y="723"/>
                  </a:lnTo>
                  <a:lnTo>
                    <a:pt x="111" y="740"/>
                  </a:lnTo>
                  <a:lnTo>
                    <a:pt x="112" y="755"/>
                  </a:lnTo>
                  <a:lnTo>
                    <a:pt x="112" y="771"/>
                  </a:lnTo>
                  <a:lnTo>
                    <a:pt x="112" y="786"/>
                  </a:lnTo>
                  <a:lnTo>
                    <a:pt x="111" y="800"/>
                  </a:lnTo>
                  <a:lnTo>
                    <a:pt x="111" y="814"/>
                  </a:lnTo>
                  <a:lnTo>
                    <a:pt x="111" y="828"/>
                  </a:lnTo>
                  <a:lnTo>
                    <a:pt x="110" y="842"/>
                  </a:lnTo>
                  <a:lnTo>
                    <a:pt x="110" y="856"/>
                  </a:lnTo>
                  <a:lnTo>
                    <a:pt x="109" y="870"/>
                  </a:lnTo>
                  <a:lnTo>
                    <a:pt x="108" y="882"/>
                  </a:lnTo>
                  <a:lnTo>
                    <a:pt x="108" y="895"/>
                  </a:lnTo>
                  <a:lnTo>
                    <a:pt x="107" y="908"/>
                  </a:lnTo>
                  <a:lnTo>
                    <a:pt x="105" y="921"/>
                  </a:lnTo>
                  <a:lnTo>
                    <a:pt x="104" y="932"/>
                  </a:lnTo>
                  <a:lnTo>
                    <a:pt x="103" y="945"/>
                  </a:lnTo>
                  <a:lnTo>
                    <a:pt x="102" y="957"/>
                  </a:lnTo>
                  <a:lnTo>
                    <a:pt x="101" y="969"/>
                  </a:lnTo>
                  <a:lnTo>
                    <a:pt x="100" y="980"/>
                  </a:lnTo>
                  <a:lnTo>
                    <a:pt x="99" y="991"/>
                  </a:lnTo>
                  <a:lnTo>
                    <a:pt x="98" y="1003"/>
                  </a:lnTo>
                  <a:lnTo>
                    <a:pt x="96" y="1025"/>
                  </a:lnTo>
                  <a:lnTo>
                    <a:pt x="95" y="1046"/>
                  </a:lnTo>
                  <a:lnTo>
                    <a:pt x="93" y="1068"/>
                  </a:lnTo>
                  <a:lnTo>
                    <a:pt x="91" y="1089"/>
                  </a:lnTo>
                  <a:lnTo>
                    <a:pt x="89" y="1109"/>
                  </a:lnTo>
                  <a:lnTo>
                    <a:pt x="88" y="1130"/>
                  </a:lnTo>
                  <a:lnTo>
                    <a:pt x="87" y="1152"/>
                  </a:lnTo>
                  <a:lnTo>
                    <a:pt x="86" y="1172"/>
                  </a:lnTo>
                  <a:lnTo>
                    <a:pt x="86" y="1183"/>
                  </a:lnTo>
                  <a:lnTo>
                    <a:pt x="86" y="1193"/>
                  </a:lnTo>
                  <a:lnTo>
                    <a:pt x="86" y="1204"/>
                  </a:lnTo>
                  <a:lnTo>
                    <a:pt x="86" y="1215"/>
                  </a:lnTo>
                  <a:lnTo>
                    <a:pt x="87" y="1236"/>
                  </a:lnTo>
                  <a:lnTo>
                    <a:pt x="88" y="1258"/>
                  </a:lnTo>
                  <a:lnTo>
                    <a:pt x="91" y="1280"/>
                  </a:lnTo>
                  <a:lnTo>
                    <a:pt x="93" y="1302"/>
                  </a:lnTo>
                  <a:lnTo>
                    <a:pt x="95" y="1324"/>
                  </a:lnTo>
                  <a:lnTo>
                    <a:pt x="98" y="1347"/>
                  </a:lnTo>
                  <a:lnTo>
                    <a:pt x="101" y="1369"/>
                  </a:lnTo>
                  <a:lnTo>
                    <a:pt x="104" y="1392"/>
                  </a:lnTo>
                  <a:lnTo>
                    <a:pt x="109" y="1416"/>
                  </a:lnTo>
                  <a:lnTo>
                    <a:pt x="113" y="1438"/>
                  </a:lnTo>
                  <a:lnTo>
                    <a:pt x="117" y="1462"/>
                  </a:lnTo>
                  <a:lnTo>
                    <a:pt x="121" y="1485"/>
                  </a:lnTo>
                  <a:lnTo>
                    <a:pt x="127" y="1510"/>
                  </a:lnTo>
                  <a:lnTo>
                    <a:pt x="132" y="1533"/>
                  </a:lnTo>
                  <a:lnTo>
                    <a:pt x="137" y="1557"/>
                  </a:lnTo>
                  <a:lnTo>
                    <a:pt x="143" y="1582"/>
                  </a:lnTo>
                  <a:lnTo>
                    <a:pt x="149" y="1606"/>
                  </a:lnTo>
                  <a:lnTo>
                    <a:pt x="155" y="1631"/>
                  </a:lnTo>
                  <a:lnTo>
                    <a:pt x="162" y="1655"/>
                  </a:lnTo>
                  <a:lnTo>
                    <a:pt x="168" y="1680"/>
                  </a:lnTo>
                  <a:lnTo>
                    <a:pt x="175" y="1705"/>
                  </a:lnTo>
                  <a:lnTo>
                    <a:pt x="181" y="1730"/>
                  </a:lnTo>
                  <a:lnTo>
                    <a:pt x="189" y="1755"/>
                  </a:lnTo>
                  <a:lnTo>
                    <a:pt x="195" y="1781"/>
                  </a:lnTo>
                  <a:lnTo>
                    <a:pt x="202" y="1807"/>
                  </a:lnTo>
                  <a:lnTo>
                    <a:pt x="210" y="1832"/>
                  </a:lnTo>
                  <a:lnTo>
                    <a:pt x="217" y="1859"/>
                  </a:lnTo>
                  <a:lnTo>
                    <a:pt x="225" y="1884"/>
                  </a:lnTo>
                  <a:lnTo>
                    <a:pt x="232" y="1910"/>
                  </a:lnTo>
                  <a:lnTo>
                    <a:pt x="240" y="1936"/>
                  </a:lnTo>
                  <a:lnTo>
                    <a:pt x="247" y="1963"/>
                  </a:lnTo>
                  <a:lnTo>
                    <a:pt x="255" y="1990"/>
                  </a:lnTo>
                  <a:lnTo>
                    <a:pt x="262" y="2016"/>
                  </a:lnTo>
                  <a:lnTo>
                    <a:pt x="269" y="2043"/>
                  </a:lnTo>
                  <a:lnTo>
                    <a:pt x="277" y="2070"/>
                  </a:lnTo>
                  <a:lnTo>
                    <a:pt x="284" y="2097"/>
                  </a:lnTo>
                  <a:lnTo>
                    <a:pt x="292" y="2124"/>
                  </a:lnTo>
                  <a:lnTo>
                    <a:pt x="298" y="2151"/>
                  </a:lnTo>
                  <a:lnTo>
                    <a:pt x="306" y="2178"/>
                  </a:lnTo>
                  <a:lnTo>
                    <a:pt x="313" y="2206"/>
                  </a:lnTo>
                  <a:lnTo>
                    <a:pt x="319" y="2233"/>
                  </a:lnTo>
                  <a:lnTo>
                    <a:pt x="327" y="2261"/>
                  </a:lnTo>
                  <a:lnTo>
                    <a:pt x="333" y="2289"/>
                  </a:lnTo>
                  <a:lnTo>
                    <a:pt x="340" y="2317"/>
                  </a:lnTo>
                  <a:lnTo>
                    <a:pt x="346" y="2344"/>
                  </a:lnTo>
                  <a:lnTo>
                    <a:pt x="351" y="2372"/>
                  </a:lnTo>
                  <a:lnTo>
                    <a:pt x="358" y="2401"/>
                  </a:lnTo>
                  <a:lnTo>
                    <a:pt x="363" y="2428"/>
                  </a:lnTo>
                  <a:lnTo>
                    <a:pt x="368" y="2457"/>
                  </a:lnTo>
                  <a:lnTo>
                    <a:pt x="374" y="2485"/>
                  </a:lnTo>
                  <a:lnTo>
                    <a:pt x="379" y="2513"/>
                  </a:lnTo>
                  <a:lnTo>
                    <a:pt x="383" y="2542"/>
                  </a:lnTo>
                  <a:lnTo>
                    <a:pt x="388" y="2571"/>
                  </a:lnTo>
                  <a:lnTo>
                    <a:pt x="392" y="2599"/>
                  </a:lnTo>
                  <a:lnTo>
                    <a:pt x="396" y="2627"/>
                  </a:lnTo>
                  <a:lnTo>
                    <a:pt x="399" y="2656"/>
                  </a:lnTo>
                  <a:lnTo>
                    <a:pt x="403" y="2685"/>
                  </a:lnTo>
                  <a:lnTo>
                    <a:pt x="405" y="2715"/>
                  </a:lnTo>
                  <a:lnTo>
                    <a:pt x="408" y="2743"/>
                  </a:lnTo>
                  <a:lnTo>
                    <a:pt x="409" y="2772"/>
                  </a:lnTo>
                  <a:lnTo>
                    <a:pt x="411" y="2801"/>
                  </a:lnTo>
                  <a:lnTo>
                    <a:pt x="412" y="2830"/>
                  </a:lnTo>
                  <a:lnTo>
                    <a:pt x="413" y="2859"/>
                  </a:lnTo>
                  <a:lnTo>
                    <a:pt x="413" y="2888"/>
                  </a:lnTo>
                  <a:lnTo>
                    <a:pt x="413" y="2918"/>
                  </a:lnTo>
                  <a:lnTo>
                    <a:pt x="412" y="2947"/>
                  </a:lnTo>
                  <a:lnTo>
                    <a:pt x="412" y="2962"/>
                  </a:lnTo>
                  <a:lnTo>
                    <a:pt x="411" y="2976"/>
                  </a:lnTo>
                  <a:lnTo>
                    <a:pt x="410" y="2990"/>
                  </a:lnTo>
                  <a:lnTo>
                    <a:pt x="410" y="3005"/>
                  </a:lnTo>
                  <a:lnTo>
                    <a:pt x="409" y="3020"/>
                  </a:lnTo>
                  <a:lnTo>
                    <a:pt x="408" y="3035"/>
                  </a:lnTo>
                  <a:lnTo>
                    <a:pt x="406" y="3049"/>
                  </a:lnTo>
                  <a:lnTo>
                    <a:pt x="405" y="3064"/>
                  </a:lnTo>
                  <a:lnTo>
                    <a:pt x="404" y="3079"/>
                  </a:lnTo>
                  <a:lnTo>
                    <a:pt x="401" y="3094"/>
                  </a:lnTo>
                  <a:lnTo>
                    <a:pt x="399" y="3109"/>
                  </a:lnTo>
                  <a:lnTo>
                    <a:pt x="398" y="3122"/>
                  </a:lnTo>
                  <a:lnTo>
                    <a:pt x="394" y="3152"/>
                  </a:lnTo>
                  <a:lnTo>
                    <a:pt x="389" y="3182"/>
                  </a:lnTo>
                  <a:lnTo>
                    <a:pt x="384" y="3211"/>
                  </a:lnTo>
                  <a:lnTo>
                    <a:pt x="379" y="3241"/>
                  </a:lnTo>
                  <a:lnTo>
                    <a:pt x="373" y="3270"/>
                  </a:lnTo>
                  <a:lnTo>
                    <a:pt x="366" y="3299"/>
                  </a:lnTo>
                  <a:lnTo>
                    <a:pt x="360" y="3329"/>
                  </a:lnTo>
                  <a:lnTo>
                    <a:pt x="352" y="3359"/>
                  </a:lnTo>
                  <a:lnTo>
                    <a:pt x="346" y="3389"/>
                  </a:lnTo>
                  <a:lnTo>
                    <a:pt x="338" y="3417"/>
                  </a:lnTo>
                  <a:lnTo>
                    <a:pt x="330" y="3447"/>
                  </a:lnTo>
                  <a:lnTo>
                    <a:pt x="322" y="3477"/>
                  </a:lnTo>
                  <a:lnTo>
                    <a:pt x="313" y="3507"/>
                  </a:lnTo>
                  <a:lnTo>
                    <a:pt x="305" y="3537"/>
                  </a:lnTo>
                  <a:lnTo>
                    <a:pt x="296" y="3565"/>
                  </a:lnTo>
                  <a:lnTo>
                    <a:pt x="286" y="3595"/>
                  </a:lnTo>
                  <a:lnTo>
                    <a:pt x="277" y="3625"/>
                  </a:lnTo>
                  <a:lnTo>
                    <a:pt x="267" y="3655"/>
                  </a:lnTo>
                  <a:lnTo>
                    <a:pt x="258" y="3684"/>
                  </a:lnTo>
                  <a:lnTo>
                    <a:pt x="248" y="3713"/>
                  </a:lnTo>
                </a:path>
              </a:pathLst>
            </a:custGeom>
            <a:noFill/>
            <a:ln w="1905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35" name="Freeform 1639"/>
            <p:cNvSpPr>
              <a:spLocks/>
            </p:cNvSpPr>
            <p:nvPr/>
          </p:nvSpPr>
          <p:spPr bwMode="auto">
            <a:xfrm>
              <a:off x="1801" y="1480"/>
              <a:ext cx="57" cy="747"/>
            </a:xfrm>
            <a:custGeom>
              <a:avLst/>
              <a:gdLst>
                <a:gd name="T0" fmla="*/ 7 w 287"/>
                <a:gd name="T1" fmla="*/ 30 h 3713"/>
                <a:gd name="T2" fmla="*/ 17 w 287"/>
                <a:gd name="T3" fmla="*/ 74 h 3713"/>
                <a:gd name="T4" fmla="*/ 25 w 287"/>
                <a:gd name="T5" fmla="*/ 117 h 3713"/>
                <a:gd name="T6" fmla="*/ 34 w 287"/>
                <a:gd name="T7" fmla="*/ 158 h 3713"/>
                <a:gd name="T8" fmla="*/ 41 w 287"/>
                <a:gd name="T9" fmla="*/ 199 h 3713"/>
                <a:gd name="T10" fmla="*/ 49 w 287"/>
                <a:gd name="T11" fmla="*/ 238 h 3713"/>
                <a:gd name="T12" fmla="*/ 55 w 287"/>
                <a:gd name="T13" fmla="*/ 277 h 3713"/>
                <a:gd name="T14" fmla="*/ 61 w 287"/>
                <a:gd name="T15" fmla="*/ 313 h 3713"/>
                <a:gd name="T16" fmla="*/ 67 w 287"/>
                <a:gd name="T17" fmla="*/ 349 h 3713"/>
                <a:gd name="T18" fmla="*/ 71 w 287"/>
                <a:gd name="T19" fmla="*/ 383 h 3713"/>
                <a:gd name="T20" fmla="*/ 75 w 287"/>
                <a:gd name="T21" fmla="*/ 417 h 3713"/>
                <a:gd name="T22" fmla="*/ 80 w 287"/>
                <a:gd name="T23" fmla="*/ 449 h 3713"/>
                <a:gd name="T24" fmla="*/ 83 w 287"/>
                <a:gd name="T25" fmla="*/ 481 h 3713"/>
                <a:gd name="T26" fmla="*/ 88 w 287"/>
                <a:gd name="T27" fmla="*/ 541 h 3713"/>
                <a:gd name="T28" fmla="*/ 91 w 287"/>
                <a:gd name="T29" fmla="*/ 597 h 3713"/>
                <a:gd name="T30" fmla="*/ 93 w 287"/>
                <a:gd name="T31" fmla="*/ 650 h 3713"/>
                <a:gd name="T32" fmla="*/ 94 w 287"/>
                <a:gd name="T33" fmla="*/ 700 h 3713"/>
                <a:gd name="T34" fmla="*/ 94 w 287"/>
                <a:gd name="T35" fmla="*/ 748 h 3713"/>
                <a:gd name="T36" fmla="*/ 92 w 287"/>
                <a:gd name="T37" fmla="*/ 793 h 3713"/>
                <a:gd name="T38" fmla="*/ 90 w 287"/>
                <a:gd name="T39" fmla="*/ 836 h 3713"/>
                <a:gd name="T40" fmla="*/ 87 w 287"/>
                <a:gd name="T41" fmla="*/ 876 h 3713"/>
                <a:gd name="T42" fmla="*/ 83 w 287"/>
                <a:gd name="T43" fmla="*/ 914 h 3713"/>
                <a:gd name="T44" fmla="*/ 78 w 287"/>
                <a:gd name="T45" fmla="*/ 952 h 3713"/>
                <a:gd name="T46" fmla="*/ 70 w 287"/>
                <a:gd name="T47" fmla="*/ 1011 h 3713"/>
                <a:gd name="T48" fmla="*/ 60 w 287"/>
                <a:gd name="T49" fmla="*/ 1080 h 3713"/>
                <a:gd name="T50" fmla="*/ 52 w 287"/>
                <a:gd name="T51" fmla="*/ 1149 h 3713"/>
                <a:gd name="T52" fmla="*/ 45 w 287"/>
                <a:gd name="T53" fmla="*/ 1219 h 3713"/>
                <a:gd name="T54" fmla="*/ 41 w 287"/>
                <a:gd name="T55" fmla="*/ 1290 h 3713"/>
                <a:gd name="T56" fmla="*/ 40 w 287"/>
                <a:gd name="T57" fmla="*/ 1365 h 3713"/>
                <a:gd name="T58" fmla="*/ 41 w 287"/>
                <a:gd name="T59" fmla="*/ 1441 h 3713"/>
                <a:gd name="T60" fmla="*/ 44 w 287"/>
                <a:gd name="T61" fmla="*/ 1519 h 3713"/>
                <a:gd name="T62" fmla="*/ 49 w 287"/>
                <a:gd name="T63" fmla="*/ 1598 h 3713"/>
                <a:gd name="T64" fmla="*/ 56 w 287"/>
                <a:gd name="T65" fmla="*/ 1679 h 3713"/>
                <a:gd name="T66" fmla="*/ 64 w 287"/>
                <a:gd name="T67" fmla="*/ 1761 h 3713"/>
                <a:gd name="T68" fmla="*/ 73 w 287"/>
                <a:gd name="T69" fmla="*/ 1845 h 3713"/>
                <a:gd name="T70" fmla="*/ 85 w 287"/>
                <a:gd name="T71" fmla="*/ 1928 h 3713"/>
                <a:gd name="T72" fmla="*/ 105 w 287"/>
                <a:gd name="T73" fmla="*/ 2070 h 3713"/>
                <a:gd name="T74" fmla="*/ 133 w 287"/>
                <a:gd name="T75" fmla="*/ 2240 h 3713"/>
                <a:gd name="T76" fmla="*/ 162 w 287"/>
                <a:gd name="T77" fmla="*/ 2410 h 3713"/>
                <a:gd name="T78" fmla="*/ 191 w 287"/>
                <a:gd name="T79" fmla="*/ 2579 h 3713"/>
                <a:gd name="T80" fmla="*/ 209 w 287"/>
                <a:gd name="T81" fmla="*/ 2690 h 3713"/>
                <a:gd name="T82" fmla="*/ 223 w 287"/>
                <a:gd name="T83" fmla="*/ 2772 h 3713"/>
                <a:gd name="T84" fmla="*/ 236 w 287"/>
                <a:gd name="T85" fmla="*/ 2852 h 3713"/>
                <a:gd name="T86" fmla="*/ 249 w 287"/>
                <a:gd name="T87" fmla="*/ 2932 h 3713"/>
                <a:gd name="T88" fmla="*/ 260 w 287"/>
                <a:gd name="T89" fmla="*/ 3010 h 3713"/>
                <a:gd name="T90" fmla="*/ 269 w 287"/>
                <a:gd name="T91" fmla="*/ 3085 h 3713"/>
                <a:gd name="T92" fmla="*/ 278 w 287"/>
                <a:gd name="T93" fmla="*/ 3159 h 3713"/>
                <a:gd name="T94" fmla="*/ 284 w 287"/>
                <a:gd name="T95" fmla="*/ 3232 h 3713"/>
                <a:gd name="T96" fmla="*/ 287 w 287"/>
                <a:gd name="T97" fmla="*/ 3308 h 3713"/>
                <a:gd name="T98" fmla="*/ 287 w 287"/>
                <a:gd name="T99" fmla="*/ 3345 h 3713"/>
                <a:gd name="T100" fmla="*/ 287 w 287"/>
                <a:gd name="T101" fmla="*/ 3384 h 3713"/>
                <a:gd name="T102" fmla="*/ 286 w 287"/>
                <a:gd name="T103" fmla="*/ 3425 h 3713"/>
                <a:gd name="T104" fmla="*/ 283 w 287"/>
                <a:gd name="T105" fmla="*/ 3465 h 3713"/>
                <a:gd name="T106" fmla="*/ 280 w 287"/>
                <a:gd name="T107" fmla="*/ 3508 h 3713"/>
                <a:gd name="T108" fmla="*/ 274 w 287"/>
                <a:gd name="T109" fmla="*/ 3553 h 3713"/>
                <a:gd name="T110" fmla="*/ 268 w 287"/>
                <a:gd name="T111" fmla="*/ 3598 h 3713"/>
                <a:gd name="T112" fmla="*/ 261 w 287"/>
                <a:gd name="T113" fmla="*/ 3646 h 3713"/>
                <a:gd name="T114" fmla="*/ 252 w 287"/>
                <a:gd name="T115" fmla="*/ 3696 h 3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87" h="3713">
                  <a:moveTo>
                    <a:pt x="0" y="0"/>
                  </a:moveTo>
                  <a:lnTo>
                    <a:pt x="3" y="15"/>
                  </a:lnTo>
                  <a:lnTo>
                    <a:pt x="7" y="30"/>
                  </a:lnTo>
                  <a:lnTo>
                    <a:pt x="10" y="45"/>
                  </a:lnTo>
                  <a:lnTo>
                    <a:pt x="14" y="59"/>
                  </a:lnTo>
                  <a:lnTo>
                    <a:pt x="17" y="74"/>
                  </a:lnTo>
                  <a:lnTo>
                    <a:pt x="20" y="88"/>
                  </a:lnTo>
                  <a:lnTo>
                    <a:pt x="22" y="103"/>
                  </a:lnTo>
                  <a:lnTo>
                    <a:pt x="25" y="117"/>
                  </a:lnTo>
                  <a:lnTo>
                    <a:pt x="28" y="131"/>
                  </a:lnTo>
                  <a:lnTo>
                    <a:pt x="31" y="146"/>
                  </a:lnTo>
                  <a:lnTo>
                    <a:pt x="34" y="158"/>
                  </a:lnTo>
                  <a:lnTo>
                    <a:pt x="36" y="172"/>
                  </a:lnTo>
                  <a:lnTo>
                    <a:pt x="39" y="186"/>
                  </a:lnTo>
                  <a:lnTo>
                    <a:pt x="41" y="199"/>
                  </a:lnTo>
                  <a:lnTo>
                    <a:pt x="43" y="213"/>
                  </a:lnTo>
                  <a:lnTo>
                    <a:pt x="47" y="226"/>
                  </a:lnTo>
                  <a:lnTo>
                    <a:pt x="49" y="238"/>
                  </a:lnTo>
                  <a:lnTo>
                    <a:pt x="51" y="251"/>
                  </a:lnTo>
                  <a:lnTo>
                    <a:pt x="53" y="264"/>
                  </a:lnTo>
                  <a:lnTo>
                    <a:pt x="55" y="277"/>
                  </a:lnTo>
                  <a:lnTo>
                    <a:pt x="57" y="289"/>
                  </a:lnTo>
                  <a:lnTo>
                    <a:pt x="59" y="301"/>
                  </a:lnTo>
                  <a:lnTo>
                    <a:pt x="61" y="313"/>
                  </a:lnTo>
                  <a:lnTo>
                    <a:pt x="63" y="326"/>
                  </a:lnTo>
                  <a:lnTo>
                    <a:pt x="65" y="337"/>
                  </a:lnTo>
                  <a:lnTo>
                    <a:pt x="67" y="349"/>
                  </a:lnTo>
                  <a:lnTo>
                    <a:pt x="68" y="361"/>
                  </a:lnTo>
                  <a:lnTo>
                    <a:pt x="70" y="372"/>
                  </a:lnTo>
                  <a:lnTo>
                    <a:pt x="71" y="383"/>
                  </a:lnTo>
                  <a:lnTo>
                    <a:pt x="73" y="395"/>
                  </a:lnTo>
                  <a:lnTo>
                    <a:pt x="74" y="407"/>
                  </a:lnTo>
                  <a:lnTo>
                    <a:pt x="75" y="417"/>
                  </a:lnTo>
                  <a:lnTo>
                    <a:pt x="76" y="428"/>
                  </a:lnTo>
                  <a:lnTo>
                    <a:pt x="78" y="438"/>
                  </a:lnTo>
                  <a:lnTo>
                    <a:pt x="80" y="449"/>
                  </a:lnTo>
                  <a:lnTo>
                    <a:pt x="81" y="460"/>
                  </a:lnTo>
                  <a:lnTo>
                    <a:pt x="82" y="470"/>
                  </a:lnTo>
                  <a:lnTo>
                    <a:pt x="83" y="481"/>
                  </a:lnTo>
                  <a:lnTo>
                    <a:pt x="85" y="501"/>
                  </a:lnTo>
                  <a:lnTo>
                    <a:pt x="86" y="522"/>
                  </a:lnTo>
                  <a:lnTo>
                    <a:pt x="88" y="541"/>
                  </a:lnTo>
                  <a:lnTo>
                    <a:pt x="89" y="560"/>
                  </a:lnTo>
                  <a:lnTo>
                    <a:pt x="90" y="579"/>
                  </a:lnTo>
                  <a:lnTo>
                    <a:pt x="91" y="597"/>
                  </a:lnTo>
                  <a:lnTo>
                    <a:pt x="92" y="615"/>
                  </a:lnTo>
                  <a:lnTo>
                    <a:pt x="93" y="633"/>
                  </a:lnTo>
                  <a:lnTo>
                    <a:pt x="93" y="650"/>
                  </a:lnTo>
                  <a:lnTo>
                    <a:pt x="94" y="667"/>
                  </a:lnTo>
                  <a:lnTo>
                    <a:pt x="94" y="684"/>
                  </a:lnTo>
                  <a:lnTo>
                    <a:pt x="94" y="700"/>
                  </a:lnTo>
                  <a:lnTo>
                    <a:pt x="94" y="716"/>
                  </a:lnTo>
                  <a:lnTo>
                    <a:pt x="94" y="732"/>
                  </a:lnTo>
                  <a:lnTo>
                    <a:pt x="94" y="748"/>
                  </a:lnTo>
                  <a:lnTo>
                    <a:pt x="93" y="763"/>
                  </a:lnTo>
                  <a:lnTo>
                    <a:pt x="93" y="778"/>
                  </a:lnTo>
                  <a:lnTo>
                    <a:pt x="92" y="793"/>
                  </a:lnTo>
                  <a:lnTo>
                    <a:pt x="91" y="807"/>
                  </a:lnTo>
                  <a:lnTo>
                    <a:pt x="91" y="821"/>
                  </a:lnTo>
                  <a:lnTo>
                    <a:pt x="90" y="836"/>
                  </a:lnTo>
                  <a:lnTo>
                    <a:pt x="89" y="848"/>
                  </a:lnTo>
                  <a:lnTo>
                    <a:pt x="88" y="862"/>
                  </a:lnTo>
                  <a:lnTo>
                    <a:pt x="87" y="876"/>
                  </a:lnTo>
                  <a:lnTo>
                    <a:pt x="85" y="889"/>
                  </a:lnTo>
                  <a:lnTo>
                    <a:pt x="84" y="902"/>
                  </a:lnTo>
                  <a:lnTo>
                    <a:pt x="83" y="914"/>
                  </a:lnTo>
                  <a:lnTo>
                    <a:pt x="82" y="927"/>
                  </a:lnTo>
                  <a:lnTo>
                    <a:pt x="80" y="939"/>
                  </a:lnTo>
                  <a:lnTo>
                    <a:pt x="78" y="952"/>
                  </a:lnTo>
                  <a:lnTo>
                    <a:pt x="76" y="963"/>
                  </a:lnTo>
                  <a:lnTo>
                    <a:pt x="73" y="988"/>
                  </a:lnTo>
                  <a:lnTo>
                    <a:pt x="70" y="1011"/>
                  </a:lnTo>
                  <a:lnTo>
                    <a:pt x="67" y="1035"/>
                  </a:lnTo>
                  <a:lnTo>
                    <a:pt x="64" y="1058"/>
                  </a:lnTo>
                  <a:lnTo>
                    <a:pt x="60" y="1080"/>
                  </a:lnTo>
                  <a:lnTo>
                    <a:pt x="57" y="1103"/>
                  </a:lnTo>
                  <a:lnTo>
                    <a:pt x="55" y="1126"/>
                  </a:lnTo>
                  <a:lnTo>
                    <a:pt x="52" y="1149"/>
                  </a:lnTo>
                  <a:lnTo>
                    <a:pt x="50" y="1172"/>
                  </a:lnTo>
                  <a:lnTo>
                    <a:pt x="48" y="1195"/>
                  </a:lnTo>
                  <a:lnTo>
                    <a:pt x="45" y="1219"/>
                  </a:lnTo>
                  <a:lnTo>
                    <a:pt x="44" y="1242"/>
                  </a:lnTo>
                  <a:lnTo>
                    <a:pt x="42" y="1267"/>
                  </a:lnTo>
                  <a:lnTo>
                    <a:pt x="41" y="1290"/>
                  </a:lnTo>
                  <a:lnTo>
                    <a:pt x="41" y="1315"/>
                  </a:lnTo>
                  <a:lnTo>
                    <a:pt x="40" y="1340"/>
                  </a:lnTo>
                  <a:lnTo>
                    <a:pt x="40" y="1365"/>
                  </a:lnTo>
                  <a:lnTo>
                    <a:pt x="40" y="1390"/>
                  </a:lnTo>
                  <a:lnTo>
                    <a:pt x="40" y="1416"/>
                  </a:lnTo>
                  <a:lnTo>
                    <a:pt x="41" y="1441"/>
                  </a:lnTo>
                  <a:lnTo>
                    <a:pt x="41" y="1467"/>
                  </a:lnTo>
                  <a:lnTo>
                    <a:pt x="42" y="1492"/>
                  </a:lnTo>
                  <a:lnTo>
                    <a:pt x="44" y="1519"/>
                  </a:lnTo>
                  <a:lnTo>
                    <a:pt x="45" y="1546"/>
                  </a:lnTo>
                  <a:lnTo>
                    <a:pt x="47" y="1571"/>
                  </a:lnTo>
                  <a:lnTo>
                    <a:pt x="49" y="1598"/>
                  </a:lnTo>
                  <a:lnTo>
                    <a:pt x="51" y="1626"/>
                  </a:lnTo>
                  <a:lnTo>
                    <a:pt x="53" y="1652"/>
                  </a:lnTo>
                  <a:lnTo>
                    <a:pt x="56" y="1679"/>
                  </a:lnTo>
                  <a:lnTo>
                    <a:pt x="58" y="1706"/>
                  </a:lnTo>
                  <a:lnTo>
                    <a:pt x="61" y="1734"/>
                  </a:lnTo>
                  <a:lnTo>
                    <a:pt x="64" y="1761"/>
                  </a:lnTo>
                  <a:lnTo>
                    <a:pt x="67" y="1788"/>
                  </a:lnTo>
                  <a:lnTo>
                    <a:pt x="70" y="1816"/>
                  </a:lnTo>
                  <a:lnTo>
                    <a:pt x="73" y="1845"/>
                  </a:lnTo>
                  <a:lnTo>
                    <a:pt x="77" y="1873"/>
                  </a:lnTo>
                  <a:lnTo>
                    <a:pt x="81" y="1900"/>
                  </a:lnTo>
                  <a:lnTo>
                    <a:pt x="85" y="1928"/>
                  </a:lnTo>
                  <a:lnTo>
                    <a:pt x="88" y="1957"/>
                  </a:lnTo>
                  <a:lnTo>
                    <a:pt x="97" y="2013"/>
                  </a:lnTo>
                  <a:lnTo>
                    <a:pt x="105" y="2070"/>
                  </a:lnTo>
                  <a:lnTo>
                    <a:pt x="114" y="2126"/>
                  </a:lnTo>
                  <a:lnTo>
                    <a:pt x="123" y="2183"/>
                  </a:lnTo>
                  <a:lnTo>
                    <a:pt x="133" y="2240"/>
                  </a:lnTo>
                  <a:lnTo>
                    <a:pt x="142" y="2297"/>
                  </a:lnTo>
                  <a:lnTo>
                    <a:pt x="152" y="2354"/>
                  </a:lnTo>
                  <a:lnTo>
                    <a:pt x="162" y="2410"/>
                  </a:lnTo>
                  <a:lnTo>
                    <a:pt x="171" y="2467"/>
                  </a:lnTo>
                  <a:lnTo>
                    <a:pt x="181" y="2523"/>
                  </a:lnTo>
                  <a:lnTo>
                    <a:pt x="191" y="2579"/>
                  </a:lnTo>
                  <a:lnTo>
                    <a:pt x="201" y="2635"/>
                  </a:lnTo>
                  <a:lnTo>
                    <a:pt x="205" y="2663"/>
                  </a:lnTo>
                  <a:lnTo>
                    <a:pt x="209" y="2690"/>
                  </a:lnTo>
                  <a:lnTo>
                    <a:pt x="215" y="2717"/>
                  </a:lnTo>
                  <a:lnTo>
                    <a:pt x="219" y="2744"/>
                  </a:lnTo>
                  <a:lnTo>
                    <a:pt x="223" y="2772"/>
                  </a:lnTo>
                  <a:lnTo>
                    <a:pt x="228" y="2799"/>
                  </a:lnTo>
                  <a:lnTo>
                    <a:pt x="232" y="2825"/>
                  </a:lnTo>
                  <a:lnTo>
                    <a:pt x="236" y="2852"/>
                  </a:lnTo>
                  <a:lnTo>
                    <a:pt x="240" y="2879"/>
                  </a:lnTo>
                  <a:lnTo>
                    <a:pt x="245" y="2905"/>
                  </a:lnTo>
                  <a:lnTo>
                    <a:pt x="249" y="2932"/>
                  </a:lnTo>
                  <a:lnTo>
                    <a:pt x="252" y="2957"/>
                  </a:lnTo>
                  <a:lnTo>
                    <a:pt x="256" y="2983"/>
                  </a:lnTo>
                  <a:lnTo>
                    <a:pt x="260" y="3010"/>
                  </a:lnTo>
                  <a:lnTo>
                    <a:pt x="263" y="3034"/>
                  </a:lnTo>
                  <a:lnTo>
                    <a:pt x="266" y="3060"/>
                  </a:lnTo>
                  <a:lnTo>
                    <a:pt x="269" y="3085"/>
                  </a:lnTo>
                  <a:lnTo>
                    <a:pt x="272" y="3110"/>
                  </a:lnTo>
                  <a:lnTo>
                    <a:pt x="274" y="3134"/>
                  </a:lnTo>
                  <a:lnTo>
                    <a:pt x="278" y="3159"/>
                  </a:lnTo>
                  <a:lnTo>
                    <a:pt x="280" y="3183"/>
                  </a:lnTo>
                  <a:lnTo>
                    <a:pt x="282" y="3208"/>
                  </a:lnTo>
                  <a:lnTo>
                    <a:pt x="284" y="3232"/>
                  </a:lnTo>
                  <a:lnTo>
                    <a:pt x="285" y="3258"/>
                  </a:lnTo>
                  <a:lnTo>
                    <a:pt x="286" y="3282"/>
                  </a:lnTo>
                  <a:lnTo>
                    <a:pt x="287" y="3308"/>
                  </a:lnTo>
                  <a:lnTo>
                    <a:pt x="287" y="3319"/>
                  </a:lnTo>
                  <a:lnTo>
                    <a:pt x="287" y="3332"/>
                  </a:lnTo>
                  <a:lnTo>
                    <a:pt x="287" y="3345"/>
                  </a:lnTo>
                  <a:lnTo>
                    <a:pt x="287" y="3359"/>
                  </a:lnTo>
                  <a:lnTo>
                    <a:pt x="287" y="3372"/>
                  </a:lnTo>
                  <a:lnTo>
                    <a:pt x="287" y="3384"/>
                  </a:lnTo>
                  <a:lnTo>
                    <a:pt x="287" y="3397"/>
                  </a:lnTo>
                  <a:lnTo>
                    <a:pt x="286" y="3411"/>
                  </a:lnTo>
                  <a:lnTo>
                    <a:pt x="286" y="3425"/>
                  </a:lnTo>
                  <a:lnTo>
                    <a:pt x="285" y="3438"/>
                  </a:lnTo>
                  <a:lnTo>
                    <a:pt x="284" y="3451"/>
                  </a:lnTo>
                  <a:lnTo>
                    <a:pt x="283" y="3465"/>
                  </a:lnTo>
                  <a:lnTo>
                    <a:pt x="282" y="3480"/>
                  </a:lnTo>
                  <a:lnTo>
                    <a:pt x="281" y="3494"/>
                  </a:lnTo>
                  <a:lnTo>
                    <a:pt x="280" y="3508"/>
                  </a:lnTo>
                  <a:lnTo>
                    <a:pt x="278" y="3523"/>
                  </a:lnTo>
                  <a:lnTo>
                    <a:pt x="277" y="3538"/>
                  </a:lnTo>
                  <a:lnTo>
                    <a:pt x="274" y="3553"/>
                  </a:lnTo>
                  <a:lnTo>
                    <a:pt x="272" y="3567"/>
                  </a:lnTo>
                  <a:lnTo>
                    <a:pt x="270" y="3582"/>
                  </a:lnTo>
                  <a:lnTo>
                    <a:pt x="268" y="3598"/>
                  </a:lnTo>
                  <a:lnTo>
                    <a:pt x="266" y="3614"/>
                  </a:lnTo>
                  <a:lnTo>
                    <a:pt x="264" y="3630"/>
                  </a:lnTo>
                  <a:lnTo>
                    <a:pt x="261" y="3646"/>
                  </a:lnTo>
                  <a:lnTo>
                    <a:pt x="257" y="3662"/>
                  </a:lnTo>
                  <a:lnTo>
                    <a:pt x="255" y="3679"/>
                  </a:lnTo>
                  <a:lnTo>
                    <a:pt x="252" y="3696"/>
                  </a:lnTo>
                  <a:lnTo>
                    <a:pt x="248" y="3713"/>
                  </a:lnTo>
                </a:path>
              </a:pathLst>
            </a:custGeom>
            <a:noFill/>
            <a:ln w="1905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36" name="Line 1640"/>
            <p:cNvSpPr>
              <a:spLocks noChangeShapeType="1"/>
            </p:cNvSpPr>
            <p:nvPr/>
          </p:nvSpPr>
          <p:spPr bwMode="auto">
            <a:xfrm flipH="1" flipV="1">
              <a:off x="1264" y="1839"/>
              <a:ext cx="15" cy="15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33737" name="Group 1641"/>
          <p:cNvGrpSpPr>
            <a:grpSpLocks/>
          </p:cNvGrpSpPr>
          <p:nvPr/>
        </p:nvGrpSpPr>
        <p:grpSpPr bwMode="auto">
          <a:xfrm>
            <a:off x="1624013" y="3840163"/>
            <a:ext cx="1236662" cy="842962"/>
            <a:chOff x="1023" y="2469"/>
            <a:chExt cx="779" cy="531"/>
          </a:xfrm>
        </p:grpSpPr>
        <p:sp>
          <p:nvSpPr>
            <p:cNvPr id="133738" name="Line 1642"/>
            <p:cNvSpPr>
              <a:spLocks noChangeShapeType="1"/>
            </p:cNvSpPr>
            <p:nvPr/>
          </p:nvSpPr>
          <p:spPr bwMode="auto">
            <a:xfrm flipH="1">
              <a:off x="1496" y="2469"/>
              <a:ext cx="306" cy="5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39" name="Line 1643"/>
            <p:cNvSpPr>
              <a:spLocks noChangeShapeType="1"/>
            </p:cNvSpPr>
            <p:nvPr/>
          </p:nvSpPr>
          <p:spPr bwMode="auto">
            <a:xfrm flipH="1">
              <a:off x="1023" y="3000"/>
              <a:ext cx="47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40" name="Line 1644"/>
            <p:cNvSpPr>
              <a:spLocks noChangeShapeType="1"/>
            </p:cNvSpPr>
            <p:nvPr/>
          </p:nvSpPr>
          <p:spPr bwMode="auto">
            <a:xfrm flipV="1">
              <a:off x="1110" y="2800"/>
              <a:ext cx="151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41" name="Line 1645"/>
            <p:cNvSpPr>
              <a:spLocks noChangeShapeType="1"/>
            </p:cNvSpPr>
            <p:nvPr/>
          </p:nvSpPr>
          <p:spPr bwMode="auto">
            <a:xfrm>
              <a:off x="1189" y="2702"/>
              <a:ext cx="0" cy="1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42" name="Line 1646"/>
            <p:cNvSpPr>
              <a:spLocks noChangeShapeType="1"/>
            </p:cNvSpPr>
            <p:nvPr/>
          </p:nvSpPr>
          <p:spPr bwMode="auto">
            <a:xfrm>
              <a:off x="1148" y="2734"/>
              <a:ext cx="3" cy="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43" name="Line 1647"/>
            <p:cNvSpPr>
              <a:spLocks noChangeShapeType="1"/>
            </p:cNvSpPr>
            <p:nvPr/>
          </p:nvSpPr>
          <p:spPr bwMode="auto">
            <a:xfrm flipV="1">
              <a:off x="1189" y="2751"/>
              <a:ext cx="48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44" name="Line 1648"/>
            <p:cNvSpPr>
              <a:spLocks noChangeShapeType="1"/>
            </p:cNvSpPr>
            <p:nvPr/>
          </p:nvSpPr>
          <p:spPr bwMode="auto">
            <a:xfrm>
              <a:off x="1137" y="2837"/>
              <a:ext cx="3" cy="1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45" name="Line 1649"/>
            <p:cNvSpPr>
              <a:spLocks noChangeShapeType="1"/>
            </p:cNvSpPr>
            <p:nvPr/>
          </p:nvSpPr>
          <p:spPr bwMode="auto">
            <a:xfrm flipV="1">
              <a:off x="1228" y="2829"/>
              <a:ext cx="3" cy="1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46" name="Freeform 1650"/>
            <p:cNvSpPr>
              <a:spLocks/>
            </p:cNvSpPr>
            <p:nvPr/>
          </p:nvSpPr>
          <p:spPr bwMode="auto">
            <a:xfrm>
              <a:off x="1157" y="2823"/>
              <a:ext cx="32" cy="104"/>
            </a:xfrm>
            <a:custGeom>
              <a:avLst/>
              <a:gdLst>
                <a:gd name="T0" fmla="*/ 158 w 158"/>
                <a:gd name="T1" fmla="*/ 0 h 516"/>
                <a:gd name="T2" fmla="*/ 129 w 158"/>
                <a:gd name="T3" fmla="*/ 229 h 516"/>
                <a:gd name="T4" fmla="*/ 0 w 158"/>
                <a:gd name="T5" fmla="*/ 51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8" h="516">
                  <a:moveTo>
                    <a:pt x="158" y="0"/>
                  </a:moveTo>
                  <a:lnTo>
                    <a:pt x="129" y="229"/>
                  </a:lnTo>
                  <a:lnTo>
                    <a:pt x="0" y="51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47" name="Line 1651"/>
            <p:cNvSpPr>
              <a:spLocks noChangeShapeType="1"/>
            </p:cNvSpPr>
            <p:nvPr/>
          </p:nvSpPr>
          <p:spPr bwMode="auto">
            <a:xfrm>
              <a:off x="1189" y="2869"/>
              <a:ext cx="28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48" name="Line 1652"/>
            <p:cNvSpPr>
              <a:spLocks noChangeShapeType="1"/>
            </p:cNvSpPr>
            <p:nvPr/>
          </p:nvSpPr>
          <p:spPr bwMode="auto">
            <a:xfrm flipV="1">
              <a:off x="1137" y="2933"/>
              <a:ext cx="91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49" name="Line 1653"/>
            <p:cNvSpPr>
              <a:spLocks noChangeShapeType="1"/>
            </p:cNvSpPr>
            <p:nvPr/>
          </p:nvSpPr>
          <p:spPr bwMode="auto">
            <a:xfrm flipV="1">
              <a:off x="1300" y="2740"/>
              <a:ext cx="73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50" name="Line 1654"/>
            <p:cNvSpPr>
              <a:spLocks noChangeShapeType="1"/>
            </p:cNvSpPr>
            <p:nvPr/>
          </p:nvSpPr>
          <p:spPr bwMode="auto">
            <a:xfrm flipV="1">
              <a:off x="1297" y="2814"/>
              <a:ext cx="71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51" name="Line 1655"/>
            <p:cNvSpPr>
              <a:spLocks noChangeShapeType="1"/>
            </p:cNvSpPr>
            <p:nvPr/>
          </p:nvSpPr>
          <p:spPr bwMode="auto">
            <a:xfrm flipV="1">
              <a:off x="1300" y="2861"/>
              <a:ext cx="7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52" name="Line 1656"/>
            <p:cNvSpPr>
              <a:spLocks noChangeShapeType="1"/>
            </p:cNvSpPr>
            <p:nvPr/>
          </p:nvSpPr>
          <p:spPr bwMode="auto">
            <a:xfrm flipH="1">
              <a:off x="1304" y="2702"/>
              <a:ext cx="37" cy="1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53" name="Line 1657"/>
            <p:cNvSpPr>
              <a:spLocks noChangeShapeType="1"/>
            </p:cNvSpPr>
            <p:nvPr/>
          </p:nvSpPr>
          <p:spPr bwMode="auto">
            <a:xfrm>
              <a:off x="1341" y="2771"/>
              <a:ext cx="0" cy="1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54" name="Freeform 1658"/>
            <p:cNvSpPr>
              <a:spLocks/>
            </p:cNvSpPr>
            <p:nvPr/>
          </p:nvSpPr>
          <p:spPr bwMode="auto">
            <a:xfrm>
              <a:off x="1401" y="2734"/>
              <a:ext cx="55" cy="83"/>
            </a:xfrm>
            <a:custGeom>
              <a:avLst/>
              <a:gdLst>
                <a:gd name="T0" fmla="*/ 0 w 272"/>
                <a:gd name="T1" fmla="*/ 0 h 416"/>
                <a:gd name="T2" fmla="*/ 172 w 272"/>
                <a:gd name="T3" fmla="*/ 416 h 416"/>
                <a:gd name="T4" fmla="*/ 272 w 272"/>
                <a:gd name="T5" fmla="*/ 416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72" h="416">
                  <a:moveTo>
                    <a:pt x="0" y="0"/>
                  </a:moveTo>
                  <a:lnTo>
                    <a:pt x="172" y="416"/>
                  </a:lnTo>
                  <a:lnTo>
                    <a:pt x="272" y="41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55" name="Freeform 1659"/>
            <p:cNvSpPr>
              <a:spLocks/>
            </p:cNvSpPr>
            <p:nvPr/>
          </p:nvSpPr>
          <p:spPr bwMode="auto">
            <a:xfrm>
              <a:off x="1393" y="2897"/>
              <a:ext cx="52" cy="47"/>
            </a:xfrm>
            <a:custGeom>
              <a:avLst/>
              <a:gdLst>
                <a:gd name="T0" fmla="*/ 0 w 258"/>
                <a:gd name="T1" fmla="*/ 158 h 229"/>
                <a:gd name="T2" fmla="*/ 71 w 258"/>
                <a:gd name="T3" fmla="*/ 229 h 229"/>
                <a:gd name="T4" fmla="*/ 258 w 258"/>
                <a:gd name="T5" fmla="*/ 229 h 229"/>
                <a:gd name="T6" fmla="*/ 243 w 258"/>
                <a:gd name="T7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8" h="229">
                  <a:moveTo>
                    <a:pt x="0" y="158"/>
                  </a:moveTo>
                  <a:lnTo>
                    <a:pt x="71" y="229"/>
                  </a:lnTo>
                  <a:lnTo>
                    <a:pt x="258" y="229"/>
                  </a:lnTo>
                  <a:lnTo>
                    <a:pt x="24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56" name="Line 1660"/>
            <p:cNvSpPr>
              <a:spLocks noChangeShapeType="1"/>
            </p:cNvSpPr>
            <p:nvPr/>
          </p:nvSpPr>
          <p:spPr bwMode="auto">
            <a:xfrm flipV="1">
              <a:off x="1393" y="2820"/>
              <a:ext cx="38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57" name="Line 1661"/>
            <p:cNvSpPr>
              <a:spLocks noChangeShapeType="1"/>
            </p:cNvSpPr>
            <p:nvPr/>
          </p:nvSpPr>
          <p:spPr bwMode="auto">
            <a:xfrm>
              <a:off x="1393" y="2809"/>
              <a:ext cx="0" cy="1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58" name="Freeform 1662"/>
            <p:cNvSpPr>
              <a:spLocks/>
            </p:cNvSpPr>
            <p:nvPr/>
          </p:nvSpPr>
          <p:spPr bwMode="auto">
            <a:xfrm>
              <a:off x="1363" y="2708"/>
              <a:ext cx="41" cy="135"/>
            </a:xfrm>
            <a:custGeom>
              <a:avLst/>
              <a:gdLst>
                <a:gd name="T0" fmla="*/ 202 w 202"/>
                <a:gd name="T1" fmla="*/ 0 h 674"/>
                <a:gd name="T2" fmla="*/ 115 w 202"/>
                <a:gd name="T3" fmla="*/ 330 h 674"/>
                <a:gd name="T4" fmla="*/ 0 w 202"/>
                <a:gd name="T5" fmla="*/ 674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2" h="674">
                  <a:moveTo>
                    <a:pt x="202" y="0"/>
                  </a:moveTo>
                  <a:lnTo>
                    <a:pt x="115" y="330"/>
                  </a:lnTo>
                  <a:lnTo>
                    <a:pt x="0" y="67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34066" name="Group 1970"/>
          <p:cNvGrpSpPr>
            <a:grpSpLocks/>
          </p:cNvGrpSpPr>
          <p:nvPr/>
        </p:nvGrpSpPr>
        <p:grpSpPr bwMode="auto">
          <a:xfrm>
            <a:off x="2246313" y="1497013"/>
            <a:ext cx="355600" cy="2725737"/>
            <a:chOff x="1415" y="943"/>
            <a:chExt cx="224" cy="1717"/>
          </a:xfrm>
        </p:grpSpPr>
        <p:grpSp>
          <p:nvGrpSpPr>
            <p:cNvPr id="133799" name="Group 1703"/>
            <p:cNvGrpSpPr>
              <a:grpSpLocks/>
            </p:cNvGrpSpPr>
            <p:nvPr/>
          </p:nvGrpSpPr>
          <p:grpSpPr bwMode="auto">
            <a:xfrm>
              <a:off x="1415" y="1100"/>
              <a:ext cx="224" cy="1407"/>
              <a:chOff x="1415" y="1150"/>
              <a:chExt cx="224" cy="1407"/>
            </a:xfrm>
          </p:grpSpPr>
          <p:sp>
            <p:nvSpPr>
              <p:cNvPr id="133800" name="Rectangle 1704"/>
              <p:cNvSpPr>
                <a:spLocks noChangeArrowheads="1"/>
              </p:cNvSpPr>
              <p:nvPr/>
            </p:nvSpPr>
            <p:spPr bwMode="auto">
              <a:xfrm>
                <a:off x="1427" y="1201"/>
                <a:ext cx="199" cy="130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133801" name="Group 1705"/>
              <p:cNvGrpSpPr>
                <a:grpSpLocks/>
              </p:cNvGrpSpPr>
              <p:nvPr/>
            </p:nvGrpSpPr>
            <p:grpSpPr bwMode="auto">
              <a:xfrm>
                <a:off x="1415" y="1150"/>
                <a:ext cx="224" cy="1407"/>
                <a:chOff x="1415" y="1150"/>
                <a:chExt cx="224" cy="1407"/>
              </a:xfrm>
            </p:grpSpPr>
            <p:sp>
              <p:nvSpPr>
                <p:cNvPr id="133802" name="Line 1706"/>
                <p:cNvSpPr>
                  <a:spLocks noChangeShapeType="1"/>
                </p:cNvSpPr>
                <p:nvPr/>
              </p:nvSpPr>
              <p:spPr bwMode="auto">
                <a:xfrm>
                  <a:off x="1639" y="1186"/>
                  <a:ext cx="0" cy="1335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33803" name="Line 1707"/>
                <p:cNvSpPr>
                  <a:spLocks noChangeShapeType="1"/>
                </p:cNvSpPr>
                <p:nvPr/>
              </p:nvSpPr>
              <p:spPr bwMode="auto">
                <a:xfrm>
                  <a:off x="1415" y="1186"/>
                  <a:ext cx="0" cy="1335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33804" name="Line 1708"/>
                <p:cNvSpPr>
                  <a:spLocks noChangeShapeType="1"/>
                </p:cNvSpPr>
                <p:nvPr/>
              </p:nvSpPr>
              <p:spPr bwMode="auto">
                <a:xfrm>
                  <a:off x="1453" y="1150"/>
                  <a:ext cx="149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33805" name="Line 1709"/>
                <p:cNvSpPr>
                  <a:spLocks noChangeShapeType="1"/>
                </p:cNvSpPr>
                <p:nvPr/>
              </p:nvSpPr>
              <p:spPr bwMode="auto">
                <a:xfrm flipH="1">
                  <a:off x="1453" y="2557"/>
                  <a:ext cx="149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33806" name="Line 1710"/>
                <p:cNvSpPr>
                  <a:spLocks noChangeShapeType="1"/>
                </p:cNvSpPr>
                <p:nvPr/>
              </p:nvSpPr>
              <p:spPr bwMode="auto">
                <a:xfrm flipH="1">
                  <a:off x="1415" y="1150"/>
                  <a:ext cx="38" cy="36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33807" name="Line 1711"/>
                <p:cNvSpPr>
                  <a:spLocks noChangeShapeType="1"/>
                </p:cNvSpPr>
                <p:nvPr/>
              </p:nvSpPr>
              <p:spPr bwMode="auto">
                <a:xfrm>
                  <a:off x="1602" y="1150"/>
                  <a:ext cx="37" cy="36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33808" name="Line 1712"/>
                <p:cNvSpPr>
                  <a:spLocks noChangeShapeType="1"/>
                </p:cNvSpPr>
                <p:nvPr/>
              </p:nvSpPr>
              <p:spPr bwMode="auto">
                <a:xfrm>
                  <a:off x="1415" y="2521"/>
                  <a:ext cx="38" cy="36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33809" name="Line 1713"/>
                <p:cNvSpPr>
                  <a:spLocks noChangeShapeType="1"/>
                </p:cNvSpPr>
                <p:nvPr/>
              </p:nvSpPr>
              <p:spPr bwMode="auto">
                <a:xfrm flipH="1">
                  <a:off x="1602" y="2521"/>
                  <a:ext cx="37" cy="36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33810" name="Line 1714"/>
                <p:cNvSpPr>
                  <a:spLocks noChangeShapeType="1"/>
                </p:cNvSpPr>
                <p:nvPr/>
              </p:nvSpPr>
              <p:spPr bwMode="auto">
                <a:xfrm>
                  <a:off x="1415" y="1186"/>
                  <a:ext cx="224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33811" name="Line 1715"/>
                <p:cNvSpPr>
                  <a:spLocks noChangeShapeType="1"/>
                </p:cNvSpPr>
                <p:nvPr/>
              </p:nvSpPr>
              <p:spPr bwMode="auto">
                <a:xfrm>
                  <a:off x="1415" y="2521"/>
                  <a:ext cx="224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</p:grpSp>
        </p:grpSp>
        <p:grpSp>
          <p:nvGrpSpPr>
            <p:cNvPr id="133812" name="Group 1716"/>
            <p:cNvGrpSpPr>
              <a:grpSpLocks/>
            </p:cNvGrpSpPr>
            <p:nvPr/>
          </p:nvGrpSpPr>
          <p:grpSpPr bwMode="auto">
            <a:xfrm>
              <a:off x="1528" y="943"/>
              <a:ext cx="0" cy="1717"/>
              <a:chOff x="1528" y="993"/>
              <a:chExt cx="0" cy="1717"/>
            </a:xfrm>
          </p:grpSpPr>
          <p:sp>
            <p:nvSpPr>
              <p:cNvPr id="133813" name="Line 1717"/>
              <p:cNvSpPr>
                <a:spLocks noChangeShapeType="1"/>
              </p:cNvSpPr>
              <p:nvPr/>
            </p:nvSpPr>
            <p:spPr bwMode="auto">
              <a:xfrm>
                <a:off x="1528" y="993"/>
                <a:ext cx="0" cy="52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33814" name="Line 1718"/>
              <p:cNvSpPr>
                <a:spLocks noChangeShapeType="1"/>
              </p:cNvSpPr>
              <p:nvPr/>
            </p:nvSpPr>
            <p:spPr bwMode="auto">
              <a:xfrm>
                <a:off x="1528" y="1591"/>
                <a:ext cx="0" cy="5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33815" name="Line 1719"/>
              <p:cNvSpPr>
                <a:spLocks noChangeShapeType="1"/>
              </p:cNvSpPr>
              <p:nvPr/>
            </p:nvSpPr>
            <p:spPr bwMode="auto">
              <a:xfrm>
                <a:off x="1528" y="1725"/>
                <a:ext cx="0" cy="3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33816" name="Line 1720"/>
              <p:cNvSpPr>
                <a:spLocks noChangeShapeType="1"/>
              </p:cNvSpPr>
              <p:nvPr/>
            </p:nvSpPr>
            <p:spPr bwMode="auto">
              <a:xfrm>
                <a:off x="1528" y="2172"/>
                <a:ext cx="0" cy="6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33817" name="Line 1721"/>
              <p:cNvSpPr>
                <a:spLocks noChangeShapeType="1"/>
              </p:cNvSpPr>
              <p:nvPr/>
            </p:nvSpPr>
            <p:spPr bwMode="auto">
              <a:xfrm>
                <a:off x="1528" y="2307"/>
                <a:ext cx="0" cy="40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133818" name="Group 1722"/>
          <p:cNvGrpSpPr>
            <a:grpSpLocks/>
          </p:cNvGrpSpPr>
          <p:nvPr/>
        </p:nvGrpSpPr>
        <p:grpSpPr bwMode="auto">
          <a:xfrm>
            <a:off x="5348288" y="2849563"/>
            <a:ext cx="3071812" cy="2030412"/>
            <a:chOff x="3369" y="1845"/>
            <a:chExt cx="1935" cy="1279"/>
          </a:xfrm>
        </p:grpSpPr>
        <p:grpSp>
          <p:nvGrpSpPr>
            <p:cNvPr id="133819" name="Group 1723"/>
            <p:cNvGrpSpPr>
              <a:grpSpLocks/>
            </p:cNvGrpSpPr>
            <p:nvPr/>
          </p:nvGrpSpPr>
          <p:grpSpPr bwMode="auto">
            <a:xfrm>
              <a:off x="3369" y="1845"/>
              <a:ext cx="1932" cy="1279"/>
              <a:chOff x="3369" y="1845"/>
              <a:chExt cx="1932" cy="1279"/>
            </a:xfrm>
          </p:grpSpPr>
          <p:sp>
            <p:nvSpPr>
              <p:cNvPr id="133820" name="Line 1724"/>
              <p:cNvSpPr>
                <a:spLocks noChangeShapeType="1"/>
              </p:cNvSpPr>
              <p:nvPr/>
            </p:nvSpPr>
            <p:spPr bwMode="auto">
              <a:xfrm flipH="1">
                <a:off x="3369" y="1848"/>
                <a:ext cx="1932" cy="0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33821" name="Line 1725"/>
              <p:cNvSpPr>
                <a:spLocks noChangeShapeType="1"/>
              </p:cNvSpPr>
              <p:nvPr/>
            </p:nvSpPr>
            <p:spPr bwMode="auto">
              <a:xfrm>
                <a:off x="3369" y="1848"/>
                <a:ext cx="0" cy="345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33822" name="Line 1726"/>
              <p:cNvSpPr>
                <a:spLocks noChangeShapeType="1"/>
              </p:cNvSpPr>
              <p:nvPr/>
            </p:nvSpPr>
            <p:spPr bwMode="auto">
              <a:xfrm>
                <a:off x="3369" y="2193"/>
                <a:ext cx="1041" cy="0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33823" name="Line 1727"/>
              <p:cNvSpPr>
                <a:spLocks noChangeShapeType="1"/>
              </p:cNvSpPr>
              <p:nvPr/>
            </p:nvSpPr>
            <p:spPr bwMode="auto">
              <a:xfrm>
                <a:off x="4410" y="2193"/>
                <a:ext cx="0" cy="931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33824" name="Line 1728"/>
              <p:cNvSpPr>
                <a:spLocks noChangeShapeType="1"/>
              </p:cNvSpPr>
              <p:nvPr/>
            </p:nvSpPr>
            <p:spPr bwMode="auto">
              <a:xfrm>
                <a:off x="4758" y="1848"/>
                <a:ext cx="0" cy="1066"/>
              </a:xfrm>
              <a:prstGeom prst="line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33825" name="Line 1729"/>
              <p:cNvSpPr>
                <a:spLocks noChangeShapeType="1"/>
              </p:cNvSpPr>
              <p:nvPr/>
            </p:nvSpPr>
            <p:spPr bwMode="auto">
              <a:xfrm flipV="1">
                <a:off x="4755" y="1845"/>
                <a:ext cx="3" cy="3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33826" name="Line 1730"/>
              <p:cNvSpPr>
                <a:spLocks noChangeShapeType="1"/>
              </p:cNvSpPr>
              <p:nvPr/>
            </p:nvSpPr>
            <p:spPr bwMode="auto">
              <a:xfrm flipH="1" flipV="1">
                <a:off x="3369" y="2171"/>
                <a:ext cx="25" cy="22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33827" name="Line 1731"/>
              <p:cNvSpPr>
                <a:spLocks noChangeShapeType="1"/>
              </p:cNvSpPr>
              <p:nvPr/>
            </p:nvSpPr>
            <p:spPr bwMode="auto">
              <a:xfrm flipH="1" flipV="1">
                <a:off x="4410" y="3055"/>
                <a:ext cx="44" cy="44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33828" name="Line 1732"/>
              <p:cNvSpPr>
                <a:spLocks noChangeShapeType="1"/>
              </p:cNvSpPr>
              <p:nvPr/>
            </p:nvSpPr>
            <p:spPr bwMode="auto">
              <a:xfrm flipH="1" flipV="1">
                <a:off x="3369" y="2014"/>
                <a:ext cx="179" cy="179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33829" name="Line 1733"/>
              <p:cNvSpPr>
                <a:spLocks noChangeShapeType="1"/>
              </p:cNvSpPr>
              <p:nvPr/>
            </p:nvSpPr>
            <p:spPr bwMode="auto">
              <a:xfrm flipH="1" flipV="1">
                <a:off x="4410" y="2901"/>
                <a:ext cx="141" cy="141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33830" name="Line 1734"/>
              <p:cNvSpPr>
                <a:spLocks noChangeShapeType="1"/>
              </p:cNvSpPr>
              <p:nvPr/>
            </p:nvSpPr>
            <p:spPr bwMode="auto">
              <a:xfrm flipH="1" flipV="1">
                <a:off x="3369" y="1860"/>
                <a:ext cx="336" cy="333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33831" name="Line 1735"/>
              <p:cNvSpPr>
                <a:spLocks noChangeShapeType="1"/>
              </p:cNvSpPr>
              <p:nvPr/>
            </p:nvSpPr>
            <p:spPr bwMode="auto">
              <a:xfrm flipH="1" flipV="1">
                <a:off x="4410" y="2745"/>
                <a:ext cx="239" cy="238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33832" name="Line 1736"/>
              <p:cNvSpPr>
                <a:spLocks noChangeShapeType="1"/>
              </p:cNvSpPr>
              <p:nvPr/>
            </p:nvSpPr>
            <p:spPr bwMode="auto">
              <a:xfrm flipH="1" flipV="1">
                <a:off x="3513" y="1848"/>
                <a:ext cx="348" cy="345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33833" name="Line 1737"/>
              <p:cNvSpPr>
                <a:spLocks noChangeShapeType="1"/>
              </p:cNvSpPr>
              <p:nvPr/>
            </p:nvSpPr>
            <p:spPr bwMode="auto">
              <a:xfrm flipH="1" flipV="1">
                <a:off x="4410" y="2588"/>
                <a:ext cx="333" cy="335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33834" name="Freeform 1738"/>
              <p:cNvSpPr>
                <a:spLocks/>
              </p:cNvSpPr>
              <p:nvPr/>
            </p:nvSpPr>
            <p:spPr bwMode="auto">
              <a:xfrm>
                <a:off x="3670" y="1848"/>
                <a:ext cx="345" cy="345"/>
              </a:xfrm>
              <a:custGeom>
                <a:avLst/>
                <a:gdLst>
                  <a:gd name="T0" fmla="*/ 0 w 774"/>
                  <a:gd name="T1" fmla="*/ 0 h 774"/>
                  <a:gd name="T2" fmla="*/ 494 w 774"/>
                  <a:gd name="T3" fmla="*/ 493 h 774"/>
                  <a:gd name="T4" fmla="*/ 774 w 774"/>
                  <a:gd name="T5" fmla="*/ 774 h 7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74" h="774">
                    <a:moveTo>
                      <a:pt x="0" y="0"/>
                    </a:moveTo>
                    <a:lnTo>
                      <a:pt x="494" y="493"/>
                    </a:lnTo>
                    <a:lnTo>
                      <a:pt x="774" y="774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33835" name="Line 1739"/>
              <p:cNvSpPr>
                <a:spLocks noChangeShapeType="1"/>
              </p:cNvSpPr>
              <p:nvPr/>
            </p:nvSpPr>
            <p:spPr bwMode="auto">
              <a:xfrm flipH="1" flipV="1">
                <a:off x="4410" y="2434"/>
                <a:ext cx="348" cy="345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33836" name="Freeform 1740"/>
              <p:cNvSpPr>
                <a:spLocks/>
              </p:cNvSpPr>
              <p:nvPr/>
            </p:nvSpPr>
            <p:spPr bwMode="auto">
              <a:xfrm>
                <a:off x="3824" y="1848"/>
                <a:ext cx="348" cy="345"/>
              </a:xfrm>
              <a:custGeom>
                <a:avLst/>
                <a:gdLst>
                  <a:gd name="T0" fmla="*/ 0 w 774"/>
                  <a:gd name="T1" fmla="*/ 0 h 774"/>
                  <a:gd name="T2" fmla="*/ 146 w 774"/>
                  <a:gd name="T3" fmla="*/ 146 h 774"/>
                  <a:gd name="T4" fmla="*/ 774 w 774"/>
                  <a:gd name="T5" fmla="*/ 774 h 7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74" h="774">
                    <a:moveTo>
                      <a:pt x="0" y="0"/>
                    </a:moveTo>
                    <a:lnTo>
                      <a:pt x="146" y="146"/>
                    </a:lnTo>
                    <a:lnTo>
                      <a:pt x="774" y="774"/>
                    </a:lnTo>
                  </a:path>
                </a:pathLst>
              </a:custGeom>
              <a:noFill/>
              <a:ln w="19050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33837" name="Line 1741"/>
              <p:cNvSpPr>
                <a:spLocks noChangeShapeType="1"/>
              </p:cNvSpPr>
              <p:nvPr/>
            </p:nvSpPr>
            <p:spPr bwMode="auto">
              <a:xfrm flipH="1" flipV="1">
                <a:off x="4410" y="2277"/>
                <a:ext cx="348" cy="348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33838" name="Line 1742"/>
              <p:cNvSpPr>
                <a:spLocks noChangeShapeType="1"/>
              </p:cNvSpPr>
              <p:nvPr/>
            </p:nvSpPr>
            <p:spPr bwMode="auto">
              <a:xfrm flipH="1" flipV="1">
                <a:off x="3981" y="1848"/>
                <a:ext cx="348" cy="345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33839" name="Line 1743"/>
              <p:cNvSpPr>
                <a:spLocks noChangeShapeType="1"/>
              </p:cNvSpPr>
              <p:nvPr/>
            </p:nvSpPr>
            <p:spPr bwMode="auto">
              <a:xfrm flipH="1" flipV="1">
                <a:off x="4137" y="1848"/>
                <a:ext cx="621" cy="621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33840" name="Line 1744"/>
              <p:cNvSpPr>
                <a:spLocks noChangeShapeType="1"/>
              </p:cNvSpPr>
              <p:nvPr/>
            </p:nvSpPr>
            <p:spPr bwMode="auto">
              <a:xfrm flipH="1" flipV="1">
                <a:off x="4291" y="1848"/>
                <a:ext cx="467" cy="464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33841" name="Line 1745"/>
              <p:cNvSpPr>
                <a:spLocks noChangeShapeType="1"/>
              </p:cNvSpPr>
              <p:nvPr/>
            </p:nvSpPr>
            <p:spPr bwMode="auto">
              <a:xfrm flipH="1" flipV="1">
                <a:off x="4448" y="1848"/>
                <a:ext cx="310" cy="307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33842" name="Line 1746"/>
              <p:cNvSpPr>
                <a:spLocks noChangeShapeType="1"/>
              </p:cNvSpPr>
              <p:nvPr/>
            </p:nvSpPr>
            <p:spPr bwMode="auto">
              <a:xfrm flipH="1" flipV="1">
                <a:off x="4605" y="1848"/>
                <a:ext cx="153" cy="153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133843" name="Freeform 1747"/>
            <p:cNvSpPr>
              <a:spLocks/>
            </p:cNvSpPr>
            <p:nvPr/>
          </p:nvSpPr>
          <p:spPr bwMode="auto">
            <a:xfrm>
              <a:off x="4409" y="1845"/>
              <a:ext cx="895" cy="1276"/>
            </a:xfrm>
            <a:custGeom>
              <a:avLst/>
              <a:gdLst>
                <a:gd name="T0" fmla="*/ 4035 w 4038"/>
                <a:gd name="T1" fmla="*/ 153 h 5762"/>
                <a:gd name="T2" fmla="*/ 4030 w 4038"/>
                <a:gd name="T3" fmla="*/ 276 h 5762"/>
                <a:gd name="T4" fmla="*/ 4024 w 4038"/>
                <a:gd name="T5" fmla="*/ 398 h 5762"/>
                <a:gd name="T6" fmla="*/ 4015 w 4038"/>
                <a:gd name="T7" fmla="*/ 520 h 5762"/>
                <a:gd name="T8" fmla="*/ 4005 w 4038"/>
                <a:gd name="T9" fmla="*/ 642 h 5762"/>
                <a:gd name="T10" fmla="*/ 3992 w 4038"/>
                <a:gd name="T11" fmla="*/ 762 h 5762"/>
                <a:gd name="T12" fmla="*/ 3977 w 4038"/>
                <a:gd name="T13" fmla="*/ 882 h 5762"/>
                <a:gd name="T14" fmla="*/ 3960 w 4038"/>
                <a:gd name="T15" fmla="*/ 1002 h 5762"/>
                <a:gd name="T16" fmla="*/ 3941 w 4038"/>
                <a:gd name="T17" fmla="*/ 1121 h 5762"/>
                <a:gd name="T18" fmla="*/ 3920 w 4038"/>
                <a:gd name="T19" fmla="*/ 1239 h 5762"/>
                <a:gd name="T20" fmla="*/ 3896 w 4038"/>
                <a:gd name="T21" fmla="*/ 1356 h 5762"/>
                <a:gd name="T22" fmla="*/ 3871 w 4038"/>
                <a:gd name="T23" fmla="*/ 1473 h 5762"/>
                <a:gd name="T24" fmla="*/ 3843 w 4038"/>
                <a:gd name="T25" fmla="*/ 1588 h 5762"/>
                <a:gd name="T26" fmla="*/ 3814 w 4038"/>
                <a:gd name="T27" fmla="*/ 1703 h 5762"/>
                <a:gd name="T28" fmla="*/ 3782 w 4038"/>
                <a:gd name="T29" fmla="*/ 1817 h 5762"/>
                <a:gd name="T30" fmla="*/ 3748 w 4038"/>
                <a:gd name="T31" fmla="*/ 1930 h 5762"/>
                <a:gd name="T32" fmla="*/ 3713 w 4038"/>
                <a:gd name="T33" fmla="*/ 2042 h 5762"/>
                <a:gd name="T34" fmla="*/ 3675 w 4038"/>
                <a:gd name="T35" fmla="*/ 2153 h 5762"/>
                <a:gd name="T36" fmla="*/ 3635 w 4038"/>
                <a:gd name="T37" fmla="*/ 2262 h 5762"/>
                <a:gd name="T38" fmla="*/ 3593 w 4038"/>
                <a:gd name="T39" fmla="*/ 2371 h 5762"/>
                <a:gd name="T40" fmla="*/ 3549 w 4038"/>
                <a:gd name="T41" fmla="*/ 2478 h 5762"/>
                <a:gd name="T42" fmla="*/ 3502 w 4038"/>
                <a:gd name="T43" fmla="*/ 2584 h 5762"/>
                <a:gd name="T44" fmla="*/ 3454 w 4038"/>
                <a:gd name="T45" fmla="*/ 2689 h 5762"/>
                <a:gd name="T46" fmla="*/ 3404 w 4038"/>
                <a:gd name="T47" fmla="*/ 2793 h 5762"/>
                <a:gd name="T48" fmla="*/ 3351 w 4038"/>
                <a:gd name="T49" fmla="*/ 2894 h 5762"/>
                <a:gd name="T50" fmla="*/ 3297 w 4038"/>
                <a:gd name="T51" fmla="*/ 2995 h 5762"/>
                <a:gd name="T52" fmla="*/ 3240 w 4038"/>
                <a:gd name="T53" fmla="*/ 3093 h 5762"/>
                <a:gd name="T54" fmla="*/ 3181 w 4038"/>
                <a:gd name="T55" fmla="*/ 3191 h 5762"/>
                <a:gd name="T56" fmla="*/ 3120 w 4038"/>
                <a:gd name="T57" fmla="*/ 3287 h 5762"/>
                <a:gd name="T58" fmla="*/ 3057 w 4038"/>
                <a:gd name="T59" fmla="*/ 3380 h 5762"/>
                <a:gd name="T60" fmla="*/ 2992 w 4038"/>
                <a:gd name="T61" fmla="*/ 3473 h 5762"/>
                <a:gd name="T62" fmla="*/ 2924 w 4038"/>
                <a:gd name="T63" fmla="*/ 3563 h 5762"/>
                <a:gd name="T64" fmla="*/ 2855 w 4038"/>
                <a:gd name="T65" fmla="*/ 3653 h 5762"/>
                <a:gd name="T66" fmla="*/ 2784 w 4038"/>
                <a:gd name="T67" fmla="*/ 3740 h 5762"/>
                <a:gd name="T68" fmla="*/ 2710 w 4038"/>
                <a:gd name="T69" fmla="*/ 3825 h 5762"/>
                <a:gd name="T70" fmla="*/ 2634 w 4038"/>
                <a:gd name="T71" fmla="*/ 3909 h 5762"/>
                <a:gd name="T72" fmla="*/ 2557 w 4038"/>
                <a:gd name="T73" fmla="*/ 3990 h 5762"/>
                <a:gd name="T74" fmla="*/ 2477 w 4038"/>
                <a:gd name="T75" fmla="*/ 4071 h 5762"/>
                <a:gd name="T76" fmla="*/ 2396 w 4038"/>
                <a:gd name="T77" fmla="*/ 4150 h 5762"/>
                <a:gd name="T78" fmla="*/ 2313 w 4038"/>
                <a:gd name="T79" fmla="*/ 4227 h 5762"/>
                <a:gd name="T80" fmla="*/ 2228 w 4038"/>
                <a:gd name="T81" fmla="*/ 4302 h 5762"/>
                <a:gd name="T82" fmla="*/ 2119 w 4038"/>
                <a:gd name="T83" fmla="*/ 4395 h 5762"/>
                <a:gd name="T84" fmla="*/ 1941 w 4038"/>
                <a:gd name="T85" fmla="*/ 4539 h 5762"/>
                <a:gd name="T86" fmla="*/ 1757 w 4038"/>
                <a:gd name="T87" fmla="*/ 4677 h 5762"/>
                <a:gd name="T88" fmla="*/ 1569 w 4038"/>
                <a:gd name="T89" fmla="*/ 4811 h 5762"/>
                <a:gd name="T90" fmla="*/ 1376 w 4038"/>
                <a:gd name="T91" fmla="*/ 4942 h 5762"/>
                <a:gd name="T92" fmla="*/ 1179 w 4038"/>
                <a:gd name="T93" fmla="*/ 5070 h 5762"/>
                <a:gd name="T94" fmla="*/ 979 w 4038"/>
                <a:gd name="T95" fmla="*/ 5195 h 5762"/>
                <a:gd name="T96" fmla="*/ 775 w 4038"/>
                <a:gd name="T97" fmla="*/ 5316 h 5762"/>
                <a:gd name="T98" fmla="*/ 519 w 4038"/>
                <a:gd name="T99" fmla="*/ 5466 h 5762"/>
                <a:gd name="T100" fmla="*/ 0 w 4038"/>
                <a:gd name="T101" fmla="*/ 5762 h 57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038" h="5762">
                  <a:moveTo>
                    <a:pt x="4038" y="0"/>
                  </a:moveTo>
                  <a:lnTo>
                    <a:pt x="4037" y="60"/>
                  </a:lnTo>
                  <a:lnTo>
                    <a:pt x="4036" y="122"/>
                  </a:lnTo>
                  <a:lnTo>
                    <a:pt x="4035" y="153"/>
                  </a:lnTo>
                  <a:lnTo>
                    <a:pt x="4035" y="184"/>
                  </a:lnTo>
                  <a:lnTo>
                    <a:pt x="4034" y="215"/>
                  </a:lnTo>
                  <a:lnTo>
                    <a:pt x="4031" y="246"/>
                  </a:lnTo>
                  <a:lnTo>
                    <a:pt x="4030" y="276"/>
                  </a:lnTo>
                  <a:lnTo>
                    <a:pt x="4029" y="306"/>
                  </a:lnTo>
                  <a:lnTo>
                    <a:pt x="4027" y="337"/>
                  </a:lnTo>
                  <a:lnTo>
                    <a:pt x="4026" y="368"/>
                  </a:lnTo>
                  <a:lnTo>
                    <a:pt x="4024" y="398"/>
                  </a:lnTo>
                  <a:lnTo>
                    <a:pt x="4022" y="429"/>
                  </a:lnTo>
                  <a:lnTo>
                    <a:pt x="4020" y="460"/>
                  </a:lnTo>
                  <a:lnTo>
                    <a:pt x="4018" y="490"/>
                  </a:lnTo>
                  <a:lnTo>
                    <a:pt x="4015" y="520"/>
                  </a:lnTo>
                  <a:lnTo>
                    <a:pt x="4012" y="550"/>
                  </a:lnTo>
                  <a:lnTo>
                    <a:pt x="4010" y="581"/>
                  </a:lnTo>
                  <a:lnTo>
                    <a:pt x="4007" y="611"/>
                  </a:lnTo>
                  <a:lnTo>
                    <a:pt x="4005" y="642"/>
                  </a:lnTo>
                  <a:lnTo>
                    <a:pt x="4002" y="672"/>
                  </a:lnTo>
                  <a:lnTo>
                    <a:pt x="3998" y="701"/>
                  </a:lnTo>
                  <a:lnTo>
                    <a:pt x="3995" y="732"/>
                  </a:lnTo>
                  <a:lnTo>
                    <a:pt x="3992" y="762"/>
                  </a:lnTo>
                  <a:lnTo>
                    <a:pt x="3988" y="792"/>
                  </a:lnTo>
                  <a:lnTo>
                    <a:pt x="3985" y="823"/>
                  </a:lnTo>
                  <a:lnTo>
                    <a:pt x="3980" y="853"/>
                  </a:lnTo>
                  <a:lnTo>
                    <a:pt x="3977" y="882"/>
                  </a:lnTo>
                  <a:lnTo>
                    <a:pt x="3973" y="912"/>
                  </a:lnTo>
                  <a:lnTo>
                    <a:pt x="3969" y="942"/>
                  </a:lnTo>
                  <a:lnTo>
                    <a:pt x="3964" y="972"/>
                  </a:lnTo>
                  <a:lnTo>
                    <a:pt x="3960" y="1002"/>
                  </a:lnTo>
                  <a:lnTo>
                    <a:pt x="3955" y="1031"/>
                  </a:lnTo>
                  <a:lnTo>
                    <a:pt x="3951" y="1061"/>
                  </a:lnTo>
                  <a:lnTo>
                    <a:pt x="3945" y="1091"/>
                  </a:lnTo>
                  <a:lnTo>
                    <a:pt x="3941" y="1121"/>
                  </a:lnTo>
                  <a:lnTo>
                    <a:pt x="3936" y="1151"/>
                  </a:lnTo>
                  <a:lnTo>
                    <a:pt x="3930" y="1181"/>
                  </a:lnTo>
                  <a:lnTo>
                    <a:pt x="3925" y="1209"/>
                  </a:lnTo>
                  <a:lnTo>
                    <a:pt x="3920" y="1239"/>
                  </a:lnTo>
                  <a:lnTo>
                    <a:pt x="3914" y="1269"/>
                  </a:lnTo>
                  <a:lnTo>
                    <a:pt x="3908" y="1298"/>
                  </a:lnTo>
                  <a:lnTo>
                    <a:pt x="3903" y="1327"/>
                  </a:lnTo>
                  <a:lnTo>
                    <a:pt x="3896" y="1356"/>
                  </a:lnTo>
                  <a:lnTo>
                    <a:pt x="3890" y="1386"/>
                  </a:lnTo>
                  <a:lnTo>
                    <a:pt x="3883" y="1415"/>
                  </a:lnTo>
                  <a:lnTo>
                    <a:pt x="3877" y="1444"/>
                  </a:lnTo>
                  <a:lnTo>
                    <a:pt x="3871" y="1473"/>
                  </a:lnTo>
                  <a:lnTo>
                    <a:pt x="3864" y="1502"/>
                  </a:lnTo>
                  <a:lnTo>
                    <a:pt x="3858" y="1531"/>
                  </a:lnTo>
                  <a:lnTo>
                    <a:pt x="3850" y="1560"/>
                  </a:lnTo>
                  <a:lnTo>
                    <a:pt x="3843" y="1588"/>
                  </a:lnTo>
                  <a:lnTo>
                    <a:pt x="3837" y="1618"/>
                  </a:lnTo>
                  <a:lnTo>
                    <a:pt x="3829" y="1647"/>
                  </a:lnTo>
                  <a:lnTo>
                    <a:pt x="3822" y="1675"/>
                  </a:lnTo>
                  <a:lnTo>
                    <a:pt x="3814" y="1703"/>
                  </a:lnTo>
                  <a:lnTo>
                    <a:pt x="3806" y="1732"/>
                  </a:lnTo>
                  <a:lnTo>
                    <a:pt x="3798" y="1761"/>
                  </a:lnTo>
                  <a:lnTo>
                    <a:pt x="3791" y="1790"/>
                  </a:lnTo>
                  <a:lnTo>
                    <a:pt x="3782" y="1817"/>
                  </a:lnTo>
                  <a:lnTo>
                    <a:pt x="3774" y="1846"/>
                  </a:lnTo>
                  <a:lnTo>
                    <a:pt x="3765" y="1874"/>
                  </a:lnTo>
                  <a:lnTo>
                    <a:pt x="3758" y="1902"/>
                  </a:lnTo>
                  <a:lnTo>
                    <a:pt x="3748" y="1930"/>
                  </a:lnTo>
                  <a:lnTo>
                    <a:pt x="3740" y="1959"/>
                  </a:lnTo>
                  <a:lnTo>
                    <a:pt x="3731" y="1987"/>
                  </a:lnTo>
                  <a:lnTo>
                    <a:pt x="3722" y="2014"/>
                  </a:lnTo>
                  <a:lnTo>
                    <a:pt x="3713" y="2042"/>
                  </a:lnTo>
                  <a:lnTo>
                    <a:pt x="3703" y="2070"/>
                  </a:lnTo>
                  <a:lnTo>
                    <a:pt x="3694" y="2097"/>
                  </a:lnTo>
                  <a:lnTo>
                    <a:pt x="3684" y="2125"/>
                  </a:lnTo>
                  <a:lnTo>
                    <a:pt x="3675" y="2153"/>
                  </a:lnTo>
                  <a:lnTo>
                    <a:pt x="3665" y="2180"/>
                  </a:lnTo>
                  <a:lnTo>
                    <a:pt x="3656" y="2208"/>
                  </a:lnTo>
                  <a:lnTo>
                    <a:pt x="3645" y="2236"/>
                  </a:lnTo>
                  <a:lnTo>
                    <a:pt x="3635" y="2262"/>
                  </a:lnTo>
                  <a:lnTo>
                    <a:pt x="3625" y="2290"/>
                  </a:lnTo>
                  <a:lnTo>
                    <a:pt x="3614" y="2317"/>
                  </a:lnTo>
                  <a:lnTo>
                    <a:pt x="3603" y="2344"/>
                  </a:lnTo>
                  <a:lnTo>
                    <a:pt x="3593" y="2371"/>
                  </a:lnTo>
                  <a:lnTo>
                    <a:pt x="3582" y="2398"/>
                  </a:lnTo>
                  <a:lnTo>
                    <a:pt x="3571" y="2425"/>
                  </a:lnTo>
                  <a:lnTo>
                    <a:pt x="3560" y="2452"/>
                  </a:lnTo>
                  <a:lnTo>
                    <a:pt x="3549" y="2478"/>
                  </a:lnTo>
                  <a:lnTo>
                    <a:pt x="3537" y="2505"/>
                  </a:lnTo>
                  <a:lnTo>
                    <a:pt x="3526" y="2532"/>
                  </a:lnTo>
                  <a:lnTo>
                    <a:pt x="3514" y="2558"/>
                  </a:lnTo>
                  <a:lnTo>
                    <a:pt x="3502" y="2584"/>
                  </a:lnTo>
                  <a:lnTo>
                    <a:pt x="3491" y="2610"/>
                  </a:lnTo>
                  <a:lnTo>
                    <a:pt x="3479" y="2637"/>
                  </a:lnTo>
                  <a:lnTo>
                    <a:pt x="3467" y="2663"/>
                  </a:lnTo>
                  <a:lnTo>
                    <a:pt x="3454" y="2689"/>
                  </a:lnTo>
                  <a:lnTo>
                    <a:pt x="3442" y="2715"/>
                  </a:lnTo>
                  <a:lnTo>
                    <a:pt x="3430" y="2740"/>
                  </a:lnTo>
                  <a:lnTo>
                    <a:pt x="3417" y="2766"/>
                  </a:lnTo>
                  <a:lnTo>
                    <a:pt x="3404" y="2793"/>
                  </a:lnTo>
                  <a:lnTo>
                    <a:pt x="3390" y="2818"/>
                  </a:lnTo>
                  <a:lnTo>
                    <a:pt x="3378" y="2844"/>
                  </a:lnTo>
                  <a:lnTo>
                    <a:pt x="3365" y="2868"/>
                  </a:lnTo>
                  <a:lnTo>
                    <a:pt x="3351" y="2894"/>
                  </a:lnTo>
                  <a:lnTo>
                    <a:pt x="3338" y="2919"/>
                  </a:lnTo>
                  <a:lnTo>
                    <a:pt x="3324" y="2945"/>
                  </a:lnTo>
                  <a:lnTo>
                    <a:pt x="3311" y="2969"/>
                  </a:lnTo>
                  <a:lnTo>
                    <a:pt x="3297" y="2995"/>
                  </a:lnTo>
                  <a:lnTo>
                    <a:pt x="3283" y="3019"/>
                  </a:lnTo>
                  <a:lnTo>
                    <a:pt x="3269" y="3044"/>
                  </a:lnTo>
                  <a:lnTo>
                    <a:pt x="3254" y="3068"/>
                  </a:lnTo>
                  <a:lnTo>
                    <a:pt x="3240" y="3093"/>
                  </a:lnTo>
                  <a:lnTo>
                    <a:pt x="3225" y="3117"/>
                  </a:lnTo>
                  <a:lnTo>
                    <a:pt x="3210" y="3142"/>
                  </a:lnTo>
                  <a:lnTo>
                    <a:pt x="3196" y="3166"/>
                  </a:lnTo>
                  <a:lnTo>
                    <a:pt x="3181" y="3191"/>
                  </a:lnTo>
                  <a:lnTo>
                    <a:pt x="3166" y="3215"/>
                  </a:lnTo>
                  <a:lnTo>
                    <a:pt x="3151" y="3239"/>
                  </a:lnTo>
                  <a:lnTo>
                    <a:pt x="3136" y="3263"/>
                  </a:lnTo>
                  <a:lnTo>
                    <a:pt x="3120" y="3287"/>
                  </a:lnTo>
                  <a:lnTo>
                    <a:pt x="3104" y="3310"/>
                  </a:lnTo>
                  <a:lnTo>
                    <a:pt x="3089" y="3333"/>
                  </a:lnTo>
                  <a:lnTo>
                    <a:pt x="3073" y="3357"/>
                  </a:lnTo>
                  <a:lnTo>
                    <a:pt x="3057" y="3380"/>
                  </a:lnTo>
                  <a:lnTo>
                    <a:pt x="3041" y="3404"/>
                  </a:lnTo>
                  <a:lnTo>
                    <a:pt x="3024" y="3427"/>
                  </a:lnTo>
                  <a:lnTo>
                    <a:pt x="3008" y="3451"/>
                  </a:lnTo>
                  <a:lnTo>
                    <a:pt x="2992" y="3473"/>
                  </a:lnTo>
                  <a:lnTo>
                    <a:pt x="2975" y="3496"/>
                  </a:lnTo>
                  <a:lnTo>
                    <a:pt x="2958" y="3519"/>
                  </a:lnTo>
                  <a:lnTo>
                    <a:pt x="2941" y="3541"/>
                  </a:lnTo>
                  <a:lnTo>
                    <a:pt x="2924" y="3563"/>
                  </a:lnTo>
                  <a:lnTo>
                    <a:pt x="2907" y="3586"/>
                  </a:lnTo>
                  <a:lnTo>
                    <a:pt x="2890" y="3608"/>
                  </a:lnTo>
                  <a:lnTo>
                    <a:pt x="2873" y="3631"/>
                  </a:lnTo>
                  <a:lnTo>
                    <a:pt x="2855" y="3653"/>
                  </a:lnTo>
                  <a:lnTo>
                    <a:pt x="2838" y="3675"/>
                  </a:lnTo>
                  <a:lnTo>
                    <a:pt x="2820" y="3697"/>
                  </a:lnTo>
                  <a:lnTo>
                    <a:pt x="2802" y="3719"/>
                  </a:lnTo>
                  <a:lnTo>
                    <a:pt x="2784" y="3740"/>
                  </a:lnTo>
                  <a:lnTo>
                    <a:pt x="2765" y="3761"/>
                  </a:lnTo>
                  <a:lnTo>
                    <a:pt x="2747" y="3783"/>
                  </a:lnTo>
                  <a:lnTo>
                    <a:pt x="2728" y="3804"/>
                  </a:lnTo>
                  <a:lnTo>
                    <a:pt x="2710" y="3825"/>
                  </a:lnTo>
                  <a:lnTo>
                    <a:pt x="2691" y="3847"/>
                  </a:lnTo>
                  <a:lnTo>
                    <a:pt x="2672" y="3868"/>
                  </a:lnTo>
                  <a:lnTo>
                    <a:pt x="2654" y="3888"/>
                  </a:lnTo>
                  <a:lnTo>
                    <a:pt x="2634" y="3909"/>
                  </a:lnTo>
                  <a:lnTo>
                    <a:pt x="2615" y="3930"/>
                  </a:lnTo>
                  <a:lnTo>
                    <a:pt x="2595" y="3950"/>
                  </a:lnTo>
                  <a:lnTo>
                    <a:pt x="2576" y="3970"/>
                  </a:lnTo>
                  <a:lnTo>
                    <a:pt x="2557" y="3990"/>
                  </a:lnTo>
                  <a:lnTo>
                    <a:pt x="2536" y="4011"/>
                  </a:lnTo>
                  <a:lnTo>
                    <a:pt x="2517" y="4031"/>
                  </a:lnTo>
                  <a:lnTo>
                    <a:pt x="2497" y="4051"/>
                  </a:lnTo>
                  <a:lnTo>
                    <a:pt x="2477" y="4071"/>
                  </a:lnTo>
                  <a:lnTo>
                    <a:pt x="2457" y="4090"/>
                  </a:lnTo>
                  <a:lnTo>
                    <a:pt x="2436" y="4111"/>
                  </a:lnTo>
                  <a:lnTo>
                    <a:pt x="2416" y="4130"/>
                  </a:lnTo>
                  <a:lnTo>
                    <a:pt x="2396" y="4150"/>
                  </a:lnTo>
                  <a:lnTo>
                    <a:pt x="2375" y="4169"/>
                  </a:lnTo>
                  <a:lnTo>
                    <a:pt x="2354" y="4188"/>
                  </a:lnTo>
                  <a:lnTo>
                    <a:pt x="2333" y="4208"/>
                  </a:lnTo>
                  <a:lnTo>
                    <a:pt x="2313" y="4227"/>
                  </a:lnTo>
                  <a:lnTo>
                    <a:pt x="2292" y="4246"/>
                  </a:lnTo>
                  <a:lnTo>
                    <a:pt x="2270" y="4265"/>
                  </a:lnTo>
                  <a:lnTo>
                    <a:pt x="2249" y="4283"/>
                  </a:lnTo>
                  <a:lnTo>
                    <a:pt x="2228" y="4302"/>
                  </a:lnTo>
                  <a:lnTo>
                    <a:pt x="2206" y="4320"/>
                  </a:lnTo>
                  <a:lnTo>
                    <a:pt x="2184" y="4340"/>
                  </a:lnTo>
                  <a:lnTo>
                    <a:pt x="2163" y="4358"/>
                  </a:lnTo>
                  <a:lnTo>
                    <a:pt x="2119" y="4395"/>
                  </a:lnTo>
                  <a:lnTo>
                    <a:pt x="2075" y="4431"/>
                  </a:lnTo>
                  <a:lnTo>
                    <a:pt x="2031" y="4467"/>
                  </a:lnTo>
                  <a:lnTo>
                    <a:pt x="1986" y="4503"/>
                  </a:lnTo>
                  <a:lnTo>
                    <a:pt x="1941" y="4539"/>
                  </a:lnTo>
                  <a:lnTo>
                    <a:pt x="1895" y="4574"/>
                  </a:lnTo>
                  <a:lnTo>
                    <a:pt x="1850" y="4608"/>
                  </a:lnTo>
                  <a:lnTo>
                    <a:pt x="1804" y="4643"/>
                  </a:lnTo>
                  <a:lnTo>
                    <a:pt x="1757" y="4677"/>
                  </a:lnTo>
                  <a:lnTo>
                    <a:pt x="1710" y="4711"/>
                  </a:lnTo>
                  <a:lnTo>
                    <a:pt x="1663" y="4745"/>
                  </a:lnTo>
                  <a:lnTo>
                    <a:pt x="1616" y="4778"/>
                  </a:lnTo>
                  <a:lnTo>
                    <a:pt x="1569" y="4811"/>
                  </a:lnTo>
                  <a:lnTo>
                    <a:pt x="1521" y="4844"/>
                  </a:lnTo>
                  <a:lnTo>
                    <a:pt x="1473" y="4877"/>
                  </a:lnTo>
                  <a:lnTo>
                    <a:pt x="1424" y="4910"/>
                  </a:lnTo>
                  <a:lnTo>
                    <a:pt x="1376" y="4942"/>
                  </a:lnTo>
                  <a:lnTo>
                    <a:pt x="1327" y="4974"/>
                  </a:lnTo>
                  <a:lnTo>
                    <a:pt x="1278" y="5006"/>
                  </a:lnTo>
                  <a:lnTo>
                    <a:pt x="1228" y="5038"/>
                  </a:lnTo>
                  <a:lnTo>
                    <a:pt x="1179" y="5070"/>
                  </a:lnTo>
                  <a:lnTo>
                    <a:pt x="1129" y="5101"/>
                  </a:lnTo>
                  <a:lnTo>
                    <a:pt x="1079" y="5133"/>
                  </a:lnTo>
                  <a:lnTo>
                    <a:pt x="1029" y="5164"/>
                  </a:lnTo>
                  <a:lnTo>
                    <a:pt x="979" y="5195"/>
                  </a:lnTo>
                  <a:lnTo>
                    <a:pt x="928" y="5225"/>
                  </a:lnTo>
                  <a:lnTo>
                    <a:pt x="877" y="5255"/>
                  </a:lnTo>
                  <a:lnTo>
                    <a:pt x="826" y="5286"/>
                  </a:lnTo>
                  <a:lnTo>
                    <a:pt x="775" y="5316"/>
                  </a:lnTo>
                  <a:lnTo>
                    <a:pt x="724" y="5347"/>
                  </a:lnTo>
                  <a:lnTo>
                    <a:pt x="673" y="5377"/>
                  </a:lnTo>
                  <a:lnTo>
                    <a:pt x="622" y="5406"/>
                  </a:lnTo>
                  <a:lnTo>
                    <a:pt x="519" y="5466"/>
                  </a:lnTo>
                  <a:lnTo>
                    <a:pt x="415" y="5526"/>
                  </a:lnTo>
                  <a:lnTo>
                    <a:pt x="312" y="5585"/>
                  </a:lnTo>
                  <a:lnTo>
                    <a:pt x="208" y="5644"/>
                  </a:lnTo>
                  <a:lnTo>
                    <a:pt x="0" y="5762"/>
                  </a:lnTo>
                </a:path>
              </a:pathLst>
            </a:custGeom>
            <a:noFill/>
            <a:ln w="1905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33844" name="Group 1748"/>
          <p:cNvGrpSpPr>
            <a:grpSpLocks/>
          </p:cNvGrpSpPr>
          <p:nvPr/>
        </p:nvGrpSpPr>
        <p:grpSpPr bwMode="auto">
          <a:xfrm>
            <a:off x="5348288" y="1049338"/>
            <a:ext cx="3071812" cy="1804987"/>
            <a:chOff x="3369" y="711"/>
            <a:chExt cx="1935" cy="1137"/>
          </a:xfrm>
        </p:grpSpPr>
        <p:sp>
          <p:nvSpPr>
            <p:cNvPr id="133845" name="Line 1749"/>
            <p:cNvSpPr>
              <a:spLocks noChangeShapeType="1"/>
            </p:cNvSpPr>
            <p:nvPr/>
          </p:nvSpPr>
          <p:spPr bwMode="auto">
            <a:xfrm>
              <a:off x="4758" y="785"/>
              <a:ext cx="0" cy="106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846" name="Line 1750"/>
            <p:cNvSpPr>
              <a:spLocks noChangeShapeType="1"/>
            </p:cNvSpPr>
            <p:nvPr/>
          </p:nvSpPr>
          <p:spPr bwMode="auto">
            <a:xfrm>
              <a:off x="4410" y="712"/>
              <a:ext cx="0" cy="78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847" name="Line 1751"/>
            <p:cNvSpPr>
              <a:spLocks noChangeShapeType="1"/>
            </p:cNvSpPr>
            <p:nvPr/>
          </p:nvSpPr>
          <p:spPr bwMode="auto">
            <a:xfrm flipV="1">
              <a:off x="3369" y="1500"/>
              <a:ext cx="0" cy="34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848" name="Line 1752"/>
            <p:cNvSpPr>
              <a:spLocks noChangeShapeType="1"/>
            </p:cNvSpPr>
            <p:nvPr/>
          </p:nvSpPr>
          <p:spPr bwMode="auto">
            <a:xfrm>
              <a:off x="3369" y="1500"/>
              <a:ext cx="1041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849" name="Line 1753"/>
            <p:cNvSpPr>
              <a:spLocks noChangeShapeType="1"/>
            </p:cNvSpPr>
            <p:nvPr/>
          </p:nvSpPr>
          <p:spPr bwMode="auto">
            <a:xfrm flipV="1">
              <a:off x="3369" y="1500"/>
              <a:ext cx="19" cy="1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850" name="Line 1754"/>
            <p:cNvSpPr>
              <a:spLocks noChangeShapeType="1"/>
            </p:cNvSpPr>
            <p:nvPr/>
          </p:nvSpPr>
          <p:spPr bwMode="auto">
            <a:xfrm flipV="1">
              <a:off x="3369" y="1500"/>
              <a:ext cx="176" cy="1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851" name="Line 1755"/>
            <p:cNvSpPr>
              <a:spLocks noChangeShapeType="1"/>
            </p:cNvSpPr>
            <p:nvPr/>
          </p:nvSpPr>
          <p:spPr bwMode="auto">
            <a:xfrm flipV="1">
              <a:off x="3369" y="1500"/>
              <a:ext cx="333" cy="3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852" name="Line 1756"/>
            <p:cNvSpPr>
              <a:spLocks noChangeShapeType="1"/>
            </p:cNvSpPr>
            <p:nvPr/>
          </p:nvSpPr>
          <p:spPr bwMode="auto">
            <a:xfrm flipV="1">
              <a:off x="4410" y="722"/>
              <a:ext cx="66" cy="6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853" name="Line 1757"/>
            <p:cNvSpPr>
              <a:spLocks noChangeShapeType="1"/>
            </p:cNvSpPr>
            <p:nvPr/>
          </p:nvSpPr>
          <p:spPr bwMode="auto">
            <a:xfrm flipV="1">
              <a:off x="3510" y="1500"/>
              <a:ext cx="345" cy="34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854" name="Line 1758"/>
            <p:cNvSpPr>
              <a:spLocks noChangeShapeType="1"/>
            </p:cNvSpPr>
            <p:nvPr/>
          </p:nvSpPr>
          <p:spPr bwMode="auto">
            <a:xfrm flipV="1">
              <a:off x="4410" y="747"/>
              <a:ext cx="201" cy="19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855" name="Line 1759"/>
            <p:cNvSpPr>
              <a:spLocks noChangeShapeType="1"/>
            </p:cNvSpPr>
            <p:nvPr/>
          </p:nvSpPr>
          <p:spPr bwMode="auto">
            <a:xfrm flipV="1">
              <a:off x="3664" y="1622"/>
              <a:ext cx="226" cy="22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856" name="Line 1760"/>
            <p:cNvSpPr>
              <a:spLocks noChangeShapeType="1"/>
            </p:cNvSpPr>
            <p:nvPr/>
          </p:nvSpPr>
          <p:spPr bwMode="auto">
            <a:xfrm flipV="1">
              <a:off x="4410" y="775"/>
              <a:ext cx="323" cy="32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857" name="Line 1761"/>
            <p:cNvSpPr>
              <a:spLocks noChangeShapeType="1"/>
            </p:cNvSpPr>
            <p:nvPr/>
          </p:nvSpPr>
          <p:spPr bwMode="auto">
            <a:xfrm flipV="1">
              <a:off x="3890" y="1500"/>
              <a:ext cx="122" cy="12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858" name="Line 1762"/>
            <p:cNvSpPr>
              <a:spLocks noChangeShapeType="1"/>
            </p:cNvSpPr>
            <p:nvPr/>
          </p:nvSpPr>
          <p:spPr bwMode="auto">
            <a:xfrm flipV="1">
              <a:off x="4410" y="910"/>
              <a:ext cx="348" cy="34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859" name="Line 1763"/>
            <p:cNvSpPr>
              <a:spLocks noChangeShapeType="1"/>
            </p:cNvSpPr>
            <p:nvPr/>
          </p:nvSpPr>
          <p:spPr bwMode="auto">
            <a:xfrm flipV="1">
              <a:off x="3890" y="1500"/>
              <a:ext cx="279" cy="27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860" name="Line 1764"/>
            <p:cNvSpPr>
              <a:spLocks noChangeShapeType="1"/>
            </p:cNvSpPr>
            <p:nvPr/>
          </p:nvSpPr>
          <p:spPr bwMode="auto">
            <a:xfrm flipV="1">
              <a:off x="3977" y="1500"/>
              <a:ext cx="345" cy="34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861" name="Line 1765"/>
            <p:cNvSpPr>
              <a:spLocks noChangeShapeType="1"/>
            </p:cNvSpPr>
            <p:nvPr/>
          </p:nvSpPr>
          <p:spPr bwMode="auto">
            <a:xfrm flipV="1">
              <a:off x="4410" y="1067"/>
              <a:ext cx="348" cy="34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862" name="Line 1766"/>
            <p:cNvSpPr>
              <a:spLocks noChangeShapeType="1"/>
            </p:cNvSpPr>
            <p:nvPr/>
          </p:nvSpPr>
          <p:spPr bwMode="auto">
            <a:xfrm flipV="1">
              <a:off x="4131" y="1220"/>
              <a:ext cx="627" cy="6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863" name="Line 1767"/>
            <p:cNvSpPr>
              <a:spLocks noChangeShapeType="1"/>
            </p:cNvSpPr>
            <p:nvPr/>
          </p:nvSpPr>
          <p:spPr bwMode="auto">
            <a:xfrm flipV="1">
              <a:off x="4288" y="1377"/>
              <a:ext cx="470" cy="47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864" name="Line 1768"/>
            <p:cNvSpPr>
              <a:spLocks noChangeShapeType="1"/>
            </p:cNvSpPr>
            <p:nvPr/>
          </p:nvSpPr>
          <p:spPr bwMode="auto">
            <a:xfrm flipV="1">
              <a:off x="4445" y="1534"/>
              <a:ext cx="313" cy="31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865" name="Line 1769"/>
            <p:cNvSpPr>
              <a:spLocks noChangeShapeType="1"/>
            </p:cNvSpPr>
            <p:nvPr/>
          </p:nvSpPr>
          <p:spPr bwMode="auto">
            <a:xfrm flipV="1">
              <a:off x="4598" y="1688"/>
              <a:ext cx="160" cy="16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866" name="Freeform 1770"/>
            <p:cNvSpPr>
              <a:spLocks/>
            </p:cNvSpPr>
            <p:nvPr/>
          </p:nvSpPr>
          <p:spPr bwMode="auto">
            <a:xfrm>
              <a:off x="4409" y="711"/>
              <a:ext cx="895" cy="1134"/>
            </a:xfrm>
            <a:custGeom>
              <a:avLst/>
              <a:gdLst>
                <a:gd name="T0" fmla="*/ 289 w 4038"/>
                <a:gd name="T1" fmla="*/ 40 h 5116"/>
                <a:gd name="T2" fmla="*/ 519 w 4038"/>
                <a:gd name="T3" fmla="*/ 75 h 5116"/>
                <a:gd name="T4" fmla="*/ 745 w 4038"/>
                <a:gd name="T5" fmla="*/ 113 h 5116"/>
                <a:gd name="T6" fmla="*/ 970 w 4038"/>
                <a:gd name="T7" fmla="*/ 156 h 5116"/>
                <a:gd name="T8" fmla="*/ 1107 w 4038"/>
                <a:gd name="T9" fmla="*/ 186 h 5116"/>
                <a:gd name="T10" fmla="*/ 1217 w 4038"/>
                <a:gd name="T11" fmla="*/ 213 h 5116"/>
                <a:gd name="T12" fmla="*/ 1325 w 4038"/>
                <a:gd name="T13" fmla="*/ 241 h 5116"/>
                <a:gd name="T14" fmla="*/ 1431 w 4038"/>
                <a:gd name="T15" fmla="*/ 271 h 5116"/>
                <a:gd name="T16" fmla="*/ 1536 w 4038"/>
                <a:gd name="T17" fmla="*/ 305 h 5116"/>
                <a:gd name="T18" fmla="*/ 1639 w 4038"/>
                <a:gd name="T19" fmla="*/ 340 h 5116"/>
                <a:gd name="T20" fmla="*/ 1740 w 4038"/>
                <a:gd name="T21" fmla="*/ 380 h 5116"/>
                <a:gd name="T22" fmla="*/ 1839 w 4038"/>
                <a:gd name="T23" fmla="*/ 421 h 5116"/>
                <a:gd name="T24" fmla="*/ 1937 w 4038"/>
                <a:gd name="T25" fmla="*/ 466 h 5116"/>
                <a:gd name="T26" fmla="*/ 2032 w 4038"/>
                <a:gd name="T27" fmla="*/ 515 h 5116"/>
                <a:gd name="T28" fmla="*/ 2124 w 4038"/>
                <a:gd name="T29" fmla="*/ 567 h 5116"/>
                <a:gd name="T30" fmla="*/ 2215 w 4038"/>
                <a:gd name="T31" fmla="*/ 623 h 5116"/>
                <a:gd name="T32" fmla="*/ 2303 w 4038"/>
                <a:gd name="T33" fmla="*/ 682 h 5116"/>
                <a:gd name="T34" fmla="*/ 2388 w 4038"/>
                <a:gd name="T35" fmla="*/ 746 h 5116"/>
                <a:gd name="T36" fmla="*/ 2473 w 4038"/>
                <a:gd name="T37" fmla="*/ 812 h 5116"/>
                <a:gd name="T38" fmla="*/ 2554 w 4038"/>
                <a:gd name="T39" fmla="*/ 882 h 5116"/>
                <a:gd name="T40" fmla="*/ 2631 w 4038"/>
                <a:gd name="T41" fmla="*/ 957 h 5116"/>
                <a:gd name="T42" fmla="*/ 2708 w 4038"/>
                <a:gd name="T43" fmla="*/ 1034 h 5116"/>
                <a:gd name="T44" fmla="*/ 2781 w 4038"/>
                <a:gd name="T45" fmla="*/ 1113 h 5116"/>
                <a:gd name="T46" fmla="*/ 2854 w 4038"/>
                <a:gd name="T47" fmla="*/ 1195 h 5116"/>
                <a:gd name="T48" fmla="*/ 2923 w 4038"/>
                <a:gd name="T49" fmla="*/ 1282 h 5116"/>
                <a:gd name="T50" fmla="*/ 2990 w 4038"/>
                <a:gd name="T51" fmla="*/ 1370 h 5116"/>
                <a:gd name="T52" fmla="*/ 3055 w 4038"/>
                <a:gd name="T53" fmla="*/ 1461 h 5116"/>
                <a:gd name="T54" fmla="*/ 3118 w 4038"/>
                <a:gd name="T55" fmla="*/ 1554 h 5116"/>
                <a:gd name="T56" fmla="*/ 3177 w 4038"/>
                <a:gd name="T57" fmla="*/ 1650 h 5116"/>
                <a:gd name="T58" fmla="*/ 3236 w 4038"/>
                <a:gd name="T59" fmla="*/ 1748 h 5116"/>
                <a:gd name="T60" fmla="*/ 3292 w 4038"/>
                <a:gd name="T61" fmla="*/ 1848 h 5116"/>
                <a:gd name="T62" fmla="*/ 3346 w 4038"/>
                <a:gd name="T63" fmla="*/ 1950 h 5116"/>
                <a:gd name="T64" fmla="*/ 3398 w 4038"/>
                <a:gd name="T65" fmla="*/ 2055 h 5116"/>
                <a:gd name="T66" fmla="*/ 3447 w 4038"/>
                <a:gd name="T67" fmla="*/ 2161 h 5116"/>
                <a:gd name="T68" fmla="*/ 3495 w 4038"/>
                <a:gd name="T69" fmla="*/ 2269 h 5116"/>
                <a:gd name="T70" fmla="*/ 3541 w 4038"/>
                <a:gd name="T71" fmla="*/ 2378 h 5116"/>
                <a:gd name="T72" fmla="*/ 3583 w 4038"/>
                <a:gd name="T73" fmla="*/ 2489 h 5116"/>
                <a:gd name="T74" fmla="*/ 3625 w 4038"/>
                <a:gd name="T75" fmla="*/ 2601 h 5116"/>
                <a:gd name="T76" fmla="*/ 3664 w 4038"/>
                <a:gd name="T77" fmla="*/ 2714 h 5116"/>
                <a:gd name="T78" fmla="*/ 3701 w 4038"/>
                <a:gd name="T79" fmla="*/ 2829 h 5116"/>
                <a:gd name="T80" fmla="*/ 3737 w 4038"/>
                <a:gd name="T81" fmla="*/ 2944 h 5116"/>
                <a:gd name="T82" fmla="*/ 3770 w 4038"/>
                <a:gd name="T83" fmla="*/ 3061 h 5116"/>
                <a:gd name="T84" fmla="*/ 3800 w 4038"/>
                <a:gd name="T85" fmla="*/ 3178 h 5116"/>
                <a:gd name="T86" fmla="*/ 3829 w 4038"/>
                <a:gd name="T87" fmla="*/ 3295 h 5116"/>
                <a:gd name="T88" fmla="*/ 3876 w 4038"/>
                <a:gd name="T89" fmla="*/ 3503 h 5116"/>
                <a:gd name="T90" fmla="*/ 3922 w 4038"/>
                <a:gd name="T91" fmla="*/ 3741 h 5116"/>
                <a:gd name="T92" fmla="*/ 3960 w 4038"/>
                <a:gd name="T93" fmla="*/ 3980 h 5116"/>
                <a:gd name="T94" fmla="*/ 3991 w 4038"/>
                <a:gd name="T95" fmla="*/ 4219 h 5116"/>
                <a:gd name="T96" fmla="*/ 4014 w 4038"/>
                <a:gd name="T97" fmla="*/ 4459 h 5116"/>
                <a:gd name="T98" fmla="*/ 4029 w 4038"/>
                <a:gd name="T99" fmla="*/ 4698 h 5116"/>
                <a:gd name="T100" fmla="*/ 4037 w 4038"/>
                <a:gd name="T101" fmla="*/ 4937 h 5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038" h="5116">
                  <a:moveTo>
                    <a:pt x="0" y="0"/>
                  </a:moveTo>
                  <a:lnTo>
                    <a:pt x="116" y="16"/>
                  </a:lnTo>
                  <a:lnTo>
                    <a:pt x="231" y="32"/>
                  </a:lnTo>
                  <a:lnTo>
                    <a:pt x="289" y="40"/>
                  </a:lnTo>
                  <a:lnTo>
                    <a:pt x="346" y="49"/>
                  </a:lnTo>
                  <a:lnTo>
                    <a:pt x="404" y="57"/>
                  </a:lnTo>
                  <a:lnTo>
                    <a:pt x="461" y="66"/>
                  </a:lnTo>
                  <a:lnTo>
                    <a:pt x="519" y="75"/>
                  </a:lnTo>
                  <a:lnTo>
                    <a:pt x="575" y="84"/>
                  </a:lnTo>
                  <a:lnTo>
                    <a:pt x="633" y="93"/>
                  </a:lnTo>
                  <a:lnTo>
                    <a:pt x="689" y="103"/>
                  </a:lnTo>
                  <a:lnTo>
                    <a:pt x="745" y="113"/>
                  </a:lnTo>
                  <a:lnTo>
                    <a:pt x="802" y="123"/>
                  </a:lnTo>
                  <a:lnTo>
                    <a:pt x="858" y="134"/>
                  </a:lnTo>
                  <a:lnTo>
                    <a:pt x="914" y="144"/>
                  </a:lnTo>
                  <a:lnTo>
                    <a:pt x="970" y="156"/>
                  </a:lnTo>
                  <a:lnTo>
                    <a:pt x="1025" y="168"/>
                  </a:lnTo>
                  <a:lnTo>
                    <a:pt x="1053" y="174"/>
                  </a:lnTo>
                  <a:lnTo>
                    <a:pt x="1080" y="180"/>
                  </a:lnTo>
                  <a:lnTo>
                    <a:pt x="1107" y="186"/>
                  </a:lnTo>
                  <a:lnTo>
                    <a:pt x="1135" y="192"/>
                  </a:lnTo>
                  <a:lnTo>
                    <a:pt x="1163" y="199"/>
                  </a:lnTo>
                  <a:lnTo>
                    <a:pt x="1189" y="206"/>
                  </a:lnTo>
                  <a:lnTo>
                    <a:pt x="1217" y="213"/>
                  </a:lnTo>
                  <a:lnTo>
                    <a:pt x="1244" y="219"/>
                  </a:lnTo>
                  <a:lnTo>
                    <a:pt x="1270" y="226"/>
                  </a:lnTo>
                  <a:lnTo>
                    <a:pt x="1298" y="234"/>
                  </a:lnTo>
                  <a:lnTo>
                    <a:pt x="1325" y="241"/>
                  </a:lnTo>
                  <a:lnTo>
                    <a:pt x="1351" y="249"/>
                  </a:lnTo>
                  <a:lnTo>
                    <a:pt x="1378" y="256"/>
                  </a:lnTo>
                  <a:lnTo>
                    <a:pt x="1405" y="264"/>
                  </a:lnTo>
                  <a:lnTo>
                    <a:pt x="1431" y="271"/>
                  </a:lnTo>
                  <a:lnTo>
                    <a:pt x="1457" y="280"/>
                  </a:lnTo>
                  <a:lnTo>
                    <a:pt x="1483" y="288"/>
                  </a:lnTo>
                  <a:lnTo>
                    <a:pt x="1510" y="297"/>
                  </a:lnTo>
                  <a:lnTo>
                    <a:pt x="1536" y="305"/>
                  </a:lnTo>
                  <a:lnTo>
                    <a:pt x="1561" y="314"/>
                  </a:lnTo>
                  <a:lnTo>
                    <a:pt x="1588" y="322"/>
                  </a:lnTo>
                  <a:lnTo>
                    <a:pt x="1613" y="332"/>
                  </a:lnTo>
                  <a:lnTo>
                    <a:pt x="1639" y="340"/>
                  </a:lnTo>
                  <a:lnTo>
                    <a:pt x="1664" y="350"/>
                  </a:lnTo>
                  <a:lnTo>
                    <a:pt x="1690" y="360"/>
                  </a:lnTo>
                  <a:lnTo>
                    <a:pt x="1714" y="369"/>
                  </a:lnTo>
                  <a:lnTo>
                    <a:pt x="1740" y="380"/>
                  </a:lnTo>
                  <a:lnTo>
                    <a:pt x="1766" y="389"/>
                  </a:lnTo>
                  <a:lnTo>
                    <a:pt x="1790" y="400"/>
                  </a:lnTo>
                  <a:lnTo>
                    <a:pt x="1815" y="411"/>
                  </a:lnTo>
                  <a:lnTo>
                    <a:pt x="1839" y="421"/>
                  </a:lnTo>
                  <a:lnTo>
                    <a:pt x="1864" y="432"/>
                  </a:lnTo>
                  <a:lnTo>
                    <a:pt x="1888" y="444"/>
                  </a:lnTo>
                  <a:lnTo>
                    <a:pt x="1912" y="454"/>
                  </a:lnTo>
                  <a:lnTo>
                    <a:pt x="1937" y="466"/>
                  </a:lnTo>
                  <a:lnTo>
                    <a:pt x="1960" y="478"/>
                  </a:lnTo>
                  <a:lnTo>
                    <a:pt x="1985" y="489"/>
                  </a:lnTo>
                  <a:lnTo>
                    <a:pt x="2008" y="502"/>
                  </a:lnTo>
                  <a:lnTo>
                    <a:pt x="2032" y="515"/>
                  </a:lnTo>
                  <a:lnTo>
                    <a:pt x="2055" y="528"/>
                  </a:lnTo>
                  <a:lnTo>
                    <a:pt x="2079" y="541"/>
                  </a:lnTo>
                  <a:lnTo>
                    <a:pt x="2102" y="553"/>
                  </a:lnTo>
                  <a:lnTo>
                    <a:pt x="2124" y="567"/>
                  </a:lnTo>
                  <a:lnTo>
                    <a:pt x="2148" y="580"/>
                  </a:lnTo>
                  <a:lnTo>
                    <a:pt x="2170" y="594"/>
                  </a:lnTo>
                  <a:lnTo>
                    <a:pt x="2193" y="609"/>
                  </a:lnTo>
                  <a:lnTo>
                    <a:pt x="2215" y="623"/>
                  </a:lnTo>
                  <a:lnTo>
                    <a:pt x="2237" y="637"/>
                  </a:lnTo>
                  <a:lnTo>
                    <a:pt x="2260" y="652"/>
                  </a:lnTo>
                  <a:lnTo>
                    <a:pt x="2282" y="667"/>
                  </a:lnTo>
                  <a:lnTo>
                    <a:pt x="2303" y="682"/>
                  </a:lnTo>
                  <a:lnTo>
                    <a:pt x="2325" y="698"/>
                  </a:lnTo>
                  <a:lnTo>
                    <a:pt x="2347" y="714"/>
                  </a:lnTo>
                  <a:lnTo>
                    <a:pt x="2368" y="729"/>
                  </a:lnTo>
                  <a:lnTo>
                    <a:pt x="2388" y="746"/>
                  </a:lnTo>
                  <a:lnTo>
                    <a:pt x="2410" y="762"/>
                  </a:lnTo>
                  <a:lnTo>
                    <a:pt x="2431" y="779"/>
                  </a:lnTo>
                  <a:lnTo>
                    <a:pt x="2451" y="795"/>
                  </a:lnTo>
                  <a:lnTo>
                    <a:pt x="2473" y="812"/>
                  </a:lnTo>
                  <a:lnTo>
                    <a:pt x="2493" y="830"/>
                  </a:lnTo>
                  <a:lnTo>
                    <a:pt x="2513" y="847"/>
                  </a:lnTo>
                  <a:lnTo>
                    <a:pt x="2533" y="865"/>
                  </a:lnTo>
                  <a:lnTo>
                    <a:pt x="2554" y="882"/>
                  </a:lnTo>
                  <a:lnTo>
                    <a:pt x="2573" y="900"/>
                  </a:lnTo>
                  <a:lnTo>
                    <a:pt x="2593" y="920"/>
                  </a:lnTo>
                  <a:lnTo>
                    <a:pt x="2612" y="938"/>
                  </a:lnTo>
                  <a:lnTo>
                    <a:pt x="2631" y="957"/>
                  </a:lnTo>
                  <a:lnTo>
                    <a:pt x="2651" y="975"/>
                  </a:lnTo>
                  <a:lnTo>
                    <a:pt x="2670" y="994"/>
                  </a:lnTo>
                  <a:lnTo>
                    <a:pt x="2689" y="1013"/>
                  </a:lnTo>
                  <a:lnTo>
                    <a:pt x="2708" y="1034"/>
                  </a:lnTo>
                  <a:lnTo>
                    <a:pt x="2727" y="1053"/>
                  </a:lnTo>
                  <a:lnTo>
                    <a:pt x="2745" y="1073"/>
                  </a:lnTo>
                  <a:lnTo>
                    <a:pt x="2763" y="1093"/>
                  </a:lnTo>
                  <a:lnTo>
                    <a:pt x="2781" y="1113"/>
                  </a:lnTo>
                  <a:lnTo>
                    <a:pt x="2799" y="1134"/>
                  </a:lnTo>
                  <a:lnTo>
                    <a:pt x="2818" y="1154"/>
                  </a:lnTo>
                  <a:lnTo>
                    <a:pt x="2836" y="1175"/>
                  </a:lnTo>
                  <a:lnTo>
                    <a:pt x="2854" y="1195"/>
                  </a:lnTo>
                  <a:lnTo>
                    <a:pt x="2871" y="1217"/>
                  </a:lnTo>
                  <a:lnTo>
                    <a:pt x="2889" y="1238"/>
                  </a:lnTo>
                  <a:lnTo>
                    <a:pt x="2906" y="1259"/>
                  </a:lnTo>
                  <a:lnTo>
                    <a:pt x="2923" y="1282"/>
                  </a:lnTo>
                  <a:lnTo>
                    <a:pt x="2940" y="1303"/>
                  </a:lnTo>
                  <a:lnTo>
                    <a:pt x="2957" y="1325"/>
                  </a:lnTo>
                  <a:lnTo>
                    <a:pt x="2973" y="1348"/>
                  </a:lnTo>
                  <a:lnTo>
                    <a:pt x="2990" y="1370"/>
                  </a:lnTo>
                  <a:lnTo>
                    <a:pt x="3006" y="1392"/>
                  </a:lnTo>
                  <a:lnTo>
                    <a:pt x="3023" y="1415"/>
                  </a:lnTo>
                  <a:lnTo>
                    <a:pt x="3039" y="1438"/>
                  </a:lnTo>
                  <a:lnTo>
                    <a:pt x="3055" y="1461"/>
                  </a:lnTo>
                  <a:lnTo>
                    <a:pt x="3071" y="1484"/>
                  </a:lnTo>
                  <a:lnTo>
                    <a:pt x="3086" y="1507"/>
                  </a:lnTo>
                  <a:lnTo>
                    <a:pt x="3102" y="1531"/>
                  </a:lnTo>
                  <a:lnTo>
                    <a:pt x="3118" y="1554"/>
                  </a:lnTo>
                  <a:lnTo>
                    <a:pt x="3133" y="1578"/>
                  </a:lnTo>
                  <a:lnTo>
                    <a:pt x="3148" y="1602"/>
                  </a:lnTo>
                  <a:lnTo>
                    <a:pt x="3163" y="1626"/>
                  </a:lnTo>
                  <a:lnTo>
                    <a:pt x="3177" y="1650"/>
                  </a:lnTo>
                  <a:lnTo>
                    <a:pt x="3192" y="1675"/>
                  </a:lnTo>
                  <a:lnTo>
                    <a:pt x="3207" y="1699"/>
                  </a:lnTo>
                  <a:lnTo>
                    <a:pt x="3221" y="1724"/>
                  </a:lnTo>
                  <a:lnTo>
                    <a:pt x="3236" y="1748"/>
                  </a:lnTo>
                  <a:lnTo>
                    <a:pt x="3250" y="1772"/>
                  </a:lnTo>
                  <a:lnTo>
                    <a:pt x="3265" y="1798"/>
                  </a:lnTo>
                  <a:lnTo>
                    <a:pt x="3279" y="1824"/>
                  </a:lnTo>
                  <a:lnTo>
                    <a:pt x="3292" y="1848"/>
                  </a:lnTo>
                  <a:lnTo>
                    <a:pt x="3305" y="1874"/>
                  </a:lnTo>
                  <a:lnTo>
                    <a:pt x="3319" y="1899"/>
                  </a:lnTo>
                  <a:lnTo>
                    <a:pt x="3333" y="1925"/>
                  </a:lnTo>
                  <a:lnTo>
                    <a:pt x="3346" y="1950"/>
                  </a:lnTo>
                  <a:lnTo>
                    <a:pt x="3358" y="1977"/>
                  </a:lnTo>
                  <a:lnTo>
                    <a:pt x="3372" y="2002"/>
                  </a:lnTo>
                  <a:lnTo>
                    <a:pt x="3385" y="2029"/>
                  </a:lnTo>
                  <a:lnTo>
                    <a:pt x="3398" y="2055"/>
                  </a:lnTo>
                  <a:lnTo>
                    <a:pt x="3411" y="2081"/>
                  </a:lnTo>
                  <a:lnTo>
                    <a:pt x="3422" y="2108"/>
                  </a:lnTo>
                  <a:lnTo>
                    <a:pt x="3435" y="2134"/>
                  </a:lnTo>
                  <a:lnTo>
                    <a:pt x="3447" y="2161"/>
                  </a:lnTo>
                  <a:lnTo>
                    <a:pt x="3460" y="2188"/>
                  </a:lnTo>
                  <a:lnTo>
                    <a:pt x="3471" y="2214"/>
                  </a:lnTo>
                  <a:lnTo>
                    <a:pt x="3483" y="2242"/>
                  </a:lnTo>
                  <a:lnTo>
                    <a:pt x="3495" y="2269"/>
                  </a:lnTo>
                  <a:lnTo>
                    <a:pt x="3507" y="2295"/>
                  </a:lnTo>
                  <a:lnTo>
                    <a:pt x="3517" y="2323"/>
                  </a:lnTo>
                  <a:lnTo>
                    <a:pt x="3529" y="2351"/>
                  </a:lnTo>
                  <a:lnTo>
                    <a:pt x="3541" y="2378"/>
                  </a:lnTo>
                  <a:lnTo>
                    <a:pt x="3551" y="2405"/>
                  </a:lnTo>
                  <a:lnTo>
                    <a:pt x="3562" y="2433"/>
                  </a:lnTo>
                  <a:lnTo>
                    <a:pt x="3573" y="2461"/>
                  </a:lnTo>
                  <a:lnTo>
                    <a:pt x="3583" y="2489"/>
                  </a:lnTo>
                  <a:lnTo>
                    <a:pt x="3594" y="2517"/>
                  </a:lnTo>
                  <a:lnTo>
                    <a:pt x="3604" y="2544"/>
                  </a:lnTo>
                  <a:lnTo>
                    <a:pt x="3614" y="2572"/>
                  </a:lnTo>
                  <a:lnTo>
                    <a:pt x="3625" y="2601"/>
                  </a:lnTo>
                  <a:lnTo>
                    <a:pt x="3634" y="2629"/>
                  </a:lnTo>
                  <a:lnTo>
                    <a:pt x="3645" y="2657"/>
                  </a:lnTo>
                  <a:lnTo>
                    <a:pt x="3655" y="2686"/>
                  </a:lnTo>
                  <a:lnTo>
                    <a:pt x="3664" y="2714"/>
                  </a:lnTo>
                  <a:lnTo>
                    <a:pt x="3674" y="2742"/>
                  </a:lnTo>
                  <a:lnTo>
                    <a:pt x="3682" y="2771"/>
                  </a:lnTo>
                  <a:lnTo>
                    <a:pt x="3692" y="2800"/>
                  </a:lnTo>
                  <a:lnTo>
                    <a:pt x="3701" y="2829"/>
                  </a:lnTo>
                  <a:lnTo>
                    <a:pt x="3710" y="2857"/>
                  </a:lnTo>
                  <a:lnTo>
                    <a:pt x="3718" y="2886"/>
                  </a:lnTo>
                  <a:lnTo>
                    <a:pt x="3728" y="2915"/>
                  </a:lnTo>
                  <a:lnTo>
                    <a:pt x="3737" y="2944"/>
                  </a:lnTo>
                  <a:lnTo>
                    <a:pt x="3745" y="2974"/>
                  </a:lnTo>
                  <a:lnTo>
                    <a:pt x="3752" y="3002"/>
                  </a:lnTo>
                  <a:lnTo>
                    <a:pt x="3761" y="3031"/>
                  </a:lnTo>
                  <a:lnTo>
                    <a:pt x="3770" y="3061"/>
                  </a:lnTo>
                  <a:lnTo>
                    <a:pt x="3777" y="3090"/>
                  </a:lnTo>
                  <a:lnTo>
                    <a:pt x="3785" y="3119"/>
                  </a:lnTo>
                  <a:lnTo>
                    <a:pt x="3793" y="3148"/>
                  </a:lnTo>
                  <a:lnTo>
                    <a:pt x="3800" y="3178"/>
                  </a:lnTo>
                  <a:lnTo>
                    <a:pt x="3808" y="3207"/>
                  </a:lnTo>
                  <a:lnTo>
                    <a:pt x="3815" y="3236"/>
                  </a:lnTo>
                  <a:lnTo>
                    <a:pt x="3823" y="3266"/>
                  </a:lnTo>
                  <a:lnTo>
                    <a:pt x="3829" y="3295"/>
                  </a:lnTo>
                  <a:lnTo>
                    <a:pt x="3837" y="3325"/>
                  </a:lnTo>
                  <a:lnTo>
                    <a:pt x="3850" y="3384"/>
                  </a:lnTo>
                  <a:lnTo>
                    <a:pt x="3863" y="3443"/>
                  </a:lnTo>
                  <a:lnTo>
                    <a:pt x="3876" y="3503"/>
                  </a:lnTo>
                  <a:lnTo>
                    <a:pt x="3889" y="3562"/>
                  </a:lnTo>
                  <a:lnTo>
                    <a:pt x="3899" y="3622"/>
                  </a:lnTo>
                  <a:lnTo>
                    <a:pt x="3911" y="3682"/>
                  </a:lnTo>
                  <a:lnTo>
                    <a:pt x="3922" y="3741"/>
                  </a:lnTo>
                  <a:lnTo>
                    <a:pt x="3932" y="3801"/>
                  </a:lnTo>
                  <a:lnTo>
                    <a:pt x="3942" y="3860"/>
                  </a:lnTo>
                  <a:lnTo>
                    <a:pt x="3952" y="3920"/>
                  </a:lnTo>
                  <a:lnTo>
                    <a:pt x="3960" y="3980"/>
                  </a:lnTo>
                  <a:lnTo>
                    <a:pt x="3969" y="4040"/>
                  </a:lnTo>
                  <a:lnTo>
                    <a:pt x="3976" y="4100"/>
                  </a:lnTo>
                  <a:lnTo>
                    <a:pt x="3984" y="4160"/>
                  </a:lnTo>
                  <a:lnTo>
                    <a:pt x="3991" y="4219"/>
                  </a:lnTo>
                  <a:lnTo>
                    <a:pt x="3997" y="4279"/>
                  </a:lnTo>
                  <a:lnTo>
                    <a:pt x="4004" y="4340"/>
                  </a:lnTo>
                  <a:lnTo>
                    <a:pt x="4009" y="4399"/>
                  </a:lnTo>
                  <a:lnTo>
                    <a:pt x="4014" y="4459"/>
                  </a:lnTo>
                  <a:lnTo>
                    <a:pt x="4019" y="4518"/>
                  </a:lnTo>
                  <a:lnTo>
                    <a:pt x="4023" y="4579"/>
                  </a:lnTo>
                  <a:lnTo>
                    <a:pt x="4026" y="4639"/>
                  </a:lnTo>
                  <a:lnTo>
                    <a:pt x="4029" y="4698"/>
                  </a:lnTo>
                  <a:lnTo>
                    <a:pt x="4031" y="4758"/>
                  </a:lnTo>
                  <a:lnTo>
                    <a:pt x="4035" y="4818"/>
                  </a:lnTo>
                  <a:lnTo>
                    <a:pt x="4036" y="4877"/>
                  </a:lnTo>
                  <a:lnTo>
                    <a:pt x="4037" y="4937"/>
                  </a:lnTo>
                  <a:lnTo>
                    <a:pt x="4038" y="4997"/>
                  </a:lnTo>
                  <a:lnTo>
                    <a:pt x="4038" y="5056"/>
                  </a:lnTo>
                  <a:lnTo>
                    <a:pt x="4038" y="511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867" name="Line 1771"/>
            <p:cNvSpPr>
              <a:spLocks noChangeShapeType="1"/>
            </p:cNvSpPr>
            <p:nvPr/>
          </p:nvSpPr>
          <p:spPr bwMode="auto">
            <a:xfrm flipV="1">
              <a:off x="3821" y="1779"/>
              <a:ext cx="69" cy="6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33877" name="Group 1781"/>
          <p:cNvGrpSpPr>
            <a:grpSpLocks/>
          </p:cNvGrpSpPr>
          <p:nvPr/>
        </p:nvGrpSpPr>
        <p:grpSpPr bwMode="auto">
          <a:xfrm>
            <a:off x="5487988" y="3875088"/>
            <a:ext cx="1633537" cy="785812"/>
            <a:chOff x="3457" y="2491"/>
            <a:chExt cx="1029" cy="495"/>
          </a:xfrm>
        </p:grpSpPr>
        <p:sp>
          <p:nvSpPr>
            <p:cNvPr id="133878" name="Line 1782"/>
            <p:cNvSpPr>
              <a:spLocks noChangeShapeType="1"/>
            </p:cNvSpPr>
            <p:nvPr/>
          </p:nvSpPr>
          <p:spPr bwMode="auto">
            <a:xfrm flipH="1">
              <a:off x="3930" y="2491"/>
              <a:ext cx="556" cy="4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879" name="Line 1783"/>
            <p:cNvSpPr>
              <a:spLocks noChangeShapeType="1"/>
            </p:cNvSpPr>
            <p:nvPr/>
          </p:nvSpPr>
          <p:spPr bwMode="auto">
            <a:xfrm flipH="1">
              <a:off x="3457" y="2986"/>
              <a:ext cx="47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880" name="Line 1784"/>
            <p:cNvSpPr>
              <a:spLocks noChangeShapeType="1"/>
            </p:cNvSpPr>
            <p:nvPr/>
          </p:nvSpPr>
          <p:spPr bwMode="auto">
            <a:xfrm>
              <a:off x="3516" y="2904"/>
              <a:ext cx="41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881" name="Line 1785"/>
            <p:cNvSpPr>
              <a:spLocks noChangeShapeType="1"/>
            </p:cNvSpPr>
            <p:nvPr/>
          </p:nvSpPr>
          <p:spPr bwMode="auto">
            <a:xfrm flipH="1">
              <a:off x="3535" y="2870"/>
              <a:ext cx="35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882" name="Line 1786"/>
            <p:cNvSpPr>
              <a:spLocks noChangeShapeType="1"/>
            </p:cNvSpPr>
            <p:nvPr/>
          </p:nvSpPr>
          <p:spPr bwMode="auto">
            <a:xfrm flipV="1">
              <a:off x="3513" y="2873"/>
              <a:ext cx="51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883" name="Line 1787"/>
            <p:cNvSpPr>
              <a:spLocks noChangeShapeType="1"/>
            </p:cNvSpPr>
            <p:nvPr/>
          </p:nvSpPr>
          <p:spPr bwMode="auto">
            <a:xfrm flipH="1">
              <a:off x="3504" y="2798"/>
              <a:ext cx="34" cy="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884" name="Line 1788"/>
            <p:cNvSpPr>
              <a:spLocks noChangeShapeType="1"/>
            </p:cNvSpPr>
            <p:nvPr/>
          </p:nvSpPr>
          <p:spPr bwMode="auto">
            <a:xfrm flipV="1">
              <a:off x="3551" y="2757"/>
              <a:ext cx="28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885" name="Line 1789"/>
            <p:cNvSpPr>
              <a:spLocks noChangeShapeType="1"/>
            </p:cNvSpPr>
            <p:nvPr/>
          </p:nvSpPr>
          <p:spPr bwMode="auto">
            <a:xfrm flipV="1">
              <a:off x="3491" y="2788"/>
              <a:ext cx="32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886" name="Line 1790"/>
            <p:cNvSpPr>
              <a:spLocks noChangeShapeType="1"/>
            </p:cNvSpPr>
            <p:nvPr/>
          </p:nvSpPr>
          <p:spPr bwMode="auto">
            <a:xfrm flipV="1">
              <a:off x="3491" y="2763"/>
              <a:ext cx="32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887" name="Line 1791"/>
            <p:cNvSpPr>
              <a:spLocks noChangeShapeType="1"/>
            </p:cNvSpPr>
            <p:nvPr/>
          </p:nvSpPr>
          <p:spPr bwMode="auto">
            <a:xfrm>
              <a:off x="3538" y="2716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888" name="Line 1792"/>
            <p:cNvSpPr>
              <a:spLocks noChangeShapeType="1"/>
            </p:cNvSpPr>
            <p:nvPr/>
          </p:nvSpPr>
          <p:spPr bwMode="auto">
            <a:xfrm flipH="1">
              <a:off x="3589" y="2723"/>
              <a:ext cx="9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889" name="Line 1793"/>
            <p:cNvSpPr>
              <a:spLocks noChangeShapeType="1"/>
            </p:cNvSpPr>
            <p:nvPr/>
          </p:nvSpPr>
          <p:spPr bwMode="auto">
            <a:xfrm flipV="1">
              <a:off x="3482" y="2732"/>
              <a:ext cx="113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890" name="Line 1794"/>
            <p:cNvSpPr>
              <a:spLocks noChangeShapeType="1"/>
            </p:cNvSpPr>
            <p:nvPr/>
          </p:nvSpPr>
          <p:spPr bwMode="auto">
            <a:xfrm flipH="1">
              <a:off x="3473" y="2729"/>
              <a:ext cx="9" cy="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891" name="Line 1795"/>
            <p:cNvSpPr>
              <a:spLocks noChangeShapeType="1"/>
            </p:cNvSpPr>
            <p:nvPr/>
          </p:nvSpPr>
          <p:spPr bwMode="auto">
            <a:xfrm flipV="1">
              <a:off x="3495" y="2707"/>
              <a:ext cx="84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892" name="Line 1796"/>
            <p:cNvSpPr>
              <a:spLocks noChangeShapeType="1"/>
            </p:cNvSpPr>
            <p:nvPr/>
          </p:nvSpPr>
          <p:spPr bwMode="auto">
            <a:xfrm flipV="1">
              <a:off x="3551" y="2782"/>
              <a:ext cx="28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893" name="Line 1797"/>
            <p:cNvSpPr>
              <a:spLocks noChangeShapeType="1"/>
            </p:cNvSpPr>
            <p:nvPr/>
          </p:nvSpPr>
          <p:spPr bwMode="auto">
            <a:xfrm flipH="1">
              <a:off x="3460" y="2848"/>
              <a:ext cx="44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894" name="Freeform 1798"/>
            <p:cNvSpPr>
              <a:spLocks/>
            </p:cNvSpPr>
            <p:nvPr/>
          </p:nvSpPr>
          <p:spPr bwMode="auto">
            <a:xfrm>
              <a:off x="3538" y="2807"/>
              <a:ext cx="73" cy="66"/>
            </a:xfrm>
            <a:custGeom>
              <a:avLst/>
              <a:gdLst>
                <a:gd name="T0" fmla="*/ 0 w 167"/>
                <a:gd name="T1" fmla="*/ 0 h 149"/>
                <a:gd name="T2" fmla="*/ 143 w 167"/>
                <a:gd name="T3" fmla="*/ 149 h 149"/>
                <a:gd name="T4" fmla="*/ 167 w 167"/>
                <a:gd name="T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7" h="149">
                  <a:moveTo>
                    <a:pt x="0" y="0"/>
                  </a:moveTo>
                  <a:lnTo>
                    <a:pt x="143" y="149"/>
                  </a:lnTo>
                  <a:lnTo>
                    <a:pt x="167" y="14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895" name="Line 1799"/>
            <p:cNvSpPr>
              <a:spLocks noChangeShapeType="1"/>
            </p:cNvSpPr>
            <p:nvPr/>
          </p:nvSpPr>
          <p:spPr bwMode="auto">
            <a:xfrm>
              <a:off x="3526" y="2839"/>
              <a:ext cx="16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896" name="Line 1800"/>
            <p:cNvSpPr>
              <a:spLocks noChangeShapeType="1"/>
            </p:cNvSpPr>
            <p:nvPr/>
          </p:nvSpPr>
          <p:spPr bwMode="auto">
            <a:xfrm>
              <a:off x="3742" y="2701"/>
              <a:ext cx="0" cy="2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897" name="Freeform 1801"/>
            <p:cNvSpPr>
              <a:spLocks/>
            </p:cNvSpPr>
            <p:nvPr/>
          </p:nvSpPr>
          <p:spPr bwMode="auto">
            <a:xfrm>
              <a:off x="3692" y="2738"/>
              <a:ext cx="25" cy="104"/>
            </a:xfrm>
            <a:custGeom>
              <a:avLst/>
              <a:gdLst>
                <a:gd name="T0" fmla="*/ 53 w 53"/>
                <a:gd name="T1" fmla="*/ 0 h 234"/>
                <a:gd name="T2" fmla="*/ 35 w 53"/>
                <a:gd name="T3" fmla="*/ 126 h 234"/>
                <a:gd name="T4" fmla="*/ 0 w 53"/>
                <a:gd name="T5" fmla="*/ 2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3" h="234">
                  <a:moveTo>
                    <a:pt x="53" y="0"/>
                  </a:moveTo>
                  <a:lnTo>
                    <a:pt x="35" y="126"/>
                  </a:lnTo>
                  <a:lnTo>
                    <a:pt x="0" y="23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898" name="Line 1802"/>
            <p:cNvSpPr>
              <a:spLocks noChangeShapeType="1"/>
            </p:cNvSpPr>
            <p:nvPr/>
          </p:nvSpPr>
          <p:spPr bwMode="auto">
            <a:xfrm flipV="1">
              <a:off x="3686" y="2848"/>
              <a:ext cx="106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899" name="Line 1803"/>
            <p:cNvSpPr>
              <a:spLocks noChangeShapeType="1"/>
            </p:cNvSpPr>
            <p:nvPr/>
          </p:nvSpPr>
          <p:spPr bwMode="auto">
            <a:xfrm flipV="1">
              <a:off x="3711" y="2785"/>
              <a:ext cx="69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00" name="Line 1804"/>
            <p:cNvSpPr>
              <a:spLocks noChangeShapeType="1"/>
            </p:cNvSpPr>
            <p:nvPr/>
          </p:nvSpPr>
          <p:spPr bwMode="auto">
            <a:xfrm>
              <a:off x="3667" y="2757"/>
              <a:ext cx="0" cy="1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01" name="Line 1805"/>
            <p:cNvSpPr>
              <a:spLocks noChangeShapeType="1"/>
            </p:cNvSpPr>
            <p:nvPr/>
          </p:nvSpPr>
          <p:spPr bwMode="auto">
            <a:xfrm flipH="1">
              <a:off x="3633" y="2704"/>
              <a:ext cx="56" cy="1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02" name="Freeform 1806"/>
            <p:cNvSpPr>
              <a:spLocks/>
            </p:cNvSpPr>
            <p:nvPr/>
          </p:nvSpPr>
          <p:spPr bwMode="auto">
            <a:xfrm>
              <a:off x="3883" y="2729"/>
              <a:ext cx="60" cy="219"/>
            </a:xfrm>
            <a:custGeom>
              <a:avLst/>
              <a:gdLst>
                <a:gd name="T0" fmla="*/ 0 w 131"/>
                <a:gd name="T1" fmla="*/ 489 h 489"/>
                <a:gd name="T2" fmla="*/ 131 w 131"/>
                <a:gd name="T3" fmla="*/ 0 h 489"/>
                <a:gd name="T4" fmla="*/ 26 w 131"/>
                <a:gd name="T5" fmla="*/ 10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1" h="489">
                  <a:moveTo>
                    <a:pt x="0" y="489"/>
                  </a:moveTo>
                  <a:lnTo>
                    <a:pt x="131" y="0"/>
                  </a:lnTo>
                  <a:lnTo>
                    <a:pt x="26" y="10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33903" name="Group 1807"/>
          <p:cNvGrpSpPr>
            <a:grpSpLocks/>
          </p:cNvGrpSpPr>
          <p:nvPr/>
        </p:nvGrpSpPr>
        <p:grpSpPr bwMode="auto">
          <a:xfrm>
            <a:off x="5492750" y="777875"/>
            <a:ext cx="1743075" cy="1020763"/>
            <a:chOff x="3460" y="540"/>
            <a:chExt cx="1098" cy="643"/>
          </a:xfrm>
        </p:grpSpPr>
        <p:sp>
          <p:nvSpPr>
            <p:cNvPr id="133904" name="Line 1808"/>
            <p:cNvSpPr>
              <a:spLocks noChangeShapeType="1"/>
            </p:cNvSpPr>
            <p:nvPr/>
          </p:nvSpPr>
          <p:spPr bwMode="auto">
            <a:xfrm flipH="1" flipV="1">
              <a:off x="3934" y="822"/>
              <a:ext cx="624" cy="3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05" name="Line 1809"/>
            <p:cNvSpPr>
              <a:spLocks noChangeShapeType="1"/>
            </p:cNvSpPr>
            <p:nvPr/>
          </p:nvSpPr>
          <p:spPr bwMode="auto">
            <a:xfrm flipH="1">
              <a:off x="3460" y="822"/>
              <a:ext cx="47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06" name="Line 1810"/>
            <p:cNvSpPr>
              <a:spLocks noChangeShapeType="1"/>
            </p:cNvSpPr>
            <p:nvPr/>
          </p:nvSpPr>
          <p:spPr bwMode="auto">
            <a:xfrm>
              <a:off x="3520" y="744"/>
              <a:ext cx="44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07" name="Line 1811"/>
            <p:cNvSpPr>
              <a:spLocks noChangeShapeType="1"/>
            </p:cNvSpPr>
            <p:nvPr/>
          </p:nvSpPr>
          <p:spPr bwMode="auto">
            <a:xfrm flipH="1">
              <a:off x="3538" y="706"/>
              <a:ext cx="35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08" name="Line 1812"/>
            <p:cNvSpPr>
              <a:spLocks noChangeShapeType="1"/>
            </p:cNvSpPr>
            <p:nvPr/>
          </p:nvSpPr>
          <p:spPr bwMode="auto">
            <a:xfrm flipV="1">
              <a:off x="3520" y="709"/>
              <a:ext cx="5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09" name="Line 1813"/>
            <p:cNvSpPr>
              <a:spLocks noChangeShapeType="1"/>
            </p:cNvSpPr>
            <p:nvPr/>
          </p:nvSpPr>
          <p:spPr bwMode="auto">
            <a:xfrm flipH="1">
              <a:off x="3510" y="637"/>
              <a:ext cx="35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10" name="Line 1814"/>
            <p:cNvSpPr>
              <a:spLocks noChangeShapeType="1"/>
            </p:cNvSpPr>
            <p:nvPr/>
          </p:nvSpPr>
          <p:spPr bwMode="auto">
            <a:xfrm flipV="1">
              <a:off x="3554" y="596"/>
              <a:ext cx="31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11" name="Line 1815"/>
            <p:cNvSpPr>
              <a:spLocks noChangeShapeType="1"/>
            </p:cNvSpPr>
            <p:nvPr/>
          </p:nvSpPr>
          <p:spPr bwMode="auto">
            <a:xfrm flipV="1">
              <a:off x="3498" y="625"/>
              <a:ext cx="28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12" name="Line 1816"/>
            <p:cNvSpPr>
              <a:spLocks noChangeShapeType="1"/>
            </p:cNvSpPr>
            <p:nvPr/>
          </p:nvSpPr>
          <p:spPr bwMode="auto">
            <a:xfrm flipV="1">
              <a:off x="3498" y="600"/>
              <a:ext cx="28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13" name="Line 1817"/>
            <p:cNvSpPr>
              <a:spLocks noChangeShapeType="1"/>
            </p:cNvSpPr>
            <p:nvPr/>
          </p:nvSpPr>
          <p:spPr bwMode="auto">
            <a:xfrm>
              <a:off x="3542" y="553"/>
              <a:ext cx="0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14" name="Line 1818"/>
            <p:cNvSpPr>
              <a:spLocks noChangeShapeType="1"/>
            </p:cNvSpPr>
            <p:nvPr/>
          </p:nvSpPr>
          <p:spPr bwMode="auto">
            <a:xfrm flipH="1">
              <a:off x="3592" y="562"/>
              <a:ext cx="12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15" name="Line 1819"/>
            <p:cNvSpPr>
              <a:spLocks noChangeShapeType="1"/>
            </p:cNvSpPr>
            <p:nvPr/>
          </p:nvSpPr>
          <p:spPr bwMode="auto">
            <a:xfrm flipV="1">
              <a:off x="3485" y="568"/>
              <a:ext cx="116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16" name="Line 1820"/>
            <p:cNvSpPr>
              <a:spLocks noChangeShapeType="1"/>
            </p:cNvSpPr>
            <p:nvPr/>
          </p:nvSpPr>
          <p:spPr bwMode="auto">
            <a:xfrm flipH="1">
              <a:off x="3479" y="565"/>
              <a:ext cx="9" cy="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17" name="Line 1821"/>
            <p:cNvSpPr>
              <a:spLocks noChangeShapeType="1"/>
            </p:cNvSpPr>
            <p:nvPr/>
          </p:nvSpPr>
          <p:spPr bwMode="auto">
            <a:xfrm flipV="1">
              <a:off x="3501" y="546"/>
              <a:ext cx="84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18" name="Line 1822"/>
            <p:cNvSpPr>
              <a:spLocks noChangeShapeType="1"/>
            </p:cNvSpPr>
            <p:nvPr/>
          </p:nvSpPr>
          <p:spPr bwMode="auto">
            <a:xfrm flipV="1">
              <a:off x="3554" y="618"/>
              <a:ext cx="31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19" name="Line 1823"/>
            <p:cNvSpPr>
              <a:spLocks noChangeShapeType="1"/>
            </p:cNvSpPr>
            <p:nvPr/>
          </p:nvSpPr>
          <p:spPr bwMode="auto">
            <a:xfrm flipH="1">
              <a:off x="3463" y="684"/>
              <a:ext cx="47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20" name="Freeform 1824"/>
            <p:cNvSpPr>
              <a:spLocks/>
            </p:cNvSpPr>
            <p:nvPr/>
          </p:nvSpPr>
          <p:spPr bwMode="auto">
            <a:xfrm>
              <a:off x="3542" y="643"/>
              <a:ext cx="75" cy="66"/>
            </a:xfrm>
            <a:custGeom>
              <a:avLst/>
              <a:gdLst>
                <a:gd name="T0" fmla="*/ 0 w 168"/>
                <a:gd name="T1" fmla="*/ 0 h 149"/>
                <a:gd name="T2" fmla="*/ 144 w 168"/>
                <a:gd name="T3" fmla="*/ 149 h 149"/>
                <a:gd name="T4" fmla="*/ 168 w 168"/>
                <a:gd name="T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8" h="149">
                  <a:moveTo>
                    <a:pt x="0" y="0"/>
                  </a:moveTo>
                  <a:lnTo>
                    <a:pt x="144" y="149"/>
                  </a:lnTo>
                  <a:lnTo>
                    <a:pt x="168" y="14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21" name="Line 1825"/>
            <p:cNvSpPr>
              <a:spLocks noChangeShapeType="1"/>
            </p:cNvSpPr>
            <p:nvPr/>
          </p:nvSpPr>
          <p:spPr bwMode="auto">
            <a:xfrm>
              <a:off x="3532" y="675"/>
              <a:ext cx="16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22" name="Line 1826"/>
            <p:cNvSpPr>
              <a:spLocks noChangeShapeType="1"/>
            </p:cNvSpPr>
            <p:nvPr/>
          </p:nvSpPr>
          <p:spPr bwMode="auto">
            <a:xfrm>
              <a:off x="3749" y="540"/>
              <a:ext cx="0" cy="2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23" name="Freeform 1827"/>
            <p:cNvSpPr>
              <a:spLocks/>
            </p:cNvSpPr>
            <p:nvPr/>
          </p:nvSpPr>
          <p:spPr bwMode="auto">
            <a:xfrm>
              <a:off x="3698" y="574"/>
              <a:ext cx="22" cy="104"/>
            </a:xfrm>
            <a:custGeom>
              <a:avLst/>
              <a:gdLst>
                <a:gd name="T0" fmla="*/ 53 w 53"/>
                <a:gd name="T1" fmla="*/ 0 h 233"/>
                <a:gd name="T2" fmla="*/ 35 w 53"/>
                <a:gd name="T3" fmla="*/ 124 h 233"/>
                <a:gd name="T4" fmla="*/ 0 w 53"/>
                <a:gd name="T5" fmla="*/ 233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3" h="233">
                  <a:moveTo>
                    <a:pt x="53" y="0"/>
                  </a:moveTo>
                  <a:lnTo>
                    <a:pt x="35" y="124"/>
                  </a:lnTo>
                  <a:lnTo>
                    <a:pt x="0" y="23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24" name="Line 1828"/>
            <p:cNvSpPr>
              <a:spLocks noChangeShapeType="1"/>
            </p:cNvSpPr>
            <p:nvPr/>
          </p:nvSpPr>
          <p:spPr bwMode="auto">
            <a:xfrm flipV="1">
              <a:off x="3692" y="684"/>
              <a:ext cx="104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25" name="Line 1829"/>
            <p:cNvSpPr>
              <a:spLocks noChangeShapeType="1"/>
            </p:cNvSpPr>
            <p:nvPr/>
          </p:nvSpPr>
          <p:spPr bwMode="auto">
            <a:xfrm flipV="1">
              <a:off x="3717" y="622"/>
              <a:ext cx="69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26" name="Line 1830"/>
            <p:cNvSpPr>
              <a:spLocks noChangeShapeType="1"/>
            </p:cNvSpPr>
            <p:nvPr/>
          </p:nvSpPr>
          <p:spPr bwMode="auto">
            <a:xfrm>
              <a:off x="3673" y="593"/>
              <a:ext cx="0" cy="1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27" name="Line 1831"/>
            <p:cNvSpPr>
              <a:spLocks noChangeShapeType="1"/>
            </p:cNvSpPr>
            <p:nvPr/>
          </p:nvSpPr>
          <p:spPr bwMode="auto">
            <a:xfrm flipH="1">
              <a:off x="3639" y="543"/>
              <a:ext cx="56" cy="1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28" name="Freeform 1832"/>
            <p:cNvSpPr>
              <a:spLocks/>
            </p:cNvSpPr>
            <p:nvPr/>
          </p:nvSpPr>
          <p:spPr bwMode="auto">
            <a:xfrm>
              <a:off x="3940" y="565"/>
              <a:ext cx="44" cy="38"/>
            </a:xfrm>
            <a:custGeom>
              <a:avLst/>
              <a:gdLst>
                <a:gd name="T0" fmla="*/ 98 w 98"/>
                <a:gd name="T1" fmla="*/ 0 h 82"/>
                <a:gd name="T2" fmla="*/ 93 w 98"/>
                <a:gd name="T3" fmla="*/ 0 h 82"/>
                <a:gd name="T4" fmla="*/ 87 w 98"/>
                <a:gd name="T5" fmla="*/ 1 h 82"/>
                <a:gd name="T6" fmla="*/ 81 w 98"/>
                <a:gd name="T7" fmla="*/ 3 h 82"/>
                <a:gd name="T8" fmla="*/ 76 w 98"/>
                <a:gd name="T9" fmla="*/ 5 h 82"/>
                <a:gd name="T10" fmla="*/ 69 w 98"/>
                <a:gd name="T11" fmla="*/ 7 h 82"/>
                <a:gd name="T12" fmla="*/ 64 w 98"/>
                <a:gd name="T13" fmla="*/ 10 h 82"/>
                <a:gd name="T14" fmla="*/ 59 w 98"/>
                <a:gd name="T15" fmla="*/ 13 h 82"/>
                <a:gd name="T16" fmla="*/ 52 w 98"/>
                <a:gd name="T17" fmla="*/ 16 h 82"/>
                <a:gd name="T18" fmla="*/ 47 w 98"/>
                <a:gd name="T19" fmla="*/ 21 h 82"/>
                <a:gd name="T20" fmla="*/ 42 w 98"/>
                <a:gd name="T21" fmla="*/ 25 h 82"/>
                <a:gd name="T22" fmla="*/ 36 w 98"/>
                <a:gd name="T23" fmla="*/ 30 h 82"/>
                <a:gd name="T24" fmla="*/ 31 w 98"/>
                <a:gd name="T25" fmla="*/ 36 h 82"/>
                <a:gd name="T26" fmla="*/ 26 w 98"/>
                <a:gd name="T27" fmla="*/ 42 h 82"/>
                <a:gd name="T28" fmla="*/ 21 w 98"/>
                <a:gd name="T29" fmla="*/ 47 h 82"/>
                <a:gd name="T30" fmla="*/ 16 w 98"/>
                <a:gd name="T31" fmla="*/ 54 h 82"/>
                <a:gd name="T32" fmla="*/ 12 w 98"/>
                <a:gd name="T33" fmla="*/ 61 h 82"/>
                <a:gd name="T34" fmla="*/ 8 w 98"/>
                <a:gd name="T35" fmla="*/ 67 h 82"/>
                <a:gd name="T36" fmla="*/ 3 w 98"/>
                <a:gd name="T37" fmla="*/ 75 h 82"/>
                <a:gd name="T38" fmla="*/ 0 w 98"/>
                <a:gd name="T39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8" h="82">
                  <a:moveTo>
                    <a:pt x="98" y="0"/>
                  </a:moveTo>
                  <a:lnTo>
                    <a:pt x="93" y="0"/>
                  </a:lnTo>
                  <a:lnTo>
                    <a:pt x="87" y="1"/>
                  </a:lnTo>
                  <a:lnTo>
                    <a:pt x="81" y="3"/>
                  </a:lnTo>
                  <a:lnTo>
                    <a:pt x="76" y="5"/>
                  </a:lnTo>
                  <a:lnTo>
                    <a:pt x="69" y="7"/>
                  </a:lnTo>
                  <a:lnTo>
                    <a:pt x="64" y="10"/>
                  </a:lnTo>
                  <a:lnTo>
                    <a:pt x="59" y="13"/>
                  </a:lnTo>
                  <a:lnTo>
                    <a:pt x="52" y="16"/>
                  </a:lnTo>
                  <a:lnTo>
                    <a:pt x="47" y="21"/>
                  </a:lnTo>
                  <a:lnTo>
                    <a:pt x="42" y="25"/>
                  </a:lnTo>
                  <a:lnTo>
                    <a:pt x="36" y="30"/>
                  </a:lnTo>
                  <a:lnTo>
                    <a:pt x="31" y="36"/>
                  </a:lnTo>
                  <a:lnTo>
                    <a:pt x="26" y="42"/>
                  </a:lnTo>
                  <a:lnTo>
                    <a:pt x="21" y="47"/>
                  </a:lnTo>
                  <a:lnTo>
                    <a:pt x="16" y="54"/>
                  </a:lnTo>
                  <a:lnTo>
                    <a:pt x="12" y="61"/>
                  </a:lnTo>
                  <a:lnTo>
                    <a:pt x="8" y="67"/>
                  </a:lnTo>
                  <a:lnTo>
                    <a:pt x="3" y="75"/>
                  </a:lnTo>
                  <a:lnTo>
                    <a:pt x="0" y="8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29" name="Freeform 1833"/>
            <p:cNvSpPr>
              <a:spLocks/>
            </p:cNvSpPr>
            <p:nvPr/>
          </p:nvSpPr>
          <p:spPr bwMode="auto">
            <a:xfrm>
              <a:off x="3984" y="565"/>
              <a:ext cx="22" cy="75"/>
            </a:xfrm>
            <a:custGeom>
              <a:avLst/>
              <a:gdLst>
                <a:gd name="T0" fmla="*/ 20 w 52"/>
                <a:gd name="T1" fmla="*/ 166 h 166"/>
                <a:gd name="T2" fmla="*/ 25 w 52"/>
                <a:gd name="T3" fmla="*/ 160 h 166"/>
                <a:gd name="T4" fmla="*/ 29 w 52"/>
                <a:gd name="T5" fmla="*/ 153 h 166"/>
                <a:gd name="T6" fmla="*/ 32 w 52"/>
                <a:gd name="T7" fmla="*/ 146 h 166"/>
                <a:gd name="T8" fmla="*/ 35 w 52"/>
                <a:gd name="T9" fmla="*/ 139 h 166"/>
                <a:gd name="T10" fmla="*/ 39 w 52"/>
                <a:gd name="T11" fmla="*/ 131 h 166"/>
                <a:gd name="T12" fmla="*/ 42 w 52"/>
                <a:gd name="T13" fmla="*/ 125 h 166"/>
                <a:gd name="T14" fmla="*/ 45 w 52"/>
                <a:gd name="T15" fmla="*/ 118 h 166"/>
                <a:gd name="T16" fmla="*/ 47 w 52"/>
                <a:gd name="T17" fmla="*/ 110 h 166"/>
                <a:gd name="T18" fmla="*/ 48 w 52"/>
                <a:gd name="T19" fmla="*/ 103 h 166"/>
                <a:gd name="T20" fmla="*/ 50 w 52"/>
                <a:gd name="T21" fmla="*/ 95 h 166"/>
                <a:gd name="T22" fmla="*/ 51 w 52"/>
                <a:gd name="T23" fmla="*/ 88 h 166"/>
                <a:gd name="T24" fmla="*/ 51 w 52"/>
                <a:gd name="T25" fmla="*/ 80 h 166"/>
                <a:gd name="T26" fmla="*/ 52 w 52"/>
                <a:gd name="T27" fmla="*/ 73 h 166"/>
                <a:gd name="T28" fmla="*/ 52 w 52"/>
                <a:gd name="T29" fmla="*/ 66 h 166"/>
                <a:gd name="T30" fmla="*/ 51 w 52"/>
                <a:gd name="T31" fmla="*/ 59 h 166"/>
                <a:gd name="T32" fmla="*/ 51 w 52"/>
                <a:gd name="T33" fmla="*/ 53 h 166"/>
                <a:gd name="T34" fmla="*/ 50 w 52"/>
                <a:gd name="T35" fmla="*/ 47 h 166"/>
                <a:gd name="T36" fmla="*/ 48 w 52"/>
                <a:gd name="T37" fmla="*/ 41 h 166"/>
                <a:gd name="T38" fmla="*/ 46 w 52"/>
                <a:gd name="T39" fmla="*/ 36 h 166"/>
                <a:gd name="T40" fmla="*/ 44 w 52"/>
                <a:gd name="T41" fmla="*/ 30 h 166"/>
                <a:gd name="T42" fmla="*/ 42 w 52"/>
                <a:gd name="T43" fmla="*/ 25 h 166"/>
                <a:gd name="T44" fmla="*/ 39 w 52"/>
                <a:gd name="T45" fmla="*/ 21 h 166"/>
                <a:gd name="T46" fmla="*/ 35 w 52"/>
                <a:gd name="T47" fmla="*/ 16 h 166"/>
                <a:gd name="T48" fmla="*/ 32 w 52"/>
                <a:gd name="T49" fmla="*/ 13 h 166"/>
                <a:gd name="T50" fmla="*/ 28 w 52"/>
                <a:gd name="T51" fmla="*/ 10 h 166"/>
                <a:gd name="T52" fmla="*/ 24 w 52"/>
                <a:gd name="T53" fmla="*/ 7 h 166"/>
                <a:gd name="T54" fmla="*/ 19 w 52"/>
                <a:gd name="T55" fmla="*/ 5 h 166"/>
                <a:gd name="T56" fmla="*/ 15 w 52"/>
                <a:gd name="T57" fmla="*/ 3 h 166"/>
                <a:gd name="T58" fmla="*/ 10 w 52"/>
                <a:gd name="T59" fmla="*/ 1 h 166"/>
                <a:gd name="T60" fmla="*/ 5 w 52"/>
                <a:gd name="T61" fmla="*/ 0 h 166"/>
                <a:gd name="T62" fmla="*/ 0 w 52"/>
                <a:gd name="T63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2" h="166">
                  <a:moveTo>
                    <a:pt x="20" y="166"/>
                  </a:moveTo>
                  <a:lnTo>
                    <a:pt x="25" y="160"/>
                  </a:lnTo>
                  <a:lnTo>
                    <a:pt x="29" y="153"/>
                  </a:lnTo>
                  <a:lnTo>
                    <a:pt x="32" y="146"/>
                  </a:lnTo>
                  <a:lnTo>
                    <a:pt x="35" y="139"/>
                  </a:lnTo>
                  <a:lnTo>
                    <a:pt x="39" y="131"/>
                  </a:lnTo>
                  <a:lnTo>
                    <a:pt x="42" y="125"/>
                  </a:lnTo>
                  <a:lnTo>
                    <a:pt x="45" y="118"/>
                  </a:lnTo>
                  <a:lnTo>
                    <a:pt x="47" y="110"/>
                  </a:lnTo>
                  <a:lnTo>
                    <a:pt x="48" y="103"/>
                  </a:lnTo>
                  <a:lnTo>
                    <a:pt x="50" y="95"/>
                  </a:lnTo>
                  <a:lnTo>
                    <a:pt x="51" y="88"/>
                  </a:lnTo>
                  <a:lnTo>
                    <a:pt x="51" y="80"/>
                  </a:lnTo>
                  <a:lnTo>
                    <a:pt x="52" y="73"/>
                  </a:lnTo>
                  <a:lnTo>
                    <a:pt x="52" y="66"/>
                  </a:lnTo>
                  <a:lnTo>
                    <a:pt x="51" y="59"/>
                  </a:lnTo>
                  <a:lnTo>
                    <a:pt x="51" y="53"/>
                  </a:lnTo>
                  <a:lnTo>
                    <a:pt x="50" y="47"/>
                  </a:lnTo>
                  <a:lnTo>
                    <a:pt x="48" y="41"/>
                  </a:lnTo>
                  <a:lnTo>
                    <a:pt x="46" y="36"/>
                  </a:lnTo>
                  <a:lnTo>
                    <a:pt x="44" y="30"/>
                  </a:lnTo>
                  <a:lnTo>
                    <a:pt x="42" y="25"/>
                  </a:lnTo>
                  <a:lnTo>
                    <a:pt x="39" y="21"/>
                  </a:lnTo>
                  <a:lnTo>
                    <a:pt x="35" y="16"/>
                  </a:lnTo>
                  <a:lnTo>
                    <a:pt x="32" y="13"/>
                  </a:lnTo>
                  <a:lnTo>
                    <a:pt x="28" y="10"/>
                  </a:lnTo>
                  <a:lnTo>
                    <a:pt x="24" y="7"/>
                  </a:lnTo>
                  <a:lnTo>
                    <a:pt x="19" y="5"/>
                  </a:lnTo>
                  <a:lnTo>
                    <a:pt x="15" y="3"/>
                  </a:lnTo>
                  <a:lnTo>
                    <a:pt x="10" y="1"/>
                  </a:lnTo>
                  <a:lnTo>
                    <a:pt x="5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30" name="Freeform 1834"/>
            <p:cNvSpPr>
              <a:spLocks/>
            </p:cNvSpPr>
            <p:nvPr/>
          </p:nvSpPr>
          <p:spPr bwMode="auto">
            <a:xfrm>
              <a:off x="3890" y="640"/>
              <a:ext cx="100" cy="145"/>
            </a:xfrm>
            <a:custGeom>
              <a:avLst/>
              <a:gdLst>
                <a:gd name="T0" fmla="*/ 226 w 226"/>
                <a:gd name="T1" fmla="*/ 0 h 323"/>
                <a:gd name="T2" fmla="*/ 0 w 226"/>
                <a:gd name="T3" fmla="*/ 323 h 323"/>
                <a:gd name="T4" fmla="*/ 151 w 226"/>
                <a:gd name="T5" fmla="*/ 323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6" h="323">
                  <a:moveTo>
                    <a:pt x="226" y="0"/>
                  </a:moveTo>
                  <a:lnTo>
                    <a:pt x="0" y="323"/>
                  </a:lnTo>
                  <a:lnTo>
                    <a:pt x="151" y="32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34005" name="Group 1909"/>
          <p:cNvGrpSpPr>
            <a:grpSpLocks/>
          </p:cNvGrpSpPr>
          <p:nvPr/>
        </p:nvGrpSpPr>
        <p:grpSpPr bwMode="auto">
          <a:xfrm>
            <a:off x="5956300" y="2024063"/>
            <a:ext cx="438150" cy="1657350"/>
            <a:chOff x="3752" y="1274"/>
            <a:chExt cx="276" cy="1044"/>
          </a:xfrm>
        </p:grpSpPr>
        <p:sp>
          <p:nvSpPr>
            <p:cNvPr id="134006" name="AutoShape 1910"/>
            <p:cNvSpPr>
              <a:spLocks noChangeArrowheads="1"/>
            </p:cNvSpPr>
            <p:nvPr/>
          </p:nvSpPr>
          <p:spPr bwMode="auto">
            <a:xfrm>
              <a:off x="3758" y="1464"/>
              <a:ext cx="262" cy="664"/>
            </a:xfrm>
            <a:custGeom>
              <a:avLst/>
              <a:gdLst>
                <a:gd name="G0" fmla="+- 2638 0 0"/>
                <a:gd name="G1" fmla="+- 21600 0 2638"/>
                <a:gd name="G2" fmla="*/ 2638 1 2"/>
                <a:gd name="G3" fmla="+- 21600 0 G2"/>
                <a:gd name="G4" fmla="+/ 2638 21600 2"/>
                <a:gd name="G5" fmla="+/ G1 0 2"/>
                <a:gd name="G6" fmla="*/ 21600 21600 2638"/>
                <a:gd name="G7" fmla="*/ G6 1 2"/>
                <a:gd name="G8" fmla="+- 21600 0 G7"/>
                <a:gd name="G9" fmla="*/ 21600 1 2"/>
                <a:gd name="G10" fmla="+- 2638 0 G9"/>
                <a:gd name="G11" fmla="?: G10 G8 0"/>
                <a:gd name="G12" fmla="?: G10 G7 21600"/>
                <a:gd name="T0" fmla="*/ 20281 w 21600"/>
                <a:gd name="T1" fmla="*/ 10800 h 21600"/>
                <a:gd name="T2" fmla="*/ 10800 w 21600"/>
                <a:gd name="T3" fmla="*/ 21600 h 21600"/>
                <a:gd name="T4" fmla="*/ 1319 w 21600"/>
                <a:gd name="T5" fmla="*/ 10800 h 21600"/>
                <a:gd name="T6" fmla="*/ 10800 w 21600"/>
                <a:gd name="T7" fmla="*/ 0 h 21600"/>
                <a:gd name="T8" fmla="*/ 3119 w 21600"/>
                <a:gd name="T9" fmla="*/ 3119 h 21600"/>
                <a:gd name="T10" fmla="*/ 18481 w 21600"/>
                <a:gd name="T11" fmla="*/ 18481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T8" t="T9" r="T10" b="T11"/>
              <a:pathLst>
                <a:path w="21600" h="21600">
                  <a:moveTo>
                    <a:pt x="0" y="0"/>
                  </a:moveTo>
                  <a:lnTo>
                    <a:pt x="2638" y="21600"/>
                  </a:lnTo>
                  <a:lnTo>
                    <a:pt x="18962" y="21600"/>
                  </a:lnTo>
                  <a:lnTo>
                    <a:pt x="21600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4007" name="Line 1911"/>
            <p:cNvSpPr>
              <a:spLocks noChangeShapeType="1"/>
            </p:cNvSpPr>
            <p:nvPr/>
          </p:nvSpPr>
          <p:spPr bwMode="auto">
            <a:xfrm>
              <a:off x="3890" y="1274"/>
              <a:ext cx="0" cy="2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4008" name="Line 1912"/>
            <p:cNvSpPr>
              <a:spLocks noChangeShapeType="1"/>
            </p:cNvSpPr>
            <p:nvPr/>
          </p:nvSpPr>
          <p:spPr bwMode="auto">
            <a:xfrm>
              <a:off x="3890" y="1597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4009" name="Line 1913"/>
            <p:cNvSpPr>
              <a:spLocks noChangeShapeType="1"/>
            </p:cNvSpPr>
            <p:nvPr/>
          </p:nvSpPr>
          <p:spPr bwMode="auto">
            <a:xfrm>
              <a:off x="3890" y="1660"/>
              <a:ext cx="0" cy="2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4010" name="Line 1914"/>
            <p:cNvSpPr>
              <a:spLocks noChangeShapeType="1"/>
            </p:cNvSpPr>
            <p:nvPr/>
          </p:nvSpPr>
          <p:spPr bwMode="auto">
            <a:xfrm>
              <a:off x="3890" y="1970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4011" name="Line 1915"/>
            <p:cNvSpPr>
              <a:spLocks noChangeShapeType="1"/>
            </p:cNvSpPr>
            <p:nvPr/>
          </p:nvSpPr>
          <p:spPr bwMode="auto">
            <a:xfrm>
              <a:off x="3752" y="1450"/>
              <a:ext cx="34" cy="6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4012" name="Line 1916"/>
            <p:cNvSpPr>
              <a:spLocks noChangeShapeType="1"/>
            </p:cNvSpPr>
            <p:nvPr/>
          </p:nvSpPr>
          <p:spPr bwMode="auto">
            <a:xfrm flipH="1">
              <a:off x="3993" y="1450"/>
              <a:ext cx="35" cy="69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4013" name="Line 1917"/>
            <p:cNvSpPr>
              <a:spLocks noChangeShapeType="1"/>
            </p:cNvSpPr>
            <p:nvPr/>
          </p:nvSpPr>
          <p:spPr bwMode="auto">
            <a:xfrm>
              <a:off x="3890" y="2033"/>
              <a:ext cx="0" cy="2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4014" name="Line 1918"/>
            <p:cNvSpPr>
              <a:spLocks noChangeShapeType="1"/>
            </p:cNvSpPr>
            <p:nvPr/>
          </p:nvSpPr>
          <p:spPr bwMode="auto">
            <a:xfrm>
              <a:off x="3759" y="1797"/>
              <a:ext cx="263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34047" name="Group 1951"/>
          <p:cNvGrpSpPr>
            <a:grpSpLocks/>
          </p:cNvGrpSpPr>
          <p:nvPr/>
        </p:nvGrpSpPr>
        <p:grpSpPr bwMode="auto">
          <a:xfrm>
            <a:off x="5951538" y="2024063"/>
            <a:ext cx="452437" cy="1657350"/>
            <a:chOff x="3749" y="1275"/>
            <a:chExt cx="285" cy="1044"/>
          </a:xfrm>
        </p:grpSpPr>
        <p:grpSp>
          <p:nvGrpSpPr>
            <p:cNvPr id="134048" name="Group 1952"/>
            <p:cNvGrpSpPr>
              <a:grpSpLocks/>
            </p:cNvGrpSpPr>
            <p:nvPr/>
          </p:nvGrpSpPr>
          <p:grpSpPr bwMode="auto">
            <a:xfrm>
              <a:off x="3749" y="1337"/>
              <a:ext cx="285" cy="903"/>
              <a:chOff x="3749" y="1387"/>
              <a:chExt cx="285" cy="903"/>
            </a:xfrm>
          </p:grpSpPr>
          <p:sp>
            <p:nvSpPr>
              <p:cNvPr id="134049" name="AutoShape 1953"/>
              <p:cNvSpPr>
                <a:spLocks noChangeArrowheads="1"/>
              </p:cNvSpPr>
              <p:nvPr/>
            </p:nvSpPr>
            <p:spPr bwMode="auto">
              <a:xfrm>
                <a:off x="3758" y="1490"/>
                <a:ext cx="266" cy="760"/>
              </a:xfrm>
              <a:custGeom>
                <a:avLst/>
                <a:gdLst>
                  <a:gd name="G0" fmla="+- 2638 0 0"/>
                  <a:gd name="G1" fmla="+- 21600 0 2638"/>
                  <a:gd name="G2" fmla="*/ 2638 1 2"/>
                  <a:gd name="G3" fmla="+- 21600 0 G2"/>
                  <a:gd name="G4" fmla="+/ 2638 21600 2"/>
                  <a:gd name="G5" fmla="+/ G1 0 2"/>
                  <a:gd name="G6" fmla="*/ 21600 21600 2638"/>
                  <a:gd name="G7" fmla="*/ G6 1 2"/>
                  <a:gd name="G8" fmla="+- 21600 0 G7"/>
                  <a:gd name="G9" fmla="*/ 21600 1 2"/>
                  <a:gd name="G10" fmla="+- 2638 0 G9"/>
                  <a:gd name="G11" fmla="?: G10 G8 0"/>
                  <a:gd name="G12" fmla="?: G10 G7 21600"/>
                  <a:gd name="T0" fmla="*/ 20281 w 21600"/>
                  <a:gd name="T1" fmla="*/ 10800 h 21600"/>
                  <a:gd name="T2" fmla="*/ 10800 w 21600"/>
                  <a:gd name="T3" fmla="*/ 21600 h 21600"/>
                  <a:gd name="T4" fmla="*/ 1319 w 21600"/>
                  <a:gd name="T5" fmla="*/ 10800 h 21600"/>
                  <a:gd name="T6" fmla="*/ 10800 w 21600"/>
                  <a:gd name="T7" fmla="*/ 0 h 21600"/>
                  <a:gd name="T8" fmla="*/ 3119 w 21600"/>
                  <a:gd name="T9" fmla="*/ 3119 h 21600"/>
                  <a:gd name="T10" fmla="*/ 18481 w 21600"/>
                  <a:gd name="T11" fmla="*/ 18481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T8" t="T9" r="T10" b="T11"/>
                <a:pathLst>
                  <a:path w="21600" h="21600">
                    <a:moveTo>
                      <a:pt x="0" y="0"/>
                    </a:moveTo>
                    <a:lnTo>
                      <a:pt x="2638" y="21600"/>
                    </a:lnTo>
                    <a:lnTo>
                      <a:pt x="18962" y="21600"/>
                    </a:lnTo>
                    <a:lnTo>
                      <a:pt x="21600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134050" name="Group 1954"/>
              <p:cNvGrpSpPr>
                <a:grpSpLocks/>
              </p:cNvGrpSpPr>
              <p:nvPr/>
            </p:nvGrpSpPr>
            <p:grpSpPr bwMode="auto">
              <a:xfrm>
                <a:off x="3749" y="1387"/>
                <a:ext cx="285" cy="903"/>
                <a:chOff x="3749" y="1387"/>
                <a:chExt cx="285" cy="903"/>
              </a:xfrm>
            </p:grpSpPr>
            <p:sp>
              <p:nvSpPr>
                <p:cNvPr id="134051" name="Line 1955"/>
                <p:cNvSpPr>
                  <a:spLocks noChangeShapeType="1"/>
                </p:cNvSpPr>
                <p:nvPr/>
              </p:nvSpPr>
              <p:spPr bwMode="auto">
                <a:xfrm>
                  <a:off x="3780" y="1387"/>
                  <a:ext cx="219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34052" name="Line 1956"/>
                <p:cNvSpPr>
                  <a:spLocks noChangeShapeType="1"/>
                </p:cNvSpPr>
                <p:nvPr/>
              </p:nvSpPr>
              <p:spPr bwMode="auto">
                <a:xfrm>
                  <a:off x="3827" y="2290"/>
                  <a:ext cx="129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34053" name="Line 1957"/>
                <p:cNvSpPr>
                  <a:spLocks noChangeShapeType="1"/>
                </p:cNvSpPr>
                <p:nvPr/>
              </p:nvSpPr>
              <p:spPr bwMode="auto">
                <a:xfrm flipH="1">
                  <a:off x="3956" y="2255"/>
                  <a:ext cx="34" cy="35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34054" name="Line 1958"/>
                <p:cNvSpPr>
                  <a:spLocks noChangeShapeType="1"/>
                </p:cNvSpPr>
                <p:nvPr/>
              </p:nvSpPr>
              <p:spPr bwMode="auto">
                <a:xfrm>
                  <a:off x="3789" y="2255"/>
                  <a:ext cx="38" cy="35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34055" name="Line 1959"/>
                <p:cNvSpPr>
                  <a:spLocks noChangeShapeType="1"/>
                </p:cNvSpPr>
                <p:nvPr/>
              </p:nvSpPr>
              <p:spPr bwMode="auto">
                <a:xfrm flipV="1">
                  <a:off x="3749" y="1387"/>
                  <a:ext cx="31" cy="37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34056" name="Line 1960"/>
                <p:cNvSpPr>
                  <a:spLocks noChangeShapeType="1"/>
                </p:cNvSpPr>
                <p:nvPr/>
              </p:nvSpPr>
              <p:spPr bwMode="auto">
                <a:xfrm>
                  <a:off x="3999" y="1387"/>
                  <a:ext cx="35" cy="37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34057" name="Line 1961"/>
                <p:cNvSpPr>
                  <a:spLocks noChangeShapeType="1"/>
                </p:cNvSpPr>
                <p:nvPr/>
              </p:nvSpPr>
              <p:spPr bwMode="auto">
                <a:xfrm>
                  <a:off x="3749" y="1424"/>
                  <a:ext cx="285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34058" name="Line 1962"/>
                <p:cNvSpPr>
                  <a:spLocks noChangeShapeType="1"/>
                </p:cNvSpPr>
                <p:nvPr/>
              </p:nvSpPr>
              <p:spPr bwMode="auto">
                <a:xfrm>
                  <a:off x="3789" y="2255"/>
                  <a:ext cx="201" cy="0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34059" name="Line 1963"/>
                <p:cNvSpPr>
                  <a:spLocks noChangeShapeType="1"/>
                </p:cNvSpPr>
                <p:nvPr/>
              </p:nvSpPr>
              <p:spPr bwMode="auto">
                <a:xfrm flipH="1">
                  <a:off x="3990" y="1424"/>
                  <a:ext cx="44" cy="831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34060" name="Line 1964"/>
                <p:cNvSpPr>
                  <a:spLocks noChangeShapeType="1"/>
                </p:cNvSpPr>
                <p:nvPr/>
              </p:nvSpPr>
              <p:spPr bwMode="auto">
                <a:xfrm>
                  <a:off x="3749" y="1424"/>
                  <a:ext cx="40" cy="831"/>
                </a:xfrm>
                <a:prstGeom prst="line">
                  <a:avLst/>
                </a:prstGeom>
                <a:noFill/>
                <a:ln w="381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</p:grpSp>
        </p:grpSp>
        <p:sp>
          <p:nvSpPr>
            <p:cNvPr id="134061" name="Line 1965"/>
            <p:cNvSpPr>
              <a:spLocks noChangeShapeType="1"/>
            </p:cNvSpPr>
            <p:nvPr/>
          </p:nvSpPr>
          <p:spPr bwMode="auto">
            <a:xfrm>
              <a:off x="3890" y="1275"/>
              <a:ext cx="0" cy="2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4062" name="Line 1966"/>
            <p:cNvSpPr>
              <a:spLocks noChangeShapeType="1"/>
            </p:cNvSpPr>
            <p:nvPr/>
          </p:nvSpPr>
          <p:spPr bwMode="auto">
            <a:xfrm>
              <a:off x="3890" y="1598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4063" name="Line 1967"/>
            <p:cNvSpPr>
              <a:spLocks noChangeShapeType="1"/>
            </p:cNvSpPr>
            <p:nvPr/>
          </p:nvSpPr>
          <p:spPr bwMode="auto">
            <a:xfrm>
              <a:off x="3890" y="1661"/>
              <a:ext cx="0" cy="2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4064" name="Line 1968"/>
            <p:cNvSpPr>
              <a:spLocks noChangeShapeType="1"/>
            </p:cNvSpPr>
            <p:nvPr/>
          </p:nvSpPr>
          <p:spPr bwMode="auto">
            <a:xfrm>
              <a:off x="3890" y="1971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4065" name="Line 1969"/>
            <p:cNvSpPr>
              <a:spLocks noChangeShapeType="1"/>
            </p:cNvSpPr>
            <p:nvPr/>
          </p:nvSpPr>
          <p:spPr bwMode="auto">
            <a:xfrm>
              <a:off x="3890" y="2034"/>
              <a:ext cx="0" cy="2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33950" name="Group 1854"/>
          <p:cNvGrpSpPr>
            <a:grpSpLocks/>
          </p:cNvGrpSpPr>
          <p:nvPr/>
        </p:nvGrpSpPr>
        <p:grpSpPr bwMode="auto">
          <a:xfrm>
            <a:off x="4795838" y="1365250"/>
            <a:ext cx="1379537" cy="1258888"/>
            <a:chOff x="3021" y="910"/>
            <a:chExt cx="869" cy="793"/>
          </a:xfrm>
        </p:grpSpPr>
        <p:sp>
          <p:nvSpPr>
            <p:cNvPr id="133951" name="Line 1855"/>
            <p:cNvSpPr>
              <a:spLocks noChangeShapeType="1"/>
            </p:cNvSpPr>
            <p:nvPr/>
          </p:nvSpPr>
          <p:spPr bwMode="auto">
            <a:xfrm flipH="1" flipV="1">
              <a:off x="3595" y="1192"/>
              <a:ext cx="295" cy="5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52" name="Line 1856"/>
            <p:cNvSpPr>
              <a:spLocks noChangeShapeType="1"/>
            </p:cNvSpPr>
            <p:nvPr/>
          </p:nvSpPr>
          <p:spPr bwMode="auto">
            <a:xfrm flipH="1">
              <a:off x="3021" y="1192"/>
              <a:ext cx="57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53" name="Line 1857"/>
            <p:cNvSpPr>
              <a:spLocks noChangeShapeType="1"/>
            </p:cNvSpPr>
            <p:nvPr/>
          </p:nvSpPr>
          <p:spPr bwMode="auto">
            <a:xfrm>
              <a:off x="3059" y="919"/>
              <a:ext cx="0" cy="2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54" name="Line 1858"/>
            <p:cNvSpPr>
              <a:spLocks noChangeShapeType="1"/>
            </p:cNvSpPr>
            <p:nvPr/>
          </p:nvSpPr>
          <p:spPr bwMode="auto">
            <a:xfrm flipV="1">
              <a:off x="3059" y="935"/>
              <a:ext cx="109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55" name="Line 1859"/>
            <p:cNvSpPr>
              <a:spLocks noChangeShapeType="1"/>
            </p:cNvSpPr>
            <p:nvPr/>
          </p:nvSpPr>
          <p:spPr bwMode="auto">
            <a:xfrm flipH="1">
              <a:off x="3168" y="923"/>
              <a:ext cx="4" cy="2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56" name="Freeform 1860"/>
            <p:cNvSpPr>
              <a:spLocks/>
            </p:cNvSpPr>
            <p:nvPr/>
          </p:nvSpPr>
          <p:spPr bwMode="auto">
            <a:xfrm>
              <a:off x="3059" y="1126"/>
              <a:ext cx="109" cy="13"/>
            </a:xfrm>
            <a:custGeom>
              <a:avLst/>
              <a:gdLst>
                <a:gd name="T0" fmla="*/ 0 w 245"/>
                <a:gd name="T1" fmla="*/ 11 h 29"/>
                <a:gd name="T2" fmla="*/ 233 w 245"/>
                <a:gd name="T3" fmla="*/ 0 h 29"/>
                <a:gd name="T4" fmla="*/ 245 w 245"/>
                <a:gd name="T5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5" h="29">
                  <a:moveTo>
                    <a:pt x="0" y="11"/>
                  </a:moveTo>
                  <a:lnTo>
                    <a:pt x="233" y="0"/>
                  </a:lnTo>
                  <a:lnTo>
                    <a:pt x="245" y="2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57" name="Line 1861"/>
            <p:cNvSpPr>
              <a:spLocks noChangeShapeType="1"/>
            </p:cNvSpPr>
            <p:nvPr/>
          </p:nvSpPr>
          <p:spPr bwMode="auto">
            <a:xfrm>
              <a:off x="3090" y="957"/>
              <a:ext cx="0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58" name="Line 1862"/>
            <p:cNvSpPr>
              <a:spLocks noChangeShapeType="1"/>
            </p:cNvSpPr>
            <p:nvPr/>
          </p:nvSpPr>
          <p:spPr bwMode="auto">
            <a:xfrm flipV="1">
              <a:off x="3090" y="960"/>
              <a:ext cx="50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59" name="Line 1863"/>
            <p:cNvSpPr>
              <a:spLocks noChangeShapeType="1"/>
            </p:cNvSpPr>
            <p:nvPr/>
          </p:nvSpPr>
          <p:spPr bwMode="auto">
            <a:xfrm flipH="1">
              <a:off x="3140" y="951"/>
              <a:ext cx="0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60" name="Line 1864"/>
            <p:cNvSpPr>
              <a:spLocks noChangeShapeType="1"/>
            </p:cNvSpPr>
            <p:nvPr/>
          </p:nvSpPr>
          <p:spPr bwMode="auto">
            <a:xfrm flipV="1">
              <a:off x="3090" y="998"/>
              <a:ext cx="50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61" name="Line 1865"/>
            <p:cNvSpPr>
              <a:spLocks noChangeShapeType="1"/>
            </p:cNvSpPr>
            <p:nvPr/>
          </p:nvSpPr>
          <p:spPr bwMode="auto">
            <a:xfrm>
              <a:off x="3084" y="1014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62" name="Line 1866"/>
            <p:cNvSpPr>
              <a:spLocks noChangeShapeType="1"/>
            </p:cNvSpPr>
            <p:nvPr/>
          </p:nvSpPr>
          <p:spPr bwMode="auto">
            <a:xfrm flipV="1">
              <a:off x="3084" y="1020"/>
              <a:ext cx="56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63" name="Line 1867"/>
            <p:cNvSpPr>
              <a:spLocks noChangeShapeType="1"/>
            </p:cNvSpPr>
            <p:nvPr/>
          </p:nvSpPr>
          <p:spPr bwMode="auto">
            <a:xfrm flipH="1">
              <a:off x="3140" y="1010"/>
              <a:ext cx="3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64" name="Freeform 1868"/>
            <p:cNvSpPr>
              <a:spLocks/>
            </p:cNvSpPr>
            <p:nvPr/>
          </p:nvSpPr>
          <p:spPr bwMode="auto">
            <a:xfrm>
              <a:off x="3074" y="1076"/>
              <a:ext cx="35" cy="47"/>
            </a:xfrm>
            <a:custGeom>
              <a:avLst/>
              <a:gdLst>
                <a:gd name="T0" fmla="*/ 78 w 78"/>
                <a:gd name="T1" fmla="*/ 0 h 108"/>
                <a:gd name="T2" fmla="*/ 53 w 78"/>
                <a:gd name="T3" fmla="*/ 54 h 108"/>
                <a:gd name="T4" fmla="*/ 0 w 78"/>
                <a:gd name="T5" fmla="*/ 10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8" h="108">
                  <a:moveTo>
                    <a:pt x="78" y="0"/>
                  </a:moveTo>
                  <a:lnTo>
                    <a:pt x="53" y="54"/>
                  </a:lnTo>
                  <a:lnTo>
                    <a:pt x="0" y="10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65" name="Line 1869"/>
            <p:cNvSpPr>
              <a:spLocks noChangeShapeType="1"/>
            </p:cNvSpPr>
            <p:nvPr/>
          </p:nvSpPr>
          <p:spPr bwMode="auto">
            <a:xfrm>
              <a:off x="3118" y="1076"/>
              <a:ext cx="28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66" name="Line 1870"/>
            <p:cNvSpPr>
              <a:spLocks noChangeShapeType="1"/>
            </p:cNvSpPr>
            <p:nvPr/>
          </p:nvSpPr>
          <p:spPr bwMode="auto">
            <a:xfrm flipH="1">
              <a:off x="3109" y="1039"/>
              <a:ext cx="6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67" name="Line 1871"/>
            <p:cNvSpPr>
              <a:spLocks noChangeShapeType="1"/>
            </p:cNvSpPr>
            <p:nvPr/>
          </p:nvSpPr>
          <p:spPr bwMode="auto">
            <a:xfrm flipH="1">
              <a:off x="3253" y="1004"/>
              <a:ext cx="3" cy="1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68" name="Line 1872"/>
            <p:cNvSpPr>
              <a:spLocks noChangeShapeType="1"/>
            </p:cNvSpPr>
            <p:nvPr/>
          </p:nvSpPr>
          <p:spPr bwMode="auto">
            <a:xfrm>
              <a:off x="3300" y="970"/>
              <a:ext cx="0" cy="1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69" name="Line 1873"/>
            <p:cNvSpPr>
              <a:spLocks noChangeShapeType="1"/>
            </p:cNvSpPr>
            <p:nvPr/>
          </p:nvSpPr>
          <p:spPr bwMode="auto">
            <a:xfrm>
              <a:off x="3331" y="979"/>
              <a:ext cx="0" cy="1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70" name="Line 1874"/>
            <p:cNvSpPr>
              <a:spLocks noChangeShapeType="1"/>
            </p:cNvSpPr>
            <p:nvPr/>
          </p:nvSpPr>
          <p:spPr bwMode="auto">
            <a:xfrm flipV="1">
              <a:off x="3303" y="970"/>
              <a:ext cx="63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71" name="Line 1875"/>
            <p:cNvSpPr>
              <a:spLocks noChangeShapeType="1"/>
            </p:cNvSpPr>
            <p:nvPr/>
          </p:nvSpPr>
          <p:spPr bwMode="auto">
            <a:xfrm flipV="1">
              <a:off x="3310" y="1020"/>
              <a:ext cx="47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72" name="Line 1876"/>
            <p:cNvSpPr>
              <a:spLocks noChangeShapeType="1"/>
            </p:cNvSpPr>
            <p:nvPr/>
          </p:nvSpPr>
          <p:spPr bwMode="auto">
            <a:xfrm flipV="1">
              <a:off x="3310" y="1061"/>
              <a:ext cx="50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73" name="Line 1877"/>
            <p:cNvSpPr>
              <a:spLocks noChangeShapeType="1"/>
            </p:cNvSpPr>
            <p:nvPr/>
          </p:nvSpPr>
          <p:spPr bwMode="auto">
            <a:xfrm flipV="1">
              <a:off x="3303" y="1114"/>
              <a:ext cx="63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74" name="Line 1878"/>
            <p:cNvSpPr>
              <a:spLocks noChangeShapeType="1"/>
            </p:cNvSpPr>
            <p:nvPr/>
          </p:nvSpPr>
          <p:spPr bwMode="auto">
            <a:xfrm>
              <a:off x="3328" y="923"/>
              <a:ext cx="13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75" name="Line 1879"/>
            <p:cNvSpPr>
              <a:spLocks noChangeShapeType="1"/>
            </p:cNvSpPr>
            <p:nvPr/>
          </p:nvSpPr>
          <p:spPr bwMode="auto">
            <a:xfrm flipH="1">
              <a:off x="3281" y="919"/>
              <a:ext cx="38" cy="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76" name="Line 1880"/>
            <p:cNvSpPr>
              <a:spLocks noChangeShapeType="1"/>
            </p:cNvSpPr>
            <p:nvPr/>
          </p:nvSpPr>
          <p:spPr bwMode="auto">
            <a:xfrm flipV="1">
              <a:off x="3228" y="1051"/>
              <a:ext cx="53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77" name="Line 1881"/>
            <p:cNvSpPr>
              <a:spLocks noChangeShapeType="1"/>
            </p:cNvSpPr>
            <p:nvPr/>
          </p:nvSpPr>
          <p:spPr bwMode="auto">
            <a:xfrm flipV="1">
              <a:off x="3247" y="1086"/>
              <a:ext cx="37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78" name="Line 1882"/>
            <p:cNvSpPr>
              <a:spLocks noChangeShapeType="1"/>
            </p:cNvSpPr>
            <p:nvPr/>
          </p:nvSpPr>
          <p:spPr bwMode="auto">
            <a:xfrm flipV="1">
              <a:off x="3237" y="1001"/>
              <a:ext cx="44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79" name="Line 1883"/>
            <p:cNvSpPr>
              <a:spLocks noChangeShapeType="1"/>
            </p:cNvSpPr>
            <p:nvPr/>
          </p:nvSpPr>
          <p:spPr bwMode="auto">
            <a:xfrm flipV="1">
              <a:off x="3247" y="957"/>
              <a:ext cx="37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80" name="Line 1884"/>
            <p:cNvSpPr>
              <a:spLocks noChangeShapeType="1"/>
            </p:cNvSpPr>
            <p:nvPr/>
          </p:nvSpPr>
          <p:spPr bwMode="auto">
            <a:xfrm flipH="1">
              <a:off x="3215" y="919"/>
              <a:ext cx="51" cy="1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81" name="Freeform 1885"/>
            <p:cNvSpPr>
              <a:spLocks/>
            </p:cNvSpPr>
            <p:nvPr/>
          </p:nvSpPr>
          <p:spPr bwMode="auto">
            <a:xfrm>
              <a:off x="3397" y="923"/>
              <a:ext cx="44" cy="109"/>
            </a:xfrm>
            <a:custGeom>
              <a:avLst/>
              <a:gdLst>
                <a:gd name="T0" fmla="*/ 96 w 96"/>
                <a:gd name="T1" fmla="*/ 0 h 246"/>
                <a:gd name="T2" fmla="*/ 66 w 96"/>
                <a:gd name="T3" fmla="*/ 102 h 246"/>
                <a:gd name="T4" fmla="*/ 0 w 96"/>
                <a:gd name="T5" fmla="*/ 246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6" h="246">
                  <a:moveTo>
                    <a:pt x="96" y="0"/>
                  </a:moveTo>
                  <a:lnTo>
                    <a:pt x="66" y="102"/>
                  </a:lnTo>
                  <a:lnTo>
                    <a:pt x="0" y="24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82" name="Line 1886"/>
            <p:cNvSpPr>
              <a:spLocks noChangeShapeType="1"/>
            </p:cNvSpPr>
            <p:nvPr/>
          </p:nvSpPr>
          <p:spPr bwMode="auto">
            <a:xfrm flipV="1">
              <a:off x="3429" y="957"/>
              <a:ext cx="31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83" name="Line 1887"/>
            <p:cNvSpPr>
              <a:spLocks noChangeShapeType="1"/>
            </p:cNvSpPr>
            <p:nvPr/>
          </p:nvSpPr>
          <p:spPr bwMode="auto">
            <a:xfrm flipH="1">
              <a:off x="3422" y="1001"/>
              <a:ext cx="38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84" name="Line 1888"/>
            <p:cNvSpPr>
              <a:spLocks noChangeShapeType="1"/>
            </p:cNvSpPr>
            <p:nvPr/>
          </p:nvSpPr>
          <p:spPr bwMode="auto">
            <a:xfrm flipV="1">
              <a:off x="3413" y="1051"/>
              <a:ext cx="53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85" name="Line 1889"/>
            <p:cNvSpPr>
              <a:spLocks noChangeShapeType="1"/>
            </p:cNvSpPr>
            <p:nvPr/>
          </p:nvSpPr>
          <p:spPr bwMode="auto">
            <a:xfrm flipV="1">
              <a:off x="3432" y="1095"/>
              <a:ext cx="34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86" name="Line 1890"/>
            <p:cNvSpPr>
              <a:spLocks noChangeShapeType="1"/>
            </p:cNvSpPr>
            <p:nvPr/>
          </p:nvSpPr>
          <p:spPr bwMode="auto">
            <a:xfrm>
              <a:off x="3479" y="992"/>
              <a:ext cx="0" cy="1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87" name="Line 1891"/>
            <p:cNvSpPr>
              <a:spLocks noChangeShapeType="1"/>
            </p:cNvSpPr>
            <p:nvPr/>
          </p:nvSpPr>
          <p:spPr bwMode="auto">
            <a:xfrm flipV="1">
              <a:off x="3479" y="1001"/>
              <a:ext cx="53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88" name="Freeform 1892"/>
            <p:cNvSpPr>
              <a:spLocks/>
            </p:cNvSpPr>
            <p:nvPr/>
          </p:nvSpPr>
          <p:spPr bwMode="auto">
            <a:xfrm>
              <a:off x="3510" y="995"/>
              <a:ext cx="22" cy="157"/>
            </a:xfrm>
            <a:custGeom>
              <a:avLst/>
              <a:gdLst>
                <a:gd name="T0" fmla="*/ 48 w 48"/>
                <a:gd name="T1" fmla="*/ 0 h 347"/>
                <a:gd name="T2" fmla="*/ 48 w 48"/>
                <a:gd name="T3" fmla="*/ 347 h 347"/>
                <a:gd name="T4" fmla="*/ 0 w 48"/>
                <a:gd name="T5" fmla="*/ 287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8" h="347">
                  <a:moveTo>
                    <a:pt x="48" y="0"/>
                  </a:moveTo>
                  <a:lnTo>
                    <a:pt x="48" y="347"/>
                  </a:lnTo>
                  <a:lnTo>
                    <a:pt x="0" y="28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89" name="Line 1893"/>
            <p:cNvSpPr>
              <a:spLocks noChangeShapeType="1"/>
            </p:cNvSpPr>
            <p:nvPr/>
          </p:nvSpPr>
          <p:spPr bwMode="auto">
            <a:xfrm flipV="1">
              <a:off x="3479" y="1073"/>
              <a:ext cx="41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90" name="Line 1894"/>
            <p:cNvSpPr>
              <a:spLocks noChangeShapeType="1"/>
            </p:cNvSpPr>
            <p:nvPr/>
          </p:nvSpPr>
          <p:spPr bwMode="auto">
            <a:xfrm flipH="1">
              <a:off x="3479" y="1039"/>
              <a:ext cx="37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91" name="Line 1895"/>
            <p:cNvSpPr>
              <a:spLocks noChangeShapeType="1"/>
            </p:cNvSpPr>
            <p:nvPr/>
          </p:nvSpPr>
          <p:spPr bwMode="auto">
            <a:xfrm flipH="1">
              <a:off x="3520" y="929"/>
              <a:ext cx="18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92" name="Line 1896"/>
            <p:cNvSpPr>
              <a:spLocks noChangeShapeType="1"/>
            </p:cNvSpPr>
            <p:nvPr/>
          </p:nvSpPr>
          <p:spPr bwMode="auto">
            <a:xfrm flipV="1">
              <a:off x="3504" y="910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93" name="Line 1897"/>
            <p:cNvSpPr>
              <a:spLocks noChangeShapeType="1"/>
            </p:cNvSpPr>
            <p:nvPr/>
          </p:nvSpPr>
          <p:spPr bwMode="auto">
            <a:xfrm>
              <a:off x="3438" y="1004"/>
              <a:ext cx="0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994" name="Line 1898"/>
            <p:cNvSpPr>
              <a:spLocks noChangeShapeType="1"/>
            </p:cNvSpPr>
            <p:nvPr/>
          </p:nvSpPr>
          <p:spPr bwMode="auto">
            <a:xfrm>
              <a:off x="3473" y="941"/>
              <a:ext cx="15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33759" name="Group 1663"/>
          <p:cNvGrpSpPr>
            <a:grpSpLocks/>
          </p:cNvGrpSpPr>
          <p:nvPr/>
        </p:nvGrpSpPr>
        <p:grpSpPr bwMode="auto">
          <a:xfrm>
            <a:off x="1198563" y="785813"/>
            <a:ext cx="1171575" cy="1187450"/>
            <a:chOff x="755" y="545"/>
            <a:chExt cx="738" cy="748"/>
          </a:xfrm>
        </p:grpSpPr>
        <p:sp>
          <p:nvSpPr>
            <p:cNvPr id="133760" name="Line 1664"/>
            <p:cNvSpPr>
              <a:spLocks noChangeShapeType="1"/>
            </p:cNvSpPr>
            <p:nvPr/>
          </p:nvSpPr>
          <p:spPr bwMode="auto">
            <a:xfrm flipH="1" flipV="1">
              <a:off x="1373" y="846"/>
              <a:ext cx="120" cy="4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61" name="Line 1665"/>
            <p:cNvSpPr>
              <a:spLocks noChangeShapeType="1"/>
            </p:cNvSpPr>
            <p:nvPr/>
          </p:nvSpPr>
          <p:spPr bwMode="auto">
            <a:xfrm flipH="1">
              <a:off x="755" y="846"/>
              <a:ext cx="6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62" name="Line 1666"/>
            <p:cNvSpPr>
              <a:spLocks noChangeShapeType="1"/>
            </p:cNvSpPr>
            <p:nvPr/>
          </p:nvSpPr>
          <p:spPr bwMode="auto">
            <a:xfrm>
              <a:off x="762" y="553"/>
              <a:ext cx="0" cy="2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63" name="Line 1667"/>
            <p:cNvSpPr>
              <a:spLocks noChangeShapeType="1"/>
            </p:cNvSpPr>
            <p:nvPr/>
          </p:nvSpPr>
          <p:spPr bwMode="auto">
            <a:xfrm flipV="1">
              <a:off x="762" y="572"/>
              <a:ext cx="118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64" name="Line 1668"/>
            <p:cNvSpPr>
              <a:spLocks noChangeShapeType="1"/>
            </p:cNvSpPr>
            <p:nvPr/>
          </p:nvSpPr>
          <p:spPr bwMode="auto">
            <a:xfrm flipH="1">
              <a:off x="880" y="556"/>
              <a:ext cx="2" cy="2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65" name="Freeform 1669"/>
            <p:cNvSpPr>
              <a:spLocks/>
            </p:cNvSpPr>
            <p:nvPr/>
          </p:nvSpPr>
          <p:spPr bwMode="auto">
            <a:xfrm>
              <a:off x="762" y="776"/>
              <a:ext cx="118" cy="14"/>
            </a:xfrm>
            <a:custGeom>
              <a:avLst/>
              <a:gdLst>
                <a:gd name="T0" fmla="*/ 0 w 587"/>
                <a:gd name="T1" fmla="*/ 29 h 71"/>
                <a:gd name="T2" fmla="*/ 559 w 587"/>
                <a:gd name="T3" fmla="*/ 0 h 71"/>
                <a:gd name="T4" fmla="*/ 587 w 587"/>
                <a:gd name="T5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87" h="71">
                  <a:moveTo>
                    <a:pt x="0" y="29"/>
                  </a:moveTo>
                  <a:lnTo>
                    <a:pt x="559" y="0"/>
                  </a:lnTo>
                  <a:lnTo>
                    <a:pt x="587" y="7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66" name="Line 1670"/>
            <p:cNvSpPr>
              <a:spLocks noChangeShapeType="1"/>
            </p:cNvSpPr>
            <p:nvPr/>
          </p:nvSpPr>
          <p:spPr bwMode="auto">
            <a:xfrm>
              <a:off x="795" y="594"/>
              <a:ext cx="0" cy="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67" name="Line 1671"/>
            <p:cNvSpPr>
              <a:spLocks noChangeShapeType="1"/>
            </p:cNvSpPr>
            <p:nvPr/>
          </p:nvSpPr>
          <p:spPr bwMode="auto">
            <a:xfrm flipV="1">
              <a:off x="795" y="597"/>
              <a:ext cx="52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68" name="Line 1672"/>
            <p:cNvSpPr>
              <a:spLocks noChangeShapeType="1"/>
            </p:cNvSpPr>
            <p:nvPr/>
          </p:nvSpPr>
          <p:spPr bwMode="auto">
            <a:xfrm flipH="1">
              <a:off x="847" y="589"/>
              <a:ext cx="3" cy="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69" name="Line 1673"/>
            <p:cNvSpPr>
              <a:spLocks noChangeShapeType="1"/>
            </p:cNvSpPr>
            <p:nvPr/>
          </p:nvSpPr>
          <p:spPr bwMode="auto">
            <a:xfrm flipV="1">
              <a:off x="795" y="638"/>
              <a:ext cx="55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70" name="Line 1674"/>
            <p:cNvSpPr>
              <a:spLocks noChangeShapeType="1"/>
            </p:cNvSpPr>
            <p:nvPr/>
          </p:nvSpPr>
          <p:spPr bwMode="auto">
            <a:xfrm>
              <a:off x="790" y="655"/>
              <a:ext cx="0" cy="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71" name="Line 1675"/>
            <p:cNvSpPr>
              <a:spLocks noChangeShapeType="1"/>
            </p:cNvSpPr>
            <p:nvPr/>
          </p:nvSpPr>
          <p:spPr bwMode="auto">
            <a:xfrm flipV="1">
              <a:off x="790" y="660"/>
              <a:ext cx="60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72" name="Line 1676"/>
            <p:cNvSpPr>
              <a:spLocks noChangeShapeType="1"/>
            </p:cNvSpPr>
            <p:nvPr/>
          </p:nvSpPr>
          <p:spPr bwMode="auto">
            <a:xfrm flipH="1">
              <a:off x="850" y="652"/>
              <a:ext cx="3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73" name="Freeform 1677"/>
            <p:cNvSpPr>
              <a:spLocks/>
            </p:cNvSpPr>
            <p:nvPr/>
          </p:nvSpPr>
          <p:spPr bwMode="auto">
            <a:xfrm>
              <a:off x="778" y="721"/>
              <a:ext cx="38" cy="52"/>
            </a:xfrm>
            <a:custGeom>
              <a:avLst/>
              <a:gdLst>
                <a:gd name="T0" fmla="*/ 186 w 186"/>
                <a:gd name="T1" fmla="*/ 0 h 258"/>
                <a:gd name="T2" fmla="*/ 129 w 186"/>
                <a:gd name="T3" fmla="*/ 129 h 258"/>
                <a:gd name="T4" fmla="*/ 0 w 186"/>
                <a:gd name="T5" fmla="*/ 258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6" h="258">
                  <a:moveTo>
                    <a:pt x="186" y="0"/>
                  </a:moveTo>
                  <a:lnTo>
                    <a:pt x="129" y="129"/>
                  </a:lnTo>
                  <a:lnTo>
                    <a:pt x="0" y="25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74" name="Line 1678"/>
            <p:cNvSpPr>
              <a:spLocks noChangeShapeType="1"/>
            </p:cNvSpPr>
            <p:nvPr/>
          </p:nvSpPr>
          <p:spPr bwMode="auto">
            <a:xfrm>
              <a:off x="825" y="724"/>
              <a:ext cx="31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75" name="Line 1679"/>
            <p:cNvSpPr>
              <a:spLocks noChangeShapeType="1"/>
            </p:cNvSpPr>
            <p:nvPr/>
          </p:nvSpPr>
          <p:spPr bwMode="auto">
            <a:xfrm flipH="1">
              <a:off x="816" y="680"/>
              <a:ext cx="6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76" name="Line 1680"/>
            <p:cNvSpPr>
              <a:spLocks noChangeShapeType="1"/>
            </p:cNvSpPr>
            <p:nvPr/>
          </p:nvSpPr>
          <p:spPr bwMode="auto">
            <a:xfrm>
              <a:off x="977" y="548"/>
              <a:ext cx="0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77" name="Line 1681"/>
            <p:cNvSpPr>
              <a:spLocks noChangeShapeType="1"/>
            </p:cNvSpPr>
            <p:nvPr/>
          </p:nvSpPr>
          <p:spPr bwMode="auto">
            <a:xfrm flipH="1">
              <a:off x="932" y="629"/>
              <a:ext cx="45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78" name="Line 1682"/>
            <p:cNvSpPr>
              <a:spLocks noChangeShapeType="1"/>
            </p:cNvSpPr>
            <p:nvPr/>
          </p:nvSpPr>
          <p:spPr bwMode="auto">
            <a:xfrm>
              <a:off x="977" y="629"/>
              <a:ext cx="24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79" name="Line 1683"/>
            <p:cNvSpPr>
              <a:spLocks noChangeShapeType="1"/>
            </p:cNvSpPr>
            <p:nvPr/>
          </p:nvSpPr>
          <p:spPr bwMode="auto">
            <a:xfrm>
              <a:off x="1029" y="551"/>
              <a:ext cx="17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80" name="Line 1684"/>
            <p:cNvSpPr>
              <a:spLocks noChangeShapeType="1"/>
            </p:cNvSpPr>
            <p:nvPr/>
          </p:nvSpPr>
          <p:spPr bwMode="auto">
            <a:xfrm flipV="1">
              <a:off x="1009" y="614"/>
              <a:ext cx="75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81" name="Line 1685"/>
            <p:cNvSpPr>
              <a:spLocks noChangeShapeType="1"/>
            </p:cNvSpPr>
            <p:nvPr/>
          </p:nvSpPr>
          <p:spPr bwMode="auto">
            <a:xfrm flipV="1">
              <a:off x="1009" y="687"/>
              <a:ext cx="66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82" name="Line 1686"/>
            <p:cNvSpPr>
              <a:spLocks noChangeShapeType="1"/>
            </p:cNvSpPr>
            <p:nvPr/>
          </p:nvSpPr>
          <p:spPr bwMode="auto">
            <a:xfrm flipV="1">
              <a:off x="995" y="770"/>
              <a:ext cx="97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83" name="Line 1687"/>
            <p:cNvSpPr>
              <a:spLocks noChangeShapeType="1"/>
            </p:cNvSpPr>
            <p:nvPr/>
          </p:nvSpPr>
          <p:spPr bwMode="auto">
            <a:xfrm flipV="1">
              <a:off x="943" y="625"/>
              <a:ext cx="6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84" name="Line 1688"/>
            <p:cNvSpPr>
              <a:spLocks noChangeShapeType="1"/>
            </p:cNvSpPr>
            <p:nvPr/>
          </p:nvSpPr>
          <p:spPr bwMode="auto">
            <a:xfrm>
              <a:off x="1043" y="620"/>
              <a:ext cx="0" cy="1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85" name="Freeform 1689"/>
            <p:cNvSpPr>
              <a:spLocks/>
            </p:cNvSpPr>
            <p:nvPr/>
          </p:nvSpPr>
          <p:spPr bwMode="auto">
            <a:xfrm>
              <a:off x="1127" y="556"/>
              <a:ext cx="45" cy="118"/>
            </a:xfrm>
            <a:custGeom>
              <a:avLst/>
              <a:gdLst>
                <a:gd name="T0" fmla="*/ 229 w 229"/>
                <a:gd name="T1" fmla="*/ 0 h 587"/>
                <a:gd name="T2" fmla="*/ 158 w 229"/>
                <a:gd name="T3" fmla="*/ 243 h 587"/>
                <a:gd name="T4" fmla="*/ 0 w 229"/>
                <a:gd name="T5" fmla="*/ 587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9" h="587">
                  <a:moveTo>
                    <a:pt x="229" y="0"/>
                  </a:moveTo>
                  <a:lnTo>
                    <a:pt x="158" y="243"/>
                  </a:lnTo>
                  <a:lnTo>
                    <a:pt x="0" y="58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86" name="Line 1690"/>
            <p:cNvSpPr>
              <a:spLocks noChangeShapeType="1"/>
            </p:cNvSpPr>
            <p:nvPr/>
          </p:nvSpPr>
          <p:spPr bwMode="auto">
            <a:xfrm flipV="1">
              <a:off x="1161" y="594"/>
              <a:ext cx="32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87" name="Line 1691"/>
            <p:cNvSpPr>
              <a:spLocks noChangeShapeType="1"/>
            </p:cNvSpPr>
            <p:nvPr/>
          </p:nvSpPr>
          <p:spPr bwMode="auto">
            <a:xfrm flipH="1">
              <a:off x="1152" y="641"/>
              <a:ext cx="41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88" name="Line 1692"/>
            <p:cNvSpPr>
              <a:spLocks noChangeShapeType="1"/>
            </p:cNvSpPr>
            <p:nvPr/>
          </p:nvSpPr>
          <p:spPr bwMode="auto">
            <a:xfrm flipV="1">
              <a:off x="1141" y="695"/>
              <a:ext cx="58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89" name="Line 1693"/>
            <p:cNvSpPr>
              <a:spLocks noChangeShapeType="1"/>
            </p:cNvSpPr>
            <p:nvPr/>
          </p:nvSpPr>
          <p:spPr bwMode="auto">
            <a:xfrm flipV="1">
              <a:off x="1164" y="740"/>
              <a:ext cx="38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90" name="Line 1694"/>
            <p:cNvSpPr>
              <a:spLocks noChangeShapeType="1"/>
            </p:cNvSpPr>
            <p:nvPr/>
          </p:nvSpPr>
          <p:spPr bwMode="auto">
            <a:xfrm>
              <a:off x="1213" y="632"/>
              <a:ext cx="0" cy="1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91" name="Line 1695"/>
            <p:cNvSpPr>
              <a:spLocks noChangeShapeType="1"/>
            </p:cNvSpPr>
            <p:nvPr/>
          </p:nvSpPr>
          <p:spPr bwMode="auto">
            <a:xfrm flipV="1">
              <a:off x="1213" y="641"/>
              <a:ext cx="58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92" name="Freeform 1696"/>
            <p:cNvSpPr>
              <a:spLocks/>
            </p:cNvSpPr>
            <p:nvPr/>
          </p:nvSpPr>
          <p:spPr bwMode="auto">
            <a:xfrm>
              <a:off x="1248" y="635"/>
              <a:ext cx="23" cy="167"/>
            </a:xfrm>
            <a:custGeom>
              <a:avLst/>
              <a:gdLst>
                <a:gd name="T0" fmla="*/ 115 w 115"/>
                <a:gd name="T1" fmla="*/ 0 h 832"/>
                <a:gd name="T2" fmla="*/ 115 w 115"/>
                <a:gd name="T3" fmla="*/ 832 h 832"/>
                <a:gd name="T4" fmla="*/ 0 w 115"/>
                <a:gd name="T5" fmla="*/ 688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5" h="832">
                  <a:moveTo>
                    <a:pt x="115" y="0"/>
                  </a:moveTo>
                  <a:lnTo>
                    <a:pt x="115" y="832"/>
                  </a:lnTo>
                  <a:lnTo>
                    <a:pt x="0" y="68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93" name="Line 1697"/>
            <p:cNvSpPr>
              <a:spLocks noChangeShapeType="1"/>
            </p:cNvSpPr>
            <p:nvPr/>
          </p:nvSpPr>
          <p:spPr bwMode="auto">
            <a:xfrm flipV="1">
              <a:off x="1213" y="718"/>
              <a:ext cx="44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94" name="Line 1698"/>
            <p:cNvSpPr>
              <a:spLocks noChangeShapeType="1"/>
            </p:cNvSpPr>
            <p:nvPr/>
          </p:nvSpPr>
          <p:spPr bwMode="auto">
            <a:xfrm flipH="1">
              <a:off x="1213" y="680"/>
              <a:ext cx="41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95" name="Line 1699"/>
            <p:cNvSpPr>
              <a:spLocks noChangeShapeType="1"/>
            </p:cNvSpPr>
            <p:nvPr/>
          </p:nvSpPr>
          <p:spPr bwMode="auto">
            <a:xfrm flipH="1">
              <a:off x="1257" y="562"/>
              <a:ext cx="19" cy="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96" name="Line 1700"/>
            <p:cNvSpPr>
              <a:spLocks noChangeShapeType="1"/>
            </p:cNvSpPr>
            <p:nvPr/>
          </p:nvSpPr>
          <p:spPr bwMode="auto">
            <a:xfrm flipV="1">
              <a:off x="1242" y="545"/>
              <a:ext cx="0" cy="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97" name="Line 1701"/>
            <p:cNvSpPr>
              <a:spLocks noChangeShapeType="1"/>
            </p:cNvSpPr>
            <p:nvPr/>
          </p:nvSpPr>
          <p:spPr bwMode="auto">
            <a:xfrm>
              <a:off x="1171" y="643"/>
              <a:ext cx="0" cy="1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3798" name="Line 1702"/>
            <p:cNvSpPr>
              <a:spLocks noChangeShapeType="1"/>
            </p:cNvSpPr>
            <p:nvPr/>
          </p:nvSpPr>
          <p:spPr bwMode="auto">
            <a:xfrm>
              <a:off x="1207" y="577"/>
              <a:ext cx="17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96728524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9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1249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33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6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1336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6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1000"/>
                                        <p:tgtEl>
                                          <p:spTgt spid="1336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7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337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6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1336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7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1337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0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340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40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7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8" dur="500"/>
                                        <p:tgtEl>
                                          <p:spTgt spid="1337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1331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1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9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58" dur="500"/>
                                        <p:tgtEl>
                                          <p:spTgt spid="1249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1338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8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8" dur="500"/>
                                        <p:tgtEl>
                                          <p:spTgt spid="1338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8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3" dur="500"/>
                                        <p:tgtEl>
                                          <p:spTgt spid="1338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 nodeType="clickPar">
                      <p:stCondLst>
                        <p:cond delay="indefinite"/>
                      </p:stCondLst>
                      <p:childTnLst>
                        <p:par>
                          <p:cTn id="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9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8" dur="500"/>
                                        <p:tgtEl>
                                          <p:spTgt spid="1339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0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3" dur="500"/>
                                        <p:tgtEl>
                                          <p:spTgt spid="1340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 nodeType="clickPar">
                      <p:stCondLst>
                        <p:cond delay="indefinite"/>
                      </p:stCondLst>
                      <p:childTnLst>
                        <p:par>
                          <p:cTn id="8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6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0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1340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1340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 nodeType="clickPar">
                      <p:stCondLst>
                        <p:cond delay="indefinite"/>
                      </p:stCondLst>
                      <p:childTnLst>
                        <p:par>
                          <p:cTn id="9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9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4" dur="500"/>
                                        <p:tgtEl>
                                          <p:spTgt spid="1339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4986" grpId="0" autoUpdateAnimBg="0"/>
      <p:bldP spid="124987" grpId="0" autoUpdateAnimBg="0"/>
      <p:bldP spid="133134" grpId="0" build="p" autoUpdateAnimBg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530" name="Text Box 2"/>
          <p:cNvSpPr txBox="1">
            <a:spLocks noChangeArrowheads="1"/>
          </p:cNvSpPr>
          <p:nvPr/>
        </p:nvSpPr>
        <p:spPr bwMode="auto">
          <a:xfrm>
            <a:off x="0" y="0"/>
            <a:ext cx="2906713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注意：</a:t>
            </a:r>
            <a:r>
              <a:rPr kumimoji="1" lang="zh-CN" altLang="en-US" sz="3200" b="1">
                <a:solidFill>
                  <a:srgbClr val="0000FF"/>
                </a:solidFill>
                <a:latin typeface="楷体_GB2312" pitchFamily="49" charset="-122"/>
                <a:ea typeface="楷体_GB2312" pitchFamily="49" charset="-122"/>
              </a:rPr>
              <a:t> </a:t>
            </a:r>
          </a:p>
        </p:txBody>
      </p:sp>
      <p:sp>
        <p:nvSpPr>
          <p:cNvPr id="150532" name="Text Box 4"/>
          <p:cNvSpPr txBox="1">
            <a:spLocks noChangeArrowheads="1"/>
          </p:cNvSpPr>
          <p:nvPr/>
        </p:nvSpPr>
        <p:spPr bwMode="auto">
          <a:xfrm>
            <a:off x="34925" y="115888"/>
            <a:ext cx="8821738" cy="1676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24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        </a:t>
            </a:r>
            <a:r>
              <a:rPr kumimoji="1" lang="zh-CN" altLang="en-US" sz="3200" b="1">
                <a:solidFill>
                  <a:srgbClr val="000000"/>
                </a:solidFill>
                <a:latin typeface="宋体" pitchFamily="2" charset="-122"/>
              </a:rPr>
              <a:t>由于用销连接的两个零件上的销孔通常需一起加工，因此，在图样中标注销孔尺寸时一般要注写</a:t>
            </a:r>
            <a:r>
              <a:rPr kumimoji="1" lang="zh-CN" altLang="en-US" sz="3200" b="1">
                <a:solidFill>
                  <a:srgbClr val="000000"/>
                </a:solidFill>
              </a:rPr>
              <a:t>“</a:t>
            </a:r>
            <a:r>
              <a:rPr kumimoji="1" lang="zh-CN" altLang="en-US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配作</a:t>
            </a:r>
            <a:r>
              <a:rPr kumimoji="1" lang="zh-CN" altLang="en-US" sz="3200" b="1">
                <a:solidFill>
                  <a:srgbClr val="000000"/>
                </a:solidFill>
              </a:rPr>
              <a:t>”</a:t>
            </a:r>
            <a:r>
              <a:rPr kumimoji="1" lang="zh-CN" altLang="en-US" sz="3200" b="1">
                <a:solidFill>
                  <a:srgbClr val="000000"/>
                </a:solidFill>
                <a:latin typeface="宋体" pitchFamily="2" charset="-122"/>
              </a:rPr>
              <a:t> 。</a:t>
            </a:r>
          </a:p>
        </p:txBody>
      </p:sp>
      <p:sp>
        <p:nvSpPr>
          <p:cNvPr id="150538" name="Text Box 10"/>
          <p:cNvSpPr txBox="1">
            <a:spLocks noChangeArrowheads="1"/>
          </p:cNvSpPr>
          <p:nvPr/>
        </p:nvSpPr>
        <p:spPr bwMode="auto">
          <a:xfrm>
            <a:off x="0" y="1676400"/>
            <a:ext cx="8985250" cy="1128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  <a:latin typeface="宋体" pitchFamily="2" charset="-122"/>
              </a:rPr>
              <a:t>    </a:t>
            </a:r>
            <a:r>
              <a:rPr kumimoji="1" lang="zh-CN" altLang="en-US" sz="3200" b="1">
                <a:solidFill>
                  <a:srgbClr val="000000"/>
                </a:solidFill>
                <a:latin typeface="宋体" pitchFamily="2" charset="-122"/>
              </a:rPr>
              <a:t>圆锥销的公称直径是</a:t>
            </a:r>
            <a:r>
              <a:rPr kumimoji="1" lang="zh-CN" altLang="en-US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小端直径</a:t>
            </a:r>
            <a:r>
              <a:rPr kumimoji="1" lang="zh-CN" altLang="en-US" sz="3200" b="1">
                <a:solidFill>
                  <a:srgbClr val="000000"/>
                </a:solidFill>
                <a:latin typeface="宋体" pitchFamily="2" charset="-122"/>
              </a:rPr>
              <a:t>，在圆锥销孔上需用</a:t>
            </a:r>
            <a:r>
              <a:rPr kumimoji="1" lang="zh-CN" altLang="en-US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引线标注</a:t>
            </a:r>
            <a:r>
              <a:rPr kumimoji="1" lang="zh-CN" altLang="en-US" sz="3200" b="1">
                <a:solidFill>
                  <a:srgbClr val="000000"/>
                </a:solidFill>
                <a:latin typeface="宋体" pitchFamily="2" charset="-122"/>
              </a:rPr>
              <a:t>尺寸。</a:t>
            </a:r>
            <a:r>
              <a:rPr kumimoji="1" lang="zh-CN" altLang="en-US" sz="28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</a:p>
        </p:txBody>
      </p:sp>
      <p:grpSp>
        <p:nvGrpSpPr>
          <p:cNvPr id="150539" name="Group 11"/>
          <p:cNvGrpSpPr>
            <a:grpSpLocks/>
          </p:cNvGrpSpPr>
          <p:nvPr/>
        </p:nvGrpSpPr>
        <p:grpSpPr bwMode="auto">
          <a:xfrm>
            <a:off x="254000" y="2719388"/>
            <a:ext cx="4899025" cy="4070350"/>
            <a:chOff x="1980" y="979"/>
            <a:chExt cx="2112" cy="1755"/>
          </a:xfrm>
        </p:grpSpPr>
        <p:grpSp>
          <p:nvGrpSpPr>
            <p:cNvPr id="150540" name="Group 12"/>
            <p:cNvGrpSpPr>
              <a:grpSpLocks/>
            </p:cNvGrpSpPr>
            <p:nvPr/>
          </p:nvGrpSpPr>
          <p:grpSpPr bwMode="auto">
            <a:xfrm>
              <a:off x="1980" y="979"/>
              <a:ext cx="2112" cy="1755"/>
              <a:chOff x="1980" y="979"/>
              <a:chExt cx="2112" cy="1755"/>
            </a:xfrm>
          </p:grpSpPr>
          <p:sp>
            <p:nvSpPr>
              <p:cNvPr id="150541" name="Line 13"/>
              <p:cNvSpPr>
                <a:spLocks noChangeShapeType="1"/>
              </p:cNvSpPr>
              <p:nvPr/>
            </p:nvSpPr>
            <p:spPr bwMode="auto">
              <a:xfrm>
                <a:off x="1980" y="1969"/>
                <a:ext cx="21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42" name="Line 14"/>
              <p:cNvSpPr>
                <a:spLocks noChangeShapeType="1"/>
              </p:cNvSpPr>
              <p:nvPr/>
            </p:nvSpPr>
            <p:spPr bwMode="auto">
              <a:xfrm>
                <a:off x="2233" y="1969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43" name="Line 15"/>
              <p:cNvSpPr>
                <a:spLocks noChangeShapeType="1"/>
              </p:cNvSpPr>
              <p:nvPr/>
            </p:nvSpPr>
            <p:spPr bwMode="auto">
              <a:xfrm>
                <a:off x="2295" y="1969"/>
                <a:ext cx="17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44" name="Line 16"/>
              <p:cNvSpPr>
                <a:spLocks noChangeShapeType="1"/>
              </p:cNvSpPr>
              <p:nvPr/>
            </p:nvSpPr>
            <p:spPr bwMode="auto">
              <a:xfrm>
                <a:off x="2505" y="1969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45" name="Line 17"/>
              <p:cNvSpPr>
                <a:spLocks noChangeShapeType="1"/>
              </p:cNvSpPr>
              <p:nvPr/>
            </p:nvSpPr>
            <p:spPr bwMode="auto">
              <a:xfrm>
                <a:off x="2567" y="1969"/>
                <a:ext cx="21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46" name="Line 18"/>
              <p:cNvSpPr>
                <a:spLocks noChangeShapeType="1"/>
              </p:cNvSpPr>
              <p:nvPr/>
            </p:nvSpPr>
            <p:spPr bwMode="auto">
              <a:xfrm>
                <a:off x="3457" y="1680"/>
                <a:ext cx="0" cy="10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47" name="Line 19"/>
              <p:cNvSpPr>
                <a:spLocks noChangeShapeType="1"/>
              </p:cNvSpPr>
              <p:nvPr/>
            </p:nvSpPr>
            <p:spPr bwMode="auto">
              <a:xfrm>
                <a:off x="3457" y="1824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48" name="Line 20"/>
              <p:cNvSpPr>
                <a:spLocks noChangeShapeType="1"/>
              </p:cNvSpPr>
              <p:nvPr/>
            </p:nvSpPr>
            <p:spPr bwMode="auto">
              <a:xfrm>
                <a:off x="3457" y="1886"/>
                <a:ext cx="0" cy="1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49" name="Line 21"/>
              <p:cNvSpPr>
                <a:spLocks noChangeShapeType="1"/>
              </p:cNvSpPr>
              <p:nvPr/>
            </p:nvSpPr>
            <p:spPr bwMode="auto">
              <a:xfrm>
                <a:off x="3457" y="2096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50" name="Line 22"/>
              <p:cNvSpPr>
                <a:spLocks noChangeShapeType="1"/>
              </p:cNvSpPr>
              <p:nvPr/>
            </p:nvSpPr>
            <p:spPr bwMode="auto">
              <a:xfrm>
                <a:off x="3457" y="2159"/>
                <a:ext cx="0" cy="1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51" name="Line 23"/>
              <p:cNvSpPr>
                <a:spLocks noChangeShapeType="1"/>
              </p:cNvSpPr>
              <p:nvPr/>
            </p:nvSpPr>
            <p:spPr bwMode="auto">
              <a:xfrm flipV="1">
                <a:off x="2047" y="1531"/>
                <a:ext cx="0" cy="87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52" name="Line 24"/>
              <p:cNvSpPr>
                <a:spLocks noChangeShapeType="1"/>
              </p:cNvSpPr>
              <p:nvPr/>
            </p:nvSpPr>
            <p:spPr bwMode="auto">
              <a:xfrm>
                <a:off x="2047" y="1531"/>
                <a:ext cx="35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53" name="Line 25"/>
              <p:cNvSpPr>
                <a:spLocks noChangeShapeType="1"/>
              </p:cNvSpPr>
              <p:nvPr/>
            </p:nvSpPr>
            <p:spPr bwMode="auto">
              <a:xfrm flipV="1">
                <a:off x="2397" y="1247"/>
                <a:ext cx="0" cy="28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54" name="Line 26"/>
              <p:cNvSpPr>
                <a:spLocks noChangeShapeType="1"/>
              </p:cNvSpPr>
              <p:nvPr/>
            </p:nvSpPr>
            <p:spPr bwMode="auto">
              <a:xfrm>
                <a:off x="2441" y="1203"/>
                <a:ext cx="24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55" name="Line 27"/>
              <p:cNvSpPr>
                <a:spLocks noChangeShapeType="1"/>
              </p:cNvSpPr>
              <p:nvPr/>
            </p:nvSpPr>
            <p:spPr bwMode="auto">
              <a:xfrm>
                <a:off x="2724" y="1247"/>
                <a:ext cx="0" cy="144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56" name="Line 28"/>
              <p:cNvSpPr>
                <a:spLocks noChangeShapeType="1"/>
              </p:cNvSpPr>
              <p:nvPr/>
            </p:nvSpPr>
            <p:spPr bwMode="auto">
              <a:xfrm>
                <a:off x="2047" y="1750"/>
                <a:ext cx="677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57" name="Line 29"/>
              <p:cNvSpPr>
                <a:spLocks noChangeShapeType="1"/>
              </p:cNvSpPr>
              <p:nvPr/>
            </p:nvSpPr>
            <p:spPr bwMode="auto">
              <a:xfrm>
                <a:off x="2047" y="2406"/>
                <a:ext cx="35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58" name="Line 30"/>
              <p:cNvSpPr>
                <a:spLocks noChangeShapeType="1"/>
              </p:cNvSpPr>
              <p:nvPr/>
            </p:nvSpPr>
            <p:spPr bwMode="auto">
              <a:xfrm>
                <a:off x="2397" y="2406"/>
                <a:ext cx="0" cy="28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59" name="Line 31"/>
              <p:cNvSpPr>
                <a:spLocks noChangeShapeType="1"/>
              </p:cNvSpPr>
              <p:nvPr/>
            </p:nvSpPr>
            <p:spPr bwMode="auto">
              <a:xfrm>
                <a:off x="2441" y="2734"/>
                <a:ext cx="24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60" name="Line 32"/>
              <p:cNvSpPr>
                <a:spLocks noChangeShapeType="1"/>
              </p:cNvSpPr>
              <p:nvPr/>
            </p:nvSpPr>
            <p:spPr bwMode="auto">
              <a:xfrm>
                <a:off x="2047" y="2187"/>
                <a:ext cx="677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61" name="Line 33"/>
              <p:cNvSpPr>
                <a:spLocks noChangeShapeType="1"/>
              </p:cNvSpPr>
              <p:nvPr/>
            </p:nvSpPr>
            <p:spPr bwMode="auto">
              <a:xfrm>
                <a:off x="2946" y="1750"/>
                <a:ext cx="104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62" name="Line 34"/>
              <p:cNvSpPr>
                <a:spLocks noChangeShapeType="1"/>
              </p:cNvSpPr>
              <p:nvPr/>
            </p:nvSpPr>
            <p:spPr bwMode="auto">
              <a:xfrm>
                <a:off x="4039" y="1794"/>
                <a:ext cx="0" cy="35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63" name="Line 35"/>
              <p:cNvSpPr>
                <a:spLocks noChangeShapeType="1"/>
              </p:cNvSpPr>
              <p:nvPr/>
            </p:nvSpPr>
            <p:spPr bwMode="auto">
              <a:xfrm flipH="1">
                <a:off x="2946" y="2187"/>
                <a:ext cx="104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64" name="Line 36"/>
              <p:cNvSpPr>
                <a:spLocks noChangeShapeType="1"/>
              </p:cNvSpPr>
              <p:nvPr/>
            </p:nvSpPr>
            <p:spPr bwMode="auto">
              <a:xfrm>
                <a:off x="3522" y="1750"/>
                <a:ext cx="0" cy="43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65" name="Line 37"/>
              <p:cNvSpPr>
                <a:spLocks noChangeShapeType="1"/>
              </p:cNvSpPr>
              <p:nvPr/>
            </p:nvSpPr>
            <p:spPr bwMode="auto">
              <a:xfrm>
                <a:off x="3391" y="1750"/>
                <a:ext cx="0" cy="43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66" name="Line 38"/>
              <p:cNvSpPr>
                <a:spLocks noChangeShapeType="1"/>
              </p:cNvSpPr>
              <p:nvPr/>
            </p:nvSpPr>
            <p:spPr bwMode="auto">
              <a:xfrm>
                <a:off x="2148" y="1531"/>
                <a:ext cx="0" cy="21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67" name="Line 39"/>
              <p:cNvSpPr>
                <a:spLocks noChangeShapeType="1"/>
              </p:cNvSpPr>
              <p:nvPr/>
            </p:nvSpPr>
            <p:spPr bwMode="auto">
              <a:xfrm>
                <a:off x="2279" y="1531"/>
                <a:ext cx="0" cy="21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68" name="Line 40"/>
              <p:cNvSpPr>
                <a:spLocks noChangeShapeType="1"/>
              </p:cNvSpPr>
              <p:nvPr/>
            </p:nvSpPr>
            <p:spPr bwMode="auto">
              <a:xfrm>
                <a:off x="3995" y="1750"/>
                <a:ext cx="44" cy="4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69" name="Line 41"/>
              <p:cNvSpPr>
                <a:spLocks noChangeShapeType="1"/>
              </p:cNvSpPr>
              <p:nvPr/>
            </p:nvSpPr>
            <p:spPr bwMode="auto">
              <a:xfrm flipH="1">
                <a:off x="3995" y="2144"/>
                <a:ext cx="44" cy="4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70" name="Line 42"/>
              <p:cNvSpPr>
                <a:spLocks noChangeShapeType="1"/>
              </p:cNvSpPr>
              <p:nvPr/>
            </p:nvSpPr>
            <p:spPr bwMode="auto">
              <a:xfrm>
                <a:off x="3995" y="1750"/>
                <a:ext cx="0" cy="437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71" name="Line 43"/>
              <p:cNvSpPr>
                <a:spLocks noChangeShapeType="1"/>
              </p:cNvSpPr>
              <p:nvPr/>
            </p:nvSpPr>
            <p:spPr bwMode="auto">
              <a:xfrm flipV="1">
                <a:off x="2397" y="1203"/>
                <a:ext cx="44" cy="4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72" name="Line 44"/>
              <p:cNvSpPr>
                <a:spLocks noChangeShapeType="1"/>
              </p:cNvSpPr>
              <p:nvPr/>
            </p:nvSpPr>
            <p:spPr bwMode="auto">
              <a:xfrm>
                <a:off x="2681" y="1203"/>
                <a:ext cx="43" cy="4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73" name="Line 45"/>
              <p:cNvSpPr>
                <a:spLocks noChangeShapeType="1"/>
              </p:cNvSpPr>
              <p:nvPr/>
            </p:nvSpPr>
            <p:spPr bwMode="auto">
              <a:xfrm>
                <a:off x="2397" y="2690"/>
                <a:ext cx="44" cy="4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74" name="Line 46"/>
              <p:cNvSpPr>
                <a:spLocks noChangeShapeType="1"/>
              </p:cNvSpPr>
              <p:nvPr/>
            </p:nvSpPr>
            <p:spPr bwMode="auto">
              <a:xfrm flipV="1">
                <a:off x="2681" y="2690"/>
                <a:ext cx="43" cy="4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75" name="Line 47"/>
              <p:cNvSpPr>
                <a:spLocks noChangeShapeType="1"/>
              </p:cNvSpPr>
              <p:nvPr/>
            </p:nvSpPr>
            <p:spPr bwMode="auto">
              <a:xfrm>
                <a:off x="2345" y="1270"/>
                <a:ext cx="16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76" name="Line 48"/>
              <p:cNvSpPr>
                <a:spLocks noChangeShapeType="1"/>
              </p:cNvSpPr>
              <p:nvPr/>
            </p:nvSpPr>
            <p:spPr bwMode="auto">
              <a:xfrm>
                <a:off x="2546" y="1270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77" name="Line 49"/>
              <p:cNvSpPr>
                <a:spLocks noChangeShapeType="1"/>
              </p:cNvSpPr>
              <p:nvPr/>
            </p:nvSpPr>
            <p:spPr bwMode="auto">
              <a:xfrm>
                <a:off x="2609" y="1270"/>
                <a:ext cx="16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78" name="Line 50"/>
              <p:cNvSpPr>
                <a:spLocks noChangeShapeType="1"/>
              </p:cNvSpPr>
              <p:nvPr/>
            </p:nvSpPr>
            <p:spPr bwMode="auto">
              <a:xfrm>
                <a:off x="2397" y="1351"/>
                <a:ext cx="327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79" name="Line 51"/>
              <p:cNvSpPr>
                <a:spLocks noChangeShapeType="1"/>
              </p:cNvSpPr>
              <p:nvPr/>
            </p:nvSpPr>
            <p:spPr bwMode="auto">
              <a:xfrm>
                <a:off x="2345" y="2668"/>
                <a:ext cx="16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80" name="Line 52"/>
              <p:cNvSpPr>
                <a:spLocks noChangeShapeType="1"/>
              </p:cNvSpPr>
              <p:nvPr/>
            </p:nvSpPr>
            <p:spPr bwMode="auto">
              <a:xfrm>
                <a:off x="2546" y="2668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81" name="Line 53"/>
              <p:cNvSpPr>
                <a:spLocks noChangeShapeType="1"/>
              </p:cNvSpPr>
              <p:nvPr/>
            </p:nvSpPr>
            <p:spPr bwMode="auto">
              <a:xfrm>
                <a:off x="2609" y="2668"/>
                <a:ext cx="16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82" name="Line 54"/>
              <p:cNvSpPr>
                <a:spLocks noChangeShapeType="1"/>
              </p:cNvSpPr>
              <p:nvPr/>
            </p:nvSpPr>
            <p:spPr bwMode="auto">
              <a:xfrm>
                <a:off x="2397" y="2586"/>
                <a:ext cx="327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83" name="Line 55"/>
              <p:cNvSpPr>
                <a:spLocks noChangeShapeType="1"/>
              </p:cNvSpPr>
              <p:nvPr/>
            </p:nvSpPr>
            <p:spPr bwMode="auto">
              <a:xfrm>
                <a:off x="2279" y="2187"/>
                <a:ext cx="0" cy="21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84" name="Line 56"/>
              <p:cNvSpPr>
                <a:spLocks noChangeShapeType="1"/>
              </p:cNvSpPr>
              <p:nvPr/>
            </p:nvSpPr>
            <p:spPr bwMode="auto">
              <a:xfrm>
                <a:off x="2148" y="2187"/>
                <a:ext cx="0" cy="21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85" name="Freeform 57"/>
              <p:cNvSpPr>
                <a:spLocks/>
              </p:cNvSpPr>
              <p:nvPr/>
            </p:nvSpPr>
            <p:spPr bwMode="auto">
              <a:xfrm>
                <a:off x="3274" y="1750"/>
                <a:ext cx="53" cy="437"/>
              </a:xfrm>
              <a:custGeom>
                <a:avLst/>
                <a:gdLst>
                  <a:gd name="T0" fmla="*/ 25 w 285"/>
                  <a:gd name="T1" fmla="*/ 36 h 2293"/>
                  <a:gd name="T2" fmla="*/ 16 w 285"/>
                  <a:gd name="T3" fmla="*/ 108 h 2293"/>
                  <a:gd name="T4" fmla="*/ 8 w 285"/>
                  <a:gd name="T5" fmla="*/ 179 h 2293"/>
                  <a:gd name="T6" fmla="*/ 5 w 285"/>
                  <a:gd name="T7" fmla="*/ 234 h 2293"/>
                  <a:gd name="T8" fmla="*/ 3 w 285"/>
                  <a:gd name="T9" fmla="*/ 269 h 2293"/>
                  <a:gd name="T10" fmla="*/ 2 w 285"/>
                  <a:gd name="T11" fmla="*/ 305 h 2293"/>
                  <a:gd name="T12" fmla="*/ 0 w 285"/>
                  <a:gd name="T13" fmla="*/ 342 h 2293"/>
                  <a:gd name="T14" fmla="*/ 0 w 285"/>
                  <a:gd name="T15" fmla="*/ 377 h 2293"/>
                  <a:gd name="T16" fmla="*/ 2 w 285"/>
                  <a:gd name="T17" fmla="*/ 413 h 2293"/>
                  <a:gd name="T18" fmla="*/ 3 w 285"/>
                  <a:gd name="T19" fmla="*/ 448 h 2293"/>
                  <a:gd name="T20" fmla="*/ 5 w 285"/>
                  <a:gd name="T21" fmla="*/ 485 h 2293"/>
                  <a:gd name="T22" fmla="*/ 7 w 285"/>
                  <a:gd name="T23" fmla="*/ 520 h 2293"/>
                  <a:gd name="T24" fmla="*/ 11 w 285"/>
                  <a:gd name="T25" fmla="*/ 556 h 2293"/>
                  <a:gd name="T26" fmla="*/ 15 w 285"/>
                  <a:gd name="T27" fmla="*/ 591 h 2293"/>
                  <a:gd name="T28" fmla="*/ 21 w 285"/>
                  <a:gd name="T29" fmla="*/ 626 h 2293"/>
                  <a:gd name="T30" fmla="*/ 27 w 285"/>
                  <a:gd name="T31" fmla="*/ 663 h 2293"/>
                  <a:gd name="T32" fmla="*/ 33 w 285"/>
                  <a:gd name="T33" fmla="*/ 698 h 2293"/>
                  <a:gd name="T34" fmla="*/ 41 w 285"/>
                  <a:gd name="T35" fmla="*/ 733 h 2293"/>
                  <a:gd name="T36" fmla="*/ 54 w 285"/>
                  <a:gd name="T37" fmla="*/ 787 h 2293"/>
                  <a:gd name="T38" fmla="*/ 72 w 285"/>
                  <a:gd name="T39" fmla="*/ 858 h 2293"/>
                  <a:gd name="T40" fmla="*/ 91 w 285"/>
                  <a:gd name="T41" fmla="*/ 928 h 2293"/>
                  <a:gd name="T42" fmla="*/ 113 w 285"/>
                  <a:gd name="T43" fmla="*/ 1000 h 2293"/>
                  <a:gd name="T44" fmla="*/ 157 w 285"/>
                  <a:gd name="T45" fmla="*/ 1141 h 2293"/>
                  <a:gd name="T46" fmla="*/ 189 w 285"/>
                  <a:gd name="T47" fmla="*/ 1247 h 2293"/>
                  <a:gd name="T48" fmla="*/ 209 w 285"/>
                  <a:gd name="T49" fmla="*/ 1319 h 2293"/>
                  <a:gd name="T50" fmla="*/ 229 w 285"/>
                  <a:gd name="T51" fmla="*/ 1389 h 2293"/>
                  <a:gd name="T52" fmla="*/ 246 w 285"/>
                  <a:gd name="T53" fmla="*/ 1461 h 2293"/>
                  <a:gd name="T54" fmla="*/ 254 w 285"/>
                  <a:gd name="T55" fmla="*/ 1496 h 2293"/>
                  <a:gd name="T56" fmla="*/ 260 w 285"/>
                  <a:gd name="T57" fmla="*/ 1532 h 2293"/>
                  <a:gd name="T58" fmla="*/ 267 w 285"/>
                  <a:gd name="T59" fmla="*/ 1567 h 2293"/>
                  <a:gd name="T60" fmla="*/ 272 w 285"/>
                  <a:gd name="T61" fmla="*/ 1604 h 2293"/>
                  <a:gd name="T62" fmla="*/ 276 w 285"/>
                  <a:gd name="T63" fmla="*/ 1639 h 2293"/>
                  <a:gd name="T64" fmla="*/ 281 w 285"/>
                  <a:gd name="T65" fmla="*/ 1675 h 2293"/>
                  <a:gd name="T66" fmla="*/ 283 w 285"/>
                  <a:gd name="T67" fmla="*/ 1712 h 2293"/>
                  <a:gd name="T68" fmla="*/ 285 w 285"/>
                  <a:gd name="T69" fmla="*/ 1747 h 2293"/>
                  <a:gd name="T70" fmla="*/ 285 w 285"/>
                  <a:gd name="T71" fmla="*/ 1783 h 2293"/>
                  <a:gd name="T72" fmla="*/ 285 w 285"/>
                  <a:gd name="T73" fmla="*/ 1819 h 2293"/>
                  <a:gd name="T74" fmla="*/ 283 w 285"/>
                  <a:gd name="T75" fmla="*/ 1856 h 2293"/>
                  <a:gd name="T76" fmla="*/ 281 w 285"/>
                  <a:gd name="T77" fmla="*/ 1892 h 2293"/>
                  <a:gd name="T78" fmla="*/ 276 w 285"/>
                  <a:gd name="T79" fmla="*/ 1928 h 2293"/>
                  <a:gd name="T80" fmla="*/ 271 w 285"/>
                  <a:gd name="T81" fmla="*/ 1965 h 2293"/>
                  <a:gd name="T82" fmla="*/ 265 w 285"/>
                  <a:gd name="T83" fmla="*/ 2001 h 2293"/>
                  <a:gd name="T84" fmla="*/ 257 w 285"/>
                  <a:gd name="T85" fmla="*/ 2037 h 2293"/>
                  <a:gd name="T86" fmla="*/ 249 w 285"/>
                  <a:gd name="T87" fmla="*/ 2074 h 2293"/>
                  <a:gd name="T88" fmla="*/ 239 w 285"/>
                  <a:gd name="T89" fmla="*/ 2110 h 2293"/>
                  <a:gd name="T90" fmla="*/ 230 w 285"/>
                  <a:gd name="T91" fmla="*/ 2146 h 2293"/>
                  <a:gd name="T92" fmla="*/ 218 w 285"/>
                  <a:gd name="T93" fmla="*/ 2183 h 2293"/>
                  <a:gd name="T94" fmla="*/ 196 w 285"/>
                  <a:gd name="T95" fmla="*/ 2257 h 2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5" h="2293">
                    <a:moveTo>
                      <a:pt x="31" y="0"/>
                    </a:moveTo>
                    <a:lnTo>
                      <a:pt x="25" y="36"/>
                    </a:lnTo>
                    <a:lnTo>
                      <a:pt x="20" y="71"/>
                    </a:lnTo>
                    <a:lnTo>
                      <a:pt x="16" y="108"/>
                    </a:lnTo>
                    <a:lnTo>
                      <a:pt x="12" y="144"/>
                    </a:lnTo>
                    <a:lnTo>
                      <a:pt x="8" y="179"/>
                    </a:lnTo>
                    <a:lnTo>
                      <a:pt x="6" y="216"/>
                    </a:lnTo>
                    <a:lnTo>
                      <a:pt x="5" y="234"/>
                    </a:lnTo>
                    <a:lnTo>
                      <a:pt x="4" y="252"/>
                    </a:lnTo>
                    <a:lnTo>
                      <a:pt x="3" y="269"/>
                    </a:lnTo>
                    <a:lnTo>
                      <a:pt x="2" y="287"/>
                    </a:lnTo>
                    <a:lnTo>
                      <a:pt x="2" y="305"/>
                    </a:lnTo>
                    <a:lnTo>
                      <a:pt x="0" y="323"/>
                    </a:lnTo>
                    <a:lnTo>
                      <a:pt x="0" y="342"/>
                    </a:lnTo>
                    <a:lnTo>
                      <a:pt x="0" y="359"/>
                    </a:lnTo>
                    <a:lnTo>
                      <a:pt x="0" y="377"/>
                    </a:lnTo>
                    <a:lnTo>
                      <a:pt x="0" y="395"/>
                    </a:lnTo>
                    <a:lnTo>
                      <a:pt x="2" y="413"/>
                    </a:lnTo>
                    <a:lnTo>
                      <a:pt x="2" y="431"/>
                    </a:lnTo>
                    <a:lnTo>
                      <a:pt x="3" y="448"/>
                    </a:lnTo>
                    <a:lnTo>
                      <a:pt x="4" y="466"/>
                    </a:lnTo>
                    <a:lnTo>
                      <a:pt x="5" y="485"/>
                    </a:lnTo>
                    <a:lnTo>
                      <a:pt x="6" y="503"/>
                    </a:lnTo>
                    <a:lnTo>
                      <a:pt x="7" y="520"/>
                    </a:lnTo>
                    <a:lnTo>
                      <a:pt x="10" y="538"/>
                    </a:lnTo>
                    <a:lnTo>
                      <a:pt x="11" y="556"/>
                    </a:lnTo>
                    <a:lnTo>
                      <a:pt x="13" y="573"/>
                    </a:lnTo>
                    <a:lnTo>
                      <a:pt x="15" y="591"/>
                    </a:lnTo>
                    <a:lnTo>
                      <a:pt x="19" y="609"/>
                    </a:lnTo>
                    <a:lnTo>
                      <a:pt x="21" y="626"/>
                    </a:lnTo>
                    <a:lnTo>
                      <a:pt x="23" y="645"/>
                    </a:lnTo>
                    <a:lnTo>
                      <a:pt x="27" y="663"/>
                    </a:lnTo>
                    <a:lnTo>
                      <a:pt x="30" y="680"/>
                    </a:lnTo>
                    <a:lnTo>
                      <a:pt x="33" y="698"/>
                    </a:lnTo>
                    <a:lnTo>
                      <a:pt x="37" y="716"/>
                    </a:lnTo>
                    <a:lnTo>
                      <a:pt x="41" y="733"/>
                    </a:lnTo>
                    <a:lnTo>
                      <a:pt x="45" y="751"/>
                    </a:lnTo>
                    <a:lnTo>
                      <a:pt x="54" y="787"/>
                    </a:lnTo>
                    <a:lnTo>
                      <a:pt x="62" y="823"/>
                    </a:lnTo>
                    <a:lnTo>
                      <a:pt x="72" y="858"/>
                    </a:lnTo>
                    <a:lnTo>
                      <a:pt x="81" y="893"/>
                    </a:lnTo>
                    <a:lnTo>
                      <a:pt x="91" y="928"/>
                    </a:lnTo>
                    <a:lnTo>
                      <a:pt x="102" y="964"/>
                    </a:lnTo>
                    <a:lnTo>
                      <a:pt x="113" y="1000"/>
                    </a:lnTo>
                    <a:lnTo>
                      <a:pt x="134" y="1070"/>
                    </a:lnTo>
                    <a:lnTo>
                      <a:pt x="157" y="1141"/>
                    </a:lnTo>
                    <a:lnTo>
                      <a:pt x="179" y="1212"/>
                    </a:lnTo>
                    <a:lnTo>
                      <a:pt x="189" y="1247"/>
                    </a:lnTo>
                    <a:lnTo>
                      <a:pt x="199" y="1283"/>
                    </a:lnTo>
                    <a:lnTo>
                      <a:pt x="209" y="1319"/>
                    </a:lnTo>
                    <a:lnTo>
                      <a:pt x="220" y="1354"/>
                    </a:lnTo>
                    <a:lnTo>
                      <a:pt x="229" y="1389"/>
                    </a:lnTo>
                    <a:lnTo>
                      <a:pt x="238" y="1426"/>
                    </a:lnTo>
                    <a:lnTo>
                      <a:pt x="246" y="1461"/>
                    </a:lnTo>
                    <a:lnTo>
                      <a:pt x="250" y="1479"/>
                    </a:lnTo>
                    <a:lnTo>
                      <a:pt x="254" y="1496"/>
                    </a:lnTo>
                    <a:lnTo>
                      <a:pt x="257" y="1514"/>
                    </a:lnTo>
                    <a:lnTo>
                      <a:pt x="260" y="1532"/>
                    </a:lnTo>
                    <a:lnTo>
                      <a:pt x="264" y="1549"/>
                    </a:lnTo>
                    <a:lnTo>
                      <a:pt x="267" y="1567"/>
                    </a:lnTo>
                    <a:lnTo>
                      <a:pt x="270" y="1586"/>
                    </a:lnTo>
                    <a:lnTo>
                      <a:pt x="272" y="1604"/>
                    </a:lnTo>
                    <a:lnTo>
                      <a:pt x="275" y="1622"/>
                    </a:lnTo>
                    <a:lnTo>
                      <a:pt x="276" y="1639"/>
                    </a:lnTo>
                    <a:lnTo>
                      <a:pt x="279" y="1657"/>
                    </a:lnTo>
                    <a:lnTo>
                      <a:pt x="281" y="1675"/>
                    </a:lnTo>
                    <a:lnTo>
                      <a:pt x="282" y="1693"/>
                    </a:lnTo>
                    <a:lnTo>
                      <a:pt x="283" y="1712"/>
                    </a:lnTo>
                    <a:lnTo>
                      <a:pt x="284" y="1729"/>
                    </a:lnTo>
                    <a:lnTo>
                      <a:pt x="285" y="1747"/>
                    </a:lnTo>
                    <a:lnTo>
                      <a:pt x="285" y="1765"/>
                    </a:lnTo>
                    <a:lnTo>
                      <a:pt x="285" y="1783"/>
                    </a:lnTo>
                    <a:lnTo>
                      <a:pt x="285" y="1801"/>
                    </a:lnTo>
                    <a:lnTo>
                      <a:pt x="285" y="1819"/>
                    </a:lnTo>
                    <a:lnTo>
                      <a:pt x="284" y="1838"/>
                    </a:lnTo>
                    <a:lnTo>
                      <a:pt x="283" y="1856"/>
                    </a:lnTo>
                    <a:lnTo>
                      <a:pt x="282" y="1874"/>
                    </a:lnTo>
                    <a:lnTo>
                      <a:pt x="281" y="1892"/>
                    </a:lnTo>
                    <a:lnTo>
                      <a:pt x="279" y="1910"/>
                    </a:lnTo>
                    <a:lnTo>
                      <a:pt x="276" y="1928"/>
                    </a:lnTo>
                    <a:lnTo>
                      <a:pt x="274" y="1947"/>
                    </a:lnTo>
                    <a:lnTo>
                      <a:pt x="271" y="1965"/>
                    </a:lnTo>
                    <a:lnTo>
                      <a:pt x="268" y="1983"/>
                    </a:lnTo>
                    <a:lnTo>
                      <a:pt x="265" y="2001"/>
                    </a:lnTo>
                    <a:lnTo>
                      <a:pt x="260" y="2019"/>
                    </a:lnTo>
                    <a:lnTo>
                      <a:pt x="257" y="2037"/>
                    </a:lnTo>
                    <a:lnTo>
                      <a:pt x="252" y="2056"/>
                    </a:lnTo>
                    <a:lnTo>
                      <a:pt x="249" y="2074"/>
                    </a:lnTo>
                    <a:lnTo>
                      <a:pt x="245" y="2092"/>
                    </a:lnTo>
                    <a:lnTo>
                      <a:pt x="239" y="2110"/>
                    </a:lnTo>
                    <a:lnTo>
                      <a:pt x="234" y="2128"/>
                    </a:lnTo>
                    <a:lnTo>
                      <a:pt x="230" y="2146"/>
                    </a:lnTo>
                    <a:lnTo>
                      <a:pt x="224" y="2165"/>
                    </a:lnTo>
                    <a:lnTo>
                      <a:pt x="218" y="2183"/>
                    </a:lnTo>
                    <a:lnTo>
                      <a:pt x="208" y="2219"/>
                    </a:lnTo>
                    <a:lnTo>
                      <a:pt x="196" y="2257"/>
                    </a:lnTo>
                    <a:lnTo>
                      <a:pt x="184" y="229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86" name="Freeform 58"/>
              <p:cNvSpPr>
                <a:spLocks/>
              </p:cNvSpPr>
              <p:nvPr/>
            </p:nvSpPr>
            <p:spPr bwMode="auto">
              <a:xfrm>
                <a:off x="3612" y="1750"/>
                <a:ext cx="54" cy="437"/>
              </a:xfrm>
              <a:custGeom>
                <a:avLst/>
                <a:gdLst>
                  <a:gd name="T0" fmla="*/ 25 w 285"/>
                  <a:gd name="T1" fmla="*/ 36 h 2293"/>
                  <a:gd name="T2" fmla="*/ 15 w 285"/>
                  <a:gd name="T3" fmla="*/ 108 h 2293"/>
                  <a:gd name="T4" fmla="*/ 8 w 285"/>
                  <a:gd name="T5" fmla="*/ 179 h 2293"/>
                  <a:gd name="T6" fmla="*/ 4 w 285"/>
                  <a:gd name="T7" fmla="*/ 234 h 2293"/>
                  <a:gd name="T8" fmla="*/ 3 w 285"/>
                  <a:gd name="T9" fmla="*/ 269 h 2293"/>
                  <a:gd name="T10" fmla="*/ 2 w 285"/>
                  <a:gd name="T11" fmla="*/ 305 h 2293"/>
                  <a:gd name="T12" fmla="*/ 0 w 285"/>
                  <a:gd name="T13" fmla="*/ 342 h 2293"/>
                  <a:gd name="T14" fmla="*/ 0 w 285"/>
                  <a:gd name="T15" fmla="*/ 377 h 2293"/>
                  <a:gd name="T16" fmla="*/ 2 w 285"/>
                  <a:gd name="T17" fmla="*/ 413 h 2293"/>
                  <a:gd name="T18" fmla="*/ 3 w 285"/>
                  <a:gd name="T19" fmla="*/ 448 h 2293"/>
                  <a:gd name="T20" fmla="*/ 5 w 285"/>
                  <a:gd name="T21" fmla="*/ 485 h 2293"/>
                  <a:gd name="T22" fmla="*/ 7 w 285"/>
                  <a:gd name="T23" fmla="*/ 520 h 2293"/>
                  <a:gd name="T24" fmla="*/ 11 w 285"/>
                  <a:gd name="T25" fmla="*/ 556 h 2293"/>
                  <a:gd name="T26" fmla="*/ 15 w 285"/>
                  <a:gd name="T27" fmla="*/ 591 h 2293"/>
                  <a:gd name="T28" fmla="*/ 21 w 285"/>
                  <a:gd name="T29" fmla="*/ 626 h 2293"/>
                  <a:gd name="T30" fmla="*/ 27 w 285"/>
                  <a:gd name="T31" fmla="*/ 663 h 2293"/>
                  <a:gd name="T32" fmla="*/ 33 w 285"/>
                  <a:gd name="T33" fmla="*/ 698 h 2293"/>
                  <a:gd name="T34" fmla="*/ 41 w 285"/>
                  <a:gd name="T35" fmla="*/ 733 h 2293"/>
                  <a:gd name="T36" fmla="*/ 53 w 285"/>
                  <a:gd name="T37" fmla="*/ 787 h 2293"/>
                  <a:gd name="T38" fmla="*/ 72 w 285"/>
                  <a:gd name="T39" fmla="*/ 858 h 2293"/>
                  <a:gd name="T40" fmla="*/ 91 w 285"/>
                  <a:gd name="T41" fmla="*/ 928 h 2293"/>
                  <a:gd name="T42" fmla="*/ 113 w 285"/>
                  <a:gd name="T43" fmla="*/ 1000 h 2293"/>
                  <a:gd name="T44" fmla="*/ 156 w 285"/>
                  <a:gd name="T45" fmla="*/ 1141 h 2293"/>
                  <a:gd name="T46" fmla="*/ 189 w 285"/>
                  <a:gd name="T47" fmla="*/ 1247 h 2293"/>
                  <a:gd name="T48" fmla="*/ 209 w 285"/>
                  <a:gd name="T49" fmla="*/ 1319 h 2293"/>
                  <a:gd name="T50" fmla="*/ 229 w 285"/>
                  <a:gd name="T51" fmla="*/ 1389 h 2293"/>
                  <a:gd name="T52" fmla="*/ 246 w 285"/>
                  <a:gd name="T53" fmla="*/ 1461 h 2293"/>
                  <a:gd name="T54" fmla="*/ 254 w 285"/>
                  <a:gd name="T55" fmla="*/ 1496 h 2293"/>
                  <a:gd name="T56" fmla="*/ 260 w 285"/>
                  <a:gd name="T57" fmla="*/ 1532 h 2293"/>
                  <a:gd name="T58" fmla="*/ 266 w 285"/>
                  <a:gd name="T59" fmla="*/ 1567 h 2293"/>
                  <a:gd name="T60" fmla="*/ 272 w 285"/>
                  <a:gd name="T61" fmla="*/ 1604 h 2293"/>
                  <a:gd name="T62" fmla="*/ 276 w 285"/>
                  <a:gd name="T63" fmla="*/ 1639 h 2293"/>
                  <a:gd name="T64" fmla="*/ 281 w 285"/>
                  <a:gd name="T65" fmla="*/ 1675 h 2293"/>
                  <a:gd name="T66" fmla="*/ 283 w 285"/>
                  <a:gd name="T67" fmla="*/ 1712 h 2293"/>
                  <a:gd name="T68" fmla="*/ 285 w 285"/>
                  <a:gd name="T69" fmla="*/ 1747 h 2293"/>
                  <a:gd name="T70" fmla="*/ 285 w 285"/>
                  <a:gd name="T71" fmla="*/ 1783 h 2293"/>
                  <a:gd name="T72" fmla="*/ 285 w 285"/>
                  <a:gd name="T73" fmla="*/ 1819 h 2293"/>
                  <a:gd name="T74" fmla="*/ 283 w 285"/>
                  <a:gd name="T75" fmla="*/ 1856 h 2293"/>
                  <a:gd name="T76" fmla="*/ 281 w 285"/>
                  <a:gd name="T77" fmla="*/ 1892 h 2293"/>
                  <a:gd name="T78" fmla="*/ 276 w 285"/>
                  <a:gd name="T79" fmla="*/ 1928 h 2293"/>
                  <a:gd name="T80" fmla="*/ 271 w 285"/>
                  <a:gd name="T81" fmla="*/ 1965 h 2293"/>
                  <a:gd name="T82" fmla="*/ 264 w 285"/>
                  <a:gd name="T83" fmla="*/ 2001 h 2293"/>
                  <a:gd name="T84" fmla="*/ 257 w 285"/>
                  <a:gd name="T85" fmla="*/ 2037 h 2293"/>
                  <a:gd name="T86" fmla="*/ 248 w 285"/>
                  <a:gd name="T87" fmla="*/ 2074 h 2293"/>
                  <a:gd name="T88" fmla="*/ 239 w 285"/>
                  <a:gd name="T89" fmla="*/ 2110 h 2293"/>
                  <a:gd name="T90" fmla="*/ 230 w 285"/>
                  <a:gd name="T91" fmla="*/ 2146 h 2293"/>
                  <a:gd name="T92" fmla="*/ 218 w 285"/>
                  <a:gd name="T93" fmla="*/ 2183 h 2293"/>
                  <a:gd name="T94" fmla="*/ 196 w 285"/>
                  <a:gd name="T95" fmla="*/ 2257 h 2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5" h="2293">
                    <a:moveTo>
                      <a:pt x="30" y="0"/>
                    </a:moveTo>
                    <a:lnTo>
                      <a:pt x="25" y="36"/>
                    </a:lnTo>
                    <a:lnTo>
                      <a:pt x="20" y="71"/>
                    </a:lnTo>
                    <a:lnTo>
                      <a:pt x="15" y="108"/>
                    </a:lnTo>
                    <a:lnTo>
                      <a:pt x="12" y="144"/>
                    </a:lnTo>
                    <a:lnTo>
                      <a:pt x="8" y="179"/>
                    </a:lnTo>
                    <a:lnTo>
                      <a:pt x="6" y="216"/>
                    </a:lnTo>
                    <a:lnTo>
                      <a:pt x="4" y="234"/>
                    </a:lnTo>
                    <a:lnTo>
                      <a:pt x="4" y="252"/>
                    </a:lnTo>
                    <a:lnTo>
                      <a:pt x="3" y="269"/>
                    </a:lnTo>
                    <a:lnTo>
                      <a:pt x="2" y="287"/>
                    </a:lnTo>
                    <a:lnTo>
                      <a:pt x="2" y="305"/>
                    </a:lnTo>
                    <a:lnTo>
                      <a:pt x="0" y="323"/>
                    </a:lnTo>
                    <a:lnTo>
                      <a:pt x="0" y="342"/>
                    </a:lnTo>
                    <a:lnTo>
                      <a:pt x="0" y="359"/>
                    </a:lnTo>
                    <a:lnTo>
                      <a:pt x="0" y="377"/>
                    </a:lnTo>
                    <a:lnTo>
                      <a:pt x="0" y="395"/>
                    </a:lnTo>
                    <a:lnTo>
                      <a:pt x="2" y="413"/>
                    </a:lnTo>
                    <a:lnTo>
                      <a:pt x="2" y="431"/>
                    </a:lnTo>
                    <a:lnTo>
                      <a:pt x="3" y="448"/>
                    </a:lnTo>
                    <a:lnTo>
                      <a:pt x="4" y="466"/>
                    </a:lnTo>
                    <a:lnTo>
                      <a:pt x="5" y="485"/>
                    </a:lnTo>
                    <a:lnTo>
                      <a:pt x="6" y="503"/>
                    </a:lnTo>
                    <a:lnTo>
                      <a:pt x="7" y="520"/>
                    </a:lnTo>
                    <a:lnTo>
                      <a:pt x="10" y="538"/>
                    </a:lnTo>
                    <a:lnTo>
                      <a:pt x="11" y="556"/>
                    </a:lnTo>
                    <a:lnTo>
                      <a:pt x="13" y="573"/>
                    </a:lnTo>
                    <a:lnTo>
                      <a:pt x="15" y="591"/>
                    </a:lnTo>
                    <a:lnTo>
                      <a:pt x="17" y="609"/>
                    </a:lnTo>
                    <a:lnTo>
                      <a:pt x="21" y="626"/>
                    </a:lnTo>
                    <a:lnTo>
                      <a:pt x="23" y="645"/>
                    </a:lnTo>
                    <a:lnTo>
                      <a:pt x="27" y="663"/>
                    </a:lnTo>
                    <a:lnTo>
                      <a:pt x="30" y="680"/>
                    </a:lnTo>
                    <a:lnTo>
                      <a:pt x="33" y="698"/>
                    </a:lnTo>
                    <a:lnTo>
                      <a:pt x="37" y="716"/>
                    </a:lnTo>
                    <a:lnTo>
                      <a:pt x="41" y="733"/>
                    </a:lnTo>
                    <a:lnTo>
                      <a:pt x="45" y="751"/>
                    </a:lnTo>
                    <a:lnTo>
                      <a:pt x="53" y="787"/>
                    </a:lnTo>
                    <a:lnTo>
                      <a:pt x="62" y="823"/>
                    </a:lnTo>
                    <a:lnTo>
                      <a:pt x="72" y="858"/>
                    </a:lnTo>
                    <a:lnTo>
                      <a:pt x="81" y="893"/>
                    </a:lnTo>
                    <a:lnTo>
                      <a:pt x="91" y="928"/>
                    </a:lnTo>
                    <a:lnTo>
                      <a:pt x="101" y="964"/>
                    </a:lnTo>
                    <a:lnTo>
                      <a:pt x="113" y="1000"/>
                    </a:lnTo>
                    <a:lnTo>
                      <a:pt x="134" y="1070"/>
                    </a:lnTo>
                    <a:lnTo>
                      <a:pt x="156" y="1141"/>
                    </a:lnTo>
                    <a:lnTo>
                      <a:pt x="179" y="1212"/>
                    </a:lnTo>
                    <a:lnTo>
                      <a:pt x="189" y="1247"/>
                    </a:lnTo>
                    <a:lnTo>
                      <a:pt x="199" y="1283"/>
                    </a:lnTo>
                    <a:lnTo>
                      <a:pt x="209" y="1319"/>
                    </a:lnTo>
                    <a:lnTo>
                      <a:pt x="220" y="1354"/>
                    </a:lnTo>
                    <a:lnTo>
                      <a:pt x="229" y="1389"/>
                    </a:lnTo>
                    <a:lnTo>
                      <a:pt x="238" y="1426"/>
                    </a:lnTo>
                    <a:lnTo>
                      <a:pt x="246" y="1461"/>
                    </a:lnTo>
                    <a:lnTo>
                      <a:pt x="249" y="1479"/>
                    </a:lnTo>
                    <a:lnTo>
                      <a:pt x="254" y="1496"/>
                    </a:lnTo>
                    <a:lnTo>
                      <a:pt x="257" y="1514"/>
                    </a:lnTo>
                    <a:lnTo>
                      <a:pt x="260" y="1532"/>
                    </a:lnTo>
                    <a:lnTo>
                      <a:pt x="264" y="1549"/>
                    </a:lnTo>
                    <a:lnTo>
                      <a:pt x="266" y="1567"/>
                    </a:lnTo>
                    <a:lnTo>
                      <a:pt x="269" y="1586"/>
                    </a:lnTo>
                    <a:lnTo>
                      <a:pt x="272" y="1604"/>
                    </a:lnTo>
                    <a:lnTo>
                      <a:pt x="274" y="1622"/>
                    </a:lnTo>
                    <a:lnTo>
                      <a:pt x="276" y="1639"/>
                    </a:lnTo>
                    <a:lnTo>
                      <a:pt x="279" y="1657"/>
                    </a:lnTo>
                    <a:lnTo>
                      <a:pt x="281" y="1675"/>
                    </a:lnTo>
                    <a:lnTo>
                      <a:pt x="282" y="1693"/>
                    </a:lnTo>
                    <a:lnTo>
                      <a:pt x="283" y="1712"/>
                    </a:lnTo>
                    <a:lnTo>
                      <a:pt x="284" y="1729"/>
                    </a:lnTo>
                    <a:lnTo>
                      <a:pt x="285" y="1747"/>
                    </a:lnTo>
                    <a:lnTo>
                      <a:pt x="285" y="1765"/>
                    </a:lnTo>
                    <a:lnTo>
                      <a:pt x="285" y="1783"/>
                    </a:lnTo>
                    <a:lnTo>
                      <a:pt x="285" y="1801"/>
                    </a:lnTo>
                    <a:lnTo>
                      <a:pt x="285" y="1819"/>
                    </a:lnTo>
                    <a:lnTo>
                      <a:pt x="284" y="1838"/>
                    </a:lnTo>
                    <a:lnTo>
                      <a:pt x="283" y="1856"/>
                    </a:lnTo>
                    <a:lnTo>
                      <a:pt x="282" y="1874"/>
                    </a:lnTo>
                    <a:lnTo>
                      <a:pt x="281" y="1892"/>
                    </a:lnTo>
                    <a:lnTo>
                      <a:pt x="279" y="1910"/>
                    </a:lnTo>
                    <a:lnTo>
                      <a:pt x="276" y="1928"/>
                    </a:lnTo>
                    <a:lnTo>
                      <a:pt x="274" y="1947"/>
                    </a:lnTo>
                    <a:lnTo>
                      <a:pt x="271" y="1965"/>
                    </a:lnTo>
                    <a:lnTo>
                      <a:pt x="267" y="1983"/>
                    </a:lnTo>
                    <a:lnTo>
                      <a:pt x="264" y="2001"/>
                    </a:lnTo>
                    <a:lnTo>
                      <a:pt x="260" y="2019"/>
                    </a:lnTo>
                    <a:lnTo>
                      <a:pt x="257" y="2037"/>
                    </a:lnTo>
                    <a:lnTo>
                      <a:pt x="252" y="2056"/>
                    </a:lnTo>
                    <a:lnTo>
                      <a:pt x="248" y="2074"/>
                    </a:lnTo>
                    <a:lnTo>
                      <a:pt x="243" y="2092"/>
                    </a:lnTo>
                    <a:lnTo>
                      <a:pt x="239" y="2110"/>
                    </a:lnTo>
                    <a:lnTo>
                      <a:pt x="234" y="2128"/>
                    </a:lnTo>
                    <a:lnTo>
                      <a:pt x="230" y="2146"/>
                    </a:lnTo>
                    <a:lnTo>
                      <a:pt x="224" y="2165"/>
                    </a:lnTo>
                    <a:lnTo>
                      <a:pt x="218" y="2183"/>
                    </a:lnTo>
                    <a:lnTo>
                      <a:pt x="207" y="2219"/>
                    </a:lnTo>
                    <a:lnTo>
                      <a:pt x="196" y="2257"/>
                    </a:lnTo>
                    <a:lnTo>
                      <a:pt x="183" y="229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87" name="Freeform 59"/>
              <p:cNvSpPr>
                <a:spLocks/>
              </p:cNvSpPr>
              <p:nvPr/>
            </p:nvSpPr>
            <p:spPr bwMode="auto">
              <a:xfrm>
                <a:off x="2906" y="1750"/>
                <a:ext cx="40" cy="219"/>
              </a:xfrm>
              <a:custGeom>
                <a:avLst/>
                <a:gdLst>
                  <a:gd name="T0" fmla="*/ 210 w 210"/>
                  <a:gd name="T1" fmla="*/ 0 h 1146"/>
                  <a:gd name="T2" fmla="*/ 176 w 210"/>
                  <a:gd name="T3" fmla="*/ 42 h 1146"/>
                  <a:gd name="T4" fmla="*/ 145 w 210"/>
                  <a:gd name="T5" fmla="*/ 86 h 1146"/>
                  <a:gd name="T6" fmla="*/ 117 w 210"/>
                  <a:gd name="T7" fmla="*/ 133 h 1146"/>
                  <a:gd name="T8" fmla="*/ 91 w 210"/>
                  <a:gd name="T9" fmla="*/ 180 h 1146"/>
                  <a:gd name="T10" fmla="*/ 68 w 210"/>
                  <a:gd name="T11" fmla="*/ 229 h 1146"/>
                  <a:gd name="T12" fmla="*/ 49 w 210"/>
                  <a:gd name="T13" fmla="*/ 280 h 1146"/>
                  <a:gd name="T14" fmla="*/ 33 w 210"/>
                  <a:gd name="T15" fmla="*/ 331 h 1146"/>
                  <a:gd name="T16" fmla="*/ 19 w 210"/>
                  <a:gd name="T17" fmla="*/ 385 h 1146"/>
                  <a:gd name="T18" fmla="*/ 9 w 210"/>
                  <a:gd name="T19" fmla="*/ 438 h 1146"/>
                  <a:gd name="T20" fmla="*/ 3 w 210"/>
                  <a:gd name="T21" fmla="*/ 491 h 1146"/>
                  <a:gd name="T22" fmla="*/ 0 w 210"/>
                  <a:gd name="T23" fmla="*/ 546 h 1146"/>
                  <a:gd name="T24" fmla="*/ 0 w 210"/>
                  <a:gd name="T25" fmla="*/ 600 h 1146"/>
                  <a:gd name="T26" fmla="*/ 3 w 210"/>
                  <a:gd name="T27" fmla="*/ 654 h 1146"/>
                  <a:gd name="T28" fmla="*/ 9 w 210"/>
                  <a:gd name="T29" fmla="*/ 708 h 1146"/>
                  <a:gd name="T30" fmla="*/ 19 w 210"/>
                  <a:gd name="T31" fmla="*/ 762 h 1146"/>
                  <a:gd name="T32" fmla="*/ 33 w 210"/>
                  <a:gd name="T33" fmla="*/ 814 h 1146"/>
                  <a:gd name="T34" fmla="*/ 49 w 210"/>
                  <a:gd name="T35" fmla="*/ 866 h 1146"/>
                  <a:gd name="T36" fmla="*/ 68 w 210"/>
                  <a:gd name="T37" fmla="*/ 916 h 1146"/>
                  <a:gd name="T38" fmla="*/ 91 w 210"/>
                  <a:gd name="T39" fmla="*/ 966 h 1146"/>
                  <a:gd name="T40" fmla="*/ 117 w 210"/>
                  <a:gd name="T41" fmla="*/ 1014 h 1146"/>
                  <a:gd name="T42" fmla="*/ 145 w 210"/>
                  <a:gd name="T43" fmla="*/ 1059 h 1146"/>
                  <a:gd name="T44" fmla="*/ 176 w 210"/>
                  <a:gd name="T45" fmla="*/ 1103 h 1146"/>
                  <a:gd name="T46" fmla="*/ 210 w 210"/>
                  <a:gd name="T47" fmla="*/ 1146 h 1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10" h="1146">
                    <a:moveTo>
                      <a:pt x="210" y="0"/>
                    </a:moveTo>
                    <a:lnTo>
                      <a:pt x="176" y="42"/>
                    </a:lnTo>
                    <a:lnTo>
                      <a:pt x="145" y="86"/>
                    </a:lnTo>
                    <a:lnTo>
                      <a:pt x="117" y="133"/>
                    </a:lnTo>
                    <a:lnTo>
                      <a:pt x="91" y="180"/>
                    </a:lnTo>
                    <a:lnTo>
                      <a:pt x="68" y="229"/>
                    </a:lnTo>
                    <a:lnTo>
                      <a:pt x="49" y="280"/>
                    </a:lnTo>
                    <a:lnTo>
                      <a:pt x="33" y="331"/>
                    </a:lnTo>
                    <a:lnTo>
                      <a:pt x="19" y="385"/>
                    </a:lnTo>
                    <a:lnTo>
                      <a:pt x="9" y="438"/>
                    </a:lnTo>
                    <a:lnTo>
                      <a:pt x="3" y="491"/>
                    </a:lnTo>
                    <a:lnTo>
                      <a:pt x="0" y="546"/>
                    </a:lnTo>
                    <a:lnTo>
                      <a:pt x="0" y="600"/>
                    </a:lnTo>
                    <a:lnTo>
                      <a:pt x="3" y="654"/>
                    </a:lnTo>
                    <a:lnTo>
                      <a:pt x="9" y="708"/>
                    </a:lnTo>
                    <a:lnTo>
                      <a:pt x="19" y="762"/>
                    </a:lnTo>
                    <a:lnTo>
                      <a:pt x="33" y="814"/>
                    </a:lnTo>
                    <a:lnTo>
                      <a:pt x="49" y="866"/>
                    </a:lnTo>
                    <a:lnTo>
                      <a:pt x="68" y="916"/>
                    </a:lnTo>
                    <a:lnTo>
                      <a:pt x="91" y="966"/>
                    </a:lnTo>
                    <a:lnTo>
                      <a:pt x="117" y="1014"/>
                    </a:lnTo>
                    <a:lnTo>
                      <a:pt x="145" y="1059"/>
                    </a:lnTo>
                    <a:lnTo>
                      <a:pt x="176" y="1103"/>
                    </a:lnTo>
                    <a:lnTo>
                      <a:pt x="210" y="114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88" name="Freeform 60"/>
              <p:cNvSpPr>
                <a:spLocks/>
              </p:cNvSpPr>
              <p:nvPr/>
            </p:nvSpPr>
            <p:spPr bwMode="auto">
              <a:xfrm>
                <a:off x="2906" y="1969"/>
                <a:ext cx="40" cy="218"/>
              </a:xfrm>
              <a:custGeom>
                <a:avLst/>
                <a:gdLst>
                  <a:gd name="T0" fmla="*/ 210 w 210"/>
                  <a:gd name="T1" fmla="*/ 0 h 1147"/>
                  <a:gd name="T2" fmla="*/ 176 w 210"/>
                  <a:gd name="T3" fmla="*/ 42 h 1147"/>
                  <a:gd name="T4" fmla="*/ 145 w 210"/>
                  <a:gd name="T5" fmla="*/ 87 h 1147"/>
                  <a:gd name="T6" fmla="*/ 117 w 210"/>
                  <a:gd name="T7" fmla="*/ 133 h 1147"/>
                  <a:gd name="T8" fmla="*/ 91 w 210"/>
                  <a:gd name="T9" fmla="*/ 181 h 1147"/>
                  <a:gd name="T10" fmla="*/ 68 w 210"/>
                  <a:gd name="T11" fmla="*/ 230 h 1147"/>
                  <a:gd name="T12" fmla="*/ 49 w 210"/>
                  <a:gd name="T13" fmla="*/ 281 h 1147"/>
                  <a:gd name="T14" fmla="*/ 33 w 210"/>
                  <a:gd name="T15" fmla="*/ 332 h 1147"/>
                  <a:gd name="T16" fmla="*/ 19 w 210"/>
                  <a:gd name="T17" fmla="*/ 385 h 1147"/>
                  <a:gd name="T18" fmla="*/ 9 w 210"/>
                  <a:gd name="T19" fmla="*/ 439 h 1147"/>
                  <a:gd name="T20" fmla="*/ 3 w 210"/>
                  <a:gd name="T21" fmla="*/ 492 h 1147"/>
                  <a:gd name="T22" fmla="*/ 0 w 210"/>
                  <a:gd name="T23" fmla="*/ 546 h 1147"/>
                  <a:gd name="T24" fmla="*/ 0 w 210"/>
                  <a:gd name="T25" fmla="*/ 601 h 1147"/>
                  <a:gd name="T26" fmla="*/ 3 w 210"/>
                  <a:gd name="T27" fmla="*/ 654 h 1147"/>
                  <a:gd name="T28" fmla="*/ 9 w 210"/>
                  <a:gd name="T29" fmla="*/ 709 h 1147"/>
                  <a:gd name="T30" fmla="*/ 19 w 210"/>
                  <a:gd name="T31" fmla="*/ 762 h 1147"/>
                  <a:gd name="T32" fmla="*/ 33 w 210"/>
                  <a:gd name="T33" fmla="*/ 814 h 1147"/>
                  <a:gd name="T34" fmla="*/ 49 w 210"/>
                  <a:gd name="T35" fmla="*/ 866 h 1147"/>
                  <a:gd name="T36" fmla="*/ 68 w 210"/>
                  <a:gd name="T37" fmla="*/ 916 h 1147"/>
                  <a:gd name="T38" fmla="*/ 91 w 210"/>
                  <a:gd name="T39" fmla="*/ 966 h 1147"/>
                  <a:gd name="T40" fmla="*/ 117 w 210"/>
                  <a:gd name="T41" fmla="*/ 1014 h 1147"/>
                  <a:gd name="T42" fmla="*/ 145 w 210"/>
                  <a:gd name="T43" fmla="*/ 1059 h 1147"/>
                  <a:gd name="T44" fmla="*/ 176 w 210"/>
                  <a:gd name="T45" fmla="*/ 1104 h 1147"/>
                  <a:gd name="T46" fmla="*/ 210 w 210"/>
                  <a:gd name="T47" fmla="*/ 1147 h 1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10" h="1147">
                    <a:moveTo>
                      <a:pt x="210" y="0"/>
                    </a:moveTo>
                    <a:lnTo>
                      <a:pt x="176" y="42"/>
                    </a:lnTo>
                    <a:lnTo>
                      <a:pt x="145" y="87"/>
                    </a:lnTo>
                    <a:lnTo>
                      <a:pt x="117" y="133"/>
                    </a:lnTo>
                    <a:lnTo>
                      <a:pt x="91" y="181"/>
                    </a:lnTo>
                    <a:lnTo>
                      <a:pt x="68" y="230"/>
                    </a:lnTo>
                    <a:lnTo>
                      <a:pt x="49" y="281"/>
                    </a:lnTo>
                    <a:lnTo>
                      <a:pt x="33" y="332"/>
                    </a:lnTo>
                    <a:lnTo>
                      <a:pt x="19" y="385"/>
                    </a:lnTo>
                    <a:lnTo>
                      <a:pt x="9" y="439"/>
                    </a:lnTo>
                    <a:lnTo>
                      <a:pt x="3" y="492"/>
                    </a:lnTo>
                    <a:lnTo>
                      <a:pt x="0" y="546"/>
                    </a:lnTo>
                    <a:lnTo>
                      <a:pt x="0" y="601"/>
                    </a:lnTo>
                    <a:lnTo>
                      <a:pt x="3" y="654"/>
                    </a:lnTo>
                    <a:lnTo>
                      <a:pt x="9" y="709"/>
                    </a:lnTo>
                    <a:lnTo>
                      <a:pt x="19" y="762"/>
                    </a:lnTo>
                    <a:lnTo>
                      <a:pt x="33" y="814"/>
                    </a:lnTo>
                    <a:lnTo>
                      <a:pt x="49" y="866"/>
                    </a:lnTo>
                    <a:lnTo>
                      <a:pt x="68" y="916"/>
                    </a:lnTo>
                    <a:lnTo>
                      <a:pt x="91" y="966"/>
                    </a:lnTo>
                    <a:lnTo>
                      <a:pt x="117" y="1014"/>
                    </a:lnTo>
                    <a:lnTo>
                      <a:pt x="145" y="1059"/>
                    </a:lnTo>
                    <a:lnTo>
                      <a:pt x="176" y="1104"/>
                    </a:lnTo>
                    <a:lnTo>
                      <a:pt x="210" y="1147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89" name="Freeform 61"/>
              <p:cNvSpPr>
                <a:spLocks/>
              </p:cNvSpPr>
              <p:nvPr/>
            </p:nvSpPr>
            <p:spPr bwMode="auto">
              <a:xfrm>
                <a:off x="2946" y="1750"/>
                <a:ext cx="41" cy="219"/>
              </a:xfrm>
              <a:custGeom>
                <a:avLst/>
                <a:gdLst>
                  <a:gd name="T0" fmla="*/ 0 w 211"/>
                  <a:gd name="T1" fmla="*/ 1146 h 1146"/>
                  <a:gd name="T2" fmla="*/ 34 w 211"/>
                  <a:gd name="T3" fmla="*/ 1103 h 1146"/>
                  <a:gd name="T4" fmla="*/ 65 w 211"/>
                  <a:gd name="T5" fmla="*/ 1059 h 1146"/>
                  <a:gd name="T6" fmla="*/ 94 w 211"/>
                  <a:gd name="T7" fmla="*/ 1014 h 1146"/>
                  <a:gd name="T8" fmla="*/ 119 w 211"/>
                  <a:gd name="T9" fmla="*/ 966 h 1146"/>
                  <a:gd name="T10" fmla="*/ 142 w 211"/>
                  <a:gd name="T11" fmla="*/ 916 h 1146"/>
                  <a:gd name="T12" fmla="*/ 161 w 211"/>
                  <a:gd name="T13" fmla="*/ 866 h 1146"/>
                  <a:gd name="T14" fmla="*/ 178 w 211"/>
                  <a:gd name="T15" fmla="*/ 814 h 1146"/>
                  <a:gd name="T16" fmla="*/ 191 w 211"/>
                  <a:gd name="T17" fmla="*/ 762 h 1146"/>
                  <a:gd name="T18" fmla="*/ 201 w 211"/>
                  <a:gd name="T19" fmla="*/ 708 h 1146"/>
                  <a:gd name="T20" fmla="*/ 208 w 211"/>
                  <a:gd name="T21" fmla="*/ 654 h 1146"/>
                  <a:gd name="T22" fmla="*/ 211 w 211"/>
                  <a:gd name="T23" fmla="*/ 600 h 1146"/>
                  <a:gd name="T24" fmla="*/ 211 w 211"/>
                  <a:gd name="T25" fmla="*/ 546 h 1146"/>
                  <a:gd name="T26" fmla="*/ 208 w 211"/>
                  <a:gd name="T27" fmla="*/ 491 h 1146"/>
                  <a:gd name="T28" fmla="*/ 201 w 211"/>
                  <a:gd name="T29" fmla="*/ 438 h 1146"/>
                  <a:gd name="T30" fmla="*/ 191 w 211"/>
                  <a:gd name="T31" fmla="*/ 385 h 1146"/>
                  <a:gd name="T32" fmla="*/ 178 w 211"/>
                  <a:gd name="T33" fmla="*/ 331 h 1146"/>
                  <a:gd name="T34" fmla="*/ 161 w 211"/>
                  <a:gd name="T35" fmla="*/ 280 h 1146"/>
                  <a:gd name="T36" fmla="*/ 142 w 211"/>
                  <a:gd name="T37" fmla="*/ 229 h 1146"/>
                  <a:gd name="T38" fmla="*/ 119 w 211"/>
                  <a:gd name="T39" fmla="*/ 180 h 1146"/>
                  <a:gd name="T40" fmla="*/ 94 w 211"/>
                  <a:gd name="T41" fmla="*/ 133 h 1146"/>
                  <a:gd name="T42" fmla="*/ 65 w 211"/>
                  <a:gd name="T43" fmla="*/ 86 h 1146"/>
                  <a:gd name="T44" fmla="*/ 34 w 211"/>
                  <a:gd name="T45" fmla="*/ 42 h 1146"/>
                  <a:gd name="T46" fmla="*/ 0 w 211"/>
                  <a:gd name="T47" fmla="*/ 0 h 1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11" h="1146">
                    <a:moveTo>
                      <a:pt x="0" y="1146"/>
                    </a:moveTo>
                    <a:lnTo>
                      <a:pt x="34" y="1103"/>
                    </a:lnTo>
                    <a:lnTo>
                      <a:pt x="65" y="1059"/>
                    </a:lnTo>
                    <a:lnTo>
                      <a:pt x="94" y="1014"/>
                    </a:lnTo>
                    <a:lnTo>
                      <a:pt x="119" y="966"/>
                    </a:lnTo>
                    <a:lnTo>
                      <a:pt x="142" y="916"/>
                    </a:lnTo>
                    <a:lnTo>
                      <a:pt x="161" y="866"/>
                    </a:lnTo>
                    <a:lnTo>
                      <a:pt x="178" y="814"/>
                    </a:lnTo>
                    <a:lnTo>
                      <a:pt x="191" y="762"/>
                    </a:lnTo>
                    <a:lnTo>
                      <a:pt x="201" y="708"/>
                    </a:lnTo>
                    <a:lnTo>
                      <a:pt x="208" y="654"/>
                    </a:lnTo>
                    <a:lnTo>
                      <a:pt x="211" y="600"/>
                    </a:lnTo>
                    <a:lnTo>
                      <a:pt x="211" y="546"/>
                    </a:lnTo>
                    <a:lnTo>
                      <a:pt x="208" y="491"/>
                    </a:lnTo>
                    <a:lnTo>
                      <a:pt x="201" y="438"/>
                    </a:lnTo>
                    <a:lnTo>
                      <a:pt x="191" y="385"/>
                    </a:lnTo>
                    <a:lnTo>
                      <a:pt x="178" y="331"/>
                    </a:lnTo>
                    <a:lnTo>
                      <a:pt x="161" y="280"/>
                    </a:lnTo>
                    <a:lnTo>
                      <a:pt x="142" y="229"/>
                    </a:lnTo>
                    <a:lnTo>
                      <a:pt x="119" y="180"/>
                    </a:lnTo>
                    <a:lnTo>
                      <a:pt x="94" y="133"/>
                    </a:lnTo>
                    <a:lnTo>
                      <a:pt x="65" y="86"/>
                    </a:lnTo>
                    <a:lnTo>
                      <a:pt x="34" y="42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90" name="Line 62"/>
              <p:cNvSpPr>
                <a:spLocks noChangeShapeType="1"/>
              </p:cNvSpPr>
              <p:nvPr/>
            </p:nvSpPr>
            <p:spPr bwMode="auto">
              <a:xfrm>
                <a:off x="2846" y="1969"/>
                <a:ext cx="16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91" name="Line 63"/>
              <p:cNvSpPr>
                <a:spLocks noChangeShapeType="1"/>
              </p:cNvSpPr>
              <p:nvPr/>
            </p:nvSpPr>
            <p:spPr bwMode="auto">
              <a:xfrm>
                <a:off x="3046" y="1969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92" name="Line 64"/>
              <p:cNvSpPr>
                <a:spLocks noChangeShapeType="1"/>
              </p:cNvSpPr>
              <p:nvPr/>
            </p:nvSpPr>
            <p:spPr bwMode="auto">
              <a:xfrm>
                <a:off x="3109" y="1969"/>
                <a:ext cx="17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93" name="Line 65"/>
              <p:cNvSpPr>
                <a:spLocks noChangeShapeType="1"/>
              </p:cNvSpPr>
              <p:nvPr/>
            </p:nvSpPr>
            <p:spPr bwMode="auto">
              <a:xfrm>
                <a:off x="3319" y="1969"/>
                <a:ext cx="2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94" name="Line 66"/>
              <p:cNvSpPr>
                <a:spLocks noChangeShapeType="1"/>
              </p:cNvSpPr>
              <p:nvPr/>
            </p:nvSpPr>
            <p:spPr bwMode="auto">
              <a:xfrm>
                <a:off x="3382" y="1969"/>
                <a:ext cx="17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95" name="Line 67"/>
              <p:cNvSpPr>
                <a:spLocks noChangeShapeType="1"/>
              </p:cNvSpPr>
              <p:nvPr/>
            </p:nvSpPr>
            <p:spPr bwMode="auto">
              <a:xfrm>
                <a:off x="3592" y="1969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96" name="Line 68"/>
              <p:cNvSpPr>
                <a:spLocks noChangeShapeType="1"/>
              </p:cNvSpPr>
              <p:nvPr/>
            </p:nvSpPr>
            <p:spPr bwMode="auto">
              <a:xfrm>
                <a:off x="3654" y="1969"/>
                <a:ext cx="17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97" name="Line 69"/>
              <p:cNvSpPr>
                <a:spLocks noChangeShapeType="1"/>
              </p:cNvSpPr>
              <p:nvPr/>
            </p:nvSpPr>
            <p:spPr bwMode="auto">
              <a:xfrm>
                <a:off x="3864" y="1969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98" name="Line 70"/>
              <p:cNvSpPr>
                <a:spLocks noChangeShapeType="1"/>
              </p:cNvSpPr>
              <p:nvPr/>
            </p:nvSpPr>
            <p:spPr bwMode="auto">
              <a:xfrm>
                <a:off x="3927" y="1969"/>
                <a:ext cx="16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599" name="Line 71"/>
              <p:cNvSpPr>
                <a:spLocks noChangeShapeType="1"/>
              </p:cNvSpPr>
              <p:nvPr/>
            </p:nvSpPr>
            <p:spPr bwMode="auto">
              <a:xfrm>
                <a:off x="2214" y="1489"/>
                <a:ext cx="0" cy="11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00" name="Line 72"/>
              <p:cNvSpPr>
                <a:spLocks noChangeShapeType="1"/>
              </p:cNvSpPr>
              <p:nvPr/>
            </p:nvSpPr>
            <p:spPr bwMode="auto">
              <a:xfrm>
                <a:off x="2214" y="1636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01" name="Line 73"/>
              <p:cNvSpPr>
                <a:spLocks noChangeShapeType="1"/>
              </p:cNvSpPr>
              <p:nvPr/>
            </p:nvSpPr>
            <p:spPr bwMode="auto">
              <a:xfrm>
                <a:off x="2214" y="1698"/>
                <a:ext cx="0" cy="11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02" name="Line 74"/>
              <p:cNvSpPr>
                <a:spLocks noChangeShapeType="1"/>
              </p:cNvSpPr>
              <p:nvPr/>
            </p:nvSpPr>
            <p:spPr bwMode="auto">
              <a:xfrm>
                <a:off x="2214" y="2129"/>
                <a:ext cx="0" cy="1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03" name="Line 75"/>
              <p:cNvSpPr>
                <a:spLocks noChangeShapeType="1"/>
              </p:cNvSpPr>
              <p:nvPr/>
            </p:nvSpPr>
            <p:spPr bwMode="auto">
              <a:xfrm>
                <a:off x="2214" y="2284"/>
                <a:ext cx="0" cy="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04" name="Line 76"/>
              <p:cNvSpPr>
                <a:spLocks noChangeShapeType="1"/>
              </p:cNvSpPr>
              <p:nvPr/>
            </p:nvSpPr>
            <p:spPr bwMode="auto">
              <a:xfrm>
                <a:off x="2214" y="2347"/>
                <a:ext cx="0" cy="1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05" name="Line 77"/>
              <p:cNvSpPr>
                <a:spLocks noChangeShapeType="1"/>
              </p:cNvSpPr>
              <p:nvPr/>
            </p:nvSpPr>
            <p:spPr bwMode="auto">
              <a:xfrm flipV="1">
                <a:off x="2047" y="1531"/>
                <a:ext cx="4" cy="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06" name="Line 78"/>
              <p:cNvSpPr>
                <a:spLocks noChangeShapeType="1"/>
              </p:cNvSpPr>
              <p:nvPr/>
            </p:nvSpPr>
            <p:spPr bwMode="auto">
              <a:xfrm flipV="1">
                <a:off x="2047" y="1533"/>
                <a:ext cx="101" cy="10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07" name="Line 79"/>
              <p:cNvSpPr>
                <a:spLocks noChangeShapeType="1"/>
              </p:cNvSpPr>
              <p:nvPr/>
            </p:nvSpPr>
            <p:spPr bwMode="auto">
              <a:xfrm flipV="1">
                <a:off x="2047" y="1630"/>
                <a:ext cx="101" cy="10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08" name="Line 80"/>
              <p:cNvSpPr>
                <a:spLocks noChangeShapeType="1"/>
              </p:cNvSpPr>
              <p:nvPr/>
            </p:nvSpPr>
            <p:spPr bwMode="auto">
              <a:xfrm flipV="1">
                <a:off x="2397" y="1351"/>
                <a:ext cx="30" cy="3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09" name="Line 81"/>
              <p:cNvSpPr>
                <a:spLocks noChangeShapeType="1"/>
              </p:cNvSpPr>
              <p:nvPr/>
            </p:nvSpPr>
            <p:spPr bwMode="auto">
              <a:xfrm flipV="1">
                <a:off x="2126" y="1729"/>
                <a:ext cx="22" cy="2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10" name="Line 82"/>
              <p:cNvSpPr>
                <a:spLocks noChangeShapeType="1"/>
              </p:cNvSpPr>
              <p:nvPr/>
            </p:nvSpPr>
            <p:spPr bwMode="auto">
              <a:xfrm flipV="1">
                <a:off x="2397" y="1351"/>
                <a:ext cx="128" cy="1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11" name="Line 83"/>
              <p:cNvSpPr>
                <a:spLocks noChangeShapeType="1"/>
              </p:cNvSpPr>
              <p:nvPr/>
            </p:nvSpPr>
            <p:spPr bwMode="auto">
              <a:xfrm flipV="1">
                <a:off x="2279" y="1531"/>
                <a:ext cx="66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12" name="Line 84"/>
              <p:cNvSpPr>
                <a:spLocks noChangeShapeType="1"/>
              </p:cNvSpPr>
              <p:nvPr/>
            </p:nvSpPr>
            <p:spPr bwMode="auto">
              <a:xfrm flipV="1">
                <a:off x="2279" y="1351"/>
                <a:ext cx="345" cy="34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13" name="Line 85"/>
              <p:cNvSpPr>
                <a:spLocks noChangeShapeType="1"/>
              </p:cNvSpPr>
              <p:nvPr/>
            </p:nvSpPr>
            <p:spPr bwMode="auto">
              <a:xfrm flipV="1">
                <a:off x="2323" y="1351"/>
                <a:ext cx="398" cy="39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14" name="Line 86"/>
              <p:cNvSpPr>
                <a:spLocks noChangeShapeType="1"/>
              </p:cNvSpPr>
              <p:nvPr/>
            </p:nvSpPr>
            <p:spPr bwMode="auto">
              <a:xfrm flipV="1">
                <a:off x="2421" y="1446"/>
                <a:ext cx="303" cy="30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15" name="Line 87"/>
              <p:cNvSpPr>
                <a:spLocks noChangeShapeType="1"/>
              </p:cNvSpPr>
              <p:nvPr/>
            </p:nvSpPr>
            <p:spPr bwMode="auto">
              <a:xfrm flipV="1">
                <a:off x="2047" y="2187"/>
                <a:ext cx="3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16" name="Line 88"/>
              <p:cNvSpPr>
                <a:spLocks noChangeShapeType="1"/>
              </p:cNvSpPr>
              <p:nvPr/>
            </p:nvSpPr>
            <p:spPr bwMode="auto">
              <a:xfrm flipV="1">
                <a:off x="2518" y="1545"/>
                <a:ext cx="206" cy="20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17" name="Line 89"/>
              <p:cNvSpPr>
                <a:spLocks noChangeShapeType="1"/>
              </p:cNvSpPr>
              <p:nvPr/>
            </p:nvSpPr>
            <p:spPr bwMode="auto">
              <a:xfrm flipV="1">
                <a:off x="2047" y="2219"/>
                <a:ext cx="101" cy="10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18" name="Line 90"/>
              <p:cNvSpPr>
                <a:spLocks noChangeShapeType="1"/>
              </p:cNvSpPr>
              <p:nvPr/>
            </p:nvSpPr>
            <p:spPr bwMode="auto">
              <a:xfrm flipV="1">
                <a:off x="2617" y="1642"/>
                <a:ext cx="107" cy="10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19" name="Line 91"/>
              <p:cNvSpPr>
                <a:spLocks noChangeShapeType="1"/>
              </p:cNvSpPr>
              <p:nvPr/>
            </p:nvSpPr>
            <p:spPr bwMode="auto">
              <a:xfrm flipV="1">
                <a:off x="2060" y="2317"/>
                <a:ext cx="88" cy="8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20" name="Line 92"/>
              <p:cNvSpPr>
                <a:spLocks noChangeShapeType="1"/>
              </p:cNvSpPr>
              <p:nvPr/>
            </p:nvSpPr>
            <p:spPr bwMode="auto">
              <a:xfrm flipV="1">
                <a:off x="2714" y="1741"/>
                <a:ext cx="10" cy="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21" name="Line 93"/>
              <p:cNvSpPr>
                <a:spLocks noChangeShapeType="1"/>
              </p:cNvSpPr>
              <p:nvPr/>
            </p:nvSpPr>
            <p:spPr bwMode="auto">
              <a:xfrm flipV="1">
                <a:off x="2279" y="2187"/>
                <a:ext cx="98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22" name="Line 94"/>
              <p:cNvSpPr>
                <a:spLocks noChangeShapeType="1"/>
              </p:cNvSpPr>
              <p:nvPr/>
            </p:nvSpPr>
            <p:spPr bwMode="auto">
              <a:xfrm flipV="1">
                <a:off x="2279" y="2187"/>
                <a:ext cx="195" cy="19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23" name="Line 95"/>
              <p:cNvSpPr>
                <a:spLocks noChangeShapeType="1"/>
              </p:cNvSpPr>
              <p:nvPr/>
            </p:nvSpPr>
            <p:spPr bwMode="auto">
              <a:xfrm flipV="1">
                <a:off x="2354" y="2187"/>
                <a:ext cx="219" cy="21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24" name="Line 96"/>
              <p:cNvSpPr>
                <a:spLocks noChangeShapeType="1"/>
              </p:cNvSpPr>
              <p:nvPr/>
            </p:nvSpPr>
            <p:spPr bwMode="auto">
              <a:xfrm flipV="1">
                <a:off x="2397" y="2187"/>
                <a:ext cx="273" cy="2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25" name="Line 97"/>
              <p:cNvSpPr>
                <a:spLocks noChangeShapeType="1"/>
              </p:cNvSpPr>
              <p:nvPr/>
            </p:nvSpPr>
            <p:spPr bwMode="auto">
              <a:xfrm flipV="1">
                <a:off x="2397" y="2231"/>
                <a:ext cx="327" cy="32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26" name="Line 98"/>
              <p:cNvSpPr>
                <a:spLocks noChangeShapeType="1"/>
              </p:cNvSpPr>
              <p:nvPr/>
            </p:nvSpPr>
            <p:spPr bwMode="auto">
              <a:xfrm flipV="1">
                <a:off x="2467" y="2329"/>
                <a:ext cx="257" cy="25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27" name="Line 99"/>
              <p:cNvSpPr>
                <a:spLocks noChangeShapeType="1"/>
              </p:cNvSpPr>
              <p:nvPr/>
            </p:nvSpPr>
            <p:spPr bwMode="auto">
              <a:xfrm flipV="1">
                <a:off x="2566" y="2428"/>
                <a:ext cx="158" cy="15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28" name="Line 100"/>
              <p:cNvSpPr>
                <a:spLocks noChangeShapeType="1"/>
              </p:cNvSpPr>
              <p:nvPr/>
            </p:nvSpPr>
            <p:spPr bwMode="auto">
              <a:xfrm flipV="1">
                <a:off x="2664" y="2526"/>
                <a:ext cx="60" cy="6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29" name="Line 101"/>
              <p:cNvSpPr>
                <a:spLocks noChangeShapeType="1"/>
              </p:cNvSpPr>
              <p:nvPr/>
            </p:nvSpPr>
            <p:spPr bwMode="auto">
              <a:xfrm flipV="1">
                <a:off x="3275" y="1750"/>
                <a:ext cx="98" cy="9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30" name="Line 102"/>
              <p:cNvSpPr>
                <a:spLocks noChangeShapeType="1"/>
              </p:cNvSpPr>
              <p:nvPr/>
            </p:nvSpPr>
            <p:spPr bwMode="auto">
              <a:xfrm flipV="1">
                <a:off x="3291" y="1830"/>
                <a:ext cx="100" cy="9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31" name="Line 103"/>
              <p:cNvSpPr>
                <a:spLocks noChangeShapeType="1"/>
              </p:cNvSpPr>
              <p:nvPr/>
            </p:nvSpPr>
            <p:spPr bwMode="auto">
              <a:xfrm flipV="1">
                <a:off x="3314" y="1969"/>
                <a:ext cx="37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32" name="Line 104"/>
              <p:cNvSpPr>
                <a:spLocks noChangeShapeType="1"/>
              </p:cNvSpPr>
              <p:nvPr/>
            </p:nvSpPr>
            <p:spPr bwMode="auto">
              <a:xfrm flipV="1">
                <a:off x="3522" y="1750"/>
                <a:ext cx="47" cy="4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33" name="Line 105"/>
              <p:cNvSpPr>
                <a:spLocks noChangeShapeType="1"/>
              </p:cNvSpPr>
              <p:nvPr/>
            </p:nvSpPr>
            <p:spPr bwMode="auto">
              <a:xfrm flipV="1">
                <a:off x="3351" y="1928"/>
                <a:ext cx="40" cy="4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34" name="Line 106"/>
              <p:cNvSpPr>
                <a:spLocks noChangeShapeType="1"/>
              </p:cNvSpPr>
              <p:nvPr/>
            </p:nvSpPr>
            <p:spPr bwMode="auto">
              <a:xfrm flipV="1">
                <a:off x="3327" y="2027"/>
                <a:ext cx="64" cy="6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35" name="Line 107"/>
              <p:cNvSpPr>
                <a:spLocks noChangeShapeType="1"/>
              </p:cNvSpPr>
              <p:nvPr/>
            </p:nvSpPr>
            <p:spPr bwMode="auto">
              <a:xfrm flipV="1">
                <a:off x="3522" y="1806"/>
                <a:ext cx="90" cy="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36" name="Line 108"/>
              <p:cNvSpPr>
                <a:spLocks noChangeShapeType="1"/>
              </p:cNvSpPr>
              <p:nvPr/>
            </p:nvSpPr>
            <p:spPr bwMode="auto">
              <a:xfrm flipV="1">
                <a:off x="3329" y="2124"/>
                <a:ext cx="62" cy="6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37" name="Freeform 109"/>
              <p:cNvSpPr>
                <a:spLocks/>
              </p:cNvSpPr>
              <p:nvPr/>
            </p:nvSpPr>
            <p:spPr bwMode="auto">
              <a:xfrm>
                <a:off x="3522" y="1896"/>
                <a:ext cx="99" cy="97"/>
              </a:xfrm>
              <a:custGeom>
                <a:avLst/>
                <a:gdLst>
                  <a:gd name="T0" fmla="*/ 514 w 514"/>
                  <a:gd name="T1" fmla="*/ 0 h 514"/>
                  <a:gd name="T2" fmla="*/ 129 w 514"/>
                  <a:gd name="T3" fmla="*/ 384 h 514"/>
                  <a:gd name="T4" fmla="*/ 0 w 514"/>
                  <a:gd name="T5" fmla="*/ 514 h 5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14" h="514">
                    <a:moveTo>
                      <a:pt x="514" y="0"/>
                    </a:moveTo>
                    <a:lnTo>
                      <a:pt x="129" y="384"/>
                    </a:lnTo>
                    <a:lnTo>
                      <a:pt x="0" y="51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38" name="Line 110"/>
              <p:cNvSpPr>
                <a:spLocks noChangeShapeType="1"/>
              </p:cNvSpPr>
              <p:nvPr/>
            </p:nvSpPr>
            <p:spPr bwMode="auto">
              <a:xfrm flipV="1">
                <a:off x="3522" y="1972"/>
                <a:ext cx="120" cy="1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39" name="Line 111"/>
              <p:cNvSpPr>
                <a:spLocks noChangeShapeType="1"/>
              </p:cNvSpPr>
              <p:nvPr/>
            </p:nvSpPr>
            <p:spPr bwMode="auto">
              <a:xfrm flipV="1">
                <a:off x="3525" y="2049"/>
                <a:ext cx="137" cy="13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40" name="Line 112"/>
              <p:cNvSpPr>
                <a:spLocks noChangeShapeType="1"/>
              </p:cNvSpPr>
              <p:nvPr/>
            </p:nvSpPr>
            <p:spPr bwMode="auto">
              <a:xfrm flipV="1">
                <a:off x="3624" y="2153"/>
                <a:ext cx="33" cy="3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41" name="Line 113"/>
              <p:cNvSpPr>
                <a:spLocks noChangeShapeType="1"/>
              </p:cNvSpPr>
              <p:nvPr/>
            </p:nvSpPr>
            <p:spPr bwMode="auto">
              <a:xfrm flipV="1">
                <a:off x="3391" y="1625"/>
                <a:ext cx="0" cy="1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42" name="Line 114"/>
              <p:cNvSpPr>
                <a:spLocks noChangeShapeType="1"/>
              </p:cNvSpPr>
              <p:nvPr/>
            </p:nvSpPr>
            <p:spPr bwMode="auto">
              <a:xfrm flipV="1">
                <a:off x="3522" y="1625"/>
                <a:ext cx="0" cy="12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43" name="Line 115"/>
              <p:cNvSpPr>
                <a:spLocks noChangeShapeType="1"/>
              </p:cNvSpPr>
              <p:nvPr/>
            </p:nvSpPr>
            <p:spPr bwMode="auto">
              <a:xfrm>
                <a:off x="3437" y="1656"/>
                <a:ext cx="4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44" name="Line 116"/>
              <p:cNvSpPr>
                <a:spLocks noChangeShapeType="1"/>
              </p:cNvSpPr>
              <p:nvPr/>
            </p:nvSpPr>
            <p:spPr bwMode="auto">
              <a:xfrm>
                <a:off x="3522" y="1656"/>
                <a:ext cx="16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45" name="Freeform 117"/>
              <p:cNvSpPr>
                <a:spLocks/>
              </p:cNvSpPr>
              <p:nvPr/>
            </p:nvSpPr>
            <p:spPr bwMode="auto">
              <a:xfrm>
                <a:off x="3391" y="1648"/>
                <a:ext cx="46" cy="14"/>
              </a:xfrm>
              <a:custGeom>
                <a:avLst/>
                <a:gdLst>
                  <a:gd name="T0" fmla="*/ 241 w 241"/>
                  <a:gd name="T1" fmla="*/ 0 h 80"/>
                  <a:gd name="T2" fmla="*/ 241 w 241"/>
                  <a:gd name="T3" fmla="*/ 80 h 80"/>
                  <a:gd name="T4" fmla="*/ 0 w 241"/>
                  <a:gd name="T5" fmla="*/ 40 h 80"/>
                  <a:gd name="T6" fmla="*/ 241 w 241"/>
                  <a:gd name="T7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1" h="80">
                    <a:moveTo>
                      <a:pt x="241" y="0"/>
                    </a:moveTo>
                    <a:lnTo>
                      <a:pt x="241" y="80"/>
                    </a:lnTo>
                    <a:lnTo>
                      <a:pt x="0" y="40"/>
                    </a:lnTo>
                    <a:lnTo>
                      <a:pt x="241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46" name="Freeform 118"/>
              <p:cNvSpPr>
                <a:spLocks/>
              </p:cNvSpPr>
              <p:nvPr/>
            </p:nvSpPr>
            <p:spPr bwMode="auto">
              <a:xfrm>
                <a:off x="3391" y="1648"/>
                <a:ext cx="46" cy="14"/>
              </a:xfrm>
              <a:custGeom>
                <a:avLst/>
                <a:gdLst>
                  <a:gd name="T0" fmla="*/ 241 w 241"/>
                  <a:gd name="T1" fmla="*/ 0 h 80"/>
                  <a:gd name="T2" fmla="*/ 241 w 241"/>
                  <a:gd name="T3" fmla="*/ 80 h 80"/>
                  <a:gd name="T4" fmla="*/ 0 w 241"/>
                  <a:gd name="T5" fmla="*/ 40 h 80"/>
                  <a:gd name="T6" fmla="*/ 241 w 241"/>
                  <a:gd name="T7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1" h="80">
                    <a:moveTo>
                      <a:pt x="241" y="0"/>
                    </a:moveTo>
                    <a:lnTo>
                      <a:pt x="241" y="80"/>
                    </a:lnTo>
                    <a:lnTo>
                      <a:pt x="0" y="40"/>
                    </a:lnTo>
                    <a:lnTo>
                      <a:pt x="241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47" name="Freeform 119"/>
              <p:cNvSpPr>
                <a:spLocks/>
              </p:cNvSpPr>
              <p:nvPr/>
            </p:nvSpPr>
            <p:spPr bwMode="auto">
              <a:xfrm>
                <a:off x="3477" y="1648"/>
                <a:ext cx="45" cy="14"/>
              </a:xfrm>
              <a:custGeom>
                <a:avLst/>
                <a:gdLst>
                  <a:gd name="T0" fmla="*/ 0 w 241"/>
                  <a:gd name="T1" fmla="*/ 0 h 80"/>
                  <a:gd name="T2" fmla="*/ 0 w 241"/>
                  <a:gd name="T3" fmla="*/ 80 h 80"/>
                  <a:gd name="T4" fmla="*/ 241 w 241"/>
                  <a:gd name="T5" fmla="*/ 40 h 80"/>
                  <a:gd name="T6" fmla="*/ 0 w 241"/>
                  <a:gd name="T7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1" h="80">
                    <a:moveTo>
                      <a:pt x="0" y="0"/>
                    </a:moveTo>
                    <a:lnTo>
                      <a:pt x="0" y="80"/>
                    </a:lnTo>
                    <a:lnTo>
                      <a:pt x="241" y="4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48" name="Freeform 120"/>
              <p:cNvSpPr>
                <a:spLocks/>
              </p:cNvSpPr>
              <p:nvPr/>
            </p:nvSpPr>
            <p:spPr bwMode="auto">
              <a:xfrm>
                <a:off x="3477" y="1648"/>
                <a:ext cx="45" cy="14"/>
              </a:xfrm>
              <a:custGeom>
                <a:avLst/>
                <a:gdLst>
                  <a:gd name="T0" fmla="*/ 0 w 241"/>
                  <a:gd name="T1" fmla="*/ 0 h 80"/>
                  <a:gd name="T2" fmla="*/ 0 w 241"/>
                  <a:gd name="T3" fmla="*/ 80 h 80"/>
                  <a:gd name="T4" fmla="*/ 241 w 241"/>
                  <a:gd name="T5" fmla="*/ 40 h 80"/>
                  <a:gd name="T6" fmla="*/ 0 w 241"/>
                  <a:gd name="T7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1" h="80">
                    <a:moveTo>
                      <a:pt x="0" y="0"/>
                    </a:moveTo>
                    <a:lnTo>
                      <a:pt x="0" y="80"/>
                    </a:lnTo>
                    <a:lnTo>
                      <a:pt x="241" y="4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49" name="Line 121"/>
              <p:cNvSpPr>
                <a:spLocks noChangeShapeType="1"/>
              </p:cNvSpPr>
              <p:nvPr/>
            </p:nvSpPr>
            <p:spPr bwMode="auto">
              <a:xfrm flipV="1">
                <a:off x="3570" y="1567"/>
                <a:ext cx="36" cy="7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50" name="Freeform 122"/>
              <p:cNvSpPr>
                <a:spLocks/>
              </p:cNvSpPr>
              <p:nvPr/>
            </p:nvSpPr>
            <p:spPr bwMode="auto">
              <a:xfrm>
                <a:off x="3570" y="1579"/>
                <a:ext cx="35" cy="49"/>
              </a:xfrm>
              <a:custGeom>
                <a:avLst/>
                <a:gdLst>
                  <a:gd name="T0" fmla="*/ 184 w 188"/>
                  <a:gd name="T1" fmla="*/ 114 h 250"/>
                  <a:gd name="T2" fmla="*/ 188 w 188"/>
                  <a:gd name="T3" fmla="*/ 97 h 250"/>
                  <a:gd name="T4" fmla="*/ 188 w 188"/>
                  <a:gd name="T5" fmla="*/ 80 h 250"/>
                  <a:gd name="T6" fmla="*/ 187 w 188"/>
                  <a:gd name="T7" fmla="*/ 64 h 250"/>
                  <a:gd name="T8" fmla="*/ 184 w 188"/>
                  <a:gd name="T9" fmla="*/ 50 h 250"/>
                  <a:gd name="T10" fmla="*/ 180 w 188"/>
                  <a:gd name="T11" fmla="*/ 37 h 250"/>
                  <a:gd name="T12" fmla="*/ 174 w 188"/>
                  <a:gd name="T13" fmla="*/ 25 h 250"/>
                  <a:gd name="T14" fmla="*/ 166 w 188"/>
                  <a:gd name="T15" fmla="*/ 16 h 250"/>
                  <a:gd name="T16" fmla="*/ 157 w 188"/>
                  <a:gd name="T17" fmla="*/ 8 h 250"/>
                  <a:gd name="T18" fmla="*/ 147 w 188"/>
                  <a:gd name="T19" fmla="*/ 4 h 250"/>
                  <a:gd name="T20" fmla="*/ 135 w 188"/>
                  <a:gd name="T21" fmla="*/ 0 h 250"/>
                  <a:gd name="T22" fmla="*/ 124 w 188"/>
                  <a:gd name="T23" fmla="*/ 0 h 250"/>
                  <a:gd name="T24" fmla="*/ 112 w 188"/>
                  <a:gd name="T25" fmla="*/ 3 h 250"/>
                  <a:gd name="T26" fmla="*/ 98 w 188"/>
                  <a:gd name="T27" fmla="*/ 7 h 250"/>
                  <a:gd name="T28" fmla="*/ 85 w 188"/>
                  <a:gd name="T29" fmla="*/ 13 h 250"/>
                  <a:gd name="T30" fmla="*/ 72 w 188"/>
                  <a:gd name="T31" fmla="*/ 22 h 250"/>
                  <a:gd name="T32" fmla="*/ 61 w 188"/>
                  <a:gd name="T33" fmla="*/ 33 h 250"/>
                  <a:gd name="T34" fmla="*/ 48 w 188"/>
                  <a:gd name="T35" fmla="*/ 46 h 250"/>
                  <a:gd name="T36" fmla="*/ 38 w 188"/>
                  <a:gd name="T37" fmla="*/ 59 h 250"/>
                  <a:gd name="T38" fmla="*/ 28 w 188"/>
                  <a:gd name="T39" fmla="*/ 75 h 250"/>
                  <a:gd name="T40" fmla="*/ 20 w 188"/>
                  <a:gd name="T41" fmla="*/ 91 h 250"/>
                  <a:gd name="T42" fmla="*/ 12 w 188"/>
                  <a:gd name="T43" fmla="*/ 108 h 250"/>
                  <a:gd name="T44" fmla="*/ 7 w 188"/>
                  <a:gd name="T45" fmla="*/ 125 h 250"/>
                  <a:gd name="T46" fmla="*/ 3 w 188"/>
                  <a:gd name="T47" fmla="*/ 142 h 250"/>
                  <a:gd name="T48" fmla="*/ 0 w 188"/>
                  <a:gd name="T49" fmla="*/ 159 h 250"/>
                  <a:gd name="T50" fmla="*/ 0 w 188"/>
                  <a:gd name="T51" fmla="*/ 176 h 250"/>
                  <a:gd name="T52" fmla="*/ 3 w 188"/>
                  <a:gd name="T53" fmla="*/ 191 h 250"/>
                  <a:gd name="T54" fmla="*/ 6 w 188"/>
                  <a:gd name="T55" fmla="*/ 206 h 250"/>
                  <a:gd name="T56" fmla="*/ 11 w 188"/>
                  <a:gd name="T57" fmla="*/ 218 h 250"/>
                  <a:gd name="T58" fmla="*/ 17 w 188"/>
                  <a:gd name="T59" fmla="*/ 228 h 250"/>
                  <a:gd name="T60" fmla="*/ 25 w 188"/>
                  <a:gd name="T61" fmla="*/ 237 h 250"/>
                  <a:gd name="T62" fmla="*/ 34 w 188"/>
                  <a:gd name="T63" fmla="*/ 244 h 250"/>
                  <a:gd name="T64" fmla="*/ 46 w 188"/>
                  <a:gd name="T65" fmla="*/ 248 h 250"/>
                  <a:gd name="T66" fmla="*/ 57 w 188"/>
                  <a:gd name="T67" fmla="*/ 250 h 250"/>
                  <a:gd name="T68" fmla="*/ 68 w 188"/>
                  <a:gd name="T69" fmla="*/ 250 h 250"/>
                  <a:gd name="T70" fmla="*/ 82 w 188"/>
                  <a:gd name="T71" fmla="*/ 247 h 250"/>
                  <a:gd name="T72" fmla="*/ 95 w 188"/>
                  <a:gd name="T73" fmla="*/ 242 h 250"/>
                  <a:gd name="T74" fmla="*/ 107 w 188"/>
                  <a:gd name="T75" fmla="*/ 234 h 250"/>
                  <a:gd name="T76" fmla="*/ 121 w 188"/>
                  <a:gd name="T77" fmla="*/ 225 h 250"/>
                  <a:gd name="T78" fmla="*/ 132 w 188"/>
                  <a:gd name="T79" fmla="*/ 214 h 250"/>
                  <a:gd name="T80" fmla="*/ 143 w 188"/>
                  <a:gd name="T81" fmla="*/ 201 h 250"/>
                  <a:gd name="T82" fmla="*/ 155 w 188"/>
                  <a:gd name="T83" fmla="*/ 186 h 250"/>
                  <a:gd name="T84" fmla="*/ 164 w 188"/>
                  <a:gd name="T85" fmla="*/ 171 h 250"/>
                  <a:gd name="T86" fmla="*/ 172 w 188"/>
                  <a:gd name="T87" fmla="*/ 153 h 250"/>
                  <a:gd name="T88" fmla="*/ 179 w 188"/>
                  <a:gd name="T89" fmla="*/ 136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8" h="250">
                    <a:moveTo>
                      <a:pt x="182" y="125"/>
                    </a:moveTo>
                    <a:lnTo>
                      <a:pt x="183" y="119"/>
                    </a:lnTo>
                    <a:lnTo>
                      <a:pt x="184" y="114"/>
                    </a:lnTo>
                    <a:lnTo>
                      <a:pt x="185" y="108"/>
                    </a:lnTo>
                    <a:lnTo>
                      <a:pt x="187" y="102"/>
                    </a:lnTo>
                    <a:lnTo>
                      <a:pt x="188" y="97"/>
                    </a:lnTo>
                    <a:lnTo>
                      <a:pt x="188" y="91"/>
                    </a:lnTo>
                    <a:lnTo>
                      <a:pt x="188" y="85"/>
                    </a:lnTo>
                    <a:lnTo>
                      <a:pt x="188" y="80"/>
                    </a:lnTo>
                    <a:lnTo>
                      <a:pt x="188" y="75"/>
                    </a:lnTo>
                    <a:lnTo>
                      <a:pt x="188" y="69"/>
                    </a:lnTo>
                    <a:lnTo>
                      <a:pt x="187" y="64"/>
                    </a:lnTo>
                    <a:lnTo>
                      <a:pt x="187" y="59"/>
                    </a:lnTo>
                    <a:lnTo>
                      <a:pt x="185" y="55"/>
                    </a:lnTo>
                    <a:lnTo>
                      <a:pt x="184" y="50"/>
                    </a:lnTo>
                    <a:lnTo>
                      <a:pt x="183" y="46"/>
                    </a:lnTo>
                    <a:lnTo>
                      <a:pt x="182" y="41"/>
                    </a:lnTo>
                    <a:lnTo>
                      <a:pt x="180" y="37"/>
                    </a:lnTo>
                    <a:lnTo>
                      <a:pt x="179" y="33"/>
                    </a:lnTo>
                    <a:lnTo>
                      <a:pt x="176" y="29"/>
                    </a:lnTo>
                    <a:lnTo>
                      <a:pt x="174" y="25"/>
                    </a:lnTo>
                    <a:lnTo>
                      <a:pt x="172" y="22"/>
                    </a:lnTo>
                    <a:lnTo>
                      <a:pt x="168" y="18"/>
                    </a:lnTo>
                    <a:lnTo>
                      <a:pt x="166" y="16"/>
                    </a:lnTo>
                    <a:lnTo>
                      <a:pt x="164" y="13"/>
                    </a:lnTo>
                    <a:lnTo>
                      <a:pt x="160" y="10"/>
                    </a:lnTo>
                    <a:lnTo>
                      <a:pt x="157" y="8"/>
                    </a:lnTo>
                    <a:lnTo>
                      <a:pt x="154" y="7"/>
                    </a:lnTo>
                    <a:lnTo>
                      <a:pt x="150" y="5"/>
                    </a:lnTo>
                    <a:lnTo>
                      <a:pt x="147" y="4"/>
                    </a:lnTo>
                    <a:lnTo>
                      <a:pt x="143" y="3"/>
                    </a:lnTo>
                    <a:lnTo>
                      <a:pt x="140" y="1"/>
                    </a:lnTo>
                    <a:lnTo>
                      <a:pt x="135" y="0"/>
                    </a:lnTo>
                    <a:lnTo>
                      <a:pt x="132" y="0"/>
                    </a:lnTo>
                    <a:lnTo>
                      <a:pt x="127" y="0"/>
                    </a:lnTo>
                    <a:lnTo>
                      <a:pt x="124" y="0"/>
                    </a:lnTo>
                    <a:lnTo>
                      <a:pt x="120" y="0"/>
                    </a:lnTo>
                    <a:lnTo>
                      <a:pt x="115" y="1"/>
                    </a:lnTo>
                    <a:lnTo>
                      <a:pt x="112" y="3"/>
                    </a:lnTo>
                    <a:lnTo>
                      <a:pt x="107" y="4"/>
                    </a:lnTo>
                    <a:lnTo>
                      <a:pt x="103" y="5"/>
                    </a:lnTo>
                    <a:lnTo>
                      <a:pt x="98" y="7"/>
                    </a:lnTo>
                    <a:lnTo>
                      <a:pt x="93" y="8"/>
                    </a:lnTo>
                    <a:lnTo>
                      <a:pt x="90" y="10"/>
                    </a:lnTo>
                    <a:lnTo>
                      <a:pt x="85" y="13"/>
                    </a:lnTo>
                    <a:lnTo>
                      <a:pt x="81" y="16"/>
                    </a:lnTo>
                    <a:lnTo>
                      <a:pt x="76" y="18"/>
                    </a:lnTo>
                    <a:lnTo>
                      <a:pt x="72" y="22"/>
                    </a:lnTo>
                    <a:lnTo>
                      <a:pt x="68" y="25"/>
                    </a:lnTo>
                    <a:lnTo>
                      <a:pt x="64" y="29"/>
                    </a:lnTo>
                    <a:lnTo>
                      <a:pt x="61" y="33"/>
                    </a:lnTo>
                    <a:lnTo>
                      <a:pt x="56" y="37"/>
                    </a:lnTo>
                    <a:lnTo>
                      <a:pt x="53" y="41"/>
                    </a:lnTo>
                    <a:lnTo>
                      <a:pt x="48" y="46"/>
                    </a:lnTo>
                    <a:lnTo>
                      <a:pt x="45" y="50"/>
                    </a:lnTo>
                    <a:lnTo>
                      <a:pt x="41" y="55"/>
                    </a:lnTo>
                    <a:lnTo>
                      <a:pt x="38" y="59"/>
                    </a:lnTo>
                    <a:lnTo>
                      <a:pt x="34" y="64"/>
                    </a:lnTo>
                    <a:lnTo>
                      <a:pt x="31" y="69"/>
                    </a:lnTo>
                    <a:lnTo>
                      <a:pt x="28" y="75"/>
                    </a:lnTo>
                    <a:lnTo>
                      <a:pt x="24" y="80"/>
                    </a:lnTo>
                    <a:lnTo>
                      <a:pt x="22" y="85"/>
                    </a:lnTo>
                    <a:lnTo>
                      <a:pt x="20" y="91"/>
                    </a:lnTo>
                    <a:lnTo>
                      <a:pt x="16" y="97"/>
                    </a:lnTo>
                    <a:lnTo>
                      <a:pt x="14" y="102"/>
                    </a:lnTo>
                    <a:lnTo>
                      <a:pt x="12" y="108"/>
                    </a:lnTo>
                    <a:lnTo>
                      <a:pt x="11" y="114"/>
                    </a:lnTo>
                    <a:lnTo>
                      <a:pt x="8" y="119"/>
                    </a:lnTo>
                    <a:lnTo>
                      <a:pt x="7" y="125"/>
                    </a:lnTo>
                    <a:lnTo>
                      <a:pt x="5" y="131"/>
                    </a:lnTo>
                    <a:lnTo>
                      <a:pt x="4" y="136"/>
                    </a:lnTo>
                    <a:lnTo>
                      <a:pt x="3" y="142"/>
                    </a:lnTo>
                    <a:lnTo>
                      <a:pt x="1" y="148"/>
                    </a:lnTo>
                    <a:lnTo>
                      <a:pt x="1" y="153"/>
                    </a:lnTo>
                    <a:lnTo>
                      <a:pt x="0" y="159"/>
                    </a:lnTo>
                    <a:lnTo>
                      <a:pt x="0" y="165"/>
                    </a:lnTo>
                    <a:lnTo>
                      <a:pt x="0" y="171"/>
                    </a:lnTo>
                    <a:lnTo>
                      <a:pt x="0" y="176"/>
                    </a:lnTo>
                    <a:lnTo>
                      <a:pt x="1" y="181"/>
                    </a:lnTo>
                    <a:lnTo>
                      <a:pt x="1" y="186"/>
                    </a:lnTo>
                    <a:lnTo>
                      <a:pt x="3" y="191"/>
                    </a:lnTo>
                    <a:lnTo>
                      <a:pt x="3" y="195"/>
                    </a:lnTo>
                    <a:lnTo>
                      <a:pt x="4" y="201"/>
                    </a:lnTo>
                    <a:lnTo>
                      <a:pt x="6" y="206"/>
                    </a:lnTo>
                    <a:lnTo>
                      <a:pt x="7" y="209"/>
                    </a:lnTo>
                    <a:lnTo>
                      <a:pt x="8" y="214"/>
                    </a:lnTo>
                    <a:lnTo>
                      <a:pt x="11" y="218"/>
                    </a:lnTo>
                    <a:lnTo>
                      <a:pt x="13" y="222"/>
                    </a:lnTo>
                    <a:lnTo>
                      <a:pt x="15" y="225"/>
                    </a:lnTo>
                    <a:lnTo>
                      <a:pt x="17" y="228"/>
                    </a:lnTo>
                    <a:lnTo>
                      <a:pt x="20" y="232"/>
                    </a:lnTo>
                    <a:lnTo>
                      <a:pt x="22" y="234"/>
                    </a:lnTo>
                    <a:lnTo>
                      <a:pt x="25" y="237"/>
                    </a:lnTo>
                    <a:lnTo>
                      <a:pt x="29" y="240"/>
                    </a:lnTo>
                    <a:lnTo>
                      <a:pt x="31" y="242"/>
                    </a:lnTo>
                    <a:lnTo>
                      <a:pt x="34" y="244"/>
                    </a:lnTo>
                    <a:lnTo>
                      <a:pt x="38" y="245"/>
                    </a:lnTo>
                    <a:lnTo>
                      <a:pt x="41" y="247"/>
                    </a:lnTo>
                    <a:lnTo>
                      <a:pt x="46" y="248"/>
                    </a:lnTo>
                    <a:lnTo>
                      <a:pt x="49" y="249"/>
                    </a:lnTo>
                    <a:lnTo>
                      <a:pt x="53" y="250"/>
                    </a:lnTo>
                    <a:lnTo>
                      <a:pt x="57" y="250"/>
                    </a:lnTo>
                    <a:lnTo>
                      <a:pt x="61" y="250"/>
                    </a:lnTo>
                    <a:lnTo>
                      <a:pt x="65" y="250"/>
                    </a:lnTo>
                    <a:lnTo>
                      <a:pt x="68" y="250"/>
                    </a:lnTo>
                    <a:lnTo>
                      <a:pt x="73" y="249"/>
                    </a:lnTo>
                    <a:lnTo>
                      <a:pt x="78" y="248"/>
                    </a:lnTo>
                    <a:lnTo>
                      <a:pt x="82" y="247"/>
                    </a:lnTo>
                    <a:lnTo>
                      <a:pt x="85" y="245"/>
                    </a:lnTo>
                    <a:lnTo>
                      <a:pt x="90" y="244"/>
                    </a:lnTo>
                    <a:lnTo>
                      <a:pt x="95" y="242"/>
                    </a:lnTo>
                    <a:lnTo>
                      <a:pt x="99" y="240"/>
                    </a:lnTo>
                    <a:lnTo>
                      <a:pt x="104" y="237"/>
                    </a:lnTo>
                    <a:lnTo>
                      <a:pt x="107" y="234"/>
                    </a:lnTo>
                    <a:lnTo>
                      <a:pt x="112" y="232"/>
                    </a:lnTo>
                    <a:lnTo>
                      <a:pt x="116" y="228"/>
                    </a:lnTo>
                    <a:lnTo>
                      <a:pt x="121" y="225"/>
                    </a:lnTo>
                    <a:lnTo>
                      <a:pt x="124" y="222"/>
                    </a:lnTo>
                    <a:lnTo>
                      <a:pt x="129" y="218"/>
                    </a:lnTo>
                    <a:lnTo>
                      <a:pt x="132" y="214"/>
                    </a:lnTo>
                    <a:lnTo>
                      <a:pt x="137" y="209"/>
                    </a:lnTo>
                    <a:lnTo>
                      <a:pt x="140" y="206"/>
                    </a:lnTo>
                    <a:lnTo>
                      <a:pt x="143" y="201"/>
                    </a:lnTo>
                    <a:lnTo>
                      <a:pt x="148" y="195"/>
                    </a:lnTo>
                    <a:lnTo>
                      <a:pt x="151" y="191"/>
                    </a:lnTo>
                    <a:lnTo>
                      <a:pt x="155" y="186"/>
                    </a:lnTo>
                    <a:lnTo>
                      <a:pt x="158" y="181"/>
                    </a:lnTo>
                    <a:lnTo>
                      <a:pt x="160" y="176"/>
                    </a:lnTo>
                    <a:lnTo>
                      <a:pt x="164" y="171"/>
                    </a:lnTo>
                    <a:lnTo>
                      <a:pt x="166" y="165"/>
                    </a:lnTo>
                    <a:lnTo>
                      <a:pt x="169" y="159"/>
                    </a:lnTo>
                    <a:lnTo>
                      <a:pt x="172" y="153"/>
                    </a:lnTo>
                    <a:lnTo>
                      <a:pt x="174" y="148"/>
                    </a:lnTo>
                    <a:lnTo>
                      <a:pt x="176" y="142"/>
                    </a:lnTo>
                    <a:lnTo>
                      <a:pt x="179" y="136"/>
                    </a:lnTo>
                    <a:lnTo>
                      <a:pt x="180" y="131"/>
                    </a:lnTo>
                    <a:lnTo>
                      <a:pt x="182" y="125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51" name="Freeform 123"/>
              <p:cNvSpPr>
                <a:spLocks/>
              </p:cNvSpPr>
              <p:nvPr/>
            </p:nvSpPr>
            <p:spPr bwMode="auto">
              <a:xfrm>
                <a:off x="3624" y="1567"/>
                <a:ext cx="32" cy="73"/>
              </a:xfrm>
              <a:custGeom>
                <a:avLst/>
                <a:gdLst>
                  <a:gd name="T0" fmla="*/ 165 w 170"/>
                  <a:gd name="T1" fmla="*/ 2 h 376"/>
                  <a:gd name="T2" fmla="*/ 153 w 170"/>
                  <a:gd name="T3" fmla="*/ 8 h 376"/>
                  <a:gd name="T4" fmla="*/ 142 w 170"/>
                  <a:gd name="T5" fmla="*/ 16 h 376"/>
                  <a:gd name="T6" fmla="*/ 132 w 170"/>
                  <a:gd name="T7" fmla="*/ 24 h 376"/>
                  <a:gd name="T8" fmla="*/ 121 w 170"/>
                  <a:gd name="T9" fmla="*/ 33 h 376"/>
                  <a:gd name="T10" fmla="*/ 111 w 170"/>
                  <a:gd name="T11" fmla="*/ 42 h 376"/>
                  <a:gd name="T12" fmla="*/ 101 w 170"/>
                  <a:gd name="T13" fmla="*/ 53 h 376"/>
                  <a:gd name="T14" fmla="*/ 91 w 170"/>
                  <a:gd name="T15" fmla="*/ 65 h 376"/>
                  <a:gd name="T16" fmla="*/ 82 w 170"/>
                  <a:gd name="T17" fmla="*/ 76 h 376"/>
                  <a:gd name="T18" fmla="*/ 74 w 170"/>
                  <a:gd name="T19" fmla="*/ 89 h 376"/>
                  <a:gd name="T20" fmla="*/ 66 w 170"/>
                  <a:gd name="T21" fmla="*/ 102 h 376"/>
                  <a:gd name="T22" fmla="*/ 58 w 170"/>
                  <a:gd name="T23" fmla="*/ 116 h 376"/>
                  <a:gd name="T24" fmla="*/ 51 w 170"/>
                  <a:gd name="T25" fmla="*/ 130 h 376"/>
                  <a:gd name="T26" fmla="*/ 45 w 170"/>
                  <a:gd name="T27" fmla="*/ 144 h 376"/>
                  <a:gd name="T28" fmla="*/ 40 w 170"/>
                  <a:gd name="T29" fmla="*/ 159 h 376"/>
                  <a:gd name="T30" fmla="*/ 5 w 170"/>
                  <a:gd name="T31" fmla="*/ 292 h 376"/>
                  <a:gd name="T32" fmla="*/ 2 w 170"/>
                  <a:gd name="T33" fmla="*/ 301 h 376"/>
                  <a:gd name="T34" fmla="*/ 0 w 170"/>
                  <a:gd name="T35" fmla="*/ 310 h 376"/>
                  <a:gd name="T36" fmla="*/ 0 w 170"/>
                  <a:gd name="T37" fmla="*/ 319 h 376"/>
                  <a:gd name="T38" fmla="*/ 0 w 170"/>
                  <a:gd name="T39" fmla="*/ 328 h 376"/>
                  <a:gd name="T40" fmla="*/ 1 w 170"/>
                  <a:gd name="T41" fmla="*/ 336 h 376"/>
                  <a:gd name="T42" fmla="*/ 3 w 170"/>
                  <a:gd name="T43" fmla="*/ 344 h 376"/>
                  <a:gd name="T44" fmla="*/ 6 w 170"/>
                  <a:gd name="T45" fmla="*/ 351 h 376"/>
                  <a:gd name="T46" fmla="*/ 9 w 170"/>
                  <a:gd name="T47" fmla="*/ 356 h 376"/>
                  <a:gd name="T48" fmla="*/ 12 w 170"/>
                  <a:gd name="T49" fmla="*/ 362 h 376"/>
                  <a:gd name="T50" fmla="*/ 17 w 170"/>
                  <a:gd name="T51" fmla="*/ 366 h 376"/>
                  <a:gd name="T52" fmla="*/ 22 w 170"/>
                  <a:gd name="T53" fmla="*/ 370 h 376"/>
                  <a:gd name="T54" fmla="*/ 27 w 170"/>
                  <a:gd name="T55" fmla="*/ 373 h 376"/>
                  <a:gd name="T56" fmla="*/ 34 w 170"/>
                  <a:gd name="T57" fmla="*/ 374 h 376"/>
                  <a:gd name="T58" fmla="*/ 40 w 170"/>
                  <a:gd name="T59" fmla="*/ 376 h 376"/>
                  <a:gd name="T60" fmla="*/ 47 w 170"/>
                  <a:gd name="T61" fmla="*/ 374 h 376"/>
                  <a:gd name="T62" fmla="*/ 53 w 170"/>
                  <a:gd name="T63" fmla="*/ 373 h 376"/>
                  <a:gd name="T64" fmla="*/ 60 w 170"/>
                  <a:gd name="T65" fmla="*/ 370 h 376"/>
                  <a:gd name="T66" fmla="*/ 68 w 170"/>
                  <a:gd name="T67" fmla="*/ 366 h 376"/>
                  <a:gd name="T68" fmla="*/ 75 w 170"/>
                  <a:gd name="T69" fmla="*/ 362 h 376"/>
                  <a:gd name="T70" fmla="*/ 82 w 170"/>
                  <a:gd name="T71" fmla="*/ 356 h 376"/>
                  <a:gd name="T72" fmla="*/ 87 w 170"/>
                  <a:gd name="T73" fmla="*/ 351 h 376"/>
                  <a:gd name="T74" fmla="*/ 94 w 170"/>
                  <a:gd name="T75" fmla="*/ 344 h 376"/>
                  <a:gd name="T76" fmla="*/ 100 w 170"/>
                  <a:gd name="T77" fmla="*/ 336 h 376"/>
                  <a:gd name="T78" fmla="*/ 106 w 170"/>
                  <a:gd name="T79" fmla="*/ 328 h 376"/>
                  <a:gd name="T80" fmla="*/ 110 w 170"/>
                  <a:gd name="T81" fmla="*/ 319 h 376"/>
                  <a:gd name="T82" fmla="*/ 115 w 170"/>
                  <a:gd name="T83" fmla="*/ 310 h 376"/>
                  <a:gd name="T84" fmla="*/ 118 w 170"/>
                  <a:gd name="T85" fmla="*/ 301 h 376"/>
                  <a:gd name="T86" fmla="*/ 120 w 170"/>
                  <a:gd name="T87" fmla="*/ 292 h 376"/>
                  <a:gd name="T88" fmla="*/ 134 w 170"/>
                  <a:gd name="T89" fmla="*/ 245 h 376"/>
                  <a:gd name="T90" fmla="*/ 136 w 170"/>
                  <a:gd name="T91" fmla="*/ 236 h 376"/>
                  <a:gd name="T92" fmla="*/ 137 w 170"/>
                  <a:gd name="T93" fmla="*/ 227 h 376"/>
                  <a:gd name="T94" fmla="*/ 138 w 170"/>
                  <a:gd name="T95" fmla="*/ 218 h 376"/>
                  <a:gd name="T96" fmla="*/ 138 w 170"/>
                  <a:gd name="T97" fmla="*/ 210 h 376"/>
                  <a:gd name="T98" fmla="*/ 138 w 170"/>
                  <a:gd name="T99" fmla="*/ 202 h 376"/>
                  <a:gd name="T100" fmla="*/ 136 w 170"/>
                  <a:gd name="T101" fmla="*/ 194 h 376"/>
                  <a:gd name="T102" fmla="*/ 134 w 170"/>
                  <a:gd name="T103" fmla="*/ 187 h 376"/>
                  <a:gd name="T104" fmla="*/ 131 w 170"/>
                  <a:gd name="T105" fmla="*/ 181 h 376"/>
                  <a:gd name="T106" fmla="*/ 127 w 170"/>
                  <a:gd name="T107" fmla="*/ 176 h 376"/>
                  <a:gd name="T108" fmla="*/ 123 w 170"/>
                  <a:gd name="T109" fmla="*/ 172 h 376"/>
                  <a:gd name="T110" fmla="*/ 117 w 170"/>
                  <a:gd name="T111" fmla="*/ 169 h 376"/>
                  <a:gd name="T112" fmla="*/ 111 w 170"/>
                  <a:gd name="T113" fmla="*/ 167 h 376"/>
                  <a:gd name="T114" fmla="*/ 106 w 170"/>
                  <a:gd name="T115" fmla="*/ 166 h 376"/>
                  <a:gd name="T116" fmla="*/ 99 w 170"/>
                  <a:gd name="T117" fmla="*/ 166 h 376"/>
                  <a:gd name="T118" fmla="*/ 37 w 170"/>
                  <a:gd name="T119" fmla="*/ 167 h 3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0" h="376">
                    <a:moveTo>
                      <a:pt x="170" y="0"/>
                    </a:moveTo>
                    <a:lnTo>
                      <a:pt x="165" y="2"/>
                    </a:lnTo>
                    <a:lnTo>
                      <a:pt x="159" y="5"/>
                    </a:lnTo>
                    <a:lnTo>
                      <a:pt x="153" y="8"/>
                    </a:lnTo>
                    <a:lnTo>
                      <a:pt x="148" y="11"/>
                    </a:lnTo>
                    <a:lnTo>
                      <a:pt x="142" y="16"/>
                    </a:lnTo>
                    <a:lnTo>
                      <a:pt x="137" y="19"/>
                    </a:lnTo>
                    <a:lnTo>
                      <a:pt x="132" y="24"/>
                    </a:lnTo>
                    <a:lnTo>
                      <a:pt x="126" y="27"/>
                    </a:lnTo>
                    <a:lnTo>
                      <a:pt x="121" y="33"/>
                    </a:lnTo>
                    <a:lnTo>
                      <a:pt x="116" y="37"/>
                    </a:lnTo>
                    <a:lnTo>
                      <a:pt x="111" y="42"/>
                    </a:lnTo>
                    <a:lnTo>
                      <a:pt x="106" y="47"/>
                    </a:lnTo>
                    <a:lnTo>
                      <a:pt x="101" y="53"/>
                    </a:lnTo>
                    <a:lnTo>
                      <a:pt x="96" y="59"/>
                    </a:lnTo>
                    <a:lnTo>
                      <a:pt x="91" y="65"/>
                    </a:lnTo>
                    <a:lnTo>
                      <a:pt x="86" y="70"/>
                    </a:lnTo>
                    <a:lnTo>
                      <a:pt x="82" y="76"/>
                    </a:lnTo>
                    <a:lnTo>
                      <a:pt x="78" y="83"/>
                    </a:lnTo>
                    <a:lnTo>
                      <a:pt x="74" y="89"/>
                    </a:lnTo>
                    <a:lnTo>
                      <a:pt x="69" y="95"/>
                    </a:lnTo>
                    <a:lnTo>
                      <a:pt x="66" y="102"/>
                    </a:lnTo>
                    <a:lnTo>
                      <a:pt x="61" y="109"/>
                    </a:lnTo>
                    <a:lnTo>
                      <a:pt x="58" y="116"/>
                    </a:lnTo>
                    <a:lnTo>
                      <a:pt x="54" y="122"/>
                    </a:lnTo>
                    <a:lnTo>
                      <a:pt x="51" y="130"/>
                    </a:lnTo>
                    <a:lnTo>
                      <a:pt x="49" y="137"/>
                    </a:lnTo>
                    <a:lnTo>
                      <a:pt x="45" y="144"/>
                    </a:lnTo>
                    <a:lnTo>
                      <a:pt x="42" y="152"/>
                    </a:lnTo>
                    <a:lnTo>
                      <a:pt x="40" y="159"/>
                    </a:lnTo>
                    <a:lnTo>
                      <a:pt x="37" y="167"/>
                    </a:lnTo>
                    <a:lnTo>
                      <a:pt x="5" y="292"/>
                    </a:lnTo>
                    <a:lnTo>
                      <a:pt x="3" y="296"/>
                    </a:lnTo>
                    <a:lnTo>
                      <a:pt x="2" y="301"/>
                    </a:lnTo>
                    <a:lnTo>
                      <a:pt x="1" y="305"/>
                    </a:lnTo>
                    <a:lnTo>
                      <a:pt x="0" y="310"/>
                    </a:lnTo>
                    <a:lnTo>
                      <a:pt x="0" y="314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8"/>
                    </a:lnTo>
                    <a:lnTo>
                      <a:pt x="0" y="332"/>
                    </a:lnTo>
                    <a:lnTo>
                      <a:pt x="1" y="336"/>
                    </a:lnTo>
                    <a:lnTo>
                      <a:pt x="2" y="340"/>
                    </a:lnTo>
                    <a:lnTo>
                      <a:pt x="3" y="344"/>
                    </a:lnTo>
                    <a:lnTo>
                      <a:pt x="5" y="347"/>
                    </a:lnTo>
                    <a:lnTo>
                      <a:pt x="6" y="351"/>
                    </a:lnTo>
                    <a:lnTo>
                      <a:pt x="7" y="354"/>
                    </a:lnTo>
                    <a:lnTo>
                      <a:pt x="9" y="356"/>
                    </a:lnTo>
                    <a:lnTo>
                      <a:pt x="10" y="360"/>
                    </a:lnTo>
                    <a:lnTo>
                      <a:pt x="12" y="362"/>
                    </a:lnTo>
                    <a:lnTo>
                      <a:pt x="15" y="364"/>
                    </a:lnTo>
                    <a:lnTo>
                      <a:pt x="17" y="366"/>
                    </a:lnTo>
                    <a:lnTo>
                      <a:pt x="19" y="369"/>
                    </a:lnTo>
                    <a:lnTo>
                      <a:pt x="22" y="370"/>
                    </a:lnTo>
                    <a:lnTo>
                      <a:pt x="25" y="372"/>
                    </a:lnTo>
                    <a:lnTo>
                      <a:pt x="27" y="373"/>
                    </a:lnTo>
                    <a:lnTo>
                      <a:pt x="31" y="373"/>
                    </a:lnTo>
                    <a:lnTo>
                      <a:pt x="34" y="374"/>
                    </a:lnTo>
                    <a:lnTo>
                      <a:pt x="36" y="374"/>
                    </a:lnTo>
                    <a:lnTo>
                      <a:pt x="40" y="376"/>
                    </a:lnTo>
                    <a:lnTo>
                      <a:pt x="43" y="374"/>
                    </a:lnTo>
                    <a:lnTo>
                      <a:pt x="47" y="374"/>
                    </a:lnTo>
                    <a:lnTo>
                      <a:pt x="50" y="373"/>
                    </a:lnTo>
                    <a:lnTo>
                      <a:pt x="53" y="373"/>
                    </a:lnTo>
                    <a:lnTo>
                      <a:pt x="57" y="372"/>
                    </a:lnTo>
                    <a:lnTo>
                      <a:pt x="60" y="370"/>
                    </a:lnTo>
                    <a:lnTo>
                      <a:pt x="65" y="369"/>
                    </a:lnTo>
                    <a:lnTo>
                      <a:pt x="68" y="366"/>
                    </a:lnTo>
                    <a:lnTo>
                      <a:pt x="72" y="364"/>
                    </a:lnTo>
                    <a:lnTo>
                      <a:pt x="75" y="362"/>
                    </a:lnTo>
                    <a:lnTo>
                      <a:pt x="78" y="360"/>
                    </a:lnTo>
                    <a:lnTo>
                      <a:pt x="82" y="356"/>
                    </a:lnTo>
                    <a:lnTo>
                      <a:pt x="85" y="354"/>
                    </a:lnTo>
                    <a:lnTo>
                      <a:pt x="87" y="351"/>
                    </a:lnTo>
                    <a:lnTo>
                      <a:pt x="91" y="347"/>
                    </a:lnTo>
                    <a:lnTo>
                      <a:pt x="94" y="344"/>
                    </a:lnTo>
                    <a:lnTo>
                      <a:pt x="98" y="340"/>
                    </a:lnTo>
                    <a:lnTo>
                      <a:pt x="100" y="336"/>
                    </a:lnTo>
                    <a:lnTo>
                      <a:pt x="103" y="332"/>
                    </a:lnTo>
                    <a:lnTo>
                      <a:pt x="106" y="328"/>
                    </a:lnTo>
                    <a:lnTo>
                      <a:pt x="108" y="323"/>
                    </a:lnTo>
                    <a:lnTo>
                      <a:pt x="110" y="319"/>
                    </a:lnTo>
                    <a:lnTo>
                      <a:pt x="112" y="314"/>
                    </a:lnTo>
                    <a:lnTo>
                      <a:pt x="115" y="310"/>
                    </a:lnTo>
                    <a:lnTo>
                      <a:pt x="116" y="305"/>
                    </a:lnTo>
                    <a:lnTo>
                      <a:pt x="118" y="301"/>
                    </a:lnTo>
                    <a:lnTo>
                      <a:pt x="119" y="296"/>
                    </a:lnTo>
                    <a:lnTo>
                      <a:pt x="120" y="292"/>
                    </a:lnTo>
                    <a:lnTo>
                      <a:pt x="132" y="250"/>
                    </a:lnTo>
                    <a:lnTo>
                      <a:pt x="134" y="245"/>
                    </a:lnTo>
                    <a:lnTo>
                      <a:pt x="135" y="240"/>
                    </a:lnTo>
                    <a:lnTo>
                      <a:pt x="136" y="236"/>
                    </a:lnTo>
                    <a:lnTo>
                      <a:pt x="137" y="231"/>
                    </a:lnTo>
                    <a:lnTo>
                      <a:pt x="137" y="227"/>
                    </a:lnTo>
                    <a:lnTo>
                      <a:pt x="138" y="222"/>
                    </a:lnTo>
                    <a:lnTo>
                      <a:pt x="138" y="218"/>
                    </a:lnTo>
                    <a:lnTo>
                      <a:pt x="138" y="214"/>
                    </a:lnTo>
                    <a:lnTo>
                      <a:pt x="138" y="210"/>
                    </a:lnTo>
                    <a:lnTo>
                      <a:pt x="138" y="205"/>
                    </a:lnTo>
                    <a:lnTo>
                      <a:pt x="138" y="202"/>
                    </a:lnTo>
                    <a:lnTo>
                      <a:pt x="137" y="197"/>
                    </a:lnTo>
                    <a:lnTo>
                      <a:pt x="136" y="194"/>
                    </a:lnTo>
                    <a:lnTo>
                      <a:pt x="135" y="191"/>
                    </a:lnTo>
                    <a:lnTo>
                      <a:pt x="134" y="187"/>
                    </a:lnTo>
                    <a:lnTo>
                      <a:pt x="133" y="184"/>
                    </a:lnTo>
                    <a:lnTo>
                      <a:pt x="131" y="181"/>
                    </a:lnTo>
                    <a:lnTo>
                      <a:pt x="129" y="179"/>
                    </a:lnTo>
                    <a:lnTo>
                      <a:pt x="127" y="176"/>
                    </a:lnTo>
                    <a:lnTo>
                      <a:pt x="125" y="173"/>
                    </a:lnTo>
                    <a:lnTo>
                      <a:pt x="123" y="172"/>
                    </a:lnTo>
                    <a:lnTo>
                      <a:pt x="120" y="170"/>
                    </a:lnTo>
                    <a:lnTo>
                      <a:pt x="117" y="169"/>
                    </a:lnTo>
                    <a:lnTo>
                      <a:pt x="115" y="168"/>
                    </a:lnTo>
                    <a:lnTo>
                      <a:pt x="111" y="167"/>
                    </a:lnTo>
                    <a:lnTo>
                      <a:pt x="109" y="166"/>
                    </a:lnTo>
                    <a:lnTo>
                      <a:pt x="106" y="166"/>
                    </a:lnTo>
                    <a:lnTo>
                      <a:pt x="102" y="166"/>
                    </a:lnTo>
                    <a:lnTo>
                      <a:pt x="99" y="166"/>
                    </a:lnTo>
                    <a:lnTo>
                      <a:pt x="96" y="167"/>
                    </a:lnTo>
                    <a:lnTo>
                      <a:pt x="37" y="167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52" name="Line 124"/>
              <p:cNvSpPr>
                <a:spLocks noChangeShapeType="1"/>
              </p:cNvSpPr>
              <p:nvPr/>
            </p:nvSpPr>
            <p:spPr bwMode="auto">
              <a:xfrm>
                <a:off x="3391" y="1750"/>
                <a:ext cx="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53" name="Line 125"/>
              <p:cNvSpPr>
                <a:spLocks noChangeShapeType="1"/>
              </p:cNvSpPr>
              <p:nvPr/>
            </p:nvSpPr>
            <p:spPr bwMode="auto">
              <a:xfrm>
                <a:off x="3522" y="1750"/>
                <a:ext cx="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54" name="Line 126"/>
              <p:cNvSpPr>
                <a:spLocks noChangeShapeType="1"/>
              </p:cNvSpPr>
              <p:nvPr/>
            </p:nvSpPr>
            <p:spPr bwMode="auto">
              <a:xfrm>
                <a:off x="3522" y="1656"/>
                <a:ext cx="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55" name="Line 127"/>
              <p:cNvSpPr>
                <a:spLocks noChangeShapeType="1"/>
              </p:cNvSpPr>
              <p:nvPr/>
            </p:nvSpPr>
            <p:spPr bwMode="auto">
              <a:xfrm flipV="1">
                <a:off x="2148" y="1046"/>
                <a:ext cx="0" cy="48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56" name="Line 128"/>
              <p:cNvSpPr>
                <a:spLocks noChangeShapeType="1"/>
              </p:cNvSpPr>
              <p:nvPr/>
            </p:nvSpPr>
            <p:spPr bwMode="auto">
              <a:xfrm flipV="1">
                <a:off x="2279" y="1046"/>
                <a:ext cx="0" cy="48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57" name="Line 129"/>
              <p:cNvSpPr>
                <a:spLocks noChangeShapeType="1"/>
              </p:cNvSpPr>
              <p:nvPr/>
            </p:nvSpPr>
            <p:spPr bwMode="auto">
              <a:xfrm>
                <a:off x="2194" y="1076"/>
                <a:ext cx="4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58" name="Line 130"/>
              <p:cNvSpPr>
                <a:spLocks noChangeShapeType="1"/>
              </p:cNvSpPr>
              <p:nvPr/>
            </p:nvSpPr>
            <p:spPr bwMode="auto">
              <a:xfrm>
                <a:off x="2279" y="1076"/>
                <a:ext cx="16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59" name="Freeform 131"/>
              <p:cNvSpPr>
                <a:spLocks/>
              </p:cNvSpPr>
              <p:nvPr/>
            </p:nvSpPr>
            <p:spPr bwMode="auto">
              <a:xfrm>
                <a:off x="2148" y="1070"/>
                <a:ext cx="46" cy="14"/>
              </a:xfrm>
              <a:custGeom>
                <a:avLst/>
                <a:gdLst>
                  <a:gd name="T0" fmla="*/ 239 w 239"/>
                  <a:gd name="T1" fmla="*/ 0 h 79"/>
                  <a:gd name="T2" fmla="*/ 239 w 239"/>
                  <a:gd name="T3" fmla="*/ 79 h 79"/>
                  <a:gd name="T4" fmla="*/ 0 w 239"/>
                  <a:gd name="T5" fmla="*/ 39 h 79"/>
                  <a:gd name="T6" fmla="*/ 239 w 239"/>
                  <a:gd name="T7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9" h="79">
                    <a:moveTo>
                      <a:pt x="239" y="0"/>
                    </a:moveTo>
                    <a:lnTo>
                      <a:pt x="239" y="79"/>
                    </a:lnTo>
                    <a:lnTo>
                      <a:pt x="0" y="39"/>
                    </a:lnTo>
                    <a:lnTo>
                      <a:pt x="239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60" name="Freeform 132"/>
              <p:cNvSpPr>
                <a:spLocks/>
              </p:cNvSpPr>
              <p:nvPr/>
            </p:nvSpPr>
            <p:spPr bwMode="auto">
              <a:xfrm>
                <a:off x="2148" y="1070"/>
                <a:ext cx="46" cy="14"/>
              </a:xfrm>
              <a:custGeom>
                <a:avLst/>
                <a:gdLst>
                  <a:gd name="T0" fmla="*/ 239 w 239"/>
                  <a:gd name="T1" fmla="*/ 0 h 79"/>
                  <a:gd name="T2" fmla="*/ 239 w 239"/>
                  <a:gd name="T3" fmla="*/ 79 h 79"/>
                  <a:gd name="T4" fmla="*/ 0 w 239"/>
                  <a:gd name="T5" fmla="*/ 39 h 79"/>
                  <a:gd name="T6" fmla="*/ 239 w 239"/>
                  <a:gd name="T7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9" h="79">
                    <a:moveTo>
                      <a:pt x="239" y="0"/>
                    </a:moveTo>
                    <a:lnTo>
                      <a:pt x="239" y="79"/>
                    </a:lnTo>
                    <a:lnTo>
                      <a:pt x="0" y="39"/>
                    </a:lnTo>
                    <a:lnTo>
                      <a:pt x="239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61" name="Freeform 133"/>
              <p:cNvSpPr>
                <a:spLocks/>
              </p:cNvSpPr>
              <p:nvPr/>
            </p:nvSpPr>
            <p:spPr bwMode="auto">
              <a:xfrm>
                <a:off x="2234" y="1070"/>
                <a:ext cx="45" cy="14"/>
              </a:xfrm>
              <a:custGeom>
                <a:avLst/>
                <a:gdLst>
                  <a:gd name="T0" fmla="*/ 0 w 241"/>
                  <a:gd name="T1" fmla="*/ 0 h 79"/>
                  <a:gd name="T2" fmla="*/ 0 w 241"/>
                  <a:gd name="T3" fmla="*/ 79 h 79"/>
                  <a:gd name="T4" fmla="*/ 241 w 241"/>
                  <a:gd name="T5" fmla="*/ 39 h 79"/>
                  <a:gd name="T6" fmla="*/ 0 w 241"/>
                  <a:gd name="T7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1" h="79">
                    <a:moveTo>
                      <a:pt x="0" y="0"/>
                    </a:moveTo>
                    <a:lnTo>
                      <a:pt x="0" y="79"/>
                    </a:lnTo>
                    <a:lnTo>
                      <a:pt x="24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62" name="Freeform 134"/>
              <p:cNvSpPr>
                <a:spLocks/>
              </p:cNvSpPr>
              <p:nvPr/>
            </p:nvSpPr>
            <p:spPr bwMode="auto">
              <a:xfrm>
                <a:off x="2234" y="1070"/>
                <a:ext cx="45" cy="14"/>
              </a:xfrm>
              <a:custGeom>
                <a:avLst/>
                <a:gdLst>
                  <a:gd name="T0" fmla="*/ 0 w 241"/>
                  <a:gd name="T1" fmla="*/ 0 h 79"/>
                  <a:gd name="T2" fmla="*/ 0 w 241"/>
                  <a:gd name="T3" fmla="*/ 79 h 79"/>
                  <a:gd name="T4" fmla="*/ 241 w 241"/>
                  <a:gd name="T5" fmla="*/ 39 h 79"/>
                  <a:gd name="T6" fmla="*/ 0 w 241"/>
                  <a:gd name="T7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1" h="79">
                    <a:moveTo>
                      <a:pt x="0" y="0"/>
                    </a:moveTo>
                    <a:lnTo>
                      <a:pt x="0" y="79"/>
                    </a:lnTo>
                    <a:lnTo>
                      <a:pt x="241" y="39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63" name="Line 135"/>
              <p:cNvSpPr>
                <a:spLocks noChangeShapeType="1"/>
              </p:cNvSpPr>
              <p:nvPr/>
            </p:nvSpPr>
            <p:spPr bwMode="auto">
              <a:xfrm flipV="1">
                <a:off x="2326" y="988"/>
                <a:ext cx="36" cy="7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64" name="Freeform 136"/>
              <p:cNvSpPr>
                <a:spLocks/>
              </p:cNvSpPr>
              <p:nvPr/>
            </p:nvSpPr>
            <p:spPr bwMode="auto">
              <a:xfrm>
                <a:off x="2326" y="1000"/>
                <a:ext cx="36" cy="48"/>
              </a:xfrm>
              <a:custGeom>
                <a:avLst/>
                <a:gdLst>
                  <a:gd name="T0" fmla="*/ 183 w 188"/>
                  <a:gd name="T1" fmla="*/ 118 h 251"/>
                  <a:gd name="T2" fmla="*/ 186 w 188"/>
                  <a:gd name="T3" fmla="*/ 102 h 251"/>
                  <a:gd name="T4" fmla="*/ 188 w 188"/>
                  <a:gd name="T5" fmla="*/ 87 h 251"/>
                  <a:gd name="T6" fmla="*/ 188 w 188"/>
                  <a:gd name="T7" fmla="*/ 73 h 251"/>
                  <a:gd name="T8" fmla="*/ 185 w 188"/>
                  <a:gd name="T9" fmla="*/ 59 h 251"/>
                  <a:gd name="T10" fmla="*/ 183 w 188"/>
                  <a:gd name="T11" fmla="*/ 45 h 251"/>
                  <a:gd name="T12" fmla="*/ 178 w 188"/>
                  <a:gd name="T13" fmla="*/ 34 h 251"/>
                  <a:gd name="T14" fmla="*/ 173 w 188"/>
                  <a:gd name="T15" fmla="*/ 24 h 251"/>
                  <a:gd name="T16" fmla="*/ 165 w 188"/>
                  <a:gd name="T17" fmla="*/ 16 h 251"/>
                  <a:gd name="T18" fmla="*/ 157 w 188"/>
                  <a:gd name="T19" fmla="*/ 9 h 251"/>
                  <a:gd name="T20" fmla="*/ 148 w 188"/>
                  <a:gd name="T21" fmla="*/ 4 h 251"/>
                  <a:gd name="T22" fmla="*/ 138 w 188"/>
                  <a:gd name="T23" fmla="*/ 1 h 251"/>
                  <a:gd name="T24" fmla="*/ 127 w 188"/>
                  <a:gd name="T25" fmla="*/ 0 h 251"/>
                  <a:gd name="T26" fmla="*/ 116 w 188"/>
                  <a:gd name="T27" fmla="*/ 1 h 251"/>
                  <a:gd name="T28" fmla="*/ 105 w 188"/>
                  <a:gd name="T29" fmla="*/ 4 h 251"/>
                  <a:gd name="T30" fmla="*/ 92 w 188"/>
                  <a:gd name="T31" fmla="*/ 9 h 251"/>
                  <a:gd name="T32" fmla="*/ 81 w 188"/>
                  <a:gd name="T33" fmla="*/ 16 h 251"/>
                  <a:gd name="T34" fmla="*/ 69 w 188"/>
                  <a:gd name="T35" fmla="*/ 24 h 251"/>
                  <a:gd name="T36" fmla="*/ 58 w 188"/>
                  <a:gd name="T37" fmla="*/ 34 h 251"/>
                  <a:gd name="T38" fmla="*/ 48 w 188"/>
                  <a:gd name="T39" fmla="*/ 45 h 251"/>
                  <a:gd name="T40" fmla="*/ 38 w 188"/>
                  <a:gd name="T41" fmla="*/ 59 h 251"/>
                  <a:gd name="T42" fmla="*/ 29 w 188"/>
                  <a:gd name="T43" fmla="*/ 73 h 251"/>
                  <a:gd name="T44" fmla="*/ 21 w 188"/>
                  <a:gd name="T45" fmla="*/ 87 h 251"/>
                  <a:gd name="T46" fmla="*/ 14 w 188"/>
                  <a:gd name="T47" fmla="*/ 102 h 251"/>
                  <a:gd name="T48" fmla="*/ 8 w 188"/>
                  <a:gd name="T49" fmla="*/ 118 h 251"/>
                  <a:gd name="T50" fmla="*/ 5 w 188"/>
                  <a:gd name="T51" fmla="*/ 134 h 251"/>
                  <a:gd name="T52" fmla="*/ 1 w 188"/>
                  <a:gd name="T53" fmla="*/ 149 h 251"/>
                  <a:gd name="T54" fmla="*/ 0 w 188"/>
                  <a:gd name="T55" fmla="*/ 164 h 251"/>
                  <a:gd name="T56" fmla="*/ 0 w 188"/>
                  <a:gd name="T57" fmla="*/ 179 h 251"/>
                  <a:gd name="T58" fmla="*/ 1 w 188"/>
                  <a:gd name="T59" fmla="*/ 193 h 251"/>
                  <a:gd name="T60" fmla="*/ 5 w 188"/>
                  <a:gd name="T61" fmla="*/ 205 h 251"/>
                  <a:gd name="T62" fmla="*/ 9 w 188"/>
                  <a:gd name="T63" fmla="*/ 217 h 251"/>
                  <a:gd name="T64" fmla="*/ 15 w 188"/>
                  <a:gd name="T65" fmla="*/ 227 h 251"/>
                  <a:gd name="T66" fmla="*/ 22 w 188"/>
                  <a:gd name="T67" fmla="*/ 235 h 251"/>
                  <a:gd name="T68" fmla="*/ 31 w 188"/>
                  <a:gd name="T69" fmla="*/ 242 h 251"/>
                  <a:gd name="T70" fmla="*/ 40 w 188"/>
                  <a:gd name="T71" fmla="*/ 247 h 251"/>
                  <a:gd name="T72" fmla="*/ 49 w 188"/>
                  <a:gd name="T73" fmla="*/ 250 h 251"/>
                  <a:gd name="T74" fmla="*/ 60 w 188"/>
                  <a:gd name="T75" fmla="*/ 251 h 251"/>
                  <a:gd name="T76" fmla="*/ 72 w 188"/>
                  <a:gd name="T77" fmla="*/ 250 h 251"/>
                  <a:gd name="T78" fmla="*/ 83 w 188"/>
                  <a:gd name="T79" fmla="*/ 247 h 251"/>
                  <a:gd name="T80" fmla="*/ 94 w 188"/>
                  <a:gd name="T81" fmla="*/ 242 h 251"/>
                  <a:gd name="T82" fmla="*/ 107 w 188"/>
                  <a:gd name="T83" fmla="*/ 235 h 251"/>
                  <a:gd name="T84" fmla="*/ 118 w 188"/>
                  <a:gd name="T85" fmla="*/ 227 h 251"/>
                  <a:gd name="T86" fmla="*/ 130 w 188"/>
                  <a:gd name="T87" fmla="*/ 217 h 251"/>
                  <a:gd name="T88" fmla="*/ 140 w 188"/>
                  <a:gd name="T89" fmla="*/ 205 h 251"/>
                  <a:gd name="T90" fmla="*/ 150 w 188"/>
                  <a:gd name="T91" fmla="*/ 193 h 251"/>
                  <a:gd name="T92" fmla="*/ 159 w 188"/>
                  <a:gd name="T93" fmla="*/ 179 h 251"/>
                  <a:gd name="T94" fmla="*/ 167 w 188"/>
                  <a:gd name="T95" fmla="*/ 164 h 251"/>
                  <a:gd name="T96" fmla="*/ 174 w 188"/>
                  <a:gd name="T97" fmla="*/ 149 h 251"/>
                  <a:gd name="T98" fmla="*/ 180 w 188"/>
                  <a:gd name="T99" fmla="*/ 134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88" h="251">
                    <a:moveTo>
                      <a:pt x="182" y="126"/>
                    </a:moveTo>
                    <a:lnTo>
                      <a:pt x="183" y="118"/>
                    </a:lnTo>
                    <a:lnTo>
                      <a:pt x="185" y="110"/>
                    </a:lnTo>
                    <a:lnTo>
                      <a:pt x="186" y="102"/>
                    </a:lnTo>
                    <a:lnTo>
                      <a:pt x="186" y="94"/>
                    </a:lnTo>
                    <a:lnTo>
                      <a:pt x="188" y="87"/>
                    </a:lnTo>
                    <a:lnTo>
                      <a:pt x="188" y="79"/>
                    </a:lnTo>
                    <a:lnTo>
                      <a:pt x="188" y="73"/>
                    </a:lnTo>
                    <a:lnTo>
                      <a:pt x="186" y="66"/>
                    </a:lnTo>
                    <a:lnTo>
                      <a:pt x="185" y="59"/>
                    </a:lnTo>
                    <a:lnTo>
                      <a:pt x="184" y="52"/>
                    </a:lnTo>
                    <a:lnTo>
                      <a:pt x="183" y="45"/>
                    </a:lnTo>
                    <a:lnTo>
                      <a:pt x="181" y="40"/>
                    </a:lnTo>
                    <a:lnTo>
                      <a:pt x="178" y="34"/>
                    </a:lnTo>
                    <a:lnTo>
                      <a:pt x="175" y="29"/>
                    </a:lnTo>
                    <a:lnTo>
                      <a:pt x="173" y="24"/>
                    </a:lnTo>
                    <a:lnTo>
                      <a:pt x="169" y="20"/>
                    </a:lnTo>
                    <a:lnTo>
                      <a:pt x="165" y="16"/>
                    </a:lnTo>
                    <a:lnTo>
                      <a:pt x="161" y="12"/>
                    </a:lnTo>
                    <a:lnTo>
                      <a:pt x="157" y="9"/>
                    </a:lnTo>
                    <a:lnTo>
                      <a:pt x="152" y="7"/>
                    </a:lnTo>
                    <a:lnTo>
                      <a:pt x="148" y="4"/>
                    </a:lnTo>
                    <a:lnTo>
                      <a:pt x="143" y="2"/>
                    </a:lnTo>
                    <a:lnTo>
                      <a:pt x="138" y="1"/>
                    </a:lnTo>
                    <a:lnTo>
                      <a:pt x="133" y="1"/>
                    </a:lnTo>
                    <a:lnTo>
                      <a:pt x="127" y="0"/>
                    </a:lnTo>
                    <a:lnTo>
                      <a:pt x="122" y="1"/>
                    </a:lnTo>
                    <a:lnTo>
                      <a:pt x="116" y="1"/>
                    </a:lnTo>
                    <a:lnTo>
                      <a:pt x="110" y="2"/>
                    </a:lnTo>
                    <a:lnTo>
                      <a:pt x="105" y="4"/>
                    </a:lnTo>
                    <a:lnTo>
                      <a:pt x="99" y="7"/>
                    </a:lnTo>
                    <a:lnTo>
                      <a:pt x="92" y="9"/>
                    </a:lnTo>
                    <a:lnTo>
                      <a:pt x="86" y="12"/>
                    </a:lnTo>
                    <a:lnTo>
                      <a:pt x="81" y="16"/>
                    </a:lnTo>
                    <a:lnTo>
                      <a:pt x="75" y="20"/>
                    </a:lnTo>
                    <a:lnTo>
                      <a:pt x="69" y="24"/>
                    </a:lnTo>
                    <a:lnTo>
                      <a:pt x="64" y="29"/>
                    </a:lnTo>
                    <a:lnTo>
                      <a:pt x="58" y="34"/>
                    </a:lnTo>
                    <a:lnTo>
                      <a:pt x="52" y="40"/>
                    </a:lnTo>
                    <a:lnTo>
                      <a:pt x="48" y="45"/>
                    </a:lnTo>
                    <a:lnTo>
                      <a:pt x="42" y="52"/>
                    </a:lnTo>
                    <a:lnTo>
                      <a:pt x="38" y="59"/>
                    </a:lnTo>
                    <a:lnTo>
                      <a:pt x="33" y="66"/>
                    </a:lnTo>
                    <a:lnTo>
                      <a:pt x="29" y="73"/>
                    </a:lnTo>
                    <a:lnTo>
                      <a:pt x="25" y="79"/>
                    </a:lnTo>
                    <a:lnTo>
                      <a:pt x="21" y="87"/>
                    </a:lnTo>
                    <a:lnTo>
                      <a:pt x="17" y="94"/>
                    </a:lnTo>
                    <a:lnTo>
                      <a:pt x="14" y="102"/>
                    </a:lnTo>
                    <a:lnTo>
                      <a:pt x="12" y="110"/>
                    </a:lnTo>
                    <a:lnTo>
                      <a:pt x="8" y="118"/>
                    </a:lnTo>
                    <a:lnTo>
                      <a:pt x="6" y="126"/>
                    </a:lnTo>
                    <a:lnTo>
                      <a:pt x="5" y="134"/>
                    </a:lnTo>
                    <a:lnTo>
                      <a:pt x="2" y="142"/>
                    </a:lnTo>
                    <a:lnTo>
                      <a:pt x="1" y="149"/>
                    </a:lnTo>
                    <a:lnTo>
                      <a:pt x="0" y="157"/>
                    </a:lnTo>
                    <a:lnTo>
                      <a:pt x="0" y="164"/>
                    </a:lnTo>
                    <a:lnTo>
                      <a:pt x="0" y="171"/>
                    </a:lnTo>
                    <a:lnTo>
                      <a:pt x="0" y="179"/>
                    </a:lnTo>
                    <a:lnTo>
                      <a:pt x="1" y="186"/>
                    </a:lnTo>
                    <a:lnTo>
                      <a:pt x="1" y="193"/>
                    </a:lnTo>
                    <a:lnTo>
                      <a:pt x="4" y="200"/>
                    </a:lnTo>
                    <a:lnTo>
                      <a:pt x="5" y="205"/>
                    </a:lnTo>
                    <a:lnTo>
                      <a:pt x="7" y="211"/>
                    </a:lnTo>
                    <a:lnTo>
                      <a:pt x="9" y="217"/>
                    </a:lnTo>
                    <a:lnTo>
                      <a:pt x="12" y="222"/>
                    </a:lnTo>
                    <a:lnTo>
                      <a:pt x="15" y="227"/>
                    </a:lnTo>
                    <a:lnTo>
                      <a:pt x="18" y="231"/>
                    </a:lnTo>
                    <a:lnTo>
                      <a:pt x="22" y="235"/>
                    </a:lnTo>
                    <a:lnTo>
                      <a:pt x="26" y="238"/>
                    </a:lnTo>
                    <a:lnTo>
                      <a:pt x="31" y="242"/>
                    </a:lnTo>
                    <a:lnTo>
                      <a:pt x="34" y="245"/>
                    </a:lnTo>
                    <a:lnTo>
                      <a:pt x="40" y="247"/>
                    </a:lnTo>
                    <a:lnTo>
                      <a:pt x="44" y="248"/>
                    </a:lnTo>
                    <a:lnTo>
                      <a:pt x="49" y="250"/>
                    </a:lnTo>
                    <a:lnTo>
                      <a:pt x="55" y="251"/>
                    </a:lnTo>
                    <a:lnTo>
                      <a:pt x="60" y="251"/>
                    </a:lnTo>
                    <a:lnTo>
                      <a:pt x="66" y="251"/>
                    </a:lnTo>
                    <a:lnTo>
                      <a:pt x="72" y="250"/>
                    </a:lnTo>
                    <a:lnTo>
                      <a:pt x="77" y="248"/>
                    </a:lnTo>
                    <a:lnTo>
                      <a:pt x="83" y="247"/>
                    </a:lnTo>
                    <a:lnTo>
                      <a:pt x="89" y="245"/>
                    </a:lnTo>
                    <a:lnTo>
                      <a:pt x="94" y="242"/>
                    </a:lnTo>
                    <a:lnTo>
                      <a:pt x="101" y="238"/>
                    </a:lnTo>
                    <a:lnTo>
                      <a:pt x="107" y="235"/>
                    </a:lnTo>
                    <a:lnTo>
                      <a:pt x="113" y="231"/>
                    </a:lnTo>
                    <a:lnTo>
                      <a:pt x="118" y="227"/>
                    </a:lnTo>
                    <a:lnTo>
                      <a:pt x="124" y="222"/>
                    </a:lnTo>
                    <a:lnTo>
                      <a:pt x="130" y="217"/>
                    </a:lnTo>
                    <a:lnTo>
                      <a:pt x="134" y="211"/>
                    </a:lnTo>
                    <a:lnTo>
                      <a:pt x="140" y="205"/>
                    </a:lnTo>
                    <a:lnTo>
                      <a:pt x="144" y="200"/>
                    </a:lnTo>
                    <a:lnTo>
                      <a:pt x="150" y="193"/>
                    </a:lnTo>
                    <a:lnTo>
                      <a:pt x="155" y="186"/>
                    </a:lnTo>
                    <a:lnTo>
                      <a:pt x="159" y="179"/>
                    </a:lnTo>
                    <a:lnTo>
                      <a:pt x="163" y="171"/>
                    </a:lnTo>
                    <a:lnTo>
                      <a:pt x="167" y="164"/>
                    </a:lnTo>
                    <a:lnTo>
                      <a:pt x="170" y="157"/>
                    </a:lnTo>
                    <a:lnTo>
                      <a:pt x="174" y="149"/>
                    </a:lnTo>
                    <a:lnTo>
                      <a:pt x="176" y="142"/>
                    </a:lnTo>
                    <a:lnTo>
                      <a:pt x="180" y="134"/>
                    </a:lnTo>
                    <a:lnTo>
                      <a:pt x="182" y="126"/>
                    </a:lnTo>
                    <a:close/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65" name="Freeform 137"/>
              <p:cNvSpPr>
                <a:spLocks/>
              </p:cNvSpPr>
              <p:nvPr/>
            </p:nvSpPr>
            <p:spPr bwMode="auto">
              <a:xfrm>
                <a:off x="2381" y="988"/>
                <a:ext cx="32" cy="72"/>
              </a:xfrm>
              <a:custGeom>
                <a:avLst/>
                <a:gdLst>
                  <a:gd name="T0" fmla="*/ 162 w 169"/>
                  <a:gd name="T1" fmla="*/ 4 h 376"/>
                  <a:gd name="T2" fmla="*/ 147 w 169"/>
                  <a:gd name="T3" fmla="*/ 13 h 376"/>
                  <a:gd name="T4" fmla="*/ 133 w 169"/>
                  <a:gd name="T5" fmla="*/ 24 h 376"/>
                  <a:gd name="T6" fmla="*/ 118 w 169"/>
                  <a:gd name="T7" fmla="*/ 36 h 376"/>
                  <a:gd name="T8" fmla="*/ 104 w 169"/>
                  <a:gd name="T9" fmla="*/ 50 h 376"/>
                  <a:gd name="T10" fmla="*/ 91 w 169"/>
                  <a:gd name="T11" fmla="*/ 65 h 376"/>
                  <a:gd name="T12" fmla="*/ 78 w 169"/>
                  <a:gd name="T13" fmla="*/ 82 h 376"/>
                  <a:gd name="T14" fmla="*/ 67 w 169"/>
                  <a:gd name="T15" fmla="*/ 100 h 376"/>
                  <a:gd name="T16" fmla="*/ 57 w 169"/>
                  <a:gd name="T17" fmla="*/ 119 h 376"/>
                  <a:gd name="T18" fmla="*/ 48 w 169"/>
                  <a:gd name="T19" fmla="*/ 138 h 376"/>
                  <a:gd name="T20" fmla="*/ 41 w 169"/>
                  <a:gd name="T21" fmla="*/ 157 h 376"/>
                  <a:gd name="T22" fmla="*/ 3 w 169"/>
                  <a:gd name="T23" fmla="*/ 293 h 376"/>
                  <a:gd name="T24" fmla="*/ 1 w 169"/>
                  <a:gd name="T25" fmla="*/ 306 h 376"/>
                  <a:gd name="T26" fmla="*/ 0 w 169"/>
                  <a:gd name="T27" fmla="*/ 318 h 376"/>
                  <a:gd name="T28" fmla="*/ 0 w 169"/>
                  <a:gd name="T29" fmla="*/ 331 h 376"/>
                  <a:gd name="T30" fmla="*/ 2 w 169"/>
                  <a:gd name="T31" fmla="*/ 342 h 376"/>
                  <a:gd name="T32" fmla="*/ 4 w 169"/>
                  <a:gd name="T33" fmla="*/ 352 h 376"/>
                  <a:gd name="T34" fmla="*/ 10 w 169"/>
                  <a:gd name="T35" fmla="*/ 360 h 376"/>
                  <a:gd name="T36" fmla="*/ 16 w 169"/>
                  <a:gd name="T37" fmla="*/ 367 h 376"/>
                  <a:gd name="T38" fmla="*/ 23 w 169"/>
                  <a:gd name="T39" fmla="*/ 373 h 376"/>
                  <a:gd name="T40" fmla="*/ 31 w 169"/>
                  <a:gd name="T41" fmla="*/ 375 h 376"/>
                  <a:gd name="T42" fmla="*/ 40 w 169"/>
                  <a:gd name="T43" fmla="*/ 376 h 376"/>
                  <a:gd name="T44" fmla="*/ 49 w 169"/>
                  <a:gd name="T45" fmla="*/ 375 h 376"/>
                  <a:gd name="T46" fmla="*/ 59 w 169"/>
                  <a:gd name="T47" fmla="*/ 373 h 376"/>
                  <a:gd name="T48" fmla="*/ 69 w 169"/>
                  <a:gd name="T49" fmla="*/ 367 h 376"/>
                  <a:gd name="T50" fmla="*/ 78 w 169"/>
                  <a:gd name="T51" fmla="*/ 360 h 376"/>
                  <a:gd name="T52" fmla="*/ 87 w 169"/>
                  <a:gd name="T53" fmla="*/ 352 h 376"/>
                  <a:gd name="T54" fmla="*/ 96 w 169"/>
                  <a:gd name="T55" fmla="*/ 342 h 376"/>
                  <a:gd name="T56" fmla="*/ 104 w 169"/>
                  <a:gd name="T57" fmla="*/ 331 h 376"/>
                  <a:gd name="T58" fmla="*/ 111 w 169"/>
                  <a:gd name="T59" fmla="*/ 318 h 376"/>
                  <a:gd name="T60" fmla="*/ 116 w 169"/>
                  <a:gd name="T61" fmla="*/ 306 h 376"/>
                  <a:gd name="T62" fmla="*/ 120 w 169"/>
                  <a:gd name="T63" fmla="*/ 293 h 376"/>
                  <a:gd name="T64" fmla="*/ 134 w 169"/>
                  <a:gd name="T65" fmla="*/ 245 h 376"/>
                  <a:gd name="T66" fmla="*/ 136 w 169"/>
                  <a:gd name="T67" fmla="*/ 232 h 376"/>
                  <a:gd name="T68" fmla="*/ 138 w 169"/>
                  <a:gd name="T69" fmla="*/ 221 h 376"/>
                  <a:gd name="T70" fmla="*/ 138 w 169"/>
                  <a:gd name="T71" fmla="*/ 209 h 376"/>
                  <a:gd name="T72" fmla="*/ 136 w 169"/>
                  <a:gd name="T73" fmla="*/ 198 h 376"/>
                  <a:gd name="T74" fmla="*/ 134 w 169"/>
                  <a:gd name="T75" fmla="*/ 189 h 376"/>
                  <a:gd name="T76" fmla="*/ 129 w 169"/>
                  <a:gd name="T77" fmla="*/ 181 h 376"/>
                  <a:gd name="T78" fmla="*/ 124 w 169"/>
                  <a:gd name="T79" fmla="*/ 174 h 376"/>
                  <a:gd name="T80" fmla="*/ 117 w 169"/>
                  <a:gd name="T81" fmla="*/ 170 h 376"/>
                  <a:gd name="T82" fmla="*/ 109 w 169"/>
                  <a:gd name="T83" fmla="*/ 167 h 376"/>
                  <a:gd name="T84" fmla="*/ 100 w 169"/>
                  <a:gd name="T85" fmla="*/ 167 h 376"/>
                  <a:gd name="T86" fmla="*/ 37 w 169"/>
                  <a:gd name="T87" fmla="*/ 167 h 3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69" h="376">
                    <a:moveTo>
                      <a:pt x="169" y="0"/>
                    </a:moveTo>
                    <a:lnTo>
                      <a:pt x="162" y="4"/>
                    </a:lnTo>
                    <a:lnTo>
                      <a:pt x="154" y="8"/>
                    </a:lnTo>
                    <a:lnTo>
                      <a:pt x="147" y="13"/>
                    </a:lnTo>
                    <a:lnTo>
                      <a:pt x="139" y="19"/>
                    </a:lnTo>
                    <a:lnTo>
                      <a:pt x="133" y="24"/>
                    </a:lnTo>
                    <a:lnTo>
                      <a:pt x="125" y="30"/>
                    </a:lnTo>
                    <a:lnTo>
                      <a:pt x="118" y="36"/>
                    </a:lnTo>
                    <a:lnTo>
                      <a:pt x="111" y="42"/>
                    </a:lnTo>
                    <a:lnTo>
                      <a:pt x="104" y="50"/>
                    </a:lnTo>
                    <a:lnTo>
                      <a:pt x="97" y="57"/>
                    </a:lnTo>
                    <a:lnTo>
                      <a:pt x="91" y="65"/>
                    </a:lnTo>
                    <a:lnTo>
                      <a:pt x="85" y="73"/>
                    </a:lnTo>
                    <a:lnTo>
                      <a:pt x="78" y="82"/>
                    </a:lnTo>
                    <a:lnTo>
                      <a:pt x="73" y="91"/>
                    </a:lnTo>
                    <a:lnTo>
                      <a:pt x="67" y="100"/>
                    </a:lnTo>
                    <a:lnTo>
                      <a:pt x="62" y="109"/>
                    </a:lnTo>
                    <a:lnTo>
                      <a:pt x="57" y="119"/>
                    </a:lnTo>
                    <a:lnTo>
                      <a:pt x="52" y="128"/>
                    </a:lnTo>
                    <a:lnTo>
                      <a:pt x="48" y="138"/>
                    </a:lnTo>
                    <a:lnTo>
                      <a:pt x="44" y="148"/>
                    </a:lnTo>
                    <a:lnTo>
                      <a:pt x="41" y="157"/>
                    </a:lnTo>
                    <a:lnTo>
                      <a:pt x="37" y="167"/>
                    </a:lnTo>
                    <a:lnTo>
                      <a:pt x="3" y="293"/>
                    </a:lnTo>
                    <a:lnTo>
                      <a:pt x="2" y="299"/>
                    </a:lnTo>
                    <a:lnTo>
                      <a:pt x="1" y="306"/>
                    </a:lnTo>
                    <a:lnTo>
                      <a:pt x="0" y="313"/>
                    </a:lnTo>
                    <a:lnTo>
                      <a:pt x="0" y="318"/>
                    </a:lnTo>
                    <a:lnTo>
                      <a:pt x="0" y="325"/>
                    </a:lnTo>
                    <a:lnTo>
                      <a:pt x="0" y="331"/>
                    </a:lnTo>
                    <a:lnTo>
                      <a:pt x="1" y="336"/>
                    </a:lnTo>
                    <a:lnTo>
                      <a:pt x="2" y="342"/>
                    </a:lnTo>
                    <a:lnTo>
                      <a:pt x="3" y="347"/>
                    </a:lnTo>
                    <a:lnTo>
                      <a:pt x="4" y="352"/>
                    </a:lnTo>
                    <a:lnTo>
                      <a:pt x="7" y="357"/>
                    </a:lnTo>
                    <a:lnTo>
                      <a:pt x="10" y="360"/>
                    </a:lnTo>
                    <a:lnTo>
                      <a:pt x="12" y="364"/>
                    </a:lnTo>
                    <a:lnTo>
                      <a:pt x="16" y="367"/>
                    </a:lnTo>
                    <a:lnTo>
                      <a:pt x="19" y="371"/>
                    </a:lnTo>
                    <a:lnTo>
                      <a:pt x="23" y="373"/>
                    </a:lnTo>
                    <a:lnTo>
                      <a:pt x="27" y="374"/>
                    </a:lnTo>
                    <a:lnTo>
                      <a:pt x="31" y="375"/>
                    </a:lnTo>
                    <a:lnTo>
                      <a:pt x="35" y="376"/>
                    </a:lnTo>
                    <a:lnTo>
                      <a:pt x="40" y="376"/>
                    </a:lnTo>
                    <a:lnTo>
                      <a:pt x="44" y="376"/>
                    </a:lnTo>
                    <a:lnTo>
                      <a:pt x="49" y="375"/>
                    </a:lnTo>
                    <a:lnTo>
                      <a:pt x="54" y="374"/>
                    </a:lnTo>
                    <a:lnTo>
                      <a:pt x="59" y="373"/>
                    </a:lnTo>
                    <a:lnTo>
                      <a:pt x="63" y="371"/>
                    </a:lnTo>
                    <a:lnTo>
                      <a:pt x="69" y="367"/>
                    </a:lnTo>
                    <a:lnTo>
                      <a:pt x="74" y="364"/>
                    </a:lnTo>
                    <a:lnTo>
                      <a:pt x="78" y="360"/>
                    </a:lnTo>
                    <a:lnTo>
                      <a:pt x="83" y="357"/>
                    </a:lnTo>
                    <a:lnTo>
                      <a:pt x="87" y="352"/>
                    </a:lnTo>
                    <a:lnTo>
                      <a:pt x="92" y="347"/>
                    </a:lnTo>
                    <a:lnTo>
                      <a:pt x="96" y="342"/>
                    </a:lnTo>
                    <a:lnTo>
                      <a:pt x="100" y="336"/>
                    </a:lnTo>
                    <a:lnTo>
                      <a:pt x="104" y="331"/>
                    </a:lnTo>
                    <a:lnTo>
                      <a:pt x="108" y="325"/>
                    </a:lnTo>
                    <a:lnTo>
                      <a:pt x="111" y="318"/>
                    </a:lnTo>
                    <a:lnTo>
                      <a:pt x="113" y="313"/>
                    </a:lnTo>
                    <a:lnTo>
                      <a:pt x="116" y="306"/>
                    </a:lnTo>
                    <a:lnTo>
                      <a:pt x="118" y="299"/>
                    </a:lnTo>
                    <a:lnTo>
                      <a:pt x="120" y="293"/>
                    </a:lnTo>
                    <a:lnTo>
                      <a:pt x="132" y="251"/>
                    </a:lnTo>
                    <a:lnTo>
                      <a:pt x="134" y="245"/>
                    </a:lnTo>
                    <a:lnTo>
                      <a:pt x="135" y="239"/>
                    </a:lnTo>
                    <a:lnTo>
                      <a:pt x="136" y="232"/>
                    </a:lnTo>
                    <a:lnTo>
                      <a:pt x="137" y="226"/>
                    </a:lnTo>
                    <a:lnTo>
                      <a:pt x="138" y="221"/>
                    </a:lnTo>
                    <a:lnTo>
                      <a:pt x="138" y="215"/>
                    </a:lnTo>
                    <a:lnTo>
                      <a:pt x="138" y="209"/>
                    </a:lnTo>
                    <a:lnTo>
                      <a:pt x="137" y="204"/>
                    </a:lnTo>
                    <a:lnTo>
                      <a:pt x="136" y="198"/>
                    </a:lnTo>
                    <a:lnTo>
                      <a:pt x="135" y="193"/>
                    </a:lnTo>
                    <a:lnTo>
                      <a:pt x="134" y="189"/>
                    </a:lnTo>
                    <a:lnTo>
                      <a:pt x="132" y="184"/>
                    </a:lnTo>
                    <a:lnTo>
                      <a:pt x="129" y="181"/>
                    </a:lnTo>
                    <a:lnTo>
                      <a:pt x="126" y="178"/>
                    </a:lnTo>
                    <a:lnTo>
                      <a:pt x="124" y="174"/>
                    </a:lnTo>
                    <a:lnTo>
                      <a:pt x="120" y="172"/>
                    </a:lnTo>
                    <a:lnTo>
                      <a:pt x="117" y="170"/>
                    </a:lnTo>
                    <a:lnTo>
                      <a:pt x="112" y="168"/>
                    </a:lnTo>
                    <a:lnTo>
                      <a:pt x="109" y="167"/>
                    </a:lnTo>
                    <a:lnTo>
                      <a:pt x="104" y="167"/>
                    </a:lnTo>
                    <a:lnTo>
                      <a:pt x="100" y="167"/>
                    </a:lnTo>
                    <a:lnTo>
                      <a:pt x="95" y="167"/>
                    </a:lnTo>
                    <a:lnTo>
                      <a:pt x="37" y="167"/>
                    </a:lnTo>
                  </a:path>
                </a:pathLst>
              </a:custGeom>
              <a:noFill/>
              <a:ln w="127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66" name="Line 138"/>
              <p:cNvSpPr>
                <a:spLocks noChangeShapeType="1"/>
              </p:cNvSpPr>
              <p:nvPr/>
            </p:nvSpPr>
            <p:spPr bwMode="auto">
              <a:xfrm>
                <a:off x="2148" y="1531"/>
                <a:ext cx="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67" name="Line 139"/>
              <p:cNvSpPr>
                <a:spLocks noChangeShapeType="1"/>
              </p:cNvSpPr>
              <p:nvPr/>
            </p:nvSpPr>
            <p:spPr bwMode="auto">
              <a:xfrm>
                <a:off x="2279" y="1531"/>
                <a:ext cx="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68" name="Line 140"/>
              <p:cNvSpPr>
                <a:spLocks noChangeShapeType="1"/>
              </p:cNvSpPr>
              <p:nvPr/>
            </p:nvSpPr>
            <p:spPr bwMode="auto">
              <a:xfrm>
                <a:off x="2279" y="1076"/>
                <a:ext cx="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69" name="Line 141"/>
              <p:cNvSpPr>
                <a:spLocks noChangeShapeType="1"/>
              </p:cNvSpPr>
              <p:nvPr/>
            </p:nvSpPr>
            <p:spPr bwMode="auto">
              <a:xfrm>
                <a:off x="2441" y="1076"/>
                <a:ext cx="12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70" name="Freeform 142"/>
              <p:cNvSpPr>
                <a:spLocks/>
              </p:cNvSpPr>
              <p:nvPr/>
            </p:nvSpPr>
            <p:spPr bwMode="auto">
              <a:xfrm>
                <a:off x="2446" y="1048"/>
                <a:ext cx="15" cy="3"/>
              </a:xfrm>
              <a:custGeom>
                <a:avLst/>
                <a:gdLst>
                  <a:gd name="T0" fmla="*/ 61 w 78"/>
                  <a:gd name="T1" fmla="*/ 0 h 17"/>
                  <a:gd name="T2" fmla="*/ 44 w 78"/>
                  <a:gd name="T3" fmla="*/ 11 h 17"/>
                  <a:gd name="T4" fmla="*/ 0 w 78"/>
                  <a:gd name="T5" fmla="*/ 14 h 17"/>
                  <a:gd name="T6" fmla="*/ 78 w 78"/>
                  <a:gd name="T7" fmla="*/ 17 h 17"/>
                  <a:gd name="T8" fmla="*/ 61 w 78"/>
                  <a:gd name="T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8" h="17">
                    <a:moveTo>
                      <a:pt x="61" y="0"/>
                    </a:moveTo>
                    <a:lnTo>
                      <a:pt x="44" y="11"/>
                    </a:lnTo>
                    <a:lnTo>
                      <a:pt x="0" y="14"/>
                    </a:lnTo>
                    <a:lnTo>
                      <a:pt x="78" y="17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71" name="Freeform 143"/>
              <p:cNvSpPr>
                <a:spLocks/>
              </p:cNvSpPr>
              <p:nvPr/>
            </p:nvSpPr>
            <p:spPr bwMode="auto">
              <a:xfrm>
                <a:off x="2473" y="1038"/>
                <a:ext cx="20" cy="20"/>
              </a:xfrm>
              <a:custGeom>
                <a:avLst/>
                <a:gdLst>
                  <a:gd name="T0" fmla="*/ 94 w 103"/>
                  <a:gd name="T1" fmla="*/ 0 h 107"/>
                  <a:gd name="T2" fmla="*/ 88 w 103"/>
                  <a:gd name="T3" fmla="*/ 0 h 107"/>
                  <a:gd name="T4" fmla="*/ 85 w 103"/>
                  <a:gd name="T5" fmla="*/ 85 h 107"/>
                  <a:gd name="T6" fmla="*/ 77 w 103"/>
                  <a:gd name="T7" fmla="*/ 87 h 107"/>
                  <a:gd name="T8" fmla="*/ 46 w 103"/>
                  <a:gd name="T9" fmla="*/ 88 h 107"/>
                  <a:gd name="T10" fmla="*/ 27 w 103"/>
                  <a:gd name="T11" fmla="*/ 88 h 107"/>
                  <a:gd name="T12" fmla="*/ 0 w 103"/>
                  <a:gd name="T13" fmla="*/ 98 h 107"/>
                  <a:gd name="T14" fmla="*/ 25 w 103"/>
                  <a:gd name="T15" fmla="*/ 107 h 107"/>
                  <a:gd name="T16" fmla="*/ 46 w 103"/>
                  <a:gd name="T17" fmla="*/ 107 h 107"/>
                  <a:gd name="T18" fmla="*/ 50 w 103"/>
                  <a:gd name="T19" fmla="*/ 107 h 107"/>
                  <a:gd name="T20" fmla="*/ 77 w 103"/>
                  <a:gd name="T21" fmla="*/ 105 h 107"/>
                  <a:gd name="T22" fmla="*/ 103 w 103"/>
                  <a:gd name="T23" fmla="*/ 102 h 107"/>
                  <a:gd name="T24" fmla="*/ 94 w 103"/>
                  <a:gd name="T2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3" h="107">
                    <a:moveTo>
                      <a:pt x="94" y="0"/>
                    </a:moveTo>
                    <a:lnTo>
                      <a:pt x="88" y="0"/>
                    </a:lnTo>
                    <a:lnTo>
                      <a:pt x="85" y="85"/>
                    </a:lnTo>
                    <a:lnTo>
                      <a:pt x="77" y="87"/>
                    </a:lnTo>
                    <a:lnTo>
                      <a:pt x="46" y="88"/>
                    </a:lnTo>
                    <a:lnTo>
                      <a:pt x="27" y="88"/>
                    </a:lnTo>
                    <a:lnTo>
                      <a:pt x="0" y="98"/>
                    </a:lnTo>
                    <a:lnTo>
                      <a:pt x="25" y="107"/>
                    </a:lnTo>
                    <a:lnTo>
                      <a:pt x="46" y="107"/>
                    </a:lnTo>
                    <a:lnTo>
                      <a:pt x="50" y="107"/>
                    </a:lnTo>
                    <a:lnTo>
                      <a:pt x="77" y="105"/>
                    </a:lnTo>
                    <a:lnTo>
                      <a:pt x="103" y="102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72" name="Freeform 144"/>
              <p:cNvSpPr>
                <a:spLocks/>
              </p:cNvSpPr>
              <p:nvPr/>
            </p:nvSpPr>
            <p:spPr bwMode="auto">
              <a:xfrm>
                <a:off x="2447" y="1036"/>
                <a:ext cx="12" cy="7"/>
              </a:xfrm>
              <a:custGeom>
                <a:avLst/>
                <a:gdLst>
                  <a:gd name="T0" fmla="*/ 49 w 62"/>
                  <a:gd name="T1" fmla="*/ 0 h 32"/>
                  <a:gd name="T2" fmla="*/ 34 w 62"/>
                  <a:gd name="T3" fmla="*/ 8 h 32"/>
                  <a:gd name="T4" fmla="*/ 0 w 62"/>
                  <a:gd name="T5" fmla="*/ 12 h 32"/>
                  <a:gd name="T6" fmla="*/ 15 w 62"/>
                  <a:gd name="T7" fmla="*/ 32 h 32"/>
                  <a:gd name="T8" fmla="*/ 26 w 62"/>
                  <a:gd name="T9" fmla="*/ 24 h 32"/>
                  <a:gd name="T10" fmla="*/ 62 w 62"/>
                  <a:gd name="T11" fmla="*/ 21 h 32"/>
                  <a:gd name="T12" fmla="*/ 62 w 62"/>
                  <a:gd name="T13" fmla="*/ 13 h 32"/>
                  <a:gd name="T14" fmla="*/ 49 w 62"/>
                  <a:gd name="T1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2" h="32">
                    <a:moveTo>
                      <a:pt x="49" y="0"/>
                    </a:moveTo>
                    <a:lnTo>
                      <a:pt x="34" y="8"/>
                    </a:lnTo>
                    <a:lnTo>
                      <a:pt x="0" y="12"/>
                    </a:lnTo>
                    <a:lnTo>
                      <a:pt x="15" y="32"/>
                    </a:lnTo>
                    <a:lnTo>
                      <a:pt x="26" y="24"/>
                    </a:lnTo>
                    <a:lnTo>
                      <a:pt x="62" y="21"/>
                    </a:lnTo>
                    <a:lnTo>
                      <a:pt x="62" y="13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73" name="Freeform 145"/>
              <p:cNvSpPr>
                <a:spLocks/>
              </p:cNvSpPr>
              <p:nvPr/>
            </p:nvSpPr>
            <p:spPr bwMode="auto">
              <a:xfrm>
                <a:off x="2446" y="1032"/>
                <a:ext cx="1" cy="3"/>
              </a:xfrm>
              <a:custGeom>
                <a:avLst/>
                <a:gdLst>
                  <a:gd name="T0" fmla="*/ 6 w 6"/>
                  <a:gd name="T1" fmla="*/ 0 h 15"/>
                  <a:gd name="T2" fmla="*/ 0 w 6"/>
                  <a:gd name="T3" fmla="*/ 15 h 15"/>
                  <a:gd name="T4" fmla="*/ 0 w 6"/>
                  <a:gd name="T5" fmla="*/ 15 h 15"/>
                  <a:gd name="T6" fmla="*/ 6 w 6"/>
                  <a:gd name="T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5">
                    <a:moveTo>
                      <a:pt x="6" y="0"/>
                    </a:moveTo>
                    <a:lnTo>
                      <a:pt x="0" y="15"/>
                    </a:lnTo>
                    <a:lnTo>
                      <a:pt x="0" y="1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74" name="Freeform 146"/>
              <p:cNvSpPr>
                <a:spLocks/>
              </p:cNvSpPr>
              <p:nvPr/>
            </p:nvSpPr>
            <p:spPr bwMode="auto">
              <a:xfrm>
                <a:off x="2461" y="1024"/>
                <a:ext cx="2" cy="2"/>
              </a:xfrm>
              <a:custGeom>
                <a:avLst/>
                <a:gdLst>
                  <a:gd name="T0" fmla="*/ 9 w 12"/>
                  <a:gd name="T1" fmla="*/ 0 h 8"/>
                  <a:gd name="T2" fmla="*/ 0 w 12"/>
                  <a:gd name="T3" fmla="*/ 8 h 8"/>
                  <a:gd name="T4" fmla="*/ 12 w 12"/>
                  <a:gd name="T5" fmla="*/ 7 h 8"/>
                  <a:gd name="T6" fmla="*/ 9 w 12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8">
                    <a:moveTo>
                      <a:pt x="9" y="0"/>
                    </a:moveTo>
                    <a:lnTo>
                      <a:pt x="0" y="8"/>
                    </a:lnTo>
                    <a:lnTo>
                      <a:pt x="12" y="7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75" name="Freeform 147"/>
              <p:cNvSpPr>
                <a:spLocks/>
              </p:cNvSpPr>
              <p:nvPr/>
            </p:nvSpPr>
            <p:spPr bwMode="auto">
              <a:xfrm>
                <a:off x="2470" y="1012"/>
                <a:ext cx="16" cy="44"/>
              </a:xfrm>
              <a:custGeom>
                <a:avLst/>
                <a:gdLst>
                  <a:gd name="T0" fmla="*/ 6 w 86"/>
                  <a:gd name="T1" fmla="*/ 0 h 229"/>
                  <a:gd name="T2" fmla="*/ 0 w 86"/>
                  <a:gd name="T3" fmla="*/ 0 h 229"/>
                  <a:gd name="T4" fmla="*/ 3 w 86"/>
                  <a:gd name="T5" fmla="*/ 18 h 229"/>
                  <a:gd name="T6" fmla="*/ 7 w 86"/>
                  <a:gd name="T7" fmla="*/ 52 h 229"/>
                  <a:gd name="T8" fmla="*/ 7 w 86"/>
                  <a:gd name="T9" fmla="*/ 204 h 229"/>
                  <a:gd name="T10" fmla="*/ 14 w 86"/>
                  <a:gd name="T11" fmla="*/ 229 h 229"/>
                  <a:gd name="T12" fmla="*/ 41 w 86"/>
                  <a:gd name="T13" fmla="*/ 219 h 229"/>
                  <a:gd name="T14" fmla="*/ 36 w 86"/>
                  <a:gd name="T15" fmla="*/ 219 h 229"/>
                  <a:gd name="T16" fmla="*/ 22 w 86"/>
                  <a:gd name="T17" fmla="*/ 199 h 229"/>
                  <a:gd name="T18" fmla="*/ 22 w 86"/>
                  <a:gd name="T19" fmla="*/ 41 h 229"/>
                  <a:gd name="T20" fmla="*/ 86 w 86"/>
                  <a:gd name="T21" fmla="*/ 32 h 229"/>
                  <a:gd name="T22" fmla="*/ 84 w 86"/>
                  <a:gd name="T23" fmla="*/ 24 h 229"/>
                  <a:gd name="T24" fmla="*/ 19 w 86"/>
                  <a:gd name="T25" fmla="*/ 22 h 229"/>
                  <a:gd name="T26" fmla="*/ 6 w 86"/>
                  <a:gd name="T27" fmla="*/ 0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6" h="229">
                    <a:moveTo>
                      <a:pt x="6" y="0"/>
                    </a:moveTo>
                    <a:lnTo>
                      <a:pt x="0" y="0"/>
                    </a:lnTo>
                    <a:lnTo>
                      <a:pt x="3" y="18"/>
                    </a:lnTo>
                    <a:lnTo>
                      <a:pt x="7" y="52"/>
                    </a:lnTo>
                    <a:lnTo>
                      <a:pt x="7" y="204"/>
                    </a:lnTo>
                    <a:lnTo>
                      <a:pt x="14" y="229"/>
                    </a:lnTo>
                    <a:lnTo>
                      <a:pt x="41" y="219"/>
                    </a:lnTo>
                    <a:lnTo>
                      <a:pt x="36" y="219"/>
                    </a:lnTo>
                    <a:lnTo>
                      <a:pt x="22" y="199"/>
                    </a:lnTo>
                    <a:lnTo>
                      <a:pt x="22" y="41"/>
                    </a:lnTo>
                    <a:lnTo>
                      <a:pt x="86" y="32"/>
                    </a:lnTo>
                    <a:lnTo>
                      <a:pt x="84" y="24"/>
                    </a:lnTo>
                    <a:lnTo>
                      <a:pt x="19" y="2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76" name="Freeform 148"/>
              <p:cNvSpPr>
                <a:spLocks/>
              </p:cNvSpPr>
              <p:nvPr/>
            </p:nvSpPr>
            <p:spPr bwMode="auto">
              <a:xfrm>
                <a:off x="2446" y="1010"/>
                <a:ext cx="7" cy="22"/>
              </a:xfrm>
              <a:custGeom>
                <a:avLst/>
                <a:gdLst>
                  <a:gd name="T0" fmla="*/ 33 w 33"/>
                  <a:gd name="T1" fmla="*/ 0 h 115"/>
                  <a:gd name="T2" fmla="*/ 19 w 33"/>
                  <a:gd name="T3" fmla="*/ 1 h 115"/>
                  <a:gd name="T4" fmla="*/ 18 w 33"/>
                  <a:gd name="T5" fmla="*/ 19 h 115"/>
                  <a:gd name="T6" fmla="*/ 17 w 33"/>
                  <a:gd name="T7" fmla="*/ 43 h 115"/>
                  <a:gd name="T8" fmla="*/ 16 w 33"/>
                  <a:gd name="T9" fmla="*/ 50 h 115"/>
                  <a:gd name="T10" fmla="*/ 8 w 33"/>
                  <a:gd name="T11" fmla="*/ 84 h 115"/>
                  <a:gd name="T12" fmla="*/ 0 w 33"/>
                  <a:gd name="T13" fmla="*/ 108 h 115"/>
                  <a:gd name="T14" fmla="*/ 6 w 33"/>
                  <a:gd name="T15" fmla="*/ 115 h 115"/>
                  <a:gd name="T16" fmla="*/ 20 w 33"/>
                  <a:gd name="T17" fmla="*/ 80 h 115"/>
                  <a:gd name="T18" fmla="*/ 28 w 33"/>
                  <a:gd name="T19" fmla="*/ 50 h 115"/>
                  <a:gd name="T20" fmla="*/ 30 w 33"/>
                  <a:gd name="T21" fmla="*/ 33 h 115"/>
                  <a:gd name="T22" fmla="*/ 31 w 33"/>
                  <a:gd name="T23" fmla="*/ 2 h 115"/>
                  <a:gd name="T24" fmla="*/ 33 w 33"/>
                  <a:gd name="T2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" h="115">
                    <a:moveTo>
                      <a:pt x="33" y="0"/>
                    </a:moveTo>
                    <a:lnTo>
                      <a:pt x="19" y="1"/>
                    </a:lnTo>
                    <a:lnTo>
                      <a:pt x="18" y="19"/>
                    </a:lnTo>
                    <a:lnTo>
                      <a:pt x="17" y="43"/>
                    </a:lnTo>
                    <a:lnTo>
                      <a:pt x="16" y="50"/>
                    </a:lnTo>
                    <a:lnTo>
                      <a:pt x="8" y="84"/>
                    </a:lnTo>
                    <a:lnTo>
                      <a:pt x="0" y="108"/>
                    </a:lnTo>
                    <a:lnTo>
                      <a:pt x="6" y="115"/>
                    </a:lnTo>
                    <a:lnTo>
                      <a:pt x="20" y="80"/>
                    </a:lnTo>
                    <a:lnTo>
                      <a:pt x="28" y="50"/>
                    </a:lnTo>
                    <a:lnTo>
                      <a:pt x="30" y="33"/>
                    </a:lnTo>
                    <a:lnTo>
                      <a:pt x="31" y="2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77" name="Freeform 149"/>
              <p:cNvSpPr>
                <a:spLocks/>
              </p:cNvSpPr>
              <p:nvPr/>
            </p:nvSpPr>
            <p:spPr bwMode="auto">
              <a:xfrm>
                <a:off x="2455" y="1008"/>
                <a:ext cx="8" cy="22"/>
              </a:xfrm>
              <a:custGeom>
                <a:avLst/>
                <a:gdLst>
                  <a:gd name="T0" fmla="*/ 13 w 36"/>
                  <a:gd name="T1" fmla="*/ 0 h 107"/>
                  <a:gd name="T2" fmla="*/ 0 w 36"/>
                  <a:gd name="T3" fmla="*/ 2 h 107"/>
                  <a:gd name="T4" fmla="*/ 0 w 36"/>
                  <a:gd name="T5" fmla="*/ 76 h 107"/>
                  <a:gd name="T6" fmla="*/ 1 w 36"/>
                  <a:gd name="T7" fmla="*/ 87 h 107"/>
                  <a:gd name="T8" fmla="*/ 17 w 36"/>
                  <a:gd name="T9" fmla="*/ 107 h 107"/>
                  <a:gd name="T10" fmla="*/ 36 w 36"/>
                  <a:gd name="T11" fmla="*/ 103 h 107"/>
                  <a:gd name="T12" fmla="*/ 24 w 36"/>
                  <a:gd name="T13" fmla="*/ 90 h 107"/>
                  <a:gd name="T14" fmla="*/ 13 w 36"/>
                  <a:gd name="T15" fmla="*/ 73 h 107"/>
                  <a:gd name="T16" fmla="*/ 13 w 36"/>
                  <a:gd name="T17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107">
                    <a:moveTo>
                      <a:pt x="13" y="0"/>
                    </a:moveTo>
                    <a:lnTo>
                      <a:pt x="0" y="2"/>
                    </a:lnTo>
                    <a:lnTo>
                      <a:pt x="0" y="76"/>
                    </a:lnTo>
                    <a:lnTo>
                      <a:pt x="1" y="87"/>
                    </a:lnTo>
                    <a:lnTo>
                      <a:pt x="17" y="107"/>
                    </a:lnTo>
                    <a:lnTo>
                      <a:pt x="36" y="103"/>
                    </a:lnTo>
                    <a:lnTo>
                      <a:pt x="24" y="90"/>
                    </a:lnTo>
                    <a:lnTo>
                      <a:pt x="13" y="73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78" name="Freeform 150"/>
              <p:cNvSpPr>
                <a:spLocks/>
              </p:cNvSpPr>
              <p:nvPr/>
            </p:nvSpPr>
            <p:spPr bwMode="auto">
              <a:xfrm>
                <a:off x="2442" y="1000"/>
                <a:ext cx="21" cy="62"/>
              </a:xfrm>
              <a:custGeom>
                <a:avLst/>
                <a:gdLst>
                  <a:gd name="T0" fmla="*/ 6 w 116"/>
                  <a:gd name="T1" fmla="*/ 0 h 318"/>
                  <a:gd name="T2" fmla="*/ 0 w 116"/>
                  <a:gd name="T3" fmla="*/ 0 h 318"/>
                  <a:gd name="T4" fmla="*/ 1 w 116"/>
                  <a:gd name="T5" fmla="*/ 5 h 318"/>
                  <a:gd name="T6" fmla="*/ 7 w 116"/>
                  <a:gd name="T7" fmla="*/ 41 h 318"/>
                  <a:gd name="T8" fmla="*/ 7 w 116"/>
                  <a:gd name="T9" fmla="*/ 53 h 318"/>
                  <a:gd name="T10" fmla="*/ 8 w 116"/>
                  <a:gd name="T11" fmla="*/ 90 h 318"/>
                  <a:gd name="T12" fmla="*/ 8 w 116"/>
                  <a:gd name="T13" fmla="*/ 149 h 318"/>
                  <a:gd name="T14" fmla="*/ 8 w 116"/>
                  <a:gd name="T15" fmla="*/ 193 h 318"/>
                  <a:gd name="T16" fmla="*/ 8 w 116"/>
                  <a:gd name="T17" fmla="*/ 236 h 318"/>
                  <a:gd name="T18" fmla="*/ 8 w 116"/>
                  <a:gd name="T19" fmla="*/ 252 h 318"/>
                  <a:gd name="T20" fmla="*/ 3 w 116"/>
                  <a:gd name="T21" fmla="*/ 272 h 318"/>
                  <a:gd name="T22" fmla="*/ 15 w 116"/>
                  <a:gd name="T23" fmla="*/ 318 h 318"/>
                  <a:gd name="T24" fmla="*/ 22 w 116"/>
                  <a:gd name="T25" fmla="*/ 318 h 318"/>
                  <a:gd name="T26" fmla="*/ 22 w 116"/>
                  <a:gd name="T27" fmla="*/ 311 h 318"/>
                  <a:gd name="T28" fmla="*/ 23 w 116"/>
                  <a:gd name="T29" fmla="*/ 289 h 318"/>
                  <a:gd name="T30" fmla="*/ 23 w 116"/>
                  <a:gd name="T31" fmla="*/ 282 h 318"/>
                  <a:gd name="T32" fmla="*/ 101 w 116"/>
                  <a:gd name="T33" fmla="*/ 271 h 318"/>
                  <a:gd name="T34" fmla="*/ 101 w 116"/>
                  <a:gd name="T35" fmla="*/ 266 h 318"/>
                  <a:gd name="T36" fmla="*/ 23 w 116"/>
                  <a:gd name="T37" fmla="*/ 263 h 318"/>
                  <a:gd name="T38" fmla="*/ 23 w 116"/>
                  <a:gd name="T39" fmla="*/ 261 h 318"/>
                  <a:gd name="T40" fmla="*/ 23 w 116"/>
                  <a:gd name="T41" fmla="*/ 228 h 318"/>
                  <a:gd name="T42" fmla="*/ 23 w 116"/>
                  <a:gd name="T43" fmla="*/ 188 h 318"/>
                  <a:gd name="T44" fmla="*/ 23 w 116"/>
                  <a:gd name="T45" fmla="*/ 178 h 318"/>
                  <a:gd name="T46" fmla="*/ 29 w 116"/>
                  <a:gd name="T47" fmla="*/ 163 h 318"/>
                  <a:gd name="T48" fmla="*/ 23 w 116"/>
                  <a:gd name="T49" fmla="*/ 156 h 318"/>
                  <a:gd name="T50" fmla="*/ 23 w 116"/>
                  <a:gd name="T51" fmla="*/ 143 h 318"/>
                  <a:gd name="T52" fmla="*/ 22 w 116"/>
                  <a:gd name="T53" fmla="*/ 91 h 318"/>
                  <a:gd name="T54" fmla="*/ 22 w 116"/>
                  <a:gd name="T55" fmla="*/ 52 h 318"/>
                  <a:gd name="T56" fmla="*/ 42 w 116"/>
                  <a:gd name="T57" fmla="*/ 49 h 318"/>
                  <a:gd name="T58" fmla="*/ 56 w 116"/>
                  <a:gd name="T59" fmla="*/ 48 h 318"/>
                  <a:gd name="T60" fmla="*/ 76 w 116"/>
                  <a:gd name="T61" fmla="*/ 44 h 318"/>
                  <a:gd name="T62" fmla="*/ 89 w 116"/>
                  <a:gd name="T63" fmla="*/ 42 h 318"/>
                  <a:gd name="T64" fmla="*/ 116 w 116"/>
                  <a:gd name="T65" fmla="*/ 39 h 318"/>
                  <a:gd name="T66" fmla="*/ 22 w 116"/>
                  <a:gd name="T67" fmla="*/ 34 h 318"/>
                  <a:gd name="T68" fmla="*/ 22 w 116"/>
                  <a:gd name="T69" fmla="*/ 33 h 318"/>
                  <a:gd name="T70" fmla="*/ 6 w 116"/>
                  <a:gd name="T71" fmla="*/ 0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6" h="318">
                    <a:moveTo>
                      <a:pt x="6" y="0"/>
                    </a:moveTo>
                    <a:lnTo>
                      <a:pt x="0" y="0"/>
                    </a:lnTo>
                    <a:lnTo>
                      <a:pt x="1" y="5"/>
                    </a:lnTo>
                    <a:lnTo>
                      <a:pt x="7" y="41"/>
                    </a:lnTo>
                    <a:lnTo>
                      <a:pt x="7" y="53"/>
                    </a:lnTo>
                    <a:lnTo>
                      <a:pt x="8" y="90"/>
                    </a:lnTo>
                    <a:lnTo>
                      <a:pt x="8" y="149"/>
                    </a:lnTo>
                    <a:lnTo>
                      <a:pt x="8" y="193"/>
                    </a:lnTo>
                    <a:lnTo>
                      <a:pt x="8" y="236"/>
                    </a:lnTo>
                    <a:lnTo>
                      <a:pt x="8" y="252"/>
                    </a:lnTo>
                    <a:lnTo>
                      <a:pt x="3" y="272"/>
                    </a:lnTo>
                    <a:lnTo>
                      <a:pt x="15" y="318"/>
                    </a:lnTo>
                    <a:lnTo>
                      <a:pt x="22" y="318"/>
                    </a:lnTo>
                    <a:lnTo>
                      <a:pt x="22" y="311"/>
                    </a:lnTo>
                    <a:lnTo>
                      <a:pt x="23" y="289"/>
                    </a:lnTo>
                    <a:lnTo>
                      <a:pt x="23" y="282"/>
                    </a:lnTo>
                    <a:lnTo>
                      <a:pt x="101" y="271"/>
                    </a:lnTo>
                    <a:lnTo>
                      <a:pt x="101" y="266"/>
                    </a:lnTo>
                    <a:lnTo>
                      <a:pt x="23" y="263"/>
                    </a:lnTo>
                    <a:lnTo>
                      <a:pt x="23" y="261"/>
                    </a:lnTo>
                    <a:lnTo>
                      <a:pt x="23" y="228"/>
                    </a:lnTo>
                    <a:lnTo>
                      <a:pt x="23" y="188"/>
                    </a:lnTo>
                    <a:lnTo>
                      <a:pt x="23" y="178"/>
                    </a:lnTo>
                    <a:lnTo>
                      <a:pt x="29" y="163"/>
                    </a:lnTo>
                    <a:lnTo>
                      <a:pt x="23" y="156"/>
                    </a:lnTo>
                    <a:lnTo>
                      <a:pt x="23" y="143"/>
                    </a:lnTo>
                    <a:lnTo>
                      <a:pt x="22" y="91"/>
                    </a:lnTo>
                    <a:lnTo>
                      <a:pt x="22" y="52"/>
                    </a:lnTo>
                    <a:lnTo>
                      <a:pt x="42" y="49"/>
                    </a:lnTo>
                    <a:lnTo>
                      <a:pt x="56" y="48"/>
                    </a:lnTo>
                    <a:lnTo>
                      <a:pt x="76" y="44"/>
                    </a:lnTo>
                    <a:lnTo>
                      <a:pt x="89" y="42"/>
                    </a:lnTo>
                    <a:lnTo>
                      <a:pt x="116" y="39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79" name="Freeform 151"/>
              <p:cNvSpPr>
                <a:spLocks/>
              </p:cNvSpPr>
              <p:nvPr/>
            </p:nvSpPr>
            <p:spPr bwMode="auto">
              <a:xfrm>
                <a:off x="2446" y="1000"/>
                <a:ext cx="23" cy="59"/>
              </a:xfrm>
              <a:custGeom>
                <a:avLst/>
                <a:gdLst>
                  <a:gd name="T0" fmla="*/ 105 w 118"/>
                  <a:gd name="T1" fmla="*/ 0 h 308"/>
                  <a:gd name="T2" fmla="*/ 87 w 118"/>
                  <a:gd name="T3" fmla="*/ 22 h 308"/>
                  <a:gd name="T4" fmla="*/ 67 w 118"/>
                  <a:gd name="T5" fmla="*/ 25 h 308"/>
                  <a:gd name="T6" fmla="*/ 54 w 118"/>
                  <a:gd name="T7" fmla="*/ 26 h 308"/>
                  <a:gd name="T8" fmla="*/ 34 w 118"/>
                  <a:gd name="T9" fmla="*/ 30 h 308"/>
                  <a:gd name="T10" fmla="*/ 21 w 118"/>
                  <a:gd name="T11" fmla="*/ 31 h 308"/>
                  <a:gd name="T12" fmla="*/ 0 w 118"/>
                  <a:gd name="T13" fmla="*/ 34 h 308"/>
                  <a:gd name="T14" fmla="*/ 94 w 118"/>
                  <a:gd name="T15" fmla="*/ 39 h 308"/>
                  <a:gd name="T16" fmla="*/ 94 w 118"/>
                  <a:gd name="T17" fmla="*/ 66 h 308"/>
                  <a:gd name="T18" fmla="*/ 90 w 118"/>
                  <a:gd name="T19" fmla="*/ 128 h 308"/>
                  <a:gd name="T20" fmla="*/ 90 w 118"/>
                  <a:gd name="T21" fmla="*/ 131 h 308"/>
                  <a:gd name="T22" fmla="*/ 78 w 118"/>
                  <a:gd name="T23" fmla="*/ 132 h 308"/>
                  <a:gd name="T24" fmla="*/ 90 w 118"/>
                  <a:gd name="T25" fmla="*/ 145 h 308"/>
                  <a:gd name="T26" fmla="*/ 89 w 118"/>
                  <a:gd name="T27" fmla="*/ 178 h 308"/>
                  <a:gd name="T28" fmla="*/ 88 w 118"/>
                  <a:gd name="T29" fmla="*/ 213 h 308"/>
                  <a:gd name="T30" fmla="*/ 87 w 118"/>
                  <a:gd name="T31" fmla="*/ 236 h 308"/>
                  <a:gd name="T32" fmla="*/ 87 w 118"/>
                  <a:gd name="T33" fmla="*/ 245 h 308"/>
                  <a:gd name="T34" fmla="*/ 79 w 118"/>
                  <a:gd name="T35" fmla="*/ 266 h 308"/>
                  <a:gd name="T36" fmla="*/ 79 w 118"/>
                  <a:gd name="T37" fmla="*/ 271 h 308"/>
                  <a:gd name="T38" fmla="*/ 87 w 118"/>
                  <a:gd name="T39" fmla="*/ 308 h 308"/>
                  <a:gd name="T40" fmla="*/ 93 w 118"/>
                  <a:gd name="T41" fmla="*/ 308 h 308"/>
                  <a:gd name="T42" fmla="*/ 94 w 118"/>
                  <a:gd name="T43" fmla="*/ 307 h 308"/>
                  <a:gd name="T44" fmla="*/ 96 w 118"/>
                  <a:gd name="T45" fmla="*/ 278 h 308"/>
                  <a:gd name="T46" fmla="*/ 99 w 118"/>
                  <a:gd name="T47" fmla="*/ 243 h 308"/>
                  <a:gd name="T48" fmla="*/ 102 w 118"/>
                  <a:gd name="T49" fmla="*/ 201 h 308"/>
                  <a:gd name="T50" fmla="*/ 105 w 118"/>
                  <a:gd name="T51" fmla="*/ 152 h 308"/>
                  <a:gd name="T52" fmla="*/ 106 w 118"/>
                  <a:gd name="T53" fmla="*/ 97 h 308"/>
                  <a:gd name="T54" fmla="*/ 109 w 118"/>
                  <a:gd name="T55" fmla="*/ 57 h 308"/>
                  <a:gd name="T56" fmla="*/ 109 w 118"/>
                  <a:gd name="T57" fmla="*/ 41 h 308"/>
                  <a:gd name="T58" fmla="*/ 118 w 118"/>
                  <a:gd name="T59" fmla="*/ 20 h 308"/>
                  <a:gd name="T60" fmla="*/ 105 w 118"/>
                  <a:gd name="T61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18" h="308">
                    <a:moveTo>
                      <a:pt x="105" y="0"/>
                    </a:moveTo>
                    <a:lnTo>
                      <a:pt x="87" y="22"/>
                    </a:lnTo>
                    <a:lnTo>
                      <a:pt x="67" y="25"/>
                    </a:lnTo>
                    <a:lnTo>
                      <a:pt x="54" y="26"/>
                    </a:lnTo>
                    <a:lnTo>
                      <a:pt x="34" y="30"/>
                    </a:lnTo>
                    <a:lnTo>
                      <a:pt x="21" y="31"/>
                    </a:lnTo>
                    <a:lnTo>
                      <a:pt x="0" y="34"/>
                    </a:lnTo>
                    <a:lnTo>
                      <a:pt x="94" y="39"/>
                    </a:lnTo>
                    <a:lnTo>
                      <a:pt x="94" y="66"/>
                    </a:lnTo>
                    <a:lnTo>
                      <a:pt x="90" y="128"/>
                    </a:lnTo>
                    <a:lnTo>
                      <a:pt x="90" y="131"/>
                    </a:lnTo>
                    <a:lnTo>
                      <a:pt x="78" y="132"/>
                    </a:lnTo>
                    <a:lnTo>
                      <a:pt x="90" y="145"/>
                    </a:lnTo>
                    <a:lnTo>
                      <a:pt x="89" y="178"/>
                    </a:lnTo>
                    <a:lnTo>
                      <a:pt x="88" y="213"/>
                    </a:lnTo>
                    <a:lnTo>
                      <a:pt x="87" y="236"/>
                    </a:lnTo>
                    <a:lnTo>
                      <a:pt x="87" y="245"/>
                    </a:lnTo>
                    <a:lnTo>
                      <a:pt x="79" y="266"/>
                    </a:lnTo>
                    <a:lnTo>
                      <a:pt x="79" y="271"/>
                    </a:lnTo>
                    <a:lnTo>
                      <a:pt x="87" y="308"/>
                    </a:lnTo>
                    <a:lnTo>
                      <a:pt x="93" y="308"/>
                    </a:lnTo>
                    <a:lnTo>
                      <a:pt x="94" y="307"/>
                    </a:lnTo>
                    <a:lnTo>
                      <a:pt x="96" y="278"/>
                    </a:lnTo>
                    <a:lnTo>
                      <a:pt x="99" y="243"/>
                    </a:lnTo>
                    <a:lnTo>
                      <a:pt x="102" y="201"/>
                    </a:lnTo>
                    <a:lnTo>
                      <a:pt x="105" y="152"/>
                    </a:lnTo>
                    <a:lnTo>
                      <a:pt x="106" y="97"/>
                    </a:lnTo>
                    <a:lnTo>
                      <a:pt x="109" y="57"/>
                    </a:lnTo>
                    <a:lnTo>
                      <a:pt x="109" y="41"/>
                    </a:lnTo>
                    <a:lnTo>
                      <a:pt x="118" y="20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80" name="Freeform 152"/>
              <p:cNvSpPr>
                <a:spLocks/>
              </p:cNvSpPr>
              <p:nvPr/>
            </p:nvSpPr>
            <p:spPr bwMode="auto">
              <a:xfrm>
                <a:off x="2469" y="996"/>
                <a:ext cx="14" cy="4"/>
              </a:xfrm>
              <a:custGeom>
                <a:avLst/>
                <a:gdLst>
                  <a:gd name="T0" fmla="*/ 0 w 78"/>
                  <a:gd name="T1" fmla="*/ 0 h 19"/>
                  <a:gd name="T2" fmla="*/ 17 w 78"/>
                  <a:gd name="T3" fmla="*/ 19 h 19"/>
                  <a:gd name="T4" fmla="*/ 34 w 78"/>
                  <a:gd name="T5" fmla="*/ 11 h 19"/>
                  <a:gd name="T6" fmla="*/ 78 w 78"/>
                  <a:gd name="T7" fmla="*/ 6 h 19"/>
                  <a:gd name="T8" fmla="*/ 0 w 78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8" h="19">
                    <a:moveTo>
                      <a:pt x="0" y="0"/>
                    </a:moveTo>
                    <a:lnTo>
                      <a:pt x="17" y="19"/>
                    </a:lnTo>
                    <a:lnTo>
                      <a:pt x="34" y="11"/>
                    </a:lnTo>
                    <a:lnTo>
                      <a:pt x="78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81" name="Freeform 153"/>
              <p:cNvSpPr>
                <a:spLocks/>
              </p:cNvSpPr>
              <p:nvPr/>
            </p:nvSpPr>
            <p:spPr bwMode="auto">
              <a:xfrm>
                <a:off x="2450" y="994"/>
                <a:ext cx="3" cy="13"/>
              </a:xfrm>
              <a:custGeom>
                <a:avLst/>
                <a:gdLst>
                  <a:gd name="T0" fmla="*/ 14 w 14"/>
                  <a:gd name="T1" fmla="*/ 0 h 71"/>
                  <a:gd name="T2" fmla="*/ 0 w 14"/>
                  <a:gd name="T3" fmla="*/ 1 h 71"/>
                  <a:gd name="T4" fmla="*/ 0 w 14"/>
                  <a:gd name="T5" fmla="*/ 26 h 71"/>
                  <a:gd name="T6" fmla="*/ 0 w 14"/>
                  <a:gd name="T7" fmla="*/ 71 h 71"/>
                  <a:gd name="T8" fmla="*/ 13 w 14"/>
                  <a:gd name="T9" fmla="*/ 70 h 71"/>
                  <a:gd name="T10" fmla="*/ 13 w 14"/>
                  <a:gd name="T11" fmla="*/ 47 h 71"/>
                  <a:gd name="T12" fmla="*/ 14 w 14"/>
                  <a:gd name="T13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71">
                    <a:moveTo>
                      <a:pt x="14" y="0"/>
                    </a:moveTo>
                    <a:lnTo>
                      <a:pt x="0" y="1"/>
                    </a:lnTo>
                    <a:lnTo>
                      <a:pt x="0" y="26"/>
                    </a:lnTo>
                    <a:lnTo>
                      <a:pt x="0" y="71"/>
                    </a:lnTo>
                    <a:lnTo>
                      <a:pt x="13" y="70"/>
                    </a:lnTo>
                    <a:lnTo>
                      <a:pt x="13" y="47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82" name="Freeform 154"/>
              <p:cNvSpPr>
                <a:spLocks/>
              </p:cNvSpPr>
              <p:nvPr/>
            </p:nvSpPr>
            <p:spPr bwMode="auto">
              <a:xfrm>
                <a:off x="2455" y="992"/>
                <a:ext cx="3" cy="14"/>
              </a:xfrm>
              <a:custGeom>
                <a:avLst/>
                <a:gdLst>
                  <a:gd name="T0" fmla="*/ 13 w 13"/>
                  <a:gd name="T1" fmla="*/ 0 h 70"/>
                  <a:gd name="T2" fmla="*/ 0 w 13"/>
                  <a:gd name="T3" fmla="*/ 2 h 70"/>
                  <a:gd name="T4" fmla="*/ 0 w 13"/>
                  <a:gd name="T5" fmla="*/ 70 h 70"/>
                  <a:gd name="T6" fmla="*/ 13 w 13"/>
                  <a:gd name="T7" fmla="*/ 69 h 70"/>
                  <a:gd name="T8" fmla="*/ 13 w 13"/>
                  <a:gd name="T9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70">
                    <a:moveTo>
                      <a:pt x="13" y="0"/>
                    </a:moveTo>
                    <a:lnTo>
                      <a:pt x="0" y="2"/>
                    </a:lnTo>
                    <a:lnTo>
                      <a:pt x="0" y="70"/>
                    </a:lnTo>
                    <a:lnTo>
                      <a:pt x="13" y="69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83" name="Freeform 155"/>
              <p:cNvSpPr>
                <a:spLocks/>
              </p:cNvSpPr>
              <p:nvPr/>
            </p:nvSpPr>
            <p:spPr bwMode="auto">
              <a:xfrm>
                <a:off x="2469" y="990"/>
                <a:ext cx="20" cy="26"/>
              </a:xfrm>
              <a:custGeom>
                <a:avLst/>
                <a:gdLst>
                  <a:gd name="T0" fmla="*/ 87 w 103"/>
                  <a:gd name="T1" fmla="*/ 0 h 143"/>
                  <a:gd name="T2" fmla="*/ 70 w 103"/>
                  <a:gd name="T3" fmla="*/ 24 h 143"/>
                  <a:gd name="T4" fmla="*/ 0 w 103"/>
                  <a:gd name="T5" fmla="*/ 35 h 143"/>
                  <a:gd name="T6" fmla="*/ 78 w 103"/>
                  <a:gd name="T7" fmla="*/ 41 h 143"/>
                  <a:gd name="T8" fmla="*/ 69 w 103"/>
                  <a:gd name="T9" fmla="*/ 135 h 143"/>
                  <a:gd name="T10" fmla="*/ 60 w 103"/>
                  <a:gd name="T11" fmla="*/ 139 h 143"/>
                  <a:gd name="T12" fmla="*/ 28 w 103"/>
                  <a:gd name="T13" fmla="*/ 141 h 143"/>
                  <a:gd name="T14" fmla="*/ 93 w 103"/>
                  <a:gd name="T15" fmla="*/ 143 h 143"/>
                  <a:gd name="T16" fmla="*/ 83 w 103"/>
                  <a:gd name="T17" fmla="*/ 134 h 143"/>
                  <a:gd name="T18" fmla="*/ 85 w 103"/>
                  <a:gd name="T19" fmla="*/ 107 h 143"/>
                  <a:gd name="T20" fmla="*/ 90 w 103"/>
                  <a:gd name="T21" fmla="*/ 65 h 143"/>
                  <a:gd name="T22" fmla="*/ 92 w 103"/>
                  <a:gd name="T23" fmla="*/ 44 h 143"/>
                  <a:gd name="T24" fmla="*/ 103 w 103"/>
                  <a:gd name="T25" fmla="*/ 20 h 143"/>
                  <a:gd name="T26" fmla="*/ 87 w 103"/>
                  <a:gd name="T27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3" h="143">
                    <a:moveTo>
                      <a:pt x="87" y="0"/>
                    </a:moveTo>
                    <a:lnTo>
                      <a:pt x="70" y="24"/>
                    </a:lnTo>
                    <a:lnTo>
                      <a:pt x="0" y="35"/>
                    </a:lnTo>
                    <a:lnTo>
                      <a:pt x="78" y="41"/>
                    </a:lnTo>
                    <a:lnTo>
                      <a:pt x="69" y="135"/>
                    </a:lnTo>
                    <a:lnTo>
                      <a:pt x="60" y="139"/>
                    </a:lnTo>
                    <a:lnTo>
                      <a:pt x="28" y="141"/>
                    </a:lnTo>
                    <a:lnTo>
                      <a:pt x="93" y="143"/>
                    </a:lnTo>
                    <a:lnTo>
                      <a:pt x="83" y="134"/>
                    </a:lnTo>
                    <a:lnTo>
                      <a:pt x="85" y="107"/>
                    </a:lnTo>
                    <a:lnTo>
                      <a:pt x="90" y="65"/>
                    </a:lnTo>
                    <a:lnTo>
                      <a:pt x="92" y="44"/>
                    </a:lnTo>
                    <a:lnTo>
                      <a:pt x="103" y="20"/>
                    </a:lnTo>
                    <a:lnTo>
                      <a:pt x="87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84" name="Freeform 156"/>
              <p:cNvSpPr>
                <a:spLocks/>
              </p:cNvSpPr>
              <p:nvPr/>
            </p:nvSpPr>
            <p:spPr bwMode="auto">
              <a:xfrm>
                <a:off x="2439" y="987"/>
                <a:ext cx="31" cy="8"/>
              </a:xfrm>
              <a:custGeom>
                <a:avLst/>
                <a:gdLst>
                  <a:gd name="T0" fmla="*/ 146 w 163"/>
                  <a:gd name="T1" fmla="*/ 0 h 44"/>
                  <a:gd name="T2" fmla="*/ 126 w 163"/>
                  <a:gd name="T3" fmla="*/ 11 h 44"/>
                  <a:gd name="T4" fmla="*/ 0 w 163"/>
                  <a:gd name="T5" fmla="*/ 24 h 44"/>
                  <a:gd name="T6" fmla="*/ 17 w 163"/>
                  <a:gd name="T7" fmla="*/ 44 h 44"/>
                  <a:gd name="T8" fmla="*/ 34 w 163"/>
                  <a:gd name="T9" fmla="*/ 39 h 44"/>
                  <a:gd name="T10" fmla="*/ 57 w 163"/>
                  <a:gd name="T11" fmla="*/ 36 h 44"/>
                  <a:gd name="T12" fmla="*/ 71 w 163"/>
                  <a:gd name="T13" fmla="*/ 35 h 44"/>
                  <a:gd name="T14" fmla="*/ 90 w 163"/>
                  <a:gd name="T15" fmla="*/ 33 h 44"/>
                  <a:gd name="T16" fmla="*/ 103 w 163"/>
                  <a:gd name="T17" fmla="*/ 31 h 44"/>
                  <a:gd name="T18" fmla="*/ 163 w 163"/>
                  <a:gd name="T19" fmla="*/ 24 h 44"/>
                  <a:gd name="T20" fmla="*/ 163 w 163"/>
                  <a:gd name="T21" fmla="*/ 17 h 44"/>
                  <a:gd name="T22" fmla="*/ 146 w 163"/>
                  <a:gd name="T2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3" h="44">
                    <a:moveTo>
                      <a:pt x="146" y="0"/>
                    </a:moveTo>
                    <a:lnTo>
                      <a:pt x="126" y="11"/>
                    </a:lnTo>
                    <a:lnTo>
                      <a:pt x="0" y="24"/>
                    </a:lnTo>
                    <a:lnTo>
                      <a:pt x="17" y="44"/>
                    </a:lnTo>
                    <a:lnTo>
                      <a:pt x="34" y="39"/>
                    </a:lnTo>
                    <a:lnTo>
                      <a:pt x="57" y="36"/>
                    </a:lnTo>
                    <a:lnTo>
                      <a:pt x="71" y="35"/>
                    </a:lnTo>
                    <a:lnTo>
                      <a:pt x="90" y="33"/>
                    </a:lnTo>
                    <a:lnTo>
                      <a:pt x="103" y="31"/>
                    </a:lnTo>
                    <a:lnTo>
                      <a:pt x="163" y="24"/>
                    </a:lnTo>
                    <a:lnTo>
                      <a:pt x="163" y="17"/>
                    </a:lnTo>
                    <a:lnTo>
                      <a:pt x="146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85" name="Freeform 157"/>
              <p:cNvSpPr>
                <a:spLocks/>
              </p:cNvSpPr>
              <p:nvPr/>
            </p:nvSpPr>
            <p:spPr bwMode="auto">
              <a:xfrm>
                <a:off x="2533" y="1032"/>
                <a:ext cx="20" cy="6"/>
              </a:xfrm>
              <a:custGeom>
                <a:avLst/>
                <a:gdLst>
                  <a:gd name="T0" fmla="*/ 82 w 103"/>
                  <a:gd name="T1" fmla="*/ 0 h 24"/>
                  <a:gd name="T2" fmla="*/ 66 w 103"/>
                  <a:gd name="T3" fmla="*/ 11 h 24"/>
                  <a:gd name="T4" fmla="*/ 0 w 103"/>
                  <a:gd name="T5" fmla="*/ 19 h 24"/>
                  <a:gd name="T6" fmla="*/ 103 w 103"/>
                  <a:gd name="T7" fmla="*/ 24 h 24"/>
                  <a:gd name="T8" fmla="*/ 103 w 103"/>
                  <a:gd name="T9" fmla="*/ 15 h 24"/>
                  <a:gd name="T10" fmla="*/ 82 w 103"/>
                  <a:gd name="T1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3" h="24">
                    <a:moveTo>
                      <a:pt x="82" y="0"/>
                    </a:moveTo>
                    <a:lnTo>
                      <a:pt x="66" y="11"/>
                    </a:lnTo>
                    <a:lnTo>
                      <a:pt x="0" y="19"/>
                    </a:lnTo>
                    <a:lnTo>
                      <a:pt x="103" y="24"/>
                    </a:lnTo>
                    <a:lnTo>
                      <a:pt x="103" y="15"/>
                    </a:lnTo>
                    <a:lnTo>
                      <a:pt x="82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86" name="Freeform 158"/>
              <p:cNvSpPr>
                <a:spLocks/>
              </p:cNvSpPr>
              <p:nvPr/>
            </p:nvSpPr>
            <p:spPr bwMode="auto">
              <a:xfrm>
                <a:off x="2533" y="1016"/>
                <a:ext cx="16" cy="4"/>
              </a:xfrm>
              <a:custGeom>
                <a:avLst/>
                <a:gdLst>
                  <a:gd name="T0" fmla="*/ 68 w 85"/>
                  <a:gd name="T1" fmla="*/ 0 h 23"/>
                  <a:gd name="T2" fmla="*/ 50 w 85"/>
                  <a:gd name="T3" fmla="*/ 12 h 23"/>
                  <a:gd name="T4" fmla="*/ 0 w 85"/>
                  <a:gd name="T5" fmla="*/ 18 h 23"/>
                  <a:gd name="T6" fmla="*/ 85 w 85"/>
                  <a:gd name="T7" fmla="*/ 23 h 23"/>
                  <a:gd name="T8" fmla="*/ 85 w 85"/>
                  <a:gd name="T9" fmla="*/ 13 h 23"/>
                  <a:gd name="T10" fmla="*/ 68 w 85"/>
                  <a:gd name="T1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5" h="23">
                    <a:moveTo>
                      <a:pt x="68" y="0"/>
                    </a:moveTo>
                    <a:lnTo>
                      <a:pt x="50" y="12"/>
                    </a:lnTo>
                    <a:lnTo>
                      <a:pt x="0" y="18"/>
                    </a:lnTo>
                    <a:lnTo>
                      <a:pt x="85" y="23"/>
                    </a:lnTo>
                    <a:lnTo>
                      <a:pt x="85" y="13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87" name="Freeform 159"/>
              <p:cNvSpPr>
                <a:spLocks/>
              </p:cNvSpPr>
              <p:nvPr/>
            </p:nvSpPr>
            <p:spPr bwMode="auto">
              <a:xfrm>
                <a:off x="2510" y="1007"/>
                <a:ext cx="5" cy="56"/>
              </a:xfrm>
              <a:custGeom>
                <a:avLst/>
                <a:gdLst>
                  <a:gd name="T0" fmla="*/ 8 w 26"/>
                  <a:gd name="T1" fmla="*/ 0 h 294"/>
                  <a:gd name="T2" fmla="*/ 2 w 26"/>
                  <a:gd name="T3" fmla="*/ 11 h 294"/>
                  <a:gd name="T4" fmla="*/ 7 w 26"/>
                  <a:gd name="T5" fmla="*/ 43 h 294"/>
                  <a:gd name="T6" fmla="*/ 7 w 26"/>
                  <a:gd name="T7" fmla="*/ 49 h 294"/>
                  <a:gd name="T8" fmla="*/ 7 w 26"/>
                  <a:gd name="T9" fmla="*/ 81 h 294"/>
                  <a:gd name="T10" fmla="*/ 7 w 26"/>
                  <a:gd name="T11" fmla="*/ 136 h 294"/>
                  <a:gd name="T12" fmla="*/ 7 w 26"/>
                  <a:gd name="T13" fmla="*/ 157 h 294"/>
                  <a:gd name="T14" fmla="*/ 7 w 26"/>
                  <a:gd name="T15" fmla="*/ 204 h 294"/>
                  <a:gd name="T16" fmla="*/ 7 w 26"/>
                  <a:gd name="T17" fmla="*/ 225 h 294"/>
                  <a:gd name="T18" fmla="*/ 0 w 26"/>
                  <a:gd name="T19" fmla="*/ 250 h 294"/>
                  <a:gd name="T20" fmla="*/ 11 w 26"/>
                  <a:gd name="T21" fmla="*/ 294 h 294"/>
                  <a:gd name="T22" fmla="*/ 18 w 26"/>
                  <a:gd name="T23" fmla="*/ 294 h 294"/>
                  <a:gd name="T24" fmla="*/ 21 w 26"/>
                  <a:gd name="T25" fmla="*/ 233 h 294"/>
                  <a:gd name="T26" fmla="*/ 21 w 26"/>
                  <a:gd name="T27" fmla="*/ 195 h 294"/>
                  <a:gd name="T28" fmla="*/ 21 w 26"/>
                  <a:gd name="T29" fmla="*/ 138 h 294"/>
                  <a:gd name="T30" fmla="*/ 21 w 26"/>
                  <a:gd name="T31" fmla="*/ 96 h 294"/>
                  <a:gd name="T32" fmla="*/ 21 w 26"/>
                  <a:gd name="T33" fmla="*/ 69 h 294"/>
                  <a:gd name="T34" fmla="*/ 21 w 26"/>
                  <a:gd name="T35" fmla="*/ 58 h 294"/>
                  <a:gd name="T36" fmla="*/ 26 w 26"/>
                  <a:gd name="T37" fmla="*/ 35 h 294"/>
                  <a:gd name="T38" fmla="*/ 8 w 26"/>
                  <a:gd name="T39" fmla="*/ 0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6" h="294">
                    <a:moveTo>
                      <a:pt x="8" y="0"/>
                    </a:moveTo>
                    <a:lnTo>
                      <a:pt x="2" y="11"/>
                    </a:lnTo>
                    <a:lnTo>
                      <a:pt x="7" y="43"/>
                    </a:lnTo>
                    <a:lnTo>
                      <a:pt x="7" y="49"/>
                    </a:lnTo>
                    <a:lnTo>
                      <a:pt x="7" y="81"/>
                    </a:lnTo>
                    <a:lnTo>
                      <a:pt x="7" y="136"/>
                    </a:lnTo>
                    <a:lnTo>
                      <a:pt x="7" y="157"/>
                    </a:lnTo>
                    <a:lnTo>
                      <a:pt x="7" y="204"/>
                    </a:lnTo>
                    <a:lnTo>
                      <a:pt x="7" y="225"/>
                    </a:lnTo>
                    <a:lnTo>
                      <a:pt x="0" y="250"/>
                    </a:lnTo>
                    <a:lnTo>
                      <a:pt x="11" y="294"/>
                    </a:lnTo>
                    <a:lnTo>
                      <a:pt x="18" y="294"/>
                    </a:lnTo>
                    <a:lnTo>
                      <a:pt x="21" y="233"/>
                    </a:lnTo>
                    <a:lnTo>
                      <a:pt x="21" y="195"/>
                    </a:lnTo>
                    <a:lnTo>
                      <a:pt x="21" y="138"/>
                    </a:lnTo>
                    <a:lnTo>
                      <a:pt x="21" y="96"/>
                    </a:lnTo>
                    <a:lnTo>
                      <a:pt x="21" y="69"/>
                    </a:lnTo>
                    <a:lnTo>
                      <a:pt x="21" y="58"/>
                    </a:lnTo>
                    <a:lnTo>
                      <a:pt x="26" y="35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88" name="Freeform 160"/>
              <p:cNvSpPr>
                <a:spLocks/>
              </p:cNvSpPr>
              <p:nvPr/>
            </p:nvSpPr>
            <p:spPr bwMode="auto">
              <a:xfrm>
                <a:off x="2529" y="1006"/>
                <a:ext cx="24" cy="60"/>
              </a:xfrm>
              <a:custGeom>
                <a:avLst/>
                <a:gdLst>
                  <a:gd name="T0" fmla="*/ 20 w 123"/>
                  <a:gd name="T1" fmla="*/ 0 h 313"/>
                  <a:gd name="T2" fmla="*/ 7 w 123"/>
                  <a:gd name="T3" fmla="*/ 2 h 313"/>
                  <a:gd name="T4" fmla="*/ 7 w 123"/>
                  <a:gd name="T5" fmla="*/ 8 h 313"/>
                  <a:gd name="T6" fmla="*/ 7 w 123"/>
                  <a:gd name="T7" fmla="*/ 72 h 313"/>
                  <a:gd name="T8" fmla="*/ 7 w 123"/>
                  <a:gd name="T9" fmla="*/ 125 h 313"/>
                  <a:gd name="T10" fmla="*/ 7 w 123"/>
                  <a:gd name="T11" fmla="*/ 168 h 313"/>
                  <a:gd name="T12" fmla="*/ 7 w 123"/>
                  <a:gd name="T13" fmla="*/ 200 h 313"/>
                  <a:gd name="T14" fmla="*/ 7 w 123"/>
                  <a:gd name="T15" fmla="*/ 221 h 313"/>
                  <a:gd name="T16" fmla="*/ 7 w 123"/>
                  <a:gd name="T17" fmla="*/ 233 h 313"/>
                  <a:gd name="T18" fmla="*/ 0 w 123"/>
                  <a:gd name="T19" fmla="*/ 268 h 313"/>
                  <a:gd name="T20" fmla="*/ 11 w 123"/>
                  <a:gd name="T21" fmla="*/ 313 h 313"/>
                  <a:gd name="T22" fmla="*/ 18 w 123"/>
                  <a:gd name="T23" fmla="*/ 313 h 313"/>
                  <a:gd name="T24" fmla="*/ 20 w 123"/>
                  <a:gd name="T25" fmla="*/ 247 h 313"/>
                  <a:gd name="T26" fmla="*/ 20 w 123"/>
                  <a:gd name="T27" fmla="*/ 180 h 313"/>
                  <a:gd name="T28" fmla="*/ 123 w 123"/>
                  <a:gd name="T29" fmla="*/ 166 h 313"/>
                  <a:gd name="T30" fmla="*/ 20 w 123"/>
                  <a:gd name="T31" fmla="*/ 161 h 313"/>
                  <a:gd name="T32" fmla="*/ 20 w 123"/>
                  <a:gd name="T33" fmla="*/ 91 h 313"/>
                  <a:gd name="T34" fmla="*/ 105 w 123"/>
                  <a:gd name="T35" fmla="*/ 77 h 313"/>
                  <a:gd name="T36" fmla="*/ 20 w 123"/>
                  <a:gd name="T37" fmla="*/ 72 h 313"/>
                  <a:gd name="T38" fmla="*/ 20 w 123"/>
                  <a:gd name="T39" fmla="*/ 0 h 3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3" h="313">
                    <a:moveTo>
                      <a:pt x="20" y="0"/>
                    </a:moveTo>
                    <a:lnTo>
                      <a:pt x="7" y="2"/>
                    </a:lnTo>
                    <a:lnTo>
                      <a:pt x="7" y="8"/>
                    </a:lnTo>
                    <a:lnTo>
                      <a:pt x="7" y="72"/>
                    </a:lnTo>
                    <a:lnTo>
                      <a:pt x="7" y="125"/>
                    </a:lnTo>
                    <a:lnTo>
                      <a:pt x="7" y="168"/>
                    </a:lnTo>
                    <a:lnTo>
                      <a:pt x="7" y="200"/>
                    </a:lnTo>
                    <a:lnTo>
                      <a:pt x="7" y="221"/>
                    </a:lnTo>
                    <a:lnTo>
                      <a:pt x="7" y="233"/>
                    </a:lnTo>
                    <a:lnTo>
                      <a:pt x="0" y="268"/>
                    </a:lnTo>
                    <a:lnTo>
                      <a:pt x="11" y="313"/>
                    </a:lnTo>
                    <a:lnTo>
                      <a:pt x="18" y="313"/>
                    </a:lnTo>
                    <a:lnTo>
                      <a:pt x="20" y="247"/>
                    </a:lnTo>
                    <a:lnTo>
                      <a:pt x="20" y="180"/>
                    </a:lnTo>
                    <a:lnTo>
                      <a:pt x="123" y="166"/>
                    </a:lnTo>
                    <a:lnTo>
                      <a:pt x="20" y="161"/>
                    </a:lnTo>
                    <a:lnTo>
                      <a:pt x="20" y="91"/>
                    </a:lnTo>
                    <a:lnTo>
                      <a:pt x="105" y="77"/>
                    </a:lnTo>
                    <a:lnTo>
                      <a:pt x="20" y="72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89" name="Freeform 161"/>
              <p:cNvSpPr>
                <a:spLocks/>
              </p:cNvSpPr>
              <p:nvPr/>
            </p:nvSpPr>
            <p:spPr bwMode="auto">
              <a:xfrm>
                <a:off x="2517" y="998"/>
                <a:ext cx="38" cy="24"/>
              </a:xfrm>
              <a:custGeom>
                <a:avLst/>
                <a:gdLst>
                  <a:gd name="T0" fmla="*/ 182 w 199"/>
                  <a:gd name="T1" fmla="*/ 0 h 128"/>
                  <a:gd name="T2" fmla="*/ 161 w 199"/>
                  <a:gd name="T3" fmla="*/ 11 h 128"/>
                  <a:gd name="T4" fmla="*/ 64 w 199"/>
                  <a:gd name="T5" fmla="*/ 27 h 128"/>
                  <a:gd name="T6" fmla="*/ 48 w 199"/>
                  <a:gd name="T7" fmla="*/ 29 h 128"/>
                  <a:gd name="T8" fmla="*/ 35 w 199"/>
                  <a:gd name="T9" fmla="*/ 57 h 128"/>
                  <a:gd name="T10" fmla="*/ 19 w 199"/>
                  <a:gd name="T11" fmla="*/ 89 h 128"/>
                  <a:gd name="T12" fmla="*/ 0 w 199"/>
                  <a:gd name="T13" fmla="*/ 124 h 128"/>
                  <a:gd name="T14" fmla="*/ 6 w 199"/>
                  <a:gd name="T15" fmla="*/ 128 h 128"/>
                  <a:gd name="T16" fmla="*/ 9 w 199"/>
                  <a:gd name="T17" fmla="*/ 124 h 128"/>
                  <a:gd name="T18" fmla="*/ 30 w 199"/>
                  <a:gd name="T19" fmla="*/ 90 h 128"/>
                  <a:gd name="T20" fmla="*/ 47 w 199"/>
                  <a:gd name="T21" fmla="*/ 61 h 128"/>
                  <a:gd name="T22" fmla="*/ 55 w 199"/>
                  <a:gd name="T23" fmla="*/ 47 h 128"/>
                  <a:gd name="T24" fmla="*/ 71 w 199"/>
                  <a:gd name="T25" fmla="*/ 43 h 128"/>
                  <a:gd name="T26" fmla="*/ 84 w 199"/>
                  <a:gd name="T27" fmla="*/ 41 h 128"/>
                  <a:gd name="T28" fmla="*/ 199 w 199"/>
                  <a:gd name="T29" fmla="*/ 23 h 128"/>
                  <a:gd name="T30" fmla="*/ 199 w 199"/>
                  <a:gd name="T31" fmla="*/ 14 h 128"/>
                  <a:gd name="T32" fmla="*/ 182 w 199"/>
                  <a:gd name="T33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9" h="128">
                    <a:moveTo>
                      <a:pt x="182" y="0"/>
                    </a:moveTo>
                    <a:lnTo>
                      <a:pt x="161" y="11"/>
                    </a:lnTo>
                    <a:lnTo>
                      <a:pt x="64" y="27"/>
                    </a:lnTo>
                    <a:lnTo>
                      <a:pt x="48" y="29"/>
                    </a:lnTo>
                    <a:lnTo>
                      <a:pt x="35" y="57"/>
                    </a:lnTo>
                    <a:lnTo>
                      <a:pt x="19" y="89"/>
                    </a:lnTo>
                    <a:lnTo>
                      <a:pt x="0" y="124"/>
                    </a:lnTo>
                    <a:lnTo>
                      <a:pt x="6" y="128"/>
                    </a:lnTo>
                    <a:lnTo>
                      <a:pt x="9" y="124"/>
                    </a:lnTo>
                    <a:lnTo>
                      <a:pt x="30" y="90"/>
                    </a:lnTo>
                    <a:lnTo>
                      <a:pt x="47" y="61"/>
                    </a:lnTo>
                    <a:lnTo>
                      <a:pt x="55" y="47"/>
                    </a:lnTo>
                    <a:lnTo>
                      <a:pt x="71" y="43"/>
                    </a:lnTo>
                    <a:lnTo>
                      <a:pt x="84" y="41"/>
                    </a:lnTo>
                    <a:lnTo>
                      <a:pt x="199" y="23"/>
                    </a:lnTo>
                    <a:lnTo>
                      <a:pt x="199" y="14"/>
                    </a:lnTo>
                    <a:lnTo>
                      <a:pt x="182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90" name="Freeform 162"/>
              <p:cNvSpPr>
                <a:spLocks/>
              </p:cNvSpPr>
              <p:nvPr/>
            </p:nvSpPr>
            <p:spPr bwMode="auto">
              <a:xfrm>
                <a:off x="2501" y="980"/>
                <a:ext cx="20" cy="44"/>
              </a:xfrm>
              <a:custGeom>
                <a:avLst/>
                <a:gdLst>
                  <a:gd name="T0" fmla="*/ 93 w 108"/>
                  <a:gd name="T1" fmla="*/ 0 h 228"/>
                  <a:gd name="T2" fmla="*/ 87 w 108"/>
                  <a:gd name="T3" fmla="*/ 0 h 228"/>
                  <a:gd name="T4" fmla="*/ 87 w 108"/>
                  <a:gd name="T5" fmla="*/ 2 h 228"/>
                  <a:gd name="T6" fmla="*/ 81 w 108"/>
                  <a:gd name="T7" fmla="*/ 41 h 228"/>
                  <a:gd name="T8" fmla="*/ 81 w 108"/>
                  <a:gd name="T9" fmla="*/ 41 h 228"/>
                  <a:gd name="T10" fmla="*/ 74 w 108"/>
                  <a:gd name="T11" fmla="*/ 71 h 228"/>
                  <a:gd name="T12" fmla="*/ 59 w 108"/>
                  <a:gd name="T13" fmla="*/ 111 h 228"/>
                  <a:gd name="T14" fmla="*/ 51 w 108"/>
                  <a:gd name="T15" fmla="*/ 128 h 228"/>
                  <a:gd name="T16" fmla="*/ 37 w 108"/>
                  <a:gd name="T17" fmla="*/ 158 h 228"/>
                  <a:gd name="T18" fmla="*/ 20 w 108"/>
                  <a:gd name="T19" fmla="*/ 189 h 228"/>
                  <a:gd name="T20" fmla="*/ 0 w 108"/>
                  <a:gd name="T21" fmla="*/ 223 h 228"/>
                  <a:gd name="T22" fmla="*/ 5 w 108"/>
                  <a:gd name="T23" fmla="*/ 228 h 228"/>
                  <a:gd name="T24" fmla="*/ 19 w 108"/>
                  <a:gd name="T25" fmla="*/ 210 h 228"/>
                  <a:gd name="T26" fmla="*/ 39 w 108"/>
                  <a:gd name="T27" fmla="*/ 180 h 228"/>
                  <a:gd name="T28" fmla="*/ 55 w 108"/>
                  <a:gd name="T29" fmla="*/ 152 h 228"/>
                  <a:gd name="T30" fmla="*/ 61 w 108"/>
                  <a:gd name="T31" fmla="*/ 141 h 228"/>
                  <a:gd name="T32" fmla="*/ 69 w 108"/>
                  <a:gd name="T33" fmla="*/ 126 h 228"/>
                  <a:gd name="T34" fmla="*/ 81 w 108"/>
                  <a:gd name="T35" fmla="*/ 97 h 228"/>
                  <a:gd name="T36" fmla="*/ 92 w 108"/>
                  <a:gd name="T37" fmla="*/ 71 h 228"/>
                  <a:gd name="T38" fmla="*/ 98 w 108"/>
                  <a:gd name="T39" fmla="*/ 56 h 228"/>
                  <a:gd name="T40" fmla="*/ 108 w 108"/>
                  <a:gd name="T41" fmla="*/ 48 h 228"/>
                  <a:gd name="T42" fmla="*/ 93 w 108"/>
                  <a:gd name="T43" fmla="*/ 0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08" h="228">
                    <a:moveTo>
                      <a:pt x="93" y="0"/>
                    </a:moveTo>
                    <a:lnTo>
                      <a:pt x="87" y="0"/>
                    </a:lnTo>
                    <a:lnTo>
                      <a:pt x="87" y="2"/>
                    </a:lnTo>
                    <a:lnTo>
                      <a:pt x="81" y="41"/>
                    </a:lnTo>
                    <a:lnTo>
                      <a:pt x="81" y="41"/>
                    </a:lnTo>
                    <a:lnTo>
                      <a:pt x="74" y="71"/>
                    </a:lnTo>
                    <a:lnTo>
                      <a:pt x="59" y="111"/>
                    </a:lnTo>
                    <a:lnTo>
                      <a:pt x="51" y="128"/>
                    </a:lnTo>
                    <a:lnTo>
                      <a:pt x="37" y="158"/>
                    </a:lnTo>
                    <a:lnTo>
                      <a:pt x="20" y="189"/>
                    </a:lnTo>
                    <a:lnTo>
                      <a:pt x="0" y="223"/>
                    </a:lnTo>
                    <a:lnTo>
                      <a:pt x="5" y="228"/>
                    </a:lnTo>
                    <a:lnTo>
                      <a:pt x="19" y="210"/>
                    </a:lnTo>
                    <a:lnTo>
                      <a:pt x="39" y="180"/>
                    </a:lnTo>
                    <a:lnTo>
                      <a:pt x="55" y="152"/>
                    </a:lnTo>
                    <a:lnTo>
                      <a:pt x="61" y="141"/>
                    </a:lnTo>
                    <a:lnTo>
                      <a:pt x="69" y="126"/>
                    </a:lnTo>
                    <a:lnTo>
                      <a:pt x="81" y="97"/>
                    </a:lnTo>
                    <a:lnTo>
                      <a:pt x="92" y="71"/>
                    </a:lnTo>
                    <a:lnTo>
                      <a:pt x="98" y="56"/>
                    </a:lnTo>
                    <a:lnTo>
                      <a:pt x="108" y="48"/>
                    </a:lnTo>
                    <a:lnTo>
                      <a:pt x="93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91" name="Freeform 163"/>
              <p:cNvSpPr>
                <a:spLocks/>
              </p:cNvSpPr>
              <p:nvPr/>
            </p:nvSpPr>
            <p:spPr bwMode="auto">
              <a:xfrm>
                <a:off x="2526" y="979"/>
                <a:ext cx="11" cy="24"/>
              </a:xfrm>
              <a:custGeom>
                <a:avLst/>
                <a:gdLst>
                  <a:gd name="T0" fmla="*/ 37 w 53"/>
                  <a:gd name="T1" fmla="*/ 0 h 126"/>
                  <a:gd name="T2" fmla="*/ 32 w 53"/>
                  <a:gd name="T3" fmla="*/ 0 h 126"/>
                  <a:gd name="T4" fmla="*/ 30 w 53"/>
                  <a:gd name="T5" fmla="*/ 17 h 126"/>
                  <a:gd name="T6" fmla="*/ 25 w 53"/>
                  <a:gd name="T7" fmla="*/ 53 h 126"/>
                  <a:gd name="T8" fmla="*/ 17 w 53"/>
                  <a:gd name="T9" fmla="*/ 79 h 126"/>
                  <a:gd name="T10" fmla="*/ 2 w 53"/>
                  <a:gd name="T11" fmla="*/ 119 h 126"/>
                  <a:gd name="T12" fmla="*/ 0 w 53"/>
                  <a:gd name="T13" fmla="*/ 126 h 126"/>
                  <a:gd name="T14" fmla="*/ 16 w 53"/>
                  <a:gd name="T15" fmla="*/ 124 h 126"/>
                  <a:gd name="T16" fmla="*/ 23 w 53"/>
                  <a:gd name="T17" fmla="*/ 108 h 126"/>
                  <a:gd name="T18" fmla="*/ 34 w 53"/>
                  <a:gd name="T19" fmla="*/ 79 h 126"/>
                  <a:gd name="T20" fmla="*/ 43 w 53"/>
                  <a:gd name="T21" fmla="*/ 56 h 126"/>
                  <a:gd name="T22" fmla="*/ 53 w 53"/>
                  <a:gd name="T23" fmla="*/ 47 h 126"/>
                  <a:gd name="T24" fmla="*/ 37 w 53"/>
                  <a:gd name="T25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3" h="126">
                    <a:moveTo>
                      <a:pt x="37" y="0"/>
                    </a:moveTo>
                    <a:lnTo>
                      <a:pt x="32" y="0"/>
                    </a:lnTo>
                    <a:lnTo>
                      <a:pt x="30" y="17"/>
                    </a:lnTo>
                    <a:lnTo>
                      <a:pt x="25" y="53"/>
                    </a:lnTo>
                    <a:lnTo>
                      <a:pt x="17" y="79"/>
                    </a:lnTo>
                    <a:lnTo>
                      <a:pt x="2" y="119"/>
                    </a:lnTo>
                    <a:lnTo>
                      <a:pt x="0" y="126"/>
                    </a:lnTo>
                    <a:lnTo>
                      <a:pt x="16" y="124"/>
                    </a:lnTo>
                    <a:lnTo>
                      <a:pt x="23" y="108"/>
                    </a:lnTo>
                    <a:lnTo>
                      <a:pt x="34" y="79"/>
                    </a:lnTo>
                    <a:lnTo>
                      <a:pt x="43" y="56"/>
                    </a:lnTo>
                    <a:lnTo>
                      <a:pt x="53" y="47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92" name="Line 164"/>
              <p:cNvSpPr>
                <a:spLocks noChangeShapeType="1"/>
              </p:cNvSpPr>
              <p:nvPr/>
            </p:nvSpPr>
            <p:spPr bwMode="auto">
              <a:xfrm>
                <a:off x="3684" y="1656"/>
                <a:ext cx="12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93" name="Freeform 165"/>
              <p:cNvSpPr>
                <a:spLocks/>
              </p:cNvSpPr>
              <p:nvPr/>
            </p:nvSpPr>
            <p:spPr bwMode="auto">
              <a:xfrm>
                <a:off x="3689" y="1626"/>
                <a:ext cx="15" cy="4"/>
              </a:xfrm>
              <a:custGeom>
                <a:avLst/>
                <a:gdLst>
                  <a:gd name="T0" fmla="*/ 61 w 79"/>
                  <a:gd name="T1" fmla="*/ 0 h 17"/>
                  <a:gd name="T2" fmla="*/ 44 w 79"/>
                  <a:gd name="T3" fmla="*/ 11 h 17"/>
                  <a:gd name="T4" fmla="*/ 0 w 79"/>
                  <a:gd name="T5" fmla="*/ 15 h 17"/>
                  <a:gd name="T6" fmla="*/ 79 w 79"/>
                  <a:gd name="T7" fmla="*/ 17 h 17"/>
                  <a:gd name="T8" fmla="*/ 61 w 79"/>
                  <a:gd name="T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9" h="17">
                    <a:moveTo>
                      <a:pt x="61" y="0"/>
                    </a:moveTo>
                    <a:lnTo>
                      <a:pt x="44" y="11"/>
                    </a:lnTo>
                    <a:lnTo>
                      <a:pt x="0" y="15"/>
                    </a:lnTo>
                    <a:lnTo>
                      <a:pt x="79" y="17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94" name="Freeform 166"/>
              <p:cNvSpPr>
                <a:spLocks/>
              </p:cNvSpPr>
              <p:nvPr/>
            </p:nvSpPr>
            <p:spPr bwMode="auto">
              <a:xfrm>
                <a:off x="3716" y="1616"/>
                <a:ext cx="20" cy="20"/>
              </a:xfrm>
              <a:custGeom>
                <a:avLst/>
                <a:gdLst>
                  <a:gd name="T0" fmla="*/ 94 w 103"/>
                  <a:gd name="T1" fmla="*/ 0 h 108"/>
                  <a:gd name="T2" fmla="*/ 87 w 103"/>
                  <a:gd name="T3" fmla="*/ 0 h 108"/>
                  <a:gd name="T4" fmla="*/ 85 w 103"/>
                  <a:gd name="T5" fmla="*/ 85 h 108"/>
                  <a:gd name="T6" fmla="*/ 76 w 103"/>
                  <a:gd name="T7" fmla="*/ 87 h 108"/>
                  <a:gd name="T8" fmla="*/ 45 w 103"/>
                  <a:gd name="T9" fmla="*/ 89 h 108"/>
                  <a:gd name="T10" fmla="*/ 26 w 103"/>
                  <a:gd name="T11" fmla="*/ 89 h 108"/>
                  <a:gd name="T12" fmla="*/ 0 w 103"/>
                  <a:gd name="T13" fmla="*/ 99 h 108"/>
                  <a:gd name="T14" fmla="*/ 24 w 103"/>
                  <a:gd name="T15" fmla="*/ 108 h 108"/>
                  <a:gd name="T16" fmla="*/ 45 w 103"/>
                  <a:gd name="T17" fmla="*/ 108 h 108"/>
                  <a:gd name="T18" fmla="*/ 50 w 103"/>
                  <a:gd name="T19" fmla="*/ 108 h 108"/>
                  <a:gd name="T20" fmla="*/ 76 w 103"/>
                  <a:gd name="T21" fmla="*/ 107 h 108"/>
                  <a:gd name="T22" fmla="*/ 103 w 103"/>
                  <a:gd name="T23" fmla="*/ 102 h 108"/>
                  <a:gd name="T24" fmla="*/ 94 w 103"/>
                  <a:gd name="T25" fmla="*/ 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3" h="108">
                    <a:moveTo>
                      <a:pt x="94" y="0"/>
                    </a:moveTo>
                    <a:lnTo>
                      <a:pt x="87" y="0"/>
                    </a:lnTo>
                    <a:lnTo>
                      <a:pt x="85" y="85"/>
                    </a:lnTo>
                    <a:lnTo>
                      <a:pt x="76" y="87"/>
                    </a:lnTo>
                    <a:lnTo>
                      <a:pt x="45" y="89"/>
                    </a:lnTo>
                    <a:lnTo>
                      <a:pt x="26" y="89"/>
                    </a:lnTo>
                    <a:lnTo>
                      <a:pt x="0" y="99"/>
                    </a:lnTo>
                    <a:lnTo>
                      <a:pt x="24" y="108"/>
                    </a:lnTo>
                    <a:lnTo>
                      <a:pt x="45" y="108"/>
                    </a:lnTo>
                    <a:lnTo>
                      <a:pt x="50" y="108"/>
                    </a:lnTo>
                    <a:lnTo>
                      <a:pt x="76" y="107"/>
                    </a:lnTo>
                    <a:lnTo>
                      <a:pt x="103" y="102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95" name="Freeform 167"/>
              <p:cNvSpPr>
                <a:spLocks/>
              </p:cNvSpPr>
              <p:nvPr/>
            </p:nvSpPr>
            <p:spPr bwMode="auto">
              <a:xfrm>
                <a:off x="3692" y="1616"/>
                <a:ext cx="12" cy="5"/>
              </a:xfrm>
              <a:custGeom>
                <a:avLst/>
                <a:gdLst>
                  <a:gd name="T0" fmla="*/ 48 w 63"/>
                  <a:gd name="T1" fmla="*/ 0 h 31"/>
                  <a:gd name="T2" fmla="*/ 33 w 63"/>
                  <a:gd name="T3" fmla="*/ 7 h 31"/>
                  <a:gd name="T4" fmla="*/ 0 w 63"/>
                  <a:gd name="T5" fmla="*/ 11 h 31"/>
                  <a:gd name="T6" fmla="*/ 14 w 63"/>
                  <a:gd name="T7" fmla="*/ 31 h 31"/>
                  <a:gd name="T8" fmla="*/ 25 w 63"/>
                  <a:gd name="T9" fmla="*/ 25 h 31"/>
                  <a:gd name="T10" fmla="*/ 63 w 63"/>
                  <a:gd name="T11" fmla="*/ 20 h 31"/>
                  <a:gd name="T12" fmla="*/ 63 w 63"/>
                  <a:gd name="T13" fmla="*/ 13 h 31"/>
                  <a:gd name="T14" fmla="*/ 48 w 63"/>
                  <a:gd name="T1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3" h="31">
                    <a:moveTo>
                      <a:pt x="48" y="0"/>
                    </a:moveTo>
                    <a:lnTo>
                      <a:pt x="33" y="7"/>
                    </a:lnTo>
                    <a:lnTo>
                      <a:pt x="0" y="11"/>
                    </a:lnTo>
                    <a:lnTo>
                      <a:pt x="14" y="31"/>
                    </a:lnTo>
                    <a:lnTo>
                      <a:pt x="25" y="25"/>
                    </a:lnTo>
                    <a:lnTo>
                      <a:pt x="63" y="20"/>
                    </a:lnTo>
                    <a:lnTo>
                      <a:pt x="63" y="13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96" name="Freeform 168"/>
              <p:cNvSpPr>
                <a:spLocks/>
              </p:cNvSpPr>
              <p:nvPr/>
            </p:nvSpPr>
            <p:spPr bwMode="auto">
              <a:xfrm>
                <a:off x="3689" y="1610"/>
                <a:ext cx="1" cy="3"/>
              </a:xfrm>
              <a:custGeom>
                <a:avLst/>
                <a:gdLst>
                  <a:gd name="T0" fmla="*/ 7 w 7"/>
                  <a:gd name="T1" fmla="*/ 0 h 13"/>
                  <a:gd name="T2" fmla="*/ 0 w 7"/>
                  <a:gd name="T3" fmla="*/ 13 h 13"/>
                  <a:gd name="T4" fmla="*/ 0 w 7"/>
                  <a:gd name="T5" fmla="*/ 13 h 13"/>
                  <a:gd name="T6" fmla="*/ 7 w 7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3">
                    <a:moveTo>
                      <a:pt x="7" y="0"/>
                    </a:moveTo>
                    <a:lnTo>
                      <a:pt x="0" y="13"/>
                    </a:lnTo>
                    <a:lnTo>
                      <a:pt x="0" y="1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97" name="Freeform 169"/>
              <p:cNvSpPr>
                <a:spLocks/>
              </p:cNvSpPr>
              <p:nvPr/>
            </p:nvSpPr>
            <p:spPr bwMode="auto">
              <a:xfrm>
                <a:off x="3704" y="1604"/>
                <a:ext cx="2" cy="1"/>
              </a:xfrm>
              <a:custGeom>
                <a:avLst/>
                <a:gdLst>
                  <a:gd name="T0" fmla="*/ 9 w 14"/>
                  <a:gd name="T1" fmla="*/ 0 h 7"/>
                  <a:gd name="T2" fmla="*/ 0 w 14"/>
                  <a:gd name="T3" fmla="*/ 7 h 7"/>
                  <a:gd name="T4" fmla="*/ 14 w 14"/>
                  <a:gd name="T5" fmla="*/ 7 h 7"/>
                  <a:gd name="T6" fmla="*/ 9 w 14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7">
                    <a:moveTo>
                      <a:pt x="9" y="0"/>
                    </a:moveTo>
                    <a:lnTo>
                      <a:pt x="0" y="7"/>
                    </a:lnTo>
                    <a:lnTo>
                      <a:pt x="14" y="7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98" name="Freeform 170"/>
              <p:cNvSpPr>
                <a:spLocks/>
              </p:cNvSpPr>
              <p:nvPr/>
            </p:nvSpPr>
            <p:spPr bwMode="auto">
              <a:xfrm>
                <a:off x="3713" y="1590"/>
                <a:ext cx="17" cy="44"/>
              </a:xfrm>
              <a:custGeom>
                <a:avLst/>
                <a:gdLst>
                  <a:gd name="T0" fmla="*/ 5 w 85"/>
                  <a:gd name="T1" fmla="*/ 0 h 230"/>
                  <a:gd name="T2" fmla="*/ 0 w 85"/>
                  <a:gd name="T3" fmla="*/ 0 h 230"/>
                  <a:gd name="T4" fmla="*/ 2 w 85"/>
                  <a:gd name="T5" fmla="*/ 18 h 230"/>
                  <a:gd name="T6" fmla="*/ 6 w 85"/>
                  <a:gd name="T7" fmla="*/ 52 h 230"/>
                  <a:gd name="T8" fmla="*/ 6 w 85"/>
                  <a:gd name="T9" fmla="*/ 206 h 230"/>
                  <a:gd name="T10" fmla="*/ 14 w 85"/>
                  <a:gd name="T11" fmla="*/ 230 h 230"/>
                  <a:gd name="T12" fmla="*/ 40 w 85"/>
                  <a:gd name="T13" fmla="*/ 220 h 230"/>
                  <a:gd name="T14" fmla="*/ 35 w 85"/>
                  <a:gd name="T15" fmla="*/ 219 h 230"/>
                  <a:gd name="T16" fmla="*/ 21 w 85"/>
                  <a:gd name="T17" fmla="*/ 200 h 230"/>
                  <a:gd name="T18" fmla="*/ 21 w 85"/>
                  <a:gd name="T19" fmla="*/ 42 h 230"/>
                  <a:gd name="T20" fmla="*/ 85 w 85"/>
                  <a:gd name="T21" fmla="*/ 32 h 230"/>
                  <a:gd name="T22" fmla="*/ 83 w 85"/>
                  <a:gd name="T23" fmla="*/ 25 h 230"/>
                  <a:gd name="T24" fmla="*/ 18 w 85"/>
                  <a:gd name="T25" fmla="*/ 23 h 230"/>
                  <a:gd name="T26" fmla="*/ 5 w 85"/>
                  <a:gd name="T27" fmla="*/ 0 h 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5" h="230">
                    <a:moveTo>
                      <a:pt x="5" y="0"/>
                    </a:moveTo>
                    <a:lnTo>
                      <a:pt x="0" y="0"/>
                    </a:lnTo>
                    <a:lnTo>
                      <a:pt x="2" y="18"/>
                    </a:lnTo>
                    <a:lnTo>
                      <a:pt x="6" y="52"/>
                    </a:lnTo>
                    <a:lnTo>
                      <a:pt x="6" y="206"/>
                    </a:lnTo>
                    <a:lnTo>
                      <a:pt x="14" y="230"/>
                    </a:lnTo>
                    <a:lnTo>
                      <a:pt x="40" y="220"/>
                    </a:lnTo>
                    <a:lnTo>
                      <a:pt x="35" y="219"/>
                    </a:lnTo>
                    <a:lnTo>
                      <a:pt x="21" y="200"/>
                    </a:lnTo>
                    <a:lnTo>
                      <a:pt x="21" y="42"/>
                    </a:lnTo>
                    <a:lnTo>
                      <a:pt x="85" y="32"/>
                    </a:lnTo>
                    <a:lnTo>
                      <a:pt x="83" y="25"/>
                    </a:lnTo>
                    <a:lnTo>
                      <a:pt x="18" y="2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699" name="Freeform 171"/>
              <p:cNvSpPr>
                <a:spLocks/>
              </p:cNvSpPr>
              <p:nvPr/>
            </p:nvSpPr>
            <p:spPr bwMode="auto">
              <a:xfrm>
                <a:off x="3689" y="1589"/>
                <a:ext cx="7" cy="21"/>
              </a:xfrm>
              <a:custGeom>
                <a:avLst/>
                <a:gdLst>
                  <a:gd name="T0" fmla="*/ 33 w 33"/>
                  <a:gd name="T1" fmla="*/ 0 h 117"/>
                  <a:gd name="T2" fmla="*/ 19 w 33"/>
                  <a:gd name="T3" fmla="*/ 2 h 117"/>
                  <a:gd name="T4" fmla="*/ 19 w 33"/>
                  <a:gd name="T5" fmla="*/ 19 h 117"/>
                  <a:gd name="T6" fmla="*/ 17 w 33"/>
                  <a:gd name="T7" fmla="*/ 43 h 117"/>
                  <a:gd name="T8" fmla="*/ 16 w 33"/>
                  <a:gd name="T9" fmla="*/ 51 h 117"/>
                  <a:gd name="T10" fmla="*/ 8 w 33"/>
                  <a:gd name="T11" fmla="*/ 84 h 117"/>
                  <a:gd name="T12" fmla="*/ 0 w 33"/>
                  <a:gd name="T13" fmla="*/ 108 h 117"/>
                  <a:gd name="T14" fmla="*/ 7 w 33"/>
                  <a:gd name="T15" fmla="*/ 117 h 117"/>
                  <a:gd name="T16" fmla="*/ 21 w 33"/>
                  <a:gd name="T17" fmla="*/ 81 h 117"/>
                  <a:gd name="T18" fmla="*/ 28 w 33"/>
                  <a:gd name="T19" fmla="*/ 51 h 117"/>
                  <a:gd name="T20" fmla="*/ 30 w 33"/>
                  <a:gd name="T21" fmla="*/ 34 h 117"/>
                  <a:gd name="T22" fmla="*/ 33 w 33"/>
                  <a:gd name="T23" fmla="*/ 2 h 117"/>
                  <a:gd name="T24" fmla="*/ 33 w 33"/>
                  <a:gd name="T25" fmla="*/ 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" h="117">
                    <a:moveTo>
                      <a:pt x="33" y="0"/>
                    </a:moveTo>
                    <a:lnTo>
                      <a:pt x="19" y="2"/>
                    </a:lnTo>
                    <a:lnTo>
                      <a:pt x="19" y="19"/>
                    </a:lnTo>
                    <a:lnTo>
                      <a:pt x="17" y="43"/>
                    </a:lnTo>
                    <a:lnTo>
                      <a:pt x="16" y="51"/>
                    </a:lnTo>
                    <a:lnTo>
                      <a:pt x="8" y="84"/>
                    </a:lnTo>
                    <a:lnTo>
                      <a:pt x="0" y="108"/>
                    </a:lnTo>
                    <a:lnTo>
                      <a:pt x="7" y="117"/>
                    </a:lnTo>
                    <a:lnTo>
                      <a:pt x="21" y="81"/>
                    </a:lnTo>
                    <a:lnTo>
                      <a:pt x="28" y="51"/>
                    </a:lnTo>
                    <a:lnTo>
                      <a:pt x="30" y="34"/>
                    </a:lnTo>
                    <a:lnTo>
                      <a:pt x="33" y="2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700" name="Freeform 172"/>
              <p:cNvSpPr>
                <a:spLocks/>
              </p:cNvSpPr>
              <p:nvPr/>
            </p:nvSpPr>
            <p:spPr bwMode="auto">
              <a:xfrm>
                <a:off x="3700" y="1587"/>
                <a:ext cx="6" cy="21"/>
              </a:xfrm>
              <a:custGeom>
                <a:avLst/>
                <a:gdLst>
                  <a:gd name="T0" fmla="*/ 14 w 36"/>
                  <a:gd name="T1" fmla="*/ 0 h 106"/>
                  <a:gd name="T2" fmla="*/ 0 w 36"/>
                  <a:gd name="T3" fmla="*/ 3 h 106"/>
                  <a:gd name="T4" fmla="*/ 0 w 36"/>
                  <a:gd name="T5" fmla="*/ 76 h 106"/>
                  <a:gd name="T6" fmla="*/ 1 w 36"/>
                  <a:gd name="T7" fmla="*/ 88 h 106"/>
                  <a:gd name="T8" fmla="*/ 17 w 36"/>
                  <a:gd name="T9" fmla="*/ 106 h 106"/>
                  <a:gd name="T10" fmla="*/ 36 w 36"/>
                  <a:gd name="T11" fmla="*/ 104 h 106"/>
                  <a:gd name="T12" fmla="*/ 24 w 36"/>
                  <a:gd name="T13" fmla="*/ 89 h 106"/>
                  <a:gd name="T14" fmla="*/ 14 w 36"/>
                  <a:gd name="T15" fmla="*/ 73 h 106"/>
                  <a:gd name="T16" fmla="*/ 14 w 36"/>
                  <a:gd name="T17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106">
                    <a:moveTo>
                      <a:pt x="14" y="0"/>
                    </a:moveTo>
                    <a:lnTo>
                      <a:pt x="0" y="3"/>
                    </a:lnTo>
                    <a:lnTo>
                      <a:pt x="0" y="76"/>
                    </a:lnTo>
                    <a:lnTo>
                      <a:pt x="1" y="88"/>
                    </a:lnTo>
                    <a:lnTo>
                      <a:pt x="17" y="106"/>
                    </a:lnTo>
                    <a:lnTo>
                      <a:pt x="36" y="104"/>
                    </a:lnTo>
                    <a:lnTo>
                      <a:pt x="24" y="89"/>
                    </a:lnTo>
                    <a:lnTo>
                      <a:pt x="14" y="73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701" name="Freeform 173"/>
              <p:cNvSpPr>
                <a:spLocks/>
              </p:cNvSpPr>
              <p:nvPr/>
            </p:nvSpPr>
            <p:spPr bwMode="auto">
              <a:xfrm>
                <a:off x="3685" y="1579"/>
                <a:ext cx="21" cy="61"/>
              </a:xfrm>
              <a:custGeom>
                <a:avLst/>
                <a:gdLst>
                  <a:gd name="T0" fmla="*/ 5 w 116"/>
                  <a:gd name="T1" fmla="*/ 0 h 318"/>
                  <a:gd name="T2" fmla="*/ 0 w 116"/>
                  <a:gd name="T3" fmla="*/ 0 h 318"/>
                  <a:gd name="T4" fmla="*/ 1 w 116"/>
                  <a:gd name="T5" fmla="*/ 6 h 318"/>
                  <a:gd name="T6" fmla="*/ 7 w 116"/>
                  <a:gd name="T7" fmla="*/ 41 h 318"/>
                  <a:gd name="T8" fmla="*/ 7 w 116"/>
                  <a:gd name="T9" fmla="*/ 54 h 318"/>
                  <a:gd name="T10" fmla="*/ 7 w 116"/>
                  <a:gd name="T11" fmla="*/ 90 h 318"/>
                  <a:gd name="T12" fmla="*/ 8 w 116"/>
                  <a:gd name="T13" fmla="*/ 149 h 318"/>
                  <a:gd name="T14" fmla="*/ 8 w 116"/>
                  <a:gd name="T15" fmla="*/ 194 h 318"/>
                  <a:gd name="T16" fmla="*/ 8 w 116"/>
                  <a:gd name="T17" fmla="*/ 236 h 318"/>
                  <a:gd name="T18" fmla="*/ 8 w 116"/>
                  <a:gd name="T19" fmla="*/ 253 h 318"/>
                  <a:gd name="T20" fmla="*/ 3 w 116"/>
                  <a:gd name="T21" fmla="*/ 274 h 318"/>
                  <a:gd name="T22" fmla="*/ 14 w 116"/>
                  <a:gd name="T23" fmla="*/ 318 h 318"/>
                  <a:gd name="T24" fmla="*/ 21 w 116"/>
                  <a:gd name="T25" fmla="*/ 318 h 318"/>
                  <a:gd name="T26" fmla="*/ 21 w 116"/>
                  <a:gd name="T27" fmla="*/ 311 h 318"/>
                  <a:gd name="T28" fmla="*/ 22 w 116"/>
                  <a:gd name="T29" fmla="*/ 290 h 318"/>
                  <a:gd name="T30" fmla="*/ 22 w 116"/>
                  <a:gd name="T31" fmla="*/ 282 h 318"/>
                  <a:gd name="T32" fmla="*/ 101 w 116"/>
                  <a:gd name="T33" fmla="*/ 273 h 318"/>
                  <a:gd name="T34" fmla="*/ 101 w 116"/>
                  <a:gd name="T35" fmla="*/ 266 h 318"/>
                  <a:gd name="T36" fmla="*/ 22 w 116"/>
                  <a:gd name="T37" fmla="*/ 264 h 318"/>
                  <a:gd name="T38" fmla="*/ 22 w 116"/>
                  <a:gd name="T39" fmla="*/ 262 h 318"/>
                  <a:gd name="T40" fmla="*/ 22 w 116"/>
                  <a:gd name="T41" fmla="*/ 228 h 318"/>
                  <a:gd name="T42" fmla="*/ 22 w 116"/>
                  <a:gd name="T43" fmla="*/ 189 h 318"/>
                  <a:gd name="T44" fmla="*/ 22 w 116"/>
                  <a:gd name="T45" fmla="*/ 178 h 318"/>
                  <a:gd name="T46" fmla="*/ 29 w 116"/>
                  <a:gd name="T47" fmla="*/ 165 h 318"/>
                  <a:gd name="T48" fmla="*/ 22 w 116"/>
                  <a:gd name="T49" fmla="*/ 156 h 318"/>
                  <a:gd name="T50" fmla="*/ 22 w 116"/>
                  <a:gd name="T51" fmla="*/ 143 h 318"/>
                  <a:gd name="T52" fmla="*/ 22 w 116"/>
                  <a:gd name="T53" fmla="*/ 91 h 318"/>
                  <a:gd name="T54" fmla="*/ 21 w 116"/>
                  <a:gd name="T55" fmla="*/ 52 h 318"/>
                  <a:gd name="T56" fmla="*/ 41 w 116"/>
                  <a:gd name="T57" fmla="*/ 50 h 318"/>
                  <a:gd name="T58" fmla="*/ 55 w 116"/>
                  <a:gd name="T59" fmla="*/ 48 h 318"/>
                  <a:gd name="T60" fmla="*/ 75 w 116"/>
                  <a:gd name="T61" fmla="*/ 46 h 318"/>
                  <a:gd name="T62" fmla="*/ 89 w 116"/>
                  <a:gd name="T63" fmla="*/ 43 h 318"/>
                  <a:gd name="T64" fmla="*/ 116 w 116"/>
                  <a:gd name="T65" fmla="*/ 39 h 318"/>
                  <a:gd name="T66" fmla="*/ 21 w 116"/>
                  <a:gd name="T67" fmla="*/ 34 h 318"/>
                  <a:gd name="T68" fmla="*/ 21 w 116"/>
                  <a:gd name="T69" fmla="*/ 33 h 318"/>
                  <a:gd name="T70" fmla="*/ 5 w 116"/>
                  <a:gd name="T71" fmla="*/ 0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6" h="318">
                    <a:moveTo>
                      <a:pt x="5" y="0"/>
                    </a:moveTo>
                    <a:lnTo>
                      <a:pt x="0" y="0"/>
                    </a:lnTo>
                    <a:lnTo>
                      <a:pt x="1" y="6"/>
                    </a:lnTo>
                    <a:lnTo>
                      <a:pt x="7" y="41"/>
                    </a:lnTo>
                    <a:lnTo>
                      <a:pt x="7" y="54"/>
                    </a:lnTo>
                    <a:lnTo>
                      <a:pt x="7" y="90"/>
                    </a:lnTo>
                    <a:lnTo>
                      <a:pt x="8" y="149"/>
                    </a:lnTo>
                    <a:lnTo>
                      <a:pt x="8" y="194"/>
                    </a:lnTo>
                    <a:lnTo>
                      <a:pt x="8" y="236"/>
                    </a:lnTo>
                    <a:lnTo>
                      <a:pt x="8" y="253"/>
                    </a:lnTo>
                    <a:lnTo>
                      <a:pt x="3" y="274"/>
                    </a:lnTo>
                    <a:lnTo>
                      <a:pt x="14" y="318"/>
                    </a:lnTo>
                    <a:lnTo>
                      <a:pt x="21" y="318"/>
                    </a:lnTo>
                    <a:lnTo>
                      <a:pt x="21" y="311"/>
                    </a:lnTo>
                    <a:lnTo>
                      <a:pt x="22" y="290"/>
                    </a:lnTo>
                    <a:lnTo>
                      <a:pt x="22" y="282"/>
                    </a:lnTo>
                    <a:lnTo>
                      <a:pt x="101" y="273"/>
                    </a:lnTo>
                    <a:lnTo>
                      <a:pt x="101" y="266"/>
                    </a:lnTo>
                    <a:lnTo>
                      <a:pt x="22" y="264"/>
                    </a:lnTo>
                    <a:lnTo>
                      <a:pt x="22" y="262"/>
                    </a:lnTo>
                    <a:lnTo>
                      <a:pt x="22" y="228"/>
                    </a:lnTo>
                    <a:lnTo>
                      <a:pt x="22" y="189"/>
                    </a:lnTo>
                    <a:lnTo>
                      <a:pt x="22" y="178"/>
                    </a:lnTo>
                    <a:lnTo>
                      <a:pt x="29" y="165"/>
                    </a:lnTo>
                    <a:lnTo>
                      <a:pt x="22" y="156"/>
                    </a:lnTo>
                    <a:lnTo>
                      <a:pt x="22" y="143"/>
                    </a:lnTo>
                    <a:lnTo>
                      <a:pt x="22" y="91"/>
                    </a:lnTo>
                    <a:lnTo>
                      <a:pt x="21" y="52"/>
                    </a:lnTo>
                    <a:lnTo>
                      <a:pt x="41" y="50"/>
                    </a:lnTo>
                    <a:lnTo>
                      <a:pt x="55" y="48"/>
                    </a:lnTo>
                    <a:lnTo>
                      <a:pt x="75" y="46"/>
                    </a:lnTo>
                    <a:lnTo>
                      <a:pt x="89" y="43"/>
                    </a:lnTo>
                    <a:lnTo>
                      <a:pt x="116" y="39"/>
                    </a:lnTo>
                    <a:lnTo>
                      <a:pt x="21" y="34"/>
                    </a:lnTo>
                    <a:lnTo>
                      <a:pt x="21" y="3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702" name="Freeform 174"/>
              <p:cNvSpPr>
                <a:spLocks/>
              </p:cNvSpPr>
              <p:nvPr/>
            </p:nvSpPr>
            <p:spPr bwMode="auto">
              <a:xfrm>
                <a:off x="3689" y="1579"/>
                <a:ext cx="23" cy="59"/>
              </a:xfrm>
              <a:custGeom>
                <a:avLst/>
                <a:gdLst>
                  <a:gd name="T0" fmla="*/ 105 w 118"/>
                  <a:gd name="T1" fmla="*/ 0 h 309"/>
                  <a:gd name="T2" fmla="*/ 87 w 118"/>
                  <a:gd name="T3" fmla="*/ 23 h 309"/>
                  <a:gd name="T4" fmla="*/ 68 w 118"/>
                  <a:gd name="T5" fmla="*/ 25 h 309"/>
                  <a:gd name="T6" fmla="*/ 54 w 118"/>
                  <a:gd name="T7" fmla="*/ 27 h 309"/>
                  <a:gd name="T8" fmla="*/ 34 w 118"/>
                  <a:gd name="T9" fmla="*/ 30 h 309"/>
                  <a:gd name="T10" fmla="*/ 21 w 118"/>
                  <a:gd name="T11" fmla="*/ 32 h 309"/>
                  <a:gd name="T12" fmla="*/ 0 w 118"/>
                  <a:gd name="T13" fmla="*/ 34 h 309"/>
                  <a:gd name="T14" fmla="*/ 95 w 118"/>
                  <a:gd name="T15" fmla="*/ 39 h 309"/>
                  <a:gd name="T16" fmla="*/ 94 w 118"/>
                  <a:gd name="T17" fmla="*/ 66 h 309"/>
                  <a:gd name="T18" fmla="*/ 92 w 118"/>
                  <a:gd name="T19" fmla="*/ 129 h 309"/>
                  <a:gd name="T20" fmla="*/ 92 w 118"/>
                  <a:gd name="T21" fmla="*/ 132 h 309"/>
                  <a:gd name="T22" fmla="*/ 78 w 118"/>
                  <a:gd name="T23" fmla="*/ 132 h 309"/>
                  <a:gd name="T24" fmla="*/ 90 w 118"/>
                  <a:gd name="T25" fmla="*/ 147 h 309"/>
                  <a:gd name="T26" fmla="*/ 89 w 118"/>
                  <a:gd name="T27" fmla="*/ 178 h 309"/>
                  <a:gd name="T28" fmla="*/ 88 w 118"/>
                  <a:gd name="T29" fmla="*/ 215 h 309"/>
                  <a:gd name="T30" fmla="*/ 87 w 118"/>
                  <a:gd name="T31" fmla="*/ 236 h 309"/>
                  <a:gd name="T32" fmla="*/ 87 w 118"/>
                  <a:gd name="T33" fmla="*/ 245 h 309"/>
                  <a:gd name="T34" fmla="*/ 80 w 118"/>
                  <a:gd name="T35" fmla="*/ 266 h 309"/>
                  <a:gd name="T36" fmla="*/ 80 w 118"/>
                  <a:gd name="T37" fmla="*/ 273 h 309"/>
                  <a:gd name="T38" fmla="*/ 87 w 118"/>
                  <a:gd name="T39" fmla="*/ 309 h 309"/>
                  <a:gd name="T40" fmla="*/ 94 w 118"/>
                  <a:gd name="T41" fmla="*/ 309 h 309"/>
                  <a:gd name="T42" fmla="*/ 94 w 118"/>
                  <a:gd name="T43" fmla="*/ 307 h 309"/>
                  <a:gd name="T44" fmla="*/ 97 w 118"/>
                  <a:gd name="T45" fmla="*/ 278 h 309"/>
                  <a:gd name="T46" fmla="*/ 100 w 118"/>
                  <a:gd name="T47" fmla="*/ 243 h 309"/>
                  <a:gd name="T48" fmla="*/ 103 w 118"/>
                  <a:gd name="T49" fmla="*/ 201 h 309"/>
                  <a:gd name="T50" fmla="*/ 105 w 118"/>
                  <a:gd name="T51" fmla="*/ 152 h 309"/>
                  <a:gd name="T52" fmla="*/ 108 w 118"/>
                  <a:gd name="T53" fmla="*/ 97 h 309"/>
                  <a:gd name="T54" fmla="*/ 109 w 118"/>
                  <a:gd name="T55" fmla="*/ 58 h 309"/>
                  <a:gd name="T56" fmla="*/ 109 w 118"/>
                  <a:gd name="T57" fmla="*/ 41 h 309"/>
                  <a:gd name="T58" fmla="*/ 118 w 118"/>
                  <a:gd name="T59" fmla="*/ 21 h 309"/>
                  <a:gd name="T60" fmla="*/ 105 w 118"/>
                  <a:gd name="T61" fmla="*/ 0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18" h="309">
                    <a:moveTo>
                      <a:pt x="105" y="0"/>
                    </a:moveTo>
                    <a:lnTo>
                      <a:pt x="87" y="23"/>
                    </a:lnTo>
                    <a:lnTo>
                      <a:pt x="68" y="25"/>
                    </a:lnTo>
                    <a:lnTo>
                      <a:pt x="54" y="27"/>
                    </a:lnTo>
                    <a:lnTo>
                      <a:pt x="34" y="30"/>
                    </a:lnTo>
                    <a:lnTo>
                      <a:pt x="21" y="32"/>
                    </a:lnTo>
                    <a:lnTo>
                      <a:pt x="0" y="34"/>
                    </a:lnTo>
                    <a:lnTo>
                      <a:pt x="95" y="39"/>
                    </a:lnTo>
                    <a:lnTo>
                      <a:pt x="94" y="66"/>
                    </a:lnTo>
                    <a:lnTo>
                      <a:pt x="92" y="129"/>
                    </a:lnTo>
                    <a:lnTo>
                      <a:pt x="92" y="132"/>
                    </a:lnTo>
                    <a:lnTo>
                      <a:pt x="78" y="132"/>
                    </a:lnTo>
                    <a:lnTo>
                      <a:pt x="90" y="147"/>
                    </a:lnTo>
                    <a:lnTo>
                      <a:pt x="89" y="178"/>
                    </a:lnTo>
                    <a:lnTo>
                      <a:pt x="88" y="215"/>
                    </a:lnTo>
                    <a:lnTo>
                      <a:pt x="87" y="236"/>
                    </a:lnTo>
                    <a:lnTo>
                      <a:pt x="87" y="245"/>
                    </a:lnTo>
                    <a:lnTo>
                      <a:pt x="80" y="266"/>
                    </a:lnTo>
                    <a:lnTo>
                      <a:pt x="80" y="273"/>
                    </a:lnTo>
                    <a:lnTo>
                      <a:pt x="87" y="309"/>
                    </a:lnTo>
                    <a:lnTo>
                      <a:pt x="94" y="309"/>
                    </a:lnTo>
                    <a:lnTo>
                      <a:pt x="94" y="307"/>
                    </a:lnTo>
                    <a:lnTo>
                      <a:pt x="97" y="278"/>
                    </a:lnTo>
                    <a:lnTo>
                      <a:pt x="100" y="243"/>
                    </a:lnTo>
                    <a:lnTo>
                      <a:pt x="103" y="201"/>
                    </a:lnTo>
                    <a:lnTo>
                      <a:pt x="105" y="152"/>
                    </a:lnTo>
                    <a:lnTo>
                      <a:pt x="108" y="97"/>
                    </a:lnTo>
                    <a:lnTo>
                      <a:pt x="109" y="58"/>
                    </a:lnTo>
                    <a:lnTo>
                      <a:pt x="109" y="41"/>
                    </a:lnTo>
                    <a:lnTo>
                      <a:pt x="118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703" name="Freeform 175"/>
              <p:cNvSpPr>
                <a:spLocks/>
              </p:cNvSpPr>
              <p:nvPr/>
            </p:nvSpPr>
            <p:spPr bwMode="auto">
              <a:xfrm>
                <a:off x="3712" y="1574"/>
                <a:ext cx="14" cy="4"/>
              </a:xfrm>
              <a:custGeom>
                <a:avLst/>
                <a:gdLst>
                  <a:gd name="T0" fmla="*/ 0 w 77"/>
                  <a:gd name="T1" fmla="*/ 0 h 19"/>
                  <a:gd name="T2" fmla="*/ 17 w 77"/>
                  <a:gd name="T3" fmla="*/ 19 h 19"/>
                  <a:gd name="T4" fmla="*/ 33 w 77"/>
                  <a:gd name="T5" fmla="*/ 12 h 19"/>
                  <a:gd name="T6" fmla="*/ 77 w 77"/>
                  <a:gd name="T7" fmla="*/ 6 h 19"/>
                  <a:gd name="T8" fmla="*/ 0 w 77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7" h="19">
                    <a:moveTo>
                      <a:pt x="0" y="0"/>
                    </a:moveTo>
                    <a:lnTo>
                      <a:pt x="17" y="19"/>
                    </a:lnTo>
                    <a:lnTo>
                      <a:pt x="33" y="12"/>
                    </a:lnTo>
                    <a:lnTo>
                      <a:pt x="77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704" name="Freeform 176"/>
              <p:cNvSpPr>
                <a:spLocks/>
              </p:cNvSpPr>
              <p:nvPr/>
            </p:nvSpPr>
            <p:spPr bwMode="auto">
              <a:xfrm>
                <a:off x="3693" y="1571"/>
                <a:ext cx="3" cy="14"/>
              </a:xfrm>
              <a:custGeom>
                <a:avLst/>
                <a:gdLst>
                  <a:gd name="T0" fmla="*/ 14 w 14"/>
                  <a:gd name="T1" fmla="*/ 0 h 71"/>
                  <a:gd name="T2" fmla="*/ 1 w 14"/>
                  <a:gd name="T3" fmla="*/ 1 h 71"/>
                  <a:gd name="T4" fmla="*/ 0 w 14"/>
                  <a:gd name="T5" fmla="*/ 26 h 71"/>
                  <a:gd name="T6" fmla="*/ 0 w 14"/>
                  <a:gd name="T7" fmla="*/ 71 h 71"/>
                  <a:gd name="T8" fmla="*/ 13 w 14"/>
                  <a:gd name="T9" fmla="*/ 69 h 71"/>
                  <a:gd name="T10" fmla="*/ 14 w 14"/>
                  <a:gd name="T11" fmla="*/ 46 h 71"/>
                  <a:gd name="T12" fmla="*/ 14 w 14"/>
                  <a:gd name="T13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71">
                    <a:moveTo>
                      <a:pt x="14" y="0"/>
                    </a:moveTo>
                    <a:lnTo>
                      <a:pt x="1" y="1"/>
                    </a:lnTo>
                    <a:lnTo>
                      <a:pt x="0" y="26"/>
                    </a:lnTo>
                    <a:lnTo>
                      <a:pt x="0" y="71"/>
                    </a:lnTo>
                    <a:lnTo>
                      <a:pt x="13" y="69"/>
                    </a:lnTo>
                    <a:lnTo>
                      <a:pt x="14" y="46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705" name="Freeform 177"/>
              <p:cNvSpPr>
                <a:spLocks/>
              </p:cNvSpPr>
              <p:nvPr/>
            </p:nvSpPr>
            <p:spPr bwMode="auto">
              <a:xfrm>
                <a:off x="3700" y="1571"/>
                <a:ext cx="2" cy="14"/>
              </a:xfrm>
              <a:custGeom>
                <a:avLst/>
                <a:gdLst>
                  <a:gd name="T0" fmla="*/ 14 w 14"/>
                  <a:gd name="T1" fmla="*/ 0 h 70"/>
                  <a:gd name="T2" fmla="*/ 0 w 14"/>
                  <a:gd name="T3" fmla="*/ 1 h 70"/>
                  <a:gd name="T4" fmla="*/ 0 w 14"/>
                  <a:gd name="T5" fmla="*/ 70 h 70"/>
                  <a:gd name="T6" fmla="*/ 14 w 14"/>
                  <a:gd name="T7" fmla="*/ 68 h 70"/>
                  <a:gd name="T8" fmla="*/ 14 w 14"/>
                  <a:gd name="T9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70">
                    <a:moveTo>
                      <a:pt x="14" y="0"/>
                    </a:moveTo>
                    <a:lnTo>
                      <a:pt x="0" y="1"/>
                    </a:lnTo>
                    <a:lnTo>
                      <a:pt x="0" y="70"/>
                    </a:lnTo>
                    <a:lnTo>
                      <a:pt x="14" y="68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706" name="Freeform 178"/>
              <p:cNvSpPr>
                <a:spLocks/>
              </p:cNvSpPr>
              <p:nvPr/>
            </p:nvSpPr>
            <p:spPr bwMode="auto">
              <a:xfrm>
                <a:off x="3712" y="1567"/>
                <a:ext cx="20" cy="29"/>
              </a:xfrm>
              <a:custGeom>
                <a:avLst/>
                <a:gdLst>
                  <a:gd name="T0" fmla="*/ 86 w 102"/>
                  <a:gd name="T1" fmla="*/ 0 h 143"/>
                  <a:gd name="T2" fmla="*/ 71 w 102"/>
                  <a:gd name="T3" fmla="*/ 24 h 143"/>
                  <a:gd name="T4" fmla="*/ 0 w 102"/>
                  <a:gd name="T5" fmla="*/ 35 h 143"/>
                  <a:gd name="T6" fmla="*/ 77 w 102"/>
                  <a:gd name="T7" fmla="*/ 41 h 143"/>
                  <a:gd name="T8" fmla="*/ 68 w 102"/>
                  <a:gd name="T9" fmla="*/ 135 h 143"/>
                  <a:gd name="T10" fmla="*/ 59 w 102"/>
                  <a:gd name="T11" fmla="*/ 139 h 143"/>
                  <a:gd name="T12" fmla="*/ 27 w 102"/>
                  <a:gd name="T13" fmla="*/ 141 h 143"/>
                  <a:gd name="T14" fmla="*/ 92 w 102"/>
                  <a:gd name="T15" fmla="*/ 143 h 143"/>
                  <a:gd name="T16" fmla="*/ 83 w 102"/>
                  <a:gd name="T17" fmla="*/ 133 h 143"/>
                  <a:gd name="T18" fmla="*/ 85 w 102"/>
                  <a:gd name="T19" fmla="*/ 107 h 143"/>
                  <a:gd name="T20" fmla="*/ 89 w 102"/>
                  <a:gd name="T21" fmla="*/ 64 h 143"/>
                  <a:gd name="T22" fmla="*/ 91 w 102"/>
                  <a:gd name="T23" fmla="*/ 44 h 143"/>
                  <a:gd name="T24" fmla="*/ 102 w 102"/>
                  <a:gd name="T25" fmla="*/ 21 h 143"/>
                  <a:gd name="T26" fmla="*/ 86 w 102"/>
                  <a:gd name="T27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2" h="143">
                    <a:moveTo>
                      <a:pt x="86" y="0"/>
                    </a:moveTo>
                    <a:lnTo>
                      <a:pt x="71" y="24"/>
                    </a:lnTo>
                    <a:lnTo>
                      <a:pt x="0" y="35"/>
                    </a:lnTo>
                    <a:lnTo>
                      <a:pt x="77" y="41"/>
                    </a:lnTo>
                    <a:lnTo>
                      <a:pt x="68" y="135"/>
                    </a:lnTo>
                    <a:lnTo>
                      <a:pt x="59" y="139"/>
                    </a:lnTo>
                    <a:lnTo>
                      <a:pt x="27" y="141"/>
                    </a:lnTo>
                    <a:lnTo>
                      <a:pt x="92" y="143"/>
                    </a:lnTo>
                    <a:lnTo>
                      <a:pt x="83" y="133"/>
                    </a:lnTo>
                    <a:lnTo>
                      <a:pt x="85" y="107"/>
                    </a:lnTo>
                    <a:lnTo>
                      <a:pt x="89" y="64"/>
                    </a:lnTo>
                    <a:lnTo>
                      <a:pt x="91" y="44"/>
                    </a:lnTo>
                    <a:lnTo>
                      <a:pt x="102" y="21"/>
                    </a:lnTo>
                    <a:lnTo>
                      <a:pt x="86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707" name="Freeform 179"/>
              <p:cNvSpPr>
                <a:spLocks/>
              </p:cNvSpPr>
              <p:nvPr/>
            </p:nvSpPr>
            <p:spPr bwMode="auto">
              <a:xfrm>
                <a:off x="3682" y="1565"/>
                <a:ext cx="31" cy="9"/>
              </a:xfrm>
              <a:custGeom>
                <a:avLst/>
                <a:gdLst>
                  <a:gd name="T0" fmla="*/ 146 w 163"/>
                  <a:gd name="T1" fmla="*/ 0 h 46"/>
                  <a:gd name="T2" fmla="*/ 126 w 163"/>
                  <a:gd name="T3" fmla="*/ 12 h 46"/>
                  <a:gd name="T4" fmla="*/ 0 w 163"/>
                  <a:gd name="T5" fmla="*/ 25 h 46"/>
                  <a:gd name="T6" fmla="*/ 18 w 163"/>
                  <a:gd name="T7" fmla="*/ 46 h 46"/>
                  <a:gd name="T8" fmla="*/ 35 w 163"/>
                  <a:gd name="T9" fmla="*/ 40 h 46"/>
                  <a:gd name="T10" fmla="*/ 58 w 163"/>
                  <a:gd name="T11" fmla="*/ 37 h 46"/>
                  <a:gd name="T12" fmla="*/ 71 w 163"/>
                  <a:gd name="T13" fmla="*/ 36 h 46"/>
                  <a:gd name="T14" fmla="*/ 90 w 163"/>
                  <a:gd name="T15" fmla="*/ 33 h 46"/>
                  <a:gd name="T16" fmla="*/ 104 w 163"/>
                  <a:gd name="T17" fmla="*/ 32 h 46"/>
                  <a:gd name="T18" fmla="*/ 163 w 163"/>
                  <a:gd name="T19" fmla="*/ 25 h 46"/>
                  <a:gd name="T20" fmla="*/ 163 w 163"/>
                  <a:gd name="T21" fmla="*/ 17 h 46"/>
                  <a:gd name="T22" fmla="*/ 146 w 163"/>
                  <a:gd name="T2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3" h="46">
                    <a:moveTo>
                      <a:pt x="146" y="0"/>
                    </a:moveTo>
                    <a:lnTo>
                      <a:pt x="126" y="12"/>
                    </a:lnTo>
                    <a:lnTo>
                      <a:pt x="0" y="25"/>
                    </a:lnTo>
                    <a:lnTo>
                      <a:pt x="18" y="46"/>
                    </a:lnTo>
                    <a:lnTo>
                      <a:pt x="35" y="40"/>
                    </a:lnTo>
                    <a:lnTo>
                      <a:pt x="58" y="37"/>
                    </a:lnTo>
                    <a:lnTo>
                      <a:pt x="71" y="36"/>
                    </a:lnTo>
                    <a:lnTo>
                      <a:pt x="90" y="33"/>
                    </a:lnTo>
                    <a:lnTo>
                      <a:pt x="104" y="32"/>
                    </a:lnTo>
                    <a:lnTo>
                      <a:pt x="163" y="25"/>
                    </a:lnTo>
                    <a:lnTo>
                      <a:pt x="163" y="17"/>
                    </a:lnTo>
                    <a:lnTo>
                      <a:pt x="146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708" name="Freeform 180"/>
              <p:cNvSpPr>
                <a:spLocks/>
              </p:cNvSpPr>
              <p:nvPr/>
            </p:nvSpPr>
            <p:spPr bwMode="auto">
              <a:xfrm>
                <a:off x="3776" y="1612"/>
                <a:ext cx="20" cy="4"/>
              </a:xfrm>
              <a:custGeom>
                <a:avLst/>
                <a:gdLst>
                  <a:gd name="T0" fmla="*/ 82 w 103"/>
                  <a:gd name="T1" fmla="*/ 0 h 25"/>
                  <a:gd name="T2" fmla="*/ 65 w 103"/>
                  <a:gd name="T3" fmla="*/ 11 h 25"/>
                  <a:gd name="T4" fmla="*/ 0 w 103"/>
                  <a:gd name="T5" fmla="*/ 21 h 25"/>
                  <a:gd name="T6" fmla="*/ 103 w 103"/>
                  <a:gd name="T7" fmla="*/ 25 h 25"/>
                  <a:gd name="T8" fmla="*/ 103 w 103"/>
                  <a:gd name="T9" fmla="*/ 16 h 25"/>
                  <a:gd name="T10" fmla="*/ 82 w 103"/>
                  <a:gd name="T1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3" h="25">
                    <a:moveTo>
                      <a:pt x="82" y="0"/>
                    </a:moveTo>
                    <a:lnTo>
                      <a:pt x="65" y="11"/>
                    </a:lnTo>
                    <a:lnTo>
                      <a:pt x="0" y="21"/>
                    </a:lnTo>
                    <a:lnTo>
                      <a:pt x="103" y="25"/>
                    </a:lnTo>
                    <a:lnTo>
                      <a:pt x="103" y="16"/>
                    </a:lnTo>
                    <a:lnTo>
                      <a:pt x="82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709" name="Freeform 181"/>
              <p:cNvSpPr>
                <a:spLocks/>
              </p:cNvSpPr>
              <p:nvPr/>
            </p:nvSpPr>
            <p:spPr bwMode="auto">
              <a:xfrm>
                <a:off x="3776" y="1594"/>
                <a:ext cx="16" cy="4"/>
              </a:xfrm>
              <a:custGeom>
                <a:avLst/>
                <a:gdLst>
                  <a:gd name="T0" fmla="*/ 67 w 84"/>
                  <a:gd name="T1" fmla="*/ 0 h 22"/>
                  <a:gd name="T2" fmla="*/ 49 w 84"/>
                  <a:gd name="T3" fmla="*/ 11 h 22"/>
                  <a:gd name="T4" fmla="*/ 0 w 84"/>
                  <a:gd name="T5" fmla="*/ 18 h 22"/>
                  <a:gd name="T6" fmla="*/ 84 w 84"/>
                  <a:gd name="T7" fmla="*/ 22 h 22"/>
                  <a:gd name="T8" fmla="*/ 84 w 84"/>
                  <a:gd name="T9" fmla="*/ 13 h 22"/>
                  <a:gd name="T10" fmla="*/ 67 w 84"/>
                  <a:gd name="T1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4" h="22">
                    <a:moveTo>
                      <a:pt x="67" y="0"/>
                    </a:moveTo>
                    <a:lnTo>
                      <a:pt x="49" y="11"/>
                    </a:lnTo>
                    <a:lnTo>
                      <a:pt x="0" y="18"/>
                    </a:lnTo>
                    <a:lnTo>
                      <a:pt x="84" y="22"/>
                    </a:lnTo>
                    <a:lnTo>
                      <a:pt x="84" y="13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710" name="Freeform 182"/>
              <p:cNvSpPr>
                <a:spLocks/>
              </p:cNvSpPr>
              <p:nvPr/>
            </p:nvSpPr>
            <p:spPr bwMode="auto">
              <a:xfrm>
                <a:off x="3753" y="1586"/>
                <a:ext cx="5" cy="56"/>
              </a:xfrm>
              <a:custGeom>
                <a:avLst/>
                <a:gdLst>
                  <a:gd name="T0" fmla="*/ 9 w 26"/>
                  <a:gd name="T1" fmla="*/ 0 h 294"/>
                  <a:gd name="T2" fmla="*/ 4 w 26"/>
                  <a:gd name="T3" fmla="*/ 12 h 294"/>
                  <a:gd name="T4" fmla="*/ 7 w 26"/>
                  <a:gd name="T5" fmla="*/ 43 h 294"/>
                  <a:gd name="T6" fmla="*/ 7 w 26"/>
                  <a:gd name="T7" fmla="*/ 50 h 294"/>
                  <a:gd name="T8" fmla="*/ 7 w 26"/>
                  <a:gd name="T9" fmla="*/ 82 h 294"/>
                  <a:gd name="T10" fmla="*/ 7 w 26"/>
                  <a:gd name="T11" fmla="*/ 136 h 294"/>
                  <a:gd name="T12" fmla="*/ 7 w 26"/>
                  <a:gd name="T13" fmla="*/ 157 h 294"/>
                  <a:gd name="T14" fmla="*/ 7 w 26"/>
                  <a:gd name="T15" fmla="*/ 204 h 294"/>
                  <a:gd name="T16" fmla="*/ 7 w 26"/>
                  <a:gd name="T17" fmla="*/ 226 h 294"/>
                  <a:gd name="T18" fmla="*/ 0 w 26"/>
                  <a:gd name="T19" fmla="*/ 250 h 294"/>
                  <a:gd name="T20" fmla="*/ 13 w 26"/>
                  <a:gd name="T21" fmla="*/ 294 h 294"/>
                  <a:gd name="T22" fmla="*/ 18 w 26"/>
                  <a:gd name="T23" fmla="*/ 294 h 294"/>
                  <a:gd name="T24" fmla="*/ 22 w 26"/>
                  <a:gd name="T25" fmla="*/ 233 h 294"/>
                  <a:gd name="T26" fmla="*/ 22 w 26"/>
                  <a:gd name="T27" fmla="*/ 195 h 294"/>
                  <a:gd name="T28" fmla="*/ 22 w 26"/>
                  <a:gd name="T29" fmla="*/ 139 h 294"/>
                  <a:gd name="T30" fmla="*/ 22 w 26"/>
                  <a:gd name="T31" fmla="*/ 97 h 294"/>
                  <a:gd name="T32" fmla="*/ 22 w 26"/>
                  <a:gd name="T33" fmla="*/ 71 h 294"/>
                  <a:gd name="T34" fmla="*/ 22 w 26"/>
                  <a:gd name="T35" fmla="*/ 58 h 294"/>
                  <a:gd name="T36" fmla="*/ 26 w 26"/>
                  <a:gd name="T37" fmla="*/ 36 h 294"/>
                  <a:gd name="T38" fmla="*/ 9 w 26"/>
                  <a:gd name="T39" fmla="*/ 0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6" h="294">
                    <a:moveTo>
                      <a:pt x="9" y="0"/>
                    </a:moveTo>
                    <a:lnTo>
                      <a:pt x="4" y="12"/>
                    </a:lnTo>
                    <a:lnTo>
                      <a:pt x="7" y="43"/>
                    </a:lnTo>
                    <a:lnTo>
                      <a:pt x="7" y="50"/>
                    </a:lnTo>
                    <a:lnTo>
                      <a:pt x="7" y="82"/>
                    </a:lnTo>
                    <a:lnTo>
                      <a:pt x="7" y="136"/>
                    </a:lnTo>
                    <a:lnTo>
                      <a:pt x="7" y="157"/>
                    </a:lnTo>
                    <a:lnTo>
                      <a:pt x="7" y="204"/>
                    </a:lnTo>
                    <a:lnTo>
                      <a:pt x="7" y="226"/>
                    </a:lnTo>
                    <a:lnTo>
                      <a:pt x="0" y="250"/>
                    </a:lnTo>
                    <a:lnTo>
                      <a:pt x="13" y="294"/>
                    </a:lnTo>
                    <a:lnTo>
                      <a:pt x="18" y="294"/>
                    </a:lnTo>
                    <a:lnTo>
                      <a:pt x="22" y="233"/>
                    </a:lnTo>
                    <a:lnTo>
                      <a:pt x="22" y="195"/>
                    </a:lnTo>
                    <a:lnTo>
                      <a:pt x="22" y="139"/>
                    </a:lnTo>
                    <a:lnTo>
                      <a:pt x="22" y="97"/>
                    </a:lnTo>
                    <a:lnTo>
                      <a:pt x="22" y="71"/>
                    </a:lnTo>
                    <a:lnTo>
                      <a:pt x="22" y="58"/>
                    </a:lnTo>
                    <a:lnTo>
                      <a:pt x="26" y="36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711" name="Freeform 183"/>
              <p:cNvSpPr>
                <a:spLocks/>
              </p:cNvSpPr>
              <p:nvPr/>
            </p:nvSpPr>
            <p:spPr bwMode="auto">
              <a:xfrm>
                <a:off x="3772" y="1585"/>
                <a:ext cx="24" cy="59"/>
              </a:xfrm>
              <a:custGeom>
                <a:avLst/>
                <a:gdLst>
                  <a:gd name="T0" fmla="*/ 21 w 124"/>
                  <a:gd name="T1" fmla="*/ 0 h 313"/>
                  <a:gd name="T2" fmla="*/ 7 w 124"/>
                  <a:gd name="T3" fmla="*/ 3 h 313"/>
                  <a:gd name="T4" fmla="*/ 7 w 124"/>
                  <a:gd name="T5" fmla="*/ 7 h 313"/>
                  <a:gd name="T6" fmla="*/ 7 w 124"/>
                  <a:gd name="T7" fmla="*/ 72 h 313"/>
                  <a:gd name="T8" fmla="*/ 7 w 124"/>
                  <a:gd name="T9" fmla="*/ 124 h 313"/>
                  <a:gd name="T10" fmla="*/ 7 w 124"/>
                  <a:gd name="T11" fmla="*/ 167 h 313"/>
                  <a:gd name="T12" fmla="*/ 7 w 124"/>
                  <a:gd name="T13" fmla="*/ 200 h 313"/>
                  <a:gd name="T14" fmla="*/ 7 w 124"/>
                  <a:gd name="T15" fmla="*/ 222 h 313"/>
                  <a:gd name="T16" fmla="*/ 7 w 124"/>
                  <a:gd name="T17" fmla="*/ 233 h 313"/>
                  <a:gd name="T18" fmla="*/ 0 w 124"/>
                  <a:gd name="T19" fmla="*/ 268 h 313"/>
                  <a:gd name="T20" fmla="*/ 12 w 124"/>
                  <a:gd name="T21" fmla="*/ 313 h 313"/>
                  <a:gd name="T22" fmla="*/ 18 w 124"/>
                  <a:gd name="T23" fmla="*/ 313 h 313"/>
                  <a:gd name="T24" fmla="*/ 21 w 124"/>
                  <a:gd name="T25" fmla="*/ 248 h 313"/>
                  <a:gd name="T26" fmla="*/ 21 w 124"/>
                  <a:gd name="T27" fmla="*/ 180 h 313"/>
                  <a:gd name="T28" fmla="*/ 124 w 124"/>
                  <a:gd name="T29" fmla="*/ 166 h 313"/>
                  <a:gd name="T30" fmla="*/ 21 w 124"/>
                  <a:gd name="T31" fmla="*/ 162 h 313"/>
                  <a:gd name="T32" fmla="*/ 21 w 124"/>
                  <a:gd name="T33" fmla="*/ 90 h 313"/>
                  <a:gd name="T34" fmla="*/ 105 w 124"/>
                  <a:gd name="T35" fmla="*/ 76 h 313"/>
                  <a:gd name="T36" fmla="*/ 21 w 124"/>
                  <a:gd name="T37" fmla="*/ 72 h 313"/>
                  <a:gd name="T38" fmla="*/ 21 w 124"/>
                  <a:gd name="T39" fmla="*/ 0 h 3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4" h="313">
                    <a:moveTo>
                      <a:pt x="21" y="0"/>
                    </a:moveTo>
                    <a:lnTo>
                      <a:pt x="7" y="3"/>
                    </a:lnTo>
                    <a:lnTo>
                      <a:pt x="7" y="7"/>
                    </a:lnTo>
                    <a:lnTo>
                      <a:pt x="7" y="72"/>
                    </a:lnTo>
                    <a:lnTo>
                      <a:pt x="7" y="124"/>
                    </a:lnTo>
                    <a:lnTo>
                      <a:pt x="7" y="167"/>
                    </a:lnTo>
                    <a:lnTo>
                      <a:pt x="7" y="200"/>
                    </a:lnTo>
                    <a:lnTo>
                      <a:pt x="7" y="222"/>
                    </a:lnTo>
                    <a:lnTo>
                      <a:pt x="7" y="233"/>
                    </a:lnTo>
                    <a:lnTo>
                      <a:pt x="0" y="268"/>
                    </a:lnTo>
                    <a:lnTo>
                      <a:pt x="12" y="313"/>
                    </a:lnTo>
                    <a:lnTo>
                      <a:pt x="18" y="313"/>
                    </a:lnTo>
                    <a:lnTo>
                      <a:pt x="21" y="248"/>
                    </a:lnTo>
                    <a:lnTo>
                      <a:pt x="21" y="180"/>
                    </a:lnTo>
                    <a:lnTo>
                      <a:pt x="124" y="166"/>
                    </a:lnTo>
                    <a:lnTo>
                      <a:pt x="21" y="162"/>
                    </a:lnTo>
                    <a:lnTo>
                      <a:pt x="21" y="90"/>
                    </a:lnTo>
                    <a:lnTo>
                      <a:pt x="105" y="76"/>
                    </a:lnTo>
                    <a:lnTo>
                      <a:pt x="21" y="7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712" name="Freeform 184"/>
              <p:cNvSpPr>
                <a:spLocks/>
              </p:cNvSpPr>
              <p:nvPr/>
            </p:nvSpPr>
            <p:spPr bwMode="auto">
              <a:xfrm>
                <a:off x="3760" y="1577"/>
                <a:ext cx="38" cy="24"/>
              </a:xfrm>
              <a:custGeom>
                <a:avLst/>
                <a:gdLst>
                  <a:gd name="T0" fmla="*/ 182 w 199"/>
                  <a:gd name="T1" fmla="*/ 0 h 129"/>
                  <a:gd name="T2" fmla="*/ 161 w 199"/>
                  <a:gd name="T3" fmla="*/ 12 h 129"/>
                  <a:gd name="T4" fmla="*/ 64 w 199"/>
                  <a:gd name="T5" fmla="*/ 28 h 129"/>
                  <a:gd name="T6" fmla="*/ 48 w 199"/>
                  <a:gd name="T7" fmla="*/ 28 h 129"/>
                  <a:gd name="T8" fmla="*/ 35 w 199"/>
                  <a:gd name="T9" fmla="*/ 56 h 129"/>
                  <a:gd name="T10" fmla="*/ 20 w 199"/>
                  <a:gd name="T11" fmla="*/ 88 h 129"/>
                  <a:gd name="T12" fmla="*/ 0 w 199"/>
                  <a:gd name="T13" fmla="*/ 123 h 129"/>
                  <a:gd name="T14" fmla="*/ 7 w 199"/>
                  <a:gd name="T15" fmla="*/ 129 h 129"/>
                  <a:gd name="T16" fmla="*/ 9 w 199"/>
                  <a:gd name="T17" fmla="*/ 124 h 129"/>
                  <a:gd name="T18" fmla="*/ 31 w 199"/>
                  <a:gd name="T19" fmla="*/ 90 h 129"/>
                  <a:gd name="T20" fmla="*/ 47 w 199"/>
                  <a:gd name="T21" fmla="*/ 61 h 129"/>
                  <a:gd name="T22" fmla="*/ 55 w 199"/>
                  <a:gd name="T23" fmla="*/ 46 h 129"/>
                  <a:gd name="T24" fmla="*/ 71 w 199"/>
                  <a:gd name="T25" fmla="*/ 44 h 129"/>
                  <a:gd name="T26" fmla="*/ 85 w 199"/>
                  <a:gd name="T27" fmla="*/ 41 h 129"/>
                  <a:gd name="T28" fmla="*/ 199 w 199"/>
                  <a:gd name="T29" fmla="*/ 23 h 129"/>
                  <a:gd name="T30" fmla="*/ 199 w 199"/>
                  <a:gd name="T31" fmla="*/ 13 h 129"/>
                  <a:gd name="T32" fmla="*/ 182 w 199"/>
                  <a:gd name="T33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9" h="129">
                    <a:moveTo>
                      <a:pt x="182" y="0"/>
                    </a:moveTo>
                    <a:lnTo>
                      <a:pt x="161" y="12"/>
                    </a:lnTo>
                    <a:lnTo>
                      <a:pt x="64" y="28"/>
                    </a:lnTo>
                    <a:lnTo>
                      <a:pt x="48" y="28"/>
                    </a:lnTo>
                    <a:lnTo>
                      <a:pt x="35" y="56"/>
                    </a:lnTo>
                    <a:lnTo>
                      <a:pt x="20" y="88"/>
                    </a:lnTo>
                    <a:lnTo>
                      <a:pt x="0" y="123"/>
                    </a:lnTo>
                    <a:lnTo>
                      <a:pt x="7" y="129"/>
                    </a:lnTo>
                    <a:lnTo>
                      <a:pt x="9" y="124"/>
                    </a:lnTo>
                    <a:lnTo>
                      <a:pt x="31" y="90"/>
                    </a:lnTo>
                    <a:lnTo>
                      <a:pt x="47" y="61"/>
                    </a:lnTo>
                    <a:lnTo>
                      <a:pt x="55" y="46"/>
                    </a:lnTo>
                    <a:lnTo>
                      <a:pt x="71" y="44"/>
                    </a:lnTo>
                    <a:lnTo>
                      <a:pt x="85" y="41"/>
                    </a:lnTo>
                    <a:lnTo>
                      <a:pt x="199" y="23"/>
                    </a:lnTo>
                    <a:lnTo>
                      <a:pt x="199" y="13"/>
                    </a:lnTo>
                    <a:lnTo>
                      <a:pt x="182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713" name="Freeform 185"/>
              <p:cNvSpPr>
                <a:spLocks/>
              </p:cNvSpPr>
              <p:nvPr/>
            </p:nvSpPr>
            <p:spPr bwMode="auto">
              <a:xfrm>
                <a:off x="3744" y="1558"/>
                <a:ext cx="20" cy="44"/>
              </a:xfrm>
              <a:custGeom>
                <a:avLst/>
                <a:gdLst>
                  <a:gd name="T0" fmla="*/ 94 w 108"/>
                  <a:gd name="T1" fmla="*/ 0 h 229"/>
                  <a:gd name="T2" fmla="*/ 87 w 108"/>
                  <a:gd name="T3" fmla="*/ 0 h 229"/>
                  <a:gd name="T4" fmla="*/ 87 w 108"/>
                  <a:gd name="T5" fmla="*/ 4 h 229"/>
                  <a:gd name="T6" fmla="*/ 82 w 108"/>
                  <a:gd name="T7" fmla="*/ 41 h 229"/>
                  <a:gd name="T8" fmla="*/ 82 w 108"/>
                  <a:gd name="T9" fmla="*/ 42 h 229"/>
                  <a:gd name="T10" fmla="*/ 74 w 108"/>
                  <a:gd name="T11" fmla="*/ 72 h 229"/>
                  <a:gd name="T12" fmla="*/ 59 w 108"/>
                  <a:gd name="T13" fmla="*/ 112 h 229"/>
                  <a:gd name="T14" fmla="*/ 51 w 108"/>
                  <a:gd name="T15" fmla="*/ 130 h 229"/>
                  <a:gd name="T16" fmla="*/ 37 w 108"/>
                  <a:gd name="T17" fmla="*/ 158 h 229"/>
                  <a:gd name="T18" fmla="*/ 20 w 108"/>
                  <a:gd name="T19" fmla="*/ 190 h 229"/>
                  <a:gd name="T20" fmla="*/ 0 w 108"/>
                  <a:gd name="T21" fmla="*/ 224 h 229"/>
                  <a:gd name="T22" fmla="*/ 6 w 108"/>
                  <a:gd name="T23" fmla="*/ 229 h 229"/>
                  <a:gd name="T24" fmla="*/ 19 w 108"/>
                  <a:gd name="T25" fmla="*/ 210 h 229"/>
                  <a:gd name="T26" fmla="*/ 40 w 108"/>
                  <a:gd name="T27" fmla="*/ 181 h 229"/>
                  <a:gd name="T28" fmla="*/ 57 w 108"/>
                  <a:gd name="T29" fmla="*/ 153 h 229"/>
                  <a:gd name="T30" fmla="*/ 62 w 108"/>
                  <a:gd name="T31" fmla="*/ 141 h 229"/>
                  <a:gd name="T32" fmla="*/ 69 w 108"/>
                  <a:gd name="T33" fmla="*/ 126 h 229"/>
                  <a:gd name="T34" fmla="*/ 82 w 108"/>
                  <a:gd name="T35" fmla="*/ 97 h 229"/>
                  <a:gd name="T36" fmla="*/ 93 w 108"/>
                  <a:gd name="T37" fmla="*/ 71 h 229"/>
                  <a:gd name="T38" fmla="*/ 99 w 108"/>
                  <a:gd name="T39" fmla="*/ 56 h 229"/>
                  <a:gd name="T40" fmla="*/ 108 w 108"/>
                  <a:gd name="T41" fmla="*/ 49 h 229"/>
                  <a:gd name="T42" fmla="*/ 94 w 108"/>
                  <a:gd name="T43" fmla="*/ 0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08" h="229">
                    <a:moveTo>
                      <a:pt x="94" y="0"/>
                    </a:moveTo>
                    <a:lnTo>
                      <a:pt x="87" y="0"/>
                    </a:lnTo>
                    <a:lnTo>
                      <a:pt x="87" y="4"/>
                    </a:lnTo>
                    <a:lnTo>
                      <a:pt x="82" y="41"/>
                    </a:lnTo>
                    <a:lnTo>
                      <a:pt x="82" y="42"/>
                    </a:lnTo>
                    <a:lnTo>
                      <a:pt x="74" y="72"/>
                    </a:lnTo>
                    <a:lnTo>
                      <a:pt x="59" y="112"/>
                    </a:lnTo>
                    <a:lnTo>
                      <a:pt x="51" y="130"/>
                    </a:lnTo>
                    <a:lnTo>
                      <a:pt x="37" y="158"/>
                    </a:lnTo>
                    <a:lnTo>
                      <a:pt x="20" y="190"/>
                    </a:lnTo>
                    <a:lnTo>
                      <a:pt x="0" y="224"/>
                    </a:lnTo>
                    <a:lnTo>
                      <a:pt x="6" y="229"/>
                    </a:lnTo>
                    <a:lnTo>
                      <a:pt x="19" y="210"/>
                    </a:lnTo>
                    <a:lnTo>
                      <a:pt x="40" y="181"/>
                    </a:lnTo>
                    <a:lnTo>
                      <a:pt x="57" y="153"/>
                    </a:lnTo>
                    <a:lnTo>
                      <a:pt x="62" y="141"/>
                    </a:lnTo>
                    <a:lnTo>
                      <a:pt x="69" y="126"/>
                    </a:lnTo>
                    <a:lnTo>
                      <a:pt x="82" y="97"/>
                    </a:lnTo>
                    <a:lnTo>
                      <a:pt x="93" y="71"/>
                    </a:lnTo>
                    <a:lnTo>
                      <a:pt x="99" y="56"/>
                    </a:lnTo>
                    <a:lnTo>
                      <a:pt x="108" y="49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50714" name="Freeform 186"/>
              <p:cNvSpPr>
                <a:spLocks/>
              </p:cNvSpPr>
              <p:nvPr/>
            </p:nvSpPr>
            <p:spPr bwMode="auto">
              <a:xfrm>
                <a:off x="3769" y="1558"/>
                <a:ext cx="11" cy="24"/>
              </a:xfrm>
              <a:custGeom>
                <a:avLst/>
                <a:gdLst>
                  <a:gd name="T0" fmla="*/ 39 w 53"/>
                  <a:gd name="T1" fmla="*/ 0 h 126"/>
                  <a:gd name="T2" fmla="*/ 32 w 53"/>
                  <a:gd name="T3" fmla="*/ 0 h 126"/>
                  <a:gd name="T4" fmla="*/ 31 w 53"/>
                  <a:gd name="T5" fmla="*/ 18 h 126"/>
                  <a:gd name="T6" fmla="*/ 25 w 53"/>
                  <a:gd name="T7" fmla="*/ 54 h 126"/>
                  <a:gd name="T8" fmla="*/ 17 w 53"/>
                  <a:gd name="T9" fmla="*/ 80 h 126"/>
                  <a:gd name="T10" fmla="*/ 3 w 53"/>
                  <a:gd name="T11" fmla="*/ 119 h 126"/>
                  <a:gd name="T12" fmla="*/ 0 w 53"/>
                  <a:gd name="T13" fmla="*/ 126 h 126"/>
                  <a:gd name="T14" fmla="*/ 16 w 53"/>
                  <a:gd name="T15" fmla="*/ 126 h 126"/>
                  <a:gd name="T16" fmla="*/ 23 w 53"/>
                  <a:gd name="T17" fmla="*/ 109 h 126"/>
                  <a:gd name="T18" fmla="*/ 34 w 53"/>
                  <a:gd name="T19" fmla="*/ 80 h 126"/>
                  <a:gd name="T20" fmla="*/ 43 w 53"/>
                  <a:gd name="T21" fmla="*/ 58 h 126"/>
                  <a:gd name="T22" fmla="*/ 53 w 53"/>
                  <a:gd name="T23" fmla="*/ 49 h 126"/>
                  <a:gd name="T24" fmla="*/ 39 w 53"/>
                  <a:gd name="T25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3" h="126">
                    <a:moveTo>
                      <a:pt x="39" y="0"/>
                    </a:moveTo>
                    <a:lnTo>
                      <a:pt x="32" y="0"/>
                    </a:lnTo>
                    <a:lnTo>
                      <a:pt x="31" y="18"/>
                    </a:lnTo>
                    <a:lnTo>
                      <a:pt x="25" y="54"/>
                    </a:lnTo>
                    <a:lnTo>
                      <a:pt x="17" y="80"/>
                    </a:lnTo>
                    <a:lnTo>
                      <a:pt x="3" y="119"/>
                    </a:lnTo>
                    <a:lnTo>
                      <a:pt x="0" y="126"/>
                    </a:lnTo>
                    <a:lnTo>
                      <a:pt x="16" y="126"/>
                    </a:lnTo>
                    <a:lnTo>
                      <a:pt x="23" y="109"/>
                    </a:lnTo>
                    <a:lnTo>
                      <a:pt x="34" y="80"/>
                    </a:lnTo>
                    <a:lnTo>
                      <a:pt x="43" y="58"/>
                    </a:lnTo>
                    <a:lnTo>
                      <a:pt x="53" y="49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000000"/>
              </a:solidFill>
              <a:ln w="1270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150715" name="Line 187"/>
            <p:cNvSpPr>
              <a:spLocks noChangeShapeType="1"/>
            </p:cNvSpPr>
            <p:nvPr/>
          </p:nvSpPr>
          <p:spPr bwMode="auto">
            <a:xfrm flipH="1">
              <a:off x="2926" y="1774"/>
              <a:ext cx="32" cy="62"/>
            </a:xfrm>
            <a:prstGeom prst="line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716" name="Line 188"/>
            <p:cNvSpPr>
              <a:spLocks noChangeShapeType="1"/>
            </p:cNvSpPr>
            <p:nvPr/>
          </p:nvSpPr>
          <p:spPr bwMode="auto">
            <a:xfrm flipH="1">
              <a:off x="2905" y="1784"/>
              <a:ext cx="65" cy="6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717" name="Line 189"/>
            <p:cNvSpPr>
              <a:spLocks noChangeShapeType="1"/>
            </p:cNvSpPr>
            <p:nvPr/>
          </p:nvSpPr>
          <p:spPr bwMode="auto">
            <a:xfrm flipH="1">
              <a:off x="2918" y="1860"/>
              <a:ext cx="70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50810" name="Group 282"/>
          <p:cNvGrpSpPr>
            <a:grpSpLocks/>
          </p:cNvGrpSpPr>
          <p:nvPr/>
        </p:nvGrpSpPr>
        <p:grpSpPr bwMode="auto">
          <a:xfrm>
            <a:off x="5389563" y="3419475"/>
            <a:ext cx="3455987" cy="2170113"/>
            <a:chOff x="1056" y="1415"/>
            <a:chExt cx="1831" cy="1150"/>
          </a:xfrm>
        </p:grpSpPr>
        <p:sp>
          <p:nvSpPr>
            <p:cNvPr id="150811" name="Freeform 283"/>
            <p:cNvSpPr>
              <a:spLocks/>
            </p:cNvSpPr>
            <p:nvPr/>
          </p:nvSpPr>
          <p:spPr bwMode="auto">
            <a:xfrm>
              <a:off x="1376" y="1523"/>
              <a:ext cx="43" cy="9"/>
            </a:xfrm>
            <a:custGeom>
              <a:avLst/>
              <a:gdLst>
                <a:gd name="T0" fmla="*/ 257 w 302"/>
                <a:gd name="T1" fmla="*/ 0 h 58"/>
                <a:gd name="T2" fmla="*/ 256 w 302"/>
                <a:gd name="T3" fmla="*/ 2 h 58"/>
                <a:gd name="T4" fmla="*/ 214 w 302"/>
                <a:gd name="T5" fmla="*/ 29 h 58"/>
                <a:gd name="T6" fmla="*/ 136 w 302"/>
                <a:gd name="T7" fmla="*/ 40 h 58"/>
                <a:gd name="T8" fmla="*/ 104 w 302"/>
                <a:gd name="T9" fmla="*/ 43 h 58"/>
                <a:gd name="T10" fmla="*/ 0 w 302"/>
                <a:gd name="T11" fmla="*/ 57 h 58"/>
                <a:gd name="T12" fmla="*/ 302 w 302"/>
                <a:gd name="T13" fmla="*/ 58 h 58"/>
                <a:gd name="T14" fmla="*/ 302 w 302"/>
                <a:gd name="T15" fmla="*/ 38 h 58"/>
                <a:gd name="T16" fmla="*/ 257 w 302"/>
                <a:gd name="T17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2" h="58">
                  <a:moveTo>
                    <a:pt x="257" y="0"/>
                  </a:moveTo>
                  <a:lnTo>
                    <a:pt x="256" y="2"/>
                  </a:lnTo>
                  <a:lnTo>
                    <a:pt x="214" y="29"/>
                  </a:lnTo>
                  <a:lnTo>
                    <a:pt x="136" y="40"/>
                  </a:lnTo>
                  <a:lnTo>
                    <a:pt x="104" y="43"/>
                  </a:lnTo>
                  <a:lnTo>
                    <a:pt x="0" y="57"/>
                  </a:lnTo>
                  <a:lnTo>
                    <a:pt x="302" y="58"/>
                  </a:lnTo>
                  <a:lnTo>
                    <a:pt x="302" y="38"/>
                  </a:lnTo>
                  <a:lnTo>
                    <a:pt x="25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12" name="Freeform 284"/>
            <p:cNvSpPr>
              <a:spLocks/>
            </p:cNvSpPr>
            <p:nvPr/>
          </p:nvSpPr>
          <p:spPr bwMode="auto">
            <a:xfrm>
              <a:off x="1352" y="1514"/>
              <a:ext cx="17" cy="19"/>
            </a:xfrm>
            <a:custGeom>
              <a:avLst/>
              <a:gdLst>
                <a:gd name="T0" fmla="*/ 107 w 115"/>
                <a:gd name="T1" fmla="*/ 0 h 139"/>
                <a:gd name="T2" fmla="*/ 0 w 115"/>
                <a:gd name="T3" fmla="*/ 112 h 139"/>
                <a:gd name="T4" fmla="*/ 25 w 115"/>
                <a:gd name="T5" fmla="*/ 139 h 139"/>
                <a:gd name="T6" fmla="*/ 63 w 115"/>
                <a:gd name="T7" fmla="*/ 86 h 139"/>
                <a:gd name="T8" fmla="*/ 115 w 115"/>
                <a:gd name="T9" fmla="*/ 21 h 139"/>
                <a:gd name="T10" fmla="*/ 107 w 115"/>
                <a:gd name="T11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5" h="139">
                  <a:moveTo>
                    <a:pt x="107" y="0"/>
                  </a:moveTo>
                  <a:lnTo>
                    <a:pt x="0" y="112"/>
                  </a:lnTo>
                  <a:lnTo>
                    <a:pt x="25" y="139"/>
                  </a:lnTo>
                  <a:lnTo>
                    <a:pt x="63" y="86"/>
                  </a:lnTo>
                  <a:lnTo>
                    <a:pt x="115" y="21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13" name="Freeform 285"/>
            <p:cNvSpPr>
              <a:spLocks/>
            </p:cNvSpPr>
            <p:nvPr/>
          </p:nvSpPr>
          <p:spPr bwMode="auto">
            <a:xfrm>
              <a:off x="1391" y="1509"/>
              <a:ext cx="5" cy="20"/>
            </a:xfrm>
            <a:custGeom>
              <a:avLst/>
              <a:gdLst>
                <a:gd name="T0" fmla="*/ 32 w 32"/>
                <a:gd name="T1" fmla="*/ 0 h 146"/>
                <a:gd name="T2" fmla="*/ 0 w 32"/>
                <a:gd name="T3" fmla="*/ 5 h 146"/>
                <a:gd name="T4" fmla="*/ 0 w 32"/>
                <a:gd name="T5" fmla="*/ 146 h 146"/>
                <a:gd name="T6" fmla="*/ 32 w 32"/>
                <a:gd name="T7" fmla="*/ 143 h 146"/>
                <a:gd name="T8" fmla="*/ 32 w 32"/>
                <a:gd name="T9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146">
                  <a:moveTo>
                    <a:pt x="32" y="0"/>
                  </a:moveTo>
                  <a:lnTo>
                    <a:pt x="0" y="5"/>
                  </a:lnTo>
                  <a:lnTo>
                    <a:pt x="0" y="146"/>
                  </a:lnTo>
                  <a:lnTo>
                    <a:pt x="32" y="143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14" name="Freeform 286"/>
            <p:cNvSpPr>
              <a:spLocks/>
            </p:cNvSpPr>
            <p:nvPr/>
          </p:nvSpPr>
          <p:spPr bwMode="auto">
            <a:xfrm>
              <a:off x="1376" y="1499"/>
              <a:ext cx="35" cy="13"/>
            </a:xfrm>
            <a:custGeom>
              <a:avLst/>
              <a:gdLst>
                <a:gd name="T0" fmla="*/ 204 w 243"/>
                <a:gd name="T1" fmla="*/ 0 h 92"/>
                <a:gd name="T2" fmla="*/ 163 w 243"/>
                <a:gd name="T3" fmla="*/ 24 h 92"/>
                <a:gd name="T4" fmla="*/ 136 w 243"/>
                <a:gd name="T5" fmla="*/ 28 h 92"/>
                <a:gd name="T6" fmla="*/ 104 w 243"/>
                <a:gd name="T7" fmla="*/ 34 h 92"/>
                <a:gd name="T8" fmla="*/ 0 w 243"/>
                <a:gd name="T9" fmla="*/ 51 h 92"/>
                <a:gd name="T10" fmla="*/ 0 w 243"/>
                <a:gd name="T11" fmla="*/ 58 h 92"/>
                <a:gd name="T12" fmla="*/ 31 w 243"/>
                <a:gd name="T13" fmla="*/ 92 h 92"/>
                <a:gd name="T14" fmla="*/ 68 w 243"/>
                <a:gd name="T15" fmla="*/ 76 h 92"/>
                <a:gd name="T16" fmla="*/ 104 w 243"/>
                <a:gd name="T17" fmla="*/ 70 h 92"/>
                <a:gd name="T18" fmla="*/ 136 w 243"/>
                <a:gd name="T19" fmla="*/ 65 h 92"/>
                <a:gd name="T20" fmla="*/ 243 w 243"/>
                <a:gd name="T21" fmla="*/ 47 h 92"/>
                <a:gd name="T22" fmla="*/ 243 w 243"/>
                <a:gd name="T23" fmla="*/ 27 h 92"/>
                <a:gd name="T24" fmla="*/ 204 w 243"/>
                <a:gd name="T25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3" h="92">
                  <a:moveTo>
                    <a:pt x="204" y="0"/>
                  </a:moveTo>
                  <a:lnTo>
                    <a:pt x="163" y="24"/>
                  </a:lnTo>
                  <a:lnTo>
                    <a:pt x="136" y="28"/>
                  </a:lnTo>
                  <a:lnTo>
                    <a:pt x="104" y="34"/>
                  </a:lnTo>
                  <a:lnTo>
                    <a:pt x="0" y="51"/>
                  </a:lnTo>
                  <a:lnTo>
                    <a:pt x="0" y="58"/>
                  </a:lnTo>
                  <a:lnTo>
                    <a:pt x="31" y="92"/>
                  </a:lnTo>
                  <a:lnTo>
                    <a:pt x="68" y="76"/>
                  </a:lnTo>
                  <a:lnTo>
                    <a:pt x="104" y="70"/>
                  </a:lnTo>
                  <a:lnTo>
                    <a:pt x="136" y="65"/>
                  </a:lnTo>
                  <a:lnTo>
                    <a:pt x="243" y="47"/>
                  </a:lnTo>
                  <a:lnTo>
                    <a:pt x="243" y="27"/>
                  </a:lnTo>
                  <a:lnTo>
                    <a:pt x="20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15" name="Freeform 287"/>
            <p:cNvSpPr>
              <a:spLocks/>
            </p:cNvSpPr>
            <p:nvPr/>
          </p:nvSpPr>
          <p:spPr bwMode="auto">
            <a:xfrm>
              <a:off x="1346" y="1499"/>
              <a:ext cx="10" cy="45"/>
            </a:xfrm>
            <a:custGeom>
              <a:avLst/>
              <a:gdLst>
                <a:gd name="T0" fmla="*/ 48 w 73"/>
                <a:gd name="T1" fmla="*/ 0 h 315"/>
                <a:gd name="T2" fmla="*/ 17 w 73"/>
                <a:gd name="T3" fmla="*/ 5 h 315"/>
                <a:gd name="T4" fmla="*/ 17 w 73"/>
                <a:gd name="T5" fmla="*/ 248 h 315"/>
                <a:gd name="T6" fmla="*/ 0 w 73"/>
                <a:gd name="T7" fmla="*/ 266 h 315"/>
                <a:gd name="T8" fmla="*/ 36 w 73"/>
                <a:gd name="T9" fmla="*/ 315 h 315"/>
                <a:gd name="T10" fmla="*/ 36 w 73"/>
                <a:gd name="T11" fmla="*/ 313 h 315"/>
                <a:gd name="T12" fmla="*/ 48 w 73"/>
                <a:gd name="T13" fmla="*/ 285 h 315"/>
                <a:gd name="T14" fmla="*/ 73 w 73"/>
                <a:gd name="T15" fmla="*/ 243 h 315"/>
                <a:gd name="T16" fmla="*/ 48 w 73"/>
                <a:gd name="T17" fmla="*/ 216 h 315"/>
                <a:gd name="T18" fmla="*/ 48 w 73"/>
                <a:gd name="T19" fmla="*/ 0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3" h="315">
                  <a:moveTo>
                    <a:pt x="48" y="0"/>
                  </a:moveTo>
                  <a:lnTo>
                    <a:pt x="17" y="5"/>
                  </a:lnTo>
                  <a:lnTo>
                    <a:pt x="17" y="248"/>
                  </a:lnTo>
                  <a:lnTo>
                    <a:pt x="0" y="266"/>
                  </a:lnTo>
                  <a:lnTo>
                    <a:pt x="36" y="315"/>
                  </a:lnTo>
                  <a:lnTo>
                    <a:pt x="36" y="313"/>
                  </a:lnTo>
                  <a:lnTo>
                    <a:pt x="48" y="285"/>
                  </a:lnTo>
                  <a:lnTo>
                    <a:pt x="73" y="243"/>
                  </a:lnTo>
                  <a:lnTo>
                    <a:pt x="48" y="216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16" name="Freeform 288"/>
            <p:cNvSpPr>
              <a:spLocks/>
            </p:cNvSpPr>
            <p:nvPr/>
          </p:nvSpPr>
          <p:spPr bwMode="auto">
            <a:xfrm>
              <a:off x="1352" y="1490"/>
              <a:ext cx="14" cy="4"/>
            </a:xfrm>
            <a:custGeom>
              <a:avLst/>
              <a:gdLst>
                <a:gd name="T0" fmla="*/ 61 w 98"/>
                <a:gd name="T1" fmla="*/ 0 h 28"/>
                <a:gd name="T2" fmla="*/ 59 w 98"/>
                <a:gd name="T3" fmla="*/ 1 h 28"/>
                <a:gd name="T4" fmla="*/ 16 w 98"/>
                <a:gd name="T5" fmla="*/ 24 h 28"/>
                <a:gd name="T6" fmla="*/ 0 w 98"/>
                <a:gd name="T7" fmla="*/ 25 h 28"/>
                <a:gd name="T8" fmla="*/ 98 w 98"/>
                <a:gd name="T9" fmla="*/ 28 h 28"/>
                <a:gd name="T10" fmla="*/ 61 w 98"/>
                <a:gd name="T1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8" h="28">
                  <a:moveTo>
                    <a:pt x="61" y="0"/>
                  </a:moveTo>
                  <a:lnTo>
                    <a:pt x="59" y="1"/>
                  </a:lnTo>
                  <a:lnTo>
                    <a:pt x="16" y="24"/>
                  </a:lnTo>
                  <a:lnTo>
                    <a:pt x="0" y="25"/>
                  </a:lnTo>
                  <a:lnTo>
                    <a:pt x="98" y="28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17" name="Freeform 289"/>
            <p:cNvSpPr>
              <a:spLocks/>
            </p:cNvSpPr>
            <p:nvPr/>
          </p:nvSpPr>
          <p:spPr bwMode="auto">
            <a:xfrm>
              <a:off x="1391" y="1484"/>
              <a:ext cx="5" cy="20"/>
            </a:xfrm>
            <a:custGeom>
              <a:avLst/>
              <a:gdLst>
                <a:gd name="T0" fmla="*/ 32 w 32"/>
                <a:gd name="T1" fmla="*/ 0 h 138"/>
                <a:gd name="T2" fmla="*/ 0 w 32"/>
                <a:gd name="T3" fmla="*/ 5 h 138"/>
                <a:gd name="T4" fmla="*/ 0 w 32"/>
                <a:gd name="T5" fmla="*/ 138 h 138"/>
                <a:gd name="T6" fmla="*/ 32 w 32"/>
                <a:gd name="T7" fmla="*/ 132 h 138"/>
                <a:gd name="T8" fmla="*/ 32 w 32"/>
                <a:gd name="T9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138">
                  <a:moveTo>
                    <a:pt x="32" y="0"/>
                  </a:moveTo>
                  <a:lnTo>
                    <a:pt x="0" y="5"/>
                  </a:lnTo>
                  <a:lnTo>
                    <a:pt x="0" y="138"/>
                  </a:lnTo>
                  <a:lnTo>
                    <a:pt x="32" y="132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18" name="Freeform 290"/>
            <p:cNvSpPr>
              <a:spLocks/>
            </p:cNvSpPr>
            <p:nvPr/>
          </p:nvSpPr>
          <p:spPr bwMode="auto">
            <a:xfrm>
              <a:off x="1376" y="1482"/>
              <a:ext cx="35" cy="6"/>
            </a:xfrm>
            <a:custGeom>
              <a:avLst/>
              <a:gdLst>
                <a:gd name="T0" fmla="*/ 243 w 243"/>
                <a:gd name="T1" fmla="*/ 0 h 40"/>
                <a:gd name="T2" fmla="*/ 0 w 243"/>
                <a:gd name="T3" fmla="*/ 5 h 40"/>
                <a:gd name="T4" fmla="*/ 31 w 243"/>
                <a:gd name="T5" fmla="*/ 40 h 40"/>
                <a:gd name="T6" fmla="*/ 68 w 243"/>
                <a:gd name="T7" fmla="*/ 27 h 40"/>
                <a:gd name="T8" fmla="*/ 104 w 243"/>
                <a:gd name="T9" fmla="*/ 22 h 40"/>
                <a:gd name="T10" fmla="*/ 136 w 243"/>
                <a:gd name="T11" fmla="*/ 17 h 40"/>
                <a:gd name="T12" fmla="*/ 243 w 243"/>
                <a:gd name="T13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3" h="40">
                  <a:moveTo>
                    <a:pt x="243" y="0"/>
                  </a:moveTo>
                  <a:lnTo>
                    <a:pt x="0" y="5"/>
                  </a:lnTo>
                  <a:lnTo>
                    <a:pt x="31" y="40"/>
                  </a:lnTo>
                  <a:lnTo>
                    <a:pt x="68" y="27"/>
                  </a:lnTo>
                  <a:lnTo>
                    <a:pt x="104" y="22"/>
                  </a:lnTo>
                  <a:lnTo>
                    <a:pt x="136" y="1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19" name="Freeform 291"/>
            <p:cNvSpPr>
              <a:spLocks/>
            </p:cNvSpPr>
            <p:nvPr/>
          </p:nvSpPr>
          <p:spPr bwMode="auto">
            <a:xfrm>
              <a:off x="1376" y="1475"/>
              <a:ext cx="35" cy="7"/>
            </a:xfrm>
            <a:custGeom>
              <a:avLst/>
              <a:gdLst>
                <a:gd name="T0" fmla="*/ 206 w 243"/>
                <a:gd name="T1" fmla="*/ 0 h 49"/>
                <a:gd name="T2" fmla="*/ 167 w 243"/>
                <a:gd name="T3" fmla="*/ 24 h 49"/>
                <a:gd name="T4" fmla="*/ 136 w 243"/>
                <a:gd name="T5" fmla="*/ 29 h 49"/>
                <a:gd name="T6" fmla="*/ 104 w 243"/>
                <a:gd name="T7" fmla="*/ 33 h 49"/>
                <a:gd name="T8" fmla="*/ 0 w 243"/>
                <a:gd name="T9" fmla="*/ 48 h 49"/>
                <a:gd name="T10" fmla="*/ 243 w 243"/>
                <a:gd name="T11" fmla="*/ 49 h 49"/>
                <a:gd name="T12" fmla="*/ 243 w 243"/>
                <a:gd name="T13" fmla="*/ 29 h 49"/>
                <a:gd name="T14" fmla="*/ 206 w 243"/>
                <a:gd name="T1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3" h="49">
                  <a:moveTo>
                    <a:pt x="206" y="0"/>
                  </a:moveTo>
                  <a:lnTo>
                    <a:pt x="167" y="24"/>
                  </a:lnTo>
                  <a:lnTo>
                    <a:pt x="136" y="29"/>
                  </a:lnTo>
                  <a:lnTo>
                    <a:pt x="104" y="33"/>
                  </a:lnTo>
                  <a:lnTo>
                    <a:pt x="0" y="48"/>
                  </a:lnTo>
                  <a:lnTo>
                    <a:pt x="243" y="49"/>
                  </a:lnTo>
                  <a:lnTo>
                    <a:pt x="243" y="29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20" name="Freeform 292"/>
            <p:cNvSpPr>
              <a:spLocks/>
            </p:cNvSpPr>
            <p:nvPr/>
          </p:nvSpPr>
          <p:spPr bwMode="auto">
            <a:xfrm>
              <a:off x="1334" y="1473"/>
              <a:ext cx="32" cy="29"/>
            </a:xfrm>
            <a:custGeom>
              <a:avLst/>
              <a:gdLst>
                <a:gd name="T0" fmla="*/ 128 w 226"/>
                <a:gd name="T1" fmla="*/ 0 h 205"/>
                <a:gd name="T2" fmla="*/ 97 w 226"/>
                <a:gd name="T3" fmla="*/ 9 h 205"/>
                <a:gd name="T4" fmla="*/ 97 w 226"/>
                <a:gd name="T5" fmla="*/ 150 h 205"/>
                <a:gd name="T6" fmla="*/ 0 w 226"/>
                <a:gd name="T7" fmla="*/ 160 h 205"/>
                <a:gd name="T8" fmla="*/ 39 w 226"/>
                <a:gd name="T9" fmla="*/ 205 h 205"/>
                <a:gd name="T10" fmla="*/ 77 w 226"/>
                <a:gd name="T11" fmla="*/ 188 h 205"/>
                <a:gd name="T12" fmla="*/ 97 w 226"/>
                <a:gd name="T13" fmla="*/ 186 h 205"/>
                <a:gd name="T14" fmla="*/ 128 w 226"/>
                <a:gd name="T15" fmla="*/ 181 h 205"/>
                <a:gd name="T16" fmla="*/ 226 w 226"/>
                <a:gd name="T17" fmla="*/ 168 h 205"/>
                <a:gd name="T18" fmla="*/ 226 w 226"/>
                <a:gd name="T19" fmla="*/ 148 h 205"/>
                <a:gd name="T20" fmla="*/ 128 w 226"/>
                <a:gd name="T21" fmla="*/ 145 h 205"/>
                <a:gd name="T22" fmla="*/ 128 w 226"/>
                <a:gd name="T23" fmla="*/ 0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6" h="205">
                  <a:moveTo>
                    <a:pt x="128" y="0"/>
                  </a:moveTo>
                  <a:lnTo>
                    <a:pt x="97" y="9"/>
                  </a:lnTo>
                  <a:lnTo>
                    <a:pt x="97" y="150"/>
                  </a:lnTo>
                  <a:lnTo>
                    <a:pt x="0" y="160"/>
                  </a:lnTo>
                  <a:lnTo>
                    <a:pt x="39" y="205"/>
                  </a:lnTo>
                  <a:lnTo>
                    <a:pt x="77" y="188"/>
                  </a:lnTo>
                  <a:lnTo>
                    <a:pt x="97" y="186"/>
                  </a:lnTo>
                  <a:lnTo>
                    <a:pt x="128" y="181"/>
                  </a:lnTo>
                  <a:lnTo>
                    <a:pt x="226" y="168"/>
                  </a:lnTo>
                  <a:lnTo>
                    <a:pt x="226" y="148"/>
                  </a:lnTo>
                  <a:lnTo>
                    <a:pt x="128" y="145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21" name="Freeform 293"/>
            <p:cNvSpPr>
              <a:spLocks/>
            </p:cNvSpPr>
            <p:nvPr/>
          </p:nvSpPr>
          <p:spPr bwMode="auto">
            <a:xfrm>
              <a:off x="1327" y="1471"/>
              <a:ext cx="14" cy="21"/>
            </a:xfrm>
            <a:custGeom>
              <a:avLst/>
              <a:gdLst>
                <a:gd name="T0" fmla="*/ 68 w 97"/>
                <a:gd name="T1" fmla="*/ 0 h 144"/>
                <a:gd name="T2" fmla="*/ 37 w 97"/>
                <a:gd name="T3" fmla="*/ 59 h 144"/>
                <a:gd name="T4" fmla="*/ 0 w 97"/>
                <a:gd name="T5" fmla="*/ 123 h 144"/>
                <a:gd name="T6" fmla="*/ 14 w 97"/>
                <a:gd name="T7" fmla="*/ 144 h 144"/>
                <a:gd name="T8" fmla="*/ 28 w 97"/>
                <a:gd name="T9" fmla="*/ 122 h 144"/>
                <a:gd name="T10" fmla="*/ 65 w 97"/>
                <a:gd name="T11" fmla="*/ 62 h 144"/>
                <a:gd name="T12" fmla="*/ 95 w 97"/>
                <a:gd name="T13" fmla="*/ 8 h 144"/>
                <a:gd name="T14" fmla="*/ 97 w 97"/>
                <a:gd name="T15" fmla="*/ 4 h 144"/>
                <a:gd name="T16" fmla="*/ 68 w 97"/>
                <a:gd name="T17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7" h="144">
                  <a:moveTo>
                    <a:pt x="68" y="0"/>
                  </a:moveTo>
                  <a:lnTo>
                    <a:pt x="37" y="59"/>
                  </a:lnTo>
                  <a:lnTo>
                    <a:pt x="0" y="123"/>
                  </a:lnTo>
                  <a:lnTo>
                    <a:pt x="14" y="144"/>
                  </a:lnTo>
                  <a:lnTo>
                    <a:pt x="28" y="122"/>
                  </a:lnTo>
                  <a:lnTo>
                    <a:pt x="65" y="62"/>
                  </a:lnTo>
                  <a:lnTo>
                    <a:pt x="95" y="8"/>
                  </a:lnTo>
                  <a:lnTo>
                    <a:pt x="97" y="4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22" name="Freeform 294"/>
            <p:cNvSpPr>
              <a:spLocks/>
            </p:cNvSpPr>
            <p:nvPr/>
          </p:nvSpPr>
          <p:spPr bwMode="auto">
            <a:xfrm>
              <a:off x="1342" y="1464"/>
              <a:ext cx="22" cy="7"/>
            </a:xfrm>
            <a:custGeom>
              <a:avLst/>
              <a:gdLst>
                <a:gd name="T0" fmla="*/ 121 w 158"/>
                <a:gd name="T1" fmla="*/ 0 h 47"/>
                <a:gd name="T2" fmla="*/ 119 w 158"/>
                <a:gd name="T3" fmla="*/ 1 h 47"/>
                <a:gd name="T4" fmla="*/ 77 w 158"/>
                <a:gd name="T5" fmla="*/ 23 h 47"/>
                <a:gd name="T6" fmla="*/ 0 w 158"/>
                <a:gd name="T7" fmla="*/ 37 h 47"/>
                <a:gd name="T8" fmla="*/ 158 w 158"/>
                <a:gd name="T9" fmla="*/ 47 h 47"/>
                <a:gd name="T10" fmla="*/ 158 w 158"/>
                <a:gd name="T11" fmla="*/ 31 h 47"/>
                <a:gd name="T12" fmla="*/ 121 w 158"/>
                <a:gd name="T13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8" h="47">
                  <a:moveTo>
                    <a:pt x="121" y="0"/>
                  </a:moveTo>
                  <a:lnTo>
                    <a:pt x="119" y="1"/>
                  </a:lnTo>
                  <a:lnTo>
                    <a:pt x="77" y="23"/>
                  </a:lnTo>
                  <a:lnTo>
                    <a:pt x="0" y="37"/>
                  </a:lnTo>
                  <a:lnTo>
                    <a:pt x="158" y="47"/>
                  </a:lnTo>
                  <a:lnTo>
                    <a:pt x="158" y="31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23" name="Freeform 295"/>
            <p:cNvSpPr>
              <a:spLocks/>
            </p:cNvSpPr>
            <p:nvPr/>
          </p:nvSpPr>
          <p:spPr bwMode="auto">
            <a:xfrm>
              <a:off x="1362" y="1461"/>
              <a:ext cx="10" cy="21"/>
            </a:xfrm>
            <a:custGeom>
              <a:avLst/>
              <a:gdLst>
                <a:gd name="T0" fmla="*/ 55 w 65"/>
                <a:gd name="T1" fmla="*/ 0 h 152"/>
                <a:gd name="T2" fmla="*/ 31 w 65"/>
                <a:gd name="T3" fmla="*/ 65 h 152"/>
                <a:gd name="T4" fmla="*/ 0 w 65"/>
                <a:gd name="T5" fmla="*/ 144 h 152"/>
                <a:gd name="T6" fmla="*/ 11 w 65"/>
                <a:gd name="T7" fmla="*/ 152 h 152"/>
                <a:gd name="T8" fmla="*/ 40 w 65"/>
                <a:gd name="T9" fmla="*/ 96 h 152"/>
                <a:gd name="T10" fmla="*/ 65 w 65"/>
                <a:gd name="T11" fmla="*/ 45 h 152"/>
                <a:gd name="T12" fmla="*/ 55 w 65"/>
                <a:gd name="T13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5" h="152">
                  <a:moveTo>
                    <a:pt x="55" y="0"/>
                  </a:moveTo>
                  <a:lnTo>
                    <a:pt x="31" y="65"/>
                  </a:lnTo>
                  <a:lnTo>
                    <a:pt x="0" y="144"/>
                  </a:lnTo>
                  <a:lnTo>
                    <a:pt x="11" y="152"/>
                  </a:lnTo>
                  <a:lnTo>
                    <a:pt x="40" y="96"/>
                  </a:lnTo>
                  <a:lnTo>
                    <a:pt x="65" y="4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24" name="Freeform 296"/>
            <p:cNvSpPr>
              <a:spLocks/>
            </p:cNvSpPr>
            <p:nvPr/>
          </p:nvSpPr>
          <p:spPr bwMode="auto">
            <a:xfrm>
              <a:off x="1391" y="1461"/>
              <a:ext cx="5" cy="19"/>
            </a:xfrm>
            <a:custGeom>
              <a:avLst/>
              <a:gdLst>
                <a:gd name="T0" fmla="*/ 32 w 32"/>
                <a:gd name="T1" fmla="*/ 0 h 134"/>
                <a:gd name="T2" fmla="*/ 0 w 32"/>
                <a:gd name="T3" fmla="*/ 5 h 134"/>
                <a:gd name="T4" fmla="*/ 0 w 32"/>
                <a:gd name="T5" fmla="*/ 134 h 134"/>
                <a:gd name="T6" fmla="*/ 32 w 32"/>
                <a:gd name="T7" fmla="*/ 130 h 134"/>
                <a:gd name="T8" fmla="*/ 32 w 32"/>
                <a:gd name="T9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134">
                  <a:moveTo>
                    <a:pt x="32" y="0"/>
                  </a:moveTo>
                  <a:lnTo>
                    <a:pt x="0" y="5"/>
                  </a:lnTo>
                  <a:lnTo>
                    <a:pt x="0" y="134"/>
                  </a:lnTo>
                  <a:lnTo>
                    <a:pt x="32" y="130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25" name="Freeform 297"/>
            <p:cNvSpPr>
              <a:spLocks/>
            </p:cNvSpPr>
            <p:nvPr/>
          </p:nvSpPr>
          <p:spPr bwMode="auto">
            <a:xfrm>
              <a:off x="1376" y="1451"/>
              <a:ext cx="37" cy="13"/>
            </a:xfrm>
            <a:custGeom>
              <a:avLst/>
              <a:gdLst>
                <a:gd name="T0" fmla="*/ 223 w 257"/>
                <a:gd name="T1" fmla="*/ 0 h 94"/>
                <a:gd name="T2" fmla="*/ 221 w 257"/>
                <a:gd name="T3" fmla="*/ 2 h 94"/>
                <a:gd name="T4" fmla="*/ 178 w 257"/>
                <a:gd name="T5" fmla="*/ 25 h 94"/>
                <a:gd name="T6" fmla="*/ 0 w 257"/>
                <a:gd name="T7" fmla="*/ 52 h 94"/>
                <a:gd name="T8" fmla="*/ 0 w 257"/>
                <a:gd name="T9" fmla="*/ 59 h 94"/>
                <a:gd name="T10" fmla="*/ 31 w 257"/>
                <a:gd name="T11" fmla="*/ 94 h 94"/>
                <a:gd name="T12" fmla="*/ 68 w 257"/>
                <a:gd name="T13" fmla="*/ 81 h 94"/>
                <a:gd name="T14" fmla="*/ 104 w 257"/>
                <a:gd name="T15" fmla="*/ 74 h 94"/>
                <a:gd name="T16" fmla="*/ 136 w 257"/>
                <a:gd name="T17" fmla="*/ 69 h 94"/>
                <a:gd name="T18" fmla="*/ 257 w 257"/>
                <a:gd name="T19" fmla="*/ 49 h 94"/>
                <a:gd name="T20" fmla="*/ 257 w 257"/>
                <a:gd name="T21" fmla="*/ 29 h 94"/>
                <a:gd name="T22" fmla="*/ 223 w 257"/>
                <a:gd name="T23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7" h="94">
                  <a:moveTo>
                    <a:pt x="223" y="0"/>
                  </a:moveTo>
                  <a:lnTo>
                    <a:pt x="221" y="2"/>
                  </a:lnTo>
                  <a:lnTo>
                    <a:pt x="178" y="25"/>
                  </a:lnTo>
                  <a:lnTo>
                    <a:pt x="0" y="52"/>
                  </a:lnTo>
                  <a:lnTo>
                    <a:pt x="0" y="59"/>
                  </a:lnTo>
                  <a:lnTo>
                    <a:pt x="31" y="94"/>
                  </a:lnTo>
                  <a:lnTo>
                    <a:pt x="68" y="81"/>
                  </a:lnTo>
                  <a:lnTo>
                    <a:pt x="104" y="74"/>
                  </a:lnTo>
                  <a:lnTo>
                    <a:pt x="136" y="69"/>
                  </a:lnTo>
                  <a:lnTo>
                    <a:pt x="257" y="49"/>
                  </a:lnTo>
                  <a:lnTo>
                    <a:pt x="257" y="29"/>
                  </a:lnTo>
                  <a:lnTo>
                    <a:pt x="22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26" name="Freeform 298"/>
            <p:cNvSpPr>
              <a:spLocks/>
            </p:cNvSpPr>
            <p:nvPr/>
          </p:nvSpPr>
          <p:spPr bwMode="auto">
            <a:xfrm>
              <a:off x="1352" y="1440"/>
              <a:ext cx="17" cy="4"/>
            </a:xfrm>
            <a:custGeom>
              <a:avLst/>
              <a:gdLst>
                <a:gd name="T0" fmla="*/ 90 w 121"/>
                <a:gd name="T1" fmla="*/ 0 h 32"/>
                <a:gd name="T2" fmla="*/ 48 w 121"/>
                <a:gd name="T3" fmla="*/ 24 h 32"/>
                <a:gd name="T4" fmla="*/ 0 w 121"/>
                <a:gd name="T5" fmla="*/ 29 h 32"/>
                <a:gd name="T6" fmla="*/ 121 w 121"/>
                <a:gd name="T7" fmla="*/ 32 h 32"/>
                <a:gd name="T8" fmla="*/ 90 w 121"/>
                <a:gd name="T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1" h="32">
                  <a:moveTo>
                    <a:pt x="90" y="0"/>
                  </a:moveTo>
                  <a:lnTo>
                    <a:pt x="48" y="24"/>
                  </a:lnTo>
                  <a:lnTo>
                    <a:pt x="0" y="29"/>
                  </a:lnTo>
                  <a:lnTo>
                    <a:pt x="121" y="32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27" name="Freeform 299"/>
            <p:cNvSpPr>
              <a:spLocks/>
            </p:cNvSpPr>
            <p:nvPr/>
          </p:nvSpPr>
          <p:spPr bwMode="auto">
            <a:xfrm>
              <a:off x="1389" y="1423"/>
              <a:ext cx="10" cy="26"/>
            </a:xfrm>
            <a:custGeom>
              <a:avLst/>
              <a:gdLst>
                <a:gd name="T0" fmla="*/ 11 w 65"/>
                <a:gd name="T1" fmla="*/ 0 h 182"/>
                <a:gd name="T2" fmla="*/ 0 w 65"/>
                <a:gd name="T3" fmla="*/ 8 h 182"/>
                <a:gd name="T4" fmla="*/ 14 w 65"/>
                <a:gd name="T5" fmla="*/ 58 h 182"/>
                <a:gd name="T6" fmla="*/ 28 w 65"/>
                <a:gd name="T7" fmla="*/ 122 h 182"/>
                <a:gd name="T8" fmla="*/ 37 w 65"/>
                <a:gd name="T9" fmla="*/ 182 h 182"/>
                <a:gd name="T10" fmla="*/ 48 w 65"/>
                <a:gd name="T11" fmla="*/ 182 h 182"/>
                <a:gd name="T12" fmla="*/ 65 w 65"/>
                <a:gd name="T13" fmla="*/ 125 h 182"/>
                <a:gd name="T14" fmla="*/ 57 w 65"/>
                <a:gd name="T15" fmla="*/ 89 h 182"/>
                <a:gd name="T16" fmla="*/ 44 w 65"/>
                <a:gd name="T17" fmla="*/ 64 h 182"/>
                <a:gd name="T18" fmla="*/ 11 w 65"/>
                <a:gd name="T19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5" h="182">
                  <a:moveTo>
                    <a:pt x="11" y="0"/>
                  </a:moveTo>
                  <a:lnTo>
                    <a:pt x="0" y="8"/>
                  </a:lnTo>
                  <a:lnTo>
                    <a:pt x="14" y="58"/>
                  </a:lnTo>
                  <a:lnTo>
                    <a:pt x="28" y="122"/>
                  </a:lnTo>
                  <a:lnTo>
                    <a:pt x="37" y="182"/>
                  </a:lnTo>
                  <a:lnTo>
                    <a:pt x="48" y="182"/>
                  </a:lnTo>
                  <a:lnTo>
                    <a:pt x="65" y="125"/>
                  </a:lnTo>
                  <a:lnTo>
                    <a:pt x="57" y="89"/>
                  </a:lnTo>
                  <a:lnTo>
                    <a:pt x="44" y="6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28" name="Freeform 300"/>
            <p:cNvSpPr>
              <a:spLocks/>
            </p:cNvSpPr>
            <p:nvPr/>
          </p:nvSpPr>
          <p:spPr bwMode="auto">
            <a:xfrm>
              <a:off x="1337" y="1416"/>
              <a:ext cx="32" cy="60"/>
            </a:xfrm>
            <a:custGeom>
              <a:avLst/>
              <a:gdLst>
                <a:gd name="T0" fmla="*/ 122 w 226"/>
                <a:gd name="T1" fmla="*/ 0 h 423"/>
                <a:gd name="T2" fmla="*/ 111 w 226"/>
                <a:gd name="T3" fmla="*/ 0 h 423"/>
                <a:gd name="T4" fmla="*/ 109 w 226"/>
                <a:gd name="T5" fmla="*/ 10 h 423"/>
                <a:gd name="T6" fmla="*/ 101 w 226"/>
                <a:gd name="T7" fmla="*/ 75 h 423"/>
                <a:gd name="T8" fmla="*/ 88 w 226"/>
                <a:gd name="T9" fmla="*/ 137 h 423"/>
                <a:gd name="T10" fmla="*/ 82 w 226"/>
                <a:gd name="T11" fmla="*/ 162 h 423"/>
                <a:gd name="T12" fmla="*/ 65 w 226"/>
                <a:gd name="T13" fmla="*/ 223 h 423"/>
                <a:gd name="T14" fmla="*/ 46 w 226"/>
                <a:gd name="T15" fmla="*/ 286 h 423"/>
                <a:gd name="T16" fmla="*/ 43 w 226"/>
                <a:gd name="T17" fmla="*/ 295 h 423"/>
                <a:gd name="T18" fmla="*/ 25 w 226"/>
                <a:gd name="T19" fmla="*/ 338 h 423"/>
                <a:gd name="T20" fmla="*/ 0 w 226"/>
                <a:gd name="T21" fmla="*/ 389 h 423"/>
                <a:gd name="T22" fmla="*/ 29 w 226"/>
                <a:gd name="T23" fmla="*/ 393 h 423"/>
                <a:gd name="T24" fmla="*/ 51 w 226"/>
                <a:gd name="T25" fmla="*/ 423 h 423"/>
                <a:gd name="T26" fmla="*/ 80 w 226"/>
                <a:gd name="T27" fmla="*/ 410 h 423"/>
                <a:gd name="T28" fmla="*/ 111 w 226"/>
                <a:gd name="T29" fmla="*/ 401 h 423"/>
                <a:gd name="T30" fmla="*/ 195 w 226"/>
                <a:gd name="T31" fmla="*/ 387 h 423"/>
                <a:gd name="T32" fmla="*/ 37 w 226"/>
                <a:gd name="T33" fmla="*/ 377 h 423"/>
                <a:gd name="T34" fmla="*/ 50 w 226"/>
                <a:gd name="T35" fmla="*/ 349 h 423"/>
                <a:gd name="T36" fmla="*/ 68 w 226"/>
                <a:gd name="T37" fmla="*/ 307 h 423"/>
                <a:gd name="T38" fmla="*/ 80 w 226"/>
                <a:gd name="T39" fmla="*/ 273 h 423"/>
                <a:gd name="T40" fmla="*/ 91 w 226"/>
                <a:gd name="T41" fmla="*/ 240 h 423"/>
                <a:gd name="T42" fmla="*/ 226 w 226"/>
                <a:gd name="T43" fmla="*/ 218 h 423"/>
                <a:gd name="T44" fmla="*/ 226 w 226"/>
                <a:gd name="T45" fmla="*/ 202 h 423"/>
                <a:gd name="T46" fmla="*/ 105 w 226"/>
                <a:gd name="T47" fmla="*/ 199 h 423"/>
                <a:gd name="T48" fmla="*/ 119 w 226"/>
                <a:gd name="T49" fmla="*/ 157 h 423"/>
                <a:gd name="T50" fmla="*/ 132 w 226"/>
                <a:gd name="T51" fmla="*/ 118 h 423"/>
                <a:gd name="T52" fmla="*/ 158 w 226"/>
                <a:gd name="T53" fmla="*/ 72 h 423"/>
                <a:gd name="T54" fmla="*/ 122 w 226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26" h="423">
                  <a:moveTo>
                    <a:pt x="122" y="0"/>
                  </a:moveTo>
                  <a:lnTo>
                    <a:pt x="111" y="0"/>
                  </a:lnTo>
                  <a:lnTo>
                    <a:pt x="109" y="10"/>
                  </a:lnTo>
                  <a:lnTo>
                    <a:pt x="101" y="75"/>
                  </a:lnTo>
                  <a:lnTo>
                    <a:pt x="88" y="137"/>
                  </a:lnTo>
                  <a:lnTo>
                    <a:pt x="82" y="162"/>
                  </a:lnTo>
                  <a:lnTo>
                    <a:pt x="65" y="223"/>
                  </a:lnTo>
                  <a:lnTo>
                    <a:pt x="46" y="286"/>
                  </a:lnTo>
                  <a:lnTo>
                    <a:pt x="43" y="295"/>
                  </a:lnTo>
                  <a:lnTo>
                    <a:pt x="25" y="338"/>
                  </a:lnTo>
                  <a:lnTo>
                    <a:pt x="0" y="389"/>
                  </a:lnTo>
                  <a:lnTo>
                    <a:pt x="29" y="393"/>
                  </a:lnTo>
                  <a:lnTo>
                    <a:pt x="51" y="423"/>
                  </a:lnTo>
                  <a:lnTo>
                    <a:pt x="80" y="410"/>
                  </a:lnTo>
                  <a:lnTo>
                    <a:pt x="111" y="401"/>
                  </a:lnTo>
                  <a:lnTo>
                    <a:pt x="195" y="387"/>
                  </a:lnTo>
                  <a:lnTo>
                    <a:pt x="37" y="377"/>
                  </a:lnTo>
                  <a:lnTo>
                    <a:pt x="50" y="349"/>
                  </a:lnTo>
                  <a:lnTo>
                    <a:pt x="68" y="307"/>
                  </a:lnTo>
                  <a:lnTo>
                    <a:pt x="80" y="273"/>
                  </a:lnTo>
                  <a:lnTo>
                    <a:pt x="91" y="240"/>
                  </a:lnTo>
                  <a:lnTo>
                    <a:pt x="226" y="218"/>
                  </a:lnTo>
                  <a:lnTo>
                    <a:pt x="226" y="202"/>
                  </a:lnTo>
                  <a:lnTo>
                    <a:pt x="105" y="199"/>
                  </a:lnTo>
                  <a:lnTo>
                    <a:pt x="119" y="157"/>
                  </a:lnTo>
                  <a:lnTo>
                    <a:pt x="132" y="118"/>
                  </a:lnTo>
                  <a:lnTo>
                    <a:pt x="158" y="72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29" name="Freeform 301"/>
            <p:cNvSpPr>
              <a:spLocks/>
            </p:cNvSpPr>
            <p:nvPr/>
          </p:nvSpPr>
          <p:spPr bwMode="auto">
            <a:xfrm>
              <a:off x="1370" y="1415"/>
              <a:ext cx="49" cy="141"/>
            </a:xfrm>
            <a:custGeom>
              <a:avLst/>
              <a:gdLst>
                <a:gd name="T0" fmla="*/ 89 w 348"/>
                <a:gd name="T1" fmla="*/ 0 h 989"/>
                <a:gd name="T2" fmla="*/ 77 w 348"/>
                <a:gd name="T3" fmla="*/ 4 h 989"/>
                <a:gd name="T4" fmla="*/ 73 w 348"/>
                <a:gd name="T5" fmla="*/ 60 h 989"/>
                <a:gd name="T6" fmla="*/ 63 w 348"/>
                <a:gd name="T7" fmla="*/ 125 h 989"/>
                <a:gd name="T8" fmla="*/ 49 w 348"/>
                <a:gd name="T9" fmla="*/ 181 h 989"/>
                <a:gd name="T10" fmla="*/ 32 w 348"/>
                <a:gd name="T11" fmla="*/ 242 h 989"/>
                <a:gd name="T12" fmla="*/ 23 w 348"/>
                <a:gd name="T13" fmla="*/ 270 h 989"/>
                <a:gd name="T14" fmla="*/ 5 w 348"/>
                <a:gd name="T15" fmla="*/ 320 h 989"/>
                <a:gd name="T16" fmla="*/ 15 w 348"/>
                <a:gd name="T17" fmla="*/ 365 h 989"/>
                <a:gd name="T18" fmla="*/ 15 w 348"/>
                <a:gd name="T19" fmla="*/ 437 h 989"/>
                <a:gd name="T20" fmla="*/ 15 w 348"/>
                <a:gd name="T21" fmla="*/ 543 h 989"/>
                <a:gd name="T22" fmla="*/ 15 w 348"/>
                <a:gd name="T23" fmla="*/ 633 h 989"/>
                <a:gd name="T24" fmla="*/ 15 w 348"/>
                <a:gd name="T25" fmla="*/ 709 h 989"/>
                <a:gd name="T26" fmla="*/ 15 w 348"/>
                <a:gd name="T27" fmla="*/ 767 h 989"/>
                <a:gd name="T28" fmla="*/ 15 w 348"/>
                <a:gd name="T29" fmla="*/ 809 h 989"/>
                <a:gd name="T30" fmla="*/ 15 w 348"/>
                <a:gd name="T31" fmla="*/ 837 h 989"/>
                <a:gd name="T32" fmla="*/ 15 w 348"/>
                <a:gd name="T33" fmla="*/ 847 h 989"/>
                <a:gd name="T34" fmla="*/ 0 w 348"/>
                <a:gd name="T35" fmla="*/ 892 h 989"/>
                <a:gd name="T36" fmla="*/ 29 w 348"/>
                <a:gd name="T37" fmla="*/ 989 h 989"/>
                <a:gd name="T38" fmla="*/ 41 w 348"/>
                <a:gd name="T39" fmla="*/ 989 h 989"/>
                <a:gd name="T40" fmla="*/ 46 w 348"/>
                <a:gd name="T41" fmla="*/ 868 h 989"/>
                <a:gd name="T42" fmla="*/ 46 w 348"/>
                <a:gd name="T43" fmla="*/ 855 h 989"/>
                <a:gd name="T44" fmla="*/ 348 w 348"/>
                <a:gd name="T45" fmla="*/ 816 h 989"/>
                <a:gd name="T46" fmla="*/ 46 w 348"/>
                <a:gd name="T47" fmla="*/ 815 h 989"/>
                <a:gd name="T48" fmla="*/ 46 w 348"/>
                <a:gd name="T49" fmla="*/ 648 h 989"/>
                <a:gd name="T50" fmla="*/ 46 w 348"/>
                <a:gd name="T51" fmla="*/ 641 h 989"/>
                <a:gd name="T52" fmla="*/ 46 w 348"/>
                <a:gd name="T53" fmla="*/ 474 h 989"/>
                <a:gd name="T54" fmla="*/ 289 w 348"/>
                <a:gd name="T55" fmla="*/ 469 h 989"/>
                <a:gd name="T56" fmla="*/ 46 w 348"/>
                <a:gd name="T57" fmla="*/ 468 h 989"/>
                <a:gd name="T58" fmla="*/ 46 w 348"/>
                <a:gd name="T59" fmla="*/ 309 h 989"/>
                <a:gd name="T60" fmla="*/ 46 w 348"/>
                <a:gd name="T61" fmla="*/ 302 h 989"/>
                <a:gd name="T62" fmla="*/ 46 w 348"/>
                <a:gd name="T63" fmla="*/ 294 h 989"/>
                <a:gd name="T64" fmla="*/ 60 w 348"/>
                <a:gd name="T65" fmla="*/ 259 h 989"/>
                <a:gd name="T66" fmla="*/ 83 w 348"/>
                <a:gd name="T67" fmla="*/ 185 h 989"/>
                <a:gd name="T68" fmla="*/ 97 w 348"/>
                <a:gd name="T69" fmla="*/ 138 h 989"/>
                <a:gd name="T70" fmla="*/ 125 w 348"/>
                <a:gd name="T71" fmla="*/ 93 h 989"/>
                <a:gd name="T72" fmla="*/ 89 w 348"/>
                <a:gd name="T73" fmla="*/ 0 h 9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8" h="989">
                  <a:moveTo>
                    <a:pt x="89" y="0"/>
                  </a:moveTo>
                  <a:lnTo>
                    <a:pt x="77" y="4"/>
                  </a:lnTo>
                  <a:lnTo>
                    <a:pt x="73" y="60"/>
                  </a:lnTo>
                  <a:lnTo>
                    <a:pt x="63" y="125"/>
                  </a:lnTo>
                  <a:lnTo>
                    <a:pt x="49" y="181"/>
                  </a:lnTo>
                  <a:lnTo>
                    <a:pt x="32" y="242"/>
                  </a:lnTo>
                  <a:lnTo>
                    <a:pt x="23" y="270"/>
                  </a:lnTo>
                  <a:lnTo>
                    <a:pt x="5" y="320"/>
                  </a:lnTo>
                  <a:lnTo>
                    <a:pt x="15" y="365"/>
                  </a:lnTo>
                  <a:lnTo>
                    <a:pt x="15" y="437"/>
                  </a:lnTo>
                  <a:lnTo>
                    <a:pt x="15" y="543"/>
                  </a:lnTo>
                  <a:lnTo>
                    <a:pt x="15" y="633"/>
                  </a:lnTo>
                  <a:lnTo>
                    <a:pt x="15" y="709"/>
                  </a:lnTo>
                  <a:lnTo>
                    <a:pt x="15" y="767"/>
                  </a:lnTo>
                  <a:lnTo>
                    <a:pt x="15" y="809"/>
                  </a:lnTo>
                  <a:lnTo>
                    <a:pt x="15" y="837"/>
                  </a:lnTo>
                  <a:lnTo>
                    <a:pt x="15" y="847"/>
                  </a:lnTo>
                  <a:lnTo>
                    <a:pt x="0" y="892"/>
                  </a:lnTo>
                  <a:lnTo>
                    <a:pt x="29" y="989"/>
                  </a:lnTo>
                  <a:lnTo>
                    <a:pt x="41" y="989"/>
                  </a:lnTo>
                  <a:lnTo>
                    <a:pt x="46" y="868"/>
                  </a:lnTo>
                  <a:lnTo>
                    <a:pt x="46" y="855"/>
                  </a:lnTo>
                  <a:lnTo>
                    <a:pt x="348" y="816"/>
                  </a:lnTo>
                  <a:lnTo>
                    <a:pt x="46" y="815"/>
                  </a:lnTo>
                  <a:lnTo>
                    <a:pt x="46" y="648"/>
                  </a:lnTo>
                  <a:lnTo>
                    <a:pt x="46" y="641"/>
                  </a:lnTo>
                  <a:lnTo>
                    <a:pt x="46" y="474"/>
                  </a:lnTo>
                  <a:lnTo>
                    <a:pt x="289" y="469"/>
                  </a:lnTo>
                  <a:lnTo>
                    <a:pt x="46" y="468"/>
                  </a:lnTo>
                  <a:lnTo>
                    <a:pt x="46" y="309"/>
                  </a:lnTo>
                  <a:lnTo>
                    <a:pt x="46" y="302"/>
                  </a:lnTo>
                  <a:lnTo>
                    <a:pt x="46" y="294"/>
                  </a:lnTo>
                  <a:lnTo>
                    <a:pt x="60" y="259"/>
                  </a:lnTo>
                  <a:lnTo>
                    <a:pt x="83" y="185"/>
                  </a:lnTo>
                  <a:lnTo>
                    <a:pt x="97" y="138"/>
                  </a:lnTo>
                  <a:lnTo>
                    <a:pt x="125" y="93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30" name="Freeform 302"/>
            <p:cNvSpPr>
              <a:spLocks/>
            </p:cNvSpPr>
            <p:nvPr/>
          </p:nvSpPr>
          <p:spPr bwMode="auto">
            <a:xfrm>
              <a:off x="1494" y="1537"/>
              <a:ext cx="15" cy="18"/>
            </a:xfrm>
            <a:custGeom>
              <a:avLst/>
              <a:gdLst>
                <a:gd name="T0" fmla="*/ 5 w 104"/>
                <a:gd name="T1" fmla="*/ 0 h 125"/>
                <a:gd name="T2" fmla="*/ 0 w 104"/>
                <a:gd name="T3" fmla="*/ 12 h 125"/>
                <a:gd name="T4" fmla="*/ 95 w 104"/>
                <a:gd name="T5" fmla="*/ 125 h 125"/>
                <a:gd name="T6" fmla="*/ 104 w 104"/>
                <a:gd name="T7" fmla="*/ 87 h 125"/>
                <a:gd name="T8" fmla="*/ 73 w 104"/>
                <a:gd name="T9" fmla="*/ 40 h 125"/>
                <a:gd name="T10" fmla="*/ 5 w 104"/>
                <a:gd name="T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4" h="125">
                  <a:moveTo>
                    <a:pt x="5" y="0"/>
                  </a:moveTo>
                  <a:lnTo>
                    <a:pt x="0" y="12"/>
                  </a:lnTo>
                  <a:lnTo>
                    <a:pt x="95" y="125"/>
                  </a:lnTo>
                  <a:lnTo>
                    <a:pt x="104" y="87"/>
                  </a:lnTo>
                  <a:lnTo>
                    <a:pt x="73" y="4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31" name="Freeform 303"/>
            <p:cNvSpPr>
              <a:spLocks/>
            </p:cNvSpPr>
            <p:nvPr/>
          </p:nvSpPr>
          <p:spPr bwMode="auto">
            <a:xfrm>
              <a:off x="1447" y="1521"/>
              <a:ext cx="25" cy="26"/>
            </a:xfrm>
            <a:custGeom>
              <a:avLst/>
              <a:gdLst>
                <a:gd name="T0" fmla="*/ 166 w 173"/>
                <a:gd name="T1" fmla="*/ 0 h 179"/>
                <a:gd name="T2" fmla="*/ 54 w 173"/>
                <a:gd name="T3" fmla="*/ 89 h 179"/>
                <a:gd name="T4" fmla="*/ 23 w 173"/>
                <a:gd name="T5" fmla="*/ 113 h 179"/>
                <a:gd name="T6" fmla="*/ 0 w 173"/>
                <a:gd name="T7" fmla="*/ 130 h 179"/>
                <a:gd name="T8" fmla="*/ 31 w 173"/>
                <a:gd name="T9" fmla="*/ 179 h 179"/>
                <a:gd name="T10" fmla="*/ 43 w 173"/>
                <a:gd name="T11" fmla="*/ 159 h 179"/>
                <a:gd name="T12" fmla="*/ 71 w 173"/>
                <a:gd name="T13" fmla="*/ 125 h 179"/>
                <a:gd name="T14" fmla="*/ 113 w 173"/>
                <a:gd name="T15" fmla="*/ 79 h 179"/>
                <a:gd name="T16" fmla="*/ 173 w 173"/>
                <a:gd name="T17" fmla="*/ 21 h 179"/>
                <a:gd name="T18" fmla="*/ 166 w 173"/>
                <a:gd name="T19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3" h="179">
                  <a:moveTo>
                    <a:pt x="166" y="0"/>
                  </a:moveTo>
                  <a:lnTo>
                    <a:pt x="54" y="89"/>
                  </a:lnTo>
                  <a:lnTo>
                    <a:pt x="23" y="113"/>
                  </a:lnTo>
                  <a:lnTo>
                    <a:pt x="0" y="130"/>
                  </a:lnTo>
                  <a:lnTo>
                    <a:pt x="31" y="179"/>
                  </a:lnTo>
                  <a:lnTo>
                    <a:pt x="43" y="159"/>
                  </a:lnTo>
                  <a:lnTo>
                    <a:pt x="71" y="125"/>
                  </a:lnTo>
                  <a:lnTo>
                    <a:pt x="113" y="79"/>
                  </a:lnTo>
                  <a:lnTo>
                    <a:pt x="173" y="21"/>
                  </a:lnTo>
                  <a:lnTo>
                    <a:pt x="16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32" name="Freeform 304"/>
            <p:cNvSpPr>
              <a:spLocks/>
            </p:cNvSpPr>
            <p:nvPr/>
          </p:nvSpPr>
          <p:spPr bwMode="auto">
            <a:xfrm>
              <a:off x="1479" y="1505"/>
              <a:ext cx="24" cy="6"/>
            </a:xfrm>
            <a:custGeom>
              <a:avLst/>
              <a:gdLst>
                <a:gd name="T0" fmla="*/ 130 w 172"/>
                <a:gd name="T1" fmla="*/ 0 h 45"/>
                <a:gd name="T2" fmla="*/ 96 w 172"/>
                <a:gd name="T3" fmla="*/ 20 h 45"/>
                <a:gd name="T4" fmla="*/ 0 w 172"/>
                <a:gd name="T5" fmla="*/ 34 h 45"/>
                <a:gd name="T6" fmla="*/ 172 w 172"/>
                <a:gd name="T7" fmla="*/ 45 h 45"/>
                <a:gd name="T8" fmla="*/ 172 w 172"/>
                <a:gd name="T9" fmla="*/ 32 h 45"/>
                <a:gd name="T10" fmla="*/ 130 w 172"/>
                <a:gd name="T11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2" h="45">
                  <a:moveTo>
                    <a:pt x="130" y="0"/>
                  </a:moveTo>
                  <a:lnTo>
                    <a:pt x="96" y="20"/>
                  </a:lnTo>
                  <a:lnTo>
                    <a:pt x="0" y="34"/>
                  </a:lnTo>
                  <a:lnTo>
                    <a:pt x="172" y="45"/>
                  </a:lnTo>
                  <a:lnTo>
                    <a:pt x="172" y="32"/>
                  </a:lnTo>
                  <a:lnTo>
                    <a:pt x="13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33" name="Freeform 305"/>
            <p:cNvSpPr>
              <a:spLocks/>
            </p:cNvSpPr>
            <p:nvPr/>
          </p:nvSpPr>
          <p:spPr bwMode="auto">
            <a:xfrm>
              <a:off x="1450" y="1502"/>
              <a:ext cx="5" cy="35"/>
            </a:xfrm>
            <a:custGeom>
              <a:avLst/>
              <a:gdLst>
                <a:gd name="T0" fmla="*/ 31 w 31"/>
                <a:gd name="T1" fmla="*/ 0 h 248"/>
                <a:gd name="T2" fmla="*/ 0 w 31"/>
                <a:gd name="T3" fmla="*/ 5 h 248"/>
                <a:gd name="T4" fmla="*/ 0 w 31"/>
                <a:gd name="T5" fmla="*/ 248 h 248"/>
                <a:gd name="T6" fmla="*/ 31 w 31"/>
                <a:gd name="T7" fmla="*/ 224 h 248"/>
                <a:gd name="T8" fmla="*/ 31 w 31"/>
                <a:gd name="T9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248">
                  <a:moveTo>
                    <a:pt x="31" y="0"/>
                  </a:moveTo>
                  <a:lnTo>
                    <a:pt x="0" y="5"/>
                  </a:lnTo>
                  <a:lnTo>
                    <a:pt x="0" y="248"/>
                  </a:lnTo>
                  <a:lnTo>
                    <a:pt x="31" y="224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34" name="Freeform 306"/>
            <p:cNvSpPr>
              <a:spLocks/>
            </p:cNvSpPr>
            <p:nvPr/>
          </p:nvSpPr>
          <p:spPr bwMode="auto">
            <a:xfrm>
              <a:off x="1455" y="1492"/>
              <a:ext cx="16" cy="5"/>
            </a:xfrm>
            <a:custGeom>
              <a:avLst/>
              <a:gdLst>
                <a:gd name="T0" fmla="*/ 73 w 110"/>
                <a:gd name="T1" fmla="*/ 0 h 32"/>
                <a:gd name="T2" fmla="*/ 37 w 110"/>
                <a:gd name="T3" fmla="*/ 24 h 32"/>
                <a:gd name="T4" fmla="*/ 0 w 110"/>
                <a:gd name="T5" fmla="*/ 30 h 32"/>
                <a:gd name="T6" fmla="*/ 110 w 110"/>
                <a:gd name="T7" fmla="*/ 32 h 32"/>
                <a:gd name="T8" fmla="*/ 73 w 110"/>
                <a:gd name="T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0" h="32">
                  <a:moveTo>
                    <a:pt x="73" y="0"/>
                  </a:moveTo>
                  <a:lnTo>
                    <a:pt x="37" y="24"/>
                  </a:lnTo>
                  <a:lnTo>
                    <a:pt x="0" y="30"/>
                  </a:lnTo>
                  <a:lnTo>
                    <a:pt x="110" y="32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35" name="Freeform 307"/>
            <p:cNvSpPr>
              <a:spLocks/>
            </p:cNvSpPr>
            <p:nvPr/>
          </p:nvSpPr>
          <p:spPr bwMode="auto">
            <a:xfrm>
              <a:off x="1472" y="1484"/>
              <a:ext cx="31" cy="72"/>
            </a:xfrm>
            <a:custGeom>
              <a:avLst/>
              <a:gdLst>
                <a:gd name="T0" fmla="*/ 158 w 217"/>
                <a:gd name="T1" fmla="*/ 0 h 504"/>
                <a:gd name="T2" fmla="*/ 115 w 217"/>
                <a:gd name="T3" fmla="*/ 24 h 504"/>
                <a:gd name="T4" fmla="*/ 45 w 217"/>
                <a:gd name="T5" fmla="*/ 37 h 504"/>
                <a:gd name="T6" fmla="*/ 15 w 217"/>
                <a:gd name="T7" fmla="*/ 43 h 504"/>
                <a:gd name="T8" fmla="*/ 15 w 217"/>
                <a:gd name="T9" fmla="*/ 145 h 504"/>
                <a:gd name="T10" fmla="*/ 15 w 217"/>
                <a:gd name="T11" fmla="*/ 173 h 504"/>
                <a:gd name="T12" fmla="*/ 15 w 217"/>
                <a:gd name="T13" fmla="*/ 269 h 504"/>
                <a:gd name="T14" fmla="*/ 15 w 217"/>
                <a:gd name="T15" fmla="*/ 332 h 504"/>
                <a:gd name="T16" fmla="*/ 15 w 217"/>
                <a:gd name="T17" fmla="*/ 358 h 504"/>
                <a:gd name="T18" fmla="*/ 0 w 217"/>
                <a:gd name="T19" fmla="*/ 416 h 504"/>
                <a:gd name="T20" fmla="*/ 28 w 217"/>
                <a:gd name="T21" fmla="*/ 504 h 504"/>
                <a:gd name="T22" fmla="*/ 40 w 217"/>
                <a:gd name="T23" fmla="*/ 504 h 504"/>
                <a:gd name="T24" fmla="*/ 45 w 217"/>
                <a:gd name="T25" fmla="*/ 378 h 504"/>
                <a:gd name="T26" fmla="*/ 45 w 217"/>
                <a:gd name="T27" fmla="*/ 215 h 504"/>
                <a:gd name="T28" fmla="*/ 217 w 217"/>
                <a:gd name="T29" fmla="*/ 190 h 504"/>
                <a:gd name="T30" fmla="*/ 45 w 217"/>
                <a:gd name="T31" fmla="*/ 179 h 504"/>
                <a:gd name="T32" fmla="*/ 45 w 217"/>
                <a:gd name="T33" fmla="*/ 73 h 504"/>
                <a:gd name="T34" fmla="*/ 200 w 217"/>
                <a:gd name="T35" fmla="*/ 44 h 504"/>
                <a:gd name="T36" fmla="*/ 200 w 217"/>
                <a:gd name="T37" fmla="*/ 27 h 504"/>
                <a:gd name="T38" fmla="*/ 158 w 217"/>
                <a:gd name="T39" fmla="*/ 0 h 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17" h="504">
                  <a:moveTo>
                    <a:pt x="158" y="0"/>
                  </a:moveTo>
                  <a:lnTo>
                    <a:pt x="115" y="24"/>
                  </a:lnTo>
                  <a:lnTo>
                    <a:pt x="45" y="37"/>
                  </a:lnTo>
                  <a:lnTo>
                    <a:pt x="15" y="43"/>
                  </a:lnTo>
                  <a:lnTo>
                    <a:pt x="15" y="145"/>
                  </a:lnTo>
                  <a:lnTo>
                    <a:pt x="15" y="173"/>
                  </a:lnTo>
                  <a:lnTo>
                    <a:pt x="15" y="269"/>
                  </a:lnTo>
                  <a:lnTo>
                    <a:pt x="15" y="332"/>
                  </a:lnTo>
                  <a:lnTo>
                    <a:pt x="15" y="358"/>
                  </a:lnTo>
                  <a:lnTo>
                    <a:pt x="0" y="416"/>
                  </a:lnTo>
                  <a:lnTo>
                    <a:pt x="28" y="504"/>
                  </a:lnTo>
                  <a:lnTo>
                    <a:pt x="40" y="504"/>
                  </a:lnTo>
                  <a:lnTo>
                    <a:pt x="45" y="378"/>
                  </a:lnTo>
                  <a:lnTo>
                    <a:pt x="45" y="215"/>
                  </a:lnTo>
                  <a:lnTo>
                    <a:pt x="217" y="190"/>
                  </a:lnTo>
                  <a:lnTo>
                    <a:pt x="45" y="179"/>
                  </a:lnTo>
                  <a:lnTo>
                    <a:pt x="45" y="73"/>
                  </a:lnTo>
                  <a:lnTo>
                    <a:pt x="200" y="44"/>
                  </a:lnTo>
                  <a:lnTo>
                    <a:pt x="200" y="27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36" name="Freeform 308"/>
            <p:cNvSpPr>
              <a:spLocks/>
            </p:cNvSpPr>
            <p:nvPr/>
          </p:nvSpPr>
          <p:spPr bwMode="auto">
            <a:xfrm>
              <a:off x="1434" y="1475"/>
              <a:ext cx="37" cy="31"/>
            </a:xfrm>
            <a:custGeom>
              <a:avLst/>
              <a:gdLst>
                <a:gd name="T0" fmla="*/ 145 w 257"/>
                <a:gd name="T1" fmla="*/ 0 h 215"/>
                <a:gd name="T2" fmla="*/ 114 w 257"/>
                <a:gd name="T3" fmla="*/ 5 h 215"/>
                <a:gd name="T4" fmla="*/ 114 w 257"/>
                <a:gd name="T5" fmla="*/ 154 h 215"/>
                <a:gd name="T6" fmla="*/ 0 w 257"/>
                <a:gd name="T7" fmla="*/ 171 h 215"/>
                <a:gd name="T8" fmla="*/ 38 w 257"/>
                <a:gd name="T9" fmla="*/ 215 h 215"/>
                <a:gd name="T10" fmla="*/ 74 w 257"/>
                <a:gd name="T11" fmla="*/ 195 h 215"/>
                <a:gd name="T12" fmla="*/ 114 w 257"/>
                <a:gd name="T13" fmla="*/ 190 h 215"/>
                <a:gd name="T14" fmla="*/ 145 w 257"/>
                <a:gd name="T15" fmla="*/ 185 h 215"/>
                <a:gd name="T16" fmla="*/ 257 w 257"/>
                <a:gd name="T17" fmla="*/ 168 h 215"/>
                <a:gd name="T18" fmla="*/ 255 w 257"/>
                <a:gd name="T19" fmla="*/ 151 h 215"/>
                <a:gd name="T20" fmla="*/ 145 w 257"/>
                <a:gd name="T21" fmla="*/ 149 h 215"/>
                <a:gd name="T22" fmla="*/ 145 w 257"/>
                <a:gd name="T23" fmla="*/ 0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7" h="215">
                  <a:moveTo>
                    <a:pt x="145" y="0"/>
                  </a:moveTo>
                  <a:lnTo>
                    <a:pt x="114" y="5"/>
                  </a:lnTo>
                  <a:lnTo>
                    <a:pt x="114" y="154"/>
                  </a:lnTo>
                  <a:lnTo>
                    <a:pt x="0" y="171"/>
                  </a:lnTo>
                  <a:lnTo>
                    <a:pt x="38" y="215"/>
                  </a:lnTo>
                  <a:lnTo>
                    <a:pt x="74" y="195"/>
                  </a:lnTo>
                  <a:lnTo>
                    <a:pt x="114" y="190"/>
                  </a:lnTo>
                  <a:lnTo>
                    <a:pt x="145" y="185"/>
                  </a:lnTo>
                  <a:lnTo>
                    <a:pt x="257" y="168"/>
                  </a:lnTo>
                  <a:lnTo>
                    <a:pt x="255" y="151"/>
                  </a:lnTo>
                  <a:lnTo>
                    <a:pt x="145" y="149"/>
                  </a:lnTo>
                  <a:lnTo>
                    <a:pt x="14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37" name="Freeform 309"/>
            <p:cNvSpPr>
              <a:spLocks/>
            </p:cNvSpPr>
            <p:nvPr/>
          </p:nvSpPr>
          <p:spPr bwMode="auto">
            <a:xfrm>
              <a:off x="1439" y="1466"/>
              <a:ext cx="29" cy="12"/>
            </a:xfrm>
            <a:custGeom>
              <a:avLst/>
              <a:gdLst>
                <a:gd name="T0" fmla="*/ 171 w 207"/>
                <a:gd name="T1" fmla="*/ 0 h 85"/>
                <a:gd name="T2" fmla="*/ 171 w 207"/>
                <a:gd name="T3" fmla="*/ 0 h 85"/>
                <a:gd name="T4" fmla="*/ 129 w 207"/>
                <a:gd name="T5" fmla="*/ 25 h 85"/>
                <a:gd name="T6" fmla="*/ 8 w 207"/>
                <a:gd name="T7" fmla="*/ 46 h 85"/>
                <a:gd name="T8" fmla="*/ 0 w 207"/>
                <a:gd name="T9" fmla="*/ 59 h 85"/>
                <a:gd name="T10" fmla="*/ 27 w 207"/>
                <a:gd name="T11" fmla="*/ 85 h 85"/>
                <a:gd name="T12" fmla="*/ 58 w 207"/>
                <a:gd name="T13" fmla="*/ 73 h 85"/>
                <a:gd name="T14" fmla="*/ 81 w 207"/>
                <a:gd name="T15" fmla="*/ 68 h 85"/>
                <a:gd name="T16" fmla="*/ 112 w 207"/>
                <a:gd name="T17" fmla="*/ 63 h 85"/>
                <a:gd name="T18" fmla="*/ 207 w 207"/>
                <a:gd name="T19" fmla="*/ 45 h 85"/>
                <a:gd name="T20" fmla="*/ 207 w 207"/>
                <a:gd name="T21" fmla="*/ 28 h 85"/>
                <a:gd name="T22" fmla="*/ 171 w 207"/>
                <a:gd name="T23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7" h="85">
                  <a:moveTo>
                    <a:pt x="171" y="0"/>
                  </a:moveTo>
                  <a:lnTo>
                    <a:pt x="171" y="0"/>
                  </a:lnTo>
                  <a:lnTo>
                    <a:pt x="129" y="25"/>
                  </a:lnTo>
                  <a:lnTo>
                    <a:pt x="8" y="46"/>
                  </a:lnTo>
                  <a:lnTo>
                    <a:pt x="0" y="59"/>
                  </a:lnTo>
                  <a:lnTo>
                    <a:pt x="27" y="85"/>
                  </a:lnTo>
                  <a:lnTo>
                    <a:pt x="58" y="73"/>
                  </a:lnTo>
                  <a:lnTo>
                    <a:pt x="81" y="68"/>
                  </a:lnTo>
                  <a:lnTo>
                    <a:pt x="112" y="63"/>
                  </a:lnTo>
                  <a:lnTo>
                    <a:pt x="207" y="45"/>
                  </a:lnTo>
                  <a:lnTo>
                    <a:pt x="207" y="28"/>
                  </a:lnTo>
                  <a:lnTo>
                    <a:pt x="17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38" name="Freeform 310"/>
            <p:cNvSpPr>
              <a:spLocks/>
            </p:cNvSpPr>
            <p:nvPr/>
          </p:nvSpPr>
          <p:spPr bwMode="auto">
            <a:xfrm>
              <a:off x="1473" y="1461"/>
              <a:ext cx="33" cy="29"/>
            </a:xfrm>
            <a:custGeom>
              <a:avLst/>
              <a:gdLst>
                <a:gd name="T0" fmla="*/ 14 w 228"/>
                <a:gd name="T1" fmla="*/ 0 h 209"/>
                <a:gd name="T2" fmla="*/ 0 w 228"/>
                <a:gd name="T3" fmla="*/ 0 h 209"/>
                <a:gd name="T4" fmla="*/ 4 w 228"/>
                <a:gd name="T5" fmla="*/ 36 h 209"/>
                <a:gd name="T6" fmla="*/ 9 w 228"/>
                <a:gd name="T7" fmla="*/ 92 h 209"/>
                <a:gd name="T8" fmla="*/ 9 w 228"/>
                <a:gd name="T9" fmla="*/ 99 h 209"/>
                <a:gd name="T10" fmla="*/ 9 w 228"/>
                <a:gd name="T11" fmla="*/ 138 h 209"/>
                <a:gd name="T12" fmla="*/ 9 w 228"/>
                <a:gd name="T13" fmla="*/ 209 h 209"/>
                <a:gd name="T14" fmla="*/ 39 w 228"/>
                <a:gd name="T15" fmla="*/ 203 h 209"/>
                <a:gd name="T16" fmla="*/ 39 w 228"/>
                <a:gd name="T17" fmla="*/ 102 h 209"/>
                <a:gd name="T18" fmla="*/ 228 w 228"/>
                <a:gd name="T19" fmla="*/ 77 h 209"/>
                <a:gd name="T20" fmla="*/ 39 w 228"/>
                <a:gd name="T21" fmla="*/ 66 h 209"/>
                <a:gd name="T22" fmla="*/ 39 w 228"/>
                <a:gd name="T23" fmla="*/ 65 h 209"/>
                <a:gd name="T24" fmla="*/ 14 w 228"/>
                <a:gd name="T25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8" h="209">
                  <a:moveTo>
                    <a:pt x="14" y="0"/>
                  </a:moveTo>
                  <a:lnTo>
                    <a:pt x="0" y="0"/>
                  </a:lnTo>
                  <a:lnTo>
                    <a:pt x="4" y="36"/>
                  </a:lnTo>
                  <a:lnTo>
                    <a:pt x="9" y="92"/>
                  </a:lnTo>
                  <a:lnTo>
                    <a:pt x="9" y="99"/>
                  </a:lnTo>
                  <a:lnTo>
                    <a:pt x="9" y="138"/>
                  </a:lnTo>
                  <a:lnTo>
                    <a:pt x="9" y="209"/>
                  </a:lnTo>
                  <a:lnTo>
                    <a:pt x="39" y="203"/>
                  </a:lnTo>
                  <a:lnTo>
                    <a:pt x="39" y="102"/>
                  </a:lnTo>
                  <a:lnTo>
                    <a:pt x="228" y="77"/>
                  </a:lnTo>
                  <a:lnTo>
                    <a:pt x="39" y="66"/>
                  </a:lnTo>
                  <a:lnTo>
                    <a:pt x="39" y="6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39" name="Freeform 311"/>
            <p:cNvSpPr>
              <a:spLocks/>
            </p:cNvSpPr>
            <p:nvPr/>
          </p:nvSpPr>
          <p:spPr bwMode="auto">
            <a:xfrm>
              <a:off x="1479" y="1459"/>
              <a:ext cx="34" cy="91"/>
            </a:xfrm>
            <a:custGeom>
              <a:avLst/>
              <a:gdLst>
                <a:gd name="T0" fmla="*/ 206 w 243"/>
                <a:gd name="T1" fmla="*/ 0 h 632"/>
                <a:gd name="T2" fmla="*/ 200 w 243"/>
                <a:gd name="T3" fmla="*/ 11 h 632"/>
                <a:gd name="T4" fmla="*/ 167 w 243"/>
                <a:gd name="T5" fmla="*/ 48 h 632"/>
                <a:gd name="T6" fmla="*/ 102 w 243"/>
                <a:gd name="T7" fmla="*/ 58 h 632"/>
                <a:gd name="T8" fmla="*/ 70 w 243"/>
                <a:gd name="T9" fmla="*/ 63 h 632"/>
                <a:gd name="T10" fmla="*/ 0 w 243"/>
                <a:gd name="T11" fmla="*/ 74 h 632"/>
                <a:gd name="T12" fmla="*/ 189 w 243"/>
                <a:gd name="T13" fmla="*/ 85 h 632"/>
                <a:gd name="T14" fmla="*/ 189 w 243"/>
                <a:gd name="T15" fmla="*/ 500 h 632"/>
                <a:gd name="T16" fmla="*/ 189 w 243"/>
                <a:gd name="T17" fmla="*/ 521 h 632"/>
                <a:gd name="T18" fmla="*/ 184 w 243"/>
                <a:gd name="T19" fmla="*/ 585 h 632"/>
                <a:gd name="T20" fmla="*/ 215 w 243"/>
                <a:gd name="T21" fmla="*/ 632 h 632"/>
                <a:gd name="T22" fmla="*/ 221 w 243"/>
                <a:gd name="T23" fmla="*/ 561 h 632"/>
                <a:gd name="T24" fmla="*/ 221 w 243"/>
                <a:gd name="T25" fmla="*/ 559 h 632"/>
                <a:gd name="T26" fmla="*/ 221 w 243"/>
                <a:gd name="T27" fmla="*/ 440 h 632"/>
                <a:gd name="T28" fmla="*/ 221 w 243"/>
                <a:gd name="T29" fmla="*/ 339 h 632"/>
                <a:gd name="T30" fmla="*/ 221 w 243"/>
                <a:gd name="T31" fmla="*/ 255 h 632"/>
                <a:gd name="T32" fmla="*/ 221 w 243"/>
                <a:gd name="T33" fmla="*/ 190 h 632"/>
                <a:gd name="T34" fmla="*/ 221 w 243"/>
                <a:gd name="T35" fmla="*/ 141 h 632"/>
                <a:gd name="T36" fmla="*/ 221 w 243"/>
                <a:gd name="T37" fmla="*/ 110 h 632"/>
                <a:gd name="T38" fmla="*/ 221 w 243"/>
                <a:gd name="T39" fmla="*/ 96 h 632"/>
                <a:gd name="T40" fmla="*/ 221 w 243"/>
                <a:gd name="T41" fmla="*/ 96 h 632"/>
                <a:gd name="T42" fmla="*/ 243 w 243"/>
                <a:gd name="T43" fmla="*/ 40 h 632"/>
                <a:gd name="T44" fmla="*/ 206 w 243"/>
                <a:gd name="T45" fmla="*/ 0 h 6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43" h="632">
                  <a:moveTo>
                    <a:pt x="206" y="0"/>
                  </a:moveTo>
                  <a:lnTo>
                    <a:pt x="200" y="11"/>
                  </a:lnTo>
                  <a:lnTo>
                    <a:pt x="167" y="48"/>
                  </a:lnTo>
                  <a:lnTo>
                    <a:pt x="102" y="58"/>
                  </a:lnTo>
                  <a:lnTo>
                    <a:pt x="70" y="63"/>
                  </a:lnTo>
                  <a:lnTo>
                    <a:pt x="0" y="74"/>
                  </a:lnTo>
                  <a:lnTo>
                    <a:pt x="189" y="85"/>
                  </a:lnTo>
                  <a:lnTo>
                    <a:pt x="189" y="500"/>
                  </a:lnTo>
                  <a:lnTo>
                    <a:pt x="189" y="521"/>
                  </a:lnTo>
                  <a:lnTo>
                    <a:pt x="184" y="585"/>
                  </a:lnTo>
                  <a:lnTo>
                    <a:pt x="215" y="632"/>
                  </a:lnTo>
                  <a:lnTo>
                    <a:pt x="221" y="561"/>
                  </a:lnTo>
                  <a:lnTo>
                    <a:pt x="221" y="559"/>
                  </a:lnTo>
                  <a:lnTo>
                    <a:pt x="221" y="440"/>
                  </a:lnTo>
                  <a:lnTo>
                    <a:pt x="221" y="339"/>
                  </a:lnTo>
                  <a:lnTo>
                    <a:pt x="221" y="255"/>
                  </a:lnTo>
                  <a:lnTo>
                    <a:pt x="221" y="190"/>
                  </a:lnTo>
                  <a:lnTo>
                    <a:pt x="221" y="141"/>
                  </a:lnTo>
                  <a:lnTo>
                    <a:pt x="221" y="110"/>
                  </a:lnTo>
                  <a:lnTo>
                    <a:pt x="221" y="96"/>
                  </a:lnTo>
                  <a:lnTo>
                    <a:pt x="221" y="96"/>
                  </a:lnTo>
                  <a:lnTo>
                    <a:pt x="243" y="40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40" name="Freeform 312"/>
            <p:cNvSpPr>
              <a:spLocks/>
            </p:cNvSpPr>
            <p:nvPr/>
          </p:nvSpPr>
          <p:spPr bwMode="auto">
            <a:xfrm>
              <a:off x="1452" y="1441"/>
              <a:ext cx="16" cy="7"/>
            </a:xfrm>
            <a:custGeom>
              <a:avLst/>
              <a:gdLst>
                <a:gd name="T0" fmla="*/ 79 w 118"/>
                <a:gd name="T1" fmla="*/ 0 h 45"/>
                <a:gd name="T2" fmla="*/ 45 w 118"/>
                <a:gd name="T3" fmla="*/ 25 h 45"/>
                <a:gd name="T4" fmla="*/ 0 w 118"/>
                <a:gd name="T5" fmla="*/ 33 h 45"/>
                <a:gd name="T6" fmla="*/ 118 w 118"/>
                <a:gd name="T7" fmla="*/ 45 h 45"/>
                <a:gd name="T8" fmla="*/ 116 w 118"/>
                <a:gd name="T9" fmla="*/ 33 h 45"/>
                <a:gd name="T10" fmla="*/ 79 w 118"/>
                <a:gd name="T11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8" h="45">
                  <a:moveTo>
                    <a:pt x="79" y="0"/>
                  </a:moveTo>
                  <a:lnTo>
                    <a:pt x="45" y="25"/>
                  </a:lnTo>
                  <a:lnTo>
                    <a:pt x="0" y="33"/>
                  </a:lnTo>
                  <a:lnTo>
                    <a:pt x="118" y="45"/>
                  </a:lnTo>
                  <a:lnTo>
                    <a:pt x="116" y="33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41" name="Freeform 313"/>
            <p:cNvSpPr>
              <a:spLocks/>
            </p:cNvSpPr>
            <p:nvPr/>
          </p:nvSpPr>
          <p:spPr bwMode="auto">
            <a:xfrm>
              <a:off x="1468" y="1432"/>
              <a:ext cx="14" cy="26"/>
            </a:xfrm>
            <a:custGeom>
              <a:avLst/>
              <a:gdLst>
                <a:gd name="T0" fmla="*/ 9 w 94"/>
                <a:gd name="T1" fmla="*/ 0 h 187"/>
                <a:gd name="T2" fmla="*/ 0 w 94"/>
                <a:gd name="T3" fmla="*/ 13 h 187"/>
                <a:gd name="T4" fmla="*/ 1 w 94"/>
                <a:gd name="T5" fmla="*/ 13 h 187"/>
                <a:gd name="T6" fmla="*/ 28 w 94"/>
                <a:gd name="T7" fmla="*/ 71 h 187"/>
                <a:gd name="T8" fmla="*/ 50 w 94"/>
                <a:gd name="T9" fmla="*/ 128 h 187"/>
                <a:gd name="T10" fmla="*/ 66 w 94"/>
                <a:gd name="T11" fmla="*/ 187 h 187"/>
                <a:gd name="T12" fmla="*/ 77 w 94"/>
                <a:gd name="T13" fmla="*/ 187 h 187"/>
                <a:gd name="T14" fmla="*/ 94 w 94"/>
                <a:gd name="T15" fmla="*/ 130 h 187"/>
                <a:gd name="T16" fmla="*/ 77 w 94"/>
                <a:gd name="T17" fmla="*/ 90 h 187"/>
                <a:gd name="T18" fmla="*/ 50 w 94"/>
                <a:gd name="T19" fmla="*/ 54 h 187"/>
                <a:gd name="T20" fmla="*/ 9 w 94"/>
                <a:gd name="T21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4" h="187">
                  <a:moveTo>
                    <a:pt x="9" y="0"/>
                  </a:moveTo>
                  <a:lnTo>
                    <a:pt x="0" y="13"/>
                  </a:lnTo>
                  <a:lnTo>
                    <a:pt x="1" y="13"/>
                  </a:lnTo>
                  <a:lnTo>
                    <a:pt x="28" y="71"/>
                  </a:lnTo>
                  <a:lnTo>
                    <a:pt x="50" y="128"/>
                  </a:lnTo>
                  <a:lnTo>
                    <a:pt x="66" y="187"/>
                  </a:lnTo>
                  <a:lnTo>
                    <a:pt x="77" y="187"/>
                  </a:lnTo>
                  <a:lnTo>
                    <a:pt x="94" y="130"/>
                  </a:lnTo>
                  <a:lnTo>
                    <a:pt x="77" y="90"/>
                  </a:lnTo>
                  <a:lnTo>
                    <a:pt x="50" y="54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42" name="Freeform 314"/>
            <p:cNvSpPr>
              <a:spLocks/>
            </p:cNvSpPr>
            <p:nvPr/>
          </p:nvSpPr>
          <p:spPr bwMode="auto">
            <a:xfrm>
              <a:off x="1497" y="1421"/>
              <a:ext cx="17" cy="38"/>
            </a:xfrm>
            <a:custGeom>
              <a:avLst/>
              <a:gdLst>
                <a:gd name="T0" fmla="*/ 93 w 118"/>
                <a:gd name="T1" fmla="*/ 0 h 267"/>
                <a:gd name="T2" fmla="*/ 81 w 118"/>
                <a:gd name="T3" fmla="*/ 0 h 267"/>
                <a:gd name="T4" fmla="*/ 75 w 118"/>
                <a:gd name="T5" fmla="*/ 46 h 267"/>
                <a:gd name="T6" fmla="*/ 61 w 118"/>
                <a:gd name="T7" fmla="*/ 105 h 267"/>
                <a:gd name="T8" fmla="*/ 53 w 118"/>
                <a:gd name="T9" fmla="*/ 130 h 267"/>
                <a:gd name="T10" fmla="*/ 31 w 118"/>
                <a:gd name="T11" fmla="*/ 184 h 267"/>
                <a:gd name="T12" fmla="*/ 0 w 118"/>
                <a:gd name="T13" fmla="*/ 255 h 267"/>
                <a:gd name="T14" fmla="*/ 13 w 118"/>
                <a:gd name="T15" fmla="*/ 267 h 267"/>
                <a:gd name="T16" fmla="*/ 25 w 118"/>
                <a:gd name="T17" fmla="*/ 249 h 267"/>
                <a:gd name="T18" fmla="*/ 59 w 118"/>
                <a:gd name="T19" fmla="*/ 193 h 267"/>
                <a:gd name="T20" fmla="*/ 81 w 118"/>
                <a:gd name="T21" fmla="*/ 150 h 267"/>
                <a:gd name="T22" fmla="*/ 87 w 118"/>
                <a:gd name="T23" fmla="*/ 135 h 267"/>
                <a:gd name="T24" fmla="*/ 118 w 118"/>
                <a:gd name="T25" fmla="*/ 94 h 267"/>
                <a:gd name="T26" fmla="*/ 93 w 118"/>
                <a:gd name="T27" fmla="*/ 0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8" h="267">
                  <a:moveTo>
                    <a:pt x="93" y="0"/>
                  </a:moveTo>
                  <a:lnTo>
                    <a:pt x="81" y="0"/>
                  </a:lnTo>
                  <a:lnTo>
                    <a:pt x="75" y="46"/>
                  </a:lnTo>
                  <a:lnTo>
                    <a:pt x="61" y="105"/>
                  </a:lnTo>
                  <a:lnTo>
                    <a:pt x="53" y="130"/>
                  </a:lnTo>
                  <a:lnTo>
                    <a:pt x="31" y="184"/>
                  </a:lnTo>
                  <a:lnTo>
                    <a:pt x="0" y="255"/>
                  </a:lnTo>
                  <a:lnTo>
                    <a:pt x="13" y="267"/>
                  </a:lnTo>
                  <a:lnTo>
                    <a:pt x="25" y="249"/>
                  </a:lnTo>
                  <a:lnTo>
                    <a:pt x="59" y="193"/>
                  </a:lnTo>
                  <a:lnTo>
                    <a:pt x="81" y="150"/>
                  </a:lnTo>
                  <a:lnTo>
                    <a:pt x="87" y="135"/>
                  </a:lnTo>
                  <a:lnTo>
                    <a:pt x="118" y="94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43" name="Freeform 315"/>
            <p:cNvSpPr>
              <a:spLocks/>
            </p:cNvSpPr>
            <p:nvPr/>
          </p:nvSpPr>
          <p:spPr bwMode="auto">
            <a:xfrm>
              <a:off x="1428" y="1417"/>
              <a:ext cx="40" cy="75"/>
            </a:xfrm>
            <a:custGeom>
              <a:avLst/>
              <a:gdLst>
                <a:gd name="T0" fmla="*/ 178 w 282"/>
                <a:gd name="T1" fmla="*/ 0 h 524"/>
                <a:gd name="T2" fmla="*/ 170 w 282"/>
                <a:gd name="T3" fmla="*/ 7 h 524"/>
                <a:gd name="T4" fmla="*/ 170 w 282"/>
                <a:gd name="T5" fmla="*/ 11 h 524"/>
                <a:gd name="T6" fmla="*/ 163 w 282"/>
                <a:gd name="T7" fmla="*/ 75 h 524"/>
                <a:gd name="T8" fmla="*/ 150 w 282"/>
                <a:gd name="T9" fmla="*/ 141 h 524"/>
                <a:gd name="T10" fmla="*/ 144 w 282"/>
                <a:gd name="T11" fmla="*/ 158 h 524"/>
                <a:gd name="T12" fmla="*/ 126 w 282"/>
                <a:gd name="T13" fmla="*/ 218 h 524"/>
                <a:gd name="T14" fmla="*/ 105 w 282"/>
                <a:gd name="T15" fmla="*/ 277 h 524"/>
                <a:gd name="T16" fmla="*/ 102 w 282"/>
                <a:gd name="T17" fmla="*/ 285 h 524"/>
                <a:gd name="T18" fmla="*/ 86 w 282"/>
                <a:gd name="T19" fmla="*/ 325 h 524"/>
                <a:gd name="T20" fmla="*/ 64 w 282"/>
                <a:gd name="T21" fmla="*/ 376 h 524"/>
                <a:gd name="T22" fmla="*/ 35 w 282"/>
                <a:gd name="T23" fmla="*/ 439 h 524"/>
                <a:gd name="T24" fmla="*/ 0 w 282"/>
                <a:gd name="T25" fmla="*/ 512 h 524"/>
                <a:gd name="T26" fmla="*/ 12 w 282"/>
                <a:gd name="T27" fmla="*/ 524 h 524"/>
                <a:gd name="T28" fmla="*/ 30 w 282"/>
                <a:gd name="T29" fmla="*/ 492 h 524"/>
                <a:gd name="T30" fmla="*/ 65 w 282"/>
                <a:gd name="T31" fmla="*/ 427 h 524"/>
                <a:gd name="T32" fmla="*/ 75 w 282"/>
                <a:gd name="T33" fmla="*/ 405 h 524"/>
                <a:gd name="T34" fmla="*/ 83 w 282"/>
                <a:gd name="T35" fmla="*/ 392 h 524"/>
                <a:gd name="T36" fmla="*/ 93 w 282"/>
                <a:gd name="T37" fmla="*/ 372 h 524"/>
                <a:gd name="T38" fmla="*/ 116 w 282"/>
                <a:gd name="T39" fmla="*/ 324 h 524"/>
                <a:gd name="T40" fmla="*/ 133 w 282"/>
                <a:gd name="T41" fmla="*/ 286 h 524"/>
                <a:gd name="T42" fmla="*/ 151 w 282"/>
                <a:gd name="T43" fmla="*/ 242 h 524"/>
                <a:gd name="T44" fmla="*/ 282 w 282"/>
                <a:gd name="T45" fmla="*/ 217 h 524"/>
                <a:gd name="T46" fmla="*/ 164 w 282"/>
                <a:gd name="T47" fmla="*/ 205 h 524"/>
                <a:gd name="T48" fmla="*/ 175 w 282"/>
                <a:gd name="T49" fmla="*/ 172 h 524"/>
                <a:gd name="T50" fmla="*/ 190 w 282"/>
                <a:gd name="T51" fmla="*/ 125 h 524"/>
                <a:gd name="T52" fmla="*/ 215 w 282"/>
                <a:gd name="T53" fmla="*/ 96 h 524"/>
                <a:gd name="T54" fmla="*/ 178 w 282"/>
                <a:gd name="T55" fmla="*/ 0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82" h="524">
                  <a:moveTo>
                    <a:pt x="178" y="0"/>
                  </a:moveTo>
                  <a:lnTo>
                    <a:pt x="170" y="7"/>
                  </a:lnTo>
                  <a:lnTo>
                    <a:pt x="170" y="11"/>
                  </a:lnTo>
                  <a:lnTo>
                    <a:pt x="163" y="75"/>
                  </a:lnTo>
                  <a:lnTo>
                    <a:pt x="150" y="141"/>
                  </a:lnTo>
                  <a:lnTo>
                    <a:pt x="144" y="158"/>
                  </a:lnTo>
                  <a:lnTo>
                    <a:pt x="126" y="218"/>
                  </a:lnTo>
                  <a:lnTo>
                    <a:pt x="105" y="277"/>
                  </a:lnTo>
                  <a:lnTo>
                    <a:pt x="102" y="285"/>
                  </a:lnTo>
                  <a:lnTo>
                    <a:pt x="86" y="325"/>
                  </a:lnTo>
                  <a:lnTo>
                    <a:pt x="64" y="376"/>
                  </a:lnTo>
                  <a:lnTo>
                    <a:pt x="35" y="439"/>
                  </a:lnTo>
                  <a:lnTo>
                    <a:pt x="0" y="512"/>
                  </a:lnTo>
                  <a:lnTo>
                    <a:pt x="12" y="524"/>
                  </a:lnTo>
                  <a:lnTo>
                    <a:pt x="30" y="492"/>
                  </a:lnTo>
                  <a:lnTo>
                    <a:pt x="65" y="427"/>
                  </a:lnTo>
                  <a:lnTo>
                    <a:pt x="75" y="405"/>
                  </a:lnTo>
                  <a:lnTo>
                    <a:pt x="83" y="392"/>
                  </a:lnTo>
                  <a:lnTo>
                    <a:pt x="93" y="372"/>
                  </a:lnTo>
                  <a:lnTo>
                    <a:pt x="116" y="324"/>
                  </a:lnTo>
                  <a:lnTo>
                    <a:pt x="133" y="286"/>
                  </a:lnTo>
                  <a:lnTo>
                    <a:pt x="151" y="242"/>
                  </a:lnTo>
                  <a:lnTo>
                    <a:pt x="282" y="217"/>
                  </a:lnTo>
                  <a:lnTo>
                    <a:pt x="164" y="205"/>
                  </a:lnTo>
                  <a:lnTo>
                    <a:pt x="175" y="172"/>
                  </a:lnTo>
                  <a:lnTo>
                    <a:pt x="190" y="125"/>
                  </a:lnTo>
                  <a:lnTo>
                    <a:pt x="215" y="96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44" name="Freeform 316"/>
            <p:cNvSpPr>
              <a:spLocks/>
            </p:cNvSpPr>
            <p:nvPr/>
          </p:nvSpPr>
          <p:spPr bwMode="auto">
            <a:xfrm>
              <a:off x="1487" y="1415"/>
              <a:ext cx="8" cy="53"/>
            </a:xfrm>
            <a:custGeom>
              <a:avLst/>
              <a:gdLst>
                <a:gd name="T0" fmla="*/ 8 w 56"/>
                <a:gd name="T1" fmla="*/ 0 h 374"/>
                <a:gd name="T2" fmla="*/ 0 w 56"/>
                <a:gd name="T3" fmla="*/ 13 h 374"/>
                <a:gd name="T4" fmla="*/ 6 w 56"/>
                <a:gd name="T5" fmla="*/ 58 h 374"/>
                <a:gd name="T6" fmla="*/ 10 w 56"/>
                <a:gd name="T7" fmla="*/ 116 h 374"/>
                <a:gd name="T8" fmla="*/ 10 w 56"/>
                <a:gd name="T9" fmla="*/ 374 h 374"/>
                <a:gd name="T10" fmla="*/ 42 w 56"/>
                <a:gd name="T11" fmla="*/ 369 h 374"/>
                <a:gd name="T12" fmla="*/ 42 w 56"/>
                <a:gd name="T13" fmla="*/ 320 h 374"/>
                <a:gd name="T14" fmla="*/ 42 w 56"/>
                <a:gd name="T15" fmla="*/ 233 h 374"/>
                <a:gd name="T16" fmla="*/ 42 w 56"/>
                <a:gd name="T17" fmla="*/ 176 h 374"/>
                <a:gd name="T18" fmla="*/ 42 w 56"/>
                <a:gd name="T19" fmla="*/ 149 h 374"/>
                <a:gd name="T20" fmla="*/ 56 w 56"/>
                <a:gd name="T21" fmla="*/ 96 h 374"/>
                <a:gd name="T22" fmla="*/ 8 w 56"/>
                <a:gd name="T23" fmla="*/ 0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6" h="374">
                  <a:moveTo>
                    <a:pt x="8" y="0"/>
                  </a:moveTo>
                  <a:lnTo>
                    <a:pt x="0" y="13"/>
                  </a:lnTo>
                  <a:lnTo>
                    <a:pt x="6" y="58"/>
                  </a:lnTo>
                  <a:lnTo>
                    <a:pt x="10" y="116"/>
                  </a:lnTo>
                  <a:lnTo>
                    <a:pt x="10" y="374"/>
                  </a:lnTo>
                  <a:lnTo>
                    <a:pt x="42" y="369"/>
                  </a:lnTo>
                  <a:lnTo>
                    <a:pt x="42" y="320"/>
                  </a:lnTo>
                  <a:lnTo>
                    <a:pt x="42" y="233"/>
                  </a:lnTo>
                  <a:lnTo>
                    <a:pt x="42" y="176"/>
                  </a:lnTo>
                  <a:lnTo>
                    <a:pt x="42" y="149"/>
                  </a:lnTo>
                  <a:lnTo>
                    <a:pt x="56" y="96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45" name="Freeform 317"/>
            <p:cNvSpPr>
              <a:spLocks/>
            </p:cNvSpPr>
            <p:nvPr/>
          </p:nvSpPr>
          <p:spPr bwMode="auto">
            <a:xfrm>
              <a:off x="1552" y="1529"/>
              <a:ext cx="17" cy="25"/>
            </a:xfrm>
            <a:custGeom>
              <a:avLst/>
              <a:gdLst>
                <a:gd name="T0" fmla="*/ 8 w 119"/>
                <a:gd name="T1" fmla="*/ 0 h 177"/>
                <a:gd name="T2" fmla="*/ 0 w 119"/>
                <a:gd name="T3" fmla="*/ 11 h 177"/>
                <a:gd name="T4" fmla="*/ 91 w 119"/>
                <a:gd name="T5" fmla="*/ 177 h 177"/>
                <a:gd name="T6" fmla="*/ 105 w 119"/>
                <a:gd name="T7" fmla="*/ 177 h 177"/>
                <a:gd name="T8" fmla="*/ 119 w 119"/>
                <a:gd name="T9" fmla="*/ 128 h 177"/>
                <a:gd name="T10" fmla="*/ 91 w 119"/>
                <a:gd name="T11" fmla="*/ 92 h 177"/>
                <a:gd name="T12" fmla="*/ 8 w 119"/>
                <a:gd name="T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9" h="177">
                  <a:moveTo>
                    <a:pt x="8" y="0"/>
                  </a:moveTo>
                  <a:lnTo>
                    <a:pt x="0" y="11"/>
                  </a:lnTo>
                  <a:lnTo>
                    <a:pt x="91" y="177"/>
                  </a:lnTo>
                  <a:lnTo>
                    <a:pt x="105" y="177"/>
                  </a:lnTo>
                  <a:lnTo>
                    <a:pt x="119" y="128"/>
                  </a:lnTo>
                  <a:lnTo>
                    <a:pt x="91" y="92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46" name="Freeform 318"/>
            <p:cNvSpPr>
              <a:spLocks/>
            </p:cNvSpPr>
            <p:nvPr/>
          </p:nvSpPr>
          <p:spPr bwMode="auto">
            <a:xfrm>
              <a:off x="1594" y="1507"/>
              <a:ext cx="29" cy="40"/>
            </a:xfrm>
            <a:custGeom>
              <a:avLst/>
              <a:gdLst>
                <a:gd name="T0" fmla="*/ 177 w 202"/>
                <a:gd name="T1" fmla="*/ 0 h 275"/>
                <a:gd name="T2" fmla="*/ 163 w 202"/>
                <a:gd name="T3" fmla="*/ 0 h 275"/>
                <a:gd name="T4" fmla="*/ 158 w 202"/>
                <a:gd name="T5" fmla="*/ 217 h 275"/>
                <a:gd name="T6" fmla="*/ 126 w 202"/>
                <a:gd name="T7" fmla="*/ 230 h 275"/>
                <a:gd name="T8" fmla="*/ 50 w 202"/>
                <a:gd name="T9" fmla="*/ 230 h 275"/>
                <a:gd name="T10" fmla="*/ 0 w 202"/>
                <a:gd name="T11" fmla="*/ 257 h 275"/>
                <a:gd name="T12" fmla="*/ 41 w 202"/>
                <a:gd name="T13" fmla="*/ 275 h 275"/>
                <a:gd name="T14" fmla="*/ 132 w 202"/>
                <a:gd name="T15" fmla="*/ 275 h 275"/>
                <a:gd name="T16" fmla="*/ 159 w 202"/>
                <a:gd name="T17" fmla="*/ 270 h 275"/>
                <a:gd name="T18" fmla="*/ 202 w 202"/>
                <a:gd name="T19" fmla="*/ 258 h 275"/>
                <a:gd name="T20" fmla="*/ 177 w 202"/>
                <a:gd name="T21" fmla="*/ 0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2" h="275">
                  <a:moveTo>
                    <a:pt x="177" y="0"/>
                  </a:moveTo>
                  <a:lnTo>
                    <a:pt x="163" y="0"/>
                  </a:lnTo>
                  <a:lnTo>
                    <a:pt x="158" y="217"/>
                  </a:lnTo>
                  <a:lnTo>
                    <a:pt x="126" y="230"/>
                  </a:lnTo>
                  <a:lnTo>
                    <a:pt x="50" y="230"/>
                  </a:lnTo>
                  <a:lnTo>
                    <a:pt x="0" y="257"/>
                  </a:lnTo>
                  <a:lnTo>
                    <a:pt x="41" y="275"/>
                  </a:lnTo>
                  <a:lnTo>
                    <a:pt x="132" y="275"/>
                  </a:lnTo>
                  <a:lnTo>
                    <a:pt x="159" y="270"/>
                  </a:lnTo>
                  <a:lnTo>
                    <a:pt x="202" y="258"/>
                  </a:lnTo>
                  <a:lnTo>
                    <a:pt x="17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47" name="Freeform 319"/>
            <p:cNvSpPr>
              <a:spLocks/>
            </p:cNvSpPr>
            <p:nvPr/>
          </p:nvSpPr>
          <p:spPr bwMode="auto">
            <a:xfrm>
              <a:off x="1565" y="1489"/>
              <a:ext cx="8" cy="58"/>
            </a:xfrm>
            <a:custGeom>
              <a:avLst/>
              <a:gdLst>
                <a:gd name="T0" fmla="*/ 42 w 56"/>
                <a:gd name="T1" fmla="*/ 0 h 409"/>
                <a:gd name="T2" fmla="*/ 14 w 56"/>
                <a:gd name="T3" fmla="*/ 15 h 409"/>
                <a:gd name="T4" fmla="*/ 20 w 56"/>
                <a:gd name="T5" fmla="*/ 78 h 409"/>
                <a:gd name="T6" fmla="*/ 22 w 56"/>
                <a:gd name="T7" fmla="*/ 139 h 409"/>
                <a:gd name="T8" fmla="*/ 20 w 56"/>
                <a:gd name="T9" fmla="*/ 194 h 409"/>
                <a:gd name="T10" fmla="*/ 16 w 56"/>
                <a:gd name="T11" fmla="*/ 256 h 409"/>
                <a:gd name="T12" fmla="*/ 12 w 56"/>
                <a:gd name="T13" fmla="*/ 306 h 409"/>
                <a:gd name="T14" fmla="*/ 0 w 56"/>
                <a:gd name="T15" fmla="*/ 373 h 409"/>
                <a:gd name="T16" fmla="*/ 28 w 56"/>
                <a:gd name="T17" fmla="*/ 409 h 409"/>
                <a:gd name="T18" fmla="*/ 42 w 56"/>
                <a:gd name="T19" fmla="*/ 346 h 409"/>
                <a:gd name="T20" fmla="*/ 50 w 56"/>
                <a:gd name="T21" fmla="*/ 285 h 409"/>
                <a:gd name="T22" fmla="*/ 52 w 56"/>
                <a:gd name="T23" fmla="*/ 261 h 409"/>
                <a:gd name="T24" fmla="*/ 55 w 56"/>
                <a:gd name="T25" fmla="*/ 195 h 409"/>
                <a:gd name="T26" fmla="*/ 56 w 56"/>
                <a:gd name="T27" fmla="*/ 131 h 409"/>
                <a:gd name="T28" fmla="*/ 54 w 56"/>
                <a:gd name="T29" fmla="*/ 104 h 409"/>
                <a:gd name="T30" fmla="*/ 48 w 56"/>
                <a:gd name="T31" fmla="*/ 41 h 409"/>
                <a:gd name="T32" fmla="*/ 42 w 56"/>
                <a:gd name="T33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6" h="409">
                  <a:moveTo>
                    <a:pt x="42" y="0"/>
                  </a:moveTo>
                  <a:lnTo>
                    <a:pt x="14" y="15"/>
                  </a:lnTo>
                  <a:lnTo>
                    <a:pt x="20" y="78"/>
                  </a:lnTo>
                  <a:lnTo>
                    <a:pt x="22" y="139"/>
                  </a:lnTo>
                  <a:lnTo>
                    <a:pt x="20" y="194"/>
                  </a:lnTo>
                  <a:lnTo>
                    <a:pt x="16" y="256"/>
                  </a:lnTo>
                  <a:lnTo>
                    <a:pt x="12" y="306"/>
                  </a:lnTo>
                  <a:lnTo>
                    <a:pt x="0" y="373"/>
                  </a:lnTo>
                  <a:lnTo>
                    <a:pt x="28" y="409"/>
                  </a:lnTo>
                  <a:lnTo>
                    <a:pt x="42" y="346"/>
                  </a:lnTo>
                  <a:lnTo>
                    <a:pt x="50" y="285"/>
                  </a:lnTo>
                  <a:lnTo>
                    <a:pt x="52" y="261"/>
                  </a:lnTo>
                  <a:lnTo>
                    <a:pt x="55" y="195"/>
                  </a:lnTo>
                  <a:lnTo>
                    <a:pt x="56" y="131"/>
                  </a:lnTo>
                  <a:lnTo>
                    <a:pt x="54" y="104"/>
                  </a:lnTo>
                  <a:lnTo>
                    <a:pt x="48" y="41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48" name="Freeform 320"/>
            <p:cNvSpPr>
              <a:spLocks/>
            </p:cNvSpPr>
            <p:nvPr/>
          </p:nvSpPr>
          <p:spPr bwMode="auto">
            <a:xfrm>
              <a:off x="1535" y="1478"/>
              <a:ext cx="50" cy="29"/>
            </a:xfrm>
            <a:custGeom>
              <a:avLst/>
              <a:gdLst>
                <a:gd name="T0" fmla="*/ 345 w 350"/>
                <a:gd name="T1" fmla="*/ 0 h 206"/>
                <a:gd name="T2" fmla="*/ 242 w 350"/>
                <a:gd name="T3" fmla="*/ 46 h 206"/>
                <a:gd name="T4" fmla="*/ 217 w 350"/>
                <a:gd name="T5" fmla="*/ 57 h 206"/>
                <a:gd name="T6" fmla="*/ 0 w 350"/>
                <a:gd name="T7" fmla="*/ 153 h 206"/>
                <a:gd name="T8" fmla="*/ 37 w 350"/>
                <a:gd name="T9" fmla="*/ 206 h 206"/>
                <a:gd name="T10" fmla="*/ 39 w 350"/>
                <a:gd name="T11" fmla="*/ 203 h 206"/>
                <a:gd name="T12" fmla="*/ 54 w 350"/>
                <a:gd name="T13" fmla="*/ 191 h 206"/>
                <a:gd name="T14" fmla="*/ 78 w 350"/>
                <a:gd name="T15" fmla="*/ 174 h 206"/>
                <a:gd name="T16" fmla="*/ 113 w 350"/>
                <a:gd name="T17" fmla="*/ 153 h 206"/>
                <a:gd name="T18" fmla="*/ 157 w 350"/>
                <a:gd name="T19" fmla="*/ 127 h 206"/>
                <a:gd name="T20" fmla="*/ 211 w 350"/>
                <a:gd name="T21" fmla="*/ 97 h 206"/>
                <a:gd name="T22" fmla="*/ 221 w 350"/>
                <a:gd name="T23" fmla="*/ 90 h 206"/>
                <a:gd name="T24" fmla="*/ 249 w 350"/>
                <a:gd name="T25" fmla="*/ 75 h 206"/>
                <a:gd name="T26" fmla="*/ 276 w 350"/>
                <a:gd name="T27" fmla="*/ 61 h 206"/>
                <a:gd name="T28" fmla="*/ 350 w 350"/>
                <a:gd name="T29" fmla="*/ 20 h 206"/>
                <a:gd name="T30" fmla="*/ 345 w 350"/>
                <a:gd name="T31" fmla="*/ 0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50" h="206">
                  <a:moveTo>
                    <a:pt x="345" y="0"/>
                  </a:moveTo>
                  <a:lnTo>
                    <a:pt x="242" y="46"/>
                  </a:lnTo>
                  <a:lnTo>
                    <a:pt x="217" y="57"/>
                  </a:lnTo>
                  <a:lnTo>
                    <a:pt x="0" y="153"/>
                  </a:lnTo>
                  <a:lnTo>
                    <a:pt x="37" y="206"/>
                  </a:lnTo>
                  <a:lnTo>
                    <a:pt x="39" y="203"/>
                  </a:lnTo>
                  <a:lnTo>
                    <a:pt x="54" y="191"/>
                  </a:lnTo>
                  <a:lnTo>
                    <a:pt x="78" y="174"/>
                  </a:lnTo>
                  <a:lnTo>
                    <a:pt x="113" y="153"/>
                  </a:lnTo>
                  <a:lnTo>
                    <a:pt x="157" y="127"/>
                  </a:lnTo>
                  <a:lnTo>
                    <a:pt x="211" y="97"/>
                  </a:lnTo>
                  <a:lnTo>
                    <a:pt x="221" y="90"/>
                  </a:lnTo>
                  <a:lnTo>
                    <a:pt x="249" y="75"/>
                  </a:lnTo>
                  <a:lnTo>
                    <a:pt x="276" y="61"/>
                  </a:lnTo>
                  <a:lnTo>
                    <a:pt x="350" y="20"/>
                  </a:lnTo>
                  <a:lnTo>
                    <a:pt x="34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49" name="Freeform 321"/>
            <p:cNvSpPr>
              <a:spLocks/>
            </p:cNvSpPr>
            <p:nvPr/>
          </p:nvSpPr>
          <p:spPr bwMode="auto">
            <a:xfrm>
              <a:off x="1557" y="1458"/>
              <a:ext cx="13" cy="28"/>
            </a:xfrm>
            <a:custGeom>
              <a:avLst/>
              <a:gdLst>
                <a:gd name="T0" fmla="*/ 15 w 92"/>
                <a:gd name="T1" fmla="*/ 0 h 194"/>
                <a:gd name="T2" fmla="*/ 0 w 92"/>
                <a:gd name="T3" fmla="*/ 12 h 194"/>
                <a:gd name="T4" fmla="*/ 8 w 92"/>
                <a:gd name="T5" fmla="*/ 29 h 194"/>
                <a:gd name="T6" fmla="*/ 36 w 92"/>
                <a:gd name="T7" fmla="*/ 91 h 194"/>
                <a:gd name="T8" fmla="*/ 55 w 92"/>
                <a:gd name="T9" fmla="*/ 150 h 194"/>
                <a:gd name="T10" fmla="*/ 67 w 92"/>
                <a:gd name="T11" fmla="*/ 194 h 194"/>
                <a:gd name="T12" fmla="*/ 92 w 92"/>
                <a:gd name="T13" fmla="*/ 183 h 194"/>
                <a:gd name="T14" fmla="*/ 90 w 92"/>
                <a:gd name="T15" fmla="*/ 169 h 194"/>
                <a:gd name="T16" fmla="*/ 73 w 92"/>
                <a:gd name="T17" fmla="*/ 117 h 194"/>
                <a:gd name="T18" fmla="*/ 59 w 92"/>
                <a:gd name="T19" fmla="*/ 87 h 194"/>
                <a:gd name="T20" fmla="*/ 51 w 92"/>
                <a:gd name="T21" fmla="*/ 67 h 194"/>
                <a:gd name="T22" fmla="*/ 48 w 92"/>
                <a:gd name="T23" fmla="*/ 61 h 194"/>
                <a:gd name="T24" fmla="*/ 15 w 92"/>
                <a:gd name="T25" fmla="*/ 0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2" h="194">
                  <a:moveTo>
                    <a:pt x="15" y="0"/>
                  </a:moveTo>
                  <a:lnTo>
                    <a:pt x="0" y="12"/>
                  </a:lnTo>
                  <a:lnTo>
                    <a:pt x="8" y="29"/>
                  </a:lnTo>
                  <a:lnTo>
                    <a:pt x="36" y="91"/>
                  </a:lnTo>
                  <a:lnTo>
                    <a:pt x="55" y="150"/>
                  </a:lnTo>
                  <a:lnTo>
                    <a:pt x="67" y="194"/>
                  </a:lnTo>
                  <a:lnTo>
                    <a:pt x="92" y="183"/>
                  </a:lnTo>
                  <a:lnTo>
                    <a:pt x="90" y="169"/>
                  </a:lnTo>
                  <a:lnTo>
                    <a:pt x="73" y="117"/>
                  </a:lnTo>
                  <a:lnTo>
                    <a:pt x="59" y="87"/>
                  </a:lnTo>
                  <a:lnTo>
                    <a:pt x="51" y="67"/>
                  </a:lnTo>
                  <a:lnTo>
                    <a:pt x="48" y="6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50" name="Freeform 322"/>
            <p:cNvSpPr>
              <a:spLocks/>
            </p:cNvSpPr>
            <p:nvPr/>
          </p:nvSpPr>
          <p:spPr bwMode="auto">
            <a:xfrm>
              <a:off x="1564" y="1440"/>
              <a:ext cx="19" cy="31"/>
            </a:xfrm>
            <a:custGeom>
              <a:avLst/>
              <a:gdLst>
                <a:gd name="T0" fmla="*/ 132 w 132"/>
                <a:gd name="T1" fmla="*/ 0 h 216"/>
                <a:gd name="T2" fmla="*/ 76 w 132"/>
                <a:gd name="T3" fmla="*/ 16 h 216"/>
                <a:gd name="T4" fmla="*/ 0 w 132"/>
                <a:gd name="T5" fmla="*/ 196 h 216"/>
                <a:gd name="T6" fmla="*/ 8 w 132"/>
                <a:gd name="T7" fmla="*/ 216 h 216"/>
                <a:gd name="T8" fmla="*/ 36 w 132"/>
                <a:gd name="T9" fmla="*/ 166 h 216"/>
                <a:gd name="T10" fmla="*/ 73 w 132"/>
                <a:gd name="T11" fmla="*/ 96 h 216"/>
                <a:gd name="T12" fmla="*/ 97 w 132"/>
                <a:gd name="T13" fmla="*/ 51 h 216"/>
                <a:gd name="T14" fmla="*/ 107 w 132"/>
                <a:gd name="T15" fmla="*/ 32 h 216"/>
                <a:gd name="T16" fmla="*/ 132 w 132"/>
                <a:gd name="T17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2" h="216">
                  <a:moveTo>
                    <a:pt x="132" y="0"/>
                  </a:moveTo>
                  <a:lnTo>
                    <a:pt x="76" y="16"/>
                  </a:lnTo>
                  <a:lnTo>
                    <a:pt x="0" y="196"/>
                  </a:lnTo>
                  <a:lnTo>
                    <a:pt x="8" y="216"/>
                  </a:lnTo>
                  <a:lnTo>
                    <a:pt x="36" y="166"/>
                  </a:lnTo>
                  <a:lnTo>
                    <a:pt x="73" y="96"/>
                  </a:lnTo>
                  <a:lnTo>
                    <a:pt x="97" y="51"/>
                  </a:lnTo>
                  <a:lnTo>
                    <a:pt x="107" y="32"/>
                  </a:lnTo>
                  <a:lnTo>
                    <a:pt x="13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51" name="Freeform 323"/>
            <p:cNvSpPr>
              <a:spLocks/>
            </p:cNvSpPr>
            <p:nvPr/>
          </p:nvSpPr>
          <p:spPr bwMode="auto">
            <a:xfrm>
              <a:off x="1541" y="1432"/>
              <a:ext cx="42" cy="16"/>
            </a:xfrm>
            <a:custGeom>
              <a:avLst/>
              <a:gdLst>
                <a:gd name="T0" fmla="*/ 271 w 296"/>
                <a:gd name="T1" fmla="*/ 0 h 118"/>
                <a:gd name="T2" fmla="*/ 253 w 296"/>
                <a:gd name="T3" fmla="*/ 16 h 118"/>
                <a:gd name="T4" fmla="*/ 215 w 296"/>
                <a:gd name="T5" fmla="*/ 38 h 118"/>
                <a:gd name="T6" fmla="*/ 0 w 296"/>
                <a:gd name="T7" fmla="*/ 78 h 118"/>
                <a:gd name="T8" fmla="*/ 36 w 296"/>
                <a:gd name="T9" fmla="*/ 118 h 118"/>
                <a:gd name="T10" fmla="*/ 74 w 296"/>
                <a:gd name="T11" fmla="*/ 106 h 118"/>
                <a:gd name="T12" fmla="*/ 240 w 296"/>
                <a:gd name="T13" fmla="*/ 74 h 118"/>
                <a:gd name="T14" fmla="*/ 296 w 296"/>
                <a:gd name="T15" fmla="*/ 58 h 118"/>
                <a:gd name="T16" fmla="*/ 271 w 296"/>
                <a:gd name="T1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6" h="118">
                  <a:moveTo>
                    <a:pt x="271" y="0"/>
                  </a:moveTo>
                  <a:lnTo>
                    <a:pt x="253" y="16"/>
                  </a:lnTo>
                  <a:lnTo>
                    <a:pt x="215" y="38"/>
                  </a:lnTo>
                  <a:lnTo>
                    <a:pt x="0" y="78"/>
                  </a:lnTo>
                  <a:lnTo>
                    <a:pt x="36" y="118"/>
                  </a:lnTo>
                  <a:lnTo>
                    <a:pt x="74" y="106"/>
                  </a:lnTo>
                  <a:lnTo>
                    <a:pt x="240" y="74"/>
                  </a:lnTo>
                  <a:lnTo>
                    <a:pt x="296" y="58"/>
                  </a:lnTo>
                  <a:lnTo>
                    <a:pt x="27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52" name="Freeform 324"/>
            <p:cNvSpPr>
              <a:spLocks/>
            </p:cNvSpPr>
            <p:nvPr/>
          </p:nvSpPr>
          <p:spPr bwMode="auto">
            <a:xfrm>
              <a:off x="1588" y="1420"/>
              <a:ext cx="13" cy="124"/>
            </a:xfrm>
            <a:custGeom>
              <a:avLst/>
              <a:gdLst>
                <a:gd name="T0" fmla="*/ 11 w 87"/>
                <a:gd name="T1" fmla="*/ 0 h 870"/>
                <a:gd name="T2" fmla="*/ 0 w 87"/>
                <a:gd name="T3" fmla="*/ 0 h 870"/>
                <a:gd name="T4" fmla="*/ 0 w 87"/>
                <a:gd name="T5" fmla="*/ 3 h 870"/>
                <a:gd name="T6" fmla="*/ 10 w 87"/>
                <a:gd name="T7" fmla="*/ 76 h 870"/>
                <a:gd name="T8" fmla="*/ 13 w 87"/>
                <a:gd name="T9" fmla="*/ 132 h 870"/>
                <a:gd name="T10" fmla="*/ 13 w 87"/>
                <a:gd name="T11" fmla="*/ 807 h 870"/>
                <a:gd name="T12" fmla="*/ 15 w 87"/>
                <a:gd name="T13" fmla="*/ 823 h 870"/>
                <a:gd name="T14" fmla="*/ 37 w 87"/>
                <a:gd name="T15" fmla="*/ 870 h 870"/>
                <a:gd name="T16" fmla="*/ 87 w 87"/>
                <a:gd name="T17" fmla="*/ 843 h 870"/>
                <a:gd name="T18" fmla="*/ 64 w 87"/>
                <a:gd name="T19" fmla="*/ 835 h 870"/>
                <a:gd name="T20" fmla="*/ 44 w 87"/>
                <a:gd name="T21" fmla="*/ 787 h 870"/>
                <a:gd name="T22" fmla="*/ 45 w 87"/>
                <a:gd name="T23" fmla="*/ 699 h 870"/>
                <a:gd name="T24" fmla="*/ 45 w 87"/>
                <a:gd name="T25" fmla="*/ 586 h 870"/>
                <a:gd name="T26" fmla="*/ 45 w 87"/>
                <a:gd name="T27" fmla="*/ 487 h 870"/>
                <a:gd name="T28" fmla="*/ 45 w 87"/>
                <a:gd name="T29" fmla="*/ 400 h 870"/>
                <a:gd name="T30" fmla="*/ 45 w 87"/>
                <a:gd name="T31" fmla="*/ 325 h 870"/>
                <a:gd name="T32" fmla="*/ 45 w 87"/>
                <a:gd name="T33" fmla="*/ 264 h 870"/>
                <a:gd name="T34" fmla="*/ 46 w 87"/>
                <a:gd name="T35" fmla="*/ 214 h 870"/>
                <a:gd name="T36" fmla="*/ 46 w 87"/>
                <a:gd name="T37" fmla="*/ 178 h 870"/>
                <a:gd name="T38" fmla="*/ 47 w 87"/>
                <a:gd name="T39" fmla="*/ 155 h 870"/>
                <a:gd name="T40" fmla="*/ 47 w 87"/>
                <a:gd name="T41" fmla="*/ 145 h 870"/>
                <a:gd name="T42" fmla="*/ 61 w 87"/>
                <a:gd name="T43" fmla="*/ 96 h 870"/>
                <a:gd name="T44" fmla="*/ 11 w 87"/>
                <a:gd name="T45" fmla="*/ 0 h 8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7" h="870">
                  <a:moveTo>
                    <a:pt x="11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10" y="76"/>
                  </a:lnTo>
                  <a:lnTo>
                    <a:pt x="13" y="132"/>
                  </a:lnTo>
                  <a:lnTo>
                    <a:pt x="13" y="807"/>
                  </a:lnTo>
                  <a:lnTo>
                    <a:pt x="15" y="823"/>
                  </a:lnTo>
                  <a:lnTo>
                    <a:pt x="37" y="870"/>
                  </a:lnTo>
                  <a:lnTo>
                    <a:pt x="87" y="843"/>
                  </a:lnTo>
                  <a:lnTo>
                    <a:pt x="64" y="835"/>
                  </a:lnTo>
                  <a:lnTo>
                    <a:pt x="44" y="787"/>
                  </a:lnTo>
                  <a:lnTo>
                    <a:pt x="45" y="699"/>
                  </a:lnTo>
                  <a:lnTo>
                    <a:pt x="45" y="586"/>
                  </a:lnTo>
                  <a:lnTo>
                    <a:pt x="45" y="487"/>
                  </a:lnTo>
                  <a:lnTo>
                    <a:pt x="45" y="400"/>
                  </a:lnTo>
                  <a:lnTo>
                    <a:pt x="45" y="325"/>
                  </a:lnTo>
                  <a:lnTo>
                    <a:pt x="45" y="264"/>
                  </a:lnTo>
                  <a:lnTo>
                    <a:pt x="46" y="214"/>
                  </a:lnTo>
                  <a:lnTo>
                    <a:pt x="46" y="178"/>
                  </a:lnTo>
                  <a:lnTo>
                    <a:pt x="47" y="155"/>
                  </a:lnTo>
                  <a:lnTo>
                    <a:pt x="47" y="145"/>
                  </a:lnTo>
                  <a:lnTo>
                    <a:pt x="61" y="96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53" name="Line 325"/>
            <p:cNvSpPr>
              <a:spLocks noChangeShapeType="1"/>
            </p:cNvSpPr>
            <p:nvPr/>
          </p:nvSpPr>
          <p:spPr bwMode="auto">
            <a:xfrm flipV="1">
              <a:off x="1655" y="1438"/>
              <a:ext cx="22" cy="9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54" name="Freeform 326"/>
            <p:cNvSpPr>
              <a:spLocks/>
            </p:cNvSpPr>
            <p:nvPr/>
          </p:nvSpPr>
          <p:spPr bwMode="auto">
            <a:xfrm>
              <a:off x="1644" y="1454"/>
              <a:ext cx="44" cy="64"/>
            </a:xfrm>
            <a:custGeom>
              <a:avLst/>
              <a:gdLst>
                <a:gd name="T0" fmla="*/ 313 w 313"/>
                <a:gd name="T1" fmla="*/ 205 h 448"/>
                <a:gd name="T2" fmla="*/ 310 w 313"/>
                <a:gd name="T3" fmla="*/ 178 h 448"/>
                <a:gd name="T4" fmla="*/ 304 w 313"/>
                <a:gd name="T5" fmla="*/ 150 h 448"/>
                <a:gd name="T6" fmla="*/ 296 w 313"/>
                <a:gd name="T7" fmla="*/ 123 h 448"/>
                <a:gd name="T8" fmla="*/ 286 w 313"/>
                <a:gd name="T9" fmla="*/ 99 h 448"/>
                <a:gd name="T10" fmla="*/ 273 w 313"/>
                <a:gd name="T11" fmla="*/ 77 h 448"/>
                <a:gd name="T12" fmla="*/ 260 w 313"/>
                <a:gd name="T13" fmla="*/ 57 h 448"/>
                <a:gd name="T14" fmla="*/ 244 w 313"/>
                <a:gd name="T15" fmla="*/ 39 h 448"/>
                <a:gd name="T16" fmla="*/ 227 w 313"/>
                <a:gd name="T17" fmla="*/ 25 h 448"/>
                <a:gd name="T18" fmla="*/ 209 w 313"/>
                <a:gd name="T19" fmla="*/ 13 h 448"/>
                <a:gd name="T20" fmla="*/ 190 w 313"/>
                <a:gd name="T21" fmla="*/ 6 h 448"/>
                <a:gd name="T22" fmla="*/ 169 w 313"/>
                <a:gd name="T23" fmla="*/ 1 h 448"/>
                <a:gd name="T24" fmla="*/ 149 w 313"/>
                <a:gd name="T25" fmla="*/ 0 h 448"/>
                <a:gd name="T26" fmla="*/ 130 w 313"/>
                <a:gd name="T27" fmla="*/ 4 h 448"/>
                <a:gd name="T28" fmla="*/ 110 w 313"/>
                <a:gd name="T29" fmla="*/ 10 h 448"/>
                <a:gd name="T30" fmla="*/ 92 w 313"/>
                <a:gd name="T31" fmla="*/ 20 h 448"/>
                <a:gd name="T32" fmla="*/ 74 w 313"/>
                <a:gd name="T33" fmla="*/ 33 h 448"/>
                <a:gd name="T34" fmla="*/ 58 w 313"/>
                <a:gd name="T35" fmla="*/ 50 h 448"/>
                <a:gd name="T36" fmla="*/ 43 w 313"/>
                <a:gd name="T37" fmla="*/ 69 h 448"/>
                <a:gd name="T38" fmla="*/ 31 w 313"/>
                <a:gd name="T39" fmla="*/ 92 h 448"/>
                <a:gd name="T40" fmla="*/ 20 w 313"/>
                <a:gd name="T41" fmla="*/ 115 h 448"/>
                <a:gd name="T42" fmla="*/ 11 w 313"/>
                <a:gd name="T43" fmla="*/ 141 h 448"/>
                <a:gd name="T44" fmla="*/ 5 w 313"/>
                <a:gd name="T45" fmla="*/ 168 h 448"/>
                <a:gd name="T46" fmla="*/ 1 w 313"/>
                <a:gd name="T47" fmla="*/ 196 h 448"/>
                <a:gd name="T48" fmla="*/ 0 w 313"/>
                <a:gd name="T49" fmla="*/ 224 h 448"/>
                <a:gd name="T50" fmla="*/ 1 w 313"/>
                <a:gd name="T51" fmla="*/ 253 h 448"/>
                <a:gd name="T52" fmla="*/ 5 w 313"/>
                <a:gd name="T53" fmla="*/ 280 h 448"/>
                <a:gd name="T54" fmla="*/ 11 w 313"/>
                <a:gd name="T55" fmla="*/ 308 h 448"/>
                <a:gd name="T56" fmla="*/ 20 w 313"/>
                <a:gd name="T57" fmla="*/ 333 h 448"/>
                <a:gd name="T58" fmla="*/ 31 w 313"/>
                <a:gd name="T59" fmla="*/ 358 h 448"/>
                <a:gd name="T60" fmla="*/ 43 w 313"/>
                <a:gd name="T61" fmla="*/ 379 h 448"/>
                <a:gd name="T62" fmla="*/ 58 w 313"/>
                <a:gd name="T63" fmla="*/ 399 h 448"/>
                <a:gd name="T64" fmla="*/ 74 w 313"/>
                <a:gd name="T65" fmla="*/ 415 h 448"/>
                <a:gd name="T66" fmla="*/ 92 w 313"/>
                <a:gd name="T67" fmla="*/ 429 h 448"/>
                <a:gd name="T68" fmla="*/ 110 w 313"/>
                <a:gd name="T69" fmla="*/ 439 h 448"/>
                <a:gd name="T70" fmla="*/ 130 w 313"/>
                <a:gd name="T71" fmla="*/ 445 h 448"/>
                <a:gd name="T72" fmla="*/ 149 w 313"/>
                <a:gd name="T73" fmla="*/ 448 h 448"/>
                <a:gd name="T74" fmla="*/ 169 w 313"/>
                <a:gd name="T75" fmla="*/ 448 h 448"/>
                <a:gd name="T76" fmla="*/ 190 w 313"/>
                <a:gd name="T77" fmla="*/ 444 h 448"/>
                <a:gd name="T78" fmla="*/ 209 w 313"/>
                <a:gd name="T79" fmla="*/ 435 h 448"/>
                <a:gd name="T80" fmla="*/ 227 w 313"/>
                <a:gd name="T81" fmla="*/ 425 h 448"/>
                <a:gd name="T82" fmla="*/ 244 w 313"/>
                <a:gd name="T83" fmla="*/ 410 h 448"/>
                <a:gd name="T84" fmla="*/ 260 w 313"/>
                <a:gd name="T85" fmla="*/ 393 h 448"/>
                <a:gd name="T86" fmla="*/ 273 w 313"/>
                <a:gd name="T87" fmla="*/ 373 h 448"/>
                <a:gd name="T88" fmla="*/ 286 w 313"/>
                <a:gd name="T89" fmla="*/ 350 h 448"/>
                <a:gd name="T90" fmla="*/ 296 w 313"/>
                <a:gd name="T91" fmla="*/ 325 h 448"/>
                <a:gd name="T92" fmla="*/ 304 w 313"/>
                <a:gd name="T93" fmla="*/ 300 h 448"/>
                <a:gd name="T94" fmla="*/ 310 w 313"/>
                <a:gd name="T95" fmla="*/ 272 h 448"/>
                <a:gd name="T96" fmla="*/ 313 w 313"/>
                <a:gd name="T97" fmla="*/ 243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13" h="448">
                  <a:moveTo>
                    <a:pt x="313" y="224"/>
                  </a:moveTo>
                  <a:lnTo>
                    <a:pt x="313" y="215"/>
                  </a:lnTo>
                  <a:lnTo>
                    <a:pt x="313" y="205"/>
                  </a:lnTo>
                  <a:lnTo>
                    <a:pt x="312" y="196"/>
                  </a:lnTo>
                  <a:lnTo>
                    <a:pt x="311" y="187"/>
                  </a:lnTo>
                  <a:lnTo>
                    <a:pt x="310" y="178"/>
                  </a:lnTo>
                  <a:lnTo>
                    <a:pt x="308" y="168"/>
                  </a:lnTo>
                  <a:lnTo>
                    <a:pt x="306" y="158"/>
                  </a:lnTo>
                  <a:lnTo>
                    <a:pt x="304" y="150"/>
                  </a:lnTo>
                  <a:lnTo>
                    <a:pt x="302" y="141"/>
                  </a:lnTo>
                  <a:lnTo>
                    <a:pt x="299" y="132"/>
                  </a:lnTo>
                  <a:lnTo>
                    <a:pt x="296" y="123"/>
                  </a:lnTo>
                  <a:lnTo>
                    <a:pt x="294" y="115"/>
                  </a:lnTo>
                  <a:lnTo>
                    <a:pt x="289" y="107"/>
                  </a:lnTo>
                  <a:lnTo>
                    <a:pt x="286" y="99"/>
                  </a:lnTo>
                  <a:lnTo>
                    <a:pt x="282" y="92"/>
                  </a:lnTo>
                  <a:lnTo>
                    <a:pt x="279" y="84"/>
                  </a:lnTo>
                  <a:lnTo>
                    <a:pt x="273" y="77"/>
                  </a:lnTo>
                  <a:lnTo>
                    <a:pt x="269" y="69"/>
                  </a:lnTo>
                  <a:lnTo>
                    <a:pt x="265" y="63"/>
                  </a:lnTo>
                  <a:lnTo>
                    <a:pt x="260" y="57"/>
                  </a:lnTo>
                  <a:lnTo>
                    <a:pt x="254" y="50"/>
                  </a:lnTo>
                  <a:lnTo>
                    <a:pt x="249" y="44"/>
                  </a:lnTo>
                  <a:lnTo>
                    <a:pt x="244" y="39"/>
                  </a:lnTo>
                  <a:lnTo>
                    <a:pt x="238" y="33"/>
                  </a:lnTo>
                  <a:lnTo>
                    <a:pt x="233" y="29"/>
                  </a:lnTo>
                  <a:lnTo>
                    <a:pt x="227" y="25"/>
                  </a:lnTo>
                  <a:lnTo>
                    <a:pt x="220" y="20"/>
                  </a:lnTo>
                  <a:lnTo>
                    <a:pt x="215" y="16"/>
                  </a:lnTo>
                  <a:lnTo>
                    <a:pt x="209" y="13"/>
                  </a:lnTo>
                  <a:lnTo>
                    <a:pt x="202" y="10"/>
                  </a:lnTo>
                  <a:lnTo>
                    <a:pt x="196" y="8"/>
                  </a:lnTo>
                  <a:lnTo>
                    <a:pt x="190" y="6"/>
                  </a:lnTo>
                  <a:lnTo>
                    <a:pt x="183" y="4"/>
                  </a:lnTo>
                  <a:lnTo>
                    <a:pt x="176" y="2"/>
                  </a:lnTo>
                  <a:lnTo>
                    <a:pt x="169" y="1"/>
                  </a:lnTo>
                  <a:lnTo>
                    <a:pt x="163" y="0"/>
                  </a:lnTo>
                  <a:lnTo>
                    <a:pt x="157" y="0"/>
                  </a:lnTo>
                  <a:lnTo>
                    <a:pt x="149" y="0"/>
                  </a:lnTo>
                  <a:lnTo>
                    <a:pt x="143" y="1"/>
                  </a:lnTo>
                  <a:lnTo>
                    <a:pt x="137" y="2"/>
                  </a:lnTo>
                  <a:lnTo>
                    <a:pt x="130" y="4"/>
                  </a:lnTo>
                  <a:lnTo>
                    <a:pt x="123" y="6"/>
                  </a:lnTo>
                  <a:lnTo>
                    <a:pt x="116" y="8"/>
                  </a:lnTo>
                  <a:lnTo>
                    <a:pt x="110" y="10"/>
                  </a:lnTo>
                  <a:lnTo>
                    <a:pt x="104" y="13"/>
                  </a:lnTo>
                  <a:lnTo>
                    <a:pt x="98" y="16"/>
                  </a:lnTo>
                  <a:lnTo>
                    <a:pt x="92" y="20"/>
                  </a:lnTo>
                  <a:lnTo>
                    <a:pt x="86" y="25"/>
                  </a:lnTo>
                  <a:lnTo>
                    <a:pt x="80" y="29"/>
                  </a:lnTo>
                  <a:lnTo>
                    <a:pt x="74" y="33"/>
                  </a:lnTo>
                  <a:lnTo>
                    <a:pt x="69" y="39"/>
                  </a:lnTo>
                  <a:lnTo>
                    <a:pt x="63" y="44"/>
                  </a:lnTo>
                  <a:lnTo>
                    <a:pt x="58" y="50"/>
                  </a:lnTo>
                  <a:lnTo>
                    <a:pt x="53" y="57"/>
                  </a:lnTo>
                  <a:lnTo>
                    <a:pt x="47" y="63"/>
                  </a:lnTo>
                  <a:lnTo>
                    <a:pt x="43" y="69"/>
                  </a:lnTo>
                  <a:lnTo>
                    <a:pt x="39" y="77"/>
                  </a:lnTo>
                  <a:lnTo>
                    <a:pt x="35" y="84"/>
                  </a:lnTo>
                  <a:lnTo>
                    <a:pt x="31" y="92"/>
                  </a:lnTo>
                  <a:lnTo>
                    <a:pt x="26" y="99"/>
                  </a:lnTo>
                  <a:lnTo>
                    <a:pt x="23" y="107"/>
                  </a:lnTo>
                  <a:lnTo>
                    <a:pt x="20" y="115"/>
                  </a:lnTo>
                  <a:lnTo>
                    <a:pt x="17" y="123"/>
                  </a:lnTo>
                  <a:lnTo>
                    <a:pt x="14" y="132"/>
                  </a:lnTo>
                  <a:lnTo>
                    <a:pt x="11" y="141"/>
                  </a:lnTo>
                  <a:lnTo>
                    <a:pt x="8" y="150"/>
                  </a:lnTo>
                  <a:lnTo>
                    <a:pt x="6" y="158"/>
                  </a:lnTo>
                  <a:lnTo>
                    <a:pt x="5" y="168"/>
                  </a:lnTo>
                  <a:lnTo>
                    <a:pt x="3" y="178"/>
                  </a:lnTo>
                  <a:lnTo>
                    <a:pt x="2" y="187"/>
                  </a:lnTo>
                  <a:lnTo>
                    <a:pt x="1" y="196"/>
                  </a:lnTo>
                  <a:lnTo>
                    <a:pt x="0" y="205"/>
                  </a:lnTo>
                  <a:lnTo>
                    <a:pt x="0" y="215"/>
                  </a:lnTo>
                  <a:lnTo>
                    <a:pt x="0" y="224"/>
                  </a:lnTo>
                  <a:lnTo>
                    <a:pt x="0" y="234"/>
                  </a:lnTo>
                  <a:lnTo>
                    <a:pt x="0" y="243"/>
                  </a:lnTo>
                  <a:lnTo>
                    <a:pt x="1" y="253"/>
                  </a:lnTo>
                  <a:lnTo>
                    <a:pt x="2" y="262"/>
                  </a:lnTo>
                  <a:lnTo>
                    <a:pt x="3" y="272"/>
                  </a:lnTo>
                  <a:lnTo>
                    <a:pt x="5" y="280"/>
                  </a:lnTo>
                  <a:lnTo>
                    <a:pt x="6" y="290"/>
                  </a:lnTo>
                  <a:lnTo>
                    <a:pt x="8" y="300"/>
                  </a:lnTo>
                  <a:lnTo>
                    <a:pt x="11" y="308"/>
                  </a:lnTo>
                  <a:lnTo>
                    <a:pt x="14" y="316"/>
                  </a:lnTo>
                  <a:lnTo>
                    <a:pt x="17" y="325"/>
                  </a:lnTo>
                  <a:lnTo>
                    <a:pt x="20" y="333"/>
                  </a:lnTo>
                  <a:lnTo>
                    <a:pt x="23" y="342"/>
                  </a:lnTo>
                  <a:lnTo>
                    <a:pt x="26" y="350"/>
                  </a:lnTo>
                  <a:lnTo>
                    <a:pt x="31" y="358"/>
                  </a:lnTo>
                  <a:lnTo>
                    <a:pt x="35" y="365"/>
                  </a:lnTo>
                  <a:lnTo>
                    <a:pt x="39" y="373"/>
                  </a:lnTo>
                  <a:lnTo>
                    <a:pt x="43" y="379"/>
                  </a:lnTo>
                  <a:lnTo>
                    <a:pt x="47" y="387"/>
                  </a:lnTo>
                  <a:lnTo>
                    <a:pt x="53" y="393"/>
                  </a:lnTo>
                  <a:lnTo>
                    <a:pt x="58" y="399"/>
                  </a:lnTo>
                  <a:lnTo>
                    <a:pt x="63" y="405"/>
                  </a:lnTo>
                  <a:lnTo>
                    <a:pt x="69" y="410"/>
                  </a:lnTo>
                  <a:lnTo>
                    <a:pt x="74" y="415"/>
                  </a:lnTo>
                  <a:lnTo>
                    <a:pt x="80" y="420"/>
                  </a:lnTo>
                  <a:lnTo>
                    <a:pt x="86" y="425"/>
                  </a:lnTo>
                  <a:lnTo>
                    <a:pt x="92" y="429"/>
                  </a:lnTo>
                  <a:lnTo>
                    <a:pt x="98" y="432"/>
                  </a:lnTo>
                  <a:lnTo>
                    <a:pt x="104" y="435"/>
                  </a:lnTo>
                  <a:lnTo>
                    <a:pt x="110" y="439"/>
                  </a:lnTo>
                  <a:lnTo>
                    <a:pt x="116" y="442"/>
                  </a:lnTo>
                  <a:lnTo>
                    <a:pt x="123" y="444"/>
                  </a:lnTo>
                  <a:lnTo>
                    <a:pt x="130" y="445"/>
                  </a:lnTo>
                  <a:lnTo>
                    <a:pt x="137" y="447"/>
                  </a:lnTo>
                  <a:lnTo>
                    <a:pt x="143" y="448"/>
                  </a:lnTo>
                  <a:lnTo>
                    <a:pt x="149" y="448"/>
                  </a:lnTo>
                  <a:lnTo>
                    <a:pt x="157" y="448"/>
                  </a:lnTo>
                  <a:lnTo>
                    <a:pt x="163" y="448"/>
                  </a:lnTo>
                  <a:lnTo>
                    <a:pt x="169" y="448"/>
                  </a:lnTo>
                  <a:lnTo>
                    <a:pt x="176" y="447"/>
                  </a:lnTo>
                  <a:lnTo>
                    <a:pt x="183" y="445"/>
                  </a:lnTo>
                  <a:lnTo>
                    <a:pt x="190" y="444"/>
                  </a:lnTo>
                  <a:lnTo>
                    <a:pt x="196" y="442"/>
                  </a:lnTo>
                  <a:lnTo>
                    <a:pt x="202" y="439"/>
                  </a:lnTo>
                  <a:lnTo>
                    <a:pt x="209" y="435"/>
                  </a:lnTo>
                  <a:lnTo>
                    <a:pt x="215" y="432"/>
                  </a:lnTo>
                  <a:lnTo>
                    <a:pt x="220" y="429"/>
                  </a:lnTo>
                  <a:lnTo>
                    <a:pt x="227" y="425"/>
                  </a:lnTo>
                  <a:lnTo>
                    <a:pt x="233" y="420"/>
                  </a:lnTo>
                  <a:lnTo>
                    <a:pt x="238" y="415"/>
                  </a:lnTo>
                  <a:lnTo>
                    <a:pt x="244" y="410"/>
                  </a:lnTo>
                  <a:lnTo>
                    <a:pt x="249" y="405"/>
                  </a:lnTo>
                  <a:lnTo>
                    <a:pt x="254" y="399"/>
                  </a:lnTo>
                  <a:lnTo>
                    <a:pt x="260" y="393"/>
                  </a:lnTo>
                  <a:lnTo>
                    <a:pt x="265" y="387"/>
                  </a:lnTo>
                  <a:lnTo>
                    <a:pt x="269" y="379"/>
                  </a:lnTo>
                  <a:lnTo>
                    <a:pt x="273" y="373"/>
                  </a:lnTo>
                  <a:lnTo>
                    <a:pt x="279" y="365"/>
                  </a:lnTo>
                  <a:lnTo>
                    <a:pt x="282" y="358"/>
                  </a:lnTo>
                  <a:lnTo>
                    <a:pt x="286" y="350"/>
                  </a:lnTo>
                  <a:lnTo>
                    <a:pt x="289" y="342"/>
                  </a:lnTo>
                  <a:lnTo>
                    <a:pt x="294" y="333"/>
                  </a:lnTo>
                  <a:lnTo>
                    <a:pt x="296" y="325"/>
                  </a:lnTo>
                  <a:lnTo>
                    <a:pt x="299" y="316"/>
                  </a:lnTo>
                  <a:lnTo>
                    <a:pt x="302" y="308"/>
                  </a:lnTo>
                  <a:lnTo>
                    <a:pt x="304" y="300"/>
                  </a:lnTo>
                  <a:lnTo>
                    <a:pt x="306" y="290"/>
                  </a:lnTo>
                  <a:lnTo>
                    <a:pt x="308" y="280"/>
                  </a:lnTo>
                  <a:lnTo>
                    <a:pt x="310" y="272"/>
                  </a:lnTo>
                  <a:lnTo>
                    <a:pt x="311" y="262"/>
                  </a:lnTo>
                  <a:lnTo>
                    <a:pt x="312" y="253"/>
                  </a:lnTo>
                  <a:lnTo>
                    <a:pt x="313" y="243"/>
                  </a:lnTo>
                  <a:lnTo>
                    <a:pt x="313" y="234"/>
                  </a:lnTo>
                  <a:lnTo>
                    <a:pt x="313" y="224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55" name="Freeform 327"/>
            <p:cNvSpPr>
              <a:spLocks/>
            </p:cNvSpPr>
            <p:nvPr/>
          </p:nvSpPr>
          <p:spPr bwMode="auto">
            <a:xfrm>
              <a:off x="1709" y="1521"/>
              <a:ext cx="20" cy="13"/>
            </a:xfrm>
            <a:custGeom>
              <a:avLst/>
              <a:gdLst>
                <a:gd name="T0" fmla="*/ 42 w 142"/>
                <a:gd name="T1" fmla="*/ 0 h 94"/>
                <a:gd name="T2" fmla="*/ 15 w 142"/>
                <a:gd name="T3" fmla="*/ 0 h 94"/>
                <a:gd name="T4" fmla="*/ 0 w 142"/>
                <a:gd name="T5" fmla="*/ 38 h 94"/>
                <a:gd name="T6" fmla="*/ 17 w 142"/>
                <a:gd name="T7" fmla="*/ 78 h 94"/>
                <a:gd name="T8" fmla="*/ 34 w 142"/>
                <a:gd name="T9" fmla="*/ 89 h 94"/>
                <a:gd name="T10" fmla="*/ 85 w 142"/>
                <a:gd name="T11" fmla="*/ 94 h 94"/>
                <a:gd name="T12" fmla="*/ 103 w 142"/>
                <a:gd name="T13" fmla="*/ 91 h 94"/>
                <a:gd name="T14" fmla="*/ 142 w 142"/>
                <a:gd name="T15" fmla="*/ 66 h 94"/>
                <a:gd name="T16" fmla="*/ 66 w 142"/>
                <a:gd name="T17" fmla="*/ 49 h 94"/>
                <a:gd name="T18" fmla="*/ 42 w 142"/>
                <a:gd name="T19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2" h="94">
                  <a:moveTo>
                    <a:pt x="42" y="0"/>
                  </a:moveTo>
                  <a:lnTo>
                    <a:pt x="15" y="0"/>
                  </a:lnTo>
                  <a:lnTo>
                    <a:pt x="0" y="38"/>
                  </a:lnTo>
                  <a:lnTo>
                    <a:pt x="17" y="78"/>
                  </a:lnTo>
                  <a:lnTo>
                    <a:pt x="34" y="89"/>
                  </a:lnTo>
                  <a:lnTo>
                    <a:pt x="85" y="94"/>
                  </a:lnTo>
                  <a:lnTo>
                    <a:pt x="103" y="91"/>
                  </a:lnTo>
                  <a:lnTo>
                    <a:pt x="142" y="66"/>
                  </a:lnTo>
                  <a:lnTo>
                    <a:pt x="66" y="49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56" name="Freeform 328"/>
            <p:cNvSpPr>
              <a:spLocks/>
            </p:cNvSpPr>
            <p:nvPr/>
          </p:nvSpPr>
          <p:spPr bwMode="auto">
            <a:xfrm>
              <a:off x="1711" y="1436"/>
              <a:ext cx="30" cy="94"/>
            </a:xfrm>
            <a:custGeom>
              <a:avLst/>
              <a:gdLst>
                <a:gd name="T0" fmla="*/ 214 w 214"/>
                <a:gd name="T1" fmla="*/ 0 h 663"/>
                <a:gd name="T2" fmla="*/ 73 w 214"/>
                <a:gd name="T3" fmla="*/ 0 h 663"/>
                <a:gd name="T4" fmla="*/ 0 w 214"/>
                <a:gd name="T5" fmla="*/ 262 h 663"/>
                <a:gd name="T6" fmla="*/ 8 w 214"/>
                <a:gd name="T7" fmla="*/ 263 h 663"/>
                <a:gd name="T8" fmla="*/ 59 w 214"/>
                <a:gd name="T9" fmla="*/ 275 h 663"/>
                <a:gd name="T10" fmla="*/ 101 w 214"/>
                <a:gd name="T11" fmla="*/ 296 h 663"/>
                <a:gd name="T12" fmla="*/ 132 w 214"/>
                <a:gd name="T13" fmla="*/ 327 h 663"/>
                <a:gd name="T14" fmla="*/ 146 w 214"/>
                <a:gd name="T15" fmla="*/ 349 h 663"/>
                <a:gd name="T16" fmla="*/ 167 w 214"/>
                <a:gd name="T17" fmla="*/ 404 h 663"/>
                <a:gd name="T18" fmla="*/ 175 w 214"/>
                <a:gd name="T19" fmla="*/ 469 h 663"/>
                <a:gd name="T20" fmla="*/ 175 w 214"/>
                <a:gd name="T21" fmla="*/ 478 h 663"/>
                <a:gd name="T22" fmla="*/ 167 w 214"/>
                <a:gd name="T23" fmla="*/ 547 h 663"/>
                <a:gd name="T24" fmla="*/ 149 w 214"/>
                <a:gd name="T25" fmla="*/ 597 h 663"/>
                <a:gd name="T26" fmla="*/ 139 w 214"/>
                <a:gd name="T27" fmla="*/ 613 h 663"/>
                <a:gd name="T28" fmla="*/ 103 w 214"/>
                <a:gd name="T29" fmla="*/ 638 h 663"/>
                <a:gd name="T30" fmla="*/ 51 w 214"/>
                <a:gd name="T31" fmla="*/ 646 h 663"/>
                <a:gd name="T32" fmla="*/ 127 w 214"/>
                <a:gd name="T33" fmla="*/ 663 h 663"/>
                <a:gd name="T34" fmla="*/ 163 w 214"/>
                <a:gd name="T35" fmla="*/ 618 h 663"/>
                <a:gd name="T36" fmla="*/ 186 w 214"/>
                <a:gd name="T37" fmla="*/ 568 h 663"/>
                <a:gd name="T38" fmla="*/ 198 w 214"/>
                <a:gd name="T39" fmla="*/ 507 h 663"/>
                <a:gd name="T40" fmla="*/ 202 w 214"/>
                <a:gd name="T41" fmla="*/ 436 h 663"/>
                <a:gd name="T42" fmla="*/ 199 w 214"/>
                <a:gd name="T43" fmla="*/ 379 h 663"/>
                <a:gd name="T44" fmla="*/ 187 w 214"/>
                <a:gd name="T45" fmla="*/ 318 h 663"/>
                <a:gd name="T46" fmla="*/ 163 w 214"/>
                <a:gd name="T47" fmla="*/ 271 h 663"/>
                <a:gd name="T48" fmla="*/ 134 w 214"/>
                <a:gd name="T49" fmla="*/ 241 h 663"/>
                <a:gd name="T50" fmla="*/ 92 w 214"/>
                <a:gd name="T51" fmla="*/ 216 h 663"/>
                <a:gd name="T52" fmla="*/ 42 w 214"/>
                <a:gd name="T53" fmla="*/ 199 h 663"/>
                <a:gd name="T54" fmla="*/ 78 w 214"/>
                <a:gd name="T55" fmla="*/ 65 h 663"/>
                <a:gd name="T56" fmla="*/ 194 w 214"/>
                <a:gd name="T57" fmla="*/ 65 h 663"/>
                <a:gd name="T58" fmla="*/ 214 w 214"/>
                <a:gd name="T59" fmla="*/ 0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4" h="663">
                  <a:moveTo>
                    <a:pt x="214" y="0"/>
                  </a:moveTo>
                  <a:lnTo>
                    <a:pt x="73" y="0"/>
                  </a:lnTo>
                  <a:lnTo>
                    <a:pt x="0" y="262"/>
                  </a:lnTo>
                  <a:lnTo>
                    <a:pt x="8" y="263"/>
                  </a:lnTo>
                  <a:lnTo>
                    <a:pt x="59" y="275"/>
                  </a:lnTo>
                  <a:lnTo>
                    <a:pt x="101" y="296"/>
                  </a:lnTo>
                  <a:lnTo>
                    <a:pt x="132" y="327"/>
                  </a:lnTo>
                  <a:lnTo>
                    <a:pt x="146" y="349"/>
                  </a:lnTo>
                  <a:lnTo>
                    <a:pt x="167" y="404"/>
                  </a:lnTo>
                  <a:lnTo>
                    <a:pt x="175" y="469"/>
                  </a:lnTo>
                  <a:lnTo>
                    <a:pt x="175" y="478"/>
                  </a:lnTo>
                  <a:lnTo>
                    <a:pt x="167" y="547"/>
                  </a:lnTo>
                  <a:lnTo>
                    <a:pt x="149" y="597"/>
                  </a:lnTo>
                  <a:lnTo>
                    <a:pt x="139" y="613"/>
                  </a:lnTo>
                  <a:lnTo>
                    <a:pt x="103" y="638"/>
                  </a:lnTo>
                  <a:lnTo>
                    <a:pt x="51" y="646"/>
                  </a:lnTo>
                  <a:lnTo>
                    <a:pt x="127" y="663"/>
                  </a:lnTo>
                  <a:lnTo>
                    <a:pt x="163" y="618"/>
                  </a:lnTo>
                  <a:lnTo>
                    <a:pt x="186" y="568"/>
                  </a:lnTo>
                  <a:lnTo>
                    <a:pt x="198" y="507"/>
                  </a:lnTo>
                  <a:lnTo>
                    <a:pt x="202" y="436"/>
                  </a:lnTo>
                  <a:lnTo>
                    <a:pt x="199" y="379"/>
                  </a:lnTo>
                  <a:lnTo>
                    <a:pt x="187" y="318"/>
                  </a:lnTo>
                  <a:lnTo>
                    <a:pt x="163" y="271"/>
                  </a:lnTo>
                  <a:lnTo>
                    <a:pt x="134" y="241"/>
                  </a:lnTo>
                  <a:lnTo>
                    <a:pt x="92" y="216"/>
                  </a:lnTo>
                  <a:lnTo>
                    <a:pt x="42" y="199"/>
                  </a:lnTo>
                  <a:lnTo>
                    <a:pt x="78" y="65"/>
                  </a:lnTo>
                  <a:lnTo>
                    <a:pt x="194" y="65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57" name="Freeform 329"/>
            <p:cNvSpPr>
              <a:spLocks/>
            </p:cNvSpPr>
            <p:nvPr/>
          </p:nvSpPr>
          <p:spPr bwMode="auto">
            <a:xfrm>
              <a:off x="2444" y="2043"/>
              <a:ext cx="87" cy="88"/>
            </a:xfrm>
            <a:custGeom>
              <a:avLst/>
              <a:gdLst>
                <a:gd name="T0" fmla="*/ 0 w 615"/>
                <a:gd name="T1" fmla="*/ 176 h 616"/>
                <a:gd name="T2" fmla="*/ 175 w 615"/>
                <a:gd name="T3" fmla="*/ 0 h 616"/>
                <a:gd name="T4" fmla="*/ 615 w 615"/>
                <a:gd name="T5" fmla="*/ 616 h 616"/>
                <a:gd name="T6" fmla="*/ 0 w 615"/>
                <a:gd name="T7" fmla="*/ 176 h 6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15" h="616">
                  <a:moveTo>
                    <a:pt x="0" y="176"/>
                  </a:moveTo>
                  <a:lnTo>
                    <a:pt x="175" y="0"/>
                  </a:lnTo>
                  <a:lnTo>
                    <a:pt x="615" y="616"/>
                  </a:lnTo>
                  <a:lnTo>
                    <a:pt x="0" y="176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58" name="Freeform 330"/>
            <p:cNvSpPr>
              <a:spLocks/>
            </p:cNvSpPr>
            <p:nvPr/>
          </p:nvSpPr>
          <p:spPr bwMode="auto">
            <a:xfrm>
              <a:off x="2444" y="2043"/>
              <a:ext cx="87" cy="88"/>
            </a:xfrm>
            <a:custGeom>
              <a:avLst/>
              <a:gdLst>
                <a:gd name="T0" fmla="*/ 0 w 615"/>
                <a:gd name="T1" fmla="*/ 176 h 616"/>
                <a:gd name="T2" fmla="*/ 175 w 615"/>
                <a:gd name="T3" fmla="*/ 0 h 616"/>
                <a:gd name="T4" fmla="*/ 615 w 615"/>
                <a:gd name="T5" fmla="*/ 616 h 616"/>
                <a:gd name="T6" fmla="*/ 0 w 615"/>
                <a:gd name="T7" fmla="*/ 176 h 6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15" h="616">
                  <a:moveTo>
                    <a:pt x="0" y="176"/>
                  </a:moveTo>
                  <a:lnTo>
                    <a:pt x="175" y="0"/>
                  </a:lnTo>
                  <a:lnTo>
                    <a:pt x="615" y="616"/>
                  </a:lnTo>
                  <a:lnTo>
                    <a:pt x="0" y="176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59" name="Line 331"/>
            <p:cNvSpPr>
              <a:spLocks noChangeShapeType="1"/>
            </p:cNvSpPr>
            <p:nvPr/>
          </p:nvSpPr>
          <p:spPr bwMode="auto">
            <a:xfrm flipV="1">
              <a:off x="1056" y="1902"/>
              <a:ext cx="77" cy="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60" name="Line 332"/>
            <p:cNvSpPr>
              <a:spLocks noChangeShapeType="1"/>
            </p:cNvSpPr>
            <p:nvPr/>
          </p:nvSpPr>
          <p:spPr bwMode="auto">
            <a:xfrm flipV="1">
              <a:off x="1056" y="1902"/>
              <a:ext cx="211" cy="2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61" name="Line 333"/>
            <p:cNvSpPr>
              <a:spLocks noChangeShapeType="1"/>
            </p:cNvSpPr>
            <p:nvPr/>
          </p:nvSpPr>
          <p:spPr bwMode="auto">
            <a:xfrm flipV="1">
              <a:off x="1056" y="2006"/>
              <a:ext cx="241" cy="2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62" name="Line 334"/>
            <p:cNvSpPr>
              <a:spLocks noChangeShapeType="1"/>
            </p:cNvSpPr>
            <p:nvPr/>
          </p:nvSpPr>
          <p:spPr bwMode="auto">
            <a:xfrm flipV="1">
              <a:off x="1056" y="2131"/>
              <a:ext cx="250" cy="2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63" name="Line 335"/>
            <p:cNvSpPr>
              <a:spLocks noChangeShapeType="1"/>
            </p:cNvSpPr>
            <p:nvPr/>
          </p:nvSpPr>
          <p:spPr bwMode="auto">
            <a:xfrm flipV="1">
              <a:off x="1072" y="2256"/>
              <a:ext cx="243" cy="2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64" name="Line 336"/>
            <p:cNvSpPr>
              <a:spLocks noChangeShapeType="1"/>
            </p:cNvSpPr>
            <p:nvPr/>
          </p:nvSpPr>
          <p:spPr bwMode="auto">
            <a:xfrm flipV="1">
              <a:off x="1582" y="1902"/>
              <a:ext cx="87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65" name="Line 337"/>
            <p:cNvSpPr>
              <a:spLocks noChangeShapeType="1"/>
            </p:cNvSpPr>
            <p:nvPr/>
          </p:nvSpPr>
          <p:spPr bwMode="auto">
            <a:xfrm flipV="1">
              <a:off x="1206" y="2381"/>
              <a:ext cx="118" cy="1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66" name="Line 338"/>
            <p:cNvSpPr>
              <a:spLocks noChangeShapeType="1"/>
            </p:cNvSpPr>
            <p:nvPr/>
          </p:nvSpPr>
          <p:spPr bwMode="auto">
            <a:xfrm flipV="1">
              <a:off x="1572" y="1902"/>
              <a:ext cx="231" cy="2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67" name="Line 339"/>
            <p:cNvSpPr>
              <a:spLocks noChangeShapeType="1"/>
            </p:cNvSpPr>
            <p:nvPr/>
          </p:nvSpPr>
          <p:spPr bwMode="auto">
            <a:xfrm flipV="1">
              <a:off x="1562" y="2016"/>
              <a:ext cx="261" cy="2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68" name="Line 340"/>
            <p:cNvSpPr>
              <a:spLocks noChangeShapeType="1"/>
            </p:cNvSpPr>
            <p:nvPr/>
          </p:nvSpPr>
          <p:spPr bwMode="auto">
            <a:xfrm flipV="1">
              <a:off x="1552" y="2150"/>
              <a:ext cx="271" cy="2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69" name="Line 341"/>
            <p:cNvSpPr>
              <a:spLocks noChangeShapeType="1"/>
            </p:cNvSpPr>
            <p:nvPr/>
          </p:nvSpPr>
          <p:spPr bwMode="auto">
            <a:xfrm flipV="1">
              <a:off x="1608" y="2285"/>
              <a:ext cx="215" cy="2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70" name="Line 342"/>
            <p:cNvSpPr>
              <a:spLocks noChangeShapeType="1"/>
            </p:cNvSpPr>
            <p:nvPr/>
          </p:nvSpPr>
          <p:spPr bwMode="auto">
            <a:xfrm flipV="1">
              <a:off x="1742" y="2419"/>
              <a:ext cx="81" cy="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71" name="Line 343"/>
            <p:cNvSpPr>
              <a:spLocks noChangeShapeType="1"/>
            </p:cNvSpPr>
            <p:nvPr/>
          </p:nvSpPr>
          <p:spPr bwMode="auto">
            <a:xfrm>
              <a:off x="1056" y="1902"/>
              <a:ext cx="76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72" name="Line 344"/>
            <p:cNvSpPr>
              <a:spLocks noChangeShapeType="1"/>
            </p:cNvSpPr>
            <p:nvPr/>
          </p:nvSpPr>
          <p:spPr bwMode="auto">
            <a:xfrm>
              <a:off x="1439" y="1811"/>
              <a:ext cx="0" cy="1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73" name="Line 345"/>
            <p:cNvSpPr>
              <a:spLocks noChangeShapeType="1"/>
            </p:cNvSpPr>
            <p:nvPr/>
          </p:nvSpPr>
          <p:spPr bwMode="auto">
            <a:xfrm>
              <a:off x="1439" y="2005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74" name="Line 346"/>
            <p:cNvSpPr>
              <a:spLocks noChangeShapeType="1"/>
            </p:cNvSpPr>
            <p:nvPr/>
          </p:nvSpPr>
          <p:spPr bwMode="auto">
            <a:xfrm>
              <a:off x="1439" y="2082"/>
              <a:ext cx="0" cy="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75" name="Line 347"/>
            <p:cNvSpPr>
              <a:spLocks noChangeShapeType="1"/>
            </p:cNvSpPr>
            <p:nvPr/>
          </p:nvSpPr>
          <p:spPr bwMode="auto">
            <a:xfrm>
              <a:off x="1439" y="2338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76" name="Line 348"/>
            <p:cNvSpPr>
              <a:spLocks noChangeShapeType="1"/>
            </p:cNvSpPr>
            <p:nvPr/>
          </p:nvSpPr>
          <p:spPr bwMode="auto">
            <a:xfrm>
              <a:off x="1439" y="2415"/>
              <a:ext cx="0" cy="1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77" name="Line 349"/>
            <p:cNvSpPr>
              <a:spLocks noChangeShapeType="1"/>
            </p:cNvSpPr>
            <p:nvPr/>
          </p:nvSpPr>
          <p:spPr bwMode="auto">
            <a:xfrm>
              <a:off x="1056" y="2500"/>
              <a:ext cx="76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78" name="Line 350"/>
            <p:cNvSpPr>
              <a:spLocks noChangeShapeType="1"/>
            </p:cNvSpPr>
            <p:nvPr/>
          </p:nvSpPr>
          <p:spPr bwMode="auto">
            <a:xfrm>
              <a:off x="1290" y="1902"/>
              <a:ext cx="43" cy="59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79" name="Line 351"/>
            <p:cNvSpPr>
              <a:spLocks noChangeShapeType="1"/>
            </p:cNvSpPr>
            <p:nvPr/>
          </p:nvSpPr>
          <p:spPr bwMode="auto">
            <a:xfrm flipV="1">
              <a:off x="1546" y="1902"/>
              <a:ext cx="43" cy="59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80" name="Freeform 352"/>
            <p:cNvSpPr>
              <a:spLocks/>
            </p:cNvSpPr>
            <p:nvPr/>
          </p:nvSpPr>
          <p:spPr bwMode="auto">
            <a:xfrm>
              <a:off x="2500" y="2100"/>
              <a:ext cx="213" cy="214"/>
            </a:xfrm>
            <a:custGeom>
              <a:avLst/>
              <a:gdLst>
                <a:gd name="T0" fmla="*/ 1489 w 1492"/>
                <a:gd name="T1" fmla="*/ 678 h 1494"/>
                <a:gd name="T2" fmla="*/ 1464 w 1492"/>
                <a:gd name="T3" fmla="*/ 543 h 1494"/>
                <a:gd name="T4" fmla="*/ 1414 w 1492"/>
                <a:gd name="T5" fmla="*/ 414 h 1494"/>
                <a:gd name="T6" fmla="*/ 1342 w 1492"/>
                <a:gd name="T7" fmla="*/ 298 h 1494"/>
                <a:gd name="T8" fmla="*/ 1248 w 1492"/>
                <a:gd name="T9" fmla="*/ 196 h 1494"/>
                <a:gd name="T10" fmla="*/ 1139 w 1492"/>
                <a:gd name="T11" fmla="*/ 112 h 1494"/>
                <a:gd name="T12" fmla="*/ 1015 w 1492"/>
                <a:gd name="T13" fmla="*/ 50 h 1494"/>
                <a:gd name="T14" fmla="*/ 883 w 1492"/>
                <a:gd name="T15" fmla="*/ 13 h 1494"/>
                <a:gd name="T16" fmla="*/ 746 w 1492"/>
                <a:gd name="T17" fmla="*/ 0 h 1494"/>
                <a:gd name="T18" fmla="*/ 609 w 1492"/>
                <a:gd name="T19" fmla="*/ 13 h 1494"/>
                <a:gd name="T20" fmla="*/ 476 w 1492"/>
                <a:gd name="T21" fmla="*/ 50 h 1494"/>
                <a:gd name="T22" fmla="*/ 353 w 1492"/>
                <a:gd name="T23" fmla="*/ 112 h 1494"/>
                <a:gd name="T24" fmla="*/ 243 w 1492"/>
                <a:gd name="T25" fmla="*/ 196 h 1494"/>
                <a:gd name="T26" fmla="*/ 150 w 1492"/>
                <a:gd name="T27" fmla="*/ 298 h 1494"/>
                <a:gd name="T28" fmla="*/ 78 w 1492"/>
                <a:gd name="T29" fmla="*/ 414 h 1494"/>
                <a:gd name="T30" fmla="*/ 28 w 1492"/>
                <a:gd name="T31" fmla="*/ 543 h 1494"/>
                <a:gd name="T32" fmla="*/ 3 w 1492"/>
                <a:gd name="T33" fmla="*/ 678 h 1494"/>
                <a:gd name="T34" fmla="*/ 3 w 1492"/>
                <a:gd name="T35" fmla="*/ 816 h 1494"/>
                <a:gd name="T36" fmla="*/ 28 w 1492"/>
                <a:gd name="T37" fmla="*/ 951 h 1494"/>
                <a:gd name="T38" fmla="*/ 78 w 1492"/>
                <a:gd name="T39" fmla="*/ 1081 h 1494"/>
                <a:gd name="T40" fmla="*/ 150 w 1492"/>
                <a:gd name="T41" fmla="*/ 1197 h 1494"/>
                <a:gd name="T42" fmla="*/ 243 w 1492"/>
                <a:gd name="T43" fmla="*/ 1299 h 1494"/>
                <a:gd name="T44" fmla="*/ 353 w 1492"/>
                <a:gd name="T45" fmla="*/ 1382 h 1494"/>
                <a:gd name="T46" fmla="*/ 476 w 1492"/>
                <a:gd name="T47" fmla="*/ 1443 h 1494"/>
                <a:gd name="T48" fmla="*/ 609 w 1492"/>
                <a:gd name="T49" fmla="*/ 1482 h 1494"/>
                <a:gd name="T50" fmla="*/ 746 w 1492"/>
                <a:gd name="T51" fmla="*/ 1494 h 1494"/>
                <a:gd name="T52" fmla="*/ 883 w 1492"/>
                <a:gd name="T53" fmla="*/ 1482 h 1494"/>
                <a:gd name="T54" fmla="*/ 1015 w 1492"/>
                <a:gd name="T55" fmla="*/ 1443 h 1494"/>
                <a:gd name="T56" fmla="*/ 1139 w 1492"/>
                <a:gd name="T57" fmla="*/ 1382 h 1494"/>
                <a:gd name="T58" fmla="*/ 1248 w 1492"/>
                <a:gd name="T59" fmla="*/ 1299 h 1494"/>
                <a:gd name="T60" fmla="*/ 1342 w 1492"/>
                <a:gd name="T61" fmla="*/ 1197 h 1494"/>
                <a:gd name="T62" fmla="*/ 1414 w 1492"/>
                <a:gd name="T63" fmla="*/ 1081 h 1494"/>
                <a:gd name="T64" fmla="*/ 1464 w 1492"/>
                <a:gd name="T65" fmla="*/ 951 h 1494"/>
                <a:gd name="T66" fmla="*/ 1489 w 1492"/>
                <a:gd name="T67" fmla="*/ 816 h 1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492" h="1494">
                  <a:moveTo>
                    <a:pt x="1492" y="747"/>
                  </a:moveTo>
                  <a:lnTo>
                    <a:pt x="1489" y="678"/>
                  </a:lnTo>
                  <a:lnTo>
                    <a:pt x="1480" y="609"/>
                  </a:lnTo>
                  <a:lnTo>
                    <a:pt x="1464" y="543"/>
                  </a:lnTo>
                  <a:lnTo>
                    <a:pt x="1442" y="478"/>
                  </a:lnTo>
                  <a:lnTo>
                    <a:pt x="1414" y="414"/>
                  </a:lnTo>
                  <a:lnTo>
                    <a:pt x="1380" y="354"/>
                  </a:lnTo>
                  <a:lnTo>
                    <a:pt x="1342" y="298"/>
                  </a:lnTo>
                  <a:lnTo>
                    <a:pt x="1297" y="244"/>
                  </a:lnTo>
                  <a:lnTo>
                    <a:pt x="1248" y="196"/>
                  </a:lnTo>
                  <a:lnTo>
                    <a:pt x="1195" y="151"/>
                  </a:lnTo>
                  <a:lnTo>
                    <a:pt x="1139" y="112"/>
                  </a:lnTo>
                  <a:lnTo>
                    <a:pt x="1079" y="79"/>
                  </a:lnTo>
                  <a:lnTo>
                    <a:pt x="1015" y="50"/>
                  </a:lnTo>
                  <a:lnTo>
                    <a:pt x="950" y="29"/>
                  </a:lnTo>
                  <a:lnTo>
                    <a:pt x="883" y="13"/>
                  </a:lnTo>
                  <a:lnTo>
                    <a:pt x="814" y="4"/>
                  </a:lnTo>
                  <a:lnTo>
                    <a:pt x="746" y="0"/>
                  </a:lnTo>
                  <a:lnTo>
                    <a:pt x="677" y="4"/>
                  </a:lnTo>
                  <a:lnTo>
                    <a:pt x="609" y="13"/>
                  </a:lnTo>
                  <a:lnTo>
                    <a:pt x="542" y="29"/>
                  </a:lnTo>
                  <a:lnTo>
                    <a:pt x="476" y="50"/>
                  </a:lnTo>
                  <a:lnTo>
                    <a:pt x="413" y="79"/>
                  </a:lnTo>
                  <a:lnTo>
                    <a:pt x="353" y="112"/>
                  </a:lnTo>
                  <a:lnTo>
                    <a:pt x="296" y="151"/>
                  </a:lnTo>
                  <a:lnTo>
                    <a:pt x="243" y="196"/>
                  </a:lnTo>
                  <a:lnTo>
                    <a:pt x="194" y="244"/>
                  </a:lnTo>
                  <a:lnTo>
                    <a:pt x="150" y="298"/>
                  </a:lnTo>
                  <a:lnTo>
                    <a:pt x="111" y="354"/>
                  </a:lnTo>
                  <a:lnTo>
                    <a:pt x="78" y="414"/>
                  </a:lnTo>
                  <a:lnTo>
                    <a:pt x="49" y="478"/>
                  </a:lnTo>
                  <a:lnTo>
                    <a:pt x="28" y="543"/>
                  </a:lnTo>
                  <a:lnTo>
                    <a:pt x="12" y="609"/>
                  </a:lnTo>
                  <a:lnTo>
                    <a:pt x="3" y="678"/>
                  </a:lnTo>
                  <a:lnTo>
                    <a:pt x="0" y="747"/>
                  </a:lnTo>
                  <a:lnTo>
                    <a:pt x="3" y="816"/>
                  </a:lnTo>
                  <a:lnTo>
                    <a:pt x="12" y="884"/>
                  </a:lnTo>
                  <a:lnTo>
                    <a:pt x="28" y="951"/>
                  </a:lnTo>
                  <a:lnTo>
                    <a:pt x="49" y="1017"/>
                  </a:lnTo>
                  <a:lnTo>
                    <a:pt x="78" y="1081"/>
                  </a:lnTo>
                  <a:lnTo>
                    <a:pt x="111" y="1140"/>
                  </a:lnTo>
                  <a:lnTo>
                    <a:pt x="150" y="1197"/>
                  </a:lnTo>
                  <a:lnTo>
                    <a:pt x="194" y="1250"/>
                  </a:lnTo>
                  <a:lnTo>
                    <a:pt x="243" y="1299"/>
                  </a:lnTo>
                  <a:lnTo>
                    <a:pt x="296" y="1344"/>
                  </a:lnTo>
                  <a:lnTo>
                    <a:pt x="353" y="1382"/>
                  </a:lnTo>
                  <a:lnTo>
                    <a:pt x="413" y="1416"/>
                  </a:lnTo>
                  <a:lnTo>
                    <a:pt x="476" y="1443"/>
                  </a:lnTo>
                  <a:lnTo>
                    <a:pt x="542" y="1466"/>
                  </a:lnTo>
                  <a:lnTo>
                    <a:pt x="609" y="1482"/>
                  </a:lnTo>
                  <a:lnTo>
                    <a:pt x="677" y="1491"/>
                  </a:lnTo>
                  <a:lnTo>
                    <a:pt x="746" y="1494"/>
                  </a:lnTo>
                  <a:lnTo>
                    <a:pt x="814" y="1491"/>
                  </a:lnTo>
                  <a:lnTo>
                    <a:pt x="883" y="1482"/>
                  </a:lnTo>
                  <a:lnTo>
                    <a:pt x="950" y="1466"/>
                  </a:lnTo>
                  <a:lnTo>
                    <a:pt x="1015" y="1443"/>
                  </a:lnTo>
                  <a:lnTo>
                    <a:pt x="1079" y="1416"/>
                  </a:lnTo>
                  <a:lnTo>
                    <a:pt x="1139" y="1382"/>
                  </a:lnTo>
                  <a:lnTo>
                    <a:pt x="1195" y="1344"/>
                  </a:lnTo>
                  <a:lnTo>
                    <a:pt x="1248" y="1299"/>
                  </a:lnTo>
                  <a:lnTo>
                    <a:pt x="1297" y="1250"/>
                  </a:lnTo>
                  <a:lnTo>
                    <a:pt x="1342" y="1197"/>
                  </a:lnTo>
                  <a:lnTo>
                    <a:pt x="1380" y="1140"/>
                  </a:lnTo>
                  <a:lnTo>
                    <a:pt x="1414" y="1081"/>
                  </a:lnTo>
                  <a:lnTo>
                    <a:pt x="1442" y="1017"/>
                  </a:lnTo>
                  <a:lnTo>
                    <a:pt x="1464" y="951"/>
                  </a:lnTo>
                  <a:lnTo>
                    <a:pt x="1480" y="884"/>
                  </a:lnTo>
                  <a:lnTo>
                    <a:pt x="1489" y="816"/>
                  </a:lnTo>
                  <a:lnTo>
                    <a:pt x="1492" y="747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81" name="Line 353"/>
            <p:cNvSpPr>
              <a:spLocks noChangeShapeType="1"/>
            </p:cNvSpPr>
            <p:nvPr/>
          </p:nvSpPr>
          <p:spPr bwMode="auto">
            <a:xfrm>
              <a:off x="2439" y="2207"/>
              <a:ext cx="3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82" name="Line 354"/>
            <p:cNvSpPr>
              <a:spLocks noChangeShapeType="1"/>
            </p:cNvSpPr>
            <p:nvPr/>
          </p:nvSpPr>
          <p:spPr bwMode="auto">
            <a:xfrm>
              <a:off x="2607" y="2028"/>
              <a:ext cx="0" cy="3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83" name="Line 355"/>
            <p:cNvSpPr>
              <a:spLocks noChangeShapeType="1"/>
            </p:cNvSpPr>
            <p:nvPr/>
          </p:nvSpPr>
          <p:spPr bwMode="auto">
            <a:xfrm>
              <a:off x="2263" y="1863"/>
              <a:ext cx="6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84" name="Freeform 356"/>
            <p:cNvSpPr>
              <a:spLocks/>
            </p:cNvSpPr>
            <p:nvPr/>
          </p:nvSpPr>
          <p:spPr bwMode="auto">
            <a:xfrm>
              <a:off x="1385" y="1724"/>
              <a:ext cx="25" cy="5"/>
            </a:xfrm>
            <a:custGeom>
              <a:avLst/>
              <a:gdLst>
                <a:gd name="T0" fmla="*/ 133 w 172"/>
                <a:gd name="T1" fmla="*/ 0 h 36"/>
                <a:gd name="T2" fmla="*/ 96 w 172"/>
                <a:gd name="T3" fmla="*/ 25 h 36"/>
                <a:gd name="T4" fmla="*/ 0 w 172"/>
                <a:gd name="T5" fmla="*/ 31 h 36"/>
                <a:gd name="T6" fmla="*/ 172 w 172"/>
                <a:gd name="T7" fmla="*/ 36 h 36"/>
                <a:gd name="T8" fmla="*/ 133 w 172"/>
                <a:gd name="T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2" h="36">
                  <a:moveTo>
                    <a:pt x="133" y="0"/>
                  </a:moveTo>
                  <a:lnTo>
                    <a:pt x="96" y="25"/>
                  </a:lnTo>
                  <a:lnTo>
                    <a:pt x="0" y="31"/>
                  </a:lnTo>
                  <a:lnTo>
                    <a:pt x="172" y="36"/>
                  </a:lnTo>
                  <a:lnTo>
                    <a:pt x="13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85" name="Freeform 357"/>
            <p:cNvSpPr>
              <a:spLocks/>
            </p:cNvSpPr>
            <p:nvPr/>
          </p:nvSpPr>
          <p:spPr bwMode="auto">
            <a:xfrm>
              <a:off x="1438" y="1706"/>
              <a:ext cx="23" cy="32"/>
            </a:xfrm>
            <a:custGeom>
              <a:avLst/>
              <a:gdLst>
                <a:gd name="T0" fmla="*/ 146 w 166"/>
                <a:gd name="T1" fmla="*/ 0 h 223"/>
                <a:gd name="T2" fmla="*/ 132 w 166"/>
                <a:gd name="T3" fmla="*/ 0 h 223"/>
                <a:gd name="T4" fmla="*/ 126 w 166"/>
                <a:gd name="T5" fmla="*/ 185 h 223"/>
                <a:gd name="T6" fmla="*/ 97 w 166"/>
                <a:gd name="T7" fmla="*/ 192 h 223"/>
                <a:gd name="T8" fmla="*/ 42 w 166"/>
                <a:gd name="T9" fmla="*/ 194 h 223"/>
                <a:gd name="T10" fmla="*/ 0 w 166"/>
                <a:gd name="T11" fmla="*/ 194 h 223"/>
                <a:gd name="T12" fmla="*/ 166 w 166"/>
                <a:gd name="T13" fmla="*/ 223 h 223"/>
                <a:gd name="T14" fmla="*/ 146 w 166"/>
                <a:gd name="T15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6" h="223">
                  <a:moveTo>
                    <a:pt x="146" y="0"/>
                  </a:moveTo>
                  <a:lnTo>
                    <a:pt x="132" y="0"/>
                  </a:lnTo>
                  <a:lnTo>
                    <a:pt x="126" y="185"/>
                  </a:lnTo>
                  <a:lnTo>
                    <a:pt x="97" y="192"/>
                  </a:lnTo>
                  <a:lnTo>
                    <a:pt x="42" y="194"/>
                  </a:lnTo>
                  <a:lnTo>
                    <a:pt x="0" y="194"/>
                  </a:lnTo>
                  <a:lnTo>
                    <a:pt x="166" y="223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86" name="Freeform 358"/>
            <p:cNvSpPr>
              <a:spLocks/>
            </p:cNvSpPr>
            <p:nvPr/>
          </p:nvSpPr>
          <p:spPr bwMode="auto">
            <a:xfrm>
              <a:off x="1389" y="1705"/>
              <a:ext cx="19" cy="10"/>
            </a:xfrm>
            <a:custGeom>
              <a:avLst/>
              <a:gdLst>
                <a:gd name="T0" fmla="*/ 104 w 135"/>
                <a:gd name="T1" fmla="*/ 0 h 67"/>
                <a:gd name="T2" fmla="*/ 73 w 135"/>
                <a:gd name="T3" fmla="*/ 15 h 67"/>
                <a:gd name="T4" fmla="*/ 0 w 135"/>
                <a:gd name="T5" fmla="*/ 23 h 67"/>
                <a:gd name="T6" fmla="*/ 31 w 135"/>
                <a:gd name="T7" fmla="*/ 67 h 67"/>
                <a:gd name="T8" fmla="*/ 56 w 135"/>
                <a:gd name="T9" fmla="*/ 52 h 67"/>
                <a:gd name="T10" fmla="*/ 135 w 135"/>
                <a:gd name="T11" fmla="*/ 43 h 67"/>
                <a:gd name="T12" fmla="*/ 135 w 135"/>
                <a:gd name="T13" fmla="*/ 27 h 67"/>
                <a:gd name="T14" fmla="*/ 104 w 135"/>
                <a:gd name="T15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5" h="67">
                  <a:moveTo>
                    <a:pt x="104" y="0"/>
                  </a:moveTo>
                  <a:lnTo>
                    <a:pt x="73" y="15"/>
                  </a:lnTo>
                  <a:lnTo>
                    <a:pt x="0" y="23"/>
                  </a:lnTo>
                  <a:lnTo>
                    <a:pt x="31" y="67"/>
                  </a:lnTo>
                  <a:lnTo>
                    <a:pt x="56" y="52"/>
                  </a:lnTo>
                  <a:lnTo>
                    <a:pt x="135" y="43"/>
                  </a:lnTo>
                  <a:lnTo>
                    <a:pt x="135" y="27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87" name="Freeform 359"/>
            <p:cNvSpPr>
              <a:spLocks/>
            </p:cNvSpPr>
            <p:nvPr/>
          </p:nvSpPr>
          <p:spPr bwMode="auto">
            <a:xfrm>
              <a:off x="1379" y="1700"/>
              <a:ext cx="31" cy="46"/>
            </a:xfrm>
            <a:custGeom>
              <a:avLst/>
              <a:gdLst>
                <a:gd name="T0" fmla="*/ 11 w 214"/>
                <a:gd name="T1" fmla="*/ 0 h 319"/>
                <a:gd name="T2" fmla="*/ 11 w 214"/>
                <a:gd name="T3" fmla="*/ 94 h 319"/>
                <a:gd name="T4" fmla="*/ 11 w 214"/>
                <a:gd name="T5" fmla="*/ 153 h 319"/>
                <a:gd name="T6" fmla="*/ 11 w 214"/>
                <a:gd name="T7" fmla="*/ 178 h 319"/>
                <a:gd name="T8" fmla="*/ 0 w 214"/>
                <a:gd name="T9" fmla="*/ 222 h 319"/>
                <a:gd name="T10" fmla="*/ 26 w 214"/>
                <a:gd name="T11" fmla="*/ 319 h 319"/>
                <a:gd name="T12" fmla="*/ 40 w 214"/>
                <a:gd name="T13" fmla="*/ 319 h 319"/>
                <a:gd name="T14" fmla="*/ 40 w 214"/>
                <a:gd name="T15" fmla="*/ 309 h 319"/>
                <a:gd name="T16" fmla="*/ 41 w 214"/>
                <a:gd name="T17" fmla="*/ 274 h 319"/>
                <a:gd name="T18" fmla="*/ 42 w 214"/>
                <a:gd name="T19" fmla="*/ 240 h 319"/>
                <a:gd name="T20" fmla="*/ 214 w 214"/>
                <a:gd name="T21" fmla="*/ 219 h 319"/>
                <a:gd name="T22" fmla="*/ 214 w 214"/>
                <a:gd name="T23" fmla="*/ 205 h 319"/>
                <a:gd name="T24" fmla="*/ 42 w 214"/>
                <a:gd name="T25" fmla="*/ 200 h 319"/>
                <a:gd name="T26" fmla="*/ 42 w 214"/>
                <a:gd name="T27" fmla="*/ 181 h 319"/>
                <a:gd name="T28" fmla="*/ 43 w 214"/>
                <a:gd name="T29" fmla="*/ 121 h 319"/>
                <a:gd name="T30" fmla="*/ 43 w 214"/>
                <a:gd name="T31" fmla="*/ 54 h 319"/>
                <a:gd name="T32" fmla="*/ 42 w 214"/>
                <a:gd name="T33" fmla="*/ 15 h 319"/>
                <a:gd name="T34" fmla="*/ 11 w 214"/>
                <a:gd name="T35" fmla="*/ 0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4" h="319">
                  <a:moveTo>
                    <a:pt x="11" y="0"/>
                  </a:moveTo>
                  <a:lnTo>
                    <a:pt x="11" y="94"/>
                  </a:lnTo>
                  <a:lnTo>
                    <a:pt x="11" y="153"/>
                  </a:lnTo>
                  <a:lnTo>
                    <a:pt x="11" y="178"/>
                  </a:lnTo>
                  <a:lnTo>
                    <a:pt x="0" y="222"/>
                  </a:lnTo>
                  <a:lnTo>
                    <a:pt x="26" y="319"/>
                  </a:lnTo>
                  <a:lnTo>
                    <a:pt x="40" y="319"/>
                  </a:lnTo>
                  <a:lnTo>
                    <a:pt x="40" y="309"/>
                  </a:lnTo>
                  <a:lnTo>
                    <a:pt x="41" y="274"/>
                  </a:lnTo>
                  <a:lnTo>
                    <a:pt x="42" y="240"/>
                  </a:lnTo>
                  <a:lnTo>
                    <a:pt x="214" y="219"/>
                  </a:lnTo>
                  <a:lnTo>
                    <a:pt x="214" y="205"/>
                  </a:lnTo>
                  <a:lnTo>
                    <a:pt x="42" y="200"/>
                  </a:lnTo>
                  <a:lnTo>
                    <a:pt x="42" y="181"/>
                  </a:lnTo>
                  <a:lnTo>
                    <a:pt x="43" y="121"/>
                  </a:lnTo>
                  <a:lnTo>
                    <a:pt x="43" y="54"/>
                  </a:lnTo>
                  <a:lnTo>
                    <a:pt x="42" y="1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88" name="Freeform 360"/>
            <p:cNvSpPr>
              <a:spLocks/>
            </p:cNvSpPr>
            <p:nvPr/>
          </p:nvSpPr>
          <p:spPr bwMode="auto">
            <a:xfrm>
              <a:off x="1403" y="1689"/>
              <a:ext cx="10" cy="4"/>
            </a:xfrm>
            <a:custGeom>
              <a:avLst/>
              <a:gdLst>
                <a:gd name="T0" fmla="*/ 0 w 73"/>
                <a:gd name="T1" fmla="*/ 0 h 26"/>
                <a:gd name="T2" fmla="*/ 30 w 73"/>
                <a:gd name="T3" fmla="*/ 26 h 26"/>
                <a:gd name="T4" fmla="*/ 73 w 73"/>
                <a:gd name="T5" fmla="*/ 20 h 26"/>
                <a:gd name="T6" fmla="*/ 0 w 73"/>
                <a:gd name="T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26">
                  <a:moveTo>
                    <a:pt x="0" y="0"/>
                  </a:moveTo>
                  <a:lnTo>
                    <a:pt x="30" y="26"/>
                  </a:lnTo>
                  <a:lnTo>
                    <a:pt x="73" y="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89" name="Freeform 361"/>
            <p:cNvSpPr>
              <a:spLocks/>
            </p:cNvSpPr>
            <p:nvPr/>
          </p:nvSpPr>
          <p:spPr bwMode="auto">
            <a:xfrm>
              <a:off x="1409" y="1686"/>
              <a:ext cx="4" cy="2"/>
            </a:xfrm>
            <a:custGeom>
              <a:avLst/>
              <a:gdLst>
                <a:gd name="T0" fmla="*/ 19 w 29"/>
                <a:gd name="T1" fmla="*/ 0 h 16"/>
                <a:gd name="T2" fmla="*/ 0 w 29"/>
                <a:gd name="T3" fmla="*/ 16 h 16"/>
                <a:gd name="T4" fmla="*/ 29 w 29"/>
                <a:gd name="T5" fmla="*/ 14 h 16"/>
                <a:gd name="T6" fmla="*/ 19 w 29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16">
                  <a:moveTo>
                    <a:pt x="19" y="0"/>
                  </a:moveTo>
                  <a:lnTo>
                    <a:pt x="0" y="16"/>
                  </a:lnTo>
                  <a:lnTo>
                    <a:pt x="29" y="14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90" name="Freeform 362"/>
            <p:cNvSpPr>
              <a:spLocks/>
            </p:cNvSpPr>
            <p:nvPr/>
          </p:nvSpPr>
          <p:spPr bwMode="auto">
            <a:xfrm>
              <a:off x="1425" y="1665"/>
              <a:ext cx="36" cy="74"/>
            </a:xfrm>
            <a:custGeom>
              <a:avLst/>
              <a:gdLst>
                <a:gd name="T0" fmla="*/ 11 w 254"/>
                <a:gd name="T1" fmla="*/ 0 h 516"/>
                <a:gd name="T2" fmla="*/ 0 w 254"/>
                <a:gd name="T3" fmla="*/ 0 h 516"/>
                <a:gd name="T4" fmla="*/ 9 w 254"/>
                <a:gd name="T5" fmla="*/ 58 h 516"/>
                <a:gd name="T6" fmla="*/ 14 w 254"/>
                <a:gd name="T7" fmla="*/ 113 h 516"/>
                <a:gd name="T8" fmla="*/ 14 w 254"/>
                <a:gd name="T9" fmla="*/ 444 h 516"/>
                <a:gd name="T10" fmla="*/ 16 w 254"/>
                <a:gd name="T11" fmla="*/ 463 h 516"/>
                <a:gd name="T12" fmla="*/ 37 w 254"/>
                <a:gd name="T13" fmla="*/ 505 h 516"/>
                <a:gd name="T14" fmla="*/ 82 w 254"/>
                <a:gd name="T15" fmla="*/ 516 h 516"/>
                <a:gd name="T16" fmla="*/ 130 w 254"/>
                <a:gd name="T17" fmla="*/ 516 h 516"/>
                <a:gd name="T18" fmla="*/ 162 w 254"/>
                <a:gd name="T19" fmla="*/ 515 h 516"/>
                <a:gd name="T20" fmla="*/ 208 w 254"/>
                <a:gd name="T21" fmla="*/ 512 h 516"/>
                <a:gd name="T22" fmla="*/ 254 w 254"/>
                <a:gd name="T23" fmla="*/ 505 h 516"/>
                <a:gd name="T24" fmla="*/ 88 w 254"/>
                <a:gd name="T25" fmla="*/ 476 h 516"/>
                <a:gd name="T26" fmla="*/ 66 w 254"/>
                <a:gd name="T27" fmla="*/ 472 h 516"/>
                <a:gd name="T28" fmla="*/ 45 w 254"/>
                <a:gd name="T29" fmla="*/ 431 h 516"/>
                <a:gd name="T30" fmla="*/ 45 w 254"/>
                <a:gd name="T31" fmla="*/ 90 h 516"/>
                <a:gd name="T32" fmla="*/ 187 w 254"/>
                <a:gd name="T33" fmla="*/ 68 h 516"/>
                <a:gd name="T34" fmla="*/ 181 w 254"/>
                <a:gd name="T35" fmla="*/ 53 h 516"/>
                <a:gd name="T36" fmla="*/ 40 w 254"/>
                <a:gd name="T37" fmla="*/ 47 h 516"/>
                <a:gd name="T38" fmla="*/ 11 w 254"/>
                <a:gd name="T39" fmla="*/ 0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4" h="516">
                  <a:moveTo>
                    <a:pt x="11" y="0"/>
                  </a:moveTo>
                  <a:lnTo>
                    <a:pt x="0" y="0"/>
                  </a:lnTo>
                  <a:lnTo>
                    <a:pt x="9" y="58"/>
                  </a:lnTo>
                  <a:lnTo>
                    <a:pt x="14" y="113"/>
                  </a:lnTo>
                  <a:lnTo>
                    <a:pt x="14" y="444"/>
                  </a:lnTo>
                  <a:lnTo>
                    <a:pt x="16" y="463"/>
                  </a:lnTo>
                  <a:lnTo>
                    <a:pt x="37" y="505"/>
                  </a:lnTo>
                  <a:lnTo>
                    <a:pt x="82" y="516"/>
                  </a:lnTo>
                  <a:lnTo>
                    <a:pt x="130" y="516"/>
                  </a:lnTo>
                  <a:lnTo>
                    <a:pt x="162" y="515"/>
                  </a:lnTo>
                  <a:lnTo>
                    <a:pt x="208" y="512"/>
                  </a:lnTo>
                  <a:lnTo>
                    <a:pt x="254" y="505"/>
                  </a:lnTo>
                  <a:lnTo>
                    <a:pt x="88" y="476"/>
                  </a:lnTo>
                  <a:lnTo>
                    <a:pt x="66" y="472"/>
                  </a:lnTo>
                  <a:lnTo>
                    <a:pt x="45" y="431"/>
                  </a:lnTo>
                  <a:lnTo>
                    <a:pt x="45" y="90"/>
                  </a:lnTo>
                  <a:lnTo>
                    <a:pt x="187" y="68"/>
                  </a:lnTo>
                  <a:lnTo>
                    <a:pt x="181" y="53"/>
                  </a:lnTo>
                  <a:lnTo>
                    <a:pt x="40" y="4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91" name="Freeform 363"/>
            <p:cNvSpPr>
              <a:spLocks/>
            </p:cNvSpPr>
            <p:nvPr/>
          </p:nvSpPr>
          <p:spPr bwMode="auto">
            <a:xfrm>
              <a:off x="1381" y="1662"/>
              <a:ext cx="14" cy="40"/>
            </a:xfrm>
            <a:custGeom>
              <a:avLst/>
              <a:gdLst>
                <a:gd name="T0" fmla="*/ 102 w 102"/>
                <a:gd name="T1" fmla="*/ 0 h 284"/>
                <a:gd name="T2" fmla="*/ 74 w 102"/>
                <a:gd name="T3" fmla="*/ 4 h 284"/>
                <a:gd name="T4" fmla="*/ 71 w 102"/>
                <a:gd name="T5" fmla="*/ 55 h 284"/>
                <a:gd name="T6" fmla="*/ 68 w 102"/>
                <a:gd name="T7" fmla="*/ 94 h 284"/>
                <a:gd name="T8" fmla="*/ 59 w 102"/>
                <a:gd name="T9" fmla="*/ 140 h 284"/>
                <a:gd name="T10" fmla="*/ 42 w 102"/>
                <a:gd name="T11" fmla="*/ 201 h 284"/>
                <a:gd name="T12" fmla="*/ 31 w 102"/>
                <a:gd name="T13" fmla="*/ 236 h 284"/>
                <a:gd name="T14" fmla="*/ 0 w 102"/>
                <a:gd name="T15" fmla="*/ 268 h 284"/>
                <a:gd name="T16" fmla="*/ 31 w 102"/>
                <a:gd name="T17" fmla="*/ 283 h 284"/>
                <a:gd name="T18" fmla="*/ 32 w 102"/>
                <a:gd name="T19" fmla="*/ 284 h 284"/>
                <a:gd name="T20" fmla="*/ 60 w 102"/>
                <a:gd name="T21" fmla="*/ 219 h 284"/>
                <a:gd name="T22" fmla="*/ 82 w 102"/>
                <a:gd name="T23" fmla="*/ 160 h 284"/>
                <a:gd name="T24" fmla="*/ 93 w 102"/>
                <a:gd name="T25" fmla="*/ 110 h 284"/>
                <a:gd name="T26" fmla="*/ 98 w 102"/>
                <a:gd name="T27" fmla="*/ 82 h 284"/>
                <a:gd name="T28" fmla="*/ 101 w 102"/>
                <a:gd name="T29" fmla="*/ 34 h 284"/>
                <a:gd name="T30" fmla="*/ 102 w 102"/>
                <a:gd name="T31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2" h="284">
                  <a:moveTo>
                    <a:pt x="102" y="0"/>
                  </a:moveTo>
                  <a:lnTo>
                    <a:pt x="74" y="4"/>
                  </a:lnTo>
                  <a:lnTo>
                    <a:pt x="71" y="55"/>
                  </a:lnTo>
                  <a:lnTo>
                    <a:pt x="68" y="94"/>
                  </a:lnTo>
                  <a:lnTo>
                    <a:pt x="59" y="140"/>
                  </a:lnTo>
                  <a:lnTo>
                    <a:pt x="42" y="201"/>
                  </a:lnTo>
                  <a:lnTo>
                    <a:pt x="31" y="236"/>
                  </a:lnTo>
                  <a:lnTo>
                    <a:pt x="0" y="268"/>
                  </a:lnTo>
                  <a:lnTo>
                    <a:pt x="31" y="283"/>
                  </a:lnTo>
                  <a:lnTo>
                    <a:pt x="32" y="284"/>
                  </a:lnTo>
                  <a:lnTo>
                    <a:pt x="60" y="219"/>
                  </a:lnTo>
                  <a:lnTo>
                    <a:pt x="82" y="160"/>
                  </a:lnTo>
                  <a:lnTo>
                    <a:pt x="93" y="110"/>
                  </a:lnTo>
                  <a:lnTo>
                    <a:pt x="98" y="82"/>
                  </a:lnTo>
                  <a:lnTo>
                    <a:pt x="101" y="34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92" name="Freeform 364"/>
            <p:cNvSpPr>
              <a:spLocks/>
            </p:cNvSpPr>
            <p:nvPr/>
          </p:nvSpPr>
          <p:spPr bwMode="auto">
            <a:xfrm>
              <a:off x="1402" y="1660"/>
              <a:ext cx="7" cy="29"/>
            </a:xfrm>
            <a:custGeom>
              <a:avLst/>
              <a:gdLst>
                <a:gd name="T0" fmla="*/ 28 w 51"/>
                <a:gd name="T1" fmla="*/ 0 h 205"/>
                <a:gd name="T2" fmla="*/ 0 w 51"/>
                <a:gd name="T3" fmla="*/ 5 h 205"/>
                <a:gd name="T4" fmla="*/ 0 w 51"/>
                <a:gd name="T5" fmla="*/ 166 h 205"/>
                <a:gd name="T6" fmla="*/ 6 w 51"/>
                <a:gd name="T7" fmla="*/ 205 h 205"/>
                <a:gd name="T8" fmla="*/ 51 w 51"/>
                <a:gd name="T9" fmla="*/ 194 h 205"/>
                <a:gd name="T10" fmla="*/ 28 w 51"/>
                <a:gd name="T11" fmla="*/ 157 h 205"/>
                <a:gd name="T12" fmla="*/ 28 w 51"/>
                <a:gd name="T13" fmla="*/ 0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205">
                  <a:moveTo>
                    <a:pt x="28" y="0"/>
                  </a:moveTo>
                  <a:lnTo>
                    <a:pt x="0" y="5"/>
                  </a:lnTo>
                  <a:lnTo>
                    <a:pt x="0" y="166"/>
                  </a:lnTo>
                  <a:lnTo>
                    <a:pt x="6" y="205"/>
                  </a:lnTo>
                  <a:lnTo>
                    <a:pt x="51" y="194"/>
                  </a:lnTo>
                  <a:lnTo>
                    <a:pt x="28" y="15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93" name="Freeform 365"/>
            <p:cNvSpPr>
              <a:spLocks/>
            </p:cNvSpPr>
            <p:nvPr/>
          </p:nvSpPr>
          <p:spPr bwMode="auto">
            <a:xfrm>
              <a:off x="1385" y="1647"/>
              <a:ext cx="36" cy="96"/>
            </a:xfrm>
            <a:custGeom>
              <a:avLst/>
              <a:gdLst>
                <a:gd name="T0" fmla="*/ 229 w 256"/>
                <a:gd name="T1" fmla="*/ 0 h 671"/>
                <a:gd name="T2" fmla="*/ 221 w 256"/>
                <a:gd name="T3" fmla="*/ 12 h 671"/>
                <a:gd name="T4" fmla="*/ 188 w 256"/>
                <a:gd name="T5" fmla="*/ 49 h 671"/>
                <a:gd name="T6" fmla="*/ 146 w 256"/>
                <a:gd name="T7" fmla="*/ 54 h 671"/>
                <a:gd name="T8" fmla="*/ 118 w 256"/>
                <a:gd name="T9" fmla="*/ 58 h 671"/>
                <a:gd name="T10" fmla="*/ 74 w 256"/>
                <a:gd name="T11" fmla="*/ 65 h 671"/>
                <a:gd name="T12" fmla="*/ 46 w 256"/>
                <a:gd name="T13" fmla="*/ 68 h 671"/>
                <a:gd name="T14" fmla="*/ 0 w 256"/>
                <a:gd name="T15" fmla="*/ 74 h 671"/>
                <a:gd name="T16" fmla="*/ 205 w 256"/>
                <a:gd name="T17" fmla="*/ 85 h 671"/>
                <a:gd name="T18" fmla="*/ 202 w 256"/>
                <a:gd name="T19" fmla="*/ 180 h 671"/>
                <a:gd name="T20" fmla="*/ 198 w 256"/>
                <a:gd name="T21" fmla="*/ 285 h 671"/>
                <a:gd name="T22" fmla="*/ 198 w 256"/>
                <a:gd name="T23" fmla="*/ 285 h 671"/>
                <a:gd name="T24" fmla="*/ 169 w 256"/>
                <a:gd name="T25" fmla="*/ 287 h 671"/>
                <a:gd name="T26" fmla="*/ 124 w 256"/>
                <a:gd name="T27" fmla="*/ 298 h 671"/>
                <a:gd name="T28" fmla="*/ 197 w 256"/>
                <a:gd name="T29" fmla="*/ 318 h 671"/>
                <a:gd name="T30" fmla="*/ 195 w 256"/>
                <a:gd name="T31" fmla="*/ 371 h 671"/>
                <a:gd name="T32" fmla="*/ 192 w 256"/>
                <a:gd name="T33" fmla="*/ 439 h 671"/>
                <a:gd name="T34" fmla="*/ 191 w 256"/>
                <a:gd name="T35" fmla="*/ 489 h 671"/>
                <a:gd name="T36" fmla="*/ 189 w 256"/>
                <a:gd name="T37" fmla="*/ 521 h 671"/>
                <a:gd name="T38" fmla="*/ 188 w 256"/>
                <a:gd name="T39" fmla="*/ 534 h 671"/>
                <a:gd name="T40" fmla="*/ 174 w 256"/>
                <a:gd name="T41" fmla="*/ 577 h 671"/>
                <a:gd name="T42" fmla="*/ 174 w 256"/>
                <a:gd name="T43" fmla="*/ 591 h 671"/>
                <a:gd name="T44" fmla="*/ 188 w 256"/>
                <a:gd name="T45" fmla="*/ 671 h 671"/>
                <a:gd name="T46" fmla="*/ 203 w 256"/>
                <a:gd name="T47" fmla="*/ 671 h 671"/>
                <a:gd name="T48" fmla="*/ 203 w 256"/>
                <a:gd name="T49" fmla="*/ 663 h 671"/>
                <a:gd name="T50" fmla="*/ 210 w 256"/>
                <a:gd name="T51" fmla="*/ 615 h 671"/>
                <a:gd name="T52" fmla="*/ 214 w 256"/>
                <a:gd name="T53" fmla="*/ 558 h 671"/>
                <a:gd name="T54" fmla="*/ 219 w 256"/>
                <a:gd name="T55" fmla="*/ 491 h 671"/>
                <a:gd name="T56" fmla="*/ 223 w 256"/>
                <a:gd name="T57" fmla="*/ 416 h 671"/>
                <a:gd name="T58" fmla="*/ 229 w 256"/>
                <a:gd name="T59" fmla="*/ 331 h 671"/>
                <a:gd name="T60" fmla="*/ 231 w 256"/>
                <a:gd name="T61" fmla="*/ 256 h 671"/>
                <a:gd name="T62" fmla="*/ 234 w 256"/>
                <a:gd name="T63" fmla="*/ 170 h 671"/>
                <a:gd name="T64" fmla="*/ 236 w 256"/>
                <a:gd name="T65" fmla="*/ 114 h 671"/>
                <a:gd name="T66" fmla="*/ 237 w 256"/>
                <a:gd name="T67" fmla="*/ 89 h 671"/>
                <a:gd name="T68" fmla="*/ 256 w 256"/>
                <a:gd name="T69" fmla="*/ 45 h 671"/>
                <a:gd name="T70" fmla="*/ 229 w 256"/>
                <a:gd name="T71" fmla="*/ 0 h 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6" h="671">
                  <a:moveTo>
                    <a:pt x="229" y="0"/>
                  </a:moveTo>
                  <a:lnTo>
                    <a:pt x="221" y="12"/>
                  </a:lnTo>
                  <a:lnTo>
                    <a:pt x="188" y="49"/>
                  </a:lnTo>
                  <a:lnTo>
                    <a:pt x="146" y="54"/>
                  </a:lnTo>
                  <a:lnTo>
                    <a:pt x="118" y="58"/>
                  </a:lnTo>
                  <a:lnTo>
                    <a:pt x="74" y="65"/>
                  </a:lnTo>
                  <a:lnTo>
                    <a:pt x="46" y="68"/>
                  </a:lnTo>
                  <a:lnTo>
                    <a:pt x="0" y="74"/>
                  </a:lnTo>
                  <a:lnTo>
                    <a:pt x="205" y="85"/>
                  </a:lnTo>
                  <a:lnTo>
                    <a:pt x="202" y="180"/>
                  </a:lnTo>
                  <a:lnTo>
                    <a:pt x="198" y="285"/>
                  </a:lnTo>
                  <a:lnTo>
                    <a:pt x="198" y="285"/>
                  </a:lnTo>
                  <a:lnTo>
                    <a:pt x="169" y="287"/>
                  </a:lnTo>
                  <a:lnTo>
                    <a:pt x="124" y="298"/>
                  </a:lnTo>
                  <a:lnTo>
                    <a:pt x="197" y="318"/>
                  </a:lnTo>
                  <a:lnTo>
                    <a:pt x="195" y="371"/>
                  </a:lnTo>
                  <a:lnTo>
                    <a:pt x="192" y="439"/>
                  </a:lnTo>
                  <a:lnTo>
                    <a:pt x="191" y="489"/>
                  </a:lnTo>
                  <a:lnTo>
                    <a:pt x="189" y="521"/>
                  </a:lnTo>
                  <a:lnTo>
                    <a:pt x="188" y="534"/>
                  </a:lnTo>
                  <a:lnTo>
                    <a:pt x="174" y="577"/>
                  </a:lnTo>
                  <a:lnTo>
                    <a:pt x="174" y="591"/>
                  </a:lnTo>
                  <a:lnTo>
                    <a:pt x="188" y="671"/>
                  </a:lnTo>
                  <a:lnTo>
                    <a:pt x="203" y="671"/>
                  </a:lnTo>
                  <a:lnTo>
                    <a:pt x="203" y="663"/>
                  </a:lnTo>
                  <a:lnTo>
                    <a:pt x="210" y="615"/>
                  </a:lnTo>
                  <a:lnTo>
                    <a:pt x="214" y="558"/>
                  </a:lnTo>
                  <a:lnTo>
                    <a:pt x="219" y="491"/>
                  </a:lnTo>
                  <a:lnTo>
                    <a:pt x="223" y="416"/>
                  </a:lnTo>
                  <a:lnTo>
                    <a:pt x="229" y="331"/>
                  </a:lnTo>
                  <a:lnTo>
                    <a:pt x="231" y="256"/>
                  </a:lnTo>
                  <a:lnTo>
                    <a:pt x="234" y="170"/>
                  </a:lnTo>
                  <a:lnTo>
                    <a:pt x="236" y="114"/>
                  </a:lnTo>
                  <a:lnTo>
                    <a:pt x="237" y="89"/>
                  </a:lnTo>
                  <a:lnTo>
                    <a:pt x="256" y="45"/>
                  </a:lnTo>
                  <a:lnTo>
                    <a:pt x="22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94" name="Freeform 366"/>
            <p:cNvSpPr>
              <a:spLocks/>
            </p:cNvSpPr>
            <p:nvPr/>
          </p:nvSpPr>
          <p:spPr bwMode="auto">
            <a:xfrm>
              <a:off x="1378" y="1647"/>
              <a:ext cx="36" cy="53"/>
            </a:xfrm>
            <a:custGeom>
              <a:avLst/>
              <a:gdLst>
                <a:gd name="T0" fmla="*/ 12 w 251"/>
                <a:gd name="T1" fmla="*/ 0 h 372"/>
                <a:gd name="T2" fmla="*/ 0 w 251"/>
                <a:gd name="T3" fmla="*/ 0 h 372"/>
                <a:gd name="T4" fmla="*/ 6 w 251"/>
                <a:gd name="T5" fmla="*/ 36 h 372"/>
                <a:gd name="T6" fmla="*/ 15 w 251"/>
                <a:gd name="T7" fmla="*/ 89 h 372"/>
                <a:gd name="T8" fmla="*/ 15 w 251"/>
                <a:gd name="T9" fmla="*/ 100 h 372"/>
                <a:gd name="T10" fmla="*/ 15 w 251"/>
                <a:gd name="T11" fmla="*/ 143 h 372"/>
                <a:gd name="T12" fmla="*/ 16 w 251"/>
                <a:gd name="T13" fmla="*/ 218 h 372"/>
                <a:gd name="T14" fmla="*/ 17 w 251"/>
                <a:gd name="T15" fmla="*/ 324 h 372"/>
                <a:gd name="T16" fmla="*/ 17 w 251"/>
                <a:gd name="T17" fmla="*/ 372 h 372"/>
                <a:gd name="T18" fmla="*/ 48 w 251"/>
                <a:gd name="T19" fmla="*/ 340 h 372"/>
                <a:gd name="T20" fmla="*/ 48 w 251"/>
                <a:gd name="T21" fmla="*/ 265 h 372"/>
                <a:gd name="T22" fmla="*/ 47 w 251"/>
                <a:gd name="T23" fmla="*/ 174 h 372"/>
                <a:gd name="T24" fmla="*/ 46 w 251"/>
                <a:gd name="T25" fmla="*/ 115 h 372"/>
                <a:gd name="T26" fmla="*/ 91 w 251"/>
                <a:gd name="T27" fmla="*/ 108 h 372"/>
                <a:gd name="T28" fmla="*/ 119 w 251"/>
                <a:gd name="T29" fmla="*/ 104 h 372"/>
                <a:gd name="T30" fmla="*/ 164 w 251"/>
                <a:gd name="T31" fmla="*/ 98 h 372"/>
                <a:gd name="T32" fmla="*/ 192 w 251"/>
                <a:gd name="T33" fmla="*/ 93 h 372"/>
                <a:gd name="T34" fmla="*/ 251 w 251"/>
                <a:gd name="T35" fmla="*/ 85 h 372"/>
                <a:gd name="T36" fmla="*/ 46 w 251"/>
                <a:gd name="T37" fmla="*/ 74 h 372"/>
                <a:gd name="T38" fmla="*/ 46 w 251"/>
                <a:gd name="T39" fmla="*/ 73 h 372"/>
                <a:gd name="T40" fmla="*/ 12 w 251"/>
                <a:gd name="T41" fmla="*/ 0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1" h="372">
                  <a:moveTo>
                    <a:pt x="12" y="0"/>
                  </a:moveTo>
                  <a:lnTo>
                    <a:pt x="0" y="0"/>
                  </a:lnTo>
                  <a:lnTo>
                    <a:pt x="6" y="36"/>
                  </a:lnTo>
                  <a:lnTo>
                    <a:pt x="15" y="89"/>
                  </a:lnTo>
                  <a:lnTo>
                    <a:pt x="15" y="100"/>
                  </a:lnTo>
                  <a:lnTo>
                    <a:pt x="15" y="143"/>
                  </a:lnTo>
                  <a:lnTo>
                    <a:pt x="16" y="218"/>
                  </a:lnTo>
                  <a:lnTo>
                    <a:pt x="17" y="324"/>
                  </a:lnTo>
                  <a:lnTo>
                    <a:pt x="17" y="372"/>
                  </a:lnTo>
                  <a:lnTo>
                    <a:pt x="48" y="340"/>
                  </a:lnTo>
                  <a:lnTo>
                    <a:pt x="48" y="265"/>
                  </a:lnTo>
                  <a:lnTo>
                    <a:pt x="47" y="174"/>
                  </a:lnTo>
                  <a:lnTo>
                    <a:pt x="46" y="115"/>
                  </a:lnTo>
                  <a:lnTo>
                    <a:pt x="91" y="108"/>
                  </a:lnTo>
                  <a:lnTo>
                    <a:pt x="119" y="104"/>
                  </a:lnTo>
                  <a:lnTo>
                    <a:pt x="164" y="98"/>
                  </a:lnTo>
                  <a:lnTo>
                    <a:pt x="192" y="93"/>
                  </a:lnTo>
                  <a:lnTo>
                    <a:pt x="251" y="85"/>
                  </a:lnTo>
                  <a:lnTo>
                    <a:pt x="46" y="74"/>
                  </a:lnTo>
                  <a:lnTo>
                    <a:pt x="46" y="73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95" name="Freeform 367"/>
            <p:cNvSpPr>
              <a:spLocks/>
            </p:cNvSpPr>
            <p:nvPr/>
          </p:nvSpPr>
          <p:spPr bwMode="auto">
            <a:xfrm>
              <a:off x="1422" y="1639"/>
              <a:ext cx="24" cy="6"/>
            </a:xfrm>
            <a:custGeom>
              <a:avLst/>
              <a:gdLst>
                <a:gd name="T0" fmla="*/ 0 w 168"/>
                <a:gd name="T1" fmla="*/ 0 h 40"/>
                <a:gd name="T2" fmla="*/ 36 w 168"/>
                <a:gd name="T3" fmla="*/ 40 h 40"/>
                <a:gd name="T4" fmla="*/ 73 w 168"/>
                <a:gd name="T5" fmla="*/ 24 h 40"/>
                <a:gd name="T6" fmla="*/ 168 w 168"/>
                <a:gd name="T7" fmla="*/ 12 h 40"/>
                <a:gd name="T8" fmla="*/ 0 w 168"/>
                <a:gd name="T9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8" h="40">
                  <a:moveTo>
                    <a:pt x="0" y="0"/>
                  </a:moveTo>
                  <a:lnTo>
                    <a:pt x="36" y="40"/>
                  </a:lnTo>
                  <a:lnTo>
                    <a:pt x="73" y="24"/>
                  </a:lnTo>
                  <a:lnTo>
                    <a:pt x="168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96" name="Freeform 368"/>
            <p:cNvSpPr>
              <a:spLocks/>
            </p:cNvSpPr>
            <p:nvPr/>
          </p:nvSpPr>
          <p:spPr bwMode="auto">
            <a:xfrm>
              <a:off x="1391" y="1635"/>
              <a:ext cx="5" cy="22"/>
            </a:xfrm>
            <a:custGeom>
              <a:avLst/>
              <a:gdLst>
                <a:gd name="T0" fmla="*/ 30 w 30"/>
                <a:gd name="T1" fmla="*/ 0 h 154"/>
                <a:gd name="T2" fmla="*/ 1 w 30"/>
                <a:gd name="T3" fmla="*/ 3 h 154"/>
                <a:gd name="T4" fmla="*/ 1 w 30"/>
                <a:gd name="T5" fmla="*/ 38 h 154"/>
                <a:gd name="T6" fmla="*/ 0 w 30"/>
                <a:gd name="T7" fmla="*/ 122 h 154"/>
                <a:gd name="T8" fmla="*/ 0 w 30"/>
                <a:gd name="T9" fmla="*/ 154 h 154"/>
                <a:gd name="T10" fmla="*/ 28 w 30"/>
                <a:gd name="T11" fmla="*/ 151 h 154"/>
                <a:gd name="T12" fmla="*/ 29 w 30"/>
                <a:gd name="T13" fmla="*/ 79 h 154"/>
                <a:gd name="T14" fmla="*/ 30 w 30"/>
                <a:gd name="T15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" h="154">
                  <a:moveTo>
                    <a:pt x="30" y="0"/>
                  </a:moveTo>
                  <a:lnTo>
                    <a:pt x="1" y="3"/>
                  </a:lnTo>
                  <a:lnTo>
                    <a:pt x="1" y="38"/>
                  </a:lnTo>
                  <a:lnTo>
                    <a:pt x="0" y="122"/>
                  </a:lnTo>
                  <a:lnTo>
                    <a:pt x="0" y="154"/>
                  </a:lnTo>
                  <a:lnTo>
                    <a:pt x="28" y="151"/>
                  </a:lnTo>
                  <a:lnTo>
                    <a:pt x="29" y="79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97" name="Freeform 369"/>
            <p:cNvSpPr>
              <a:spLocks/>
            </p:cNvSpPr>
            <p:nvPr/>
          </p:nvSpPr>
          <p:spPr bwMode="auto">
            <a:xfrm>
              <a:off x="1402" y="1634"/>
              <a:ext cx="4" cy="21"/>
            </a:xfrm>
            <a:custGeom>
              <a:avLst/>
              <a:gdLst>
                <a:gd name="T0" fmla="*/ 28 w 28"/>
                <a:gd name="T1" fmla="*/ 0 h 151"/>
                <a:gd name="T2" fmla="*/ 0 w 28"/>
                <a:gd name="T3" fmla="*/ 3 h 151"/>
                <a:gd name="T4" fmla="*/ 0 w 28"/>
                <a:gd name="T5" fmla="*/ 151 h 151"/>
                <a:gd name="T6" fmla="*/ 28 w 28"/>
                <a:gd name="T7" fmla="*/ 147 h 151"/>
                <a:gd name="T8" fmla="*/ 28 w 28"/>
                <a:gd name="T9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151">
                  <a:moveTo>
                    <a:pt x="28" y="0"/>
                  </a:moveTo>
                  <a:lnTo>
                    <a:pt x="0" y="3"/>
                  </a:lnTo>
                  <a:lnTo>
                    <a:pt x="0" y="151"/>
                  </a:lnTo>
                  <a:lnTo>
                    <a:pt x="28" y="14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98" name="Freeform 370"/>
            <p:cNvSpPr>
              <a:spLocks/>
            </p:cNvSpPr>
            <p:nvPr/>
          </p:nvSpPr>
          <p:spPr bwMode="auto">
            <a:xfrm>
              <a:off x="1422" y="1629"/>
              <a:ext cx="32" cy="44"/>
            </a:xfrm>
            <a:custGeom>
              <a:avLst/>
              <a:gdLst>
                <a:gd name="T0" fmla="*/ 189 w 223"/>
                <a:gd name="T1" fmla="*/ 0 h 311"/>
                <a:gd name="T2" fmla="*/ 183 w 223"/>
                <a:gd name="T3" fmla="*/ 10 h 311"/>
                <a:gd name="T4" fmla="*/ 151 w 223"/>
                <a:gd name="T5" fmla="*/ 52 h 311"/>
                <a:gd name="T6" fmla="*/ 0 w 223"/>
                <a:gd name="T7" fmla="*/ 76 h 311"/>
                <a:gd name="T8" fmla="*/ 168 w 223"/>
                <a:gd name="T9" fmla="*/ 88 h 311"/>
                <a:gd name="T10" fmla="*/ 148 w 223"/>
                <a:gd name="T11" fmla="*/ 293 h 311"/>
                <a:gd name="T12" fmla="*/ 129 w 223"/>
                <a:gd name="T13" fmla="*/ 302 h 311"/>
                <a:gd name="T14" fmla="*/ 59 w 223"/>
                <a:gd name="T15" fmla="*/ 305 h 311"/>
                <a:gd name="T16" fmla="*/ 200 w 223"/>
                <a:gd name="T17" fmla="*/ 311 h 311"/>
                <a:gd name="T18" fmla="*/ 179 w 223"/>
                <a:gd name="T19" fmla="*/ 289 h 311"/>
                <a:gd name="T20" fmla="*/ 180 w 223"/>
                <a:gd name="T21" fmla="*/ 278 h 311"/>
                <a:gd name="T22" fmla="*/ 189 w 223"/>
                <a:gd name="T23" fmla="*/ 186 h 311"/>
                <a:gd name="T24" fmla="*/ 194 w 223"/>
                <a:gd name="T25" fmla="*/ 126 h 311"/>
                <a:gd name="T26" fmla="*/ 197 w 223"/>
                <a:gd name="T27" fmla="*/ 96 h 311"/>
                <a:gd name="T28" fmla="*/ 223 w 223"/>
                <a:gd name="T29" fmla="*/ 43 h 311"/>
                <a:gd name="T30" fmla="*/ 189 w 223"/>
                <a:gd name="T31" fmla="*/ 0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23" h="311">
                  <a:moveTo>
                    <a:pt x="189" y="0"/>
                  </a:moveTo>
                  <a:lnTo>
                    <a:pt x="183" y="10"/>
                  </a:lnTo>
                  <a:lnTo>
                    <a:pt x="151" y="52"/>
                  </a:lnTo>
                  <a:lnTo>
                    <a:pt x="0" y="76"/>
                  </a:lnTo>
                  <a:lnTo>
                    <a:pt x="168" y="88"/>
                  </a:lnTo>
                  <a:lnTo>
                    <a:pt x="148" y="293"/>
                  </a:lnTo>
                  <a:lnTo>
                    <a:pt x="129" y="302"/>
                  </a:lnTo>
                  <a:lnTo>
                    <a:pt x="59" y="305"/>
                  </a:lnTo>
                  <a:lnTo>
                    <a:pt x="200" y="311"/>
                  </a:lnTo>
                  <a:lnTo>
                    <a:pt x="179" y="289"/>
                  </a:lnTo>
                  <a:lnTo>
                    <a:pt x="180" y="278"/>
                  </a:lnTo>
                  <a:lnTo>
                    <a:pt x="189" y="186"/>
                  </a:lnTo>
                  <a:lnTo>
                    <a:pt x="194" y="126"/>
                  </a:lnTo>
                  <a:lnTo>
                    <a:pt x="197" y="96"/>
                  </a:lnTo>
                  <a:lnTo>
                    <a:pt x="223" y="43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899" name="Freeform 371"/>
            <p:cNvSpPr>
              <a:spLocks/>
            </p:cNvSpPr>
            <p:nvPr/>
          </p:nvSpPr>
          <p:spPr bwMode="auto">
            <a:xfrm>
              <a:off x="1374" y="1624"/>
              <a:ext cx="50" cy="14"/>
            </a:xfrm>
            <a:custGeom>
              <a:avLst/>
              <a:gdLst>
                <a:gd name="T0" fmla="*/ 316 w 353"/>
                <a:gd name="T1" fmla="*/ 0 h 96"/>
                <a:gd name="T2" fmla="*/ 274 w 353"/>
                <a:gd name="T3" fmla="*/ 24 h 96"/>
                <a:gd name="T4" fmla="*/ 0 w 353"/>
                <a:gd name="T5" fmla="*/ 53 h 96"/>
                <a:gd name="T6" fmla="*/ 37 w 353"/>
                <a:gd name="T7" fmla="*/ 96 h 96"/>
                <a:gd name="T8" fmla="*/ 73 w 353"/>
                <a:gd name="T9" fmla="*/ 85 h 96"/>
                <a:gd name="T10" fmla="*/ 124 w 353"/>
                <a:gd name="T11" fmla="*/ 78 h 96"/>
                <a:gd name="T12" fmla="*/ 153 w 353"/>
                <a:gd name="T13" fmla="*/ 75 h 96"/>
                <a:gd name="T14" fmla="*/ 195 w 353"/>
                <a:gd name="T15" fmla="*/ 71 h 96"/>
                <a:gd name="T16" fmla="*/ 223 w 353"/>
                <a:gd name="T17" fmla="*/ 68 h 96"/>
                <a:gd name="T18" fmla="*/ 353 w 353"/>
                <a:gd name="T19" fmla="*/ 53 h 96"/>
                <a:gd name="T20" fmla="*/ 353 w 353"/>
                <a:gd name="T21" fmla="*/ 36 h 96"/>
                <a:gd name="T22" fmla="*/ 316 w 353"/>
                <a:gd name="T2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3" h="96">
                  <a:moveTo>
                    <a:pt x="316" y="0"/>
                  </a:moveTo>
                  <a:lnTo>
                    <a:pt x="274" y="24"/>
                  </a:lnTo>
                  <a:lnTo>
                    <a:pt x="0" y="53"/>
                  </a:lnTo>
                  <a:lnTo>
                    <a:pt x="37" y="96"/>
                  </a:lnTo>
                  <a:lnTo>
                    <a:pt x="73" y="85"/>
                  </a:lnTo>
                  <a:lnTo>
                    <a:pt x="124" y="78"/>
                  </a:lnTo>
                  <a:lnTo>
                    <a:pt x="153" y="75"/>
                  </a:lnTo>
                  <a:lnTo>
                    <a:pt x="195" y="71"/>
                  </a:lnTo>
                  <a:lnTo>
                    <a:pt x="223" y="68"/>
                  </a:lnTo>
                  <a:lnTo>
                    <a:pt x="353" y="53"/>
                  </a:lnTo>
                  <a:lnTo>
                    <a:pt x="353" y="36"/>
                  </a:lnTo>
                  <a:lnTo>
                    <a:pt x="31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00" name="Freeform 372"/>
            <p:cNvSpPr>
              <a:spLocks/>
            </p:cNvSpPr>
            <p:nvPr/>
          </p:nvSpPr>
          <p:spPr bwMode="auto">
            <a:xfrm>
              <a:off x="1527" y="1699"/>
              <a:ext cx="32" cy="7"/>
            </a:xfrm>
            <a:custGeom>
              <a:avLst/>
              <a:gdLst>
                <a:gd name="T0" fmla="*/ 177 w 223"/>
                <a:gd name="T1" fmla="*/ 0 h 52"/>
                <a:gd name="T2" fmla="*/ 141 w 223"/>
                <a:gd name="T3" fmla="*/ 24 h 52"/>
                <a:gd name="T4" fmla="*/ 0 w 223"/>
                <a:gd name="T5" fmla="*/ 42 h 52"/>
                <a:gd name="T6" fmla="*/ 223 w 223"/>
                <a:gd name="T7" fmla="*/ 52 h 52"/>
                <a:gd name="T8" fmla="*/ 223 w 223"/>
                <a:gd name="T9" fmla="*/ 32 h 52"/>
                <a:gd name="T10" fmla="*/ 177 w 223"/>
                <a:gd name="T11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3" h="52">
                  <a:moveTo>
                    <a:pt x="177" y="0"/>
                  </a:moveTo>
                  <a:lnTo>
                    <a:pt x="141" y="24"/>
                  </a:lnTo>
                  <a:lnTo>
                    <a:pt x="0" y="42"/>
                  </a:lnTo>
                  <a:lnTo>
                    <a:pt x="223" y="52"/>
                  </a:lnTo>
                  <a:lnTo>
                    <a:pt x="223" y="32"/>
                  </a:lnTo>
                  <a:lnTo>
                    <a:pt x="17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01" name="Freeform 373"/>
            <p:cNvSpPr>
              <a:spLocks/>
            </p:cNvSpPr>
            <p:nvPr/>
          </p:nvSpPr>
          <p:spPr bwMode="auto">
            <a:xfrm>
              <a:off x="1527" y="1672"/>
              <a:ext cx="26" cy="7"/>
            </a:xfrm>
            <a:custGeom>
              <a:avLst/>
              <a:gdLst>
                <a:gd name="T0" fmla="*/ 146 w 183"/>
                <a:gd name="T1" fmla="*/ 0 h 49"/>
                <a:gd name="T2" fmla="*/ 107 w 183"/>
                <a:gd name="T3" fmla="*/ 24 h 49"/>
                <a:gd name="T4" fmla="*/ 0 w 183"/>
                <a:gd name="T5" fmla="*/ 38 h 49"/>
                <a:gd name="T6" fmla="*/ 183 w 183"/>
                <a:gd name="T7" fmla="*/ 49 h 49"/>
                <a:gd name="T8" fmla="*/ 183 w 183"/>
                <a:gd name="T9" fmla="*/ 29 h 49"/>
                <a:gd name="T10" fmla="*/ 146 w 183"/>
                <a:gd name="T1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3" h="49">
                  <a:moveTo>
                    <a:pt x="146" y="0"/>
                  </a:moveTo>
                  <a:lnTo>
                    <a:pt x="107" y="24"/>
                  </a:lnTo>
                  <a:lnTo>
                    <a:pt x="0" y="38"/>
                  </a:lnTo>
                  <a:lnTo>
                    <a:pt x="183" y="49"/>
                  </a:lnTo>
                  <a:lnTo>
                    <a:pt x="183" y="29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02" name="Freeform 374"/>
            <p:cNvSpPr>
              <a:spLocks/>
            </p:cNvSpPr>
            <p:nvPr/>
          </p:nvSpPr>
          <p:spPr bwMode="auto">
            <a:xfrm>
              <a:off x="1474" y="1659"/>
              <a:ext cx="17" cy="25"/>
            </a:xfrm>
            <a:custGeom>
              <a:avLst/>
              <a:gdLst>
                <a:gd name="T0" fmla="*/ 94 w 122"/>
                <a:gd name="T1" fmla="*/ 0 h 178"/>
                <a:gd name="T2" fmla="*/ 66 w 122"/>
                <a:gd name="T3" fmla="*/ 52 h 178"/>
                <a:gd name="T4" fmla="*/ 35 w 122"/>
                <a:gd name="T5" fmla="*/ 107 h 178"/>
                <a:gd name="T6" fmla="*/ 0 w 122"/>
                <a:gd name="T7" fmla="*/ 165 h 178"/>
                <a:gd name="T8" fmla="*/ 12 w 122"/>
                <a:gd name="T9" fmla="*/ 178 h 178"/>
                <a:gd name="T10" fmla="*/ 33 w 122"/>
                <a:gd name="T11" fmla="*/ 150 h 178"/>
                <a:gd name="T12" fmla="*/ 70 w 122"/>
                <a:gd name="T13" fmla="*/ 96 h 178"/>
                <a:gd name="T14" fmla="*/ 102 w 122"/>
                <a:gd name="T15" fmla="*/ 47 h 178"/>
                <a:gd name="T16" fmla="*/ 122 w 122"/>
                <a:gd name="T17" fmla="*/ 12 h 178"/>
                <a:gd name="T18" fmla="*/ 94 w 122"/>
                <a:gd name="T19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2" h="178">
                  <a:moveTo>
                    <a:pt x="94" y="0"/>
                  </a:moveTo>
                  <a:lnTo>
                    <a:pt x="66" y="52"/>
                  </a:lnTo>
                  <a:lnTo>
                    <a:pt x="35" y="107"/>
                  </a:lnTo>
                  <a:lnTo>
                    <a:pt x="0" y="165"/>
                  </a:lnTo>
                  <a:lnTo>
                    <a:pt x="12" y="178"/>
                  </a:lnTo>
                  <a:lnTo>
                    <a:pt x="33" y="150"/>
                  </a:lnTo>
                  <a:lnTo>
                    <a:pt x="70" y="96"/>
                  </a:lnTo>
                  <a:lnTo>
                    <a:pt x="102" y="47"/>
                  </a:lnTo>
                  <a:lnTo>
                    <a:pt x="122" y="12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03" name="Freeform 375"/>
            <p:cNvSpPr>
              <a:spLocks/>
            </p:cNvSpPr>
            <p:nvPr/>
          </p:nvSpPr>
          <p:spPr bwMode="auto">
            <a:xfrm>
              <a:off x="1521" y="1655"/>
              <a:ext cx="38" cy="97"/>
            </a:xfrm>
            <a:custGeom>
              <a:avLst/>
              <a:gdLst>
                <a:gd name="T0" fmla="*/ 46 w 269"/>
                <a:gd name="T1" fmla="*/ 0 h 679"/>
                <a:gd name="T2" fmla="*/ 14 w 269"/>
                <a:gd name="T3" fmla="*/ 6 h 679"/>
                <a:gd name="T4" fmla="*/ 14 w 269"/>
                <a:gd name="T5" fmla="*/ 83 h 679"/>
                <a:gd name="T6" fmla="*/ 14 w 269"/>
                <a:gd name="T7" fmla="*/ 186 h 679"/>
                <a:gd name="T8" fmla="*/ 14 w 269"/>
                <a:gd name="T9" fmla="*/ 275 h 679"/>
                <a:gd name="T10" fmla="*/ 14 w 269"/>
                <a:gd name="T11" fmla="*/ 349 h 679"/>
                <a:gd name="T12" fmla="*/ 14 w 269"/>
                <a:gd name="T13" fmla="*/ 410 h 679"/>
                <a:gd name="T14" fmla="*/ 14 w 269"/>
                <a:gd name="T15" fmla="*/ 457 h 679"/>
                <a:gd name="T16" fmla="*/ 14 w 269"/>
                <a:gd name="T17" fmla="*/ 488 h 679"/>
                <a:gd name="T18" fmla="*/ 14 w 269"/>
                <a:gd name="T19" fmla="*/ 505 h 679"/>
                <a:gd name="T20" fmla="*/ 14 w 269"/>
                <a:gd name="T21" fmla="*/ 520 h 679"/>
                <a:gd name="T22" fmla="*/ 0 w 269"/>
                <a:gd name="T23" fmla="*/ 583 h 679"/>
                <a:gd name="T24" fmla="*/ 26 w 269"/>
                <a:gd name="T25" fmla="*/ 679 h 679"/>
                <a:gd name="T26" fmla="*/ 40 w 269"/>
                <a:gd name="T27" fmla="*/ 679 h 679"/>
                <a:gd name="T28" fmla="*/ 46 w 269"/>
                <a:gd name="T29" fmla="*/ 538 h 679"/>
                <a:gd name="T30" fmla="*/ 46 w 269"/>
                <a:gd name="T31" fmla="*/ 391 h 679"/>
                <a:gd name="T32" fmla="*/ 269 w 269"/>
                <a:gd name="T33" fmla="*/ 360 h 679"/>
                <a:gd name="T34" fmla="*/ 46 w 269"/>
                <a:gd name="T35" fmla="*/ 350 h 679"/>
                <a:gd name="T36" fmla="*/ 46 w 269"/>
                <a:gd name="T37" fmla="*/ 197 h 679"/>
                <a:gd name="T38" fmla="*/ 229 w 269"/>
                <a:gd name="T39" fmla="*/ 167 h 679"/>
                <a:gd name="T40" fmla="*/ 46 w 269"/>
                <a:gd name="T41" fmla="*/ 156 h 679"/>
                <a:gd name="T42" fmla="*/ 46 w 269"/>
                <a:gd name="T43" fmla="*/ 0 h 6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69" h="679">
                  <a:moveTo>
                    <a:pt x="46" y="0"/>
                  </a:moveTo>
                  <a:lnTo>
                    <a:pt x="14" y="6"/>
                  </a:lnTo>
                  <a:lnTo>
                    <a:pt x="14" y="83"/>
                  </a:lnTo>
                  <a:lnTo>
                    <a:pt x="14" y="186"/>
                  </a:lnTo>
                  <a:lnTo>
                    <a:pt x="14" y="275"/>
                  </a:lnTo>
                  <a:lnTo>
                    <a:pt x="14" y="349"/>
                  </a:lnTo>
                  <a:lnTo>
                    <a:pt x="14" y="410"/>
                  </a:lnTo>
                  <a:lnTo>
                    <a:pt x="14" y="457"/>
                  </a:lnTo>
                  <a:lnTo>
                    <a:pt x="14" y="488"/>
                  </a:lnTo>
                  <a:lnTo>
                    <a:pt x="14" y="505"/>
                  </a:lnTo>
                  <a:lnTo>
                    <a:pt x="14" y="520"/>
                  </a:lnTo>
                  <a:lnTo>
                    <a:pt x="0" y="583"/>
                  </a:lnTo>
                  <a:lnTo>
                    <a:pt x="26" y="679"/>
                  </a:lnTo>
                  <a:lnTo>
                    <a:pt x="40" y="679"/>
                  </a:lnTo>
                  <a:lnTo>
                    <a:pt x="46" y="538"/>
                  </a:lnTo>
                  <a:lnTo>
                    <a:pt x="46" y="391"/>
                  </a:lnTo>
                  <a:lnTo>
                    <a:pt x="269" y="360"/>
                  </a:lnTo>
                  <a:lnTo>
                    <a:pt x="46" y="350"/>
                  </a:lnTo>
                  <a:lnTo>
                    <a:pt x="46" y="197"/>
                  </a:lnTo>
                  <a:lnTo>
                    <a:pt x="229" y="167"/>
                  </a:lnTo>
                  <a:lnTo>
                    <a:pt x="46" y="156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04" name="Freeform 376"/>
            <p:cNvSpPr>
              <a:spLocks/>
            </p:cNvSpPr>
            <p:nvPr/>
          </p:nvSpPr>
          <p:spPr bwMode="auto">
            <a:xfrm>
              <a:off x="1521" y="1642"/>
              <a:ext cx="42" cy="13"/>
            </a:xfrm>
            <a:custGeom>
              <a:avLst/>
              <a:gdLst>
                <a:gd name="T0" fmla="*/ 258 w 295"/>
                <a:gd name="T1" fmla="*/ 0 h 88"/>
                <a:gd name="T2" fmla="*/ 256 w 295"/>
                <a:gd name="T3" fmla="*/ 1 h 88"/>
                <a:gd name="T4" fmla="*/ 214 w 295"/>
                <a:gd name="T5" fmla="*/ 25 h 88"/>
                <a:gd name="T6" fmla="*/ 0 w 295"/>
                <a:gd name="T7" fmla="*/ 59 h 88"/>
                <a:gd name="T8" fmla="*/ 47 w 295"/>
                <a:gd name="T9" fmla="*/ 88 h 88"/>
                <a:gd name="T10" fmla="*/ 295 w 295"/>
                <a:gd name="T11" fmla="*/ 49 h 88"/>
                <a:gd name="T12" fmla="*/ 295 w 295"/>
                <a:gd name="T13" fmla="*/ 29 h 88"/>
                <a:gd name="T14" fmla="*/ 258 w 295"/>
                <a:gd name="T1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5" h="88">
                  <a:moveTo>
                    <a:pt x="258" y="0"/>
                  </a:moveTo>
                  <a:lnTo>
                    <a:pt x="256" y="1"/>
                  </a:lnTo>
                  <a:lnTo>
                    <a:pt x="214" y="25"/>
                  </a:lnTo>
                  <a:lnTo>
                    <a:pt x="0" y="59"/>
                  </a:lnTo>
                  <a:lnTo>
                    <a:pt x="47" y="88"/>
                  </a:lnTo>
                  <a:lnTo>
                    <a:pt x="295" y="49"/>
                  </a:lnTo>
                  <a:lnTo>
                    <a:pt x="295" y="29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05" name="Freeform 377"/>
            <p:cNvSpPr>
              <a:spLocks/>
            </p:cNvSpPr>
            <p:nvPr/>
          </p:nvSpPr>
          <p:spPr bwMode="auto">
            <a:xfrm>
              <a:off x="1487" y="1614"/>
              <a:ext cx="20" cy="134"/>
            </a:xfrm>
            <a:custGeom>
              <a:avLst/>
              <a:gdLst>
                <a:gd name="T0" fmla="*/ 110 w 141"/>
                <a:gd name="T1" fmla="*/ 0 h 944"/>
                <a:gd name="T2" fmla="*/ 96 w 141"/>
                <a:gd name="T3" fmla="*/ 0 h 944"/>
                <a:gd name="T4" fmla="*/ 95 w 141"/>
                <a:gd name="T5" fmla="*/ 22 h 944"/>
                <a:gd name="T6" fmla="*/ 85 w 141"/>
                <a:gd name="T7" fmla="*/ 88 h 944"/>
                <a:gd name="T8" fmla="*/ 78 w 141"/>
                <a:gd name="T9" fmla="*/ 114 h 944"/>
                <a:gd name="T10" fmla="*/ 60 w 141"/>
                <a:gd name="T11" fmla="*/ 170 h 944"/>
                <a:gd name="T12" fmla="*/ 34 w 141"/>
                <a:gd name="T13" fmla="*/ 242 h 944"/>
                <a:gd name="T14" fmla="*/ 22 w 141"/>
                <a:gd name="T15" fmla="*/ 269 h 944"/>
                <a:gd name="T16" fmla="*/ 0 w 141"/>
                <a:gd name="T17" fmla="*/ 318 h 944"/>
                <a:gd name="T18" fmla="*/ 28 w 141"/>
                <a:gd name="T19" fmla="*/ 330 h 944"/>
                <a:gd name="T20" fmla="*/ 31 w 141"/>
                <a:gd name="T21" fmla="*/ 344 h 944"/>
                <a:gd name="T22" fmla="*/ 37 w 141"/>
                <a:gd name="T23" fmla="*/ 399 h 944"/>
                <a:gd name="T24" fmla="*/ 37 w 141"/>
                <a:gd name="T25" fmla="*/ 400 h 944"/>
                <a:gd name="T26" fmla="*/ 37 w 141"/>
                <a:gd name="T27" fmla="*/ 436 h 944"/>
                <a:gd name="T28" fmla="*/ 37 w 141"/>
                <a:gd name="T29" fmla="*/ 503 h 944"/>
                <a:gd name="T30" fmla="*/ 37 w 141"/>
                <a:gd name="T31" fmla="*/ 601 h 944"/>
                <a:gd name="T32" fmla="*/ 37 w 141"/>
                <a:gd name="T33" fmla="*/ 696 h 944"/>
                <a:gd name="T34" fmla="*/ 37 w 141"/>
                <a:gd name="T35" fmla="*/ 762 h 944"/>
                <a:gd name="T36" fmla="*/ 37 w 141"/>
                <a:gd name="T37" fmla="*/ 794 h 944"/>
                <a:gd name="T38" fmla="*/ 22 w 141"/>
                <a:gd name="T39" fmla="*/ 847 h 944"/>
                <a:gd name="T40" fmla="*/ 48 w 141"/>
                <a:gd name="T41" fmla="*/ 944 h 944"/>
                <a:gd name="T42" fmla="*/ 62 w 141"/>
                <a:gd name="T43" fmla="*/ 944 h 944"/>
                <a:gd name="T44" fmla="*/ 68 w 141"/>
                <a:gd name="T45" fmla="*/ 810 h 944"/>
                <a:gd name="T46" fmla="*/ 68 w 141"/>
                <a:gd name="T47" fmla="*/ 724 h 944"/>
                <a:gd name="T48" fmla="*/ 68 w 141"/>
                <a:gd name="T49" fmla="*/ 625 h 944"/>
                <a:gd name="T50" fmla="*/ 68 w 141"/>
                <a:gd name="T51" fmla="*/ 545 h 944"/>
                <a:gd name="T52" fmla="*/ 68 w 141"/>
                <a:gd name="T53" fmla="*/ 487 h 944"/>
                <a:gd name="T54" fmla="*/ 68 w 141"/>
                <a:gd name="T55" fmla="*/ 448 h 944"/>
                <a:gd name="T56" fmla="*/ 68 w 141"/>
                <a:gd name="T57" fmla="*/ 431 h 944"/>
                <a:gd name="T58" fmla="*/ 79 w 141"/>
                <a:gd name="T59" fmla="*/ 383 h 944"/>
                <a:gd name="T60" fmla="*/ 41 w 141"/>
                <a:gd name="T61" fmla="*/ 305 h 944"/>
                <a:gd name="T62" fmla="*/ 56 w 141"/>
                <a:gd name="T63" fmla="*/ 273 h 944"/>
                <a:gd name="T64" fmla="*/ 61 w 141"/>
                <a:gd name="T65" fmla="*/ 263 h 944"/>
                <a:gd name="T66" fmla="*/ 90 w 141"/>
                <a:gd name="T67" fmla="*/ 194 h 944"/>
                <a:gd name="T68" fmla="*/ 107 w 141"/>
                <a:gd name="T69" fmla="*/ 152 h 944"/>
                <a:gd name="T70" fmla="*/ 122 w 141"/>
                <a:gd name="T71" fmla="*/ 121 h 944"/>
                <a:gd name="T72" fmla="*/ 141 w 141"/>
                <a:gd name="T73" fmla="*/ 105 h 944"/>
                <a:gd name="T74" fmla="*/ 110 w 141"/>
                <a:gd name="T75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1" h="944">
                  <a:moveTo>
                    <a:pt x="110" y="0"/>
                  </a:moveTo>
                  <a:lnTo>
                    <a:pt x="96" y="0"/>
                  </a:lnTo>
                  <a:lnTo>
                    <a:pt x="95" y="22"/>
                  </a:lnTo>
                  <a:lnTo>
                    <a:pt x="85" y="88"/>
                  </a:lnTo>
                  <a:lnTo>
                    <a:pt x="78" y="114"/>
                  </a:lnTo>
                  <a:lnTo>
                    <a:pt x="60" y="170"/>
                  </a:lnTo>
                  <a:lnTo>
                    <a:pt x="34" y="242"/>
                  </a:lnTo>
                  <a:lnTo>
                    <a:pt x="22" y="269"/>
                  </a:lnTo>
                  <a:lnTo>
                    <a:pt x="0" y="318"/>
                  </a:lnTo>
                  <a:lnTo>
                    <a:pt x="28" y="330"/>
                  </a:lnTo>
                  <a:lnTo>
                    <a:pt x="31" y="344"/>
                  </a:lnTo>
                  <a:lnTo>
                    <a:pt x="37" y="399"/>
                  </a:lnTo>
                  <a:lnTo>
                    <a:pt x="37" y="400"/>
                  </a:lnTo>
                  <a:lnTo>
                    <a:pt x="37" y="436"/>
                  </a:lnTo>
                  <a:lnTo>
                    <a:pt x="37" y="503"/>
                  </a:lnTo>
                  <a:lnTo>
                    <a:pt x="37" y="601"/>
                  </a:lnTo>
                  <a:lnTo>
                    <a:pt x="37" y="696"/>
                  </a:lnTo>
                  <a:lnTo>
                    <a:pt x="37" y="762"/>
                  </a:lnTo>
                  <a:lnTo>
                    <a:pt x="37" y="794"/>
                  </a:lnTo>
                  <a:lnTo>
                    <a:pt x="22" y="847"/>
                  </a:lnTo>
                  <a:lnTo>
                    <a:pt x="48" y="944"/>
                  </a:lnTo>
                  <a:lnTo>
                    <a:pt x="62" y="944"/>
                  </a:lnTo>
                  <a:lnTo>
                    <a:pt x="68" y="810"/>
                  </a:lnTo>
                  <a:lnTo>
                    <a:pt x="68" y="724"/>
                  </a:lnTo>
                  <a:lnTo>
                    <a:pt x="68" y="625"/>
                  </a:lnTo>
                  <a:lnTo>
                    <a:pt x="68" y="545"/>
                  </a:lnTo>
                  <a:lnTo>
                    <a:pt x="68" y="487"/>
                  </a:lnTo>
                  <a:lnTo>
                    <a:pt x="68" y="448"/>
                  </a:lnTo>
                  <a:lnTo>
                    <a:pt x="68" y="431"/>
                  </a:lnTo>
                  <a:lnTo>
                    <a:pt x="79" y="383"/>
                  </a:lnTo>
                  <a:lnTo>
                    <a:pt x="41" y="305"/>
                  </a:lnTo>
                  <a:lnTo>
                    <a:pt x="56" y="273"/>
                  </a:lnTo>
                  <a:lnTo>
                    <a:pt x="61" y="263"/>
                  </a:lnTo>
                  <a:lnTo>
                    <a:pt x="90" y="194"/>
                  </a:lnTo>
                  <a:lnTo>
                    <a:pt x="107" y="152"/>
                  </a:lnTo>
                  <a:lnTo>
                    <a:pt x="122" y="121"/>
                  </a:lnTo>
                  <a:lnTo>
                    <a:pt x="141" y="105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06" name="Freeform 378"/>
            <p:cNvSpPr>
              <a:spLocks/>
            </p:cNvSpPr>
            <p:nvPr/>
          </p:nvSpPr>
          <p:spPr bwMode="auto">
            <a:xfrm>
              <a:off x="1501" y="1612"/>
              <a:ext cx="31" cy="70"/>
            </a:xfrm>
            <a:custGeom>
              <a:avLst/>
              <a:gdLst>
                <a:gd name="T0" fmla="*/ 186 w 220"/>
                <a:gd name="T1" fmla="*/ 0 h 492"/>
                <a:gd name="T2" fmla="*/ 172 w 220"/>
                <a:gd name="T3" fmla="*/ 0 h 492"/>
                <a:gd name="T4" fmla="*/ 169 w 220"/>
                <a:gd name="T5" fmla="*/ 56 h 492"/>
                <a:gd name="T6" fmla="*/ 158 w 220"/>
                <a:gd name="T7" fmla="*/ 118 h 492"/>
                <a:gd name="T8" fmla="*/ 153 w 220"/>
                <a:gd name="T9" fmla="*/ 135 h 492"/>
                <a:gd name="T10" fmla="*/ 135 w 220"/>
                <a:gd name="T11" fmla="*/ 190 h 492"/>
                <a:gd name="T12" fmla="*/ 110 w 220"/>
                <a:gd name="T13" fmla="*/ 259 h 492"/>
                <a:gd name="T14" fmla="*/ 108 w 220"/>
                <a:gd name="T15" fmla="*/ 264 h 492"/>
                <a:gd name="T16" fmla="*/ 87 w 220"/>
                <a:gd name="T17" fmla="*/ 312 h 492"/>
                <a:gd name="T18" fmla="*/ 63 w 220"/>
                <a:gd name="T19" fmla="*/ 364 h 492"/>
                <a:gd name="T20" fmla="*/ 33 w 220"/>
                <a:gd name="T21" fmla="*/ 420 h 492"/>
                <a:gd name="T22" fmla="*/ 0 w 220"/>
                <a:gd name="T23" fmla="*/ 481 h 492"/>
                <a:gd name="T24" fmla="*/ 14 w 220"/>
                <a:gd name="T25" fmla="*/ 492 h 492"/>
                <a:gd name="T26" fmla="*/ 49 w 220"/>
                <a:gd name="T27" fmla="*/ 435 h 492"/>
                <a:gd name="T28" fmla="*/ 82 w 220"/>
                <a:gd name="T29" fmla="*/ 381 h 492"/>
                <a:gd name="T30" fmla="*/ 109 w 220"/>
                <a:gd name="T31" fmla="*/ 333 h 492"/>
                <a:gd name="T32" fmla="*/ 118 w 220"/>
                <a:gd name="T33" fmla="*/ 313 h 492"/>
                <a:gd name="T34" fmla="*/ 152 w 220"/>
                <a:gd name="T35" fmla="*/ 308 h 492"/>
                <a:gd name="T36" fmla="*/ 184 w 220"/>
                <a:gd name="T37" fmla="*/ 302 h 492"/>
                <a:gd name="T38" fmla="*/ 137 w 220"/>
                <a:gd name="T39" fmla="*/ 273 h 492"/>
                <a:gd name="T40" fmla="*/ 160 w 220"/>
                <a:gd name="T41" fmla="*/ 222 h 492"/>
                <a:gd name="T42" fmla="*/ 178 w 220"/>
                <a:gd name="T43" fmla="*/ 174 h 492"/>
                <a:gd name="T44" fmla="*/ 198 w 220"/>
                <a:gd name="T45" fmla="*/ 125 h 492"/>
                <a:gd name="T46" fmla="*/ 220 w 220"/>
                <a:gd name="T47" fmla="*/ 105 h 492"/>
                <a:gd name="T48" fmla="*/ 186 w 220"/>
                <a:gd name="T49" fmla="*/ 0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0" h="492">
                  <a:moveTo>
                    <a:pt x="186" y="0"/>
                  </a:moveTo>
                  <a:lnTo>
                    <a:pt x="172" y="0"/>
                  </a:lnTo>
                  <a:lnTo>
                    <a:pt x="169" y="56"/>
                  </a:lnTo>
                  <a:lnTo>
                    <a:pt x="158" y="118"/>
                  </a:lnTo>
                  <a:lnTo>
                    <a:pt x="153" y="135"/>
                  </a:lnTo>
                  <a:lnTo>
                    <a:pt x="135" y="190"/>
                  </a:lnTo>
                  <a:lnTo>
                    <a:pt x="110" y="259"/>
                  </a:lnTo>
                  <a:lnTo>
                    <a:pt x="108" y="264"/>
                  </a:lnTo>
                  <a:lnTo>
                    <a:pt x="87" y="312"/>
                  </a:lnTo>
                  <a:lnTo>
                    <a:pt x="63" y="364"/>
                  </a:lnTo>
                  <a:lnTo>
                    <a:pt x="33" y="420"/>
                  </a:lnTo>
                  <a:lnTo>
                    <a:pt x="0" y="481"/>
                  </a:lnTo>
                  <a:lnTo>
                    <a:pt x="14" y="492"/>
                  </a:lnTo>
                  <a:lnTo>
                    <a:pt x="49" y="435"/>
                  </a:lnTo>
                  <a:lnTo>
                    <a:pt x="82" y="381"/>
                  </a:lnTo>
                  <a:lnTo>
                    <a:pt x="109" y="333"/>
                  </a:lnTo>
                  <a:lnTo>
                    <a:pt x="118" y="313"/>
                  </a:lnTo>
                  <a:lnTo>
                    <a:pt x="152" y="308"/>
                  </a:lnTo>
                  <a:lnTo>
                    <a:pt x="184" y="302"/>
                  </a:lnTo>
                  <a:lnTo>
                    <a:pt x="137" y="273"/>
                  </a:lnTo>
                  <a:lnTo>
                    <a:pt x="160" y="222"/>
                  </a:lnTo>
                  <a:lnTo>
                    <a:pt x="178" y="174"/>
                  </a:lnTo>
                  <a:lnTo>
                    <a:pt x="198" y="125"/>
                  </a:lnTo>
                  <a:lnTo>
                    <a:pt x="220" y="10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07" name="Line 379"/>
            <p:cNvSpPr>
              <a:spLocks noChangeShapeType="1"/>
            </p:cNvSpPr>
            <p:nvPr/>
          </p:nvSpPr>
          <p:spPr bwMode="auto">
            <a:xfrm>
              <a:off x="2263" y="1863"/>
              <a:ext cx="193" cy="1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08" name="Line 380"/>
            <p:cNvSpPr>
              <a:spLocks noChangeShapeType="1"/>
            </p:cNvSpPr>
            <p:nvPr/>
          </p:nvSpPr>
          <p:spPr bwMode="auto">
            <a:xfrm flipH="1" flipV="1">
              <a:off x="1138" y="1600"/>
              <a:ext cx="301" cy="3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09" name="Line 381"/>
            <p:cNvSpPr>
              <a:spLocks noChangeShapeType="1"/>
            </p:cNvSpPr>
            <p:nvPr/>
          </p:nvSpPr>
          <p:spPr bwMode="auto">
            <a:xfrm>
              <a:off x="1138" y="1600"/>
              <a:ext cx="68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10" name="Freeform 382"/>
            <p:cNvSpPr>
              <a:spLocks/>
            </p:cNvSpPr>
            <p:nvPr/>
          </p:nvSpPr>
          <p:spPr bwMode="auto">
            <a:xfrm>
              <a:off x="2511" y="1987"/>
              <a:ext cx="24" cy="5"/>
            </a:xfrm>
            <a:custGeom>
              <a:avLst/>
              <a:gdLst>
                <a:gd name="T0" fmla="*/ 134 w 172"/>
                <a:gd name="T1" fmla="*/ 0 h 36"/>
                <a:gd name="T2" fmla="*/ 96 w 172"/>
                <a:gd name="T3" fmla="*/ 24 h 36"/>
                <a:gd name="T4" fmla="*/ 0 w 172"/>
                <a:gd name="T5" fmla="*/ 31 h 36"/>
                <a:gd name="T6" fmla="*/ 172 w 172"/>
                <a:gd name="T7" fmla="*/ 36 h 36"/>
                <a:gd name="T8" fmla="*/ 134 w 172"/>
                <a:gd name="T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2" h="36">
                  <a:moveTo>
                    <a:pt x="134" y="0"/>
                  </a:moveTo>
                  <a:lnTo>
                    <a:pt x="96" y="24"/>
                  </a:lnTo>
                  <a:lnTo>
                    <a:pt x="0" y="31"/>
                  </a:lnTo>
                  <a:lnTo>
                    <a:pt x="172" y="36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11" name="Freeform 383"/>
            <p:cNvSpPr>
              <a:spLocks/>
            </p:cNvSpPr>
            <p:nvPr/>
          </p:nvSpPr>
          <p:spPr bwMode="auto">
            <a:xfrm>
              <a:off x="2563" y="1968"/>
              <a:ext cx="24" cy="32"/>
            </a:xfrm>
            <a:custGeom>
              <a:avLst/>
              <a:gdLst>
                <a:gd name="T0" fmla="*/ 146 w 167"/>
                <a:gd name="T1" fmla="*/ 0 h 223"/>
                <a:gd name="T2" fmla="*/ 133 w 167"/>
                <a:gd name="T3" fmla="*/ 0 h 223"/>
                <a:gd name="T4" fmla="*/ 126 w 167"/>
                <a:gd name="T5" fmla="*/ 186 h 223"/>
                <a:gd name="T6" fmla="*/ 98 w 167"/>
                <a:gd name="T7" fmla="*/ 193 h 223"/>
                <a:gd name="T8" fmla="*/ 41 w 167"/>
                <a:gd name="T9" fmla="*/ 195 h 223"/>
                <a:gd name="T10" fmla="*/ 0 w 167"/>
                <a:gd name="T11" fmla="*/ 195 h 223"/>
                <a:gd name="T12" fmla="*/ 167 w 167"/>
                <a:gd name="T13" fmla="*/ 223 h 223"/>
                <a:gd name="T14" fmla="*/ 146 w 167"/>
                <a:gd name="T15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7" h="223">
                  <a:moveTo>
                    <a:pt x="146" y="0"/>
                  </a:moveTo>
                  <a:lnTo>
                    <a:pt x="133" y="0"/>
                  </a:lnTo>
                  <a:lnTo>
                    <a:pt x="126" y="186"/>
                  </a:lnTo>
                  <a:lnTo>
                    <a:pt x="98" y="193"/>
                  </a:lnTo>
                  <a:lnTo>
                    <a:pt x="41" y="195"/>
                  </a:lnTo>
                  <a:lnTo>
                    <a:pt x="0" y="195"/>
                  </a:lnTo>
                  <a:lnTo>
                    <a:pt x="167" y="223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12" name="Freeform 384"/>
            <p:cNvSpPr>
              <a:spLocks/>
            </p:cNvSpPr>
            <p:nvPr/>
          </p:nvSpPr>
          <p:spPr bwMode="auto">
            <a:xfrm>
              <a:off x="2514" y="1968"/>
              <a:ext cx="20" cy="10"/>
            </a:xfrm>
            <a:custGeom>
              <a:avLst/>
              <a:gdLst>
                <a:gd name="T0" fmla="*/ 104 w 135"/>
                <a:gd name="T1" fmla="*/ 0 h 68"/>
                <a:gd name="T2" fmla="*/ 74 w 135"/>
                <a:gd name="T3" fmla="*/ 16 h 68"/>
                <a:gd name="T4" fmla="*/ 0 w 135"/>
                <a:gd name="T5" fmla="*/ 24 h 68"/>
                <a:gd name="T6" fmla="*/ 31 w 135"/>
                <a:gd name="T7" fmla="*/ 68 h 68"/>
                <a:gd name="T8" fmla="*/ 57 w 135"/>
                <a:gd name="T9" fmla="*/ 52 h 68"/>
                <a:gd name="T10" fmla="*/ 135 w 135"/>
                <a:gd name="T11" fmla="*/ 44 h 68"/>
                <a:gd name="T12" fmla="*/ 135 w 135"/>
                <a:gd name="T13" fmla="*/ 28 h 68"/>
                <a:gd name="T14" fmla="*/ 104 w 135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5" h="68">
                  <a:moveTo>
                    <a:pt x="104" y="0"/>
                  </a:moveTo>
                  <a:lnTo>
                    <a:pt x="74" y="16"/>
                  </a:lnTo>
                  <a:lnTo>
                    <a:pt x="0" y="24"/>
                  </a:lnTo>
                  <a:lnTo>
                    <a:pt x="31" y="68"/>
                  </a:lnTo>
                  <a:lnTo>
                    <a:pt x="57" y="52"/>
                  </a:lnTo>
                  <a:lnTo>
                    <a:pt x="135" y="44"/>
                  </a:lnTo>
                  <a:lnTo>
                    <a:pt x="135" y="28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13" name="Freeform 385"/>
            <p:cNvSpPr>
              <a:spLocks/>
            </p:cNvSpPr>
            <p:nvPr/>
          </p:nvSpPr>
          <p:spPr bwMode="auto">
            <a:xfrm>
              <a:off x="2505" y="1963"/>
              <a:ext cx="30" cy="45"/>
            </a:xfrm>
            <a:custGeom>
              <a:avLst/>
              <a:gdLst>
                <a:gd name="T0" fmla="*/ 11 w 214"/>
                <a:gd name="T1" fmla="*/ 0 h 319"/>
                <a:gd name="T2" fmla="*/ 11 w 214"/>
                <a:gd name="T3" fmla="*/ 94 h 319"/>
                <a:gd name="T4" fmla="*/ 11 w 214"/>
                <a:gd name="T5" fmla="*/ 153 h 319"/>
                <a:gd name="T6" fmla="*/ 11 w 214"/>
                <a:gd name="T7" fmla="*/ 177 h 319"/>
                <a:gd name="T8" fmla="*/ 0 w 214"/>
                <a:gd name="T9" fmla="*/ 222 h 319"/>
                <a:gd name="T10" fmla="*/ 26 w 214"/>
                <a:gd name="T11" fmla="*/ 319 h 319"/>
                <a:gd name="T12" fmla="*/ 40 w 214"/>
                <a:gd name="T13" fmla="*/ 319 h 319"/>
                <a:gd name="T14" fmla="*/ 40 w 214"/>
                <a:gd name="T15" fmla="*/ 309 h 319"/>
                <a:gd name="T16" fmla="*/ 41 w 214"/>
                <a:gd name="T17" fmla="*/ 274 h 319"/>
                <a:gd name="T18" fmla="*/ 42 w 214"/>
                <a:gd name="T19" fmla="*/ 240 h 319"/>
                <a:gd name="T20" fmla="*/ 214 w 214"/>
                <a:gd name="T21" fmla="*/ 219 h 319"/>
                <a:gd name="T22" fmla="*/ 214 w 214"/>
                <a:gd name="T23" fmla="*/ 205 h 319"/>
                <a:gd name="T24" fmla="*/ 42 w 214"/>
                <a:gd name="T25" fmla="*/ 200 h 319"/>
                <a:gd name="T26" fmla="*/ 42 w 214"/>
                <a:gd name="T27" fmla="*/ 181 h 319"/>
                <a:gd name="T28" fmla="*/ 43 w 214"/>
                <a:gd name="T29" fmla="*/ 121 h 319"/>
                <a:gd name="T30" fmla="*/ 43 w 214"/>
                <a:gd name="T31" fmla="*/ 53 h 319"/>
                <a:gd name="T32" fmla="*/ 42 w 214"/>
                <a:gd name="T33" fmla="*/ 15 h 319"/>
                <a:gd name="T34" fmla="*/ 11 w 214"/>
                <a:gd name="T35" fmla="*/ 0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4" h="319">
                  <a:moveTo>
                    <a:pt x="11" y="0"/>
                  </a:moveTo>
                  <a:lnTo>
                    <a:pt x="11" y="94"/>
                  </a:lnTo>
                  <a:lnTo>
                    <a:pt x="11" y="153"/>
                  </a:lnTo>
                  <a:lnTo>
                    <a:pt x="11" y="177"/>
                  </a:lnTo>
                  <a:lnTo>
                    <a:pt x="0" y="222"/>
                  </a:lnTo>
                  <a:lnTo>
                    <a:pt x="26" y="319"/>
                  </a:lnTo>
                  <a:lnTo>
                    <a:pt x="40" y="319"/>
                  </a:lnTo>
                  <a:lnTo>
                    <a:pt x="40" y="309"/>
                  </a:lnTo>
                  <a:lnTo>
                    <a:pt x="41" y="274"/>
                  </a:lnTo>
                  <a:lnTo>
                    <a:pt x="42" y="240"/>
                  </a:lnTo>
                  <a:lnTo>
                    <a:pt x="214" y="219"/>
                  </a:lnTo>
                  <a:lnTo>
                    <a:pt x="214" y="205"/>
                  </a:lnTo>
                  <a:lnTo>
                    <a:pt x="42" y="200"/>
                  </a:lnTo>
                  <a:lnTo>
                    <a:pt x="42" y="181"/>
                  </a:lnTo>
                  <a:lnTo>
                    <a:pt x="43" y="121"/>
                  </a:lnTo>
                  <a:lnTo>
                    <a:pt x="43" y="53"/>
                  </a:lnTo>
                  <a:lnTo>
                    <a:pt x="42" y="1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14" name="Freeform 386"/>
            <p:cNvSpPr>
              <a:spLocks/>
            </p:cNvSpPr>
            <p:nvPr/>
          </p:nvSpPr>
          <p:spPr bwMode="auto">
            <a:xfrm>
              <a:off x="2528" y="1952"/>
              <a:ext cx="11" cy="4"/>
            </a:xfrm>
            <a:custGeom>
              <a:avLst/>
              <a:gdLst>
                <a:gd name="T0" fmla="*/ 0 w 73"/>
                <a:gd name="T1" fmla="*/ 0 h 25"/>
                <a:gd name="T2" fmla="*/ 31 w 73"/>
                <a:gd name="T3" fmla="*/ 25 h 25"/>
                <a:gd name="T4" fmla="*/ 73 w 73"/>
                <a:gd name="T5" fmla="*/ 20 h 25"/>
                <a:gd name="T6" fmla="*/ 0 w 73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25">
                  <a:moveTo>
                    <a:pt x="0" y="0"/>
                  </a:moveTo>
                  <a:lnTo>
                    <a:pt x="31" y="25"/>
                  </a:lnTo>
                  <a:lnTo>
                    <a:pt x="73" y="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15" name="Freeform 387"/>
            <p:cNvSpPr>
              <a:spLocks/>
            </p:cNvSpPr>
            <p:nvPr/>
          </p:nvSpPr>
          <p:spPr bwMode="auto">
            <a:xfrm>
              <a:off x="2535" y="1948"/>
              <a:ext cx="4" cy="3"/>
            </a:xfrm>
            <a:custGeom>
              <a:avLst/>
              <a:gdLst>
                <a:gd name="T0" fmla="*/ 20 w 29"/>
                <a:gd name="T1" fmla="*/ 0 h 16"/>
                <a:gd name="T2" fmla="*/ 0 w 29"/>
                <a:gd name="T3" fmla="*/ 16 h 16"/>
                <a:gd name="T4" fmla="*/ 29 w 29"/>
                <a:gd name="T5" fmla="*/ 15 h 16"/>
                <a:gd name="T6" fmla="*/ 20 w 29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16">
                  <a:moveTo>
                    <a:pt x="20" y="0"/>
                  </a:moveTo>
                  <a:lnTo>
                    <a:pt x="0" y="16"/>
                  </a:lnTo>
                  <a:lnTo>
                    <a:pt x="29" y="15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16" name="Freeform 388"/>
            <p:cNvSpPr>
              <a:spLocks/>
            </p:cNvSpPr>
            <p:nvPr/>
          </p:nvSpPr>
          <p:spPr bwMode="auto">
            <a:xfrm>
              <a:off x="2551" y="1928"/>
              <a:ext cx="36" cy="74"/>
            </a:xfrm>
            <a:custGeom>
              <a:avLst/>
              <a:gdLst>
                <a:gd name="T0" fmla="*/ 12 w 255"/>
                <a:gd name="T1" fmla="*/ 0 h 517"/>
                <a:gd name="T2" fmla="*/ 0 w 255"/>
                <a:gd name="T3" fmla="*/ 0 h 517"/>
                <a:gd name="T4" fmla="*/ 9 w 255"/>
                <a:gd name="T5" fmla="*/ 59 h 517"/>
                <a:gd name="T6" fmla="*/ 14 w 255"/>
                <a:gd name="T7" fmla="*/ 114 h 517"/>
                <a:gd name="T8" fmla="*/ 14 w 255"/>
                <a:gd name="T9" fmla="*/ 445 h 517"/>
                <a:gd name="T10" fmla="*/ 16 w 255"/>
                <a:gd name="T11" fmla="*/ 464 h 517"/>
                <a:gd name="T12" fmla="*/ 37 w 255"/>
                <a:gd name="T13" fmla="*/ 505 h 517"/>
                <a:gd name="T14" fmla="*/ 82 w 255"/>
                <a:gd name="T15" fmla="*/ 517 h 517"/>
                <a:gd name="T16" fmla="*/ 129 w 255"/>
                <a:gd name="T17" fmla="*/ 517 h 517"/>
                <a:gd name="T18" fmla="*/ 162 w 255"/>
                <a:gd name="T19" fmla="*/ 516 h 517"/>
                <a:gd name="T20" fmla="*/ 208 w 255"/>
                <a:gd name="T21" fmla="*/ 513 h 517"/>
                <a:gd name="T22" fmla="*/ 255 w 255"/>
                <a:gd name="T23" fmla="*/ 505 h 517"/>
                <a:gd name="T24" fmla="*/ 88 w 255"/>
                <a:gd name="T25" fmla="*/ 477 h 517"/>
                <a:gd name="T26" fmla="*/ 66 w 255"/>
                <a:gd name="T27" fmla="*/ 472 h 517"/>
                <a:gd name="T28" fmla="*/ 46 w 255"/>
                <a:gd name="T29" fmla="*/ 432 h 517"/>
                <a:gd name="T30" fmla="*/ 46 w 255"/>
                <a:gd name="T31" fmla="*/ 90 h 517"/>
                <a:gd name="T32" fmla="*/ 187 w 255"/>
                <a:gd name="T33" fmla="*/ 69 h 517"/>
                <a:gd name="T34" fmla="*/ 180 w 255"/>
                <a:gd name="T35" fmla="*/ 53 h 517"/>
                <a:gd name="T36" fmla="*/ 40 w 255"/>
                <a:gd name="T37" fmla="*/ 48 h 517"/>
                <a:gd name="T38" fmla="*/ 12 w 255"/>
                <a:gd name="T39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5" h="517">
                  <a:moveTo>
                    <a:pt x="12" y="0"/>
                  </a:moveTo>
                  <a:lnTo>
                    <a:pt x="0" y="0"/>
                  </a:lnTo>
                  <a:lnTo>
                    <a:pt x="9" y="59"/>
                  </a:lnTo>
                  <a:lnTo>
                    <a:pt x="14" y="114"/>
                  </a:lnTo>
                  <a:lnTo>
                    <a:pt x="14" y="445"/>
                  </a:lnTo>
                  <a:lnTo>
                    <a:pt x="16" y="464"/>
                  </a:lnTo>
                  <a:lnTo>
                    <a:pt x="37" y="505"/>
                  </a:lnTo>
                  <a:lnTo>
                    <a:pt x="82" y="517"/>
                  </a:lnTo>
                  <a:lnTo>
                    <a:pt x="129" y="517"/>
                  </a:lnTo>
                  <a:lnTo>
                    <a:pt x="162" y="516"/>
                  </a:lnTo>
                  <a:lnTo>
                    <a:pt x="208" y="513"/>
                  </a:lnTo>
                  <a:lnTo>
                    <a:pt x="255" y="505"/>
                  </a:lnTo>
                  <a:lnTo>
                    <a:pt x="88" y="477"/>
                  </a:lnTo>
                  <a:lnTo>
                    <a:pt x="66" y="472"/>
                  </a:lnTo>
                  <a:lnTo>
                    <a:pt x="46" y="432"/>
                  </a:lnTo>
                  <a:lnTo>
                    <a:pt x="46" y="90"/>
                  </a:lnTo>
                  <a:lnTo>
                    <a:pt x="187" y="69"/>
                  </a:lnTo>
                  <a:lnTo>
                    <a:pt x="180" y="53"/>
                  </a:lnTo>
                  <a:lnTo>
                    <a:pt x="40" y="4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17" name="Freeform 389"/>
            <p:cNvSpPr>
              <a:spLocks/>
            </p:cNvSpPr>
            <p:nvPr/>
          </p:nvSpPr>
          <p:spPr bwMode="auto">
            <a:xfrm>
              <a:off x="2506" y="1925"/>
              <a:ext cx="15" cy="40"/>
            </a:xfrm>
            <a:custGeom>
              <a:avLst/>
              <a:gdLst>
                <a:gd name="T0" fmla="*/ 102 w 102"/>
                <a:gd name="T1" fmla="*/ 0 h 284"/>
                <a:gd name="T2" fmla="*/ 73 w 102"/>
                <a:gd name="T3" fmla="*/ 4 h 284"/>
                <a:gd name="T4" fmla="*/ 71 w 102"/>
                <a:gd name="T5" fmla="*/ 55 h 284"/>
                <a:gd name="T6" fmla="*/ 68 w 102"/>
                <a:gd name="T7" fmla="*/ 94 h 284"/>
                <a:gd name="T8" fmla="*/ 59 w 102"/>
                <a:gd name="T9" fmla="*/ 140 h 284"/>
                <a:gd name="T10" fmla="*/ 42 w 102"/>
                <a:gd name="T11" fmla="*/ 200 h 284"/>
                <a:gd name="T12" fmla="*/ 31 w 102"/>
                <a:gd name="T13" fmla="*/ 235 h 284"/>
                <a:gd name="T14" fmla="*/ 0 w 102"/>
                <a:gd name="T15" fmla="*/ 268 h 284"/>
                <a:gd name="T16" fmla="*/ 31 w 102"/>
                <a:gd name="T17" fmla="*/ 283 h 284"/>
                <a:gd name="T18" fmla="*/ 32 w 102"/>
                <a:gd name="T19" fmla="*/ 284 h 284"/>
                <a:gd name="T20" fmla="*/ 61 w 102"/>
                <a:gd name="T21" fmla="*/ 218 h 284"/>
                <a:gd name="T22" fmla="*/ 82 w 102"/>
                <a:gd name="T23" fmla="*/ 160 h 284"/>
                <a:gd name="T24" fmla="*/ 93 w 102"/>
                <a:gd name="T25" fmla="*/ 110 h 284"/>
                <a:gd name="T26" fmla="*/ 97 w 102"/>
                <a:gd name="T27" fmla="*/ 81 h 284"/>
                <a:gd name="T28" fmla="*/ 101 w 102"/>
                <a:gd name="T29" fmla="*/ 34 h 284"/>
                <a:gd name="T30" fmla="*/ 102 w 102"/>
                <a:gd name="T31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2" h="284">
                  <a:moveTo>
                    <a:pt x="102" y="0"/>
                  </a:moveTo>
                  <a:lnTo>
                    <a:pt x="73" y="4"/>
                  </a:lnTo>
                  <a:lnTo>
                    <a:pt x="71" y="55"/>
                  </a:lnTo>
                  <a:lnTo>
                    <a:pt x="68" y="94"/>
                  </a:lnTo>
                  <a:lnTo>
                    <a:pt x="59" y="140"/>
                  </a:lnTo>
                  <a:lnTo>
                    <a:pt x="42" y="200"/>
                  </a:lnTo>
                  <a:lnTo>
                    <a:pt x="31" y="235"/>
                  </a:lnTo>
                  <a:lnTo>
                    <a:pt x="0" y="268"/>
                  </a:lnTo>
                  <a:lnTo>
                    <a:pt x="31" y="283"/>
                  </a:lnTo>
                  <a:lnTo>
                    <a:pt x="32" y="284"/>
                  </a:lnTo>
                  <a:lnTo>
                    <a:pt x="61" y="218"/>
                  </a:lnTo>
                  <a:lnTo>
                    <a:pt x="82" y="160"/>
                  </a:lnTo>
                  <a:lnTo>
                    <a:pt x="93" y="110"/>
                  </a:lnTo>
                  <a:lnTo>
                    <a:pt x="97" y="81"/>
                  </a:lnTo>
                  <a:lnTo>
                    <a:pt x="101" y="34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18" name="Freeform 390"/>
            <p:cNvSpPr>
              <a:spLocks/>
            </p:cNvSpPr>
            <p:nvPr/>
          </p:nvSpPr>
          <p:spPr bwMode="auto">
            <a:xfrm>
              <a:off x="2527" y="1923"/>
              <a:ext cx="8" cy="29"/>
            </a:xfrm>
            <a:custGeom>
              <a:avLst/>
              <a:gdLst>
                <a:gd name="T0" fmla="*/ 27 w 50"/>
                <a:gd name="T1" fmla="*/ 0 h 205"/>
                <a:gd name="T2" fmla="*/ 0 w 50"/>
                <a:gd name="T3" fmla="*/ 4 h 205"/>
                <a:gd name="T4" fmla="*/ 0 w 50"/>
                <a:gd name="T5" fmla="*/ 166 h 205"/>
                <a:gd name="T6" fmla="*/ 5 w 50"/>
                <a:gd name="T7" fmla="*/ 205 h 205"/>
                <a:gd name="T8" fmla="*/ 50 w 50"/>
                <a:gd name="T9" fmla="*/ 193 h 205"/>
                <a:gd name="T10" fmla="*/ 27 w 50"/>
                <a:gd name="T11" fmla="*/ 157 h 205"/>
                <a:gd name="T12" fmla="*/ 27 w 50"/>
                <a:gd name="T13" fmla="*/ 0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205">
                  <a:moveTo>
                    <a:pt x="27" y="0"/>
                  </a:moveTo>
                  <a:lnTo>
                    <a:pt x="0" y="4"/>
                  </a:lnTo>
                  <a:lnTo>
                    <a:pt x="0" y="166"/>
                  </a:lnTo>
                  <a:lnTo>
                    <a:pt x="5" y="205"/>
                  </a:lnTo>
                  <a:lnTo>
                    <a:pt x="50" y="193"/>
                  </a:lnTo>
                  <a:lnTo>
                    <a:pt x="27" y="157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19" name="Freeform 391"/>
            <p:cNvSpPr>
              <a:spLocks/>
            </p:cNvSpPr>
            <p:nvPr/>
          </p:nvSpPr>
          <p:spPr bwMode="auto">
            <a:xfrm>
              <a:off x="2510" y="1910"/>
              <a:ext cx="37" cy="95"/>
            </a:xfrm>
            <a:custGeom>
              <a:avLst/>
              <a:gdLst>
                <a:gd name="T0" fmla="*/ 228 w 256"/>
                <a:gd name="T1" fmla="*/ 0 h 670"/>
                <a:gd name="T2" fmla="*/ 221 w 256"/>
                <a:gd name="T3" fmla="*/ 11 h 670"/>
                <a:gd name="T4" fmla="*/ 189 w 256"/>
                <a:gd name="T5" fmla="*/ 49 h 670"/>
                <a:gd name="T6" fmla="*/ 146 w 256"/>
                <a:gd name="T7" fmla="*/ 54 h 670"/>
                <a:gd name="T8" fmla="*/ 119 w 256"/>
                <a:gd name="T9" fmla="*/ 58 h 670"/>
                <a:gd name="T10" fmla="*/ 74 w 256"/>
                <a:gd name="T11" fmla="*/ 65 h 670"/>
                <a:gd name="T12" fmla="*/ 45 w 256"/>
                <a:gd name="T13" fmla="*/ 68 h 670"/>
                <a:gd name="T14" fmla="*/ 0 w 256"/>
                <a:gd name="T15" fmla="*/ 74 h 670"/>
                <a:gd name="T16" fmla="*/ 206 w 256"/>
                <a:gd name="T17" fmla="*/ 85 h 670"/>
                <a:gd name="T18" fmla="*/ 202 w 256"/>
                <a:gd name="T19" fmla="*/ 180 h 670"/>
                <a:gd name="T20" fmla="*/ 198 w 256"/>
                <a:gd name="T21" fmla="*/ 285 h 670"/>
                <a:gd name="T22" fmla="*/ 198 w 256"/>
                <a:gd name="T23" fmla="*/ 285 h 670"/>
                <a:gd name="T24" fmla="*/ 169 w 256"/>
                <a:gd name="T25" fmla="*/ 286 h 670"/>
                <a:gd name="T26" fmla="*/ 124 w 256"/>
                <a:gd name="T27" fmla="*/ 298 h 670"/>
                <a:gd name="T28" fmla="*/ 197 w 256"/>
                <a:gd name="T29" fmla="*/ 318 h 670"/>
                <a:gd name="T30" fmla="*/ 195 w 256"/>
                <a:gd name="T31" fmla="*/ 371 h 670"/>
                <a:gd name="T32" fmla="*/ 192 w 256"/>
                <a:gd name="T33" fmla="*/ 439 h 670"/>
                <a:gd name="T34" fmla="*/ 191 w 256"/>
                <a:gd name="T35" fmla="*/ 489 h 670"/>
                <a:gd name="T36" fmla="*/ 190 w 256"/>
                <a:gd name="T37" fmla="*/ 521 h 670"/>
                <a:gd name="T38" fmla="*/ 189 w 256"/>
                <a:gd name="T39" fmla="*/ 533 h 670"/>
                <a:gd name="T40" fmla="*/ 174 w 256"/>
                <a:gd name="T41" fmla="*/ 577 h 670"/>
                <a:gd name="T42" fmla="*/ 174 w 256"/>
                <a:gd name="T43" fmla="*/ 591 h 670"/>
                <a:gd name="T44" fmla="*/ 189 w 256"/>
                <a:gd name="T45" fmla="*/ 670 h 670"/>
                <a:gd name="T46" fmla="*/ 203 w 256"/>
                <a:gd name="T47" fmla="*/ 670 h 670"/>
                <a:gd name="T48" fmla="*/ 203 w 256"/>
                <a:gd name="T49" fmla="*/ 663 h 670"/>
                <a:gd name="T50" fmla="*/ 209 w 256"/>
                <a:gd name="T51" fmla="*/ 615 h 670"/>
                <a:gd name="T52" fmla="*/ 214 w 256"/>
                <a:gd name="T53" fmla="*/ 558 h 670"/>
                <a:gd name="T54" fmla="*/ 219 w 256"/>
                <a:gd name="T55" fmla="*/ 491 h 670"/>
                <a:gd name="T56" fmla="*/ 224 w 256"/>
                <a:gd name="T57" fmla="*/ 416 h 670"/>
                <a:gd name="T58" fmla="*/ 228 w 256"/>
                <a:gd name="T59" fmla="*/ 331 h 670"/>
                <a:gd name="T60" fmla="*/ 231 w 256"/>
                <a:gd name="T61" fmla="*/ 256 h 670"/>
                <a:gd name="T62" fmla="*/ 234 w 256"/>
                <a:gd name="T63" fmla="*/ 170 h 670"/>
                <a:gd name="T64" fmla="*/ 236 w 256"/>
                <a:gd name="T65" fmla="*/ 113 h 670"/>
                <a:gd name="T66" fmla="*/ 236 w 256"/>
                <a:gd name="T67" fmla="*/ 89 h 670"/>
                <a:gd name="T68" fmla="*/ 256 w 256"/>
                <a:gd name="T69" fmla="*/ 44 h 670"/>
                <a:gd name="T70" fmla="*/ 228 w 256"/>
                <a:gd name="T71" fmla="*/ 0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6" h="670">
                  <a:moveTo>
                    <a:pt x="228" y="0"/>
                  </a:moveTo>
                  <a:lnTo>
                    <a:pt x="221" y="11"/>
                  </a:lnTo>
                  <a:lnTo>
                    <a:pt x="189" y="49"/>
                  </a:lnTo>
                  <a:lnTo>
                    <a:pt x="146" y="54"/>
                  </a:lnTo>
                  <a:lnTo>
                    <a:pt x="119" y="58"/>
                  </a:lnTo>
                  <a:lnTo>
                    <a:pt x="74" y="65"/>
                  </a:lnTo>
                  <a:lnTo>
                    <a:pt x="45" y="68"/>
                  </a:lnTo>
                  <a:lnTo>
                    <a:pt x="0" y="74"/>
                  </a:lnTo>
                  <a:lnTo>
                    <a:pt x="206" y="85"/>
                  </a:lnTo>
                  <a:lnTo>
                    <a:pt x="202" y="180"/>
                  </a:lnTo>
                  <a:lnTo>
                    <a:pt x="198" y="285"/>
                  </a:lnTo>
                  <a:lnTo>
                    <a:pt x="198" y="285"/>
                  </a:lnTo>
                  <a:lnTo>
                    <a:pt x="169" y="286"/>
                  </a:lnTo>
                  <a:lnTo>
                    <a:pt x="124" y="298"/>
                  </a:lnTo>
                  <a:lnTo>
                    <a:pt x="197" y="318"/>
                  </a:lnTo>
                  <a:lnTo>
                    <a:pt x="195" y="371"/>
                  </a:lnTo>
                  <a:lnTo>
                    <a:pt x="192" y="439"/>
                  </a:lnTo>
                  <a:lnTo>
                    <a:pt x="191" y="489"/>
                  </a:lnTo>
                  <a:lnTo>
                    <a:pt x="190" y="521"/>
                  </a:lnTo>
                  <a:lnTo>
                    <a:pt x="189" y="533"/>
                  </a:lnTo>
                  <a:lnTo>
                    <a:pt x="174" y="577"/>
                  </a:lnTo>
                  <a:lnTo>
                    <a:pt x="174" y="591"/>
                  </a:lnTo>
                  <a:lnTo>
                    <a:pt x="189" y="670"/>
                  </a:lnTo>
                  <a:lnTo>
                    <a:pt x="203" y="670"/>
                  </a:lnTo>
                  <a:lnTo>
                    <a:pt x="203" y="663"/>
                  </a:lnTo>
                  <a:lnTo>
                    <a:pt x="209" y="615"/>
                  </a:lnTo>
                  <a:lnTo>
                    <a:pt x="214" y="558"/>
                  </a:lnTo>
                  <a:lnTo>
                    <a:pt x="219" y="491"/>
                  </a:lnTo>
                  <a:lnTo>
                    <a:pt x="224" y="416"/>
                  </a:lnTo>
                  <a:lnTo>
                    <a:pt x="228" y="331"/>
                  </a:lnTo>
                  <a:lnTo>
                    <a:pt x="231" y="256"/>
                  </a:lnTo>
                  <a:lnTo>
                    <a:pt x="234" y="170"/>
                  </a:lnTo>
                  <a:lnTo>
                    <a:pt x="236" y="113"/>
                  </a:lnTo>
                  <a:lnTo>
                    <a:pt x="236" y="89"/>
                  </a:lnTo>
                  <a:lnTo>
                    <a:pt x="256" y="44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20" name="Freeform 392"/>
            <p:cNvSpPr>
              <a:spLocks/>
            </p:cNvSpPr>
            <p:nvPr/>
          </p:nvSpPr>
          <p:spPr bwMode="auto">
            <a:xfrm>
              <a:off x="2504" y="1910"/>
              <a:ext cx="36" cy="53"/>
            </a:xfrm>
            <a:custGeom>
              <a:avLst/>
              <a:gdLst>
                <a:gd name="T0" fmla="*/ 12 w 252"/>
                <a:gd name="T1" fmla="*/ 0 h 372"/>
                <a:gd name="T2" fmla="*/ 0 w 252"/>
                <a:gd name="T3" fmla="*/ 0 h 372"/>
                <a:gd name="T4" fmla="*/ 6 w 252"/>
                <a:gd name="T5" fmla="*/ 36 h 372"/>
                <a:gd name="T6" fmla="*/ 15 w 252"/>
                <a:gd name="T7" fmla="*/ 89 h 372"/>
                <a:gd name="T8" fmla="*/ 15 w 252"/>
                <a:gd name="T9" fmla="*/ 100 h 372"/>
                <a:gd name="T10" fmla="*/ 15 w 252"/>
                <a:gd name="T11" fmla="*/ 143 h 372"/>
                <a:gd name="T12" fmla="*/ 16 w 252"/>
                <a:gd name="T13" fmla="*/ 217 h 372"/>
                <a:gd name="T14" fmla="*/ 17 w 252"/>
                <a:gd name="T15" fmla="*/ 323 h 372"/>
                <a:gd name="T16" fmla="*/ 17 w 252"/>
                <a:gd name="T17" fmla="*/ 372 h 372"/>
                <a:gd name="T18" fmla="*/ 48 w 252"/>
                <a:gd name="T19" fmla="*/ 339 h 372"/>
                <a:gd name="T20" fmla="*/ 48 w 252"/>
                <a:gd name="T21" fmla="*/ 265 h 372"/>
                <a:gd name="T22" fmla="*/ 47 w 252"/>
                <a:gd name="T23" fmla="*/ 174 h 372"/>
                <a:gd name="T24" fmla="*/ 46 w 252"/>
                <a:gd name="T25" fmla="*/ 114 h 372"/>
                <a:gd name="T26" fmla="*/ 90 w 252"/>
                <a:gd name="T27" fmla="*/ 108 h 372"/>
                <a:gd name="T28" fmla="*/ 119 w 252"/>
                <a:gd name="T29" fmla="*/ 104 h 372"/>
                <a:gd name="T30" fmla="*/ 165 w 252"/>
                <a:gd name="T31" fmla="*/ 97 h 372"/>
                <a:gd name="T32" fmla="*/ 192 w 252"/>
                <a:gd name="T33" fmla="*/ 93 h 372"/>
                <a:gd name="T34" fmla="*/ 252 w 252"/>
                <a:gd name="T35" fmla="*/ 85 h 372"/>
                <a:gd name="T36" fmla="*/ 46 w 252"/>
                <a:gd name="T37" fmla="*/ 74 h 372"/>
                <a:gd name="T38" fmla="*/ 46 w 252"/>
                <a:gd name="T39" fmla="*/ 73 h 372"/>
                <a:gd name="T40" fmla="*/ 12 w 252"/>
                <a:gd name="T41" fmla="*/ 0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2" h="372">
                  <a:moveTo>
                    <a:pt x="12" y="0"/>
                  </a:moveTo>
                  <a:lnTo>
                    <a:pt x="0" y="0"/>
                  </a:lnTo>
                  <a:lnTo>
                    <a:pt x="6" y="36"/>
                  </a:lnTo>
                  <a:lnTo>
                    <a:pt x="15" y="89"/>
                  </a:lnTo>
                  <a:lnTo>
                    <a:pt x="15" y="100"/>
                  </a:lnTo>
                  <a:lnTo>
                    <a:pt x="15" y="143"/>
                  </a:lnTo>
                  <a:lnTo>
                    <a:pt x="16" y="217"/>
                  </a:lnTo>
                  <a:lnTo>
                    <a:pt x="17" y="323"/>
                  </a:lnTo>
                  <a:lnTo>
                    <a:pt x="17" y="372"/>
                  </a:lnTo>
                  <a:lnTo>
                    <a:pt x="48" y="339"/>
                  </a:lnTo>
                  <a:lnTo>
                    <a:pt x="48" y="265"/>
                  </a:lnTo>
                  <a:lnTo>
                    <a:pt x="47" y="174"/>
                  </a:lnTo>
                  <a:lnTo>
                    <a:pt x="46" y="114"/>
                  </a:lnTo>
                  <a:lnTo>
                    <a:pt x="90" y="108"/>
                  </a:lnTo>
                  <a:lnTo>
                    <a:pt x="119" y="104"/>
                  </a:lnTo>
                  <a:lnTo>
                    <a:pt x="165" y="97"/>
                  </a:lnTo>
                  <a:lnTo>
                    <a:pt x="192" y="93"/>
                  </a:lnTo>
                  <a:lnTo>
                    <a:pt x="252" y="85"/>
                  </a:lnTo>
                  <a:lnTo>
                    <a:pt x="46" y="74"/>
                  </a:lnTo>
                  <a:lnTo>
                    <a:pt x="46" y="73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21" name="Freeform 393"/>
            <p:cNvSpPr>
              <a:spLocks/>
            </p:cNvSpPr>
            <p:nvPr/>
          </p:nvSpPr>
          <p:spPr bwMode="auto">
            <a:xfrm>
              <a:off x="2548" y="1902"/>
              <a:ext cx="24" cy="6"/>
            </a:xfrm>
            <a:custGeom>
              <a:avLst/>
              <a:gdLst>
                <a:gd name="T0" fmla="*/ 0 w 170"/>
                <a:gd name="T1" fmla="*/ 0 h 40"/>
                <a:gd name="T2" fmla="*/ 37 w 170"/>
                <a:gd name="T3" fmla="*/ 40 h 40"/>
                <a:gd name="T4" fmla="*/ 74 w 170"/>
                <a:gd name="T5" fmla="*/ 24 h 40"/>
                <a:gd name="T6" fmla="*/ 170 w 170"/>
                <a:gd name="T7" fmla="*/ 11 h 40"/>
                <a:gd name="T8" fmla="*/ 0 w 170"/>
                <a:gd name="T9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0" h="40">
                  <a:moveTo>
                    <a:pt x="0" y="0"/>
                  </a:moveTo>
                  <a:lnTo>
                    <a:pt x="37" y="40"/>
                  </a:lnTo>
                  <a:lnTo>
                    <a:pt x="74" y="24"/>
                  </a:lnTo>
                  <a:lnTo>
                    <a:pt x="170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22" name="Freeform 394"/>
            <p:cNvSpPr>
              <a:spLocks/>
            </p:cNvSpPr>
            <p:nvPr/>
          </p:nvSpPr>
          <p:spPr bwMode="auto">
            <a:xfrm>
              <a:off x="2517" y="1897"/>
              <a:ext cx="4" cy="22"/>
            </a:xfrm>
            <a:custGeom>
              <a:avLst/>
              <a:gdLst>
                <a:gd name="T0" fmla="*/ 31 w 31"/>
                <a:gd name="T1" fmla="*/ 0 h 154"/>
                <a:gd name="T2" fmla="*/ 2 w 31"/>
                <a:gd name="T3" fmla="*/ 3 h 154"/>
                <a:gd name="T4" fmla="*/ 2 w 31"/>
                <a:gd name="T5" fmla="*/ 38 h 154"/>
                <a:gd name="T6" fmla="*/ 1 w 31"/>
                <a:gd name="T7" fmla="*/ 122 h 154"/>
                <a:gd name="T8" fmla="*/ 0 w 31"/>
                <a:gd name="T9" fmla="*/ 154 h 154"/>
                <a:gd name="T10" fmla="*/ 29 w 31"/>
                <a:gd name="T11" fmla="*/ 151 h 154"/>
                <a:gd name="T12" fmla="*/ 30 w 31"/>
                <a:gd name="T13" fmla="*/ 78 h 154"/>
                <a:gd name="T14" fmla="*/ 31 w 31"/>
                <a:gd name="T15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1" h="154">
                  <a:moveTo>
                    <a:pt x="31" y="0"/>
                  </a:moveTo>
                  <a:lnTo>
                    <a:pt x="2" y="3"/>
                  </a:lnTo>
                  <a:lnTo>
                    <a:pt x="2" y="38"/>
                  </a:lnTo>
                  <a:lnTo>
                    <a:pt x="1" y="122"/>
                  </a:lnTo>
                  <a:lnTo>
                    <a:pt x="0" y="154"/>
                  </a:lnTo>
                  <a:lnTo>
                    <a:pt x="29" y="151"/>
                  </a:lnTo>
                  <a:lnTo>
                    <a:pt x="30" y="78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23" name="Freeform 395"/>
            <p:cNvSpPr>
              <a:spLocks/>
            </p:cNvSpPr>
            <p:nvPr/>
          </p:nvSpPr>
          <p:spPr bwMode="auto">
            <a:xfrm>
              <a:off x="2527" y="1896"/>
              <a:ext cx="4" cy="22"/>
            </a:xfrm>
            <a:custGeom>
              <a:avLst/>
              <a:gdLst>
                <a:gd name="T0" fmla="*/ 27 w 27"/>
                <a:gd name="T1" fmla="*/ 0 h 152"/>
                <a:gd name="T2" fmla="*/ 0 w 27"/>
                <a:gd name="T3" fmla="*/ 4 h 152"/>
                <a:gd name="T4" fmla="*/ 0 w 27"/>
                <a:gd name="T5" fmla="*/ 152 h 152"/>
                <a:gd name="T6" fmla="*/ 27 w 27"/>
                <a:gd name="T7" fmla="*/ 148 h 152"/>
                <a:gd name="T8" fmla="*/ 27 w 27"/>
                <a:gd name="T9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52">
                  <a:moveTo>
                    <a:pt x="27" y="0"/>
                  </a:moveTo>
                  <a:lnTo>
                    <a:pt x="0" y="4"/>
                  </a:lnTo>
                  <a:lnTo>
                    <a:pt x="0" y="152"/>
                  </a:lnTo>
                  <a:lnTo>
                    <a:pt x="27" y="148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24" name="Freeform 396"/>
            <p:cNvSpPr>
              <a:spLocks/>
            </p:cNvSpPr>
            <p:nvPr/>
          </p:nvSpPr>
          <p:spPr bwMode="auto">
            <a:xfrm>
              <a:off x="2548" y="1891"/>
              <a:ext cx="32" cy="45"/>
            </a:xfrm>
            <a:custGeom>
              <a:avLst/>
              <a:gdLst>
                <a:gd name="T0" fmla="*/ 190 w 224"/>
                <a:gd name="T1" fmla="*/ 0 h 311"/>
                <a:gd name="T2" fmla="*/ 183 w 224"/>
                <a:gd name="T3" fmla="*/ 11 h 311"/>
                <a:gd name="T4" fmla="*/ 153 w 224"/>
                <a:gd name="T5" fmla="*/ 52 h 311"/>
                <a:gd name="T6" fmla="*/ 0 w 224"/>
                <a:gd name="T7" fmla="*/ 77 h 311"/>
                <a:gd name="T8" fmla="*/ 170 w 224"/>
                <a:gd name="T9" fmla="*/ 88 h 311"/>
                <a:gd name="T10" fmla="*/ 149 w 224"/>
                <a:gd name="T11" fmla="*/ 293 h 311"/>
                <a:gd name="T12" fmla="*/ 130 w 224"/>
                <a:gd name="T13" fmla="*/ 303 h 311"/>
                <a:gd name="T14" fmla="*/ 60 w 224"/>
                <a:gd name="T15" fmla="*/ 306 h 311"/>
                <a:gd name="T16" fmla="*/ 200 w 224"/>
                <a:gd name="T17" fmla="*/ 311 h 311"/>
                <a:gd name="T18" fmla="*/ 180 w 224"/>
                <a:gd name="T19" fmla="*/ 290 h 311"/>
                <a:gd name="T20" fmla="*/ 181 w 224"/>
                <a:gd name="T21" fmla="*/ 278 h 311"/>
                <a:gd name="T22" fmla="*/ 190 w 224"/>
                <a:gd name="T23" fmla="*/ 187 h 311"/>
                <a:gd name="T24" fmla="*/ 195 w 224"/>
                <a:gd name="T25" fmla="*/ 127 h 311"/>
                <a:gd name="T26" fmla="*/ 198 w 224"/>
                <a:gd name="T27" fmla="*/ 97 h 311"/>
                <a:gd name="T28" fmla="*/ 224 w 224"/>
                <a:gd name="T29" fmla="*/ 44 h 311"/>
                <a:gd name="T30" fmla="*/ 190 w 224"/>
                <a:gd name="T31" fmla="*/ 0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24" h="311">
                  <a:moveTo>
                    <a:pt x="190" y="0"/>
                  </a:moveTo>
                  <a:lnTo>
                    <a:pt x="183" y="11"/>
                  </a:lnTo>
                  <a:lnTo>
                    <a:pt x="153" y="52"/>
                  </a:lnTo>
                  <a:lnTo>
                    <a:pt x="0" y="77"/>
                  </a:lnTo>
                  <a:lnTo>
                    <a:pt x="170" y="88"/>
                  </a:lnTo>
                  <a:lnTo>
                    <a:pt x="149" y="293"/>
                  </a:lnTo>
                  <a:lnTo>
                    <a:pt x="130" y="303"/>
                  </a:lnTo>
                  <a:lnTo>
                    <a:pt x="60" y="306"/>
                  </a:lnTo>
                  <a:lnTo>
                    <a:pt x="200" y="311"/>
                  </a:lnTo>
                  <a:lnTo>
                    <a:pt x="180" y="290"/>
                  </a:lnTo>
                  <a:lnTo>
                    <a:pt x="181" y="278"/>
                  </a:lnTo>
                  <a:lnTo>
                    <a:pt x="190" y="187"/>
                  </a:lnTo>
                  <a:lnTo>
                    <a:pt x="195" y="127"/>
                  </a:lnTo>
                  <a:lnTo>
                    <a:pt x="198" y="97"/>
                  </a:lnTo>
                  <a:lnTo>
                    <a:pt x="224" y="44"/>
                  </a:lnTo>
                  <a:lnTo>
                    <a:pt x="19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25" name="Freeform 397"/>
            <p:cNvSpPr>
              <a:spLocks/>
            </p:cNvSpPr>
            <p:nvPr/>
          </p:nvSpPr>
          <p:spPr bwMode="auto">
            <a:xfrm>
              <a:off x="2499" y="1887"/>
              <a:ext cx="51" cy="13"/>
            </a:xfrm>
            <a:custGeom>
              <a:avLst/>
              <a:gdLst>
                <a:gd name="T0" fmla="*/ 316 w 354"/>
                <a:gd name="T1" fmla="*/ 0 h 96"/>
                <a:gd name="T2" fmla="*/ 274 w 354"/>
                <a:gd name="T3" fmla="*/ 24 h 96"/>
                <a:gd name="T4" fmla="*/ 0 w 354"/>
                <a:gd name="T5" fmla="*/ 53 h 96"/>
                <a:gd name="T6" fmla="*/ 37 w 354"/>
                <a:gd name="T7" fmla="*/ 96 h 96"/>
                <a:gd name="T8" fmla="*/ 74 w 354"/>
                <a:gd name="T9" fmla="*/ 84 h 96"/>
                <a:gd name="T10" fmla="*/ 124 w 354"/>
                <a:gd name="T11" fmla="*/ 78 h 96"/>
                <a:gd name="T12" fmla="*/ 153 w 354"/>
                <a:gd name="T13" fmla="*/ 75 h 96"/>
                <a:gd name="T14" fmla="*/ 196 w 354"/>
                <a:gd name="T15" fmla="*/ 71 h 96"/>
                <a:gd name="T16" fmla="*/ 223 w 354"/>
                <a:gd name="T17" fmla="*/ 67 h 96"/>
                <a:gd name="T18" fmla="*/ 354 w 354"/>
                <a:gd name="T19" fmla="*/ 53 h 96"/>
                <a:gd name="T20" fmla="*/ 354 w 354"/>
                <a:gd name="T21" fmla="*/ 36 h 96"/>
                <a:gd name="T22" fmla="*/ 316 w 354"/>
                <a:gd name="T2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4" h="96">
                  <a:moveTo>
                    <a:pt x="316" y="0"/>
                  </a:moveTo>
                  <a:lnTo>
                    <a:pt x="274" y="24"/>
                  </a:lnTo>
                  <a:lnTo>
                    <a:pt x="0" y="53"/>
                  </a:lnTo>
                  <a:lnTo>
                    <a:pt x="37" y="96"/>
                  </a:lnTo>
                  <a:lnTo>
                    <a:pt x="74" y="84"/>
                  </a:lnTo>
                  <a:lnTo>
                    <a:pt x="124" y="78"/>
                  </a:lnTo>
                  <a:lnTo>
                    <a:pt x="153" y="75"/>
                  </a:lnTo>
                  <a:lnTo>
                    <a:pt x="196" y="71"/>
                  </a:lnTo>
                  <a:lnTo>
                    <a:pt x="223" y="67"/>
                  </a:lnTo>
                  <a:lnTo>
                    <a:pt x="354" y="53"/>
                  </a:lnTo>
                  <a:lnTo>
                    <a:pt x="354" y="36"/>
                  </a:lnTo>
                  <a:lnTo>
                    <a:pt x="31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26" name="Freeform 398"/>
            <p:cNvSpPr>
              <a:spLocks/>
            </p:cNvSpPr>
            <p:nvPr/>
          </p:nvSpPr>
          <p:spPr bwMode="auto">
            <a:xfrm>
              <a:off x="2653" y="1962"/>
              <a:ext cx="32" cy="7"/>
            </a:xfrm>
            <a:custGeom>
              <a:avLst/>
              <a:gdLst>
                <a:gd name="T0" fmla="*/ 178 w 224"/>
                <a:gd name="T1" fmla="*/ 0 h 52"/>
                <a:gd name="T2" fmla="*/ 142 w 224"/>
                <a:gd name="T3" fmla="*/ 24 h 52"/>
                <a:gd name="T4" fmla="*/ 0 w 224"/>
                <a:gd name="T5" fmla="*/ 42 h 52"/>
                <a:gd name="T6" fmla="*/ 224 w 224"/>
                <a:gd name="T7" fmla="*/ 52 h 52"/>
                <a:gd name="T8" fmla="*/ 224 w 224"/>
                <a:gd name="T9" fmla="*/ 32 h 52"/>
                <a:gd name="T10" fmla="*/ 178 w 224"/>
                <a:gd name="T11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4" h="52">
                  <a:moveTo>
                    <a:pt x="178" y="0"/>
                  </a:moveTo>
                  <a:lnTo>
                    <a:pt x="142" y="24"/>
                  </a:lnTo>
                  <a:lnTo>
                    <a:pt x="0" y="42"/>
                  </a:lnTo>
                  <a:lnTo>
                    <a:pt x="224" y="52"/>
                  </a:lnTo>
                  <a:lnTo>
                    <a:pt x="224" y="32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27" name="Freeform 399"/>
            <p:cNvSpPr>
              <a:spLocks/>
            </p:cNvSpPr>
            <p:nvPr/>
          </p:nvSpPr>
          <p:spPr bwMode="auto">
            <a:xfrm>
              <a:off x="2653" y="1935"/>
              <a:ext cx="26" cy="7"/>
            </a:xfrm>
            <a:custGeom>
              <a:avLst/>
              <a:gdLst>
                <a:gd name="T0" fmla="*/ 147 w 184"/>
                <a:gd name="T1" fmla="*/ 0 h 49"/>
                <a:gd name="T2" fmla="*/ 108 w 184"/>
                <a:gd name="T3" fmla="*/ 24 h 49"/>
                <a:gd name="T4" fmla="*/ 0 w 184"/>
                <a:gd name="T5" fmla="*/ 38 h 49"/>
                <a:gd name="T6" fmla="*/ 184 w 184"/>
                <a:gd name="T7" fmla="*/ 49 h 49"/>
                <a:gd name="T8" fmla="*/ 184 w 184"/>
                <a:gd name="T9" fmla="*/ 28 h 49"/>
                <a:gd name="T10" fmla="*/ 147 w 184"/>
                <a:gd name="T1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4" h="49">
                  <a:moveTo>
                    <a:pt x="147" y="0"/>
                  </a:moveTo>
                  <a:lnTo>
                    <a:pt x="108" y="24"/>
                  </a:lnTo>
                  <a:lnTo>
                    <a:pt x="0" y="38"/>
                  </a:lnTo>
                  <a:lnTo>
                    <a:pt x="184" y="49"/>
                  </a:lnTo>
                  <a:lnTo>
                    <a:pt x="184" y="28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28" name="Freeform 400"/>
            <p:cNvSpPr>
              <a:spLocks/>
            </p:cNvSpPr>
            <p:nvPr/>
          </p:nvSpPr>
          <p:spPr bwMode="auto">
            <a:xfrm>
              <a:off x="2600" y="1922"/>
              <a:ext cx="17" cy="25"/>
            </a:xfrm>
            <a:custGeom>
              <a:avLst/>
              <a:gdLst>
                <a:gd name="T0" fmla="*/ 92 w 122"/>
                <a:gd name="T1" fmla="*/ 0 h 178"/>
                <a:gd name="T2" fmla="*/ 65 w 122"/>
                <a:gd name="T3" fmla="*/ 52 h 178"/>
                <a:gd name="T4" fmla="*/ 35 w 122"/>
                <a:gd name="T5" fmla="*/ 107 h 178"/>
                <a:gd name="T6" fmla="*/ 0 w 122"/>
                <a:gd name="T7" fmla="*/ 165 h 178"/>
                <a:gd name="T8" fmla="*/ 11 w 122"/>
                <a:gd name="T9" fmla="*/ 178 h 178"/>
                <a:gd name="T10" fmla="*/ 32 w 122"/>
                <a:gd name="T11" fmla="*/ 149 h 178"/>
                <a:gd name="T12" fmla="*/ 70 w 122"/>
                <a:gd name="T13" fmla="*/ 96 h 178"/>
                <a:gd name="T14" fmla="*/ 101 w 122"/>
                <a:gd name="T15" fmla="*/ 46 h 178"/>
                <a:gd name="T16" fmla="*/ 122 w 122"/>
                <a:gd name="T17" fmla="*/ 11 h 178"/>
                <a:gd name="T18" fmla="*/ 92 w 122"/>
                <a:gd name="T19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2" h="178">
                  <a:moveTo>
                    <a:pt x="92" y="0"/>
                  </a:moveTo>
                  <a:lnTo>
                    <a:pt x="65" y="52"/>
                  </a:lnTo>
                  <a:lnTo>
                    <a:pt x="35" y="107"/>
                  </a:lnTo>
                  <a:lnTo>
                    <a:pt x="0" y="165"/>
                  </a:lnTo>
                  <a:lnTo>
                    <a:pt x="11" y="178"/>
                  </a:lnTo>
                  <a:lnTo>
                    <a:pt x="32" y="149"/>
                  </a:lnTo>
                  <a:lnTo>
                    <a:pt x="70" y="96"/>
                  </a:lnTo>
                  <a:lnTo>
                    <a:pt x="101" y="46"/>
                  </a:lnTo>
                  <a:lnTo>
                    <a:pt x="122" y="11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29" name="Freeform 401"/>
            <p:cNvSpPr>
              <a:spLocks/>
            </p:cNvSpPr>
            <p:nvPr/>
          </p:nvSpPr>
          <p:spPr bwMode="auto">
            <a:xfrm>
              <a:off x="2646" y="1918"/>
              <a:ext cx="39" cy="97"/>
            </a:xfrm>
            <a:custGeom>
              <a:avLst/>
              <a:gdLst>
                <a:gd name="T0" fmla="*/ 45 w 269"/>
                <a:gd name="T1" fmla="*/ 0 h 679"/>
                <a:gd name="T2" fmla="*/ 14 w 269"/>
                <a:gd name="T3" fmla="*/ 5 h 679"/>
                <a:gd name="T4" fmla="*/ 14 w 269"/>
                <a:gd name="T5" fmla="*/ 83 h 679"/>
                <a:gd name="T6" fmla="*/ 14 w 269"/>
                <a:gd name="T7" fmla="*/ 186 h 679"/>
                <a:gd name="T8" fmla="*/ 14 w 269"/>
                <a:gd name="T9" fmla="*/ 275 h 679"/>
                <a:gd name="T10" fmla="*/ 14 w 269"/>
                <a:gd name="T11" fmla="*/ 350 h 679"/>
                <a:gd name="T12" fmla="*/ 14 w 269"/>
                <a:gd name="T13" fmla="*/ 410 h 679"/>
                <a:gd name="T14" fmla="*/ 14 w 269"/>
                <a:gd name="T15" fmla="*/ 456 h 679"/>
                <a:gd name="T16" fmla="*/ 14 w 269"/>
                <a:gd name="T17" fmla="*/ 488 h 679"/>
                <a:gd name="T18" fmla="*/ 14 w 269"/>
                <a:gd name="T19" fmla="*/ 505 h 679"/>
                <a:gd name="T20" fmla="*/ 14 w 269"/>
                <a:gd name="T21" fmla="*/ 520 h 679"/>
                <a:gd name="T22" fmla="*/ 0 w 269"/>
                <a:gd name="T23" fmla="*/ 583 h 679"/>
                <a:gd name="T24" fmla="*/ 26 w 269"/>
                <a:gd name="T25" fmla="*/ 679 h 679"/>
                <a:gd name="T26" fmla="*/ 40 w 269"/>
                <a:gd name="T27" fmla="*/ 679 h 679"/>
                <a:gd name="T28" fmla="*/ 45 w 269"/>
                <a:gd name="T29" fmla="*/ 538 h 679"/>
                <a:gd name="T30" fmla="*/ 45 w 269"/>
                <a:gd name="T31" fmla="*/ 390 h 679"/>
                <a:gd name="T32" fmla="*/ 269 w 269"/>
                <a:gd name="T33" fmla="*/ 360 h 679"/>
                <a:gd name="T34" fmla="*/ 45 w 269"/>
                <a:gd name="T35" fmla="*/ 350 h 679"/>
                <a:gd name="T36" fmla="*/ 45 w 269"/>
                <a:gd name="T37" fmla="*/ 196 h 679"/>
                <a:gd name="T38" fmla="*/ 229 w 269"/>
                <a:gd name="T39" fmla="*/ 167 h 679"/>
                <a:gd name="T40" fmla="*/ 45 w 269"/>
                <a:gd name="T41" fmla="*/ 156 h 679"/>
                <a:gd name="T42" fmla="*/ 45 w 269"/>
                <a:gd name="T43" fmla="*/ 0 h 6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69" h="679">
                  <a:moveTo>
                    <a:pt x="45" y="0"/>
                  </a:moveTo>
                  <a:lnTo>
                    <a:pt x="14" y="5"/>
                  </a:lnTo>
                  <a:lnTo>
                    <a:pt x="14" y="83"/>
                  </a:lnTo>
                  <a:lnTo>
                    <a:pt x="14" y="186"/>
                  </a:lnTo>
                  <a:lnTo>
                    <a:pt x="14" y="275"/>
                  </a:lnTo>
                  <a:lnTo>
                    <a:pt x="14" y="350"/>
                  </a:lnTo>
                  <a:lnTo>
                    <a:pt x="14" y="410"/>
                  </a:lnTo>
                  <a:lnTo>
                    <a:pt x="14" y="456"/>
                  </a:lnTo>
                  <a:lnTo>
                    <a:pt x="14" y="488"/>
                  </a:lnTo>
                  <a:lnTo>
                    <a:pt x="14" y="505"/>
                  </a:lnTo>
                  <a:lnTo>
                    <a:pt x="14" y="520"/>
                  </a:lnTo>
                  <a:lnTo>
                    <a:pt x="0" y="583"/>
                  </a:lnTo>
                  <a:lnTo>
                    <a:pt x="26" y="679"/>
                  </a:lnTo>
                  <a:lnTo>
                    <a:pt x="40" y="679"/>
                  </a:lnTo>
                  <a:lnTo>
                    <a:pt x="45" y="538"/>
                  </a:lnTo>
                  <a:lnTo>
                    <a:pt x="45" y="390"/>
                  </a:lnTo>
                  <a:lnTo>
                    <a:pt x="269" y="360"/>
                  </a:lnTo>
                  <a:lnTo>
                    <a:pt x="45" y="350"/>
                  </a:lnTo>
                  <a:lnTo>
                    <a:pt x="45" y="196"/>
                  </a:lnTo>
                  <a:lnTo>
                    <a:pt x="229" y="167"/>
                  </a:lnTo>
                  <a:lnTo>
                    <a:pt x="45" y="156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30" name="Freeform 402"/>
            <p:cNvSpPr>
              <a:spLocks/>
            </p:cNvSpPr>
            <p:nvPr/>
          </p:nvSpPr>
          <p:spPr bwMode="auto">
            <a:xfrm>
              <a:off x="2646" y="1905"/>
              <a:ext cx="42" cy="13"/>
            </a:xfrm>
            <a:custGeom>
              <a:avLst/>
              <a:gdLst>
                <a:gd name="T0" fmla="*/ 258 w 295"/>
                <a:gd name="T1" fmla="*/ 0 h 88"/>
                <a:gd name="T2" fmla="*/ 255 w 295"/>
                <a:gd name="T3" fmla="*/ 1 h 88"/>
                <a:gd name="T4" fmla="*/ 213 w 295"/>
                <a:gd name="T5" fmla="*/ 24 h 88"/>
                <a:gd name="T6" fmla="*/ 0 w 295"/>
                <a:gd name="T7" fmla="*/ 58 h 88"/>
                <a:gd name="T8" fmla="*/ 46 w 295"/>
                <a:gd name="T9" fmla="*/ 88 h 88"/>
                <a:gd name="T10" fmla="*/ 295 w 295"/>
                <a:gd name="T11" fmla="*/ 49 h 88"/>
                <a:gd name="T12" fmla="*/ 295 w 295"/>
                <a:gd name="T13" fmla="*/ 29 h 88"/>
                <a:gd name="T14" fmla="*/ 258 w 295"/>
                <a:gd name="T1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5" h="88">
                  <a:moveTo>
                    <a:pt x="258" y="0"/>
                  </a:moveTo>
                  <a:lnTo>
                    <a:pt x="255" y="1"/>
                  </a:lnTo>
                  <a:lnTo>
                    <a:pt x="213" y="24"/>
                  </a:lnTo>
                  <a:lnTo>
                    <a:pt x="0" y="58"/>
                  </a:lnTo>
                  <a:lnTo>
                    <a:pt x="46" y="88"/>
                  </a:lnTo>
                  <a:lnTo>
                    <a:pt x="295" y="49"/>
                  </a:lnTo>
                  <a:lnTo>
                    <a:pt x="295" y="29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31" name="Freeform 403"/>
            <p:cNvSpPr>
              <a:spLocks/>
            </p:cNvSpPr>
            <p:nvPr/>
          </p:nvSpPr>
          <p:spPr bwMode="auto">
            <a:xfrm>
              <a:off x="2613" y="1876"/>
              <a:ext cx="20" cy="135"/>
            </a:xfrm>
            <a:custGeom>
              <a:avLst/>
              <a:gdLst>
                <a:gd name="T0" fmla="*/ 111 w 142"/>
                <a:gd name="T1" fmla="*/ 0 h 945"/>
                <a:gd name="T2" fmla="*/ 96 w 142"/>
                <a:gd name="T3" fmla="*/ 0 h 945"/>
                <a:gd name="T4" fmla="*/ 96 w 142"/>
                <a:gd name="T5" fmla="*/ 23 h 945"/>
                <a:gd name="T6" fmla="*/ 86 w 142"/>
                <a:gd name="T7" fmla="*/ 88 h 945"/>
                <a:gd name="T8" fmla="*/ 79 w 142"/>
                <a:gd name="T9" fmla="*/ 115 h 945"/>
                <a:gd name="T10" fmla="*/ 61 w 142"/>
                <a:gd name="T11" fmla="*/ 171 h 945"/>
                <a:gd name="T12" fmla="*/ 35 w 142"/>
                <a:gd name="T13" fmla="*/ 242 h 945"/>
                <a:gd name="T14" fmla="*/ 23 w 142"/>
                <a:gd name="T15" fmla="*/ 270 h 945"/>
                <a:gd name="T16" fmla="*/ 0 w 142"/>
                <a:gd name="T17" fmla="*/ 319 h 945"/>
                <a:gd name="T18" fmla="*/ 30 w 142"/>
                <a:gd name="T19" fmla="*/ 330 h 945"/>
                <a:gd name="T20" fmla="*/ 32 w 142"/>
                <a:gd name="T21" fmla="*/ 345 h 945"/>
                <a:gd name="T22" fmla="*/ 38 w 142"/>
                <a:gd name="T23" fmla="*/ 399 h 945"/>
                <a:gd name="T24" fmla="*/ 38 w 142"/>
                <a:gd name="T25" fmla="*/ 400 h 945"/>
                <a:gd name="T26" fmla="*/ 38 w 142"/>
                <a:gd name="T27" fmla="*/ 436 h 945"/>
                <a:gd name="T28" fmla="*/ 38 w 142"/>
                <a:gd name="T29" fmla="*/ 503 h 945"/>
                <a:gd name="T30" fmla="*/ 38 w 142"/>
                <a:gd name="T31" fmla="*/ 602 h 945"/>
                <a:gd name="T32" fmla="*/ 38 w 142"/>
                <a:gd name="T33" fmla="*/ 696 h 945"/>
                <a:gd name="T34" fmla="*/ 38 w 142"/>
                <a:gd name="T35" fmla="*/ 763 h 945"/>
                <a:gd name="T36" fmla="*/ 38 w 142"/>
                <a:gd name="T37" fmla="*/ 795 h 945"/>
                <a:gd name="T38" fmla="*/ 23 w 142"/>
                <a:gd name="T39" fmla="*/ 848 h 945"/>
                <a:gd name="T40" fmla="*/ 49 w 142"/>
                <a:gd name="T41" fmla="*/ 945 h 945"/>
                <a:gd name="T42" fmla="*/ 62 w 142"/>
                <a:gd name="T43" fmla="*/ 945 h 945"/>
                <a:gd name="T44" fmla="*/ 69 w 142"/>
                <a:gd name="T45" fmla="*/ 811 h 945"/>
                <a:gd name="T46" fmla="*/ 69 w 142"/>
                <a:gd name="T47" fmla="*/ 725 h 945"/>
                <a:gd name="T48" fmla="*/ 69 w 142"/>
                <a:gd name="T49" fmla="*/ 625 h 945"/>
                <a:gd name="T50" fmla="*/ 69 w 142"/>
                <a:gd name="T51" fmla="*/ 546 h 945"/>
                <a:gd name="T52" fmla="*/ 69 w 142"/>
                <a:gd name="T53" fmla="*/ 487 h 945"/>
                <a:gd name="T54" fmla="*/ 69 w 142"/>
                <a:gd name="T55" fmla="*/ 449 h 945"/>
                <a:gd name="T56" fmla="*/ 69 w 142"/>
                <a:gd name="T57" fmla="*/ 432 h 945"/>
                <a:gd name="T58" fmla="*/ 79 w 142"/>
                <a:gd name="T59" fmla="*/ 383 h 945"/>
                <a:gd name="T60" fmla="*/ 42 w 142"/>
                <a:gd name="T61" fmla="*/ 306 h 945"/>
                <a:gd name="T62" fmla="*/ 57 w 142"/>
                <a:gd name="T63" fmla="*/ 274 h 945"/>
                <a:gd name="T64" fmla="*/ 62 w 142"/>
                <a:gd name="T65" fmla="*/ 264 h 945"/>
                <a:gd name="T66" fmla="*/ 91 w 142"/>
                <a:gd name="T67" fmla="*/ 195 h 945"/>
                <a:gd name="T68" fmla="*/ 108 w 142"/>
                <a:gd name="T69" fmla="*/ 153 h 945"/>
                <a:gd name="T70" fmla="*/ 122 w 142"/>
                <a:gd name="T71" fmla="*/ 121 h 945"/>
                <a:gd name="T72" fmla="*/ 142 w 142"/>
                <a:gd name="T73" fmla="*/ 105 h 945"/>
                <a:gd name="T74" fmla="*/ 111 w 142"/>
                <a:gd name="T75" fmla="*/ 0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2" h="945">
                  <a:moveTo>
                    <a:pt x="111" y="0"/>
                  </a:moveTo>
                  <a:lnTo>
                    <a:pt x="96" y="0"/>
                  </a:lnTo>
                  <a:lnTo>
                    <a:pt x="96" y="23"/>
                  </a:lnTo>
                  <a:lnTo>
                    <a:pt x="86" y="88"/>
                  </a:lnTo>
                  <a:lnTo>
                    <a:pt x="79" y="115"/>
                  </a:lnTo>
                  <a:lnTo>
                    <a:pt x="61" y="171"/>
                  </a:lnTo>
                  <a:lnTo>
                    <a:pt x="35" y="242"/>
                  </a:lnTo>
                  <a:lnTo>
                    <a:pt x="23" y="270"/>
                  </a:lnTo>
                  <a:lnTo>
                    <a:pt x="0" y="319"/>
                  </a:lnTo>
                  <a:lnTo>
                    <a:pt x="30" y="330"/>
                  </a:lnTo>
                  <a:lnTo>
                    <a:pt x="32" y="345"/>
                  </a:lnTo>
                  <a:lnTo>
                    <a:pt x="38" y="399"/>
                  </a:lnTo>
                  <a:lnTo>
                    <a:pt x="38" y="400"/>
                  </a:lnTo>
                  <a:lnTo>
                    <a:pt x="38" y="436"/>
                  </a:lnTo>
                  <a:lnTo>
                    <a:pt x="38" y="503"/>
                  </a:lnTo>
                  <a:lnTo>
                    <a:pt x="38" y="602"/>
                  </a:lnTo>
                  <a:lnTo>
                    <a:pt x="38" y="696"/>
                  </a:lnTo>
                  <a:lnTo>
                    <a:pt x="38" y="763"/>
                  </a:lnTo>
                  <a:lnTo>
                    <a:pt x="38" y="795"/>
                  </a:lnTo>
                  <a:lnTo>
                    <a:pt x="23" y="848"/>
                  </a:lnTo>
                  <a:lnTo>
                    <a:pt x="49" y="945"/>
                  </a:lnTo>
                  <a:lnTo>
                    <a:pt x="62" y="945"/>
                  </a:lnTo>
                  <a:lnTo>
                    <a:pt x="69" y="811"/>
                  </a:lnTo>
                  <a:lnTo>
                    <a:pt x="69" y="725"/>
                  </a:lnTo>
                  <a:lnTo>
                    <a:pt x="69" y="625"/>
                  </a:lnTo>
                  <a:lnTo>
                    <a:pt x="69" y="546"/>
                  </a:lnTo>
                  <a:lnTo>
                    <a:pt x="69" y="487"/>
                  </a:lnTo>
                  <a:lnTo>
                    <a:pt x="69" y="449"/>
                  </a:lnTo>
                  <a:lnTo>
                    <a:pt x="69" y="432"/>
                  </a:lnTo>
                  <a:lnTo>
                    <a:pt x="79" y="383"/>
                  </a:lnTo>
                  <a:lnTo>
                    <a:pt x="42" y="306"/>
                  </a:lnTo>
                  <a:lnTo>
                    <a:pt x="57" y="274"/>
                  </a:lnTo>
                  <a:lnTo>
                    <a:pt x="62" y="264"/>
                  </a:lnTo>
                  <a:lnTo>
                    <a:pt x="91" y="195"/>
                  </a:lnTo>
                  <a:lnTo>
                    <a:pt x="108" y="153"/>
                  </a:lnTo>
                  <a:lnTo>
                    <a:pt x="122" y="121"/>
                  </a:lnTo>
                  <a:lnTo>
                    <a:pt x="142" y="105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32" name="Freeform 404"/>
            <p:cNvSpPr>
              <a:spLocks/>
            </p:cNvSpPr>
            <p:nvPr/>
          </p:nvSpPr>
          <p:spPr bwMode="auto">
            <a:xfrm>
              <a:off x="2626" y="1875"/>
              <a:ext cx="32" cy="70"/>
            </a:xfrm>
            <a:custGeom>
              <a:avLst/>
              <a:gdLst>
                <a:gd name="T0" fmla="*/ 187 w 221"/>
                <a:gd name="T1" fmla="*/ 0 h 492"/>
                <a:gd name="T2" fmla="*/ 173 w 221"/>
                <a:gd name="T3" fmla="*/ 0 h 492"/>
                <a:gd name="T4" fmla="*/ 170 w 221"/>
                <a:gd name="T5" fmla="*/ 56 h 492"/>
                <a:gd name="T6" fmla="*/ 159 w 221"/>
                <a:gd name="T7" fmla="*/ 117 h 492"/>
                <a:gd name="T8" fmla="*/ 154 w 221"/>
                <a:gd name="T9" fmla="*/ 134 h 492"/>
                <a:gd name="T10" fmla="*/ 136 w 221"/>
                <a:gd name="T11" fmla="*/ 190 h 492"/>
                <a:gd name="T12" fmla="*/ 111 w 221"/>
                <a:gd name="T13" fmla="*/ 259 h 492"/>
                <a:gd name="T14" fmla="*/ 109 w 221"/>
                <a:gd name="T15" fmla="*/ 264 h 492"/>
                <a:gd name="T16" fmla="*/ 89 w 221"/>
                <a:gd name="T17" fmla="*/ 312 h 492"/>
                <a:gd name="T18" fmla="*/ 63 w 221"/>
                <a:gd name="T19" fmla="*/ 364 h 492"/>
                <a:gd name="T20" fmla="*/ 34 w 221"/>
                <a:gd name="T21" fmla="*/ 420 h 492"/>
                <a:gd name="T22" fmla="*/ 0 w 221"/>
                <a:gd name="T23" fmla="*/ 480 h 492"/>
                <a:gd name="T24" fmla="*/ 15 w 221"/>
                <a:gd name="T25" fmla="*/ 492 h 492"/>
                <a:gd name="T26" fmla="*/ 50 w 221"/>
                <a:gd name="T27" fmla="*/ 435 h 492"/>
                <a:gd name="T28" fmla="*/ 83 w 221"/>
                <a:gd name="T29" fmla="*/ 381 h 492"/>
                <a:gd name="T30" fmla="*/ 110 w 221"/>
                <a:gd name="T31" fmla="*/ 333 h 492"/>
                <a:gd name="T32" fmla="*/ 119 w 221"/>
                <a:gd name="T33" fmla="*/ 313 h 492"/>
                <a:gd name="T34" fmla="*/ 153 w 221"/>
                <a:gd name="T35" fmla="*/ 307 h 492"/>
                <a:gd name="T36" fmla="*/ 184 w 221"/>
                <a:gd name="T37" fmla="*/ 302 h 492"/>
                <a:gd name="T38" fmla="*/ 138 w 221"/>
                <a:gd name="T39" fmla="*/ 272 h 492"/>
                <a:gd name="T40" fmla="*/ 161 w 221"/>
                <a:gd name="T41" fmla="*/ 221 h 492"/>
                <a:gd name="T42" fmla="*/ 179 w 221"/>
                <a:gd name="T43" fmla="*/ 174 h 492"/>
                <a:gd name="T44" fmla="*/ 199 w 221"/>
                <a:gd name="T45" fmla="*/ 125 h 492"/>
                <a:gd name="T46" fmla="*/ 221 w 221"/>
                <a:gd name="T47" fmla="*/ 105 h 492"/>
                <a:gd name="T48" fmla="*/ 187 w 221"/>
                <a:gd name="T49" fmla="*/ 0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1" h="492">
                  <a:moveTo>
                    <a:pt x="187" y="0"/>
                  </a:moveTo>
                  <a:lnTo>
                    <a:pt x="173" y="0"/>
                  </a:lnTo>
                  <a:lnTo>
                    <a:pt x="170" y="56"/>
                  </a:lnTo>
                  <a:lnTo>
                    <a:pt x="159" y="117"/>
                  </a:lnTo>
                  <a:lnTo>
                    <a:pt x="154" y="134"/>
                  </a:lnTo>
                  <a:lnTo>
                    <a:pt x="136" y="190"/>
                  </a:lnTo>
                  <a:lnTo>
                    <a:pt x="111" y="259"/>
                  </a:lnTo>
                  <a:lnTo>
                    <a:pt x="109" y="264"/>
                  </a:lnTo>
                  <a:lnTo>
                    <a:pt x="89" y="312"/>
                  </a:lnTo>
                  <a:lnTo>
                    <a:pt x="63" y="364"/>
                  </a:lnTo>
                  <a:lnTo>
                    <a:pt x="34" y="420"/>
                  </a:lnTo>
                  <a:lnTo>
                    <a:pt x="0" y="480"/>
                  </a:lnTo>
                  <a:lnTo>
                    <a:pt x="15" y="492"/>
                  </a:lnTo>
                  <a:lnTo>
                    <a:pt x="50" y="435"/>
                  </a:lnTo>
                  <a:lnTo>
                    <a:pt x="83" y="381"/>
                  </a:lnTo>
                  <a:lnTo>
                    <a:pt x="110" y="333"/>
                  </a:lnTo>
                  <a:lnTo>
                    <a:pt x="119" y="313"/>
                  </a:lnTo>
                  <a:lnTo>
                    <a:pt x="153" y="307"/>
                  </a:lnTo>
                  <a:lnTo>
                    <a:pt x="184" y="302"/>
                  </a:lnTo>
                  <a:lnTo>
                    <a:pt x="138" y="272"/>
                  </a:lnTo>
                  <a:lnTo>
                    <a:pt x="161" y="221"/>
                  </a:lnTo>
                  <a:lnTo>
                    <a:pt x="179" y="174"/>
                  </a:lnTo>
                  <a:lnTo>
                    <a:pt x="199" y="125"/>
                  </a:lnTo>
                  <a:lnTo>
                    <a:pt x="221" y="105"/>
                  </a:lnTo>
                  <a:lnTo>
                    <a:pt x="18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33" name="Freeform 405"/>
            <p:cNvSpPr>
              <a:spLocks/>
            </p:cNvSpPr>
            <p:nvPr/>
          </p:nvSpPr>
          <p:spPr bwMode="auto">
            <a:xfrm>
              <a:off x="2502" y="1786"/>
              <a:ext cx="43" cy="8"/>
            </a:xfrm>
            <a:custGeom>
              <a:avLst/>
              <a:gdLst>
                <a:gd name="T0" fmla="*/ 257 w 303"/>
                <a:gd name="T1" fmla="*/ 0 h 56"/>
                <a:gd name="T2" fmla="*/ 256 w 303"/>
                <a:gd name="T3" fmla="*/ 1 h 56"/>
                <a:gd name="T4" fmla="*/ 215 w 303"/>
                <a:gd name="T5" fmla="*/ 28 h 56"/>
                <a:gd name="T6" fmla="*/ 136 w 303"/>
                <a:gd name="T7" fmla="*/ 38 h 56"/>
                <a:gd name="T8" fmla="*/ 104 w 303"/>
                <a:gd name="T9" fmla="*/ 42 h 56"/>
                <a:gd name="T10" fmla="*/ 0 w 303"/>
                <a:gd name="T11" fmla="*/ 55 h 56"/>
                <a:gd name="T12" fmla="*/ 303 w 303"/>
                <a:gd name="T13" fmla="*/ 56 h 56"/>
                <a:gd name="T14" fmla="*/ 303 w 303"/>
                <a:gd name="T15" fmla="*/ 36 h 56"/>
                <a:gd name="T16" fmla="*/ 257 w 303"/>
                <a:gd name="T1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3" h="56">
                  <a:moveTo>
                    <a:pt x="257" y="0"/>
                  </a:moveTo>
                  <a:lnTo>
                    <a:pt x="256" y="1"/>
                  </a:lnTo>
                  <a:lnTo>
                    <a:pt x="215" y="28"/>
                  </a:lnTo>
                  <a:lnTo>
                    <a:pt x="136" y="38"/>
                  </a:lnTo>
                  <a:lnTo>
                    <a:pt x="104" y="42"/>
                  </a:lnTo>
                  <a:lnTo>
                    <a:pt x="0" y="55"/>
                  </a:lnTo>
                  <a:lnTo>
                    <a:pt x="303" y="56"/>
                  </a:lnTo>
                  <a:lnTo>
                    <a:pt x="303" y="36"/>
                  </a:lnTo>
                  <a:lnTo>
                    <a:pt x="25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34" name="Freeform 406"/>
            <p:cNvSpPr>
              <a:spLocks/>
            </p:cNvSpPr>
            <p:nvPr/>
          </p:nvSpPr>
          <p:spPr bwMode="auto">
            <a:xfrm>
              <a:off x="2478" y="1776"/>
              <a:ext cx="16" cy="20"/>
            </a:xfrm>
            <a:custGeom>
              <a:avLst/>
              <a:gdLst>
                <a:gd name="T0" fmla="*/ 107 w 115"/>
                <a:gd name="T1" fmla="*/ 0 h 139"/>
                <a:gd name="T2" fmla="*/ 0 w 115"/>
                <a:gd name="T3" fmla="*/ 112 h 139"/>
                <a:gd name="T4" fmla="*/ 25 w 115"/>
                <a:gd name="T5" fmla="*/ 139 h 139"/>
                <a:gd name="T6" fmla="*/ 63 w 115"/>
                <a:gd name="T7" fmla="*/ 86 h 139"/>
                <a:gd name="T8" fmla="*/ 115 w 115"/>
                <a:gd name="T9" fmla="*/ 20 h 139"/>
                <a:gd name="T10" fmla="*/ 107 w 115"/>
                <a:gd name="T11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5" h="139">
                  <a:moveTo>
                    <a:pt x="107" y="0"/>
                  </a:moveTo>
                  <a:lnTo>
                    <a:pt x="0" y="112"/>
                  </a:lnTo>
                  <a:lnTo>
                    <a:pt x="25" y="139"/>
                  </a:lnTo>
                  <a:lnTo>
                    <a:pt x="63" y="86"/>
                  </a:lnTo>
                  <a:lnTo>
                    <a:pt x="115" y="20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35" name="Freeform 407"/>
            <p:cNvSpPr>
              <a:spLocks/>
            </p:cNvSpPr>
            <p:nvPr/>
          </p:nvSpPr>
          <p:spPr bwMode="auto">
            <a:xfrm>
              <a:off x="2517" y="1771"/>
              <a:ext cx="4" cy="21"/>
            </a:xfrm>
            <a:custGeom>
              <a:avLst/>
              <a:gdLst>
                <a:gd name="T0" fmla="*/ 32 w 32"/>
                <a:gd name="T1" fmla="*/ 0 h 146"/>
                <a:gd name="T2" fmla="*/ 0 w 32"/>
                <a:gd name="T3" fmla="*/ 4 h 146"/>
                <a:gd name="T4" fmla="*/ 0 w 32"/>
                <a:gd name="T5" fmla="*/ 146 h 146"/>
                <a:gd name="T6" fmla="*/ 32 w 32"/>
                <a:gd name="T7" fmla="*/ 142 h 146"/>
                <a:gd name="T8" fmla="*/ 32 w 32"/>
                <a:gd name="T9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146">
                  <a:moveTo>
                    <a:pt x="32" y="0"/>
                  </a:moveTo>
                  <a:lnTo>
                    <a:pt x="0" y="4"/>
                  </a:lnTo>
                  <a:lnTo>
                    <a:pt x="0" y="146"/>
                  </a:lnTo>
                  <a:lnTo>
                    <a:pt x="32" y="142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36" name="Freeform 408"/>
            <p:cNvSpPr>
              <a:spLocks/>
            </p:cNvSpPr>
            <p:nvPr/>
          </p:nvSpPr>
          <p:spPr bwMode="auto">
            <a:xfrm>
              <a:off x="2502" y="1762"/>
              <a:ext cx="34" cy="13"/>
            </a:xfrm>
            <a:custGeom>
              <a:avLst/>
              <a:gdLst>
                <a:gd name="T0" fmla="*/ 203 w 243"/>
                <a:gd name="T1" fmla="*/ 0 h 93"/>
                <a:gd name="T2" fmla="*/ 164 w 243"/>
                <a:gd name="T3" fmla="*/ 25 h 93"/>
                <a:gd name="T4" fmla="*/ 136 w 243"/>
                <a:gd name="T5" fmla="*/ 29 h 93"/>
                <a:gd name="T6" fmla="*/ 104 w 243"/>
                <a:gd name="T7" fmla="*/ 34 h 93"/>
                <a:gd name="T8" fmla="*/ 0 w 243"/>
                <a:gd name="T9" fmla="*/ 51 h 93"/>
                <a:gd name="T10" fmla="*/ 0 w 243"/>
                <a:gd name="T11" fmla="*/ 59 h 93"/>
                <a:gd name="T12" fmla="*/ 31 w 243"/>
                <a:gd name="T13" fmla="*/ 93 h 93"/>
                <a:gd name="T14" fmla="*/ 68 w 243"/>
                <a:gd name="T15" fmla="*/ 77 h 93"/>
                <a:gd name="T16" fmla="*/ 104 w 243"/>
                <a:gd name="T17" fmla="*/ 70 h 93"/>
                <a:gd name="T18" fmla="*/ 136 w 243"/>
                <a:gd name="T19" fmla="*/ 66 h 93"/>
                <a:gd name="T20" fmla="*/ 243 w 243"/>
                <a:gd name="T21" fmla="*/ 48 h 93"/>
                <a:gd name="T22" fmla="*/ 243 w 243"/>
                <a:gd name="T23" fmla="*/ 28 h 93"/>
                <a:gd name="T24" fmla="*/ 203 w 243"/>
                <a:gd name="T25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3" h="93">
                  <a:moveTo>
                    <a:pt x="203" y="0"/>
                  </a:moveTo>
                  <a:lnTo>
                    <a:pt x="164" y="25"/>
                  </a:lnTo>
                  <a:lnTo>
                    <a:pt x="136" y="29"/>
                  </a:lnTo>
                  <a:lnTo>
                    <a:pt x="104" y="34"/>
                  </a:lnTo>
                  <a:lnTo>
                    <a:pt x="0" y="51"/>
                  </a:lnTo>
                  <a:lnTo>
                    <a:pt x="0" y="59"/>
                  </a:lnTo>
                  <a:lnTo>
                    <a:pt x="31" y="93"/>
                  </a:lnTo>
                  <a:lnTo>
                    <a:pt x="68" y="77"/>
                  </a:lnTo>
                  <a:lnTo>
                    <a:pt x="104" y="70"/>
                  </a:lnTo>
                  <a:lnTo>
                    <a:pt x="136" y="66"/>
                  </a:lnTo>
                  <a:lnTo>
                    <a:pt x="243" y="48"/>
                  </a:lnTo>
                  <a:lnTo>
                    <a:pt x="243" y="2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37" name="Freeform 409"/>
            <p:cNvSpPr>
              <a:spLocks/>
            </p:cNvSpPr>
            <p:nvPr/>
          </p:nvSpPr>
          <p:spPr bwMode="auto">
            <a:xfrm>
              <a:off x="2471" y="1762"/>
              <a:ext cx="11" cy="44"/>
            </a:xfrm>
            <a:custGeom>
              <a:avLst/>
              <a:gdLst>
                <a:gd name="T0" fmla="*/ 49 w 74"/>
                <a:gd name="T1" fmla="*/ 0 h 314"/>
                <a:gd name="T2" fmla="*/ 17 w 74"/>
                <a:gd name="T3" fmla="*/ 4 h 314"/>
                <a:gd name="T4" fmla="*/ 17 w 74"/>
                <a:gd name="T5" fmla="*/ 247 h 314"/>
                <a:gd name="T6" fmla="*/ 0 w 74"/>
                <a:gd name="T7" fmla="*/ 265 h 314"/>
                <a:gd name="T8" fmla="*/ 37 w 74"/>
                <a:gd name="T9" fmla="*/ 314 h 314"/>
                <a:gd name="T10" fmla="*/ 37 w 74"/>
                <a:gd name="T11" fmla="*/ 313 h 314"/>
                <a:gd name="T12" fmla="*/ 49 w 74"/>
                <a:gd name="T13" fmla="*/ 285 h 314"/>
                <a:gd name="T14" fmla="*/ 74 w 74"/>
                <a:gd name="T15" fmla="*/ 243 h 314"/>
                <a:gd name="T16" fmla="*/ 49 w 74"/>
                <a:gd name="T17" fmla="*/ 216 h 314"/>
                <a:gd name="T18" fmla="*/ 49 w 74"/>
                <a:gd name="T19" fmla="*/ 0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314">
                  <a:moveTo>
                    <a:pt x="49" y="0"/>
                  </a:moveTo>
                  <a:lnTo>
                    <a:pt x="17" y="4"/>
                  </a:lnTo>
                  <a:lnTo>
                    <a:pt x="17" y="247"/>
                  </a:lnTo>
                  <a:lnTo>
                    <a:pt x="0" y="265"/>
                  </a:lnTo>
                  <a:lnTo>
                    <a:pt x="37" y="314"/>
                  </a:lnTo>
                  <a:lnTo>
                    <a:pt x="37" y="313"/>
                  </a:lnTo>
                  <a:lnTo>
                    <a:pt x="49" y="285"/>
                  </a:lnTo>
                  <a:lnTo>
                    <a:pt x="74" y="243"/>
                  </a:lnTo>
                  <a:lnTo>
                    <a:pt x="49" y="216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38" name="Freeform 410"/>
            <p:cNvSpPr>
              <a:spLocks/>
            </p:cNvSpPr>
            <p:nvPr/>
          </p:nvSpPr>
          <p:spPr bwMode="auto">
            <a:xfrm>
              <a:off x="2478" y="1753"/>
              <a:ext cx="14" cy="4"/>
            </a:xfrm>
            <a:custGeom>
              <a:avLst/>
              <a:gdLst>
                <a:gd name="T0" fmla="*/ 61 w 98"/>
                <a:gd name="T1" fmla="*/ 0 h 27"/>
                <a:gd name="T2" fmla="*/ 59 w 98"/>
                <a:gd name="T3" fmla="*/ 1 h 27"/>
                <a:gd name="T4" fmla="*/ 17 w 98"/>
                <a:gd name="T5" fmla="*/ 24 h 27"/>
                <a:gd name="T6" fmla="*/ 0 w 98"/>
                <a:gd name="T7" fmla="*/ 25 h 27"/>
                <a:gd name="T8" fmla="*/ 98 w 98"/>
                <a:gd name="T9" fmla="*/ 27 h 27"/>
                <a:gd name="T10" fmla="*/ 61 w 98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8" h="27">
                  <a:moveTo>
                    <a:pt x="61" y="0"/>
                  </a:moveTo>
                  <a:lnTo>
                    <a:pt x="59" y="1"/>
                  </a:lnTo>
                  <a:lnTo>
                    <a:pt x="17" y="24"/>
                  </a:lnTo>
                  <a:lnTo>
                    <a:pt x="0" y="25"/>
                  </a:lnTo>
                  <a:lnTo>
                    <a:pt x="98" y="27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39" name="Freeform 411"/>
            <p:cNvSpPr>
              <a:spLocks/>
            </p:cNvSpPr>
            <p:nvPr/>
          </p:nvSpPr>
          <p:spPr bwMode="auto">
            <a:xfrm>
              <a:off x="2517" y="1747"/>
              <a:ext cx="4" cy="20"/>
            </a:xfrm>
            <a:custGeom>
              <a:avLst/>
              <a:gdLst>
                <a:gd name="T0" fmla="*/ 32 w 32"/>
                <a:gd name="T1" fmla="*/ 0 h 138"/>
                <a:gd name="T2" fmla="*/ 0 w 32"/>
                <a:gd name="T3" fmla="*/ 6 h 138"/>
                <a:gd name="T4" fmla="*/ 0 w 32"/>
                <a:gd name="T5" fmla="*/ 138 h 138"/>
                <a:gd name="T6" fmla="*/ 32 w 32"/>
                <a:gd name="T7" fmla="*/ 133 h 138"/>
                <a:gd name="T8" fmla="*/ 32 w 32"/>
                <a:gd name="T9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138">
                  <a:moveTo>
                    <a:pt x="32" y="0"/>
                  </a:moveTo>
                  <a:lnTo>
                    <a:pt x="0" y="6"/>
                  </a:lnTo>
                  <a:lnTo>
                    <a:pt x="0" y="138"/>
                  </a:lnTo>
                  <a:lnTo>
                    <a:pt x="32" y="133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40" name="Freeform 412"/>
            <p:cNvSpPr>
              <a:spLocks/>
            </p:cNvSpPr>
            <p:nvPr/>
          </p:nvSpPr>
          <p:spPr bwMode="auto">
            <a:xfrm>
              <a:off x="2502" y="1745"/>
              <a:ext cx="34" cy="6"/>
            </a:xfrm>
            <a:custGeom>
              <a:avLst/>
              <a:gdLst>
                <a:gd name="T0" fmla="*/ 243 w 243"/>
                <a:gd name="T1" fmla="*/ 0 h 41"/>
                <a:gd name="T2" fmla="*/ 0 w 243"/>
                <a:gd name="T3" fmla="*/ 6 h 41"/>
                <a:gd name="T4" fmla="*/ 31 w 243"/>
                <a:gd name="T5" fmla="*/ 41 h 41"/>
                <a:gd name="T6" fmla="*/ 68 w 243"/>
                <a:gd name="T7" fmla="*/ 28 h 41"/>
                <a:gd name="T8" fmla="*/ 104 w 243"/>
                <a:gd name="T9" fmla="*/ 23 h 41"/>
                <a:gd name="T10" fmla="*/ 136 w 243"/>
                <a:gd name="T11" fmla="*/ 17 h 41"/>
                <a:gd name="T12" fmla="*/ 243 w 243"/>
                <a:gd name="T1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3" h="41">
                  <a:moveTo>
                    <a:pt x="243" y="0"/>
                  </a:moveTo>
                  <a:lnTo>
                    <a:pt x="0" y="6"/>
                  </a:lnTo>
                  <a:lnTo>
                    <a:pt x="31" y="41"/>
                  </a:lnTo>
                  <a:lnTo>
                    <a:pt x="68" y="28"/>
                  </a:lnTo>
                  <a:lnTo>
                    <a:pt x="104" y="23"/>
                  </a:lnTo>
                  <a:lnTo>
                    <a:pt x="136" y="17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41" name="Freeform 413"/>
            <p:cNvSpPr>
              <a:spLocks/>
            </p:cNvSpPr>
            <p:nvPr/>
          </p:nvSpPr>
          <p:spPr bwMode="auto">
            <a:xfrm>
              <a:off x="2502" y="1738"/>
              <a:ext cx="34" cy="7"/>
            </a:xfrm>
            <a:custGeom>
              <a:avLst/>
              <a:gdLst>
                <a:gd name="T0" fmla="*/ 206 w 243"/>
                <a:gd name="T1" fmla="*/ 0 h 48"/>
                <a:gd name="T2" fmla="*/ 167 w 243"/>
                <a:gd name="T3" fmla="*/ 24 h 48"/>
                <a:gd name="T4" fmla="*/ 136 w 243"/>
                <a:gd name="T5" fmla="*/ 28 h 48"/>
                <a:gd name="T6" fmla="*/ 104 w 243"/>
                <a:gd name="T7" fmla="*/ 33 h 48"/>
                <a:gd name="T8" fmla="*/ 0 w 243"/>
                <a:gd name="T9" fmla="*/ 47 h 48"/>
                <a:gd name="T10" fmla="*/ 243 w 243"/>
                <a:gd name="T11" fmla="*/ 48 h 48"/>
                <a:gd name="T12" fmla="*/ 243 w 243"/>
                <a:gd name="T13" fmla="*/ 28 h 48"/>
                <a:gd name="T14" fmla="*/ 206 w 243"/>
                <a:gd name="T15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3" h="48">
                  <a:moveTo>
                    <a:pt x="206" y="0"/>
                  </a:moveTo>
                  <a:lnTo>
                    <a:pt x="167" y="24"/>
                  </a:lnTo>
                  <a:lnTo>
                    <a:pt x="136" y="28"/>
                  </a:lnTo>
                  <a:lnTo>
                    <a:pt x="104" y="33"/>
                  </a:lnTo>
                  <a:lnTo>
                    <a:pt x="0" y="47"/>
                  </a:lnTo>
                  <a:lnTo>
                    <a:pt x="243" y="48"/>
                  </a:lnTo>
                  <a:lnTo>
                    <a:pt x="243" y="28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42" name="Freeform 414"/>
            <p:cNvSpPr>
              <a:spLocks/>
            </p:cNvSpPr>
            <p:nvPr/>
          </p:nvSpPr>
          <p:spPr bwMode="auto">
            <a:xfrm>
              <a:off x="2460" y="1736"/>
              <a:ext cx="32" cy="29"/>
            </a:xfrm>
            <a:custGeom>
              <a:avLst/>
              <a:gdLst>
                <a:gd name="T0" fmla="*/ 128 w 226"/>
                <a:gd name="T1" fmla="*/ 0 h 205"/>
                <a:gd name="T2" fmla="*/ 96 w 226"/>
                <a:gd name="T3" fmla="*/ 8 h 205"/>
                <a:gd name="T4" fmla="*/ 96 w 226"/>
                <a:gd name="T5" fmla="*/ 149 h 205"/>
                <a:gd name="T6" fmla="*/ 0 w 226"/>
                <a:gd name="T7" fmla="*/ 160 h 205"/>
                <a:gd name="T8" fmla="*/ 40 w 226"/>
                <a:gd name="T9" fmla="*/ 205 h 205"/>
                <a:gd name="T10" fmla="*/ 77 w 226"/>
                <a:gd name="T11" fmla="*/ 189 h 205"/>
                <a:gd name="T12" fmla="*/ 96 w 226"/>
                <a:gd name="T13" fmla="*/ 185 h 205"/>
                <a:gd name="T14" fmla="*/ 128 w 226"/>
                <a:gd name="T15" fmla="*/ 181 h 205"/>
                <a:gd name="T16" fmla="*/ 226 w 226"/>
                <a:gd name="T17" fmla="*/ 167 h 205"/>
                <a:gd name="T18" fmla="*/ 226 w 226"/>
                <a:gd name="T19" fmla="*/ 147 h 205"/>
                <a:gd name="T20" fmla="*/ 128 w 226"/>
                <a:gd name="T21" fmla="*/ 145 h 205"/>
                <a:gd name="T22" fmla="*/ 128 w 226"/>
                <a:gd name="T23" fmla="*/ 0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6" h="205">
                  <a:moveTo>
                    <a:pt x="128" y="0"/>
                  </a:moveTo>
                  <a:lnTo>
                    <a:pt x="96" y="8"/>
                  </a:lnTo>
                  <a:lnTo>
                    <a:pt x="96" y="149"/>
                  </a:lnTo>
                  <a:lnTo>
                    <a:pt x="0" y="160"/>
                  </a:lnTo>
                  <a:lnTo>
                    <a:pt x="40" y="205"/>
                  </a:lnTo>
                  <a:lnTo>
                    <a:pt x="77" y="189"/>
                  </a:lnTo>
                  <a:lnTo>
                    <a:pt x="96" y="185"/>
                  </a:lnTo>
                  <a:lnTo>
                    <a:pt x="128" y="181"/>
                  </a:lnTo>
                  <a:lnTo>
                    <a:pt x="226" y="167"/>
                  </a:lnTo>
                  <a:lnTo>
                    <a:pt x="226" y="147"/>
                  </a:lnTo>
                  <a:lnTo>
                    <a:pt x="128" y="145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43" name="Freeform 415"/>
            <p:cNvSpPr>
              <a:spLocks/>
            </p:cNvSpPr>
            <p:nvPr/>
          </p:nvSpPr>
          <p:spPr bwMode="auto">
            <a:xfrm>
              <a:off x="2452" y="1734"/>
              <a:ext cx="14" cy="20"/>
            </a:xfrm>
            <a:custGeom>
              <a:avLst/>
              <a:gdLst>
                <a:gd name="T0" fmla="*/ 68 w 97"/>
                <a:gd name="T1" fmla="*/ 0 h 143"/>
                <a:gd name="T2" fmla="*/ 38 w 97"/>
                <a:gd name="T3" fmla="*/ 58 h 143"/>
                <a:gd name="T4" fmla="*/ 0 w 97"/>
                <a:gd name="T5" fmla="*/ 123 h 143"/>
                <a:gd name="T6" fmla="*/ 14 w 97"/>
                <a:gd name="T7" fmla="*/ 143 h 143"/>
                <a:gd name="T8" fmla="*/ 28 w 97"/>
                <a:gd name="T9" fmla="*/ 122 h 143"/>
                <a:gd name="T10" fmla="*/ 64 w 97"/>
                <a:gd name="T11" fmla="*/ 62 h 143"/>
                <a:gd name="T12" fmla="*/ 95 w 97"/>
                <a:gd name="T13" fmla="*/ 8 h 143"/>
                <a:gd name="T14" fmla="*/ 97 w 97"/>
                <a:gd name="T15" fmla="*/ 3 h 143"/>
                <a:gd name="T16" fmla="*/ 68 w 97"/>
                <a:gd name="T17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7" h="143">
                  <a:moveTo>
                    <a:pt x="68" y="0"/>
                  </a:moveTo>
                  <a:lnTo>
                    <a:pt x="38" y="58"/>
                  </a:lnTo>
                  <a:lnTo>
                    <a:pt x="0" y="123"/>
                  </a:lnTo>
                  <a:lnTo>
                    <a:pt x="14" y="143"/>
                  </a:lnTo>
                  <a:lnTo>
                    <a:pt x="28" y="122"/>
                  </a:lnTo>
                  <a:lnTo>
                    <a:pt x="64" y="62"/>
                  </a:lnTo>
                  <a:lnTo>
                    <a:pt x="95" y="8"/>
                  </a:lnTo>
                  <a:lnTo>
                    <a:pt x="97" y="3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44" name="Freeform 416"/>
            <p:cNvSpPr>
              <a:spLocks/>
            </p:cNvSpPr>
            <p:nvPr/>
          </p:nvSpPr>
          <p:spPr bwMode="auto">
            <a:xfrm>
              <a:off x="2467" y="1727"/>
              <a:ext cx="23" cy="7"/>
            </a:xfrm>
            <a:custGeom>
              <a:avLst/>
              <a:gdLst>
                <a:gd name="T0" fmla="*/ 122 w 160"/>
                <a:gd name="T1" fmla="*/ 0 h 48"/>
                <a:gd name="T2" fmla="*/ 119 w 160"/>
                <a:gd name="T3" fmla="*/ 1 h 48"/>
                <a:gd name="T4" fmla="*/ 77 w 160"/>
                <a:gd name="T5" fmla="*/ 24 h 48"/>
                <a:gd name="T6" fmla="*/ 0 w 160"/>
                <a:gd name="T7" fmla="*/ 37 h 48"/>
                <a:gd name="T8" fmla="*/ 160 w 160"/>
                <a:gd name="T9" fmla="*/ 48 h 48"/>
                <a:gd name="T10" fmla="*/ 160 w 160"/>
                <a:gd name="T11" fmla="*/ 32 h 48"/>
                <a:gd name="T12" fmla="*/ 122 w 160"/>
                <a:gd name="T1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0" h="48">
                  <a:moveTo>
                    <a:pt x="122" y="0"/>
                  </a:moveTo>
                  <a:lnTo>
                    <a:pt x="119" y="1"/>
                  </a:lnTo>
                  <a:lnTo>
                    <a:pt x="77" y="24"/>
                  </a:lnTo>
                  <a:lnTo>
                    <a:pt x="0" y="37"/>
                  </a:lnTo>
                  <a:lnTo>
                    <a:pt x="160" y="48"/>
                  </a:lnTo>
                  <a:lnTo>
                    <a:pt x="160" y="32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45" name="Freeform 417"/>
            <p:cNvSpPr>
              <a:spLocks/>
            </p:cNvSpPr>
            <p:nvPr/>
          </p:nvSpPr>
          <p:spPr bwMode="auto">
            <a:xfrm>
              <a:off x="2488" y="1724"/>
              <a:ext cx="9" cy="21"/>
            </a:xfrm>
            <a:custGeom>
              <a:avLst/>
              <a:gdLst>
                <a:gd name="T0" fmla="*/ 55 w 64"/>
                <a:gd name="T1" fmla="*/ 0 h 152"/>
                <a:gd name="T2" fmla="*/ 30 w 64"/>
                <a:gd name="T3" fmla="*/ 65 h 152"/>
                <a:gd name="T4" fmla="*/ 0 w 64"/>
                <a:gd name="T5" fmla="*/ 144 h 152"/>
                <a:gd name="T6" fmla="*/ 11 w 64"/>
                <a:gd name="T7" fmla="*/ 152 h 152"/>
                <a:gd name="T8" fmla="*/ 40 w 64"/>
                <a:gd name="T9" fmla="*/ 95 h 152"/>
                <a:gd name="T10" fmla="*/ 64 w 64"/>
                <a:gd name="T11" fmla="*/ 44 h 152"/>
                <a:gd name="T12" fmla="*/ 55 w 64"/>
                <a:gd name="T13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4" h="152">
                  <a:moveTo>
                    <a:pt x="55" y="0"/>
                  </a:moveTo>
                  <a:lnTo>
                    <a:pt x="30" y="65"/>
                  </a:lnTo>
                  <a:lnTo>
                    <a:pt x="0" y="144"/>
                  </a:lnTo>
                  <a:lnTo>
                    <a:pt x="11" y="152"/>
                  </a:lnTo>
                  <a:lnTo>
                    <a:pt x="40" y="95"/>
                  </a:lnTo>
                  <a:lnTo>
                    <a:pt x="64" y="44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46" name="Freeform 418"/>
            <p:cNvSpPr>
              <a:spLocks/>
            </p:cNvSpPr>
            <p:nvPr/>
          </p:nvSpPr>
          <p:spPr bwMode="auto">
            <a:xfrm>
              <a:off x="2517" y="1723"/>
              <a:ext cx="4" cy="20"/>
            </a:xfrm>
            <a:custGeom>
              <a:avLst/>
              <a:gdLst>
                <a:gd name="T0" fmla="*/ 32 w 32"/>
                <a:gd name="T1" fmla="*/ 0 h 134"/>
                <a:gd name="T2" fmla="*/ 0 w 32"/>
                <a:gd name="T3" fmla="*/ 5 h 134"/>
                <a:gd name="T4" fmla="*/ 0 w 32"/>
                <a:gd name="T5" fmla="*/ 134 h 134"/>
                <a:gd name="T6" fmla="*/ 32 w 32"/>
                <a:gd name="T7" fmla="*/ 129 h 134"/>
                <a:gd name="T8" fmla="*/ 32 w 32"/>
                <a:gd name="T9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134">
                  <a:moveTo>
                    <a:pt x="32" y="0"/>
                  </a:moveTo>
                  <a:lnTo>
                    <a:pt x="0" y="5"/>
                  </a:lnTo>
                  <a:lnTo>
                    <a:pt x="0" y="134"/>
                  </a:lnTo>
                  <a:lnTo>
                    <a:pt x="32" y="129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47" name="Freeform 419"/>
            <p:cNvSpPr>
              <a:spLocks/>
            </p:cNvSpPr>
            <p:nvPr/>
          </p:nvSpPr>
          <p:spPr bwMode="auto">
            <a:xfrm>
              <a:off x="2502" y="1714"/>
              <a:ext cx="36" cy="13"/>
            </a:xfrm>
            <a:custGeom>
              <a:avLst/>
              <a:gdLst>
                <a:gd name="T0" fmla="*/ 223 w 257"/>
                <a:gd name="T1" fmla="*/ 0 h 93"/>
                <a:gd name="T2" fmla="*/ 220 w 257"/>
                <a:gd name="T3" fmla="*/ 2 h 93"/>
                <a:gd name="T4" fmla="*/ 177 w 257"/>
                <a:gd name="T5" fmla="*/ 24 h 93"/>
                <a:gd name="T6" fmla="*/ 0 w 257"/>
                <a:gd name="T7" fmla="*/ 52 h 93"/>
                <a:gd name="T8" fmla="*/ 0 w 257"/>
                <a:gd name="T9" fmla="*/ 58 h 93"/>
                <a:gd name="T10" fmla="*/ 31 w 257"/>
                <a:gd name="T11" fmla="*/ 93 h 93"/>
                <a:gd name="T12" fmla="*/ 68 w 257"/>
                <a:gd name="T13" fmla="*/ 81 h 93"/>
                <a:gd name="T14" fmla="*/ 104 w 257"/>
                <a:gd name="T15" fmla="*/ 74 h 93"/>
                <a:gd name="T16" fmla="*/ 136 w 257"/>
                <a:gd name="T17" fmla="*/ 69 h 93"/>
                <a:gd name="T18" fmla="*/ 257 w 257"/>
                <a:gd name="T19" fmla="*/ 49 h 93"/>
                <a:gd name="T20" fmla="*/ 257 w 257"/>
                <a:gd name="T21" fmla="*/ 29 h 93"/>
                <a:gd name="T22" fmla="*/ 223 w 257"/>
                <a:gd name="T23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7" h="93">
                  <a:moveTo>
                    <a:pt x="223" y="0"/>
                  </a:moveTo>
                  <a:lnTo>
                    <a:pt x="220" y="2"/>
                  </a:lnTo>
                  <a:lnTo>
                    <a:pt x="177" y="24"/>
                  </a:lnTo>
                  <a:lnTo>
                    <a:pt x="0" y="52"/>
                  </a:lnTo>
                  <a:lnTo>
                    <a:pt x="0" y="58"/>
                  </a:lnTo>
                  <a:lnTo>
                    <a:pt x="31" y="93"/>
                  </a:lnTo>
                  <a:lnTo>
                    <a:pt x="68" y="81"/>
                  </a:lnTo>
                  <a:lnTo>
                    <a:pt x="104" y="74"/>
                  </a:lnTo>
                  <a:lnTo>
                    <a:pt x="136" y="69"/>
                  </a:lnTo>
                  <a:lnTo>
                    <a:pt x="257" y="49"/>
                  </a:lnTo>
                  <a:lnTo>
                    <a:pt x="257" y="29"/>
                  </a:lnTo>
                  <a:lnTo>
                    <a:pt x="22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48" name="Freeform 420"/>
            <p:cNvSpPr>
              <a:spLocks/>
            </p:cNvSpPr>
            <p:nvPr/>
          </p:nvSpPr>
          <p:spPr bwMode="auto">
            <a:xfrm>
              <a:off x="2477" y="1703"/>
              <a:ext cx="17" cy="4"/>
            </a:xfrm>
            <a:custGeom>
              <a:avLst/>
              <a:gdLst>
                <a:gd name="T0" fmla="*/ 91 w 121"/>
                <a:gd name="T1" fmla="*/ 0 h 31"/>
                <a:gd name="T2" fmla="*/ 48 w 121"/>
                <a:gd name="T3" fmla="*/ 24 h 31"/>
                <a:gd name="T4" fmla="*/ 0 w 121"/>
                <a:gd name="T5" fmla="*/ 29 h 31"/>
                <a:gd name="T6" fmla="*/ 121 w 121"/>
                <a:gd name="T7" fmla="*/ 31 h 31"/>
                <a:gd name="T8" fmla="*/ 91 w 121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1" h="31">
                  <a:moveTo>
                    <a:pt x="91" y="0"/>
                  </a:moveTo>
                  <a:lnTo>
                    <a:pt x="48" y="24"/>
                  </a:lnTo>
                  <a:lnTo>
                    <a:pt x="0" y="29"/>
                  </a:lnTo>
                  <a:lnTo>
                    <a:pt x="121" y="31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49" name="Freeform 421"/>
            <p:cNvSpPr>
              <a:spLocks/>
            </p:cNvSpPr>
            <p:nvPr/>
          </p:nvSpPr>
          <p:spPr bwMode="auto">
            <a:xfrm>
              <a:off x="2515" y="1686"/>
              <a:ext cx="9" cy="26"/>
            </a:xfrm>
            <a:custGeom>
              <a:avLst/>
              <a:gdLst>
                <a:gd name="T0" fmla="*/ 10 w 64"/>
                <a:gd name="T1" fmla="*/ 0 h 182"/>
                <a:gd name="T2" fmla="*/ 0 w 64"/>
                <a:gd name="T3" fmla="*/ 8 h 182"/>
                <a:gd name="T4" fmla="*/ 13 w 64"/>
                <a:gd name="T5" fmla="*/ 58 h 182"/>
                <a:gd name="T6" fmla="*/ 27 w 64"/>
                <a:gd name="T7" fmla="*/ 122 h 182"/>
                <a:gd name="T8" fmla="*/ 36 w 64"/>
                <a:gd name="T9" fmla="*/ 182 h 182"/>
                <a:gd name="T10" fmla="*/ 47 w 64"/>
                <a:gd name="T11" fmla="*/ 182 h 182"/>
                <a:gd name="T12" fmla="*/ 64 w 64"/>
                <a:gd name="T13" fmla="*/ 125 h 182"/>
                <a:gd name="T14" fmla="*/ 56 w 64"/>
                <a:gd name="T15" fmla="*/ 89 h 182"/>
                <a:gd name="T16" fmla="*/ 43 w 64"/>
                <a:gd name="T17" fmla="*/ 63 h 182"/>
                <a:gd name="T18" fmla="*/ 10 w 64"/>
                <a:gd name="T19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4" h="182">
                  <a:moveTo>
                    <a:pt x="10" y="0"/>
                  </a:moveTo>
                  <a:lnTo>
                    <a:pt x="0" y="8"/>
                  </a:lnTo>
                  <a:lnTo>
                    <a:pt x="13" y="58"/>
                  </a:lnTo>
                  <a:lnTo>
                    <a:pt x="27" y="122"/>
                  </a:lnTo>
                  <a:lnTo>
                    <a:pt x="36" y="182"/>
                  </a:lnTo>
                  <a:lnTo>
                    <a:pt x="47" y="182"/>
                  </a:lnTo>
                  <a:lnTo>
                    <a:pt x="64" y="125"/>
                  </a:lnTo>
                  <a:lnTo>
                    <a:pt x="56" y="89"/>
                  </a:lnTo>
                  <a:lnTo>
                    <a:pt x="43" y="63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50" name="Freeform 422"/>
            <p:cNvSpPr>
              <a:spLocks/>
            </p:cNvSpPr>
            <p:nvPr/>
          </p:nvSpPr>
          <p:spPr bwMode="auto">
            <a:xfrm>
              <a:off x="2462" y="1678"/>
              <a:ext cx="32" cy="61"/>
            </a:xfrm>
            <a:custGeom>
              <a:avLst/>
              <a:gdLst>
                <a:gd name="T0" fmla="*/ 121 w 226"/>
                <a:gd name="T1" fmla="*/ 0 h 423"/>
                <a:gd name="T2" fmla="*/ 111 w 226"/>
                <a:gd name="T3" fmla="*/ 0 h 423"/>
                <a:gd name="T4" fmla="*/ 110 w 226"/>
                <a:gd name="T5" fmla="*/ 9 h 423"/>
                <a:gd name="T6" fmla="*/ 101 w 226"/>
                <a:gd name="T7" fmla="*/ 75 h 423"/>
                <a:gd name="T8" fmla="*/ 87 w 226"/>
                <a:gd name="T9" fmla="*/ 137 h 423"/>
                <a:gd name="T10" fmla="*/ 81 w 226"/>
                <a:gd name="T11" fmla="*/ 162 h 423"/>
                <a:gd name="T12" fmla="*/ 65 w 226"/>
                <a:gd name="T13" fmla="*/ 223 h 423"/>
                <a:gd name="T14" fmla="*/ 46 w 226"/>
                <a:gd name="T15" fmla="*/ 286 h 423"/>
                <a:gd name="T16" fmla="*/ 43 w 226"/>
                <a:gd name="T17" fmla="*/ 295 h 423"/>
                <a:gd name="T18" fmla="*/ 25 w 226"/>
                <a:gd name="T19" fmla="*/ 338 h 423"/>
                <a:gd name="T20" fmla="*/ 0 w 226"/>
                <a:gd name="T21" fmla="*/ 389 h 423"/>
                <a:gd name="T22" fmla="*/ 29 w 226"/>
                <a:gd name="T23" fmla="*/ 392 h 423"/>
                <a:gd name="T24" fmla="*/ 51 w 226"/>
                <a:gd name="T25" fmla="*/ 423 h 423"/>
                <a:gd name="T26" fmla="*/ 79 w 226"/>
                <a:gd name="T27" fmla="*/ 409 h 423"/>
                <a:gd name="T28" fmla="*/ 111 w 226"/>
                <a:gd name="T29" fmla="*/ 401 h 423"/>
                <a:gd name="T30" fmla="*/ 196 w 226"/>
                <a:gd name="T31" fmla="*/ 387 h 423"/>
                <a:gd name="T32" fmla="*/ 36 w 226"/>
                <a:gd name="T33" fmla="*/ 376 h 423"/>
                <a:gd name="T34" fmla="*/ 50 w 226"/>
                <a:gd name="T35" fmla="*/ 349 h 423"/>
                <a:gd name="T36" fmla="*/ 68 w 226"/>
                <a:gd name="T37" fmla="*/ 306 h 423"/>
                <a:gd name="T38" fmla="*/ 80 w 226"/>
                <a:gd name="T39" fmla="*/ 272 h 423"/>
                <a:gd name="T40" fmla="*/ 92 w 226"/>
                <a:gd name="T41" fmla="*/ 240 h 423"/>
                <a:gd name="T42" fmla="*/ 226 w 226"/>
                <a:gd name="T43" fmla="*/ 217 h 423"/>
                <a:gd name="T44" fmla="*/ 226 w 226"/>
                <a:gd name="T45" fmla="*/ 201 h 423"/>
                <a:gd name="T46" fmla="*/ 105 w 226"/>
                <a:gd name="T47" fmla="*/ 199 h 423"/>
                <a:gd name="T48" fmla="*/ 119 w 226"/>
                <a:gd name="T49" fmla="*/ 157 h 423"/>
                <a:gd name="T50" fmla="*/ 132 w 226"/>
                <a:gd name="T51" fmla="*/ 118 h 423"/>
                <a:gd name="T52" fmla="*/ 158 w 226"/>
                <a:gd name="T53" fmla="*/ 72 h 423"/>
                <a:gd name="T54" fmla="*/ 121 w 226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26" h="423">
                  <a:moveTo>
                    <a:pt x="121" y="0"/>
                  </a:moveTo>
                  <a:lnTo>
                    <a:pt x="111" y="0"/>
                  </a:lnTo>
                  <a:lnTo>
                    <a:pt x="110" y="9"/>
                  </a:lnTo>
                  <a:lnTo>
                    <a:pt x="101" y="75"/>
                  </a:lnTo>
                  <a:lnTo>
                    <a:pt x="87" y="137"/>
                  </a:lnTo>
                  <a:lnTo>
                    <a:pt x="81" y="162"/>
                  </a:lnTo>
                  <a:lnTo>
                    <a:pt x="65" y="223"/>
                  </a:lnTo>
                  <a:lnTo>
                    <a:pt x="46" y="286"/>
                  </a:lnTo>
                  <a:lnTo>
                    <a:pt x="43" y="295"/>
                  </a:lnTo>
                  <a:lnTo>
                    <a:pt x="25" y="338"/>
                  </a:lnTo>
                  <a:lnTo>
                    <a:pt x="0" y="389"/>
                  </a:lnTo>
                  <a:lnTo>
                    <a:pt x="29" y="392"/>
                  </a:lnTo>
                  <a:lnTo>
                    <a:pt x="51" y="423"/>
                  </a:lnTo>
                  <a:lnTo>
                    <a:pt x="79" y="409"/>
                  </a:lnTo>
                  <a:lnTo>
                    <a:pt x="111" y="401"/>
                  </a:lnTo>
                  <a:lnTo>
                    <a:pt x="196" y="387"/>
                  </a:lnTo>
                  <a:lnTo>
                    <a:pt x="36" y="376"/>
                  </a:lnTo>
                  <a:lnTo>
                    <a:pt x="50" y="349"/>
                  </a:lnTo>
                  <a:lnTo>
                    <a:pt x="68" y="306"/>
                  </a:lnTo>
                  <a:lnTo>
                    <a:pt x="80" y="272"/>
                  </a:lnTo>
                  <a:lnTo>
                    <a:pt x="92" y="240"/>
                  </a:lnTo>
                  <a:lnTo>
                    <a:pt x="226" y="217"/>
                  </a:lnTo>
                  <a:lnTo>
                    <a:pt x="226" y="201"/>
                  </a:lnTo>
                  <a:lnTo>
                    <a:pt x="105" y="199"/>
                  </a:lnTo>
                  <a:lnTo>
                    <a:pt x="119" y="157"/>
                  </a:lnTo>
                  <a:lnTo>
                    <a:pt x="132" y="118"/>
                  </a:lnTo>
                  <a:lnTo>
                    <a:pt x="158" y="72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51" name="Freeform 423"/>
            <p:cNvSpPr>
              <a:spLocks/>
            </p:cNvSpPr>
            <p:nvPr/>
          </p:nvSpPr>
          <p:spPr bwMode="auto">
            <a:xfrm>
              <a:off x="2495" y="1678"/>
              <a:ext cx="50" cy="141"/>
            </a:xfrm>
            <a:custGeom>
              <a:avLst/>
              <a:gdLst>
                <a:gd name="T0" fmla="*/ 88 w 348"/>
                <a:gd name="T1" fmla="*/ 0 h 988"/>
                <a:gd name="T2" fmla="*/ 76 w 348"/>
                <a:gd name="T3" fmla="*/ 4 h 988"/>
                <a:gd name="T4" fmla="*/ 72 w 348"/>
                <a:gd name="T5" fmla="*/ 60 h 988"/>
                <a:gd name="T6" fmla="*/ 62 w 348"/>
                <a:gd name="T7" fmla="*/ 125 h 988"/>
                <a:gd name="T8" fmla="*/ 48 w 348"/>
                <a:gd name="T9" fmla="*/ 181 h 988"/>
                <a:gd name="T10" fmla="*/ 30 w 348"/>
                <a:gd name="T11" fmla="*/ 241 h 988"/>
                <a:gd name="T12" fmla="*/ 22 w 348"/>
                <a:gd name="T13" fmla="*/ 270 h 988"/>
                <a:gd name="T14" fmla="*/ 4 w 348"/>
                <a:gd name="T15" fmla="*/ 320 h 988"/>
                <a:gd name="T16" fmla="*/ 13 w 348"/>
                <a:gd name="T17" fmla="*/ 364 h 988"/>
                <a:gd name="T18" fmla="*/ 13 w 348"/>
                <a:gd name="T19" fmla="*/ 437 h 988"/>
                <a:gd name="T20" fmla="*/ 13 w 348"/>
                <a:gd name="T21" fmla="*/ 543 h 988"/>
                <a:gd name="T22" fmla="*/ 13 w 348"/>
                <a:gd name="T23" fmla="*/ 633 h 988"/>
                <a:gd name="T24" fmla="*/ 13 w 348"/>
                <a:gd name="T25" fmla="*/ 708 h 988"/>
                <a:gd name="T26" fmla="*/ 13 w 348"/>
                <a:gd name="T27" fmla="*/ 767 h 988"/>
                <a:gd name="T28" fmla="*/ 13 w 348"/>
                <a:gd name="T29" fmla="*/ 809 h 988"/>
                <a:gd name="T30" fmla="*/ 13 w 348"/>
                <a:gd name="T31" fmla="*/ 837 h 988"/>
                <a:gd name="T32" fmla="*/ 13 w 348"/>
                <a:gd name="T33" fmla="*/ 847 h 988"/>
                <a:gd name="T34" fmla="*/ 0 w 348"/>
                <a:gd name="T35" fmla="*/ 892 h 988"/>
                <a:gd name="T36" fmla="*/ 28 w 348"/>
                <a:gd name="T37" fmla="*/ 988 h 988"/>
                <a:gd name="T38" fmla="*/ 39 w 348"/>
                <a:gd name="T39" fmla="*/ 988 h 988"/>
                <a:gd name="T40" fmla="*/ 45 w 348"/>
                <a:gd name="T41" fmla="*/ 867 h 988"/>
                <a:gd name="T42" fmla="*/ 45 w 348"/>
                <a:gd name="T43" fmla="*/ 855 h 988"/>
                <a:gd name="T44" fmla="*/ 348 w 348"/>
                <a:gd name="T45" fmla="*/ 815 h 988"/>
                <a:gd name="T46" fmla="*/ 45 w 348"/>
                <a:gd name="T47" fmla="*/ 814 h 988"/>
                <a:gd name="T48" fmla="*/ 45 w 348"/>
                <a:gd name="T49" fmla="*/ 648 h 988"/>
                <a:gd name="T50" fmla="*/ 45 w 348"/>
                <a:gd name="T51" fmla="*/ 640 h 988"/>
                <a:gd name="T52" fmla="*/ 45 w 348"/>
                <a:gd name="T53" fmla="*/ 474 h 988"/>
                <a:gd name="T54" fmla="*/ 288 w 348"/>
                <a:gd name="T55" fmla="*/ 468 h 988"/>
                <a:gd name="T56" fmla="*/ 45 w 348"/>
                <a:gd name="T57" fmla="*/ 467 h 988"/>
                <a:gd name="T58" fmla="*/ 45 w 348"/>
                <a:gd name="T59" fmla="*/ 308 h 988"/>
                <a:gd name="T60" fmla="*/ 45 w 348"/>
                <a:gd name="T61" fmla="*/ 302 h 988"/>
                <a:gd name="T62" fmla="*/ 45 w 348"/>
                <a:gd name="T63" fmla="*/ 293 h 988"/>
                <a:gd name="T64" fmla="*/ 59 w 348"/>
                <a:gd name="T65" fmla="*/ 258 h 988"/>
                <a:gd name="T66" fmla="*/ 82 w 348"/>
                <a:gd name="T67" fmla="*/ 185 h 988"/>
                <a:gd name="T68" fmla="*/ 96 w 348"/>
                <a:gd name="T69" fmla="*/ 137 h 988"/>
                <a:gd name="T70" fmla="*/ 124 w 348"/>
                <a:gd name="T71" fmla="*/ 93 h 988"/>
                <a:gd name="T72" fmla="*/ 88 w 348"/>
                <a:gd name="T73" fmla="*/ 0 h 9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8" h="988">
                  <a:moveTo>
                    <a:pt x="88" y="0"/>
                  </a:moveTo>
                  <a:lnTo>
                    <a:pt x="76" y="4"/>
                  </a:lnTo>
                  <a:lnTo>
                    <a:pt x="72" y="60"/>
                  </a:lnTo>
                  <a:lnTo>
                    <a:pt x="62" y="125"/>
                  </a:lnTo>
                  <a:lnTo>
                    <a:pt x="48" y="181"/>
                  </a:lnTo>
                  <a:lnTo>
                    <a:pt x="30" y="241"/>
                  </a:lnTo>
                  <a:lnTo>
                    <a:pt x="22" y="270"/>
                  </a:lnTo>
                  <a:lnTo>
                    <a:pt x="4" y="320"/>
                  </a:lnTo>
                  <a:lnTo>
                    <a:pt x="13" y="364"/>
                  </a:lnTo>
                  <a:lnTo>
                    <a:pt x="13" y="437"/>
                  </a:lnTo>
                  <a:lnTo>
                    <a:pt x="13" y="543"/>
                  </a:lnTo>
                  <a:lnTo>
                    <a:pt x="13" y="633"/>
                  </a:lnTo>
                  <a:lnTo>
                    <a:pt x="13" y="708"/>
                  </a:lnTo>
                  <a:lnTo>
                    <a:pt x="13" y="767"/>
                  </a:lnTo>
                  <a:lnTo>
                    <a:pt x="13" y="809"/>
                  </a:lnTo>
                  <a:lnTo>
                    <a:pt x="13" y="837"/>
                  </a:lnTo>
                  <a:lnTo>
                    <a:pt x="13" y="847"/>
                  </a:lnTo>
                  <a:lnTo>
                    <a:pt x="0" y="892"/>
                  </a:lnTo>
                  <a:lnTo>
                    <a:pt x="28" y="988"/>
                  </a:lnTo>
                  <a:lnTo>
                    <a:pt x="39" y="988"/>
                  </a:lnTo>
                  <a:lnTo>
                    <a:pt x="45" y="867"/>
                  </a:lnTo>
                  <a:lnTo>
                    <a:pt x="45" y="855"/>
                  </a:lnTo>
                  <a:lnTo>
                    <a:pt x="348" y="815"/>
                  </a:lnTo>
                  <a:lnTo>
                    <a:pt x="45" y="814"/>
                  </a:lnTo>
                  <a:lnTo>
                    <a:pt x="45" y="648"/>
                  </a:lnTo>
                  <a:lnTo>
                    <a:pt x="45" y="640"/>
                  </a:lnTo>
                  <a:lnTo>
                    <a:pt x="45" y="474"/>
                  </a:lnTo>
                  <a:lnTo>
                    <a:pt x="288" y="468"/>
                  </a:lnTo>
                  <a:lnTo>
                    <a:pt x="45" y="467"/>
                  </a:lnTo>
                  <a:lnTo>
                    <a:pt x="45" y="308"/>
                  </a:lnTo>
                  <a:lnTo>
                    <a:pt x="45" y="302"/>
                  </a:lnTo>
                  <a:lnTo>
                    <a:pt x="45" y="293"/>
                  </a:lnTo>
                  <a:lnTo>
                    <a:pt x="59" y="258"/>
                  </a:lnTo>
                  <a:lnTo>
                    <a:pt x="82" y="185"/>
                  </a:lnTo>
                  <a:lnTo>
                    <a:pt x="96" y="137"/>
                  </a:lnTo>
                  <a:lnTo>
                    <a:pt x="124" y="93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52" name="Freeform 424"/>
            <p:cNvSpPr>
              <a:spLocks/>
            </p:cNvSpPr>
            <p:nvPr/>
          </p:nvSpPr>
          <p:spPr bwMode="auto">
            <a:xfrm>
              <a:off x="2620" y="1800"/>
              <a:ext cx="15" cy="18"/>
            </a:xfrm>
            <a:custGeom>
              <a:avLst/>
              <a:gdLst>
                <a:gd name="T0" fmla="*/ 5 w 103"/>
                <a:gd name="T1" fmla="*/ 0 h 125"/>
                <a:gd name="T2" fmla="*/ 0 w 103"/>
                <a:gd name="T3" fmla="*/ 11 h 125"/>
                <a:gd name="T4" fmla="*/ 95 w 103"/>
                <a:gd name="T5" fmla="*/ 125 h 125"/>
                <a:gd name="T6" fmla="*/ 103 w 103"/>
                <a:gd name="T7" fmla="*/ 87 h 125"/>
                <a:gd name="T8" fmla="*/ 73 w 103"/>
                <a:gd name="T9" fmla="*/ 40 h 125"/>
                <a:gd name="T10" fmla="*/ 5 w 103"/>
                <a:gd name="T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3" h="125">
                  <a:moveTo>
                    <a:pt x="5" y="0"/>
                  </a:moveTo>
                  <a:lnTo>
                    <a:pt x="0" y="11"/>
                  </a:lnTo>
                  <a:lnTo>
                    <a:pt x="95" y="125"/>
                  </a:lnTo>
                  <a:lnTo>
                    <a:pt x="103" y="87"/>
                  </a:lnTo>
                  <a:lnTo>
                    <a:pt x="73" y="4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53" name="Freeform 425"/>
            <p:cNvSpPr>
              <a:spLocks/>
            </p:cNvSpPr>
            <p:nvPr/>
          </p:nvSpPr>
          <p:spPr bwMode="auto">
            <a:xfrm>
              <a:off x="2573" y="1784"/>
              <a:ext cx="24" cy="25"/>
            </a:xfrm>
            <a:custGeom>
              <a:avLst/>
              <a:gdLst>
                <a:gd name="T0" fmla="*/ 166 w 173"/>
                <a:gd name="T1" fmla="*/ 0 h 178"/>
                <a:gd name="T2" fmla="*/ 54 w 173"/>
                <a:gd name="T3" fmla="*/ 88 h 178"/>
                <a:gd name="T4" fmla="*/ 23 w 173"/>
                <a:gd name="T5" fmla="*/ 113 h 178"/>
                <a:gd name="T6" fmla="*/ 0 w 173"/>
                <a:gd name="T7" fmla="*/ 130 h 178"/>
                <a:gd name="T8" fmla="*/ 31 w 173"/>
                <a:gd name="T9" fmla="*/ 178 h 178"/>
                <a:gd name="T10" fmla="*/ 43 w 173"/>
                <a:gd name="T11" fmla="*/ 158 h 178"/>
                <a:gd name="T12" fmla="*/ 71 w 173"/>
                <a:gd name="T13" fmla="*/ 124 h 178"/>
                <a:gd name="T14" fmla="*/ 113 w 173"/>
                <a:gd name="T15" fmla="*/ 79 h 178"/>
                <a:gd name="T16" fmla="*/ 173 w 173"/>
                <a:gd name="T17" fmla="*/ 20 h 178"/>
                <a:gd name="T18" fmla="*/ 166 w 173"/>
                <a:gd name="T19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3" h="178">
                  <a:moveTo>
                    <a:pt x="166" y="0"/>
                  </a:moveTo>
                  <a:lnTo>
                    <a:pt x="54" y="88"/>
                  </a:lnTo>
                  <a:lnTo>
                    <a:pt x="23" y="113"/>
                  </a:lnTo>
                  <a:lnTo>
                    <a:pt x="0" y="130"/>
                  </a:lnTo>
                  <a:lnTo>
                    <a:pt x="31" y="178"/>
                  </a:lnTo>
                  <a:lnTo>
                    <a:pt x="43" y="158"/>
                  </a:lnTo>
                  <a:lnTo>
                    <a:pt x="71" y="124"/>
                  </a:lnTo>
                  <a:lnTo>
                    <a:pt x="113" y="79"/>
                  </a:lnTo>
                  <a:lnTo>
                    <a:pt x="173" y="20"/>
                  </a:lnTo>
                  <a:lnTo>
                    <a:pt x="16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54" name="Freeform 426"/>
            <p:cNvSpPr>
              <a:spLocks/>
            </p:cNvSpPr>
            <p:nvPr/>
          </p:nvSpPr>
          <p:spPr bwMode="auto">
            <a:xfrm>
              <a:off x="2604" y="1768"/>
              <a:ext cx="25" cy="6"/>
            </a:xfrm>
            <a:custGeom>
              <a:avLst/>
              <a:gdLst>
                <a:gd name="T0" fmla="*/ 130 w 172"/>
                <a:gd name="T1" fmla="*/ 0 h 44"/>
                <a:gd name="T2" fmla="*/ 96 w 172"/>
                <a:gd name="T3" fmla="*/ 20 h 44"/>
                <a:gd name="T4" fmla="*/ 0 w 172"/>
                <a:gd name="T5" fmla="*/ 34 h 44"/>
                <a:gd name="T6" fmla="*/ 172 w 172"/>
                <a:gd name="T7" fmla="*/ 44 h 44"/>
                <a:gd name="T8" fmla="*/ 172 w 172"/>
                <a:gd name="T9" fmla="*/ 32 h 44"/>
                <a:gd name="T10" fmla="*/ 130 w 172"/>
                <a:gd name="T1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2" h="44">
                  <a:moveTo>
                    <a:pt x="130" y="0"/>
                  </a:moveTo>
                  <a:lnTo>
                    <a:pt x="96" y="20"/>
                  </a:lnTo>
                  <a:lnTo>
                    <a:pt x="0" y="34"/>
                  </a:lnTo>
                  <a:lnTo>
                    <a:pt x="172" y="44"/>
                  </a:lnTo>
                  <a:lnTo>
                    <a:pt x="172" y="32"/>
                  </a:lnTo>
                  <a:lnTo>
                    <a:pt x="13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55" name="Freeform 427"/>
            <p:cNvSpPr>
              <a:spLocks/>
            </p:cNvSpPr>
            <p:nvPr/>
          </p:nvSpPr>
          <p:spPr bwMode="auto">
            <a:xfrm>
              <a:off x="2576" y="1764"/>
              <a:ext cx="4" cy="36"/>
            </a:xfrm>
            <a:custGeom>
              <a:avLst/>
              <a:gdLst>
                <a:gd name="T0" fmla="*/ 31 w 31"/>
                <a:gd name="T1" fmla="*/ 0 h 249"/>
                <a:gd name="T2" fmla="*/ 0 w 31"/>
                <a:gd name="T3" fmla="*/ 6 h 249"/>
                <a:gd name="T4" fmla="*/ 0 w 31"/>
                <a:gd name="T5" fmla="*/ 249 h 249"/>
                <a:gd name="T6" fmla="*/ 31 w 31"/>
                <a:gd name="T7" fmla="*/ 224 h 249"/>
                <a:gd name="T8" fmla="*/ 31 w 31"/>
                <a:gd name="T9" fmla="*/ 0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249">
                  <a:moveTo>
                    <a:pt x="31" y="0"/>
                  </a:moveTo>
                  <a:lnTo>
                    <a:pt x="0" y="6"/>
                  </a:lnTo>
                  <a:lnTo>
                    <a:pt x="0" y="249"/>
                  </a:lnTo>
                  <a:lnTo>
                    <a:pt x="31" y="224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56" name="Freeform 428"/>
            <p:cNvSpPr>
              <a:spLocks/>
            </p:cNvSpPr>
            <p:nvPr/>
          </p:nvSpPr>
          <p:spPr bwMode="auto">
            <a:xfrm>
              <a:off x="2580" y="1755"/>
              <a:ext cx="16" cy="5"/>
            </a:xfrm>
            <a:custGeom>
              <a:avLst/>
              <a:gdLst>
                <a:gd name="T0" fmla="*/ 73 w 110"/>
                <a:gd name="T1" fmla="*/ 0 h 31"/>
                <a:gd name="T2" fmla="*/ 36 w 110"/>
                <a:gd name="T3" fmla="*/ 24 h 31"/>
                <a:gd name="T4" fmla="*/ 0 w 110"/>
                <a:gd name="T5" fmla="*/ 29 h 31"/>
                <a:gd name="T6" fmla="*/ 110 w 110"/>
                <a:gd name="T7" fmla="*/ 31 h 31"/>
                <a:gd name="T8" fmla="*/ 73 w 110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0" h="31">
                  <a:moveTo>
                    <a:pt x="73" y="0"/>
                  </a:moveTo>
                  <a:lnTo>
                    <a:pt x="36" y="24"/>
                  </a:lnTo>
                  <a:lnTo>
                    <a:pt x="0" y="29"/>
                  </a:lnTo>
                  <a:lnTo>
                    <a:pt x="110" y="31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57" name="Freeform 429"/>
            <p:cNvSpPr>
              <a:spLocks/>
            </p:cNvSpPr>
            <p:nvPr/>
          </p:nvSpPr>
          <p:spPr bwMode="auto">
            <a:xfrm>
              <a:off x="2598" y="1747"/>
              <a:ext cx="31" cy="72"/>
            </a:xfrm>
            <a:custGeom>
              <a:avLst/>
              <a:gdLst>
                <a:gd name="T0" fmla="*/ 158 w 217"/>
                <a:gd name="T1" fmla="*/ 0 h 504"/>
                <a:gd name="T2" fmla="*/ 116 w 217"/>
                <a:gd name="T3" fmla="*/ 25 h 504"/>
                <a:gd name="T4" fmla="*/ 45 w 217"/>
                <a:gd name="T5" fmla="*/ 38 h 504"/>
                <a:gd name="T6" fmla="*/ 15 w 217"/>
                <a:gd name="T7" fmla="*/ 44 h 504"/>
                <a:gd name="T8" fmla="*/ 15 w 217"/>
                <a:gd name="T9" fmla="*/ 146 h 504"/>
                <a:gd name="T10" fmla="*/ 15 w 217"/>
                <a:gd name="T11" fmla="*/ 173 h 504"/>
                <a:gd name="T12" fmla="*/ 15 w 217"/>
                <a:gd name="T13" fmla="*/ 270 h 504"/>
                <a:gd name="T14" fmla="*/ 15 w 217"/>
                <a:gd name="T15" fmla="*/ 332 h 504"/>
                <a:gd name="T16" fmla="*/ 15 w 217"/>
                <a:gd name="T17" fmla="*/ 359 h 504"/>
                <a:gd name="T18" fmla="*/ 0 w 217"/>
                <a:gd name="T19" fmla="*/ 416 h 504"/>
                <a:gd name="T20" fmla="*/ 28 w 217"/>
                <a:gd name="T21" fmla="*/ 504 h 504"/>
                <a:gd name="T22" fmla="*/ 39 w 217"/>
                <a:gd name="T23" fmla="*/ 504 h 504"/>
                <a:gd name="T24" fmla="*/ 45 w 217"/>
                <a:gd name="T25" fmla="*/ 379 h 504"/>
                <a:gd name="T26" fmla="*/ 45 w 217"/>
                <a:gd name="T27" fmla="*/ 216 h 504"/>
                <a:gd name="T28" fmla="*/ 217 w 217"/>
                <a:gd name="T29" fmla="*/ 190 h 504"/>
                <a:gd name="T30" fmla="*/ 45 w 217"/>
                <a:gd name="T31" fmla="*/ 180 h 504"/>
                <a:gd name="T32" fmla="*/ 45 w 217"/>
                <a:gd name="T33" fmla="*/ 74 h 504"/>
                <a:gd name="T34" fmla="*/ 200 w 217"/>
                <a:gd name="T35" fmla="*/ 45 h 504"/>
                <a:gd name="T36" fmla="*/ 200 w 217"/>
                <a:gd name="T37" fmla="*/ 28 h 504"/>
                <a:gd name="T38" fmla="*/ 158 w 217"/>
                <a:gd name="T39" fmla="*/ 0 h 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17" h="504">
                  <a:moveTo>
                    <a:pt x="158" y="0"/>
                  </a:moveTo>
                  <a:lnTo>
                    <a:pt x="116" y="25"/>
                  </a:lnTo>
                  <a:lnTo>
                    <a:pt x="45" y="38"/>
                  </a:lnTo>
                  <a:lnTo>
                    <a:pt x="15" y="44"/>
                  </a:lnTo>
                  <a:lnTo>
                    <a:pt x="15" y="146"/>
                  </a:lnTo>
                  <a:lnTo>
                    <a:pt x="15" y="173"/>
                  </a:lnTo>
                  <a:lnTo>
                    <a:pt x="15" y="270"/>
                  </a:lnTo>
                  <a:lnTo>
                    <a:pt x="15" y="332"/>
                  </a:lnTo>
                  <a:lnTo>
                    <a:pt x="15" y="359"/>
                  </a:lnTo>
                  <a:lnTo>
                    <a:pt x="0" y="416"/>
                  </a:lnTo>
                  <a:lnTo>
                    <a:pt x="28" y="504"/>
                  </a:lnTo>
                  <a:lnTo>
                    <a:pt x="39" y="504"/>
                  </a:lnTo>
                  <a:lnTo>
                    <a:pt x="45" y="379"/>
                  </a:lnTo>
                  <a:lnTo>
                    <a:pt x="45" y="216"/>
                  </a:lnTo>
                  <a:lnTo>
                    <a:pt x="217" y="190"/>
                  </a:lnTo>
                  <a:lnTo>
                    <a:pt x="45" y="180"/>
                  </a:lnTo>
                  <a:lnTo>
                    <a:pt x="45" y="74"/>
                  </a:lnTo>
                  <a:lnTo>
                    <a:pt x="200" y="45"/>
                  </a:lnTo>
                  <a:lnTo>
                    <a:pt x="200" y="28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58" name="Freeform 430"/>
            <p:cNvSpPr>
              <a:spLocks/>
            </p:cNvSpPr>
            <p:nvPr/>
          </p:nvSpPr>
          <p:spPr bwMode="auto">
            <a:xfrm>
              <a:off x="2560" y="1738"/>
              <a:ext cx="36" cy="31"/>
            </a:xfrm>
            <a:custGeom>
              <a:avLst/>
              <a:gdLst>
                <a:gd name="T0" fmla="*/ 144 w 256"/>
                <a:gd name="T1" fmla="*/ 0 h 215"/>
                <a:gd name="T2" fmla="*/ 113 w 256"/>
                <a:gd name="T3" fmla="*/ 5 h 215"/>
                <a:gd name="T4" fmla="*/ 113 w 256"/>
                <a:gd name="T5" fmla="*/ 154 h 215"/>
                <a:gd name="T6" fmla="*/ 0 w 256"/>
                <a:gd name="T7" fmla="*/ 172 h 215"/>
                <a:gd name="T8" fmla="*/ 37 w 256"/>
                <a:gd name="T9" fmla="*/ 215 h 215"/>
                <a:gd name="T10" fmla="*/ 73 w 256"/>
                <a:gd name="T11" fmla="*/ 195 h 215"/>
                <a:gd name="T12" fmla="*/ 113 w 256"/>
                <a:gd name="T13" fmla="*/ 190 h 215"/>
                <a:gd name="T14" fmla="*/ 144 w 256"/>
                <a:gd name="T15" fmla="*/ 184 h 215"/>
                <a:gd name="T16" fmla="*/ 256 w 256"/>
                <a:gd name="T17" fmla="*/ 167 h 215"/>
                <a:gd name="T18" fmla="*/ 254 w 256"/>
                <a:gd name="T19" fmla="*/ 150 h 215"/>
                <a:gd name="T20" fmla="*/ 144 w 256"/>
                <a:gd name="T21" fmla="*/ 148 h 215"/>
                <a:gd name="T22" fmla="*/ 144 w 256"/>
                <a:gd name="T23" fmla="*/ 0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6" h="215">
                  <a:moveTo>
                    <a:pt x="144" y="0"/>
                  </a:moveTo>
                  <a:lnTo>
                    <a:pt x="113" y="5"/>
                  </a:lnTo>
                  <a:lnTo>
                    <a:pt x="113" y="154"/>
                  </a:lnTo>
                  <a:lnTo>
                    <a:pt x="0" y="172"/>
                  </a:lnTo>
                  <a:lnTo>
                    <a:pt x="37" y="215"/>
                  </a:lnTo>
                  <a:lnTo>
                    <a:pt x="73" y="195"/>
                  </a:lnTo>
                  <a:lnTo>
                    <a:pt x="113" y="190"/>
                  </a:lnTo>
                  <a:lnTo>
                    <a:pt x="144" y="184"/>
                  </a:lnTo>
                  <a:lnTo>
                    <a:pt x="256" y="167"/>
                  </a:lnTo>
                  <a:lnTo>
                    <a:pt x="254" y="150"/>
                  </a:lnTo>
                  <a:lnTo>
                    <a:pt x="144" y="148"/>
                  </a:lnTo>
                  <a:lnTo>
                    <a:pt x="14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59" name="Freeform 431"/>
            <p:cNvSpPr>
              <a:spLocks/>
            </p:cNvSpPr>
            <p:nvPr/>
          </p:nvSpPr>
          <p:spPr bwMode="auto">
            <a:xfrm>
              <a:off x="2564" y="1729"/>
              <a:ext cx="30" cy="12"/>
            </a:xfrm>
            <a:custGeom>
              <a:avLst/>
              <a:gdLst>
                <a:gd name="T0" fmla="*/ 171 w 207"/>
                <a:gd name="T1" fmla="*/ 0 h 85"/>
                <a:gd name="T2" fmla="*/ 170 w 207"/>
                <a:gd name="T3" fmla="*/ 0 h 85"/>
                <a:gd name="T4" fmla="*/ 129 w 207"/>
                <a:gd name="T5" fmla="*/ 25 h 85"/>
                <a:gd name="T6" fmla="*/ 8 w 207"/>
                <a:gd name="T7" fmla="*/ 46 h 85"/>
                <a:gd name="T8" fmla="*/ 0 w 207"/>
                <a:gd name="T9" fmla="*/ 59 h 85"/>
                <a:gd name="T10" fmla="*/ 27 w 207"/>
                <a:gd name="T11" fmla="*/ 85 h 85"/>
                <a:gd name="T12" fmla="*/ 58 w 207"/>
                <a:gd name="T13" fmla="*/ 72 h 85"/>
                <a:gd name="T14" fmla="*/ 81 w 207"/>
                <a:gd name="T15" fmla="*/ 68 h 85"/>
                <a:gd name="T16" fmla="*/ 112 w 207"/>
                <a:gd name="T17" fmla="*/ 63 h 85"/>
                <a:gd name="T18" fmla="*/ 207 w 207"/>
                <a:gd name="T19" fmla="*/ 45 h 85"/>
                <a:gd name="T20" fmla="*/ 207 w 207"/>
                <a:gd name="T21" fmla="*/ 28 h 85"/>
                <a:gd name="T22" fmla="*/ 171 w 207"/>
                <a:gd name="T23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7" h="85">
                  <a:moveTo>
                    <a:pt x="171" y="0"/>
                  </a:moveTo>
                  <a:lnTo>
                    <a:pt x="170" y="0"/>
                  </a:lnTo>
                  <a:lnTo>
                    <a:pt x="129" y="25"/>
                  </a:lnTo>
                  <a:lnTo>
                    <a:pt x="8" y="46"/>
                  </a:lnTo>
                  <a:lnTo>
                    <a:pt x="0" y="59"/>
                  </a:lnTo>
                  <a:lnTo>
                    <a:pt x="27" y="85"/>
                  </a:lnTo>
                  <a:lnTo>
                    <a:pt x="58" y="72"/>
                  </a:lnTo>
                  <a:lnTo>
                    <a:pt x="81" y="68"/>
                  </a:lnTo>
                  <a:lnTo>
                    <a:pt x="112" y="63"/>
                  </a:lnTo>
                  <a:lnTo>
                    <a:pt x="207" y="45"/>
                  </a:lnTo>
                  <a:lnTo>
                    <a:pt x="207" y="28"/>
                  </a:lnTo>
                  <a:lnTo>
                    <a:pt x="17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60" name="Freeform 432"/>
            <p:cNvSpPr>
              <a:spLocks/>
            </p:cNvSpPr>
            <p:nvPr/>
          </p:nvSpPr>
          <p:spPr bwMode="auto">
            <a:xfrm>
              <a:off x="2599" y="1723"/>
              <a:ext cx="32" cy="30"/>
            </a:xfrm>
            <a:custGeom>
              <a:avLst/>
              <a:gdLst>
                <a:gd name="T0" fmla="*/ 14 w 228"/>
                <a:gd name="T1" fmla="*/ 0 h 209"/>
                <a:gd name="T2" fmla="*/ 0 w 228"/>
                <a:gd name="T3" fmla="*/ 0 h 209"/>
                <a:gd name="T4" fmla="*/ 4 w 228"/>
                <a:gd name="T5" fmla="*/ 36 h 209"/>
                <a:gd name="T6" fmla="*/ 9 w 228"/>
                <a:gd name="T7" fmla="*/ 92 h 209"/>
                <a:gd name="T8" fmla="*/ 9 w 228"/>
                <a:gd name="T9" fmla="*/ 99 h 209"/>
                <a:gd name="T10" fmla="*/ 9 w 228"/>
                <a:gd name="T11" fmla="*/ 138 h 209"/>
                <a:gd name="T12" fmla="*/ 9 w 228"/>
                <a:gd name="T13" fmla="*/ 209 h 209"/>
                <a:gd name="T14" fmla="*/ 39 w 228"/>
                <a:gd name="T15" fmla="*/ 203 h 209"/>
                <a:gd name="T16" fmla="*/ 39 w 228"/>
                <a:gd name="T17" fmla="*/ 102 h 209"/>
                <a:gd name="T18" fmla="*/ 228 w 228"/>
                <a:gd name="T19" fmla="*/ 76 h 209"/>
                <a:gd name="T20" fmla="*/ 39 w 228"/>
                <a:gd name="T21" fmla="*/ 66 h 209"/>
                <a:gd name="T22" fmla="*/ 39 w 228"/>
                <a:gd name="T23" fmla="*/ 65 h 209"/>
                <a:gd name="T24" fmla="*/ 14 w 228"/>
                <a:gd name="T25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8" h="209">
                  <a:moveTo>
                    <a:pt x="14" y="0"/>
                  </a:moveTo>
                  <a:lnTo>
                    <a:pt x="0" y="0"/>
                  </a:lnTo>
                  <a:lnTo>
                    <a:pt x="4" y="36"/>
                  </a:lnTo>
                  <a:lnTo>
                    <a:pt x="9" y="92"/>
                  </a:lnTo>
                  <a:lnTo>
                    <a:pt x="9" y="99"/>
                  </a:lnTo>
                  <a:lnTo>
                    <a:pt x="9" y="138"/>
                  </a:lnTo>
                  <a:lnTo>
                    <a:pt x="9" y="209"/>
                  </a:lnTo>
                  <a:lnTo>
                    <a:pt x="39" y="203"/>
                  </a:lnTo>
                  <a:lnTo>
                    <a:pt x="39" y="102"/>
                  </a:lnTo>
                  <a:lnTo>
                    <a:pt x="228" y="76"/>
                  </a:lnTo>
                  <a:lnTo>
                    <a:pt x="39" y="66"/>
                  </a:lnTo>
                  <a:lnTo>
                    <a:pt x="39" y="6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61" name="Freeform 433"/>
            <p:cNvSpPr>
              <a:spLocks/>
            </p:cNvSpPr>
            <p:nvPr/>
          </p:nvSpPr>
          <p:spPr bwMode="auto">
            <a:xfrm>
              <a:off x="2604" y="1722"/>
              <a:ext cx="35" cy="91"/>
            </a:xfrm>
            <a:custGeom>
              <a:avLst/>
              <a:gdLst>
                <a:gd name="T0" fmla="*/ 206 w 243"/>
                <a:gd name="T1" fmla="*/ 0 h 633"/>
                <a:gd name="T2" fmla="*/ 200 w 243"/>
                <a:gd name="T3" fmla="*/ 12 h 633"/>
                <a:gd name="T4" fmla="*/ 167 w 243"/>
                <a:gd name="T5" fmla="*/ 49 h 633"/>
                <a:gd name="T6" fmla="*/ 102 w 243"/>
                <a:gd name="T7" fmla="*/ 59 h 633"/>
                <a:gd name="T8" fmla="*/ 71 w 243"/>
                <a:gd name="T9" fmla="*/ 64 h 633"/>
                <a:gd name="T10" fmla="*/ 0 w 243"/>
                <a:gd name="T11" fmla="*/ 75 h 633"/>
                <a:gd name="T12" fmla="*/ 189 w 243"/>
                <a:gd name="T13" fmla="*/ 85 h 633"/>
                <a:gd name="T14" fmla="*/ 189 w 243"/>
                <a:gd name="T15" fmla="*/ 501 h 633"/>
                <a:gd name="T16" fmla="*/ 189 w 243"/>
                <a:gd name="T17" fmla="*/ 521 h 633"/>
                <a:gd name="T18" fmla="*/ 184 w 243"/>
                <a:gd name="T19" fmla="*/ 586 h 633"/>
                <a:gd name="T20" fmla="*/ 214 w 243"/>
                <a:gd name="T21" fmla="*/ 633 h 633"/>
                <a:gd name="T22" fmla="*/ 220 w 243"/>
                <a:gd name="T23" fmla="*/ 562 h 633"/>
                <a:gd name="T24" fmla="*/ 220 w 243"/>
                <a:gd name="T25" fmla="*/ 560 h 633"/>
                <a:gd name="T26" fmla="*/ 220 w 243"/>
                <a:gd name="T27" fmla="*/ 441 h 633"/>
                <a:gd name="T28" fmla="*/ 220 w 243"/>
                <a:gd name="T29" fmla="*/ 340 h 633"/>
                <a:gd name="T30" fmla="*/ 220 w 243"/>
                <a:gd name="T31" fmla="*/ 256 h 633"/>
                <a:gd name="T32" fmla="*/ 220 w 243"/>
                <a:gd name="T33" fmla="*/ 190 h 633"/>
                <a:gd name="T34" fmla="*/ 220 w 243"/>
                <a:gd name="T35" fmla="*/ 141 h 633"/>
                <a:gd name="T36" fmla="*/ 220 w 243"/>
                <a:gd name="T37" fmla="*/ 111 h 633"/>
                <a:gd name="T38" fmla="*/ 220 w 243"/>
                <a:gd name="T39" fmla="*/ 97 h 633"/>
                <a:gd name="T40" fmla="*/ 220 w 243"/>
                <a:gd name="T41" fmla="*/ 97 h 633"/>
                <a:gd name="T42" fmla="*/ 243 w 243"/>
                <a:gd name="T43" fmla="*/ 41 h 633"/>
                <a:gd name="T44" fmla="*/ 206 w 243"/>
                <a:gd name="T45" fmla="*/ 0 h 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43" h="633">
                  <a:moveTo>
                    <a:pt x="206" y="0"/>
                  </a:moveTo>
                  <a:lnTo>
                    <a:pt x="200" y="12"/>
                  </a:lnTo>
                  <a:lnTo>
                    <a:pt x="167" y="49"/>
                  </a:lnTo>
                  <a:lnTo>
                    <a:pt x="102" y="59"/>
                  </a:lnTo>
                  <a:lnTo>
                    <a:pt x="71" y="64"/>
                  </a:lnTo>
                  <a:lnTo>
                    <a:pt x="0" y="75"/>
                  </a:lnTo>
                  <a:lnTo>
                    <a:pt x="189" y="85"/>
                  </a:lnTo>
                  <a:lnTo>
                    <a:pt x="189" y="501"/>
                  </a:lnTo>
                  <a:lnTo>
                    <a:pt x="189" y="521"/>
                  </a:lnTo>
                  <a:lnTo>
                    <a:pt x="184" y="586"/>
                  </a:lnTo>
                  <a:lnTo>
                    <a:pt x="214" y="633"/>
                  </a:lnTo>
                  <a:lnTo>
                    <a:pt x="220" y="562"/>
                  </a:lnTo>
                  <a:lnTo>
                    <a:pt x="220" y="560"/>
                  </a:lnTo>
                  <a:lnTo>
                    <a:pt x="220" y="441"/>
                  </a:lnTo>
                  <a:lnTo>
                    <a:pt x="220" y="340"/>
                  </a:lnTo>
                  <a:lnTo>
                    <a:pt x="220" y="256"/>
                  </a:lnTo>
                  <a:lnTo>
                    <a:pt x="220" y="190"/>
                  </a:lnTo>
                  <a:lnTo>
                    <a:pt x="220" y="141"/>
                  </a:lnTo>
                  <a:lnTo>
                    <a:pt x="220" y="111"/>
                  </a:lnTo>
                  <a:lnTo>
                    <a:pt x="220" y="97"/>
                  </a:lnTo>
                  <a:lnTo>
                    <a:pt x="220" y="97"/>
                  </a:lnTo>
                  <a:lnTo>
                    <a:pt x="243" y="41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62" name="Freeform 434"/>
            <p:cNvSpPr>
              <a:spLocks/>
            </p:cNvSpPr>
            <p:nvPr/>
          </p:nvSpPr>
          <p:spPr bwMode="auto">
            <a:xfrm>
              <a:off x="2577" y="1704"/>
              <a:ext cx="17" cy="7"/>
            </a:xfrm>
            <a:custGeom>
              <a:avLst/>
              <a:gdLst>
                <a:gd name="T0" fmla="*/ 78 w 117"/>
                <a:gd name="T1" fmla="*/ 0 h 45"/>
                <a:gd name="T2" fmla="*/ 44 w 117"/>
                <a:gd name="T3" fmla="*/ 25 h 45"/>
                <a:gd name="T4" fmla="*/ 0 w 117"/>
                <a:gd name="T5" fmla="*/ 33 h 45"/>
                <a:gd name="T6" fmla="*/ 117 w 117"/>
                <a:gd name="T7" fmla="*/ 45 h 45"/>
                <a:gd name="T8" fmla="*/ 115 w 117"/>
                <a:gd name="T9" fmla="*/ 33 h 45"/>
                <a:gd name="T10" fmla="*/ 78 w 117"/>
                <a:gd name="T11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" h="45">
                  <a:moveTo>
                    <a:pt x="78" y="0"/>
                  </a:moveTo>
                  <a:lnTo>
                    <a:pt x="44" y="25"/>
                  </a:lnTo>
                  <a:lnTo>
                    <a:pt x="0" y="33"/>
                  </a:lnTo>
                  <a:lnTo>
                    <a:pt x="117" y="45"/>
                  </a:lnTo>
                  <a:lnTo>
                    <a:pt x="115" y="33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63" name="Freeform 435"/>
            <p:cNvSpPr>
              <a:spLocks/>
            </p:cNvSpPr>
            <p:nvPr/>
          </p:nvSpPr>
          <p:spPr bwMode="auto">
            <a:xfrm>
              <a:off x="2594" y="1694"/>
              <a:ext cx="13" cy="27"/>
            </a:xfrm>
            <a:custGeom>
              <a:avLst/>
              <a:gdLst>
                <a:gd name="T0" fmla="*/ 9 w 94"/>
                <a:gd name="T1" fmla="*/ 0 h 187"/>
                <a:gd name="T2" fmla="*/ 0 w 94"/>
                <a:gd name="T3" fmla="*/ 13 h 187"/>
                <a:gd name="T4" fmla="*/ 0 w 94"/>
                <a:gd name="T5" fmla="*/ 13 h 187"/>
                <a:gd name="T6" fmla="*/ 28 w 94"/>
                <a:gd name="T7" fmla="*/ 70 h 187"/>
                <a:gd name="T8" fmla="*/ 49 w 94"/>
                <a:gd name="T9" fmla="*/ 128 h 187"/>
                <a:gd name="T10" fmla="*/ 65 w 94"/>
                <a:gd name="T11" fmla="*/ 187 h 187"/>
                <a:gd name="T12" fmla="*/ 77 w 94"/>
                <a:gd name="T13" fmla="*/ 187 h 187"/>
                <a:gd name="T14" fmla="*/ 94 w 94"/>
                <a:gd name="T15" fmla="*/ 130 h 187"/>
                <a:gd name="T16" fmla="*/ 77 w 94"/>
                <a:gd name="T17" fmla="*/ 89 h 187"/>
                <a:gd name="T18" fmla="*/ 50 w 94"/>
                <a:gd name="T19" fmla="*/ 53 h 187"/>
                <a:gd name="T20" fmla="*/ 9 w 94"/>
                <a:gd name="T21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4" h="187">
                  <a:moveTo>
                    <a:pt x="9" y="0"/>
                  </a:moveTo>
                  <a:lnTo>
                    <a:pt x="0" y="13"/>
                  </a:lnTo>
                  <a:lnTo>
                    <a:pt x="0" y="13"/>
                  </a:lnTo>
                  <a:lnTo>
                    <a:pt x="28" y="70"/>
                  </a:lnTo>
                  <a:lnTo>
                    <a:pt x="49" y="128"/>
                  </a:lnTo>
                  <a:lnTo>
                    <a:pt x="65" y="187"/>
                  </a:lnTo>
                  <a:lnTo>
                    <a:pt x="77" y="187"/>
                  </a:lnTo>
                  <a:lnTo>
                    <a:pt x="94" y="130"/>
                  </a:lnTo>
                  <a:lnTo>
                    <a:pt x="77" y="89"/>
                  </a:lnTo>
                  <a:lnTo>
                    <a:pt x="50" y="5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64" name="Freeform 436"/>
            <p:cNvSpPr>
              <a:spLocks/>
            </p:cNvSpPr>
            <p:nvPr/>
          </p:nvSpPr>
          <p:spPr bwMode="auto">
            <a:xfrm>
              <a:off x="2622" y="1684"/>
              <a:ext cx="17" cy="38"/>
            </a:xfrm>
            <a:custGeom>
              <a:avLst/>
              <a:gdLst>
                <a:gd name="T0" fmla="*/ 92 w 118"/>
                <a:gd name="T1" fmla="*/ 0 h 266"/>
                <a:gd name="T2" fmla="*/ 81 w 118"/>
                <a:gd name="T3" fmla="*/ 0 h 266"/>
                <a:gd name="T4" fmla="*/ 75 w 118"/>
                <a:gd name="T5" fmla="*/ 46 h 266"/>
                <a:gd name="T6" fmla="*/ 61 w 118"/>
                <a:gd name="T7" fmla="*/ 105 h 266"/>
                <a:gd name="T8" fmla="*/ 53 w 118"/>
                <a:gd name="T9" fmla="*/ 130 h 266"/>
                <a:gd name="T10" fmla="*/ 31 w 118"/>
                <a:gd name="T11" fmla="*/ 184 h 266"/>
                <a:gd name="T12" fmla="*/ 0 w 118"/>
                <a:gd name="T13" fmla="*/ 255 h 266"/>
                <a:gd name="T14" fmla="*/ 14 w 118"/>
                <a:gd name="T15" fmla="*/ 266 h 266"/>
                <a:gd name="T16" fmla="*/ 25 w 118"/>
                <a:gd name="T17" fmla="*/ 248 h 266"/>
                <a:gd name="T18" fmla="*/ 59 w 118"/>
                <a:gd name="T19" fmla="*/ 193 h 266"/>
                <a:gd name="T20" fmla="*/ 81 w 118"/>
                <a:gd name="T21" fmla="*/ 150 h 266"/>
                <a:gd name="T22" fmla="*/ 87 w 118"/>
                <a:gd name="T23" fmla="*/ 135 h 266"/>
                <a:gd name="T24" fmla="*/ 118 w 118"/>
                <a:gd name="T25" fmla="*/ 93 h 266"/>
                <a:gd name="T26" fmla="*/ 92 w 118"/>
                <a:gd name="T27" fmla="*/ 0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8" h="266">
                  <a:moveTo>
                    <a:pt x="92" y="0"/>
                  </a:moveTo>
                  <a:lnTo>
                    <a:pt x="81" y="0"/>
                  </a:lnTo>
                  <a:lnTo>
                    <a:pt x="75" y="46"/>
                  </a:lnTo>
                  <a:lnTo>
                    <a:pt x="61" y="105"/>
                  </a:lnTo>
                  <a:lnTo>
                    <a:pt x="53" y="130"/>
                  </a:lnTo>
                  <a:lnTo>
                    <a:pt x="31" y="184"/>
                  </a:lnTo>
                  <a:lnTo>
                    <a:pt x="0" y="255"/>
                  </a:lnTo>
                  <a:lnTo>
                    <a:pt x="14" y="266"/>
                  </a:lnTo>
                  <a:lnTo>
                    <a:pt x="25" y="248"/>
                  </a:lnTo>
                  <a:lnTo>
                    <a:pt x="59" y="193"/>
                  </a:lnTo>
                  <a:lnTo>
                    <a:pt x="81" y="150"/>
                  </a:lnTo>
                  <a:lnTo>
                    <a:pt x="87" y="135"/>
                  </a:lnTo>
                  <a:lnTo>
                    <a:pt x="118" y="93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65" name="Freeform 437"/>
            <p:cNvSpPr>
              <a:spLocks/>
            </p:cNvSpPr>
            <p:nvPr/>
          </p:nvSpPr>
          <p:spPr bwMode="auto">
            <a:xfrm>
              <a:off x="2554" y="1680"/>
              <a:ext cx="40" cy="74"/>
            </a:xfrm>
            <a:custGeom>
              <a:avLst/>
              <a:gdLst>
                <a:gd name="T0" fmla="*/ 178 w 282"/>
                <a:gd name="T1" fmla="*/ 0 h 524"/>
                <a:gd name="T2" fmla="*/ 170 w 282"/>
                <a:gd name="T3" fmla="*/ 8 h 524"/>
                <a:gd name="T4" fmla="*/ 170 w 282"/>
                <a:gd name="T5" fmla="*/ 12 h 524"/>
                <a:gd name="T6" fmla="*/ 164 w 282"/>
                <a:gd name="T7" fmla="*/ 76 h 524"/>
                <a:gd name="T8" fmla="*/ 150 w 282"/>
                <a:gd name="T9" fmla="*/ 141 h 524"/>
                <a:gd name="T10" fmla="*/ 144 w 282"/>
                <a:gd name="T11" fmla="*/ 158 h 524"/>
                <a:gd name="T12" fmla="*/ 125 w 282"/>
                <a:gd name="T13" fmla="*/ 219 h 524"/>
                <a:gd name="T14" fmla="*/ 105 w 282"/>
                <a:gd name="T15" fmla="*/ 278 h 524"/>
                <a:gd name="T16" fmla="*/ 102 w 282"/>
                <a:gd name="T17" fmla="*/ 286 h 524"/>
                <a:gd name="T18" fmla="*/ 86 w 282"/>
                <a:gd name="T19" fmla="*/ 326 h 524"/>
                <a:gd name="T20" fmla="*/ 64 w 282"/>
                <a:gd name="T21" fmla="*/ 377 h 524"/>
                <a:gd name="T22" fmla="*/ 35 w 282"/>
                <a:gd name="T23" fmla="*/ 439 h 524"/>
                <a:gd name="T24" fmla="*/ 0 w 282"/>
                <a:gd name="T25" fmla="*/ 513 h 524"/>
                <a:gd name="T26" fmla="*/ 12 w 282"/>
                <a:gd name="T27" fmla="*/ 524 h 524"/>
                <a:gd name="T28" fmla="*/ 30 w 282"/>
                <a:gd name="T29" fmla="*/ 493 h 524"/>
                <a:gd name="T30" fmla="*/ 65 w 282"/>
                <a:gd name="T31" fmla="*/ 428 h 524"/>
                <a:gd name="T32" fmla="*/ 75 w 282"/>
                <a:gd name="T33" fmla="*/ 406 h 524"/>
                <a:gd name="T34" fmla="*/ 83 w 282"/>
                <a:gd name="T35" fmla="*/ 393 h 524"/>
                <a:gd name="T36" fmla="*/ 94 w 282"/>
                <a:gd name="T37" fmla="*/ 373 h 524"/>
                <a:gd name="T38" fmla="*/ 116 w 282"/>
                <a:gd name="T39" fmla="*/ 325 h 524"/>
                <a:gd name="T40" fmla="*/ 133 w 282"/>
                <a:gd name="T41" fmla="*/ 287 h 524"/>
                <a:gd name="T42" fmla="*/ 151 w 282"/>
                <a:gd name="T43" fmla="*/ 243 h 524"/>
                <a:gd name="T44" fmla="*/ 282 w 282"/>
                <a:gd name="T45" fmla="*/ 218 h 524"/>
                <a:gd name="T46" fmla="*/ 165 w 282"/>
                <a:gd name="T47" fmla="*/ 206 h 524"/>
                <a:gd name="T48" fmla="*/ 175 w 282"/>
                <a:gd name="T49" fmla="*/ 173 h 524"/>
                <a:gd name="T50" fmla="*/ 189 w 282"/>
                <a:gd name="T51" fmla="*/ 125 h 524"/>
                <a:gd name="T52" fmla="*/ 214 w 282"/>
                <a:gd name="T53" fmla="*/ 97 h 524"/>
                <a:gd name="T54" fmla="*/ 178 w 282"/>
                <a:gd name="T55" fmla="*/ 0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82" h="524">
                  <a:moveTo>
                    <a:pt x="178" y="0"/>
                  </a:moveTo>
                  <a:lnTo>
                    <a:pt x="170" y="8"/>
                  </a:lnTo>
                  <a:lnTo>
                    <a:pt x="170" y="12"/>
                  </a:lnTo>
                  <a:lnTo>
                    <a:pt x="164" y="76"/>
                  </a:lnTo>
                  <a:lnTo>
                    <a:pt x="150" y="141"/>
                  </a:lnTo>
                  <a:lnTo>
                    <a:pt x="144" y="158"/>
                  </a:lnTo>
                  <a:lnTo>
                    <a:pt x="125" y="219"/>
                  </a:lnTo>
                  <a:lnTo>
                    <a:pt x="105" y="278"/>
                  </a:lnTo>
                  <a:lnTo>
                    <a:pt x="102" y="286"/>
                  </a:lnTo>
                  <a:lnTo>
                    <a:pt x="86" y="326"/>
                  </a:lnTo>
                  <a:lnTo>
                    <a:pt x="64" y="377"/>
                  </a:lnTo>
                  <a:lnTo>
                    <a:pt x="35" y="439"/>
                  </a:lnTo>
                  <a:lnTo>
                    <a:pt x="0" y="513"/>
                  </a:lnTo>
                  <a:lnTo>
                    <a:pt x="12" y="524"/>
                  </a:lnTo>
                  <a:lnTo>
                    <a:pt x="30" y="493"/>
                  </a:lnTo>
                  <a:lnTo>
                    <a:pt x="65" y="428"/>
                  </a:lnTo>
                  <a:lnTo>
                    <a:pt x="75" y="406"/>
                  </a:lnTo>
                  <a:lnTo>
                    <a:pt x="83" y="393"/>
                  </a:lnTo>
                  <a:lnTo>
                    <a:pt x="94" y="373"/>
                  </a:lnTo>
                  <a:lnTo>
                    <a:pt x="116" y="325"/>
                  </a:lnTo>
                  <a:lnTo>
                    <a:pt x="133" y="287"/>
                  </a:lnTo>
                  <a:lnTo>
                    <a:pt x="151" y="243"/>
                  </a:lnTo>
                  <a:lnTo>
                    <a:pt x="282" y="218"/>
                  </a:lnTo>
                  <a:lnTo>
                    <a:pt x="165" y="206"/>
                  </a:lnTo>
                  <a:lnTo>
                    <a:pt x="175" y="173"/>
                  </a:lnTo>
                  <a:lnTo>
                    <a:pt x="189" y="125"/>
                  </a:lnTo>
                  <a:lnTo>
                    <a:pt x="214" y="97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66" name="Freeform 438"/>
            <p:cNvSpPr>
              <a:spLocks/>
            </p:cNvSpPr>
            <p:nvPr/>
          </p:nvSpPr>
          <p:spPr bwMode="auto">
            <a:xfrm>
              <a:off x="2613" y="1678"/>
              <a:ext cx="8" cy="53"/>
            </a:xfrm>
            <a:custGeom>
              <a:avLst/>
              <a:gdLst>
                <a:gd name="T0" fmla="*/ 8 w 56"/>
                <a:gd name="T1" fmla="*/ 0 h 374"/>
                <a:gd name="T2" fmla="*/ 0 w 56"/>
                <a:gd name="T3" fmla="*/ 12 h 374"/>
                <a:gd name="T4" fmla="*/ 6 w 56"/>
                <a:gd name="T5" fmla="*/ 58 h 374"/>
                <a:gd name="T6" fmla="*/ 11 w 56"/>
                <a:gd name="T7" fmla="*/ 116 h 374"/>
                <a:gd name="T8" fmla="*/ 11 w 56"/>
                <a:gd name="T9" fmla="*/ 374 h 374"/>
                <a:gd name="T10" fmla="*/ 42 w 56"/>
                <a:gd name="T11" fmla="*/ 369 h 374"/>
                <a:gd name="T12" fmla="*/ 42 w 56"/>
                <a:gd name="T13" fmla="*/ 320 h 374"/>
                <a:gd name="T14" fmla="*/ 42 w 56"/>
                <a:gd name="T15" fmla="*/ 233 h 374"/>
                <a:gd name="T16" fmla="*/ 42 w 56"/>
                <a:gd name="T17" fmla="*/ 176 h 374"/>
                <a:gd name="T18" fmla="*/ 42 w 56"/>
                <a:gd name="T19" fmla="*/ 149 h 374"/>
                <a:gd name="T20" fmla="*/ 56 w 56"/>
                <a:gd name="T21" fmla="*/ 96 h 374"/>
                <a:gd name="T22" fmla="*/ 8 w 56"/>
                <a:gd name="T23" fmla="*/ 0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6" h="374">
                  <a:moveTo>
                    <a:pt x="8" y="0"/>
                  </a:moveTo>
                  <a:lnTo>
                    <a:pt x="0" y="12"/>
                  </a:lnTo>
                  <a:lnTo>
                    <a:pt x="6" y="58"/>
                  </a:lnTo>
                  <a:lnTo>
                    <a:pt x="11" y="116"/>
                  </a:lnTo>
                  <a:lnTo>
                    <a:pt x="11" y="374"/>
                  </a:lnTo>
                  <a:lnTo>
                    <a:pt x="42" y="369"/>
                  </a:lnTo>
                  <a:lnTo>
                    <a:pt x="42" y="320"/>
                  </a:lnTo>
                  <a:lnTo>
                    <a:pt x="42" y="233"/>
                  </a:lnTo>
                  <a:lnTo>
                    <a:pt x="42" y="176"/>
                  </a:lnTo>
                  <a:lnTo>
                    <a:pt x="42" y="149"/>
                  </a:lnTo>
                  <a:lnTo>
                    <a:pt x="56" y="96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67" name="Freeform 439"/>
            <p:cNvSpPr>
              <a:spLocks/>
            </p:cNvSpPr>
            <p:nvPr/>
          </p:nvSpPr>
          <p:spPr bwMode="auto">
            <a:xfrm>
              <a:off x="2678" y="1791"/>
              <a:ext cx="17" cy="26"/>
            </a:xfrm>
            <a:custGeom>
              <a:avLst/>
              <a:gdLst>
                <a:gd name="T0" fmla="*/ 8 w 119"/>
                <a:gd name="T1" fmla="*/ 0 h 177"/>
                <a:gd name="T2" fmla="*/ 0 w 119"/>
                <a:gd name="T3" fmla="*/ 12 h 177"/>
                <a:gd name="T4" fmla="*/ 90 w 119"/>
                <a:gd name="T5" fmla="*/ 177 h 177"/>
                <a:gd name="T6" fmla="*/ 105 w 119"/>
                <a:gd name="T7" fmla="*/ 177 h 177"/>
                <a:gd name="T8" fmla="*/ 119 w 119"/>
                <a:gd name="T9" fmla="*/ 129 h 177"/>
                <a:gd name="T10" fmla="*/ 90 w 119"/>
                <a:gd name="T11" fmla="*/ 93 h 177"/>
                <a:gd name="T12" fmla="*/ 8 w 119"/>
                <a:gd name="T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9" h="177">
                  <a:moveTo>
                    <a:pt x="8" y="0"/>
                  </a:moveTo>
                  <a:lnTo>
                    <a:pt x="0" y="12"/>
                  </a:lnTo>
                  <a:lnTo>
                    <a:pt x="90" y="177"/>
                  </a:lnTo>
                  <a:lnTo>
                    <a:pt x="105" y="177"/>
                  </a:lnTo>
                  <a:lnTo>
                    <a:pt x="119" y="129"/>
                  </a:lnTo>
                  <a:lnTo>
                    <a:pt x="90" y="9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68" name="Freeform 440"/>
            <p:cNvSpPr>
              <a:spLocks/>
            </p:cNvSpPr>
            <p:nvPr/>
          </p:nvSpPr>
          <p:spPr bwMode="auto">
            <a:xfrm>
              <a:off x="2719" y="1770"/>
              <a:ext cx="29" cy="39"/>
            </a:xfrm>
            <a:custGeom>
              <a:avLst/>
              <a:gdLst>
                <a:gd name="T0" fmla="*/ 177 w 202"/>
                <a:gd name="T1" fmla="*/ 0 h 274"/>
                <a:gd name="T2" fmla="*/ 163 w 202"/>
                <a:gd name="T3" fmla="*/ 0 h 274"/>
                <a:gd name="T4" fmla="*/ 157 w 202"/>
                <a:gd name="T5" fmla="*/ 217 h 274"/>
                <a:gd name="T6" fmla="*/ 126 w 202"/>
                <a:gd name="T7" fmla="*/ 230 h 274"/>
                <a:gd name="T8" fmla="*/ 50 w 202"/>
                <a:gd name="T9" fmla="*/ 230 h 274"/>
                <a:gd name="T10" fmla="*/ 0 w 202"/>
                <a:gd name="T11" fmla="*/ 256 h 274"/>
                <a:gd name="T12" fmla="*/ 41 w 202"/>
                <a:gd name="T13" fmla="*/ 274 h 274"/>
                <a:gd name="T14" fmla="*/ 131 w 202"/>
                <a:gd name="T15" fmla="*/ 274 h 274"/>
                <a:gd name="T16" fmla="*/ 159 w 202"/>
                <a:gd name="T17" fmla="*/ 270 h 274"/>
                <a:gd name="T18" fmla="*/ 202 w 202"/>
                <a:gd name="T19" fmla="*/ 257 h 274"/>
                <a:gd name="T20" fmla="*/ 177 w 202"/>
                <a:gd name="T21" fmla="*/ 0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2" h="274">
                  <a:moveTo>
                    <a:pt x="177" y="0"/>
                  </a:moveTo>
                  <a:lnTo>
                    <a:pt x="163" y="0"/>
                  </a:lnTo>
                  <a:lnTo>
                    <a:pt x="157" y="217"/>
                  </a:lnTo>
                  <a:lnTo>
                    <a:pt x="126" y="230"/>
                  </a:lnTo>
                  <a:lnTo>
                    <a:pt x="50" y="230"/>
                  </a:lnTo>
                  <a:lnTo>
                    <a:pt x="0" y="256"/>
                  </a:lnTo>
                  <a:lnTo>
                    <a:pt x="41" y="274"/>
                  </a:lnTo>
                  <a:lnTo>
                    <a:pt x="131" y="274"/>
                  </a:lnTo>
                  <a:lnTo>
                    <a:pt x="159" y="270"/>
                  </a:lnTo>
                  <a:lnTo>
                    <a:pt x="202" y="257"/>
                  </a:lnTo>
                  <a:lnTo>
                    <a:pt x="177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69" name="Freeform 441"/>
            <p:cNvSpPr>
              <a:spLocks/>
            </p:cNvSpPr>
            <p:nvPr/>
          </p:nvSpPr>
          <p:spPr bwMode="auto">
            <a:xfrm>
              <a:off x="2690" y="1751"/>
              <a:ext cx="9" cy="59"/>
            </a:xfrm>
            <a:custGeom>
              <a:avLst/>
              <a:gdLst>
                <a:gd name="T0" fmla="*/ 42 w 57"/>
                <a:gd name="T1" fmla="*/ 0 h 409"/>
                <a:gd name="T2" fmla="*/ 15 w 57"/>
                <a:gd name="T3" fmla="*/ 15 h 409"/>
                <a:gd name="T4" fmla="*/ 21 w 57"/>
                <a:gd name="T5" fmla="*/ 78 h 409"/>
                <a:gd name="T6" fmla="*/ 24 w 57"/>
                <a:gd name="T7" fmla="*/ 139 h 409"/>
                <a:gd name="T8" fmla="*/ 20 w 57"/>
                <a:gd name="T9" fmla="*/ 193 h 409"/>
                <a:gd name="T10" fmla="*/ 17 w 57"/>
                <a:gd name="T11" fmla="*/ 256 h 409"/>
                <a:gd name="T12" fmla="*/ 13 w 57"/>
                <a:gd name="T13" fmla="*/ 306 h 409"/>
                <a:gd name="T14" fmla="*/ 0 w 57"/>
                <a:gd name="T15" fmla="*/ 373 h 409"/>
                <a:gd name="T16" fmla="*/ 29 w 57"/>
                <a:gd name="T17" fmla="*/ 409 h 409"/>
                <a:gd name="T18" fmla="*/ 43 w 57"/>
                <a:gd name="T19" fmla="*/ 346 h 409"/>
                <a:gd name="T20" fmla="*/ 51 w 57"/>
                <a:gd name="T21" fmla="*/ 284 h 409"/>
                <a:gd name="T22" fmla="*/ 53 w 57"/>
                <a:gd name="T23" fmla="*/ 261 h 409"/>
                <a:gd name="T24" fmla="*/ 56 w 57"/>
                <a:gd name="T25" fmla="*/ 194 h 409"/>
                <a:gd name="T26" fmla="*/ 57 w 57"/>
                <a:gd name="T27" fmla="*/ 131 h 409"/>
                <a:gd name="T28" fmla="*/ 55 w 57"/>
                <a:gd name="T29" fmla="*/ 104 h 409"/>
                <a:gd name="T30" fmla="*/ 49 w 57"/>
                <a:gd name="T31" fmla="*/ 40 h 409"/>
                <a:gd name="T32" fmla="*/ 42 w 57"/>
                <a:gd name="T33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7" h="409">
                  <a:moveTo>
                    <a:pt x="42" y="0"/>
                  </a:moveTo>
                  <a:lnTo>
                    <a:pt x="15" y="15"/>
                  </a:lnTo>
                  <a:lnTo>
                    <a:pt x="21" y="78"/>
                  </a:lnTo>
                  <a:lnTo>
                    <a:pt x="24" y="139"/>
                  </a:lnTo>
                  <a:lnTo>
                    <a:pt x="20" y="193"/>
                  </a:lnTo>
                  <a:lnTo>
                    <a:pt x="17" y="256"/>
                  </a:lnTo>
                  <a:lnTo>
                    <a:pt x="13" y="306"/>
                  </a:lnTo>
                  <a:lnTo>
                    <a:pt x="0" y="373"/>
                  </a:lnTo>
                  <a:lnTo>
                    <a:pt x="29" y="409"/>
                  </a:lnTo>
                  <a:lnTo>
                    <a:pt x="43" y="346"/>
                  </a:lnTo>
                  <a:lnTo>
                    <a:pt x="51" y="284"/>
                  </a:lnTo>
                  <a:lnTo>
                    <a:pt x="53" y="261"/>
                  </a:lnTo>
                  <a:lnTo>
                    <a:pt x="56" y="194"/>
                  </a:lnTo>
                  <a:lnTo>
                    <a:pt x="57" y="131"/>
                  </a:lnTo>
                  <a:lnTo>
                    <a:pt x="55" y="104"/>
                  </a:lnTo>
                  <a:lnTo>
                    <a:pt x="49" y="4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70" name="Freeform 442"/>
            <p:cNvSpPr>
              <a:spLocks/>
            </p:cNvSpPr>
            <p:nvPr/>
          </p:nvSpPr>
          <p:spPr bwMode="auto">
            <a:xfrm>
              <a:off x="2661" y="1741"/>
              <a:ext cx="50" cy="29"/>
            </a:xfrm>
            <a:custGeom>
              <a:avLst/>
              <a:gdLst>
                <a:gd name="T0" fmla="*/ 345 w 350"/>
                <a:gd name="T1" fmla="*/ 0 h 206"/>
                <a:gd name="T2" fmla="*/ 242 w 350"/>
                <a:gd name="T3" fmla="*/ 45 h 206"/>
                <a:gd name="T4" fmla="*/ 216 w 350"/>
                <a:gd name="T5" fmla="*/ 57 h 206"/>
                <a:gd name="T6" fmla="*/ 0 w 350"/>
                <a:gd name="T7" fmla="*/ 154 h 206"/>
                <a:gd name="T8" fmla="*/ 37 w 350"/>
                <a:gd name="T9" fmla="*/ 206 h 206"/>
                <a:gd name="T10" fmla="*/ 40 w 350"/>
                <a:gd name="T11" fmla="*/ 202 h 206"/>
                <a:gd name="T12" fmla="*/ 53 w 350"/>
                <a:gd name="T13" fmla="*/ 191 h 206"/>
                <a:gd name="T14" fmla="*/ 78 w 350"/>
                <a:gd name="T15" fmla="*/ 174 h 206"/>
                <a:gd name="T16" fmla="*/ 113 w 350"/>
                <a:gd name="T17" fmla="*/ 153 h 206"/>
                <a:gd name="T18" fmla="*/ 156 w 350"/>
                <a:gd name="T19" fmla="*/ 127 h 206"/>
                <a:gd name="T20" fmla="*/ 211 w 350"/>
                <a:gd name="T21" fmla="*/ 96 h 206"/>
                <a:gd name="T22" fmla="*/ 221 w 350"/>
                <a:gd name="T23" fmla="*/ 90 h 206"/>
                <a:gd name="T24" fmla="*/ 248 w 350"/>
                <a:gd name="T25" fmla="*/ 75 h 206"/>
                <a:gd name="T26" fmla="*/ 276 w 350"/>
                <a:gd name="T27" fmla="*/ 60 h 206"/>
                <a:gd name="T28" fmla="*/ 350 w 350"/>
                <a:gd name="T29" fmla="*/ 20 h 206"/>
                <a:gd name="T30" fmla="*/ 345 w 350"/>
                <a:gd name="T31" fmla="*/ 0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50" h="206">
                  <a:moveTo>
                    <a:pt x="345" y="0"/>
                  </a:moveTo>
                  <a:lnTo>
                    <a:pt x="242" y="45"/>
                  </a:lnTo>
                  <a:lnTo>
                    <a:pt x="216" y="57"/>
                  </a:lnTo>
                  <a:lnTo>
                    <a:pt x="0" y="154"/>
                  </a:lnTo>
                  <a:lnTo>
                    <a:pt x="37" y="206"/>
                  </a:lnTo>
                  <a:lnTo>
                    <a:pt x="40" y="202"/>
                  </a:lnTo>
                  <a:lnTo>
                    <a:pt x="53" y="191"/>
                  </a:lnTo>
                  <a:lnTo>
                    <a:pt x="78" y="174"/>
                  </a:lnTo>
                  <a:lnTo>
                    <a:pt x="113" y="153"/>
                  </a:lnTo>
                  <a:lnTo>
                    <a:pt x="156" y="127"/>
                  </a:lnTo>
                  <a:lnTo>
                    <a:pt x="211" y="96"/>
                  </a:lnTo>
                  <a:lnTo>
                    <a:pt x="221" y="90"/>
                  </a:lnTo>
                  <a:lnTo>
                    <a:pt x="248" y="75"/>
                  </a:lnTo>
                  <a:lnTo>
                    <a:pt x="276" y="60"/>
                  </a:lnTo>
                  <a:lnTo>
                    <a:pt x="350" y="20"/>
                  </a:lnTo>
                  <a:lnTo>
                    <a:pt x="345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71" name="Freeform 443"/>
            <p:cNvSpPr>
              <a:spLocks/>
            </p:cNvSpPr>
            <p:nvPr/>
          </p:nvSpPr>
          <p:spPr bwMode="auto">
            <a:xfrm>
              <a:off x="2682" y="1721"/>
              <a:ext cx="14" cy="28"/>
            </a:xfrm>
            <a:custGeom>
              <a:avLst/>
              <a:gdLst>
                <a:gd name="T0" fmla="*/ 14 w 92"/>
                <a:gd name="T1" fmla="*/ 0 h 194"/>
                <a:gd name="T2" fmla="*/ 0 w 92"/>
                <a:gd name="T3" fmla="*/ 12 h 194"/>
                <a:gd name="T4" fmla="*/ 8 w 92"/>
                <a:gd name="T5" fmla="*/ 29 h 194"/>
                <a:gd name="T6" fmla="*/ 36 w 92"/>
                <a:gd name="T7" fmla="*/ 91 h 194"/>
                <a:gd name="T8" fmla="*/ 55 w 92"/>
                <a:gd name="T9" fmla="*/ 150 h 194"/>
                <a:gd name="T10" fmla="*/ 66 w 92"/>
                <a:gd name="T11" fmla="*/ 194 h 194"/>
                <a:gd name="T12" fmla="*/ 92 w 92"/>
                <a:gd name="T13" fmla="*/ 182 h 194"/>
                <a:gd name="T14" fmla="*/ 89 w 92"/>
                <a:gd name="T15" fmla="*/ 169 h 194"/>
                <a:gd name="T16" fmla="*/ 72 w 92"/>
                <a:gd name="T17" fmla="*/ 117 h 194"/>
                <a:gd name="T18" fmla="*/ 59 w 92"/>
                <a:gd name="T19" fmla="*/ 87 h 194"/>
                <a:gd name="T20" fmla="*/ 51 w 92"/>
                <a:gd name="T21" fmla="*/ 67 h 194"/>
                <a:gd name="T22" fmla="*/ 48 w 92"/>
                <a:gd name="T23" fmla="*/ 60 h 194"/>
                <a:gd name="T24" fmla="*/ 14 w 92"/>
                <a:gd name="T25" fmla="*/ 0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2" h="194">
                  <a:moveTo>
                    <a:pt x="14" y="0"/>
                  </a:moveTo>
                  <a:lnTo>
                    <a:pt x="0" y="12"/>
                  </a:lnTo>
                  <a:lnTo>
                    <a:pt x="8" y="29"/>
                  </a:lnTo>
                  <a:lnTo>
                    <a:pt x="36" y="91"/>
                  </a:lnTo>
                  <a:lnTo>
                    <a:pt x="55" y="150"/>
                  </a:lnTo>
                  <a:lnTo>
                    <a:pt x="66" y="194"/>
                  </a:lnTo>
                  <a:lnTo>
                    <a:pt x="92" y="182"/>
                  </a:lnTo>
                  <a:lnTo>
                    <a:pt x="89" y="169"/>
                  </a:lnTo>
                  <a:lnTo>
                    <a:pt x="72" y="117"/>
                  </a:lnTo>
                  <a:lnTo>
                    <a:pt x="59" y="87"/>
                  </a:lnTo>
                  <a:lnTo>
                    <a:pt x="51" y="67"/>
                  </a:lnTo>
                  <a:lnTo>
                    <a:pt x="48" y="6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72" name="Freeform 444"/>
            <p:cNvSpPr>
              <a:spLocks/>
            </p:cNvSpPr>
            <p:nvPr/>
          </p:nvSpPr>
          <p:spPr bwMode="auto">
            <a:xfrm>
              <a:off x="2690" y="1703"/>
              <a:ext cx="19" cy="31"/>
            </a:xfrm>
            <a:custGeom>
              <a:avLst/>
              <a:gdLst>
                <a:gd name="T0" fmla="*/ 133 w 133"/>
                <a:gd name="T1" fmla="*/ 0 h 216"/>
                <a:gd name="T2" fmla="*/ 76 w 133"/>
                <a:gd name="T3" fmla="*/ 15 h 216"/>
                <a:gd name="T4" fmla="*/ 0 w 133"/>
                <a:gd name="T5" fmla="*/ 196 h 216"/>
                <a:gd name="T6" fmla="*/ 8 w 133"/>
                <a:gd name="T7" fmla="*/ 216 h 216"/>
                <a:gd name="T8" fmla="*/ 36 w 133"/>
                <a:gd name="T9" fmla="*/ 166 h 216"/>
                <a:gd name="T10" fmla="*/ 73 w 133"/>
                <a:gd name="T11" fmla="*/ 96 h 216"/>
                <a:gd name="T12" fmla="*/ 98 w 133"/>
                <a:gd name="T13" fmla="*/ 50 h 216"/>
                <a:gd name="T14" fmla="*/ 107 w 133"/>
                <a:gd name="T15" fmla="*/ 31 h 216"/>
                <a:gd name="T16" fmla="*/ 133 w 133"/>
                <a:gd name="T17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3" h="216">
                  <a:moveTo>
                    <a:pt x="133" y="0"/>
                  </a:moveTo>
                  <a:lnTo>
                    <a:pt x="76" y="15"/>
                  </a:lnTo>
                  <a:lnTo>
                    <a:pt x="0" y="196"/>
                  </a:lnTo>
                  <a:lnTo>
                    <a:pt x="8" y="216"/>
                  </a:lnTo>
                  <a:lnTo>
                    <a:pt x="36" y="166"/>
                  </a:lnTo>
                  <a:lnTo>
                    <a:pt x="73" y="96"/>
                  </a:lnTo>
                  <a:lnTo>
                    <a:pt x="98" y="50"/>
                  </a:lnTo>
                  <a:lnTo>
                    <a:pt x="107" y="31"/>
                  </a:lnTo>
                  <a:lnTo>
                    <a:pt x="13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73" name="Freeform 445"/>
            <p:cNvSpPr>
              <a:spLocks/>
            </p:cNvSpPr>
            <p:nvPr/>
          </p:nvSpPr>
          <p:spPr bwMode="auto">
            <a:xfrm>
              <a:off x="2666" y="1694"/>
              <a:ext cx="43" cy="17"/>
            </a:xfrm>
            <a:custGeom>
              <a:avLst/>
              <a:gdLst>
                <a:gd name="T0" fmla="*/ 271 w 297"/>
                <a:gd name="T1" fmla="*/ 0 h 118"/>
                <a:gd name="T2" fmla="*/ 253 w 297"/>
                <a:gd name="T3" fmla="*/ 16 h 118"/>
                <a:gd name="T4" fmla="*/ 215 w 297"/>
                <a:gd name="T5" fmla="*/ 37 h 118"/>
                <a:gd name="T6" fmla="*/ 0 w 297"/>
                <a:gd name="T7" fmla="*/ 78 h 118"/>
                <a:gd name="T8" fmla="*/ 37 w 297"/>
                <a:gd name="T9" fmla="*/ 118 h 118"/>
                <a:gd name="T10" fmla="*/ 74 w 297"/>
                <a:gd name="T11" fmla="*/ 105 h 118"/>
                <a:gd name="T12" fmla="*/ 240 w 297"/>
                <a:gd name="T13" fmla="*/ 73 h 118"/>
                <a:gd name="T14" fmla="*/ 297 w 297"/>
                <a:gd name="T15" fmla="*/ 58 h 118"/>
                <a:gd name="T16" fmla="*/ 271 w 297"/>
                <a:gd name="T1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7" h="118">
                  <a:moveTo>
                    <a:pt x="271" y="0"/>
                  </a:moveTo>
                  <a:lnTo>
                    <a:pt x="253" y="16"/>
                  </a:lnTo>
                  <a:lnTo>
                    <a:pt x="215" y="37"/>
                  </a:lnTo>
                  <a:lnTo>
                    <a:pt x="0" y="78"/>
                  </a:lnTo>
                  <a:lnTo>
                    <a:pt x="37" y="118"/>
                  </a:lnTo>
                  <a:lnTo>
                    <a:pt x="74" y="105"/>
                  </a:lnTo>
                  <a:lnTo>
                    <a:pt x="240" y="73"/>
                  </a:lnTo>
                  <a:lnTo>
                    <a:pt x="297" y="58"/>
                  </a:lnTo>
                  <a:lnTo>
                    <a:pt x="271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74" name="Freeform 446"/>
            <p:cNvSpPr>
              <a:spLocks/>
            </p:cNvSpPr>
            <p:nvPr/>
          </p:nvSpPr>
          <p:spPr bwMode="auto">
            <a:xfrm>
              <a:off x="2714" y="1682"/>
              <a:ext cx="12" cy="125"/>
            </a:xfrm>
            <a:custGeom>
              <a:avLst/>
              <a:gdLst>
                <a:gd name="T0" fmla="*/ 10 w 87"/>
                <a:gd name="T1" fmla="*/ 0 h 870"/>
                <a:gd name="T2" fmla="*/ 0 w 87"/>
                <a:gd name="T3" fmla="*/ 0 h 870"/>
                <a:gd name="T4" fmla="*/ 0 w 87"/>
                <a:gd name="T5" fmla="*/ 4 h 870"/>
                <a:gd name="T6" fmla="*/ 10 w 87"/>
                <a:gd name="T7" fmla="*/ 77 h 870"/>
                <a:gd name="T8" fmla="*/ 13 w 87"/>
                <a:gd name="T9" fmla="*/ 133 h 870"/>
                <a:gd name="T10" fmla="*/ 13 w 87"/>
                <a:gd name="T11" fmla="*/ 808 h 870"/>
                <a:gd name="T12" fmla="*/ 16 w 87"/>
                <a:gd name="T13" fmla="*/ 824 h 870"/>
                <a:gd name="T14" fmla="*/ 37 w 87"/>
                <a:gd name="T15" fmla="*/ 870 h 870"/>
                <a:gd name="T16" fmla="*/ 87 w 87"/>
                <a:gd name="T17" fmla="*/ 844 h 870"/>
                <a:gd name="T18" fmla="*/ 64 w 87"/>
                <a:gd name="T19" fmla="*/ 835 h 870"/>
                <a:gd name="T20" fmla="*/ 44 w 87"/>
                <a:gd name="T21" fmla="*/ 788 h 870"/>
                <a:gd name="T22" fmla="*/ 44 w 87"/>
                <a:gd name="T23" fmla="*/ 700 h 870"/>
                <a:gd name="T24" fmla="*/ 44 w 87"/>
                <a:gd name="T25" fmla="*/ 587 h 870"/>
                <a:gd name="T26" fmla="*/ 45 w 87"/>
                <a:gd name="T27" fmla="*/ 487 h 870"/>
                <a:gd name="T28" fmla="*/ 45 w 87"/>
                <a:gd name="T29" fmla="*/ 400 h 870"/>
                <a:gd name="T30" fmla="*/ 45 w 87"/>
                <a:gd name="T31" fmla="*/ 326 h 870"/>
                <a:gd name="T32" fmla="*/ 45 w 87"/>
                <a:gd name="T33" fmla="*/ 265 h 870"/>
                <a:gd name="T34" fmla="*/ 46 w 87"/>
                <a:gd name="T35" fmla="*/ 215 h 870"/>
                <a:gd name="T36" fmla="*/ 46 w 87"/>
                <a:gd name="T37" fmla="*/ 179 h 870"/>
                <a:gd name="T38" fmla="*/ 47 w 87"/>
                <a:gd name="T39" fmla="*/ 156 h 870"/>
                <a:gd name="T40" fmla="*/ 47 w 87"/>
                <a:gd name="T41" fmla="*/ 146 h 870"/>
                <a:gd name="T42" fmla="*/ 61 w 87"/>
                <a:gd name="T43" fmla="*/ 97 h 870"/>
                <a:gd name="T44" fmla="*/ 10 w 87"/>
                <a:gd name="T45" fmla="*/ 0 h 8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7" h="870">
                  <a:moveTo>
                    <a:pt x="10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10" y="77"/>
                  </a:lnTo>
                  <a:lnTo>
                    <a:pt x="13" y="133"/>
                  </a:lnTo>
                  <a:lnTo>
                    <a:pt x="13" y="808"/>
                  </a:lnTo>
                  <a:lnTo>
                    <a:pt x="16" y="824"/>
                  </a:lnTo>
                  <a:lnTo>
                    <a:pt x="37" y="870"/>
                  </a:lnTo>
                  <a:lnTo>
                    <a:pt x="87" y="844"/>
                  </a:lnTo>
                  <a:lnTo>
                    <a:pt x="64" y="835"/>
                  </a:lnTo>
                  <a:lnTo>
                    <a:pt x="44" y="788"/>
                  </a:lnTo>
                  <a:lnTo>
                    <a:pt x="44" y="700"/>
                  </a:lnTo>
                  <a:lnTo>
                    <a:pt x="44" y="587"/>
                  </a:lnTo>
                  <a:lnTo>
                    <a:pt x="45" y="487"/>
                  </a:lnTo>
                  <a:lnTo>
                    <a:pt x="45" y="400"/>
                  </a:lnTo>
                  <a:lnTo>
                    <a:pt x="45" y="326"/>
                  </a:lnTo>
                  <a:lnTo>
                    <a:pt x="45" y="265"/>
                  </a:lnTo>
                  <a:lnTo>
                    <a:pt x="46" y="215"/>
                  </a:lnTo>
                  <a:lnTo>
                    <a:pt x="46" y="179"/>
                  </a:lnTo>
                  <a:lnTo>
                    <a:pt x="47" y="156"/>
                  </a:lnTo>
                  <a:lnTo>
                    <a:pt x="47" y="146"/>
                  </a:lnTo>
                  <a:lnTo>
                    <a:pt x="61" y="97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75" name="Line 447"/>
            <p:cNvSpPr>
              <a:spLocks noChangeShapeType="1"/>
            </p:cNvSpPr>
            <p:nvPr/>
          </p:nvSpPr>
          <p:spPr bwMode="auto">
            <a:xfrm flipV="1">
              <a:off x="2780" y="1701"/>
              <a:ext cx="23" cy="9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76" name="Freeform 448"/>
            <p:cNvSpPr>
              <a:spLocks/>
            </p:cNvSpPr>
            <p:nvPr/>
          </p:nvSpPr>
          <p:spPr bwMode="auto">
            <a:xfrm>
              <a:off x="2769" y="1716"/>
              <a:ext cx="45" cy="64"/>
            </a:xfrm>
            <a:custGeom>
              <a:avLst/>
              <a:gdLst>
                <a:gd name="T0" fmla="*/ 313 w 313"/>
                <a:gd name="T1" fmla="*/ 224 h 448"/>
                <a:gd name="T2" fmla="*/ 311 w 313"/>
                <a:gd name="T3" fmla="*/ 189 h 448"/>
                <a:gd name="T4" fmla="*/ 305 w 313"/>
                <a:gd name="T5" fmla="*/ 155 h 448"/>
                <a:gd name="T6" fmla="*/ 296 w 313"/>
                <a:gd name="T7" fmla="*/ 122 h 448"/>
                <a:gd name="T8" fmla="*/ 283 w 313"/>
                <a:gd name="T9" fmla="*/ 92 h 448"/>
                <a:gd name="T10" fmla="*/ 267 w 313"/>
                <a:gd name="T11" fmla="*/ 66 h 448"/>
                <a:gd name="T12" fmla="*/ 248 w 313"/>
                <a:gd name="T13" fmla="*/ 42 h 448"/>
                <a:gd name="T14" fmla="*/ 228 w 313"/>
                <a:gd name="T15" fmla="*/ 24 h 448"/>
                <a:gd name="T16" fmla="*/ 205 w 313"/>
                <a:gd name="T17" fmla="*/ 11 h 448"/>
                <a:gd name="T18" fmla="*/ 181 w 313"/>
                <a:gd name="T19" fmla="*/ 3 h 448"/>
                <a:gd name="T20" fmla="*/ 156 w 313"/>
                <a:gd name="T21" fmla="*/ 0 h 448"/>
                <a:gd name="T22" fmla="*/ 131 w 313"/>
                <a:gd name="T23" fmla="*/ 3 h 448"/>
                <a:gd name="T24" fmla="*/ 108 w 313"/>
                <a:gd name="T25" fmla="*/ 11 h 448"/>
                <a:gd name="T26" fmla="*/ 85 w 313"/>
                <a:gd name="T27" fmla="*/ 24 h 448"/>
                <a:gd name="T28" fmla="*/ 65 w 313"/>
                <a:gd name="T29" fmla="*/ 42 h 448"/>
                <a:gd name="T30" fmla="*/ 45 w 313"/>
                <a:gd name="T31" fmla="*/ 66 h 448"/>
                <a:gd name="T32" fmla="*/ 30 w 313"/>
                <a:gd name="T33" fmla="*/ 92 h 448"/>
                <a:gd name="T34" fmla="*/ 17 w 313"/>
                <a:gd name="T35" fmla="*/ 122 h 448"/>
                <a:gd name="T36" fmla="*/ 7 w 313"/>
                <a:gd name="T37" fmla="*/ 155 h 448"/>
                <a:gd name="T38" fmla="*/ 2 w 313"/>
                <a:gd name="T39" fmla="*/ 189 h 448"/>
                <a:gd name="T40" fmla="*/ 0 w 313"/>
                <a:gd name="T41" fmla="*/ 224 h 448"/>
                <a:gd name="T42" fmla="*/ 2 w 313"/>
                <a:gd name="T43" fmla="*/ 259 h 448"/>
                <a:gd name="T44" fmla="*/ 7 w 313"/>
                <a:gd name="T45" fmla="*/ 294 h 448"/>
                <a:gd name="T46" fmla="*/ 17 w 313"/>
                <a:gd name="T47" fmla="*/ 326 h 448"/>
                <a:gd name="T48" fmla="*/ 30 w 313"/>
                <a:gd name="T49" fmla="*/ 355 h 448"/>
                <a:gd name="T50" fmla="*/ 45 w 313"/>
                <a:gd name="T51" fmla="*/ 383 h 448"/>
                <a:gd name="T52" fmla="*/ 65 w 313"/>
                <a:gd name="T53" fmla="*/ 405 h 448"/>
                <a:gd name="T54" fmla="*/ 85 w 313"/>
                <a:gd name="T55" fmla="*/ 423 h 448"/>
                <a:gd name="T56" fmla="*/ 108 w 313"/>
                <a:gd name="T57" fmla="*/ 437 h 448"/>
                <a:gd name="T58" fmla="*/ 131 w 313"/>
                <a:gd name="T59" fmla="*/ 446 h 448"/>
                <a:gd name="T60" fmla="*/ 156 w 313"/>
                <a:gd name="T61" fmla="*/ 448 h 448"/>
                <a:gd name="T62" fmla="*/ 181 w 313"/>
                <a:gd name="T63" fmla="*/ 446 h 448"/>
                <a:gd name="T64" fmla="*/ 205 w 313"/>
                <a:gd name="T65" fmla="*/ 437 h 448"/>
                <a:gd name="T66" fmla="*/ 228 w 313"/>
                <a:gd name="T67" fmla="*/ 423 h 448"/>
                <a:gd name="T68" fmla="*/ 248 w 313"/>
                <a:gd name="T69" fmla="*/ 405 h 448"/>
                <a:gd name="T70" fmla="*/ 267 w 313"/>
                <a:gd name="T71" fmla="*/ 383 h 448"/>
                <a:gd name="T72" fmla="*/ 283 w 313"/>
                <a:gd name="T73" fmla="*/ 355 h 448"/>
                <a:gd name="T74" fmla="*/ 296 w 313"/>
                <a:gd name="T75" fmla="*/ 326 h 448"/>
                <a:gd name="T76" fmla="*/ 305 w 313"/>
                <a:gd name="T77" fmla="*/ 294 h 448"/>
                <a:gd name="T78" fmla="*/ 311 w 313"/>
                <a:gd name="T79" fmla="*/ 259 h 448"/>
                <a:gd name="T80" fmla="*/ 313 w 313"/>
                <a:gd name="T81" fmla="*/ 224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13" h="448">
                  <a:moveTo>
                    <a:pt x="313" y="224"/>
                  </a:moveTo>
                  <a:lnTo>
                    <a:pt x="311" y="189"/>
                  </a:lnTo>
                  <a:lnTo>
                    <a:pt x="305" y="155"/>
                  </a:lnTo>
                  <a:lnTo>
                    <a:pt x="296" y="122"/>
                  </a:lnTo>
                  <a:lnTo>
                    <a:pt x="283" y="92"/>
                  </a:lnTo>
                  <a:lnTo>
                    <a:pt x="267" y="66"/>
                  </a:lnTo>
                  <a:lnTo>
                    <a:pt x="248" y="42"/>
                  </a:lnTo>
                  <a:lnTo>
                    <a:pt x="228" y="24"/>
                  </a:lnTo>
                  <a:lnTo>
                    <a:pt x="205" y="11"/>
                  </a:lnTo>
                  <a:lnTo>
                    <a:pt x="181" y="3"/>
                  </a:lnTo>
                  <a:lnTo>
                    <a:pt x="156" y="0"/>
                  </a:lnTo>
                  <a:lnTo>
                    <a:pt x="131" y="3"/>
                  </a:lnTo>
                  <a:lnTo>
                    <a:pt x="108" y="11"/>
                  </a:lnTo>
                  <a:lnTo>
                    <a:pt x="85" y="24"/>
                  </a:lnTo>
                  <a:lnTo>
                    <a:pt x="65" y="42"/>
                  </a:lnTo>
                  <a:lnTo>
                    <a:pt x="45" y="66"/>
                  </a:lnTo>
                  <a:lnTo>
                    <a:pt x="30" y="92"/>
                  </a:lnTo>
                  <a:lnTo>
                    <a:pt x="17" y="122"/>
                  </a:lnTo>
                  <a:lnTo>
                    <a:pt x="7" y="155"/>
                  </a:lnTo>
                  <a:lnTo>
                    <a:pt x="2" y="189"/>
                  </a:lnTo>
                  <a:lnTo>
                    <a:pt x="0" y="224"/>
                  </a:lnTo>
                  <a:lnTo>
                    <a:pt x="2" y="259"/>
                  </a:lnTo>
                  <a:lnTo>
                    <a:pt x="7" y="294"/>
                  </a:lnTo>
                  <a:lnTo>
                    <a:pt x="17" y="326"/>
                  </a:lnTo>
                  <a:lnTo>
                    <a:pt x="30" y="355"/>
                  </a:lnTo>
                  <a:lnTo>
                    <a:pt x="45" y="383"/>
                  </a:lnTo>
                  <a:lnTo>
                    <a:pt x="65" y="405"/>
                  </a:lnTo>
                  <a:lnTo>
                    <a:pt x="85" y="423"/>
                  </a:lnTo>
                  <a:lnTo>
                    <a:pt x="108" y="437"/>
                  </a:lnTo>
                  <a:lnTo>
                    <a:pt x="131" y="446"/>
                  </a:lnTo>
                  <a:lnTo>
                    <a:pt x="156" y="448"/>
                  </a:lnTo>
                  <a:lnTo>
                    <a:pt x="181" y="446"/>
                  </a:lnTo>
                  <a:lnTo>
                    <a:pt x="205" y="437"/>
                  </a:lnTo>
                  <a:lnTo>
                    <a:pt x="228" y="423"/>
                  </a:lnTo>
                  <a:lnTo>
                    <a:pt x="248" y="405"/>
                  </a:lnTo>
                  <a:lnTo>
                    <a:pt x="267" y="383"/>
                  </a:lnTo>
                  <a:lnTo>
                    <a:pt x="283" y="355"/>
                  </a:lnTo>
                  <a:lnTo>
                    <a:pt x="296" y="326"/>
                  </a:lnTo>
                  <a:lnTo>
                    <a:pt x="305" y="294"/>
                  </a:lnTo>
                  <a:lnTo>
                    <a:pt x="311" y="259"/>
                  </a:lnTo>
                  <a:lnTo>
                    <a:pt x="313" y="224"/>
                  </a:lnTo>
                  <a:close/>
                </a:path>
              </a:pathLst>
            </a:custGeom>
            <a:noFill/>
            <a:ln w="127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77" name="Freeform 449"/>
            <p:cNvSpPr>
              <a:spLocks/>
            </p:cNvSpPr>
            <p:nvPr/>
          </p:nvSpPr>
          <p:spPr bwMode="auto">
            <a:xfrm>
              <a:off x="2834" y="1784"/>
              <a:ext cx="21" cy="13"/>
            </a:xfrm>
            <a:custGeom>
              <a:avLst/>
              <a:gdLst>
                <a:gd name="T0" fmla="*/ 43 w 142"/>
                <a:gd name="T1" fmla="*/ 0 h 94"/>
                <a:gd name="T2" fmla="*/ 15 w 142"/>
                <a:gd name="T3" fmla="*/ 0 h 94"/>
                <a:gd name="T4" fmla="*/ 0 w 142"/>
                <a:gd name="T5" fmla="*/ 37 h 94"/>
                <a:gd name="T6" fmla="*/ 17 w 142"/>
                <a:gd name="T7" fmla="*/ 78 h 94"/>
                <a:gd name="T8" fmla="*/ 33 w 142"/>
                <a:gd name="T9" fmla="*/ 88 h 94"/>
                <a:gd name="T10" fmla="*/ 85 w 142"/>
                <a:gd name="T11" fmla="*/ 94 h 94"/>
                <a:gd name="T12" fmla="*/ 103 w 142"/>
                <a:gd name="T13" fmla="*/ 90 h 94"/>
                <a:gd name="T14" fmla="*/ 142 w 142"/>
                <a:gd name="T15" fmla="*/ 66 h 94"/>
                <a:gd name="T16" fmla="*/ 65 w 142"/>
                <a:gd name="T17" fmla="*/ 49 h 94"/>
                <a:gd name="T18" fmla="*/ 43 w 142"/>
                <a:gd name="T19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2" h="94">
                  <a:moveTo>
                    <a:pt x="43" y="0"/>
                  </a:moveTo>
                  <a:lnTo>
                    <a:pt x="15" y="0"/>
                  </a:lnTo>
                  <a:lnTo>
                    <a:pt x="0" y="37"/>
                  </a:lnTo>
                  <a:lnTo>
                    <a:pt x="17" y="78"/>
                  </a:lnTo>
                  <a:lnTo>
                    <a:pt x="33" y="88"/>
                  </a:lnTo>
                  <a:lnTo>
                    <a:pt x="85" y="94"/>
                  </a:lnTo>
                  <a:lnTo>
                    <a:pt x="103" y="90"/>
                  </a:lnTo>
                  <a:lnTo>
                    <a:pt x="142" y="66"/>
                  </a:lnTo>
                  <a:lnTo>
                    <a:pt x="65" y="49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0978" name="Freeform 450"/>
            <p:cNvSpPr>
              <a:spLocks/>
            </p:cNvSpPr>
            <p:nvPr/>
          </p:nvSpPr>
          <p:spPr bwMode="auto">
            <a:xfrm>
              <a:off x="2836" y="1699"/>
              <a:ext cx="31" cy="94"/>
            </a:xfrm>
            <a:custGeom>
              <a:avLst/>
              <a:gdLst>
                <a:gd name="T0" fmla="*/ 214 w 214"/>
                <a:gd name="T1" fmla="*/ 0 h 663"/>
                <a:gd name="T2" fmla="*/ 73 w 214"/>
                <a:gd name="T3" fmla="*/ 0 h 663"/>
                <a:gd name="T4" fmla="*/ 0 w 214"/>
                <a:gd name="T5" fmla="*/ 262 h 663"/>
                <a:gd name="T6" fmla="*/ 8 w 214"/>
                <a:gd name="T7" fmla="*/ 263 h 663"/>
                <a:gd name="T8" fmla="*/ 59 w 214"/>
                <a:gd name="T9" fmla="*/ 275 h 663"/>
                <a:gd name="T10" fmla="*/ 101 w 214"/>
                <a:gd name="T11" fmla="*/ 296 h 663"/>
                <a:gd name="T12" fmla="*/ 133 w 214"/>
                <a:gd name="T13" fmla="*/ 327 h 663"/>
                <a:gd name="T14" fmla="*/ 146 w 214"/>
                <a:gd name="T15" fmla="*/ 349 h 663"/>
                <a:gd name="T16" fmla="*/ 168 w 214"/>
                <a:gd name="T17" fmla="*/ 404 h 663"/>
                <a:gd name="T18" fmla="*/ 175 w 214"/>
                <a:gd name="T19" fmla="*/ 469 h 663"/>
                <a:gd name="T20" fmla="*/ 175 w 214"/>
                <a:gd name="T21" fmla="*/ 477 h 663"/>
                <a:gd name="T22" fmla="*/ 168 w 214"/>
                <a:gd name="T23" fmla="*/ 546 h 663"/>
                <a:gd name="T24" fmla="*/ 150 w 214"/>
                <a:gd name="T25" fmla="*/ 597 h 663"/>
                <a:gd name="T26" fmla="*/ 139 w 214"/>
                <a:gd name="T27" fmla="*/ 613 h 663"/>
                <a:gd name="T28" fmla="*/ 103 w 214"/>
                <a:gd name="T29" fmla="*/ 638 h 663"/>
                <a:gd name="T30" fmla="*/ 50 w 214"/>
                <a:gd name="T31" fmla="*/ 646 h 663"/>
                <a:gd name="T32" fmla="*/ 127 w 214"/>
                <a:gd name="T33" fmla="*/ 663 h 663"/>
                <a:gd name="T34" fmla="*/ 163 w 214"/>
                <a:gd name="T35" fmla="*/ 617 h 663"/>
                <a:gd name="T36" fmla="*/ 186 w 214"/>
                <a:gd name="T37" fmla="*/ 567 h 663"/>
                <a:gd name="T38" fmla="*/ 198 w 214"/>
                <a:gd name="T39" fmla="*/ 507 h 663"/>
                <a:gd name="T40" fmla="*/ 203 w 214"/>
                <a:gd name="T41" fmla="*/ 436 h 663"/>
                <a:gd name="T42" fmla="*/ 199 w 214"/>
                <a:gd name="T43" fmla="*/ 379 h 663"/>
                <a:gd name="T44" fmla="*/ 187 w 214"/>
                <a:gd name="T45" fmla="*/ 318 h 663"/>
                <a:gd name="T46" fmla="*/ 163 w 214"/>
                <a:gd name="T47" fmla="*/ 270 h 663"/>
                <a:gd name="T48" fmla="*/ 134 w 214"/>
                <a:gd name="T49" fmla="*/ 241 h 663"/>
                <a:gd name="T50" fmla="*/ 92 w 214"/>
                <a:gd name="T51" fmla="*/ 215 h 663"/>
                <a:gd name="T52" fmla="*/ 41 w 214"/>
                <a:gd name="T53" fmla="*/ 198 h 663"/>
                <a:gd name="T54" fmla="*/ 78 w 214"/>
                <a:gd name="T55" fmla="*/ 65 h 663"/>
                <a:gd name="T56" fmla="*/ 194 w 214"/>
                <a:gd name="T57" fmla="*/ 65 h 663"/>
                <a:gd name="T58" fmla="*/ 214 w 214"/>
                <a:gd name="T59" fmla="*/ 0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4" h="663">
                  <a:moveTo>
                    <a:pt x="214" y="0"/>
                  </a:moveTo>
                  <a:lnTo>
                    <a:pt x="73" y="0"/>
                  </a:lnTo>
                  <a:lnTo>
                    <a:pt x="0" y="262"/>
                  </a:lnTo>
                  <a:lnTo>
                    <a:pt x="8" y="263"/>
                  </a:lnTo>
                  <a:lnTo>
                    <a:pt x="59" y="275"/>
                  </a:lnTo>
                  <a:lnTo>
                    <a:pt x="101" y="296"/>
                  </a:lnTo>
                  <a:lnTo>
                    <a:pt x="133" y="327"/>
                  </a:lnTo>
                  <a:lnTo>
                    <a:pt x="146" y="349"/>
                  </a:lnTo>
                  <a:lnTo>
                    <a:pt x="168" y="404"/>
                  </a:lnTo>
                  <a:lnTo>
                    <a:pt x="175" y="469"/>
                  </a:lnTo>
                  <a:lnTo>
                    <a:pt x="175" y="477"/>
                  </a:lnTo>
                  <a:lnTo>
                    <a:pt x="168" y="546"/>
                  </a:lnTo>
                  <a:lnTo>
                    <a:pt x="150" y="597"/>
                  </a:lnTo>
                  <a:lnTo>
                    <a:pt x="139" y="613"/>
                  </a:lnTo>
                  <a:lnTo>
                    <a:pt x="103" y="638"/>
                  </a:lnTo>
                  <a:lnTo>
                    <a:pt x="50" y="646"/>
                  </a:lnTo>
                  <a:lnTo>
                    <a:pt x="127" y="663"/>
                  </a:lnTo>
                  <a:lnTo>
                    <a:pt x="163" y="617"/>
                  </a:lnTo>
                  <a:lnTo>
                    <a:pt x="186" y="567"/>
                  </a:lnTo>
                  <a:lnTo>
                    <a:pt x="198" y="507"/>
                  </a:lnTo>
                  <a:lnTo>
                    <a:pt x="203" y="436"/>
                  </a:lnTo>
                  <a:lnTo>
                    <a:pt x="199" y="379"/>
                  </a:lnTo>
                  <a:lnTo>
                    <a:pt x="187" y="318"/>
                  </a:lnTo>
                  <a:lnTo>
                    <a:pt x="163" y="270"/>
                  </a:lnTo>
                  <a:lnTo>
                    <a:pt x="134" y="241"/>
                  </a:lnTo>
                  <a:lnTo>
                    <a:pt x="92" y="215"/>
                  </a:lnTo>
                  <a:lnTo>
                    <a:pt x="41" y="198"/>
                  </a:lnTo>
                  <a:lnTo>
                    <a:pt x="78" y="65"/>
                  </a:lnTo>
                  <a:lnTo>
                    <a:pt x="194" y="65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rgbClr val="000000"/>
            </a:solidFill>
            <a:ln w="127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40121062"/>
      </p:ext>
    </p:extLst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5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505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5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8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0532" grpId="0" build="p" autoUpdateAnimBg="0"/>
      <p:bldP spid="150538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370" name="Text Box 2"/>
          <p:cNvSpPr txBox="1">
            <a:spLocks noChangeArrowheads="1"/>
          </p:cNvSpPr>
          <p:nvPr/>
        </p:nvSpPr>
        <p:spPr bwMode="auto">
          <a:xfrm>
            <a:off x="66675" y="69850"/>
            <a:ext cx="3252788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zh-CN" altLang="en-US" sz="4400" b="1">
                <a:solidFill>
                  <a:srgbClr val="FF0000"/>
                </a:solidFill>
                <a:latin typeface="ItalicT" pitchFamily="2" charset="0"/>
                <a:ea typeface="黑体" pitchFamily="2" charset="-122"/>
              </a:rPr>
              <a:t>开口销</a:t>
            </a:r>
          </a:p>
        </p:txBody>
      </p:sp>
      <p:sp>
        <p:nvSpPr>
          <p:cNvPr id="186371" name="Text Box 3"/>
          <p:cNvSpPr txBox="1">
            <a:spLocks noChangeArrowheads="1"/>
          </p:cNvSpPr>
          <p:nvPr/>
        </p:nvSpPr>
        <p:spPr bwMode="auto">
          <a:xfrm>
            <a:off x="276225" y="6043613"/>
            <a:ext cx="4919663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zh-CN" altLang="en-US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销 </a:t>
            </a:r>
            <a:r>
              <a:rPr lang="en-US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GB/T 91-2000 </a:t>
            </a:r>
            <a:r>
              <a:rPr lang="en-US" altLang="zh-CN" sz="3600" b="1">
                <a:solidFill>
                  <a:srgbClr val="FF0000"/>
                </a:solidFill>
                <a:latin typeface="宋体" pitchFamily="2" charset="-122"/>
              </a:rPr>
              <a:t>d×l</a:t>
            </a:r>
          </a:p>
        </p:txBody>
      </p:sp>
      <p:grpSp>
        <p:nvGrpSpPr>
          <p:cNvPr id="186505" name="Group 137"/>
          <p:cNvGrpSpPr>
            <a:grpSpLocks/>
          </p:cNvGrpSpPr>
          <p:nvPr/>
        </p:nvGrpSpPr>
        <p:grpSpPr bwMode="auto">
          <a:xfrm>
            <a:off x="42863" y="3732213"/>
            <a:ext cx="3673475" cy="1641475"/>
            <a:chOff x="543" y="2899"/>
            <a:chExt cx="801" cy="358"/>
          </a:xfrm>
        </p:grpSpPr>
        <p:sp>
          <p:nvSpPr>
            <p:cNvPr id="186443" name="Line 75"/>
            <p:cNvSpPr>
              <a:spLocks noChangeShapeType="1"/>
            </p:cNvSpPr>
            <p:nvPr/>
          </p:nvSpPr>
          <p:spPr bwMode="auto">
            <a:xfrm flipH="1">
              <a:off x="731" y="3091"/>
              <a:ext cx="51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44" name="Line 76"/>
            <p:cNvSpPr>
              <a:spLocks noChangeShapeType="1"/>
            </p:cNvSpPr>
            <p:nvPr/>
          </p:nvSpPr>
          <p:spPr bwMode="auto">
            <a:xfrm flipH="1">
              <a:off x="729" y="3123"/>
              <a:ext cx="51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45" name="Line 77"/>
            <p:cNvSpPr>
              <a:spLocks noChangeShapeType="1"/>
            </p:cNvSpPr>
            <p:nvPr/>
          </p:nvSpPr>
          <p:spPr bwMode="auto">
            <a:xfrm>
              <a:off x="1248" y="3091"/>
              <a:ext cx="0" cy="3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46" name="Line 78"/>
            <p:cNvSpPr>
              <a:spLocks noChangeShapeType="1"/>
            </p:cNvSpPr>
            <p:nvPr/>
          </p:nvSpPr>
          <p:spPr bwMode="auto">
            <a:xfrm>
              <a:off x="1248" y="3123"/>
              <a:ext cx="9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47" name="Line 79"/>
            <p:cNvSpPr>
              <a:spLocks noChangeShapeType="1"/>
            </p:cNvSpPr>
            <p:nvPr/>
          </p:nvSpPr>
          <p:spPr bwMode="auto">
            <a:xfrm>
              <a:off x="1344" y="3123"/>
              <a:ext cx="0" cy="3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48" name="Line 80"/>
            <p:cNvSpPr>
              <a:spLocks noChangeShapeType="1"/>
            </p:cNvSpPr>
            <p:nvPr/>
          </p:nvSpPr>
          <p:spPr bwMode="auto">
            <a:xfrm flipH="1">
              <a:off x="731" y="3155"/>
              <a:ext cx="61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49" name="Line 81"/>
            <p:cNvSpPr>
              <a:spLocks noChangeShapeType="1"/>
            </p:cNvSpPr>
            <p:nvPr/>
          </p:nvSpPr>
          <p:spPr bwMode="auto">
            <a:xfrm>
              <a:off x="629" y="3036"/>
              <a:ext cx="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50" name="Line 82"/>
            <p:cNvSpPr>
              <a:spLocks noChangeShapeType="1"/>
            </p:cNvSpPr>
            <p:nvPr/>
          </p:nvSpPr>
          <p:spPr bwMode="auto">
            <a:xfrm>
              <a:off x="629" y="3077"/>
              <a:ext cx="0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51" name="Line 83"/>
            <p:cNvSpPr>
              <a:spLocks noChangeShapeType="1"/>
            </p:cNvSpPr>
            <p:nvPr/>
          </p:nvSpPr>
          <p:spPr bwMode="auto">
            <a:xfrm>
              <a:off x="629" y="3097"/>
              <a:ext cx="0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52" name="Line 84"/>
            <p:cNvSpPr>
              <a:spLocks noChangeShapeType="1"/>
            </p:cNvSpPr>
            <p:nvPr/>
          </p:nvSpPr>
          <p:spPr bwMode="auto">
            <a:xfrm>
              <a:off x="629" y="3160"/>
              <a:ext cx="0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53" name="Line 85"/>
            <p:cNvSpPr>
              <a:spLocks noChangeShapeType="1"/>
            </p:cNvSpPr>
            <p:nvPr/>
          </p:nvSpPr>
          <p:spPr bwMode="auto">
            <a:xfrm>
              <a:off x="629" y="3180"/>
              <a:ext cx="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54" name="Line 86"/>
            <p:cNvSpPr>
              <a:spLocks noChangeShapeType="1"/>
            </p:cNvSpPr>
            <p:nvPr/>
          </p:nvSpPr>
          <p:spPr bwMode="auto">
            <a:xfrm flipH="1">
              <a:off x="706" y="3123"/>
              <a:ext cx="5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55" name="Line 87"/>
            <p:cNvSpPr>
              <a:spLocks noChangeShapeType="1"/>
            </p:cNvSpPr>
            <p:nvPr/>
          </p:nvSpPr>
          <p:spPr bwMode="auto">
            <a:xfrm flipH="1">
              <a:off x="687" y="3123"/>
              <a:ext cx="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56" name="Line 88"/>
            <p:cNvSpPr>
              <a:spLocks noChangeShapeType="1"/>
            </p:cNvSpPr>
            <p:nvPr/>
          </p:nvSpPr>
          <p:spPr bwMode="auto">
            <a:xfrm flipH="1">
              <a:off x="623" y="3123"/>
              <a:ext cx="5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57" name="Line 89"/>
            <p:cNvSpPr>
              <a:spLocks noChangeShapeType="1"/>
            </p:cNvSpPr>
            <p:nvPr/>
          </p:nvSpPr>
          <p:spPr bwMode="auto">
            <a:xfrm flipH="1">
              <a:off x="604" y="3123"/>
              <a:ext cx="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58" name="Line 90"/>
            <p:cNvSpPr>
              <a:spLocks noChangeShapeType="1"/>
            </p:cNvSpPr>
            <p:nvPr/>
          </p:nvSpPr>
          <p:spPr bwMode="auto">
            <a:xfrm flipH="1">
              <a:off x="543" y="3123"/>
              <a:ext cx="5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59" name="Freeform 91"/>
            <p:cNvSpPr>
              <a:spLocks/>
            </p:cNvSpPr>
            <p:nvPr/>
          </p:nvSpPr>
          <p:spPr bwMode="auto">
            <a:xfrm>
              <a:off x="984" y="3091"/>
              <a:ext cx="64" cy="64"/>
            </a:xfrm>
            <a:custGeom>
              <a:avLst/>
              <a:gdLst>
                <a:gd name="T0" fmla="*/ 1085 w 1086"/>
                <a:gd name="T1" fmla="*/ 502 h 1087"/>
                <a:gd name="T2" fmla="*/ 1077 w 1086"/>
                <a:gd name="T3" fmla="*/ 440 h 1087"/>
                <a:gd name="T4" fmla="*/ 1062 w 1086"/>
                <a:gd name="T5" fmla="*/ 380 h 1087"/>
                <a:gd name="T6" fmla="*/ 1040 w 1086"/>
                <a:gd name="T7" fmla="*/ 321 h 1087"/>
                <a:gd name="T8" fmla="*/ 1010 w 1086"/>
                <a:gd name="T9" fmla="*/ 266 h 1087"/>
                <a:gd name="T10" fmla="*/ 975 w 1086"/>
                <a:gd name="T11" fmla="*/ 214 h 1087"/>
                <a:gd name="T12" fmla="*/ 935 w 1086"/>
                <a:gd name="T13" fmla="*/ 167 h 1087"/>
                <a:gd name="T14" fmla="*/ 889 w 1086"/>
                <a:gd name="T15" fmla="*/ 124 h 1087"/>
                <a:gd name="T16" fmla="*/ 838 w 1086"/>
                <a:gd name="T17" fmla="*/ 87 h 1087"/>
                <a:gd name="T18" fmla="*/ 784 w 1086"/>
                <a:gd name="T19" fmla="*/ 56 h 1087"/>
                <a:gd name="T20" fmla="*/ 727 w 1086"/>
                <a:gd name="T21" fmla="*/ 32 h 1087"/>
                <a:gd name="T22" fmla="*/ 666 w 1086"/>
                <a:gd name="T23" fmla="*/ 14 h 1087"/>
                <a:gd name="T24" fmla="*/ 605 w 1086"/>
                <a:gd name="T25" fmla="*/ 3 h 1087"/>
                <a:gd name="T26" fmla="*/ 542 w 1086"/>
                <a:gd name="T27" fmla="*/ 0 h 1087"/>
                <a:gd name="T28" fmla="*/ 481 w 1086"/>
                <a:gd name="T29" fmla="*/ 3 h 1087"/>
                <a:gd name="T30" fmla="*/ 420 w 1086"/>
                <a:gd name="T31" fmla="*/ 14 h 1087"/>
                <a:gd name="T32" fmla="*/ 359 w 1086"/>
                <a:gd name="T33" fmla="*/ 32 h 1087"/>
                <a:gd name="T34" fmla="*/ 302 w 1086"/>
                <a:gd name="T35" fmla="*/ 56 h 1087"/>
                <a:gd name="T36" fmla="*/ 248 w 1086"/>
                <a:gd name="T37" fmla="*/ 87 h 1087"/>
                <a:gd name="T38" fmla="*/ 197 w 1086"/>
                <a:gd name="T39" fmla="*/ 124 h 1087"/>
                <a:gd name="T40" fmla="*/ 151 w 1086"/>
                <a:gd name="T41" fmla="*/ 167 h 1087"/>
                <a:gd name="T42" fmla="*/ 111 w 1086"/>
                <a:gd name="T43" fmla="*/ 214 h 1087"/>
                <a:gd name="T44" fmla="*/ 76 w 1086"/>
                <a:gd name="T45" fmla="*/ 266 h 1087"/>
                <a:gd name="T46" fmla="*/ 46 w 1086"/>
                <a:gd name="T47" fmla="*/ 321 h 1087"/>
                <a:gd name="T48" fmla="*/ 24 w 1086"/>
                <a:gd name="T49" fmla="*/ 380 h 1087"/>
                <a:gd name="T50" fmla="*/ 9 w 1086"/>
                <a:gd name="T51" fmla="*/ 440 h 1087"/>
                <a:gd name="T52" fmla="*/ 1 w 1086"/>
                <a:gd name="T53" fmla="*/ 502 h 1087"/>
                <a:gd name="T54" fmla="*/ 0 w 1086"/>
                <a:gd name="T55" fmla="*/ 565 h 1087"/>
                <a:gd name="T56" fmla="*/ 6 w 1086"/>
                <a:gd name="T57" fmla="*/ 626 h 1087"/>
                <a:gd name="T58" fmla="*/ 19 w 1086"/>
                <a:gd name="T59" fmla="*/ 688 h 1087"/>
                <a:gd name="T60" fmla="*/ 39 w 1086"/>
                <a:gd name="T61" fmla="*/ 747 h 1087"/>
                <a:gd name="T62" fmla="*/ 65 w 1086"/>
                <a:gd name="T63" fmla="*/ 803 h 1087"/>
                <a:gd name="T64" fmla="*/ 98 w 1086"/>
                <a:gd name="T65" fmla="*/ 856 h 1087"/>
                <a:gd name="T66" fmla="*/ 138 w 1086"/>
                <a:gd name="T67" fmla="*/ 905 h 1087"/>
                <a:gd name="T68" fmla="*/ 181 w 1086"/>
                <a:gd name="T69" fmla="*/ 950 h 1087"/>
                <a:gd name="T70" fmla="*/ 230 w 1086"/>
                <a:gd name="T71" fmla="*/ 989 h 1087"/>
                <a:gd name="T72" fmla="*/ 283 w 1086"/>
                <a:gd name="T73" fmla="*/ 1022 h 1087"/>
                <a:gd name="T74" fmla="*/ 340 w 1086"/>
                <a:gd name="T75" fmla="*/ 1048 h 1087"/>
                <a:gd name="T76" fmla="*/ 399 w 1086"/>
                <a:gd name="T77" fmla="*/ 1068 h 1087"/>
                <a:gd name="T78" fmla="*/ 460 w 1086"/>
                <a:gd name="T79" fmla="*/ 1081 h 1087"/>
                <a:gd name="T80" fmla="*/ 522 w 1086"/>
                <a:gd name="T81" fmla="*/ 1087 h 1087"/>
                <a:gd name="T82" fmla="*/ 585 w 1086"/>
                <a:gd name="T83" fmla="*/ 1086 h 1087"/>
                <a:gd name="T84" fmla="*/ 646 w 1086"/>
                <a:gd name="T85" fmla="*/ 1078 h 1087"/>
                <a:gd name="T86" fmla="*/ 707 w 1086"/>
                <a:gd name="T87" fmla="*/ 1062 h 1087"/>
                <a:gd name="T88" fmla="*/ 765 w 1086"/>
                <a:gd name="T89" fmla="*/ 1040 h 1087"/>
                <a:gd name="T90" fmla="*/ 821 w 1086"/>
                <a:gd name="T91" fmla="*/ 1011 h 1087"/>
                <a:gd name="T92" fmla="*/ 872 w 1086"/>
                <a:gd name="T93" fmla="*/ 976 h 1087"/>
                <a:gd name="T94" fmla="*/ 920 w 1086"/>
                <a:gd name="T95" fmla="*/ 936 h 1087"/>
                <a:gd name="T96" fmla="*/ 962 w 1086"/>
                <a:gd name="T97" fmla="*/ 889 h 1087"/>
                <a:gd name="T98" fmla="*/ 999 w 1086"/>
                <a:gd name="T99" fmla="*/ 839 h 1087"/>
                <a:gd name="T100" fmla="*/ 1030 w 1086"/>
                <a:gd name="T101" fmla="*/ 785 h 1087"/>
                <a:gd name="T102" fmla="*/ 1054 w 1086"/>
                <a:gd name="T103" fmla="*/ 727 h 1087"/>
                <a:gd name="T104" fmla="*/ 1072 w 1086"/>
                <a:gd name="T105" fmla="*/ 668 h 1087"/>
                <a:gd name="T106" fmla="*/ 1083 w 1086"/>
                <a:gd name="T107" fmla="*/ 606 h 1087"/>
                <a:gd name="T108" fmla="*/ 1086 w 1086"/>
                <a:gd name="T109" fmla="*/ 544 h 10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86" h="1087">
                  <a:moveTo>
                    <a:pt x="1086" y="544"/>
                  </a:moveTo>
                  <a:lnTo>
                    <a:pt x="1086" y="523"/>
                  </a:lnTo>
                  <a:lnTo>
                    <a:pt x="1085" y="502"/>
                  </a:lnTo>
                  <a:lnTo>
                    <a:pt x="1083" y="481"/>
                  </a:lnTo>
                  <a:lnTo>
                    <a:pt x="1080" y="461"/>
                  </a:lnTo>
                  <a:lnTo>
                    <a:pt x="1077" y="440"/>
                  </a:lnTo>
                  <a:lnTo>
                    <a:pt x="1072" y="420"/>
                  </a:lnTo>
                  <a:lnTo>
                    <a:pt x="1067" y="400"/>
                  </a:lnTo>
                  <a:lnTo>
                    <a:pt x="1062" y="380"/>
                  </a:lnTo>
                  <a:lnTo>
                    <a:pt x="1054" y="359"/>
                  </a:lnTo>
                  <a:lnTo>
                    <a:pt x="1047" y="340"/>
                  </a:lnTo>
                  <a:lnTo>
                    <a:pt x="1040" y="321"/>
                  </a:lnTo>
                  <a:lnTo>
                    <a:pt x="1030" y="302"/>
                  </a:lnTo>
                  <a:lnTo>
                    <a:pt x="1021" y="284"/>
                  </a:lnTo>
                  <a:lnTo>
                    <a:pt x="1010" y="266"/>
                  </a:lnTo>
                  <a:lnTo>
                    <a:pt x="999" y="248"/>
                  </a:lnTo>
                  <a:lnTo>
                    <a:pt x="988" y="231"/>
                  </a:lnTo>
                  <a:lnTo>
                    <a:pt x="975" y="214"/>
                  </a:lnTo>
                  <a:lnTo>
                    <a:pt x="962" y="197"/>
                  </a:lnTo>
                  <a:lnTo>
                    <a:pt x="948" y="181"/>
                  </a:lnTo>
                  <a:lnTo>
                    <a:pt x="935" y="167"/>
                  </a:lnTo>
                  <a:lnTo>
                    <a:pt x="920" y="152"/>
                  </a:lnTo>
                  <a:lnTo>
                    <a:pt x="905" y="138"/>
                  </a:lnTo>
                  <a:lnTo>
                    <a:pt x="889" y="124"/>
                  </a:lnTo>
                  <a:lnTo>
                    <a:pt x="872" y="112"/>
                  </a:lnTo>
                  <a:lnTo>
                    <a:pt x="856" y="99"/>
                  </a:lnTo>
                  <a:lnTo>
                    <a:pt x="838" y="87"/>
                  </a:lnTo>
                  <a:lnTo>
                    <a:pt x="821" y="77"/>
                  </a:lnTo>
                  <a:lnTo>
                    <a:pt x="803" y="66"/>
                  </a:lnTo>
                  <a:lnTo>
                    <a:pt x="784" y="56"/>
                  </a:lnTo>
                  <a:lnTo>
                    <a:pt x="765" y="47"/>
                  </a:lnTo>
                  <a:lnTo>
                    <a:pt x="746" y="39"/>
                  </a:lnTo>
                  <a:lnTo>
                    <a:pt x="727" y="32"/>
                  </a:lnTo>
                  <a:lnTo>
                    <a:pt x="707" y="25"/>
                  </a:lnTo>
                  <a:lnTo>
                    <a:pt x="687" y="19"/>
                  </a:lnTo>
                  <a:lnTo>
                    <a:pt x="666" y="14"/>
                  </a:lnTo>
                  <a:lnTo>
                    <a:pt x="646" y="10"/>
                  </a:lnTo>
                  <a:lnTo>
                    <a:pt x="626" y="7"/>
                  </a:lnTo>
                  <a:lnTo>
                    <a:pt x="605" y="3"/>
                  </a:lnTo>
                  <a:lnTo>
                    <a:pt x="585" y="1"/>
                  </a:lnTo>
                  <a:lnTo>
                    <a:pt x="564" y="0"/>
                  </a:lnTo>
                  <a:lnTo>
                    <a:pt x="542" y="0"/>
                  </a:lnTo>
                  <a:lnTo>
                    <a:pt x="522" y="0"/>
                  </a:lnTo>
                  <a:lnTo>
                    <a:pt x="501" y="1"/>
                  </a:lnTo>
                  <a:lnTo>
                    <a:pt x="481" y="3"/>
                  </a:lnTo>
                  <a:lnTo>
                    <a:pt x="460" y="7"/>
                  </a:lnTo>
                  <a:lnTo>
                    <a:pt x="440" y="10"/>
                  </a:lnTo>
                  <a:lnTo>
                    <a:pt x="420" y="14"/>
                  </a:lnTo>
                  <a:lnTo>
                    <a:pt x="399" y="19"/>
                  </a:lnTo>
                  <a:lnTo>
                    <a:pt x="379" y="25"/>
                  </a:lnTo>
                  <a:lnTo>
                    <a:pt x="359" y="32"/>
                  </a:lnTo>
                  <a:lnTo>
                    <a:pt x="340" y="39"/>
                  </a:lnTo>
                  <a:lnTo>
                    <a:pt x="321" y="47"/>
                  </a:lnTo>
                  <a:lnTo>
                    <a:pt x="302" y="56"/>
                  </a:lnTo>
                  <a:lnTo>
                    <a:pt x="283" y="66"/>
                  </a:lnTo>
                  <a:lnTo>
                    <a:pt x="265" y="77"/>
                  </a:lnTo>
                  <a:lnTo>
                    <a:pt x="248" y="87"/>
                  </a:lnTo>
                  <a:lnTo>
                    <a:pt x="230" y="99"/>
                  </a:lnTo>
                  <a:lnTo>
                    <a:pt x="214" y="112"/>
                  </a:lnTo>
                  <a:lnTo>
                    <a:pt x="197" y="124"/>
                  </a:lnTo>
                  <a:lnTo>
                    <a:pt x="181" y="138"/>
                  </a:lnTo>
                  <a:lnTo>
                    <a:pt x="166" y="152"/>
                  </a:lnTo>
                  <a:lnTo>
                    <a:pt x="151" y="167"/>
                  </a:lnTo>
                  <a:lnTo>
                    <a:pt x="138" y="181"/>
                  </a:lnTo>
                  <a:lnTo>
                    <a:pt x="124" y="197"/>
                  </a:lnTo>
                  <a:lnTo>
                    <a:pt x="111" y="214"/>
                  </a:lnTo>
                  <a:lnTo>
                    <a:pt x="98" y="231"/>
                  </a:lnTo>
                  <a:lnTo>
                    <a:pt x="87" y="248"/>
                  </a:lnTo>
                  <a:lnTo>
                    <a:pt x="76" y="266"/>
                  </a:lnTo>
                  <a:lnTo>
                    <a:pt x="65" y="284"/>
                  </a:lnTo>
                  <a:lnTo>
                    <a:pt x="56" y="302"/>
                  </a:lnTo>
                  <a:lnTo>
                    <a:pt x="46" y="321"/>
                  </a:lnTo>
                  <a:lnTo>
                    <a:pt x="39" y="340"/>
                  </a:lnTo>
                  <a:lnTo>
                    <a:pt x="32" y="359"/>
                  </a:lnTo>
                  <a:lnTo>
                    <a:pt x="24" y="380"/>
                  </a:lnTo>
                  <a:lnTo>
                    <a:pt x="19" y="400"/>
                  </a:lnTo>
                  <a:lnTo>
                    <a:pt x="14" y="420"/>
                  </a:lnTo>
                  <a:lnTo>
                    <a:pt x="9" y="440"/>
                  </a:lnTo>
                  <a:lnTo>
                    <a:pt x="6" y="461"/>
                  </a:lnTo>
                  <a:lnTo>
                    <a:pt x="3" y="481"/>
                  </a:lnTo>
                  <a:lnTo>
                    <a:pt x="1" y="502"/>
                  </a:lnTo>
                  <a:lnTo>
                    <a:pt x="0" y="523"/>
                  </a:lnTo>
                  <a:lnTo>
                    <a:pt x="0" y="544"/>
                  </a:lnTo>
                  <a:lnTo>
                    <a:pt x="0" y="565"/>
                  </a:lnTo>
                  <a:lnTo>
                    <a:pt x="1" y="585"/>
                  </a:lnTo>
                  <a:lnTo>
                    <a:pt x="3" y="606"/>
                  </a:lnTo>
                  <a:lnTo>
                    <a:pt x="6" y="626"/>
                  </a:lnTo>
                  <a:lnTo>
                    <a:pt x="9" y="648"/>
                  </a:lnTo>
                  <a:lnTo>
                    <a:pt x="14" y="668"/>
                  </a:lnTo>
                  <a:lnTo>
                    <a:pt x="19" y="688"/>
                  </a:lnTo>
                  <a:lnTo>
                    <a:pt x="24" y="708"/>
                  </a:lnTo>
                  <a:lnTo>
                    <a:pt x="32" y="727"/>
                  </a:lnTo>
                  <a:lnTo>
                    <a:pt x="39" y="747"/>
                  </a:lnTo>
                  <a:lnTo>
                    <a:pt x="46" y="766"/>
                  </a:lnTo>
                  <a:lnTo>
                    <a:pt x="56" y="785"/>
                  </a:lnTo>
                  <a:lnTo>
                    <a:pt x="65" y="803"/>
                  </a:lnTo>
                  <a:lnTo>
                    <a:pt x="76" y="821"/>
                  </a:lnTo>
                  <a:lnTo>
                    <a:pt x="87" y="839"/>
                  </a:lnTo>
                  <a:lnTo>
                    <a:pt x="98" y="856"/>
                  </a:lnTo>
                  <a:lnTo>
                    <a:pt x="111" y="873"/>
                  </a:lnTo>
                  <a:lnTo>
                    <a:pt x="124" y="889"/>
                  </a:lnTo>
                  <a:lnTo>
                    <a:pt x="138" y="905"/>
                  </a:lnTo>
                  <a:lnTo>
                    <a:pt x="151" y="921"/>
                  </a:lnTo>
                  <a:lnTo>
                    <a:pt x="166" y="936"/>
                  </a:lnTo>
                  <a:lnTo>
                    <a:pt x="181" y="950"/>
                  </a:lnTo>
                  <a:lnTo>
                    <a:pt x="197" y="963"/>
                  </a:lnTo>
                  <a:lnTo>
                    <a:pt x="214" y="976"/>
                  </a:lnTo>
                  <a:lnTo>
                    <a:pt x="230" y="989"/>
                  </a:lnTo>
                  <a:lnTo>
                    <a:pt x="248" y="1000"/>
                  </a:lnTo>
                  <a:lnTo>
                    <a:pt x="265" y="1011"/>
                  </a:lnTo>
                  <a:lnTo>
                    <a:pt x="283" y="1022"/>
                  </a:lnTo>
                  <a:lnTo>
                    <a:pt x="302" y="1031"/>
                  </a:lnTo>
                  <a:lnTo>
                    <a:pt x="321" y="1040"/>
                  </a:lnTo>
                  <a:lnTo>
                    <a:pt x="340" y="1048"/>
                  </a:lnTo>
                  <a:lnTo>
                    <a:pt x="359" y="1056"/>
                  </a:lnTo>
                  <a:lnTo>
                    <a:pt x="379" y="1062"/>
                  </a:lnTo>
                  <a:lnTo>
                    <a:pt x="399" y="1068"/>
                  </a:lnTo>
                  <a:lnTo>
                    <a:pt x="420" y="1074"/>
                  </a:lnTo>
                  <a:lnTo>
                    <a:pt x="440" y="1078"/>
                  </a:lnTo>
                  <a:lnTo>
                    <a:pt x="460" y="1081"/>
                  </a:lnTo>
                  <a:lnTo>
                    <a:pt x="481" y="1084"/>
                  </a:lnTo>
                  <a:lnTo>
                    <a:pt x="501" y="1086"/>
                  </a:lnTo>
                  <a:lnTo>
                    <a:pt x="522" y="1087"/>
                  </a:lnTo>
                  <a:lnTo>
                    <a:pt x="542" y="1087"/>
                  </a:lnTo>
                  <a:lnTo>
                    <a:pt x="564" y="1087"/>
                  </a:lnTo>
                  <a:lnTo>
                    <a:pt x="585" y="1086"/>
                  </a:lnTo>
                  <a:lnTo>
                    <a:pt x="605" y="1084"/>
                  </a:lnTo>
                  <a:lnTo>
                    <a:pt x="626" y="1081"/>
                  </a:lnTo>
                  <a:lnTo>
                    <a:pt x="646" y="1078"/>
                  </a:lnTo>
                  <a:lnTo>
                    <a:pt x="666" y="1074"/>
                  </a:lnTo>
                  <a:lnTo>
                    <a:pt x="687" y="1068"/>
                  </a:lnTo>
                  <a:lnTo>
                    <a:pt x="707" y="1062"/>
                  </a:lnTo>
                  <a:lnTo>
                    <a:pt x="727" y="1056"/>
                  </a:lnTo>
                  <a:lnTo>
                    <a:pt x="746" y="1048"/>
                  </a:lnTo>
                  <a:lnTo>
                    <a:pt x="765" y="1040"/>
                  </a:lnTo>
                  <a:lnTo>
                    <a:pt x="784" y="1031"/>
                  </a:lnTo>
                  <a:lnTo>
                    <a:pt x="803" y="1022"/>
                  </a:lnTo>
                  <a:lnTo>
                    <a:pt x="821" y="1011"/>
                  </a:lnTo>
                  <a:lnTo>
                    <a:pt x="838" y="1000"/>
                  </a:lnTo>
                  <a:lnTo>
                    <a:pt x="856" y="989"/>
                  </a:lnTo>
                  <a:lnTo>
                    <a:pt x="872" y="976"/>
                  </a:lnTo>
                  <a:lnTo>
                    <a:pt x="889" y="963"/>
                  </a:lnTo>
                  <a:lnTo>
                    <a:pt x="905" y="950"/>
                  </a:lnTo>
                  <a:lnTo>
                    <a:pt x="920" y="936"/>
                  </a:lnTo>
                  <a:lnTo>
                    <a:pt x="935" y="921"/>
                  </a:lnTo>
                  <a:lnTo>
                    <a:pt x="948" y="905"/>
                  </a:lnTo>
                  <a:lnTo>
                    <a:pt x="962" y="889"/>
                  </a:lnTo>
                  <a:lnTo>
                    <a:pt x="975" y="873"/>
                  </a:lnTo>
                  <a:lnTo>
                    <a:pt x="988" y="856"/>
                  </a:lnTo>
                  <a:lnTo>
                    <a:pt x="999" y="839"/>
                  </a:lnTo>
                  <a:lnTo>
                    <a:pt x="1010" y="821"/>
                  </a:lnTo>
                  <a:lnTo>
                    <a:pt x="1021" y="803"/>
                  </a:lnTo>
                  <a:lnTo>
                    <a:pt x="1030" y="785"/>
                  </a:lnTo>
                  <a:lnTo>
                    <a:pt x="1040" y="766"/>
                  </a:lnTo>
                  <a:lnTo>
                    <a:pt x="1047" y="747"/>
                  </a:lnTo>
                  <a:lnTo>
                    <a:pt x="1054" y="727"/>
                  </a:lnTo>
                  <a:lnTo>
                    <a:pt x="1062" y="708"/>
                  </a:lnTo>
                  <a:lnTo>
                    <a:pt x="1067" y="688"/>
                  </a:lnTo>
                  <a:lnTo>
                    <a:pt x="1072" y="668"/>
                  </a:lnTo>
                  <a:lnTo>
                    <a:pt x="1077" y="648"/>
                  </a:lnTo>
                  <a:lnTo>
                    <a:pt x="1080" y="626"/>
                  </a:lnTo>
                  <a:lnTo>
                    <a:pt x="1083" y="606"/>
                  </a:lnTo>
                  <a:lnTo>
                    <a:pt x="1085" y="585"/>
                  </a:lnTo>
                  <a:lnTo>
                    <a:pt x="1086" y="565"/>
                  </a:lnTo>
                  <a:lnTo>
                    <a:pt x="1086" y="544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60" name="Line 92"/>
            <p:cNvSpPr>
              <a:spLocks noChangeShapeType="1"/>
            </p:cNvSpPr>
            <p:nvPr/>
          </p:nvSpPr>
          <p:spPr bwMode="auto">
            <a:xfrm>
              <a:off x="1016" y="3064"/>
              <a:ext cx="0" cy="1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61" name="Line 93"/>
            <p:cNvSpPr>
              <a:spLocks noChangeShapeType="1"/>
            </p:cNvSpPr>
            <p:nvPr/>
          </p:nvSpPr>
          <p:spPr bwMode="auto">
            <a:xfrm flipV="1">
              <a:off x="731" y="2944"/>
              <a:ext cx="0" cy="1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62" name="Line 94"/>
            <p:cNvSpPr>
              <a:spLocks noChangeShapeType="1"/>
            </p:cNvSpPr>
            <p:nvPr/>
          </p:nvSpPr>
          <p:spPr bwMode="auto">
            <a:xfrm flipV="1">
              <a:off x="1248" y="2944"/>
              <a:ext cx="0" cy="1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63" name="Line 95"/>
            <p:cNvSpPr>
              <a:spLocks noChangeShapeType="1"/>
            </p:cNvSpPr>
            <p:nvPr/>
          </p:nvSpPr>
          <p:spPr bwMode="auto">
            <a:xfrm>
              <a:off x="807" y="2990"/>
              <a:ext cx="36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64" name="Freeform 96"/>
            <p:cNvSpPr>
              <a:spLocks/>
            </p:cNvSpPr>
            <p:nvPr/>
          </p:nvSpPr>
          <p:spPr bwMode="auto">
            <a:xfrm>
              <a:off x="731" y="2984"/>
              <a:ext cx="76" cy="12"/>
            </a:xfrm>
            <a:custGeom>
              <a:avLst/>
              <a:gdLst>
                <a:gd name="T0" fmla="*/ 0 w 1291"/>
                <a:gd name="T1" fmla="*/ 102 h 206"/>
                <a:gd name="T2" fmla="*/ 1291 w 1291"/>
                <a:gd name="T3" fmla="*/ 0 h 206"/>
                <a:gd name="T4" fmla="*/ 1291 w 1291"/>
                <a:gd name="T5" fmla="*/ 206 h 206"/>
                <a:gd name="T6" fmla="*/ 0 w 1291"/>
                <a:gd name="T7" fmla="*/ 102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91" h="206">
                  <a:moveTo>
                    <a:pt x="0" y="102"/>
                  </a:moveTo>
                  <a:lnTo>
                    <a:pt x="1291" y="0"/>
                  </a:lnTo>
                  <a:lnTo>
                    <a:pt x="1291" y="206"/>
                  </a:lnTo>
                  <a:lnTo>
                    <a:pt x="0" y="102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65" name="Freeform 97"/>
            <p:cNvSpPr>
              <a:spLocks/>
            </p:cNvSpPr>
            <p:nvPr/>
          </p:nvSpPr>
          <p:spPr bwMode="auto">
            <a:xfrm>
              <a:off x="731" y="2984"/>
              <a:ext cx="76" cy="12"/>
            </a:xfrm>
            <a:custGeom>
              <a:avLst/>
              <a:gdLst>
                <a:gd name="T0" fmla="*/ 0 w 1291"/>
                <a:gd name="T1" fmla="*/ 102 h 206"/>
                <a:gd name="T2" fmla="*/ 1291 w 1291"/>
                <a:gd name="T3" fmla="*/ 0 h 206"/>
                <a:gd name="T4" fmla="*/ 1291 w 1291"/>
                <a:gd name="T5" fmla="*/ 206 h 206"/>
                <a:gd name="T6" fmla="*/ 0 w 1291"/>
                <a:gd name="T7" fmla="*/ 102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91" h="206">
                  <a:moveTo>
                    <a:pt x="0" y="102"/>
                  </a:moveTo>
                  <a:lnTo>
                    <a:pt x="1291" y="0"/>
                  </a:lnTo>
                  <a:lnTo>
                    <a:pt x="1291" y="206"/>
                  </a:lnTo>
                  <a:lnTo>
                    <a:pt x="0" y="102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66" name="Freeform 98"/>
            <p:cNvSpPr>
              <a:spLocks/>
            </p:cNvSpPr>
            <p:nvPr/>
          </p:nvSpPr>
          <p:spPr bwMode="auto">
            <a:xfrm>
              <a:off x="1172" y="2984"/>
              <a:ext cx="76" cy="12"/>
            </a:xfrm>
            <a:custGeom>
              <a:avLst/>
              <a:gdLst>
                <a:gd name="T0" fmla="*/ 1291 w 1291"/>
                <a:gd name="T1" fmla="*/ 102 h 206"/>
                <a:gd name="T2" fmla="*/ 0 w 1291"/>
                <a:gd name="T3" fmla="*/ 206 h 206"/>
                <a:gd name="T4" fmla="*/ 0 w 1291"/>
                <a:gd name="T5" fmla="*/ 0 h 206"/>
                <a:gd name="T6" fmla="*/ 1291 w 1291"/>
                <a:gd name="T7" fmla="*/ 102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91" h="206">
                  <a:moveTo>
                    <a:pt x="1291" y="102"/>
                  </a:moveTo>
                  <a:lnTo>
                    <a:pt x="0" y="206"/>
                  </a:lnTo>
                  <a:lnTo>
                    <a:pt x="0" y="0"/>
                  </a:lnTo>
                  <a:lnTo>
                    <a:pt x="1291" y="102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67" name="Freeform 99"/>
            <p:cNvSpPr>
              <a:spLocks/>
            </p:cNvSpPr>
            <p:nvPr/>
          </p:nvSpPr>
          <p:spPr bwMode="auto">
            <a:xfrm>
              <a:off x="1172" y="2984"/>
              <a:ext cx="76" cy="12"/>
            </a:xfrm>
            <a:custGeom>
              <a:avLst/>
              <a:gdLst>
                <a:gd name="T0" fmla="*/ 1291 w 1291"/>
                <a:gd name="T1" fmla="*/ 102 h 206"/>
                <a:gd name="T2" fmla="*/ 0 w 1291"/>
                <a:gd name="T3" fmla="*/ 206 h 206"/>
                <a:gd name="T4" fmla="*/ 0 w 1291"/>
                <a:gd name="T5" fmla="*/ 0 h 206"/>
                <a:gd name="T6" fmla="*/ 1291 w 1291"/>
                <a:gd name="T7" fmla="*/ 102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91" h="206">
                  <a:moveTo>
                    <a:pt x="1291" y="102"/>
                  </a:moveTo>
                  <a:lnTo>
                    <a:pt x="0" y="206"/>
                  </a:lnTo>
                  <a:lnTo>
                    <a:pt x="0" y="0"/>
                  </a:lnTo>
                  <a:lnTo>
                    <a:pt x="1291" y="102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68" name="Freeform 100"/>
            <p:cNvSpPr>
              <a:spLocks/>
            </p:cNvSpPr>
            <p:nvPr/>
          </p:nvSpPr>
          <p:spPr bwMode="auto">
            <a:xfrm>
              <a:off x="979" y="2899"/>
              <a:ext cx="21" cy="68"/>
            </a:xfrm>
            <a:custGeom>
              <a:avLst/>
              <a:gdLst>
                <a:gd name="T0" fmla="*/ 310 w 361"/>
                <a:gd name="T1" fmla="*/ 0 h 1163"/>
                <a:gd name="T2" fmla="*/ 0 w 361"/>
                <a:gd name="T3" fmla="*/ 1163 h 1163"/>
                <a:gd name="T4" fmla="*/ 361 w 361"/>
                <a:gd name="T5" fmla="*/ 1163 h 1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61" h="1163">
                  <a:moveTo>
                    <a:pt x="310" y="0"/>
                  </a:moveTo>
                  <a:lnTo>
                    <a:pt x="0" y="1163"/>
                  </a:lnTo>
                  <a:lnTo>
                    <a:pt x="361" y="116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69" name="Line 101"/>
            <p:cNvSpPr>
              <a:spLocks noChangeShapeType="1"/>
            </p:cNvSpPr>
            <p:nvPr/>
          </p:nvSpPr>
          <p:spPr bwMode="auto">
            <a:xfrm>
              <a:off x="731" y="3091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70" name="Line 102"/>
            <p:cNvSpPr>
              <a:spLocks noChangeShapeType="1"/>
            </p:cNvSpPr>
            <p:nvPr/>
          </p:nvSpPr>
          <p:spPr bwMode="auto">
            <a:xfrm>
              <a:off x="1248" y="3091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71" name="Line 103"/>
            <p:cNvSpPr>
              <a:spLocks noChangeShapeType="1"/>
            </p:cNvSpPr>
            <p:nvPr/>
          </p:nvSpPr>
          <p:spPr bwMode="auto">
            <a:xfrm>
              <a:off x="1248" y="2990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72" name="Line 104"/>
            <p:cNvSpPr>
              <a:spLocks noChangeShapeType="1"/>
            </p:cNvSpPr>
            <p:nvPr/>
          </p:nvSpPr>
          <p:spPr bwMode="auto">
            <a:xfrm flipH="1" flipV="1">
              <a:off x="986" y="3113"/>
              <a:ext cx="1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73" name="Line 105"/>
            <p:cNvSpPr>
              <a:spLocks noChangeShapeType="1"/>
            </p:cNvSpPr>
            <p:nvPr/>
          </p:nvSpPr>
          <p:spPr bwMode="auto">
            <a:xfrm flipH="1" flipV="1">
              <a:off x="994" y="3100"/>
              <a:ext cx="22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74" name="Line 106"/>
            <p:cNvSpPr>
              <a:spLocks noChangeShapeType="1"/>
            </p:cNvSpPr>
            <p:nvPr/>
          </p:nvSpPr>
          <p:spPr bwMode="auto">
            <a:xfrm flipH="1" flipV="1">
              <a:off x="1006" y="3093"/>
              <a:ext cx="10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75" name="Line 107"/>
            <p:cNvSpPr>
              <a:spLocks noChangeShapeType="1"/>
            </p:cNvSpPr>
            <p:nvPr/>
          </p:nvSpPr>
          <p:spPr bwMode="auto">
            <a:xfrm flipV="1">
              <a:off x="1016" y="3123"/>
              <a:ext cx="3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76" name="Line 108"/>
            <p:cNvSpPr>
              <a:spLocks noChangeShapeType="1"/>
            </p:cNvSpPr>
            <p:nvPr/>
          </p:nvSpPr>
          <p:spPr bwMode="auto">
            <a:xfrm flipV="1">
              <a:off x="1016" y="3123"/>
              <a:ext cx="24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77" name="Line 109"/>
            <p:cNvSpPr>
              <a:spLocks noChangeShapeType="1"/>
            </p:cNvSpPr>
            <p:nvPr/>
          </p:nvSpPr>
          <p:spPr bwMode="auto">
            <a:xfrm flipV="1">
              <a:off x="1033" y="3140"/>
              <a:ext cx="1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78" name="Line 110"/>
            <p:cNvSpPr>
              <a:spLocks noChangeShapeType="1"/>
            </p:cNvSpPr>
            <p:nvPr/>
          </p:nvSpPr>
          <p:spPr bwMode="auto">
            <a:xfrm flipV="1">
              <a:off x="986" y="3123"/>
              <a:ext cx="13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79" name="Line 111"/>
            <p:cNvSpPr>
              <a:spLocks noChangeShapeType="1"/>
            </p:cNvSpPr>
            <p:nvPr/>
          </p:nvSpPr>
          <p:spPr bwMode="auto">
            <a:xfrm flipV="1">
              <a:off x="995" y="3126"/>
              <a:ext cx="21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80" name="Line 112"/>
            <p:cNvSpPr>
              <a:spLocks noChangeShapeType="1"/>
            </p:cNvSpPr>
            <p:nvPr/>
          </p:nvSpPr>
          <p:spPr bwMode="auto">
            <a:xfrm flipV="1">
              <a:off x="1009" y="3147"/>
              <a:ext cx="7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81" name="Line 113"/>
            <p:cNvSpPr>
              <a:spLocks noChangeShapeType="1"/>
            </p:cNvSpPr>
            <p:nvPr/>
          </p:nvSpPr>
          <p:spPr bwMode="auto">
            <a:xfrm flipH="1" flipV="1">
              <a:off x="1016" y="3123"/>
              <a:ext cx="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82" name="Line 114"/>
            <p:cNvSpPr>
              <a:spLocks noChangeShapeType="1"/>
            </p:cNvSpPr>
            <p:nvPr/>
          </p:nvSpPr>
          <p:spPr bwMode="auto">
            <a:xfrm flipH="1" flipV="1">
              <a:off x="1016" y="3102"/>
              <a:ext cx="21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83" name="Line 115"/>
            <p:cNvSpPr>
              <a:spLocks noChangeShapeType="1"/>
            </p:cNvSpPr>
            <p:nvPr/>
          </p:nvSpPr>
          <p:spPr bwMode="auto">
            <a:xfrm flipH="1" flipV="1">
              <a:off x="1028" y="3093"/>
              <a:ext cx="18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84" name="Freeform 116"/>
            <p:cNvSpPr>
              <a:spLocks/>
            </p:cNvSpPr>
            <p:nvPr/>
          </p:nvSpPr>
          <p:spPr bwMode="auto">
            <a:xfrm>
              <a:off x="565" y="3059"/>
              <a:ext cx="102" cy="118"/>
            </a:xfrm>
            <a:custGeom>
              <a:avLst/>
              <a:gdLst>
                <a:gd name="T0" fmla="*/ 1688 w 1733"/>
                <a:gd name="T1" fmla="*/ 173 h 2015"/>
                <a:gd name="T2" fmla="*/ 1628 w 1733"/>
                <a:gd name="T3" fmla="*/ 138 h 2015"/>
                <a:gd name="T4" fmla="*/ 1568 w 1733"/>
                <a:gd name="T5" fmla="*/ 106 h 2015"/>
                <a:gd name="T6" fmla="*/ 1506 w 1733"/>
                <a:gd name="T7" fmla="*/ 79 h 2015"/>
                <a:gd name="T8" fmla="*/ 1441 w 1733"/>
                <a:gd name="T9" fmla="*/ 55 h 2015"/>
                <a:gd name="T10" fmla="*/ 1375 w 1733"/>
                <a:gd name="T11" fmla="*/ 36 h 2015"/>
                <a:gd name="T12" fmla="*/ 1309 w 1733"/>
                <a:gd name="T13" fmla="*/ 21 h 2015"/>
                <a:gd name="T14" fmla="*/ 1242 w 1733"/>
                <a:gd name="T15" fmla="*/ 10 h 2015"/>
                <a:gd name="T16" fmla="*/ 1174 w 1733"/>
                <a:gd name="T17" fmla="*/ 3 h 2015"/>
                <a:gd name="T18" fmla="*/ 1105 w 1733"/>
                <a:gd name="T19" fmla="*/ 0 h 2015"/>
                <a:gd name="T20" fmla="*/ 1037 w 1733"/>
                <a:gd name="T21" fmla="*/ 2 h 2015"/>
                <a:gd name="T22" fmla="*/ 968 w 1733"/>
                <a:gd name="T23" fmla="*/ 8 h 2015"/>
                <a:gd name="T24" fmla="*/ 901 w 1733"/>
                <a:gd name="T25" fmla="*/ 18 h 2015"/>
                <a:gd name="T26" fmla="*/ 835 w 1733"/>
                <a:gd name="T27" fmla="*/ 33 h 2015"/>
                <a:gd name="T28" fmla="*/ 768 w 1733"/>
                <a:gd name="T29" fmla="*/ 51 h 2015"/>
                <a:gd name="T30" fmla="*/ 704 w 1733"/>
                <a:gd name="T31" fmla="*/ 73 h 2015"/>
                <a:gd name="T32" fmla="*/ 641 w 1733"/>
                <a:gd name="T33" fmla="*/ 100 h 2015"/>
                <a:gd name="T34" fmla="*/ 579 w 1733"/>
                <a:gd name="T35" fmla="*/ 130 h 2015"/>
                <a:gd name="T36" fmla="*/ 520 w 1733"/>
                <a:gd name="T37" fmla="*/ 164 h 2015"/>
                <a:gd name="T38" fmla="*/ 464 w 1733"/>
                <a:gd name="T39" fmla="*/ 202 h 2015"/>
                <a:gd name="T40" fmla="*/ 408 w 1733"/>
                <a:gd name="T41" fmla="*/ 244 h 2015"/>
                <a:gd name="T42" fmla="*/ 357 w 1733"/>
                <a:gd name="T43" fmla="*/ 288 h 2015"/>
                <a:gd name="T44" fmla="*/ 308 w 1733"/>
                <a:gd name="T45" fmla="*/ 336 h 2015"/>
                <a:gd name="T46" fmla="*/ 262 w 1733"/>
                <a:gd name="T47" fmla="*/ 387 h 2015"/>
                <a:gd name="T48" fmla="*/ 220 w 1733"/>
                <a:gd name="T49" fmla="*/ 441 h 2015"/>
                <a:gd name="T50" fmla="*/ 181 w 1733"/>
                <a:gd name="T51" fmla="*/ 496 h 2015"/>
                <a:gd name="T52" fmla="*/ 145 w 1733"/>
                <a:gd name="T53" fmla="*/ 555 h 2015"/>
                <a:gd name="T54" fmla="*/ 113 w 1733"/>
                <a:gd name="T55" fmla="*/ 616 h 2015"/>
                <a:gd name="T56" fmla="*/ 84 w 1733"/>
                <a:gd name="T57" fmla="*/ 677 h 2015"/>
                <a:gd name="T58" fmla="*/ 60 w 1733"/>
                <a:gd name="T59" fmla="*/ 742 h 2015"/>
                <a:gd name="T60" fmla="*/ 40 w 1733"/>
                <a:gd name="T61" fmla="*/ 807 h 2015"/>
                <a:gd name="T62" fmla="*/ 24 w 1733"/>
                <a:gd name="T63" fmla="*/ 873 h 2015"/>
                <a:gd name="T64" fmla="*/ 12 w 1733"/>
                <a:gd name="T65" fmla="*/ 941 h 2015"/>
                <a:gd name="T66" fmla="*/ 5 w 1733"/>
                <a:gd name="T67" fmla="*/ 1009 h 2015"/>
                <a:gd name="T68" fmla="*/ 1 w 1733"/>
                <a:gd name="T69" fmla="*/ 1078 h 2015"/>
                <a:gd name="T70" fmla="*/ 1 w 1733"/>
                <a:gd name="T71" fmla="*/ 1145 h 2015"/>
                <a:gd name="T72" fmla="*/ 7 w 1733"/>
                <a:gd name="T73" fmla="*/ 1213 h 2015"/>
                <a:gd name="T74" fmla="*/ 16 w 1733"/>
                <a:gd name="T75" fmla="*/ 1281 h 2015"/>
                <a:gd name="T76" fmla="*/ 30 w 1733"/>
                <a:gd name="T77" fmla="*/ 1349 h 2015"/>
                <a:gd name="T78" fmla="*/ 48 w 1733"/>
                <a:gd name="T79" fmla="*/ 1415 h 2015"/>
                <a:gd name="T80" fmla="*/ 69 w 1733"/>
                <a:gd name="T81" fmla="*/ 1479 h 2015"/>
                <a:gd name="T82" fmla="*/ 95 w 1733"/>
                <a:gd name="T83" fmla="*/ 1543 h 2015"/>
                <a:gd name="T84" fmla="*/ 124 w 1733"/>
                <a:gd name="T85" fmla="*/ 1604 h 2015"/>
                <a:gd name="T86" fmla="*/ 158 w 1733"/>
                <a:gd name="T87" fmla="*/ 1665 h 2015"/>
                <a:gd name="T88" fmla="*/ 195 w 1733"/>
                <a:gd name="T89" fmla="*/ 1722 h 2015"/>
                <a:gd name="T90" fmla="*/ 236 w 1733"/>
                <a:gd name="T91" fmla="*/ 1777 h 2015"/>
                <a:gd name="T92" fmla="*/ 280 w 1733"/>
                <a:gd name="T93" fmla="*/ 1829 h 2015"/>
                <a:gd name="T94" fmla="*/ 327 w 1733"/>
                <a:gd name="T95" fmla="*/ 1879 h 2015"/>
                <a:gd name="T96" fmla="*/ 378 w 1733"/>
                <a:gd name="T97" fmla="*/ 1925 h 2015"/>
                <a:gd name="T98" fmla="*/ 431 w 1733"/>
                <a:gd name="T99" fmla="*/ 1969 h 2015"/>
                <a:gd name="T100" fmla="*/ 486 w 1733"/>
                <a:gd name="T101" fmla="*/ 2008 h 20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33" h="2015">
                  <a:moveTo>
                    <a:pt x="1733" y="204"/>
                  </a:moveTo>
                  <a:lnTo>
                    <a:pt x="1722" y="195"/>
                  </a:lnTo>
                  <a:lnTo>
                    <a:pt x="1710" y="188"/>
                  </a:lnTo>
                  <a:lnTo>
                    <a:pt x="1700" y="180"/>
                  </a:lnTo>
                  <a:lnTo>
                    <a:pt x="1688" y="173"/>
                  </a:lnTo>
                  <a:lnTo>
                    <a:pt x="1676" y="165"/>
                  </a:lnTo>
                  <a:lnTo>
                    <a:pt x="1665" y="158"/>
                  </a:lnTo>
                  <a:lnTo>
                    <a:pt x="1653" y="152"/>
                  </a:lnTo>
                  <a:lnTo>
                    <a:pt x="1641" y="144"/>
                  </a:lnTo>
                  <a:lnTo>
                    <a:pt x="1628" y="138"/>
                  </a:lnTo>
                  <a:lnTo>
                    <a:pt x="1617" y="131"/>
                  </a:lnTo>
                  <a:lnTo>
                    <a:pt x="1605" y="125"/>
                  </a:lnTo>
                  <a:lnTo>
                    <a:pt x="1592" y="119"/>
                  </a:lnTo>
                  <a:lnTo>
                    <a:pt x="1581" y="112"/>
                  </a:lnTo>
                  <a:lnTo>
                    <a:pt x="1568" y="106"/>
                  </a:lnTo>
                  <a:lnTo>
                    <a:pt x="1555" y="101"/>
                  </a:lnTo>
                  <a:lnTo>
                    <a:pt x="1544" y="95"/>
                  </a:lnTo>
                  <a:lnTo>
                    <a:pt x="1531" y="89"/>
                  </a:lnTo>
                  <a:lnTo>
                    <a:pt x="1518" y="84"/>
                  </a:lnTo>
                  <a:lnTo>
                    <a:pt x="1506" y="79"/>
                  </a:lnTo>
                  <a:lnTo>
                    <a:pt x="1493" y="74"/>
                  </a:lnTo>
                  <a:lnTo>
                    <a:pt x="1480" y="69"/>
                  </a:lnTo>
                  <a:lnTo>
                    <a:pt x="1467" y="65"/>
                  </a:lnTo>
                  <a:lnTo>
                    <a:pt x="1454" y="59"/>
                  </a:lnTo>
                  <a:lnTo>
                    <a:pt x="1441" y="55"/>
                  </a:lnTo>
                  <a:lnTo>
                    <a:pt x="1428" y="51"/>
                  </a:lnTo>
                  <a:lnTo>
                    <a:pt x="1415" y="48"/>
                  </a:lnTo>
                  <a:lnTo>
                    <a:pt x="1402" y="44"/>
                  </a:lnTo>
                  <a:lnTo>
                    <a:pt x="1389" y="39"/>
                  </a:lnTo>
                  <a:lnTo>
                    <a:pt x="1375" y="36"/>
                  </a:lnTo>
                  <a:lnTo>
                    <a:pt x="1362" y="33"/>
                  </a:lnTo>
                  <a:lnTo>
                    <a:pt x="1349" y="30"/>
                  </a:lnTo>
                  <a:lnTo>
                    <a:pt x="1336" y="27"/>
                  </a:lnTo>
                  <a:lnTo>
                    <a:pt x="1322" y="23"/>
                  </a:lnTo>
                  <a:lnTo>
                    <a:pt x="1309" y="21"/>
                  </a:lnTo>
                  <a:lnTo>
                    <a:pt x="1296" y="18"/>
                  </a:lnTo>
                  <a:lnTo>
                    <a:pt x="1282" y="16"/>
                  </a:lnTo>
                  <a:lnTo>
                    <a:pt x="1268" y="14"/>
                  </a:lnTo>
                  <a:lnTo>
                    <a:pt x="1255" y="12"/>
                  </a:lnTo>
                  <a:lnTo>
                    <a:pt x="1242" y="10"/>
                  </a:lnTo>
                  <a:lnTo>
                    <a:pt x="1228" y="9"/>
                  </a:lnTo>
                  <a:lnTo>
                    <a:pt x="1214" y="6"/>
                  </a:lnTo>
                  <a:lnTo>
                    <a:pt x="1200" y="5"/>
                  </a:lnTo>
                  <a:lnTo>
                    <a:pt x="1188" y="4"/>
                  </a:lnTo>
                  <a:lnTo>
                    <a:pt x="1174" y="3"/>
                  </a:lnTo>
                  <a:lnTo>
                    <a:pt x="1160" y="2"/>
                  </a:lnTo>
                  <a:lnTo>
                    <a:pt x="1146" y="1"/>
                  </a:lnTo>
                  <a:lnTo>
                    <a:pt x="1132" y="1"/>
                  </a:lnTo>
                  <a:lnTo>
                    <a:pt x="1119" y="0"/>
                  </a:lnTo>
                  <a:lnTo>
                    <a:pt x="1105" y="0"/>
                  </a:lnTo>
                  <a:lnTo>
                    <a:pt x="1091" y="0"/>
                  </a:lnTo>
                  <a:lnTo>
                    <a:pt x="1077" y="0"/>
                  </a:lnTo>
                  <a:lnTo>
                    <a:pt x="1064" y="1"/>
                  </a:lnTo>
                  <a:lnTo>
                    <a:pt x="1051" y="1"/>
                  </a:lnTo>
                  <a:lnTo>
                    <a:pt x="1037" y="2"/>
                  </a:lnTo>
                  <a:lnTo>
                    <a:pt x="1023" y="3"/>
                  </a:lnTo>
                  <a:lnTo>
                    <a:pt x="1009" y="4"/>
                  </a:lnTo>
                  <a:lnTo>
                    <a:pt x="996" y="5"/>
                  </a:lnTo>
                  <a:lnTo>
                    <a:pt x="982" y="6"/>
                  </a:lnTo>
                  <a:lnTo>
                    <a:pt x="968" y="8"/>
                  </a:lnTo>
                  <a:lnTo>
                    <a:pt x="955" y="10"/>
                  </a:lnTo>
                  <a:lnTo>
                    <a:pt x="942" y="12"/>
                  </a:lnTo>
                  <a:lnTo>
                    <a:pt x="928" y="14"/>
                  </a:lnTo>
                  <a:lnTo>
                    <a:pt x="914" y="16"/>
                  </a:lnTo>
                  <a:lnTo>
                    <a:pt x="901" y="18"/>
                  </a:lnTo>
                  <a:lnTo>
                    <a:pt x="888" y="20"/>
                  </a:lnTo>
                  <a:lnTo>
                    <a:pt x="874" y="23"/>
                  </a:lnTo>
                  <a:lnTo>
                    <a:pt x="861" y="27"/>
                  </a:lnTo>
                  <a:lnTo>
                    <a:pt x="847" y="30"/>
                  </a:lnTo>
                  <a:lnTo>
                    <a:pt x="835" y="33"/>
                  </a:lnTo>
                  <a:lnTo>
                    <a:pt x="821" y="36"/>
                  </a:lnTo>
                  <a:lnTo>
                    <a:pt x="808" y="39"/>
                  </a:lnTo>
                  <a:lnTo>
                    <a:pt x="794" y="44"/>
                  </a:lnTo>
                  <a:lnTo>
                    <a:pt x="782" y="47"/>
                  </a:lnTo>
                  <a:lnTo>
                    <a:pt x="768" y="51"/>
                  </a:lnTo>
                  <a:lnTo>
                    <a:pt x="755" y="55"/>
                  </a:lnTo>
                  <a:lnTo>
                    <a:pt x="742" y="59"/>
                  </a:lnTo>
                  <a:lnTo>
                    <a:pt x="730" y="64"/>
                  </a:lnTo>
                  <a:lnTo>
                    <a:pt x="717" y="69"/>
                  </a:lnTo>
                  <a:lnTo>
                    <a:pt x="704" y="73"/>
                  </a:lnTo>
                  <a:lnTo>
                    <a:pt x="691" y="79"/>
                  </a:lnTo>
                  <a:lnTo>
                    <a:pt x="679" y="84"/>
                  </a:lnTo>
                  <a:lnTo>
                    <a:pt x="666" y="89"/>
                  </a:lnTo>
                  <a:lnTo>
                    <a:pt x="653" y="94"/>
                  </a:lnTo>
                  <a:lnTo>
                    <a:pt x="641" y="100"/>
                  </a:lnTo>
                  <a:lnTo>
                    <a:pt x="628" y="106"/>
                  </a:lnTo>
                  <a:lnTo>
                    <a:pt x="616" y="112"/>
                  </a:lnTo>
                  <a:lnTo>
                    <a:pt x="603" y="118"/>
                  </a:lnTo>
                  <a:lnTo>
                    <a:pt x="592" y="124"/>
                  </a:lnTo>
                  <a:lnTo>
                    <a:pt x="579" y="130"/>
                  </a:lnTo>
                  <a:lnTo>
                    <a:pt x="567" y="137"/>
                  </a:lnTo>
                  <a:lnTo>
                    <a:pt x="556" y="144"/>
                  </a:lnTo>
                  <a:lnTo>
                    <a:pt x="544" y="151"/>
                  </a:lnTo>
                  <a:lnTo>
                    <a:pt x="531" y="158"/>
                  </a:lnTo>
                  <a:lnTo>
                    <a:pt x="520" y="164"/>
                  </a:lnTo>
                  <a:lnTo>
                    <a:pt x="509" y="172"/>
                  </a:lnTo>
                  <a:lnTo>
                    <a:pt x="498" y="179"/>
                  </a:lnTo>
                  <a:lnTo>
                    <a:pt x="486" y="187"/>
                  </a:lnTo>
                  <a:lnTo>
                    <a:pt x="474" y="195"/>
                  </a:lnTo>
                  <a:lnTo>
                    <a:pt x="464" y="202"/>
                  </a:lnTo>
                  <a:lnTo>
                    <a:pt x="452" y="211"/>
                  </a:lnTo>
                  <a:lnTo>
                    <a:pt x="441" y="218"/>
                  </a:lnTo>
                  <a:lnTo>
                    <a:pt x="431" y="227"/>
                  </a:lnTo>
                  <a:lnTo>
                    <a:pt x="419" y="235"/>
                  </a:lnTo>
                  <a:lnTo>
                    <a:pt x="408" y="244"/>
                  </a:lnTo>
                  <a:lnTo>
                    <a:pt x="398" y="252"/>
                  </a:lnTo>
                  <a:lnTo>
                    <a:pt x="387" y="262"/>
                  </a:lnTo>
                  <a:lnTo>
                    <a:pt x="378" y="270"/>
                  </a:lnTo>
                  <a:lnTo>
                    <a:pt x="367" y="280"/>
                  </a:lnTo>
                  <a:lnTo>
                    <a:pt x="357" y="288"/>
                  </a:lnTo>
                  <a:lnTo>
                    <a:pt x="347" y="298"/>
                  </a:lnTo>
                  <a:lnTo>
                    <a:pt x="337" y="307"/>
                  </a:lnTo>
                  <a:lnTo>
                    <a:pt x="327" y="317"/>
                  </a:lnTo>
                  <a:lnTo>
                    <a:pt x="317" y="326"/>
                  </a:lnTo>
                  <a:lnTo>
                    <a:pt x="308" y="336"/>
                  </a:lnTo>
                  <a:lnTo>
                    <a:pt x="298" y="347"/>
                  </a:lnTo>
                  <a:lnTo>
                    <a:pt x="289" y="356"/>
                  </a:lnTo>
                  <a:lnTo>
                    <a:pt x="280" y="367"/>
                  </a:lnTo>
                  <a:lnTo>
                    <a:pt x="271" y="376"/>
                  </a:lnTo>
                  <a:lnTo>
                    <a:pt x="262" y="387"/>
                  </a:lnTo>
                  <a:lnTo>
                    <a:pt x="254" y="397"/>
                  </a:lnTo>
                  <a:lnTo>
                    <a:pt x="244" y="408"/>
                  </a:lnTo>
                  <a:lnTo>
                    <a:pt x="236" y="419"/>
                  </a:lnTo>
                  <a:lnTo>
                    <a:pt x="227" y="429"/>
                  </a:lnTo>
                  <a:lnTo>
                    <a:pt x="220" y="441"/>
                  </a:lnTo>
                  <a:lnTo>
                    <a:pt x="211" y="451"/>
                  </a:lnTo>
                  <a:lnTo>
                    <a:pt x="203" y="462"/>
                  </a:lnTo>
                  <a:lnTo>
                    <a:pt x="195" y="474"/>
                  </a:lnTo>
                  <a:lnTo>
                    <a:pt x="188" y="485"/>
                  </a:lnTo>
                  <a:lnTo>
                    <a:pt x="181" y="496"/>
                  </a:lnTo>
                  <a:lnTo>
                    <a:pt x="173" y="508"/>
                  </a:lnTo>
                  <a:lnTo>
                    <a:pt x="166" y="519"/>
                  </a:lnTo>
                  <a:lnTo>
                    <a:pt x="158" y="531"/>
                  </a:lnTo>
                  <a:lnTo>
                    <a:pt x="151" y="543"/>
                  </a:lnTo>
                  <a:lnTo>
                    <a:pt x="145" y="555"/>
                  </a:lnTo>
                  <a:lnTo>
                    <a:pt x="138" y="567"/>
                  </a:lnTo>
                  <a:lnTo>
                    <a:pt x="131" y="579"/>
                  </a:lnTo>
                  <a:lnTo>
                    <a:pt x="124" y="591"/>
                  </a:lnTo>
                  <a:lnTo>
                    <a:pt x="119" y="603"/>
                  </a:lnTo>
                  <a:lnTo>
                    <a:pt x="113" y="616"/>
                  </a:lnTo>
                  <a:lnTo>
                    <a:pt x="106" y="627"/>
                  </a:lnTo>
                  <a:lnTo>
                    <a:pt x="101" y="640"/>
                  </a:lnTo>
                  <a:lnTo>
                    <a:pt x="95" y="653"/>
                  </a:lnTo>
                  <a:lnTo>
                    <a:pt x="89" y="666"/>
                  </a:lnTo>
                  <a:lnTo>
                    <a:pt x="84" y="677"/>
                  </a:lnTo>
                  <a:lnTo>
                    <a:pt x="79" y="690"/>
                  </a:lnTo>
                  <a:lnTo>
                    <a:pt x="75" y="703"/>
                  </a:lnTo>
                  <a:lnTo>
                    <a:pt x="69" y="716"/>
                  </a:lnTo>
                  <a:lnTo>
                    <a:pt x="65" y="729"/>
                  </a:lnTo>
                  <a:lnTo>
                    <a:pt x="60" y="742"/>
                  </a:lnTo>
                  <a:lnTo>
                    <a:pt x="55" y="755"/>
                  </a:lnTo>
                  <a:lnTo>
                    <a:pt x="51" y="767"/>
                  </a:lnTo>
                  <a:lnTo>
                    <a:pt x="48" y="781"/>
                  </a:lnTo>
                  <a:lnTo>
                    <a:pt x="44" y="794"/>
                  </a:lnTo>
                  <a:lnTo>
                    <a:pt x="40" y="807"/>
                  </a:lnTo>
                  <a:lnTo>
                    <a:pt x="36" y="820"/>
                  </a:lnTo>
                  <a:lnTo>
                    <a:pt x="33" y="834"/>
                  </a:lnTo>
                  <a:lnTo>
                    <a:pt x="30" y="847"/>
                  </a:lnTo>
                  <a:lnTo>
                    <a:pt x="27" y="860"/>
                  </a:lnTo>
                  <a:lnTo>
                    <a:pt x="24" y="873"/>
                  </a:lnTo>
                  <a:lnTo>
                    <a:pt x="22" y="887"/>
                  </a:lnTo>
                  <a:lnTo>
                    <a:pt x="18" y="901"/>
                  </a:lnTo>
                  <a:lnTo>
                    <a:pt x="16" y="913"/>
                  </a:lnTo>
                  <a:lnTo>
                    <a:pt x="14" y="927"/>
                  </a:lnTo>
                  <a:lnTo>
                    <a:pt x="12" y="941"/>
                  </a:lnTo>
                  <a:lnTo>
                    <a:pt x="10" y="955"/>
                  </a:lnTo>
                  <a:lnTo>
                    <a:pt x="9" y="967"/>
                  </a:lnTo>
                  <a:lnTo>
                    <a:pt x="7" y="981"/>
                  </a:lnTo>
                  <a:lnTo>
                    <a:pt x="6" y="995"/>
                  </a:lnTo>
                  <a:lnTo>
                    <a:pt x="5" y="1009"/>
                  </a:lnTo>
                  <a:lnTo>
                    <a:pt x="4" y="1023"/>
                  </a:lnTo>
                  <a:lnTo>
                    <a:pt x="2" y="1036"/>
                  </a:lnTo>
                  <a:lnTo>
                    <a:pt x="1" y="1050"/>
                  </a:lnTo>
                  <a:lnTo>
                    <a:pt x="1" y="1064"/>
                  </a:lnTo>
                  <a:lnTo>
                    <a:pt x="1" y="1078"/>
                  </a:lnTo>
                  <a:lnTo>
                    <a:pt x="0" y="1090"/>
                  </a:lnTo>
                  <a:lnTo>
                    <a:pt x="0" y="1104"/>
                  </a:lnTo>
                  <a:lnTo>
                    <a:pt x="1" y="1118"/>
                  </a:lnTo>
                  <a:lnTo>
                    <a:pt x="1" y="1132"/>
                  </a:lnTo>
                  <a:lnTo>
                    <a:pt x="1" y="1145"/>
                  </a:lnTo>
                  <a:lnTo>
                    <a:pt x="2" y="1159"/>
                  </a:lnTo>
                  <a:lnTo>
                    <a:pt x="4" y="1173"/>
                  </a:lnTo>
                  <a:lnTo>
                    <a:pt x="5" y="1187"/>
                  </a:lnTo>
                  <a:lnTo>
                    <a:pt x="6" y="1201"/>
                  </a:lnTo>
                  <a:lnTo>
                    <a:pt x="7" y="1213"/>
                  </a:lnTo>
                  <a:lnTo>
                    <a:pt x="9" y="1227"/>
                  </a:lnTo>
                  <a:lnTo>
                    <a:pt x="10" y="1241"/>
                  </a:lnTo>
                  <a:lnTo>
                    <a:pt x="12" y="1255"/>
                  </a:lnTo>
                  <a:lnTo>
                    <a:pt x="14" y="1268"/>
                  </a:lnTo>
                  <a:lnTo>
                    <a:pt x="16" y="1281"/>
                  </a:lnTo>
                  <a:lnTo>
                    <a:pt x="18" y="1295"/>
                  </a:lnTo>
                  <a:lnTo>
                    <a:pt x="22" y="1309"/>
                  </a:lnTo>
                  <a:lnTo>
                    <a:pt x="24" y="1321"/>
                  </a:lnTo>
                  <a:lnTo>
                    <a:pt x="27" y="1335"/>
                  </a:lnTo>
                  <a:lnTo>
                    <a:pt x="30" y="1349"/>
                  </a:lnTo>
                  <a:lnTo>
                    <a:pt x="33" y="1362"/>
                  </a:lnTo>
                  <a:lnTo>
                    <a:pt x="36" y="1375"/>
                  </a:lnTo>
                  <a:lnTo>
                    <a:pt x="40" y="1388"/>
                  </a:lnTo>
                  <a:lnTo>
                    <a:pt x="44" y="1402"/>
                  </a:lnTo>
                  <a:lnTo>
                    <a:pt x="48" y="1415"/>
                  </a:lnTo>
                  <a:lnTo>
                    <a:pt x="51" y="1427"/>
                  </a:lnTo>
                  <a:lnTo>
                    <a:pt x="55" y="1441"/>
                  </a:lnTo>
                  <a:lnTo>
                    <a:pt x="60" y="1454"/>
                  </a:lnTo>
                  <a:lnTo>
                    <a:pt x="65" y="1467"/>
                  </a:lnTo>
                  <a:lnTo>
                    <a:pt x="69" y="1479"/>
                  </a:lnTo>
                  <a:lnTo>
                    <a:pt x="75" y="1492"/>
                  </a:lnTo>
                  <a:lnTo>
                    <a:pt x="79" y="1505"/>
                  </a:lnTo>
                  <a:lnTo>
                    <a:pt x="84" y="1517"/>
                  </a:lnTo>
                  <a:lnTo>
                    <a:pt x="89" y="1530"/>
                  </a:lnTo>
                  <a:lnTo>
                    <a:pt x="95" y="1543"/>
                  </a:lnTo>
                  <a:lnTo>
                    <a:pt x="101" y="1556"/>
                  </a:lnTo>
                  <a:lnTo>
                    <a:pt x="106" y="1568"/>
                  </a:lnTo>
                  <a:lnTo>
                    <a:pt x="113" y="1580"/>
                  </a:lnTo>
                  <a:lnTo>
                    <a:pt x="119" y="1593"/>
                  </a:lnTo>
                  <a:lnTo>
                    <a:pt x="124" y="1604"/>
                  </a:lnTo>
                  <a:lnTo>
                    <a:pt x="131" y="1617"/>
                  </a:lnTo>
                  <a:lnTo>
                    <a:pt x="138" y="1629"/>
                  </a:lnTo>
                  <a:lnTo>
                    <a:pt x="145" y="1640"/>
                  </a:lnTo>
                  <a:lnTo>
                    <a:pt x="151" y="1652"/>
                  </a:lnTo>
                  <a:lnTo>
                    <a:pt x="158" y="1665"/>
                  </a:lnTo>
                  <a:lnTo>
                    <a:pt x="166" y="1676"/>
                  </a:lnTo>
                  <a:lnTo>
                    <a:pt x="173" y="1687"/>
                  </a:lnTo>
                  <a:lnTo>
                    <a:pt x="181" y="1699"/>
                  </a:lnTo>
                  <a:lnTo>
                    <a:pt x="188" y="1710"/>
                  </a:lnTo>
                  <a:lnTo>
                    <a:pt x="195" y="1722"/>
                  </a:lnTo>
                  <a:lnTo>
                    <a:pt x="203" y="1732"/>
                  </a:lnTo>
                  <a:lnTo>
                    <a:pt x="211" y="1744"/>
                  </a:lnTo>
                  <a:lnTo>
                    <a:pt x="220" y="1755"/>
                  </a:lnTo>
                  <a:lnTo>
                    <a:pt x="227" y="1765"/>
                  </a:lnTo>
                  <a:lnTo>
                    <a:pt x="236" y="1777"/>
                  </a:lnTo>
                  <a:lnTo>
                    <a:pt x="244" y="1788"/>
                  </a:lnTo>
                  <a:lnTo>
                    <a:pt x="254" y="1798"/>
                  </a:lnTo>
                  <a:lnTo>
                    <a:pt x="262" y="1809"/>
                  </a:lnTo>
                  <a:lnTo>
                    <a:pt x="271" y="1818"/>
                  </a:lnTo>
                  <a:lnTo>
                    <a:pt x="280" y="1829"/>
                  </a:lnTo>
                  <a:lnTo>
                    <a:pt x="289" y="1840"/>
                  </a:lnTo>
                  <a:lnTo>
                    <a:pt x="298" y="1849"/>
                  </a:lnTo>
                  <a:lnTo>
                    <a:pt x="308" y="1860"/>
                  </a:lnTo>
                  <a:lnTo>
                    <a:pt x="317" y="1869"/>
                  </a:lnTo>
                  <a:lnTo>
                    <a:pt x="327" y="1879"/>
                  </a:lnTo>
                  <a:lnTo>
                    <a:pt x="337" y="1888"/>
                  </a:lnTo>
                  <a:lnTo>
                    <a:pt x="347" y="1898"/>
                  </a:lnTo>
                  <a:lnTo>
                    <a:pt x="357" y="1907"/>
                  </a:lnTo>
                  <a:lnTo>
                    <a:pt x="367" y="1916"/>
                  </a:lnTo>
                  <a:lnTo>
                    <a:pt x="378" y="1925"/>
                  </a:lnTo>
                  <a:lnTo>
                    <a:pt x="387" y="1934"/>
                  </a:lnTo>
                  <a:lnTo>
                    <a:pt x="398" y="1943"/>
                  </a:lnTo>
                  <a:lnTo>
                    <a:pt x="408" y="1952"/>
                  </a:lnTo>
                  <a:lnTo>
                    <a:pt x="419" y="1960"/>
                  </a:lnTo>
                  <a:lnTo>
                    <a:pt x="431" y="1969"/>
                  </a:lnTo>
                  <a:lnTo>
                    <a:pt x="441" y="1976"/>
                  </a:lnTo>
                  <a:lnTo>
                    <a:pt x="452" y="1985"/>
                  </a:lnTo>
                  <a:lnTo>
                    <a:pt x="464" y="1993"/>
                  </a:lnTo>
                  <a:lnTo>
                    <a:pt x="474" y="2001"/>
                  </a:lnTo>
                  <a:lnTo>
                    <a:pt x="486" y="2008"/>
                  </a:lnTo>
                  <a:lnTo>
                    <a:pt x="498" y="201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85" name="Freeform 117"/>
            <p:cNvSpPr>
              <a:spLocks/>
            </p:cNvSpPr>
            <p:nvPr/>
          </p:nvSpPr>
          <p:spPr bwMode="auto">
            <a:xfrm>
              <a:off x="594" y="3176"/>
              <a:ext cx="73" cy="12"/>
            </a:xfrm>
            <a:custGeom>
              <a:avLst/>
              <a:gdLst>
                <a:gd name="T0" fmla="*/ 11 w 1235"/>
                <a:gd name="T1" fmla="*/ 31 h 202"/>
                <a:gd name="T2" fmla="*/ 33 w 1235"/>
                <a:gd name="T3" fmla="*/ 46 h 202"/>
                <a:gd name="T4" fmla="*/ 58 w 1235"/>
                <a:gd name="T5" fmla="*/ 59 h 202"/>
                <a:gd name="T6" fmla="*/ 81 w 1235"/>
                <a:gd name="T7" fmla="*/ 73 h 202"/>
                <a:gd name="T8" fmla="*/ 105 w 1235"/>
                <a:gd name="T9" fmla="*/ 86 h 202"/>
                <a:gd name="T10" fmla="*/ 130 w 1235"/>
                <a:gd name="T11" fmla="*/ 98 h 202"/>
                <a:gd name="T12" fmla="*/ 155 w 1235"/>
                <a:gd name="T13" fmla="*/ 109 h 202"/>
                <a:gd name="T14" fmla="*/ 181 w 1235"/>
                <a:gd name="T15" fmla="*/ 120 h 202"/>
                <a:gd name="T16" fmla="*/ 206 w 1235"/>
                <a:gd name="T17" fmla="*/ 129 h 202"/>
                <a:gd name="T18" fmla="*/ 232 w 1235"/>
                <a:gd name="T19" fmla="*/ 139 h 202"/>
                <a:gd name="T20" fmla="*/ 257 w 1235"/>
                <a:gd name="T21" fmla="*/ 148 h 202"/>
                <a:gd name="T22" fmla="*/ 284 w 1235"/>
                <a:gd name="T23" fmla="*/ 156 h 202"/>
                <a:gd name="T24" fmla="*/ 310 w 1235"/>
                <a:gd name="T25" fmla="*/ 164 h 202"/>
                <a:gd name="T26" fmla="*/ 337 w 1235"/>
                <a:gd name="T27" fmla="*/ 171 h 202"/>
                <a:gd name="T28" fmla="*/ 363 w 1235"/>
                <a:gd name="T29" fmla="*/ 177 h 202"/>
                <a:gd name="T30" fmla="*/ 390 w 1235"/>
                <a:gd name="T31" fmla="*/ 182 h 202"/>
                <a:gd name="T32" fmla="*/ 416 w 1235"/>
                <a:gd name="T33" fmla="*/ 188 h 202"/>
                <a:gd name="T34" fmla="*/ 444 w 1235"/>
                <a:gd name="T35" fmla="*/ 192 h 202"/>
                <a:gd name="T36" fmla="*/ 470 w 1235"/>
                <a:gd name="T37" fmla="*/ 195 h 202"/>
                <a:gd name="T38" fmla="*/ 498 w 1235"/>
                <a:gd name="T39" fmla="*/ 198 h 202"/>
                <a:gd name="T40" fmla="*/ 525 w 1235"/>
                <a:gd name="T41" fmla="*/ 200 h 202"/>
                <a:gd name="T42" fmla="*/ 553 w 1235"/>
                <a:gd name="T43" fmla="*/ 202 h 202"/>
                <a:gd name="T44" fmla="*/ 579 w 1235"/>
                <a:gd name="T45" fmla="*/ 202 h 202"/>
                <a:gd name="T46" fmla="*/ 607 w 1235"/>
                <a:gd name="T47" fmla="*/ 202 h 202"/>
                <a:gd name="T48" fmla="*/ 634 w 1235"/>
                <a:gd name="T49" fmla="*/ 202 h 202"/>
                <a:gd name="T50" fmla="*/ 662 w 1235"/>
                <a:gd name="T51" fmla="*/ 201 h 202"/>
                <a:gd name="T52" fmla="*/ 690 w 1235"/>
                <a:gd name="T53" fmla="*/ 199 h 202"/>
                <a:gd name="T54" fmla="*/ 716 w 1235"/>
                <a:gd name="T55" fmla="*/ 197 h 202"/>
                <a:gd name="T56" fmla="*/ 744 w 1235"/>
                <a:gd name="T57" fmla="*/ 194 h 202"/>
                <a:gd name="T58" fmla="*/ 770 w 1235"/>
                <a:gd name="T59" fmla="*/ 190 h 202"/>
                <a:gd name="T60" fmla="*/ 798 w 1235"/>
                <a:gd name="T61" fmla="*/ 186 h 202"/>
                <a:gd name="T62" fmla="*/ 824 w 1235"/>
                <a:gd name="T63" fmla="*/ 180 h 202"/>
                <a:gd name="T64" fmla="*/ 851 w 1235"/>
                <a:gd name="T65" fmla="*/ 174 h 202"/>
                <a:gd name="T66" fmla="*/ 877 w 1235"/>
                <a:gd name="T67" fmla="*/ 167 h 202"/>
                <a:gd name="T68" fmla="*/ 904 w 1235"/>
                <a:gd name="T69" fmla="*/ 160 h 202"/>
                <a:gd name="T70" fmla="*/ 930 w 1235"/>
                <a:gd name="T71" fmla="*/ 152 h 202"/>
                <a:gd name="T72" fmla="*/ 956 w 1235"/>
                <a:gd name="T73" fmla="*/ 143 h 202"/>
                <a:gd name="T74" fmla="*/ 982 w 1235"/>
                <a:gd name="T75" fmla="*/ 135 h 202"/>
                <a:gd name="T76" fmla="*/ 1008 w 1235"/>
                <a:gd name="T77" fmla="*/ 124 h 202"/>
                <a:gd name="T78" fmla="*/ 1033 w 1235"/>
                <a:gd name="T79" fmla="*/ 113 h 202"/>
                <a:gd name="T80" fmla="*/ 1057 w 1235"/>
                <a:gd name="T81" fmla="*/ 103 h 202"/>
                <a:gd name="T82" fmla="*/ 1083 w 1235"/>
                <a:gd name="T83" fmla="*/ 91 h 202"/>
                <a:gd name="T84" fmla="*/ 1107 w 1235"/>
                <a:gd name="T85" fmla="*/ 78 h 202"/>
                <a:gd name="T86" fmla="*/ 1130 w 1235"/>
                <a:gd name="T87" fmla="*/ 66 h 202"/>
                <a:gd name="T88" fmla="*/ 1155 w 1235"/>
                <a:gd name="T89" fmla="*/ 52 h 202"/>
                <a:gd name="T90" fmla="*/ 1178 w 1235"/>
                <a:gd name="T91" fmla="*/ 38 h 202"/>
                <a:gd name="T92" fmla="*/ 1202 w 1235"/>
                <a:gd name="T93" fmla="*/ 23 h 202"/>
                <a:gd name="T94" fmla="*/ 1224 w 1235"/>
                <a:gd name="T95" fmla="*/ 9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35" h="202">
                  <a:moveTo>
                    <a:pt x="0" y="23"/>
                  </a:moveTo>
                  <a:lnTo>
                    <a:pt x="11" y="31"/>
                  </a:lnTo>
                  <a:lnTo>
                    <a:pt x="22" y="38"/>
                  </a:lnTo>
                  <a:lnTo>
                    <a:pt x="33" y="46"/>
                  </a:lnTo>
                  <a:lnTo>
                    <a:pt x="46" y="53"/>
                  </a:lnTo>
                  <a:lnTo>
                    <a:pt x="58" y="59"/>
                  </a:lnTo>
                  <a:lnTo>
                    <a:pt x="69" y="66"/>
                  </a:lnTo>
                  <a:lnTo>
                    <a:pt x="81" y="73"/>
                  </a:lnTo>
                  <a:lnTo>
                    <a:pt x="94" y="80"/>
                  </a:lnTo>
                  <a:lnTo>
                    <a:pt x="105" y="86"/>
                  </a:lnTo>
                  <a:lnTo>
                    <a:pt x="118" y="91"/>
                  </a:lnTo>
                  <a:lnTo>
                    <a:pt x="130" y="98"/>
                  </a:lnTo>
                  <a:lnTo>
                    <a:pt x="143" y="103"/>
                  </a:lnTo>
                  <a:lnTo>
                    <a:pt x="155" y="109"/>
                  </a:lnTo>
                  <a:lnTo>
                    <a:pt x="168" y="115"/>
                  </a:lnTo>
                  <a:lnTo>
                    <a:pt x="181" y="120"/>
                  </a:lnTo>
                  <a:lnTo>
                    <a:pt x="193" y="125"/>
                  </a:lnTo>
                  <a:lnTo>
                    <a:pt x="206" y="129"/>
                  </a:lnTo>
                  <a:lnTo>
                    <a:pt x="219" y="135"/>
                  </a:lnTo>
                  <a:lnTo>
                    <a:pt x="232" y="139"/>
                  </a:lnTo>
                  <a:lnTo>
                    <a:pt x="244" y="144"/>
                  </a:lnTo>
                  <a:lnTo>
                    <a:pt x="257" y="148"/>
                  </a:lnTo>
                  <a:lnTo>
                    <a:pt x="270" y="153"/>
                  </a:lnTo>
                  <a:lnTo>
                    <a:pt x="284" y="156"/>
                  </a:lnTo>
                  <a:lnTo>
                    <a:pt x="296" y="160"/>
                  </a:lnTo>
                  <a:lnTo>
                    <a:pt x="310" y="164"/>
                  </a:lnTo>
                  <a:lnTo>
                    <a:pt x="323" y="167"/>
                  </a:lnTo>
                  <a:lnTo>
                    <a:pt x="337" y="171"/>
                  </a:lnTo>
                  <a:lnTo>
                    <a:pt x="349" y="174"/>
                  </a:lnTo>
                  <a:lnTo>
                    <a:pt x="363" y="177"/>
                  </a:lnTo>
                  <a:lnTo>
                    <a:pt x="376" y="180"/>
                  </a:lnTo>
                  <a:lnTo>
                    <a:pt x="390" y="182"/>
                  </a:lnTo>
                  <a:lnTo>
                    <a:pt x="403" y="186"/>
                  </a:lnTo>
                  <a:lnTo>
                    <a:pt x="416" y="188"/>
                  </a:lnTo>
                  <a:lnTo>
                    <a:pt x="430" y="190"/>
                  </a:lnTo>
                  <a:lnTo>
                    <a:pt x="444" y="192"/>
                  </a:lnTo>
                  <a:lnTo>
                    <a:pt x="457" y="194"/>
                  </a:lnTo>
                  <a:lnTo>
                    <a:pt x="470" y="195"/>
                  </a:lnTo>
                  <a:lnTo>
                    <a:pt x="484" y="197"/>
                  </a:lnTo>
                  <a:lnTo>
                    <a:pt x="498" y="198"/>
                  </a:lnTo>
                  <a:lnTo>
                    <a:pt x="511" y="199"/>
                  </a:lnTo>
                  <a:lnTo>
                    <a:pt x="525" y="200"/>
                  </a:lnTo>
                  <a:lnTo>
                    <a:pt x="539" y="201"/>
                  </a:lnTo>
                  <a:lnTo>
                    <a:pt x="553" y="202"/>
                  </a:lnTo>
                  <a:lnTo>
                    <a:pt x="566" y="202"/>
                  </a:lnTo>
                  <a:lnTo>
                    <a:pt x="579" y="202"/>
                  </a:lnTo>
                  <a:lnTo>
                    <a:pt x="593" y="202"/>
                  </a:lnTo>
                  <a:lnTo>
                    <a:pt x="607" y="202"/>
                  </a:lnTo>
                  <a:lnTo>
                    <a:pt x="621" y="202"/>
                  </a:lnTo>
                  <a:lnTo>
                    <a:pt x="634" y="202"/>
                  </a:lnTo>
                  <a:lnTo>
                    <a:pt x="648" y="201"/>
                  </a:lnTo>
                  <a:lnTo>
                    <a:pt x="662" y="201"/>
                  </a:lnTo>
                  <a:lnTo>
                    <a:pt x="676" y="200"/>
                  </a:lnTo>
                  <a:lnTo>
                    <a:pt x="690" y="199"/>
                  </a:lnTo>
                  <a:lnTo>
                    <a:pt x="702" y="198"/>
                  </a:lnTo>
                  <a:lnTo>
                    <a:pt x="716" y="197"/>
                  </a:lnTo>
                  <a:lnTo>
                    <a:pt x="730" y="195"/>
                  </a:lnTo>
                  <a:lnTo>
                    <a:pt x="744" y="194"/>
                  </a:lnTo>
                  <a:lnTo>
                    <a:pt x="757" y="192"/>
                  </a:lnTo>
                  <a:lnTo>
                    <a:pt x="770" y="190"/>
                  </a:lnTo>
                  <a:lnTo>
                    <a:pt x="784" y="188"/>
                  </a:lnTo>
                  <a:lnTo>
                    <a:pt x="798" y="186"/>
                  </a:lnTo>
                  <a:lnTo>
                    <a:pt x="811" y="182"/>
                  </a:lnTo>
                  <a:lnTo>
                    <a:pt x="824" y="180"/>
                  </a:lnTo>
                  <a:lnTo>
                    <a:pt x="838" y="177"/>
                  </a:lnTo>
                  <a:lnTo>
                    <a:pt x="851" y="174"/>
                  </a:lnTo>
                  <a:lnTo>
                    <a:pt x="864" y="171"/>
                  </a:lnTo>
                  <a:lnTo>
                    <a:pt x="877" y="167"/>
                  </a:lnTo>
                  <a:lnTo>
                    <a:pt x="891" y="163"/>
                  </a:lnTo>
                  <a:lnTo>
                    <a:pt x="904" y="160"/>
                  </a:lnTo>
                  <a:lnTo>
                    <a:pt x="917" y="156"/>
                  </a:lnTo>
                  <a:lnTo>
                    <a:pt x="930" y="152"/>
                  </a:lnTo>
                  <a:lnTo>
                    <a:pt x="943" y="147"/>
                  </a:lnTo>
                  <a:lnTo>
                    <a:pt x="956" y="143"/>
                  </a:lnTo>
                  <a:lnTo>
                    <a:pt x="969" y="139"/>
                  </a:lnTo>
                  <a:lnTo>
                    <a:pt x="982" y="135"/>
                  </a:lnTo>
                  <a:lnTo>
                    <a:pt x="995" y="129"/>
                  </a:lnTo>
                  <a:lnTo>
                    <a:pt x="1008" y="124"/>
                  </a:lnTo>
                  <a:lnTo>
                    <a:pt x="1020" y="119"/>
                  </a:lnTo>
                  <a:lnTo>
                    <a:pt x="1033" y="113"/>
                  </a:lnTo>
                  <a:lnTo>
                    <a:pt x="1046" y="108"/>
                  </a:lnTo>
                  <a:lnTo>
                    <a:pt x="1057" y="103"/>
                  </a:lnTo>
                  <a:lnTo>
                    <a:pt x="1070" y="97"/>
                  </a:lnTo>
                  <a:lnTo>
                    <a:pt x="1083" y="91"/>
                  </a:lnTo>
                  <a:lnTo>
                    <a:pt x="1094" y="85"/>
                  </a:lnTo>
                  <a:lnTo>
                    <a:pt x="1107" y="78"/>
                  </a:lnTo>
                  <a:lnTo>
                    <a:pt x="1119" y="72"/>
                  </a:lnTo>
                  <a:lnTo>
                    <a:pt x="1130" y="66"/>
                  </a:lnTo>
                  <a:lnTo>
                    <a:pt x="1143" y="59"/>
                  </a:lnTo>
                  <a:lnTo>
                    <a:pt x="1155" y="52"/>
                  </a:lnTo>
                  <a:lnTo>
                    <a:pt x="1167" y="46"/>
                  </a:lnTo>
                  <a:lnTo>
                    <a:pt x="1178" y="38"/>
                  </a:lnTo>
                  <a:lnTo>
                    <a:pt x="1190" y="31"/>
                  </a:lnTo>
                  <a:lnTo>
                    <a:pt x="1202" y="23"/>
                  </a:lnTo>
                  <a:lnTo>
                    <a:pt x="1212" y="16"/>
                  </a:lnTo>
                  <a:lnTo>
                    <a:pt x="1224" y="9"/>
                  </a:lnTo>
                  <a:lnTo>
                    <a:pt x="1235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86" name="Freeform 118"/>
            <p:cNvSpPr>
              <a:spLocks/>
            </p:cNvSpPr>
            <p:nvPr/>
          </p:nvSpPr>
          <p:spPr bwMode="auto">
            <a:xfrm>
              <a:off x="602" y="3094"/>
              <a:ext cx="39" cy="58"/>
            </a:xfrm>
            <a:custGeom>
              <a:avLst/>
              <a:gdLst>
                <a:gd name="T0" fmla="*/ 649 w 675"/>
                <a:gd name="T1" fmla="*/ 26 h 983"/>
                <a:gd name="T2" fmla="*/ 614 w 675"/>
                <a:gd name="T3" fmla="*/ 16 h 983"/>
                <a:gd name="T4" fmla="*/ 579 w 675"/>
                <a:gd name="T5" fmla="*/ 8 h 983"/>
                <a:gd name="T6" fmla="*/ 543 w 675"/>
                <a:gd name="T7" fmla="*/ 3 h 983"/>
                <a:gd name="T8" fmla="*/ 507 w 675"/>
                <a:gd name="T9" fmla="*/ 0 h 983"/>
                <a:gd name="T10" fmla="*/ 471 w 675"/>
                <a:gd name="T11" fmla="*/ 0 h 983"/>
                <a:gd name="T12" fmla="*/ 435 w 675"/>
                <a:gd name="T13" fmla="*/ 3 h 983"/>
                <a:gd name="T14" fmla="*/ 399 w 675"/>
                <a:gd name="T15" fmla="*/ 9 h 983"/>
                <a:gd name="T16" fmla="*/ 364 w 675"/>
                <a:gd name="T17" fmla="*/ 17 h 983"/>
                <a:gd name="T18" fmla="*/ 330 w 675"/>
                <a:gd name="T19" fmla="*/ 28 h 983"/>
                <a:gd name="T20" fmla="*/ 296 w 675"/>
                <a:gd name="T21" fmla="*/ 40 h 983"/>
                <a:gd name="T22" fmla="*/ 263 w 675"/>
                <a:gd name="T23" fmla="*/ 56 h 983"/>
                <a:gd name="T24" fmla="*/ 232 w 675"/>
                <a:gd name="T25" fmla="*/ 74 h 983"/>
                <a:gd name="T26" fmla="*/ 201 w 675"/>
                <a:gd name="T27" fmla="*/ 94 h 983"/>
                <a:gd name="T28" fmla="*/ 174 w 675"/>
                <a:gd name="T29" fmla="*/ 117 h 983"/>
                <a:gd name="T30" fmla="*/ 147 w 675"/>
                <a:gd name="T31" fmla="*/ 141 h 983"/>
                <a:gd name="T32" fmla="*/ 122 w 675"/>
                <a:gd name="T33" fmla="*/ 168 h 983"/>
                <a:gd name="T34" fmla="*/ 100 w 675"/>
                <a:gd name="T35" fmla="*/ 195 h 983"/>
                <a:gd name="T36" fmla="*/ 78 w 675"/>
                <a:gd name="T37" fmla="*/ 225 h 983"/>
                <a:gd name="T38" fmla="*/ 60 w 675"/>
                <a:gd name="T39" fmla="*/ 257 h 983"/>
                <a:gd name="T40" fmla="*/ 45 w 675"/>
                <a:gd name="T41" fmla="*/ 288 h 983"/>
                <a:gd name="T42" fmla="*/ 31 w 675"/>
                <a:gd name="T43" fmla="*/ 322 h 983"/>
                <a:gd name="T44" fmla="*/ 19 w 675"/>
                <a:gd name="T45" fmla="*/ 356 h 983"/>
                <a:gd name="T46" fmla="*/ 11 w 675"/>
                <a:gd name="T47" fmla="*/ 391 h 983"/>
                <a:gd name="T48" fmla="*/ 4 w 675"/>
                <a:gd name="T49" fmla="*/ 427 h 983"/>
                <a:gd name="T50" fmla="*/ 1 w 675"/>
                <a:gd name="T51" fmla="*/ 463 h 983"/>
                <a:gd name="T52" fmla="*/ 0 w 675"/>
                <a:gd name="T53" fmla="*/ 499 h 983"/>
                <a:gd name="T54" fmla="*/ 2 w 675"/>
                <a:gd name="T55" fmla="*/ 535 h 983"/>
                <a:gd name="T56" fmla="*/ 6 w 675"/>
                <a:gd name="T57" fmla="*/ 571 h 983"/>
                <a:gd name="T58" fmla="*/ 14 w 675"/>
                <a:gd name="T59" fmla="*/ 606 h 983"/>
                <a:gd name="T60" fmla="*/ 23 w 675"/>
                <a:gd name="T61" fmla="*/ 641 h 983"/>
                <a:gd name="T62" fmla="*/ 36 w 675"/>
                <a:gd name="T63" fmla="*/ 675 h 983"/>
                <a:gd name="T64" fmla="*/ 50 w 675"/>
                <a:gd name="T65" fmla="*/ 708 h 983"/>
                <a:gd name="T66" fmla="*/ 68 w 675"/>
                <a:gd name="T67" fmla="*/ 740 h 983"/>
                <a:gd name="T68" fmla="*/ 87 w 675"/>
                <a:gd name="T69" fmla="*/ 770 h 983"/>
                <a:gd name="T70" fmla="*/ 108 w 675"/>
                <a:gd name="T71" fmla="*/ 799 h 983"/>
                <a:gd name="T72" fmla="*/ 131 w 675"/>
                <a:gd name="T73" fmla="*/ 827 h 983"/>
                <a:gd name="T74" fmla="*/ 157 w 675"/>
                <a:gd name="T75" fmla="*/ 852 h 983"/>
                <a:gd name="T76" fmla="*/ 184 w 675"/>
                <a:gd name="T77" fmla="*/ 875 h 983"/>
                <a:gd name="T78" fmla="*/ 214 w 675"/>
                <a:gd name="T79" fmla="*/ 897 h 983"/>
                <a:gd name="T80" fmla="*/ 244 w 675"/>
                <a:gd name="T81" fmla="*/ 917 h 983"/>
                <a:gd name="T82" fmla="*/ 276 w 675"/>
                <a:gd name="T83" fmla="*/ 934 h 983"/>
                <a:gd name="T84" fmla="*/ 310 w 675"/>
                <a:gd name="T85" fmla="*/ 948 h 983"/>
                <a:gd name="T86" fmla="*/ 343 w 675"/>
                <a:gd name="T87" fmla="*/ 960 h 983"/>
                <a:gd name="T88" fmla="*/ 377 w 675"/>
                <a:gd name="T89" fmla="*/ 970 h 983"/>
                <a:gd name="T90" fmla="*/ 413 w 675"/>
                <a:gd name="T91" fmla="*/ 977 h 983"/>
                <a:gd name="T92" fmla="*/ 449 w 675"/>
                <a:gd name="T93" fmla="*/ 981 h 983"/>
                <a:gd name="T94" fmla="*/ 485 w 675"/>
                <a:gd name="T95" fmla="*/ 983 h 983"/>
                <a:gd name="T96" fmla="*/ 522 w 675"/>
                <a:gd name="T97" fmla="*/ 982 h 983"/>
                <a:gd name="T98" fmla="*/ 556 w 675"/>
                <a:gd name="T99" fmla="*/ 979 h 983"/>
                <a:gd name="T100" fmla="*/ 593 w 675"/>
                <a:gd name="T101" fmla="*/ 973 h 9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75" h="983">
                  <a:moveTo>
                    <a:pt x="675" y="36"/>
                  </a:moveTo>
                  <a:lnTo>
                    <a:pt x="669" y="33"/>
                  </a:lnTo>
                  <a:lnTo>
                    <a:pt x="661" y="31"/>
                  </a:lnTo>
                  <a:lnTo>
                    <a:pt x="655" y="29"/>
                  </a:lnTo>
                  <a:lnTo>
                    <a:pt x="649" y="26"/>
                  </a:lnTo>
                  <a:lnTo>
                    <a:pt x="641" y="23"/>
                  </a:lnTo>
                  <a:lnTo>
                    <a:pt x="635" y="21"/>
                  </a:lnTo>
                  <a:lnTo>
                    <a:pt x="627" y="19"/>
                  </a:lnTo>
                  <a:lnTo>
                    <a:pt x="621" y="17"/>
                  </a:lnTo>
                  <a:lnTo>
                    <a:pt x="614" y="16"/>
                  </a:lnTo>
                  <a:lnTo>
                    <a:pt x="606" y="14"/>
                  </a:lnTo>
                  <a:lnTo>
                    <a:pt x="600" y="12"/>
                  </a:lnTo>
                  <a:lnTo>
                    <a:pt x="593" y="11"/>
                  </a:lnTo>
                  <a:lnTo>
                    <a:pt x="585" y="10"/>
                  </a:lnTo>
                  <a:lnTo>
                    <a:pt x="579" y="8"/>
                  </a:lnTo>
                  <a:lnTo>
                    <a:pt x="571" y="7"/>
                  </a:lnTo>
                  <a:lnTo>
                    <a:pt x="564" y="5"/>
                  </a:lnTo>
                  <a:lnTo>
                    <a:pt x="556" y="4"/>
                  </a:lnTo>
                  <a:lnTo>
                    <a:pt x="550" y="3"/>
                  </a:lnTo>
                  <a:lnTo>
                    <a:pt x="543" y="3"/>
                  </a:lnTo>
                  <a:lnTo>
                    <a:pt x="535" y="2"/>
                  </a:lnTo>
                  <a:lnTo>
                    <a:pt x="528" y="1"/>
                  </a:lnTo>
                  <a:lnTo>
                    <a:pt x="522" y="1"/>
                  </a:lnTo>
                  <a:lnTo>
                    <a:pt x="514" y="1"/>
                  </a:lnTo>
                  <a:lnTo>
                    <a:pt x="507" y="0"/>
                  </a:lnTo>
                  <a:lnTo>
                    <a:pt x="499" y="0"/>
                  </a:lnTo>
                  <a:lnTo>
                    <a:pt x="492" y="0"/>
                  </a:lnTo>
                  <a:lnTo>
                    <a:pt x="485" y="0"/>
                  </a:lnTo>
                  <a:lnTo>
                    <a:pt x="478" y="0"/>
                  </a:lnTo>
                  <a:lnTo>
                    <a:pt x="471" y="0"/>
                  </a:lnTo>
                  <a:lnTo>
                    <a:pt x="463" y="1"/>
                  </a:lnTo>
                  <a:lnTo>
                    <a:pt x="456" y="1"/>
                  </a:lnTo>
                  <a:lnTo>
                    <a:pt x="449" y="2"/>
                  </a:lnTo>
                  <a:lnTo>
                    <a:pt x="442" y="2"/>
                  </a:lnTo>
                  <a:lnTo>
                    <a:pt x="435" y="3"/>
                  </a:lnTo>
                  <a:lnTo>
                    <a:pt x="427" y="4"/>
                  </a:lnTo>
                  <a:lnTo>
                    <a:pt x="421" y="5"/>
                  </a:lnTo>
                  <a:lnTo>
                    <a:pt x="413" y="7"/>
                  </a:lnTo>
                  <a:lnTo>
                    <a:pt x="406" y="8"/>
                  </a:lnTo>
                  <a:lnTo>
                    <a:pt x="399" y="9"/>
                  </a:lnTo>
                  <a:lnTo>
                    <a:pt x="392" y="11"/>
                  </a:lnTo>
                  <a:lnTo>
                    <a:pt x="385" y="12"/>
                  </a:lnTo>
                  <a:lnTo>
                    <a:pt x="377" y="14"/>
                  </a:lnTo>
                  <a:lnTo>
                    <a:pt x="371" y="15"/>
                  </a:lnTo>
                  <a:lnTo>
                    <a:pt x="364" y="17"/>
                  </a:lnTo>
                  <a:lnTo>
                    <a:pt x="357" y="19"/>
                  </a:lnTo>
                  <a:lnTo>
                    <a:pt x="350" y="21"/>
                  </a:lnTo>
                  <a:lnTo>
                    <a:pt x="343" y="23"/>
                  </a:lnTo>
                  <a:lnTo>
                    <a:pt x="336" y="26"/>
                  </a:lnTo>
                  <a:lnTo>
                    <a:pt x="330" y="28"/>
                  </a:lnTo>
                  <a:lnTo>
                    <a:pt x="322" y="30"/>
                  </a:lnTo>
                  <a:lnTo>
                    <a:pt x="316" y="33"/>
                  </a:lnTo>
                  <a:lnTo>
                    <a:pt x="310" y="35"/>
                  </a:lnTo>
                  <a:lnTo>
                    <a:pt x="302" y="38"/>
                  </a:lnTo>
                  <a:lnTo>
                    <a:pt x="296" y="40"/>
                  </a:lnTo>
                  <a:lnTo>
                    <a:pt x="289" y="44"/>
                  </a:lnTo>
                  <a:lnTo>
                    <a:pt x="283" y="47"/>
                  </a:lnTo>
                  <a:lnTo>
                    <a:pt x="276" y="50"/>
                  </a:lnTo>
                  <a:lnTo>
                    <a:pt x="269" y="53"/>
                  </a:lnTo>
                  <a:lnTo>
                    <a:pt x="263" y="56"/>
                  </a:lnTo>
                  <a:lnTo>
                    <a:pt x="257" y="60"/>
                  </a:lnTo>
                  <a:lnTo>
                    <a:pt x="250" y="64"/>
                  </a:lnTo>
                  <a:lnTo>
                    <a:pt x="244" y="67"/>
                  </a:lnTo>
                  <a:lnTo>
                    <a:pt x="237" y="71"/>
                  </a:lnTo>
                  <a:lnTo>
                    <a:pt x="232" y="74"/>
                  </a:lnTo>
                  <a:lnTo>
                    <a:pt x="226" y="79"/>
                  </a:lnTo>
                  <a:lnTo>
                    <a:pt x="219" y="82"/>
                  </a:lnTo>
                  <a:lnTo>
                    <a:pt x="214" y="86"/>
                  </a:lnTo>
                  <a:lnTo>
                    <a:pt x="208" y="90"/>
                  </a:lnTo>
                  <a:lnTo>
                    <a:pt x="201" y="94"/>
                  </a:lnTo>
                  <a:lnTo>
                    <a:pt x="196" y="99"/>
                  </a:lnTo>
                  <a:lnTo>
                    <a:pt x="191" y="103"/>
                  </a:lnTo>
                  <a:lnTo>
                    <a:pt x="184" y="108"/>
                  </a:lnTo>
                  <a:lnTo>
                    <a:pt x="179" y="112"/>
                  </a:lnTo>
                  <a:lnTo>
                    <a:pt x="174" y="117"/>
                  </a:lnTo>
                  <a:lnTo>
                    <a:pt x="169" y="122"/>
                  </a:lnTo>
                  <a:lnTo>
                    <a:pt x="162" y="126"/>
                  </a:lnTo>
                  <a:lnTo>
                    <a:pt x="157" y="132"/>
                  </a:lnTo>
                  <a:lnTo>
                    <a:pt x="152" y="136"/>
                  </a:lnTo>
                  <a:lnTo>
                    <a:pt x="147" y="141"/>
                  </a:lnTo>
                  <a:lnTo>
                    <a:pt x="142" y="146"/>
                  </a:lnTo>
                  <a:lnTo>
                    <a:pt x="137" y="152"/>
                  </a:lnTo>
                  <a:lnTo>
                    <a:pt x="131" y="157"/>
                  </a:lnTo>
                  <a:lnTo>
                    <a:pt x="127" y="162"/>
                  </a:lnTo>
                  <a:lnTo>
                    <a:pt x="122" y="168"/>
                  </a:lnTo>
                  <a:lnTo>
                    <a:pt x="118" y="173"/>
                  </a:lnTo>
                  <a:lnTo>
                    <a:pt x="112" y="178"/>
                  </a:lnTo>
                  <a:lnTo>
                    <a:pt x="108" y="185"/>
                  </a:lnTo>
                  <a:lnTo>
                    <a:pt x="104" y="190"/>
                  </a:lnTo>
                  <a:lnTo>
                    <a:pt x="100" y="195"/>
                  </a:lnTo>
                  <a:lnTo>
                    <a:pt x="95" y="201"/>
                  </a:lnTo>
                  <a:lnTo>
                    <a:pt x="91" y="207"/>
                  </a:lnTo>
                  <a:lnTo>
                    <a:pt x="87" y="213"/>
                  </a:lnTo>
                  <a:lnTo>
                    <a:pt x="83" y="220"/>
                  </a:lnTo>
                  <a:lnTo>
                    <a:pt x="78" y="225"/>
                  </a:lnTo>
                  <a:lnTo>
                    <a:pt x="75" y="231"/>
                  </a:lnTo>
                  <a:lnTo>
                    <a:pt x="71" y="238"/>
                  </a:lnTo>
                  <a:lnTo>
                    <a:pt x="68" y="244"/>
                  </a:lnTo>
                  <a:lnTo>
                    <a:pt x="64" y="250"/>
                  </a:lnTo>
                  <a:lnTo>
                    <a:pt x="60" y="257"/>
                  </a:lnTo>
                  <a:lnTo>
                    <a:pt x="57" y="263"/>
                  </a:lnTo>
                  <a:lnTo>
                    <a:pt x="53" y="269"/>
                  </a:lnTo>
                  <a:lnTo>
                    <a:pt x="50" y="276"/>
                  </a:lnTo>
                  <a:lnTo>
                    <a:pt x="47" y="282"/>
                  </a:lnTo>
                  <a:lnTo>
                    <a:pt x="45" y="288"/>
                  </a:lnTo>
                  <a:lnTo>
                    <a:pt x="41" y="295"/>
                  </a:lnTo>
                  <a:lnTo>
                    <a:pt x="38" y="302"/>
                  </a:lnTo>
                  <a:lnTo>
                    <a:pt x="36" y="309"/>
                  </a:lnTo>
                  <a:lnTo>
                    <a:pt x="33" y="315"/>
                  </a:lnTo>
                  <a:lnTo>
                    <a:pt x="31" y="322"/>
                  </a:lnTo>
                  <a:lnTo>
                    <a:pt x="28" y="329"/>
                  </a:lnTo>
                  <a:lnTo>
                    <a:pt x="25" y="336"/>
                  </a:lnTo>
                  <a:lnTo>
                    <a:pt x="23" y="342"/>
                  </a:lnTo>
                  <a:lnTo>
                    <a:pt x="21" y="350"/>
                  </a:lnTo>
                  <a:lnTo>
                    <a:pt x="19" y="356"/>
                  </a:lnTo>
                  <a:lnTo>
                    <a:pt x="17" y="364"/>
                  </a:lnTo>
                  <a:lnTo>
                    <a:pt x="16" y="370"/>
                  </a:lnTo>
                  <a:lnTo>
                    <a:pt x="14" y="377"/>
                  </a:lnTo>
                  <a:lnTo>
                    <a:pt x="12" y="384"/>
                  </a:lnTo>
                  <a:lnTo>
                    <a:pt x="11" y="391"/>
                  </a:lnTo>
                  <a:lnTo>
                    <a:pt x="10" y="399"/>
                  </a:lnTo>
                  <a:lnTo>
                    <a:pt x="7" y="406"/>
                  </a:lnTo>
                  <a:lnTo>
                    <a:pt x="6" y="412"/>
                  </a:lnTo>
                  <a:lnTo>
                    <a:pt x="5" y="420"/>
                  </a:lnTo>
                  <a:lnTo>
                    <a:pt x="4" y="427"/>
                  </a:lnTo>
                  <a:lnTo>
                    <a:pt x="3" y="434"/>
                  </a:lnTo>
                  <a:lnTo>
                    <a:pt x="3" y="441"/>
                  </a:lnTo>
                  <a:lnTo>
                    <a:pt x="2" y="448"/>
                  </a:lnTo>
                  <a:lnTo>
                    <a:pt x="1" y="456"/>
                  </a:lnTo>
                  <a:lnTo>
                    <a:pt x="1" y="463"/>
                  </a:lnTo>
                  <a:lnTo>
                    <a:pt x="1" y="470"/>
                  </a:lnTo>
                  <a:lnTo>
                    <a:pt x="0" y="477"/>
                  </a:lnTo>
                  <a:lnTo>
                    <a:pt x="0" y="484"/>
                  </a:lnTo>
                  <a:lnTo>
                    <a:pt x="0" y="492"/>
                  </a:lnTo>
                  <a:lnTo>
                    <a:pt x="0" y="499"/>
                  </a:lnTo>
                  <a:lnTo>
                    <a:pt x="0" y="507"/>
                  </a:lnTo>
                  <a:lnTo>
                    <a:pt x="1" y="513"/>
                  </a:lnTo>
                  <a:lnTo>
                    <a:pt x="1" y="520"/>
                  </a:lnTo>
                  <a:lnTo>
                    <a:pt x="1" y="528"/>
                  </a:lnTo>
                  <a:lnTo>
                    <a:pt x="2" y="535"/>
                  </a:lnTo>
                  <a:lnTo>
                    <a:pt x="3" y="543"/>
                  </a:lnTo>
                  <a:lnTo>
                    <a:pt x="3" y="549"/>
                  </a:lnTo>
                  <a:lnTo>
                    <a:pt x="4" y="556"/>
                  </a:lnTo>
                  <a:lnTo>
                    <a:pt x="5" y="564"/>
                  </a:lnTo>
                  <a:lnTo>
                    <a:pt x="6" y="571"/>
                  </a:lnTo>
                  <a:lnTo>
                    <a:pt x="7" y="578"/>
                  </a:lnTo>
                  <a:lnTo>
                    <a:pt x="10" y="585"/>
                  </a:lnTo>
                  <a:lnTo>
                    <a:pt x="11" y="592"/>
                  </a:lnTo>
                  <a:lnTo>
                    <a:pt x="12" y="599"/>
                  </a:lnTo>
                  <a:lnTo>
                    <a:pt x="14" y="606"/>
                  </a:lnTo>
                  <a:lnTo>
                    <a:pt x="16" y="614"/>
                  </a:lnTo>
                  <a:lnTo>
                    <a:pt x="17" y="620"/>
                  </a:lnTo>
                  <a:lnTo>
                    <a:pt x="19" y="627"/>
                  </a:lnTo>
                  <a:lnTo>
                    <a:pt x="21" y="634"/>
                  </a:lnTo>
                  <a:lnTo>
                    <a:pt x="23" y="641"/>
                  </a:lnTo>
                  <a:lnTo>
                    <a:pt x="25" y="648"/>
                  </a:lnTo>
                  <a:lnTo>
                    <a:pt x="28" y="655"/>
                  </a:lnTo>
                  <a:lnTo>
                    <a:pt x="31" y="661"/>
                  </a:lnTo>
                  <a:lnTo>
                    <a:pt x="33" y="668"/>
                  </a:lnTo>
                  <a:lnTo>
                    <a:pt x="36" y="675"/>
                  </a:lnTo>
                  <a:lnTo>
                    <a:pt x="38" y="681"/>
                  </a:lnTo>
                  <a:lnTo>
                    <a:pt x="41" y="688"/>
                  </a:lnTo>
                  <a:lnTo>
                    <a:pt x="45" y="695"/>
                  </a:lnTo>
                  <a:lnTo>
                    <a:pt x="47" y="702"/>
                  </a:lnTo>
                  <a:lnTo>
                    <a:pt x="50" y="708"/>
                  </a:lnTo>
                  <a:lnTo>
                    <a:pt x="53" y="714"/>
                  </a:lnTo>
                  <a:lnTo>
                    <a:pt x="57" y="721"/>
                  </a:lnTo>
                  <a:lnTo>
                    <a:pt x="60" y="727"/>
                  </a:lnTo>
                  <a:lnTo>
                    <a:pt x="64" y="733"/>
                  </a:lnTo>
                  <a:lnTo>
                    <a:pt x="68" y="740"/>
                  </a:lnTo>
                  <a:lnTo>
                    <a:pt x="71" y="746"/>
                  </a:lnTo>
                  <a:lnTo>
                    <a:pt x="75" y="752"/>
                  </a:lnTo>
                  <a:lnTo>
                    <a:pt x="78" y="758"/>
                  </a:lnTo>
                  <a:lnTo>
                    <a:pt x="83" y="764"/>
                  </a:lnTo>
                  <a:lnTo>
                    <a:pt x="87" y="770"/>
                  </a:lnTo>
                  <a:lnTo>
                    <a:pt x="91" y="776"/>
                  </a:lnTo>
                  <a:lnTo>
                    <a:pt x="95" y="782"/>
                  </a:lnTo>
                  <a:lnTo>
                    <a:pt x="100" y="787"/>
                  </a:lnTo>
                  <a:lnTo>
                    <a:pt x="104" y="794"/>
                  </a:lnTo>
                  <a:lnTo>
                    <a:pt x="108" y="799"/>
                  </a:lnTo>
                  <a:lnTo>
                    <a:pt x="112" y="804"/>
                  </a:lnTo>
                  <a:lnTo>
                    <a:pt x="118" y="811"/>
                  </a:lnTo>
                  <a:lnTo>
                    <a:pt x="122" y="816"/>
                  </a:lnTo>
                  <a:lnTo>
                    <a:pt x="127" y="821"/>
                  </a:lnTo>
                  <a:lnTo>
                    <a:pt x="131" y="827"/>
                  </a:lnTo>
                  <a:lnTo>
                    <a:pt x="137" y="832"/>
                  </a:lnTo>
                  <a:lnTo>
                    <a:pt x="142" y="837"/>
                  </a:lnTo>
                  <a:lnTo>
                    <a:pt x="147" y="843"/>
                  </a:lnTo>
                  <a:lnTo>
                    <a:pt x="152" y="847"/>
                  </a:lnTo>
                  <a:lnTo>
                    <a:pt x="157" y="852"/>
                  </a:lnTo>
                  <a:lnTo>
                    <a:pt x="162" y="857"/>
                  </a:lnTo>
                  <a:lnTo>
                    <a:pt x="169" y="862"/>
                  </a:lnTo>
                  <a:lnTo>
                    <a:pt x="174" y="867"/>
                  </a:lnTo>
                  <a:lnTo>
                    <a:pt x="179" y="871"/>
                  </a:lnTo>
                  <a:lnTo>
                    <a:pt x="184" y="875"/>
                  </a:lnTo>
                  <a:lnTo>
                    <a:pt x="191" y="880"/>
                  </a:lnTo>
                  <a:lnTo>
                    <a:pt x="196" y="885"/>
                  </a:lnTo>
                  <a:lnTo>
                    <a:pt x="201" y="889"/>
                  </a:lnTo>
                  <a:lnTo>
                    <a:pt x="208" y="893"/>
                  </a:lnTo>
                  <a:lnTo>
                    <a:pt x="214" y="897"/>
                  </a:lnTo>
                  <a:lnTo>
                    <a:pt x="219" y="901"/>
                  </a:lnTo>
                  <a:lnTo>
                    <a:pt x="226" y="905"/>
                  </a:lnTo>
                  <a:lnTo>
                    <a:pt x="232" y="909"/>
                  </a:lnTo>
                  <a:lnTo>
                    <a:pt x="237" y="912"/>
                  </a:lnTo>
                  <a:lnTo>
                    <a:pt x="244" y="917"/>
                  </a:lnTo>
                  <a:lnTo>
                    <a:pt x="250" y="920"/>
                  </a:lnTo>
                  <a:lnTo>
                    <a:pt x="257" y="923"/>
                  </a:lnTo>
                  <a:lnTo>
                    <a:pt x="263" y="927"/>
                  </a:lnTo>
                  <a:lnTo>
                    <a:pt x="269" y="930"/>
                  </a:lnTo>
                  <a:lnTo>
                    <a:pt x="276" y="934"/>
                  </a:lnTo>
                  <a:lnTo>
                    <a:pt x="283" y="937"/>
                  </a:lnTo>
                  <a:lnTo>
                    <a:pt x="289" y="940"/>
                  </a:lnTo>
                  <a:lnTo>
                    <a:pt x="296" y="942"/>
                  </a:lnTo>
                  <a:lnTo>
                    <a:pt x="302" y="945"/>
                  </a:lnTo>
                  <a:lnTo>
                    <a:pt x="310" y="948"/>
                  </a:lnTo>
                  <a:lnTo>
                    <a:pt x="316" y="951"/>
                  </a:lnTo>
                  <a:lnTo>
                    <a:pt x="322" y="953"/>
                  </a:lnTo>
                  <a:lnTo>
                    <a:pt x="330" y="956"/>
                  </a:lnTo>
                  <a:lnTo>
                    <a:pt x="336" y="958"/>
                  </a:lnTo>
                  <a:lnTo>
                    <a:pt x="343" y="960"/>
                  </a:lnTo>
                  <a:lnTo>
                    <a:pt x="350" y="962"/>
                  </a:lnTo>
                  <a:lnTo>
                    <a:pt x="357" y="964"/>
                  </a:lnTo>
                  <a:lnTo>
                    <a:pt x="364" y="966"/>
                  </a:lnTo>
                  <a:lnTo>
                    <a:pt x="371" y="969"/>
                  </a:lnTo>
                  <a:lnTo>
                    <a:pt x="377" y="970"/>
                  </a:lnTo>
                  <a:lnTo>
                    <a:pt x="385" y="972"/>
                  </a:lnTo>
                  <a:lnTo>
                    <a:pt x="392" y="973"/>
                  </a:lnTo>
                  <a:lnTo>
                    <a:pt x="399" y="974"/>
                  </a:lnTo>
                  <a:lnTo>
                    <a:pt x="406" y="976"/>
                  </a:lnTo>
                  <a:lnTo>
                    <a:pt x="413" y="977"/>
                  </a:lnTo>
                  <a:lnTo>
                    <a:pt x="421" y="978"/>
                  </a:lnTo>
                  <a:lnTo>
                    <a:pt x="427" y="979"/>
                  </a:lnTo>
                  <a:lnTo>
                    <a:pt x="435" y="980"/>
                  </a:lnTo>
                  <a:lnTo>
                    <a:pt x="442" y="980"/>
                  </a:lnTo>
                  <a:lnTo>
                    <a:pt x="449" y="981"/>
                  </a:lnTo>
                  <a:lnTo>
                    <a:pt x="456" y="982"/>
                  </a:lnTo>
                  <a:lnTo>
                    <a:pt x="463" y="982"/>
                  </a:lnTo>
                  <a:lnTo>
                    <a:pt x="471" y="982"/>
                  </a:lnTo>
                  <a:lnTo>
                    <a:pt x="478" y="983"/>
                  </a:lnTo>
                  <a:lnTo>
                    <a:pt x="485" y="983"/>
                  </a:lnTo>
                  <a:lnTo>
                    <a:pt x="492" y="983"/>
                  </a:lnTo>
                  <a:lnTo>
                    <a:pt x="499" y="983"/>
                  </a:lnTo>
                  <a:lnTo>
                    <a:pt x="507" y="983"/>
                  </a:lnTo>
                  <a:lnTo>
                    <a:pt x="514" y="982"/>
                  </a:lnTo>
                  <a:lnTo>
                    <a:pt x="522" y="982"/>
                  </a:lnTo>
                  <a:lnTo>
                    <a:pt x="528" y="981"/>
                  </a:lnTo>
                  <a:lnTo>
                    <a:pt x="535" y="981"/>
                  </a:lnTo>
                  <a:lnTo>
                    <a:pt x="543" y="980"/>
                  </a:lnTo>
                  <a:lnTo>
                    <a:pt x="550" y="979"/>
                  </a:lnTo>
                  <a:lnTo>
                    <a:pt x="556" y="979"/>
                  </a:lnTo>
                  <a:lnTo>
                    <a:pt x="564" y="978"/>
                  </a:lnTo>
                  <a:lnTo>
                    <a:pt x="571" y="977"/>
                  </a:lnTo>
                  <a:lnTo>
                    <a:pt x="579" y="975"/>
                  </a:lnTo>
                  <a:lnTo>
                    <a:pt x="585" y="974"/>
                  </a:lnTo>
                  <a:lnTo>
                    <a:pt x="593" y="973"/>
                  </a:lnTo>
                  <a:lnTo>
                    <a:pt x="600" y="97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87" name="Freeform 119"/>
            <p:cNvSpPr>
              <a:spLocks/>
            </p:cNvSpPr>
            <p:nvPr/>
          </p:nvSpPr>
          <p:spPr bwMode="auto">
            <a:xfrm>
              <a:off x="637" y="3150"/>
              <a:ext cx="4" cy="1"/>
            </a:xfrm>
            <a:custGeom>
              <a:avLst/>
              <a:gdLst>
                <a:gd name="T0" fmla="*/ 0 w 75"/>
                <a:gd name="T1" fmla="*/ 24 h 24"/>
                <a:gd name="T2" fmla="*/ 6 w 75"/>
                <a:gd name="T3" fmla="*/ 23 h 24"/>
                <a:gd name="T4" fmla="*/ 14 w 75"/>
                <a:gd name="T5" fmla="*/ 21 h 24"/>
                <a:gd name="T6" fmla="*/ 21 w 75"/>
                <a:gd name="T7" fmla="*/ 18 h 24"/>
                <a:gd name="T8" fmla="*/ 27 w 75"/>
                <a:gd name="T9" fmla="*/ 17 h 24"/>
                <a:gd name="T10" fmla="*/ 35 w 75"/>
                <a:gd name="T11" fmla="*/ 15 h 24"/>
                <a:gd name="T12" fmla="*/ 41 w 75"/>
                <a:gd name="T13" fmla="*/ 13 h 24"/>
                <a:gd name="T14" fmla="*/ 49 w 75"/>
                <a:gd name="T15" fmla="*/ 10 h 24"/>
                <a:gd name="T16" fmla="*/ 55 w 75"/>
                <a:gd name="T17" fmla="*/ 8 h 24"/>
                <a:gd name="T18" fmla="*/ 61 w 75"/>
                <a:gd name="T19" fmla="*/ 6 h 24"/>
                <a:gd name="T20" fmla="*/ 69 w 75"/>
                <a:gd name="T21" fmla="*/ 4 h 24"/>
                <a:gd name="T22" fmla="*/ 75 w 75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24">
                  <a:moveTo>
                    <a:pt x="0" y="24"/>
                  </a:moveTo>
                  <a:lnTo>
                    <a:pt x="6" y="23"/>
                  </a:lnTo>
                  <a:lnTo>
                    <a:pt x="14" y="21"/>
                  </a:lnTo>
                  <a:lnTo>
                    <a:pt x="21" y="18"/>
                  </a:lnTo>
                  <a:lnTo>
                    <a:pt x="27" y="17"/>
                  </a:lnTo>
                  <a:lnTo>
                    <a:pt x="35" y="15"/>
                  </a:lnTo>
                  <a:lnTo>
                    <a:pt x="41" y="13"/>
                  </a:lnTo>
                  <a:lnTo>
                    <a:pt x="49" y="10"/>
                  </a:lnTo>
                  <a:lnTo>
                    <a:pt x="55" y="8"/>
                  </a:lnTo>
                  <a:lnTo>
                    <a:pt x="61" y="6"/>
                  </a:lnTo>
                  <a:lnTo>
                    <a:pt x="69" y="4"/>
                  </a:lnTo>
                  <a:lnTo>
                    <a:pt x="75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88" name="Freeform 120"/>
            <p:cNvSpPr>
              <a:spLocks/>
            </p:cNvSpPr>
            <p:nvPr/>
          </p:nvSpPr>
          <p:spPr bwMode="auto">
            <a:xfrm>
              <a:off x="667" y="3071"/>
              <a:ext cx="64" cy="20"/>
            </a:xfrm>
            <a:custGeom>
              <a:avLst/>
              <a:gdLst>
                <a:gd name="T0" fmla="*/ 0 w 1099"/>
                <a:gd name="T1" fmla="*/ 0 h 350"/>
                <a:gd name="T2" fmla="*/ 18 w 1099"/>
                <a:gd name="T3" fmla="*/ 12 h 350"/>
                <a:gd name="T4" fmla="*/ 38 w 1099"/>
                <a:gd name="T5" fmla="*/ 25 h 350"/>
                <a:gd name="T6" fmla="*/ 56 w 1099"/>
                <a:gd name="T7" fmla="*/ 38 h 350"/>
                <a:gd name="T8" fmla="*/ 75 w 1099"/>
                <a:gd name="T9" fmla="*/ 49 h 350"/>
                <a:gd name="T10" fmla="*/ 94 w 1099"/>
                <a:gd name="T11" fmla="*/ 62 h 350"/>
                <a:gd name="T12" fmla="*/ 113 w 1099"/>
                <a:gd name="T13" fmla="*/ 74 h 350"/>
                <a:gd name="T14" fmla="*/ 132 w 1099"/>
                <a:gd name="T15" fmla="*/ 85 h 350"/>
                <a:gd name="T16" fmla="*/ 152 w 1099"/>
                <a:gd name="T17" fmla="*/ 96 h 350"/>
                <a:gd name="T18" fmla="*/ 171 w 1099"/>
                <a:gd name="T19" fmla="*/ 108 h 350"/>
                <a:gd name="T20" fmla="*/ 191 w 1099"/>
                <a:gd name="T21" fmla="*/ 118 h 350"/>
                <a:gd name="T22" fmla="*/ 210 w 1099"/>
                <a:gd name="T23" fmla="*/ 129 h 350"/>
                <a:gd name="T24" fmla="*/ 230 w 1099"/>
                <a:gd name="T25" fmla="*/ 139 h 350"/>
                <a:gd name="T26" fmla="*/ 251 w 1099"/>
                <a:gd name="T27" fmla="*/ 150 h 350"/>
                <a:gd name="T28" fmla="*/ 271 w 1099"/>
                <a:gd name="T29" fmla="*/ 160 h 350"/>
                <a:gd name="T30" fmla="*/ 292 w 1099"/>
                <a:gd name="T31" fmla="*/ 169 h 350"/>
                <a:gd name="T32" fmla="*/ 312 w 1099"/>
                <a:gd name="T33" fmla="*/ 179 h 350"/>
                <a:gd name="T34" fmla="*/ 332 w 1099"/>
                <a:gd name="T35" fmla="*/ 188 h 350"/>
                <a:gd name="T36" fmla="*/ 353 w 1099"/>
                <a:gd name="T37" fmla="*/ 197 h 350"/>
                <a:gd name="T38" fmla="*/ 374 w 1099"/>
                <a:gd name="T39" fmla="*/ 206 h 350"/>
                <a:gd name="T40" fmla="*/ 395 w 1099"/>
                <a:gd name="T41" fmla="*/ 215 h 350"/>
                <a:gd name="T42" fmla="*/ 416 w 1099"/>
                <a:gd name="T43" fmla="*/ 223 h 350"/>
                <a:gd name="T44" fmla="*/ 437 w 1099"/>
                <a:gd name="T45" fmla="*/ 231 h 350"/>
                <a:gd name="T46" fmla="*/ 458 w 1099"/>
                <a:gd name="T47" fmla="*/ 238 h 350"/>
                <a:gd name="T48" fmla="*/ 480 w 1099"/>
                <a:gd name="T49" fmla="*/ 245 h 350"/>
                <a:gd name="T50" fmla="*/ 501 w 1099"/>
                <a:gd name="T51" fmla="*/ 253 h 350"/>
                <a:gd name="T52" fmla="*/ 522 w 1099"/>
                <a:gd name="T53" fmla="*/ 260 h 350"/>
                <a:gd name="T54" fmla="*/ 543 w 1099"/>
                <a:gd name="T55" fmla="*/ 267 h 350"/>
                <a:gd name="T56" fmla="*/ 565 w 1099"/>
                <a:gd name="T57" fmla="*/ 273 h 350"/>
                <a:gd name="T58" fmla="*/ 587 w 1099"/>
                <a:gd name="T59" fmla="*/ 279 h 350"/>
                <a:gd name="T60" fmla="*/ 609 w 1099"/>
                <a:gd name="T61" fmla="*/ 286 h 350"/>
                <a:gd name="T62" fmla="*/ 630 w 1099"/>
                <a:gd name="T63" fmla="*/ 291 h 350"/>
                <a:gd name="T64" fmla="*/ 652 w 1099"/>
                <a:gd name="T65" fmla="*/ 296 h 350"/>
                <a:gd name="T66" fmla="*/ 674 w 1099"/>
                <a:gd name="T67" fmla="*/ 302 h 350"/>
                <a:gd name="T68" fmla="*/ 696 w 1099"/>
                <a:gd name="T69" fmla="*/ 307 h 350"/>
                <a:gd name="T70" fmla="*/ 718 w 1099"/>
                <a:gd name="T71" fmla="*/ 311 h 350"/>
                <a:gd name="T72" fmla="*/ 740 w 1099"/>
                <a:gd name="T73" fmla="*/ 315 h 350"/>
                <a:gd name="T74" fmla="*/ 763 w 1099"/>
                <a:gd name="T75" fmla="*/ 320 h 350"/>
                <a:gd name="T76" fmla="*/ 785 w 1099"/>
                <a:gd name="T77" fmla="*/ 324 h 350"/>
                <a:gd name="T78" fmla="*/ 807 w 1099"/>
                <a:gd name="T79" fmla="*/ 327 h 350"/>
                <a:gd name="T80" fmla="*/ 829 w 1099"/>
                <a:gd name="T81" fmla="*/ 330 h 350"/>
                <a:gd name="T82" fmla="*/ 852 w 1099"/>
                <a:gd name="T83" fmla="*/ 333 h 350"/>
                <a:gd name="T84" fmla="*/ 874 w 1099"/>
                <a:gd name="T85" fmla="*/ 336 h 350"/>
                <a:gd name="T86" fmla="*/ 896 w 1099"/>
                <a:gd name="T87" fmla="*/ 339 h 350"/>
                <a:gd name="T88" fmla="*/ 918 w 1099"/>
                <a:gd name="T89" fmla="*/ 341 h 350"/>
                <a:gd name="T90" fmla="*/ 941 w 1099"/>
                <a:gd name="T91" fmla="*/ 343 h 350"/>
                <a:gd name="T92" fmla="*/ 963 w 1099"/>
                <a:gd name="T93" fmla="*/ 345 h 350"/>
                <a:gd name="T94" fmla="*/ 986 w 1099"/>
                <a:gd name="T95" fmla="*/ 346 h 350"/>
                <a:gd name="T96" fmla="*/ 1008 w 1099"/>
                <a:gd name="T97" fmla="*/ 348 h 350"/>
                <a:gd name="T98" fmla="*/ 1031 w 1099"/>
                <a:gd name="T99" fmla="*/ 348 h 350"/>
                <a:gd name="T100" fmla="*/ 1053 w 1099"/>
                <a:gd name="T101" fmla="*/ 349 h 350"/>
                <a:gd name="T102" fmla="*/ 1076 w 1099"/>
                <a:gd name="T103" fmla="*/ 349 h 350"/>
                <a:gd name="T104" fmla="*/ 1099 w 1099"/>
                <a:gd name="T105" fmla="*/ 35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99" h="350">
                  <a:moveTo>
                    <a:pt x="0" y="0"/>
                  </a:moveTo>
                  <a:lnTo>
                    <a:pt x="18" y="12"/>
                  </a:lnTo>
                  <a:lnTo>
                    <a:pt x="38" y="25"/>
                  </a:lnTo>
                  <a:lnTo>
                    <a:pt x="56" y="38"/>
                  </a:lnTo>
                  <a:lnTo>
                    <a:pt x="75" y="49"/>
                  </a:lnTo>
                  <a:lnTo>
                    <a:pt x="94" y="62"/>
                  </a:lnTo>
                  <a:lnTo>
                    <a:pt x="113" y="74"/>
                  </a:lnTo>
                  <a:lnTo>
                    <a:pt x="132" y="85"/>
                  </a:lnTo>
                  <a:lnTo>
                    <a:pt x="152" y="96"/>
                  </a:lnTo>
                  <a:lnTo>
                    <a:pt x="171" y="108"/>
                  </a:lnTo>
                  <a:lnTo>
                    <a:pt x="191" y="118"/>
                  </a:lnTo>
                  <a:lnTo>
                    <a:pt x="210" y="129"/>
                  </a:lnTo>
                  <a:lnTo>
                    <a:pt x="230" y="139"/>
                  </a:lnTo>
                  <a:lnTo>
                    <a:pt x="251" y="150"/>
                  </a:lnTo>
                  <a:lnTo>
                    <a:pt x="271" y="160"/>
                  </a:lnTo>
                  <a:lnTo>
                    <a:pt x="292" y="169"/>
                  </a:lnTo>
                  <a:lnTo>
                    <a:pt x="312" y="179"/>
                  </a:lnTo>
                  <a:lnTo>
                    <a:pt x="332" y="188"/>
                  </a:lnTo>
                  <a:lnTo>
                    <a:pt x="353" y="197"/>
                  </a:lnTo>
                  <a:lnTo>
                    <a:pt x="374" y="206"/>
                  </a:lnTo>
                  <a:lnTo>
                    <a:pt x="395" y="215"/>
                  </a:lnTo>
                  <a:lnTo>
                    <a:pt x="416" y="223"/>
                  </a:lnTo>
                  <a:lnTo>
                    <a:pt x="437" y="231"/>
                  </a:lnTo>
                  <a:lnTo>
                    <a:pt x="458" y="238"/>
                  </a:lnTo>
                  <a:lnTo>
                    <a:pt x="480" y="245"/>
                  </a:lnTo>
                  <a:lnTo>
                    <a:pt x="501" y="253"/>
                  </a:lnTo>
                  <a:lnTo>
                    <a:pt x="522" y="260"/>
                  </a:lnTo>
                  <a:lnTo>
                    <a:pt x="543" y="267"/>
                  </a:lnTo>
                  <a:lnTo>
                    <a:pt x="565" y="273"/>
                  </a:lnTo>
                  <a:lnTo>
                    <a:pt x="587" y="279"/>
                  </a:lnTo>
                  <a:lnTo>
                    <a:pt x="609" y="286"/>
                  </a:lnTo>
                  <a:lnTo>
                    <a:pt x="630" y="291"/>
                  </a:lnTo>
                  <a:lnTo>
                    <a:pt x="652" y="296"/>
                  </a:lnTo>
                  <a:lnTo>
                    <a:pt x="674" y="302"/>
                  </a:lnTo>
                  <a:lnTo>
                    <a:pt x="696" y="307"/>
                  </a:lnTo>
                  <a:lnTo>
                    <a:pt x="718" y="311"/>
                  </a:lnTo>
                  <a:lnTo>
                    <a:pt x="740" y="315"/>
                  </a:lnTo>
                  <a:lnTo>
                    <a:pt x="763" y="320"/>
                  </a:lnTo>
                  <a:lnTo>
                    <a:pt x="785" y="324"/>
                  </a:lnTo>
                  <a:lnTo>
                    <a:pt x="807" y="327"/>
                  </a:lnTo>
                  <a:lnTo>
                    <a:pt x="829" y="330"/>
                  </a:lnTo>
                  <a:lnTo>
                    <a:pt x="852" y="333"/>
                  </a:lnTo>
                  <a:lnTo>
                    <a:pt x="874" y="336"/>
                  </a:lnTo>
                  <a:lnTo>
                    <a:pt x="896" y="339"/>
                  </a:lnTo>
                  <a:lnTo>
                    <a:pt x="918" y="341"/>
                  </a:lnTo>
                  <a:lnTo>
                    <a:pt x="941" y="343"/>
                  </a:lnTo>
                  <a:lnTo>
                    <a:pt x="963" y="345"/>
                  </a:lnTo>
                  <a:lnTo>
                    <a:pt x="986" y="346"/>
                  </a:lnTo>
                  <a:lnTo>
                    <a:pt x="1008" y="348"/>
                  </a:lnTo>
                  <a:lnTo>
                    <a:pt x="1031" y="348"/>
                  </a:lnTo>
                  <a:lnTo>
                    <a:pt x="1053" y="349"/>
                  </a:lnTo>
                  <a:lnTo>
                    <a:pt x="1076" y="349"/>
                  </a:lnTo>
                  <a:lnTo>
                    <a:pt x="1099" y="35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89" name="Freeform 121"/>
            <p:cNvSpPr>
              <a:spLocks/>
            </p:cNvSpPr>
            <p:nvPr/>
          </p:nvSpPr>
          <p:spPr bwMode="auto">
            <a:xfrm>
              <a:off x="667" y="3155"/>
              <a:ext cx="64" cy="21"/>
            </a:xfrm>
            <a:custGeom>
              <a:avLst/>
              <a:gdLst>
                <a:gd name="T0" fmla="*/ 1087 w 1099"/>
                <a:gd name="T1" fmla="*/ 0 h 351"/>
                <a:gd name="T2" fmla="*/ 1065 w 1099"/>
                <a:gd name="T3" fmla="*/ 1 h 351"/>
                <a:gd name="T4" fmla="*/ 1042 w 1099"/>
                <a:gd name="T5" fmla="*/ 1 h 351"/>
                <a:gd name="T6" fmla="*/ 1019 w 1099"/>
                <a:gd name="T7" fmla="*/ 2 h 351"/>
                <a:gd name="T8" fmla="*/ 997 w 1099"/>
                <a:gd name="T9" fmla="*/ 4 h 351"/>
                <a:gd name="T10" fmla="*/ 975 w 1099"/>
                <a:gd name="T11" fmla="*/ 5 h 351"/>
                <a:gd name="T12" fmla="*/ 952 w 1099"/>
                <a:gd name="T13" fmla="*/ 7 h 351"/>
                <a:gd name="T14" fmla="*/ 930 w 1099"/>
                <a:gd name="T15" fmla="*/ 8 h 351"/>
                <a:gd name="T16" fmla="*/ 908 w 1099"/>
                <a:gd name="T17" fmla="*/ 10 h 351"/>
                <a:gd name="T18" fmla="*/ 884 w 1099"/>
                <a:gd name="T19" fmla="*/ 13 h 351"/>
                <a:gd name="T20" fmla="*/ 862 w 1099"/>
                <a:gd name="T21" fmla="*/ 15 h 351"/>
                <a:gd name="T22" fmla="*/ 840 w 1099"/>
                <a:gd name="T23" fmla="*/ 18 h 351"/>
                <a:gd name="T24" fmla="*/ 818 w 1099"/>
                <a:gd name="T25" fmla="*/ 22 h 351"/>
                <a:gd name="T26" fmla="*/ 795 w 1099"/>
                <a:gd name="T27" fmla="*/ 25 h 351"/>
                <a:gd name="T28" fmla="*/ 773 w 1099"/>
                <a:gd name="T29" fmla="*/ 29 h 351"/>
                <a:gd name="T30" fmla="*/ 751 w 1099"/>
                <a:gd name="T31" fmla="*/ 32 h 351"/>
                <a:gd name="T32" fmla="*/ 729 w 1099"/>
                <a:gd name="T33" fmla="*/ 37 h 351"/>
                <a:gd name="T34" fmla="*/ 707 w 1099"/>
                <a:gd name="T35" fmla="*/ 42 h 351"/>
                <a:gd name="T36" fmla="*/ 685 w 1099"/>
                <a:gd name="T37" fmla="*/ 46 h 351"/>
                <a:gd name="T38" fmla="*/ 663 w 1099"/>
                <a:gd name="T39" fmla="*/ 51 h 351"/>
                <a:gd name="T40" fmla="*/ 641 w 1099"/>
                <a:gd name="T41" fmla="*/ 57 h 351"/>
                <a:gd name="T42" fmla="*/ 619 w 1099"/>
                <a:gd name="T43" fmla="*/ 62 h 351"/>
                <a:gd name="T44" fmla="*/ 597 w 1099"/>
                <a:gd name="T45" fmla="*/ 68 h 351"/>
                <a:gd name="T46" fmla="*/ 576 w 1099"/>
                <a:gd name="T47" fmla="*/ 75 h 351"/>
                <a:gd name="T48" fmla="*/ 554 w 1099"/>
                <a:gd name="T49" fmla="*/ 81 h 351"/>
                <a:gd name="T50" fmla="*/ 533 w 1099"/>
                <a:gd name="T51" fmla="*/ 87 h 351"/>
                <a:gd name="T52" fmla="*/ 511 w 1099"/>
                <a:gd name="T53" fmla="*/ 94 h 351"/>
                <a:gd name="T54" fmla="*/ 490 w 1099"/>
                <a:gd name="T55" fmla="*/ 101 h 351"/>
                <a:gd name="T56" fmla="*/ 469 w 1099"/>
                <a:gd name="T57" fmla="*/ 108 h 351"/>
                <a:gd name="T58" fmla="*/ 448 w 1099"/>
                <a:gd name="T59" fmla="*/ 116 h 351"/>
                <a:gd name="T60" fmla="*/ 427 w 1099"/>
                <a:gd name="T61" fmla="*/ 123 h 351"/>
                <a:gd name="T62" fmla="*/ 405 w 1099"/>
                <a:gd name="T63" fmla="*/ 132 h 351"/>
                <a:gd name="T64" fmla="*/ 384 w 1099"/>
                <a:gd name="T65" fmla="*/ 140 h 351"/>
                <a:gd name="T66" fmla="*/ 363 w 1099"/>
                <a:gd name="T67" fmla="*/ 149 h 351"/>
                <a:gd name="T68" fmla="*/ 343 w 1099"/>
                <a:gd name="T69" fmla="*/ 158 h 351"/>
                <a:gd name="T70" fmla="*/ 323 w 1099"/>
                <a:gd name="T71" fmla="*/ 167 h 351"/>
                <a:gd name="T72" fmla="*/ 301 w 1099"/>
                <a:gd name="T73" fmla="*/ 176 h 351"/>
                <a:gd name="T74" fmla="*/ 281 w 1099"/>
                <a:gd name="T75" fmla="*/ 186 h 351"/>
                <a:gd name="T76" fmla="*/ 261 w 1099"/>
                <a:gd name="T77" fmla="*/ 195 h 351"/>
                <a:gd name="T78" fmla="*/ 241 w 1099"/>
                <a:gd name="T79" fmla="*/ 206 h 351"/>
                <a:gd name="T80" fmla="*/ 221 w 1099"/>
                <a:gd name="T81" fmla="*/ 215 h 351"/>
                <a:gd name="T82" fmla="*/ 201 w 1099"/>
                <a:gd name="T83" fmla="*/ 226 h 351"/>
                <a:gd name="T84" fmla="*/ 181 w 1099"/>
                <a:gd name="T85" fmla="*/ 238 h 351"/>
                <a:gd name="T86" fmla="*/ 162 w 1099"/>
                <a:gd name="T87" fmla="*/ 248 h 351"/>
                <a:gd name="T88" fmla="*/ 142 w 1099"/>
                <a:gd name="T89" fmla="*/ 260 h 351"/>
                <a:gd name="T90" fmla="*/ 122 w 1099"/>
                <a:gd name="T91" fmla="*/ 271 h 351"/>
                <a:gd name="T92" fmla="*/ 103 w 1099"/>
                <a:gd name="T93" fmla="*/ 283 h 351"/>
                <a:gd name="T94" fmla="*/ 84 w 1099"/>
                <a:gd name="T95" fmla="*/ 295 h 351"/>
                <a:gd name="T96" fmla="*/ 65 w 1099"/>
                <a:gd name="T97" fmla="*/ 307 h 351"/>
                <a:gd name="T98" fmla="*/ 46 w 1099"/>
                <a:gd name="T99" fmla="*/ 319 h 351"/>
                <a:gd name="T100" fmla="*/ 28 w 1099"/>
                <a:gd name="T101" fmla="*/ 332 h 351"/>
                <a:gd name="T102" fmla="*/ 9 w 1099"/>
                <a:gd name="T103" fmla="*/ 345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099" h="351">
                  <a:moveTo>
                    <a:pt x="1099" y="0"/>
                  </a:moveTo>
                  <a:lnTo>
                    <a:pt x="1087" y="0"/>
                  </a:lnTo>
                  <a:lnTo>
                    <a:pt x="1076" y="0"/>
                  </a:lnTo>
                  <a:lnTo>
                    <a:pt x="1065" y="1"/>
                  </a:lnTo>
                  <a:lnTo>
                    <a:pt x="1053" y="1"/>
                  </a:lnTo>
                  <a:lnTo>
                    <a:pt x="1042" y="1"/>
                  </a:lnTo>
                  <a:lnTo>
                    <a:pt x="1031" y="1"/>
                  </a:lnTo>
                  <a:lnTo>
                    <a:pt x="1019" y="2"/>
                  </a:lnTo>
                  <a:lnTo>
                    <a:pt x="1008" y="2"/>
                  </a:lnTo>
                  <a:lnTo>
                    <a:pt x="997" y="4"/>
                  </a:lnTo>
                  <a:lnTo>
                    <a:pt x="986" y="4"/>
                  </a:lnTo>
                  <a:lnTo>
                    <a:pt x="975" y="5"/>
                  </a:lnTo>
                  <a:lnTo>
                    <a:pt x="963" y="6"/>
                  </a:lnTo>
                  <a:lnTo>
                    <a:pt x="952" y="7"/>
                  </a:lnTo>
                  <a:lnTo>
                    <a:pt x="941" y="7"/>
                  </a:lnTo>
                  <a:lnTo>
                    <a:pt x="930" y="8"/>
                  </a:lnTo>
                  <a:lnTo>
                    <a:pt x="918" y="9"/>
                  </a:lnTo>
                  <a:lnTo>
                    <a:pt x="908" y="10"/>
                  </a:lnTo>
                  <a:lnTo>
                    <a:pt x="896" y="11"/>
                  </a:lnTo>
                  <a:lnTo>
                    <a:pt x="884" y="13"/>
                  </a:lnTo>
                  <a:lnTo>
                    <a:pt x="874" y="14"/>
                  </a:lnTo>
                  <a:lnTo>
                    <a:pt x="862" y="15"/>
                  </a:lnTo>
                  <a:lnTo>
                    <a:pt x="852" y="16"/>
                  </a:lnTo>
                  <a:lnTo>
                    <a:pt x="840" y="18"/>
                  </a:lnTo>
                  <a:lnTo>
                    <a:pt x="829" y="19"/>
                  </a:lnTo>
                  <a:lnTo>
                    <a:pt x="818" y="22"/>
                  </a:lnTo>
                  <a:lnTo>
                    <a:pt x="807" y="24"/>
                  </a:lnTo>
                  <a:lnTo>
                    <a:pt x="795" y="25"/>
                  </a:lnTo>
                  <a:lnTo>
                    <a:pt x="785" y="27"/>
                  </a:lnTo>
                  <a:lnTo>
                    <a:pt x="773" y="29"/>
                  </a:lnTo>
                  <a:lnTo>
                    <a:pt x="763" y="31"/>
                  </a:lnTo>
                  <a:lnTo>
                    <a:pt x="751" y="32"/>
                  </a:lnTo>
                  <a:lnTo>
                    <a:pt x="740" y="34"/>
                  </a:lnTo>
                  <a:lnTo>
                    <a:pt x="729" y="37"/>
                  </a:lnTo>
                  <a:lnTo>
                    <a:pt x="718" y="40"/>
                  </a:lnTo>
                  <a:lnTo>
                    <a:pt x="707" y="42"/>
                  </a:lnTo>
                  <a:lnTo>
                    <a:pt x="696" y="44"/>
                  </a:lnTo>
                  <a:lnTo>
                    <a:pt x="685" y="46"/>
                  </a:lnTo>
                  <a:lnTo>
                    <a:pt x="674" y="49"/>
                  </a:lnTo>
                  <a:lnTo>
                    <a:pt x="663" y="51"/>
                  </a:lnTo>
                  <a:lnTo>
                    <a:pt x="652" y="54"/>
                  </a:lnTo>
                  <a:lnTo>
                    <a:pt x="641" y="57"/>
                  </a:lnTo>
                  <a:lnTo>
                    <a:pt x="630" y="60"/>
                  </a:lnTo>
                  <a:lnTo>
                    <a:pt x="619" y="62"/>
                  </a:lnTo>
                  <a:lnTo>
                    <a:pt x="609" y="65"/>
                  </a:lnTo>
                  <a:lnTo>
                    <a:pt x="597" y="68"/>
                  </a:lnTo>
                  <a:lnTo>
                    <a:pt x="587" y="71"/>
                  </a:lnTo>
                  <a:lnTo>
                    <a:pt x="576" y="75"/>
                  </a:lnTo>
                  <a:lnTo>
                    <a:pt x="565" y="78"/>
                  </a:lnTo>
                  <a:lnTo>
                    <a:pt x="554" y="81"/>
                  </a:lnTo>
                  <a:lnTo>
                    <a:pt x="543" y="84"/>
                  </a:lnTo>
                  <a:lnTo>
                    <a:pt x="533" y="87"/>
                  </a:lnTo>
                  <a:lnTo>
                    <a:pt x="522" y="90"/>
                  </a:lnTo>
                  <a:lnTo>
                    <a:pt x="511" y="94"/>
                  </a:lnTo>
                  <a:lnTo>
                    <a:pt x="501" y="98"/>
                  </a:lnTo>
                  <a:lnTo>
                    <a:pt x="490" y="101"/>
                  </a:lnTo>
                  <a:lnTo>
                    <a:pt x="480" y="104"/>
                  </a:lnTo>
                  <a:lnTo>
                    <a:pt x="469" y="108"/>
                  </a:lnTo>
                  <a:lnTo>
                    <a:pt x="458" y="112"/>
                  </a:lnTo>
                  <a:lnTo>
                    <a:pt x="448" y="116"/>
                  </a:lnTo>
                  <a:lnTo>
                    <a:pt x="437" y="120"/>
                  </a:lnTo>
                  <a:lnTo>
                    <a:pt x="427" y="123"/>
                  </a:lnTo>
                  <a:lnTo>
                    <a:pt x="416" y="128"/>
                  </a:lnTo>
                  <a:lnTo>
                    <a:pt x="405" y="132"/>
                  </a:lnTo>
                  <a:lnTo>
                    <a:pt x="395" y="136"/>
                  </a:lnTo>
                  <a:lnTo>
                    <a:pt x="384" y="140"/>
                  </a:lnTo>
                  <a:lnTo>
                    <a:pt x="374" y="144"/>
                  </a:lnTo>
                  <a:lnTo>
                    <a:pt x="363" y="149"/>
                  </a:lnTo>
                  <a:lnTo>
                    <a:pt x="353" y="153"/>
                  </a:lnTo>
                  <a:lnTo>
                    <a:pt x="343" y="158"/>
                  </a:lnTo>
                  <a:lnTo>
                    <a:pt x="332" y="162"/>
                  </a:lnTo>
                  <a:lnTo>
                    <a:pt x="323" y="167"/>
                  </a:lnTo>
                  <a:lnTo>
                    <a:pt x="312" y="171"/>
                  </a:lnTo>
                  <a:lnTo>
                    <a:pt x="301" y="176"/>
                  </a:lnTo>
                  <a:lnTo>
                    <a:pt x="292" y="180"/>
                  </a:lnTo>
                  <a:lnTo>
                    <a:pt x="281" y="186"/>
                  </a:lnTo>
                  <a:lnTo>
                    <a:pt x="271" y="191"/>
                  </a:lnTo>
                  <a:lnTo>
                    <a:pt x="261" y="195"/>
                  </a:lnTo>
                  <a:lnTo>
                    <a:pt x="251" y="201"/>
                  </a:lnTo>
                  <a:lnTo>
                    <a:pt x="241" y="206"/>
                  </a:lnTo>
                  <a:lnTo>
                    <a:pt x="230" y="211"/>
                  </a:lnTo>
                  <a:lnTo>
                    <a:pt x="221" y="215"/>
                  </a:lnTo>
                  <a:lnTo>
                    <a:pt x="210" y="221"/>
                  </a:lnTo>
                  <a:lnTo>
                    <a:pt x="201" y="226"/>
                  </a:lnTo>
                  <a:lnTo>
                    <a:pt x="191" y="232"/>
                  </a:lnTo>
                  <a:lnTo>
                    <a:pt x="181" y="238"/>
                  </a:lnTo>
                  <a:lnTo>
                    <a:pt x="171" y="243"/>
                  </a:lnTo>
                  <a:lnTo>
                    <a:pt x="162" y="248"/>
                  </a:lnTo>
                  <a:lnTo>
                    <a:pt x="152" y="254"/>
                  </a:lnTo>
                  <a:lnTo>
                    <a:pt x="142" y="260"/>
                  </a:lnTo>
                  <a:lnTo>
                    <a:pt x="132" y="265"/>
                  </a:lnTo>
                  <a:lnTo>
                    <a:pt x="122" y="271"/>
                  </a:lnTo>
                  <a:lnTo>
                    <a:pt x="113" y="277"/>
                  </a:lnTo>
                  <a:lnTo>
                    <a:pt x="103" y="283"/>
                  </a:lnTo>
                  <a:lnTo>
                    <a:pt x="94" y="289"/>
                  </a:lnTo>
                  <a:lnTo>
                    <a:pt x="84" y="295"/>
                  </a:lnTo>
                  <a:lnTo>
                    <a:pt x="75" y="301"/>
                  </a:lnTo>
                  <a:lnTo>
                    <a:pt x="65" y="307"/>
                  </a:lnTo>
                  <a:lnTo>
                    <a:pt x="56" y="313"/>
                  </a:lnTo>
                  <a:lnTo>
                    <a:pt x="46" y="319"/>
                  </a:lnTo>
                  <a:lnTo>
                    <a:pt x="38" y="326"/>
                  </a:lnTo>
                  <a:lnTo>
                    <a:pt x="28" y="332"/>
                  </a:lnTo>
                  <a:lnTo>
                    <a:pt x="18" y="338"/>
                  </a:lnTo>
                  <a:lnTo>
                    <a:pt x="9" y="345"/>
                  </a:lnTo>
                  <a:lnTo>
                    <a:pt x="0" y="35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90" name="Line 122"/>
            <p:cNvSpPr>
              <a:spLocks noChangeShapeType="1"/>
            </p:cNvSpPr>
            <p:nvPr/>
          </p:nvSpPr>
          <p:spPr bwMode="auto">
            <a:xfrm flipH="1" flipV="1">
              <a:off x="641" y="3096"/>
              <a:ext cx="47" cy="1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91" name="Line 123"/>
            <p:cNvSpPr>
              <a:spLocks noChangeShapeType="1"/>
            </p:cNvSpPr>
            <p:nvPr/>
          </p:nvSpPr>
          <p:spPr bwMode="auto">
            <a:xfrm flipH="1">
              <a:off x="641" y="3131"/>
              <a:ext cx="47" cy="1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92" name="Freeform 124"/>
            <p:cNvSpPr>
              <a:spLocks/>
            </p:cNvSpPr>
            <p:nvPr/>
          </p:nvSpPr>
          <p:spPr bwMode="auto">
            <a:xfrm>
              <a:off x="688" y="3115"/>
              <a:ext cx="41" cy="8"/>
            </a:xfrm>
            <a:custGeom>
              <a:avLst/>
              <a:gdLst>
                <a:gd name="T0" fmla="*/ 0 w 710"/>
                <a:gd name="T1" fmla="*/ 0 h 138"/>
                <a:gd name="T2" fmla="*/ 12 w 710"/>
                <a:gd name="T3" fmla="*/ 5 h 138"/>
                <a:gd name="T4" fmla="*/ 26 w 710"/>
                <a:gd name="T5" fmla="*/ 11 h 138"/>
                <a:gd name="T6" fmla="*/ 39 w 710"/>
                <a:gd name="T7" fmla="*/ 15 h 138"/>
                <a:gd name="T8" fmla="*/ 53 w 710"/>
                <a:gd name="T9" fmla="*/ 20 h 138"/>
                <a:gd name="T10" fmla="*/ 67 w 710"/>
                <a:gd name="T11" fmla="*/ 26 h 138"/>
                <a:gd name="T12" fmla="*/ 79 w 710"/>
                <a:gd name="T13" fmla="*/ 30 h 138"/>
                <a:gd name="T14" fmla="*/ 93 w 710"/>
                <a:gd name="T15" fmla="*/ 35 h 138"/>
                <a:gd name="T16" fmla="*/ 107 w 710"/>
                <a:gd name="T17" fmla="*/ 39 h 138"/>
                <a:gd name="T18" fmla="*/ 121 w 710"/>
                <a:gd name="T19" fmla="*/ 44 h 138"/>
                <a:gd name="T20" fmla="*/ 133 w 710"/>
                <a:gd name="T21" fmla="*/ 48 h 138"/>
                <a:gd name="T22" fmla="*/ 147 w 710"/>
                <a:gd name="T23" fmla="*/ 52 h 138"/>
                <a:gd name="T24" fmla="*/ 161 w 710"/>
                <a:gd name="T25" fmla="*/ 56 h 138"/>
                <a:gd name="T26" fmla="*/ 175 w 710"/>
                <a:gd name="T27" fmla="*/ 60 h 138"/>
                <a:gd name="T28" fmla="*/ 188 w 710"/>
                <a:gd name="T29" fmla="*/ 65 h 138"/>
                <a:gd name="T30" fmla="*/ 202 w 710"/>
                <a:gd name="T31" fmla="*/ 69 h 138"/>
                <a:gd name="T32" fmla="*/ 216 w 710"/>
                <a:gd name="T33" fmla="*/ 72 h 138"/>
                <a:gd name="T34" fmla="*/ 230 w 710"/>
                <a:gd name="T35" fmla="*/ 76 h 138"/>
                <a:gd name="T36" fmla="*/ 244 w 710"/>
                <a:gd name="T37" fmla="*/ 80 h 138"/>
                <a:gd name="T38" fmla="*/ 257 w 710"/>
                <a:gd name="T39" fmla="*/ 83 h 138"/>
                <a:gd name="T40" fmla="*/ 271 w 710"/>
                <a:gd name="T41" fmla="*/ 86 h 138"/>
                <a:gd name="T42" fmla="*/ 285 w 710"/>
                <a:gd name="T43" fmla="*/ 89 h 138"/>
                <a:gd name="T44" fmla="*/ 299 w 710"/>
                <a:gd name="T45" fmla="*/ 92 h 138"/>
                <a:gd name="T46" fmla="*/ 312 w 710"/>
                <a:gd name="T47" fmla="*/ 95 h 138"/>
                <a:gd name="T48" fmla="*/ 327 w 710"/>
                <a:gd name="T49" fmla="*/ 99 h 138"/>
                <a:gd name="T50" fmla="*/ 341 w 710"/>
                <a:gd name="T51" fmla="*/ 102 h 138"/>
                <a:gd name="T52" fmla="*/ 355 w 710"/>
                <a:gd name="T53" fmla="*/ 104 h 138"/>
                <a:gd name="T54" fmla="*/ 369 w 710"/>
                <a:gd name="T55" fmla="*/ 107 h 138"/>
                <a:gd name="T56" fmla="*/ 383 w 710"/>
                <a:gd name="T57" fmla="*/ 109 h 138"/>
                <a:gd name="T58" fmla="*/ 397 w 710"/>
                <a:gd name="T59" fmla="*/ 111 h 138"/>
                <a:gd name="T60" fmla="*/ 411 w 710"/>
                <a:gd name="T61" fmla="*/ 115 h 138"/>
                <a:gd name="T62" fmla="*/ 425 w 710"/>
                <a:gd name="T63" fmla="*/ 117 h 138"/>
                <a:gd name="T64" fmla="*/ 440 w 710"/>
                <a:gd name="T65" fmla="*/ 119 h 138"/>
                <a:gd name="T66" fmla="*/ 453 w 710"/>
                <a:gd name="T67" fmla="*/ 121 h 138"/>
                <a:gd name="T68" fmla="*/ 467 w 710"/>
                <a:gd name="T69" fmla="*/ 122 h 138"/>
                <a:gd name="T70" fmla="*/ 482 w 710"/>
                <a:gd name="T71" fmla="*/ 124 h 138"/>
                <a:gd name="T72" fmla="*/ 496 w 710"/>
                <a:gd name="T73" fmla="*/ 126 h 138"/>
                <a:gd name="T74" fmla="*/ 510 w 710"/>
                <a:gd name="T75" fmla="*/ 127 h 138"/>
                <a:gd name="T76" fmla="*/ 524 w 710"/>
                <a:gd name="T77" fmla="*/ 128 h 138"/>
                <a:gd name="T78" fmla="*/ 538 w 710"/>
                <a:gd name="T79" fmla="*/ 130 h 138"/>
                <a:gd name="T80" fmla="*/ 553 w 710"/>
                <a:gd name="T81" fmla="*/ 131 h 138"/>
                <a:gd name="T82" fmla="*/ 567 w 710"/>
                <a:gd name="T83" fmla="*/ 133 h 138"/>
                <a:gd name="T84" fmla="*/ 582 w 710"/>
                <a:gd name="T85" fmla="*/ 134 h 138"/>
                <a:gd name="T86" fmla="*/ 595 w 710"/>
                <a:gd name="T87" fmla="*/ 135 h 138"/>
                <a:gd name="T88" fmla="*/ 609 w 710"/>
                <a:gd name="T89" fmla="*/ 135 h 138"/>
                <a:gd name="T90" fmla="*/ 624 w 710"/>
                <a:gd name="T91" fmla="*/ 136 h 138"/>
                <a:gd name="T92" fmla="*/ 638 w 710"/>
                <a:gd name="T93" fmla="*/ 137 h 138"/>
                <a:gd name="T94" fmla="*/ 653 w 710"/>
                <a:gd name="T95" fmla="*/ 137 h 138"/>
                <a:gd name="T96" fmla="*/ 666 w 710"/>
                <a:gd name="T97" fmla="*/ 137 h 138"/>
                <a:gd name="T98" fmla="*/ 681 w 710"/>
                <a:gd name="T99" fmla="*/ 138 h 138"/>
                <a:gd name="T100" fmla="*/ 695 w 710"/>
                <a:gd name="T101" fmla="*/ 138 h 138"/>
                <a:gd name="T102" fmla="*/ 710 w 710"/>
                <a:gd name="T103" fmla="*/ 138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10" h="138">
                  <a:moveTo>
                    <a:pt x="0" y="0"/>
                  </a:moveTo>
                  <a:lnTo>
                    <a:pt x="12" y="5"/>
                  </a:lnTo>
                  <a:lnTo>
                    <a:pt x="26" y="11"/>
                  </a:lnTo>
                  <a:lnTo>
                    <a:pt x="39" y="15"/>
                  </a:lnTo>
                  <a:lnTo>
                    <a:pt x="53" y="20"/>
                  </a:lnTo>
                  <a:lnTo>
                    <a:pt x="67" y="26"/>
                  </a:lnTo>
                  <a:lnTo>
                    <a:pt x="79" y="30"/>
                  </a:lnTo>
                  <a:lnTo>
                    <a:pt x="93" y="35"/>
                  </a:lnTo>
                  <a:lnTo>
                    <a:pt x="107" y="39"/>
                  </a:lnTo>
                  <a:lnTo>
                    <a:pt x="121" y="44"/>
                  </a:lnTo>
                  <a:lnTo>
                    <a:pt x="133" y="48"/>
                  </a:lnTo>
                  <a:lnTo>
                    <a:pt x="147" y="52"/>
                  </a:lnTo>
                  <a:lnTo>
                    <a:pt x="161" y="56"/>
                  </a:lnTo>
                  <a:lnTo>
                    <a:pt x="175" y="60"/>
                  </a:lnTo>
                  <a:lnTo>
                    <a:pt x="188" y="65"/>
                  </a:lnTo>
                  <a:lnTo>
                    <a:pt x="202" y="69"/>
                  </a:lnTo>
                  <a:lnTo>
                    <a:pt x="216" y="72"/>
                  </a:lnTo>
                  <a:lnTo>
                    <a:pt x="230" y="76"/>
                  </a:lnTo>
                  <a:lnTo>
                    <a:pt x="244" y="80"/>
                  </a:lnTo>
                  <a:lnTo>
                    <a:pt x="257" y="83"/>
                  </a:lnTo>
                  <a:lnTo>
                    <a:pt x="271" y="86"/>
                  </a:lnTo>
                  <a:lnTo>
                    <a:pt x="285" y="89"/>
                  </a:lnTo>
                  <a:lnTo>
                    <a:pt x="299" y="92"/>
                  </a:lnTo>
                  <a:lnTo>
                    <a:pt x="312" y="95"/>
                  </a:lnTo>
                  <a:lnTo>
                    <a:pt x="327" y="99"/>
                  </a:lnTo>
                  <a:lnTo>
                    <a:pt x="341" y="102"/>
                  </a:lnTo>
                  <a:lnTo>
                    <a:pt x="355" y="104"/>
                  </a:lnTo>
                  <a:lnTo>
                    <a:pt x="369" y="107"/>
                  </a:lnTo>
                  <a:lnTo>
                    <a:pt x="383" y="109"/>
                  </a:lnTo>
                  <a:lnTo>
                    <a:pt x="397" y="111"/>
                  </a:lnTo>
                  <a:lnTo>
                    <a:pt x="411" y="115"/>
                  </a:lnTo>
                  <a:lnTo>
                    <a:pt x="425" y="117"/>
                  </a:lnTo>
                  <a:lnTo>
                    <a:pt x="440" y="119"/>
                  </a:lnTo>
                  <a:lnTo>
                    <a:pt x="453" y="121"/>
                  </a:lnTo>
                  <a:lnTo>
                    <a:pt x="467" y="122"/>
                  </a:lnTo>
                  <a:lnTo>
                    <a:pt x="482" y="124"/>
                  </a:lnTo>
                  <a:lnTo>
                    <a:pt x="496" y="126"/>
                  </a:lnTo>
                  <a:lnTo>
                    <a:pt x="510" y="127"/>
                  </a:lnTo>
                  <a:lnTo>
                    <a:pt x="524" y="128"/>
                  </a:lnTo>
                  <a:lnTo>
                    <a:pt x="538" y="130"/>
                  </a:lnTo>
                  <a:lnTo>
                    <a:pt x="553" y="131"/>
                  </a:lnTo>
                  <a:lnTo>
                    <a:pt x="567" y="133"/>
                  </a:lnTo>
                  <a:lnTo>
                    <a:pt x="582" y="134"/>
                  </a:lnTo>
                  <a:lnTo>
                    <a:pt x="595" y="135"/>
                  </a:lnTo>
                  <a:lnTo>
                    <a:pt x="609" y="135"/>
                  </a:lnTo>
                  <a:lnTo>
                    <a:pt x="624" y="136"/>
                  </a:lnTo>
                  <a:lnTo>
                    <a:pt x="638" y="137"/>
                  </a:lnTo>
                  <a:lnTo>
                    <a:pt x="653" y="137"/>
                  </a:lnTo>
                  <a:lnTo>
                    <a:pt x="666" y="137"/>
                  </a:lnTo>
                  <a:lnTo>
                    <a:pt x="681" y="138"/>
                  </a:lnTo>
                  <a:lnTo>
                    <a:pt x="695" y="138"/>
                  </a:lnTo>
                  <a:lnTo>
                    <a:pt x="710" y="13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93" name="Freeform 125"/>
            <p:cNvSpPr>
              <a:spLocks/>
            </p:cNvSpPr>
            <p:nvPr/>
          </p:nvSpPr>
          <p:spPr bwMode="auto">
            <a:xfrm>
              <a:off x="688" y="3123"/>
              <a:ext cx="41" cy="8"/>
            </a:xfrm>
            <a:custGeom>
              <a:avLst/>
              <a:gdLst>
                <a:gd name="T0" fmla="*/ 710 w 710"/>
                <a:gd name="T1" fmla="*/ 0 h 138"/>
                <a:gd name="T2" fmla="*/ 695 w 710"/>
                <a:gd name="T3" fmla="*/ 0 h 138"/>
                <a:gd name="T4" fmla="*/ 681 w 710"/>
                <a:gd name="T5" fmla="*/ 0 h 138"/>
                <a:gd name="T6" fmla="*/ 666 w 710"/>
                <a:gd name="T7" fmla="*/ 0 h 138"/>
                <a:gd name="T8" fmla="*/ 653 w 710"/>
                <a:gd name="T9" fmla="*/ 1 h 138"/>
                <a:gd name="T10" fmla="*/ 638 w 710"/>
                <a:gd name="T11" fmla="*/ 1 h 138"/>
                <a:gd name="T12" fmla="*/ 624 w 710"/>
                <a:gd name="T13" fmla="*/ 2 h 138"/>
                <a:gd name="T14" fmla="*/ 609 w 710"/>
                <a:gd name="T15" fmla="*/ 2 h 138"/>
                <a:gd name="T16" fmla="*/ 595 w 710"/>
                <a:gd name="T17" fmla="*/ 3 h 138"/>
                <a:gd name="T18" fmla="*/ 582 w 710"/>
                <a:gd name="T19" fmla="*/ 4 h 138"/>
                <a:gd name="T20" fmla="*/ 567 w 710"/>
                <a:gd name="T21" fmla="*/ 5 h 138"/>
                <a:gd name="T22" fmla="*/ 553 w 710"/>
                <a:gd name="T23" fmla="*/ 6 h 138"/>
                <a:gd name="T24" fmla="*/ 538 w 710"/>
                <a:gd name="T25" fmla="*/ 7 h 138"/>
                <a:gd name="T26" fmla="*/ 524 w 710"/>
                <a:gd name="T27" fmla="*/ 8 h 138"/>
                <a:gd name="T28" fmla="*/ 510 w 710"/>
                <a:gd name="T29" fmla="*/ 10 h 138"/>
                <a:gd name="T30" fmla="*/ 496 w 710"/>
                <a:gd name="T31" fmla="*/ 11 h 138"/>
                <a:gd name="T32" fmla="*/ 482 w 710"/>
                <a:gd name="T33" fmla="*/ 14 h 138"/>
                <a:gd name="T34" fmla="*/ 467 w 710"/>
                <a:gd name="T35" fmla="*/ 16 h 138"/>
                <a:gd name="T36" fmla="*/ 453 w 710"/>
                <a:gd name="T37" fmla="*/ 17 h 138"/>
                <a:gd name="T38" fmla="*/ 440 w 710"/>
                <a:gd name="T39" fmla="*/ 19 h 138"/>
                <a:gd name="T40" fmla="*/ 425 w 710"/>
                <a:gd name="T41" fmla="*/ 21 h 138"/>
                <a:gd name="T42" fmla="*/ 411 w 710"/>
                <a:gd name="T43" fmla="*/ 23 h 138"/>
                <a:gd name="T44" fmla="*/ 397 w 710"/>
                <a:gd name="T45" fmla="*/ 25 h 138"/>
                <a:gd name="T46" fmla="*/ 383 w 710"/>
                <a:gd name="T47" fmla="*/ 28 h 138"/>
                <a:gd name="T48" fmla="*/ 369 w 710"/>
                <a:gd name="T49" fmla="*/ 31 h 138"/>
                <a:gd name="T50" fmla="*/ 355 w 710"/>
                <a:gd name="T51" fmla="*/ 33 h 138"/>
                <a:gd name="T52" fmla="*/ 341 w 710"/>
                <a:gd name="T53" fmla="*/ 36 h 138"/>
                <a:gd name="T54" fmla="*/ 327 w 710"/>
                <a:gd name="T55" fmla="*/ 39 h 138"/>
                <a:gd name="T56" fmla="*/ 312 w 710"/>
                <a:gd name="T57" fmla="*/ 41 h 138"/>
                <a:gd name="T58" fmla="*/ 299 w 710"/>
                <a:gd name="T59" fmla="*/ 44 h 138"/>
                <a:gd name="T60" fmla="*/ 285 w 710"/>
                <a:gd name="T61" fmla="*/ 47 h 138"/>
                <a:gd name="T62" fmla="*/ 271 w 710"/>
                <a:gd name="T63" fmla="*/ 51 h 138"/>
                <a:gd name="T64" fmla="*/ 257 w 710"/>
                <a:gd name="T65" fmla="*/ 55 h 138"/>
                <a:gd name="T66" fmla="*/ 244 w 710"/>
                <a:gd name="T67" fmla="*/ 58 h 138"/>
                <a:gd name="T68" fmla="*/ 230 w 710"/>
                <a:gd name="T69" fmla="*/ 61 h 138"/>
                <a:gd name="T70" fmla="*/ 216 w 710"/>
                <a:gd name="T71" fmla="*/ 66 h 138"/>
                <a:gd name="T72" fmla="*/ 202 w 710"/>
                <a:gd name="T73" fmla="*/ 69 h 138"/>
                <a:gd name="T74" fmla="*/ 188 w 710"/>
                <a:gd name="T75" fmla="*/ 73 h 138"/>
                <a:gd name="T76" fmla="*/ 175 w 710"/>
                <a:gd name="T77" fmla="*/ 77 h 138"/>
                <a:gd name="T78" fmla="*/ 161 w 710"/>
                <a:gd name="T79" fmla="*/ 80 h 138"/>
                <a:gd name="T80" fmla="*/ 147 w 710"/>
                <a:gd name="T81" fmla="*/ 85 h 138"/>
                <a:gd name="T82" fmla="*/ 133 w 710"/>
                <a:gd name="T83" fmla="*/ 89 h 138"/>
                <a:gd name="T84" fmla="*/ 121 w 710"/>
                <a:gd name="T85" fmla="*/ 94 h 138"/>
                <a:gd name="T86" fmla="*/ 107 w 710"/>
                <a:gd name="T87" fmla="*/ 98 h 138"/>
                <a:gd name="T88" fmla="*/ 93 w 710"/>
                <a:gd name="T89" fmla="*/ 103 h 138"/>
                <a:gd name="T90" fmla="*/ 79 w 710"/>
                <a:gd name="T91" fmla="*/ 107 h 138"/>
                <a:gd name="T92" fmla="*/ 67 w 710"/>
                <a:gd name="T93" fmla="*/ 112 h 138"/>
                <a:gd name="T94" fmla="*/ 53 w 710"/>
                <a:gd name="T95" fmla="*/ 117 h 138"/>
                <a:gd name="T96" fmla="*/ 39 w 710"/>
                <a:gd name="T97" fmla="*/ 122 h 138"/>
                <a:gd name="T98" fmla="*/ 26 w 710"/>
                <a:gd name="T99" fmla="*/ 127 h 138"/>
                <a:gd name="T100" fmla="*/ 12 w 710"/>
                <a:gd name="T101" fmla="*/ 132 h 138"/>
                <a:gd name="T102" fmla="*/ 0 w 710"/>
                <a:gd name="T103" fmla="*/ 138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10" h="138">
                  <a:moveTo>
                    <a:pt x="710" y="0"/>
                  </a:moveTo>
                  <a:lnTo>
                    <a:pt x="695" y="0"/>
                  </a:lnTo>
                  <a:lnTo>
                    <a:pt x="681" y="0"/>
                  </a:lnTo>
                  <a:lnTo>
                    <a:pt x="666" y="0"/>
                  </a:lnTo>
                  <a:lnTo>
                    <a:pt x="653" y="1"/>
                  </a:lnTo>
                  <a:lnTo>
                    <a:pt x="638" y="1"/>
                  </a:lnTo>
                  <a:lnTo>
                    <a:pt x="624" y="2"/>
                  </a:lnTo>
                  <a:lnTo>
                    <a:pt x="609" y="2"/>
                  </a:lnTo>
                  <a:lnTo>
                    <a:pt x="595" y="3"/>
                  </a:lnTo>
                  <a:lnTo>
                    <a:pt x="582" y="4"/>
                  </a:lnTo>
                  <a:lnTo>
                    <a:pt x="567" y="5"/>
                  </a:lnTo>
                  <a:lnTo>
                    <a:pt x="553" y="6"/>
                  </a:lnTo>
                  <a:lnTo>
                    <a:pt x="538" y="7"/>
                  </a:lnTo>
                  <a:lnTo>
                    <a:pt x="524" y="8"/>
                  </a:lnTo>
                  <a:lnTo>
                    <a:pt x="510" y="10"/>
                  </a:lnTo>
                  <a:lnTo>
                    <a:pt x="496" y="11"/>
                  </a:lnTo>
                  <a:lnTo>
                    <a:pt x="482" y="14"/>
                  </a:lnTo>
                  <a:lnTo>
                    <a:pt x="467" y="16"/>
                  </a:lnTo>
                  <a:lnTo>
                    <a:pt x="453" y="17"/>
                  </a:lnTo>
                  <a:lnTo>
                    <a:pt x="440" y="19"/>
                  </a:lnTo>
                  <a:lnTo>
                    <a:pt x="425" y="21"/>
                  </a:lnTo>
                  <a:lnTo>
                    <a:pt x="411" y="23"/>
                  </a:lnTo>
                  <a:lnTo>
                    <a:pt x="397" y="25"/>
                  </a:lnTo>
                  <a:lnTo>
                    <a:pt x="383" y="28"/>
                  </a:lnTo>
                  <a:lnTo>
                    <a:pt x="369" y="31"/>
                  </a:lnTo>
                  <a:lnTo>
                    <a:pt x="355" y="33"/>
                  </a:lnTo>
                  <a:lnTo>
                    <a:pt x="341" y="36"/>
                  </a:lnTo>
                  <a:lnTo>
                    <a:pt x="327" y="39"/>
                  </a:lnTo>
                  <a:lnTo>
                    <a:pt x="312" y="41"/>
                  </a:lnTo>
                  <a:lnTo>
                    <a:pt x="299" y="44"/>
                  </a:lnTo>
                  <a:lnTo>
                    <a:pt x="285" y="47"/>
                  </a:lnTo>
                  <a:lnTo>
                    <a:pt x="271" y="51"/>
                  </a:lnTo>
                  <a:lnTo>
                    <a:pt x="257" y="55"/>
                  </a:lnTo>
                  <a:lnTo>
                    <a:pt x="244" y="58"/>
                  </a:lnTo>
                  <a:lnTo>
                    <a:pt x="230" y="61"/>
                  </a:lnTo>
                  <a:lnTo>
                    <a:pt x="216" y="66"/>
                  </a:lnTo>
                  <a:lnTo>
                    <a:pt x="202" y="69"/>
                  </a:lnTo>
                  <a:lnTo>
                    <a:pt x="188" y="73"/>
                  </a:lnTo>
                  <a:lnTo>
                    <a:pt x="175" y="77"/>
                  </a:lnTo>
                  <a:lnTo>
                    <a:pt x="161" y="80"/>
                  </a:lnTo>
                  <a:lnTo>
                    <a:pt x="147" y="85"/>
                  </a:lnTo>
                  <a:lnTo>
                    <a:pt x="133" y="89"/>
                  </a:lnTo>
                  <a:lnTo>
                    <a:pt x="121" y="94"/>
                  </a:lnTo>
                  <a:lnTo>
                    <a:pt x="107" y="98"/>
                  </a:lnTo>
                  <a:lnTo>
                    <a:pt x="93" y="103"/>
                  </a:lnTo>
                  <a:lnTo>
                    <a:pt x="79" y="107"/>
                  </a:lnTo>
                  <a:lnTo>
                    <a:pt x="67" y="112"/>
                  </a:lnTo>
                  <a:lnTo>
                    <a:pt x="53" y="117"/>
                  </a:lnTo>
                  <a:lnTo>
                    <a:pt x="39" y="122"/>
                  </a:lnTo>
                  <a:lnTo>
                    <a:pt x="26" y="127"/>
                  </a:lnTo>
                  <a:lnTo>
                    <a:pt x="12" y="132"/>
                  </a:lnTo>
                  <a:lnTo>
                    <a:pt x="0" y="13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94" name="Line 126"/>
            <p:cNvSpPr>
              <a:spLocks noChangeShapeType="1"/>
            </p:cNvSpPr>
            <p:nvPr/>
          </p:nvSpPr>
          <p:spPr bwMode="auto">
            <a:xfrm>
              <a:off x="904" y="3020"/>
              <a:ext cx="33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95" name="Freeform 127"/>
            <p:cNvSpPr>
              <a:spLocks/>
            </p:cNvSpPr>
            <p:nvPr/>
          </p:nvSpPr>
          <p:spPr bwMode="auto">
            <a:xfrm>
              <a:off x="1136" y="3193"/>
              <a:ext cx="68" cy="37"/>
            </a:xfrm>
            <a:custGeom>
              <a:avLst/>
              <a:gdLst>
                <a:gd name="T0" fmla="*/ 1166 w 1166"/>
                <a:gd name="T1" fmla="*/ 0 h 642"/>
                <a:gd name="T2" fmla="*/ 149 w 1166"/>
                <a:gd name="T3" fmla="*/ 642 h 642"/>
                <a:gd name="T4" fmla="*/ 0 w 1166"/>
                <a:gd name="T5" fmla="*/ 504 h 6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66" h="642">
                  <a:moveTo>
                    <a:pt x="1166" y="0"/>
                  </a:moveTo>
                  <a:lnTo>
                    <a:pt x="149" y="642"/>
                  </a:lnTo>
                  <a:lnTo>
                    <a:pt x="0" y="50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96" name="Freeform 128"/>
            <p:cNvSpPr>
              <a:spLocks/>
            </p:cNvSpPr>
            <p:nvPr/>
          </p:nvSpPr>
          <p:spPr bwMode="auto">
            <a:xfrm>
              <a:off x="1134" y="3209"/>
              <a:ext cx="7" cy="13"/>
            </a:xfrm>
            <a:custGeom>
              <a:avLst/>
              <a:gdLst>
                <a:gd name="T0" fmla="*/ 113 w 113"/>
                <a:gd name="T1" fmla="*/ 0 h 232"/>
                <a:gd name="T2" fmla="*/ 104 w 113"/>
                <a:gd name="T3" fmla="*/ 7 h 232"/>
                <a:gd name="T4" fmla="*/ 94 w 113"/>
                <a:gd name="T5" fmla="*/ 13 h 232"/>
                <a:gd name="T6" fmla="*/ 85 w 113"/>
                <a:gd name="T7" fmla="*/ 20 h 232"/>
                <a:gd name="T8" fmla="*/ 76 w 113"/>
                <a:gd name="T9" fmla="*/ 28 h 232"/>
                <a:gd name="T10" fmla="*/ 68 w 113"/>
                <a:gd name="T11" fmla="*/ 35 h 232"/>
                <a:gd name="T12" fmla="*/ 59 w 113"/>
                <a:gd name="T13" fmla="*/ 43 h 232"/>
                <a:gd name="T14" fmla="*/ 52 w 113"/>
                <a:gd name="T15" fmla="*/ 50 h 232"/>
                <a:gd name="T16" fmla="*/ 44 w 113"/>
                <a:gd name="T17" fmla="*/ 58 h 232"/>
                <a:gd name="T18" fmla="*/ 38 w 113"/>
                <a:gd name="T19" fmla="*/ 66 h 232"/>
                <a:gd name="T20" fmla="*/ 32 w 113"/>
                <a:gd name="T21" fmla="*/ 75 h 232"/>
                <a:gd name="T22" fmla="*/ 26 w 113"/>
                <a:gd name="T23" fmla="*/ 82 h 232"/>
                <a:gd name="T24" fmla="*/ 21 w 113"/>
                <a:gd name="T25" fmla="*/ 90 h 232"/>
                <a:gd name="T26" fmla="*/ 17 w 113"/>
                <a:gd name="T27" fmla="*/ 99 h 232"/>
                <a:gd name="T28" fmla="*/ 13 w 113"/>
                <a:gd name="T29" fmla="*/ 107 h 232"/>
                <a:gd name="T30" fmla="*/ 9 w 113"/>
                <a:gd name="T31" fmla="*/ 116 h 232"/>
                <a:gd name="T32" fmla="*/ 6 w 113"/>
                <a:gd name="T33" fmla="*/ 124 h 232"/>
                <a:gd name="T34" fmla="*/ 4 w 113"/>
                <a:gd name="T35" fmla="*/ 133 h 232"/>
                <a:gd name="T36" fmla="*/ 2 w 113"/>
                <a:gd name="T37" fmla="*/ 140 h 232"/>
                <a:gd name="T38" fmla="*/ 1 w 113"/>
                <a:gd name="T39" fmla="*/ 149 h 232"/>
                <a:gd name="T40" fmla="*/ 0 w 113"/>
                <a:gd name="T41" fmla="*/ 157 h 232"/>
                <a:gd name="T42" fmla="*/ 0 w 113"/>
                <a:gd name="T43" fmla="*/ 165 h 232"/>
                <a:gd name="T44" fmla="*/ 1 w 113"/>
                <a:gd name="T45" fmla="*/ 172 h 232"/>
                <a:gd name="T46" fmla="*/ 2 w 113"/>
                <a:gd name="T47" fmla="*/ 179 h 232"/>
                <a:gd name="T48" fmla="*/ 4 w 113"/>
                <a:gd name="T49" fmla="*/ 187 h 232"/>
                <a:gd name="T50" fmla="*/ 6 w 113"/>
                <a:gd name="T51" fmla="*/ 194 h 232"/>
                <a:gd name="T52" fmla="*/ 8 w 113"/>
                <a:gd name="T53" fmla="*/ 202 h 232"/>
                <a:gd name="T54" fmla="*/ 13 w 113"/>
                <a:gd name="T55" fmla="*/ 208 h 232"/>
                <a:gd name="T56" fmla="*/ 17 w 113"/>
                <a:gd name="T57" fmla="*/ 214 h 232"/>
                <a:gd name="T58" fmla="*/ 21 w 113"/>
                <a:gd name="T59" fmla="*/ 221 h 232"/>
                <a:gd name="T60" fmla="*/ 26 w 113"/>
                <a:gd name="T61" fmla="*/ 227 h 232"/>
                <a:gd name="T62" fmla="*/ 32 w 113"/>
                <a:gd name="T63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3" h="232">
                  <a:moveTo>
                    <a:pt x="113" y="0"/>
                  </a:moveTo>
                  <a:lnTo>
                    <a:pt x="104" y="7"/>
                  </a:lnTo>
                  <a:lnTo>
                    <a:pt x="94" y="13"/>
                  </a:lnTo>
                  <a:lnTo>
                    <a:pt x="85" y="20"/>
                  </a:lnTo>
                  <a:lnTo>
                    <a:pt x="76" y="28"/>
                  </a:lnTo>
                  <a:lnTo>
                    <a:pt x="68" y="35"/>
                  </a:lnTo>
                  <a:lnTo>
                    <a:pt x="59" y="43"/>
                  </a:lnTo>
                  <a:lnTo>
                    <a:pt x="52" y="50"/>
                  </a:lnTo>
                  <a:lnTo>
                    <a:pt x="44" y="58"/>
                  </a:lnTo>
                  <a:lnTo>
                    <a:pt x="38" y="66"/>
                  </a:lnTo>
                  <a:lnTo>
                    <a:pt x="32" y="75"/>
                  </a:lnTo>
                  <a:lnTo>
                    <a:pt x="26" y="82"/>
                  </a:lnTo>
                  <a:lnTo>
                    <a:pt x="21" y="90"/>
                  </a:lnTo>
                  <a:lnTo>
                    <a:pt x="17" y="99"/>
                  </a:lnTo>
                  <a:lnTo>
                    <a:pt x="13" y="107"/>
                  </a:lnTo>
                  <a:lnTo>
                    <a:pt x="9" y="116"/>
                  </a:lnTo>
                  <a:lnTo>
                    <a:pt x="6" y="124"/>
                  </a:lnTo>
                  <a:lnTo>
                    <a:pt x="4" y="133"/>
                  </a:lnTo>
                  <a:lnTo>
                    <a:pt x="2" y="140"/>
                  </a:lnTo>
                  <a:lnTo>
                    <a:pt x="1" y="149"/>
                  </a:lnTo>
                  <a:lnTo>
                    <a:pt x="0" y="157"/>
                  </a:lnTo>
                  <a:lnTo>
                    <a:pt x="0" y="165"/>
                  </a:lnTo>
                  <a:lnTo>
                    <a:pt x="1" y="172"/>
                  </a:lnTo>
                  <a:lnTo>
                    <a:pt x="2" y="179"/>
                  </a:lnTo>
                  <a:lnTo>
                    <a:pt x="4" y="187"/>
                  </a:lnTo>
                  <a:lnTo>
                    <a:pt x="6" y="194"/>
                  </a:lnTo>
                  <a:lnTo>
                    <a:pt x="8" y="202"/>
                  </a:lnTo>
                  <a:lnTo>
                    <a:pt x="13" y="208"/>
                  </a:lnTo>
                  <a:lnTo>
                    <a:pt x="17" y="214"/>
                  </a:lnTo>
                  <a:lnTo>
                    <a:pt x="21" y="221"/>
                  </a:lnTo>
                  <a:lnTo>
                    <a:pt x="26" y="227"/>
                  </a:lnTo>
                  <a:lnTo>
                    <a:pt x="32" y="23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97" name="Line 129"/>
            <p:cNvSpPr>
              <a:spLocks noChangeShapeType="1"/>
            </p:cNvSpPr>
            <p:nvPr/>
          </p:nvSpPr>
          <p:spPr bwMode="auto">
            <a:xfrm flipV="1">
              <a:off x="1141" y="3198"/>
              <a:ext cx="16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98" name="Freeform 130"/>
            <p:cNvSpPr>
              <a:spLocks/>
            </p:cNvSpPr>
            <p:nvPr/>
          </p:nvSpPr>
          <p:spPr bwMode="auto">
            <a:xfrm>
              <a:off x="1157" y="3195"/>
              <a:ext cx="19" cy="3"/>
            </a:xfrm>
            <a:custGeom>
              <a:avLst/>
              <a:gdLst>
                <a:gd name="T0" fmla="*/ 315 w 315"/>
                <a:gd name="T1" fmla="*/ 40 h 57"/>
                <a:gd name="T2" fmla="*/ 309 w 315"/>
                <a:gd name="T3" fmla="*/ 35 h 57"/>
                <a:gd name="T4" fmla="*/ 302 w 315"/>
                <a:gd name="T5" fmla="*/ 30 h 57"/>
                <a:gd name="T6" fmla="*/ 295 w 315"/>
                <a:gd name="T7" fmla="*/ 25 h 57"/>
                <a:gd name="T8" fmla="*/ 287 w 315"/>
                <a:gd name="T9" fmla="*/ 21 h 57"/>
                <a:gd name="T10" fmla="*/ 279 w 315"/>
                <a:gd name="T11" fmla="*/ 17 h 57"/>
                <a:gd name="T12" fmla="*/ 271 w 315"/>
                <a:gd name="T13" fmla="*/ 14 h 57"/>
                <a:gd name="T14" fmla="*/ 262 w 315"/>
                <a:gd name="T15" fmla="*/ 11 h 57"/>
                <a:gd name="T16" fmla="*/ 253 w 315"/>
                <a:gd name="T17" fmla="*/ 7 h 57"/>
                <a:gd name="T18" fmla="*/ 243 w 315"/>
                <a:gd name="T19" fmla="*/ 5 h 57"/>
                <a:gd name="T20" fmla="*/ 233 w 315"/>
                <a:gd name="T21" fmla="*/ 3 h 57"/>
                <a:gd name="T22" fmla="*/ 223 w 315"/>
                <a:gd name="T23" fmla="*/ 2 h 57"/>
                <a:gd name="T24" fmla="*/ 213 w 315"/>
                <a:gd name="T25" fmla="*/ 1 h 57"/>
                <a:gd name="T26" fmla="*/ 202 w 315"/>
                <a:gd name="T27" fmla="*/ 0 h 57"/>
                <a:gd name="T28" fmla="*/ 191 w 315"/>
                <a:gd name="T29" fmla="*/ 0 h 57"/>
                <a:gd name="T30" fmla="*/ 180 w 315"/>
                <a:gd name="T31" fmla="*/ 0 h 57"/>
                <a:gd name="T32" fmla="*/ 169 w 315"/>
                <a:gd name="T33" fmla="*/ 1 h 57"/>
                <a:gd name="T34" fmla="*/ 157 w 315"/>
                <a:gd name="T35" fmla="*/ 2 h 57"/>
                <a:gd name="T36" fmla="*/ 147 w 315"/>
                <a:gd name="T37" fmla="*/ 3 h 57"/>
                <a:gd name="T38" fmla="*/ 135 w 315"/>
                <a:gd name="T39" fmla="*/ 5 h 57"/>
                <a:gd name="T40" fmla="*/ 123 w 315"/>
                <a:gd name="T41" fmla="*/ 7 h 57"/>
                <a:gd name="T42" fmla="*/ 112 w 315"/>
                <a:gd name="T43" fmla="*/ 11 h 57"/>
                <a:gd name="T44" fmla="*/ 100 w 315"/>
                <a:gd name="T45" fmla="*/ 14 h 57"/>
                <a:gd name="T46" fmla="*/ 88 w 315"/>
                <a:gd name="T47" fmla="*/ 17 h 57"/>
                <a:gd name="T48" fmla="*/ 77 w 315"/>
                <a:gd name="T49" fmla="*/ 21 h 57"/>
                <a:gd name="T50" fmla="*/ 65 w 315"/>
                <a:gd name="T51" fmla="*/ 25 h 57"/>
                <a:gd name="T52" fmla="*/ 54 w 315"/>
                <a:gd name="T53" fmla="*/ 30 h 57"/>
                <a:gd name="T54" fmla="*/ 43 w 315"/>
                <a:gd name="T55" fmla="*/ 35 h 57"/>
                <a:gd name="T56" fmla="*/ 32 w 315"/>
                <a:gd name="T57" fmla="*/ 40 h 57"/>
                <a:gd name="T58" fmla="*/ 21 w 315"/>
                <a:gd name="T59" fmla="*/ 46 h 57"/>
                <a:gd name="T60" fmla="*/ 11 w 315"/>
                <a:gd name="T61" fmla="*/ 51 h 57"/>
                <a:gd name="T62" fmla="*/ 0 w 315"/>
                <a:gd name="T63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15" h="57">
                  <a:moveTo>
                    <a:pt x="315" y="40"/>
                  </a:moveTo>
                  <a:lnTo>
                    <a:pt x="309" y="35"/>
                  </a:lnTo>
                  <a:lnTo>
                    <a:pt x="302" y="30"/>
                  </a:lnTo>
                  <a:lnTo>
                    <a:pt x="295" y="25"/>
                  </a:lnTo>
                  <a:lnTo>
                    <a:pt x="287" y="21"/>
                  </a:lnTo>
                  <a:lnTo>
                    <a:pt x="279" y="17"/>
                  </a:lnTo>
                  <a:lnTo>
                    <a:pt x="271" y="14"/>
                  </a:lnTo>
                  <a:lnTo>
                    <a:pt x="262" y="11"/>
                  </a:lnTo>
                  <a:lnTo>
                    <a:pt x="253" y="7"/>
                  </a:lnTo>
                  <a:lnTo>
                    <a:pt x="243" y="5"/>
                  </a:lnTo>
                  <a:lnTo>
                    <a:pt x="233" y="3"/>
                  </a:lnTo>
                  <a:lnTo>
                    <a:pt x="223" y="2"/>
                  </a:lnTo>
                  <a:lnTo>
                    <a:pt x="213" y="1"/>
                  </a:lnTo>
                  <a:lnTo>
                    <a:pt x="202" y="0"/>
                  </a:lnTo>
                  <a:lnTo>
                    <a:pt x="191" y="0"/>
                  </a:lnTo>
                  <a:lnTo>
                    <a:pt x="180" y="0"/>
                  </a:lnTo>
                  <a:lnTo>
                    <a:pt x="169" y="1"/>
                  </a:lnTo>
                  <a:lnTo>
                    <a:pt x="157" y="2"/>
                  </a:lnTo>
                  <a:lnTo>
                    <a:pt x="147" y="3"/>
                  </a:lnTo>
                  <a:lnTo>
                    <a:pt x="135" y="5"/>
                  </a:lnTo>
                  <a:lnTo>
                    <a:pt x="123" y="7"/>
                  </a:lnTo>
                  <a:lnTo>
                    <a:pt x="112" y="11"/>
                  </a:lnTo>
                  <a:lnTo>
                    <a:pt x="100" y="14"/>
                  </a:lnTo>
                  <a:lnTo>
                    <a:pt x="88" y="17"/>
                  </a:lnTo>
                  <a:lnTo>
                    <a:pt x="77" y="21"/>
                  </a:lnTo>
                  <a:lnTo>
                    <a:pt x="65" y="25"/>
                  </a:lnTo>
                  <a:lnTo>
                    <a:pt x="54" y="30"/>
                  </a:lnTo>
                  <a:lnTo>
                    <a:pt x="43" y="35"/>
                  </a:lnTo>
                  <a:lnTo>
                    <a:pt x="32" y="40"/>
                  </a:lnTo>
                  <a:lnTo>
                    <a:pt x="21" y="46"/>
                  </a:lnTo>
                  <a:lnTo>
                    <a:pt x="11" y="51"/>
                  </a:lnTo>
                  <a:lnTo>
                    <a:pt x="0" y="5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499" name="Line 131"/>
            <p:cNvSpPr>
              <a:spLocks noChangeShapeType="1"/>
            </p:cNvSpPr>
            <p:nvPr/>
          </p:nvSpPr>
          <p:spPr bwMode="auto">
            <a:xfrm>
              <a:off x="1176" y="3197"/>
              <a:ext cx="8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500" name="Freeform 132"/>
            <p:cNvSpPr>
              <a:spLocks/>
            </p:cNvSpPr>
            <p:nvPr/>
          </p:nvSpPr>
          <p:spPr bwMode="auto">
            <a:xfrm>
              <a:off x="933" y="3046"/>
              <a:ext cx="60" cy="56"/>
            </a:xfrm>
            <a:custGeom>
              <a:avLst/>
              <a:gdLst>
                <a:gd name="T0" fmla="*/ 1019 w 1019"/>
                <a:gd name="T1" fmla="*/ 952 h 952"/>
                <a:gd name="T2" fmla="*/ 0 w 1019"/>
                <a:gd name="T3" fmla="*/ 151 h 952"/>
                <a:gd name="T4" fmla="*/ 140 w 1019"/>
                <a:gd name="T5" fmla="*/ 0 h 952"/>
                <a:gd name="T6" fmla="*/ 1019 w 1019"/>
                <a:gd name="T7" fmla="*/ 952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19" h="952">
                  <a:moveTo>
                    <a:pt x="1019" y="952"/>
                  </a:moveTo>
                  <a:lnTo>
                    <a:pt x="0" y="151"/>
                  </a:lnTo>
                  <a:lnTo>
                    <a:pt x="140" y="0"/>
                  </a:lnTo>
                  <a:lnTo>
                    <a:pt x="1019" y="952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501" name="Freeform 133"/>
            <p:cNvSpPr>
              <a:spLocks/>
            </p:cNvSpPr>
            <p:nvPr/>
          </p:nvSpPr>
          <p:spPr bwMode="auto">
            <a:xfrm>
              <a:off x="933" y="3046"/>
              <a:ext cx="60" cy="56"/>
            </a:xfrm>
            <a:custGeom>
              <a:avLst/>
              <a:gdLst>
                <a:gd name="T0" fmla="*/ 1019 w 1019"/>
                <a:gd name="T1" fmla="*/ 952 h 952"/>
                <a:gd name="T2" fmla="*/ 0 w 1019"/>
                <a:gd name="T3" fmla="*/ 151 h 952"/>
                <a:gd name="T4" fmla="*/ 140 w 1019"/>
                <a:gd name="T5" fmla="*/ 0 h 952"/>
                <a:gd name="T6" fmla="*/ 1019 w 1019"/>
                <a:gd name="T7" fmla="*/ 952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19" h="952">
                  <a:moveTo>
                    <a:pt x="1019" y="952"/>
                  </a:moveTo>
                  <a:lnTo>
                    <a:pt x="0" y="151"/>
                  </a:lnTo>
                  <a:lnTo>
                    <a:pt x="140" y="0"/>
                  </a:lnTo>
                  <a:lnTo>
                    <a:pt x="1019" y="952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502" name="Line 134"/>
            <p:cNvSpPr>
              <a:spLocks noChangeShapeType="1"/>
            </p:cNvSpPr>
            <p:nvPr/>
          </p:nvSpPr>
          <p:spPr bwMode="auto">
            <a:xfrm flipH="1" flipV="1">
              <a:off x="1095" y="3196"/>
              <a:ext cx="66" cy="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503" name="Freeform 135"/>
            <p:cNvSpPr>
              <a:spLocks/>
            </p:cNvSpPr>
            <p:nvPr/>
          </p:nvSpPr>
          <p:spPr bwMode="auto">
            <a:xfrm>
              <a:off x="1039" y="3145"/>
              <a:ext cx="60" cy="56"/>
            </a:xfrm>
            <a:custGeom>
              <a:avLst/>
              <a:gdLst>
                <a:gd name="T0" fmla="*/ 0 w 1019"/>
                <a:gd name="T1" fmla="*/ 0 h 952"/>
                <a:gd name="T2" fmla="*/ 1019 w 1019"/>
                <a:gd name="T3" fmla="*/ 800 h 952"/>
                <a:gd name="T4" fmla="*/ 879 w 1019"/>
                <a:gd name="T5" fmla="*/ 952 h 952"/>
                <a:gd name="T6" fmla="*/ 0 w 1019"/>
                <a:gd name="T7" fmla="*/ 0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19" h="952">
                  <a:moveTo>
                    <a:pt x="0" y="0"/>
                  </a:moveTo>
                  <a:lnTo>
                    <a:pt x="1019" y="800"/>
                  </a:lnTo>
                  <a:lnTo>
                    <a:pt x="879" y="9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504" name="Freeform 136"/>
            <p:cNvSpPr>
              <a:spLocks/>
            </p:cNvSpPr>
            <p:nvPr/>
          </p:nvSpPr>
          <p:spPr bwMode="auto">
            <a:xfrm>
              <a:off x="1039" y="3145"/>
              <a:ext cx="60" cy="56"/>
            </a:xfrm>
            <a:custGeom>
              <a:avLst/>
              <a:gdLst>
                <a:gd name="T0" fmla="*/ 0 w 1019"/>
                <a:gd name="T1" fmla="*/ 0 h 952"/>
                <a:gd name="T2" fmla="*/ 1019 w 1019"/>
                <a:gd name="T3" fmla="*/ 800 h 952"/>
                <a:gd name="T4" fmla="*/ 879 w 1019"/>
                <a:gd name="T5" fmla="*/ 952 h 952"/>
                <a:gd name="T6" fmla="*/ 0 w 1019"/>
                <a:gd name="T7" fmla="*/ 0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19" h="952">
                  <a:moveTo>
                    <a:pt x="0" y="0"/>
                  </a:moveTo>
                  <a:lnTo>
                    <a:pt x="1019" y="800"/>
                  </a:lnTo>
                  <a:lnTo>
                    <a:pt x="879" y="95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86631" name="Group 263"/>
          <p:cNvGrpSpPr>
            <a:grpSpLocks/>
          </p:cNvGrpSpPr>
          <p:nvPr/>
        </p:nvGrpSpPr>
        <p:grpSpPr bwMode="auto">
          <a:xfrm>
            <a:off x="5178425" y="214313"/>
            <a:ext cx="3635375" cy="6438900"/>
            <a:chOff x="2623" y="0"/>
            <a:chExt cx="2290" cy="4056"/>
          </a:xfrm>
        </p:grpSpPr>
        <p:sp>
          <p:nvSpPr>
            <p:cNvPr id="186632" name="Line 264"/>
            <p:cNvSpPr>
              <a:spLocks noChangeShapeType="1"/>
            </p:cNvSpPr>
            <p:nvPr/>
          </p:nvSpPr>
          <p:spPr bwMode="auto">
            <a:xfrm flipV="1">
              <a:off x="2717" y="1077"/>
              <a:ext cx="118" cy="11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33" name="Line 265"/>
            <p:cNvSpPr>
              <a:spLocks noChangeShapeType="1"/>
            </p:cNvSpPr>
            <p:nvPr/>
          </p:nvSpPr>
          <p:spPr bwMode="auto">
            <a:xfrm flipV="1">
              <a:off x="2717" y="1077"/>
              <a:ext cx="300" cy="3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34" name="Line 266"/>
            <p:cNvSpPr>
              <a:spLocks noChangeShapeType="1"/>
            </p:cNvSpPr>
            <p:nvPr/>
          </p:nvSpPr>
          <p:spPr bwMode="auto">
            <a:xfrm flipV="1">
              <a:off x="2717" y="1077"/>
              <a:ext cx="482" cy="48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35" name="Line 267"/>
            <p:cNvSpPr>
              <a:spLocks noChangeShapeType="1"/>
            </p:cNvSpPr>
            <p:nvPr/>
          </p:nvSpPr>
          <p:spPr bwMode="auto">
            <a:xfrm flipV="1">
              <a:off x="2717" y="1077"/>
              <a:ext cx="661" cy="66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36" name="Line 268"/>
            <p:cNvSpPr>
              <a:spLocks noChangeShapeType="1"/>
            </p:cNvSpPr>
            <p:nvPr/>
          </p:nvSpPr>
          <p:spPr bwMode="auto">
            <a:xfrm flipV="1">
              <a:off x="2832" y="1254"/>
              <a:ext cx="554" cy="55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37" name="Line 269"/>
            <p:cNvSpPr>
              <a:spLocks noChangeShapeType="1"/>
            </p:cNvSpPr>
            <p:nvPr/>
          </p:nvSpPr>
          <p:spPr bwMode="auto">
            <a:xfrm flipV="1">
              <a:off x="3014" y="1436"/>
              <a:ext cx="372" cy="3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38" name="Line 270"/>
            <p:cNvSpPr>
              <a:spLocks noChangeShapeType="1"/>
            </p:cNvSpPr>
            <p:nvPr/>
          </p:nvSpPr>
          <p:spPr bwMode="auto">
            <a:xfrm flipV="1">
              <a:off x="3196" y="1618"/>
              <a:ext cx="190" cy="19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39" name="Line 271"/>
            <p:cNvSpPr>
              <a:spLocks noChangeShapeType="1"/>
            </p:cNvSpPr>
            <p:nvPr/>
          </p:nvSpPr>
          <p:spPr bwMode="auto">
            <a:xfrm flipV="1">
              <a:off x="3378" y="1800"/>
              <a:ext cx="8" cy="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40" name="Line 272"/>
            <p:cNvSpPr>
              <a:spLocks noChangeShapeType="1"/>
            </p:cNvSpPr>
            <p:nvPr/>
          </p:nvSpPr>
          <p:spPr bwMode="auto">
            <a:xfrm flipV="1">
              <a:off x="4115" y="1077"/>
              <a:ext cx="174" cy="17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41" name="Line 273"/>
            <p:cNvSpPr>
              <a:spLocks noChangeShapeType="1"/>
            </p:cNvSpPr>
            <p:nvPr/>
          </p:nvSpPr>
          <p:spPr bwMode="auto">
            <a:xfrm flipV="1">
              <a:off x="4115" y="1077"/>
              <a:ext cx="356" cy="35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42" name="Line 274"/>
            <p:cNvSpPr>
              <a:spLocks noChangeShapeType="1"/>
            </p:cNvSpPr>
            <p:nvPr/>
          </p:nvSpPr>
          <p:spPr bwMode="auto">
            <a:xfrm flipV="1">
              <a:off x="4115" y="1077"/>
              <a:ext cx="538" cy="5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43" name="Line 275"/>
            <p:cNvSpPr>
              <a:spLocks noChangeShapeType="1"/>
            </p:cNvSpPr>
            <p:nvPr/>
          </p:nvSpPr>
          <p:spPr bwMode="auto">
            <a:xfrm flipV="1">
              <a:off x="4115" y="1128"/>
              <a:ext cx="669" cy="6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44" name="Line 276"/>
            <p:cNvSpPr>
              <a:spLocks noChangeShapeType="1"/>
            </p:cNvSpPr>
            <p:nvPr/>
          </p:nvSpPr>
          <p:spPr bwMode="auto">
            <a:xfrm flipV="1">
              <a:off x="4289" y="1310"/>
              <a:ext cx="495" cy="49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45" name="Line 277"/>
            <p:cNvSpPr>
              <a:spLocks noChangeShapeType="1"/>
            </p:cNvSpPr>
            <p:nvPr/>
          </p:nvSpPr>
          <p:spPr bwMode="auto">
            <a:xfrm flipV="1">
              <a:off x="4471" y="1492"/>
              <a:ext cx="313" cy="31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46" name="Line 278"/>
            <p:cNvSpPr>
              <a:spLocks noChangeShapeType="1"/>
            </p:cNvSpPr>
            <p:nvPr/>
          </p:nvSpPr>
          <p:spPr bwMode="auto">
            <a:xfrm flipV="1">
              <a:off x="4653" y="1674"/>
              <a:ext cx="131" cy="13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47" name="Line 279"/>
            <p:cNvSpPr>
              <a:spLocks noChangeShapeType="1"/>
            </p:cNvSpPr>
            <p:nvPr/>
          </p:nvSpPr>
          <p:spPr bwMode="auto">
            <a:xfrm>
              <a:off x="2717" y="1077"/>
              <a:ext cx="206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48" name="Line 280"/>
            <p:cNvSpPr>
              <a:spLocks noChangeShapeType="1"/>
            </p:cNvSpPr>
            <p:nvPr/>
          </p:nvSpPr>
          <p:spPr bwMode="auto">
            <a:xfrm flipH="1">
              <a:off x="2717" y="2263"/>
              <a:ext cx="206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49" name="Line 281"/>
            <p:cNvSpPr>
              <a:spLocks noChangeShapeType="1"/>
            </p:cNvSpPr>
            <p:nvPr/>
          </p:nvSpPr>
          <p:spPr bwMode="auto">
            <a:xfrm>
              <a:off x="2717" y="2263"/>
              <a:ext cx="0" cy="170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50" name="Line 282"/>
            <p:cNvSpPr>
              <a:spLocks noChangeShapeType="1"/>
            </p:cNvSpPr>
            <p:nvPr/>
          </p:nvSpPr>
          <p:spPr bwMode="auto">
            <a:xfrm>
              <a:off x="2717" y="3967"/>
              <a:ext cx="206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51" name="Line 283"/>
            <p:cNvSpPr>
              <a:spLocks noChangeShapeType="1"/>
            </p:cNvSpPr>
            <p:nvPr/>
          </p:nvSpPr>
          <p:spPr bwMode="auto">
            <a:xfrm flipV="1">
              <a:off x="4784" y="2263"/>
              <a:ext cx="0" cy="170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52" name="Line 284"/>
            <p:cNvSpPr>
              <a:spLocks noChangeShapeType="1"/>
            </p:cNvSpPr>
            <p:nvPr/>
          </p:nvSpPr>
          <p:spPr bwMode="auto">
            <a:xfrm flipV="1">
              <a:off x="3751" y="1390"/>
              <a:ext cx="0" cy="56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53" name="Line 285"/>
            <p:cNvSpPr>
              <a:spLocks noChangeShapeType="1"/>
            </p:cNvSpPr>
            <p:nvPr/>
          </p:nvSpPr>
          <p:spPr bwMode="auto">
            <a:xfrm flipV="1">
              <a:off x="3751" y="1280"/>
              <a:ext cx="0" cy="4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54" name="Line 286"/>
            <p:cNvSpPr>
              <a:spLocks noChangeShapeType="1"/>
            </p:cNvSpPr>
            <p:nvPr/>
          </p:nvSpPr>
          <p:spPr bwMode="auto">
            <a:xfrm flipV="1">
              <a:off x="3751" y="731"/>
              <a:ext cx="0" cy="4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55" name="Line 287"/>
            <p:cNvSpPr>
              <a:spLocks noChangeShapeType="1"/>
            </p:cNvSpPr>
            <p:nvPr/>
          </p:nvSpPr>
          <p:spPr bwMode="auto">
            <a:xfrm flipV="1">
              <a:off x="3751" y="624"/>
              <a:ext cx="0" cy="4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56" name="Line 288"/>
            <p:cNvSpPr>
              <a:spLocks noChangeShapeType="1"/>
            </p:cNvSpPr>
            <p:nvPr/>
          </p:nvSpPr>
          <p:spPr bwMode="auto">
            <a:xfrm flipV="1">
              <a:off x="3751" y="0"/>
              <a:ext cx="0" cy="56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57" name="Line 289"/>
            <p:cNvSpPr>
              <a:spLocks noChangeShapeType="1"/>
            </p:cNvSpPr>
            <p:nvPr/>
          </p:nvSpPr>
          <p:spPr bwMode="auto">
            <a:xfrm>
              <a:off x="3751" y="2333"/>
              <a:ext cx="0" cy="49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58" name="Line 290"/>
            <p:cNvSpPr>
              <a:spLocks noChangeShapeType="1"/>
            </p:cNvSpPr>
            <p:nvPr/>
          </p:nvSpPr>
          <p:spPr bwMode="auto">
            <a:xfrm>
              <a:off x="3751" y="2885"/>
              <a:ext cx="0" cy="4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59" name="Line 291"/>
            <p:cNvSpPr>
              <a:spLocks noChangeShapeType="1"/>
            </p:cNvSpPr>
            <p:nvPr/>
          </p:nvSpPr>
          <p:spPr bwMode="auto">
            <a:xfrm>
              <a:off x="3751" y="2992"/>
              <a:ext cx="0" cy="4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60" name="Line 292"/>
            <p:cNvSpPr>
              <a:spLocks noChangeShapeType="1"/>
            </p:cNvSpPr>
            <p:nvPr/>
          </p:nvSpPr>
          <p:spPr bwMode="auto">
            <a:xfrm>
              <a:off x="3751" y="3541"/>
              <a:ext cx="0" cy="4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61" name="Line 293"/>
            <p:cNvSpPr>
              <a:spLocks noChangeShapeType="1"/>
            </p:cNvSpPr>
            <p:nvPr/>
          </p:nvSpPr>
          <p:spPr bwMode="auto">
            <a:xfrm flipV="1">
              <a:off x="3386" y="1077"/>
              <a:ext cx="0" cy="73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62" name="Line 294"/>
            <p:cNvSpPr>
              <a:spLocks noChangeShapeType="1"/>
            </p:cNvSpPr>
            <p:nvPr/>
          </p:nvSpPr>
          <p:spPr bwMode="auto">
            <a:xfrm>
              <a:off x="4115" y="1077"/>
              <a:ext cx="0" cy="73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63" name="Line 295"/>
            <p:cNvSpPr>
              <a:spLocks noChangeShapeType="1"/>
            </p:cNvSpPr>
            <p:nvPr/>
          </p:nvSpPr>
          <p:spPr bwMode="auto">
            <a:xfrm flipV="1">
              <a:off x="3427" y="1077"/>
              <a:ext cx="0" cy="73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64" name="Line 296"/>
            <p:cNvSpPr>
              <a:spLocks noChangeShapeType="1"/>
            </p:cNvSpPr>
            <p:nvPr/>
          </p:nvSpPr>
          <p:spPr bwMode="auto">
            <a:xfrm flipV="1">
              <a:off x="4075" y="1077"/>
              <a:ext cx="0" cy="73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65" name="Line 297"/>
            <p:cNvSpPr>
              <a:spLocks noChangeShapeType="1"/>
            </p:cNvSpPr>
            <p:nvPr/>
          </p:nvSpPr>
          <p:spPr bwMode="auto">
            <a:xfrm flipV="1">
              <a:off x="3038" y="948"/>
              <a:ext cx="0" cy="12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66" name="Line 298"/>
            <p:cNvSpPr>
              <a:spLocks noChangeShapeType="1"/>
            </p:cNvSpPr>
            <p:nvPr/>
          </p:nvSpPr>
          <p:spPr bwMode="auto">
            <a:xfrm>
              <a:off x="3038" y="948"/>
              <a:ext cx="142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67" name="Line 299"/>
            <p:cNvSpPr>
              <a:spLocks noChangeShapeType="1"/>
            </p:cNvSpPr>
            <p:nvPr/>
          </p:nvSpPr>
          <p:spPr bwMode="auto">
            <a:xfrm>
              <a:off x="4463" y="948"/>
              <a:ext cx="0" cy="12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68" name="Line 300"/>
            <p:cNvSpPr>
              <a:spLocks noChangeShapeType="1"/>
            </p:cNvSpPr>
            <p:nvPr/>
          </p:nvSpPr>
          <p:spPr bwMode="auto">
            <a:xfrm flipV="1">
              <a:off x="3427" y="316"/>
              <a:ext cx="0" cy="63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69" name="Line 301"/>
            <p:cNvSpPr>
              <a:spLocks noChangeShapeType="1"/>
            </p:cNvSpPr>
            <p:nvPr/>
          </p:nvSpPr>
          <p:spPr bwMode="auto">
            <a:xfrm>
              <a:off x="3102" y="316"/>
              <a:ext cx="55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70" name="Line 302"/>
            <p:cNvSpPr>
              <a:spLocks noChangeShapeType="1"/>
            </p:cNvSpPr>
            <p:nvPr/>
          </p:nvSpPr>
          <p:spPr bwMode="auto">
            <a:xfrm>
              <a:off x="3102" y="316"/>
              <a:ext cx="0" cy="63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71" name="Line 303"/>
            <p:cNvSpPr>
              <a:spLocks noChangeShapeType="1"/>
            </p:cNvSpPr>
            <p:nvPr/>
          </p:nvSpPr>
          <p:spPr bwMode="auto">
            <a:xfrm>
              <a:off x="4399" y="316"/>
              <a:ext cx="0" cy="63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72" name="Line 304"/>
            <p:cNvSpPr>
              <a:spLocks noChangeShapeType="1"/>
            </p:cNvSpPr>
            <p:nvPr/>
          </p:nvSpPr>
          <p:spPr bwMode="auto">
            <a:xfrm flipV="1">
              <a:off x="3427" y="112"/>
              <a:ext cx="0" cy="20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73" name="Line 305"/>
            <p:cNvSpPr>
              <a:spLocks noChangeShapeType="1"/>
            </p:cNvSpPr>
            <p:nvPr/>
          </p:nvSpPr>
          <p:spPr bwMode="auto">
            <a:xfrm>
              <a:off x="3427" y="112"/>
              <a:ext cx="64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74" name="Line 306"/>
            <p:cNvSpPr>
              <a:spLocks noChangeShapeType="1"/>
            </p:cNvSpPr>
            <p:nvPr/>
          </p:nvSpPr>
          <p:spPr bwMode="auto">
            <a:xfrm>
              <a:off x="4075" y="112"/>
              <a:ext cx="0" cy="20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75" name="Line 307"/>
            <p:cNvSpPr>
              <a:spLocks noChangeShapeType="1"/>
            </p:cNvSpPr>
            <p:nvPr/>
          </p:nvSpPr>
          <p:spPr bwMode="auto">
            <a:xfrm>
              <a:off x="4075" y="316"/>
              <a:ext cx="0" cy="63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76" name="Line 308"/>
            <p:cNvSpPr>
              <a:spLocks noChangeShapeType="1"/>
            </p:cNvSpPr>
            <p:nvPr/>
          </p:nvSpPr>
          <p:spPr bwMode="auto">
            <a:xfrm>
              <a:off x="3475" y="112"/>
              <a:ext cx="0" cy="20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77" name="Line 309"/>
            <p:cNvSpPr>
              <a:spLocks noChangeShapeType="1"/>
            </p:cNvSpPr>
            <p:nvPr/>
          </p:nvSpPr>
          <p:spPr bwMode="auto">
            <a:xfrm>
              <a:off x="3475" y="1077"/>
              <a:ext cx="0" cy="44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78" name="Line 310"/>
            <p:cNvSpPr>
              <a:spLocks noChangeShapeType="1"/>
            </p:cNvSpPr>
            <p:nvPr/>
          </p:nvSpPr>
          <p:spPr bwMode="auto">
            <a:xfrm>
              <a:off x="3427" y="1524"/>
              <a:ext cx="64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79" name="Line 311"/>
            <p:cNvSpPr>
              <a:spLocks noChangeShapeType="1"/>
            </p:cNvSpPr>
            <p:nvPr/>
          </p:nvSpPr>
          <p:spPr bwMode="auto">
            <a:xfrm>
              <a:off x="4026" y="112"/>
              <a:ext cx="0" cy="20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80" name="Line 312"/>
            <p:cNvSpPr>
              <a:spLocks noChangeShapeType="1"/>
            </p:cNvSpPr>
            <p:nvPr/>
          </p:nvSpPr>
          <p:spPr bwMode="auto">
            <a:xfrm>
              <a:off x="4026" y="1077"/>
              <a:ext cx="0" cy="44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81" name="Freeform 313"/>
            <p:cNvSpPr>
              <a:spLocks/>
            </p:cNvSpPr>
            <p:nvPr/>
          </p:nvSpPr>
          <p:spPr bwMode="auto">
            <a:xfrm>
              <a:off x="3038" y="2400"/>
              <a:ext cx="1425" cy="1414"/>
            </a:xfrm>
            <a:custGeom>
              <a:avLst/>
              <a:gdLst>
                <a:gd name="T0" fmla="*/ 2404 w 3728"/>
                <a:gd name="T1" fmla="*/ 3651 h 3691"/>
                <a:gd name="T2" fmla="*/ 2576 w 3728"/>
                <a:gd name="T3" fmla="*/ 3589 h 3691"/>
                <a:gd name="T4" fmla="*/ 2741 w 3728"/>
                <a:gd name="T5" fmla="*/ 3511 h 3691"/>
                <a:gd name="T6" fmla="*/ 2897 w 3728"/>
                <a:gd name="T7" fmla="*/ 3418 h 3691"/>
                <a:gd name="T8" fmla="*/ 3044 w 3728"/>
                <a:gd name="T9" fmla="*/ 3309 h 3691"/>
                <a:gd name="T10" fmla="*/ 3179 w 3728"/>
                <a:gd name="T11" fmla="*/ 3187 h 3691"/>
                <a:gd name="T12" fmla="*/ 3302 w 3728"/>
                <a:gd name="T13" fmla="*/ 3051 h 3691"/>
                <a:gd name="T14" fmla="*/ 3411 w 3728"/>
                <a:gd name="T15" fmla="*/ 2906 h 3691"/>
                <a:gd name="T16" fmla="*/ 3505 w 3728"/>
                <a:gd name="T17" fmla="*/ 2749 h 3691"/>
                <a:gd name="T18" fmla="*/ 3584 w 3728"/>
                <a:gd name="T19" fmla="*/ 2585 h 3691"/>
                <a:gd name="T20" fmla="*/ 3646 w 3728"/>
                <a:gd name="T21" fmla="*/ 2414 h 3691"/>
                <a:gd name="T22" fmla="*/ 3690 w 3728"/>
                <a:gd name="T23" fmla="*/ 2237 h 3691"/>
                <a:gd name="T24" fmla="*/ 3718 w 3728"/>
                <a:gd name="T25" fmla="*/ 2056 h 3691"/>
                <a:gd name="T26" fmla="*/ 3728 w 3728"/>
                <a:gd name="T27" fmla="*/ 1874 h 3691"/>
                <a:gd name="T28" fmla="*/ 3720 w 3728"/>
                <a:gd name="T29" fmla="*/ 1692 h 3691"/>
                <a:gd name="T30" fmla="*/ 3694 w 3728"/>
                <a:gd name="T31" fmla="*/ 1511 h 3691"/>
                <a:gd name="T32" fmla="*/ 3651 w 3728"/>
                <a:gd name="T33" fmla="*/ 1334 h 3691"/>
                <a:gd name="T34" fmla="*/ 3590 w 3728"/>
                <a:gd name="T35" fmla="*/ 1162 h 3691"/>
                <a:gd name="T36" fmla="*/ 3514 w 3728"/>
                <a:gd name="T37" fmla="*/ 997 h 3691"/>
                <a:gd name="T38" fmla="*/ 3421 w 3728"/>
                <a:gd name="T39" fmla="*/ 839 h 3691"/>
                <a:gd name="T40" fmla="*/ 3313 w 3728"/>
                <a:gd name="T41" fmla="*/ 692 h 3691"/>
                <a:gd name="T42" fmla="*/ 3191 w 3728"/>
                <a:gd name="T43" fmla="*/ 556 h 3691"/>
                <a:gd name="T44" fmla="*/ 3057 w 3728"/>
                <a:gd name="T45" fmla="*/ 432 h 3691"/>
                <a:gd name="T46" fmla="*/ 2912 w 3728"/>
                <a:gd name="T47" fmla="*/ 323 h 3691"/>
                <a:gd name="T48" fmla="*/ 2755 w 3728"/>
                <a:gd name="T49" fmla="*/ 228 h 3691"/>
                <a:gd name="T50" fmla="*/ 2591 w 3728"/>
                <a:gd name="T51" fmla="*/ 148 h 3691"/>
                <a:gd name="T52" fmla="*/ 2421 w 3728"/>
                <a:gd name="T53" fmla="*/ 85 h 3691"/>
                <a:gd name="T54" fmla="*/ 2244 w 3728"/>
                <a:gd name="T55" fmla="*/ 40 h 3691"/>
                <a:gd name="T56" fmla="*/ 2064 w 3728"/>
                <a:gd name="T57" fmla="*/ 11 h 3691"/>
                <a:gd name="T58" fmla="*/ 1882 w 3728"/>
                <a:gd name="T59" fmla="*/ 0 h 3691"/>
                <a:gd name="T60" fmla="*/ 1700 w 3728"/>
                <a:gd name="T61" fmla="*/ 8 h 3691"/>
                <a:gd name="T62" fmla="*/ 1519 w 3728"/>
                <a:gd name="T63" fmla="*/ 32 h 3691"/>
                <a:gd name="T64" fmla="*/ 1342 w 3728"/>
                <a:gd name="T65" fmla="*/ 75 h 3691"/>
                <a:gd name="T66" fmla="*/ 1170 w 3728"/>
                <a:gd name="T67" fmla="*/ 134 h 3691"/>
                <a:gd name="T68" fmla="*/ 1004 w 3728"/>
                <a:gd name="T69" fmla="*/ 211 h 3691"/>
                <a:gd name="T70" fmla="*/ 846 w 3728"/>
                <a:gd name="T71" fmla="*/ 302 h 3691"/>
                <a:gd name="T72" fmla="*/ 698 w 3728"/>
                <a:gd name="T73" fmla="*/ 409 h 3691"/>
                <a:gd name="T74" fmla="*/ 562 w 3728"/>
                <a:gd name="T75" fmla="*/ 530 h 3691"/>
                <a:gd name="T76" fmla="*/ 438 w 3728"/>
                <a:gd name="T77" fmla="*/ 663 h 3691"/>
                <a:gd name="T78" fmla="*/ 328 w 3728"/>
                <a:gd name="T79" fmla="*/ 809 h 3691"/>
                <a:gd name="T80" fmla="*/ 232 w 3728"/>
                <a:gd name="T81" fmla="*/ 965 h 3691"/>
                <a:gd name="T82" fmla="*/ 152 w 3728"/>
                <a:gd name="T83" fmla="*/ 1128 h 3691"/>
                <a:gd name="T84" fmla="*/ 88 w 3728"/>
                <a:gd name="T85" fmla="*/ 1299 h 3691"/>
                <a:gd name="T86" fmla="*/ 41 w 3728"/>
                <a:gd name="T87" fmla="*/ 1476 h 3691"/>
                <a:gd name="T88" fmla="*/ 11 w 3728"/>
                <a:gd name="T89" fmla="*/ 1656 h 3691"/>
                <a:gd name="T90" fmla="*/ 0 w 3728"/>
                <a:gd name="T91" fmla="*/ 1838 h 3691"/>
                <a:gd name="T92" fmla="*/ 6 w 3728"/>
                <a:gd name="T93" fmla="*/ 2020 h 3691"/>
                <a:gd name="T94" fmla="*/ 31 w 3728"/>
                <a:gd name="T95" fmla="*/ 2201 h 3691"/>
                <a:gd name="T96" fmla="*/ 72 w 3728"/>
                <a:gd name="T97" fmla="*/ 2379 h 3691"/>
                <a:gd name="T98" fmla="*/ 131 w 3728"/>
                <a:gd name="T99" fmla="*/ 2551 h 3691"/>
                <a:gd name="T100" fmla="*/ 205 w 3728"/>
                <a:gd name="T101" fmla="*/ 2717 h 3691"/>
                <a:gd name="T102" fmla="*/ 297 w 3728"/>
                <a:gd name="T103" fmla="*/ 2875 h 3691"/>
                <a:gd name="T104" fmla="*/ 403 w 3728"/>
                <a:gd name="T105" fmla="*/ 3024 h 3691"/>
                <a:gd name="T106" fmla="*/ 523 w 3728"/>
                <a:gd name="T107" fmla="*/ 3161 h 3691"/>
                <a:gd name="T108" fmla="*/ 656 w 3728"/>
                <a:gd name="T109" fmla="*/ 3286 h 3691"/>
                <a:gd name="T110" fmla="*/ 800 w 3728"/>
                <a:gd name="T111" fmla="*/ 3397 h 3691"/>
                <a:gd name="T112" fmla="*/ 955 w 3728"/>
                <a:gd name="T113" fmla="*/ 3493 h 3691"/>
                <a:gd name="T114" fmla="*/ 1119 w 3728"/>
                <a:gd name="T115" fmla="*/ 3574 h 3691"/>
                <a:gd name="T116" fmla="*/ 1289 w 3728"/>
                <a:gd name="T117" fmla="*/ 3639 h 3691"/>
                <a:gd name="T118" fmla="*/ 1465 w 3728"/>
                <a:gd name="T119" fmla="*/ 3687 h 3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728" h="3691">
                  <a:moveTo>
                    <a:pt x="2245" y="3691"/>
                  </a:moveTo>
                  <a:lnTo>
                    <a:pt x="2262" y="3687"/>
                  </a:lnTo>
                  <a:lnTo>
                    <a:pt x="2281" y="3683"/>
                  </a:lnTo>
                  <a:lnTo>
                    <a:pt x="2299" y="3678"/>
                  </a:lnTo>
                  <a:lnTo>
                    <a:pt x="2316" y="3674"/>
                  </a:lnTo>
                  <a:lnTo>
                    <a:pt x="2334" y="3670"/>
                  </a:lnTo>
                  <a:lnTo>
                    <a:pt x="2352" y="3666"/>
                  </a:lnTo>
                  <a:lnTo>
                    <a:pt x="2369" y="3660"/>
                  </a:lnTo>
                  <a:lnTo>
                    <a:pt x="2387" y="3655"/>
                  </a:lnTo>
                  <a:lnTo>
                    <a:pt x="2404" y="3651"/>
                  </a:lnTo>
                  <a:lnTo>
                    <a:pt x="2421" y="3644"/>
                  </a:lnTo>
                  <a:lnTo>
                    <a:pt x="2439" y="3639"/>
                  </a:lnTo>
                  <a:lnTo>
                    <a:pt x="2456" y="3634"/>
                  </a:lnTo>
                  <a:lnTo>
                    <a:pt x="2473" y="3627"/>
                  </a:lnTo>
                  <a:lnTo>
                    <a:pt x="2490" y="3622"/>
                  </a:lnTo>
                  <a:lnTo>
                    <a:pt x="2507" y="3616"/>
                  </a:lnTo>
                  <a:lnTo>
                    <a:pt x="2524" y="3609"/>
                  </a:lnTo>
                  <a:lnTo>
                    <a:pt x="2541" y="3603"/>
                  </a:lnTo>
                  <a:lnTo>
                    <a:pt x="2558" y="3595"/>
                  </a:lnTo>
                  <a:lnTo>
                    <a:pt x="2576" y="3589"/>
                  </a:lnTo>
                  <a:lnTo>
                    <a:pt x="2593" y="3582"/>
                  </a:lnTo>
                  <a:lnTo>
                    <a:pt x="2610" y="3574"/>
                  </a:lnTo>
                  <a:lnTo>
                    <a:pt x="2626" y="3568"/>
                  </a:lnTo>
                  <a:lnTo>
                    <a:pt x="2643" y="3559"/>
                  </a:lnTo>
                  <a:lnTo>
                    <a:pt x="2660" y="3552"/>
                  </a:lnTo>
                  <a:lnTo>
                    <a:pt x="2676" y="3544"/>
                  </a:lnTo>
                  <a:lnTo>
                    <a:pt x="2692" y="3536"/>
                  </a:lnTo>
                  <a:lnTo>
                    <a:pt x="2709" y="3528"/>
                  </a:lnTo>
                  <a:lnTo>
                    <a:pt x="2725" y="3520"/>
                  </a:lnTo>
                  <a:lnTo>
                    <a:pt x="2741" y="3511"/>
                  </a:lnTo>
                  <a:lnTo>
                    <a:pt x="2757" y="3503"/>
                  </a:lnTo>
                  <a:lnTo>
                    <a:pt x="2772" y="3493"/>
                  </a:lnTo>
                  <a:lnTo>
                    <a:pt x="2788" y="3485"/>
                  </a:lnTo>
                  <a:lnTo>
                    <a:pt x="2804" y="3475"/>
                  </a:lnTo>
                  <a:lnTo>
                    <a:pt x="2820" y="3467"/>
                  </a:lnTo>
                  <a:lnTo>
                    <a:pt x="2835" y="3457"/>
                  </a:lnTo>
                  <a:lnTo>
                    <a:pt x="2851" y="3447"/>
                  </a:lnTo>
                  <a:lnTo>
                    <a:pt x="2866" y="3438"/>
                  </a:lnTo>
                  <a:lnTo>
                    <a:pt x="2882" y="3427"/>
                  </a:lnTo>
                  <a:lnTo>
                    <a:pt x="2897" y="3418"/>
                  </a:lnTo>
                  <a:lnTo>
                    <a:pt x="2912" y="3407"/>
                  </a:lnTo>
                  <a:lnTo>
                    <a:pt x="2927" y="3397"/>
                  </a:lnTo>
                  <a:lnTo>
                    <a:pt x="2942" y="3387"/>
                  </a:lnTo>
                  <a:lnTo>
                    <a:pt x="2957" y="3376"/>
                  </a:lnTo>
                  <a:lnTo>
                    <a:pt x="2972" y="3365"/>
                  </a:lnTo>
                  <a:lnTo>
                    <a:pt x="2987" y="3354"/>
                  </a:lnTo>
                  <a:lnTo>
                    <a:pt x="3001" y="3343"/>
                  </a:lnTo>
                  <a:lnTo>
                    <a:pt x="3015" y="3331"/>
                  </a:lnTo>
                  <a:lnTo>
                    <a:pt x="3029" y="3321"/>
                  </a:lnTo>
                  <a:lnTo>
                    <a:pt x="3044" y="3309"/>
                  </a:lnTo>
                  <a:lnTo>
                    <a:pt x="3058" y="3297"/>
                  </a:lnTo>
                  <a:lnTo>
                    <a:pt x="3072" y="3286"/>
                  </a:lnTo>
                  <a:lnTo>
                    <a:pt x="3086" y="3274"/>
                  </a:lnTo>
                  <a:lnTo>
                    <a:pt x="3099" y="3262"/>
                  </a:lnTo>
                  <a:lnTo>
                    <a:pt x="3113" y="3249"/>
                  </a:lnTo>
                  <a:lnTo>
                    <a:pt x="3126" y="3238"/>
                  </a:lnTo>
                  <a:lnTo>
                    <a:pt x="3140" y="3225"/>
                  </a:lnTo>
                  <a:lnTo>
                    <a:pt x="3153" y="3212"/>
                  </a:lnTo>
                  <a:lnTo>
                    <a:pt x="3166" y="3199"/>
                  </a:lnTo>
                  <a:lnTo>
                    <a:pt x="3179" y="3187"/>
                  </a:lnTo>
                  <a:lnTo>
                    <a:pt x="3192" y="3174"/>
                  </a:lnTo>
                  <a:lnTo>
                    <a:pt x="3205" y="3161"/>
                  </a:lnTo>
                  <a:lnTo>
                    <a:pt x="3218" y="3147"/>
                  </a:lnTo>
                  <a:lnTo>
                    <a:pt x="3229" y="3134"/>
                  </a:lnTo>
                  <a:lnTo>
                    <a:pt x="3242" y="3121"/>
                  </a:lnTo>
                  <a:lnTo>
                    <a:pt x="3255" y="3108"/>
                  </a:lnTo>
                  <a:lnTo>
                    <a:pt x="3267" y="3094"/>
                  </a:lnTo>
                  <a:lnTo>
                    <a:pt x="3278" y="3080"/>
                  </a:lnTo>
                  <a:lnTo>
                    <a:pt x="3290" y="3066"/>
                  </a:lnTo>
                  <a:lnTo>
                    <a:pt x="3302" y="3051"/>
                  </a:lnTo>
                  <a:lnTo>
                    <a:pt x="3313" y="3038"/>
                  </a:lnTo>
                  <a:lnTo>
                    <a:pt x="3325" y="3024"/>
                  </a:lnTo>
                  <a:lnTo>
                    <a:pt x="3336" y="3009"/>
                  </a:lnTo>
                  <a:lnTo>
                    <a:pt x="3347" y="2995"/>
                  </a:lnTo>
                  <a:lnTo>
                    <a:pt x="3358" y="2980"/>
                  </a:lnTo>
                  <a:lnTo>
                    <a:pt x="3369" y="2965"/>
                  </a:lnTo>
                  <a:lnTo>
                    <a:pt x="3379" y="2950"/>
                  </a:lnTo>
                  <a:lnTo>
                    <a:pt x="3390" y="2935"/>
                  </a:lnTo>
                  <a:lnTo>
                    <a:pt x="3401" y="2920"/>
                  </a:lnTo>
                  <a:lnTo>
                    <a:pt x="3411" y="2906"/>
                  </a:lnTo>
                  <a:lnTo>
                    <a:pt x="3421" y="2891"/>
                  </a:lnTo>
                  <a:lnTo>
                    <a:pt x="3431" y="2875"/>
                  </a:lnTo>
                  <a:lnTo>
                    <a:pt x="3441" y="2860"/>
                  </a:lnTo>
                  <a:lnTo>
                    <a:pt x="3451" y="2844"/>
                  </a:lnTo>
                  <a:lnTo>
                    <a:pt x="3460" y="2829"/>
                  </a:lnTo>
                  <a:lnTo>
                    <a:pt x="3469" y="2813"/>
                  </a:lnTo>
                  <a:lnTo>
                    <a:pt x="3478" y="2797"/>
                  </a:lnTo>
                  <a:lnTo>
                    <a:pt x="3487" y="2781"/>
                  </a:lnTo>
                  <a:lnTo>
                    <a:pt x="3497" y="2765"/>
                  </a:lnTo>
                  <a:lnTo>
                    <a:pt x="3505" y="2749"/>
                  </a:lnTo>
                  <a:lnTo>
                    <a:pt x="3514" y="2733"/>
                  </a:lnTo>
                  <a:lnTo>
                    <a:pt x="3522" y="2717"/>
                  </a:lnTo>
                  <a:lnTo>
                    <a:pt x="3531" y="2701"/>
                  </a:lnTo>
                  <a:lnTo>
                    <a:pt x="3538" y="2684"/>
                  </a:lnTo>
                  <a:lnTo>
                    <a:pt x="3547" y="2668"/>
                  </a:lnTo>
                  <a:lnTo>
                    <a:pt x="3554" y="2651"/>
                  </a:lnTo>
                  <a:lnTo>
                    <a:pt x="3562" y="2635"/>
                  </a:lnTo>
                  <a:lnTo>
                    <a:pt x="3569" y="2618"/>
                  </a:lnTo>
                  <a:lnTo>
                    <a:pt x="3576" y="2602"/>
                  </a:lnTo>
                  <a:lnTo>
                    <a:pt x="3584" y="2585"/>
                  </a:lnTo>
                  <a:lnTo>
                    <a:pt x="3590" y="2568"/>
                  </a:lnTo>
                  <a:lnTo>
                    <a:pt x="3598" y="2551"/>
                  </a:lnTo>
                  <a:lnTo>
                    <a:pt x="3604" y="2534"/>
                  </a:lnTo>
                  <a:lnTo>
                    <a:pt x="3611" y="2517"/>
                  </a:lnTo>
                  <a:lnTo>
                    <a:pt x="3617" y="2500"/>
                  </a:lnTo>
                  <a:lnTo>
                    <a:pt x="3623" y="2483"/>
                  </a:lnTo>
                  <a:lnTo>
                    <a:pt x="3629" y="2466"/>
                  </a:lnTo>
                  <a:lnTo>
                    <a:pt x="3635" y="2448"/>
                  </a:lnTo>
                  <a:lnTo>
                    <a:pt x="3640" y="2431"/>
                  </a:lnTo>
                  <a:lnTo>
                    <a:pt x="3646" y="2414"/>
                  </a:lnTo>
                  <a:lnTo>
                    <a:pt x="3651" y="2396"/>
                  </a:lnTo>
                  <a:lnTo>
                    <a:pt x="3656" y="2379"/>
                  </a:lnTo>
                  <a:lnTo>
                    <a:pt x="3661" y="2360"/>
                  </a:lnTo>
                  <a:lnTo>
                    <a:pt x="3666" y="2343"/>
                  </a:lnTo>
                  <a:lnTo>
                    <a:pt x="3670" y="2325"/>
                  </a:lnTo>
                  <a:lnTo>
                    <a:pt x="3674" y="2307"/>
                  </a:lnTo>
                  <a:lnTo>
                    <a:pt x="3679" y="2290"/>
                  </a:lnTo>
                  <a:lnTo>
                    <a:pt x="3683" y="2272"/>
                  </a:lnTo>
                  <a:lnTo>
                    <a:pt x="3687" y="2254"/>
                  </a:lnTo>
                  <a:lnTo>
                    <a:pt x="3690" y="2237"/>
                  </a:lnTo>
                  <a:lnTo>
                    <a:pt x="3695" y="2219"/>
                  </a:lnTo>
                  <a:lnTo>
                    <a:pt x="3698" y="2201"/>
                  </a:lnTo>
                  <a:lnTo>
                    <a:pt x="3701" y="2183"/>
                  </a:lnTo>
                  <a:lnTo>
                    <a:pt x="3704" y="2165"/>
                  </a:lnTo>
                  <a:lnTo>
                    <a:pt x="3706" y="2146"/>
                  </a:lnTo>
                  <a:lnTo>
                    <a:pt x="3710" y="2128"/>
                  </a:lnTo>
                  <a:lnTo>
                    <a:pt x="3712" y="2110"/>
                  </a:lnTo>
                  <a:lnTo>
                    <a:pt x="3714" y="2092"/>
                  </a:lnTo>
                  <a:lnTo>
                    <a:pt x="3716" y="2074"/>
                  </a:lnTo>
                  <a:lnTo>
                    <a:pt x="3718" y="2056"/>
                  </a:lnTo>
                  <a:lnTo>
                    <a:pt x="3720" y="2038"/>
                  </a:lnTo>
                  <a:lnTo>
                    <a:pt x="3721" y="2020"/>
                  </a:lnTo>
                  <a:lnTo>
                    <a:pt x="3723" y="2002"/>
                  </a:lnTo>
                  <a:lnTo>
                    <a:pt x="3724" y="1984"/>
                  </a:lnTo>
                  <a:lnTo>
                    <a:pt x="3726" y="1965"/>
                  </a:lnTo>
                  <a:lnTo>
                    <a:pt x="3727" y="1947"/>
                  </a:lnTo>
                  <a:lnTo>
                    <a:pt x="3727" y="1928"/>
                  </a:lnTo>
                  <a:lnTo>
                    <a:pt x="3728" y="1910"/>
                  </a:lnTo>
                  <a:lnTo>
                    <a:pt x="3728" y="1892"/>
                  </a:lnTo>
                  <a:lnTo>
                    <a:pt x="3728" y="1874"/>
                  </a:lnTo>
                  <a:lnTo>
                    <a:pt x="3728" y="1856"/>
                  </a:lnTo>
                  <a:lnTo>
                    <a:pt x="3728" y="1838"/>
                  </a:lnTo>
                  <a:lnTo>
                    <a:pt x="3728" y="1820"/>
                  </a:lnTo>
                  <a:lnTo>
                    <a:pt x="3727" y="1800"/>
                  </a:lnTo>
                  <a:lnTo>
                    <a:pt x="3727" y="1782"/>
                  </a:lnTo>
                  <a:lnTo>
                    <a:pt x="3726" y="1764"/>
                  </a:lnTo>
                  <a:lnTo>
                    <a:pt x="3724" y="1746"/>
                  </a:lnTo>
                  <a:lnTo>
                    <a:pt x="3722" y="1728"/>
                  </a:lnTo>
                  <a:lnTo>
                    <a:pt x="3721" y="1710"/>
                  </a:lnTo>
                  <a:lnTo>
                    <a:pt x="3720" y="1692"/>
                  </a:lnTo>
                  <a:lnTo>
                    <a:pt x="3718" y="1674"/>
                  </a:lnTo>
                  <a:lnTo>
                    <a:pt x="3716" y="1656"/>
                  </a:lnTo>
                  <a:lnTo>
                    <a:pt x="3714" y="1638"/>
                  </a:lnTo>
                  <a:lnTo>
                    <a:pt x="3712" y="1619"/>
                  </a:lnTo>
                  <a:lnTo>
                    <a:pt x="3710" y="1601"/>
                  </a:lnTo>
                  <a:lnTo>
                    <a:pt x="3706" y="1583"/>
                  </a:lnTo>
                  <a:lnTo>
                    <a:pt x="3703" y="1565"/>
                  </a:lnTo>
                  <a:lnTo>
                    <a:pt x="3701" y="1547"/>
                  </a:lnTo>
                  <a:lnTo>
                    <a:pt x="3698" y="1529"/>
                  </a:lnTo>
                  <a:lnTo>
                    <a:pt x="3694" y="1511"/>
                  </a:lnTo>
                  <a:lnTo>
                    <a:pt x="3690" y="1493"/>
                  </a:lnTo>
                  <a:lnTo>
                    <a:pt x="3687" y="1476"/>
                  </a:lnTo>
                  <a:lnTo>
                    <a:pt x="3683" y="1458"/>
                  </a:lnTo>
                  <a:lnTo>
                    <a:pt x="3679" y="1440"/>
                  </a:lnTo>
                  <a:lnTo>
                    <a:pt x="3674" y="1421"/>
                  </a:lnTo>
                  <a:lnTo>
                    <a:pt x="3670" y="1404"/>
                  </a:lnTo>
                  <a:lnTo>
                    <a:pt x="3666" y="1386"/>
                  </a:lnTo>
                  <a:lnTo>
                    <a:pt x="3661" y="1369"/>
                  </a:lnTo>
                  <a:lnTo>
                    <a:pt x="3655" y="1351"/>
                  </a:lnTo>
                  <a:lnTo>
                    <a:pt x="3651" y="1334"/>
                  </a:lnTo>
                  <a:lnTo>
                    <a:pt x="3646" y="1316"/>
                  </a:lnTo>
                  <a:lnTo>
                    <a:pt x="3640" y="1299"/>
                  </a:lnTo>
                  <a:lnTo>
                    <a:pt x="3634" y="1282"/>
                  </a:lnTo>
                  <a:lnTo>
                    <a:pt x="3629" y="1264"/>
                  </a:lnTo>
                  <a:lnTo>
                    <a:pt x="3622" y="1247"/>
                  </a:lnTo>
                  <a:lnTo>
                    <a:pt x="3617" y="1230"/>
                  </a:lnTo>
                  <a:lnTo>
                    <a:pt x="3611" y="1213"/>
                  </a:lnTo>
                  <a:lnTo>
                    <a:pt x="3604" y="1196"/>
                  </a:lnTo>
                  <a:lnTo>
                    <a:pt x="3597" y="1179"/>
                  </a:lnTo>
                  <a:lnTo>
                    <a:pt x="3590" y="1162"/>
                  </a:lnTo>
                  <a:lnTo>
                    <a:pt x="3583" y="1145"/>
                  </a:lnTo>
                  <a:lnTo>
                    <a:pt x="3576" y="1128"/>
                  </a:lnTo>
                  <a:lnTo>
                    <a:pt x="3569" y="1112"/>
                  </a:lnTo>
                  <a:lnTo>
                    <a:pt x="3562" y="1095"/>
                  </a:lnTo>
                  <a:lnTo>
                    <a:pt x="3554" y="1078"/>
                  </a:lnTo>
                  <a:lnTo>
                    <a:pt x="3546" y="1062"/>
                  </a:lnTo>
                  <a:lnTo>
                    <a:pt x="3538" y="1046"/>
                  </a:lnTo>
                  <a:lnTo>
                    <a:pt x="3530" y="1029"/>
                  </a:lnTo>
                  <a:lnTo>
                    <a:pt x="3522" y="1013"/>
                  </a:lnTo>
                  <a:lnTo>
                    <a:pt x="3514" y="997"/>
                  </a:lnTo>
                  <a:lnTo>
                    <a:pt x="3505" y="981"/>
                  </a:lnTo>
                  <a:lnTo>
                    <a:pt x="3496" y="965"/>
                  </a:lnTo>
                  <a:lnTo>
                    <a:pt x="3487" y="949"/>
                  </a:lnTo>
                  <a:lnTo>
                    <a:pt x="3478" y="933"/>
                  </a:lnTo>
                  <a:lnTo>
                    <a:pt x="3469" y="917"/>
                  </a:lnTo>
                  <a:lnTo>
                    <a:pt x="3459" y="901"/>
                  </a:lnTo>
                  <a:lnTo>
                    <a:pt x="3450" y="886"/>
                  </a:lnTo>
                  <a:lnTo>
                    <a:pt x="3440" y="870"/>
                  </a:lnTo>
                  <a:lnTo>
                    <a:pt x="3431" y="855"/>
                  </a:lnTo>
                  <a:lnTo>
                    <a:pt x="3421" y="839"/>
                  </a:lnTo>
                  <a:lnTo>
                    <a:pt x="3410" y="824"/>
                  </a:lnTo>
                  <a:lnTo>
                    <a:pt x="3400" y="809"/>
                  </a:lnTo>
                  <a:lnTo>
                    <a:pt x="3390" y="794"/>
                  </a:lnTo>
                  <a:lnTo>
                    <a:pt x="3379" y="779"/>
                  </a:lnTo>
                  <a:lnTo>
                    <a:pt x="3369" y="765"/>
                  </a:lnTo>
                  <a:lnTo>
                    <a:pt x="3358" y="750"/>
                  </a:lnTo>
                  <a:lnTo>
                    <a:pt x="3346" y="735"/>
                  </a:lnTo>
                  <a:lnTo>
                    <a:pt x="3336" y="721"/>
                  </a:lnTo>
                  <a:lnTo>
                    <a:pt x="3324" y="706"/>
                  </a:lnTo>
                  <a:lnTo>
                    <a:pt x="3313" y="692"/>
                  </a:lnTo>
                  <a:lnTo>
                    <a:pt x="3302" y="678"/>
                  </a:lnTo>
                  <a:lnTo>
                    <a:pt x="3290" y="663"/>
                  </a:lnTo>
                  <a:lnTo>
                    <a:pt x="3278" y="650"/>
                  </a:lnTo>
                  <a:lnTo>
                    <a:pt x="3266" y="636"/>
                  </a:lnTo>
                  <a:lnTo>
                    <a:pt x="3254" y="623"/>
                  </a:lnTo>
                  <a:lnTo>
                    <a:pt x="3242" y="609"/>
                  </a:lnTo>
                  <a:lnTo>
                    <a:pt x="3229" y="595"/>
                  </a:lnTo>
                  <a:lnTo>
                    <a:pt x="3217" y="582"/>
                  </a:lnTo>
                  <a:lnTo>
                    <a:pt x="3204" y="569"/>
                  </a:lnTo>
                  <a:lnTo>
                    <a:pt x="3191" y="556"/>
                  </a:lnTo>
                  <a:lnTo>
                    <a:pt x="3178" y="543"/>
                  </a:lnTo>
                  <a:lnTo>
                    <a:pt x="3165" y="530"/>
                  </a:lnTo>
                  <a:lnTo>
                    <a:pt x="3153" y="518"/>
                  </a:lnTo>
                  <a:lnTo>
                    <a:pt x="3139" y="505"/>
                  </a:lnTo>
                  <a:lnTo>
                    <a:pt x="3126" y="493"/>
                  </a:lnTo>
                  <a:lnTo>
                    <a:pt x="3112" y="480"/>
                  </a:lnTo>
                  <a:lnTo>
                    <a:pt x="3098" y="469"/>
                  </a:lnTo>
                  <a:lnTo>
                    <a:pt x="3086" y="456"/>
                  </a:lnTo>
                  <a:lnTo>
                    <a:pt x="3072" y="444"/>
                  </a:lnTo>
                  <a:lnTo>
                    <a:pt x="3057" y="432"/>
                  </a:lnTo>
                  <a:lnTo>
                    <a:pt x="3043" y="421"/>
                  </a:lnTo>
                  <a:lnTo>
                    <a:pt x="3029" y="409"/>
                  </a:lnTo>
                  <a:lnTo>
                    <a:pt x="3014" y="398"/>
                  </a:lnTo>
                  <a:lnTo>
                    <a:pt x="3000" y="387"/>
                  </a:lnTo>
                  <a:lnTo>
                    <a:pt x="2985" y="376"/>
                  </a:lnTo>
                  <a:lnTo>
                    <a:pt x="2972" y="365"/>
                  </a:lnTo>
                  <a:lnTo>
                    <a:pt x="2957" y="354"/>
                  </a:lnTo>
                  <a:lnTo>
                    <a:pt x="2942" y="343"/>
                  </a:lnTo>
                  <a:lnTo>
                    <a:pt x="2927" y="333"/>
                  </a:lnTo>
                  <a:lnTo>
                    <a:pt x="2912" y="323"/>
                  </a:lnTo>
                  <a:lnTo>
                    <a:pt x="2896" y="312"/>
                  </a:lnTo>
                  <a:lnTo>
                    <a:pt x="2881" y="302"/>
                  </a:lnTo>
                  <a:lnTo>
                    <a:pt x="2866" y="293"/>
                  </a:lnTo>
                  <a:lnTo>
                    <a:pt x="2850" y="282"/>
                  </a:lnTo>
                  <a:lnTo>
                    <a:pt x="2835" y="273"/>
                  </a:lnTo>
                  <a:lnTo>
                    <a:pt x="2819" y="264"/>
                  </a:lnTo>
                  <a:lnTo>
                    <a:pt x="2803" y="255"/>
                  </a:lnTo>
                  <a:lnTo>
                    <a:pt x="2787" y="245"/>
                  </a:lnTo>
                  <a:lnTo>
                    <a:pt x="2771" y="236"/>
                  </a:lnTo>
                  <a:lnTo>
                    <a:pt x="2755" y="228"/>
                  </a:lnTo>
                  <a:lnTo>
                    <a:pt x="2739" y="218"/>
                  </a:lnTo>
                  <a:lnTo>
                    <a:pt x="2724" y="211"/>
                  </a:lnTo>
                  <a:lnTo>
                    <a:pt x="2708" y="202"/>
                  </a:lnTo>
                  <a:lnTo>
                    <a:pt x="2692" y="194"/>
                  </a:lnTo>
                  <a:lnTo>
                    <a:pt x="2675" y="185"/>
                  </a:lnTo>
                  <a:lnTo>
                    <a:pt x="2659" y="178"/>
                  </a:lnTo>
                  <a:lnTo>
                    <a:pt x="2642" y="170"/>
                  </a:lnTo>
                  <a:lnTo>
                    <a:pt x="2626" y="163"/>
                  </a:lnTo>
                  <a:lnTo>
                    <a:pt x="2609" y="156"/>
                  </a:lnTo>
                  <a:lnTo>
                    <a:pt x="2591" y="148"/>
                  </a:lnTo>
                  <a:lnTo>
                    <a:pt x="2576" y="141"/>
                  </a:lnTo>
                  <a:lnTo>
                    <a:pt x="2558" y="134"/>
                  </a:lnTo>
                  <a:lnTo>
                    <a:pt x="2541" y="128"/>
                  </a:lnTo>
                  <a:lnTo>
                    <a:pt x="2524" y="122"/>
                  </a:lnTo>
                  <a:lnTo>
                    <a:pt x="2507" y="115"/>
                  </a:lnTo>
                  <a:lnTo>
                    <a:pt x="2490" y="109"/>
                  </a:lnTo>
                  <a:lnTo>
                    <a:pt x="2472" y="102"/>
                  </a:lnTo>
                  <a:lnTo>
                    <a:pt x="2455" y="97"/>
                  </a:lnTo>
                  <a:lnTo>
                    <a:pt x="2438" y="91"/>
                  </a:lnTo>
                  <a:lnTo>
                    <a:pt x="2421" y="85"/>
                  </a:lnTo>
                  <a:lnTo>
                    <a:pt x="2403" y="80"/>
                  </a:lnTo>
                  <a:lnTo>
                    <a:pt x="2386" y="75"/>
                  </a:lnTo>
                  <a:lnTo>
                    <a:pt x="2368" y="69"/>
                  </a:lnTo>
                  <a:lnTo>
                    <a:pt x="2351" y="65"/>
                  </a:lnTo>
                  <a:lnTo>
                    <a:pt x="2333" y="60"/>
                  </a:lnTo>
                  <a:lnTo>
                    <a:pt x="2316" y="55"/>
                  </a:lnTo>
                  <a:lnTo>
                    <a:pt x="2298" y="51"/>
                  </a:lnTo>
                  <a:lnTo>
                    <a:pt x="2279" y="47"/>
                  </a:lnTo>
                  <a:lnTo>
                    <a:pt x="2262" y="43"/>
                  </a:lnTo>
                  <a:lnTo>
                    <a:pt x="2244" y="40"/>
                  </a:lnTo>
                  <a:lnTo>
                    <a:pt x="2226" y="35"/>
                  </a:lnTo>
                  <a:lnTo>
                    <a:pt x="2208" y="32"/>
                  </a:lnTo>
                  <a:lnTo>
                    <a:pt x="2190" y="29"/>
                  </a:lnTo>
                  <a:lnTo>
                    <a:pt x="2173" y="26"/>
                  </a:lnTo>
                  <a:lnTo>
                    <a:pt x="2155" y="22"/>
                  </a:lnTo>
                  <a:lnTo>
                    <a:pt x="2137" y="20"/>
                  </a:lnTo>
                  <a:lnTo>
                    <a:pt x="2119" y="17"/>
                  </a:lnTo>
                  <a:lnTo>
                    <a:pt x="2101" y="15"/>
                  </a:lnTo>
                  <a:lnTo>
                    <a:pt x="2083" y="13"/>
                  </a:lnTo>
                  <a:lnTo>
                    <a:pt x="2064" y="11"/>
                  </a:lnTo>
                  <a:lnTo>
                    <a:pt x="2046" y="9"/>
                  </a:lnTo>
                  <a:lnTo>
                    <a:pt x="2028" y="8"/>
                  </a:lnTo>
                  <a:lnTo>
                    <a:pt x="2010" y="5"/>
                  </a:lnTo>
                  <a:lnTo>
                    <a:pt x="1991" y="4"/>
                  </a:lnTo>
                  <a:lnTo>
                    <a:pt x="1973" y="3"/>
                  </a:lnTo>
                  <a:lnTo>
                    <a:pt x="1955" y="2"/>
                  </a:lnTo>
                  <a:lnTo>
                    <a:pt x="1937" y="1"/>
                  </a:lnTo>
                  <a:lnTo>
                    <a:pt x="1919" y="1"/>
                  </a:lnTo>
                  <a:lnTo>
                    <a:pt x="1900" y="0"/>
                  </a:lnTo>
                  <a:lnTo>
                    <a:pt x="1882" y="0"/>
                  </a:lnTo>
                  <a:lnTo>
                    <a:pt x="1864" y="0"/>
                  </a:lnTo>
                  <a:lnTo>
                    <a:pt x="1846" y="0"/>
                  </a:lnTo>
                  <a:lnTo>
                    <a:pt x="1827" y="0"/>
                  </a:lnTo>
                  <a:lnTo>
                    <a:pt x="1809" y="1"/>
                  </a:lnTo>
                  <a:lnTo>
                    <a:pt x="1791" y="1"/>
                  </a:lnTo>
                  <a:lnTo>
                    <a:pt x="1773" y="2"/>
                  </a:lnTo>
                  <a:lnTo>
                    <a:pt x="1755" y="3"/>
                  </a:lnTo>
                  <a:lnTo>
                    <a:pt x="1736" y="4"/>
                  </a:lnTo>
                  <a:lnTo>
                    <a:pt x="1718" y="5"/>
                  </a:lnTo>
                  <a:lnTo>
                    <a:pt x="1700" y="8"/>
                  </a:lnTo>
                  <a:lnTo>
                    <a:pt x="1682" y="9"/>
                  </a:lnTo>
                  <a:lnTo>
                    <a:pt x="1664" y="11"/>
                  </a:lnTo>
                  <a:lnTo>
                    <a:pt x="1646" y="13"/>
                  </a:lnTo>
                  <a:lnTo>
                    <a:pt x="1628" y="15"/>
                  </a:lnTo>
                  <a:lnTo>
                    <a:pt x="1610" y="17"/>
                  </a:lnTo>
                  <a:lnTo>
                    <a:pt x="1592" y="20"/>
                  </a:lnTo>
                  <a:lnTo>
                    <a:pt x="1574" y="22"/>
                  </a:lnTo>
                  <a:lnTo>
                    <a:pt x="1555" y="26"/>
                  </a:lnTo>
                  <a:lnTo>
                    <a:pt x="1537" y="29"/>
                  </a:lnTo>
                  <a:lnTo>
                    <a:pt x="1519" y="32"/>
                  </a:lnTo>
                  <a:lnTo>
                    <a:pt x="1501" y="35"/>
                  </a:lnTo>
                  <a:lnTo>
                    <a:pt x="1483" y="40"/>
                  </a:lnTo>
                  <a:lnTo>
                    <a:pt x="1466" y="43"/>
                  </a:lnTo>
                  <a:lnTo>
                    <a:pt x="1448" y="47"/>
                  </a:lnTo>
                  <a:lnTo>
                    <a:pt x="1430" y="51"/>
                  </a:lnTo>
                  <a:lnTo>
                    <a:pt x="1413" y="55"/>
                  </a:lnTo>
                  <a:lnTo>
                    <a:pt x="1395" y="60"/>
                  </a:lnTo>
                  <a:lnTo>
                    <a:pt x="1378" y="65"/>
                  </a:lnTo>
                  <a:lnTo>
                    <a:pt x="1359" y="69"/>
                  </a:lnTo>
                  <a:lnTo>
                    <a:pt x="1342" y="75"/>
                  </a:lnTo>
                  <a:lnTo>
                    <a:pt x="1324" y="80"/>
                  </a:lnTo>
                  <a:lnTo>
                    <a:pt x="1307" y="85"/>
                  </a:lnTo>
                  <a:lnTo>
                    <a:pt x="1289" y="91"/>
                  </a:lnTo>
                  <a:lnTo>
                    <a:pt x="1272" y="97"/>
                  </a:lnTo>
                  <a:lnTo>
                    <a:pt x="1255" y="102"/>
                  </a:lnTo>
                  <a:lnTo>
                    <a:pt x="1238" y="109"/>
                  </a:lnTo>
                  <a:lnTo>
                    <a:pt x="1221" y="115"/>
                  </a:lnTo>
                  <a:lnTo>
                    <a:pt x="1204" y="122"/>
                  </a:lnTo>
                  <a:lnTo>
                    <a:pt x="1187" y="128"/>
                  </a:lnTo>
                  <a:lnTo>
                    <a:pt x="1170" y="134"/>
                  </a:lnTo>
                  <a:lnTo>
                    <a:pt x="1153" y="141"/>
                  </a:lnTo>
                  <a:lnTo>
                    <a:pt x="1136" y="148"/>
                  </a:lnTo>
                  <a:lnTo>
                    <a:pt x="1119" y="156"/>
                  </a:lnTo>
                  <a:lnTo>
                    <a:pt x="1103" y="163"/>
                  </a:lnTo>
                  <a:lnTo>
                    <a:pt x="1086" y="170"/>
                  </a:lnTo>
                  <a:lnTo>
                    <a:pt x="1069" y="178"/>
                  </a:lnTo>
                  <a:lnTo>
                    <a:pt x="1053" y="185"/>
                  </a:lnTo>
                  <a:lnTo>
                    <a:pt x="1037" y="194"/>
                  </a:lnTo>
                  <a:lnTo>
                    <a:pt x="1020" y="202"/>
                  </a:lnTo>
                  <a:lnTo>
                    <a:pt x="1004" y="211"/>
                  </a:lnTo>
                  <a:lnTo>
                    <a:pt x="988" y="218"/>
                  </a:lnTo>
                  <a:lnTo>
                    <a:pt x="972" y="228"/>
                  </a:lnTo>
                  <a:lnTo>
                    <a:pt x="956" y="236"/>
                  </a:lnTo>
                  <a:lnTo>
                    <a:pt x="940" y="245"/>
                  </a:lnTo>
                  <a:lnTo>
                    <a:pt x="924" y="255"/>
                  </a:lnTo>
                  <a:lnTo>
                    <a:pt x="908" y="264"/>
                  </a:lnTo>
                  <a:lnTo>
                    <a:pt x="893" y="273"/>
                  </a:lnTo>
                  <a:lnTo>
                    <a:pt x="877" y="282"/>
                  </a:lnTo>
                  <a:lnTo>
                    <a:pt x="862" y="293"/>
                  </a:lnTo>
                  <a:lnTo>
                    <a:pt x="846" y="302"/>
                  </a:lnTo>
                  <a:lnTo>
                    <a:pt x="831" y="312"/>
                  </a:lnTo>
                  <a:lnTo>
                    <a:pt x="816" y="323"/>
                  </a:lnTo>
                  <a:lnTo>
                    <a:pt x="802" y="333"/>
                  </a:lnTo>
                  <a:lnTo>
                    <a:pt x="787" y="343"/>
                  </a:lnTo>
                  <a:lnTo>
                    <a:pt x="772" y="354"/>
                  </a:lnTo>
                  <a:lnTo>
                    <a:pt x="757" y="365"/>
                  </a:lnTo>
                  <a:lnTo>
                    <a:pt x="742" y="376"/>
                  </a:lnTo>
                  <a:lnTo>
                    <a:pt x="727" y="387"/>
                  </a:lnTo>
                  <a:lnTo>
                    <a:pt x="713" y="398"/>
                  </a:lnTo>
                  <a:lnTo>
                    <a:pt x="698" y="409"/>
                  </a:lnTo>
                  <a:lnTo>
                    <a:pt x="684" y="421"/>
                  </a:lnTo>
                  <a:lnTo>
                    <a:pt x="671" y="432"/>
                  </a:lnTo>
                  <a:lnTo>
                    <a:pt x="657" y="444"/>
                  </a:lnTo>
                  <a:lnTo>
                    <a:pt x="643" y="456"/>
                  </a:lnTo>
                  <a:lnTo>
                    <a:pt x="629" y="469"/>
                  </a:lnTo>
                  <a:lnTo>
                    <a:pt x="615" y="480"/>
                  </a:lnTo>
                  <a:lnTo>
                    <a:pt x="601" y="493"/>
                  </a:lnTo>
                  <a:lnTo>
                    <a:pt x="589" y="505"/>
                  </a:lnTo>
                  <a:lnTo>
                    <a:pt x="576" y="518"/>
                  </a:lnTo>
                  <a:lnTo>
                    <a:pt x="562" y="530"/>
                  </a:lnTo>
                  <a:lnTo>
                    <a:pt x="549" y="543"/>
                  </a:lnTo>
                  <a:lnTo>
                    <a:pt x="536" y="556"/>
                  </a:lnTo>
                  <a:lnTo>
                    <a:pt x="524" y="569"/>
                  </a:lnTo>
                  <a:lnTo>
                    <a:pt x="511" y="582"/>
                  </a:lnTo>
                  <a:lnTo>
                    <a:pt x="498" y="595"/>
                  </a:lnTo>
                  <a:lnTo>
                    <a:pt x="486" y="609"/>
                  </a:lnTo>
                  <a:lnTo>
                    <a:pt x="474" y="623"/>
                  </a:lnTo>
                  <a:lnTo>
                    <a:pt x="462" y="636"/>
                  </a:lnTo>
                  <a:lnTo>
                    <a:pt x="450" y="650"/>
                  </a:lnTo>
                  <a:lnTo>
                    <a:pt x="438" y="663"/>
                  </a:lnTo>
                  <a:lnTo>
                    <a:pt x="427" y="678"/>
                  </a:lnTo>
                  <a:lnTo>
                    <a:pt x="415" y="692"/>
                  </a:lnTo>
                  <a:lnTo>
                    <a:pt x="403" y="706"/>
                  </a:lnTo>
                  <a:lnTo>
                    <a:pt x="393" y="721"/>
                  </a:lnTo>
                  <a:lnTo>
                    <a:pt x="381" y="735"/>
                  </a:lnTo>
                  <a:lnTo>
                    <a:pt x="370" y="750"/>
                  </a:lnTo>
                  <a:lnTo>
                    <a:pt x="360" y="765"/>
                  </a:lnTo>
                  <a:lnTo>
                    <a:pt x="349" y="779"/>
                  </a:lnTo>
                  <a:lnTo>
                    <a:pt x="338" y="794"/>
                  </a:lnTo>
                  <a:lnTo>
                    <a:pt x="328" y="809"/>
                  </a:lnTo>
                  <a:lnTo>
                    <a:pt x="317" y="824"/>
                  </a:lnTo>
                  <a:lnTo>
                    <a:pt x="307" y="839"/>
                  </a:lnTo>
                  <a:lnTo>
                    <a:pt x="297" y="855"/>
                  </a:lnTo>
                  <a:lnTo>
                    <a:pt x="287" y="870"/>
                  </a:lnTo>
                  <a:lnTo>
                    <a:pt x="278" y="886"/>
                  </a:lnTo>
                  <a:lnTo>
                    <a:pt x="268" y="901"/>
                  </a:lnTo>
                  <a:lnTo>
                    <a:pt x="258" y="917"/>
                  </a:lnTo>
                  <a:lnTo>
                    <a:pt x="250" y="933"/>
                  </a:lnTo>
                  <a:lnTo>
                    <a:pt x="240" y="949"/>
                  </a:lnTo>
                  <a:lnTo>
                    <a:pt x="232" y="965"/>
                  </a:lnTo>
                  <a:lnTo>
                    <a:pt x="223" y="981"/>
                  </a:lnTo>
                  <a:lnTo>
                    <a:pt x="215" y="997"/>
                  </a:lnTo>
                  <a:lnTo>
                    <a:pt x="206" y="1013"/>
                  </a:lnTo>
                  <a:lnTo>
                    <a:pt x="198" y="1029"/>
                  </a:lnTo>
                  <a:lnTo>
                    <a:pt x="189" y="1046"/>
                  </a:lnTo>
                  <a:lnTo>
                    <a:pt x="182" y="1062"/>
                  </a:lnTo>
                  <a:lnTo>
                    <a:pt x="174" y="1078"/>
                  </a:lnTo>
                  <a:lnTo>
                    <a:pt x="166" y="1095"/>
                  </a:lnTo>
                  <a:lnTo>
                    <a:pt x="158" y="1112"/>
                  </a:lnTo>
                  <a:lnTo>
                    <a:pt x="152" y="1128"/>
                  </a:lnTo>
                  <a:lnTo>
                    <a:pt x="145" y="1145"/>
                  </a:lnTo>
                  <a:lnTo>
                    <a:pt x="137" y="1162"/>
                  </a:lnTo>
                  <a:lnTo>
                    <a:pt x="131" y="1179"/>
                  </a:lnTo>
                  <a:lnTo>
                    <a:pt x="124" y="1196"/>
                  </a:lnTo>
                  <a:lnTo>
                    <a:pt x="118" y="1213"/>
                  </a:lnTo>
                  <a:lnTo>
                    <a:pt x="112" y="1230"/>
                  </a:lnTo>
                  <a:lnTo>
                    <a:pt x="105" y="1247"/>
                  </a:lnTo>
                  <a:lnTo>
                    <a:pt x="99" y="1264"/>
                  </a:lnTo>
                  <a:lnTo>
                    <a:pt x="93" y="1282"/>
                  </a:lnTo>
                  <a:lnTo>
                    <a:pt x="88" y="1299"/>
                  </a:lnTo>
                  <a:lnTo>
                    <a:pt x="83" y="1316"/>
                  </a:lnTo>
                  <a:lnTo>
                    <a:pt x="77" y="1334"/>
                  </a:lnTo>
                  <a:lnTo>
                    <a:pt x="72" y="1351"/>
                  </a:lnTo>
                  <a:lnTo>
                    <a:pt x="67" y="1369"/>
                  </a:lnTo>
                  <a:lnTo>
                    <a:pt x="63" y="1386"/>
                  </a:lnTo>
                  <a:lnTo>
                    <a:pt x="57" y="1404"/>
                  </a:lnTo>
                  <a:lnTo>
                    <a:pt x="53" y="1421"/>
                  </a:lnTo>
                  <a:lnTo>
                    <a:pt x="49" y="1440"/>
                  </a:lnTo>
                  <a:lnTo>
                    <a:pt x="44" y="1458"/>
                  </a:lnTo>
                  <a:lnTo>
                    <a:pt x="41" y="1476"/>
                  </a:lnTo>
                  <a:lnTo>
                    <a:pt x="37" y="1493"/>
                  </a:lnTo>
                  <a:lnTo>
                    <a:pt x="34" y="1511"/>
                  </a:lnTo>
                  <a:lnTo>
                    <a:pt x="31" y="1529"/>
                  </a:lnTo>
                  <a:lnTo>
                    <a:pt x="27" y="1547"/>
                  </a:lnTo>
                  <a:lnTo>
                    <a:pt x="24" y="1565"/>
                  </a:lnTo>
                  <a:lnTo>
                    <a:pt x="21" y="1583"/>
                  </a:lnTo>
                  <a:lnTo>
                    <a:pt x="19" y="1601"/>
                  </a:lnTo>
                  <a:lnTo>
                    <a:pt x="16" y="1619"/>
                  </a:lnTo>
                  <a:lnTo>
                    <a:pt x="14" y="1638"/>
                  </a:lnTo>
                  <a:lnTo>
                    <a:pt x="11" y="1656"/>
                  </a:lnTo>
                  <a:lnTo>
                    <a:pt x="9" y="1674"/>
                  </a:lnTo>
                  <a:lnTo>
                    <a:pt x="8" y="1692"/>
                  </a:lnTo>
                  <a:lnTo>
                    <a:pt x="6" y="1710"/>
                  </a:lnTo>
                  <a:lnTo>
                    <a:pt x="5" y="1728"/>
                  </a:lnTo>
                  <a:lnTo>
                    <a:pt x="4" y="1746"/>
                  </a:lnTo>
                  <a:lnTo>
                    <a:pt x="3" y="1764"/>
                  </a:lnTo>
                  <a:lnTo>
                    <a:pt x="2" y="1782"/>
                  </a:lnTo>
                  <a:lnTo>
                    <a:pt x="1" y="1800"/>
                  </a:lnTo>
                  <a:lnTo>
                    <a:pt x="1" y="1820"/>
                  </a:lnTo>
                  <a:lnTo>
                    <a:pt x="0" y="1838"/>
                  </a:lnTo>
                  <a:lnTo>
                    <a:pt x="0" y="1856"/>
                  </a:lnTo>
                  <a:lnTo>
                    <a:pt x="0" y="1874"/>
                  </a:lnTo>
                  <a:lnTo>
                    <a:pt x="0" y="1892"/>
                  </a:lnTo>
                  <a:lnTo>
                    <a:pt x="1" y="1910"/>
                  </a:lnTo>
                  <a:lnTo>
                    <a:pt x="1" y="1928"/>
                  </a:lnTo>
                  <a:lnTo>
                    <a:pt x="2" y="1947"/>
                  </a:lnTo>
                  <a:lnTo>
                    <a:pt x="3" y="1965"/>
                  </a:lnTo>
                  <a:lnTo>
                    <a:pt x="4" y="1984"/>
                  </a:lnTo>
                  <a:lnTo>
                    <a:pt x="5" y="2002"/>
                  </a:lnTo>
                  <a:lnTo>
                    <a:pt x="6" y="2020"/>
                  </a:lnTo>
                  <a:lnTo>
                    <a:pt x="8" y="2038"/>
                  </a:lnTo>
                  <a:lnTo>
                    <a:pt x="9" y="2056"/>
                  </a:lnTo>
                  <a:lnTo>
                    <a:pt x="11" y="2074"/>
                  </a:lnTo>
                  <a:lnTo>
                    <a:pt x="14" y="2092"/>
                  </a:lnTo>
                  <a:lnTo>
                    <a:pt x="16" y="2110"/>
                  </a:lnTo>
                  <a:lnTo>
                    <a:pt x="19" y="2128"/>
                  </a:lnTo>
                  <a:lnTo>
                    <a:pt x="21" y="2146"/>
                  </a:lnTo>
                  <a:lnTo>
                    <a:pt x="24" y="2165"/>
                  </a:lnTo>
                  <a:lnTo>
                    <a:pt x="27" y="2183"/>
                  </a:lnTo>
                  <a:lnTo>
                    <a:pt x="31" y="2201"/>
                  </a:lnTo>
                  <a:lnTo>
                    <a:pt x="34" y="2219"/>
                  </a:lnTo>
                  <a:lnTo>
                    <a:pt x="37" y="2237"/>
                  </a:lnTo>
                  <a:lnTo>
                    <a:pt x="41" y="2254"/>
                  </a:lnTo>
                  <a:lnTo>
                    <a:pt x="44" y="2272"/>
                  </a:lnTo>
                  <a:lnTo>
                    <a:pt x="49" y="2290"/>
                  </a:lnTo>
                  <a:lnTo>
                    <a:pt x="53" y="2307"/>
                  </a:lnTo>
                  <a:lnTo>
                    <a:pt x="57" y="2325"/>
                  </a:lnTo>
                  <a:lnTo>
                    <a:pt x="63" y="2343"/>
                  </a:lnTo>
                  <a:lnTo>
                    <a:pt x="67" y="2360"/>
                  </a:lnTo>
                  <a:lnTo>
                    <a:pt x="72" y="2379"/>
                  </a:lnTo>
                  <a:lnTo>
                    <a:pt x="76" y="2396"/>
                  </a:lnTo>
                  <a:lnTo>
                    <a:pt x="82" y="2414"/>
                  </a:lnTo>
                  <a:lnTo>
                    <a:pt x="87" y="2431"/>
                  </a:lnTo>
                  <a:lnTo>
                    <a:pt x="93" y="2448"/>
                  </a:lnTo>
                  <a:lnTo>
                    <a:pt x="99" y="2466"/>
                  </a:lnTo>
                  <a:lnTo>
                    <a:pt x="105" y="2483"/>
                  </a:lnTo>
                  <a:lnTo>
                    <a:pt x="112" y="2500"/>
                  </a:lnTo>
                  <a:lnTo>
                    <a:pt x="117" y="2517"/>
                  </a:lnTo>
                  <a:lnTo>
                    <a:pt x="124" y="2534"/>
                  </a:lnTo>
                  <a:lnTo>
                    <a:pt x="131" y="2551"/>
                  </a:lnTo>
                  <a:lnTo>
                    <a:pt x="137" y="2568"/>
                  </a:lnTo>
                  <a:lnTo>
                    <a:pt x="145" y="2585"/>
                  </a:lnTo>
                  <a:lnTo>
                    <a:pt x="151" y="2602"/>
                  </a:lnTo>
                  <a:lnTo>
                    <a:pt x="158" y="2618"/>
                  </a:lnTo>
                  <a:lnTo>
                    <a:pt x="166" y="2635"/>
                  </a:lnTo>
                  <a:lnTo>
                    <a:pt x="173" y="2651"/>
                  </a:lnTo>
                  <a:lnTo>
                    <a:pt x="182" y="2668"/>
                  </a:lnTo>
                  <a:lnTo>
                    <a:pt x="189" y="2684"/>
                  </a:lnTo>
                  <a:lnTo>
                    <a:pt x="198" y="2701"/>
                  </a:lnTo>
                  <a:lnTo>
                    <a:pt x="205" y="2717"/>
                  </a:lnTo>
                  <a:lnTo>
                    <a:pt x="214" y="2733"/>
                  </a:lnTo>
                  <a:lnTo>
                    <a:pt x="222" y="2749"/>
                  </a:lnTo>
                  <a:lnTo>
                    <a:pt x="232" y="2765"/>
                  </a:lnTo>
                  <a:lnTo>
                    <a:pt x="240" y="2781"/>
                  </a:lnTo>
                  <a:lnTo>
                    <a:pt x="249" y="2797"/>
                  </a:lnTo>
                  <a:lnTo>
                    <a:pt x="258" y="2813"/>
                  </a:lnTo>
                  <a:lnTo>
                    <a:pt x="268" y="2829"/>
                  </a:lnTo>
                  <a:lnTo>
                    <a:pt x="278" y="2844"/>
                  </a:lnTo>
                  <a:lnTo>
                    <a:pt x="287" y="2860"/>
                  </a:lnTo>
                  <a:lnTo>
                    <a:pt x="297" y="2875"/>
                  </a:lnTo>
                  <a:lnTo>
                    <a:pt x="306" y="2891"/>
                  </a:lnTo>
                  <a:lnTo>
                    <a:pt x="317" y="2906"/>
                  </a:lnTo>
                  <a:lnTo>
                    <a:pt x="327" y="2920"/>
                  </a:lnTo>
                  <a:lnTo>
                    <a:pt x="337" y="2935"/>
                  </a:lnTo>
                  <a:lnTo>
                    <a:pt x="348" y="2950"/>
                  </a:lnTo>
                  <a:lnTo>
                    <a:pt x="359" y="2965"/>
                  </a:lnTo>
                  <a:lnTo>
                    <a:pt x="369" y="2980"/>
                  </a:lnTo>
                  <a:lnTo>
                    <a:pt x="381" y="2995"/>
                  </a:lnTo>
                  <a:lnTo>
                    <a:pt x="392" y="3009"/>
                  </a:lnTo>
                  <a:lnTo>
                    <a:pt x="403" y="3024"/>
                  </a:lnTo>
                  <a:lnTo>
                    <a:pt x="414" y="3038"/>
                  </a:lnTo>
                  <a:lnTo>
                    <a:pt x="426" y="3051"/>
                  </a:lnTo>
                  <a:lnTo>
                    <a:pt x="437" y="3066"/>
                  </a:lnTo>
                  <a:lnTo>
                    <a:pt x="449" y="3080"/>
                  </a:lnTo>
                  <a:lnTo>
                    <a:pt x="461" y="3094"/>
                  </a:lnTo>
                  <a:lnTo>
                    <a:pt x="474" y="3108"/>
                  </a:lnTo>
                  <a:lnTo>
                    <a:pt x="485" y="3121"/>
                  </a:lnTo>
                  <a:lnTo>
                    <a:pt x="498" y="3134"/>
                  </a:lnTo>
                  <a:lnTo>
                    <a:pt x="511" y="3147"/>
                  </a:lnTo>
                  <a:lnTo>
                    <a:pt x="523" y="3161"/>
                  </a:lnTo>
                  <a:lnTo>
                    <a:pt x="535" y="3174"/>
                  </a:lnTo>
                  <a:lnTo>
                    <a:pt x="548" y="3187"/>
                  </a:lnTo>
                  <a:lnTo>
                    <a:pt x="562" y="3199"/>
                  </a:lnTo>
                  <a:lnTo>
                    <a:pt x="575" y="3212"/>
                  </a:lnTo>
                  <a:lnTo>
                    <a:pt x="588" y="3225"/>
                  </a:lnTo>
                  <a:lnTo>
                    <a:pt x="601" y="3238"/>
                  </a:lnTo>
                  <a:lnTo>
                    <a:pt x="615" y="3249"/>
                  </a:lnTo>
                  <a:lnTo>
                    <a:pt x="628" y="3262"/>
                  </a:lnTo>
                  <a:lnTo>
                    <a:pt x="642" y="3274"/>
                  </a:lnTo>
                  <a:lnTo>
                    <a:pt x="656" y="3286"/>
                  </a:lnTo>
                  <a:lnTo>
                    <a:pt x="669" y="3297"/>
                  </a:lnTo>
                  <a:lnTo>
                    <a:pt x="684" y="3309"/>
                  </a:lnTo>
                  <a:lnTo>
                    <a:pt x="698" y="3321"/>
                  </a:lnTo>
                  <a:lnTo>
                    <a:pt x="712" y="3331"/>
                  </a:lnTo>
                  <a:lnTo>
                    <a:pt x="727" y="3343"/>
                  </a:lnTo>
                  <a:lnTo>
                    <a:pt x="741" y="3354"/>
                  </a:lnTo>
                  <a:lnTo>
                    <a:pt x="756" y="3365"/>
                  </a:lnTo>
                  <a:lnTo>
                    <a:pt x="771" y="3376"/>
                  </a:lnTo>
                  <a:lnTo>
                    <a:pt x="786" y="3387"/>
                  </a:lnTo>
                  <a:lnTo>
                    <a:pt x="800" y="3397"/>
                  </a:lnTo>
                  <a:lnTo>
                    <a:pt x="815" y="3407"/>
                  </a:lnTo>
                  <a:lnTo>
                    <a:pt x="830" y="3418"/>
                  </a:lnTo>
                  <a:lnTo>
                    <a:pt x="846" y="3427"/>
                  </a:lnTo>
                  <a:lnTo>
                    <a:pt x="861" y="3438"/>
                  </a:lnTo>
                  <a:lnTo>
                    <a:pt x="876" y="3447"/>
                  </a:lnTo>
                  <a:lnTo>
                    <a:pt x="892" y="3457"/>
                  </a:lnTo>
                  <a:lnTo>
                    <a:pt x="908" y="3467"/>
                  </a:lnTo>
                  <a:lnTo>
                    <a:pt x="923" y="3475"/>
                  </a:lnTo>
                  <a:lnTo>
                    <a:pt x="939" y="3485"/>
                  </a:lnTo>
                  <a:lnTo>
                    <a:pt x="955" y="3493"/>
                  </a:lnTo>
                  <a:lnTo>
                    <a:pt x="971" y="3503"/>
                  </a:lnTo>
                  <a:lnTo>
                    <a:pt x="987" y="3511"/>
                  </a:lnTo>
                  <a:lnTo>
                    <a:pt x="1003" y="3520"/>
                  </a:lnTo>
                  <a:lnTo>
                    <a:pt x="1020" y="3528"/>
                  </a:lnTo>
                  <a:lnTo>
                    <a:pt x="1036" y="3536"/>
                  </a:lnTo>
                  <a:lnTo>
                    <a:pt x="1052" y="3544"/>
                  </a:lnTo>
                  <a:lnTo>
                    <a:pt x="1069" y="3552"/>
                  </a:lnTo>
                  <a:lnTo>
                    <a:pt x="1085" y="3559"/>
                  </a:lnTo>
                  <a:lnTo>
                    <a:pt x="1102" y="3568"/>
                  </a:lnTo>
                  <a:lnTo>
                    <a:pt x="1119" y="3574"/>
                  </a:lnTo>
                  <a:lnTo>
                    <a:pt x="1135" y="3582"/>
                  </a:lnTo>
                  <a:lnTo>
                    <a:pt x="1152" y="3589"/>
                  </a:lnTo>
                  <a:lnTo>
                    <a:pt x="1169" y="3595"/>
                  </a:lnTo>
                  <a:lnTo>
                    <a:pt x="1186" y="3603"/>
                  </a:lnTo>
                  <a:lnTo>
                    <a:pt x="1203" y="3609"/>
                  </a:lnTo>
                  <a:lnTo>
                    <a:pt x="1220" y="3616"/>
                  </a:lnTo>
                  <a:lnTo>
                    <a:pt x="1237" y="3622"/>
                  </a:lnTo>
                  <a:lnTo>
                    <a:pt x="1254" y="3627"/>
                  </a:lnTo>
                  <a:lnTo>
                    <a:pt x="1271" y="3634"/>
                  </a:lnTo>
                  <a:lnTo>
                    <a:pt x="1289" y="3639"/>
                  </a:lnTo>
                  <a:lnTo>
                    <a:pt x="1306" y="3644"/>
                  </a:lnTo>
                  <a:lnTo>
                    <a:pt x="1323" y="3651"/>
                  </a:lnTo>
                  <a:lnTo>
                    <a:pt x="1341" y="3655"/>
                  </a:lnTo>
                  <a:lnTo>
                    <a:pt x="1358" y="3660"/>
                  </a:lnTo>
                  <a:lnTo>
                    <a:pt x="1377" y="3666"/>
                  </a:lnTo>
                  <a:lnTo>
                    <a:pt x="1394" y="3670"/>
                  </a:lnTo>
                  <a:lnTo>
                    <a:pt x="1412" y="3674"/>
                  </a:lnTo>
                  <a:lnTo>
                    <a:pt x="1430" y="3678"/>
                  </a:lnTo>
                  <a:lnTo>
                    <a:pt x="1447" y="3683"/>
                  </a:lnTo>
                  <a:lnTo>
                    <a:pt x="1465" y="3687"/>
                  </a:lnTo>
                  <a:lnTo>
                    <a:pt x="1483" y="3691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82" name="Freeform 314"/>
            <p:cNvSpPr>
              <a:spLocks/>
            </p:cNvSpPr>
            <p:nvPr/>
          </p:nvSpPr>
          <p:spPr bwMode="auto">
            <a:xfrm>
              <a:off x="3847" y="2553"/>
              <a:ext cx="552" cy="1125"/>
            </a:xfrm>
            <a:custGeom>
              <a:avLst/>
              <a:gdLst>
                <a:gd name="T0" fmla="*/ 0 w 1440"/>
                <a:gd name="T1" fmla="*/ 2937 h 2937"/>
                <a:gd name="T2" fmla="*/ 593 w 1440"/>
                <a:gd name="T3" fmla="*/ 2937 h 2937"/>
                <a:gd name="T4" fmla="*/ 1440 w 1440"/>
                <a:gd name="T5" fmla="*/ 1468 h 2937"/>
                <a:gd name="T6" fmla="*/ 593 w 1440"/>
                <a:gd name="T7" fmla="*/ 0 h 2937"/>
                <a:gd name="T8" fmla="*/ 0 w 1440"/>
                <a:gd name="T9" fmla="*/ 0 h 29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40" h="2937">
                  <a:moveTo>
                    <a:pt x="0" y="2937"/>
                  </a:moveTo>
                  <a:lnTo>
                    <a:pt x="593" y="2937"/>
                  </a:lnTo>
                  <a:lnTo>
                    <a:pt x="1440" y="1468"/>
                  </a:lnTo>
                  <a:lnTo>
                    <a:pt x="593" y="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83" name="Freeform 315"/>
            <p:cNvSpPr>
              <a:spLocks/>
            </p:cNvSpPr>
            <p:nvPr/>
          </p:nvSpPr>
          <p:spPr bwMode="auto">
            <a:xfrm>
              <a:off x="3427" y="2791"/>
              <a:ext cx="648" cy="648"/>
            </a:xfrm>
            <a:custGeom>
              <a:avLst/>
              <a:gdLst>
                <a:gd name="T0" fmla="*/ 1692 w 1694"/>
                <a:gd name="T1" fmla="*/ 779 h 1695"/>
                <a:gd name="T2" fmla="*/ 1677 w 1694"/>
                <a:gd name="T3" fmla="*/ 678 h 1695"/>
                <a:gd name="T4" fmla="*/ 1650 w 1694"/>
                <a:gd name="T5" fmla="*/ 579 h 1695"/>
                <a:gd name="T6" fmla="*/ 1613 w 1694"/>
                <a:gd name="T7" fmla="*/ 483 h 1695"/>
                <a:gd name="T8" fmla="*/ 1563 w 1694"/>
                <a:gd name="T9" fmla="*/ 394 h 1695"/>
                <a:gd name="T10" fmla="*/ 1503 w 1694"/>
                <a:gd name="T11" fmla="*/ 311 h 1695"/>
                <a:gd name="T12" fmla="*/ 1434 w 1694"/>
                <a:gd name="T13" fmla="*/ 236 h 1695"/>
                <a:gd name="T14" fmla="*/ 1356 w 1694"/>
                <a:gd name="T15" fmla="*/ 169 h 1695"/>
                <a:gd name="T16" fmla="*/ 1271 w 1694"/>
                <a:gd name="T17" fmla="*/ 113 h 1695"/>
                <a:gd name="T18" fmla="*/ 1179 w 1694"/>
                <a:gd name="T19" fmla="*/ 67 h 1695"/>
                <a:gd name="T20" fmla="*/ 1083 w 1694"/>
                <a:gd name="T21" fmla="*/ 33 h 1695"/>
                <a:gd name="T22" fmla="*/ 982 w 1694"/>
                <a:gd name="T23" fmla="*/ 11 h 1695"/>
                <a:gd name="T24" fmla="*/ 881 w 1694"/>
                <a:gd name="T25" fmla="*/ 0 h 1695"/>
                <a:gd name="T26" fmla="*/ 779 w 1694"/>
                <a:gd name="T27" fmla="*/ 2 h 1695"/>
                <a:gd name="T28" fmla="*/ 678 w 1694"/>
                <a:gd name="T29" fmla="*/ 17 h 1695"/>
                <a:gd name="T30" fmla="*/ 579 w 1694"/>
                <a:gd name="T31" fmla="*/ 43 h 1695"/>
                <a:gd name="T32" fmla="*/ 484 w 1694"/>
                <a:gd name="T33" fmla="*/ 81 h 1695"/>
                <a:gd name="T34" fmla="*/ 394 w 1694"/>
                <a:gd name="T35" fmla="*/ 131 h 1695"/>
                <a:gd name="T36" fmla="*/ 311 w 1694"/>
                <a:gd name="T37" fmla="*/ 191 h 1695"/>
                <a:gd name="T38" fmla="*/ 236 w 1694"/>
                <a:gd name="T39" fmla="*/ 260 h 1695"/>
                <a:gd name="T40" fmla="*/ 170 w 1694"/>
                <a:gd name="T41" fmla="*/ 337 h 1695"/>
                <a:gd name="T42" fmla="*/ 114 w 1694"/>
                <a:gd name="T43" fmla="*/ 424 h 1695"/>
                <a:gd name="T44" fmla="*/ 68 w 1694"/>
                <a:gd name="T45" fmla="*/ 515 h 1695"/>
                <a:gd name="T46" fmla="*/ 33 w 1694"/>
                <a:gd name="T47" fmla="*/ 611 h 1695"/>
                <a:gd name="T48" fmla="*/ 10 w 1694"/>
                <a:gd name="T49" fmla="*/ 711 h 1695"/>
                <a:gd name="T50" fmla="*/ 1 w 1694"/>
                <a:gd name="T51" fmla="*/ 813 h 1695"/>
                <a:gd name="T52" fmla="*/ 3 w 1694"/>
                <a:gd name="T53" fmla="*/ 916 h 1695"/>
                <a:gd name="T54" fmla="*/ 17 w 1694"/>
                <a:gd name="T55" fmla="*/ 1017 h 1695"/>
                <a:gd name="T56" fmla="*/ 43 w 1694"/>
                <a:gd name="T57" fmla="*/ 1116 h 1695"/>
                <a:gd name="T58" fmla="*/ 82 w 1694"/>
                <a:gd name="T59" fmla="*/ 1210 h 1695"/>
                <a:gd name="T60" fmla="*/ 131 w 1694"/>
                <a:gd name="T61" fmla="*/ 1300 h 1695"/>
                <a:gd name="T62" fmla="*/ 190 w 1694"/>
                <a:gd name="T63" fmla="*/ 1383 h 1695"/>
                <a:gd name="T64" fmla="*/ 259 w 1694"/>
                <a:gd name="T65" fmla="*/ 1458 h 1695"/>
                <a:gd name="T66" fmla="*/ 338 w 1694"/>
                <a:gd name="T67" fmla="*/ 1525 h 1695"/>
                <a:gd name="T68" fmla="*/ 423 w 1694"/>
                <a:gd name="T69" fmla="*/ 1581 h 1695"/>
                <a:gd name="T70" fmla="*/ 515 w 1694"/>
                <a:gd name="T71" fmla="*/ 1627 h 1695"/>
                <a:gd name="T72" fmla="*/ 611 w 1694"/>
                <a:gd name="T73" fmla="*/ 1662 h 1695"/>
                <a:gd name="T74" fmla="*/ 711 w 1694"/>
                <a:gd name="T75" fmla="*/ 1684 h 1695"/>
                <a:gd name="T76" fmla="*/ 813 w 1694"/>
                <a:gd name="T77" fmla="*/ 1694 h 1695"/>
                <a:gd name="T78" fmla="*/ 915 w 1694"/>
                <a:gd name="T79" fmla="*/ 1693 h 1695"/>
                <a:gd name="T80" fmla="*/ 1017 w 1694"/>
                <a:gd name="T81" fmla="*/ 1678 h 1695"/>
                <a:gd name="T82" fmla="*/ 1116 w 1694"/>
                <a:gd name="T83" fmla="*/ 1651 h 1695"/>
                <a:gd name="T84" fmla="*/ 1210 w 1694"/>
                <a:gd name="T85" fmla="*/ 1613 h 1695"/>
                <a:gd name="T86" fmla="*/ 1300 w 1694"/>
                <a:gd name="T87" fmla="*/ 1564 h 1695"/>
                <a:gd name="T88" fmla="*/ 1383 w 1694"/>
                <a:gd name="T89" fmla="*/ 1504 h 1695"/>
                <a:gd name="T90" fmla="*/ 1458 w 1694"/>
                <a:gd name="T91" fmla="*/ 1434 h 1695"/>
                <a:gd name="T92" fmla="*/ 1524 w 1694"/>
                <a:gd name="T93" fmla="*/ 1356 h 1695"/>
                <a:gd name="T94" fmla="*/ 1581 w 1694"/>
                <a:gd name="T95" fmla="*/ 1271 h 1695"/>
                <a:gd name="T96" fmla="*/ 1627 w 1694"/>
                <a:gd name="T97" fmla="*/ 1180 h 1695"/>
                <a:gd name="T98" fmla="*/ 1661 w 1694"/>
                <a:gd name="T99" fmla="*/ 1083 h 1695"/>
                <a:gd name="T100" fmla="*/ 1683 w 1694"/>
                <a:gd name="T101" fmla="*/ 984 h 1695"/>
                <a:gd name="T102" fmla="*/ 1694 w 1694"/>
                <a:gd name="T103" fmla="*/ 881 h 1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694" h="1695">
                  <a:moveTo>
                    <a:pt x="1694" y="847"/>
                  </a:moveTo>
                  <a:lnTo>
                    <a:pt x="1694" y="813"/>
                  </a:lnTo>
                  <a:lnTo>
                    <a:pt x="1692" y="779"/>
                  </a:lnTo>
                  <a:lnTo>
                    <a:pt x="1688" y="745"/>
                  </a:lnTo>
                  <a:lnTo>
                    <a:pt x="1683" y="711"/>
                  </a:lnTo>
                  <a:lnTo>
                    <a:pt x="1677" y="678"/>
                  </a:lnTo>
                  <a:lnTo>
                    <a:pt x="1669" y="644"/>
                  </a:lnTo>
                  <a:lnTo>
                    <a:pt x="1661" y="611"/>
                  </a:lnTo>
                  <a:lnTo>
                    <a:pt x="1650" y="579"/>
                  </a:lnTo>
                  <a:lnTo>
                    <a:pt x="1639" y="546"/>
                  </a:lnTo>
                  <a:lnTo>
                    <a:pt x="1627" y="515"/>
                  </a:lnTo>
                  <a:lnTo>
                    <a:pt x="1613" y="483"/>
                  </a:lnTo>
                  <a:lnTo>
                    <a:pt x="1597" y="453"/>
                  </a:lnTo>
                  <a:lnTo>
                    <a:pt x="1581" y="424"/>
                  </a:lnTo>
                  <a:lnTo>
                    <a:pt x="1563" y="394"/>
                  </a:lnTo>
                  <a:lnTo>
                    <a:pt x="1545" y="365"/>
                  </a:lnTo>
                  <a:lnTo>
                    <a:pt x="1524" y="337"/>
                  </a:lnTo>
                  <a:lnTo>
                    <a:pt x="1503" y="311"/>
                  </a:lnTo>
                  <a:lnTo>
                    <a:pt x="1481" y="285"/>
                  </a:lnTo>
                  <a:lnTo>
                    <a:pt x="1458" y="260"/>
                  </a:lnTo>
                  <a:lnTo>
                    <a:pt x="1434" y="236"/>
                  </a:lnTo>
                  <a:lnTo>
                    <a:pt x="1408" y="213"/>
                  </a:lnTo>
                  <a:lnTo>
                    <a:pt x="1383" y="191"/>
                  </a:lnTo>
                  <a:lnTo>
                    <a:pt x="1356" y="169"/>
                  </a:lnTo>
                  <a:lnTo>
                    <a:pt x="1329" y="149"/>
                  </a:lnTo>
                  <a:lnTo>
                    <a:pt x="1300" y="131"/>
                  </a:lnTo>
                  <a:lnTo>
                    <a:pt x="1271" y="113"/>
                  </a:lnTo>
                  <a:lnTo>
                    <a:pt x="1240" y="97"/>
                  </a:lnTo>
                  <a:lnTo>
                    <a:pt x="1210" y="81"/>
                  </a:lnTo>
                  <a:lnTo>
                    <a:pt x="1179" y="67"/>
                  </a:lnTo>
                  <a:lnTo>
                    <a:pt x="1147" y="54"/>
                  </a:lnTo>
                  <a:lnTo>
                    <a:pt x="1116" y="43"/>
                  </a:lnTo>
                  <a:lnTo>
                    <a:pt x="1083" y="33"/>
                  </a:lnTo>
                  <a:lnTo>
                    <a:pt x="1050" y="24"/>
                  </a:lnTo>
                  <a:lnTo>
                    <a:pt x="1017" y="17"/>
                  </a:lnTo>
                  <a:lnTo>
                    <a:pt x="982" y="11"/>
                  </a:lnTo>
                  <a:lnTo>
                    <a:pt x="949" y="5"/>
                  </a:lnTo>
                  <a:lnTo>
                    <a:pt x="915" y="2"/>
                  </a:lnTo>
                  <a:lnTo>
                    <a:pt x="881" y="0"/>
                  </a:lnTo>
                  <a:lnTo>
                    <a:pt x="847" y="0"/>
                  </a:lnTo>
                  <a:lnTo>
                    <a:pt x="813" y="0"/>
                  </a:lnTo>
                  <a:lnTo>
                    <a:pt x="779" y="2"/>
                  </a:lnTo>
                  <a:lnTo>
                    <a:pt x="745" y="5"/>
                  </a:lnTo>
                  <a:lnTo>
                    <a:pt x="711" y="11"/>
                  </a:lnTo>
                  <a:lnTo>
                    <a:pt x="678" y="17"/>
                  </a:lnTo>
                  <a:lnTo>
                    <a:pt x="644" y="24"/>
                  </a:lnTo>
                  <a:lnTo>
                    <a:pt x="611" y="33"/>
                  </a:lnTo>
                  <a:lnTo>
                    <a:pt x="579" y="43"/>
                  </a:lnTo>
                  <a:lnTo>
                    <a:pt x="546" y="54"/>
                  </a:lnTo>
                  <a:lnTo>
                    <a:pt x="515" y="67"/>
                  </a:lnTo>
                  <a:lnTo>
                    <a:pt x="484" y="81"/>
                  </a:lnTo>
                  <a:lnTo>
                    <a:pt x="453" y="97"/>
                  </a:lnTo>
                  <a:lnTo>
                    <a:pt x="423" y="113"/>
                  </a:lnTo>
                  <a:lnTo>
                    <a:pt x="394" y="131"/>
                  </a:lnTo>
                  <a:lnTo>
                    <a:pt x="366" y="149"/>
                  </a:lnTo>
                  <a:lnTo>
                    <a:pt x="338" y="169"/>
                  </a:lnTo>
                  <a:lnTo>
                    <a:pt x="311" y="191"/>
                  </a:lnTo>
                  <a:lnTo>
                    <a:pt x="285" y="213"/>
                  </a:lnTo>
                  <a:lnTo>
                    <a:pt x="259" y="236"/>
                  </a:lnTo>
                  <a:lnTo>
                    <a:pt x="236" y="260"/>
                  </a:lnTo>
                  <a:lnTo>
                    <a:pt x="213" y="285"/>
                  </a:lnTo>
                  <a:lnTo>
                    <a:pt x="190" y="311"/>
                  </a:lnTo>
                  <a:lnTo>
                    <a:pt x="170" y="337"/>
                  </a:lnTo>
                  <a:lnTo>
                    <a:pt x="150" y="365"/>
                  </a:lnTo>
                  <a:lnTo>
                    <a:pt x="131" y="394"/>
                  </a:lnTo>
                  <a:lnTo>
                    <a:pt x="114" y="424"/>
                  </a:lnTo>
                  <a:lnTo>
                    <a:pt x="97" y="453"/>
                  </a:lnTo>
                  <a:lnTo>
                    <a:pt x="82" y="483"/>
                  </a:lnTo>
                  <a:lnTo>
                    <a:pt x="68" y="515"/>
                  </a:lnTo>
                  <a:lnTo>
                    <a:pt x="55" y="546"/>
                  </a:lnTo>
                  <a:lnTo>
                    <a:pt x="43" y="579"/>
                  </a:lnTo>
                  <a:lnTo>
                    <a:pt x="33" y="611"/>
                  </a:lnTo>
                  <a:lnTo>
                    <a:pt x="24" y="644"/>
                  </a:lnTo>
                  <a:lnTo>
                    <a:pt x="17" y="678"/>
                  </a:lnTo>
                  <a:lnTo>
                    <a:pt x="10" y="711"/>
                  </a:lnTo>
                  <a:lnTo>
                    <a:pt x="6" y="745"/>
                  </a:lnTo>
                  <a:lnTo>
                    <a:pt x="3" y="779"/>
                  </a:lnTo>
                  <a:lnTo>
                    <a:pt x="1" y="813"/>
                  </a:lnTo>
                  <a:lnTo>
                    <a:pt x="0" y="847"/>
                  </a:lnTo>
                  <a:lnTo>
                    <a:pt x="1" y="881"/>
                  </a:lnTo>
                  <a:lnTo>
                    <a:pt x="3" y="916"/>
                  </a:lnTo>
                  <a:lnTo>
                    <a:pt x="6" y="950"/>
                  </a:lnTo>
                  <a:lnTo>
                    <a:pt x="10" y="984"/>
                  </a:lnTo>
                  <a:lnTo>
                    <a:pt x="17" y="1017"/>
                  </a:lnTo>
                  <a:lnTo>
                    <a:pt x="24" y="1050"/>
                  </a:lnTo>
                  <a:lnTo>
                    <a:pt x="33" y="1083"/>
                  </a:lnTo>
                  <a:lnTo>
                    <a:pt x="43" y="1116"/>
                  </a:lnTo>
                  <a:lnTo>
                    <a:pt x="55" y="1148"/>
                  </a:lnTo>
                  <a:lnTo>
                    <a:pt x="68" y="1180"/>
                  </a:lnTo>
                  <a:lnTo>
                    <a:pt x="82" y="1210"/>
                  </a:lnTo>
                  <a:lnTo>
                    <a:pt x="97" y="1241"/>
                  </a:lnTo>
                  <a:lnTo>
                    <a:pt x="114" y="1271"/>
                  </a:lnTo>
                  <a:lnTo>
                    <a:pt x="131" y="1300"/>
                  </a:lnTo>
                  <a:lnTo>
                    <a:pt x="150" y="1329"/>
                  </a:lnTo>
                  <a:lnTo>
                    <a:pt x="170" y="1356"/>
                  </a:lnTo>
                  <a:lnTo>
                    <a:pt x="190" y="1383"/>
                  </a:lnTo>
                  <a:lnTo>
                    <a:pt x="213" y="1410"/>
                  </a:lnTo>
                  <a:lnTo>
                    <a:pt x="236" y="1434"/>
                  </a:lnTo>
                  <a:lnTo>
                    <a:pt x="259" y="1458"/>
                  </a:lnTo>
                  <a:lnTo>
                    <a:pt x="285" y="1482"/>
                  </a:lnTo>
                  <a:lnTo>
                    <a:pt x="311" y="1504"/>
                  </a:lnTo>
                  <a:lnTo>
                    <a:pt x="338" y="1525"/>
                  </a:lnTo>
                  <a:lnTo>
                    <a:pt x="366" y="1545"/>
                  </a:lnTo>
                  <a:lnTo>
                    <a:pt x="394" y="1564"/>
                  </a:lnTo>
                  <a:lnTo>
                    <a:pt x="423" y="1581"/>
                  </a:lnTo>
                  <a:lnTo>
                    <a:pt x="453" y="1598"/>
                  </a:lnTo>
                  <a:lnTo>
                    <a:pt x="484" y="1613"/>
                  </a:lnTo>
                  <a:lnTo>
                    <a:pt x="515" y="1627"/>
                  </a:lnTo>
                  <a:lnTo>
                    <a:pt x="546" y="1639"/>
                  </a:lnTo>
                  <a:lnTo>
                    <a:pt x="579" y="1651"/>
                  </a:lnTo>
                  <a:lnTo>
                    <a:pt x="611" y="1662"/>
                  </a:lnTo>
                  <a:lnTo>
                    <a:pt x="644" y="1670"/>
                  </a:lnTo>
                  <a:lnTo>
                    <a:pt x="678" y="1678"/>
                  </a:lnTo>
                  <a:lnTo>
                    <a:pt x="711" y="1684"/>
                  </a:lnTo>
                  <a:lnTo>
                    <a:pt x="745" y="1688"/>
                  </a:lnTo>
                  <a:lnTo>
                    <a:pt x="779" y="1693"/>
                  </a:lnTo>
                  <a:lnTo>
                    <a:pt x="813" y="1694"/>
                  </a:lnTo>
                  <a:lnTo>
                    <a:pt x="847" y="1695"/>
                  </a:lnTo>
                  <a:lnTo>
                    <a:pt x="881" y="1694"/>
                  </a:lnTo>
                  <a:lnTo>
                    <a:pt x="915" y="1693"/>
                  </a:lnTo>
                  <a:lnTo>
                    <a:pt x="949" y="1688"/>
                  </a:lnTo>
                  <a:lnTo>
                    <a:pt x="982" y="1684"/>
                  </a:lnTo>
                  <a:lnTo>
                    <a:pt x="1017" y="1678"/>
                  </a:lnTo>
                  <a:lnTo>
                    <a:pt x="1050" y="1670"/>
                  </a:lnTo>
                  <a:lnTo>
                    <a:pt x="1083" y="1662"/>
                  </a:lnTo>
                  <a:lnTo>
                    <a:pt x="1116" y="1651"/>
                  </a:lnTo>
                  <a:lnTo>
                    <a:pt x="1147" y="1639"/>
                  </a:lnTo>
                  <a:lnTo>
                    <a:pt x="1179" y="1627"/>
                  </a:lnTo>
                  <a:lnTo>
                    <a:pt x="1210" y="1613"/>
                  </a:lnTo>
                  <a:lnTo>
                    <a:pt x="1240" y="1598"/>
                  </a:lnTo>
                  <a:lnTo>
                    <a:pt x="1271" y="1581"/>
                  </a:lnTo>
                  <a:lnTo>
                    <a:pt x="1300" y="1564"/>
                  </a:lnTo>
                  <a:lnTo>
                    <a:pt x="1329" y="1545"/>
                  </a:lnTo>
                  <a:lnTo>
                    <a:pt x="1356" y="1525"/>
                  </a:lnTo>
                  <a:lnTo>
                    <a:pt x="1383" y="1504"/>
                  </a:lnTo>
                  <a:lnTo>
                    <a:pt x="1408" y="1482"/>
                  </a:lnTo>
                  <a:lnTo>
                    <a:pt x="1434" y="1458"/>
                  </a:lnTo>
                  <a:lnTo>
                    <a:pt x="1458" y="1434"/>
                  </a:lnTo>
                  <a:lnTo>
                    <a:pt x="1481" y="1410"/>
                  </a:lnTo>
                  <a:lnTo>
                    <a:pt x="1503" y="1383"/>
                  </a:lnTo>
                  <a:lnTo>
                    <a:pt x="1524" y="1356"/>
                  </a:lnTo>
                  <a:lnTo>
                    <a:pt x="1545" y="1329"/>
                  </a:lnTo>
                  <a:lnTo>
                    <a:pt x="1563" y="1300"/>
                  </a:lnTo>
                  <a:lnTo>
                    <a:pt x="1581" y="1271"/>
                  </a:lnTo>
                  <a:lnTo>
                    <a:pt x="1597" y="1241"/>
                  </a:lnTo>
                  <a:lnTo>
                    <a:pt x="1613" y="1210"/>
                  </a:lnTo>
                  <a:lnTo>
                    <a:pt x="1627" y="1180"/>
                  </a:lnTo>
                  <a:lnTo>
                    <a:pt x="1639" y="1148"/>
                  </a:lnTo>
                  <a:lnTo>
                    <a:pt x="1650" y="1116"/>
                  </a:lnTo>
                  <a:lnTo>
                    <a:pt x="1661" y="1083"/>
                  </a:lnTo>
                  <a:lnTo>
                    <a:pt x="1669" y="1050"/>
                  </a:lnTo>
                  <a:lnTo>
                    <a:pt x="1677" y="1017"/>
                  </a:lnTo>
                  <a:lnTo>
                    <a:pt x="1683" y="984"/>
                  </a:lnTo>
                  <a:lnTo>
                    <a:pt x="1688" y="950"/>
                  </a:lnTo>
                  <a:lnTo>
                    <a:pt x="1692" y="916"/>
                  </a:lnTo>
                  <a:lnTo>
                    <a:pt x="1694" y="881"/>
                  </a:lnTo>
                  <a:lnTo>
                    <a:pt x="1694" y="847"/>
                  </a:lnTo>
                  <a:close/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84" name="Freeform 316"/>
            <p:cNvSpPr>
              <a:spLocks/>
            </p:cNvSpPr>
            <p:nvPr/>
          </p:nvSpPr>
          <p:spPr bwMode="auto">
            <a:xfrm>
              <a:off x="3475" y="2842"/>
              <a:ext cx="551" cy="549"/>
            </a:xfrm>
            <a:custGeom>
              <a:avLst/>
              <a:gdLst>
                <a:gd name="T0" fmla="*/ 589 w 1441"/>
                <a:gd name="T1" fmla="*/ 4 h 1434"/>
                <a:gd name="T2" fmla="*/ 528 w 1441"/>
                <a:gd name="T3" fmla="*/ 19 h 1434"/>
                <a:gd name="T4" fmla="*/ 469 w 1441"/>
                <a:gd name="T5" fmla="*/ 38 h 1434"/>
                <a:gd name="T6" fmla="*/ 410 w 1441"/>
                <a:gd name="T7" fmla="*/ 63 h 1434"/>
                <a:gd name="T8" fmla="*/ 355 w 1441"/>
                <a:gd name="T9" fmla="*/ 93 h 1434"/>
                <a:gd name="T10" fmla="*/ 303 w 1441"/>
                <a:gd name="T11" fmla="*/ 127 h 1434"/>
                <a:gd name="T12" fmla="*/ 253 w 1441"/>
                <a:gd name="T13" fmla="*/ 165 h 1434"/>
                <a:gd name="T14" fmla="*/ 207 w 1441"/>
                <a:gd name="T15" fmla="*/ 208 h 1434"/>
                <a:gd name="T16" fmla="*/ 165 w 1441"/>
                <a:gd name="T17" fmla="*/ 255 h 1434"/>
                <a:gd name="T18" fmla="*/ 127 w 1441"/>
                <a:gd name="T19" fmla="*/ 305 h 1434"/>
                <a:gd name="T20" fmla="*/ 94 w 1441"/>
                <a:gd name="T21" fmla="*/ 359 h 1434"/>
                <a:gd name="T22" fmla="*/ 65 w 1441"/>
                <a:gd name="T23" fmla="*/ 414 h 1434"/>
                <a:gd name="T24" fmla="*/ 42 w 1441"/>
                <a:gd name="T25" fmla="*/ 473 h 1434"/>
                <a:gd name="T26" fmla="*/ 24 w 1441"/>
                <a:gd name="T27" fmla="*/ 532 h 1434"/>
                <a:gd name="T28" fmla="*/ 11 w 1441"/>
                <a:gd name="T29" fmla="*/ 594 h 1434"/>
                <a:gd name="T30" fmla="*/ 2 w 1441"/>
                <a:gd name="T31" fmla="*/ 657 h 1434"/>
                <a:gd name="T32" fmla="*/ 0 w 1441"/>
                <a:gd name="T33" fmla="*/ 720 h 1434"/>
                <a:gd name="T34" fmla="*/ 4 w 1441"/>
                <a:gd name="T35" fmla="*/ 783 h 1434"/>
                <a:gd name="T36" fmla="*/ 13 w 1441"/>
                <a:gd name="T37" fmla="*/ 844 h 1434"/>
                <a:gd name="T38" fmla="*/ 27 w 1441"/>
                <a:gd name="T39" fmla="*/ 906 h 1434"/>
                <a:gd name="T40" fmla="*/ 46 w 1441"/>
                <a:gd name="T41" fmla="*/ 966 h 1434"/>
                <a:gd name="T42" fmla="*/ 71 w 1441"/>
                <a:gd name="T43" fmla="*/ 1023 h 1434"/>
                <a:gd name="T44" fmla="*/ 100 w 1441"/>
                <a:gd name="T45" fmla="*/ 1079 h 1434"/>
                <a:gd name="T46" fmla="*/ 135 w 1441"/>
                <a:gd name="T47" fmla="*/ 1132 h 1434"/>
                <a:gd name="T48" fmla="*/ 173 w 1441"/>
                <a:gd name="T49" fmla="*/ 1181 h 1434"/>
                <a:gd name="T50" fmla="*/ 216 w 1441"/>
                <a:gd name="T51" fmla="*/ 1228 h 1434"/>
                <a:gd name="T52" fmla="*/ 262 w 1441"/>
                <a:gd name="T53" fmla="*/ 1269 h 1434"/>
                <a:gd name="T54" fmla="*/ 313 w 1441"/>
                <a:gd name="T55" fmla="*/ 1307 h 1434"/>
                <a:gd name="T56" fmla="*/ 367 w 1441"/>
                <a:gd name="T57" fmla="*/ 1340 h 1434"/>
                <a:gd name="T58" fmla="*/ 422 w 1441"/>
                <a:gd name="T59" fmla="*/ 1369 h 1434"/>
                <a:gd name="T60" fmla="*/ 481 w 1441"/>
                <a:gd name="T61" fmla="*/ 1393 h 1434"/>
                <a:gd name="T62" fmla="*/ 540 w 1441"/>
                <a:gd name="T63" fmla="*/ 1411 h 1434"/>
                <a:gd name="T64" fmla="*/ 602 w 1441"/>
                <a:gd name="T65" fmla="*/ 1424 h 1434"/>
                <a:gd name="T66" fmla="*/ 665 w 1441"/>
                <a:gd name="T67" fmla="*/ 1432 h 1434"/>
                <a:gd name="T68" fmla="*/ 728 w 1441"/>
                <a:gd name="T69" fmla="*/ 1434 h 1434"/>
                <a:gd name="T70" fmla="*/ 789 w 1441"/>
                <a:gd name="T71" fmla="*/ 1431 h 1434"/>
                <a:gd name="T72" fmla="*/ 852 w 1441"/>
                <a:gd name="T73" fmla="*/ 1421 h 1434"/>
                <a:gd name="T74" fmla="*/ 913 w 1441"/>
                <a:gd name="T75" fmla="*/ 1408 h 1434"/>
                <a:gd name="T76" fmla="*/ 974 w 1441"/>
                <a:gd name="T77" fmla="*/ 1388 h 1434"/>
                <a:gd name="T78" fmla="*/ 1031 w 1441"/>
                <a:gd name="T79" fmla="*/ 1364 h 1434"/>
                <a:gd name="T80" fmla="*/ 1086 w 1441"/>
                <a:gd name="T81" fmla="*/ 1334 h 1434"/>
                <a:gd name="T82" fmla="*/ 1139 w 1441"/>
                <a:gd name="T83" fmla="*/ 1300 h 1434"/>
                <a:gd name="T84" fmla="*/ 1189 w 1441"/>
                <a:gd name="T85" fmla="*/ 1261 h 1434"/>
                <a:gd name="T86" fmla="*/ 1234 w 1441"/>
                <a:gd name="T87" fmla="*/ 1218 h 1434"/>
                <a:gd name="T88" fmla="*/ 1277 w 1441"/>
                <a:gd name="T89" fmla="*/ 1171 h 1434"/>
                <a:gd name="T90" fmla="*/ 1314 w 1441"/>
                <a:gd name="T91" fmla="*/ 1121 h 1434"/>
                <a:gd name="T92" fmla="*/ 1347 w 1441"/>
                <a:gd name="T93" fmla="*/ 1068 h 1434"/>
                <a:gd name="T94" fmla="*/ 1376 w 1441"/>
                <a:gd name="T95" fmla="*/ 1013 h 1434"/>
                <a:gd name="T96" fmla="*/ 1399 w 1441"/>
                <a:gd name="T97" fmla="*/ 954 h 1434"/>
                <a:gd name="T98" fmla="*/ 1418 w 1441"/>
                <a:gd name="T99" fmla="*/ 893 h 1434"/>
                <a:gd name="T100" fmla="*/ 1431 w 1441"/>
                <a:gd name="T101" fmla="*/ 833 h 1434"/>
                <a:gd name="T102" fmla="*/ 1439 w 1441"/>
                <a:gd name="T103" fmla="*/ 770 h 1434"/>
                <a:gd name="T104" fmla="*/ 1441 w 1441"/>
                <a:gd name="T105" fmla="*/ 707 h 1434"/>
                <a:gd name="T106" fmla="*/ 1438 w 1441"/>
                <a:gd name="T107" fmla="*/ 644 h 1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441" h="1434">
                  <a:moveTo>
                    <a:pt x="621" y="0"/>
                  </a:moveTo>
                  <a:lnTo>
                    <a:pt x="589" y="4"/>
                  </a:lnTo>
                  <a:lnTo>
                    <a:pt x="559" y="11"/>
                  </a:lnTo>
                  <a:lnTo>
                    <a:pt x="528" y="19"/>
                  </a:lnTo>
                  <a:lnTo>
                    <a:pt x="499" y="28"/>
                  </a:lnTo>
                  <a:lnTo>
                    <a:pt x="469" y="38"/>
                  </a:lnTo>
                  <a:lnTo>
                    <a:pt x="439" y="50"/>
                  </a:lnTo>
                  <a:lnTo>
                    <a:pt x="410" y="63"/>
                  </a:lnTo>
                  <a:lnTo>
                    <a:pt x="383" y="77"/>
                  </a:lnTo>
                  <a:lnTo>
                    <a:pt x="355" y="93"/>
                  </a:lnTo>
                  <a:lnTo>
                    <a:pt x="328" y="109"/>
                  </a:lnTo>
                  <a:lnTo>
                    <a:pt x="303" y="127"/>
                  </a:lnTo>
                  <a:lnTo>
                    <a:pt x="277" y="145"/>
                  </a:lnTo>
                  <a:lnTo>
                    <a:pt x="253" y="165"/>
                  </a:lnTo>
                  <a:lnTo>
                    <a:pt x="229" y="186"/>
                  </a:lnTo>
                  <a:lnTo>
                    <a:pt x="207" y="208"/>
                  </a:lnTo>
                  <a:lnTo>
                    <a:pt x="186" y="231"/>
                  </a:lnTo>
                  <a:lnTo>
                    <a:pt x="165" y="255"/>
                  </a:lnTo>
                  <a:lnTo>
                    <a:pt x="146" y="279"/>
                  </a:lnTo>
                  <a:lnTo>
                    <a:pt x="127" y="305"/>
                  </a:lnTo>
                  <a:lnTo>
                    <a:pt x="110" y="331"/>
                  </a:lnTo>
                  <a:lnTo>
                    <a:pt x="94" y="359"/>
                  </a:lnTo>
                  <a:lnTo>
                    <a:pt x="79" y="387"/>
                  </a:lnTo>
                  <a:lnTo>
                    <a:pt x="65" y="414"/>
                  </a:lnTo>
                  <a:lnTo>
                    <a:pt x="54" y="443"/>
                  </a:lnTo>
                  <a:lnTo>
                    <a:pt x="42" y="473"/>
                  </a:lnTo>
                  <a:lnTo>
                    <a:pt x="32" y="503"/>
                  </a:lnTo>
                  <a:lnTo>
                    <a:pt x="24" y="532"/>
                  </a:lnTo>
                  <a:lnTo>
                    <a:pt x="16" y="563"/>
                  </a:lnTo>
                  <a:lnTo>
                    <a:pt x="11" y="594"/>
                  </a:lnTo>
                  <a:lnTo>
                    <a:pt x="6" y="625"/>
                  </a:lnTo>
                  <a:lnTo>
                    <a:pt x="2" y="657"/>
                  </a:lnTo>
                  <a:lnTo>
                    <a:pt x="1" y="688"/>
                  </a:lnTo>
                  <a:lnTo>
                    <a:pt x="0" y="720"/>
                  </a:lnTo>
                  <a:lnTo>
                    <a:pt x="1" y="751"/>
                  </a:lnTo>
                  <a:lnTo>
                    <a:pt x="4" y="783"/>
                  </a:lnTo>
                  <a:lnTo>
                    <a:pt x="8" y="813"/>
                  </a:lnTo>
                  <a:lnTo>
                    <a:pt x="13" y="844"/>
                  </a:lnTo>
                  <a:lnTo>
                    <a:pt x="20" y="875"/>
                  </a:lnTo>
                  <a:lnTo>
                    <a:pt x="27" y="906"/>
                  </a:lnTo>
                  <a:lnTo>
                    <a:pt x="35" y="936"/>
                  </a:lnTo>
                  <a:lnTo>
                    <a:pt x="46" y="966"/>
                  </a:lnTo>
                  <a:lnTo>
                    <a:pt x="58" y="994"/>
                  </a:lnTo>
                  <a:lnTo>
                    <a:pt x="71" y="1023"/>
                  </a:lnTo>
                  <a:lnTo>
                    <a:pt x="84" y="1052"/>
                  </a:lnTo>
                  <a:lnTo>
                    <a:pt x="100" y="1079"/>
                  </a:lnTo>
                  <a:lnTo>
                    <a:pt x="116" y="1105"/>
                  </a:lnTo>
                  <a:lnTo>
                    <a:pt x="135" y="1132"/>
                  </a:lnTo>
                  <a:lnTo>
                    <a:pt x="154" y="1157"/>
                  </a:lnTo>
                  <a:lnTo>
                    <a:pt x="173" y="1181"/>
                  </a:lnTo>
                  <a:lnTo>
                    <a:pt x="194" y="1204"/>
                  </a:lnTo>
                  <a:lnTo>
                    <a:pt x="216" y="1228"/>
                  </a:lnTo>
                  <a:lnTo>
                    <a:pt x="239" y="1249"/>
                  </a:lnTo>
                  <a:lnTo>
                    <a:pt x="262" y="1269"/>
                  </a:lnTo>
                  <a:lnTo>
                    <a:pt x="288" y="1288"/>
                  </a:lnTo>
                  <a:lnTo>
                    <a:pt x="313" y="1307"/>
                  </a:lnTo>
                  <a:lnTo>
                    <a:pt x="339" y="1324"/>
                  </a:lnTo>
                  <a:lnTo>
                    <a:pt x="367" y="1340"/>
                  </a:lnTo>
                  <a:lnTo>
                    <a:pt x="394" y="1355"/>
                  </a:lnTo>
                  <a:lnTo>
                    <a:pt x="422" y="1369"/>
                  </a:lnTo>
                  <a:lnTo>
                    <a:pt x="451" y="1381"/>
                  </a:lnTo>
                  <a:lnTo>
                    <a:pt x="481" y="1393"/>
                  </a:lnTo>
                  <a:lnTo>
                    <a:pt x="510" y="1402"/>
                  </a:lnTo>
                  <a:lnTo>
                    <a:pt x="540" y="1411"/>
                  </a:lnTo>
                  <a:lnTo>
                    <a:pt x="571" y="1418"/>
                  </a:lnTo>
                  <a:lnTo>
                    <a:pt x="602" y="1424"/>
                  </a:lnTo>
                  <a:lnTo>
                    <a:pt x="633" y="1429"/>
                  </a:lnTo>
                  <a:lnTo>
                    <a:pt x="665" y="1432"/>
                  </a:lnTo>
                  <a:lnTo>
                    <a:pt x="696" y="1433"/>
                  </a:lnTo>
                  <a:lnTo>
                    <a:pt x="728" y="1434"/>
                  </a:lnTo>
                  <a:lnTo>
                    <a:pt x="758" y="1433"/>
                  </a:lnTo>
                  <a:lnTo>
                    <a:pt x="789" y="1431"/>
                  </a:lnTo>
                  <a:lnTo>
                    <a:pt x="821" y="1427"/>
                  </a:lnTo>
                  <a:lnTo>
                    <a:pt x="852" y="1421"/>
                  </a:lnTo>
                  <a:lnTo>
                    <a:pt x="883" y="1415"/>
                  </a:lnTo>
                  <a:lnTo>
                    <a:pt x="913" y="1408"/>
                  </a:lnTo>
                  <a:lnTo>
                    <a:pt x="944" y="1399"/>
                  </a:lnTo>
                  <a:lnTo>
                    <a:pt x="974" y="1388"/>
                  </a:lnTo>
                  <a:lnTo>
                    <a:pt x="1002" y="1377"/>
                  </a:lnTo>
                  <a:lnTo>
                    <a:pt x="1031" y="1364"/>
                  </a:lnTo>
                  <a:lnTo>
                    <a:pt x="1059" y="1349"/>
                  </a:lnTo>
                  <a:lnTo>
                    <a:pt x="1086" y="1334"/>
                  </a:lnTo>
                  <a:lnTo>
                    <a:pt x="1113" y="1317"/>
                  </a:lnTo>
                  <a:lnTo>
                    <a:pt x="1139" y="1300"/>
                  </a:lnTo>
                  <a:lnTo>
                    <a:pt x="1164" y="1281"/>
                  </a:lnTo>
                  <a:lnTo>
                    <a:pt x="1189" y="1261"/>
                  </a:lnTo>
                  <a:lnTo>
                    <a:pt x="1212" y="1240"/>
                  </a:lnTo>
                  <a:lnTo>
                    <a:pt x="1234" y="1218"/>
                  </a:lnTo>
                  <a:lnTo>
                    <a:pt x="1256" y="1196"/>
                  </a:lnTo>
                  <a:lnTo>
                    <a:pt x="1277" y="1171"/>
                  </a:lnTo>
                  <a:lnTo>
                    <a:pt x="1296" y="1147"/>
                  </a:lnTo>
                  <a:lnTo>
                    <a:pt x="1314" y="1121"/>
                  </a:lnTo>
                  <a:lnTo>
                    <a:pt x="1331" y="1095"/>
                  </a:lnTo>
                  <a:lnTo>
                    <a:pt x="1347" y="1068"/>
                  </a:lnTo>
                  <a:lnTo>
                    <a:pt x="1362" y="1040"/>
                  </a:lnTo>
                  <a:lnTo>
                    <a:pt x="1376" y="1013"/>
                  </a:lnTo>
                  <a:lnTo>
                    <a:pt x="1389" y="983"/>
                  </a:lnTo>
                  <a:lnTo>
                    <a:pt x="1399" y="954"/>
                  </a:lnTo>
                  <a:lnTo>
                    <a:pt x="1409" y="924"/>
                  </a:lnTo>
                  <a:lnTo>
                    <a:pt x="1418" y="893"/>
                  </a:lnTo>
                  <a:lnTo>
                    <a:pt x="1425" y="864"/>
                  </a:lnTo>
                  <a:lnTo>
                    <a:pt x="1431" y="833"/>
                  </a:lnTo>
                  <a:lnTo>
                    <a:pt x="1436" y="801"/>
                  </a:lnTo>
                  <a:lnTo>
                    <a:pt x="1439" y="770"/>
                  </a:lnTo>
                  <a:lnTo>
                    <a:pt x="1441" y="738"/>
                  </a:lnTo>
                  <a:lnTo>
                    <a:pt x="1441" y="707"/>
                  </a:lnTo>
                  <a:lnTo>
                    <a:pt x="1440" y="675"/>
                  </a:lnTo>
                  <a:lnTo>
                    <a:pt x="1438" y="644"/>
                  </a:lnTo>
                  <a:lnTo>
                    <a:pt x="1434" y="613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85" name="Line 317"/>
            <p:cNvSpPr>
              <a:spLocks noChangeShapeType="1"/>
            </p:cNvSpPr>
            <p:nvPr/>
          </p:nvSpPr>
          <p:spPr bwMode="auto">
            <a:xfrm>
              <a:off x="2623" y="3115"/>
              <a:ext cx="40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86" name="Line 318"/>
            <p:cNvSpPr>
              <a:spLocks noChangeShapeType="1"/>
            </p:cNvSpPr>
            <p:nvPr/>
          </p:nvSpPr>
          <p:spPr bwMode="auto">
            <a:xfrm>
              <a:off x="3089" y="3115"/>
              <a:ext cx="4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87" name="Line 319"/>
            <p:cNvSpPr>
              <a:spLocks noChangeShapeType="1"/>
            </p:cNvSpPr>
            <p:nvPr/>
          </p:nvSpPr>
          <p:spPr bwMode="auto">
            <a:xfrm>
              <a:off x="3196" y="3115"/>
              <a:ext cx="48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88" name="Line 320"/>
            <p:cNvSpPr>
              <a:spLocks noChangeShapeType="1"/>
            </p:cNvSpPr>
            <p:nvPr/>
          </p:nvSpPr>
          <p:spPr bwMode="auto">
            <a:xfrm>
              <a:off x="3745" y="3115"/>
              <a:ext cx="4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89" name="Line 321"/>
            <p:cNvSpPr>
              <a:spLocks noChangeShapeType="1"/>
            </p:cNvSpPr>
            <p:nvPr/>
          </p:nvSpPr>
          <p:spPr bwMode="auto">
            <a:xfrm>
              <a:off x="3855" y="3115"/>
              <a:ext cx="48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90" name="Line 322"/>
            <p:cNvSpPr>
              <a:spLocks noChangeShapeType="1"/>
            </p:cNvSpPr>
            <p:nvPr/>
          </p:nvSpPr>
          <p:spPr bwMode="auto">
            <a:xfrm>
              <a:off x="4401" y="3115"/>
              <a:ext cx="49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91" name="Line 323"/>
            <p:cNvSpPr>
              <a:spLocks noChangeShapeType="1"/>
            </p:cNvSpPr>
            <p:nvPr/>
          </p:nvSpPr>
          <p:spPr bwMode="auto">
            <a:xfrm>
              <a:off x="4511" y="3115"/>
              <a:ext cx="40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92" name="Line 324"/>
            <p:cNvSpPr>
              <a:spLocks noChangeShapeType="1"/>
            </p:cNvSpPr>
            <p:nvPr/>
          </p:nvSpPr>
          <p:spPr bwMode="auto">
            <a:xfrm>
              <a:off x="3038" y="1077"/>
              <a:ext cx="1425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93" name="Line 325"/>
            <p:cNvSpPr>
              <a:spLocks noChangeShapeType="1"/>
            </p:cNvSpPr>
            <p:nvPr/>
          </p:nvSpPr>
          <p:spPr bwMode="auto">
            <a:xfrm>
              <a:off x="3102" y="948"/>
              <a:ext cx="129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94" name="Freeform 326"/>
            <p:cNvSpPr>
              <a:spLocks/>
            </p:cNvSpPr>
            <p:nvPr/>
          </p:nvSpPr>
          <p:spPr bwMode="auto">
            <a:xfrm>
              <a:off x="3751" y="1738"/>
              <a:ext cx="324" cy="70"/>
            </a:xfrm>
            <a:custGeom>
              <a:avLst/>
              <a:gdLst>
                <a:gd name="T0" fmla="*/ 7 w 847"/>
                <a:gd name="T1" fmla="*/ 169 h 176"/>
                <a:gd name="T2" fmla="*/ 16 w 847"/>
                <a:gd name="T3" fmla="*/ 160 h 176"/>
                <a:gd name="T4" fmla="*/ 27 w 847"/>
                <a:gd name="T5" fmla="*/ 150 h 176"/>
                <a:gd name="T6" fmla="*/ 37 w 847"/>
                <a:gd name="T7" fmla="*/ 141 h 176"/>
                <a:gd name="T8" fmla="*/ 48 w 847"/>
                <a:gd name="T9" fmla="*/ 132 h 176"/>
                <a:gd name="T10" fmla="*/ 59 w 847"/>
                <a:gd name="T11" fmla="*/ 124 h 176"/>
                <a:gd name="T12" fmla="*/ 69 w 847"/>
                <a:gd name="T13" fmla="*/ 115 h 176"/>
                <a:gd name="T14" fmla="*/ 81 w 847"/>
                <a:gd name="T15" fmla="*/ 108 h 176"/>
                <a:gd name="T16" fmla="*/ 92 w 847"/>
                <a:gd name="T17" fmla="*/ 100 h 176"/>
                <a:gd name="T18" fmla="*/ 104 w 847"/>
                <a:gd name="T19" fmla="*/ 93 h 176"/>
                <a:gd name="T20" fmla="*/ 123 w 847"/>
                <a:gd name="T21" fmla="*/ 81 h 176"/>
                <a:gd name="T22" fmla="*/ 145 w 847"/>
                <a:gd name="T23" fmla="*/ 68 h 176"/>
                <a:gd name="T24" fmla="*/ 168 w 847"/>
                <a:gd name="T25" fmla="*/ 58 h 176"/>
                <a:gd name="T26" fmla="*/ 193 w 847"/>
                <a:gd name="T27" fmla="*/ 47 h 176"/>
                <a:gd name="T28" fmla="*/ 216 w 847"/>
                <a:gd name="T29" fmla="*/ 37 h 176"/>
                <a:gd name="T30" fmla="*/ 240 w 847"/>
                <a:gd name="T31" fmla="*/ 30 h 176"/>
                <a:gd name="T32" fmla="*/ 264 w 847"/>
                <a:gd name="T33" fmla="*/ 23 h 176"/>
                <a:gd name="T34" fmla="*/ 288 w 847"/>
                <a:gd name="T35" fmla="*/ 16 h 176"/>
                <a:gd name="T36" fmla="*/ 312 w 847"/>
                <a:gd name="T37" fmla="*/ 12 h 176"/>
                <a:gd name="T38" fmla="*/ 336 w 847"/>
                <a:gd name="T39" fmla="*/ 8 h 176"/>
                <a:gd name="T40" fmla="*/ 359 w 847"/>
                <a:gd name="T41" fmla="*/ 4 h 176"/>
                <a:gd name="T42" fmla="*/ 382 w 847"/>
                <a:gd name="T43" fmla="*/ 2 h 176"/>
                <a:gd name="T44" fmla="*/ 405 w 847"/>
                <a:gd name="T45" fmla="*/ 0 h 176"/>
                <a:gd name="T46" fmla="*/ 427 w 847"/>
                <a:gd name="T47" fmla="*/ 0 h 176"/>
                <a:gd name="T48" fmla="*/ 450 w 847"/>
                <a:gd name="T49" fmla="*/ 0 h 176"/>
                <a:gd name="T50" fmla="*/ 471 w 847"/>
                <a:gd name="T51" fmla="*/ 1 h 176"/>
                <a:gd name="T52" fmla="*/ 491 w 847"/>
                <a:gd name="T53" fmla="*/ 3 h 176"/>
                <a:gd name="T54" fmla="*/ 511 w 847"/>
                <a:gd name="T55" fmla="*/ 5 h 176"/>
                <a:gd name="T56" fmla="*/ 530 w 847"/>
                <a:gd name="T57" fmla="*/ 10 h 176"/>
                <a:gd name="T58" fmla="*/ 549 w 847"/>
                <a:gd name="T59" fmla="*/ 13 h 176"/>
                <a:gd name="T60" fmla="*/ 567 w 847"/>
                <a:gd name="T61" fmla="*/ 18 h 176"/>
                <a:gd name="T62" fmla="*/ 584 w 847"/>
                <a:gd name="T63" fmla="*/ 24 h 176"/>
                <a:gd name="T64" fmla="*/ 600 w 847"/>
                <a:gd name="T65" fmla="*/ 29 h 176"/>
                <a:gd name="T66" fmla="*/ 616 w 847"/>
                <a:gd name="T67" fmla="*/ 35 h 176"/>
                <a:gd name="T68" fmla="*/ 632 w 847"/>
                <a:gd name="T69" fmla="*/ 43 h 176"/>
                <a:gd name="T70" fmla="*/ 648 w 847"/>
                <a:gd name="T71" fmla="*/ 50 h 176"/>
                <a:gd name="T72" fmla="*/ 664 w 847"/>
                <a:gd name="T73" fmla="*/ 59 h 176"/>
                <a:gd name="T74" fmla="*/ 678 w 847"/>
                <a:gd name="T75" fmla="*/ 67 h 176"/>
                <a:gd name="T76" fmla="*/ 693 w 847"/>
                <a:gd name="T77" fmla="*/ 77 h 176"/>
                <a:gd name="T78" fmla="*/ 709 w 847"/>
                <a:gd name="T79" fmla="*/ 86 h 176"/>
                <a:gd name="T80" fmla="*/ 725 w 847"/>
                <a:gd name="T81" fmla="*/ 96 h 176"/>
                <a:gd name="T82" fmla="*/ 741 w 847"/>
                <a:gd name="T83" fmla="*/ 107 h 176"/>
                <a:gd name="T84" fmla="*/ 757 w 847"/>
                <a:gd name="T85" fmla="*/ 117 h 176"/>
                <a:gd name="T86" fmla="*/ 774 w 847"/>
                <a:gd name="T87" fmla="*/ 128 h 176"/>
                <a:gd name="T88" fmla="*/ 791 w 847"/>
                <a:gd name="T89" fmla="*/ 140 h 176"/>
                <a:gd name="T90" fmla="*/ 809 w 847"/>
                <a:gd name="T91" fmla="*/ 151 h 176"/>
                <a:gd name="T92" fmla="*/ 828 w 847"/>
                <a:gd name="T93" fmla="*/ 163 h 176"/>
                <a:gd name="T94" fmla="*/ 847 w 847"/>
                <a:gd name="T95" fmla="*/ 17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7" h="176">
                  <a:moveTo>
                    <a:pt x="0" y="176"/>
                  </a:moveTo>
                  <a:lnTo>
                    <a:pt x="3" y="173"/>
                  </a:lnTo>
                  <a:lnTo>
                    <a:pt x="7" y="169"/>
                  </a:lnTo>
                  <a:lnTo>
                    <a:pt x="10" y="166"/>
                  </a:lnTo>
                  <a:lnTo>
                    <a:pt x="13" y="163"/>
                  </a:lnTo>
                  <a:lnTo>
                    <a:pt x="16" y="160"/>
                  </a:lnTo>
                  <a:lnTo>
                    <a:pt x="20" y="157"/>
                  </a:lnTo>
                  <a:lnTo>
                    <a:pt x="24" y="153"/>
                  </a:lnTo>
                  <a:lnTo>
                    <a:pt x="27" y="150"/>
                  </a:lnTo>
                  <a:lnTo>
                    <a:pt x="30" y="147"/>
                  </a:lnTo>
                  <a:lnTo>
                    <a:pt x="34" y="144"/>
                  </a:lnTo>
                  <a:lnTo>
                    <a:pt x="37" y="141"/>
                  </a:lnTo>
                  <a:lnTo>
                    <a:pt x="41" y="137"/>
                  </a:lnTo>
                  <a:lnTo>
                    <a:pt x="45" y="135"/>
                  </a:lnTo>
                  <a:lnTo>
                    <a:pt x="48" y="132"/>
                  </a:lnTo>
                  <a:lnTo>
                    <a:pt x="51" y="129"/>
                  </a:lnTo>
                  <a:lnTo>
                    <a:pt x="56" y="126"/>
                  </a:lnTo>
                  <a:lnTo>
                    <a:pt x="59" y="124"/>
                  </a:lnTo>
                  <a:lnTo>
                    <a:pt x="62" y="120"/>
                  </a:lnTo>
                  <a:lnTo>
                    <a:pt x="66" y="118"/>
                  </a:lnTo>
                  <a:lnTo>
                    <a:pt x="69" y="115"/>
                  </a:lnTo>
                  <a:lnTo>
                    <a:pt x="74" y="113"/>
                  </a:lnTo>
                  <a:lnTo>
                    <a:pt x="77" y="110"/>
                  </a:lnTo>
                  <a:lnTo>
                    <a:pt x="81" y="108"/>
                  </a:lnTo>
                  <a:lnTo>
                    <a:pt x="84" y="104"/>
                  </a:lnTo>
                  <a:lnTo>
                    <a:pt x="89" y="102"/>
                  </a:lnTo>
                  <a:lnTo>
                    <a:pt x="92" y="100"/>
                  </a:lnTo>
                  <a:lnTo>
                    <a:pt x="96" y="97"/>
                  </a:lnTo>
                  <a:lnTo>
                    <a:pt x="99" y="95"/>
                  </a:lnTo>
                  <a:lnTo>
                    <a:pt x="104" y="93"/>
                  </a:lnTo>
                  <a:lnTo>
                    <a:pt x="107" y="91"/>
                  </a:lnTo>
                  <a:lnTo>
                    <a:pt x="114" y="85"/>
                  </a:lnTo>
                  <a:lnTo>
                    <a:pt x="123" y="81"/>
                  </a:lnTo>
                  <a:lnTo>
                    <a:pt x="130" y="77"/>
                  </a:lnTo>
                  <a:lnTo>
                    <a:pt x="138" y="73"/>
                  </a:lnTo>
                  <a:lnTo>
                    <a:pt x="145" y="68"/>
                  </a:lnTo>
                  <a:lnTo>
                    <a:pt x="154" y="65"/>
                  </a:lnTo>
                  <a:lnTo>
                    <a:pt x="161" y="61"/>
                  </a:lnTo>
                  <a:lnTo>
                    <a:pt x="168" y="58"/>
                  </a:lnTo>
                  <a:lnTo>
                    <a:pt x="177" y="53"/>
                  </a:lnTo>
                  <a:lnTo>
                    <a:pt x="184" y="50"/>
                  </a:lnTo>
                  <a:lnTo>
                    <a:pt x="193" y="47"/>
                  </a:lnTo>
                  <a:lnTo>
                    <a:pt x="200" y="44"/>
                  </a:lnTo>
                  <a:lnTo>
                    <a:pt x="208" y="41"/>
                  </a:lnTo>
                  <a:lnTo>
                    <a:pt x="216" y="37"/>
                  </a:lnTo>
                  <a:lnTo>
                    <a:pt x="224" y="35"/>
                  </a:lnTo>
                  <a:lnTo>
                    <a:pt x="232" y="32"/>
                  </a:lnTo>
                  <a:lnTo>
                    <a:pt x="240" y="30"/>
                  </a:lnTo>
                  <a:lnTo>
                    <a:pt x="248" y="27"/>
                  </a:lnTo>
                  <a:lnTo>
                    <a:pt x="256" y="25"/>
                  </a:lnTo>
                  <a:lnTo>
                    <a:pt x="264" y="23"/>
                  </a:lnTo>
                  <a:lnTo>
                    <a:pt x="272" y="20"/>
                  </a:lnTo>
                  <a:lnTo>
                    <a:pt x="280" y="18"/>
                  </a:lnTo>
                  <a:lnTo>
                    <a:pt x="288" y="16"/>
                  </a:lnTo>
                  <a:lnTo>
                    <a:pt x="296" y="15"/>
                  </a:lnTo>
                  <a:lnTo>
                    <a:pt x="304" y="13"/>
                  </a:lnTo>
                  <a:lnTo>
                    <a:pt x="312" y="12"/>
                  </a:lnTo>
                  <a:lnTo>
                    <a:pt x="320" y="10"/>
                  </a:lnTo>
                  <a:lnTo>
                    <a:pt x="328" y="9"/>
                  </a:lnTo>
                  <a:lnTo>
                    <a:pt x="336" y="8"/>
                  </a:lnTo>
                  <a:lnTo>
                    <a:pt x="343" y="7"/>
                  </a:lnTo>
                  <a:lnTo>
                    <a:pt x="352" y="5"/>
                  </a:lnTo>
                  <a:lnTo>
                    <a:pt x="359" y="4"/>
                  </a:lnTo>
                  <a:lnTo>
                    <a:pt x="367" y="3"/>
                  </a:lnTo>
                  <a:lnTo>
                    <a:pt x="375" y="2"/>
                  </a:lnTo>
                  <a:lnTo>
                    <a:pt x="382" y="2"/>
                  </a:lnTo>
                  <a:lnTo>
                    <a:pt x="390" y="1"/>
                  </a:lnTo>
                  <a:lnTo>
                    <a:pt x="397" y="1"/>
                  </a:lnTo>
                  <a:lnTo>
                    <a:pt x="405" y="0"/>
                  </a:lnTo>
                  <a:lnTo>
                    <a:pt x="412" y="0"/>
                  </a:lnTo>
                  <a:lnTo>
                    <a:pt x="420" y="0"/>
                  </a:lnTo>
                  <a:lnTo>
                    <a:pt x="427" y="0"/>
                  </a:lnTo>
                  <a:lnTo>
                    <a:pt x="435" y="0"/>
                  </a:lnTo>
                  <a:lnTo>
                    <a:pt x="442" y="0"/>
                  </a:lnTo>
                  <a:lnTo>
                    <a:pt x="450" y="0"/>
                  </a:lnTo>
                  <a:lnTo>
                    <a:pt x="456" y="0"/>
                  </a:lnTo>
                  <a:lnTo>
                    <a:pt x="463" y="1"/>
                  </a:lnTo>
                  <a:lnTo>
                    <a:pt x="471" y="1"/>
                  </a:lnTo>
                  <a:lnTo>
                    <a:pt x="477" y="2"/>
                  </a:lnTo>
                  <a:lnTo>
                    <a:pt x="485" y="2"/>
                  </a:lnTo>
                  <a:lnTo>
                    <a:pt x="491" y="3"/>
                  </a:lnTo>
                  <a:lnTo>
                    <a:pt x="497" y="4"/>
                  </a:lnTo>
                  <a:lnTo>
                    <a:pt x="504" y="4"/>
                  </a:lnTo>
                  <a:lnTo>
                    <a:pt x="511" y="5"/>
                  </a:lnTo>
                  <a:lnTo>
                    <a:pt x="518" y="7"/>
                  </a:lnTo>
                  <a:lnTo>
                    <a:pt x="524" y="8"/>
                  </a:lnTo>
                  <a:lnTo>
                    <a:pt x="530" y="10"/>
                  </a:lnTo>
                  <a:lnTo>
                    <a:pt x="537" y="11"/>
                  </a:lnTo>
                  <a:lnTo>
                    <a:pt x="542" y="12"/>
                  </a:lnTo>
                  <a:lnTo>
                    <a:pt x="549" y="13"/>
                  </a:lnTo>
                  <a:lnTo>
                    <a:pt x="555" y="15"/>
                  </a:lnTo>
                  <a:lnTo>
                    <a:pt x="560" y="16"/>
                  </a:lnTo>
                  <a:lnTo>
                    <a:pt x="567" y="18"/>
                  </a:lnTo>
                  <a:lnTo>
                    <a:pt x="572" y="19"/>
                  </a:lnTo>
                  <a:lnTo>
                    <a:pt x="577" y="21"/>
                  </a:lnTo>
                  <a:lnTo>
                    <a:pt x="584" y="24"/>
                  </a:lnTo>
                  <a:lnTo>
                    <a:pt x="589" y="26"/>
                  </a:lnTo>
                  <a:lnTo>
                    <a:pt x="594" y="27"/>
                  </a:lnTo>
                  <a:lnTo>
                    <a:pt x="600" y="29"/>
                  </a:lnTo>
                  <a:lnTo>
                    <a:pt x="605" y="31"/>
                  </a:lnTo>
                  <a:lnTo>
                    <a:pt x="610" y="33"/>
                  </a:lnTo>
                  <a:lnTo>
                    <a:pt x="616" y="35"/>
                  </a:lnTo>
                  <a:lnTo>
                    <a:pt x="621" y="38"/>
                  </a:lnTo>
                  <a:lnTo>
                    <a:pt x="626" y="41"/>
                  </a:lnTo>
                  <a:lnTo>
                    <a:pt x="632" y="43"/>
                  </a:lnTo>
                  <a:lnTo>
                    <a:pt x="637" y="46"/>
                  </a:lnTo>
                  <a:lnTo>
                    <a:pt x="642" y="48"/>
                  </a:lnTo>
                  <a:lnTo>
                    <a:pt x="648" y="50"/>
                  </a:lnTo>
                  <a:lnTo>
                    <a:pt x="653" y="53"/>
                  </a:lnTo>
                  <a:lnTo>
                    <a:pt x="658" y="56"/>
                  </a:lnTo>
                  <a:lnTo>
                    <a:pt x="664" y="59"/>
                  </a:lnTo>
                  <a:lnTo>
                    <a:pt x="668" y="62"/>
                  </a:lnTo>
                  <a:lnTo>
                    <a:pt x="673" y="64"/>
                  </a:lnTo>
                  <a:lnTo>
                    <a:pt x="678" y="67"/>
                  </a:lnTo>
                  <a:lnTo>
                    <a:pt x="684" y="70"/>
                  </a:lnTo>
                  <a:lnTo>
                    <a:pt x="689" y="74"/>
                  </a:lnTo>
                  <a:lnTo>
                    <a:pt x="693" y="77"/>
                  </a:lnTo>
                  <a:lnTo>
                    <a:pt x="699" y="80"/>
                  </a:lnTo>
                  <a:lnTo>
                    <a:pt x="704" y="83"/>
                  </a:lnTo>
                  <a:lnTo>
                    <a:pt x="709" y="86"/>
                  </a:lnTo>
                  <a:lnTo>
                    <a:pt x="715" y="90"/>
                  </a:lnTo>
                  <a:lnTo>
                    <a:pt x="720" y="93"/>
                  </a:lnTo>
                  <a:lnTo>
                    <a:pt x="725" y="96"/>
                  </a:lnTo>
                  <a:lnTo>
                    <a:pt x="731" y="99"/>
                  </a:lnTo>
                  <a:lnTo>
                    <a:pt x="736" y="103"/>
                  </a:lnTo>
                  <a:lnTo>
                    <a:pt x="741" y="107"/>
                  </a:lnTo>
                  <a:lnTo>
                    <a:pt x="747" y="110"/>
                  </a:lnTo>
                  <a:lnTo>
                    <a:pt x="752" y="114"/>
                  </a:lnTo>
                  <a:lnTo>
                    <a:pt x="757" y="117"/>
                  </a:lnTo>
                  <a:lnTo>
                    <a:pt x="763" y="122"/>
                  </a:lnTo>
                  <a:lnTo>
                    <a:pt x="768" y="125"/>
                  </a:lnTo>
                  <a:lnTo>
                    <a:pt x="774" y="128"/>
                  </a:lnTo>
                  <a:lnTo>
                    <a:pt x="780" y="132"/>
                  </a:lnTo>
                  <a:lnTo>
                    <a:pt x="785" y="136"/>
                  </a:lnTo>
                  <a:lnTo>
                    <a:pt x="791" y="140"/>
                  </a:lnTo>
                  <a:lnTo>
                    <a:pt x="797" y="144"/>
                  </a:lnTo>
                  <a:lnTo>
                    <a:pt x="803" y="148"/>
                  </a:lnTo>
                  <a:lnTo>
                    <a:pt x="809" y="151"/>
                  </a:lnTo>
                  <a:lnTo>
                    <a:pt x="815" y="156"/>
                  </a:lnTo>
                  <a:lnTo>
                    <a:pt x="821" y="160"/>
                  </a:lnTo>
                  <a:lnTo>
                    <a:pt x="828" y="163"/>
                  </a:lnTo>
                  <a:lnTo>
                    <a:pt x="834" y="167"/>
                  </a:lnTo>
                  <a:lnTo>
                    <a:pt x="840" y="172"/>
                  </a:lnTo>
                  <a:lnTo>
                    <a:pt x="847" y="176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95" name="Freeform 327"/>
            <p:cNvSpPr>
              <a:spLocks/>
            </p:cNvSpPr>
            <p:nvPr/>
          </p:nvSpPr>
          <p:spPr bwMode="auto">
            <a:xfrm>
              <a:off x="3751" y="1808"/>
              <a:ext cx="324" cy="67"/>
            </a:xfrm>
            <a:custGeom>
              <a:avLst/>
              <a:gdLst>
                <a:gd name="T0" fmla="*/ 7 w 847"/>
                <a:gd name="T1" fmla="*/ 6 h 175"/>
                <a:gd name="T2" fmla="*/ 16 w 847"/>
                <a:gd name="T3" fmla="*/ 16 h 175"/>
                <a:gd name="T4" fmla="*/ 27 w 847"/>
                <a:gd name="T5" fmla="*/ 25 h 175"/>
                <a:gd name="T6" fmla="*/ 37 w 847"/>
                <a:gd name="T7" fmla="*/ 35 h 175"/>
                <a:gd name="T8" fmla="*/ 48 w 847"/>
                <a:gd name="T9" fmla="*/ 43 h 175"/>
                <a:gd name="T10" fmla="*/ 59 w 847"/>
                <a:gd name="T11" fmla="*/ 52 h 175"/>
                <a:gd name="T12" fmla="*/ 69 w 847"/>
                <a:gd name="T13" fmla="*/ 61 h 175"/>
                <a:gd name="T14" fmla="*/ 81 w 847"/>
                <a:gd name="T15" fmla="*/ 68 h 175"/>
                <a:gd name="T16" fmla="*/ 92 w 847"/>
                <a:gd name="T17" fmla="*/ 75 h 175"/>
                <a:gd name="T18" fmla="*/ 104 w 847"/>
                <a:gd name="T19" fmla="*/ 83 h 175"/>
                <a:gd name="T20" fmla="*/ 123 w 847"/>
                <a:gd name="T21" fmla="*/ 95 h 175"/>
                <a:gd name="T22" fmla="*/ 145 w 847"/>
                <a:gd name="T23" fmla="*/ 107 h 175"/>
                <a:gd name="T24" fmla="*/ 168 w 847"/>
                <a:gd name="T25" fmla="*/ 118 h 175"/>
                <a:gd name="T26" fmla="*/ 193 w 847"/>
                <a:gd name="T27" fmla="*/ 129 h 175"/>
                <a:gd name="T28" fmla="*/ 216 w 847"/>
                <a:gd name="T29" fmla="*/ 138 h 175"/>
                <a:gd name="T30" fmla="*/ 240 w 847"/>
                <a:gd name="T31" fmla="*/ 146 h 175"/>
                <a:gd name="T32" fmla="*/ 264 w 847"/>
                <a:gd name="T33" fmla="*/ 153 h 175"/>
                <a:gd name="T34" fmla="*/ 288 w 847"/>
                <a:gd name="T35" fmla="*/ 160 h 175"/>
                <a:gd name="T36" fmla="*/ 312 w 847"/>
                <a:gd name="T37" fmla="*/ 164 h 175"/>
                <a:gd name="T38" fmla="*/ 336 w 847"/>
                <a:gd name="T39" fmla="*/ 168 h 175"/>
                <a:gd name="T40" fmla="*/ 359 w 847"/>
                <a:gd name="T41" fmla="*/ 171 h 175"/>
                <a:gd name="T42" fmla="*/ 382 w 847"/>
                <a:gd name="T43" fmla="*/ 173 h 175"/>
                <a:gd name="T44" fmla="*/ 405 w 847"/>
                <a:gd name="T45" fmla="*/ 175 h 175"/>
                <a:gd name="T46" fmla="*/ 427 w 847"/>
                <a:gd name="T47" fmla="*/ 175 h 175"/>
                <a:gd name="T48" fmla="*/ 450 w 847"/>
                <a:gd name="T49" fmla="*/ 175 h 175"/>
                <a:gd name="T50" fmla="*/ 471 w 847"/>
                <a:gd name="T51" fmla="*/ 174 h 175"/>
                <a:gd name="T52" fmla="*/ 491 w 847"/>
                <a:gd name="T53" fmla="*/ 172 h 175"/>
                <a:gd name="T54" fmla="*/ 511 w 847"/>
                <a:gd name="T55" fmla="*/ 170 h 175"/>
                <a:gd name="T56" fmla="*/ 530 w 847"/>
                <a:gd name="T57" fmla="*/ 166 h 175"/>
                <a:gd name="T58" fmla="*/ 549 w 847"/>
                <a:gd name="T59" fmla="*/ 163 h 175"/>
                <a:gd name="T60" fmla="*/ 567 w 847"/>
                <a:gd name="T61" fmla="*/ 157 h 175"/>
                <a:gd name="T62" fmla="*/ 584 w 847"/>
                <a:gd name="T63" fmla="*/ 152 h 175"/>
                <a:gd name="T64" fmla="*/ 600 w 847"/>
                <a:gd name="T65" fmla="*/ 147 h 175"/>
                <a:gd name="T66" fmla="*/ 616 w 847"/>
                <a:gd name="T67" fmla="*/ 139 h 175"/>
                <a:gd name="T68" fmla="*/ 632 w 847"/>
                <a:gd name="T69" fmla="*/ 133 h 175"/>
                <a:gd name="T70" fmla="*/ 648 w 847"/>
                <a:gd name="T71" fmla="*/ 125 h 175"/>
                <a:gd name="T72" fmla="*/ 664 w 847"/>
                <a:gd name="T73" fmla="*/ 117 h 175"/>
                <a:gd name="T74" fmla="*/ 678 w 847"/>
                <a:gd name="T75" fmla="*/ 108 h 175"/>
                <a:gd name="T76" fmla="*/ 693 w 847"/>
                <a:gd name="T77" fmla="*/ 99 h 175"/>
                <a:gd name="T78" fmla="*/ 709 w 847"/>
                <a:gd name="T79" fmla="*/ 89 h 175"/>
                <a:gd name="T80" fmla="*/ 725 w 847"/>
                <a:gd name="T81" fmla="*/ 80 h 175"/>
                <a:gd name="T82" fmla="*/ 741 w 847"/>
                <a:gd name="T83" fmla="*/ 69 h 175"/>
                <a:gd name="T84" fmla="*/ 757 w 847"/>
                <a:gd name="T85" fmla="*/ 58 h 175"/>
                <a:gd name="T86" fmla="*/ 774 w 847"/>
                <a:gd name="T87" fmla="*/ 47 h 175"/>
                <a:gd name="T88" fmla="*/ 791 w 847"/>
                <a:gd name="T89" fmla="*/ 36 h 175"/>
                <a:gd name="T90" fmla="*/ 809 w 847"/>
                <a:gd name="T91" fmla="*/ 24 h 175"/>
                <a:gd name="T92" fmla="*/ 828 w 847"/>
                <a:gd name="T93" fmla="*/ 12 h 175"/>
                <a:gd name="T94" fmla="*/ 847 w 847"/>
                <a:gd name="T95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7" h="175">
                  <a:moveTo>
                    <a:pt x="0" y="0"/>
                  </a:moveTo>
                  <a:lnTo>
                    <a:pt x="3" y="3"/>
                  </a:lnTo>
                  <a:lnTo>
                    <a:pt x="7" y="6"/>
                  </a:lnTo>
                  <a:lnTo>
                    <a:pt x="10" y="9"/>
                  </a:lnTo>
                  <a:lnTo>
                    <a:pt x="13" y="13"/>
                  </a:lnTo>
                  <a:lnTo>
                    <a:pt x="16" y="16"/>
                  </a:lnTo>
                  <a:lnTo>
                    <a:pt x="20" y="19"/>
                  </a:lnTo>
                  <a:lnTo>
                    <a:pt x="24" y="22"/>
                  </a:lnTo>
                  <a:lnTo>
                    <a:pt x="27" y="25"/>
                  </a:lnTo>
                  <a:lnTo>
                    <a:pt x="30" y="29"/>
                  </a:lnTo>
                  <a:lnTo>
                    <a:pt x="34" y="32"/>
                  </a:lnTo>
                  <a:lnTo>
                    <a:pt x="37" y="35"/>
                  </a:lnTo>
                  <a:lnTo>
                    <a:pt x="41" y="38"/>
                  </a:lnTo>
                  <a:lnTo>
                    <a:pt x="45" y="40"/>
                  </a:lnTo>
                  <a:lnTo>
                    <a:pt x="48" y="43"/>
                  </a:lnTo>
                  <a:lnTo>
                    <a:pt x="51" y="47"/>
                  </a:lnTo>
                  <a:lnTo>
                    <a:pt x="56" y="49"/>
                  </a:lnTo>
                  <a:lnTo>
                    <a:pt x="59" y="52"/>
                  </a:lnTo>
                  <a:lnTo>
                    <a:pt x="62" y="55"/>
                  </a:lnTo>
                  <a:lnTo>
                    <a:pt x="66" y="57"/>
                  </a:lnTo>
                  <a:lnTo>
                    <a:pt x="69" y="61"/>
                  </a:lnTo>
                  <a:lnTo>
                    <a:pt x="74" y="63"/>
                  </a:lnTo>
                  <a:lnTo>
                    <a:pt x="77" y="66"/>
                  </a:lnTo>
                  <a:lnTo>
                    <a:pt x="81" y="68"/>
                  </a:lnTo>
                  <a:lnTo>
                    <a:pt x="84" y="71"/>
                  </a:lnTo>
                  <a:lnTo>
                    <a:pt x="89" y="73"/>
                  </a:lnTo>
                  <a:lnTo>
                    <a:pt x="92" y="75"/>
                  </a:lnTo>
                  <a:lnTo>
                    <a:pt x="96" y="79"/>
                  </a:lnTo>
                  <a:lnTo>
                    <a:pt x="99" y="81"/>
                  </a:lnTo>
                  <a:lnTo>
                    <a:pt x="104" y="83"/>
                  </a:lnTo>
                  <a:lnTo>
                    <a:pt x="107" y="85"/>
                  </a:lnTo>
                  <a:lnTo>
                    <a:pt x="114" y="90"/>
                  </a:lnTo>
                  <a:lnTo>
                    <a:pt x="123" y="95"/>
                  </a:lnTo>
                  <a:lnTo>
                    <a:pt x="130" y="99"/>
                  </a:lnTo>
                  <a:lnTo>
                    <a:pt x="138" y="103"/>
                  </a:lnTo>
                  <a:lnTo>
                    <a:pt x="145" y="107"/>
                  </a:lnTo>
                  <a:lnTo>
                    <a:pt x="154" y="111"/>
                  </a:lnTo>
                  <a:lnTo>
                    <a:pt x="161" y="115"/>
                  </a:lnTo>
                  <a:lnTo>
                    <a:pt x="168" y="118"/>
                  </a:lnTo>
                  <a:lnTo>
                    <a:pt x="177" y="122"/>
                  </a:lnTo>
                  <a:lnTo>
                    <a:pt x="184" y="125"/>
                  </a:lnTo>
                  <a:lnTo>
                    <a:pt x="193" y="129"/>
                  </a:lnTo>
                  <a:lnTo>
                    <a:pt x="200" y="132"/>
                  </a:lnTo>
                  <a:lnTo>
                    <a:pt x="208" y="135"/>
                  </a:lnTo>
                  <a:lnTo>
                    <a:pt x="216" y="138"/>
                  </a:lnTo>
                  <a:lnTo>
                    <a:pt x="224" y="140"/>
                  </a:lnTo>
                  <a:lnTo>
                    <a:pt x="232" y="144"/>
                  </a:lnTo>
                  <a:lnTo>
                    <a:pt x="240" y="146"/>
                  </a:lnTo>
                  <a:lnTo>
                    <a:pt x="248" y="149"/>
                  </a:lnTo>
                  <a:lnTo>
                    <a:pt x="256" y="151"/>
                  </a:lnTo>
                  <a:lnTo>
                    <a:pt x="264" y="153"/>
                  </a:lnTo>
                  <a:lnTo>
                    <a:pt x="272" y="155"/>
                  </a:lnTo>
                  <a:lnTo>
                    <a:pt x="280" y="157"/>
                  </a:lnTo>
                  <a:lnTo>
                    <a:pt x="288" y="160"/>
                  </a:lnTo>
                  <a:lnTo>
                    <a:pt x="296" y="161"/>
                  </a:lnTo>
                  <a:lnTo>
                    <a:pt x="304" y="163"/>
                  </a:lnTo>
                  <a:lnTo>
                    <a:pt x="312" y="164"/>
                  </a:lnTo>
                  <a:lnTo>
                    <a:pt x="320" y="166"/>
                  </a:lnTo>
                  <a:lnTo>
                    <a:pt x="328" y="167"/>
                  </a:lnTo>
                  <a:lnTo>
                    <a:pt x="336" y="168"/>
                  </a:lnTo>
                  <a:lnTo>
                    <a:pt x="343" y="169"/>
                  </a:lnTo>
                  <a:lnTo>
                    <a:pt x="352" y="170"/>
                  </a:lnTo>
                  <a:lnTo>
                    <a:pt x="359" y="171"/>
                  </a:lnTo>
                  <a:lnTo>
                    <a:pt x="367" y="172"/>
                  </a:lnTo>
                  <a:lnTo>
                    <a:pt x="375" y="173"/>
                  </a:lnTo>
                  <a:lnTo>
                    <a:pt x="382" y="173"/>
                  </a:lnTo>
                  <a:lnTo>
                    <a:pt x="390" y="174"/>
                  </a:lnTo>
                  <a:lnTo>
                    <a:pt x="397" y="174"/>
                  </a:lnTo>
                  <a:lnTo>
                    <a:pt x="405" y="175"/>
                  </a:lnTo>
                  <a:lnTo>
                    <a:pt x="412" y="175"/>
                  </a:lnTo>
                  <a:lnTo>
                    <a:pt x="420" y="175"/>
                  </a:lnTo>
                  <a:lnTo>
                    <a:pt x="427" y="175"/>
                  </a:lnTo>
                  <a:lnTo>
                    <a:pt x="435" y="175"/>
                  </a:lnTo>
                  <a:lnTo>
                    <a:pt x="442" y="175"/>
                  </a:lnTo>
                  <a:lnTo>
                    <a:pt x="450" y="175"/>
                  </a:lnTo>
                  <a:lnTo>
                    <a:pt x="456" y="175"/>
                  </a:lnTo>
                  <a:lnTo>
                    <a:pt x="463" y="174"/>
                  </a:lnTo>
                  <a:lnTo>
                    <a:pt x="471" y="174"/>
                  </a:lnTo>
                  <a:lnTo>
                    <a:pt x="477" y="173"/>
                  </a:lnTo>
                  <a:lnTo>
                    <a:pt x="485" y="173"/>
                  </a:lnTo>
                  <a:lnTo>
                    <a:pt x="491" y="172"/>
                  </a:lnTo>
                  <a:lnTo>
                    <a:pt x="497" y="171"/>
                  </a:lnTo>
                  <a:lnTo>
                    <a:pt x="504" y="170"/>
                  </a:lnTo>
                  <a:lnTo>
                    <a:pt x="511" y="170"/>
                  </a:lnTo>
                  <a:lnTo>
                    <a:pt x="518" y="169"/>
                  </a:lnTo>
                  <a:lnTo>
                    <a:pt x="524" y="168"/>
                  </a:lnTo>
                  <a:lnTo>
                    <a:pt x="530" y="166"/>
                  </a:lnTo>
                  <a:lnTo>
                    <a:pt x="537" y="165"/>
                  </a:lnTo>
                  <a:lnTo>
                    <a:pt x="542" y="164"/>
                  </a:lnTo>
                  <a:lnTo>
                    <a:pt x="549" y="163"/>
                  </a:lnTo>
                  <a:lnTo>
                    <a:pt x="555" y="161"/>
                  </a:lnTo>
                  <a:lnTo>
                    <a:pt x="560" y="160"/>
                  </a:lnTo>
                  <a:lnTo>
                    <a:pt x="567" y="157"/>
                  </a:lnTo>
                  <a:lnTo>
                    <a:pt x="572" y="156"/>
                  </a:lnTo>
                  <a:lnTo>
                    <a:pt x="577" y="154"/>
                  </a:lnTo>
                  <a:lnTo>
                    <a:pt x="584" y="152"/>
                  </a:lnTo>
                  <a:lnTo>
                    <a:pt x="589" y="150"/>
                  </a:lnTo>
                  <a:lnTo>
                    <a:pt x="594" y="149"/>
                  </a:lnTo>
                  <a:lnTo>
                    <a:pt x="600" y="147"/>
                  </a:lnTo>
                  <a:lnTo>
                    <a:pt x="605" y="145"/>
                  </a:lnTo>
                  <a:lnTo>
                    <a:pt x="610" y="142"/>
                  </a:lnTo>
                  <a:lnTo>
                    <a:pt x="616" y="139"/>
                  </a:lnTo>
                  <a:lnTo>
                    <a:pt x="621" y="137"/>
                  </a:lnTo>
                  <a:lnTo>
                    <a:pt x="626" y="135"/>
                  </a:lnTo>
                  <a:lnTo>
                    <a:pt x="632" y="133"/>
                  </a:lnTo>
                  <a:lnTo>
                    <a:pt x="637" y="130"/>
                  </a:lnTo>
                  <a:lnTo>
                    <a:pt x="642" y="128"/>
                  </a:lnTo>
                  <a:lnTo>
                    <a:pt x="648" y="125"/>
                  </a:lnTo>
                  <a:lnTo>
                    <a:pt x="653" y="122"/>
                  </a:lnTo>
                  <a:lnTo>
                    <a:pt x="658" y="120"/>
                  </a:lnTo>
                  <a:lnTo>
                    <a:pt x="664" y="117"/>
                  </a:lnTo>
                  <a:lnTo>
                    <a:pt x="668" y="114"/>
                  </a:lnTo>
                  <a:lnTo>
                    <a:pt x="673" y="112"/>
                  </a:lnTo>
                  <a:lnTo>
                    <a:pt x="678" y="108"/>
                  </a:lnTo>
                  <a:lnTo>
                    <a:pt x="684" y="105"/>
                  </a:lnTo>
                  <a:lnTo>
                    <a:pt x="689" y="102"/>
                  </a:lnTo>
                  <a:lnTo>
                    <a:pt x="693" y="99"/>
                  </a:lnTo>
                  <a:lnTo>
                    <a:pt x="699" y="96"/>
                  </a:lnTo>
                  <a:lnTo>
                    <a:pt x="704" y="92"/>
                  </a:lnTo>
                  <a:lnTo>
                    <a:pt x="709" y="89"/>
                  </a:lnTo>
                  <a:lnTo>
                    <a:pt x="715" y="86"/>
                  </a:lnTo>
                  <a:lnTo>
                    <a:pt x="720" y="83"/>
                  </a:lnTo>
                  <a:lnTo>
                    <a:pt x="725" y="80"/>
                  </a:lnTo>
                  <a:lnTo>
                    <a:pt x="731" y="76"/>
                  </a:lnTo>
                  <a:lnTo>
                    <a:pt x="736" y="72"/>
                  </a:lnTo>
                  <a:lnTo>
                    <a:pt x="741" y="69"/>
                  </a:lnTo>
                  <a:lnTo>
                    <a:pt x="747" y="66"/>
                  </a:lnTo>
                  <a:lnTo>
                    <a:pt x="752" y="62"/>
                  </a:lnTo>
                  <a:lnTo>
                    <a:pt x="757" y="58"/>
                  </a:lnTo>
                  <a:lnTo>
                    <a:pt x="763" y="54"/>
                  </a:lnTo>
                  <a:lnTo>
                    <a:pt x="768" y="51"/>
                  </a:lnTo>
                  <a:lnTo>
                    <a:pt x="774" y="47"/>
                  </a:lnTo>
                  <a:lnTo>
                    <a:pt x="780" y="43"/>
                  </a:lnTo>
                  <a:lnTo>
                    <a:pt x="785" y="39"/>
                  </a:lnTo>
                  <a:lnTo>
                    <a:pt x="791" y="36"/>
                  </a:lnTo>
                  <a:lnTo>
                    <a:pt x="797" y="32"/>
                  </a:lnTo>
                  <a:lnTo>
                    <a:pt x="803" y="27"/>
                  </a:lnTo>
                  <a:lnTo>
                    <a:pt x="809" y="24"/>
                  </a:lnTo>
                  <a:lnTo>
                    <a:pt x="815" y="20"/>
                  </a:lnTo>
                  <a:lnTo>
                    <a:pt x="821" y="16"/>
                  </a:lnTo>
                  <a:lnTo>
                    <a:pt x="828" y="12"/>
                  </a:lnTo>
                  <a:lnTo>
                    <a:pt x="834" y="8"/>
                  </a:lnTo>
                  <a:lnTo>
                    <a:pt x="840" y="4"/>
                  </a:lnTo>
                  <a:lnTo>
                    <a:pt x="847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96" name="Line 328"/>
            <p:cNvSpPr>
              <a:spLocks noChangeShapeType="1"/>
            </p:cNvSpPr>
            <p:nvPr/>
          </p:nvSpPr>
          <p:spPr bwMode="auto">
            <a:xfrm flipV="1">
              <a:off x="3769" y="1749"/>
              <a:ext cx="75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97" name="Line 329"/>
            <p:cNvSpPr>
              <a:spLocks noChangeShapeType="1"/>
            </p:cNvSpPr>
            <p:nvPr/>
          </p:nvSpPr>
          <p:spPr bwMode="auto">
            <a:xfrm flipV="1">
              <a:off x="3836" y="1744"/>
              <a:ext cx="118" cy="11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98" name="Line 330"/>
            <p:cNvSpPr>
              <a:spLocks noChangeShapeType="1"/>
            </p:cNvSpPr>
            <p:nvPr/>
          </p:nvSpPr>
          <p:spPr bwMode="auto">
            <a:xfrm flipV="1">
              <a:off x="3925" y="1773"/>
              <a:ext cx="99" cy="10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699" name="Freeform 331"/>
            <p:cNvSpPr>
              <a:spLocks/>
            </p:cNvSpPr>
            <p:nvPr/>
          </p:nvSpPr>
          <p:spPr bwMode="auto">
            <a:xfrm>
              <a:off x="3427" y="1808"/>
              <a:ext cx="324" cy="67"/>
            </a:xfrm>
            <a:custGeom>
              <a:avLst/>
              <a:gdLst>
                <a:gd name="T0" fmla="*/ 840 w 847"/>
                <a:gd name="T1" fmla="*/ 6 h 175"/>
                <a:gd name="T2" fmla="*/ 830 w 847"/>
                <a:gd name="T3" fmla="*/ 16 h 175"/>
                <a:gd name="T4" fmla="*/ 820 w 847"/>
                <a:gd name="T5" fmla="*/ 25 h 175"/>
                <a:gd name="T6" fmla="*/ 809 w 847"/>
                <a:gd name="T7" fmla="*/ 35 h 175"/>
                <a:gd name="T8" fmla="*/ 798 w 847"/>
                <a:gd name="T9" fmla="*/ 43 h 175"/>
                <a:gd name="T10" fmla="*/ 788 w 847"/>
                <a:gd name="T11" fmla="*/ 52 h 175"/>
                <a:gd name="T12" fmla="*/ 777 w 847"/>
                <a:gd name="T13" fmla="*/ 61 h 175"/>
                <a:gd name="T14" fmla="*/ 766 w 847"/>
                <a:gd name="T15" fmla="*/ 68 h 175"/>
                <a:gd name="T16" fmla="*/ 755 w 847"/>
                <a:gd name="T17" fmla="*/ 75 h 175"/>
                <a:gd name="T18" fmla="*/ 744 w 847"/>
                <a:gd name="T19" fmla="*/ 83 h 175"/>
                <a:gd name="T20" fmla="*/ 725 w 847"/>
                <a:gd name="T21" fmla="*/ 95 h 175"/>
                <a:gd name="T22" fmla="*/ 701 w 847"/>
                <a:gd name="T23" fmla="*/ 107 h 175"/>
                <a:gd name="T24" fmla="*/ 678 w 847"/>
                <a:gd name="T25" fmla="*/ 118 h 175"/>
                <a:gd name="T26" fmla="*/ 654 w 847"/>
                <a:gd name="T27" fmla="*/ 129 h 175"/>
                <a:gd name="T28" fmla="*/ 630 w 847"/>
                <a:gd name="T29" fmla="*/ 138 h 175"/>
                <a:gd name="T30" fmla="*/ 607 w 847"/>
                <a:gd name="T31" fmla="*/ 146 h 175"/>
                <a:gd name="T32" fmla="*/ 582 w 847"/>
                <a:gd name="T33" fmla="*/ 153 h 175"/>
                <a:gd name="T34" fmla="*/ 559 w 847"/>
                <a:gd name="T35" fmla="*/ 160 h 175"/>
                <a:gd name="T36" fmla="*/ 535 w 847"/>
                <a:gd name="T37" fmla="*/ 164 h 175"/>
                <a:gd name="T38" fmla="*/ 511 w 847"/>
                <a:gd name="T39" fmla="*/ 168 h 175"/>
                <a:gd name="T40" fmla="*/ 487 w 847"/>
                <a:gd name="T41" fmla="*/ 171 h 175"/>
                <a:gd name="T42" fmla="*/ 465 w 847"/>
                <a:gd name="T43" fmla="*/ 173 h 175"/>
                <a:gd name="T44" fmla="*/ 442 w 847"/>
                <a:gd name="T45" fmla="*/ 175 h 175"/>
                <a:gd name="T46" fmla="*/ 419 w 847"/>
                <a:gd name="T47" fmla="*/ 175 h 175"/>
                <a:gd name="T48" fmla="*/ 398 w 847"/>
                <a:gd name="T49" fmla="*/ 175 h 175"/>
                <a:gd name="T50" fmla="*/ 377 w 847"/>
                <a:gd name="T51" fmla="*/ 174 h 175"/>
                <a:gd name="T52" fmla="*/ 355 w 847"/>
                <a:gd name="T53" fmla="*/ 172 h 175"/>
                <a:gd name="T54" fmla="*/ 336 w 847"/>
                <a:gd name="T55" fmla="*/ 170 h 175"/>
                <a:gd name="T56" fmla="*/ 317 w 847"/>
                <a:gd name="T57" fmla="*/ 166 h 175"/>
                <a:gd name="T58" fmla="*/ 298 w 847"/>
                <a:gd name="T59" fmla="*/ 163 h 175"/>
                <a:gd name="T60" fmla="*/ 281 w 847"/>
                <a:gd name="T61" fmla="*/ 157 h 175"/>
                <a:gd name="T62" fmla="*/ 264 w 847"/>
                <a:gd name="T63" fmla="*/ 152 h 175"/>
                <a:gd name="T64" fmla="*/ 247 w 847"/>
                <a:gd name="T65" fmla="*/ 147 h 175"/>
                <a:gd name="T66" fmla="*/ 231 w 847"/>
                <a:gd name="T67" fmla="*/ 139 h 175"/>
                <a:gd name="T68" fmla="*/ 215 w 847"/>
                <a:gd name="T69" fmla="*/ 133 h 175"/>
                <a:gd name="T70" fmla="*/ 199 w 847"/>
                <a:gd name="T71" fmla="*/ 125 h 175"/>
                <a:gd name="T72" fmla="*/ 184 w 847"/>
                <a:gd name="T73" fmla="*/ 117 h 175"/>
                <a:gd name="T74" fmla="*/ 168 w 847"/>
                <a:gd name="T75" fmla="*/ 108 h 175"/>
                <a:gd name="T76" fmla="*/ 153 w 847"/>
                <a:gd name="T77" fmla="*/ 99 h 175"/>
                <a:gd name="T78" fmla="*/ 137 w 847"/>
                <a:gd name="T79" fmla="*/ 89 h 175"/>
                <a:gd name="T80" fmla="*/ 122 w 847"/>
                <a:gd name="T81" fmla="*/ 80 h 175"/>
                <a:gd name="T82" fmla="*/ 106 w 847"/>
                <a:gd name="T83" fmla="*/ 69 h 175"/>
                <a:gd name="T84" fmla="*/ 89 w 847"/>
                <a:gd name="T85" fmla="*/ 58 h 175"/>
                <a:gd name="T86" fmla="*/ 73 w 847"/>
                <a:gd name="T87" fmla="*/ 47 h 175"/>
                <a:gd name="T88" fmla="*/ 55 w 847"/>
                <a:gd name="T89" fmla="*/ 36 h 175"/>
                <a:gd name="T90" fmla="*/ 38 w 847"/>
                <a:gd name="T91" fmla="*/ 24 h 175"/>
                <a:gd name="T92" fmla="*/ 19 w 847"/>
                <a:gd name="T93" fmla="*/ 12 h 175"/>
                <a:gd name="T94" fmla="*/ 0 w 847"/>
                <a:gd name="T95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7" h="175">
                  <a:moveTo>
                    <a:pt x="847" y="0"/>
                  </a:moveTo>
                  <a:lnTo>
                    <a:pt x="844" y="3"/>
                  </a:lnTo>
                  <a:lnTo>
                    <a:pt x="840" y="6"/>
                  </a:lnTo>
                  <a:lnTo>
                    <a:pt x="837" y="9"/>
                  </a:lnTo>
                  <a:lnTo>
                    <a:pt x="833" y="13"/>
                  </a:lnTo>
                  <a:lnTo>
                    <a:pt x="830" y="16"/>
                  </a:lnTo>
                  <a:lnTo>
                    <a:pt x="827" y="19"/>
                  </a:lnTo>
                  <a:lnTo>
                    <a:pt x="823" y="22"/>
                  </a:lnTo>
                  <a:lnTo>
                    <a:pt x="820" y="25"/>
                  </a:lnTo>
                  <a:lnTo>
                    <a:pt x="816" y="29"/>
                  </a:lnTo>
                  <a:lnTo>
                    <a:pt x="813" y="32"/>
                  </a:lnTo>
                  <a:lnTo>
                    <a:pt x="809" y="35"/>
                  </a:lnTo>
                  <a:lnTo>
                    <a:pt x="806" y="38"/>
                  </a:lnTo>
                  <a:lnTo>
                    <a:pt x="802" y="40"/>
                  </a:lnTo>
                  <a:lnTo>
                    <a:pt x="798" y="43"/>
                  </a:lnTo>
                  <a:lnTo>
                    <a:pt x="795" y="47"/>
                  </a:lnTo>
                  <a:lnTo>
                    <a:pt x="792" y="49"/>
                  </a:lnTo>
                  <a:lnTo>
                    <a:pt x="788" y="52"/>
                  </a:lnTo>
                  <a:lnTo>
                    <a:pt x="784" y="55"/>
                  </a:lnTo>
                  <a:lnTo>
                    <a:pt x="780" y="57"/>
                  </a:lnTo>
                  <a:lnTo>
                    <a:pt x="777" y="61"/>
                  </a:lnTo>
                  <a:lnTo>
                    <a:pt x="774" y="63"/>
                  </a:lnTo>
                  <a:lnTo>
                    <a:pt x="769" y="66"/>
                  </a:lnTo>
                  <a:lnTo>
                    <a:pt x="766" y="68"/>
                  </a:lnTo>
                  <a:lnTo>
                    <a:pt x="762" y="71"/>
                  </a:lnTo>
                  <a:lnTo>
                    <a:pt x="759" y="73"/>
                  </a:lnTo>
                  <a:lnTo>
                    <a:pt x="755" y="75"/>
                  </a:lnTo>
                  <a:lnTo>
                    <a:pt x="751" y="79"/>
                  </a:lnTo>
                  <a:lnTo>
                    <a:pt x="747" y="81"/>
                  </a:lnTo>
                  <a:lnTo>
                    <a:pt x="744" y="83"/>
                  </a:lnTo>
                  <a:lnTo>
                    <a:pt x="740" y="85"/>
                  </a:lnTo>
                  <a:lnTo>
                    <a:pt x="732" y="90"/>
                  </a:lnTo>
                  <a:lnTo>
                    <a:pt x="725" y="95"/>
                  </a:lnTo>
                  <a:lnTo>
                    <a:pt x="717" y="99"/>
                  </a:lnTo>
                  <a:lnTo>
                    <a:pt x="709" y="103"/>
                  </a:lnTo>
                  <a:lnTo>
                    <a:pt x="701" y="107"/>
                  </a:lnTo>
                  <a:lnTo>
                    <a:pt x="694" y="111"/>
                  </a:lnTo>
                  <a:lnTo>
                    <a:pt x="685" y="115"/>
                  </a:lnTo>
                  <a:lnTo>
                    <a:pt x="678" y="118"/>
                  </a:lnTo>
                  <a:lnTo>
                    <a:pt x="670" y="122"/>
                  </a:lnTo>
                  <a:lnTo>
                    <a:pt x="662" y="125"/>
                  </a:lnTo>
                  <a:lnTo>
                    <a:pt x="654" y="129"/>
                  </a:lnTo>
                  <a:lnTo>
                    <a:pt x="646" y="132"/>
                  </a:lnTo>
                  <a:lnTo>
                    <a:pt x="639" y="135"/>
                  </a:lnTo>
                  <a:lnTo>
                    <a:pt x="630" y="138"/>
                  </a:lnTo>
                  <a:lnTo>
                    <a:pt x="623" y="140"/>
                  </a:lnTo>
                  <a:lnTo>
                    <a:pt x="614" y="144"/>
                  </a:lnTo>
                  <a:lnTo>
                    <a:pt x="607" y="146"/>
                  </a:lnTo>
                  <a:lnTo>
                    <a:pt x="598" y="149"/>
                  </a:lnTo>
                  <a:lnTo>
                    <a:pt x="591" y="151"/>
                  </a:lnTo>
                  <a:lnTo>
                    <a:pt x="582" y="153"/>
                  </a:lnTo>
                  <a:lnTo>
                    <a:pt x="575" y="155"/>
                  </a:lnTo>
                  <a:lnTo>
                    <a:pt x="566" y="157"/>
                  </a:lnTo>
                  <a:lnTo>
                    <a:pt x="559" y="160"/>
                  </a:lnTo>
                  <a:lnTo>
                    <a:pt x="550" y="161"/>
                  </a:lnTo>
                  <a:lnTo>
                    <a:pt x="543" y="163"/>
                  </a:lnTo>
                  <a:lnTo>
                    <a:pt x="535" y="164"/>
                  </a:lnTo>
                  <a:lnTo>
                    <a:pt x="527" y="166"/>
                  </a:lnTo>
                  <a:lnTo>
                    <a:pt x="519" y="167"/>
                  </a:lnTo>
                  <a:lnTo>
                    <a:pt x="511" y="168"/>
                  </a:lnTo>
                  <a:lnTo>
                    <a:pt x="503" y="169"/>
                  </a:lnTo>
                  <a:lnTo>
                    <a:pt x="496" y="170"/>
                  </a:lnTo>
                  <a:lnTo>
                    <a:pt x="487" y="171"/>
                  </a:lnTo>
                  <a:lnTo>
                    <a:pt x="480" y="172"/>
                  </a:lnTo>
                  <a:lnTo>
                    <a:pt x="472" y="173"/>
                  </a:lnTo>
                  <a:lnTo>
                    <a:pt x="465" y="173"/>
                  </a:lnTo>
                  <a:lnTo>
                    <a:pt x="456" y="174"/>
                  </a:lnTo>
                  <a:lnTo>
                    <a:pt x="449" y="174"/>
                  </a:lnTo>
                  <a:lnTo>
                    <a:pt x="442" y="175"/>
                  </a:lnTo>
                  <a:lnTo>
                    <a:pt x="434" y="175"/>
                  </a:lnTo>
                  <a:lnTo>
                    <a:pt x="427" y="175"/>
                  </a:lnTo>
                  <a:lnTo>
                    <a:pt x="419" y="175"/>
                  </a:lnTo>
                  <a:lnTo>
                    <a:pt x="412" y="175"/>
                  </a:lnTo>
                  <a:lnTo>
                    <a:pt x="405" y="175"/>
                  </a:lnTo>
                  <a:lnTo>
                    <a:pt x="398" y="175"/>
                  </a:lnTo>
                  <a:lnTo>
                    <a:pt x="390" y="175"/>
                  </a:lnTo>
                  <a:lnTo>
                    <a:pt x="383" y="174"/>
                  </a:lnTo>
                  <a:lnTo>
                    <a:pt x="377" y="174"/>
                  </a:lnTo>
                  <a:lnTo>
                    <a:pt x="369" y="173"/>
                  </a:lnTo>
                  <a:lnTo>
                    <a:pt x="363" y="173"/>
                  </a:lnTo>
                  <a:lnTo>
                    <a:pt x="355" y="172"/>
                  </a:lnTo>
                  <a:lnTo>
                    <a:pt x="349" y="171"/>
                  </a:lnTo>
                  <a:lnTo>
                    <a:pt x="342" y="170"/>
                  </a:lnTo>
                  <a:lnTo>
                    <a:pt x="336" y="170"/>
                  </a:lnTo>
                  <a:lnTo>
                    <a:pt x="330" y="169"/>
                  </a:lnTo>
                  <a:lnTo>
                    <a:pt x="323" y="168"/>
                  </a:lnTo>
                  <a:lnTo>
                    <a:pt x="317" y="166"/>
                  </a:lnTo>
                  <a:lnTo>
                    <a:pt x="311" y="165"/>
                  </a:lnTo>
                  <a:lnTo>
                    <a:pt x="304" y="164"/>
                  </a:lnTo>
                  <a:lnTo>
                    <a:pt x="298" y="163"/>
                  </a:lnTo>
                  <a:lnTo>
                    <a:pt x="292" y="161"/>
                  </a:lnTo>
                  <a:lnTo>
                    <a:pt x="286" y="160"/>
                  </a:lnTo>
                  <a:lnTo>
                    <a:pt x="281" y="157"/>
                  </a:lnTo>
                  <a:lnTo>
                    <a:pt x="274" y="156"/>
                  </a:lnTo>
                  <a:lnTo>
                    <a:pt x="269" y="154"/>
                  </a:lnTo>
                  <a:lnTo>
                    <a:pt x="264" y="152"/>
                  </a:lnTo>
                  <a:lnTo>
                    <a:pt x="257" y="150"/>
                  </a:lnTo>
                  <a:lnTo>
                    <a:pt x="252" y="149"/>
                  </a:lnTo>
                  <a:lnTo>
                    <a:pt x="247" y="147"/>
                  </a:lnTo>
                  <a:lnTo>
                    <a:pt x="241" y="145"/>
                  </a:lnTo>
                  <a:lnTo>
                    <a:pt x="236" y="142"/>
                  </a:lnTo>
                  <a:lnTo>
                    <a:pt x="231" y="139"/>
                  </a:lnTo>
                  <a:lnTo>
                    <a:pt x="225" y="137"/>
                  </a:lnTo>
                  <a:lnTo>
                    <a:pt x="220" y="135"/>
                  </a:lnTo>
                  <a:lnTo>
                    <a:pt x="215" y="133"/>
                  </a:lnTo>
                  <a:lnTo>
                    <a:pt x="209" y="130"/>
                  </a:lnTo>
                  <a:lnTo>
                    <a:pt x="204" y="128"/>
                  </a:lnTo>
                  <a:lnTo>
                    <a:pt x="199" y="125"/>
                  </a:lnTo>
                  <a:lnTo>
                    <a:pt x="193" y="122"/>
                  </a:lnTo>
                  <a:lnTo>
                    <a:pt x="189" y="120"/>
                  </a:lnTo>
                  <a:lnTo>
                    <a:pt x="184" y="117"/>
                  </a:lnTo>
                  <a:lnTo>
                    <a:pt x="179" y="114"/>
                  </a:lnTo>
                  <a:lnTo>
                    <a:pt x="173" y="112"/>
                  </a:lnTo>
                  <a:lnTo>
                    <a:pt x="168" y="108"/>
                  </a:lnTo>
                  <a:lnTo>
                    <a:pt x="164" y="105"/>
                  </a:lnTo>
                  <a:lnTo>
                    <a:pt x="158" y="102"/>
                  </a:lnTo>
                  <a:lnTo>
                    <a:pt x="153" y="99"/>
                  </a:lnTo>
                  <a:lnTo>
                    <a:pt x="148" y="96"/>
                  </a:lnTo>
                  <a:lnTo>
                    <a:pt x="142" y="92"/>
                  </a:lnTo>
                  <a:lnTo>
                    <a:pt x="137" y="89"/>
                  </a:lnTo>
                  <a:lnTo>
                    <a:pt x="133" y="86"/>
                  </a:lnTo>
                  <a:lnTo>
                    <a:pt x="127" y="83"/>
                  </a:lnTo>
                  <a:lnTo>
                    <a:pt x="122" y="80"/>
                  </a:lnTo>
                  <a:lnTo>
                    <a:pt x="117" y="76"/>
                  </a:lnTo>
                  <a:lnTo>
                    <a:pt x="111" y="72"/>
                  </a:lnTo>
                  <a:lnTo>
                    <a:pt x="106" y="69"/>
                  </a:lnTo>
                  <a:lnTo>
                    <a:pt x="101" y="66"/>
                  </a:lnTo>
                  <a:lnTo>
                    <a:pt x="95" y="62"/>
                  </a:lnTo>
                  <a:lnTo>
                    <a:pt x="89" y="58"/>
                  </a:lnTo>
                  <a:lnTo>
                    <a:pt x="84" y="54"/>
                  </a:lnTo>
                  <a:lnTo>
                    <a:pt x="78" y="51"/>
                  </a:lnTo>
                  <a:lnTo>
                    <a:pt x="73" y="47"/>
                  </a:lnTo>
                  <a:lnTo>
                    <a:pt x="67" y="43"/>
                  </a:lnTo>
                  <a:lnTo>
                    <a:pt x="61" y="39"/>
                  </a:lnTo>
                  <a:lnTo>
                    <a:pt x="55" y="36"/>
                  </a:lnTo>
                  <a:lnTo>
                    <a:pt x="50" y="32"/>
                  </a:lnTo>
                  <a:lnTo>
                    <a:pt x="43" y="27"/>
                  </a:lnTo>
                  <a:lnTo>
                    <a:pt x="38" y="24"/>
                  </a:lnTo>
                  <a:lnTo>
                    <a:pt x="32" y="20"/>
                  </a:lnTo>
                  <a:lnTo>
                    <a:pt x="25" y="16"/>
                  </a:lnTo>
                  <a:lnTo>
                    <a:pt x="19" y="12"/>
                  </a:lnTo>
                  <a:lnTo>
                    <a:pt x="12" y="8"/>
                  </a:lnTo>
                  <a:lnTo>
                    <a:pt x="6" y="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700" name="Line 332"/>
            <p:cNvSpPr>
              <a:spLocks noChangeShapeType="1"/>
            </p:cNvSpPr>
            <p:nvPr/>
          </p:nvSpPr>
          <p:spPr bwMode="auto">
            <a:xfrm>
              <a:off x="3654" y="2553"/>
              <a:ext cx="0" cy="25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701" name="Line 333"/>
            <p:cNvSpPr>
              <a:spLocks noChangeShapeType="1"/>
            </p:cNvSpPr>
            <p:nvPr/>
          </p:nvSpPr>
          <p:spPr bwMode="auto">
            <a:xfrm>
              <a:off x="3847" y="2553"/>
              <a:ext cx="0" cy="25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702" name="Line 334"/>
            <p:cNvSpPr>
              <a:spLocks noChangeShapeType="1"/>
            </p:cNvSpPr>
            <p:nvPr/>
          </p:nvSpPr>
          <p:spPr bwMode="auto">
            <a:xfrm>
              <a:off x="3847" y="3423"/>
              <a:ext cx="0" cy="25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703" name="Line 335"/>
            <p:cNvSpPr>
              <a:spLocks noChangeShapeType="1"/>
            </p:cNvSpPr>
            <p:nvPr/>
          </p:nvSpPr>
          <p:spPr bwMode="auto">
            <a:xfrm>
              <a:off x="3654" y="3423"/>
              <a:ext cx="0" cy="25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704" name="Line 336"/>
            <p:cNvSpPr>
              <a:spLocks noChangeShapeType="1"/>
            </p:cNvSpPr>
            <p:nvPr/>
          </p:nvSpPr>
          <p:spPr bwMode="auto">
            <a:xfrm flipV="1">
              <a:off x="3314" y="3354"/>
              <a:ext cx="217" cy="12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705" name="Line 337"/>
            <p:cNvSpPr>
              <a:spLocks noChangeShapeType="1"/>
            </p:cNvSpPr>
            <p:nvPr/>
          </p:nvSpPr>
          <p:spPr bwMode="auto">
            <a:xfrm flipV="1">
              <a:off x="4067" y="2917"/>
              <a:ext cx="219" cy="12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706" name="Line 338"/>
            <p:cNvSpPr>
              <a:spLocks noChangeShapeType="1"/>
            </p:cNvSpPr>
            <p:nvPr/>
          </p:nvSpPr>
          <p:spPr bwMode="auto">
            <a:xfrm flipV="1">
              <a:off x="3215" y="3185"/>
              <a:ext cx="220" cy="12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707" name="Line 339"/>
            <p:cNvSpPr>
              <a:spLocks noChangeShapeType="1"/>
            </p:cNvSpPr>
            <p:nvPr/>
          </p:nvSpPr>
          <p:spPr bwMode="auto">
            <a:xfrm flipV="1">
              <a:off x="3970" y="2748"/>
              <a:ext cx="217" cy="12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708" name="Line 340"/>
            <p:cNvSpPr>
              <a:spLocks noChangeShapeType="1"/>
            </p:cNvSpPr>
            <p:nvPr/>
          </p:nvSpPr>
          <p:spPr bwMode="auto">
            <a:xfrm flipH="1" flipV="1">
              <a:off x="4067" y="3185"/>
              <a:ext cx="219" cy="12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709" name="Line 341"/>
            <p:cNvSpPr>
              <a:spLocks noChangeShapeType="1"/>
            </p:cNvSpPr>
            <p:nvPr/>
          </p:nvSpPr>
          <p:spPr bwMode="auto">
            <a:xfrm flipH="1" flipV="1">
              <a:off x="3314" y="2748"/>
              <a:ext cx="217" cy="129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710" name="Line 342"/>
            <p:cNvSpPr>
              <a:spLocks noChangeShapeType="1"/>
            </p:cNvSpPr>
            <p:nvPr/>
          </p:nvSpPr>
          <p:spPr bwMode="auto">
            <a:xfrm flipH="1" flipV="1">
              <a:off x="3970" y="3354"/>
              <a:ext cx="217" cy="125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711" name="Line 343"/>
            <p:cNvSpPr>
              <a:spLocks noChangeShapeType="1"/>
            </p:cNvSpPr>
            <p:nvPr/>
          </p:nvSpPr>
          <p:spPr bwMode="auto">
            <a:xfrm flipH="1" flipV="1">
              <a:off x="3215" y="2917"/>
              <a:ext cx="220" cy="128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712" name="Line 344"/>
            <p:cNvSpPr>
              <a:spLocks noChangeShapeType="1"/>
            </p:cNvSpPr>
            <p:nvPr/>
          </p:nvSpPr>
          <p:spPr bwMode="auto">
            <a:xfrm>
              <a:off x="3215" y="568"/>
              <a:ext cx="9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713" name="Line 345"/>
            <p:cNvSpPr>
              <a:spLocks noChangeShapeType="1"/>
            </p:cNvSpPr>
            <p:nvPr/>
          </p:nvSpPr>
          <p:spPr bwMode="auto">
            <a:xfrm flipV="1">
              <a:off x="3654" y="316"/>
              <a:ext cx="0" cy="16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714" name="Line 346"/>
            <p:cNvSpPr>
              <a:spLocks noChangeShapeType="1"/>
            </p:cNvSpPr>
            <p:nvPr/>
          </p:nvSpPr>
          <p:spPr bwMode="auto">
            <a:xfrm flipV="1">
              <a:off x="3847" y="316"/>
              <a:ext cx="0" cy="16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715" name="Line 347"/>
            <p:cNvSpPr>
              <a:spLocks noChangeShapeType="1"/>
            </p:cNvSpPr>
            <p:nvPr/>
          </p:nvSpPr>
          <p:spPr bwMode="auto">
            <a:xfrm flipV="1">
              <a:off x="3314" y="316"/>
              <a:ext cx="0" cy="25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716" name="Line 348"/>
            <p:cNvSpPr>
              <a:spLocks noChangeShapeType="1"/>
            </p:cNvSpPr>
            <p:nvPr/>
          </p:nvSpPr>
          <p:spPr bwMode="auto">
            <a:xfrm flipV="1">
              <a:off x="3215" y="316"/>
              <a:ext cx="0" cy="25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717" name="Line 349"/>
            <p:cNvSpPr>
              <a:spLocks noChangeShapeType="1"/>
            </p:cNvSpPr>
            <p:nvPr/>
          </p:nvSpPr>
          <p:spPr bwMode="auto">
            <a:xfrm flipV="1">
              <a:off x="4286" y="316"/>
              <a:ext cx="0" cy="25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718" name="Line 350"/>
            <p:cNvSpPr>
              <a:spLocks noChangeShapeType="1"/>
            </p:cNvSpPr>
            <p:nvPr/>
          </p:nvSpPr>
          <p:spPr bwMode="auto">
            <a:xfrm flipV="1">
              <a:off x="4187" y="316"/>
              <a:ext cx="0" cy="252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719" name="Line 351"/>
            <p:cNvSpPr>
              <a:spLocks noChangeShapeType="1"/>
            </p:cNvSpPr>
            <p:nvPr/>
          </p:nvSpPr>
          <p:spPr bwMode="auto">
            <a:xfrm>
              <a:off x="4187" y="568"/>
              <a:ext cx="99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720" name="Line 352"/>
            <p:cNvSpPr>
              <a:spLocks noChangeShapeType="1"/>
            </p:cNvSpPr>
            <p:nvPr/>
          </p:nvSpPr>
          <p:spPr bwMode="auto">
            <a:xfrm>
              <a:off x="3654" y="568"/>
              <a:ext cx="193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721" name="Line 353"/>
            <p:cNvSpPr>
              <a:spLocks noChangeShapeType="1"/>
            </p:cNvSpPr>
            <p:nvPr/>
          </p:nvSpPr>
          <p:spPr bwMode="auto">
            <a:xfrm>
              <a:off x="3654" y="479"/>
              <a:ext cx="193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722" name="Freeform 354"/>
            <p:cNvSpPr>
              <a:spLocks/>
            </p:cNvSpPr>
            <p:nvPr/>
          </p:nvSpPr>
          <p:spPr bwMode="auto">
            <a:xfrm>
              <a:off x="3847" y="479"/>
              <a:ext cx="46" cy="89"/>
            </a:xfrm>
            <a:custGeom>
              <a:avLst/>
              <a:gdLst>
                <a:gd name="T0" fmla="*/ 0 w 117"/>
                <a:gd name="T1" fmla="*/ 234 h 234"/>
                <a:gd name="T2" fmla="*/ 10 w 117"/>
                <a:gd name="T3" fmla="*/ 233 h 234"/>
                <a:gd name="T4" fmla="*/ 20 w 117"/>
                <a:gd name="T5" fmla="*/ 232 h 234"/>
                <a:gd name="T6" fmla="*/ 31 w 117"/>
                <a:gd name="T7" fmla="*/ 230 h 234"/>
                <a:gd name="T8" fmla="*/ 40 w 117"/>
                <a:gd name="T9" fmla="*/ 227 h 234"/>
                <a:gd name="T10" fmla="*/ 50 w 117"/>
                <a:gd name="T11" fmla="*/ 223 h 234"/>
                <a:gd name="T12" fmla="*/ 58 w 117"/>
                <a:gd name="T13" fmla="*/ 218 h 234"/>
                <a:gd name="T14" fmla="*/ 67 w 117"/>
                <a:gd name="T15" fmla="*/ 213 h 234"/>
                <a:gd name="T16" fmla="*/ 75 w 117"/>
                <a:gd name="T17" fmla="*/ 207 h 234"/>
                <a:gd name="T18" fmla="*/ 83 w 117"/>
                <a:gd name="T19" fmla="*/ 199 h 234"/>
                <a:gd name="T20" fmla="*/ 89 w 117"/>
                <a:gd name="T21" fmla="*/ 192 h 234"/>
                <a:gd name="T22" fmla="*/ 95 w 117"/>
                <a:gd name="T23" fmla="*/ 184 h 234"/>
                <a:gd name="T24" fmla="*/ 101 w 117"/>
                <a:gd name="T25" fmla="*/ 176 h 234"/>
                <a:gd name="T26" fmla="*/ 106 w 117"/>
                <a:gd name="T27" fmla="*/ 166 h 234"/>
                <a:gd name="T28" fmla="*/ 109 w 117"/>
                <a:gd name="T29" fmla="*/ 157 h 234"/>
                <a:gd name="T30" fmla="*/ 113 w 117"/>
                <a:gd name="T31" fmla="*/ 147 h 234"/>
                <a:gd name="T32" fmla="*/ 115 w 117"/>
                <a:gd name="T33" fmla="*/ 137 h 234"/>
                <a:gd name="T34" fmla="*/ 117 w 117"/>
                <a:gd name="T35" fmla="*/ 127 h 234"/>
                <a:gd name="T36" fmla="*/ 117 w 117"/>
                <a:gd name="T37" fmla="*/ 117 h 234"/>
                <a:gd name="T38" fmla="*/ 117 w 117"/>
                <a:gd name="T39" fmla="*/ 107 h 234"/>
                <a:gd name="T40" fmla="*/ 115 w 117"/>
                <a:gd name="T41" fmla="*/ 97 h 234"/>
                <a:gd name="T42" fmla="*/ 113 w 117"/>
                <a:gd name="T43" fmla="*/ 86 h 234"/>
                <a:gd name="T44" fmla="*/ 109 w 117"/>
                <a:gd name="T45" fmla="*/ 77 h 234"/>
                <a:gd name="T46" fmla="*/ 106 w 117"/>
                <a:gd name="T47" fmla="*/ 68 h 234"/>
                <a:gd name="T48" fmla="*/ 101 w 117"/>
                <a:gd name="T49" fmla="*/ 59 h 234"/>
                <a:gd name="T50" fmla="*/ 95 w 117"/>
                <a:gd name="T51" fmla="*/ 50 h 234"/>
                <a:gd name="T52" fmla="*/ 89 w 117"/>
                <a:gd name="T53" fmla="*/ 42 h 234"/>
                <a:gd name="T54" fmla="*/ 83 w 117"/>
                <a:gd name="T55" fmla="*/ 34 h 234"/>
                <a:gd name="T56" fmla="*/ 75 w 117"/>
                <a:gd name="T57" fmla="*/ 28 h 234"/>
                <a:gd name="T58" fmla="*/ 67 w 117"/>
                <a:gd name="T59" fmla="*/ 21 h 234"/>
                <a:gd name="T60" fmla="*/ 58 w 117"/>
                <a:gd name="T61" fmla="*/ 16 h 234"/>
                <a:gd name="T62" fmla="*/ 50 w 117"/>
                <a:gd name="T63" fmla="*/ 11 h 234"/>
                <a:gd name="T64" fmla="*/ 40 w 117"/>
                <a:gd name="T65" fmla="*/ 8 h 234"/>
                <a:gd name="T66" fmla="*/ 31 w 117"/>
                <a:gd name="T67" fmla="*/ 4 h 234"/>
                <a:gd name="T68" fmla="*/ 20 w 117"/>
                <a:gd name="T69" fmla="*/ 2 h 234"/>
                <a:gd name="T70" fmla="*/ 10 w 117"/>
                <a:gd name="T71" fmla="*/ 1 h 234"/>
                <a:gd name="T72" fmla="*/ 0 w 117"/>
                <a:gd name="T73" fmla="*/ 0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7" h="234">
                  <a:moveTo>
                    <a:pt x="0" y="234"/>
                  </a:moveTo>
                  <a:lnTo>
                    <a:pt x="10" y="233"/>
                  </a:lnTo>
                  <a:lnTo>
                    <a:pt x="20" y="232"/>
                  </a:lnTo>
                  <a:lnTo>
                    <a:pt x="31" y="230"/>
                  </a:lnTo>
                  <a:lnTo>
                    <a:pt x="40" y="227"/>
                  </a:lnTo>
                  <a:lnTo>
                    <a:pt x="50" y="223"/>
                  </a:lnTo>
                  <a:lnTo>
                    <a:pt x="58" y="218"/>
                  </a:lnTo>
                  <a:lnTo>
                    <a:pt x="67" y="213"/>
                  </a:lnTo>
                  <a:lnTo>
                    <a:pt x="75" y="207"/>
                  </a:lnTo>
                  <a:lnTo>
                    <a:pt x="83" y="199"/>
                  </a:lnTo>
                  <a:lnTo>
                    <a:pt x="89" y="192"/>
                  </a:lnTo>
                  <a:lnTo>
                    <a:pt x="95" y="184"/>
                  </a:lnTo>
                  <a:lnTo>
                    <a:pt x="101" y="176"/>
                  </a:lnTo>
                  <a:lnTo>
                    <a:pt x="106" y="166"/>
                  </a:lnTo>
                  <a:lnTo>
                    <a:pt x="109" y="157"/>
                  </a:lnTo>
                  <a:lnTo>
                    <a:pt x="113" y="147"/>
                  </a:lnTo>
                  <a:lnTo>
                    <a:pt x="115" y="137"/>
                  </a:lnTo>
                  <a:lnTo>
                    <a:pt x="117" y="127"/>
                  </a:lnTo>
                  <a:lnTo>
                    <a:pt x="117" y="117"/>
                  </a:lnTo>
                  <a:lnTo>
                    <a:pt x="117" y="107"/>
                  </a:lnTo>
                  <a:lnTo>
                    <a:pt x="115" y="97"/>
                  </a:lnTo>
                  <a:lnTo>
                    <a:pt x="113" y="86"/>
                  </a:lnTo>
                  <a:lnTo>
                    <a:pt x="109" y="77"/>
                  </a:lnTo>
                  <a:lnTo>
                    <a:pt x="106" y="68"/>
                  </a:lnTo>
                  <a:lnTo>
                    <a:pt x="101" y="59"/>
                  </a:lnTo>
                  <a:lnTo>
                    <a:pt x="95" y="50"/>
                  </a:lnTo>
                  <a:lnTo>
                    <a:pt x="89" y="42"/>
                  </a:lnTo>
                  <a:lnTo>
                    <a:pt x="83" y="34"/>
                  </a:lnTo>
                  <a:lnTo>
                    <a:pt x="75" y="28"/>
                  </a:lnTo>
                  <a:lnTo>
                    <a:pt x="67" y="21"/>
                  </a:lnTo>
                  <a:lnTo>
                    <a:pt x="58" y="16"/>
                  </a:lnTo>
                  <a:lnTo>
                    <a:pt x="50" y="11"/>
                  </a:lnTo>
                  <a:lnTo>
                    <a:pt x="40" y="8"/>
                  </a:lnTo>
                  <a:lnTo>
                    <a:pt x="31" y="4"/>
                  </a:lnTo>
                  <a:lnTo>
                    <a:pt x="20" y="2"/>
                  </a:lnTo>
                  <a:lnTo>
                    <a:pt x="10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723" name="Freeform 355"/>
            <p:cNvSpPr>
              <a:spLocks/>
            </p:cNvSpPr>
            <p:nvPr/>
          </p:nvSpPr>
          <p:spPr bwMode="auto">
            <a:xfrm>
              <a:off x="3609" y="479"/>
              <a:ext cx="45" cy="89"/>
            </a:xfrm>
            <a:custGeom>
              <a:avLst/>
              <a:gdLst>
                <a:gd name="T0" fmla="*/ 117 w 117"/>
                <a:gd name="T1" fmla="*/ 0 h 234"/>
                <a:gd name="T2" fmla="*/ 106 w 117"/>
                <a:gd name="T3" fmla="*/ 1 h 234"/>
                <a:gd name="T4" fmla="*/ 96 w 117"/>
                <a:gd name="T5" fmla="*/ 2 h 234"/>
                <a:gd name="T6" fmla="*/ 87 w 117"/>
                <a:gd name="T7" fmla="*/ 4 h 234"/>
                <a:gd name="T8" fmla="*/ 76 w 117"/>
                <a:gd name="T9" fmla="*/ 8 h 234"/>
                <a:gd name="T10" fmla="*/ 68 w 117"/>
                <a:gd name="T11" fmla="*/ 11 h 234"/>
                <a:gd name="T12" fmla="*/ 58 w 117"/>
                <a:gd name="T13" fmla="*/ 16 h 234"/>
                <a:gd name="T14" fmla="*/ 50 w 117"/>
                <a:gd name="T15" fmla="*/ 21 h 234"/>
                <a:gd name="T16" fmla="*/ 41 w 117"/>
                <a:gd name="T17" fmla="*/ 28 h 234"/>
                <a:gd name="T18" fmla="*/ 34 w 117"/>
                <a:gd name="T19" fmla="*/ 34 h 234"/>
                <a:gd name="T20" fmla="*/ 27 w 117"/>
                <a:gd name="T21" fmla="*/ 42 h 234"/>
                <a:gd name="T22" fmla="*/ 21 w 117"/>
                <a:gd name="T23" fmla="*/ 50 h 234"/>
                <a:gd name="T24" fmla="*/ 16 w 117"/>
                <a:gd name="T25" fmla="*/ 59 h 234"/>
                <a:gd name="T26" fmla="*/ 11 w 117"/>
                <a:gd name="T27" fmla="*/ 68 h 234"/>
                <a:gd name="T28" fmla="*/ 7 w 117"/>
                <a:gd name="T29" fmla="*/ 77 h 234"/>
                <a:gd name="T30" fmla="*/ 4 w 117"/>
                <a:gd name="T31" fmla="*/ 86 h 234"/>
                <a:gd name="T32" fmla="*/ 2 w 117"/>
                <a:gd name="T33" fmla="*/ 97 h 234"/>
                <a:gd name="T34" fmla="*/ 1 w 117"/>
                <a:gd name="T35" fmla="*/ 107 h 234"/>
                <a:gd name="T36" fmla="*/ 0 w 117"/>
                <a:gd name="T37" fmla="*/ 117 h 234"/>
                <a:gd name="T38" fmla="*/ 1 w 117"/>
                <a:gd name="T39" fmla="*/ 127 h 234"/>
                <a:gd name="T40" fmla="*/ 2 w 117"/>
                <a:gd name="T41" fmla="*/ 137 h 234"/>
                <a:gd name="T42" fmla="*/ 4 w 117"/>
                <a:gd name="T43" fmla="*/ 147 h 234"/>
                <a:gd name="T44" fmla="*/ 7 w 117"/>
                <a:gd name="T45" fmla="*/ 157 h 234"/>
                <a:gd name="T46" fmla="*/ 11 w 117"/>
                <a:gd name="T47" fmla="*/ 166 h 234"/>
                <a:gd name="T48" fmla="*/ 16 w 117"/>
                <a:gd name="T49" fmla="*/ 176 h 234"/>
                <a:gd name="T50" fmla="*/ 21 w 117"/>
                <a:gd name="T51" fmla="*/ 184 h 234"/>
                <a:gd name="T52" fmla="*/ 27 w 117"/>
                <a:gd name="T53" fmla="*/ 192 h 234"/>
                <a:gd name="T54" fmla="*/ 34 w 117"/>
                <a:gd name="T55" fmla="*/ 199 h 234"/>
                <a:gd name="T56" fmla="*/ 41 w 117"/>
                <a:gd name="T57" fmla="*/ 207 h 234"/>
                <a:gd name="T58" fmla="*/ 50 w 117"/>
                <a:gd name="T59" fmla="*/ 213 h 234"/>
                <a:gd name="T60" fmla="*/ 58 w 117"/>
                <a:gd name="T61" fmla="*/ 218 h 234"/>
                <a:gd name="T62" fmla="*/ 68 w 117"/>
                <a:gd name="T63" fmla="*/ 223 h 234"/>
                <a:gd name="T64" fmla="*/ 76 w 117"/>
                <a:gd name="T65" fmla="*/ 227 h 234"/>
                <a:gd name="T66" fmla="*/ 87 w 117"/>
                <a:gd name="T67" fmla="*/ 230 h 234"/>
                <a:gd name="T68" fmla="*/ 96 w 117"/>
                <a:gd name="T69" fmla="*/ 232 h 234"/>
                <a:gd name="T70" fmla="*/ 106 w 117"/>
                <a:gd name="T71" fmla="*/ 233 h 234"/>
                <a:gd name="T72" fmla="*/ 117 w 117"/>
                <a:gd name="T73" fmla="*/ 2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7" h="234">
                  <a:moveTo>
                    <a:pt x="117" y="0"/>
                  </a:moveTo>
                  <a:lnTo>
                    <a:pt x="106" y="1"/>
                  </a:lnTo>
                  <a:lnTo>
                    <a:pt x="96" y="2"/>
                  </a:lnTo>
                  <a:lnTo>
                    <a:pt x="87" y="4"/>
                  </a:lnTo>
                  <a:lnTo>
                    <a:pt x="76" y="8"/>
                  </a:lnTo>
                  <a:lnTo>
                    <a:pt x="68" y="11"/>
                  </a:lnTo>
                  <a:lnTo>
                    <a:pt x="58" y="16"/>
                  </a:lnTo>
                  <a:lnTo>
                    <a:pt x="50" y="21"/>
                  </a:lnTo>
                  <a:lnTo>
                    <a:pt x="41" y="28"/>
                  </a:lnTo>
                  <a:lnTo>
                    <a:pt x="34" y="34"/>
                  </a:lnTo>
                  <a:lnTo>
                    <a:pt x="27" y="42"/>
                  </a:lnTo>
                  <a:lnTo>
                    <a:pt x="21" y="50"/>
                  </a:lnTo>
                  <a:lnTo>
                    <a:pt x="16" y="59"/>
                  </a:lnTo>
                  <a:lnTo>
                    <a:pt x="11" y="68"/>
                  </a:lnTo>
                  <a:lnTo>
                    <a:pt x="7" y="77"/>
                  </a:lnTo>
                  <a:lnTo>
                    <a:pt x="4" y="86"/>
                  </a:lnTo>
                  <a:lnTo>
                    <a:pt x="2" y="97"/>
                  </a:lnTo>
                  <a:lnTo>
                    <a:pt x="1" y="107"/>
                  </a:lnTo>
                  <a:lnTo>
                    <a:pt x="0" y="117"/>
                  </a:lnTo>
                  <a:lnTo>
                    <a:pt x="1" y="127"/>
                  </a:lnTo>
                  <a:lnTo>
                    <a:pt x="2" y="137"/>
                  </a:lnTo>
                  <a:lnTo>
                    <a:pt x="4" y="147"/>
                  </a:lnTo>
                  <a:lnTo>
                    <a:pt x="7" y="157"/>
                  </a:lnTo>
                  <a:lnTo>
                    <a:pt x="11" y="166"/>
                  </a:lnTo>
                  <a:lnTo>
                    <a:pt x="16" y="176"/>
                  </a:lnTo>
                  <a:lnTo>
                    <a:pt x="21" y="184"/>
                  </a:lnTo>
                  <a:lnTo>
                    <a:pt x="27" y="192"/>
                  </a:lnTo>
                  <a:lnTo>
                    <a:pt x="34" y="199"/>
                  </a:lnTo>
                  <a:lnTo>
                    <a:pt x="41" y="207"/>
                  </a:lnTo>
                  <a:lnTo>
                    <a:pt x="50" y="213"/>
                  </a:lnTo>
                  <a:lnTo>
                    <a:pt x="58" y="218"/>
                  </a:lnTo>
                  <a:lnTo>
                    <a:pt x="68" y="223"/>
                  </a:lnTo>
                  <a:lnTo>
                    <a:pt x="76" y="227"/>
                  </a:lnTo>
                  <a:lnTo>
                    <a:pt x="87" y="230"/>
                  </a:lnTo>
                  <a:lnTo>
                    <a:pt x="96" y="232"/>
                  </a:lnTo>
                  <a:lnTo>
                    <a:pt x="106" y="233"/>
                  </a:lnTo>
                  <a:lnTo>
                    <a:pt x="117" y="234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724" name="Line 356"/>
            <p:cNvSpPr>
              <a:spLocks noChangeShapeType="1"/>
            </p:cNvSpPr>
            <p:nvPr/>
          </p:nvSpPr>
          <p:spPr bwMode="auto">
            <a:xfrm>
              <a:off x="3847" y="316"/>
              <a:ext cx="552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725" name="Freeform 357"/>
            <p:cNvSpPr>
              <a:spLocks/>
            </p:cNvSpPr>
            <p:nvPr/>
          </p:nvSpPr>
          <p:spPr bwMode="auto">
            <a:xfrm>
              <a:off x="3606" y="3737"/>
              <a:ext cx="289" cy="219"/>
            </a:xfrm>
            <a:custGeom>
              <a:avLst/>
              <a:gdLst>
                <a:gd name="T0" fmla="*/ 39 w 762"/>
                <a:gd name="T1" fmla="*/ 22 h 573"/>
                <a:gd name="T2" fmla="*/ 25 w 762"/>
                <a:gd name="T3" fmla="*/ 56 h 573"/>
                <a:gd name="T4" fmla="*/ 13 w 762"/>
                <a:gd name="T5" fmla="*/ 93 h 573"/>
                <a:gd name="T6" fmla="*/ 4 w 762"/>
                <a:gd name="T7" fmla="*/ 129 h 573"/>
                <a:gd name="T8" fmla="*/ 0 w 762"/>
                <a:gd name="T9" fmla="*/ 166 h 573"/>
                <a:gd name="T10" fmla="*/ 0 w 762"/>
                <a:gd name="T11" fmla="*/ 203 h 573"/>
                <a:gd name="T12" fmla="*/ 3 w 762"/>
                <a:gd name="T13" fmla="*/ 241 h 573"/>
                <a:gd name="T14" fmla="*/ 10 w 762"/>
                <a:gd name="T15" fmla="*/ 278 h 573"/>
                <a:gd name="T16" fmla="*/ 19 w 762"/>
                <a:gd name="T17" fmla="*/ 314 h 573"/>
                <a:gd name="T18" fmla="*/ 33 w 762"/>
                <a:gd name="T19" fmla="*/ 349 h 573"/>
                <a:gd name="T20" fmla="*/ 50 w 762"/>
                <a:gd name="T21" fmla="*/ 382 h 573"/>
                <a:gd name="T22" fmla="*/ 70 w 762"/>
                <a:gd name="T23" fmla="*/ 413 h 573"/>
                <a:gd name="T24" fmla="*/ 94 w 762"/>
                <a:gd name="T25" fmla="*/ 443 h 573"/>
                <a:gd name="T26" fmla="*/ 120 w 762"/>
                <a:gd name="T27" fmla="*/ 469 h 573"/>
                <a:gd name="T28" fmla="*/ 149 w 762"/>
                <a:gd name="T29" fmla="*/ 494 h 573"/>
                <a:gd name="T30" fmla="*/ 179 w 762"/>
                <a:gd name="T31" fmla="*/ 515 h 573"/>
                <a:gd name="T32" fmla="*/ 212 w 762"/>
                <a:gd name="T33" fmla="*/ 533 h 573"/>
                <a:gd name="T34" fmla="*/ 246 w 762"/>
                <a:gd name="T35" fmla="*/ 548 h 573"/>
                <a:gd name="T36" fmla="*/ 282 w 762"/>
                <a:gd name="T37" fmla="*/ 560 h 573"/>
                <a:gd name="T38" fmla="*/ 318 w 762"/>
                <a:gd name="T39" fmla="*/ 568 h 573"/>
                <a:gd name="T40" fmla="*/ 356 w 762"/>
                <a:gd name="T41" fmla="*/ 573 h 573"/>
                <a:gd name="T42" fmla="*/ 393 w 762"/>
                <a:gd name="T43" fmla="*/ 573 h 573"/>
                <a:gd name="T44" fmla="*/ 430 w 762"/>
                <a:gd name="T45" fmla="*/ 570 h 573"/>
                <a:gd name="T46" fmla="*/ 467 w 762"/>
                <a:gd name="T47" fmla="*/ 563 h 573"/>
                <a:gd name="T48" fmla="*/ 504 w 762"/>
                <a:gd name="T49" fmla="*/ 553 h 573"/>
                <a:gd name="T50" fmla="*/ 539 w 762"/>
                <a:gd name="T51" fmla="*/ 539 h 573"/>
                <a:gd name="T52" fmla="*/ 572 w 762"/>
                <a:gd name="T53" fmla="*/ 522 h 573"/>
                <a:gd name="T54" fmla="*/ 603 w 762"/>
                <a:gd name="T55" fmla="*/ 501 h 573"/>
                <a:gd name="T56" fmla="*/ 633 w 762"/>
                <a:gd name="T57" fmla="*/ 478 h 573"/>
                <a:gd name="T58" fmla="*/ 659 w 762"/>
                <a:gd name="T59" fmla="*/ 452 h 573"/>
                <a:gd name="T60" fmla="*/ 684 w 762"/>
                <a:gd name="T61" fmla="*/ 424 h 573"/>
                <a:gd name="T62" fmla="*/ 705 w 762"/>
                <a:gd name="T63" fmla="*/ 393 h 573"/>
                <a:gd name="T64" fmla="*/ 723 w 762"/>
                <a:gd name="T65" fmla="*/ 360 h 573"/>
                <a:gd name="T66" fmla="*/ 738 w 762"/>
                <a:gd name="T67" fmla="*/ 326 h 573"/>
                <a:gd name="T68" fmla="*/ 750 w 762"/>
                <a:gd name="T69" fmla="*/ 290 h 573"/>
                <a:gd name="T70" fmla="*/ 757 w 762"/>
                <a:gd name="T71" fmla="*/ 253 h 573"/>
                <a:gd name="T72" fmla="*/ 761 w 762"/>
                <a:gd name="T73" fmla="*/ 216 h 573"/>
                <a:gd name="T74" fmla="*/ 762 w 762"/>
                <a:gd name="T75" fmla="*/ 179 h 573"/>
                <a:gd name="T76" fmla="*/ 759 w 762"/>
                <a:gd name="T77" fmla="*/ 142 h 573"/>
                <a:gd name="T78" fmla="*/ 752 w 762"/>
                <a:gd name="T79" fmla="*/ 104 h 573"/>
                <a:gd name="T80" fmla="*/ 742 w 762"/>
                <a:gd name="T81" fmla="*/ 68 h 573"/>
                <a:gd name="T82" fmla="*/ 728 w 762"/>
                <a:gd name="T83" fmla="*/ 34 h 573"/>
                <a:gd name="T84" fmla="*/ 710 w 762"/>
                <a:gd name="T85" fmla="*/ 0 h 5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62" h="573">
                  <a:moveTo>
                    <a:pt x="51" y="0"/>
                  </a:moveTo>
                  <a:lnTo>
                    <a:pt x="45" y="11"/>
                  </a:lnTo>
                  <a:lnTo>
                    <a:pt x="39" y="22"/>
                  </a:lnTo>
                  <a:lnTo>
                    <a:pt x="34" y="34"/>
                  </a:lnTo>
                  <a:lnTo>
                    <a:pt x="29" y="45"/>
                  </a:lnTo>
                  <a:lnTo>
                    <a:pt x="25" y="56"/>
                  </a:lnTo>
                  <a:lnTo>
                    <a:pt x="20" y="68"/>
                  </a:lnTo>
                  <a:lnTo>
                    <a:pt x="16" y="80"/>
                  </a:lnTo>
                  <a:lnTo>
                    <a:pt x="13" y="93"/>
                  </a:lnTo>
                  <a:lnTo>
                    <a:pt x="10" y="104"/>
                  </a:lnTo>
                  <a:lnTo>
                    <a:pt x="7" y="117"/>
                  </a:lnTo>
                  <a:lnTo>
                    <a:pt x="4" y="129"/>
                  </a:lnTo>
                  <a:lnTo>
                    <a:pt x="3" y="142"/>
                  </a:lnTo>
                  <a:lnTo>
                    <a:pt x="1" y="153"/>
                  </a:lnTo>
                  <a:lnTo>
                    <a:pt x="0" y="166"/>
                  </a:lnTo>
                  <a:lnTo>
                    <a:pt x="0" y="179"/>
                  </a:lnTo>
                  <a:lnTo>
                    <a:pt x="0" y="191"/>
                  </a:lnTo>
                  <a:lnTo>
                    <a:pt x="0" y="203"/>
                  </a:lnTo>
                  <a:lnTo>
                    <a:pt x="0" y="216"/>
                  </a:lnTo>
                  <a:lnTo>
                    <a:pt x="1" y="229"/>
                  </a:lnTo>
                  <a:lnTo>
                    <a:pt x="3" y="241"/>
                  </a:lnTo>
                  <a:lnTo>
                    <a:pt x="4" y="253"/>
                  </a:lnTo>
                  <a:lnTo>
                    <a:pt x="6" y="265"/>
                  </a:lnTo>
                  <a:lnTo>
                    <a:pt x="10" y="278"/>
                  </a:lnTo>
                  <a:lnTo>
                    <a:pt x="13" y="290"/>
                  </a:lnTo>
                  <a:lnTo>
                    <a:pt x="16" y="302"/>
                  </a:lnTo>
                  <a:lnTo>
                    <a:pt x="19" y="314"/>
                  </a:lnTo>
                  <a:lnTo>
                    <a:pt x="23" y="326"/>
                  </a:lnTo>
                  <a:lnTo>
                    <a:pt x="29" y="337"/>
                  </a:lnTo>
                  <a:lnTo>
                    <a:pt x="33" y="349"/>
                  </a:lnTo>
                  <a:lnTo>
                    <a:pt x="38" y="360"/>
                  </a:lnTo>
                  <a:lnTo>
                    <a:pt x="45" y="372"/>
                  </a:lnTo>
                  <a:lnTo>
                    <a:pt x="50" y="382"/>
                  </a:lnTo>
                  <a:lnTo>
                    <a:pt x="56" y="393"/>
                  </a:lnTo>
                  <a:lnTo>
                    <a:pt x="64" y="403"/>
                  </a:lnTo>
                  <a:lnTo>
                    <a:pt x="70" y="413"/>
                  </a:lnTo>
                  <a:lnTo>
                    <a:pt x="78" y="424"/>
                  </a:lnTo>
                  <a:lnTo>
                    <a:pt x="86" y="433"/>
                  </a:lnTo>
                  <a:lnTo>
                    <a:pt x="94" y="443"/>
                  </a:lnTo>
                  <a:lnTo>
                    <a:pt x="102" y="452"/>
                  </a:lnTo>
                  <a:lnTo>
                    <a:pt x="111" y="461"/>
                  </a:lnTo>
                  <a:lnTo>
                    <a:pt x="120" y="469"/>
                  </a:lnTo>
                  <a:lnTo>
                    <a:pt x="129" y="478"/>
                  </a:lnTo>
                  <a:lnTo>
                    <a:pt x="138" y="487"/>
                  </a:lnTo>
                  <a:lnTo>
                    <a:pt x="149" y="494"/>
                  </a:lnTo>
                  <a:lnTo>
                    <a:pt x="159" y="501"/>
                  </a:lnTo>
                  <a:lnTo>
                    <a:pt x="169" y="509"/>
                  </a:lnTo>
                  <a:lnTo>
                    <a:pt x="179" y="515"/>
                  </a:lnTo>
                  <a:lnTo>
                    <a:pt x="190" y="522"/>
                  </a:lnTo>
                  <a:lnTo>
                    <a:pt x="201" y="528"/>
                  </a:lnTo>
                  <a:lnTo>
                    <a:pt x="212" y="533"/>
                  </a:lnTo>
                  <a:lnTo>
                    <a:pt x="224" y="539"/>
                  </a:lnTo>
                  <a:lnTo>
                    <a:pt x="235" y="544"/>
                  </a:lnTo>
                  <a:lnTo>
                    <a:pt x="246" y="548"/>
                  </a:lnTo>
                  <a:lnTo>
                    <a:pt x="258" y="553"/>
                  </a:lnTo>
                  <a:lnTo>
                    <a:pt x="270" y="557"/>
                  </a:lnTo>
                  <a:lnTo>
                    <a:pt x="282" y="560"/>
                  </a:lnTo>
                  <a:lnTo>
                    <a:pt x="294" y="563"/>
                  </a:lnTo>
                  <a:lnTo>
                    <a:pt x="307" y="565"/>
                  </a:lnTo>
                  <a:lnTo>
                    <a:pt x="318" y="568"/>
                  </a:lnTo>
                  <a:lnTo>
                    <a:pt x="331" y="570"/>
                  </a:lnTo>
                  <a:lnTo>
                    <a:pt x="344" y="572"/>
                  </a:lnTo>
                  <a:lnTo>
                    <a:pt x="356" y="573"/>
                  </a:lnTo>
                  <a:lnTo>
                    <a:pt x="368" y="573"/>
                  </a:lnTo>
                  <a:lnTo>
                    <a:pt x="381" y="573"/>
                  </a:lnTo>
                  <a:lnTo>
                    <a:pt x="393" y="573"/>
                  </a:lnTo>
                  <a:lnTo>
                    <a:pt x="406" y="573"/>
                  </a:lnTo>
                  <a:lnTo>
                    <a:pt x="418" y="572"/>
                  </a:lnTo>
                  <a:lnTo>
                    <a:pt x="430" y="570"/>
                  </a:lnTo>
                  <a:lnTo>
                    <a:pt x="443" y="568"/>
                  </a:lnTo>
                  <a:lnTo>
                    <a:pt x="456" y="565"/>
                  </a:lnTo>
                  <a:lnTo>
                    <a:pt x="467" y="563"/>
                  </a:lnTo>
                  <a:lnTo>
                    <a:pt x="479" y="560"/>
                  </a:lnTo>
                  <a:lnTo>
                    <a:pt x="492" y="557"/>
                  </a:lnTo>
                  <a:lnTo>
                    <a:pt x="504" y="553"/>
                  </a:lnTo>
                  <a:lnTo>
                    <a:pt x="515" y="548"/>
                  </a:lnTo>
                  <a:lnTo>
                    <a:pt x="527" y="544"/>
                  </a:lnTo>
                  <a:lnTo>
                    <a:pt x="539" y="539"/>
                  </a:lnTo>
                  <a:lnTo>
                    <a:pt x="549" y="533"/>
                  </a:lnTo>
                  <a:lnTo>
                    <a:pt x="561" y="528"/>
                  </a:lnTo>
                  <a:lnTo>
                    <a:pt x="572" y="522"/>
                  </a:lnTo>
                  <a:lnTo>
                    <a:pt x="582" y="515"/>
                  </a:lnTo>
                  <a:lnTo>
                    <a:pt x="593" y="509"/>
                  </a:lnTo>
                  <a:lnTo>
                    <a:pt x="603" y="501"/>
                  </a:lnTo>
                  <a:lnTo>
                    <a:pt x="613" y="494"/>
                  </a:lnTo>
                  <a:lnTo>
                    <a:pt x="623" y="487"/>
                  </a:lnTo>
                  <a:lnTo>
                    <a:pt x="633" y="478"/>
                  </a:lnTo>
                  <a:lnTo>
                    <a:pt x="642" y="469"/>
                  </a:lnTo>
                  <a:lnTo>
                    <a:pt x="651" y="461"/>
                  </a:lnTo>
                  <a:lnTo>
                    <a:pt x="659" y="452"/>
                  </a:lnTo>
                  <a:lnTo>
                    <a:pt x="668" y="443"/>
                  </a:lnTo>
                  <a:lnTo>
                    <a:pt x="676" y="433"/>
                  </a:lnTo>
                  <a:lnTo>
                    <a:pt x="684" y="424"/>
                  </a:lnTo>
                  <a:lnTo>
                    <a:pt x="691" y="413"/>
                  </a:lnTo>
                  <a:lnTo>
                    <a:pt x="699" y="403"/>
                  </a:lnTo>
                  <a:lnTo>
                    <a:pt x="705" y="393"/>
                  </a:lnTo>
                  <a:lnTo>
                    <a:pt x="711" y="382"/>
                  </a:lnTo>
                  <a:lnTo>
                    <a:pt x="718" y="372"/>
                  </a:lnTo>
                  <a:lnTo>
                    <a:pt x="723" y="360"/>
                  </a:lnTo>
                  <a:lnTo>
                    <a:pt x="728" y="349"/>
                  </a:lnTo>
                  <a:lnTo>
                    <a:pt x="734" y="337"/>
                  </a:lnTo>
                  <a:lnTo>
                    <a:pt x="738" y="326"/>
                  </a:lnTo>
                  <a:lnTo>
                    <a:pt x="742" y="314"/>
                  </a:lnTo>
                  <a:lnTo>
                    <a:pt x="745" y="302"/>
                  </a:lnTo>
                  <a:lnTo>
                    <a:pt x="750" y="290"/>
                  </a:lnTo>
                  <a:lnTo>
                    <a:pt x="752" y="278"/>
                  </a:lnTo>
                  <a:lnTo>
                    <a:pt x="755" y="265"/>
                  </a:lnTo>
                  <a:lnTo>
                    <a:pt x="757" y="253"/>
                  </a:lnTo>
                  <a:lnTo>
                    <a:pt x="759" y="241"/>
                  </a:lnTo>
                  <a:lnTo>
                    <a:pt x="760" y="229"/>
                  </a:lnTo>
                  <a:lnTo>
                    <a:pt x="761" y="216"/>
                  </a:lnTo>
                  <a:lnTo>
                    <a:pt x="762" y="203"/>
                  </a:lnTo>
                  <a:lnTo>
                    <a:pt x="762" y="191"/>
                  </a:lnTo>
                  <a:lnTo>
                    <a:pt x="762" y="179"/>
                  </a:lnTo>
                  <a:lnTo>
                    <a:pt x="761" y="166"/>
                  </a:lnTo>
                  <a:lnTo>
                    <a:pt x="760" y="153"/>
                  </a:lnTo>
                  <a:lnTo>
                    <a:pt x="759" y="142"/>
                  </a:lnTo>
                  <a:lnTo>
                    <a:pt x="757" y="129"/>
                  </a:lnTo>
                  <a:lnTo>
                    <a:pt x="755" y="117"/>
                  </a:lnTo>
                  <a:lnTo>
                    <a:pt x="752" y="104"/>
                  </a:lnTo>
                  <a:lnTo>
                    <a:pt x="749" y="93"/>
                  </a:lnTo>
                  <a:lnTo>
                    <a:pt x="745" y="80"/>
                  </a:lnTo>
                  <a:lnTo>
                    <a:pt x="742" y="68"/>
                  </a:lnTo>
                  <a:lnTo>
                    <a:pt x="738" y="56"/>
                  </a:lnTo>
                  <a:lnTo>
                    <a:pt x="733" y="45"/>
                  </a:lnTo>
                  <a:lnTo>
                    <a:pt x="728" y="34"/>
                  </a:lnTo>
                  <a:lnTo>
                    <a:pt x="723" y="22"/>
                  </a:lnTo>
                  <a:lnTo>
                    <a:pt x="717" y="11"/>
                  </a:lnTo>
                  <a:lnTo>
                    <a:pt x="71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726" name="Freeform 358"/>
            <p:cNvSpPr>
              <a:spLocks/>
            </p:cNvSpPr>
            <p:nvPr/>
          </p:nvSpPr>
          <p:spPr bwMode="auto">
            <a:xfrm>
              <a:off x="3670" y="3766"/>
              <a:ext cx="161" cy="123"/>
            </a:xfrm>
            <a:custGeom>
              <a:avLst/>
              <a:gdLst>
                <a:gd name="T0" fmla="*/ 27 w 424"/>
                <a:gd name="T1" fmla="*/ 7 h 323"/>
                <a:gd name="T2" fmla="*/ 19 w 424"/>
                <a:gd name="T3" fmla="*/ 24 h 323"/>
                <a:gd name="T4" fmla="*/ 12 w 424"/>
                <a:gd name="T5" fmla="*/ 41 h 323"/>
                <a:gd name="T6" fmla="*/ 7 w 424"/>
                <a:gd name="T7" fmla="*/ 58 h 323"/>
                <a:gd name="T8" fmla="*/ 2 w 424"/>
                <a:gd name="T9" fmla="*/ 76 h 323"/>
                <a:gd name="T10" fmla="*/ 0 w 424"/>
                <a:gd name="T11" fmla="*/ 95 h 323"/>
                <a:gd name="T12" fmla="*/ 0 w 424"/>
                <a:gd name="T13" fmla="*/ 113 h 323"/>
                <a:gd name="T14" fmla="*/ 1 w 424"/>
                <a:gd name="T15" fmla="*/ 132 h 323"/>
                <a:gd name="T16" fmla="*/ 4 w 424"/>
                <a:gd name="T17" fmla="*/ 150 h 323"/>
                <a:gd name="T18" fmla="*/ 8 w 424"/>
                <a:gd name="T19" fmla="*/ 168 h 323"/>
                <a:gd name="T20" fmla="*/ 13 w 424"/>
                <a:gd name="T21" fmla="*/ 185 h 323"/>
                <a:gd name="T22" fmla="*/ 21 w 424"/>
                <a:gd name="T23" fmla="*/ 202 h 323"/>
                <a:gd name="T24" fmla="*/ 29 w 424"/>
                <a:gd name="T25" fmla="*/ 218 h 323"/>
                <a:gd name="T26" fmla="*/ 39 w 424"/>
                <a:gd name="T27" fmla="*/ 234 h 323"/>
                <a:gd name="T28" fmla="*/ 50 w 424"/>
                <a:gd name="T29" fmla="*/ 249 h 323"/>
                <a:gd name="T30" fmla="*/ 63 w 424"/>
                <a:gd name="T31" fmla="*/ 262 h 323"/>
                <a:gd name="T32" fmla="*/ 76 w 424"/>
                <a:gd name="T33" fmla="*/ 274 h 323"/>
                <a:gd name="T34" fmla="*/ 91 w 424"/>
                <a:gd name="T35" fmla="*/ 285 h 323"/>
                <a:gd name="T36" fmla="*/ 107 w 424"/>
                <a:gd name="T37" fmla="*/ 296 h 323"/>
                <a:gd name="T38" fmla="*/ 123 w 424"/>
                <a:gd name="T39" fmla="*/ 304 h 323"/>
                <a:gd name="T40" fmla="*/ 140 w 424"/>
                <a:gd name="T41" fmla="*/ 311 h 323"/>
                <a:gd name="T42" fmla="*/ 157 w 424"/>
                <a:gd name="T43" fmla="*/ 316 h 323"/>
                <a:gd name="T44" fmla="*/ 175 w 424"/>
                <a:gd name="T45" fmla="*/ 320 h 323"/>
                <a:gd name="T46" fmla="*/ 193 w 424"/>
                <a:gd name="T47" fmla="*/ 322 h 323"/>
                <a:gd name="T48" fmla="*/ 212 w 424"/>
                <a:gd name="T49" fmla="*/ 323 h 323"/>
                <a:gd name="T50" fmla="*/ 230 w 424"/>
                <a:gd name="T51" fmla="*/ 322 h 323"/>
                <a:gd name="T52" fmla="*/ 248 w 424"/>
                <a:gd name="T53" fmla="*/ 320 h 323"/>
                <a:gd name="T54" fmla="*/ 267 w 424"/>
                <a:gd name="T55" fmla="*/ 316 h 323"/>
                <a:gd name="T56" fmla="*/ 284 w 424"/>
                <a:gd name="T57" fmla="*/ 311 h 323"/>
                <a:gd name="T58" fmla="*/ 301 w 424"/>
                <a:gd name="T59" fmla="*/ 304 h 323"/>
                <a:gd name="T60" fmla="*/ 318 w 424"/>
                <a:gd name="T61" fmla="*/ 296 h 323"/>
                <a:gd name="T62" fmla="*/ 333 w 424"/>
                <a:gd name="T63" fmla="*/ 285 h 323"/>
                <a:gd name="T64" fmla="*/ 347 w 424"/>
                <a:gd name="T65" fmla="*/ 274 h 323"/>
                <a:gd name="T66" fmla="*/ 361 w 424"/>
                <a:gd name="T67" fmla="*/ 262 h 323"/>
                <a:gd name="T68" fmla="*/ 374 w 424"/>
                <a:gd name="T69" fmla="*/ 249 h 323"/>
                <a:gd name="T70" fmla="*/ 385 w 424"/>
                <a:gd name="T71" fmla="*/ 234 h 323"/>
                <a:gd name="T72" fmla="*/ 394 w 424"/>
                <a:gd name="T73" fmla="*/ 218 h 323"/>
                <a:gd name="T74" fmla="*/ 404 w 424"/>
                <a:gd name="T75" fmla="*/ 202 h 323"/>
                <a:gd name="T76" fmla="*/ 410 w 424"/>
                <a:gd name="T77" fmla="*/ 185 h 323"/>
                <a:gd name="T78" fmla="*/ 416 w 424"/>
                <a:gd name="T79" fmla="*/ 168 h 323"/>
                <a:gd name="T80" fmla="*/ 420 w 424"/>
                <a:gd name="T81" fmla="*/ 150 h 323"/>
                <a:gd name="T82" fmla="*/ 423 w 424"/>
                <a:gd name="T83" fmla="*/ 132 h 323"/>
                <a:gd name="T84" fmla="*/ 424 w 424"/>
                <a:gd name="T85" fmla="*/ 113 h 323"/>
                <a:gd name="T86" fmla="*/ 423 w 424"/>
                <a:gd name="T87" fmla="*/ 95 h 323"/>
                <a:gd name="T88" fmla="*/ 421 w 424"/>
                <a:gd name="T89" fmla="*/ 76 h 323"/>
                <a:gd name="T90" fmla="*/ 417 w 424"/>
                <a:gd name="T91" fmla="*/ 58 h 323"/>
                <a:gd name="T92" fmla="*/ 411 w 424"/>
                <a:gd name="T93" fmla="*/ 41 h 323"/>
                <a:gd name="T94" fmla="*/ 405 w 424"/>
                <a:gd name="T95" fmla="*/ 24 h 323"/>
                <a:gd name="T96" fmla="*/ 396 w 424"/>
                <a:gd name="T97" fmla="*/ 7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24" h="323">
                  <a:moveTo>
                    <a:pt x="32" y="0"/>
                  </a:moveTo>
                  <a:lnTo>
                    <a:pt x="27" y="7"/>
                  </a:lnTo>
                  <a:lnTo>
                    <a:pt x="23" y="16"/>
                  </a:lnTo>
                  <a:lnTo>
                    <a:pt x="19" y="24"/>
                  </a:lnTo>
                  <a:lnTo>
                    <a:pt x="15" y="32"/>
                  </a:lnTo>
                  <a:lnTo>
                    <a:pt x="12" y="41"/>
                  </a:lnTo>
                  <a:lnTo>
                    <a:pt x="9" y="50"/>
                  </a:lnTo>
                  <a:lnTo>
                    <a:pt x="7" y="58"/>
                  </a:lnTo>
                  <a:lnTo>
                    <a:pt x="5" y="68"/>
                  </a:lnTo>
                  <a:lnTo>
                    <a:pt x="2" y="76"/>
                  </a:lnTo>
                  <a:lnTo>
                    <a:pt x="1" y="86"/>
                  </a:lnTo>
                  <a:lnTo>
                    <a:pt x="0" y="95"/>
                  </a:lnTo>
                  <a:lnTo>
                    <a:pt x="0" y="104"/>
                  </a:lnTo>
                  <a:lnTo>
                    <a:pt x="0" y="113"/>
                  </a:lnTo>
                  <a:lnTo>
                    <a:pt x="0" y="122"/>
                  </a:lnTo>
                  <a:lnTo>
                    <a:pt x="1" y="132"/>
                  </a:lnTo>
                  <a:lnTo>
                    <a:pt x="2" y="140"/>
                  </a:lnTo>
                  <a:lnTo>
                    <a:pt x="4" y="150"/>
                  </a:lnTo>
                  <a:lnTo>
                    <a:pt x="6" y="158"/>
                  </a:lnTo>
                  <a:lnTo>
                    <a:pt x="8" y="168"/>
                  </a:lnTo>
                  <a:lnTo>
                    <a:pt x="10" y="177"/>
                  </a:lnTo>
                  <a:lnTo>
                    <a:pt x="13" y="185"/>
                  </a:lnTo>
                  <a:lnTo>
                    <a:pt x="16" y="194"/>
                  </a:lnTo>
                  <a:lnTo>
                    <a:pt x="21" y="202"/>
                  </a:lnTo>
                  <a:lnTo>
                    <a:pt x="25" y="211"/>
                  </a:lnTo>
                  <a:lnTo>
                    <a:pt x="29" y="218"/>
                  </a:lnTo>
                  <a:lnTo>
                    <a:pt x="33" y="227"/>
                  </a:lnTo>
                  <a:lnTo>
                    <a:pt x="39" y="234"/>
                  </a:lnTo>
                  <a:lnTo>
                    <a:pt x="44" y="241"/>
                  </a:lnTo>
                  <a:lnTo>
                    <a:pt x="50" y="249"/>
                  </a:lnTo>
                  <a:lnTo>
                    <a:pt x="57" y="255"/>
                  </a:lnTo>
                  <a:lnTo>
                    <a:pt x="63" y="262"/>
                  </a:lnTo>
                  <a:lnTo>
                    <a:pt x="70" y="268"/>
                  </a:lnTo>
                  <a:lnTo>
                    <a:pt x="76" y="274"/>
                  </a:lnTo>
                  <a:lnTo>
                    <a:pt x="83" y="280"/>
                  </a:lnTo>
                  <a:lnTo>
                    <a:pt x="91" y="285"/>
                  </a:lnTo>
                  <a:lnTo>
                    <a:pt x="98" y="290"/>
                  </a:lnTo>
                  <a:lnTo>
                    <a:pt x="107" y="296"/>
                  </a:lnTo>
                  <a:lnTo>
                    <a:pt x="114" y="300"/>
                  </a:lnTo>
                  <a:lnTo>
                    <a:pt x="123" y="304"/>
                  </a:lnTo>
                  <a:lnTo>
                    <a:pt x="131" y="308"/>
                  </a:lnTo>
                  <a:lnTo>
                    <a:pt x="140" y="311"/>
                  </a:lnTo>
                  <a:lnTo>
                    <a:pt x="148" y="314"/>
                  </a:lnTo>
                  <a:lnTo>
                    <a:pt x="157" y="316"/>
                  </a:lnTo>
                  <a:lnTo>
                    <a:pt x="166" y="318"/>
                  </a:lnTo>
                  <a:lnTo>
                    <a:pt x="175" y="320"/>
                  </a:lnTo>
                  <a:lnTo>
                    <a:pt x="185" y="321"/>
                  </a:lnTo>
                  <a:lnTo>
                    <a:pt x="193" y="322"/>
                  </a:lnTo>
                  <a:lnTo>
                    <a:pt x="203" y="323"/>
                  </a:lnTo>
                  <a:lnTo>
                    <a:pt x="212" y="323"/>
                  </a:lnTo>
                  <a:lnTo>
                    <a:pt x="221" y="323"/>
                  </a:lnTo>
                  <a:lnTo>
                    <a:pt x="230" y="322"/>
                  </a:lnTo>
                  <a:lnTo>
                    <a:pt x="240" y="321"/>
                  </a:lnTo>
                  <a:lnTo>
                    <a:pt x="248" y="320"/>
                  </a:lnTo>
                  <a:lnTo>
                    <a:pt x="258" y="318"/>
                  </a:lnTo>
                  <a:lnTo>
                    <a:pt x="267" y="316"/>
                  </a:lnTo>
                  <a:lnTo>
                    <a:pt x="275" y="314"/>
                  </a:lnTo>
                  <a:lnTo>
                    <a:pt x="284" y="311"/>
                  </a:lnTo>
                  <a:lnTo>
                    <a:pt x="292" y="308"/>
                  </a:lnTo>
                  <a:lnTo>
                    <a:pt x="301" y="304"/>
                  </a:lnTo>
                  <a:lnTo>
                    <a:pt x="309" y="300"/>
                  </a:lnTo>
                  <a:lnTo>
                    <a:pt x="318" y="296"/>
                  </a:lnTo>
                  <a:lnTo>
                    <a:pt x="325" y="290"/>
                  </a:lnTo>
                  <a:lnTo>
                    <a:pt x="333" y="285"/>
                  </a:lnTo>
                  <a:lnTo>
                    <a:pt x="340" y="280"/>
                  </a:lnTo>
                  <a:lnTo>
                    <a:pt x="347" y="274"/>
                  </a:lnTo>
                  <a:lnTo>
                    <a:pt x="355" y="268"/>
                  </a:lnTo>
                  <a:lnTo>
                    <a:pt x="361" y="262"/>
                  </a:lnTo>
                  <a:lnTo>
                    <a:pt x="368" y="255"/>
                  </a:lnTo>
                  <a:lnTo>
                    <a:pt x="374" y="249"/>
                  </a:lnTo>
                  <a:lnTo>
                    <a:pt x="379" y="241"/>
                  </a:lnTo>
                  <a:lnTo>
                    <a:pt x="385" y="234"/>
                  </a:lnTo>
                  <a:lnTo>
                    <a:pt x="390" y="227"/>
                  </a:lnTo>
                  <a:lnTo>
                    <a:pt x="394" y="218"/>
                  </a:lnTo>
                  <a:lnTo>
                    <a:pt x="400" y="211"/>
                  </a:lnTo>
                  <a:lnTo>
                    <a:pt x="404" y="202"/>
                  </a:lnTo>
                  <a:lnTo>
                    <a:pt x="407" y="194"/>
                  </a:lnTo>
                  <a:lnTo>
                    <a:pt x="410" y="185"/>
                  </a:lnTo>
                  <a:lnTo>
                    <a:pt x="413" y="177"/>
                  </a:lnTo>
                  <a:lnTo>
                    <a:pt x="416" y="168"/>
                  </a:lnTo>
                  <a:lnTo>
                    <a:pt x="419" y="158"/>
                  </a:lnTo>
                  <a:lnTo>
                    <a:pt x="420" y="150"/>
                  </a:lnTo>
                  <a:lnTo>
                    <a:pt x="422" y="140"/>
                  </a:lnTo>
                  <a:lnTo>
                    <a:pt x="423" y="132"/>
                  </a:lnTo>
                  <a:lnTo>
                    <a:pt x="423" y="122"/>
                  </a:lnTo>
                  <a:lnTo>
                    <a:pt x="424" y="113"/>
                  </a:lnTo>
                  <a:lnTo>
                    <a:pt x="423" y="104"/>
                  </a:lnTo>
                  <a:lnTo>
                    <a:pt x="423" y="95"/>
                  </a:lnTo>
                  <a:lnTo>
                    <a:pt x="422" y="86"/>
                  </a:lnTo>
                  <a:lnTo>
                    <a:pt x="421" y="76"/>
                  </a:lnTo>
                  <a:lnTo>
                    <a:pt x="419" y="68"/>
                  </a:lnTo>
                  <a:lnTo>
                    <a:pt x="417" y="58"/>
                  </a:lnTo>
                  <a:lnTo>
                    <a:pt x="415" y="50"/>
                  </a:lnTo>
                  <a:lnTo>
                    <a:pt x="411" y="41"/>
                  </a:lnTo>
                  <a:lnTo>
                    <a:pt x="408" y="32"/>
                  </a:lnTo>
                  <a:lnTo>
                    <a:pt x="405" y="24"/>
                  </a:lnTo>
                  <a:lnTo>
                    <a:pt x="401" y="16"/>
                  </a:lnTo>
                  <a:lnTo>
                    <a:pt x="396" y="7"/>
                  </a:lnTo>
                  <a:lnTo>
                    <a:pt x="392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727" name="Line 359"/>
            <p:cNvSpPr>
              <a:spLocks noChangeShapeType="1"/>
            </p:cNvSpPr>
            <p:nvPr/>
          </p:nvSpPr>
          <p:spPr bwMode="auto">
            <a:xfrm flipV="1">
              <a:off x="3686" y="3434"/>
              <a:ext cx="0" cy="12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728" name="Line 360"/>
            <p:cNvSpPr>
              <a:spLocks noChangeShapeType="1"/>
            </p:cNvSpPr>
            <p:nvPr/>
          </p:nvSpPr>
          <p:spPr bwMode="auto">
            <a:xfrm flipV="1">
              <a:off x="3815" y="3434"/>
              <a:ext cx="0" cy="12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729" name="Line 361"/>
            <p:cNvSpPr>
              <a:spLocks noChangeShapeType="1"/>
            </p:cNvSpPr>
            <p:nvPr/>
          </p:nvSpPr>
          <p:spPr bwMode="auto">
            <a:xfrm>
              <a:off x="3542" y="2488"/>
              <a:ext cx="18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730" name="Line 362"/>
            <p:cNvSpPr>
              <a:spLocks noChangeShapeType="1"/>
            </p:cNvSpPr>
            <p:nvPr/>
          </p:nvSpPr>
          <p:spPr bwMode="auto">
            <a:xfrm>
              <a:off x="4061" y="2488"/>
              <a:ext cx="0" cy="6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731" name="Line 363"/>
            <p:cNvSpPr>
              <a:spLocks noChangeShapeType="1"/>
            </p:cNvSpPr>
            <p:nvPr/>
          </p:nvSpPr>
          <p:spPr bwMode="auto">
            <a:xfrm>
              <a:off x="3751" y="2512"/>
              <a:ext cx="0" cy="27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732" name="Line 364"/>
            <p:cNvSpPr>
              <a:spLocks noChangeShapeType="1"/>
            </p:cNvSpPr>
            <p:nvPr/>
          </p:nvSpPr>
          <p:spPr bwMode="auto">
            <a:xfrm>
              <a:off x="3751" y="3541"/>
              <a:ext cx="0" cy="51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733" name="Line 365"/>
            <p:cNvSpPr>
              <a:spLocks noChangeShapeType="1"/>
            </p:cNvSpPr>
            <p:nvPr/>
          </p:nvSpPr>
          <p:spPr bwMode="auto">
            <a:xfrm>
              <a:off x="3775" y="2488"/>
              <a:ext cx="286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734" name="Freeform 366"/>
            <p:cNvSpPr>
              <a:spLocks/>
            </p:cNvSpPr>
            <p:nvPr/>
          </p:nvSpPr>
          <p:spPr bwMode="auto">
            <a:xfrm>
              <a:off x="3751" y="2488"/>
              <a:ext cx="24" cy="24"/>
            </a:xfrm>
            <a:custGeom>
              <a:avLst/>
              <a:gdLst>
                <a:gd name="T0" fmla="*/ 63 w 63"/>
                <a:gd name="T1" fmla="*/ 0 h 64"/>
                <a:gd name="T2" fmla="*/ 61 w 63"/>
                <a:gd name="T3" fmla="*/ 0 h 64"/>
                <a:gd name="T4" fmla="*/ 59 w 63"/>
                <a:gd name="T5" fmla="*/ 0 h 64"/>
                <a:gd name="T6" fmla="*/ 57 w 63"/>
                <a:gd name="T7" fmla="*/ 1 h 64"/>
                <a:gd name="T8" fmla="*/ 55 w 63"/>
                <a:gd name="T9" fmla="*/ 1 h 64"/>
                <a:gd name="T10" fmla="*/ 52 w 63"/>
                <a:gd name="T11" fmla="*/ 1 h 64"/>
                <a:gd name="T12" fmla="*/ 50 w 63"/>
                <a:gd name="T13" fmla="*/ 2 h 64"/>
                <a:gd name="T14" fmla="*/ 48 w 63"/>
                <a:gd name="T15" fmla="*/ 2 h 64"/>
                <a:gd name="T16" fmla="*/ 46 w 63"/>
                <a:gd name="T17" fmla="*/ 3 h 64"/>
                <a:gd name="T18" fmla="*/ 44 w 63"/>
                <a:gd name="T19" fmla="*/ 3 h 64"/>
                <a:gd name="T20" fmla="*/ 42 w 63"/>
                <a:gd name="T21" fmla="*/ 4 h 64"/>
                <a:gd name="T22" fmla="*/ 40 w 63"/>
                <a:gd name="T23" fmla="*/ 5 h 64"/>
                <a:gd name="T24" fmla="*/ 37 w 63"/>
                <a:gd name="T25" fmla="*/ 5 h 64"/>
                <a:gd name="T26" fmla="*/ 35 w 63"/>
                <a:gd name="T27" fmla="*/ 6 h 64"/>
                <a:gd name="T28" fmla="*/ 33 w 63"/>
                <a:gd name="T29" fmla="*/ 7 h 64"/>
                <a:gd name="T30" fmla="*/ 32 w 63"/>
                <a:gd name="T31" fmla="*/ 8 h 64"/>
                <a:gd name="T32" fmla="*/ 30 w 63"/>
                <a:gd name="T33" fmla="*/ 9 h 64"/>
                <a:gd name="T34" fmla="*/ 28 w 63"/>
                <a:gd name="T35" fmla="*/ 12 h 64"/>
                <a:gd name="T36" fmla="*/ 26 w 63"/>
                <a:gd name="T37" fmla="*/ 13 h 64"/>
                <a:gd name="T38" fmla="*/ 25 w 63"/>
                <a:gd name="T39" fmla="*/ 14 h 64"/>
                <a:gd name="T40" fmla="*/ 23 w 63"/>
                <a:gd name="T41" fmla="*/ 15 h 64"/>
                <a:gd name="T42" fmla="*/ 20 w 63"/>
                <a:gd name="T43" fmla="*/ 17 h 64"/>
                <a:gd name="T44" fmla="*/ 19 w 63"/>
                <a:gd name="T45" fmla="*/ 18 h 64"/>
                <a:gd name="T46" fmla="*/ 17 w 63"/>
                <a:gd name="T47" fmla="*/ 20 h 64"/>
                <a:gd name="T48" fmla="*/ 16 w 63"/>
                <a:gd name="T49" fmla="*/ 21 h 64"/>
                <a:gd name="T50" fmla="*/ 15 w 63"/>
                <a:gd name="T51" fmla="*/ 23 h 64"/>
                <a:gd name="T52" fmla="*/ 13 w 63"/>
                <a:gd name="T53" fmla="*/ 24 h 64"/>
                <a:gd name="T54" fmla="*/ 12 w 63"/>
                <a:gd name="T55" fmla="*/ 27 h 64"/>
                <a:gd name="T56" fmla="*/ 11 w 63"/>
                <a:gd name="T57" fmla="*/ 29 h 64"/>
                <a:gd name="T58" fmla="*/ 10 w 63"/>
                <a:gd name="T59" fmla="*/ 30 h 64"/>
                <a:gd name="T60" fmla="*/ 9 w 63"/>
                <a:gd name="T61" fmla="*/ 32 h 64"/>
                <a:gd name="T62" fmla="*/ 8 w 63"/>
                <a:gd name="T63" fmla="*/ 34 h 64"/>
                <a:gd name="T64" fmla="*/ 7 w 63"/>
                <a:gd name="T65" fmla="*/ 36 h 64"/>
                <a:gd name="T66" fmla="*/ 6 w 63"/>
                <a:gd name="T67" fmla="*/ 38 h 64"/>
                <a:gd name="T68" fmla="*/ 4 w 63"/>
                <a:gd name="T69" fmla="*/ 40 h 64"/>
                <a:gd name="T70" fmla="*/ 3 w 63"/>
                <a:gd name="T71" fmla="*/ 42 h 64"/>
                <a:gd name="T72" fmla="*/ 3 w 63"/>
                <a:gd name="T73" fmla="*/ 45 h 64"/>
                <a:gd name="T74" fmla="*/ 2 w 63"/>
                <a:gd name="T75" fmla="*/ 47 h 64"/>
                <a:gd name="T76" fmla="*/ 1 w 63"/>
                <a:gd name="T77" fmla="*/ 49 h 64"/>
                <a:gd name="T78" fmla="*/ 1 w 63"/>
                <a:gd name="T79" fmla="*/ 51 h 64"/>
                <a:gd name="T80" fmla="*/ 1 w 63"/>
                <a:gd name="T81" fmla="*/ 53 h 64"/>
                <a:gd name="T82" fmla="*/ 0 w 63"/>
                <a:gd name="T83" fmla="*/ 55 h 64"/>
                <a:gd name="T84" fmla="*/ 0 w 63"/>
                <a:gd name="T85" fmla="*/ 57 h 64"/>
                <a:gd name="T86" fmla="*/ 0 w 63"/>
                <a:gd name="T87" fmla="*/ 60 h 64"/>
                <a:gd name="T88" fmla="*/ 0 w 63"/>
                <a:gd name="T89" fmla="*/ 62 h 64"/>
                <a:gd name="T90" fmla="*/ 0 w 63"/>
                <a:gd name="T91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3" h="64">
                  <a:moveTo>
                    <a:pt x="63" y="0"/>
                  </a:moveTo>
                  <a:lnTo>
                    <a:pt x="61" y="0"/>
                  </a:lnTo>
                  <a:lnTo>
                    <a:pt x="59" y="0"/>
                  </a:lnTo>
                  <a:lnTo>
                    <a:pt x="57" y="1"/>
                  </a:lnTo>
                  <a:lnTo>
                    <a:pt x="55" y="1"/>
                  </a:lnTo>
                  <a:lnTo>
                    <a:pt x="52" y="1"/>
                  </a:lnTo>
                  <a:lnTo>
                    <a:pt x="50" y="2"/>
                  </a:lnTo>
                  <a:lnTo>
                    <a:pt x="48" y="2"/>
                  </a:lnTo>
                  <a:lnTo>
                    <a:pt x="46" y="3"/>
                  </a:lnTo>
                  <a:lnTo>
                    <a:pt x="44" y="3"/>
                  </a:lnTo>
                  <a:lnTo>
                    <a:pt x="42" y="4"/>
                  </a:lnTo>
                  <a:lnTo>
                    <a:pt x="40" y="5"/>
                  </a:lnTo>
                  <a:lnTo>
                    <a:pt x="37" y="5"/>
                  </a:lnTo>
                  <a:lnTo>
                    <a:pt x="35" y="6"/>
                  </a:lnTo>
                  <a:lnTo>
                    <a:pt x="33" y="7"/>
                  </a:lnTo>
                  <a:lnTo>
                    <a:pt x="32" y="8"/>
                  </a:lnTo>
                  <a:lnTo>
                    <a:pt x="30" y="9"/>
                  </a:lnTo>
                  <a:lnTo>
                    <a:pt x="28" y="12"/>
                  </a:lnTo>
                  <a:lnTo>
                    <a:pt x="26" y="13"/>
                  </a:lnTo>
                  <a:lnTo>
                    <a:pt x="25" y="14"/>
                  </a:lnTo>
                  <a:lnTo>
                    <a:pt x="23" y="15"/>
                  </a:lnTo>
                  <a:lnTo>
                    <a:pt x="20" y="17"/>
                  </a:lnTo>
                  <a:lnTo>
                    <a:pt x="19" y="18"/>
                  </a:lnTo>
                  <a:lnTo>
                    <a:pt x="17" y="20"/>
                  </a:lnTo>
                  <a:lnTo>
                    <a:pt x="16" y="21"/>
                  </a:lnTo>
                  <a:lnTo>
                    <a:pt x="15" y="23"/>
                  </a:lnTo>
                  <a:lnTo>
                    <a:pt x="13" y="24"/>
                  </a:lnTo>
                  <a:lnTo>
                    <a:pt x="12" y="27"/>
                  </a:lnTo>
                  <a:lnTo>
                    <a:pt x="11" y="29"/>
                  </a:lnTo>
                  <a:lnTo>
                    <a:pt x="10" y="30"/>
                  </a:lnTo>
                  <a:lnTo>
                    <a:pt x="9" y="32"/>
                  </a:lnTo>
                  <a:lnTo>
                    <a:pt x="8" y="34"/>
                  </a:lnTo>
                  <a:lnTo>
                    <a:pt x="7" y="36"/>
                  </a:lnTo>
                  <a:lnTo>
                    <a:pt x="6" y="38"/>
                  </a:lnTo>
                  <a:lnTo>
                    <a:pt x="4" y="40"/>
                  </a:lnTo>
                  <a:lnTo>
                    <a:pt x="3" y="42"/>
                  </a:lnTo>
                  <a:lnTo>
                    <a:pt x="3" y="45"/>
                  </a:lnTo>
                  <a:lnTo>
                    <a:pt x="2" y="47"/>
                  </a:lnTo>
                  <a:lnTo>
                    <a:pt x="1" y="49"/>
                  </a:lnTo>
                  <a:lnTo>
                    <a:pt x="1" y="51"/>
                  </a:lnTo>
                  <a:lnTo>
                    <a:pt x="1" y="53"/>
                  </a:lnTo>
                  <a:lnTo>
                    <a:pt x="0" y="55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0" y="64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735" name="Freeform 367"/>
            <p:cNvSpPr>
              <a:spLocks/>
            </p:cNvSpPr>
            <p:nvPr/>
          </p:nvSpPr>
          <p:spPr bwMode="auto">
            <a:xfrm>
              <a:off x="3726" y="2488"/>
              <a:ext cx="25" cy="24"/>
            </a:xfrm>
            <a:custGeom>
              <a:avLst/>
              <a:gdLst>
                <a:gd name="T0" fmla="*/ 64 w 64"/>
                <a:gd name="T1" fmla="*/ 64 h 64"/>
                <a:gd name="T2" fmla="*/ 64 w 64"/>
                <a:gd name="T3" fmla="*/ 62 h 64"/>
                <a:gd name="T4" fmla="*/ 64 w 64"/>
                <a:gd name="T5" fmla="*/ 60 h 64"/>
                <a:gd name="T6" fmla="*/ 63 w 64"/>
                <a:gd name="T7" fmla="*/ 57 h 64"/>
                <a:gd name="T8" fmla="*/ 63 w 64"/>
                <a:gd name="T9" fmla="*/ 55 h 64"/>
                <a:gd name="T10" fmla="*/ 63 w 64"/>
                <a:gd name="T11" fmla="*/ 53 h 64"/>
                <a:gd name="T12" fmla="*/ 62 w 64"/>
                <a:gd name="T13" fmla="*/ 51 h 64"/>
                <a:gd name="T14" fmla="*/ 62 w 64"/>
                <a:gd name="T15" fmla="*/ 49 h 64"/>
                <a:gd name="T16" fmla="*/ 61 w 64"/>
                <a:gd name="T17" fmla="*/ 47 h 64"/>
                <a:gd name="T18" fmla="*/ 61 w 64"/>
                <a:gd name="T19" fmla="*/ 45 h 64"/>
                <a:gd name="T20" fmla="*/ 60 w 64"/>
                <a:gd name="T21" fmla="*/ 42 h 64"/>
                <a:gd name="T22" fmla="*/ 59 w 64"/>
                <a:gd name="T23" fmla="*/ 40 h 64"/>
                <a:gd name="T24" fmla="*/ 59 w 64"/>
                <a:gd name="T25" fmla="*/ 38 h 64"/>
                <a:gd name="T26" fmla="*/ 58 w 64"/>
                <a:gd name="T27" fmla="*/ 36 h 64"/>
                <a:gd name="T28" fmla="*/ 57 w 64"/>
                <a:gd name="T29" fmla="*/ 34 h 64"/>
                <a:gd name="T30" fmla="*/ 56 w 64"/>
                <a:gd name="T31" fmla="*/ 32 h 64"/>
                <a:gd name="T32" fmla="*/ 55 w 64"/>
                <a:gd name="T33" fmla="*/ 30 h 64"/>
                <a:gd name="T34" fmla="*/ 53 w 64"/>
                <a:gd name="T35" fmla="*/ 29 h 64"/>
                <a:gd name="T36" fmla="*/ 51 w 64"/>
                <a:gd name="T37" fmla="*/ 27 h 64"/>
                <a:gd name="T38" fmla="*/ 50 w 64"/>
                <a:gd name="T39" fmla="*/ 24 h 64"/>
                <a:gd name="T40" fmla="*/ 49 w 64"/>
                <a:gd name="T41" fmla="*/ 23 h 64"/>
                <a:gd name="T42" fmla="*/ 47 w 64"/>
                <a:gd name="T43" fmla="*/ 21 h 64"/>
                <a:gd name="T44" fmla="*/ 46 w 64"/>
                <a:gd name="T45" fmla="*/ 20 h 64"/>
                <a:gd name="T46" fmla="*/ 44 w 64"/>
                <a:gd name="T47" fmla="*/ 18 h 64"/>
                <a:gd name="T48" fmla="*/ 43 w 64"/>
                <a:gd name="T49" fmla="*/ 17 h 64"/>
                <a:gd name="T50" fmla="*/ 41 w 64"/>
                <a:gd name="T51" fmla="*/ 15 h 64"/>
                <a:gd name="T52" fmla="*/ 40 w 64"/>
                <a:gd name="T53" fmla="*/ 14 h 64"/>
                <a:gd name="T54" fmla="*/ 38 w 64"/>
                <a:gd name="T55" fmla="*/ 13 h 64"/>
                <a:gd name="T56" fmla="*/ 35 w 64"/>
                <a:gd name="T57" fmla="*/ 12 h 64"/>
                <a:gd name="T58" fmla="*/ 34 w 64"/>
                <a:gd name="T59" fmla="*/ 9 h 64"/>
                <a:gd name="T60" fmla="*/ 32 w 64"/>
                <a:gd name="T61" fmla="*/ 8 h 64"/>
                <a:gd name="T62" fmla="*/ 30 w 64"/>
                <a:gd name="T63" fmla="*/ 7 h 64"/>
                <a:gd name="T64" fmla="*/ 28 w 64"/>
                <a:gd name="T65" fmla="*/ 6 h 64"/>
                <a:gd name="T66" fmla="*/ 26 w 64"/>
                <a:gd name="T67" fmla="*/ 5 h 64"/>
                <a:gd name="T68" fmla="*/ 24 w 64"/>
                <a:gd name="T69" fmla="*/ 5 h 64"/>
                <a:gd name="T70" fmla="*/ 22 w 64"/>
                <a:gd name="T71" fmla="*/ 4 h 64"/>
                <a:gd name="T72" fmla="*/ 19 w 64"/>
                <a:gd name="T73" fmla="*/ 3 h 64"/>
                <a:gd name="T74" fmla="*/ 17 w 64"/>
                <a:gd name="T75" fmla="*/ 3 h 64"/>
                <a:gd name="T76" fmla="*/ 15 w 64"/>
                <a:gd name="T77" fmla="*/ 2 h 64"/>
                <a:gd name="T78" fmla="*/ 13 w 64"/>
                <a:gd name="T79" fmla="*/ 2 h 64"/>
                <a:gd name="T80" fmla="*/ 11 w 64"/>
                <a:gd name="T81" fmla="*/ 1 h 64"/>
                <a:gd name="T82" fmla="*/ 9 w 64"/>
                <a:gd name="T83" fmla="*/ 1 h 64"/>
                <a:gd name="T84" fmla="*/ 7 w 64"/>
                <a:gd name="T85" fmla="*/ 1 h 64"/>
                <a:gd name="T86" fmla="*/ 5 w 64"/>
                <a:gd name="T87" fmla="*/ 0 h 64"/>
                <a:gd name="T88" fmla="*/ 2 w 64"/>
                <a:gd name="T89" fmla="*/ 0 h 64"/>
                <a:gd name="T90" fmla="*/ 0 w 64"/>
                <a:gd name="T9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4" h="64">
                  <a:moveTo>
                    <a:pt x="64" y="64"/>
                  </a:moveTo>
                  <a:lnTo>
                    <a:pt x="64" y="62"/>
                  </a:lnTo>
                  <a:lnTo>
                    <a:pt x="64" y="60"/>
                  </a:lnTo>
                  <a:lnTo>
                    <a:pt x="63" y="57"/>
                  </a:lnTo>
                  <a:lnTo>
                    <a:pt x="63" y="55"/>
                  </a:lnTo>
                  <a:lnTo>
                    <a:pt x="63" y="53"/>
                  </a:lnTo>
                  <a:lnTo>
                    <a:pt x="62" y="51"/>
                  </a:lnTo>
                  <a:lnTo>
                    <a:pt x="62" y="49"/>
                  </a:lnTo>
                  <a:lnTo>
                    <a:pt x="61" y="47"/>
                  </a:lnTo>
                  <a:lnTo>
                    <a:pt x="61" y="45"/>
                  </a:lnTo>
                  <a:lnTo>
                    <a:pt x="60" y="42"/>
                  </a:lnTo>
                  <a:lnTo>
                    <a:pt x="59" y="40"/>
                  </a:lnTo>
                  <a:lnTo>
                    <a:pt x="59" y="38"/>
                  </a:lnTo>
                  <a:lnTo>
                    <a:pt x="58" y="36"/>
                  </a:lnTo>
                  <a:lnTo>
                    <a:pt x="57" y="34"/>
                  </a:lnTo>
                  <a:lnTo>
                    <a:pt x="56" y="32"/>
                  </a:lnTo>
                  <a:lnTo>
                    <a:pt x="55" y="30"/>
                  </a:lnTo>
                  <a:lnTo>
                    <a:pt x="53" y="29"/>
                  </a:lnTo>
                  <a:lnTo>
                    <a:pt x="51" y="27"/>
                  </a:lnTo>
                  <a:lnTo>
                    <a:pt x="50" y="24"/>
                  </a:lnTo>
                  <a:lnTo>
                    <a:pt x="49" y="23"/>
                  </a:lnTo>
                  <a:lnTo>
                    <a:pt x="47" y="21"/>
                  </a:lnTo>
                  <a:lnTo>
                    <a:pt x="46" y="20"/>
                  </a:lnTo>
                  <a:lnTo>
                    <a:pt x="44" y="18"/>
                  </a:lnTo>
                  <a:lnTo>
                    <a:pt x="43" y="17"/>
                  </a:lnTo>
                  <a:lnTo>
                    <a:pt x="41" y="15"/>
                  </a:lnTo>
                  <a:lnTo>
                    <a:pt x="40" y="14"/>
                  </a:lnTo>
                  <a:lnTo>
                    <a:pt x="38" y="13"/>
                  </a:lnTo>
                  <a:lnTo>
                    <a:pt x="35" y="12"/>
                  </a:lnTo>
                  <a:lnTo>
                    <a:pt x="34" y="9"/>
                  </a:lnTo>
                  <a:lnTo>
                    <a:pt x="32" y="8"/>
                  </a:lnTo>
                  <a:lnTo>
                    <a:pt x="30" y="7"/>
                  </a:lnTo>
                  <a:lnTo>
                    <a:pt x="28" y="6"/>
                  </a:lnTo>
                  <a:lnTo>
                    <a:pt x="26" y="5"/>
                  </a:lnTo>
                  <a:lnTo>
                    <a:pt x="24" y="5"/>
                  </a:lnTo>
                  <a:lnTo>
                    <a:pt x="22" y="4"/>
                  </a:lnTo>
                  <a:lnTo>
                    <a:pt x="19" y="3"/>
                  </a:lnTo>
                  <a:lnTo>
                    <a:pt x="17" y="3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1"/>
                  </a:lnTo>
                  <a:lnTo>
                    <a:pt x="9" y="1"/>
                  </a:lnTo>
                  <a:lnTo>
                    <a:pt x="7" y="1"/>
                  </a:lnTo>
                  <a:lnTo>
                    <a:pt x="5" y="0"/>
                  </a:ln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736" name="Line 368"/>
            <p:cNvSpPr>
              <a:spLocks noChangeShapeType="1"/>
            </p:cNvSpPr>
            <p:nvPr/>
          </p:nvSpPr>
          <p:spPr bwMode="auto">
            <a:xfrm>
              <a:off x="3542" y="2488"/>
              <a:ext cx="0" cy="6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737" name="Line 369"/>
            <p:cNvSpPr>
              <a:spLocks noChangeShapeType="1"/>
            </p:cNvSpPr>
            <p:nvPr/>
          </p:nvSpPr>
          <p:spPr bwMode="auto">
            <a:xfrm flipH="1">
              <a:off x="3831" y="2553"/>
              <a:ext cx="23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738" name="Line 370"/>
            <p:cNvSpPr>
              <a:spLocks noChangeShapeType="1"/>
            </p:cNvSpPr>
            <p:nvPr/>
          </p:nvSpPr>
          <p:spPr bwMode="auto">
            <a:xfrm>
              <a:off x="3542" y="2553"/>
              <a:ext cx="12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739" name="Line 371"/>
            <p:cNvSpPr>
              <a:spLocks noChangeShapeType="1"/>
            </p:cNvSpPr>
            <p:nvPr/>
          </p:nvSpPr>
          <p:spPr bwMode="auto">
            <a:xfrm flipV="1">
              <a:off x="3815" y="2569"/>
              <a:ext cx="0" cy="22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740" name="Line 372"/>
            <p:cNvSpPr>
              <a:spLocks noChangeShapeType="1"/>
            </p:cNvSpPr>
            <p:nvPr/>
          </p:nvSpPr>
          <p:spPr bwMode="auto">
            <a:xfrm flipV="1">
              <a:off x="3686" y="2569"/>
              <a:ext cx="0" cy="22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741" name="Freeform 373"/>
            <p:cNvSpPr>
              <a:spLocks/>
            </p:cNvSpPr>
            <p:nvPr/>
          </p:nvSpPr>
          <p:spPr bwMode="auto">
            <a:xfrm>
              <a:off x="3815" y="3509"/>
              <a:ext cx="61" cy="228"/>
            </a:xfrm>
            <a:custGeom>
              <a:avLst/>
              <a:gdLst>
                <a:gd name="T0" fmla="*/ 0 w 159"/>
                <a:gd name="T1" fmla="*/ 0 h 596"/>
                <a:gd name="T2" fmla="*/ 0 w 159"/>
                <a:gd name="T3" fmla="*/ 22 h 596"/>
                <a:gd name="T4" fmla="*/ 1 w 159"/>
                <a:gd name="T5" fmla="*/ 44 h 596"/>
                <a:gd name="T6" fmla="*/ 2 w 159"/>
                <a:gd name="T7" fmla="*/ 67 h 596"/>
                <a:gd name="T8" fmla="*/ 3 w 159"/>
                <a:gd name="T9" fmla="*/ 89 h 596"/>
                <a:gd name="T10" fmla="*/ 5 w 159"/>
                <a:gd name="T11" fmla="*/ 112 h 596"/>
                <a:gd name="T12" fmla="*/ 7 w 159"/>
                <a:gd name="T13" fmla="*/ 133 h 596"/>
                <a:gd name="T14" fmla="*/ 9 w 159"/>
                <a:gd name="T15" fmla="*/ 155 h 596"/>
                <a:gd name="T16" fmla="*/ 12 w 159"/>
                <a:gd name="T17" fmla="*/ 178 h 596"/>
                <a:gd name="T18" fmla="*/ 17 w 159"/>
                <a:gd name="T19" fmla="*/ 200 h 596"/>
                <a:gd name="T20" fmla="*/ 20 w 159"/>
                <a:gd name="T21" fmla="*/ 221 h 596"/>
                <a:gd name="T22" fmla="*/ 25 w 159"/>
                <a:gd name="T23" fmla="*/ 244 h 596"/>
                <a:gd name="T24" fmla="*/ 29 w 159"/>
                <a:gd name="T25" fmla="*/ 265 h 596"/>
                <a:gd name="T26" fmla="*/ 35 w 159"/>
                <a:gd name="T27" fmla="*/ 287 h 596"/>
                <a:gd name="T28" fmla="*/ 40 w 159"/>
                <a:gd name="T29" fmla="*/ 309 h 596"/>
                <a:gd name="T30" fmla="*/ 46 w 159"/>
                <a:gd name="T31" fmla="*/ 330 h 596"/>
                <a:gd name="T32" fmla="*/ 53 w 159"/>
                <a:gd name="T33" fmla="*/ 351 h 596"/>
                <a:gd name="T34" fmla="*/ 59 w 159"/>
                <a:gd name="T35" fmla="*/ 372 h 596"/>
                <a:gd name="T36" fmla="*/ 67 w 159"/>
                <a:gd name="T37" fmla="*/ 394 h 596"/>
                <a:gd name="T38" fmla="*/ 74 w 159"/>
                <a:gd name="T39" fmla="*/ 415 h 596"/>
                <a:gd name="T40" fmla="*/ 83 w 159"/>
                <a:gd name="T41" fmla="*/ 435 h 596"/>
                <a:gd name="T42" fmla="*/ 90 w 159"/>
                <a:gd name="T43" fmla="*/ 457 h 596"/>
                <a:gd name="T44" fmla="*/ 100 w 159"/>
                <a:gd name="T45" fmla="*/ 477 h 596"/>
                <a:gd name="T46" fmla="*/ 108 w 159"/>
                <a:gd name="T47" fmla="*/ 497 h 596"/>
                <a:gd name="T48" fmla="*/ 118 w 159"/>
                <a:gd name="T49" fmla="*/ 517 h 596"/>
                <a:gd name="T50" fmla="*/ 127 w 159"/>
                <a:gd name="T51" fmla="*/ 537 h 596"/>
                <a:gd name="T52" fmla="*/ 138 w 159"/>
                <a:gd name="T53" fmla="*/ 558 h 596"/>
                <a:gd name="T54" fmla="*/ 149 w 159"/>
                <a:gd name="T55" fmla="*/ 577 h 596"/>
                <a:gd name="T56" fmla="*/ 159 w 159"/>
                <a:gd name="T57" fmla="*/ 596 h 5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9" h="596">
                  <a:moveTo>
                    <a:pt x="0" y="0"/>
                  </a:moveTo>
                  <a:lnTo>
                    <a:pt x="0" y="22"/>
                  </a:lnTo>
                  <a:lnTo>
                    <a:pt x="1" y="44"/>
                  </a:lnTo>
                  <a:lnTo>
                    <a:pt x="2" y="67"/>
                  </a:lnTo>
                  <a:lnTo>
                    <a:pt x="3" y="89"/>
                  </a:lnTo>
                  <a:lnTo>
                    <a:pt x="5" y="112"/>
                  </a:lnTo>
                  <a:lnTo>
                    <a:pt x="7" y="133"/>
                  </a:lnTo>
                  <a:lnTo>
                    <a:pt x="9" y="155"/>
                  </a:lnTo>
                  <a:lnTo>
                    <a:pt x="12" y="178"/>
                  </a:lnTo>
                  <a:lnTo>
                    <a:pt x="17" y="200"/>
                  </a:lnTo>
                  <a:lnTo>
                    <a:pt x="20" y="221"/>
                  </a:lnTo>
                  <a:lnTo>
                    <a:pt x="25" y="244"/>
                  </a:lnTo>
                  <a:lnTo>
                    <a:pt x="29" y="265"/>
                  </a:lnTo>
                  <a:lnTo>
                    <a:pt x="35" y="287"/>
                  </a:lnTo>
                  <a:lnTo>
                    <a:pt x="40" y="309"/>
                  </a:lnTo>
                  <a:lnTo>
                    <a:pt x="46" y="330"/>
                  </a:lnTo>
                  <a:lnTo>
                    <a:pt x="53" y="351"/>
                  </a:lnTo>
                  <a:lnTo>
                    <a:pt x="59" y="372"/>
                  </a:lnTo>
                  <a:lnTo>
                    <a:pt x="67" y="394"/>
                  </a:lnTo>
                  <a:lnTo>
                    <a:pt x="74" y="415"/>
                  </a:lnTo>
                  <a:lnTo>
                    <a:pt x="83" y="435"/>
                  </a:lnTo>
                  <a:lnTo>
                    <a:pt x="90" y="457"/>
                  </a:lnTo>
                  <a:lnTo>
                    <a:pt x="100" y="477"/>
                  </a:lnTo>
                  <a:lnTo>
                    <a:pt x="108" y="497"/>
                  </a:lnTo>
                  <a:lnTo>
                    <a:pt x="118" y="517"/>
                  </a:lnTo>
                  <a:lnTo>
                    <a:pt x="127" y="537"/>
                  </a:lnTo>
                  <a:lnTo>
                    <a:pt x="138" y="558"/>
                  </a:lnTo>
                  <a:lnTo>
                    <a:pt x="149" y="577"/>
                  </a:lnTo>
                  <a:lnTo>
                    <a:pt x="159" y="596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742" name="Freeform 374"/>
            <p:cNvSpPr>
              <a:spLocks/>
            </p:cNvSpPr>
            <p:nvPr/>
          </p:nvSpPr>
          <p:spPr bwMode="auto">
            <a:xfrm>
              <a:off x="3751" y="3525"/>
              <a:ext cx="69" cy="241"/>
            </a:xfrm>
            <a:custGeom>
              <a:avLst/>
              <a:gdLst>
                <a:gd name="T0" fmla="*/ 0 w 180"/>
                <a:gd name="T1" fmla="*/ 0 h 629"/>
                <a:gd name="T2" fmla="*/ 0 w 180"/>
                <a:gd name="T3" fmla="*/ 22 h 629"/>
                <a:gd name="T4" fmla="*/ 0 w 180"/>
                <a:gd name="T5" fmla="*/ 43 h 629"/>
                <a:gd name="T6" fmla="*/ 1 w 180"/>
                <a:gd name="T7" fmla="*/ 66 h 629"/>
                <a:gd name="T8" fmla="*/ 3 w 180"/>
                <a:gd name="T9" fmla="*/ 88 h 629"/>
                <a:gd name="T10" fmla="*/ 4 w 180"/>
                <a:gd name="T11" fmla="*/ 110 h 629"/>
                <a:gd name="T12" fmla="*/ 8 w 180"/>
                <a:gd name="T13" fmla="*/ 132 h 629"/>
                <a:gd name="T14" fmla="*/ 10 w 180"/>
                <a:gd name="T15" fmla="*/ 154 h 629"/>
                <a:gd name="T16" fmla="*/ 13 w 180"/>
                <a:gd name="T17" fmla="*/ 175 h 629"/>
                <a:gd name="T18" fmla="*/ 16 w 180"/>
                <a:gd name="T19" fmla="*/ 198 h 629"/>
                <a:gd name="T20" fmla="*/ 20 w 180"/>
                <a:gd name="T21" fmla="*/ 219 h 629"/>
                <a:gd name="T22" fmla="*/ 25 w 180"/>
                <a:gd name="T23" fmla="*/ 241 h 629"/>
                <a:gd name="T24" fmla="*/ 29 w 180"/>
                <a:gd name="T25" fmla="*/ 263 h 629"/>
                <a:gd name="T26" fmla="*/ 34 w 180"/>
                <a:gd name="T27" fmla="*/ 284 h 629"/>
                <a:gd name="T28" fmla="*/ 40 w 180"/>
                <a:gd name="T29" fmla="*/ 305 h 629"/>
                <a:gd name="T30" fmla="*/ 46 w 180"/>
                <a:gd name="T31" fmla="*/ 326 h 629"/>
                <a:gd name="T32" fmla="*/ 52 w 180"/>
                <a:gd name="T33" fmla="*/ 348 h 629"/>
                <a:gd name="T34" fmla="*/ 59 w 180"/>
                <a:gd name="T35" fmla="*/ 369 h 629"/>
                <a:gd name="T36" fmla="*/ 65 w 180"/>
                <a:gd name="T37" fmla="*/ 390 h 629"/>
                <a:gd name="T38" fmla="*/ 73 w 180"/>
                <a:gd name="T39" fmla="*/ 411 h 629"/>
                <a:gd name="T40" fmla="*/ 81 w 180"/>
                <a:gd name="T41" fmla="*/ 431 h 629"/>
                <a:gd name="T42" fmla="*/ 89 w 180"/>
                <a:gd name="T43" fmla="*/ 452 h 629"/>
                <a:gd name="T44" fmla="*/ 98 w 180"/>
                <a:gd name="T45" fmla="*/ 472 h 629"/>
                <a:gd name="T46" fmla="*/ 107 w 180"/>
                <a:gd name="T47" fmla="*/ 493 h 629"/>
                <a:gd name="T48" fmla="*/ 116 w 180"/>
                <a:gd name="T49" fmla="*/ 513 h 629"/>
                <a:gd name="T50" fmla="*/ 126 w 180"/>
                <a:gd name="T51" fmla="*/ 532 h 629"/>
                <a:gd name="T52" fmla="*/ 135 w 180"/>
                <a:gd name="T53" fmla="*/ 552 h 629"/>
                <a:gd name="T54" fmla="*/ 146 w 180"/>
                <a:gd name="T55" fmla="*/ 571 h 629"/>
                <a:gd name="T56" fmla="*/ 157 w 180"/>
                <a:gd name="T57" fmla="*/ 590 h 629"/>
                <a:gd name="T58" fmla="*/ 168 w 180"/>
                <a:gd name="T59" fmla="*/ 610 h 629"/>
                <a:gd name="T60" fmla="*/ 180 w 180"/>
                <a:gd name="T61" fmla="*/ 629 h 6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80" h="629">
                  <a:moveTo>
                    <a:pt x="0" y="0"/>
                  </a:moveTo>
                  <a:lnTo>
                    <a:pt x="0" y="22"/>
                  </a:lnTo>
                  <a:lnTo>
                    <a:pt x="0" y="43"/>
                  </a:lnTo>
                  <a:lnTo>
                    <a:pt x="1" y="66"/>
                  </a:lnTo>
                  <a:lnTo>
                    <a:pt x="3" y="88"/>
                  </a:lnTo>
                  <a:lnTo>
                    <a:pt x="4" y="110"/>
                  </a:lnTo>
                  <a:lnTo>
                    <a:pt x="8" y="132"/>
                  </a:lnTo>
                  <a:lnTo>
                    <a:pt x="10" y="154"/>
                  </a:lnTo>
                  <a:lnTo>
                    <a:pt x="13" y="175"/>
                  </a:lnTo>
                  <a:lnTo>
                    <a:pt x="16" y="198"/>
                  </a:lnTo>
                  <a:lnTo>
                    <a:pt x="20" y="219"/>
                  </a:lnTo>
                  <a:lnTo>
                    <a:pt x="25" y="241"/>
                  </a:lnTo>
                  <a:lnTo>
                    <a:pt x="29" y="263"/>
                  </a:lnTo>
                  <a:lnTo>
                    <a:pt x="34" y="284"/>
                  </a:lnTo>
                  <a:lnTo>
                    <a:pt x="40" y="305"/>
                  </a:lnTo>
                  <a:lnTo>
                    <a:pt x="46" y="326"/>
                  </a:lnTo>
                  <a:lnTo>
                    <a:pt x="52" y="348"/>
                  </a:lnTo>
                  <a:lnTo>
                    <a:pt x="59" y="369"/>
                  </a:lnTo>
                  <a:lnTo>
                    <a:pt x="65" y="390"/>
                  </a:lnTo>
                  <a:lnTo>
                    <a:pt x="73" y="411"/>
                  </a:lnTo>
                  <a:lnTo>
                    <a:pt x="81" y="431"/>
                  </a:lnTo>
                  <a:lnTo>
                    <a:pt x="89" y="452"/>
                  </a:lnTo>
                  <a:lnTo>
                    <a:pt x="98" y="472"/>
                  </a:lnTo>
                  <a:lnTo>
                    <a:pt x="107" y="493"/>
                  </a:lnTo>
                  <a:lnTo>
                    <a:pt x="116" y="513"/>
                  </a:lnTo>
                  <a:lnTo>
                    <a:pt x="126" y="532"/>
                  </a:lnTo>
                  <a:lnTo>
                    <a:pt x="135" y="552"/>
                  </a:lnTo>
                  <a:lnTo>
                    <a:pt x="146" y="571"/>
                  </a:lnTo>
                  <a:lnTo>
                    <a:pt x="157" y="590"/>
                  </a:lnTo>
                  <a:lnTo>
                    <a:pt x="168" y="610"/>
                  </a:lnTo>
                  <a:lnTo>
                    <a:pt x="180" y="629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743" name="Freeform 375"/>
            <p:cNvSpPr>
              <a:spLocks/>
            </p:cNvSpPr>
            <p:nvPr/>
          </p:nvSpPr>
          <p:spPr bwMode="auto">
            <a:xfrm>
              <a:off x="3625" y="3509"/>
              <a:ext cx="61" cy="228"/>
            </a:xfrm>
            <a:custGeom>
              <a:avLst/>
              <a:gdLst>
                <a:gd name="T0" fmla="*/ 0 w 161"/>
                <a:gd name="T1" fmla="*/ 596 h 596"/>
                <a:gd name="T2" fmla="*/ 11 w 161"/>
                <a:gd name="T3" fmla="*/ 577 h 596"/>
                <a:gd name="T4" fmla="*/ 21 w 161"/>
                <a:gd name="T5" fmla="*/ 558 h 596"/>
                <a:gd name="T6" fmla="*/ 32 w 161"/>
                <a:gd name="T7" fmla="*/ 537 h 596"/>
                <a:gd name="T8" fmla="*/ 42 w 161"/>
                <a:gd name="T9" fmla="*/ 517 h 596"/>
                <a:gd name="T10" fmla="*/ 51 w 161"/>
                <a:gd name="T11" fmla="*/ 497 h 596"/>
                <a:gd name="T12" fmla="*/ 61 w 161"/>
                <a:gd name="T13" fmla="*/ 477 h 596"/>
                <a:gd name="T14" fmla="*/ 69 w 161"/>
                <a:gd name="T15" fmla="*/ 457 h 596"/>
                <a:gd name="T16" fmla="*/ 78 w 161"/>
                <a:gd name="T17" fmla="*/ 435 h 596"/>
                <a:gd name="T18" fmla="*/ 85 w 161"/>
                <a:gd name="T19" fmla="*/ 415 h 596"/>
                <a:gd name="T20" fmla="*/ 93 w 161"/>
                <a:gd name="T21" fmla="*/ 394 h 596"/>
                <a:gd name="T22" fmla="*/ 100 w 161"/>
                <a:gd name="T23" fmla="*/ 372 h 596"/>
                <a:gd name="T24" fmla="*/ 108 w 161"/>
                <a:gd name="T25" fmla="*/ 351 h 596"/>
                <a:gd name="T26" fmla="*/ 114 w 161"/>
                <a:gd name="T27" fmla="*/ 330 h 596"/>
                <a:gd name="T28" fmla="*/ 119 w 161"/>
                <a:gd name="T29" fmla="*/ 309 h 596"/>
                <a:gd name="T30" fmla="*/ 125 w 161"/>
                <a:gd name="T31" fmla="*/ 287 h 596"/>
                <a:gd name="T32" fmla="*/ 130 w 161"/>
                <a:gd name="T33" fmla="*/ 265 h 596"/>
                <a:gd name="T34" fmla="*/ 135 w 161"/>
                <a:gd name="T35" fmla="*/ 244 h 596"/>
                <a:gd name="T36" fmla="*/ 140 w 161"/>
                <a:gd name="T37" fmla="*/ 221 h 596"/>
                <a:gd name="T38" fmla="*/ 144 w 161"/>
                <a:gd name="T39" fmla="*/ 200 h 596"/>
                <a:gd name="T40" fmla="*/ 147 w 161"/>
                <a:gd name="T41" fmla="*/ 178 h 596"/>
                <a:gd name="T42" fmla="*/ 150 w 161"/>
                <a:gd name="T43" fmla="*/ 155 h 596"/>
                <a:gd name="T44" fmla="*/ 152 w 161"/>
                <a:gd name="T45" fmla="*/ 133 h 596"/>
                <a:gd name="T46" fmla="*/ 156 w 161"/>
                <a:gd name="T47" fmla="*/ 112 h 596"/>
                <a:gd name="T48" fmla="*/ 157 w 161"/>
                <a:gd name="T49" fmla="*/ 89 h 596"/>
                <a:gd name="T50" fmla="*/ 159 w 161"/>
                <a:gd name="T51" fmla="*/ 67 h 596"/>
                <a:gd name="T52" fmla="*/ 160 w 161"/>
                <a:gd name="T53" fmla="*/ 44 h 596"/>
                <a:gd name="T54" fmla="*/ 160 w 161"/>
                <a:gd name="T55" fmla="*/ 22 h 596"/>
                <a:gd name="T56" fmla="*/ 161 w 161"/>
                <a:gd name="T57" fmla="*/ 0 h 5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1" h="596">
                  <a:moveTo>
                    <a:pt x="0" y="596"/>
                  </a:moveTo>
                  <a:lnTo>
                    <a:pt x="11" y="577"/>
                  </a:lnTo>
                  <a:lnTo>
                    <a:pt x="21" y="558"/>
                  </a:lnTo>
                  <a:lnTo>
                    <a:pt x="32" y="537"/>
                  </a:lnTo>
                  <a:lnTo>
                    <a:pt x="42" y="517"/>
                  </a:lnTo>
                  <a:lnTo>
                    <a:pt x="51" y="497"/>
                  </a:lnTo>
                  <a:lnTo>
                    <a:pt x="61" y="477"/>
                  </a:lnTo>
                  <a:lnTo>
                    <a:pt x="69" y="457"/>
                  </a:lnTo>
                  <a:lnTo>
                    <a:pt x="78" y="435"/>
                  </a:lnTo>
                  <a:lnTo>
                    <a:pt x="85" y="415"/>
                  </a:lnTo>
                  <a:lnTo>
                    <a:pt x="93" y="394"/>
                  </a:lnTo>
                  <a:lnTo>
                    <a:pt x="100" y="372"/>
                  </a:lnTo>
                  <a:lnTo>
                    <a:pt x="108" y="351"/>
                  </a:lnTo>
                  <a:lnTo>
                    <a:pt x="114" y="330"/>
                  </a:lnTo>
                  <a:lnTo>
                    <a:pt x="119" y="309"/>
                  </a:lnTo>
                  <a:lnTo>
                    <a:pt x="125" y="287"/>
                  </a:lnTo>
                  <a:lnTo>
                    <a:pt x="130" y="265"/>
                  </a:lnTo>
                  <a:lnTo>
                    <a:pt x="135" y="244"/>
                  </a:lnTo>
                  <a:lnTo>
                    <a:pt x="140" y="221"/>
                  </a:lnTo>
                  <a:lnTo>
                    <a:pt x="144" y="200"/>
                  </a:lnTo>
                  <a:lnTo>
                    <a:pt x="147" y="178"/>
                  </a:lnTo>
                  <a:lnTo>
                    <a:pt x="150" y="155"/>
                  </a:lnTo>
                  <a:lnTo>
                    <a:pt x="152" y="133"/>
                  </a:lnTo>
                  <a:lnTo>
                    <a:pt x="156" y="112"/>
                  </a:lnTo>
                  <a:lnTo>
                    <a:pt x="157" y="89"/>
                  </a:lnTo>
                  <a:lnTo>
                    <a:pt x="159" y="67"/>
                  </a:lnTo>
                  <a:lnTo>
                    <a:pt x="160" y="44"/>
                  </a:lnTo>
                  <a:lnTo>
                    <a:pt x="160" y="22"/>
                  </a:lnTo>
                  <a:lnTo>
                    <a:pt x="161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744" name="Freeform 376"/>
            <p:cNvSpPr>
              <a:spLocks/>
            </p:cNvSpPr>
            <p:nvPr/>
          </p:nvSpPr>
          <p:spPr bwMode="auto">
            <a:xfrm>
              <a:off x="3681" y="3525"/>
              <a:ext cx="70" cy="241"/>
            </a:xfrm>
            <a:custGeom>
              <a:avLst/>
              <a:gdLst>
                <a:gd name="T0" fmla="*/ 0 w 180"/>
                <a:gd name="T1" fmla="*/ 629 h 629"/>
                <a:gd name="T2" fmla="*/ 12 w 180"/>
                <a:gd name="T3" fmla="*/ 610 h 629"/>
                <a:gd name="T4" fmla="*/ 23 w 180"/>
                <a:gd name="T5" fmla="*/ 590 h 629"/>
                <a:gd name="T6" fmla="*/ 33 w 180"/>
                <a:gd name="T7" fmla="*/ 571 h 629"/>
                <a:gd name="T8" fmla="*/ 44 w 180"/>
                <a:gd name="T9" fmla="*/ 552 h 629"/>
                <a:gd name="T10" fmla="*/ 54 w 180"/>
                <a:gd name="T11" fmla="*/ 532 h 629"/>
                <a:gd name="T12" fmla="*/ 64 w 180"/>
                <a:gd name="T13" fmla="*/ 513 h 629"/>
                <a:gd name="T14" fmla="*/ 73 w 180"/>
                <a:gd name="T15" fmla="*/ 493 h 629"/>
                <a:gd name="T16" fmla="*/ 82 w 180"/>
                <a:gd name="T17" fmla="*/ 472 h 629"/>
                <a:gd name="T18" fmla="*/ 91 w 180"/>
                <a:gd name="T19" fmla="*/ 452 h 629"/>
                <a:gd name="T20" fmla="*/ 99 w 180"/>
                <a:gd name="T21" fmla="*/ 431 h 629"/>
                <a:gd name="T22" fmla="*/ 107 w 180"/>
                <a:gd name="T23" fmla="*/ 411 h 629"/>
                <a:gd name="T24" fmla="*/ 114 w 180"/>
                <a:gd name="T25" fmla="*/ 390 h 629"/>
                <a:gd name="T26" fmla="*/ 121 w 180"/>
                <a:gd name="T27" fmla="*/ 369 h 629"/>
                <a:gd name="T28" fmla="*/ 128 w 180"/>
                <a:gd name="T29" fmla="*/ 348 h 629"/>
                <a:gd name="T30" fmla="*/ 134 w 180"/>
                <a:gd name="T31" fmla="*/ 326 h 629"/>
                <a:gd name="T32" fmla="*/ 140 w 180"/>
                <a:gd name="T33" fmla="*/ 305 h 629"/>
                <a:gd name="T34" fmla="*/ 145 w 180"/>
                <a:gd name="T35" fmla="*/ 284 h 629"/>
                <a:gd name="T36" fmla="*/ 150 w 180"/>
                <a:gd name="T37" fmla="*/ 263 h 629"/>
                <a:gd name="T38" fmla="*/ 155 w 180"/>
                <a:gd name="T39" fmla="*/ 241 h 629"/>
                <a:gd name="T40" fmla="*/ 159 w 180"/>
                <a:gd name="T41" fmla="*/ 219 h 629"/>
                <a:gd name="T42" fmla="*/ 163 w 180"/>
                <a:gd name="T43" fmla="*/ 198 h 629"/>
                <a:gd name="T44" fmla="*/ 166 w 180"/>
                <a:gd name="T45" fmla="*/ 175 h 629"/>
                <a:gd name="T46" fmla="*/ 170 w 180"/>
                <a:gd name="T47" fmla="*/ 154 h 629"/>
                <a:gd name="T48" fmla="*/ 173 w 180"/>
                <a:gd name="T49" fmla="*/ 132 h 629"/>
                <a:gd name="T50" fmla="*/ 175 w 180"/>
                <a:gd name="T51" fmla="*/ 110 h 629"/>
                <a:gd name="T52" fmla="*/ 177 w 180"/>
                <a:gd name="T53" fmla="*/ 88 h 629"/>
                <a:gd name="T54" fmla="*/ 178 w 180"/>
                <a:gd name="T55" fmla="*/ 66 h 629"/>
                <a:gd name="T56" fmla="*/ 179 w 180"/>
                <a:gd name="T57" fmla="*/ 43 h 629"/>
                <a:gd name="T58" fmla="*/ 179 w 180"/>
                <a:gd name="T59" fmla="*/ 22 h 629"/>
                <a:gd name="T60" fmla="*/ 180 w 180"/>
                <a:gd name="T61" fmla="*/ 0 h 6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80" h="629">
                  <a:moveTo>
                    <a:pt x="0" y="629"/>
                  </a:moveTo>
                  <a:lnTo>
                    <a:pt x="12" y="610"/>
                  </a:lnTo>
                  <a:lnTo>
                    <a:pt x="23" y="590"/>
                  </a:lnTo>
                  <a:lnTo>
                    <a:pt x="33" y="571"/>
                  </a:lnTo>
                  <a:lnTo>
                    <a:pt x="44" y="552"/>
                  </a:lnTo>
                  <a:lnTo>
                    <a:pt x="54" y="532"/>
                  </a:lnTo>
                  <a:lnTo>
                    <a:pt x="64" y="513"/>
                  </a:lnTo>
                  <a:lnTo>
                    <a:pt x="73" y="493"/>
                  </a:lnTo>
                  <a:lnTo>
                    <a:pt x="82" y="472"/>
                  </a:lnTo>
                  <a:lnTo>
                    <a:pt x="91" y="452"/>
                  </a:lnTo>
                  <a:lnTo>
                    <a:pt x="99" y="431"/>
                  </a:lnTo>
                  <a:lnTo>
                    <a:pt x="107" y="411"/>
                  </a:lnTo>
                  <a:lnTo>
                    <a:pt x="114" y="390"/>
                  </a:lnTo>
                  <a:lnTo>
                    <a:pt x="121" y="369"/>
                  </a:lnTo>
                  <a:lnTo>
                    <a:pt x="128" y="348"/>
                  </a:lnTo>
                  <a:lnTo>
                    <a:pt x="134" y="326"/>
                  </a:lnTo>
                  <a:lnTo>
                    <a:pt x="140" y="305"/>
                  </a:lnTo>
                  <a:lnTo>
                    <a:pt x="145" y="284"/>
                  </a:lnTo>
                  <a:lnTo>
                    <a:pt x="150" y="263"/>
                  </a:lnTo>
                  <a:lnTo>
                    <a:pt x="155" y="241"/>
                  </a:lnTo>
                  <a:lnTo>
                    <a:pt x="159" y="219"/>
                  </a:lnTo>
                  <a:lnTo>
                    <a:pt x="163" y="198"/>
                  </a:lnTo>
                  <a:lnTo>
                    <a:pt x="166" y="175"/>
                  </a:lnTo>
                  <a:lnTo>
                    <a:pt x="170" y="154"/>
                  </a:lnTo>
                  <a:lnTo>
                    <a:pt x="173" y="132"/>
                  </a:lnTo>
                  <a:lnTo>
                    <a:pt x="175" y="110"/>
                  </a:lnTo>
                  <a:lnTo>
                    <a:pt x="177" y="88"/>
                  </a:lnTo>
                  <a:lnTo>
                    <a:pt x="178" y="66"/>
                  </a:lnTo>
                  <a:lnTo>
                    <a:pt x="179" y="43"/>
                  </a:lnTo>
                  <a:lnTo>
                    <a:pt x="179" y="22"/>
                  </a:lnTo>
                  <a:lnTo>
                    <a:pt x="18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745" name="Line 377"/>
            <p:cNvSpPr>
              <a:spLocks noChangeShapeType="1"/>
            </p:cNvSpPr>
            <p:nvPr/>
          </p:nvSpPr>
          <p:spPr bwMode="auto">
            <a:xfrm>
              <a:off x="3724" y="3678"/>
              <a:ext cx="53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746" name="Freeform 378"/>
            <p:cNvSpPr>
              <a:spLocks/>
            </p:cNvSpPr>
            <p:nvPr/>
          </p:nvSpPr>
          <p:spPr bwMode="auto">
            <a:xfrm>
              <a:off x="3670" y="3825"/>
              <a:ext cx="161" cy="3"/>
            </a:xfrm>
            <a:custGeom>
              <a:avLst/>
              <a:gdLst>
                <a:gd name="T0" fmla="*/ 0 w 416"/>
                <a:gd name="T1" fmla="*/ 0 h 12"/>
                <a:gd name="T2" fmla="*/ 17 w 416"/>
                <a:gd name="T3" fmla="*/ 1 h 12"/>
                <a:gd name="T4" fmla="*/ 33 w 416"/>
                <a:gd name="T5" fmla="*/ 3 h 12"/>
                <a:gd name="T6" fmla="*/ 50 w 416"/>
                <a:gd name="T7" fmla="*/ 4 h 12"/>
                <a:gd name="T8" fmla="*/ 66 w 416"/>
                <a:gd name="T9" fmla="*/ 6 h 12"/>
                <a:gd name="T10" fmla="*/ 83 w 416"/>
                <a:gd name="T11" fmla="*/ 7 h 12"/>
                <a:gd name="T12" fmla="*/ 100 w 416"/>
                <a:gd name="T13" fmla="*/ 8 h 12"/>
                <a:gd name="T14" fmla="*/ 116 w 416"/>
                <a:gd name="T15" fmla="*/ 10 h 12"/>
                <a:gd name="T16" fmla="*/ 133 w 416"/>
                <a:gd name="T17" fmla="*/ 10 h 12"/>
                <a:gd name="T18" fmla="*/ 150 w 416"/>
                <a:gd name="T19" fmla="*/ 11 h 12"/>
                <a:gd name="T20" fmla="*/ 166 w 416"/>
                <a:gd name="T21" fmla="*/ 11 h 12"/>
                <a:gd name="T22" fmla="*/ 183 w 416"/>
                <a:gd name="T23" fmla="*/ 12 h 12"/>
                <a:gd name="T24" fmla="*/ 200 w 416"/>
                <a:gd name="T25" fmla="*/ 12 h 12"/>
                <a:gd name="T26" fmla="*/ 217 w 416"/>
                <a:gd name="T27" fmla="*/ 12 h 12"/>
                <a:gd name="T28" fmla="*/ 233 w 416"/>
                <a:gd name="T29" fmla="*/ 12 h 12"/>
                <a:gd name="T30" fmla="*/ 250 w 416"/>
                <a:gd name="T31" fmla="*/ 11 h 12"/>
                <a:gd name="T32" fmla="*/ 267 w 416"/>
                <a:gd name="T33" fmla="*/ 11 h 12"/>
                <a:gd name="T34" fmla="*/ 283 w 416"/>
                <a:gd name="T35" fmla="*/ 10 h 12"/>
                <a:gd name="T36" fmla="*/ 300 w 416"/>
                <a:gd name="T37" fmla="*/ 10 h 12"/>
                <a:gd name="T38" fmla="*/ 317 w 416"/>
                <a:gd name="T39" fmla="*/ 8 h 12"/>
                <a:gd name="T40" fmla="*/ 333 w 416"/>
                <a:gd name="T41" fmla="*/ 7 h 12"/>
                <a:gd name="T42" fmla="*/ 350 w 416"/>
                <a:gd name="T43" fmla="*/ 6 h 12"/>
                <a:gd name="T44" fmla="*/ 367 w 416"/>
                <a:gd name="T45" fmla="*/ 4 h 12"/>
                <a:gd name="T46" fmla="*/ 383 w 416"/>
                <a:gd name="T47" fmla="*/ 3 h 12"/>
                <a:gd name="T48" fmla="*/ 400 w 416"/>
                <a:gd name="T49" fmla="*/ 1 h 12"/>
                <a:gd name="T50" fmla="*/ 416 w 416"/>
                <a:gd name="T5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16" h="12">
                  <a:moveTo>
                    <a:pt x="0" y="0"/>
                  </a:moveTo>
                  <a:lnTo>
                    <a:pt x="17" y="1"/>
                  </a:lnTo>
                  <a:lnTo>
                    <a:pt x="33" y="3"/>
                  </a:lnTo>
                  <a:lnTo>
                    <a:pt x="50" y="4"/>
                  </a:lnTo>
                  <a:lnTo>
                    <a:pt x="66" y="6"/>
                  </a:lnTo>
                  <a:lnTo>
                    <a:pt x="83" y="7"/>
                  </a:lnTo>
                  <a:lnTo>
                    <a:pt x="100" y="8"/>
                  </a:lnTo>
                  <a:lnTo>
                    <a:pt x="116" y="10"/>
                  </a:lnTo>
                  <a:lnTo>
                    <a:pt x="133" y="10"/>
                  </a:lnTo>
                  <a:lnTo>
                    <a:pt x="150" y="11"/>
                  </a:lnTo>
                  <a:lnTo>
                    <a:pt x="166" y="11"/>
                  </a:lnTo>
                  <a:lnTo>
                    <a:pt x="183" y="12"/>
                  </a:lnTo>
                  <a:lnTo>
                    <a:pt x="200" y="12"/>
                  </a:lnTo>
                  <a:lnTo>
                    <a:pt x="217" y="12"/>
                  </a:lnTo>
                  <a:lnTo>
                    <a:pt x="233" y="12"/>
                  </a:lnTo>
                  <a:lnTo>
                    <a:pt x="250" y="11"/>
                  </a:lnTo>
                  <a:lnTo>
                    <a:pt x="267" y="11"/>
                  </a:lnTo>
                  <a:lnTo>
                    <a:pt x="283" y="10"/>
                  </a:lnTo>
                  <a:lnTo>
                    <a:pt x="300" y="10"/>
                  </a:lnTo>
                  <a:lnTo>
                    <a:pt x="317" y="8"/>
                  </a:lnTo>
                  <a:lnTo>
                    <a:pt x="333" y="7"/>
                  </a:lnTo>
                  <a:lnTo>
                    <a:pt x="350" y="6"/>
                  </a:lnTo>
                  <a:lnTo>
                    <a:pt x="367" y="4"/>
                  </a:lnTo>
                  <a:lnTo>
                    <a:pt x="383" y="3"/>
                  </a:lnTo>
                  <a:lnTo>
                    <a:pt x="400" y="1"/>
                  </a:lnTo>
                  <a:lnTo>
                    <a:pt x="416" y="0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747" name="Freeform 379"/>
            <p:cNvSpPr>
              <a:spLocks/>
            </p:cNvSpPr>
            <p:nvPr/>
          </p:nvSpPr>
          <p:spPr bwMode="auto">
            <a:xfrm>
              <a:off x="3102" y="2553"/>
              <a:ext cx="552" cy="1125"/>
            </a:xfrm>
            <a:custGeom>
              <a:avLst/>
              <a:gdLst>
                <a:gd name="T0" fmla="*/ 1441 w 1441"/>
                <a:gd name="T1" fmla="*/ 0 h 2937"/>
                <a:gd name="T2" fmla="*/ 848 w 1441"/>
                <a:gd name="T3" fmla="*/ 0 h 2937"/>
                <a:gd name="T4" fmla="*/ 0 w 1441"/>
                <a:gd name="T5" fmla="*/ 1468 h 2937"/>
                <a:gd name="T6" fmla="*/ 848 w 1441"/>
                <a:gd name="T7" fmla="*/ 2937 h 2937"/>
                <a:gd name="T8" fmla="*/ 1441 w 1441"/>
                <a:gd name="T9" fmla="*/ 2937 h 29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41" h="2937">
                  <a:moveTo>
                    <a:pt x="1441" y="0"/>
                  </a:moveTo>
                  <a:lnTo>
                    <a:pt x="848" y="0"/>
                  </a:lnTo>
                  <a:lnTo>
                    <a:pt x="0" y="1468"/>
                  </a:lnTo>
                  <a:lnTo>
                    <a:pt x="848" y="2937"/>
                  </a:lnTo>
                  <a:lnTo>
                    <a:pt x="1441" y="2937"/>
                  </a:lnTo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748" name="Freeform 380"/>
            <p:cNvSpPr>
              <a:spLocks/>
            </p:cNvSpPr>
            <p:nvPr/>
          </p:nvSpPr>
          <p:spPr bwMode="auto">
            <a:xfrm>
              <a:off x="3670" y="2553"/>
              <a:ext cx="16" cy="16"/>
            </a:xfrm>
            <a:custGeom>
              <a:avLst/>
              <a:gdLst>
                <a:gd name="T0" fmla="*/ 43 w 43"/>
                <a:gd name="T1" fmla="*/ 42 h 42"/>
                <a:gd name="T2" fmla="*/ 43 w 43"/>
                <a:gd name="T3" fmla="*/ 41 h 42"/>
                <a:gd name="T4" fmla="*/ 42 w 43"/>
                <a:gd name="T5" fmla="*/ 40 h 42"/>
                <a:gd name="T6" fmla="*/ 42 w 43"/>
                <a:gd name="T7" fmla="*/ 39 h 42"/>
                <a:gd name="T8" fmla="*/ 42 w 43"/>
                <a:gd name="T9" fmla="*/ 36 h 42"/>
                <a:gd name="T10" fmla="*/ 42 w 43"/>
                <a:gd name="T11" fmla="*/ 35 h 42"/>
                <a:gd name="T12" fmla="*/ 42 w 43"/>
                <a:gd name="T13" fmla="*/ 34 h 42"/>
                <a:gd name="T14" fmla="*/ 42 w 43"/>
                <a:gd name="T15" fmla="*/ 33 h 42"/>
                <a:gd name="T16" fmla="*/ 41 w 43"/>
                <a:gd name="T17" fmla="*/ 31 h 42"/>
                <a:gd name="T18" fmla="*/ 41 w 43"/>
                <a:gd name="T19" fmla="*/ 30 h 42"/>
                <a:gd name="T20" fmla="*/ 40 w 43"/>
                <a:gd name="T21" fmla="*/ 29 h 42"/>
                <a:gd name="T22" fmla="*/ 40 w 43"/>
                <a:gd name="T23" fmla="*/ 28 h 42"/>
                <a:gd name="T24" fmla="*/ 40 w 43"/>
                <a:gd name="T25" fmla="*/ 26 h 42"/>
                <a:gd name="T26" fmla="*/ 39 w 43"/>
                <a:gd name="T27" fmla="*/ 25 h 42"/>
                <a:gd name="T28" fmla="*/ 39 w 43"/>
                <a:gd name="T29" fmla="*/ 24 h 42"/>
                <a:gd name="T30" fmla="*/ 38 w 43"/>
                <a:gd name="T31" fmla="*/ 23 h 42"/>
                <a:gd name="T32" fmla="*/ 37 w 43"/>
                <a:gd name="T33" fmla="*/ 22 h 42"/>
                <a:gd name="T34" fmla="*/ 37 w 43"/>
                <a:gd name="T35" fmla="*/ 20 h 42"/>
                <a:gd name="T36" fmla="*/ 35 w 43"/>
                <a:gd name="T37" fmla="*/ 19 h 42"/>
                <a:gd name="T38" fmla="*/ 34 w 43"/>
                <a:gd name="T39" fmla="*/ 18 h 42"/>
                <a:gd name="T40" fmla="*/ 34 w 43"/>
                <a:gd name="T41" fmla="*/ 17 h 42"/>
                <a:gd name="T42" fmla="*/ 33 w 43"/>
                <a:gd name="T43" fmla="*/ 16 h 42"/>
                <a:gd name="T44" fmla="*/ 32 w 43"/>
                <a:gd name="T45" fmla="*/ 15 h 42"/>
                <a:gd name="T46" fmla="*/ 31 w 43"/>
                <a:gd name="T47" fmla="*/ 14 h 42"/>
                <a:gd name="T48" fmla="*/ 30 w 43"/>
                <a:gd name="T49" fmla="*/ 13 h 42"/>
                <a:gd name="T50" fmla="*/ 29 w 43"/>
                <a:gd name="T51" fmla="*/ 12 h 42"/>
                <a:gd name="T52" fmla="*/ 28 w 43"/>
                <a:gd name="T53" fmla="*/ 11 h 42"/>
                <a:gd name="T54" fmla="*/ 28 w 43"/>
                <a:gd name="T55" fmla="*/ 10 h 42"/>
                <a:gd name="T56" fmla="*/ 27 w 43"/>
                <a:gd name="T57" fmla="*/ 9 h 42"/>
                <a:gd name="T58" fmla="*/ 26 w 43"/>
                <a:gd name="T59" fmla="*/ 8 h 42"/>
                <a:gd name="T60" fmla="*/ 24 w 43"/>
                <a:gd name="T61" fmla="*/ 8 h 42"/>
                <a:gd name="T62" fmla="*/ 23 w 43"/>
                <a:gd name="T63" fmla="*/ 7 h 42"/>
                <a:gd name="T64" fmla="*/ 22 w 43"/>
                <a:gd name="T65" fmla="*/ 6 h 42"/>
                <a:gd name="T66" fmla="*/ 21 w 43"/>
                <a:gd name="T67" fmla="*/ 6 h 42"/>
                <a:gd name="T68" fmla="*/ 19 w 43"/>
                <a:gd name="T69" fmla="*/ 5 h 42"/>
                <a:gd name="T70" fmla="*/ 18 w 43"/>
                <a:gd name="T71" fmla="*/ 5 h 42"/>
                <a:gd name="T72" fmla="*/ 17 w 43"/>
                <a:gd name="T73" fmla="*/ 3 h 42"/>
                <a:gd name="T74" fmla="*/ 16 w 43"/>
                <a:gd name="T75" fmla="*/ 2 h 42"/>
                <a:gd name="T76" fmla="*/ 14 w 43"/>
                <a:gd name="T77" fmla="*/ 2 h 42"/>
                <a:gd name="T78" fmla="*/ 13 w 43"/>
                <a:gd name="T79" fmla="*/ 2 h 42"/>
                <a:gd name="T80" fmla="*/ 12 w 43"/>
                <a:gd name="T81" fmla="*/ 1 h 42"/>
                <a:gd name="T82" fmla="*/ 11 w 43"/>
                <a:gd name="T83" fmla="*/ 1 h 42"/>
                <a:gd name="T84" fmla="*/ 10 w 43"/>
                <a:gd name="T85" fmla="*/ 1 h 42"/>
                <a:gd name="T86" fmla="*/ 8 w 43"/>
                <a:gd name="T87" fmla="*/ 0 h 42"/>
                <a:gd name="T88" fmla="*/ 7 w 43"/>
                <a:gd name="T89" fmla="*/ 0 h 42"/>
                <a:gd name="T90" fmla="*/ 6 w 43"/>
                <a:gd name="T91" fmla="*/ 0 h 42"/>
                <a:gd name="T92" fmla="*/ 5 w 43"/>
                <a:gd name="T93" fmla="*/ 0 h 42"/>
                <a:gd name="T94" fmla="*/ 2 w 43"/>
                <a:gd name="T95" fmla="*/ 0 h 42"/>
                <a:gd name="T96" fmla="*/ 1 w 43"/>
                <a:gd name="T97" fmla="*/ 0 h 42"/>
                <a:gd name="T98" fmla="*/ 0 w 43"/>
                <a:gd name="T9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3" h="42">
                  <a:moveTo>
                    <a:pt x="43" y="42"/>
                  </a:moveTo>
                  <a:lnTo>
                    <a:pt x="43" y="41"/>
                  </a:lnTo>
                  <a:lnTo>
                    <a:pt x="42" y="40"/>
                  </a:lnTo>
                  <a:lnTo>
                    <a:pt x="42" y="39"/>
                  </a:lnTo>
                  <a:lnTo>
                    <a:pt x="42" y="36"/>
                  </a:lnTo>
                  <a:lnTo>
                    <a:pt x="42" y="35"/>
                  </a:lnTo>
                  <a:lnTo>
                    <a:pt x="42" y="34"/>
                  </a:lnTo>
                  <a:lnTo>
                    <a:pt x="42" y="33"/>
                  </a:lnTo>
                  <a:lnTo>
                    <a:pt x="41" y="31"/>
                  </a:lnTo>
                  <a:lnTo>
                    <a:pt x="41" y="30"/>
                  </a:lnTo>
                  <a:lnTo>
                    <a:pt x="40" y="29"/>
                  </a:lnTo>
                  <a:lnTo>
                    <a:pt x="40" y="28"/>
                  </a:lnTo>
                  <a:lnTo>
                    <a:pt x="40" y="26"/>
                  </a:lnTo>
                  <a:lnTo>
                    <a:pt x="39" y="25"/>
                  </a:lnTo>
                  <a:lnTo>
                    <a:pt x="39" y="24"/>
                  </a:lnTo>
                  <a:lnTo>
                    <a:pt x="38" y="23"/>
                  </a:lnTo>
                  <a:lnTo>
                    <a:pt x="37" y="22"/>
                  </a:lnTo>
                  <a:lnTo>
                    <a:pt x="37" y="20"/>
                  </a:lnTo>
                  <a:lnTo>
                    <a:pt x="35" y="19"/>
                  </a:lnTo>
                  <a:lnTo>
                    <a:pt x="34" y="18"/>
                  </a:lnTo>
                  <a:lnTo>
                    <a:pt x="34" y="17"/>
                  </a:lnTo>
                  <a:lnTo>
                    <a:pt x="33" y="16"/>
                  </a:lnTo>
                  <a:lnTo>
                    <a:pt x="32" y="15"/>
                  </a:lnTo>
                  <a:lnTo>
                    <a:pt x="31" y="14"/>
                  </a:lnTo>
                  <a:lnTo>
                    <a:pt x="30" y="13"/>
                  </a:lnTo>
                  <a:lnTo>
                    <a:pt x="29" y="12"/>
                  </a:lnTo>
                  <a:lnTo>
                    <a:pt x="28" y="11"/>
                  </a:lnTo>
                  <a:lnTo>
                    <a:pt x="28" y="10"/>
                  </a:lnTo>
                  <a:lnTo>
                    <a:pt x="27" y="9"/>
                  </a:lnTo>
                  <a:lnTo>
                    <a:pt x="26" y="8"/>
                  </a:lnTo>
                  <a:lnTo>
                    <a:pt x="24" y="8"/>
                  </a:lnTo>
                  <a:lnTo>
                    <a:pt x="23" y="7"/>
                  </a:lnTo>
                  <a:lnTo>
                    <a:pt x="22" y="6"/>
                  </a:lnTo>
                  <a:lnTo>
                    <a:pt x="21" y="6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7" y="3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2" y="1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8" y="0"/>
                  </a:lnTo>
                  <a:lnTo>
                    <a:pt x="7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749" name="Freeform 381"/>
            <p:cNvSpPr>
              <a:spLocks/>
            </p:cNvSpPr>
            <p:nvPr/>
          </p:nvSpPr>
          <p:spPr bwMode="auto">
            <a:xfrm>
              <a:off x="3815" y="2553"/>
              <a:ext cx="16" cy="16"/>
            </a:xfrm>
            <a:custGeom>
              <a:avLst/>
              <a:gdLst>
                <a:gd name="T0" fmla="*/ 42 w 42"/>
                <a:gd name="T1" fmla="*/ 0 h 42"/>
                <a:gd name="T2" fmla="*/ 40 w 42"/>
                <a:gd name="T3" fmla="*/ 0 h 42"/>
                <a:gd name="T4" fmla="*/ 39 w 42"/>
                <a:gd name="T5" fmla="*/ 0 h 42"/>
                <a:gd name="T6" fmla="*/ 38 w 42"/>
                <a:gd name="T7" fmla="*/ 0 h 42"/>
                <a:gd name="T8" fmla="*/ 37 w 42"/>
                <a:gd name="T9" fmla="*/ 0 h 42"/>
                <a:gd name="T10" fmla="*/ 35 w 42"/>
                <a:gd name="T11" fmla="*/ 0 h 42"/>
                <a:gd name="T12" fmla="*/ 34 w 42"/>
                <a:gd name="T13" fmla="*/ 0 h 42"/>
                <a:gd name="T14" fmla="*/ 33 w 42"/>
                <a:gd name="T15" fmla="*/ 1 h 42"/>
                <a:gd name="T16" fmla="*/ 30 w 42"/>
                <a:gd name="T17" fmla="*/ 1 h 42"/>
                <a:gd name="T18" fmla="*/ 29 w 42"/>
                <a:gd name="T19" fmla="*/ 1 h 42"/>
                <a:gd name="T20" fmla="*/ 28 w 42"/>
                <a:gd name="T21" fmla="*/ 2 h 42"/>
                <a:gd name="T22" fmla="*/ 27 w 42"/>
                <a:gd name="T23" fmla="*/ 2 h 42"/>
                <a:gd name="T24" fmla="*/ 26 w 42"/>
                <a:gd name="T25" fmla="*/ 2 h 42"/>
                <a:gd name="T26" fmla="*/ 24 w 42"/>
                <a:gd name="T27" fmla="*/ 3 h 42"/>
                <a:gd name="T28" fmla="*/ 23 w 42"/>
                <a:gd name="T29" fmla="*/ 5 h 42"/>
                <a:gd name="T30" fmla="*/ 22 w 42"/>
                <a:gd name="T31" fmla="*/ 5 h 42"/>
                <a:gd name="T32" fmla="*/ 21 w 42"/>
                <a:gd name="T33" fmla="*/ 6 h 42"/>
                <a:gd name="T34" fmla="*/ 20 w 42"/>
                <a:gd name="T35" fmla="*/ 6 h 42"/>
                <a:gd name="T36" fmla="*/ 19 w 42"/>
                <a:gd name="T37" fmla="*/ 7 h 42"/>
                <a:gd name="T38" fmla="*/ 18 w 42"/>
                <a:gd name="T39" fmla="*/ 8 h 42"/>
                <a:gd name="T40" fmla="*/ 17 w 42"/>
                <a:gd name="T41" fmla="*/ 8 h 42"/>
                <a:gd name="T42" fmla="*/ 15 w 42"/>
                <a:gd name="T43" fmla="*/ 9 h 42"/>
                <a:gd name="T44" fmla="*/ 14 w 42"/>
                <a:gd name="T45" fmla="*/ 10 h 42"/>
                <a:gd name="T46" fmla="*/ 13 w 42"/>
                <a:gd name="T47" fmla="*/ 11 h 42"/>
                <a:gd name="T48" fmla="*/ 12 w 42"/>
                <a:gd name="T49" fmla="*/ 12 h 42"/>
                <a:gd name="T50" fmla="*/ 11 w 42"/>
                <a:gd name="T51" fmla="*/ 13 h 42"/>
                <a:gd name="T52" fmla="*/ 10 w 42"/>
                <a:gd name="T53" fmla="*/ 14 h 42"/>
                <a:gd name="T54" fmla="*/ 9 w 42"/>
                <a:gd name="T55" fmla="*/ 15 h 42"/>
                <a:gd name="T56" fmla="*/ 8 w 42"/>
                <a:gd name="T57" fmla="*/ 16 h 42"/>
                <a:gd name="T58" fmla="*/ 8 w 42"/>
                <a:gd name="T59" fmla="*/ 17 h 42"/>
                <a:gd name="T60" fmla="*/ 7 w 42"/>
                <a:gd name="T61" fmla="*/ 18 h 42"/>
                <a:gd name="T62" fmla="*/ 6 w 42"/>
                <a:gd name="T63" fmla="*/ 19 h 42"/>
                <a:gd name="T64" fmla="*/ 6 w 42"/>
                <a:gd name="T65" fmla="*/ 20 h 42"/>
                <a:gd name="T66" fmla="*/ 5 w 42"/>
                <a:gd name="T67" fmla="*/ 22 h 42"/>
                <a:gd name="T68" fmla="*/ 4 w 42"/>
                <a:gd name="T69" fmla="*/ 23 h 42"/>
                <a:gd name="T70" fmla="*/ 4 w 42"/>
                <a:gd name="T71" fmla="*/ 24 h 42"/>
                <a:gd name="T72" fmla="*/ 3 w 42"/>
                <a:gd name="T73" fmla="*/ 25 h 42"/>
                <a:gd name="T74" fmla="*/ 3 w 42"/>
                <a:gd name="T75" fmla="*/ 26 h 42"/>
                <a:gd name="T76" fmla="*/ 2 w 42"/>
                <a:gd name="T77" fmla="*/ 28 h 42"/>
                <a:gd name="T78" fmla="*/ 2 w 42"/>
                <a:gd name="T79" fmla="*/ 29 h 42"/>
                <a:gd name="T80" fmla="*/ 1 w 42"/>
                <a:gd name="T81" fmla="*/ 30 h 42"/>
                <a:gd name="T82" fmla="*/ 1 w 42"/>
                <a:gd name="T83" fmla="*/ 31 h 42"/>
                <a:gd name="T84" fmla="*/ 1 w 42"/>
                <a:gd name="T85" fmla="*/ 33 h 42"/>
                <a:gd name="T86" fmla="*/ 1 w 42"/>
                <a:gd name="T87" fmla="*/ 34 h 42"/>
                <a:gd name="T88" fmla="*/ 0 w 42"/>
                <a:gd name="T89" fmla="*/ 35 h 42"/>
                <a:gd name="T90" fmla="*/ 0 w 42"/>
                <a:gd name="T91" fmla="*/ 36 h 42"/>
                <a:gd name="T92" fmla="*/ 0 w 42"/>
                <a:gd name="T93" fmla="*/ 39 h 42"/>
                <a:gd name="T94" fmla="*/ 0 w 42"/>
                <a:gd name="T95" fmla="*/ 40 h 42"/>
                <a:gd name="T96" fmla="*/ 0 w 42"/>
                <a:gd name="T97" fmla="*/ 41 h 42"/>
                <a:gd name="T98" fmla="*/ 0 w 42"/>
                <a:gd name="T99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2" h="42">
                  <a:moveTo>
                    <a:pt x="42" y="0"/>
                  </a:moveTo>
                  <a:lnTo>
                    <a:pt x="40" y="0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0"/>
                  </a:lnTo>
                  <a:lnTo>
                    <a:pt x="34" y="0"/>
                  </a:lnTo>
                  <a:lnTo>
                    <a:pt x="33" y="1"/>
                  </a:lnTo>
                  <a:lnTo>
                    <a:pt x="30" y="1"/>
                  </a:lnTo>
                  <a:lnTo>
                    <a:pt x="29" y="1"/>
                  </a:lnTo>
                  <a:lnTo>
                    <a:pt x="28" y="2"/>
                  </a:lnTo>
                  <a:lnTo>
                    <a:pt x="27" y="2"/>
                  </a:lnTo>
                  <a:lnTo>
                    <a:pt x="26" y="2"/>
                  </a:lnTo>
                  <a:lnTo>
                    <a:pt x="24" y="3"/>
                  </a:lnTo>
                  <a:lnTo>
                    <a:pt x="23" y="5"/>
                  </a:lnTo>
                  <a:lnTo>
                    <a:pt x="22" y="5"/>
                  </a:lnTo>
                  <a:lnTo>
                    <a:pt x="21" y="6"/>
                  </a:lnTo>
                  <a:lnTo>
                    <a:pt x="20" y="6"/>
                  </a:lnTo>
                  <a:lnTo>
                    <a:pt x="19" y="7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5" y="9"/>
                  </a:lnTo>
                  <a:lnTo>
                    <a:pt x="14" y="10"/>
                  </a:lnTo>
                  <a:lnTo>
                    <a:pt x="13" y="11"/>
                  </a:lnTo>
                  <a:lnTo>
                    <a:pt x="12" y="12"/>
                  </a:lnTo>
                  <a:lnTo>
                    <a:pt x="11" y="13"/>
                  </a:lnTo>
                  <a:lnTo>
                    <a:pt x="10" y="14"/>
                  </a:lnTo>
                  <a:lnTo>
                    <a:pt x="9" y="15"/>
                  </a:lnTo>
                  <a:lnTo>
                    <a:pt x="8" y="16"/>
                  </a:lnTo>
                  <a:lnTo>
                    <a:pt x="8" y="17"/>
                  </a:lnTo>
                  <a:lnTo>
                    <a:pt x="7" y="18"/>
                  </a:lnTo>
                  <a:lnTo>
                    <a:pt x="6" y="19"/>
                  </a:lnTo>
                  <a:lnTo>
                    <a:pt x="6" y="20"/>
                  </a:lnTo>
                  <a:lnTo>
                    <a:pt x="5" y="22"/>
                  </a:lnTo>
                  <a:lnTo>
                    <a:pt x="4" y="23"/>
                  </a:lnTo>
                  <a:lnTo>
                    <a:pt x="4" y="24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2" y="28"/>
                  </a:lnTo>
                  <a:lnTo>
                    <a:pt x="2" y="29"/>
                  </a:lnTo>
                  <a:lnTo>
                    <a:pt x="1" y="30"/>
                  </a:lnTo>
                  <a:lnTo>
                    <a:pt x="1" y="31"/>
                  </a:lnTo>
                  <a:lnTo>
                    <a:pt x="1" y="33"/>
                  </a:lnTo>
                  <a:lnTo>
                    <a:pt x="1" y="34"/>
                  </a:lnTo>
                  <a:lnTo>
                    <a:pt x="0" y="35"/>
                  </a:lnTo>
                  <a:lnTo>
                    <a:pt x="0" y="36"/>
                  </a:lnTo>
                  <a:lnTo>
                    <a:pt x="0" y="39"/>
                  </a:lnTo>
                  <a:lnTo>
                    <a:pt x="0" y="40"/>
                  </a:lnTo>
                  <a:lnTo>
                    <a:pt x="0" y="41"/>
                  </a:lnTo>
                  <a:lnTo>
                    <a:pt x="0" y="42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86750" name="Line 382"/>
            <p:cNvSpPr>
              <a:spLocks noChangeShapeType="1"/>
            </p:cNvSpPr>
            <p:nvPr/>
          </p:nvSpPr>
          <p:spPr bwMode="auto">
            <a:xfrm>
              <a:off x="3750" y="3438"/>
              <a:ext cx="0" cy="12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58851529"/>
      </p:ext>
    </p:extLst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865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863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63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6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" dur="500"/>
                                        <p:tgtEl>
                                          <p:spTgt spid="1866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6371" grpId="0" autoUpdateAnimBg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102" name="Text Box 6"/>
          <p:cNvSpPr txBox="1">
            <a:spLocks noChangeArrowheads="1"/>
          </p:cNvSpPr>
          <p:nvPr/>
        </p:nvSpPr>
        <p:spPr bwMode="auto">
          <a:xfrm>
            <a:off x="103188" y="1182688"/>
            <a:ext cx="8037512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33CCCC"/>
                    </a:gs>
                    <a:gs pos="50000">
                      <a:srgbClr val="33CCCC">
                        <a:gamma/>
                        <a:tint val="0"/>
                        <a:invGamma/>
                      </a:srgbClr>
                    </a:gs>
                    <a:gs pos="100000">
                      <a:srgbClr val="33CCCC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3333CC"/>
                </a:solidFill>
              </a:rPr>
              <a:t>1</a:t>
            </a:r>
            <a:r>
              <a:rPr kumimoji="1" lang="zh-CN" altLang="en-US" sz="3600" b="1">
                <a:solidFill>
                  <a:srgbClr val="3333CC"/>
                </a:solidFill>
              </a:rPr>
              <a:t>、滚动轴承的结构、分类及代号 </a:t>
            </a:r>
          </a:p>
        </p:txBody>
      </p:sp>
      <p:sp>
        <p:nvSpPr>
          <p:cNvPr id="132103" name="Text Box 7"/>
          <p:cNvSpPr txBox="1">
            <a:spLocks noChangeArrowheads="1"/>
          </p:cNvSpPr>
          <p:nvPr/>
        </p:nvSpPr>
        <p:spPr bwMode="auto">
          <a:xfrm>
            <a:off x="322263" y="1920875"/>
            <a:ext cx="1874837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9999FF">
                        <a:gamma/>
                        <a:shade val="78431"/>
                        <a:invGamma/>
                      </a:srgbClr>
                    </a:gs>
                    <a:gs pos="100000">
                      <a:srgbClr val="9999FF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2000" b="1">
                <a:solidFill>
                  <a:srgbClr val="FF0000"/>
                </a:solidFill>
              </a:rPr>
              <a:t>●</a:t>
            </a:r>
            <a:r>
              <a:rPr kumimoji="1" lang="en-US" altLang="zh-CN" sz="3200" b="1">
                <a:solidFill>
                  <a:srgbClr val="FF0000"/>
                </a:solidFill>
              </a:rPr>
              <a:t> </a:t>
            </a:r>
            <a:r>
              <a:rPr kumimoji="1" lang="zh-CN" altLang="en-US" sz="3200" b="1">
                <a:solidFill>
                  <a:srgbClr val="FF0000"/>
                </a:solidFill>
              </a:rPr>
              <a:t>结构</a:t>
            </a:r>
          </a:p>
        </p:txBody>
      </p:sp>
      <p:sp>
        <p:nvSpPr>
          <p:cNvPr id="132104" name="Text Box 8"/>
          <p:cNvSpPr txBox="1">
            <a:spLocks noChangeArrowheads="1"/>
          </p:cNvSpPr>
          <p:nvPr/>
        </p:nvSpPr>
        <p:spPr bwMode="auto">
          <a:xfrm>
            <a:off x="1614488" y="1841500"/>
            <a:ext cx="3949700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9999FF">
                        <a:gamma/>
                        <a:shade val="78431"/>
                        <a:invGamma/>
                      </a:srgbClr>
                    </a:gs>
                    <a:gs pos="100000">
                      <a:srgbClr val="9999FF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</a:rPr>
              <a:t>由内圈、外圈、滚动体和保持架组成。</a:t>
            </a:r>
          </a:p>
        </p:txBody>
      </p:sp>
      <p:sp>
        <p:nvSpPr>
          <p:cNvPr id="132105" name="Text Box 9"/>
          <p:cNvSpPr txBox="1">
            <a:spLocks noChangeArrowheads="1"/>
          </p:cNvSpPr>
          <p:nvPr/>
        </p:nvSpPr>
        <p:spPr bwMode="auto">
          <a:xfrm>
            <a:off x="333375" y="2971800"/>
            <a:ext cx="2090738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9999FF">
                        <a:gamma/>
                        <a:shade val="78431"/>
                        <a:invGamma/>
                      </a:srgbClr>
                    </a:gs>
                    <a:gs pos="100000">
                      <a:srgbClr val="9999FF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2000" b="1">
                <a:solidFill>
                  <a:srgbClr val="FF0000"/>
                </a:solidFill>
              </a:rPr>
              <a:t>●</a:t>
            </a:r>
            <a:r>
              <a:rPr kumimoji="1" lang="en-US" altLang="zh-CN" sz="3200" b="1">
                <a:solidFill>
                  <a:srgbClr val="FF0000"/>
                </a:solidFill>
              </a:rPr>
              <a:t> </a:t>
            </a:r>
            <a:r>
              <a:rPr kumimoji="1" lang="zh-CN" altLang="en-US" sz="3200" b="1">
                <a:solidFill>
                  <a:srgbClr val="FF0000"/>
                </a:solidFill>
              </a:rPr>
              <a:t>分类</a:t>
            </a:r>
          </a:p>
        </p:txBody>
      </p:sp>
      <p:sp>
        <p:nvSpPr>
          <p:cNvPr id="132106" name="Text Box 10"/>
          <p:cNvSpPr txBox="1">
            <a:spLocks noChangeArrowheads="1"/>
          </p:cNvSpPr>
          <p:nvPr/>
        </p:nvSpPr>
        <p:spPr bwMode="auto">
          <a:xfrm>
            <a:off x="117475" y="4192588"/>
            <a:ext cx="612140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9999FF">
                        <a:gamma/>
                        <a:shade val="78431"/>
                        <a:invGamma/>
                      </a:srgbClr>
                    </a:gs>
                    <a:gs pos="100000">
                      <a:srgbClr val="9999FF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</a:rPr>
              <a:t>☆</a:t>
            </a:r>
            <a:r>
              <a:rPr kumimoji="1" lang="zh-CN" altLang="en-US" sz="3200" b="1">
                <a:solidFill>
                  <a:srgbClr val="000000"/>
                </a:solidFill>
              </a:rPr>
              <a:t>向心轴承</a:t>
            </a:r>
            <a:r>
              <a:rPr kumimoji="1" lang="en-US" altLang="zh-CN" sz="3200" b="1">
                <a:solidFill>
                  <a:srgbClr val="000000"/>
                </a:solidFill>
              </a:rPr>
              <a:t>—</a:t>
            </a:r>
            <a:r>
              <a:rPr kumimoji="1" lang="zh-CN" altLang="en-US" sz="3200" b="1">
                <a:solidFill>
                  <a:srgbClr val="000000"/>
                </a:solidFill>
              </a:rPr>
              <a:t>主要承受</a:t>
            </a:r>
            <a:r>
              <a:rPr kumimoji="1" lang="zh-CN" altLang="en-US" sz="3200" b="1">
                <a:solidFill>
                  <a:srgbClr val="FF0000"/>
                </a:solidFill>
              </a:rPr>
              <a:t>径向力</a:t>
            </a:r>
          </a:p>
        </p:txBody>
      </p:sp>
      <p:sp>
        <p:nvSpPr>
          <p:cNvPr id="132107" name="Text Box 11"/>
          <p:cNvSpPr txBox="1">
            <a:spLocks noChangeArrowheads="1"/>
          </p:cNvSpPr>
          <p:nvPr/>
        </p:nvSpPr>
        <p:spPr bwMode="auto">
          <a:xfrm>
            <a:off x="109538" y="4930775"/>
            <a:ext cx="6772275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9999FF">
                        <a:gamma/>
                        <a:shade val="78431"/>
                        <a:invGamma/>
                      </a:srgbClr>
                    </a:gs>
                    <a:gs pos="100000">
                      <a:srgbClr val="9999FF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</a:rPr>
              <a:t>☆</a:t>
            </a:r>
            <a:r>
              <a:rPr kumimoji="1" lang="zh-CN" altLang="en-US" sz="3200" b="1">
                <a:solidFill>
                  <a:srgbClr val="000000"/>
                </a:solidFill>
              </a:rPr>
              <a:t>推力轴承</a:t>
            </a:r>
            <a:r>
              <a:rPr kumimoji="1" lang="en-US" altLang="zh-CN" sz="3200" b="1">
                <a:solidFill>
                  <a:srgbClr val="000000"/>
                </a:solidFill>
              </a:rPr>
              <a:t>—</a:t>
            </a:r>
            <a:r>
              <a:rPr kumimoji="1" lang="zh-CN" altLang="en-US" sz="3200" b="1">
                <a:solidFill>
                  <a:srgbClr val="000000"/>
                </a:solidFill>
              </a:rPr>
              <a:t>主要承受</a:t>
            </a:r>
            <a:r>
              <a:rPr kumimoji="1" lang="zh-CN" altLang="en-US" sz="3200" b="1">
                <a:solidFill>
                  <a:srgbClr val="FF0000"/>
                </a:solidFill>
              </a:rPr>
              <a:t>轴向力</a:t>
            </a:r>
          </a:p>
        </p:txBody>
      </p:sp>
      <p:sp>
        <p:nvSpPr>
          <p:cNvPr id="132108" name="Text Box 12"/>
          <p:cNvSpPr txBox="1">
            <a:spLocks noChangeArrowheads="1"/>
          </p:cNvSpPr>
          <p:nvPr/>
        </p:nvSpPr>
        <p:spPr bwMode="auto">
          <a:xfrm>
            <a:off x="111125" y="5618163"/>
            <a:ext cx="736600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9999FF">
                        <a:gamma/>
                        <a:shade val="78431"/>
                        <a:invGamma/>
                      </a:srgbClr>
                    </a:gs>
                    <a:gs pos="100000">
                      <a:srgbClr val="9999FF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</a:rPr>
              <a:t>☆</a:t>
            </a:r>
            <a:r>
              <a:rPr kumimoji="1" lang="zh-CN" altLang="en-US" sz="3200" b="1">
                <a:solidFill>
                  <a:srgbClr val="000000"/>
                </a:solidFill>
              </a:rPr>
              <a:t>组合轴承</a:t>
            </a:r>
            <a:r>
              <a:rPr kumimoji="1" lang="en-US" altLang="zh-CN" sz="3200" b="1">
                <a:solidFill>
                  <a:srgbClr val="000000"/>
                </a:solidFill>
              </a:rPr>
              <a:t>—</a:t>
            </a:r>
            <a:r>
              <a:rPr kumimoji="1" lang="zh-CN" altLang="en-US" sz="3200" b="1">
                <a:solidFill>
                  <a:srgbClr val="000000"/>
                </a:solidFill>
              </a:rPr>
              <a:t>承受</a:t>
            </a:r>
            <a:r>
              <a:rPr kumimoji="1" lang="zh-CN" altLang="en-US" sz="3200" b="1">
                <a:solidFill>
                  <a:srgbClr val="FF0000"/>
                </a:solidFill>
              </a:rPr>
              <a:t>径向力和轴向力</a:t>
            </a:r>
          </a:p>
        </p:txBody>
      </p:sp>
      <p:sp>
        <p:nvSpPr>
          <p:cNvPr id="132119" name="Text Box 23"/>
          <p:cNvSpPr txBox="1">
            <a:spLocks noChangeArrowheads="1"/>
          </p:cNvSpPr>
          <p:nvPr/>
        </p:nvSpPr>
        <p:spPr bwMode="auto">
          <a:xfrm>
            <a:off x="101600" y="3595688"/>
            <a:ext cx="5662613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3333CC"/>
                </a:solidFill>
              </a:rPr>
              <a:t>按其承受的载荷方向分为：</a:t>
            </a:r>
          </a:p>
        </p:txBody>
      </p:sp>
      <p:sp>
        <p:nvSpPr>
          <p:cNvPr id="132122" name="AutoShape 26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610600" y="6318250"/>
            <a:ext cx="533400" cy="5334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  <p:sp>
        <p:nvSpPr>
          <p:cNvPr id="132123" name="Text Box 27"/>
          <p:cNvSpPr txBox="1">
            <a:spLocks noChangeArrowheads="1"/>
          </p:cNvSpPr>
          <p:nvPr/>
        </p:nvSpPr>
        <p:spPr bwMode="auto">
          <a:xfrm>
            <a:off x="1447800" y="187325"/>
            <a:ext cx="6273800" cy="8239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57150">
                <a:pattFill prst="smCheck">
                  <a:fgClr>
                    <a:srgbClr val="FF3300"/>
                  </a:fgClr>
                  <a:bgClr>
                    <a:srgbClr val="FFFF00"/>
                  </a:bgClr>
                </a:patt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8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第三节  滚动轴承</a:t>
            </a:r>
          </a:p>
        </p:txBody>
      </p:sp>
      <p:pic>
        <p:nvPicPr>
          <p:cNvPr id="132127" name="Picture 31" descr="轴承-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24525" y="1831975"/>
            <a:ext cx="1763713" cy="34448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32128" name="Group 32"/>
          <p:cNvGrpSpPr>
            <a:grpSpLocks/>
          </p:cNvGrpSpPr>
          <p:nvPr/>
        </p:nvGrpSpPr>
        <p:grpSpPr bwMode="auto">
          <a:xfrm>
            <a:off x="6742113" y="3060700"/>
            <a:ext cx="2206625" cy="519113"/>
            <a:chOff x="4247" y="1928"/>
            <a:chExt cx="1390" cy="327"/>
          </a:xfrm>
        </p:grpSpPr>
        <p:sp>
          <p:nvSpPr>
            <p:cNvPr id="132129" name="Text Box 33"/>
            <p:cNvSpPr txBox="1">
              <a:spLocks noChangeArrowheads="1"/>
            </p:cNvSpPr>
            <p:nvPr/>
          </p:nvSpPr>
          <p:spPr bwMode="auto">
            <a:xfrm>
              <a:off x="4792" y="1928"/>
              <a:ext cx="845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gradFill rotWithShape="0">
                    <a:gsLst>
                      <a:gs pos="0">
                        <a:srgbClr val="9999FF">
                          <a:gamma/>
                          <a:shade val="78431"/>
                          <a:invGamma/>
                        </a:srgbClr>
                      </a:gs>
                      <a:gs pos="100000">
                        <a:srgbClr val="9999FF"/>
                      </a:gs>
                    </a:gsLst>
                    <a:lin ang="5400000" scaled="1"/>
                  </a:gra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2800" b="1">
                  <a:solidFill>
                    <a:srgbClr val="FF0000"/>
                  </a:solidFill>
                  <a:latin typeface="黑体" pitchFamily="2" charset="-122"/>
                  <a:ea typeface="黑体" pitchFamily="2" charset="-122"/>
                </a:rPr>
                <a:t>内 圈</a:t>
              </a:r>
            </a:p>
          </p:txBody>
        </p:sp>
        <p:sp>
          <p:nvSpPr>
            <p:cNvPr id="132130" name="Line 34"/>
            <p:cNvSpPr>
              <a:spLocks noChangeShapeType="1"/>
            </p:cNvSpPr>
            <p:nvPr/>
          </p:nvSpPr>
          <p:spPr bwMode="auto">
            <a:xfrm>
              <a:off x="4247" y="2023"/>
              <a:ext cx="646" cy="222"/>
            </a:xfrm>
            <a:prstGeom prst="line">
              <a:avLst/>
            </a:prstGeom>
            <a:noFill/>
            <a:ln w="12700">
              <a:solidFill>
                <a:srgbClr val="FF3300"/>
              </a:solidFill>
              <a:round/>
              <a:headEnd type="oval" w="sm" len="sm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2131" name="Line 35"/>
            <p:cNvSpPr>
              <a:spLocks noChangeShapeType="1"/>
            </p:cNvSpPr>
            <p:nvPr/>
          </p:nvSpPr>
          <p:spPr bwMode="auto">
            <a:xfrm>
              <a:off x="4891" y="2245"/>
              <a:ext cx="650" cy="0"/>
            </a:xfrm>
            <a:prstGeom prst="line">
              <a:avLst/>
            </a:prstGeom>
            <a:noFill/>
            <a:ln w="12700">
              <a:solidFill>
                <a:srgbClr val="FF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32132" name="Group 36"/>
          <p:cNvGrpSpPr>
            <a:grpSpLocks/>
          </p:cNvGrpSpPr>
          <p:nvPr/>
        </p:nvGrpSpPr>
        <p:grpSpPr bwMode="auto">
          <a:xfrm>
            <a:off x="6970713" y="2516188"/>
            <a:ext cx="1990725" cy="519112"/>
            <a:chOff x="4391" y="1585"/>
            <a:chExt cx="1254" cy="327"/>
          </a:xfrm>
        </p:grpSpPr>
        <p:sp>
          <p:nvSpPr>
            <p:cNvPr id="132133" name="Text Box 37"/>
            <p:cNvSpPr txBox="1">
              <a:spLocks noChangeArrowheads="1"/>
            </p:cNvSpPr>
            <p:nvPr/>
          </p:nvSpPr>
          <p:spPr bwMode="auto">
            <a:xfrm>
              <a:off x="4801" y="1585"/>
              <a:ext cx="844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gradFill rotWithShape="0">
                    <a:gsLst>
                      <a:gs pos="0">
                        <a:srgbClr val="9999FF">
                          <a:gamma/>
                          <a:shade val="78431"/>
                          <a:invGamma/>
                        </a:srgbClr>
                      </a:gs>
                      <a:gs pos="100000">
                        <a:srgbClr val="9999FF"/>
                      </a:gs>
                    </a:gsLst>
                    <a:lin ang="5400000" scaled="1"/>
                  </a:gra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2800" b="1">
                  <a:solidFill>
                    <a:srgbClr val="FF0000"/>
                  </a:solidFill>
                  <a:latin typeface="黑体" pitchFamily="2" charset="-122"/>
                  <a:ea typeface="黑体" pitchFamily="2" charset="-122"/>
                </a:rPr>
                <a:t>滚 珠</a:t>
              </a:r>
            </a:p>
          </p:txBody>
        </p:sp>
        <p:sp>
          <p:nvSpPr>
            <p:cNvPr id="132134" name="Line 38"/>
            <p:cNvSpPr>
              <a:spLocks noChangeShapeType="1"/>
            </p:cNvSpPr>
            <p:nvPr/>
          </p:nvSpPr>
          <p:spPr bwMode="auto">
            <a:xfrm>
              <a:off x="4391" y="1670"/>
              <a:ext cx="503" cy="224"/>
            </a:xfrm>
            <a:prstGeom prst="line">
              <a:avLst/>
            </a:prstGeom>
            <a:noFill/>
            <a:ln w="12700">
              <a:solidFill>
                <a:srgbClr val="FF3300"/>
              </a:solidFill>
              <a:round/>
              <a:headEnd type="oval" w="sm" len="sm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2135" name="Line 39"/>
            <p:cNvSpPr>
              <a:spLocks noChangeShapeType="1"/>
            </p:cNvSpPr>
            <p:nvPr/>
          </p:nvSpPr>
          <p:spPr bwMode="auto">
            <a:xfrm>
              <a:off x="4892" y="1895"/>
              <a:ext cx="650" cy="0"/>
            </a:xfrm>
            <a:prstGeom prst="line">
              <a:avLst/>
            </a:prstGeom>
            <a:noFill/>
            <a:ln w="12700">
              <a:solidFill>
                <a:srgbClr val="FF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32136" name="Group 40"/>
          <p:cNvGrpSpPr>
            <a:grpSpLocks/>
          </p:cNvGrpSpPr>
          <p:nvPr/>
        </p:nvGrpSpPr>
        <p:grpSpPr bwMode="auto">
          <a:xfrm>
            <a:off x="6440488" y="1916113"/>
            <a:ext cx="2603500" cy="519112"/>
            <a:chOff x="4057" y="1207"/>
            <a:chExt cx="1640" cy="327"/>
          </a:xfrm>
        </p:grpSpPr>
        <p:sp>
          <p:nvSpPr>
            <p:cNvPr id="132137" name="Text Box 41"/>
            <p:cNvSpPr txBox="1">
              <a:spLocks noChangeArrowheads="1"/>
            </p:cNvSpPr>
            <p:nvPr/>
          </p:nvSpPr>
          <p:spPr bwMode="auto">
            <a:xfrm>
              <a:off x="4722" y="1207"/>
              <a:ext cx="975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gradFill rotWithShape="0">
                    <a:gsLst>
                      <a:gs pos="0">
                        <a:srgbClr val="9999FF">
                          <a:gamma/>
                          <a:shade val="78431"/>
                          <a:invGamma/>
                        </a:srgbClr>
                      </a:gs>
                      <a:gs pos="100000">
                        <a:srgbClr val="9999FF"/>
                      </a:gs>
                    </a:gsLst>
                    <a:lin ang="5400000" scaled="1"/>
                  </a:gra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2800" b="1">
                  <a:solidFill>
                    <a:srgbClr val="FF0000"/>
                  </a:solidFill>
                  <a:latin typeface="黑体" pitchFamily="2" charset="-122"/>
                  <a:ea typeface="黑体" pitchFamily="2" charset="-122"/>
                </a:rPr>
                <a:t>外 圈</a:t>
              </a:r>
              <a:endParaRPr kumimoji="1" lang="zh-CN" altLang="en-US" sz="24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endParaRPr>
            </a:p>
          </p:txBody>
        </p:sp>
        <p:sp>
          <p:nvSpPr>
            <p:cNvPr id="132138" name="Line 42"/>
            <p:cNvSpPr>
              <a:spLocks noChangeShapeType="1"/>
            </p:cNvSpPr>
            <p:nvPr/>
          </p:nvSpPr>
          <p:spPr bwMode="auto">
            <a:xfrm>
              <a:off x="4057" y="1232"/>
              <a:ext cx="834" cy="270"/>
            </a:xfrm>
            <a:prstGeom prst="line">
              <a:avLst/>
            </a:prstGeom>
            <a:noFill/>
            <a:ln w="12700">
              <a:solidFill>
                <a:srgbClr val="FF0000"/>
              </a:solidFill>
              <a:round/>
              <a:headEnd type="oval" w="sm" len="sm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2139" name="Line 43"/>
            <p:cNvSpPr>
              <a:spLocks noChangeShapeType="1"/>
            </p:cNvSpPr>
            <p:nvPr/>
          </p:nvSpPr>
          <p:spPr bwMode="auto">
            <a:xfrm>
              <a:off x="4890" y="1503"/>
              <a:ext cx="650" cy="0"/>
            </a:xfrm>
            <a:prstGeom prst="line">
              <a:avLst/>
            </a:prstGeom>
            <a:noFill/>
            <a:ln w="12700">
              <a:solidFill>
                <a:srgbClr val="FF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32140" name="Group 44"/>
          <p:cNvGrpSpPr>
            <a:grpSpLocks/>
          </p:cNvGrpSpPr>
          <p:nvPr/>
        </p:nvGrpSpPr>
        <p:grpSpPr bwMode="auto">
          <a:xfrm>
            <a:off x="7153275" y="3648075"/>
            <a:ext cx="1743075" cy="520700"/>
            <a:chOff x="4506" y="2298"/>
            <a:chExt cx="1098" cy="328"/>
          </a:xfrm>
        </p:grpSpPr>
        <p:sp>
          <p:nvSpPr>
            <p:cNvPr id="132141" name="Text Box 45"/>
            <p:cNvSpPr txBox="1">
              <a:spLocks noChangeArrowheads="1"/>
            </p:cNvSpPr>
            <p:nvPr/>
          </p:nvSpPr>
          <p:spPr bwMode="auto">
            <a:xfrm>
              <a:off x="4801" y="2299"/>
              <a:ext cx="803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gradFill rotWithShape="0">
                    <a:gsLst>
                      <a:gs pos="0">
                        <a:srgbClr val="9999FF">
                          <a:gamma/>
                          <a:shade val="78431"/>
                          <a:invGamma/>
                        </a:srgbClr>
                      </a:gs>
                      <a:gs pos="100000">
                        <a:srgbClr val="9999FF"/>
                      </a:gs>
                    </a:gsLst>
                    <a:lin ang="5400000" scaled="1"/>
                  </a:gra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2800" b="1">
                  <a:solidFill>
                    <a:srgbClr val="FF0000"/>
                  </a:solidFill>
                  <a:ea typeface="黑体" pitchFamily="2" charset="-122"/>
                </a:rPr>
                <a:t>保持架</a:t>
              </a:r>
            </a:p>
          </p:txBody>
        </p:sp>
        <p:sp>
          <p:nvSpPr>
            <p:cNvPr id="132142" name="Line 46"/>
            <p:cNvSpPr>
              <a:spLocks noChangeShapeType="1"/>
            </p:cNvSpPr>
            <p:nvPr/>
          </p:nvSpPr>
          <p:spPr bwMode="auto">
            <a:xfrm>
              <a:off x="4506" y="2298"/>
              <a:ext cx="388" cy="319"/>
            </a:xfrm>
            <a:prstGeom prst="line">
              <a:avLst/>
            </a:prstGeom>
            <a:noFill/>
            <a:ln w="12700">
              <a:solidFill>
                <a:srgbClr val="FF3300"/>
              </a:solidFill>
              <a:round/>
              <a:headEnd type="oval" w="sm" len="sm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2143" name="Line 47"/>
            <p:cNvSpPr>
              <a:spLocks noChangeShapeType="1"/>
            </p:cNvSpPr>
            <p:nvPr/>
          </p:nvSpPr>
          <p:spPr bwMode="auto">
            <a:xfrm>
              <a:off x="4892" y="2618"/>
              <a:ext cx="650" cy="0"/>
            </a:xfrm>
            <a:prstGeom prst="line">
              <a:avLst/>
            </a:prstGeom>
            <a:noFill/>
            <a:ln w="12700">
              <a:solidFill>
                <a:srgbClr val="FF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90202119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" dur="500"/>
                                        <p:tgtEl>
                                          <p:spTgt spid="132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32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32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32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32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132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32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132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132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1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48" dur="500"/>
                                        <p:tgtEl>
                                          <p:spTgt spid="132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17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32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132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9" dur="500"/>
                                        <p:tgtEl>
                                          <p:spTgt spid="132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18" presetClass="entr" presetSubtype="1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64" dur="500"/>
                                        <p:tgtEl>
                                          <p:spTgt spid="132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18" presetClass="entr" presetSubtype="3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69" dur="500"/>
                                        <p:tgtEl>
                                          <p:spTgt spid="132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2102" grpId="0" autoUpdateAnimBg="0"/>
      <p:bldP spid="132103" grpId="0" autoUpdateAnimBg="0"/>
      <p:bldP spid="132104" grpId="0" autoUpdateAnimBg="0"/>
      <p:bldP spid="132105" grpId="0" autoUpdateAnimBg="0"/>
      <p:bldP spid="132106" grpId="0" autoUpdateAnimBg="0"/>
      <p:bldP spid="132107" grpId="0" autoUpdateAnimBg="0"/>
      <p:bldP spid="132108" grpId="0" autoUpdateAnimBg="0"/>
      <p:bldP spid="132119" grpId="0" autoUpdateAnimBg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23" name="Text Box 3"/>
          <p:cNvSpPr txBox="1">
            <a:spLocks noChangeArrowheads="1"/>
          </p:cNvSpPr>
          <p:nvPr/>
        </p:nvSpPr>
        <p:spPr bwMode="auto">
          <a:xfrm>
            <a:off x="814388" y="884238"/>
            <a:ext cx="18415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zh-CN" sz="2400">
              <a:solidFill>
                <a:srgbClr val="000000"/>
              </a:solidFill>
            </a:endParaRPr>
          </a:p>
        </p:txBody>
      </p:sp>
      <p:sp>
        <p:nvSpPr>
          <p:cNvPr id="133124" name="Text Box 4"/>
          <p:cNvSpPr txBox="1">
            <a:spLocks noChangeArrowheads="1"/>
          </p:cNvSpPr>
          <p:nvPr/>
        </p:nvSpPr>
        <p:spPr bwMode="auto">
          <a:xfrm>
            <a:off x="93663" y="77788"/>
            <a:ext cx="5897562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zh-CN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滚动轴承型号代号:</a:t>
            </a:r>
            <a:endParaRPr kumimoji="1" lang="en-US" altLang="zh-CN" sz="4000" b="1">
              <a:solidFill>
                <a:srgbClr val="FF0000"/>
              </a:solidFill>
              <a:latin typeface="黑体" pitchFamily="2" charset="-122"/>
              <a:ea typeface="黑体" pitchFamily="2" charset="-122"/>
            </a:endParaRPr>
          </a:p>
        </p:txBody>
      </p:sp>
      <p:sp>
        <p:nvSpPr>
          <p:cNvPr id="133125" name="Text Box 5"/>
          <p:cNvSpPr txBox="1">
            <a:spLocks noChangeArrowheads="1"/>
          </p:cNvSpPr>
          <p:nvPr/>
        </p:nvSpPr>
        <p:spPr bwMode="auto">
          <a:xfrm>
            <a:off x="1370013" y="1192213"/>
            <a:ext cx="18415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zh-CN" sz="2400" b="1">
              <a:solidFill>
                <a:srgbClr val="000000"/>
              </a:solidFill>
            </a:endParaRPr>
          </a:p>
        </p:txBody>
      </p:sp>
      <p:sp>
        <p:nvSpPr>
          <p:cNvPr id="133126" name="Text Box 6"/>
          <p:cNvSpPr txBox="1">
            <a:spLocks noChangeArrowheads="1"/>
          </p:cNvSpPr>
          <p:nvPr/>
        </p:nvSpPr>
        <p:spPr bwMode="auto">
          <a:xfrm>
            <a:off x="258763" y="765175"/>
            <a:ext cx="3894137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000000"/>
                </a:solidFill>
              </a:rPr>
              <a:t>1.</a:t>
            </a:r>
            <a:r>
              <a:rPr kumimoji="1" lang="zh-CN" altLang="en-US" sz="3600" b="1">
                <a:solidFill>
                  <a:srgbClr val="000000"/>
                </a:solidFill>
              </a:rPr>
              <a:t>代号的构成：</a:t>
            </a:r>
          </a:p>
        </p:txBody>
      </p:sp>
      <p:sp>
        <p:nvSpPr>
          <p:cNvPr id="133127" name="Text Box 7"/>
          <p:cNvSpPr txBox="1">
            <a:spLocks noChangeArrowheads="1"/>
          </p:cNvSpPr>
          <p:nvPr/>
        </p:nvSpPr>
        <p:spPr bwMode="auto">
          <a:xfrm>
            <a:off x="263525" y="2339975"/>
            <a:ext cx="3367088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000000"/>
                </a:solidFill>
              </a:rPr>
              <a:t>2.</a:t>
            </a:r>
            <a:r>
              <a:rPr kumimoji="1" lang="zh-CN" altLang="en-US" sz="3600" b="1">
                <a:solidFill>
                  <a:srgbClr val="FF0000"/>
                </a:solidFill>
                <a:ea typeface="黑体" pitchFamily="2" charset="-122"/>
              </a:rPr>
              <a:t>基本代号</a:t>
            </a:r>
          </a:p>
        </p:txBody>
      </p:sp>
      <p:sp>
        <p:nvSpPr>
          <p:cNvPr id="133128" name="Text Box 8"/>
          <p:cNvSpPr txBox="1">
            <a:spLocks noChangeArrowheads="1"/>
          </p:cNvSpPr>
          <p:nvPr/>
        </p:nvSpPr>
        <p:spPr bwMode="auto">
          <a:xfrm>
            <a:off x="0" y="1343025"/>
            <a:ext cx="6988175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</a:rPr>
              <a:t>         </a:t>
            </a:r>
            <a:r>
              <a:rPr kumimoji="1" lang="zh-CN" altLang="en-US" sz="3200" b="1">
                <a:solidFill>
                  <a:srgbClr val="000000"/>
                </a:solidFill>
              </a:rPr>
              <a:t>按顺序由</a:t>
            </a:r>
            <a:r>
              <a:rPr kumimoji="1" lang="zh-CN" altLang="en-US" sz="3200" b="1">
                <a:solidFill>
                  <a:srgbClr val="FF0000"/>
                </a:solidFill>
                <a:ea typeface="黑体" pitchFamily="2" charset="-122"/>
              </a:rPr>
              <a:t>前置代号、基本代号、后置代号</a:t>
            </a:r>
            <a:r>
              <a:rPr kumimoji="1" lang="zh-CN" altLang="en-US" sz="3200" b="1">
                <a:solidFill>
                  <a:srgbClr val="000000"/>
                </a:solidFill>
              </a:rPr>
              <a:t>构成。</a:t>
            </a:r>
          </a:p>
        </p:txBody>
      </p:sp>
      <p:sp>
        <p:nvSpPr>
          <p:cNvPr id="133129" name="Text Box 9"/>
          <p:cNvSpPr txBox="1">
            <a:spLocks noChangeArrowheads="1"/>
          </p:cNvSpPr>
          <p:nvPr/>
        </p:nvSpPr>
        <p:spPr bwMode="auto">
          <a:xfrm>
            <a:off x="34925" y="2924175"/>
            <a:ext cx="6840538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2800" b="1">
                <a:solidFill>
                  <a:srgbClr val="000000"/>
                </a:solidFill>
              </a:rPr>
              <a:t>        </a:t>
            </a:r>
            <a:r>
              <a:rPr kumimoji="1" lang="zh-CN" altLang="en-US" sz="3200" b="1">
                <a:solidFill>
                  <a:srgbClr val="000000"/>
                </a:solidFill>
              </a:rPr>
              <a:t>基本代号表示轴承的</a:t>
            </a:r>
            <a:r>
              <a:rPr kumimoji="1" lang="zh-CN" altLang="en-US" sz="3200" b="1">
                <a:solidFill>
                  <a:srgbClr val="3333CC"/>
                </a:solidFill>
              </a:rPr>
              <a:t>基本类型</a:t>
            </a:r>
            <a:r>
              <a:rPr kumimoji="1" lang="zh-CN" altLang="en-US" sz="3200" b="1">
                <a:solidFill>
                  <a:srgbClr val="000000"/>
                </a:solidFill>
              </a:rPr>
              <a:t>、</a:t>
            </a:r>
            <a:r>
              <a:rPr kumimoji="1" lang="zh-CN" altLang="en-US" sz="3200" b="1">
                <a:solidFill>
                  <a:srgbClr val="3333CC"/>
                </a:solidFill>
              </a:rPr>
              <a:t>结构</a:t>
            </a:r>
            <a:r>
              <a:rPr kumimoji="1" lang="zh-CN" altLang="en-US" sz="3200" b="1">
                <a:solidFill>
                  <a:srgbClr val="000000"/>
                </a:solidFill>
              </a:rPr>
              <a:t>和</a:t>
            </a:r>
            <a:r>
              <a:rPr kumimoji="1" lang="zh-CN" altLang="en-US" sz="3200" b="1">
                <a:solidFill>
                  <a:srgbClr val="3333CC"/>
                </a:solidFill>
              </a:rPr>
              <a:t>尺寸</a:t>
            </a:r>
            <a:r>
              <a:rPr kumimoji="1" lang="zh-CN" altLang="en-US" sz="3200" b="1">
                <a:solidFill>
                  <a:srgbClr val="000000"/>
                </a:solidFill>
              </a:rPr>
              <a:t>，是</a:t>
            </a:r>
            <a:r>
              <a:rPr kumimoji="1" lang="zh-CN" altLang="en-US" sz="3200" b="1">
                <a:solidFill>
                  <a:srgbClr val="3333CC"/>
                </a:solidFill>
              </a:rPr>
              <a:t>轴承代号的基础</a:t>
            </a:r>
            <a:r>
              <a:rPr kumimoji="1" lang="zh-CN" altLang="en-US" sz="3200" b="1">
                <a:solidFill>
                  <a:srgbClr val="000000"/>
                </a:solidFill>
              </a:rPr>
              <a:t>。</a:t>
            </a:r>
          </a:p>
        </p:txBody>
      </p:sp>
      <p:sp>
        <p:nvSpPr>
          <p:cNvPr id="133130" name="Text Box 10"/>
          <p:cNvSpPr txBox="1">
            <a:spLocks noChangeArrowheads="1"/>
          </p:cNvSpPr>
          <p:nvPr/>
        </p:nvSpPr>
        <p:spPr bwMode="auto">
          <a:xfrm>
            <a:off x="34925" y="3933825"/>
            <a:ext cx="9109075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2800" b="1">
                <a:solidFill>
                  <a:srgbClr val="000000"/>
                </a:solidFill>
              </a:rPr>
              <a:t>         </a:t>
            </a:r>
            <a:r>
              <a:rPr kumimoji="1" lang="zh-CN" altLang="en-US" sz="3200" b="1">
                <a:solidFill>
                  <a:srgbClr val="000000"/>
                </a:solidFill>
              </a:rPr>
              <a:t>基本代号由</a:t>
            </a:r>
            <a:r>
              <a:rPr kumimoji="1" lang="zh-CN" altLang="en-US" sz="3200" b="1">
                <a:solidFill>
                  <a:srgbClr val="FF0000"/>
                </a:solidFill>
                <a:ea typeface="黑体" pitchFamily="2" charset="-122"/>
              </a:rPr>
              <a:t>轴承类型代号</a:t>
            </a:r>
            <a:r>
              <a:rPr kumimoji="1" lang="zh-CN" altLang="en-US" sz="3200" b="1">
                <a:solidFill>
                  <a:srgbClr val="000000"/>
                </a:solidFill>
              </a:rPr>
              <a:t>、</a:t>
            </a:r>
            <a:r>
              <a:rPr kumimoji="1" lang="zh-CN" altLang="en-US" sz="3200" b="1">
                <a:solidFill>
                  <a:srgbClr val="FF0000"/>
                </a:solidFill>
                <a:ea typeface="黑体" pitchFamily="2" charset="-122"/>
              </a:rPr>
              <a:t>尺寸系列代号</a:t>
            </a:r>
            <a:r>
              <a:rPr kumimoji="1" lang="zh-CN" altLang="en-US" sz="3200" b="1">
                <a:solidFill>
                  <a:srgbClr val="000000"/>
                </a:solidFill>
              </a:rPr>
              <a:t>和</a:t>
            </a:r>
            <a:r>
              <a:rPr kumimoji="1" lang="zh-CN" altLang="en-US" sz="3200" b="1">
                <a:solidFill>
                  <a:srgbClr val="FF0000"/>
                </a:solidFill>
                <a:ea typeface="黑体" pitchFamily="2" charset="-122"/>
              </a:rPr>
              <a:t>内径代号</a:t>
            </a:r>
            <a:r>
              <a:rPr kumimoji="1" lang="zh-CN" altLang="en-US" sz="3200" b="1">
                <a:solidFill>
                  <a:srgbClr val="000000"/>
                </a:solidFill>
              </a:rPr>
              <a:t>构成。</a:t>
            </a:r>
          </a:p>
        </p:txBody>
      </p:sp>
      <p:sp>
        <p:nvSpPr>
          <p:cNvPr id="133131" name="Text Box 11"/>
          <p:cNvSpPr txBox="1">
            <a:spLocks noChangeArrowheads="1"/>
          </p:cNvSpPr>
          <p:nvPr/>
        </p:nvSpPr>
        <p:spPr bwMode="auto">
          <a:xfrm>
            <a:off x="107950" y="4941888"/>
            <a:ext cx="8739188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9999FF">
                        <a:gamma/>
                        <a:shade val="78431"/>
                        <a:invGamma/>
                      </a:srgbClr>
                    </a:gs>
                    <a:gs pos="100000">
                      <a:srgbClr val="9999FF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2800" b="1">
                <a:solidFill>
                  <a:srgbClr val="000000"/>
                </a:solidFill>
              </a:rPr>
              <a:t>         </a:t>
            </a:r>
            <a:r>
              <a:rPr kumimoji="1" lang="zh-CN" altLang="en-US" sz="3200" b="1">
                <a:solidFill>
                  <a:srgbClr val="000000"/>
                </a:solidFill>
              </a:rPr>
              <a:t>基本代号通常</a:t>
            </a:r>
            <a:r>
              <a:rPr kumimoji="1" lang="zh-CN" altLang="en-US" sz="3200" b="1">
                <a:solidFill>
                  <a:srgbClr val="3333CC"/>
                </a:solidFill>
              </a:rPr>
              <a:t>用</a:t>
            </a:r>
            <a:r>
              <a:rPr kumimoji="1" lang="en-US" altLang="zh-CN" sz="3200" b="1">
                <a:solidFill>
                  <a:srgbClr val="3333CC"/>
                </a:solidFill>
              </a:rPr>
              <a:t>5</a:t>
            </a:r>
            <a:r>
              <a:rPr kumimoji="1" lang="zh-CN" altLang="en-US" sz="3200" b="1">
                <a:solidFill>
                  <a:srgbClr val="3333CC"/>
                </a:solidFill>
              </a:rPr>
              <a:t>位数字表示</a:t>
            </a:r>
            <a:r>
              <a:rPr kumimoji="1" lang="zh-CN" altLang="en-US" sz="3200" b="1">
                <a:solidFill>
                  <a:srgbClr val="000000"/>
                </a:solidFill>
              </a:rPr>
              <a:t>，从左往右依次为：</a:t>
            </a:r>
          </a:p>
        </p:txBody>
      </p:sp>
      <p:sp>
        <p:nvSpPr>
          <p:cNvPr id="133132" name="Text Box 12"/>
          <p:cNvSpPr txBox="1">
            <a:spLocks noChangeArrowheads="1"/>
          </p:cNvSpPr>
          <p:nvPr/>
        </p:nvSpPr>
        <p:spPr bwMode="auto">
          <a:xfrm>
            <a:off x="877888" y="6034088"/>
            <a:ext cx="8266112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000" tIns="46800" rIns="90000" bIns="46800"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</a:rPr>
              <a:t>第一位数字是</a:t>
            </a:r>
            <a:r>
              <a:rPr kumimoji="1" lang="zh-CN" altLang="en-US" sz="3200" b="1">
                <a:solidFill>
                  <a:srgbClr val="FF0000"/>
                </a:solidFill>
                <a:ea typeface="黑体" pitchFamily="2" charset="-122"/>
              </a:rPr>
              <a:t>轴承类型代号</a:t>
            </a:r>
            <a:r>
              <a:rPr kumimoji="1" lang="zh-CN" altLang="en-US" sz="3200" b="1">
                <a:solidFill>
                  <a:srgbClr val="000000"/>
                </a:solidFill>
              </a:rPr>
              <a:t>，如下表所示：</a:t>
            </a:r>
          </a:p>
        </p:txBody>
      </p:sp>
      <p:pic>
        <p:nvPicPr>
          <p:cNvPr id="133133" name="Picture 13" descr="轴承-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26263" y="219075"/>
            <a:ext cx="1763712" cy="34448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796429592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31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31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3" dur="500"/>
                                        <p:tgtEl>
                                          <p:spTgt spid="133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33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3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18" presetClass="entr" presetSubtype="9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24" dur="500"/>
                                        <p:tgtEl>
                                          <p:spTgt spid="133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9" dur="500"/>
                                        <p:tgtEl>
                                          <p:spTgt spid="133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18" presetClass="entr" presetSubtype="9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34" dur="500"/>
                                        <p:tgtEl>
                                          <p:spTgt spid="133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33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33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3126" grpId="0" autoUpdateAnimBg="0"/>
      <p:bldP spid="133127" grpId="0" autoUpdateAnimBg="0"/>
      <p:bldP spid="133128" grpId="0" autoUpdateAnimBg="0"/>
      <p:bldP spid="133129" grpId="0" autoUpdateAnimBg="0"/>
      <p:bldP spid="133130" grpId="0" autoUpdateAnimBg="0"/>
      <p:bldP spid="133131" grpId="0" autoUpdateAnimBg="0"/>
      <p:bldP spid="133132" grpId="0" autoUpdateAnimBg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61" name="Text Box 17"/>
          <p:cNvSpPr txBox="1">
            <a:spLocks noChangeArrowheads="1"/>
          </p:cNvSpPr>
          <p:nvPr/>
        </p:nvSpPr>
        <p:spPr bwMode="auto">
          <a:xfrm>
            <a:off x="0" y="42863"/>
            <a:ext cx="91440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轴 承 类 型 代 号</a:t>
            </a:r>
          </a:p>
        </p:txBody>
      </p:sp>
      <p:grpSp>
        <p:nvGrpSpPr>
          <p:cNvPr id="134178" name="Group 34"/>
          <p:cNvGrpSpPr>
            <a:grpSpLocks/>
          </p:cNvGrpSpPr>
          <p:nvPr/>
        </p:nvGrpSpPr>
        <p:grpSpPr bwMode="auto">
          <a:xfrm>
            <a:off x="192088" y="836613"/>
            <a:ext cx="8748712" cy="5705475"/>
            <a:chOff x="121" y="527"/>
            <a:chExt cx="5511" cy="3594"/>
          </a:xfrm>
        </p:grpSpPr>
        <p:sp>
          <p:nvSpPr>
            <p:cNvPr id="134146" name="Line 2"/>
            <p:cNvSpPr>
              <a:spLocks noChangeShapeType="1"/>
            </p:cNvSpPr>
            <p:nvPr/>
          </p:nvSpPr>
          <p:spPr bwMode="auto">
            <a:xfrm>
              <a:off x="136" y="527"/>
              <a:ext cx="5431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4147" name="Line 3"/>
            <p:cNvSpPr>
              <a:spLocks noChangeShapeType="1"/>
            </p:cNvSpPr>
            <p:nvPr/>
          </p:nvSpPr>
          <p:spPr bwMode="auto">
            <a:xfrm>
              <a:off x="150" y="921"/>
              <a:ext cx="5409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4148" name="Line 4"/>
            <p:cNvSpPr>
              <a:spLocks noChangeShapeType="1"/>
            </p:cNvSpPr>
            <p:nvPr/>
          </p:nvSpPr>
          <p:spPr bwMode="auto">
            <a:xfrm>
              <a:off x="674" y="532"/>
              <a:ext cx="0" cy="358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4149" name="Text Box 5"/>
            <p:cNvSpPr txBox="1">
              <a:spLocks noChangeArrowheads="1"/>
            </p:cNvSpPr>
            <p:nvPr/>
          </p:nvSpPr>
          <p:spPr bwMode="auto">
            <a:xfrm>
              <a:off x="147" y="561"/>
              <a:ext cx="566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2800" b="1">
                  <a:solidFill>
                    <a:srgbClr val="000000"/>
                  </a:solidFill>
                </a:rPr>
                <a:t>代号</a:t>
              </a:r>
            </a:p>
          </p:txBody>
        </p:sp>
        <p:sp>
          <p:nvSpPr>
            <p:cNvPr id="134150" name="Text Box 6"/>
            <p:cNvSpPr txBox="1">
              <a:spLocks noChangeArrowheads="1"/>
            </p:cNvSpPr>
            <p:nvPr/>
          </p:nvSpPr>
          <p:spPr bwMode="auto">
            <a:xfrm>
              <a:off x="2524" y="550"/>
              <a:ext cx="1016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2800" b="1">
                  <a:solidFill>
                    <a:srgbClr val="000000"/>
                  </a:solidFill>
                </a:rPr>
                <a:t>轴承类型</a:t>
              </a:r>
            </a:p>
          </p:txBody>
        </p:sp>
        <p:sp>
          <p:nvSpPr>
            <p:cNvPr id="134151" name="Text Box 7"/>
            <p:cNvSpPr txBox="1">
              <a:spLocks noChangeArrowheads="1"/>
            </p:cNvSpPr>
            <p:nvPr/>
          </p:nvSpPr>
          <p:spPr bwMode="auto">
            <a:xfrm>
              <a:off x="783" y="913"/>
              <a:ext cx="3180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0000" tIns="46800" rIns="90000" bIns="46800" anchor="ctr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2800" b="1">
                  <a:solidFill>
                    <a:srgbClr val="000000"/>
                  </a:solidFill>
                </a:rPr>
                <a:t>双列角接触轴承</a:t>
              </a:r>
            </a:p>
          </p:txBody>
        </p:sp>
        <p:sp>
          <p:nvSpPr>
            <p:cNvPr id="134152" name="Text Box 8"/>
            <p:cNvSpPr txBox="1">
              <a:spLocks noChangeArrowheads="1"/>
            </p:cNvSpPr>
            <p:nvPr/>
          </p:nvSpPr>
          <p:spPr bwMode="auto">
            <a:xfrm>
              <a:off x="783" y="1170"/>
              <a:ext cx="2656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0000" tIns="46800" rIns="90000" bIns="46800" anchor="ctr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2800" b="1">
                  <a:solidFill>
                    <a:srgbClr val="000000"/>
                  </a:solidFill>
                </a:rPr>
                <a:t>调心球轴承</a:t>
              </a:r>
            </a:p>
          </p:txBody>
        </p:sp>
        <p:sp>
          <p:nvSpPr>
            <p:cNvPr id="134153" name="Text Box 9"/>
            <p:cNvSpPr txBox="1">
              <a:spLocks noChangeArrowheads="1"/>
            </p:cNvSpPr>
            <p:nvPr/>
          </p:nvSpPr>
          <p:spPr bwMode="auto">
            <a:xfrm>
              <a:off x="783" y="1450"/>
              <a:ext cx="4545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0000" tIns="46800" rIns="90000" bIns="46800" anchor="ctr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2800" b="1">
                  <a:solidFill>
                    <a:srgbClr val="000000"/>
                  </a:solidFill>
                </a:rPr>
                <a:t>调心滚子轴承和推力调心滚子轴承</a:t>
              </a:r>
            </a:p>
          </p:txBody>
        </p:sp>
        <p:sp>
          <p:nvSpPr>
            <p:cNvPr id="134154" name="Text Box 10"/>
            <p:cNvSpPr txBox="1">
              <a:spLocks noChangeArrowheads="1"/>
            </p:cNvSpPr>
            <p:nvPr/>
          </p:nvSpPr>
          <p:spPr bwMode="auto">
            <a:xfrm>
              <a:off x="783" y="1706"/>
              <a:ext cx="4024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0000" tIns="46800" rIns="90000" bIns="46800" anchor="ctr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2800" b="1">
                  <a:solidFill>
                    <a:srgbClr val="000000"/>
                  </a:solidFill>
                </a:rPr>
                <a:t>圆锥滚子轴承</a:t>
              </a:r>
            </a:p>
          </p:txBody>
        </p:sp>
        <p:sp>
          <p:nvSpPr>
            <p:cNvPr id="134155" name="Text Box 11"/>
            <p:cNvSpPr txBox="1">
              <a:spLocks noChangeArrowheads="1"/>
            </p:cNvSpPr>
            <p:nvPr/>
          </p:nvSpPr>
          <p:spPr bwMode="auto">
            <a:xfrm>
              <a:off x="783" y="1961"/>
              <a:ext cx="4011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0000" tIns="46800" rIns="90000" bIns="46800" anchor="ctr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2800" b="1">
                  <a:solidFill>
                    <a:srgbClr val="000000"/>
                  </a:solidFill>
                </a:rPr>
                <a:t>双列深沟球轴承</a:t>
              </a:r>
            </a:p>
          </p:txBody>
        </p:sp>
        <p:sp>
          <p:nvSpPr>
            <p:cNvPr id="134156" name="Text Box 12"/>
            <p:cNvSpPr txBox="1">
              <a:spLocks noChangeArrowheads="1"/>
            </p:cNvSpPr>
            <p:nvPr/>
          </p:nvSpPr>
          <p:spPr bwMode="auto">
            <a:xfrm>
              <a:off x="783" y="2217"/>
              <a:ext cx="3500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0000" tIns="46800" rIns="90000" bIns="46800" anchor="ctr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2800" b="1">
                  <a:solidFill>
                    <a:srgbClr val="000000"/>
                  </a:solidFill>
                </a:rPr>
                <a:t>推力球轴承</a:t>
              </a:r>
            </a:p>
          </p:txBody>
        </p:sp>
        <p:sp>
          <p:nvSpPr>
            <p:cNvPr id="134157" name="Text Box 13"/>
            <p:cNvSpPr txBox="1">
              <a:spLocks noChangeArrowheads="1"/>
            </p:cNvSpPr>
            <p:nvPr/>
          </p:nvSpPr>
          <p:spPr bwMode="auto">
            <a:xfrm>
              <a:off x="783" y="2455"/>
              <a:ext cx="3882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0000" tIns="46800" rIns="90000" bIns="46800" anchor="ctr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2800" b="1">
                  <a:solidFill>
                    <a:srgbClr val="000000"/>
                  </a:solidFill>
                </a:rPr>
                <a:t>深沟球轴承</a:t>
              </a:r>
            </a:p>
          </p:txBody>
        </p:sp>
        <p:sp>
          <p:nvSpPr>
            <p:cNvPr id="134158" name="Text Box 14"/>
            <p:cNvSpPr txBox="1">
              <a:spLocks noChangeArrowheads="1"/>
            </p:cNvSpPr>
            <p:nvPr/>
          </p:nvSpPr>
          <p:spPr bwMode="auto">
            <a:xfrm>
              <a:off x="783" y="2720"/>
              <a:ext cx="3049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0000" tIns="46800" rIns="90000" bIns="46800" anchor="ctr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2800" b="1">
                  <a:solidFill>
                    <a:srgbClr val="000000"/>
                  </a:solidFill>
                </a:rPr>
                <a:t>角接触轴承</a:t>
              </a:r>
            </a:p>
          </p:txBody>
        </p:sp>
        <p:sp>
          <p:nvSpPr>
            <p:cNvPr id="134159" name="Text Box 15"/>
            <p:cNvSpPr txBox="1">
              <a:spLocks noChangeArrowheads="1"/>
            </p:cNvSpPr>
            <p:nvPr/>
          </p:nvSpPr>
          <p:spPr bwMode="auto">
            <a:xfrm>
              <a:off x="783" y="2987"/>
              <a:ext cx="3568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0000" tIns="46800" rIns="90000" bIns="46800" anchor="ctr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2800" b="1">
                  <a:solidFill>
                    <a:srgbClr val="000000"/>
                  </a:solidFill>
                </a:rPr>
                <a:t>推力圆柱滚子轴承</a:t>
              </a:r>
            </a:p>
          </p:txBody>
        </p:sp>
        <p:sp>
          <p:nvSpPr>
            <p:cNvPr id="134160" name="Text Box 16"/>
            <p:cNvSpPr txBox="1">
              <a:spLocks noChangeArrowheads="1"/>
            </p:cNvSpPr>
            <p:nvPr/>
          </p:nvSpPr>
          <p:spPr bwMode="auto">
            <a:xfrm>
              <a:off x="783" y="3238"/>
              <a:ext cx="3942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0000" tIns="46800" rIns="90000" bIns="46800" anchor="ctr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2800" b="1">
                  <a:solidFill>
                    <a:srgbClr val="000000"/>
                  </a:solidFill>
                </a:rPr>
                <a:t>圆柱滚子轴承</a:t>
              </a:r>
            </a:p>
          </p:txBody>
        </p:sp>
        <p:sp>
          <p:nvSpPr>
            <p:cNvPr id="134162" name="Text Box 18"/>
            <p:cNvSpPr txBox="1">
              <a:spLocks noChangeArrowheads="1"/>
            </p:cNvSpPr>
            <p:nvPr/>
          </p:nvSpPr>
          <p:spPr bwMode="auto">
            <a:xfrm>
              <a:off x="798" y="3503"/>
              <a:ext cx="3832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0000" tIns="46800" rIns="90000" bIns="46800" anchor="ctr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2800" b="1">
                  <a:solidFill>
                    <a:srgbClr val="000000"/>
                  </a:solidFill>
                </a:rPr>
                <a:t>外球面球轴承</a:t>
              </a:r>
            </a:p>
          </p:txBody>
        </p:sp>
        <p:sp>
          <p:nvSpPr>
            <p:cNvPr id="134163" name="Text Box 19"/>
            <p:cNvSpPr txBox="1">
              <a:spLocks noChangeArrowheads="1"/>
            </p:cNvSpPr>
            <p:nvPr/>
          </p:nvSpPr>
          <p:spPr bwMode="auto">
            <a:xfrm>
              <a:off x="787" y="3773"/>
              <a:ext cx="3353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0000" tIns="46800" rIns="90000" bIns="46800" anchor="ctr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2800" b="1">
                  <a:solidFill>
                    <a:srgbClr val="000000"/>
                  </a:solidFill>
                </a:rPr>
                <a:t>四点接触球轴承</a:t>
              </a:r>
            </a:p>
          </p:txBody>
        </p:sp>
        <p:sp>
          <p:nvSpPr>
            <p:cNvPr id="134164" name="Line 20"/>
            <p:cNvSpPr>
              <a:spLocks noChangeShapeType="1"/>
            </p:cNvSpPr>
            <p:nvPr/>
          </p:nvSpPr>
          <p:spPr bwMode="auto">
            <a:xfrm>
              <a:off x="121" y="4117"/>
              <a:ext cx="5511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0000" tIns="46800" rIns="90000" bIns="46800"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34165" name="Text Box 21"/>
            <p:cNvSpPr txBox="1">
              <a:spLocks noChangeArrowheads="1"/>
            </p:cNvSpPr>
            <p:nvPr/>
          </p:nvSpPr>
          <p:spPr bwMode="auto">
            <a:xfrm>
              <a:off x="322" y="1170"/>
              <a:ext cx="226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zh-CN" sz="2800" b="1">
                  <a:solidFill>
                    <a:srgbClr val="FF0000"/>
                  </a:solidFill>
                  <a:latin typeface="黑体" pitchFamily="2" charset="-122"/>
                  <a:ea typeface="黑体" pitchFamily="2" charset="-122"/>
                </a:rPr>
                <a:t>1</a:t>
              </a:r>
            </a:p>
          </p:txBody>
        </p:sp>
        <p:sp>
          <p:nvSpPr>
            <p:cNvPr id="134166" name="Text Box 22"/>
            <p:cNvSpPr txBox="1">
              <a:spLocks noChangeArrowheads="1"/>
            </p:cNvSpPr>
            <p:nvPr/>
          </p:nvSpPr>
          <p:spPr bwMode="auto">
            <a:xfrm>
              <a:off x="322" y="1450"/>
              <a:ext cx="226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zh-CN" sz="2800" b="1">
                  <a:solidFill>
                    <a:srgbClr val="FF0000"/>
                  </a:solidFill>
                  <a:latin typeface="黑体" pitchFamily="2" charset="-122"/>
                  <a:ea typeface="黑体" pitchFamily="2" charset="-122"/>
                </a:rPr>
                <a:t>2</a:t>
              </a:r>
            </a:p>
          </p:txBody>
        </p:sp>
        <p:sp>
          <p:nvSpPr>
            <p:cNvPr id="134167" name="Text Box 23"/>
            <p:cNvSpPr txBox="1">
              <a:spLocks noChangeArrowheads="1"/>
            </p:cNvSpPr>
            <p:nvPr/>
          </p:nvSpPr>
          <p:spPr bwMode="auto">
            <a:xfrm>
              <a:off x="322" y="1706"/>
              <a:ext cx="226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zh-CN" sz="2800" b="1">
                  <a:solidFill>
                    <a:srgbClr val="FF0000"/>
                  </a:solidFill>
                  <a:latin typeface="黑体" pitchFamily="2" charset="-122"/>
                  <a:ea typeface="黑体" pitchFamily="2" charset="-122"/>
                </a:rPr>
                <a:t>3</a:t>
              </a:r>
            </a:p>
          </p:txBody>
        </p:sp>
        <p:sp>
          <p:nvSpPr>
            <p:cNvPr id="134168" name="Text Box 24"/>
            <p:cNvSpPr txBox="1">
              <a:spLocks noChangeArrowheads="1"/>
            </p:cNvSpPr>
            <p:nvPr/>
          </p:nvSpPr>
          <p:spPr bwMode="auto">
            <a:xfrm>
              <a:off x="322" y="913"/>
              <a:ext cx="226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zh-CN" sz="2800" b="1">
                  <a:solidFill>
                    <a:srgbClr val="FF0000"/>
                  </a:solidFill>
                  <a:latin typeface="黑体" pitchFamily="2" charset="-122"/>
                  <a:ea typeface="黑体" pitchFamily="2" charset="-122"/>
                </a:rPr>
                <a:t>0</a:t>
              </a:r>
            </a:p>
          </p:txBody>
        </p:sp>
        <p:sp>
          <p:nvSpPr>
            <p:cNvPr id="134169" name="Text Box 25"/>
            <p:cNvSpPr txBox="1">
              <a:spLocks noChangeArrowheads="1"/>
            </p:cNvSpPr>
            <p:nvPr/>
          </p:nvSpPr>
          <p:spPr bwMode="auto">
            <a:xfrm>
              <a:off x="322" y="1961"/>
              <a:ext cx="226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zh-CN" sz="2800" b="1">
                  <a:solidFill>
                    <a:srgbClr val="FF0000"/>
                  </a:solidFill>
                  <a:latin typeface="黑体" pitchFamily="2" charset="-122"/>
                  <a:ea typeface="黑体" pitchFamily="2" charset="-122"/>
                </a:rPr>
                <a:t>4</a:t>
              </a:r>
            </a:p>
          </p:txBody>
        </p:sp>
        <p:sp>
          <p:nvSpPr>
            <p:cNvPr id="134170" name="Text Box 26"/>
            <p:cNvSpPr txBox="1">
              <a:spLocks noChangeArrowheads="1"/>
            </p:cNvSpPr>
            <p:nvPr/>
          </p:nvSpPr>
          <p:spPr bwMode="auto">
            <a:xfrm>
              <a:off x="322" y="2217"/>
              <a:ext cx="226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zh-CN" sz="2800" b="1">
                  <a:solidFill>
                    <a:srgbClr val="FF0000"/>
                  </a:solidFill>
                  <a:latin typeface="黑体" pitchFamily="2" charset="-122"/>
                  <a:ea typeface="黑体" pitchFamily="2" charset="-122"/>
                </a:rPr>
                <a:t>5</a:t>
              </a:r>
            </a:p>
          </p:txBody>
        </p:sp>
        <p:sp>
          <p:nvSpPr>
            <p:cNvPr id="134171" name="Text Box 27"/>
            <p:cNvSpPr txBox="1">
              <a:spLocks noChangeArrowheads="1"/>
            </p:cNvSpPr>
            <p:nvPr/>
          </p:nvSpPr>
          <p:spPr bwMode="auto">
            <a:xfrm>
              <a:off x="322" y="2464"/>
              <a:ext cx="226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zh-CN" sz="2800" b="1">
                  <a:solidFill>
                    <a:srgbClr val="FF0000"/>
                  </a:solidFill>
                  <a:latin typeface="黑体" pitchFamily="2" charset="-122"/>
                  <a:ea typeface="黑体" pitchFamily="2" charset="-122"/>
                </a:rPr>
                <a:t>6</a:t>
              </a:r>
            </a:p>
          </p:txBody>
        </p:sp>
        <p:sp>
          <p:nvSpPr>
            <p:cNvPr id="134172" name="Text Box 28"/>
            <p:cNvSpPr txBox="1">
              <a:spLocks noChangeArrowheads="1"/>
            </p:cNvSpPr>
            <p:nvPr/>
          </p:nvSpPr>
          <p:spPr bwMode="auto">
            <a:xfrm>
              <a:off x="322" y="2729"/>
              <a:ext cx="226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zh-CN" sz="2800" b="1">
                  <a:solidFill>
                    <a:srgbClr val="FF0000"/>
                  </a:solidFill>
                  <a:latin typeface="黑体" pitchFamily="2" charset="-122"/>
                  <a:ea typeface="黑体" pitchFamily="2" charset="-122"/>
                </a:rPr>
                <a:t>7</a:t>
              </a:r>
            </a:p>
          </p:txBody>
        </p:sp>
        <p:sp>
          <p:nvSpPr>
            <p:cNvPr id="134173" name="Text Box 29"/>
            <p:cNvSpPr txBox="1">
              <a:spLocks noChangeArrowheads="1"/>
            </p:cNvSpPr>
            <p:nvPr/>
          </p:nvSpPr>
          <p:spPr bwMode="auto">
            <a:xfrm>
              <a:off x="322" y="2987"/>
              <a:ext cx="226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zh-CN" sz="2800" b="1">
                  <a:solidFill>
                    <a:srgbClr val="FF0000"/>
                  </a:solidFill>
                </a:rPr>
                <a:t>8</a:t>
              </a:r>
            </a:p>
          </p:txBody>
        </p:sp>
        <p:sp>
          <p:nvSpPr>
            <p:cNvPr id="134174" name="Text Box 30"/>
            <p:cNvSpPr txBox="1">
              <a:spLocks noChangeArrowheads="1"/>
            </p:cNvSpPr>
            <p:nvPr/>
          </p:nvSpPr>
          <p:spPr bwMode="auto">
            <a:xfrm>
              <a:off x="296" y="3256"/>
              <a:ext cx="227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zh-CN" sz="2800" b="1">
                  <a:solidFill>
                    <a:srgbClr val="FF0000"/>
                  </a:solidFill>
                  <a:latin typeface="黑体" pitchFamily="2" charset="-122"/>
                  <a:ea typeface="黑体" pitchFamily="2" charset="-122"/>
                </a:rPr>
                <a:t>N</a:t>
              </a:r>
            </a:p>
          </p:txBody>
        </p:sp>
        <p:sp>
          <p:nvSpPr>
            <p:cNvPr id="134175" name="Text Box 31"/>
            <p:cNvSpPr txBox="1">
              <a:spLocks noChangeArrowheads="1"/>
            </p:cNvSpPr>
            <p:nvPr/>
          </p:nvSpPr>
          <p:spPr bwMode="auto">
            <a:xfrm>
              <a:off x="296" y="3521"/>
              <a:ext cx="227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0000" tIns="46800" rIns="90000" bIns="46800"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zh-CN" sz="2800" b="1">
                  <a:solidFill>
                    <a:srgbClr val="FF0000"/>
                  </a:solidFill>
                  <a:latin typeface="黑体" pitchFamily="2" charset="-122"/>
                  <a:ea typeface="黑体" pitchFamily="2" charset="-122"/>
                </a:rPr>
                <a:t>U</a:t>
              </a:r>
            </a:p>
          </p:txBody>
        </p:sp>
        <p:sp>
          <p:nvSpPr>
            <p:cNvPr id="134176" name="Text Box 32"/>
            <p:cNvSpPr txBox="1">
              <a:spLocks noChangeArrowheads="1"/>
            </p:cNvSpPr>
            <p:nvPr/>
          </p:nvSpPr>
          <p:spPr bwMode="auto">
            <a:xfrm>
              <a:off x="223" y="3782"/>
              <a:ext cx="815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90000" tIns="46800" rIns="90000" bIns="46800" anchor="ctr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zh-CN" sz="2800" b="1">
                  <a:solidFill>
                    <a:srgbClr val="FF0000"/>
                  </a:solidFill>
                  <a:latin typeface="黑体" pitchFamily="2" charset="-122"/>
                  <a:ea typeface="黑体" pitchFamily="2" charset="-122"/>
                </a:rPr>
                <a:t>QJ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528894690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34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831" name="Text Box 7"/>
          <p:cNvSpPr txBox="1">
            <a:spLocks noChangeArrowheads="1"/>
          </p:cNvSpPr>
          <p:nvPr/>
        </p:nvSpPr>
        <p:spPr bwMode="auto">
          <a:xfrm>
            <a:off x="66675" y="38100"/>
            <a:ext cx="8326438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</a:rPr>
              <a:t>        </a:t>
            </a:r>
            <a:r>
              <a:rPr kumimoji="1" lang="zh-CN" altLang="en-US" sz="3200" b="1">
                <a:solidFill>
                  <a:srgbClr val="000000"/>
                </a:solidFill>
              </a:rPr>
              <a:t>第二、三位数字是</a:t>
            </a:r>
            <a:r>
              <a:rPr kumimoji="1" lang="zh-CN" altLang="en-US" sz="3200" b="1">
                <a:solidFill>
                  <a:srgbClr val="FF0000"/>
                </a:solidFill>
                <a:ea typeface="黑体" pitchFamily="2" charset="-122"/>
              </a:rPr>
              <a:t>尺寸系列代号</a:t>
            </a:r>
            <a:r>
              <a:rPr kumimoji="1" lang="zh-CN" altLang="en-US" sz="3200" b="1">
                <a:solidFill>
                  <a:srgbClr val="000000"/>
                </a:solidFill>
              </a:rPr>
              <a:t>。</a:t>
            </a:r>
          </a:p>
        </p:txBody>
      </p:sp>
      <p:sp>
        <p:nvSpPr>
          <p:cNvPr id="205832" name="Text Box 8"/>
          <p:cNvSpPr txBox="1">
            <a:spLocks noChangeArrowheads="1"/>
          </p:cNvSpPr>
          <p:nvPr/>
        </p:nvSpPr>
        <p:spPr bwMode="auto">
          <a:xfrm>
            <a:off x="-15875" y="587375"/>
            <a:ext cx="9159875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</a:rPr>
              <a:t>        </a:t>
            </a:r>
            <a:r>
              <a:rPr kumimoji="1" lang="zh-CN" altLang="en-US" sz="3200" b="1">
                <a:solidFill>
                  <a:srgbClr val="000000"/>
                </a:solidFill>
              </a:rPr>
              <a:t>尺寸系列是指同一内径的轴承具有不同的外径和宽度，因而有不同的承载能力。</a:t>
            </a:r>
          </a:p>
        </p:txBody>
      </p:sp>
      <p:sp>
        <p:nvSpPr>
          <p:cNvPr id="205837" name="Text Box 13"/>
          <p:cNvSpPr txBox="1">
            <a:spLocks noChangeArrowheads="1"/>
          </p:cNvSpPr>
          <p:nvPr/>
        </p:nvSpPr>
        <p:spPr bwMode="auto">
          <a:xfrm>
            <a:off x="0" y="3198813"/>
            <a:ext cx="6253163" cy="2528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zh-CN" sz="2400">
                <a:solidFill>
                  <a:srgbClr val="000000"/>
                </a:solidFill>
              </a:rPr>
              <a:t>          </a:t>
            </a:r>
            <a:r>
              <a:rPr kumimoji="1" lang="zh-CN" altLang="zh-CN" sz="3200" b="1">
                <a:solidFill>
                  <a:srgbClr val="000000"/>
                </a:solidFill>
              </a:rPr>
              <a:t>轴承的直径系列用基本代号左起第三位数字表示。例如，对于向心轴承和向心推力轴承，</a:t>
            </a:r>
            <a:r>
              <a:rPr kumimoji="1" lang="zh-CN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0</a:t>
            </a:r>
            <a:r>
              <a:rPr kumimoji="1" lang="zh-CN" altLang="zh-CN" sz="3200" b="1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、</a:t>
            </a:r>
            <a:r>
              <a:rPr kumimoji="1" lang="zh-CN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1</a:t>
            </a:r>
            <a:r>
              <a:rPr kumimoji="1" lang="zh-CN" altLang="zh-CN" sz="3200" b="1">
                <a:solidFill>
                  <a:srgbClr val="000000"/>
                </a:solidFill>
              </a:rPr>
              <a:t>表示特轻系列；</a:t>
            </a:r>
            <a:r>
              <a:rPr kumimoji="1" lang="zh-CN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2</a:t>
            </a:r>
            <a:r>
              <a:rPr kumimoji="1" lang="zh-CN" altLang="zh-CN" sz="3200" b="1">
                <a:solidFill>
                  <a:srgbClr val="000000"/>
                </a:solidFill>
              </a:rPr>
              <a:t>表示轻系列；</a:t>
            </a:r>
            <a:r>
              <a:rPr kumimoji="1" lang="zh-CN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3</a:t>
            </a:r>
            <a:r>
              <a:rPr kumimoji="1" lang="zh-CN" altLang="zh-CN" sz="3200" b="1">
                <a:solidFill>
                  <a:srgbClr val="000000"/>
                </a:solidFill>
              </a:rPr>
              <a:t>表示中系列；</a:t>
            </a:r>
            <a:r>
              <a:rPr kumimoji="1" lang="zh-CN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4</a:t>
            </a:r>
            <a:r>
              <a:rPr kumimoji="1" lang="zh-CN" altLang="zh-CN" sz="3200" b="1">
                <a:solidFill>
                  <a:srgbClr val="000000"/>
                </a:solidFill>
              </a:rPr>
              <a:t>表示重系列。</a:t>
            </a:r>
            <a:endParaRPr kumimoji="1" lang="zh-CN" altLang="en-US" sz="3200" b="1">
              <a:solidFill>
                <a:srgbClr val="000000"/>
              </a:solidFill>
            </a:endParaRPr>
          </a:p>
        </p:txBody>
      </p:sp>
      <p:grpSp>
        <p:nvGrpSpPr>
          <p:cNvPr id="206006" name="Group 182"/>
          <p:cNvGrpSpPr>
            <a:grpSpLocks/>
          </p:cNvGrpSpPr>
          <p:nvPr/>
        </p:nvGrpSpPr>
        <p:grpSpPr bwMode="auto">
          <a:xfrm>
            <a:off x="6224588" y="1657350"/>
            <a:ext cx="2941637" cy="3724275"/>
            <a:chOff x="3939" y="1044"/>
            <a:chExt cx="1853" cy="2346"/>
          </a:xfrm>
        </p:grpSpPr>
        <p:sp>
          <p:nvSpPr>
            <p:cNvPr id="206007" name="Line 183"/>
            <p:cNvSpPr>
              <a:spLocks noChangeShapeType="1"/>
            </p:cNvSpPr>
            <p:nvPr/>
          </p:nvSpPr>
          <p:spPr bwMode="auto">
            <a:xfrm flipH="1">
              <a:off x="4274" y="1215"/>
              <a:ext cx="630" cy="141"/>
            </a:xfrm>
            <a:prstGeom prst="line">
              <a:avLst/>
            </a:prstGeom>
            <a:noFill/>
            <a:ln w="19050">
              <a:solidFill>
                <a:srgbClr val="CC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08" name="Freeform 184"/>
            <p:cNvSpPr>
              <a:spLocks/>
            </p:cNvSpPr>
            <p:nvPr/>
          </p:nvSpPr>
          <p:spPr bwMode="auto">
            <a:xfrm>
              <a:off x="3945" y="1192"/>
              <a:ext cx="64" cy="137"/>
            </a:xfrm>
            <a:custGeom>
              <a:avLst/>
              <a:gdLst>
                <a:gd name="T0" fmla="*/ 254 w 265"/>
                <a:gd name="T1" fmla="*/ 5 h 583"/>
                <a:gd name="T2" fmla="*/ 233 w 265"/>
                <a:gd name="T3" fmla="*/ 17 h 583"/>
                <a:gd name="T4" fmla="*/ 212 w 265"/>
                <a:gd name="T5" fmla="*/ 32 h 583"/>
                <a:gd name="T6" fmla="*/ 190 w 265"/>
                <a:gd name="T7" fmla="*/ 49 h 583"/>
                <a:gd name="T8" fmla="*/ 171 w 265"/>
                <a:gd name="T9" fmla="*/ 68 h 583"/>
                <a:gd name="T10" fmla="*/ 152 w 265"/>
                <a:gd name="T11" fmla="*/ 89 h 583"/>
                <a:gd name="T12" fmla="*/ 134 w 265"/>
                <a:gd name="T13" fmla="*/ 111 h 583"/>
                <a:gd name="T14" fmla="*/ 117 w 265"/>
                <a:gd name="T15" fmla="*/ 136 h 583"/>
                <a:gd name="T16" fmla="*/ 101 w 265"/>
                <a:gd name="T17" fmla="*/ 161 h 583"/>
                <a:gd name="T18" fmla="*/ 87 w 265"/>
                <a:gd name="T19" fmla="*/ 189 h 583"/>
                <a:gd name="T20" fmla="*/ 75 w 265"/>
                <a:gd name="T21" fmla="*/ 217 h 583"/>
                <a:gd name="T22" fmla="*/ 64 w 265"/>
                <a:gd name="T23" fmla="*/ 244 h 583"/>
                <a:gd name="T24" fmla="*/ 7 w 265"/>
                <a:gd name="T25" fmla="*/ 453 h 583"/>
                <a:gd name="T26" fmla="*/ 4 w 265"/>
                <a:gd name="T27" fmla="*/ 472 h 583"/>
                <a:gd name="T28" fmla="*/ 2 w 265"/>
                <a:gd name="T29" fmla="*/ 491 h 583"/>
                <a:gd name="T30" fmla="*/ 2 w 265"/>
                <a:gd name="T31" fmla="*/ 509 h 583"/>
                <a:gd name="T32" fmla="*/ 4 w 265"/>
                <a:gd name="T33" fmla="*/ 525 h 583"/>
                <a:gd name="T34" fmla="*/ 8 w 265"/>
                <a:gd name="T35" fmla="*/ 541 h 583"/>
                <a:gd name="T36" fmla="*/ 14 w 265"/>
                <a:gd name="T37" fmla="*/ 554 h 583"/>
                <a:gd name="T38" fmla="*/ 23 w 265"/>
                <a:gd name="T39" fmla="*/ 565 h 583"/>
                <a:gd name="T40" fmla="*/ 32 w 265"/>
                <a:gd name="T41" fmla="*/ 573 h 583"/>
                <a:gd name="T42" fmla="*/ 44 w 265"/>
                <a:gd name="T43" fmla="*/ 579 h 583"/>
                <a:gd name="T44" fmla="*/ 57 w 265"/>
                <a:gd name="T45" fmla="*/ 581 h 583"/>
                <a:gd name="T46" fmla="*/ 71 w 265"/>
                <a:gd name="T47" fmla="*/ 581 h 583"/>
                <a:gd name="T48" fmla="*/ 84 w 265"/>
                <a:gd name="T49" fmla="*/ 579 h 583"/>
                <a:gd name="T50" fmla="*/ 99 w 265"/>
                <a:gd name="T51" fmla="*/ 573 h 583"/>
                <a:gd name="T52" fmla="*/ 113 w 265"/>
                <a:gd name="T53" fmla="*/ 565 h 583"/>
                <a:gd name="T54" fmla="*/ 127 w 265"/>
                <a:gd name="T55" fmla="*/ 554 h 583"/>
                <a:gd name="T56" fmla="*/ 141 w 265"/>
                <a:gd name="T57" fmla="*/ 541 h 583"/>
                <a:gd name="T58" fmla="*/ 153 w 265"/>
                <a:gd name="T59" fmla="*/ 525 h 583"/>
                <a:gd name="T60" fmla="*/ 164 w 265"/>
                <a:gd name="T61" fmla="*/ 509 h 583"/>
                <a:gd name="T62" fmla="*/ 174 w 265"/>
                <a:gd name="T63" fmla="*/ 491 h 583"/>
                <a:gd name="T64" fmla="*/ 182 w 265"/>
                <a:gd name="T65" fmla="*/ 472 h 583"/>
                <a:gd name="T66" fmla="*/ 188 w 265"/>
                <a:gd name="T67" fmla="*/ 453 h 583"/>
                <a:gd name="T68" fmla="*/ 208 w 265"/>
                <a:gd name="T69" fmla="*/ 379 h 583"/>
                <a:gd name="T70" fmla="*/ 214 w 265"/>
                <a:gd name="T71" fmla="*/ 361 h 583"/>
                <a:gd name="T72" fmla="*/ 216 w 265"/>
                <a:gd name="T73" fmla="*/ 343 h 583"/>
                <a:gd name="T74" fmla="*/ 216 w 265"/>
                <a:gd name="T75" fmla="*/ 325 h 583"/>
                <a:gd name="T76" fmla="*/ 214 w 265"/>
                <a:gd name="T77" fmla="*/ 309 h 583"/>
                <a:gd name="T78" fmla="*/ 211 w 265"/>
                <a:gd name="T79" fmla="*/ 295 h 583"/>
                <a:gd name="T80" fmla="*/ 204 w 265"/>
                <a:gd name="T81" fmla="*/ 282 h 583"/>
                <a:gd name="T82" fmla="*/ 196 w 265"/>
                <a:gd name="T83" fmla="*/ 272 h 583"/>
                <a:gd name="T84" fmla="*/ 186 w 265"/>
                <a:gd name="T85" fmla="*/ 264 h 583"/>
                <a:gd name="T86" fmla="*/ 176 w 265"/>
                <a:gd name="T87" fmla="*/ 260 h 583"/>
                <a:gd name="T88" fmla="*/ 163 w 265"/>
                <a:gd name="T89" fmla="*/ 258 h 583"/>
                <a:gd name="T90" fmla="*/ 150 w 265"/>
                <a:gd name="T91" fmla="*/ 259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65" h="583">
                  <a:moveTo>
                    <a:pt x="265" y="0"/>
                  </a:moveTo>
                  <a:lnTo>
                    <a:pt x="254" y="5"/>
                  </a:lnTo>
                  <a:lnTo>
                    <a:pt x="243" y="11"/>
                  </a:lnTo>
                  <a:lnTo>
                    <a:pt x="233" y="17"/>
                  </a:lnTo>
                  <a:lnTo>
                    <a:pt x="222" y="24"/>
                  </a:lnTo>
                  <a:lnTo>
                    <a:pt x="212" y="32"/>
                  </a:lnTo>
                  <a:lnTo>
                    <a:pt x="201" y="40"/>
                  </a:lnTo>
                  <a:lnTo>
                    <a:pt x="190" y="49"/>
                  </a:lnTo>
                  <a:lnTo>
                    <a:pt x="181" y="58"/>
                  </a:lnTo>
                  <a:lnTo>
                    <a:pt x="171" y="68"/>
                  </a:lnTo>
                  <a:lnTo>
                    <a:pt x="161" y="79"/>
                  </a:lnTo>
                  <a:lnTo>
                    <a:pt x="152" y="89"/>
                  </a:lnTo>
                  <a:lnTo>
                    <a:pt x="143" y="100"/>
                  </a:lnTo>
                  <a:lnTo>
                    <a:pt x="134" y="111"/>
                  </a:lnTo>
                  <a:lnTo>
                    <a:pt x="125" y="124"/>
                  </a:lnTo>
                  <a:lnTo>
                    <a:pt x="117" y="136"/>
                  </a:lnTo>
                  <a:lnTo>
                    <a:pt x="109" y="149"/>
                  </a:lnTo>
                  <a:lnTo>
                    <a:pt x="101" y="161"/>
                  </a:lnTo>
                  <a:lnTo>
                    <a:pt x="94" y="175"/>
                  </a:lnTo>
                  <a:lnTo>
                    <a:pt x="87" y="189"/>
                  </a:lnTo>
                  <a:lnTo>
                    <a:pt x="81" y="203"/>
                  </a:lnTo>
                  <a:lnTo>
                    <a:pt x="75" y="217"/>
                  </a:lnTo>
                  <a:lnTo>
                    <a:pt x="69" y="230"/>
                  </a:lnTo>
                  <a:lnTo>
                    <a:pt x="64" y="244"/>
                  </a:lnTo>
                  <a:lnTo>
                    <a:pt x="59" y="259"/>
                  </a:lnTo>
                  <a:lnTo>
                    <a:pt x="7" y="453"/>
                  </a:lnTo>
                  <a:lnTo>
                    <a:pt x="5" y="463"/>
                  </a:lnTo>
                  <a:lnTo>
                    <a:pt x="4" y="472"/>
                  </a:lnTo>
                  <a:lnTo>
                    <a:pt x="2" y="482"/>
                  </a:lnTo>
                  <a:lnTo>
                    <a:pt x="2" y="491"/>
                  </a:lnTo>
                  <a:lnTo>
                    <a:pt x="0" y="500"/>
                  </a:lnTo>
                  <a:lnTo>
                    <a:pt x="2" y="509"/>
                  </a:lnTo>
                  <a:lnTo>
                    <a:pt x="3" y="518"/>
                  </a:lnTo>
                  <a:lnTo>
                    <a:pt x="4" y="525"/>
                  </a:lnTo>
                  <a:lnTo>
                    <a:pt x="6" y="534"/>
                  </a:lnTo>
                  <a:lnTo>
                    <a:pt x="8" y="541"/>
                  </a:lnTo>
                  <a:lnTo>
                    <a:pt x="11" y="548"/>
                  </a:lnTo>
                  <a:lnTo>
                    <a:pt x="14" y="554"/>
                  </a:lnTo>
                  <a:lnTo>
                    <a:pt x="19" y="559"/>
                  </a:lnTo>
                  <a:lnTo>
                    <a:pt x="23" y="565"/>
                  </a:lnTo>
                  <a:lnTo>
                    <a:pt x="27" y="570"/>
                  </a:lnTo>
                  <a:lnTo>
                    <a:pt x="32" y="573"/>
                  </a:lnTo>
                  <a:lnTo>
                    <a:pt x="38" y="576"/>
                  </a:lnTo>
                  <a:lnTo>
                    <a:pt x="44" y="579"/>
                  </a:lnTo>
                  <a:lnTo>
                    <a:pt x="50" y="580"/>
                  </a:lnTo>
                  <a:lnTo>
                    <a:pt x="57" y="581"/>
                  </a:lnTo>
                  <a:lnTo>
                    <a:pt x="63" y="583"/>
                  </a:lnTo>
                  <a:lnTo>
                    <a:pt x="71" y="581"/>
                  </a:lnTo>
                  <a:lnTo>
                    <a:pt x="77" y="580"/>
                  </a:lnTo>
                  <a:lnTo>
                    <a:pt x="84" y="579"/>
                  </a:lnTo>
                  <a:lnTo>
                    <a:pt x="92" y="576"/>
                  </a:lnTo>
                  <a:lnTo>
                    <a:pt x="99" y="573"/>
                  </a:lnTo>
                  <a:lnTo>
                    <a:pt x="106" y="570"/>
                  </a:lnTo>
                  <a:lnTo>
                    <a:pt x="113" y="565"/>
                  </a:lnTo>
                  <a:lnTo>
                    <a:pt x="120" y="559"/>
                  </a:lnTo>
                  <a:lnTo>
                    <a:pt x="127" y="554"/>
                  </a:lnTo>
                  <a:lnTo>
                    <a:pt x="134" y="548"/>
                  </a:lnTo>
                  <a:lnTo>
                    <a:pt x="141" y="541"/>
                  </a:lnTo>
                  <a:lnTo>
                    <a:pt x="147" y="534"/>
                  </a:lnTo>
                  <a:lnTo>
                    <a:pt x="153" y="525"/>
                  </a:lnTo>
                  <a:lnTo>
                    <a:pt x="159" y="518"/>
                  </a:lnTo>
                  <a:lnTo>
                    <a:pt x="164" y="509"/>
                  </a:lnTo>
                  <a:lnTo>
                    <a:pt x="169" y="500"/>
                  </a:lnTo>
                  <a:lnTo>
                    <a:pt x="174" y="491"/>
                  </a:lnTo>
                  <a:lnTo>
                    <a:pt x="179" y="482"/>
                  </a:lnTo>
                  <a:lnTo>
                    <a:pt x="182" y="472"/>
                  </a:lnTo>
                  <a:lnTo>
                    <a:pt x="185" y="463"/>
                  </a:lnTo>
                  <a:lnTo>
                    <a:pt x="188" y="453"/>
                  </a:lnTo>
                  <a:lnTo>
                    <a:pt x="205" y="388"/>
                  </a:lnTo>
                  <a:lnTo>
                    <a:pt x="208" y="379"/>
                  </a:lnTo>
                  <a:lnTo>
                    <a:pt x="212" y="369"/>
                  </a:lnTo>
                  <a:lnTo>
                    <a:pt x="214" y="361"/>
                  </a:lnTo>
                  <a:lnTo>
                    <a:pt x="215" y="351"/>
                  </a:lnTo>
                  <a:lnTo>
                    <a:pt x="216" y="343"/>
                  </a:lnTo>
                  <a:lnTo>
                    <a:pt x="216" y="333"/>
                  </a:lnTo>
                  <a:lnTo>
                    <a:pt x="216" y="325"/>
                  </a:lnTo>
                  <a:lnTo>
                    <a:pt x="216" y="317"/>
                  </a:lnTo>
                  <a:lnTo>
                    <a:pt x="214" y="309"/>
                  </a:lnTo>
                  <a:lnTo>
                    <a:pt x="213" y="301"/>
                  </a:lnTo>
                  <a:lnTo>
                    <a:pt x="211" y="295"/>
                  </a:lnTo>
                  <a:lnTo>
                    <a:pt x="207" y="288"/>
                  </a:lnTo>
                  <a:lnTo>
                    <a:pt x="204" y="282"/>
                  </a:lnTo>
                  <a:lnTo>
                    <a:pt x="200" y="277"/>
                  </a:lnTo>
                  <a:lnTo>
                    <a:pt x="196" y="272"/>
                  </a:lnTo>
                  <a:lnTo>
                    <a:pt x="191" y="267"/>
                  </a:lnTo>
                  <a:lnTo>
                    <a:pt x="186" y="264"/>
                  </a:lnTo>
                  <a:lnTo>
                    <a:pt x="181" y="261"/>
                  </a:lnTo>
                  <a:lnTo>
                    <a:pt x="176" y="260"/>
                  </a:lnTo>
                  <a:lnTo>
                    <a:pt x="169" y="258"/>
                  </a:lnTo>
                  <a:lnTo>
                    <a:pt x="163" y="258"/>
                  </a:lnTo>
                  <a:lnTo>
                    <a:pt x="156" y="258"/>
                  </a:lnTo>
                  <a:lnTo>
                    <a:pt x="150" y="259"/>
                  </a:lnTo>
                  <a:lnTo>
                    <a:pt x="59" y="259"/>
                  </a:lnTo>
                </a:path>
              </a:pathLst>
            </a:custGeom>
            <a:noFill/>
            <a:ln w="19050" cmpd="sng">
              <a:solidFill>
                <a:srgbClr val="CC00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09" name="Freeform 185"/>
            <p:cNvSpPr>
              <a:spLocks/>
            </p:cNvSpPr>
            <p:nvPr/>
          </p:nvSpPr>
          <p:spPr bwMode="auto">
            <a:xfrm>
              <a:off x="4022" y="1192"/>
              <a:ext cx="53" cy="106"/>
            </a:xfrm>
            <a:custGeom>
              <a:avLst/>
              <a:gdLst>
                <a:gd name="T0" fmla="*/ 212 w 226"/>
                <a:gd name="T1" fmla="*/ 0 h 453"/>
                <a:gd name="T2" fmla="*/ 0 w 226"/>
                <a:gd name="T3" fmla="*/ 453 h 453"/>
                <a:gd name="T4" fmla="*/ 226 w 226"/>
                <a:gd name="T5" fmla="*/ 453 h 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6" h="453">
                  <a:moveTo>
                    <a:pt x="212" y="0"/>
                  </a:moveTo>
                  <a:lnTo>
                    <a:pt x="0" y="453"/>
                  </a:lnTo>
                  <a:lnTo>
                    <a:pt x="226" y="453"/>
                  </a:lnTo>
                </a:path>
              </a:pathLst>
            </a:custGeom>
            <a:noFill/>
            <a:ln w="19050" cmpd="sng">
              <a:solidFill>
                <a:srgbClr val="CC00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10" name="Line 186"/>
            <p:cNvSpPr>
              <a:spLocks noChangeShapeType="1"/>
            </p:cNvSpPr>
            <p:nvPr/>
          </p:nvSpPr>
          <p:spPr bwMode="auto">
            <a:xfrm flipH="1">
              <a:off x="4051" y="1268"/>
              <a:ext cx="17" cy="61"/>
            </a:xfrm>
            <a:prstGeom prst="line">
              <a:avLst/>
            </a:prstGeom>
            <a:noFill/>
            <a:ln w="19050">
              <a:solidFill>
                <a:srgbClr val="CC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11" name="Freeform 187"/>
            <p:cNvSpPr>
              <a:spLocks/>
            </p:cNvSpPr>
            <p:nvPr/>
          </p:nvSpPr>
          <p:spPr bwMode="auto">
            <a:xfrm>
              <a:off x="4121" y="1192"/>
              <a:ext cx="38" cy="137"/>
            </a:xfrm>
            <a:custGeom>
              <a:avLst/>
              <a:gdLst>
                <a:gd name="T0" fmla="*/ 0 w 156"/>
                <a:gd name="T1" fmla="*/ 583 h 583"/>
                <a:gd name="T2" fmla="*/ 156 w 156"/>
                <a:gd name="T3" fmla="*/ 0 h 583"/>
                <a:gd name="T4" fmla="*/ 31 w 156"/>
                <a:gd name="T5" fmla="*/ 130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6" h="583">
                  <a:moveTo>
                    <a:pt x="0" y="583"/>
                  </a:moveTo>
                  <a:lnTo>
                    <a:pt x="156" y="0"/>
                  </a:lnTo>
                  <a:lnTo>
                    <a:pt x="31" y="130"/>
                  </a:lnTo>
                </a:path>
              </a:pathLst>
            </a:custGeom>
            <a:noFill/>
            <a:ln w="19050" cmpd="sng">
              <a:solidFill>
                <a:srgbClr val="CC00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12" name="Freeform 188"/>
            <p:cNvSpPr>
              <a:spLocks/>
            </p:cNvSpPr>
            <p:nvPr/>
          </p:nvSpPr>
          <p:spPr bwMode="auto">
            <a:xfrm>
              <a:off x="4167" y="1198"/>
              <a:ext cx="32" cy="123"/>
            </a:xfrm>
            <a:custGeom>
              <a:avLst/>
              <a:gdLst>
                <a:gd name="T0" fmla="*/ 142 w 142"/>
                <a:gd name="T1" fmla="*/ 0 h 518"/>
                <a:gd name="T2" fmla="*/ 130 w 142"/>
                <a:gd name="T3" fmla="*/ 18 h 518"/>
                <a:gd name="T4" fmla="*/ 120 w 142"/>
                <a:gd name="T5" fmla="*/ 36 h 518"/>
                <a:gd name="T6" fmla="*/ 109 w 142"/>
                <a:gd name="T7" fmla="*/ 54 h 518"/>
                <a:gd name="T8" fmla="*/ 100 w 142"/>
                <a:gd name="T9" fmla="*/ 73 h 518"/>
                <a:gd name="T10" fmla="*/ 90 w 142"/>
                <a:gd name="T11" fmla="*/ 92 h 518"/>
                <a:gd name="T12" fmla="*/ 81 w 142"/>
                <a:gd name="T13" fmla="*/ 111 h 518"/>
                <a:gd name="T14" fmla="*/ 72 w 142"/>
                <a:gd name="T15" fmla="*/ 130 h 518"/>
                <a:gd name="T16" fmla="*/ 64 w 142"/>
                <a:gd name="T17" fmla="*/ 150 h 518"/>
                <a:gd name="T18" fmla="*/ 56 w 142"/>
                <a:gd name="T19" fmla="*/ 170 h 518"/>
                <a:gd name="T20" fmla="*/ 49 w 142"/>
                <a:gd name="T21" fmla="*/ 189 h 518"/>
                <a:gd name="T22" fmla="*/ 41 w 142"/>
                <a:gd name="T23" fmla="*/ 209 h 518"/>
                <a:gd name="T24" fmla="*/ 35 w 142"/>
                <a:gd name="T25" fmla="*/ 229 h 518"/>
                <a:gd name="T26" fmla="*/ 30 w 142"/>
                <a:gd name="T27" fmla="*/ 249 h 518"/>
                <a:gd name="T28" fmla="*/ 24 w 142"/>
                <a:gd name="T29" fmla="*/ 269 h 518"/>
                <a:gd name="T30" fmla="*/ 19 w 142"/>
                <a:gd name="T31" fmla="*/ 288 h 518"/>
                <a:gd name="T32" fmla="*/ 15 w 142"/>
                <a:gd name="T33" fmla="*/ 309 h 518"/>
                <a:gd name="T34" fmla="*/ 12 w 142"/>
                <a:gd name="T35" fmla="*/ 329 h 518"/>
                <a:gd name="T36" fmla="*/ 8 w 142"/>
                <a:gd name="T37" fmla="*/ 349 h 518"/>
                <a:gd name="T38" fmla="*/ 5 w 142"/>
                <a:gd name="T39" fmla="*/ 368 h 518"/>
                <a:gd name="T40" fmla="*/ 3 w 142"/>
                <a:gd name="T41" fmla="*/ 387 h 518"/>
                <a:gd name="T42" fmla="*/ 1 w 142"/>
                <a:gd name="T43" fmla="*/ 407 h 518"/>
                <a:gd name="T44" fmla="*/ 0 w 142"/>
                <a:gd name="T45" fmla="*/ 426 h 518"/>
                <a:gd name="T46" fmla="*/ 0 w 142"/>
                <a:gd name="T47" fmla="*/ 444 h 518"/>
                <a:gd name="T48" fmla="*/ 0 w 142"/>
                <a:gd name="T49" fmla="*/ 464 h 518"/>
                <a:gd name="T50" fmla="*/ 0 w 142"/>
                <a:gd name="T51" fmla="*/ 482 h 518"/>
                <a:gd name="T52" fmla="*/ 1 w 142"/>
                <a:gd name="T53" fmla="*/ 500 h 518"/>
                <a:gd name="T54" fmla="*/ 3 w 142"/>
                <a:gd name="T55" fmla="*/ 518 h 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42" h="518">
                  <a:moveTo>
                    <a:pt x="142" y="0"/>
                  </a:moveTo>
                  <a:lnTo>
                    <a:pt x="130" y="18"/>
                  </a:lnTo>
                  <a:lnTo>
                    <a:pt x="120" y="36"/>
                  </a:lnTo>
                  <a:lnTo>
                    <a:pt x="109" y="54"/>
                  </a:lnTo>
                  <a:lnTo>
                    <a:pt x="100" y="73"/>
                  </a:lnTo>
                  <a:lnTo>
                    <a:pt x="90" y="92"/>
                  </a:lnTo>
                  <a:lnTo>
                    <a:pt x="81" y="111"/>
                  </a:lnTo>
                  <a:lnTo>
                    <a:pt x="72" y="130"/>
                  </a:lnTo>
                  <a:lnTo>
                    <a:pt x="64" y="150"/>
                  </a:lnTo>
                  <a:lnTo>
                    <a:pt x="56" y="170"/>
                  </a:lnTo>
                  <a:lnTo>
                    <a:pt x="49" y="189"/>
                  </a:lnTo>
                  <a:lnTo>
                    <a:pt x="41" y="209"/>
                  </a:lnTo>
                  <a:lnTo>
                    <a:pt x="35" y="229"/>
                  </a:lnTo>
                  <a:lnTo>
                    <a:pt x="30" y="249"/>
                  </a:lnTo>
                  <a:lnTo>
                    <a:pt x="24" y="269"/>
                  </a:lnTo>
                  <a:lnTo>
                    <a:pt x="19" y="288"/>
                  </a:lnTo>
                  <a:lnTo>
                    <a:pt x="15" y="309"/>
                  </a:lnTo>
                  <a:lnTo>
                    <a:pt x="12" y="329"/>
                  </a:lnTo>
                  <a:lnTo>
                    <a:pt x="8" y="349"/>
                  </a:lnTo>
                  <a:lnTo>
                    <a:pt x="5" y="368"/>
                  </a:lnTo>
                  <a:lnTo>
                    <a:pt x="3" y="387"/>
                  </a:lnTo>
                  <a:lnTo>
                    <a:pt x="1" y="407"/>
                  </a:lnTo>
                  <a:lnTo>
                    <a:pt x="0" y="426"/>
                  </a:lnTo>
                  <a:lnTo>
                    <a:pt x="0" y="444"/>
                  </a:lnTo>
                  <a:lnTo>
                    <a:pt x="0" y="464"/>
                  </a:lnTo>
                  <a:lnTo>
                    <a:pt x="0" y="482"/>
                  </a:lnTo>
                  <a:lnTo>
                    <a:pt x="1" y="500"/>
                  </a:lnTo>
                  <a:lnTo>
                    <a:pt x="3" y="518"/>
                  </a:lnTo>
                </a:path>
              </a:pathLst>
            </a:custGeom>
            <a:noFill/>
            <a:ln w="19050" cmpd="sng">
              <a:solidFill>
                <a:srgbClr val="CC00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13" name="Freeform 189"/>
            <p:cNvSpPr>
              <a:spLocks/>
            </p:cNvSpPr>
            <p:nvPr/>
          </p:nvSpPr>
          <p:spPr bwMode="auto">
            <a:xfrm>
              <a:off x="4199" y="1192"/>
              <a:ext cx="22" cy="6"/>
            </a:xfrm>
            <a:custGeom>
              <a:avLst/>
              <a:gdLst>
                <a:gd name="T0" fmla="*/ 90 w 90"/>
                <a:gd name="T1" fmla="*/ 33 h 33"/>
                <a:gd name="T2" fmla="*/ 88 w 90"/>
                <a:gd name="T3" fmla="*/ 28 h 33"/>
                <a:gd name="T4" fmla="*/ 86 w 90"/>
                <a:gd name="T5" fmla="*/ 22 h 33"/>
                <a:gd name="T6" fmla="*/ 84 w 90"/>
                <a:gd name="T7" fmla="*/ 17 h 33"/>
                <a:gd name="T8" fmla="*/ 81 w 90"/>
                <a:gd name="T9" fmla="*/ 13 h 33"/>
                <a:gd name="T10" fmla="*/ 76 w 90"/>
                <a:gd name="T11" fmla="*/ 10 h 33"/>
                <a:gd name="T12" fmla="*/ 72 w 90"/>
                <a:gd name="T13" fmla="*/ 6 h 33"/>
                <a:gd name="T14" fmla="*/ 68 w 90"/>
                <a:gd name="T15" fmla="*/ 3 h 33"/>
                <a:gd name="T16" fmla="*/ 64 w 90"/>
                <a:gd name="T17" fmla="*/ 2 h 33"/>
                <a:gd name="T18" fmla="*/ 58 w 90"/>
                <a:gd name="T19" fmla="*/ 1 h 33"/>
                <a:gd name="T20" fmla="*/ 54 w 90"/>
                <a:gd name="T21" fmla="*/ 0 h 33"/>
                <a:gd name="T22" fmla="*/ 48 w 90"/>
                <a:gd name="T23" fmla="*/ 1 h 33"/>
                <a:gd name="T24" fmla="*/ 42 w 90"/>
                <a:gd name="T25" fmla="*/ 2 h 33"/>
                <a:gd name="T26" fmla="*/ 37 w 90"/>
                <a:gd name="T27" fmla="*/ 3 h 33"/>
                <a:gd name="T28" fmla="*/ 32 w 90"/>
                <a:gd name="T29" fmla="*/ 6 h 33"/>
                <a:gd name="T30" fmla="*/ 26 w 90"/>
                <a:gd name="T31" fmla="*/ 10 h 33"/>
                <a:gd name="T32" fmla="*/ 20 w 90"/>
                <a:gd name="T33" fmla="*/ 13 h 33"/>
                <a:gd name="T34" fmla="*/ 15 w 90"/>
                <a:gd name="T35" fmla="*/ 17 h 33"/>
                <a:gd name="T36" fmla="*/ 10 w 90"/>
                <a:gd name="T37" fmla="*/ 22 h 33"/>
                <a:gd name="T38" fmla="*/ 4 w 90"/>
                <a:gd name="T39" fmla="*/ 28 h 33"/>
                <a:gd name="T40" fmla="*/ 0 w 90"/>
                <a:gd name="T41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0" h="33">
                  <a:moveTo>
                    <a:pt x="90" y="33"/>
                  </a:moveTo>
                  <a:lnTo>
                    <a:pt x="88" y="28"/>
                  </a:lnTo>
                  <a:lnTo>
                    <a:pt x="86" y="22"/>
                  </a:lnTo>
                  <a:lnTo>
                    <a:pt x="84" y="17"/>
                  </a:lnTo>
                  <a:lnTo>
                    <a:pt x="81" y="13"/>
                  </a:lnTo>
                  <a:lnTo>
                    <a:pt x="76" y="10"/>
                  </a:lnTo>
                  <a:lnTo>
                    <a:pt x="72" y="6"/>
                  </a:lnTo>
                  <a:lnTo>
                    <a:pt x="68" y="3"/>
                  </a:lnTo>
                  <a:lnTo>
                    <a:pt x="64" y="2"/>
                  </a:lnTo>
                  <a:lnTo>
                    <a:pt x="58" y="1"/>
                  </a:lnTo>
                  <a:lnTo>
                    <a:pt x="54" y="0"/>
                  </a:lnTo>
                  <a:lnTo>
                    <a:pt x="48" y="1"/>
                  </a:lnTo>
                  <a:lnTo>
                    <a:pt x="42" y="2"/>
                  </a:lnTo>
                  <a:lnTo>
                    <a:pt x="37" y="3"/>
                  </a:lnTo>
                  <a:lnTo>
                    <a:pt x="32" y="6"/>
                  </a:lnTo>
                  <a:lnTo>
                    <a:pt x="26" y="10"/>
                  </a:lnTo>
                  <a:lnTo>
                    <a:pt x="20" y="13"/>
                  </a:lnTo>
                  <a:lnTo>
                    <a:pt x="15" y="17"/>
                  </a:lnTo>
                  <a:lnTo>
                    <a:pt x="10" y="22"/>
                  </a:lnTo>
                  <a:lnTo>
                    <a:pt x="4" y="28"/>
                  </a:lnTo>
                  <a:lnTo>
                    <a:pt x="0" y="33"/>
                  </a:lnTo>
                </a:path>
              </a:pathLst>
            </a:custGeom>
            <a:noFill/>
            <a:ln w="19050" cmpd="sng">
              <a:solidFill>
                <a:srgbClr val="CC00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14" name="Freeform 190"/>
            <p:cNvSpPr>
              <a:spLocks/>
            </p:cNvSpPr>
            <p:nvPr/>
          </p:nvSpPr>
          <p:spPr bwMode="auto">
            <a:xfrm>
              <a:off x="4188" y="1198"/>
              <a:ext cx="33" cy="123"/>
            </a:xfrm>
            <a:custGeom>
              <a:avLst/>
              <a:gdLst>
                <a:gd name="T0" fmla="*/ 0 w 142"/>
                <a:gd name="T1" fmla="*/ 518 h 518"/>
                <a:gd name="T2" fmla="*/ 12 w 142"/>
                <a:gd name="T3" fmla="*/ 500 h 518"/>
                <a:gd name="T4" fmla="*/ 23 w 142"/>
                <a:gd name="T5" fmla="*/ 482 h 518"/>
                <a:gd name="T6" fmla="*/ 33 w 142"/>
                <a:gd name="T7" fmla="*/ 464 h 518"/>
                <a:gd name="T8" fmla="*/ 43 w 142"/>
                <a:gd name="T9" fmla="*/ 444 h 518"/>
                <a:gd name="T10" fmla="*/ 52 w 142"/>
                <a:gd name="T11" fmla="*/ 426 h 518"/>
                <a:gd name="T12" fmla="*/ 62 w 142"/>
                <a:gd name="T13" fmla="*/ 407 h 518"/>
                <a:gd name="T14" fmla="*/ 70 w 142"/>
                <a:gd name="T15" fmla="*/ 387 h 518"/>
                <a:gd name="T16" fmla="*/ 79 w 142"/>
                <a:gd name="T17" fmla="*/ 368 h 518"/>
                <a:gd name="T18" fmla="*/ 86 w 142"/>
                <a:gd name="T19" fmla="*/ 349 h 518"/>
                <a:gd name="T20" fmla="*/ 94 w 142"/>
                <a:gd name="T21" fmla="*/ 329 h 518"/>
                <a:gd name="T22" fmla="*/ 101 w 142"/>
                <a:gd name="T23" fmla="*/ 309 h 518"/>
                <a:gd name="T24" fmla="*/ 107 w 142"/>
                <a:gd name="T25" fmla="*/ 288 h 518"/>
                <a:gd name="T26" fmla="*/ 113 w 142"/>
                <a:gd name="T27" fmla="*/ 269 h 518"/>
                <a:gd name="T28" fmla="*/ 118 w 142"/>
                <a:gd name="T29" fmla="*/ 249 h 518"/>
                <a:gd name="T30" fmla="*/ 123 w 142"/>
                <a:gd name="T31" fmla="*/ 229 h 518"/>
                <a:gd name="T32" fmla="*/ 128 w 142"/>
                <a:gd name="T33" fmla="*/ 209 h 518"/>
                <a:gd name="T34" fmla="*/ 131 w 142"/>
                <a:gd name="T35" fmla="*/ 189 h 518"/>
                <a:gd name="T36" fmla="*/ 134 w 142"/>
                <a:gd name="T37" fmla="*/ 170 h 518"/>
                <a:gd name="T38" fmla="*/ 137 w 142"/>
                <a:gd name="T39" fmla="*/ 150 h 518"/>
                <a:gd name="T40" fmla="*/ 139 w 142"/>
                <a:gd name="T41" fmla="*/ 130 h 518"/>
                <a:gd name="T42" fmla="*/ 141 w 142"/>
                <a:gd name="T43" fmla="*/ 111 h 518"/>
                <a:gd name="T44" fmla="*/ 142 w 142"/>
                <a:gd name="T45" fmla="*/ 92 h 518"/>
                <a:gd name="T46" fmla="*/ 142 w 142"/>
                <a:gd name="T47" fmla="*/ 73 h 518"/>
                <a:gd name="T48" fmla="*/ 142 w 142"/>
                <a:gd name="T49" fmla="*/ 54 h 518"/>
                <a:gd name="T50" fmla="*/ 142 w 142"/>
                <a:gd name="T51" fmla="*/ 36 h 518"/>
                <a:gd name="T52" fmla="*/ 141 w 142"/>
                <a:gd name="T53" fmla="*/ 18 h 518"/>
                <a:gd name="T54" fmla="*/ 139 w 142"/>
                <a:gd name="T55" fmla="*/ 0 h 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42" h="518">
                  <a:moveTo>
                    <a:pt x="0" y="518"/>
                  </a:moveTo>
                  <a:lnTo>
                    <a:pt x="12" y="500"/>
                  </a:lnTo>
                  <a:lnTo>
                    <a:pt x="23" y="482"/>
                  </a:lnTo>
                  <a:lnTo>
                    <a:pt x="33" y="464"/>
                  </a:lnTo>
                  <a:lnTo>
                    <a:pt x="43" y="444"/>
                  </a:lnTo>
                  <a:lnTo>
                    <a:pt x="52" y="426"/>
                  </a:lnTo>
                  <a:lnTo>
                    <a:pt x="62" y="407"/>
                  </a:lnTo>
                  <a:lnTo>
                    <a:pt x="70" y="387"/>
                  </a:lnTo>
                  <a:lnTo>
                    <a:pt x="79" y="368"/>
                  </a:lnTo>
                  <a:lnTo>
                    <a:pt x="86" y="349"/>
                  </a:lnTo>
                  <a:lnTo>
                    <a:pt x="94" y="329"/>
                  </a:lnTo>
                  <a:lnTo>
                    <a:pt x="101" y="309"/>
                  </a:lnTo>
                  <a:lnTo>
                    <a:pt x="107" y="288"/>
                  </a:lnTo>
                  <a:lnTo>
                    <a:pt x="113" y="269"/>
                  </a:lnTo>
                  <a:lnTo>
                    <a:pt x="118" y="249"/>
                  </a:lnTo>
                  <a:lnTo>
                    <a:pt x="123" y="229"/>
                  </a:lnTo>
                  <a:lnTo>
                    <a:pt x="128" y="209"/>
                  </a:lnTo>
                  <a:lnTo>
                    <a:pt x="131" y="189"/>
                  </a:lnTo>
                  <a:lnTo>
                    <a:pt x="134" y="170"/>
                  </a:lnTo>
                  <a:lnTo>
                    <a:pt x="137" y="150"/>
                  </a:lnTo>
                  <a:lnTo>
                    <a:pt x="139" y="130"/>
                  </a:lnTo>
                  <a:lnTo>
                    <a:pt x="141" y="111"/>
                  </a:lnTo>
                  <a:lnTo>
                    <a:pt x="142" y="92"/>
                  </a:lnTo>
                  <a:lnTo>
                    <a:pt x="142" y="73"/>
                  </a:lnTo>
                  <a:lnTo>
                    <a:pt x="142" y="54"/>
                  </a:lnTo>
                  <a:lnTo>
                    <a:pt x="142" y="36"/>
                  </a:lnTo>
                  <a:lnTo>
                    <a:pt x="141" y="18"/>
                  </a:lnTo>
                  <a:lnTo>
                    <a:pt x="139" y="0"/>
                  </a:lnTo>
                </a:path>
              </a:pathLst>
            </a:custGeom>
            <a:noFill/>
            <a:ln w="19050" cmpd="sng">
              <a:solidFill>
                <a:srgbClr val="CC00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15" name="Freeform 191"/>
            <p:cNvSpPr>
              <a:spLocks/>
            </p:cNvSpPr>
            <p:nvPr/>
          </p:nvSpPr>
          <p:spPr bwMode="auto">
            <a:xfrm>
              <a:off x="4167" y="1321"/>
              <a:ext cx="21" cy="8"/>
            </a:xfrm>
            <a:custGeom>
              <a:avLst/>
              <a:gdLst>
                <a:gd name="T0" fmla="*/ 0 w 90"/>
                <a:gd name="T1" fmla="*/ 0 h 33"/>
                <a:gd name="T2" fmla="*/ 2 w 90"/>
                <a:gd name="T3" fmla="*/ 6 h 33"/>
                <a:gd name="T4" fmla="*/ 4 w 90"/>
                <a:gd name="T5" fmla="*/ 11 h 33"/>
                <a:gd name="T6" fmla="*/ 6 w 90"/>
                <a:gd name="T7" fmla="*/ 16 h 33"/>
                <a:gd name="T8" fmla="*/ 10 w 90"/>
                <a:gd name="T9" fmla="*/ 20 h 33"/>
                <a:gd name="T10" fmla="*/ 14 w 90"/>
                <a:gd name="T11" fmla="*/ 24 h 33"/>
                <a:gd name="T12" fmla="*/ 17 w 90"/>
                <a:gd name="T13" fmla="*/ 27 h 33"/>
                <a:gd name="T14" fmla="*/ 22 w 90"/>
                <a:gd name="T15" fmla="*/ 29 h 33"/>
                <a:gd name="T16" fmla="*/ 27 w 90"/>
                <a:gd name="T17" fmla="*/ 31 h 33"/>
                <a:gd name="T18" fmla="*/ 32 w 90"/>
                <a:gd name="T19" fmla="*/ 33 h 33"/>
                <a:gd name="T20" fmla="*/ 36 w 90"/>
                <a:gd name="T21" fmla="*/ 33 h 33"/>
                <a:gd name="T22" fmla="*/ 41 w 90"/>
                <a:gd name="T23" fmla="*/ 33 h 33"/>
                <a:gd name="T24" fmla="*/ 48 w 90"/>
                <a:gd name="T25" fmla="*/ 31 h 33"/>
                <a:gd name="T26" fmla="*/ 53 w 90"/>
                <a:gd name="T27" fmla="*/ 29 h 33"/>
                <a:gd name="T28" fmla="*/ 58 w 90"/>
                <a:gd name="T29" fmla="*/ 27 h 33"/>
                <a:gd name="T30" fmla="*/ 64 w 90"/>
                <a:gd name="T31" fmla="*/ 24 h 33"/>
                <a:gd name="T32" fmla="*/ 70 w 90"/>
                <a:gd name="T33" fmla="*/ 20 h 33"/>
                <a:gd name="T34" fmla="*/ 75 w 90"/>
                <a:gd name="T35" fmla="*/ 16 h 33"/>
                <a:gd name="T36" fmla="*/ 81 w 90"/>
                <a:gd name="T37" fmla="*/ 11 h 33"/>
                <a:gd name="T38" fmla="*/ 86 w 90"/>
                <a:gd name="T39" fmla="*/ 6 h 33"/>
                <a:gd name="T40" fmla="*/ 90 w 90"/>
                <a:gd name="T4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0" h="33">
                  <a:moveTo>
                    <a:pt x="0" y="0"/>
                  </a:moveTo>
                  <a:lnTo>
                    <a:pt x="2" y="6"/>
                  </a:lnTo>
                  <a:lnTo>
                    <a:pt x="4" y="11"/>
                  </a:lnTo>
                  <a:lnTo>
                    <a:pt x="6" y="16"/>
                  </a:lnTo>
                  <a:lnTo>
                    <a:pt x="10" y="20"/>
                  </a:lnTo>
                  <a:lnTo>
                    <a:pt x="14" y="24"/>
                  </a:lnTo>
                  <a:lnTo>
                    <a:pt x="17" y="27"/>
                  </a:lnTo>
                  <a:lnTo>
                    <a:pt x="22" y="29"/>
                  </a:lnTo>
                  <a:lnTo>
                    <a:pt x="27" y="31"/>
                  </a:lnTo>
                  <a:lnTo>
                    <a:pt x="32" y="33"/>
                  </a:lnTo>
                  <a:lnTo>
                    <a:pt x="36" y="33"/>
                  </a:lnTo>
                  <a:lnTo>
                    <a:pt x="41" y="33"/>
                  </a:lnTo>
                  <a:lnTo>
                    <a:pt x="48" y="31"/>
                  </a:lnTo>
                  <a:lnTo>
                    <a:pt x="53" y="29"/>
                  </a:lnTo>
                  <a:lnTo>
                    <a:pt x="58" y="27"/>
                  </a:lnTo>
                  <a:lnTo>
                    <a:pt x="64" y="24"/>
                  </a:lnTo>
                  <a:lnTo>
                    <a:pt x="70" y="20"/>
                  </a:lnTo>
                  <a:lnTo>
                    <a:pt x="75" y="16"/>
                  </a:lnTo>
                  <a:lnTo>
                    <a:pt x="81" y="11"/>
                  </a:lnTo>
                  <a:lnTo>
                    <a:pt x="86" y="6"/>
                  </a:lnTo>
                  <a:lnTo>
                    <a:pt x="90" y="0"/>
                  </a:lnTo>
                </a:path>
              </a:pathLst>
            </a:custGeom>
            <a:noFill/>
            <a:ln w="19050" cmpd="sng">
              <a:solidFill>
                <a:srgbClr val="CC00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16" name="Line 192"/>
            <p:cNvSpPr>
              <a:spLocks noChangeShapeType="1"/>
            </p:cNvSpPr>
            <p:nvPr/>
          </p:nvSpPr>
          <p:spPr bwMode="auto">
            <a:xfrm flipH="1">
              <a:off x="3939" y="1356"/>
              <a:ext cx="335" cy="0"/>
            </a:xfrm>
            <a:prstGeom prst="line">
              <a:avLst/>
            </a:prstGeom>
            <a:noFill/>
            <a:ln w="19050">
              <a:solidFill>
                <a:srgbClr val="CC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17" name="Line 193"/>
            <p:cNvSpPr>
              <a:spLocks noChangeShapeType="1"/>
            </p:cNvSpPr>
            <p:nvPr/>
          </p:nvSpPr>
          <p:spPr bwMode="auto">
            <a:xfrm>
              <a:off x="4535" y="1145"/>
              <a:ext cx="0" cy="2245"/>
            </a:xfrm>
            <a:prstGeom prst="line">
              <a:avLst/>
            </a:prstGeom>
            <a:noFill/>
            <a:ln w="38100">
              <a:solidFill>
                <a:srgbClr val="CC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18" name="Line 194"/>
            <p:cNvSpPr>
              <a:spLocks noChangeShapeType="1"/>
            </p:cNvSpPr>
            <p:nvPr/>
          </p:nvSpPr>
          <p:spPr bwMode="auto">
            <a:xfrm flipH="1">
              <a:off x="4638" y="1044"/>
              <a:ext cx="933" cy="0"/>
            </a:xfrm>
            <a:prstGeom prst="line">
              <a:avLst/>
            </a:prstGeom>
            <a:noFill/>
            <a:ln w="38100">
              <a:solidFill>
                <a:srgbClr val="CC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19" name="Line 195"/>
            <p:cNvSpPr>
              <a:spLocks noChangeShapeType="1"/>
            </p:cNvSpPr>
            <p:nvPr/>
          </p:nvSpPr>
          <p:spPr bwMode="auto">
            <a:xfrm>
              <a:off x="5674" y="1145"/>
              <a:ext cx="0" cy="1254"/>
            </a:xfrm>
            <a:prstGeom prst="line">
              <a:avLst/>
            </a:prstGeom>
            <a:noFill/>
            <a:ln w="38100">
              <a:solidFill>
                <a:srgbClr val="CC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20" name="Line 196"/>
            <p:cNvSpPr>
              <a:spLocks noChangeShapeType="1"/>
            </p:cNvSpPr>
            <p:nvPr/>
          </p:nvSpPr>
          <p:spPr bwMode="auto">
            <a:xfrm>
              <a:off x="5674" y="2399"/>
              <a:ext cx="0" cy="991"/>
            </a:xfrm>
            <a:prstGeom prst="line">
              <a:avLst/>
            </a:prstGeom>
            <a:noFill/>
            <a:ln w="38100">
              <a:solidFill>
                <a:srgbClr val="CC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21" name="Freeform 197"/>
            <p:cNvSpPr>
              <a:spLocks/>
            </p:cNvSpPr>
            <p:nvPr/>
          </p:nvSpPr>
          <p:spPr bwMode="auto">
            <a:xfrm>
              <a:off x="4819" y="1309"/>
              <a:ext cx="573" cy="98"/>
            </a:xfrm>
            <a:custGeom>
              <a:avLst/>
              <a:gdLst>
                <a:gd name="T0" fmla="*/ 2416 w 2416"/>
                <a:gd name="T1" fmla="*/ 418 h 418"/>
                <a:gd name="T2" fmla="*/ 2382 w 2416"/>
                <a:gd name="T3" fmla="*/ 392 h 418"/>
                <a:gd name="T4" fmla="*/ 2348 w 2416"/>
                <a:gd name="T5" fmla="*/ 367 h 418"/>
                <a:gd name="T6" fmla="*/ 2313 w 2416"/>
                <a:gd name="T7" fmla="*/ 342 h 418"/>
                <a:gd name="T8" fmla="*/ 2278 w 2416"/>
                <a:gd name="T9" fmla="*/ 318 h 418"/>
                <a:gd name="T10" fmla="*/ 2242 w 2416"/>
                <a:gd name="T11" fmla="*/ 296 h 418"/>
                <a:gd name="T12" fmla="*/ 2205 w 2416"/>
                <a:gd name="T13" fmla="*/ 273 h 418"/>
                <a:gd name="T14" fmla="*/ 2168 w 2416"/>
                <a:gd name="T15" fmla="*/ 252 h 418"/>
                <a:gd name="T16" fmla="*/ 2131 w 2416"/>
                <a:gd name="T17" fmla="*/ 231 h 418"/>
                <a:gd name="T18" fmla="*/ 2092 w 2416"/>
                <a:gd name="T19" fmla="*/ 212 h 418"/>
                <a:gd name="T20" fmla="*/ 2054 w 2416"/>
                <a:gd name="T21" fmla="*/ 193 h 418"/>
                <a:gd name="T22" fmla="*/ 2016 w 2416"/>
                <a:gd name="T23" fmla="*/ 175 h 418"/>
                <a:gd name="T24" fmla="*/ 1977 w 2416"/>
                <a:gd name="T25" fmla="*/ 157 h 418"/>
                <a:gd name="T26" fmla="*/ 1938 w 2416"/>
                <a:gd name="T27" fmla="*/ 141 h 418"/>
                <a:gd name="T28" fmla="*/ 1897 w 2416"/>
                <a:gd name="T29" fmla="*/ 125 h 418"/>
                <a:gd name="T30" fmla="*/ 1858 w 2416"/>
                <a:gd name="T31" fmla="*/ 111 h 418"/>
                <a:gd name="T32" fmla="*/ 1818 w 2416"/>
                <a:gd name="T33" fmla="*/ 97 h 418"/>
                <a:gd name="T34" fmla="*/ 1776 w 2416"/>
                <a:gd name="T35" fmla="*/ 83 h 418"/>
                <a:gd name="T36" fmla="*/ 1736 w 2416"/>
                <a:gd name="T37" fmla="*/ 72 h 418"/>
                <a:gd name="T38" fmla="*/ 1695 w 2416"/>
                <a:gd name="T39" fmla="*/ 61 h 418"/>
                <a:gd name="T40" fmla="*/ 1653 w 2416"/>
                <a:gd name="T41" fmla="*/ 50 h 418"/>
                <a:gd name="T42" fmla="*/ 1611 w 2416"/>
                <a:gd name="T43" fmla="*/ 41 h 418"/>
                <a:gd name="T44" fmla="*/ 1569 w 2416"/>
                <a:gd name="T45" fmla="*/ 34 h 418"/>
                <a:gd name="T46" fmla="*/ 1527 w 2416"/>
                <a:gd name="T47" fmla="*/ 25 h 418"/>
                <a:gd name="T48" fmla="*/ 1484 w 2416"/>
                <a:gd name="T49" fmla="*/ 19 h 418"/>
                <a:gd name="T50" fmla="*/ 1442 w 2416"/>
                <a:gd name="T51" fmla="*/ 13 h 418"/>
                <a:gd name="T52" fmla="*/ 1400 w 2416"/>
                <a:gd name="T53" fmla="*/ 9 h 418"/>
                <a:gd name="T54" fmla="*/ 1357 w 2416"/>
                <a:gd name="T55" fmla="*/ 5 h 418"/>
                <a:gd name="T56" fmla="*/ 1315 w 2416"/>
                <a:gd name="T57" fmla="*/ 3 h 418"/>
                <a:gd name="T58" fmla="*/ 1272 w 2416"/>
                <a:gd name="T59" fmla="*/ 1 h 418"/>
                <a:gd name="T60" fmla="*/ 1230 w 2416"/>
                <a:gd name="T61" fmla="*/ 0 h 418"/>
                <a:gd name="T62" fmla="*/ 1187 w 2416"/>
                <a:gd name="T63" fmla="*/ 0 h 418"/>
                <a:gd name="T64" fmla="*/ 1144 w 2416"/>
                <a:gd name="T65" fmla="*/ 1 h 418"/>
                <a:gd name="T66" fmla="*/ 1101 w 2416"/>
                <a:gd name="T67" fmla="*/ 3 h 418"/>
                <a:gd name="T68" fmla="*/ 1059 w 2416"/>
                <a:gd name="T69" fmla="*/ 5 h 418"/>
                <a:gd name="T70" fmla="*/ 1017 w 2416"/>
                <a:gd name="T71" fmla="*/ 9 h 418"/>
                <a:gd name="T72" fmla="*/ 974 w 2416"/>
                <a:gd name="T73" fmla="*/ 13 h 418"/>
                <a:gd name="T74" fmla="*/ 932 w 2416"/>
                <a:gd name="T75" fmla="*/ 19 h 418"/>
                <a:gd name="T76" fmla="*/ 889 w 2416"/>
                <a:gd name="T77" fmla="*/ 25 h 418"/>
                <a:gd name="T78" fmla="*/ 848 w 2416"/>
                <a:gd name="T79" fmla="*/ 34 h 418"/>
                <a:gd name="T80" fmla="*/ 805 w 2416"/>
                <a:gd name="T81" fmla="*/ 41 h 418"/>
                <a:gd name="T82" fmla="*/ 764 w 2416"/>
                <a:gd name="T83" fmla="*/ 50 h 418"/>
                <a:gd name="T84" fmla="*/ 723 w 2416"/>
                <a:gd name="T85" fmla="*/ 61 h 418"/>
                <a:gd name="T86" fmla="*/ 681 w 2416"/>
                <a:gd name="T87" fmla="*/ 72 h 418"/>
                <a:gd name="T88" fmla="*/ 640 w 2416"/>
                <a:gd name="T89" fmla="*/ 83 h 418"/>
                <a:gd name="T90" fmla="*/ 600 w 2416"/>
                <a:gd name="T91" fmla="*/ 97 h 418"/>
                <a:gd name="T92" fmla="*/ 559 w 2416"/>
                <a:gd name="T93" fmla="*/ 111 h 418"/>
                <a:gd name="T94" fmla="*/ 519 w 2416"/>
                <a:gd name="T95" fmla="*/ 125 h 418"/>
                <a:gd name="T96" fmla="*/ 479 w 2416"/>
                <a:gd name="T97" fmla="*/ 141 h 418"/>
                <a:gd name="T98" fmla="*/ 439 w 2416"/>
                <a:gd name="T99" fmla="*/ 157 h 418"/>
                <a:gd name="T100" fmla="*/ 400 w 2416"/>
                <a:gd name="T101" fmla="*/ 175 h 418"/>
                <a:gd name="T102" fmla="*/ 362 w 2416"/>
                <a:gd name="T103" fmla="*/ 193 h 418"/>
                <a:gd name="T104" fmla="*/ 324 w 2416"/>
                <a:gd name="T105" fmla="*/ 212 h 418"/>
                <a:gd name="T106" fmla="*/ 286 w 2416"/>
                <a:gd name="T107" fmla="*/ 231 h 418"/>
                <a:gd name="T108" fmla="*/ 248 w 2416"/>
                <a:gd name="T109" fmla="*/ 252 h 418"/>
                <a:gd name="T110" fmla="*/ 211 w 2416"/>
                <a:gd name="T111" fmla="*/ 273 h 418"/>
                <a:gd name="T112" fmla="*/ 175 w 2416"/>
                <a:gd name="T113" fmla="*/ 296 h 418"/>
                <a:gd name="T114" fmla="*/ 139 w 2416"/>
                <a:gd name="T115" fmla="*/ 318 h 418"/>
                <a:gd name="T116" fmla="*/ 103 w 2416"/>
                <a:gd name="T117" fmla="*/ 342 h 418"/>
                <a:gd name="T118" fmla="*/ 68 w 2416"/>
                <a:gd name="T119" fmla="*/ 367 h 418"/>
                <a:gd name="T120" fmla="*/ 34 w 2416"/>
                <a:gd name="T121" fmla="*/ 392 h 418"/>
                <a:gd name="T122" fmla="*/ 0 w 2416"/>
                <a:gd name="T123" fmla="*/ 418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416" h="418">
                  <a:moveTo>
                    <a:pt x="2416" y="418"/>
                  </a:moveTo>
                  <a:lnTo>
                    <a:pt x="2382" y="392"/>
                  </a:lnTo>
                  <a:lnTo>
                    <a:pt x="2348" y="367"/>
                  </a:lnTo>
                  <a:lnTo>
                    <a:pt x="2313" y="342"/>
                  </a:lnTo>
                  <a:lnTo>
                    <a:pt x="2278" y="318"/>
                  </a:lnTo>
                  <a:lnTo>
                    <a:pt x="2242" y="296"/>
                  </a:lnTo>
                  <a:lnTo>
                    <a:pt x="2205" y="273"/>
                  </a:lnTo>
                  <a:lnTo>
                    <a:pt x="2168" y="252"/>
                  </a:lnTo>
                  <a:lnTo>
                    <a:pt x="2131" y="231"/>
                  </a:lnTo>
                  <a:lnTo>
                    <a:pt x="2092" y="212"/>
                  </a:lnTo>
                  <a:lnTo>
                    <a:pt x="2054" y="193"/>
                  </a:lnTo>
                  <a:lnTo>
                    <a:pt x="2016" y="175"/>
                  </a:lnTo>
                  <a:lnTo>
                    <a:pt x="1977" y="157"/>
                  </a:lnTo>
                  <a:lnTo>
                    <a:pt x="1938" y="141"/>
                  </a:lnTo>
                  <a:lnTo>
                    <a:pt x="1897" y="125"/>
                  </a:lnTo>
                  <a:lnTo>
                    <a:pt x="1858" y="111"/>
                  </a:lnTo>
                  <a:lnTo>
                    <a:pt x="1818" y="97"/>
                  </a:lnTo>
                  <a:lnTo>
                    <a:pt x="1776" y="83"/>
                  </a:lnTo>
                  <a:lnTo>
                    <a:pt x="1736" y="72"/>
                  </a:lnTo>
                  <a:lnTo>
                    <a:pt x="1695" y="61"/>
                  </a:lnTo>
                  <a:lnTo>
                    <a:pt x="1653" y="50"/>
                  </a:lnTo>
                  <a:lnTo>
                    <a:pt x="1611" y="41"/>
                  </a:lnTo>
                  <a:lnTo>
                    <a:pt x="1569" y="34"/>
                  </a:lnTo>
                  <a:lnTo>
                    <a:pt x="1527" y="25"/>
                  </a:lnTo>
                  <a:lnTo>
                    <a:pt x="1484" y="19"/>
                  </a:lnTo>
                  <a:lnTo>
                    <a:pt x="1442" y="13"/>
                  </a:lnTo>
                  <a:lnTo>
                    <a:pt x="1400" y="9"/>
                  </a:lnTo>
                  <a:lnTo>
                    <a:pt x="1357" y="5"/>
                  </a:lnTo>
                  <a:lnTo>
                    <a:pt x="1315" y="3"/>
                  </a:lnTo>
                  <a:lnTo>
                    <a:pt x="1272" y="1"/>
                  </a:lnTo>
                  <a:lnTo>
                    <a:pt x="1230" y="0"/>
                  </a:lnTo>
                  <a:lnTo>
                    <a:pt x="1187" y="0"/>
                  </a:lnTo>
                  <a:lnTo>
                    <a:pt x="1144" y="1"/>
                  </a:lnTo>
                  <a:lnTo>
                    <a:pt x="1101" y="3"/>
                  </a:lnTo>
                  <a:lnTo>
                    <a:pt x="1059" y="5"/>
                  </a:lnTo>
                  <a:lnTo>
                    <a:pt x="1017" y="9"/>
                  </a:lnTo>
                  <a:lnTo>
                    <a:pt x="974" y="13"/>
                  </a:lnTo>
                  <a:lnTo>
                    <a:pt x="932" y="19"/>
                  </a:lnTo>
                  <a:lnTo>
                    <a:pt x="889" y="25"/>
                  </a:lnTo>
                  <a:lnTo>
                    <a:pt x="848" y="34"/>
                  </a:lnTo>
                  <a:lnTo>
                    <a:pt x="805" y="41"/>
                  </a:lnTo>
                  <a:lnTo>
                    <a:pt x="764" y="50"/>
                  </a:lnTo>
                  <a:lnTo>
                    <a:pt x="723" y="61"/>
                  </a:lnTo>
                  <a:lnTo>
                    <a:pt x="681" y="72"/>
                  </a:lnTo>
                  <a:lnTo>
                    <a:pt x="640" y="83"/>
                  </a:lnTo>
                  <a:lnTo>
                    <a:pt x="600" y="97"/>
                  </a:lnTo>
                  <a:lnTo>
                    <a:pt x="559" y="111"/>
                  </a:lnTo>
                  <a:lnTo>
                    <a:pt x="519" y="125"/>
                  </a:lnTo>
                  <a:lnTo>
                    <a:pt x="479" y="141"/>
                  </a:lnTo>
                  <a:lnTo>
                    <a:pt x="439" y="157"/>
                  </a:lnTo>
                  <a:lnTo>
                    <a:pt x="400" y="175"/>
                  </a:lnTo>
                  <a:lnTo>
                    <a:pt x="362" y="193"/>
                  </a:lnTo>
                  <a:lnTo>
                    <a:pt x="324" y="212"/>
                  </a:lnTo>
                  <a:lnTo>
                    <a:pt x="286" y="231"/>
                  </a:lnTo>
                  <a:lnTo>
                    <a:pt x="248" y="252"/>
                  </a:lnTo>
                  <a:lnTo>
                    <a:pt x="211" y="273"/>
                  </a:lnTo>
                  <a:lnTo>
                    <a:pt x="175" y="296"/>
                  </a:lnTo>
                  <a:lnTo>
                    <a:pt x="139" y="318"/>
                  </a:lnTo>
                  <a:lnTo>
                    <a:pt x="103" y="342"/>
                  </a:lnTo>
                  <a:lnTo>
                    <a:pt x="68" y="367"/>
                  </a:lnTo>
                  <a:lnTo>
                    <a:pt x="34" y="392"/>
                  </a:lnTo>
                  <a:lnTo>
                    <a:pt x="0" y="418"/>
                  </a:lnTo>
                </a:path>
              </a:pathLst>
            </a:custGeom>
            <a:noFill/>
            <a:ln w="38100" cmpd="sng">
              <a:solidFill>
                <a:srgbClr val="CC00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22" name="Freeform 198"/>
            <p:cNvSpPr>
              <a:spLocks/>
            </p:cNvSpPr>
            <p:nvPr/>
          </p:nvSpPr>
          <p:spPr bwMode="auto">
            <a:xfrm>
              <a:off x="5515" y="1554"/>
              <a:ext cx="53" cy="436"/>
            </a:xfrm>
            <a:custGeom>
              <a:avLst/>
              <a:gdLst>
                <a:gd name="T0" fmla="*/ 0 w 229"/>
                <a:gd name="T1" fmla="*/ 1840 h 1840"/>
                <a:gd name="T2" fmla="*/ 19 w 229"/>
                <a:gd name="T3" fmla="*/ 1803 h 1840"/>
                <a:gd name="T4" fmla="*/ 37 w 229"/>
                <a:gd name="T5" fmla="*/ 1766 h 1840"/>
                <a:gd name="T6" fmla="*/ 55 w 229"/>
                <a:gd name="T7" fmla="*/ 1727 h 1840"/>
                <a:gd name="T8" fmla="*/ 72 w 229"/>
                <a:gd name="T9" fmla="*/ 1689 h 1840"/>
                <a:gd name="T10" fmla="*/ 88 w 229"/>
                <a:gd name="T11" fmla="*/ 1651 h 1840"/>
                <a:gd name="T12" fmla="*/ 103 w 229"/>
                <a:gd name="T13" fmla="*/ 1612 h 1840"/>
                <a:gd name="T14" fmla="*/ 118 w 229"/>
                <a:gd name="T15" fmla="*/ 1572 h 1840"/>
                <a:gd name="T16" fmla="*/ 130 w 229"/>
                <a:gd name="T17" fmla="*/ 1533 h 1840"/>
                <a:gd name="T18" fmla="*/ 143 w 229"/>
                <a:gd name="T19" fmla="*/ 1494 h 1840"/>
                <a:gd name="T20" fmla="*/ 155 w 229"/>
                <a:gd name="T21" fmla="*/ 1454 h 1840"/>
                <a:gd name="T22" fmla="*/ 166 w 229"/>
                <a:gd name="T23" fmla="*/ 1414 h 1840"/>
                <a:gd name="T24" fmla="*/ 176 w 229"/>
                <a:gd name="T25" fmla="*/ 1373 h 1840"/>
                <a:gd name="T26" fmla="*/ 185 w 229"/>
                <a:gd name="T27" fmla="*/ 1333 h 1840"/>
                <a:gd name="T28" fmla="*/ 194 w 229"/>
                <a:gd name="T29" fmla="*/ 1292 h 1840"/>
                <a:gd name="T30" fmla="*/ 201 w 229"/>
                <a:gd name="T31" fmla="*/ 1251 h 1840"/>
                <a:gd name="T32" fmla="*/ 208 w 229"/>
                <a:gd name="T33" fmla="*/ 1210 h 1840"/>
                <a:gd name="T34" fmla="*/ 213 w 229"/>
                <a:gd name="T35" fmla="*/ 1169 h 1840"/>
                <a:gd name="T36" fmla="*/ 218 w 229"/>
                <a:gd name="T37" fmla="*/ 1128 h 1840"/>
                <a:gd name="T38" fmla="*/ 223 w 229"/>
                <a:gd name="T39" fmla="*/ 1087 h 1840"/>
                <a:gd name="T40" fmla="*/ 226 w 229"/>
                <a:gd name="T41" fmla="*/ 1044 h 1840"/>
                <a:gd name="T42" fmla="*/ 228 w 229"/>
                <a:gd name="T43" fmla="*/ 1003 h 1840"/>
                <a:gd name="T44" fmla="*/ 229 w 229"/>
                <a:gd name="T45" fmla="*/ 961 h 1840"/>
                <a:gd name="T46" fmla="*/ 229 w 229"/>
                <a:gd name="T47" fmla="*/ 920 h 1840"/>
                <a:gd name="T48" fmla="*/ 229 w 229"/>
                <a:gd name="T49" fmla="*/ 879 h 1840"/>
                <a:gd name="T50" fmla="*/ 228 w 229"/>
                <a:gd name="T51" fmla="*/ 836 h 1840"/>
                <a:gd name="T52" fmla="*/ 226 w 229"/>
                <a:gd name="T53" fmla="*/ 795 h 1840"/>
                <a:gd name="T54" fmla="*/ 223 w 229"/>
                <a:gd name="T55" fmla="*/ 753 h 1840"/>
                <a:gd name="T56" fmla="*/ 218 w 229"/>
                <a:gd name="T57" fmla="*/ 712 h 1840"/>
                <a:gd name="T58" fmla="*/ 213 w 229"/>
                <a:gd name="T59" fmla="*/ 671 h 1840"/>
                <a:gd name="T60" fmla="*/ 208 w 229"/>
                <a:gd name="T61" fmla="*/ 629 h 1840"/>
                <a:gd name="T62" fmla="*/ 201 w 229"/>
                <a:gd name="T63" fmla="*/ 588 h 1840"/>
                <a:gd name="T64" fmla="*/ 194 w 229"/>
                <a:gd name="T65" fmla="*/ 548 h 1840"/>
                <a:gd name="T66" fmla="*/ 185 w 229"/>
                <a:gd name="T67" fmla="*/ 506 h 1840"/>
                <a:gd name="T68" fmla="*/ 176 w 229"/>
                <a:gd name="T69" fmla="*/ 466 h 1840"/>
                <a:gd name="T70" fmla="*/ 166 w 229"/>
                <a:gd name="T71" fmla="*/ 426 h 1840"/>
                <a:gd name="T72" fmla="*/ 155 w 229"/>
                <a:gd name="T73" fmla="*/ 385 h 1840"/>
                <a:gd name="T74" fmla="*/ 143 w 229"/>
                <a:gd name="T75" fmla="*/ 346 h 1840"/>
                <a:gd name="T76" fmla="*/ 130 w 229"/>
                <a:gd name="T77" fmla="*/ 306 h 1840"/>
                <a:gd name="T78" fmla="*/ 118 w 229"/>
                <a:gd name="T79" fmla="*/ 266 h 1840"/>
                <a:gd name="T80" fmla="*/ 103 w 229"/>
                <a:gd name="T81" fmla="*/ 227 h 1840"/>
                <a:gd name="T82" fmla="*/ 88 w 229"/>
                <a:gd name="T83" fmla="*/ 189 h 1840"/>
                <a:gd name="T84" fmla="*/ 72 w 229"/>
                <a:gd name="T85" fmla="*/ 151 h 1840"/>
                <a:gd name="T86" fmla="*/ 55 w 229"/>
                <a:gd name="T87" fmla="*/ 113 h 1840"/>
                <a:gd name="T88" fmla="*/ 37 w 229"/>
                <a:gd name="T89" fmla="*/ 74 h 1840"/>
                <a:gd name="T90" fmla="*/ 19 w 229"/>
                <a:gd name="T91" fmla="*/ 37 h 1840"/>
                <a:gd name="T92" fmla="*/ 0 w 229"/>
                <a:gd name="T93" fmla="*/ 0 h 18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29" h="1840">
                  <a:moveTo>
                    <a:pt x="0" y="1840"/>
                  </a:moveTo>
                  <a:lnTo>
                    <a:pt x="19" y="1803"/>
                  </a:lnTo>
                  <a:lnTo>
                    <a:pt x="37" y="1766"/>
                  </a:lnTo>
                  <a:lnTo>
                    <a:pt x="55" y="1727"/>
                  </a:lnTo>
                  <a:lnTo>
                    <a:pt x="72" y="1689"/>
                  </a:lnTo>
                  <a:lnTo>
                    <a:pt x="88" y="1651"/>
                  </a:lnTo>
                  <a:lnTo>
                    <a:pt x="103" y="1612"/>
                  </a:lnTo>
                  <a:lnTo>
                    <a:pt x="118" y="1572"/>
                  </a:lnTo>
                  <a:lnTo>
                    <a:pt x="130" y="1533"/>
                  </a:lnTo>
                  <a:lnTo>
                    <a:pt x="143" y="1494"/>
                  </a:lnTo>
                  <a:lnTo>
                    <a:pt x="155" y="1454"/>
                  </a:lnTo>
                  <a:lnTo>
                    <a:pt x="166" y="1414"/>
                  </a:lnTo>
                  <a:lnTo>
                    <a:pt x="176" y="1373"/>
                  </a:lnTo>
                  <a:lnTo>
                    <a:pt x="185" y="1333"/>
                  </a:lnTo>
                  <a:lnTo>
                    <a:pt x="194" y="1292"/>
                  </a:lnTo>
                  <a:lnTo>
                    <a:pt x="201" y="1251"/>
                  </a:lnTo>
                  <a:lnTo>
                    <a:pt x="208" y="1210"/>
                  </a:lnTo>
                  <a:lnTo>
                    <a:pt x="213" y="1169"/>
                  </a:lnTo>
                  <a:lnTo>
                    <a:pt x="218" y="1128"/>
                  </a:lnTo>
                  <a:lnTo>
                    <a:pt x="223" y="1087"/>
                  </a:lnTo>
                  <a:lnTo>
                    <a:pt x="226" y="1044"/>
                  </a:lnTo>
                  <a:lnTo>
                    <a:pt x="228" y="1003"/>
                  </a:lnTo>
                  <a:lnTo>
                    <a:pt x="229" y="961"/>
                  </a:lnTo>
                  <a:lnTo>
                    <a:pt x="229" y="920"/>
                  </a:lnTo>
                  <a:lnTo>
                    <a:pt x="229" y="879"/>
                  </a:lnTo>
                  <a:lnTo>
                    <a:pt x="228" y="836"/>
                  </a:lnTo>
                  <a:lnTo>
                    <a:pt x="226" y="795"/>
                  </a:lnTo>
                  <a:lnTo>
                    <a:pt x="223" y="753"/>
                  </a:lnTo>
                  <a:lnTo>
                    <a:pt x="218" y="712"/>
                  </a:lnTo>
                  <a:lnTo>
                    <a:pt x="213" y="671"/>
                  </a:lnTo>
                  <a:lnTo>
                    <a:pt x="208" y="629"/>
                  </a:lnTo>
                  <a:lnTo>
                    <a:pt x="201" y="588"/>
                  </a:lnTo>
                  <a:lnTo>
                    <a:pt x="194" y="548"/>
                  </a:lnTo>
                  <a:lnTo>
                    <a:pt x="185" y="506"/>
                  </a:lnTo>
                  <a:lnTo>
                    <a:pt x="176" y="466"/>
                  </a:lnTo>
                  <a:lnTo>
                    <a:pt x="166" y="426"/>
                  </a:lnTo>
                  <a:lnTo>
                    <a:pt x="155" y="385"/>
                  </a:lnTo>
                  <a:lnTo>
                    <a:pt x="143" y="346"/>
                  </a:lnTo>
                  <a:lnTo>
                    <a:pt x="130" y="306"/>
                  </a:lnTo>
                  <a:lnTo>
                    <a:pt x="118" y="266"/>
                  </a:lnTo>
                  <a:lnTo>
                    <a:pt x="103" y="227"/>
                  </a:lnTo>
                  <a:lnTo>
                    <a:pt x="88" y="189"/>
                  </a:lnTo>
                  <a:lnTo>
                    <a:pt x="72" y="151"/>
                  </a:lnTo>
                  <a:lnTo>
                    <a:pt x="55" y="113"/>
                  </a:lnTo>
                  <a:lnTo>
                    <a:pt x="37" y="74"/>
                  </a:lnTo>
                  <a:lnTo>
                    <a:pt x="19" y="37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CC00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23" name="Freeform 199"/>
            <p:cNvSpPr>
              <a:spLocks/>
            </p:cNvSpPr>
            <p:nvPr/>
          </p:nvSpPr>
          <p:spPr bwMode="auto">
            <a:xfrm>
              <a:off x="4535" y="1044"/>
              <a:ext cx="103" cy="101"/>
            </a:xfrm>
            <a:custGeom>
              <a:avLst/>
              <a:gdLst>
                <a:gd name="T0" fmla="*/ 431 w 431"/>
                <a:gd name="T1" fmla="*/ 0 h 431"/>
                <a:gd name="T2" fmla="*/ 411 w 431"/>
                <a:gd name="T3" fmla="*/ 0 h 431"/>
                <a:gd name="T4" fmla="*/ 391 w 431"/>
                <a:gd name="T5" fmla="*/ 1 h 431"/>
                <a:gd name="T6" fmla="*/ 372 w 431"/>
                <a:gd name="T7" fmla="*/ 5 h 431"/>
                <a:gd name="T8" fmla="*/ 352 w 431"/>
                <a:gd name="T9" fmla="*/ 8 h 431"/>
                <a:gd name="T10" fmla="*/ 333 w 431"/>
                <a:gd name="T11" fmla="*/ 11 h 431"/>
                <a:gd name="T12" fmla="*/ 314 w 431"/>
                <a:gd name="T13" fmla="*/ 16 h 431"/>
                <a:gd name="T14" fmla="*/ 295 w 431"/>
                <a:gd name="T15" fmla="*/ 23 h 431"/>
                <a:gd name="T16" fmla="*/ 275 w 431"/>
                <a:gd name="T17" fmla="*/ 29 h 431"/>
                <a:gd name="T18" fmla="*/ 257 w 431"/>
                <a:gd name="T19" fmla="*/ 36 h 431"/>
                <a:gd name="T20" fmla="*/ 239 w 431"/>
                <a:gd name="T21" fmla="*/ 45 h 431"/>
                <a:gd name="T22" fmla="*/ 221 w 431"/>
                <a:gd name="T23" fmla="*/ 54 h 431"/>
                <a:gd name="T24" fmla="*/ 204 w 431"/>
                <a:gd name="T25" fmla="*/ 65 h 431"/>
                <a:gd name="T26" fmla="*/ 187 w 431"/>
                <a:gd name="T27" fmla="*/ 76 h 431"/>
                <a:gd name="T28" fmla="*/ 171 w 431"/>
                <a:gd name="T29" fmla="*/ 87 h 431"/>
                <a:gd name="T30" fmla="*/ 156 w 431"/>
                <a:gd name="T31" fmla="*/ 99 h 431"/>
                <a:gd name="T32" fmla="*/ 141 w 431"/>
                <a:gd name="T33" fmla="*/ 113 h 431"/>
                <a:gd name="T34" fmla="*/ 126 w 431"/>
                <a:gd name="T35" fmla="*/ 127 h 431"/>
                <a:gd name="T36" fmla="*/ 112 w 431"/>
                <a:gd name="T37" fmla="*/ 140 h 431"/>
                <a:gd name="T38" fmla="*/ 99 w 431"/>
                <a:gd name="T39" fmla="*/ 156 h 431"/>
                <a:gd name="T40" fmla="*/ 87 w 431"/>
                <a:gd name="T41" fmla="*/ 171 h 431"/>
                <a:gd name="T42" fmla="*/ 76 w 431"/>
                <a:gd name="T43" fmla="*/ 187 h 431"/>
                <a:gd name="T44" fmla="*/ 64 w 431"/>
                <a:gd name="T45" fmla="*/ 204 h 431"/>
                <a:gd name="T46" fmla="*/ 55 w 431"/>
                <a:gd name="T47" fmla="*/ 221 h 431"/>
                <a:gd name="T48" fmla="*/ 45 w 431"/>
                <a:gd name="T49" fmla="*/ 239 h 431"/>
                <a:gd name="T50" fmla="*/ 37 w 431"/>
                <a:gd name="T51" fmla="*/ 257 h 431"/>
                <a:gd name="T52" fmla="*/ 29 w 431"/>
                <a:gd name="T53" fmla="*/ 275 h 431"/>
                <a:gd name="T54" fmla="*/ 22 w 431"/>
                <a:gd name="T55" fmla="*/ 294 h 431"/>
                <a:gd name="T56" fmla="*/ 17 w 431"/>
                <a:gd name="T57" fmla="*/ 313 h 431"/>
                <a:gd name="T58" fmla="*/ 11 w 431"/>
                <a:gd name="T59" fmla="*/ 332 h 431"/>
                <a:gd name="T60" fmla="*/ 7 w 431"/>
                <a:gd name="T61" fmla="*/ 353 h 431"/>
                <a:gd name="T62" fmla="*/ 4 w 431"/>
                <a:gd name="T63" fmla="*/ 372 h 431"/>
                <a:gd name="T64" fmla="*/ 2 w 431"/>
                <a:gd name="T65" fmla="*/ 392 h 431"/>
                <a:gd name="T66" fmla="*/ 1 w 431"/>
                <a:gd name="T67" fmla="*/ 412 h 431"/>
                <a:gd name="T68" fmla="*/ 0 w 431"/>
                <a:gd name="T69" fmla="*/ 431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31" h="431">
                  <a:moveTo>
                    <a:pt x="431" y="0"/>
                  </a:moveTo>
                  <a:lnTo>
                    <a:pt x="411" y="0"/>
                  </a:lnTo>
                  <a:lnTo>
                    <a:pt x="391" y="1"/>
                  </a:lnTo>
                  <a:lnTo>
                    <a:pt x="372" y="5"/>
                  </a:lnTo>
                  <a:lnTo>
                    <a:pt x="352" y="8"/>
                  </a:lnTo>
                  <a:lnTo>
                    <a:pt x="333" y="11"/>
                  </a:lnTo>
                  <a:lnTo>
                    <a:pt x="314" y="16"/>
                  </a:lnTo>
                  <a:lnTo>
                    <a:pt x="295" y="23"/>
                  </a:lnTo>
                  <a:lnTo>
                    <a:pt x="275" y="29"/>
                  </a:lnTo>
                  <a:lnTo>
                    <a:pt x="257" y="36"/>
                  </a:lnTo>
                  <a:lnTo>
                    <a:pt x="239" y="45"/>
                  </a:lnTo>
                  <a:lnTo>
                    <a:pt x="221" y="54"/>
                  </a:lnTo>
                  <a:lnTo>
                    <a:pt x="204" y="65"/>
                  </a:lnTo>
                  <a:lnTo>
                    <a:pt x="187" y="76"/>
                  </a:lnTo>
                  <a:lnTo>
                    <a:pt x="171" y="87"/>
                  </a:lnTo>
                  <a:lnTo>
                    <a:pt x="156" y="99"/>
                  </a:lnTo>
                  <a:lnTo>
                    <a:pt x="141" y="113"/>
                  </a:lnTo>
                  <a:lnTo>
                    <a:pt x="126" y="127"/>
                  </a:lnTo>
                  <a:lnTo>
                    <a:pt x="112" y="140"/>
                  </a:lnTo>
                  <a:lnTo>
                    <a:pt x="99" y="156"/>
                  </a:lnTo>
                  <a:lnTo>
                    <a:pt x="87" y="171"/>
                  </a:lnTo>
                  <a:lnTo>
                    <a:pt x="76" y="187"/>
                  </a:lnTo>
                  <a:lnTo>
                    <a:pt x="64" y="204"/>
                  </a:lnTo>
                  <a:lnTo>
                    <a:pt x="55" y="221"/>
                  </a:lnTo>
                  <a:lnTo>
                    <a:pt x="45" y="239"/>
                  </a:lnTo>
                  <a:lnTo>
                    <a:pt x="37" y="257"/>
                  </a:lnTo>
                  <a:lnTo>
                    <a:pt x="29" y="275"/>
                  </a:lnTo>
                  <a:lnTo>
                    <a:pt x="22" y="294"/>
                  </a:lnTo>
                  <a:lnTo>
                    <a:pt x="17" y="313"/>
                  </a:lnTo>
                  <a:lnTo>
                    <a:pt x="11" y="332"/>
                  </a:lnTo>
                  <a:lnTo>
                    <a:pt x="7" y="353"/>
                  </a:lnTo>
                  <a:lnTo>
                    <a:pt x="4" y="372"/>
                  </a:lnTo>
                  <a:lnTo>
                    <a:pt x="2" y="392"/>
                  </a:lnTo>
                  <a:lnTo>
                    <a:pt x="1" y="412"/>
                  </a:lnTo>
                  <a:lnTo>
                    <a:pt x="0" y="431"/>
                  </a:lnTo>
                </a:path>
              </a:pathLst>
            </a:custGeom>
            <a:noFill/>
            <a:ln w="38100" cmpd="sng">
              <a:solidFill>
                <a:srgbClr val="CC00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24" name="Freeform 200"/>
            <p:cNvSpPr>
              <a:spLocks/>
            </p:cNvSpPr>
            <p:nvPr/>
          </p:nvSpPr>
          <p:spPr bwMode="auto">
            <a:xfrm>
              <a:off x="5571" y="1044"/>
              <a:ext cx="103" cy="101"/>
            </a:xfrm>
            <a:custGeom>
              <a:avLst/>
              <a:gdLst>
                <a:gd name="T0" fmla="*/ 431 w 431"/>
                <a:gd name="T1" fmla="*/ 431 h 431"/>
                <a:gd name="T2" fmla="*/ 431 w 431"/>
                <a:gd name="T3" fmla="*/ 412 h 431"/>
                <a:gd name="T4" fmla="*/ 428 w 431"/>
                <a:gd name="T5" fmla="*/ 392 h 431"/>
                <a:gd name="T6" fmla="*/ 426 w 431"/>
                <a:gd name="T7" fmla="*/ 372 h 431"/>
                <a:gd name="T8" fmla="*/ 423 w 431"/>
                <a:gd name="T9" fmla="*/ 353 h 431"/>
                <a:gd name="T10" fmla="*/ 419 w 431"/>
                <a:gd name="T11" fmla="*/ 332 h 431"/>
                <a:gd name="T12" fmla="*/ 414 w 431"/>
                <a:gd name="T13" fmla="*/ 313 h 431"/>
                <a:gd name="T14" fmla="*/ 408 w 431"/>
                <a:gd name="T15" fmla="*/ 294 h 431"/>
                <a:gd name="T16" fmla="*/ 402 w 431"/>
                <a:gd name="T17" fmla="*/ 275 h 431"/>
                <a:gd name="T18" fmla="*/ 393 w 431"/>
                <a:gd name="T19" fmla="*/ 257 h 431"/>
                <a:gd name="T20" fmla="*/ 385 w 431"/>
                <a:gd name="T21" fmla="*/ 239 h 431"/>
                <a:gd name="T22" fmla="*/ 376 w 431"/>
                <a:gd name="T23" fmla="*/ 221 h 431"/>
                <a:gd name="T24" fmla="*/ 366 w 431"/>
                <a:gd name="T25" fmla="*/ 204 h 431"/>
                <a:gd name="T26" fmla="*/ 355 w 431"/>
                <a:gd name="T27" fmla="*/ 187 h 431"/>
                <a:gd name="T28" fmla="*/ 344 w 431"/>
                <a:gd name="T29" fmla="*/ 171 h 431"/>
                <a:gd name="T30" fmla="*/ 331 w 431"/>
                <a:gd name="T31" fmla="*/ 156 h 431"/>
                <a:gd name="T32" fmla="*/ 318 w 431"/>
                <a:gd name="T33" fmla="*/ 140 h 431"/>
                <a:gd name="T34" fmla="*/ 304 w 431"/>
                <a:gd name="T35" fmla="*/ 127 h 431"/>
                <a:gd name="T36" fmla="*/ 289 w 431"/>
                <a:gd name="T37" fmla="*/ 113 h 431"/>
                <a:gd name="T38" fmla="*/ 275 w 431"/>
                <a:gd name="T39" fmla="*/ 99 h 431"/>
                <a:gd name="T40" fmla="*/ 259 w 431"/>
                <a:gd name="T41" fmla="*/ 87 h 431"/>
                <a:gd name="T42" fmla="*/ 243 w 431"/>
                <a:gd name="T43" fmla="*/ 76 h 431"/>
                <a:gd name="T44" fmla="*/ 227 w 431"/>
                <a:gd name="T45" fmla="*/ 65 h 431"/>
                <a:gd name="T46" fmla="*/ 209 w 431"/>
                <a:gd name="T47" fmla="*/ 54 h 431"/>
                <a:gd name="T48" fmla="*/ 192 w 431"/>
                <a:gd name="T49" fmla="*/ 45 h 431"/>
                <a:gd name="T50" fmla="*/ 174 w 431"/>
                <a:gd name="T51" fmla="*/ 36 h 431"/>
                <a:gd name="T52" fmla="*/ 155 w 431"/>
                <a:gd name="T53" fmla="*/ 29 h 431"/>
                <a:gd name="T54" fmla="*/ 137 w 431"/>
                <a:gd name="T55" fmla="*/ 23 h 431"/>
                <a:gd name="T56" fmla="*/ 118 w 431"/>
                <a:gd name="T57" fmla="*/ 16 h 431"/>
                <a:gd name="T58" fmla="*/ 98 w 431"/>
                <a:gd name="T59" fmla="*/ 11 h 431"/>
                <a:gd name="T60" fmla="*/ 78 w 431"/>
                <a:gd name="T61" fmla="*/ 8 h 431"/>
                <a:gd name="T62" fmla="*/ 59 w 431"/>
                <a:gd name="T63" fmla="*/ 5 h 431"/>
                <a:gd name="T64" fmla="*/ 39 w 431"/>
                <a:gd name="T65" fmla="*/ 1 h 431"/>
                <a:gd name="T66" fmla="*/ 19 w 431"/>
                <a:gd name="T67" fmla="*/ 0 h 431"/>
                <a:gd name="T68" fmla="*/ 0 w 431"/>
                <a:gd name="T6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31" h="431">
                  <a:moveTo>
                    <a:pt x="431" y="431"/>
                  </a:moveTo>
                  <a:lnTo>
                    <a:pt x="431" y="412"/>
                  </a:lnTo>
                  <a:lnTo>
                    <a:pt x="428" y="392"/>
                  </a:lnTo>
                  <a:lnTo>
                    <a:pt x="426" y="372"/>
                  </a:lnTo>
                  <a:lnTo>
                    <a:pt x="423" y="353"/>
                  </a:lnTo>
                  <a:lnTo>
                    <a:pt x="419" y="332"/>
                  </a:lnTo>
                  <a:lnTo>
                    <a:pt x="414" y="313"/>
                  </a:lnTo>
                  <a:lnTo>
                    <a:pt x="408" y="294"/>
                  </a:lnTo>
                  <a:lnTo>
                    <a:pt x="402" y="275"/>
                  </a:lnTo>
                  <a:lnTo>
                    <a:pt x="393" y="257"/>
                  </a:lnTo>
                  <a:lnTo>
                    <a:pt x="385" y="239"/>
                  </a:lnTo>
                  <a:lnTo>
                    <a:pt x="376" y="221"/>
                  </a:lnTo>
                  <a:lnTo>
                    <a:pt x="366" y="204"/>
                  </a:lnTo>
                  <a:lnTo>
                    <a:pt x="355" y="187"/>
                  </a:lnTo>
                  <a:lnTo>
                    <a:pt x="344" y="171"/>
                  </a:lnTo>
                  <a:lnTo>
                    <a:pt x="331" y="156"/>
                  </a:lnTo>
                  <a:lnTo>
                    <a:pt x="318" y="140"/>
                  </a:lnTo>
                  <a:lnTo>
                    <a:pt x="304" y="127"/>
                  </a:lnTo>
                  <a:lnTo>
                    <a:pt x="289" y="113"/>
                  </a:lnTo>
                  <a:lnTo>
                    <a:pt x="275" y="99"/>
                  </a:lnTo>
                  <a:lnTo>
                    <a:pt x="259" y="87"/>
                  </a:lnTo>
                  <a:lnTo>
                    <a:pt x="243" y="76"/>
                  </a:lnTo>
                  <a:lnTo>
                    <a:pt x="227" y="65"/>
                  </a:lnTo>
                  <a:lnTo>
                    <a:pt x="209" y="54"/>
                  </a:lnTo>
                  <a:lnTo>
                    <a:pt x="192" y="45"/>
                  </a:lnTo>
                  <a:lnTo>
                    <a:pt x="174" y="36"/>
                  </a:lnTo>
                  <a:lnTo>
                    <a:pt x="155" y="29"/>
                  </a:lnTo>
                  <a:lnTo>
                    <a:pt x="137" y="23"/>
                  </a:lnTo>
                  <a:lnTo>
                    <a:pt x="118" y="16"/>
                  </a:lnTo>
                  <a:lnTo>
                    <a:pt x="98" y="11"/>
                  </a:lnTo>
                  <a:lnTo>
                    <a:pt x="78" y="8"/>
                  </a:lnTo>
                  <a:lnTo>
                    <a:pt x="59" y="5"/>
                  </a:lnTo>
                  <a:lnTo>
                    <a:pt x="39" y="1"/>
                  </a:lnTo>
                  <a:lnTo>
                    <a:pt x="19" y="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CC00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25" name="Freeform 201"/>
            <p:cNvSpPr>
              <a:spLocks/>
            </p:cNvSpPr>
            <p:nvPr/>
          </p:nvSpPr>
          <p:spPr bwMode="auto">
            <a:xfrm>
              <a:off x="5571" y="2399"/>
              <a:ext cx="103" cy="103"/>
            </a:xfrm>
            <a:custGeom>
              <a:avLst/>
              <a:gdLst>
                <a:gd name="T0" fmla="*/ 0 w 431"/>
                <a:gd name="T1" fmla="*/ 432 h 432"/>
                <a:gd name="T2" fmla="*/ 19 w 431"/>
                <a:gd name="T3" fmla="*/ 432 h 432"/>
                <a:gd name="T4" fmla="*/ 39 w 431"/>
                <a:gd name="T5" fmla="*/ 429 h 432"/>
                <a:gd name="T6" fmla="*/ 59 w 431"/>
                <a:gd name="T7" fmla="*/ 427 h 432"/>
                <a:gd name="T8" fmla="*/ 78 w 431"/>
                <a:gd name="T9" fmla="*/ 424 h 432"/>
                <a:gd name="T10" fmla="*/ 98 w 431"/>
                <a:gd name="T11" fmla="*/ 420 h 432"/>
                <a:gd name="T12" fmla="*/ 118 w 431"/>
                <a:gd name="T13" fmla="*/ 415 h 432"/>
                <a:gd name="T14" fmla="*/ 137 w 431"/>
                <a:gd name="T15" fmla="*/ 409 h 432"/>
                <a:gd name="T16" fmla="*/ 155 w 431"/>
                <a:gd name="T17" fmla="*/ 403 h 432"/>
                <a:gd name="T18" fmla="*/ 174 w 431"/>
                <a:gd name="T19" fmla="*/ 394 h 432"/>
                <a:gd name="T20" fmla="*/ 192 w 431"/>
                <a:gd name="T21" fmla="*/ 386 h 432"/>
                <a:gd name="T22" fmla="*/ 209 w 431"/>
                <a:gd name="T23" fmla="*/ 377 h 432"/>
                <a:gd name="T24" fmla="*/ 227 w 431"/>
                <a:gd name="T25" fmla="*/ 367 h 432"/>
                <a:gd name="T26" fmla="*/ 243 w 431"/>
                <a:gd name="T27" fmla="*/ 356 h 432"/>
                <a:gd name="T28" fmla="*/ 259 w 431"/>
                <a:gd name="T29" fmla="*/ 345 h 432"/>
                <a:gd name="T30" fmla="*/ 275 w 431"/>
                <a:gd name="T31" fmla="*/ 332 h 432"/>
                <a:gd name="T32" fmla="*/ 289 w 431"/>
                <a:gd name="T33" fmla="*/ 319 h 432"/>
                <a:gd name="T34" fmla="*/ 304 w 431"/>
                <a:gd name="T35" fmla="*/ 305 h 432"/>
                <a:gd name="T36" fmla="*/ 318 w 431"/>
                <a:gd name="T37" fmla="*/ 290 h 432"/>
                <a:gd name="T38" fmla="*/ 331 w 431"/>
                <a:gd name="T39" fmla="*/ 276 h 432"/>
                <a:gd name="T40" fmla="*/ 344 w 431"/>
                <a:gd name="T41" fmla="*/ 260 h 432"/>
                <a:gd name="T42" fmla="*/ 355 w 431"/>
                <a:gd name="T43" fmla="*/ 244 h 432"/>
                <a:gd name="T44" fmla="*/ 366 w 431"/>
                <a:gd name="T45" fmla="*/ 227 h 432"/>
                <a:gd name="T46" fmla="*/ 376 w 431"/>
                <a:gd name="T47" fmla="*/ 210 h 432"/>
                <a:gd name="T48" fmla="*/ 385 w 431"/>
                <a:gd name="T49" fmla="*/ 193 h 432"/>
                <a:gd name="T50" fmla="*/ 393 w 431"/>
                <a:gd name="T51" fmla="*/ 175 h 432"/>
                <a:gd name="T52" fmla="*/ 402 w 431"/>
                <a:gd name="T53" fmla="*/ 156 h 432"/>
                <a:gd name="T54" fmla="*/ 408 w 431"/>
                <a:gd name="T55" fmla="*/ 138 h 432"/>
                <a:gd name="T56" fmla="*/ 414 w 431"/>
                <a:gd name="T57" fmla="*/ 119 h 432"/>
                <a:gd name="T58" fmla="*/ 419 w 431"/>
                <a:gd name="T59" fmla="*/ 98 h 432"/>
                <a:gd name="T60" fmla="*/ 423 w 431"/>
                <a:gd name="T61" fmla="*/ 79 h 432"/>
                <a:gd name="T62" fmla="*/ 426 w 431"/>
                <a:gd name="T63" fmla="*/ 60 h 432"/>
                <a:gd name="T64" fmla="*/ 428 w 431"/>
                <a:gd name="T65" fmla="*/ 40 h 432"/>
                <a:gd name="T66" fmla="*/ 431 w 431"/>
                <a:gd name="T67" fmla="*/ 20 h 432"/>
                <a:gd name="T68" fmla="*/ 431 w 431"/>
                <a:gd name="T69" fmla="*/ 0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31" h="432">
                  <a:moveTo>
                    <a:pt x="0" y="432"/>
                  </a:moveTo>
                  <a:lnTo>
                    <a:pt x="19" y="432"/>
                  </a:lnTo>
                  <a:lnTo>
                    <a:pt x="39" y="429"/>
                  </a:lnTo>
                  <a:lnTo>
                    <a:pt x="59" y="427"/>
                  </a:lnTo>
                  <a:lnTo>
                    <a:pt x="78" y="424"/>
                  </a:lnTo>
                  <a:lnTo>
                    <a:pt x="98" y="420"/>
                  </a:lnTo>
                  <a:lnTo>
                    <a:pt x="118" y="415"/>
                  </a:lnTo>
                  <a:lnTo>
                    <a:pt x="137" y="409"/>
                  </a:lnTo>
                  <a:lnTo>
                    <a:pt x="155" y="403"/>
                  </a:lnTo>
                  <a:lnTo>
                    <a:pt x="174" y="394"/>
                  </a:lnTo>
                  <a:lnTo>
                    <a:pt x="192" y="386"/>
                  </a:lnTo>
                  <a:lnTo>
                    <a:pt x="209" y="377"/>
                  </a:lnTo>
                  <a:lnTo>
                    <a:pt x="227" y="367"/>
                  </a:lnTo>
                  <a:lnTo>
                    <a:pt x="243" y="356"/>
                  </a:lnTo>
                  <a:lnTo>
                    <a:pt x="259" y="345"/>
                  </a:lnTo>
                  <a:lnTo>
                    <a:pt x="275" y="332"/>
                  </a:lnTo>
                  <a:lnTo>
                    <a:pt x="289" y="319"/>
                  </a:lnTo>
                  <a:lnTo>
                    <a:pt x="304" y="305"/>
                  </a:lnTo>
                  <a:lnTo>
                    <a:pt x="318" y="290"/>
                  </a:lnTo>
                  <a:lnTo>
                    <a:pt x="331" y="276"/>
                  </a:lnTo>
                  <a:lnTo>
                    <a:pt x="344" y="260"/>
                  </a:lnTo>
                  <a:lnTo>
                    <a:pt x="355" y="244"/>
                  </a:lnTo>
                  <a:lnTo>
                    <a:pt x="366" y="227"/>
                  </a:lnTo>
                  <a:lnTo>
                    <a:pt x="376" y="210"/>
                  </a:lnTo>
                  <a:lnTo>
                    <a:pt x="385" y="193"/>
                  </a:lnTo>
                  <a:lnTo>
                    <a:pt x="393" y="175"/>
                  </a:lnTo>
                  <a:lnTo>
                    <a:pt x="402" y="156"/>
                  </a:lnTo>
                  <a:lnTo>
                    <a:pt x="408" y="138"/>
                  </a:lnTo>
                  <a:lnTo>
                    <a:pt x="414" y="119"/>
                  </a:lnTo>
                  <a:lnTo>
                    <a:pt x="419" y="98"/>
                  </a:lnTo>
                  <a:lnTo>
                    <a:pt x="423" y="79"/>
                  </a:lnTo>
                  <a:lnTo>
                    <a:pt x="426" y="60"/>
                  </a:lnTo>
                  <a:lnTo>
                    <a:pt x="428" y="40"/>
                  </a:lnTo>
                  <a:lnTo>
                    <a:pt x="431" y="20"/>
                  </a:lnTo>
                  <a:lnTo>
                    <a:pt x="431" y="0"/>
                  </a:lnTo>
                </a:path>
              </a:pathLst>
            </a:custGeom>
            <a:noFill/>
            <a:ln w="38100" cmpd="sng">
              <a:solidFill>
                <a:srgbClr val="CC00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26" name="Line 202"/>
            <p:cNvSpPr>
              <a:spLocks noChangeShapeType="1"/>
            </p:cNvSpPr>
            <p:nvPr/>
          </p:nvSpPr>
          <p:spPr bwMode="auto">
            <a:xfrm flipH="1">
              <a:off x="5515" y="2035"/>
              <a:ext cx="159" cy="0"/>
            </a:xfrm>
            <a:prstGeom prst="line">
              <a:avLst/>
            </a:prstGeom>
            <a:noFill/>
            <a:ln w="38100">
              <a:solidFill>
                <a:srgbClr val="CC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27" name="Line 203"/>
            <p:cNvSpPr>
              <a:spLocks noChangeShapeType="1"/>
            </p:cNvSpPr>
            <p:nvPr/>
          </p:nvSpPr>
          <p:spPr bwMode="auto">
            <a:xfrm flipH="1" flipV="1">
              <a:off x="5515" y="2342"/>
              <a:ext cx="129" cy="130"/>
            </a:xfrm>
            <a:prstGeom prst="line">
              <a:avLst/>
            </a:prstGeom>
            <a:noFill/>
            <a:ln w="19050">
              <a:solidFill>
                <a:srgbClr val="CC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28" name="Line 204"/>
            <p:cNvSpPr>
              <a:spLocks noChangeShapeType="1"/>
            </p:cNvSpPr>
            <p:nvPr/>
          </p:nvSpPr>
          <p:spPr bwMode="auto">
            <a:xfrm flipH="1" flipV="1">
              <a:off x="4535" y="1365"/>
              <a:ext cx="49" cy="47"/>
            </a:xfrm>
            <a:prstGeom prst="line">
              <a:avLst/>
            </a:prstGeom>
            <a:noFill/>
            <a:ln w="19050">
              <a:solidFill>
                <a:srgbClr val="CC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29" name="Line 205"/>
            <p:cNvSpPr>
              <a:spLocks noChangeShapeType="1"/>
            </p:cNvSpPr>
            <p:nvPr/>
          </p:nvSpPr>
          <p:spPr bwMode="auto">
            <a:xfrm flipH="1" flipV="1">
              <a:off x="5552" y="2035"/>
              <a:ext cx="122" cy="123"/>
            </a:xfrm>
            <a:prstGeom prst="line">
              <a:avLst/>
            </a:prstGeom>
            <a:noFill/>
            <a:ln w="19050">
              <a:solidFill>
                <a:srgbClr val="CC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30" name="Line 206"/>
            <p:cNvSpPr>
              <a:spLocks noChangeShapeType="1"/>
            </p:cNvSpPr>
            <p:nvPr/>
          </p:nvSpPr>
          <p:spPr bwMode="auto">
            <a:xfrm flipH="1" flipV="1">
              <a:off x="4578" y="1063"/>
              <a:ext cx="304" cy="303"/>
            </a:xfrm>
            <a:prstGeom prst="line">
              <a:avLst/>
            </a:prstGeom>
            <a:noFill/>
            <a:ln w="19050">
              <a:solidFill>
                <a:srgbClr val="CC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31" name="Line 207"/>
            <p:cNvSpPr>
              <a:spLocks noChangeShapeType="1"/>
            </p:cNvSpPr>
            <p:nvPr/>
          </p:nvSpPr>
          <p:spPr bwMode="auto">
            <a:xfrm flipH="1" flipV="1">
              <a:off x="4904" y="1044"/>
              <a:ext cx="271" cy="271"/>
            </a:xfrm>
            <a:prstGeom prst="line">
              <a:avLst/>
            </a:prstGeom>
            <a:noFill/>
            <a:ln w="19050">
              <a:solidFill>
                <a:srgbClr val="CC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32" name="Line 208"/>
            <p:cNvSpPr>
              <a:spLocks noChangeShapeType="1"/>
            </p:cNvSpPr>
            <p:nvPr/>
          </p:nvSpPr>
          <p:spPr bwMode="auto">
            <a:xfrm flipH="1" flipV="1">
              <a:off x="5249" y="1044"/>
              <a:ext cx="425" cy="425"/>
            </a:xfrm>
            <a:prstGeom prst="line">
              <a:avLst/>
            </a:prstGeom>
            <a:noFill/>
            <a:ln w="19050">
              <a:solidFill>
                <a:srgbClr val="CC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33" name="Line 209"/>
            <p:cNvSpPr>
              <a:spLocks noChangeShapeType="1"/>
            </p:cNvSpPr>
            <p:nvPr/>
          </p:nvSpPr>
          <p:spPr bwMode="auto">
            <a:xfrm flipH="1" flipV="1">
              <a:off x="5596" y="1046"/>
              <a:ext cx="75" cy="76"/>
            </a:xfrm>
            <a:prstGeom prst="line">
              <a:avLst/>
            </a:prstGeom>
            <a:noFill/>
            <a:ln w="19050">
              <a:solidFill>
                <a:srgbClr val="CC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34" name="Line 210"/>
            <p:cNvSpPr>
              <a:spLocks noChangeShapeType="1"/>
            </p:cNvSpPr>
            <p:nvPr/>
          </p:nvSpPr>
          <p:spPr bwMode="auto">
            <a:xfrm flipV="1">
              <a:off x="5105" y="1672"/>
              <a:ext cx="0" cy="101"/>
            </a:xfrm>
            <a:prstGeom prst="line">
              <a:avLst/>
            </a:prstGeom>
            <a:noFill/>
            <a:ln w="19050">
              <a:solidFill>
                <a:srgbClr val="CC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35" name="Line 211"/>
            <p:cNvSpPr>
              <a:spLocks noChangeShapeType="1"/>
            </p:cNvSpPr>
            <p:nvPr/>
          </p:nvSpPr>
          <p:spPr bwMode="auto">
            <a:xfrm flipV="1">
              <a:off x="5105" y="1615"/>
              <a:ext cx="0" cy="25"/>
            </a:xfrm>
            <a:prstGeom prst="line">
              <a:avLst/>
            </a:prstGeom>
            <a:noFill/>
            <a:ln w="19050">
              <a:solidFill>
                <a:srgbClr val="CC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36" name="Line 212"/>
            <p:cNvSpPr>
              <a:spLocks noChangeShapeType="1"/>
            </p:cNvSpPr>
            <p:nvPr/>
          </p:nvSpPr>
          <p:spPr bwMode="auto">
            <a:xfrm flipV="1">
              <a:off x="5105" y="1431"/>
              <a:ext cx="0" cy="154"/>
            </a:xfrm>
            <a:prstGeom prst="line">
              <a:avLst/>
            </a:prstGeom>
            <a:noFill/>
            <a:ln w="19050">
              <a:solidFill>
                <a:srgbClr val="CC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37" name="Line 213"/>
            <p:cNvSpPr>
              <a:spLocks noChangeShapeType="1"/>
            </p:cNvSpPr>
            <p:nvPr/>
          </p:nvSpPr>
          <p:spPr bwMode="auto">
            <a:xfrm flipV="1">
              <a:off x="5105" y="1376"/>
              <a:ext cx="0" cy="25"/>
            </a:xfrm>
            <a:prstGeom prst="line">
              <a:avLst/>
            </a:prstGeom>
            <a:noFill/>
            <a:ln w="19050">
              <a:solidFill>
                <a:srgbClr val="CC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38" name="Line 214"/>
            <p:cNvSpPr>
              <a:spLocks noChangeShapeType="1"/>
            </p:cNvSpPr>
            <p:nvPr/>
          </p:nvSpPr>
          <p:spPr bwMode="auto">
            <a:xfrm flipV="1">
              <a:off x="5105" y="1245"/>
              <a:ext cx="0" cy="101"/>
            </a:xfrm>
            <a:prstGeom prst="line">
              <a:avLst/>
            </a:prstGeom>
            <a:noFill/>
            <a:ln w="19050">
              <a:solidFill>
                <a:srgbClr val="CC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39" name="Line 215"/>
            <p:cNvSpPr>
              <a:spLocks noChangeShapeType="1"/>
            </p:cNvSpPr>
            <p:nvPr/>
          </p:nvSpPr>
          <p:spPr bwMode="auto">
            <a:xfrm>
              <a:off x="5105" y="1773"/>
              <a:ext cx="180" cy="0"/>
            </a:xfrm>
            <a:prstGeom prst="line">
              <a:avLst/>
            </a:prstGeom>
            <a:noFill/>
            <a:ln w="19050">
              <a:solidFill>
                <a:srgbClr val="CC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40" name="Line 216"/>
            <p:cNvSpPr>
              <a:spLocks noChangeShapeType="1"/>
            </p:cNvSpPr>
            <p:nvPr/>
          </p:nvSpPr>
          <p:spPr bwMode="auto">
            <a:xfrm>
              <a:off x="5317" y="1773"/>
              <a:ext cx="23" cy="0"/>
            </a:xfrm>
            <a:prstGeom prst="line">
              <a:avLst/>
            </a:prstGeom>
            <a:noFill/>
            <a:ln w="19050">
              <a:solidFill>
                <a:srgbClr val="CC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41" name="Line 217"/>
            <p:cNvSpPr>
              <a:spLocks noChangeShapeType="1"/>
            </p:cNvSpPr>
            <p:nvPr/>
          </p:nvSpPr>
          <p:spPr bwMode="auto">
            <a:xfrm>
              <a:off x="5371" y="1773"/>
              <a:ext cx="153" cy="0"/>
            </a:xfrm>
            <a:prstGeom prst="line">
              <a:avLst/>
            </a:prstGeom>
            <a:noFill/>
            <a:ln w="19050">
              <a:solidFill>
                <a:srgbClr val="CC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42" name="Line 218"/>
            <p:cNvSpPr>
              <a:spLocks noChangeShapeType="1"/>
            </p:cNvSpPr>
            <p:nvPr/>
          </p:nvSpPr>
          <p:spPr bwMode="auto">
            <a:xfrm>
              <a:off x="5611" y="1773"/>
              <a:ext cx="181" cy="0"/>
            </a:xfrm>
            <a:prstGeom prst="line">
              <a:avLst/>
            </a:prstGeom>
            <a:noFill/>
            <a:ln w="19050">
              <a:solidFill>
                <a:srgbClr val="CC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43" name="Line 219"/>
            <p:cNvSpPr>
              <a:spLocks noChangeShapeType="1"/>
            </p:cNvSpPr>
            <p:nvPr/>
          </p:nvSpPr>
          <p:spPr bwMode="auto">
            <a:xfrm flipH="1">
              <a:off x="5515" y="1510"/>
              <a:ext cx="159" cy="0"/>
            </a:xfrm>
            <a:prstGeom prst="line">
              <a:avLst/>
            </a:prstGeom>
            <a:noFill/>
            <a:ln w="38100">
              <a:solidFill>
                <a:srgbClr val="CC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44" name="Line 220"/>
            <p:cNvSpPr>
              <a:spLocks noChangeShapeType="1"/>
            </p:cNvSpPr>
            <p:nvPr/>
          </p:nvSpPr>
          <p:spPr bwMode="auto">
            <a:xfrm>
              <a:off x="5556" y="1773"/>
              <a:ext cx="25" cy="0"/>
            </a:xfrm>
            <a:prstGeom prst="line">
              <a:avLst/>
            </a:prstGeom>
            <a:noFill/>
            <a:ln w="19050">
              <a:solidFill>
                <a:srgbClr val="CC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45" name="Line 221"/>
            <p:cNvSpPr>
              <a:spLocks noChangeShapeType="1"/>
            </p:cNvSpPr>
            <p:nvPr/>
          </p:nvSpPr>
          <p:spPr bwMode="auto">
            <a:xfrm>
              <a:off x="5515" y="2502"/>
              <a:ext cx="56" cy="0"/>
            </a:xfrm>
            <a:prstGeom prst="line">
              <a:avLst/>
            </a:prstGeom>
            <a:noFill/>
            <a:ln w="38100">
              <a:solidFill>
                <a:srgbClr val="CC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46" name="Line 222"/>
            <p:cNvSpPr>
              <a:spLocks noChangeShapeType="1"/>
            </p:cNvSpPr>
            <p:nvPr/>
          </p:nvSpPr>
          <p:spPr bwMode="auto">
            <a:xfrm flipH="1">
              <a:off x="5583" y="3390"/>
              <a:ext cx="193" cy="0"/>
            </a:xfrm>
            <a:prstGeom prst="line">
              <a:avLst/>
            </a:prstGeom>
            <a:noFill/>
            <a:ln w="19050">
              <a:solidFill>
                <a:srgbClr val="CC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47" name="Line 223"/>
            <p:cNvSpPr>
              <a:spLocks noChangeShapeType="1"/>
            </p:cNvSpPr>
            <p:nvPr/>
          </p:nvSpPr>
          <p:spPr bwMode="auto">
            <a:xfrm flipH="1">
              <a:off x="5435" y="3390"/>
              <a:ext cx="67" cy="0"/>
            </a:xfrm>
            <a:prstGeom prst="line">
              <a:avLst/>
            </a:prstGeom>
            <a:noFill/>
            <a:ln w="19050">
              <a:solidFill>
                <a:srgbClr val="CC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06048" name="Group 224"/>
          <p:cNvGrpSpPr>
            <a:grpSpLocks/>
          </p:cNvGrpSpPr>
          <p:nvPr/>
        </p:nvGrpSpPr>
        <p:grpSpPr bwMode="auto">
          <a:xfrm>
            <a:off x="6224588" y="2233613"/>
            <a:ext cx="2641600" cy="3148012"/>
            <a:chOff x="3939" y="1407"/>
            <a:chExt cx="1664" cy="1983"/>
          </a:xfrm>
        </p:grpSpPr>
        <p:sp>
          <p:nvSpPr>
            <p:cNvPr id="206049" name="Line 225"/>
            <p:cNvSpPr>
              <a:spLocks noChangeShapeType="1"/>
            </p:cNvSpPr>
            <p:nvPr/>
          </p:nvSpPr>
          <p:spPr bwMode="auto">
            <a:xfrm flipH="1">
              <a:off x="4274" y="1505"/>
              <a:ext cx="575" cy="20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50" name="Line 226"/>
            <p:cNvSpPr>
              <a:spLocks noChangeShapeType="1"/>
            </p:cNvSpPr>
            <p:nvPr/>
          </p:nvSpPr>
          <p:spPr bwMode="auto">
            <a:xfrm flipH="1">
              <a:off x="3939" y="1713"/>
              <a:ext cx="33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51" name="Freeform 227"/>
            <p:cNvSpPr>
              <a:spLocks/>
            </p:cNvSpPr>
            <p:nvPr/>
          </p:nvSpPr>
          <p:spPr bwMode="auto">
            <a:xfrm>
              <a:off x="3945" y="1549"/>
              <a:ext cx="64" cy="137"/>
            </a:xfrm>
            <a:custGeom>
              <a:avLst/>
              <a:gdLst>
                <a:gd name="T0" fmla="*/ 254 w 265"/>
                <a:gd name="T1" fmla="*/ 5 h 582"/>
                <a:gd name="T2" fmla="*/ 233 w 265"/>
                <a:gd name="T3" fmla="*/ 17 h 582"/>
                <a:gd name="T4" fmla="*/ 212 w 265"/>
                <a:gd name="T5" fmla="*/ 31 h 582"/>
                <a:gd name="T6" fmla="*/ 190 w 265"/>
                <a:gd name="T7" fmla="*/ 48 h 582"/>
                <a:gd name="T8" fmla="*/ 171 w 265"/>
                <a:gd name="T9" fmla="*/ 67 h 582"/>
                <a:gd name="T10" fmla="*/ 152 w 265"/>
                <a:gd name="T11" fmla="*/ 89 h 582"/>
                <a:gd name="T12" fmla="*/ 134 w 265"/>
                <a:gd name="T13" fmla="*/ 112 h 582"/>
                <a:gd name="T14" fmla="*/ 117 w 265"/>
                <a:gd name="T15" fmla="*/ 135 h 582"/>
                <a:gd name="T16" fmla="*/ 101 w 265"/>
                <a:gd name="T17" fmla="*/ 162 h 582"/>
                <a:gd name="T18" fmla="*/ 87 w 265"/>
                <a:gd name="T19" fmla="*/ 188 h 582"/>
                <a:gd name="T20" fmla="*/ 75 w 265"/>
                <a:gd name="T21" fmla="*/ 216 h 582"/>
                <a:gd name="T22" fmla="*/ 64 w 265"/>
                <a:gd name="T23" fmla="*/ 245 h 582"/>
                <a:gd name="T24" fmla="*/ 7 w 265"/>
                <a:gd name="T25" fmla="*/ 453 h 582"/>
                <a:gd name="T26" fmla="*/ 4 w 265"/>
                <a:gd name="T27" fmla="*/ 472 h 582"/>
                <a:gd name="T28" fmla="*/ 2 w 265"/>
                <a:gd name="T29" fmla="*/ 491 h 582"/>
                <a:gd name="T30" fmla="*/ 2 w 265"/>
                <a:gd name="T31" fmla="*/ 509 h 582"/>
                <a:gd name="T32" fmla="*/ 4 w 265"/>
                <a:gd name="T33" fmla="*/ 526 h 582"/>
                <a:gd name="T34" fmla="*/ 8 w 265"/>
                <a:gd name="T35" fmla="*/ 541 h 582"/>
                <a:gd name="T36" fmla="*/ 14 w 265"/>
                <a:gd name="T37" fmla="*/ 553 h 582"/>
                <a:gd name="T38" fmla="*/ 23 w 265"/>
                <a:gd name="T39" fmla="*/ 565 h 582"/>
                <a:gd name="T40" fmla="*/ 32 w 265"/>
                <a:gd name="T41" fmla="*/ 574 h 582"/>
                <a:gd name="T42" fmla="*/ 44 w 265"/>
                <a:gd name="T43" fmla="*/ 579 h 582"/>
                <a:gd name="T44" fmla="*/ 57 w 265"/>
                <a:gd name="T45" fmla="*/ 582 h 582"/>
                <a:gd name="T46" fmla="*/ 71 w 265"/>
                <a:gd name="T47" fmla="*/ 582 h 582"/>
                <a:gd name="T48" fmla="*/ 84 w 265"/>
                <a:gd name="T49" fmla="*/ 579 h 582"/>
                <a:gd name="T50" fmla="*/ 99 w 265"/>
                <a:gd name="T51" fmla="*/ 574 h 582"/>
                <a:gd name="T52" fmla="*/ 113 w 265"/>
                <a:gd name="T53" fmla="*/ 565 h 582"/>
                <a:gd name="T54" fmla="*/ 127 w 265"/>
                <a:gd name="T55" fmla="*/ 553 h 582"/>
                <a:gd name="T56" fmla="*/ 141 w 265"/>
                <a:gd name="T57" fmla="*/ 541 h 582"/>
                <a:gd name="T58" fmla="*/ 153 w 265"/>
                <a:gd name="T59" fmla="*/ 526 h 582"/>
                <a:gd name="T60" fmla="*/ 164 w 265"/>
                <a:gd name="T61" fmla="*/ 509 h 582"/>
                <a:gd name="T62" fmla="*/ 174 w 265"/>
                <a:gd name="T63" fmla="*/ 491 h 582"/>
                <a:gd name="T64" fmla="*/ 182 w 265"/>
                <a:gd name="T65" fmla="*/ 472 h 582"/>
                <a:gd name="T66" fmla="*/ 188 w 265"/>
                <a:gd name="T67" fmla="*/ 453 h 582"/>
                <a:gd name="T68" fmla="*/ 208 w 265"/>
                <a:gd name="T69" fmla="*/ 378 h 582"/>
                <a:gd name="T70" fmla="*/ 214 w 265"/>
                <a:gd name="T71" fmla="*/ 360 h 582"/>
                <a:gd name="T72" fmla="*/ 216 w 265"/>
                <a:gd name="T73" fmla="*/ 342 h 582"/>
                <a:gd name="T74" fmla="*/ 216 w 265"/>
                <a:gd name="T75" fmla="*/ 325 h 582"/>
                <a:gd name="T76" fmla="*/ 214 w 265"/>
                <a:gd name="T77" fmla="*/ 308 h 582"/>
                <a:gd name="T78" fmla="*/ 211 w 265"/>
                <a:gd name="T79" fmla="*/ 294 h 582"/>
                <a:gd name="T80" fmla="*/ 204 w 265"/>
                <a:gd name="T81" fmla="*/ 282 h 582"/>
                <a:gd name="T82" fmla="*/ 196 w 265"/>
                <a:gd name="T83" fmla="*/ 271 h 582"/>
                <a:gd name="T84" fmla="*/ 186 w 265"/>
                <a:gd name="T85" fmla="*/ 264 h 582"/>
                <a:gd name="T86" fmla="*/ 176 w 265"/>
                <a:gd name="T87" fmla="*/ 259 h 582"/>
                <a:gd name="T88" fmla="*/ 163 w 265"/>
                <a:gd name="T89" fmla="*/ 257 h 582"/>
                <a:gd name="T90" fmla="*/ 150 w 265"/>
                <a:gd name="T91" fmla="*/ 258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65" h="582">
                  <a:moveTo>
                    <a:pt x="265" y="0"/>
                  </a:moveTo>
                  <a:lnTo>
                    <a:pt x="254" y="5"/>
                  </a:lnTo>
                  <a:lnTo>
                    <a:pt x="243" y="10"/>
                  </a:lnTo>
                  <a:lnTo>
                    <a:pt x="233" y="17"/>
                  </a:lnTo>
                  <a:lnTo>
                    <a:pt x="222" y="24"/>
                  </a:lnTo>
                  <a:lnTo>
                    <a:pt x="212" y="31"/>
                  </a:lnTo>
                  <a:lnTo>
                    <a:pt x="201" y="40"/>
                  </a:lnTo>
                  <a:lnTo>
                    <a:pt x="190" y="48"/>
                  </a:lnTo>
                  <a:lnTo>
                    <a:pt x="181" y="58"/>
                  </a:lnTo>
                  <a:lnTo>
                    <a:pt x="171" y="67"/>
                  </a:lnTo>
                  <a:lnTo>
                    <a:pt x="161" y="78"/>
                  </a:lnTo>
                  <a:lnTo>
                    <a:pt x="152" y="89"/>
                  </a:lnTo>
                  <a:lnTo>
                    <a:pt x="143" y="100"/>
                  </a:lnTo>
                  <a:lnTo>
                    <a:pt x="134" y="112"/>
                  </a:lnTo>
                  <a:lnTo>
                    <a:pt x="125" y="124"/>
                  </a:lnTo>
                  <a:lnTo>
                    <a:pt x="117" y="135"/>
                  </a:lnTo>
                  <a:lnTo>
                    <a:pt x="109" y="148"/>
                  </a:lnTo>
                  <a:lnTo>
                    <a:pt x="101" y="162"/>
                  </a:lnTo>
                  <a:lnTo>
                    <a:pt x="94" y="175"/>
                  </a:lnTo>
                  <a:lnTo>
                    <a:pt x="87" y="188"/>
                  </a:lnTo>
                  <a:lnTo>
                    <a:pt x="81" y="202"/>
                  </a:lnTo>
                  <a:lnTo>
                    <a:pt x="75" y="216"/>
                  </a:lnTo>
                  <a:lnTo>
                    <a:pt x="69" y="230"/>
                  </a:lnTo>
                  <a:lnTo>
                    <a:pt x="64" y="245"/>
                  </a:lnTo>
                  <a:lnTo>
                    <a:pt x="59" y="258"/>
                  </a:lnTo>
                  <a:lnTo>
                    <a:pt x="7" y="453"/>
                  </a:lnTo>
                  <a:lnTo>
                    <a:pt x="5" y="462"/>
                  </a:lnTo>
                  <a:lnTo>
                    <a:pt x="4" y="472"/>
                  </a:lnTo>
                  <a:lnTo>
                    <a:pt x="2" y="481"/>
                  </a:lnTo>
                  <a:lnTo>
                    <a:pt x="2" y="491"/>
                  </a:lnTo>
                  <a:lnTo>
                    <a:pt x="0" y="500"/>
                  </a:lnTo>
                  <a:lnTo>
                    <a:pt x="2" y="509"/>
                  </a:lnTo>
                  <a:lnTo>
                    <a:pt x="3" y="517"/>
                  </a:lnTo>
                  <a:lnTo>
                    <a:pt x="4" y="526"/>
                  </a:lnTo>
                  <a:lnTo>
                    <a:pt x="6" y="533"/>
                  </a:lnTo>
                  <a:lnTo>
                    <a:pt x="8" y="541"/>
                  </a:lnTo>
                  <a:lnTo>
                    <a:pt x="11" y="547"/>
                  </a:lnTo>
                  <a:lnTo>
                    <a:pt x="14" y="553"/>
                  </a:lnTo>
                  <a:lnTo>
                    <a:pt x="19" y="560"/>
                  </a:lnTo>
                  <a:lnTo>
                    <a:pt x="23" y="565"/>
                  </a:lnTo>
                  <a:lnTo>
                    <a:pt x="27" y="569"/>
                  </a:lnTo>
                  <a:lnTo>
                    <a:pt x="32" y="574"/>
                  </a:lnTo>
                  <a:lnTo>
                    <a:pt x="38" y="577"/>
                  </a:lnTo>
                  <a:lnTo>
                    <a:pt x="44" y="579"/>
                  </a:lnTo>
                  <a:lnTo>
                    <a:pt x="50" y="581"/>
                  </a:lnTo>
                  <a:lnTo>
                    <a:pt x="57" y="582"/>
                  </a:lnTo>
                  <a:lnTo>
                    <a:pt x="63" y="582"/>
                  </a:lnTo>
                  <a:lnTo>
                    <a:pt x="71" y="582"/>
                  </a:lnTo>
                  <a:lnTo>
                    <a:pt x="77" y="581"/>
                  </a:lnTo>
                  <a:lnTo>
                    <a:pt x="84" y="579"/>
                  </a:lnTo>
                  <a:lnTo>
                    <a:pt x="92" y="577"/>
                  </a:lnTo>
                  <a:lnTo>
                    <a:pt x="99" y="574"/>
                  </a:lnTo>
                  <a:lnTo>
                    <a:pt x="106" y="569"/>
                  </a:lnTo>
                  <a:lnTo>
                    <a:pt x="113" y="565"/>
                  </a:lnTo>
                  <a:lnTo>
                    <a:pt x="120" y="560"/>
                  </a:lnTo>
                  <a:lnTo>
                    <a:pt x="127" y="553"/>
                  </a:lnTo>
                  <a:lnTo>
                    <a:pt x="134" y="547"/>
                  </a:lnTo>
                  <a:lnTo>
                    <a:pt x="141" y="541"/>
                  </a:lnTo>
                  <a:lnTo>
                    <a:pt x="147" y="533"/>
                  </a:lnTo>
                  <a:lnTo>
                    <a:pt x="153" y="526"/>
                  </a:lnTo>
                  <a:lnTo>
                    <a:pt x="159" y="517"/>
                  </a:lnTo>
                  <a:lnTo>
                    <a:pt x="164" y="509"/>
                  </a:lnTo>
                  <a:lnTo>
                    <a:pt x="169" y="500"/>
                  </a:lnTo>
                  <a:lnTo>
                    <a:pt x="174" y="491"/>
                  </a:lnTo>
                  <a:lnTo>
                    <a:pt x="179" y="481"/>
                  </a:lnTo>
                  <a:lnTo>
                    <a:pt x="182" y="472"/>
                  </a:lnTo>
                  <a:lnTo>
                    <a:pt x="185" y="462"/>
                  </a:lnTo>
                  <a:lnTo>
                    <a:pt x="188" y="453"/>
                  </a:lnTo>
                  <a:lnTo>
                    <a:pt x="205" y="388"/>
                  </a:lnTo>
                  <a:lnTo>
                    <a:pt x="208" y="378"/>
                  </a:lnTo>
                  <a:lnTo>
                    <a:pt x="212" y="370"/>
                  </a:lnTo>
                  <a:lnTo>
                    <a:pt x="214" y="360"/>
                  </a:lnTo>
                  <a:lnTo>
                    <a:pt x="215" y="351"/>
                  </a:lnTo>
                  <a:lnTo>
                    <a:pt x="216" y="342"/>
                  </a:lnTo>
                  <a:lnTo>
                    <a:pt x="216" y="334"/>
                  </a:lnTo>
                  <a:lnTo>
                    <a:pt x="216" y="325"/>
                  </a:lnTo>
                  <a:lnTo>
                    <a:pt x="216" y="317"/>
                  </a:lnTo>
                  <a:lnTo>
                    <a:pt x="214" y="308"/>
                  </a:lnTo>
                  <a:lnTo>
                    <a:pt x="213" y="301"/>
                  </a:lnTo>
                  <a:lnTo>
                    <a:pt x="211" y="294"/>
                  </a:lnTo>
                  <a:lnTo>
                    <a:pt x="207" y="288"/>
                  </a:lnTo>
                  <a:lnTo>
                    <a:pt x="204" y="282"/>
                  </a:lnTo>
                  <a:lnTo>
                    <a:pt x="200" y="276"/>
                  </a:lnTo>
                  <a:lnTo>
                    <a:pt x="196" y="271"/>
                  </a:lnTo>
                  <a:lnTo>
                    <a:pt x="191" y="268"/>
                  </a:lnTo>
                  <a:lnTo>
                    <a:pt x="186" y="264"/>
                  </a:lnTo>
                  <a:lnTo>
                    <a:pt x="181" y="262"/>
                  </a:lnTo>
                  <a:lnTo>
                    <a:pt x="176" y="259"/>
                  </a:lnTo>
                  <a:lnTo>
                    <a:pt x="169" y="258"/>
                  </a:lnTo>
                  <a:lnTo>
                    <a:pt x="163" y="257"/>
                  </a:lnTo>
                  <a:lnTo>
                    <a:pt x="156" y="257"/>
                  </a:lnTo>
                  <a:lnTo>
                    <a:pt x="150" y="258"/>
                  </a:lnTo>
                  <a:lnTo>
                    <a:pt x="59" y="25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52" name="Line 228"/>
            <p:cNvSpPr>
              <a:spLocks noChangeShapeType="1"/>
            </p:cNvSpPr>
            <p:nvPr/>
          </p:nvSpPr>
          <p:spPr bwMode="auto">
            <a:xfrm>
              <a:off x="4050" y="1549"/>
              <a:ext cx="2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53" name="Freeform 229"/>
            <p:cNvSpPr>
              <a:spLocks/>
            </p:cNvSpPr>
            <p:nvPr/>
          </p:nvSpPr>
          <p:spPr bwMode="auto">
            <a:xfrm>
              <a:off x="4056" y="1549"/>
              <a:ext cx="31" cy="61"/>
            </a:xfrm>
            <a:custGeom>
              <a:avLst/>
              <a:gdLst>
                <a:gd name="T0" fmla="*/ 0 w 132"/>
                <a:gd name="T1" fmla="*/ 258 h 258"/>
                <a:gd name="T2" fmla="*/ 8 w 132"/>
                <a:gd name="T3" fmla="*/ 258 h 258"/>
                <a:gd name="T4" fmla="*/ 15 w 132"/>
                <a:gd name="T5" fmla="*/ 257 h 258"/>
                <a:gd name="T6" fmla="*/ 21 w 132"/>
                <a:gd name="T7" fmla="*/ 255 h 258"/>
                <a:gd name="T8" fmla="*/ 29 w 132"/>
                <a:gd name="T9" fmla="*/ 253 h 258"/>
                <a:gd name="T10" fmla="*/ 36 w 132"/>
                <a:gd name="T11" fmla="*/ 250 h 258"/>
                <a:gd name="T12" fmla="*/ 44 w 132"/>
                <a:gd name="T13" fmla="*/ 246 h 258"/>
                <a:gd name="T14" fmla="*/ 50 w 132"/>
                <a:gd name="T15" fmla="*/ 241 h 258"/>
                <a:gd name="T16" fmla="*/ 58 w 132"/>
                <a:gd name="T17" fmla="*/ 236 h 258"/>
                <a:gd name="T18" fmla="*/ 65 w 132"/>
                <a:gd name="T19" fmla="*/ 230 h 258"/>
                <a:gd name="T20" fmla="*/ 71 w 132"/>
                <a:gd name="T21" fmla="*/ 223 h 258"/>
                <a:gd name="T22" fmla="*/ 78 w 132"/>
                <a:gd name="T23" fmla="*/ 217 h 258"/>
                <a:gd name="T24" fmla="*/ 84 w 132"/>
                <a:gd name="T25" fmla="*/ 210 h 258"/>
                <a:gd name="T26" fmla="*/ 90 w 132"/>
                <a:gd name="T27" fmla="*/ 202 h 258"/>
                <a:gd name="T28" fmla="*/ 97 w 132"/>
                <a:gd name="T29" fmla="*/ 194 h 258"/>
                <a:gd name="T30" fmla="*/ 102 w 132"/>
                <a:gd name="T31" fmla="*/ 185 h 258"/>
                <a:gd name="T32" fmla="*/ 107 w 132"/>
                <a:gd name="T33" fmla="*/ 177 h 258"/>
                <a:gd name="T34" fmla="*/ 112 w 132"/>
                <a:gd name="T35" fmla="*/ 167 h 258"/>
                <a:gd name="T36" fmla="*/ 116 w 132"/>
                <a:gd name="T37" fmla="*/ 158 h 258"/>
                <a:gd name="T38" fmla="*/ 120 w 132"/>
                <a:gd name="T39" fmla="*/ 148 h 258"/>
                <a:gd name="T40" fmla="*/ 123 w 132"/>
                <a:gd name="T41" fmla="*/ 139 h 258"/>
                <a:gd name="T42" fmla="*/ 125 w 132"/>
                <a:gd name="T43" fmla="*/ 129 h 258"/>
                <a:gd name="T44" fmla="*/ 129 w 132"/>
                <a:gd name="T45" fmla="*/ 119 h 258"/>
                <a:gd name="T46" fmla="*/ 130 w 132"/>
                <a:gd name="T47" fmla="*/ 110 h 258"/>
                <a:gd name="T48" fmla="*/ 132 w 132"/>
                <a:gd name="T49" fmla="*/ 100 h 258"/>
                <a:gd name="T50" fmla="*/ 132 w 132"/>
                <a:gd name="T51" fmla="*/ 91 h 258"/>
                <a:gd name="T52" fmla="*/ 132 w 132"/>
                <a:gd name="T53" fmla="*/ 81 h 258"/>
                <a:gd name="T54" fmla="*/ 132 w 132"/>
                <a:gd name="T55" fmla="*/ 73 h 258"/>
                <a:gd name="T56" fmla="*/ 131 w 132"/>
                <a:gd name="T57" fmla="*/ 64 h 258"/>
                <a:gd name="T58" fmla="*/ 130 w 132"/>
                <a:gd name="T59" fmla="*/ 56 h 258"/>
                <a:gd name="T60" fmla="*/ 128 w 132"/>
                <a:gd name="T61" fmla="*/ 48 h 258"/>
                <a:gd name="T62" fmla="*/ 125 w 132"/>
                <a:gd name="T63" fmla="*/ 41 h 258"/>
                <a:gd name="T64" fmla="*/ 122 w 132"/>
                <a:gd name="T65" fmla="*/ 35 h 258"/>
                <a:gd name="T66" fmla="*/ 119 w 132"/>
                <a:gd name="T67" fmla="*/ 28 h 258"/>
                <a:gd name="T68" fmla="*/ 115 w 132"/>
                <a:gd name="T69" fmla="*/ 22 h 258"/>
                <a:gd name="T70" fmla="*/ 111 w 132"/>
                <a:gd name="T71" fmla="*/ 17 h 258"/>
                <a:gd name="T72" fmla="*/ 106 w 132"/>
                <a:gd name="T73" fmla="*/ 12 h 258"/>
                <a:gd name="T74" fmla="*/ 101 w 132"/>
                <a:gd name="T75" fmla="*/ 8 h 258"/>
                <a:gd name="T76" fmla="*/ 95 w 132"/>
                <a:gd name="T77" fmla="*/ 5 h 258"/>
                <a:gd name="T78" fmla="*/ 89 w 132"/>
                <a:gd name="T79" fmla="*/ 3 h 258"/>
                <a:gd name="T80" fmla="*/ 83 w 132"/>
                <a:gd name="T81" fmla="*/ 1 h 258"/>
                <a:gd name="T82" fmla="*/ 77 w 132"/>
                <a:gd name="T83" fmla="*/ 0 h 258"/>
                <a:gd name="T84" fmla="*/ 70 w 132"/>
                <a:gd name="T85" fmla="*/ 0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2" h="258">
                  <a:moveTo>
                    <a:pt x="0" y="258"/>
                  </a:moveTo>
                  <a:lnTo>
                    <a:pt x="8" y="258"/>
                  </a:lnTo>
                  <a:lnTo>
                    <a:pt x="15" y="257"/>
                  </a:lnTo>
                  <a:lnTo>
                    <a:pt x="21" y="255"/>
                  </a:lnTo>
                  <a:lnTo>
                    <a:pt x="29" y="253"/>
                  </a:lnTo>
                  <a:lnTo>
                    <a:pt x="36" y="250"/>
                  </a:lnTo>
                  <a:lnTo>
                    <a:pt x="44" y="246"/>
                  </a:lnTo>
                  <a:lnTo>
                    <a:pt x="50" y="241"/>
                  </a:lnTo>
                  <a:lnTo>
                    <a:pt x="58" y="236"/>
                  </a:lnTo>
                  <a:lnTo>
                    <a:pt x="65" y="230"/>
                  </a:lnTo>
                  <a:lnTo>
                    <a:pt x="71" y="223"/>
                  </a:lnTo>
                  <a:lnTo>
                    <a:pt x="78" y="217"/>
                  </a:lnTo>
                  <a:lnTo>
                    <a:pt x="84" y="210"/>
                  </a:lnTo>
                  <a:lnTo>
                    <a:pt x="90" y="202"/>
                  </a:lnTo>
                  <a:lnTo>
                    <a:pt x="97" y="194"/>
                  </a:lnTo>
                  <a:lnTo>
                    <a:pt x="102" y="185"/>
                  </a:lnTo>
                  <a:lnTo>
                    <a:pt x="107" y="177"/>
                  </a:lnTo>
                  <a:lnTo>
                    <a:pt x="112" y="167"/>
                  </a:lnTo>
                  <a:lnTo>
                    <a:pt x="116" y="158"/>
                  </a:lnTo>
                  <a:lnTo>
                    <a:pt x="120" y="148"/>
                  </a:lnTo>
                  <a:lnTo>
                    <a:pt x="123" y="139"/>
                  </a:lnTo>
                  <a:lnTo>
                    <a:pt x="125" y="129"/>
                  </a:lnTo>
                  <a:lnTo>
                    <a:pt x="129" y="119"/>
                  </a:lnTo>
                  <a:lnTo>
                    <a:pt x="130" y="110"/>
                  </a:lnTo>
                  <a:lnTo>
                    <a:pt x="132" y="100"/>
                  </a:lnTo>
                  <a:lnTo>
                    <a:pt x="132" y="91"/>
                  </a:lnTo>
                  <a:lnTo>
                    <a:pt x="132" y="81"/>
                  </a:lnTo>
                  <a:lnTo>
                    <a:pt x="132" y="73"/>
                  </a:lnTo>
                  <a:lnTo>
                    <a:pt x="131" y="64"/>
                  </a:lnTo>
                  <a:lnTo>
                    <a:pt x="130" y="56"/>
                  </a:lnTo>
                  <a:lnTo>
                    <a:pt x="128" y="48"/>
                  </a:lnTo>
                  <a:lnTo>
                    <a:pt x="125" y="41"/>
                  </a:lnTo>
                  <a:lnTo>
                    <a:pt x="122" y="35"/>
                  </a:lnTo>
                  <a:lnTo>
                    <a:pt x="119" y="28"/>
                  </a:lnTo>
                  <a:lnTo>
                    <a:pt x="115" y="22"/>
                  </a:lnTo>
                  <a:lnTo>
                    <a:pt x="111" y="17"/>
                  </a:lnTo>
                  <a:lnTo>
                    <a:pt x="106" y="12"/>
                  </a:lnTo>
                  <a:lnTo>
                    <a:pt x="101" y="8"/>
                  </a:lnTo>
                  <a:lnTo>
                    <a:pt x="95" y="5"/>
                  </a:lnTo>
                  <a:lnTo>
                    <a:pt x="89" y="3"/>
                  </a:lnTo>
                  <a:lnTo>
                    <a:pt x="83" y="1"/>
                  </a:lnTo>
                  <a:lnTo>
                    <a:pt x="77" y="0"/>
                  </a:lnTo>
                  <a:lnTo>
                    <a:pt x="7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54" name="Line 230"/>
            <p:cNvSpPr>
              <a:spLocks noChangeShapeType="1"/>
            </p:cNvSpPr>
            <p:nvPr/>
          </p:nvSpPr>
          <p:spPr bwMode="auto">
            <a:xfrm flipH="1">
              <a:off x="4045" y="1610"/>
              <a:ext cx="1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55" name="Freeform 231"/>
            <p:cNvSpPr>
              <a:spLocks/>
            </p:cNvSpPr>
            <p:nvPr/>
          </p:nvSpPr>
          <p:spPr bwMode="auto">
            <a:xfrm>
              <a:off x="4056" y="1610"/>
              <a:ext cx="14" cy="30"/>
            </a:xfrm>
            <a:custGeom>
              <a:avLst/>
              <a:gdLst>
                <a:gd name="T0" fmla="*/ 57 w 63"/>
                <a:gd name="T1" fmla="*/ 130 h 130"/>
                <a:gd name="T2" fmla="*/ 59 w 63"/>
                <a:gd name="T3" fmla="*/ 120 h 130"/>
                <a:gd name="T4" fmla="*/ 61 w 63"/>
                <a:gd name="T5" fmla="*/ 111 h 130"/>
                <a:gd name="T6" fmla="*/ 62 w 63"/>
                <a:gd name="T7" fmla="*/ 101 h 130"/>
                <a:gd name="T8" fmla="*/ 63 w 63"/>
                <a:gd name="T9" fmla="*/ 92 h 130"/>
                <a:gd name="T10" fmla="*/ 63 w 63"/>
                <a:gd name="T11" fmla="*/ 82 h 130"/>
                <a:gd name="T12" fmla="*/ 63 w 63"/>
                <a:gd name="T13" fmla="*/ 74 h 130"/>
                <a:gd name="T14" fmla="*/ 62 w 63"/>
                <a:gd name="T15" fmla="*/ 65 h 130"/>
                <a:gd name="T16" fmla="*/ 61 w 63"/>
                <a:gd name="T17" fmla="*/ 57 h 130"/>
                <a:gd name="T18" fmla="*/ 59 w 63"/>
                <a:gd name="T19" fmla="*/ 49 h 130"/>
                <a:gd name="T20" fmla="*/ 57 w 63"/>
                <a:gd name="T21" fmla="*/ 42 h 130"/>
                <a:gd name="T22" fmla="*/ 53 w 63"/>
                <a:gd name="T23" fmla="*/ 35 h 130"/>
                <a:gd name="T24" fmla="*/ 50 w 63"/>
                <a:gd name="T25" fmla="*/ 29 h 130"/>
                <a:gd name="T26" fmla="*/ 46 w 63"/>
                <a:gd name="T27" fmla="*/ 23 h 130"/>
                <a:gd name="T28" fmla="*/ 42 w 63"/>
                <a:gd name="T29" fmla="*/ 17 h 130"/>
                <a:gd name="T30" fmla="*/ 36 w 63"/>
                <a:gd name="T31" fmla="*/ 13 h 130"/>
                <a:gd name="T32" fmla="*/ 31 w 63"/>
                <a:gd name="T33" fmla="*/ 9 h 130"/>
                <a:gd name="T34" fmla="*/ 26 w 63"/>
                <a:gd name="T35" fmla="*/ 6 h 130"/>
                <a:gd name="T36" fmla="*/ 20 w 63"/>
                <a:gd name="T37" fmla="*/ 4 h 130"/>
                <a:gd name="T38" fmla="*/ 14 w 63"/>
                <a:gd name="T39" fmla="*/ 1 h 130"/>
                <a:gd name="T40" fmla="*/ 8 w 63"/>
                <a:gd name="T41" fmla="*/ 0 h 130"/>
                <a:gd name="T42" fmla="*/ 0 w 63"/>
                <a:gd name="T43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3" h="130">
                  <a:moveTo>
                    <a:pt x="57" y="130"/>
                  </a:moveTo>
                  <a:lnTo>
                    <a:pt x="59" y="120"/>
                  </a:lnTo>
                  <a:lnTo>
                    <a:pt x="61" y="111"/>
                  </a:lnTo>
                  <a:lnTo>
                    <a:pt x="62" y="101"/>
                  </a:lnTo>
                  <a:lnTo>
                    <a:pt x="63" y="92"/>
                  </a:lnTo>
                  <a:lnTo>
                    <a:pt x="63" y="82"/>
                  </a:lnTo>
                  <a:lnTo>
                    <a:pt x="63" y="74"/>
                  </a:lnTo>
                  <a:lnTo>
                    <a:pt x="62" y="65"/>
                  </a:lnTo>
                  <a:lnTo>
                    <a:pt x="61" y="57"/>
                  </a:lnTo>
                  <a:lnTo>
                    <a:pt x="59" y="49"/>
                  </a:lnTo>
                  <a:lnTo>
                    <a:pt x="57" y="42"/>
                  </a:lnTo>
                  <a:lnTo>
                    <a:pt x="53" y="35"/>
                  </a:lnTo>
                  <a:lnTo>
                    <a:pt x="50" y="29"/>
                  </a:lnTo>
                  <a:lnTo>
                    <a:pt x="46" y="23"/>
                  </a:lnTo>
                  <a:lnTo>
                    <a:pt x="42" y="17"/>
                  </a:lnTo>
                  <a:lnTo>
                    <a:pt x="36" y="13"/>
                  </a:lnTo>
                  <a:lnTo>
                    <a:pt x="31" y="9"/>
                  </a:lnTo>
                  <a:lnTo>
                    <a:pt x="26" y="6"/>
                  </a:lnTo>
                  <a:lnTo>
                    <a:pt x="20" y="4"/>
                  </a:lnTo>
                  <a:lnTo>
                    <a:pt x="14" y="1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56" name="Line 232"/>
            <p:cNvSpPr>
              <a:spLocks noChangeShapeType="1"/>
            </p:cNvSpPr>
            <p:nvPr/>
          </p:nvSpPr>
          <p:spPr bwMode="auto">
            <a:xfrm flipH="1">
              <a:off x="4065" y="1640"/>
              <a:ext cx="5" cy="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57" name="Freeform 233"/>
            <p:cNvSpPr>
              <a:spLocks/>
            </p:cNvSpPr>
            <p:nvPr/>
          </p:nvSpPr>
          <p:spPr bwMode="auto">
            <a:xfrm>
              <a:off x="4036" y="1655"/>
              <a:ext cx="29" cy="31"/>
            </a:xfrm>
            <a:custGeom>
              <a:avLst/>
              <a:gdLst>
                <a:gd name="T0" fmla="*/ 0 w 126"/>
                <a:gd name="T1" fmla="*/ 129 h 129"/>
                <a:gd name="T2" fmla="*/ 7 w 126"/>
                <a:gd name="T3" fmla="*/ 129 h 129"/>
                <a:gd name="T4" fmla="*/ 14 w 126"/>
                <a:gd name="T5" fmla="*/ 128 h 129"/>
                <a:gd name="T6" fmla="*/ 22 w 126"/>
                <a:gd name="T7" fmla="*/ 126 h 129"/>
                <a:gd name="T8" fmla="*/ 28 w 126"/>
                <a:gd name="T9" fmla="*/ 124 h 129"/>
                <a:gd name="T10" fmla="*/ 35 w 126"/>
                <a:gd name="T11" fmla="*/ 121 h 129"/>
                <a:gd name="T12" fmla="*/ 43 w 126"/>
                <a:gd name="T13" fmla="*/ 116 h 129"/>
                <a:gd name="T14" fmla="*/ 50 w 126"/>
                <a:gd name="T15" fmla="*/ 112 h 129"/>
                <a:gd name="T16" fmla="*/ 58 w 126"/>
                <a:gd name="T17" fmla="*/ 107 h 129"/>
                <a:gd name="T18" fmla="*/ 64 w 126"/>
                <a:gd name="T19" fmla="*/ 100 h 129"/>
                <a:gd name="T20" fmla="*/ 71 w 126"/>
                <a:gd name="T21" fmla="*/ 94 h 129"/>
                <a:gd name="T22" fmla="*/ 78 w 126"/>
                <a:gd name="T23" fmla="*/ 88 h 129"/>
                <a:gd name="T24" fmla="*/ 84 w 126"/>
                <a:gd name="T25" fmla="*/ 80 h 129"/>
                <a:gd name="T26" fmla="*/ 91 w 126"/>
                <a:gd name="T27" fmla="*/ 73 h 129"/>
                <a:gd name="T28" fmla="*/ 96 w 126"/>
                <a:gd name="T29" fmla="*/ 64 h 129"/>
                <a:gd name="T30" fmla="*/ 101 w 126"/>
                <a:gd name="T31" fmla="*/ 56 h 129"/>
                <a:gd name="T32" fmla="*/ 106 w 126"/>
                <a:gd name="T33" fmla="*/ 47 h 129"/>
                <a:gd name="T34" fmla="*/ 111 w 126"/>
                <a:gd name="T35" fmla="*/ 38 h 129"/>
                <a:gd name="T36" fmla="*/ 115 w 126"/>
                <a:gd name="T37" fmla="*/ 28 h 129"/>
                <a:gd name="T38" fmla="*/ 119 w 126"/>
                <a:gd name="T39" fmla="*/ 19 h 129"/>
                <a:gd name="T40" fmla="*/ 122 w 126"/>
                <a:gd name="T41" fmla="*/ 9 h 129"/>
                <a:gd name="T42" fmla="*/ 126 w 126"/>
                <a:gd name="T43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6" h="129">
                  <a:moveTo>
                    <a:pt x="0" y="129"/>
                  </a:moveTo>
                  <a:lnTo>
                    <a:pt x="7" y="129"/>
                  </a:lnTo>
                  <a:lnTo>
                    <a:pt x="14" y="128"/>
                  </a:lnTo>
                  <a:lnTo>
                    <a:pt x="22" y="126"/>
                  </a:lnTo>
                  <a:lnTo>
                    <a:pt x="28" y="124"/>
                  </a:lnTo>
                  <a:lnTo>
                    <a:pt x="35" y="121"/>
                  </a:lnTo>
                  <a:lnTo>
                    <a:pt x="43" y="116"/>
                  </a:lnTo>
                  <a:lnTo>
                    <a:pt x="50" y="112"/>
                  </a:lnTo>
                  <a:lnTo>
                    <a:pt x="58" y="107"/>
                  </a:lnTo>
                  <a:lnTo>
                    <a:pt x="64" y="100"/>
                  </a:lnTo>
                  <a:lnTo>
                    <a:pt x="71" y="94"/>
                  </a:lnTo>
                  <a:lnTo>
                    <a:pt x="78" y="88"/>
                  </a:lnTo>
                  <a:lnTo>
                    <a:pt x="84" y="80"/>
                  </a:lnTo>
                  <a:lnTo>
                    <a:pt x="91" y="73"/>
                  </a:lnTo>
                  <a:lnTo>
                    <a:pt x="96" y="64"/>
                  </a:lnTo>
                  <a:lnTo>
                    <a:pt x="101" y="56"/>
                  </a:lnTo>
                  <a:lnTo>
                    <a:pt x="106" y="47"/>
                  </a:lnTo>
                  <a:lnTo>
                    <a:pt x="111" y="38"/>
                  </a:lnTo>
                  <a:lnTo>
                    <a:pt x="115" y="28"/>
                  </a:lnTo>
                  <a:lnTo>
                    <a:pt x="119" y="19"/>
                  </a:lnTo>
                  <a:lnTo>
                    <a:pt x="122" y="9"/>
                  </a:lnTo>
                  <a:lnTo>
                    <a:pt x="126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58" name="Line 234"/>
            <p:cNvSpPr>
              <a:spLocks noChangeShapeType="1"/>
            </p:cNvSpPr>
            <p:nvPr/>
          </p:nvSpPr>
          <p:spPr bwMode="auto">
            <a:xfrm flipH="1">
              <a:off x="4014" y="1686"/>
              <a:ext cx="2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59" name="Freeform 235"/>
            <p:cNvSpPr>
              <a:spLocks/>
            </p:cNvSpPr>
            <p:nvPr/>
          </p:nvSpPr>
          <p:spPr bwMode="auto">
            <a:xfrm>
              <a:off x="4110" y="1549"/>
              <a:ext cx="38" cy="137"/>
            </a:xfrm>
            <a:custGeom>
              <a:avLst/>
              <a:gdLst>
                <a:gd name="T0" fmla="*/ 0 w 155"/>
                <a:gd name="T1" fmla="*/ 582 h 582"/>
                <a:gd name="T2" fmla="*/ 155 w 155"/>
                <a:gd name="T3" fmla="*/ 0 h 582"/>
                <a:gd name="T4" fmla="*/ 30 w 155"/>
                <a:gd name="T5" fmla="*/ 129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5" h="582">
                  <a:moveTo>
                    <a:pt x="0" y="582"/>
                  </a:moveTo>
                  <a:lnTo>
                    <a:pt x="155" y="0"/>
                  </a:lnTo>
                  <a:lnTo>
                    <a:pt x="30" y="129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60" name="Freeform 236"/>
            <p:cNvSpPr>
              <a:spLocks/>
            </p:cNvSpPr>
            <p:nvPr/>
          </p:nvSpPr>
          <p:spPr bwMode="auto">
            <a:xfrm>
              <a:off x="4154" y="1555"/>
              <a:ext cx="34" cy="123"/>
            </a:xfrm>
            <a:custGeom>
              <a:avLst/>
              <a:gdLst>
                <a:gd name="T0" fmla="*/ 142 w 142"/>
                <a:gd name="T1" fmla="*/ 0 h 518"/>
                <a:gd name="T2" fmla="*/ 131 w 142"/>
                <a:gd name="T3" fmla="*/ 18 h 518"/>
                <a:gd name="T4" fmla="*/ 120 w 142"/>
                <a:gd name="T5" fmla="*/ 36 h 518"/>
                <a:gd name="T6" fmla="*/ 111 w 142"/>
                <a:gd name="T7" fmla="*/ 56 h 518"/>
                <a:gd name="T8" fmla="*/ 100 w 142"/>
                <a:gd name="T9" fmla="*/ 74 h 518"/>
                <a:gd name="T10" fmla="*/ 90 w 142"/>
                <a:gd name="T11" fmla="*/ 93 h 518"/>
                <a:gd name="T12" fmla="*/ 81 w 142"/>
                <a:gd name="T13" fmla="*/ 112 h 518"/>
                <a:gd name="T14" fmla="*/ 72 w 142"/>
                <a:gd name="T15" fmla="*/ 131 h 518"/>
                <a:gd name="T16" fmla="*/ 64 w 142"/>
                <a:gd name="T17" fmla="*/ 151 h 518"/>
                <a:gd name="T18" fmla="*/ 56 w 142"/>
                <a:gd name="T19" fmla="*/ 170 h 518"/>
                <a:gd name="T20" fmla="*/ 49 w 142"/>
                <a:gd name="T21" fmla="*/ 190 h 518"/>
                <a:gd name="T22" fmla="*/ 43 w 142"/>
                <a:gd name="T23" fmla="*/ 209 h 518"/>
                <a:gd name="T24" fmla="*/ 36 w 142"/>
                <a:gd name="T25" fmla="*/ 230 h 518"/>
                <a:gd name="T26" fmla="*/ 30 w 142"/>
                <a:gd name="T27" fmla="*/ 250 h 518"/>
                <a:gd name="T28" fmla="*/ 25 w 142"/>
                <a:gd name="T29" fmla="*/ 270 h 518"/>
                <a:gd name="T30" fmla="*/ 20 w 142"/>
                <a:gd name="T31" fmla="*/ 290 h 518"/>
                <a:gd name="T32" fmla="*/ 16 w 142"/>
                <a:gd name="T33" fmla="*/ 309 h 518"/>
                <a:gd name="T34" fmla="*/ 12 w 142"/>
                <a:gd name="T35" fmla="*/ 329 h 518"/>
                <a:gd name="T36" fmla="*/ 9 w 142"/>
                <a:gd name="T37" fmla="*/ 349 h 518"/>
                <a:gd name="T38" fmla="*/ 6 w 142"/>
                <a:gd name="T39" fmla="*/ 369 h 518"/>
                <a:gd name="T40" fmla="*/ 3 w 142"/>
                <a:gd name="T41" fmla="*/ 389 h 518"/>
                <a:gd name="T42" fmla="*/ 2 w 142"/>
                <a:gd name="T43" fmla="*/ 408 h 518"/>
                <a:gd name="T44" fmla="*/ 1 w 142"/>
                <a:gd name="T45" fmla="*/ 427 h 518"/>
                <a:gd name="T46" fmla="*/ 0 w 142"/>
                <a:gd name="T47" fmla="*/ 446 h 518"/>
                <a:gd name="T48" fmla="*/ 0 w 142"/>
                <a:gd name="T49" fmla="*/ 464 h 518"/>
                <a:gd name="T50" fmla="*/ 1 w 142"/>
                <a:gd name="T51" fmla="*/ 483 h 518"/>
                <a:gd name="T52" fmla="*/ 2 w 142"/>
                <a:gd name="T53" fmla="*/ 501 h 518"/>
                <a:gd name="T54" fmla="*/ 3 w 142"/>
                <a:gd name="T55" fmla="*/ 518 h 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42" h="518">
                  <a:moveTo>
                    <a:pt x="142" y="0"/>
                  </a:moveTo>
                  <a:lnTo>
                    <a:pt x="131" y="18"/>
                  </a:lnTo>
                  <a:lnTo>
                    <a:pt x="120" y="36"/>
                  </a:lnTo>
                  <a:lnTo>
                    <a:pt x="111" y="56"/>
                  </a:lnTo>
                  <a:lnTo>
                    <a:pt x="100" y="74"/>
                  </a:lnTo>
                  <a:lnTo>
                    <a:pt x="90" y="93"/>
                  </a:lnTo>
                  <a:lnTo>
                    <a:pt x="81" y="112"/>
                  </a:lnTo>
                  <a:lnTo>
                    <a:pt x="72" y="131"/>
                  </a:lnTo>
                  <a:lnTo>
                    <a:pt x="64" y="151"/>
                  </a:lnTo>
                  <a:lnTo>
                    <a:pt x="56" y="170"/>
                  </a:lnTo>
                  <a:lnTo>
                    <a:pt x="49" y="190"/>
                  </a:lnTo>
                  <a:lnTo>
                    <a:pt x="43" y="209"/>
                  </a:lnTo>
                  <a:lnTo>
                    <a:pt x="36" y="230"/>
                  </a:lnTo>
                  <a:lnTo>
                    <a:pt x="30" y="250"/>
                  </a:lnTo>
                  <a:lnTo>
                    <a:pt x="25" y="270"/>
                  </a:lnTo>
                  <a:lnTo>
                    <a:pt x="20" y="290"/>
                  </a:lnTo>
                  <a:lnTo>
                    <a:pt x="16" y="309"/>
                  </a:lnTo>
                  <a:lnTo>
                    <a:pt x="12" y="329"/>
                  </a:lnTo>
                  <a:lnTo>
                    <a:pt x="9" y="349"/>
                  </a:lnTo>
                  <a:lnTo>
                    <a:pt x="6" y="369"/>
                  </a:lnTo>
                  <a:lnTo>
                    <a:pt x="3" y="389"/>
                  </a:lnTo>
                  <a:lnTo>
                    <a:pt x="2" y="408"/>
                  </a:lnTo>
                  <a:lnTo>
                    <a:pt x="1" y="427"/>
                  </a:lnTo>
                  <a:lnTo>
                    <a:pt x="0" y="446"/>
                  </a:lnTo>
                  <a:lnTo>
                    <a:pt x="0" y="464"/>
                  </a:lnTo>
                  <a:lnTo>
                    <a:pt x="1" y="483"/>
                  </a:lnTo>
                  <a:lnTo>
                    <a:pt x="2" y="501"/>
                  </a:lnTo>
                  <a:lnTo>
                    <a:pt x="3" y="51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61" name="Freeform 237"/>
            <p:cNvSpPr>
              <a:spLocks/>
            </p:cNvSpPr>
            <p:nvPr/>
          </p:nvSpPr>
          <p:spPr bwMode="auto">
            <a:xfrm>
              <a:off x="4188" y="1549"/>
              <a:ext cx="22" cy="6"/>
            </a:xfrm>
            <a:custGeom>
              <a:avLst/>
              <a:gdLst>
                <a:gd name="T0" fmla="*/ 91 w 91"/>
                <a:gd name="T1" fmla="*/ 31 h 31"/>
                <a:gd name="T2" fmla="*/ 90 w 91"/>
                <a:gd name="T3" fmla="*/ 26 h 31"/>
                <a:gd name="T4" fmla="*/ 87 w 91"/>
                <a:gd name="T5" fmla="*/ 21 h 31"/>
                <a:gd name="T6" fmla="*/ 84 w 91"/>
                <a:gd name="T7" fmla="*/ 15 h 31"/>
                <a:gd name="T8" fmla="*/ 81 w 91"/>
                <a:gd name="T9" fmla="*/ 11 h 31"/>
                <a:gd name="T10" fmla="*/ 78 w 91"/>
                <a:gd name="T11" fmla="*/ 8 h 31"/>
                <a:gd name="T12" fmla="*/ 74 w 91"/>
                <a:gd name="T13" fmla="*/ 5 h 31"/>
                <a:gd name="T14" fmla="*/ 69 w 91"/>
                <a:gd name="T15" fmla="*/ 3 h 31"/>
                <a:gd name="T16" fmla="*/ 64 w 91"/>
                <a:gd name="T17" fmla="*/ 1 h 31"/>
                <a:gd name="T18" fmla="*/ 60 w 91"/>
                <a:gd name="T19" fmla="*/ 0 h 31"/>
                <a:gd name="T20" fmla="*/ 55 w 91"/>
                <a:gd name="T21" fmla="*/ 0 h 31"/>
                <a:gd name="T22" fmla="*/ 49 w 91"/>
                <a:gd name="T23" fmla="*/ 0 h 31"/>
                <a:gd name="T24" fmla="*/ 44 w 91"/>
                <a:gd name="T25" fmla="*/ 1 h 31"/>
                <a:gd name="T26" fmla="*/ 38 w 91"/>
                <a:gd name="T27" fmla="*/ 3 h 31"/>
                <a:gd name="T28" fmla="*/ 32 w 91"/>
                <a:gd name="T29" fmla="*/ 5 h 31"/>
                <a:gd name="T30" fmla="*/ 27 w 91"/>
                <a:gd name="T31" fmla="*/ 8 h 31"/>
                <a:gd name="T32" fmla="*/ 22 w 91"/>
                <a:gd name="T33" fmla="*/ 11 h 31"/>
                <a:gd name="T34" fmla="*/ 15 w 91"/>
                <a:gd name="T35" fmla="*/ 15 h 31"/>
                <a:gd name="T36" fmla="*/ 10 w 91"/>
                <a:gd name="T37" fmla="*/ 21 h 31"/>
                <a:gd name="T38" fmla="*/ 6 w 91"/>
                <a:gd name="T39" fmla="*/ 26 h 31"/>
                <a:gd name="T40" fmla="*/ 0 w 91"/>
                <a:gd name="T41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1" h="31">
                  <a:moveTo>
                    <a:pt x="91" y="31"/>
                  </a:moveTo>
                  <a:lnTo>
                    <a:pt x="90" y="26"/>
                  </a:lnTo>
                  <a:lnTo>
                    <a:pt x="87" y="21"/>
                  </a:lnTo>
                  <a:lnTo>
                    <a:pt x="84" y="15"/>
                  </a:lnTo>
                  <a:lnTo>
                    <a:pt x="81" y="11"/>
                  </a:lnTo>
                  <a:lnTo>
                    <a:pt x="78" y="8"/>
                  </a:lnTo>
                  <a:lnTo>
                    <a:pt x="74" y="5"/>
                  </a:lnTo>
                  <a:lnTo>
                    <a:pt x="69" y="3"/>
                  </a:lnTo>
                  <a:lnTo>
                    <a:pt x="64" y="1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49" y="0"/>
                  </a:lnTo>
                  <a:lnTo>
                    <a:pt x="44" y="1"/>
                  </a:lnTo>
                  <a:lnTo>
                    <a:pt x="38" y="3"/>
                  </a:lnTo>
                  <a:lnTo>
                    <a:pt x="32" y="5"/>
                  </a:lnTo>
                  <a:lnTo>
                    <a:pt x="27" y="8"/>
                  </a:lnTo>
                  <a:lnTo>
                    <a:pt x="22" y="11"/>
                  </a:lnTo>
                  <a:lnTo>
                    <a:pt x="15" y="15"/>
                  </a:lnTo>
                  <a:lnTo>
                    <a:pt x="10" y="21"/>
                  </a:lnTo>
                  <a:lnTo>
                    <a:pt x="6" y="26"/>
                  </a:lnTo>
                  <a:lnTo>
                    <a:pt x="0" y="3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62" name="Freeform 238"/>
            <p:cNvSpPr>
              <a:spLocks/>
            </p:cNvSpPr>
            <p:nvPr/>
          </p:nvSpPr>
          <p:spPr bwMode="auto">
            <a:xfrm>
              <a:off x="4178" y="1555"/>
              <a:ext cx="34" cy="123"/>
            </a:xfrm>
            <a:custGeom>
              <a:avLst/>
              <a:gdLst>
                <a:gd name="T0" fmla="*/ 0 w 141"/>
                <a:gd name="T1" fmla="*/ 518 h 518"/>
                <a:gd name="T2" fmla="*/ 10 w 141"/>
                <a:gd name="T3" fmla="*/ 501 h 518"/>
                <a:gd name="T4" fmla="*/ 21 w 141"/>
                <a:gd name="T5" fmla="*/ 483 h 518"/>
                <a:gd name="T6" fmla="*/ 32 w 141"/>
                <a:gd name="T7" fmla="*/ 464 h 518"/>
                <a:gd name="T8" fmla="*/ 42 w 141"/>
                <a:gd name="T9" fmla="*/ 446 h 518"/>
                <a:gd name="T10" fmla="*/ 52 w 141"/>
                <a:gd name="T11" fmla="*/ 427 h 518"/>
                <a:gd name="T12" fmla="*/ 60 w 141"/>
                <a:gd name="T13" fmla="*/ 408 h 518"/>
                <a:gd name="T14" fmla="*/ 69 w 141"/>
                <a:gd name="T15" fmla="*/ 389 h 518"/>
                <a:gd name="T16" fmla="*/ 77 w 141"/>
                <a:gd name="T17" fmla="*/ 369 h 518"/>
                <a:gd name="T18" fmla="*/ 86 w 141"/>
                <a:gd name="T19" fmla="*/ 349 h 518"/>
                <a:gd name="T20" fmla="*/ 92 w 141"/>
                <a:gd name="T21" fmla="*/ 329 h 518"/>
                <a:gd name="T22" fmla="*/ 99 w 141"/>
                <a:gd name="T23" fmla="*/ 309 h 518"/>
                <a:gd name="T24" fmla="*/ 106 w 141"/>
                <a:gd name="T25" fmla="*/ 290 h 518"/>
                <a:gd name="T26" fmla="*/ 111 w 141"/>
                <a:gd name="T27" fmla="*/ 270 h 518"/>
                <a:gd name="T28" fmla="*/ 116 w 141"/>
                <a:gd name="T29" fmla="*/ 250 h 518"/>
                <a:gd name="T30" fmla="*/ 122 w 141"/>
                <a:gd name="T31" fmla="*/ 230 h 518"/>
                <a:gd name="T32" fmla="*/ 126 w 141"/>
                <a:gd name="T33" fmla="*/ 209 h 518"/>
                <a:gd name="T34" fmla="*/ 130 w 141"/>
                <a:gd name="T35" fmla="*/ 190 h 518"/>
                <a:gd name="T36" fmla="*/ 133 w 141"/>
                <a:gd name="T37" fmla="*/ 170 h 518"/>
                <a:gd name="T38" fmla="*/ 135 w 141"/>
                <a:gd name="T39" fmla="*/ 151 h 518"/>
                <a:gd name="T40" fmla="*/ 138 w 141"/>
                <a:gd name="T41" fmla="*/ 131 h 518"/>
                <a:gd name="T42" fmla="*/ 140 w 141"/>
                <a:gd name="T43" fmla="*/ 112 h 518"/>
                <a:gd name="T44" fmla="*/ 141 w 141"/>
                <a:gd name="T45" fmla="*/ 93 h 518"/>
                <a:gd name="T46" fmla="*/ 141 w 141"/>
                <a:gd name="T47" fmla="*/ 74 h 518"/>
                <a:gd name="T48" fmla="*/ 141 w 141"/>
                <a:gd name="T49" fmla="*/ 56 h 518"/>
                <a:gd name="T50" fmla="*/ 141 w 141"/>
                <a:gd name="T51" fmla="*/ 36 h 518"/>
                <a:gd name="T52" fmla="*/ 140 w 141"/>
                <a:gd name="T53" fmla="*/ 18 h 518"/>
                <a:gd name="T54" fmla="*/ 138 w 141"/>
                <a:gd name="T55" fmla="*/ 0 h 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41" h="518">
                  <a:moveTo>
                    <a:pt x="0" y="518"/>
                  </a:moveTo>
                  <a:lnTo>
                    <a:pt x="10" y="501"/>
                  </a:lnTo>
                  <a:lnTo>
                    <a:pt x="21" y="483"/>
                  </a:lnTo>
                  <a:lnTo>
                    <a:pt x="32" y="464"/>
                  </a:lnTo>
                  <a:lnTo>
                    <a:pt x="42" y="446"/>
                  </a:lnTo>
                  <a:lnTo>
                    <a:pt x="52" y="427"/>
                  </a:lnTo>
                  <a:lnTo>
                    <a:pt x="60" y="408"/>
                  </a:lnTo>
                  <a:lnTo>
                    <a:pt x="69" y="389"/>
                  </a:lnTo>
                  <a:lnTo>
                    <a:pt x="77" y="369"/>
                  </a:lnTo>
                  <a:lnTo>
                    <a:pt x="86" y="349"/>
                  </a:lnTo>
                  <a:lnTo>
                    <a:pt x="92" y="329"/>
                  </a:lnTo>
                  <a:lnTo>
                    <a:pt x="99" y="309"/>
                  </a:lnTo>
                  <a:lnTo>
                    <a:pt x="106" y="290"/>
                  </a:lnTo>
                  <a:lnTo>
                    <a:pt x="111" y="270"/>
                  </a:lnTo>
                  <a:lnTo>
                    <a:pt x="116" y="250"/>
                  </a:lnTo>
                  <a:lnTo>
                    <a:pt x="122" y="230"/>
                  </a:lnTo>
                  <a:lnTo>
                    <a:pt x="126" y="209"/>
                  </a:lnTo>
                  <a:lnTo>
                    <a:pt x="130" y="190"/>
                  </a:lnTo>
                  <a:lnTo>
                    <a:pt x="133" y="170"/>
                  </a:lnTo>
                  <a:lnTo>
                    <a:pt x="135" y="151"/>
                  </a:lnTo>
                  <a:lnTo>
                    <a:pt x="138" y="131"/>
                  </a:lnTo>
                  <a:lnTo>
                    <a:pt x="140" y="112"/>
                  </a:lnTo>
                  <a:lnTo>
                    <a:pt x="141" y="93"/>
                  </a:lnTo>
                  <a:lnTo>
                    <a:pt x="141" y="74"/>
                  </a:lnTo>
                  <a:lnTo>
                    <a:pt x="141" y="56"/>
                  </a:lnTo>
                  <a:lnTo>
                    <a:pt x="141" y="36"/>
                  </a:lnTo>
                  <a:lnTo>
                    <a:pt x="140" y="18"/>
                  </a:lnTo>
                  <a:lnTo>
                    <a:pt x="138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63" name="Freeform 239"/>
            <p:cNvSpPr>
              <a:spLocks/>
            </p:cNvSpPr>
            <p:nvPr/>
          </p:nvSpPr>
          <p:spPr bwMode="auto">
            <a:xfrm>
              <a:off x="4154" y="1678"/>
              <a:ext cx="24" cy="8"/>
            </a:xfrm>
            <a:custGeom>
              <a:avLst/>
              <a:gdLst>
                <a:gd name="T0" fmla="*/ 0 w 92"/>
                <a:gd name="T1" fmla="*/ 0 h 33"/>
                <a:gd name="T2" fmla="*/ 3 w 92"/>
                <a:gd name="T3" fmla="*/ 6 h 33"/>
                <a:gd name="T4" fmla="*/ 5 w 92"/>
                <a:gd name="T5" fmla="*/ 12 h 33"/>
                <a:gd name="T6" fmla="*/ 8 w 92"/>
                <a:gd name="T7" fmla="*/ 17 h 33"/>
                <a:gd name="T8" fmla="*/ 11 w 92"/>
                <a:gd name="T9" fmla="*/ 21 h 33"/>
                <a:gd name="T10" fmla="*/ 14 w 92"/>
                <a:gd name="T11" fmla="*/ 25 h 33"/>
                <a:gd name="T12" fmla="*/ 18 w 92"/>
                <a:gd name="T13" fmla="*/ 28 h 33"/>
                <a:gd name="T14" fmla="*/ 23 w 92"/>
                <a:gd name="T15" fmla="*/ 30 h 33"/>
                <a:gd name="T16" fmla="*/ 27 w 92"/>
                <a:gd name="T17" fmla="*/ 32 h 33"/>
                <a:gd name="T18" fmla="*/ 32 w 92"/>
                <a:gd name="T19" fmla="*/ 33 h 33"/>
                <a:gd name="T20" fmla="*/ 38 w 92"/>
                <a:gd name="T21" fmla="*/ 33 h 33"/>
                <a:gd name="T22" fmla="*/ 43 w 92"/>
                <a:gd name="T23" fmla="*/ 33 h 33"/>
                <a:gd name="T24" fmla="*/ 48 w 92"/>
                <a:gd name="T25" fmla="*/ 32 h 33"/>
                <a:gd name="T26" fmla="*/ 53 w 92"/>
                <a:gd name="T27" fmla="*/ 30 h 33"/>
                <a:gd name="T28" fmla="*/ 60 w 92"/>
                <a:gd name="T29" fmla="*/ 28 h 33"/>
                <a:gd name="T30" fmla="*/ 65 w 92"/>
                <a:gd name="T31" fmla="*/ 25 h 33"/>
                <a:gd name="T32" fmla="*/ 70 w 92"/>
                <a:gd name="T33" fmla="*/ 21 h 33"/>
                <a:gd name="T34" fmla="*/ 76 w 92"/>
                <a:gd name="T35" fmla="*/ 17 h 33"/>
                <a:gd name="T36" fmla="*/ 81 w 92"/>
                <a:gd name="T37" fmla="*/ 12 h 33"/>
                <a:gd name="T38" fmla="*/ 86 w 92"/>
                <a:gd name="T39" fmla="*/ 6 h 33"/>
                <a:gd name="T40" fmla="*/ 92 w 92"/>
                <a:gd name="T4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2" h="33">
                  <a:moveTo>
                    <a:pt x="0" y="0"/>
                  </a:moveTo>
                  <a:lnTo>
                    <a:pt x="3" y="6"/>
                  </a:lnTo>
                  <a:lnTo>
                    <a:pt x="5" y="12"/>
                  </a:lnTo>
                  <a:lnTo>
                    <a:pt x="8" y="17"/>
                  </a:lnTo>
                  <a:lnTo>
                    <a:pt x="11" y="21"/>
                  </a:lnTo>
                  <a:lnTo>
                    <a:pt x="14" y="25"/>
                  </a:lnTo>
                  <a:lnTo>
                    <a:pt x="18" y="28"/>
                  </a:lnTo>
                  <a:lnTo>
                    <a:pt x="23" y="30"/>
                  </a:lnTo>
                  <a:lnTo>
                    <a:pt x="27" y="32"/>
                  </a:lnTo>
                  <a:lnTo>
                    <a:pt x="32" y="33"/>
                  </a:lnTo>
                  <a:lnTo>
                    <a:pt x="38" y="33"/>
                  </a:lnTo>
                  <a:lnTo>
                    <a:pt x="43" y="33"/>
                  </a:lnTo>
                  <a:lnTo>
                    <a:pt x="48" y="32"/>
                  </a:lnTo>
                  <a:lnTo>
                    <a:pt x="53" y="30"/>
                  </a:lnTo>
                  <a:lnTo>
                    <a:pt x="60" y="28"/>
                  </a:lnTo>
                  <a:lnTo>
                    <a:pt x="65" y="25"/>
                  </a:lnTo>
                  <a:lnTo>
                    <a:pt x="70" y="21"/>
                  </a:lnTo>
                  <a:lnTo>
                    <a:pt x="76" y="17"/>
                  </a:lnTo>
                  <a:lnTo>
                    <a:pt x="81" y="12"/>
                  </a:lnTo>
                  <a:lnTo>
                    <a:pt x="86" y="6"/>
                  </a:lnTo>
                  <a:lnTo>
                    <a:pt x="92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64" name="Line 240"/>
            <p:cNvSpPr>
              <a:spLocks noChangeShapeType="1"/>
            </p:cNvSpPr>
            <p:nvPr/>
          </p:nvSpPr>
          <p:spPr bwMode="auto">
            <a:xfrm flipH="1">
              <a:off x="4614" y="1407"/>
              <a:ext cx="823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65" name="Line 241"/>
            <p:cNvSpPr>
              <a:spLocks noChangeShapeType="1"/>
            </p:cNvSpPr>
            <p:nvPr/>
          </p:nvSpPr>
          <p:spPr bwMode="auto">
            <a:xfrm>
              <a:off x="5515" y="1484"/>
              <a:ext cx="0" cy="941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66" name="Line 242"/>
            <p:cNvSpPr>
              <a:spLocks noChangeShapeType="1"/>
            </p:cNvSpPr>
            <p:nvPr/>
          </p:nvSpPr>
          <p:spPr bwMode="auto">
            <a:xfrm>
              <a:off x="5515" y="2425"/>
              <a:ext cx="0" cy="965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67" name="Freeform 243"/>
            <p:cNvSpPr>
              <a:spLocks/>
            </p:cNvSpPr>
            <p:nvPr/>
          </p:nvSpPr>
          <p:spPr bwMode="auto">
            <a:xfrm>
              <a:off x="5282" y="1786"/>
              <a:ext cx="52" cy="337"/>
            </a:xfrm>
            <a:custGeom>
              <a:avLst/>
              <a:gdLst>
                <a:gd name="T0" fmla="*/ 0 w 212"/>
                <a:gd name="T1" fmla="*/ 1424 h 1424"/>
                <a:gd name="T2" fmla="*/ 19 w 212"/>
                <a:gd name="T3" fmla="*/ 1394 h 1424"/>
                <a:gd name="T4" fmla="*/ 37 w 212"/>
                <a:gd name="T5" fmla="*/ 1365 h 1424"/>
                <a:gd name="T6" fmla="*/ 54 w 212"/>
                <a:gd name="T7" fmla="*/ 1334 h 1424"/>
                <a:gd name="T8" fmla="*/ 70 w 212"/>
                <a:gd name="T9" fmla="*/ 1303 h 1424"/>
                <a:gd name="T10" fmla="*/ 86 w 212"/>
                <a:gd name="T11" fmla="*/ 1271 h 1424"/>
                <a:gd name="T12" fmla="*/ 100 w 212"/>
                <a:gd name="T13" fmla="*/ 1239 h 1424"/>
                <a:gd name="T14" fmla="*/ 114 w 212"/>
                <a:gd name="T15" fmla="*/ 1208 h 1424"/>
                <a:gd name="T16" fmla="*/ 127 w 212"/>
                <a:gd name="T17" fmla="*/ 1175 h 1424"/>
                <a:gd name="T18" fmla="*/ 139 w 212"/>
                <a:gd name="T19" fmla="*/ 1142 h 1424"/>
                <a:gd name="T20" fmla="*/ 150 w 212"/>
                <a:gd name="T21" fmla="*/ 1109 h 1424"/>
                <a:gd name="T22" fmla="*/ 160 w 212"/>
                <a:gd name="T23" fmla="*/ 1075 h 1424"/>
                <a:gd name="T24" fmla="*/ 169 w 212"/>
                <a:gd name="T25" fmla="*/ 1041 h 1424"/>
                <a:gd name="T26" fmla="*/ 178 w 212"/>
                <a:gd name="T27" fmla="*/ 1007 h 1424"/>
                <a:gd name="T28" fmla="*/ 185 w 212"/>
                <a:gd name="T29" fmla="*/ 973 h 1424"/>
                <a:gd name="T30" fmla="*/ 192 w 212"/>
                <a:gd name="T31" fmla="*/ 939 h 1424"/>
                <a:gd name="T32" fmla="*/ 198 w 212"/>
                <a:gd name="T33" fmla="*/ 904 h 1424"/>
                <a:gd name="T34" fmla="*/ 202 w 212"/>
                <a:gd name="T35" fmla="*/ 869 h 1424"/>
                <a:gd name="T36" fmla="*/ 207 w 212"/>
                <a:gd name="T37" fmla="*/ 835 h 1424"/>
                <a:gd name="T38" fmla="*/ 209 w 212"/>
                <a:gd name="T39" fmla="*/ 800 h 1424"/>
                <a:gd name="T40" fmla="*/ 211 w 212"/>
                <a:gd name="T41" fmla="*/ 765 h 1424"/>
                <a:gd name="T42" fmla="*/ 212 w 212"/>
                <a:gd name="T43" fmla="*/ 730 h 1424"/>
                <a:gd name="T44" fmla="*/ 212 w 212"/>
                <a:gd name="T45" fmla="*/ 695 h 1424"/>
                <a:gd name="T46" fmla="*/ 211 w 212"/>
                <a:gd name="T47" fmla="*/ 660 h 1424"/>
                <a:gd name="T48" fmla="*/ 209 w 212"/>
                <a:gd name="T49" fmla="*/ 625 h 1424"/>
                <a:gd name="T50" fmla="*/ 207 w 212"/>
                <a:gd name="T51" fmla="*/ 590 h 1424"/>
                <a:gd name="T52" fmla="*/ 202 w 212"/>
                <a:gd name="T53" fmla="*/ 555 h 1424"/>
                <a:gd name="T54" fmla="*/ 198 w 212"/>
                <a:gd name="T55" fmla="*/ 520 h 1424"/>
                <a:gd name="T56" fmla="*/ 192 w 212"/>
                <a:gd name="T57" fmla="*/ 486 h 1424"/>
                <a:gd name="T58" fmla="*/ 185 w 212"/>
                <a:gd name="T59" fmla="*/ 451 h 1424"/>
                <a:gd name="T60" fmla="*/ 178 w 212"/>
                <a:gd name="T61" fmla="*/ 417 h 1424"/>
                <a:gd name="T62" fmla="*/ 169 w 212"/>
                <a:gd name="T63" fmla="*/ 383 h 1424"/>
                <a:gd name="T64" fmla="*/ 160 w 212"/>
                <a:gd name="T65" fmla="*/ 349 h 1424"/>
                <a:gd name="T66" fmla="*/ 150 w 212"/>
                <a:gd name="T67" fmla="*/ 315 h 1424"/>
                <a:gd name="T68" fmla="*/ 139 w 212"/>
                <a:gd name="T69" fmla="*/ 282 h 1424"/>
                <a:gd name="T70" fmla="*/ 127 w 212"/>
                <a:gd name="T71" fmla="*/ 250 h 1424"/>
                <a:gd name="T72" fmla="*/ 114 w 212"/>
                <a:gd name="T73" fmla="*/ 217 h 1424"/>
                <a:gd name="T74" fmla="*/ 100 w 212"/>
                <a:gd name="T75" fmla="*/ 185 h 1424"/>
                <a:gd name="T76" fmla="*/ 86 w 212"/>
                <a:gd name="T77" fmla="*/ 153 h 1424"/>
                <a:gd name="T78" fmla="*/ 70 w 212"/>
                <a:gd name="T79" fmla="*/ 121 h 1424"/>
                <a:gd name="T80" fmla="*/ 54 w 212"/>
                <a:gd name="T81" fmla="*/ 90 h 1424"/>
                <a:gd name="T82" fmla="*/ 37 w 212"/>
                <a:gd name="T83" fmla="*/ 60 h 1424"/>
                <a:gd name="T84" fmla="*/ 19 w 212"/>
                <a:gd name="T85" fmla="*/ 30 h 1424"/>
                <a:gd name="T86" fmla="*/ 0 w 212"/>
                <a:gd name="T87" fmla="*/ 0 h 1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2" h="1424">
                  <a:moveTo>
                    <a:pt x="0" y="1424"/>
                  </a:moveTo>
                  <a:lnTo>
                    <a:pt x="19" y="1394"/>
                  </a:lnTo>
                  <a:lnTo>
                    <a:pt x="37" y="1365"/>
                  </a:lnTo>
                  <a:lnTo>
                    <a:pt x="54" y="1334"/>
                  </a:lnTo>
                  <a:lnTo>
                    <a:pt x="70" y="1303"/>
                  </a:lnTo>
                  <a:lnTo>
                    <a:pt x="86" y="1271"/>
                  </a:lnTo>
                  <a:lnTo>
                    <a:pt x="100" y="1239"/>
                  </a:lnTo>
                  <a:lnTo>
                    <a:pt x="114" y="1208"/>
                  </a:lnTo>
                  <a:lnTo>
                    <a:pt x="127" y="1175"/>
                  </a:lnTo>
                  <a:lnTo>
                    <a:pt x="139" y="1142"/>
                  </a:lnTo>
                  <a:lnTo>
                    <a:pt x="150" y="1109"/>
                  </a:lnTo>
                  <a:lnTo>
                    <a:pt x="160" y="1075"/>
                  </a:lnTo>
                  <a:lnTo>
                    <a:pt x="169" y="1041"/>
                  </a:lnTo>
                  <a:lnTo>
                    <a:pt x="178" y="1007"/>
                  </a:lnTo>
                  <a:lnTo>
                    <a:pt x="185" y="973"/>
                  </a:lnTo>
                  <a:lnTo>
                    <a:pt x="192" y="939"/>
                  </a:lnTo>
                  <a:lnTo>
                    <a:pt x="198" y="904"/>
                  </a:lnTo>
                  <a:lnTo>
                    <a:pt x="202" y="869"/>
                  </a:lnTo>
                  <a:lnTo>
                    <a:pt x="207" y="835"/>
                  </a:lnTo>
                  <a:lnTo>
                    <a:pt x="209" y="800"/>
                  </a:lnTo>
                  <a:lnTo>
                    <a:pt x="211" y="765"/>
                  </a:lnTo>
                  <a:lnTo>
                    <a:pt x="212" y="730"/>
                  </a:lnTo>
                  <a:lnTo>
                    <a:pt x="212" y="695"/>
                  </a:lnTo>
                  <a:lnTo>
                    <a:pt x="211" y="660"/>
                  </a:lnTo>
                  <a:lnTo>
                    <a:pt x="209" y="625"/>
                  </a:lnTo>
                  <a:lnTo>
                    <a:pt x="207" y="590"/>
                  </a:lnTo>
                  <a:lnTo>
                    <a:pt x="202" y="555"/>
                  </a:lnTo>
                  <a:lnTo>
                    <a:pt x="198" y="520"/>
                  </a:lnTo>
                  <a:lnTo>
                    <a:pt x="192" y="486"/>
                  </a:lnTo>
                  <a:lnTo>
                    <a:pt x="185" y="451"/>
                  </a:lnTo>
                  <a:lnTo>
                    <a:pt x="178" y="417"/>
                  </a:lnTo>
                  <a:lnTo>
                    <a:pt x="169" y="383"/>
                  </a:lnTo>
                  <a:lnTo>
                    <a:pt x="160" y="349"/>
                  </a:lnTo>
                  <a:lnTo>
                    <a:pt x="150" y="315"/>
                  </a:lnTo>
                  <a:lnTo>
                    <a:pt x="139" y="282"/>
                  </a:lnTo>
                  <a:lnTo>
                    <a:pt x="127" y="250"/>
                  </a:lnTo>
                  <a:lnTo>
                    <a:pt x="114" y="217"/>
                  </a:lnTo>
                  <a:lnTo>
                    <a:pt x="100" y="185"/>
                  </a:lnTo>
                  <a:lnTo>
                    <a:pt x="86" y="153"/>
                  </a:lnTo>
                  <a:lnTo>
                    <a:pt x="70" y="121"/>
                  </a:lnTo>
                  <a:lnTo>
                    <a:pt x="54" y="90"/>
                  </a:lnTo>
                  <a:lnTo>
                    <a:pt x="37" y="60"/>
                  </a:lnTo>
                  <a:lnTo>
                    <a:pt x="19" y="3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68" name="Freeform 244"/>
            <p:cNvSpPr>
              <a:spLocks/>
            </p:cNvSpPr>
            <p:nvPr/>
          </p:nvSpPr>
          <p:spPr bwMode="auto">
            <a:xfrm>
              <a:off x="4535" y="1407"/>
              <a:ext cx="79" cy="77"/>
            </a:xfrm>
            <a:custGeom>
              <a:avLst/>
              <a:gdLst>
                <a:gd name="T0" fmla="*/ 323 w 323"/>
                <a:gd name="T1" fmla="*/ 0 h 323"/>
                <a:gd name="T2" fmla="*/ 306 w 323"/>
                <a:gd name="T3" fmla="*/ 1 h 323"/>
                <a:gd name="T4" fmla="*/ 288 w 323"/>
                <a:gd name="T5" fmla="*/ 2 h 323"/>
                <a:gd name="T6" fmla="*/ 271 w 323"/>
                <a:gd name="T7" fmla="*/ 4 h 323"/>
                <a:gd name="T8" fmla="*/ 254 w 323"/>
                <a:gd name="T9" fmla="*/ 7 h 323"/>
                <a:gd name="T10" fmla="*/ 237 w 323"/>
                <a:gd name="T11" fmla="*/ 11 h 323"/>
                <a:gd name="T12" fmla="*/ 220 w 323"/>
                <a:gd name="T13" fmla="*/ 17 h 323"/>
                <a:gd name="T14" fmla="*/ 203 w 323"/>
                <a:gd name="T15" fmla="*/ 23 h 323"/>
                <a:gd name="T16" fmla="*/ 187 w 323"/>
                <a:gd name="T17" fmla="*/ 29 h 323"/>
                <a:gd name="T18" fmla="*/ 171 w 323"/>
                <a:gd name="T19" fmla="*/ 38 h 323"/>
                <a:gd name="T20" fmla="*/ 157 w 323"/>
                <a:gd name="T21" fmla="*/ 46 h 323"/>
                <a:gd name="T22" fmla="*/ 142 w 323"/>
                <a:gd name="T23" fmla="*/ 56 h 323"/>
                <a:gd name="T24" fmla="*/ 128 w 323"/>
                <a:gd name="T25" fmla="*/ 65 h 323"/>
                <a:gd name="T26" fmla="*/ 114 w 323"/>
                <a:gd name="T27" fmla="*/ 77 h 323"/>
                <a:gd name="T28" fmla="*/ 101 w 323"/>
                <a:gd name="T29" fmla="*/ 89 h 323"/>
                <a:gd name="T30" fmla="*/ 89 w 323"/>
                <a:gd name="T31" fmla="*/ 100 h 323"/>
                <a:gd name="T32" fmla="*/ 77 w 323"/>
                <a:gd name="T33" fmla="*/ 114 h 323"/>
                <a:gd name="T34" fmla="*/ 66 w 323"/>
                <a:gd name="T35" fmla="*/ 128 h 323"/>
                <a:gd name="T36" fmla="*/ 56 w 323"/>
                <a:gd name="T37" fmla="*/ 142 h 323"/>
                <a:gd name="T38" fmla="*/ 46 w 323"/>
                <a:gd name="T39" fmla="*/ 157 h 323"/>
                <a:gd name="T40" fmla="*/ 38 w 323"/>
                <a:gd name="T41" fmla="*/ 171 h 323"/>
                <a:gd name="T42" fmla="*/ 30 w 323"/>
                <a:gd name="T43" fmla="*/ 187 h 323"/>
                <a:gd name="T44" fmla="*/ 23 w 323"/>
                <a:gd name="T45" fmla="*/ 203 h 323"/>
                <a:gd name="T46" fmla="*/ 17 w 323"/>
                <a:gd name="T47" fmla="*/ 220 h 323"/>
                <a:gd name="T48" fmla="*/ 12 w 323"/>
                <a:gd name="T49" fmla="*/ 237 h 323"/>
                <a:gd name="T50" fmla="*/ 8 w 323"/>
                <a:gd name="T51" fmla="*/ 254 h 323"/>
                <a:gd name="T52" fmla="*/ 4 w 323"/>
                <a:gd name="T53" fmla="*/ 271 h 323"/>
                <a:gd name="T54" fmla="*/ 2 w 323"/>
                <a:gd name="T55" fmla="*/ 288 h 323"/>
                <a:gd name="T56" fmla="*/ 1 w 323"/>
                <a:gd name="T57" fmla="*/ 306 h 323"/>
                <a:gd name="T58" fmla="*/ 0 w 323"/>
                <a:gd name="T59" fmla="*/ 323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3" h="323">
                  <a:moveTo>
                    <a:pt x="323" y="0"/>
                  </a:moveTo>
                  <a:lnTo>
                    <a:pt x="306" y="1"/>
                  </a:lnTo>
                  <a:lnTo>
                    <a:pt x="288" y="2"/>
                  </a:lnTo>
                  <a:lnTo>
                    <a:pt x="271" y="4"/>
                  </a:lnTo>
                  <a:lnTo>
                    <a:pt x="254" y="7"/>
                  </a:lnTo>
                  <a:lnTo>
                    <a:pt x="237" y="11"/>
                  </a:lnTo>
                  <a:lnTo>
                    <a:pt x="220" y="17"/>
                  </a:lnTo>
                  <a:lnTo>
                    <a:pt x="203" y="23"/>
                  </a:lnTo>
                  <a:lnTo>
                    <a:pt x="187" y="29"/>
                  </a:lnTo>
                  <a:lnTo>
                    <a:pt x="171" y="38"/>
                  </a:lnTo>
                  <a:lnTo>
                    <a:pt x="157" y="46"/>
                  </a:lnTo>
                  <a:lnTo>
                    <a:pt x="142" y="56"/>
                  </a:lnTo>
                  <a:lnTo>
                    <a:pt x="128" y="65"/>
                  </a:lnTo>
                  <a:lnTo>
                    <a:pt x="114" y="77"/>
                  </a:lnTo>
                  <a:lnTo>
                    <a:pt x="101" y="89"/>
                  </a:lnTo>
                  <a:lnTo>
                    <a:pt x="89" y="100"/>
                  </a:lnTo>
                  <a:lnTo>
                    <a:pt x="77" y="114"/>
                  </a:lnTo>
                  <a:lnTo>
                    <a:pt x="66" y="128"/>
                  </a:lnTo>
                  <a:lnTo>
                    <a:pt x="56" y="142"/>
                  </a:lnTo>
                  <a:lnTo>
                    <a:pt x="46" y="157"/>
                  </a:lnTo>
                  <a:lnTo>
                    <a:pt x="38" y="171"/>
                  </a:lnTo>
                  <a:lnTo>
                    <a:pt x="30" y="187"/>
                  </a:lnTo>
                  <a:lnTo>
                    <a:pt x="23" y="203"/>
                  </a:lnTo>
                  <a:lnTo>
                    <a:pt x="17" y="220"/>
                  </a:lnTo>
                  <a:lnTo>
                    <a:pt x="12" y="237"/>
                  </a:lnTo>
                  <a:lnTo>
                    <a:pt x="8" y="254"/>
                  </a:lnTo>
                  <a:lnTo>
                    <a:pt x="4" y="271"/>
                  </a:lnTo>
                  <a:lnTo>
                    <a:pt x="2" y="288"/>
                  </a:lnTo>
                  <a:lnTo>
                    <a:pt x="1" y="306"/>
                  </a:lnTo>
                  <a:lnTo>
                    <a:pt x="0" y="323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69" name="Freeform 245"/>
            <p:cNvSpPr>
              <a:spLocks/>
            </p:cNvSpPr>
            <p:nvPr/>
          </p:nvSpPr>
          <p:spPr bwMode="auto">
            <a:xfrm>
              <a:off x="5437" y="1407"/>
              <a:ext cx="78" cy="77"/>
            </a:xfrm>
            <a:custGeom>
              <a:avLst/>
              <a:gdLst>
                <a:gd name="T0" fmla="*/ 324 w 324"/>
                <a:gd name="T1" fmla="*/ 323 h 323"/>
                <a:gd name="T2" fmla="*/ 324 w 324"/>
                <a:gd name="T3" fmla="*/ 306 h 323"/>
                <a:gd name="T4" fmla="*/ 322 w 324"/>
                <a:gd name="T5" fmla="*/ 288 h 323"/>
                <a:gd name="T6" fmla="*/ 320 w 324"/>
                <a:gd name="T7" fmla="*/ 271 h 323"/>
                <a:gd name="T8" fmla="*/ 316 w 324"/>
                <a:gd name="T9" fmla="*/ 254 h 323"/>
                <a:gd name="T10" fmla="*/ 312 w 324"/>
                <a:gd name="T11" fmla="*/ 237 h 323"/>
                <a:gd name="T12" fmla="*/ 307 w 324"/>
                <a:gd name="T13" fmla="*/ 220 h 323"/>
                <a:gd name="T14" fmla="*/ 300 w 324"/>
                <a:gd name="T15" fmla="*/ 203 h 323"/>
                <a:gd name="T16" fmla="*/ 294 w 324"/>
                <a:gd name="T17" fmla="*/ 187 h 323"/>
                <a:gd name="T18" fmla="*/ 286 w 324"/>
                <a:gd name="T19" fmla="*/ 171 h 323"/>
                <a:gd name="T20" fmla="*/ 277 w 324"/>
                <a:gd name="T21" fmla="*/ 157 h 323"/>
                <a:gd name="T22" fmla="*/ 268 w 324"/>
                <a:gd name="T23" fmla="*/ 142 h 323"/>
                <a:gd name="T24" fmla="*/ 258 w 324"/>
                <a:gd name="T25" fmla="*/ 128 h 323"/>
                <a:gd name="T26" fmla="*/ 246 w 324"/>
                <a:gd name="T27" fmla="*/ 114 h 323"/>
                <a:gd name="T28" fmla="*/ 235 w 324"/>
                <a:gd name="T29" fmla="*/ 100 h 323"/>
                <a:gd name="T30" fmla="*/ 223 w 324"/>
                <a:gd name="T31" fmla="*/ 89 h 323"/>
                <a:gd name="T32" fmla="*/ 210 w 324"/>
                <a:gd name="T33" fmla="*/ 77 h 323"/>
                <a:gd name="T34" fmla="*/ 196 w 324"/>
                <a:gd name="T35" fmla="*/ 65 h 323"/>
                <a:gd name="T36" fmla="*/ 182 w 324"/>
                <a:gd name="T37" fmla="*/ 56 h 323"/>
                <a:gd name="T38" fmla="*/ 167 w 324"/>
                <a:gd name="T39" fmla="*/ 46 h 323"/>
                <a:gd name="T40" fmla="*/ 152 w 324"/>
                <a:gd name="T41" fmla="*/ 38 h 323"/>
                <a:gd name="T42" fmla="*/ 136 w 324"/>
                <a:gd name="T43" fmla="*/ 29 h 323"/>
                <a:gd name="T44" fmla="*/ 120 w 324"/>
                <a:gd name="T45" fmla="*/ 23 h 323"/>
                <a:gd name="T46" fmla="*/ 104 w 324"/>
                <a:gd name="T47" fmla="*/ 17 h 323"/>
                <a:gd name="T48" fmla="*/ 87 w 324"/>
                <a:gd name="T49" fmla="*/ 11 h 323"/>
                <a:gd name="T50" fmla="*/ 70 w 324"/>
                <a:gd name="T51" fmla="*/ 7 h 323"/>
                <a:gd name="T52" fmla="*/ 53 w 324"/>
                <a:gd name="T53" fmla="*/ 4 h 323"/>
                <a:gd name="T54" fmla="*/ 35 w 324"/>
                <a:gd name="T55" fmla="*/ 2 h 323"/>
                <a:gd name="T56" fmla="*/ 18 w 324"/>
                <a:gd name="T57" fmla="*/ 1 h 323"/>
                <a:gd name="T58" fmla="*/ 0 w 324"/>
                <a:gd name="T59" fmla="*/ 0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4" h="323">
                  <a:moveTo>
                    <a:pt x="324" y="323"/>
                  </a:moveTo>
                  <a:lnTo>
                    <a:pt x="324" y="306"/>
                  </a:lnTo>
                  <a:lnTo>
                    <a:pt x="322" y="288"/>
                  </a:lnTo>
                  <a:lnTo>
                    <a:pt x="320" y="271"/>
                  </a:lnTo>
                  <a:lnTo>
                    <a:pt x="316" y="254"/>
                  </a:lnTo>
                  <a:lnTo>
                    <a:pt x="312" y="237"/>
                  </a:lnTo>
                  <a:lnTo>
                    <a:pt x="307" y="220"/>
                  </a:lnTo>
                  <a:lnTo>
                    <a:pt x="300" y="203"/>
                  </a:lnTo>
                  <a:lnTo>
                    <a:pt x="294" y="187"/>
                  </a:lnTo>
                  <a:lnTo>
                    <a:pt x="286" y="171"/>
                  </a:lnTo>
                  <a:lnTo>
                    <a:pt x="277" y="157"/>
                  </a:lnTo>
                  <a:lnTo>
                    <a:pt x="268" y="142"/>
                  </a:lnTo>
                  <a:lnTo>
                    <a:pt x="258" y="128"/>
                  </a:lnTo>
                  <a:lnTo>
                    <a:pt x="246" y="114"/>
                  </a:lnTo>
                  <a:lnTo>
                    <a:pt x="235" y="100"/>
                  </a:lnTo>
                  <a:lnTo>
                    <a:pt x="223" y="89"/>
                  </a:lnTo>
                  <a:lnTo>
                    <a:pt x="210" y="77"/>
                  </a:lnTo>
                  <a:lnTo>
                    <a:pt x="196" y="65"/>
                  </a:lnTo>
                  <a:lnTo>
                    <a:pt x="182" y="56"/>
                  </a:lnTo>
                  <a:lnTo>
                    <a:pt x="167" y="46"/>
                  </a:lnTo>
                  <a:lnTo>
                    <a:pt x="152" y="38"/>
                  </a:lnTo>
                  <a:lnTo>
                    <a:pt x="136" y="29"/>
                  </a:lnTo>
                  <a:lnTo>
                    <a:pt x="120" y="23"/>
                  </a:lnTo>
                  <a:lnTo>
                    <a:pt x="104" y="17"/>
                  </a:lnTo>
                  <a:lnTo>
                    <a:pt x="87" y="11"/>
                  </a:lnTo>
                  <a:lnTo>
                    <a:pt x="70" y="7"/>
                  </a:lnTo>
                  <a:lnTo>
                    <a:pt x="53" y="4"/>
                  </a:lnTo>
                  <a:lnTo>
                    <a:pt x="35" y="2"/>
                  </a:lnTo>
                  <a:lnTo>
                    <a:pt x="18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70" name="Line 246"/>
            <p:cNvSpPr>
              <a:spLocks noChangeShapeType="1"/>
            </p:cNvSpPr>
            <p:nvPr/>
          </p:nvSpPr>
          <p:spPr bwMode="auto">
            <a:xfrm flipH="1">
              <a:off x="5298" y="1813"/>
              <a:ext cx="217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71" name="Line 247"/>
            <p:cNvSpPr>
              <a:spLocks noChangeShapeType="1"/>
            </p:cNvSpPr>
            <p:nvPr/>
          </p:nvSpPr>
          <p:spPr bwMode="auto">
            <a:xfrm flipV="1">
              <a:off x="4535" y="1407"/>
              <a:ext cx="256" cy="2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72" name="Line 248"/>
            <p:cNvSpPr>
              <a:spLocks noChangeShapeType="1"/>
            </p:cNvSpPr>
            <p:nvPr/>
          </p:nvSpPr>
          <p:spPr bwMode="auto">
            <a:xfrm flipV="1">
              <a:off x="4737" y="1407"/>
              <a:ext cx="329" cy="3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73" name="Line 249"/>
            <p:cNvSpPr>
              <a:spLocks noChangeShapeType="1"/>
            </p:cNvSpPr>
            <p:nvPr/>
          </p:nvSpPr>
          <p:spPr bwMode="auto">
            <a:xfrm flipV="1">
              <a:off x="5095" y="1407"/>
              <a:ext cx="247" cy="24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74" name="Line 250"/>
            <p:cNvSpPr>
              <a:spLocks noChangeShapeType="1"/>
            </p:cNvSpPr>
            <p:nvPr/>
          </p:nvSpPr>
          <p:spPr bwMode="auto">
            <a:xfrm flipV="1">
              <a:off x="5270" y="1510"/>
              <a:ext cx="245" cy="24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75" name="Line 251"/>
            <p:cNvSpPr>
              <a:spLocks noChangeShapeType="1"/>
            </p:cNvSpPr>
            <p:nvPr/>
          </p:nvSpPr>
          <p:spPr bwMode="auto">
            <a:xfrm flipV="1">
              <a:off x="5488" y="1786"/>
              <a:ext cx="27" cy="2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76" name="Line 252"/>
            <p:cNvSpPr>
              <a:spLocks noChangeShapeType="1"/>
            </p:cNvSpPr>
            <p:nvPr/>
          </p:nvSpPr>
          <p:spPr bwMode="auto">
            <a:xfrm flipH="1">
              <a:off x="5445" y="1956"/>
              <a:ext cx="15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77" name="Line 253"/>
            <p:cNvSpPr>
              <a:spLocks noChangeShapeType="1"/>
            </p:cNvSpPr>
            <p:nvPr/>
          </p:nvSpPr>
          <p:spPr bwMode="auto">
            <a:xfrm flipH="1">
              <a:off x="5390" y="1956"/>
              <a:ext cx="2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78" name="Line 254"/>
            <p:cNvSpPr>
              <a:spLocks noChangeShapeType="1"/>
            </p:cNvSpPr>
            <p:nvPr/>
          </p:nvSpPr>
          <p:spPr bwMode="auto">
            <a:xfrm flipH="1">
              <a:off x="5201" y="1956"/>
              <a:ext cx="15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79" name="Line 255"/>
            <p:cNvSpPr>
              <a:spLocks noChangeShapeType="1"/>
            </p:cNvSpPr>
            <p:nvPr/>
          </p:nvSpPr>
          <p:spPr bwMode="auto">
            <a:xfrm flipV="1">
              <a:off x="5025" y="1809"/>
              <a:ext cx="0" cy="14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80" name="Line 256"/>
            <p:cNvSpPr>
              <a:spLocks noChangeShapeType="1"/>
            </p:cNvSpPr>
            <p:nvPr/>
          </p:nvSpPr>
          <p:spPr bwMode="auto">
            <a:xfrm flipV="1">
              <a:off x="5025" y="1753"/>
              <a:ext cx="0" cy="2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81" name="Line 257"/>
            <p:cNvSpPr>
              <a:spLocks noChangeShapeType="1"/>
            </p:cNvSpPr>
            <p:nvPr/>
          </p:nvSpPr>
          <p:spPr bwMode="auto">
            <a:xfrm flipV="1">
              <a:off x="5025" y="1577"/>
              <a:ext cx="0" cy="14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82" name="Line 258"/>
            <p:cNvSpPr>
              <a:spLocks noChangeShapeType="1"/>
            </p:cNvSpPr>
            <p:nvPr/>
          </p:nvSpPr>
          <p:spPr bwMode="auto">
            <a:xfrm>
              <a:off x="4535" y="1481"/>
              <a:ext cx="0" cy="190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83" name="Freeform 259"/>
            <p:cNvSpPr>
              <a:spLocks/>
            </p:cNvSpPr>
            <p:nvPr/>
          </p:nvSpPr>
          <p:spPr bwMode="auto">
            <a:xfrm>
              <a:off x="4807" y="1647"/>
              <a:ext cx="435" cy="89"/>
            </a:xfrm>
            <a:custGeom>
              <a:avLst/>
              <a:gdLst>
                <a:gd name="T0" fmla="*/ 1839 w 1839"/>
                <a:gd name="T1" fmla="*/ 381 h 381"/>
                <a:gd name="T2" fmla="*/ 1815 w 1839"/>
                <a:gd name="T3" fmla="*/ 357 h 381"/>
                <a:gd name="T4" fmla="*/ 1788 w 1839"/>
                <a:gd name="T5" fmla="*/ 334 h 381"/>
                <a:gd name="T6" fmla="*/ 1762 w 1839"/>
                <a:gd name="T7" fmla="*/ 310 h 381"/>
                <a:gd name="T8" fmla="*/ 1735 w 1839"/>
                <a:gd name="T9" fmla="*/ 288 h 381"/>
                <a:gd name="T10" fmla="*/ 1706 w 1839"/>
                <a:gd name="T11" fmla="*/ 266 h 381"/>
                <a:gd name="T12" fmla="*/ 1679 w 1839"/>
                <a:gd name="T13" fmla="*/ 244 h 381"/>
                <a:gd name="T14" fmla="*/ 1650 w 1839"/>
                <a:gd name="T15" fmla="*/ 224 h 381"/>
                <a:gd name="T16" fmla="*/ 1620 w 1839"/>
                <a:gd name="T17" fmla="*/ 205 h 381"/>
                <a:gd name="T18" fmla="*/ 1591 w 1839"/>
                <a:gd name="T19" fmla="*/ 187 h 381"/>
                <a:gd name="T20" fmla="*/ 1560 w 1839"/>
                <a:gd name="T21" fmla="*/ 169 h 381"/>
                <a:gd name="T22" fmla="*/ 1529 w 1839"/>
                <a:gd name="T23" fmla="*/ 152 h 381"/>
                <a:gd name="T24" fmla="*/ 1497 w 1839"/>
                <a:gd name="T25" fmla="*/ 136 h 381"/>
                <a:gd name="T26" fmla="*/ 1466 w 1839"/>
                <a:gd name="T27" fmla="*/ 120 h 381"/>
                <a:gd name="T28" fmla="*/ 1434 w 1839"/>
                <a:gd name="T29" fmla="*/ 106 h 381"/>
                <a:gd name="T30" fmla="*/ 1401 w 1839"/>
                <a:gd name="T31" fmla="*/ 93 h 381"/>
                <a:gd name="T32" fmla="*/ 1368 w 1839"/>
                <a:gd name="T33" fmla="*/ 80 h 381"/>
                <a:gd name="T34" fmla="*/ 1335 w 1839"/>
                <a:gd name="T35" fmla="*/ 68 h 381"/>
                <a:gd name="T36" fmla="*/ 1301 w 1839"/>
                <a:gd name="T37" fmla="*/ 58 h 381"/>
                <a:gd name="T38" fmla="*/ 1268 w 1839"/>
                <a:gd name="T39" fmla="*/ 48 h 381"/>
                <a:gd name="T40" fmla="*/ 1234 w 1839"/>
                <a:gd name="T41" fmla="*/ 39 h 381"/>
                <a:gd name="T42" fmla="*/ 1199 w 1839"/>
                <a:gd name="T43" fmla="*/ 30 h 381"/>
                <a:gd name="T44" fmla="*/ 1165 w 1839"/>
                <a:gd name="T45" fmla="*/ 24 h 381"/>
                <a:gd name="T46" fmla="*/ 1130 w 1839"/>
                <a:gd name="T47" fmla="*/ 17 h 381"/>
                <a:gd name="T48" fmla="*/ 1095 w 1839"/>
                <a:gd name="T49" fmla="*/ 12 h 381"/>
                <a:gd name="T50" fmla="*/ 1060 w 1839"/>
                <a:gd name="T51" fmla="*/ 8 h 381"/>
                <a:gd name="T52" fmla="*/ 1025 w 1839"/>
                <a:gd name="T53" fmla="*/ 5 h 381"/>
                <a:gd name="T54" fmla="*/ 990 w 1839"/>
                <a:gd name="T55" fmla="*/ 3 h 381"/>
                <a:gd name="T56" fmla="*/ 955 w 1839"/>
                <a:gd name="T57" fmla="*/ 0 h 381"/>
                <a:gd name="T58" fmla="*/ 920 w 1839"/>
                <a:gd name="T59" fmla="*/ 0 h 381"/>
                <a:gd name="T60" fmla="*/ 884 w 1839"/>
                <a:gd name="T61" fmla="*/ 0 h 381"/>
                <a:gd name="T62" fmla="*/ 849 w 1839"/>
                <a:gd name="T63" fmla="*/ 3 h 381"/>
                <a:gd name="T64" fmla="*/ 814 w 1839"/>
                <a:gd name="T65" fmla="*/ 5 h 381"/>
                <a:gd name="T66" fmla="*/ 779 w 1839"/>
                <a:gd name="T67" fmla="*/ 8 h 381"/>
                <a:gd name="T68" fmla="*/ 744 w 1839"/>
                <a:gd name="T69" fmla="*/ 12 h 381"/>
                <a:gd name="T70" fmla="*/ 709 w 1839"/>
                <a:gd name="T71" fmla="*/ 17 h 381"/>
                <a:gd name="T72" fmla="*/ 675 w 1839"/>
                <a:gd name="T73" fmla="*/ 24 h 381"/>
                <a:gd name="T74" fmla="*/ 640 w 1839"/>
                <a:gd name="T75" fmla="*/ 30 h 381"/>
                <a:gd name="T76" fmla="*/ 606 w 1839"/>
                <a:gd name="T77" fmla="*/ 39 h 381"/>
                <a:gd name="T78" fmla="*/ 572 w 1839"/>
                <a:gd name="T79" fmla="*/ 48 h 381"/>
                <a:gd name="T80" fmla="*/ 538 w 1839"/>
                <a:gd name="T81" fmla="*/ 58 h 381"/>
                <a:gd name="T82" fmla="*/ 504 w 1839"/>
                <a:gd name="T83" fmla="*/ 68 h 381"/>
                <a:gd name="T84" fmla="*/ 471 w 1839"/>
                <a:gd name="T85" fmla="*/ 80 h 381"/>
                <a:gd name="T86" fmla="*/ 438 w 1839"/>
                <a:gd name="T87" fmla="*/ 93 h 381"/>
                <a:gd name="T88" fmla="*/ 406 w 1839"/>
                <a:gd name="T89" fmla="*/ 106 h 381"/>
                <a:gd name="T90" fmla="*/ 374 w 1839"/>
                <a:gd name="T91" fmla="*/ 120 h 381"/>
                <a:gd name="T92" fmla="*/ 342 w 1839"/>
                <a:gd name="T93" fmla="*/ 136 h 381"/>
                <a:gd name="T94" fmla="*/ 311 w 1839"/>
                <a:gd name="T95" fmla="*/ 152 h 381"/>
                <a:gd name="T96" fmla="*/ 279 w 1839"/>
                <a:gd name="T97" fmla="*/ 169 h 381"/>
                <a:gd name="T98" fmla="*/ 250 w 1839"/>
                <a:gd name="T99" fmla="*/ 187 h 381"/>
                <a:gd name="T100" fmla="*/ 220 w 1839"/>
                <a:gd name="T101" fmla="*/ 205 h 381"/>
                <a:gd name="T102" fmla="*/ 190 w 1839"/>
                <a:gd name="T103" fmla="*/ 224 h 381"/>
                <a:gd name="T104" fmla="*/ 162 w 1839"/>
                <a:gd name="T105" fmla="*/ 244 h 381"/>
                <a:gd name="T106" fmla="*/ 133 w 1839"/>
                <a:gd name="T107" fmla="*/ 266 h 381"/>
                <a:gd name="T108" fmla="*/ 105 w 1839"/>
                <a:gd name="T109" fmla="*/ 288 h 381"/>
                <a:gd name="T110" fmla="*/ 78 w 1839"/>
                <a:gd name="T111" fmla="*/ 310 h 381"/>
                <a:gd name="T112" fmla="*/ 51 w 1839"/>
                <a:gd name="T113" fmla="*/ 334 h 381"/>
                <a:gd name="T114" fmla="*/ 26 w 1839"/>
                <a:gd name="T115" fmla="*/ 357 h 381"/>
                <a:gd name="T116" fmla="*/ 0 w 1839"/>
                <a:gd name="T117" fmla="*/ 381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839" h="381">
                  <a:moveTo>
                    <a:pt x="1839" y="381"/>
                  </a:moveTo>
                  <a:lnTo>
                    <a:pt x="1815" y="357"/>
                  </a:lnTo>
                  <a:lnTo>
                    <a:pt x="1788" y="334"/>
                  </a:lnTo>
                  <a:lnTo>
                    <a:pt x="1762" y="310"/>
                  </a:lnTo>
                  <a:lnTo>
                    <a:pt x="1735" y="288"/>
                  </a:lnTo>
                  <a:lnTo>
                    <a:pt x="1706" y="266"/>
                  </a:lnTo>
                  <a:lnTo>
                    <a:pt x="1679" y="244"/>
                  </a:lnTo>
                  <a:lnTo>
                    <a:pt x="1650" y="224"/>
                  </a:lnTo>
                  <a:lnTo>
                    <a:pt x="1620" y="205"/>
                  </a:lnTo>
                  <a:lnTo>
                    <a:pt x="1591" y="187"/>
                  </a:lnTo>
                  <a:lnTo>
                    <a:pt x="1560" y="169"/>
                  </a:lnTo>
                  <a:lnTo>
                    <a:pt x="1529" y="152"/>
                  </a:lnTo>
                  <a:lnTo>
                    <a:pt x="1497" y="136"/>
                  </a:lnTo>
                  <a:lnTo>
                    <a:pt x="1466" y="120"/>
                  </a:lnTo>
                  <a:lnTo>
                    <a:pt x="1434" y="106"/>
                  </a:lnTo>
                  <a:lnTo>
                    <a:pt x="1401" y="93"/>
                  </a:lnTo>
                  <a:lnTo>
                    <a:pt x="1368" y="80"/>
                  </a:lnTo>
                  <a:lnTo>
                    <a:pt x="1335" y="68"/>
                  </a:lnTo>
                  <a:lnTo>
                    <a:pt x="1301" y="58"/>
                  </a:lnTo>
                  <a:lnTo>
                    <a:pt x="1268" y="48"/>
                  </a:lnTo>
                  <a:lnTo>
                    <a:pt x="1234" y="39"/>
                  </a:lnTo>
                  <a:lnTo>
                    <a:pt x="1199" y="30"/>
                  </a:lnTo>
                  <a:lnTo>
                    <a:pt x="1165" y="24"/>
                  </a:lnTo>
                  <a:lnTo>
                    <a:pt x="1130" y="17"/>
                  </a:lnTo>
                  <a:lnTo>
                    <a:pt x="1095" y="12"/>
                  </a:lnTo>
                  <a:lnTo>
                    <a:pt x="1060" y="8"/>
                  </a:lnTo>
                  <a:lnTo>
                    <a:pt x="1025" y="5"/>
                  </a:lnTo>
                  <a:lnTo>
                    <a:pt x="990" y="3"/>
                  </a:lnTo>
                  <a:lnTo>
                    <a:pt x="955" y="0"/>
                  </a:lnTo>
                  <a:lnTo>
                    <a:pt x="920" y="0"/>
                  </a:lnTo>
                  <a:lnTo>
                    <a:pt x="884" y="0"/>
                  </a:lnTo>
                  <a:lnTo>
                    <a:pt x="849" y="3"/>
                  </a:lnTo>
                  <a:lnTo>
                    <a:pt x="814" y="5"/>
                  </a:lnTo>
                  <a:lnTo>
                    <a:pt x="779" y="8"/>
                  </a:lnTo>
                  <a:lnTo>
                    <a:pt x="744" y="12"/>
                  </a:lnTo>
                  <a:lnTo>
                    <a:pt x="709" y="17"/>
                  </a:lnTo>
                  <a:lnTo>
                    <a:pt x="675" y="24"/>
                  </a:lnTo>
                  <a:lnTo>
                    <a:pt x="640" y="30"/>
                  </a:lnTo>
                  <a:lnTo>
                    <a:pt x="606" y="39"/>
                  </a:lnTo>
                  <a:lnTo>
                    <a:pt x="572" y="48"/>
                  </a:lnTo>
                  <a:lnTo>
                    <a:pt x="538" y="58"/>
                  </a:lnTo>
                  <a:lnTo>
                    <a:pt x="504" y="68"/>
                  </a:lnTo>
                  <a:lnTo>
                    <a:pt x="471" y="80"/>
                  </a:lnTo>
                  <a:lnTo>
                    <a:pt x="438" y="93"/>
                  </a:lnTo>
                  <a:lnTo>
                    <a:pt x="406" y="106"/>
                  </a:lnTo>
                  <a:lnTo>
                    <a:pt x="374" y="120"/>
                  </a:lnTo>
                  <a:lnTo>
                    <a:pt x="342" y="136"/>
                  </a:lnTo>
                  <a:lnTo>
                    <a:pt x="311" y="152"/>
                  </a:lnTo>
                  <a:lnTo>
                    <a:pt x="279" y="169"/>
                  </a:lnTo>
                  <a:lnTo>
                    <a:pt x="250" y="187"/>
                  </a:lnTo>
                  <a:lnTo>
                    <a:pt x="220" y="205"/>
                  </a:lnTo>
                  <a:lnTo>
                    <a:pt x="190" y="224"/>
                  </a:lnTo>
                  <a:lnTo>
                    <a:pt x="162" y="244"/>
                  </a:lnTo>
                  <a:lnTo>
                    <a:pt x="133" y="266"/>
                  </a:lnTo>
                  <a:lnTo>
                    <a:pt x="105" y="288"/>
                  </a:lnTo>
                  <a:lnTo>
                    <a:pt x="78" y="310"/>
                  </a:lnTo>
                  <a:lnTo>
                    <a:pt x="51" y="334"/>
                  </a:lnTo>
                  <a:lnTo>
                    <a:pt x="26" y="357"/>
                  </a:lnTo>
                  <a:lnTo>
                    <a:pt x="0" y="381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84" name="Line 260"/>
            <p:cNvSpPr>
              <a:spLocks noChangeShapeType="1"/>
            </p:cNvSpPr>
            <p:nvPr/>
          </p:nvSpPr>
          <p:spPr bwMode="auto">
            <a:xfrm>
              <a:off x="5282" y="2502"/>
              <a:ext cx="155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85" name="Freeform 261"/>
            <p:cNvSpPr>
              <a:spLocks/>
            </p:cNvSpPr>
            <p:nvPr/>
          </p:nvSpPr>
          <p:spPr bwMode="auto">
            <a:xfrm>
              <a:off x="5437" y="2425"/>
              <a:ext cx="78" cy="77"/>
            </a:xfrm>
            <a:custGeom>
              <a:avLst/>
              <a:gdLst>
                <a:gd name="T0" fmla="*/ 0 w 324"/>
                <a:gd name="T1" fmla="*/ 324 h 324"/>
                <a:gd name="T2" fmla="*/ 18 w 324"/>
                <a:gd name="T3" fmla="*/ 324 h 324"/>
                <a:gd name="T4" fmla="*/ 35 w 324"/>
                <a:gd name="T5" fmla="*/ 321 h 324"/>
                <a:gd name="T6" fmla="*/ 53 w 324"/>
                <a:gd name="T7" fmla="*/ 319 h 324"/>
                <a:gd name="T8" fmla="*/ 70 w 324"/>
                <a:gd name="T9" fmla="*/ 316 h 324"/>
                <a:gd name="T10" fmla="*/ 87 w 324"/>
                <a:gd name="T11" fmla="*/ 312 h 324"/>
                <a:gd name="T12" fmla="*/ 104 w 324"/>
                <a:gd name="T13" fmla="*/ 307 h 324"/>
                <a:gd name="T14" fmla="*/ 120 w 324"/>
                <a:gd name="T15" fmla="*/ 300 h 324"/>
                <a:gd name="T16" fmla="*/ 136 w 324"/>
                <a:gd name="T17" fmla="*/ 294 h 324"/>
                <a:gd name="T18" fmla="*/ 152 w 324"/>
                <a:gd name="T19" fmla="*/ 285 h 324"/>
                <a:gd name="T20" fmla="*/ 167 w 324"/>
                <a:gd name="T21" fmla="*/ 277 h 324"/>
                <a:gd name="T22" fmla="*/ 182 w 324"/>
                <a:gd name="T23" fmla="*/ 267 h 324"/>
                <a:gd name="T24" fmla="*/ 196 w 324"/>
                <a:gd name="T25" fmla="*/ 258 h 324"/>
                <a:gd name="T26" fmla="*/ 210 w 324"/>
                <a:gd name="T27" fmla="*/ 246 h 324"/>
                <a:gd name="T28" fmla="*/ 223 w 324"/>
                <a:gd name="T29" fmla="*/ 234 h 324"/>
                <a:gd name="T30" fmla="*/ 235 w 324"/>
                <a:gd name="T31" fmla="*/ 223 h 324"/>
                <a:gd name="T32" fmla="*/ 246 w 324"/>
                <a:gd name="T33" fmla="*/ 209 h 324"/>
                <a:gd name="T34" fmla="*/ 258 w 324"/>
                <a:gd name="T35" fmla="*/ 196 h 324"/>
                <a:gd name="T36" fmla="*/ 268 w 324"/>
                <a:gd name="T37" fmla="*/ 181 h 324"/>
                <a:gd name="T38" fmla="*/ 277 w 324"/>
                <a:gd name="T39" fmla="*/ 167 h 324"/>
                <a:gd name="T40" fmla="*/ 286 w 324"/>
                <a:gd name="T41" fmla="*/ 152 h 324"/>
                <a:gd name="T42" fmla="*/ 294 w 324"/>
                <a:gd name="T43" fmla="*/ 136 h 324"/>
                <a:gd name="T44" fmla="*/ 300 w 324"/>
                <a:gd name="T45" fmla="*/ 120 h 324"/>
                <a:gd name="T46" fmla="*/ 307 w 324"/>
                <a:gd name="T47" fmla="*/ 103 h 324"/>
                <a:gd name="T48" fmla="*/ 312 w 324"/>
                <a:gd name="T49" fmla="*/ 87 h 324"/>
                <a:gd name="T50" fmla="*/ 316 w 324"/>
                <a:gd name="T51" fmla="*/ 70 h 324"/>
                <a:gd name="T52" fmla="*/ 320 w 324"/>
                <a:gd name="T53" fmla="*/ 52 h 324"/>
                <a:gd name="T54" fmla="*/ 322 w 324"/>
                <a:gd name="T55" fmla="*/ 35 h 324"/>
                <a:gd name="T56" fmla="*/ 324 w 324"/>
                <a:gd name="T57" fmla="*/ 18 h 324"/>
                <a:gd name="T58" fmla="*/ 324 w 324"/>
                <a:gd name="T59" fmla="*/ 0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4" h="324">
                  <a:moveTo>
                    <a:pt x="0" y="324"/>
                  </a:moveTo>
                  <a:lnTo>
                    <a:pt x="18" y="324"/>
                  </a:lnTo>
                  <a:lnTo>
                    <a:pt x="35" y="321"/>
                  </a:lnTo>
                  <a:lnTo>
                    <a:pt x="53" y="319"/>
                  </a:lnTo>
                  <a:lnTo>
                    <a:pt x="70" y="316"/>
                  </a:lnTo>
                  <a:lnTo>
                    <a:pt x="87" y="312"/>
                  </a:lnTo>
                  <a:lnTo>
                    <a:pt x="104" y="307"/>
                  </a:lnTo>
                  <a:lnTo>
                    <a:pt x="120" y="300"/>
                  </a:lnTo>
                  <a:lnTo>
                    <a:pt x="136" y="294"/>
                  </a:lnTo>
                  <a:lnTo>
                    <a:pt x="152" y="285"/>
                  </a:lnTo>
                  <a:lnTo>
                    <a:pt x="167" y="277"/>
                  </a:lnTo>
                  <a:lnTo>
                    <a:pt x="182" y="267"/>
                  </a:lnTo>
                  <a:lnTo>
                    <a:pt x="196" y="258"/>
                  </a:lnTo>
                  <a:lnTo>
                    <a:pt x="210" y="246"/>
                  </a:lnTo>
                  <a:lnTo>
                    <a:pt x="223" y="234"/>
                  </a:lnTo>
                  <a:lnTo>
                    <a:pt x="235" y="223"/>
                  </a:lnTo>
                  <a:lnTo>
                    <a:pt x="246" y="209"/>
                  </a:lnTo>
                  <a:lnTo>
                    <a:pt x="258" y="196"/>
                  </a:lnTo>
                  <a:lnTo>
                    <a:pt x="268" y="181"/>
                  </a:lnTo>
                  <a:lnTo>
                    <a:pt x="277" y="167"/>
                  </a:lnTo>
                  <a:lnTo>
                    <a:pt x="286" y="152"/>
                  </a:lnTo>
                  <a:lnTo>
                    <a:pt x="294" y="136"/>
                  </a:lnTo>
                  <a:lnTo>
                    <a:pt x="300" y="120"/>
                  </a:lnTo>
                  <a:lnTo>
                    <a:pt x="307" y="103"/>
                  </a:lnTo>
                  <a:lnTo>
                    <a:pt x="312" y="87"/>
                  </a:lnTo>
                  <a:lnTo>
                    <a:pt x="316" y="70"/>
                  </a:lnTo>
                  <a:lnTo>
                    <a:pt x="320" y="52"/>
                  </a:lnTo>
                  <a:lnTo>
                    <a:pt x="322" y="35"/>
                  </a:lnTo>
                  <a:lnTo>
                    <a:pt x="324" y="18"/>
                  </a:lnTo>
                  <a:lnTo>
                    <a:pt x="324" y="0"/>
                  </a:lnTo>
                </a:path>
              </a:pathLst>
            </a:custGeom>
            <a:noFill/>
            <a:ln w="3810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86" name="Line 262"/>
            <p:cNvSpPr>
              <a:spLocks noChangeShapeType="1"/>
            </p:cNvSpPr>
            <p:nvPr/>
          </p:nvSpPr>
          <p:spPr bwMode="auto">
            <a:xfrm flipH="1">
              <a:off x="5298" y="2098"/>
              <a:ext cx="217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87" name="Line 263"/>
            <p:cNvSpPr>
              <a:spLocks noChangeShapeType="1"/>
            </p:cNvSpPr>
            <p:nvPr/>
          </p:nvSpPr>
          <p:spPr bwMode="auto">
            <a:xfrm flipV="1">
              <a:off x="5282" y="2098"/>
              <a:ext cx="196" cy="19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88" name="Line 264"/>
            <p:cNvSpPr>
              <a:spLocks noChangeShapeType="1"/>
            </p:cNvSpPr>
            <p:nvPr/>
          </p:nvSpPr>
          <p:spPr bwMode="auto">
            <a:xfrm flipV="1">
              <a:off x="5351" y="2339"/>
              <a:ext cx="164" cy="16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06089" name="Group 265"/>
          <p:cNvGrpSpPr>
            <a:grpSpLocks/>
          </p:cNvGrpSpPr>
          <p:nvPr/>
        </p:nvGrpSpPr>
        <p:grpSpPr bwMode="auto">
          <a:xfrm>
            <a:off x="6224588" y="2755900"/>
            <a:ext cx="2228850" cy="2625725"/>
            <a:chOff x="3939" y="1736"/>
            <a:chExt cx="1404" cy="1654"/>
          </a:xfrm>
        </p:grpSpPr>
        <p:sp>
          <p:nvSpPr>
            <p:cNvPr id="206090" name="Line 266"/>
            <p:cNvSpPr>
              <a:spLocks noChangeShapeType="1"/>
            </p:cNvSpPr>
            <p:nvPr/>
          </p:nvSpPr>
          <p:spPr bwMode="auto">
            <a:xfrm flipH="1">
              <a:off x="4587" y="1736"/>
              <a:ext cx="644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91" name="Line 267"/>
            <p:cNvSpPr>
              <a:spLocks noChangeShapeType="1"/>
            </p:cNvSpPr>
            <p:nvPr/>
          </p:nvSpPr>
          <p:spPr bwMode="auto">
            <a:xfrm>
              <a:off x="5282" y="2450"/>
              <a:ext cx="0" cy="94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92" name="Freeform 268"/>
            <p:cNvSpPr>
              <a:spLocks/>
            </p:cNvSpPr>
            <p:nvPr/>
          </p:nvSpPr>
          <p:spPr bwMode="auto">
            <a:xfrm>
              <a:off x="4773" y="1895"/>
              <a:ext cx="272" cy="47"/>
            </a:xfrm>
            <a:custGeom>
              <a:avLst/>
              <a:gdLst>
                <a:gd name="T0" fmla="*/ 1149 w 1149"/>
                <a:gd name="T1" fmla="*/ 195 h 195"/>
                <a:gd name="T2" fmla="*/ 1126 w 1149"/>
                <a:gd name="T3" fmla="*/ 178 h 195"/>
                <a:gd name="T4" fmla="*/ 1101 w 1149"/>
                <a:gd name="T5" fmla="*/ 161 h 195"/>
                <a:gd name="T6" fmla="*/ 1077 w 1149"/>
                <a:gd name="T7" fmla="*/ 145 h 195"/>
                <a:gd name="T8" fmla="*/ 1052 w 1149"/>
                <a:gd name="T9" fmla="*/ 129 h 195"/>
                <a:gd name="T10" fmla="*/ 1026 w 1149"/>
                <a:gd name="T11" fmla="*/ 115 h 195"/>
                <a:gd name="T12" fmla="*/ 1000 w 1149"/>
                <a:gd name="T13" fmla="*/ 101 h 195"/>
                <a:gd name="T14" fmla="*/ 973 w 1149"/>
                <a:gd name="T15" fmla="*/ 89 h 195"/>
                <a:gd name="T16" fmla="*/ 947 w 1149"/>
                <a:gd name="T17" fmla="*/ 76 h 195"/>
                <a:gd name="T18" fmla="*/ 919 w 1149"/>
                <a:gd name="T19" fmla="*/ 65 h 195"/>
                <a:gd name="T20" fmla="*/ 891 w 1149"/>
                <a:gd name="T21" fmla="*/ 55 h 195"/>
                <a:gd name="T22" fmla="*/ 864 w 1149"/>
                <a:gd name="T23" fmla="*/ 45 h 195"/>
                <a:gd name="T24" fmla="*/ 836 w 1149"/>
                <a:gd name="T25" fmla="*/ 37 h 195"/>
                <a:gd name="T26" fmla="*/ 808 w 1149"/>
                <a:gd name="T27" fmla="*/ 29 h 195"/>
                <a:gd name="T28" fmla="*/ 779 w 1149"/>
                <a:gd name="T29" fmla="*/ 22 h 195"/>
                <a:gd name="T30" fmla="*/ 750 w 1149"/>
                <a:gd name="T31" fmla="*/ 17 h 195"/>
                <a:gd name="T32" fmla="*/ 721 w 1149"/>
                <a:gd name="T33" fmla="*/ 11 h 195"/>
                <a:gd name="T34" fmla="*/ 692 w 1149"/>
                <a:gd name="T35" fmla="*/ 7 h 195"/>
                <a:gd name="T36" fmla="*/ 662 w 1149"/>
                <a:gd name="T37" fmla="*/ 4 h 195"/>
                <a:gd name="T38" fmla="*/ 634 w 1149"/>
                <a:gd name="T39" fmla="*/ 2 h 195"/>
                <a:gd name="T40" fmla="*/ 604 w 1149"/>
                <a:gd name="T41" fmla="*/ 1 h 195"/>
                <a:gd name="T42" fmla="*/ 574 w 1149"/>
                <a:gd name="T43" fmla="*/ 0 h 195"/>
                <a:gd name="T44" fmla="*/ 545 w 1149"/>
                <a:gd name="T45" fmla="*/ 1 h 195"/>
                <a:gd name="T46" fmla="*/ 516 w 1149"/>
                <a:gd name="T47" fmla="*/ 2 h 195"/>
                <a:gd name="T48" fmla="*/ 486 w 1149"/>
                <a:gd name="T49" fmla="*/ 4 h 195"/>
                <a:gd name="T50" fmla="*/ 457 w 1149"/>
                <a:gd name="T51" fmla="*/ 7 h 195"/>
                <a:gd name="T52" fmla="*/ 428 w 1149"/>
                <a:gd name="T53" fmla="*/ 11 h 195"/>
                <a:gd name="T54" fmla="*/ 399 w 1149"/>
                <a:gd name="T55" fmla="*/ 17 h 195"/>
                <a:gd name="T56" fmla="*/ 370 w 1149"/>
                <a:gd name="T57" fmla="*/ 22 h 195"/>
                <a:gd name="T58" fmla="*/ 342 w 1149"/>
                <a:gd name="T59" fmla="*/ 29 h 195"/>
                <a:gd name="T60" fmla="*/ 313 w 1149"/>
                <a:gd name="T61" fmla="*/ 37 h 195"/>
                <a:gd name="T62" fmla="*/ 286 w 1149"/>
                <a:gd name="T63" fmla="*/ 45 h 195"/>
                <a:gd name="T64" fmla="*/ 257 w 1149"/>
                <a:gd name="T65" fmla="*/ 55 h 195"/>
                <a:gd name="T66" fmla="*/ 229 w 1149"/>
                <a:gd name="T67" fmla="*/ 65 h 195"/>
                <a:gd name="T68" fmla="*/ 203 w 1149"/>
                <a:gd name="T69" fmla="*/ 76 h 195"/>
                <a:gd name="T70" fmla="*/ 176 w 1149"/>
                <a:gd name="T71" fmla="*/ 89 h 195"/>
                <a:gd name="T72" fmla="*/ 150 w 1149"/>
                <a:gd name="T73" fmla="*/ 101 h 195"/>
                <a:gd name="T74" fmla="*/ 123 w 1149"/>
                <a:gd name="T75" fmla="*/ 115 h 195"/>
                <a:gd name="T76" fmla="*/ 98 w 1149"/>
                <a:gd name="T77" fmla="*/ 129 h 195"/>
                <a:gd name="T78" fmla="*/ 72 w 1149"/>
                <a:gd name="T79" fmla="*/ 145 h 195"/>
                <a:gd name="T80" fmla="*/ 48 w 1149"/>
                <a:gd name="T81" fmla="*/ 161 h 195"/>
                <a:gd name="T82" fmla="*/ 23 w 1149"/>
                <a:gd name="T83" fmla="*/ 178 h 195"/>
                <a:gd name="T84" fmla="*/ 0 w 1149"/>
                <a:gd name="T85" fmla="*/ 195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49" h="195">
                  <a:moveTo>
                    <a:pt x="1149" y="195"/>
                  </a:moveTo>
                  <a:lnTo>
                    <a:pt x="1126" y="178"/>
                  </a:lnTo>
                  <a:lnTo>
                    <a:pt x="1101" y="161"/>
                  </a:lnTo>
                  <a:lnTo>
                    <a:pt x="1077" y="145"/>
                  </a:lnTo>
                  <a:lnTo>
                    <a:pt x="1052" y="129"/>
                  </a:lnTo>
                  <a:lnTo>
                    <a:pt x="1026" y="115"/>
                  </a:lnTo>
                  <a:lnTo>
                    <a:pt x="1000" y="101"/>
                  </a:lnTo>
                  <a:lnTo>
                    <a:pt x="973" y="89"/>
                  </a:lnTo>
                  <a:lnTo>
                    <a:pt x="947" y="76"/>
                  </a:lnTo>
                  <a:lnTo>
                    <a:pt x="919" y="65"/>
                  </a:lnTo>
                  <a:lnTo>
                    <a:pt x="891" y="55"/>
                  </a:lnTo>
                  <a:lnTo>
                    <a:pt x="864" y="45"/>
                  </a:lnTo>
                  <a:lnTo>
                    <a:pt x="836" y="37"/>
                  </a:lnTo>
                  <a:lnTo>
                    <a:pt x="808" y="29"/>
                  </a:lnTo>
                  <a:lnTo>
                    <a:pt x="779" y="22"/>
                  </a:lnTo>
                  <a:lnTo>
                    <a:pt x="750" y="17"/>
                  </a:lnTo>
                  <a:lnTo>
                    <a:pt x="721" y="11"/>
                  </a:lnTo>
                  <a:lnTo>
                    <a:pt x="692" y="7"/>
                  </a:lnTo>
                  <a:lnTo>
                    <a:pt x="662" y="4"/>
                  </a:lnTo>
                  <a:lnTo>
                    <a:pt x="634" y="2"/>
                  </a:lnTo>
                  <a:lnTo>
                    <a:pt x="604" y="1"/>
                  </a:lnTo>
                  <a:lnTo>
                    <a:pt x="574" y="0"/>
                  </a:lnTo>
                  <a:lnTo>
                    <a:pt x="545" y="1"/>
                  </a:lnTo>
                  <a:lnTo>
                    <a:pt x="516" y="2"/>
                  </a:lnTo>
                  <a:lnTo>
                    <a:pt x="486" y="4"/>
                  </a:lnTo>
                  <a:lnTo>
                    <a:pt x="457" y="7"/>
                  </a:lnTo>
                  <a:lnTo>
                    <a:pt x="428" y="11"/>
                  </a:lnTo>
                  <a:lnTo>
                    <a:pt x="399" y="17"/>
                  </a:lnTo>
                  <a:lnTo>
                    <a:pt x="370" y="22"/>
                  </a:lnTo>
                  <a:lnTo>
                    <a:pt x="342" y="29"/>
                  </a:lnTo>
                  <a:lnTo>
                    <a:pt x="313" y="37"/>
                  </a:lnTo>
                  <a:lnTo>
                    <a:pt x="286" y="45"/>
                  </a:lnTo>
                  <a:lnTo>
                    <a:pt x="257" y="55"/>
                  </a:lnTo>
                  <a:lnTo>
                    <a:pt x="229" y="65"/>
                  </a:lnTo>
                  <a:lnTo>
                    <a:pt x="203" y="76"/>
                  </a:lnTo>
                  <a:lnTo>
                    <a:pt x="176" y="89"/>
                  </a:lnTo>
                  <a:lnTo>
                    <a:pt x="150" y="101"/>
                  </a:lnTo>
                  <a:lnTo>
                    <a:pt x="123" y="115"/>
                  </a:lnTo>
                  <a:lnTo>
                    <a:pt x="98" y="129"/>
                  </a:lnTo>
                  <a:lnTo>
                    <a:pt x="72" y="145"/>
                  </a:lnTo>
                  <a:lnTo>
                    <a:pt x="48" y="161"/>
                  </a:lnTo>
                  <a:lnTo>
                    <a:pt x="23" y="178"/>
                  </a:lnTo>
                  <a:lnTo>
                    <a:pt x="0" y="195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93" name="Freeform 269"/>
            <p:cNvSpPr>
              <a:spLocks/>
            </p:cNvSpPr>
            <p:nvPr/>
          </p:nvSpPr>
          <p:spPr bwMode="auto">
            <a:xfrm>
              <a:off x="5123" y="2052"/>
              <a:ext cx="10" cy="134"/>
            </a:xfrm>
            <a:custGeom>
              <a:avLst/>
              <a:gdLst>
                <a:gd name="T0" fmla="*/ 0 w 44"/>
                <a:gd name="T1" fmla="*/ 571 h 571"/>
                <a:gd name="T2" fmla="*/ 6 w 44"/>
                <a:gd name="T3" fmla="*/ 552 h 571"/>
                <a:gd name="T4" fmla="*/ 12 w 44"/>
                <a:gd name="T5" fmla="*/ 533 h 571"/>
                <a:gd name="T6" fmla="*/ 17 w 44"/>
                <a:gd name="T7" fmla="*/ 514 h 571"/>
                <a:gd name="T8" fmla="*/ 21 w 44"/>
                <a:gd name="T9" fmla="*/ 495 h 571"/>
                <a:gd name="T10" fmla="*/ 25 w 44"/>
                <a:gd name="T11" fmla="*/ 475 h 571"/>
                <a:gd name="T12" fmla="*/ 30 w 44"/>
                <a:gd name="T13" fmla="*/ 455 h 571"/>
                <a:gd name="T14" fmla="*/ 33 w 44"/>
                <a:gd name="T15" fmla="*/ 436 h 571"/>
                <a:gd name="T16" fmla="*/ 36 w 44"/>
                <a:gd name="T17" fmla="*/ 415 h 571"/>
                <a:gd name="T18" fmla="*/ 38 w 44"/>
                <a:gd name="T19" fmla="*/ 395 h 571"/>
                <a:gd name="T20" fmla="*/ 40 w 44"/>
                <a:gd name="T21" fmla="*/ 376 h 571"/>
                <a:gd name="T22" fmla="*/ 42 w 44"/>
                <a:gd name="T23" fmla="*/ 356 h 571"/>
                <a:gd name="T24" fmla="*/ 43 w 44"/>
                <a:gd name="T25" fmla="*/ 336 h 571"/>
                <a:gd name="T26" fmla="*/ 44 w 44"/>
                <a:gd name="T27" fmla="*/ 316 h 571"/>
                <a:gd name="T28" fmla="*/ 44 w 44"/>
                <a:gd name="T29" fmla="*/ 296 h 571"/>
                <a:gd name="T30" fmla="*/ 44 w 44"/>
                <a:gd name="T31" fmla="*/ 275 h 571"/>
                <a:gd name="T32" fmla="*/ 44 w 44"/>
                <a:gd name="T33" fmla="*/ 255 h 571"/>
                <a:gd name="T34" fmla="*/ 43 w 44"/>
                <a:gd name="T35" fmla="*/ 236 h 571"/>
                <a:gd name="T36" fmla="*/ 42 w 44"/>
                <a:gd name="T37" fmla="*/ 216 h 571"/>
                <a:gd name="T38" fmla="*/ 40 w 44"/>
                <a:gd name="T39" fmla="*/ 196 h 571"/>
                <a:gd name="T40" fmla="*/ 38 w 44"/>
                <a:gd name="T41" fmla="*/ 176 h 571"/>
                <a:gd name="T42" fmla="*/ 36 w 44"/>
                <a:gd name="T43" fmla="*/ 155 h 571"/>
                <a:gd name="T44" fmla="*/ 33 w 44"/>
                <a:gd name="T45" fmla="*/ 136 h 571"/>
                <a:gd name="T46" fmla="*/ 30 w 44"/>
                <a:gd name="T47" fmla="*/ 116 h 571"/>
                <a:gd name="T48" fmla="*/ 25 w 44"/>
                <a:gd name="T49" fmla="*/ 96 h 571"/>
                <a:gd name="T50" fmla="*/ 21 w 44"/>
                <a:gd name="T51" fmla="*/ 77 h 571"/>
                <a:gd name="T52" fmla="*/ 17 w 44"/>
                <a:gd name="T53" fmla="*/ 58 h 571"/>
                <a:gd name="T54" fmla="*/ 12 w 44"/>
                <a:gd name="T55" fmla="*/ 38 h 571"/>
                <a:gd name="T56" fmla="*/ 6 w 44"/>
                <a:gd name="T57" fmla="*/ 19 h 571"/>
                <a:gd name="T58" fmla="*/ 0 w 44"/>
                <a:gd name="T59" fmla="*/ 0 h 5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4" h="571">
                  <a:moveTo>
                    <a:pt x="0" y="571"/>
                  </a:moveTo>
                  <a:lnTo>
                    <a:pt x="6" y="552"/>
                  </a:lnTo>
                  <a:lnTo>
                    <a:pt x="12" y="533"/>
                  </a:lnTo>
                  <a:lnTo>
                    <a:pt x="17" y="514"/>
                  </a:lnTo>
                  <a:lnTo>
                    <a:pt x="21" y="495"/>
                  </a:lnTo>
                  <a:lnTo>
                    <a:pt x="25" y="475"/>
                  </a:lnTo>
                  <a:lnTo>
                    <a:pt x="30" y="455"/>
                  </a:lnTo>
                  <a:lnTo>
                    <a:pt x="33" y="436"/>
                  </a:lnTo>
                  <a:lnTo>
                    <a:pt x="36" y="415"/>
                  </a:lnTo>
                  <a:lnTo>
                    <a:pt x="38" y="395"/>
                  </a:lnTo>
                  <a:lnTo>
                    <a:pt x="40" y="376"/>
                  </a:lnTo>
                  <a:lnTo>
                    <a:pt x="42" y="356"/>
                  </a:lnTo>
                  <a:lnTo>
                    <a:pt x="43" y="336"/>
                  </a:lnTo>
                  <a:lnTo>
                    <a:pt x="44" y="316"/>
                  </a:lnTo>
                  <a:lnTo>
                    <a:pt x="44" y="296"/>
                  </a:lnTo>
                  <a:lnTo>
                    <a:pt x="44" y="275"/>
                  </a:lnTo>
                  <a:lnTo>
                    <a:pt x="44" y="255"/>
                  </a:lnTo>
                  <a:lnTo>
                    <a:pt x="43" y="236"/>
                  </a:lnTo>
                  <a:lnTo>
                    <a:pt x="42" y="216"/>
                  </a:lnTo>
                  <a:lnTo>
                    <a:pt x="40" y="196"/>
                  </a:lnTo>
                  <a:lnTo>
                    <a:pt x="38" y="176"/>
                  </a:lnTo>
                  <a:lnTo>
                    <a:pt x="36" y="155"/>
                  </a:lnTo>
                  <a:lnTo>
                    <a:pt x="33" y="136"/>
                  </a:lnTo>
                  <a:lnTo>
                    <a:pt x="30" y="116"/>
                  </a:lnTo>
                  <a:lnTo>
                    <a:pt x="25" y="96"/>
                  </a:lnTo>
                  <a:lnTo>
                    <a:pt x="21" y="77"/>
                  </a:lnTo>
                  <a:lnTo>
                    <a:pt x="17" y="58"/>
                  </a:lnTo>
                  <a:lnTo>
                    <a:pt x="12" y="38"/>
                  </a:lnTo>
                  <a:lnTo>
                    <a:pt x="6" y="19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94" name="Line 270"/>
            <p:cNvSpPr>
              <a:spLocks noChangeShapeType="1"/>
            </p:cNvSpPr>
            <p:nvPr/>
          </p:nvSpPr>
          <p:spPr bwMode="auto">
            <a:xfrm>
              <a:off x="5123" y="2502"/>
              <a:ext cx="108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95" name="Freeform 271"/>
            <p:cNvSpPr>
              <a:spLocks/>
            </p:cNvSpPr>
            <p:nvPr/>
          </p:nvSpPr>
          <p:spPr bwMode="auto">
            <a:xfrm>
              <a:off x="4535" y="1736"/>
              <a:ext cx="52" cy="52"/>
            </a:xfrm>
            <a:custGeom>
              <a:avLst/>
              <a:gdLst>
                <a:gd name="T0" fmla="*/ 216 w 216"/>
                <a:gd name="T1" fmla="*/ 0 h 217"/>
                <a:gd name="T2" fmla="*/ 201 w 216"/>
                <a:gd name="T3" fmla="*/ 1 h 217"/>
                <a:gd name="T4" fmla="*/ 187 w 216"/>
                <a:gd name="T5" fmla="*/ 2 h 217"/>
                <a:gd name="T6" fmla="*/ 174 w 216"/>
                <a:gd name="T7" fmla="*/ 5 h 217"/>
                <a:gd name="T8" fmla="*/ 160 w 216"/>
                <a:gd name="T9" fmla="*/ 8 h 217"/>
                <a:gd name="T10" fmla="*/ 146 w 216"/>
                <a:gd name="T11" fmla="*/ 12 h 217"/>
                <a:gd name="T12" fmla="*/ 133 w 216"/>
                <a:gd name="T13" fmla="*/ 17 h 217"/>
                <a:gd name="T14" fmla="*/ 121 w 216"/>
                <a:gd name="T15" fmla="*/ 23 h 217"/>
                <a:gd name="T16" fmla="*/ 108 w 216"/>
                <a:gd name="T17" fmla="*/ 30 h 217"/>
                <a:gd name="T18" fmla="*/ 96 w 216"/>
                <a:gd name="T19" fmla="*/ 37 h 217"/>
                <a:gd name="T20" fmla="*/ 84 w 216"/>
                <a:gd name="T21" fmla="*/ 45 h 217"/>
                <a:gd name="T22" fmla="*/ 74 w 216"/>
                <a:gd name="T23" fmla="*/ 54 h 217"/>
                <a:gd name="T24" fmla="*/ 63 w 216"/>
                <a:gd name="T25" fmla="*/ 64 h 217"/>
                <a:gd name="T26" fmla="*/ 54 w 216"/>
                <a:gd name="T27" fmla="*/ 75 h 217"/>
                <a:gd name="T28" fmla="*/ 44 w 216"/>
                <a:gd name="T29" fmla="*/ 85 h 217"/>
                <a:gd name="T30" fmla="*/ 37 w 216"/>
                <a:gd name="T31" fmla="*/ 97 h 217"/>
                <a:gd name="T32" fmla="*/ 29 w 216"/>
                <a:gd name="T33" fmla="*/ 108 h 217"/>
                <a:gd name="T34" fmla="*/ 22 w 216"/>
                <a:gd name="T35" fmla="*/ 121 h 217"/>
                <a:gd name="T36" fmla="*/ 17 w 216"/>
                <a:gd name="T37" fmla="*/ 134 h 217"/>
                <a:gd name="T38" fmla="*/ 11 w 216"/>
                <a:gd name="T39" fmla="*/ 147 h 217"/>
                <a:gd name="T40" fmla="*/ 7 w 216"/>
                <a:gd name="T41" fmla="*/ 160 h 217"/>
                <a:gd name="T42" fmla="*/ 4 w 216"/>
                <a:gd name="T43" fmla="*/ 174 h 217"/>
                <a:gd name="T44" fmla="*/ 2 w 216"/>
                <a:gd name="T45" fmla="*/ 188 h 217"/>
                <a:gd name="T46" fmla="*/ 1 w 216"/>
                <a:gd name="T47" fmla="*/ 202 h 217"/>
                <a:gd name="T48" fmla="*/ 0 w 216"/>
                <a:gd name="T49" fmla="*/ 217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16" h="217">
                  <a:moveTo>
                    <a:pt x="216" y="0"/>
                  </a:moveTo>
                  <a:lnTo>
                    <a:pt x="201" y="1"/>
                  </a:lnTo>
                  <a:lnTo>
                    <a:pt x="187" y="2"/>
                  </a:lnTo>
                  <a:lnTo>
                    <a:pt x="174" y="5"/>
                  </a:lnTo>
                  <a:lnTo>
                    <a:pt x="160" y="8"/>
                  </a:lnTo>
                  <a:lnTo>
                    <a:pt x="146" y="12"/>
                  </a:lnTo>
                  <a:lnTo>
                    <a:pt x="133" y="17"/>
                  </a:lnTo>
                  <a:lnTo>
                    <a:pt x="121" y="23"/>
                  </a:lnTo>
                  <a:lnTo>
                    <a:pt x="108" y="30"/>
                  </a:lnTo>
                  <a:lnTo>
                    <a:pt x="96" y="37"/>
                  </a:lnTo>
                  <a:lnTo>
                    <a:pt x="84" y="45"/>
                  </a:lnTo>
                  <a:lnTo>
                    <a:pt x="74" y="54"/>
                  </a:lnTo>
                  <a:lnTo>
                    <a:pt x="63" y="64"/>
                  </a:lnTo>
                  <a:lnTo>
                    <a:pt x="54" y="75"/>
                  </a:lnTo>
                  <a:lnTo>
                    <a:pt x="44" y="85"/>
                  </a:lnTo>
                  <a:lnTo>
                    <a:pt x="37" y="97"/>
                  </a:lnTo>
                  <a:lnTo>
                    <a:pt x="29" y="108"/>
                  </a:lnTo>
                  <a:lnTo>
                    <a:pt x="22" y="121"/>
                  </a:lnTo>
                  <a:lnTo>
                    <a:pt x="17" y="134"/>
                  </a:lnTo>
                  <a:lnTo>
                    <a:pt x="11" y="147"/>
                  </a:lnTo>
                  <a:lnTo>
                    <a:pt x="7" y="160"/>
                  </a:lnTo>
                  <a:lnTo>
                    <a:pt x="4" y="174"/>
                  </a:lnTo>
                  <a:lnTo>
                    <a:pt x="2" y="188"/>
                  </a:lnTo>
                  <a:lnTo>
                    <a:pt x="1" y="202"/>
                  </a:lnTo>
                  <a:lnTo>
                    <a:pt x="0" y="217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96" name="Freeform 272"/>
            <p:cNvSpPr>
              <a:spLocks/>
            </p:cNvSpPr>
            <p:nvPr/>
          </p:nvSpPr>
          <p:spPr bwMode="auto">
            <a:xfrm>
              <a:off x="5231" y="1736"/>
              <a:ext cx="51" cy="52"/>
            </a:xfrm>
            <a:custGeom>
              <a:avLst/>
              <a:gdLst>
                <a:gd name="T0" fmla="*/ 216 w 216"/>
                <a:gd name="T1" fmla="*/ 217 h 217"/>
                <a:gd name="T2" fmla="*/ 216 w 216"/>
                <a:gd name="T3" fmla="*/ 202 h 217"/>
                <a:gd name="T4" fmla="*/ 215 w 216"/>
                <a:gd name="T5" fmla="*/ 188 h 217"/>
                <a:gd name="T6" fmla="*/ 211 w 216"/>
                <a:gd name="T7" fmla="*/ 174 h 217"/>
                <a:gd name="T8" fmla="*/ 208 w 216"/>
                <a:gd name="T9" fmla="*/ 160 h 217"/>
                <a:gd name="T10" fmla="*/ 205 w 216"/>
                <a:gd name="T11" fmla="*/ 147 h 217"/>
                <a:gd name="T12" fmla="*/ 200 w 216"/>
                <a:gd name="T13" fmla="*/ 134 h 217"/>
                <a:gd name="T14" fmla="*/ 193 w 216"/>
                <a:gd name="T15" fmla="*/ 121 h 217"/>
                <a:gd name="T16" fmla="*/ 187 w 216"/>
                <a:gd name="T17" fmla="*/ 108 h 217"/>
                <a:gd name="T18" fmla="*/ 180 w 216"/>
                <a:gd name="T19" fmla="*/ 97 h 217"/>
                <a:gd name="T20" fmla="*/ 171 w 216"/>
                <a:gd name="T21" fmla="*/ 85 h 217"/>
                <a:gd name="T22" fmla="*/ 163 w 216"/>
                <a:gd name="T23" fmla="*/ 75 h 217"/>
                <a:gd name="T24" fmla="*/ 153 w 216"/>
                <a:gd name="T25" fmla="*/ 64 h 217"/>
                <a:gd name="T26" fmla="*/ 142 w 216"/>
                <a:gd name="T27" fmla="*/ 54 h 217"/>
                <a:gd name="T28" fmla="*/ 132 w 216"/>
                <a:gd name="T29" fmla="*/ 45 h 217"/>
                <a:gd name="T30" fmla="*/ 120 w 216"/>
                <a:gd name="T31" fmla="*/ 37 h 217"/>
                <a:gd name="T32" fmla="*/ 109 w 216"/>
                <a:gd name="T33" fmla="*/ 30 h 217"/>
                <a:gd name="T34" fmla="*/ 96 w 216"/>
                <a:gd name="T35" fmla="*/ 23 h 217"/>
                <a:gd name="T36" fmla="*/ 83 w 216"/>
                <a:gd name="T37" fmla="*/ 17 h 217"/>
                <a:gd name="T38" fmla="*/ 69 w 216"/>
                <a:gd name="T39" fmla="*/ 12 h 217"/>
                <a:gd name="T40" fmla="*/ 57 w 216"/>
                <a:gd name="T41" fmla="*/ 8 h 217"/>
                <a:gd name="T42" fmla="*/ 43 w 216"/>
                <a:gd name="T43" fmla="*/ 5 h 217"/>
                <a:gd name="T44" fmla="*/ 29 w 216"/>
                <a:gd name="T45" fmla="*/ 2 h 217"/>
                <a:gd name="T46" fmla="*/ 14 w 216"/>
                <a:gd name="T47" fmla="*/ 1 h 217"/>
                <a:gd name="T48" fmla="*/ 0 w 216"/>
                <a:gd name="T49" fmla="*/ 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16" h="217">
                  <a:moveTo>
                    <a:pt x="216" y="217"/>
                  </a:moveTo>
                  <a:lnTo>
                    <a:pt x="216" y="202"/>
                  </a:lnTo>
                  <a:lnTo>
                    <a:pt x="215" y="188"/>
                  </a:lnTo>
                  <a:lnTo>
                    <a:pt x="211" y="174"/>
                  </a:lnTo>
                  <a:lnTo>
                    <a:pt x="208" y="160"/>
                  </a:lnTo>
                  <a:lnTo>
                    <a:pt x="205" y="147"/>
                  </a:lnTo>
                  <a:lnTo>
                    <a:pt x="200" y="134"/>
                  </a:lnTo>
                  <a:lnTo>
                    <a:pt x="193" y="121"/>
                  </a:lnTo>
                  <a:lnTo>
                    <a:pt x="187" y="108"/>
                  </a:lnTo>
                  <a:lnTo>
                    <a:pt x="180" y="97"/>
                  </a:lnTo>
                  <a:lnTo>
                    <a:pt x="171" y="85"/>
                  </a:lnTo>
                  <a:lnTo>
                    <a:pt x="163" y="75"/>
                  </a:lnTo>
                  <a:lnTo>
                    <a:pt x="153" y="64"/>
                  </a:lnTo>
                  <a:lnTo>
                    <a:pt x="142" y="54"/>
                  </a:lnTo>
                  <a:lnTo>
                    <a:pt x="132" y="45"/>
                  </a:lnTo>
                  <a:lnTo>
                    <a:pt x="120" y="37"/>
                  </a:lnTo>
                  <a:lnTo>
                    <a:pt x="109" y="30"/>
                  </a:lnTo>
                  <a:lnTo>
                    <a:pt x="96" y="23"/>
                  </a:lnTo>
                  <a:lnTo>
                    <a:pt x="83" y="17"/>
                  </a:lnTo>
                  <a:lnTo>
                    <a:pt x="69" y="12"/>
                  </a:lnTo>
                  <a:lnTo>
                    <a:pt x="57" y="8"/>
                  </a:lnTo>
                  <a:lnTo>
                    <a:pt x="43" y="5"/>
                  </a:lnTo>
                  <a:lnTo>
                    <a:pt x="29" y="2"/>
                  </a:lnTo>
                  <a:lnTo>
                    <a:pt x="14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97" name="Freeform 273"/>
            <p:cNvSpPr>
              <a:spLocks/>
            </p:cNvSpPr>
            <p:nvPr/>
          </p:nvSpPr>
          <p:spPr bwMode="auto">
            <a:xfrm>
              <a:off x="5231" y="2450"/>
              <a:ext cx="51" cy="52"/>
            </a:xfrm>
            <a:custGeom>
              <a:avLst/>
              <a:gdLst>
                <a:gd name="T0" fmla="*/ 0 w 216"/>
                <a:gd name="T1" fmla="*/ 216 h 216"/>
                <a:gd name="T2" fmla="*/ 14 w 216"/>
                <a:gd name="T3" fmla="*/ 216 h 216"/>
                <a:gd name="T4" fmla="*/ 29 w 216"/>
                <a:gd name="T5" fmla="*/ 213 h 216"/>
                <a:gd name="T6" fmla="*/ 43 w 216"/>
                <a:gd name="T7" fmla="*/ 211 h 216"/>
                <a:gd name="T8" fmla="*/ 57 w 216"/>
                <a:gd name="T9" fmla="*/ 208 h 216"/>
                <a:gd name="T10" fmla="*/ 69 w 216"/>
                <a:gd name="T11" fmla="*/ 204 h 216"/>
                <a:gd name="T12" fmla="*/ 83 w 216"/>
                <a:gd name="T13" fmla="*/ 200 h 216"/>
                <a:gd name="T14" fmla="*/ 96 w 216"/>
                <a:gd name="T15" fmla="*/ 193 h 216"/>
                <a:gd name="T16" fmla="*/ 109 w 216"/>
                <a:gd name="T17" fmla="*/ 187 h 216"/>
                <a:gd name="T18" fmla="*/ 120 w 216"/>
                <a:gd name="T19" fmla="*/ 180 h 216"/>
                <a:gd name="T20" fmla="*/ 132 w 216"/>
                <a:gd name="T21" fmla="*/ 171 h 216"/>
                <a:gd name="T22" fmla="*/ 142 w 216"/>
                <a:gd name="T23" fmla="*/ 163 h 216"/>
                <a:gd name="T24" fmla="*/ 153 w 216"/>
                <a:gd name="T25" fmla="*/ 152 h 216"/>
                <a:gd name="T26" fmla="*/ 163 w 216"/>
                <a:gd name="T27" fmla="*/ 142 h 216"/>
                <a:gd name="T28" fmla="*/ 171 w 216"/>
                <a:gd name="T29" fmla="*/ 131 h 216"/>
                <a:gd name="T30" fmla="*/ 180 w 216"/>
                <a:gd name="T31" fmla="*/ 120 h 216"/>
                <a:gd name="T32" fmla="*/ 187 w 216"/>
                <a:gd name="T33" fmla="*/ 107 h 216"/>
                <a:gd name="T34" fmla="*/ 193 w 216"/>
                <a:gd name="T35" fmla="*/ 96 h 216"/>
                <a:gd name="T36" fmla="*/ 200 w 216"/>
                <a:gd name="T37" fmla="*/ 82 h 216"/>
                <a:gd name="T38" fmla="*/ 205 w 216"/>
                <a:gd name="T39" fmla="*/ 69 h 216"/>
                <a:gd name="T40" fmla="*/ 208 w 216"/>
                <a:gd name="T41" fmla="*/ 55 h 216"/>
                <a:gd name="T42" fmla="*/ 211 w 216"/>
                <a:gd name="T43" fmla="*/ 42 h 216"/>
                <a:gd name="T44" fmla="*/ 215 w 216"/>
                <a:gd name="T45" fmla="*/ 28 h 216"/>
                <a:gd name="T46" fmla="*/ 216 w 216"/>
                <a:gd name="T47" fmla="*/ 14 h 216"/>
                <a:gd name="T48" fmla="*/ 216 w 216"/>
                <a:gd name="T49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16" h="216">
                  <a:moveTo>
                    <a:pt x="0" y="216"/>
                  </a:moveTo>
                  <a:lnTo>
                    <a:pt x="14" y="216"/>
                  </a:lnTo>
                  <a:lnTo>
                    <a:pt x="29" y="213"/>
                  </a:lnTo>
                  <a:lnTo>
                    <a:pt x="43" y="211"/>
                  </a:lnTo>
                  <a:lnTo>
                    <a:pt x="57" y="208"/>
                  </a:lnTo>
                  <a:lnTo>
                    <a:pt x="69" y="204"/>
                  </a:lnTo>
                  <a:lnTo>
                    <a:pt x="83" y="200"/>
                  </a:lnTo>
                  <a:lnTo>
                    <a:pt x="96" y="193"/>
                  </a:lnTo>
                  <a:lnTo>
                    <a:pt x="109" y="187"/>
                  </a:lnTo>
                  <a:lnTo>
                    <a:pt x="120" y="180"/>
                  </a:lnTo>
                  <a:lnTo>
                    <a:pt x="132" y="171"/>
                  </a:lnTo>
                  <a:lnTo>
                    <a:pt x="142" y="163"/>
                  </a:lnTo>
                  <a:lnTo>
                    <a:pt x="153" y="152"/>
                  </a:lnTo>
                  <a:lnTo>
                    <a:pt x="163" y="142"/>
                  </a:lnTo>
                  <a:lnTo>
                    <a:pt x="171" y="131"/>
                  </a:lnTo>
                  <a:lnTo>
                    <a:pt x="180" y="120"/>
                  </a:lnTo>
                  <a:lnTo>
                    <a:pt x="187" y="107"/>
                  </a:lnTo>
                  <a:lnTo>
                    <a:pt x="193" y="96"/>
                  </a:lnTo>
                  <a:lnTo>
                    <a:pt x="200" y="82"/>
                  </a:lnTo>
                  <a:lnTo>
                    <a:pt x="205" y="69"/>
                  </a:lnTo>
                  <a:lnTo>
                    <a:pt x="208" y="55"/>
                  </a:lnTo>
                  <a:lnTo>
                    <a:pt x="211" y="42"/>
                  </a:lnTo>
                  <a:lnTo>
                    <a:pt x="215" y="28"/>
                  </a:lnTo>
                  <a:lnTo>
                    <a:pt x="216" y="14"/>
                  </a:lnTo>
                  <a:lnTo>
                    <a:pt x="216" y="0"/>
                  </a:lnTo>
                </a:path>
              </a:pathLst>
            </a:custGeom>
            <a:noFill/>
            <a:ln w="3810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98" name="Line 274"/>
            <p:cNvSpPr>
              <a:spLocks noChangeShapeType="1"/>
            </p:cNvSpPr>
            <p:nvPr/>
          </p:nvSpPr>
          <p:spPr bwMode="auto">
            <a:xfrm flipH="1">
              <a:off x="5123" y="2310"/>
              <a:ext cx="159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099" name="Line 275"/>
            <p:cNvSpPr>
              <a:spLocks noChangeShapeType="1"/>
            </p:cNvSpPr>
            <p:nvPr/>
          </p:nvSpPr>
          <p:spPr bwMode="auto">
            <a:xfrm flipH="1">
              <a:off x="5039" y="1937"/>
              <a:ext cx="243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00" name="Line 276"/>
            <p:cNvSpPr>
              <a:spLocks noChangeShapeType="1"/>
            </p:cNvSpPr>
            <p:nvPr/>
          </p:nvSpPr>
          <p:spPr bwMode="auto">
            <a:xfrm flipH="1" flipV="1">
              <a:off x="5123" y="2457"/>
              <a:ext cx="44" cy="45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01" name="Line 277"/>
            <p:cNvSpPr>
              <a:spLocks noChangeShapeType="1"/>
            </p:cNvSpPr>
            <p:nvPr/>
          </p:nvSpPr>
          <p:spPr bwMode="auto">
            <a:xfrm flipH="1" flipV="1">
              <a:off x="4535" y="1869"/>
              <a:ext cx="73" cy="73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02" name="Line 278"/>
            <p:cNvSpPr>
              <a:spLocks noChangeShapeType="1"/>
            </p:cNvSpPr>
            <p:nvPr/>
          </p:nvSpPr>
          <p:spPr bwMode="auto">
            <a:xfrm flipH="1" flipV="1">
              <a:off x="5158" y="2310"/>
              <a:ext cx="124" cy="123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03" name="Line 279"/>
            <p:cNvSpPr>
              <a:spLocks noChangeShapeType="1"/>
            </p:cNvSpPr>
            <p:nvPr/>
          </p:nvSpPr>
          <p:spPr bwMode="auto">
            <a:xfrm flipH="1" flipV="1">
              <a:off x="4587" y="1736"/>
              <a:ext cx="197" cy="198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04" name="Line 280"/>
            <p:cNvSpPr>
              <a:spLocks noChangeShapeType="1"/>
            </p:cNvSpPr>
            <p:nvPr/>
          </p:nvSpPr>
          <p:spPr bwMode="auto">
            <a:xfrm flipH="1" flipV="1">
              <a:off x="4771" y="1736"/>
              <a:ext cx="159" cy="159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05" name="Line 281"/>
            <p:cNvSpPr>
              <a:spLocks noChangeShapeType="1"/>
            </p:cNvSpPr>
            <p:nvPr/>
          </p:nvSpPr>
          <p:spPr bwMode="auto">
            <a:xfrm flipH="1" flipV="1">
              <a:off x="4955" y="1736"/>
              <a:ext cx="199" cy="201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06" name="Line 282"/>
            <p:cNvSpPr>
              <a:spLocks noChangeShapeType="1"/>
            </p:cNvSpPr>
            <p:nvPr/>
          </p:nvSpPr>
          <p:spPr bwMode="auto">
            <a:xfrm flipH="1" flipV="1">
              <a:off x="5138" y="1736"/>
              <a:ext cx="144" cy="145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07" name="Line 283"/>
            <p:cNvSpPr>
              <a:spLocks noChangeShapeType="1"/>
            </p:cNvSpPr>
            <p:nvPr/>
          </p:nvSpPr>
          <p:spPr bwMode="auto">
            <a:xfrm>
              <a:off x="5061" y="2123"/>
              <a:ext cx="98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08" name="Line 284"/>
            <p:cNvSpPr>
              <a:spLocks noChangeShapeType="1"/>
            </p:cNvSpPr>
            <p:nvPr/>
          </p:nvSpPr>
          <p:spPr bwMode="auto">
            <a:xfrm>
              <a:off x="5191" y="2123"/>
              <a:ext cx="23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09" name="Line 285"/>
            <p:cNvSpPr>
              <a:spLocks noChangeShapeType="1"/>
            </p:cNvSpPr>
            <p:nvPr/>
          </p:nvSpPr>
          <p:spPr bwMode="auto">
            <a:xfrm>
              <a:off x="5245" y="2123"/>
              <a:ext cx="98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10" name="Line 286"/>
            <p:cNvSpPr>
              <a:spLocks noChangeShapeType="1"/>
            </p:cNvSpPr>
            <p:nvPr/>
          </p:nvSpPr>
          <p:spPr bwMode="auto">
            <a:xfrm flipH="1">
              <a:off x="4274" y="1821"/>
              <a:ext cx="499" cy="176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11" name="Line 287"/>
            <p:cNvSpPr>
              <a:spLocks noChangeShapeType="1"/>
            </p:cNvSpPr>
            <p:nvPr/>
          </p:nvSpPr>
          <p:spPr bwMode="auto">
            <a:xfrm flipH="1">
              <a:off x="3939" y="1997"/>
              <a:ext cx="335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12" name="Freeform 288"/>
            <p:cNvSpPr>
              <a:spLocks/>
            </p:cNvSpPr>
            <p:nvPr/>
          </p:nvSpPr>
          <p:spPr bwMode="auto">
            <a:xfrm>
              <a:off x="3945" y="1833"/>
              <a:ext cx="64" cy="139"/>
            </a:xfrm>
            <a:custGeom>
              <a:avLst/>
              <a:gdLst>
                <a:gd name="T0" fmla="*/ 254 w 265"/>
                <a:gd name="T1" fmla="*/ 4 h 582"/>
                <a:gd name="T2" fmla="*/ 233 w 265"/>
                <a:gd name="T3" fmla="*/ 17 h 582"/>
                <a:gd name="T4" fmla="*/ 212 w 265"/>
                <a:gd name="T5" fmla="*/ 31 h 582"/>
                <a:gd name="T6" fmla="*/ 190 w 265"/>
                <a:gd name="T7" fmla="*/ 48 h 582"/>
                <a:gd name="T8" fmla="*/ 171 w 265"/>
                <a:gd name="T9" fmla="*/ 68 h 582"/>
                <a:gd name="T10" fmla="*/ 152 w 265"/>
                <a:gd name="T11" fmla="*/ 89 h 582"/>
                <a:gd name="T12" fmla="*/ 134 w 265"/>
                <a:gd name="T13" fmla="*/ 111 h 582"/>
                <a:gd name="T14" fmla="*/ 117 w 265"/>
                <a:gd name="T15" fmla="*/ 135 h 582"/>
                <a:gd name="T16" fmla="*/ 101 w 265"/>
                <a:gd name="T17" fmla="*/ 161 h 582"/>
                <a:gd name="T18" fmla="*/ 87 w 265"/>
                <a:gd name="T19" fmla="*/ 188 h 582"/>
                <a:gd name="T20" fmla="*/ 75 w 265"/>
                <a:gd name="T21" fmla="*/ 216 h 582"/>
                <a:gd name="T22" fmla="*/ 64 w 265"/>
                <a:gd name="T23" fmla="*/ 244 h 582"/>
                <a:gd name="T24" fmla="*/ 7 w 265"/>
                <a:gd name="T25" fmla="*/ 453 h 582"/>
                <a:gd name="T26" fmla="*/ 4 w 265"/>
                <a:gd name="T27" fmla="*/ 472 h 582"/>
                <a:gd name="T28" fmla="*/ 2 w 265"/>
                <a:gd name="T29" fmla="*/ 491 h 582"/>
                <a:gd name="T30" fmla="*/ 2 w 265"/>
                <a:gd name="T31" fmla="*/ 509 h 582"/>
                <a:gd name="T32" fmla="*/ 4 w 265"/>
                <a:gd name="T33" fmla="*/ 525 h 582"/>
                <a:gd name="T34" fmla="*/ 8 w 265"/>
                <a:gd name="T35" fmla="*/ 541 h 582"/>
                <a:gd name="T36" fmla="*/ 14 w 265"/>
                <a:gd name="T37" fmla="*/ 553 h 582"/>
                <a:gd name="T38" fmla="*/ 23 w 265"/>
                <a:gd name="T39" fmla="*/ 564 h 582"/>
                <a:gd name="T40" fmla="*/ 32 w 265"/>
                <a:gd name="T41" fmla="*/ 573 h 582"/>
                <a:gd name="T42" fmla="*/ 44 w 265"/>
                <a:gd name="T43" fmla="*/ 579 h 582"/>
                <a:gd name="T44" fmla="*/ 57 w 265"/>
                <a:gd name="T45" fmla="*/ 581 h 582"/>
                <a:gd name="T46" fmla="*/ 71 w 265"/>
                <a:gd name="T47" fmla="*/ 581 h 582"/>
                <a:gd name="T48" fmla="*/ 84 w 265"/>
                <a:gd name="T49" fmla="*/ 579 h 582"/>
                <a:gd name="T50" fmla="*/ 99 w 265"/>
                <a:gd name="T51" fmla="*/ 573 h 582"/>
                <a:gd name="T52" fmla="*/ 113 w 265"/>
                <a:gd name="T53" fmla="*/ 564 h 582"/>
                <a:gd name="T54" fmla="*/ 127 w 265"/>
                <a:gd name="T55" fmla="*/ 553 h 582"/>
                <a:gd name="T56" fmla="*/ 141 w 265"/>
                <a:gd name="T57" fmla="*/ 541 h 582"/>
                <a:gd name="T58" fmla="*/ 153 w 265"/>
                <a:gd name="T59" fmla="*/ 525 h 582"/>
                <a:gd name="T60" fmla="*/ 164 w 265"/>
                <a:gd name="T61" fmla="*/ 509 h 582"/>
                <a:gd name="T62" fmla="*/ 174 w 265"/>
                <a:gd name="T63" fmla="*/ 491 h 582"/>
                <a:gd name="T64" fmla="*/ 182 w 265"/>
                <a:gd name="T65" fmla="*/ 472 h 582"/>
                <a:gd name="T66" fmla="*/ 188 w 265"/>
                <a:gd name="T67" fmla="*/ 453 h 582"/>
                <a:gd name="T68" fmla="*/ 208 w 265"/>
                <a:gd name="T69" fmla="*/ 378 h 582"/>
                <a:gd name="T70" fmla="*/ 214 w 265"/>
                <a:gd name="T71" fmla="*/ 360 h 582"/>
                <a:gd name="T72" fmla="*/ 216 w 265"/>
                <a:gd name="T73" fmla="*/ 342 h 582"/>
                <a:gd name="T74" fmla="*/ 216 w 265"/>
                <a:gd name="T75" fmla="*/ 324 h 582"/>
                <a:gd name="T76" fmla="*/ 214 w 265"/>
                <a:gd name="T77" fmla="*/ 308 h 582"/>
                <a:gd name="T78" fmla="*/ 211 w 265"/>
                <a:gd name="T79" fmla="*/ 294 h 582"/>
                <a:gd name="T80" fmla="*/ 204 w 265"/>
                <a:gd name="T81" fmla="*/ 282 h 582"/>
                <a:gd name="T82" fmla="*/ 196 w 265"/>
                <a:gd name="T83" fmla="*/ 271 h 582"/>
                <a:gd name="T84" fmla="*/ 186 w 265"/>
                <a:gd name="T85" fmla="*/ 264 h 582"/>
                <a:gd name="T86" fmla="*/ 176 w 265"/>
                <a:gd name="T87" fmla="*/ 259 h 582"/>
                <a:gd name="T88" fmla="*/ 163 w 265"/>
                <a:gd name="T89" fmla="*/ 257 h 582"/>
                <a:gd name="T90" fmla="*/ 150 w 265"/>
                <a:gd name="T91" fmla="*/ 259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65" h="582">
                  <a:moveTo>
                    <a:pt x="265" y="0"/>
                  </a:moveTo>
                  <a:lnTo>
                    <a:pt x="254" y="4"/>
                  </a:lnTo>
                  <a:lnTo>
                    <a:pt x="243" y="10"/>
                  </a:lnTo>
                  <a:lnTo>
                    <a:pt x="233" y="17"/>
                  </a:lnTo>
                  <a:lnTo>
                    <a:pt x="222" y="24"/>
                  </a:lnTo>
                  <a:lnTo>
                    <a:pt x="212" y="31"/>
                  </a:lnTo>
                  <a:lnTo>
                    <a:pt x="201" y="40"/>
                  </a:lnTo>
                  <a:lnTo>
                    <a:pt x="190" y="48"/>
                  </a:lnTo>
                  <a:lnTo>
                    <a:pt x="181" y="58"/>
                  </a:lnTo>
                  <a:lnTo>
                    <a:pt x="171" y="68"/>
                  </a:lnTo>
                  <a:lnTo>
                    <a:pt x="161" y="78"/>
                  </a:lnTo>
                  <a:lnTo>
                    <a:pt x="152" y="89"/>
                  </a:lnTo>
                  <a:lnTo>
                    <a:pt x="143" y="99"/>
                  </a:lnTo>
                  <a:lnTo>
                    <a:pt x="134" y="111"/>
                  </a:lnTo>
                  <a:lnTo>
                    <a:pt x="125" y="123"/>
                  </a:lnTo>
                  <a:lnTo>
                    <a:pt x="117" y="135"/>
                  </a:lnTo>
                  <a:lnTo>
                    <a:pt x="109" y="148"/>
                  </a:lnTo>
                  <a:lnTo>
                    <a:pt x="101" y="161"/>
                  </a:lnTo>
                  <a:lnTo>
                    <a:pt x="94" y="175"/>
                  </a:lnTo>
                  <a:lnTo>
                    <a:pt x="87" y="188"/>
                  </a:lnTo>
                  <a:lnTo>
                    <a:pt x="81" y="202"/>
                  </a:lnTo>
                  <a:lnTo>
                    <a:pt x="75" y="216"/>
                  </a:lnTo>
                  <a:lnTo>
                    <a:pt x="69" y="230"/>
                  </a:lnTo>
                  <a:lnTo>
                    <a:pt x="64" y="244"/>
                  </a:lnTo>
                  <a:lnTo>
                    <a:pt x="59" y="259"/>
                  </a:lnTo>
                  <a:lnTo>
                    <a:pt x="7" y="453"/>
                  </a:lnTo>
                  <a:lnTo>
                    <a:pt x="5" y="462"/>
                  </a:lnTo>
                  <a:lnTo>
                    <a:pt x="4" y="472"/>
                  </a:lnTo>
                  <a:lnTo>
                    <a:pt x="2" y="481"/>
                  </a:lnTo>
                  <a:lnTo>
                    <a:pt x="2" y="491"/>
                  </a:lnTo>
                  <a:lnTo>
                    <a:pt x="0" y="499"/>
                  </a:lnTo>
                  <a:lnTo>
                    <a:pt x="2" y="509"/>
                  </a:lnTo>
                  <a:lnTo>
                    <a:pt x="3" y="517"/>
                  </a:lnTo>
                  <a:lnTo>
                    <a:pt x="4" y="525"/>
                  </a:lnTo>
                  <a:lnTo>
                    <a:pt x="6" y="533"/>
                  </a:lnTo>
                  <a:lnTo>
                    <a:pt x="8" y="541"/>
                  </a:lnTo>
                  <a:lnTo>
                    <a:pt x="11" y="547"/>
                  </a:lnTo>
                  <a:lnTo>
                    <a:pt x="14" y="553"/>
                  </a:lnTo>
                  <a:lnTo>
                    <a:pt x="19" y="559"/>
                  </a:lnTo>
                  <a:lnTo>
                    <a:pt x="23" y="564"/>
                  </a:lnTo>
                  <a:lnTo>
                    <a:pt x="27" y="569"/>
                  </a:lnTo>
                  <a:lnTo>
                    <a:pt x="32" y="573"/>
                  </a:lnTo>
                  <a:lnTo>
                    <a:pt x="38" y="576"/>
                  </a:lnTo>
                  <a:lnTo>
                    <a:pt x="44" y="579"/>
                  </a:lnTo>
                  <a:lnTo>
                    <a:pt x="50" y="580"/>
                  </a:lnTo>
                  <a:lnTo>
                    <a:pt x="57" y="581"/>
                  </a:lnTo>
                  <a:lnTo>
                    <a:pt x="63" y="582"/>
                  </a:lnTo>
                  <a:lnTo>
                    <a:pt x="71" y="581"/>
                  </a:lnTo>
                  <a:lnTo>
                    <a:pt x="77" y="580"/>
                  </a:lnTo>
                  <a:lnTo>
                    <a:pt x="84" y="579"/>
                  </a:lnTo>
                  <a:lnTo>
                    <a:pt x="92" y="576"/>
                  </a:lnTo>
                  <a:lnTo>
                    <a:pt x="99" y="573"/>
                  </a:lnTo>
                  <a:lnTo>
                    <a:pt x="106" y="569"/>
                  </a:lnTo>
                  <a:lnTo>
                    <a:pt x="113" y="564"/>
                  </a:lnTo>
                  <a:lnTo>
                    <a:pt x="120" y="559"/>
                  </a:lnTo>
                  <a:lnTo>
                    <a:pt x="127" y="553"/>
                  </a:lnTo>
                  <a:lnTo>
                    <a:pt x="134" y="547"/>
                  </a:lnTo>
                  <a:lnTo>
                    <a:pt x="141" y="541"/>
                  </a:lnTo>
                  <a:lnTo>
                    <a:pt x="147" y="533"/>
                  </a:lnTo>
                  <a:lnTo>
                    <a:pt x="153" y="525"/>
                  </a:lnTo>
                  <a:lnTo>
                    <a:pt x="159" y="517"/>
                  </a:lnTo>
                  <a:lnTo>
                    <a:pt x="164" y="509"/>
                  </a:lnTo>
                  <a:lnTo>
                    <a:pt x="169" y="499"/>
                  </a:lnTo>
                  <a:lnTo>
                    <a:pt x="174" y="491"/>
                  </a:lnTo>
                  <a:lnTo>
                    <a:pt x="179" y="481"/>
                  </a:lnTo>
                  <a:lnTo>
                    <a:pt x="182" y="472"/>
                  </a:lnTo>
                  <a:lnTo>
                    <a:pt x="185" y="462"/>
                  </a:lnTo>
                  <a:lnTo>
                    <a:pt x="188" y="453"/>
                  </a:lnTo>
                  <a:lnTo>
                    <a:pt x="205" y="388"/>
                  </a:lnTo>
                  <a:lnTo>
                    <a:pt x="208" y="378"/>
                  </a:lnTo>
                  <a:lnTo>
                    <a:pt x="212" y="369"/>
                  </a:lnTo>
                  <a:lnTo>
                    <a:pt x="214" y="360"/>
                  </a:lnTo>
                  <a:lnTo>
                    <a:pt x="215" y="351"/>
                  </a:lnTo>
                  <a:lnTo>
                    <a:pt x="216" y="342"/>
                  </a:lnTo>
                  <a:lnTo>
                    <a:pt x="216" y="333"/>
                  </a:lnTo>
                  <a:lnTo>
                    <a:pt x="216" y="324"/>
                  </a:lnTo>
                  <a:lnTo>
                    <a:pt x="216" y="317"/>
                  </a:lnTo>
                  <a:lnTo>
                    <a:pt x="214" y="308"/>
                  </a:lnTo>
                  <a:lnTo>
                    <a:pt x="213" y="301"/>
                  </a:lnTo>
                  <a:lnTo>
                    <a:pt x="211" y="294"/>
                  </a:lnTo>
                  <a:lnTo>
                    <a:pt x="207" y="287"/>
                  </a:lnTo>
                  <a:lnTo>
                    <a:pt x="204" y="282"/>
                  </a:lnTo>
                  <a:lnTo>
                    <a:pt x="200" y="277"/>
                  </a:lnTo>
                  <a:lnTo>
                    <a:pt x="196" y="271"/>
                  </a:lnTo>
                  <a:lnTo>
                    <a:pt x="191" y="267"/>
                  </a:lnTo>
                  <a:lnTo>
                    <a:pt x="186" y="264"/>
                  </a:lnTo>
                  <a:lnTo>
                    <a:pt x="181" y="261"/>
                  </a:lnTo>
                  <a:lnTo>
                    <a:pt x="176" y="259"/>
                  </a:lnTo>
                  <a:lnTo>
                    <a:pt x="169" y="257"/>
                  </a:lnTo>
                  <a:lnTo>
                    <a:pt x="163" y="257"/>
                  </a:lnTo>
                  <a:lnTo>
                    <a:pt x="156" y="257"/>
                  </a:lnTo>
                  <a:lnTo>
                    <a:pt x="150" y="259"/>
                  </a:lnTo>
                  <a:lnTo>
                    <a:pt x="59" y="259"/>
                  </a:lnTo>
                </a:path>
              </a:pathLst>
            </a:custGeom>
            <a:noFill/>
            <a:ln w="1905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13" name="Freeform 289"/>
            <p:cNvSpPr>
              <a:spLocks/>
            </p:cNvSpPr>
            <p:nvPr/>
          </p:nvSpPr>
          <p:spPr bwMode="auto">
            <a:xfrm>
              <a:off x="4045" y="1833"/>
              <a:ext cx="27" cy="23"/>
            </a:xfrm>
            <a:custGeom>
              <a:avLst/>
              <a:gdLst>
                <a:gd name="T0" fmla="*/ 116 w 116"/>
                <a:gd name="T1" fmla="*/ 0 h 96"/>
                <a:gd name="T2" fmla="*/ 109 w 116"/>
                <a:gd name="T3" fmla="*/ 0 h 96"/>
                <a:gd name="T4" fmla="*/ 101 w 116"/>
                <a:gd name="T5" fmla="*/ 1 h 96"/>
                <a:gd name="T6" fmla="*/ 94 w 116"/>
                <a:gd name="T7" fmla="*/ 3 h 96"/>
                <a:gd name="T8" fmla="*/ 87 w 116"/>
                <a:gd name="T9" fmla="*/ 5 h 96"/>
                <a:gd name="T10" fmla="*/ 78 w 116"/>
                <a:gd name="T11" fmla="*/ 8 h 96"/>
                <a:gd name="T12" fmla="*/ 71 w 116"/>
                <a:gd name="T13" fmla="*/ 12 h 96"/>
                <a:gd name="T14" fmla="*/ 63 w 116"/>
                <a:gd name="T15" fmla="*/ 18 h 96"/>
                <a:gd name="T16" fmla="*/ 56 w 116"/>
                <a:gd name="T17" fmla="*/ 23 h 96"/>
                <a:gd name="T18" fmla="*/ 48 w 116"/>
                <a:gd name="T19" fmla="*/ 29 h 96"/>
                <a:gd name="T20" fmla="*/ 41 w 116"/>
                <a:gd name="T21" fmla="*/ 36 h 96"/>
                <a:gd name="T22" fmla="*/ 35 w 116"/>
                <a:gd name="T23" fmla="*/ 43 h 96"/>
                <a:gd name="T24" fmla="*/ 27 w 116"/>
                <a:gd name="T25" fmla="*/ 51 h 96"/>
                <a:gd name="T26" fmla="*/ 21 w 116"/>
                <a:gd name="T27" fmla="*/ 59 h 96"/>
                <a:gd name="T28" fmla="*/ 15 w 116"/>
                <a:gd name="T29" fmla="*/ 68 h 96"/>
                <a:gd name="T30" fmla="*/ 9 w 116"/>
                <a:gd name="T31" fmla="*/ 77 h 96"/>
                <a:gd name="T32" fmla="*/ 4 w 116"/>
                <a:gd name="T33" fmla="*/ 87 h 96"/>
                <a:gd name="T34" fmla="*/ 0 w 116"/>
                <a:gd name="T35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6" h="96">
                  <a:moveTo>
                    <a:pt x="116" y="0"/>
                  </a:moveTo>
                  <a:lnTo>
                    <a:pt x="109" y="0"/>
                  </a:lnTo>
                  <a:lnTo>
                    <a:pt x="101" y="1"/>
                  </a:lnTo>
                  <a:lnTo>
                    <a:pt x="94" y="3"/>
                  </a:lnTo>
                  <a:lnTo>
                    <a:pt x="87" y="5"/>
                  </a:lnTo>
                  <a:lnTo>
                    <a:pt x="78" y="8"/>
                  </a:lnTo>
                  <a:lnTo>
                    <a:pt x="71" y="12"/>
                  </a:lnTo>
                  <a:lnTo>
                    <a:pt x="63" y="18"/>
                  </a:lnTo>
                  <a:lnTo>
                    <a:pt x="56" y="23"/>
                  </a:lnTo>
                  <a:lnTo>
                    <a:pt x="48" y="29"/>
                  </a:lnTo>
                  <a:lnTo>
                    <a:pt x="41" y="36"/>
                  </a:lnTo>
                  <a:lnTo>
                    <a:pt x="35" y="43"/>
                  </a:lnTo>
                  <a:lnTo>
                    <a:pt x="27" y="51"/>
                  </a:lnTo>
                  <a:lnTo>
                    <a:pt x="21" y="59"/>
                  </a:lnTo>
                  <a:lnTo>
                    <a:pt x="15" y="68"/>
                  </a:lnTo>
                  <a:lnTo>
                    <a:pt x="9" y="77"/>
                  </a:lnTo>
                  <a:lnTo>
                    <a:pt x="4" y="87"/>
                  </a:lnTo>
                  <a:lnTo>
                    <a:pt x="0" y="96"/>
                  </a:lnTo>
                </a:path>
              </a:pathLst>
            </a:custGeom>
            <a:noFill/>
            <a:ln w="1905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14" name="Freeform 290"/>
            <p:cNvSpPr>
              <a:spLocks/>
            </p:cNvSpPr>
            <p:nvPr/>
          </p:nvSpPr>
          <p:spPr bwMode="auto">
            <a:xfrm>
              <a:off x="4072" y="1833"/>
              <a:ext cx="15" cy="48"/>
            </a:xfrm>
            <a:custGeom>
              <a:avLst/>
              <a:gdLst>
                <a:gd name="T0" fmla="*/ 24 w 63"/>
                <a:gd name="T1" fmla="*/ 197 h 197"/>
                <a:gd name="T2" fmla="*/ 30 w 63"/>
                <a:gd name="T3" fmla="*/ 188 h 197"/>
                <a:gd name="T4" fmla="*/ 35 w 63"/>
                <a:gd name="T5" fmla="*/ 180 h 197"/>
                <a:gd name="T6" fmla="*/ 40 w 63"/>
                <a:gd name="T7" fmla="*/ 172 h 197"/>
                <a:gd name="T8" fmla="*/ 44 w 63"/>
                <a:gd name="T9" fmla="*/ 162 h 197"/>
                <a:gd name="T10" fmla="*/ 48 w 63"/>
                <a:gd name="T11" fmla="*/ 152 h 197"/>
                <a:gd name="T12" fmla="*/ 51 w 63"/>
                <a:gd name="T13" fmla="*/ 143 h 197"/>
                <a:gd name="T14" fmla="*/ 54 w 63"/>
                <a:gd name="T15" fmla="*/ 133 h 197"/>
                <a:gd name="T16" fmla="*/ 58 w 63"/>
                <a:gd name="T17" fmla="*/ 125 h 197"/>
                <a:gd name="T18" fmla="*/ 60 w 63"/>
                <a:gd name="T19" fmla="*/ 115 h 197"/>
                <a:gd name="T20" fmla="*/ 61 w 63"/>
                <a:gd name="T21" fmla="*/ 106 h 197"/>
                <a:gd name="T22" fmla="*/ 62 w 63"/>
                <a:gd name="T23" fmla="*/ 96 h 197"/>
                <a:gd name="T24" fmla="*/ 63 w 63"/>
                <a:gd name="T25" fmla="*/ 87 h 197"/>
                <a:gd name="T26" fmla="*/ 63 w 63"/>
                <a:gd name="T27" fmla="*/ 78 h 197"/>
                <a:gd name="T28" fmla="*/ 62 w 63"/>
                <a:gd name="T29" fmla="*/ 70 h 197"/>
                <a:gd name="T30" fmla="*/ 61 w 63"/>
                <a:gd name="T31" fmla="*/ 61 h 197"/>
                <a:gd name="T32" fmla="*/ 60 w 63"/>
                <a:gd name="T33" fmla="*/ 54 h 197"/>
                <a:gd name="T34" fmla="*/ 58 w 63"/>
                <a:gd name="T35" fmla="*/ 46 h 197"/>
                <a:gd name="T36" fmla="*/ 54 w 63"/>
                <a:gd name="T37" fmla="*/ 39 h 197"/>
                <a:gd name="T38" fmla="*/ 52 w 63"/>
                <a:gd name="T39" fmla="*/ 33 h 197"/>
                <a:gd name="T40" fmla="*/ 48 w 63"/>
                <a:gd name="T41" fmla="*/ 26 h 197"/>
                <a:gd name="T42" fmla="*/ 45 w 63"/>
                <a:gd name="T43" fmla="*/ 21 h 197"/>
                <a:gd name="T44" fmla="*/ 41 w 63"/>
                <a:gd name="T45" fmla="*/ 16 h 197"/>
                <a:gd name="T46" fmla="*/ 35 w 63"/>
                <a:gd name="T47" fmla="*/ 11 h 197"/>
                <a:gd name="T48" fmla="*/ 30 w 63"/>
                <a:gd name="T49" fmla="*/ 8 h 197"/>
                <a:gd name="T50" fmla="*/ 25 w 63"/>
                <a:gd name="T51" fmla="*/ 5 h 197"/>
                <a:gd name="T52" fmla="*/ 19 w 63"/>
                <a:gd name="T53" fmla="*/ 2 h 197"/>
                <a:gd name="T54" fmla="*/ 13 w 63"/>
                <a:gd name="T55" fmla="*/ 1 h 197"/>
                <a:gd name="T56" fmla="*/ 7 w 63"/>
                <a:gd name="T57" fmla="*/ 0 h 197"/>
                <a:gd name="T58" fmla="*/ 0 w 63"/>
                <a:gd name="T5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3" h="197">
                  <a:moveTo>
                    <a:pt x="24" y="197"/>
                  </a:moveTo>
                  <a:lnTo>
                    <a:pt x="30" y="188"/>
                  </a:lnTo>
                  <a:lnTo>
                    <a:pt x="35" y="180"/>
                  </a:lnTo>
                  <a:lnTo>
                    <a:pt x="40" y="172"/>
                  </a:lnTo>
                  <a:lnTo>
                    <a:pt x="44" y="162"/>
                  </a:lnTo>
                  <a:lnTo>
                    <a:pt x="48" y="152"/>
                  </a:lnTo>
                  <a:lnTo>
                    <a:pt x="51" y="143"/>
                  </a:lnTo>
                  <a:lnTo>
                    <a:pt x="54" y="133"/>
                  </a:lnTo>
                  <a:lnTo>
                    <a:pt x="58" y="125"/>
                  </a:lnTo>
                  <a:lnTo>
                    <a:pt x="60" y="115"/>
                  </a:lnTo>
                  <a:lnTo>
                    <a:pt x="61" y="106"/>
                  </a:lnTo>
                  <a:lnTo>
                    <a:pt x="62" y="96"/>
                  </a:lnTo>
                  <a:lnTo>
                    <a:pt x="63" y="87"/>
                  </a:lnTo>
                  <a:lnTo>
                    <a:pt x="63" y="78"/>
                  </a:lnTo>
                  <a:lnTo>
                    <a:pt x="62" y="70"/>
                  </a:lnTo>
                  <a:lnTo>
                    <a:pt x="61" y="61"/>
                  </a:lnTo>
                  <a:lnTo>
                    <a:pt x="60" y="54"/>
                  </a:lnTo>
                  <a:lnTo>
                    <a:pt x="58" y="46"/>
                  </a:lnTo>
                  <a:lnTo>
                    <a:pt x="54" y="39"/>
                  </a:lnTo>
                  <a:lnTo>
                    <a:pt x="52" y="33"/>
                  </a:lnTo>
                  <a:lnTo>
                    <a:pt x="48" y="26"/>
                  </a:lnTo>
                  <a:lnTo>
                    <a:pt x="45" y="21"/>
                  </a:lnTo>
                  <a:lnTo>
                    <a:pt x="41" y="16"/>
                  </a:lnTo>
                  <a:lnTo>
                    <a:pt x="35" y="11"/>
                  </a:lnTo>
                  <a:lnTo>
                    <a:pt x="30" y="8"/>
                  </a:lnTo>
                  <a:lnTo>
                    <a:pt x="25" y="5"/>
                  </a:lnTo>
                  <a:lnTo>
                    <a:pt x="19" y="2"/>
                  </a:lnTo>
                  <a:lnTo>
                    <a:pt x="13" y="1"/>
                  </a:lnTo>
                  <a:lnTo>
                    <a:pt x="7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15" name="Freeform 291"/>
            <p:cNvSpPr>
              <a:spLocks/>
            </p:cNvSpPr>
            <p:nvPr/>
          </p:nvSpPr>
          <p:spPr bwMode="auto">
            <a:xfrm>
              <a:off x="4014" y="1881"/>
              <a:ext cx="64" cy="91"/>
            </a:xfrm>
            <a:custGeom>
              <a:avLst/>
              <a:gdLst>
                <a:gd name="T0" fmla="*/ 271 w 271"/>
                <a:gd name="T1" fmla="*/ 0 h 385"/>
                <a:gd name="T2" fmla="*/ 0 w 271"/>
                <a:gd name="T3" fmla="*/ 385 h 385"/>
                <a:gd name="T4" fmla="*/ 182 w 271"/>
                <a:gd name="T5" fmla="*/ 385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71" h="385">
                  <a:moveTo>
                    <a:pt x="271" y="0"/>
                  </a:moveTo>
                  <a:lnTo>
                    <a:pt x="0" y="385"/>
                  </a:lnTo>
                  <a:lnTo>
                    <a:pt x="182" y="385"/>
                  </a:lnTo>
                </a:path>
              </a:pathLst>
            </a:custGeom>
            <a:noFill/>
            <a:ln w="1905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16" name="Freeform 292"/>
            <p:cNvSpPr>
              <a:spLocks/>
            </p:cNvSpPr>
            <p:nvPr/>
          </p:nvSpPr>
          <p:spPr bwMode="auto">
            <a:xfrm>
              <a:off x="4110" y="1833"/>
              <a:ext cx="38" cy="139"/>
            </a:xfrm>
            <a:custGeom>
              <a:avLst/>
              <a:gdLst>
                <a:gd name="T0" fmla="*/ 0 w 155"/>
                <a:gd name="T1" fmla="*/ 582 h 582"/>
                <a:gd name="T2" fmla="*/ 155 w 155"/>
                <a:gd name="T3" fmla="*/ 0 h 582"/>
                <a:gd name="T4" fmla="*/ 30 w 155"/>
                <a:gd name="T5" fmla="*/ 129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5" h="582">
                  <a:moveTo>
                    <a:pt x="0" y="582"/>
                  </a:moveTo>
                  <a:lnTo>
                    <a:pt x="155" y="0"/>
                  </a:lnTo>
                  <a:lnTo>
                    <a:pt x="30" y="129"/>
                  </a:lnTo>
                </a:path>
              </a:pathLst>
            </a:custGeom>
            <a:noFill/>
            <a:ln w="1905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17" name="Freeform 293"/>
            <p:cNvSpPr>
              <a:spLocks/>
            </p:cNvSpPr>
            <p:nvPr/>
          </p:nvSpPr>
          <p:spPr bwMode="auto">
            <a:xfrm>
              <a:off x="4154" y="1841"/>
              <a:ext cx="34" cy="123"/>
            </a:xfrm>
            <a:custGeom>
              <a:avLst/>
              <a:gdLst>
                <a:gd name="T0" fmla="*/ 142 w 142"/>
                <a:gd name="T1" fmla="*/ 0 h 518"/>
                <a:gd name="T2" fmla="*/ 131 w 142"/>
                <a:gd name="T3" fmla="*/ 19 h 518"/>
                <a:gd name="T4" fmla="*/ 120 w 142"/>
                <a:gd name="T5" fmla="*/ 37 h 518"/>
                <a:gd name="T6" fmla="*/ 111 w 142"/>
                <a:gd name="T7" fmla="*/ 55 h 518"/>
                <a:gd name="T8" fmla="*/ 100 w 142"/>
                <a:gd name="T9" fmla="*/ 74 h 518"/>
                <a:gd name="T10" fmla="*/ 90 w 142"/>
                <a:gd name="T11" fmla="*/ 93 h 518"/>
                <a:gd name="T12" fmla="*/ 81 w 142"/>
                <a:gd name="T13" fmla="*/ 112 h 518"/>
                <a:gd name="T14" fmla="*/ 72 w 142"/>
                <a:gd name="T15" fmla="*/ 131 h 518"/>
                <a:gd name="T16" fmla="*/ 64 w 142"/>
                <a:gd name="T17" fmla="*/ 150 h 518"/>
                <a:gd name="T18" fmla="*/ 56 w 142"/>
                <a:gd name="T19" fmla="*/ 170 h 518"/>
                <a:gd name="T20" fmla="*/ 49 w 142"/>
                <a:gd name="T21" fmla="*/ 189 h 518"/>
                <a:gd name="T22" fmla="*/ 43 w 142"/>
                <a:gd name="T23" fmla="*/ 209 h 518"/>
                <a:gd name="T24" fmla="*/ 36 w 142"/>
                <a:gd name="T25" fmla="*/ 230 h 518"/>
                <a:gd name="T26" fmla="*/ 30 w 142"/>
                <a:gd name="T27" fmla="*/ 250 h 518"/>
                <a:gd name="T28" fmla="*/ 25 w 142"/>
                <a:gd name="T29" fmla="*/ 270 h 518"/>
                <a:gd name="T30" fmla="*/ 20 w 142"/>
                <a:gd name="T31" fmla="*/ 289 h 518"/>
                <a:gd name="T32" fmla="*/ 16 w 142"/>
                <a:gd name="T33" fmla="*/ 309 h 518"/>
                <a:gd name="T34" fmla="*/ 12 w 142"/>
                <a:gd name="T35" fmla="*/ 329 h 518"/>
                <a:gd name="T36" fmla="*/ 9 w 142"/>
                <a:gd name="T37" fmla="*/ 348 h 518"/>
                <a:gd name="T38" fmla="*/ 6 w 142"/>
                <a:gd name="T39" fmla="*/ 369 h 518"/>
                <a:gd name="T40" fmla="*/ 3 w 142"/>
                <a:gd name="T41" fmla="*/ 388 h 518"/>
                <a:gd name="T42" fmla="*/ 2 w 142"/>
                <a:gd name="T43" fmla="*/ 408 h 518"/>
                <a:gd name="T44" fmla="*/ 1 w 142"/>
                <a:gd name="T45" fmla="*/ 427 h 518"/>
                <a:gd name="T46" fmla="*/ 0 w 142"/>
                <a:gd name="T47" fmla="*/ 445 h 518"/>
                <a:gd name="T48" fmla="*/ 0 w 142"/>
                <a:gd name="T49" fmla="*/ 464 h 518"/>
                <a:gd name="T50" fmla="*/ 1 w 142"/>
                <a:gd name="T51" fmla="*/ 482 h 518"/>
                <a:gd name="T52" fmla="*/ 2 w 142"/>
                <a:gd name="T53" fmla="*/ 500 h 518"/>
                <a:gd name="T54" fmla="*/ 3 w 142"/>
                <a:gd name="T55" fmla="*/ 518 h 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42" h="518">
                  <a:moveTo>
                    <a:pt x="142" y="0"/>
                  </a:moveTo>
                  <a:lnTo>
                    <a:pt x="131" y="19"/>
                  </a:lnTo>
                  <a:lnTo>
                    <a:pt x="120" y="37"/>
                  </a:lnTo>
                  <a:lnTo>
                    <a:pt x="111" y="55"/>
                  </a:lnTo>
                  <a:lnTo>
                    <a:pt x="100" y="74"/>
                  </a:lnTo>
                  <a:lnTo>
                    <a:pt x="90" y="93"/>
                  </a:lnTo>
                  <a:lnTo>
                    <a:pt x="81" y="112"/>
                  </a:lnTo>
                  <a:lnTo>
                    <a:pt x="72" y="131"/>
                  </a:lnTo>
                  <a:lnTo>
                    <a:pt x="64" y="150"/>
                  </a:lnTo>
                  <a:lnTo>
                    <a:pt x="56" y="170"/>
                  </a:lnTo>
                  <a:lnTo>
                    <a:pt x="49" y="189"/>
                  </a:lnTo>
                  <a:lnTo>
                    <a:pt x="43" y="209"/>
                  </a:lnTo>
                  <a:lnTo>
                    <a:pt x="36" y="230"/>
                  </a:lnTo>
                  <a:lnTo>
                    <a:pt x="30" y="250"/>
                  </a:lnTo>
                  <a:lnTo>
                    <a:pt x="25" y="270"/>
                  </a:lnTo>
                  <a:lnTo>
                    <a:pt x="20" y="289"/>
                  </a:lnTo>
                  <a:lnTo>
                    <a:pt x="16" y="309"/>
                  </a:lnTo>
                  <a:lnTo>
                    <a:pt x="12" y="329"/>
                  </a:lnTo>
                  <a:lnTo>
                    <a:pt x="9" y="348"/>
                  </a:lnTo>
                  <a:lnTo>
                    <a:pt x="6" y="369"/>
                  </a:lnTo>
                  <a:lnTo>
                    <a:pt x="3" y="388"/>
                  </a:lnTo>
                  <a:lnTo>
                    <a:pt x="2" y="408"/>
                  </a:lnTo>
                  <a:lnTo>
                    <a:pt x="1" y="427"/>
                  </a:lnTo>
                  <a:lnTo>
                    <a:pt x="0" y="445"/>
                  </a:lnTo>
                  <a:lnTo>
                    <a:pt x="0" y="464"/>
                  </a:lnTo>
                  <a:lnTo>
                    <a:pt x="1" y="482"/>
                  </a:lnTo>
                  <a:lnTo>
                    <a:pt x="2" y="500"/>
                  </a:lnTo>
                  <a:lnTo>
                    <a:pt x="3" y="518"/>
                  </a:lnTo>
                </a:path>
              </a:pathLst>
            </a:custGeom>
            <a:noFill/>
            <a:ln w="1905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18" name="Freeform 294"/>
            <p:cNvSpPr>
              <a:spLocks/>
            </p:cNvSpPr>
            <p:nvPr/>
          </p:nvSpPr>
          <p:spPr bwMode="auto">
            <a:xfrm>
              <a:off x="4188" y="1833"/>
              <a:ext cx="22" cy="8"/>
            </a:xfrm>
            <a:custGeom>
              <a:avLst/>
              <a:gdLst>
                <a:gd name="T0" fmla="*/ 91 w 91"/>
                <a:gd name="T1" fmla="*/ 32 h 32"/>
                <a:gd name="T2" fmla="*/ 90 w 91"/>
                <a:gd name="T3" fmla="*/ 27 h 32"/>
                <a:gd name="T4" fmla="*/ 87 w 91"/>
                <a:gd name="T5" fmla="*/ 22 h 32"/>
                <a:gd name="T6" fmla="*/ 84 w 91"/>
                <a:gd name="T7" fmla="*/ 17 h 32"/>
                <a:gd name="T8" fmla="*/ 81 w 91"/>
                <a:gd name="T9" fmla="*/ 12 h 32"/>
                <a:gd name="T10" fmla="*/ 78 w 91"/>
                <a:gd name="T11" fmla="*/ 8 h 32"/>
                <a:gd name="T12" fmla="*/ 74 w 91"/>
                <a:gd name="T13" fmla="*/ 6 h 32"/>
                <a:gd name="T14" fmla="*/ 69 w 91"/>
                <a:gd name="T15" fmla="*/ 3 h 32"/>
                <a:gd name="T16" fmla="*/ 64 w 91"/>
                <a:gd name="T17" fmla="*/ 2 h 32"/>
                <a:gd name="T18" fmla="*/ 60 w 91"/>
                <a:gd name="T19" fmla="*/ 1 h 32"/>
                <a:gd name="T20" fmla="*/ 55 w 91"/>
                <a:gd name="T21" fmla="*/ 0 h 32"/>
                <a:gd name="T22" fmla="*/ 49 w 91"/>
                <a:gd name="T23" fmla="*/ 1 h 32"/>
                <a:gd name="T24" fmla="*/ 44 w 91"/>
                <a:gd name="T25" fmla="*/ 2 h 32"/>
                <a:gd name="T26" fmla="*/ 38 w 91"/>
                <a:gd name="T27" fmla="*/ 3 h 32"/>
                <a:gd name="T28" fmla="*/ 32 w 91"/>
                <a:gd name="T29" fmla="*/ 6 h 32"/>
                <a:gd name="T30" fmla="*/ 27 w 91"/>
                <a:gd name="T31" fmla="*/ 8 h 32"/>
                <a:gd name="T32" fmla="*/ 22 w 91"/>
                <a:gd name="T33" fmla="*/ 12 h 32"/>
                <a:gd name="T34" fmla="*/ 15 w 91"/>
                <a:gd name="T35" fmla="*/ 17 h 32"/>
                <a:gd name="T36" fmla="*/ 10 w 91"/>
                <a:gd name="T37" fmla="*/ 22 h 32"/>
                <a:gd name="T38" fmla="*/ 6 w 91"/>
                <a:gd name="T39" fmla="*/ 27 h 32"/>
                <a:gd name="T40" fmla="*/ 0 w 91"/>
                <a:gd name="T41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1" h="32">
                  <a:moveTo>
                    <a:pt x="91" y="32"/>
                  </a:moveTo>
                  <a:lnTo>
                    <a:pt x="90" y="27"/>
                  </a:lnTo>
                  <a:lnTo>
                    <a:pt x="87" y="22"/>
                  </a:lnTo>
                  <a:lnTo>
                    <a:pt x="84" y="17"/>
                  </a:lnTo>
                  <a:lnTo>
                    <a:pt x="81" y="12"/>
                  </a:lnTo>
                  <a:lnTo>
                    <a:pt x="78" y="8"/>
                  </a:lnTo>
                  <a:lnTo>
                    <a:pt x="74" y="6"/>
                  </a:lnTo>
                  <a:lnTo>
                    <a:pt x="69" y="3"/>
                  </a:lnTo>
                  <a:lnTo>
                    <a:pt x="64" y="2"/>
                  </a:lnTo>
                  <a:lnTo>
                    <a:pt x="60" y="1"/>
                  </a:lnTo>
                  <a:lnTo>
                    <a:pt x="55" y="0"/>
                  </a:lnTo>
                  <a:lnTo>
                    <a:pt x="49" y="1"/>
                  </a:lnTo>
                  <a:lnTo>
                    <a:pt x="44" y="2"/>
                  </a:lnTo>
                  <a:lnTo>
                    <a:pt x="38" y="3"/>
                  </a:lnTo>
                  <a:lnTo>
                    <a:pt x="32" y="6"/>
                  </a:lnTo>
                  <a:lnTo>
                    <a:pt x="27" y="8"/>
                  </a:lnTo>
                  <a:lnTo>
                    <a:pt x="22" y="12"/>
                  </a:lnTo>
                  <a:lnTo>
                    <a:pt x="15" y="17"/>
                  </a:lnTo>
                  <a:lnTo>
                    <a:pt x="10" y="22"/>
                  </a:lnTo>
                  <a:lnTo>
                    <a:pt x="6" y="27"/>
                  </a:lnTo>
                  <a:lnTo>
                    <a:pt x="0" y="32"/>
                  </a:lnTo>
                </a:path>
              </a:pathLst>
            </a:custGeom>
            <a:noFill/>
            <a:ln w="1905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19" name="Freeform 295"/>
            <p:cNvSpPr>
              <a:spLocks/>
            </p:cNvSpPr>
            <p:nvPr/>
          </p:nvSpPr>
          <p:spPr bwMode="auto">
            <a:xfrm>
              <a:off x="4178" y="1841"/>
              <a:ext cx="34" cy="123"/>
            </a:xfrm>
            <a:custGeom>
              <a:avLst/>
              <a:gdLst>
                <a:gd name="T0" fmla="*/ 0 w 141"/>
                <a:gd name="T1" fmla="*/ 518 h 518"/>
                <a:gd name="T2" fmla="*/ 10 w 141"/>
                <a:gd name="T3" fmla="*/ 500 h 518"/>
                <a:gd name="T4" fmla="*/ 21 w 141"/>
                <a:gd name="T5" fmla="*/ 482 h 518"/>
                <a:gd name="T6" fmla="*/ 32 w 141"/>
                <a:gd name="T7" fmla="*/ 464 h 518"/>
                <a:gd name="T8" fmla="*/ 42 w 141"/>
                <a:gd name="T9" fmla="*/ 445 h 518"/>
                <a:gd name="T10" fmla="*/ 52 w 141"/>
                <a:gd name="T11" fmla="*/ 427 h 518"/>
                <a:gd name="T12" fmla="*/ 60 w 141"/>
                <a:gd name="T13" fmla="*/ 408 h 518"/>
                <a:gd name="T14" fmla="*/ 69 w 141"/>
                <a:gd name="T15" fmla="*/ 388 h 518"/>
                <a:gd name="T16" fmla="*/ 77 w 141"/>
                <a:gd name="T17" fmla="*/ 369 h 518"/>
                <a:gd name="T18" fmla="*/ 86 w 141"/>
                <a:gd name="T19" fmla="*/ 348 h 518"/>
                <a:gd name="T20" fmla="*/ 92 w 141"/>
                <a:gd name="T21" fmla="*/ 329 h 518"/>
                <a:gd name="T22" fmla="*/ 99 w 141"/>
                <a:gd name="T23" fmla="*/ 309 h 518"/>
                <a:gd name="T24" fmla="*/ 106 w 141"/>
                <a:gd name="T25" fmla="*/ 289 h 518"/>
                <a:gd name="T26" fmla="*/ 111 w 141"/>
                <a:gd name="T27" fmla="*/ 270 h 518"/>
                <a:gd name="T28" fmla="*/ 116 w 141"/>
                <a:gd name="T29" fmla="*/ 250 h 518"/>
                <a:gd name="T30" fmla="*/ 122 w 141"/>
                <a:gd name="T31" fmla="*/ 230 h 518"/>
                <a:gd name="T32" fmla="*/ 126 w 141"/>
                <a:gd name="T33" fmla="*/ 209 h 518"/>
                <a:gd name="T34" fmla="*/ 130 w 141"/>
                <a:gd name="T35" fmla="*/ 189 h 518"/>
                <a:gd name="T36" fmla="*/ 133 w 141"/>
                <a:gd name="T37" fmla="*/ 170 h 518"/>
                <a:gd name="T38" fmla="*/ 135 w 141"/>
                <a:gd name="T39" fmla="*/ 150 h 518"/>
                <a:gd name="T40" fmla="*/ 138 w 141"/>
                <a:gd name="T41" fmla="*/ 131 h 518"/>
                <a:gd name="T42" fmla="*/ 140 w 141"/>
                <a:gd name="T43" fmla="*/ 112 h 518"/>
                <a:gd name="T44" fmla="*/ 141 w 141"/>
                <a:gd name="T45" fmla="*/ 93 h 518"/>
                <a:gd name="T46" fmla="*/ 141 w 141"/>
                <a:gd name="T47" fmla="*/ 74 h 518"/>
                <a:gd name="T48" fmla="*/ 141 w 141"/>
                <a:gd name="T49" fmla="*/ 55 h 518"/>
                <a:gd name="T50" fmla="*/ 141 w 141"/>
                <a:gd name="T51" fmla="*/ 37 h 518"/>
                <a:gd name="T52" fmla="*/ 140 w 141"/>
                <a:gd name="T53" fmla="*/ 19 h 518"/>
                <a:gd name="T54" fmla="*/ 138 w 141"/>
                <a:gd name="T55" fmla="*/ 0 h 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41" h="518">
                  <a:moveTo>
                    <a:pt x="0" y="518"/>
                  </a:moveTo>
                  <a:lnTo>
                    <a:pt x="10" y="500"/>
                  </a:lnTo>
                  <a:lnTo>
                    <a:pt x="21" y="482"/>
                  </a:lnTo>
                  <a:lnTo>
                    <a:pt x="32" y="464"/>
                  </a:lnTo>
                  <a:lnTo>
                    <a:pt x="42" y="445"/>
                  </a:lnTo>
                  <a:lnTo>
                    <a:pt x="52" y="427"/>
                  </a:lnTo>
                  <a:lnTo>
                    <a:pt x="60" y="408"/>
                  </a:lnTo>
                  <a:lnTo>
                    <a:pt x="69" y="388"/>
                  </a:lnTo>
                  <a:lnTo>
                    <a:pt x="77" y="369"/>
                  </a:lnTo>
                  <a:lnTo>
                    <a:pt x="86" y="348"/>
                  </a:lnTo>
                  <a:lnTo>
                    <a:pt x="92" y="329"/>
                  </a:lnTo>
                  <a:lnTo>
                    <a:pt x="99" y="309"/>
                  </a:lnTo>
                  <a:lnTo>
                    <a:pt x="106" y="289"/>
                  </a:lnTo>
                  <a:lnTo>
                    <a:pt x="111" y="270"/>
                  </a:lnTo>
                  <a:lnTo>
                    <a:pt x="116" y="250"/>
                  </a:lnTo>
                  <a:lnTo>
                    <a:pt x="122" y="230"/>
                  </a:lnTo>
                  <a:lnTo>
                    <a:pt x="126" y="209"/>
                  </a:lnTo>
                  <a:lnTo>
                    <a:pt x="130" y="189"/>
                  </a:lnTo>
                  <a:lnTo>
                    <a:pt x="133" y="170"/>
                  </a:lnTo>
                  <a:lnTo>
                    <a:pt x="135" y="150"/>
                  </a:lnTo>
                  <a:lnTo>
                    <a:pt x="138" y="131"/>
                  </a:lnTo>
                  <a:lnTo>
                    <a:pt x="140" y="112"/>
                  </a:lnTo>
                  <a:lnTo>
                    <a:pt x="141" y="93"/>
                  </a:lnTo>
                  <a:lnTo>
                    <a:pt x="141" y="74"/>
                  </a:lnTo>
                  <a:lnTo>
                    <a:pt x="141" y="55"/>
                  </a:lnTo>
                  <a:lnTo>
                    <a:pt x="141" y="37"/>
                  </a:lnTo>
                  <a:lnTo>
                    <a:pt x="140" y="19"/>
                  </a:lnTo>
                  <a:lnTo>
                    <a:pt x="138" y="0"/>
                  </a:lnTo>
                </a:path>
              </a:pathLst>
            </a:custGeom>
            <a:noFill/>
            <a:ln w="1905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20" name="Freeform 296"/>
            <p:cNvSpPr>
              <a:spLocks/>
            </p:cNvSpPr>
            <p:nvPr/>
          </p:nvSpPr>
          <p:spPr bwMode="auto">
            <a:xfrm>
              <a:off x="4154" y="1964"/>
              <a:ext cx="24" cy="8"/>
            </a:xfrm>
            <a:custGeom>
              <a:avLst/>
              <a:gdLst>
                <a:gd name="T0" fmla="*/ 0 w 92"/>
                <a:gd name="T1" fmla="*/ 0 h 33"/>
                <a:gd name="T2" fmla="*/ 3 w 92"/>
                <a:gd name="T3" fmla="*/ 7 h 33"/>
                <a:gd name="T4" fmla="*/ 5 w 92"/>
                <a:gd name="T5" fmla="*/ 12 h 33"/>
                <a:gd name="T6" fmla="*/ 8 w 92"/>
                <a:gd name="T7" fmla="*/ 16 h 33"/>
                <a:gd name="T8" fmla="*/ 11 w 92"/>
                <a:gd name="T9" fmla="*/ 20 h 33"/>
                <a:gd name="T10" fmla="*/ 14 w 92"/>
                <a:gd name="T11" fmla="*/ 25 h 33"/>
                <a:gd name="T12" fmla="*/ 18 w 92"/>
                <a:gd name="T13" fmla="*/ 28 h 33"/>
                <a:gd name="T14" fmla="*/ 23 w 92"/>
                <a:gd name="T15" fmla="*/ 30 h 33"/>
                <a:gd name="T16" fmla="*/ 27 w 92"/>
                <a:gd name="T17" fmla="*/ 32 h 33"/>
                <a:gd name="T18" fmla="*/ 32 w 92"/>
                <a:gd name="T19" fmla="*/ 33 h 33"/>
                <a:gd name="T20" fmla="*/ 38 w 92"/>
                <a:gd name="T21" fmla="*/ 33 h 33"/>
                <a:gd name="T22" fmla="*/ 43 w 92"/>
                <a:gd name="T23" fmla="*/ 33 h 33"/>
                <a:gd name="T24" fmla="*/ 48 w 92"/>
                <a:gd name="T25" fmla="*/ 32 h 33"/>
                <a:gd name="T26" fmla="*/ 53 w 92"/>
                <a:gd name="T27" fmla="*/ 30 h 33"/>
                <a:gd name="T28" fmla="*/ 60 w 92"/>
                <a:gd name="T29" fmla="*/ 28 h 33"/>
                <a:gd name="T30" fmla="*/ 65 w 92"/>
                <a:gd name="T31" fmla="*/ 25 h 33"/>
                <a:gd name="T32" fmla="*/ 70 w 92"/>
                <a:gd name="T33" fmla="*/ 20 h 33"/>
                <a:gd name="T34" fmla="*/ 76 w 92"/>
                <a:gd name="T35" fmla="*/ 16 h 33"/>
                <a:gd name="T36" fmla="*/ 81 w 92"/>
                <a:gd name="T37" fmla="*/ 12 h 33"/>
                <a:gd name="T38" fmla="*/ 86 w 92"/>
                <a:gd name="T39" fmla="*/ 7 h 33"/>
                <a:gd name="T40" fmla="*/ 92 w 92"/>
                <a:gd name="T4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2" h="33">
                  <a:moveTo>
                    <a:pt x="0" y="0"/>
                  </a:moveTo>
                  <a:lnTo>
                    <a:pt x="3" y="7"/>
                  </a:lnTo>
                  <a:lnTo>
                    <a:pt x="5" y="12"/>
                  </a:lnTo>
                  <a:lnTo>
                    <a:pt x="8" y="16"/>
                  </a:lnTo>
                  <a:lnTo>
                    <a:pt x="11" y="20"/>
                  </a:lnTo>
                  <a:lnTo>
                    <a:pt x="14" y="25"/>
                  </a:lnTo>
                  <a:lnTo>
                    <a:pt x="18" y="28"/>
                  </a:lnTo>
                  <a:lnTo>
                    <a:pt x="23" y="30"/>
                  </a:lnTo>
                  <a:lnTo>
                    <a:pt x="27" y="32"/>
                  </a:lnTo>
                  <a:lnTo>
                    <a:pt x="32" y="33"/>
                  </a:lnTo>
                  <a:lnTo>
                    <a:pt x="38" y="33"/>
                  </a:lnTo>
                  <a:lnTo>
                    <a:pt x="43" y="33"/>
                  </a:lnTo>
                  <a:lnTo>
                    <a:pt x="48" y="32"/>
                  </a:lnTo>
                  <a:lnTo>
                    <a:pt x="53" y="30"/>
                  </a:lnTo>
                  <a:lnTo>
                    <a:pt x="60" y="28"/>
                  </a:lnTo>
                  <a:lnTo>
                    <a:pt x="65" y="25"/>
                  </a:lnTo>
                  <a:lnTo>
                    <a:pt x="70" y="20"/>
                  </a:lnTo>
                  <a:lnTo>
                    <a:pt x="76" y="16"/>
                  </a:lnTo>
                  <a:lnTo>
                    <a:pt x="81" y="12"/>
                  </a:lnTo>
                  <a:lnTo>
                    <a:pt x="86" y="7"/>
                  </a:lnTo>
                  <a:lnTo>
                    <a:pt x="92" y="0"/>
                  </a:lnTo>
                </a:path>
              </a:pathLst>
            </a:custGeom>
            <a:noFill/>
            <a:ln w="19050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21" name="Line 297"/>
            <p:cNvSpPr>
              <a:spLocks noChangeShapeType="1"/>
            </p:cNvSpPr>
            <p:nvPr/>
          </p:nvSpPr>
          <p:spPr bwMode="auto">
            <a:xfrm>
              <a:off x="5282" y="1788"/>
              <a:ext cx="0" cy="662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22" name="Line 298"/>
            <p:cNvSpPr>
              <a:spLocks noChangeShapeType="1"/>
            </p:cNvSpPr>
            <p:nvPr/>
          </p:nvSpPr>
          <p:spPr bwMode="auto">
            <a:xfrm>
              <a:off x="4535" y="1781"/>
              <a:ext cx="0" cy="1609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23" name="Line 299"/>
            <p:cNvSpPr>
              <a:spLocks noChangeShapeType="1"/>
            </p:cNvSpPr>
            <p:nvPr/>
          </p:nvSpPr>
          <p:spPr bwMode="auto">
            <a:xfrm flipV="1">
              <a:off x="4908" y="1998"/>
              <a:ext cx="0" cy="122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24" name="Line 300"/>
            <p:cNvSpPr>
              <a:spLocks noChangeShapeType="1"/>
            </p:cNvSpPr>
            <p:nvPr/>
          </p:nvSpPr>
          <p:spPr bwMode="auto">
            <a:xfrm flipV="1">
              <a:off x="4908" y="1944"/>
              <a:ext cx="0" cy="25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25" name="Line 301"/>
            <p:cNvSpPr>
              <a:spLocks noChangeShapeType="1"/>
            </p:cNvSpPr>
            <p:nvPr/>
          </p:nvSpPr>
          <p:spPr bwMode="auto">
            <a:xfrm flipV="1">
              <a:off x="4908" y="1792"/>
              <a:ext cx="0" cy="12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06126" name="Group 302"/>
          <p:cNvGrpSpPr>
            <a:grpSpLocks/>
          </p:cNvGrpSpPr>
          <p:nvPr/>
        </p:nvGrpSpPr>
        <p:grpSpPr bwMode="auto">
          <a:xfrm>
            <a:off x="6224588" y="3082925"/>
            <a:ext cx="2246312" cy="2298700"/>
            <a:chOff x="3939" y="1942"/>
            <a:chExt cx="1415" cy="1448"/>
          </a:xfrm>
        </p:grpSpPr>
        <p:sp>
          <p:nvSpPr>
            <p:cNvPr id="206127" name="Line 303"/>
            <p:cNvSpPr>
              <a:spLocks noChangeShapeType="1"/>
            </p:cNvSpPr>
            <p:nvPr/>
          </p:nvSpPr>
          <p:spPr bwMode="auto">
            <a:xfrm flipH="1">
              <a:off x="4946" y="3390"/>
              <a:ext cx="40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28" name="Line 304"/>
            <p:cNvSpPr>
              <a:spLocks noChangeShapeType="1"/>
            </p:cNvSpPr>
            <p:nvPr/>
          </p:nvSpPr>
          <p:spPr bwMode="auto">
            <a:xfrm flipH="1">
              <a:off x="4798" y="3390"/>
              <a:ext cx="6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29" name="Line 305"/>
            <p:cNvSpPr>
              <a:spLocks noChangeShapeType="1"/>
            </p:cNvSpPr>
            <p:nvPr/>
          </p:nvSpPr>
          <p:spPr bwMode="auto">
            <a:xfrm flipH="1">
              <a:off x="4401" y="3390"/>
              <a:ext cx="3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30" name="Line 306"/>
            <p:cNvSpPr>
              <a:spLocks noChangeShapeType="1"/>
            </p:cNvSpPr>
            <p:nvPr/>
          </p:nvSpPr>
          <p:spPr bwMode="auto">
            <a:xfrm flipH="1">
              <a:off x="4562" y="2502"/>
              <a:ext cx="53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31" name="Line 307"/>
            <p:cNvSpPr>
              <a:spLocks noChangeShapeType="1"/>
            </p:cNvSpPr>
            <p:nvPr/>
          </p:nvSpPr>
          <p:spPr bwMode="auto">
            <a:xfrm flipH="1">
              <a:off x="4562" y="1942"/>
              <a:ext cx="53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32" name="Line 308"/>
            <p:cNvSpPr>
              <a:spLocks noChangeShapeType="1"/>
            </p:cNvSpPr>
            <p:nvPr/>
          </p:nvSpPr>
          <p:spPr bwMode="auto">
            <a:xfrm>
              <a:off x="5123" y="1967"/>
              <a:ext cx="0" cy="50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33" name="Line 309"/>
            <p:cNvSpPr>
              <a:spLocks noChangeShapeType="1"/>
            </p:cNvSpPr>
            <p:nvPr/>
          </p:nvSpPr>
          <p:spPr bwMode="auto">
            <a:xfrm>
              <a:off x="5123" y="2475"/>
              <a:ext cx="0" cy="9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34" name="Freeform 310"/>
            <p:cNvSpPr>
              <a:spLocks/>
            </p:cNvSpPr>
            <p:nvPr/>
          </p:nvSpPr>
          <p:spPr bwMode="auto">
            <a:xfrm>
              <a:off x="4643" y="2035"/>
              <a:ext cx="372" cy="372"/>
            </a:xfrm>
            <a:custGeom>
              <a:avLst/>
              <a:gdLst>
                <a:gd name="T0" fmla="*/ 1565 w 1567"/>
                <a:gd name="T1" fmla="*/ 730 h 1568"/>
                <a:gd name="T2" fmla="*/ 1555 w 1567"/>
                <a:gd name="T3" fmla="*/ 648 h 1568"/>
                <a:gd name="T4" fmla="*/ 1536 w 1567"/>
                <a:gd name="T5" fmla="*/ 567 h 1568"/>
                <a:gd name="T6" fmla="*/ 1510 w 1567"/>
                <a:gd name="T7" fmla="*/ 490 h 1568"/>
                <a:gd name="T8" fmla="*/ 1475 w 1567"/>
                <a:gd name="T9" fmla="*/ 416 h 1568"/>
                <a:gd name="T10" fmla="*/ 1433 w 1567"/>
                <a:gd name="T11" fmla="*/ 346 h 1568"/>
                <a:gd name="T12" fmla="*/ 1383 w 1567"/>
                <a:gd name="T13" fmla="*/ 280 h 1568"/>
                <a:gd name="T14" fmla="*/ 1327 w 1567"/>
                <a:gd name="T15" fmla="*/ 220 h 1568"/>
                <a:gd name="T16" fmla="*/ 1265 w 1567"/>
                <a:gd name="T17" fmla="*/ 166 h 1568"/>
                <a:gd name="T18" fmla="*/ 1199 w 1567"/>
                <a:gd name="T19" fmla="*/ 118 h 1568"/>
                <a:gd name="T20" fmla="*/ 1126 w 1567"/>
                <a:gd name="T21" fmla="*/ 79 h 1568"/>
                <a:gd name="T22" fmla="*/ 1051 w 1567"/>
                <a:gd name="T23" fmla="*/ 47 h 1568"/>
                <a:gd name="T24" fmla="*/ 973 w 1567"/>
                <a:gd name="T25" fmla="*/ 23 h 1568"/>
                <a:gd name="T26" fmla="*/ 892 w 1567"/>
                <a:gd name="T27" fmla="*/ 7 h 1568"/>
                <a:gd name="T28" fmla="*/ 810 w 1567"/>
                <a:gd name="T29" fmla="*/ 1 h 1568"/>
                <a:gd name="T30" fmla="*/ 729 w 1567"/>
                <a:gd name="T31" fmla="*/ 2 h 1568"/>
                <a:gd name="T32" fmla="*/ 647 w 1567"/>
                <a:gd name="T33" fmla="*/ 11 h 1568"/>
                <a:gd name="T34" fmla="*/ 567 w 1567"/>
                <a:gd name="T35" fmla="*/ 30 h 1568"/>
                <a:gd name="T36" fmla="*/ 490 w 1567"/>
                <a:gd name="T37" fmla="*/ 57 h 1568"/>
                <a:gd name="T38" fmla="*/ 416 w 1567"/>
                <a:gd name="T39" fmla="*/ 92 h 1568"/>
                <a:gd name="T40" fmla="*/ 345 w 1567"/>
                <a:gd name="T41" fmla="*/ 133 h 1568"/>
                <a:gd name="T42" fmla="*/ 280 w 1567"/>
                <a:gd name="T43" fmla="*/ 183 h 1568"/>
                <a:gd name="T44" fmla="*/ 219 w 1567"/>
                <a:gd name="T45" fmla="*/ 239 h 1568"/>
                <a:gd name="T46" fmla="*/ 166 w 1567"/>
                <a:gd name="T47" fmla="*/ 301 h 1568"/>
                <a:gd name="T48" fmla="*/ 119 w 1567"/>
                <a:gd name="T49" fmla="*/ 369 h 1568"/>
                <a:gd name="T50" fmla="*/ 79 w 1567"/>
                <a:gd name="T51" fmla="*/ 440 h 1568"/>
                <a:gd name="T52" fmla="*/ 47 w 1567"/>
                <a:gd name="T53" fmla="*/ 515 h 1568"/>
                <a:gd name="T54" fmla="*/ 23 w 1567"/>
                <a:gd name="T55" fmla="*/ 594 h 1568"/>
                <a:gd name="T56" fmla="*/ 7 w 1567"/>
                <a:gd name="T57" fmla="*/ 674 h 1568"/>
                <a:gd name="T58" fmla="*/ 0 w 1567"/>
                <a:gd name="T59" fmla="*/ 756 h 1568"/>
                <a:gd name="T60" fmla="*/ 2 w 1567"/>
                <a:gd name="T61" fmla="*/ 839 h 1568"/>
                <a:gd name="T62" fmla="*/ 11 w 1567"/>
                <a:gd name="T63" fmla="*/ 920 h 1568"/>
                <a:gd name="T64" fmla="*/ 30 w 1567"/>
                <a:gd name="T65" fmla="*/ 1000 h 1568"/>
                <a:gd name="T66" fmla="*/ 57 w 1567"/>
                <a:gd name="T67" fmla="*/ 1078 h 1568"/>
                <a:gd name="T68" fmla="*/ 91 w 1567"/>
                <a:gd name="T69" fmla="*/ 1152 h 1568"/>
                <a:gd name="T70" fmla="*/ 133 w 1567"/>
                <a:gd name="T71" fmla="*/ 1222 h 1568"/>
                <a:gd name="T72" fmla="*/ 183 w 1567"/>
                <a:gd name="T73" fmla="*/ 1288 h 1568"/>
                <a:gd name="T74" fmla="*/ 238 w 1567"/>
                <a:gd name="T75" fmla="*/ 1348 h 1568"/>
                <a:gd name="T76" fmla="*/ 301 w 1567"/>
                <a:gd name="T77" fmla="*/ 1401 h 1568"/>
                <a:gd name="T78" fmla="*/ 368 w 1567"/>
                <a:gd name="T79" fmla="*/ 1449 h 1568"/>
                <a:gd name="T80" fmla="*/ 440 w 1567"/>
                <a:gd name="T81" fmla="*/ 1488 h 1568"/>
                <a:gd name="T82" fmla="*/ 515 w 1567"/>
                <a:gd name="T83" fmla="*/ 1520 h 1568"/>
                <a:gd name="T84" fmla="*/ 594 w 1567"/>
                <a:gd name="T85" fmla="*/ 1544 h 1568"/>
                <a:gd name="T86" fmla="*/ 674 w 1567"/>
                <a:gd name="T87" fmla="*/ 1560 h 1568"/>
                <a:gd name="T88" fmla="*/ 756 w 1567"/>
                <a:gd name="T89" fmla="*/ 1568 h 1568"/>
                <a:gd name="T90" fmla="*/ 838 w 1567"/>
                <a:gd name="T91" fmla="*/ 1566 h 1568"/>
                <a:gd name="T92" fmla="*/ 920 w 1567"/>
                <a:gd name="T93" fmla="*/ 1556 h 1568"/>
                <a:gd name="T94" fmla="*/ 999 w 1567"/>
                <a:gd name="T95" fmla="*/ 1537 h 1568"/>
                <a:gd name="T96" fmla="*/ 1077 w 1567"/>
                <a:gd name="T97" fmla="*/ 1510 h 1568"/>
                <a:gd name="T98" fmla="*/ 1151 w 1567"/>
                <a:gd name="T99" fmla="*/ 1477 h 1568"/>
                <a:gd name="T100" fmla="*/ 1221 w 1567"/>
                <a:gd name="T101" fmla="*/ 1434 h 1568"/>
                <a:gd name="T102" fmla="*/ 1287 w 1567"/>
                <a:gd name="T103" fmla="*/ 1384 h 1568"/>
                <a:gd name="T104" fmla="*/ 1347 w 1567"/>
                <a:gd name="T105" fmla="*/ 1328 h 1568"/>
                <a:gd name="T106" fmla="*/ 1400 w 1567"/>
                <a:gd name="T107" fmla="*/ 1266 h 1568"/>
                <a:gd name="T108" fmla="*/ 1448 w 1567"/>
                <a:gd name="T109" fmla="*/ 1200 h 1568"/>
                <a:gd name="T110" fmla="*/ 1487 w 1567"/>
                <a:gd name="T111" fmla="*/ 1127 h 1568"/>
                <a:gd name="T112" fmla="*/ 1519 w 1567"/>
                <a:gd name="T113" fmla="*/ 1052 h 1568"/>
                <a:gd name="T114" fmla="*/ 1543 w 1567"/>
                <a:gd name="T115" fmla="*/ 974 h 1568"/>
                <a:gd name="T116" fmla="*/ 1559 w 1567"/>
                <a:gd name="T117" fmla="*/ 893 h 1568"/>
                <a:gd name="T118" fmla="*/ 1566 w 1567"/>
                <a:gd name="T119" fmla="*/ 811 h 1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567" h="1568">
                  <a:moveTo>
                    <a:pt x="1567" y="784"/>
                  </a:moveTo>
                  <a:lnTo>
                    <a:pt x="1566" y="756"/>
                  </a:lnTo>
                  <a:lnTo>
                    <a:pt x="1565" y="730"/>
                  </a:lnTo>
                  <a:lnTo>
                    <a:pt x="1563" y="702"/>
                  </a:lnTo>
                  <a:lnTo>
                    <a:pt x="1559" y="674"/>
                  </a:lnTo>
                  <a:lnTo>
                    <a:pt x="1555" y="648"/>
                  </a:lnTo>
                  <a:lnTo>
                    <a:pt x="1550" y="620"/>
                  </a:lnTo>
                  <a:lnTo>
                    <a:pt x="1543" y="594"/>
                  </a:lnTo>
                  <a:lnTo>
                    <a:pt x="1536" y="567"/>
                  </a:lnTo>
                  <a:lnTo>
                    <a:pt x="1529" y="542"/>
                  </a:lnTo>
                  <a:lnTo>
                    <a:pt x="1519" y="515"/>
                  </a:lnTo>
                  <a:lnTo>
                    <a:pt x="1510" y="490"/>
                  </a:lnTo>
                  <a:lnTo>
                    <a:pt x="1499" y="465"/>
                  </a:lnTo>
                  <a:lnTo>
                    <a:pt x="1487" y="440"/>
                  </a:lnTo>
                  <a:lnTo>
                    <a:pt x="1475" y="416"/>
                  </a:lnTo>
                  <a:lnTo>
                    <a:pt x="1462" y="392"/>
                  </a:lnTo>
                  <a:lnTo>
                    <a:pt x="1448" y="369"/>
                  </a:lnTo>
                  <a:lnTo>
                    <a:pt x="1433" y="346"/>
                  </a:lnTo>
                  <a:lnTo>
                    <a:pt x="1417" y="323"/>
                  </a:lnTo>
                  <a:lnTo>
                    <a:pt x="1400" y="301"/>
                  </a:lnTo>
                  <a:lnTo>
                    <a:pt x="1383" y="280"/>
                  </a:lnTo>
                  <a:lnTo>
                    <a:pt x="1365" y="260"/>
                  </a:lnTo>
                  <a:lnTo>
                    <a:pt x="1347" y="239"/>
                  </a:lnTo>
                  <a:lnTo>
                    <a:pt x="1327" y="220"/>
                  </a:lnTo>
                  <a:lnTo>
                    <a:pt x="1307" y="201"/>
                  </a:lnTo>
                  <a:lnTo>
                    <a:pt x="1287" y="183"/>
                  </a:lnTo>
                  <a:lnTo>
                    <a:pt x="1265" y="166"/>
                  </a:lnTo>
                  <a:lnTo>
                    <a:pt x="1243" y="149"/>
                  </a:lnTo>
                  <a:lnTo>
                    <a:pt x="1221" y="133"/>
                  </a:lnTo>
                  <a:lnTo>
                    <a:pt x="1199" y="118"/>
                  </a:lnTo>
                  <a:lnTo>
                    <a:pt x="1175" y="105"/>
                  </a:lnTo>
                  <a:lnTo>
                    <a:pt x="1151" y="92"/>
                  </a:lnTo>
                  <a:lnTo>
                    <a:pt x="1126" y="79"/>
                  </a:lnTo>
                  <a:lnTo>
                    <a:pt x="1102" y="68"/>
                  </a:lnTo>
                  <a:lnTo>
                    <a:pt x="1077" y="57"/>
                  </a:lnTo>
                  <a:lnTo>
                    <a:pt x="1051" y="47"/>
                  </a:lnTo>
                  <a:lnTo>
                    <a:pt x="1026" y="38"/>
                  </a:lnTo>
                  <a:lnTo>
                    <a:pt x="999" y="30"/>
                  </a:lnTo>
                  <a:lnTo>
                    <a:pt x="973" y="23"/>
                  </a:lnTo>
                  <a:lnTo>
                    <a:pt x="946" y="17"/>
                  </a:lnTo>
                  <a:lnTo>
                    <a:pt x="920" y="11"/>
                  </a:lnTo>
                  <a:lnTo>
                    <a:pt x="892" y="7"/>
                  </a:lnTo>
                  <a:lnTo>
                    <a:pt x="865" y="4"/>
                  </a:lnTo>
                  <a:lnTo>
                    <a:pt x="838" y="2"/>
                  </a:lnTo>
                  <a:lnTo>
                    <a:pt x="810" y="1"/>
                  </a:lnTo>
                  <a:lnTo>
                    <a:pt x="783" y="0"/>
                  </a:lnTo>
                  <a:lnTo>
                    <a:pt x="756" y="1"/>
                  </a:lnTo>
                  <a:lnTo>
                    <a:pt x="729" y="2"/>
                  </a:lnTo>
                  <a:lnTo>
                    <a:pt x="701" y="4"/>
                  </a:lnTo>
                  <a:lnTo>
                    <a:pt x="674" y="7"/>
                  </a:lnTo>
                  <a:lnTo>
                    <a:pt x="647" y="11"/>
                  </a:lnTo>
                  <a:lnTo>
                    <a:pt x="620" y="17"/>
                  </a:lnTo>
                  <a:lnTo>
                    <a:pt x="594" y="23"/>
                  </a:lnTo>
                  <a:lnTo>
                    <a:pt x="567" y="30"/>
                  </a:lnTo>
                  <a:lnTo>
                    <a:pt x="541" y="38"/>
                  </a:lnTo>
                  <a:lnTo>
                    <a:pt x="515" y="47"/>
                  </a:lnTo>
                  <a:lnTo>
                    <a:pt x="490" y="57"/>
                  </a:lnTo>
                  <a:lnTo>
                    <a:pt x="464" y="68"/>
                  </a:lnTo>
                  <a:lnTo>
                    <a:pt x="440" y="79"/>
                  </a:lnTo>
                  <a:lnTo>
                    <a:pt x="416" y="92"/>
                  </a:lnTo>
                  <a:lnTo>
                    <a:pt x="391" y="105"/>
                  </a:lnTo>
                  <a:lnTo>
                    <a:pt x="368" y="118"/>
                  </a:lnTo>
                  <a:lnTo>
                    <a:pt x="345" y="133"/>
                  </a:lnTo>
                  <a:lnTo>
                    <a:pt x="322" y="149"/>
                  </a:lnTo>
                  <a:lnTo>
                    <a:pt x="301" y="166"/>
                  </a:lnTo>
                  <a:lnTo>
                    <a:pt x="280" y="183"/>
                  </a:lnTo>
                  <a:lnTo>
                    <a:pt x="259" y="201"/>
                  </a:lnTo>
                  <a:lnTo>
                    <a:pt x="238" y="220"/>
                  </a:lnTo>
                  <a:lnTo>
                    <a:pt x="219" y="239"/>
                  </a:lnTo>
                  <a:lnTo>
                    <a:pt x="201" y="260"/>
                  </a:lnTo>
                  <a:lnTo>
                    <a:pt x="183" y="280"/>
                  </a:lnTo>
                  <a:lnTo>
                    <a:pt x="166" y="301"/>
                  </a:lnTo>
                  <a:lnTo>
                    <a:pt x="149" y="323"/>
                  </a:lnTo>
                  <a:lnTo>
                    <a:pt x="133" y="346"/>
                  </a:lnTo>
                  <a:lnTo>
                    <a:pt x="119" y="369"/>
                  </a:lnTo>
                  <a:lnTo>
                    <a:pt x="105" y="392"/>
                  </a:lnTo>
                  <a:lnTo>
                    <a:pt x="91" y="416"/>
                  </a:lnTo>
                  <a:lnTo>
                    <a:pt x="79" y="440"/>
                  </a:lnTo>
                  <a:lnTo>
                    <a:pt x="68" y="465"/>
                  </a:lnTo>
                  <a:lnTo>
                    <a:pt x="57" y="490"/>
                  </a:lnTo>
                  <a:lnTo>
                    <a:pt x="47" y="515"/>
                  </a:lnTo>
                  <a:lnTo>
                    <a:pt x="38" y="542"/>
                  </a:lnTo>
                  <a:lnTo>
                    <a:pt x="30" y="567"/>
                  </a:lnTo>
                  <a:lnTo>
                    <a:pt x="23" y="594"/>
                  </a:lnTo>
                  <a:lnTo>
                    <a:pt x="17" y="620"/>
                  </a:lnTo>
                  <a:lnTo>
                    <a:pt x="11" y="648"/>
                  </a:lnTo>
                  <a:lnTo>
                    <a:pt x="7" y="674"/>
                  </a:lnTo>
                  <a:lnTo>
                    <a:pt x="4" y="702"/>
                  </a:lnTo>
                  <a:lnTo>
                    <a:pt x="2" y="730"/>
                  </a:lnTo>
                  <a:lnTo>
                    <a:pt x="0" y="756"/>
                  </a:lnTo>
                  <a:lnTo>
                    <a:pt x="0" y="784"/>
                  </a:lnTo>
                  <a:lnTo>
                    <a:pt x="0" y="811"/>
                  </a:lnTo>
                  <a:lnTo>
                    <a:pt x="2" y="839"/>
                  </a:lnTo>
                  <a:lnTo>
                    <a:pt x="4" y="865"/>
                  </a:lnTo>
                  <a:lnTo>
                    <a:pt x="7" y="893"/>
                  </a:lnTo>
                  <a:lnTo>
                    <a:pt x="11" y="920"/>
                  </a:lnTo>
                  <a:lnTo>
                    <a:pt x="17" y="947"/>
                  </a:lnTo>
                  <a:lnTo>
                    <a:pt x="23" y="974"/>
                  </a:lnTo>
                  <a:lnTo>
                    <a:pt x="30" y="1000"/>
                  </a:lnTo>
                  <a:lnTo>
                    <a:pt x="38" y="1026"/>
                  </a:lnTo>
                  <a:lnTo>
                    <a:pt x="47" y="1052"/>
                  </a:lnTo>
                  <a:lnTo>
                    <a:pt x="57" y="1078"/>
                  </a:lnTo>
                  <a:lnTo>
                    <a:pt x="68" y="1103"/>
                  </a:lnTo>
                  <a:lnTo>
                    <a:pt x="79" y="1127"/>
                  </a:lnTo>
                  <a:lnTo>
                    <a:pt x="91" y="1152"/>
                  </a:lnTo>
                  <a:lnTo>
                    <a:pt x="105" y="1176"/>
                  </a:lnTo>
                  <a:lnTo>
                    <a:pt x="119" y="1200"/>
                  </a:lnTo>
                  <a:lnTo>
                    <a:pt x="133" y="1222"/>
                  </a:lnTo>
                  <a:lnTo>
                    <a:pt x="149" y="1244"/>
                  </a:lnTo>
                  <a:lnTo>
                    <a:pt x="166" y="1266"/>
                  </a:lnTo>
                  <a:lnTo>
                    <a:pt x="183" y="1288"/>
                  </a:lnTo>
                  <a:lnTo>
                    <a:pt x="201" y="1309"/>
                  </a:lnTo>
                  <a:lnTo>
                    <a:pt x="219" y="1328"/>
                  </a:lnTo>
                  <a:lnTo>
                    <a:pt x="238" y="1348"/>
                  </a:lnTo>
                  <a:lnTo>
                    <a:pt x="259" y="1366"/>
                  </a:lnTo>
                  <a:lnTo>
                    <a:pt x="280" y="1384"/>
                  </a:lnTo>
                  <a:lnTo>
                    <a:pt x="301" y="1401"/>
                  </a:lnTo>
                  <a:lnTo>
                    <a:pt x="322" y="1418"/>
                  </a:lnTo>
                  <a:lnTo>
                    <a:pt x="345" y="1434"/>
                  </a:lnTo>
                  <a:lnTo>
                    <a:pt x="368" y="1449"/>
                  </a:lnTo>
                  <a:lnTo>
                    <a:pt x="391" y="1463"/>
                  </a:lnTo>
                  <a:lnTo>
                    <a:pt x="416" y="1477"/>
                  </a:lnTo>
                  <a:lnTo>
                    <a:pt x="440" y="1488"/>
                  </a:lnTo>
                  <a:lnTo>
                    <a:pt x="464" y="1500"/>
                  </a:lnTo>
                  <a:lnTo>
                    <a:pt x="490" y="1510"/>
                  </a:lnTo>
                  <a:lnTo>
                    <a:pt x="515" y="1520"/>
                  </a:lnTo>
                  <a:lnTo>
                    <a:pt x="541" y="1530"/>
                  </a:lnTo>
                  <a:lnTo>
                    <a:pt x="567" y="1537"/>
                  </a:lnTo>
                  <a:lnTo>
                    <a:pt x="594" y="1544"/>
                  </a:lnTo>
                  <a:lnTo>
                    <a:pt x="620" y="1551"/>
                  </a:lnTo>
                  <a:lnTo>
                    <a:pt x="647" y="1556"/>
                  </a:lnTo>
                  <a:lnTo>
                    <a:pt x="674" y="1560"/>
                  </a:lnTo>
                  <a:lnTo>
                    <a:pt x="701" y="1564"/>
                  </a:lnTo>
                  <a:lnTo>
                    <a:pt x="729" y="1566"/>
                  </a:lnTo>
                  <a:lnTo>
                    <a:pt x="756" y="1568"/>
                  </a:lnTo>
                  <a:lnTo>
                    <a:pt x="783" y="1568"/>
                  </a:lnTo>
                  <a:lnTo>
                    <a:pt x="810" y="1568"/>
                  </a:lnTo>
                  <a:lnTo>
                    <a:pt x="838" y="1566"/>
                  </a:lnTo>
                  <a:lnTo>
                    <a:pt x="865" y="1564"/>
                  </a:lnTo>
                  <a:lnTo>
                    <a:pt x="892" y="1560"/>
                  </a:lnTo>
                  <a:lnTo>
                    <a:pt x="920" y="1556"/>
                  </a:lnTo>
                  <a:lnTo>
                    <a:pt x="946" y="1551"/>
                  </a:lnTo>
                  <a:lnTo>
                    <a:pt x="973" y="1544"/>
                  </a:lnTo>
                  <a:lnTo>
                    <a:pt x="999" y="1537"/>
                  </a:lnTo>
                  <a:lnTo>
                    <a:pt x="1026" y="1530"/>
                  </a:lnTo>
                  <a:lnTo>
                    <a:pt x="1051" y="1520"/>
                  </a:lnTo>
                  <a:lnTo>
                    <a:pt x="1077" y="1510"/>
                  </a:lnTo>
                  <a:lnTo>
                    <a:pt x="1102" y="1500"/>
                  </a:lnTo>
                  <a:lnTo>
                    <a:pt x="1126" y="1488"/>
                  </a:lnTo>
                  <a:lnTo>
                    <a:pt x="1151" y="1477"/>
                  </a:lnTo>
                  <a:lnTo>
                    <a:pt x="1175" y="1463"/>
                  </a:lnTo>
                  <a:lnTo>
                    <a:pt x="1199" y="1449"/>
                  </a:lnTo>
                  <a:lnTo>
                    <a:pt x="1221" y="1434"/>
                  </a:lnTo>
                  <a:lnTo>
                    <a:pt x="1243" y="1418"/>
                  </a:lnTo>
                  <a:lnTo>
                    <a:pt x="1265" y="1401"/>
                  </a:lnTo>
                  <a:lnTo>
                    <a:pt x="1287" y="1384"/>
                  </a:lnTo>
                  <a:lnTo>
                    <a:pt x="1307" y="1366"/>
                  </a:lnTo>
                  <a:lnTo>
                    <a:pt x="1327" y="1348"/>
                  </a:lnTo>
                  <a:lnTo>
                    <a:pt x="1347" y="1328"/>
                  </a:lnTo>
                  <a:lnTo>
                    <a:pt x="1365" y="1309"/>
                  </a:lnTo>
                  <a:lnTo>
                    <a:pt x="1383" y="1288"/>
                  </a:lnTo>
                  <a:lnTo>
                    <a:pt x="1400" y="1266"/>
                  </a:lnTo>
                  <a:lnTo>
                    <a:pt x="1417" y="1244"/>
                  </a:lnTo>
                  <a:lnTo>
                    <a:pt x="1433" y="1222"/>
                  </a:lnTo>
                  <a:lnTo>
                    <a:pt x="1448" y="1200"/>
                  </a:lnTo>
                  <a:lnTo>
                    <a:pt x="1462" y="1176"/>
                  </a:lnTo>
                  <a:lnTo>
                    <a:pt x="1475" y="1152"/>
                  </a:lnTo>
                  <a:lnTo>
                    <a:pt x="1487" y="1127"/>
                  </a:lnTo>
                  <a:lnTo>
                    <a:pt x="1499" y="1103"/>
                  </a:lnTo>
                  <a:lnTo>
                    <a:pt x="1510" y="1078"/>
                  </a:lnTo>
                  <a:lnTo>
                    <a:pt x="1519" y="1052"/>
                  </a:lnTo>
                  <a:lnTo>
                    <a:pt x="1529" y="1026"/>
                  </a:lnTo>
                  <a:lnTo>
                    <a:pt x="1536" y="1000"/>
                  </a:lnTo>
                  <a:lnTo>
                    <a:pt x="1543" y="974"/>
                  </a:lnTo>
                  <a:lnTo>
                    <a:pt x="1550" y="947"/>
                  </a:lnTo>
                  <a:lnTo>
                    <a:pt x="1555" y="920"/>
                  </a:lnTo>
                  <a:lnTo>
                    <a:pt x="1559" y="893"/>
                  </a:lnTo>
                  <a:lnTo>
                    <a:pt x="1563" y="865"/>
                  </a:lnTo>
                  <a:lnTo>
                    <a:pt x="1565" y="839"/>
                  </a:lnTo>
                  <a:lnTo>
                    <a:pt x="1566" y="811"/>
                  </a:lnTo>
                  <a:lnTo>
                    <a:pt x="1567" y="78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35" name="Freeform 311"/>
            <p:cNvSpPr>
              <a:spLocks/>
            </p:cNvSpPr>
            <p:nvPr/>
          </p:nvSpPr>
          <p:spPr bwMode="auto">
            <a:xfrm>
              <a:off x="4535" y="2475"/>
              <a:ext cx="27" cy="27"/>
            </a:xfrm>
            <a:custGeom>
              <a:avLst/>
              <a:gdLst>
                <a:gd name="T0" fmla="*/ 0 w 108"/>
                <a:gd name="T1" fmla="*/ 0 h 109"/>
                <a:gd name="T2" fmla="*/ 1 w 108"/>
                <a:gd name="T3" fmla="*/ 11 h 109"/>
                <a:gd name="T4" fmla="*/ 2 w 108"/>
                <a:gd name="T5" fmla="*/ 21 h 109"/>
                <a:gd name="T6" fmla="*/ 4 w 108"/>
                <a:gd name="T7" fmla="*/ 30 h 109"/>
                <a:gd name="T8" fmla="*/ 7 w 108"/>
                <a:gd name="T9" fmla="*/ 40 h 109"/>
                <a:gd name="T10" fmla="*/ 11 w 108"/>
                <a:gd name="T11" fmla="*/ 49 h 109"/>
                <a:gd name="T12" fmla="*/ 17 w 108"/>
                <a:gd name="T13" fmla="*/ 58 h 109"/>
                <a:gd name="T14" fmla="*/ 22 w 108"/>
                <a:gd name="T15" fmla="*/ 66 h 109"/>
                <a:gd name="T16" fmla="*/ 28 w 108"/>
                <a:gd name="T17" fmla="*/ 74 h 109"/>
                <a:gd name="T18" fmla="*/ 36 w 108"/>
                <a:gd name="T19" fmla="*/ 80 h 109"/>
                <a:gd name="T20" fmla="*/ 43 w 108"/>
                <a:gd name="T21" fmla="*/ 86 h 109"/>
                <a:gd name="T22" fmla="*/ 52 w 108"/>
                <a:gd name="T23" fmla="*/ 93 h 109"/>
                <a:gd name="T24" fmla="*/ 60 w 108"/>
                <a:gd name="T25" fmla="*/ 97 h 109"/>
                <a:gd name="T26" fmla="*/ 69 w 108"/>
                <a:gd name="T27" fmla="*/ 101 h 109"/>
                <a:gd name="T28" fmla="*/ 78 w 108"/>
                <a:gd name="T29" fmla="*/ 104 h 109"/>
                <a:gd name="T30" fmla="*/ 88 w 108"/>
                <a:gd name="T31" fmla="*/ 106 h 109"/>
                <a:gd name="T32" fmla="*/ 98 w 108"/>
                <a:gd name="T33" fmla="*/ 109 h 109"/>
                <a:gd name="T34" fmla="*/ 108 w 108"/>
                <a:gd name="T35" fmla="*/ 109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8" h="109">
                  <a:moveTo>
                    <a:pt x="0" y="0"/>
                  </a:moveTo>
                  <a:lnTo>
                    <a:pt x="1" y="11"/>
                  </a:lnTo>
                  <a:lnTo>
                    <a:pt x="2" y="21"/>
                  </a:lnTo>
                  <a:lnTo>
                    <a:pt x="4" y="30"/>
                  </a:lnTo>
                  <a:lnTo>
                    <a:pt x="7" y="40"/>
                  </a:lnTo>
                  <a:lnTo>
                    <a:pt x="11" y="49"/>
                  </a:lnTo>
                  <a:lnTo>
                    <a:pt x="17" y="58"/>
                  </a:lnTo>
                  <a:lnTo>
                    <a:pt x="22" y="66"/>
                  </a:lnTo>
                  <a:lnTo>
                    <a:pt x="28" y="74"/>
                  </a:lnTo>
                  <a:lnTo>
                    <a:pt x="36" y="80"/>
                  </a:lnTo>
                  <a:lnTo>
                    <a:pt x="43" y="86"/>
                  </a:lnTo>
                  <a:lnTo>
                    <a:pt x="52" y="93"/>
                  </a:lnTo>
                  <a:lnTo>
                    <a:pt x="60" y="97"/>
                  </a:lnTo>
                  <a:lnTo>
                    <a:pt x="69" y="101"/>
                  </a:lnTo>
                  <a:lnTo>
                    <a:pt x="78" y="104"/>
                  </a:lnTo>
                  <a:lnTo>
                    <a:pt x="88" y="106"/>
                  </a:lnTo>
                  <a:lnTo>
                    <a:pt x="98" y="109"/>
                  </a:lnTo>
                  <a:lnTo>
                    <a:pt x="108" y="10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36" name="Freeform 312"/>
            <p:cNvSpPr>
              <a:spLocks/>
            </p:cNvSpPr>
            <p:nvPr/>
          </p:nvSpPr>
          <p:spPr bwMode="auto">
            <a:xfrm>
              <a:off x="5098" y="2475"/>
              <a:ext cx="25" cy="27"/>
            </a:xfrm>
            <a:custGeom>
              <a:avLst/>
              <a:gdLst>
                <a:gd name="T0" fmla="*/ 0 w 107"/>
                <a:gd name="T1" fmla="*/ 109 h 109"/>
                <a:gd name="T2" fmla="*/ 9 w 107"/>
                <a:gd name="T3" fmla="*/ 109 h 109"/>
                <a:gd name="T4" fmla="*/ 19 w 107"/>
                <a:gd name="T5" fmla="*/ 106 h 109"/>
                <a:gd name="T6" fmla="*/ 29 w 107"/>
                <a:gd name="T7" fmla="*/ 104 h 109"/>
                <a:gd name="T8" fmla="*/ 38 w 107"/>
                <a:gd name="T9" fmla="*/ 101 h 109"/>
                <a:gd name="T10" fmla="*/ 47 w 107"/>
                <a:gd name="T11" fmla="*/ 97 h 109"/>
                <a:gd name="T12" fmla="*/ 56 w 107"/>
                <a:gd name="T13" fmla="*/ 93 h 109"/>
                <a:gd name="T14" fmla="*/ 64 w 107"/>
                <a:gd name="T15" fmla="*/ 86 h 109"/>
                <a:gd name="T16" fmla="*/ 72 w 107"/>
                <a:gd name="T17" fmla="*/ 80 h 109"/>
                <a:gd name="T18" fmla="*/ 79 w 107"/>
                <a:gd name="T19" fmla="*/ 74 h 109"/>
                <a:gd name="T20" fmla="*/ 86 w 107"/>
                <a:gd name="T21" fmla="*/ 66 h 109"/>
                <a:gd name="T22" fmla="*/ 91 w 107"/>
                <a:gd name="T23" fmla="*/ 58 h 109"/>
                <a:gd name="T24" fmla="*/ 96 w 107"/>
                <a:gd name="T25" fmla="*/ 49 h 109"/>
                <a:gd name="T26" fmla="*/ 99 w 107"/>
                <a:gd name="T27" fmla="*/ 40 h 109"/>
                <a:gd name="T28" fmla="*/ 103 w 107"/>
                <a:gd name="T29" fmla="*/ 30 h 109"/>
                <a:gd name="T30" fmla="*/ 106 w 107"/>
                <a:gd name="T31" fmla="*/ 21 h 109"/>
                <a:gd name="T32" fmla="*/ 107 w 107"/>
                <a:gd name="T33" fmla="*/ 11 h 109"/>
                <a:gd name="T34" fmla="*/ 107 w 107"/>
                <a:gd name="T35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7" h="109">
                  <a:moveTo>
                    <a:pt x="0" y="109"/>
                  </a:moveTo>
                  <a:lnTo>
                    <a:pt x="9" y="109"/>
                  </a:lnTo>
                  <a:lnTo>
                    <a:pt x="19" y="106"/>
                  </a:lnTo>
                  <a:lnTo>
                    <a:pt x="29" y="104"/>
                  </a:lnTo>
                  <a:lnTo>
                    <a:pt x="38" y="101"/>
                  </a:lnTo>
                  <a:lnTo>
                    <a:pt x="47" y="97"/>
                  </a:lnTo>
                  <a:lnTo>
                    <a:pt x="56" y="93"/>
                  </a:lnTo>
                  <a:lnTo>
                    <a:pt x="64" y="86"/>
                  </a:lnTo>
                  <a:lnTo>
                    <a:pt x="72" y="80"/>
                  </a:lnTo>
                  <a:lnTo>
                    <a:pt x="79" y="74"/>
                  </a:lnTo>
                  <a:lnTo>
                    <a:pt x="86" y="66"/>
                  </a:lnTo>
                  <a:lnTo>
                    <a:pt x="91" y="58"/>
                  </a:lnTo>
                  <a:lnTo>
                    <a:pt x="96" y="49"/>
                  </a:lnTo>
                  <a:lnTo>
                    <a:pt x="99" y="40"/>
                  </a:lnTo>
                  <a:lnTo>
                    <a:pt x="103" y="30"/>
                  </a:lnTo>
                  <a:lnTo>
                    <a:pt x="106" y="21"/>
                  </a:lnTo>
                  <a:lnTo>
                    <a:pt x="107" y="11"/>
                  </a:lnTo>
                  <a:lnTo>
                    <a:pt x="107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37" name="Freeform 313"/>
            <p:cNvSpPr>
              <a:spLocks/>
            </p:cNvSpPr>
            <p:nvPr/>
          </p:nvSpPr>
          <p:spPr bwMode="auto">
            <a:xfrm>
              <a:off x="4535" y="1942"/>
              <a:ext cx="27" cy="25"/>
            </a:xfrm>
            <a:custGeom>
              <a:avLst/>
              <a:gdLst>
                <a:gd name="T0" fmla="*/ 108 w 108"/>
                <a:gd name="T1" fmla="*/ 0 h 108"/>
                <a:gd name="T2" fmla="*/ 98 w 108"/>
                <a:gd name="T3" fmla="*/ 1 h 108"/>
                <a:gd name="T4" fmla="*/ 88 w 108"/>
                <a:gd name="T5" fmla="*/ 2 h 108"/>
                <a:gd name="T6" fmla="*/ 78 w 108"/>
                <a:gd name="T7" fmla="*/ 4 h 108"/>
                <a:gd name="T8" fmla="*/ 69 w 108"/>
                <a:gd name="T9" fmla="*/ 7 h 108"/>
                <a:gd name="T10" fmla="*/ 60 w 108"/>
                <a:gd name="T11" fmla="*/ 12 h 108"/>
                <a:gd name="T12" fmla="*/ 52 w 108"/>
                <a:gd name="T13" fmla="*/ 16 h 108"/>
                <a:gd name="T14" fmla="*/ 43 w 108"/>
                <a:gd name="T15" fmla="*/ 22 h 108"/>
                <a:gd name="T16" fmla="*/ 36 w 108"/>
                <a:gd name="T17" fmla="*/ 29 h 108"/>
                <a:gd name="T18" fmla="*/ 28 w 108"/>
                <a:gd name="T19" fmla="*/ 35 h 108"/>
                <a:gd name="T20" fmla="*/ 22 w 108"/>
                <a:gd name="T21" fmla="*/ 43 h 108"/>
                <a:gd name="T22" fmla="*/ 17 w 108"/>
                <a:gd name="T23" fmla="*/ 51 h 108"/>
                <a:gd name="T24" fmla="*/ 11 w 108"/>
                <a:gd name="T25" fmla="*/ 59 h 108"/>
                <a:gd name="T26" fmla="*/ 7 w 108"/>
                <a:gd name="T27" fmla="*/ 69 h 108"/>
                <a:gd name="T28" fmla="*/ 4 w 108"/>
                <a:gd name="T29" fmla="*/ 78 h 108"/>
                <a:gd name="T30" fmla="*/ 2 w 108"/>
                <a:gd name="T31" fmla="*/ 88 h 108"/>
                <a:gd name="T32" fmla="*/ 1 w 108"/>
                <a:gd name="T33" fmla="*/ 97 h 108"/>
                <a:gd name="T34" fmla="*/ 0 w 108"/>
                <a:gd name="T35" fmla="*/ 10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8" h="108">
                  <a:moveTo>
                    <a:pt x="108" y="0"/>
                  </a:moveTo>
                  <a:lnTo>
                    <a:pt x="98" y="1"/>
                  </a:lnTo>
                  <a:lnTo>
                    <a:pt x="88" y="2"/>
                  </a:lnTo>
                  <a:lnTo>
                    <a:pt x="78" y="4"/>
                  </a:lnTo>
                  <a:lnTo>
                    <a:pt x="69" y="7"/>
                  </a:lnTo>
                  <a:lnTo>
                    <a:pt x="60" y="12"/>
                  </a:lnTo>
                  <a:lnTo>
                    <a:pt x="52" y="16"/>
                  </a:lnTo>
                  <a:lnTo>
                    <a:pt x="43" y="22"/>
                  </a:lnTo>
                  <a:lnTo>
                    <a:pt x="36" y="29"/>
                  </a:lnTo>
                  <a:lnTo>
                    <a:pt x="28" y="35"/>
                  </a:lnTo>
                  <a:lnTo>
                    <a:pt x="22" y="43"/>
                  </a:lnTo>
                  <a:lnTo>
                    <a:pt x="17" y="51"/>
                  </a:lnTo>
                  <a:lnTo>
                    <a:pt x="11" y="59"/>
                  </a:lnTo>
                  <a:lnTo>
                    <a:pt x="7" y="69"/>
                  </a:lnTo>
                  <a:lnTo>
                    <a:pt x="4" y="78"/>
                  </a:lnTo>
                  <a:lnTo>
                    <a:pt x="2" y="88"/>
                  </a:lnTo>
                  <a:lnTo>
                    <a:pt x="1" y="97"/>
                  </a:lnTo>
                  <a:lnTo>
                    <a:pt x="0" y="10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38" name="Freeform 314"/>
            <p:cNvSpPr>
              <a:spLocks/>
            </p:cNvSpPr>
            <p:nvPr/>
          </p:nvSpPr>
          <p:spPr bwMode="auto">
            <a:xfrm>
              <a:off x="5098" y="1942"/>
              <a:ext cx="25" cy="25"/>
            </a:xfrm>
            <a:custGeom>
              <a:avLst/>
              <a:gdLst>
                <a:gd name="T0" fmla="*/ 107 w 107"/>
                <a:gd name="T1" fmla="*/ 108 h 108"/>
                <a:gd name="T2" fmla="*/ 107 w 107"/>
                <a:gd name="T3" fmla="*/ 97 h 108"/>
                <a:gd name="T4" fmla="*/ 106 w 107"/>
                <a:gd name="T5" fmla="*/ 88 h 108"/>
                <a:gd name="T6" fmla="*/ 103 w 107"/>
                <a:gd name="T7" fmla="*/ 78 h 108"/>
                <a:gd name="T8" fmla="*/ 99 w 107"/>
                <a:gd name="T9" fmla="*/ 69 h 108"/>
                <a:gd name="T10" fmla="*/ 96 w 107"/>
                <a:gd name="T11" fmla="*/ 59 h 108"/>
                <a:gd name="T12" fmla="*/ 91 w 107"/>
                <a:gd name="T13" fmla="*/ 51 h 108"/>
                <a:gd name="T14" fmla="*/ 86 w 107"/>
                <a:gd name="T15" fmla="*/ 43 h 108"/>
                <a:gd name="T16" fmla="*/ 79 w 107"/>
                <a:gd name="T17" fmla="*/ 35 h 108"/>
                <a:gd name="T18" fmla="*/ 72 w 107"/>
                <a:gd name="T19" fmla="*/ 29 h 108"/>
                <a:gd name="T20" fmla="*/ 64 w 107"/>
                <a:gd name="T21" fmla="*/ 22 h 108"/>
                <a:gd name="T22" fmla="*/ 56 w 107"/>
                <a:gd name="T23" fmla="*/ 16 h 108"/>
                <a:gd name="T24" fmla="*/ 47 w 107"/>
                <a:gd name="T25" fmla="*/ 12 h 108"/>
                <a:gd name="T26" fmla="*/ 38 w 107"/>
                <a:gd name="T27" fmla="*/ 7 h 108"/>
                <a:gd name="T28" fmla="*/ 29 w 107"/>
                <a:gd name="T29" fmla="*/ 4 h 108"/>
                <a:gd name="T30" fmla="*/ 19 w 107"/>
                <a:gd name="T31" fmla="*/ 2 h 108"/>
                <a:gd name="T32" fmla="*/ 9 w 107"/>
                <a:gd name="T33" fmla="*/ 1 h 108"/>
                <a:gd name="T34" fmla="*/ 0 w 107"/>
                <a:gd name="T35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7" h="108">
                  <a:moveTo>
                    <a:pt x="107" y="108"/>
                  </a:moveTo>
                  <a:lnTo>
                    <a:pt x="107" y="97"/>
                  </a:lnTo>
                  <a:lnTo>
                    <a:pt x="106" y="88"/>
                  </a:lnTo>
                  <a:lnTo>
                    <a:pt x="103" y="78"/>
                  </a:lnTo>
                  <a:lnTo>
                    <a:pt x="99" y="69"/>
                  </a:lnTo>
                  <a:lnTo>
                    <a:pt x="96" y="59"/>
                  </a:lnTo>
                  <a:lnTo>
                    <a:pt x="91" y="51"/>
                  </a:lnTo>
                  <a:lnTo>
                    <a:pt x="86" y="43"/>
                  </a:lnTo>
                  <a:lnTo>
                    <a:pt x="79" y="35"/>
                  </a:lnTo>
                  <a:lnTo>
                    <a:pt x="72" y="29"/>
                  </a:lnTo>
                  <a:lnTo>
                    <a:pt x="64" y="22"/>
                  </a:lnTo>
                  <a:lnTo>
                    <a:pt x="56" y="16"/>
                  </a:lnTo>
                  <a:lnTo>
                    <a:pt x="47" y="12"/>
                  </a:lnTo>
                  <a:lnTo>
                    <a:pt x="38" y="7"/>
                  </a:lnTo>
                  <a:lnTo>
                    <a:pt x="29" y="4"/>
                  </a:lnTo>
                  <a:lnTo>
                    <a:pt x="19" y="2"/>
                  </a:lnTo>
                  <a:lnTo>
                    <a:pt x="9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39" name="Line 315"/>
            <p:cNvSpPr>
              <a:spLocks noChangeShapeType="1"/>
            </p:cNvSpPr>
            <p:nvPr/>
          </p:nvSpPr>
          <p:spPr bwMode="auto">
            <a:xfrm flipH="1">
              <a:off x="4957" y="2358"/>
              <a:ext cx="16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40" name="Line 316"/>
            <p:cNvSpPr>
              <a:spLocks noChangeShapeType="1"/>
            </p:cNvSpPr>
            <p:nvPr/>
          </p:nvSpPr>
          <p:spPr bwMode="auto">
            <a:xfrm flipH="1">
              <a:off x="4957" y="2087"/>
              <a:ext cx="16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41" name="Line 317"/>
            <p:cNvSpPr>
              <a:spLocks noChangeShapeType="1"/>
            </p:cNvSpPr>
            <p:nvPr/>
          </p:nvSpPr>
          <p:spPr bwMode="auto">
            <a:xfrm flipH="1">
              <a:off x="4535" y="2087"/>
              <a:ext cx="16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42" name="Line 318"/>
            <p:cNvSpPr>
              <a:spLocks noChangeShapeType="1"/>
            </p:cNvSpPr>
            <p:nvPr/>
          </p:nvSpPr>
          <p:spPr bwMode="auto">
            <a:xfrm flipH="1">
              <a:off x="4535" y="2358"/>
              <a:ext cx="16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43" name="Line 319"/>
            <p:cNvSpPr>
              <a:spLocks noChangeShapeType="1"/>
            </p:cNvSpPr>
            <p:nvPr/>
          </p:nvSpPr>
          <p:spPr bwMode="auto">
            <a:xfrm flipV="1">
              <a:off x="4535" y="1942"/>
              <a:ext cx="66" cy="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44" name="Line 320"/>
            <p:cNvSpPr>
              <a:spLocks noChangeShapeType="1"/>
            </p:cNvSpPr>
            <p:nvPr/>
          </p:nvSpPr>
          <p:spPr bwMode="auto">
            <a:xfrm flipV="1">
              <a:off x="4572" y="1942"/>
              <a:ext cx="144" cy="1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45" name="Line 321"/>
            <p:cNvSpPr>
              <a:spLocks noChangeShapeType="1"/>
            </p:cNvSpPr>
            <p:nvPr/>
          </p:nvSpPr>
          <p:spPr bwMode="auto">
            <a:xfrm flipV="1">
              <a:off x="4686" y="1942"/>
              <a:ext cx="144" cy="1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46" name="Line 322"/>
            <p:cNvSpPr>
              <a:spLocks noChangeShapeType="1"/>
            </p:cNvSpPr>
            <p:nvPr/>
          </p:nvSpPr>
          <p:spPr bwMode="auto">
            <a:xfrm flipV="1">
              <a:off x="4851" y="1942"/>
              <a:ext cx="96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47" name="Line 323"/>
            <p:cNvSpPr>
              <a:spLocks noChangeShapeType="1"/>
            </p:cNvSpPr>
            <p:nvPr/>
          </p:nvSpPr>
          <p:spPr bwMode="auto">
            <a:xfrm flipV="1">
              <a:off x="4535" y="2358"/>
              <a:ext cx="11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48" name="Line 324"/>
            <p:cNvSpPr>
              <a:spLocks noChangeShapeType="1"/>
            </p:cNvSpPr>
            <p:nvPr/>
          </p:nvSpPr>
          <p:spPr bwMode="auto">
            <a:xfrm flipV="1">
              <a:off x="4933" y="1942"/>
              <a:ext cx="128" cy="1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49" name="Line 325"/>
            <p:cNvSpPr>
              <a:spLocks noChangeShapeType="1"/>
            </p:cNvSpPr>
            <p:nvPr/>
          </p:nvSpPr>
          <p:spPr bwMode="auto">
            <a:xfrm flipV="1">
              <a:off x="4617" y="2382"/>
              <a:ext cx="119" cy="1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50" name="Line 326"/>
            <p:cNvSpPr>
              <a:spLocks noChangeShapeType="1"/>
            </p:cNvSpPr>
            <p:nvPr/>
          </p:nvSpPr>
          <p:spPr bwMode="auto">
            <a:xfrm flipV="1">
              <a:off x="5031" y="1995"/>
              <a:ext cx="92" cy="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51" name="Line 327"/>
            <p:cNvSpPr>
              <a:spLocks noChangeShapeType="1"/>
            </p:cNvSpPr>
            <p:nvPr/>
          </p:nvSpPr>
          <p:spPr bwMode="auto">
            <a:xfrm flipV="1">
              <a:off x="4731" y="2407"/>
              <a:ext cx="95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52" name="Line 328"/>
            <p:cNvSpPr>
              <a:spLocks noChangeShapeType="1"/>
            </p:cNvSpPr>
            <p:nvPr/>
          </p:nvSpPr>
          <p:spPr bwMode="auto">
            <a:xfrm flipV="1">
              <a:off x="4846" y="2358"/>
              <a:ext cx="144" cy="1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53" name="Line 329"/>
            <p:cNvSpPr>
              <a:spLocks noChangeShapeType="1"/>
            </p:cNvSpPr>
            <p:nvPr/>
          </p:nvSpPr>
          <p:spPr bwMode="auto">
            <a:xfrm flipV="1">
              <a:off x="4960" y="2358"/>
              <a:ext cx="145" cy="1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54" name="Line 330"/>
            <p:cNvSpPr>
              <a:spLocks noChangeShapeType="1"/>
            </p:cNvSpPr>
            <p:nvPr/>
          </p:nvSpPr>
          <p:spPr bwMode="auto">
            <a:xfrm flipV="1">
              <a:off x="5075" y="2453"/>
              <a:ext cx="48" cy="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55" name="Line 331"/>
            <p:cNvSpPr>
              <a:spLocks noChangeShapeType="1"/>
            </p:cNvSpPr>
            <p:nvPr/>
          </p:nvSpPr>
          <p:spPr bwMode="auto">
            <a:xfrm>
              <a:off x="4592" y="2221"/>
              <a:ext cx="7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56" name="Line 332"/>
            <p:cNvSpPr>
              <a:spLocks noChangeShapeType="1"/>
            </p:cNvSpPr>
            <p:nvPr/>
          </p:nvSpPr>
          <p:spPr bwMode="auto">
            <a:xfrm>
              <a:off x="4699" y="2221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57" name="Line 333"/>
            <p:cNvSpPr>
              <a:spLocks noChangeShapeType="1"/>
            </p:cNvSpPr>
            <p:nvPr/>
          </p:nvSpPr>
          <p:spPr bwMode="auto">
            <a:xfrm>
              <a:off x="4754" y="2221"/>
              <a:ext cx="1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58" name="Line 334"/>
            <p:cNvSpPr>
              <a:spLocks noChangeShapeType="1"/>
            </p:cNvSpPr>
            <p:nvPr/>
          </p:nvSpPr>
          <p:spPr bwMode="auto">
            <a:xfrm>
              <a:off x="4938" y="2221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59" name="Line 335"/>
            <p:cNvSpPr>
              <a:spLocks noChangeShapeType="1"/>
            </p:cNvSpPr>
            <p:nvPr/>
          </p:nvSpPr>
          <p:spPr bwMode="auto">
            <a:xfrm>
              <a:off x="4995" y="2221"/>
              <a:ext cx="7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60" name="Line 336"/>
            <p:cNvSpPr>
              <a:spLocks noChangeShapeType="1"/>
            </p:cNvSpPr>
            <p:nvPr/>
          </p:nvSpPr>
          <p:spPr bwMode="auto">
            <a:xfrm>
              <a:off x="4832" y="1995"/>
              <a:ext cx="0" cy="1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61" name="Line 337"/>
            <p:cNvSpPr>
              <a:spLocks noChangeShapeType="1"/>
            </p:cNvSpPr>
            <p:nvPr/>
          </p:nvSpPr>
          <p:spPr bwMode="auto">
            <a:xfrm>
              <a:off x="4832" y="2218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62" name="Line 338"/>
            <p:cNvSpPr>
              <a:spLocks noChangeShapeType="1"/>
            </p:cNvSpPr>
            <p:nvPr/>
          </p:nvSpPr>
          <p:spPr bwMode="auto">
            <a:xfrm>
              <a:off x="4832" y="2272"/>
              <a:ext cx="0" cy="1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63" name="Line 339"/>
            <p:cNvSpPr>
              <a:spLocks noChangeShapeType="1"/>
            </p:cNvSpPr>
            <p:nvPr/>
          </p:nvSpPr>
          <p:spPr bwMode="auto">
            <a:xfrm flipH="1">
              <a:off x="4274" y="2042"/>
              <a:ext cx="401" cy="2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64" name="Line 340"/>
            <p:cNvSpPr>
              <a:spLocks noChangeShapeType="1"/>
            </p:cNvSpPr>
            <p:nvPr/>
          </p:nvSpPr>
          <p:spPr bwMode="auto">
            <a:xfrm flipH="1">
              <a:off x="3939" y="2274"/>
              <a:ext cx="33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65" name="Freeform 341"/>
            <p:cNvSpPr>
              <a:spLocks/>
            </p:cNvSpPr>
            <p:nvPr/>
          </p:nvSpPr>
          <p:spPr bwMode="auto">
            <a:xfrm>
              <a:off x="3945" y="2110"/>
              <a:ext cx="64" cy="138"/>
            </a:xfrm>
            <a:custGeom>
              <a:avLst/>
              <a:gdLst>
                <a:gd name="T0" fmla="*/ 254 w 265"/>
                <a:gd name="T1" fmla="*/ 4 h 582"/>
                <a:gd name="T2" fmla="*/ 233 w 265"/>
                <a:gd name="T3" fmla="*/ 17 h 582"/>
                <a:gd name="T4" fmla="*/ 212 w 265"/>
                <a:gd name="T5" fmla="*/ 31 h 582"/>
                <a:gd name="T6" fmla="*/ 190 w 265"/>
                <a:gd name="T7" fmla="*/ 48 h 582"/>
                <a:gd name="T8" fmla="*/ 171 w 265"/>
                <a:gd name="T9" fmla="*/ 67 h 582"/>
                <a:gd name="T10" fmla="*/ 152 w 265"/>
                <a:gd name="T11" fmla="*/ 89 h 582"/>
                <a:gd name="T12" fmla="*/ 134 w 265"/>
                <a:gd name="T13" fmla="*/ 111 h 582"/>
                <a:gd name="T14" fmla="*/ 117 w 265"/>
                <a:gd name="T15" fmla="*/ 135 h 582"/>
                <a:gd name="T16" fmla="*/ 101 w 265"/>
                <a:gd name="T17" fmla="*/ 161 h 582"/>
                <a:gd name="T18" fmla="*/ 87 w 265"/>
                <a:gd name="T19" fmla="*/ 188 h 582"/>
                <a:gd name="T20" fmla="*/ 75 w 265"/>
                <a:gd name="T21" fmla="*/ 216 h 582"/>
                <a:gd name="T22" fmla="*/ 64 w 265"/>
                <a:gd name="T23" fmla="*/ 244 h 582"/>
                <a:gd name="T24" fmla="*/ 7 w 265"/>
                <a:gd name="T25" fmla="*/ 453 h 582"/>
                <a:gd name="T26" fmla="*/ 4 w 265"/>
                <a:gd name="T27" fmla="*/ 472 h 582"/>
                <a:gd name="T28" fmla="*/ 2 w 265"/>
                <a:gd name="T29" fmla="*/ 491 h 582"/>
                <a:gd name="T30" fmla="*/ 2 w 265"/>
                <a:gd name="T31" fmla="*/ 508 h 582"/>
                <a:gd name="T32" fmla="*/ 4 w 265"/>
                <a:gd name="T33" fmla="*/ 525 h 582"/>
                <a:gd name="T34" fmla="*/ 8 w 265"/>
                <a:gd name="T35" fmla="*/ 541 h 582"/>
                <a:gd name="T36" fmla="*/ 14 w 265"/>
                <a:gd name="T37" fmla="*/ 553 h 582"/>
                <a:gd name="T38" fmla="*/ 23 w 265"/>
                <a:gd name="T39" fmla="*/ 564 h 582"/>
                <a:gd name="T40" fmla="*/ 32 w 265"/>
                <a:gd name="T41" fmla="*/ 572 h 582"/>
                <a:gd name="T42" fmla="*/ 44 w 265"/>
                <a:gd name="T43" fmla="*/ 579 h 582"/>
                <a:gd name="T44" fmla="*/ 57 w 265"/>
                <a:gd name="T45" fmla="*/ 581 h 582"/>
                <a:gd name="T46" fmla="*/ 71 w 265"/>
                <a:gd name="T47" fmla="*/ 581 h 582"/>
                <a:gd name="T48" fmla="*/ 84 w 265"/>
                <a:gd name="T49" fmla="*/ 579 h 582"/>
                <a:gd name="T50" fmla="*/ 99 w 265"/>
                <a:gd name="T51" fmla="*/ 572 h 582"/>
                <a:gd name="T52" fmla="*/ 113 w 265"/>
                <a:gd name="T53" fmla="*/ 564 h 582"/>
                <a:gd name="T54" fmla="*/ 127 w 265"/>
                <a:gd name="T55" fmla="*/ 553 h 582"/>
                <a:gd name="T56" fmla="*/ 141 w 265"/>
                <a:gd name="T57" fmla="*/ 541 h 582"/>
                <a:gd name="T58" fmla="*/ 153 w 265"/>
                <a:gd name="T59" fmla="*/ 525 h 582"/>
                <a:gd name="T60" fmla="*/ 164 w 265"/>
                <a:gd name="T61" fmla="*/ 508 h 582"/>
                <a:gd name="T62" fmla="*/ 174 w 265"/>
                <a:gd name="T63" fmla="*/ 491 h 582"/>
                <a:gd name="T64" fmla="*/ 182 w 265"/>
                <a:gd name="T65" fmla="*/ 472 h 582"/>
                <a:gd name="T66" fmla="*/ 188 w 265"/>
                <a:gd name="T67" fmla="*/ 453 h 582"/>
                <a:gd name="T68" fmla="*/ 208 w 265"/>
                <a:gd name="T69" fmla="*/ 378 h 582"/>
                <a:gd name="T70" fmla="*/ 214 w 265"/>
                <a:gd name="T71" fmla="*/ 360 h 582"/>
                <a:gd name="T72" fmla="*/ 216 w 265"/>
                <a:gd name="T73" fmla="*/ 342 h 582"/>
                <a:gd name="T74" fmla="*/ 216 w 265"/>
                <a:gd name="T75" fmla="*/ 324 h 582"/>
                <a:gd name="T76" fmla="*/ 214 w 265"/>
                <a:gd name="T77" fmla="*/ 308 h 582"/>
                <a:gd name="T78" fmla="*/ 211 w 265"/>
                <a:gd name="T79" fmla="*/ 293 h 582"/>
                <a:gd name="T80" fmla="*/ 204 w 265"/>
                <a:gd name="T81" fmla="*/ 282 h 582"/>
                <a:gd name="T82" fmla="*/ 196 w 265"/>
                <a:gd name="T83" fmla="*/ 271 h 582"/>
                <a:gd name="T84" fmla="*/ 186 w 265"/>
                <a:gd name="T85" fmla="*/ 264 h 582"/>
                <a:gd name="T86" fmla="*/ 176 w 265"/>
                <a:gd name="T87" fmla="*/ 258 h 582"/>
                <a:gd name="T88" fmla="*/ 163 w 265"/>
                <a:gd name="T89" fmla="*/ 257 h 582"/>
                <a:gd name="T90" fmla="*/ 150 w 265"/>
                <a:gd name="T91" fmla="*/ 258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65" h="582">
                  <a:moveTo>
                    <a:pt x="265" y="0"/>
                  </a:moveTo>
                  <a:lnTo>
                    <a:pt x="254" y="4"/>
                  </a:lnTo>
                  <a:lnTo>
                    <a:pt x="243" y="10"/>
                  </a:lnTo>
                  <a:lnTo>
                    <a:pt x="233" y="17"/>
                  </a:lnTo>
                  <a:lnTo>
                    <a:pt x="222" y="24"/>
                  </a:lnTo>
                  <a:lnTo>
                    <a:pt x="212" y="31"/>
                  </a:lnTo>
                  <a:lnTo>
                    <a:pt x="201" y="39"/>
                  </a:lnTo>
                  <a:lnTo>
                    <a:pt x="190" y="48"/>
                  </a:lnTo>
                  <a:lnTo>
                    <a:pt x="181" y="58"/>
                  </a:lnTo>
                  <a:lnTo>
                    <a:pt x="171" y="67"/>
                  </a:lnTo>
                  <a:lnTo>
                    <a:pt x="161" y="77"/>
                  </a:lnTo>
                  <a:lnTo>
                    <a:pt x="152" y="89"/>
                  </a:lnTo>
                  <a:lnTo>
                    <a:pt x="143" y="99"/>
                  </a:lnTo>
                  <a:lnTo>
                    <a:pt x="134" y="111"/>
                  </a:lnTo>
                  <a:lnTo>
                    <a:pt x="125" y="123"/>
                  </a:lnTo>
                  <a:lnTo>
                    <a:pt x="117" y="135"/>
                  </a:lnTo>
                  <a:lnTo>
                    <a:pt x="109" y="148"/>
                  </a:lnTo>
                  <a:lnTo>
                    <a:pt x="101" y="161"/>
                  </a:lnTo>
                  <a:lnTo>
                    <a:pt x="94" y="175"/>
                  </a:lnTo>
                  <a:lnTo>
                    <a:pt x="87" y="188"/>
                  </a:lnTo>
                  <a:lnTo>
                    <a:pt x="81" y="202"/>
                  </a:lnTo>
                  <a:lnTo>
                    <a:pt x="75" y="216"/>
                  </a:lnTo>
                  <a:lnTo>
                    <a:pt x="69" y="230"/>
                  </a:lnTo>
                  <a:lnTo>
                    <a:pt x="64" y="244"/>
                  </a:lnTo>
                  <a:lnTo>
                    <a:pt x="59" y="258"/>
                  </a:lnTo>
                  <a:lnTo>
                    <a:pt x="7" y="453"/>
                  </a:lnTo>
                  <a:lnTo>
                    <a:pt x="5" y="462"/>
                  </a:lnTo>
                  <a:lnTo>
                    <a:pt x="4" y="472"/>
                  </a:lnTo>
                  <a:lnTo>
                    <a:pt x="2" y="481"/>
                  </a:lnTo>
                  <a:lnTo>
                    <a:pt x="2" y="491"/>
                  </a:lnTo>
                  <a:lnTo>
                    <a:pt x="0" y="499"/>
                  </a:lnTo>
                  <a:lnTo>
                    <a:pt x="2" y="508"/>
                  </a:lnTo>
                  <a:lnTo>
                    <a:pt x="3" y="517"/>
                  </a:lnTo>
                  <a:lnTo>
                    <a:pt x="4" y="525"/>
                  </a:lnTo>
                  <a:lnTo>
                    <a:pt x="6" y="533"/>
                  </a:lnTo>
                  <a:lnTo>
                    <a:pt x="8" y="541"/>
                  </a:lnTo>
                  <a:lnTo>
                    <a:pt x="11" y="547"/>
                  </a:lnTo>
                  <a:lnTo>
                    <a:pt x="14" y="553"/>
                  </a:lnTo>
                  <a:lnTo>
                    <a:pt x="19" y="559"/>
                  </a:lnTo>
                  <a:lnTo>
                    <a:pt x="23" y="564"/>
                  </a:lnTo>
                  <a:lnTo>
                    <a:pt x="27" y="568"/>
                  </a:lnTo>
                  <a:lnTo>
                    <a:pt x="32" y="572"/>
                  </a:lnTo>
                  <a:lnTo>
                    <a:pt x="38" y="576"/>
                  </a:lnTo>
                  <a:lnTo>
                    <a:pt x="44" y="579"/>
                  </a:lnTo>
                  <a:lnTo>
                    <a:pt x="50" y="580"/>
                  </a:lnTo>
                  <a:lnTo>
                    <a:pt x="57" y="581"/>
                  </a:lnTo>
                  <a:lnTo>
                    <a:pt x="63" y="582"/>
                  </a:lnTo>
                  <a:lnTo>
                    <a:pt x="71" y="581"/>
                  </a:lnTo>
                  <a:lnTo>
                    <a:pt x="77" y="580"/>
                  </a:lnTo>
                  <a:lnTo>
                    <a:pt x="84" y="579"/>
                  </a:lnTo>
                  <a:lnTo>
                    <a:pt x="92" y="576"/>
                  </a:lnTo>
                  <a:lnTo>
                    <a:pt x="99" y="572"/>
                  </a:lnTo>
                  <a:lnTo>
                    <a:pt x="106" y="568"/>
                  </a:lnTo>
                  <a:lnTo>
                    <a:pt x="113" y="564"/>
                  </a:lnTo>
                  <a:lnTo>
                    <a:pt x="120" y="559"/>
                  </a:lnTo>
                  <a:lnTo>
                    <a:pt x="127" y="553"/>
                  </a:lnTo>
                  <a:lnTo>
                    <a:pt x="134" y="547"/>
                  </a:lnTo>
                  <a:lnTo>
                    <a:pt x="141" y="541"/>
                  </a:lnTo>
                  <a:lnTo>
                    <a:pt x="147" y="533"/>
                  </a:lnTo>
                  <a:lnTo>
                    <a:pt x="153" y="525"/>
                  </a:lnTo>
                  <a:lnTo>
                    <a:pt x="159" y="517"/>
                  </a:lnTo>
                  <a:lnTo>
                    <a:pt x="164" y="508"/>
                  </a:lnTo>
                  <a:lnTo>
                    <a:pt x="169" y="499"/>
                  </a:lnTo>
                  <a:lnTo>
                    <a:pt x="174" y="491"/>
                  </a:lnTo>
                  <a:lnTo>
                    <a:pt x="179" y="481"/>
                  </a:lnTo>
                  <a:lnTo>
                    <a:pt x="182" y="472"/>
                  </a:lnTo>
                  <a:lnTo>
                    <a:pt x="185" y="462"/>
                  </a:lnTo>
                  <a:lnTo>
                    <a:pt x="188" y="453"/>
                  </a:lnTo>
                  <a:lnTo>
                    <a:pt x="205" y="388"/>
                  </a:lnTo>
                  <a:lnTo>
                    <a:pt x="208" y="378"/>
                  </a:lnTo>
                  <a:lnTo>
                    <a:pt x="212" y="369"/>
                  </a:lnTo>
                  <a:lnTo>
                    <a:pt x="214" y="360"/>
                  </a:lnTo>
                  <a:lnTo>
                    <a:pt x="215" y="351"/>
                  </a:lnTo>
                  <a:lnTo>
                    <a:pt x="216" y="342"/>
                  </a:lnTo>
                  <a:lnTo>
                    <a:pt x="216" y="333"/>
                  </a:lnTo>
                  <a:lnTo>
                    <a:pt x="216" y="324"/>
                  </a:lnTo>
                  <a:lnTo>
                    <a:pt x="216" y="316"/>
                  </a:lnTo>
                  <a:lnTo>
                    <a:pt x="214" y="308"/>
                  </a:lnTo>
                  <a:lnTo>
                    <a:pt x="213" y="301"/>
                  </a:lnTo>
                  <a:lnTo>
                    <a:pt x="211" y="293"/>
                  </a:lnTo>
                  <a:lnTo>
                    <a:pt x="207" y="287"/>
                  </a:lnTo>
                  <a:lnTo>
                    <a:pt x="204" y="282"/>
                  </a:lnTo>
                  <a:lnTo>
                    <a:pt x="200" y="276"/>
                  </a:lnTo>
                  <a:lnTo>
                    <a:pt x="196" y="271"/>
                  </a:lnTo>
                  <a:lnTo>
                    <a:pt x="191" y="267"/>
                  </a:lnTo>
                  <a:lnTo>
                    <a:pt x="186" y="264"/>
                  </a:lnTo>
                  <a:lnTo>
                    <a:pt x="181" y="261"/>
                  </a:lnTo>
                  <a:lnTo>
                    <a:pt x="176" y="258"/>
                  </a:lnTo>
                  <a:lnTo>
                    <a:pt x="169" y="257"/>
                  </a:lnTo>
                  <a:lnTo>
                    <a:pt x="163" y="257"/>
                  </a:lnTo>
                  <a:lnTo>
                    <a:pt x="156" y="257"/>
                  </a:lnTo>
                  <a:lnTo>
                    <a:pt x="150" y="258"/>
                  </a:lnTo>
                  <a:lnTo>
                    <a:pt x="59" y="25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66" name="Freeform 342"/>
            <p:cNvSpPr>
              <a:spLocks/>
            </p:cNvSpPr>
            <p:nvPr/>
          </p:nvSpPr>
          <p:spPr bwMode="auto">
            <a:xfrm>
              <a:off x="4036" y="2110"/>
              <a:ext cx="36" cy="138"/>
            </a:xfrm>
            <a:custGeom>
              <a:avLst/>
              <a:gdLst>
                <a:gd name="T0" fmla="*/ 0 w 156"/>
                <a:gd name="T1" fmla="*/ 582 h 582"/>
                <a:gd name="T2" fmla="*/ 156 w 156"/>
                <a:gd name="T3" fmla="*/ 0 h 582"/>
                <a:gd name="T4" fmla="*/ 31 w 156"/>
                <a:gd name="T5" fmla="*/ 129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6" h="582">
                  <a:moveTo>
                    <a:pt x="0" y="582"/>
                  </a:moveTo>
                  <a:lnTo>
                    <a:pt x="156" y="0"/>
                  </a:lnTo>
                  <a:lnTo>
                    <a:pt x="31" y="12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67" name="Freeform 343"/>
            <p:cNvSpPr>
              <a:spLocks/>
            </p:cNvSpPr>
            <p:nvPr/>
          </p:nvSpPr>
          <p:spPr bwMode="auto">
            <a:xfrm>
              <a:off x="4089" y="2110"/>
              <a:ext cx="37" cy="138"/>
            </a:xfrm>
            <a:custGeom>
              <a:avLst/>
              <a:gdLst>
                <a:gd name="T0" fmla="*/ 0 w 156"/>
                <a:gd name="T1" fmla="*/ 582 h 582"/>
                <a:gd name="T2" fmla="*/ 156 w 156"/>
                <a:gd name="T3" fmla="*/ 0 h 582"/>
                <a:gd name="T4" fmla="*/ 31 w 156"/>
                <a:gd name="T5" fmla="*/ 129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6" h="582">
                  <a:moveTo>
                    <a:pt x="0" y="582"/>
                  </a:moveTo>
                  <a:lnTo>
                    <a:pt x="156" y="0"/>
                  </a:lnTo>
                  <a:lnTo>
                    <a:pt x="31" y="12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68" name="Freeform 344"/>
            <p:cNvSpPr>
              <a:spLocks/>
            </p:cNvSpPr>
            <p:nvPr/>
          </p:nvSpPr>
          <p:spPr bwMode="auto">
            <a:xfrm>
              <a:off x="4134" y="2116"/>
              <a:ext cx="33" cy="124"/>
            </a:xfrm>
            <a:custGeom>
              <a:avLst/>
              <a:gdLst>
                <a:gd name="T0" fmla="*/ 142 w 142"/>
                <a:gd name="T1" fmla="*/ 0 h 518"/>
                <a:gd name="T2" fmla="*/ 131 w 142"/>
                <a:gd name="T3" fmla="*/ 18 h 518"/>
                <a:gd name="T4" fmla="*/ 120 w 142"/>
                <a:gd name="T5" fmla="*/ 36 h 518"/>
                <a:gd name="T6" fmla="*/ 109 w 142"/>
                <a:gd name="T7" fmla="*/ 54 h 518"/>
                <a:gd name="T8" fmla="*/ 100 w 142"/>
                <a:gd name="T9" fmla="*/ 74 h 518"/>
                <a:gd name="T10" fmla="*/ 90 w 142"/>
                <a:gd name="T11" fmla="*/ 93 h 518"/>
                <a:gd name="T12" fmla="*/ 81 w 142"/>
                <a:gd name="T13" fmla="*/ 112 h 518"/>
                <a:gd name="T14" fmla="*/ 72 w 142"/>
                <a:gd name="T15" fmla="*/ 131 h 518"/>
                <a:gd name="T16" fmla="*/ 64 w 142"/>
                <a:gd name="T17" fmla="*/ 150 h 518"/>
                <a:gd name="T18" fmla="*/ 56 w 142"/>
                <a:gd name="T19" fmla="*/ 170 h 518"/>
                <a:gd name="T20" fmla="*/ 49 w 142"/>
                <a:gd name="T21" fmla="*/ 189 h 518"/>
                <a:gd name="T22" fmla="*/ 41 w 142"/>
                <a:gd name="T23" fmla="*/ 209 h 518"/>
                <a:gd name="T24" fmla="*/ 35 w 142"/>
                <a:gd name="T25" fmla="*/ 230 h 518"/>
                <a:gd name="T26" fmla="*/ 30 w 142"/>
                <a:gd name="T27" fmla="*/ 250 h 518"/>
                <a:gd name="T28" fmla="*/ 24 w 142"/>
                <a:gd name="T29" fmla="*/ 269 h 518"/>
                <a:gd name="T30" fmla="*/ 19 w 142"/>
                <a:gd name="T31" fmla="*/ 289 h 518"/>
                <a:gd name="T32" fmla="*/ 15 w 142"/>
                <a:gd name="T33" fmla="*/ 309 h 518"/>
                <a:gd name="T34" fmla="*/ 12 w 142"/>
                <a:gd name="T35" fmla="*/ 329 h 518"/>
                <a:gd name="T36" fmla="*/ 9 w 142"/>
                <a:gd name="T37" fmla="*/ 348 h 518"/>
                <a:gd name="T38" fmla="*/ 5 w 142"/>
                <a:gd name="T39" fmla="*/ 369 h 518"/>
                <a:gd name="T40" fmla="*/ 3 w 142"/>
                <a:gd name="T41" fmla="*/ 388 h 518"/>
                <a:gd name="T42" fmla="*/ 1 w 142"/>
                <a:gd name="T43" fmla="*/ 408 h 518"/>
                <a:gd name="T44" fmla="*/ 0 w 142"/>
                <a:gd name="T45" fmla="*/ 427 h 518"/>
                <a:gd name="T46" fmla="*/ 0 w 142"/>
                <a:gd name="T47" fmla="*/ 445 h 518"/>
                <a:gd name="T48" fmla="*/ 0 w 142"/>
                <a:gd name="T49" fmla="*/ 464 h 518"/>
                <a:gd name="T50" fmla="*/ 0 w 142"/>
                <a:gd name="T51" fmla="*/ 482 h 518"/>
                <a:gd name="T52" fmla="*/ 1 w 142"/>
                <a:gd name="T53" fmla="*/ 500 h 518"/>
                <a:gd name="T54" fmla="*/ 3 w 142"/>
                <a:gd name="T55" fmla="*/ 518 h 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42" h="518">
                  <a:moveTo>
                    <a:pt x="142" y="0"/>
                  </a:moveTo>
                  <a:lnTo>
                    <a:pt x="131" y="18"/>
                  </a:lnTo>
                  <a:lnTo>
                    <a:pt x="120" y="36"/>
                  </a:lnTo>
                  <a:lnTo>
                    <a:pt x="109" y="54"/>
                  </a:lnTo>
                  <a:lnTo>
                    <a:pt x="100" y="74"/>
                  </a:lnTo>
                  <a:lnTo>
                    <a:pt x="90" y="93"/>
                  </a:lnTo>
                  <a:lnTo>
                    <a:pt x="81" y="112"/>
                  </a:lnTo>
                  <a:lnTo>
                    <a:pt x="72" y="131"/>
                  </a:lnTo>
                  <a:lnTo>
                    <a:pt x="64" y="150"/>
                  </a:lnTo>
                  <a:lnTo>
                    <a:pt x="56" y="170"/>
                  </a:lnTo>
                  <a:lnTo>
                    <a:pt x="49" y="189"/>
                  </a:lnTo>
                  <a:lnTo>
                    <a:pt x="41" y="209"/>
                  </a:lnTo>
                  <a:lnTo>
                    <a:pt x="35" y="230"/>
                  </a:lnTo>
                  <a:lnTo>
                    <a:pt x="30" y="250"/>
                  </a:lnTo>
                  <a:lnTo>
                    <a:pt x="24" y="269"/>
                  </a:lnTo>
                  <a:lnTo>
                    <a:pt x="19" y="289"/>
                  </a:lnTo>
                  <a:lnTo>
                    <a:pt x="15" y="309"/>
                  </a:lnTo>
                  <a:lnTo>
                    <a:pt x="12" y="329"/>
                  </a:lnTo>
                  <a:lnTo>
                    <a:pt x="9" y="348"/>
                  </a:lnTo>
                  <a:lnTo>
                    <a:pt x="5" y="369"/>
                  </a:lnTo>
                  <a:lnTo>
                    <a:pt x="3" y="388"/>
                  </a:lnTo>
                  <a:lnTo>
                    <a:pt x="1" y="408"/>
                  </a:lnTo>
                  <a:lnTo>
                    <a:pt x="0" y="427"/>
                  </a:lnTo>
                  <a:lnTo>
                    <a:pt x="0" y="445"/>
                  </a:lnTo>
                  <a:lnTo>
                    <a:pt x="0" y="464"/>
                  </a:lnTo>
                  <a:lnTo>
                    <a:pt x="0" y="482"/>
                  </a:lnTo>
                  <a:lnTo>
                    <a:pt x="1" y="500"/>
                  </a:lnTo>
                  <a:lnTo>
                    <a:pt x="3" y="51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69" name="Freeform 345"/>
            <p:cNvSpPr>
              <a:spLocks/>
            </p:cNvSpPr>
            <p:nvPr/>
          </p:nvSpPr>
          <p:spPr bwMode="auto">
            <a:xfrm>
              <a:off x="4167" y="2109"/>
              <a:ext cx="21" cy="7"/>
            </a:xfrm>
            <a:custGeom>
              <a:avLst/>
              <a:gdLst>
                <a:gd name="T0" fmla="*/ 90 w 90"/>
                <a:gd name="T1" fmla="*/ 33 h 33"/>
                <a:gd name="T2" fmla="*/ 88 w 90"/>
                <a:gd name="T3" fmla="*/ 28 h 33"/>
                <a:gd name="T4" fmla="*/ 86 w 90"/>
                <a:gd name="T5" fmla="*/ 23 h 33"/>
                <a:gd name="T6" fmla="*/ 84 w 90"/>
                <a:gd name="T7" fmla="*/ 17 h 33"/>
                <a:gd name="T8" fmla="*/ 81 w 90"/>
                <a:gd name="T9" fmla="*/ 13 h 33"/>
                <a:gd name="T10" fmla="*/ 77 w 90"/>
                <a:gd name="T11" fmla="*/ 9 h 33"/>
                <a:gd name="T12" fmla="*/ 72 w 90"/>
                <a:gd name="T13" fmla="*/ 7 h 33"/>
                <a:gd name="T14" fmla="*/ 68 w 90"/>
                <a:gd name="T15" fmla="*/ 4 h 33"/>
                <a:gd name="T16" fmla="*/ 64 w 90"/>
                <a:gd name="T17" fmla="*/ 3 h 33"/>
                <a:gd name="T18" fmla="*/ 59 w 90"/>
                <a:gd name="T19" fmla="*/ 2 h 33"/>
                <a:gd name="T20" fmla="*/ 54 w 90"/>
                <a:gd name="T21" fmla="*/ 0 h 33"/>
                <a:gd name="T22" fmla="*/ 48 w 90"/>
                <a:gd name="T23" fmla="*/ 2 h 33"/>
                <a:gd name="T24" fmla="*/ 43 w 90"/>
                <a:gd name="T25" fmla="*/ 3 h 33"/>
                <a:gd name="T26" fmla="*/ 37 w 90"/>
                <a:gd name="T27" fmla="*/ 4 h 33"/>
                <a:gd name="T28" fmla="*/ 32 w 90"/>
                <a:gd name="T29" fmla="*/ 7 h 33"/>
                <a:gd name="T30" fmla="*/ 26 w 90"/>
                <a:gd name="T31" fmla="*/ 9 h 33"/>
                <a:gd name="T32" fmla="*/ 20 w 90"/>
                <a:gd name="T33" fmla="*/ 13 h 33"/>
                <a:gd name="T34" fmla="*/ 15 w 90"/>
                <a:gd name="T35" fmla="*/ 17 h 33"/>
                <a:gd name="T36" fmla="*/ 10 w 90"/>
                <a:gd name="T37" fmla="*/ 23 h 33"/>
                <a:gd name="T38" fmla="*/ 4 w 90"/>
                <a:gd name="T39" fmla="*/ 28 h 33"/>
                <a:gd name="T40" fmla="*/ 0 w 90"/>
                <a:gd name="T41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0" h="33">
                  <a:moveTo>
                    <a:pt x="90" y="33"/>
                  </a:moveTo>
                  <a:lnTo>
                    <a:pt x="88" y="28"/>
                  </a:lnTo>
                  <a:lnTo>
                    <a:pt x="86" y="23"/>
                  </a:lnTo>
                  <a:lnTo>
                    <a:pt x="84" y="17"/>
                  </a:lnTo>
                  <a:lnTo>
                    <a:pt x="81" y="13"/>
                  </a:lnTo>
                  <a:lnTo>
                    <a:pt x="77" y="9"/>
                  </a:lnTo>
                  <a:lnTo>
                    <a:pt x="72" y="7"/>
                  </a:lnTo>
                  <a:lnTo>
                    <a:pt x="68" y="4"/>
                  </a:lnTo>
                  <a:lnTo>
                    <a:pt x="64" y="3"/>
                  </a:lnTo>
                  <a:lnTo>
                    <a:pt x="59" y="2"/>
                  </a:lnTo>
                  <a:lnTo>
                    <a:pt x="54" y="0"/>
                  </a:lnTo>
                  <a:lnTo>
                    <a:pt x="48" y="2"/>
                  </a:lnTo>
                  <a:lnTo>
                    <a:pt x="43" y="3"/>
                  </a:lnTo>
                  <a:lnTo>
                    <a:pt x="37" y="4"/>
                  </a:lnTo>
                  <a:lnTo>
                    <a:pt x="32" y="7"/>
                  </a:lnTo>
                  <a:lnTo>
                    <a:pt x="26" y="9"/>
                  </a:lnTo>
                  <a:lnTo>
                    <a:pt x="20" y="13"/>
                  </a:lnTo>
                  <a:lnTo>
                    <a:pt x="15" y="17"/>
                  </a:lnTo>
                  <a:lnTo>
                    <a:pt x="10" y="23"/>
                  </a:lnTo>
                  <a:lnTo>
                    <a:pt x="4" y="28"/>
                  </a:lnTo>
                  <a:lnTo>
                    <a:pt x="0" y="3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70" name="Freeform 346"/>
            <p:cNvSpPr>
              <a:spLocks/>
            </p:cNvSpPr>
            <p:nvPr/>
          </p:nvSpPr>
          <p:spPr bwMode="auto">
            <a:xfrm>
              <a:off x="4154" y="2116"/>
              <a:ext cx="36" cy="124"/>
            </a:xfrm>
            <a:custGeom>
              <a:avLst/>
              <a:gdLst>
                <a:gd name="T0" fmla="*/ 0 w 143"/>
                <a:gd name="T1" fmla="*/ 518 h 518"/>
                <a:gd name="T2" fmla="*/ 12 w 143"/>
                <a:gd name="T3" fmla="*/ 500 h 518"/>
                <a:gd name="T4" fmla="*/ 23 w 143"/>
                <a:gd name="T5" fmla="*/ 482 h 518"/>
                <a:gd name="T6" fmla="*/ 33 w 143"/>
                <a:gd name="T7" fmla="*/ 464 h 518"/>
                <a:gd name="T8" fmla="*/ 43 w 143"/>
                <a:gd name="T9" fmla="*/ 445 h 518"/>
                <a:gd name="T10" fmla="*/ 52 w 143"/>
                <a:gd name="T11" fmla="*/ 427 h 518"/>
                <a:gd name="T12" fmla="*/ 62 w 143"/>
                <a:gd name="T13" fmla="*/ 408 h 518"/>
                <a:gd name="T14" fmla="*/ 70 w 143"/>
                <a:gd name="T15" fmla="*/ 388 h 518"/>
                <a:gd name="T16" fmla="*/ 79 w 143"/>
                <a:gd name="T17" fmla="*/ 369 h 518"/>
                <a:gd name="T18" fmla="*/ 86 w 143"/>
                <a:gd name="T19" fmla="*/ 348 h 518"/>
                <a:gd name="T20" fmla="*/ 94 w 143"/>
                <a:gd name="T21" fmla="*/ 329 h 518"/>
                <a:gd name="T22" fmla="*/ 101 w 143"/>
                <a:gd name="T23" fmla="*/ 309 h 518"/>
                <a:gd name="T24" fmla="*/ 108 w 143"/>
                <a:gd name="T25" fmla="*/ 289 h 518"/>
                <a:gd name="T26" fmla="*/ 113 w 143"/>
                <a:gd name="T27" fmla="*/ 269 h 518"/>
                <a:gd name="T28" fmla="*/ 118 w 143"/>
                <a:gd name="T29" fmla="*/ 250 h 518"/>
                <a:gd name="T30" fmla="*/ 124 w 143"/>
                <a:gd name="T31" fmla="*/ 230 h 518"/>
                <a:gd name="T32" fmla="*/ 128 w 143"/>
                <a:gd name="T33" fmla="*/ 209 h 518"/>
                <a:gd name="T34" fmla="*/ 131 w 143"/>
                <a:gd name="T35" fmla="*/ 189 h 518"/>
                <a:gd name="T36" fmla="*/ 134 w 143"/>
                <a:gd name="T37" fmla="*/ 170 h 518"/>
                <a:gd name="T38" fmla="*/ 137 w 143"/>
                <a:gd name="T39" fmla="*/ 150 h 518"/>
                <a:gd name="T40" fmla="*/ 139 w 143"/>
                <a:gd name="T41" fmla="*/ 131 h 518"/>
                <a:gd name="T42" fmla="*/ 142 w 143"/>
                <a:gd name="T43" fmla="*/ 112 h 518"/>
                <a:gd name="T44" fmla="*/ 143 w 143"/>
                <a:gd name="T45" fmla="*/ 93 h 518"/>
                <a:gd name="T46" fmla="*/ 143 w 143"/>
                <a:gd name="T47" fmla="*/ 74 h 518"/>
                <a:gd name="T48" fmla="*/ 143 w 143"/>
                <a:gd name="T49" fmla="*/ 54 h 518"/>
                <a:gd name="T50" fmla="*/ 143 w 143"/>
                <a:gd name="T51" fmla="*/ 36 h 518"/>
                <a:gd name="T52" fmla="*/ 142 w 143"/>
                <a:gd name="T53" fmla="*/ 18 h 518"/>
                <a:gd name="T54" fmla="*/ 139 w 143"/>
                <a:gd name="T55" fmla="*/ 0 h 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43" h="518">
                  <a:moveTo>
                    <a:pt x="0" y="518"/>
                  </a:moveTo>
                  <a:lnTo>
                    <a:pt x="12" y="500"/>
                  </a:lnTo>
                  <a:lnTo>
                    <a:pt x="23" y="482"/>
                  </a:lnTo>
                  <a:lnTo>
                    <a:pt x="33" y="464"/>
                  </a:lnTo>
                  <a:lnTo>
                    <a:pt x="43" y="445"/>
                  </a:lnTo>
                  <a:lnTo>
                    <a:pt x="52" y="427"/>
                  </a:lnTo>
                  <a:lnTo>
                    <a:pt x="62" y="408"/>
                  </a:lnTo>
                  <a:lnTo>
                    <a:pt x="70" y="388"/>
                  </a:lnTo>
                  <a:lnTo>
                    <a:pt x="79" y="369"/>
                  </a:lnTo>
                  <a:lnTo>
                    <a:pt x="86" y="348"/>
                  </a:lnTo>
                  <a:lnTo>
                    <a:pt x="94" y="329"/>
                  </a:lnTo>
                  <a:lnTo>
                    <a:pt x="101" y="309"/>
                  </a:lnTo>
                  <a:lnTo>
                    <a:pt x="108" y="289"/>
                  </a:lnTo>
                  <a:lnTo>
                    <a:pt x="113" y="269"/>
                  </a:lnTo>
                  <a:lnTo>
                    <a:pt x="118" y="250"/>
                  </a:lnTo>
                  <a:lnTo>
                    <a:pt x="124" y="230"/>
                  </a:lnTo>
                  <a:lnTo>
                    <a:pt x="128" y="209"/>
                  </a:lnTo>
                  <a:lnTo>
                    <a:pt x="131" y="189"/>
                  </a:lnTo>
                  <a:lnTo>
                    <a:pt x="134" y="170"/>
                  </a:lnTo>
                  <a:lnTo>
                    <a:pt x="137" y="150"/>
                  </a:lnTo>
                  <a:lnTo>
                    <a:pt x="139" y="131"/>
                  </a:lnTo>
                  <a:lnTo>
                    <a:pt x="142" y="112"/>
                  </a:lnTo>
                  <a:lnTo>
                    <a:pt x="143" y="93"/>
                  </a:lnTo>
                  <a:lnTo>
                    <a:pt x="143" y="74"/>
                  </a:lnTo>
                  <a:lnTo>
                    <a:pt x="143" y="54"/>
                  </a:lnTo>
                  <a:lnTo>
                    <a:pt x="143" y="36"/>
                  </a:lnTo>
                  <a:lnTo>
                    <a:pt x="142" y="18"/>
                  </a:lnTo>
                  <a:lnTo>
                    <a:pt x="13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71" name="Freeform 347"/>
            <p:cNvSpPr>
              <a:spLocks/>
            </p:cNvSpPr>
            <p:nvPr/>
          </p:nvSpPr>
          <p:spPr bwMode="auto">
            <a:xfrm>
              <a:off x="4135" y="2240"/>
              <a:ext cx="19" cy="8"/>
            </a:xfrm>
            <a:custGeom>
              <a:avLst/>
              <a:gdLst>
                <a:gd name="T0" fmla="*/ 0 w 90"/>
                <a:gd name="T1" fmla="*/ 0 h 33"/>
                <a:gd name="T2" fmla="*/ 2 w 90"/>
                <a:gd name="T3" fmla="*/ 6 h 33"/>
                <a:gd name="T4" fmla="*/ 4 w 90"/>
                <a:gd name="T5" fmla="*/ 12 h 33"/>
                <a:gd name="T6" fmla="*/ 7 w 90"/>
                <a:gd name="T7" fmla="*/ 16 h 33"/>
                <a:gd name="T8" fmla="*/ 10 w 90"/>
                <a:gd name="T9" fmla="*/ 20 h 33"/>
                <a:gd name="T10" fmla="*/ 14 w 90"/>
                <a:gd name="T11" fmla="*/ 25 h 33"/>
                <a:gd name="T12" fmla="*/ 17 w 90"/>
                <a:gd name="T13" fmla="*/ 28 h 33"/>
                <a:gd name="T14" fmla="*/ 23 w 90"/>
                <a:gd name="T15" fmla="*/ 30 h 33"/>
                <a:gd name="T16" fmla="*/ 27 w 90"/>
                <a:gd name="T17" fmla="*/ 31 h 33"/>
                <a:gd name="T18" fmla="*/ 32 w 90"/>
                <a:gd name="T19" fmla="*/ 32 h 33"/>
                <a:gd name="T20" fmla="*/ 36 w 90"/>
                <a:gd name="T21" fmla="*/ 33 h 33"/>
                <a:gd name="T22" fmla="*/ 42 w 90"/>
                <a:gd name="T23" fmla="*/ 32 h 33"/>
                <a:gd name="T24" fmla="*/ 48 w 90"/>
                <a:gd name="T25" fmla="*/ 31 h 33"/>
                <a:gd name="T26" fmla="*/ 53 w 90"/>
                <a:gd name="T27" fmla="*/ 30 h 33"/>
                <a:gd name="T28" fmla="*/ 59 w 90"/>
                <a:gd name="T29" fmla="*/ 28 h 33"/>
                <a:gd name="T30" fmla="*/ 64 w 90"/>
                <a:gd name="T31" fmla="*/ 25 h 33"/>
                <a:gd name="T32" fmla="*/ 70 w 90"/>
                <a:gd name="T33" fmla="*/ 20 h 33"/>
                <a:gd name="T34" fmla="*/ 76 w 90"/>
                <a:gd name="T35" fmla="*/ 16 h 33"/>
                <a:gd name="T36" fmla="*/ 81 w 90"/>
                <a:gd name="T37" fmla="*/ 12 h 33"/>
                <a:gd name="T38" fmla="*/ 86 w 90"/>
                <a:gd name="T39" fmla="*/ 6 h 33"/>
                <a:gd name="T40" fmla="*/ 90 w 90"/>
                <a:gd name="T4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0" h="33">
                  <a:moveTo>
                    <a:pt x="0" y="0"/>
                  </a:moveTo>
                  <a:lnTo>
                    <a:pt x="2" y="6"/>
                  </a:lnTo>
                  <a:lnTo>
                    <a:pt x="4" y="12"/>
                  </a:lnTo>
                  <a:lnTo>
                    <a:pt x="7" y="16"/>
                  </a:lnTo>
                  <a:lnTo>
                    <a:pt x="10" y="20"/>
                  </a:lnTo>
                  <a:lnTo>
                    <a:pt x="14" y="25"/>
                  </a:lnTo>
                  <a:lnTo>
                    <a:pt x="17" y="28"/>
                  </a:lnTo>
                  <a:lnTo>
                    <a:pt x="23" y="30"/>
                  </a:lnTo>
                  <a:lnTo>
                    <a:pt x="27" y="31"/>
                  </a:lnTo>
                  <a:lnTo>
                    <a:pt x="32" y="32"/>
                  </a:lnTo>
                  <a:lnTo>
                    <a:pt x="36" y="33"/>
                  </a:lnTo>
                  <a:lnTo>
                    <a:pt x="42" y="32"/>
                  </a:lnTo>
                  <a:lnTo>
                    <a:pt x="48" y="31"/>
                  </a:lnTo>
                  <a:lnTo>
                    <a:pt x="53" y="30"/>
                  </a:lnTo>
                  <a:lnTo>
                    <a:pt x="59" y="28"/>
                  </a:lnTo>
                  <a:lnTo>
                    <a:pt x="64" y="25"/>
                  </a:lnTo>
                  <a:lnTo>
                    <a:pt x="70" y="20"/>
                  </a:lnTo>
                  <a:lnTo>
                    <a:pt x="76" y="16"/>
                  </a:lnTo>
                  <a:lnTo>
                    <a:pt x="81" y="12"/>
                  </a:lnTo>
                  <a:lnTo>
                    <a:pt x="86" y="6"/>
                  </a:lnTo>
                  <a:lnTo>
                    <a:pt x="9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06172" name="Line 348"/>
            <p:cNvSpPr>
              <a:spLocks noChangeShapeType="1"/>
            </p:cNvSpPr>
            <p:nvPr/>
          </p:nvSpPr>
          <p:spPr bwMode="auto">
            <a:xfrm>
              <a:off x="4535" y="1965"/>
              <a:ext cx="0" cy="142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206173" name="Text Box 349"/>
          <p:cNvSpPr txBox="1">
            <a:spLocks noChangeArrowheads="1"/>
          </p:cNvSpPr>
          <p:nvPr/>
        </p:nvSpPr>
        <p:spPr bwMode="auto">
          <a:xfrm>
            <a:off x="0" y="5729288"/>
            <a:ext cx="9144000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zh-CN" sz="3200" b="1">
                <a:solidFill>
                  <a:srgbClr val="000000"/>
                </a:solidFill>
              </a:rPr>
              <a:t>        宽度系列和直径系列代号代号统称为</a:t>
            </a:r>
            <a:r>
              <a:rPr kumimoji="1" lang="zh-CN" altLang="zh-CN" sz="3200" b="1">
                <a:solidFill>
                  <a:srgbClr val="FF0000"/>
                </a:solidFill>
                <a:ea typeface="黑体" pitchFamily="2" charset="-122"/>
              </a:rPr>
              <a:t>尺寸系列代号</a:t>
            </a:r>
            <a:r>
              <a:rPr kumimoji="1" lang="zh-CN" altLang="zh-CN" sz="3200" b="1">
                <a:solidFill>
                  <a:srgbClr val="000000"/>
                </a:solidFill>
              </a:rPr>
              <a:t>。</a:t>
            </a:r>
            <a:endParaRPr kumimoji="1" lang="zh-CN" altLang="en-US" sz="3200" b="1">
              <a:solidFill>
                <a:srgbClr val="000000"/>
              </a:solidFill>
            </a:endParaRPr>
          </a:p>
        </p:txBody>
      </p:sp>
      <p:sp>
        <p:nvSpPr>
          <p:cNvPr id="206175" name="Text Box 351"/>
          <p:cNvSpPr txBox="1">
            <a:spLocks noChangeArrowheads="1"/>
          </p:cNvSpPr>
          <p:nvPr/>
        </p:nvSpPr>
        <p:spPr bwMode="auto">
          <a:xfrm>
            <a:off x="-41275" y="1666875"/>
            <a:ext cx="6334125" cy="15541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kumimoji="1" lang="zh-CN" altLang="zh-CN" sz="3200" b="1">
                <a:solidFill>
                  <a:srgbClr val="000000"/>
                </a:solidFill>
              </a:rPr>
              <a:t>        轴承的宽度系列用基本代号左起第二位数字表示。对多数轴承在代号中可不标出宽度系列代号</a:t>
            </a:r>
            <a:r>
              <a:rPr kumimoji="1" lang="zh-CN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0</a:t>
            </a:r>
            <a:r>
              <a:rPr kumimoji="1" lang="zh-CN" altLang="zh-CN" sz="3200" b="1">
                <a:solidFill>
                  <a:srgbClr val="000000"/>
                </a:solidFill>
              </a:rPr>
              <a:t>。</a:t>
            </a:r>
            <a:endParaRPr kumimoji="1" lang="zh-CN" altLang="en-US" sz="3200" b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14042736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" dur="500"/>
                                        <p:tgtEl>
                                          <p:spTgt spid="2058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06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0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2060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0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2060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0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2060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206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2058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206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5832" grpId="0" autoUpdateAnimBg="0"/>
      <p:bldP spid="205837" grpId="0"/>
      <p:bldP spid="206173" grpId="0"/>
      <p:bldP spid="206175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71" name="Text Box 3"/>
          <p:cNvSpPr txBox="1">
            <a:spLocks noChangeArrowheads="1"/>
          </p:cNvSpPr>
          <p:nvPr/>
        </p:nvSpPr>
        <p:spPr bwMode="auto">
          <a:xfrm>
            <a:off x="804863" y="3925888"/>
            <a:ext cx="4557712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9999FF">
                        <a:gamma/>
                        <a:shade val="78431"/>
                        <a:invGamma/>
                      </a:srgbClr>
                    </a:gs>
                    <a:gs pos="100000">
                      <a:srgbClr val="9999FF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</a:rPr>
              <a:t>例如：轴承代号 </a:t>
            </a:r>
            <a:r>
              <a:rPr kumimoji="1"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6204</a:t>
            </a:r>
          </a:p>
        </p:txBody>
      </p:sp>
      <p:sp>
        <p:nvSpPr>
          <p:cNvPr id="135172" name="Text Box 4"/>
          <p:cNvSpPr txBox="1">
            <a:spLocks noChangeArrowheads="1"/>
          </p:cNvSpPr>
          <p:nvPr/>
        </p:nvSpPr>
        <p:spPr bwMode="auto">
          <a:xfrm>
            <a:off x="123825" y="103188"/>
            <a:ext cx="6799263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</a:rPr>
              <a:t>      </a:t>
            </a:r>
            <a:r>
              <a:rPr kumimoji="1" lang="zh-CN" altLang="en-US" sz="3200" b="1">
                <a:solidFill>
                  <a:srgbClr val="000000"/>
                </a:solidFill>
              </a:rPr>
              <a:t>右边的两位数字是</a:t>
            </a:r>
            <a:r>
              <a:rPr kumimoji="1" lang="zh-CN" altLang="en-US" sz="3200" b="1">
                <a:solidFill>
                  <a:srgbClr val="FF0000"/>
                </a:solidFill>
                <a:ea typeface="黑体" pitchFamily="2" charset="-122"/>
              </a:rPr>
              <a:t>内径代号</a:t>
            </a:r>
            <a:r>
              <a:rPr kumimoji="1" lang="zh-CN" altLang="en-US" sz="3200" b="1">
                <a:solidFill>
                  <a:srgbClr val="FF3300"/>
                </a:solidFill>
              </a:rPr>
              <a:t>。</a:t>
            </a:r>
            <a:endParaRPr kumimoji="1" lang="zh-CN" altLang="en-US" sz="3200" b="1">
              <a:solidFill>
                <a:srgbClr val="000000"/>
              </a:solidFill>
            </a:endParaRPr>
          </a:p>
        </p:txBody>
      </p:sp>
      <p:sp>
        <p:nvSpPr>
          <p:cNvPr id="135176" name="Text Box 8"/>
          <p:cNvSpPr txBox="1">
            <a:spLocks noChangeArrowheads="1"/>
          </p:cNvSpPr>
          <p:nvPr/>
        </p:nvSpPr>
        <p:spPr bwMode="auto">
          <a:xfrm>
            <a:off x="850900" y="4589463"/>
            <a:ext cx="6561138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000" tIns="46800" rIns="90000" bIns="46800"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6</a:t>
            </a:r>
            <a:r>
              <a:rPr kumimoji="1" lang="en-US" altLang="zh-CN" sz="3200" b="1">
                <a:solidFill>
                  <a:srgbClr val="000000"/>
                </a:solidFill>
              </a:rPr>
              <a:t>—</a:t>
            </a:r>
            <a:r>
              <a:rPr kumimoji="1" lang="zh-CN" altLang="en-US" sz="3200" b="1">
                <a:solidFill>
                  <a:srgbClr val="000000"/>
                </a:solidFill>
              </a:rPr>
              <a:t>类型代号 （深沟球轴承）。</a:t>
            </a:r>
          </a:p>
        </p:txBody>
      </p:sp>
      <p:sp>
        <p:nvSpPr>
          <p:cNvPr id="135177" name="Text Box 9"/>
          <p:cNvSpPr txBox="1">
            <a:spLocks noChangeArrowheads="1"/>
          </p:cNvSpPr>
          <p:nvPr/>
        </p:nvSpPr>
        <p:spPr bwMode="auto">
          <a:xfrm>
            <a:off x="882650" y="5210175"/>
            <a:ext cx="7288213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000" tIns="46800" rIns="90000" bIns="46800"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2</a:t>
            </a:r>
            <a:r>
              <a:rPr kumimoji="1" lang="en-US" altLang="zh-CN" sz="3200" b="1">
                <a:solidFill>
                  <a:srgbClr val="000000"/>
                </a:solidFill>
              </a:rPr>
              <a:t>—</a:t>
            </a:r>
            <a:r>
              <a:rPr kumimoji="1" lang="zh-CN" altLang="en-US" sz="3200" b="1">
                <a:solidFill>
                  <a:srgbClr val="000000"/>
                </a:solidFill>
              </a:rPr>
              <a:t>尺寸系列 （轻系列）。</a:t>
            </a:r>
          </a:p>
        </p:txBody>
      </p:sp>
      <p:sp>
        <p:nvSpPr>
          <p:cNvPr id="135178" name="Text Box 10"/>
          <p:cNvSpPr txBox="1">
            <a:spLocks noChangeArrowheads="1"/>
          </p:cNvSpPr>
          <p:nvPr/>
        </p:nvSpPr>
        <p:spPr bwMode="auto">
          <a:xfrm>
            <a:off x="673100" y="5821363"/>
            <a:ext cx="967105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000" tIns="46800" rIns="90000" bIns="46800"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04</a:t>
            </a:r>
            <a:r>
              <a:rPr kumimoji="1" lang="en-US" altLang="zh-CN" sz="3200" b="1">
                <a:solidFill>
                  <a:srgbClr val="000000"/>
                </a:solidFill>
              </a:rPr>
              <a:t>—</a:t>
            </a:r>
            <a:r>
              <a:rPr kumimoji="1" lang="zh-CN" altLang="en-US" sz="3200" b="1">
                <a:solidFill>
                  <a:srgbClr val="000000"/>
                </a:solidFill>
              </a:rPr>
              <a:t>内径代号 （内径尺寸</a:t>
            </a:r>
            <a:r>
              <a:rPr kumimoji="1" lang="en-US" altLang="zh-CN" sz="3200" b="1">
                <a:solidFill>
                  <a:srgbClr val="000000"/>
                </a:solidFill>
              </a:rPr>
              <a:t>=</a:t>
            </a:r>
            <a:r>
              <a:rPr kumimoji="1" lang="en-US" altLang="zh-CN" sz="3200" b="1">
                <a:solidFill>
                  <a:srgbClr val="FF0000"/>
                </a:solidFill>
              </a:rPr>
              <a:t>0</a:t>
            </a:r>
            <a:r>
              <a:rPr kumimoji="1"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4</a:t>
            </a:r>
            <a:r>
              <a:rPr kumimoji="1"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  <a:sym typeface="CommercialPi BT" pitchFamily="18" charset="2"/>
              </a:rPr>
              <a:t>×</a:t>
            </a:r>
            <a:r>
              <a:rPr kumimoji="1"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5=20mm</a:t>
            </a:r>
            <a:r>
              <a:rPr kumimoji="1" lang="zh-CN" altLang="en-US" sz="3200" b="1">
                <a:solidFill>
                  <a:srgbClr val="000000"/>
                </a:solidFill>
              </a:rPr>
              <a:t>）。</a:t>
            </a:r>
          </a:p>
        </p:txBody>
      </p:sp>
      <p:sp>
        <p:nvSpPr>
          <p:cNvPr id="191493" name="Rectangle 5"/>
          <p:cNvSpPr>
            <a:spLocks noChangeArrowheads="1"/>
          </p:cNvSpPr>
          <p:nvPr/>
        </p:nvSpPr>
        <p:spPr bwMode="auto">
          <a:xfrm>
            <a:off x="0" y="746125"/>
            <a:ext cx="8926513" cy="301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zh-CN" sz="3200">
                <a:solidFill>
                  <a:srgbClr val="000000"/>
                </a:solidFill>
              </a:rPr>
              <a:t>        </a:t>
            </a:r>
            <a:r>
              <a:rPr kumimoji="1" lang="zh-CN" altLang="zh-CN" sz="3200" b="1">
                <a:solidFill>
                  <a:srgbClr val="000000"/>
                </a:solidFill>
              </a:rPr>
              <a:t>对常用内径</a:t>
            </a:r>
            <a:r>
              <a:rPr kumimoji="1" lang="zh-CN" altLang="zh-CN" sz="3200" b="1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d=20～480mm</a:t>
            </a:r>
            <a:r>
              <a:rPr kumimoji="1" lang="zh-CN" altLang="zh-CN" sz="3200" b="1">
                <a:solidFill>
                  <a:srgbClr val="000000"/>
                </a:solidFill>
              </a:rPr>
              <a:t>的轴承内径一般为</a:t>
            </a:r>
            <a:r>
              <a:rPr kumimoji="1" lang="zh-CN" altLang="zh-CN" sz="3200" b="1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5</a:t>
            </a:r>
            <a:r>
              <a:rPr kumimoji="1" lang="zh-CN" altLang="zh-CN" sz="3200" b="1">
                <a:solidFill>
                  <a:srgbClr val="000000"/>
                </a:solidFill>
              </a:rPr>
              <a:t>的倍数，这两位数字表示轴承内径尺寸被  </a:t>
            </a:r>
            <a:r>
              <a:rPr kumimoji="1" lang="zh-CN" altLang="zh-CN" sz="3200" b="1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5</a:t>
            </a:r>
            <a:r>
              <a:rPr kumimoji="1" lang="zh-CN" altLang="zh-CN" sz="3200" b="1">
                <a:solidFill>
                  <a:srgbClr val="000000"/>
                </a:solidFill>
              </a:rPr>
              <a:t>除得的商数。对于内径为</a:t>
            </a:r>
            <a:r>
              <a:rPr kumimoji="1" lang="zh-CN" altLang="zh-CN" sz="3200" b="1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10mm、12mm、15mm</a:t>
            </a:r>
            <a:r>
              <a:rPr kumimoji="1" lang="zh-CN" altLang="zh-CN" sz="3200" b="1">
                <a:solidFill>
                  <a:srgbClr val="000000"/>
                </a:solidFill>
              </a:rPr>
              <a:t>和</a:t>
            </a:r>
            <a:r>
              <a:rPr kumimoji="1" lang="zh-CN" altLang="zh-CN" sz="3200" b="1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17mm</a:t>
            </a:r>
            <a:r>
              <a:rPr kumimoji="1" lang="zh-CN" altLang="zh-CN" sz="3200" b="1">
                <a:solidFill>
                  <a:srgbClr val="000000"/>
                </a:solidFill>
              </a:rPr>
              <a:t>的轴承，内径代号依次为</a:t>
            </a:r>
            <a:r>
              <a:rPr kumimoji="1" lang="zh-CN" altLang="zh-CN" sz="3200" b="1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00、01、02</a:t>
            </a:r>
            <a:r>
              <a:rPr kumimoji="1" lang="zh-CN" altLang="zh-CN" sz="3200" b="1">
                <a:solidFill>
                  <a:srgbClr val="000000"/>
                </a:solidFill>
              </a:rPr>
              <a:t>和</a:t>
            </a:r>
            <a:r>
              <a:rPr kumimoji="1" lang="zh-CN" altLang="zh-CN" sz="3200" b="1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03</a:t>
            </a:r>
            <a:r>
              <a:rPr kumimoji="1" lang="zh-CN" altLang="zh-CN" sz="3200" b="1">
                <a:solidFill>
                  <a:srgbClr val="000000"/>
                </a:solidFill>
              </a:rPr>
              <a:t>。对于内径小于 </a:t>
            </a:r>
            <a:r>
              <a:rPr kumimoji="1" lang="zh-CN" altLang="zh-CN" sz="3200" b="1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10mm</a:t>
            </a:r>
            <a:r>
              <a:rPr kumimoji="1" lang="zh-CN" altLang="zh-CN" sz="3200" b="1">
                <a:solidFill>
                  <a:srgbClr val="000000"/>
                </a:solidFill>
              </a:rPr>
              <a:t>和大于 </a:t>
            </a:r>
            <a:r>
              <a:rPr kumimoji="1" lang="zh-CN" altLang="zh-CN" sz="3200" b="1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500mm</a:t>
            </a:r>
            <a:r>
              <a:rPr kumimoji="1" lang="zh-CN" altLang="zh-CN" sz="3200" b="1">
                <a:solidFill>
                  <a:srgbClr val="000000"/>
                </a:solidFill>
              </a:rPr>
              <a:t>轴承，内径表示方法另有规定，可参看 </a:t>
            </a:r>
            <a:r>
              <a:rPr kumimoji="1" lang="zh-CN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GB/T 272-93</a:t>
            </a:r>
            <a:r>
              <a:rPr kumimoji="1" lang="zh-CN" altLang="zh-CN" sz="3200" b="1">
                <a:solidFill>
                  <a:srgbClr val="000000"/>
                </a:solidFill>
              </a:rPr>
              <a:t>。 </a:t>
            </a:r>
          </a:p>
        </p:txBody>
      </p:sp>
    </p:spTree>
    <p:extLst>
      <p:ext uri="{BB962C8B-B14F-4D97-AF65-F5344CB8AC3E}">
        <p14:creationId xmlns:p14="http://schemas.microsoft.com/office/powerpoint/2010/main" val="3075991155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351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351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7" dur="500"/>
                                        <p:tgtEl>
                                          <p:spTgt spid="135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35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35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35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5171" grpId="0" autoUpdateAnimBg="0"/>
      <p:bldP spid="135172" grpId="0" autoUpdateAnimBg="0"/>
      <p:bldP spid="135176" grpId="0" autoUpdateAnimBg="0"/>
      <p:bldP spid="135177" grpId="0" autoUpdateAnimBg="0"/>
      <p:bldP spid="135178" grpId="0" autoUpdateAnimBg="0"/>
      <p:bldP spid="191493" grpId="0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9133" name="Group 1805"/>
          <p:cNvGrpSpPr>
            <a:grpSpLocks/>
          </p:cNvGrpSpPr>
          <p:nvPr/>
        </p:nvGrpSpPr>
        <p:grpSpPr bwMode="auto">
          <a:xfrm>
            <a:off x="6499225" y="1428750"/>
            <a:ext cx="1222375" cy="1068388"/>
            <a:chOff x="4094" y="900"/>
            <a:chExt cx="770" cy="673"/>
          </a:xfrm>
        </p:grpSpPr>
        <p:sp>
          <p:nvSpPr>
            <p:cNvPr id="229134" name="Line 1806"/>
            <p:cNvSpPr>
              <a:spLocks noChangeShapeType="1"/>
            </p:cNvSpPr>
            <p:nvPr/>
          </p:nvSpPr>
          <p:spPr bwMode="auto">
            <a:xfrm flipV="1">
              <a:off x="4094" y="1025"/>
              <a:ext cx="0" cy="5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135" name="Line 1807"/>
            <p:cNvSpPr>
              <a:spLocks noChangeShapeType="1"/>
            </p:cNvSpPr>
            <p:nvPr/>
          </p:nvSpPr>
          <p:spPr bwMode="auto">
            <a:xfrm flipV="1">
              <a:off x="4864" y="1025"/>
              <a:ext cx="0" cy="5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136" name="Line 1808"/>
            <p:cNvSpPr>
              <a:spLocks noChangeShapeType="1"/>
            </p:cNvSpPr>
            <p:nvPr/>
          </p:nvSpPr>
          <p:spPr bwMode="auto">
            <a:xfrm>
              <a:off x="4194" y="1092"/>
              <a:ext cx="56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137" name="Freeform 1809"/>
            <p:cNvSpPr>
              <a:spLocks/>
            </p:cNvSpPr>
            <p:nvPr/>
          </p:nvSpPr>
          <p:spPr bwMode="auto">
            <a:xfrm>
              <a:off x="4094" y="1078"/>
              <a:ext cx="100" cy="32"/>
            </a:xfrm>
            <a:custGeom>
              <a:avLst/>
              <a:gdLst>
                <a:gd name="T0" fmla="*/ 197 w 197"/>
                <a:gd name="T1" fmla="*/ 0 h 65"/>
                <a:gd name="T2" fmla="*/ 197 w 197"/>
                <a:gd name="T3" fmla="*/ 65 h 65"/>
                <a:gd name="T4" fmla="*/ 0 w 197"/>
                <a:gd name="T5" fmla="*/ 32 h 65"/>
                <a:gd name="T6" fmla="*/ 197 w 197"/>
                <a:gd name="T7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7" h="65">
                  <a:moveTo>
                    <a:pt x="197" y="0"/>
                  </a:moveTo>
                  <a:lnTo>
                    <a:pt x="197" y="65"/>
                  </a:lnTo>
                  <a:lnTo>
                    <a:pt x="0" y="32"/>
                  </a:lnTo>
                  <a:lnTo>
                    <a:pt x="197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138" name="Freeform 1810"/>
            <p:cNvSpPr>
              <a:spLocks/>
            </p:cNvSpPr>
            <p:nvPr/>
          </p:nvSpPr>
          <p:spPr bwMode="auto">
            <a:xfrm>
              <a:off x="4094" y="1078"/>
              <a:ext cx="100" cy="32"/>
            </a:xfrm>
            <a:custGeom>
              <a:avLst/>
              <a:gdLst>
                <a:gd name="T0" fmla="*/ 197 w 197"/>
                <a:gd name="T1" fmla="*/ 0 h 65"/>
                <a:gd name="T2" fmla="*/ 197 w 197"/>
                <a:gd name="T3" fmla="*/ 65 h 65"/>
                <a:gd name="T4" fmla="*/ 0 w 197"/>
                <a:gd name="T5" fmla="*/ 32 h 65"/>
                <a:gd name="T6" fmla="*/ 197 w 197"/>
                <a:gd name="T7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7" h="65">
                  <a:moveTo>
                    <a:pt x="197" y="0"/>
                  </a:moveTo>
                  <a:lnTo>
                    <a:pt x="197" y="65"/>
                  </a:lnTo>
                  <a:lnTo>
                    <a:pt x="0" y="32"/>
                  </a:lnTo>
                  <a:lnTo>
                    <a:pt x="197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139" name="Freeform 1811"/>
            <p:cNvSpPr>
              <a:spLocks/>
            </p:cNvSpPr>
            <p:nvPr/>
          </p:nvSpPr>
          <p:spPr bwMode="auto">
            <a:xfrm>
              <a:off x="4760" y="1078"/>
              <a:ext cx="104" cy="32"/>
            </a:xfrm>
            <a:custGeom>
              <a:avLst/>
              <a:gdLst>
                <a:gd name="T0" fmla="*/ 0 w 198"/>
                <a:gd name="T1" fmla="*/ 0 h 65"/>
                <a:gd name="T2" fmla="*/ 0 w 198"/>
                <a:gd name="T3" fmla="*/ 65 h 65"/>
                <a:gd name="T4" fmla="*/ 198 w 198"/>
                <a:gd name="T5" fmla="*/ 32 h 65"/>
                <a:gd name="T6" fmla="*/ 0 w 198"/>
                <a:gd name="T7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8" h="65">
                  <a:moveTo>
                    <a:pt x="0" y="0"/>
                  </a:moveTo>
                  <a:lnTo>
                    <a:pt x="0" y="65"/>
                  </a:lnTo>
                  <a:lnTo>
                    <a:pt x="198" y="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140" name="Freeform 1812"/>
            <p:cNvSpPr>
              <a:spLocks/>
            </p:cNvSpPr>
            <p:nvPr/>
          </p:nvSpPr>
          <p:spPr bwMode="auto">
            <a:xfrm>
              <a:off x="4760" y="1078"/>
              <a:ext cx="104" cy="32"/>
            </a:xfrm>
            <a:custGeom>
              <a:avLst/>
              <a:gdLst>
                <a:gd name="T0" fmla="*/ 0 w 198"/>
                <a:gd name="T1" fmla="*/ 0 h 65"/>
                <a:gd name="T2" fmla="*/ 0 w 198"/>
                <a:gd name="T3" fmla="*/ 65 h 65"/>
                <a:gd name="T4" fmla="*/ 198 w 198"/>
                <a:gd name="T5" fmla="*/ 32 h 65"/>
                <a:gd name="T6" fmla="*/ 0 w 198"/>
                <a:gd name="T7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8" h="65">
                  <a:moveTo>
                    <a:pt x="0" y="0"/>
                  </a:moveTo>
                  <a:lnTo>
                    <a:pt x="0" y="65"/>
                  </a:lnTo>
                  <a:lnTo>
                    <a:pt x="198" y="3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141" name="Freeform 1813"/>
            <p:cNvSpPr>
              <a:spLocks/>
            </p:cNvSpPr>
            <p:nvPr/>
          </p:nvSpPr>
          <p:spPr bwMode="auto">
            <a:xfrm>
              <a:off x="4429" y="971"/>
              <a:ext cx="75" cy="86"/>
            </a:xfrm>
            <a:custGeom>
              <a:avLst/>
              <a:gdLst>
                <a:gd name="T0" fmla="*/ 0 w 146"/>
                <a:gd name="T1" fmla="*/ 171 h 171"/>
                <a:gd name="T2" fmla="*/ 60 w 146"/>
                <a:gd name="T3" fmla="*/ 171 h 171"/>
                <a:gd name="T4" fmla="*/ 67 w 146"/>
                <a:gd name="T5" fmla="*/ 171 h 171"/>
                <a:gd name="T6" fmla="*/ 74 w 146"/>
                <a:gd name="T7" fmla="*/ 169 h 171"/>
                <a:gd name="T8" fmla="*/ 82 w 146"/>
                <a:gd name="T9" fmla="*/ 166 h 171"/>
                <a:gd name="T10" fmla="*/ 90 w 146"/>
                <a:gd name="T11" fmla="*/ 161 h 171"/>
                <a:gd name="T12" fmla="*/ 97 w 146"/>
                <a:gd name="T13" fmla="*/ 156 h 171"/>
                <a:gd name="T14" fmla="*/ 105 w 146"/>
                <a:gd name="T15" fmla="*/ 150 h 171"/>
                <a:gd name="T16" fmla="*/ 112 w 146"/>
                <a:gd name="T17" fmla="*/ 142 h 171"/>
                <a:gd name="T18" fmla="*/ 118 w 146"/>
                <a:gd name="T19" fmla="*/ 134 h 171"/>
                <a:gd name="T20" fmla="*/ 125 w 146"/>
                <a:gd name="T21" fmla="*/ 126 h 171"/>
                <a:gd name="T22" fmla="*/ 130 w 146"/>
                <a:gd name="T23" fmla="*/ 116 h 171"/>
                <a:gd name="T24" fmla="*/ 134 w 146"/>
                <a:gd name="T25" fmla="*/ 106 h 171"/>
                <a:gd name="T26" fmla="*/ 138 w 146"/>
                <a:gd name="T27" fmla="*/ 96 h 171"/>
                <a:gd name="T28" fmla="*/ 142 w 146"/>
                <a:gd name="T29" fmla="*/ 86 h 171"/>
                <a:gd name="T30" fmla="*/ 145 w 146"/>
                <a:gd name="T31" fmla="*/ 75 h 171"/>
                <a:gd name="T32" fmla="*/ 146 w 146"/>
                <a:gd name="T33" fmla="*/ 65 h 171"/>
                <a:gd name="T34" fmla="*/ 146 w 146"/>
                <a:gd name="T35" fmla="*/ 55 h 171"/>
                <a:gd name="T36" fmla="*/ 146 w 146"/>
                <a:gd name="T37" fmla="*/ 46 h 171"/>
                <a:gd name="T38" fmla="*/ 145 w 146"/>
                <a:gd name="T39" fmla="*/ 37 h 171"/>
                <a:gd name="T40" fmla="*/ 142 w 146"/>
                <a:gd name="T41" fmla="*/ 29 h 171"/>
                <a:gd name="T42" fmla="*/ 138 w 146"/>
                <a:gd name="T43" fmla="*/ 21 h 171"/>
                <a:gd name="T44" fmla="*/ 135 w 146"/>
                <a:gd name="T45" fmla="*/ 15 h 171"/>
                <a:gd name="T46" fmla="*/ 130 w 146"/>
                <a:gd name="T47" fmla="*/ 10 h 171"/>
                <a:gd name="T48" fmla="*/ 125 w 146"/>
                <a:gd name="T49" fmla="*/ 6 h 171"/>
                <a:gd name="T50" fmla="*/ 118 w 146"/>
                <a:gd name="T51" fmla="*/ 2 h 171"/>
                <a:gd name="T52" fmla="*/ 112 w 146"/>
                <a:gd name="T53" fmla="*/ 0 h 171"/>
                <a:gd name="T54" fmla="*/ 105 w 146"/>
                <a:gd name="T55" fmla="*/ 0 h 171"/>
                <a:gd name="T56" fmla="*/ 45 w 146"/>
                <a:gd name="T57" fmla="*/ 0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46" h="171">
                  <a:moveTo>
                    <a:pt x="0" y="171"/>
                  </a:moveTo>
                  <a:lnTo>
                    <a:pt x="60" y="171"/>
                  </a:lnTo>
                  <a:lnTo>
                    <a:pt x="67" y="171"/>
                  </a:lnTo>
                  <a:lnTo>
                    <a:pt x="74" y="169"/>
                  </a:lnTo>
                  <a:lnTo>
                    <a:pt x="82" y="166"/>
                  </a:lnTo>
                  <a:lnTo>
                    <a:pt x="90" y="161"/>
                  </a:lnTo>
                  <a:lnTo>
                    <a:pt x="97" y="156"/>
                  </a:lnTo>
                  <a:lnTo>
                    <a:pt x="105" y="150"/>
                  </a:lnTo>
                  <a:lnTo>
                    <a:pt x="112" y="142"/>
                  </a:lnTo>
                  <a:lnTo>
                    <a:pt x="118" y="134"/>
                  </a:lnTo>
                  <a:lnTo>
                    <a:pt x="125" y="126"/>
                  </a:lnTo>
                  <a:lnTo>
                    <a:pt x="130" y="116"/>
                  </a:lnTo>
                  <a:lnTo>
                    <a:pt x="134" y="106"/>
                  </a:lnTo>
                  <a:lnTo>
                    <a:pt x="138" y="96"/>
                  </a:lnTo>
                  <a:lnTo>
                    <a:pt x="142" y="86"/>
                  </a:lnTo>
                  <a:lnTo>
                    <a:pt x="145" y="75"/>
                  </a:lnTo>
                  <a:lnTo>
                    <a:pt x="146" y="65"/>
                  </a:lnTo>
                  <a:lnTo>
                    <a:pt x="146" y="55"/>
                  </a:lnTo>
                  <a:lnTo>
                    <a:pt x="146" y="46"/>
                  </a:lnTo>
                  <a:lnTo>
                    <a:pt x="145" y="37"/>
                  </a:lnTo>
                  <a:lnTo>
                    <a:pt x="142" y="29"/>
                  </a:lnTo>
                  <a:lnTo>
                    <a:pt x="138" y="21"/>
                  </a:lnTo>
                  <a:lnTo>
                    <a:pt x="135" y="15"/>
                  </a:lnTo>
                  <a:lnTo>
                    <a:pt x="130" y="10"/>
                  </a:lnTo>
                  <a:lnTo>
                    <a:pt x="125" y="6"/>
                  </a:lnTo>
                  <a:lnTo>
                    <a:pt x="118" y="2"/>
                  </a:lnTo>
                  <a:lnTo>
                    <a:pt x="112" y="0"/>
                  </a:lnTo>
                  <a:lnTo>
                    <a:pt x="105" y="0"/>
                  </a:lnTo>
                  <a:lnTo>
                    <a:pt x="4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9142" name="Freeform 1814"/>
            <p:cNvSpPr>
              <a:spLocks/>
            </p:cNvSpPr>
            <p:nvPr/>
          </p:nvSpPr>
          <p:spPr bwMode="auto">
            <a:xfrm>
              <a:off x="4429" y="900"/>
              <a:ext cx="89" cy="157"/>
            </a:xfrm>
            <a:custGeom>
              <a:avLst/>
              <a:gdLst>
                <a:gd name="T0" fmla="*/ 105 w 174"/>
                <a:gd name="T1" fmla="*/ 138 h 309"/>
                <a:gd name="T2" fmla="*/ 111 w 174"/>
                <a:gd name="T3" fmla="*/ 137 h 309"/>
                <a:gd name="T4" fmla="*/ 118 w 174"/>
                <a:gd name="T5" fmla="*/ 135 h 309"/>
                <a:gd name="T6" fmla="*/ 125 w 174"/>
                <a:gd name="T7" fmla="*/ 133 h 309"/>
                <a:gd name="T8" fmla="*/ 131 w 174"/>
                <a:gd name="T9" fmla="*/ 129 h 309"/>
                <a:gd name="T10" fmla="*/ 138 w 174"/>
                <a:gd name="T11" fmla="*/ 124 h 309"/>
                <a:gd name="T12" fmla="*/ 145 w 174"/>
                <a:gd name="T13" fmla="*/ 117 h 309"/>
                <a:gd name="T14" fmla="*/ 150 w 174"/>
                <a:gd name="T15" fmla="*/ 111 h 309"/>
                <a:gd name="T16" fmla="*/ 155 w 174"/>
                <a:gd name="T17" fmla="*/ 104 h 309"/>
                <a:gd name="T18" fmla="*/ 161 w 174"/>
                <a:gd name="T19" fmla="*/ 95 h 309"/>
                <a:gd name="T20" fmla="*/ 165 w 174"/>
                <a:gd name="T21" fmla="*/ 87 h 309"/>
                <a:gd name="T22" fmla="*/ 169 w 174"/>
                <a:gd name="T23" fmla="*/ 78 h 309"/>
                <a:gd name="T24" fmla="*/ 171 w 174"/>
                <a:gd name="T25" fmla="*/ 69 h 309"/>
                <a:gd name="T26" fmla="*/ 173 w 174"/>
                <a:gd name="T27" fmla="*/ 60 h 309"/>
                <a:gd name="T28" fmla="*/ 174 w 174"/>
                <a:gd name="T29" fmla="*/ 51 h 309"/>
                <a:gd name="T30" fmla="*/ 174 w 174"/>
                <a:gd name="T31" fmla="*/ 43 h 309"/>
                <a:gd name="T32" fmla="*/ 174 w 174"/>
                <a:gd name="T33" fmla="*/ 35 h 309"/>
                <a:gd name="T34" fmla="*/ 172 w 174"/>
                <a:gd name="T35" fmla="*/ 28 h 309"/>
                <a:gd name="T36" fmla="*/ 170 w 174"/>
                <a:gd name="T37" fmla="*/ 20 h 309"/>
                <a:gd name="T38" fmla="*/ 167 w 174"/>
                <a:gd name="T39" fmla="*/ 15 h 309"/>
                <a:gd name="T40" fmla="*/ 164 w 174"/>
                <a:gd name="T41" fmla="*/ 10 h 309"/>
                <a:gd name="T42" fmla="*/ 158 w 174"/>
                <a:gd name="T43" fmla="*/ 6 h 309"/>
                <a:gd name="T44" fmla="*/ 153 w 174"/>
                <a:gd name="T45" fmla="*/ 3 h 309"/>
                <a:gd name="T46" fmla="*/ 148 w 174"/>
                <a:gd name="T47" fmla="*/ 1 h 309"/>
                <a:gd name="T48" fmla="*/ 142 w 174"/>
                <a:gd name="T49" fmla="*/ 0 h 309"/>
                <a:gd name="T50" fmla="*/ 82 w 174"/>
                <a:gd name="T51" fmla="*/ 0 h 309"/>
                <a:gd name="T52" fmla="*/ 0 w 174"/>
                <a:gd name="T53" fmla="*/ 309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74" h="309">
                  <a:moveTo>
                    <a:pt x="105" y="138"/>
                  </a:moveTo>
                  <a:lnTo>
                    <a:pt x="111" y="137"/>
                  </a:lnTo>
                  <a:lnTo>
                    <a:pt x="118" y="135"/>
                  </a:lnTo>
                  <a:lnTo>
                    <a:pt x="125" y="133"/>
                  </a:lnTo>
                  <a:lnTo>
                    <a:pt x="131" y="129"/>
                  </a:lnTo>
                  <a:lnTo>
                    <a:pt x="138" y="124"/>
                  </a:lnTo>
                  <a:lnTo>
                    <a:pt x="145" y="117"/>
                  </a:lnTo>
                  <a:lnTo>
                    <a:pt x="150" y="111"/>
                  </a:lnTo>
                  <a:lnTo>
                    <a:pt x="155" y="104"/>
                  </a:lnTo>
                  <a:lnTo>
                    <a:pt x="161" y="95"/>
                  </a:lnTo>
                  <a:lnTo>
                    <a:pt x="165" y="87"/>
                  </a:lnTo>
                  <a:lnTo>
                    <a:pt x="169" y="78"/>
                  </a:lnTo>
                  <a:lnTo>
                    <a:pt x="171" y="69"/>
                  </a:lnTo>
                  <a:lnTo>
                    <a:pt x="173" y="60"/>
                  </a:lnTo>
                  <a:lnTo>
                    <a:pt x="174" y="51"/>
                  </a:lnTo>
                  <a:lnTo>
                    <a:pt x="174" y="43"/>
                  </a:lnTo>
                  <a:lnTo>
                    <a:pt x="174" y="35"/>
                  </a:lnTo>
                  <a:lnTo>
                    <a:pt x="172" y="28"/>
                  </a:lnTo>
                  <a:lnTo>
                    <a:pt x="170" y="20"/>
                  </a:lnTo>
                  <a:lnTo>
                    <a:pt x="167" y="15"/>
                  </a:lnTo>
                  <a:lnTo>
                    <a:pt x="164" y="10"/>
                  </a:lnTo>
                  <a:lnTo>
                    <a:pt x="158" y="6"/>
                  </a:lnTo>
                  <a:lnTo>
                    <a:pt x="153" y="3"/>
                  </a:lnTo>
                  <a:lnTo>
                    <a:pt x="148" y="1"/>
                  </a:lnTo>
                  <a:lnTo>
                    <a:pt x="142" y="0"/>
                  </a:lnTo>
                  <a:lnTo>
                    <a:pt x="82" y="0"/>
                  </a:lnTo>
                  <a:lnTo>
                    <a:pt x="0" y="30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229143" name="Rectangle 1815"/>
          <p:cNvSpPr>
            <a:spLocks noChangeArrowheads="1"/>
          </p:cNvSpPr>
          <p:nvPr/>
        </p:nvSpPr>
        <p:spPr bwMode="auto">
          <a:xfrm>
            <a:off x="92075" y="98425"/>
            <a:ext cx="6781800" cy="617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66CCFF"/>
                    </a:gs>
                    <a:gs pos="50000">
                      <a:srgbClr val="66CCFF">
                        <a:gamma/>
                        <a:tint val="0"/>
                        <a:invGamma/>
                      </a:srgbClr>
                    </a:gs>
                    <a:gs pos="100000">
                      <a:srgbClr val="66CCFF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1pPr>
            <a:lvl2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2pPr>
            <a:lvl3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3pPr>
            <a:lvl4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4pPr>
            <a:lvl5pPr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5pPr>
            <a:lvl6pPr marL="457200" algn="ctr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6pPr>
            <a:lvl7pPr marL="914400" algn="ctr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7pPr>
            <a:lvl8pPr marL="1371600" algn="ctr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8pPr>
            <a:lvl9pPr marL="1828800" algn="ctr" fontAlgn="base">
              <a:spcBef>
                <a:spcPct val="0"/>
              </a:spcBef>
              <a:spcAft>
                <a:spcPct val="0"/>
              </a:spcAft>
              <a:defRPr kumimoji="1" sz="4400">
                <a:solidFill>
                  <a:schemeClr val="tx2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zh-CN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2</a:t>
            </a:r>
            <a:r>
              <a:rPr lang="zh-CN" altLang="en-US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、滚动轴承的画法</a:t>
            </a:r>
          </a:p>
        </p:txBody>
      </p:sp>
      <p:sp>
        <p:nvSpPr>
          <p:cNvPr id="229144" name="Text Box 1816"/>
          <p:cNvSpPr txBox="1">
            <a:spLocks noChangeArrowheads="1"/>
          </p:cNvSpPr>
          <p:nvPr/>
        </p:nvSpPr>
        <p:spPr bwMode="auto">
          <a:xfrm>
            <a:off x="100013" y="728663"/>
            <a:ext cx="5207000" cy="1739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</a:rPr>
              <a:t>        </a:t>
            </a:r>
            <a:r>
              <a:rPr kumimoji="1" lang="zh-CN" altLang="en-US" sz="3600" b="1">
                <a:solidFill>
                  <a:srgbClr val="000000"/>
                </a:solidFill>
              </a:rPr>
              <a:t>滚动轴承是标准件，在装配图中通常采用</a:t>
            </a:r>
            <a:r>
              <a:rPr kumimoji="1" lang="zh-CN" altLang="en-US" sz="3600" b="1">
                <a:solidFill>
                  <a:srgbClr val="FF0000"/>
                </a:solidFill>
                <a:ea typeface="黑体" pitchFamily="2" charset="-122"/>
              </a:rPr>
              <a:t>简化画法</a:t>
            </a:r>
            <a:r>
              <a:rPr kumimoji="1" lang="en-US" altLang="zh-CN" sz="3600" b="1">
                <a:solidFill>
                  <a:srgbClr val="000000"/>
                </a:solidFill>
              </a:rPr>
              <a:t>(</a:t>
            </a:r>
            <a:r>
              <a:rPr kumimoji="1" lang="zh-CN" altLang="en-US" sz="3600" b="1">
                <a:solidFill>
                  <a:srgbClr val="000000"/>
                </a:solidFill>
              </a:rPr>
              <a:t>比例画法</a:t>
            </a:r>
            <a:r>
              <a:rPr kumimoji="1" lang="en-US" altLang="zh-CN" sz="3600" b="1">
                <a:solidFill>
                  <a:srgbClr val="000000"/>
                </a:solidFill>
              </a:rPr>
              <a:t>)</a:t>
            </a:r>
            <a:r>
              <a:rPr kumimoji="1" lang="zh-CN" altLang="en-US" sz="3600" b="1">
                <a:solidFill>
                  <a:srgbClr val="000000"/>
                </a:solidFill>
              </a:rPr>
              <a:t>。</a:t>
            </a:r>
          </a:p>
        </p:txBody>
      </p:sp>
      <p:sp>
        <p:nvSpPr>
          <p:cNvPr id="229145" name="Text Box 1817"/>
          <p:cNvSpPr txBox="1">
            <a:spLocks noChangeArrowheads="1"/>
          </p:cNvSpPr>
          <p:nvPr/>
        </p:nvSpPr>
        <p:spPr bwMode="auto">
          <a:xfrm>
            <a:off x="114300" y="3197225"/>
            <a:ext cx="3354388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>
                <a:solidFill>
                  <a:srgbClr val="FF0000"/>
                </a:solidFill>
                <a:ea typeface="黑体" pitchFamily="2" charset="-122"/>
              </a:rPr>
              <a:t>主要参数</a:t>
            </a:r>
          </a:p>
        </p:txBody>
      </p:sp>
      <p:sp>
        <p:nvSpPr>
          <p:cNvPr id="229146" name="AutoShape 1818"/>
          <p:cNvSpPr>
            <a:spLocks/>
          </p:cNvSpPr>
          <p:nvPr/>
        </p:nvSpPr>
        <p:spPr bwMode="auto">
          <a:xfrm>
            <a:off x="2114550" y="2765425"/>
            <a:ext cx="219075" cy="1617663"/>
          </a:xfrm>
          <a:prstGeom prst="leftBrace">
            <a:avLst>
              <a:gd name="adj1" fmla="val 61534"/>
              <a:gd name="adj2" fmla="val 50000"/>
            </a:avLst>
          </a:prstGeom>
          <a:noFill/>
          <a:ln w="2857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  <p:sp>
        <p:nvSpPr>
          <p:cNvPr id="229147" name="Text Box 1819"/>
          <p:cNvSpPr txBox="1">
            <a:spLocks noChangeArrowheads="1"/>
          </p:cNvSpPr>
          <p:nvPr/>
        </p:nvSpPr>
        <p:spPr bwMode="auto">
          <a:xfrm>
            <a:off x="2489200" y="2443163"/>
            <a:ext cx="26416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d</a:t>
            </a:r>
            <a:r>
              <a:rPr kumimoji="1" lang="en-US" altLang="zh-CN" sz="3600" b="1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(</a:t>
            </a:r>
            <a:r>
              <a:rPr kumimoji="1" lang="zh-CN" altLang="en-US" sz="3600" b="1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内径</a:t>
            </a:r>
            <a:r>
              <a:rPr kumimoji="1" lang="en-US" altLang="zh-CN" sz="3600" b="1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)</a:t>
            </a:r>
          </a:p>
        </p:txBody>
      </p:sp>
      <p:sp>
        <p:nvSpPr>
          <p:cNvPr id="229148" name="Text Box 1820"/>
          <p:cNvSpPr txBox="1">
            <a:spLocks noChangeArrowheads="1"/>
          </p:cNvSpPr>
          <p:nvPr/>
        </p:nvSpPr>
        <p:spPr bwMode="auto">
          <a:xfrm>
            <a:off x="2501900" y="3228975"/>
            <a:ext cx="2465388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D</a:t>
            </a:r>
            <a:r>
              <a:rPr kumimoji="1" lang="en-US" altLang="zh-CN" sz="3600" b="1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(</a:t>
            </a:r>
            <a:r>
              <a:rPr kumimoji="1" lang="zh-CN" altLang="en-US" sz="3600" b="1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外径</a:t>
            </a:r>
            <a:r>
              <a:rPr kumimoji="1" lang="en-US" altLang="zh-CN" sz="3600" b="1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)</a:t>
            </a:r>
            <a:endParaRPr kumimoji="1" lang="en-US" altLang="zh-CN" sz="3600">
              <a:solidFill>
                <a:srgbClr val="000000"/>
              </a:solidFill>
              <a:latin typeface="黑体" pitchFamily="2" charset="-122"/>
              <a:ea typeface="黑体" pitchFamily="2" charset="-122"/>
            </a:endParaRPr>
          </a:p>
        </p:txBody>
      </p:sp>
      <p:sp>
        <p:nvSpPr>
          <p:cNvPr id="229149" name="Text Box 1821"/>
          <p:cNvSpPr txBox="1">
            <a:spLocks noChangeArrowheads="1"/>
          </p:cNvSpPr>
          <p:nvPr/>
        </p:nvSpPr>
        <p:spPr bwMode="auto">
          <a:xfrm>
            <a:off x="2473325" y="3968750"/>
            <a:ext cx="2652713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B</a:t>
            </a:r>
            <a:r>
              <a:rPr kumimoji="1" lang="en-US" altLang="zh-CN" sz="3600" b="1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(</a:t>
            </a:r>
            <a:r>
              <a:rPr kumimoji="1" lang="zh-CN" altLang="en-US" sz="3600" b="1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宽度</a:t>
            </a:r>
            <a:r>
              <a:rPr kumimoji="1" lang="en-US" altLang="zh-CN" sz="3600" b="1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)</a:t>
            </a:r>
            <a:endParaRPr kumimoji="1" lang="en-US" altLang="zh-CN" sz="3600">
              <a:solidFill>
                <a:srgbClr val="000000"/>
              </a:solidFill>
              <a:latin typeface="黑体" pitchFamily="2" charset="-122"/>
              <a:ea typeface="黑体" pitchFamily="2" charset="-122"/>
            </a:endParaRPr>
          </a:p>
        </p:txBody>
      </p:sp>
      <p:sp>
        <p:nvSpPr>
          <p:cNvPr id="229150" name="Text Box 1822"/>
          <p:cNvSpPr txBox="1">
            <a:spLocks noChangeArrowheads="1"/>
          </p:cNvSpPr>
          <p:nvPr/>
        </p:nvSpPr>
        <p:spPr bwMode="auto">
          <a:xfrm>
            <a:off x="117475" y="4540250"/>
            <a:ext cx="4781550" cy="2068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FF3300"/>
                </a:solidFill>
                <a:latin typeface="黑体" pitchFamily="2" charset="-122"/>
                <a:ea typeface="黑体" pitchFamily="2" charset="-122"/>
              </a:rPr>
              <a:t>    </a:t>
            </a:r>
            <a:r>
              <a:rPr kumimoji="1" lang="en-US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d</a:t>
            </a:r>
            <a:r>
              <a:rPr kumimoji="1" lang="zh-CN" altLang="en-US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、</a:t>
            </a:r>
            <a:r>
              <a:rPr kumimoji="1" lang="en-US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D</a:t>
            </a:r>
            <a:r>
              <a:rPr kumimoji="1" lang="zh-CN" altLang="en-US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、</a:t>
            </a:r>
            <a:r>
              <a:rPr kumimoji="1" lang="en-US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B</a:t>
            </a:r>
            <a:r>
              <a:rPr kumimoji="1" lang="zh-CN" altLang="en-US" sz="3600" b="1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根据轴承代号在画图前查标准确定。</a:t>
            </a:r>
          </a:p>
        </p:txBody>
      </p:sp>
      <p:sp>
        <p:nvSpPr>
          <p:cNvPr id="229151" name="Text Box 1823"/>
          <p:cNvSpPr txBox="1">
            <a:spLocks noChangeArrowheads="1"/>
          </p:cNvSpPr>
          <p:nvPr/>
        </p:nvSpPr>
        <p:spPr bwMode="auto">
          <a:xfrm>
            <a:off x="5630863" y="128588"/>
            <a:ext cx="2905125" cy="11906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33CCCC"/>
                    </a:gs>
                    <a:gs pos="50000">
                      <a:srgbClr val="33CCCC">
                        <a:gamma/>
                        <a:tint val="23529"/>
                        <a:invGamma/>
                      </a:srgbClr>
                    </a:gs>
                    <a:gs pos="100000">
                      <a:srgbClr val="33CCCC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>
                <a:solidFill>
                  <a:srgbClr val="FF0000"/>
                </a:solidFill>
                <a:ea typeface="黑体" pitchFamily="2" charset="-122"/>
              </a:rPr>
              <a:t>深沟球轴承简化画法</a:t>
            </a:r>
          </a:p>
        </p:txBody>
      </p:sp>
      <p:grpSp>
        <p:nvGrpSpPr>
          <p:cNvPr id="338964" name="Group 2068"/>
          <p:cNvGrpSpPr>
            <a:grpSpLocks/>
          </p:cNvGrpSpPr>
          <p:nvPr/>
        </p:nvGrpSpPr>
        <p:grpSpPr bwMode="auto">
          <a:xfrm>
            <a:off x="6335713" y="2446338"/>
            <a:ext cx="1560512" cy="4116387"/>
            <a:chOff x="3991" y="1541"/>
            <a:chExt cx="983" cy="2593"/>
          </a:xfrm>
        </p:grpSpPr>
        <p:sp>
          <p:nvSpPr>
            <p:cNvPr id="338965" name="Line 2069"/>
            <p:cNvSpPr>
              <a:spLocks noChangeShapeType="1"/>
            </p:cNvSpPr>
            <p:nvPr/>
          </p:nvSpPr>
          <p:spPr bwMode="auto">
            <a:xfrm flipH="1">
              <a:off x="4750" y="2838"/>
              <a:ext cx="2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8966" name="Line 2070"/>
            <p:cNvSpPr>
              <a:spLocks noChangeShapeType="1"/>
            </p:cNvSpPr>
            <p:nvPr/>
          </p:nvSpPr>
          <p:spPr bwMode="auto">
            <a:xfrm flipH="1">
              <a:off x="4657" y="2838"/>
              <a:ext cx="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8967" name="Line 2071"/>
            <p:cNvSpPr>
              <a:spLocks noChangeShapeType="1"/>
            </p:cNvSpPr>
            <p:nvPr/>
          </p:nvSpPr>
          <p:spPr bwMode="auto">
            <a:xfrm flipH="1">
              <a:off x="4354" y="2838"/>
              <a:ext cx="25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8968" name="Line 2072"/>
            <p:cNvSpPr>
              <a:spLocks noChangeShapeType="1"/>
            </p:cNvSpPr>
            <p:nvPr/>
          </p:nvSpPr>
          <p:spPr bwMode="auto">
            <a:xfrm flipH="1">
              <a:off x="4265" y="2838"/>
              <a:ext cx="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8969" name="Line 2073"/>
            <p:cNvSpPr>
              <a:spLocks noChangeShapeType="1"/>
            </p:cNvSpPr>
            <p:nvPr/>
          </p:nvSpPr>
          <p:spPr bwMode="auto">
            <a:xfrm flipH="1">
              <a:off x="3991" y="2838"/>
              <a:ext cx="2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8970" name="Line 2074"/>
            <p:cNvSpPr>
              <a:spLocks noChangeShapeType="1"/>
            </p:cNvSpPr>
            <p:nvPr/>
          </p:nvSpPr>
          <p:spPr bwMode="auto">
            <a:xfrm flipH="1">
              <a:off x="4126" y="2275"/>
              <a:ext cx="70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8971" name="Line 2075"/>
            <p:cNvSpPr>
              <a:spLocks noChangeShapeType="1"/>
            </p:cNvSpPr>
            <p:nvPr/>
          </p:nvSpPr>
          <p:spPr bwMode="auto">
            <a:xfrm flipH="1">
              <a:off x="4126" y="1541"/>
              <a:ext cx="70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8972" name="Line 2076"/>
            <p:cNvSpPr>
              <a:spLocks noChangeShapeType="1"/>
            </p:cNvSpPr>
            <p:nvPr/>
          </p:nvSpPr>
          <p:spPr bwMode="auto">
            <a:xfrm>
              <a:off x="4094" y="1573"/>
              <a:ext cx="0" cy="126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8973" name="Line 2077"/>
            <p:cNvSpPr>
              <a:spLocks noChangeShapeType="1"/>
            </p:cNvSpPr>
            <p:nvPr/>
          </p:nvSpPr>
          <p:spPr bwMode="auto">
            <a:xfrm>
              <a:off x="4864" y="1573"/>
              <a:ext cx="0" cy="6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8974" name="Line 2078"/>
            <p:cNvSpPr>
              <a:spLocks noChangeShapeType="1"/>
            </p:cNvSpPr>
            <p:nvPr/>
          </p:nvSpPr>
          <p:spPr bwMode="auto">
            <a:xfrm>
              <a:off x="4864" y="2243"/>
              <a:ext cx="0" cy="59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8975" name="Freeform 2079"/>
            <p:cNvSpPr>
              <a:spLocks/>
            </p:cNvSpPr>
            <p:nvPr/>
          </p:nvSpPr>
          <p:spPr bwMode="auto">
            <a:xfrm>
              <a:off x="4828" y="2243"/>
              <a:ext cx="36" cy="32"/>
            </a:xfrm>
            <a:custGeom>
              <a:avLst/>
              <a:gdLst>
                <a:gd name="T0" fmla="*/ 0 w 66"/>
                <a:gd name="T1" fmla="*/ 65 h 65"/>
                <a:gd name="T2" fmla="*/ 10 w 66"/>
                <a:gd name="T3" fmla="*/ 65 h 65"/>
                <a:gd name="T4" fmla="*/ 21 w 66"/>
                <a:gd name="T5" fmla="*/ 62 h 65"/>
                <a:gd name="T6" fmla="*/ 30 w 66"/>
                <a:gd name="T7" fmla="*/ 59 h 65"/>
                <a:gd name="T8" fmla="*/ 39 w 66"/>
                <a:gd name="T9" fmla="*/ 53 h 65"/>
                <a:gd name="T10" fmla="*/ 47 w 66"/>
                <a:gd name="T11" fmla="*/ 46 h 65"/>
                <a:gd name="T12" fmla="*/ 53 w 66"/>
                <a:gd name="T13" fmla="*/ 39 h 65"/>
                <a:gd name="T14" fmla="*/ 59 w 66"/>
                <a:gd name="T15" fmla="*/ 29 h 65"/>
                <a:gd name="T16" fmla="*/ 63 w 66"/>
                <a:gd name="T17" fmla="*/ 20 h 65"/>
                <a:gd name="T18" fmla="*/ 65 w 66"/>
                <a:gd name="T19" fmla="*/ 10 h 65"/>
                <a:gd name="T20" fmla="*/ 66 w 66"/>
                <a:gd name="T21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6" h="65">
                  <a:moveTo>
                    <a:pt x="0" y="65"/>
                  </a:moveTo>
                  <a:lnTo>
                    <a:pt x="10" y="65"/>
                  </a:lnTo>
                  <a:lnTo>
                    <a:pt x="21" y="62"/>
                  </a:lnTo>
                  <a:lnTo>
                    <a:pt x="30" y="59"/>
                  </a:lnTo>
                  <a:lnTo>
                    <a:pt x="39" y="53"/>
                  </a:lnTo>
                  <a:lnTo>
                    <a:pt x="47" y="46"/>
                  </a:lnTo>
                  <a:lnTo>
                    <a:pt x="53" y="39"/>
                  </a:lnTo>
                  <a:lnTo>
                    <a:pt x="59" y="29"/>
                  </a:lnTo>
                  <a:lnTo>
                    <a:pt x="63" y="20"/>
                  </a:lnTo>
                  <a:lnTo>
                    <a:pt x="65" y="10"/>
                  </a:lnTo>
                  <a:lnTo>
                    <a:pt x="6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8976" name="Freeform 2080"/>
            <p:cNvSpPr>
              <a:spLocks/>
            </p:cNvSpPr>
            <p:nvPr/>
          </p:nvSpPr>
          <p:spPr bwMode="auto">
            <a:xfrm>
              <a:off x="4094" y="1541"/>
              <a:ext cx="32" cy="32"/>
            </a:xfrm>
            <a:custGeom>
              <a:avLst/>
              <a:gdLst>
                <a:gd name="T0" fmla="*/ 66 w 66"/>
                <a:gd name="T1" fmla="*/ 0 h 66"/>
                <a:gd name="T2" fmla="*/ 55 w 66"/>
                <a:gd name="T3" fmla="*/ 1 h 66"/>
                <a:gd name="T4" fmla="*/ 46 w 66"/>
                <a:gd name="T5" fmla="*/ 3 h 66"/>
                <a:gd name="T6" fmla="*/ 36 w 66"/>
                <a:gd name="T7" fmla="*/ 8 h 66"/>
                <a:gd name="T8" fmla="*/ 27 w 66"/>
                <a:gd name="T9" fmla="*/ 13 h 66"/>
                <a:gd name="T10" fmla="*/ 20 w 66"/>
                <a:gd name="T11" fmla="*/ 20 h 66"/>
                <a:gd name="T12" fmla="*/ 12 w 66"/>
                <a:gd name="T13" fmla="*/ 28 h 66"/>
                <a:gd name="T14" fmla="*/ 7 w 66"/>
                <a:gd name="T15" fmla="*/ 37 h 66"/>
                <a:gd name="T16" fmla="*/ 3 w 66"/>
                <a:gd name="T17" fmla="*/ 46 h 66"/>
                <a:gd name="T18" fmla="*/ 1 w 66"/>
                <a:gd name="T19" fmla="*/ 56 h 66"/>
                <a:gd name="T20" fmla="*/ 0 w 66"/>
                <a:gd name="T21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6" h="66">
                  <a:moveTo>
                    <a:pt x="66" y="0"/>
                  </a:moveTo>
                  <a:lnTo>
                    <a:pt x="55" y="1"/>
                  </a:lnTo>
                  <a:lnTo>
                    <a:pt x="46" y="3"/>
                  </a:lnTo>
                  <a:lnTo>
                    <a:pt x="36" y="8"/>
                  </a:lnTo>
                  <a:lnTo>
                    <a:pt x="27" y="13"/>
                  </a:lnTo>
                  <a:lnTo>
                    <a:pt x="20" y="20"/>
                  </a:lnTo>
                  <a:lnTo>
                    <a:pt x="12" y="28"/>
                  </a:lnTo>
                  <a:lnTo>
                    <a:pt x="7" y="37"/>
                  </a:lnTo>
                  <a:lnTo>
                    <a:pt x="3" y="46"/>
                  </a:lnTo>
                  <a:lnTo>
                    <a:pt x="1" y="56"/>
                  </a:lnTo>
                  <a:lnTo>
                    <a:pt x="0" y="6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8977" name="Freeform 2081"/>
            <p:cNvSpPr>
              <a:spLocks/>
            </p:cNvSpPr>
            <p:nvPr/>
          </p:nvSpPr>
          <p:spPr bwMode="auto">
            <a:xfrm>
              <a:off x="4828" y="1541"/>
              <a:ext cx="36" cy="32"/>
            </a:xfrm>
            <a:custGeom>
              <a:avLst/>
              <a:gdLst>
                <a:gd name="T0" fmla="*/ 66 w 66"/>
                <a:gd name="T1" fmla="*/ 66 h 66"/>
                <a:gd name="T2" fmla="*/ 65 w 66"/>
                <a:gd name="T3" fmla="*/ 56 h 66"/>
                <a:gd name="T4" fmla="*/ 63 w 66"/>
                <a:gd name="T5" fmla="*/ 46 h 66"/>
                <a:gd name="T6" fmla="*/ 59 w 66"/>
                <a:gd name="T7" fmla="*/ 37 h 66"/>
                <a:gd name="T8" fmla="*/ 53 w 66"/>
                <a:gd name="T9" fmla="*/ 28 h 66"/>
                <a:gd name="T10" fmla="*/ 47 w 66"/>
                <a:gd name="T11" fmla="*/ 20 h 66"/>
                <a:gd name="T12" fmla="*/ 39 w 66"/>
                <a:gd name="T13" fmla="*/ 13 h 66"/>
                <a:gd name="T14" fmla="*/ 30 w 66"/>
                <a:gd name="T15" fmla="*/ 8 h 66"/>
                <a:gd name="T16" fmla="*/ 21 w 66"/>
                <a:gd name="T17" fmla="*/ 3 h 66"/>
                <a:gd name="T18" fmla="*/ 10 w 66"/>
                <a:gd name="T19" fmla="*/ 1 h 66"/>
                <a:gd name="T20" fmla="*/ 0 w 66"/>
                <a:gd name="T21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6" h="66">
                  <a:moveTo>
                    <a:pt x="66" y="66"/>
                  </a:moveTo>
                  <a:lnTo>
                    <a:pt x="65" y="56"/>
                  </a:lnTo>
                  <a:lnTo>
                    <a:pt x="63" y="46"/>
                  </a:lnTo>
                  <a:lnTo>
                    <a:pt x="59" y="37"/>
                  </a:lnTo>
                  <a:lnTo>
                    <a:pt x="53" y="28"/>
                  </a:lnTo>
                  <a:lnTo>
                    <a:pt x="47" y="20"/>
                  </a:lnTo>
                  <a:lnTo>
                    <a:pt x="39" y="13"/>
                  </a:lnTo>
                  <a:lnTo>
                    <a:pt x="30" y="8"/>
                  </a:lnTo>
                  <a:lnTo>
                    <a:pt x="21" y="3"/>
                  </a:lnTo>
                  <a:lnTo>
                    <a:pt x="10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8978" name="Line 2082"/>
            <p:cNvSpPr>
              <a:spLocks noChangeShapeType="1"/>
            </p:cNvSpPr>
            <p:nvPr/>
          </p:nvSpPr>
          <p:spPr bwMode="auto">
            <a:xfrm flipH="1">
              <a:off x="4126" y="3400"/>
              <a:ext cx="70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8979" name="Line 2083"/>
            <p:cNvSpPr>
              <a:spLocks noChangeShapeType="1"/>
            </p:cNvSpPr>
            <p:nvPr/>
          </p:nvSpPr>
          <p:spPr bwMode="auto">
            <a:xfrm flipH="1">
              <a:off x="4126" y="4134"/>
              <a:ext cx="70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8980" name="Line 2084"/>
            <p:cNvSpPr>
              <a:spLocks noChangeShapeType="1"/>
            </p:cNvSpPr>
            <p:nvPr/>
          </p:nvSpPr>
          <p:spPr bwMode="auto">
            <a:xfrm flipV="1">
              <a:off x="4094" y="2838"/>
              <a:ext cx="0" cy="126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8981" name="Line 2085"/>
            <p:cNvSpPr>
              <a:spLocks noChangeShapeType="1"/>
            </p:cNvSpPr>
            <p:nvPr/>
          </p:nvSpPr>
          <p:spPr bwMode="auto">
            <a:xfrm flipV="1">
              <a:off x="4864" y="3432"/>
              <a:ext cx="0" cy="6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8982" name="Line 2086"/>
            <p:cNvSpPr>
              <a:spLocks noChangeShapeType="1"/>
            </p:cNvSpPr>
            <p:nvPr/>
          </p:nvSpPr>
          <p:spPr bwMode="auto">
            <a:xfrm flipV="1">
              <a:off x="4864" y="2838"/>
              <a:ext cx="0" cy="59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8983" name="Freeform 2087"/>
            <p:cNvSpPr>
              <a:spLocks/>
            </p:cNvSpPr>
            <p:nvPr/>
          </p:nvSpPr>
          <p:spPr bwMode="auto">
            <a:xfrm>
              <a:off x="4094" y="3400"/>
              <a:ext cx="32" cy="32"/>
            </a:xfrm>
            <a:custGeom>
              <a:avLst/>
              <a:gdLst>
                <a:gd name="T0" fmla="*/ 66 w 66"/>
                <a:gd name="T1" fmla="*/ 0 h 67"/>
                <a:gd name="T2" fmla="*/ 55 w 66"/>
                <a:gd name="T3" fmla="*/ 1 h 67"/>
                <a:gd name="T4" fmla="*/ 46 w 66"/>
                <a:gd name="T5" fmla="*/ 4 h 67"/>
                <a:gd name="T6" fmla="*/ 36 w 66"/>
                <a:gd name="T7" fmla="*/ 8 h 67"/>
                <a:gd name="T8" fmla="*/ 27 w 66"/>
                <a:gd name="T9" fmla="*/ 13 h 67"/>
                <a:gd name="T10" fmla="*/ 20 w 66"/>
                <a:gd name="T11" fmla="*/ 20 h 67"/>
                <a:gd name="T12" fmla="*/ 12 w 66"/>
                <a:gd name="T13" fmla="*/ 28 h 67"/>
                <a:gd name="T14" fmla="*/ 7 w 66"/>
                <a:gd name="T15" fmla="*/ 36 h 67"/>
                <a:gd name="T16" fmla="*/ 3 w 66"/>
                <a:gd name="T17" fmla="*/ 47 h 67"/>
                <a:gd name="T18" fmla="*/ 1 w 66"/>
                <a:gd name="T19" fmla="*/ 56 h 67"/>
                <a:gd name="T20" fmla="*/ 0 w 66"/>
                <a:gd name="T21" fmla="*/ 6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6" h="67">
                  <a:moveTo>
                    <a:pt x="66" y="0"/>
                  </a:moveTo>
                  <a:lnTo>
                    <a:pt x="55" y="1"/>
                  </a:lnTo>
                  <a:lnTo>
                    <a:pt x="46" y="4"/>
                  </a:lnTo>
                  <a:lnTo>
                    <a:pt x="36" y="8"/>
                  </a:lnTo>
                  <a:lnTo>
                    <a:pt x="27" y="13"/>
                  </a:lnTo>
                  <a:lnTo>
                    <a:pt x="20" y="20"/>
                  </a:lnTo>
                  <a:lnTo>
                    <a:pt x="12" y="28"/>
                  </a:lnTo>
                  <a:lnTo>
                    <a:pt x="7" y="36"/>
                  </a:lnTo>
                  <a:lnTo>
                    <a:pt x="3" y="47"/>
                  </a:lnTo>
                  <a:lnTo>
                    <a:pt x="1" y="56"/>
                  </a:lnTo>
                  <a:lnTo>
                    <a:pt x="0" y="6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8984" name="Freeform 2088"/>
            <p:cNvSpPr>
              <a:spLocks/>
            </p:cNvSpPr>
            <p:nvPr/>
          </p:nvSpPr>
          <p:spPr bwMode="auto">
            <a:xfrm>
              <a:off x="4828" y="3400"/>
              <a:ext cx="36" cy="32"/>
            </a:xfrm>
            <a:custGeom>
              <a:avLst/>
              <a:gdLst>
                <a:gd name="T0" fmla="*/ 66 w 66"/>
                <a:gd name="T1" fmla="*/ 67 h 67"/>
                <a:gd name="T2" fmla="*/ 65 w 66"/>
                <a:gd name="T3" fmla="*/ 56 h 67"/>
                <a:gd name="T4" fmla="*/ 63 w 66"/>
                <a:gd name="T5" fmla="*/ 47 h 67"/>
                <a:gd name="T6" fmla="*/ 59 w 66"/>
                <a:gd name="T7" fmla="*/ 36 h 67"/>
                <a:gd name="T8" fmla="*/ 53 w 66"/>
                <a:gd name="T9" fmla="*/ 28 h 67"/>
                <a:gd name="T10" fmla="*/ 47 w 66"/>
                <a:gd name="T11" fmla="*/ 20 h 67"/>
                <a:gd name="T12" fmla="*/ 39 w 66"/>
                <a:gd name="T13" fmla="*/ 13 h 67"/>
                <a:gd name="T14" fmla="*/ 30 w 66"/>
                <a:gd name="T15" fmla="*/ 8 h 67"/>
                <a:gd name="T16" fmla="*/ 21 w 66"/>
                <a:gd name="T17" fmla="*/ 4 h 67"/>
                <a:gd name="T18" fmla="*/ 10 w 66"/>
                <a:gd name="T19" fmla="*/ 1 h 67"/>
                <a:gd name="T20" fmla="*/ 0 w 66"/>
                <a:gd name="T21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6" h="67">
                  <a:moveTo>
                    <a:pt x="66" y="67"/>
                  </a:moveTo>
                  <a:lnTo>
                    <a:pt x="65" y="56"/>
                  </a:lnTo>
                  <a:lnTo>
                    <a:pt x="63" y="47"/>
                  </a:lnTo>
                  <a:lnTo>
                    <a:pt x="59" y="36"/>
                  </a:lnTo>
                  <a:lnTo>
                    <a:pt x="53" y="28"/>
                  </a:lnTo>
                  <a:lnTo>
                    <a:pt x="47" y="20"/>
                  </a:lnTo>
                  <a:lnTo>
                    <a:pt x="39" y="13"/>
                  </a:lnTo>
                  <a:lnTo>
                    <a:pt x="30" y="8"/>
                  </a:lnTo>
                  <a:lnTo>
                    <a:pt x="21" y="4"/>
                  </a:lnTo>
                  <a:lnTo>
                    <a:pt x="10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8985" name="Freeform 2089"/>
            <p:cNvSpPr>
              <a:spLocks/>
            </p:cNvSpPr>
            <p:nvPr/>
          </p:nvSpPr>
          <p:spPr bwMode="auto">
            <a:xfrm>
              <a:off x="4094" y="4102"/>
              <a:ext cx="32" cy="32"/>
            </a:xfrm>
            <a:custGeom>
              <a:avLst/>
              <a:gdLst>
                <a:gd name="T0" fmla="*/ 0 w 66"/>
                <a:gd name="T1" fmla="*/ 0 h 65"/>
                <a:gd name="T2" fmla="*/ 1 w 66"/>
                <a:gd name="T3" fmla="*/ 10 h 65"/>
                <a:gd name="T4" fmla="*/ 3 w 66"/>
                <a:gd name="T5" fmla="*/ 20 h 65"/>
                <a:gd name="T6" fmla="*/ 7 w 66"/>
                <a:gd name="T7" fmla="*/ 30 h 65"/>
                <a:gd name="T8" fmla="*/ 12 w 66"/>
                <a:gd name="T9" fmla="*/ 38 h 65"/>
                <a:gd name="T10" fmla="*/ 20 w 66"/>
                <a:gd name="T11" fmla="*/ 47 h 65"/>
                <a:gd name="T12" fmla="*/ 27 w 66"/>
                <a:gd name="T13" fmla="*/ 53 h 65"/>
                <a:gd name="T14" fmla="*/ 36 w 66"/>
                <a:gd name="T15" fmla="*/ 58 h 65"/>
                <a:gd name="T16" fmla="*/ 46 w 66"/>
                <a:gd name="T17" fmla="*/ 62 h 65"/>
                <a:gd name="T18" fmla="*/ 55 w 66"/>
                <a:gd name="T19" fmla="*/ 65 h 65"/>
                <a:gd name="T20" fmla="*/ 66 w 66"/>
                <a:gd name="T21" fmla="*/ 6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6" h="65">
                  <a:moveTo>
                    <a:pt x="0" y="0"/>
                  </a:moveTo>
                  <a:lnTo>
                    <a:pt x="1" y="10"/>
                  </a:lnTo>
                  <a:lnTo>
                    <a:pt x="3" y="20"/>
                  </a:lnTo>
                  <a:lnTo>
                    <a:pt x="7" y="30"/>
                  </a:lnTo>
                  <a:lnTo>
                    <a:pt x="12" y="38"/>
                  </a:lnTo>
                  <a:lnTo>
                    <a:pt x="20" y="47"/>
                  </a:lnTo>
                  <a:lnTo>
                    <a:pt x="27" y="53"/>
                  </a:lnTo>
                  <a:lnTo>
                    <a:pt x="36" y="58"/>
                  </a:lnTo>
                  <a:lnTo>
                    <a:pt x="46" y="62"/>
                  </a:lnTo>
                  <a:lnTo>
                    <a:pt x="55" y="65"/>
                  </a:lnTo>
                  <a:lnTo>
                    <a:pt x="66" y="6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8986" name="Freeform 2090"/>
            <p:cNvSpPr>
              <a:spLocks/>
            </p:cNvSpPr>
            <p:nvPr/>
          </p:nvSpPr>
          <p:spPr bwMode="auto">
            <a:xfrm>
              <a:off x="4828" y="4102"/>
              <a:ext cx="36" cy="32"/>
            </a:xfrm>
            <a:custGeom>
              <a:avLst/>
              <a:gdLst>
                <a:gd name="T0" fmla="*/ 0 w 66"/>
                <a:gd name="T1" fmla="*/ 65 h 65"/>
                <a:gd name="T2" fmla="*/ 10 w 66"/>
                <a:gd name="T3" fmla="*/ 65 h 65"/>
                <a:gd name="T4" fmla="*/ 21 w 66"/>
                <a:gd name="T5" fmla="*/ 62 h 65"/>
                <a:gd name="T6" fmla="*/ 30 w 66"/>
                <a:gd name="T7" fmla="*/ 58 h 65"/>
                <a:gd name="T8" fmla="*/ 39 w 66"/>
                <a:gd name="T9" fmla="*/ 53 h 65"/>
                <a:gd name="T10" fmla="*/ 47 w 66"/>
                <a:gd name="T11" fmla="*/ 47 h 65"/>
                <a:gd name="T12" fmla="*/ 53 w 66"/>
                <a:gd name="T13" fmla="*/ 38 h 65"/>
                <a:gd name="T14" fmla="*/ 59 w 66"/>
                <a:gd name="T15" fmla="*/ 30 h 65"/>
                <a:gd name="T16" fmla="*/ 63 w 66"/>
                <a:gd name="T17" fmla="*/ 20 h 65"/>
                <a:gd name="T18" fmla="*/ 65 w 66"/>
                <a:gd name="T19" fmla="*/ 10 h 65"/>
                <a:gd name="T20" fmla="*/ 66 w 66"/>
                <a:gd name="T21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6" h="65">
                  <a:moveTo>
                    <a:pt x="0" y="65"/>
                  </a:moveTo>
                  <a:lnTo>
                    <a:pt x="10" y="65"/>
                  </a:lnTo>
                  <a:lnTo>
                    <a:pt x="21" y="62"/>
                  </a:lnTo>
                  <a:lnTo>
                    <a:pt x="30" y="58"/>
                  </a:lnTo>
                  <a:lnTo>
                    <a:pt x="39" y="53"/>
                  </a:lnTo>
                  <a:lnTo>
                    <a:pt x="47" y="47"/>
                  </a:lnTo>
                  <a:lnTo>
                    <a:pt x="53" y="38"/>
                  </a:lnTo>
                  <a:lnTo>
                    <a:pt x="59" y="30"/>
                  </a:lnTo>
                  <a:lnTo>
                    <a:pt x="63" y="20"/>
                  </a:lnTo>
                  <a:lnTo>
                    <a:pt x="65" y="10"/>
                  </a:lnTo>
                  <a:lnTo>
                    <a:pt x="6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8987" name="Freeform 2091"/>
            <p:cNvSpPr>
              <a:spLocks/>
            </p:cNvSpPr>
            <p:nvPr/>
          </p:nvSpPr>
          <p:spPr bwMode="auto">
            <a:xfrm>
              <a:off x="4094" y="2243"/>
              <a:ext cx="32" cy="32"/>
            </a:xfrm>
            <a:custGeom>
              <a:avLst/>
              <a:gdLst>
                <a:gd name="T0" fmla="*/ 0 w 66"/>
                <a:gd name="T1" fmla="*/ 0 h 65"/>
                <a:gd name="T2" fmla="*/ 1 w 66"/>
                <a:gd name="T3" fmla="*/ 10 h 65"/>
                <a:gd name="T4" fmla="*/ 3 w 66"/>
                <a:gd name="T5" fmla="*/ 20 h 65"/>
                <a:gd name="T6" fmla="*/ 7 w 66"/>
                <a:gd name="T7" fmla="*/ 29 h 65"/>
                <a:gd name="T8" fmla="*/ 12 w 66"/>
                <a:gd name="T9" fmla="*/ 39 h 65"/>
                <a:gd name="T10" fmla="*/ 20 w 66"/>
                <a:gd name="T11" fmla="*/ 46 h 65"/>
                <a:gd name="T12" fmla="*/ 27 w 66"/>
                <a:gd name="T13" fmla="*/ 53 h 65"/>
                <a:gd name="T14" fmla="*/ 36 w 66"/>
                <a:gd name="T15" fmla="*/ 59 h 65"/>
                <a:gd name="T16" fmla="*/ 46 w 66"/>
                <a:gd name="T17" fmla="*/ 62 h 65"/>
                <a:gd name="T18" fmla="*/ 55 w 66"/>
                <a:gd name="T19" fmla="*/ 65 h 65"/>
                <a:gd name="T20" fmla="*/ 66 w 66"/>
                <a:gd name="T21" fmla="*/ 6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6" h="65">
                  <a:moveTo>
                    <a:pt x="0" y="0"/>
                  </a:moveTo>
                  <a:lnTo>
                    <a:pt x="1" y="10"/>
                  </a:lnTo>
                  <a:lnTo>
                    <a:pt x="3" y="20"/>
                  </a:lnTo>
                  <a:lnTo>
                    <a:pt x="7" y="29"/>
                  </a:lnTo>
                  <a:lnTo>
                    <a:pt x="12" y="39"/>
                  </a:lnTo>
                  <a:lnTo>
                    <a:pt x="20" y="46"/>
                  </a:lnTo>
                  <a:lnTo>
                    <a:pt x="27" y="53"/>
                  </a:lnTo>
                  <a:lnTo>
                    <a:pt x="36" y="59"/>
                  </a:lnTo>
                  <a:lnTo>
                    <a:pt x="46" y="62"/>
                  </a:lnTo>
                  <a:lnTo>
                    <a:pt x="55" y="65"/>
                  </a:lnTo>
                  <a:lnTo>
                    <a:pt x="66" y="6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38988" name="Group 2092"/>
          <p:cNvGrpSpPr>
            <a:grpSpLocks/>
          </p:cNvGrpSpPr>
          <p:nvPr/>
        </p:nvGrpSpPr>
        <p:grpSpPr bwMode="auto">
          <a:xfrm>
            <a:off x="7664450" y="2446338"/>
            <a:ext cx="1216025" cy="4116387"/>
            <a:chOff x="4828" y="1541"/>
            <a:chExt cx="766" cy="2593"/>
          </a:xfrm>
        </p:grpSpPr>
        <p:sp>
          <p:nvSpPr>
            <p:cNvPr id="338989" name="Line 2093"/>
            <p:cNvSpPr>
              <a:spLocks noChangeShapeType="1"/>
            </p:cNvSpPr>
            <p:nvPr/>
          </p:nvSpPr>
          <p:spPr bwMode="auto">
            <a:xfrm>
              <a:off x="4828" y="1541"/>
              <a:ext cx="76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8990" name="Line 2094"/>
            <p:cNvSpPr>
              <a:spLocks noChangeShapeType="1"/>
            </p:cNvSpPr>
            <p:nvPr/>
          </p:nvSpPr>
          <p:spPr bwMode="auto">
            <a:xfrm>
              <a:off x="4828" y="4134"/>
              <a:ext cx="76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8991" name="Line 2095"/>
            <p:cNvSpPr>
              <a:spLocks noChangeShapeType="1"/>
            </p:cNvSpPr>
            <p:nvPr/>
          </p:nvSpPr>
          <p:spPr bwMode="auto">
            <a:xfrm>
              <a:off x="5526" y="1641"/>
              <a:ext cx="0" cy="23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8992" name="Freeform 2096"/>
            <p:cNvSpPr>
              <a:spLocks/>
            </p:cNvSpPr>
            <p:nvPr/>
          </p:nvSpPr>
          <p:spPr bwMode="auto">
            <a:xfrm>
              <a:off x="5509" y="1541"/>
              <a:ext cx="35" cy="100"/>
            </a:xfrm>
            <a:custGeom>
              <a:avLst/>
              <a:gdLst>
                <a:gd name="T0" fmla="*/ 0 w 66"/>
                <a:gd name="T1" fmla="*/ 198 h 198"/>
                <a:gd name="T2" fmla="*/ 66 w 66"/>
                <a:gd name="T3" fmla="*/ 198 h 198"/>
                <a:gd name="T4" fmla="*/ 33 w 66"/>
                <a:gd name="T5" fmla="*/ 0 h 198"/>
                <a:gd name="T6" fmla="*/ 0 w 66"/>
                <a:gd name="T7" fmla="*/ 198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" h="198">
                  <a:moveTo>
                    <a:pt x="0" y="198"/>
                  </a:moveTo>
                  <a:lnTo>
                    <a:pt x="66" y="198"/>
                  </a:lnTo>
                  <a:lnTo>
                    <a:pt x="33" y="0"/>
                  </a:lnTo>
                  <a:lnTo>
                    <a:pt x="0" y="198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8993" name="Freeform 2097"/>
            <p:cNvSpPr>
              <a:spLocks/>
            </p:cNvSpPr>
            <p:nvPr/>
          </p:nvSpPr>
          <p:spPr bwMode="auto">
            <a:xfrm>
              <a:off x="5509" y="1541"/>
              <a:ext cx="35" cy="100"/>
            </a:xfrm>
            <a:custGeom>
              <a:avLst/>
              <a:gdLst>
                <a:gd name="T0" fmla="*/ 0 w 66"/>
                <a:gd name="T1" fmla="*/ 198 h 198"/>
                <a:gd name="T2" fmla="*/ 66 w 66"/>
                <a:gd name="T3" fmla="*/ 198 h 198"/>
                <a:gd name="T4" fmla="*/ 33 w 66"/>
                <a:gd name="T5" fmla="*/ 0 h 198"/>
                <a:gd name="T6" fmla="*/ 0 w 66"/>
                <a:gd name="T7" fmla="*/ 198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" h="198">
                  <a:moveTo>
                    <a:pt x="0" y="198"/>
                  </a:moveTo>
                  <a:lnTo>
                    <a:pt x="66" y="198"/>
                  </a:lnTo>
                  <a:lnTo>
                    <a:pt x="33" y="0"/>
                  </a:lnTo>
                  <a:lnTo>
                    <a:pt x="0" y="198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8994" name="Freeform 2098"/>
            <p:cNvSpPr>
              <a:spLocks/>
            </p:cNvSpPr>
            <p:nvPr/>
          </p:nvSpPr>
          <p:spPr bwMode="auto">
            <a:xfrm>
              <a:off x="5509" y="4034"/>
              <a:ext cx="35" cy="100"/>
            </a:xfrm>
            <a:custGeom>
              <a:avLst/>
              <a:gdLst>
                <a:gd name="T0" fmla="*/ 0 w 66"/>
                <a:gd name="T1" fmla="*/ 0 h 197"/>
                <a:gd name="T2" fmla="*/ 66 w 66"/>
                <a:gd name="T3" fmla="*/ 0 h 197"/>
                <a:gd name="T4" fmla="*/ 33 w 66"/>
                <a:gd name="T5" fmla="*/ 197 h 197"/>
                <a:gd name="T6" fmla="*/ 0 w 66"/>
                <a:gd name="T7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" h="197">
                  <a:moveTo>
                    <a:pt x="0" y="0"/>
                  </a:moveTo>
                  <a:lnTo>
                    <a:pt x="66" y="0"/>
                  </a:lnTo>
                  <a:lnTo>
                    <a:pt x="33" y="1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8995" name="Freeform 2099"/>
            <p:cNvSpPr>
              <a:spLocks/>
            </p:cNvSpPr>
            <p:nvPr/>
          </p:nvSpPr>
          <p:spPr bwMode="auto">
            <a:xfrm>
              <a:off x="5509" y="4034"/>
              <a:ext cx="35" cy="100"/>
            </a:xfrm>
            <a:custGeom>
              <a:avLst/>
              <a:gdLst>
                <a:gd name="T0" fmla="*/ 0 w 66"/>
                <a:gd name="T1" fmla="*/ 0 h 197"/>
                <a:gd name="T2" fmla="*/ 66 w 66"/>
                <a:gd name="T3" fmla="*/ 0 h 197"/>
                <a:gd name="T4" fmla="*/ 33 w 66"/>
                <a:gd name="T5" fmla="*/ 197 h 197"/>
                <a:gd name="T6" fmla="*/ 0 w 66"/>
                <a:gd name="T7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" h="197">
                  <a:moveTo>
                    <a:pt x="0" y="0"/>
                  </a:moveTo>
                  <a:lnTo>
                    <a:pt x="66" y="0"/>
                  </a:lnTo>
                  <a:lnTo>
                    <a:pt x="33" y="197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8996" name="Freeform 2100"/>
            <p:cNvSpPr>
              <a:spLocks/>
            </p:cNvSpPr>
            <p:nvPr/>
          </p:nvSpPr>
          <p:spPr bwMode="auto">
            <a:xfrm>
              <a:off x="5334" y="2795"/>
              <a:ext cx="157" cy="92"/>
            </a:xfrm>
            <a:custGeom>
              <a:avLst/>
              <a:gdLst>
                <a:gd name="T0" fmla="*/ 308 w 308"/>
                <a:gd name="T1" fmla="*/ 182 h 182"/>
                <a:gd name="T2" fmla="*/ 308 w 308"/>
                <a:gd name="T3" fmla="*/ 128 h 182"/>
                <a:gd name="T4" fmla="*/ 308 w 308"/>
                <a:gd name="T5" fmla="*/ 120 h 182"/>
                <a:gd name="T6" fmla="*/ 306 w 308"/>
                <a:gd name="T7" fmla="*/ 113 h 182"/>
                <a:gd name="T8" fmla="*/ 303 w 308"/>
                <a:gd name="T9" fmla="*/ 104 h 182"/>
                <a:gd name="T10" fmla="*/ 300 w 308"/>
                <a:gd name="T11" fmla="*/ 97 h 182"/>
                <a:gd name="T12" fmla="*/ 295 w 308"/>
                <a:gd name="T13" fmla="*/ 89 h 182"/>
                <a:gd name="T14" fmla="*/ 288 w 308"/>
                <a:gd name="T15" fmla="*/ 81 h 182"/>
                <a:gd name="T16" fmla="*/ 281 w 308"/>
                <a:gd name="T17" fmla="*/ 74 h 182"/>
                <a:gd name="T18" fmla="*/ 274 w 308"/>
                <a:gd name="T19" fmla="*/ 66 h 182"/>
                <a:gd name="T20" fmla="*/ 265 w 308"/>
                <a:gd name="T21" fmla="*/ 60 h 182"/>
                <a:gd name="T22" fmla="*/ 256 w 308"/>
                <a:gd name="T23" fmla="*/ 54 h 182"/>
                <a:gd name="T24" fmla="*/ 245 w 308"/>
                <a:gd name="T25" fmla="*/ 49 h 182"/>
                <a:gd name="T26" fmla="*/ 236 w 308"/>
                <a:gd name="T27" fmla="*/ 43 h 182"/>
                <a:gd name="T28" fmla="*/ 225 w 308"/>
                <a:gd name="T29" fmla="*/ 40 h 182"/>
                <a:gd name="T30" fmla="*/ 215 w 308"/>
                <a:gd name="T31" fmla="*/ 37 h 182"/>
                <a:gd name="T32" fmla="*/ 95 w 308"/>
                <a:gd name="T33" fmla="*/ 4 h 182"/>
                <a:gd name="T34" fmla="*/ 84 w 308"/>
                <a:gd name="T35" fmla="*/ 2 h 182"/>
                <a:gd name="T36" fmla="*/ 74 w 308"/>
                <a:gd name="T37" fmla="*/ 0 h 182"/>
                <a:gd name="T38" fmla="*/ 63 w 308"/>
                <a:gd name="T39" fmla="*/ 0 h 182"/>
                <a:gd name="T40" fmla="*/ 54 w 308"/>
                <a:gd name="T41" fmla="*/ 0 h 182"/>
                <a:gd name="T42" fmla="*/ 44 w 308"/>
                <a:gd name="T43" fmla="*/ 1 h 182"/>
                <a:gd name="T44" fmla="*/ 36 w 308"/>
                <a:gd name="T45" fmla="*/ 3 h 182"/>
                <a:gd name="T46" fmla="*/ 28 w 308"/>
                <a:gd name="T47" fmla="*/ 5 h 182"/>
                <a:gd name="T48" fmla="*/ 21 w 308"/>
                <a:gd name="T49" fmla="*/ 10 h 182"/>
                <a:gd name="T50" fmla="*/ 15 w 308"/>
                <a:gd name="T51" fmla="*/ 14 h 182"/>
                <a:gd name="T52" fmla="*/ 9 w 308"/>
                <a:gd name="T53" fmla="*/ 19 h 182"/>
                <a:gd name="T54" fmla="*/ 5 w 308"/>
                <a:gd name="T55" fmla="*/ 24 h 182"/>
                <a:gd name="T56" fmla="*/ 3 w 308"/>
                <a:gd name="T57" fmla="*/ 31 h 182"/>
                <a:gd name="T58" fmla="*/ 1 w 308"/>
                <a:gd name="T59" fmla="*/ 38 h 182"/>
                <a:gd name="T60" fmla="*/ 0 w 308"/>
                <a:gd name="T61" fmla="*/ 45 h 182"/>
                <a:gd name="T62" fmla="*/ 0 w 308"/>
                <a:gd name="T63" fmla="*/ 99 h 182"/>
                <a:gd name="T64" fmla="*/ 308 w 308"/>
                <a:gd name="T65" fmla="*/ 182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08" h="182">
                  <a:moveTo>
                    <a:pt x="308" y="182"/>
                  </a:moveTo>
                  <a:lnTo>
                    <a:pt x="308" y="128"/>
                  </a:lnTo>
                  <a:lnTo>
                    <a:pt x="308" y="120"/>
                  </a:lnTo>
                  <a:lnTo>
                    <a:pt x="306" y="113"/>
                  </a:lnTo>
                  <a:lnTo>
                    <a:pt x="303" y="104"/>
                  </a:lnTo>
                  <a:lnTo>
                    <a:pt x="300" y="97"/>
                  </a:lnTo>
                  <a:lnTo>
                    <a:pt x="295" y="89"/>
                  </a:lnTo>
                  <a:lnTo>
                    <a:pt x="288" y="81"/>
                  </a:lnTo>
                  <a:lnTo>
                    <a:pt x="281" y="74"/>
                  </a:lnTo>
                  <a:lnTo>
                    <a:pt x="274" y="66"/>
                  </a:lnTo>
                  <a:lnTo>
                    <a:pt x="265" y="60"/>
                  </a:lnTo>
                  <a:lnTo>
                    <a:pt x="256" y="54"/>
                  </a:lnTo>
                  <a:lnTo>
                    <a:pt x="245" y="49"/>
                  </a:lnTo>
                  <a:lnTo>
                    <a:pt x="236" y="43"/>
                  </a:lnTo>
                  <a:lnTo>
                    <a:pt x="225" y="40"/>
                  </a:lnTo>
                  <a:lnTo>
                    <a:pt x="215" y="37"/>
                  </a:lnTo>
                  <a:lnTo>
                    <a:pt x="95" y="4"/>
                  </a:lnTo>
                  <a:lnTo>
                    <a:pt x="84" y="2"/>
                  </a:lnTo>
                  <a:lnTo>
                    <a:pt x="74" y="0"/>
                  </a:lnTo>
                  <a:lnTo>
                    <a:pt x="63" y="0"/>
                  </a:lnTo>
                  <a:lnTo>
                    <a:pt x="54" y="0"/>
                  </a:lnTo>
                  <a:lnTo>
                    <a:pt x="44" y="1"/>
                  </a:lnTo>
                  <a:lnTo>
                    <a:pt x="36" y="3"/>
                  </a:lnTo>
                  <a:lnTo>
                    <a:pt x="28" y="5"/>
                  </a:lnTo>
                  <a:lnTo>
                    <a:pt x="21" y="10"/>
                  </a:lnTo>
                  <a:lnTo>
                    <a:pt x="15" y="14"/>
                  </a:lnTo>
                  <a:lnTo>
                    <a:pt x="9" y="19"/>
                  </a:lnTo>
                  <a:lnTo>
                    <a:pt x="5" y="24"/>
                  </a:lnTo>
                  <a:lnTo>
                    <a:pt x="3" y="31"/>
                  </a:lnTo>
                  <a:lnTo>
                    <a:pt x="1" y="38"/>
                  </a:lnTo>
                  <a:lnTo>
                    <a:pt x="0" y="45"/>
                  </a:lnTo>
                  <a:lnTo>
                    <a:pt x="0" y="99"/>
                  </a:lnTo>
                  <a:lnTo>
                    <a:pt x="308" y="182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38997" name="Group 2101"/>
          <p:cNvGrpSpPr>
            <a:grpSpLocks/>
          </p:cNvGrpSpPr>
          <p:nvPr/>
        </p:nvGrpSpPr>
        <p:grpSpPr bwMode="auto">
          <a:xfrm>
            <a:off x="5380038" y="3611563"/>
            <a:ext cx="1169987" cy="1785937"/>
            <a:chOff x="3389" y="2275"/>
            <a:chExt cx="737" cy="1125"/>
          </a:xfrm>
        </p:grpSpPr>
        <p:sp>
          <p:nvSpPr>
            <p:cNvPr id="338998" name="Line 2102"/>
            <p:cNvSpPr>
              <a:spLocks noChangeShapeType="1"/>
            </p:cNvSpPr>
            <p:nvPr/>
          </p:nvSpPr>
          <p:spPr bwMode="auto">
            <a:xfrm flipH="1">
              <a:off x="3514" y="2275"/>
              <a:ext cx="6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8999" name="Line 2103"/>
            <p:cNvSpPr>
              <a:spLocks noChangeShapeType="1"/>
            </p:cNvSpPr>
            <p:nvPr/>
          </p:nvSpPr>
          <p:spPr bwMode="auto">
            <a:xfrm flipH="1">
              <a:off x="3514" y="3400"/>
              <a:ext cx="6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00" name="Line 2104"/>
            <p:cNvSpPr>
              <a:spLocks noChangeShapeType="1"/>
            </p:cNvSpPr>
            <p:nvPr/>
          </p:nvSpPr>
          <p:spPr bwMode="auto">
            <a:xfrm>
              <a:off x="3581" y="2375"/>
              <a:ext cx="0" cy="9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01" name="Freeform 2105"/>
            <p:cNvSpPr>
              <a:spLocks/>
            </p:cNvSpPr>
            <p:nvPr/>
          </p:nvSpPr>
          <p:spPr bwMode="auto">
            <a:xfrm>
              <a:off x="3567" y="2275"/>
              <a:ext cx="32" cy="100"/>
            </a:xfrm>
            <a:custGeom>
              <a:avLst/>
              <a:gdLst>
                <a:gd name="T0" fmla="*/ 0 w 65"/>
                <a:gd name="T1" fmla="*/ 198 h 198"/>
                <a:gd name="T2" fmla="*/ 65 w 65"/>
                <a:gd name="T3" fmla="*/ 198 h 198"/>
                <a:gd name="T4" fmla="*/ 33 w 65"/>
                <a:gd name="T5" fmla="*/ 0 h 198"/>
                <a:gd name="T6" fmla="*/ 0 w 65"/>
                <a:gd name="T7" fmla="*/ 198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198">
                  <a:moveTo>
                    <a:pt x="0" y="198"/>
                  </a:moveTo>
                  <a:lnTo>
                    <a:pt x="65" y="198"/>
                  </a:lnTo>
                  <a:lnTo>
                    <a:pt x="33" y="0"/>
                  </a:lnTo>
                  <a:lnTo>
                    <a:pt x="0" y="198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02" name="Freeform 2106"/>
            <p:cNvSpPr>
              <a:spLocks/>
            </p:cNvSpPr>
            <p:nvPr/>
          </p:nvSpPr>
          <p:spPr bwMode="auto">
            <a:xfrm>
              <a:off x="3567" y="2275"/>
              <a:ext cx="32" cy="100"/>
            </a:xfrm>
            <a:custGeom>
              <a:avLst/>
              <a:gdLst>
                <a:gd name="T0" fmla="*/ 0 w 65"/>
                <a:gd name="T1" fmla="*/ 198 h 198"/>
                <a:gd name="T2" fmla="*/ 65 w 65"/>
                <a:gd name="T3" fmla="*/ 198 h 198"/>
                <a:gd name="T4" fmla="*/ 33 w 65"/>
                <a:gd name="T5" fmla="*/ 0 h 198"/>
                <a:gd name="T6" fmla="*/ 0 w 65"/>
                <a:gd name="T7" fmla="*/ 198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198">
                  <a:moveTo>
                    <a:pt x="0" y="198"/>
                  </a:moveTo>
                  <a:lnTo>
                    <a:pt x="65" y="198"/>
                  </a:lnTo>
                  <a:lnTo>
                    <a:pt x="33" y="0"/>
                  </a:lnTo>
                  <a:lnTo>
                    <a:pt x="0" y="198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03" name="Freeform 2107"/>
            <p:cNvSpPr>
              <a:spLocks/>
            </p:cNvSpPr>
            <p:nvPr/>
          </p:nvSpPr>
          <p:spPr bwMode="auto">
            <a:xfrm>
              <a:off x="3567" y="3301"/>
              <a:ext cx="32" cy="99"/>
            </a:xfrm>
            <a:custGeom>
              <a:avLst/>
              <a:gdLst>
                <a:gd name="T0" fmla="*/ 0 w 65"/>
                <a:gd name="T1" fmla="*/ 0 h 197"/>
                <a:gd name="T2" fmla="*/ 65 w 65"/>
                <a:gd name="T3" fmla="*/ 0 h 197"/>
                <a:gd name="T4" fmla="*/ 33 w 65"/>
                <a:gd name="T5" fmla="*/ 197 h 197"/>
                <a:gd name="T6" fmla="*/ 0 w 65"/>
                <a:gd name="T7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197">
                  <a:moveTo>
                    <a:pt x="0" y="0"/>
                  </a:moveTo>
                  <a:lnTo>
                    <a:pt x="65" y="0"/>
                  </a:lnTo>
                  <a:lnTo>
                    <a:pt x="33" y="1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04" name="Freeform 2108"/>
            <p:cNvSpPr>
              <a:spLocks/>
            </p:cNvSpPr>
            <p:nvPr/>
          </p:nvSpPr>
          <p:spPr bwMode="auto">
            <a:xfrm>
              <a:off x="3567" y="3301"/>
              <a:ext cx="32" cy="99"/>
            </a:xfrm>
            <a:custGeom>
              <a:avLst/>
              <a:gdLst>
                <a:gd name="T0" fmla="*/ 0 w 65"/>
                <a:gd name="T1" fmla="*/ 0 h 197"/>
                <a:gd name="T2" fmla="*/ 65 w 65"/>
                <a:gd name="T3" fmla="*/ 0 h 197"/>
                <a:gd name="T4" fmla="*/ 33 w 65"/>
                <a:gd name="T5" fmla="*/ 197 h 197"/>
                <a:gd name="T6" fmla="*/ 0 w 65"/>
                <a:gd name="T7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197">
                  <a:moveTo>
                    <a:pt x="0" y="0"/>
                  </a:moveTo>
                  <a:lnTo>
                    <a:pt x="65" y="0"/>
                  </a:lnTo>
                  <a:lnTo>
                    <a:pt x="33" y="197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05" name="Freeform 2109"/>
            <p:cNvSpPr>
              <a:spLocks/>
            </p:cNvSpPr>
            <p:nvPr/>
          </p:nvSpPr>
          <p:spPr bwMode="auto">
            <a:xfrm>
              <a:off x="3389" y="2734"/>
              <a:ext cx="157" cy="68"/>
            </a:xfrm>
            <a:custGeom>
              <a:avLst/>
              <a:gdLst>
                <a:gd name="T0" fmla="*/ 0 w 308"/>
                <a:gd name="T1" fmla="*/ 0 h 137"/>
                <a:gd name="T2" fmla="*/ 308 w 308"/>
                <a:gd name="T3" fmla="*/ 83 h 137"/>
                <a:gd name="T4" fmla="*/ 308 w 308"/>
                <a:gd name="T5" fmla="*/ 13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8" h="137">
                  <a:moveTo>
                    <a:pt x="0" y="0"/>
                  </a:moveTo>
                  <a:lnTo>
                    <a:pt x="308" y="83"/>
                  </a:lnTo>
                  <a:lnTo>
                    <a:pt x="308" y="13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06" name="Freeform 2110"/>
            <p:cNvSpPr>
              <a:spLocks/>
            </p:cNvSpPr>
            <p:nvPr/>
          </p:nvSpPr>
          <p:spPr bwMode="auto">
            <a:xfrm>
              <a:off x="3517" y="2802"/>
              <a:ext cx="29" cy="14"/>
            </a:xfrm>
            <a:custGeom>
              <a:avLst/>
              <a:gdLst>
                <a:gd name="T0" fmla="*/ 0 w 60"/>
                <a:gd name="T1" fmla="*/ 26 h 28"/>
                <a:gd name="T2" fmla="*/ 9 w 60"/>
                <a:gd name="T3" fmla="*/ 27 h 28"/>
                <a:gd name="T4" fmla="*/ 17 w 60"/>
                <a:gd name="T5" fmla="*/ 28 h 28"/>
                <a:gd name="T6" fmla="*/ 24 w 60"/>
                <a:gd name="T7" fmla="*/ 28 h 28"/>
                <a:gd name="T8" fmla="*/ 33 w 60"/>
                <a:gd name="T9" fmla="*/ 28 h 28"/>
                <a:gd name="T10" fmla="*/ 39 w 60"/>
                <a:gd name="T11" fmla="*/ 26 h 28"/>
                <a:gd name="T12" fmla="*/ 45 w 60"/>
                <a:gd name="T13" fmla="*/ 23 h 28"/>
                <a:gd name="T14" fmla="*/ 51 w 60"/>
                <a:gd name="T15" fmla="*/ 20 h 28"/>
                <a:gd name="T16" fmla="*/ 55 w 60"/>
                <a:gd name="T17" fmla="*/ 16 h 28"/>
                <a:gd name="T18" fmla="*/ 57 w 60"/>
                <a:gd name="T19" fmla="*/ 11 h 28"/>
                <a:gd name="T20" fmla="*/ 59 w 60"/>
                <a:gd name="T21" fmla="*/ 6 h 28"/>
                <a:gd name="T22" fmla="*/ 60 w 60"/>
                <a:gd name="T23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0" h="28">
                  <a:moveTo>
                    <a:pt x="0" y="26"/>
                  </a:moveTo>
                  <a:lnTo>
                    <a:pt x="9" y="27"/>
                  </a:lnTo>
                  <a:lnTo>
                    <a:pt x="17" y="28"/>
                  </a:lnTo>
                  <a:lnTo>
                    <a:pt x="24" y="28"/>
                  </a:lnTo>
                  <a:lnTo>
                    <a:pt x="33" y="28"/>
                  </a:lnTo>
                  <a:lnTo>
                    <a:pt x="39" y="26"/>
                  </a:lnTo>
                  <a:lnTo>
                    <a:pt x="45" y="23"/>
                  </a:lnTo>
                  <a:lnTo>
                    <a:pt x="51" y="20"/>
                  </a:lnTo>
                  <a:lnTo>
                    <a:pt x="55" y="16"/>
                  </a:lnTo>
                  <a:lnTo>
                    <a:pt x="57" y="11"/>
                  </a:lnTo>
                  <a:lnTo>
                    <a:pt x="59" y="6"/>
                  </a:lnTo>
                  <a:lnTo>
                    <a:pt x="6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07" name="Line 2111"/>
            <p:cNvSpPr>
              <a:spLocks noChangeShapeType="1"/>
            </p:cNvSpPr>
            <p:nvPr/>
          </p:nvSpPr>
          <p:spPr bwMode="auto">
            <a:xfrm flipH="1" flipV="1">
              <a:off x="3471" y="2805"/>
              <a:ext cx="46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08" name="Freeform 2112"/>
            <p:cNvSpPr>
              <a:spLocks/>
            </p:cNvSpPr>
            <p:nvPr/>
          </p:nvSpPr>
          <p:spPr bwMode="auto">
            <a:xfrm>
              <a:off x="3442" y="2773"/>
              <a:ext cx="29" cy="32"/>
            </a:xfrm>
            <a:custGeom>
              <a:avLst/>
              <a:gdLst>
                <a:gd name="T0" fmla="*/ 0 w 60"/>
                <a:gd name="T1" fmla="*/ 0 h 58"/>
                <a:gd name="T2" fmla="*/ 1 w 60"/>
                <a:gd name="T3" fmla="*/ 6 h 58"/>
                <a:gd name="T4" fmla="*/ 3 w 60"/>
                <a:gd name="T5" fmla="*/ 13 h 58"/>
                <a:gd name="T6" fmla="*/ 6 w 60"/>
                <a:gd name="T7" fmla="*/ 19 h 58"/>
                <a:gd name="T8" fmla="*/ 9 w 60"/>
                <a:gd name="T9" fmla="*/ 25 h 58"/>
                <a:gd name="T10" fmla="*/ 15 w 60"/>
                <a:gd name="T11" fmla="*/ 32 h 58"/>
                <a:gd name="T12" fmla="*/ 21 w 60"/>
                <a:gd name="T13" fmla="*/ 37 h 58"/>
                <a:gd name="T14" fmla="*/ 28 w 60"/>
                <a:gd name="T15" fmla="*/ 42 h 58"/>
                <a:gd name="T16" fmla="*/ 36 w 60"/>
                <a:gd name="T17" fmla="*/ 48 h 58"/>
                <a:gd name="T18" fmla="*/ 43 w 60"/>
                <a:gd name="T19" fmla="*/ 52 h 58"/>
                <a:gd name="T20" fmla="*/ 51 w 60"/>
                <a:gd name="T21" fmla="*/ 55 h 58"/>
                <a:gd name="T22" fmla="*/ 60 w 60"/>
                <a:gd name="T23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0" h="58">
                  <a:moveTo>
                    <a:pt x="0" y="0"/>
                  </a:moveTo>
                  <a:lnTo>
                    <a:pt x="1" y="6"/>
                  </a:lnTo>
                  <a:lnTo>
                    <a:pt x="3" y="13"/>
                  </a:lnTo>
                  <a:lnTo>
                    <a:pt x="6" y="19"/>
                  </a:lnTo>
                  <a:lnTo>
                    <a:pt x="9" y="25"/>
                  </a:lnTo>
                  <a:lnTo>
                    <a:pt x="15" y="32"/>
                  </a:lnTo>
                  <a:lnTo>
                    <a:pt x="21" y="37"/>
                  </a:lnTo>
                  <a:lnTo>
                    <a:pt x="28" y="42"/>
                  </a:lnTo>
                  <a:lnTo>
                    <a:pt x="36" y="48"/>
                  </a:lnTo>
                  <a:lnTo>
                    <a:pt x="43" y="52"/>
                  </a:lnTo>
                  <a:lnTo>
                    <a:pt x="51" y="55"/>
                  </a:lnTo>
                  <a:lnTo>
                    <a:pt x="60" y="5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09" name="Line 2113"/>
            <p:cNvSpPr>
              <a:spLocks noChangeShapeType="1"/>
            </p:cNvSpPr>
            <p:nvPr/>
          </p:nvSpPr>
          <p:spPr bwMode="auto">
            <a:xfrm flipV="1">
              <a:off x="3442" y="2745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39010" name="Group 2114"/>
          <p:cNvGrpSpPr>
            <a:grpSpLocks/>
          </p:cNvGrpSpPr>
          <p:nvPr/>
        </p:nvGrpSpPr>
        <p:grpSpPr bwMode="auto">
          <a:xfrm>
            <a:off x="5380038" y="2446338"/>
            <a:ext cx="1169987" cy="1165225"/>
            <a:chOff x="3389" y="1541"/>
            <a:chExt cx="737" cy="734"/>
          </a:xfrm>
        </p:grpSpPr>
        <p:sp>
          <p:nvSpPr>
            <p:cNvPr id="339011" name="Line 2115"/>
            <p:cNvSpPr>
              <a:spLocks noChangeShapeType="1"/>
            </p:cNvSpPr>
            <p:nvPr/>
          </p:nvSpPr>
          <p:spPr bwMode="auto">
            <a:xfrm flipH="1">
              <a:off x="3514" y="1541"/>
              <a:ext cx="6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12" name="Line 2116"/>
            <p:cNvSpPr>
              <a:spLocks noChangeShapeType="1"/>
            </p:cNvSpPr>
            <p:nvPr/>
          </p:nvSpPr>
          <p:spPr bwMode="auto">
            <a:xfrm flipV="1">
              <a:off x="3581" y="1641"/>
              <a:ext cx="0" cy="5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13" name="Freeform 2117"/>
            <p:cNvSpPr>
              <a:spLocks/>
            </p:cNvSpPr>
            <p:nvPr/>
          </p:nvSpPr>
          <p:spPr bwMode="auto">
            <a:xfrm>
              <a:off x="3567" y="2175"/>
              <a:ext cx="32" cy="100"/>
            </a:xfrm>
            <a:custGeom>
              <a:avLst/>
              <a:gdLst>
                <a:gd name="T0" fmla="*/ 0 w 65"/>
                <a:gd name="T1" fmla="*/ 0 h 198"/>
                <a:gd name="T2" fmla="*/ 65 w 65"/>
                <a:gd name="T3" fmla="*/ 0 h 198"/>
                <a:gd name="T4" fmla="*/ 33 w 65"/>
                <a:gd name="T5" fmla="*/ 198 h 198"/>
                <a:gd name="T6" fmla="*/ 0 w 65"/>
                <a:gd name="T7" fmla="*/ 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198">
                  <a:moveTo>
                    <a:pt x="0" y="0"/>
                  </a:moveTo>
                  <a:lnTo>
                    <a:pt x="65" y="0"/>
                  </a:lnTo>
                  <a:lnTo>
                    <a:pt x="33" y="1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14" name="Freeform 2118"/>
            <p:cNvSpPr>
              <a:spLocks/>
            </p:cNvSpPr>
            <p:nvPr/>
          </p:nvSpPr>
          <p:spPr bwMode="auto">
            <a:xfrm>
              <a:off x="3567" y="2175"/>
              <a:ext cx="32" cy="100"/>
            </a:xfrm>
            <a:custGeom>
              <a:avLst/>
              <a:gdLst>
                <a:gd name="T0" fmla="*/ 0 w 65"/>
                <a:gd name="T1" fmla="*/ 0 h 198"/>
                <a:gd name="T2" fmla="*/ 65 w 65"/>
                <a:gd name="T3" fmla="*/ 0 h 198"/>
                <a:gd name="T4" fmla="*/ 33 w 65"/>
                <a:gd name="T5" fmla="*/ 198 h 198"/>
                <a:gd name="T6" fmla="*/ 0 w 65"/>
                <a:gd name="T7" fmla="*/ 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198">
                  <a:moveTo>
                    <a:pt x="0" y="0"/>
                  </a:moveTo>
                  <a:lnTo>
                    <a:pt x="65" y="0"/>
                  </a:lnTo>
                  <a:lnTo>
                    <a:pt x="33" y="19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15" name="Freeform 2119"/>
            <p:cNvSpPr>
              <a:spLocks/>
            </p:cNvSpPr>
            <p:nvPr/>
          </p:nvSpPr>
          <p:spPr bwMode="auto">
            <a:xfrm>
              <a:off x="3567" y="1541"/>
              <a:ext cx="32" cy="100"/>
            </a:xfrm>
            <a:custGeom>
              <a:avLst/>
              <a:gdLst>
                <a:gd name="T0" fmla="*/ 0 w 65"/>
                <a:gd name="T1" fmla="*/ 198 h 198"/>
                <a:gd name="T2" fmla="*/ 65 w 65"/>
                <a:gd name="T3" fmla="*/ 198 h 198"/>
                <a:gd name="T4" fmla="*/ 33 w 65"/>
                <a:gd name="T5" fmla="*/ 0 h 198"/>
                <a:gd name="T6" fmla="*/ 0 w 65"/>
                <a:gd name="T7" fmla="*/ 198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198">
                  <a:moveTo>
                    <a:pt x="0" y="198"/>
                  </a:moveTo>
                  <a:lnTo>
                    <a:pt x="65" y="198"/>
                  </a:lnTo>
                  <a:lnTo>
                    <a:pt x="33" y="0"/>
                  </a:lnTo>
                  <a:lnTo>
                    <a:pt x="0" y="198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16" name="Freeform 2120"/>
            <p:cNvSpPr>
              <a:spLocks/>
            </p:cNvSpPr>
            <p:nvPr/>
          </p:nvSpPr>
          <p:spPr bwMode="auto">
            <a:xfrm>
              <a:off x="3567" y="1541"/>
              <a:ext cx="32" cy="100"/>
            </a:xfrm>
            <a:custGeom>
              <a:avLst/>
              <a:gdLst>
                <a:gd name="T0" fmla="*/ 0 w 65"/>
                <a:gd name="T1" fmla="*/ 198 h 198"/>
                <a:gd name="T2" fmla="*/ 65 w 65"/>
                <a:gd name="T3" fmla="*/ 198 h 198"/>
                <a:gd name="T4" fmla="*/ 33 w 65"/>
                <a:gd name="T5" fmla="*/ 0 h 198"/>
                <a:gd name="T6" fmla="*/ 0 w 65"/>
                <a:gd name="T7" fmla="*/ 198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198">
                  <a:moveTo>
                    <a:pt x="0" y="198"/>
                  </a:moveTo>
                  <a:lnTo>
                    <a:pt x="65" y="198"/>
                  </a:lnTo>
                  <a:lnTo>
                    <a:pt x="33" y="0"/>
                  </a:lnTo>
                  <a:lnTo>
                    <a:pt x="0" y="198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17" name="Freeform 2121"/>
            <p:cNvSpPr>
              <a:spLocks/>
            </p:cNvSpPr>
            <p:nvPr/>
          </p:nvSpPr>
          <p:spPr bwMode="auto">
            <a:xfrm>
              <a:off x="3389" y="1869"/>
              <a:ext cx="157" cy="78"/>
            </a:xfrm>
            <a:custGeom>
              <a:avLst/>
              <a:gdLst>
                <a:gd name="T0" fmla="*/ 308 w 308"/>
                <a:gd name="T1" fmla="*/ 155 h 155"/>
                <a:gd name="T2" fmla="*/ 0 w 308"/>
                <a:gd name="T3" fmla="*/ 0 h 155"/>
                <a:gd name="T4" fmla="*/ 308 w 308"/>
                <a:gd name="T5" fmla="*/ 11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8" h="155">
                  <a:moveTo>
                    <a:pt x="308" y="155"/>
                  </a:moveTo>
                  <a:lnTo>
                    <a:pt x="0" y="0"/>
                  </a:lnTo>
                  <a:lnTo>
                    <a:pt x="308" y="1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18" name="Line 2122"/>
            <p:cNvSpPr>
              <a:spLocks noChangeShapeType="1"/>
            </p:cNvSpPr>
            <p:nvPr/>
          </p:nvSpPr>
          <p:spPr bwMode="auto">
            <a:xfrm>
              <a:off x="3503" y="1872"/>
              <a:ext cx="0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19" name="Line 2123"/>
            <p:cNvSpPr>
              <a:spLocks noChangeShapeType="1"/>
            </p:cNvSpPr>
            <p:nvPr/>
          </p:nvSpPr>
          <p:spPr bwMode="auto">
            <a:xfrm flipH="1">
              <a:off x="3514" y="2275"/>
              <a:ext cx="6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39020" name="Group 2124"/>
          <p:cNvGrpSpPr>
            <a:grpSpLocks/>
          </p:cNvGrpSpPr>
          <p:nvPr/>
        </p:nvGrpSpPr>
        <p:grpSpPr bwMode="auto">
          <a:xfrm>
            <a:off x="7613650" y="2446338"/>
            <a:ext cx="831850" cy="582612"/>
            <a:chOff x="4796" y="1541"/>
            <a:chExt cx="524" cy="367"/>
          </a:xfrm>
        </p:grpSpPr>
        <p:sp>
          <p:nvSpPr>
            <p:cNvPr id="339021" name="Line 2125"/>
            <p:cNvSpPr>
              <a:spLocks noChangeShapeType="1"/>
            </p:cNvSpPr>
            <p:nvPr/>
          </p:nvSpPr>
          <p:spPr bwMode="auto">
            <a:xfrm>
              <a:off x="4796" y="1908"/>
              <a:ext cx="5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22" name="Line 2126"/>
            <p:cNvSpPr>
              <a:spLocks noChangeShapeType="1"/>
            </p:cNvSpPr>
            <p:nvPr/>
          </p:nvSpPr>
          <p:spPr bwMode="auto">
            <a:xfrm>
              <a:off x="4828" y="1541"/>
              <a:ext cx="49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23" name="Line 2127"/>
            <p:cNvSpPr>
              <a:spLocks noChangeShapeType="1"/>
            </p:cNvSpPr>
            <p:nvPr/>
          </p:nvSpPr>
          <p:spPr bwMode="auto">
            <a:xfrm flipV="1">
              <a:off x="5252" y="1641"/>
              <a:ext cx="0" cy="1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24" name="Freeform 2128"/>
            <p:cNvSpPr>
              <a:spLocks/>
            </p:cNvSpPr>
            <p:nvPr/>
          </p:nvSpPr>
          <p:spPr bwMode="auto">
            <a:xfrm>
              <a:off x="5238" y="1808"/>
              <a:ext cx="32" cy="100"/>
            </a:xfrm>
            <a:custGeom>
              <a:avLst/>
              <a:gdLst>
                <a:gd name="T0" fmla="*/ 0 w 66"/>
                <a:gd name="T1" fmla="*/ 0 h 198"/>
                <a:gd name="T2" fmla="*/ 66 w 66"/>
                <a:gd name="T3" fmla="*/ 0 h 198"/>
                <a:gd name="T4" fmla="*/ 33 w 66"/>
                <a:gd name="T5" fmla="*/ 198 h 198"/>
                <a:gd name="T6" fmla="*/ 0 w 66"/>
                <a:gd name="T7" fmla="*/ 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" h="198">
                  <a:moveTo>
                    <a:pt x="0" y="0"/>
                  </a:moveTo>
                  <a:lnTo>
                    <a:pt x="66" y="0"/>
                  </a:lnTo>
                  <a:lnTo>
                    <a:pt x="33" y="1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25" name="Freeform 2129"/>
            <p:cNvSpPr>
              <a:spLocks/>
            </p:cNvSpPr>
            <p:nvPr/>
          </p:nvSpPr>
          <p:spPr bwMode="auto">
            <a:xfrm>
              <a:off x="5238" y="1808"/>
              <a:ext cx="32" cy="100"/>
            </a:xfrm>
            <a:custGeom>
              <a:avLst/>
              <a:gdLst>
                <a:gd name="T0" fmla="*/ 0 w 66"/>
                <a:gd name="T1" fmla="*/ 0 h 198"/>
                <a:gd name="T2" fmla="*/ 66 w 66"/>
                <a:gd name="T3" fmla="*/ 0 h 198"/>
                <a:gd name="T4" fmla="*/ 33 w 66"/>
                <a:gd name="T5" fmla="*/ 198 h 198"/>
                <a:gd name="T6" fmla="*/ 0 w 66"/>
                <a:gd name="T7" fmla="*/ 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" h="198">
                  <a:moveTo>
                    <a:pt x="0" y="0"/>
                  </a:moveTo>
                  <a:lnTo>
                    <a:pt x="66" y="0"/>
                  </a:lnTo>
                  <a:lnTo>
                    <a:pt x="33" y="19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26" name="Freeform 2130"/>
            <p:cNvSpPr>
              <a:spLocks/>
            </p:cNvSpPr>
            <p:nvPr/>
          </p:nvSpPr>
          <p:spPr bwMode="auto">
            <a:xfrm>
              <a:off x="5238" y="1541"/>
              <a:ext cx="32" cy="100"/>
            </a:xfrm>
            <a:custGeom>
              <a:avLst/>
              <a:gdLst>
                <a:gd name="T0" fmla="*/ 0 w 66"/>
                <a:gd name="T1" fmla="*/ 198 h 198"/>
                <a:gd name="T2" fmla="*/ 66 w 66"/>
                <a:gd name="T3" fmla="*/ 198 h 198"/>
                <a:gd name="T4" fmla="*/ 33 w 66"/>
                <a:gd name="T5" fmla="*/ 0 h 198"/>
                <a:gd name="T6" fmla="*/ 0 w 66"/>
                <a:gd name="T7" fmla="*/ 198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" h="198">
                  <a:moveTo>
                    <a:pt x="0" y="198"/>
                  </a:moveTo>
                  <a:lnTo>
                    <a:pt x="66" y="198"/>
                  </a:lnTo>
                  <a:lnTo>
                    <a:pt x="33" y="0"/>
                  </a:lnTo>
                  <a:lnTo>
                    <a:pt x="0" y="198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27" name="Freeform 2131"/>
            <p:cNvSpPr>
              <a:spLocks/>
            </p:cNvSpPr>
            <p:nvPr/>
          </p:nvSpPr>
          <p:spPr bwMode="auto">
            <a:xfrm>
              <a:off x="5238" y="1541"/>
              <a:ext cx="32" cy="100"/>
            </a:xfrm>
            <a:custGeom>
              <a:avLst/>
              <a:gdLst>
                <a:gd name="T0" fmla="*/ 0 w 66"/>
                <a:gd name="T1" fmla="*/ 198 h 198"/>
                <a:gd name="T2" fmla="*/ 66 w 66"/>
                <a:gd name="T3" fmla="*/ 198 h 198"/>
                <a:gd name="T4" fmla="*/ 33 w 66"/>
                <a:gd name="T5" fmla="*/ 0 h 198"/>
                <a:gd name="T6" fmla="*/ 0 w 66"/>
                <a:gd name="T7" fmla="*/ 198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" h="198">
                  <a:moveTo>
                    <a:pt x="0" y="198"/>
                  </a:moveTo>
                  <a:lnTo>
                    <a:pt x="66" y="198"/>
                  </a:lnTo>
                  <a:lnTo>
                    <a:pt x="33" y="0"/>
                  </a:lnTo>
                  <a:lnTo>
                    <a:pt x="0" y="198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28" name="Freeform 2132"/>
            <p:cNvSpPr>
              <a:spLocks/>
            </p:cNvSpPr>
            <p:nvPr/>
          </p:nvSpPr>
          <p:spPr bwMode="auto">
            <a:xfrm>
              <a:off x="5060" y="1787"/>
              <a:ext cx="156" cy="78"/>
            </a:xfrm>
            <a:custGeom>
              <a:avLst/>
              <a:gdLst>
                <a:gd name="T0" fmla="*/ 309 w 309"/>
                <a:gd name="T1" fmla="*/ 155 h 155"/>
                <a:gd name="T2" fmla="*/ 0 w 309"/>
                <a:gd name="T3" fmla="*/ 0 h 155"/>
                <a:gd name="T4" fmla="*/ 309 w 309"/>
                <a:gd name="T5" fmla="*/ 12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9" h="155">
                  <a:moveTo>
                    <a:pt x="309" y="155"/>
                  </a:moveTo>
                  <a:lnTo>
                    <a:pt x="0" y="0"/>
                  </a:lnTo>
                  <a:lnTo>
                    <a:pt x="309" y="1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29" name="Line 2133"/>
            <p:cNvSpPr>
              <a:spLocks noChangeShapeType="1"/>
            </p:cNvSpPr>
            <p:nvPr/>
          </p:nvSpPr>
          <p:spPr bwMode="auto">
            <a:xfrm>
              <a:off x="5174" y="1790"/>
              <a:ext cx="0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30" name="Line 2134"/>
            <p:cNvSpPr>
              <a:spLocks noChangeShapeType="1"/>
            </p:cNvSpPr>
            <p:nvPr/>
          </p:nvSpPr>
          <p:spPr bwMode="auto">
            <a:xfrm flipH="1" flipV="1">
              <a:off x="5060" y="1662"/>
              <a:ext cx="156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31" name="Freeform 2135"/>
            <p:cNvSpPr>
              <a:spLocks/>
            </p:cNvSpPr>
            <p:nvPr/>
          </p:nvSpPr>
          <p:spPr bwMode="auto">
            <a:xfrm>
              <a:off x="5060" y="1602"/>
              <a:ext cx="28" cy="32"/>
            </a:xfrm>
            <a:custGeom>
              <a:avLst/>
              <a:gdLst>
                <a:gd name="T0" fmla="*/ 0 w 52"/>
                <a:gd name="T1" fmla="*/ 0 h 62"/>
                <a:gd name="T2" fmla="*/ 1 w 52"/>
                <a:gd name="T3" fmla="*/ 8 h 62"/>
                <a:gd name="T4" fmla="*/ 2 w 52"/>
                <a:gd name="T5" fmla="*/ 14 h 62"/>
                <a:gd name="T6" fmla="*/ 6 w 52"/>
                <a:gd name="T7" fmla="*/ 21 h 62"/>
                <a:gd name="T8" fmla="*/ 10 w 52"/>
                <a:gd name="T9" fmla="*/ 28 h 62"/>
                <a:gd name="T10" fmla="*/ 15 w 52"/>
                <a:gd name="T11" fmla="*/ 34 h 62"/>
                <a:gd name="T12" fmla="*/ 20 w 52"/>
                <a:gd name="T13" fmla="*/ 41 h 62"/>
                <a:gd name="T14" fmla="*/ 28 w 52"/>
                <a:gd name="T15" fmla="*/ 47 h 62"/>
                <a:gd name="T16" fmla="*/ 35 w 52"/>
                <a:gd name="T17" fmla="*/ 53 h 62"/>
                <a:gd name="T18" fmla="*/ 43 w 52"/>
                <a:gd name="T19" fmla="*/ 58 h 62"/>
                <a:gd name="T20" fmla="*/ 52 w 52"/>
                <a:gd name="T21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2" h="62">
                  <a:moveTo>
                    <a:pt x="0" y="0"/>
                  </a:moveTo>
                  <a:lnTo>
                    <a:pt x="1" y="8"/>
                  </a:lnTo>
                  <a:lnTo>
                    <a:pt x="2" y="14"/>
                  </a:lnTo>
                  <a:lnTo>
                    <a:pt x="6" y="21"/>
                  </a:lnTo>
                  <a:lnTo>
                    <a:pt x="10" y="28"/>
                  </a:lnTo>
                  <a:lnTo>
                    <a:pt x="15" y="34"/>
                  </a:lnTo>
                  <a:lnTo>
                    <a:pt x="20" y="41"/>
                  </a:lnTo>
                  <a:lnTo>
                    <a:pt x="28" y="47"/>
                  </a:lnTo>
                  <a:lnTo>
                    <a:pt x="35" y="53"/>
                  </a:lnTo>
                  <a:lnTo>
                    <a:pt x="43" y="58"/>
                  </a:lnTo>
                  <a:lnTo>
                    <a:pt x="52" y="6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32" name="Freeform 2136"/>
            <p:cNvSpPr>
              <a:spLocks/>
            </p:cNvSpPr>
            <p:nvPr/>
          </p:nvSpPr>
          <p:spPr bwMode="auto">
            <a:xfrm>
              <a:off x="5060" y="1587"/>
              <a:ext cx="53" cy="15"/>
            </a:xfrm>
            <a:custGeom>
              <a:avLst/>
              <a:gdLst>
                <a:gd name="T0" fmla="*/ 106 w 106"/>
                <a:gd name="T1" fmla="*/ 20 h 32"/>
                <a:gd name="T2" fmla="*/ 97 w 106"/>
                <a:gd name="T3" fmla="*/ 14 h 32"/>
                <a:gd name="T4" fmla="*/ 89 w 106"/>
                <a:gd name="T5" fmla="*/ 10 h 32"/>
                <a:gd name="T6" fmla="*/ 79 w 106"/>
                <a:gd name="T7" fmla="*/ 6 h 32"/>
                <a:gd name="T8" fmla="*/ 71 w 106"/>
                <a:gd name="T9" fmla="*/ 3 h 32"/>
                <a:gd name="T10" fmla="*/ 61 w 106"/>
                <a:gd name="T11" fmla="*/ 1 h 32"/>
                <a:gd name="T12" fmla="*/ 53 w 106"/>
                <a:gd name="T13" fmla="*/ 0 h 32"/>
                <a:gd name="T14" fmla="*/ 43 w 106"/>
                <a:gd name="T15" fmla="*/ 0 h 32"/>
                <a:gd name="T16" fmla="*/ 36 w 106"/>
                <a:gd name="T17" fmla="*/ 0 h 32"/>
                <a:gd name="T18" fmla="*/ 28 w 106"/>
                <a:gd name="T19" fmla="*/ 2 h 32"/>
                <a:gd name="T20" fmla="*/ 21 w 106"/>
                <a:gd name="T21" fmla="*/ 4 h 32"/>
                <a:gd name="T22" fmla="*/ 15 w 106"/>
                <a:gd name="T23" fmla="*/ 7 h 32"/>
                <a:gd name="T24" fmla="*/ 10 w 106"/>
                <a:gd name="T25" fmla="*/ 11 h 32"/>
                <a:gd name="T26" fmla="*/ 6 w 106"/>
                <a:gd name="T27" fmla="*/ 15 h 32"/>
                <a:gd name="T28" fmla="*/ 2 w 106"/>
                <a:gd name="T29" fmla="*/ 21 h 32"/>
                <a:gd name="T30" fmla="*/ 1 w 106"/>
                <a:gd name="T31" fmla="*/ 26 h 32"/>
                <a:gd name="T32" fmla="*/ 0 w 106"/>
                <a:gd name="T33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6" h="32">
                  <a:moveTo>
                    <a:pt x="106" y="20"/>
                  </a:moveTo>
                  <a:lnTo>
                    <a:pt x="97" y="14"/>
                  </a:lnTo>
                  <a:lnTo>
                    <a:pt x="89" y="10"/>
                  </a:lnTo>
                  <a:lnTo>
                    <a:pt x="79" y="6"/>
                  </a:lnTo>
                  <a:lnTo>
                    <a:pt x="71" y="3"/>
                  </a:lnTo>
                  <a:lnTo>
                    <a:pt x="61" y="1"/>
                  </a:lnTo>
                  <a:lnTo>
                    <a:pt x="53" y="0"/>
                  </a:lnTo>
                  <a:lnTo>
                    <a:pt x="43" y="0"/>
                  </a:lnTo>
                  <a:lnTo>
                    <a:pt x="36" y="0"/>
                  </a:lnTo>
                  <a:lnTo>
                    <a:pt x="28" y="2"/>
                  </a:lnTo>
                  <a:lnTo>
                    <a:pt x="21" y="4"/>
                  </a:lnTo>
                  <a:lnTo>
                    <a:pt x="15" y="7"/>
                  </a:lnTo>
                  <a:lnTo>
                    <a:pt x="10" y="11"/>
                  </a:lnTo>
                  <a:lnTo>
                    <a:pt x="6" y="15"/>
                  </a:lnTo>
                  <a:lnTo>
                    <a:pt x="2" y="21"/>
                  </a:lnTo>
                  <a:lnTo>
                    <a:pt x="1" y="26"/>
                  </a:lnTo>
                  <a:lnTo>
                    <a:pt x="0" y="3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33" name="Freeform 2137"/>
            <p:cNvSpPr>
              <a:spLocks/>
            </p:cNvSpPr>
            <p:nvPr/>
          </p:nvSpPr>
          <p:spPr bwMode="auto">
            <a:xfrm>
              <a:off x="5113" y="1598"/>
              <a:ext cx="103" cy="71"/>
            </a:xfrm>
            <a:custGeom>
              <a:avLst/>
              <a:gdLst>
                <a:gd name="T0" fmla="*/ 0 w 203"/>
                <a:gd name="T1" fmla="*/ 0 h 144"/>
                <a:gd name="T2" fmla="*/ 203 w 203"/>
                <a:gd name="T3" fmla="*/ 144 h 144"/>
                <a:gd name="T4" fmla="*/ 203 w 203"/>
                <a:gd name="T5" fmla="*/ 47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3" h="144">
                  <a:moveTo>
                    <a:pt x="0" y="0"/>
                  </a:moveTo>
                  <a:lnTo>
                    <a:pt x="203" y="144"/>
                  </a:lnTo>
                  <a:lnTo>
                    <a:pt x="203" y="4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39034" name="Group 2138"/>
          <p:cNvGrpSpPr>
            <a:grpSpLocks/>
          </p:cNvGrpSpPr>
          <p:nvPr/>
        </p:nvGrpSpPr>
        <p:grpSpPr bwMode="auto">
          <a:xfrm>
            <a:off x="7116763" y="1852613"/>
            <a:ext cx="604837" cy="701675"/>
            <a:chOff x="4483" y="1167"/>
            <a:chExt cx="381" cy="442"/>
          </a:xfrm>
        </p:grpSpPr>
        <p:sp>
          <p:nvSpPr>
            <p:cNvPr id="339035" name="Line 2139"/>
            <p:cNvSpPr>
              <a:spLocks noChangeShapeType="1"/>
            </p:cNvSpPr>
            <p:nvPr/>
          </p:nvSpPr>
          <p:spPr bwMode="auto">
            <a:xfrm flipV="1">
              <a:off x="4483" y="1295"/>
              <a:ext cx="0" cy="3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36" name="Line 2140"/>
            <p:cNvSpPr>
              <a:spLocks noChangeShapeType="1"/>
            </p:cNvSpPr>
            <p:nvPr/>
          </p:nvSpPr>
          <p:spPr bwMode="auto">
            <a:xfrm flipV="1">
              <a:off x="4864" y="1295"/>
              <a:ext cx="0" cy="2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37" name="Line 2141"/>
            <p:cNvSpPr>
              <a:spLocks noChangeShapeType="1"/>
            </p:cNvSpPr>
            <p:nvPr/>
          </p:nvSpPr>
          <p:spPr bwMode="auto">
            <a:xfrm>
              <a:off x="4582" y="1363"/>
              <a:ext cx="17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38" name="Freeform 2142"/>
            <p:cNvSpPr>
              <a:spLocks/>
            </p:cNvSpPr>
            <p:nvPr/>
          </p:nvSpPr>
          <p:spPr bwMode="auto">
            <a:xfrm>
              <a:off x="4483" y="1345"/>
              <a:ext cx="99" cy="32"/>
            </a:xfrm>
            <a:custGeom>
              <a:avLst/>
              <a:gdLst>
                <a:gd name="T0" fmla="*/ 197 w 197"/>
                <a:gd name="T1" fmla="*/ 0 h 66"/>
                <a:gd name="T2" fmla="*/ 197 w 197"/>
                <a:gd name="T3" fmla="*/ 66 h 66"/>
                <a:gd name="T4" fmla="*/ 0 w 197"/>
                <a:gd name="T5" fmla="*/ 34 h 66"/>
                <a:gd name="T6" fmla="*/ 197 w 197"/>
                <a:gd name="T7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7" h="66">
                  <a:moveTo>
                    <a:pt x="197" y="0"/>
                  </a:moveTo>
                  <a:lnTo>
                    <a:pt x="197" y="66"/>
                  </a:lnTo>
                  <a:lnTo>
                    <a:pt x="0" y="34"/>
                  </a:lnTo>
                  <a:lnTo>
                    <a:pt x="197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39" name="Freeform 2143"/>
            <p:cNvSpPr>
              <a:spLocks/>
            </p:cNvSpPr>
            <p:nvPr/>
          </p:nvSpPr>
          <p:spPr bwMode="auto">
            <a:xfrm>
              <a:off x="4483" y="1345"/>
              <a:ext cx="99" cy="32"/>
            </a:xfrm>
            <a:custGeom>
              <a:avLst/>
              <a:gdLst>
                <a:gd name="T0" fmla="*/ 197 w 197"/>
                <a:gd name="T1" fmla="*/ 0 h 66"/>
                <a:gd name="T2" fmla="*/ 197 w 197"/>
                <a:gd name="T3" fmla="*/ 66 h 66"/>
                <a:gd name="T4" fmla="*/ 0 w 197"/>
                <a:gd name="T5" fmla="*/ 34 h 66"/>
                <a:gd name="T6" fmla="*/ 197 w 197"/>
                <a:gd name="T7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7" h="66">
                  <a:moveTo>
                    <a:pt x="197" y="0"/>
                  </a:moveTo>
                  <a:lnTo>
                    <a:pt x="197" y="66"/>
                  </a:lnTo>
                  <a:lnTo>
                    <a:pt x="0" y="34"/>
                  </a:lnTo>
                  <a:lnTo>
                    <a:pt x="197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40" name="Freeform 2144"/>
            <p:cNvSpPr>
              <a:spLocks/>
            </p:cNvSpPr>
            <p:nvPr/>
          </p:nvSpPr>
          <p:spPr bwMode="auto">
            <a:xfrm>
              <a:off x="4760" y="1345"/>
              <a:ext cx="104" cy="32"/>
            </a:xfrm>
            <a:custGeom>
              <a:avLst/>
              <a:gdLst>
                <a:gd name="T0" fmla="*/ 0 w 198"/>
                <a:gd name="T1" fmla="*/ 0 h 66"/>
                <a:gd name="T2" fmla="*/ 0 w 198"/>
                <a:gd name="T3" fmla="*/ 66 h 66"/>
                <a:gd name="T4" fmla="*/ 198 w 198"/>
                <a:gd name="T5" fmla="*/ 34 h 66"/>
                <a:gd name="T6" fmla="*/ 0 w 198"/>
                <a:gd name="T7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8" h="66">
                  <a:moveTo>
                    <a:pt x="0" y="0"/>
                  </a:moveTo>
                  <a:lnTo>
                    <a:pt x="0" y="66"/>
                  </a:lnTo>
                  <a:lnTo>
                    <a:pt x="198" y="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41" name="Freeform 2145"/>
            <p:cNvSpPr>
              <a:spLocks/>
            </p:cNvSpPr>
            <p:nvPr/>
          </p:nvSpPr>
          <p:spPr bwMode="auto">
            <a:xfrm>
              <a:off x="4760" y="1345"/>
              <a:ext cx="104" cy="32"/>
            </a:xfrm>
            <a:custGeom>
              <a:avLst/>
              <a:gdLst>
                <a:gd name="T0" fmla="*/ 0 w 198"/>
                <a:gd name="T1" fmla="*/ 0 h 66"/>
                <a:gd name="T2" fmla="*/ 0 w 198"/>
                <a:gd name="T3" fmla="*/ 66 h 66"/>
                <a:gd name="T4" fmla="*/ 198 w 198"/>
                <a:gd name="T5" fmla="*/ 34 h 66"/>
                <a:gd name="T6" fmla="*/ 0 w 198"/>
                <a:gd name="T7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8" h="66">
                  <a:moveTo>
                    <a:pt x="0" y="0"/>
                  </a:moveTo>
                  <a:lnTo>
                    <a:pt x="0" y="66"/>
                  </a:lnTo>
                  <a:lnTo>
                    <a:pt x="198" y="3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42" name="Freeform 2146"/>
            <p:cNvSpPr>
              <a:spLocks/>
            </p:cNvSpPr>
            <p:nvPr/>
          </p:nvSpPr>
          <p:spPr bwMode="auto">
            <a:xfrm>
              <a:off x="4536" y="1238"/>
              <a:ext cx="75" cy="86"/>
            </a:xfrm>
            <a:custGeom>
              <a:avLst/>
              <a:gdLst>
                <a:gd name="T0" fmla="*/ 0 w 147"/>
                <a:gd name="T1" fmla="*/ 171 h 171"/>
                <a:gd name="T2" fmla="*/ 60 w 147"/>
                <a:gd name="T3" fmla="*/ 171 h 171"/>
                <a:gd name="T4" fmla="*/ 67 w 147"/>
                <a:gd name="T5" fmla="*/ 171 h 171"/>
                <a:gd name="T6" fmla="*/ 75 w 147"/>
                <a:gd name="T7" fmla="*/ 169 h 171"/>
                <a:gd name="T8" fmla="*/ 83 w 147"/>
                <a:gd name="T9" fmla="*/ 166 h 171"/>
                <a:gd name="T10" fmla="*/ 91 w 147"/>
                <a:gd name="T11" fmla="*/ 162 h 171"/>
                <a:gd name="T12" fmla="*/ 98 w 147"/>
                <a:gd name="T13" fmla="*/ 156 h 171"/>
                <a:gd name="T14" fmla="*/ 105 w 147"/>
                <a:gd name="T15" fmla="*/ 150 h 171"/>
                <a:gd name="T16" fmla="*/ 113 w 147"/>
                <a:gd name="T17" fmla="*/ 143 h 171"/>
                <a:gd name="T18" fmla="*/ 119 w 147"/>
                <a:gd name="T19" fmla="*/ 134 h 171"/>
                <a:gd name="T20" fmla="*/ 125 w 147"/>
                <a:gd name="T21" fmla="*/ 126 h 171"/>
                <a:gd name="T22" fmla="*/ 131 w 147"/>
                <a:gd name="T23" fmla="*/ 116 h 171"/>
                <a:gd name="T24" fmla="*/ 136 w 147"/>
                <a:gd name="T25" fmla="*/ 106 h 171"/>
                <a:gd name="T26" fmla="*/ 140 w 147"/>
                <a:gd name="T27" fmla="*/ 96 h 171"/>
                <a:gd name="T28" fmla="*/ 143 w 147"/>
                <a:gd name="T29" fmla="*/ 86 h 171"/>
                <a:gd name="T30" fmla="*/ 145 w 147"/>
                <a:gd name="T31" fmla="*/ 75 h 171"/>
                <a:gd name="T32" fmla="*/ 146 w 147"/>
                <a:gd name="T33" fmla="*/ 65 h 171"/>
                <a:gd name="T34" fmla="*/ 147 w 147"/>
                <a:gd name="T35" fmla="*/ 55 h 171"/>
                <a:gd name="T36" fmla="*/ 146 w 147"/>
                <a:gd name="T37" fmla="*/ 46 h 171"/>
                <a:gd name="T38" fmla="*/ 145 w 147"/>
                <a:gd name="T39" fmla="*/ 36 h 171"/>
                <a:gd name="T40" fmla="*/ 143 w 147"/>
                <a:gd name="T41" fmla="*/ 29 h 171"/>
                <a:gd name="T42" fmla="*/ 140 w 147"/>
                <a:gd name="T43" fmla="*/ 22 h 171"/>
                <a:gd name="T44" fmla="*/ 136 w 147"/>
                <a:gd name="T45" fmla="*/ 15 h 171"/>
                <a:gd name="T46" fmla="*/ 131 w 147"/>
                <a:gd name="T47" fmla="*/ 10 h 171"/>
                <a:gd name="T48" fmla="*/ 125 w 147"/>
                <a:gd name="T49" fmla="*/ 6 h 171"/>
                <a:gd name="T50" fmla="*/ 120 w 147"/>
                <a:gd name="T51" fmla="*/ 3 h 171"/>
                <a:gd name="T52" fmla="*/ 113 w 147"/>
                <a:gd name="T53" fmla="*/ 1 h 171"/>
                <a:gd name="T54" fmla="*/ 106 w 147"/>
                <a:gd name="T55" fmla="*/ 0 h 171"/>
                <a:gd name="T56" fmla="*/ 46 w 147"/>
                <a:gd name="T57" fmla="*/ 0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47" h="171">
                  <a:moveTo>
                    <a:pt x="0" y="171"/>
                  </a:moveTo>
                  <a:lnTo>
                    <a:pt x="60" y="171"/>
                  </a:lnTo>
                  <a:lnTo>
                    <a:pt x="67" y="171"/>
                  </a:lnTo>
                  <a:lnTo>
                    <a:pt x="75" y="169"/>
                  </a:lnTo>
                  <a:lnTo>
                    <a:pt x="83" y="166"/>
                  </a:lnTo>
                  <a:lnTo>
                    <a:pt x="91" y="162"/>
                  </a:lnTo>
                  <a:lnTo>
                    <a:pt x="98" y="156"/>
                  </a:lnTo>
                  <a:lnTo>
                    <a:pt x="105" y="150"/>
                  </a:lnTo>
                  <a:lnTo>
                    <a:pt x="113" y="143"/>
                  </a:lnTo>
                  <a:lnTo>
                    <a:pt x="119" y="134"/>
                  </a:lnTo>
                  <a:lnTo>
                    <a:pt x="125" y="126"/>
                  </a:lnTo>
                  <a:lnTo>
                    <a:pt x="131" y="116"/>
                  </a:lnTo>
                  <a:lnTo>
                    <a:pt x="136" y="106"/>
                  </a:lnTo>
                  <a:lnTo>
                    <a:pt x="140" y="96"/>
                  </a:lnTo>
                  <a:lnTo>
                    <a:pt x="143" y="86"/>
                  </a:lnTo>
                  <a:lnTo>
                    <a:pt x="145" y="75"/>
                  </a:lnTo>
                  <a:lnTo>
                    <a:pt x="146" y="65"/>
                  </a:lnTo>
                  <a:lnTo>
                    <a:pt x="147" y="55"/>
                  </a:lnTo>
                  <a:lnTo>
                    <a:pt x="146" y="46"/>
                  </a:lnTo>
                  <a:lnTo>
                    <a:pt x="145" y="36"/>
                  </a:lnTo>
                  <a:lnTo>
                    <a:pt x="143" y="29"/>
                  </a:lnTo>
                  <a:lnTo>
                    <a:pt x="140" y="22"/>
                  </a:lnTo>
                  <a:lnTo>
                    <a:pt x="136" y="15"/>
                  </a:lnTo>
                  <a:lnTo>
                    <a:pt x="131" y="10"/>
                  </a:lnTo>
                  <a:lnTo>
                    <a:pt x="125" y="6"/>
                  </a:lnTo>
                  <a:lnTo>
                    <a:pt x="120" y="3"/>
                  </a:lnTo>
                  <a:lnTo>
                    <a:pt x="113" y="1"/>
                  </a:lnTo>
                  <a:lnTo>
                    <a:pt x="106" y="0"/>
                  </a:lnTo>
                  <a:lnTo>
                    <a:pt x="4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43" name="Freeform 2147"/>
            <p:cNvSpPr>
              <a:spLocks/>
            </p:cNvSpPr>
            <p:nvPr/>
          </p:nvSpPr>
          <p:spPr bwMode="auto">
            <a:xfrm>
              <a:off x="4536" y="1167"/>
              <a:ext cx="89" cy="157"/>
            </a:xfrm>
            <a:custGeom>
              <a:avLst/>
              <a:gdLst>
                <a:gd name="T0" fmla="*/ 106 w 176"/>
                <a:gd name="T1" fmla="*/ 137 h 308"/>
                <a:gd name="T2" fmla="*/ 113 w 176"/>
                <a:gd name="T3" fmla="*/ 137 h 308"/>
                <a:gd name="T4" fmla="*/ 119 w 176"/>
                <a:gd name="T5" fmla="*/ 134 h 308"/>
                <a:gd name="T6" fmla="*/ 125 w 176"/>
                <a:gd name="T7" fmla="*/ 131 h 308"/>
                <a:gd name="T8" fmla="*/ 133 w 176"/>
                <a:gd name="T9" fmla="*/ 128 h 308"/>
                <a:gd name="T10" fmla="*/ 139 w 176"/>
                <a:gd name="T11" fmla="*/ 123 h 308"/>
                <a:gd name="T12" fmla="*/ 145 w 176"/>
                <a:gd name="T13" fmla="*/ 117 h 308"/>
                <a:gd name="T14" fmla="*/ 152 w 176"/>
                <a:gd name="T15" fmla="*/ 110 h 308"/>
                <a:gd name="T16" fmla="*/ 157 w 176"/>
                <a:gd name="T17" fmla="*/ 103 h 308"/>
                <a:gd name="T18" fmla="*/ 161 w 176"/>
                <a:gd name="T19" fmla="*/ 94 h 308"/>
                <a:gd name="T20" fmla="*/ 165 w 176"/>
                <a:gd name="T21" fmla="*/ 86 h 308"/>
                <a:gd name="T22" fmla="*/ 170 w 176"/>
                <a:gd name="T23" fmla="*/ 78 h 308"/>
                <a:gd name="T24" fmla="*/ 173 w 176"/>
                <a:gd name="T25" fmla="*/ 68 h 308"/>
                <a:gd name="T26" fmla="*/ 174 w 176"/>
                <a:gd name="T27" fmla="*/ 60 h 308"/>
                <a:gd name="T28" fmla="*/ 176 w 176"/>
                <a:gd name="T29" fmla="*/ 50 h 308"/>
                <a:gd name="T30" fmla="*/ 176 w 176"/>
                <a:gd name="T31" fmla="*/ 42 h 308"/>
                <a:gd name="T32" fmla="*/ 175 w 176"/>
                <a:gd name="T33" fmla="*/ 34 h 308"/>
                <a:gd name="T34" fmla="*/ 174 w 176"/>
                <a:gd name="T35" fmla="*/ 26 h 308"/>
                <a:gd name="T36" fmla="*/ 172 w 176"/>
                <a:gd name="T37" fmla="*/ 20 h 308"/>
                <a:gd name="T38" fmla="*/ 168 w 176"/>
                <a:gd name="T39" fmla="*/ 13 h 308"/>
                <a:gd name="T40" fmla="*/ 164 w 176"/>
                <a:gd name="T41" fmla="*/ 9 h 308"/>
                <a:gd name="T42" fmla="*/ 160 w 176"/>
                <a:gd name="T43" fmla="*/ 5 h 308"/>
                <a:gd name="T44" fmla="*/ 155 w 176"/>
                <a:gd name="T45" fmla="*/ 2 h 308"/>
                <a:gd name="T46" fmla="*/ 148 w 176"/>
                <a:gd name="T47" fmla="*/ 1 h 308"/>
                <a:gd name="T48" fmla="*/ 142 w 176"/>
                <a:gd name="T49" fmla="*/ 0 h 308"/>
                <a:gd name="T50" fmla="*/ 82 w 176"/>
                <a:gd name="T51" fmla="*/ 0 h 308"/>
                <a:gd name="T52" fmla="*/ 0 w 176"/>
                <a:gd name="T53" fmla="*/ 308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76" h="308">
                  <a:moveTo>
                    <a:pt x="106" y="137"/>
                  </a:moveTo>
                  <a:lnTo>
                    <a:pt x="113" y="137"/>
                  </a:lnTo>
                  <a:lnTo>
                    <a:pt x="119" y="134"/>
                  </a:lnTo>
                  <a:lnTo>
                    <a:pt x="125" y="131"/>
                  </a:lnTo>
                  <a:lnTo>
                    <a:pt x="133" y="128"/>
                  </a:lnTo>
                  <a:lnTo>
                    <a:pt x="139" y="123"/>
                  </a:lnTo>
                  <a:lnTo>
                    <a:pt x="145" y="117"/>
                  </a:lnTo>
                  <a:lnTo>
                    <a:pt x="152" y="110"/>
                  </a:lnTo>
                  <a:lnTo>
                    <a:pt x="157" y="103"/>
                  </a:lnTo>
                  <a:lnTo>
                    <a:pt x="161" y="94"/>
                  </a:lnTo>
                  <a:lnTo>
                    <a:pt x="165" y="86"/>
                  </a:lnTo>
                  <a:lnTo>
                    <a:pt x="170" y="78"/>
                  </a:lnTo>
                  <a:lnTo>
                    <a:pt x="173" y="68"/>
                  </a:lnTo>
                  <a:lnTo>
                    <a:pt x="174" y="60"/>
                  </a:lnTo>
                  <a:lnTo>
                    <a:pt x="176" y="50"/>
                  </a:lnTo>
                  <a:lnTo>
                    <a:pt x="176" y="42"/>
                  </a:lnTo>
                  <a:lnTo>
                    <a:pt x="175" y="34"/>
                  </a:lnTo>
                  <a:lnTo>
                    <a:pt x="174" y="26"/>
                  </a:lnTo>
                  <a:lnTo>
                    <a:pt x="172" y="20"/>
                  </a:lnTo>
                  <a:lnTo>
                    <a:pt x="168" y="13"/>
                  </a:lnTo>
                  <a:lnTo>
                    <a:pt x="164" y="9"/>
                  </a:lnTo>
                  <a:lnTo>
                    <a:pt x="160" y="5"/>
                  </a:lnTo>
                  <a:lnTo>
                    <a:pt x="155" y="2"/>
                  </a:lnTo>
                  <a:lnTo>
                    <a:pt x="148" y="1"/>
                  </a:lnTo>
                  <a:lnTo>
                    <a:pt x="142" y="0"/>
                  </a:lnTo>
                  <a:lnTo>
                    <a:pt x="82" y="0"/>
                  </a:lnTo>
                  <a:lnTo>
                    <a:pt x="0" y="30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44" name="Line 2148"/>
            <p:cNvSpPr>
              <a:spLocks noChangeShapeType="1"/>
            </p:cNvSpPr>
            <p:nvPr/>
          </p:nvSpPr>
          <p:spPr bwMode="auto">
            <a:xfrm flipV="1">
              <a:off x="4636" y="1167"/>
              <a:ext cx="89" cy="1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45" name="Freeform 2149"/>
            <p:cNvSpPr>
              <a:spLocks/>
            </p:cNvSpPr>
            <p:nvPr/>
          </p:nvSpPr>
          <p:spPr bwMode="auto">
            <a:xfrm>
              <a:off x="4753" y="1167"/>
              <a:ext cx="32" cy="29"/>
            </a:xfrm>
            <a:custGeom>
              <a:avLst/>
              <a:gdLst>
                <a:gd name="T0" fmla="*/ 63 w 63"/>
                <a:gd name="T1" fmla="*/ 0 h 51"/>
                <a:gd name="T2" fmla="*/ 56 w 63"/>
                <a:gd name="T3" fmla="*/ 0 h 51"/>
                <a:gd name="T4" fmla="*/ 49 w 63"/>
                <a:gd name="T5" fmla="*/ 2 h 51"/>
                <a:gd name="T6" fmla="*/ 43 w 63"/>
                <a:gd name="T7" fmla="*/ 5 h 51"/>
                <a:gd name="T8" fmla="*/ 35 w 63"/>
                <a:gd name="T9" fmla="*/ 9 h 51"/>
                <a:gd name="T10" fmla="*/ 29 w 63"/>
                <a:gd name="T11" fmla="*/ 13 h 51"/>
                <a:gd name="T12" fmla="*/ 23 w 63"/>
                <a:gd name="T13" fmla="*/ 20 h 51"/>
                <a:gd name="T14" fmla="*/ 16 w 63"/>
                <a:gd name="T15" fmla="*/ 27 h 51"/>
                <a:gd name="T16" fmla="*/ 10 w 63"/>
                <a:gd name="T17" fmla="*/ 34 h 51"/>
                <a:gd name="T18" fmla="*/ 6 w 63"/>
                <a:gd name="T19" fmla="*/ 43 h 51"/>
                <a:gd name="T20" fmla="*/ 0 w 63"/>
                <a:gd name="T21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3" h="51">
                  <a:moveTo>
                    <a:pt x="63" y="0"/>
                  </a:moveTo>
                  <a:lnTo>
                    <a:pt x="56" y="0"/>
                  </a:lnTo>
                  <a:lnTo>
                    <a:pt x="49" y="2"/>
                  </a:lnTo>
                  <a:lnTo>
                    <a:pt x="43" y="5"/>
                  </a:lnTo>
                  <a:lnTo>
                    <a:pt x="35" y="9"/>
                  </a:lnTo>
                  <a:lnTo>
                    <a:pt x="29" y="13"/>
                  </a:lnTo>
                  <a:lnTo>
                    <a:pt x="23" y="20"/>
                  </a:lnTo>
                  <a:lnTo>
                    <a:pt x="16" y="27"/>
                  </a:lnTo>
                  <a:lnTo>
                    <a:pt x="10" y="34"/>
                  </a:lnTo>
                  <a:lnTo>
                    <a:pt x="6" y="43"/>
                  </a:lnTo>
                  <a:lnTo>
                    <a:pt x="0" y="5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46" name="Freeform 2150"/>
            <p:cNvSpPr>
              <a:spLocks/>
            </p:cNvSpPr>
            <p:nvPr/>
          </p:nvSpPr>
          <p:spPr bwMode="auto">
            <a:xfrm>
              <a:off x="4785" y="1167"/>
              <a:ext cx="18" cy="54"/>
            </a:xfrm>
            <a:custGeom>
              <a:avLst/>
              <a:gdLst>
                <a:gd name="T0" fmla="*/ 12 w 32"/>
                <a:gd name="T1" fmla="*/ 104 h 104"/>
                <a:gd name="T2" fmla="*/ 17 w 32"/>
                <a:gd name="T3" fmla="*/ 97 h 104"/>
                <a:gd name="T4" fmla="*/ 22 w 32"/>
                <a:gd name="T5" fmla="*/ 88 h 104"/>
                <a:gd name="T6" fmla="*/ 26 w 32"/>
                <a:gd name="T7" fmla="*/ 79 h 104"/>
                <a:gd name="T8" fmla="*/ 29 w 32"/>
                <a:gd name="T9" fmla="*/ 70 h 104"/>
                <a:gd name="T10" fmla="*/ 31 w 32"/>
                <a:gd name="T11" fmla="*/ 61 h 104"/>
                <a:gd name="T12" fmla="*/ 32 w 32"/>
                <a:gd name="T13" fmla="*/ 51 h 104"/>
                <a:gd name="T14" fmla="*/ 32 w 32"/>
                <a:gd name="T15" fmla="*/ 43 h 104"/>
                <a:gd name="T16" fmla="*/ 32 w 32"/>
                <a:gd name="T17" fmla="*/ 34 h 104"/>
                <a:gd name="T18" fmla="*/ 31 w 32"/>
                <a:gd name="T19" fmla="*/ 27 h 104"/>
                <a:gd name="T20" fmla="*/ 28 w 32"/>
                <a:gd name="T21" fmla="*/ 20 h 104"/>
                <a:gd name="T22" fmla="*/ 25 w 32"/>
                <a:gd name="T23" fmla="*/ 14 h 104"/>
                <a:gd name="T24" fmla="*/ 22 w 32"/>
                <a:gd name="T25" fmla="*/ 9 h 104"/>
                <a:gd name="T26" fmla="*/ 16 w 32"/>
                <a:gd name="T27" fmla="*/ 5 h 104"/>
                <a:gd name="T28" fmla="*/ 11 w 32"/>
                <a:gd name="T29" fmla="*/ 2 h 104"/>
                <a:gd name="T30" fmla="*/ 6 w 32"/>
                <a:gd name="T31" fmla="*/ 0 h 104"/>
                <a:gd name="T32" fmla="*/ 0 w 32"/>
                <a:gd name="T33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2" h="104">
                  <a:moveTo>
                    <a:pt x="12" y="104"/>
                  </a:moveTo>
                  <a:lnTo>
                    <a:pt x="17" y="97"/>
                  </a:lnTo>
                  <a:lnTo>
                    <a:pt x="22" y="88"/>
                  </a:lnTo>
                  <a:lnTo>
                    <a:pt x="26" y="79"/>
                  </a:lnTo>
                  <a:lnTo>
                    <a:pt x="29" y="70"/>
                  </a:lnTo>
                  <a:lnTo>
                    <a:pt x="31" y="61"/>
                  </a:lnTo>
                  <a:lnTo>
                    <a:pt x="32" y="51"/>
                  </a:lnTo>
                  <a:lnTo>
                    <a:pt x="32" y="43"/>
                  </a:lnTo>
                  <a:lnTo>
                    <a:pt x="32" y="34"/>
                  </a:lnTo>
                  <a:lnTo>
                    <a:pt x="31" y="27"/>
                  </a:lnTo>
                  <a:lnTo>
                    <a:pt x="28" y="20"/>
                  </a:lnTo>
                  <a:lnTo>
                    <a:pt x="25" y="14"/>
                  </a:lnTo>
                  <a:lnTo>
                    <a:pt x="22" y="9"/>
                  </a:lnTo>
                  <a:lnTo>
                    <a:pt x="16" y="5"/>
                  </a:lnTo>
                  <a:lnTo>
                    <a:pt x="11" y="2"/>
                  </a:lnTo>
                  <a:lnTo>
                    <a:pt x="6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47" name="Freeform 2151"/>
            <p:cNvSpPr>
              <a:spLocks/>
            </p:cNvSpPr>
            <p:nvPr/>
          </p:nvSpPr>
          <p:spPr bwMode="auto">
            <a:xfrm>
              <a:off x="4721" y="1221"/>
              <a:ext cx="72" cy="103"/>
            </a:xfrm>
            <a:custGeom>
              <a:avLst/>
              <a:gdLst>
                <a:gd name="T0" fmla="*/ 143 w 143"/>
                <a:gd name="T1" fmla="*/ 0 h 204"/>
                <a:gd name="T2" fmla="*/ 0 w 143"/>
                <a:gd name="T3" fmla="*/ 204 h 204"/>
                <a:gd name="T4" fmla="*/ 96 w 143"/>
                <a:gd name="T5" fmla="*/ 204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3" h="204">
                  <a:moveTo>
                    <a:pt x="143" y="0"/>
                  </a:moveTo>
                  <a:lnTo>
                    <a:pt x="0" y="204"/>
                  </a:lnTo>
                  <a:lnTo>
                    <a:pt x="96" y="20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39048" name="Group 2152"/>
          <p:cNvGrpSpPr>
            <a:grpSpLocks/>
          </p:cNvGrpSpPr>
          <p:nvPr/>
        </p:nvGrpSpPr>
        <p:grpSpPr bwMode="auto">
          <a:xfrm>
            <a:off x="6613525" y="3028950"/>
            <a:ext cx="1000125" cy="0"/>
            <a:chOff x="4166" y="1908"/>
            <a:chExt cx="630" cy="0"/>
          </a:xfrm>
        </p:grpSpPr>
        <p:sp>
          <p:nvSpPr>
            <p:cNvPr id="339049" name="Line 2153"/>
            <p:cNvSpPr>
              <a:spLocks noChangeShapeType="1"/>
            </p:cNvSpPr>
            <p:nvPr/>
          </p:nvSpPr>
          <p:spPr bwMode="auto">
            <a:xfrm>
              <a:off x="4166" y="1908"/>
              <a:ext cx="24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50" name="Line 2154"/>
            <p:cNvSpPr>
              <a:spLocks noChangeShapeType="1"/>
            </p:cNvSpPr>
            <p:nvPr/>
          </p:nvSpPr>
          <p:spPr bwMode="auto">
            <a:xfrm>
              <a:off x="4550" y="1908"/>
              <a:ext cx="24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51" name="Line 2155"/>
            <p:cNvSpPr>
              <a:spLocks noChangeShapeType="1"/>
            </p:cNvSpPr>
            <p:nvPr/>
          </p:nvSpPr>
          <p:spPr bwMode="auto">
            <a:xfrm>
              <a:off x="4461" y="1908"/>
              <a:ext cx="3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39052" name="Group 2156"/>
          <p:cNvGrpSpPr>
            <a:grpSpLocks/>
          </p:cNvGrpSpPr>
          <p:nvPr/>
        </p:nvGrpSpPr>
        <p:grpSpPr bwMode="auto">
          <a:xfrm>
            <a:off x="7116763" y="2554288"/>
            <a:ext cx="0" cy="977900"/>
            <a:chOff x="4483" y="1609"/>
            <a:chExt cx="0" cy="616"/>
          </a:xfrm>
        </p:grpSpPr>
        <p:sp>
          <p:nvSpPr>
            <p:cNvPr id="339053" name="Line 2157"/>
            <p:cNvSpPr>
              <a:spLocks noChangeShapeType="1"/>
            </p:cNvSpPr>
            <p:nvPr/>
          </p:nvSpPr>
          <p:spPr bwMode="auto">
            <a:xfrm>
              <a:off x="4483" y="1609"/>
              <a:ext cx="0" cy="23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54" name="Line 2158"/>
            <p:cNvSpPr>
              <a:spLocks noChangeShapeType="1"/>
            </p:cNvSpPr>
            <p:nvPr/>
          </p:nvSpPr>
          <p:spPr bwMode="auto">
            <a:xfrm>
              <a:off x="4483" y="1897"/>
              <a:ext cx="0" cy="4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55" name="Line 2159"/>
            <p:cNvSpPr>
              <a:spLocks noChangeShapeType="1"/>
            </p:cNvSpPr>
            <p:nvPr/>
          </p:nvSpPr>
          <p:spPr bwMode="auto">
            <a:xfrm>
              <a:off x="4483" y="1990"/>
              <a:ext cx="0" cy="23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339056" name="Freeform 2160"/>
          <p:cNvSpPr>
            <a:spLocks/>
          </p:cNvSpPr>
          <p:nvPr/>
        </p:nvSpPr>
        <p:spPr bwMode="auto">
          <a:xfrm>
            <a:off x="6800850" y="2714625"/>
            <a:ext cx="627063" cy="627063"/>
          </a:xfrm>
          <a:custGeom>
            <a:avLst/>
            <a:gdLst>
              <a:gd name="T0" fmla="*/ 958 w 958"/>
              <a:gd name="T1" fmla="*/ 452 h 959"/>
              <a:gd name="T2" fmla="*/ 951 w 958"/>
              <a:gd name="T3" fmla="*/ 396 h 959"/>
              <a:gd name="T4" fmla="*/ 938 w 958"/>
              <a:gd name="T5" fmla="*/ 342 h 959"/>
              <a:gd name="T6" fmla="*/ 919 w 958"/>
              <a:gd name="T7" fmla="*/ 290 h 959"/>
              <a:gd name="T8" fmla="*/ 894 w 958"/>
              <a:gd name="T9" fmla="*/ 240 h 959"/>
              <a:gd name="T10" fmla="*/ 863 w 958"/>
              <a:gd name="T11" fmla="*/ 193 h 959"/>
              <a:gd name="T12" fmla="*/ 828 w 958"/>
              <a:gd name="T13" fmla="*/ 151 h 959"/>
              <a:gd name="T14" fmla="*/ 788 w 958"/>
              <a:gd name="T15" fmla="*/ 112 h 959"/>
              <a:gd name="T16" fmla="*/ 742 w 958"/>
              <a:gd name="T17" fmla="*/ 79 h 959"/>
              <a:gd name="T18" fmla="*/ 694 w 958"/>
              <a:gd name="T19" fmla="*/ 51 h 959"/>
              <a:gd name="T20" fmla="*/ 643 w 958"/>
              <a:gd name="T21" fmla="*/ 29 h 959"/>
              <a:gd name="T22" fmla="*/ 590 w 958"/>
              <a:gd name="T23" fmla="*/ 13 h 959"/>
              <a:gd name="T24" fmla="*/ 535 w 958"/>
              <a:gd name="T25" fmla="*/ 3 h 959"/>
              <a:gd name="T26" fmla="*/ 479 w 958"/>
              <a:gd name="T27" fmla="*/ 0 h 959"/>
              <a:gd name="T28" fmla="*/ 424 w 958"/>
              <a:gd name="T29" fmla="*/ 3 h 959"/>
              <a:gd name="T30" fmla="*/ 369 w 958"/>
              <a:gd name="T31" fmla="*/ 13 h 959"/>
              <a:gd name="T32" fmla="*/ 315 w 958"/>
              <a:gd name="T33" fmla="*/ 29 h 959"/>
              <a:gd name="T34" fmla="*/ 265 w 958"/>
              <a:gd name="T35" fmla="*/ 51 h 959"/>
              <a:gd name="T36" fmla="*/ 216 w 958"/>
              <a:gd name="T37" fmla="*/ 79 h 959"/>
              <a:gd name="T38" fmla="*/ 172 w 958"/>
              <a:gd name="T39" fmla="*/ 112 h 959"/>
              <a:gd name="T40" fmla="*/ 131 w 958"/>
              <a:gd name="T41" fmla="*/ 151 h 959"/>
              <a:gd name="T42" fmla="*/ 95 w 958"/>
              <a:gd name="T43" fmla="*/ 193 h 959"/>
              <a:gd name="T44" fmla="*/ 65 w 958"/>
              <a:gd name="T45" fmla="*/ 240 h 959"/>
              <a:gd name="T46" fmla="*/ 39 w 958"/>
              <a:gd name="T47" fmla="*/ 290 h 959"/>
              <a:gd name="T48" fmla="*/ 20 w 958"/>
              <a:gd name="T49" fmla="*/ 342 h 959"/>
              <a:gd name="T50" fmla="*/ 8 w 958"/>
              <a:gd name="T51" fmla="*/ 396 h 959"/>
              <a:gd name="T52" fmla="*/ 1 w 958"/>
              <a:gd name="T53" fmla="*/ 452 h 959"/>
              <a:gd name="T54" fmla="*/ 1 w 958"/>
              <a:gd name="T55" fmla="*/ 508 h 959"/>
              <a:gd name="T56" fmla="*/ 8 w 958"/>
              <a:gd name="T57" fmla="*/ 562 h 959"/>
              <a:gd name="T58" fmla="*/ 20 w 958"/>
              <a:gd name="T59" fmla="*/ 617 h 959"/>
              <a:gd name="T60" fmla="*/ 39 w 958"/>
              <a:gd name="T61" fmla="*/ 670 h 959"/>
              <a:gd name="T62" fmla="*/ 65 w 958"/>
              <a:gd name="T63" fmla="*/ 719 h 959"/>
              <a:gd name="T64" fmla="*/ 95 w 958"/>
              <a:gd name="T65" fmla="*/ 765 h 959"/>
              <a:gd name="T66" fmla="*/ 131 w 958"/>
              <a:gd name="T67" fmla="*/ 809 h 959"/>
              <a:gd name="T68" fmla="*/ 172 w 958"/>
              <a:gd name="T69" fmla="*/ 847 h 959"/>
              <a:gd name="T70" fmla="*/ 216 w 958"/>
              <a:gd name="T71" fmla="*/ 880 h 959"/>
              <a:gd name="T72" fmla="*/ 265 w 958"/>
              <a:gd name="T73" fmla="*/ 908 h 959"/>
              <a:gd name="T74" fmla="*/ 315 w 958"/>
              <a:gd name="T75" fmla="*/ 930 h 959"/>
              <a:gd name="T76" fmla="*/ 369 w 958"/>
              <a:gd name="T77" fmla="*/ 946 h 959"/>
              <a:gd name="T78" fmla="*/ 424 w 958"/>
              <a:gd name="T79" fmla="*/ 956 h 959"/>
              <a:gd name="T80" fmla="*/ 479 w 958"/>
              <a:gd name="T81" fmla="*/ 959 h 959"/>
              <a:gd name="T82" fmla="*/ 535 w 958"/>
              <a:gd name="T83" fmla="*/ 956 h 959"/>
              <a:gd name="T84" fmla="*/ 590 w 958"/>
              <a:gd name="T85" fmla="*/ 946 h 959"/>
              <a:gd name="T86" fmla="*/ 643 w 958"/>
              <a:gd name="T87" fmla="*/ 930 h 959"/>
              <a:gd name="T88" fmla="*/ 694 w 958"/>
              <a:gd name="T89" fmla="*/ 908 h 959"/>
              <a:gd name="T90" fmla="*/ 742 w 958"/>
              <a:gd name="T91" fmla="*/ 880 h 959"/>
              <a:gd name="T92" fmla="*/ 788 w 958"/>
              <a:gd name="T93" fmla="*/ 847 h 959"/>
              <a:gd name="T94" fmla="*/ 828 w 958"/>
              <a:gd name="T95" fmla="*/ 809 h 959"/>
              <a:gd name="T96" fmla="*/ 863 w 958"/>
              <a:gd name="T97" fmla="*/ 765 h 959"/>
              <a:gd name="T98" fmla="*/ 894 w 958"/>
              <a:gd name="T99" fmla="*/ 719 h 959"/>
              <a:gd name="T100" fmla="*/ 919 w 958"/>
              <a:gd name="T101" fmla="*/ 670 h 959"/>
              <a:gd name="T102" fmla="*/ 938 w 958"/>
              <a:gd name="T103" fmla="*/ 617 h 959"/>
              <a:gd name="T104" fmla="*/ 951 w 958"/>
              <a:gd name="T105" fmla="*/ 562 h 959"/>
              <a:gd name="T106" fmla="*/ 958 w 958"/>
              <a:gd name="T107" fmla="*/ 508 h 9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958" h="959">
                <a:moveTo>
                  <a:pt x="958" y="479"/>
                </a:moveTo>
                <a:lnTo>
                  <a:pt x="958" y="452"/>
                </a:lnTo>
                <a:lnTo>
                  <a:pt x="955" y="424"/>
                </a:lnTo>
                <a:lnTo>
                  <a:pt x="951" y="396"/>
                </a:lnTo>
                <a:lnTo>
                  <a:pt x="946" y="369"/>
                </a:lnTo>
                <a:lnTo>
                  <a:pt x="938" y="342"/>
                </a:lnTo>
                <a:lnTo>
                  <a:pt x="930" y="316"/>
                </a:lnTo>
                <a:lnTo>
                  <a:pt x="919" y="290"/>
                </a:lnTo>
                <a:lnTo>
                  <a:pt x="908" y="264"/>
                </a:lnTo>
                <a:lnTo>
                  <a:pt x="894" y="240"/>
                </a:lnTo>
                <a:lnTo>
                  <a:pt x="879" y="216"/>
                </a:lnTo>
                <a:lnTo>
                  <a:pt x="863" y="193"/>
                </a:lnTo>
                <a:lnTo>
                  <a:pt x="847" y="172"/>
                </a:lnTo>
                <a:lnTo>
                  <a:pt x="828" y="151"/>
                </a:lnTo>
                <a:lnTo>
                  <a:pt x="808" y="131"/>
                </a:lnTo>
                <a:lnTo>
                  <a:pt x="788" y="112"/>
                </a:lnTo>
                <a:lnTo>
                  <a:pt x="766" y="95"/>
                </a:lnTo>
                <a:lnTo>
                  <a:pt x="742" y="79"/>
                </a:lnTo>
                <a:lnTo>
                  <a:pt x="719" y="64"/>
                </a:lnTo>
                <a:lnTo>
                  <a:pt x="694" y="51"/>
                </a:lnTo>
                <a:lnTo>
                  <a:pt x="669" y="39"/>
                </a:lnTo>
                <a:lnTo>
                  <a:pt x="643" y="29"/>
                </a:lnTo>
                <a:lnTo>
                  <a:pt x="617" y="20"/>
                </a:lnTo>
                <a:lnTo>
                  <a:pt x="590" y="13"/>
                </a:lnTo>
                <a:lnTo>
                  <a:pt x="562" y="8"/>
                </a:lnTo>
                <a:lnTo>
                  <a:pt x="535" y="3"/>
                </a:lnTo>
                <a:lnTo>
                  <a:pt x="508" y="1"/>
                </a:lnTo>
                <a:lnTo>
                  <a:pt x="479" y="0"/>
                </a:lnTo>
                <a:lnTo>
                  <a:pt x="452" y="1"/>
                </a:lnTo>
                <a:lnTo>
                  <a:pt x="424" y="3"/>
                </a:lnTo>
                <a:lnTo>
                  <a:pt x="396" y="8"/>
                </a:lnTo>
                <a:lnTo>
                  <a:pt x="369" y="13"/>
                </a:lnTo>
                <a:lnTo>
                  <a:pt x="342" y="20"/>
                </a:lnTo>
                <a:lnTo>
                  <a:pt x="315" y="29"/>
                </a:lnTo>
                <a:lnTo>
                  <a:pt x="290" y="39"/>
                </a:lnTo>
                <a:lnTo>
                  <a:pt x="265" y="51"/>
                </a:lnTo>
                <a:lnTo>
                  <a:pt x="240" y="64"/>
                </a:lnTo>
                <a:lnTo>
                  <a:pt x="216" y="79"/>
                </a:lnTo>
                <a:lnTo>
                  <a:pt x="193" y="95"/>
                </a:lnTo>
                <a:lnTo>
                  <a:pt x="172" y="112"/>
                </a:lnTo>
                <a:lnTo>
                  <a:pt x="151" y="131"/>
                </a:lnTo>
                <a:lnTo>
                  <a:pt x="131" y="151"/>
                </a:lnTo>
                <a:lnTo>
                  <a:pt x="112" y="172"/>
                </a:lnTo>
                <a:lnTo>
                  <a:pt x="95" y="193"/>
                </a:lnTo>
                <a:lnTo>
                  <a:pt x="79" y="216"/>
                </a:lnTo>
                <a:lnTo>
                  <a:pt x="65" y="240"/>
                </a:lnTo>
                <a:lnTo>
                  <a:pt x="51" y="264"/>
                </a:lnTo>
                <a:lnTo>
                  <a:pt x="39" y="290"/>
                </a:lnTo>
                <a:lnTo>
                  <a:pt x="29" y="316"/>
                </a:lnTo>
                <a:lnTo>
                  <a:pt x="20" y="342"/>
                </a:lnTo>
                <a:lnTo>
                  <a:pt x="13" y="369"/>
                </a:lnTo>
                <a:lnTo>
                  <a:pt x="8" y="396"/>
                </a:lnTo>
                <a:lnTo>
                  <a:pt x="4" y="424"/>
                </a:lnTo>
                <a:lnTo>
                  <a:pt x="1" y="452"/>
                </a:lnTo>
                <a:lnTo>
                  <a:pt x="0" y="479"/>
                </a:lnTo>
                <a:lnTo>
                  <a:pt x="1" y="508"/>
                </a:lnTo>
                <a:lnTo>
                  <a:pt x="4" y="535"/>
                </a:lnTo>
                <a:lnTo>
                  <a:pt x="8" y="562"/>
                </a:lnTo>
                <a:lnTo>
                  <a:pt x="13" y="590"/>
                </a:lnTo>
                <a:lnTo>
                  <a:pt x="20" y="617"/>
                </a:lnTo>
                <a:lnTo>
                  <a:pt x="29" y="643"/>
                </a:lnTo>
                <a:lnTo>
                  <a:pt x="39" y="670"/>
                </a:lnTo>
                <a:lnTo>
                  <a:pt x="51" y="695"/>
                </a:lnTo>
                <a:lnTo>
                  <a:pt x="65" y="719"/>
                </a:lnTo>
                <a:lnTo>
                  <a:pt x="79" y="743"/>
                </a:lnTo>
                <a:lnTo>
                  <a:pt x="95" y="765"/>
                </a:lnTo>
                <a:lnTo>
                  <a:pt x="112" y="788"/>
                </a:lnTo>
                <a:lnTo>
                  <a:pt x="131" y="809"/>
                </a:lnTo>
                <a:lnTo>
                  <a:pt x="151" y="829"/>
                </a:lnTo>
                <a:lnTo>
                  <a:pt x="172" y="847"/>
                </a:lnTo>
                <a:lnTo>
                  <a:pt x="193" y="864"/>
                </a:lnTo>
                <a:lnTo>
                  <a:pt x="216" y="880"/>
                </a:lnTo>
                <a:lnTo>
                  <a:pt x="240" y="895"/>
                </a:lnTo>
                <a:lnTo>
                  <a:pt x="265" y="908"/>
                </a:lnTo>
                <a:lnTo>
                  <a:pt x="290" y="920"/>
                </a:lnTo>
                <a:lnTo>
                  <a:pt x="315" y="930"/>
                </a:lnTo>
                <a:lnTo>
                  <a:pt x="342" y="939"/>
                </a:lnTo>
                <a:lnTo>
                  <a:pt x="369" y="946"/>
                </a:lnTo>
                <a:lnTo>
                  <a:pt x="396" y="952"/>
                </a:lnTo>
                <a:lnTo>
                  <a:pt x="424" y="956"/>
                </a:lnTo>
                <a:lnTo>
                  <a:pt x="452" y="958"/>
                </a:lnTo>
                <a:lnTo>
                  <a:pt x="479" y="959"/>
                </a:lnTo>
                <a:lnTo>
                  <a:pt x="508" y="958"/>
                </a:lnTo>
                <a:lnTo>
                  <a:pt x="535" y="956"/>
                </a:lnTo>
                <a:lnTo>
                  <a:pt x="562" y="952"/>
                </a:lnTo>
                <a:lnTo>
                  <a:pt x="590" y="946"/>
                </a:lnTo>
                <a:lnTo>
                  <a:pt x="617" y="939"/>
                </a:lnTo>
                <a:lnTo>
                  <a:pt x="643" y="930"/>
                </a:lnTo>
                <a:lnTo>
                  <a:pt x="669" y="920"/>
                </a:lnTo>
                <a:lnTo>
                  <a:pt x="694" y="908"/>
                </a:lnTo>
                <a:lnTo>
                  <a:pt x="719" y="895"/>
                </a:lnTo>
                <a:lnTo>
                  <a:pt x="742" y="880"/>
                </a:lnTo>
                <a:lnTo>
                  <a:pt x="766" y="864"/>
                </a:lnTo>
                <a:lnTo>
                  <a:pt x="788" y="847"/>
                </a:lnTo>
                <a:lnTo>
                  <a:pt x="808" y="829"/>
                </a:lnTo>
                <a:lnTo>
                  <a:pt x="828" y="809"/>
                </a:lnTo>
                <a:lnTo>
                  <a:pt x="847" y="788"/>
                </a:lnTo>
                <a:lnTo>
                  <a:pt x="863" y="765"/>
                </a:lnTo>
                <a:lnTo>
                  <a:pt x="879" y="743"/>
                </a:lnTo>
                <a:lnTo>
                  <a:pt x="894" y="719"/>
                </a:lnTo>
                <a:lnTo>
                  <a:pt x="908" y="695"/>
                </a:lnTo>
                <a:lnTo>
                  <a:pt x="919" y="670"/>
                </a:lnTo>
                <a:lnTo>
                  <a:pt x="930" y="643"/>
                </a:lnTo>
                <a:lnTo>
                  <a:pt x="938" y="617"/>
                </a:lnTo>
                <a:lnTo>
                  <a:pt x="946" y="590"/>
                </a:lnTo>
                <a:lnTo>
                  <a:pt x="951" y="562"/>
                </a:lnTo>
                <a:lnTo>
                  <a:pt x="955" y="535"/>
                </a:lnTo>
                <a:lnTo>
                  <a:pt x="958" y="508"/>
                </a:lnTo>
                <a:lnTo>
                  <a:pt x="958" y="479"/>
                </a:lnTo>
                <a:close/>
              </a:path>
            </a:pathLst>
          </a:custGeom>
          <a:noFill/>
          <a:ln w="38100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  <p:grpSp>
        <p:nvGrpSpPr>
          <p:cNvPr id="339057" name="Group 2161"/>
          <p:cNvGrpSpPr>
            <a:grpSpLocks/>
          </p:cNvGrpSpPr>
          <p:nvPr/>
        </p:nvGrpSpPr>
        <p:grpSpPr bwMode="auto">
          <a:xfrm>
            <a:off x="5865813" y="2714625"/>
            <a:ext cx="1250950" cy="627063"/>
            <a:chOff x="3695" y="1710"/>
            <a:chExt cx="788" cy="395"/>
          </a:xfrm>
        </p:grpSpPr>
        <p:sp>
          <p:nvSpPr>
            <p:cNvPr id="339058" name="Line 2162"/>
            <p:cNvSpPr>
              <a:spLocks noChangeShapeType="1"/>
            </p:cNvSpPr>
            <p:nvPr/>
          </p:nvSpPr>
          <p:spPr bwMode="auto">
            <a:xfrm flipH="1">
              <a:off x="3820" y="1710"/>
              <a:ext cx="6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59" name="Line 2163"/>
            <p:cNvSpPr>
              <a:spLocks noChangeShapeType="1"/>
            </p:cNvSpPr>
            <p:nvPr/>
          </p:nvSpPr>
          <p:spPr bwMode="auto">
            <a:xfrm flipH="1">
              <a:off x="3820" y="2105"/>
              <a:ext cx="6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60" name="Line 2164"/>
            <p:cNvSpPr>
              <a:spLocks noChangeShapeType="1"/>
            </p:cNvSpPr>
            <p:nvPr/>
          </p:nvSpPr>
          <p:spPr bwMode="auto">
            <a:xfrm>
              <a:off x="3888" y="1765"/>
              <a:ext cx="0" cy="2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61" name="Freeform 2165"/>
            <p:cNvSpPr>
              <a:spLocks/>
            </p:cNvSpPr>
            <p:nvPr/>
          </p:nvSpPr>
          <p:spPr bwMode="auto">
            <a:xfrm>
              <a:off x="3870" y="1710"/>
              <a:ext cx="32" cy="103"/>
            </a:xfrm>
            <a:custGeom>
              <a:avLst/>
              <a:gdLst>
                <a:gd name="T0" fmla="*/ 0 w 66"/>
                <a:gd name="T1" fmla="*/ 198 h 198"/>
                <a:gd name="T2" fmla="*/ 66 w 66"/>
                <a:gd name="T3" fmla="*/ 198 h 198"/>
                <a:gd name="T4" fmla="*/ 32 w 66"/>
                <a:gd name="T5" fmla="*/ 0 h 198"/>
                <a:gd name="T6" fmla="*/ 0 w 66"/>
                <a:gd name="T7" fmla="*/ 198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" h="198">
                  <a:moveTo>
                    <a:pt x="0" y="198"/>
                  </a:moveTo>
                  <a:lnTo>
                    <a:pt x="66" y="198"/>
                  </a:lnTo>
                  <a:lnTo>
                    <a:pt x="32" y="0"/>
                  </a:lnTo>
                  <a:lnTo>
                    <a:pt x="0" y="198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62" name="Freeform 2166"/>
            <p:cNvSpPr>
              <a:spLocks/>
            </p:cNvSpPr>
            <p:nvPr/>
          </p:nvSpPr>
          <p:spPr bwMode="auto">
            <a:xfrm>
              <a:off x="3870" y="1710"/>
              <a:ext cx="32" cy="103"/>
            </a:xfrm>
            <a:custGeom>
              <a:avLst/>
              <a:gdLst>
                <a:gd name="T0" fmla="*/ 0 w 66"/>
                <a:gd name="T1" fmla="*/ 198 h 198"/>
                <a:gd name="T2" fmla="*/ 66 w 66"/>
                <a:gd name="T3" fmla="*/ 198 h 198"/>
                <a:gd name="T4" fmla="*/ 32 w 66"/>
                <a:gd name="T5" fmla="*/ 0 h 198"/>
                <a:gd name="T6" fmla="*/ 0 w 66"/>
                <a:gd name="T7" fmla="*/ 198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" h="198">
                  <a:moveTo>
                    <a:pt x="0" y="198"/>
                  </a:moveTo>
                  <a:lnTo>
                    <a:pt x="66" y="198"/>
                  </a:lnTo>
                  <a:lnTo>
                    <a:pt x="32" y="0"/>
                  </a:lnTo>
                  <a:lnTo>
                    <a:pt x="0" y="198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63" name="Freeform 2167"/>
            <p:cNvSpPr>
              <a:spLocks/>
            </p:cNvSpPr>
            <p:nvPr/>
          </p:nvSpPr>
          <p:spPr bwMode="auto">
            <a:xfrm>
              <a:off x="3870" y="2005"/>
              <a:ext cx="32" cy="100"/>
            </a:xfrm>
            <a:custGeom>
              <a:avLst/>
              <a:gdLst>
                <a:gd name="T0" fmla="*/ 0 w 66"/>
                <a:gd name="T1" fmla="*/ 0 h 198"/>
                <a:gd name="T2" fmla="*/ 66 w 66"/>
                <a:gd name="T3" fmla="*/ 0 h 198"/>
                <a:gd name="T4" fmla="*/ 32 w 66"/>
                <a:gd name="T5" fmla="*/ 198 h 198"/>
                <a:gd name="T6" fmla="*/ 0 w 66"/>
                <a:gd name="T7" fmla="*/ 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" h="198">
                  <a:moveTo>
                    <a:pt x="0" y="0"/>
                  </a:moveTo>
                  <a:lnTo>
                    <a:pt x="66" y="0"/>
                  </a:lnTo>
                  <a:lnTo>
                    <a:pt x="32" y="1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64" name="Freeform 2168"/>
            <p:cNvSpPr>
              <a:spLocks/>
            </p:cNvSpPr>
            <p:nvPr/>
          </p:nvSpPr>
          <p:spPr bwMode="auto">
            <a:xfrm>
              <a:off x="3870" y="2005"/>
              <a:ext cx="32" cy="100"/>
            </a:xfrm>
            <a:custGeom>
              <a:avLst/>
              <a:gdLst>
                <a:gd name="T0" fmla="*/ 0 w 66"/>
                <a:gd name="T1" fmla="*/ 0 h 198"/>
                <a:gd name="T2" fmla="*/ 66 w 66"/>
                <a:gd name="T3" fmla="*/ 0 h 198"/>
                <a:gd name="T4" fmla="*/ 32 w 66"/>
                <a:gd name="T5" fmla="*/ 198 h 198"/>
                <a:gd name="T6" fmla="*/ 0 w 66"/>
                <a:gd name="T7" fmla="*/ 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" h="198">
                  <a:moveTo>
                    <a:pt x="0" y="0"/>
                  </a:moveTo>
                  <a:lnTo>
                    <a:pt x="66" y="0"/>
                  </a:lnTo>
                  <a:lnTo>
                    <a:pt x="32" y="19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65" name="Freeform 2169"/>
            <p:cNvSpPr>
              <a:spLocks/>
            </p:cNvSpPr>
            <p:nvPr/>
          </p:nvSpPr>
          <p:spPr bwMode="auto">
            <a:xfrm>
              <a:off x="3695" y="1969"/>
              <a:ext cx="157" cy="81"/>
            </a:xfrm>
            <a:custGeom>
              <a:avLst/>
              <a:gdLst>
                <a:gd name="T0" fmla="*/ 308 w 308"/>
                <a:gd name="T1" fmla="*/ 155 h 155"/>
                <a:gd name="T2" fmla="*/ 0 w 308"/>
                <a:gd name="T3" fmla="*/ 0 h 155"/>
                <a:gd name="T4" fmla="*/ 308 w 308"/>
                <a:gd name="T5" fmla="*/ 11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8" h="155">
                  <a:moveTo>
                    <a:pt x="308" y="155"/>
                  </a:moveTo>
                  <a:lnTo>
                    <a:pt x="0" y="0"/>
                  </a:lnTo>
                  <a:lnTo>
                    <a:pt x="308" y="1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66" name="Line 2170"/>
            <p:cNvSpPr>
              <a:spLocks noChangeShapeType="1"/>
            </p:cNvSpPr>
            <p:nvPr/>
          </p:nvSpPr>
          <p:spPr bwMode="auto">
            <a:xfrm>
              <a:off x="3806" y="1976"/>
              <a:ext cx="0" cy="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67" name="Line 2171"/>
            <p:cNvSpPr>
              <a:spLocks noChangeShapeType="1"/>
            </p:cNvSpPr>
            <p:nvPr/>
          </p:nvSpPr>
          <p:spPr bwMode="auto">
            <a:xfrm flipH="1" flipV="1">
              <a:off x="3695" y="1847"/>
              <a:ext cx="157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68" name="Freeform 2172"/>
            <p:cNvSpPr>
              <a:spLocks/>
            </p:cNvSpPr>
            <p:nvPr/>
          </p:nvSpPr>
          <p:spPr bwMode="auto">
            <a:xfrm>
              <a:off x="3695" y="1787"/>
              <a:ext cx="25" cy="32"/>
            </a:xfrm>
            <a:custGeom>
              <a:avLst/>
              <a:gdLst>
                <a:gd name="T0" fmla="*/ 0 w 51"/>
                <a:gd name="T1" fmla="*/ 0 h 62"/>
                <a:gd name="T2" fmla="*/ 0 w 51"/>
                <a:gd name="T3" fmla="*/ 8 h 62"/>
                <a:gd name="T4" fmla="*/ 2 w 51"/>
                <a:gd name="T5" fmla="*/ 14 h 62"/>
                <a:gd name="T6" fmla="*/ 5 w 51"/>
                <a:gd name="T7" fmla="*/ 21 h 62"/>
                <a:gd name="T8" fmla="*/ 8 w 51"/>
                <a:gd name="T9" fmla="*/ 28 h 62"/>
                <a:gd name="T10" fmla="*/ 13 w 51"/>
                <a:gd name="T11" fmla="*/ 35 h 62"/>
                <a:gd name="T12" fmla="*/ 20 w 51"/>
                <a:gd name="T13" fmla="*/ 41 h 62"/>
                <a:gd name="T14" fmla="*/ 26 w 51"/>
                <a:gd name="T15" fmla="*/ 48 h 62"/>
                <a:gd name="T16" fmla="*/ 34 w 51"/>
                <a:gd name="T17" fmla="*/ 53 h 62"/>
                <a:gd name="T18" fmla="*/ 42 w 51"/>
                <a:gd name="T19" fmla="*/ 58 h 62"/>
                <a:gd name="T20" fmla="*/ 51 w 51"/>
                <a:gd name="T21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" h="62">
                  <a:moveTo>
                    <a:pt x="0" y="0"/>
                  </a:moveTo>
                  <a:lnTo>
                    <a:pt x="0" y="8"/>
                  </a:lnTo>
                  <a:lnTo>
                    <a:pt x="2" y="14"/>
                  </a:lnTo>
                  <a:lnTo>
                    <a:pt x="5" y="21"/>
                  </a:lnTo>
                  <a:lnTo>
                    <a:pt x="8" y="28"/>
                  </a:lnTo>
                  <a:lnTo>
                    <a:pt x="13" y="35"/>
                  </a:lnTo>
                  <a:lnTo>
                    <a:pt x="20" y="41"/>
                  </a:lnTo>
                  <a:lnTo>
                    <a:pt x="26" y="48"/>
                  </a:lnTo>
                  <a:lnTo>
                    <a:pt x="34" y="53"/>
                  </a:lnTo>
                  <a:lnTo>
                    <a:pt x="42" y="58"/>
                  </a:lnTo>
                  <a:lnTo>
                    <a:pt x="51" y="6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69" name="Freeform 2173"/>
            <p:cNvSpPr>
              <a:spLocks/>
            </p:cNvSpPr>
            <p:nvPr/>
          </p:nvSpPr>
          <p:spPr bwMode="auto">
            <a:xfrm>
              <a:off x="3695" y="1769"/>
              <a:ext cx="54" cy="18"/>
            </a:xfrm>
            <a:custGeom>
              <a:avLst/>
              <a:gdLst>
                <a:gd name="T0" fmla="*/ 104 w 104"/>
                <a:gd name="T1" fmla="*/ 20 h 32"/>
                <a:gd name="T2" fmla="*/ 95 w 104"/>
                <a:gd name="T3" fmla="*/ 14 h 32"/>
                <a:gd name="T4" fmla="*/ 87 w 104"/>
                <a:gd name="T5" fmla="*/ 10 h 32"/>
                <a:gd name="T6" fmla="*/ 79 w 104"/>
                <a:gd name="T7" fmla="*/ 6 h 32"/>
                <a:gd name="T8" fmla="*/ 69 w 104"/>
                <a:gd name="T9" fmla="*/ 3 h 32"/>
                <a:gd name="T10" fmla="*/ 61 w 104"/>
                <a:gd name="T11" fmla="*/ 1 h 32"/>
                <a:gd name="T12" fmla="*/ 51 w 104"/>
                <a:gd name="T13" fmla="*/ 0 h 32"/>
                <a:gd name="T14" fmla="*/ 43 w 104"/>
                <a:gd name="T15" fmla="*/ 0 h 32"/>
                <a:gd name="T16" fmla="*/ 34 w 104"/>
                <a:gd name="T17" fmla="*/ 0 h 32"/>
                <a:gd name="T18" fmla="*/ 27 w 104"/>
                <a:gd name="T19" fmla="*/ 2 h 32"/>
                <a:gd name="T20" fmla="*/ 20 w 104"/>
                <a:gd name="T21" fmla="*/ 4 h 32"/>
                <a:gd name="T22" fmla="*/ 13 w 104"/>
                <a:gd name="T23" fmla="*/ 7 h 32"/>
                <a:gd name="T24" fmla="*/ 9 w 104"/>
                <a:gd name="T25" fmla="*/ 11 h 32"/>
                <a:gd name="T26" fmla="*/ 5 w 104"/>
                <a:gd name="T27" fmla="*/ 15 h 32"/>
                <a:gd name="T28" fmla="*/ 2 w 104"/>
                <a:gd name="T29" fmla="*/ 21 h 32"/>
                <a:gd name="T30" fmla="*/ 0 w 104"/>
                <a:gd name="T31" fmla="*/ 26 h 32"/>
                <a:gd name="T32" fmla="*/ 0 w 104"/>
                <a:gd name="T33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4" h="32">
                  <a:moveTo>
                    <a:pt x="104" y="20"/>
                  </a:moveTo>
                  <a:lnTo>
                    <a:pt x="95" y="14"/>
                  </a:lnTo>
                  <a:lnTo>
                    <a:pt x="87" y="10"/>
                  </a:lnTo>
                  <a:lnTo>
                    <a:pt x="79" y="6"/>
                  </a:lnTo>
                  <a:lnTo>
                    <a:pt x="69" y="3"/>
                  </a:lnTo>
                  <a:lnTo>
                    <a:pt x="61" y="1"/>
                  </a:lnTo>
                  <a:lnTo>
                    <a:pt x="51" y="0"/>
                  </a:lnTo>
                  <a:lnTo>
                    <a:pt x="43" y="0"/>
                  </a:lnTo>
                  <a:lnTo>
                    <a:pt x="34" y="0"/>
                  </a:lnTo>
                  <a:lnTo>
                    <a:pt x="27" y="2"/>
                  </a:lnTo>
                  <a:lnTo>
                    <a:pt x="20" y="4"/>
                  </a:lnTo>
                  <a:lnTo>
                    <a:pt x="13" y="7"/>
                  </a:lnTo>
                  <a:lnTo>
                    <a:pt x="9" y="11"/>
                  </a:lnTo>
                  <a:lnTo>
                    <a:pt x="5" y="15"/>
                  </a:lnTo>
                  <a:lnTo>
                    <a:pt x="2" y="21"/>
                  </a:lnTo>
                  <a:lnTo>
                    <a:pt x="0" y="26"/>
                  </a:lnTo>
                  <a:lnTo>
                    <a:pt x="0" y="3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70" name="Freeform 2174"/>
            <p:cNvSpPr>
              <a:spLocks/>
            </p:cNvSpPr>
            <p:nvPr/>
          </p:nvSpPr>
          <p:spPr bwMode="auto">
            <a:xfrm>
              <a:off x="3749" y="1780"/>
              <a:ext cx="103" cy="75"/>
            </a:xfrm>
            <a:custGeom>
              <a:avLst/>
              <a:gdLst>
                <a:gd name="T0" fmla="*/ 0 w 204"/>
                <a:gd name="T1" fmla="*/ 0 h 144"/>
                <a:gd name="T2" fmla="*/ 204 w 204"/>
                <a:gd name="T3" fmla="*/ 144 h 144"/>
                <a:gd name="T4" fmla="*/ 204 w 204"/>
                <a:gd name="T5" fmla="*/ 47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4" h="144">
                  <a:moveTo>
                    <a:pt x="0" y="0"/>
                  </a:moveTo>
                  <a:lnTo>
                    <a:pt x="204" y="144"/>
                  </a:lnTo>
                  <a:lnTo>
                    <a:pt x="204" y="4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39071" name="Group 2175"/>
          <p:cNvGrpSpPr>
            <a:grpSpLocks/>
          </p:cNvGrpSpPr>
          <p:nvPr/>
        </p:nvGrpSpPr>
        <p:grpSpPr bwMode="auto">
          <a:xfrm>
            <a:off x="7116763" y="3028950"/>
            <a:ext cx="1401762" cy="1368425"/>
            <a:chOff x="4483" y="1908"/>
            <a:chExt cx="883" cy="862"/>
          </a:xfrm>
        </p:grpSpPr>
        <p:sp>
          <p:nvSpPr>
            <p:cNvPr id="339072" name="Line 2176"/>
            <p:cNvSpPr>
              <a:spLocks noChangeShapeType="1"/>
            </p:cNvSpPr>
            <p:nvPr/>
          </p:nvSpPr>
          <p:spPr bwMode="auto">
            <a:xfrm>
              <a:off x="4483" y="1908"/>
              <a:ext cx="883" cy="5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73" name="Line 2177"/>
            <p:cNvSpPr>
              <a:spLocks noChangeShapeType="1"/>
            </p:cNvSpPr>
            <p:nvPr/>
          </p:nvSpPr>
          <p:spPr bwMode="auto">
            <a:xfrm>
              <a:off x="4483" y="2225"/>
              <a:ext cx="0" cy="5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74" name="Freeform 2178"/>
            <p:cNvSpPr>
              <a:spLocks/>
            </p:cNvSpPr>
            <p:nvPr/>
          </p:nvSpPr>
          <p:spPr bwMode="auto">
            <a:xfrm>
              <a:off x="4582" y="2389"/>
              <a:ext cx="531" cy="306"/>
            </a:xfrm>
            <a:custGeom>
              <a:avLst/>
              <a:gdLst>
                <a:gd name="T0" fmla="*/ 0 w 1042"/>
                <a:gd name="T1" fmla="*/ 602 h 602"/>
                <a:gd name="T2" fmla="*/ 49 w 1042"/>
                <a:gd name="T3" fmla="*/ 595 h 602"/>
                <a:gd name="T4" fmla="*/ 97 w 1042"/>
                <a:gd name="T5" fmla="*/ 587 h 602"/>
                <a:gd name="T6" fmla="*/ 146 w 1042"/>
                <a:gd name="T7" fmla="*/ 576 h 602"/>
                <a:gd name="T8" fmla="*/ 194 w 1042"/>
                <a:gd name="T9" fmla="*/ 564 h 602"/>
                <a:gd name="T10" fmla="*/ 241 w 1042"/>
                <a:gd name="T11" fmla="*/ 552 h 602"/>
                <a:gd name="T12" fmla="*/ 289 w 1042"/>
                <a:gd name="T13" fmla="*/ 537 h 602"/>
                <a:gd name="T14" fmla="*/ 335 w 1042"/>
                <a:gd name="T15" fmla="*/ 520 h 602"/>
                <a:gd name="T16" fmla="*/ 381 w 1042"/>
                <a:gd name="T17" fmla="*/ 503 h 602"/>
                <a:gd name="T18" fmla="*/ 428 w 1042"/>
                <a:gd name="T19" fmla="*/ 484 h 602"/>
                <a:gd name="T20" fmla="*/ 472 w 1042"/>
                <a:gd name="T21" fmla="*/ 463 h 602"/>
                <a:gd name="T22" fmla="*/ 516 w 1042"/>
                <a:gd name="T23" fmla="*/ 441 h 602"/>
                <a:gd name="T24" fmla="*/ 560 w 1042"/>
                <a:gd name="T25" fmla="*/ 418 h 602"/>
                <a:gd name="T26" fmla="*/ 602 w 1042"/>
                <a:gd name="T27" fmla="*/ 393 h 602"/>
                <a:gd name="T28" fmla="*/ 645 w 1042"/>
                <a:gd name="T29" fmla="*/ 368 h 602"/>
                <a:gd name="T30" fmla="*/ 686 w 1042"/>
                <a:gd name="T31" fmla="*/ 340 h 602"/>
                <a:gd name="T32" fmla="*/ 727 w 1042"/>
                <a:gd name="T33" fmla="*/ 311 h 602"/>
                <a:gd name="T34" fmla="*/ 766 w 1042"/>
                <a:gd name="T35" fmla="*/ 281 h 602"/>
                <a:gd name="T36" fmla="*/ 805 w 1042"/>
                <a:gd name="T37" fmla="*/ 250 h 602"/>
                <a:gd name="T38" fmla="*/ 841 w 1042"/>
                <a:gd name="T39" fmla="*/ 217 h 602"/>
                <a:gd name="T40" fmla="*/ 877 w 1042"/>
                <a:gd name="T41" fmla="*/ 185 h 602"/>
                <a:gd name="T42" fmla="*/ 913 w 1042"/>
                <a:gd name="T43" fmla="*/ 150 h 602"/>
                <a:gd name="T44" fmla="*/ 947 w 1042"/>
                <a:gd name="T45" fmla="*/ 114 h 602"/>
                <a:gd name="T46" fmla="*/ 980 w 1042"/>
                <a:gd name="T47" fmla="*/ 77 h 602"/>
                <a:gd name="T48" fmla="*/ 1012 w 1042"/>
                <a:gd name="T49" fmla="*/ 39 h 602"/>
                <a:gd name="T50" fmla="*/ 1042 w 1042"/>
                <a:gd name="T51" fmla="*/ 0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42" h="602">
                  <a:moveTo>
                    <a:pt x="0" y="602"/>
                  </a:moveTo>
                  <a:lnTo>
                    <a:pt x="49" y="595"/>
                  </a:lnTo>
                  <a:lnTo>
                    <a:pt x="97" y="587"/>
                  </a:lnTo>
                  <a:lnTo>
                    <a:pt x="146" y="576"/>
                  </a:lnTo>
                  <a:lnTo>
                    <a:pt x="194" y="564"/>
                  </a:lnTo>
                  <a:lnTo>
                    <a:pt x="241" y="552"/>
                  </a:lnTo>
                  <a:lnTo>
                    <a:pt x="289" y="537"/>
                  </a:lnTo>
                  <a:lnTo>
                    <a:pt x="335" y="520"/>
                  </a:lnTo>
                  <a:lnTo>
                    <a:pt x="381" y="503"/>
                  </a:lnTo>
                  <a:lnTo>
                    <a:pt x="428" y="484"/>
                  </a:lnTo>
                  <a:lnTo>
                    <a:pt x="472" y="463"/>
                  </a:lnTo>
                  <a:lnTo>
                    <a:pt x="516" y="441"/>
                  </a:lnTo>
                  <a:lnTo>
                    <a:pt x="560" y="418"/>
                  </a:lnTo>
                  <a:lnTo>
                    <a:pt x="602" y="393"/>
                  </a:lnTo>
                  <a:lnTo>
                    <a:pt x="645" y="368"/>
                  </a:lnTo>
                  <a:lnTo>
                    <a:pt x="686" y="340"/>
                  </a:lnTo>
                  <a:lnTo>
                    <a:pt x="727" y="311"/>
                  </a:lnTo>
                  <a:lnTo>
                    <a:pt x="766" y="281"/>
                  </a:lnTo>
                  <a:lnTo>
                    <a:pt x="805" y="250"/>
                  </a:lnTo>
                  <a:lnTo>
                    <a:pt x="841" y="217"/>
                  </a:lnTo>
                  <a:lnTo>
                    <a:pt x="877" y="185"/>
                  </a:lnTo>
                  <a:lnTo>
                    <a:pt x="913" y="150"/>
                  </a:lnTo>
                  <a:lnTo>
                    <a:pt x="947" y="114"/>
                  </a:lnTo>
                  <a:lnTo>
                    <a:pt x="980" y="77"/>
                  </a:lnTo>
                  <a:lnTo>
                    <a:pt x="1012" y="39"/>
                  </a:lnTo>
                  <a:lnTo>
                    <a:pt x="104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75" name="Freeform 2179"/>
            <p:cNvSpPr>
              <a:spLocks/>
            </p:cNvSpPr>
            <p:nvPr/>
          </p:nvSpPr>
          <p:spPr bwMode="auto">
            <a:xfrm>
              <a:off x="4483" y="2677"/>
              <a:ext cx="99" cy="36"/>
            </a:xfrm>
            <a:custGeom>
              <a:avLst/>
              <a:gdLst>
                <a:gd name="T0" fmla="*/ 199 w 199"/>
                <a:gd name="T1" fmla="*/ 65 h 65"/>
                <a:gd name="T2" fmla="*/ 195 w 199"/>
                <a:gd name="T3" fmla="*/ 0 h 65"/>
                <a:gd name="T4" fmla="*/ 0 w 199"/>
                <a:gd name="T5" fmla="*/ 45 h 65"/>
                <a:gd name="T6" fmla="*/ 199 w 199"/>
                <a:gd name="T7" fmla="*/ 6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9" h="65">
                  <a:moveTo>
                    <a:pt x="199" y="65"/>
                  </a:moveTo>
                  <a:lnTo>
                    <a:pt x="195" y="0"/>
                  </a:lnTo>
                  <a:lnTo>
                    <a:pt x="0" y="45"/>
                  </a:lnTo>
                  <a:lnTo>
                    <a:pt x="199" y="65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76" name="Freeform 2180"/>
            <p:cNvSpPr>
              <a:spLocks/>
            </p:cNvSpPr>
            <p:nvPr/>
          </p:nvSpPr>
          <p:spPr bwMode="auto">
            <a:xfrm>
              <a:off x="4483" y="2677"/>
              <a:ext cx="99" cy="36"/>
            </a:xfrm>
            <a:custGeom>
              <a:avLst/>
              <a:gdLst>
                <a:gd name="T0" fmla="*/ 199 w 199"/>
                <a:gd name="T1" fmla="*/ 65 h 65"/>
                <a:gd name="T2" fmla="*/ 195 w 199"/>
                <a:gd name="T3" fmla="*/ 0 h 65"/>
                <a:gd name="T4" fmla="*/ 0 w 199"/>
                <a:gd name="T5" fmla="*/ 45 h 65"/>
                <a:gd name="T6" fmla="*/ 199 w 199"/>
                <a:gd name="T7" fmla="*/ 6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9" h="65">
                  <a:moveTo>
                    <a:pt x="199" y="65"/>
                  </a:moveTo>
                  <a:lnTo>
                    <a:pt x="195" y="0"/>
                  </a:lnTo>
                  <a:lnTo>
                    <a:pt x="0" y="45"/>
                  </a:lnTo>
                  <a:lnTo>
                    <a:pt x="199" y="65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77" name="Freeform 2181"/>
            <p:cNvSpPr>
              <a:spLocks/>
            </p:cNvSpPr>
            <p:nvPr/>
          </p:nvSpPr>
          <p:spPr bwMode="auto">
            <a:xfrm>
              <a:off x="5099" y="2303"/>
              <a:ext cx="68" cy="93"/>
            </a:xfrm>
            <a:custGeom>
              <a:avLst/>
              <a:gdLst>
                <a:gd name="T0" fmla="*/ 0 w 137"/>
                <a:gd name="T1" fmla="*/ 146 h 183"/>
                <a:gd name="T2" fmla="*/ 55 w 137"/>
                <a:gd name="T3" fmla="*/ 183 h 183"/>
                <a:gd name="T4" fmla="*/ 137 w 137"/>
                <a:gd name="T5" fmla="*/ 0 h 183"/>
                <a:gd name="T6" fmla="*/ 0 w 137"/>
                <a:gd name="T7" fmla="*/ 146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7" h="183">
                  <a:moveTo>
                    <a:pt x="0" y="146"/>
                  </a:moveTo>
                  <a:lnTo>
                    <a:pt x="55" y="183"/>
                  </a:lnTo>
                  <a:lnTo>
                    <a:pt x="137" y="0"/>
                  </a:lnTo>
                  <a:lnTo>
                    <a:pt x="0" y="146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78" name="Freeform 2182"/>
            <p:cNvSpPr>
              <a:spLocks/>
            </p:cNvSpPr>
            <p:nvPr/>
          </p:nvSpPr>
          <p:spPr bwMode="auto">
            <a:xfrm>
              <a:off x="5099" y="2303"/>
              <a:ext cx="68" cy="93"/>
            </a:xfrm>
            <a:custGeom>
              <a:avLst/>
              <a:gdLst>
                <a:gd name="T0" fmla="*/ 0 w 137"/>
                <a:gd name="T1" fmla="*/ 146 h 183"/>
                <a:gd name="T2" fmla="*/ 55 w 137"/>
                <a:gd name="T3" fmla="*/ 183 h 183"/>
                <a:gd name="T4" fmla="*/ 137 w 137"/>
                <a:gd name="T5" fmla="*/ 0 h 183"/>
                <a:gd name="T6" fmla="*/ 0 w 137"/>
                <a:gd name="T7" fmla="*/ 146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7" h="183">
                  <a:moveTo>
                    <a:pt x="0" y="146"/>
                  </a:moveTo>
                  <a:lnTo>
                    <a:pt x="55" y="183"/>
                  </a:lnTo>
                  <a:lnTo>
                    <a:pt x="137" y="0"/>
                  </a:lnTo>
                  <a:lnTo>
                    <a:pt x="0" y="146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79" name="Freeform 2183"/>
            <p:cNvSpPr>
              <a:spLocks/>
            </p:cNvSpPr>
            <p:nvPr/>
          </p:nvSpPr>
          <p:spPr bwMode="auto">
            <a:xfrm>
              <a:off x="4999" y="2574"/>
              <a:ext cx="71" cy="157"/>
            </a:xfrm>
            <a:custGeom>
              <a:avLst/>
              <a:gdLst>
                <a:gd name="T0" fmla="*/ 140 w 140"/>
                <a:gd name="T1" fmla="*/ 0 h 309"/>
                <a:gd name="T2" fmla="*/ 130 w 140"/>
                <a:gd name="T3" fmla="*/ 6 h 309"/>
                <a:gd name="T4" fmla="*/ 119 w 140"/>
                <a:gd name="T5" fmla="*/ 12 h 309"/>
                <a:gd name="T6" fmla="*/ 110 w 140"/>
                <a:gd name="T7" fmla="*/ 19 h 309"/>
                <a:gd name="T8" fmla="*/ 99 w 140"/>
                <a:gd name="T9" fmla="*/ 28 h 309"/>
                <a:gd name="T10" fmla="*/ 90 w 140"/>
                <a:gd name="T11" fmla="*/ 37 h 309"/>
                <a:gd name="T12" fmla="*/ 80 w 140"/>
                <a:gd name="T13" fmla="*/ 48 h 309"/>
                <a:gd name="T14" fmla="*/ 72 w 140"/>
                <a:gd name="T15" fmla="*/ 59 h 309"/>
                <a:gd name="T16" fmla="*/ 63 w 140"/>
                <a:gd name="T17" fmla="*/ 71 h 309"/>
                <a:gd name="T18" fmla="*/ 55 w 140"/>
                <a:gd name="T19" fmla="*/ 84 h 309"/>
                <a:gd name="T20" fmla="*/ 49 w 140"/>
                <a:gd name="T21" fmla="*/ 96 h 309"/>
                <a:gd name="T22" fmla="*/ 42 w 140"/>
                <a:gd name="T23" fmla="*/ 110 h 309"/>
                <a:gd name="T24" fmla="*/ 36 w 140"/>
                <a:gd name="T25" fmla="*/ 124 h 309"/>
                <a:gd name="T26" fmla="*/ 32 w 140"/>
                <a:gd name="T27" fmla="*/ 137 h 309"/>
                <a:gd name="T28" fmla="*/ 4 w 140"/>
                <a:gd name="T29" fmla="*/ 240 h 309"/>
                <a:gd name="T30" fmla="*/ 2 w 140"/>
                <a:gd name="T31" fmla="*/ 250 h 309"/>
                <a:gd name="T32" fmla="*/ 1 w 140"/>
                <a:gd name="T33" fmla="*/ 258 h 309"/>
                <a:gd name="T34" fmla="*/ 0 w 140"/>
                <a:gd name="T35" fmla="*/ 267 h 309"/>
                <a:gd name="T36" fmla="*/ 1 w 140"/>
                <a:gd name="T37" fmla="*/ 275 h 309"/>
                <a:gd name="T38" fmla="*/ 3 w 140"/>
                <a:gd name="T39" fmla="*/ 283 h 309"/>
                <a:gd name="T40" fmla="*/ 6 w 140"/>
                <a:gd name="T41" fmla="*/ 289 h 309"/>
                <a:gd name="T42" fmla="*/ 9 w 140"/>
                <a:gd name="T43" fmla="*/ 295 h 309"/>
                <a:gd name="T44" fmla="*/ 12 w 140"/>
                <a:gd name="T45" fmla="*/ 299 h 309"/>
                <a:gd name="T46" fmla="*/ 17 w 140"/>
                <a:gd name="T47" fmla="*/ 304 h 309"/>
                <a:gd name="T48" fmla="*/ 22 w 140"/>
                <a:gd name="T49" fmla="*/ 307 h 309"/>
                <a:gd name="T50" fmla="*/ 28 w 140"/>
                <a:gd name="T51" fmla="*/ 309 h 309"/>
                <a:gd name="T52" fmla="*/ 34 w 140"/>
                <a:gd name="T53" fmla="*/ 309 h 309"/>
                <a:gd name="T54" fmla="*/ 40 w 140"/>
                <a:gd name="T55" fmla="*/ 309 h 309"/>
                <a:gd name="T56" fmla="*/ 47 w 140"/>
                <a:gd name="T57" fmla="*/ 307 h 309"/>
                <a:gd name="T58" fmla="*/ 54 w 140"/>
                <a:gd name="T59" fmla="*/ 304 h 309"/>
                <a:gd name="T60" fmla="*/ 60 w 140"/>
                <a:gd name="T61" fmla="*/ 299 h 309"/>
                <a:gd name="T62" fmla="*/ 67 w 140"/>
                <a:gd name="T63" fmla="*/ 295 h 309"/>
                <a:gd name="T64" fmla="*/ 73 w 140"/>
                <a:gd name="T65" fmla="*/ 289 h 309"/>
                <a:gd name="T66" fmla="*/ 79 w 140"/>
                <a:gd name="T67" fmla="*/ 283 h 309"/>
                <a:gd name="T68" fmla="*/ 84 w 140"/>
                <a:gd name="T69" fmla="*/ 275 h 309"/>
                <a:gd name="T70" fmla="*/ 90 w 140"/>
                <a:gd name="T71" fmla="*/ 267 h 309"/>
                <a:gd name="T72" fmla="*/ 94 w 140"/>
                <a:gd name="T73" fmla="*/ 258 h 309"/>
                <a:gd name="T74" fmla="*/ 97 w 140"/>
                <a:gd name="T75" fmla="*/ 250 h 309"/>
                <a:gd name="T76" fmla="*/ 100 w 140"/>
                <a:gd name="T77" fmla="*/ 240 h 309"/>
                <a:gd name="T78" fmla="*/ 110 w 140"/>
                <a:gd name="T79" fmla="*/ 206 h 309"/>
                <a:gd name="T80" fmla="*/ 112 w 140"/>
                <a:gd name="T81" fmla="*/ 197 h 309"/>
                <a:gd name="T82" fmla="*/ 114 w 140"/>
                <a:gd name="T83" fmla="*/ 189 h 309"/>
                <a:gd name="T84" fmla="*/ 115 w 140"/>
                <a:gd name="T85" fmla="*/ 180 h 309"/>
                <a:gd name="T86" fmla="*/ 115 w 140"/>
                <a:gd name="T87" fmla="*/ 172 h 309"/>
                <a:gd name="T88" fmla="*/ 114 w 140"/>
                <a:gd name="T89" fmla="*/ 165 h 309"/>
                <a:gd name="T90" fmla="*/ 112 w 140"/>
                <a:gd name="T91" fmla="*/ 158 h 309"/>
                <a:gd name="T92" fmla="*/ 110 w 140"/>
                <a:gd name="T93" fmla="*/ 152 h 309"/>
                <a:gd name="T94" fmla="*/ 107 w 140"/>
                <a:gd name="T95" fmla="*/ 147 h 309"/>
                <a:gd name="T96" fmla="*/ 102 w 140"/>
                <a:gd name="T97" fmla="*/ 143 h 309"/>
                <a:gd name="T98" fmla="*/ 97 w 140"/>
                <a:gd name="T99" fmla="*/ 139 h 309"/>
                <a:gd name="T100" fmla="*/ 92 w 140"/>
                <a:gd name="T101" fmla="*/ 137 h 309"/>
                <a:gd name="T102" fmla="*/ 85 w 140"/>
                <a:gd name="T103" fmla="*/ 137 h 309"/>
                <a:gd name="T104" fmla="*/ 79 w 140"/>
                <a:gd name="T105" fmla="*/ 137 h 309"/>
                <a:gd name="T106" fmla="*/ 32 w 140"/>
                <a:gd name="T107" fmla="*/ 137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40" h="309">
                  <a:moveTo>
                    <a:pt x="140" y="0"/>
                  </a:moveTo>
                  <a:lnTo>
                    <a:pt x="130" y="6"/>
                  </a:lnTo>
                  <a:lnTo>
                    <a:pt x="119" y="12"/>
                  </a:lnTo>
                  <a:lnTo>
                    <a:pt x="110" y="19"/>
                  </a:lnTo>
                  <a:lnTo>
                    <a:pt x="99" y="28"/>
                  </a:lnTo>
                  <a:lnTo>
                    <a:pt x="90" y="37"/>
                  </a:lnTo>
                  <a:lnTo>
                    <a:pt x="80" y="48"/>
                  </a:lnTo>
                  <a:lnTo>
                    <a:pt x="72" y="59"/>
                  </a:lnTo>
                  <a:lnTo>
                    <a:pt x="63" y="71"/>
                  </a:lnTo>
                  <a:lnTo>
                    <a:pt x="55" y="84"/>
                  </a:lnTo>
                  <a:lnTo>
                    <a:pt x="49" y="96"/>
                  </a:lnTo>
                  <a:lnTo>
                    <a:pt x="42" y="110"/>
                  </a:lnTo>
                  <a:lnTo>
                    <a:pt x="36" y="124"/>
                  </a:lnTo>
                  <a:lnTo>
                    <a:pt x="32" y="137"/>
                  </a:lnTo>
                  <a:lnTo>
                    <a:pt x="4" y="240"/>
                  </a:lnTo>
                  <a:lnTo>
                    <a:pt x="2" y="250"/>
                  </a:lnTo>
                  <a:lnTo>
                    <a:pt x="1" y="258"/>
                  </a:lnTo>
                  <a:lnTo>
                    <a:pt x="0" y="267"/>
                  </a:lnTo>
                  <a:lnTo>
                    <a:pt x="1" y="275"/>
                  </a:lnTo>
                  <a:lnTo>
                    <a:pt x="3" y="283"/>
                  </a:lnTo>
                  <a:lnTo>
                    <a:pt x="6" y="289"/>
                  </a:lnTo>
                  <a:lnTo>
                    <a:pt x="9" y="295"/>
                  </a:lnTo>
                  <a:lnTo>
                    <a:pt x="12" y="299"/>
                  </a:lnTo>
                  <a:lnTo>
                    <a:pt x="17" y="304"/>
                  </a:lnTo>
                  <a:lnTo>
                    <a:pt x="22" y="307"/>
                  </a:lnTo>
                  <a:lnTo>
                    <a:pt x="28" y="309"/>
                  </a:lnTo>
                  <a:lnTo>
                    <a:pt x="34" y="309"/>
                  </a:lnTo>
                  <a:lnTo>
                    <a:pt x="40" y="309"/>
                  </a:lnTo>
                  <a:lnTo>
                    <a:pt x="47" y="307"/>
                  </a:lnTo>
                  <a:lnTo>
                    <a:pt x="54" y="304"/>
                  </a:lnTo>
                  <a:lnTo>
                    <a:pt x="60" y="299"/>
                  </a:lnTo>
                  <a:lnTo>
                    <a:pt x="67" y="295"/>
                  </a:lnTo>
                  <a:lnTo>
                    <a:pt x="73" y="289"/>
                  </a:lnTo>
                  <a:lnTo>
                    <a:pt x="79" y="283"/>
                  </a:lnTo>
                  <a:lnTo>
                    <a:pt x="84" y="275"/>
                  </a:lnTo>
                  <a:lnTo>
                    <a:pt x="90" y="267"/>
                  </a:lnTo>
                  <a:lnTo>
                    <a:pt x="94" y="258"/>
                  </a:lnTo>
                  <a:lnTo>
                    <a:pt x="97" y="250"/>
                  </a:lnTo>
                  <a:lnTo>
                    <a:pt x="100" y="240"/>
                  </a:lnTo>
                  <a:lnTo>
                    <a:pt x="110" y="206"/>
                  </a:lnTo>
                  <a:lnTo>
                    <a:pt x="112" y="197"/>
                  </a:lnTo>
                  <a:lnTo>
                    <a:pt x="114" y="189"/>
                  </a:lnTo>
                  <a:lnTo>
                    <a:pt x="115" y="180"/>
                  </a:lnTo>
                  <a:lnTo>
                    <a:pt x="115" y="172"/>
                  </a:lnTo>
                  <a:lnTo>
                    <a:pt x="114" y="165"/>
                  </a:lnTo>
                  <a:lnTo>
                    <a:pt x="112" y="158"/>
                  </a:lnTo>
                  <a:lnTo>
                    <a:pt x="110" y="152"/>
                  </a:lnTo>
                  <a:lnTo>
                    <a:pt x="107" y="147"/>
                  </a:lnTo>
                  <a:lnTo>
                    <a:pt x="102" y="143"/>
                  </a:lnTo>
                  <a:lnTo>
                    <a:pt x="97" y="139"/>
                  </a:lnTo>
                  <a:lnTo>
                    <a:pt x="92" y="137"/>
                  </a:lnTo>
                  <a:lnTo>
                    <a:pt x="85" y="137"/>
                  </a:lnTo>
                  <a:lnTo>
                    <a:pt x="79" y="137"/>
                  </a:lnTo>
                  <a:lnTo>
                    <a:pt x="32" y="13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80" name="Freeform 2184"/>
            <p:cNvSpPr>
              <a:spLocks/>
            </p:cNvSpPr>
            <p:nvPr/>
          </p:nvSpPr>
          <p:spPr bwMode="auto">
            <a:xfrm>
              <a:off x="5088" y="2581"/>
              <a:ext cx="39" cy="143"/>
            </a:xfrm>
            <a:custGeom>
              <a:avLst/>
              <a:gdLst>
                <a:gd name="T0" fmla="*/ 76 w 76"/>
                <a:gd name="T1" fmla="*/ 0 h 275"/>
                <a:gd name="T2" fmla="*/ 65 w 76"/>
                <a:gd name="T3" fmla="*/ 17 h 275"/>
                <a:gd name="T4" fmla="*/ 55 w 76"/>
                <a:gd name="T5" fmla="*/ 35 h 275"/>
                <a:gd name="T6" fmla="*/ 47 w 76"/>
                <a:gd name="T7" fmla="*/ 53 h 275"/>
                <a:gd name="T8" fmla="*/ 38 w 76"/>
                <a:gd name="T9" fmla="*/ 72 h 275"/>
                <a:gd name="T10" fmla="*/ 31 w 76"/>
                <a:gd name="T11" fmla="*/ 90 h 275"/>
                <a:gd name="T12" fmla="*/ 23 w 76"/>
                <a:gd name="T13" fmla="*/ 109 h 275"/>
                <a:gd name="T14" fmla="*/ 17 w 76"/>
                <a:gd name="T15" fmla="*/ 128 h 275"/>
                <a:gd name="T16" fmla="*/ 13 w 76"/>
                <a:gd name="T17" fmla="*/ 148 h 275"/>
                <a:gd name="T18" fmla="*/ 9 w 76"/>
                <a:gd name="T19" fmla="*/ 167 h 275"/>
                <a:gd name="T20" fmla="*/ 4 w 76"/>
                <a:gd name="T21" fmla="*/ 186 h 275"/>
                <a:gd name="T22" fmla="*/ 2 w 76"/>
                <a:gd name="T23" fmla="*/ 203 h 275"/>
                <a:gd name="T24" fmla="*/ 1 w 76"/>
                <a:gd name="T25" fmla="*/ 222 h 275"/>
                <a:gd name="T26" fmla="*/ 0 w 76"/>
                <a:gd name="T27" fmla="*/ 240 h 275"/>
                <a:gd name="T28" fmla="*/ 1 w 76"/>
                <a:gd name="T29" fmla="*/ 258 h 275"/>
                <a:gd name="T30" fmla="*/ 2 w 76"/>
                <a:gd name="T31" fmla="*/ 275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6" h="275">
                  <a:moveTo>
                    <a:pt x="76" y="0"/>
                  </a:moveTo>
                  <a:lnTo>
                    <a:pt x="65" y="17"/>
                  </a:lnTo>
                  <a:lnTo>
                    <a:pt x="55" y="35"/>
                  </a:lnTo>
                  <a:lnTo>
                    <a:pt x="47" y="53"/>
                  </a:lnTo>
                  <a:lnTo>
                    <a:pt x="38" y="72"/>
                  </a:lnTo>
                  <a:lnTo>
                    <a:pt x="31" y="90"/>
                  </a:lnTo>
                  <a:lnTo>
                    <a:pt x="23" y="109"/>
                  </a:lnTo>
                  <a:lnTo>
                    <a:pt x="17" y="128"/>
                  </a:lnTo>
                  <a:lnTo>
                    <a:pt x="13" y="148"/>
                  </a:lnTo>
                  <a:lnTo>
                    <a:pt x="9" y="167"/>
                  </a:lnTo>
                  <a:lnTo>
                    <a:pt x="4" y="186"/>
                  </a:lnTo>
                  <a:lnTo>
                    <a:pt x="2" y="203"/>
                  </a:lnTo>
                  <a:lnTo>
                    <a:pt x="1" y="222"/>
                  </a:lnTo>
                  <a:lnTo>
                    <a:pt x="0" y="240"/>
                  </a:lnTo>
                  <a:lnTo>
                    <a:pt x="1" y="258"/>
                  </a:lnTo>
                  <a:lnTo>
                    <a:pt x="2" y="27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81" name="Freeform 2185"/>
            <p:cNvSpPr>
              <a:spLocks/>
            </p:cNvSpPr>
            <p:nvPr/>
          </p:nvSpPr>
          <p:spPr bwMode="auto">
            <a:xfrm>
              <a:off x="5127" y="2574"/>
              <a:ext cx="25" cy="7"/>
            </a:xfrm>
            <a:custGeom>
              <a:avLst/>
              <a:gdLst>
                <a:gd name="T0" fmla="*/ 47 w 47"/>
                <a:gd name="T1" fmla="*/ 17 h 17"/>
                <a:gd name="T2" fmla="*/ 46 w 47"/>
                <a:gd name="T3" fmla="*/ 12 h 17"/>
                <a:gd name="T4" fmla="*/ 43 w 47"/>
                <a:gd name="T5" fmla="*/ 8 h 17"/>
                <a:gd name="T6" fmla="*/ 41 w 47"/>
                <a:gd name="T7" fmla="*/ 5 h 17"/>
                <a:gd name="T8" fmla="*/ 37 w 47"/>
                <a:gd name="T9" fmla="*/ 3 h 17"/>
                <a:gd name="T10" fmla="*/ 33 w 47"/>
                <a:gd name="T11" fmla="*/ 0 h 17"/>
                <a:gd name="T12" fmla="*/ 28 w 47"/>
                <a:gd name="T13" fmla="*/ 0 h 17"/>
                <a:gd name="T14" fmla="*/ 23 w 47"/>
                <a:gd name="T15" fmla="*/ 0 h 17"/>
                <a:gd name="T16" fmla="*/ 19 w 47"/>
                <a:gd name="T17" fmla="*/ 3 h 17"/>
                <a:gd name="T18" fmla="*/ 14 w 47"/>
                <a:gd name="T19" fmla="*/ 5 h 17"/>
                <a:gd name="T20" fmla="*/ 8 w 47"/>
                <a:gd name="T21" fmla="*/ 8 h 17"/>
                <a:gd name="T22" fmla="*/ 4 w 47"/>
                <a:gd name="T23" fmla="*/ 12 h 17"/>
                <a:gd name="T24" fmla="*/ 0 w 47"/>
                <a:gd name="T25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17">
                  <a:moveTo>
                    <a:pt x="47" y="17"/>
                  </a:moveTo>
                  <a:lnTo>
                    <a:pt x="46" y="12"/>
                  </a:lnTo>
                  <a:lnTo>
                    <a:pt x="43" y="8"/>
                  </a:lnTo>
                  <a:lnTo>
                    <a:pt x="41" y="5"/>
                  </a:lnTo>
                  <a:lnTo>
                    <a:pt x="37" y="3"/>
                  </a:lnTo>
                  <a:lnTo>
                    <a:pt x="33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19" y="3"/>
                  </a:lnTo>
                  <a:lnTo>
                    <a:pt x="14" y="5"/>
                  </a:lnTo>
                  <a:lnTo>
                    <a:pt x="8" y="8"/>
                  </a:lnTo>
                  <a:lnTo>
                    <a:pt x="4" y="12"/>
                  </a:lnTo>
                  <a:lnTo>
                    <a:pt x="0" y="1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82" name="Freeform 2186"/>
            <p:cNvSpPr>
              <a:spLocks/>
            </p:cNvSpPr>
            <p:nvPr/>
          </p:nvSpPr>
          <p:spPr bwMode="auto">
            <a:xfrm>
              <a:off x="5117" y="2581"/>
              <a:ext cx="35" cy="143"/>
            </a:xfrm>
            <a:custGeom>
              <a:avLst/>
              <a:gdLst>
                <a:gd name="T0" fmla="*/ 0 w 74"/>
                <a:gd name="T1" fmla="*/ 275 h 275"/>
                <a:gd name="T2" fmla="*/ 10 w 74"/>
                <a:gd name="T3" fmla="*/ 258 h 275"/>
                <a:gd name="T4" fmla="*/ 20 w 74"/>
                <a:gd name="T5" fmla="*/ 240 h 275"/>
                <a:gd name="T6" fmla="*/ 29 w 74"/>
                <a:gd name="T7" fmla="*/ 222 h 275"/>
                <a:gd name="T8" fmla="*/ 38 w 74"/>
                <a:gd name="T9" fmla="*/ 203 h 275"/>
                <a:gd name="T10" fmla="*/ 45 w 74"/>
                <a:gd name="T11" fmla="*/ 186 h 275"/>
                <a:gd name="T12" fmla="*/ 51 w 74"/>
                <a:gd name="T13" fmla="*/ 167 h 275"/>
                <a:gd name="T14" fmla="*/ 58 w 74"/>
                <a:gd name="T15" fmla="*/ 148 h 275"/>
                <a:gd name="T16" fmla="*/ 63 w 74"/>
                <a:gd name="T17" fmla="*/ 128 h 275"/>
                <a:gd name="T18" fmla="*/ 67 w 74"/>
                <a:gd name="T19" fmla="*/ 109 h 275"/>
                <a:gd name="T20" fmla="*/ 70 w 74"/>
                <a:gd name="T21" fmla="*/ 90 h 275"/>
                <a:gd name="T22" fmla="*/ 72 w 74"/>
                <a:gd name="T23" fmla="*/ 72 h 275"/>
                <a:gd name="T24" fmla="*/ 74 w 74"/>
                <a:gd name="T25" fmla="*/ 53 h 275"/>
                <a:gd name="T26" fmla="*/ 74 w 74"/>
                <a:gd name="T27" fmla="*/ 35 h 275"/>
                <a:gd name="T28" fmla="*/ 74 w 74"/>
                <a:gd name="T29" fmla="*/ 17 h 275"/>
                <a:gd name="T30" fmla="*/ 72 w 74"/>
                <a:gd name="T31" fmla="*/ 0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4" h="275">
                  <a:moveTo>
                    <a:pt x="0" y="275"/>
                  </a:moveTo>
                  <a:lnTo>
                    <a:pt x="10" y="258"/>
                  </a:lnTo>
                  <a:lnTo>
                    <a:pt x="20" y="240"/>
                  </a:lnTo>
                  <a:lnTo>
                    <a:pt x="29" y="222"/>
                  </a:lnTo>
                  <a:lnTo>
                    <a:pt x="38" y="203"/>
                  </a:lnTo>
                  <a:lnTo>
                    <a:pt x="45" y="186"/>
                  </a:lnTo>
                  <a:lnTo>
                    <a:pt x="51" y="167"/>
                  </a:lnTo>
                  <a:lnTo>
                    <a:pt x="58" y="148"/>
                  </a:lnTo>
                  <a:lnTo>
                    <a:pt x="63" y="128"/>
                  </a:lnTo>
                  <a:lnTo>
                    <a:pt x="67" y="109"/>
                  </a:lnTo>
                  <a:lnTo>
                    <a:pt x="70" y="90"/>
                  </a:lnTo>
                  <a:lnTo>
                    <a:pt x="72" y="72"/>
                  </a:lnTo>
                  <a:lnTo>
                    <a:pt x="74" y="53"/>
                  </a:lnTo>
                  <a:lnTo>
                    <a:pt x="74" y="35"/>
                  </a:lnTo>
                  <a:lnTo>
                    <a:pt x="74" y="17"/>
                  </a:lnTo>
                  <a:lnTo>
                    <a:pt x="7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83" name="Freeform 2187"/>
            <p:cNvSpPr>
              <a:spLocks/>
            </p:cNvSpPr>
            <p:nvPr/>
          </p:nvSpPr>
          <p:spPr bwMode="auto">
            <a:xfrm>
              <a:off x="5092" y="2724"/>
              <a:ext cx="25" cy="7"/>
            </a:xfrm>
            <a:custGeom>
              <a:avLst/>
              <a:gdLst>
                <a:gd name="T0" fmla="*/ 0 w 49"/>
                <a:gd name="T1" fmla="*/ 0 h 17"/>
                <a:gd name="T2" fmla="*/ 2 w 49"/>
                <a:gd name="T3" fmla="*/ 5 h 17"/>
                <a:gd name="T4" fmla="*/ 5 w 49"/>
                <a:gd name="T5" fmla="*/ 9 h 17"/>
                <a:gd name="T6" fmla="*/ 8 w 49"/>
                <a:gd name="T7" fmla="*/ 13 h 17"/>
                <a:gd name="T8" fmla="*/ 11 w 49"/>
                <a:gd name="T9" fmla="*/ 15 h 17"/>
                <a:gd name="T10" fmla="*/ 15 w 49"/>
                <a:gd name="T11" fmla="*/ 17 h 17"/>
                <a:gd name="T12" fmla="*/ 19 w 49"/>
                <a:gd name="T13" fmla="*/ 17 h 17"/>
                <a:gd name="T14" fmla="*/ 25 w 49"/>
                <a:gd name="T15" fmla="*/ 17 h 17"/>
                <a:gd name="T16" fmla="*/ 30 w 49"/>
                <a:gd name="T17" fmla="*/ 15 h 17"/>
                <a:gd name="T18" fmla="*/ 34 w 49"/>
                <a:gd name="T19" fmla="*/ 13 h 17"/>
                <a:gd name="T20" fmla="*/ 39 w 49"/>
                <a:gd name="T21" fmla="*/ 9 h 17"/>
                <a:gd name="T22" fmla="*/ 43 w 49"/>
                <a:gd name="T23" fmla="*/ 5 h 17"/>
                <a:gd name="T24" fmla="*/ 49 w 49"/>
                <a:gd name="T2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9" h="17">
                  <a:moveTo>
                    <a:pt x="0" y="0"/>
                  </a:moveTo>
                  <a:lnTo>
                    <a:pt x="2" y="5"/>
                  </a:lnTo>
                  <a:lnTo>
                    <a:pt x="5" y="9"/>
                  </a:lnTo>
                  <a:lnTo>
                    <a:pt x="8" y="13"/>
                  </a:lnTo>
                  <a:lnTo>
                    <a:pt x="11" y="15"/>
                  </a:lnTo>
                  <a:lnTo>
                    <a:pt x="15" y="17"/>
                  </a:lnTo>
                  <a:lnTo>
                    <a:pt x="19" y="17"/>
                  </a:lnTo>
                  <a:lnTo>
                    <a:pt x="25" y="17"/>
                  </a:lnTo>
                  <a:lnTo>
                    <a:pt x="30" y="15"/>
                  </a:lnTo>
                  <a:lnTo>
                    <a:pt x="34" y="13"/>
                  </a:lnTo>
                  <a:lnTo>
                    <a:pt x="39" y="9"/>
                  </a:lnTo>
                  <a:lnTo>
                    <a:pt x="43" y="5"/>
                  </a:lnTo>
                  <a:lnTo>
                    <a:pt x="4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84" name="Freeform 2188"/>
            <p:cNvSpPr>
              <a:spLocks/>
            </p:cNvSpPr>
            <p:nvPr/>
          </p:nvSpPr>
          <p:spPr bwMode="auto">
            <a:xfrm>
              <a:off x="5195" y="2574"/>
              <a:ext cx="39" cy="53"/>
            </a:xfrm>
            <a:custGeom>
              <a:avLst/>
              <a:gdLst>
                <a:gd name="T0" fmla="*/ 74 w 77"/>
                <a:gd name="T1" fmla="*/ 52 h 104"/>
                <a:gd name="T2" fmla="*/ 76 w 77"/>
                <a:gd name="T3" fmla="*/ 44 h 104"/>
                <a:gd name="T4" fmla="*/ 77 w 77"/>
                <a:gd name="T5" fmla="*/ 36 h 104"/>
                <a:gd name="T6" fmla="*/ 76 w 77"/>
                <a:gd name="T7" fmla="*/ 29 h 104"/>
                <a:gd name="T8" fmla="*/ 75 w 77"/>
                <a:gd name="T9" fmla="*/ 22 h 104"/>
                <a:gd name="T10" fmla="*/ 73 w 77"/>
                <a:gd name="T11" fmla="*/ 15 h 104"/>
                <a:gd name="T12" fmla="*/ 71 w 77"/>
                <a:gd name="T13" fmla="*/ 10 h 104"/>
                <a:gd name="T14" fmla="*/ 67 w 77"/>
                <a:gd name="T15" fmla="*/ 6 h 104"/>
                <a:gd name="T16" fmla="*/ 63 w 77"/>
                <a:gd name="T17" fmla="*/ 3 h 104"/>
                <a:gd name="T18" fmla="*/ 57 w 77"/>
                <a:gd name="T19" fmla="*/ 0 h 104"/>
                <a:gd name="T20" fmla="*/ 52 w 77"/>
                <a:gd name="T21" fmla="*/ 0 h 104"/>
                <a:gd name="T22" fmla="*/ 47 w 77"/>
                <a:gd name="T23" fmla="*/ 0 h 104"/>
                <a:gd name="T24" fmla="*/ 41 w 77"/>
                <a:gd name="T25" fmla="*/ 3 h 104"/>
                <a:gd name="T26" fmla="*/ 34 w 77"/>
                <a:gd name="T27" fmla="*/ 6 h 104"/>
                <a:gd name="T28" fmla="*/ 29 w 77"/>
                <a:gd name="T29" fmla="*/ 10 h 104"/>
                <a:gd name="T30" fmla="*/ 23 w 77"/>
                <a:gd name="T31" fmla="*/ 15 h 104"/>
                <a:gd name="T32" fmla="*/ 17 w 77"/>
                <a:gd name="T33" fmla="*/ 22 h 104"/>
                <a:gd name="T34" fmla="*/ 12 w 77"/>
                <a:gd name="T35" fmla="*/ 29 h 104"/>
                <a:gd name="T36" fmla="*/ 9 w 77"/>
                <a:gd name="T37" fmla="*/ 36 h 104"/>
                <a:gd name="T38" fmla="*/ 5 w 77"/>
                <a:gd name="T39" fmla="*/ 44 h 104"/>
                <a:gd name="T40" fmla="*/ 3 w 77"/>
                <a:gd name="T41" fmla="*/ 52 h 104"/>
                <a:gd name="T42" fmla="*/ 1 w 77"/>
                <a:gd name="T43" fmla="*/ 59 h 104"/>
                <a:gd name="T44" fmla="*/ 0 w 77"/>
                <a:gd name="T45" fmla="*/ 68 h 104"/>
                <a:gd name="T46" fmla="*/ 1 w 77"/>
                <a:gd name="T47" fmla="*/ 75 h 104"/>
                <a:gd name="T48" fmla="*/ 2 w 77"/>
                <a:gd name="T49" fmla="*/ 82 h 104"/>
                <a:gd name="T50" fmla="*/ 4 w 77"/>
                <a:gd name="T51" fmla="*/ 88 h 104"/>
                <a:gd name="T52" fmla="*/ 6 w 77"/>
                <a:gd name="T53" fmla="*/ 93 h 104"/>
                <a:gd name="T54" fmla="*/ 10 w 77"/>
                <a:gd name="T55" fmla="*/ 97 h 104"/>
                <a:gd name="T56" fmla="*/ 14 w 77"/>
                <a:gd name="T57" fmla="*/ 100 h 104"/>
                <a:gd name="T58" fmla="*/ 20 w 77"/>
                <a:gd name="T59" fmla="*/ 103 h 104"/>
                <a:gd name="T60" fmla="*/ 25 w 77"/>
                <a:gd name="T61" fmla="*/ 104 h 104"/>
                <a:gd name="T62" fmla="*/ 30 w 77"/>
                <a:gd name="T63" fmla="*/ 103 h 104"/>
                <a:gd name="T64" fmla="*/ 36 w 77"/>
                <a:gd name="T65" fmla="*/ 100 h 104"/>
                <a:gd name="T66" fmla="*/ 43 w 77"/>
                <a:gd name="T67" fmla="*/ 97 h 104"/>
                <a:gd name="T68" fmla="*/ 49 w 77"/>
                <a:gd name="T69" fmla="*/ 93 h 104"/>
                <a:gd name="T70" fmla="*/ 54 w 77"/>
                <a:gd name="T71" fmla="*/ 88 h 104"/>
                <a:gd name="T72" fmla="*/ 60 w 77"/>
                <a:gd name="T73" fmla="*/ 82 h 104"/>
                <a:gd name="T74" fmla="*/ 65 w 77"/>
                <a:gd name="T75" fmla="*/ 75 h 104"/>
                <a:gd name="T76" fmla="*/ 68 w 77"/>
                <a:gd name="T77" fmla="*/ 68 h 104"/>
                <a:gd name="T78" fmla="*/ 72 w 77"/>
                <a:gd name="T79" fmla="*/ 59 h 104"/>
                <a:gd name="T80" fmla="*/ 74 w 77"/>
                <a:gd name="T81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7" h="104">
                  <a:moveTo>
                    <a:pt x="74" y="52"/>
                  </a:moveTo>
                  <a:lnTo>
                    <a:pt x="76" y="44"/>
                  </a:lnTo>
                  <a:lnTo>
                    <a:pt x="77" y="36"/>
                  </a:lnTo>
                  <a:lnTo>
                    <a:pt x="76" y="29"/>
                  </a:lnTo>
                  <a:lnTo>
                    <a:pt x="75" y="22"/>
                  </a:lnTo>
                  <a:lnTo>
                    <a:pt x="73" y="15"/>
                  </a:lnTo>
                  <a:lnTo>
                    <a:pt x="71" y="10"/>
                  </a:lnTo>
                  <a:lnTo>
                    <a:pt x="67" y="6"/>
                  </a:lnTo>
                  <a:lnTo>
                    <a:pt x="63" y="3"/>
                  </a:lnTo>
                  <a:lnTo>
                    <a:pt x="57" y="0"/>
                  </a:lnTo>
                  <a:lnTo>
                    <a:pt x="52" y="0"/>
                  </a:lnTo>
                  <a:lnTo>
                    <a:pt x="47" y="0"/>
                  </a:lnTo>
                  <a:lnTo>
                    <a:pt x="41" y="3"/>
                  </a:lnTo>
                  <a:lnTo>
                    <a:pt x="34" y="6"/>
                  </a:lnTo>
                  <a:lnTo>
                    <a:pt x="29" y="10"/>
                  </a:lnTo>
                  <a:lnTo>
                    <a:pt x="23" y="15"/>
                  </a:lnTo>
                  <a:lnTo>
                    <a:pt x="17" y="22"/>
                  </a:lnTo>
                  <a:lnTo>
                    <a:pt x="12" y="29"/>
                  </a:lnTo>
                  <a:lnTo>
                    <a:pt x="9" y="36"/>
                  </a:lnTo>
                  <a:lnTo>
                    <a:pt x="5" y="44"/>
                  </a:lnTo>
                  <a:lnTo>
                    <a:pt x="3" y="52"/>
                  </a:lnTo>
                  <a:lnTo>
                    <a:pt x="1" y="59"/>
                  </a:lnTo>
                  <a:lnTo>
                    <a:pt x="0" y="68"/>
                  </a:lnTo>
                  <a:lnTo>
                    <a:pt x="1" y="75"/>
                  </a:lnTo>
                  <a:lnTo>
                    <a:pt x="2" y="82"/>
                  </a:lnTo>
                  <a:lnTo>
                    <a:pt x="4" y="88"/>
                  </a:lnTo>
                  <a:lnTo>
                    <a:pt x="6" y="93"/>
                  </a:lnTo>
                  <a:lnTo>
                    <a:pt x="10" y="97"/>
                  </a:lnTo>
                  <a:lnTo>
                    <a:pt x="14" y="100"/>
                  </a:lnTo>
                  <a:lnTo>
                    <a:pt x="20" y="103"/>
                  </a:lnTo>
                  <a:lnTo>
                    <a:pt x="25" y="104"/>
                  </a:lnTo>
                  <a:lnTo>
                    <a:pt x="30" y="103"/>
                  </a:lnTo>
                  <a:lnTo>
                    <a:pt x="36" y="100"/>
                  </a:lnTo>
                  <a:lnTo>
                    <a:pt x="43" y="97"/>
                  </a:lnTo>
                  <a:lnTo>
                    <a:pt x="49" y="93"/>
                  </a:lnTo>
                  <a:lnTo>
                    <a:pt x="54" y="88"/>
                  </a:lnTo>
                  <a:lnTo>
                    <a:pt x="60" y="82"/>
                  </a:lnTo>
                  <a:lnTo>
                    <a:pt x="65" y="75"/>
                  </a:lnTo>
                  <a:lnTo>
                    <a:pt x="68" y="68"/>
                  </a:lnTo>
                  <a:lnTo>
                    <a:pt x="72" y="59"/>
                  </a:lnTo>
                  <a:lnTo>
                    <a:pt x="74" y="52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39085" name="Group 2189"/>
          <p:cNvGrpSpPr>
            <a:grpSpLocks/>
          </p:cNvGrpSpPr>
          <p:nvPr/>
        </p:nvGrpSpPr>
        <p:grpSpPr bwMode="auto">
          <a:xfrm>
            <a:off x="6499225" y="3182938"/>
            <a:ext cx="1222375" cy="428625"/>
            <a:chOff x="4094" y="2005"/>
            <a:chExt cx="770" cy="270"/>
          </a:xfrm>
        </p:grpSpPr>
        <p:sp>
          <p:nvSpPr>
            <p:cNvPr id="339086" name="Line 2190"/>
            <p:cNvSpPr>
              <a:spLocks noChangeShapeType="1"/>
            </p:cNvSpPr>
            <p:nvPr/>
          </p:nvSpPr>
          <p:spPr bwMode="auto">
            <a:xfrm flipH="1">
              <a:off x="4094" y="2011"/>
              <a:ext cx="216" cy="0"/>
            </a:xfrm>
            <a:prstGeom prst="line">
              <a:avLst/>
            </a:prstGeom>
            <a:noFill/>
            <a:ln w="38100">
              <a:solidFill>
                <a:srgbClr val="CC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87" name="Line 2191"/>
            <p:cNvSpPr>
              <a:spLocks noChangeShapeType="1"/>
            </p:cNvSpPr>
            <p:nvPr/>
          </p:nvSpPr>
          <p:spPr bwMode="auto">
            <a:xfrm flipH="1">
              <a:off x="4656" y="2011"/>
              <a:ext cx="208" cy="0"/>
            </a:xfrm>
            <a:prstGeom prst="line">
              <a:avLst/>
            </a:prstGeom>
            <a:noFill/>
            <a:ln w="38100">
              <a:solidFill>
                <a:srgbClr val="CC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88" name="Line 2192"/>
            <p:cNvSpPr>
              <a:spLocks noChangeShapeType="1"/>
            </p:cNvSpPr>
            <p:nvPr/>
          </p:nvSpPr>
          <p:spPr bwMode="auto">
            <a:xfrm flipV="1">
              <a:off x="4094" y="2008"/>
              <a:ext cx="221" cy="221"/>
            </a:xfrm>
            <a:prstGeom prst="line">
              <a:avLst/>
            </a:prstGeom>
            <a:noFill/>
            <a:ln w="19050">
              <a:solidFill>
                <a:srgbClr val="CC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89" name="Line 2193"/>
            <p:cNvSpPr>
              <a:spLocks noChangeShapeType="1"/>
            </p:cNvSpPr>
            <p:nvPr/>
          </p:nvSpPr>
          <p:spPr bwMode="auto">
            <a:xfrm flipV="1">
              <a:off x="4198" y="2088"/>
              <a:ext cx="186" cy="187"/>
            </a:xfrm>
            <a:prstGeom prst="line">
              <a:avLst/>
            </a:prstGeom>
            <a:noFill/>
            <a:ln w="19050">
              <a:solidFill>
                <a:srgbClr val="CC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90" name="Line 2194"/>
            <p:cNvSpPr>
              <a:spLocks noChangeShapeType="1"/>
            </p:cNvSpPr>
            <p:nvPr/>
          </p:nvSpPr>
          <p:spPr bwMode="auto">
            <a:xfrm flipV="1">
              <a:off x="4347" y="2111"/>
              <a:ext cx="164" cy="164"/>
            </a:xfrm>
            <a:prstGeom prst="line">
              <a:avLst/>
            </a:prstGeom>
            <a:noFill/>
            <a:ln w="19050">
              <a:solidFill>
                <a:srgbClr val="CC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91" name="Line 2195"/>
            <p:cNvSpPr>
              <a:spLocks noChangeShapeType="1"/>
            </p:cNvSpPr>
            <p:nvPr/>
          </p:nvSpPr>
          <p:spPr bwMode="auto">
            <a:xfrm flipV="1">
              <a:off x="4500" y="2005"/>
              <a:ext cx="270" cy="270"/>
            </a:xfrm>
            <a:prstGeom prst="line">
              <a:avLst/>
            </a:prstGeom>
            <a:noFill/>
            <a:ln w="19050">
              <a:solidFill>
                <a:srgbClr val="CC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92" name="Line 2196"/>
            <p:cNvSpPr>
              <a:spLocks noChangeShapeType="1"/>
            </p:cNvSpPr>
            <p:nvPr/>
          </p:nvSpPr>
          <p:spPr bwMode="auto">
            <a:xfrm flipV="1">
              <a:off x="4650" y="2061"/>
              <a:ext cx="214" cy="214"/>
            </a:xfrm>
            <a:prstGeom prst="line">
              <a:avLst/>
            </a:prstGeom>
            <a:noFill/>
            <a:ln w="19050">
              <a:solidFill>
                <a:srgbClr val="CC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93" name="Line 2197"/>
            <p:cNvSpPr>
              <a:spLocks noChangeShapeType="1"/>
            </p:cNvSpPr>
            <p:nvPr/>
          </p:nvSpPr>
          <p:spPr bwMode="auto">
            <a:xfrm flipV="1">
              <a:off x="4800" y="2214"/>
              <a:ext cx="64" cy="61"/>
            </a:xfrm>
            <a:prstGeom prst="line">
              <a:avLst/>
            </a:prstGeom>
            <a:noFill/>
            <a:ln w="19050">
              <a:solidFill>
                <a:srgbClr val="CC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94" name="Line 2198"/>
            <p:cNvSpPr>
              <a:spLocks noChangeShapeType="1"/>
            </p:cNvSpPr>
            <p:nvPr/>
          </p:nvSpPr>
          <p:spPr bwMode="auto">
            <a:xfrm flipV="1">
              <a:off x="4094" y="2014"/>
              <a:ext cx="65" cy="65"/>
            </a:xfrm>
            <a:prstGeom prst="line">
              <a:avLst/>
            </a:prstGeom>
            <a:noFill/>
            <a:ln w="19050">
              <a:solidFill>
                <a:srgbClr val="CC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39095" name="Group 2199"/>
          <p:cNvGrpSpPr>
            <a:grpSpLocks/>
          </p:cNvGrpSpPr>
          <p:nvPr/>
        </p:nvGrpSpPr>
        <p:grpSpPr bwMode="auto">
          <a:xfrm>
            <a:off x="6499225" y="2446338"/>
            <a:ext cx="1222375" cy="428625"/>
            <a:chOff x="4094" y="1541"/>
            <a:chExt cx="770" cy="270"/>
          </a:xfrm>
        </p:grpSpPr>
        <p:sp>
          <p:nvSpPr>
            <p:cNvPr id="339096" name="Line 2200"/>
            <p:cNvSpPr>
              <a:spLocks noChangeShapeType="1"/>
            </p:cNvSpPr>
            <p:nvPr/>
          </p:nvSpPr>
          <p:spPr bwMode="auto">
            <a:xfrm flipV="1">
              <a:off x="4218" y="1541"/>
              <a:ext cx="261" cy="261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97" name="Line 2201"/>
            <p:cNvSpPr>
              <a:spLocks noChangeShapeType="1"/>
            </p:cNvSpPr>
            <p:nvPr/>
          </p:nvSpPr>
          <p:spPr bwMode="auto">
            <a:xfrm flipH="1">
              <a:off x="4656" y="1805"/>
              <a:ext cx="208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98" name="Line 2202"/>
            <p:cNvSpPr>
              <a:spLocks noChangeShapeType="1"/>
            </p:cNvSpPr>
            <p:nvPr/>
          </p:nvSpPr>
          <p:spPr bwMode="auto">
            <a:xfrm flipH="1">
              <a:off x="4094" y="1805"/>
              <a:ext cx="216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099" name="Line 2203"/>
            <p:cNvSpPr>
              <a:spLocks noChangeShapeType="1"/>
            </p:cNvSpPr>
            <p:nvPr/>
          </p:nvSpPr>
          <p:spPr bwMode="auto">
            <a:xfrm flipV="1">
              <a:off x="4094" y="1541"/>
              <a:ext cx="86" cy="86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100" name="Line 2204"/>
            <p:cNvSpPr>
              <a:spLocks noChangeShapeType="1"/>
            </p:cNvSpPr>
            <p:nvPr/>
          </p:nvSpPr>
          <p:spPr bwMode="auto">
            <a:xfrm flipV="1">
              <a:off x="4094" y="1541"/>
              <a:ext cx="235" cy="235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101" name="Line 2205"/>
            <p:cNvSpPr>
              <a:spLocks noChangeShapeType="1"/>
            </p:cNvSpPr>
            <p:nvPr/>
          </p:nvSpPr>
          <p:spPr bwMode="auto">
            <a:xfrm flipV="1">
              <a:off x="4466" y="1541"/>
              <a:ext cx="166" cy="167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102" name="Line 2206"/>
            <p:cNvSpPr>
              <a:spLocks noChangeShapeType="1"/>
            </p:cNvSpPr>
            <p:nvPr/>
          </p:nvSpPr>
          <p:spPr bwMode="auto">
            <a:xfrm flipV="1">
              <a:off x="4581" y="1541"/>
              <a:ext cx="201" cy="196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103" name="Line 2207"/>
            <p:cNvSpPr>
              <a:spLocks noChangeShapeType="1"/>
            </p:cNvSpPr>
            <p:nvPr/>
          </p:nvSpPr>
          <p:spPr bwMode="auto">
            <a:xfrm flipV="1">
              <a:off x="4665" y="1609"/>
              <a:ext cx="199" cy="198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104" name="Line 2208"/>
            <p:cNvSpPr>
              <a:spLocks noChangeShapeType="1"/>
            </p:cNvSpPr>
            <p:nvPr/>
          </p:nvSpPr>
          <p:spPr bwMode="auto">
            <a:xfrm flipV="1">
              <a:off x="4807" y="1762"/>
              <a:ext cx="57" cy="49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339105" name="Group 2209"/>
          <p:cNvGrpSpPr>
            <a:grpSpLocks/>
          </p:cNvGrpSpPr>
          <p:nvPr/>
        </p:nvGrpSpPr>
        <p:grpSpPr bwMode="auto">
          <a:xfrm>
            <a:off x="6737350" y="5613400"/>
            <a:ext cx="752475" cy="735013"/>
            <a:chOff x="4244" y="3536"/>
            <a:chExt cx="474" cy="463"/>
          </a:xfrm>
        </p:grpSpPr>
        <p:sp>
          <p:nvSpPr>
            <p:cNvPr id="339106" name="Line 2210"/>
            <p:cNvSpPr>
              <a:spLocks noChangeShapeType="1"/>
            </p:cNvSpPr>
            <p:nvPr/>
          </p:nvSpPr>
          <p:spPr bwMode="auto">
            <a:xfrm>
              <a:off x="4244" y="3767"/>
              <a:ext cx="47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339107" name="Line 2211"/>
            <p:cNvSpPr>
              <a:spLocks noChangeShapeType="1"/>
            </p:cNvSpPr>
            <p:nvPr/>
          </p:nvSpPr>
          <p:spPr bwMode="auto">
            <a:xfrm flipV="1">
              <a:off x="4483" y="3536"/>
              <a:ext cx="0" cy="46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58166094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" dur="500"/>
                                        <p:tgtEl>
                                          <p:spTgt spid="229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12" dur="500"/>
                                        <p:tgtEl>
                                          <p:spTgt spid="229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338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9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3389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9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3389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229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37" dur="500"/>
                                        <p:tgtEl>
                                          <p:spTgt spid="229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500"/>
                                        <p:tgtEl>
                                          <p:spTgt spid="229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29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29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2291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2291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2291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2291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17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291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229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2291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2291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0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3" dur="500"/>
                                        <p:tgtEl>
                                          <p:spTgt spid="3390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 nodeType="clickPar">
                      <p:stCondLst>
                        <p:cond delay="indefinite"/>
                      </p:stCondLst>
                      <p:childTnLst>
                        <p:par>
                          <p:cTn id="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0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500"/>
                                        <p:tgtEl>
                                          <p:spTgt spid="3390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8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0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500"/>
                                        <p:tgtEl>
                                          <p:spTgt spid="3390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7" dur="500"/>
                                        <p:tgtEl>
                                          <p:spTgt spid="3390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8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0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1" dur="500"/>
                                        <p:tgtEl>
                                          <p:spTgt spid="3390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 nodeType="clickPar">
                      <p:stCondLst>
                        <p:cond delay="indefinite"/>
                      </p:stCondLst>
                      <p:childTnLst>
                        <p:par>
                          <p:cTn id="9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4" presetID="4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0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96" dur="500"/>
                                        <p:tgtEl>
                                          <p:spTgt spid="3390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 nodeType="clickPar">
                      <p:stCondLst>
                        <p:cond delay="indefinite"/>
                      </p:stCondLst>
                      <p:childTnLst>
                        <p:par>
                          <p:cTn id="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9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0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1" dur="500"/>
                                        <p:tgtEl>
                                          <p:spTgt spid="3390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 nodeType="clickPar">
                      <p:stCondLst>
                        <p:cond delay="indefinite"/>
                      </p:stCondLst>
                      <p:childTnLst>
                        <p:par>
                          <p:cTn id="10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0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6" dur="500"/>
                                        <p:tgtEl>
                                          <p:spTgt spid="3390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 nodeType="clickPar">
                      <p:stCondLst>
                        <p:cond delay="indefinite"/>
                      </p:stCondLst>
                      <p:childTnLst>
                        <p:par>
                          <p:cTn id="10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0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1" dur="500"/>
                                        <p:tgtEl>
                                          <p:spTgt spid="3390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 nodeType="clickPar">
                      <p:stCondLst>
                        <p:cond delay="indefinite"/>
                      </p:stCondLst>
                      <p:childTnLst>
                        <p:par>
                          <p:cTn id="1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0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6" dur="500"/>
                                        <p:tgtEl>
                                          <p:spTgt spid="3390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 nodeType="clickPar">
                      <p:stCondLst>
                        <p:cond delay="indefinite"/>
                      </p:stCondLst>
                      <p:childTnLst>
                        <p:par>
                          <p:cTn id="1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121" dur="500"/>
                                        <p:tgtEl>
                                          <p:spTgt spid="339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9144" grpId="0" autoUpdateAnimBg="0"/>
      <p:bldP spid="229146" grpId="0" animBg="1"/>
      <p:bldP spid="229151" grpId="0" autoUpdateAnimBg="0"/>
      <p:bldP spid="339056" grpId="0" animBg="1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1769" name="Group 1369"/>
          <p:cNvGrpSpPr>
            <a:grpSpLocks/>
          </p:cNvGrpSpPr>
          <p:nvPr/>
        </p:nvGrpSpPr>
        <p:grpSpPr bwMode="auto">
          <a:xfrm>
            <a:off x="0" y="100013"/>
            <a:ext cx="9144000" cy="6657975"/>
            <a:chOff x="0" y="63"/>
            <a:chExt cx="5760" cy="4194"/>
          </a:xfrm>
        </p:grpSpPr>
        <p:grpSp>
          <p:nvGrpSpPr>
            <p:cNvPr id="231757" name="Group 1357"/>
            <p:cNvGrpSpPr>
              <a:grpSpLocks/>
            </p:cNvGrpSpPr>
            <p:nvPr/>
          </p:nvGrpSpPr>
          <p:grpSpPr bwMode="auto">
            <a:xfrm>
              <a:off x="0" y="63"/>
              <a:ext cx="5760" cy="4194"/>
              <a:chOff x="0" y="63"/>
              <a:chExt cx="5760" cy="4194"/>
            </a:xfrm>
          </p:grpSpPr>
          <p:sp>
            <p:nvSpPr>
              <p:cNvPr id="231758" name="Text Box 1358"/>
              <p:cNvSpPr txBox="1">
                <a:spLocks noChangeArrowheads="1"/>
              </p:cNvSpPr>
              <p:nvPr/>
            </p:nvSpPr>
            <p:spPr bwMode="auto">
              <a:xfrm>
                <a:off x="90" y="78"/>
                <a:ext cx="1551" cy="327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zh-CN" altLang="en-US" sz="2800" b="1">
                    <a:solidFill>
                      <a:srgbClr val="000000"/>
                    </a:solidFill>
                    <a:ea typeface="黑体" pitchFamily="2" charset="-122"/>
                  </a:rPr>
                  <a:t>名称</a:t>
                </a:r>
              </a:p>
            </p:txBody>
          </p:sp>
          <p:sp>
            <p:nvSpPr>
              <p:cNvPr id="231759" name="Text Box 1359"/>
              <p:cNvSpPr txBox="1">
                <a:spLocks noChangeArrowheads="1"/>
              </p:cNvSpPr>
              <p:nvPr/>
            </p:nvSpPr>
            <p:spPr bwMode="auto">
              <a:xfrm>
                <a:off x="2496" y="78"/>
                <a:ext cx="2320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zh-CN" altLang="en-US" sz="2800" b="1">
                    <a:solidFill>
                      <a:srgbClr val="000000"/>
                    </a:solidFill>
                    <a:ea typeface="黑体" pitchFamily="2" charset="-122"/>
                  </a:rPr>
                  <a:t>规定画法</a:t>
                </a:r>
              </a:p>
            </p:txBody>
          </p:sp>
          <p:sp>
            <p:nvSpPr>
              <p:cNvPr id="231760" name="Text Box 1360"/>
              <p:cNvSpPr txBox="1">
                <a:spLocks noChangeArrowheads="1"/>
              </p:cNvSpPr>
              <p:nvPr/>
            </p:nvSpPr>
            <p:spPr bwMode="auto">
              <a:xfrm>
                <a:off x="807" y="78"/>
                <a:ext cx="1753" cy="3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zh-CN" altLang="en-US" sz="2800" b="1">
                    <a:solidFill>
                      <a:srgbClr val="000000"/>
                    </a:solidFill>
                    <a:ea typeface="黑体" pitchFamily="2" charset="-122"/>
                  </a:rPr>
                  <a:t>主要尺寸</a:t>
                </a:r>
              </a:p>
            </p:txBody>
          </p:sp>
          <p:sp>
            <p:nvSpPr>
              <p:cNvPr id="231761" name="Line 1361"/>
              <p:cNvSpPr>
                <a:spLocks noChangeShapeType="1"/>
              </p:cNvSpPr>
              <p:nvPr/>
            </p:nvSpPr>
            <p:spPr bwMode="auto">
              <a:xfrm>
                <a:off x="816" y="63"/>
                <a:ext cx="0" cy="419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1762" name="Line 1362"/>
              <p:cNvSpPr>
                <a:spLocks noChangeShapeType="1"/>
              </p:cNvSpPr>
              <p:nvPr/>
            </p:nvSpPr>
            <p:spPr bwMode="auto">
              <a:xfrm>
                <a:off x="1872" y="66"/>
                <a:ext cx="0" cy="419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1763" name="Line 1363"/>
              <p:cNvSpPr>
                <a:spLocks noChangeShapeType="1"/>
              </p:cNvSpPr>
              <p:nvPr/>
            </p:nvSpPr>
            <p:spPr bwMode="auto">
              <a:xfrm>
                <a:off x="3888" y="66"/>
                <a:ext cx="0" cy="419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1764" name="Line 1364"/>
              <p:cNvSpPr>
                <a:spLocks noChangeShapeType="1"/>
              </p:cNvSpPr>
              <p:nvPr/>
            </p:nvSpPr>
            <p:spPr bwMode="auto">
              <a:xfrm>
                <a:off x="0" y="4257"/>
                <a:ext cx="5760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1765" name="Line 1365"/>
              <p:cNvSpPr>
                <a:spLocks noChangeShapeType="1"/>
              </p:cNvSpPr>
              <p:nvPr/>
            </p:nvSpPr>
            <p:spPr bwMode="auto">
              <a:xfrm>
                <a:off x="0" y="2310"/>
                <a:ext cx="576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1766" name="Line 1366"/>
              <p:cNvSpPr>
                <a:spLocks noChangeShapeType="1"/>
              </p:cNvSpPr>
              <p:nvPr/>
            </p:nvSpPr>
            <p:spPr bwMode="auto">
              <a:xfrm>
                <a:off x="0" y="432"/>
                <a:ext cx="5760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1767" name="Line 1367"/>
              <p:cNvSpPr>
                <a:spLocks noChangeShapeType="1"/>
              </p:cNvSpPr>
              <p:nvPr/>
            </p:nvSpPr>
            <p:spPr bwMode="auto">
              <a:xfrm>
                <a:off x="0" y="63"/>
                <a:ext cx="5760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231768" name="Text Box 1368"/>
            <p:cNvSpPr txBox="1">
              <a:spLocks noChangeArrowheads="1"/>
            </p:cNvSpPr>
            <p:nvPr/>
          </p:nvSpPr>
          <p:spPr bwMode="auto">
            <a:xfrm>
              <a:off x="3917" y="78"/>
              <a:ext cx="1843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2800" b="1">
                  <a:solidFill>
                    <a:srgbClr val="000000"/>
                  </a:solidFill>
                  <a:ea typeface="黑体" pitchFamily="2" charset="-122"/>
                </a:rPr>
                <a:t>特征画法</a:t>
              </a:r>
            </a:p>
          </p:txBody>
        </p:sp>
      </p:grpSp>
      <p:sp>
        <p:nvSpPr>
          <p:cNvPr id="231770" name="Text Box 1370"/>
          <p:cNvSpPr txBox="1">
            <a:spLocks noChangeArrowheads="1"/>
          </p:cNvSpPr>
          <p:nvPr/>
        </p:nvSpPr>
        <p:spPr bwMode="auto">
          <a:xfrm>
            <a:off x="331788" y="938213"/>
            <a:ext cx="592137" cy="2528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  <a:ea typeface="黑体" pitchFamily="2" charset="-122"/>
              </a:rPr>
              <a:t>深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  <a:ea typeface="黑体" pitchFamily="2" charset="-122"/>
              </a:rPr>
              <a:t>沟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  <a:ea typeface="黑体" pitchFamily="2" charset="-122"/>
              </a:rPr>
              <a:t>球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  <a:ea typeface="黑体" pitchFamily="2" charset="-122"/>
              </a:rPr>
              <a:t>轴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  <a:ea typeface="黑体" pitchFamily="2" charset="-122"/>
              </a:rPr>
              <a:t>承</a:t>
            </a:r>
          </a:p>
        </p:txBody>
      </p:sp>
      <p:sp>
        <p:nvSpPr>
          <p:cNvPr id="231771" name="Text Box 1371"/>
          <p:cNvSpPr txBox="1">
            <a:spLocks noChangeArrowheads="1"/>
          </p:cNvSpPr>
          <p:nvPr/>
        </p:nvSpPr>
        <p:spPr bwMode="auto">
          <a:xfrm>
            <a:off x="1585913" y="1339850"/>
            <a:ext cx="1041400" cy="15541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D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d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B</a:t>
            </a:r>
          </a:p>
        </p:txBody>
      </p:sp>
      <p:sp>
        <p:nvSpPr>
          <p:cNvPr id="231772" name="Text Box 1372"/>
          <p:cNvSpPr txBox="1">
            <a:spLocks noChangeArrowheads="1"/>
          </p:cNvSpPr>
          <p:nvPr/>
        </p:nvSpPr>
        <p:spPr bwMode="auto">
          <a:xfrm>
            <a:off x="279400" y="3951288"/>
            <a:ext cx="695325" cy="2528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  <a:ea typeface="黑体" pitchFamily="2" charset="-122"/>
              </a:rPr>
              <a:t>推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  <a:ea typeface="黑体" pitchFamily="2" charset="-122"/>
              </a:rPr>
              <a:t>力球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  <a:ea typeface="黑体" pitchFamily="2" charset="-122"/>
              </a:rPr>
              <a:t>轴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  <a:ea typeface="黑体" pitchFamily="2" charset="-122"/>
              </a:rPr>
              <a:t>承</a:t>
            </a:r>
          </a:p>
        </p:txBody>
      </p:sp>
      <p:sp>
        <p:nvSpPr>
          <p:cNvPr id="231773" name="Text Box 1373"/>
          <p:cNvSpPr txBox="1">
            <a:spLocks noChangeArrowheads="1"/>
          </p:cNvSpPr>
          <p:nvPr/>
        </p:nvSpPr>
        <p:spPr bwMode="auto">
          <a:xfrm>
            <a:off x="1563688" y="4413250"/>
            <a:ext cx="1049337" cy="15541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D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d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T</a:t>
            </a:r>
          </a:p>
        </p:txBody>
      </p:sp>
      <p:grpSp>
        <p:nvGrpSpPr>
          <p:cNvPr id="231941" name="Group 1541"/>
          <p:cNvGrpSpPr>
            <a:grpSpLocks/>
          </p:cNvGrpSpPr>
          <p:nvPr/>
        </p:nvGrpSpPr>
        <p:grpSpPr bwMode="auto">
          <a:xfrm>
            <a:off x="6845300" y="922338"/>
            <a:ext cx="1485900" cy="2508250"/>
            <a:chOff x="3817" y="635"/>
            <a:chExt cx="936" cy="1580"/>
          </a:xfrm>
        </p:grpSpPr>
        <p:sp>
          <p:nvSpPr>
            <p:cNvPr id="231942" name="Line 1542"/>
            <p:cNvSpPr>
              <a:spLocks noChangeShapeType="1"/>
            </p:cNvSpPr>
            <p:nvPr/>
          </p:nvSpPr>
          <p:spPr bwMode="auto">
            <a:xfrm flipH="1">
              <a:off x="4413" y="1529"/>
              <a:ext cx="1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43" name="Line 1543"/>
            <p:cNvSpPr>
              <a:spLocks noChangeShapeType="1"/>
            </p:cNvSpPr>
            <p:nvPr/>
          </p:nvSpPr>
          <p:spPr bwMode="auto">
            <a:xfrm flipH="1">
              <a:off x="4364" y="1529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44" name="Line 1544"/>
            <p:cNvSpPr>
              <a:spLocks noChangeShapeType="1"/>
            </p:cNvSpPr>
            <p:nvPr/>
          </p:nvSpPr>
          <p:spPr bwMode="auto">
            <a:xfrm flipH="1">
              <a:off x="4204" y="1529"/>
              <a:ext cx="13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45" name="Line 1545"/>
            <p:cNvSpPr>
              <a:spLocks noChangeShapeType="1"/>
            </p:cNvSpPr>
            <p:nvPr/>
          </p:nvSpPr>
          <p:spPr bwMode="auto">
            <a:xfrm flipH="1">
              <a:off x="4156" y="1529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46" name="Line 1546"/>
            <p:cNvSpPr>
              <a:spLocks noChangeShapeType="1"/>
            </p:cNvSpPr>
            <p:nvPr/>
          </p:nvSpPr>
          <p:spPr bwMode="auto">
            <a:xfrm flipH="1">
              <a:off x="4010" y="1529"/>
              <a:ext cx="1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47" name="Line 1547"/>
            <p:cNvSpPr>
              <a:spLocks noChangeShapeType="1"/>
            </p:cNvSpPr>
            <p:nvPr/>
          </p:nvSpPr>
          <p:spPr bwMode="auto">
            <a:xfrm flipH="1">
              <a:off x="4084" y="1231"/>
              <a:ext cx="37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48" name="Line 1548"/>
            <p:cNvSpPr>
              <a:spLocks noChangeShapeType="1"/>
            </p:cNvSpPr>
            <p:nvPr/>
          </p:nvSpPr>
          <p:spPr bwMode="auto">
            <a:xfrm flipH="1">
              <a:off x="4084" y="845"/>
              <a:ext cx="37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49" name="Line 1549"/>
            <p:cNvSpPr>
              <a:spLocks noChangeShapeType="1"/>
            </p:cNvSpPr>
            <p:nvPr/>
          </p:nvSpPr>
          <p:spPr bwMode="auto">
            <a:xfrm>
              <a:off x="4065" y="863"/>
              <a:ext cx="0" cy="66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50" name="Line 1550"/>
            <p:cNvSpPr>
              <a:spLocks noChangeShapeType="1"/>
            </p:cNvSpPr>
            <p:nvPr/>
          </p:nvSpPr>
          <p:spPr bwMode="auto">
            <a:xfrm>
              <a:off x="4473" y="863"/>
              <a:ext cx="0" cy="35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51" name="Line 1551"/>
            <p:cNvSpPr>
              <a:spLocks noChangeShapeType="1"/>
            </p:cNvSpPr>
            <p:nvPr/>
          </p:nvSpPr>
          <p:spPr bwMode="auto">
            <a:xfrm>
              <a:off x="4473" y="1215"/>
              <a:ext cx="0" cy="31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52" name="Freeform 1552"/>
            <p:cNvSpPr>
              <a:spLocks/>
            </p:cNvSpPr>
            <p:nvPr/>
          </p:nvSpPr>
          <p:spPr bwMode="auto">
            <a:xfrm>
              <a:off x="4065" y="1215"/>
              <a:ext cx="19" cy="16"/>
            </a:xfrm>
            <a:custGeom>
              <a:avLst/>
              <a:gdLst>
                <a:gd name="T0" fmla="*/ 0 w 54"/>
                <a:gd name="T1" fmla="*/ 0 h 53"/>
                <a:gd name="T2" fmla="*/ 1 w 54"/>
                <a:gd name="T3" fmla="*/ 10 h 53"/>
                <a:gd name="T4" fmla="*/ 4 w 54"/>
                <a:gd name="T5" fmla="*/ 20 h 53"/>
                <a:gd name="T6" fmla="*/ 9 w 54"/>
                <a:gd name="T7" fmla="*/ 30 h 53"/>
                <a:gd name="T8" fmla="*/ 15 w 54"/>
                <a:gd name="T9" fmla="*/ 38 h 53"/>
                <a:gd name="T10" fmla="*/ 24 w 54"/>
                <a:gd name="T11" fmla="*/ 44 h 53"/>
                <a:gd name="T12" fmla="*/ 33 w 54"/>
                <a:gd name="T13" fmla="*/ 50 h 53"/>
                <a:gd name="T14" fmla="*/ 43 w 54"/>
                <a:gd name="T15" fmla="*/ 52 h 53"/>
                <a:gd name="T16" fmla="*/ 54 w 54"/>
                <a:gd name="T17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53">
                  <a:moveTo>
                    <a:pt x="0" y="0"/>
                  </a:moveTo>
                  <a:lnTo>
                    <a:pt x="1" y="10"/>
                  </a:lnTo>
                  <a:lnTo>
                    <a:pt x="4" y="20"/>
                  </a:lnTo>
                  <a:lnTo>
                    <a:pt x="9" y="30"/>
                  </a:lnTo>
                  <a:lnTo>
                    <a:pt x="15" y="38"/>
                  </a:lnTo>
                  <a:lnTo>
                    <a:pt x="24" y="44"/>
                  </a:lnTo>
                  <a:lnTo>
                    <a:pt x="33" y="50"/>
                  </a:lnTo>
                  <a:lnTo>
                    <a:pt x="43" y="52"/>
                  </a:lnTo>
                  <a:lnTo>
                    <a:pt x="54" y="5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53" name="Freeform 1553"/>
            <p:cNvSpPr>
              <a:spLocks/>
            </p:cNvSpPr>
            <p:nvPr/>
          </p:nvSpPr>
          <p:spPr bwMode="auto">
            <a:xfrm>
              <a:off x="4457" y="1215"/>
              <a:ext cx="16" cy="16"/>
            </a:xfrm>
            <a:custGeom>
              <a:avLst/>
              <a:gdLst>
                <a:gd name="T0" fmla="*/ 0 w 55"/>
                <a:gd name="T1" fmla="*/ 53 h 53"/>
                <a:gd name="T2" fmla="*/ 10 w 55"/>
                <a:gd name="T3" fmla="*/ 52 h 53"/>
                <a:gd name="T4" fmla="*/ 21 w 55"/>
                <a:gd name="T5" fmla="*/ 50 h 53"/>
                <a:gd name="T6" fmla="*/ 30 w 55"/>
                <a:gd name="T7" fmla="*/ 44 h 53"/>
                <a:gd name="T8" fmla="*/ 38 w 55"/>
                <a:gd name="T9" fmla="*/ 38 h 53"/>
                <a:gd name="T10" fmla="*/ 45 w 55"/>
                <a:gd name="T11" fmla="*/ 30 h 53"/>
                <a:gd name="T12" fmla="*/ 50 w 55"/>
                <a:gd name="T13" fmla="*/ 20 h 53"/>
                <a:gd name="T14" fmla="*/ 53 w 55"/>
                <a:gd name="T15" fmla="*/ 10 h 53"/>
                <a:gd name="T16" fmla="*/ 55 w 55"/>
                <a:gd name="T17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53">
                  <a:moveTo>
                    <a:pt x="0" y="53"/>
                  </a:moveTo>
                  <a:lnTo>
                    <a:pt x="10" y="52"/>
                  </a:lnTo>
                  <a:lnTo>
                    <a:pt x="21" y="50"/>
                  </a:lnTo>
                  <a:lnTo>
                    <a:pt x="30" y="44"/>
                  </a:lnTo>
                  <a:lnTo>
                    <a:pt x="38" y="38"/>
                  </a:lnTo>
                  <a:lnTo>
                    <a:pt x="45" y="30"/>
                  </a:lnTo>
                  <a:lnTo>
                    <a:pt x="50" y="20"/>
                  </a:lnTo>
                  <a:lnTo>
                    <a:pt x="53" y="10"/>
                  </a:lnTo>
                  <a:lnTo>
                    <a:pt x="55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54" name="Freeform 1554"/>
            <p:cNvSpPr>
              <a:spLocks/>
            </p:cNvSpPr>
            <p:nvPr/>
          </p:nvSpPr>
          <p:spPr bwMode="auto">
            <a:xfrm>
              <a:off x="4065" y="845"/>
              <a:ext cx="19" cy="18"/>
            </a:xfrm>
            <a:custGeom>
              <a:avLst/>
              <a:gdLst>
                <a:gd name="T0" fmla="*/ 54 w 54"/>
                <a:gd name="T1" fmla="*/ 0 h 54"/>
                <a:gd name="T2" fmla="*/ 43 w 54"/>
                <a:gd name="T3" fmla="*/ 1 h 54"/>
                <a:gd name="T4" fmla="*/ 33 w 54"/>
                <a:gd name="T5" fmla="*/ 4 h 54"/>
                <a:gd name="T6" fmla="*/ 24 w 54"/>
                <a:gd name="T7" fmla="*/ 10 h 54"/>
                <a:gd name="T8" fmla="*/ 15 w 54"/>
                <a:gd name="T9" fmla="*/ 16 h 54"/>
                <a:gd name="T10" fmla="*/ 9 w 54"/>
                <a:gd name="T11" fmla="*/ 24 h 54"/>
                <a:gd name="T12" fmla="*/ 4 w 54"/>
                <a:gd name="T13" fmla="*/ 34 h 54"/>
                <a:gd name="T14" fmla="*/ 1 w 54"/>
                <a:gd name="T15" fmla="*/ 44 h 54"/>
                <a:gd name="T16" fmla="*/ 0 w 54"/>
                <a:gd name="T1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54">
                  <a:moveTo>
                    <a:pt x="54" y="0"/>
                  </a:moveTo>
                  <a:lnTo>
                    <a:pt x="43" y="1"/>
                  </a:lnTo>
                  <a:lnTo>
                    <a:pt x="33" y="4"/>
                  </a:lnTo>
                  <a:lnTo>
                    <a:pt x="24" y="10"/>
                  </a:lnTo>
                  <a:lnTo>
                    <a:pt x="15" y="16"/>
                  </a:lnTo>
                  <a:lnTo>
                    <a:pt x="9" y="24"/>
                  </a:lnTo>
                  <a:lnTo>
                    <a:pt x="4" y="34"/>
                  </a:lnTo>
                  <a:lnTo>
                    <a:pt x="1" y="44"/>
                  </a:lnTo>
                  <a:lnTo>
                    <a:pt x="0" y="5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55" name="Freeform 1555"/>
            <p:cNvSpPr>
              <a:spLocks/>
            </p:cNvSpPr>
            <p:nvPr/>
          </p:nvSpPr>
          <p:spPr bwMode="auto">
            <a:xfrm>
              <a:off x="4457" y="845"/>
              <a:ext cx="16" cy="18"/>
            </a:xfrm>
            <a:custGeom>
              <a:avLst/>
              <a:gdLst>
                <a:gd name="T0" fmla="*/ 55 w 55"/>
                <a:gd name="T1" fmla="*/ 54 h 54"/>
                <a:gd name="T2" fmla="*/ 53 w 55"/>
                <a:gd name="T3" fmla="*/ 44 h 54"/>
                <a:gd name="T4" fmla="*/ 50 w 55"/>
                <a:gd name="T5" fmla="*/ 34 h 54"/>
                <a:gd name="T6" fmla="*/ 45 w 55"/>
                <a:gd name="T7" fmla="*/ 24 h 54"/>
                <a:gd name="T8" fmla="*/ 38 w 55"/>
                <a:gd name="T9" fmla="*/ 16 h 54"/>
                <a:gd name="T10" fmla="*/ 30 w 55"/>
                <a:gd name="T11" fmla="*/ 10 h 54"/>
                <a:gd name="T12" fmla="*/ 21 w 55"/>
                <a:gd name="T13" fmla="*/ 4 h 54"/>
                <a:gd name="T14" fmla="*/ 10 w 55"/>
                <a:gd name="T15" fmla="*/ 1 h 54"/>
                <a:gd name="T16" fmla="*/ 0 w 55"/>
                <a:gd name="T1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54">
                  <a:moveTo>
                    <a:pt x="55" y="54"/>
                  </a:moveTo>
                  <a:lnTo>
                    <a:pt x="53" y="44"/>
                  </a:lnTo>
                  <a:lnTo>
                    <a:pt x="50" y="34"/>
                  </a:lnTo>
                  <a:lnTo>
                    <a:pt x="45" y="24"/>
                  </a:lnTo>
                  <a:lnTo>
                    <a:pt x="38" y="16"/>
                  </a:lnTo>
                  <a:lnTo>
                    <a:pt x="30" y="10"/>
                  </a:lnTo>
                  <a:lnTo>
                    <a:pt x="21" y="4"/>
                  </a:lnTo>
                  <a:lnTo>
                    <a:pt x="10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56" name="Line 1556"/>
            <p:cNvSpPr>
              <a:spLocks noChangeShapeType="1"/>
            </p:cNvSpPr>
            <p:nvPr/>
          </p:nvSpPr>
          <p:spPr bwMode="auto">
            <a:xfrm flipH="1">
              <a:off x="4084" y="1826"/>
              <a:ext cx="37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57" name="Line 1557"/>
            <p:cNvSpPr>
              <a:spLocks noChangeShapeType="1"/>
            </p:cNvSpPr>
            <p:nvPr/>
          </p:nvSpPr>
          <p:spPr bwMode="auto">
            <a:xfrm flipH="1">
              <a:off x="4084" y="2215"/>
              <a:ext cx="37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58" name="Line 1558"/>
            <p:cNvSpPr>
              <a:spLocks noChangeShapeType="1"/>
            </p:cNvSpPr>
            <p:nvPr/>
          </p:nvSpPr>
          <p:spPr bwMode="auto">
            <a:xfrm flipV="1">
              <a:off x="4065" y="1529"/>
              <a:ext cx="0" cy="66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59" name="Line 1559"/>
            <p:cNvSpPr>
              <a:spLocks noChangeShapeType="1"/>
            </p:cNvSpPr>
            <p:nvPr/>
          </p:nvSpPr>
          <p:spPr bwMode="auto">
            <a:xfrm flipV="1">
              <a:off x="4473" y="1844"/>
              <a:ext cx="0" cy="35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60" name="Line 1560"/>
            <p:cNvSpPr>
              <a:spLocks noChangeShapeType="1"/>
            </p:cNvSpPr>
            <p:nvPr/>
          </p:nvSpPr>
          <p:spPr bwMode="auto">
            <a:xfrm flipV="1">
              <a:off x="4473" y="1529"/>
              <a:ext cx="0" cy="3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61" name="Freeform 1561"/>
            <p:cNvSpPr>
              <a:spLocks/>
            </p:cNvSpPr>
            <p:nvPr/>
          </p:nvSpPr>
          <p:spPr bwMode="auto">
            <a:xfrm>
              <a:off x="4065" y="1826"/>
              <a:ext cx="19" cy="18"/>
            </a:xfrm>
            <a:custGeom>
              <a:avLst/>
              <a:gdLst>
                <a:gd name="T0" fmla="*/ 54 w 54"/>
                <a:gd name="T1" fmla="*/ 0 h 54"/>
                <a:gd name="T2" fmla="*/ 43 w 54"/>
                <a:gd name="T3" fmla="*/ 1 h 54"/>
                <a:gd name="T4" fmla="*/ 33 w 54"/>
                <a:gd name="T5" fmla="*/ 5 h 54"/>
                <a:gd name="T6" fmla="*/ 24 w 54"/>
                <a:gd name="T7" fmla="*/ 9 h 54"/>
                <a:gd name="T8" fmla="*/ 15 w 54"/>
                <a:gd name="T9" fmla="*/ 16 h 54"/>
                <a:gd name="T10" fmla="*/ 9 w 54"/>
                <a:gd name="T11" fmla="*/ 24 h 54"/>
                <a:gd name="T12" fmla="*/ 4 w 54"/>
                <a:gd name="T13" fmla="*/ 33 h 54"/>
                <a:gd name="T14" fmla="*/ 1 w 54"/>
                <a:gd name="T15" fmla="*/ 43 h 54"/>
                <a:gd name="T16" fmla="*/ 0 w 54"/>
                <a:gd name="T1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54">
                  <a:moveTo>
                    <a:pt x="54" y="0"/>
                  </a:moveTo>
                  <a:lnTo>
                    <a:pt x="43" y="1"/>
                  </a:lnTo>
                  <a:lnTo>
                    <a:pt x="33" y="5"/>
                  </a:lnTo>
                  <a:lnTo>
                    <a:pt x="24" y="9"/>
                  </a:lnTo>
                  <a:lnTo>
                    <a:pt x="15" y="16"/>
                  </a:lnTo>
                  <a:lnTo>
                    <a:pt x="9" y="24"/>
                  </a:lnTo>
                  <a:lnTo>
                    <a:pt x="4" y="33"/>
                  </a:lnTo>
                  <a:lnTo>
                    <a:pt x="1" y="43"/>
                  </a:lnTo>
                  <a:lnTo>
                    <a:pt x="0" y="5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62" name="Freeform 1562"/>
            <p:cNvSpPr>
              <a:spLocks/>
            </p:cNvSpPr>
            <p:nvPr/>
          </p:nvSpPr>
          <p:spPr bwMode="auto">
            <a:xfrm>
              <a:off x="4457" y="1826"/>
              <a:ext cx="16" cy="18"/>
            </a:xfrm>
            <a:custGeom>
              <a:avLst/>
              <a:gdLst>
                <a:gd name="T0" fmla="*/ 55 w 55"/>
                <a:gd name="T1" fmla="*/ 54 h 54"/>
                <a:gd name="T2" fmla="*/ 53 w 55"/>
                <a:gd name="T3" fmla="*/ 43 h 54"/>
                <a:gd name="T4" fmla="*/ 50 w 55"/>
                <a:gd name="T5" fmla="*/ 33 h 54"/>
                <a:gd name="T6" fmla="*/ 45 w 55"/>
                <a:gd name="T7" fmla="*/ 24 h 54"/>
                <a:gd name="T8" fmla="*/ 38 w 55"/>
                <a:gd name="T9" fmla="*/ 16 h 54"/>
                <a:gd name="T10" fmla="*/ 30 w 55"/>
                <a:gd name="T11" fmla="*/ 9 h 54"/>
                <a:gd name="T12" fmla="*/ 21 w 55"/>
                <a:gd name="T13" fmla="*/ 5 h 54"/>
                <a:gd name="T14" fmla="*/ 10 w 55"/>
                <a:gd name="T15" fmla="*/ 1 h 54"/>
                <a:gd name="T16" fmla="*/ 0 w 55"/>
                <a:gd name="T1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54">
                  <a:moveTo>
                    <a:pt x="55" y="54"/>
                  </a:moveTo>
                  <a:lnTo>
                    <a:pt x="53" y="43"/>
                  </a:lnTo>
                  <a:lnTo>
                    <a:pt x="50" y="33"/>
                  </a:lnTo>
                  <a:lnTo>
                    <a:pt x="45" y="24"/>
                  </a:lnTo>
                  <a:lnTo>
                    <a:pt x="38" y="16"/>
                  </a:lnTo>
                  <a:lnTo>
                    <a:pt x="30" y="9"/>
                  </a:lnTo>
                  <a:lnTo>
                    <a:pt x="21" y="5"/>
                  </a:lnTo>
                  <a:lnTo>
                    <a:pt x="10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63" name="Freeform 1563"/>
            <p:cNvSpPr>
              <a:spLocks/>
            </p:cNvSpPr>
            <p:nvPr/>
          </p:nvSpPr>
          <p:spPr bwMode="auto">
            <a:xfrm>
              <a:off x="4065" y="2196"/>
              <a:ext cx="19" cy="19"/>
            </a:xfrm>
            <a:custGeom>
              <a:avLst/>
              <a:gdLst>
                <a:gd name="T0" fmla="*/ 0 w 54"/>
                <a:gd name="T1" fmla="*/ 0 h 54"/>
                <a:gd name="T2" fmla="*/ 1 w 54"/>
                <a:gd name="T3" fmla="*/ 11 h 54"/>
                <a:gd name="T4" fmla="*/ 4 w 54"/>
                <a:gd name="T5" fmla="*/ 21 h 54"/>
                <a:gd name="T6" fmla="*/ 9 w 54"/>
                <a:gd name="T7" fmla="*/ 30 h 54"/>
                <a:gd name="T8" fmla="*/ 15 w 54"/>
                <a:gd name="T9" fmla="*/ 39 h 54"/>
                <a:gd name="T10" fmla="*/ 24 w 54"/>
                <a:gd name="T11" fmla="*/ 46 h 54"/>
                <a:gd name="T12" fmla="*/ 33 w 54"/>
                <a:gd name="T13" fmla="*/ 50 h 54"/>
                <a:gd name="T14" fmla="*/ 43 w 54"/>
                <a:gd name="T15" fmla="*/ 53 h 54"/>
                <a:gd name="T16" fmla="*/ 54 w 54"/>
                <a:gd name="T1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54">
                  <a:moveTo>
                    <a:pt x="0" y="0"/>
                  </a:moveTo>
                  <a:lnTo>
                    <a:pt x="1" y="11"/>
                  </a:lnTo>
                  <a:lnTo>
                    <a:pt x="4" y="21"/>
                  </a:lnTo>
                  <a:lnTo>
                    <a:pt x="9" y="30"/>
                  </a:lnTo>
                  <a:lnTo>
                    <a:pt x="15" y="39"/>
                  </a:lnTo>
                  <a:lnTo>
                    <a:pt x="24" y="46"/>
                  </a:lnTo>
                  <a:lnTo>
                    <a:pt x="33" y="50"/>
                  </a:lnTo>
                  <a:lnTo>
                    <a:pt x="43" y="53"/>
                  </a:lnTo>
                  <a:lnTo>
                    <a:pt x="54" y="5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64" name="Freeform 1564"/>
            <p:cNvSpPr>
              <a:spLocks/>
            </p:cNvSpPr>
            <p:nvPr/>
          </p:nvSpPr>
          <p:spPr bwMode="auto">
            <a:xfrm>
              <a:off x="4457" y="2196"/>
              <a:ext cx="16" cy="19"/>
            </a:xfrm>
            <a:custGeom>
              <a:avLst/>
              <a:gdLst>
                <a:gd name="T0" fmla="*/ 0 w 55"/>
                <a:gd name="T1" fmla="*/ 54 h 54"/>
                <a:gd name="T2" fmla="*/ 10 w 55"/>
                <a:gd name="T3" fmla="*/ 53 h 54"/>
                <a:gd name="T4" fmla="*/ 21 w 55"/>
                <a:gd name="T5" fmla="*/ 50 h 54"/>
                <a:gd name="T6" fmla="*/ 30 w 55"/>
                <a:gd name="T7" fmla="*/ 46 h 54"/>
                <a:gd name="T8" fmla="*/ 38 w 55"/>
                <a:gd name="T9" fmla="*/ 39 h 54"/>
                <a:gd name="T10" fmla="*/ 45 w 55"/>
                <a:gd name="T11" fmla="*/ 30 h 54"/>
                <a:gd name="T12" fmla="*/ 50 w 55"/>
                <a:gd name="T13" fmla="*/ 21 h 54"/>
                <a:gd name="T14" fmla="*/ 53 w 55"/>
                <a:gd name="T15" fmla="*/ 11 h 54"/>
                <a:gd name="T16" fmla="*/ 55 w 55"/>
                <a:gd name="T1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54">
                  <a:moveTo>
                    <a:pt x="0" y="54"/>
                  </a:moveTo>
                  <a:lnTo>
                    <a:pt x="10" y="53"/>
                  </a:lnTo>
                  <a:lnTo>
                    <a:pt x="21" y="50"/>
                  </a:lnTo>
                  <a:lnTo>
                    <a:pt x="30" y="46"/>
                  </a:lnTo>
                  <a:lnTo>
                    <a:pt x="38" y="39"/>
                  </a:lnTo>
                  <a:lnTo>
                    <a:pt x="45" y="30"/>
                  </a:lnTo>
                  <a:lnTo>
                    <a:pt x="50" y="21"/>
                  </a:lnTo>
                  <a:lnTo>
                    <a:pt x="53" y="11"/>
                  </a:lnTo>
                  <a:lnTo>
                    <a:pt x="55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65" name="Line 1565"/>
            <p:cNvSpPr>
              <a:spLocks noChangeShapeType="1"/>
            </p:cNvSpPr>
            <p:nvPr/>
          </p:nvSpPr>
          <p:spPr bwMode="auto">
            <a:xfrm>
              <a:off x="4457" y="845"/>
              <a:ext cx="29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66" name="Line 1566"/>
            <p:cNvSpPr>
              <a:spLocks noChangeShapeType="1"/>
            </p:cNvSpPr>
            <p:nvPr/>
          </p:nvSpPr>
          <p:spPr bwMode="auto">
            <a:xfrm>
              <a:off x="4457" y="2215"/>
              <a:ext cx="29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67" name="Line 1567"/>
            <p:cNvSpPr>
              <a:spLocks noChangeShapeType="1"/>
            </p:cNvSpPr>
            <p:nvPr/>
          </p:nvSpPr>
          <p:spPr bwMode="auto">
            <a:xfrm>
              <a:off x="4718" y="898"/>
              <a:ext cx="0" cy="12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68" name="Freeform 1568"/>
            <p:cNvSpPr>
              <a:spLocks/>
            </p:cNvSpPr>
            <p:nvPr/>
          </p:nvSpPr>
          <p:spPr bwMode="auto">
            <a:xfrm>
              <a:off x="4709" y="845"/>
              <a:ext cx="19" cy="53"/>
            </a:xfrm>
            <a:custGeom>
              <a:avLst/>
              <a:gdLst>
                <a:gd name="T0" fmla="*/ 0 w 55"/>
                <a:gd name="T1" fmla="*/ 162 h 162"/>
                <a:gd name="T2" fmla="*/ 55 w 55"/>
                <a:gd name="T3" fmla="*/ 162 h 162"/>
                <a:gd name="T4" fmla="*/ 27 w 55"/>
                <a:gd name="T5" fmla="*/ 0 h 162"/>
                <a:gd name="T6" fmla="*/ 0 w 55"/>
                <a:gd name="T7" fmla="*/ 16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162">
                  <a:moveTo>
                    <a:pt x="0" y="162"/>
                  </a:moveTo>
                  <a:lnTo>
                    <a:pt x="55" y="162"/>
                  </a:lnTo>
                  <a:lnTo>
                    <a:pt x="27" y="0"/>
                  </a:lnTo>
                  <a:lnTo>
                    <a:pt x="0" y="162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69" name="Freeform 1569"/>
            <p:cNvSpPr>
              <a:spLocks/>
            </p:cNvSpPr>
            <p:nvPr/>
          </p:nvSpPr>
          <p:spPr bwMode="auto">
            <a:xfrm>
              <a:off x="4709" y="845"/>
              <a:ext cx="19" cy="53"/>
            </a:xfrm>
            <a:custGeom>
              <a:avLst/>
              <a:gdLst>
                <a:gd name="T0" fmla="*/ 0 w 55"/>
                <a:gd name="T1" fmla="*/ 162 h 162"/>
                <a:gd name="T2" fmla="*/ 55 w 55"/>
                <a:gd name="T3" fmla="*/ 162 h 162"/>
                <a:gd name="T4" fmla="*/ 27 w 55"/>
                <a:gd name="T5" fmla="*/ 0 h 162"/>
                <a:gd name="T6" fmla="*/ 0 w 55"/>
                <a:gd name="T7" fmla="*/ 16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162">
                  <a:moveTo>
                    <a:pt x="0" y="162"/>
                  </a:moveTo>
                  <a:lnTo>
                    <a:pt x="55" y="162"/>
                  </a:lnTo>
                  <a:lnTo>
                    <a:pt x="27" y="0"/>
                  </a:lnTo>
                  <a:lnTo>
                    <a:pt x="0" y="162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70" name="Freeform 1570"/>
            <p:cNvSpPr>
              <a:spLocks/>
            </p:cNvSpPr>
            <p:nvPr/>
          </p:nvSpPr>
          <p:spPr bwMode="auto">
            <a:xfrm>
              <a:off x="4709" y="2162"/>
              <a:ext cx="19" cy="53"/>
            </a:xfrm>
            <a:custGeom>
              <a:avLst/>
              <a:gdLst>
                <a:gd name="T0" fmla="*/ 0 w 55"/>
                <a:gd name="T1" fmla="*/ 0 h 161"/>
                <a:gd name="T2" fmla="*/ 55 w 55"/>
                <a:gd name="T3" fmla="*/ 0 h 161"/>
                <a:gd name="T4" fmla="*/ 27 w 55"/>
                <a:gd name="T5" fmla="*/ 161 h 161"/>
                <a:gd name="T6" fmla="*/ 0 w 55"/>
                <a:gd name="T7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161">
                  <a:moveTo>
                    <a:pt x="0" y="0"/>
                  </a:moveTo>
                  <a:lnTo>
                    <a:pt x="55" y="0"/>
                  </a:lnTo>
                  <a:lnTo>
                    <a:pt x="27" y="1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71" name="Freeform 1571"/>
            <p:cNvSpPr>
              <a:spLocks/>
            </p:cNvSpPr>
            <p:nvPr/>
          </p:nvSpPr>
          <p:spPr bwMode="auto">
            <a:xfrm>
              <a:off x="4709" y="2162"/>
              <a:ext cx="19" cy="53"/>
            </a:xfrm>
            <a:custGeom>
              <a:avLst/>
              <a:gdLst>
                <a:gd name="T0" fmla="*/ 0 w 55"/>
                <a:gd name="T1" fmla="*/ 0 h 161"/>
                <a:gd name="T2" fmla="*/ 55 w 55"/>
                <a:gd name="T3" fmla="*/ 0 h 161"/>
                <a:gd name="T4" fmla="*/ 27 w 55"/>
                <a:gd name="T5" fmla="*/ 161 h 161"/>
                <a:gd name="T6" fmla="*/ 0 w 55"/>
                <a:gd name="T7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161">
                  <a:moveTo>
                    <a:pt x="0" y="0"/>
                  </a:moveTo>
                  <a:lnTo>
                    <a:pt x="55" y="0"/>
                  </a:lnTo>
                  <a:lnTo>
                    <a:pt x="27" y="16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72" name="Freeform 1572"/>
            <p:cNvSpPr>
              <a:spLocks/>
            </p:cNvSpPr>
            <p:nvPr/>
          </p:nvSpPr>
          <p:spPr bwMode="auto">
            <a:xfrm>
              <a:off x="4614" y="1508"/>
              <a:ext cx="84" cy="48"/>
            </a:xfrm>
            <a:custGeom>
              <a:avLst/>
              <a:gdLst>
                <a:gd name="T0" fmla="*/ 252 w 252"/>
                <a:gd name="T1" fmla="*/ 104 h 148"/>
                <a:gd name="T2" fmla="*/ 252 w 252"/>
                <a:gd name="T3" fmla="*/ 98 h 148"/>
                <a:gd name="T4" fmla="*/ 251 w 252"/>
                <a:gd name="T5" fmla="*/ 93 h 148"/>
                <a:gd name="T6" fmla="*/ 249 w 252"/>
                <a:gd name="T7" fmla="*/ 87 h 148"/>
                <a:gd name="T8" fmla="*/ 247 w 252"/>
                <a:gd name="T9" fmla="*/ 81 h 148"/>
                <a:gd name="T10" fmla="*/ 243 w 252"/>
                <a:gd name="T11" fmla="*/ 76 h 148"/>
                <a:gd name="T12" fmla="*/ 239 w 252"/>
                <a:gd name="T13" fmla="*/ 70 h 148"/>
                <a:gd name="T14" fmla="*/ 235 w 252"/>
                <a:gd name="T15" fmla="*/ 65 h 148"/>
                <a:gd name="T16" fmla="*/ 229 w 252"/>
                <a:gd name="T17" fmla="*/ 59 h 148"/>
                <a:gd name="T18" fmla="*/ 224 w 252"/>
                <a:gd name="T19" fmla="*/ 55 h 148"/>
                <a:gd name="T20" fmla="*/ 218 w 252"/>
                <a:gd name="T21" fmla="*/ 49 h 148"/>
                <a:gd name="T22" fmla="*/ 211 w 252"/>
                <a:gd name="T23" fmla="*/ 45 h 148"/>
                <a:gd name="T24" fmla="*/ 205 w 252"/>
                <a:gd name="T25" fmla="*/ 42 h 148"/>
                <a:gd name="T26" fmla="*/ 197 w 252"/>
                <a:gd name="T27" fmla="*/ 37 h 148"/>
                <a:gd name="T28" fmla="*/ 190 w 252"/>
                <a:gd name="T29" fmla="*/ 34 h 148"/>
                <a:gd name="T30" fmla="*/ 183 w 252"/>
                <a:gd name="T31" fmla="*/ 32 h 148"/>
                <a:gd name="T32" fmla="*/ 175 w 252"/>
                <a:gd name="T33" fmla="*/ 30 h 148"/>
                <a:gd name="T34" fmla="*/ 73 w 252"/>
                <a:gd name="T35" fmla="*/ 2 h 148"/>
                <a:gd name="T36" fmla="*/ 66 w 252"/>
                <a:gd name="T37" fmla="*/ 1 h 148"/>
                <a:gd name="T38" fmla="*/ 59 w 252"/>
                <a:gd name="T39" fmla="*/ 0 h 148"/>
                <a:gd name="T40" fmla="*/ 51 w 252"/>
                <a:gd name="T41" fmla="*/ 0 h 148"/>
                <a:gd name="T42" fmla="*/ 45 w 252"/>
                <a:gd name="T43" fmla="*/ 0 h 148"/>
                <a:gd name="T44" fmla="*/ 38 w 252"/>
                <a:gd name="T45" fmla="*/ 0 h 148"/>
                <a:gd name="T46" fmla="*/ 31 w 252"/>
                <a:gd name="T47" fmla="*/ 2 h 148"/>
                <a:gd name="T48" fmla="*/ 26 w 252"/>
                <a:gd name="T49" fmla="*/ 3 h 148"/>
                <a:gd name="T50" fmla="*/ 20 w 252"/>
                <a:gd name="T51" fmla="*/ 5 h 148"/>
                <a:gd name="T52" fmla="*/ 16 w 252"/>
                <a:gd name="T53" fmla="*/ 9 h 148"/>
                <a:gd name="T54" fmla="*/ 11 w 252"/>
                <a:gd name="T55" fmla="*/ 12 h 148"/>
                <a:gd name="T56" fmla="*/ 8 w 252"/>
                <a:gd name="T57" fmla="*/ 15 h 148"/>
                <a:gd name="T58" fmla="*/ 5 w 252"/>
                <a:gd name="T59" fmla="*/ 20 h 148"/>
                <a:gd name="T60" fmla="*/ 3 w 252"/>
                <a:gd name="T61" fmla="*/ 24 h 148"/>
                <a:gd name="T62" fmla="*/ 1 w 252"/>
                <a:gd name="T63" fmla="*/ 28 h 148"/>
                <a:gd name="T64" fmla="*/ 0 w 252"/>
                <a:gd name="T65" fmla="*/ 34 h 148"/>
                <a:gd name="T66" fmla="*/ 0 w 252"/>
                <a:gd name="T67" fmla="*/ 8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52" h="148">
                  <a:moveTo>
                    <a:pt x="252" y="148"/>
                  </a:moveTo>
                  <a:lnTo>
                    <a:pt x="252" y="104"/>
                  </a:lnTo>
                  <a:lnTo>
                    <a:pt x="252" y="101"/>
                  </a:lnTo>
                  <a:lnTo>
                    <a:pt x="252" y="98"/>
                  </a:lnTo>
                  <a:lnTo>
                    <a:pt x="251" y="96"/>
                  </a:lnTo>
                  <a:lnTo>
                    <a:pt x="251" y="93"/>
                  </a:lnTo>
                  <a:lnTo>
                    <a:pt x="250" y="90"/>
                  </a:lnTo>
                  <a:lnTo>
                    <a:pt x="249" y="87"/>
                  </a:lnTo>
                  <a:lnTo>
                    <a:pt x="248" y="85"/>
                  </a:lnTo>
                  <a:lnTo>
                    <a:pt x="247" y="81"/>
                  </a:lnTo>
                  <a:lnTo>
                    <a:pt x="245" y="79"/>
                  </a:lnTo>
                  <a:lnTo>
                    <a:pt x="243" y="76"/>
                  </a:lnTo>
                  <a:lnTo>
                    <a:pt x="241" y="74"/>
                  </a:lnTo>
                  <a:lnTo>
                    <a:pt x="239" y="70"/>
                  </a:lnTo>
                  <a:lnTo>
                    <a:pt x="237" y="68"/>
                  </a:lnTo>
                  <a:lnTo>
                    <a:pt x="235" y="65"/>
                  </a:lnTo>
                  <a:lnTo>
                    <a:pt x="232" y="63"/>
                  </a:lnTo>
                  <a:lnTo>
                    <a:pt x="229" y="59"/>
                  </a:lnTo>
                  <a:lnTo>
                    <a:pt x="227" y="57"/>
                  </a:lnTo>
                  <a:lnTo>
                    <a:pt x="224" y="55"/>
                  </a:lnTo>
                  <a:lnTo>
                    <a:pt x="221" y="53"/>
                  </a:lnTo>
                  <a:lnTo>
                    <a:pt x="218" y="49"/>
                  </a:lnTo>
                  <a:lnTo>
                    <a:pt x="215" y="47"/>
                  </a:lnTo>
                  <a:lnTo>
                    <a:pt x="211" y="45"/>
                  </a:lnTo>
                  <a:lnTo>
                    <a:pt x="208" y="44"/>
                  </a:lnTo>
                  <a:lnTo>
                    <a:pt x="205" y="42"/>
                  </a:lnTo>
                  <a:lnTo>
                    <a:pt x="201" y="39"/>
                  </a:lnTo>
                  <a:lnTo>
                    <a:pt x="197" y="37"/>
                  </a:lnTo>
                  <a:lnTo>
                    <a:pt x="194" y="36"/>
                  </a:lnTo>
                  <a:lnTo>
                    <a:pt x="190" y="34"/>
                  </a:lnTo>
                  <a:lnTo>
                    <a:pt x="186" y="33"/>
                  </a:lnTo>
                  <a:lnTo>
                    <a:pt x="183" y="32"/>
                  </a:lnTo>
                  <a:lnTo>
                    <a:pt x="179" y="31"/>
                  </a:lnTo>
                  <a:lnTo>
                    <a:pt x="175" y="30"/>
                  </a:lnTo>
                  <a:lnTo>
                    <a:pt x="78" y="3"/>
                  </a:lnTo>
                  <a:lnTo>
                    <a:pt x="73" y="2"/>
                  </a:lnTo>
                  <a:lnTo>
                    <a:pt x="70" y="2"/>
                  </a:lnTo>
                  <a:lnTo>
                    <a:pt x="66" y="1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4" y="0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5" y="0"/>
                  </a:lnTo>
                  <a:lnTo>
                    <a:pt x="41" y="0"/>
                  </a:lnTo>
                  <a:lnTo>
                    <a:pt x="38" y="0"/>
                  </a:lnTo>
                  <a:lnTo>
                    <a:pt x="35" y="1"/>
                  </a:lnTo>
                  <a:lnTo>
                    <a:pt x="31" y="2"/>
                  </a:lnTo>
                  <a:lnTo>
                    <a:pt x="28" y="2"/>
                  </a:lnTo>
                  <a:lnTo>
                    <a:pt x="26" y="3"/>
                  </a:lnTo>
                  <a:lnTo>
                    <a:pt x="22" y="4"/>
                  </a:lnTo>
                  <a:lnTo>
                    <a:pt x="20" y="5"/>
                  </a:lnTo>
                  <a:lnTo>
                    <a:pt x="18" y="7"/>
                  </a:lnTo>
                  <a:lnTo>
                    <a:pt x="16" y="9"/>
                  </a:lnTo>
                  <a:lnTo>
                    <a:pt x="14" y="10"/>
                  </a:lnTo>
                  <a:lnTo>
                    <a:pt x="11" y="12"/>
                  </a:lnTo>
                  <a:lnTo>
                    <a:pt x="9" y="13"/>
                  </a:lnTo>
                  <a:lnTo>
                    <a:pt x="8" y="15"/>
                  </a:lnTo>
                  <a:lnTo>
                    <a:pt x="6" y="17"/>
                  </a:lnTo>
                  <a:lnTo>
                    <a:pt x="5" y="20"/>
                  </a:lnTo>
                  <a:lnTo>
                    <a:pt x="4" y="22"/>
                  </a:lnTo>
                  <a:lnTo>
                    <a:pt x="3" y="24"/>
                  </a:lnTo>
                  <a:lnTo>
                    <a:pt x="1" y="26"/>
                  </a:lnTo>
                  <a:lnTo>
                    <a:pt x="1" y="28"/>
                  </a:lnTo>
                  <a:lnTo>
                    <a:pt x="0" y="32"/>
                  </a:lnTo>
                  <a:lnTo>
                    <a:pt x="0" y="34"/>
                  </a:lnTo>
                  <a:lnTo>
                    <a:pt x="0" y="36"/>
                  </a:lnTo>
                  <a:lnTo>
                    <a:pt x="0" y="80"/>
                  </a:lnTo>
                  <a:lnTo>
                    <a:pt x="252" y="148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73" name="Line 1573"/>
            <p:cNvSpPr>
              <a:spLocks noChangeShapeType="1"/>
            </p:cNvSpPr>
            <p:nvPr/>
          </p:nvSpPr>
          <p:spPr bwMode="auto">
            <a:xfrm>
              <a:off x="4457" y="845"/>
              <a:ext cx="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74" name="Line 1574"/>
            <p:cNvSpPr>
              <a:spLocks noChangeShapeType="1"/>
            </p:cNvSpPr>
            <p:nvPr/>
          </p:nvSpPr>
          <p:spPr bwMode="auto">
            <a:xfrm>
              <a:off x="4457" y="2215"/>
              <a:ext cx="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75" name="Line 1575"/>
            <p:cNvSpPr>
              <a:spLocks noChangeShapeType="1"/>
            </p:cNvSpPr>
            <p:nvPr/>
          </p:nvSpPr>
          <p:spPr bwMode="auto">
            <a:xfrm>
              <a:off x="4718" y="2215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76" name="Line 1576"/>
            <p:cNvSpPr>
              <a:spLocks noChangeShapeType="1"/>
            </p:cNvSpPr>
            <p:nvPr/>
          </p:nvSpPr>
          <p:spPr bwMode="auto">
            <a:xfrm flipH="1">
              <a:off x="3885" y="1231"/>
              <a:ext cx="19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77" name="Line 1577"/>
            <p:cNvSpPr>
              <a:spLocks noChangeShapeType="1"/>
            </p:cNvSpPr>
            <p:nvPr/>
          </p:nvSpPr>
          <p:spPr bwMode="auto">
            <a:xfrm flipH="1">
              <a:off x="3885" y="1826"/>
              <a:ext cx="19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78" name="Line 1578"/>
            <p:cNvSpPr>
              <a:spLocks noChangeShapeType="1"/>
            </p:cNvSpPr>
            <p:nvPr/>
          </p:nvSpPr>
          <p:spPr bwMode="auto">
            <a:xfrm>
              <a:off x="3922" y="1287"/>
              <a:ext cx="0" cy="4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79" name="Freeform 1579"/>
            <p:cNvSpPr>
              <a:spLocks/>
            </p:cNvSpPr>
            <p:nvPr/>
          </p:nvSpPr>
          <p:spPr bwMode="auto">
            <a:xfrm>
              <a:off x="3912" y="1231"/>
              <a:ext cx="17" cy="56"/>
            </a:xfrm>
            <a:custGeom>
              <a:avLst/>
              <a:gdLst>
                <a:gd name="T0" fmla="*/ 0 w 54"/>
                <a:gd name="T1" fmla="*/ 163 h 163"/>
                <a:gd name="T2" fmla="*/ 54 w 54"/>
                <a:gd name="T3" fmla="*/ 163 h 163"/>
                <a:gd name="T4" fmla="*/ 27 w 54"/>
                <a:gd name="T5" fmla="*/ 0 h 163"/>
                <a:gd name="T6" fmla="*/ 0 w 54"/>
                <a:gd name="T7" fmla="*/ 16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163">
                  <a:moveTo>
                    <a:pt x="0" y="163"/>
                  </a:moveTo>
                  <a:lnTo>
                    <a:pt x="54" y="163"/>
                  </a:lnTo>
                  <a:lnTo>
                    <a:pt x="27" y="0"/>
                  </a:lnTo>
                  <a:lnTo>
                    <a:pt x="0" y="163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80" name="Freeform 1580"/>
            <p:cNvSpPr>
              <a:spLocks/>
            </p:cNvSpPr>
            <p:nvPr/>
          </p:nvSpPr>
          <p:spPr bwMode="auto">
            <a:xfrm>
              <a:off x="3912" y="1231"/>
              <a:ext cx="17" cy="56"/>
            </a:xfrm>
            <a:custGeom>
              <a:avLst/>
              <a:gdLst>
                <a:gd name="T0" fmla="*/ 0 w 54"/>
                <a:gd name="T1" fmla="*/ 163 h 163"/>
                <a:gd name="T2" fmla="*/ 54 w 54"/>
                <a:gd name="T3" fmla="*/ 163 h 163"/>
                <a:gd name="T4" fmla="*/ 27 w 54"/>
                <a:gd name="T5" fmla="*/ 0 h 163"/>
                <a:gd name="T6" fmla="*/ 0 w 54"/>
                <a:gd name="T7" fmla="*/ 16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163">
                  <a:moveTo>
                    <a:pt x="0" y="163"/>
                  </a:moveTo>
                  <a:lnTo>
                    <a:pt x="54" y="163"/>
                  </a:lnTo>
                  <a:lnTo>
                    <a:pt x="27" y="0"/>
                  </a:lnTo>
                  <a:lnTo>
                    <a:pt x="0" y="163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81" name="Freeform 1581"/>
            <p:cNvSpPr>
              <a:spLocks/>
            </p:cNvSpPr>
            <p:nvPr/>
          </p:nvSpPr>
          <p:spPr bwMode="auto">
            <a:xfrm>
              <a:off x="3912" y="1773"/>
              <a:ext cx="17" cy="53"/>
            </a:xfrm>
            <a:custGeom>
              <a:avLst/>
              <a:gdLst>
                <a:gd name="T0" fmla="*/ 0 w 54"/>
                <a:gd name="T1" fmla="*/ 0 h 161"/>
                <a:gd name="T2" fmla="*/ 54 w 54"/>
                <a:gd name="T3" fmla="*/ 0 h 161"/>
                <a:gd name="T4" fmla="*/ 27 w 54"/>
                <a:gd name="T5" fmla="*/ 161 h 161"/>
                <a:gd name="T6" fmla="*/ 0 w 54"/>
                <a:gd name="T7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161">
                  <a:moveTo>
                    <a:pt x="0" y="0"/>
                  </a:moveTo>
                  <a:lnTo>
                    <a:pt x="54" y="0"/>
                  </a:lnTo>
                  <a:lnTo>
                    <a:pt x="27" y="1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82" name="Freeform 1582"/>
            <p:cNvSpPr>
              <a:spLocks/>
            </p:cNvSpPr>
            <p:nvPr/>
          </p:nvSpPr>
          <p:spPr bwMode="auto">
            <a:xfrm>
              <a:off x="3912" y="1773"/>
              <a:ext cx="17" cy="53"/>
            </a:xfrm>
            <a:custGeom>
              <a:avLst/>
              <a:gdLst>
                <a:gd name="T0" fmla="*/ 0 w 54"/>
                <a:gd name="T1" fmla="*/ 0 h 161"/>
                <a:gd name="T2" fmla="*/ 54 w 54"/>
                <a:gd name="T3" fmla="*/ 0 h 161"/>
                <a:gd name="T4" fmla="*/ 27 w 54"/>
                <a:gd name="T5" fmla="*/ 161 h 161"/>
                <a:gd name="T6" fmla="*/ 0 w 54"/>
                <a:gd name="T7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161">
                  <a:moveTo>
                    <a:pt x="0" y="0"/>
                  </a:moveTo>
                  <a:lnTo>
                    <a:pt x="54" y="0"/>
                  </a:lnTo>
                  <a:lnTo>
                    <a:pt x="27" y="16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83" name="Freeform 1583"/>
            <p:cNvSpPr>
              <a:spLocks/>
            </p:cNvSpPr>
            <p:nvPr/>
          </p:nvSpPr>
          <p:spPr bwMode="auto">
            <a:xfrm>
              <a:off x="3817" y="1496"/>
              <a:ext cx="84" cy="37"/>
            </a:xfrm>
            <a:custGeom>
              <a:avLst/>
              <a:gdLst>
                <a:gd name="T0" fmla="*/ 0 w 252"/>
                <a:gd name="T1" fmla="*/ 0 h 111"/>
                <a:gd name="T2" fmla="*/ 252 w 252"/>
                <a:gd name="T3" fmla="*/ 67 h 111"/>
                <a:gd name="T4" fmla="*/ 252 w 252"/>
                <a:gd name="T5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2" h="111">
                  <a:moveTo>
                    <a:pt x="0" y="0"/>
                  </a:moveTo>
                  <a:lnTo>
                    <a:pt x="252" y="67"/>
                  </a:lnTo>
                  <a:lnTo>
                    <a:pt x="252" y="11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84" name="Freeform 1584"/>
            <p:cNvSpPr>
              <a:spLocks/>
            </p:cNvSpPr>
            <p:nvPr/>
          </p:nvSpPr>
          <p:spPr bwMode="auto">
            <a:xfrm>
              <a:off x="3885" y="1533"/>
              <a:ext cx="16" cy="7"/>
            </a:xfrm>
            <a:custGeom>
              <a:avLst/>
              <a:gdLst>
                <a:gd name="T0" fmla="*/ 0 w 49"/>
                <a:gd name="T1" fmla="*/ 21 h 24"/>
                <a:gd name="T2" fmla="*/ 3 w 49"/>
                <a:gd name="T3" fmla="*/ 22 h 24"/>
                <a:gd name="T4" fmla="*/ 6 w 49"/>
                <a:gd name="T5" fmla="*/ 23 h 24"/>
                <a:gd name="T6" fmla="*/ 9 w 49"/>
                <a:gd name="T7" fmla="*/ 23 h 24"/>
                <a:gd name="T8" fmla="*/ 11 w 49"/>
                <a:gd name="T9" fmla="*/ 23 h 24"/>
                <a:gd name="T10" fmla="*/ 15 w 49"/>
                <a:gd name="T11" fmla="*/ 24 h 24"/>
                <a:gd name="T12" fmla="*/ 17 w 49"/>
                <a:gd name="T13" fmla="*/ 24 h 24"/>
                <a:gd name="T14" fmla="*/ 20 w 49"/>
                <a:gd name="T15" fmla="*/ 24 h 24"/>
                <a:gd name="T16" fmla="*/ 22 w 49"/>
                <a:gd name="T17" fmla="*/ 23 h 24"/>
                <a:gd name="T18" fmla="*/ 26 w 49"/>
                <a:gd name="T19" fmla="*/ 23 h 24"/>
                <a:gd name="T20" fmla="*/ 28 w 49"/>
                <a:gd name="T21" fmla="*/ 23 h 24"/>
                <a:gd name="T22" fmla="*/ 30 w 49"/>
                <a:gd name="T23" fmla="*/ 22 h 24"/>
                <a:gd name="T24" fmla="*/ 32 w 49"/>
                <a:gd name="T25" fmla="*/ 21 h 24"/>
                <a:gd name="T26" fmla="*/ 35 w 49"/>
                <a:gd name="T27" fmla="*/ 21 h 24"/>
                <a:gd name="T28" fmla="*/ 37 w 49"/>
                <a:gd name="T29" fmla="*/ 20 h 24"/>
                <a:gd name="T30" fmla="*/ 39 w 49"/>
                <a:gd name="T31" fmla="*/ 19 h 24"/>
                <a:gd name="T32" fmla="*/ 40 w 49"/>
                <a:gd name="T33" fmla="*/ 18 h 24"/>
                <a:gd name="T34" fmla="*/ 42 w 49"/>
                <a:gd name="T35" fmla="*/ 17 h 24"/>
                <a:gd name="T36" fmla="*/ 43 w 49"/>
                <a:gd name="T37" fmla="*/ 15 h 24"/>
                <a:gd name="T38" fmla="*/ 45 w 49"/>
                <a:gd name="T39" fmla="*/ 13 h 24"/>
                <a:gd name="T40" fmla="*/ 46 w 49"/>
                <a:gd name="T41" fmla="*/ 11 h 24"/>
                <a:gd name="T42" fmla="*/ 47 w 49"/>
                <a:gd name="T43" fmla="*/ 10 h 24"/>
                <a:gd name="T44" fmla="*/ 48 w 49"/>
                <a:gd name="T45" fmla="*/ 8 h 24"/>
                <a:gd name="T46" fmla="*/ 48 w 49"/>
                <a:gd name="T47" fmla="*/ 7 h 24"/>
                <a:gd name="T48" fmla="*/ 49 w 49"/>
                <a:gd name="T49" fmla="*/ 5 h 24"/>
                <a:gd name="T50" fmla="*/ 49 w 49"/>
                <a:gd name="T51" fmla="*/ 2 h 24"/>
                <a:gd name="T52" fmla="*/ 49 w 49"/>
                <a:gd name="T5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9" h="24">
                  <a:moveTo>
                    <a:pt x="0" y="21"/>
                  </a:moveTo>
                  <a:lnTo>
                    <a:pt x="3" y="22"/>
                  </a:lnTo>
                  <a:lnTo>
                    <a:pt x="6" y="23"/>
                  </a:lnTo>
                  <a:lnTo>
                    <a:pt x="9" y="23"/>
                  </a:lnTo>
                  <a:lnTo>
                    <a:pt x="11" y="23"/>
                  </a:lnTo>
                  <a:lnTo>
                    <a:pt x="15" y="24"/>
                  </a:lnTo>
                  <a:lnTo>
                    <a:pt x="17" y="24"/>
                  </a:lnTo>
                  <a:lnTo>
                    <a:pt x="20" y="24"/>
                  </a:lnTo>
                  <a:lnTo>
                    <a:pt x="22" y="23"/>
                  </a:lnTo>
                  <a:lnTo>
                    <a:pt x="26" y="23"/>
                  </a:lnTo>
                  <a:lnTo>
                    <a:pt x="28" y="23"/>
                  </a:lnTo>
                  <a:lnTo>
                    <a:pt x="30" y="22"/>
                  </a:lnTo>
                  <a:lnTo>
                    <a:pt x="32" y="21"/>
                  </a:lnTo>
                  <a:lnTo>
                    <a:pt x="35" y="21"/>
                  </a:lnTo>
                  <a:lnTo>
                    <a:pt x="37" y="20"/>
                  </a:lnTo>
                  <a:lnTo>
                    <a:pt x="39" y="19"/>
                  </a:lnTo>
                  <a:lnTo>
                    <a:pt x="40" y="18"/>
                  </a:lnTo>
                  <a:lnTo>
                    <a:pt x="42" y="17"/>
                  </a:lnTo>
                  <a:lnTo>
                    <a:pt x="43" y="15"/>
                  </a:lnTo>
                  <a:lnTo>
                    <a:pt x="45" y="13"/>
                  </a:lnTo>
                  <a:lnTo>
                    <a:pt x="46" y="11"/>
                  </a:lnTo>
                  <a:lnTo>
                    <a:pt x="47" y="10"/>
                  </a:lnTo>
                  <a:lnTo>
                    <a:pt x="48" y="8"/>
                  </a:lnTo>
                  <a:lnTo>
                    <a:pt x="48" y="7"/>
                  </a:lnTo>
                  <a:lnTo>
                    <a:pt x="49" y="5"/>
                  </a:lnTo>
                  <a:lnTo>
                    <a:pt x="49" y="2"/>
                  </a:lnTo>
                  <a:lnTo>
                    <a:pt x="4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85" name="Line 1585"/>
            <p:cNvSpPr>
              <a:spLocks noChangeShapeType="1"/>
            </p:cNvSpPr>
            <p:nvPr/>
          </p:nvSpPr>
          <p:spPr bwMode="auto">
            <a:xfrm flipH="1" flipV="1">
              <a:off x="3861" y="1533"/>
              <a:ext cx="24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86" name="Freeform 1586"/>
            <p:cNvSpPr>
              <a:spLocks/>
            </p:cNvSpPr>
            <p:nvPr/>
          </p:nvSpPr>
          <p:spPr bwMode="auto">
            <a:xfrm>
              <a:off x="3845" y="1517"/>
              <a:ext cx="16" cy="16"/>
            </a:xfrm>
            <a:custGeom>
              <a:avLst/>
              <a:gdLst>
                <a:gd name="T0" fmla="*/ 0 w 49"/>
                <a:gd name="T1" fmla="*/ 0 h 47"/>
                <a:gd name="T2" fmla="*/ 0 w 49"/>
                <a:gd name="T3" fmla="*/ 2 h 47"/>
                <a:gd name="T4" fmla="*/ 0 w 49"/>
                <a:gd name="T5" fmla="*/ 4 h 47"/>
                <a:gd name="T6" fmla="*/ 1 w 49"/>
                <a:gd name="T7" fmla="*/ 6 h 47"/>
                <a:gd name="T8" fmla="*/ 1 w 49"/>
                <a:gd name="T9" fmla="*/ 9 h 47"/>
                <a:gd name="T10" fmla="*/ 2 w 49"/>
                <a:gd name="T11" fmla="*/ 11 h 47"/>
                <a:gd name="T12" fmla="*/ 3 w 49"/>
                <a:gd name="T13" fmla="*/ 13 h 47"/>
                <a:gd name="T14" fmla="*/ 4 w 49"/>
                <a:gd name="T15" fmla="*/ 15 h 47"/>
                <a:gd name="T16" fmla="*/ 5 w 49"/>
                <a:gd name="T17" fmla="*/ 18 h 47"/>
                <a:gd name="T18" fmla="*/ 8 w 49"/>
                <a:gd name="T19" fmla="*/ 20 h 47"/>
                <a:gd name="T20" fmla="*/ 9 w 49"/>
                <a:gd name="T21" fmla="*/ 22 h 47"/>
                <a:gd name="T22" fmla="*/ 11 w 49"/>
                <a:gd name="T23" fmla="*/ 24 h 47"/>
                <a:gd name="T24" fmla="*/ 12 w 49"/>
                <a:gd name="T25" fmla="*/ 26 h 47"/>
                <a:gd name="T26" fmla="*/ 14 w 49"/>
                <a:gd name="T27" fmla="*/ 29 h 47"/>
                <a:gd name="T28" fmla="*/ 17 w 49"/>
                <a:gd name="T29" fmla="*/ 31 h 47"/>
                <a:gd name="T30" fmla="*/ 19 w 49"/>
                <a:gd name="T31" fmla="*/ 32 h 47"/>
                <a:gd name="T32" fmla="*/ 21 w 49"/>
                <a:gd name="T33" fmla="*/ 34 h 47"/>
                <a:gd name="T34" fmla="*/ 24 w 49"/>
                <a:gd name="T35" fmla="*/ 36 h 47"/>
                <a:gd name="T36" fmla="*/ 26 w 49"/>
                <a:gd name="T37" fmla="*/ 37 h 47"/>
                <a:gd name="T38" fmla="*/ 29 w 49"/>
                <a:gd name="T39" fmla="*/ 40 h 47"/>
                <a:gd name="T40" fmla="*/ 32 w 49"/>
                <a:gd name="T41" fmla="*/ 41 h 47"/>
                <a:gd name="T42" fmla="*/ 34 w 49"/>
                <a:gd name="T43" fmla="*/ 42 h 47"/>
                <a:gd name="T44" fmla="*/ 38 w 49"/>
                <a:gd name="T45" fmla="*/ 44 h 47"/>
                <a:gd name="T46" fmla="*/ 40 w 49"/>
                <a:gd name="T47" fmla="*/ 45 h 47"/>
                <a:gd name="T48" fmla="*/ 43 w 49"/>
                <a:gd name="T49" fmla="*/ 46 h 47"/>
                <a:gd name="T50" fmla="*/ 46 w 49"/>
                <a:gd name="T51" fmla="*/ 47 h 47"/>
                <a:gd name="T52" fmla="*/ 49 w 49"/>
                <a:gd name="T53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9" h="47">
                  <a:moveTo>
                    <a:pt x="0" y="0"/>
                  </a:moveTo>
                  <a:lnTo>
                    <a:pt x="0" y="2"/>
                  </a:lnTo>
                  <a:lnTo>
                    <a:pt x="0" y="4"/>
                  </a:lnTo>
                  <a:lnTo>
                    <a:pt x="1" y="6"/>
                  </a:lnTo>
                  <a:lnTo>
                    <a:pt x="1" y="9"/>
                  </a:lnTo>
                  <a:lnTo>
                    <a:pt x="2" y="11"/>
                  </a:lnTo>
                  <a:lnTo>
                    <a:pt x="3" y="13"/>
                  </a:lnTo>
                  <a:lnTo>
                    <a:pt x="4" y="15"/>
                  </a:lnTo>
                  <a:lnTo>
                    <a:pt x="5" y="18"/>
                  </a:lnTo>
                  <a:lnTo>
                    <a:pt x="8" y="20"/>
                  </a:lnTo>
                  <a:lnTo>
                    <a:pt x="9" y="22"/>
                  </a:lnTo>
                  <a:lnTo>
                    <a:pt x="11" y="24"/>
                  </a:lnTo>
                  <a:lnTo>
                    <a:pt x="12" y="26"/>
                  </a:lnTo>
                  <a:lnTo>
                    <a:pt x="14" y="29"/>
                  </a:lnTo>
                  <a:lnTo>
                    <a:pt x="17" y="31"/>
                  </a:lnTo>
                  <a:lnTo>
                    <a:pt x="19" y="32"/>
                  </a:lnTo>
                  <a:lnTo>
                    <a:pt x="21" y="34"/>
                  </a:lnTo>
                  <a:lnTo>
                    <a:pt x="24" y="36"/>
                  </a:lnTo>
                  <a:lnTo>
                    <a:pt x="26" y="37"/>
                  </a:lnTo>
                  <a:lnTo>
                    <a:pt x="29" y="40"/>
                  </a:lnTo>
                  <a:lnTo>
                    <a:pt x="32" y="41"/>
                  </a:lnTo>
                  <a:lnTo>
                    <a:pt x="34" y="42"/>
                  </a:lnTo>
                  <a:lnTo>
                    <a:pt x="38" y="44"/>
                  </a:lnTo>
                  <a:lnTo>
                    <a:pt x="40" y="45"/>
                  </a:lnTo>
                  <a:lnTo>
                    <a:pt x="43" y="46"/>
                  </a:lnTo>
                  <a:lnTo>
                    <a:pt x="46" y="47"/>
                  </a:lnTo>
                  <a:lnTo>
                    <a:pt x="49" y="4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87" name="Line 1587"/>
            <p:cNvSpPr>
              <a:spLocks noChangeShapeType="1"/>
            </p:cNvSpPr>
            <p:nvPr/>
          </p:nvSpPr>
          <p:spPr bwMode="auto">
            <a:xfrm flipV="1">
              <a:off x="3845" y="1503"/>
              <a:ext cx="0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88" name="Line 1588"/>
            <p:cNvSpPr>
              <a:spLocks noChangeShapeType="1"/>
            </p:cNvSpPr>
            <p:nvPr/>
          </p:nvSpPr>
          <p:spPr bwMode="auto">
            <a:xfrm>
              <a:off x="4084" y="1231"/>
              <a:ext cx="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89" name="Line 1589"/>
            <p:cNvSpPr>
              <a:spLocks noChangeShapeType="1"/>
            </p:cNvSpPr>
            <p:nvPr/>
          </p:nvSpPr>
          <p:spPr bwMode="auto">
            <a:xfrm>
              <a:off x="4084" y="1826"/>
              <a:ext cx="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90" name="Line 1590"/>
            <p:cNvSpPr>
              <a:spLocks noChangeShapeType="1"/>
            </p:cNvSpPr>
            <p:nvPr/>
          </p:nvSpPr>
          <p:spPr bwMode="auto">
            <a:xfrm>
              <a:off x="3922" y="1826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91" name="Line 1591"/>
            <p:cNvSpPr>
              <a:spLocks noChangeShapeType="1"/>
            </p:cNvSpPr>
            <p:nvPr/>
          </p:nvSpPr>
          <p:spPr bwMode="auto">
            <a:xfrm flipV="1">
              <a:off x="4065" y="702"/>
              <a:ext cx="0" cy="1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92" name="Line 1592"/>
            <p:cNvSpPr>
              <a:spLocks noChangeShapeType="1"/>
            </p:cNvSpPr>
            <p:nvPr/>
          </p:nvSpPr>
          <p:spPr bwMode="auto">
            <a:xfrm flipV="1">
              <a:off x="4473" y="702"/>
              <a:ext cx="0" cy="1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93" name="Line 1593"/>
            <p:cNvSpPr>
              <a:spLocks noChangeShapeType="1"/>
            </p:cNvSpPr>
            <p:nvPr/>
          </p:nvSpPr>
          <p:spPr bwMode="auto">
            <a:xfrm>
              <a:off x="4119" y="739"/>
              <a:ext cx="3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94" name="Freeform 1594"/>
            <p:cNvSpPr>
              <a:spLocks/>
            </p:cNvSpPr>
            <p:nvPr/>
          </p:nvSpPr>
          <p:spPr bwMode="auto">
            <a:xfrm>
              <a:off x="4065" y="729"/>
              <a:ext cx="54" cy="17"/>
            </a:xfrm>
            <a:custGeom>
              <a:avLst/>
              <a:gdLst>
                <a:gd name="T0" fmla="*/ 161 w 161"/>
                <a:gd name="T1" fmla="*/ 0 h 53"/>
                <a:gd name="T2" fmla="*/ 161 w 161"/>
                <a:gd name="T3" fmla="*/ 53 h 53"/>
                <a:gd name="T4" fmla="*/ 0 w 161"/>
                <a:gd name="T5" fmla="*/ 26 h 53"/>
                <a:gd name="T6" fmla="*/ 161 w 161"/>
                <a:gd name="T7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1" h="53">
                  <a:moveTo>
                    <a:pt x="161" y="0"/>
                  </a:moveTo>
                  <a:lnTo>
                    <a:pt x="161" y="53"/>
                  </a:lnTo>
                  <a:lnTo>
                    <a:pt x="0" y="26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95" name="Freeform 1595"/>
            <p:cNvSpPr>
              <a:spLocks/>
            </p:cNvSpPr>
            <p:nvPr/>
          </p:nvSpPr>
          <p:spPr bwMode="auto">
            <a:xfrm>
              <a:off x="4065" y="729"/>
              <a:ext cx="54" cy="17"/>
            </a:xfrm>
            <a:custGeom>
              <a:avLst/>
              <a:gdLst>
                <a:gd name="T0" fmla="*/ 161 w 161"/>
                <a:gd name="T1" fmla="*/ 0 h 53"/>
                <a:gd name="T2" fmla="*/ 161 w 161"/>
                <a:gd name="T3" fmla="*/ 53 h 53"/>
                <a:gd name="T4" fmla="*/ 0 w 161"/>
                <a:gd name="T5" fmla="*/ 26 h 53"/>
                <a:gd name="T6" fmla="*/ 161 w 161"/>
                <a:gd name="T7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1" h="53">
                  <a:moveTo>
                    <a:pt x="161" y="0"/>
                  </a:moveTo>
                  <a:lnTo>
                    <a:pt x="161" y="53"/>
                  </a:lnTo>
                  <a:lnTo>
                    <a:pt x="0" y="26"/>
                  </a:lnTo>
                  <a:lnTo>
                    <a:pt x="161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96" name="Freeform 1596"/>
            <p:cNvSpPr>
              <a:spLocks/>
            </p:cNvSpPr>
            <p:nvPr/>
          </p:nvSpPr>
          <p:spPr bwMode="auto">
            <a:xfrm>
              <a:off x="4420" y="729"/>
              <a:ext cx="53" cy="17"/>
            </a:xfrm>
            <a:custGeom>
              <a:avLst/>
              <a:gdLst>
                <a:gd name="T0" fmla="*/ 0 w 162"/>
                <a:gd name="T1" fmla="*/ 0 h 53"/>
                <a:gd name="T2" fmla="*/ 0 w 162"/>
                <a:gd name="T3" fmla="*/ 53 h 53"/>
                <a:gd name="T4" fmla="*/ 162 w 162"/>
                <a:gd name="T5" fmla="*/ 26 h 53"/>
                <a:gd name="T6" fmla="*/ 0 w 162"/>
                <a:gd name="T7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2" h="53">
                  <a:moveTo>
                    <a:pt x="0" y="0"/>
                  </a:moveTo>
                  <a:lnTo>
                    <a:pt x="0" y="53"/>
                  </a:lnTo>
                  <a:lnTo>
                    <a:pt x="162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97" name="Freeform 1597"/>
            <p:cNvSpPr>
              <a:spLocks/>
            </p:cNvSpPr>
            <p:nvPr/>
          </p:nvSpPr>
          <p:spPr bwMode="auto">
            <a:xfrm>
              <a:off x="4420" y="729"/>
              <a:ext cx="53" cy="17"/>
            </a:xfrm>
            <a:custGeom>
              <a:avLst/>
              <a:gdLst>
                <a:gd name="T0" fmla="*/ 0 w 162"/>
                <a:gd name="T1" fmla="*/ 0 h 53"/>
                <a:gd name="T2" fmla="*/ 0 w 162"/>
                <a:gd name="T3" fmla="*/ 53 h 53"/>
                <a:gd name="T4" fmla="*/ 162 w 162"/>
                <a:gd name="T5" fmla="*/ 26 h 53"/>
                <a:gd name="T6" fmla="*/ 0 w 162"/>
                <a:gd name="T7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2" h="53">
                  <a:moveTo>
                    <a:pt x="0" y="0"/>
                  </a:moveTo>
                  <a:lnTo>
                    <a:pt x="0" y="53"/>
                  </a:lnTo>
                  <a:lnTo>
                    <a:pt x="162" y="2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98" name="Freeform 1598"/>
            <p:cNvSpPr>
              <a:spLocks/>
            </p:cNvSpPr>
            <p:nvPr/>
          </p:nvSpPr>
          <p:spPr bwMode="auto">
            <a:xfrm>
              <a:off x="4244" y="672"/>
              <a:ext cx="39" cy="46"/>
            </a:xfrm>
            <a:custGeom>
              <a:avLst/>
              <a:gdLst>
                <a:gd name="T0" fmla="*/ 0 w 121"/>
                <a:gd name="T1" fmla="*/ 140 h 140"/>
                <a:gd name="T2" fmla="*/ 50 w 121"/>
                <a:gd name="T3" fmla="*/ 140 h 140"/>
                <a:gd name="T4" fmla="*/ 53 w 121"/>
                <a:gd name="T5" fmla="*/ 140 h 140"/>
                <a:gd name="T6" fmla="*/ 57 w 121"/>
                <a:gd name="T7" fmla="*/ 140 h 140"/>
                <a:gd name="T8" fmla="*/ 60 w 121"/>
                <a:gd name="T9" fmla="*/ 138 h 140"/>
                <a:gd name="T10" fmla="*/ 63 w 121"/>
                <a:gd name="T11" fmla="*/ 137 h 140"/>
                <a:gd name="T12" fmla="*/ 67 w 121"/>
                <a:gd name="T13" fmla="*/ 136 h 140"/>
                <a:gd name="T14" fmla="*/ 70 w 121"/>
                <a:gd name="T15" fmla="*/ 135 h 140"/>
                <a:gd name="T16" fmla="*/ 73 w 121"/>
                <a:gd name="T17" fmla="*/ 133 h 140"/>
                <a:gd name="T18" fmla="*/ 77 w 121"/>
                <a:gd name="T19" fmla="*/ 131 h 140"/>
                <a:gd name="T20" fmla="*/ 80 w 121"/>
                <a:gd name="T21" fmla="*/ 129 h 140"/>
                <a:gd name="T22" fmla="*/ 83 w 121"/>
                <a:gd name="T23" fmla="*/ 125 h 140"/>
                <a:gd name="T24" fmla="*/ 86 w 121"/>
                <a:gd name="T25" fmla="*/ 123 h 140"/>
                <a:gd name="T26" fmla="*/ 90 w 121"/>
                <a:gd name="T27" fmla="*/ 120 h 140"/>
                <a:gd name="T28" fmla="*/ 93 w 121"/>
                <a:gd name="T29" fmla="*/ 116 h 140"/>
                <a:gd name="T30" fmla="*/ 95 w 121"/>
                <a:gd name="T31" fmla="*/ 113 h 140"/>
                <a:gd name="T32" fmla="*/ 99 w 121"/>
                <a:gd name="T33" fmla="*/ 109 h 140"/>
                <a:gd name="T34" fmla="*/ 102 w 121"/>
                <a:gd name="T35" fmla="*/ 105 h 140"/>
                <a:gd name="T36" fmla="*/ 104 w 121"/>
                <a:gd name="T37" fmla="*/ 101 h 140"/>
                <a:gd name="T38" fmla="*/ 106 w 121"/>
                <a:gd name="T39" fmla="*/ 96 h 140"/>
                <a:gd name="T40" fmla="*/ 109 w 121"/>
                <a:gd name="T41" fmla="*/ 92 h 140"/>
                <a:gd name="T42" fmla="*/ 111 w 121"/>
                <a:gd name="T43" fmla="*/ 88 h 140"/>
                <a:gd name="T44" fmla="*/ 113 w 121"/>
                <a:gd name="T45" fmla="*/ 83 h 140"/>
                <a:gd name="T46" fmla="*/ 114 w 121"/>
                <a:gd name="T47" fmla="*/ 79 h 140"/>
                <a:gd name="T48" fmla="*/ 116 w 121"/>
                <a:gd name="T49" fmla="*/ 74 h 140"/>
                <a:gd name="T50" fmla="*/ 117 w 121"/>
                <a:gd name="T51" fmla="*/ 70 h 140"/>
                <a:gd name="T52" fmla="*/ 119 w 121"/>
                <a:gd name="T53" fmla="*/ 66 h 140"/>
                <a:gd name="T54" fmla="*/ 120 w 121"/>
                <a:gd name="T55" fmla="*/ 61 h 140"/>
                <a:gd name="T56" fmla="*/ 120 w 121"/>
                <a:gd name="T57" fmla="*/ 57 h 140"/>
                <a:gd name="T58" fmla="*/ 121 w 121"/>
                <a:gd name="T59" fmla="*/ 52 h 140"/>
                <a:gd name="T60" fmla="*/ 121 w 121"/>
                <a:gd name="T61" fmla="*/ 48 h 140"/>
                <a:gd name="T62" fmla="*/ 121 w 121"/>
                <a:gd name="T63" fmla="*/ 43 h 140"/>
                <a:gd name="T64" fmla="*/ 121 w 121"/>
                <a:gd name="T65" fmla="*/ 39 h 140"/>
                <a:gd name="T66" fmla="*/ 121 w 121"/>
                <a:gd name="T67" fmla="*/ 35 h 140"/>
                <a:gd name="T68" fmla="*/ 120 w 121"/>
                <a:gd name="T69" fmla="*/ 31 h 140"/>
                <a:gd name="T70" fmla="*/ 119 w 121"/>
                <a:gd name="T71" fmla="*/ 28 h 140"/>
                <a:gd name="T72" fmla="*/ 117 w 121"/>
                <a:gd name="T73" fmla="*/ 24 h 140"/>
                <a:gd name="T74" fmla="*/ 116 w 121"/>
                <a:gd name="T75" fmla="*/ 20 h 140"/>
                <a:gd name="T76" fmla="*/ 115 w 121"/>
                <a:gd name="T77" fmla="*/ 17 h 140"/>
                <a:gd name="T78" fmla="*/ 113 w 121"/>
                <a:gd name="T79" fmla="*/ 15 h 140"/>
                <a:gd name="T80" fmla="*/ 111 w 121"/>
                <a:gd name="T81" fmla="*/ 11 h 140"/>
                <a:gd name="T82" fmla="*/ 110 w 121"/>
                <a:gd name="T83" fmla="*/ 9 h 140"/>
                <a:gd name="T84" fmla="*/ 106 w 121"/>
                <a:gd name="T85" fmla="*/ 7 h 140"/>
                <a:gd name="T86" fmla="*/ 104 w 121"/>
                <a:gd name="T87" fmla="*/ 6 h 140"/>
                <a:gd name="T88" fmla="*/ 102 w 121"/>
                <a:gd name="T89" fmla="*/ 4 h 140"/>
                <a:gd name="T90" fmla="*/ 100 w 121"/>
                <a:gd name="T91" fmla="*/ 3 h 140"/>
                <a:gd name="T92" fmla="*/ 96 w 121"/>
                <a:gd name="T93" fmla="*/ 1 h 140"/>
                <a:gd name="T94" fmla="*/ 93 w 121"/>
                <a:gd name="T95" fmla="*/ 0 h 140"/>
                <a:gd name="T96" fmla="*/ 90 w 121"/>
                <a:gd name="T97" fmla="*/ 0 h 140"/>
                <a:gd name="T98" fmla="*/ 88 w 121"/>
                <a:gd name="T99" fmla="*/ 0 h 140"/>
                <a:gd name="T100" fmla="*/ 38 w 121"/>
                <a:gd name="T101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1" h="140">
                  <a:moveTo>
                    <a:pt x="0" y="140"/>
                  </a:moveTo>
                  <a:lnTo>
                    <a:pt x="50" y="140"/>
                  </a:lnTo>
                  <a:lnTo>
                    <a:pt x="53" y="140"/>
                  </a:lnTo>
                  <a:lnTo>
                    <a:pt x="57" y="140"/>
                  </a:lnTo>
                  <a:lnTo>
                    <a:pt x="60" y="138"/>
                  </a:lnTo>
                  <a:lnTo>
                    <a:pt x="63" y="137"/>
                  </a:lnTo>
                  <a:lnTo>
                    <a:pt x="67" y="136"/>
                  </a:lnTo>
                  <a:lnTo>
                    <a:pt x="70" y="135"/>
                  </a:lnTo>
                  <a:lnTo>
                    <a:pt x="73" y="133"/>
                  </a:lnTo>
                  <a:lnTo>
                    <a:pt x="77" y="131"/>
                  </a:lnTo>
                  <a:lnTo>
                    <a:pt x="80" y="129"/>
                  </a:lnTo>
                  <a:lnTo>
                    <a:pt x="83" y="125"/>
                  </a:lnTo>
                  <a:lnTo>
                    <a:pt x="86" y="123"/>
                  </a:lnTo>
                  <a:lnTo>
                    <a:pt x="90" y="120"/>
                  </a:lnTo>
                  <a:lnTo>
                    <a:pt x="93" y="116"/>
                  </a:lnTo>
                  <a:lnTo>
                    <a:pt x="95" y="113"/>
                  </a:lnTo>
                  <a:lnTo>
                    <a:pt x="99" y="109"/>
                  </a:lnTo>
                  <a:lnTo>
                    <a:pt x="102" y="105"/>
                  </a:lnTo>
                  <a:lnTo>
                    <a:pt x="104" y="101"/>
                  </a:lnTo>
                  <a:lnTo>
                    <a:pt x="106" y="96"/>
                  </a:lnTo>
                  <a:lnTo>
                    <a:pt x="109" y="92"/>
                  </a:lnTo>
                  <a:lnTo>
                    <a:pt x="111" y="88"/>
                  </a:lnTo>
                  <a:lnTo>
                    <a:pt x="113" y="83"/>
                  </a:lnTo>
                  <a:lnTo>
                    <a:pt x="114" y="79"/>
                  </a:lnTo>
                  <a:lnTo>
                    <a:pt x="116" y="74"/>
                  </a:lnTo>
                  <a:lnTo>
                    <a:pt x="117" y="70"/>
                  </a:lnTo>
                  <a:lnTo>
                    <a:pt x="119" y="66"/>
                  </a:lnTo>
                  <a:lnTo>
                    <a:pt x="120" y="61"/>
                  </a:lnTo>
                  <a:lnTo>
                    <a:pt x="120" y="57"/>
                  </a:lnTo>
                  <a:lnTo>
                    <a:pt x="121" y="52"/>
                  </a:lnTo>
                  <a:lnTo>
                    <a:pt x="121" y="48"/>
                  </a:lnTo>
                  <a:lnTo>
                    <a:pt x="121" y="43"/>
                  </a:lnTo>
                  <a:lnTo>
                    <a:pt x="121" y="39"/>
                  </a:lnTo>
                  <a:lnTo>
                    <a:pt x="121" y="35"/>
                  </a:lnTo>
                  <a:lnTo>
                    <a:pt x="120" y="31"/>
                  </a:lnTo>
                  <a:lnTo>
                    <a:pt x="119" y="28"/>
                  </a:lnTo>
                  <a:lnTo>
                    <a:pt x="117" y="24"/>
                  </a:lnTo>
                  <a:lnTo>
                    <a:pt x="116" y="20"/>
                  </a:lnTo>
                  <a:lnTo>
                    <a:pt x="115" y="17"/>
                  </a:lnTo>
                  <a:lnTo>
                    <a:pt x="113" y="15"/>
                  </a:lnTo>
                  <a:lnTo>
                    <a:pt x="111" y="11"/>
                  </a:lnTo>
                  <a:lnTo>
                    <a:pt x="110" y="9"/>
                  </a:lnTo>
                  <a:lnTo>
                    <a:pt x="106" y="7"/>
                  </a:lnTo>
                  <a:lnTo>
                    <a:pt x="104" y="6"/>
                  </a:lnTo>
                  <a:lnTo>
                    <a:pt x="102" y="4"/>
                  </a:lnTo>
                  <a:lnTo>
                    <a:pt x="100" y="3"/>
                  </a:lnTo>
                  <a:lnTo>
                    <a:pt x="96" y="1"/>
                  </a:lnTo>
                  <a:lnTo>
                    <a:pt x="93" y="0"/>
                  </a:lnTo>
                  <a:lnTo>
                    <a:pt x="90" y="0"/>
                  </a:lnTo>
                  <a:lnTo>
                    <a:pt x="88" y="0"/>
                  </a:lnTo>
                  <a:lnTo>
                    <a:pt x="3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1999" name="Freeform 1599"/>
            <p:cNvSpPr>
              <a:spLocks/>
            </p:cNvSpPr>
            <p:nvPr/>
          </p:nvSpPr>
          <p:spPr bwMode="auto">
            <a:xfrm>
              <a:off x="4244" y="635"/>
              <a:ext cx="46" cy="83"/>
            </a:xfrm>
            <a:custGeom>
              <a:avLst/>
              <a:gdLst>
                <a:gd name="T0" fmla="*/ 88 w 144"/>
                <a:gd name="T1" fmla="*/ 112 h 252"/>
                <a:gd name="T2" fmla="*/ 90 w 144"/>
                <a:gd name="T3" fmla="*/ 112 h 252"/>
                <a:gd name="T4" fmla="*/ 93 w 144"/>
                <a:gd name="T5" fmla="*/ 111 h 252"/>
                <a:gd name="T6" fmla="*/ 95 w 144"/>
                <a:gd name="T7" fmla="*/ 111 h 252"/>
                <a:gd name="T8" fmla="*/ 99 w 144"/>
                <a:gd name="T9" fmla="*/ 110 h 252"/>
                <a:gd name="T10" fmla="*/ 102 w 144"/>
                <a:gd name="T11" fmla="*/ 109 h 252"/>
                <a:gd name="T12" fmla="*/ 105 w 144"/>
                <a:gd name="T13" fmla="*/ 107 h 252"/>
                <a:gd name="T14" fmla="*/ 107 w 144"/>
                <a:gd name="T15" fmla="*/ 106 h 252"/>
                <a:gd name="T16" fmla="*/ 111 w 144"/>
                <a:gd name="T17" fmla="*/ 103 h 252"/>
                <a:gd name="T18" fmla="*/ 114 w 144"/>
                <a:gd name="T19" fmla="*/ 101 h 252"/>
                <a:gd name="T20" fmla="*/ 116 w 144"/>
                <a:gd name="T21" fmla="*/ 98 h 252"/>
                <a:gd name="T22" fmla="*/ 120 w 144"/>
                <a:gd name="T23" fmla="*/ 96 h 252"/>
                <a:gd name="T24" fmla="*/ 122 w 144"/>
                <a:gd name="T25" fmla="*/ 92 h 252"/>
                <a:gd name="T26" fmla="*/ 124 w 144"/>
                <a:gd name="T27" fmla="*/ 89 h 252"/>
                <a:gd name="T28" fmla="*/ 127 w 144"/>
                <a:gd name="T29" fmla="*/ 86 h 252"/>
                <a:gd name="T30" fmla="*/ 130 w 144"/>
                <a:gd name="T31" fmla="*/ 82 h 252"/>
                <a:gd name="T32" fmla="*/ 132 w 144"/>
                <a:gd name="T33" fmla="*/ 79 h 252"/>
                <a:gd name="T34" fmla="*/ 134 w 144"/>
                <a:gd name="T35" fmla="*/ 76 h 252"/>
                <a:gd name="T36" fmla="*/ 135 w 144"/>
                <a:gd name="T37" fmla="*/ 71 h 252"/>
                <a:gd name="T38" fmla="*/ 137 w 144"/>
                <a:gd name="T39" fmla="*/ 68 h 252"/>
                <a:gd name="T40" fmla="*/ 138 w 144"/>
                <a:gd name="T41" fmla="*/ 64 h 252"/>
                <a:gd name="T42" fmla="*/ 141 w 144"/>
                <a:gd name="T43" fmla="*/ 60 h 252"/>
                <a:gd name="T44" fmla="*/ 142 w 144"/>
                <a:gd name="T45" fmla="*/ 56 h 252"/>
                <a:gd name="T46" fmla="*/ 143 w 144"/>
                <a:gd name="T47" fmla="*/ 52 h 252"/>
                <a:gd name="T48" fmla="*/ 143 w 144"/>
                <a:gd name="T49" fmla="*/ 48 h 252"/>
                <a:gd name="T50" fmla="*/ 144 w 144"/>
                <a:gd name="T51" fmla="*/ 44 h 252"/>
                <a:gd name="T52" fmla="*/ 144 w 144"/>
                <a:gd name="T53" fmla="*/ 40 h 252"/>
                <a:gd name="T54" fmla="*/ 144 w 144"/>
                <a:gd name="T55" fmla="*/ 36 h 252"/>
                <a:gd name="T56" fmla="*/ 144 w 144"/>
                <a:gd name="T57" fmla="*/ 33 h 252"/>
                <a:gd name="T58" fmla="*/ 144 w 144"/>
                <a:gd name="T59" fmla="*/ 29 h 252"/>
                <a:gd name="T60" fmla="*/ 143 w 144"/>
                <a:gd name="T61" fmla="*/ 26 h 252"/>
                <a:gd name="T62" fmla="*/ 143 w 144"/>
                <a:gd name="T63" fmla="*/ 23 h 252"/>
                <a:gd name="T64" fmla="*/ 142 w 144"/>
                <a:gd name="T65" fmla="*/ 19 h 252"/>
                <a:gd name="T66" fmla="*/ 141 w 144"/>
                <a:gd name="T67" fmla="*/ 16 h 252"/>
                <a:gd name="T68" fmla="*/ 140 w 144"/>
                <a:gd name="T69" fmla="*/ 14 h 252"/>
                <a:gd name="T70" fmla="*/ 137 w 144"/>
                <a:gd name="T71" fmla="*/ 11 h 252"/>
                <a:gd name="T72" fmla="*/ 136 w 144"/>
                <a:gd name="T73" fmla="*/ 8 h 252"/>
                <a:gd name="T74" fmla="*/ 134 w 144"/>
                <a:gd name="T75" fmla="*/ 7 h 252"/>
                <a:gd name="T76" fmla="*/ 132 w 144"/>
                <a:gd name="T77" fmla="*/ 5 h 252"/>
                <a:gd name="T78" fmla="*/ 130 w 144"/>
                <a:gd name="T79" fmla="*/ 4 h 252"/>
                <a:gd name="T80" fmla="*/ 127 w 144"/>
                <a:gd name="T81" fmla="*/ 2 h 252"/>
                <a:gd name="T82" fmla="*/ 125 w 144"/>
                <a:gd name="T83" fmla="*/ 2 h 252"/>
                <a:gd name="T84" fmla="*/ 123 w 144"/>
                <a:gd name="T85" fmla="*/ 1 h 252"/>
                <a:gd name="T86" fmla="*/ 120 w 144"/>
                <a:gd name="T87" fmla="*/ 0 h 252"/>
                <a:gd name="T88" fmla="*/ 117 w 144"/>
                <a:gd name="T89" fmla="*/ 0 h 252"/>
                <a:gd name="T90" fmla="*/ 68 w 144"/>
                <a:gd name="T91" fmla="*/ 0 h 252"/>
                <a:gd name="T92" fmla="*/ 0 w 144"/>
                <a:gd name="T93" fmla="*/ 25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44" h="252">
                  <a:moveTo>
                    <a:pt x="88" y="112"/>
                  </a:moveTo>
                  <a:lnTo>
                    <a:pt x="90" y="112"/>
                  </a:lnTo>
                  <a:lnTo>
                    <a:pt x="93" y="111"/>
                  </a:lnTo>
                  <a:lnTo>
                    <a:pt x="95" y="111"/>
                  </a:lnTo>
                  <a:lnTo>
                    <a:pt x="99" y="110"/>
                  </a:lnTo>
                  <a:lnTo>
                    <a:pt x="102" y="109"/>
                  </a:lnTo>
                  <a:lnTo>
                    <a:pt x="105" y="107"/>
                  </a:lnTo>
                  <a:lnTo>
                    <a:pt x="107" y="106"/>
                  </a:lnTo>
                  <a:lnTo>
                    <a:pt x="111" y="103"/>
                  </a:lnTo>
                  <a:lnTo>
                    <a:pt x="114" y="101"/>
                  </a:lnTo>
                  <a:lnTo>
                    <a:pt x="116" y="98"/>
                  </a:lnTo>
                  <a:lnTo>
                    <a:pt x="120" y="96"/>
                  </a:lnTo>
                  <a:lnTo>
                    <a:pt x="122" y="92"/>
                  </a:lnTo>
                  <a:lnTo>
                    <a:pt x="124" y="89"/>
                  </a:lnTo>
                  <a:lnTo>
                    <a:pt x="127" y="86"/>
                  </a:lnTo>
                  <a:lnTo>
                    <a:pt x="130" y="82"/>
                  </a:lnTo>
                  <a:lnTo>
                    <a:pt x="132" y="79"/>
                  </a:lnTo>
                  <a:lnTo>
                    <a:pt x="134" y="76"/>
                  </a:lnTo>
                  <a:lnTo>
                    <a:pt x="135" y="71"/>
                  </a:lnTo>
                  <a:lnTo>
                    <a:pt x="137" y="68"/>
                  </a:lnTo>
                  <a:lnTo>
                    <a:pt x="138" y="64"/>
                  </a:lnTo>
                  <a:lnTo>
                    <a:pt x="141" y="60"/>
                  </a:lnTo>
                  <a:lnTo>
                    <a:pt x="142" y="56"/>
                  </a:lnTo>
                  <a:lnTo>
                    <a:pt x="143" y="52"/>
                  </a:lnTo>
                  <a:lnTo>
                    <a:pt x="143" y="48"/>
                  </a:lnTo>
                  <a:lnTo>
                    <a:pt x="144" y="44"/>
                  </a:lnTo>
                  <a:lnTo>
                    <a:pt x="144" y="40"/>
                  </a:lnTo>
                  <a:lnTo>
                    <a:pt x="144" y="36"/>
                  </a:lnTo>
                  <a:lnTo>
                    <a:pt x="144" y="33"/>
                  </a:lnTo>
                  <a:lnTo>
                    <a:pt x="144" y="29"/>
                  </a:lnTo>
                  <a:lnTo>
                    <a:pt x="143" y="26"/>
                  </a:lnTo>
                  <a:lnTo>
                    <a:pt x="143" y="23"/>
                  </a:lnTo>
                  <a:lnTo>
                    <a:pt x="142" y="19"/>
                  </a:lnTo>
                  <a:lnTo>
                    <a:pt x="141" y="16"/>
                  </a:lnTo>
                  <a:lnTo>
                    <a:pt x="140" y="14"/>
                  </a:lnTo>
                  <a:lnTo>
                    <a:pt x="137" y="11"/>
                  </a:lnTo>
                  <a:lnTo>
                    <a:pt x="136" y="8"/>
                  </a:lnTo>
                  <a:lnTo>
                    <a:pt x="134" y="7"/>
                  </a:lnTo>
                  <a:lnTo>
                    <a:pt x="132" y="5"/>
                  </a:lnTo>
                  <a:lnTo>
                    <a:pt x="130" y="4"/>
                  </a:lnTo>
                  <a:lnTo>
                    <a:pt x="127" y="2"/>
                  </a:lnTo>
                  <a:lnTo>
                    <a:pt x="125" y="2"/>
                  </a:lnTo>
                  <a:lnTo>
                    <a:pt x="123" y="1"/>
                  </a:lnTo>
                  <a:lnTo>
                    <a:pt x="120" y="0"/>
                  </a:lnTo>
                  <a:lnTo>
                    <a:pt x="117" y="0"/>
                  </a:lnTo>
                  <a:lnTo>
                    <a:pt x="68" y="0"/>
                  </a:lnTo>
                  <a:lnTo>
                    <a:pt x="0" y="25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00" name="Line 1600"/>
            <p:cNvSpPr>
              <a:spLocks noChangeShapeType="1"/>
            </p:cNvSpPr>
            <p:nvPr/>
          </p:nvSpPr>
          <p:spPr bwMode="auto">
            <a:xfrm>
              <a:off x="4065" y="863"/>
              <a:ext cx="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01" name="Line 1601"/>
            <p:cNvSpPr>
              <a:spLocks noChangeShapeType="1"/>
            </p:cNvSpPr>
            <p:nvPr/>
          </p:nvSpPr>
          <p:spPr bwMode="auto">
            <a:xfrm>
              <a:off x="4473" y="863"/>
              <a:ext cx="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02" name="Line 1602"/>
            <p:cNvSpPr>
              <a:spLocks noChangeShapeType="1"/>
            </p:cNvSpPr>
            <p:nvPr/>
          </p:nvSpPr>
          <p:spPr bwMode="auto">
            <a:xfrm>
              <a:off x="4473" y="739"/>
              <a:ext cx="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03" name="Line 1603"/>
            <p:cNvSpPr>
              <a:spLocks noChangeShapeType="1"/>
            </p:cNvSpPr>
            <p:nvPr/>
          </p:nvSpPr>
          <p:spPr bwMode="auto">
            <a:xfrm flipH="1">
              <a:off x="3885" y="1231"/>
              <a:ext cx="19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04" name="Line 1604"/>
            <p:cNvSpPr>
              <a:spLocks noChangeShapeType="1"/>
            </p:cNvSpPr>
            <p:nvPr/>
          </p:nvSpPr>
          <p:spPr bwMode="auto">
            <a:xfrm flipH="1">
              <a:off x="3885" y="845"/>
              <a:ext cx="19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05" name="Line 1605"/>
            <p:cNvSpPr>
              <a:spLocks noChangeShapeType="1"/>
            </p:cNvSpPr>
            <p:nvPr/>
          </p:nvSpPr>
          <p:spPr bwMode="auto">
            <a:xfrm flipV="1">
              <a:off x="3922" y="898"/>
              <a:ext cx="0" cy="2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06" name="Freeform 1606"/>
            <p:cNvSpPr>
              <a:spLocks/>
            </p:cNvSpPr>
            <p:nvPr/>
          </p:nvSpPr>
          <p:spPr bwMode="auto">
            <a:xfrm>
              <a:off x="3912" y="1179"/>
              <a:ext cx="17" cy="52"/>
            </a:xfrm>
            <a:custGeom>
              <a:avLst/>
              <a:gdLst>
                <a:gd name="T0" fmla="*/ 0 w 54"/>
                <a:gd name="T1" fmla="*/ 0 h 161"/>
                <a:gd name="T2" fmla="*/ 54 w 54"/>
                <a:gd name="T3" fmla="*/ 0 h 161"/>
                <a:gd name="T4" fmla="*/ 27 w 54"/>
                <a:gd name="T5" fmla="*/ 161 h 161"/>
                <a:gd name="T6" fmla="*/ 0 w 54"/>
                <a:gd name="T7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161">
                  <a:moveTo>
                    <a:pt x="0" y="0"/>
                  </a:moveTo>
                  <a:lnTo>
                    <a:pt x="54" y="0"/>
                  </a:lnTo>
                  <a:lnTo>
                    <a:pt x="27" y="1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07" name="Freeform 1607"/>
            <p:cNvSpPr>
              <a:spLocks/>
            </p:cNvSpPr>
            <p:nvPr/>
          </p:nvSpPr>
          <p:spPr bwMode="auto">
            <a:xfrm>
              <a:off x="3912" y="1179"/>
              <a:ext cx="17" cy="52"/>
            </a:xfrm>
            <a:custGeom>
              <a:avLst/>
              <a:gdLst>
                <a:gd name="T0" fmla="*/ 0 w 54"/>
                <a:gd name="T1" fmla="*/ 0 h 161"/>
                <a:gd name="T2" fmla="*/ 54 w 54"/>
                <a:gd name="T3" fmla="*/ 0 h 161"/>
                <a:gd name="T4" fmla="*/ 27 w 54"/>
                <a:gd name="T5" fmla="*/ 161 h 161"/>
                <a:gd name="T6" fmla="*/ 0 w 54"/>
                <a:gd name="T7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161">
                  <a:moveTo>
                    <a:pt x="0" y="0"/>
                  </a:moveTo>
                  <a:lnTo>
                    <a:pt x="54" y="0"/>
                  </a:lnTo>
                  <a:lnTo>
                    <a:pt x="27" y="16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08" name="Freeform 1608"/>
            <p:cNvSpPr>
              <a:spLocks/>
            </p:cNvSpPr>
            <p:nvPr/>
          </p:nvSpPr>
          <p:spPr bwMode="auto">
            <a:xfrm>
              <a:off x="3912" y="845"/>
              <a:ext cx="17" cy="53"/>
            </a:xfrm>
            <a:custGeom>
              <a:avLst/>
              <a:gdLst>
                <a:gd name="T0" fmla="*/ 0 w 54"/>
                <a:gd name="T1" fmla="*/ 162 h 162"/>
                <a:gd name="T2" fmla="*/ 54 w 54"/>
                <a:gd name="T3" fmla="*/ 162 h 162"/>
                <a:gd name="T4" fmla="*/ 27 w 54"/>
                <a:gd name="T5" fmla="*/ 0 h 162"/>
                <a:gd name="T6" fmla="*/ 0 w 54"/>
                <a:gd name="T7" fmla="*/ 16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162">
                  <a:moveTo>
                    <a:pt x="0" y="162"/>
                  </a:moveTo>
                  <a:lnTo>
                    <a:pt x="54" y="162"/>
                  </a:lnTo>
                  <a:lnTo>
                    <a:pt x="27" y="0"/>
                  </a:lnTo>
                  <a:lnTo>
                    <a:pt x="0" y="162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09" name="Freeform 1609"/>
            <p:cNvSpPr>
              <a:spLocks/>
            </p:cNvSpPr>
            <p:nvPr/>
          </p:nvSpPr>
          <p:spPr bwMode="auto">
            <a:xfrm>
              <a:off x="3912" y="845"/>
              <a:ext cx="17" cy="53"/>
            </a:xfrm>
            <a:custGeom>
              <a:avLst/>
              <a:gdLst>
                <a:gd name="T0" fmla="*/ 0 w 54"/>
                <a:gd name="T1" fmla="*/ 162 h 162"/>
                <a:gd name="T2" fmla="*/ 54 w 54"/>
                <a:gd name="T3" fmla="*/ 162 h 162"/>
                <a:gd name="T4" fmla="*/ 27 w 54"/>
                <a:gd name="T5" fmla="*/ 0 h 162"/>
                <a:gd name="T6" fmla="*/ 0 w 54"/>
                <a:gd name="T7" fmla="*/ 16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162">
                  <a:moveTo>
                    <a:pt x="0" y="162"/>
                  </a:moveTo>
                  <a:lnTo>
                    <a:pt x="54" y="162"/>
                  </a:lnTo>
                  <a:lnTo>
                    <a:pt x="27" y="0"/>
                  </a:lnTo>
                  <a:lnTo>
                    <a:pt x="0" y="162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10" name="Freeform 1610"/>
            <p:cNvSpPr>
              <a:spLocks/>
            </p:cNvSpPr>
            <p:nvPr/>
          </p:nvSpPr>
          <p:spPr bwMode="auto">
            <a:xfrm>
              <a:off x="3817" y="1017"/>
              <a:ext cx="84" cy="42"/>
            </a:xfrm>
            <a:custGeom>
              <a:avLst/>
              <a:gdLst>
                <a:gd name="T0" fmla="*/ 252 w 252"/>
                <a:gd name="T1" fmla="*/ 126 h 126"/>
                <a:gd name="T2" fmla="*/ 0 w 252"/>
                <a:gd name="T3" fmla="*/ 0 h 126"/>
                <a:gd name="T4" fmla="*/ 252 w 252"/>
                <a:gd name="T5" fmla="*/ 9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2" h="126">
                  <a:moveTo>
                    <a:pt x="252" y="126"/>
                  </a:moveTo>
                  <a:lnTo>
                    <a:pt x="0" y="0"/>
                  </a:lnTo>
                  <a:lnTo>
                    <a:pt x="252" y="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11" name="Line 1611"/>
            <p:cNvSpPr>
              <a:spLocks noChangeShapeType="1"/>
            </p:cNvSpPr>
            <p:nvPr/>
          </p:nvSpPr>
          <p:spPr bwMode="auto">
            <a:xfrm>
              <a:off x="3878" y="1020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12" name="Line 1612"/>
            <p:cNvSpPr>
              <a:spLocks noChangeShapeType="1"/>
            </p:cNvSpPr>
            <p:nvPr/>
          </p:nvSpPr>
          <p:spPr bwMode="auto">
            <a:xfrm>
              <a:off x="4084" y="1231"/>
              <a:ext cx="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13" name="Line 1613"/>
            <p:cNvSpPr>
              <a:spLocks noChangeShapeType="1"/>
            </p:cNvSpPr>
            <p:nvPr/>
          </p:nvSpPr>
          <p:spPr bwMode="auto">
            <a:xfrm>
              <a:off x="4084" y="845"/>
              <a:ext cx="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14" name="Line 1614"/>
            <p:cNvSpPr>
              <a:spLocks noChangeShapeType="1"/>
            </p:cNvSpPr>
            <p:nvPr/>
          </p:nvSpPr>
          <p:spPr bwMode="auto">
            <a:xfrm>
              <a:off x="3922" y="845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15" name="Line 1615"/>
            <p:cNvSpPr>
              <a:spLocks noChangeShapeType="1"/>
            </p:cNvSpPr>
            <p:nvPr/>
          </p:nvSpPr>
          <p:spPr bwMode="auto">
            <a:xfrm>
              <a:off x="4132" y="1038"/>
              <a:ext cx="27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16" name="Line 1616"/>
            <p:cNvSpPr>
              <a:spLocks noChangeShapeType="1"/>
            </p:cNvSpPr>
            <p:nvPr/>
          </p:nvSpPr>
          <p:spPr bwMode="auto">
            <a:xfrm flipV="1">
              <a:off x="4269" y="1003"/>
              <a:ext cx="0" cy="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17" name="Line 1617"/>
            <p:cNvSpPr>
              <a:spLocks noChangeShapeType="1"/>
            </p:cNvSpPr>
            <p:nvPr/>
          </p:nvSpPr>
          <p:spPr bwMode="auto">
            <a:xfrm>
              <a:off x="4132" y="2019"/>
              <a:ext cx="27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18" name="Line 1618"/>
            <p:cNvSpPr>
              <a:spLocks noChangeShapeType="1"/>
            </p:cNvSpPr>
            <p:nvPr/>
          </p:nvSpPr>
          <p:spPr bwMode="auto">
            <a:xfrm flipV="1">
              <a:off x="4269" y="1985"/>
              <a:ext cx="0" cy="6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19" name="Line 1619"/>
            <p:cNvSpPr>
              <a:spLocks noChangeShapeType="1"/>
            </p:cNvSpPr>
            <p:nvPr/>
          </p:nvSpPr>
          <p:spPr bwMode="auto">
            <a:xfrm>
              <a:off x="4269" y="1073"/>
              <a:ext cx="38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20" name="Line 1620"/>
            <p:cNvSpPr>
              <a:spLocks noChangeShapeType="1"/>
            </p:cNvSpPr>
            <p:nvPr/>
          </p:nvSpPr>
          <p:spPr bwMode="auto">
            <a:xfrm>
              <a:off x="4269" y="1003"/>
              <a:ext cx="38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21" name="Line 1621"/>
            <p:cNvSpPr>
              <a:spLocks noChangeShapeType="1"/>
            </p:cNvSpPr>
            <p:nvPr/>
          </p:nvSpPr>
          <p:spPr bwMode="auto">
            <a:xfrm flipV="1">
              <a:off x="4616" y="898"/>
              <a:ext cx="0" cy="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22" name="Line 1622"/>
            <p:cNvSpPr>
              <a:spLocks noChangeShapeType="1"/>
            </p:cNvSpPr>
            <p:nvPr/>
          </p:nvSpPr>
          <p:spPr bwMode="auto">
            <a:xfrm>
              <a:off x="4616" y="1126"/>
              <a:ext cx="0" cy="2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23" name="Line 1623"/>
            <p:cNvSpPr>
              <a:spLocks noChangeShapeType="1"/>
            </p:cNvSpPr>
            <p:nvPr/>
          </p:nvSpPr>
          <p:spPr bwMode="auto">
            <a:xfrm>
              <a:off x="4616" y="1003"/>
              <a:ext cx="0" cy="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24" name="Freeform 1624"/>
            <p:cNvSpPr>
              <a:spLocks/>
            </p:cNvSpPr>
            <p:nvPr/>
          </p:nvSpPr>
          <p:spPr bwMode="auto">
            <a:xfrm>
              <a:off x="4607" y="950"/>
              <a:ext cx="16" cy="53"/>
            </a:xfrm>
            <a:custGeom>
              <a:avLst/>
              <a:gdLst>
                <a:gd name="T0" fmla="*/ 0 w 53"/>
                <a:gd name="T1" fmla="*/ 0 h 161"/>
                <a:gd name="T2" fmla="*/ 53 w 53"/>
                <a:gd name="T3" fmla="*/ 0 h 161"/>
                <a:gd name="T4" fmla="*/ 26 w 53"/>
                <a:gd name="T5" fmla="*/ 161 h 161"/>
                <a:gd name="T6" fmla="*/ 0 w 53"/>
                <a:gd name="T7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161">
                  <a:moveTo>
                    <a:pt x="0" y="0"/>
                  </a:moveTo>
                  <a:lnTo>
                    <a:pt x="53" y="0"/>
                  </a:lnTo>
                  <a:lnTo>
                    <a:pt x="26" y="1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25" name="Freeform 1625"/>
            <p:cNvSpPr>
              <a:spLocks/>
            </p:cNvSpPr>
            <p:nvPr/>
          </p:nvSpPr>
          <p:spPr bwMode="auto">
            <a:xfrm>
              <a:off x="4607" y="950"/>
              <a:ext cx="16" cy="53"/>
            </a:xfrm>
            <a:custGeom>
              <a:avLst/>
              <a:gdLst>
                <a:gd name="T0" fmla="*/ 0 w 53"/>
                <a:gd name="T1" fmla="*/ 0 h 161"/>
                <a:gd name="T2" fmla="*/ 53 w 53"/>
                <a:gd name="T3" fmla="*/ 0 h 161"/>
                <a:gd name="T4" fmla="*/ 26 w 53"/>
                <a:gd name="T5" fmla="*/ 161 h 161"/>
                <a:gd name="T6" fmla="*/ 0 w 53"/>
                <a:gd name="T7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161">
                  <a:moveTo>
                    <a:pt x="0" y="0"/>
                  </a:moveTo>
                  <a:lnTo>
                    <a:pt x="53" y="0"/>
                  </a:lnTo>
                  <a:lnTo>
                    <a:pt x="26" y="16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26" name="Freeform 1626"/>
            <p:cNvSpPr>
              <a:spLocks/>
            </p:cNvSpPr>
            <p:nvPr/>
          </p:nvSpPr>
          <p:spPr bwMode="auto">
            <a:xfrm>
              <a:off x="4607" y="1073"/>
              <a:ext cx="16" cy="53"/>
            </a:xfrm>
            <a:custGeom>
              <a:avLst/>
              <a:gdLst>
                <a:gd name="T0" fmla="*/ 0 w 53"/>
                <a:gd name="T1" fmla="*/ 161 h 161"/>
                <a:gd name="T2" fmla="*/ 53 w 53"/>
                <a:gd name="T3" fmla="*/ 161 h 161"/>
                <a:gd name="T4" fmla="*/ 26 w 53"/>
                <a:gd name="T5" fmla="*/ 0 h 161"/>
                <a:gd name="T6" fmla="*/ 0 w 53"/>
                <a:gd name="T7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161">
                  <a:moveTo>
                    <a:pt x="0" y="161"/>
                  </a:moveTo>
                  <a:lnTo>
                    <a:pt x="53" y="161"/>
                  </a:lnTo>
                  <a:lnTo>
                    <a:pt x="26" y="0"/>
                  </a:lnTo>
                  <a:lnTo>
                    <a:pt x="0" y="161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27" name="Freeform 1627"/>
            <p:cNvSpPr>
              <a:spLocks/>
            </p:cNvSpPr>
            <p:nvPr/>
          </p:nvSpPr>
          <p:spPr bwMode="auto">
            <a:xfrm>
              <a:off x="4607" y="1073"/>
              <a:ext cx="16" cy="53"/>
            </a:xfrm>
            <a:custGeom>
              <a:avLst/>
              <a:gdLst>
                <a:gd name="T0" fmla="*/ 0 w 53"/>
                <a:gd name="T1" fmla="*/ 161 h 161"/>
                <a:gd name="T2" fmla="*/ 53 w 53"/>
                <a:gd name="T3" fmla="*/ 161 h 161"/>
                <a:gd name="T4" fmla="*/ 26 w 53"/>
                <a:gd name="T5" fmla="*/ 0 h 161"/>
                <a:gd name="T6" fmla="*/ 0 w 53"/>
                <a:gd name="T7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161">
                  <a:moveTo>
                    <a:pt x="0" y="161"/>
                  </a:moveTo>
                  <a:lnTo>
                    <a:pt x="53" y="161"/>
                  </a:lnTo>
                  <a:lnTo>
                    <a:pt x="26" y="0"/>
                  </a:lnTo>
                  <a:lnTo>
                    <a:pt x="0" y="161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28" name="Freeform 1628"/>
            <p:cNvSpPr>
              <a:spLocks/>
            </p:cNvSpPr>
            <p:nvPr/>
          </p:nvSpPr>
          <p:spPr bwMode="auto">
            <a:xfrm>
              <a:off x="4552" y="1326"/>
              <a:ext cx="44" cy="39"/>
            </a:xfrm>
            <a:custGeom>
              <a:avLst/>
              <a:gdLst>
                <a:gd name="T0" fmla="*/ 139 w 139"/>
                <a:gd name="T1" fmla="*/ 72 h 121"/>
                <a:gd name="T2" fmla="*/ 139 w 139"/>
                <a:gd name="T3" fmla="*/ 66 h 121"/>
                <a:gd name="T4" fmla="*/ 138 w 139"/>
                <a:gd name="T5" fmla="*/ 61 h 121"/>
                <a:gd name="T6" fmla="*/ 136 w 139"/>
                <a:gd name="T7" fmla="*/ 57 h 121"/>
                <a:gd name="T8" fmla="*/ 133 w 139"/>
                <a:gd name="T9" fmla="*/ 51 h 121"/>
                <a:gd name="T10" fmla="*/ 130 w 139"/>
                <a:gd name="T11" fmla="*/ 45 h 121"/>
                <a:gd name="T12" fmla="*/ 127 w 139"/>
                <a:gd name="T13" fmla="*/ 40 h 121"/>
                <a:gd name="T14" fmla="*/ 122 w 139"/>
                <a:gd name="T15" fmla="*/ 36 h 121"/>
                <a:gd name="T16" fmla="*/ 118 w 139"/>
                <a:gd name="T17" fmla="*/ 30 h 121"/>
                <a:gd name="T18" fmla="*/ 112 w 139"/>
                <a:gd name="T19" fmla="*/ 26 h 121"/>
                <a:gd name="T20" fmla="*/ 106 w 139"/>
                <a:gd name="T21" fmla="*/ 21 h 121"/>
                <a:gd name="T22" fmla="*/ 100 w 139"/>
                <a:gd name="T23" fmla="*/ 17 h 121"/>
                <a:gd name="T24" fmla="*/ 94 w 139"/>
                <a:gd name="T25" fmla="*/ 13 h 121"/>
                <a:gd name="T26" fmla="*/ 87 w 139"/>
                <a:gd name="T27" fmla="*/ 10 h 121"/>
                <a:gd name="T28" fmla="*/ 80 w 139"/>
                <a:gd name="T29" fmla="*/ 8 h 121"/>
                <a:gd name="T30" fmla="*/ 73 w 139"/>
                <a:gd name="T31" fmla="*/ 5 h 121"/>
                <a:gd name="T32" fmla="*/ 66 w 139"/>
                <a:gd name="T33" fmla="*/ 3 h 121"/>
                <a:gd name="T34" fmla="*/ 58 w 139"/>
                <a:gd name="T35" fmla="*/ 1 h 121"/>
                <a:gd name="T36" fmla="*/ 52 w 139"/>
                <a:gd name="T37" fmla="*/ 1 h 121"/>
                <a:gd name="T38" fmla="*/ 45 w 139"/>
                <a:gd name="T39" fmla="*/ 0 h 121"/>
                <a:gd name="T40" fmla="*/ 38 w 139"/>
                <a:gd name="T41" fmla="*/ 0 h 121"/>
                <a:gd name="T42" fmla="*/ 33 w 139"/>
                <a:gd name="T43" fmla="*/ 1 h 121"/>
                <a:gd name="T44" fmla="*/ 26 w 139"/>
                <a:gd name="T45" fmla="*/ 2 h 121"/>
                <a:gd name="T46" fmla="*/ 21 w 139"/>
                <a:gd name="T47" fmla="*/ 5 h 121"/>
                <a:gd name="T48" fmla="*/ 16 w 139"/>
                <a:gd name="T49" fmla="*/ 7 h 121"/>
                <a:gd name="T50" fmla="*/ 12 w 139"/>
                <a:gd name="T51" fmla="*/ 10 h 121"/>
                <a:gd name="T52" fmla="*/ 9 w 139"/>
                <a:gd name="T53" fmla="*/ 12 h 121"/>
                <a:gd name="T54" fmla="*/ 5 w 139"/>
                <a:gd name="T55" fmla="*/ 17 h 121"/>
                <a:gd name="T56" fmla="*/ 3 w 139"/>
                <a:gd name="T57" fmla="*/ 20 h 121"/>
                <a:gd name="T58" fmla="*/ 1 w 139"/>
                <a:gd name="T59" fmla="*/ 24 h 121"/>
                <a:gd name="T60" fmla="*/ 0 w 139"/>
                <a:gd name="T61" fmla="*/ 29 h 121"/>
                <a:gd name="T62" fmla="*/ 0 w 139"/>
                <a:gd name="T63" fmla="*/ 34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9" h="121">
                  <a:moveTo>
                    <a:pt x="139" y="121"/>
                  </a:moveTo>
                  <a:lnTo>
                    <a:pt x="139" y="72"/>
                  </a:lnTo>
                  <a:lnTo>
                    <a:pt x="139" y="69"/>
                  </a:lnTo>
                  <a:lnTo>
                    <a:pt x="139" y="66"/>
                  </a:lnTo>
                  <a:lnTo>
                    <a:pt x="139" y="64"/>
                  </a:lnTo>
                  <a:lnTo>
                    <a:pt x="138" y="61"/>
                  </a:lnTo>
                  <a:lnTo>
                    <a:pt x="137" y="59"/>
                  </a:lnTo>
                  <a:lnTo>
                    <a:pt x="136" y="57"/>
                  </a:lnTo>
                  <a:lnTo>
                    <a:pt x="135" y="53"/>
                  </a:lnTo>
                  <a:lnTo>
                    <a:pt x="133" y="51"/>
                  </a:lnTo>
                  <a:lnTo>
                    <a:pt x="132" y="48"/>
                  </a:lnTo>
                  <a:lnTo>
                    <a:pt x="130" y="45"/>
                  </a:lnTo>
                  <a:lnTo>
                    <a:pt x="129" y="43"/>
                  </a:lnTo>
                  <a:lnTo>
                    <a:pt x="127" y="40"/>
                  </a:lnTo>
                  <a:lnTo>
                    <a:pt x="125" y="38"/>
                  </a:lnTo>
                  <a:lnTo>
                    <a:pt x="122" y="36"/>
                  </a:lnTo>
                  <a:lnTo>
                    <a:pt x="120" y="33"/>
                  </a:lnTo>
                  <a:lnTo>
                    <a:pt x="118" y="30"/>
                  </a:lnTo>
                  <a:lnTo>
                    <a:pt x="115" y="28"/>
                  </a:lnTo>
                  <a:lnTo>
                    <a:pt x="112" y="26"/>
                  </a:lnTo>
                  <a:lnTo>
                    <a:pt x="109" y="23"/>
                  </a:lnTo>
                  <a:lnTo>
                    <a:pt x="106" y="21"/>
                  </a:lnTo>
                  <a:lnTo>
                    <a:pt x="104" y="19"/>
                  </a:lnTo>
                  <a:lnTo>
                    <a:pt x="100" y="17"/>
                  </a:lnTo>
                  <a:lnTo>
                    <a:pt x="97" y="16"/>
                  </a:lnTo>
                  <a:lnTo>
                    <a:pt x="94" y="13"/>
                  </a:lnTo>
                  <a:lnTo>
                    <a:pt x="90" y="12"/>
                  </a:lnTo>
                  <a:lnTo>
                    <a:pt x="87" y="10"/>
                  </a:lnTo>
                  <a:lnTo>
                    <a:pt x="84" y="9"/>
                  </a:lnTo>
                  <a:lnTo>
                    <a:pt x="80" y="8"/>
                  </a:lnTo>
                  <a:lnTo>
                    <a:pt x="76" y="6"/>
                  </a:lnTo>
                  <a:lnTo>
                    <a:pt x="73" y="5"/>
                  </a:lnTo>
                  <a:lnTo>
                    <a:pt x="69" y="3"/>
                  </a:lnTo>
                  <a:lnTo>
                    <a:pt x="66" y="3"/>
                  </a:lnTo>
                  <a:lnTo>
                    <a:pt x="63" y="2"/>
                  </a:lnTo>
                  <a:lnTo>
                    <a:pt x="58" y="1"/>
                  </a:lnTo>
                  <a:lnTo>
                    <a:pt x="55" y="1"/>
                  </a:lnTo>
                  <a:lnTo>
                    <a:pt x="52" y="1"/>
                  </a:lnTo>
                  <a:lnTo>
                    <a:pt x="48" y="0"/>
                  </a:lnTo>
                  <a:lnTo>
                    <a:pt x="45" y="0"/>
                  </a:lnTo>
                  <a:lnTo>
                    <a:pt x="42" y="0"/>
                  </a:lnTo>
                  <a:lnTo>
                    <a:pt x="38" y="0"/>
                  </a:lnTo>
                  <a:lnTo>
                    <a:pt x="35" y="1"/>
                  </a:lnTo>
                  <a:lnTo>
                    <a:pt x="33" y="1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4" y="3"/>
                  </a:lnTo>
                  <a:lnTo>
                    <a:pt x="21" y="5"/>
                  </a:lnTo>
                  <a:lnTo>
                    <a:pt x="18" y="6"/>
                  </a:lnTo>
                  <a:lnTo>
                    <a:pt x="16" y="7"/>
                  </a:lnTo>
                  <a:lnTo>
                    <a:pt x="14" y="8"/>
                  </a:lnTo>
                  <a:lnTo>
                    <a:pt x="12" y="10"/>
                  </a:lnTo>
                  <a:lnTo>
                    <a:pt x="10" y="11"/>
                  </a:lnTo>
                  <a:lnTo>
                    <a:pt x="9" y="12"/>
                  </a:lnTo>
                  <a:lnTo>
                    <a:pt x="6" y="15"/>
                  </a:lnTo>
                  <a:lnTo>
                    <a:pt x="5" y="17"/>
                  </a:lnTo>
                  <a:lnTo>
                    <a:pt x="4" y="18"/>
                  </a:lnTo>
                  <a:lnTo>
                    <a:pt x="3" y="20"/>
                  </a:lnTo>
                  <a:lnTo>
                    <a:pt x="2" y="22"/>
                  </a:lnTo>
                  <a:lnTo>
                    <a:pt x="1" y="24"/>
                  </a:lnTo>
                  <a:lnTo>
                    <a:pt x="0" y="27"/>
                  </a:lnTo>
                  <a:lnTo>
                    <a:pt x="0" y="29"/>
                  </a:lnTo>
                  <a:lnTo>
                    <a:pt x="0" y="32"/>
                  </a:lnTo>
                  <a:lnTo>
                    <a:pt x="0" y="34"/>
                  </a:lnTo>
                  <a:lnTo>
                    <a:pt x="0" y="8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29" name="Freeform 1629"/>
            <p:cNvSpPr>
              <a:spLocks/>
            </p:cNvSpPr>
            <p:nvPr/>
          </p:nvSpPr>
          <p:spPr bwMode="auto">
            <a:xfrm>
              <a:off x="4512" y="1317"/>
              <a:ext cx="84" cy="48"/>
            </a:xfrm>
            <a:custGeom>
              <a:avLst/>
              <a:gdLst>
                <a:gd name="T0" fmla="*/ 113 w 252"/>
                <a:gd name="T1" fmla="*/ 57 h 144"/>
                <a:gd name="T2" fmla="*/ 113 w 252"/>
                <a:gd name="T3" fmla="*/ 55 h 144"/>
                <a:gd name="T4" fmla="*/ 112 w 252"/>
                <a:gd name="T5" fmla="*/ 53 h 144"/>
                <a:gd name="T6" fmla="*/ 112 w 252"/>
                <a:gd name="T7" fmla="*/ 50 h 144"/>
                <a:gd name="T8" fmla="*/ 110 w 252"/>
                <a:gd name="T9" fmla="*/ 47 h 144"/>
                <a:gd name="T10" fmla="*/ 110 w 252"/>
                <a:gd name="T11" fmla="*/ 45 h 144"/>
                <a:gd name="T12" fmla="*/ 109 w 252"/>
                <a:gd name="T13" fmla="*/ 43 h 144"/>
                <a:gd name="T14" fmla="*/ 108 w 252"/>
                <a:gd name="T15" fmla="*/ 41 h 144"/>
                <a:gd name="T16" fmla="*/ 106 w 252"/>
                <a:gd name="T17" fmla="*/ 38 h 144"/>
                <a:gd name="T18" fmla="*/ 105 w 252"/>
                <a:gd name="T19" fmla="*/ 35 h 144"/>
                <a:gd name="T20" fmla="*/ 103 w 252"/>
                <a:gd name="T21" fmla="*/ 33 h 144"/>
                <a:gd name="T22" fmla="*/ 102 w 252"/>
                <a:gd name="T23" fmla="*/ 31 h 144"/>
                <a:gd name="T24" fmla="*/ 99 w 252"/>
                <a:gd name="T25" fmla="*/ 29 h 144"/>
                <a:gd name="T26" fmla="*/ 97 w 252"/>
                <a:gd name="T27" fmla="*/ 26 h 144"/>
                <a:gd name="T28" fmla="*/ 95 w 252"/>
                <a:gd name="T29" fmla="*/ 24 h 144"/>
                <a:gd name="T30" fmla="*/ 93 w 252"/>
                <a:gd name="T31" fmla="*/ 22 h 144"/>
                <a:gd name="T32" fmla="*/ 89 w 252"/>
                <a:gd name="T33" fmla="*/ 20 h 144"/>
                <a:gd name="T34" fmla="*/ 87 w 252"/>
                <a:gd name="T35" fmla="*/ 18 h 144"/>
                <a:gd name="T36" fmla="*/ 84 w 252"/>
                <a:gd name="T37" fmla="*/ 15 h 144"/>
                <a:gd name="T38" fmla="*/ 82 w 252"/>
                <a:gd name="T39" fmla="*/ 14 h 144"/>
                <a:gd name="T40" fmla="*/ 78 w 252"/>
                <a:gd name="T41" fmla="*/ 12 h 144"/>
                <a:gd name="T42" fmla="*/ 75 w 252"/>
                <a:gd name="T43" fmla="*/ 11 h 144"/>
                <a:gd name="T44" fmla="*/ 73 w 252"/>
                <a:gd name="T45" fmla="*/ 9 h 144"/>
                <a:gd name="T46" fmla="*/ 70 w 252"/>
                <a:gd name="T47" fmla="*/ 8 h 144"/>
                <a:gd name="T48" fmla="*/ 66 w 252"/>
                <a:gd name="T49" fmla="*/ 7 h 144"/>
                <a:gd name="T50" fmla="*/ 63 w 252"/>
                <a:gd name="T51" fmla="*/ 5 h 144"/>
                <a:gd name="T52" fmla="*/ 60 w 252"/>
                <a:gd name="T53" fmla="*/ 4 h 144"/>
                <a:gd name="T54" fmla="*/ 56 w 252"/>
                <a:gd name="T55" fmla="*/ 3 h 144"/>
                <a:gd name="T56" fmla="*/ 53 w 252"/>
                <a:gd name="T57" fmla="*/ 2 h 144"/>
                <a:gd name="T58" fmla="*/ 50 w 252"/>
                <a:gd name="T59" fmla="*/ 1 h 144"/>
                <a:gd name="T60" fmla="*/ 46 w 252"/>
                <a:gd name="T61" fmla="*/ 1 h 144"/>
                <a:gd name="T62" fmla="*/ 43 w 252"/>
                <a:gd name="T63" fmla="*/ 1 h 144"/>
                <a:gd name="T64" fmla="*/ 41 w 252"/>
                <a:gd name="T65" fmla="*/ 0 h 144"/>
                <a:gd name="T66" fmla="*/ 38 w 252"/>
                <a:gd name="T67" fmla="*/ 0 h 144"/>
                <a:gd name="T68" fmla="*/ 34 w 252"/>
                <a:gd name="T69" fmla="*/ 0 h 144"/>
                <a:gd name="T70" fmla="*/ 31 w 252"/>
                <a:gd name="T71" fmla="*/ 0 h 144"/>
                <a:gd name="T72" fmla="*/ 29 w 252"/>
                <a:gd name="T73" fmla="*/ 1 h 144"/>
                <a:gd name="T74" fmla="*/ 25 w 252"/>
                <a:gd name="T75" fmla="*/ 1 h 144"/>
                <a:gd name="T76" fmla="*/ 23 w 252"/>
                <a:gd name="T77" fmla="*/ 2 h 144"/>
                <a:gd name="T78" fmla="*/ 21 w 252"/>
                <a:gd name="T79" fmla="*/ 2 h 144"/>
                <a:gd name="T80" fmla="*/ 18 w 252"/>
                <a:gd name="T81" fmla="*/ 3 h 144"/>
                <a:gd name="T82" fmla="*/ 15 w 252"/>
                <a:gd name="T83" fmla="*/ 4 h 144"/>
                <a:gd name="T84" fmla="*/ 13 w 252"/>
                <a:gd name="T85" fmla="*/ 5 h 144"/>
                <a:gd name="T86" fmla="*/ 11 w 252"/>
                <a:gd name="T87" fmla="*/ 7 h 144"/>
                <a:gd name="T88" fmla="*/ 10 w 252"/>
                <a:gd name="T89" fmla="*/ 8 h 144"/>
                <a:gd name="T90" fmla="*/ 8 w 252"/>
                <a:gd name="T91" fmla="*/ 10 h 144"/>
                <a:gd name="T92" fmla="*/ 7 w 252"/>
                <a:gd name="T93" fmla="*/ 11 h 144"/>
                <a:gd name="T94" fmla="*/ 5 w 252"/>
                <a:gd name="T95" fmla="*/ 13 h 144"/>
                <a:gd name="T96" fmla="*/ 3 w 252"/>
                <a:gd name="T97" fmla="*/ 14 h 144"/>
                <a:gd name="T98" fmla="*/ 3 w 252"/>
                <a:gd name="T99" fmla="*/ 17 h 144"/>
                <a:gd name="T100" fmla="*/ 2 w 252"/>
                <a:gd name="T101" fmla="*/ 19 h 144"/>
                <a:gd name="T102" fmla="*/ 1 w 252"/>
                <a:gd name="T103" fmla="*/ 21 h 144"/>
                <a:gd name="T104" fmla="*/ 1 w 252"/>
                <a:gd name="T105" fmla="*/ 23 h 144"/>
                <a:gd name="T106" fmla="*/ 1 w 252"/>
                <a:gd name="T107" fmla="*/ 25 h 144"/>
                <a:gd name="T108" fmla="*/ 0 w 252"/>
                <a:gd name="T109" fmla="*/ 28 h 144"/>
                <a:gd name="T110" fmla="*/ 0 w 252"/>
                <a:gd name="T111" fmla="*/ 76 h 144"/>
                <a:gd name="T112" fmla="*/ 252 w 252"/>
                <a:gd name="T113" fmla="*/ 144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52" h="144">
                  <a:moveTo>
                    <a:pt x="113" y="57"/>
                  </a:moveTo>
                  <a:lnTo>
                    <a:pt x="113" y="55"/>
                  </a:lnTo>
                  <a:lnTo>
                    <a:pt x="112" y="53"/>
                  </a:lnTo>
                  <a:lnTo>
                    <a:pt x="112" y="50"/>
                  </a:lnTo>
                  <a:lnTo>
                    <a:pt x="110" y="47"/>
                  </a:lnTo>
                  <a:lnTo>
                    <a:pt x="110" y="45"/>
                  </a:lnTo>
                  <a:lnTo>
                    <a:pt x="109" y="43"/>
                  </a:lnTo>
                  <a:lnTo>
                    <a:pt x="108" y="41"/>
                  </a:lnTo>
                  <a:lnTo>
                    <a:pt x="106" y="38"/>
                  </a:lnTo>
                  <a:lnTo>
                    <a:pt x="105" y="35"/>
                  </a:lnTo>
                  <a:lnTo>
                    <a:pt x="103" y="33"/>
                  </a:lnTo>
                  <a:lnTo>
                    <a:pt x="102" y="31"/>
                  </a:lnTo>
                  <a:lnTo>
                    <a:pt x="99" y="29"/>
                  </a:lnTo>
                  <a:lnTo>
                    <a:pt x="97" y="26"/>
                  </a:lnTo>
                  <a:lnTo>
                    <a:pt x="95" y="24"/>
                  </a:lnTo>
                  <a:lnTo>
                    <a:pt x="93" y="22"/>
                  </a:lnTo>
                  <a:lnTo>
                    <a:pt x="89" y="20"/>
                  </a:lnTo>
                  <a:lnTo>
                    <a:pt x="87" y="18"/>
                  </a:lnTo>
                  <a:lnTo>
                    <a:pt x="84" y="15"/>
                  </a:lnTo>
                  <a:lnTo>
                    <a:pt x="82" y="14"/>
                  </a:lnTo>
                  <a:lnTo>
                    <a:pt x="78" y="12"/>
                  </a:lnTo>
                  <a:lnTo>
                    <a:pt x="75" y="11"/>
                  </a:lnTo>
                  <a:lnTo>
                    <a:pt x="73" y="9"/>
                  </a:lnTo>
                  <a:lnTo>
                    <a:pt x="70" y="8"/>
                  </a:lnTo>
                  <a:lnTo>
                    <a:pt x="66" y="7"/>
                  </a:lnTo>
                  <a:lnTo>
                    <a:pt x="63" y="5"/>
                  </a:lnTo>
                  <a:lnTo>
                    <a:pt x="60" y="4"/>
                  </a:lnTo>
                  <a:lnTo>
                    <a:pt x="56" y="3"/>
                  </a:lnTo>
                  <a:lnTo>
                    <a:pt x="53" y="2"/>
                  </a:lnTo>
                  <a:lnTo>
                    <a:pt x="50" y="1"/>
                  </a:lnTo>
                  <a:lnTo>
                    <a:pt x="46" y="1"/>
                  </a:lnTo>
                  <a:lnTo>
                    <a:pt x="43" y="1"/>
                  </a:lnTo>
                  <a:lnTo>
                    <a:pt x="41" y="0"/>
                  </a:lnTo>
                  <a:lnTo>
                    <a:pt x="38" y="0"/>
                  </a:lnTo>
                  <a:lnTo>
                    <a:pt x="34" y="0"/>
                  </a:lnTo>
                  <a:lnTo>
                    <a:pt x="31" y="0"/>
                  </a:lnTo>
                  <a:lnTo>
                    <a:pt x="29" y="1"/>
                  </a:lnTo>
                  <a:lnTo>
                    <a:pt x="25" y="1"/>
                  </a:lnTo>
                  <a:lnTo>
                    <a:pt x="23" y="2"/>
                  </a:lnTo>
                  <a:lnTo>
                    <a:pt x="21" y="2"/>
                  </a:lnTo>
                  <a:lnTo>
                    <a:pt x="18" y="3"/>
                  </a:lnTo>
                  <a:lnTo>
                    <a:pt x="15" y="4"/>
                  </a:lnTo>
                  <a:lnTo>
                    <a:pt x="13" y="5"/>
                  </a:lnTo>
                  <a:lnTo>
                    <a:pt x="11" y="7"/>
                  </a:lnTo>
                  <a:lnTo>
                    <a:pt x="10" y="8"/>
                  </a:lnTo>
                  <a:lnTo>
                    <a:pt x="8" y="10"/>
                  </a:lnTo>
                  <a:lnTo>
                    <a:pt x="7" y="11"/>
                  </a:lnTo>
                  <a:lnTo>
                    <a:pt x="5" y="13"/>
                  </a:lnTo>
                  <a:lnTo>
                    <a:pt x="3" y="14"/>
                  </a:lnTo>
                  <a:lnTo>
                    <a:pt x="3" y="17"/>
                  </a:lnTo>
                  <a:lnTo>
                    <a:pt x="2" y="19"/>
                  </a:lnTo>
                  <a:lnTo>
                    <a:pt x="1" y="21"/>
                  </a:lnTo>
                  <a:lnTo>
                    <a:pt x="1" y="23"/>
                  </a:lnTo>
                  <a:lnTo>
                    <a:pt x="1" y="25"/>
                  </a:lnTo>
                  <a:lnTo>
                    <a:pt x="0" y="28"/>
                  </a:lnTo>
                  <a:lnTo>
                    <a:pt x="0" y="76"/>
                  </a:lnTo>
                  <a:lnTo>
                    <a:pt x="252" y="14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30" name="Line 1630"/>
            <p:cNvSpPr>
              <a:spLocks noChangeShapeType="1"/>
            </p:cNvSpPr>
            <p:nvPr/>
          </p:nvSpPr>
          <p:spPr bwMode="auto">
            <a:xfrm flipH="1" flipV="1">
              <a:off x="4512" y="1266"/>
              <a:ext cx="84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31" name="Freeform 1631"/>
            <p:cNvSpPr>
              <a:spLocks/>
            </p:cNvSpPr>
            <p:nvPr/>
          </p:nvSpPr>
          <p:spPr bwMode="auto">
            <a:xfrm>
              <a:off x="4512" y="1227"/>
              <a:ext cx="84" cy="37"/>
            </a:xfrm>
            <a:custGeom>
              <a:avLst/>
              <a:gdLst>
                <a:gd name="T0" fmla="*/ 2 w 252"/>
                <a:gd name="T1" fmla="*/ 3 h 113"/>
                <a:gd name="T2" fmla="*/ 7 w 252"/>
                <a:gd name="T3" fmla="*/ 11 h 113"/>
                <a:gd name="T4" fmla="*/ 11 w 252"/>
                <a:gd name="T5" fmla="*/ 17 h 113"/>
                <a:gd name="T6" fmla="*/ 17 w 252"/>
                <a:gd name="T7" fmla="*/ 25 h 113"/>
                <a:gd name="T8" fmla="*/ 22 w 252"/>
                <a:gd name="T9" fmla="*/ 32 h 113"/>
                <a:gd name="T10" fmla="*/ 29 w 252"/>
                <a:gd name="T11" fmla="*/ 39 h 113"/>
                <a:gd name="T12" fmla="*/ 36 w 252"/>
                <a:gd name="T13" fmla="*/ 46 h 113"/>
                <a:gd name="T14" fmla="*/ 44 w 252"/>
                <a:gd name="T15" fmla="*/ 52 h 113"/>
                <a:gd name="T16" fmla="*/ 52 w 252"/>
                <a:gd name="T17" fmla="*/ 58 h 113"/>
                <a:gd name="T18" fmla="*/ 61 w 252"/>
                <a:gd name="T19" fmla="*/ 64 h 113"/>
                <a:gd name="T20" fmla="*/ 70 w 252"/>
                <a:gd name="T21" fmla="*/ 69 h 113"/>
                <a:gd name="T22" fmla="*/ 78 w 252"/>
                <a:gd name="T23" fmla="*/ 75 h 113"/>
                <a:gd name="T24" fmla="*/ 88 w 252"/>
                <a:gd name="T25" fmla="*/ 79 h 113"/>
                <a:gd name="T26" fmla="*/ 97 w 252"/>
                <a:gd name="T27" fmla="*/ 83 h 113"/>
                <a:gd name="T28" fmla="*/ 107 w 252"/>
                <a:gd name="T29" fmla="*/ 87 h 113"/>
                <a:gd name="T30" fmla="*/ 197 w 252"/>
                <a:gd name="T31" fmla="*/ 110 h 113"/>
                <a:gd name="T32" fmla="*/ 203 w 252"/>
                <a:gd name="T33" fmla="*/ 112 h 113"/>
                <a:gd name="T34" fmla="*/ 209 w 252"/>
                <a:gd name="T35" fmla="*/ 113 h 113"/>
                <a:gd name="T36" fmla="*/ 215 w 252"/>
                <a:gd name="T37" fmla="*/ 113 h 113"/>
                <a:gd name="T38" fmla="*/ 221 w 252"/>
                <a:gd name="T39" fmla="*/ 113 h 113"/>
                <a:gd name="T40" fmla="*/ 227 w 252"/>
                <a:gd name="T41" fmla="*/ 112 h 113"/>
                <a:gd name="T42" fmla="*/ 232 w 252"/>
                <a:gd name="T43" fmla="*/ 111 h 113"/>
                <a:gd name="T44" fmla="*/ 236 w 252"/>
                <a:gd name="T45" fmla="*/ 109 h 113"/>
                <a:gd name="T46" fmla="*/ 241 w 252"/>
                <a:gd name="T47" fmla="*/ 107 h 113"/>
                <a:gd name="T48" fmla="*/ 245 w 252"/>
                <a:gd name="T49" fmla="*/ 104 h 113"/>
                <a:gd name="T50" fmla="*/ 248 w 252"/>
                <a:gd name="T51" fmla="*/ 100 h 113"/>
                <a:gd name="T52" fmla="*/ 250 w 252"/>
                <a:gd name="T53" fmla="*/ 97 h 113"/>
                <a:gd name="T54" fmla="*/ 252 w 252"/>
                <a:gd name="T55" fmla="*/ 94 h 113"/>
                <a:gd name="T56" fmla="*/ 252 w 252"/>
                <a:gd name="T57" fmla="*/ 89 h 113"/>
                <a:gd name="T58" fmla="*/ 252 w 252"/>
                <a:gd name="T59" fmla="*/ 84 h 113"/>
                <a:gd name="T60" fmla="*/ 252 w 252"/>
                <a:gd name="T61" fmla="*/ 79 h 113"/>
                <a:gd name="T62" fmla="*/ 250 w 252"/>
                <a:gd name="T63" fmla="*/ 75 h 113"/>
                <a:gd name="T64" fmla="*/ 248 w 252"/>
                <a:gd name="T65" fmla="*/ 69 h 113"/>
                <a:gd name="T66" fmla="*/ 245 w 252"/>
                <a:gd name="T67" fmla="*/ 65 h 113"/>
                <a:gd name="T68" fmla="*/ 241 w 252"/>
                <a:gd name="T69" fmla="*/ 60 h 113"/>
                <a:gd name="T70" fmla="*/ 236 w 252"/>
                <a:gd name="T71" fmla="*/ 56 h 113"/>
                <a:gd name="T72" fmla="*/ 232 w 252"/>
                <a:gd name="T73" fmla="*/ 52 h 113"/>
                <a:gd name="T74" fmla="*/ 227 w 252"/>
                <a:gd name="T75" fmla="*/ 47 h 113"/>
                <a:gd name="T76" fmla="*/ 221 w 252"/>
                <a:gd name="T77" fmla="*/ 43 h 113"/>
                <a:gd name="T78" fmla="*/ 215 w 252"/>
                <a:gd name="T79" fmla="*/ 39 h 113"/>
                <a:gd name="T80" fmla="*/ 209 w 252"/>
                <a:gd name="T81" fmla="*/ 37 h 113"/>
                <a:gd name="T82" fmla="*/ 203 w 252"/>
                <a:gd name="T83" fmla="*/ 34 h 113"/>
                <a:gd name="T84" fmla="*/ 197 w 252"/>
                <a:gd name="T85" fmla="*/ 32 h 113"/>
                <a:gd name="T86" fmla="*/ 166 w 252"/>
                <a:gd name="T87" fmla="*/ 24 h 113"/>
                <a:gd name="T88" fmla="*/ 159 w 252"/>
                <a:gd name="T89" fmla="*/ 22 h 113"/>
                <a:gd name="T90" fmla="*/ 154 w 252"/>
                <a:gd name="T91" fmla="*/ 21 h 113"/>
                <a:gd name="T92" fmla="*/ 147 w 252"/>
                <a:gd name="T93" fmla="*/ 21 h 113"/>
                <a:gd name="T94" fmla="*/ 141 w 252"/>
                <a:gd name="T95" fmla="*/ 21 h 113"/>
                <a:gd name="T96" fmla="*/ 136 w 252"/>
                <a:gd name="T97" fmla="*/ 21 h 113"/>
                <a:gd name="T98" fmla="*/ 131 w 252"/>
                <a:gd name="T99" fmla="*/ 22 h 113"/>
                <a:gd name="T100" fmla="*/ 126 w 252"/>
                <a:gd name="T101" fmla="*/ 23 h 113"/>
                <a:gd name="T102" fmla="*/ 123 w 252"/>
                <a:gd name="T103" fmla="*/ 25 h 113"/>
                <a:gd name="T104" fmla="*/ 119 w 252"/>
                <a:gd name="T105" fmla="*/ 28 h 113"/>
                <a:gd name="T106" fmla="*/ 116 w 252"/>
                <a:gd name="T107" fmla="*/ 32 h 113"/>
                <a:gd name="T108" fmla="*/ 114 w 252"/>
                <a:gd name="T109" fmla="*/ 35 h 113"/>
                <a:gd name="T110" fmla="*/ 113 w 252"/>
                <a:gd name="T111" fmla="*/ 38 h 113"/>
                <a:gd name="T112" fmla="*/ 112 w 252"/>
                <a:gd name="T113" fmla="*/ 43 h 113"/>
                <a:gd name="T114" fmla="*/ 112 w 252"/>
                <a:gd name="T115" fmla="*/ 47 h 113"/>
                <a:gd name="T116" fmla="*/ 113 w 252"/>
                <a:gd name="T117" fmla="*/ 88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52" h="113">
                  <a:moveTo>
                    <a:pt x="0" y="0"/>
                  </a:moveTo>
                  <a:lnTo>
                    <a:pt x="2" y="3"/>
                  </a:lnTo>
                  <a:lnTo>
                    <a:pt x="4" y="6"/>
                  </a:lnTo>
                  <a:lnTo>
                    <a:pt x="7" y="11"/>
                  </a:lnTo>
                  <a:lnTo>
                    <a:pt x="9" y="14"/>
                  </a:lnTo>
                  <a:lnTo>
                    <a:pt x="11" y="17"/>
                  </a:lnTo>
                  <a:lnTo>
                    <a:pt x="13" y="22"/>
                  </a:lnTo>
                  <a:lnTo>
                    <a:pt x="17" y="25"/>
                  </a:lnTo>
                  <a:lnTo>
                    <a:pt x="20" y="28"/>
                  </a:lnTo>
                  <a:lnTo>
                    <a:pt x="22" y="32"/>
                  </a:lnTo>
                  <a:lnTo>
                    <a:pt x="25" y="36"/>
                  </a:lnTo>
                  <a:lnTo>
                    <a:pt x="29" y="39"/>
                  </a:lnTo>
                  <a:lnTo>
                    <a:pt x="32" y="43"/>
                  </a:lnTo>
                  <a:lnTo>
                    <a:pt x="36" y="46"/>
                  </a:lnTo>
                  <a:lnTo>
                    <a:pt x="40" y="49"/>
                  </a:lnTo>
                  <a:lnTo>
                    <a:pt x="44" y="52"/>
                  </a:lnTo>
                  <a:lnTo>
                    <a:pt x="47" y="55"/>
                  </a:lnTo>
                  <a:lnTo>
                    <a:pt x="52" y="58"/>
                  </a:lnTo>
                  <a:lnTo>
                    <a:pt x="56" y="62"/>
                  </a:lnTo>
                  <a:lnTo>
                    <a:pt x="61" y="64"/>
                  </a:lnTo>
                  <a:lnTo>
                    <a:pt x="65" y="67"/>
                  </a:lnTo>
                  <a:lnTo>
                    <a:pt x="70" y="69"/>
                  </a:lnTo>
                  <a:lnTo>
                    <a:pt x="74" y="71"/>
                  </a:lnTo>
                  <a:lnTo>
                    <a:pt x="78" y="75"/>
                  </a:lnTo>
                  <a:lnTo>
                    <a:pt x="83" y="77"/>
                  </a:lnTo>
                  <a:lnTo>
                    <a:pt x="88" y="79"/>
                  </a:lnTo>
                  <a:lnTo>
                    <a:pt x="93" y="81"/>
                  </a:lnTo>
                  <a:lnTo>
                    <a:pt x="97" y="83"/>
                  </a:lnTo>
                  <a:lnTo>
                    <a:pt x="103" y="85"/>
                  </a:lnTo>
                  <a:lnTo>
                    <a:pt x="107" y="87"/>
                  </a:lnTo>
                  <a:lnTo>
                    <a:pt x="113" y="88"/>
                  </a:lnTo>
                  <a:lnTo>
                    <a:pt x="197" y="110"/>
                  </a:lnTo>
                  <a:lnTo>
                    <a:pt x="200" y="111"/>
                  </a:lnTo>
                  <a:lnTo>
                    <a:pt x="203" y="112"/>
                  </a:lnTo>
                  <a:lnTo>
                    <a:pt x="206" y="112"/>
                  </a:lnTo>
                  <a:lnTo>
                    <a:pt x="209" y="113"/>
                  </a:lnTo>
                  <a:lnTo>
                    <a:pt x="212" y="113"/>
                  </a:lnTo>
                  <a:lnTo>
                    <a:pt x="215" y="113"/>
                  </a:lnTo>
                  <a:lnTo>
                    <a:pt x="219" y="113"/>
                  </a:lnTo>
                  <a:lnTo>
                    <a:pt x="221" y="113"/>
                  </a:lnTo>
                  <a:lnTo>
                    <a:pt x="224" y="112"/>
                  </a:lnTo>
                  <a:lnTo>
                    <a:pt x="227" y="112"/>
                  </a:lnTo>
                  <a:lnTo>
                    <a:pt x="230" y="112"/>
                  </a:lnTo>
                  <a:lnTo>
                    <a:pt x="232" y="111"/>
                  </a:lnTo>
                  <a:lnTo>
                    <a:pt x="234" y="110"/>
                  </a:lnTo>
                  <a:lnTo>
                    <a:pt x="236" y="109"/>
                  </a:lnTo>
                  <a:lnTo>
                    <a:pt x="239" y="108"/>
                  </a:lnTo>
                  <a:lnTo>
                    <a:pt x="241" y="107"/>
                  </a:lnTo>
                  <a:lnTo>
                    <a:pt x="243" y="106"/>
                  </a:lnTo>
                  <a:lnTo>
                    <a:pt x="245" y="104"/>
                  </a:lnTo>
                  <a:lnTo>
                    <a:pt x="246" y="102"/>
                  </a:lnTo>
                  <a:lnTo>
                    <a:pt x="248" y="100"/>
                  </a:lnTo>
                  <a:lnTo>
                    <a:pt x="249" y="99"/>
                  </a:lnTo>
                  <a:lnTo>
                    <a:pt x="250" y="97"/>
                  </a:lnTo>
                  <a:lnTo>
                    <a:pt x="251" y="95"/>
                  </a:lnTo>
                  <a:lnTo>
                    <a:pt x="252" y="94"/>
                  </a:lnTo>
                  <a:lnTo>
                    <a:pt x="252" y="91"/>
                  </a:lnTo>
                  <a:lnTo>
                    <a:pt x="252" y="89"/>
                  </a:lnTo>
                  <a:lnTo>
                    <a:pt x="252" y="87"/>
                  </a:lnTo>
                  <a:lnTo>
                    <a:pt x="252" y="84"/>
                  </a:lnTo>
                  <a:lnTo>
                    <a:pt x="252" y="81"/>
                  </a:lnTo>
                  <a:lnTo>
                    <a:pt x="252" y="79"/>
                  </a:lnTo>
                  <a:lnTo>
                    <a:pt x="251" y="77"/>
                  </a:lnTo>
                  <a:lnTo>
                    <a:pt x="250" y="75"/>
                  </a:lnTo>
                  <a:lnTo>
                    <a:pt x="249" y="73"/>
                  </a:lnTo>
                  <a:lnTo>
                    <a:pt x="248" y="69"/>
                  </a:lnTo>
                  <a:lnTo>
                    <a:pt x="246" y="67"/>
                  </a:lnTo>
                  <a:lnTo>
                    <a:pt x="245" y="65"/>
                  </a:lnTo>
                  <a:lnTo>
                    <a:pt x="243" y="63"/>
                  </a:lnTo>
                  <a:lnTo>
                    <a:pt x="241" y="60"/>
                  </a:lnTo>
                  <a:lnTo>
                    <a:pt x="239" y="58"/>
                  </a:lnTo>
                  <a:lnTo>
                    <a:pt x="236" y="56"/>
                  </a:lnTo>
                  <a:lnTo>
                    <a:pt x="234" y="53"/>
                  </a:lnTo>
                  <a:lnTo>
                    <a:pt x="232" y="52"/>
                  </a:lnTo>
                  <a:lnTo>
                    <a:pt x="230" y="49"/>
                  </a:lnTo>
                  <a:lnTo>
                    <a:pt x="227" y="47"/>
                  </a:lnTo>
                  <a:lnTo>
                    <a:pt x="224" y="45"/>
                  </a:lnTo>
                  <a:lnTo>
                    <a:pt x="221" y="43"/>
                  </a:lnTo>
                  <a:lnTo>
                    <a:pt x="219" y="42"/>
                  </a:lnTo>
                  <a:lnTo>
                    <a:pt x="215" y="39"/>
                  </a:lnTo>
                  <a:lnTo>
                    <a:pt x="212" y="38"/>
                  </a:lnTo>
                  <a:lnTo>
                    <a:pt x="209" y="37"/>
                  </a:lnTo>
                  <a:lnTo>
                    <a:pt x="206" y="35"/>
                  </a:lnTo>
                  <a:lnTo>
                    <a:pt x="203" y="34"/>
                  </a:lnTo>
                  <a:lnTo>
                    <a:pt x="200" y="33"/>
                  </a:lnTo>
                  <a:lnTo>
                    <a:pt x="197" y="32"/>
                  </a:lnTo>
                  <a:lnTo>
                    <a:pt x="168" y="25"/>
                  </a:lnTo>
                  <a:lnTo>
                    <a:pt x="166" y="24"/>
                  </a:lnTo>
                  <a:lnTo>
                    <a:pt x="162" y="23"/>
                  </a:lnTo>
                  <a:lnTo>
                    <a:pt x="159" y="22"/>
                  </a:lnTo>
                  <a:lnTo>
                    <a:pt x="156" y="22"/>
                  </a:lnTo>
                  <a:lnTo>
                    <a:pt x="154" y="21"/>
                  </a:lnTo>
                  <a:lnTo>
                    <a:pt x="150" y="21"/>
                  </a:lnTo>
                  <a:lnTo>
                    <a:pt x="147" y="21"/>
                  </a:lnTo>
                  <a:lnTo>
                    <a:pt x="145" y="21"/>
                  </a:lnTo>
                  <a:lnTo>
                    <a:pt x="141" y="21"/>
                  </a:lnTo>
                  <a:lnTo>
                    <a:pt x="139" y="21"/>
                  </a:lnTo>
                  <a:lnTo>
                    <a:pt x="136" y="21"/>
                  </a:lnTo>
                  <a:lnTo>
                    <a:pt x="134" y="21"/>
                  </a:lnTo>
                  <a:lnTo>
                    <a:pt x="131" y="22"/>
                  </a:lnTo>
                  <a:lnTo>
                    <a:pt x="128" y="23"/>
                  </a:lnTo>
                  <a:lnTo>
                    <a:pt x="126" y="23"/>
                  </a:lnTo>
                  <a:lnTo>
                    <a:pt x="125" y="24"/>
                  </a:lnTo>
                  <a:lnTo>
                    <a:pt x="123" y="25"/>
                  </a:lnTo>
                  <a:lnTo>
                    <a:pt x="120" y="27"/>
                  </a:lnTo>
                  <a:lnTo>
                    <a:pt x="119" y="28"/>
                  </a:lnTo>
                  <a:lnTo>
                    <a:pt x="117" y="29"/>
                  </a:lnTo>
                  <a:lnTo>
                    <a:pt x="116" y="32"/>
                  </a:lnTo>
                  <a:lnTo>
                    <a:pt x="115" y="33"/>
                  </a:lnTo>
                  <a:lnTo>
                    <a:pt x="114" y="35"/>
                  </a:lnTo>
                  <a:lnTo>
                    <a:pt x="114" y="36"/>
                  </a:lnTo>
                  <a:lnTo>
                    <a:pt x="113" y="38"/>
                  </a:lnTo>
                  <a:lnTo>
                    <a:pt x="113" y="41"/>
                  </a:lnTo>
                  <a:lnTo>
                    <a:pt x="112" y="43"/>
                  </a:lnTo>
                  <a:lnTo>
                    <a:pt x="112" y="45"/>
                  </a:lnTo>
                  <a:lnTo>
                    <a:pt x="112" y="47"/>
                  </a:lnTo>
                  <a:lnTo>
                    <a:pt x="113" y="49"/>
                  </a:lnTo>
                  <a:lnTo>
                    <a:pt x="113" y="8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32" name="Line 1632"/>
            <p:cNvSpPr>
              <a:spLocks noChangeShapeType="1"/>
            </p:cNvSpPr>
            <p:nvPr/>
          </p:nvSpPr>
          <p:spPr bwMode="auto">
            <a:xfrm>
              <a:off x="4269" y="1073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33" name="Line 1633"/>
            <p:cNvSpPr>
              <a:spLocks noChangeShapeType="1"/>
            </p:cNvSpPr>
            <p:nvPr/>
          </p:nvSpPr>
          <p:spPr bwMode="auto">
            <a:xfrm>
              <a:off x="4269" y="1003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34" name="Line 1634"/>
            <p:cNvSpPr>
              <a:spLocks noChangeShapeType="1"/>
            </p:cNvSpPr>
            <p:nvPr/>
          </p:nvSpPr>
          <p:spPr bwMode="auto">
            <a:xfrm>
              <a:off x="4616" y="1003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35" name="Line 1635"/>
            <p:cNvSpPr>
              <a:spLocks noChangeShapeType="1"/>
            </p:cNvSpPr>
            <p:nvPr/>
          </p:nvSpPr>
          <p:spPr bwMode="auto">
            <a:xfrm>
              <a:off x="4132" y="1038"/>
              <a:ext cx="0" cy="3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36" name="Line 1636"/>
            <p:cNvSpPr>
              <a:spLocks noChangeShapeType="1"/>
            </p:cNvSpPr>
            <p:nvPr/>
          </p:nvSpPr>
          <p:spPr bwMode="auto">
            <a:xfrm>
              <a:off x="4406" y="1038"/>
              <a:ext cx="0" cy="3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37" name="Line 1637"/>
            <p:cNvSpPr>
              <a:spLocks noChangeShapeType="1"/>
            </p:cNvSpPr>
            <p:nvPr/>
          </p:nvSpPr>
          <p:spPr bwMode="auto">
            <a:xfrm>
              <a:off x="4186" y="1370"/>
              <a:ext cx="16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38" name="Freeform 1638"/>
            <p:cNvSpPr>
              <a:spLocks/>
            </p:cNvSpPr>
            <p:nvPr/>
          </p:nvSpPr>
          <p:spPr bwMode="auto">
            <a:xfrm>
              <a:off x="4132" y="1363"/>
              <a:ext cx="54" cy="16"/>
            </a:xfrm>
            <a:custGeom>
              <a:avLst/>
              <a:gdLst>
                <a:gd name="T0" fmla="*/ 162 w 162"/>
                <a:gd name="T1" fmla="*/ 0 h 54"/>
                <a:gd name="T2" fmla="*/ 162 w 162"/>
                <a:gd name="T3" fmla="*/ 54 h 54"/>
                <a:gd name="T4" fmla="*/ 0 w 162"/>
                <a:gd name="T5" fmla="*/ 26 h 54"/>
                <a:gd name="T6" fmla="*/ 162 w 162"/>
                <a:gd name="T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2" h="54">
                  <a:moveTo>
                    <a:pt x="162" y="0"/>
                  </a:moveTo>
                  <a:lnTo>
                    <a:pt x="162" y="54"/>
                  </a:lnTo>
                  <a:lnTo>
                    <a:pt x="0" y="26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39" name="Freeform 1639"/>
            <p:cNvSpPr>
              <a:spLocks/>
            </p:cNvSpPr>
            <p:nvPr/>
          </p:nvSpPr>
          <p:spPr bwMode="auto">
            <a:xfrm>
              <a:off x="4132" y="1363"/>
              <a:ext cx="54" cy="16"/>
            </a:xfrm>
            <a:custGeom>
              <a:avLst/>
              <a:gdLst>
                <a:gd name="T0" fmla="*/ 162 w 162"/>
                <a:gd name="T1" fmla="*/ 0 h 54"/>
                <a:gd name="T2" fmla="*/ 162 w 162"/>
                <a:gd name="T3" fmla="*/ 54 h 54"/>
                <a:gd name="T4" fmla="*/ 0 w 162"/>
                <a:gd name="T5" fmla="*/ 26 h 54"/>
                <a:gd name="T6" fmla="*/ 162 w 162"/>
                <a:gd name="T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2" h="54">
                  <a:moveTo>
                    <a:pt x="162" y="0"/>
                  </a:moveTo>
                  <a:lnTo>
                    <a:pt x="162" y="54"/>
                  </a:lnTo>
                  <a:lnTo>
                    <a:pt x="0" y="26"/>
                  </a:lnTo>
                  <a:lnTo>
                    <a:pt x="162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40" name="Freeform 1640"/>
            <p:cNvSpPr>
              <a:spLocks/>
            </p:cNvSpPr>
            <p:nvPr/>
          </p:nvSpPr>
          <p:spPr bwMode="auto">
            <a:xfrm>
              <a:off x="4352" y="1363"/>
              <a:ext cx="54" cy="16"/>
            </a:xfrm>
            <a:custGeom>
              <a:avLst/>
              <a:gdLst>
                <a:gd name="T0" fmla="*/ 0 w 161"/>
                <a:gd name="T1" fmla="*/ 0 h 54"/>
                <a:gd name="T2" fmla="*/ 0 w 161"/>
                <a:gd name="T3" fmla="*/ 54 h 54"/>
                <a:gd name="T4" fmla="*/ 161 w 161"/>
                <a:gd name="T5" fmla="*/ 26 h 54"/>
                <a:gd name="T6" fmla="*/ 0 w 161"/>
                <a:gd name="T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1" h="54">
                  <a:moveTo>
                    <a:pt x="0" y="0"/>
                  </a:moveTo>
                  <a:lnTo>
                    <a:pt x="0" y="54"/>
                  </a:lnTo>
                  <a:lnTo>
                    <a:pt x="161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41" name="Freeform 1641"/>
            <p:cNvSpPr>
              <a:spLocks/>
            </p:cNvSpPr>
            <p:nvPr/>
          </p:nvSpPr>
          <p:spPr bwMode="auto">
            <a:xfrm>
              <a:off x="4352" y="1363"/>
              <a:ext cx="54" cy="16"/>
            </a:xfrm>
            <a:custGeom>
              <a:avLst/>
              <a:gdLst>
                <a:gd name="T0" fmla="*/ 0 w 161"/>
                <a:gd name="T1" fmla="*/ 0 h 54"/>
                <a:gd name="T2" fmla="*/ 0 w 161"/>
                <a:gd name="T3" fmla="*/ 54 h 54"/>
                <a:gd name="T4" fmla="*/ 161 w 161"/>
                <a:gd name="T5" fmla="*/ 26 h 54"/>
                <a:gd name="T6" fmla="*/ 0 w 161"/>
                <a:gd name="T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1" h="54">
                  <a:moveTo>
                    <a:pt x="0" y="0"/>
                  </a:moveTo>
                  <a:lnTo>
                    <a:pt x="0" y="54"/>
                  </a:lnTo>
                  <a:lnTo>
                    <a:pt x="161" y="2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42" name="Freeform 1642"/>
            <p:cNvSpPr>
              <a:spLocks/>
            </p:cNvSpPr>
            <p:nvPr/>
          </p:nvSpPr>
          <p:spPr bwMode="auto">
            <a:xfrm>
              <a:off x="4197" y="1268"/>
              <a:ext cx="16" cy="14"/>
            </a:xfrm>
            <a:custGeom>
              <a:avLst/>
              <a:gdLst>
                <a:gd name="T0" fmla="*/ 50 w 50"/>
                <a:gd name="T1" fmla="*/ 0 h 42"/>
                <a:gd name="T2" fmla="*/ 46 w 50"/>
                <a:gd name="T3" fmla="*/ 0 h 42"/>
                <a:gd name="T4" fmla="*/ 43 w 50"/>
                <a:gd name="T5" fmla="*/ 0 h 42"/>
                <a:gd name="T6" fmla="*/ 40 w 50"/>
                <a:gd name="T7" fmla="*/ 1 h 42"/>
                <a:gd name="T8" fmla="*/ 36 w 50"/>
                <a:gd name="T9" fmla="*/ 2 h 42"/>
                <a:gd name="T10" fmla="*/ 34 w 50"/>
                <a:gd name="T11" fmla="*/ 3 h 42"/>
                <a:gd name="T12" fmla="*/ 31 w 50"/>
                <a:gd name="T13" fmla="*/ 5 h 42"/>
                <a:gd name="T14" fmla="*/ 28 w 50"/>
                <a:gd name="T15" fmla="*/ 8 h 42"/>
                <a:gd name="T16" fmla="*/ 24 w 50"/>
                <a:gd name="T17" fmla="*/ 10 h 42"/>
                <a:gd name="T18" fmla="*/ 21 w 50"/>
                <a:gd name="T19" fmla="*/ 12 h 42"/>
                <a:gd name="T20" fmla="*/ 18 w 50"/>
                <a:gd name="T21" fmla="*/ 15 h 42"/>
                <a:gd name="T22" fmla="*/ 14 w 50"/>
                <a:gd name="T23" fmla="*/ 19 h 42"/>
                <a:gd name="T24" fmla="*/ 12 w 50"/>
                <a:gd name="T25" fmla="*/ 22 h 42"/>
                <a:gd name="T26" fmla="*/ 9 w 50"/>
                <a:gd name="T27" fmla="*/ 25 h 42"/>
                <a:gd name="T28" fmla="*/ 7 w 50"/>
                <a:gd name="T29" fmla="*/ 30 h 42"/>
                <a:gd name="T30" fmla="*/ 3 w 50"/>
                <a:gd name="T31" fmla="*/ 33 h 42"/>
                <a:gd name="T32" fmla="*/ 1 w 50"/>
                <a:gd name="T33" fmla="*/ 38 h 42"/>
                <a:gd name="T34" fmla="*/ 0 w 50"/>
                <a:gd name="T35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2">
                  <a:moveTo>
                    <a:pt x="50" y="0"/>
                  </a:moveTo>
                  <a:lnTo>
                    <a:pt x="46" y="0"/>
                  </a:lnTo>
                  <a:lnTo>
                    <a:pt x="43" y="0"/>
                  </a:lnTo>
                  <a:lnTo>
                    <a:pt x="40" y="1"/>
                  </a:lnTo>
                  <a:lnTo>
                    <a:pt x="36" y="2"/>
                  </a:lnTo>
                  <a:lnTo>
                    <a:pt x="34" y="3"/>
                  </a:lnTo>
                  <a:lnTo>
                    <a:pt x="31" y="5"/>
                  </a:lnTo>
                  <a:lnTo>
                    <a:pt x="28" y="8"/>
                  </a:lnTo>
                  <a:lnTo>
                    <a:pt x="24" y="10"/>
                  </a:lnTo>
                  <a:lnTo>
                    <a:pt x="21" y="12"/>
                  </a:lnTo>
                  <a:lnTo>
                    <a:pt x="18" y="15"/>
                  </a:lnTo>
                  <a:lnTo>
                    <a:pt x="14" y="19"/>
                  </a:lnTo>
                  <a:lnTo>
                    <a:pt x="12" y="22"/>
                  </a:lnTo>
                  <a:lnTo>
                    <a:pt x="9" y="25"/>
                  </a:lnTo>
                  <a:lnTo>
                    <a:pt x="7" y="30"/>
                  </a:lnTo>
                  <a:lnTo>
                    <a:pt x="3" y="33"/>
                  </a:lnTo>
                  <a:lnTo>
                    <a:pt x="1" y="38"/>
                  </a:lnTo>
                  <a:lnTo>
                    <a:pt x="0" y="4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43" name="Freeform 1643"/>
            <p:cNvSpPr>
              <a:spLocks/>
            </p:cNvSpPr>
            <p:nvPr/>
          </p:nvSpPr>
          <p:spPr bwMode="auto">
            <a:xfrm>
              <a:off x="4213" y="1268"/>
              <a:ext cx="10" cy="30"/>
            </a:xfrm>
            <a:custGeom>
              <a:avLst/>
              <a:gdLst>
                <a:gd name="T0" fmla="*/ 11 w 27"/>
                <a:gd name="T1" fmla="*/ 85 h 85"/>
                <a:gd name="T2" fmla="*/ 13 w 27"/>
                <a:gd name="T3" fmla="*/ 82 h 85"/>
                <a:gd name="T4" fmla="*/ 15 w 27"/>
                <a:gd name="T5" fmla="*/ 77 h 85"/>
                <a:gd name="T6" fmla="*/ 17 w 27"/>
                <a:gd name="T7" fmla="*/ 74 h 85"/>
                <a:gd name="T8" fmla="*/ 19 w 27"/>
                <a:gd name="T9" fmla="*/ 70 h 85"/>
                <a:gd name="T10" fmla="*/ 21 w 27"/>
                <a:gd name="T11" fmla="*/ 66 h 85"/>
                <a:gd name="T12" fmla="*/ 22 w 27"/>
                <a:gd name="T13" fmla="*/ 62 h 85"/>
                <a:gd name="T14" fmla="*/ 24 w 27"/>
                <a:gd name="T15" fmla="*/ 57 h 85"/>
                <a:gd name="T16" fmla="*/ 25 w 27"/>
                <a:gd name="T17" fmla="*/ 54 h 85"/>
                <a:gd name="T18" fmla="*/ 25 w 27"/>
                <a:gd name="T19" fmla="*/ 50 h 85"/>
                <a:gd name="T20" fmla="*/ 26 w 27"/>
                <a:gd name="T21" fmla="*/ 45 h 85"/>
                <a:gd name="T22" fmla="*/ 26 w 27"/>
                <a:gd name="T23" fmla="*/ 42 h 85"/>
                <a:gd name="T24" fmla="*/ 27 w 27"/>
                <a:gd name="T25" fmla="*/ 38 h 85"/>
                <a:gd name="T26" fmla="*/ 27 w 27"/>
                <a:gd name="T27" fmla="*/ 34 h 85"/>
                <a:gd name="T28" fmla="*/ 26 w 27"/>
                <a:gd name="T29" fmla="*/ 30 h 85"/>
                <a:gd name="T30" fmla="*/ 26 w 27"/>
                <a:gd name="T31" fmla="*/ 26 h 85"/>
                <a:gd name="T32" fmla="*/ 25 w 27"/>
                <a:gd name="T33" fmla="*/ 23 h 85"/>
                <a:gd name="T34" fmla="*/ 25 w 27"/>
                <a:gd name="T35" fmla="*/ 20 h 85"/>
                <a:gd name="T36" fmla="*/ 24 w 27"/>
                <a:gd name="T37" fmla="*/ 17 h 85"/>
                <a:gd name="T38" fmla="*/ 22 w 27"/>
                <a:gd name="T39" fmla="*/ 14 h 85"/>
                <a:gd name="T40" fmla="*/ 21 w 27"/>
                <a:gd name="T41" fmla="*/ 11 h 85"/>
                <a:gd name="T42" fmla="*/ 20 w 27"/>
                <a:gd name="T43" fmla="*/ 9 h 85"/>
                <a:gd name="T44" fmla="*/ 17 w 27"/>
                <a:gd name="T45" fmla="*/ 7 h 85"/>
                <a:gd name="T46" fmla="*/ 15 w 27"/>
                <a:gd name="T47" fmla="*/ 5 h 85"/>
                <a:gd name="T48" fmla="*/ 13 w 27"/>
                <a:gd name="T49" fmla="*/ 3 h 85"/>
                <a:gd name="T50" fmla="*/ 11 w 27"/>
                <a:gd name="T51" fmla="*/ 2 h 85"/>
                <a:gd name="T52" fmla="*/ 9 w 27"/>
                <a:gd name="T53" fmla="*/ 1 h 85"/>
                <a:gd name="T54" fmla="*/ 5 w 27"/>
                <a:gd name="T55" fmla="*/ 0 h 85"/>
                <a:gd name="T56" fmla="*/ 3 w 27"/>
                <a:gd name="T57" fmla="*/ 0 h 85"/>
                <a:gd name="T58" fmla="*/ 0 w 27"/>
                <a:gd name="T59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7" h="85">
                  <a:moveTo>
                    <a:pt x="11" y="85"/>
                  </a:moveTo>
                  <a:lnTo>
                    <a:pt x="13" y="82"/>
                  </a:lnTo>
                  <a:lnTo>
                    <a:pt x="15" y="77"/>
                  </a:lnTo>
                  <a:lnTo>
                    <a:pt x="17" y="74"/>
                  </a:lnTo>
                  <a:lnTo>
                    <a:pt x="19" y="70"/>
                  </a:lnTo>
                  <a:lnTo>
                    <a:pt x="21" y="66"/>
                  </a:lnTo>
                  <a:lnTo>
                    <a:pt x="22" y="62"/>
                  </a:lnTo>
                  <a:lnTo>
                    <a:pt x="24" y="57"/>
                  </a:lnTo>
                  <a:lnTo>
                    <a:pt x="25" y="54"/>
                  </a:lnTo>
                  <a:lnTo>
                    <a:pt x="25" y="50"/>
                  </a:lnTo>
                  <a:lnTo>
                    <a:pt x="26" y="45"/>
                  </a:lnTo>
                  <a:lnTo>
                    <a:pt x="26" y="42"/>
                  </a:lnTo>
                  <a:lnTo>
                    <a:pt x="27" y="38"/>
                  </a:lnTo>
                  <a:lnTo>
                    <a:pt x="27" y="34"/>
                  </a:lnTo>
                  <a:lnTo>
                    <a:pt x="26" y="30"/>
                  </a:lnTo>
                  <a:lnTo>
                    <a:pt x="26" y="26"/>
                  </a:lnTo>
                  <a:lnTo>
                    <a:pt x="25" y="23"/>
                  </a:lnTo>
                  <a:lnTo>
                    <a:pt x="25" y="20"/>
                  </a:lnTo>
                  <a:lnTo>
                    <a:pt x="24" y="17"/>
                  </a:lnTo>
                  <a:lnTo>
                    <a:pt x="22" y="14"/>
                  </a:lnTo>
                  <a:lnTo>
                    <a:pt x="21" y="11"/>
                  </a:lnTo>
                  <a:lnTo>
                    <a:pt x="20" y="9"/>
                  </a:lnTo>
                  <a:lnTo>
                    <a:pt x="17" y="7"/>
                  </a:lnTo>
                  <a:lnTo>
                    <a:pt x="15" y="5"/>
                  </a:lnTo>
                  <a:lnTo>
                    <a:pt x="13" y="3"/>
                  </a:lnTo>
                  <a:lnTo>
                    <a:pt x="11" y="2"/>
                  </a:lnTo>
                  <a:lnTo>
                    <a:pt x="9" y="1"/>
                  </a:lnTo>
                  <a:lnTo>
                    <a:pt x="5" y="0"/>
                  </a:ln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44" name="Freeform 1644"/>
            <p:cNvSpPr>
              <a:spLocks/>
            </p:cNvSpPr>
            <p:nvPr/>
          </p:nvSpPr>
          <p:spPr bwMode="auto">
            <a:xfrm>
              <a:off x="4179" y="1298"/>
              <a:ext cx="39" cy="53"/>
            </a:xfrm>
            <a:custGeom>
              <a:avLst/>
              <a:gdLst>
                <a:gd name="T0" fmla="*/ 117 w 117"/>
                <a:gd name="T1" fmla="*/ 0 h 167"/>
                <a:gd name="T2" fmla="*/ 0 w 117"/>
                <a:gd name="T3" fmla="*/ 167 h 167"/>
                <a:gd name="T4" fmla="*/ 78 w 117"/>
                <a:gd name="T5" fmla="*/ 167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7" h="167">
                  <a:moveTo>
                    <a:pt x="117" y="0"/>
                  </a:moveTo>
                  <a:lnTo>
                    <a:pt x="0" y="167"/>
                  </a:lnTo>
                  <a:lnTo>
                    <a:pt x="78" y="16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45" name="Freeform 1645"/>
            <p:cNvSpPr>
              <a:spLocks/>
            </p:cNvSpPr>
            <p:nvPr/>
          </p:nvSpPr>
          <p:spPr bwMode="auto">
            <a:xfrm>
              <a:off x="4225" y="1305"/>
              <a:ext cx="39" cy="46"/>
            </a:xfrm>
            <a:custGeom>
              <a:avLst/>
              <a:gdLst>
                <a:gd name="T0" fmla="*/ 0 w 119"/>
                <a:gd name="T1" fmla="*/ 140 h 140"/>
                <a:gd name="T2" fmla="*/ 48 w 119"/>
                <a:gd name="T3" fmla="*/ 140 h 140"/>
                <a:gd name="T4" fmla="*/ 52 w 119"/>
                <a:gd name="T5" fmla="*/ 140 h 140"/>
                <a:gd name="T6" fmla="*/ 55 w 119"/>
                <a:gd name="T7" fmla="*/ 139 h 140"/>
                <a:gd name="T8" fmla="*/ 58 w 119"/>
                <a:gd name="T9" fmla="*/ 139 h 140"/>
                <a:gd name="T10" fmla="*/ 63 w 119"/>
                <a:gd name="T11" fmla="*/ 137 h 140"/>
                <a:gd name="T12" fmla="*/ 66 w 119"/>
                <a:gd name="T13" fmla="*/ 136 h 140"/>
                <a:gd name="T14" fmla="*/ 69 w 119"/>
                <a:gd name="T15" fmla="*/ 134 h 140"/>
                <a:gd name="T16" fmla="*/ 73 w 119"/>
                <a:gd name="T17" fmla="*/ 132 h 140"/>
                <a:gd name="T18" fmla="*/ 77 w 119"/>
                <a:gd name="T19" fmla="*/ 130 h 140"/>
                <a:gd name="T20" fmla="*/ 80 w 119"/>
                <a:gd name="T21" fmla="*/ 127 h 140"/>
                <a:gd name="T22" fmla="*/ 84 w 119"/>
                <a:gd name="T23" fmla="*/ 124 h 140"/>
                <a:gd name="T24" fmla="*/ 87 w 119"/>
                <a:gd name="T25" fmla="*/ 121 h 140"/>
                <a:gd name="T26" fmla="*/ 90 w 119"/>
                <a:gd name="T27" fmla="*/ 118 h 140"/>
                <a:gd name="T28" fmla="*/ 94 w 119"/>
                <a:gd name="T29" fmla="*/ 113 h 140"/>
                <a:gd name="T30" fmla="*/ 96 w 119"/>
                <a:gd name="T31" fmla="*/ 110 h 140"/>
                <a:gd name="T32" fmla="*/ 99 w 119"/>
                <a:gd name="T33" fmla="*/ 106 h 140"/>
                <a:gd name="T34" fmla="*/ 102 w 119"/>
                <a:gd name="T35" fmla="*/ 102 h 140"/>
                <a:gd name="T36" fmla="*/ 105 w 119"/>
                <a:gd name="T37" fmla="*/ 98 h 140"/>
                <a:gd name="T38" fmla="*/ 107 w 119"/>
                <a:gd name="T39" fmla="*/ 94 h 140"/>
                <a:gd name="T40" fmla="*/ 109 w 119"/>
                <a:gd name="T41" fmla="*/ 89 h 140"/>
                <a:gd name="T42" fmla="*/ 111 w 119"/>
                <a:gd name="T43" fmla="*/ 84 h 140"/>
                <a:gd name="T44" fmla="*/ 114 w 119"/>
                <a:gd name="T45" fmla="*/ 79 h 140"/>
                <a:gd name="T46" fmla="*/ 115 w 119"/>
                <a:gd name="T47" fmla="*/ 75 h 140"/>
                <a:gd name="T48" fmla="*/ 116 w 119"/>
                <a:gd name="T49" fmla="*/ 69 h 140"/>
                <a:gd name="T50" fmla="*/ 117 w 119"/>
                <a:gd name="T51" fmla="*/ 65 h 140"/>
                <a:gd name="T52" fmla="*/ 118 w 119"/>
                <a:gd name="T53" fmla="*/ 60 h 140"/>
                <a:gd name="T54" fmla="*/ 119 w 119"/>
                <a:gd name="T55" fmla="*/ 56 h 140"/>
                <a:gd name="T56" fmla="*/ 119 w 119"/>
                <a:gd name="T57" fmla="*/ 50 h 140"/>
                <a:gd name="T58" fmla="*/ 119 w 119"/>
                <a:gd name="T59" fmla="*/ 46 h 140"/>
                <a:gd name="T60" fmla="*/ 119 w 119"/>
                <a:gd name="T61" fmla="*/ 42 h 140"/>
                <a:gd name="T62" fmla="*/ 119 w 119"/>
                <a:gd name="T63" fmla="*/ 37 h 140"/>
                <a:gd name="T64" fmla="*/ 119 w 119"/>
                <a:gd name="T65" fmla="*/ 34 h 140"/>
                <a:gd name="T66" fmla="*/ 118 w 119"/>
                <a:gd name="T67" fmla="*/ 29 h 140"/>
                <a:gd name="T68" fmla="*/ 117 w 119"/>
                <a:gd name="T69" fmla="*/ 26 h 140"/>
                <a:gd name="T70" fmla="*/ 116 w 119"/>
                <a:gd name="T71" fmla="*/ 22 h 140"/>
                <a:gd name="T72" fmla="*/ 115 w 119"/>
                <a:gd name="T73" fmla="*/ 18 h 140"/>
                <a:gd name="T74" fmla="*/ 112 w 119"/>
                <a:gd name="T75" fmla="*/ 15 h 140"/>
                <a:gd name="T76" fmla="*/ 110 w 119"/>
                <a:gd name="T77" fmla="*/ 13 h 140"/>
                <a:gd name="T78" fmla="*/ 108 w 119"/>
                <a:gd name="T79" fmla="*/ 10 h 140"/>
                <a:gd name="T80" fmla="*/ 106 w 119"/>
                <a:gd name="T81" fmla="*/ 7 h 140"/>
                <a:gd name="T82" fmla="*/ 104 w 119"/>
                <a:gd name="T83" fmla="*/ 5 h 140"/>
                <a:gd name="T84" fmla="*/ 101 w 119"/>
                <a:gd name="T85" fmla="*/ 4 h 140"/>
                <a:gd name="T86" fmla="*/ 98 w 119"/>
                <a:gd name="T87" fmla="*/ 2 h 140"/>
                <a:gd name="T88" fmla="*/ 96 w 119"/>
                <a:gd name="T89" fmla="*/ 1 h 140"/>
                <a:gd name="T90" fmla="*/ 93 w 119"/>
                <a:gd name="T91" fmla="*/ 1 h 140"/>
                <a:gd name="T92" fmla="*/ 89 w 119"/>
                <a:gd name="T93" fmla="*/ 0 h 140"/>
                <a:gd name="T94" fmla="*/ 86 w 119"/>
                <a:gd name="T95" fmla="*/ 0 h 140"/>
                <a:gd name="T96" fmla="*/ 37 w 119"/>
                <a:gd name="T97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19" h="140">
                  <a:moveTo>
                    <a:pt x="0" y="140"/>
                  </a:moveTo>
                  <a:lnTo>
                    <a:pt x="48" y="140"/>
                  </a:lnTo>
                  <a:lnTo>
                    <a:pt x="52" y="140"/>
                  </a:lnTo>
                  <a:lnTo>
                    <a:pt x="55" y="139"/>
                  </a:lnTo>
                  <a:lnTo>
                    <a:pt x="58" y="139"/>
                  </a:lnTo>
                  <a:lnTo>
                    <a:pt x="63" y="137"/>
                  </a:lnTo>
                  <a:lnTo>
                    <a:pt x="66" y="136"/>
                  </a:lnTo>
                  <a:lnTo>
                    <a:pt x="69" y="134"/>
                  </a:lnTo>
                  <a:lnTo>
                    <a:pt x="73" y="132"/>
                  </a:lnTo>
                  <a:lnTo>
                    <a:pt x="77" y="130"/>
                  </a:lnTo>
                  <a:lnTo>
                    <a:pt x="80" y="127"/>
                  </a:lnTo>
                  <a:lnTo>
                    <a:pt x="84" y="124"/>
                  </a:lnTo>
                  <a:lnTo>
                    <a:pt x="87" y="121"/>
                  </a:lnTo>
                  <a:lnTo>
                    <a:pt x="90" y="118"/>
                  </a:lnTo>
                  <a:lnTo>
                    <a:pt x="94" y="113"/>
                  </a:lnTo>
                  <a:lnTo>
                    <a:pt x="96" y="110"/>
                  </a:lnTo>
                  <a:lnTo>
                    <a:pt x="99" y="106"/>
                  </a:lnTo>
                  <a:lnTo>
                    <a:pt x="102" y="102"/>
                  </a:lnTo>
                  <a:lnTo>
                    <a:pt x="105" y="98"/>
                  </a:lnTo>
                  <a:lnTo>
                    <a:pt x="107" y="94"/>
                  </a:lnTo>
                  <a:lnTo>
                    <a:pt x="109" y="89"/>
                  </a:lnTo>
                  <a:lnTo>
                    <a:pt x="111" y="84"/>
                  </a:lnTo>
                  <a:lnTo>
                    <a:pt x="114" y="79"/>
                  </a:lnTo>
                  <a:lnTo>
                    <a:pt x="115" y="75"/>
                  </a:lnTo>
                  <a:lnTo>
                    <a:pt x="116" y="69"/>
                  </a:lnTo>
                  <a:lnTo>
                    <a:pt x="117" y="65"/>
                  </a:lnTo>
                  <a:lnTo>
                    <a:pt x="118" y="60"/>
                  </a:lnTo>
                  <a:lnTo>
                    <a:pt x="119" y="56"/>
                  </a:lnTo>
                  <a:lnTo>
                    <a:pt x="119" y="50"/>
                  </a:lnTo>
                  <a:lnTo>
                    <a:pt x="119" y="46"/>
                  </a:lnTo>
                  <a:lnTo>
                    <a:pt x="119" y="42"/>
                  </a:lnTo>
                  <a:lnTo>
                    <a:pt x="119" y="37"/>
                  </a:lnTo>
                  <a:lnTo>
                    <a:pt x="119" y="34"/>
                  </a:lnTo>
                  <a:lnTo>
                    <a:pt x="118" y="29"/>
                  </a:lnTo>
                  <a:lnTo>
                    <a:pt x="117" y="26"/>
                  </a:lnTo>
                  <a:lnTo>
                    <a:pt x="116" y="22"/>
                  </a:lnTo>
                  <a:lnTo>
                    <a:pt x="115" y="18"/>
                  </a:lnTo>
                  <a:lnTo>
                    <a:pt x="112" y="15"/>
                  </a:lnTo>
                  <a:lnTo>
                    <a:pt x="110" y="13"/>
                  </a:lnTo>
                  <a:lnTo>
                    <a:pt x="108" y="10"/>
                  </a:lnTo>
                  <a:lnTo>
                    <a:pt x="106" y="7"/>
                  </a:lnTo>
                  <a:lnTo>
                    <a:pt x="104" y="5"/>
                  </a:lnTo>
                  <a:lnTo>
                    <a:pt x="101" y="4"/>
                  </a:lnTo>
                  <a:lnTo>
                    <a:pt x="98" y="2"/>
                  </a:lnTo>
                  <a:lnTo>
                    <a:pt x="96" y="1"/>
                  </a:lnTo>
                  <a:lnTo>
                    <a:pt x="93" y="1"/>
                  </a:lnTo>
                  <a:lnTo>
                    <a:pt x="89" y="0"/>
                  </a:lnTo>
                  <a:lnTo>
                    <a:pt x="86" y="0"/>
                  </a:lnTo>
                  <a:lnTo>
                    <a:pt x="3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46" name="Freeform 1646"/>
            <p:cNvSpPr>
              <a:spLocks/>
            </p:cNvSpPr>
            <p:nvPr/>
          </p:nvSpPr>
          <p:spPr bwMode="auto">
            <a:xfrm>
              <a:off x="4225" y="1268"/>
              <a:ext cx="46" cy="83"/>
            </a:xfrm>
            <a:custGeom>
              <a:avLst/>
              <a:gdLst>
                <a:gd name="T0" fmla="*/ 86 w 142"/>
                <a:gd name="T1" fmla="*/ 112 h 252"/>
                <a:gd name="T2" fmla="*/ 89 w 142"/>
                <a:gd name="T3" fmla="*/ 112 h 252"/>
                <a:gd name="T4" fmla="*/ 91 w 142"/>
                <a:gd name="T5" fmla="*/ 112 h 252"/>
                <a:gd name="T6" fmla="*/ 95 w 142"/>
                <a:gd name="T7" fmla="*/ 110 h 252"/>
                <a:gd name="T8" fmla="*/ 98 w 142"/>
                <a:gd name="T9" fmla="*/ 109 h 252"/>
                <a:gd name="T10" fmla="*/ 101 w 142"/>
                <a:gd name="T11" fmla="*/ 108 h 252"/>
                <a:gd name="T12" fmla="*/ 105 w 142"/>
                <a:gd name="T13" fmla="*/ 106 h 252"/>
                <a:gd name="T14" fmla="*/ 107 w 142"/>
                <a:gd name="T15" fmla="*/ 104 h 252"/>
                <a:gd name="T16" fmla="*/ 110 w 142"/>
                <a:gd name="T17" fmla="*/ 102 h 252"/>
                <a:gd name="T18" fmla="*/ 114 w 142"/>
                <a:gd name="T19" fmla="*/ 99 h 252"/>
                <a:gd name="T20" fmla="*/ 117 w 142"/>
                <a:gd name="T21" fmla="*/ 97 h 252"/>
                <a:gd name="T22" fmla="*/ 119 w 142"/>
                <a:gd name="T23" fmla="*/ 94 h 252"/>
                <a:gd name="T24" fmla="*/ 122 w 142"/>
                <a:gd name="T25" fmla="*/ 91 h 252"/>
                <a:gd name="T26" fmla="*/ 125 w 142"/>
                <a:gd name="T27" fmla="*/ 87 h 252"/>
                <a:gd name="T28" fmla="*/ 127 w 142"/>
                <a:gd name="T29" fmla="*/ 84 h 252"/>
                <a:gd name="T30" fmla="*/ 130 w 142"/>
                <a:gd name="T31" fmla="*/ 80 h 252"/>
                <a:gd name="T32" fmla="*/ 132 w 142"/>
                <a:gd name="T33" fmla="*/ 76 h 252"/>
                <a:gd name="T34" fmla="*/ 133 w 142"/>
                <a:gd name="T35" fmla="*/ 72 h 252"/>
                <a:gd name="T36" fmla="*/ 136 w 142"/>
                <a:gd name="T37" fmla="*/ 68 h 252"/>
                <a:gd name="T38" fmla="*/ 138 w 142"/>
                <a:gd name="T39" fmla="*/ 64 h 252"/>
                <a:gd name="T40" fmla="*/ 139 w 142"/>
                <a:gd name="T41" fmla="*/ 60 h 252"/>
                <a:gd name="T42" fmla="*/ 140 w 142"/>
                <a:gd name="T43" fmla="*/ 55 h 252"/>
                <a:gd name="T44" fmla="*/ 141 w 142"/>
                <a:gd name="T45" fmla="*/ 52 h 252"/>
                <a:gd name="T46" fmla="*/ 142 w 142"/>
                <a:gd name="T47" fmla="*/ 47 h 252"/>
                <a:gd name="T48" fmla="*/ 142 w 142"/>
                <a:gd name="T49" fmla="*/ 43 h 252"/>
                <a:gd name="T50" fmla="*/ 142 w 142"/>
                <a:gd name="T51" fmla="*/ 40 h 252"/>
                <a:gd name="T52" fmla="*/ 142 w 142"/>
                <a:gd name="T53" fmla="*/ 35 h 252"/>
                <a:gd name="T54" fmla="*/ 142 w 142"/>
                <a:gd name="T55" fmla="*/ 31 h 252"/>
                <a:gd name="T56" fmla="*/ 142 w 142"/>
                <a:gd name="T57" fmla="*/ 28 h 252"/>
                <a:gd name="T58" fmla="*/ 141 w 142"/>
                <a:gd name="T59" fmla="*/ 24 h 252"/>
                <a:gd name="T60" fmla="*/ 141 w 142"/>
                <a:gd name="T61" fmla="*/ 21 h 252"/>
                <a:gd name="T62" fmla="*/ 140 w 142"/>
                <a:gd name="T63" fmla="*/ 18 h 252"/>
                <a:gd name="T64" fmla="*/ 139 w 142"/>
                <a:gd name="T65" fmla="*/ 14 h 252"/>
                <a:gd name="T66" fmla="*/ 137 w 142"/>
                <a:gd name="T67" fmla="*/ 12 h 252"/>
                <a:gd name="T68" fmla="*/ 136 w 142"/>
                <a:gd name="T69" fmla="*/ 10 h 252"/>
                <a:gd name="T70" fmla="*/ 133 w 142"/>
                <a:gd name="T71" fmla="*/ 8 h 252"/>
                <a:gd name="T72" fmla="*/ 131 w 142"/>
                <a:gd name="T73" fmla="*/ 5 h 252"/>
                <a:gd name="T74" fmla="*/ 129 w 142"/>
                <a:gd name="T75" fmla="*/ 3 h 252"/>
                <a:gd name="T76" fmla="*/ 127 w 142"/>
                <a:gd name="T77" fmla="*/ 2 h 252"/>
                <a:gd name="T78" fmla="*/ 125 w 142"/>
                <a:gd name="T79" fmla="*/ 1 h 252"/>
                <a:gd name="T80" fmla="*/ 121 w 142"/>
                <a:gd name="T81" fmla="*/ 0 h 252"/>
                <a:gd name="T82" fmla="*/ 119 w 142"/>
                <a:gd name="T83" fmla="*/ 0 h 252"/>
                <a:gd name="T84" fmla="*/ 116 w 142"/>
                <a:gd name="T85" fmla="*/ 0 h 252"/>
                <a:gd name="T86" fmla="*/ 67 w 142"/>
                <a:gd name="T87" fmla="*/ 0 h 252"/>
                <a:gd name="T88" fmla="*/ 0 w 142"/>
                <a:gd name="T89" fmla="*/ 25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2" h="252">
                  <a:moveTo>
                    <a:pt x="86" y="112"/>
                  </a:moveTo>
                  <a:lnTo>
                    <a:pt x="89" y="112"/>
                  </a:lnTo>
                  <a:lnTo>
                    <a:pt x="91" y="112"/>
                  </a:lnTo>
                  <a:lnTo>
                    <a:pt x="95" y="110"/>
                  </a:lnTo>
                  <a:lnTo>
                    <a:pt x="98" y="109"/>
                  </a:lnTo>
                  <a:lnTo>
                    <a:pt x="101" y="108"/>
                  </a:lnTo>
                  <a:lnTo>
                    <a:pt x="105" y="106"/>
                  </a:lnTo>
                  <a:lnTo>
                    <a:pt x="107" y="104"/>
                  </a:lnTo>
                  <a:lnTo>
                    <a:pt x="110" y="102"/>
                  </a:lnTo>
                  <a:lnTo>
                    <a:pt x="114" y="99"/>
                  </a:lnTo>
                  <a:lnTo>
                    <a:pt x="117" y="97"/>
                  </a:lnTo>
                  <a:lnTo>
                    <a:pt x="119" y="94"/>
                  </a:lnTo>
                  <a:lnTo>
                    <a:pt x="122" y="91"/>
                  </a:lnTo>
                  <a:lnTo>
                    <a:pt x="125" y="87"/>
                  </a:lnTo>
                  <a:lnTo>
                    <a:pt x="127" y="84"/>
                  </a:lnTo>
                  <a:lnTo>
                    <a:pt x="130" y="80"/>
                  </a:lnTo>
                  <a:lnTo>
                    <a:pt x="132" y="76"/>
                  </a:lnTo>
                  <a:lnTo>
                    <a:pt x="133" y="72"/>
                  </a:lnTo>
                  <a:lnTo>
                    <a:pt x="136" y="68"/>
                  </a:lnTo>
                  <a:lnTo>
                    <a:pt x="138" y="64"/>
                  </a:lnTo>
                  <a:lnTo>
                    <a:pt x="139" y="60"/>
                  </a:lnTo>
                  <a:lnTo>
                    <a:pt x="140" y="55"/>
                  </a:lnTo>
                  <a:lnTo>
                    <a:pt x="141" y="52"/>
                  </a:lnTo>
                  <a:lnTo>
                    <a:pt x="142" y="47"/>
                  </a:lnTo>
                  <a:lnTo>
                    <a:pt x="142" y="43"/>
                  </a:lnTo>
                  <a:lnTo>
                    <a:pt x="142" y="40"/>
                  </a:lnTo>
                  <a:lnTo>
                    <a:pt x="142" y="35"/>
                  </a:lnTo>
                  <a:lnTo>
                    <a:pt x="142" y="31"/>
                  </a:lnTo>
                  <a:lnTo>
                    <a:pt x="142" y="28"/>
                  </a:lnTo>
                  <a:lnTo>
                    <a:pt x="141" y="24"/>
                  </a:lnTo>
                  <a:lnTo>
                    <a:pt x="141" y="21"/>
                  </a:lnTo>
                  <a:lnTo>
                    <a:pt x="140" y="18"/>
                  </a:lnTo>
                  <a:lnTo>
                    <a:pt x="139" y="14"/>
                  </a:lnTo>
                  <a:lnTo>
                    <a:pt x="137" y="12"/>
                  </a:lnTo>
                  <a:lnTo>
                    <a:pt x="136" y="10"/>
                  </a:lnTo>
                  <a:lnTo>
                    <a:pt x="133" y="8"/>
                  </a:lnTo>
                  <a:lnTo>
                    <a:pt x="131" y="5"/>
                  </a:lnTo>
                  <a:lnTo>
                    <a:pt x="129" y="3"/>
                  </a:lnTo>
                  <a:lnTo>
                    <a:pt x="127" y="2"/>
                  </a:lnTo>
                  <a:lnTo>
                    <a:pt x="125" y="1"/>
                  </a:lnTo>
                  <a:lnTo>
                    <a:pt x="121" y="0"/>
                  </a:lnTo>
                  <a:lnTo>
                    <a:pt x="119" y="0"/>
                  </a:lnTo>
                  <a:lnTo>
                    <a:pt x="116" y="0"/>
                  </a:lnTo>
                  <a:lnTo>
                    <a:pt x="67" y="0"/>
                  </a:lnTo>
                  <a:lnTo>
                    <a:pt x="0" y="25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47" name="Line 1647"/>
            <p:cNvSpPr>
              <a:spLocks noChangeShapeType="1"/>
            </p:cNvSpPr>
            <p:nvPr/>
          </p:nvSpPr>
          <p:spPr bwMode="auto">
            <a:xfrm flipV="1">
              <a:off x="4276" y="1268"/>
              <a:ext cx="49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48" name="Line 1648"/>
            <p:cNvSpPr>
              <a:spLocks noChangeShapeType="1"/>
            </p:cNvSpPr>
            <p:nvPr/>
          </p:nvSpPr>
          <p:spPr bwMode="auto">
            <a:xfrm>
              <a:off x="4343" y="1268"/>
              <a:ext cx="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49" name="Freeform 1649"/>
            <p:cNvSpPr>
              <a:spLocks/>
            </p:cNvSpPr>
            <p:nvPr/>
          </p:nvSpPr>
          <p:spPr bwMode="auto">
            <a:xfrm>
              <a:off x="4346" y="1268"/>
              <a:ext cx="18" cy="37"/>
            </a:xfrm>
            <a:custGeom>
              <a:avLst/>
              <a:gdLst>
                <a:gd name="T0" fmla="*/ 0 w 56"/>
                <a:gd name="T1" fmla="*/ 112 h 112"/>
                <a:gd name="T2" fmla="*/ 3 w 56"/>
                <a:gd name="T3" fmla="*/ 112 h 112"/>
                <a:gd name="T4" fmla="*/ 5 w 56"/>
                <a:gd name="T5" fmla="*/ 112 h 112"/>
                <a:gd name="T6" fmla="*/ 9 w 56"/>
                <a:gd name="T7" fmla="*/ 110 h 112"/>
                <a:gd name="T8" fmla="*/ 12 w 56"/>
                <a:gd name="T9" fmla="*/ 109 h 112"/>
                <a:gd name="T10" fmla="*/ 15 w 56"/>
                <a:gd name="T11" fmla="*/ 108 h 112"/>
                <a:gd name="T12" fmla="*/ 19 w 56"/>
                <a:gd name="T13" fmla="*/ 106 h 112"/>
                <a:gd name="T14" fmla="*/ 21 w 56"/>
                <a:gd name="T15" fmla="*/ 104 h 112"/>
                <a:gd name="T16" fmla="*/ 24 w 56"/>
                <a:gd name="T17" fmla="*/ 102 h 112"/>
                <a:gd name="T18" fmla="*/ 28 w 56"/>
                <a:gd name="T19" fmla="*/ 99 h 112"/>
                <a:gd name="T20" fmla="*/ 31 w 56"/>
                <a:gd name="T21" fmla="*/ 97 h 112"/>
                <a:gd name="T22" fmla="*/ 33 w 56"/>
                <a:gd name="T23" fmla="*/ 94 h 112"/>
                <a:gd name="T24" fmla="*/ 36 w 56"/>
                <a:gd name="T25" fmla="*/ 91 h 112"/>
                <a:gd name="T26" fmla="*/ 39 w 56"/>
                <a:gd name="T27" fmla="*/ 87 h 112"/>
                <a:gd name="T28" fmla="*/ 41 w 56"/>
                <a:gd name="T29" fmla="*/ 84 h 112"/>
                <a:gd name="T30" fmla="*/ 44 w 56"/>
                <a:gd name="T31" fmla="*/ 80 h 112"/>
                <a:gd name="T32" fmla="*/ 46 w 56"/>
                <a:gd name="T33" fmla="*/ 76 h 112"/>
                <a:gd name="T34" fmla="*/ 47 w 56"/>
                <a:gd name="T35" fmla="*/ 72 h 112"/>
                <a:gd name="T36" fmla="*/ 50 w 56"/>
                <a:gd name="T37" fmla="*/ 68 h 112"/>
                <a:gd name="T38" fmla="*/ 52 w 56"/>
                <a:gd name="T39" fmla="*/ 64 h 112"/>
                <a:gd name="T40" fmla="*/ 53 w 56"/>
                <a:gd name="T41" fmla="*/ 60 h 112"/>
                <a:gd name="T42" fmla="*/ 54 w 56"/>
                <a:gd name="T43" fmla="*/ 55 h 112"/>
                <a:gd name="T44" fmla="*/ 55 w 56"/>
                <a:gd name="T45" fmla="*/ 52 h 112"/>
                <a:gd name="T46" fmla="*/ 56 w 56"/>
                <a:gd name="T47" fmla="*/ 47 h 112"/>
                <a:gd name="T48" fmla="*/ 56 w 56"/>
                <a:gd name="T49" fmla="*/ 43 h 112"/>
                <a:gd name="T50" fmla="*/ 56 w 56"/>
                <a:gd name="T51" fmla="*/ 40 h 112"/>
                <a:gd name="T52" fmla="*/ 56 w 56"/>
                <a:gd name="T53" fmla="*/ 35 h 112"/>
                <a:gd name="T54" fmla="*/ 56 w 56"/>
                <a:gd name="T55" fmla="*/ 31 h 112"/>
                <a:gd name="T56" fmla="*/ 56 w 56"/>
                <a:gd name="T57" fmla="*/ 28 h 112"/>
                <a:gd name="T58" fmla="*/ 55 w 56"/>
                <a:gd name="T59" fmla="*/ 24 h 112"/>
                <a:gd name="T60" fmla="*/ 55 w 56"/>
                <a:gd name="T61" fmla="*/ 21 h 112"/>
                <a:gd name="T62" fmla="*/ 54 w 56"/>
                <a:gd name="T63" fmla="*/ 18 h 112"/>
                <a:gd name="T64" fmla="*/ 53 w 56"/>
                <a:gd name="T65" fmla="*/ 14 h 112"/>
                <a:gd name="T66" fmla="*/ 51 w 56"/>
                <a:gd name="T67" fmla="*/ 12 h 112"/>
                <a:gd name="T68" fmla="*/ 50 w 56"/>
                <a:gd name="T69" fmla="*/ 10 h 112"/>
                <a:gd name="T70" fmla="*/ 47 w 56"/>
                <a:gd name="T71" fmla="*/ 8 h 112"/>
                <a:gd name="T72" fmla="*/ 45 w 56"/>
                <a:gd name="T73" fmla="*/ 5 h 112"/>
                <a:gd name="T74" fmla="*/ 43 w 56"/>
                <a:gd name="T75" fmla="*/ 3 h 112"/>
                <a:gd name="T76" fmla="*/ 41 w 56"/>
                <a:gd name="T77" fmla="*/ 2 h 112"/>
                <a:gd name="T78" fmla="*/ 39 w 56"/>
                <a:gd name="T79" fmla="*/ 1 h 112"/>
                <a:gd name="T80" fmla="*/ 35 w 56"/>
                <a:gd name="T81" fmla="*/ 0 h 112"/>
                <a:gd name="T82" fmla="*/ 33 w 56"/>
                <a:gd name="T83" fmla="*/ 0 h 112"/>
                <a:gd name="T84" fmla="*/ 30 w 56"/>
                <a:gd name="T8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6" h="112">
                  <a:moveTo>
                    <a:pt x="0" y="112"/>
                  </a:moveTo>
                  <a:lnTo>
                    <a:pt x="3" y="112"/>
                  </a:lnTo>
                  <a:lnTo>
                    <a:pt x="5" y="112"/>
                  </a:lnTo>
                  <a:lnTo>
                    <a:pt x="9" y="110"/>
                  </a:lnTo>
                  <a:lnTo>
                    <a:pt x="12" y="109"/>
                  </a:lnTo>
                  <a:lnTo>
                    <a:pt x="15" y="108"/>
                  </a:lnTo>
                  <a:lnTo>
                    <a:pt x="19" y="106"/>
                  </a:lnTo>
                  <a:lnTo>
                    <a:pt x="21" y="104"/>
                  </a:lnTo>
                  <a:lnTo>
                    <a:pt x="24" y="102"/>
                  </a:lnTo>
                  <a:lnTo>
                    <a:pt x="28" y="99"/>
                  </a:lnTo>
                  <a:lnTo>
                    <a:pt x="31" y="97"/>
                  </a:lnTo>
                  <a:lnTo>
                    <a:pt x="33" y="94"/>
                  </a:lnTo>
                  <a:lnTo>
                    <a:pt x="36" y="91"/>
                  </a:lnTo>
                  <a:lnTo>
                    <a:pt x="39" y="87"/>
                  </a:lnTo>
                  <a:lnTo>
                    <a:pt x="41" y="84"/>
                  </a:lnTo>
                  <a:lnTo>
                    <a:pt x="44" y="80"/>
                  </a:lnTo>
                  <a:lnTo>
                    <a:pt x="46" y="76"/>
                  </a:lnTo>
                  <a:lnTo>
                    <a:pt x="47" y="72"/>
                  </a:lnTo>
                  <a:lnTo>
                    <a:pt x="50" y="68"/>
                  </a:lnTo>
                  <a:lnTo>
                    <a:pt x="52" y="64"/>
                  </a:lnTo>
                  <a:lnTo>
                    <a:pt x="53" y="60"/>
                  </a:lnTo>
                  <a:lnTo>
                    <a:pt x="54" y="55"/>
                  </a:lnTo>
                  <a:lnTo>
                    <a:pt x="55" y="52"/>
                  </a:lnTo>
                  <a:lnTo>
                    <a:pt x="56" y="47"/>
                  </a:lnTo>
                  <a:lnTo>
                    <a:pt x="56" y="43"/>
                  </a:lnTo>
                  <a:lnTo>
                    <a:pt x="56" y="40"/>
                  </a:lnTo>
                  <a:lnTo>
                    <a:pt x="56" y="35"/>
                  </a:lnTo>
                  <a:lnTo>
                    <a:pt x="56" y="31"/>
                  </a:lnTo>
                  <a:lnTo>
                    <a:pt x="56" y="28"/>
                  </a:lnTo>
                  <a:lnTo>
                    <a:pt x="55" y="24"/>
                  </a:lnTo>
                  <a:lnTo>
                    <a:pt x="55" y="21"/>
                  </a:lnTo>
                  <a:lnTo>
                    <a:pt x="54" y="18"/>
                  </a:lnTo>
                  <a:lnTo>
                    <a:pt x="53" y="14"/>
                  </a:lnTo>
                  <a:lnTo>
                    <a:pt x="51" y="12"/>
                  </a:lnTo>
                  <a:lnTo>
                    <a:pt x="50" y="10"/>
                  </a:lnTo>
                  <a:lnTo>
                    <a:pt x="47" y="8"/>
                  </a:lnTo>
                  <a:lnTo>
                    <a:pt x="45" y="5"/>
                  </a:lnTo>
                  <a:lnTo>
                    <a:pt x="43" y="3"/>
                  </a:lnTo>
                  <a:lnTo>
                    <a:pt x="41" y="2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3" y="0"/>
                  </a:lnTo>
                  <a:lnTo>
                    <a:pt x="3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50" name="Line 1650"/>
            <p:cNvSpPr>
              <a:spLocks noChangeShapeType="1"/>
            </p:cNvSpPr>
            <p:nvPr/>
          </p:nvSpPr>
          <p:spPr bwMode="auto">
            <a:xfrm flipH="1">
              <a:off x="4341" y="1305"/>
              <a:ext cx="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51" name="Freeform 1651"/>
            <p:cNvSpPr>
              <a:spLocks/>
            </p:cNvSpPr>
            <p:nvPr/>
          </p:nvSpPr>
          <p:spPr bwMode="auto">
            <a:xfrm>
              <a:off x="4346" y="1305"/>
              <a:ext cx="9" cy="19"/>
            </a:xfrm>
            <a:custGeom>
              <a:avLst/>
              <a:gdLst>
                <a:gd name="T0" fmla="*/ 24 w 26"/>
                <a:gd name="T1" fmla="*/ 56 h 56"/>
                <a:gd name="T2" fmla="*/ 25 w 26"/>
                <a:gd name="T3" fmla="*/ 52 h 56"/>
                <a:gd name="T4" fmla="*/ 25 w 26"/>
                <a:gd name="T5" fmla="*/ 47 h 56"/>
                <a:gd name="T6" fmla="*/ 26 w 26"/>
                <a:gd name="T7" fmla="*/ 44 h 56"/>
                <a:gd name="T8" fmla="*/ 26 w 26"/>
                <a:gd name="T9" fmla="*/ 39 h 56"/>
                <a:gd name="T10" fmla="*/ 26 w 26"/>
                <a:gd name="T11" fmla="*/ 35 h 56"/>
                <a:gd name="T12" fmla="*/ 26 w 26"/>
                <a:gd name="T13" fmla="*/ 32 h 56"/>
                <a:gd name="T14" fmla="*/ 26 w 26"/>
                <a:gd name="T15" fmla="*/ 27 h 56"/>
                <a:gd name="T16" fmla="*/ 25 w 26"/>
                <a:gd name="T17" fmla="*/ 24 h 56"/>
                <a:gd name="T18" fmla="*/ 25 w 26"/>
                <a:gd name="T19" fmla="*/ 21 h 56"/>
                <a:gd name="T20" fmla="*/ 24 w 26"/>
                <a:gd name="T21" fmla="*/ 17 h 56"/>
                <a:gd name="T22" fmla="*/ 22 w 26"/>
                <a:gd name="T23" fmla="*/ 15 h 56"/>
                <a:gd name="T24" fmla="*/ 21 w 26"/>
                <a:gd name="T25" fmla="*/ 12 h 56"/>
                <a:gd name="T26" fmla="*/ 20 w 26"/>
                <a:gd name="T27" fmla="*/ 10 h 56"/>
                <a:gd name="T28" fmla="*/ 18 w 26"/>
                <a:gd name="T29" fmla="*/ 7 h 56"/>
                <a:gd name="T30" fmla="*/ 15 w 26"/>
                <a:gd name="T31" fmla="*/ 5 h 56"/>
                <a:gd name="T32" fmla="*/ 13 w 26"/>
                <a:gd name="T33" fmla="*/ 4 h 56"/>
                <a:gd name="T34" fmla="*/ 11 w 26"/>
                <a:gd name="T35" fmla="*/ 2 h 56"/>
                <a:gd name="T36" fmla="*/ 8 w 26"/>
                <a:gd name="T37" fmla="*/ 1 h 56"/>
                <a:gd name="T38" fmla="*/ 5 w 26"/>
                <a:gd name="T39" fmla="*/ 1 h 56"/>
                <a:gd name="T40" fmla="*/ 3 w 26"/>
                <a:gd name="T41" fmla="*/ 0 h 56"/>
                <a:gd name="T42" fmla="*/ 0 w 26"/>
                <a:gd name="T43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6" h="56">
                  <a:moveTo>
                    <a:pt x="24" y="56"/>
                  </a:moveTo>
                  <a:lnTo>
                    <a:pt x="25" y="52"/>
                  </a:lnTo>
                  <a:lnTo>
                    <a:pt x="25" y="47"/>
                  </a:lnTo>
                  <a:lnTo>
                    <a:pt x="26" y="44"/>
                  </a:lnTo>
                  <a:lnTo>
                    <a:pt x="26" y="39"/>
                  </a:lnTo>
                  <a:lnTo>
                    <a:pt x="26" y="35"/>
                  </a:lnTo>
                  <a:lnTo>
                    <a:pt x="26" y="32"/>
                  </a:lnTo>
                  <a:lnTo>
                    <a:pt x="26" y="27"/>
                  </a:lnTo>
                  <a:lnTo>
                    <a:pt x="25" y="24"/>
                  </a:lnTo>
                  <a:lnTo>
                    <a:pt x="25" y="21"/>
                  </a:lnTo>
                  <a:lnTo>
                    <a:pt x="24" y="17"/>
                  </a:lnTo>
                  <a:lnTo>
                    <a:pt x="22" y="15"/>
                  </a:lnTo>
                  <a:lnTo>
                    <a:pt x="21" y="12"/>
                  </a:lnTo>
                  <a:lnTo>
                    <a:pt x="20" y="10"/>
                  </a:lnTo>
                  <a:lnTo>
                    <a:pt x="18" y="7"/>
                  </a:lnTo>
                  <a:lnTo>
                    <a:pt x="15" y="5"/>
                  </a:lnTo>
                  <a:lnTo>
                    <a:pt x="13" y="4"/>
                  </a:lnTo>
                  <a:lnTo>
                    <a:pt x="11" y="2"/>
                  </a:lnTo>
                  <a:lnTo>
                    <a:pt x="8" y="1"/>
                  </a:lnTo>
                  <a:lnTo>
                    <a:pt x="5" y="1"/>
                  </a:ln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52" name="Line 1652"/>
            <p:cNvSpPr>
              <a:spLocks noChangeShapeType="1"/>
            </p:cNvSpPr>
            <p:nvPr/>
          </p:nvSpPr>
          <p:spPr bwMode="auto">
            <a:xfrm flipH="1">
              <a:off x="4352" y="1324"/>
              <a:ext cx="3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53" name="Freeform 1653"/>
            <p:cNvSpPr>
              <a:spLocks/>
            </p:cNvSpPr>
            <p:nvPr/>
          </p:nvSpPr>
          <p:spPr bwMode="auto">
            <a:xfrm>
              <a:off x="4334" y="1333"/>
              <a:ext cx="18" cy="18"/>
            </a:xfrm>
            <a:custGeom>
              <a:avLst/>
              <a:gdLst>
                <a:gd name="T0" fmla="*/ 0 w 55"/>
                <a:gd name="T1" fmla="*/ 56 h 56"/>
                <a:gd name="T2" fmla="*/ 4 w 55"/>
                <a:gd name="T3" fmla="*/ 56 h 56"/>
                <a:gd name="T4" fmla="*/ 6 w 55"/>
                <a:gd name="T5" fmla="*/ 55 h 56"/>
                <a:gd name="T6" fmla="*/ 9 w 55"/>
                <a:gd name="T7" fmla="*/ 55 h 56"/>
                <a:gd name="T8" fmla="*/ 13 w 55"/>
                <a:gd name="T9" fmla="*/ 54 h 56"/>
                <a:gd name="T10" fmla="*/ 16 w 55"/>
                <a:gd name="T11" fmla="*/ 52 h 56"/>
                <a:gd name="T12" fmla="*/ 19 w 55"/>
                <a:gd name="T13" fmla="*/ 50 h 56"/>
                <a:gd name="T14" fmla="*/ 22 w 55"/>
                <a:gd name="T15" fmla="*/ 48 h 56"/>
                <a:gd name="T16" fmla="*/ 25 w 55"/>
                <a:gd name="T17" fmla="*/ 46 h 56"/>
                <a:gd name="T18" fmla="*/ 28 w 55"/>
                <a:gd name="T19" fmla="*/ 44 h 56"/>
                <a:gd name="T20" fmla="*/ 31 w 55"/>
                <a:gd name="T21" fmla="*/ 40 h 56"/>
                <a:gd name="T22" fmla="*/ 34 w 55"/>
                <a:gd name="T23" fmla="*/ 38 h 56"/>
                <a:gd name="T24" fmla="*/ 37 w 55"/>
                <a:gd name="T25" fmla="*/ 35 h 56"/>
                <a:gd name="T26" fmla="*/ 39 w 55"/>
                <a:gd name="T27" fmla="*/ 32 h 56"/>
                <a:gd name="T28" fmla="*/ 41 w 55"/>
                <a:gd name="T29" fmla="*/ 27 h 56"/>
                <a:gd name="T30" fmla="*/ 45 w 55"/>
                <a:gd name="T31" fmla="*/ 24 h 56"/>
                <a:gd name="T32" fmla="*/ 47 w 55"/>
                <a:gd name="T33" fmla="*/ 21 h 56"/>
                <a:gd name="T34" fmla="*/ 48 w 55"/>
                <a:gd name="T35" fmla="*/ 16 h 56"/>
                <a:gd name="T36" fmla="*/ 50 w 55"/>
                <a:gd name="T37" fmla="*/ 12 h 56"/>
                <a:gd name="T38" fmla="*/ 52 w 55"/>
                <a:gd name="T39" fmla="*/ 8 h 56"/>
                <a:gd name="T40" fmla="*/ 53 w 55"/>
                <a:gd name="T41" fmla="*/ 4 h 56"/>
                <a:gd name="T42" fmla="*/ 55 w 55"/>
                <a:gd name="T43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5" h="56">
                  <a:moveTo>
                    <a:pt x="0" y="56"/>
                  </a:moveTo>
                  <a:lnTo>
                    <a:pt x="4" y="56"/>
                  </a:lnTo>
                  <a:lnTo>
                    <a:pt x="6" y="55"/>
                  </a:lnTo>
                  <a:lnTo>
                    <a:pt x="9" y="55"/>
                  </a:lnTo>
                  <a:lnTo>
                    <a:pt x="13" y="54"/>
                  </a:lnTo>
                  <a:lnTo>
                    <a:pt x="16" y="52"/>
                  </a:lnTo>
                  <a:lnTo>
                    <a:pt x="19" y="50"/>
                  </a:lnTo>
                  <a:lnTo>
                    <a:pt x="22" y="48"/>
                  </a:lnTo>
                  <a:lnTo>
                    <a:pt x="25" y="46"/>
                  </a:lnTo>
                  <a:lnTo>
                    <a:pt x="28" y="44"/>
                  </a:lnTo>
                  <a:lnTo>
                    <a:pt x="31" y="40"/>
                  </a:lnTo>
                  <a:lnTo>
                    <a:pt x="34" y="38"/>
                  </a:lnTo>
                  <a:lnTo>
                    <a:pt x="37" y="35"/>
                  </a:lnTo>
                  <a:lnTo>
                    <a:pt x="39" y="32"/>
                  </a:lnTo>
                  <a:lnTo>
                    <a:pt x="41" y="27"/>
                  </a:lnTo>
                  <a:lnTo>
                    <a:pt x="45" y="24"/>
                  </a:lnTo>
                  <a:lnTo>
                    <a:pt x="47" y="21"/>
                  </a:lnTo>
                  <a:lnTo>
                    <a:pt x="48" y="16"/>
                  </a:lnTo>
                  <a:lnTo>
                    <a:pt x="50" y="12"/>
                  </a:lnTo>
                  <a:lnTo>
                    <a:pt x="52" y="8"/>
                  </a:lnTo>
                  <a:lnTo>
                    <a:pt x="53" y="4"/>
                  </a:lnTo>
                  <a:lnTo>
                    <a:pt x="5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54" name="Line 1654"/>
            <p:cNvSpPr>
              <a:spLocks noChangeShapeType="1"/>
            </p:cNvSpPr>
            <p:nvPr/>
          </p:nvSpPr>
          <p:spPr bwMode="auto">
            <a:xfrm flipH="1">
              <a:off x="4322" y="1351"/>
              <a:ext cx="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55" name="Line 1655"/>
            <p:cNvSpPr>
              <a:spLocks noChangeShapeType="1"/>
            </p:cNvSpPr>
            <p:nvPr/>
          </p:nvSpPr>
          <p:spPr bwMode="auto">
            <a:xfrm>
              <a:off x="4132" y="1038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56" name="Line 1656"/>
            <p:cNvSpPr>
              <a:spLocks noChangeShapeType="1"/>
            </p:cNvSpPr>
            <p:nvPr/>
          </p:nvSpPr>
          <p:spPr bwMode="auto">
            <a:xfrm>
              <a:off x="4406" y="1038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57" name="Line 1657"/>
            <p:cNvSpPr>
              <a:spLocks noChangeShapeType="1"/>
            </p:cNvSpPr>
            <p:nvPr/>
          </p:nvSpPr>
          <p:spPr bwMode="auto">
            <a:xfrm>
              <a:off x="4406" y="1370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32058" name="Group 1658"/>
          <p:cNvGrpSpPr>
            <a:grpSpLocks/>
          </p:cNvGrpSpPr>
          <p:nvPr/>
        </p:nvGrpSpPr>
        <p:grpSpPr bwMode="auto">
          <a:xfrm>
            <a:off x="3641725" y="3808413"/>
            <a:ext cx="1857375" cy="2709862"/>
            <a:chOff x="2078" y="2507"/>
            <a:chExt cx="1170" cy="1707"/>
          </a:xfrm>
        </p:grpSpPr>
        <p:sp>
          <p:nvSpPr>
            <p:cNvPr id="232059" name="Line 1659"/>
            <p:cNvSpPr>
              <a:spLocks noChangeShapeType="1"/>
            </p:cNvSpPr>
            <p:nvPr/>
          </p:nvSpPr>
          <p:spPr bwMode="auto">
            <a:xfrm flipH="1">
              <a:off x="2801" y="3530"/>
              <a:ext cx="1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60" name="Line 1660"/>
            <p:cNvSpPr>
              <a:spLocks noChangeShapeType="1"/>
            </p:cNvSpPr>
            <p:nvPr/>
          </p:nvSpPr>
          <p:spPr bwMode="auto">
            <a:xfrm flipH="1">
              <a:off x="2752" y="3530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61" name="Line 1661"/>
            <p:cNvSpPr>
              <a:spLocks noChangeShapeType="1"/>
            </p:cNvSpPr>
            <p:nvPr/>
          </p:nvSpPr>
          <p:spPr bwMode="auto">
            <a:xfrm flipH="1">
              <a:off x="2592" y="3530"/>
              <a:ext cx="1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62" name="Line 1662"/>
            <p:cNvSpPr>
              <a:spLocks noChangeShapeType="1"/>
            </p:cNvSpPr>
            <p:nvPr/>
          </p:nvSpPr>
          <p:spPr bwMode="auto">
            <a:xfrm flipH="1">
              <a:off x="2544" y="3530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63" name="Line 1663"/>
            <p:cNvSpPr>
              <a:spLocks noChangeShapeType="1"/>
            </p:cNvSpPr>
            <p:nvPr/>
          </p:nvSpPr>
          <p:spPr bwMode="auto">
            <a:xfrm flipH="1">
              <a:off x="2398" y="3530"/>
              <a:ext cx="1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64" name="Line 1664"/>
            <p:cNvSpPr>
              <a:spLocks noChangeShapeType="1"/>
            </p:cNvSpPr>
            <p:nvPr/>
          </p:nvSpPr>
          <p:spPr bwMode="auto">
            <a:xfrm flipH="1">
              <a:off x="2745" y="3233"/>
              <a:ext cx="9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65" name="Line 1665"/>
            <p:cNvSpPr>
              <a:spLocks noChangeShapeType="1"/>
            </p:cNvSpPr>
            <p:nvPr/>
          </p:nvSpPr>
          <p:spPr bwMode="auto">
            <a:xfrm flipH="1">
              <a:off x="2745" y="2844"/>
              <a:ext cx="9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66" name="Line 1666"/>
            <p:cNvSpPr>
              <a:spLocks noChangeShapeType="1"/>
            </p:cNvSpPr>
            <p:nvPr/>
          </p:nvSpPr>
          <p:spPr bwMode="auto">
            <a:xfrm>
              <a:off x="2451" y="2862"/>
              <a:ext cx="0" cy="66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67" name="Line 1667"/>
            <p:cNvSpPr>
              <a:spLocks noChangeShapeType="1"/>
            </p:cNvSpPr>
            <p:nvPr/>
          </p:nvSpPr>
          <p:spPr bwMode="auto">
            <a:xfrm>
              <a:off x="2861" y="2862"/>
              <a:ext cx="0" cy="35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68" name="Line 1668"/>
            <p:cNvSpPr>
              <a:spLocks noChangeShapeType="1"/>
            </p:cNvSpPr>
            <p:nvPr/>
          </p:nvSpPr>
          <p:spPr bwMode="auto">
            <a:xfrm>
              <a:off x="2861" y="3214"/>
              <a:ext cx="0" cy="31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69" name="Freeform 1669"/>
            <p:cNvSpPr>
              <a:spLocks/>
            </p:cNvSpPr>
            <p:nvPr/>
          </p:nvSpPr>
          <p:spPr bwMode="auto">
            <a:xfrm>
              <a:off x="2451" y="3214"/>
              <a:ext cx="18" cy="19"/>
            </a:xfrm>
            <a:custGeom>
              <a:avLst/>
              <a:gdLst>
                <a:gd name="T0" fmla="*/ 0 w 54"/>
                <a:gd name="T1" fmla="*/ 0 h 54"/>
                <a:gd name="T2" fmla="*/ 0 w 54"/>
                <a:gd name="T3" fmla="*/ 4 h 54"/>
                <a:gd name="T4" fmla="*/ 1 w 54"/>
                <a:gd name="T5" fmla="*/ 10 h 54"/>
                <a:gd name="T6" fmla="*/ 2 w 54"/>
                <a:gd name="T7" fmla="*/ 14 h 54"/>
                <a:gd name="T8" fmla="*/ 3 w 54"/>
                <a:gd name="T9" fmla="*/ 19 h 54"/>
                <a:gd name="T10" fmla="*/ 5 w 54"/>
                <a:gd name="T11" fmla="*/ 23 h 54"/>
                <a:gd name="T12" fmla="*/ 7 w 54"/>
                <a:gd name="T13" fmla="*/ 27 h 54"/>
                <a:gd name="T14" fmla="*/ 10 w 54"/>
                <a:gd name="T15" fmla="*/ 31 h 54"/>
                <a:gd name="T16" fmla="*/ 12 w 54"/>
                <a:gd name="T17" fmla="*/ 34 h 54"/>
                <a:gd name="T18" fmla="*/ 15 w 54"/>
                <a:gd name="T19" fmla="*/ 39 h 54"/>
                <a:gd name="T20" fmla="*/ 18 w 54"/>
                <a:gd name="T21" fmla="*/ 41 h 54"/>
                <a:gd name="T22" fmla="*/ 23 w 54"/>
                <a:gd name="T23" fmla="*/ 44 h 54"/>
                <a:gd name="T24" fmla="*/ 26 w 54"/>
                <a:gd name="T25" fmla="*/ 46 h 54"/>
                <a:gd name="T26" fmla="*/ 31 w 54"/>
                <a:gd name="T27" fmla="*/ 49 h 54"/>
                <a:gd name="T28" fmla="*/ 35 w 54"/>
                <a:gd name="T29" fmla="*/ 51 h 54"/>
                <a:gd name="T30" fmla="*/ 39 w 54"/>
                <a:gd name="T31" fmla="*/ 52 h 54"/>
                <a:gd name="T32" fmla="*/ 44 w 54"/>
                <a:gd name="T33" fmla="*/ 53 h 54"/>
                <a:gd name="T34" fmla="*/ 48 w 54"/>
                <a:gd name="T35" fmla="*/ 54 h 54"/>
                <a:gd name="T36" fmla="*/ 54 w 54"/>
                <a:gd name="T3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4" h="54">
                  <a:moveTo>
                    <a:pt x="0" y="0"/>
                  </a:moveTo>
                  <a:lnTo>
                    <a:pt x="0" y="4"/>
                  </a:lnTo>
                  <a:lnTo>
                    <a:pt x="1" y="10"/>
                  </a:lnTo>
                  <a:lnTo>
                    <a:pt x="2" y="14"/>
                  </a:lnTo>
                  <a:lnTo>
                    <a:pt x="3" y="19"/>
                  </a:lnTo>
                  <a:lnTo>
                    <a:pt x="5" y="23"/>
                  </a:lnTo>
                  <a:lnTo>
                    <a:pt x="7" y="27"/>
                  </a:lnTo>
                  <a:lnTo>
                    <a:pt x="10" y="31"/>
                  </a:lnTo>
                  <a:lnTo>
                    <a:pt x="12" y="34"/>
                  </a:lnTo>
                  <a:lnTo>
                    <a:pt x="15" y="39"/>
                  </a:lnTo>
                  <a:lnTo>
                    <a:pt x="18" y="41"/>
                  </a:lnTo>
                  <a:lnTo>
                    <a:pt x="23" y="44"/>
                  </a:lnTo>
                  <a:lnTo>
                    <a:pt x="26" y="46"/>
                  </a:lnTo>
                  <a:lnTo>
                    <a:pt x="31" y="49"/>
                  </a:lnTo>
                  <a:lnTo>
                    <a:pt x="35" y="51"/>
                  </a:lnTo>
                  <a:lnTo>
                    <a:pt x="39" y="52"/>
                  </a:lnTo>
                  <a:lnTo>
                    <a:pt x="44" y="53"/>
                  </a:lnTo>
                  <a:lnTo>
                    <a:pt x="48" y="54"/>
                  </a:lnTo>
                  <a:lnTo>
                    <a:pt x="54" y="5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70" name="Freeform 1670"/>
            <p:cNvSpPr>
              <a:spLocks/>
            </p:cNvSpPr>
            <p:nvPr/>
          </p:nvSpPr>
          <p:spPr bwMode="auto">
            <a:xfrm>
              <a:off x="2842" y="3214"/>
              <a:ext cx="19" cy="19"/>
            </a:xfrm>
            <a:custGeom>
              <a:avLst/>
              <a:gdLst>
                <a:gd name="T0" fmla="*/ 0 w 54"/>
                <a:gd name="T1" fmla="*/ 54 h 54"/>
                <a:gd name="T2" fmla="*/ 5 w 54"/>
                <a:gd name="T3" fmla="*/ 54 h 54"/>
                <a:gd name="T4" fmla="*/ 9 w 54"/>
                <a:gd name="T5" fmla="*/ 53 h 54"/>
                <a:gd name="T6" fmla="*/ 14 w 54"/>
                <a:gd name="T7" fmla="*/ 52 h 54"/>
                <a:gd name="T8" fmla="*/ 19 w 54"/>
                <a:gd name="T9" fmla="*/ 51 h 54"/>
                <a:gd name="T10" fmla="*/ 23 w 54"/>
                <a:gd name="T11" fmla="*/ 49 h 54"/>
                <a:gd name="T12" fmla="*/ 27 w 54"/>
                <a:gd name="T13" fmla="*/ 46 h 54"/>
                <a:gd name="T14" fmla="*/ 31 w 54"/>
                <a:gd name="T15" fmla="*/ 44 h 54"/>
                <a:gd name="T16" fmla="*/ 34 w 54"/>
                <a:gd name="T17" fmla="*/ 41 h 54"/>
                <a:gd name="T18" fmla="*/ 38 w 54"/>
                <a:gd name="T19" fmla="*/ 39 h 54"/>
                <a:gd name="T20" fmla="*/ 41 w 54"/>
                <a:gd name="T21" fmla="*/ 34 h 54"/>
                <a:gd name="T22" fmla="*/ 44 w 54"/>
                <a:gd name="T23" fmla="*/ 31 h 54"/>
                <a:gd name="T24" fmla="*/ 47 w 54"/>
                <a:gd name="T25" fmla="*/ 27 h 54"/>
                <a:gd name="T26" fmla="*/ 49 w 54"/>
                <a:gd name="T27" fmla="*/ 23 h 54"/>
                <a:gd name="T28" fmla="*/ 51 w 54"/>
                <a:gd name="T29" fmla="*/ 19 h 54"/>
                <a:gd name="T30" fmla="*/ 52 w 54"/>
                <a:gd name="T31" fmla="*/ 14 h 54"/>
                <a:gd name="T32" fmla="*/ 53 w 54"/>
                <a:gd name="T33" fmla="*/ 10 h 54"/>
                <a:gd name="T34" fmla="*/ 53 w 54"/>
                <a:gd name="T35" fmla="*/ 4 h 54"/>
                <a:gd name="T36" fmla="*/ 54 w 54"/>
                <a:gd name="T3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4" h="54">
                  <a:moveTo>
                    <a:pt x="0" y="54"/>
                  </a:moveTo>
                  <a:lnTo>
                    <a:pt x="5" y="54"/>
                  </a:lnTo>
                  <a:lnTo>
                    <a:pt x="9" y="53"/>
                  </a:lnTo>
                  <a:lnTo>
                    <a:pt x="14" y="52"/>
                  </a:lnTo>
                  <a:lnTo>
                    <a:pt x="19" y="51"/>
                  </a:lnTo>
                  <a:lnTo>
                    <a:pt x="23" y="49"/>
                  </a:lnTo>
                  <a:lnTo>
                    <a:pt x="27" y="46"/>
                  </a:lnTo>
                  <a:lnTo>
                    <a:pt x="31" y="44"/>
                  </a:lnTo>
                  <a:lnTo>
                    <a:pt x="34" y="41"/>
                  </a:lnTo>
                  <a:lnTo>
                    <a:pt x="38" y="39"/>
                  </a:lnTo>
                  <a:lnTo>
                    <a:pt x="41" y="34"/>
                  </a:lnTo>
                  <a:lnTo>
                    <a:pt x="44" y="31"/>
                  </a:lnTo>
                  <a:lnTo>
                    <a:pt x="47" y="27"/>
                  </a:lnTo>
                  <a:lnTo>
                    <a:pt x="49" y="23"/>
                  </a:lnTo>
                  <a:lnTo>
                    <a:pt x="51" y="19"/>
                  </a:lnTo>
                  <a:lnTo>
                    <a:pt x="52" y="14"/>
                  </a:lnTo>
                  <a:lnTo>
                    <a:pt x="53" y="10"/>
                  </a:lnTo>
                  <a:lnTo>
                    <a:pt x="53" y="4"/>
                  </a:lnTo>
                  <a:lnTo>
                    <a:pt x="54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71" name="Freeform 1671"/>
            <p:cNvSpPr>
              <a:spLocks/>
            </p:cNvSpPr>
            <p:nvPr/>
          </p:nvSpPr>
          <p:spPr bwMode="auto">
            <a:xfrm>
              <a:off x="2451" y="2844"/>
              <a:ext cx="18" cy="18"/>
            </a:xfrm>
            <a:custGeom>
              <a:avLst/>
              <a:gdLst>
                <a:gd name="T0" fmla="*/ 54 w 54"/>
                <a:gd name="T1" fmla="*/ 0 h 54"/>
                <a:gd name="T2" fmla="*/ 48 w 54"/>
                <a:gd name="T3" fmla="*/ 0 h 54"/>
                <a:gd name="T4" fmla="*/ 44 w 54"/>
                <a:gd name="T5" fmla="*/ 1 h 54"/>
                <a:gd name="T6" fmla="*/ 39 w 54"/>
                <a:gd name="T7" fmla="*/ 2 h 54"/>
                <a:gd name="T8" fmla="*/ 35 w 54"/>
                <a:gd name="T9" fmla="*/ 3 h 54"/>
                <a:gd name="T10" fmla="*/ 31 w 54"/>
                <a:gd name="T11" fmla="*/ 5 h 54"/>
                <a:gd name="T12" fmla="*/ 26 w 54"/>
                <a:gd name="T13" fmla="*/ 6 h 54"/>
                <a:gd name="T14" fmla="*/ 23 w 54"/>
                <a:gd name="T15" fmla="*/ 10 h 54"/>
                <a:gd name="T16" fmla="*/ 18 w 54"/>
                <a:gd name="T17" fmla="*/ 12 h 54"/>
                <a:gd name="T18" fmla="*/ 15 w 54"/>
                <a:gd name="T19" fmla="*/ 15 h 54"/>
                <a:gd name="T20" fmla="*/ 12 w 54"/>
                <a:gd name="T21" fmla="*/ 19 h 54"/>
                <a:gd name="T22" fmla="*/ 10 w 54"/>
                <a:gd name="T23" fmla="*/ 23 h 54"/>
                <a:gd name="T24" fmla="*/ 7 w 54"/>
                <a:gd name="T25" fmla="*/ 26 h 54"/>
                <a:gd name="T26" fmla="*/ 5 w 54"/>
                <a:gd name="T27" fmla="*/ 31 h 54"/>
                <a:gd name="T28" fmla="*/ 3 w 54"/>
                <a:gd name="T29" fmla="*/ 35 h 54"/>
                <a:gd name="T30" fmla="*/ 2 w 54"/>
                <a:gd name="T31" fmla="*/ 40 h 54"/>
                <a:gd name="T32" fmla="*/ 1 w 54"/>
                <a:gd name="T33" fmla="*/ 44 h 54"/>
                <a:gd name="T34" fmla="*/ 0 w 54"/>
                <a:gd name="T35" fmla="*/ 48 h 54"/>
                <a:gd name="T36" fmla="*/ 0 w 54"/>
                <a:gd name="T3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4" h="54">
                  <a:moveTo>
                    <a:pt x="54" y="0"/>
                  </a:moveTo>
                  <a:lnTo>
                    <a:pt x="48" y="0"/>
                  </a:lnTo>
                  <a:lnTo>
                    <a:pt x="44" y="1"/>
                  </a:lnTo>
                  <a:lnTo>
                    <a:pt x="39" y="2"/>
                  </a:lnTo>
                  <a:lnTo>
                    <a:pt x="35" y="3"/>
                  </a:lnTo>
                  <a:lnTo>
                    <a:pt x="31" y="5"/>
                  </a:lnTo>
                  <a:lnTo>
                    <a:pt x="26" y="6"/>
                  </a:lnTo>
                  <a:lnTo>
                    <a:pt x="23" y="10"/>
                  </a:lnTo>
                  <a:lnTo>
                    <a:pt x="18" y="12"/>
                  </a:lnTo>
                  <a:lnTo>
                    <a:pt x="15" y="15"/>
                  </a:lnTo>
                  <a:lnTo>
                    <a:pt x="12" y="19"/>
                  </a:lnTo>
                  <a:lnTo>
                    <a:pt x="10" y="23"/>
                  </a:lnTo>
                  <a:lnTo>
                    <a:pt x="7" y="26"/>
                  </a:lnTo>
                  <a:lnTo>
                    <a:pt x="5" y="31"/>
                  </a:lnTo>
                  <a:lnTo>
                    <a:pt x="3" y="35"/>
                  </a:lnTo>
                  <a:lnTo>
                    <a:pt x="2" y="40"/>
                  </a:lnTo>
                  <a:lnTo>
                    <a:pt x="1" y="44"/>
                  </a:lnTo>
                  <a:lnTo>
                    <a:pt x="0" y="48"/>
                  </a:lnTo>
                  <a:lnTo>
                    <a:pt x="0" y="5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72" name="Freeform 1672"/>
            <p:cNvSpPr>
              <a:spLocks/>
            </p:cNvSpPr>
            <p:nvPr/>
          </p:nvSpPr>
          <p:spPr bwMode="auto">
            <a:xfrm>
              <a:off x="2842" y="2844"/>
              <a:ext cx="19" cy="18"/>
            </a:xfrm>
            <a:custGeom>
              <a:avLst/>
              <a:gdLst>
                <a:gd name="T0" fmla="*/ 54 w 54"/>
                <a:gd name="T1" fmla="*/ 54 h 54"/>
                <a:gd name="T2" fmla="*/ 53 w 54"/>
                <a:gd name="T3" fmla="*/ 48 h 54"/>
                <a:gd name="T4" fmla="*/ 53 w 54"/>
                <a:gd name="T5" fmla="*/ 44 h 54"/>
                <a:gd name="T6" fmla="*/ 52 w 54"/>
                <a:gd name="T7" fmla="*/ 40 h 54"/>
                <a:gd name="T8" fmla="*/ 51 w 54"/>
                <a:gd name="T9" fmla="*/ 35 h 54"/>
                <a:gd name="T10" fmla="*/ 49 w 54"/>
                <a:gd name="T11" fmla="*/ 31 h 54"/>
                <a:gd name="T12" fmla="*/ 47 w 54"/>
                <a:gd name="T13" fmla="*/ 26 h 54"/>
                <a:gd name="T14" fmla="*/ 44 w 54"/>
                <a:gd name="T15" fmla="*/ 23 h 54"/>
                <a:gd name="T16" fmla="*/ 41 w 54"/>
                <a:gd name="T17" fmla="*/ 19 h 54"/>
                <a:gd name="T18" fmla="*/ 38 w 54"/>
                <a:gd name="T19" fmla="*/ 15 h 54"/>
                <a:gd name="T20" fmla="*/ 34 w 54"/>
                <a:gd name="T21" fmla="*/ 12 h 54"/>
                <a:gd name="T22" fmla="*/ 31 w 54"/>
                <a:gd name="T23" fmla="*/ 10 h 54"/>
                <a:gd name="T24" fmla="*/ 27 w 54"/>
                <a:gd name="T25" fmla="*/ 6 h 54"/>
                <a:gd name="T26" fmla="*/ 23 w 54"/>
                <a:gd name="T27" fmla="*/ 5 h 54"/>
                <a:gd name="T28" fmla="*/ 19 w 54"/>
                <a:gd name="T29" fmla="*/ 3 h 54"/>
                <a:gd name="T30" fmla="*/ 14 w 54"/>
                <a:gd name="T31" fmla="*/ 2 h 54"/>
                <a:gd name="T32" fmla="*/ 9 w 54"/>
                <a:gd name="T33" fmla="*/ 1 h 54"/>
                <a:gd name="T34" fmla="*/ 5 w 54"/>
                <a:gd name="T35" fmla="*/ 0 h 54"/>
                <a:gd name="T36" fmla="*/ 0 w 54"/>
                <a:gd name="T3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4" h="54">
                  <a:moveTo>
                    <a:pt x="54" y="54"/>
                  </a:moveTo>
                  <a:lnTo>
                    <a:pt x="53" y="48"/>
                  </a:lnTo>
                  <a:lnTo>
                    <a:pt x="53" y="44"/>
                  </a:lnTo>
                  <a:lnTo>
                    <a:pt x="52" y="40"/>
                  </a:lnTo>
                  <a:lnTo>
                    <a:pt x="51" y="35"/>
                  </a:lnTo>
                  <a:lnTo>
                    <a:pt x="49" y="31"/>
                  </a:lnTo>
                  <a:lnTo>
                    <a:pt x="47" y="26"/>
                  </a:lnTo>
                  <a:lnTo>
                    <a:pt x="44" y="23"/>
                  </a:lnTo>
                  <a:lnTo>
                    <a:pt x="41" y="19"/>
                  </a:lnTo>
                  <a:lnTo>
                    <a:pt x="38" y="15"/>
                  </a:lnTo>
                  <a:lnTo>
                    <a:pt x="34" y="12"/>
                  </a:lnTo>
                  <a:lnTo>
                    <a:pt x="31" y="10"/>
                  </a:lnTo>
                  <a:lnTo>
                    <a:pt x="27" y="6"/>
                  </a:lnTo>
                  <a:lnTo>
                    <a:pt x="23" y="5"/>
                  </a:lnTo>
                  <a:lnTo>
                    <a:pt x="19" y="3"/>
                  </a:lnTo>
                  <a:lnTo>
                    <a:pt x="14" y="2"/>
                  </a:lnTo>
                  <a:lnTo>
                    <a:pt x="9" y="1"/>
                  </a:lnTo>
                  <a:lnTo>
                    <a:pt x="5" y="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73" name="Line 1673"/>
            <p:cNvSpPr>
              <a:spLocks noChangeShapeType="1"/>
            </p:cNvSpPr>
            <p:nvPr/>
          </p:nvSpPr>
          <p:spPr bwMode="auto">
            <a:xfrm>
              <a:off x="2490" y="3037"/>
              <a:ext cx="1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74" name="Line 1674"/>
            <p:cNvSpPr>
              <a:spLocks noChangeShapeType="1"/>
            </p:cNvSpPr>
            <p:nvPr/>
          </p:nvSpPr>
          <p:spPr bwMode="auto">
            <a:xfrm>
              <a:off x="2648" y="3037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75" name="Line 1675"/>
            <p:cNvSpPr>
              <a:spLocks noChangeShapeType="1"/>
            </p:cNvSpPr>
            <p:nvPr/>
          </p:nvSpPr>
          <p:spPr bwMode="auto">
            <a:xfrm>
              <a:off x="2696" y="3037"/>
              <a:ext cx="1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76" name="Line 1676"/>
            <p:cNvSpPr>
              <a:spLocks noChangeShapeType="1"/>
            </p:cNvSpPr>
            <p:nvPr/>
          </p:nvSpPr>
          <p:spPr bwMode="auto">
            <a:xfrm>
              <a:off x="2657" y="2881"/>
              <a:ext cx="0" cy="1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77" name="Line 1677"/>
            <p:cNvSpPr>
              <a:spLocks noChangeShapeType="1"/>
            </p:cNvSpPr>
            <p:nvPr/>
          </p:nvSpPr>
          <p:spPr bwMode="auto">
            <a:xfrm>
              <a:off x="2657" y="3033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78" name="Line 1678"/>
            <p:cNvSpPr>
              <a:spLocks noChangeShapeType="1"/>
            </p:cNvSpPr>
            <p:nvPr/>
          </p:nvSpPr>
          <p:spPr bwMode="auto">
            <a:xfrm>
              <a:off x="2657" y="3081"/>
              <a:ext cx="0" cy="1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79" name="Line 1679"/>
            <p:cNvSpPr>
              <a:spLocks noChangeShapeType="1"/>
            </p:cNvSpPr>
            <p:nvPr/>
          </p:nvSpPr>
          <p:spPr bwMode="auto">
            <a:xfrm flipH="1">
              <a:off x="2469" y="3825"/>
              <a:ext cx="37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80" name="Line 1680"/>
            <p:cNvSpPr>
              <a:spLocks noChangeShapeType="1"/>
            </p:cNvSpPr>
            <p:nvPr/>
          </p:nvSpPr>
          <p:spPr bwMode="auto">
            <a:xfrm flipH="1">
              <a:off x="2469" y="4214"/>
              <a:ext cx="37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81" name="Line 1681"/>
            <p:cNvSpPr>
              <a:spLocks noChangeShapeType="1"/>
            </p:cNvSpPr>
            <p:nvPr/>
          </p:nvSpPr>
          <p:spPr bwMode="auto">
            <a:xfrm flipV="1">
              <a:off x="2451" y="3530"/>
              <a:ext cx="0" cy="66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82" name="Line 1682"/>
            <p:cNvSpPr>
              <a:spLocks noChangeShapeType="1"/>
            </p:cNvSpPr>
            <p:nvPr/>
          </p:nvSpPr>
          <p:spPr bwMode="auto">
            <a:xfrm flipV="1">
              <a:off x="2861" y="3843"/>
              <a:ext cx="0" cy="35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83" name="Line 1683"/>
            <p:cNvSpPr>
              <a:spLocks noChangeShapeType="1"/>
            </p:cNvSpPr>
            <p:nvPr/>
          </p:nvSpPr>
          <p:spPr bwMode="auto">
            <a:xfrm flipV="1">
              <a:off x="2861" y="3530"/>
              <a:ext cx="0" cy="31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84" name="Freeform 1684"/>
            <p:cNvSpPr>
              <a:spLocks/>
            </p:cNvSpPr>
            <p:nvPr/>
          </p:nvSpPr>
          <p:spPr bwMode="auto">
            <a:xfrm>
              <a:off x="2451" y="3825"/>
              <a:ext cx="18" cy="18"/>
            </a:xfrm>
            <a:custGeom>
              <a:avLst/>
              <a:gdLst>
                <a:gd name="T0" fmla="*/ 54 w 54"/>
                <a:gd name="T1" fmla="*/ 0 h 54"/>
                <a:gd name="T2" fmla="*/ 44 w 54"/>
                <a:gd name="T3" fmla="*/ 1 h 54"/>
                <a:gd name="T4" fmla="*/ 35 w 54"/>
                <a:gd name="T5" fmla="*/ 3 h 54"/>
                <a:gd name="T6" fmla="*/ 26 w 54"/>
                <a:gd name="T7" fmla="*/ 8 h 54"/>
                <a:gd name="T8" fmla="*/ 18 w 54"/>
                <a:gd name="T9" fmla="*/ 13 h 54"/>
                <a:gd name="T10" fmla="*/ 12 w 54"/>
                <a:gd name="T11" fmla="*/ 20 h 54"/>
                <a:gd name="T12" fmla="*/ 7 w 54"/>
                <a:gd name="T13" fmla="*/ 28 h 54"/>
                <a:gd name="T14" fmla="*/ 3 w 54"/>
                <a:gd name="T15" fmla="*/ 36 h 54"/>
                <a:gd name="T16" fmla="*/ 1 w 54"/>
                <a:gd name="T17" fmla="*/ 45 h 54"/>
                <a:gd name="T18" fmla="*/ 0 w 54"/>
                <a:gd name="T19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" h="54">
                  <a:moveTo>
                    <a:pt x="54" y="0"/>
                  </a:moveTo>
                  <a:lnTo>
                    <a:pt x="44" y="1"/>
                  </a:lnTo>
                  <a:lnTo>
                    <a:pt x="35" y="3"/>
                  </a:lnTo>
                  <a:lnTo>
                    <a:pt x="26" y="8"/>
                  </a:lnTo>
                  <a:lnTo>
                    <a:pt x="18" y="13"/>
                  </a:lnTo>
                  <a:lnTo>
                    <a:pt x="12" y="20"/>
                  </a:lnTo>
                  <a:lnTo>
                    <a:pt x="7" y="28"/>
                  </a:lnTo>
                  <a:lnTo>
                    <a:pt x="3" y="36"/>
                  </a:lnTo>
                  <a:lnTo>
                    <a:pt x="1" y="45"/>
                  </a:lnTo>
                  <a:lnTo>
                    <a:pt x="0" y="5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85" name="Freeform 1685"/>
            <p:cNvSpPr>
              <a:spLocks/>
            </p:cNvSpPr>
            <p:nvPr/>
          </p:nvSpPr>
          <p:spPr bwMode="auto">
            <a:xfrm>
              <a:off x="2842" y="3825"/>
              <a:ext cx="19" cy="18"/>
            </a:xfrm>
            <a:custGeom>
              <a:avLst/>
              <a:gdLst>
                <a:gd name="T0" fmla="*/ 54 w 54"/>
                <a:gd name="T1" fmla="*/ 54 h 54"/>
                <a:gd name="T2" fmla="*/ 53 w 54"/>
                <a:gd name="T3" fmla="*/ 45 h 54"/>
                <a:gd name="T4" fmla="*/ 51 w 54"/>
                <a:gd name="T5" fmla="*/ 36 h 54"/>
                <a:gd name="T6" fmla="*/ 47 w 54"/>
                <a:gd name="T7" fmla="*/ 28 h 54"/>
                <a:gd name="T8" fmla="*/ 41 w 54"/>
                <a:gd name="T9" fmla="*/ 20 h 54"/>
                <a:gd name="T10" fmla="*/ 34 w 54"/>
                <a:gd name="T11" fmla="*/ 13 h 54"/>
                <a:gd name="T12" fmla="*/ 27 w 54"/>
                <a:gd name="T13" fmla="*/ 8 h 54"/>
                <a:gd name="T14" fmla="*/ 19 w 54"/>
                <a:gd name="T15" fmla="*/ 3 h 54"/>
                <a:gd name="T16" fmla="*/ 9 w 54"/>
                <a:gd name="T17" fmla="*/ 1 h 54"/>
                <a:gd name="T18" fmla="*/ 0 w 54"/>
                <a:gd name="T1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" h="54">
                  <a:moveTo>
                    <a:pt x="54" y="54"/>
                  </a:moveTo>
                  <a:lnTo>
                    <a:pt x="53" y="45"/>
                  </a:lnTo>
                  <a:lnTo>
                    <a:pt x="51" y="36"/>
                  </a:lnTo>
                  <a:lnTo>
                    <a:pt x="47" y="28"/>
                  </a:lnTo>
                  <a:lnTo>
                    <a:pt x="41" y="20"/>
                  </a:lnTo>
                  <a:lnTo>
                    <a:pt x="34" y="13"/>
                  </a:lnTo>
                  <a:lnTo>
                    <a:pt x="27" y="8"/>
                  </a:lnTo>
                  <a:lnTo>
                    <a:pt x="19" y="3"/>
                  </a:lnTo>
                  <a:lnTo>
                    <a:pt x="9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86" name="Freeform 1686"/>
            <p:cNvSpPr>
              <a:spLocks/>
            </p:cNvSpPr>
            <p:nvPr/>
          </p:nvSpPr>
          <p:spPr bwMode="auto">
            <a:xfrm>
              <a:off x="2451" y="4196"/>
              <a:ext cx="18" cy="18"/>
            </a:xfrm>
            <a:custGeom>
              <a:avLst/>
              <a:gdLst>
                <a:gd name="T0" fmla="*/ 0 w 54"/>
                <a:gd name="T1" fmla="*/ 0 h 53"/>
                <a:gd name="T2" fmla="*/ 1 w 54"/>
                <a:gd name="T3" fmla="*/ 9 h 53"/>
                <a:gd name="T4" fmla="*/ 3 w 54"/>
                <a:gd name="T5" fmla="*/ 18 h 53"/>
                <a:gd name="T6" fmla="*/ 7 w 54"/>
                <a:gd name="T7" fmla="*/ 27 h 53"/>
                <a:gd name="T8" fmla="*/ 12 w 54"/>
                <a:gd name="T9" fmla="*/ 34 h 53"/>
                <a:gd name="T10" fmla="*/ 18 w 54"/>
                <a:gd name="T11" fmla="*/ 41 h 53"/>
                <a:gd name="T12" fmla="*/ 26 w 54"/>
                <a:gd name="T13" fmla="*/ 47 h 53"/>
                <a:gd name="T14" fmla="*/ 35 w 54"/>
                <a:gd name="T15" fmla="*/ 50 h 53"/>
                <a:gd name="T16" fmla="*/ 44 w 54"/>
                <a:gd name="T17" fmla="*/ 53 h 53"/>
                <a:gd name="T18" fmla="*/ 54 w 54"/>
                <a:gd name="T19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" h="53">
                  <a:moveTo>
                    <a:pt x="0" y="0"/>
                  </a:moveTo>
                  <a:lnTo>
                    <a:pt x="1" y="9"/>
                  </a:lnTo>
                  <a:lnTo>
                    <a:pt x="3" y="18"/>
                  </a:lnTo>
                  <a:lnTo>
                    <a:pt x="7" y="27"/>
                  </a:lnTo>
                  <a:lnTo>
                    <a:pt x="12" y="34"/>
                  </a:lnTo>
                  <a:lnTo>
                    <a:pt x="18" y="41"/>
                  </a:lnTo>
                  <a:lnTo>
                    <a:pt x="26" y="47"/>
                  </a:lnTo>
                  <a:lnTo>
                    <a:pt x="35" y="50"/>
                  </a:lnTo>
                  <a:lnTo>
                    <a:pt x="44" y="53"/>
                  </a:lnTo>
                  <a:lnTo>
                    <a:pt x="54" y="5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87" name="Freeform 1687"/>
            <p:cNvSpPr>
              <a:spLocks/>
            </p:cNvSpPr>
            <p:nvPr/>
          </p:nvSpPr>
          <p:spPr bwMode="auto">
            <a:xfrm>
              <a:off x="2842" y="4196"/>
              <a:ext cx="19" cy="18"/>
            </a:xfrm>
            <a:custGeom>
              <a:avLst/>
              <a:gdLst>
                <a:gd name="T0" fmla="*/ 0 w 54"/>
                <a:gd name="T1" fmla="*/ 53 h 53"/>
                <a:gd name="T2" fmla="*/ 9 w 54"/>
                <a:gd name="T3" fmla="*/ 53 h 53"/>
                <a:gd name="T4" fmla="*/ 19 w 54"/>
                <a:gd name="T5" fmla="*/ 50 h 53"/>
                <a:gd name="T6" fmla="*/ 27 w 54"/>
                <a:gd name="T7" fmla="*/ 47 h 53"/>
                <a:gd name="T8" fmla="*/ 34 w 54"/>
                <a:gd name="T9" fmla="*/ 41 h 53"/>
                <a:gd name="T10" fmla="*/ 41 w 54"/>
                <a:gd name="T11" fmla="*/ 34 h 53"/>
                <a:gd name="T12" fmla="*/ 47 w 54"/>
                <a:gd name="T13" fmla="*/ 27 h 53"/>
                <a:gd name="T14" fmla="*/ 51 w 54"/>
                <a:gd name="T15" fmla="*/ 18 h 53"/>
                <a:gd name="T16" fmla="*/ 53 w 54"/>
                <a:gd name="T17" fmla="*/ 9 h 53"/>
                <a:gd name="T18" fmla="*/ 54 w 54"/>
                <a:gd name="T1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" h="53">
                  <a:moveTo>
                    <a:pt x="0" y="53"/>
                  </a:moveTo>
                  <a:lnTo>
                    <a:pt x="9" y="53"/>
                  </a:lnTo>
                  <a:lnTo>
                    <a:pt x="19" y="50"/>
                  </a:lnTo>
                  <a:lnTo>
                    <a:pt x="27" y="47"/>
                  </a:lnTo>
                  <a:lnTo>
                    <a:pt x="34" y="41"/>
                  </a:lnTo>
                  <a:lnTo>
                    <a:pt x="41" y="34"/>
                  </a:lnTo>
                  <a:lnTo>
                    <a:pt x="47" y="27"/>
                  </a:lnTo>
                  <a:lnTo>
                    <a:pt x="51" y="18"/>
                  </a:lnTo>
                  <a:lnTo>
                    <a:pt x="53" y="9"/>
                  </a:lnTo>
                  <a:lnTo>
                    <a:pt x="54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88" name="Line 1688"/>
            <p:cNvSpPr>
              <a:spLocks noChangeShapeType="1"/>
            </p:cNvSpPr>
            <p:nvPr/>
          </p:nvSpPr>
          <p:spPr bwMode="auto">
            <a:xfrm>
              <a:off x="2532" y="4021"/>
              <a:ext cx="25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89" name="Line 1689"/>
            <p:cNvSpPr>
              <a:spLocks noChangeShapeType="1"/>
            </p:cNvSpPr>
            <p:nvPr/>
          </p:nvSpPr>
          <p:spPr bwMode="auto">
            <a:xfrm flipV="1">
              <a:off x="2657" y="3898"/>
              <a:ext cx="0" cy="24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90" name="Line 1690"/>
            <p:cNvSpPr>
              <a:spLocks noChangeShapeType="1"/>
            </p:cNvSpPr>
            <p:nvPr/>
          </p:nvSpPr>
          <p:spPr bwMode="auto">
            <a:xfrm>
              <a:off x="2842" y="2844"/>
              <a:ext cx="4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91" name="Line 1691"/>
            <p:cNvSpPr>
              <a:spLocks noChangeShapeType="1"/>
            </p:cNvSpPr>
            <p:nvPr/>
          </p:nvSpPr>
          <p:spPr bwMode="auto">
            <a:xfrm>
              <a:off x="2842" y="4214"/>
              <a:ext cx="40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92" name="Line 1692"/>
            <p:cNvSpPr>
              <a:spLocks noChangeShapeType="1"/>
            </p:cNvSpPr>
            <p:nvPr/>
          </p:nvSpPr>
          <p:spPr bwMode="auto">
            <a:xfrm>
              <a:off x="3213" y="2897"/>
              <a:ext cx="0" cy="12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93" name="Freeform 1693"/>
            <p:cNvSpPr>
              <a:spLocks/>
            </p:cNvSpPr>
            <p:nvPr/>
          </p:nvSpPr>
          <p:spPr bwMode="auto">
            <a:xfrm>
              <a:off x="3204" y="2844"/>
              <a:ext cx="18" cy="53"/>
            </a:xfrm>
            <a:custGeom>
              <a:avLst/>
              <a:gdLst>
                <a:gd name="T0" fmla="*/ 0 w 53"/>
                <a:gd name="T1" fmla="*/ 161 h 161"/>
                <a:gd name="T2" fmla="*/ 53 w 53"/>
                <a:gd name="T3" fmla="*/ 161 h 161"/>
                <a:gd name="T4" fmla="*/ 27 w 53"/>
                <a:gd name="T5" fmla="*/ 0 h 161"/>
                <a:gd name="T6" fmla="*/ 0 w 53"/>
                <a:gd name="T7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161">
                  <a:moveTo>
                    <a:pt x="0" y="161"/>
                  </a:moveTo>
                  <a:lnTo>
                    <a:pt x="53" y="161"/>
                  </a:lnTo>
                  <a:lnTo>
                    <a:pt x="27" y="0"/>
                  </a:lnTo>
                  <a:lnTo>
                    <a:pt x="0" y="161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94" name="Freeform 1694"/>
            <p:cNvSpPr>
              <a:spLocks/>
            </p:cNvSpPr>
            <p:nvPr/>
          </p:nvSpPr>
          <p:spPr bwMode="auto">
            <a:xfrm>
              <a:off x="3204" y="2844"/>
              <a:ext cx="18" cy="53"/>
            </a:xfrm>
            <a:custGeom>
              <a:avLst/>
              <a:gdLst>
                <a:gd name="T0" fmla="*/ 0 w 53"/>
                <a:gd name="T1" fmla="*/ 161 h 161"/>
                <a:gd name="T2" fmla="*/ 53 w 53"/>
                <a:gd name="T3" fmla="*/ 161 h 161"/>
                <a:gd name="T4" fmla="*/ 27 w 53"/>
                <a:gd name="T5" fmla="*/ 0 h 161"/>
                <a:gd name="T6" fmla="*/ 0 w 53"/>
                <a:gd name="T7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161">
                  <a:moveTo>
                    <a:pt x="0" y="161"/>
                  </a:moveTo>
                  <a:lnTo>
                    <a:pt x="53" y="161"/>
                  </a:lnTo>
                  <a:lnTo>
                    <a:pt x="27" y="0"/>
                  </a:lnTo>
                  <a:lnTo>
                    <a:pt x="0" y="161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95" name="Freeform 1695"/>
            <p:cNvSpPr>
              <a:spLocks/>
            </p:cNvSpPr>
            <p:nvPr/>
          </p:nvSpPr>
          <p:spPr bwMode="auto">
            <a:xfrm>
              <a:off x="3204" y="4161"/>
              <a:ext cx="18" cy="53"/>
            </a:xfrm>
            <a:custGeom>
              <a:avLst/>
              <a:gdLst>
                <a:gd name="T0" fmla="*/ 0 w 53"/>
                <a:gd name="T1" fmla="*/ 0 h 161"/>
                <a:gd name="T2" fmla="*/ 53 w 53"/>
                <a:gd name="T3" fmla="*/ 0 h 161"/>
                <a:gd name="T4" fmla="*/ 27 w 53"/>
                <a:gd name="T5" fmla="*/ 161 h 161"/>
                <a:gd name="T6" fmla="*/ 0 w 53"/>
                <a:gd name="T7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161">
                  <a:moveTo>
                    <a:pt x="0" y="0"/>
                  </a:moveTo>
                  <a:lnTo>
                    <a:pt x="53" y="0"/>
                  </a:lnTo>
                  <a:lnTo>
                    <a:pt x="27" y="1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96" name="Freeform 1696"/>
            <p:cNvSpPr>
              <a:spLocks/>
            </p:cNvSpPr>
            <p:nvPr/>
          </p:nvSpPr>
          <p:spPr bwMode="auto">
            <a:xfrm>
              <a:off x="3204" y="4161"/>
              <a:ext cx="18" cy="53"/>
            </a:xfrm>
            <a:custGeom>
              <a:avLst/>
              <a:gdLst>
                <a:gd name="T0" fmla="*/ 0 w 53"/>
                <a:gd name="T1" fmla="*/ 0 h 161"/>
                <a:gd name="T2" fmla="*/ 53 w 53"/>
                <a:gd name="T3" fmla="*/ 0 h 161"/>
                <a:gd name="T4" fmla="*/ 27 w 53"/>
                <a:gd name="T5" fmla="*/ 161 h 161"/>
                <a:gd name="T6" fmla="*/ 0 w 53"/>
                <a:gd name="T7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161">
                  <a:moveTo>
                    <a:pt x="0" y="0"/>
                  </a:moveTo>
                  <a:lnTo>
                    <a:pt x="53" y="0"/>
                  </a:lnTo>
                  <a:lnTo>
                    <a:pt x="27" y="16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97" name="Freeform 1697"/>
            <p:cNvSpPr>
              <a:spLocks/>
            </p:cNvSpPr>
            <p:nvPr/>
          </p:nvSpPr>
          <p:spPr bwMode="auto">
            <a:xfrm>
              <a:off x="3111" y="3507"/>
              <a:ext cx="83" cy="48"/>
            </a:xfrm>
            <a:custGeom>
              <a:avLst/>
              <a:gdLst>
                <a:gd name="T0" fmla="*/ 252 w 252"/>
                <a:gd name="T1" fmla="*/ 149 h 149"/>
                <a:gd name="T2" fmla="*/ 252 w 252"/>
                <a:gd name="T3" fmla="*/ 105 h 149"/>
                <a:gd name="T4" fmla="*/ 251 w 252"/>
                <a:gd name="T5" fmla="*/ 97 h 149"/>
                <a:gd name="T6" fmla="*/ 249 w 252"/>
                <a:gd name="T7" fmla="*/ 90 h 149"/>
                <a:gd name="T8" fmla="*/ 246 w 252"/>
                <a:gd name="T9" fmla="*/ 82 h 149"/>
                <a:gd name="T10" fmla="*/ 241 w 252"/>
                <a:gd name="T11" fmla="*/ 75 h 149"/>
                <a:gd name="T12" fmla="*/ 236 w 252"/>
                <a:gd name="T13" fmla="*/ 67 h 149"/>
                <a:gd name="T14" fmla="*/ 229 w 252"/>
                <a:gd name="T15" fmla="*/ 60 h 149"/>
                <a:gd name="T16" fmla="*/ 221 w 252"/>
                <a:gd name="T17" fmla="*/ 54 h 149"/>
                <a:gd name="T18" fmla="*/ 213 w 252"/>
                <a:gd name="T19" fmla="*/ 47 h 149"/>
                <a:gd name="T20" fmla="*/ 205 w 252"/>
                <a:gd name="T21" fmla="*/ 42 h 149"/>
                <a:gd name="T22" fmla="*/ 195 w 252"/>
                <a:gd name="T23" fmla="*/ 37 h 149"/>
                <a:gd name="T24" fmla="*/ 185 w 252"/>
                <a:gd name="T25" fmla="*/ 33 h 149"/>
                <a:gd name="T26" fmla="*/ 175 w 252"/>
                <a:gd name="T27" fmla="*/ 29 h 149"/>
                <a:gd name="T28" fmla="*/ 76 w 252"/>
                <a:gd name="T29" fmla="*/ 4 h 149"/>
                <a:gd name="T30" fmla="*/ 66 w 252"/>
                <a:gd name="T31" fmla="*/ 2 h 149"/>
                <a:gd name="T32" fmla="*/ 57 w 252"/>
                <a:gd name="T33" fmla="*/ 0 h 149"/>
                <a:gd name="T34" fmla="*/ 48 w 252"/>
                <a:gd name="T35" fmla="*/ 0 h 149"/>
                <a:gd name="T36" fmla="*/ 38 w 252"/>
                <a:gd name="T37" fmla="*/ 1 h 149"/>
                <a:gd name="T38" fmla="*/ 30 w 252"/>
                <a:gd name="T39" fmla="*/ 2 h 149"/>
                <a:gd name="T40" fmla="*/ 22 w 252"/>
                <a:gd name="T41" fmla="*/ 5 h 149"/>
                <a:gd name="T42" fmla="*/ 16 w 252"/>
                <a:gd name="T43" fmla="*/ 8 h 149"/>
                <a:gd name="T44" fmla="*/ 10 w 252"/>
                <a:gd name="T45" fmla="*/ 13 h 149"/>
                <a:gd name="T46" fmla="*/ 6 w 252"/>
                <a:gd name="T47" fmla="*/ 17 h 149"/>
                <a:gd name="T48" fmla="*/ 2 w 252"/>
                <a:gd name="T49" fmla="*/ 24 h 149"/>
                <a:gd name="T50" fmla="*/ 0 w 252"/>
                <a:gd name="T51" fmla="*/ 29 h 149"/>
                <a:gd name="T52" fmla="*/ 0 w 252"/>
                <a:gd name="T53" fmla="*/ 37 h 149"/>
                <a:gd name="T54" fmla="*/ 0 w 252"/>
                <a:gd name="T55" fmla="*/ 81 h 149"/>
                <a:gd name="T56" fmla="*/ 252 w 252"/>
                <a:gd name="T57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52" h="149">
                  <a:moveTo>
                    <a:pt x="252" y="149"/>
                  </a:moveTo>
                  <a:lnTo>
                    <a:pt x="252" y="105"/>
                  </a:lnTo>
                  <a:lnTo>
                    <a:pt x="251" y="97"/>
                  </a:lnTo>
                  <a:lnTo>
                    <a:pt x="249" y="90"/>
                  </a:lnTo>
                  <a:lnTo>
                    <a:pt x="246" y="82"/>
                  </a:lnTo>
                  <a:lnTo>
                    <a:pt x="241" y="75"/>
                  </a:lnTo>
                  <a:lnTo>
                    <a:pt x="236" y="67"/>
                  </a:lnTo>
                  <a:lnTo>
                    <a:pt x="229" y="60"/>
                  </a:lnTo>
                  <a:lnTo>
                    <a:pt x="221" y="54"/>
                  </a:lnTo>
                  <a:lnTo>
                    <a:pt x="213" y="47"/>
                  </a:lnTo>
                  <a:lnTo>
                    <a:pt x="205" y="42"/>
                  </a:lnTo>
                  <a:lnTo>
                    <a:pt x="195" y="37"/>
                  </a:lnTo>
                  <a:lnTo>
                    <a:pt x="185" y="33"/>
                  </a:lnTo>
                  <a:lnTo>
                    <a:pt x="175" y="29"/>
                  </a:lnTo>
                  <a:lnTo>
                    <a:pt x="76" y="4"/>
                  </a:lnTo>
                  <a:lnTo>
                    <a:pt x="66" y="2"/>
                  </a:lnTo>
                  <a:lnTo>
                    <a:pt x="57" y="0"/>
                  </a:lnTo>
                  <a:lnTo>
                    <a:pt x="48" y="0"/>
                  </a:lnTo>
                  <a:lnTo>
                    <a:pt x="38" y="1"/>
                  </a:lnTo>
                  <a:lnTo>
                    <a:pt x="30" y="2"/>
                  </a:lnTo>
                  <a:lnTo>
                    <a:pt x="22" y="5"/>
                  </a:lnTo>
                  <a:lnTo>
                    <a:pt x="16" y="8"/>
                  </a:lnTo>
                  <a:lnTo>
                    <a:pt x="10" y="13"/>
                  </a:lnTo>
                  <a:lnTo>
                    <a:pt x="6" y="17"/>
                  </a:lnTo>
                  <a:lnTo>
                    <a:pt x="2" y="24"/>
                  </a:lnTo>
                  <a:lnTo>
                    <a:pt x="0" y="29"/>
                  </a:lnTo>
                  <a:lnTo>
                    <a:pt x="0" y="37"/>
                  </a:lnTo>
                  <a:lnTo>
                    <a:pt x="0" y="81"/>
                  </a:lnTo>
                  <a:lnTo>
                    <a:pt x="252" y="149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98" name="Line 1698"/>
            <p:cNvSpPr>
              <a:spLocks noChangeShapeType="1"/>
            </p:cNvSpPr>
            <p:nvPr/>
          </p:nvSpPr>
          <p:spPr bwMode="auto">
            <a:xfrm>
              <a:off x="2842" y="2844"/>
              <a:ext cx="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099" name="Line 1699"/>
            <p:cNvSpPr>
              <a:spLocks noChangeShapeType="1"/>
            </p:cNvSpPr>
            <p:nvPr/>
          </p:nvSpPr>
          <p:spPr bwMode="auto">
            <a:xfrm>
              <a:off x="2842" y="4214"/>
              <a:ext cx="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00" name="Line 1700"/>
            <p:cNvSpPr>
              <a:spLocks noChangeShapeType="1"/>
            </p:cNvSpPr>
            <p:nvPr/>
          </p:nvSpPr>
          <p:spPr bwMode="auto">
            <a:xfrm>
              <a:off x="3213" y="4214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01" name="Line 1701"/>
            <p:cNvSpPr>
              <a:spLocks noChangeShapeType="1"/>
            </p:cNvSpPr>
            <p:nvPr/>
          </p:nvSpPr>
          <p:spPr bwMode="auto">
            <a:xfrm flipH="1">
              <a:off x="2145" y="3233"/>
              <a:ext cx="3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02" name="Line 1702"/>
            <p:cNvSpPr>
              <a:spLocks noChangeShapeType="1"/>
            </p:cNvSpPr>
            <p:nvPr/>
          </p:nvSpPr>
          <p:spPr bwMode="auto">
            <a:xfrm flipH="1">
              <a:off x="2145" y="3825"/>
              <a:ext cx="3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03" name="Line 1703"/>
            <p:cNvSpPr>
              <a:spLocks noChangeShapeType="1"/>
            </p:cNvSpPr>
            <p:nvPr/>
          </p:nvSpPr>
          <p:spPr bwMode="auto">
            <a:xfrm>
              <a:off x="2180" y="3286"/>
              <a:ext cx="0" cy="4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04" name="Freeform 1704"/>
            <p:cNvSpPr>
              <a:spLocks/>
            </p:cNvSpPr>
            <p:nvPr/>
          </p:nvSpPr>
          <p:spPr bwMode="auto">
            <a:xfrm>
              <a:off x="2173" y="3233"/>
              <a:ext cx="16" cy="53"/>
            </a:xfrm>
            <a:custGeom>
              <a:avLst/>
              <a:gdLst>
                <a:gd name="T0" fmla="*/ 0 w 53"/>
                <a:gd name="T1" fmla="*/ 162 h 162"/>
                <a:gd name="T2" fmla="*/ 53 w 53"/>
                <a:gd name="T3" fmla="*/ 162 h 162"/>
                <a:gd name="T4" fmla="*/ 27 w 53"/>
                <a:gd name="T5" fmla="*/ 0 h 162"/>
                <a:gd name="T6" fmla="*/ 0 w 53"/>
                <a:gd name="T7" fmla="*/ 16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162">
                  <a:moveTo>
                    <a:pt x="0" y="162"/>
                  </a:moveTo>
                  <a:lnTo>
                    <a:pt x="53" y="162"/>
                  </a:lnTo>
                  <a:lnTo>
                    <a:pt x="27" y="0"/>
                  </a:lnTo>
                  <a:lnTo>
                    <a:pt x="0" y="162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05" name="Freeform 1705"/>
            <p:cNvSpPr>
              <a:spLocks/>
            </p:cNvSpPr>
            <p:nvPr/>
          </p:nvSpPr>
          <p:spPr bwMode="auto">
            <a:xfrm>
              <a:off x="2173" y="3233"/>
              <a:ext cx="16" cy="53"/>
            </a:xfrm>
            <a:custGeom>
              <a:avLst/>
              <a:gdLst>
                <a:gd name="T0" fmla="*/ 0 w 53"/>
                <a:gd name="T1" fmla="*/ 162 h 162"/>
                <a:gd name="T2" fmla="*/ 53 w 53"/>
                <a:gd name="T3" fmla="*/ 162 h 162"/>
                <a:gd name="T4" fmla="*/ 27 w 53"/>
                <a:gd name="T5" fmla="*/ 0 h 162"/>
                <a:gd name="T6" fmla="*/ 0 w 53"/>
                <a:gd name="T7" fmla="*/ 16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162">
                  <a:moveTo>
                    <a:pt x="0" y="162"/>
                  </a:moveTo>
                  <a:lnTo>
                    <a:pt x="53" y="162"/>
                  </a:lnTo>
                  <a:lnTo>
                    <a:pt x="27" y="0"/>
                  </a:lnTo>
                  <a:lnTo>
                    <a:pt x="0" y="162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06" name="Freeform 1706"/>
            <p:cNvSpPr>
              <a:spLocks/>
            </p:cNvSpPr>
            <p:nvPr/>
          </p:nvSpPr>
          <p:spPr bwMode="auto">
            <a:xfrm>
              <a:off x="2173" y="3772"/>
              <a:ext cx="16" cy="53"/>
            </a:xfrm>
            <a:custGeom>
              <a:avLst/>
              <a:gdLst>
                <a:gd name="T0" fmla="*/ 0 w 53"/>
                <a:gd name="T1" fmla="*/ 0 h 161"/>
                <a:gd name="T2" fmla="*/ 53 w 53"/>
                <a:gd name="T3" fmla="*/ 0 h 161"/>
                <a:gd name="T4" fmla="*/ 27 w 53"/>
                <a:gd name="T5" fmla="*/ 161 h 161"/>
                <a:gd name="T6" fmla="*/ 0 w 53"/>
                <a:gd name="T7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161">
                  <a:moveTo>
                    <a:pt x="0" y="0"/>
                  </a:moveTo>
                  <a:lnTo>
                    <a:pt x="53" y="0"/>
                  </a:lnTo>
                  <a:lnTo>
                    <a:pt x="27" y="1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07" name="Freeform 1707"/>
            <p:cNvSpPr>
              <a:spLocks/>
            </p:cNvSpPr>
            <p:nvPr/>
          </p:nvSpPr>
          <p:spPr bwMode="auto">
            <a:xfrm>
              <a:off x="2173" y="3772"/>
              <a:ext cx="16" cy="53"/>
            </a:xfrm>
            <a:custGeom>
              <a:avLst/>
              <a:gdLst>
                <a:gd name="T0" fmla="*/ 0 w 53"/>
                <a:gd name="T1" fmla="*/ 0 h 161"/>
                <a:gd name="T2" fmla="*/ 53 w 53"/>
                <a:gd name="T3" fmla="*/ 0 h 161"/>
                <a:gd name="T4" fmla="*/ 27 w 53"/>
                <a:gd name="T5" fmla="*/ 161 h 161"/>
                <a:gd name="T6" fmla="*/ 0 w 53"/>
                <a:gd name="T7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161">
                  <a:moveTo>
                    <a:pt x="0" y="0"/>
                  </a:moveTo>
                  <a:lnTo>
                    <a:pt x="53" y="0"/>
                  </a:lnTo>
                  <a:lnTo>
                    <a:pt x="27" y="16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08" name="Freeform 1708"/>
            <p:cNvSpPr>
              <a:spLocks/>
            </p:cNvSpPr>
            <p:nvPr/>
          </p:nvSpPr>
          <p:spPr bwMode="auto">
            <a:xfrm>
              <a:off x="2078" y="3475"/>
              <a:ext cx="83" cy="37"/>
            </a:xfrm>
            <a:custGeom>
              <a:avLst/>
              <a:gdLst>
                <a:gd name="T0" fmla="*/ 0 w 252"/>
                <a:gd name="T1" fmla="*/ 0 h 112"/>
                <a:gd name="T2" fmla="*/ 252 w 252"/>
                <a:gd name="T3" fmla="*/ 67 h 112"/>
                <a:gd name="T4" fmla="*/ 252 w 252"/>
                <a:gd name="T5" fmla="*/ 1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2" h="112">
                  <a:moveTo>
                    <a:pt x="0" y="0"/>
                  </a:moveTo>
                  <a:lnTo>
                    <a:pt x="252" y="67"/>
                  </a:lnTo>
                  <a:lnTo>
                    <a:pt x="252" y="11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09" name="Freeform 1709"/>
            <p:cNvSpPr>
              <a:spLocks/>
            </p:cNvSpPr>
            <p:nvPr/>
          </p:nvSpPr>
          <p:spPr bwMode="auto">
            <a:xfrm>
              <a:off x="2145" y="3512"/>
              <a:ext cx="16" cy="6"/>
            </a:xfrm>
            <a:custGeom>
              <a:avLst/>
              <a:gdLst>
                <a:gd name="T0" fmla="*/ 0 w 49"/>
                <a:gd name="T1" fmla="*/ 22 h 24"/>
                <a:gd name="T2" fmla="*/ 9 w 49"/>
                <a:gd name="T3" fmla="*/ 23 h 24"/>
                <a:gd name="T4" fmla="*/ 17 w 49"/>
                <a:gd name="T5" fmla="*/ 24 h 24"/>
                <a:gd name="T6" fmla="*/ 25 w 49"/>
                <a:gd name="T7" fmla="*/ 23 h 24"/>
                <a:gd name="T8" fmla="*/ 31 w 49"/>
                <a:gd name="T9" fmla="*/ 22 h 24"/>
                <a:gd name="T10" fmla="*/ 38 w 49"/>
                <a:gd name="T11" fmla="*/ 20 h 24"/>
                <a:gd name="T12" fmla="*/ 42 w 49"/>
                <a:gd name="T13" fmla="*/ 15 h 24"/>
                <a:gd name="T14" fmla="*/ 47 w 49"/>
                <a:gd name="T15" fmla="*/ 11 h 24"/>
                <a:gd name="T16" fmla="*/ 49 w 49"/>
                <a:gd name="T17" fmla="*/ 6 h 24"/>
                <a:gd name="T18" fmla="*/ 49 w 49"/>
                <a:gd name="T1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9" h="24">
                  <a:moveTo>
                    <a:pt x="0" y="22"/>
                  </a:moveTo>
                  <a:lnTo>
                    <a:pt x="9" y="23"/>
                  </a:lnTo>
                  <a:lnTo>
                    <a:pt x="17" y="24"/>
                  </a:lnTo>
                  <a:lnTo>
                    <a:pt x="25" y="23"/>
                  </a:lnTo>
                  <a:lnTo>
                    <a:pt x="31" y="22"/>
                  </a:lnTo>
                  <a:lnTo>
                    <a:pt x="38" y="20"/>
                  </a:lnTo>
                  <a:lnTo>
                    <a:pt x="42" y="15"/>
                  </a:lnTo>
                  <a:lnTo>
                    <a:pt x="47" y="11"/>
                  </a:lnTo>
                  <a:lnTo>
                    <a:pt x="49" y="6"/>
                  </a:lnTo>
                  <a:lnTo>
                    <a:pt x="4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10" name="Line 1710"/>
            <p:cNvSpPr>
              <a:spLocks noChangeShapeType="1"/>
            </p:cNvSpPr>
            <p:nvPr/>
          </p:nvSpPr>
          <p:spPr bwMode="auto">
            <a:xfrm flipH="1" flipV="1">
              <a:off x="2122" y="3512"/>
              <a:ext cx="23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11" name="Freeform 1711"/>
            <p:cNvSpPr>
              <a:spLocks/>
            </p:cNvSpPr>
            <p:nvPr/>
          </p:nvSpPr>
          <p:spPr bwMode="auto">
            <a:xfrm>
              <a:off x="2106" y="3495"/>
              <a:ext cx="16" cy="17"/>
            </a:xfrm>
            <a:custGeom>
              <a:avLst/>
              <a:gdLst>
                <a:gd name="T0" fmla="*/ 0 w 50"/>
                <a:gd name="T1" fmla="*/ 0 h 48"/>
                <a:gd name="T2" fmla="*/ 1 w 50"/>
                <a:gd name="T3" fmla="*/ 6 h 48"/>
                <a:gd name="T4" fmla="*/ 3 w 50"/>
                <a:gd name="T5" fmla="*/ 13 h 48"/>
                <a:gd name="T6" fmla="*/ 7 w 50"/>
                <a:gd name="T7" fmla="*/ 19 h 48"/>
                <a:gd name="T8" fmla="*/ 12 w 50"/>
                <a:gd name="T9" fmla="*/ 25 h 48"/>
                <a:gd name="T10" fmla="*/ 18 w 50"/>
                <a:gd name="T11" fmla="*/ 31 h 48"/>
                <a:gd name="T12" fmla="*/ 24 w 50"/>
                <a:gd name="T13" fmla="*/ 36 h 48"/>
                <a:gd name="T14" fmla="*/ 32 w 50"/>
                <a:gd name="T15" fmla="*/ 41 h 48"/>
                <a:gd name="T16" fmla="*/ 41 w 50"/>
                <a:gd name="T17" fmla="*/ 45 h 48"/>
                <a:gd name="T18" fmla="*/ 50 w 50"/>
                <a:gd name="T1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0" h="48">
                  <a:moveTo>
                    <a:pt x="0" y="0"/>
                  </a:moveTo>
                  <a:lnTo>
                    <a:pt x="1" y="6"/>
                  </a:lnTo>
                  <a:lnTo>
                    <a:pt x="3" y="13"/>
                  </a:lnTo>
                  <a:lnTo>
                    <a:pt x="7" y="19"/>
                  </a:lnTo>
                  <a:lnTo>
                    <a:pt x="12" y="25"/>
                  </a:lnTo>
                  <a:lnTo>
                    <a:pt x="18" y="31"/>
                  </a:lnTo>
                  <a:lnTo>
                    <a:pt x="24" y="36"/>
                  </a:lnTo>
                  <a:lnTo>
                    <a:pt x="32" y="41"/>
                  </a:lnTo>
                  <a:lnTo>
                    <a:pt x="41" y="45"/>
                  </a:lnTo>
                  <a:lnTo>
                    <a:pt x="50" y="4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12" name="Line 1712"/>
            <p:cNvSpPr>
              <a:spLocks noChangeShapeType="1"/>
            </p:cNvSpPr>
            <p:nvPr/>
          </p:nvSpPr>
          <p:spPr bwMode="auto">
            <a:xfrm flipV="1">
              <a:off x="2106" y="3482"/>
              <a:ext cx="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13" name="Line 1713"/>
            <p:cNvSpPr>
              <a:spLocks noChangeShapeType="1"/>
            </p:cNvSpPr>
            <p:nvPr/>
          </p:nvSpPr>
          <p:spPr bwMode="auto">
            <a:xfrm>
              <a:off x="2469" y="3233"/>
              <a:ext cx="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14" name="Line 1714"/>
            <p:cNvSpPr>
              <a:spLocks noChangeShapeType="1"/>
            </p:cNvSpPr>
            <p:nvPr/>
          </p:nvSpPr>
          <p:spPr bwMode="auto">
            <a:xfrm>
              <a:off x="2469" y="3825"/>
              <a:ext cx="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15" name="Line 1715"/>
            <p:cNvSpPr>
              <a:spLocks noChangeShapeType="1"/>
            </p:cNvSpPr>
            <p:nvPr/>
          </p:nvSpPr>
          <p:spPr bwMode="auto">
            <a:xfrm>
              <a:off x="2180" y="3825"/>
              <a:ext cx="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16" name="Line 1716"/>
            <p:cNvSpPr>
              <a:spLocks noChangeShapeType="1"/>
            </p:cNvSpPr>
            <p:nvPr/>
          </p:nvSpPr>
          <p:spPr bwMode="auto">
            <a:xfrm>
              <a:off x="2826" y="3037"/>
              <a:ext cx="27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17" name="Line 1717"/>
            <p:cNvSpPr>
              <a:spLocks noChangeShapeType="1"/>
            </p:cNvSpPr>
            <p:nvPr/>
          </p:nvSpPr>
          <p:spPr bwMode="auto">
            <a:xfrm>
              <a:off x="2842" y="2844"/>
              <a:ext cx="26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18" name="Line 1718"/>
            <p:cNvSpPr>
              <a:spLocks noChangeShapeType="1"/>
            </p:cNvSpPr>
            <p:nvPr/>
          </p:nvSpPr>
          <p:spPr bwMode="auto">
            <a:xfrm flipV="1">
              <a:off x="3067" y="2897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19" name="Freeform 1719"/>
            <p:cNvSpPr>
              <a:spLocks/>
            </p:cNvSpPr>
            <p:nvPr/>
          </p:nvSpPr>
          <p:spPr bwMode="auto">
            <a:xfrm>
              <a:off x="3058" y="2984"/>
              <a:ext cx="18" cy="53"/>
            </a:xfrm>
            <a:custGeom>
              <a:avLst/>
              <a:gdLst>
                <a:gd name="T0" fmla="*/ 0 w 54"/>
                <a:gd name="T1" fmla="*/ 0 h 161"/>
                <a:gd name="T2" fmla="*/ 54 w 54"/>
                <a:gd name="T3" fmla="*/ 0 h 161"/>
                <a:gd name="T4" fmla="*/ 27 w 54"/>
                <a:gd name="T5" fmla="*/ 161 h 161"/>
                <a:gd name="T6" fmla="*/ 0 w 54"/>
                <a:gd name="T7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161">
                  <a:moveTo>
                    <a:pt x="0" y="0"/>
                  </a:moveTo>
                  <a:lnTo>
                    <a:pt x="54" y="0"/>
                  </a:lnTo>
                  <a:lnTo>
                    <a:pt x="27" y="1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20" name="Freeform 1720"/>
            <p:cNvSpPr>
              <a:spLocks/>
            </p:cNvSpPr>
            <p:nvPr/>
          </p:nvSpPr>
          <p:spPr bwMode="auto">
            <a:xfrm>
              <a:off x="3058" y="2984"/>
              <a:ext cx="18" cy="53"/>
            </a:xfrm>
            <a:custGeom>
              <a:avLst/>
              <a:gdLst>
                <a:gd name="T0" fmla="*/ 0 w 54"/>
                <a:gd name="T1" fmla="*/ 0 h 161"/>
                <a:gd name="T2" fmla="*/ 54 w 54"/>
                <a:gd name="T3" fmla="*/ 0 h 161"/>
                <a:gd name="T4" fmla="*/ 27 w 54"/>
                <a:gd name="T5" fmla="*/ 161 h 161"/>
                <a:gd name="T6" fmla="*/ 0 w 54"/>
                <a:gd name="T7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161">
                  <a:moveTo>
                    <a:pt x="0" y="0"/>
                  </a:moveTo>
                  <a:lnTo>
                    <a:pt x="54" y="0"/>
                  </a:lnTo>
                  <a:lnTo>
                    <a:pt x="27" y="16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21" name="Freeform 1721"/>
            <p:cNvSpPr>
              <a:spLocks/>
            </p:cNvSpPr>
            <p:nvPr/>
          </p:nvSpPr>
          <p:spPr bwMode="auto">
            <a:xfrm>
              <a:off x="3058" y="2844"/>
              <a:ext cx="18" cy="53"/>
            </a:xfrm>
            <a:custGeom>
              <a:avLst/>
              <a:gdLst>
                <a:gd name="T0" fmla="*/ 0 w 54"/>
                <a:gd name="T1" fmla="*/ 161 h 161"/>
                <a:gd name="T2" fmla="*/ 54 w 54"/>
                <a:gd name="T3" fmla="*/ 161 h 161"/>
                <a:gd name="T4" fmla="*/ 27 w 54"/>
                <a:gd name="T5" fmla="*/ 0 h 161"/>
                <a:gd name="T6" fmla="*/ 0 w 54"/>
                <a:gd name="T7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161">
                  <a:moveTo>
                    <a:pt x="0" y="161"/>
                  </a:moveTo>
                  <a:lnTo>
                    <a:pt x="54" y="161"/>
                  </a:lnTo>
                  <a:lnTo>
                    <a:pt x="27" y="0"/>
                  </a:lnTo>
                  <a:lnTo>
                    <a:pt x="0" y="161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22" name="Freeform 1722"/>
            <p:cNvSpPr>
              <a:spLocks/>
            </p:cNvSpPr>
            <p:nvPr/>
          </p:nvSpPr>
          <p:spPr bwMode="auto">
            <a:xfrm>
              <a:off x="3058" y="2844"/>
              <a:ext cx="18" cy="53"/>
            </a:xfrm>
            <a:custGeom>
              <a:avLst/>
              <a:gdLst>
                <a:gd name="T0" fmla="*/ 0 w 54"/>
                <a:gd name="T1" fmla="*/ 161 h 161"/>
                <a:gd name="T2" fmla="*/ 54 w 54"/>
                <a:gd name="T3" fmla="*/ 161 h 161"/>
                <a:gd name="T4" fmla="*/ 27 w 54"/>
                <a:gd name="T5" fmla="*/ 0 h 161"/>
                <a:gd name="T6" fmla="*/ 0 w 54"/>
                <a:gd name="T7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161">
                  <a:moveTo>
                    <a:pt x="0" y="161"/>
                  </a:moveTo>
                  <a:lnTo>
                    <a:pt x="54" y="161"/>
                  </a:lnTo>
                  <a:lnTo>
                    <a:pt x="27" y="0"/>
                  </a:lnTo>
                  <a:lnTo>
                    <a:pt x="0" y="161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23" name="Freeform 1723"/>
            <p:cNvSpPr>
              <a:spLocks/>
            </p:cNvSpPr>
            <p:nvPr/>
          </p:nvSpPr>
          <p:spPr bwMode="auto">
            <a:xfrm>
              <a:off x="2965" y="2975"/>
              <a:ext cx="83" cy="41"/>
            </a:xfrm>
            <a:custGeom>
              <a:avLst/>
              <a:gdLst>
                <a:gd name="T0" fmla="*/ 252 w 252"/>
                <a:gd name="T1" fmla="*/ 126 h 126"/>
                <a:gd name="T2" fmla="*/ 0 w 252"/>
                <a:gd name="T3" fmla="*/ 0 h 126"/>
                <a:gd name="T4" fmla="*/ 252 w 252"/>
                <a:gd name="T5" fmla="*/ 9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2" h="126">
                  <a:moveTo>
                    <a:pt x="252" y="126"/>
                  </a:moveTo>
                  <a:lnTo>
                    <a:pt x="0" y="0"/>
                  </a:lnTo>
                  <a:lnTo>
                    <a:pt x="252" y="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24" name="Line 1724"/>
            <p:cNvSpPr>
              <a:spLocks noChangeShapeType="1"/>
            </p:cNvSpPr>
            <p:nvPr/>
          </p:nvSpPr>
          <p:spPr bwMode="auto">
            <a:xfrm>
              <a:off x="3025" y="2977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25" name="Line 1725"/>
            <p:cNvSpPr>
              <a:spLocks noChangeShapeType="1"/>
            </p:cNvSpPr>
            <p:nvPr/>
          </p:nvSpPr>
          <p:spPr bwMode="auto">
            <a:xfrm flipH="1" flipV="1">
              <a:off x="2965" y="2910"/>
              <a:ext cx="83" cy="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26" name="Freeform 1726"/>
            <p:cNvSpPr>
              <a:spLocks/>
            </p:cNvSpPr>
            <p:nvPr/>
          </p:nvSpPr>
          <p:spPr bwMode="auto">
            <a:xfrm>
              <a:off x="2965" y="2878"/>
              <a:ext cx="14" cy="16"/>
            </a:xfrm>
            <a:custGeom>
              <a:avLst/>
              <a:gdLst>
                <a:gd name="T0" fmla="*/ 0 w 42"/>
                <a:gd name="T1" fmla="*/ 0 h 51"/>
                <a:gd name="T2" fmla="*/ 0 w 42"/>
                <a:gd name="T3" fmla="*/ 7 h 51"/>
                <a:gd name="T4" fmla="*/ 3 w 42"/>
                <a:gd name="T5" fmla="*/ 14 h 51"/>
                <a:gd name="T6" fmla="*/ 7 w 42"/>
                <a:gd name="T7" fmla="*/ 21 h 51"/>
                <a:gd name="T8" fmla="*/ 12 w 42"/>
                <a:gd name="T9" fmla="*/ 28 h 51"/>
                <a:gd name="T10" fmla="*/ 18 w 42"/>
                <a:gd name="T11" fmla="*/ 35 h 51"/>
                <a:gd name="T12" fmla="*/ 25 w 42"/>
                <a:gd name="T13" fmla="*/ 40 h 51"/>
                <a:gd name="T14" fmla="*/ 34 w 42"/>
                <a:gd name="T15" fmla="*/ 46 h 51"/>
                <a:gd name="T16" fmla="*/ 42 w 42"/>
                <a:gd name="T17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51">
                  <a:moveTo>
                    <a:pt x="0" y="0"/>
                  </a:moveTo>
                  <a:lnTo>
                    <a:pt x="0" y="7"/>
                  </a:lnTo>
                  <a:lnTo>
                    <a:pt x="3" y="14"/>
                  </a:lnTo>
                  <a:lnTo>
                    <a:pt x="7" y="21"/>
                  </a:lnTo>
                  <a:lnTo>
                    <a:pt x="12" y="28"/>
                  </a:lnTo>
                  <a:lnTo>
                    <a:pt x="18" y="35"/>
                  </a:lnTo>
                  <a:lnTo>
                    <a:pt x="25" y="40"/>
                  </a:lnTo>
                  <a:lnTo>
                    <a:pt x="34" y="46"/>
                  </a:lnTo>
                  <a:lnTo>
                    <a:pt x="42" y="5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27" name="Freeform 1727"/>
            <p:cNvSpPr>
              <a:spLocks/>
            </p:cNvSpPr>
            <p:nvPr/>
          </p:nvSpPr>
          <p:spPr bwMode="auto">
            <a:xfrm>
              <a:off x="2965" y="2869"/>
              <a:ext cx="28" cy="9"/>
            </a:xfrm>
            <a:custGeom>
              <a:avLst/>
              <a:gdLst>
                <a:gd name="T0" fmla="*/ 86 w 86"/>
                <a:gd name="T1" fmla="*/ 16 h 27"/>
                <a:gd name="T2" fmla="*/ 78 w 86"/>
                <a:gd name="T3" fmla="*/ 12 h 27"/>
                <a:gd name="T4" fmla="*/ 70 w 86"/>
                <a:gd name="T5" fmla="*/ 8 h 27"/>
                <a:gd name="T6" fmla="*/ 61 w 86"/>
                <a:gd name="T7" fmla="*/ 4 h 27"/>
                <a:gd name="T8" fmla="*/ 54 w 86"/>
                <a:gd name="T9" fmla="*/ 2 h 27"/>
                <a:gd name="T10" fmla="*/ 45 w 86"/>
                <a:gd name="T11" fmla="*/ 1 h 27"/>
                <a:gd name="T12" fmla="*/ 37 w 86"/>
                <a:gd name="T13" fmla="*/ 0 h 27"/>
                <a:gd name="T14" fmla="*/ 29 w 86"/>
                <a:gd name="T15" fmla="*/ 1 h 27"/>
                <a:gd name="T16" fmla="*/ 21 w 86"/>
                <a:gd name="T17" fmla="*/ 2 h 27"/>
                <a:gd name="T18" fmla="*/ 16 w 86"/>
                <a:gd name="T19" fmla="*/ 4 h 27"/>
                <a:gd name="T20" fmla="*/ 10 w 86"/>
                <a:gd name="T21" fmla="*/ 8 h 27"/>
                <a:gd name="T22" fmla="*/ 6 w 86"/>
                <a:gd name="T23" fmla="*/ 12 h 27"/>
                <a:gd name="T24" fmla="*/ 3 w 86"/>
                <a:gd name="T25" fmla="*/ 16 h 27"/>
                <a:gd name="T26" fmla="*/ 0 w 86"/>
                <a:gd name="T27" fmla="*/ 22 h 27"/>
                <a:gd name="T28" fmla="*/ 0 w 86"/>
                <a:gd name="T29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6" h="27">
                  <a:moveTo>
                    <a:pt x="86" y="16"/>
                  </a:moveTo>
                  <a:lnTo>
                    <a:pt x="78" y="12"/>
                  </a:lnTo>
                  <a:lnTo>
                    <a:pt x="70" y="8"/>
                  </a:lnTo>
                  <a:lnTo>
                    <a:pt x="61" y="4"/>
                  </a:lnTo>
                  <a:lnTo>
                    <a:pt x="54" y="2"/>
                  </a:lnTo>
                  <a:lnTo>
                    <a:pt x="45" y="1"/>
                  </a:lnTo>
                  <a:lnTo>
                    <a:pt x="37" y="0"/>
                  </a:lnTo>
                  <a:lnTo>
                    <a:pt x="29" y="1"/>
                  </a:lnTo>
                  <a:lnTo>
                    <a:pt x="21" y="2"/>
                  </a:lnTo>
                  <a:lnTo>
                    <a:pt x="16" y="4"/>
                  </a:lnTo>
                  <a:lnTo>
                    <a:pt x="10" y="8"/>
                  </a:lnTo>
                  <a:lnTo>
                    <a:pt x="6" y="12"/>
                  </a:lnTo>
                  <a:lnTo>
                    <a:pt x="3" y="16"/>
                  </a:lnTo>
                  <a:lnTo>
                    <a:pt x="0" y="22"/>
                  </a:lnTo>
                  <a:lnTo>
                    <a:pt x="0" y="2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28" name="Freeform 1728"/>
            <p:cNvSpPr>
              <a:spLocks/>
            </p:cNvSpPr>
            <p:nvPr/>
          </p:nvSpPr>
          <p:spPr bwMode="auto">
            <a:xfrm>
              <a:off x="2993" y="2874"/>
              <a:ext cx="55" cy="39"/>
            </a:xfrm>
            <a:custGeom>
              <a:avLst/>
              <a:gdLst>
                <a:gd name="T0" fmla="*/ 0 w 166"/>
                <a:gd name="T1" fmla="*/ 0 h 118"/>
                <a:gd name="T2" fmla="*/ 166 w 166"/>
                <a:gd name="T3" fmla="*/ 118 h 118"/>
                <a:gd name="T4" fmla="*/ 166 w 166"/>
                <a:gd name="T5" fmla="*/ 4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6" h="118">
                  <a:moveTo>
                    <a:pt x="0" y="0"/>
                  </a:moveTo>
                  <a:lnTo>
                    <a:pt x="166" y="118"/>
                  </a:lnTo>
                  <a:lnTo>
                    <a:pt x="166" y="4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29" name="Line 1729"/>
            <p:cNvSpPr>
              <a:spLocks noChangeShapeType="1"/>
            </p:cNvSpPr>
            <p:nvPr/>
          </p:nvSpPr>
          <p:spPr bwMode="auto">
            <a:xfrm>
              <a:off x="2826" y="3037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30" name="Line 1730"/>
            <p:cNvSpPr>
              <a:spLocks noChangeShapeType="1"/>
            </p:cNvSpPr>
            <p:nvPr/>
          </p:nvSpPr>
          <p:spPr bwMode="auto">
            <a:xfrm>
              <a:off x="2842" y="2844"/>
              <a:ext cx="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31" name="Line 1731"/>
            <p:cNvSpPr>
              <a:spLocks noChangeShapeType="1"/>
            </p:cNvSpPr>
            <p:nvPr/>
          </p:nvSpPr>
          <p:spPr bwMode="auto">
            <a:xfrm>
              <a:off x="3067" y="2844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32" name="Line 1732"/>
            <p:cNvSpPr>
              <a:spLocks noChangeShapeType="1"/>
            </p:cNvSpPr>
            <p:nvPr/>
          </p:nvSpPr>
          <p:spPr bwMode="auto">
            <a:xfrm flipV="1">
              <a:off x="2657" y="2715"/>
              <a:ext cx="0" cy="1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33" name="Line 1733"/>
            <p:cNvSpPr>
              <a:spLocks noChangeShapeType="1"/>
            </p:cNvSpPr>
            <p:nvPr/>
          </p:nvSpPr>
          <p:spPr bwMode="auto">
            <a:xfrm flipV="1">
              <a:off x="2861" y="2715"/>
              <a:ext cx="0" cy="1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34" name="Line 1734"/>
            <p:cNvSpPr>
              <a:spLocks noChangeShapeType="1"/>
            </p:cNvSpPr>
            <p:nvPr/>
          </p:nvSpPr>
          <p:spPr bwMode="auto">
            <a:xfrm>
              <a:off x="2710" y="2749"/>
              <a:ext cx="9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35" name="Freeform 1735"/>
            <p:cNvSpPr>
              <a:spLocks/>
            </p:cNvSpPr>
            <p:nvPr/>
          </p:nvSpPr>
          <p:spPr bwMode="auto">
            <a:xfrm>
              <a:off x="2657" y="2740"/>
              <a:ext cx="53" cy="18"/>
            </a:xfrm>
            <a:custGeom>
              <a:avLst/>
              <a:gdLst>
                <a:gd name="T0" fmla="*/ 161 w 161"/>
                <a:gd name="T1" fmla="*/ 0 h 54"/>
                <a:gd name="T2" fmla="*/ 161 w 161"/>
                <a:gd name="T3" fmla="*/ 54 h 54"/>
                <a:gd name="T4" fmla="*/ 0 w 161"/>
                <a:gd name="T5" fmla="*/ 27 h 54"/>
                <a:gd name="T6" fmla="*/ 161 w 161"/>
                <a:gd name="T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1" h="54">
                  <a:moveTo>
                    <a:pt x="161" y="0"/>
                  </a:moveTo>
                  <a:lnTo>
                    <a:pt x="161" y="54"/>
                  </a:lnTo>
                  <a:lnTo>
                    <a:pt x="0" y="27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36" name="Freeform 1736"/>
            <p:cNvSpPr>
              <a:spLocks/>
            </p:cNvSpPr>
            <p:nvPr/>
          </p:nvSpPr>
          <p:spPr bwMode="auto">
            <a:xfrm>
              <a:off x="2657" y="2740"/>
              <a:ext cx="53" cy="18"/>
            </a:xfrm>
            <a:custGeom>
              <a:avLst/>
              <a:gdLst>
                <a:gd name="T0" fmla="*/ 161 w 161"/>
                <a:gd name="T1" fmla="*/ 0 h 54"/>
                <a:gd name="T2" fmla="*/ 161 w 161"/>
                <a:gd name="T3" fmla="*/ 54 h 54"/>
                <a:gd name="T4" fmla="*/ 0 w 161"/>
                <a:gd name="T5" fmla="*/ 27 h 54"/>
                <a:gd name="T6" fmla="*/ 161 w 161"/>
                <a:gd name="T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1" h="54">
                  <a:moveTo>
                    <a:pt x="161" y="0"/>
                  </a:moveTo>
                  <a:lnTo>
                    <a:pt x="161" y="54"/>
                  </a:lnTo>
                  <a:lnTo>
                    <a:pt x="0" y="27"/>
                  </a:lnTo>
                  <a:lnTo>
                    <a:pt x="161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37" name="Freeform 1737"/>
            <p:cNvSpPr>
              <a:spLocks/>
            </p:cNvSpPr>
            <p:nvPr/>
          </p:nvSpPr>
          <p:spPr bwMode="auto">
            <a:xfrm>
              <a:off x="2808" y="2740"/>
              <a:ext cx="53" cy="18"/>
            </a:xfrm>
            <a:custGeom>
              <a:avLst/>
              <a:gdLst>
                <a:gd name="T0" fmla="*/ 0 w 161"/>
                <a:gd name="T1" fmla="*/ 0 h 54"/>
                <a:gd name="T2" fmla="*/ 0 w 161"/>
                <a:gd name="T3" fmla="*/ 54 h 54"/>
                <a:gd name="T4" fmla="*/ 161 w 161"/>
                <a:gd name="T5" fmla="*/ 27 h 54"/>
                <a:gd name="T6" fmla="*/ 0 w 161"/>
                <a:gd name="T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1" h="54">
                  <a:moveTo>
                    <a:pt x="0" y="0"/>
                  </a:moveTo>
                  <a:lnTo>
                    <a:pt x="0" y="54"/>
                  </a:lnTo>
                  <a:lnTo>
                    <a:pt x="161" y="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38" name="Freeform 1738"/>
            <p:cNvSpPr>
              <a:spLocks/>
            </p:cNvSpPr>
            <p:nvPr/>
          </p:nvSpPr>
          <p:spPr bwMode="auto">
            <a:xfrm>
              <a:off x="2808" y="2740"/>
              <a:ext cx="53" cy="18"/>
            </a:xfrm>
            <a:custGeom>
              <a:avLst/>
              <a:gdLst>
                <a:gd name="T0" fmla="*/ 0 w 161"/>
                <a:gd name="T1" fmla="*/ 0 h 54"/>
                <a:gd name="T2" fmla="*/ 0 w 161"/>
                <a:gd name="T3" fmla="*/ 54 h 54"/>
                <a:gd name="T4" fmla="*/ 161 w 161"/>
                <a:gd name="T5" fmla="*/ 27 h 54"/>
                <a:gd name="T6" fmla="*/ 0 w 161"/>
                <a:gd name="T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1" h="54">
                  <a:moveTo>
                    <a:pt x="0" y="0"/>
                  </a:moveTo>
                  <a:lnTo>
                    <a:pt x="0" y="54"/>
                  </a:lnTo>
                  <a:lnTo>
                    <a:pt x="161" y="27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39" name="Line 1739"/>
            <p:cNvSpPr>
              <a:spLocks noChangeShapeType="1"/>
            </p:cNvSpPr>
            <p:nvPr/>
          </p:nvSpPr>
          <p:spPr bwMode="auto">
            <a:xfrm flipV="1">
              <a:off x="2696" y="2648"/>
              <a:ext cx="21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40" name="Line 1740"/>
            <p:cNvSpPr>
              <a:spLocks noChangeShapeType="1"/>
            </p:cNvSpPr>
            <p:nvPr/>
          </p:nvSpPr>
          <p:spPr bwMode="auto">
            <a:xfrm>
              <a:off x="2701" y="2648"/>
              <a:ext cx="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41" name="Line 1741"/>
            <p:cNvSpPr>
              <a:spLocks noChangeShapeType="1"/>
            </p:cNvSpPr>
            <p:nvPr/>
          </p:nvSpPr>
          <p:spPr bwMode="auto">
            <a:xfrm flipV="1">
              <a:off x="2731" y="2648"/>
              <a:ext cx="49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42" name="Freeform 1742"/>
            <p:cNvSpPr>
              <a:spLocks/>
            </p:cNvSpPr>
            <p:nvPr/>
          </p:nvSpPr>
          <p:spPr bwMode="auto">
            <a:xfrm>
              <a:off x="2796" y="2648"/>
              <a:ext cx="16" cy="14"/>
            </a:xfrm>
            <a:custGeom>
              <a:avLst/>
              <a:gdLst>
                <a:gd name="T0" fmla="*/ 49 w 49"/>
                <a:gd name="T1" fmla="*/ 0 h 42"/>
                <a:gd name="T2" fmla="*/ 46 w 49"/>
                <a:gd name="T3" fmla="*/ 0 h 42"/>
                <a:gd name="T4" fmla="*/ 44 w 49"/>
                <a:gd name="T5" fmla="*/ 1 h 42"/>
                <a:gd name="T6" fmla="*/ 40 w 49"/>
                <a:gd name="T7" fmla="*/ 1 h 42"/>
                <a:gd name="T8" fmla="*/ 37 w 49"/>
                <a:gd name="T9" fmla="*/ 2 h 42"/>
                <a:gd name="T10" fmla="*/ 34 w 49"/>
                <a:gd name="T11" fmla="*/ 3 h 42"/>
                <a:gd name="T12" fmla="*/ 30 w 49"/>
                <a:gd name="T13" fmla="*/ 6 h 42"/>
                <a:gd name="T14" fmla="*/ 28 w 49"/>
                <a:gd name="T15" fmla="*/ 7 h 42"/>
                <a:gd name="T16" fmla="*/ 25 w 49"/>
                <a:gd name="T17" fmla="*/ 9 h 42"/>
                <a:gd name="T18" fmla="*/ 22 w 49"/>
                <a:gd name="T19" fmla="*/ 11 h 42"/>
                <a:gd name="T20" fmla="*/ 18 w 49"/>
                <a:gd name="T21" fmla="*/ 14 h 42"/>
                <a:gd name="T22" fmla="*/ 16 w 49"/>
                <a:gd name="T23" fmla="*/ 17 h 42"/>
                <a:gd name="T24" fmla="*/ 13 w 49"/>
                <a:gd name="T25" fmla="*/ 20 h 42"/>
                <a:gd name="T26" fmla="*/ 11 w 49"/>
                <a:gd name="T27" fmla="*/ 23 h 42"/>
                <a:gd name="T28" fmla="*/ 7 w 49"/>
                <a:gd name="T29" fmla="*/ 27 h 42"/>
                <a:gd name="T30" fmla="*/ 5 w 49"/>
                <a:gd name="T31" fmla="*/ 31 h 42"/>
                <a:gd name="T32" fmla="*/ 3 w 49"/>
                <a:gd name="T33" fmla="*/ 34 h 42"/>
                <a:gd name="T34" fmla="*/ 1 w 49"/>
                <a:gd name="T35" fmla="*/ 38 h 42"/>
                <a:gd name="T36" fmla="*/ 0 w 49"/>
                <a:gd name="T37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" h="42">
                  <a:moveTo>
                    <a:pt x="49" y="0"/>
                  </a:moveTo>
                  <a:lnTo>
                    <a:pt x="46" y="0"/>
                  </a:lnTo>
                  <a:lnTo>
                    <a:pt x="44" y="1"/>
                  </a:lnTo>
                  <a:lnTo>
                    <a:pt x="40" y="1"/>
                  </a:lnTo>
                  <a:lnTo>
                    <a:pt x="37" y="2"/>
                  </a:lnTo>
                  <a:lnTo>
                    <a:pt x="34" y="3"/>
                  </a:lnTo>
                  <a:lnTo>
                    <a:pt x="30" y="6"/>
                  </a:lnTo>
                  <a:lnTo>
                    <a:pt x="28" y="7"/>
                  </a:lnTo>
                  <a:lnTo>
                    <a:pt x="25" y="9"/>
                  </a:lnTo>
                  <a:lnTo>
                    <a:pt x="22" y="11"/>
                  </a:lnTo>
                  <a:lnTo>
                    <a:pt x="18" y="14"/>
                  </a:lnTo>
                  <a:lnTo>
                    <a:pt x="16" y="17"/>
                  </a:lnTo>
                  <a:lnTo>
                    <a:pt x="13" y="20"/>
                  </a:lnTo>
                  <a:lnTo>
                    <a:pt x="11" y="23"/>
                  </a:lnTo>
                  <a:lnTo>
                    <a:pt x="7" y="27"/>
                  </a:lnTo>
                  <a:lnTo>
                    <a:pt x="5" y="31"/>
                  </a:lnTo>
                  <a:lnTo>
                    <a:pt x="3" y="34"/>
                  </a:lnTo>
                  <a:lnTo>
                    <a:pt x="1" y="38"/>
                  </a:lnTo>
                  <a:lnTo>
                    <a:pt x="0" y="4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43" name="Freeform 1743"/>
            <p:cNvSpPr>
              <a:spLocks/>
            </p:cNvSpPr>
            <p:nvPr/>
          </p:nvSpPr>
          <p:spPr bwMode="auto">
            <a:xfrm>
              <a:off x="2812" y="2648"/>
              <a:ext cx="9" cy="28"/>
            </a:xfrm>
            <a:custGeom>
              <a:avLst/>
              <a:gdLst>
                <a:gd name="T0" fmla="*/ 11 w 28"/>
                <a:gd name="T1" fmla="*/ 85 h 85"/>
                <a:gd name="T2" fmla="*/ 14 w 28"/>
                <a:gd name="T3" fmla="*/ 82 h 85"/>
                <a:gd name="T4" fmla="*/ 16 w 28"/>
                <a:gd name="T5" fmla="*/ 78 h 85"/>
                <a:gd name="T6" fmla="*/ 17 w 28"/>
                <a:gd name="T7" fmla="*/ 75 h 85"/>
                <a:gd name="T8" fmla="*/ 19 w 28"/>
                <a:gd name="T9" fmla="*/ 71 h 85"/>
                <a:gd name="T10" fmla="*/ 21 w 28"/>
                <a:gd name="T11" fmla="*/ 67 h 85"/>
                <a:gd name="T12" fmla="*/ 22 w 28"/>
                <a:gd name="T13" fmla="*/ 63 h 85"/>
                <a:gd name="T14" fmla="*/ 23 w 28"/>
                <a:gd name="T15" fmla="*/ 60 h 85"/>
                <a:gd name="T16" fmla="*/ 25 w 28"/>
                <a:gd name="T17" fmla="*/ 55 h 85"/>
                <a:gd name="T18" fmla="*/ 26 w 28"/>
                <a:gd name="T19" fmla="*/ 51 h 85"/>
                <a:gd name="T20" fmla="*/ 27 w 28"/>
                <a:gd name="T21" fmla="*/ 48 h 85"/>
                <a:gd name="T22" fmla="*/ 27 w 28"/>
                <a:gd name="T23" fmla="*/ 43 h 85"/>
                <a:gd name="T24" fmla="*/ 28 w 28"/>
                <a:gd name="T25" fmla="*/ 40 h 85"/>
                <a:gd name="T26" fmla="*/ 28 w 28"/>
                <a:gd name="T27" fmla="*/ 35 h 85"/>
                <a:gd name="T28" fmla="*/ 28 w 28"/>
                <a:gd name="T29" fmla="*/ 32 h 85"/>
                <a:gd name="T30" fmla="*/ 27 w 28"/>
                <a:gd name="T31" fmla="*/ 29 h 85"/>
                <a:gd name="T32" fmla="*/ 27 w 28"/>
                <a:gd name="T33" fmla="*/ 25 h 85"/>
                <a:gd name="T34" fmla="*/ 26 w 28"/>
                <a:gd name="T35" fmla="*/ 22 h 85"/>
                <a:gd name="T36" fmla="*/ 25 w 28"/>
                <a:gd name="T37" fmla="*/ 19 h 85"/>
                <a:gd name="T38" fmla="*/ 23 w 28"/>
                <a:gd name="T39" fmla="*/ 17 h 85"/>
                <a:gd name="T40" fmla="*/ 22 w 28"/>
                <a:gd name="T41" fmla="*/ 13 h 85"/>
                <a:gd name="T42" fmla="*/ 21 w 28"/>
                <a:gd name="T43" fmla="*/ 11 h 85"/>
                <a:gd name="T44" fmla="*/ 19 w 28"/>
                <a:gd name="T45" fmla="*/ 9 h 85"/>
                <a:gd name="T46" fmla="*/ 17 w 28"/>
                <a:gd name="T47" fmla="*/ 7 h 85"/>
                <a:gd name="T48" fmla="*/ 16 w 28"/>
                <a:gd name="T49" fmla="*/ 4 h 85"/>
                <a:gd name="T50" fmla="*/ 14 w 28"/>
                <a:gd name="T51" fmla="*/ 3 h 85"/>
                <a:gd name="T52" fmla="*/ 11 w 28"/>
                <a:gd name="T53" fmla="*/ 2 h 85"/>
                <a:gd name="T54" fmla="*/ 8 w 28"/>
                <a:gd name="T55" fmla="*/ 1 h 85"/>
                <a:gd name="T56" fmla="*/ 6 w 28"/>
                <a:gd name="T57" fmla="*/ 1 h 85"/>
                <a:gd name="T58" fmla="*/ 4 w 28"/>
                <a:gd name="T59" fmla="*/ 0 h 85"/>
                <a:gd name="T60" fmla="*/ 0 w 28"/>
                <a:gd name="T61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8" h="85">
                  <a:moveTo>
                    <a:pt x="11" y="85"/>
                  </a:moveTo>
                  <a:lnTo>
                    <a:pt x="14" y="82"/>
                  </a:lnTo>
                  <a:lnTo>
                    <a:pt x="16" y="78"/>
                  </a:lnTo>
                  <a:lnTo>
                    <a:pt x="17" y="75"/>
                  </a:lnTo>
                  <a:lnTo>
                    <a:pt x="19" y="71"/>
                  </a:lnTo>
                  <a:lnTo>
                    <a:pt x="21" y="67"/>
                  </a:lnTo>
                  <a:lnTo>
                    <a:pt x="22" y="63"/>
                  </a:lnTo>
                  <a:lnTo>
                    <a:pt x="23" y="60"/>
                  </a:lnTo>
                  <a:lnTo>
                    <a:pt x="25" y="55"/>
                  </a:lnTo>
                  <a:lnTo>
                    <a:pt x="26" y="51"/>
                  </a:lnTo>
                  <a:lnTo>
                    <a:pt x="27" y="48"/>
                  </a:lnTo>
                  <a:lnTo>
                    <a:pt x="27" y="43"/>
                  </a:lnTo>
                  <a:lnTo>
                    <a:pt x="28" y="40"/>
                  </a:lnTo>
                  <a:lnTo>
                    <a:pt x="28" y="35"/>
                  </a:lnTo>
                  <a:lnTo>
                    <a:pt x="28" y="32"/>
                  </a:lnTo>
                  <a:lnTo>
                    <a:pt x="27" y="29"/>
                  </a:lnTo>
                  <a:lnTo>
                    <a:pt x="27" y="25"/>
                  </a:lnTo>
                  <a:lnTo>
                    <a:pt x="26" y="22"/>
                  </a:lnTo>
                  <a:lnTo>
                    <a:pt x="25" y="19"/>
                  </a:lnTo>
                  <a:lnTo>
                    <a:pt x="23" y="17"/>
                  </a:lnTo>
                  <a:lnTo>
                    <a:pt x="22" y="13"/>
                  </a:lnTo>
                  <a:lnTo>
                    <a:pt x="21" y="11"/>
                  </a:lnTo>
                  <a:lnTo>
                    <a:pt x="19" y="9"/>
                  </a:lnTo>
                  <a:lnTo>
                    <a:pt x="17" y="7"/>
                  </a:lnTo>
                  <a:lnTo>
                    <a:pt x="16" y="4"/>
                  </a:lnTo>
                  <a:lnTo>
                    <a:pt x="14" y="3"/>
                  </a:lnTo>
                  <a:lnTo>
                    <a:pt x="11" y="2"/>
                  </a:lnTo>
                  <a:lnTo>
                    <a:pt x="8" y="1"/>
                  </a:lnTo>
                  <a:lnTo>
                    <a:pt x="6" y="1"/>
                  </a:lnTo>
                  <a:lnTo>
                    <a:pt x="4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44" name="Freeform 1744"/>
            <p:cNvSpPr>
              <a:spLocks/>
            </p:cNvSpPr>
            <p:nvPr/>
          </p:nvSpPr>
          <p:spPr bwMode="auto">
            <a:xfrm>
              <a:off x="2777" y="2676"/>
              <a:ext cx="38" cy="55"/>
            </a:xfrm>
            <a:custGeom>
              <a:avLst/>
              <a:gdLst>
                <a:gd name="T0" fmla="*/ 117 w 117"/>
                <a:gd name="T1" fmla="*/ 0 h 167"/>
                <a:gd name="T2" fmla="*/ 0 w 117"/>
                <a:gd name="T3" fmla="*/ 167 h 167"/>
                <a:gd name="T4" fmla="*/ 79 w 117"/>
                <a:gd name="T5" fmla="*/ 167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7" h="167">
                  <a:moveTo>
                    <a:pt x="117" y="0"/>
                  </a:moveTo>
                  <a:lnTo>
                    <a:pt x="0" y="167"/>
                  </a:lnTo>
                  <a:lnTo>
                    <a:pt x="79" y="16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45" name="Line 1745"/>
            <p:cNvSpPr>
              <a:spLocks noChangeShapeType="1"/>
            </p:cNvSpPr>
            <p:nvPr/>
          </p:nvSpPr>
          <p:spPr bwMode="auto">
            <a:xfrm>
              <a:off x="2657" y="2881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46" name="Line 1746"/>
            <p:cNvSpPr>
              <a:spLocks noChangeShapeType="1"/>
            </p:cNvSpPr>
            <p:nvPr/>
          </p:nvSpPr>
          <p:spPr bwMode="auto">
            <a:xfrm>
              <a:off x="2861" y="2862"/>
              <a:ext cx="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47" name="Line 1747"/>
            <p:cNvSpPr>
              <a:spLocks noChangeShapeType="1"/>
            </p:cNvSpPr>
            <p:nvPr/>
          </p:nvSpPr>
          <p:spPr bwMode="auto">
            <a:xfrm>
              <a:off x="2861" y="2749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48" name="Line 1748"/>
            <p:cNvSpPr>
              <a:spLocks noChangeShapeType="1"/>
            </p:cNvSpPr>
            <p:nvPr/>
          </p:nvSpPr>
          <p:spPr bwMode="auto">
            <a:xfrm flipV="1">
              <a:off x="2451" y="2572"/>
              <a:ext cx="0" cy="2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49" name="Line 1749"/>
            <p:cNvSpPr>
              <a:spLocks noChangeShapeType="1"/>
            </p:cNvSpPr>
            <p:nvPr/>
          </p:nvSpPr>
          <p:spPr bwMode="auto">
            <a:xfrm flipV="1">
              <a:off x="2861" y="2572"/>
              <a:ext cx="0" cy="2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50" name="Line 1750"/>
            <p:cNvSpPr>
              <a:spLocks noChangeShapeType="1"/>
            </p:cNvSpPr>
            <p:nvPr/>
          </p:nvSpPr>
          <p:spPr bwMode="auto">
            <a:xfrm>
              <a:off x="2504" y="2609"/>
              <a:ext cx="30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51" name="Freeform 1751"/>
            <p:cNvSpPr>
              <a:spLocks/>
            </p:cNvSpPr>
            <p:nvPr/>
          </p:nvSpPr>
          <p:spPr bwMode="auto">
            <a:xfrm>
              <a:off x="2451" y="2600"/>
              <a:ext cx="53" cy="18"/>
            </a:xfrm>
            <a:custGeom>
              <a:avLst/>
              <a:gdLst>
                <a:gd name="T0" fmla="*/ 161 w 161"/>
                <a:gd name="T1" fmla="*/ 0 h 54"/>
                <a:gd name="T2" fmla="*/ 161 w 161"/>
                <a:gd name="T3" fmla="*/ 54 h 54"/>
                <a:gd name="T4" fmla="*/ 0 w 161"/>
                <a:gd name="T5" fmla="*/ 26 h 54"/>
                <a:gd name="T6" fmla="*/ 161 w 161"/>
                <a:gd name="T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1" h="54">
                  <a:moveTo>
                    <a:pt x="161" y="0"/>
                  </a:moveTo>
                  <a:lnTo>
                    <a:pt x="161" y="54"/>
                  </a:lnTo>
                  <a:lnTo>
                    <a:pt x="0" y="26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52" name="Freeform 1752"/>
            <p:cNvSpPr>
              <a:spLocks/>
            </p:cNvSpPr>
            <p:nvPr/>
          </p:nvSpPr>
          <p:spPr bwMode="auto">
            <a:xfrm>
              <a:off x="2451" y="2600"/>
              <a:ext cx="53" cy="18"/>
            </a:xfrm>
            <a:custGeom>
              <a:avLst/>
              <a:gdLst>
                <a:gd name="T0" fmla="*/ 161 w 161"/>
                <a:gd name="T1" fmla="*/ 0 h 54"/>
                <a:gd name="T2" fmla="*/ 161 w 161"/>
                <a:gd name="T3" fmla="*/ 54 h 54"/>
                <a:gd name="T4" fmla="*/ 0 w 161"/>
                <a:gd name="T5" fmla="*/ 26 h 54"/>
                <a:gd name="T6" fmla="*/ 161 w 161"/>
                <a:gd name="T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1" h="54">
                  <a:moveTo>
                    <a:pt x="161" y="0"/>
                  </a:moveTo>
                  <a:lnTo>
                    <a:pt x="161" y="54"/>
                  </a:lnTo>
                  <a:lnTo>
                    <a:pt x="0" y="26"/>
                  </a:lnTo>
                  <a:lnTo>
                    <a:pt x="161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53" name="Freeform 1753"/>
            <p:cNvSpPr>
              <a:spLocks/>
            </p:cNvSpPr>
            <p:nvPr/>
          </p:nvSpPr>
          <p:spPr bwMode="auto">
            <a:xfrm>
              <a:off x="2808" y="2600"/>
              <a:ext cx="53" cy="18"/>
            </a:xfrm>
            <a:custGeom>
              <a:avLst/>
              <a:gdLst>
                <a:gd name="T0" fmla="*/ 0 w 161"/>
                <a:gd name="T1" fmla="*/ 0 h 54"/>
                <a:gd name="T2" fmla="*/ 0 w 161"/>
                <a:gd name="T3" fmla="*/ 54 h 54"/>
                <a:gd name="T4" fmla="*/ 161 w 161"/>
                <a:gd name="T5" fmla="*/ 26 h 54"/>
                <a:gd name="T6" fmla="*/ 0 w 161"/>
                <a:gd name="T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1" h="54">
                  <a:moveTo>
                    <a:pt x="0" y="0"/>
                  </a:moveTo>
                  <a:lnTo>
                    <a:pt x="0" y="54"/>
                  </a:lnTo>
                  <a:lnTo>
                    <a:pt x="161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54" name="Freeform 1754"/>
            <p:cNvSpPr>
              <a:spLocks/>
            </p:cNvSpPr>
            <p:nvPr/>
          </p:nvSpPr>
          <p:spPr bwMode="auto">
            <a:xfrm>
              <a:off x="2808" y="2600"/>
              <a:ext cx="53" cy="18"/>
            </a:xfrm>
            <a:custGeom>
              <a:avLst/>
              <a:gdLst>
                <a:gd name="T0" fmla="*/ 0 w 161"/>
                <a:gd name="T1" fmla="*/ 0 h 54"/>
                <a:gd name="T2" fmla="*/ 0 w 161"/>
                <a:gd name="T3" fmla="*/ 54 h 54"/>
                <a:gd name="T4" fmla="*/ 161 w 161"/>
                <a:gd name="T5" fmla="*/ 26 h 54"/>
                <a:gd name="T6" fmla="*/ 0 w 161"/>
                <a:gd name="T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1" h="54">
                  <a:moveTo>
                    <a:pt x="0" y="0"/>
                  </a:moveTo>
                  <a:lnTo>
                    <a:pt x="0" y="54"/>
                  </a:lnTo>
                  <a:lnTo>
                    <a:pt x="161" y="2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55" name="Line 1755"/>
            <p:cNvSpPr>
              <a:spLocks noChangeShapeType="1"/>
            </p:cNvSpPr>
            <p:nvPr/>
          </p:nvSpPr>
          <p:spPr bwMode="auto">
            <a:xfrm flipV="1">
              <a:off x="2636" y="2507"/>
              <a:ext cx="23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56" name="Line 1756"/>
            <p:cNvSpPr>
              <a:spLocks noChangeShapeType="1"/>
            </p:cNvSpPr>
            <p:nvPr/>
          </p:nvSpPr>
          <p:spPr bwMode="auto">
            <a:xfrm>
              <a:off x="2643" y="2507"/>
              <a:ext cx="3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57" name="Line 1757"/>
            <p:cNvSpPr>
              <a:spLocks noChangeShapeType="1"/>
            </p:cNvSpPr>
            <p:nvPr/>
          </p:nvSpPr>
          <p:spPr bwMode="auto">
            <a:xfrm>
              <a:off x="2451" y="2862"/>
              <a:ext cx="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58" name="Line 1758"/>
            <p:cNvSpPr>
              <a:spLocks noChangeShapeType="1"/>
            </p:cNvSpPr>
            <p:nvPr/>
          </p:nvSpPr>
          <p:spPr bwMode="auto">
            <a:xfrm>
              <a:off x="2861" y="2862"/>
              <a:ext cx="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59" name="Line 1759"/>
            <p:cNvSpPr>
              <a:spLocks noChangeShapeType="1"/>
            </p:cNvSpPr>
            <p:nvPr/>
          </p:nvSpPr>
          <p:spPr bwMode="auto">
            <a:xfrm>
              <a:off x="2861" y="2609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60" name="Line 1760"/>
            <p:cNvSpPr>
              <a:spLocks noChangeShapeType="1"/>
            </p:cNvSpPr>
            <p:nvPr/>
          </p:nvSpPr>
          <p:spPr bwMode="auto">
            <a:xfrm flipH="1">
              <a:off x="2145" y="3233"/>
              <a:ext cx="3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61" name="Line 1761"/>
            <p:cNvSpPr>
              <a:spLocks noChangeShapeType="1"/>
            </p:cNvSpPr>
            <p:nvPr/>
          </p:nvSpPr>
          <p:spPr bwMode="auto">
            <a:xfrm flipH="1">
              <a:off x="2145" y="2844"/>
              <a:ext cx="3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62" name="Line 1762"/>
            <p:cNvSpPr>
              <a:spLocks noChangeShapeType="1"/>
            </p:cNvSpPr>
            <p:nvPr/>
          </p:nvSpPr>
          <p:spPr bwMode="auto">
            <a:xfrm flipV="1">
              <a:off x="2180" y="2897"/>
              <a:ext cx="0" cy="2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63" name="Freeform 1763"/>
            <p:cNvSpPr>
              <a:spLocks/>
            </p:cNvSpPr>
            <p:nvPr/>
          </p:nvSpPr>
          <p:spPr bwMode="auto">
            <a:xfrm>
              <a:off x="2173" y="3180"/>
              <a:ext cx="16" cy="53"/>
            </a:xfrm>
            <a:custGeom>
              <a:avLst/>
              <a:gdLst>
                <a:gd name="T0" fmla="*/ 0 w 53"/>
                <a:gd name="T1" fmla="*/ 0 h 161"/>
                <a:gd name="T2" fmla="*/ 53 w 53"/>
                <a:gd name="T3" fmla="*/ 0 h 161"/>
                <a:gd name="T4" fmla="*/ 27 w 53"/>
                <a:gd name="T5" fmla="*/ 161 h 161"/>
                <a:gd name="T6" fmla="*/ 0 w 53"/>
                <a:gd name="T7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161">
                  <a:moveTo>
                    <a:pt x="0" y="0"/>
                  </a:moveTo>
                  <a:lnTo>
                    <a:pt x="53" y="0"/>
                  </a:lnTo>
                  <a:lnTo>
                    <a:pt x="27" y="1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64" name="Freeform 1764"/>
            <p:cNvSpPr>
              <a:spLocks/>
            </p:cNvSpPr>
            <p:nvPr/>
          </p:nvSpPr>
          <p:spPr bwMode="auto">
            <a:xfrm>
              <a:off x="2173" y="3180"/>
              <a:ext cx="16" cy="53"/>
            </a:xfrm>
            <a:custGeom>
              <a:avLst/>
              <a:gdLst>
                <a:gd name="T0" fmla="*/ 0 w 53"/>
                <a:gd name="T1" fmla="*/ 0 h 161"/>
                <a:gd name="T2" fmla="*/ 53 w 53"/>
                <a:gd name="T3" fmla="*/ 0 h 161"/>
                <a:gd name="T4" fmla="*/ 27 w 53"/>
                <a:gd name="T5" fmla="*/ 161 h 161"/>
                <a:gd name="T6" fmla="*/ 0 w 53"/>
                <a:gd name="T7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161">
                  <a:moveTo>
                    <a:pt x="0" y="0"/>
                  </a:moveTo>
                  <a:lnTo>
                    <a:pt x="53" y="0"/>
                  </a:lnTo>
                  <a:lnTo>
                    <a:pt x="27" y="16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65" name="Freeform 1765"/>
            <p:cNvSpPr>
              <a:spLocks/>
            </p:cNvSpPr>
            <p:nvPr/>
          </p:nvSpPr>
          <p:spPr bwMode="auto">
            <a:xfrm>
              <a:off x="2173" y="2844"/>
              <a:ext cx="16" cy="53"/>
            </a:xfrm>
            <a:custGeom>
              <a:avLst/>
              <a:gdLst>
                <a:gd name="T0" fmla="*/ 0 w 53"/>
                <a:gd name="T1" fmla="*/ 161 h 161"/>
                <a:gd name="T2" fmla="*/ 53 w 53"/>
                <a:gd name="T3" fmla="*/ 161 h 161"/>
                <a:gd name="T4" fmla="*/ 27 w 53"/>
                <a:gd name="T5" fmla="*/ 0 h 161"/>
                <a:gd name="T6" fmla="*/ 0 w 53"/>
                <a:gd name="T7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161">
                  <a:moveTo>
                    <a:pt x="0" y="161"/>
                  </a:moveTo>
                  <a:lnTo>
                    <a:pt x="53" y="161"/>
                  </a:lnTo>
                  <a:lnTo>
                    <a:pt x="27" y="0"/>
                  </a:lnTo>
                  <a:lnTo>
                    <a:pt x="0" y="161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66" name="Freeform 1766"/>
            <p:cNvSpPr>
              <a:spLocks/>
            </p:cNvSpPr>
            <p:nvPr/>
          </p:nvSpPr>
          <p:spPr bwMode="auto">
            <a:xfrm>
              <a:off x="2173" y="2844"/>
              <a:ext cx="16" cy="53"/>
            </a:xfrm>
            <a:custGeom>
              <a:avLst/>
              <a:gdLst>
                <a:gd name="T0" fmla="*/ 0 w 53"/>
                <a:gd name="T1" fmla="*/ 161 h 161"/>
                <a:gd name="T2" fmla="*/ 53 w 53"/>
                <a:gd name="T3" fmla="*/ 161 h 161"/>
                <a:gd name="T4" fmla="*/ 27 w 53"/>
                <a:gd name="T5" fmla="*/ 0 h 161"/>
                <a:gd name="T6" fmla="*/ 0 w 53"/>
                <a:gd name="T7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161">
                  <a:moveTo>
                    <a:pt x="0" y="161"/>
                  </a:moveTo>
                  <a:lnTo>
                    <a:pt x="53" y="161"/>
                  </a:lnTo>
                  <a:lnTo>
                    <a:pt x="27" y="0"/>
                  </a:lnTo>
                  <a:lnTo>
                    <a:pt x="0" y="161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67" name="Freeform 1767"/>
            <p:cNvSpPr>
              <a:spLocks/>
            </p:cNvSpPr>
            <p:nvPr/>
          </p:nvSpPr>
          <p:spPr bwMode="auto">
            <a:xfrm>
              <a:off x="2078" y="3016"/>
              <a:ext cx="83" cy="44"/>
            </a:xfrm>
            <a:custGeom>
              <a:avLst/>
              <a:gdLst>
                <a:gd name="T0" fmla="*/ 252 w 252"/>
                <a:gd name="T1" fmla="*/ 127 h 127"/>
                <a:gd name="T2" fmla="*/ 0 w 252"/>
                <a:gd name="T3" fmla="*/ 0 h 127"/>
                <a:gd name="T4" fmla="*/ 252 w 252"/>
                <a:gd name="T5" fmla="*/ 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2" h="127">
                  <a:moveTo>
                    <a:pt x="252" y="127"/>
                  </a:moveTo>
                  <a:lnTo>
                    <a:pt x="0" y="0"/>
                  </a:lnTo>
                  <a:lnTo>
                    <a:pt x="252" y="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68" name="Line 1768"/>
            <p:cNvSpPr>
              <a:spLocks noChangeShapeType="1"/>
            </p:cNvSpPr>
            <p:nvPr/>
          </p:nvSpPr>
          <p:spPr bwMode="auto">
            <a:xfrm>
              <a:off x="2138" y="3021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69" name="Line 1769"/>
            <p:cNvSpPr>
              <a:spLocks noChangeShapeType="1"/>
            </p:cNvSpPr>
            <p:nvPr/>
          </p:nvSpPr>
          <p:spPr bwMode="auto">
            <a:xfrm>
              <a:off x="2469" y="3233"/>
              <a:ext cx="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70" name="Line 1770"/>
            <p:cNvSpPr>
              <a:spLocks noChangeShapeType="1"/>
            </p:cNvSpPr>
            <p:nvPr/>
          </p:nvSpPr>
          <p:spPr bwMode="auto">
            <a:xfrm>
              <a:off x="2469" y="2844"/>
              <a:ext cx="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71" name="Line 1771"/>
            <p:cNvSpPr>
              <a:spLocks noChangeShapeType="1"/>
            </p:cNvSpPr>
            <p:nvPr/>
          </p:nvSpPr>
          <p:spPr bwMode="auto">
            <a:xfrm>
              <a:off x="2180" y="2844"/>
              <a:ext cx="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72" name="Line 1772"/>
            <p:cNvSpPr>
              <a:spLocks noChangeShapeType="1"/>
            </p:cNvSpPr>
            <p:nvPr/>
          </p:nvSpPr>
          <p:spPr bwMode="auto">
            <a:xfrm flipH="1">
              <a:off x="2307" y="2936"/>
              <a:ext cx="3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73" name="Line 1773"/>
            <p:cNvSpPr>
              <a:spLocks noChangeShapeType="1"/>
            </p:cNvSpPr>
            <p:nvPr/>
          </p:nvSpPr>
          <p:spPr bwMode="auto">
            <a:xfrm flipH="1">
              <a:off x="2307" y="3141"/>
              <a:ext cx="3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74" name="Line 1774"/>
            <p:cNvSpPr>
              <a:spLocks noChangeShapeType="1"/>
            </p:cNvSpPr>
            <p:nvPr/>
          </p:nvSpPr>
          <p:spPr bwMode="auto">
            <a:xfrm>
              <a:off x="2342" y="2989"/>
              <a:ext cx="0" cy="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75" name="Freeform 1775"/>
            <p:cNvSpPr>
              <a:spLocks/>
            </p:cNvSpPr>
            <p:nvPr/>
          </p:nvSpPr>
          <p:spPr bwMode="auto">
            <a:xfrm>
              <a:off x="2333" y="2936"/>
              <a:ext cx="18" cy="53"/>
            </a:xfrm>
            <a:custGeom>
              <a:avLst/>
              <a:gdLst>
                <a:gd name="T0" fmla="*/ 0 w 55"/>
                <a:gd name="T1" fmla="*/ 161 h 161"/>
                <a:gd name="T2" fmla="*/ 55 w 55"/>
                <a:gd name="T3" fmla="*/ 161 h 161"/>
                <a:gd name="T4" fmla="*/ 28 w 55"/>
                <a:gd name="T5" fmla="*/ 0 h 161"/>
                <a:gd name="T6" fmla="*/ 0 w 55"/>
                <a:gd name="T7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161">
                  <a:moveTo>
                    <a:pt x="0" y="161"/>
                  </a:moveTo>
                  <a:lnTo>
                    <a:pt x="55" y="161"/>
                  </a:lnTo>
                  <a:lnTo>
                    <a:pt x="28" y="0"/>
                  </a:lnTo>
                  <a:lnTo>
                    <a:pt x="0" y="161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76" name="Freeform 1776"/>
            <p:cNvSpPr>
              <a:spLocks/>
            </p:cNvSpPr>
            <p:nvPr/>
          </p:nvSpPr>
          <p:spPr bwMode="auto">
            <a:xfrm>
              <a:off x="2333" y="2936"/>
              <a:ext cx="18" cy="53"/>
            </a:xfrm>
            <a:custGeom>
              <a:avLst/>
              <a:gdLst>
                <a:gd name="T0" fmla="*/ 0 w 55"/>
                <a:gd name="T1" fmla="*/ 161 h 161"/>
                <a:gd name="T2" fmla="*/ 55 w 55"/>
                <a:gd name="T3" fmla="*/ 161 h 161"/>
                <a:gd name="T4" fmla="*/ 28 w 55"/>
                <a:gd name="T5" fmla="*/ 0 h 161"/>
                <a:gd name="T6" fmla="*/ 0 w 55"/>
                <a:gd name="T7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161">
                  <a:moveTo>
                    <a:pt x="0" y="161"/>
                  </a:moveTo>
                  <a:lnTo>
                    <a:pt x="55" y="161"/>
                  </a:lnTo>
                  <a:lnTo>
                    <a:pt x="28" y="0"/>
                  </a:lnTo>
                  <a:lnTo>
                    <a:pt x="0" y="161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77" name="Freeform 1777"/>
            <p:cNvSpPr>
              <a:spLocks/>
            </p:cNvSpPr>
            <p:nvPr/>
          </p:nvSpPr>
          <p:spPr bwMode="auto">
            <a:xfrm>
              <a:off x="2333" y="3088"/>
              <a:ext cx="18" cy="53"/>
            </a:xfrm>
            <a:custGeom>
              <a:avLst/>
              <a:gdLst>
                <a:gd name="T0" fmla="*/ 0 w 55"/>
                <a:gd name="T1" fmla="*/ 0 h 161"/>
                <a:gd name="T2" fmla="*/ 55 w 55"/>
                <a:gd name="T3" fmla="*/ 0 h 161"/>
                <a:gd name="T4" fmla="*/ 28 w 55"/>
                <a:gd name="T5" fmla="*/ 161 h 161"/>
                <a:gd name="T6" fmla="*/ 0 w 55"/>
                <a:gd name="T7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161">
                  <a:moveTo>
                    <a:pt x="0" y="0"/>
                  </a:moveTo>
                  <a:lnTo>
                    <a:pt x="55" y="0"/>
                  </a:lnTo>
                  <a:lnTo>
                    <a:pt x="28" y="1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78" name="Freeform 1778"/>
            <p:cNvSpPr>
              <a:spLocks/>
            </p:cNvSpPr>
            <p:nvPr/>
          </p:nvSpPr>
          <p:spPr bwMode="auto">
            <a:xfrm>
              <a:off x="2333" y="3088"/>
              <a:ext cx="18" cy="53"/>
            </a:xfrm>
            <a:custGeom>
              <a:avLst/>
              <a:gdLst>
                <a:gd name="T0" fmla="*/ 0 w 55"/>
                <a:gd name="T1" fmla="*/ 0 h 161"/>
                <a:gd name="T2" fmla="*/ 55 w 55"/>
                <a:gd name="T3" fmla="*/ 0 h 161"/>
                <a:gd name="T4" fmla="*/ 28 w 55"/>
                <a:gd name="T5" fmla="*/ 161 h 161"/>
                <a:gd name="T6" fmla="*/ 0 w 55"/>
                <a:gd name="T7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161">
                  <a:moveTo>
                    <a:pt x="0" y="0"/>
                  </a:moveTo>
                  <a:lnTo>
                    <a:pt x="55" y="0"/>
                  </a:lnTo>
                  <a:lnTo>
                    <a:pt x="28" y="16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79" name="Line 1779"/>
            <p:cNvSpPr>
              <a:spLocks noChangeShapeType="1"/>
            </p:cNvSpPr>
            <p:nvPr/>
          </p:nvSpPr>
          <p:spPr bwMode="auto">
            <a:xfrm flipH="1" flipV="1">
              <a:off x="2240" y="3079"/>
              <a:ext cx="84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80" name="Line 1780"/>
            <p:cNvSpPr>
              <a:spLocks noChangeShapeType="1"/>
            </p:cNvSpPr>
            <p:nvPr/>
          </p:nvSpPr>
          <p:spPr bwMode="auto">
            <a:xfrm flipV="1">
              <a:off x="2240" y="3062"/>
              <a:ext cx="0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81" name="Line 1781"/>
            <p:cNvSpPr>
              <a:spLocks noChangeShapeType="1"/>
            </p:cNvSpPr>
            <p:nvPr/>
          </p:nvSpPr>
          <p:spPr bwMode="auto">
            <a:xfrm flipH="1" flipV="1">
              <a:off x="2240" y="3019"/>
              <a:ext cx="84" cy="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82" name="Freeform 1782"/>
            <p:cNvSpPr>
              <a:spLocks/>
            </p:cNvSpPr>
            <p:nvPr/>
          </p:nvSpPr>
          <p:spPr bwMode="auto">
            <a:xfrm>
              <a:off x="2240" y="2986"/>
              <a:ext cx="14" cy="17"/>
            </a:xfrm>
            <a:custGeom>
              <a:avLst/>
              <a:gdLst>
                <a:gd name="T0" fmla="*/ 0 w 42"/>
                <a:gd name="T1" fmla="*/ 0 h 50"/>
                <a:gd name="T2" fmla="*/ 0 w 42"/>
                <a:gd name="T3" fmla="*/ 2 h 50"/>
                <a:gd name="T4" fmla="*/ 0 w 42"/>
                <a:gd name="T5" fmla="*/ 5 h 50"/>
                <a:gd name="T6" fmla="*/ 1 w 42"/>
                <a:gd name="T7" fmla="*/ 9 h 50"/>
                <a:gd name="T8" fmla="*/ 2 w 42"/>
                <a:gd name="T9" fmla="*/ 12 h 50"/>
                <a:gd name="T10" fmla="*/ 3 w 42"/>
                <a:gd name="T11" fmla="*/ 14 h 50"/>
                <a:gd name="T12" fmla="*/ 5 w 42"/>
                <a:gd name="T13" fmla="*/ 17 h 50"/>
                <a:gd name="T14" fmla="*/ 6 w 42"/>
                <a:gd name="T15" fmla="*/ 21 h 50"/>
                <a:gd name="T16" fmla="*/ 8 w 42"/>
                <a:gd name="T17" fmla="*/ 24 h 50"/>
                <a:gd name="T18" fmla="*/ 11 w 42"/>
                <a:gd name="T19" fmla="*/ 27 h 50"/>
                <a:gd name="T20" fmla="*/ 14 w 42"/>
                <a:gd name="T21" fmla="*/ 30 h 50"/>
                <a:gd name="T22" fmla="*/ 16 w 42"/>
                <a:gd name="T23" fmla="*/ 33 h 50"/>
                <a:gd name="T24" fmla="*/ 20 w 42"/>
                <a:gd name="T25" fmla="*/ 36 h 50"/>
                <a:gd name="T26" fmla="*/ 23 w 42"/>
                <a:gd name="T27" fmla="*/ 38 h 50"/>
                <a:gd name="T28" fmla="*/ 26 w 42"/>
                <a:gd name="T29" fmla="*/ 41 h 50"/>
                <a:gd name="T30" fmla="*/ 31 w 42"/>
                <a:gd name="T31" fmla="*/ 44 h 50"/>
                <a:gd name="T32" fmla="*/ 34 w 42"/>
                <a:gd name="T33" fmla="*/ 46 h 50"/>
                <a:gd name="T34" fmla="*/ 37 w 42"/>
                <a:gd name="T35" fmla="*/ 48 h 50"/>
                <a:gd name="T36" fmla="*/ 42 w 42"/>
                <a:gd name="T37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2" h="50">
                  <a:moveTo>
                    <a:pt x="0" y="0"/>
                  </a:moveTo>
                  <a:lnTo>
                    <a:pt x="0" y="2"/>
                  </a:lnTo>
                  <a:lnTo>
                    <a:pt x="0" y="5"/>
                  </a:lnTo>
                  <a:lnTo>
                    <a:pt x="1" y="9"/>
                  </a:lnTo>
                  <a:lnTo>
                    <a:pt x="2" y="12"/>
                  </a:lnTo>
                  <a:lnTo>
                    <a:pt x="3" y="14"/>
                  </a:lnTo>
                  <a:lnTo>
                    <a:pt x="5" y="17"/>
                  </a:lnTo>
                  <a:lnTo>
                    <a:pt x="6" y="21"/>
                  </a:lnTo>
                  <a:lnTo>
                    <a:pt x="8" y="24"/>
                  </a:lnTo>
                  <a:lnTo>
                    <a:pt x="11" y="27"/>
                  </a:lnTo>
                  <a:lnTo>
                    <a:pt x="14" y="30"/>
                  </a:lnTo>
                  <a:lnTo>
                    <a:pt x="16" y="33"/>
                  </a:lnTo>
                  <a:lnTo>
                    <a:pt x="20" y="36"/>
                  </a:lnTo>
                  <a:lnTo>
                    <a:pt x="23" y="38"/>
                  </a:lnTo>
                  <a:lnTo>
                    <a:pt x="26" y="41"/>
                  </a:lnTo>
                  <a:lnTo>
                    <a:pt x="31" y="44"/>
                  </a:lnTo>
                  <a:lnTo>
                    <a:pt x="34" y="46"/>
                  </a:lnTo>
                  <a:lnTo>
                    <a:pt x="37" y="48"/>
                  </a:lnTo>
                  <a:lnTo>
                    <a:pt x="42" y="5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83" name="Freeform 1783"/>
            <p:cNvSpPr>
              <a:spLocks/>
            </p:cNvSpPr>
            <p:nvPr/>
          </p:nvSpPr>
          <p:spPr bwMode="auto">
            <a:xfrm>
              <a:off x="2240" y="2977"/>
              <a:ext cx="28" cy="9"/>
            </a:xfrm>
            <a:custGeom>
              <a:avLst/>
              <a:gdLst>
                <a:gd name="T0" fmla="*/ 85 w 85"/>
                <a:gd name="T1" fmla="*/ 17 h 28"/>
                <a:gd name="T2" fmla="*/ 81 w 85"/>
                <a:gd name="T3" fmla="*/ 15 h 28"/>
                <a:gd name="T4" fmla="*/ 78 w 85"/>
                <a:gd name="T5" fmla="*/ 12 h 28"/>
                <a:gd name="T6" fmla="*/ 75 w 85"/>
                <a:gd name="T7" fmla="*/ 10 h 28"/>
                <a:gd name="T8" fmla="*/ 70 w 85"/>
                <a:gd name="T9" fmla="*/ 9 h 28"/>
                <a:gd name="T10" fmla="*/ 67 w 85"/>
                <a:gd name="T11" fmla="*/ 7 h 28"/>
                <a:gd name="T12" fmla="*/ 63 w 85"/>
                <a:gd name="T13" fmla="*/ 6 h 28"/>
                <a:gd name="T14" fmla="*/ 59 w 85"/>
                <a:gd name="T15" fmla="*/ 5 h 28"/>
                <a:gd name="T16" fmla="*/ 55 w 85"/>
                <a:gd name="T17" fmla="*/ 3 h 28"/>
                <a:gd name="T18" fmla="*/ 50 w 85"/>
                <a:gd name="T19" fmla="*/ 2 h 28"/>
                <a:gd name="T20" fmla="*/ 47 w 85"/>
                <a:gd name="T21" fmla="*/ 1 h 28"/>
                <a:gd name="T22" fmla="*/ 43 w 85"/>
                <a:gd name="T23" fmla="*/ 1 h 28"/>
                <a:gd name="T24" fmla="*/ 39 w 85"/>
                <a:gd name="T25" fmla="*/ 0 h 28"/>
                <a:gd name="T26" fmla="*/ 35 w 85"/>
                <a:gd name="T27" fmla="*/ 0 h 28"/>
                <a:gd name="T28" fmla="*/ 32 w 85"/>
                <a:gd name="T29" fmla="*/ 0 h 28"/>
                <a:gd name="T30" fmla="*/ 28 w 85"/>
                <a:gd name="T31" fmla="*/ 1 h 28"/>
                <a:gd name="T32" fmla="*/ 25 w 85"/>
                <a:gd name="T33" fmla="*/ 1 h 28"/>
                <a:gd name="T34" fmla="*/ 22 w 85"/>
                <a:gd name="T35" fmla="*/ 2 h 28"/>
                <a:gd name="T36" fmla="*/ 18 w 85"/>
                <a:gd name="T37" fmla="*/ 3 h 28"/>
                <a:gd name="T38" fmla="*/ 16 w 85"/>
                <a:gd name="T39" fmla="*/ 5 h 28"/>
                <a:gd name="T40" fmla="*/ 13 w 85"/>
                <a:gd name="T41" fmla="*/ 6 h 28"/>
                <a:gd name="T42" fmla="*/ 11 w 85"/>
                <a:gd name="T43" fmla="*/ 7 h 28"/>
                <a:gd name="T44" fmla="*/ 8 w 85"/>
                <a:gd name="T45" fmla="*/ 9 h 28"/>
                <a:gd name="T46" fmla="*/ 6 w 85"/>
                <a:gd name="T47" fmla="*/ 10 h 28"/>
                <a:gd name="T48" fmla="*/ 4 w 85"/>
                <a:gd name="T49" fmla="*/ 12 h 28"/>
                <a:gd name="T50" fmla="*/ 3 w 85"/>
                <a:gd name="T51" fmla="*/ 15 h 28"/>
                <a:gd name="T52" fmla="*/ 2 w 85"/>
                <a:gd name="T53" fmla="*/ 17 h 28"/>
                <a:gd name="T54" fmla="*/ 1 w 85"/>
                <a:gd name="T55" fmla="*/ 19 h 28"/>
                <a:gd name="T56" fmla="*/ 0 w 85"/>
                <a:gd name="T57" fmla="*/ 22 h 28"/>
                <a:gd name="T58" fmla="*/ 0 w 85"/>
                <a:gd name="T59" fmla="*/ 24 h 28"/>
                <a:gd name="T60" fmla="*/ 0 w 85"/>
                <a:gd name="T61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5" h="28">
                  <a:moveTo>
                    <a:pt x="85" y="17"/>
                  </a:moveTo>
                  <a:lnTo>
                    <a:pt x="81" y="15"/>
                  </a:lnTo>
                  <a:lnTo>
                    <a:pt x="78" y="12"/>
                  </a:lnTo>
                  <a:lnTo>
                    <a:pt x="75" y="10"/>
                  </a:lnTo>
                  <a:lnTo>
                    <a:pt x="70" y="9"/>
                  </a:lnTo>
                  <a:lnTo>
                    <a:pt x="67" y="7"/>
                  </a:lnTo>
                  <a:lnTo>
                    <a:pt x="63" y="6"/>
                  </a:lnTo>
                  <a:lnTo>
                    <a:pt x="59" y="5"/>
                  </a:lnTo>
                  <a:lnTo>
                    <a:pt x="55" y="3"/>
                  </a:lnTo>
                  <a:lnTo>
                    <a:pt x="50" y="2"/>
                  </a:lnTo>
                  <a:lnTo>
                    <a:pt x="47" y="1"/>
                  </a:lnTo>
                  <a:lnTo>
                    <a:pt x="43" y="1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1"/>
                  </a:lnTo>
                  <a:lnTo>
                    <a:pt x="25" y="1"/>
                  </a:lnTo>
                  <a:lnTo>
                    <a:pt x="22" y="2"/>
                  </a:lnTo>
                  <a:lnTo>
                    <a:pt x="18" y="3"/>
                  </a:lnTo>
                  <a:lnTo>
                    <a:pt x="16" y="5"/>
                  </a:lnTo>
                  <a:lnTo>
                    <a:pt x="13" y="6"/>
                  </a:lnTo>
                  <a:lnTo>
                    <a:pt x="11" y="7"/>
                  </a:lnTo>
                  <a:lnTo>
                    <a:pt x="8" y="9"/>
                  </a:lnTo>
                  <a:lnTo>
                    <a:pt x="6" y="10"/>
                  </a:lnTo>
                  <a:lnTo>
                    <a:pt x="4" y="12"/>
                  </a:lnTo>
                  <a:lnTo>
                    <a:pt x="3" y="15"/>
                  </a:lnTo>
                  <a:lnTo>
                    <a:pt x="2" y="17"/>
                  </a:lnTo>
                  <a:lnTo>
                    <a:pt x="1" y="19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0" y="2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84" name="Freeform 1784"/>
            <p:cNvSpPr>
              <a:spLocks/>
            </p:cNvSpPr>
            <p:nvPr/>
          </p:nvSpPr>
          <p:spPr bwMode="auto">
            <a:xfrm>
              <a:off x="2268" y="2982"/>
              <a:ext cx="56" cy="39"/>
            </a:xfrm>
            <a:custGeom>
              <a:avLst/>
              <a:gdLst>
                <a:gd name="T0" fmla="*/ 0 w 167"/>
                <a:gd name="T1" fmla="*/ 0 h 117"/>
                <a:gd name="T2" fmla="*/ 167 w 167"/>
                <a:gd name="T3" fmla="*/ 117 h 117"/>
                <a:gd name="T4" fmla="*/ 167 w 167"/>
                <a:gd name="T5" fmla="*/ 38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7" h="117">
                  <a:moveTo>
                    <a:pt x="0" y="0"/>
                  </a:moveTo>
                  <a:lnTo>
                    <a:pt x="167" y="117"/>
                  </a:lnTo>
                  <a:lnTo>
                    <a:pt x="167" y="3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85" name="Line 1785"/>
            <p:cNvSpPr>
              <a:spLocks noChangeShapeType="1"/>
            </p:cNvSpPr>
            <p:nvPr/>
          </p:nvSpPr>
          <p:spPr bwMode="auto">
            <a:xfrm>
              <a:off x="2657" y="2936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86" name="Line 1786"/>
            <p:cNvSpPr>
              <a:spLocks noChangeShapeType="1"/>
            </p:cNvSpPr>
            <p:nvPr/>
          </p:nvSpPr>
          <p:spPr bwMode="auto">
            <a:xfrm>
              <a:off x="2657" y="3141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87" name="Line 1787"/>
            <p:cNvSpPr>
              <a:spLocks noChangeShapeType="1"/>
            </p:cNvSpPr>
            <p:nvPr/>
          </p:nvSpPr>
          <p:spPr bwMode="auto">
            <a:xfrm>
              <a:off x="2342" y="3141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88" name="Freeform 1788"/>
            <p:cNvSpPr>
              <a:spLocks/>
            </p:cNvSpPr>
            <p:nvPr/>
          </p:nvSpPr>
          <p:spPr bwMode="auto">
            <a:xfrm>
              <a:off x="2555" y="2936"/>
              <a:ext cx="204" cy="205"/>
            </a:xfrm>
            <a:custGeom>
              <a:avLst/>
              <a:gdLst>
                <a:gd name="T0" fmla="*/ 617 w 618"/>
                <a:gd name="T1" fmla="*/ 286 h 617"/>
                <a:gd name="T2" fmla="*/ 613 w 618"/>
                <a:gd name="T3" fmla="*/ 253 h 617"/>
                <a:gd name="T4" fmla="*/ 605 w 618"/>
                <a:gd name="T5" fmla="*/ 220 h 617"/>
                <a:gd name="T6" fmla="*/ 594 w 618"/>
                <a:gd name="T7" fmla="*/ 187 h 617"/>
                <a:gd name="T8" fmla="*/ 579 w 618"/>
                <a:gd name="T9" fmla="*/ 157 h 617"/>
                <a:gd name="T10" fmla="*/ 561 w 618"/>
                <a:gd name="T11" fmla="*/ 129 h 617"/>
                <a:gd name="T12" fmla="*/ 540 w 618"/>
                <a:gd name="T13" fmla="*/ 102 h 617"/>
                <a:gd name="T14" fmla="*/ 516 w 618"/>
                <a:gd name="T15" fmla="*/ 78 h 617"/>
                <a:gd name="T16" fmla="*/ 489 w 618"/>
                <a:gd name="T17" fmla="*/ 57 h 617"/>
                <a:gd name="T18" fmla="*/ 460 w 618"/>
                <a:gd name="T19" fmla="*/ 38 h 617"/>
                <a:gd name="T20" fmla="*/ 430 w 618"/>
                <a:gd name="T21" fmla="*/ 24 h 617"/>
                <a:gd name="T22" fmla="*/ 398 w 618"/>
                <a:gd name="T23" fmla="*/ 13 h 617"/>
                <a:gd name="T24" fmla="*/ 365 w 618"/>
                <a:gd name="T25" fmla="*/ 4 h 617"/>
                <a:gd name="T26" fmla="*/ 332 w 618"/>
                <a:gd name="T27" fmla="*/ 0 h 617"/>
                <a:gd name="T28" fmla="*/ 298 w 618"/>
                <a:gd name="T29" fmla="*/ 0 h 617"/>
                <a:gd name="T30" fmla="*/ 265 w 618"/>
                <a:gd name="T31" fmla="*/ 3 h 617"/>
                <a:gd name="T32" fmla="*/ 231 w 618"/>
                <a:gd name="T33" fmla="*/ 10 h 617"/>
                <a:gd name="T34" fmla="*/ 199 w 618"/>
                <a:gd name="T35" fmla="*/ 19 h 617"/>
                <a:gd name="T36" fmla="*/ 168 w 618"/>
                <a:gd name="T37" fmla="*/ 34 h 617"/>
                <a:gd name="T38" fmla="*/ 139 w 618"/>
                <a:gd name="T39" fmla="*/ 50 h 617"/>
                <a:gd name="T40" fmla="*/ 112 w 618"/>
                <a:gd name="T41" fmla="*/ 70 h 617"/>
                <a:gd name="T42" fmla="*/ 87 w 618"/>
                <a:gd name="T43" fmla="*/ 94 h 617"/>
                <a:gd name="T44" fmla="*/ 65 w 618"/>
                <a:gd name="T45" fmla="*/ 119 h 617"/>
                <a:gd name="T46" fmla="*/ 46 w 618"/>
                <a:gd name="T47" fmla="*/ 148 h 617"/>
                <a:gd name="T48" fmla="*/ 29 w 618"/>
                <a:gd name="T49" fmla="*/ 178 h 617"/>
                <a:gd name="T50" fmla="*/ 17 w 618"/>
                <a:gd name="T51" fmla="*/ 208 h 617"/>
                <a:gd name="T52" fmla="*/ 8 w 618"/>
                <a:gd name="T53" fmla="*/ 242 h 617"/>
                <a:gd name="T54" fmla="*/ 3 w 618"/>
                <a:gd name="T55" fmla="*/ 275 h 617"/>
                <a:gd name="T56" fmla="*/ 0 w 618"/>
                <a:gd name="T57" fmla="*/ 308 h 617"/>
                <a:gd name="T58" fmla="*/ 3 w 618"/>
                <a:gd name="T59" fmla="*/ 342 h 617"/>
                <a:gd name="T60" fmla="*/ 8 w 618"/>
                <a:gd name="T61" fmla="*/ 375 h 617"/>
                <a:gd name="T62" fmla="*/ 17 w 618"/>
                <a:gd name="T63" fmla="*/ 409 h 617"/>
                <a:gd name="T64" fmla="*/ 29 w 618"/>
                <a:gd name="T65" fmla="*/ 439 h 617"/>
                <a:gd name="T66" fmla="*/ 46 w 618"/>
                <a:gd name="T67" fmla="*/ 469 h 617"/>
                <a:gd name="T68" fmla="*/ 65 w 618"/>
                <a:gd name="T69" fmla="*/ 497 h 617"/>
                <a:gd name="T70" fmla="*/ 87 w 618"/>
                <a:gd name="T71" fmla="*/ 523 h 617"/>
                <a:gd name="T72" fmla="*/ 112 w 618"/>
                <a:gd name="T73" fmla="*/ 546 h 617"/>
                <a:gd name="T74" fmla="*/ 139 w 618"/>
                <a:gd name="T75" fmla="*/ 567 h 617"/>
                <a:gd name="T76" fmla="*/ 168 w 618"/>
                <a:gd name="T77" fmla="*/ 583 h 617"/>
                <a:gd name="T78" fmla="*/ 199 w 618"/>
                <a:gd name="T79" fmla="*/ 598 h 617"/>
                <a:gd name="T80" fmla="*/ 231 w 618"/>
                <a:gd name="T81" fmla="*/ 607 h 617"/>
                <a:gd name="T82" fmla="*/ 265 w 618"/>
                <a:gd name="T83" fmla="*/ 614 h 617"/>
                <a:gd name="T84" fmla="*/ 298 w 618"/>
                <a:gd name="T85" fmla="*/ 617 h 617"/>
                <a:gd name="T86" fmla="*/ 332 w 618"/>
                <a:gd name="T87" fmla="*/ 616 h 617"/>
                <a:gd name="T88" fmla="*/ 365 w 618"/>
                <a:gd name="T89" fmla="*/ 612 h 617"/>
                <a:gd name="T90" fmla="*/ 398 w 618"/>
                <a:gd name="T91" fmla="*/ 604 h 617"/>
                <a:gd name="T92" fmla="*/ 430 w 618"/>
                <a:gd name="T93" fmla="*/ 593 h 617"/>
                <a:gd name="T94" fmla="*/ 460 w 618"/>
                <a:gd name="T95" fmla="*/ 578 h 617"/>
                <a:gd name="T96" fmla="*/ 489 w 618"/>
                <a:gd name="T97" fmla="*/ 560 h 617"/>
                <a:gd name="T98" fmla="*/ 516 w 618"/>
                <a:gd name="T99" fmla="*/ 539 h 617"/>
                <a:gd name="T100" fmla="*/ 540 w 618"/>
                <a:gd name="T101" fmla="*/ 515 h 617"/>
                <a:gd name="T102" fmla="*/ 561 w 618"/>
                <a:gd name="T103" fmla="*/ 488 h 617"/>
                <a:gd name="T104" fmla="*/ 579 w 618"/>
                <a:gd name="T105" fmla="*/ 459 h 617"/>
                <a:gd name="T106" fmla="*/ 594 w 618"/>
                <a:gd name="T107" fmla="*/ 430 h 617"/>
                <a:gd name="T108" fmla="*/ 605 w 618"/>
                <a:gd name="T109" fmla="*/ 397 h 617"/>
                <a:gd name="T110" fmla="*/ 613 w 618"/>
                <a:gd name="T111" fmla="*/ 364 h 617"/>
                <a:gd name="T112" fmla="*/ 617 w 618"/>
                <a:gd name="T113" fmla="*/ 331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18" h="617">
                  <a:moveTo>
                    <a:pt x="618" y="308"/>
                  </a:moveTo>
                  <a:lnTo>
                    <a:pt x="618" y="297"/>
                  </a:lnTo>
                  <a:lnTo>
                    <a:pt x="617" y="286"/>
                  </a:lnTo>
                  <a:lnTo>
                    <a:pt x="616" y="275"/>
                  </a:lnTo>
                  <a:lnTo>
                    <a:pt x="615" y="264"/>
                  </a:lnTo>
                  <a:lnTo>
                    <a:pt x="613" y="253"/>
                  </a:lnTo>
                  <a:lnTo>
                    <a:pt x="611" y="242"/>
                  </a:lnTo>
                  <a:lnTo>
                    <a:pt x="608" y="231"/>
                  </a:lnTo>
                  <a:lnTo>
                    <a:pt x="605" y="220"/>
                  </a:lnTo>
                  <a:lnTo>
                    <a:pt x="602" y="208"/>
                  </a:lnTo>
                  <a:lnTo>
                    <a:pt x="597" y="197"/>
                  </a:lnTo>
                  <a:lnTo>
                    <a:pt x="594" y="187"/>
                  </a:lnTo>
                  <a:lnTo>
                    <a:pt x="588" y="178"/>
                  </a:lnTo>
                  <a:lnTo>
                    <a:pt x="584" y="166"/>
                  </a:lnTo>
                  <a:lnTo>
                    <a:pt x="579" y="157"/>
                  </a:lnTo>
                  <a:lnTo>
                    <a:pt x="573" y="148"/>
                  </a:lnTo>
                  <a:lnTo>
                    <a:pt x="566" y="138"/>
                  </a:lnTo>
                  <a:lnTo>
                    <a:pt x="561" y="129"/>
                  </a:lnTo>
                  <a:lnTo>
                    <a:pt x="554" y="119"/>
                  </a:lnTo>
                  <a:lnTo>
                    <a:pt x="546" y="110"/>
                  </a:lnTo>
                  <a:lnTo>
                    <a:pt x="540" y="102"/>
                  </a:lnTo>
                  <a:lnTo>
                    <a:pt x="532" y="94"/>
                  </a:lnTo>
                  <a:lnTo>
                    <a:pt x="523" y="86"/>
                  </a:lnTo>
                  <a:lnTo>
                    <a:pt x="516" y="78"/>
                  </a:lnTo>
                  <a:lnTo>
                    <a:pt x="507" y="70"/>
                  </a:lnTo>
                  <a:lnTo>
                    <a:pt x="498" y="64"/>
                  </a:lnTo>
                  <a:lnTo>
                    <a:pt x="489" y="57"/>
                  </a:lnTo>
                  <a:lnTo>
                    <a:pt x="480" y="50"/>
                  </a:lnTo>
                  <a:lnTo>
                    <a:pt x="470" y="45"/>
                  </a:lnTo>
                  <a:lnTo>
                    <a:pt x="460" y="38"/>
                  </a:lnTo>
                  <a:lnTo>
                    <a:pt x="450" y="34"/>
                  </a:lnTo>
                  <a:lnTo>
                    <a:pt x="440" y="28"/>
                  </a:lnTo>
                  <a:lnTo>
                    <a:pt x="430" y="24"/>
                  </a:lnTo>
                  <a:lnTo>
                    <a:pt x="419" y="19"/>
                  </a:lnTo>
                  <a:lnTo>
                    <a:pt x="409" y="16"/>
                  </a:lnTo>
                  <a:lnTo>
                    <a:pt x="398" y="13"/>
                  </a:lnTo>
                  <a:lnTo>
                    <a:pt x="387" y="10"/>
                  </a:lnTo>
                  <a:lnTo>
                    <a:pt x="376" y="6"/>
                  </a:lnTo>
                  <a:lnTo>
                    <a:pt x="365" y="4"/>
                  </a:lnTo>
                  <a:lnTo>
                    <a:pt x="354" y="3"/>
                  </a:lnTo>
                  <a:lnTo>
                    <a:pt x="343" y="1"/>
                  </a:lnTo>
                  <a:lnTo>
                    <a:pt x="332" y="0"/>
                  </a:lnTo>
                  <a:lnTo>
                    <a:pt x="321" y="0"/>
                  </a:lnTo>
                  <a:lnTo>
                    <a:pt x="309" y="0"/>
                  </a:lnTo>
                  <a:lnTo>
                    <a:pt x="298" y="0"/>
                  </a:lnTo>
                  <a:lnTo>
                    <a:pt x="287" y="0"/>
                  </a:lnTo>
                  <a:lnTo>
                    <a:pt x="276" y="1"/>
                  </a:lnTo>
                  <a:lnTo>
                    <a:pt x="265" y="3"/>
                  </a:lnTo>
                  <a:lnTo>
                    <a:pt x="254" y="4"/>
                  </a:lnTo>
                  <a:lnTo>
                    <a:pt x="243" y="6"/>
                  </a:lnTo>
                  <a:lnTo>
                    <a:pt x="231" y="10"/>
                  </a:lnTo>
                  <a:lnTo>
                    <a:pt x="220" y="13"/>
                  </a:lnTo>
                  <a:lnTo>
                    <a:pt x="209" y="16"/>
                  </a:lnTo>
                  <a:lnTo>
                    <a:pt x="199" y="19"/>
                  </a:lnTo>
                  <a:lnTo>
                    <a:pt x="188" y="24"/>
                  </a:lnTo>
                  <a:lnTo>
                    <a:pt x="178" y="28"/>
                  </a:lnTo>
                  <a:lnTo>
                    <a:pt x="168" y="34"/>
                  </a:lnTo>
                  <a:lnTo>
                    <a:pt x="159" y="38"/>
                  </a:lnTo>
                  <a:lnTo>
                    <a:pt x="149" y="45"/>
                  </a:lnTo>
                  <a:lnTo>
                    <a:pt x="139" y="50"/>
                  </a:lnTo>
                  <a:lnTo>
                    <a:pt x="130" y="57"/>
                  </a:lnTo>
                  <a:lnTo>
                    <a:pt x="121" y="64"/>
                  </a:lnTo>
                  <a:lnTo>
                    <a:pt x="112" y="70"/>
                  </a:lnTo>
                  <a:lnTo>
                    <a:pt x="103" y="78"/>
                  </a:lnTo>
                  <a:lnTo>
                    <a:pt x="94" y="86"/>
                  </a:lnTo>
                  <a:lnTo>
                    <a:pt x="87" y="94"/>
                  </a:lnTo>
                  <a:lnTo>
                    <a:pt x="79" y="102"/>
                  </a:lnTo>
                  <a:lnTo>
                    <a:pt x="72" y="110"/>
                  </a:lnTo>
                  <a:lnTo>
                    <a:pt x="65" y="119"/>
                  </a:lnTo>
                  <a:lnTo>
                    <a:pt x="58" y="129"/>
                  </a:lnTo>
                  <a:lnTo>
                    <a:pt x="51" y="138"/>
                  </a:lnTo>
                  <a:lnTo>
                    <a:pt x="46" y="148"/>
                  </a:lnTo>
                  <a:lnTo>
                    <a:pt x="40" y="157"/>
                  </a:lnTo>
                  <a:lnTo>
                    <a:pt x="35" y="166"/>
                  </a:lnTo>
                  <a:lnTo>
                    <a:pt x="29" y="178"/>
                  </a:lnTo>
                  <a:lnTo>
                    <a:pt x="25" y="187"/>
                  </a:lnTo>
                  <a:lnTo>
                    <a:pt x="20" y="197"/>
                  </a:lnTo>
                  <a:lnTo>
                    <a:pt x="17" y="208"/>
                  </a:lnTo>
                  <a:lnTo>
                    <a:pt x="14" y="220"/>
                  </a:lnTo>
                  <a:lnTo>
                    <a:pt x="10" y="231"/>
                  </a:lnTo>
                  <a:lnTo>
                    <a:pt x="8" y="242"/>
                  </a:lnTo>
                  <a:lnTo>
                    <a:pt x="6" y="253"/>
                  </a:lnTo>
                  <a:lnTo>
                    <a:pt x="4" y="264"/>
                  </a:lnTo>
                  <a:lnTo>
                    <a:pt x="3" y="275"/>
                  </a:lnTo>
                  <a:lnTo>
                    <a:pt x="2" y="286"/>
                  </a:lnTo>
                  <a:lnTo>
                    <a:pt x="0" y="297"/>
                  </a:lnTo>
                  <a:lnTo>
                    <a:pt x="0" y="308"/>
                  </a:lnTo>
                  <a:lnTo>
                    <a:pt x="0" y="320"/>
                  </a:lnTo>
                  <a:lnTo>
                    <a:pt x="2" y="331"/>
                  </a:lnTo>
                  <a:lnTo>
                    <a:pt x="3" y="342"/>
                  </a:lnTo>
                  <a:lnTo>
                    <a:pt x="4" y="353"/>
                  </a:lnTo>
                  <a:lnTo>
                    <a:pt x="6" y="364"/>
                  </a:lnTo>
                  <a:lnTo>
                    <a:pt x="8" y="375"/>
                  </a:lnTo>
                  <a:lnTo>
                    <a:pt x="10" y="386"/>
                  </a:lnTo>
                  <a:lnTo>
                    <a:pt x="14" y="397"/>
                  </a:lnTo>
                  <a:lnTo>
                    <a:pt x="17" y="409"/>
                  </a:lnTo>
                  <a:lnTo>
                    <a:pt x="20" y="418"/>
                  </a:lnTo>
                  <a:lnTo>
                    <a:pt x="25" y="430"/>
                  </a:lnTo>
                  <a:lnTo>
                    <a:pt x="29" y="439"/>
                  </a:lnTo>
                  <a:lnTo>
                    <a:pt x="35" y="449"/>
                  </a:lnTo>
                  <a:lnTo>
                    <a:pt x="40" y="459"/>
                  </a:lnTo>
                  <a:lnTo>
                    <a:pt x="46" y="469"/>
                  </a:lnTo>
                  <a:lnTo>
                    <a:pt x="51" y="479"/>
                  </a:lnTo>
                  <a:lnTo>
                    <a:pt x="58" y="488"/>
                  </a:lnTo>
                  <a:lnTo>
                    <a:pt x="65" y="497"/>
                  </a:lnTo>
                  <a:lnTo>
                    <a:pt x="72" y="506"/>
                  </a:lnTo>
                  <a:lnTo>
                    <a:pt x="79" y="515"/>
                  </a:lnTo>
                  <a:lnTo>
                    <a:pt x="87" y="523"/>
                  </a:lnTo>
                  <a:lnTo>
                    <a:pt x="94" y="531"/>
                  </a:lnTo>
                  <a:lnTo>
                    <a:pt x="103" y="539"/>
                  </a:lnTo>
                  <a:lnTo>
                    <a:pt x="112" y="546"/>
                  </a:lnTo>
                  <a:lnTo>
                    <a:pt x="121" y="553"/>
                  </a:lnTo>
                  <a:lnTo>
                    <a:pt x="130" y="560"/>
                  </a:lnTo>
                  <a:lnTo>
                    <a:pt x="139" y="567"/>
                  </a:lnTo>
                  <a:lnTo>
                    <a:pt x="149" y="572"/>
                  </a:lnTo>
                  <a:lnTo>
                    <a:pt x="159" y="578"/>
                  </a:lnTo>
                  <a:lnTo>
                    <a:pt x="168" y="583"/>
                  </a:lnTo>
                  <a:lnTo>
                    <a:pt x="178" y="589"/>
                  </a:lnTo>
                  <a:lnTo>
                    <a:pt x="188" y="593"/>
                  </a:lnTo>
                  <a:lnTo>
                    <a:pt x="199" y="598"/>
                  </a:lnTo>
                  <a:lnTo>
                    <a:pt x="209" y="601"/>
                  </a:lnTo>
                  <a:lnTo>
                    <a:pt x="220" y="604"/>
                  </a:lnTo>
                  <a:lnTo>
                    <a:pt x="231" y="607"/>
                  </a:lnTo>
                  <a:lnTo>
                    <a:pt x="243" y="610"/>
                  </a:lnTo>
                  <a:lnTo>
                    <a:pt x="254" y="612"/>
                  </a:lnTo>
                  <a:lnTo>
                    <a:pt x="265" y="614"/>
                  </a:lnTo>
                  <a:lnTo>
                    <a:pt x="276" y="615"/>
                  </a:lnTo>
                  <a:lnTo>
                    <a:pt x="287" y="616"/>
                  </a:lnTo>
                  <a:lnTo>
                    <a:pt x="298" y="617"/>
                  </a:lnTo>
                  <a:lnTo>
                    <a:pt x="309" y="617"/>
                  </a:lnTo>
                  <a:lnTo>
                    <a:pt x="321" y="617"/>
                  </a:lnTo>
                  <a:lnTo>
                    <a:pt x="332" y="616"/>
                  </a:lnTo>
                  <a:lnTo>
                    <a:pt x="343" y="615"/>
                  </a:lnTo>
                  <a:lnTo>
                    <a:pt x="354" y="614"/>
                  </a:lnTo>
                  <a:lnTo>
                    <a:pt x="365" y="612"/>
                  </a:lnTo>
                  <a:lnTo>
                    <a:pt x="376" y="610"/>
                  </a:lnTo>
                  <a:lnTo>
                    <a:pt x="387" y="607"/>
                  </a:lnTo>
                  <a:lnTo>
                    <a:pt x="398" y="604"/>
                  </a:lnTo>
                  <a:lnTo>
                    <a:pt x="409" y="601"/>
                  </a:lnTo>
                  <a:lnTo>
                    <a:pt x="419" y="598"/>
                  </a:lnTo>
                  <a:lnTo>
                    <a:pt x="430" y="593"/>
                  </a:lnTo>
                  <a:lnTo>
                    <a:pt x="440" y="589"/>
                  </a:lnTo>
                  <a:lnTo>
                    <a:pt x="450" y="583"/>
                  </a:lnTo>
                  <a:lnTo>
                    <a:pt x="460" y="578"/>
                  </a:lnTo>
                  <a:lnTo>
                    <a:pt x="470" y="572"/>
                  </a:lnTo>
                  <a:lnTo>
                    <a:pt x="480" y="567"/>
                  </a:lnTo>
                  <a:lnTo>
                    <a:pt x="489" y="560"/>
                  </a:lnTo>
                  <a:lnTo>
                    <a:pt x="498" y="553"/>
                  </a:lnTo>
                  <a:lnTo>
                    <a:pt x="507" y="546"/>
                  </a:lnTo>
                  <a:lnTo>
                    <a:pt x="516" y="539"/>
                  </a:lnTo>
                  <a:lnTo>
                    <a:pt x="523" y="531"/>
                  </a:lnTo>
                  <a:lnTo>
                    <a:pt x="532" y="523"/>
                  </a:lnTo>
                  <a:lnTo>
                    <a:pt x="540" y="515"/>
                  </a:lnTo>
                  <a:lnTo>
                    <a:pt x="546" y="506"/>
                  </a:lnTo>
                  <a:lnTo>
                    <a:pt x="554" y="497"/>
                  </a:lnTo>
                  <a:lnTo>
                    <a:pt x="561" y="488"/>
                  </a:lnTo>
                  <a:lnTo>
                    <a:pt x="566" y="479"/>
                  </a:lnTo>
                  <a:lnTo>
                    <a:pt x="573" y="469"/>
                  </a:lnTo>
                  <a:lnTo>
                    <a:pt x="579" y="459"/>
                  </a:lnTo>
                  <a:lnTo>
                    <a:pt x="584" y="449"/>
                  </a:lnTo>
                  <a:lnTo>
                    <a:pt x="588" y="439"/>
                  </a:lnTo>
                  <a:lnTo>
                    <a:pt x="594" y="430"/>
                  </a:lnTo>
                  <a:lnTo>
                    <a:pt x="597" y="418"/>
                  </a:lnTo>
                  <a:lnTo>
                    <a:pt x="602" y="409"/>
                  </a:lnTo>
                  <a:lnTo>
                    <a:pt x="605" y="397"/>
                  </a:lnTo>
                  <a:lnTo>
                    <a:pt x="608" y="386"/>
                  </a:lnTo>
                  <a:lnTo>
                    <a:pt x="611" y="375"/>
                  </a:lnTo>
                  <a:lnTo>
                    <a:pt x="613" y="364"/>
                  </a:lnTo>
                  <a:lnTo>
                    <a:pt x="615" y="353"/>
                  </a:lnTo>
                  <a:lnTo>
                    <a:pt x="616" y="342"/>
                  </a:lnTo>
                  <a:lnTo>
                    <a:pt x="617" y="331"/>
                  </a:lnTo>
                  <a:lnTo>
                    <a:pt x="618" y="320"/>
                  </a:lnTo>
                  <a:lnTo>
                    <a:pt x="618" y="308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89" name="Line 1789"/>
            <p:cNvSpPr>
              <a:spLocks noChangeShapeType="1"/>
            </p:cNvSpPr>
            <p:nvPr/>
          </p:nvSpPr>
          <p:spPr bwMode="auto">
            <a:xfrm>
              <a:off x="2657" y="3037"/>
              <a:ext cx="470" cy="2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90" name="Line 1790"/>
            <p:cNvSpPr>
              <a:spLocks noChangeShapeType="1"/>
            </p:cNvSpPr>
            <p:nvPr/>
          </p:nvSpPr>
          <p:spPr bwMode="auto">
            <a:xfrm>
              <a:off x="2657" y="3208"/>
              <a:ext cx="0" cy="2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91" name="Freeform 1791"/>
            <p:cNvSpPr>
              <a:spLocks/>
            </p:cNvSpPr>
            <p:nvPr/>
          </p:nvSpPr>
          <p:spPr bwMode="auto">
            <a:xfrm>
              <a:off x="2710" y="3293"/>
              <a:ext cx="283" cy="161"/>
            </a:xfrm>
            <a:custGeom>
              <a:avLst/>
              <a:gdLst>
                <a:gd name="T0" fmla="*/ 0 w 851"/>
                <a:gd name="T1" fmla="*/ 492 h 492"/>
                <a:gd name="T2" fmla="*/ 28 w 851"/>
                <a:gd name="T3" fmla="*/ 489 h 492"/>
                <a:gd name="T4" fmla="*/ 54 w 851"/>
                <a:gd name="T5" fmla="*/ 485 h 492"/>
                <a:gd name="T6" fmla="*/ 81 w 851"/>
                <a:gd name="T7" fmla="*/ 479 h 492"/>
                <a:gd name="T8" fmla="*/ 107 w 851"/>
                <a:gd name="T9" fmla="*/ 473 h 492"/>
                <a:gd name="T10" fmla="*/ 134 w 851"/>
                <a:gd name="T11" fmla="*/ 468 h 492"/>
                <a:gd name="T12" fmla="*/ 160 w 851"/>
                <a:gd name="T13" fmla="*/ 461 h 492"/>
                <a:gd name="T14" fmla="*/ 187 w 851"/>
                <a:gd name="T15" fmla="*/ 454 h 492"/>
                <a:gd name="T16" fmla="*/ 214 w 851"/>
                <a:gd name="T17" fmla="*/ 446 h 492"/>
                <a:gd name="T18" fmla="*/ 239 w 851"/>
                <a:gd name="T19" fmla="*/ 438 h 492"/>
                <a:gd name="T20" fmla="*/ 265 w 851"/>
                <a:gd name="T21" fmla="*/ 429 h 492"/>
                <a:gd name="T22" fmla="*/ 291 w 851"/>
                <a:gd name="T23" fmla="*/ 419 h 492"/>
                <a:gd name="T24" fmla="*/ 316 w 851"/>
                <a:gd name="T25" fmla="*/ 409 h 492"/>
                <a:gd name="T26" fmla="*/ 342 w 851"/>
                <a:gd name="T27" fmla="*/ 399 h 492"/>
                <a:gd name="T28" fmla="*/ 366 w 851"/>
                <a:gd name="T29" fmla="*/ 388 h 492"/>
                <a:gd name="T30" fmla="*/ 391 w 851"/>
                <a:gd name="T31" fmla="*/ 376 h 492"/>
                <a:gd name="T32" fmla="*/ 416 w 851"/>
                <a:gd name="T33" fmla="*/ 364 h 492"/>
                <a:gd name="T34" fmla="*/ 440 w 851"/>
                <a:gd name="T35" fmla="*/ 352 h 492"/>
                <a:gd name="T36" fmla="*/ 463 w 851"/>
                <a:gd name="T37" fmla="*/ 339 h 492"/>
                <a:gd name="T38" fmla="*/ 488 w 851"/>
                <a:gd name="T39" fmla="*/ 325 h 492"/>
                <a:gd name="T40" fmla="*/ 511 w 851"/>
                <a:gd name="T41" fmla="*/ 311 h 492"/>
                <a:gd name="T42" fmla="*/ 533 w 851"/>
                <a:gd name="T43" fmla="*/ 297 h 492"/>
                <a:gd name="T44" fmla="*/ 556 w 851"/>
                <a:gd name="T45" fmla="*/ 281 h 492"/>
                <a:gd name="T46" fmla="*/ 578 w 851"/>
                <a:gd name="T47" fmla="*/ 266 h 492"/>
                <a:gd name="T48" fmla="*/ 600 w 851"/>
                <a:gd name="T49" fmla="*/ 249 h 492"/>
                <a:gd name="T50" fmla="*/ 622 w 851"/>
                <a:gd name="T51" fmla="*/ 233 h 492"/>
                <a:gd name="T52" fmla="*/ 643 w 851"/>
                <a:gd name="T53" fmla="*/ 216 h 492"/>
                <a:gd name="T54" fmla="*/ 664 w 851"/>
                <a:gd name="T55" fmla="*/ 198 h 492"/>
                <a:gd name="T56" fmla="*/ 685 w 851"/>
                <a:gd name="T57" fmla="*/ 181 h 492"/>
                <a:gd name="T58" fmla="*/ 705 w 851"/>
                <a:gd name="T59" fmla="*/ 162 h 492"/>
                <a:gd name="T60" fmla="*/ 725 w 851"/>
                <a:gd name="T61" fmla="*/ 143 h 492"/>
                <a:gd name="T62" fmla="*/ 744 w 851"/>
                <a:gd name="T63" fmla="*/ 124 h 492"/>
                <a:gd name="T64" fmla="*/ 763 w 851"/>
                <a:gd name="T65" fmla="*/ 104 h 492"/>
                <a:gd name="T66" fmla="*/ 782 w 851"/>
                <a:gd name="T67" fmla="*/ 84 h 492"/>
                <a:gd name="T68" fmla="*/ 800 w 851"/>
                <a:gd name="T69" fmla="*/ 63 h 492"/>
                <a:gd name="T70" fmla="*/ 817 w 851"/>
                <a:gd name="T71" fmla="*/ 44 h 492"/>
                <a:gd name="T72" fmla="*/ 835 w 851"/>
                <a:gd name="T73" fmla="*/ 23 h 492"/>
                <a:gd name="T74" fmla="*/ 851 w 851"/>
                <a:gd name="T75" fmla="*/ 0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51" h="492">
                  <a:moveTo>
                    <a:pt x="0" y="492"/>
                  </a:moveTo>
                  <a:lnTo>
                    <a:pt x="28" y="489"/>
                  </a:lnTo>
                  <a:lnTo>
                    <a:pt x="54" y="485"/>
                  </a:lnTo>
                  <a:lnTo>
                    <a:pt x="81" y="479"/>
                  </a:lnTo>
                  <a:lnTo>
                    <a:pt x="107" y="473"/>
                  </a:lnTo>
                  <a:lnTo>
                    <a:pt x="134" y="468"/>
                  </a:lnTo>
                  <a:lnTo>
                    <a:pt x="160" y="461"/>
                  </a:lnTo>
                  <a:lnTo>
                    <a:pt x="187" y="454"/>
                  </a:lnTo>
                  <a:lnTo>
                    <a:pt x="214" y="446"/>
                  </a:lnTo>
                  <a:lnTo>
                    <a:pt x="239" y="438"/>
                  </a:lnTo>
                  <a:lnTo>
                    <a:pt x="265" y="429"/>
                  </a:lnTo>
                  <a:lnTo>
                    <a:pt x="291" y="419"/>
                  </a:lnTo>
                  <a:lnTo>
                    <a:pt x="316" y="409"/>
                  </a:lnTo>
                  <a:lnTo>
                    <a:pt x="342" y="399"/>
                  </a:lnTo>
                  <a:lnTo>
                    <a:pt x="366" y="388"/>
                  </a:lnTo>
                  <a:lnTo>
                    <a:pt x="391" y="376"/>
                  </a:lnTo>
                  <a:lnTo>
                    <a:pt x="416" y="364"/>
                  </a:lnTo>
                  <a:lnTo>
                    <a:pt x="440" y="352"/>
                  </a:lnTo>
                  <a:lnTo>
                    <a:pt x="463" y="339"/>
                  </a:lnTo>
                  <a:lnTo>
                    <a:pt x="488" y="325"/>
                  </a:lnTo>
                  <a:lnTo>
                    <a:pt x="511" y="311"/>
                  </a:lnTo>
                  <a:lnTo>
                    <a:pt x="533" y="297"/>
                  </a:lnTo>
                  <a:lnTo>
                    <a:pt x="556" y="281"/>
                  </a:lnTo>
                  <a:lnTo>
                    <a:pt x="578" y="266"/>
                  </a:lnTo>
                  <a:lnTo>
                    <a:pt x="600" y="249"/>
                  </a:lnTo>
                  <a:lnTo>
                    <a:pt x="622" y="233"/>
                  </a:lnTo>
                  <a:lnTo>
                    <a:pt x="643" y="216"/>
                  </a:lnTo>
                  <a:lnTo>
                    <a:pt x="664" y="198"/>
                  </a:lnTo>
                  <a:lnTo>
                    <a:pt x="685" y="181"/>
                  </a:lnTo>
                  <a:lnTo>
                    <a:pt x="705" y="162"/>
                  </a:lnTo>
                  <a:lnTo>
                    <a:pt x="725" y="143"/>
                  </a:lnTo>
                  <a:lnTo>
                    <a:pt x="744" y="124"/>
                  </a:lnTo>
                  <a:lnTo>
                    <a:pt x="763" y="104"/>
                  </a:lnTo>
                  <a:lnTo>
                    <a:pt x="782" y="84"/>
                  </a:lnTo>
                  <a:lnTo>
                    <a:pt x="800" y="63"/>
                  </a:lnTo>
                  <a:lnTo>
                    <a:pt x="817" y="44"/>
                  </a:lnTo>
                  <a:lnTo>
                    <a:pt x="835" y="23"/>
                  </a:lnTo>
                  <a:lnTo>
                    <a:pt x="85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92" name="Freeform 1792"/>
            <p:cNvSpPr>
              <a:spLocks/>
            </p:cNvSpPr>
            <p:nvPr/>
          </p:nvSpPr>
          <p:spPr bwMode="auto">
            <a:xfrm>
              <a:off x="2657" y="3445"/>
              <a:ext cx="56" cy="18"/>
            </a:xfrm>
            <a:custGeom>
              <a:avLst/>
              <a:gdLst>
                <a:gd name="T0" fmla="*/ 163 w 163"/>
                <a:gd name="T1" fmla="*/ 53 h 53"/>
                <a:gd name="T2" fmla="*/ 160 w 163"/>
                <a:gd name="T3" fmla="*/ 0 h 53"/>
                <a:gd name="T4" fmla="*/ 0 w 163"/>
                <a:gd name="T5" fmla="*/ 36 h 53"/>
                <a:gd name="T6" fmla="*/ 163 w 163"/>
                <a:gd name="T7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3" h="53">
                  <a:moveTo>
                    <a:pt x="163" y="53"/>
                  </a:moveTo>
                  <a:lnTo>
                    <a:pt x="160" y="0"/>
                  </a:lnTo>
                  <a:lnTo>
                    <a:pt x="0" y="36"/>
                  </a:lnTo>
                  <a:lnTo>
                    <a:pt x="163" y="53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93" name="Freeform 1793"/>
            <p:cNvSpPr>
              <a:spLocks/>
            </p:cNvSpPr>
            <p:nvPr/>
          </p:nvSpPr>
          <p:spPr bwMode="auto">
            <a:xfrm>
              <a:off x="2657" y="3445"/>
              <a:ext cx="56" cy="18"/>
            </a:xfrm>
            <a:custGeom>
              <a:avLst/>
              <a:gdLst>
                <a:gd name="T0" fmla="*/ 163 w 163"/>
                <a:gd name="T1" fmla="*/ 53 h 53"/>
                <a:gd name="T2" fmla="*/ 160 w 163"/>
                <a:gd name="T3" fmla="*/ 0 h 53"/>
                <a:gd name="T4" fmla="*/ 0 w 163"/>
                <a:gd name="T5" fmla="*/ 36 h 53"/>
                <a:gd name="T6" fmla="*/ 163 w 163"/>
                <a:gd name="T7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3" h="53">
                  <a:moveTo>
                    <a:pt x="163" y="53"/>
                  </a:moveTo>
                  <a:lnTo>
                    <a:pt x="160" y="0"/>
                  </a:lnTo>
                  <a:lnTo>
                    <a:pt x="0" y="36"/>
                  </a:lnTo>
                  <a:lnTo>
                    <a:pt x="163" y="53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94" name="Freeform 1794"/>
            <p:cNvSpPr>
              <a:spLocks/>
            </p:cNvSpPr>
            <p:nvPr/>
          </p:nvSpPr>
          <p:spPr bwMode="auto">
            <a:xfrm>
              <a:off x="2986" y="3247"/>
              <a:ext cx="37" cy="50"/>
            </a:xfrm>
            <a:custGeom>
              <a:avLst/>
              <a:gdLst>
                <a:gd name="T0" fmla="*/ 0 w 112"/>
                <a:gd name="T1" fmla="*/ 120 h 150"/>
                <a:gd name="T2" fmla="*/ 44 w 112"/>
                <a:gd name="T3" fmla="*/ 150 h 150"/>
                <a:gd name="T4" fmla="*/ 112 w 112"/>
                <a:gd name="T5" fmla="*/ 0 h 150"/>
                <a:gd name="T6" fmla="*/ 0 w 112"/>
                <a:gd name="T7" fmla="*/ 12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2" h="150">
                  <a:moveTo>
                    <a:pt x="0" y="120"/>
                  </a:moveTo>
                  <a:lnTo>
                    <a:pt x="44" y="150"/>
                  </a:lnTo>
                  <a:lnTo>
                    <a:pt x="112" y="0"/>
                  </a:lnTo>
                  <a:lnTo>
                    <a:pt x="0" y="12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95" name="Freeform 1795"/>
            <p:cNvSpPr>
              <a:spLocks/>
            </p:cNvSpPr>
            <p:nvPr/>
          </p:nvSpPr>
          <p:spPr bwMode="auto">
            <a:xfrm>
              <a:off x="2986" y="3247"/>
              <a:ext cx="37" cy="50"/>
            </a:xfrm>
            <a:custGeom>
              <a:avLst/>
              <a:gdLst>
                <a:gd name="T0" fmla="*/ 0 w 112"/>
                <a:gd name="T1" fmla="*/ 120 h 150"/>
                <a:gd name="T2" fmla="*/ 44 w 112"/>
                <a:gd name="T3" fmla="*/ 150 h 150"/>
                <a:gd name="T4" fmla="*/ 112 w 112"/>
                <a:gd name="T5" fmla="*/ 0 h 150"/>
                <a:gd name="T6" fmla="*/ 0 w 112"/>
                <a:gd name="T7" fmla="*/ 12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2" h="150">
                  <a:moveTo>
                    <a:pt x="0" y="120"/>
                  </a:moveTo>
                  <a:lnTo>
                    <a:pt x="44" y="150"/>
                  </a:lnTo>
                  <a:lnTo>
                    <a:pt x="112" y="0"/>
                  </a:lnTo>
                  <a:lnTo>
                    <a:pt x="0" y="12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96" name="Freeform 1796"/>
            <p:cNvSpPr>
              <a:spLocks/>
            </p:cNvSpPr>
            <p:nvPr/>
          </p:nvSpPr>
          <p:spPr bwMode="auto">
            <a:xfrm>
              <a:off x="2933" y="3389"/>
              <a:ext cx="37" cy="83"/>
            </a:xfrm>
            <a:custGeom>
              <a:avLst/>
              <a:gdLst>
                <a:gd name="T0" fmla="*/ 108 w 114"/>
                <a:gd name="T1" fmla="*/ 3 h 252"/>
                <a:gd name="T2" fmla="*/ 97 w 114"/>
                <a:gd name="T3" fmla="*/ 10 h 252"/>
                <a:gd name="T4" fmla="*/ 86 w 114"/>
                <a:gd name="T5" fmla="*/ 17 h 252"/>
                <a:gd name="T6" fmla="*/ 76 w 114"/>
                <a:gd name="T7" fmla="*/ 27 h 252"/>
                <a:gd name="T8" fmla="*/ 66 w 114"/>
                <a:gd name="T9" fmla="*/ 37 h 252"/>
                <a:gd name="T10" fmla="*/ 56 w 114"/>
                <a:gd name="T11" fmla="*/ 49 h 252"/>
                <a:gd name="T12" fmla="*/ 48 w 114"/>
                <a:gd name="T13" fmla="*/ 63 h 252"/>
                <a:gd name="T14" fmla="*/ 40 w 114"/>
                <a:gd name="T15" fmla="*/ 76 h 252"/>
                <a:gd name="T16" fmla="*/ 33 w 114"/>
                <a:gd name="T17" fmla="*/ 90 h 252"/>
                <a:gd name="T18" fmla="*/ 28 w 114"/>
                <a:gd name="T19" fmla="*/ 105 h 252"/>
                <a:gd name="T20" fmla="*/ 2 w 114"/>
                <a:gd name="T21" fmla="*/ 196 h 252"/>
                <a:gd name="T22" fmla="*/ 1 w 114"/>
                <a:gd name="T23" fmla="*/ 205 h 252"/>
                <a:gd name="T24" fmla="*/ 0 w 114"/>
                <a:gd name="T25" fmla="*/ 215 h 252"/>
                <a:gd name="T26" fmla="*/ 0 w 114"/>
                <a:gd name="T27" fmla="*/ 224 h 252"/>
                <a:gd name="T28" fmla="*/ 2 w 114"/>
                <a:gd name="T29" fmla="*/ 232 h 252"/>
                <a:gd name="T30" fmla="*/ 6 w 114"/>
                <a:gd name="T31" fmla="*/ 238 h 252"/>
                <a:gd name="T32" fmla="*/ 9 w 114"/>
                <a:gd name="T33" fmla="*/ 245 h 252"/>
                <a:gd name="T34" fmla="*/ 14 w 114"/>
                <a:gd name="T35" fmla="*/ 248 h 252"/>
                <a:gd name="T36" fmla="*/ 20 w 114"/>
                <a:gd name="T37" fmla="*/ 252 h 252"/>
                <a:gd name="T38" fmla="*/ 27 w 114"/>
                <a:gd name="T39" fmla="*/ 252 h 252"/>
                <a:gd name="T40" fmla="*/ 34 w 114"/>
                <a:gd name="T41" fmla="*/ 252 h 252"/>
                <a:gd name="T42" fmla="*/ 41 w 114"/>
                <a:gd name="T43" fmla="*/ 248 h 252"/>
                <a:gd name="T44" fmla="*/ 49 w 114"/>
                <a:gd name="T45" fmla="*/ 245 h 252"/>
                <a:gd name="T46" fmla="*/ 55 w 114"/>
                <a:gd name="T47" fmla="*/ 238 h 252"/>
                <a:gd name="T48" fmla="*/ 62 w 114"/>
                <a:gd name="T49" fmla="*/ 232 h 252"/>
                <a:gd name="T50" fmla="*/ 69 w 114"/>
                <a:gd name="T51" fmla="*/ 224 h 252"/>
                <a:gd name="T52" fmla="*/ 73 w 114"/>
                <a:gd name="T53" fmla="*/ 215 h 252"/>
                <a:gd name="T54" fmla="*/ 77 w 114"/>
                <a:gd name="T55" fmla="*/ 205 h 252"/>
                <a:gd name="T56" fmla="*/ 81 w 114"/>
                <a:gd name="T57" fmla="*/ 196 h 252"/>
                <a:gd name="T58" fmla="*/ 90 w 114"/>
                <a:gd name="T59" fmla="*/ 163 h 252"/>
                <a:gd name="T60" fmla="*/ 92 w 114"/>
                <a:gd name="T61" fmla="*/ 154 h 252"/>
                <a:gd name="T62" fmla="*/ 93 w 114"/>
                <a:gd name="T63" fmla="*/ 146 h 252"/>
                <a:gd name="T64" fmla="*/ 93 w 114"/>
                <a:gd name="T65" fmla="*/ 137 h 252"/>
                <a:gd name="T66" fmla="*/ 91 w 114"/>
                <a:gd name="T67" fmla="*/ 129 h 252"/>
                <a:gd name="T68" fmla="*/ 88 w 114"/>
                <a:gd name="T69" fmla="*/ 124 h 252"/>
                <a:gd name="T70" fmla="*/ 84 w 114"/>
                <a:gd name="T71" fmla="*/ 118 h 252"/>
                <a:gd name="T72" fmla="*/ 80 w 114"/>
                <a:gd name="T73" fmla="*/ 115 h 252"/>
                <a:gd name="T74" fmla="*/ 74 w 114"/>
                <a:gd name="T75" fmla="*/ 112 h 252"/>
                <a:gd name="T76" fmla="*/ 67 w 114"/>
                <a:gd name="T77" fmla="*/ 111 h 252"/>
                <a:gd name="T78" fmla="*/ 25 w 114"/>
                <a:gd name="T79" fmla="*/ 11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4" h="252">
                  <a:moveTo>
                    <a:pt x="114" y="0"/>
                  </a:moveTo>
                  <a:lnTo>
                    <a:pt x="108" y="3"/>
                  </a:lnTo>
                  <a:lnTo>
                    <a:pt x="103" y="6"/>
                  </a:lnTo>
                  <a:lnTo>
                    <a:pt x="97" y="10"/>
                  </a:lnTo>
                  <a:lnTo>
                    <a:pt x="92" y="13"/>
                  </a:lnTo>
                  <a:lnTo>
                    <a:pt x="86" y="17"/>
                  </a:lnTo>
                  <a:lnTo>
                    <a:pt x="81" y="22"/>
                  </a:lnTo>
                  <a:lnTo>
                    <a:pt x="76" y="27"/>
                  </a:lnTo>
                  <a:lnTo>
                    <a:pt x="71" y="32"/>
                  </a:lnTo>
                  <a:lnTo>
                    <a:pt x="66" y="37"/>
                  </a:lnTo>
                  <a:lnTo>
                    <a:pt x="61" y="44"/>
                  </a:lnTo>
                  <a:lnTo>
                    <a:pt x="56" y="49"/>
                  </a:lnTo>
                  <a:lnTo>
                    <a:pt x="52" y="56"/>
                  </a:lnTo>
                  <a:lnTo>
                    <a:pt x="48" y="63"/>
                  </a:lnTo>
                  <a:lnTo>
                    <a:pt x="44" y="69"/>
                  </a:lnTo>
                  <a:lnTo>
                    <a:pt x="40" y="76"/>
                  </a:lnTo>
                  <a:lnTo>
                    <a:pt x="36" y="83"/>
                  </a:lnTo>
                  <a:lnTo>
                    <a:pt x="33" y="90"/>
                  </a:lnTo>
                  <a:lnTo>
                    <a:pt x="30" y="97"/>
                  </a:lnTo>
                  <a:lnTo>
                    <a:pt x="28" y="105"/>
                  </a:lnTo>
                  <a:lnTo>
                    <a:pt x="25" y="112"/>
                  </a:lnTo>
                  <a:lnTo>
                    <a:pt x="2" y="196"/>
                  </a:lnTo>
                  <a:lnTo>
                    <a:pt x="1" y="201"/>
                  </a:lnTo>
                  <a:lnTo>
                    <a:pt x="1" y="205"/>
                  </a:lnTo>
                  <a:lnTo>
                    <a:pt x="0" y="211"/>
                  </a:lnTo>
                  <a:lnTo>
                    <a:pt x="0" y="215"/>
                  </a:lnTo>
                  <a:lnTo>
                    <a:pt x="0" y="220"/>
                  </a:lnTo>
                  <a:lnTo>
                    <a:pt x="0" y="224"/>
                  </a:lnTo>
                  <a:lnTo>
                    <a:pt x="1" y="229"/>
                  </a:lnTo>
                  <a:lnTo>
                    <a:pt x="2" y="232"/>
                  </a:lnTo>
                  <a:lnTo>
                    <a:pt x="3" y="235"/>
                  </a:lnTo>
                  <a:lnTo>
                    <a:pt x="6" y="238"/>
                  </a:lnTo>
                  <a:lnTo>
                    <a:pt x="7" y="242"/>
                  </a:lnTo>
                  <a:lnTo>
                    <a:pt x="9" y="245"/>
                  </a:lnTo>
                  <a:lnTo>
                    <a:pt x="11" y="247"/>
                  </a:lnTo>
                  <a:lnTo>
                    <a:pt x="14" y="248"/>
                  </a:lnTo>
                  <a:lnTo>
                    <a:pt x="17" y="251"/>
                  </a:lnTo>
                  <a:lnTo>
                    <a:pt x="20" y="252"/>
                  </a:lnTo>
                  <a:lnTo>
                    <a:pt x="23" y="252"/>
                  </a:lnTo>
                  <a:lnTo>
                    <a:pt x="27" y="252"/>
                  </a:lnTo>
                  <a:lnTo>
                    <a:pt x="30" y="252"/>
                  </a:lnTo>
                  <a:lnTo>
                    <a:pt x="34" y="252"/>
                  </a:lnTo>
                  <a:lnTo>
                    <a:pt x="38" y="251"/>
                  </a:lnTo>
                  <a:lnTo>
                    <a:pt x="41" y="248"/>
                  </a:lnTo>
                  <a:lnTo>
                    <a:pt x="44" y="247"/>
                  </a:lnTo>
                  <a:lnTo>
                    <a:pt x="49" y="245"/>
                  </a:lnTo>
                  <a:lnTo>
                    <a:pt x="52" y="242"/>
                  </a:lnTo>
                  <a:lnTo>
                    <a:pt x="55" y="238"/>
                  </a:lnTo>
                  <a:lnTo>
                    <a:pt x="59" y="235"/>
                  </a:lnTo>
                  <a:lnTo>
                    <a:pt x="62" y="232"/>
                  </a:lnTo>
                  <a:lnTo>
                    <a:pt x="65" y="229"/>
                  </a:lnTo>
                  <a:lnTo>
                    <a:pt x="69" y="224"/>
                  </a:lnTo>
                  <a:lnTo>
                    <a:pt x="71" y="220"/>
                  </a:lnTo>
                  <a:lnTo>
                    <a:pt x="73" y="215"/>
                  </a:lnTo>
                  <a:lnTo>
                    <a:pt x="75" y="211"/>
                  </a:lnTo>
                  <a:lnTo>
                    <a:pt x="77" y="205"/>
                  </a:lnTo>
                  <a:lnTo>
                    <a:pt x="80" y="201"/>
                  </a:lnTo>
                  <a:lnTo>
                    <a:pt x="81" y="196"/>
                  </a:lnTo>
                  <a:lnTo>
                    <a:pt x="88" y="168"/>
                  </a:lnTo>
                  <a:lnTo>
                    <a:pt x="90" y="163"/>
                  </a:lnTo>
                  <a:lnTo>
                    <a:pt x="91" y="159"/>
                  </a:lnTo>
                  <a:lnTo>
                    <a:pt x="92" y="154"/>
                  </a:lnTo>
                  <a:lnTo>
                    <a:pt x="93" y="150"/>
                  </a:lnTo>
                  <a:lnTo>
                    <a:pt x="93" y="146"/>
                  </a:lnTo>
                  <a:lnTo>
                    <a:pt x="93" y="141"/>
                  </a:lnTo>
                  <a:lnTo>
                    <a:pt x="93" y="137"/>
                  </a:lnTo>
                  <a:lnTo>
                    <a:pt x="92" y="133"/>
                  </a:lnTo>
                  <a:lnTo>
                    <a:pt x="91" y="129"/>
                  </a:lnTo>
                  <a:lnTo>
                    <a:pt x="90" y="126"/>
                  </a:lnTo>
                  <a:lnTo>
                    <a:pt x="88" y="124"/>
                  </a:lnTo>
                  <a:lnTo>
                    <a:pt x="86" y="120"/>
                  </a:lnTo>
                  <a:lnTo>
                    <a:pt x="84" y="118"/>
                  </a:lnTo>
                  <a:lnTo>
                    <a:pt x="82" y="116"/>
                  </a:lnTo>
                  <a:lnTo>
                    <a:pt x="80" y="115"/>
                  </a:lnTo>
                  <a:lnTo>
                    <a:pt x="76" y="112"/>
                  </a:lnTo>
                  <a:lnTo>
                    <a:pt x="74" y="112"/>
                  </a:lnTo>
                  <a:lnTo>
                    <a:pt x="71" y="111"/>
                  </a:lnTo>
                  <a:lnTo>
                    <a:pt x="67" y="111"/>
                  </a:lnTo>
                  <a:lnTo>
                    <a:pt x="64" y="112"/>
                  </a:lnTo>
                  <a:lnTo>
                    <a:pt x="25" y="11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97" name="Freeform 1797"/>
            <p:cNvSpPr>
              <a:spLocks/>
            </p:cNvSpPr>
            <p:nvPr/>
          </p:nvSpPr>
          <p:spPr bwMode="auto">
            <a:xfrm>
              <a:off x="2981" y="3394"/>
              <a:ext cx="21" cy="74"/>
            </a:xfrm>
            <a:custGeom>
              <a:avLst/>
              <a:gdLst>
                <a:gd name="T0" fmla="*/ 61 w 61"/>
                <a:gd name="T1" fmla="*/ 0 h 224"/>
                <a:gd name="T2" fmla="*/ 55 w 61"/>
                <a:gd name="T3" fmla="*/ 9 h 224"/>
                <a:gd name="T4" fmla="*/ 50 w 61"/>
                <a:gd name="T5" fmla="*/ 18 h 224"/>
                <a:gd name="T6" fmla="*/ 44 w 61"/>
                <a:gd name="T7" fmla="*/ 28 h 224"/>
                <a:gd name="T8" fmla="*/ 40 w 61"/>
                <a:gd name="T9" fmla="*/ 38 h 224"/>
                <a:gd name="T10" fmla="*/ 35 w 61"/>
                <a:gd name="T11" fmla="*/ 47 h 224"/>
                <a:gd name="T12" fmla="*/ 31 w 61"/>
                <a:gd name="T13" fmla="*/ 56 h 224"/>
                <a:gd name="T14" fmla="*/ 27 w 61"/>
                <a:gd name="T15" fmla="*/ 66 h 224"/>
                <a:gd name="T16" fmla="*/ 22 w 61"/>
                <a:gd name="T17" fmla="*/ 76 h 224"/>
                <a:gd name="T18" fmla="*/ 19 w 61"/>
                <a:gd name="T19" fmla="*/ 86 h 224"/>
                <a:gd name="T20" fmla="*/ 15 w 61"/>
                <a:gd name="T21" fmla="*/ 97 h 224"/>
                <a:gd name="T22" fmla="*/ 12 w 61"/>
                <a:gd name="T23" fmla="*/ 107 h 224"/>
                <a:gd name="T24" fmla="*/ 10 w 61"/>
                <a:gd name="T25" fmla="*/ 117 h 224"/>
                <a:gd name="T26" fmla="*/ 8 w 61"/>
                <a:gd name="T27" fmla="*/ 127 h 224"/>
                <a:gd name="T28" fmla="*/ 6 w 61"/>
                <a:gd name="T29" fmla="*/ 137 h 224"/>
                <a:gd name="T30" fmla="*/ 3 w 61"/>
                <a:gd name="T31" fmla="*/ 147 h 224"/>
                <a:gd name="T32" fmla="*/ 2 w 61"/>
                <a:gd name="T33" fmla="*/ 157 h 224"/>
                <a:gd name="T34" fmla="*/ 1 w 61"/>
                <a:gd name="T35" fmla="*/ 167 h 224"/>
                <a:gd name="T36" fmla="*/ 0 w 61"/>
                <a:gd name="T37" fmla="*/ 177 h 224"/>
                <a:gd name="T38" fmla="*/ 0 w 61"/>
                <a:gd name="T39" fmla="*/ 187 h 224"/>
                <a:gd name="T40" fmla="*/ 0 w 61"/>
                <a:gd name="T41" fmla="*/ 197 h 224"/>
                <a:gd name="T42" fmla="*/ 0 w 61"/>
                <a:gd name="T43" fmla="*/ 206 h 224"/>
                <a:gd name="T44" fmla="*/ 0 w 61"/>
                <a:gd name="T45" fmla="*/ 215 h 224"/>
                <a:gd name="T46" fmla="*/ 1 w 61"/>
                <a:gd name="T47" fmla="*/ 224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" h="224">
                  <a:moveTo>
                    <a:pt x="61" y="0"/>
                  </a:moveTo>
                  <a:lnTo>
                    <a:pt x="55" y="9"/>
                  </a:lnTo>
                  <a:lnTo>
                    <a:pt x="50" y="18"/>
                  </a:lnTo>
                  <a:lnTo>
                    <a:pt x="44" y="28"/>
                  </a:lnTo>
                  <a:lnTo>
                    <a:pt x="40" y="38"/>
                  </a:lnTo>
                  <a:lnTo>
                    <a:pt x="35" y="47"/>
                  </a:lnTo>
                  <a:lnTo>
                    <a:pt x="31" y="56"/>
                  </a:lnTo>
                  <a:lnTo>
                    <a:pt x="27" y="66"/>
                  </a:lnTo>
                  <a:lnTo>
                    <a:pt x="22" y="76"/>
                  </a:lnTo>
                  <a:lnTo>
                    <a:pt x="19" y="86"/>
                  </a:lnTo>
                  <a:lnTo>
                    <a:pt x="15" y="97"/>
                  </a:lnTo>
                  <a:lnTo>
                    <a:pt x="12" y="107"/>
                  </a:lnTo>
                  <a:lnTo>
                    <a:pt x="10" y="117"/>
                  </a:lnTo>
                  <a:lnTo>
                    <a:pt x="8" y="127"/>
                  </a:lnTo>
                  <a:lnTo>
                    <a:pt x="6" y="137"/>
                  </a:lnTo>
                  <a:lnTo>
                    <a:pt x="3" y="147"/>
                  </a:lnTo>
                  <a:lnTo>
                    <a:pt x="2" y="157"/>
                  </a:lnTo>
                  <a:lnTo>
                    <a:pt x="1" y="167"/>
                  </a:lnTo>
                  <a:lnTo>
                    <a:pt x="0" y="177"/>
                  </a:lnTo>
                  <a:lnTo>
                    <a:pt x="0" y="187"/>
                  </a:lnTo>
                  <a:lnTo>
                    <a:pt x="0" y="197"/>
                  </a:lnTo>
                  <a:lnTo>
                    <a:pt x="0" y="206"/>
                  </a:lnTo>
                  <a:lnTo>
                    <a:pt x="0" y="215"/>
                  </a:lnTo>
                  <a:lnTo>
                    <a:pt x="1" y="22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98" name="Freeform 1798"/>
            <p:cNvSpPr>
              <a:spLocks/>
            </p:cNvSpPr>
            <p:nvPr/>
          </p:nvSpPr>
          <p:spPr bwMode="auto">
            <a:xfrm>
              <a:off x="3002" y="3389"/>
              <a:ext cx="12" cy="5"/>
            </a:xfrm>
            <a:custGeom>
              <a:avLst/>
              <a:gdLst>
                <a:gd name="T0" fmla="*/ 40 w 40"/>
                <a:gd name="T1" fmla="*/ 14 h 14"/>
                <a:gd name="T2" fmla="*/ 38 w 40"/>
                <a:gd name="T3" fmla="*/ 11 h 14"/>
                <a:gd name="T4" fmla="*/ 37 w 40"/>
                <a:gd name="T5" fmla="*/ 9 h 14"/>
                <a:gd name="T6" fmla="*/ 35 w 40"/>
                <a:gd name="T7" fmla="*/ 6 h 14"/>
                <a:gd name="T8" fmla="*/ 34 w 40"/>
                <a:gd name="T9" fmla="*/ 4 h 14"/>
                <a:gd name="T10" fmla="*/ 32 w 40"/>
                <a:gd name="T11" fmla="*/ 2 h 14"/>
                <a:gd name="T12" fmla="*/ 30 w 40"/>
                <a:gd name="T13" fmla="*/ 1 h 14"/>
                <a:gd name="T14" fmla="*/ 27 w 40"/>
                <a:gd name="T15" fmla="*/ 1 h 14"/>
                <a:gd name="T16" fmla="*/ 25 w 40"/>
                <a:gd name="T17" fmla="*/ 0 h 14"/>
                <a:gd name="T18" fmla="*/ 22 w 40"/>
                <a:gd name="T19" fmla="*/ 0 h 14"/>
                <a:gd name="T20" fmla="*/ 20 w 40"/>
                <a:gd name="T21" fmla="*/ 1 h 14"/>
                <a:gd name="T22" fmla="*/ 16 w 40"/>
                <a:gd name="T23" fmla="*/ 1 h 14"/>
                <a:gd name="T24" fmla="*/ 13 w 40"/>
                <a:gd name="T25" fmla="*/ 2 h 14"/>
                <a:gd name="T26" fmla="*/ 11 w 40"/>
                <a:gd name="T27" fmla="*/ 4 h 14"/>
                <a:gd name="T28" fmla="*/ 8 w 40"/>
                <a:gd name="T29" fmla="*/ 6 h 14"/>
                <a:gd name="T30" fmla="*/ 5 w 40"/>
                <a:gd name="T31" fmla="*/ 9 h 14"/>
                <a:gd name="T32" fmla="*/ 2 w 40"/>
                <a:gd name="T33" fmla="*/ 11 h 14"/>
                <a:gd name="T34" fmla="*/ 0 w 40"/>
                <a:gd name="T3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14">
                  <a:moveTo>
                    <a:pt x="40" y="14"/>
                  </a:moveTo>
                  <a:lnTo>
                    <a:pt x="38" y="11"/>
                  </a:lnTo>
                  <a:lnTo>
                    <a:pt x="37" y="9"/>
                  </a:lnTo>
                  <a:lnTo>
                    <a:pt x="35" y="6"/>
                  </a:lnTo>
                  <a:lnTo>
                    <a:pt x="34" y="4"/>
                  </a:lnTo>
                  <a:lnTo>
                    <a:pt x="32" y="2"/>
                  </a:lnTo>
                  <a:lnTo>
                    <a:pt x="30" y="1"/>
                  </a:lnTo>
                  <a:lnTo>
                    <a:pt x="27" y="1"/>
                  </a:lnTo>
                  <a:lnTo>
                    <a:pt x="25" y="0"/>
                  </a:lnTo>
                  <a:lnTo>
                    <a:pt x="22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8" y="6"/>
                  </a:lnTo>
                  <a:lnTo>
                    <a:pt x="5" y="9"/>
                  </a:lnTo>
                  <a:lnTo>
                    <a:pt x="2" y="11"/>
                  </a:lnTo>
                  <a:lnTo>
                    <a:pt x="0" y="1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199" name="Freeform 1799"/>
            <p:cNvSpPr>
              <a:spLocks/>
            </p:cNvSpPr>
            <p:nvPr/>
          </p:nvSpPr>
          <p:spPr bwMode="auto">
            <a:xfrm>
              <a:off x="2995" y="3394"/>
              <a:ext cx="21" cy="74"/>
            </a:xfrm>
            <a:custGeom>
              <a:avLst/>
              <a:gdLst>
                <a:gd name="T0" fmla="*/ 0 w 62"/>
                <a:gd name="T1" fmla="*/ 224 h 224"/>
                <a:gd name="T2" fmla="*/ 5 w 62"/>
                <a:gd name="T3" fmla="*/ 215 h 224"/>
                <a:gd name="T4" fmla="*/ 11 w 62"/>
                <a:gd name="T5" fmla="*/ 206 h 224"/>
                <a:gd name="T6" fmla="*/ 16 w 62"/>
                <a:gd name="T7" fmla="*/ 197 h 224"/>
                <a:gd name="T8" fmla="*/ 22 w 62"/>
                <a:gd name="T9" fmla="*/ 187 h 224"/>
                <a:gd name="T10" fmla="*/ 26 w 62"/>
                <a:gd name="T11" fmla="*/ 177 h 224"/>
                <a:gd name="T12" fmla="*/ 31 w 62"/>
                <a:gd name="T13" fmla="*/ 167 h 224"/>
                <a:gd name="T14" fmla="*/ 35 w 62"/>
                <a:gd name="T15" fmla="*/ 157 h 224"/>
                <a:gd name="T16" fmla="*/ 38 w 62"/>
                <a:gd name="T17" fmla="*/ 147 h 224"/>
                <a:gd name="T18" fmla="*/ 42 w 62"/>
                <a:gd name="T19" fmla="*/ 137 h 224"/>
                <a:gd name="T20" fmla="*/ 45 w 62"/>
                <a:gd name="T21" fmla="*/ 127 h 224"/>
                <a:gd name="T22" fmla="*/ 48 w 62"/>
                <a:gd name="T23" fmla="*/ 117 h 224"/>
                <a:gd name="T24" fmla="*/ 52 w 62"/>
                <a:gd name="T25" fmla="*/ 107 h 224"/>
                <a:gd name="T26" fmla="*/ 54 w 62"/>
                <a:gd name="T27" fmla="*/ 97 h 224"/>
                <a:gd name="T28" fmla="*/ 56 w 62"/>
                <a:gd name="T29" fmla="*/ 86 h 224"/>
                <a:gd name="T30" fmla="*/ 57 w 62"/>
                <a:gd name="T31" fmla="*/ 76 h 224"/>
                <a:gd name="T32" fmla="*/ 59 w 62"/>
                <a:gd name="T33" fmla="*/ 66 h 224"/>
                <a:gd name="T34" fmla="*/ 61 w 62"/>
                <a:gd name="T35" fmla="*/ 56 h 224"/>
                <a:gd name="T36" fmla="*/ 61 w 62"/>
                <a:gd name="T37" fmla="*/ 47 h 224"/>
                <a:gd name="T38" fmla="*/ 62 w 62"/>
                <a:gd name="T39" fmla="*/ 38 h 224"/>
                <a:gd name="T40" fmla="*/ 62 w 62"/>
                <a:gd name="T41" fmla="*/ 28 h 224"/>
                <a:gd name="T42" fmla="*/ 62 w 62"/>
                <a:gd name="T43" fmla="*/ 18 h 224"/>
                <a:gd name="T44" fmla="*/ 61 w 62"/>
                <a:gd name="T45" fmla="*/ 9 h 224"/>
                <a:gd name="T46" fmla="*/ 61 w 62"/>
                <a:gd name="T47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2" h="224">
                  <a:moveTo>
                    <a:pt x="0" y="224"/>
                  </a:moveTo>
                  <a:lnTo>
                    <a:pt x="5" y="215"/>
                  </a:lnTo>
                  <a:lnTo>
                    <a:pt x="11" y="206"/>
                  </a:lnTo>
                  <a:lnTo>
                    <a:pt x="16" y="197"/>
                  </a:lnTo>
                  <a:lnTo>
                    <a:pt x="22" y="187"/>
                  </a:lnTo>
                  <a:lnTo>
                    <a:pt x="26" y="177"/>
                  </a:lnTo>
                  <a:lnTo>
                    <a:pt x="31" y="167"/>
                  </a:lnTo>
                  <a:lnTo>
                    <a:pt x="35" y="157"/>
                  </a:lnTo>
                  <a:lnTo>
                    <a:pt x="38" y="147"/>
                  </a:lnTo>
                  <a:lnTo>
                    <a:pt x="42" y="137"/>
                  </a:lnTo>
                  <a:lnTo>
                    <a:pt x="45" y="127"/>
                  </a:lnTo>
                  <a:lnTo>
                    <a:pt x="48" y="117"/>
                  </a:lnTo>
                  <a:lnTo>
                    <a:pt x="52" y="107"/>
                  </a:lnTo>
                  <a:lnTo>
                    <a:pt x="54" y="97"/>
                  </a:lnTo>
                  <a:lnTo>
                    <a:pt x="56" y="86"/>
                  </a:lnTo>
                  <a:lnTo>
                    <a:pt x="57" y="76"/>
                  </a:lnTo>
                  <a:lnTo>
                    <a:pt x="59" y="66"/>
                  </a:lnTo>
                  <a:lnTo>
                    <a:pt x="61" y="56"/>
                  </a:lnTo>
                  <a:lnTo>
                    <a:pt x="61" y="47"/>
                  </a:lnTo>
                  <a:lnTo>
                    <a:pt x="62" y="38"/>
                  </a:lnTo>
                  <a:lnTo>
                    <a:pt x="62" y="28"/>
                  </a:lnTo>
                  <a:lnTo>
                    <a:pt x="62" y="18"/>
                  </a:lnTo>
                  <a:lnTo>
                    <a:pt x="61" y="9"/>
                  </a:lnTo>
                  <a:lnTo>
                    <a:pt x="6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00" name="Freeform 1800"/>
            <p:cNvSpPr>
              <a:spLocks/>
            </p:cNvSpPr>
            <p:nvPr/>
          </p:nvSpPr>
          <p:spPr bwMode="auto">
            <a:xfrm>
              <a:off x="2981" y="3468"/>
              <a:ext cx="14" cy="4"/>
            </a:xfrm>
            <a:custGeom>
              <a:avLst/>
              <a:gdLst>
                <a:gd name="T0" fmla="*/ 0 w 39"/>
                <a:gd name="T1" fmla="*/ 0 h 14"/>
                <a:gd name="T2" fmla="*/ 1 w 39"/>
                <a:gd name="T3" fmla="*/ 3 h 14"/>
                <a:gd name="T4" fmla="*/ 2 w 39"/>
                <a:gd name="T5" fmla="*/ 6 h 14"/>
                <a:gd name="T6" fmla="*/ 3 w 39"/>
                <a:gd name="T7" fmla="*/ 8 h 14"/>
                <a:gd name="T8" fmla="*/ 6 w 39"/>
                <a:gd name="T9" fmla="*/ 10 h 14"/>
                <a:gd name="T10" fmla="*/ 8 w 39"/>
                <a:gd name="T11" fmla="*/ 12 h 14"/>
                <a:gd name="T12" fmla="*/ 10 w 39"/>
                <a:gd name="T13" fmla="*/ 13 h 14"/>
                <a:gd name="T14" fmla="*/ 12 w 39"/>
                <a:gd name="T15" fmla="*/ 14 h 14"/>
                <a:gd name="T16" fmla="*/ 14 w 39"/>
                <a:gd name="T17" fmla="*/ 14 h 14"/>
                <a:gd name="T18" fmla="*/ 17 w 39"/>
                <a:gd name="T19" fmla="*/ 14 h 14"/>
                <a:gd name="T20" fmla="*/ 20 w 39"/>
                <a:gd name="T21" fmla="*/ 14 h 14"/>
                <a:gd name="T22" fmla="*/ 23 w 39"/>
                <a:gd name="T23" fmla="*/ 13 h 14"/>
                <a:gd name="T24" fmla="*/ 26 w 39"/>
                <a:gd name="T25" fmla="*/ 12 h 14"/>
                <a:gd name="T26" fmla="*/ 29 w 39"/>
                <a:gd name="T27" fmla="*/ 10 h 14"/>
                <a:gd name="T28" fmla="*/ 31 w 39"/>
                <a:gd name="T29" fmla="*/ 8 h 14"/>
                <a:gd name="T30" fmla="*/ 34 w 39"/>
                <a:gd name="T31" fmla="*/ 6 h 14"/>
                <a:gd name="T32" fmla="*/ 37 w 39"/>
                <a:gd name="T33" fmla="*/ 3 h 14"/>
                <a:gd name="T34" fmla="*/ 39 w 39"/>
                <a:gd name="T3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9" h="14">
                  <a:moveTo>
                    <a:pt x="0" y="0"/>
                  </a:moveTo>
                  <a:lnTo>
                    <a:pt x="1" y="3"/>
                  </a:lnTo>
                  <a:lnTo>
                    <a:pt x="2" y="6"/>
                  </a:lnTo>
                  <a:lnTo>
                    <a:pt x="3" y="8"/>
                  </a:lnTo>
                  <a:lnTo>
                    <a:pt x="6" y="10"/>
                  </a:lnTo>
                  <a:lnTo>
                    <a:pt x="8" y="12"/>
                  </a:lnTo>
                  <a:lnTo>
                    <a:pt x="10" y="13"/>
                  </a:lnTo>
                  <a:lnTo>
                    <a:pt x="12" y="14"/>
                  </a:lnTo>
                  <a:lnTo>
                    <a:pt x="14" y="14"/>
                  </a:lnTo>
                  <a:lnTo>
                    <a:pt x="17" y="14"/>
                  </a:lnTo>
                  <a:lnTo>
                    <a:pt x="20" y="14"/>
                  </a:lnTo>
                  <a:lnTo>
                    <a:pt x="23" y="13"/>
                  </a:lnTo>
                  <a:lnTo>
                    <a:pt x="26" y="12"/>
                  </a:lnTo>
                  <a:lnTo>
                    <a:pt x="29" y="10"/>
                  </a:lnTo>
                  <a:lnTo>
                    <a:pt x="31" y="8"/>
                  </a:lnTo>
                  <a:lnTo>
                    <a:pt x="34" y="6"/>
                  </a:lnTo>
                  <a:lnTo>
                    <a:pt x="37" y="3"/>
                  </a:lnTo>
                  <a:lnTo>
                    <a:pt x="3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01" name="Freeform 1801"/>
            <p:cNvSpPr>
              <a:spLocks/>
            </p:cNvSpPr>
            <p:nvPr/>
          </p:nvSpPr>
          <p:spPr bwMode="auto">
            <a:xfrm>
              <a:off x="3037" y="3389"/>
              <a:ext cx="21" cy="28"/>
            </a:xfrm>
            <a:custGeom>
              <a:avLst/>
              <a:gdLst>
                <a:gd name="T0" fmla="*/ 62 w 63"/>
                <a:gd name="T1" fmla="*/ 38 h 84"/>
                <a:gd name="T2" fmla="*/ 63 w 63"/>
                <a:gd name="T3" fmla="*/ 30 h 84"/>
                <a:gd name="T4" fmla="*/ 63 w 63"/>
                <a:gd name="T5" fmla="*/ 22 h 84"/>
                <a:gd name="T6" fmla="*/ 61 w 63"/>
                <a:gd name="T7" fmla="*/ 15 h 84"/>
                <a:gd name="T8" fmla="*/ 59 w 63"/>
                <a:gd name="T9" fmla="*/ 10 h 84"/>
                <a:gd name="T10" fmla="*/ 55 w 63"/>
                <a:gd name="T11" fmla="*/ 5 h 84"/>
                <a:gd name="T12" fmla="*/ 51 w 63"/>
                <a:gd name="T13" fmla="*/ 2 h 84"/>
                <a:gd name="T14" fmla="*/ 45 w 63"/>
                <a:gd name="T15" fmla="*/ 0 h 84"/>
                <a:gd name="T16" fmla="*/ 40 w 63"/>
                <a:gd name="T17" fmla="*/ 0 h 84"/>
                <a:gd name="T18" fmla="*/ 33 w 63"/>
                <a:gd name="T19" fmla="*/ 2 h 84"/>
                <a:gd name="T20" fmla="*/ 28 w 63"/>
                <a:gd name="T21" fmla="*/ 5 h 84"/>
                <a:gd name="T22" fmla="*/ 21 w 63"/>
                <a:gd name="T23" fmla="*/ 10 h 84"/>
                <a:gd name="T24" fmla="*/ 16 w 63"/>
                <a:gd name="T25" fmla="*/ 15 h 84"/>
                <a:gd name="T26" fmla="*/ 11 w 63"/>
                <a:gd name="T27" fmla="*/ 22 h 84"/>
                <a:gd name="T28" fmla="*/ 7 w 63"/>
                <a:gd name="T29" fmla="*/ 30 h 84"/>
                <a:gd name="T30" fmla="*/ 3 w 63"/>
                <a:gd name="T31" fmla="*/ 38 h 84"/>
                <a:gd name="T32" fmla="*/ 1 w 63"/>
                <a:gd name="T33" fmla="*/ 46 h 84"/>
                <a:gd name="T34" fmla="*/ 0 w 63"/>
                <a:gd name="T35" fmla="*/ 54 h 84"/>
                <a:gd name="T36" fmla="*/ 0 w 63"/>
                <a:gd name="T37" fmla="*/ 62 h 84"/>
                <a:gd name="T38" fmla="*/ 1 w 63"/>
                <a:gd name="T39" fmla="*/ 68 h 84"/>
                <a:gd name="T40" fmla="*/ 5 w 63"/>
                <a:gd name="T41" fmla="*/ 75 h 84"/>
                <a:gd name="T42" fmla="*/ 8 w 63"/>
                <a:gd name="T43" fmla="*/ 79 h 84"/>
                <a:gd name="T44" fmla="*/ 12 w 63"/>
                <a:gd name="T45" fmla="*/ 83 h 84"/>
                <a:gd name="T46" fmla="*/ 18 w 63"/>
                <a:gd name="T47" fmla="*/ 84 h 84"/>
                <a:gd name="T48" fmla="*/ 23 w 63"/>
                <a:gd name="T49" fmla="*/ 84 h 84"/>
                <a:gd name="T50" fmla="*/ 29 w 63"/>
                <a:gd name="T51" fmla="*/ 83 h 84"/>
                <a:gd name="T52" fmla="*/ 35 w 63"/>
                <a:gd name="T53" fmla="*/ 79 h 84"/>
                <a:gd name="T54" fmla="*/ 41 w 63"/>
                <a:gd name="T55" fmla="*/ 75 h 84"/>
                <a:gd name="T56" fmla="*/ 47 w 63"/>
                <a:gd name="T57" fmla="*/ 68 h 84"/>
                <a:gd name="T58" fmla="*/ 52 w 63"/>
                <a:gd name="T59" fmla="*/ 62 h 84"/>
                <a:gd name="T60" fmla="*/ 56 w 63"/>
                <a:gd name="T61" fmla="*/ 54 h 84"/>
                <a:gd name="T62" fmla="*/ 60 w 63"/>
                <a:gd name="T63" fmla="*/ 4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" h="84">
                  <a:moveTo>
                    <a:pt x="61" y="42"/>
                  </a:moveTo>
                  <a:lnTo>
                    <a:pt x="62" y="38"/>
                  </a:lnTo>
                  <a:lnTo>
                    <a:pt x="62" y="34"/>
                  </a:lnTo>
                  <a:lnTo>
                    <a:pt x="63" y="30"/>
                  </a:lnTo>
                  <a:lnTo>
                    <a:pt x="63" y="26"/>
                  </a:lnTo>
                  <a:lnTo>
                    <a:pt x="63" y="22"/>
                  </a:lnTo>
                  <a:lnTo>
                    <a:pt x="62" y="19"/>
                  </a:lnTo>
                  <a:lnTo>
                    <a:pt x="61" y="15"/>
                  </a:lnTo>
                  <a:lnTo>
                    <a:pt x="60" y="12"/>
                  </a:lnTo>
                  <a:lnTo>
                    <a:pt x="59" y="10"/>
                  </a:lnTo>
                  <a:lnTo>
                    <a:pt x="58" y="7"/>
                  </a:lnTo>
                  <a:lnTo>
                    <a:pt x="55" y="5"/>
                  </a:lnTo>
                  <a:lnTo>
                    <a:pt x="53" y="3"/>
                  </a:lnTo>
                  <a:lnTo>
                    <a:pt x="51" y="2"/>
                  </a:lnTo>
                  <a:lnTo>
                    <a:pt x="49" y="1"/>
                  </a:lnTo>
                  <a:lnTo>
                    <a:pt x="45" y="0"/>
                  </a:lnTo>
                  <a:lnTo>
                    <a:pt x="43" y="0"/>
                  </a:lnTo>
                  <a:lnTo>
                    <a:pt x="40" y="0"/>
                  </a:lnTo>
                  <a:lnTo>
                    <a:pt x="37" y="1"/>
                  </a:lnTo>
                  <a:lnTo>
                    <a:pt x="33" y="2"/>
                  </a:lnTo>
                  <a:lnTo>
                    <a:pt x="31" y="3"/>
                  </a:lnTo>
                  <a:lnTo>
                    <a:pt x="28" y="5"/>
                  </a:lnTo>
                  <a:lnTo>
                    <a:pt x="24" y="7"/>
                  </a:lnTo>
                  <a:lnTo>
                    <a:pt x="21" y="10"/>
                  </a:lnTo>
                  <a:lnTo>
                    <a:pt x="19" y="12"/>
                  </a:lnTo>
                  <a:lnTo>
                    <a:pt x="16" y="15"/>
                  </a:lnTo>
                  <a:lnTo>
                    <a:pt x="13" y="19"/>
                  </a:lnTo>
                  <a:lnTo>
                    <a:pt x="11" y="22"/>
                  </a:lnTo>
                  <a:lnTo>
                    <a:pt x="9" y="26"/>
                  </a:lnTo>
                  <a:lnTo>
                    <a:pt x="7" y="30"/>
                  </a:lnTo>
                  <a:lnTo>
                    <a:pt x="5" y="34"/>
                  </a:lnTo>
                  <a:lnTo>
                    <a:pt x="3" y="38"/>
                  </a:lnTo>
                  <a:lnTo>
                    <a:pt x="2" y="42"/>
                  </a:lnTo>
                  <a:lnTo>
                    <a:pt x="1" y="46"/>
                  </a:lnTo>
                  <a:lnTo>
                    <a:pt x="0" y="51"/>
                  </a:lnTo>
                  <a:lnTo>
                    <a:pt x="0" y="54"/>
                  </a:lnTo>
                  <a:lnTo>
                    <a:pt x="0" y="58"/>
                  </a:lnTo>
                  <a:lnTo>
                    <a:pt x="0" y="62"/>
                  </a:lnTo>
                  <a:lnTo>
                    <a:pt x="1" y="65"/>
                  </a:lnTo>
                  <a:lnTo>
                    <a:pt x="1" y="68"/>
                  </a:lnTo>
                  <a:lnTo>
                    <a:pt x="2" y="72"/>
                  </a:lnTo>
                  <a:lnTo>
                    <a:pt x="5" y="75"/>
                  </a:lnTo>
                  <a:lnTo>
                    <a:pt x="6" y="77"/>
                  </a:lnTo>
                  <a:lnTo>
                    <a:pt x="8" y="79"/>
                  </a:lnTo>
                  <a:lnTo>
                    <a:pt x="10" y="80"/>
                  </a:lnTo>
                  <a:lnTo>
                    <a:pt x="12" y="83"/>
                  </a:lnTo>
                  <a:lnTo>
                    <a:pt x="14" y="84"/>
                  </a:lnTo>
                  <a:lnTo>
                    <a:pt x="18" y="84"/>
                  </a:lnTo>
                  <a:lnTo>
                    <a:pt x="20" y="84"/>
                  </a:lnTo>
                  <a:lnTo>
                    <a:pt x="23" y="84"/>
                  </a:lnTo>
                  <a:lnTo>
                    <a:pt x="27" y="84"/>
                  </a:lnTo>
                  <a:lnTo>
                    <a:pt x="29" y="83"/>
                  </a:lnTo>
                  <a:lnTo>
                    <a:pt x="32" y="80"/>
                  </a:lnTo>
                  <a:lnTo>
                    <a:pt x="35" y="79"/>
                  </a:lnTo>
                  <a:lnTo>
                    <a:pt x="39" y="77"/>
                  </a:lnTo>
                  <a:lnTo>
                    <a:pt x="41" y="75"/>
                  </a:lnTo>
                  <a:lnTo>
                    <a:pt x="44" y="72"/>
                  </a:lnTo>
                  <a:lnTo>
                    <a:pt x="47" y="68"/>
                  </a:lnTo>
                  <a:lnTo>
                    <a:pt x="50" y="65"/>
                  </a:lnTo>
                  <a:lnTo>
                    <a:pt x="52" y="62"/>
                  </a:lnTo>
                  <a:lnTo>
                    <a:pt x="54" y="58"/>
                  </a:lnTo>
                  <a:lnTo>
                    <a:pt x="56" y="54"/>
                  </a:lnTo>
                  <a:lnTo>
                    <a:pt x="58" y="51"/>
                  </a:lnTo>
                  <a:lnTo>
                    <a:pt x="60" y="46"/>
                  </a:lnTo>
                  <a:lnTo>
                    <a:pt x="61" y="42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02" name="Line 1802"/>
            <p:cNvSpPr>
              <a:spLocks noChangeShapeType="1"/>
            </p:cNvSpPr>
            <p:nvPr/>
          </p:nvSpPr>
          <p:spPr bwMode="auto">
            <a:xfrm>
              <a:off x="2801" y="3431"/>
              <a:ext cx="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03" name="Line 1803"/>
            <p:cNvSpPr>
              <a:spLocks noChangeShapeType="1"/>
            </p:cNvSpPr>
            <p:nvPr/>
          </p:nvSpPr>
          <p:spPr bwMode="auto">
            <a:xfrm>
              <a:off x="2657" y="2881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04" name="Line 1804"/>
            <p:cNvSpPr>
              <a:spLocks noChangeShapeType="1"/>
            </p:cNvSpPr>
            <p:nvPr/>
          </p:nvSpPr>
          <p:spPr bwMode="auto">
            <a:xfrm>
              <a:off x="2657" y="3037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05" name="Line 1805"/>
            <p:cNvSpPr>
              <a:spLocks noChangeShapeType="1"/>
            </p:cNvSpPr>
            <p:nvPr/>
          </p:nvSpPr>
          <p:spPr bwMode="auto">
            <a:xfrm>
              <a:off x="3127" y="3309"/>
              <a:ext cx="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06" name="Line 1806"/>
            <p:cNvSpPr>
              <a:spLocks noChangeShapeType="1"/>
            </p:cNvSpPr>
            <p:nvPr/>
          </p:nvSpPr>
          <p:spPr bwMode="auto">
            <a:xfrm>
              <a:off x="2657" y="3208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07" name="Line 1807"/>
            <p:cNvSpPr>
              <a:spLocks noChangeShapeType="1"/>
            </p:cNvSpPr>
            <p:nvPr/>
          </p:nvSpPr>
          <p:spPr bwMode="auto">
            <a:xfrm>
              <a:off x="2745" y="2844"/>
              <a:ext cx="0" cy="14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08" name="Line 1808"/>
            <p:cNvSpPr>
              <a:spLocks noChangeShapeType="1"/>
            </p:cNvSpPr>
            <p:nvPr/>
          </p:nvSpPr>
          <p:spPr bwMode="auto">
            <a:xfrm>
              <a:off x="2745" y="3090"/>
              <a:ext cx="0" cy="7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09" name="Line 1809"/>
            <p:cNvSpPr>
              <a:spLocks noChangeShapeType="1"/>
            </p:cNvSpPr>
            <p:nvPr/>
          </p:nvSpPr>
          <p:spPr bwMode="auto">
            <a:xfrm>
              <a:off x="2569" y="2844"/>
              <a:ext cx="0" cy="14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10" name="Line 1810"/>
            <p:cNvSpPr>
              <a:spLocks noChangeShapeType="1"/>
            </p:cNvSpPr>
            <p:nvPr/>
          </p:nvSpPr>
          <p:spPr bwMode="auto">
            <a:xfrm>
              <a:off x="2569" y="3090"/>
              <a:ext cx="0" cy="7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11" name="Line 1811"/>
            <p:cNvSpPr>
              <a:spLocks noChangeShapeType="1"/>
            </p:cNvSpPr>
            <p:nvPr/>
          </p:nvSpPr>
          <p:spPr bwMode="auto">
            <a:xfrm flipH="1">
              <a:off x="2469" y="2844"/>
              <a:ext cx="10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12" name="Line 1812"/>
            <p:cNvSpPr>
              <a:spLocks noChangeShapeType="1"/>
            </p:cNvSpPr>
            <p:nvPr/>
          </p:nvSpPr>
          <p:spPr bwMode="auto">
            <a:xfrm flipH="1">
              <a:off x="2469" y="3233"/>
              <a:ext cx="10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13" name="Line 1813"/>
            <p:cNvSpPr>
              <a:spLocks noChangeShapeType="1"/>
            </p:cNvSpPr>
            <p:nvPr/>
          </p:nvSpPr>
          <p:spPr bwMode="auto">
            <a:xfrm flipV="1">
              <a:off x="2451" y="2844"/>
              <a:ext cx="32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14" name="Line 1814"/>
            <p:cNvSpPr>
              <a:spLocks noChangeShapeType="1"/>
            </p:cNvSpPr>
            <p:nvPr/>
          </p:nvSpPr>
          <p:spPr bwMode="auto">
            <a:xfrm flipV="1">
              <a:off x="2451" y="2844"/>
              <a:ext cx="113" cy="1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15" name="Line 1815"/>
            <p:cNvSpPr>
              <a:spLocks noChangeShapeType="1"/>
            </p:cNvSpPr>
            <p:nvPr/>
          </p:nvSpPr>
          <p:spPr bwMode="auto">
            <a:xfrm flipV="1">
              <a:off x="2451" y="2917"/>
              <a:ext cx="118" cy="1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16" name="Line 1816"/>
            <p:cNvSpPr>
              <a:spLocks noChangeShapeType="1"/>
            </p:cNvSpPr>
            <p:nvPr/>
          </p:nvSpPr>
          <p:spPr bwMode="auto">
            <a:xfrm flipV="1">
              <a:off x="2451" y="3007"/>
              <a:ext cx="109" cy="1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17" name="Line 1817"/>
            <p:cNvSpPr>
              <a:spLocks noChangeShapeType="1"/>
            </p:cNvSpPr>
            <p:nvPr/>
          </p:nvSpPr>
          <p:spPr bwMode="auto">
            <a:xfrm flipV="1">
              <a:off x="2451" y="3081"/>
              <a:ext cx="113" cy="1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18" name="Line 1818"/>
            <p:cNvSpPr>
              <a:spLocks noChangeShapeType="1"/>
            </p:cNvSpPr>
            <p:nvPr/>
          </p:nvSpPr>
          <p:spPr bwMode="auto">
            <a:xfrm flipV="1">
              <a:off x="2745" y="2844"/>
              <a:ext cx="58" cy="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19" name="Line 1819"/>
            <p:cNvSpPr>
              <a:spLocks noChangeShapeType="1"/>
            </p:cNvSpPr>
            <p:nvPr/>
          </p:nvSpPr>
          <p:spPr bwMode="auto">
            <a:xfrm flipV="1">
              <a:off x="2495" y="3157"/>
              <a:ext cx="74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20" name="Line 1820"/>
            <p:cNvSpPr>
              <a:spLocks noChangeShapeType="1"/>
            </p:cNvSpPr>
            <p:nvPr/>
          </p:nvSpPr>
          <p:spPr bwMode="auto">
            <a:xfrm flipV="1">
              <a:off x="2745" y="2867"/>
              <a:ext cx="116" cy="1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21" name="Line 1821"/>
            <p:cNvSpPr>
              <a:spLocks noChangeShapeType="1"/>
            </p:cNvSpPr>
            <p:nvPr/>
          </p:nvSpPr>
          <p:spPr bwMode="auto">
            <a:xfrm flipV="1">
              <a:off x="2759" y="2947"/>
              <a:ext cx="102" cy="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22" name="Freeform 1822"/>
            <p:cNvSpPr>
              <a:spLocks/>
            </p:cNvSpPr>
            <p:nvPr/>
          </p:nvSpPr>
          <p:spPr bwMode="auto">
            <a:xfrm>
              <a:off x="2745" y="3026"/>
              <a:ext cx="116" cy="115"/>
            </a:xfrm>
            <a:custGeom>
              <a:avLst/>
              <a:gdLst>
                <a:gd name="T0" fmla="*/ 0 w 346"/>
                <a:gd name="T1" fmla="*/ 344 h 344"/>
                <a:gd name="T2" fmla="*/ 99 w 346"/>
                <a:gd name="T3" fmla="*/ 246 h 344"/>
                <a:gd name="T4" fmla="*/ 346 w 346"/>
                <a:gd name="T5" fmla="*/ 0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6" h="344">
                  <a:moveTo>
                    <a:pt x="0" y="344"/>
                  </a:moveTo>
                  <a:lnTo>
                    <a:pt x="99" y="246"/>
                  </a:lnTo>
                  <a:lnTo>
                    <a:pt x="34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23" name="Freeform 1823"/>
            <p:cNvSpPr>
              <a:spLocks/>
            </p:cNvSpPr>
            <p:nvPr/>
          </p:nvSpPr>
          <p:spPr bwMode="auto">
            <a:xfrm>
              <a:off x="2745" y="3106"/>
              <a:ext cx="116" cy="113"/>
            </a:xfrm>
            <a:custGeom>
              <a:avLst/>
              <a:gdLst>
                <a:gd name="T0" fmla="*/ 0 w 346"/>
                <a:gd name="T1" fmla="*/ 345 h 345"/>
                <a:gd name="T2" fmla="*/ 252 w 346"/>
                <a:gd name="T3" fmla="*/ 93 h 345"/>
                <a:gd name="T4" fmla="*/ 346 w 346"/>
                <a:gd name="T5" fmla="*/ 0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6" h="345">
                  <a:moveTo>
                    <a:pt x="0" y="345"/>
                  </a:moveTo>
                  <a:lnTo>
                    <a:pt x="252" y="93"/>
                  </a:lnTo>
                  <a:lnTo>
                    <a:pt x="34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24" name="Line 1824"/>
            <p:cNvSpPr>
              <a:spLocks noChangeShapeType="1"/>
            </p:cNvSpPr>
            <p:nvPr/>
          </p:nvSpPr>
          <p:spPr bwMode="auto">
            <a:xfrm flipV="1">
              <a:off x="2815" y="3185"/>
              <a:ext cx="46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32225" name="Group 1825"/>
          <p:cNvGrpSpPr>
            <a:grpSpLocks/>
          </p:cNvGrpSpPr>
          <p:nvPr/>
        </p:nvGrpSpPr>
        <p:grpSpPr bwMode="auto">
          <a:xfrm>
            <a:off x="6842125" y="3808413"/>
            <a:ext cx="1662113" cy="2709862"/>
            <a:chOff x="4310" y="2399"/>
            <a:chExt cx="1047" cy="1707"/>
          </a:xfrm>
        </p:grpSpPr>
        <p:sp>
          <p:nvSpPr>
            <p:cNvPr id="232226" name="Line 1826"/>
            <p:cNvSpPr>
              <a:spLocks noChangeShapeType="1"/>
            </p:cNvSpPr>
            <p:nvPr/>
          </p:nvSpPr>
          <p:spPr bwMode="auto">
            <a:xfrm flipH="1">
              <a:off x="4908" y="3422"/>
              <a:ext cx="1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27" name="Line 1827"/>
            <p:cNvSpPr>
              <a:spLocks noChangeShapeType="1"/>
            </p:cNvSpPr>
            <p:nvPr/>
          </p:nvSpPr>
          <p:spPr bwMode="auto">
            <a:xfrm flipH="1">
              <a:off x="4859" y="3422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28" name="Line 1828"/>
            <p:cNvSpPr>
              <a:spLocks noChangeShapeType="1"/>
            </p:cNvSpPr>
            <p:nvPr/>
          </p:nvSpPr>
          <p:spPr bwMode="auto">
            <a:xfrm flipH="1">
              <a:off x="4699" y="3422"/>
              <a:ext cx="13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29" name="Line 1829"/>
            <p:cNvSpPr>
              <a:spLocks noChangeShapeType="1"/>
            </p:cNvSpPr>
            <p:nvPr/>
          </p:nvSpPr>
          <p:spPr bwMode="auto">
            <a:xfrm flipH="1">
              <a:off x="4651" y="3422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30" name="Line 1830"/>
            <p:cNvSpPr>
              <a:spLocks noChangeShapeType="1"/>
            </p:cNvSpPr>
            <p:nvPr/>
          </p:nvSpPr>
          <p:spPr bwMode="auto">
            <a:xfrm flipH="1">
              <a:off x="4505" y="3422"/>
              <a:ext cx="1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31" name="Line 1831"/>
            <p:cNvSpPr>
              <a:spLocks noChangeShapeType="1"/>
            </p:cNvSpPr>
            <p:nvPr/>
          </p:nvSpPr>
          <p:spPr bwMode="auto">
            <a:xfrm flipH="1">
              <a:off x="4854" y="3125"/>
              <a:ext cx="9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32" name="Line 1832"/>
            <p:cNvSpPr>
              <a:spLocks noChangeShapeType="1"/>
            </p:cNvSpPr>
            <p:nvPr/>
          </p:nvSpPr>
          <p:spPr bwMode="auto">
            <a:xfrm flipH="1">
              <a:off x="4854" y="2736"/>
              <a:ext cx="9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33" name="Line 1833"/>
            <p:cNvSpPr>
              <a:spLocks noChangeShapeType="1"/>
            </p:cNvSpPr>
            <p:nvPr/>
          </p:nvSpPr>
          <p:spPr bwMode="auto">
            <a:xfrm>
              <a:off x="4560" y="2754"/>
              <a:ext cx="0" cy="66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34" name="Line 1834"/>
            <p:cNvSpPr>
              <a:spLocks noChangeShapeType="1"/>
            </p:cNvSpPr>
            <p:nvPr/>
          </p:nvSpPr>
          <p:spPr bwMode="auto">
            <a:xfrm>
              <a:off x="4968" y="2754"/>
              <a:ext cx="0" cy="35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35" name="Line 1835"/>
            <p:cNvSpPr>
              <a:spLocks noChangeShapeType="1"/>
            </p:cNvSpPr>
            <p:nvPr/>
          </p:nvSpPr>
          <p:spPr bwMode="auto">
            <a:xfrm>
              <a:off x="4968" y="3106"/>
              <a:ext cx="0" cy="31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36" name="Freeform 1836"/>
            <p:cNvSpPr>
              <a:spLocks/>
            </p:cNvSpPr>
            <p:nvPr/>
          </p:nvSpPr>
          <p:spPr bwMode="auto">
            <a:xfrm>
              <a:off x="4560" y="3106"/>
              <a:ext cx="19" cy="19"/>
            </a:xfrm>
            <a:custGeom>
              <a:avLst/>
              <a:gdLst>
                <a:gd name="T0" fmla="*/ 0 w 54"/>
                <a:gd name="T1" fmla="*/ 0 h 54"/>
                <a:gd name="T2" fmla="*/ 1 w 54"/>
                <a:gd name="T3" fmla="*/ 11 h 54"/>
                <a:gd name="T4" fmla="*/ 4 w 54"/>
                <a:gd name="T5" fmla="*/ 21 h 54"/>
                <a:gd name="T6" fmla="*/ 9 w 54"/>
                <a:gd name="T7" fmla="*/ 30 h 54"/>
                <a:gd name="T8" fmla="*/ 15 w 54"/>
                <a:gd name="T9" fmla="*/ 39 h 54"/>
                <a:gd name="T10" fmla="*/ 24 w 54"/>
                <a:gd name="T11" fmla="*/ 45 h 54"/>
                <a:gd name="T12" fmla="*/ 33 w 54"/>
                <a:gd name="T13" fmla="*/ 50 h 54"/>
                <a:gd name="T14" fmla="*/ 43 w 54"/>
                <a:gd name="T15" fmla="*/ 53 h 54"/>
                <a:gd name="T16" fmla="*/ 54 w 54"/>
                <a:gd name="T1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54">
                  <a:moveTo>
                    <a:pt x="0" y="0"/>
                  </a:moveTo>
                  <a:lnTo>
                    <a:pt x="1" y="11"/>
                  </a:lnTo>
                  <a:lnTo>
                    <a:pt x="4" y="21"/>
                  </a:lnTo>
                  <a:lnTo>
                    <a:pt x="9" y="30"/>
                  </a:lnTo>
                  <a:lnTo>
                    <a:pt x="15" y="39"/>
                  </a:lnTo>
                  <a:lnTo>
                    <a:pt x="24" y="45"/>
                  </a:lnTo>
                  <a:lnTo>
                    <a:pt x="33" y="50"/>
                  </a:lnTo>
                  <a:lnTo>
                    <a:pt x="43" y="53"/>
                  </a:lnTo>
                  <a:lnTo>
                    <a:pt x="54" y="5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37" name="Freeform 1837"/>
            <p:cNvSpPr>
              <a:spLocks/>
            </p:cNvSpPr>
            <p:nvPr/>
          </p:nvSpPr>
          <p:spPr bwMode="auto">
            <a:xfrm>
              <a:off x="4952" y="3106"/>
              <a:ext cx="16" cy="19"/>
            </a:xfrm>
            <a:custGeom>
              <a:avLst/>
              <a:gdLst>
                <a:gd name="T0" fmla="*/ 0 w 55"/>
                <a:gd name="T1" fmla="*/ 54 h 54"/>
                <a:gd name="T2" fmla="*/ 10 w 55"/>
                <a:gd name="T3" fmla="*/ 53 h 54"/>
                <a:gd name="T4" fmla="*/ 21 w 55"/>
                <a:gd name="T5" fmla="*/ 50 h 54"/>
                <a:gd name="T6" fmla="*/ 30 w 55"/>
                <a:gd name="T7" fmla="*/ 45 h 54"/>
                <a:gd name="T8" fmla="*/ 38 w 55"/>
                <a:gd name="T9" fmla="*/ 39 h 54"/>
                <a:gd name="T10" fmla="*/ 45 w 55"/>
                <a:gd name="T11" fmla="*/ 30 h 54"/>
                <a:gd name="T12" fmla="*/ 50 w 55"/>
                <a:gd name="T13" fmla="*/ 21 h 54"/>
                <a:gd name="T14" fmla="*/ 53 w 55"/>
                <a:gd name="T15" fmla="*/ 11 h 54"/>
                <a:gd name="T16" fmla="*/ 55 w 55"/>
                <a:gd name="T1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54">
                  <a:moveTo>
                    <a:pt x="0" y="54"/>
                  </a:moveTo>
                  <a:lnTo>
                    <a:pt x="10" y="53"/>
                  </a:lnTo>
                  <a:lnTo>
                    <a:pt x="21" y="50"/>
                  </a:lnTo>
                  <a:lnTo>
                    <a:pt x="30" y="45"/>
                  </a:lnTo>
                  <a:lnTo>
                    <a:pt x="38" y="39"/>
                  </a:lnTo>
                  <a:lnTo>
                    <a:pt x="45" y="30"/>
                  </a:lnTo>
                  <a:lnTo>
                    <a:pt x="50" y="21"/>
                  </a:lnTo>
                  <a:lnTo>
                    <a:pt x="53" y="11"/>
                  </a:lnTo>
                  <a:lnTo>
                    <a:pt x="55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38" name="Freeform 1838"/>
            <p:cNvSpPr>
              <a:spLocks/>
            </p:cNvSpPr>
            <p:nvPr/>
          </p:nvSpPr>
          <p:spPr bwMode="auto">
            <a:xfrm>
              <a:off x="4560" y="2736"/>
              <a:ext cx="19" cy="18"/>
            </a:xfrm>
            <a:custGeom>
              <a:avLst/>
              <a:gdLst>
                <a:gd name="T0" fmla="*/ 54 w 54"/>
                <a:gd name="T1" fmla="*/ 0 h 54"/>
                <a:gd name="T2" fmla="*/ 43 w 54"/>
                <a:gd name="T3" fmla="*/ 1 h 54"/>
                <a:gd name="T4" fmla="*/ 33 w 54"/>
                <a:gd name="T5" fmla="*/ 4 h 54"/>
                <a:gd name="T6" fmla="*/ 24 w 54"/>
                <a:gd name="T7" fmla="*/ 9 h 54"/>
                <a:gd name="T8" fmla="*/ 15 w 54"/>
                <a:gd name="T9" fmla="*/ 15 h 54"/>
                <a:gd name="T10" fmla="*/ 9 w 54"/>
                <a:gd name="T11" fmla="*/ 24 h 54"/>
                <a:gd name="T12" fmla="*/ 4 w 54"/>
                <a:gd name="T13" fmla="*/ 33 h 54"/>
                <a:gd name="T14" fmla="*/ 1 w 54"/>
                <a:gd name="T15" fmla="*/ 43 h 54"/>
                <a:gd name="T16" fmla="*/ 0 w 54"/>
                <a:gd name="T1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54">
                  <a:moveTo>
                    <a:pt x="54" y="0"/>
                  </a:moveTo>
                  <a:lnTo>
                    <a:pt x="43" y="1"/>
                  </a:lnTo>
                  <a:lnTo>
                    <a:pt x="33" y="4"/>
                  </a:lnTo>
                  <a:lnTo>
                    <a:pt x="24" y="9"/>
                  </a:lnTo>
                  <a:lnTo>
                    <a:pt x="15" y="15"/>
                  </a:lnTo>
                  <a:lnTo>
                    <a:pt x="9" y="24"/>
                  </a:lnTo>
                  <a:lnTo>
                    <a:pt x="4" y="33"/>
                  </a:lnTo>
                  <a:lnTo>
                    <a:pt x="1" y="43"/>
                  </a:lnTo>
                  <a:lnTo>
                    <a:pt x="0" y="5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39" name="Freeform 1839"/>
            <p:cNvSpPr>
              <a:spLocks/>
            </p:cNvSpPr>
            <p:nvPr/>
          </p:nvSpPr>
          <p:spPr bwMode="auto">
            <a:xfrm>
              <a:off x="4952" y="2736"/>
              <a:ext cx="16" cy="18"/>
            </a:xfrm>
            <a:custGeom>
              <a:avLst/>
              <a:gdLst>
                <a:gd name="T0" fmla="*/ 55 w 55"/>
                <a:gd name="T1" fmla="*/ 54 h 54"/>
                <a:gd name="T2" fmla="*/ 53 w 55"/>
                <a:gd name="T3" fmla="*/ 43 h 54"/>
                <a:gd name="T4" fmla="*/ 50 w 55"/>
                <a:gd name="T5" fmla="*/ 33 h 54"/>
                <a:gd name="T6" fmla="*/ 45 w 55"/>
                <a:gd name="T7" fmla="*/ 24 h 54"/>
                <a:gd name="T8" fmla="*/ 38 w 55"/>
                <a:gd name="T9" fmla="*/ 15 h 54"/>
                <a:gd name="T10" fmla="*/ 30 w 55"/>
                <a:gd name="T11" fmla="*/ 9 h 54"/>
                <a:gd name="T12" fmla="*/ 21 w 55"/>
                <a:gd name="T13" fmla="*/ 4 h 54"/>
                <a:gd name="T14" fmla="*/ 10 w 55"/>
                <a:gd name="T15" fmla="*/ 1 h 54"/>
                <a:gd name="T16" fmla="*/ 0 w 55"/>
                <a:gd name="T1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54">
                  <a:moveTo>
                    <a:pt x="55" y="54"/>
                  </a:moveTo>
                  <a:lnTo>
                    <a:pt x="53" y="43"/>
                  </a:lnTo>
                  <a:lnTo>
                    <a:pt x="50" y="33"/>
                  </a:lnTo>
                  <a:lnTo>
                    <a:pt x="45" y="24"/>
                  </a:lnTo>
                  <a:lnTo>
                    <a:pt x="38" y="15"/>
                  </a:lnTo>
                  <a:lnTo>
                    <a:pt x="30" y="9"/>
                  </a:lnTo>
                  <a:lnTo>
                    <a:pt x="21" y="4"/>
                  </a:lnTo>
                  <a:lnTo>
                    <a:pt x="10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40" name="Line 1840"/>
            <p:cNvSpPr>
              <a:spLocks noChangeShapeType="1"/>
            </p:cNvSpPr>
            <p:nvPr/>
          </p:nvSpPr>
          <p:spPr bwMode="auto">
            <a:xfrm flipH="1">
              <a:off x="4579" y="3717"/>
              <a:ext cx="37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41" name="Line 1841"/>
            <p:cNvSpPr>
              <a:spLocks noChangeShapeType="1"/>
            </p:cNvSpPr>
            <p:nvPr/>
          </p:nvSpPr>
          <p:spPr bwMode="auto">
            <a:xfrm flipH="1">
              <a:off x="4579" y="4106"/>
              <a:ext cx="37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42" name="Line 1842"/>
            <p:cNvSpPr>
              <a:spLocks noChangeShapeType="1"/>
            </p:cNvSpPr>
            <p:nvPr/>
          </p:nvSpPr>
          <p:spPr bwMode="auto">
            <a:xfrm flipV="1">
              <a:off x="4560" y="3422"/>
              <a:ext cx="0" cy="66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43" name="Line 1843"/>
            <p:cNvSpPr>
              <a:spLocks noChangeShapeType="1"/>
            </p:cNvSpPr>
            <p:nvPr/>
          </p:nvSpPr>
          <p:spPr bwMode="auto">
            <a:xfrm flipV="1">
              <a:off x="4968" y="3735"/>
              <a:ext cx="0" cy="35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44" name="Line 1844"/>
            <p:cNvSpPr>
              <a:spLocks noChangeShapeType="1"/>
            </p:cNvSpPr>
            <p:nvPr/>
          </p:nvSpPr>
          <p:spPr bwMode="auto">
            <a:xfrm flipV="1">
              <a:off x="4968" y="3422"/>
              <a:ext cx="0" cy="31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45" name="Freeform 1845"/>
            <p:cNvSpPr>
              <a:spLocks/>
            </p:cNvSpPr>
            <p:nvPr/>
          </p:nvSpPr>
          <p:spPr bwMode="auto">
            <a:xfrm>
              <a:off x="4560" y="3717"/>
              <a:ext cx="19" cy="18"/>
            </a:xfrm>
            <a:custGeom>
              <a:avLst/>
              <a:gdLst>
                <a:gd name="T0" fmla="*/ 54 w 54"/>
                <a:gd name="T1" fmla="*/ 0 h 54"/>
                <a:gd name="T2" fmla="*/ 43 w 54"/>
                <a:gd name="T3" fmla="*/ 1 h 54"/>
                <a:gd name="T4" fmla="*/ 33 w 54"/>
                <a:gd name="T5" fmla="*/ 4 h 54"/>
                <a:gd name="T6" fmla="*/ 24 w 54"/>
                <a:gd name="T7" fmla="*/ 10 h 54"/>
                <a:gd name="T8" fmla="*/ 15 w 54"/>
                <a:gd name="T9" fmla="*/ 17 h 54"/>
                <a:gd name="T10" fmla="*/ 9 w 54"/>
                <a:gd name="T11" fmla="*/ 24 h 54"/>
                <a:gd name="T12" fmla="*/ 4 w 54"/>
                <a:gd name="T13" fmla="*/ 34 h 54"/>
                <a:gd name="T14" fmla="*/ 1 w 54"/>
                <a:gd name="T15" fmla="*/ 44 h 54"/>
                <a:gd name="T16" fmla="*/ 0 w 54"/>
                <a:gd name="T1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54">
                  <a:moveTo>
                    <a:pt x="54" y="0"/>
                  </a:moveTo>
                  <a:lnTo>
                    <a:pt x="43" y="1"/>
                  </a:lnTo>
                  <a:lnTo>
                    <a:pt x="33" y="4"/>
                  </a:lnTo>
                  <a:lnTo>
                    <a:pt x="24" y="10"/>
                  </a:lnTo>
                  <a:lnTo>
                    <a:pt x="15" y="17"/>
                  </a:lnTo>
                  <a:lnTo>
                    <a:pt x="9" y="24"/>
                  </a:lnTo>
                  <a:lnTo>
                    <a:pt x="4" y="34"/>
                  </a:lnTo>
                  <a:lnTo>
                    <a:pt x="1" y="44"/>
                  </a:lnTo>
                  <a:lnTo>
                    <a:pt x="0" y="5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46" name="Freeform 1846"/>
            <p:cNvSpPr>
              <a:spLocks/>
            </p:cNvSpPr>
            <p:nvPr/>
          </p:nvSpPr>
          <p:spPr bwMode="auto">
            <a:xfrm>
              <a:off x="4952" y="3717"/>
              <a:ext cx="16" cy="18"/>
            </a:xfrm>
            <a:custGeom>
              <a:avLst/>
              <a:gdLst>
                <a:gd name="T0" fmla="*/ 55 w 55"/>
                <a:gd name="T1" fmla="*/ 54 h 54"/>
                <a:gd name="T2" fmla="*/ 53 w 55"/>
                <a:gd name="T3" fmla="*/ 44 h 54"/>
                <a:gd name="T4" fmla="*/ 50 w 55"/>
                <a:gd name="T5" fmla="*/ 34 h 54"/>
                <a:gd name="T6" fmla="*/ 45 w 55"/>
                <a:gd name="T7" fmla="*/ 24 h 54"/>
                <a:gd name="T8" fmla="*/ 38 w 55"/>
                <a:gd name="T9" fmla="*/ 17 h 54"/>
                <a:gd name="T10" fmla="*/ 30 w 55"/>
                <a:gd name="T11" fmla="*/ 10 h 54"/>
                <a:gd name="T12" fmla="*/ 21 w 55"/>
                <a:gd name="T13" fmla="*/ 4 h 54"/>
                <a:gd name="T14" fmla="*/ 10 w 55"/>
                <a:gd name="T15" fmla="*/ 1 h 54"/>
                <a:gd name="T16" fmla="*/ 0 w 55"/>
                <a:gd name="T1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54">
                  <a:moveTo>
                    <a:pt x="55" y="54"/>
                  </a:moveTo>
                  <a:lnTo>
                    <a:pt x="53" y="44"/>
                  </a:lnTo>
                  <a:lnTo>
                    <a:pt x="50" y="34"/>
                  </a:lnTo>
                  <a:lnTo>
                    <a:pt x="45" y="24"/>
                  </a:lnTo>
                  <a:lnTo>
                    <a:pt x="38" y="17"/>
                  </a:lnTo>
                  <a:lnTo>
                    <a:pt x="30" y="10"/>
                  </a:lnTo>
                  <a:lnTo>
                    <a:pt x="21" y="4"/>
                  </a:lnTo>
                  <a:lnTo>
                    <a:pt x="10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47" name="Freeform 1847"/>
            <p:cNvSpPr>
              <a:spLocks/>
            </p:cNvSpPr>
            <p:nvPr/>
          </p:nvSpPr>
          <p:spPr bwMode="auto">
            <a:xfrm>
              <a:off x="4560" y="4088"/>
              <a:ext cx="19" cy="18"/>
            </a:xfrm>
            <a:custGeom>
              <a:avLst/>
              <a:gdLst>
                <a:gd name="T0" fmla="*/ 0 w 54"/>
                <a:gd name="T1" fmla="*/ 0 h 53"/>
                <a:gd name="T2" fmla="*/ 1 w 54"/>
                <a:gd name="T3" fmla="*/ 10 h 53"/>
                <a:gd name="T4" fmla="*/ 4 w 54"/>
                <a:gd name="T5" fmla="*/ 20 h 53"/>
                <a:gd name="T6" fmla="*/ 9 w 54"/>
                <a:gd name="T7" fmla="*/ 30 h 53"/>
                <a:gd name="T8" fmla="*/ 15 w 54"/>
                <a:gd name="T9" fmla="*/ 38 h 53"/>
                <a:gd name="T10" fmla="*/ 24 w 54"/>
                <a:gd name="T11" fmla="*/ 44 h 53"/>
                <a:gd name="T12" fmla="*/ 33 w 54"/>
                <a:gd name="T13" fmla="*/ 50 h 53"/>
                <a:gd name="T14" fmla="*/ 43 w 54"/>
                <a:gd name="T15" fmla="*/ 52 h 53"/>
                <a:gd name="T16" fmla="*/ 54 w 54"/>
                <a:gd name="T17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53">
                  <a:moveTo>
                    <a:pt x="0" y="0"/>
                  </a:moveTo>
                  <a:lnTo>
                    <a:pt x="1" y="10"/>
                  </a:lnTo>
                  <a:lnTo>
                    <a:pt x="4" y="20"/>
                  </a:lnTo>
                  <a:lnTo>
                    <a:pt x="9" y="30"/>
                  </a:lnTo>
                  <a:lnTo>
                    <a:pt x="15" y="38"/>
                  </a:lnTo>
                  <a:lnTo>
                    <a:pt x="24" y="44"/>
                  </a:lnTo>
                  <a:lnTo>
                    <a:pt x="33" y="50"/>
                  </a:lnTo>
                  <a:lnTo>
                    <a:pt x="43" y="52"/>
                  </a:lnTo>
                  <a:lnTo>
                    <a:pt x="54" y="5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48" name="Freeform 1848"/>
            <p:cNvSpPr>
              <a:spLocks/>
            </p:cNvSpPr>
            <p:nvPr/>
          </p:nvSpPr>
          <p:spPr bwMode="auto">
            <a:xfrm>
              <a:off x="4952" y="4088"/>
              <a:ext cx="16" cy="18"/>
            </a:xfrm>
            <a:custGeom>
              <a:avLst/>
              <a:gdLst>
                <a:gd name="T0" fmla="*/ 0 w 55"/>
                <a:gd name="T1" fmla="*/ 53 h 53"/>
                <a:gd name="T2" fmla="*/ 10 w 55"/>
                <a:gd name="T3" fmla="*/ 52 h 53"/>
                <a:gd name="T4" fmla="*/ 21 w 55"/>
                <a:gd name="T5" fmla="*/ 50 h 53"/>
                <a:gd name="T6" fmla="*/ 30 w 55"/>
                <a:gd name="T7" fmla="*/ 44 h 53"/>
                <a:gd name="T8" fmla="*/ 38 w 55"/>
                <a:gd name="T9" fmla="*/ 38 h 53"/>
                <a:gd name="T10" fmla="*/ 45 w 55"/>
                <a:gd name="T11" fmla="*/ 30 h 53"/>
                <a:gd name="T12" fmla="*/ 50 w 55"/>
                <a:gd name="T13" fmla="*/ 20 h 53"/>
                <a:gd name="T14" fmla="*/ 53 w 55"/>
                <a:gd name="T15" fmla="*/ 10 h 53"/>
                <a:gd name="T16" fmla="*/ 55 w 55"/>
                <a:gd name="T17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53">
                  <a:moveTo>
                    <a:pt x="0" y="53"/>
                  </a:moveTo>
                  <a:lnTo>
                    <a:pt x="10" y="52"/>
                  </a:lnTo>
                  <a:lnTo>
                    <a:pt x="21" y="50"/>
                  </a:lnTo>
                  <a:lnTo>
                    <a:pt x="30" y="44"/>
                  </a:lnTo>
                  <a:lnTo>
                    <a:pt x="38" y="38"/>
                  </a:lnTo>
                  <a:lnTo>
                    <a:pt x="45" y="30"/>
                  </a:lnTo>
                  <a:lnTo>
                    <a:pt x="50" y="20"/>
                  </a:lnTo>
                  <a:lnTo>
                    <a:pt x="53" y="10"/>
                  </a:lnTo>
                  <a:lnTo>
                    <a:pt x="55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49" name="Line 1849"/>
            <p:cNvSpPr>
              <a:spLocks noChangeShapeType="1"/>
            </p:cNvSpPr>
            <p:nvPr/>
          </p:nvSpPr>
          <p:spPr bwMode="auto">
            <a:xfrm>
              <a:off x="4952" y="2736"/>
              <a:ext cx="40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50" name="Line 1850"/>
            <p:cNvSpPr>
              <a:spLocks noChangeShapeType="1"/>
            </p:cNvSpPr>
            <p:nvPr/>
          </p:nvSpPr>
          <p:spPr bwMode="auto">
            <a:xfrm>
              <a:off x="4952" y="4106"/>
              <a:ext cx="40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51" name="Line 1851"/>
            <p:cNvSpPr>
              <a:spLocks noChangeShapeType="1"/>
            </p:cNvSpPr>
            <p:nvPr/>
          </p:nvSpPr>
          <p:spPr bwMode="auto">
            <a:xfrm>
              <a:off x="5322" y="2789"/>
              <a:ext cx="0" cy="12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52" name="Freeform 1852"/>
            <p:cNvSpPr>
              <a:spLocks/>
            </p:cNvSpPr>
            <p:nvPr/>
          </p:nvSpPr>
          <p:spPr bwMode="auto">
            <a:xfrm>
              <a:off x="5313" y="2736"/>
              <a:ext cx="16" cy="53"/>
            </a:xfrm>
            <a:custGeom>
              <a:avLst/>
              <a:gdLst>
                <a:gd name="T0" fmla="*/ 0 w 53"/>
                <a:gd name="T1" fmla="*/ 161 h 161"/>
                <a:gd name="T2" fmla="*/ 53 w 53"/>
                <a:gd name="T3" fmla="*/ 161 h 161"/>
                <a:gd name="T4" fmla="*/ 26 w 53"/>
                <a:gd name="T5" fmla="*/ 0 h 161"/>
                <a:gd name="T6" fmla="*/ 0 w 53"/>
                <a:gd name="T7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161">
                  <a:moveTo>
                    <a:pt x="0" y="161"/>
                  </a:moveTo>
                  <a:lnTo>
                    <a:pt x="53" y="161"/>
                  </a:lnTo>
                  <a:lnTo>
                    <a:pt x="26" y="0"/>
                  </a:lnTo>
                  <a:lnTo>
                    <a:pt x="0" y="161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53" name="Freeform 1853"/>
            <p:cNvSpPr>
              <a:spLocks/>
            </p:cNvSpPr>
            <p:nvPr/>
          </p:nvSpPr>
          <p:spPr bwMode="auto">
            <a:xfrm>
              <a:off x="5313" y="2736"/>
              <a:ext cx="16" cy="53"/>
            </a:xfrm>
            <a:custGeom>
              <a:avLst/>
              <a:gdLst>
                <a:gd name="T0" fmla="*/ 0 w 53"/>
                <a:gd name="T1" fmla="*/ 161 h 161"/>
                <a:gd name="T2" fmla="*/ 53 w 53"/>
                <a:gd name="T3" fmla="*/ 161 h 161"/>
                <a:gd name="T4" fmla="*/ 26 w 53"/>
                <a:gd name="T5" fmla="*/ 0 h 161"/>
                <a:gd name="T6" fmla="*/ 0 w 53"/>
                <a:gd name="T7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161">
                  <a:moveTo>
                    <a:pt x="0" y="161"/>
                  </a:moveTo>
                  <a:lnTo>
                    <a:pt x="53" y="161"/>
                  </a:lnTo>
                  <a:lnTo>
                    <a:pt x="26" y="0"/>
                  </a:lnTo>
                  <a:lnTo>
                    <a:pt x="0" y="161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54" name="Freeform 1854"/>
            <p:cNvSpPr>
              <a:spLocks/>
            </p:cNvSpPr>
            <p:nvPr/>
          </p:nvSpPr>
          <p:spPr bwMode="auto">
            <a:xfrm>
              <a:off x="5313" y="4053"/>
              <a:ext cx="16" cy="53"/>
            </a:xfrm>
            <a:custGeom>
              <a:avLst/>
              <a:gdLst>
                <a:gd name="T0" fmla="*/ 0 w 53"/>
                <a:gd name="T1" fmla="*/ 0 h 161"/>
                <a:gd name="T2" fmla="*/ 53 w 53"/>
                <a:gd name="T3" fmla="*/ 0 h 161"/>
                <a:gd name="T4" fmla="*/ 26 w 53"/>
                <a:gd name="T5" fmla="*/ 161 h 161"/>
                <a:gd name="T6" fmla="*/ 0 w 53"/>
                <a:gd name="T7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161">
                  <a:moveTo>
                    <a:pt x="0" y="0"/>
                  </a:moveTo>
                  <a:lnTo>
                    <a:pt x="53" y="0"/>
                  </a:lnTo>
                  <a:lnTo>
                    <a:pt x="26" y="1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55" name="Freeform 1855"/>
            <p:cNvSpPr>
              <a:spLocks/>
            </p:cNvSpPr>
            <p:nvPr/>
          </p:nvSpPr>
          <p:spPr bwMode="auto">
            <a:xfrm>
              <a:off x="5313" y="4053"/>
              <a:ext cx="16" cy="53"/>
            </a:xfrm>
            <a:custGeom>
              <a:avLst/>
              <a:gdLst>
                <a:gd name="T0" fmla="*/ 0 w 53"/>
                <a:gd name="T1" fmla="*/ 0 h 161"/>
                <a:gd name="T2" fmla="*/ 53 w 53"/>
                <a:gd name="T3" fmla="*/ 0 h 161"/>
                <a:gd name="T4" fmla="*/ 26 w 53"/>
                <a:gd name="T5" fmla="*/ 161 h 161"/>
                <a:gd name="T6" fmla="*/ 0 w 53"/>
                <a:gd name="T7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161">
                  <a:moveTo>
                    <a:pt x="0" y="0"/>
                  </a:moveTo>
                  <a:lnTo>
                    <a:pt x="53" y="0"/>
                  </a:lnTo>
                  <a:lnTo>
                    <a:pt x="26" y="16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56" name="Freeform 1856"/>
            <p:cNvSpPr>
              <a:spLocks/>
            </p:cNvSpPr>
            <p:nvPr/>
          </p:nvSpPr>
          <p:spPr bwMode="auto">
            <a:xfrm>
              <a:off x="5218" y="3402"/>
              <a:ext cx="83" cy="48"/>
            </a:xfrm>
            <a:custGeom>
              <a:avLst/>
              <a:gdLst>
                <a:gd name="T0" fmla="*/ 252 w 252"/>
                <a:gd name="T1" fmla="*/ 149 h 149"/>
                <a:gd name="T2" fmla="*/ 252 w 252"/>
                <a:gd name="T3" fmla="*/ 105 h 149"/>
                <a:gd name="T4" fmla="*/ 251 w 252"/>
                <a:gd name="T5" fmla="*/ 99 h 149"/>
                <a:gd name="T6" fmla="*/ 250 w 252"/>
                <a:gd name="T7" fmla="*/ 94 h 149"/>
                <a:gd name="T8" fmla="*/ 249 w 252"/>
                <a:gd name="T9" fmla="*/ 88 h 149"/>
                <a:gd name="T10" fmla="*/ 246 w 252"/>
                <a:gd name="T11" fmla="*/ 83 h 149"/>
                <a:gd name="T12" fmla="*/ 243 w 252"/>
                <a:gd name="T13" fmla="*/ 77 h 149"/>
                <a:gd name="T14" fmla="*/ 239 w 252"/>
                <a:gd name="T15" fmla="*/ 72 h 149"/>
                <a:gd name="T16" fmla="*/ 235 w 252"/>
                <a:gd name="T17" fmla="*/ 66 h 149"/>
                <a:gd name="T18" fmla="*/ 229 w 252"/>
                <a:gd name="T19" fmla="*/ 60 h 149"/>
                <a:gd name="T20" fmla="*/ 224 w 252"/>
                <a:gd name="T21" fmla="*/ 55 h 149"/>
                <a:gd name="T22" fmla="*/ 218 w 252"/>
                <a:gd name="T23" fmla="*/ 51 h 149"/>
                <a:gd name="T24" fmla="*/ 212 w 252"/>
                <a:gd name="T25" fmla="*/ 46 h 149"/>
                <a:gd name="T26" fmla="*/ 205 w 252"/>
                <a:gd name="T27" fmla="*/ 42 h 149"/>
                <a:gd name="T28" fmla="*/ 197 w 252"/>
                <a:gd name="T29" fmla="*/ 38 h 149"/>
                <a:gd name="T30" fmla="*/ 189 w 252"/>
                <a:gd name="T31" fmla="*/ 35 h 149"/>
                <a:gd name="T32" fmla="*/ 183 w 252"/>
                <a:gd name="T33" fmla="*/ 32 h 149"/>
                <a:gd name="T34" fmla="*/ 175 w 252"/>
                <a:gd name="T35" fmla="*/ 30 h 149"/>
                <a:gd name="T36" fmla="*/ 77 w 252"/>
                <a:gd name="T37" fmla="*/ 4 h 149"/>
                <a:gd name="T38" fmla="*/ 69 w 252"/>
                <a:gd name="T39" fmla="*/ 2 h 149"/>
                <a:gd name="T40" fmla="*/ 62 w 252"/>
                <a:gd name="T41" fmla="*/ 1 h 149"/>
                <a:gd name="T42" fmla="*/ 55 w 252"/>
                <a:gd name="T43" fmla="*/ 0 h 149"/>
                <a:gd name="T44" fmla="*/ 48 w 252"/>
                <a:gd name="T45" fmla="*/ 0 h 149"/>
                <a:gd name="T46" fmla="*/ 40 w 252"/>
                <a:gd name="T47" fmla="*/ 1 h 149"/>
                <a:gd name="T48" fmla="*/ 35 w 252"/>
                <a:gd name="T49" fmla="*/ 1 h 149"/>
                <a:gd name="T50" fmla="*/ 28 w 252"/>
                <a:gd name="T51" fmla="*/ 3 h 149"/>
                <a:gd name="T52" fmla="*/ 23 w 252"/>
                <a:gd name="T53" fmla="*/ 5 h 149"/>
                <a:gd name="T54" fmla="*/ 17 w 252"/>
                <a:gd name="T55" fmla="*/ 7 h 149"/>
                <a:gd name="T56" fmla="*/ 13 w 252"/>
                <a:gd name="T57" fmla="*/ 11 h 149"/>
                <a:gd name="T58" fmla="*/ 9 w 252"/>
                <a:gd name="T59" fmla="*/ 14 h 149"/>
                <a:gd name="T60" fmla="*/ 6 w 252"/>
                <a:gd name="T61" fmla="*/ 17 h 149"/>
                <a:gd name="T62" fmla="*/ 4 w 252"/>
                <a:gd name="T63" fmla="*/ 22 h 149"/>
                <a:gd name="T64" fmla="*/ 2 w 252"/>
                <a:gd name="T65" fmla="*/ 27 h 149"/>
                <a:gd name="T66" fmla="*/ 0 w 252"/>
                <a:gd name="T67" fmla="*/ 32 h 149"/>
                <a:gd name="T68" fmla="*/ 0 w 252"/>
                <a:gd name="T69" fmla="*/ 37 h 149"/>
                <a:gd name="T70" fmla="*/ 0 w 252"/>
                <a:gd name="T71" fmla="*/ 81 h 149"/>
                <a:gd name="T72" fmla="*/ 252 w 252"/>
                <a:gd name="T73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52" h="149">
                  <a:moveTo>
                    <a:pt x="252" y="149"/>
                  </a:moveTo>
                  <a:lnTo>
                    <a:pt x="252" y="105"/>
                  </a:lnTo>
                  <a:lnTo>
                    <a:pt x="251" y="99"/>
                  </a:lnTo>
                  <a:lnTo>
                    <a:pt x="250" y="94"/>
                  </a:lnTo>
                  <a:lnTo>
                    <a:pt x="249" y="88"/>
                  </a:lnTo>
                  <a:lnTo>
                    <a:pt x="246" y="83"/>
                  </a:lnTo>
                  <a:lnTo>
                    <a:pt x="243" y="77"/>
                  </a:lnTo>
                  <a:lnTo>
                    <a:pt x="239" y="72"/>
                  </a:lnTo>
                  <a:lnTo>
                    <a:pt x="235" y="66"/>
                  </a:lnTo>
                  <a:lnTo>
                    <a:pt x="229" y="60"/>
                  </a:lnTo>
                  <a:lnTo>
                    <a:pt x="224" y="55"/>
                  </a:lnTo>
                  <a:lnTo>
                    <a:pt x="218" y="51"/>
                  </a:lnTo>
                  <a:lnTo>
                    <a:pt x="212" y="46"/>
                  </a:lnTo>
                  <a:lnTo>
                    <a:pt x="205" y="42"/>
                  </a:lnTo>
                  <a:lnTo>
                    <a:pt x="197" y="38"/>
                  </a:lnTo>
                  <a:lnTo>
                    <a:pt x="189" y="35"/>
                  </a:lnTo>
                  <a:lnTo>
                    <a:pt x="183" y="32"/>
                  </a:lnTo>
                  <a:lnTo>
                    <a:pt x="175" y="30"/>
                  </a:lnTo>
                  <a:lnTo>
                    <a:pt x="77" y="4"/>
                  </a:lnTo>
                  <a:lnTo>
                    <a:pt x="69" y="2"/>
                  </a:lnTo>
                  <a:lnTo>
                    <a:pt x="62" y="1"/>
                  </a:lnTo>
                  <a:lnTo>
                    <a:pt x="55" y="0"/>
                  </a:lnTo>
                  <a:lnTo>
                    <a:pt x="48" y="0"/>
                  </a:lnTo>
                  <a:lnTo>
                    <a:pt x="40" y="1"/>
                  </a:lnTo>
                  <a:lnTo>
                    <a:pt x="35" y="1"/>
                  </a:lnTo>
                  <a:lnTo>
                    <a:pt x="28" y="3"/>
                  </a:lnTo>
                  <a:lnTo>
                    <a:pt x="23" y="5"/>
                  </a:lnTo>
                  <a:lnTo>
                    <a:pt x="17" y="7"/>
                  </a:lnTo>
                  <a:lnTo>
                    <a:pt x="13" y="11"/>
                  </a:lnTo>
                  <a:lnTo>
                    <a:pt x="9" y="14"/>
                  </a:lnTo>
                  <a:lnTo>
                    <a:pt x="6" y="17"/>
                  </a:lnTo>
                  <a:lnTo>
                    <a:pt x="4" y="22"/>
                  </a:lnTo>
                  <a:lnTo>
                    <a:pt x="2" y="27"/>
                  </a:lnTo>
                  <a:lnTo>
                    <a:pt x="0" y="32"/>
                  </a:lnTo>
                  <a:lnTo>
                    <a:pt x="0" y="37"/>
                  </a:lnTo>
                  <a:lnTo>
                    <a:pt x="0" y="81"/>
                  </a:lnTo>
                  <a:lnTo>
                    <a:pt x="252" y="149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57" name="Line 1857"/>
            <p:cNvSpPr>
              <a:spLocks noChangeShapeType="1"/>
            </p:cNvSpPr>
            <p:nvPr/>
          </p:nvSpPr>
          <p:spPr bwMode="auto">
            <a:xfrm>
              <a:off x="4952" y="2736"/>
              <a:ext cx="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58" name="Line 1858"/>
            <p:cNvSpPr>
              <a:spLocks noChangeShapeType="1"/>
            </p:cNvSpPr>
            <p:nvPr/>
          </p:nvSpPr>
          <p:spPr bwMode="auto">
            <a:xfrm>
              <a:off x="4952" y="4106"/>
              <a:ext cx="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59" name="Line 1859"/>
            <p:cNvSpPr>
              <a:spLocks noChangeShapeType="1"/>
            </p:cNvSpPr>
            <p:nvPr/>
          </p:nvSpPr>
          <p:spPr bwMode="auto">
            <a:xfrm>
              <a:off x="5322" y="4106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60" name="Line 1860"/>
            <p:cNvSpPr>
              <a:spLocks noChangeShapeType="1"/>
            </p:cNvSpPr>
            <p:nvPr/>
          </p:nvSpPr>
          <p:spPr bwMode="auto">
            <a:xfrm flipH="1">
              <a:off x="4377" y="3125"/>
              <a:ext cx="20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61" name="Line 1861"/>
            <p:cNvSpPr>
              <a:spLocks noChangeShapeType="1"/>
            </p:cNvSpPr>
            <p:nvPr/>
          </p:nvSpPr>
          <p:spPr bwMode="auto">
            <a:xfrm flipH="1">
              <a:off x="4377" y="3717"/>
              <a:ext cx="20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62" name="Line 1862"/>
            <p:cNvSpPr>
              <a:spLocks noChangeShapeType="1"/>
            </p:cNvSpPr>
            <p:nvPr/>
          </p:nvSpPr>
          <p:spPr bwMode="auto">
            <a:xfrm>
              <a:off x="4412" y="3178"/>
              <a:ext cx="0" cy="4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63" name="Freeform 1863"/>
            <p:cNvSpPr>
              <a:spLocks/>
            </p:cNvSpPr>
            <p:nvPr/>
          </p:nvSpPr>
          <p:spPr bwMode="auto">
            <a:xfrm>
              <a:off x="4405" y="3125"/>
              <a:ext cx="16" cy="53"/>
            </a:xfrm>
            <a:custGeom>
              <a:avLst/>
              <a:gdLst>
                <a:gd name="T0" fmla="*/ 0 w 53"/>
                <a:gd name="T1" fmla="*/ 162 h 162"/>
                <a:gd name="T2" fmla="*/ 53 w 53"/>
                <a:gd name="T3" fmla="*/ 162 h 162"/>
                <a:gd name="T4" fmla="*/ 27 w 53"/>
                <a:gd name="T5" fmla="*/ 0 h 162"/>
                <a:gd name="T6" fmla="*/ 0 w 53"/>
                <a:gd name="T7" fmla="*/ 16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162">
                  <a:moveTo>
                    <a:pt x="0" y="162"/>
                  </a:moveTo>
                  <a:lnTo>
                    <a:pt x="53" y="162"/>
                  </a:lnTo>
                  <a:lnTo>
                    <a:pt x="27" y="0"/>
                  </a:lnTo>
                  <a:lnTo>
                    <a:pt x="0" y="162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64" name="Freeform 1864"/>
            <p:cNvSpPr>
              <a:spLocks/>
            </p:cNvSpPr>
            <p:nvPr/>
          </p:nvSpPr>
          <p:spPr bwMode="auto">
            <a:xfrm>
              <a:off x="4405" y="3125"/>
              <a:ext cx="16" cy="53"/>
            </a:xfrm>
            <a:custGeom>
              <a:avLst/>
              <a:gdLst>
                <a:gd name="T0" fmla="*/ 0 w 53"/>
                <a:gd name="T1" fmla="*/ 162 h 162"/>
                <a:gd name="T2" fmla="*/ 53 w 53"/>
                <a:gd name="T3" fmla="*/ 162 h 162"/>
                <a:gd name="T4" fmla="*/ 27 w 53"/>
                <a:gd name="T5" fmla="*/ 0 h 162"/>
                <a:gd name="T6" fmla="*/ 0 w 53"/>
                <a:gd name="T7" fmla="*/ 16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162">
                  <a:moveTo>
                    <a:pt x="0" y="162"/>
                  </a:moveTo>
                  <a:lnTo>
                    <a:pt x="53" y="162"/>
                  </a:lnTo>
                  <a:lnTo>
                    <a:pt x="27" y="0"/>
                  </a:lnTo>
                  <a:lnTo>
                    <a:pt x="0" y="162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65" name="Freeform 1865"/>
            <p:cNvSpPr>
              <a:spLocks/>
            </p:cNvSpPr>
            <p:nvPr/>
          </p:nvSpPr>
          <p:spPr bwMode="auto">
            <a:xfrm>
              <a:off x="4405" y="3664"/>
              <a:ext cx="16" cy="53"/>
            </a:xfrm>
            <a:custGeom>
              <a:avLst/>
              <a:gdLst>
                <a:gd name="T0" fmla="*/ 0 w 53"/>
                <a:gd name="T1" fmla="*/ 0 h 161"/>
                <a:gd name="T2" fmla="*/ 53 w 53"/>
                <a:gd name="T3" fmla="*/ 0 h 161"/>
                <a:gd name="T4" fmla="*/ 27 w 53"/>
                <a:gd name="T5" fmla="*/ 161 h 161"/>
                <a:gd name="T6" fmla="*/ 0 w 53"/>
                <a:gd name="T7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161">
                  <a:moveTo>
                    <a:pt x="0" y="0"/>
                  </a:moveTo>
                  <a:lnTo>
                    <a:pt x="53" y="0"/>
                  </a:lnTo>
                  <a:lnTo>
                    <a:pt x="27" y="1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66" name="Freeform 1866"/>
            <p:cNvSpPr>
              <a:spLocks/>
            </p:cNvSpPr>
            <p:nvPr/>
          </p:nvSpPr>
          <p:spPr bwMode="auto">
            <a:xfrm>
              <a:off x="4405" y="3664"/>
              <a:ext cx="16" cy="53"/>
            </a:xfrm>
            <a:custGeom>
              <a:avLst/>
              <a:gdLst>
                <a:gd name="T0" fmla="*/ 0 w 53"/>
                <a:gd name="T1" fmla="*/ 0 h 161"/>
                <a:gd name="T2" fmla="*/ 53 w 53"/>
                <a:gd name="T3" fmla="*/ 0 h 161"/>
                <a:gd name="T4" fmla="*/ 27 w 53"/>
                <a:gd name="T5" fmla="*/ 161 h 161"/>
                <a:gd name="T6" fmla="*/ 0 w 53"/>
                <a:gd name="T7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161">
                  <a:moveTo>
                    <a:pt x="0" y="0"/>
                  </a:moveTo>
                  <a:lnTo>
                    <a:pt x="53" y="0"/>
                  </a:lnTo>
                  <a:lnTo>
                    <a:pt x="27" y="16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67" name="Freeform 1867"/>
            <p:cNvSpPr>
              <a:spLocks/>
            </p:cNvSpPr>
            <p:nvPr/>
          </p:nvSpPr>
          <p:spPr bwMode="auto">
            <a:xfrm>
              <a:off x="4310" y="3367"/>
              <a:ext cx="83" cy="37"/>
            </a:xfrm>
            <a:custGeom>
              <a:avLst/>
              <a:gdLst>
                <a:gd name="T0" fmla="*/ 0 w 251"/>
                <a:gd name="T1" fmla="*/ 0 h 112"/>
                <a:gd name="T2" fmla="*/ 251 w 251"/>
                <a:gd name="T3" fmla="*/ 67 h 112"/>
                <a:gd name="T4" fmla="*/ 251 w 251"/>
                <a:gd name="T5" fmla="*/ 1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1" h="112">
                  <a:moveTo>
                    <a:pt x="0" y="0"/>
                  </a:moveTo>
                  <a:lnTo>
                    <a:pt x="251" y="67"/>
                  </a:lnTo>
                  <a:lnTo>
                    <a:pt x="251" y="11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68" name="Freeform 1868"/>
            <p:cNvSpPr>
              <a:spLocks/>
            </p:cNvSpPr>
            <p:nvPr/>
          </p:nvSpPr>
          <p:spPr bwMode="auto">
            <a:xfrm>
              <a:off x="4377" y="3404"/>
              <a:ext cx="16" cy="6"/>
            </a:xfrm>
            <a:custGeom>
              <a:avLst/>
              <a:gdLst>
                <a:gd name="T0" fmla="*/ 0 w 49"/>
                <a:gd name="T1" fmla="*/ 22 h 24"/>
                <a:gd name="T2" fmla="*/ 5 w 49"/>
                <a:gd name="T3" fmla="*/ 22 h 24"/>
                <a:gd name="T4" fmla="*/ 8 w 49"/>
                <a:gd name="T5" fmla="*/ 23 h 24"/>
                <a:gd name="T6" fmla="*/ 13 w 49"/>
                <a:gd name="T7" fmla="*/ 24 h 24"/>
                <a:gd name="T8" fmla="*/ 16 w 49"/>
                <a:gd name="T9" fmla="*/ 24 h 24"/>
                <a:gd name="T10" fmla="*/ 20 w 49"/>
                <a:gd name="T11" fmla="*/ 24 h 24"/>
                <a:gd name="T12" fmla="*/ 24 w 49"/>
                <a:gd name="T13" fmla="*/ 23 h 24"/>
                <a:gd name="T14" fmla="*/ 27 w 49"/>
                <a:gd name="T15" fmla="*/ 23 h 24"/>
                <a:gd name="T16" fmla="*/ 30 w 49"/>
                <a:gd name="T17" fmla="*/ 22 h 24"/>
                <a:gd name="T18" fmla="*/ 34 w 49"/>
                <a:gd name="T19" fmla="*/ 21 h 24"/>
                <a:gd name="T20" fmla="*/ 37 w 49"/>
                <a:gd name="T21" fmla="*/ 20 h 24"/>
                <a:gd name="T22" fmla="*/ 39 w 49"/>
                <a:gd name="T23" fmla="*/ 18 h 24"/>
                <a:gd name="T24" fmla="*/ 41 w 49"/>
                <a:gd name="T25" fmla="*/ 16 h 24"/>
                <a:gd name="T26" fmla="*/ 44 w 49"/>
                <a:gd name="T27" fmla="*/ 15 h 24"/>
                <a:gd name="T28" fmla="*/ 46 w 49"/>
                <a:gd name="T29" fmla="*/ 13 h 24"/>
                <a:gd name="T30" fmla="*/ 47 w 49"/>
                <a:gd name="T31" fmla="*/ 11 h 24"/>
                <a:gd name="T32" fmla="*/ 48 w 49"/>
                <a:gd name="T33" fmla="*/ 9 h 24"/>
                <a:gd name="T34" fmla="*/ 49 w 49"/>
                <a:gd name="T35" fmla="*/ 5 h 24"/>
                <a:gd name="T36" fmla="*/ 49 w 49"/>
                <a:gd name="T37" fmla="*/ 3 h 24"/>
                <a:gd name="T38" fmla="*/ 49 w 49"/>
                <a:gd name="T3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9" h="24">
                  <a:moveTo>
                    <a:pt x="0" y="22"/>
                  </a:moveTo>
                  <a:lnTo>
                    <a:pt x="5" y="22"/>
                  </a:lnTo>
                  <a:lnTo>
                    <a:pt x="8" y="23"/>
                  </a:lnTo>
                  <a:lnTo>
                    <a:pt x="13" y="24"/>
                  </a:lnTo>
                  <a:lnTo>
                    <a:pt x="16" y="24"/>
                  </a:lnTo>
                  <a:lnTo>
                    <a:pt x="20" y="24"/>
                  </a:lnTo>
                  <a:lnTo>
                    <a:pt x="24" y="23"/>
                  </a:lnTo>
                  <a:lnTo>
                    <a:pt x="27" y="23"/>
                  </a:lnTo>
                  <a:lnTo>
                    <a:pt x="30" y="22"/>
                  </a:lnTo>
                  <a:lnTo>
                    <a:pt x="34" y="21"/>
                  </a:lnTo>
                  <a:lnTo>
                    <a:pt x="37" y="20"/>
                  </a:lnTo>
                  <a:lnTo>
                    <a:pt x="39" y="18"/>
                  </a:lnTo>
                  <a:lnTo>
                    <a:pt x="41" y="16"/>
                  </a:lnTo>
                  <a:lnTo>
                    <a:pt x="44" y="15"/>
                  </a:lnTo>
                  <a:lnTo>
                    <a:pt x="46" y="13"/>
                  </a:lnTo>
                  <a:lnTo>
                    <a:pt x="47" y="11"/>
                  </a:lnTo>
                  <a:lnTo>
                    <a:pt x="48" y="9"/>
                  </a:lnTo>
                  <a:lnTo>
                    <a:pt x="49" y="5"/>
                  </a:lnTo>
                  <a:lnTo>
                    <a:pt x="49" y="3"/>
                  </a:lnTo>
                  <a:lnTo>
                    <a:pt x="4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69" name="Line 1869"/>
            <p:cNvSpPr>
              <a:spLocks noChangeShapeType="1"/>
            </p:cNvSpPr>
            <p:nvPr/>
          </p:nvSpPr>
          <p:spPr bwMode="auto">
            <a:xfrm flipH="1" flipV="1">
              <a:off x="4354" y="3404"/>
              <a:ext cx="23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70" name="Freeform 1870"/>
            <p:cNvSpPr>
              <a:spLocks/>
            </p:cNvSpPr>
            <p:nvPr/>
          </p:nvSpPr>
          <p:spPr bwMode="auto">
            <a:xfrm>
              <a:off x="4338" y="3387"/>
              <a:ext cx="16" cy="17"/>
            </a:xfrm>
            <a:custGeom>
              <a:avLst/>
              <a:gdLst>
                <a:gd name="T0" fmla="*/ 0 w 50"/>
                <a:gd name="T1" fmla="*/ 0 h 48"/>
                <a:gd name="T2" fmla="*/ 1 w 50"/>
                <a:gd name="T3" fmla="*/ 3 h 48"/>
                <a:gd name="T4" fmla="*/ 1 w 50"/>
                <a:gd name="T5" fmla="*/ 6 h 48"/>
                <a:gd name="T6" fmla="*/ 2 w 50"/>
                <a:gd name="T7" fmla="*/ 9 h 48"/>
                <a:gd name="T8" fmla="*/ 3 w 50"/>
                <a:gd name="T9" fmla="*/ 12 h 48"/>
                <a:gd name="T10" fmla="*/ 5 w 50"/>
                <a:gd name="T11" fmla="*/ 15 h 48"/>
                <a:gd name="T12" fmla="*/ 7 w 50"/>
                <a:gd name="T13" fmla="*/ 18 h 48"/>
                <a:gd name="T14" fmla="*/ 9 w 50"/>
                <a:gd name="T15" fmla="*/ 21 h 48"/>
                <a:gd name="T16" fmla="*/ 11 w 50"/>
                <a:gd name="T17" fmla="*/ 24 h 48"/>
                <a:gd name="T18" fmla="*/ 13 w 50"/>
                <a:gd name="T19" fmla="*/ 27 h 48"/>
                <a:gd name="T20" fmla="*/ 17 w 50"/>
                <a:gd name="T21" fmla="*/ 29 h 48"/>
                <a:gd name="T22" fmla="*/ 20 w 50"/>
                <a:gd name="T23" fmla="*/ 33 h 48"/>
                <a:gd name="T24" fmla="*/ 23 w 50"/>
                <a:gd name="T25" fmla="*/ 35 h 48"/>
                <a:gd name="T26" fmla="*/ 27 w 50"/>
                <a:gd name="T27" fmla="*/ 37 h 48"/>
                <a:gd name="T28" fmla="*/ 30 w 50"/>
                <a:gd name="T29" fmla="*/ 39 h 48"/>
                <a:gd name="T30" fmla="*/ 33 w 50"/>
                <a:gd name="T31" fmla="*/ 41 h 48"/>
                <a:gd name="T32" fmla="*/ 38 w 50"/>
                <a:gd name="T33" fmla="*/ 44 h 48"/>
                <a:gd name="T34" fmla="*/ 41 w 50"/>
                <a:gd name="T35" fmla="*/ 45 h 48"/>
                <a:gd name="T36" fmla="*/ 45 w 50"/>
                <a:gd name="T37" fmla="*/ 46 h 48"/>
                <a:gd name="T38" fmla="*/ 50 w 50"/>
                <a:gd name="T3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0" h="48">
                  <a:moveTo>
                    <a:pt x="0" y="0"/>
                  </a:moveTo>
                  <a:lnTo>
                    <a:pt x="1" y="3"/>
                  </a:lnTo>
                  <a:lnTo>
                    <a:pt x="1" y="6"/>
                  </a:lnTo>
                  <a:lnTo>
                    <a:pt x="2" y="9"/>
                  </a:lnTo>
                  <a:lnTo>
                    <a:pt x="3" y="12"/>
                  </a:lnTo>
                  <a:lnTo>
                    <a:pt x="5" y="15"/>
                  </a:lnTo>
                  <a:lnTo>
                    <a:pt x="7" y="18"/>
                  </a:lnTo>
                  <a:lnTo>
                    <a:pt x="9" y="21"/>
                  </a:lnTo>
                  <a:lnTo>
                    <a:pt x="11" y="24"/>
                  </a:lnTo>
                  <a:lnTo>
                    <a:pt x="13" y="27"/>
                  </a:lnTo>
                  <a:lnTo>
                    <a:pt x="17" y="29"/>
                  </a:lnTo>
                  <a:lnTo>
                    <a:pt x="20" y="33"/>
                  </a:lnTo>
                  <a:lnTo>
                    <a:pt x="23" y="35"/>
                  </a:lnTo>
                  <a:lnTo>
                    <a:pt x="27" y="37"/>
                  </a:lnTo>
                  <a:lnTo>
                    <a:pt x="30" y="39"/>
                  </a:lnTo>
                  <a:lnTo>
                    <a:pt x="33" y="41"/>
                  </a:lnTo>
                  <a:lnTo>
                    <a:pt x="38" y="44"/>
                  </a:lnTo>
                  <a:lnTo>
                    <a:pt x="41" y="45"/>
                  </a:lnTo>
                  <a:lnTo>
                    <a:pt x="45" y="46"/>
                  </a:lnTo>
                  <a:lnTo>
                    <a:pt x="50" y="4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71" name="Line 1871"/>
            <p:cNvSpPr>
              <a:spLocks noChangeShapeType="1"/>
            </p:cNvSpPr>
            <p:nvPr/>
          </p:nvSpPr>
          <p:spPr bwMode="auto">
            <a:xfrm flipV="1">
              <a:off x="4338" y="3374"/>
              <a:ext cx="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72" name="Line 1872"/>
            <p:cNvSpPr>
              <a:spLocks noChangeShapeType="1"/>
            </p:cNvSpPr>
            <p:nvPr/>
          </p:nvSpPr>
          <p:spPr bwMode="auto">
            <a:xfrm>
              <a:off x="4579" y="3125"/>
              <a:ext cx="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73" name="Line 1873"/>
            <p:cNvSpPr>
              <a:spLocks noChangeShapeType="1"/>
            </p:cNvSpPr>
            <p:nvPr/>
          </p:nvSpPr>
          <p:spPr bwMode="auto">
            <a:xfrm>
              <a:off x="4579" y="3717"/>
              <a:ext cx="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74" name="Line 1874"/>
            <p:cNvSpPr>
              <a:spLocks noChangeShapeType="1"/>
            </p:cNvSpPr>
            <p:nvPr/>
          </p:nvSpPr>
          <p:spPr bwMode="auto">
            <a:xfrm>
              <a:off x="4412" y="3717"/>
              <a:ext cx="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75" name="Line 1875"/>
            <p:cNvSpPr>
              <a:spLocks noChangeShapeType="1"/>
            </p:cNvSpPr>
            <p:nvPr/>
          </p:nvSpPr>
          <p:spPr bwMode="auto">
            <a:xfrm flipH="1">
              <a:off x="4377" y="3125"/>
              <a:ext cx="20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76" name="Line 1876"/>
            <p:cNvSpPr>
              <a:spLocks noChangeShapeType="1"/>
            </p:cNvSpPr>
            <p:nvPr/>
          </p:nvSpPr>
          <p:spPr bwMode="auto">
            <a:xfrm flipH="1">
              <a:off x="4377" y="2736"/>
              <a:ext cx="20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77" name="Line 1877"/>
            <p:cNvSpPr>
              <a:spLocks noChangeShapeType="1"/>
            </p:cNvSpPr>
            <p:nvPr/>
          </p:nvSpPr>
          <p:spPr bwMode="auto">
            <a:xfrm flipV="1">
              <a:off x="4412" y="2789"/>
              <a:ext cx="0" cy="2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78" name="Freeform 1878"/>
            <p:cNvSpPr>
              <a:spLocks/>
            </p:cNvSpPr>
            <p:nvPr/>
          </p:nvSpPr>
          <p:spPr bwMode="auto">
            <a:xfrm>
              <a:off x="4405" y="3072"/>
              <a:ext cx="16" cy="53"/>
            </a:xfrm>
            <a:custGeom>
              <a:avLst/>
              <a:gdLst>
                <a:gd name="T0" fmla="*/ 0 w 53"/>
                <a:gd name="T1" fmla="*/ 0 h 161"/>
                <a:gd name="T2" fmla="*/ 53 w 53"/>
                <a:gd name="T3" fmla="*/ 0 h 161"/>
                <a:gd name="T4" fmla="*/ 27 w 53"/>
                <a:gd name="T5" fmla="*/ 161 h 161"/>
                <a:gd name="T6" fmla="*/ 0 w 53"/>
                <a:gd name="T7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161">
                  <a:moveTo>
                    <a:pt x="0" y="0"/>
                  </a:moveTo>
                  <a:lnTo>
                    <a:pt x="53" y="0"/>
                  </a:lnTo>
                  <a:lnTo>
                    <a:pt x="27" y="1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79" name="Freeform 1879"/>
            <p:cNvSpPr>
              <a:spLocks/>
            </p:cNvSpPr>
            <p:nvPr/>
          </p:nvSpPr>
          <p:spPr bwMode="auto">
            <a:xfrm>
              <a:off x="4405" y="3072"/>
              <a:ext cx="16" cy="53"/>
            </a:xfrm>
            <a:custGeom>
              <a:avLst/>
              <a:gdLst>
                <a:gd name="T0" fmla="*/ 0 w 53"/>
                <a:gd name="T1" fmla="*/ 0 h 161"/>
                <a:gd name="T2" fmla="*/ 53 w 53"/>
                <a:gd name="T3" fmla="*/ 0 h 161"/>
                <a:gd name="T4" fmla="*/ 27 w 53"/>
                <a:gd name="T5" fmla="*/ 161 h 161"/>
                <a:gd name="T6" fmla="*/ 0 w 53"/>
                <a:gd name="T7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161">
                  <a:moveTo>
                    <a:pt x="0" y="0"/>
                  </a:moveTo>
                  <a:lnTo>
                    <a:pt x="53" y="0"/>
                  </a:lnTo>
                  <a:lnTo>
                    <a:pt x="27" y="16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80" name="Freeform 1880"/>
            <p:cNvSpPr>
              <a:spLocks/>
            </p:cNvSpPr>
            <p:nvPr/>
          </p:nvSpPr>
          <p:spPr bwMode="auto">
            <a:xfrm>
              <a:off x="4405" y="2736"/>
              <a:ext cx="16" cy="53"/>
            </a:xfrm>
            <a:custGeom>
              <a:avLst/>
              <a:gdLst>
                <a:gd name="T0" fmla="*/ 0 w 53"/>
                <a:gd name="T1" fmla="*/ 161 h 161"/>
                <a:gd name="T2" fmla="*/ 53 w 53"/>
                <a:gd name="T3" fmla="*/ 161 h 161"/>
                <a:gd name="T4" fmla="*/ 27 w 53"/>
                <a:gd name="T5" fmla="*/ 0 h 161"/>
                <a:gd name="T6" fmla="*/ 0 w 53"/>
                <a:gd name="T7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161">
                  <a:moveTo>
                    <a:pt x="0" y="161"/>
                  </a:moveTo>
                  <a:lnTo>
                    <a:pt x="53" y="161"/>
                  </a:lnTo>
                  <a:lnTo>
                    <a:pt x="27" y="0"/>
                  </a:lnTo>
                  <a:lnTo>
                    <a:pt x="0" y="161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81" name="Freeform 1881"/>
            <p:cNvSpPr>
              <a:spLocks/>
            </p:cNvSpPr>
            <p:nvPr/>
          </p:nvSpPr>
          <p:spPr bwMode="auto">
            <a:xfrm>
              <a:off x="4405" y="2736"/>
              <a:ext cx="16" cy="53"/>
            </a:xfrm>
            <a:custGeom>
              <a:avLst/>
              <a:gdLst>
                <a:gd name="T0" fmla="*/ 0 w 53"/>
                <a:gd name="T1" fmla="*/ 161 h 161"/>
                <a:gd name="T2" fmla="*/ 53 w 53"/>
                <a:gd name="T3" fmla="*/ 161 h 161"/>
                <a:gd name="T4" fmla="*/ 27 w 53"/>
                <a:gd name="T5" fmla="*/ 0 h 161"/>
                <a:gd name="T6" fmla="*/ 0 w 53"/>
                <a:gd name="T7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161">
                  <a:moveTo>
                    <a:pt x="0" y="161"/>
                  </a:moveTo>
                  <a:lnTo>
                    <a:pt x="53" y="161"/>
                  </a:lnTo>
                  <a:lnTo>
                    <a:pt x="27" y="0"/>
                  </a:lnTo>
                  <a:lnTo>
                    <a:pt x="0" y="161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82" name="Freeform 1882"/>
            <p:cNvSpPr>
              <a:spLocks/>
            </p:cNvSpPr>
            <p:nvPr/>
          </p:nvSpPr>
          <p:spPr bwMode="auto">
            <a:xfrm>
              <a:off x="4310" y="2908"/>
              <a:ext cx="83" cy="44"/>
            </a:xfrm>
            <a:custGeom>
              <a:avLst/>
              <a:gdLst>
                <a:gd name="T0" fmla="*/ 251 w 251"/>
                <a:gd name="T1" fmla="*/ 127 h 127"/>
                <a:gd name="T2" fmla="*/ 0 w 251"/>
                <a:gd name="T3" fmla="*/ 0 h 127"/>
                <a:gd name="T4" fmla="*/ 251 w 251"/>
                <a:gd name="T5" fmla="*/ 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1" h="127">
                  <a:moveTo>
                    <a:pt x="251" y="127"/>
                  </a:moveTo>
                  <a:lnTo>
                    <a:pt x="0" y="0"/>
                  </a:lnTo>
                  <a:lnTo>
                    <a:pt x="251" y="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83" name="Line 1883"/>
            <p:cNvSpPr>
              <a:spLocks noChangeShapeType="1"/>
            </p:cNvSpPr>
            <p:nvPr/>
          </p:nvSpPr>
          <p:spPr bwMode="auto">
            <a:xfrm>
              <a:off x="4370" y="2913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84" name="Line 1884"/>
            <p:cNvSpPr>
              <a:spLocks noChangeShapeType="1"/>
            </p:cNvSpPr>
            <p:nvPr/>
          </p:nvSpPr>
          <p:spPr bwMode="auto">
            <a:xfrm>
              <a:off x="4579" y="3125"/>
              <a:ext cx="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85" name="Line 1885"/>
            <p:cNvSpPr>
              <a:spLocks noChangeShapeType="1"/>
            </p:cNvSpPr>
            <p:nvPr/>
          </p:nvSpPr>
          <p:spPr bwMode="auto">
            <a:xfrm>
              <a:off x="4579" y="2736"/>
              <a:ext cx="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86" name="Line 1886"/>
            <p:cNvSpPr>
              <a:spLocks noChangeShapeType="1"/>
            </p:cNvSpPr>
            <p:nvPr/>
          </p:nvSpPr>
          <p:spPr bwMode="auto">
            <a:xfrm>
              <a:off x="4412" y="2736"/>
              <a:ext cx="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87" name="Line 1887"/>
            <p:cNvSpPr>
              <a:spLocks noChangeShapeType="1"/>
            </p:cNvSpPr>
            <p:nvPr/>
          </p:nvSpPr>
          <p:spPr bwMode="auto">
            <a:xfrm flipH="1">
              <a:off x="4579" y="2736"/>
              <a:ext cx="27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88" name="Line 1888"/>
            <p:cNvSpPr>
              <a:spLocks noChangeShapeType="1"/>
            </p:cNvSpPr>
            <p:nvPr/>
          </p:nvSpPr>
          <p:spPr bwMode="auto">
            <a:xfrm flipH="1">
              <a:off x="4579" y="3125"/>
              <a:ext cx="27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89" name="Line 1889"/>
            <p:cNvSpPr>
              <a:spLocks noChangeShapeType="1"/>
            </p:cNvSpPr>
            <p:nvPr/>
          </p:nvSpPr>
          <p:spPr bwMode="auto">
            <a:xfrm>
              <a:off x="4766" y="2800"/>
              <a:ext cx="0" cy="26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90" name="Line 1890"/>
            <p:cNvSpPr>
              <a:spLocks noChangeShapeType="1"/>
            </p:cNvSpPr>
            <p:nvPr/>
          </p:nvSpPr>
          <p:spPr bwMode="auto">
            <a:xfrm flipH="1">
              <a:off x="4734" y="2929"/>
              <a:ext cx="6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91" name="Line 1891"/>
            <p:cNvSpPr>
              <a:spLocks noChangeShapeType="1"/>
            </p:cNvSpPr>
            <p:nvPr/>
          </p:nvSpPr>
          <p:spPr bwMode="auto">
            <a:xfrm>
              <a:off x="4766" y="3784"/>
              <a:ext cx="0" cy="25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92" name="Line 1892"/>
            <p:cNvSpPr>
              <a:spLocks noChangeShapeType="1"/>
            </p:cNvSpPr>
            <p:nvPr/>
          </p:nvSpPr>
          <p:spPr bwMode="auto">
            <a:xfrm flipH="1">
              <a:off x="4734" y="3913"/>
              <a:ext cx="6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93" name="Line 1893"/>
            <p:cNvSpPr>
              <a:spLocks noChangeShapeType="1"/>
            </p:cNvSpPr>
            <p:nvPr/>
          </p:nvSpPr>
          <p:spPr bwMode="auto">
            <a:xfrm flipV="1">
              <a:off x="4560" y="2464"/>
              <a:ext cx="0" cy="2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94" name="Line 1894"/>
            <p:cNvSpPr>
              <a:spLocks noChangeShapeType="1"/>
            </p:cNvSpPr>
            <p:nvPr/>
          </p:nvSpPr>
          <p:spPr bwMode="auto">
            <a:xfrm flipV="1">
              <a:off x="4968" y="2464"/>
              <a:ext cx="0" cy="2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95" name="Line 1895"/>
            <p:cNvSpPr>
              <a:spLocks noChangeShapeType="1"/>
            </p:cNvSpPr>
            <p:nvPr/>
          </p:nvSpPr>
          <p:spPr bwMode="auto">
            <a:xfrm>
              <a:off x="4614" y="2501"/>
              <a:ext cx="3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96" name="Freeform 1896"/>
            <p:cNvSpPr>
              <a:spLocks/>
            </p:cNvSpPr>
            <p:nvPr/>
          </p:nvSpPr>
          <p:spPr bwMode="auto">
            <a:xfrm>
              <a:off x="4560" y="2492"/>
              <a:ext cx="54" cy="18"/>
            </a:xfrm>
            <a:custGeom>
              <a:avLst/>
              <a:gdLst>
                <a:gd name="T0" fmla="*/ 161 w 161"/>
                <a:gd name="T1" fmla="*/ 0 h 54"/>
                <a:gd name="T2" fmla="*/ 161 w 161"/>
                <a:gd name="T3" fmla="*/ 54 h 54"/>
                <a:gd name="T4" fmla="*/ 0 w 161"/>
                <a:gd name="T5" fmla="*/ 26 h 54"/>
                <a:gd name="T6" fmla="*/ 161 w 161"/>
                <a:gd name="T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1" h="54">
                  <a:moveTo>
                    <a:pt x="161" y="0"/>
                  </a:moveTo>
                  <a:lnTo>
                    <a:pt x="161" y="54"/>
                  </a:lnTo>
                  <a:lnTo>
                    <a:pt x="0" y="26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97" name="Freeform 1897"/>
            <p:cNvSpPr>
              <a:spLocks/>
            </p:cNvSpPr>
            <p:nvPr/>
          </p:nvSpPr>
          <p:spPr bwMode="auto">
            <a:xfrm>
              <a:off x="4560" y="2492"/>
              <a:ext cx="54" cy="18"/>
            </a:xfrm>
            <a:custGeom>
              <a:avLst/>
              <a:gdLst>
                <a:gd name="T0" fmla="*/ 161 w 161"/>
                <a:gd name="T1" fmla="*/ 0 h 54"/>
                <a:gd name="T2" fmla="*/ 161 w 161"/>
                <a:gd name="T3" fmla="*/ 54 h 54"/>
                <a:gd name="T4" fmla="*/ 0 w 161"/>
                <a:gd name="T5" fmla="*/ 26 h 54"/>
                <a:gd name="T6" fmla="*/ 161 w 161"/>
                <a:gd name="T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1" h="54">
                  <a:moveTo>
                    <a:pt x="161" y="0"/>
                  </a:moveTo>
                  <a:lnTo>
                    <a:pt x="161" y="54"/>
                  </a:lnTo>
                  <a:lnTo>
                    <a:pt x="0" y="26"/>
                  </a:lnTo>
                  <a:lnTo>
                    <a:pt x="161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98" name="Freeform 1898"/>
            <p:cNvSpPr>
              <a:spLocks/>
            </p:cNvSpPr>
            <p:nvPr/>
          </p:nvSpPr>
          <p:spPr bwMode="auto">
            <a:xfrm>
              <a:off x="4915" y="2492"/>
              <a:ext cx="53" cy="18"/>
            </a:xfrm>
            <a:custGeom>
              <a:avLst/>
              <a:gdLst>
                <a:gd name="T0" fmla="*/ 0 w 162"/>
                <a:gd name="T1" fmla="*/ 0 h 54"/>
                <a:gd name="T2" fmla="*/ 0 w 162"/>
                <a:gd name="T3" fmla="*/ 54 h 54"/>
                <a:gd name="T4" fmla="*/ 162 w 162"/>
                <a:gd name="T5" fmla="*/ 26 h 54"/>
                <a:gd name="T6" fmla="*/ 0 w 162"/>
                <a:gd name="T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2" h="54">
                  <a:moveTo>
                    <a:pt x="0" y="0"/>
                  </a:moveTo>
                  <a:lnTo>
                    <a:pt x="0" y="54"/>
                  </a:lnTo>
                  <a:lnTo>
                    <a:pt x="162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299" name="Freeform 1899"/>
            <p:cNvSpPr>
              <a:spLocks/>
            </p:cNvSpPr>
            <p:nvPr/>
          </p:nvSpPr>
          <p:spPr bwMode="auto">
            <a:xfrm>
              <a:off x="4915" y="2492"/>
              <a:ext cx="53" cy="18"/>
            </a:xfrm>
            <a:custGeom>
              <a:avLst/>
              <a:gdLst>
                <a:gd name="T0" fmla="*/ 0 w 162"/>
                <a:gd name="T1" fmla="*/ 0 h 54"/>
                <a:gd name="T2" fmla="*/ 0 w 162"/>
                <a:gd name="T3" fmla="*/ 54 h 54"/>
                <a:gd name="T4" fmla="*/ 162 w 162"/>
                <a:gd name="T5" fmla="*/ 26 h 54"/>
                <a:gd name="T6" fmla="*/ 0 w 162"/>
                <a:gd name="T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2" h="54">
                  <a:moveTo>
                    <a:pt x="0" y="0"/>
                  </a:moveTo>
                  <a:lnTo>
                    <a:pt x="0" y="54"/>
                  </a:lnTo>
                  <a:lnTo>
                    <a:pt x="162" y="2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300" name="Line 1900"/>
            <p:cNvSpPr>
              <a:spLocks noChangeShapeType="1"/>
            </p:cNvSpPr>
            <p:nvPr/>
          </p:nvSpPr>
          <p:spPr bwMode="auto">
            <a:xfrm flipV="1">
              <a:off x="4746" y="2399"/>
              <a:ext cx="20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301" name="Line 1901"/>
            <p:cNvSpPr>
              <a:spLocks noChangeShapeType="1"/>
            </p:cNvSpPr>
            <p:nvPr/>
          </p:nvSpPr>
          <p:spPr bwMode="auto">
            <a:xfrm>
              <a:off x="4750" y="2399"/>
              <a:ext cx="3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302" name="Line 1902"/>
            <p:cNvSpPr>
              <a:spLocks noChangeShapeType="1"/>
            </p:cNvSpPr>
            <p:nvPr/>
          </p:nvSpPr>
          <p:spPr bwMode="auto">
            <a:xfrm>
              <a:off x="4560" y="2754"/>
              <a:ext cx="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303" name="Line 1903"/>
            <p:cNvSpPr>
              <a:spLocks noChangeShapeType="1"/>
            </p:cNvSpPr>
            <p:nvPr/>
          </p:nvSpPr>
          <p:spPr bwMode="auto">
            <a:xfrm>
              <a:off x="4968" y="2754"/>
              <a:ext cx="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304" name="Line 1904"/>
            <p:cNvSpPr>
              <a:spLocks noChangeShapeType="1"/>
            </p:cNvSpPr>
            <p:nvPr/>
          </p:nvSpPr>
          <p:spPr bwMode="auto">
            <a:xfrm>
              <a:off x="4968" y="2501"/>
              <a:ext cx="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305" name="Line 1905"/>
            <p:cNvSpPr>
              <a:spLocks noChangeShapeType="1"/>
            </p:cNvSpPr>
            <p:nvPr/>
          </p:nvSpPr>
          <p:spPr bwMode="auto">
            <a:xfrm>
              <a:off x="4766" y="2800"/>
              <a:ext cx="4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306" name="Line 1906"/>
            <p:cNvSpPr>
              <a:spLocks noChangeShapeType="1"/>
            </p:cNvSpPr>
            <p:nvPr/>
          </p:nvSpPr>
          <p:spPr bwMode="auto">
            <a:xfrm>
              <a:off x="4766" y="3060"/>
              <a:ext cx="4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307" name="Line 1907"/>
            <p:cNvSpPr>
              <a:spLocks noChangeShapeType="1"/>
            </p:cNvSpPr>
            <p:nvPr/>
          </p:nvSpPr>
          <p:spPr bwMode="auto">
            <a:xfrm>
              <a:off x="5132" y="2853"/>
              <a:ext cx="0" cy="1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308" name="Freeform 1908"/>
            <p:cNvSpPr>
              <a:spLocks/>
            </p:cNvSpPr>
            <p:nvPr/>
          </p:nvSpPr>
          <p:spPr bwMode="auto">
            <a:xfrm>
              <a:off x="5123" y="2800"/>
              <a:ext cx="19" cy="53"/>
            </a:xfrm>
            <a:custGeom>
              <a:avLst/>
              <a:gdLst>
                <a:gd name="T0" fmla="*/ 0 w 54"/>
                <a:gd name="T1" fmla="*/ 161 h 161"/>
                <a:gd name="T2" fmla="*/ 54 w 54"/>
                <a:gd name="T3" fmla="*/ 161 h 161"/>
                <a:gd name="T4" fmla="*/ 27 w 54"/>
                <a:gd name="T5" fmla="*/ 0 h 161"/>
                <a:gd name="T6" fmla="*/ 0 w 54"/>
                <a:gd name="T7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161">
                  <a:moveTo>
                    <a:pt x="0" y="161"/>
                  </a:moveTo>
                  <a:lnTo>
                    <a:pt x="54" y="161"/>
                  </a:lnTo>
                  <a:lnTo>
                    <a:pt x="27" y="0"/>
                  </a:lnTo>
                  <a:lnTo>
                    <a:pt x="0" y="161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309" name="Freeform 1909"/>
            <p:cNvSpPr>
              <a:spLocks/>
            </p:cNvSpPr>
            <p:nvPr/>
          </p:nvSpPr>
          <p:spPr bwMode="auto">
            <a:xfrm>
              <a:off x="5123" y="2800"/>
              <a:ext cx="19" cy="53"/>
            </a:xfrm>
            <a:custGeom>
              <a:avLst/>
              <a:gdLst>
                <a:gd name="T0" fmla="*/ 0 w 54"/>
                <a:gd name="T1" fmla="*/ 161 h 161"/>
                <a:gd name="T2" fmla="*/ 54 w 54"/>
                <a:gd name="T3" fmla="*/ 161 h 161"/>
                <a:gd name="T4" fmla="*/ 27 w 54"/>
                <a:gd name="T5" fmla="*/ 0 h 161"/>
                <a:gd name="T6" fmla="*/ 0 w 54"/>
                <a:gd name="T7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161">
                  <a:moveTo>
                    <a:pt x="0" y="161"/>
                  </a:moveTo>
                  <a:lnTo>
                    <a:pt x="54" y="161"/>
                  </a:lnTo>
                  <a:lnTo>
                    <a:pt x="27" y="0"/>
                  </a:lnTo>
                  <a:lnTo>
                    <a:pt x="0" y="161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310" name="Freeform 1910"/>
            <p:cNvSpPr>
              <a:spLocks/>
            </p:cNvSpPr>
            <p:nvPr/>
          </p:nvSpPr>
          <p:spPr bwMode="auto">
            <a:xfrm>
              <a:off x="5123" y="3007"/>
              <a:ext cx="19" cy="53"/>
            </a:xfrm>
            <a:custGeom>
              <a:avLst/>
              <a:gdLst>
                <a:gd name="T0" fmla="*/ 0 w 54"/>
                <a:gd name="T1" fmla="*/ 0 h 161"/>
                <a:gd name="T2" fmla="*/ 54 w 54"/>
                <a:gd name="T3" fmla="*/ 0 h 161"/>
                <a:gd name="T4" fmla="*/ 27 w 54"/>
                <a:gd name="T5" fmla="*/ 161 h 161"/>
                <a:gd name="T6" fmla="*/ 0 w 54"/>
                <a:gd name="T7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161">
                  <a:moveTo>
                    <a:pt x="0" y="0"/>
                  </a:moveTo>
                  <a:lnTo>
                    <a:pt x="54" y="0"/>
                  </a:lnTo>
                  <a:lnTo>
                    <a:pt x="27" y="1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311" name="Freeform 1911"/>
            <p:cNvSpPr>
              <a:spLocks/>
            </p:cNvSpPr>
            <p:nvPr/>
          </p:nvSpPr>
          <p:spPr bwMode="auto">
            <a:xfrm>
              <a:off x="5123" y="3007"/>
              <a:ext cx="19" cy="53"/>
            </a:xfrm>
            <a:custGeom>
              <a:avLst/>
              <a:gdLst>
                <a:gd name="T0" fmla="*/ 0 w 54"/>
                <a:gd name="T1" fmla="*/ 0 h 161"/>
                <a:gd name="T2" fmla="*/ 54 w 54"/>
                <a:gd name="T3" fmla="*/ 0 h 161"/>
                <a:gd name="T4" fmla="*/ 27 w 54"/>
                <a:gd name="T5" fmla="*/ 161 h 161"/>
                <a:gd name="T6" fmla="*/ 0 w 54"/>
                <a:gd name="T7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161">
                  <a:moveTo>
                    <a:pt x="0" y="0"/>
                  </a:moveTo>
                  <a:lnTo>
                    <a:pt x="54" y="0"/>
                  </a:lnTo>
                  <a:lnTo>
                    <a:pt x="27" y="16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312" name="Freeform 1912"/>
            <p:cNvSpPr>
              <a:spLocks/>
            </p:cNvSpPr>
            <p:nvPr/>
          </p:nvSpPr>
          <p:spPr bwMode="auto">
            <a:xfrm>
              <a:off x="5030" y="3021"/>
              <a:ext cx="14" cy="16"/>
            </a:xfrm>
            <a:custGeom>
              <a:avLst/>
              <a:gdLst>
                <a:gd name="T0" fmla="*/ 0 w 42"/>
                <a:gd name="T1" fmla="*/ 0 h 50"/>
                <a:gd name="T2" fmla="*/ 0 w 42"/>
                <a:gd name="T3" fmla="*/ 2 h 50"/>
                <a:gd name="T4" fmla="*/ 0 w 42"/>
                <a:gd name="T5" fmla="*/ 6 h 50"/>
                <a:gd name="T6" fmla="*/ 1 w 42"/>
                <a:gd name="T7" fmla="*/ 9 h 50"/>
                <a:gd name="T8" fmla="*/ 2 w 42"/>
                <a:gd name="T9" fmla="*/ 12 h 50"/>
                <a:gd name="T10" fmla="*/ 3 w 42"/>
                <a:gd name="T11" fmla="*/ 16 h 50"/>
                <a:gd name="T12" fmla="*/ 5 w 42"/>
                <a:gd name="T13" fmla="*/ 18 h 50"/>
                <a:gd name="T14" fmla="*/ 7 w 42"/>
                <a:gd name="T15" fmla="*/ 21 h 50"/>
                <a:gd name="T16" fmla="*/ 9 w 42"/>
                <a:gd name="T17" fmla="*/ 25 h 50"/>
                <a:gd name="T18" fmla="*/ 11 w 42"/>
                <a:gd name="T19" fmla="*/ 28 h 50"/>
                <a:gd name="T20" fmla="*/ 13 w 42"/>
                <a:gd name="T21" fmla="*/ 30 h 50"/>
                <a:gd name="T22" fmla="*/ 17 w 42"/>
                <a:gd name="T23" fmla="*/ 33 h 50"/>
                <a:gd name="T24" fmla="*/ 20 w 42"/>
                <a:gd name="T25" fmla="*/ 37 h 50"/>
                <a:gd name="T26" fmla="*/ 23 w 42"/>
                <a:gd name="T27" fmla="*/ 39 h 50"/>
                <a:gd name="T28" fmla="*/ 27 w 42"/>
                <a:gd name="T29" fmla="*/ 41 h 50"/>
                <a:gd name="T30" fmla="*/ 30 w 42"/>
                <a:gd name="T31" fmla="*/ 44 h 50"/>
                <a:gd name="T32" fmla="*/ 34 w 42"/>
                <a:gd name="T33" fmla="*/ 47 h 50"/>
                <a:gd name="T34" fmla="*/ 38 w 42"/>
                <a:gd name="T35" fmla="*/ 49 h 50"/>
                <a:gd name="T36" fmla="*/ 42 w 42"/>
                <a:gd name="T37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2" h="50">
                  <a:moveTo>
                    <a:pt x="0" y="0"/>
                  </a:moveTo>
                  <a:lnTo>
                    <a:pt x="0" y="2"/>
                  </a:lnTo>
                  <a:lnTo>
                    <a:pt x="0" y="6"/>
                  </a:lnTo>
                  <a:lnTo>
                    <a:pt x="1" y="9"/>
                  </a:lnTo>
                  <a:lnTo>
                    <a:pt x="2" y="12"/>
                  </a:lnTo>
                  <a:lnTo>
                    <a:pt x="3" y="16"/>
                  </a:lnTo>
                  <a:lnTo>
                    <a:pt x="5" y="18"/>
                  </a:lnTo>
                  <a:lnTo>
                    <a:pt x="7" y="21"/>
                  </a:lnTo>
                  <a:lnTo>
                    <a:pt x="9" y="25"/>
                  </a:lnTo>
                  <a:lnTo>
                    <a:pt x="11" y="28"/>
                  </a:lnTo>
                  <a:lnTo>
                    <a:pt x="13" y="30"/>
                  </a:lnTo>
                  <a:lnTo>
                    <a:pt x="17" y="33"/>
                  </a:lnTo>
                  <a:lnTo>
                    <a:pt x="20" y="37"/>
                  </a:lnTo>
                  <a:lnTo>
                    <a:pt x="23" y="39"/>
                  </a:lnTo>
                  <a:lnTo>
                    <a:pt x="27" y="41"/>
                  </a:lnTo>
                  <a:lnTo>
                    <a:pt x="30" y="44"/>
                  </a:lnTo>
                  <a:lnTo>
                    <a:pt x="34" y="47"/>
                  </a:lnTo>
                  <a:lnTo>
                    <a:pt x="38" y="49"/>
                  </a:lnTo>
                  <a:lnTo>
                    <a:pt x="42" y="5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313" name="Freeform 1913"/>
            <p:cNvSpPr>
              <a:spLocks/>
            </p:cNvSpPr>
            <p:nvPr/>
          </p:nvSpPr>
          <p:spPr bwMode="auto">
            <a:xfrm>
              <a:off x="5030" y="3012"/>
              <a:ext cx="28" cy="9"/>
            </a:xfrm>
            <a:custGeom>
              <a:avLst/>
              <a:gdLst>
                <a:gd name="T0" fmla="*/ 85 w 85"/>
                <a:gd name="T1" fmla="*/ 16 h 27"/>
                <a:gd name="T2" fmla="*/ 82 w 85"/>
                <a:gd name="T3" fmla="*/ 14 h 27"/>
                <a:gd name="T4" fmla="*/ 79 w 85"/>
                <a:gd name="T5" fmla="*/ 12 h 27"/>
                <a:gd name="T6" fmla="*/ 74 w 85"/>
                <a:gd name="T7" fmla="*/ 10 h 27"/>
                <a:gd name="T8" fmla="*/ 71 w 85"/>
                <a:gd name="T9" fmla="*/ 8 h 27"/>
                <a:gd name="T10" fmla="*/ 66 w 85"/>
                <a:gd name="T11" fmla="*/ 6 h 27"/>
                <a:gd name="T12" fmla="*/ 63 w 85"/>
                <a:gd name="T13" fmla="*/ 5 h 27"/>
                <a:gd name="T14" fmla="*/ 59 w 85"/>
                <a:gd name="T15" fmla="*/ 4 h 27"/>
                <a:gd name="T16" fmla="*/ 55 w 85"/>
                <a:gd name="T17" fmla="*/ 3 h 27"/>
                <a:gd name="T18" fmla="*/ 51 w 85"/>
                <a:gd name="T19" fmla="*/ 2 h 27"/>
                <a:gd name="T20" fmla="*/ 47 w 85"/>
                <a:gd name="T21" fmla="*/ 1 h 27"/>
                <a:gd name="T22" fmla="*/ 43 w 85"/>
                <a:gd name="T23" fmla="*/ 1 h 27"/>
                <a:gd name="T24" fmla="*/ 39 w 85"/>
                <a:gd name="T25" fmla="*/ 0 h 27"/>
                <a:gd name="T26" fmla="*/ 36 w 85"/>
                <a:gd name="T27" fmla="*/ 0 h 27"/>
                <a:gd name="T28" fmla="*/ 32 w 85"/>
                <a:gd name="T29" fmla="*/ 0 h 27"/>
                <a:gd name="T30" fmla="*/ 29 w 85"/>
                <a:gd name="T31" fmla="*/ 1 h 27"/>
                <a:gd name="T32" fmla="*/ 26 w 85"/>
                <a:gd name="T33" fmla="*/ 1 h 27"/>
                <a:gd name="T34" fmla="*/ 22 w 85"/>
                <a:gd name="T35" fmla="*/ 2 h 27"/>
                <a:gd name="T36" fmla="*/ 19 w 85"/>
                <a:gd name="T37" fmla="*/ 3 h 27"/>
                <a:gd name="T38" fmla="*/ 16 w 85"/>
                <a:gd name="T39" fmla="*/ 4 h 27"/>
                <a:gd name="T40" fmla="*/ 13 w 85"/>
                <a:gd name="T41" fmla="*/ 5 h 27"/>
                <a:gd name="T42" fmla="*/ 11 w 85"/>
                <a:gd name="T43" fmla="*/ 6 h 27"/>
                <a:gd name="T44" fmla="*/ 9 w 85"/>
                <a:gd name="T45" fmla="*/ 8 h 27"/>
                <a:gd name="T46" fmla="*/ 7 w 85"/>
                <a:gd name="T47" fmla="*/ 10 h 27"/>
                <a:gd name="T48" fmla="*/ 5 w 85"/>
                <a:gd name="T49" fmla="*/ 12 h 27"/>
                <a:gd name="T50" fmla="*/ 3 w 85"/>
                <a:gd name="T51" fmla="*/ 14 h 27"/>
                <a:gd name="T52" fmla="*/ 2 w 85"/>
                <a:gd name="T53" fmla="*/ 16 h 27"/>
                <a:gd name="T54" fmla="*/ 1 w 85"/>
                <a:gd name="T55" fmla="*/ 20 h 27"/>
                <a:gd name="T56" fmla="*/ 0 w 85"/>
                <a:gd name="T57" fmla="*/ 22 h 27"/>
                <a:gd name="T58" fmla="*/ 0 w 85"/>
                <a:gd name="T59" fmla="*/ 24 h 27"/>
                <a:gd name="T60" fmla="*/ 0 w 85"/>
                <a:gd name="T61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5" h="27">
                  <a:moveTo>
                    <a:pt x="85" y="16"/>
                  </a:moveTo>
                  <a:lnTo>
                    <a:pt x="82" y="14"/>
                  </a:lnTo>
                  <a:lnTo>
                    <a:pt x="79" y="12"/>
                  </a:lnTo>
                  <a:lnTo>
                    <a:pt x="74" y="10"/>
                  </a:lnTo>
                  <a:lnTo>
                    <a:pt x="71" y="8"/>
                  </a:lnTo>
                  <a:lnTo>
                    <a:pt x="66" y="6"/>
                  </a:lnTo>
                  <a:lnTo>
                    <a:pt x="63" y="5"/>
                  </a:lnTo>
                  <a:lnTo>
                    <a:pt x="59" y="4"/>
                  </a:lnTo>
                  <a:lnTo>
                    <a:pt x="55" y="3"/>
                  </a:lnTo>
                  <a:lnTo>
                    <a:pt x="51" y="2"/>
                  </a:lnTo>
                  <a:lnTo>
                    <a:pt x="47" y="1"/>
                  </a:lnTo>
                  <a:lnTo>
                    <a:pt x="43" y="1"/>
                  </a:lnTo>
                  <a:lnTo>
                    <a:pt x="39" y="0"/>
                  </a:lnTo>
                  <a:lnTo>
                    <a:pt x="36" y="0"/>
                  </a:lnTo>
                  <a:lnTo>
                    <a:pt x="32" y="0"/>
                  </a:lnTo>
                  <a:lnTo>
                    <a:pt x="29" y="1"/>
                  </a:lnTo>
                  <a:lnTo>
                    <a:pt x="26" y="1"/>
                  </a:lnTo>
                  <a:lnTo>
                    <a:pt x="22" y="2"/>
                  </a:lnTo>
                  <a:lnTo>
                    <a:pt x="19" y="3"/>
                  </a:lnTo>
                  <a:lnTo>
                    <a:pt x="16" y="4"/>
                  </a:lnTo>
                  <a:lnTo>
                    <a:pt x="13" y="5"/>
                  </a:lnTo>
                  <a:lnTo>
                    <a:pt x="11" y="6"/>
                  </a:lnTo>
                  <a:lnTo>
                    <a:pt x="9" y="8"/>
                  </a:lnTo>
                  <a:lnTo>
                    <a:pt x="7" y="10"/>
                  </a:lnTo>
                  <a:lnTo>
                    <a:pt x="5" y="12"/>
                  </a:lnTo>
                  <a:lnTo>
                    <a:pt x="3" y="14"/>
                  </a:lnTo>
                  <a:lnTo>
                    <a:pt x="2" y="16"/>
                  </a:lnTo>
                  <a:lnTo>
                    <a:pt x="1" y="20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0" y="2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314" name="Freeform 1914"/>
            <p:cNvSpPr>
              <a:spLocks/>
            </p:cNvSpPr>
            <p:nvPr/>
          </p:nvSpPr>
          <p:spPr bwMode="auto">
            <a:xfrm>
              <a:off x="5058" y="3017"/>
              <a:ext cx="56" cy="39"/>
            </a:xfrm>
            <a:custGeom>
              <a:avLst/>
              <a:gdLst>
                <a:gd name="T0" fmla="*/ 0 w 167"/>
                <a:gd name="T1" fmla="*/ 0 h 117"/>
                <a:gd name="T2" fmla="*/ 167 w 167"/>
                <a:gd name="T3" fmla="*/ 117 h 117"/>
                <a:gd name="T4" fmla="*/ 167 w 167"/>
                <a:gd name="T5" fmla="*/ 39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7" h="117">
                  <a:moveTo>
                    <a:pt x="0" y="0"/>
                  </a:moveTo>
                  <a:lnTo>
                    <a:pt x="167" y="117"/>
                  </a:lnTo>
                  <a:lnTo>
                    <a:pt x="167" y="3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315" name="Freeform 1915"/>
            <p:cNvSpPr>
              <a:spLocks/>
            </p:cNvSpPr>
            <p:nvPr/>
          </p:nvSpPr>
          <p:spPr bwMode="auto">
            <a:xfrm>
              <a:off x="5030" y="2968"/>
              <a:ext cx="84" cy="42"/>
            </a:xfrm>
            <a:custGeom>
              <a:avLst/>
              <a:gdLst>
                <a:gd name="T0" fmla="*/ 252 w 252"/>
                <a:gd name="T1" fmla="*/ 126 h 126"/>
                <a:gd name="T2" fmla="*/ 0 w 252"/>
                <a:gd name="T3" fmla="*/ 0 h 126"/>
                <a:gd name="T4" fmla="*/ 252 w 252"/>
                <a:gd name="T5" fmla="*/ 9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2" h="126">
                  <a:moveTo>
                    <a:pt x="252" y="126"/>
                  </a:moveTo>
                  <a:lnTo>
                    <a:pt x="0" y="0"/>
                  </a:lnTo>
                  <a:lnTo>
                    <a:pt x="252" y="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316" name="Line 1916"/>
            <p:cNvSpPr>
              <a:spLocks noChangeShapeType="1"/>
            </p:cNvSpPr>
            <p:nvPr/>
          </p:nvSpPr>
          <p:spPr bwMode="auto">
            <a:xfrm>
              <a:off x="5091" y="2971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317" name="Line 1917"/>
            <p:cNvSpPr>
              <a:spLocks noChangeShapeType="1"/>
            </p:cNvSpPr>
            <p:nvPr/>
          </p:nvSpPr>
          <p:spPr bwMode="auto">
            <a:xfrm flipH="1" flipV="1">
              <a:off x="5030" y="2904"/>
              <a:ext cx="84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318" name="Line 1918"/>
            <p:cNvSpPr>
              <a:spLocks noChangeShapeType="1"/>
            </p:cNvSpPr>
            <p:nvPr/>
          </p:nvSpPr>
          <p:spPr bwMode="auto">
            <a:xfrm flipV="1">
              <a:off x="5030" y="2872"/>
              <a:ext cx="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319" name="Freeform 1919"/>
            <p:cNvSpPr>
              <a:spLocks/>
            </p:cNvSpPr>
            <p:nvPr/>
          </p:nvSpPr>
          <p:spPr bwMode="auto">
            <a:xfrm>
              <a:off x="5030" y="2865"/>
              <a:ext cx="37" cy="18"/>
            </a:xfrm>
            <a:custGeom>
              <a:avLst/>
              <a:gdLst>
                <a:gd name="T0" fmla="*/ 112 w 112"/>
                <a:gd name="T1" fmla="*/ 57 h 57"/>
                <a:gd name="T2" fmla="*/ 112 w 112"/>
                <a:gd name="T3" fmla="*/ 54 h 57"/>
                <a:gd name="T4" fmla="*/ 111 w 112"/>
                <a:gd name="T5" fmla="*/ 52 h 57"/>
                <a:gd name="T6" fmla="*/ 111 w 112"/>
                <a:gd name="T7" fmla="*/ 48 h 57"/>
                <a:gd name="T8" fmla="*/ 110 w 112"/>
                <a:gd name="T9" fmla="*/ 45 h 57"/>
                <a:gd name="T10" fmla="*/ 108 w 112"/>
                <a:gd name="T11" fmla="*/ 43 h 57"/>
                <a:gd name="T12" fmla="*/ 106 w 112"/>
                <a:gd name="T13" fmla="*/ 39 h 57"/>
                <a:gd name="T14" fmla="*/ 105 w 112"/>
                <a:gd name="T15" fmla="*/ 36 h 57"/>
                <a:gd name="T16" fmla="*/ 103 w 112"/>
                <a:gd name="T17" fmla="*/ 34 h 57"/>
                <a:gd name="T18" fmla="*/ 101 w 112"/>
                <a:gd name="T19" fmla="*/ 31 h 57"/>
                <a:gd name="T20" fmla="*/ 99 w 112"/>
                <a:gd name="T21" fmla="*/ 27 h 57"/>
                <a:gd name="T22" fmla="*/ 95 w 112"/>
                <a:gd name="T23" fmla="*/ 25 h 57"/>
                <a:gd name="T24" fmla="*/ 92 w 112"/>
                <a:gd name="T25" fmla="*/ 22 h 57"/>
                <a:gd name="T26" fmla="*/ 90 w 112"/>
                <a:gd name="T27" fmla="*/ 20 h 57"/>
                <a:gd name="T28" fmla="*/ 86 w 112"/>
                <a:gd name="T29" fmla="*/ 17 h 57"/>
                <a:gd name="T30" fmla="*/ 83 w 112"/>
                <a:gd name="T31" fmla="*/ 15 h 57"/>
                <a:gd name="T32" fmla="*/ 79 w 112"/>
                <a:gd name="T33" fmla="*/ 13 h 57"/>
                <a:gd name="T34" fmla="*/ 75 w 112"/>
                <a:gd name="T35" fmla="*/ 11 h 57"/>
                <a:gd name="T36" fmla="*/ 72 w 112"/>
                <a:gd name="T37" fmla="*/ 9 h 57"/>
                <a:gd name="T38" fmla="*/ 68 w 112"/>
                <a:gd name="T39" fmla="*/ 7 h 57"/>
                <a:gd name="T40" fmla="*/ 64 w 112"/>
                <a:gd name="T41" fmla="*/ 5 h 57"/>
                <a:gd name="T42" fmla="*/ 60 w 112"/>
                <a:gd name="T43" fmla="*/ 4 h 57"/>
                <a:gd name="T44" fmla="*/ 55 w 112"/>
                <a:gd name="T45" fmla="*/ 3 h 57"/>
                <a:gd name="T46" fmla="*/ 52 w 112"/>
                <a:gd name="T47" fmla="*/ 2 h 57"/>
                <a:gd name="T48" fmla="*/ 48 w 112"/>
                <a:gd name="T49" fmla="*/ 1 h 57"/>
                <a:gd name="T50" fmla="*/ 44 w 112"/>
                <a:gd name="T51" fmla="*/ 1 h 57"/>
                <a:gd name="T52" fmla="*/ 40 w 112"/>
                <a:gd name="T53" fmla="*/ 0 h 57"/>
                <a:gd name="T54" fmla="*/ 37 w 112"/>
                <a:gd name="T55" fmla="*/ 0 h 57"/>
                <a:gd name="T56" fmla="*/ 32 w 112"/>
                <a:gd name="T57" fmla="*/ 0 h 57"/>
                <a:gd name="T58" fmla="*/ 29 w 112"/>
                <a:gd name="T59" fmla="*/ 1 h 57"/>
                <a:gd name="T60" fmla="*/ 26 w 112"/>
                <a:gd name="T61" fmla="*/ 1 h 57"/>
                <a:gd name="T62" fmla="*/ 22 w 112"/>
                <a:gd name="T63" fmla="*/ 2 h 57"/>
                <a:gd name="T64" fmla="*/ 19 w 112"/>
                <a:gd name="T65" fmla="*/ 3 h 57"/>
                <a:gd name="T66" fmla="*/ 17 w 112"/>
                <a:gd name="T67" fmla="*/ 4 h 57"/>
                <a:gd name="T68" fmla="*/ 13 w 112"/>
                <a:gd name="T69" fmla="*/ 5 h 57"/>
                <a:gd name="T70" fmla="*/ 11 w 112"/>
                <a:gd name="T71" fmla="*/ 6 h 57"/>
                <a:gd name="T72" fmla="*/ 9 w 112"/>
                <a:gd name="T73" fmla="*/ 9 h 57"/>
                <a:gd name="T74" fmla="*/ 7 w 112"/>
                <a:gd name="T75" fmla="*/ 10 h 57"/>
                <a:gd name="T76" fmla="*/ 5 w 112"/>
                <a:gd name="T77" fmla="*/ 12 h 57"/>
                <a:gd name="T78" fmla="*/ 3 w 112"/>
                <a:gd name="T79" fmla="*/ 14 h 57"/>
                <a:gd name="T80" fmla="*/ 2 w 112"/>
                <a:gd name="T81" fmla="*/ 16 h 57"/>
                <a:gd name="T82" fmla="*/ 1 w 112"/>
                <a:gd name="T83" fmla="*/ 20 h 57"/>
                <a:gd name="T84" fmla="*/ 0 w 112"/>
                <a:gd name="T85" fmla="*/ 22 h 57"/>
                <a:gd name="T86" fmla="*/ 0 w 112"/>
                <a:gd name="T87" fmla="*/ 24 h 57"/>
                <a:gd name="T88" fmla="*/ 0 w 112"/>
                <a:gd name="T89" fmla="*/ 2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2" h="57">
                  <a:moveTo>
                    <a:pt x="112" y="57"/>
                  </a:moveTo>
                  <a:lnTo>
                    <a:pt x="112" y="54"/>
                  </a:lnTo>
                  <a:lnTo>
                    <a:pt x="111" y="52"/>
                  </a:lnTo>
                  <a:lnTo>
                    <a:pt x="111" y="48"/>
                  </a:lnTo>
                  <a:lnTo>
                    <a:pt x="110" y="45"/>
                  </a:lnTo>
                  <a:lnTo>
                    <a:pt x="108" y="43"/>
                  </a:lnTo>
                  <a:lnTo>
                    <a:pt x="106" y="39"/>
                  </a:lnTo>
                  <a:lnTo>
                    <a:pt x="105" y="36"/>
                  </a:lnTo>
                  <a:lnTo>
                    <a:pt x="103" y="34"/>
                  </a:lnTo>
                  <a:lnTo>
                    <a:pt x="101" y="31"/>
                  </a:lnTo>
                  <a:lnTo>
                    <a:pt x="99" y="27"/>
                  </a:lnTo>
                  <a:lnTo>
                    <a:pt x="95" y="25"/>
                  </a:lnTo>
                  <a:lnTo>
                    <a:pt x="92" y="22"/>
                  </a:lnTo>
                  <a:lnTo>
                    <a:pt x="90" y="20"/>
                  </a:lnTo>
                  <a:lnTo>
                    <a:pt x="86" y="17"/>
                  </a:lnTo>
                  <a:lnTo>
                    <a:pt x="83" y="15"/>
                  </a:lnTo>
                  <a:lnTo>
                    <a:pt x="79" y="13"/>
                  </a:lnTo>
                  <a:lnTo>
                    <a:pt x="75" y="11"/>
                  </a:lnTo>
                  <a:lnTo>
                    <a:pt x="72" y="9"/>
                  </a:lnTo>
                  <a:lnTo>
                    <a:pt x="68" y="7"/>
                  </a:lnTo>
                  <a:lnTo>
                    <a:pt x="64" y="5"/>
                  </a:lnTo>
                  <a:lnTo>
                    <a:pt x="60" y="4"/>
                  </a:lnTo>
                  <a:lnTo>
                    <a:pt x="55" y="3"/>
                  </a:lnTo>
                  <a:lnTo>
                    <a:pt x="52" y="2"/>
                  </a:lnTo>
                  <a:lnTo>
                    <a:pt x="48" y="1"/>
                  </a:lnTo>
                  <a:lnTo>
                    <a:pt x="44" y="1"/>
                  </a:lnTo>
                  <a:lnTo>
                    <a:pt x="40" y="0"/>
                  </a:lnTo>
                  <a:lnTo>
                    <a:pt x="37" y="0"/>
                  </a:lnTo>
                  <a:lnTo>
                    <a:pt x="32" y="0"/>
                  </a:lnTo>
                  <a:lnTo>
                    <a:pt x="29" y="1"/>
                  </a:lnTo>
                  <a:lnTo>
                    <a:pt x="26" y="1"/>
                  </a:lnTo>
                  <a:lnTo>
                    <a:pt x="22" y="2"/>
                  </a:lnTo>
                  <a:lnTo>
                    <a:pt x="19" y="3"/>
                  </a:lnTo>
                  <a:lnTo>
                    <a:pt x="17" y="4"/>
                  </a:lnTo>
                  <a:lnTo>
                    <a:pt x="13" y="5"/>
                  </a:lnTo>
                  <a:lnTo>
                    <a:pt x="11" y="6"/>
                  </a:lnTo>
                  <a:lnTo>
                    <a:pt x="9" y="9"/>
                  </a:lnTo>
                  <a:lnTo>
                    <a:pt x="7" y="10"/>
                  </a:lnTo>
                  <a:lnTo>
                    <a:pt x="5" y="12"/>
                  </a:lnTo>
                  <a:lnTo>
                    <a:pt x="3" y="14"/>
                  </a:lnTo>
                  <a:lnTo>
                    <a:pt x="2" y="16"/>
                  </a:lnTo>
                  <a:lnTo>
                    <a:pt x="1" y="20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0" y="2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320" name="Line 1920"/>
            <p:cNvSpPr>
              <a:spLocks noChangeShapeType="1"/>
            </p:cNvSpPr>
            <p:nvPr/>
          </p:nvSpPr>
          <p:spPr bwMode="auto">
            <a:xfrm>
              <a:off x="5067" y="2883"/>
              <a:ext cx="0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321" name="Freeform 1921"/>
            <p:cNvSpPr>
              <a:spLocks/>
            </p:cNvSpPr>
            <p:nvPr/>
          </p:nvSpPr>
          <p:spPr bwMode="auto">
            <a:xfrm>
              <a:off x="5067" y="2874"/>
              <a:ext cx="19" cy="9"/>
            </a:xfrm>
            <a:custGeom>
              <a:avLst/>
              <a:gdLst>
                <a:gd name="T0" fmla="*/ 56 w 56"/>
                <a:gd name="T1" fmla="*/ 2 h 26"/>
                <a:gd name="T2" fmla="*/ 52 w 56"/>
                <a:gd name="T3" fmla="*/ 1 h 26"/>
                <a:gd name="T4" fmla="*/ 47 w 56"/>
                <a:gd name="T5" fmla="*/ 0 h 26"/>
                <a:gd name="T6" fmla="*/ 44 w 56"/>
                <a:gd name="T7" fmla="*/ 0 h 26"/>
                <a:gd name="T8" fmla="*/ 40 w 56"/>
                <a:gd name="T9" fmla="*/ 0 h 26"/>
                <a:gd name="T10" fmla="*/ 36 w 56"/>
                <a:gd name="T11" fmla="*/ 0 h 26"/>
                <a:gd name="T12" fmla="*/ 33 w 56"/>
                <a:gd name="T13" fmla="*/ 0 h 26"/>
                <a:gd name="T14" fmla="*/ 29 w 56"/>
                <a:gd name="T15" fmla="*/ 0 h 26"/>
                <a:gd name="T16" fmla="*/ 25 w 56"/>
                <a:gd name="T17" fmla="*/ 0 h 26"/>
                <a:gd name="T18" fmla="*/ 22 w 56"/>
                <a:gd name="T19" fmla="*/ 1 h 26"/>
                <a:gd name="T20" fmla="*/ 19 w 56"/>
                <a:gd name="T21" fmla="*/ 2 h 26"/>
                <a:gd name="T22" fmla="*/ 16 w 56"/>
                <a:gd name="T23" fmla="*/ 3 h 26"/>
                <a:gd name="T24" fmla="*/ 13 w 56"/>
                <a:gd name="T25" fmla="*/ 4 h 26"/>
                <a:gd name="T26" fmla="*/ 11 w 56"/>
                <a:gd name="T27" fmla="*/ 5 h 26"/>
                <a:gd name="T28" fmla="*/ 9 w 56"/>
                <a:gd name="T29" fmla="*/ 7 h 26"/>
                <a:gd name="T30" fmla="*/ 6 w 56"/>
                <a:gd name="T31" fmla="*/ 10 h 26"/>
                <a:gd name="T32" fmla="*/ 5 w 56"/>
                <a:gd name="T33" fmla="*/ 11 h 26"/>
                <a:gd name="T34" fmla="*/ 3 w 56"/>
                <a:gd name="T35" fmla="*/ 13 h 26"/>
                <a:gd name="T36" fmla="*/ 2 w 56"/>
                <a:gd name="T37" fmla="*/ 15 h 26"/>
                <a:gd name="T38" fmla="*/ 1 w 56"/>
                <a:gd name="T39" fmla="*/ 18 h 26"/>
                <a:gd name="T40" fmla="*/ 0 w 56"/>
                <a:gd name="T41" fmla="*/ 21 h 26"/>
                <a:gd name="T42" fmla="*/ 0 w 56"/>
                <a:gd name="T43" fmla="*/ 23 h 26"/>
                <a:gd name="T44" fmla="*/ 0 w 56"/>
                <a:gd name="T45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6">
                  <a:moveTo>
                    <a:pt x="56" y="2"/>
                  </a:moveTo>
                  <a:lnTo>
                    <a:pt x="52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0"/>
                  </a:lnTo>
                  <a:lnTo>
                    <a:pt x="36" y="0"/>
                  </a:lnTo>
                  <a:lnTo>
                    <a:pt x="33" y="0"/>
                  </a:lnTo>
                  <a:lnTo>
                    <a:pt x="29" y="0"/>
                  </a:lnTo>
                  <a:lnTo>
                    <a:pt x="25" y="0"/>
                  </a:lnTo>
                  <a:lnTo>
                    <a:pt x="22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9" y="7"/>
                  </a:lnTo>
                  <a:lnTo>
                    <a:pt x="6" y="10"/>
                  </a:lnTo>
                  <a:lnTo>
                    <a:pt x="5" y="11"/>
                  </a:lnTo>
                  <a:lnTo>
                    <a:pt x="3" y="13"/>
                  </a:lnTo>
                  <a:lnTo>
                    <a:pt x="2" y="15"/>
                  </a:lnTo>
                  <a:lnTo>
                    <a:pt x="1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322" name="Line 1922"/>
            <p:cNvSpPr>
              <a:spLocks noChangeShapeType="1"/>
            </p:cNvSpPr>
            <p:nvPr/>
          </p:nvSpPr>
          <p:spPr bwMode="auto">
            <a:xfrm>
              <a:off x="5086" y="2874"/>
              <a:ext cx="9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323" name="Freeform 1923"/>
            <p:cNvSpPr>
              <a:spLocks/>
            </p:cNvSpPr>
            <p:nvPr/>
          </p:nvSpPr>
          <p:spPr bwMode="auto">
            <a:xfrm>
              <a:off x="5095" y="2876"/>
              <a:ext cx="19" cy="19"/>
            </a:xfrm>
            <a:custGeom>
              <a:avLst/>
              <a:gdLst>
                <a:gd name="T0" fmla="*/ 56 w 56"/>
                <a:gd name="T1" fmla="*/ 54 h 54"/>
                <a:gd name="T2" fmla="*/ 55 w 56"/>
                <a:gd name="T3" fmla="*/ 50 h 54"/>
                <a:gd name="T4" fmla="*/ 55 w 56"/>
                <a:gd name="T5" fmla="*/ 48 h 54"/>
                <a:gd name="T6" fmla="*/ 54 w 56"/>
                <a:gd name="T7" fmla="*/ 45 h 54"/>
                <a:gd name="T8" fmla="*/ 53 w 56"/>
                <a:gd name="T9" fmla="*/ 42 h 54"/>
                <a:gd name="T10" fmla="*/ 52 w 56"/>
                <a:gd name="T11" fmla="*/ 39 h 54"/>
                <a:gd name="T12" fmla="*/ 51 w 56"/>
                <a:gd name="T13" fmla="*/ 36 h 54"/>
                <a:gd name="T14" fmla="*/ 48 w 56"/>
                <a:gd name="T15" fmla="*/ 33 h 54"/>
                <a:gd name="T16" fmla="*/ 47 w 56"/>
                <a:gd name="T17" fmla="*/ 31 h 54"/>
                <a:gd name="T18" fmla="*/ 44 w 56"/>
                <a:gd name="T19" fmla="*/ 27 h 54"/>
                <a:gd name="T20" fmla="*/ 42 w 56"/>
                <a:gd name="T21" fmla="*/ 24 h 54"/>
                <a:gd name="T22" fmla="*/ 40 w 56"/>
                <a:gd name="T23" fmla="*/ 22 h 54"/>
                <a:gd name="T24" fmla="*/ 36 w 56"/>
                <a:gd name="T25" fmla="*/ 18 h 54"/>
                <a:gd name="T26" fmla="*/ 33 w 56"/>
                <a:gd name="T27" fmla="*/ 16 h 54"/>
                <a:gd name="T28" fmla="*/ 30 w 56"/>
                <a:gd name="T29" fmla="*/ 14 h 54"/>
                <a:gd name="T30" fmla="*/ 26 w 56"/>
                <a:gd name="T31" fmla="*/ 12 h 54"/>
                <a:gd name="T32" fmla="*/ 23 w 56"/>
                <a:gd name="T33" fmla="*/ 10 h 54"/>
                <a:gd name="T34" fmla="*/ 20 w 56"/>
                <a:gd name="T35" fmla="*/ 7 h 54"/>
                <a:gd name="T36" fmla="*/ 15 w 56"/>
                <a:gd name="T37" fmla="*/ 5 h 54"/>
                <a:gd name="T38" fmla="*/ 12 w 56"/>
                <a:gd name="T39" fmla="*/ 4 h 54"/>
                <a:gd name="T40" fmla="*/ 8 w 56"/>
                <a:gd name="T41" fmla="*/ 2 h 54"/>
                <a:gd name="T42" fmla="*/ 4 w 56"/>
                <a:gd name="T43" fmla="*/ 1 h 54"/>
                <a:gd name="T44" fmla="*/ 0 w 56"/>
                <a:gd name="T4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54">
                  <a:moveTo>
                    <a:pt x="56" y="54"/>
                  </a:moveTo>
                  <a:lnTo>
                    <a:pt x="55" y="50"/>
                  </a:lnTo>
                  <a:lnTo>
                    <a:pt x="55" y="48"/>
                  </a:lnTo>
                  <a:lnTo>
                    <a:pt x="54" y="45"/>
                  </a:lnTo>
                  <a:lnTo>
                    <a:pt x="53" y="42"/>
                  </a:lnTo>
                  <a:lnTo>
                    <a:pt x="52" y="39"/>
                  </a:lnTo>
                  <a:lnTo>
                    <a:pt x="51" y="36"/>
                  </a:lnTo>
                  <a:lnTo>
                    <a:pt x="48" y="33"/>
                  </a:lnTo>
                  <a:lnTo>
                    <a:pt x="47" y="31"/>
                  </a:lnTo>
                  <a:lnTo>
                    <a:pt x="44" y="27"/>
                  </a:lnTo>
                  <a:lnTo>
                    <a:pt x="42" y="24"/>
                  </a:lnTo>
                  <a:lnTo>
                    <a:pt x="40" y="22"/>
                  </a:lnTo>
                  <a:lnTo>
                    <a:pt x="36" y="18"/>
                  </a:lnTo>
                  <a:lnTo>
                    <a:pt x="33" y="16"/>
                  </a:lnTo>
                  <a:lnTo>
                    <a:pt x="30" y="14"/>
                  </a:lnTo>
                  <a:lnTo>
                    <a:pt x="26" y="12"/>
                  </a:lnTo>
                  <a:lnTo>
                    <a:pt x="23" y="10"/>
                  </a:lnTo>
                  <a:lnTo>
                    <a:pt x="20" y="7"/>
                  </a:lnTo>
                  <a:lnTo>
                    <a:pt x="15" y="5"/>
                  </a:lnTo>
                  <a:lnTo>
                    <a:pt x="12" y="4"/>
                  </a:lnTo>
                  <a:lnTo>
                    <a:pt x="8" y="2"/>
                  </a:lnTo>
                  <a:lnTo>
                    <a:pt x="4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324" name="Line 1924"/>
            <p:cNvSpPr>
              <a:spLocks noChangeShapeType="1"/>
            </p:cNvSpPr>
            <p:nvPr/>
          </p:nvSpPr>
          <p:spPr bwMode="auto">
            <a:xfrm>
              <a:off x="5114" y="2895"/>
              <a:ext cx="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325" name="Line 1925"/>
            <p:cNvSpPr>
              <a:spLocks noChangeShapeType="1"/>
            </p:cNvSpPr>
            <p:nvPr/>
          </p:nvSpPr>
          <p:spPr bwMode="auto">
            <a:xfrm>
              <a:off x="4766" y="2800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326" name="Line 1926"/>
            <p:cNvSpPr>
              <a:spLocks noChangeShapeType="1"/>
            </p:cNvSpPr>
            <p:nvPr/>
          </p:nvSpPr>
          <p:spPr bwMode="auto">
            <a:xfrm>
              <a:off x="4766" y="3060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327" name="Line 1927"/>
            <p:cNvSpPr>
              <a:spLocks noChangeShapeType="1"/>
            </p:cNvSpPr>
            <p:nvPr/>
          </p:nvSpPr>
          <p:spPr bwMode="auto">
            <a:xfrm>
              <a:off x="5132" y="3060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328" name="Line 1928"/>
            <p:cNvSpPr>
              <a:spLocks noChangeShapeType="1"/>
            </p:cNvSpPr>
            <p:nvPr/>
          </p:nvSpPr>
          <p:spPr bwMode="auto">
            <a:xfrm>
              <a:off x="4734" y="2929"/>
              <a:ext cx="0" cy="3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329" name="Line 1929"/>
            <p:cNvSpPr>
              <a:spLocks noChangeShapeType="1"/>
            </p:cNvSpPr>
            <p:nvPr/>
          </p:nvSpPr>
          <p:spPr bwMode="auto">
            <a:xfrm>
              <a:off x="4799" y="2929"/>
              <a:ext cx="0" cy="3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330" name="Line 1930"/>
            <p:cNvSpPr>
              <a:spLocks noChangeShapeType="1"/>
            </p:cNvSpPr>
            <p:nvPr/>
          </p:nvSpPr>
          <p:spPr bwMode="auto">
            <a:xfrm flipH="1">
              <a:off x="4627" y="3263"/>
              <a:ext cx="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331" name="Line 1931"/>
            <p:cNvSpPr>
              <a:spLocks noChangeShapeType="1"/>
            </p:cNvSpPr>
            <p:nvPr/>
          </p:nvSpPr>
          <p:spPr bwMode="auto">
            <a:xfrm>
              <a:off x="4852" y="3263"/>
              <a:ext cx="2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332" name="Line 1932"/>
            <p:cNvSpPr>
              <a:spLocks noChangeShapeType="1"/>
            </p:cNvSpPr>
            <p:nvPr/>
          </p:nvSpPr>
          <p:spPr bwMode="auto">
            <a:xfrm>
              <a:off x="4734" y="3263"/>
              <a:ext cx="6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333" name="Freeform 1933"/>
            <p:cNvSpPr>
              <a:spLocks/>
            </p:cNvSpPr>
            <p:nvPr/>
          </p:nvSpPr>
          <p:spPr bwMode="auto">
            <a:xfrm>
              <a:off x="4681" y="3254"/>
              <a:ext cx="53" cy="18"/>
            </a:xfrm>
            <a:custGeom>
              <a:avLst/>
              <a:gdLst>
                <a:gd name="T0" fmla="*/ 0 w 163"/>
                <a:gd name="T1" fmla="*/ 0 h 53"/>
                <a:gd name="T2" fmla="*/ 0 w 163"/>
                <a:gd name="T3" fmla="*/ 53 h 53"/>
                <a:gd name="T4" fmla="*/ 163 w 163"/>
                <a:gd name="T5" fmla="*/ 26 h 53"/>
                <a:gd name="T6" fmla="*/ 0 w 163"/>
                <a:gd name="T7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3" h="53">
                  <a:moveTo>
                    <a:pt x="0" y="0"/>
                  </a:moveTo>
                  <a:lnTo>
                    <a:pt x="0" y="53"/>
                  </a:lnTo>
                  <a:lnTo>
                    <a:pt x="163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334" name="Freeform 1934"/>
            <p:cNvSpPr>
              <a:spLocks/>
            </p:cNvSpPr>
            <p:nvPr/>
          </p:nvSpPr>
          <p:spPr bwMode="auto">
            <a:xfrm>
              <a:off x="4681" y="3254"/>
              <a:ext cx="53" cy="18"/>
            </a:xfrm>
            <a:custGeom>
              <a:avLst/>
              <a:gdLst>
                <a:gd name="T0" fmla="*/ 0 w 163"/>
                <a:gd name="T1" fmla="*/ 0 h 53"/>
                <a:gd name="T2" fmla="*/ 0 w 163"/>
                <a:gd name="T3" fmla="*/ 53 h 53"/>
                <a:gd name="T4" fmla="*/ 163 w 163"/>
                <a:gd name="T5" fmla="*/ 26 h 53"/>
                <a:gd name="T6" fmla="*/ 0 w 163"/>
                <a:gd name="T7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3" h="53">
                  <a:moveTo>
                    <a:pt x="0" y="0"/>
                  </a:moveTo>
                  <a:lnTo>
                    <a:pt x="0" y="53"/>
                  </a:lnTo>
                  <a:lnTo>
                    <a:pt x="163" y="2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335" name="Freeform 1935"/>
            <p:cNvSpPr>
              <a:spLocks/>
            </p:cNvSpPr>
            <p:nvPr/>
          </p:nvSpPr>
          <p:spPr bwMode="auto">
            <a:xfrm>
              <a:off x="4799" y="3254"/>
              <a:ext cx="53" cy="18"/>
            </a:xfrm>
            <a:custGeom>
              <a:avLst/>
              <a:gdLst>
                <a:gd name="T0" fmla="*/ 161 w 161"/>
                <a:gd name="T1" fmla="*/ 0 h 53"/>
                <a:gd name="T2" fmla="*/ 161 w 161"/>
                <a:gd name="T3" fmla="*/ 53 h 53"/>
                <a:gd name="T4" fmla="*/ 0 w 161"/>
                <a:gd name="T5" fmla="*/ 26 h 53"/>
                <a:gd name="T6" fmla="*/ 161 w 161"/>
                <a:gd name="T7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1" h="53">
                  <a:moveTo>
                    <a:pt x="161" y="0"/>
                  </a:moveTo>
                  <a:lnTo>
                    <a:pt x="161" y="53"/>
                  </a:lnTo>
                  <a:lnTo>
                    <a:pt x="0" y="26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336" name="Freeform 1936"/>
            <p:cNvSpPr>
              <a:spLocks/>
            </p:cNvSpPr>
            <p:nvPr/>
          </p:nvSpPr>
          <p:spPr bwMode="auto">
            <a:xfrm>
              <a:off x="4799" y="3254"/>
              <a:ext cx="53" cy="18"/>
            </a:xfrm>
            <a:custGeom>
              <a:avLst/>
              <a:gdLst>
                <a:gd name="T0" fmla="*/ 161 w 161"/>
                <a:gd name="T1" fmla="*/ 0 h 53"/>
                <a:gd name="T2" fmla="*/ 161 w 161"/>
                <a:gd name="T3" fmla="*/ 53 h 53"/>
                <a:gd name="T4" fmla="*/ 0 w 161"/>
                <a:gd name="T5" fmla="*/ 26 h 53"/>
                <a:gd name="T6" fmla="*/ 161 w 161"/>
                <a:gd name="T7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1" h="53">
                  <a:moveTo>
                    <a:pt x="161" y="0"/>
                  </a:moveTo>
                  <a:lnTo>
                    <a:pt x="161" y="53"/>
                  </a:lnTo>
                  <a:lnTo>
                    <a:pt x="0" y="26"/>
                  </a:lnTo>
                  <a:lnTo>
                    <a:pt x="161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337" name="Freeform 1937"/>
            <p:cNvSpPr>
              <a:spLocks/>
            </p:cNvSpPr>
            <p:nvPr/>
          </p:nvSpPr>
          <p:spPr bwMode="auto">
            <a:xfrm>
              <a:off x="4979" y="3162"/>
              <a:ext cx="42" cy="83"/>
            </a:xfrm>
            <a:custGeom>
              <a:avLst/>
              <a:gdLst>
                <a:gd name="T0" fmla="*/ 0 w 126"/>
                <a:gd name="T1" fmla="*/ 252 h 252"/>
                <a:gd name="T2" fmla="*/ 126 w 126"/>
                <a:gd name="T3" fmla="*/ 0 h 252"/>
                <a:gd name="T4" fmla="*/ 117 w 126"/>
                <a:gd name="T5" fmla="*/ 25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6" h="252">
                  <a:moveTo>
                    <a:pt x="0" y="252"/>
                  </a:moveTo>
                  <a:lnTo>
                    <a:pt x="126" y="0"/>
                  </a:lnTo>
                  <a:lnTo>
                    <a:pt x="117" y="25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338" name="Line 1938"/>
            <p:cNvSpPr>
              <a:spLocks noChangeShapeType="1"/>
            </p:cNvSpPr>
            <p:nvPr/>
          </p:nvSpPr>
          <p:spPr bwMode="auto">
            <a:xfrm flipH="1">
              <a:off x="4991" y="3222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339" name="Line 1939"/>
            <p:cNvSpPr>
              <a:spLocks noChangeShapeType="1"/>
            </p:cNvSpPr>
            <p:nvPr/>
          </p:nvSpPr>
          <p:spPr bwMode="auto">
            <a:xfrm flipV="1">
              <a:off x="5040" y="3162"/>
              <a:ext cx="46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340" name="Freeform 1940"/>
            <p:cNvSpPr>
              <a:spLocks/>
            </p:cNvSpPr>
            <p:nvPr/>
          </p:nvSpPr>
          <p:spPr bwMode="auto">
            <a:xfrm>
              <a:off x="5088" y="3162"/>
              <a:ext cx="37" cy="83"/>
            </a:xfrm>
            <a:custGeom>
              <a:avLst/>
              <a:gdLst>
                <a:gd name="T0" fmla="*/ 109 w 114"/>
                <a:gd name="T1" fmla="*/ 2 h 252"/>
                <a:gd name="T2" fmla="*/ 102 w 114"/>
                <a:gd name="T3" fmla="*/ 6 h 252"/>
                <a:gd name="T4" fmla="*/ 95 w 114"/>
                <a:gd name="T5" fmla="*/ 11 h 252"/>
                <a:gd name="T6" fmla="*/ 87 w 114"/>
                <a:gd name="T7" fmla="*/ 16 h 252"/>
                <a:gd name="T8" fmla="*/ 79 w 114"/>
                <a:gd name="T9" fmla="*/ 23 h 252"/>
                <a:gd name="T10" fmla="*/ 73 w 114"/>
                <a:gd name="T11" fmla="*/ 30 h 252"/>
                <a:gd name="T12" fmla="*/ 66 w 114"/>
                <a:gd name="T13" fmla="*/ 37 h 252"/>
                <a:gd name="T14" fmla="*/ 60 w 114"/>
                <a:gd name="T15" fmla="*/ 45 h 252"/>
                <a:gd name="T16" fmla="*/ 53 w 114"/>
                <a:gd name="T17" fmla="*/ 54 h 252"/>
                <a:gd name="T18" fmla="*/ 47 w 114"/>
                <a:gd name="T19" fmla="*/ 63 h 252"/>
                <a:gd name="T20" fmla="*/ 42 w 114"/>
                <a:gd name="T21" fmla="*/ 73 h 252"/>
                <a:gd name="T22" fmla="*/ 36 w 114"/>
                <a:gd name="T23" fmla="*/ 82 h 252"/>
                <a:gd name="T24" fmla="*/ 32 w 114"/>
                <a:gd name="T25" fmla="*/ 92 h 252"/>
                <a:gd name="T26" fmla="*/ 29 w 114"/>
                <a:gd name="T27" fmla="*/ 101 h 252"/>
                <a:gd name="T28" fmla="*/ 24 w 114"/>
                <a:gd name="T29" fmla="*/ 113 h 252"/>
                <a:gd name="T30" fmla="*/ 1 w 114"/>
                <a:gd name="T31" fmla="*/ 200 h 252"/>
                <a:gd name="T32" fmla="*/ 0 w 114"/>
                <a:gd name="T33" fmla="*/ 206 h 252"/>
                <a:gd name="T34" fmla="*/ 0 w 114"/>
                <a:gd name="T35" fmla="*/ 213 h 252"/>
                <a:gd name="T36" fmla="*/ 0 w 114"/>
                <a:gd name="T37" fmla="*/ 219 h 252"/>
                <a:gd name="T38" fmla="*/ 0 w 114"/>
                <a:gd name="T39" fmla="*/ 225 h 252"/>
                <a:gd name="T40" fmla="*/ 1 w 114"/>
                <a:gd name="T41" fmla="*/ 231 h 252"/>
                <a:gd name="T42" fmla="*/ 3 w 114"/>
                <a:gd name="T43" fmla="*/ 235 h 252"/>
                <a:gd name="T44" fmla="*/ 5 w 114"/>
                <a:gd name="T45" fmla="*/ 240 h 252"/>
                <a:gd name="T46" fmla="*/ 9 w 114"/>
                <a:gd name="T47" fmla="*/ 244 h 252"/>
                <a:gd name="T48" fmla="*/ 12 w 114"/>
                <a:gd name="T49" fmla="*/ 247 h 252"/>
                <a:gd name="T50" fmla="*/ 15 w 114"/>
                <a:gd name="T51" fmla="*/ 250 h 252"/>
                <a:gd name="T52" fmla="*/ 20 w 114"/>
                <a:gd name="T53" fmla="*/ 251 h 252"/>
                <a:gd name="T54" fmla="*/ 24 w 114"/>
                <a:gd name="T55" fmla="*/ 252 h 252"/>
                <a:gd name="T56" fmla="*/ 29 w 114"/>
                <a:gd name="T57" fmla="*/ 252 h 252"/>
                <a:gd name="T58" fmla="*/ 34 w 114"/>
                <a:gd name="T59" fmla="*/ 251 h 252"/>
                <a:gd name="T60" fmla="*/ 39 w 114"/>
                <a:gd name="T61" fmla="*/ 250 h 252"/>
                <a:gd name="T62" fmla="*/ 44 w 114"/>
                <a:gd name="T63" fmla="*/ 247 h 252"/>
                <a:gd name="T64" fmla="*/ 49 w 114"/>
                <a:gd name="T65" fmla="*/ 244 h 252"/>
                <a:gd name="T66" fmla="*/ 54 w 114"/>
                <a:gd name="T67" fmla="*/ 240 h 252"/>
                <a:gd name="T68" fmla="*/ 58 w 114"/>
                <a:gd name="T69" fmla="*/ 235 h 252"/>
                <a:gd name="T70" fmla="*/ 63 w 114"/>
                <a:gd name="T71" fmla="*/ 231 h 252"/>
                <a:gd name="T72" fmla="*/ 67 w 114"/>
                <a:gd name="T73" fmla="*/ 225 h 252"/>
                <a:gd name="T74" fmla="*/ 71 w 114"/>
                <a:gd name="T75" fmla="*/ 219 h 252"/>
                <a:gd name="T76" fmla="*/ 74 w 114"/>
                <a:gd name="T77" fmla="*/ 213 h 252"/>
                <a:gd name="T78" fmla="*/ 77 w 114"/>
                <a:gd name="T79" fmla="*/ 206 h 252"/>
                <a:gd name="T80" fmla="*/ 79 w 114"/>
                <a:gd name="T81" fmla="*/ 200 h 252"/>
                <a:gd name="T82" fmla="*/ 88 w 114"/>
                <a:gd name="T83" fmla="*/ 168 h 252"/>
                <a:gd name="T84" fmla="*/ 91 w 114"/>
                <a:gd name="T85" fmla="*/ 162 h 252"/>
                <a:gd name="T86" fmla="*/ 92 w 114"/>
                <a:gd name="T87" fmla="*/ 156 h 252"/>
                <a:gd name="T88" fmla="*/ 93 w 114"/>
                <a:gd name="T89" fmla="*/ 149 h 252"/>
                <a:gd name="T90" fmla="*/ 93 w 114"/>
                <a:gd name="T91" fmla="*/ 143 h 252"/>
                <a:gd name="T92" fmla="*/ 93 w 114"/>
                <a:gd name="T93" fmla="*/ 138 h 252"/>
                <a:gd name="T94" fmla="*/ 92 w 114"/>
                <a:gd name="T95" fmla="*/ 132 h 252"/>
                <a:gd name="T96" fmla="*/ 89 w 114"/>
                <a:gd name="T97" fmla="*/ 127 h 252"/>
                <a:gd name="T98" fmla="*/ 88 w 114"/>
                <a:gd name="T99" fmla="*/ 122 h 252"/>
                <a:gd name="T100" fmla="*/ 85 w 114"/>
                <a:gd name="T101" fmla="*/ 119 h 252"/>
                <a:gd name="T102" fmla="*/ 82 w 114"/>
                <a:gd name="T103" fmla="*/ 116 h 252"/>
                <a:gd name="T104" fmla="*/ 78 w 114"/>
                <a:gd name="T105" fmla="*/ 114 h 252"/>
                <a:gd name="T106" fmla="*/ 75 w 114"/>
                <a:gd name="T107" fmla="*/ 113 h 252"/>
                <a:gd name="T108" fmla="*/ 71 w 114"/>
                <a:gd name="T109" fmla="*/ 111 h 252"/>
                <a:gd name="T110" fmla="*/ 66 w 114"/>
                <a:gd name="T111" fmla="*/ 111 h 252"/>
                <a:gd name="T112" fmla="*/ 24 w 114"/>
                <a:gd name="T113" fmla="*/ 113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4" h="252">
                  <a:moveTo>
                    <a:pt x="114" y="0"/>
                  </a:moveTo>
                  <a:lnTo>
                    <a:pt x="109" y="2"/>
                  </a:lnTo>
                  <a:lnTo>
                    <a:pt x="106" y="4"/>
                  </a:lnTo>
                  <a:lnTo>
                    <a:pt x="102" y="6"/>
                  </a:lnTo>
                  <a:lnTo>
                    <a:pt x="98" y="9"/>
                  </a:lnTo>
                  <a:lnTo>
                    <a:pt x="95" y="11"/>
                  </a:lnTo>
                  <a:lnTo>
                    <a:pt x="91" y="14"/>
                  </a:lnTo>
                  <a:lnTo>
                    <a:pt x="87" y="16"/>
                  </a:lnTo>
                  <a:lnTo>
                    <a:pt x="83" y="20"/>
                  </a:lnTo>
                  <a:lnTo>
                    <a:pt x="79" y="23"/>
                  </a:lnTo>
                  <a:lnTo>
                    <a:pt x="76" y="26"/>
                  </a:lnTo>
                  <a:lnTo>
                    <a:pt x="73" y="30"/>
                  </a:lnTo>
                  <a:lnTo>
                    <a:pt x="70" y="34"/>
                  </a:lnTo>
                  <a:lnTo>
                    <a:pt x="66" y="37"/>
                  </a:lnTo>
                  <a:lnTo>
                    <a:pt x="63" y="42"/>
                  </a:lnTo>
                  <a:lnTo>
                    <a:pt x="60" y="45"/>
                  </a:lnTo>
                  <a:lnTo>
                    <a:pt x="56" y="50"/>
                  </a:lnTo>
                  <a:lnTo>
                    <a:pt x="53" y="54"/>
                  </a:lnTo>
                  <a:lnTo>
                    <a:pt x="50" y="58"/>
                  </a:lnTo>
                  <a:lnTo>
                    <a:pt x="47" y="63"/>
                  </a:lnTo>
                  <a:lnTo>
                    <a:pt x="44" y="67"/>
                  </a:lnTo>
                  <a:lnTo>
                    <a:pt x="42" y="73"/>
                  </a:lnTo>
                  <a:lnTo>
                    <a:pt x="39" y="77"/>
                  </a:lnTo>
                  <a:lnTo>
                    <a:pt x="36" y="82"/>
                  </a:lnTo>
                  <a:lnTo>
                    <a:pt x="34" y="87"/>
                  </a:lnTo>
                  <a:lnTo>
                    <a:pt x="32" y="92"/>
                  </a:lnTo>
                  <a:lnTo>
                    <a:pt x="30" y="97"/>
                  </a:lnTo>
                  <a:lnTo>
                    <a:pt x="29" y="101"/>
                  </a:lnTo>
                  <a:lnTo>
                    <a:pt x="26" y="107"/>
                  </a:lnTo>
                  <a:lnTo>
                    <a:pt x="24" y="113"/>
                  </a:lnTo>
                  <a:lnTo>
                    <a:pt x="2" y="197"/>
                  </a:lnTo>
                  <a:lnTo>
                    <a:pt x="1" y="200"/>
                  </a:lnTo>
                  <a:lnTo>
                    <a:pt x="1" y="203"/>
                  </a:lnTo>
                  <a:lnTo>
                    <a:pt x="0" y="206"/>
                  </a:lnTo>
                  <a:lnTo>
                    <a:pt x="0" y="210"/>
                  </a:lnTo>
                  <a:lnTo>
                    <a:pt x="0" y="213"/>
                  </a:lnTo>
                  <a:lnTo>
                    <a:pt x="0" y="216"/>
                  </a:lnTo>
                  <a:lnTo>
                    <a:pt x="0" y="219"/>
                  </a:lnTo>
                  <a:lnTo>
                    <a:pt x="0" y="222"/>
                  </a:lnTo>
                  <a:lnTo>
                    <a:pt x="0" y="225"/>
                  </a:lnTo>
                  <a:lnTo>
                    <a:pt x="1" y="227"/>
                  </a:lnTo>
                  <a:lnTo>
                    <a:pt x="1" y="231"/>
                  </a:lnTo>
                  <a:lnTo>
                    <a:pt x="2" y="233"/>
                  </a:lnTo>
                  <a:lnTo>
                    <a:pt x="3" y="235"/>
                  </a:lnTo>
                  <a:lnTo>
                    <a:pt x="4" y="239"/>
                  </a:lnTo>
                  <a:lnTo>
                    <a:pt x="5" y="240"/>
                  </a:lnTo>
                  <a:lnTo>
                    <a:pt x="7" y="242"/>
                  </a:lnTo>
                  <a:lnTo>
                    <a:pt x="9" y="244"/>
                  </a:lnTo>
                  <a:lnTo>
                    <a:pt x="10" y="245"/>
                  </a:lnTo>
                  <a:lnTo>
                    <a:pt x="12" y="247"/>
                  </a:lnTo>
                  <a:lnTo>
                    <a:pt x="13" y="248"/>
                  </a:lnTo>
                  <a:lnTo>
                    <a:pt x="15" y="250"/>
                  </a:lnTo>
                  <a:lnTo>
                    <a:pt x="18" y="251"/>
                  </a:lnTo>
                  <a:lnTo>
                    <a:pt x="20" y="251"/>
                  </a:lnTo>
                  <a:lnTo>
                    <a:pt x="22" y="252"/>
                  </a:lnTo>
                  <a:lnTo>
                    <a:pt x="24" y="252"/>
                  </a:lnTo>
                  <a:lnTo>
                    <a:pt x="26" y="252"/>
                  </a:lnTo>
                  <a:lnTo>
                    <a:pt x="29" y="252"/>
                  </a:lnTo>
                  <a:lnTo>
                    <a:pt x="31" y="252"/>
                  </a:lnTo>
                  <a:lnTo>
                    <a:pt x="34" y="251"/>
                  </a:lnTo>
                  <a:lnTo>
                    <a:pt x="36" y="251"/>
                  </a:lnTo>
                  <a:lnTo>
                    <a:pt x="39" y="250"/>
                  </a:lnTo>
                  <a:lnTo>
                    <a:pt x="41" y="248"/>
                  </a:lnTo>
                  <a:lnTo>
                    <a:pt x="44" y="247"/>
                  </a:lnTo>
                  <a:lnTo>
                    <a:pt x="46" y="245"/>
                  </a:lnTo>
                  <a:lnTo>
                    <a:pt x="49" y="244"/>
                  </a:lnTo>
                  <a:lnTo>
                    <a:pt x="52" y="242"/>
                  </a:lnTo>
                  <a:lnTo>
                    <a:pt x="54" y="240"/>
                  </a:lnTo>
                  <a:lnTo>
                    <a:pt x="56" y="239"/>
                  </a:lnTo>
                  <a:lnTo>
                    <a:pt x="58" y="235"/>
                  </a:lnTo>
                  <a:lnTo>
                    <a:pt x="61" y="233"/>
                  </a:lnTo>
                  <a:lnTo>
                    <a:pt x="63" y="231"/>
                  </a:lnTo>
                  <a:lnTo>
                    <a:pt x="65" y="227"/>
                  </a:lnTo>
                  <a:lnTo>
                    <a:pt x="67" y="225"/>
                  </a:lnTo>
                  <a:lnTo>
                    <a:pt x="70" y="222"/>
                  </a:lnTo>
                  <a:lnTo>
                    <a:pt x="71" y="219"/>
                  </a:lnTo>
                  <a:lnTo>
                    <a:pt x="73" y="216"/>
                  </a:lnTo>
                  <a:lnTo>
                    <a:pt x="74" y="213"/>
                  </a:lnTo>
                  <a:lnTo>
                    <a:pt x="76" y="210"/>
                  </a:lnTo>
                  <a:lnTo>
                    <a:pt x="77" y="206"/>
                  </a:lnTo>
                  <a:lnTo>
                    <a:pt x="78" y="203"/>
                  </a:lnTo>
                  <a:lnTo>
                    <a:pt x="79" y="200"/>
                  </a:lnTo>
                  <a:lnTo>
                    <a:pt x="81" y="197"/>
                  </a:lnTo>
                  <a:lnTo>
                    <a:pt x="88" y="168"/>
                  </a:lnTo>
                  <a:lnTo>
                    <a:pt x="89" y="164"/>
                  </a:lnTo>
                  <a:lnTo>
                    <a:pt x="91" y="162"/>
                  </a:lnTo>
                  <a:lnTo>
                    <a:pt x="91" y="159"/>
                  </a:lnTo>
                  <a:lnTo>
                    <a:pt x="92" y="156"/>
                  </a:lnTo>
                  <a:lnTo>
                    <a:pt x="92" y="152"/>
                  </a:lnTo>
                  <a:lnTo>
                    <a:pt x="93" y="149"/>
                  </a:lnTo>
                  <a:lnTo>
                    <a:pt x="93" y="146"/>
                  </a:lnTo>
                  <a:lnTo>
                    <a:pt x="93" y="143"/>
                  </a:lnTo>
                  <a:lnTo>
                    <a:pt x="93" y="140"/>
                  </a:lnTo>
                  <a:lnTo>
                    <a:pt x="93" y="138"/>
                  </a:lnTo>
                  <a:lnTo>
                    <a:pt x="92" y="135"/>
                  </a:lnTo>
                  <a:lnTo>
                    <a:pt x="92" y="132"/>
                  </a:lnTo>
                  <a:lnTo>
                    <a:pt x="91" y="130"/>
                  </a:lnTo>
                  <a:lnTo>
                    <a:pt x="89" y="127"/>
                  </a:lnTo>
                  <a:lnTo>
                    <a:pt x="89" y="125"/>
                  </a:lnTo>
                  <a:lnTo>
                    <a:pt x="88" y="122"/>
                  </a:lnTo>
                  <a:lnTo>
                    <a:pt x="86" y="121"/>
                  </a:lnTo>
                  <a:lnTo>
                    <a:pt x="85" y="119"/>
                  </a:lnTo>
                  <a:lnTo>
                    <a:pt x="84" y="118"/>
                  </a:lnTo>
                  <a:lnTo>
                    <a:pt x="82" y="116"/>
                  </a:lnTo>
                  <a:lnTo>
                    <a:pt x="81" y="115"/>
                  </a:lnTo>
                  <a:lnTo>
                    <a:pt x="78" y="114"/>
                  </a:lnTo>
                  <a:lnTo>
                    <a:pt x="77" y="114"/>
                  </a:lnTo>
                  <a:lnTo>
                    <a:pt x="75" y="113"/>
                  </a:lnTo>
                  <a:lnTo>
                    <a:pt x="73" y="111"/>
                  </a:lnTo>
                  <a:lnTo>
                    <a:pt x="71" y="111"/>
                  </a:lnTo>
                  <a:lnTo>
                    <a:pt x="68" y="111"/>
                  </a:lnTo>
                  <a:lnTo>
                    <a:pt x="66" y="111"/>
                  </a:lnTo>
                  <a:lnTo>
                    <a:pt x="64" y="113"/>
                  </a:lnTo>
                  <a:lnTo>
                    <a:pt x="24" y="11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341" name="Line 1941"/>
            <p:cNvSpPr>
              <a:spLocks noChangeShapeType="1"/>
            </p:cNvSpPr>
            <p:nvPr/>
          </p:nvSpPr>
          <p:spPr bwMode="auto">
            <a:xfrm>
              <a:off x="4734" y="2929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342" name="Line 1942"/>
            <p:cNvSpPr>
              <a:spLocks noChangeShapeType="1"/>
            </p:cNvSpPr>
            <p:nvPr/>
          </p:nvSpPr>
          <p:spPr bwMode="auto">
            <a:xfrm>
              <a:off x="4799" y="2929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2343" name="Line 1943"/>
            <p:cNvSpPr>
              <a:spLocks noChangeShapeType="1"/>
            </p:cNvSpPr>
            <p:nvPr/>
          </p:nvSpPr>
          <p:spPr bwMode="auto">
            <a:xfrm>
              <a:off x="4799" y="3263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32344" name="Group 1944"/>
          <p:cNvGrpSpPr>
            <a:grpSpLocks/>
          </p:cNvGrpSpPr>
          <p:nvPr/>
        </p:nvGrpSpPr>
        <p:grpSpPr bwMode="auto">
          <a:xfrm>
            <a:off x="3633788" y="715963"/>
            <a:ext cx="1862137" cy="2730500"/>
            <a:chOff x="3389" y="900"/>
            <a:chExt cx="2205" cy="3234"/>
          </a:xfrm>
        </p:grpSpPr>
        <p:grpSp>
          <p:nvGrpSpPr>
            <p:cNvPr id="232345" name="Group 1945"/>
            <p:cNvGrpSpPr>
              <a:grpSpLocks/>
            </p:cNvGrpSpPr>
            <p:nvPr/>
          </p:nvGrpSpPr>
          <p:grpSpPr bwMode="auto">
            <a:xfrm>
              <a:off x="4094" y="900"/>
              <a:ext cx="770" cy="673"/>
              <a:chOff x="4094" y="900"/>
              <a:chExt cx="770" cy="673"/>
            </a:xfrm>
          </p:grpSpPr>
          <p:sp>
            <p:nvSpPr>
              <p:cNvPr id="232346" name="Line 1946"/>
              <p:cNvSpPr>
                <a:spLocks noChangeShapeType="1"/>
              </p:cNvSpPr>
              <p:nvPr/>
            </p:nvSpPr>
            <p:spPr bwMode="auto">
              <a:xfrm flipV="1">
                <a:off x="4094" y="1025"/>
                <a:ext cx="0" cy="54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347" name="Line 1947"/>
              <p:cNvSpPr>
                <a:spLocks noChangeShapeType="1"/>
              </p:cNvSpPr>
              <p:nvPr/>
            </p:nvSpPr>
            <p:spPr bwMode="auto">
              <a:xfrm flipV="1">
                <a:off x="4864" y="1025"/>
                <a:ext cx="0" cy="54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348" name="Line 1948"/>
              <p:cNvSpPr>
                <a:spLocks noChangeShapeType="1"/>
              </p:cNvSpPr>
              <p:nvPr/>
            </p:nvSpPr>
            <p:spPr bwMode="auto">
              <a:xfrm>
                <a:off x="4194" y="1092"/>
                <a:ext cx="56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349" name="Freeform 1949"/>
              <p:cNvSpPr>
                <a:spLocks/>
              </p:cNvSpPr>
              <p:nvPr/>
            </p:nvSpPr>
            <p:spPr bwMode="auto">
              <a:xfrm>
                <a:off x="4094" y="1078"/>
                <a:ext cx="100" cy="32"/>
              </a:xfrm>
              <a:custGeom>
                <a:avLst/>
                <a:gdLst>
                  <a:gd name="T0" fmla="*/ 197 w 197"/>
                  <a:gd name="T1" fmla="*/ 0 h 65"/>
                  <a:gd name="T2" fmla="*/ 197 w 197"/>
                  <a:gd name="T3" fmla="*/ 65 h 65"/>
                  <a:gd name="T4" fmla="*/ 0 w 197"/>
                  <a:gd name="T5" fmla="*/ 32 h 65"/>
                  <a:gd name="T6" fmla="*/ 197 w 197"/>
                  <a:gd name="T7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7" h="65">
                    <a:moveTo>
                      <a:pt x="197" y="0"/>
                    </a:moveTo>
                    <a:lnTo>
                      <a:pt x="197" y="65"/>
                    </a:lnTo>
                    <a:lnTo>
                      <a:pt x="0" y="32"/>
                    </a:lnTo>
                    <a:lnTo>
                      <a:pt x="197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350" name="Freeform 1950"/>
              <p:cNvSpPr>
                <a:spLocks/>
              </p:cNvSpPr>
              <p:nvPr/>
            </p:nvSpPr>
            <p:spPr bwMode="auto">
              <a:xfrm>
                <a:off x="4094" y="1078"/>
                <a:ext cx="100" cy="32"/>
              </a:xfrm>
              <a:custGeom>
                <a:avLst/>
                <a:gdLst>
                  <a:gd name="T0" fmla="*/ 197 w 197"/>
                  <a:gd name="T1" fmla="*/ 0 h 65"/>
                  <a:gd name="T2" fmla="*/ 197 w 197"/>
                  <a:gd name="T3" fmla="*/ 65 h 65"/>
                  <a:gd name="T4" fmla="*/ 0 w 197"/>
                  <a:gd name="T5" fmla="*/ 32 h 65"/>
                  <a:gd name="T6" fmla="*/ 197 w 197"/>
                  <a:gd name="T7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7" h="65">
                    <a:moveTo>
                      <a:pt x="197" y="0"/>
                    </a:moveTo>
                    <a:lnTo>
                      <a:pt x="197" y="65"/>
                    </a:lnTo>
                    <a:lnTo>
                      <a:pt x="0" y="32"/>
                    </a:lnTo>
                    <a:lnTo>
                      <a:pt x="197" y="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351" name="Freeform 1951"/>
              <p:cNvSpPr>
                <a:spLocks/>
              </p:cNvSpPr>
              <p:nvPr/>
            </p:nvSpPr>
            <p:spPr bwMode="auto">
              <a:xfrm>
                <a:off x="4760" y="1078"/>
                <a:ext cx="104" cy="32"/>
              </a:xfrm>
              <a:custGeom>
                <a:avLst/>
                <a:gdLst>
                  <a:gd name="T0" fmla="*/ 0 w 198"/>
                  <a:gd name="T1" fmla="*/ 0 h 65"/>
                  <a:gd name="T2" fmla="*/ 0 w 198"/>
                  <a:gd name="T3" fmla="*/ 65 h 65"/>
                  <a:gd name="T4" fmla="*/ 198 w 198"/>
                  <a:gd name="T5" fmla="*/ 32 h 65"/>
                  <a:gd name="T6" fmla="*/ 0 w 198"/>
                  <a:gd name="T7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8" h="65">
                    <a:moveTo>
                      <a:pt x="0" y="0"/>
                    </a:moveTo>
                    <a:lnTo>
                      <a:pt x="0" y="65"/>
                    </a:lnTo>
                    <a:lnTo>
                      <a:pt x="198" y="3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352" name="Freeform 1952"/>
              <p:cNvSpPr>
                <a:spLocks/>
              </p:cNvSpPr>
              <p:nvPr/>
            </p:nvSpPr>
            <p:spPr bwMode="auto">
              <a:xfrm>
                <a:off x="4760" y="1078"/>
                <a:ext cx="104" cy="32"/>
              </a:xfrm>
              <a:custGeom>
                <a:avLst/>
                <a:gdLst>
                  <a:gd name="T0" fmla="*/ 0 w 198"/>
                  <a:gd name="T1" fmla="*/ 0 h 65"/>
                  <a:gd name="T2" fmla="*/ 0 w 198"/>
                  <a:gd name="T3" fmla="*/ 65 h 65"/>
                  <a:gd name="T4" fmla="*/ 198 w 198"/>
                  <a:gd name="T5" fmla="*/ 32 h 65"/>
                  <a:gd name="T6" fmla="*/ 0 w 198"/>
                  <a:gd name="T7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8" h="65">
                    <a:moveTo>
                      <a:pt x="0" y="0"/>
                    </a:moveTo>
                    <a:lnTo>
                      <a:pt x="0" y="65"/>
                    </a:lnTo>
                    <a:lnTo>
                      <a:pt x="198" y="32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353" name="Freeform 1953"/>
              <p:cNvSpPr>
                <a:spLocks/>
              </p:cNvSpPr>
              <p:nvPr/>
            </p:nvSpPr>
            <p:spPr bwMode="auto">
              <a:xfrm>
                <a:off x="4429" y="971"/>
                <a:ext cx="75" cy="86"/>
              </a:xfrm>
              <a:custGeom>
                <a:avLst/>
                <a:gdLst>
                  <a:gd name="T0" fmla="*/ 0 w 146"/>
                  <a:gd name="T1" fmla="*/ 171 h 171"/>
                  <a:gd name="T2" fmla="*/ 60 w 146"/>
                  <a:gd name="T3" fmla="*/ 171 h 171"/>
                  <a:gd name="T4" fmla="*/ 67 w 146"/>
                  <a:gd name="T5" fmla="*/ 171 h 171"/>
                  <a:gd name="T6" fmla="*/ 74 w 146"/>
                  <a:gd name="T7" fmla="*/ 169 h 171"/>
                  <a:gd name="T8" fmla="*/ 82 w 146"/>
                  <a:gd name="T9" fmla="*/ 166 h 171"/>
                  <a:gd name="T10" fmla="*/ 90 w 146"/>
                  <a:gd name="T11" fmla="*/ 161 h 171"/>
                  <a:gd name="T12" fmla="*/ 97 w 146"/>
                  <a:gd name="T13" fmla="*/ 156 h 171"/>
                  <a:gd name="T14" fmla="*/ 105 w 146"/>
                  <a:gd name="T15" fmla="*/ 150 h 171"/>
                  <a:gd name="T16" fmla="*/ 112 w 146"/>
                  <a:gd name="T17" fmla="*/ 142 h 171"/>
                  <a:gd name="T18" fmla="*/ 118 w 146"/>
                  <a:gd name="T19" fmla="*/ 134 h 171"/>
                  <a:gd name="T20" fmla="*/ 125 w 146"/>
                  <a:gd name="T21" fmla="*/ 126 h 171"/>
                  <a:gd name="T22" fmla="*/ 130 w 146"/>
                  <a:gd name="T23" fmla="*/ 116 h 171"/>
                  <a:gd name="T24" fmla="*/ 134 w 146"/>
                  <a:gd name="T25" fmla="*/ 106 h 171"/>
                  <a:gd name="T26" fmla="*/ 138 w 146"/>
                  <a:gd name="T27" fmla="*/ 96 h 171"/>
                  <a:gd name="T28" fmla="*/ 142 w 146"/>
                  <a:gd name="T29" fmla="*/ 86 h 171"/>
                  <a:gd name="T30" fmla="*/ 145 w 146"/>
                  <a:gd name="T31" fmla="*/ 75 h 171"/>
                  <a:gd name="T32" fmla="*/ 146 w 146"/>
                  <a:gd name="T33" fmla="*/ 65 h 171"/>
                  <a:gd name="T34" fmla="*/ 146 w 146"/>
                  <a:gd name="T35" fmla="*/ 55 h 171"/>
                  <a:gd name="T36" fmla="*/ 146 w 146"/>
                  <a:gd name="T37" fmla="*/ 46 h 171"/>
                  <a:gd name="T38" fmla="*/ 145 w 146"/>
                  <a:gd name="T39" fmla="*/ 37 h 171"/>
                  <a:gd name="T40" fmla="*/ 142 w 146"/>
                  <a:gd name="T41" fmla="*/ 29 h 171"/>
                  <a:gd name="T42" fmla="*/ 138 w 146"/>
                  <a:gd name="T43" fmla="*/ 21 h 171"/>
                  <a:gd name="T44" fmla="*/ 135 w 146"/>
                  <a:gd name="T45" fmla="*/ 15 h 171"/>
                  <a:gd name="T46" fmla="*/ 130 w 146"/>
                  <a:gd name="T47" fmla="*/ 10 h 171"/>
                  <a:gd name="T48" fmla="*/ 125 w 146"/>
                  <a:gd name="T49" fmla="*/ 6 h 171"/>
                  <a:gd name="T50" fmla="*/ 118 w 146"/>
                  <a:gd name="T51" fmla="*/ 2 h 171"/>
                  <a:gd name="T52" fmla="*/ 112 w 146"/>
                  <a:gd name="T53" fmla="*/ 0 h 171"/>
                  <a:gd name="T54" fmla="*/ 105 w 146"/>
                  <a:gd name="T55" fmla="*/ 0 h 171"/>
                  <a:gd name="T56" fmla="*/ 45 w 146"/>
                  <a:gd name="T57" fmla="*/ 0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46" h="171">
                    <a:moveTo>
                      <a:pt x="0" y="171"/>
                    </a:moveTo>
                    <a:lnTo>
                      <a:pt x="60" y="171"/>
                    </a:lnTo>
                    <a:lnTo>
                      <a:pt x="67" y="171"/>
                    </a:lnTo>
                    <a:lnTo>
                      <a:pt x="74" y="169"/>
                    </a:lnTo>
                    <a:lnTo>
                      <a:pt x="82" y="166"/>
                    </a:lnTo>
                    <a:lnTo>
                      <a:pt x="90" y="161"/>
                    </a:lnTo>
                    <a:lnTo>
                      <a:pt x="97" y="156"/>
                    </a:lnTo>
                    <a:lnTo>
                      <a:pt x="105" y="150"/>
                    </a:lnTo>
                    <a:lnTo>
                      <a:pt x="112" y="142"/>
                    </a:lnTo>
                    <a:lnTo>
                      <a:pt x="118" y="134"/>
                    </a:lnTo>
                    <a:lnTo>
                      <a:pt x="125" y="126"/>
                    </a:lnTo>
                    <a:lnTo>
                      <a:pt x="130" y="116"/>
                    </a:lnTo>
                    <a:lnTo>
                      <a:pt x="134" y="106"/>
                    </a:lnTo>
                    <a:lnTo>
                      <a:pt x="138" y="96"/>
                    </a:lnTo>
                    <a:lnTo>
                      <a:pt x="142" y="86"/>
                    </a:lnTo>
                    <a:lnTo>
                      <a:pt x="145" y="75"/>
                    </a:lnTo>
                    <a:lnTo>
                      <a:pt x="146" y="65"/>
                    </a:lnTo>
                    <a:lnTo>
                      <a:pt x="146" y="55"/>
                    </a:lnTo>
                    <a:lnTo>
                      <a:pt x="146" y="46"/>
                    </a:lnTo>
                    <a:lnTo>
                      <a:pt x="145" y="37"/>
                    </a:lnTo>
                    <a:lnTo>
                      <a:pt x="142" y="29"/>
                    </a:lnTo>
                    <a:lnTo>
                      <a:pt x="138" y="21"/>
                    </a:lnTo>
                    <a:lnTo>
                      <a:pt x="135" y="15"/>
                    </a:lnTo>
                    <a:lnTo>
                      <a:pt x="130" y="10"/>
                    </a:lnTo>
                    <a:lnTo>
                      <a:pt x="125" y="6"/>
                    </a:lnTo>
                    <a:lnTo>
                      <a:pt x="118" y="2"/>
                    </a:lnTo>
                    <a:lnTo>
                      <a:pt x="112" y="0"/>
                    </a:lnTo>
                    <a:lnTo>
                      <a:pt x="105" y="0"/>
                    </a:lnTo>
                    <a:lnTo>
                      <a:pt x="45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354" name="Freeform 1954"/>
              <p:cNvSpPr>
                <a:spLocks/>
              </p:cNvSpPr>
              <p:nvPr/>
            </p:nvSpPr>
            <p:spPr bwMode="auto">
              <a:xfrm>
                <a:off x="4429" y="900"/>
                <a:ext cx="89" cy="157"/>
              </a:xfrm>
              <a:custGeom>
                <a:avLst/>
                <a:gdLst>
                  <a:gd name="T0" fmla="*/ 105 w 174"/>
                  <a:gd name="T1" fmla="*/ 138 h 309"/>
                  <a:gd name="T2" fmla="*/ 111 w 174"/>
                  <a:gd name="T3" fmla="*/ 137 h 309"/>
                  <a:gd name="T4" fmla="*/ 118 w 174"/>
                  <a:gd name="T5" fmla="*/ 135 h 309"/>
                  <a:gd name="T6" fmla="*/ 125 w 174"/>
                  <a:gd name="T7" fmla="*/ 133 h 309"/>
                  <a:gd name="T8" fmla="*/ 131 w 174"/>
                  <a:gd name="T9" fmla="*/ 129 h 309"/>
                  <a:gd name="T10" fmla="*/ 138 w 174"/>
                  <a:gd name="T11" fmla="*/ 124 h 309"/>
                  <a:gd name="T12" fmla="*/ 145 w 174"/>
                  <a:gd name="T13" fmla="*/ 117 h 309"/>
                  <a:gd name="T14" fmla="*/ 150 w 174"/>
                  <a:gd name="T15" fmla="*/ 111 h 309"/>
                  <a:gd name="T16" fmla="*/ 155 w 174"/>
                  <a:gd name="T17" fmla="*/ 104 h 309"/>
                  <a:gd name="T18" fmla="*/ 161 w 174"/>
                  <a:gd name="T19" fmla="*/ 95 h 309"/>
                  <a:gd name="T20" fmla="*/ 165 w 174"/>
                  <a:gd name="T21" fmla="*/ 87 h 309"/>
                  <a:gd name="T22" fmla="*/ 169 w 174"/>
                  <a:gd name="T23" fmla="*/ 78 h 309"/>
                  <a:gd name="T24" fmla="*/ 171 w 174"/>
                  <a:gd name="T25" fmla="*/ 69 h 309"/>
                  <a:gd name="T26" fmla="*/ 173 w 174"/>
                  <a:gd name="T27" fmla="*/ 60 h 309"/>
                  <a:gd name="T28" fmla="*/ 174 w 174"/>
                  <a:gd name="T29" fmla="*/ 51 h 309"/>
                  <a:gd name="T30" fmla="*/ 174 w 174"/>
                  <a:gd name="T31" fmla="*/ 43 h 309"/>
                  <a:gd name="T32" fmla="*/ 174 w 174"/>
                  <a:gd name="T33" fmla="*/ 35 h 309"/>
                  <a:gd name="T34" fmla="*/ 172 w 174"/>
                  <a:gd name="T35" fmla="*/ 28 h 309"/>
                  <a:gd name="T36" fmla="*/ 170 w 174"/>
                  <a:gd name="T37" fmla="*/ 20 h 309"/>
                  <a:gd name="T38" fmla="*/ 167 w 174"/>
                  <a:gd name="T39" fmla="*/ 15 h 309"/>
                  <a:gd name="T40" fmla="*/ 164 w 174"/>
                  <a:gd name="T41" fmla="*/ 10 h 309"/>
                  <a:gd name="T42" fmla="*/ 158 w 174"/>
                  <a:gd name="T43" fmla="*/ 6 h 309"/>
                  <a:gd name="T44" fmla="*/ 153 w 174"/>
                  <a:gd name="T45" fmla="*/ 3 h 309"/>
                  <a:gd name="T46" fmla="*/ 148 w 174"/>
                  <a:gd name="T47" fmla="*/ 1 h 309"/>
                  <a:gd name="T48" fmla="*/ 142 w 174"/>
                  <a:gd name="T49" fmla="*/ 0 h 309"/>
                  <a:gd name="T50" fmla="*/ 82 w 174"/>
                  <a:gd name="T51" fmla="*/ 0 h 309"/>
                  <a:gd name="T52" fmla="*/ 0 w 174"/>
                  <a:gd name="T53" fmla="*/ 309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4" h="309">
                    <a:moveTo>
                      <a:pt x="105" y="138"/>
                    </a:moveTo>
                    <a:lnTo>
                      <a:pt x="111" y="137"/>
                    </a:lnTo>
                    <a:lnTo>
                      <a:pt x="118" y="135"/>
                    </a:lnTo>
                    <a:lnTo>
                      <a:pt x="125" y="133"/>
                    </a:lnTo>
                    <a:lnTo>
                      <a:pt x="131" y="129"/>
                    </a:lnTo>
                    <a:lnTo>
                      <a:pt x="138" y="124"/>
                    </a:lnTo>
                    <a:lnTo>
                      <a:pt x="145" y="117"/>
                    </a:lnTo>
                    <a:lnTo>
                      <a:pt x="150" y="111"/>
                    </a:lnTo>
                    <a:lnTo>
                      <a:pt x="155" y="104"/>
                    </a:lnTo>
                    <a:lnTo>
                      <a:pt x="161" y="95"/>
                    </a:lnTo>
                    <a:lnTo>
                      <a:pt x="165" y="87"/>
                    </a:lnTo>
                    <a:lnTo>
                      <a:pt x="169" y="78"/>
                    </a:lnTo>
                    <a:lnTo>
                      <a:pt x="171" y="69"/>
                    </a:lnTo>
                    <a:lnTo>
                      <a:pt x="173" y="60"/>
                    </a:lnTo>
                    <a:lnTo>
                      <a:pt x="174" y="51"/>
                    </a:lnTo>
                    <a:lnTo>
                      <a:pt x="174" y="43"/>
                    </a:lnTo>
                    <a:lnTo>
                      <a:pt x="174" y="35"/>
                    </a:lnTo>
                    <a:lnTo>
                      <a:pt x="172" y="28"/>
                    </a:lnTo>
                    <a:lnTo>
                      <a:pt x="170" y="20"/>
                    </a:lnTo>
                    <a:lnTo>
                      <a:pt x="167" y="15"/>
                    </a:lnTo>
                    <a:lnTo>
                      <a:pt x="164" y="10"/>
                    </a:lnTo>
                    <a:lnTo>
                      <a:pt x="158" y="6"/>
                    </a:lnTo>
                    <a:lnTo>
                      <a:pt x="153" y="3"/>
                    </a:lnTo>
                    <a:lnTo>
                      <a:pt x="148" y="1"/>
                    </a:lnTo>
                    <a:lnTo>
                      <a:pt x="142" y="0"/>
                    </a:lnTo>
                    <a:lnTo>
                      <a:pt x="82" y="0"/>
                    </a:lnTo>
                    <a:lnTo>
                      <a:pt x="0" y="309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232355" name="Group 1955"/>
            <p:cNvGrpSpPr>
              <a:grpSpLocks/>
            </p:cNvGrpSpPr>
            <p:nvPr/>
          </p:nvGrpSpPr>
          <p:grpSpPr bwMode="auto">
            <a:xfrm>
              <a:off x="3991" y="1541"/>
              <a:ext cx="983" cy="2593"/>
              <a:chOff x="3991" y="1541"/>
              <a:chExt cx="983" cy="2593"/>
            </a:xfrm>
          </p:grpSpPr>
          <p:sp>
            <p:nvSpPr>
              <p:cNvPr id="232356" name="Line 1956"/>
              <p:cNvSpPr>
                <a:spLocks noChangeShapeType="1"/>
              </p:cNvSpPr>
              <p:nvPr/>
            </p:nvSpPr>
            <p:spPr bwMode="auto">
              <a:xfrm flipH="1">
                <a:off x="4750" y="2838"/>
                <a:ext cx="22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357" name="Line 1957"/>
              <p:cNvSpPr>
                <a:spLocks noChangeShapeType="1"/>
              </p:cNvSpPr>
              <p:nvPr/>
            </p:nvSpPr>
            <p:spPr bwMode="auto">
              <a:xfrm flipH="1">
                <a:off x="4657" y="2838"/>
                <a:ext cx="39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358" name="Line 1958"/>
              <p:cNvSpPr>
                <a:spLocks noChangeShapeType="1"/>
              </p:cNvSpPr>
              <p:nvPr/>
            </p:nvSpPr>
            <p:spPr bwMode="auto">
              <a:xfrm flipH="1">
                <a:off x="4354" y="2838"/>
                <a:ext cx="25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359" name="Line 1959"/>
              <p:cNvSpPr>
                <a:spLocks noChangeShapeType="1"/>
              </p:cNvSpPr>
              <p:nvPr/>
            </p:nvSpPr>
            <p:spPr bwMode="auto">
              <a:xfrm flipH="1">
                <a:off x="4265" y="2838"/>
                <a:ext cx="39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360" name="Line 1960"/>
              <p:cNvSpPr>
                <a:spLocks noChangeShapeType="1"/>
              </p:cNvSpPr>
              <p:nvPr/>
            </p:nvSpPr>
            <p:spPr bwMode="auto">
              <a:xfrm flipH="1">
                <a:off x="3991" y="2838"/>
                <a:ext cx="22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361" name="Line 1961"/>
              <p:cNvSpPr>
                <a:spLocks noChangeShapeType="1"/>
              </p:cNvSpPr>
              <p:nvPr/>
            </p:nvSpPr>
            <p:spPr bwMode="auto">
              <a:xfrm flipH="1">
                <a:off x="4126" y="2275"/>
                <a:ext cx="70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362" name="Line 1962"/>
              <p:cNvSpPr>
                <a:spLocks noChangeShapeType="1"/>
              </p:cNvSpPr>
              <p:nvPr/>
            </p:nvSpPr>
            <p:spPr bwMode="auto">
              <a:xfrm flipH="1">
                <a:off x="4126" y="1541"/>
                <a:ext cx="70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363" name="Line 1963"/>
              <p:cNvSpPr>
                <a:spLocks noChangeShapeType="1"/>
              </p:cNvSpPr>
              <p:nvPr/>
            </p:nvSpPr>
            <p:spPr bwMode="auto">
              <a:xfrm>
                <a:off x="4094" y="1573"/>
                <a:ext cx="0" cy="126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364" name="Line 1964"/>
              <p:cNvSpPr>
                <a:spLocks noChangeShapeType="1"/>
              </p:cNvSpPr>
              <p:nvPr/>
            </p:nvSpPr>
            <p:spPr bwMode="auto">
              <a:xfrm>
                <a:off x="4864" y="1573"/>
                <a:ext cx="0" cy="67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365" name="Line 1965"/>
              <p:cNvSpPr>
                <a:spLocks noChangeShapeType="1"/>
              </p:cNvSpPr>
              <p:nvPr/>
            </p:nvSpPr>
            <p:spPr bwMode="auto">
              <a:xfrm>
                <a:off x="4864" y="2243"/>
                <a:ext cx="0" cy="595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366" name="Freeform 1966"/>
              <p:cNvSpPr>
                <a:spLocks/>
              </p:cNvSpPr>
              <p:nvPr/>
            </p:nvSpPr>
            <p:spPr bwMode="auto">
              <a:xfrm>
                <a:off x="4828" y="2243"/>
                <a:ext cx="36" cy="32"/>
              </a:xfrm>
              <a:custGeom>
                <a:avLst/>
                <a:gdLst>
                  <a:gd name="T0" fmla="*/ 0 w 66"/>
                  <a:gd name="T1" fmla="*/ 65 h 65"/>
                  <a:gd name="T2" fmla="*/ 10 w 66"/>
                  <a:gd name="T3" fmla="*/ 65 h 65"/>
                  <a:gd name="T4" fmla="*/ 21 w 66"/>
                  <a:gd name="T5" fmla="*/ 62 h 65"/>
                  <a:gd name="T6" fmla="*/ 30 w 66"/>
                  <a:gd name="T7" fmla="*/ 59 h 65"/>
                  <a:gd name="T8" fmla="*/ 39 w 66"/>
                  <a:gd name="T9" fmla="*/ 53 h 65"/>
                  <a:gd name="T10" fmla="*/ 47 w 66"/>
                  <a:gd name="T11" fmla="*/ 46 h 65"/>
                  <a:gd name="T12" fmla="*/ 53 w 66"/>
                  <a:gd name="T13" fmla="*/ 39 h 65"/>
                  <a:gd name="T14" fmla="*/ 59 w 66"/>
                  <a:gd name="T15" fmla="*/ 29 h 65"/>
                  <a:gd name="T16" fmla="*/ 63 w 66"/>
                  <a:gd name="T17" fmla="*/ 20 h 65"/>
                  <a:gd name="T18" fmla="*/ 65 w 66"/>
                  <a:gd name="T19" fmla="*/ 10 h 65"/>
                  <a:gd name="T20" fmla="*/ 66 w 66"/>
                  <a:gd name="T21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6" h="65">
                    <a:moveTo>
                      <a:pt x="0" y="65"/>
                    </a:moveTo>
                    <a:lnTo>
                      <a:pt x="10" y="65"/>
                    </a:lnTo>
                    <a:lnTo>
                      <a:pt x="21" y="62"/>
                    </a:lnTo>
                    <a:lnTo>
                      <a:pt x="30" y="59"/>
                    </a:lnTo>
                    <a:lnTo>
                      <a:pt x="39" y="53"/>
                    </a:lnTo>
                    <a:lnTo>
                      <a:pt x="47" y="46"/>
                    </a:lnTo>
                    <a:lnTo>
                      <a:pt x="53" y="39"/>
                    </a:lnTo>
                    <a:lnTo>
                      <a:pt x="59" y="29"/>
                    </a:lnTo>
                    <a:lnTo>
                      <a:pt x="63" y="20"/>
                    </a:lnTo>
                    <a:lnTo>
                      <a:pt x="65" y="10"/>
                    </a:lnTo>
                    <a:lnTo>
                      <a:pt x="6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367" name="Freeform 1967"/>
              <p:cNvSpPr>
                <a:spLocks/>
              </p:cNvSpPr>
              <p:nvPr/>
            </p:nvSpPr>
            <p:spPr bwMode="auto">
              <a:xfrm>
                <a:off x="4094" y="1541"/>
                <a:ext cx="32" cy="32"/>
              </a:xfrm>
              <a:custGeom>
                <a:avLst/>
                <a:gdLst>
                  <a:gd name="T0" fmla="*/ 66 w 66"/>
                  <a:gd name="T1" fmla="*/ 0 h 66"/>
                  <a:gd name="T2" fmla="*/ 55 w 66"/>
                  <a:gd name="T3" fmla="*/ 1 h 66"/>
                  <a:gd name="T4" fmla="*/ 46 w 66"/>
                  <a:gd name="T5" fmla="*/ 3 h 66"/>
                  <a:gd name="T6" fmla="*/ 36 w 66"/>
                  <a:gd name="T7" fmla="*/ 8 h 66"/>
                  <a:gd name="T8" fmla="*/ 27 w 66"/>
                  <a:gd name="T9" fmla="*/ 13 h 66"/>
                  <a:gd name="T10" fmla="*/ 20 w 66"/>
                  <a:gd name="T11" fmla="*/ 20 h 66"/>
                  <a:gd name="T12" fmla="*/ 12 w 66"/>
                  <a:gd name="T13" fmla="*/ 28 h 66"/>
                  <a:gd name="T14" fmla="*/ 7 w 66"/>
                  <a:gd name="T15" fmla="*/ 37 h 66"/>
                  <a:gd name="T16" fmla="*/ 3 w 66"/>
                  <a:gd name="T17" fmla="*/ 46 h 66"/>
                  <a:gd name="T18" fmla="*/ 1 w 66"/>
                  <a:gd name="T19" fmla="*/ 56 h 66"/>
                  <a:gd name="T20" fmla="*/ 0 w 66"/>
                  <a:gd name="T2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6" h="66">
                    <a:moveTo>
                      <a:pt x="66" y="0"/>
                    </a:moveTo>
                    <a:lnTo>
                      <a:pt x="55" y="1"/>
                    </a:lnTo>
                    <a:lnTo>
                      <a:pt x="46" y="3"/>
                    </a:lnTo>
                    <a:lnTo>
                      <a:pt x="36" y="8"/>
                    </a:lnTo>
                    <a:lnTo>
                      <a:pt x="27" y="13"/>
                    </a:lnTo>
                    <a:lnTo>
                      <a:pt x="20" y="20"/>
                    </a:lnTo>
                    <a:lnTo>
                      <a:pt x="12" y="28"/>
                    </a:lnTo>
                    <a:lnTo>
                      <a:pt x="7" y="37"/>
                    </a:lnTo>
                    <a:lnTo>
                      <a:pt x="3" y="46"/>
                    </a:lnTo>
                    <a:lnTo>
                      <a:pt x="1" y="56"/>
                    </a:lnTo>
                    <a:lnTo>
                      <a:pt x="0" y="66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368" name="Freeform 1968"/>
              <p:cNvSpPr>
                <a:spLocks/>
              </p:cNvSpPr>
              <p:nvPr/>
            </p:nvSpPr>
            <p:spPr bwMode="auto">
              <a:xfrm>
                <a:off x="4828" y="1541"/>
                <a:ext cx="36" cy="32"/>
              </a:xfrm>
              <a:custGeom>
                <a:avLst/>
                <a:gdLst>
                  <a:gd name="T0" fmla="*/ 66 w 66"/>
                  <a:gd name="T1" fmla="*/ 66 h 66"/>
                  <a:gd name="T2" fmla="*/ 65 w 66"/>
                  <a:gd name="T3" fmla="*/ 56 h 66"/>
                  <a:gd name="T4" fmla="*/ 63 w 66"/>
                  <a:gd name="T5" fmla="*/ 46 h 66"/>
                  <a:gd name="T6" fmla="*/ 59 w 66"/>
                  <a:gd name="T7" fmla="*/ 37 h 66"/>
                  <a:gd name="T8" fmla="*/ 53 w 66"/>
                  <a:gd name="T9" fmla="*/ 28 h 66"/>
                  <a:gd name="T10" fmla="*/ 47 w 66"/>
                  <a:gd name="T11" fmla="*/ 20 h 66"/>
                  <a:gd name="T12" fmla="*/ 39 w 66"/>
                  <a:gd name="T13" fmla="*/ 13 h 66"/>
                  <a:gd name="T14" fmla="*/ 30 w 66"/>
                  <a:gd name="T15" fmla="*/ 8 h 66"/>
                  <a:gd name="T16" fmla="*/ 21 w 66"/>
                  <a:gd name="T17" fmla="*/ 3 h 66"/>
                  <a:gd name="T18" fmla="*/ 10 w 66"/>
                  <a:gd name="T19" fmla="*/ 1 h 66"/>
                  <a:gd name="T20" fmla="*/ 0 w 66"/>
                  <a:gd name="T21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6" h="66">
                    <a:moveTo>
                      <a:pt x="66" y="66"/>
                    </a:moveTo>
                    <a:lnTo>
                      <a:pt x="65" y="56"/>
                    </a:lnTo>
                    <a:lnTo>
                      <a:pt x="63" y="46"/>
                    </a:lnTo>
                    <a:lnTo>
                      <a:pt x="59" y="37"/>
                    </a:lnTo>
                    <a:lnTo>
                      <a:pt x="53" y="28"/>
                    </a:lnTo>
                    <a:lnTo>
                      <a:pt x="47" y="20"/>
                    </a:lnTo>
                    <a:lnTo>
                      <a:pt x="39" y="13"/>
                    </a:lnTo>
                    <a:lnTo>
                      <a:pt x="30" y="8"/>
                    </a:lnTo>
                    <a:lnTo>
                      <a:pt x="21" y="3"/>
                    </a:lnTo>
                    <a:lnTo>
                      <a:pt x="10" y="1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369" name="Line 1969"/>
              <p:cNvSpPr>
                <a:spLocks noChangeShapeType="1"/>
              </p:cNvSpPr>
              <p:nvPr/>
            </p:nvSpPr>
            <p:spPr bwMode="auto">
              <a:xfrm flipH="1">
                <a:off x="4126" y="3400"/>
                <a:ext cx="70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370" name="Line 1970"/>
              <p:cNvSpPr>
                <a:spLocks noChangeShapeType="1"/>
              </p:cNvSpPr>
              <p:nvPr/>
            </p:nvSpPr>
            <p:spPr bwMode="auto">
              <a:xfrm flipH="1">
                <a:off x="4126" y="4134"/>
                <a:ext cx="70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371" name="Line 1971"/>
              <p:cNvSpPr>
                <a:spLocks noChangeShapeType="1"/>
              </p:cNvSpPr>
              <p:nvPr/>
            </p:nvSpPr>
            <p:spPr bwMode="auto">
              <a:xfrm flipV="1">
                <a:off x="4094" y="2838"/>
                <a:ext cx="0" cy="126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372" name="Line 1972"/>
              <p:cNvSpPr>
                <a:spLocks noChangeShapeType="1"/>
              </p:cNvSpPr>
              <p:nvPr/>
            </p:nvSpPr>
            <p:spPr bwMode="auto">
              <a:xfrm flipV="1">
                <a:off x="4864" y="3432"/>
                <a:ext cx="0" cy="67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373" name="Line 1973"/>
              <p:cNvSpPr>
                <a:spLocks noChangeShapeType="1"/>
              </p:cNvSpPr>
              <p:nvPr/>
            </p:nvSpPr>
            <p:spPr bwMode="auto">
              <a:xfrm flipV="1">
                <a:off x="4864" y="2838"/>
                <a:ext cx="0" cy="594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374" name="Freeform 1974"/>
              <p:cNvSpPr>
                <a:spLocks/>
              </p:cNvSpPr>
              <p:nvPr/>
            </p:nvSpPr>
            <p:spPr bwMode="auto">
              <a:xfrm>
                <a:off x="4094" y="3400"/>
                <a:ext cx="32" cy="32"/>
              </a:xfrm>
              <a:custGeom>
                <a:avLst/>
                <a:gdLst>
                  <a:gd name="T0" fmla="*/ 66 w 66"/>
                  <a:gd name="T1" fmla="*/ 0 h 67"/>
                  <a:gd name="T2" fmla="*/ 55 w 66"/>
                  <a:gd name="T3" fmla="*/ 1 h 67"/>
                  <a:gd name="T4" fmla="*/ 46 w 66"/>
                  <a:gd name="T5" fmla="*/ 4 h 67"/>
                  <a:gd name="T6" fmla="*/ 36 w 66"/>
                  <a:gd name="T7" fmla="*/ 8 h 67"/>
                  <a:gd name="T8" fmla="*/ 27 w 66"/>
                  <a:gd name="T9" fmla="*/ 13 h 67"/>
                  <a:gd name="T10" fmla="*/ 20 w 66"/>
                  <a:gd name="T11" fmla="*/ 20 h 67"/>
                  <a:gd name="T12" fmla="*/ 12 w 66"/>
                  <a:gd name="T13" fmla="*/ 28 h 67"/>
                  <a:gd name="T14" fmla="*/ 7 w 66"/>
                  <a:gd name="T15" fmla="*/ 36 h 67"/>
                  <a:gd name="T16" fmla="*/ 3 w 66"/>
                  <a:gd name="T17" fmla="*/ 47 h 67"/>
                  <a:gd name="T18" fmla="*/ 1 w 66"/>
                  <a:gd name="T19" fmla="*/ 56 h 67"/>
                  <a:gd name="T20" fmla="*/ 0 w 66"/>
                  <a:gd name="T21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6" h="67">
                    <a:moveTo>
                      <a:pt x="66" y="0"/>
                    </a:moveTo>
                    <a:lnTo>
                      <a:pt x="55" y="1"/>
                    </a:lnTo>
                    <a:lnTo>
                      <a:pt x="46" y="4"/>
                    </a:lnTo>
                    <a:lnTo>
                      <a:pt x="36" y="8"/>
                    </a:lnTo>
                    <a:lnTo>
                      <a:pt x="27" y="13"/>
                    </a:lnTo>
                    <a:lnTo>
                      <a:pt x="20" y="20"/>
                    </a:lnTo>
                    <a:lnTo>
                      <a:pt x="12" y="28"/>
                    </a:lnTo>
                    <a:lnTo>
                      <a:pt x="7" y="36"/>
                    </a:lnTo>
                    <a:lnTo>
                      <a:pt x="3" y="47"/>
                    </a:lnTo>
                    <a:lnTo>
                      <a:pt x="1" y="56"/>
                    </a:lnTo>
                    <a:lnTo>
                      <a:pt x="0" y="67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375" name="Freeform 1975"/>
              <p:cNvSpPr>
                <a:spLocks/>
              </p:cNvSpPr>
              <p:nvPr/>
            </p:nvSpPr>
            <p:spPr bwMode="auto">
              <a:xfrm>
                <a:off x="4828" y="3400"/>
                <a:ext cx="36" cy="32"/>
              </a:xfrm>
              <a:custGeom>
                <a:avLst/>
                <a:gdLst>
                  <a:gd name="T0" fmla="*/ 66 w 66"/>
                  <a:gd name="T1" fmla="*/ 67 h 67"/>
                  <a:gd name="T2" fmla="*/ 65 w 66"/>
                  <a:gd name="T3" fmla="*/ 56 h 67"/>
                  <a:gd name="T4" fmla="*/ 63 w 66"/>
                  <a:gd name="T5" fmla="*/ 47 h 67"/>
                  <a:gd name="T6" fmla="*/ 59 w 66"/>
                  <a:gd name="T7" fmla="*/ 36 h 67"/>
                  <a:gd name="T8" fmla="*/ 53 w 66"/>
                  <a:gd name="T9" fmla="*/ 28 h 67"/>
                  <a:gd name="T10" fmla="*/ 47 w 66"/>
                  <a:gd name="T11" fmla="*/ 20 h 67"/>
                  <a:gd name="T12" fmla="*/ 39 w 66"/>
                  <a:gd name="T13" fmla="*/ 13 h 67"/>
                  <a:gd name="T14" fmla="*/ 30 w 66"/>
                  <a:gd name="T15" fmla="*/ 8 h 67"/>
                  <a:gd name="T16" fmla="*/ 21 w 66"/>
                  <a:gd name="T17" fmla="*/ 4 h 67"/>
                  <a:gd name="T18" fmla="*/ 10 w 66"/>
                  <a:gd name="T19" fmla="*/ 1 h 67"/>
                  <a:gd name="T20" fmla="*/ 0 w 66"/>
                  <a:gd name="T21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6" h="67">
                    <a:moveTo>
                      <a:pt x="66" y="67"/>
                    </a:moveTo>
                    <a:lnTo>
                      <a:pt x="65" y="56"/>
                    </a:lnTo>
                    <a:lnTo>
                      <a:pt x="63" y="47"/>
                    </a:lnTo>
                    <a:lnTo>
                      <a:pt x="59" y="36"/>
                    </a:lnTo>
                    <a:lnTo>
                      <a:pt x="53" y="28"/>
                    </a:lnTo>
                    <a:lnTo>
                      <a:pt x="47" y="20"/>
                    </a:lnTo>
                    <a:lnTo>
                      <a:pt x="39" y="13"/>
                    </a:lnTo>
                    <a:lnTo>
                      <a:pt x="30" y="8"/>
                    </a:lnTo>
                    <a:lnTo>
                      <a:pt x="21" y="4"/>
                    </a:lnTo>
                    <a:lnTo>
                      <a:pt x="10" y="1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376" name="Freeform 1976"/>
              <p:cNvSpPr>
                <a:spLocks/>
              </p:cNvSpPr>
              <p:nvPr/>
            </p:nvSpPr>
            <p:spPr bwMode="auto">
              <a:xfrm>
                <a:off x="4094" y="4102"/>
                <a:ext cx="32" cy="32"/>
              </a:xfrm>
              <a:custGeom>
                <a:avLst/>
                <a:gdLst>
                  <a:gd name="T0" fmla="*/ 0 w 66"/>
                  <a:gd name="T1" fmla="*/ 0 h 65"/>
                  <a:gd name="T2" fmla="*/ 1 w 66"/>
                  <a:gd name="T3" fmla="*/ 10 h 65"/>
                  <a:gd name="T4" fmla="*/ 3 w 66"/>
                  <a:gd name="T5" fmla="*/ 20 h 65"/>
                  <a:gd name="T6" fmla="*/ 7 w 66"/>
                  <a:gd name="T7" fmla="*/ 30 h 65"/>
                  <a:gd name="T8" fmla="*/ 12 w 66"/>
                  <a:gd name="T9" fmla="*/ 38 h 65"/>
                  <a:gd name="T10" fmla="*/ 20 w 66"/>
                  <a:gd name="T11" fmla="*/ 47 h 65"/>
                  <a:gd name="T12" fmla="*/ 27 w 66"/>
                  <a:gd name="T13" fmla="*/ 53 h 65"/>
                  <a:gd name="T14" fmla="*/ 36 w 66"/>
                  <a:gd name="T15" fmla="*/ 58 h 65"/>
                  <a:gd name="T16" fmla="*/ 46 w 66"/>
                  <a:gd name="T17" fmla="*/ 62 h 65"/>
                  <a:gd name="T18" fmla="*/ 55 w 66"/>
                  <a:gd name="T19" fmla="*/ 65 h 65"/>
                  <a:gd name="T20" fmla="*/ 66 w 66"/>
                  <a:gd name="T21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6" h="65">
                    <a:moveTo>
                      <a:pt x="0" y="0"/>
                    </a:moveTo>
                    <a:lnTo>
                      <a:pt x="1" y="10"/>
                    </a:lnTo>
                    <a:lnTo>
                      <a:pt x="3" y="20"/>
                    </a:lnTo>
                    <a:lnTo>
                      <a:pt x="7" y="30"/>
                    </a:lnTo>
                    <a:lnTo>
                      <a:pt x="12" y="38"/>
                    </a:lnTo>
                    <a:lnTo>
                      <a:pt x="20" y="47"/>
                    </a:lnTo>
                    <a:lnTo>
                      <a:pt x="27" y="53"/>
                    </a:lnTo>
                    <a:lnTo>
                      <a:pt x="36" y="58"/>
                    </a:lnTo>
                    <a:lnTo>
                      <a:pt x="46" y="62"/>
                    </a:lnTo>
                    <a:lnTo>
                      <a:pt x="55" y="65"/>
                    </a:lnTo>
                    <a:lnTo>
                      <a:pt x="66" y="65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377" name="Freeform 1977"/>
              <p:cNvSpPr>
                <a:spLocks/>
              </p:cNvSpPr>
              <p:nvPr/>
            </p:nvSpPr>
            <p:spPr bwMode="auto">
              <a:xfrm>
                <a:off x="4828" y="4102"/>
                <a:ext cx="36" cy="32"/>
              </a:xfrm>
              <a:custGeom>
                <a:avLst/>
                <a:gdLst>
                  <a:gd name="T0" fmla="*/ 0 w 66"/>
                  <a:gd name="T1" fmla="*/ 65 h 65"/>
                  <a:gd name="T2" fmla="*/ 10 w 66"/>
                  <a:gd name="T3" fmla="*/ 65 h 65"/>
                  <a:gd name="T4" fmla="*/ 21 w 66"/>
                  <a:gd name="T5" fmla="*/ 62 h 65"/>
                  <a:gd name="T6" fmla="*/ 30 w 66"/>
                  <a:gd name="T7" fmla="*/ 58 h 65"/>
                  <a:gd name="T8" fmla="*/ 39 w 66"/>
                  <a:gd name="T9" fmla="*/ 53 h 65"/>
                  <a:gd name="T10" fmla="*/ 47 w 66"/>
                  <a:gd name="T11" fmla="*/ 47 h 65"/>
                  <a:gd name="T12" fmla="*/ 53 w 66"/>
                  <a:gd name="T13" fmla="*/ 38 h 65"/>
                  <a:gd name="T14" fmla="*/ 59 w 66"/>
                  <a:gd name="T15" fmla="*/ 30 h 65"/>
                  <a:gd name="T16" fmla="*/ 63 w 66"/>
                  <a:gd name="T17" fmla="*/ 20 h 65"/>
                  <a:gd name="T18" fmla="*/ 65 w 66"/>
                  <a:gd name="T19" fmla="*/ 10 h 65"/>
                  <a:gd name="T20" fmla="*/ 66 w 66"/>
                  <a:gd name="T21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6" h="65">
                    <a:moveTo>
                      <a:pt x="0" y="65"/>
                    </a:moveTo>
                    <a:lnTo>
                      <a:pt x="10" y="65"/>
                    </a:lnTo>
                    <a:lnTo>
                      <a:pt x="21" y="62"/>
                    </a:lnTo>
                    <a:lnTo>
                      <a:pt x="30" y="58"/>
                    </a:lnTo>
                    <a:lnTo>
                      <a:pt x="39" y="53"/>
                    </a:lnTo>
                    <a:lnTo>
                      <a:pt x="47" y="47"/>
                    </a:lnTo>
                    <a:lnTo>
                      <a:pt x="53" y="38"/>
                    </a:lnTo>
                    <a:lnTo>
                      <a:pt x="59" y="30"/>
                    </a:lnTo>
                    <a:lnTo>
                      <a:pt x="63" y="20"/>
                    </a:lnTo>
                    <a:lnTo>
                      <a:pt x="65" y="10"/>
                    </a:lnTo>
                    <a:lnTo>
                      <a:pt x="66" y="0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378" name="Freeform 1978"/>
              <p:cNvSpPr>
                <a:spLocks/>
              </p:cNvSpPr>
              <p:nvPr/>
            </p:nvSpPr>
            <p:spPr bwMode="auto">
              <a:xfrm>
                <a:off x="4094" y="2243"/>
                <a:ext cx="32" cy="32"/>
              </a:xfrm>
              <a:custGeom>
                <a:avLst/>
                <a:gdLst>
                  <a:gd name="T0" fmla="*/ 0 w 66"/>
                  <a:gd name="T1" fmla="*/ 0 h 65"/>
                  <a:gd name="T2" fmla="*/ 1 w 66"/>
                  <a:gd name="T3" fmla="*/ 10 h 65"/>
                  <a:gd name="T4" fmla="*/ 3 w 66"/>
                  <a:gd name="T5" fmla="*/ 20 h 65"/>
                  <a:gd name="T6" fmla="*/ 7 w 66"/>
                  <a:gd name="T7" fmla="*/ 29 h 65"/>
                  <a:gd name="T8" fmla="*/ 12 w 66"/>
                  <a:gd name="T9" fmla="*/ 39 h 65"/>
                  <a:gd name="T10" fmla="*/ 20 w 66"/>
                  <a:gd name="T11" fmla="*/ 46 h 65"/>
                  <a:gd name="T12" fmla="*/ 27 w 66"/>
                  <a:gd name="T13" fmla="*/ 53 h 65"/>
                  <a:gd name="T14" fmla="*/ 36 w 66"/>
                  <a:gd name="T15" fmla="*/ 59 h 65"/>
                  <a:gd name="T16" fmla="*/ 46 w 66"/>
                  <a:gd name="T17" fmla="*/ 62 h 65"/>
                  <a:gd name="T18" fmla="*/ 55 w 66"/>
                  <a:gd name="T19" fmla="*/ 65 h 65"/>
                  <a:gd name="T20" fmla="*/ 66 w 66"/>
                  <a:gd name="T21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6" h="65">
                    <a:moveTo>
                      <a:pt x="0" y="0"/>
                    </a:moveTo>
                    <a:lnTo>
                      <a:pt x="1" y="10"/>
                    </a:lnTo>
                    <a:lnTo>
                      <a:pt x="3" y="20"/>
                    </a:lnTo>
                    <a:lnTo>
                      <a:pt x="7" y="29"/>
                    </a:lnTo>
                    <a:lnTo>
                      <a:pt x="12" y="39"/>
                    </a:lnTo>
                    <a:lnTo>
                      <a:pt x="20" y="46"/>
                    </a:lnTo>
                    <a:lnTo>
                      <a:pt x="27" y="53"/>
                    </a:lnTo>
                    <a:lnTo>
                      <a:pt x="36" y="59"/>
                    </a:lnTo>
                    <a:lnTo>
                      <a:pt x="46" y="62"/>
                    </a:lnTo>
                    <a:lnTo>
                      <a:pt x="55" y="65"/>
                    </a:lnTo>
                    <a:lnTo>
                      <a:pt x="66" y="65"/>
                    </a:lnTo>
                  </a:path>
                </a:pathLst>
              </a:custGeom>
              <a:noFill/>
              <a:ln w="3810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232379" name="Group 1979"/>
            <p:cNvGrpSpPr>
              <a:grpSpLocks/>
            </p:cNvGrpSpPr>
            <p:nvPr/>
          </p:nvGrpSpPr>
          <p:grpSpPr bwMode="auto">
            <a:xfrm>
              <a:off x="4828" y="1541"/>
              <a:ext cx="766" cy="2593"/>
              <a:chOff x="4828" y="1541"/>
              <a:chExt cx="766" cy="2593"/>
            </a:xfrm>
          </p:grpSpPr>
          <p:sp>
            <p:nvSpPr>
              <p:cNvPr id="232380" name="Line 1980"/>
              <p:cNvSpPr>
                <a:spLocks noChangeShapeType="1"/>
              </p:cNvSpPr>
              <p:nvPr/>
            </p:nvSpPr>
            <p:spPr bwMode="auto">
              <a:xfrm>
                <a:off x="4828" y="1541"/>
                <a:ext cx="76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381" name="Line 1981"/>
              <p:cNvSpPr>
                <a:spLocks noChangeShapeType="1"/>
              </p:cNvSpPr>
              <p:nvPr/>
            </p:nvSpPr>
            <p:spPr bwMode="auto">
              <a:xfrm>
                <a:off x="4828" y="4134"/>
                <a:ext cx="76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382" name="Line 1982"/>
              <p:cNvSpPr>
                <a:spLocks noChangeShapeType="1"/>
              </p:cNvSpPr>
              <p:nvPr/>
            </p:nvSpPr>
            <p:spPr bwMode="auto">
              <a:xfrm>
                <a:off x="5526" y="1641"/>
                <a:ext cx="0" cy="239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383" name="Freeform 1983"/>
              <p:cNvSpPr>
                <a:spLocks/>
              </p:cNvSpPr>
              <p:nvPr/>
            </p:nvSpPr>
            <p:spPr bwMode="auto">
              <a:xfrm>
                <a:off x="5509" y="1541"/>
                <a:ext cx="35" cy="100"/>
              </a:xfrm>
              <a:custGeom>
                <a:avLst/>
                <a:gdLst>
                  <a:gd name="T0" fmla="*/ 0 w 66"/>
                  <a:gd name="T1" fmla="*/ 198 h 198"/>
                  <a:gd name="T2" fmla="*/ 66 w 66"/>
                  <a:gd name="T3" fmla="*/ 198 h 198"/>
                  <a:gd name="T4" fmla="*/ 33 w 66"/>
                  <a:gd name="T5" fmla="*/ 0 h 198"/>
                  <a:gd name="T6" fmla="*/ 0 w 66"/>
                  <a:gd name="T7" fmla="*/ 198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6" h="198">
                    <a:moveTo>
                      <a:pt x="0" y="198"/>
                    </a:moveTo>
                    <a:lnTo>
                      <a:pt x="66" y="198"/>
                    </a:lnTo>
                    <a:lnTo>
                      <a:pt x="33" y="0"/>
                    </a:lnTo>
                    <a:lnTo>
                      <a:pt x="0" y="198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384" name="Freeform 1984"/>
              <p:cNvSpPr>
                <a:spLocks/>
              </p:cNvSpPr>
              <p:nvPr/>
            </p:nvSpPr>
            <p:spPr bwMode="auto">
              <a:xfrm>
                <a:off x="5509" y="1541"/>
                <a:ext cx="35" cy="100"/>
              </a:xfrm>
              <a:custGeom>
                <a:avLst/>
                <a:gdLst>
                  <a:gd name="T0" fmla="*/ 0 w 66"/>
                  <a:gd name="T1" fmla="*/ 198 h 198"/>
                  <a:gd name="T2" fmla="*/ 66 w 66"/>
                  <a:gd name="T3" fmla="*/ 198 h 198"/>
                  <a:gd name="T4" fmla="*/ 33 w 66"/>
                  <a:gd name="T5" fmla="*/ 0 h 198"/>
                  <a:gd name="T6" fmla="*/ 0 w 66"/>
                  <a:gd name="T7" fmla="*/ 198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6" h="198">
                    <a:moveTo>
                      <a:pt x="0" y="198"/>
                    </a:moveTo>
                    <a:lnTo>
                      <a:pt x="66" y="198"/>
                    </a:lnTo>
                    <a:lnTo>
                      <a:pt x="33" y="0"/>
                    </a:lnTo>
                    <a:lnTo>
                      <a:pt x="0" y="198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385" name="Freeform 1985"/>
              <p:cNvSpPr>
                <a:spLocks/>
              </p:cNvSpPr>
              <p:nvPr/>
            </p:nvSpPr>
            <p:spPr bwMode="auto">
              <a:xfrm>
                <a:off x="5509" y="4034"/>
                <a:ext cx="35" cy="100"/>
              </a:xfrm>
              <a:custGeom>
                <a:avLst/>
                <a:gdLst>
                  <a:gd name="T0" fmla="*/ 0 w 66"/>
                  <a:gd name="T1" fmla="*/ 0 h 197"/>
                  <a:gd name="T2" fmla="*/ 66 w 66"/>
                  <a:gd name="T3" fmla="*/ 0 h 197"/>
                  <a:gd name="T4" fmla="*/ 33 w 66"/>
                  <a:gd name="T5" fmla="*/ 197 h 197"/>
                  <a:gd name="T6" fmla="*/ 0 w 66"/>
                  <a:gd name="T7" fmla="*/ 0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6" h="197">
                    <a:moveTo>
                      <a:pt x="0" y="0"/>
                    </a:moveTo>
                    <a:lnTo>
                      <a:pt x="66" y="0"/>
                    </a:lnTo>
                    <a:lnTo>
                      <a:pt x="33" y="19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386" name="Freeform 1986"/>
              <p:cNvSpPr>
                <a:spLocks/>
              </p:cNvSpPr>
              <p:nvPr/>
            </p:nvSpPr>
            <p:spPr bwMode="auto">
              <a:xfrm>
                <a:off x="5509" y="4034"/>
                <a:ext cx="35" cy="100"/>
              </a:xfrm>
              <a:custGeom>
                <a:avLst/>
                <a:gdLst>
                  <a:gd name="T0" fmla="*/ 0 w 66"/>
                  <a:gd name="T1" fmla="*/ 0 h 197"/>
                  <a:gd name="T2" fmla="*/ 66 w 66"/>
                  <a:gd name="T3" fmla="*/ 0 h 197"/>
                  <a:gd name="T4" fmla="*/ 33 w 66"/>
                  <a:gd name="T5" fmla="*/ 197 h 197"/>
                  <a:gd name="T6" fmla="*/ 0 w 66"/>
                  <a:gd name="T7" fmla="*/ 0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6" h="197">
                    <a:moveTo>
                      <a:pt x="0" y="0"/>
                    </a:moveTo>
                    <a:lnTo>
                      <a:pt x="66" y="0"/>
                    </a:lnTo>
                    <a:lnTo>
                      <a:pt x="33" y="197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387" name="Freeform 1987"/>
              <p:cNvSpPr>
                <a:spLocks/>
              </p:cNvSpPr>
              <p:nvPr/>
            </p:nvSpPr>
            <p:spPr bwMode="auto">
              <a:xfrm>
                <a:off x="5334" y="2795"/>
                <a:ext cx="157" cy="92"/>
              </a:xfrm>
              <a:custGeom>
                <a:avLst/>
                <a:gdLst>
                  <a:gd name="T0" fmla="*/ 308 w 308"/>
                  <a:gd name="T1" fmla="*/ 182 h 182"/>
                  <a:gd name="T2" fmla="*/ 308 w 308"/>
                  <a:gd name="T3" fmla="*/ 128 h 182"/>
                  <a:gd name="T4" fmla="*/ 308 w 308"/>
                  <a:gd name="T5" fmla="*/ 120 h 182"/>
                  <a:gd name="T6" fmla="*/ 306 w 308"/>
                  <a:gd name="T7" fmla="*/ 113 h 182"/>
                  <a:gd name="T8" fmla="*/ 303 w 308"/>
                  <a:gd name="T9" fmla="*/ 104 h 182"/>
                  <a:gd name="T10" fmla="*/ 300 w 308"/>
                  <a:gd name="T11" fmla="*/ 97 h 182"/>
                  <a:gd name="T12" fmla="*/ 295 w 308"/>
                  <a:gd name="T13" fmla="*/ 89 h 182"/>
                  <a:gd name="T14" fmla="*/ 288 w 308"/>
                  <a:gd name="T15" fmla="*/ 81 h 182"/>
                  <a:gd name="T16" fmla="*/ 281 w 308"/>
                  <a:gd name="T17" fmla="*/ 74 h 182"/>
                  <a:gd name="T18" fmla="*/ 274 w 308"/>
                  <a:gd name="T19" fmla="*/ 66 h 182"/>
                  <a:gd name="T20" fmla="*/ 265 w 308"/>
                  <a:gd name="T21" fmla="*/ 60 h 182"/>
                  <a:gd name="T22" fmla="*/ 256 w 308"/>
                  <a:gd name="T23" fmla="*/ 54 h 182"/>
                  <a:gd name="T24" fmla="*/ 245 w 308"/>
                  <a:gd name="T25" fmla="*/ 49 h 182"/>
                  <a:gd name="T26" fmla="*/ 236 w 308"/>
                  <a:gd name="T27" fmla="*/ 43 h 182"/>
                  <a:gd name="T28" fmla="*/ 225 w 308"/>
                  <a:gd name="T29" fmla="*/ 40 h 182"/>
                  <a:gd name="T30" fmla="*/ 215 w 308"/>
                  <a:gd name="T31" fmla="*/ 37 h 182"/>
                  <a:gd name="T32" fmla="*/ 95 w 308"/>
                  <a:gd name="T33" fmla="*/ 4 h 182"/>
                  <a:gd name="T34" fmla="*/ 84 w 308"/>
                  <a:gd name="T35" fmla="*/ 2 h 182"/>
                  <a:gd name="T36" fmla="*/ 74 w 308"/>
                  <a:gd name="T37" fmla="*/ 0 h 182"/>
                  <a:gd name="T38" fmla="*/ 63 w 308"/>
                  <a:gd name="T39" fmla="*/ 0 h 182"/>
                  <a:gd name="T40" fmla="*/ 54 w 308"/>
                  <a:gd name="T41" fmla="*/ 0 h 182"/>
                  <a:gd name="T42" fmla="*/ 44 w 308"/>
                  <a:gd name="T43" fmla="*/ 1 h 182"/>
                  <a:gd name="T44" fmla="*/ 36 w 308"/>
                  <a:gd name="T45" fmla="*/ 3 h 182"/>
                  <a:gd name="T46" fmla="*/ 28 w 308"/>
                  <a:gd name="T47" fmla="*/ 5 h 182"/>
                  <a:gd name="T48" fmla="*/ 21 w 308"/>
                  <a:gd name="T49" fmla="*/ 10 h 182"/>
                  <a:gd name="T50" fmla="*/ 15 w 308"/>
                  <a:gd name="T51" fmla="*/ 14 h 182"/>
                  <a:gd name="T52" fmla="*/ 9 w 308"/>
                  <a:gd name="T53" fmla="*/ 19 h 182"/>
                  <a:gd name="T54" fmla="*/ 5 w 308"/>
                  <a:gd name="T55" fmla="*/ 24 h 182"/>
                  <a:gd name="T56" fmla="*/ 3 w 308"/>
                  <a:gd name="T57" fmla="*/ 31 h 182"/>
                  <a:gd name="T58" fmla="*/ 1 w 308"/>
                  <a:gd name="T59" fmla="*/ 38 h 182"/>
                  <a:gd name="T60" fmla="*/ 0 w 308"/>
                  <a:gd name="T61" fmla="*/ 45 h 182"/>
                  <a:gd name="T62" fmla="*/ 0 w 308"/>
                  <a:gd name="T63" fmla="*/ 99 h 182"/>
                  <a:gd name="T64" fmla="*/ 308 w 308"/>
                  <a:gd name="T65" fmla="*/ 182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08" h="182">
                    <a:moveTo>
                      <a:pt x="308" y="182"/>
                    </a:moveTo>
                    <a:lnTo>
                      <a:pt x="308" y="128"/>
                    </a:lnTo>
                    <a:lnTo>
                      <a:pt x="308" y="120"/>
                    </a:lnTo>
                    <a:lnTo>
                      <a:pt x="306" y="113"/>
                    </a:lnTo>
                    <a:lnTo>
                      <a:pt x="303" y="104"/>
                    </a:lnTo>
                    <a:lnTo>
                      <a:pt x="300" y="97"/>
                    </a:lnTo>
                    <a:lnTo>
                      <a:pt x="295" y="89"/>
                    </a:lnTo>
                    <a:lnTo>
                      <a:pt x="288" y="81"/>
                    </a:lnTo>
                    <a:lnTo>
                      <a:pt x="281" y="74"/>
                    </a:lnTo>
                    <a:lnTo>
                      <a:pt x="274" y="66"/>
                    </a:lnTo>
                    <a:lnTo>
                      <a:pt x="265" y="60"/>
                    </a:lnTo>
                    <a:lnTo>
                      <a:pt x="256" y="54"/>
                    </a:lnTo>
                    <a:lnTo>
                      <a:pt x="245" y="49"/>
                    </a:lnTo>
                    <a:lnTo>
                      <a:pt x="236" y="43"/>
                    </a:lnTo>
                    <a:lnTo>
                      <a:pt x="225" y="40"/>
                    </a:lnTo>
                    <a:lnTo>
                      <a:pt x="215" y="37"/>
                    </a:lnTo>
                    <a:lnTo>
                      <a:pt x="95" y="4"/>
                    </a:lnTo>
                    <a:lnTo>
                      <a:pt x="84" y="2"/>
                    </a:lnTo>
                    <a:lnTo>
                      <a:pt x="74" y="0"/>
                    </a:lnTo>
                    <a:lnTo>
                      <a:pt x="63" y="0"/>
                    </a:lnTo>
                    <a:lnTo>
                      <a:pt x="54" y="0"/>
                    </a:lnTo>
                    <a:lnTo>
                      <a:pt x="44" y="1"/>
                    </a:lnTo>
                    <a:lnTo>
                      <a:pt x="36" y="3"/>
                    </a:lnTo>
                    <a:lnTo>
                      <a:pt x="28" y="5"/>
                    </a:lnTo>
                    <a:lnTo>
                      <a:pt x="21" y="10"/>
                    </a:lnTo>
                    <a:lnTo>
                      <a:pt x="15" y="14"/>
                    </a:lnTo>
                    <a:lnTo>
                      <a:pt x="9" y="19"/>
                    </a:lnTo>
                    <a:lnTo>
                      <a:pt x="5" y="24"/>
                    </a:lnTo>
                    <a:lnTo>
                      <a:pt x="3" y="31"/>
                    </a:lnTo>
                    <a:lnTo>
                      <a:pt x="1" y="38"/>
                    </a:lnTo>
                    <a:lnTo>
                      <a:pt x="0" y="45"/>
                    </a:lnTo>
                    <a:lnTo>
                      <a:pt x="0" y="99"/>
                    </a:lnTo>
                    <a:lnTo>
                      <a:pt x="308" y="182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232388" name="Group 1988"/>
            <p:cNvGrpSpPr>
              <a:grpSpLocks/>
            </p:cNvGrpSpPr>
            <p:nvPr/>
          </p:nvGrpSpPr>
          <p:grpSpPr bwMode="auto">
            <a:xfrm>
              <a:off x="3389" y="2275"/>
              <a:ext cx="737" cy="1125"/>
              <a:chOff x="3389" y="2275"/>
              <a:chExt cx="737" cy="1125"/>
            </a:xfrm>
          </p:grpSpPr>
          <p:sp>
            <p:nvSpPr>
              <p:cNvPr id="232389" name="Line 1989"/>
              <p:cNvSpPr>
                <a:spLocks noChangeShapeType="1"/>
              </p:cNvSpPr>
              <p:nvPr/>
            </p:nvSpPr>
            <p:spPr bwMode="auto">
              <a:xfrm flipH="1">
                <a:off x="3514" y="2275"/>
                <a:ext cx="61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390" name="Line 1990"/>
              <p:cNvSpPr>
                <a:spLocks noChangeShapeType="1"/>
              </p:cNvSpPr>
              <p:nvPr/>
            </p:nvSpPr>
            <p:spPr bwMode="auto">
              <a:xfrm flipH="1">
                <a:off x="3514" y="3400"/>
                <a:ext cx="61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391" name="Line 1991"/>
              <p:cNvSpPr>
                <a:spLocks noChangeShapeType="1"/>
              </p:cNvSpPr>
              <p:nvPr/>
            </p:nvSpPr>
            <p:spPr bwMode="auto">
              <a:xfrm>
                <a:off x="3581" y="2375"/>
                <a:ext cx="0" cy="92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392" name="Freeform 1992"/>
              <p:cNvSpPr>
                <a:spLocks/>
              </p:cNvSpPr>
              <p:nvPr/>
            </p:nvSpPr>
            <p:spPr bwMode="auto">
              <a:xfrm>
                <a:off x="3567" y="2275"/>
                <a:ext cx="32" cy="100"/>
              </a:xfrm>
              <a:custGeom>
                <a:avLst/>
                <a:gdLst>
                  <a:gd name="T0" fmla="*/ 0 w 65"/>
                  <a:gd name="T1" fmla="*/ 198 h 198"/>
                  <a:gd name="T2" fmla="*/ 65 w 65"/>
                  <a:gd name="T3" fmla="*/ 198 h 198"/>
                  <a:gd name="T4" fmla="*/ 33 w 65"/>
                  <a:gd name="T5" fmla="*/ 0 h 198"/>
                  <a:gd name="T6" fmla="*/ 0 w 65"/>
                  <a:gd name="T7" fmla="*/ 198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5" h="198">
                    <a:moveTo>
                      <a:pt x="0" y="198"/>
                    </a:moveTo>
                    <a:lnTo>
                      <a:pt x="65" y="198"/>
                    </a:lnTo>
                    <a:lnTo>
                      <a:pt x="33" y="0"/>
                    </a:lnTo>
                    <a:lnTo>
                      <a:pt x="0" y="198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393" name="Freeform 1993"/>
              <p:cNvSpPr>
                <a:spLocks/>
              </p:cNvSpPr>
              <p:nvPr/>
            </p:nvSpPr>
            <p:spPr bwMode="auto">
              <a:xfrm>
                <a:off x="3567" y="2275"/>
                <a:ext cx="32" cy="100"/>
              </a:xfrm>
              <a:custGeom>
                <a:avLst/>
                <a:gdLst>
                  <a:gd name="T0" fmla="*/ 0 w 65"/>
                  <a:gd name="T1" fmla="*/ 198 h 198"/>
                  <a:gd name="T2" fmla="*/ 65 w 65"/>
                  <a:gd name="T3" fmla="*/ 198 h 198"/>
                  <a:gd name="T4" fmla="*/ 33 w 65"/>
                  <a:gd name="T5" fmla="*/ 0 h 198"/>
                  <a:gd name="T6" fmla="*/ 0 w 65"/>
                  <a:gd name="T7" fmla="*/ 198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5" h="198">
                    <a:moveTo>
                      <a:pt x="0" y="198"/>
                    </a:moveTo>
                    <a:lnTo>
                      <a:pt x="65" y="198"/>
                    </a:lnTo>
                    <a:lnTo>
                      <a:pt x="33" y="0"/>
                    </a:lnTo>
                    <a:lnTo>
                      <a:pt x="0" y="198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394" name="Freeform 1994"/>
              <p:cNvSpPr>
                <a:spLocks/>
              </p:cNvSpPr>
              <p:nvPr/>
            </p:nvSpPr>
            <p:spPr bwMode="auto">
              <a:xfrm>
                <a:off x="3567" y="3301"/>
                <a:ext cx="32" cy="99"/>
              </a:xfrm>
              <a:custGeom>
                <a:avLst/>
                <a:gdLst>
                  <a:gd name="T0" fmla="*/ 0 w 65"/>
                  <a:gd name="T1" fmla="*/ 0 h 197"/>
                  <a:gd name="T2" fmla="*/ 65 w 65"/>
                  <a:gd name="T3" fmla="*/ 0 h 197"/>
                  <a:gd name="T4" fmla="*/ 33 w 65"/>
                  <a:gd name="T5" fmla="*/ 197 h 197"/>
                  <a:gd name="T6" fmla="*/ 0 w 65"/>
                  <a:gd name="T7" fmla="*/ 0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5" h="197">
                    <a:moveTo>
                      <a:pt x="0" y="0"/>
                    </a:moveTo>
                    <a:lnTo>
                      <a:pt x="65" y="0"/>
                    </a:lnTo>
                    <a:lnTo>
                      <a:pt x="33" y="19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395" name="Freeform 1995"/>
              <p:cNvSpPr>
                <a:spLocks/>
              </p:cNvSpPr>
              <p:nvPr/>
            </p:nvSpPr>
            <p:spPr bwMode="auto">
              <a:xfrm>
                <a:off x="3567" y="3301"/>
                <a:ext cx="32" cy="99"/>
              </a:xfrm>
              <a:custGeom>
                <a:avLst/>
                <a:gdLst>
                  <a:gd name="T0" fmla="*/ 0 w 65"/>
                  <a:gd name="T1" fmla="*/ 0 h 197"/>
                  <a:gd name="T2" fmla="*/ 65 w 65"/>
                  <a:gd name="T3" fmla="*/ 0 h 197"/>
                  <a:gd name="T4" fmla="*/ 33 w 65"/>
                  <a:gd name="T5" fmla="*/ 197 h 197"/>
                  <a:gd name="T6" fmla="*/ 0 w 65"/>
                  <a:gd name="T7" fmla="*/ 0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5" h="197">
                    <a:moveTo>
                      <a:pt x="0" y="0"/>
                    </a:moveTo>
                    <a:lnTo>
                      <a:pt x="65" y="0"/>
                    </a:lnTo>
                    <a:lnTo>
                      <a:pt x="33" y="197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396" name="Freeform 1996"/>
              <p:cNvSpPr>
                <a:spLocks/>
              </p:cNvSpPr>
              <p:nvPr/>
            </p:nvSpPr>
            <p:spPr bwMode="auto">
              <a:xfrm>
                <a:off x="3389" y="2734"/>
                <a:ext cx="157" cy="68"/>
              </a:xfrm>
              <a:custGeom>
                <a:avLst/>
                <a:gdLst>
                  <a:gd name="T0" fmla="*/ 0 w 308"/>
                  <a:gd name="T1" fmla="*/ 0 h 137"/>
                  <a:gd name="T2" fmla="*/ 308 w 308"/>
                  <a:gd name="T3" fmla="*/ 83 h 137"/>
                  <a:gd name="T4" fmla="*/ 308 w 308"/>
                  <a:gd name="T5" fmla="*/ 137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8" h="137">
                    <a:moveTo>
                      <a:pt x="0" y="0"/>
                    </a:moveTo>
                    <a:lnTo>
                      <a:pt x="308" y="83"/>
                    </a:lnTo>
                    <a:lnTo>
                      <a:pt x="308" y="137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397" name="Freeform 1997"/>
              <p:cNvSpPr>
                <a:spLocks/>
              </p:cNvSpPr>
              <p:nvPr/>
            </p:nvSpPr>
            <p:spPr bwMode="auto">
              <a:xfrm>
                <a:off x="3517" y="2802"/>
                <a:ext cx="29" cy="14"/>
              </a:xfrm>
              <a:custGeom>
                <a:avLst/>
                <a:gdLst>
                  <a:gd name="T0" fmla="*/ 0 w 60"/>
                  <a:gd name="T1" fmla="*/ 26 h 28"/>
                  <a:gd name="T2" fmla="*/ 9 w 60"/>
                  <a:gd name="T3" fmla="*/ 27 h 28"/>
                  <a:gd name="T4" fmla="*/ 17 w 60"/>
                  <a:gd name="T5" fmla="*/ 28 h 28"/>
                  <a:gd name="T6" fmla="*/ 24 w 60"/>
                  <a:gd name="T7" fmla="*/ 28 h 28"/>
                  <a:gd name="T8" fmla="*/ 33 w 60"/>
                  <a:gd name="T9" fmla="*/ 28 h 28"/>
                  <a:gd name="T10" fmla="*/ 39 w 60"/>
                  <a:gd name="T11" fmla="*/ 26 h 28"/>
                  <a:gd name="T12" fmla="*/ 45 w 60"/>
                  <a:gd name="T13" fmla="*/ 23 h 28"/>
                  <a:gd name="T14" fmla="*/ 51 w 60"/>
                  <a:gd name="T15" fmla="*/ 20 h 28"/>
                  <a:gd name="T16" fmla="*/ 55 w 60"/>
                  <a:gd name="T17" fmla="*/ 16 h 28"/>
                  <a:gd name="T18" fmla="*/ 57 w 60"/>
                  <a:gd name="T19" fmla="*/ 11 h 28"/>
                  <a:gd name="T20" fmla="*/ 59 w 60"/>
                  <a:gd name="T21" fmla="*/ 6 h 28"/>
                  <a:gd name="T22" fmla="*/ 60 w 60"/>
                  <a:gd name="T2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0" h="28">
                    <a:moveTo>
                      <a:pt x="0" y="26"/>
                    </a:moveTo>
                    <a:lnTo>
                      <a:pt x="9" y="27"/>
                    </a:lnTo>
                    <a:lnTo>
                      <a:pt x="17" y="28"/>
                    </a:lnTo>
                    <a:lnTo>
                      <a:pt x="24" y="28"/>
                    </a:lnTo>
                    <a:lnTo>
                      <a:pt x="33" y="28"/>
                    </a:lnTo>
                    <a:lnTo>
                      <a:pt x="39" y="26"/>
                    </a:lnTo>
                    <a:lnTo>
                      <a:pt x="45" y="23"/>
                    </a:lnTo>
                    <a:lnTo>
                      <a:pt x="51" y="20"/>
                    </a:lnTo>
                    <a:lnTo>
                      <a:pt x="55" y="16"/>
                    </a:lnTo>
                    <a:lnTo>
                      <a:pt x="57" y="11"/>
                    </a:lnTo>
                    <a:lnTo>
                      <a:pt x="59" y="6"/>
                    </a:lnTo>
                    <a:lnTo>
                      <a:pt x="60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398" name="Line 1998"/>
              <p:cNvSpPr>
                <a:spLocks noChangeShapeType="1"/>
              </p:cNvSpPr>
              <p:nvPr/>
            </p:nvSpPr>
            <p:spPr bwMode="auto">
              <a:xfrm flipH="1" flipV="1">
                <a:off x="3471" y="2805"/>
                <a:ext cx="46" cy="1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399" name="Freeform 1999"/>
              <p:cNvSpPr>
                <a:spLocks/>
              </p:cNvSpPr>
              <p:nvPr/>
            </p:nvSpPr>
            <p:spPr bwMode="auto">
              <a:xfrm>
                <a:off x="3442" y="2773"/>
                <a:ext cx="29" cy="32"/>
              </a:xfrm>
              <a:custGeom>
                <a:avLst/>
                <a:gdLst>
                  <a:gd name="T0" fmla="*/ 0 w 60"/>
                  <a:gd name="T1" fmla="*/ 0 h 58"/>
                  <a:gd name="T2" fmla="*/ 1 w 60"/>
                  <a:gd name="T3" fmla="*/ 6 h 58"/>
                  <a:gd name="T4" fmla="*/ 3 w 60"/>
                  <a:gd name="T5" fmla="*/ 13 h 58"/>
                  <a:gd name="T6" fmla="*/ 6 w 60"/>
                  <a:gd name="T7" fmla="*/ 19 h 58"/>
                  <a:gd name="T8" fmla="*/ 9 w 60"/>
                  <a:gd name="T9" fmla="*/ 25 h 58"/>
                  <a:gd name="T10" fmla="*/ 15 w 60"/>
                  <a:gd name="T11" fmla="*/ 32 h 58"/>
                  <a:gd name="T12" fmla="*/ 21 w 60"/>
                  <a:gd name="T13" fmla="*/ 37 h 58"/>
                  <a:gd name="T14" fmla="*/ 28 w 60"/>
                  <a:gd name="T15" fmla="*/ 42 h 58"/>
                  <a:gd name="T16" fmla="*/ 36 w 60"/>
                  <a:gd name="T17" fmla="*/ 48 h 58"/>
                  <a:gd name="T18" fmla="*/ 43 w 60"/>
                  <a:gd name="T19" fmla="*/ 52 h 58"/>
                  <a:gd name="T20" fmla="*/ 51 w 60"/>
                  <a:gd name="T21" fmla="*/ 55 h 58"/>
                  <a:gd name="T22" fmla="*/ 60 w 60"/>
                  <a:gd name="T23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0" h="58">
                    <a:moveTo>
                      <a:pt x="0" y="0"/>
                    </a:moveTo>
                    <a:lnTo>
                      <a:pt x="1" y="6"/>
                    </a:lnTo>
                    <a:lnTo>
                      <a:pt x="3" y="13"/>
                    </a:lnTo>
                    <a:lnTo>
                      <a:pt x="6" y="19"/>
                    </a:lnTo>
                    <a:lnTo>
                      <a:pt x="9" y="25"/>
                    </a:lnTo>
                    <a:lnTo>
                      <a:pt x="15" y="32"/>
                    </a:lnTo>
                    <a:lnTo>
                      <a:pt x="21" y="37"/>
                    </a:lnTo>
                    <a:lnTo>
                      <a:pt x="28" y="42"/>
                    </a:lnTo>
                    <a:lnTo>
                      <a:pt x="36" y="48"/>
                    </a:lnTo>
                    <a:lnTo>
                      <a:pt x="43" y="52"/>
                    </a:lnTo>
                    <a:lnTo>
                      <a:pt x="51" y="55"/>
                    </a:lnTo>
                    <a:lnTo>
                      <a:pt x="60" y="58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400" name="Line 2000"/>
              <p:cNvSpPr>
                <a:spLocks noChangeShapeType="1"/>
              </p:cNvSpPr>
              <p:nvPr/>
            </p:nvSpPr>
            <p:spPr bwMode="auto">
              <a:xfrm flipV="1">
                <a:off x="3442" y="2745"/>
                <a:ext cx="0" cy="2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232401" name="Group 2001"/>
            <p:cNvGrpSpPr>
              <a:grpSpLocks/>
            </p:cNvGrpSpPr>
            <p:nvPr/>
          </p:nvGrpSpPr>
          <p:grpSpPr bwMode="auto">
            <a:xfrm>
              <a:off x="3389" y="1541"/>
              <a:ext cx="737" cy="734"/>
              <a:chOff x="3389" y="1541"/>
              <a:chExt cx="737" cy="734"/>
            </a:xfrm>
          </p:grpSpPr>
          <p:sp>
            <p:nvSpPr>
              <p:cNvPr id="232402" name="Line 2002"/>
              <p:cNvSpPr>
                <a:spLocks noChangeShapeType="1"/>
              </p:cNvSpPr>
              <p:nvPr/>
            </p:nvSpPr>
            <p:spPr bwMode="auto">
              <a:xfrm flipH="1">
                <a:off x="3514" y="1541"/>
                <a:ext cx="61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403" name="Line 2003"/>
              <p:cNvSpPr>
                <a:spLocks noChangeShapeType="1"/>
              </p:cNvSpPr>
              <p:nvPr/>
            </p:nvSpPr>
            <p:spPr bwMode="auto">
              <a:xfrm flipV="1">
                <a:off x="3581" y="1641"/>
                <a:ext cx="0" cy="53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404" name="Freeform 2004"/>
              <p:cNvSpPr>
                <a:spLocks/>
              </p:cNvSpPr>
              <p:nvPr/>
            </p:nvSpPr>
            <p:spPr bwMode="auto">
              <a:xfrm>
                <a:off x="3567" y="2175"/>
                <a:ext cx="32" cy="100"/>
              </a:xfrm>
              <a:custGeom>
                <a:avLst/>
                <a:gdLst>
                  <a:gd name="T0" fmla="*/ 0 w 65"/>
                  <a:gd name="T1" fmla="*/ 0 h 198"/>
                  <a:gd name="T2" fmla="*/ 65 w 65"/>
                  <a:gd name="T3" fmla="*/ 0 h 198"/>
                  <a:gd name="T4" fmla="*/ 33 w 65"/>
                  <a:gd name="T5" fmla="*/ 198 h 198"/>
                  <a:gd name="T6" fmla="*/ 0 w 65"/>
                  <a:gd name="T7" fmla="*/ 0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5" h="198">
                    <a:moveTo>
                      <a:pt x="0" y="0"/>
                    </a:moveTo>
                    <a:lnTo>
                      <a:pt x="65" y="0"/>
                    </a:lnTo>
                    <a:lnTo>
                      <a:pt x="33" y="19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405" name="Freeform 2005"/>
              <p:cNvSpPr>
                <a:spLocks/>
              </p:cNvSpPr>
              <p:nvPr/>
            </p:nvSpPr>
            <p:spPr bwMode="auto">
              <a:xfrm>
                <a:off x="3567" y="2175"/>
                <a:ext cx="32" cy="100"/>
              </a:xfrm>
              <a:custGeom>
                <a:avLst/>
                <a:gdLst>
                  <a:gd name="T0" fmla="*/ 0 w 65"/>
                  <a:gd name="T1" fmla="*/ 0 h 198"/>
                  <a:gd name="T2" fmla="*/ 65 w 65"/>
                  <a:gd name="T3" fmla="*/ 0 h 198"/>
                  <a:gd name="T4" fmla="*/ 33 w 65"/>
                  <a:gd name="T5" fmla="*/ 198 h 198"/>
                  <a:gd name="T6" fmla="*/ 0 w 65"/>
                  <a:gd name="T7" fmla="*/ 0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5" h="198">
                    <a:moveTo>
                      <a:pt x="0" y="0"/>
                    </a:moveTo>
                    <a:lnTo>
                      <a:pt x="65" y="0"/>
                    </a:lnTo>
                    <a:lnTo>
                      <a:pt x="33" y="19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406" name="Freeform 2006"/>
              <p:cNvSpPr>
                <a:spLocks/>
              </p:cNvSpPr>
              <p:nvPr/>
            </p:nvSpPr>
            <p:spPr bwMode="auto">
              <a:xfrm>
                <a:off x="3567" y="1541"/>
                <a:ext cx="32" cy="100"/>
              </a:xfrm>
              <a:custGeom>
                <a:avLst/>
                <a:gdLst>
                  <a:gd name="T0" fmla="*/ 0 w 65"/>
                  <a:gd name="T1" fmla="*/ 198 h 198"/>
                  <a:gd name="T2" fmla="*/ 65 w 65"/>
                  <a:gd name="T3" fmla="*/ 198 h 198"/>
                  <a:gd name="T4" fmla="*/ 33 w 65"/>
                  <a:gd name="T5" fmla="*/ 0 h 198"/>
                  <a:gd name="T6" fmla="*/ 0 w 65"/>
                  <a:gd name="T7" fmla="*/ 198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5" h="198">
                    <a:moveTo>
                      <a:pt x="0" y="198"/>
                    </a:moveTo>
                    <a:lnTo>
                      <a:pt x="65" y="198"/>
                    </a:lnTo>
                    <a:lnTo>
                      <a:pt x="33" y="0"/>
                    </a:lnTo>
                    <a:lnTo>
                      <a:pt x="0" y="198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407" name="Freeform 2007"/>
              <p:cNvSpPr>
                <a:spLocks/>
              </p:cNvSpPr>
              <p:nvPr/>
            </p:nvSpPr>
            <p:spPr bwMode="auto">
              <a:xfrm>
                <a:off x="3567" y="1541"/>
                <a:ext cx="32" cy="100"/>
              </a:xfrm>
              <a:custGeom>
                <a:avLst/>
                <a:gdLst>
                  <a:gd name="T0" fmla="*/ 0 w 65"/>
                  <a:gd name="T1" fmla="*/ 198 h 198"/>
                  <a:gd name="T2" fmla="*/ 65 w 65"/>
                  <a:gd name="T3" fmla="*/ 198 h 198"/>
                  <a:gd name="T4" fmla="*/ 33 w 65"/>
                  <a:gd name="T5" fmla="*/ 0 h 198"/>
                  <a:gd name="T6" fmla="*/ 0 w 65"/>
                  <a:gd name="T7" fmla="*/ 198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5" h="198">
                    <a:moveTo>
                      <a:pt x="0" y="198"/>
                    </a:moveTo>
                    <a:lnTo>
                      <a:pt x="65" y="198"/>
                    </a:lnTo>
                    <a:lnTo>
                      <a:pt x="33" y="0"/>
                    </a:lnTo>
                    <a:lnTo>
                      <a:pt x="0" y="198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408" name="Freeform 2008"/>
              <p:cNvSpPr>
                <a:spLocks/>
              </p:cNvSpPr>
              <p:nvPr/>
            </p:nvSpPr>
            <p:spPr bwMode="auto">
              <a:xfrm>
                <a:off x="3389" y="1869"/>
                <a:ext cx="157" cy="78"/>
              </a:xfrm>
              <a:custGeom>
                <a:avLst/>
                <a:gdLst>
                  <a:gd name="T0" fmla="*/ 308 w 308"/>
                  <a:gd name="T1" fmla="*/ 155 h 155"/>
                  <a:gd name="T2" fmla="*/ 0 w 308"/>
                  <a:gd name="T3" fmla="*/ 0 h 155"/>
                  <a:gd name="T4" fmla="*/ 308 w 308"/>
                  <a:gd name="T5" fmla="*/ 1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8" h="155">
                    <a:moveTo>
                      <a:pt x="308" y="155"/>
                    </a:moveTo>
                    <a:lnTo>
                      <a:pt x="0" y="0"/>
                    </a:lnTo>
                    <a:lnTo>
                      <a:pt x="308" y="11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409" name="Line 2009"/>
              <p:cNvSpPr>
                <a:spLocks noChangeShapeType="1"/>
              </p:cNvSpPr>
              <p:nvPr/>
            </p:nvSpPr>
            <p:spPr bwMode="auto">
              <a:xfrm>
                <a:off x="3503" y="1872"/>
                <a:ext cx="0" cy="5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410" name="Line 2010"/>
              <p:cNvSpPr>
                <a:spLocks noChangeShapeType="1"/>
              </p:cNvSpPr>
              <p:nvPr/>
            </p:nvSpPr>
            <p:spPr bwMode="auto">
              <a:xfrm flipH="1">
                <a:off x="3514" y="2275"/>
                <a:ext cx="61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232411" name="Group 2011"/>
            <p:cNvGrpSpPr>
              <a:grpSpLocks/>
            </p:cNvGrpSpPr>
            <p:nvPr/>
          </p:nvGrpSpPr>
          <p:grpSpPr bwMode="auto">
            <a:xfrm>
              <a:off x="4796" y="1541"/>
              <a:ext cx="524" cy="367"/>
              <a:chOff x="4796" y="1541"/>
              <a:chExt cx="524" cy="367"/>
            </a:xfrm>
          </p:grpSpPr>
          <p:sp>
            <p:nvSpPr>
              <p:cNvPr id="232412" name="Line 2012"/>
              <p:cNvSpPr>
                <a:spLocks noChangeShapeType="1"/>
              </p:cNvSpPr>
              <p:nvPr/>
            </p:nvSpPr>
            <p:spPr bwMode="auto">
              <a:xfrm>
                <a:off x="4796" y="1908"/>
                <a:ext cx="524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413" name="Line 2013"/>
              <p:cNvSpPr>
                <a:spLocks noChangeShapeType="1"/>
              </p:cNvSpPr>
              <p:nvPr/>
            </p:nvSpPr>
            <p:spPr bwMode="auto">
              <a:xfrm>
                <a:off x="4828" y="1541"/>
                <a:ext cx="49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414" name="Line 2014"/>
              <p:cNvSpPr>
                <a:spLocks noChangeShapeType="1"/>
              </p:cNvSpPr>
              <p:nvPr/>
            </p:nvSpPr>
            <p:spPr bwMode="auto">
              <a:xfrm flipV="1">
                <a:off x="5252" y="1641"/>
                <a:ext cx="0" cy="16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415" name="Freeform 2015"/>
              <p:cNvSpPr>
                <a:spLocks/>
              </p:cNvSpPr>
              <p:nvPr/>
            </p:nvSpPr>
            <p:spPr bwMode="auto">
              <a:xfrm>
                <a:off x="5238" y="1808"/>
                <a:ext cx="32" cy="100"/>
              </a:xfrm>
              <a:custGeom>
                <a:avLst/>
                <a:gdLst>
                  <a:gd name="T0" fmla="*/ 0 w 66"/>
                  <a:gd name="T1" fmla="*/ 0 h 198"/>
                  <a:gd name="T2" fmla="*/ 66 w 66"/>
                  <a:gd name="T3" fmla="*/ 0 h 198"/>
                  <a:gd name="T4" fmla="*/ 33 w 66"/>
                  <a:gd name="T5" fmla="*/ 198 h 198"/>
                  <a:gd name="T6" fmla="*/ 0 w 66"/>
                  <a:gd name="T7" fmla="*/ 0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6" h="198">
                    <a:moveTo>
                      <a:pt x="0" y="0"/>
                    </a:moveTo>
                    <a:lnTo>
                      <a:pt x="66" y="0"/>
                    </a:lnTo>
                    <a:lnTo>
                      <a:pt x="33" y="19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416" name="Freeform 2016"/>
              <p:cNvSpPr>
                <a:spLocks/>
              </p:cNvSpPr>
              <p:nvPr/>
            </p:nvSpPr>
            <p:spPr bwMode="auto">
              <a:xfrm>
                <a:off x="5238" y="1808"/>
                <a:ext cx="32" cy="100"/>
              </a:xfrm>
              <a:custGeom>
                <a:avLst/>
                <a:gdLst>
                  <a:gd name="T0" fmla="*/ 0 w 66"/>
                  <a:gd name="T1" fmla="*/ 0 h 198"/>
                  <a:gd name="T2" fmla="*/ 66 w 66"/>
                  <a:gd name="T3" fmla="*/ 0 h 198"/>
                  <a:gd name="T4" fmla="*/ 33 w 66"/>
                  <a:gd name="T5" fmla="*/ 198 h 198"/>
                  <a:gd name="T6" fmla="*/ 0 w 66"/>
                  <a:gd name="T7" fmla="*/ 0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6" h="198">
                    <a:moveTo>
                      <a:pt x="0" y="0"/>
                    </a:moveTo>
                    <a:lnTo>
                      <a:pt x="66" y="0"/>
                    </a:lnTo>
                    <a:lnTo>
                      <a:pt x="33" y="19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417" name="Freeform 2017"/>
              <p:cNvSpPr>
                <a:spLocks/>
              </p:cNvSpPr>
              <p:nvPr/>
            </p:nvSpPr>
            <p:spPr bwMode="auto">
              <a:xfrm>
                <a:off x="5238" y="1541"/>
                <a:ext cx="32" cy="100"/>
              </a:xfrm>
              <a:custGeom>
                <a:avLst/>
                <a:gdLst>
                  <a:gd name="T0" fmla="*/ 0 w 66"/>
                  <a:gd name="T1" fmla="*/ 198 h 198"/>
                  <a:gd name="T2" fmla="*/ 66 w 66"/>
                  <a:gd name="T3" fmla="*/ 198 h 198"/>
                  <a:gd name="T4" fmla="*/ 33 w 66"/>
                  <a:gd name="T5" fmla="*/ 0 h 198"/>
                  <a:gd name="T6" fmla="*/ 0 w 66"/>
                  <a:gd name="T7" fmla="*/ 198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6" h="198">
                    <a:moveTo>
                      <a:pt x="0" y="198"/>
                    </a:moveTo>
                    <a:lnTo>
                      <a:pt x="66" y="198"/>
                    </a:lnTo>
                    <a:lnTo>
                      <a:pt x="33" y="0"/>
                    </a:lnTo>
                    <a:lnTo>
                      <a:pt x="0" y="198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418" name="Freeform 2018"/>
              <p:cNvSpPr>
                <a:spLocks/>
              </p:cNvSpPr>
              <p:nvPr/>
            </p:nvSpPr>
            <p:spPr bwMode="auto">
              <a:xfrm>
                <a:off x="5238" y="1541"/>
                <a:ext cx="32" cy="100"/>
              </a:xfrm>
              <a:custGeom>
                <a:avLst/>
                <a:gdLst>
                  <a:gd name="T0" fmla="*/ 0 w 66"/>
                  <a:gd name="T1" fmla="*/ 198 h 198"/>
                  <a:gd name="T2" fmla="*/ 66 w 66"/>
                  <a:gd name="T3" fmla="*/ 198 h 198"/>
                  <a:gd name="T4" fmla="*/ 33 w 66"/>
                  <a:gd name="T5" fmla="*/ 0 h 198"/>
                  <a:gd name="T6" fmla="*/ 0 w 66"/>
                  <a:gd name="T7" fmla="*/ 198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6" h="198">
                    <a:moveTo>
                      <a:pt x="0" y="198"/>
                    </a:moveTo>
                    <a:lnTo>
                      <a:pt x="66" y="198"/>
                    </a:lnTo>
                    <a:lnTo>
                      <a:pt x="33" y="0"/>
                    </a:lnTo>
                    <a:lnTo>
                      <a:pt x="0" y="198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419" name="Freeform 2019"/>
              <p:cNvSpPr>
                <a:spLocks/>
              </p:cNvSpPr>
              <p:nvPr/>
            </p:nvSpPr>
            <p:spPr bwMode="auto">
              <a:xfrm>
                <a:off x="5060" y="1787"/>
                <a:ext cx="156" cy="78"/>
              </a:xfrm>
              <a:custGeom>
                <a:avLst/>
                <a:gdLst>
                  <a:gd name="T0" fmla="*/ 309 w 309"/>
                  <a:gd name="T1" fmla="*/ 155 h 155"/>
                  <a:gd name="T2" fmla="*/ 0 w 309"/>
                  <a:gd name="T3" fmla="*/ 0 h 155"/>
                  <a:gd name="T4" fmla="*/ 309 w 309"/>
                  <a:gd name="T5" fmla="*/ 12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9" h="155">
                    <a:moveTo>
                      <a:pt x="309" y="155"/>
                    </a:moveTo>
                    <a:lnTo>
                      <a:pt x="0" y="0"/>
                    </a:lnTo>
                    <a:lnTo>
                      <a:pt x="309" y="12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420" name="Line 2020"/>
              <p:cNvSpPr>
                <a:spLocks noChangeShapeType="1"/>
              </p:cNvSpPr>
              <p:nvPr/>
            </p:nvSpPr>
            <p:spPr bwMode="auto">
              <a:xfrm>
                <a:off x="5174" y="1790"/>
                <a:ext cx="0" cy="5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421" name="Line 2021"/>
              <p:cNvSpPr>
                <a:spLocks noChangeShapeType="1"/>
              </p:cNvSpPr>
              <p:nvPr/>
            </p:nvSpPr>
            <p:spPr bwMode="auto">
              <a:xfrm flipH="1" flipV="1">
                <a:off x="5060" y="1662"/>
                <a:ext cx="156" cy="9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422" name="Freeform 2022"/>
              <p:cNvSpPr>
                <a:spLocks/>
              </p:cNvSpPr>
              <p:nvPr/>
            </p:nvSpPr>
            <p:spPr bwMode="auto">
              <a:xfrm>
                <a:off x="5060" y="1602"/>
                <a:ext cx="28" cy="32"/>
              </a:xfrm>
              <a:custGeom>
                <a:avLst/>
                <a:gdLst>
                  <a:gd name="T0" fmla="*/ 0 w 52"/>
                  <a:gd name="T1" fmla="*/ 0 h 62"/>
                  <a:gd name="T2" fmla="*/ 1 w 52"/>
                  <a:gd name="T3" fmla="*/ 8 h 62"/>
                  <a:gd name="T4" fmla="*/ 2 w 52"/>
                  <a:gd name="T5" fmla="*/ 14 h 62"/>
                  <a:gd name="T6" fmla="*/ 6 w 52"/>
                  <a:gd name="T7" fmla="*/ 21 h 62"/>
                  <a:gd name="T8" fmla="*/ 10 w 52"/>
                  <a:gd name="T9" fmla="*/ 28 h 62"/>
                  <a:gd name="T10" fmla="*/ 15 w 52"/>
                  <a:gd name="T11" fmla="*/ 34 h 62"/>
                  <a:gd name="T12" fmla="*/ 20 w 52"/>
                  <a:gd name="T13" fmla="*/ 41 h 62"/>
                  <a:gd name="T14" fmla="*/ 28 w 52"/>
                  <a:gd name="T15" fmla="*/ 47 h 62"/>
                  <a:gd name="T16" fmla="*/ 35 w 52"/>
                  <a:gd name="T17" fmla="*/ 53 h 62"/>
                  <a:gd name="T18" fmla="*/ 43 w 52"/>
                  <a:gd name="T19" fmla="*/ 58 h 62"/>
                  <a:gd name="T20" fmla="*/ 52 w 52"/>
                  <a:gd name="T21" fmla="*/ 6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2" h="62">
                    <a:moveTo>
                      <a:pt x="0" y="0"/>
                    </a:moveTo>
                    <a:lnTo>
                      <a:pt x="1" y="8"/>
                    </a:lnTo>
                    <a:lnTo>
                      <a:pt x="2" y="14"/>
                    </a:lnTo>
                    <a:lnTo>
                      <a:pt x="6" y="21"/>
                    </a:lnTo>
                    <a:lnTo>
                      <a:pt x="10" y="28"/>
                    </a:lnTo>
                    <a:lnTo>
                      <a:pt x="15" y="34"/>
                    </a:lnTo>
                    <a:lnTo>
                      <a:pt x="20" y="41"/>
                    </a:lnTo>
                    <a:lnTo>
                      <a:pt x="28" y="47"/>
                    </a:lnTo>
                    <a:lnTo>
                      <a:pt x="35" y="53"/>
                    </a:lnTo>
                    <a:lnTo>
                      <a:pt x="43" y="58"/>
                    </a:lnTo>
                    <a:lnTo>
                      <a:pt x="52" y="62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423" name="Freeform 2023"/>
              <p:cNvSpPr>
                <a:spLocks/>
              </p:cNvSpPr>
              <p:nvPr/>
            </p:nvSpPr>
            <p:spPr bwMode="auto">
              <a:xfrm>
                <a:off x="5060" y="1587"/>
                <a:ext cx="53" cy="15"/>
              </a:xfrm>
              <a:custGeom>
                <a:avLst/>
                <a:gdLst>
                  <a:gd name="T0" fmla="*/ 106 w 106"/>
                  <a:gd name="T1" fmla="*/ 20 h 32"/>
                  <a:gd name="T2" fmla="*/ 97 w 106"/>
                  <a:gd name="T3" fmla="*/ 14 h 32"/>
                  <a:gd name="T4" fmla="*/ 89 w 106"/>
                  <a:gd name="T5" fmla="*/ 10 h 32"/>
                  <a:gd name="T6" fmla="*/ 79 w 106"/>
                  <a:gd name="T7" fmla="*/ 6 h 32"/>
                  <a:gd name="T8" fmla="*/ 71 w 106"/>
                  <a:gd name="T9" fmla="*/ 3 h 32"/>
                  <a:gd name="T10" fmla="*/ 61 w 106"/>
                  <a:gd name="T11" fmla="*/ 1 h 32"/>
                  <a:gd name="T12" fmla="*/ 53 w 106"/>
                  <a:gd name="T13" fmla="*/ 0 h 32"/>
                  <a:gd name="T14" fmla="*/ 43 w 106"/>
                  <a:gd name="T15" fmla="*/ 0 h 32"/>
                  <a:gd name="T16" fmla="*/ 36 w 106"/>
                  <a:gd name="T17" fmla="*/ 0 h 32"/>
                  <a:gd name="T18" fmla="*/ 28 w 106"/>
                  <a:gd name="T19" fmla="*/ 2 h 32"/>
                  <a:gd name="T20" fmla="*/ 21 w 106"/>
                  <a:gd name="T21" fmla="*/ 4 h 32"/>
                  <a:gd name="T22" fmla="*/ 15 w 106"/>
                  <a:gd name="T23" fmla="*/ 7 h 32"/>
                  <a:gd name="T24" fmla="*/ 10 w 106"/>
                  <a:gd name="T25" fmla="*/ 11 h 32"/>
                  <a:gd name="T26" fmla="*/ 6 w 106"/>
                  <a:gd name="T27" fmla="*/ 15 h 32"/>
                  <a:gd name="T28" fmla="*/ 2 w 106"/>
                  <a:gd name="T29" fmla="*/ 21 h 32"/>
                  <a:gd name="T30" fmla="*/ 1 w 106"/>
                  <a:gd name="T31" fmla="*/ 26 h 32"/>
                  <a:gd name="T32" fmla="*/ 0 w 106"/>
                  <a:gd name="T33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32">
                    <a:moveTo>
                      <a:pt x="106" y="20"/>
                    </a:moveTo>
                    <a:lnTo>
                      <a:pt x="97" y="14"/>
                    </a:lnTo>
                    <a:lnTo>
                      <a:pt x="89" y="10"/>
                    </a:lnTo>
                    <a:lnTo>
                      <a:pt x="79" y="6"/>
                    </a:lnTo>
                    <a:lnTo>
                      <a:pt x="71" y="3"/>
                    </a:lnTo>
                    <a:lnTo>
                      <a:pt x="61" y="1"/>
                    </a:lnTo>
                    <a:lnTo>
                      <a:pt x="53" y="0"/>
                    </a:lnTo>
                    <a:lnTo>
                      <a:pt x="43" y="0"/>
                    </a:lnTo>
                    <a:lnTo>
                      <a:pt x="36" y="0"/>
                    </a:lnTo>
                    <a:lnTo>
                      <a:pt x="28" y="2"/>
                    </a:lnTo>
                    <a:lnTo>
                      <a:pt x="21" y="4"/>
                    </a:lnTo>
                    <a:lnTo>
                      <a:pt x="15" y="7"/>
                    </a:lnTo>
                    <a:lnTo>
                      <a:pt x="10" y="11"/>
                    </a:lnTo>
                    <a:lnTo>
                      <a:pt x="6" y="15"/>
                    </a:lnTo>
                    <a:lnTo>
                      <a:pt x="2" y="21"/>
                    </a:lnTo>
                    <a:lnTo>
                      <a:pt x="1" y="26"/>
                    </a:lnTo>
                    <a:lnTo>
                      <a:pt x="0" y="32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424" name="Freeform 2024"/>
              <p:cNvSpPr>
                <a:spLocks/>
              </p:cNvSpPr>
              <p:nvPr/>
            </p:nvSpPr>
            <p:spPr bwMode="auto">
              <a:xfrm>
                <a:off x="5113" y="1598"/>
                <a:ext cx="103" cy="71"/>
              </a:xfrm>
              <a:custGeom>
                <a:avLst/>
                <a:gdLst>
                  <a:gd name="T0" fmla="*/ 0 w 203"/>
                  <a:gd name="T1" fmla="*/ 0 h 144"/>
                  <a:gd name="T2" fmla="*/ 203 w 203"/>
                  <a:gd name="T3" fmla="*/ 144 h 144"/>
                  <a:gd name="T4" fmla="*/ 203 w 203"/>
                  <a:gd name="T5" fmla="*/ 47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3" h="144">
                    <a:moveTo>
                      <a:pt x="0" y="0"/>
                    </a:moveTo>
                    <a:lnTo>
                      <a:pt x="203" y="144"/>
                    </a:lnTo>
                    <a:lnTo>
                      <a:pt x="203" y="47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232425" name="Group 2025"/>
            <p:cNvGrpSpPr>
              <a:grpSpLocks/>
            </p:cNvGrpSpPr>
            <p:nvPr/>
          </p:nvGrpSpPr>
          <p:grpSpPr bwMode="auto">
            <a:xfrm>
              <a:off x="4483" y="1167"/>
              <a:ext cx="381" cy="442"/>
              <a:chOff x="4483" y="1167"/>
              <a:chExt cx="381" cy="442"/>
            </a:xfrm>
          </p:grpSpPr>
          <p:sp>
            <p:nvSpPr>
              <p:cNvPr id="232426" name="Line 2026"/>
              <p:cNvSpPr>
                <a:spLocks noChangeShapeType="1"/>
              </p:cNvSpPr>
              <p:nvPr/>
            </p:nvSpPr>
            <p:spPr bwMode="auto">
              <a:xfrm flipV="1">
                <a:off x="4483" y="1295"/>
                <a:ext cx="0" cy="31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427" name="Line 2027"/>
              <p:cNvSpPr>
                <a:spLocks noChangeShapeType="1"/>
              </p:cNvSpPr>
              <p:nvPr/>
            </p:nvSpPr>
            <p:spPr bwMode="auto">
              <a:xfrm flipV="1">
                <a:off x="4864" y="1295"/>
                <a:ext cx="0" cy="27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428" name="Line 2028"/>
              <p:cNvSpPr>
                <a:spLocks noChangeShapeType="1"/>
              </p:cNvSpPr>
              <p:nvPr/>
            </p:nvSpPr>
            <p:spPr bwMode="auto">
              <a:xfrm>
                <a:off x="4582" y="1363"/>
                <a:ext cx="178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429" name="Freeform 2029"/>
              <p:cNvSpPr>
                <a:spLocks/>
              </p:cNvSpPr>
              <p:nvPr/>
            </p:nvSpPr>
            <p:spPr bwMode="auto">
              <a:xfrm>
                <a:off x="4483" y="1345"/>
                <a:ext cx="99" cy="32"/>
              </a:xfrm>
              <a:custGeom>
                <a:avLst/>
                <a:gdLst>
                  <a:gd name="T0" fmla="*/ 197 w 197"/>
                  <a:gd name="T1" fmla="*/ 0 h 66"/>
                  <a:gd name="T2" fmla="*/ 197 w 197"/>
                  <a:gd name="T3" fmla="*/ 66 h 66"/>
                  <a:gd name="T4" fmla="*/ 0 w 197"/>
                  <a:gd name="T5" fmla="*/ 34 h 66"/>
                  <a:gd name="T6" fmla="*/ 197 w 197"/>
                  <a:gd name="T7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7" h="66">
                    <a:moveTo>
                      <a:pt x="197" y="0"/>
                    </a:moveTo>
                    <a:lnTo>
                      <a:pt x="197" y="66"/>
                    </a:lnTo>
                    <a:lnTo>
                      <a:pt x="0" y="34"/>
                    </a:lnTo>
                    <a:lnTo>
                      <a:pt x="197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430" name="Freeform 2030"/>
              <p:cNvSpPr>
                <a:spLocks/>
              </p:cNvSpPr>
              <p:nvPr/>
            </p:nvSpPr>
            <p:spPr bwMode="auto">
              <a:xfrm>
                <a:off x="4483" y="1345"/>
                <a:ext cx="99" cy="32"/>
              </a:xfrm>
              <a:custGeom>
                <a:avLst/>
                <a:gdLst>
                  <a:gd name="T0" fmla="*/ 197 w 197"/>
                  <a:gd name="T1" fmla="*/ 0 h 66"/>
                  <a:gd name="T2" fmla="*/ 197 w 197"/>
                  <a:gd name="T3" fmla="*/ 66 h 66"/>
                  <a:gd name="T4" fmla="*/ 0 w 197"/>
                  <a:gd name="T5" fmla="*/ 34 h 66"/>
                  <a:gd name="T6" fmla="*/ 197 w 197"/>
                  <a:gd name="T7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7" h="66">
                    <a:moveTo>
                      <a:pt x="197" y="0"/>
                    </a:moveTo>
                    <a:lnTo>
                      <a:pt x="197" y="66"/>
                    </a:lnTo>
                    <a:lnTo>
                      <a:pt x="0" y="34"/>
                    </a:lnTo>
                    <a:lnTo>
                      <a:pt x="197" y="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431" name="Freeform 2031"/>
              <p:cNvSpPr>
                <a:spLocks/>
              </p:cNvSpPr>
              <p:nvPr/>
            </p:nvSpPr>
            <p:spPr bwMode="auto">
              <a:xfrm>
                <a:off x="4760" y="1345"/>
                <a:ext cx="104" cy="32"/>
              </a:xfrm>
              <a:custGeom>
                <a:avLst/>
                <a:gdLst>
                  <a:gd name="T0" fmla="*/ 0 w 198"/>
                  <a:gd name="T1" fmla="*/ 0 h 66"/>
                  <a:gd name="T2" fmla="*/ 0 w 198"/>
                  <a:gd name="T3" fmla="*/ 66 h 66"/>
                  <a:gd name="T4" fmla="*/ 198 w 198"/>
                  <a:gd name="T5" fmla="*/ 34 h 66"/>
                  <a:gd name="T6" fmla="*/ 0 w 198"/>
                  <a:gd name="T7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8" h="66">
                    <a:moveTo>
                      <a:pt x="0" y="0"/>
                    </a:moveTo>
                    <a:lnTo>
                      <a:pt x="0" y="66"/>
                    </a:lnTo>
                    <a:lnTo>
                      <a:pt x="198" y="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432" name="Freeform 2032"/>
              <p:cNvSpPr>
                <a:spLocks/>
              </p:cNvSpPr>
              <p:nvPr/>
            </p:nvSpPr>
            <p:spPr bwMode="auto">
              <a:xfrm>
                <a:off x="4760" y="1345"/>
                <a:ext cx="104" cy="32"/>
              </a:xfrm>
              <a:custGeom>
                <a:avLst/>
                <a:gdLst>
                  <a:gd name="T0" fmla="*/ 0 w 198"/>
                  <a:gd name="T1" fmla="*/ 0 h 66"/>
                  <a:gd name="T2" fmla="*/ 0 w 198"/>
                  <a:gd name="T3" fmla="*/ 66 h 66"/>
                  <a:gd name="T4" fmla="*/ 198 w 198"/>
                  <a:gd name="T5" fmla="*/ 34 h 66"/>
                  <a:gd name="T6" fmla="*/ 0 w 198"/>
                  <a:gd name="T7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8" h="66">
                    <a:moveTo>
                      <a:pt x="0" y="0"/>
                    </a:moveTo>
                    <a:lnTo>
                      <a:pt x="0" y="66"/>
                    </a:lnTo>
                    <a:lnTo>
                      <a:pt x="198" y="34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433" name="Freeform 2033"/>
              <p:cNvSpPr>
                <a:spLocks/>
              </p:cNvSpPr>
              <p:nvPr/>
            </p:nvSpPr>
            <p:spPr bwMode="auto">
              <a:xfrm>
                <a:off x="4536" y="1238"/>
                <a:ext cx="75" cy="86"/>
              </a:xfrm>
              <a:custGeom>
                <a:avLst/>
                <a:gdLst>
                  <a:gd name="T0" fmla="*/ 0 w 147"/>
                  <a:gd name="T1" fmla="*/ 171 h 171"/>
                  <a:gd name="T2" fmla="*/ 60 w 147"/>
                  <a:gd name="T3" fmla="*/ 171 h 171"/>
                  <a:gd name="T4" fmla="*/ 67 w 147"/>
                  <a:gd name="T5" fmla="*/ 171 h 171"/>
                  <a:gd name="T6" fmla="*/ 75 w 147"/>
                  <a:gd name="T7" fmla="*/ 169 h 171"/>
                  <a:gd name="T8" fmla="*/ 83 w 147"/>
                  <a:gd name="T9" fmla="*/ 166 h 171"/>
                  <a:gd name="T10" fmla="*/ 91 w 147"/>
                  <a:gd name="T11" fmla="*/ 162 h 171"/>
                  <a:gd name="T12" fmla="*/ 98 w 147"/>
                  <a:gd name="T13" fmla="*/ 156 h 171"/>
                  <a:gd name="T14" fmla="*/ 105 w 147"/>
                  <a:gd name="T15" fmla="*/ 150 h 171"/>
                  <a:gd name="T16" fmla="*/ 113 w 147"/>
                  <a:gd name="T17" fmla="*/ 143 h 171"/>
                  <a:gd name="T18" fmla="*/ 119 w 147"/>
                  <a:gd name="T19" fmla="*/ 134 h 171"/>
                  <a:gd name="T20" fmla="*/ 125 w 147"/>
                  <a:gd name="T21" fmla="*/ 126 h 171"/>
                  <a:gd name="T22" fmla="*/ 131 w 147"/>
                  <a:gd name="T23" fmla="*/ 116 h 171"/>
                  <a:gd name="T24" fmla="*/ 136 w 147"/>
                  <a:gd name="T25" fmla="*/ 106 h 171"/>
                  <a:gd name="T26" fmla="*/ 140 w 147"/>
                  <a:gd name="T27" fmla="*/ 96 h 171"/>
                  <a:gd name="T28" fmla="*/ 143 w 147"/>
                  <a:gd name="T29" fmla="*/ 86 h 171"/>
                  <a:gd name="T30" fmla="*/ 145 w 147"/>
                  <a:gd name="T31" fmla="*/ 75 h 171"/>
                  <a:gd name="T32" fmla="*/ 146 w 147"/>
                  <a:gd name="T33" fmla="*/ 65 h 171"/>
                  <a:gd name="T34" fmla="*/ 147 w 147"/>
                  <a:gd name="T35" fmla="*/ 55 h 171"/>
                  <a:gd name="T36" fmla="*/ 146 w 147"/>
                  <a:gd name="T37" fmla="*/ 46 h 171"/>
                  <a:gd name="T38" fmla="*/ 145 w 147"/>
                  <a:gd name="T39" fmla="*/ 36 h 171"/>
                  <a:gd name="T40" fmla="*/ 143 w 147"/>
                  <a:gd name="T41" fmla="*/ 29 h 171"/>
                  <a:gd name="T42" fmla="*/ 140 w 147"/>
                  <a:gd name="T43" fmla="*/ 22 h 171"/>
                  <a:gd name="T44" fmla="*/ 136 w 147"/>
                  <a:gd name="T45" fmla="*/ 15 h 171"/>
                  <a:gd name="T46" fmla="*/ 131 w 147"/>
                  <a:gd name="T47" fmla="*/ 10 h 171"/>
                  <a:gd name="T48" fmla="*/ 125 w 147"/>
                  <a:gd name="T49" fmla="*/ 6 h 171"/>
                  <a:gd name="T50" fmla="*/ 120 w 147"/>
                  <a:gd name="T51" fmla="*/ 3 h 171"/>
                  <a:gd name="T52" fmla="*/ 113 w 147"/>
                  <a:gd name="T53" fmla="*/ 1 h 171"/>
                  <a:gd name="T54" fmla="*/ 106 w 147"/>
                  <a:gd name="T55" fmla="*/ 0 h 171"/>
                  <a:gd name="T56" fmla="*/ 46 w 147"/>
                  <a:gd name="T57" fmla="*/ 0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47" h="171">
                    <a:moveTo>
                      <a:pt x="0" y="171"/>
                    </a:moveTo>
                    <a:lnTo>
                      <a:pt x="60" y="171"/>
                    </a:lnTo>
                    <a:lnTo>
                      <a:pt x="67" y="171"/>
                    </a:lnTo>
                    <a:lnTo>
                      <a:pt x="75" y="169"/>
                    </a:lnTo>
                    <a:lnTo>
                      <a:pt x="83" y="166"/>
                    </a:lnTo>
                    <a:lnTo>
                      <a:pt x="91" y="162"/>
                    </a:lnTo>
                    <a:lnTo>
                      <a:pt x="98" y="156"/>
                    </a:lnTo>
                    <a:lnTo>
                      <a:pt x="105" y="150"/>
                    </a:lnTo>
                    <a:lnTo>
                      <a:pt x="113" y="143"/>
                    </a:lnTo>
                    <a:lnTo>
                      <a:pt x="119" y="134"/>
                    </a:lnTo>
                    <a:lnTo>
                      <a:pt x="125" y="126"/>
                    </a:lnTo>
                    <a:lnTo>
                      <a:pt x="131" y="116"/>
                    </a:lnTo>
                    <a:lnTo>
                      <a:pt x="136" y="106"/>
                    </a:lnTo>
                    <a:lnTo>
                      <a:pt x="140" y="96"/>
                    </a:lnTo>
                    <a:lnTo>
                      <a:pt x="143" y="86"/>
                    </a:lnTo>
                    <a:lnTo>
                      <a:pt x="145" y="75"/>
                    </a:lnTo>
                    <a:lnTo>
                      <a:pt x="146" y="65"/>
                    </a:lnTo>
                    <a:lnTo>
                      <a:pt x="147" y="55"/>
                    </a:lnTo>
                    <a:lnTo>
                      <a:pt x="146" y="46"/>
                    </a:lnTo>
                    <a:lnTo>
                      <a:pt x="145" y="36"/>
                    </a:lnTo>
                    <a:lnTo>
                      <a:pt x="143" y="29"/>
                    </a:lnTo>
                    <a:lnTo>
                      <a:pt x="140" y="22"/>
                    </a:lnTo>
                    <a:lnTo>
                      <a:pt x="136" y="15"/>
                    </a:lnTo>
                    <a:lnTo>
                      <a:pt x="131" y="10"/>
                    </a:lnTo>
                    <a:lnTo>
                      <a:pt x="125" y="6"/>
                    </a:lnTo>
                    <a:lnTo>
                      <a:pt x="120" y="3"/>
                    </a:lnTo>
                    <a:lnTo>
                      <a:pt x="113" y="1"/>
                    </a:lnTo>
                    <a:lnTo>
                      <a:pt x="106" y="0"/>
                    </a:lnTo>
                    <a:lnTo>
                      <a:pt x="46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434" name="Freeform 2034"/>
              <p:cNvSpPr>
                <a:spLocks/>
              </p:cNvSpPr>
              <p:nvPr/>
            </p:nvSpPr>
            <p:spPr bwMode="auto">
              <a:xfrm>
                <a:off x="4536" y="1167"/>
                <a:ext cx="89" cy="157"/>
              </a:xfrm>
              <a:custGeom>
                <a:avLst/>
                <a:gdLst>
                  <a:gd name="T0" fmla="*/ 106 w 176"/>
                  <a:gd name="T1" fmla="*/ 137 h 308"/>
                  <a:gd name="T2" fmla="*/ 113 w 176"/>
                  <a:gd name="T3" fmla="*/ 137 h 308"/>
                  <a:gd name="T4" fmla="*/ 119 w 176"/>
                  <a:gd name="T5" fmla="*/ 134 h 308"/>
                  <a:gd name="T6" fmla="*/ 125 w 176"/>
                  <a:gd name="T7" fmla="*/ 131 h 308"/>
                  <a:gd name="T8" fmla="*/ 133 w 176"/>
                  <a:gd name="T9" fmla="*/ 128 h 308"/>
                  <a:gd name="T10" fmla="*/ 139 w 176"/>
                  <a:gd name="T11" fmla="*/ 123 h 308"/>
                  <a:gd name="T12" fmla="*/ 145 w 176"/>
                  <a:gd name="T13" fmla="*/ 117 h 308"/>
                  <a:gd name="T14" fmla="*/ 152 w 176"/>
                  <a:gd name="T15" fmla="*/ 110 h 308"/>
                  <a:gd name="T16" fmla="*/ 157 w 176"/>
                  <a:gd name="T17" fmla="*/ 103 h 308"/>
                  <a:gd name="T18" fmla="*/ 161 w 176"/>
                  <a:gd name="T19" fmla="*/ 94 h 308"/>
                  <a:gd name="T20" fmla="*/ 165 w 176"/>
                  <a:gd name="T21" fmla="*/ 86 h 308"/>
                  <a:gd name="T22" fmla="*/ 170 w 176"/>
                  <a:gd name="T23" fmla="*/ 78 h 308"/>
                  <a:gd name="T24" fmla="*/ 173 w 176"/>
                  <a:gd name="T25" fmla="*/ 68 h 308"/>
                  <a:gd name="T26" fmla="*/ 174 w 176"/>
                  <a:gd name="T27" fmla="*/ 60 h 308"/>
                  <a:gd name="T28" fmla="*/ 176 w 176"/>
                  <a:gd name="T29" fmla="*/ 50 h 308"/>
                  <a:gd name="T30" fmla="*/ 176 w 176"/>
                  <a:gd name="T31" fmla="*/ 42 h 308"/>
                  <a:gd name="T32" fmla="*/ 175 w 176"/>
                  <a:gd name="T33" fmla="*/ 34 h 308"/>
                  <a:gd name="T34" fmla="*/ 174 w 176"/>
                  <a:gd name="T35" fmla="*/ 26 h 308"/>
                  <a:gd name="T36" fmla="*/ 172 w 176"/>
                  <a:gd name="T37" fmla="*/ 20 h 308"/>
                  <a:gd name="T38" fmla="*/ 168 w 176"/>
                  <a:gd name="T39" fmla="*/ 13 h 308"/>
                  <a:gd name="T40" fmla="*/ 164 w 176"/>
                  <a:gd name="T41" fmla="*/ 9 h 308"/>
                  <a:gd name="T42" fmla="*/ 160 w 176"/>
                  <a:gd name="T43" fmla="*/ 5 h 308"/>
                  <a:gd name="T44" fmla="*/ 155 w 176"/>
                  <a:gd name="T45" fmla="*/ 2 h 308"/>
                  <a:gd name="T46" fmla="*/ 148 w 176"/>
                  <a:gd name="T47" fmla="*/ 1 h 308"/>
                  <a:gd name="T48" fmla="*/ 142 w 176"/>
                  <a:gd name="T49" fmla="*/ 0 h 308"/>
                  <a:gd name="T50" fmla="*/ 82 w 176"/>
                  <a:gd name="T51" fmla="*/ 0 h 308"/>
                  <a:gd name="T52" fmla="*/ 0 w 176"/>
                  <a:gd name="T53" fmla="*/ 30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6" h="308">
                    <a:moveTo>
                      <a:pt x="106" y="137"/>
                    </a:moveTo>
                    <a:lnTo>
                      <a:pt x="113" y="137"/>
                    </a:lnTo>
                    <a:lnTo>
                      <a:pt x="119" y="134"/>
                    </a:lnTo>
                    <a:lnTo>
                      <a:pt x="125" y="131"/>
                    </a:lnTo>
                    <a:lnTo>
                      <a:pt x="133" y="128"/>
                    </a:lnTo>
                    <a:lnTo>
                      <a:pt x="139" y="123"/>
                    </a:lnTo>
                    <a:lnTo>
                      <a:pt x="145" y="117"/>
                    </a:lnTo>
                    <a:lnTo>
                      <a:pt x="152" y="110"/>
                    </a:lnTo>
                    <a:lnTo>
                      <a:pt x="157" y="103"/>
                    </a:lnTo>
                    <a:lnTo>
                      <a:pt x="161" y="94"/>
                    </a:lnTo>
                    <a:lnTo>
                      <a:pt x="165" y="86"/>
                    </a:lnTo>
                    <a:lnTo>
                      <a:pt x="170" y="78"/>
                    </a:lnTo>
                    <a:lnTo>
                      <a:pt x="173" y="68"/>
                    </a:lnTo>
                    <a:lnTo>
                      <a:pt x="174" y="60"/>
                    </a:lnTo>
                    <a:lnTo>
                      <a:pt x="176" y="50"/>
                    </a:lnTo>
                    <a:lnTo>
                      <a:pt x="176" y="42"/>
                    </a:lnTo>
                    <a:lnTo>
                      <a:pt x="175" y="34"/>
                    </a:lnTo>
                    <a:lnTo>
                      <a:pt x="174" y="26"/>
                    </a:lnTo>
                    <a:lnTo>
                      <a:pt x="172" y="20"/>
                    </a:lnTo>
                    <a:lnTo>
                      <a:pt x="168" y="13"/>
                    </a:lnTo>
                    <a:lnTo>
                      <a:pt x="164" y="9"/>
                    </a:lnTo>
                    <a:lnTo>
                      <a:pt x="160" y="5"/>
                    </a:lnTo>
                    <a:lnTo>
                      <a:pt x="155" y="2"/>
                    </a:lnTo>
                    <a:lnTo>
                      <a:pt x="148" y="1"/>
                    </a:lnTo>
                    <a:lnTo>
                      <a:pt x="142" y="0"/>
                    </a:lnTo>
                    <a:lnTo>
                      <a:pt x="82" y="0"/>
                    </a:lnTo>
                    <a:lnTo>
                      <a:pt x="0" y="308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435" name="Line 2035"/>
              <p:cNvSpPr>
                <a:spLocks noChangeShapeType="1"/>
              </p:cNvSpPr>
              <p:nvPr/>
            </p:nvSpPr>
            <p:spPr bwMode="auto">
              <a:xfrm flipV="1">
                <a:off x="4636" y="1167"/>
                <a:ext cx="89" cy="15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436" name="Freeform 2036"/>
              <p:cNvSpPr>
                <a:spLocks/>
              </p:cNvSpPr>
              <p:nvPr/>
            </p:nvSpPr>
            <p:spPr bwMode="auto">
              <a:xfrm>
                <a:off x="4753" y="1167"/>
                <a:ext cx="32" cy="29"/>
              </a:xfrm>
              <a:custGeom>
                <a:avLst/>
                <a:gdLst>
                  <a:gd name="T0" fmla="*/ 63 w 63"/>
                  <a:gd name="T1" fmla="*/ 0 h 51"/>
                  <a:gd name="T2" fmla="*/ 56 w 63"/>
                  <a:gd name="T3" fmla="*/ 0 h 51"/>
                  <a:gd name="T4" fmla="*/ 49 w 63"/>
                  <a:gd name="T5" fmla="*/ 2 h 51"/>
                  <a:gd name="T6" fmla="*/ 43 w 63"/>
                  <a:gd name="T7" fmla="*/ 5 h 51"/>
                  <a:gd name="T8" fmla="*/ 35 w 63"/>
                  <a:gd name="T9" fmla="*/ 9 h 51"/>
                  <a:gd name="T10" fmla="*/ 29 w 63"/>
                  <a:gd name="T11" fmla="*/ 13 h 51"/>
                  <a:gd name="T12" fmla="*/ 23 w 63"/>
                  <a:gd name="T13" fmla="*/ 20 h 51"/>
                  <a:gd name="T14" fmla="*/ 16 w 63"/>
                  <a:gd name="T15" fmla="*/ 27 h 51"/>
                  <a:gd name="T16" fmla="*/ 10 w 63"/>
                  <a:gd name="T17" fmla="*/ 34 h 51"/>
                  <a:gd name="T18" fmla="*/ 6 w 63"/>
                  <a:gd name="T19" fmla="*/ 43 h 51"/>
                  <a:gd name="T20" fmla="*/ 0 w 63"/>
                  <a:gd name="T21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3" h="51">
                    <a:moveTo>
                      <a:pt x="63" y="0"/>
                    </a:moveTo>
                    <a:lnTo>
                      <a:pt x="56" y="0"/>
                    </a:lnTo>
                    <a:lnTo>
                      <a:pt x="49" y="2"/>
                    </a:lnTo>
                    <a:lnTo>
                      <a:pt x="43" y="5"/>
                    </a:lnTo>
                    <a:lnTo>
                      <a:pt x="35" y="9"/>
                    </a:lnTo>
                    <a:lnTo>
                      <a:pt x="29" y="13"/>
                    </a:lnTo>
                    <a:lnTo>
                      <a:pt x="23" y="20"/>
                    </a:lnTo>
                    <a:lnTo>
                      <a:pt x="16" y="27"/>
                    </a:lnTo>
                    <a:lnTo>
                      <a:pt x="10" y="34"/>
                    </a:lnTo>
                    <a:lnTo>
                      <a:pt x="6" y="43"/>
                    </a:lnTo>
                    <a:lnTo>
                      <a:pt x="0" y="51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437" name="Freeform 2037"/>
              <p:cNvSpPr>
                <a:spLocks/>
              </p:cNvSpPr>
              <p:nvPr/>
            </p:nvSpPr>
            <p:spPr bwMode="auto">
              <a:xfrm>
                <a:off x="4785" y="1167"/>
                <a:ext cx="18" cy="54"/>
              </a:xfrm>
              <a:custGeom>
                <a:avLst/>
                <a:gdLst>
                  <a:gd name="T0" fmla="*/ 12 w 32"/>
                  <a:gd name="T1" fmla="*/ 104 h 104"/>
                  <a:gd name="T2" fmla="*/ 17 w 32"/>
                  <a:gd name="T3" fmla="*/ 97 h 104"/>
                  <a:gd name="T4" fmla="*/ 22 w 32"/>
                  <a:gd name="T5" fmla="*/ 88 h 104"/>
                  <a:gd name="T6" fmla="*/ 26 w 32"/>
                  <a:gd name="T7" fmla="*/ 79 h 104"/>
                  <a:gd name="T8" fmla="*/ 29 w 32"/>
                  <a:gd name="T9" fmla="*/ 70 h 104"/>
                  <a:gd name="T10" fmla="*/ 31 w 32"/>
                  <a:gd name="T11" fmla="*/ 61 h 104"/>
                  <a:gd name="T12" fmla="*/ 32 w 32"/>
                  <a:gd name="T13" fmla="*/ 51 h 104"/>
                  <a:gd name="T14" fmla="*/ 32 w 32"/>
                  <a:gd name="T15" fmla="*/ 43 h 104"/>
                  <a:gd name="T16" fmla="*/ 32 w 32"/>
                  <a:gd name="T17" fmla="*/ 34 h 104"/>
                  <a:gd name="T18" fmla="*/ 31 w 32"/>
                  <a:gd name="T19" fmla="*/ 27 h 104"/>
                  <a:gd name="T20" fmla="*/ 28 w 32"/>
                  <a:gd name="T21" fmla="*/ 20 h 104"/>
                  <a:gd name="T22" fmla="*/ 25 w 32"/>
                  <a:gd name="T23" fmla="*/ 14 h 104"/>
                  <a:gd name="T24" fmla="*/ 22 w 32"/>
                  <a:gd name="T25" fmla="*/ 9 h 104"/>
                  <a:gd name="T26" fmla="*/ 16 w 32"/>
                  <a:gd name="T27" fmla="*/ 5 h 104"/>
                  <a:gd name="T28" fmla="*/ 11 w 32"/>
                  <a:gd name="T29" fmla="*/ 2 h 104"/>
                  <a:gd name="T30" fmla="*/ 6 w 32"/>
                  <a:gd name="T31" fmla="*/ 0 h 104"/>
                  <a:gd name="T32" fmla="*/ 0 w 32"/>
                  <a:gd name="T33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104">
                    <a:moveTo>
                      <a:pt x="12" y="104"/>
                    </a:moveTo>
                    <a:lnTo>
                      <a:pt x="17" y="97"/>
                    </a:lnTo>
                    <a:lnTo>
                      <a:pt x="22" y="88"/>
                    </a:lnTo>
                    <a:lnTo>
                      <a:pt x="26" y="79"/>
                    </a:lnTo>
                    <a:lnTo>
                      <a:pt x="29" y="70"/>
                    </a:lnTo>
                    <a:lnTo>
                      <a:pt x="31" y="61"/>
                    </a:lnTo>
                    <a:lnTo>
                      <a:pt x="32" y="51"/>
                    </a:lnTo>
                    <a:lnTo>
                      <a:pt x="32" y="43"/>
                    </a:lnTo>
                    <a:lnTo>
                      <a:pt x="32" y="34"/>
                    </a:lnTo>
                    <a:lnTo>
                      <a:pt x="31" y="27"/>
                    </a:lnTo>
                    <a:lnTo>
                      <a:pt x="28" y="20"/>
                    </a:lnTo>
                    <a:lnTo>
                      <a:pt x="25" y="14"/>
                    </a:lnTo>
                    <a:lnTo>
                      <a:pt x="22" y="9"/>
                    </a:lnTo>
                    <a:lnTo>
                      <a:pt x="16" y="5"/>
                    </a:lnTo>
                    <a:lnTo>
                      <a:pt x="11" y="2"/>
                    </a:lnTo>
                    <a:lnTo>
                      <a:pt x="6" y="0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438" name="Freeform 2038"/>
              <p:cNvSpPr>
                <a:spLocks/>
              </p:cNvSpPr>
              <p:nvPr/>
            </p:nvSpPr>
            <p:spPr bwMode="auto">
              <a:xfrm>
                <a:off x="4721" y="1221"/>
                <a:ext cx="72" cy="103"/>
              </a:xfrm>
              <a:custGeom>
                <a:avLst/>
                <a:gdLst>
                  <a:gd name="T0" fmla="*/ 143 w 143"/>
                  <a:gd name="T1" fmla="*/ 0 h 204"/>
                  <a:gd name="T2" fmla="*/ 0 w 143"/>
                  <a:gd name="T3" fmla="*/ 204 h 204"/>
                  <a:gd name="T4" fmla="*/ 96 w 143"/>
                  <a:gd name="T5" fmla="*/ 204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3" h="204">
                    <a:moveTo>
                      <a:pt x="143" y="0"/>
                    </a:moveTo>
                    <a:lnTo>
                      <a:pt x="0" y="204"/>
                    </a:lnTo>
                    <a:lnTo>
                      <a:pt x="96" y="204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232439" name="Group 2039"/>
            <p:cNvGrpSpPr>
              <a:grpSpLocks/>
            </p:cNvGrpSpPr>
            <p:nvPr/>
          </p:nvGrpSpPr>
          <p:grpSpPr bwMode="auto">
            <a:xfrm>
              <a:off x="4166" y="1908"/>
              <a:ext cx="630" cy="0"/>
              <a:chOff x="4166" y="1908"/>
              <a:chExt cx="630" cy="0"/>
            </a:xfrm>
          </p:grpSpPr>
          <p:sp>
            <p:nvSpPr>
              <p:cNvPr id="232440" name="Line 2040"/>
              <p:cNvSpPr>
                <a:spLocks noChangeShapeType="1"/>
              </p:cNvSpPr>
              <p:nvPr/>
            </p:nvSpPr>
            <p:spPr bwMode="auto">
              <a:xfrm>
                <a:off x="4166" y="1908"/>
                <a:ext cx="24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441" name="Line 2041"/>
              <p:cNvSpPr>
                <a:spLocks noChangeShapeType="1"/>
              </p:cNvSpPr>
              <p:nvPr/>
            </p:nvSpPr>
            <p:spPr bwMode="auto">
              <a:xfrm>
                <a:off x="4550" y="1908"/>
                <a:ext cx="246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442" name="Line 2042"/>
              <p:cNvSpPr>
                <a:spLocks noChangeShapeType="1"/>
              </p:cNvSpPr>
              <p:nvPr/>
            </p:nvSpPr>
            <p:spPr bwMode="auto">
              <a:xfrm>
                <a:off x="4461" y="1908"/>
                <a:ext cx="39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232443" name="Group 2043"/>
            <p:cNvGrpSpPr>
              <a:grpSpLocks/>
            </p:cNvGrpSpPr>
            <p:nvPr/>
          </p:nvGrpSpPr>
          <p:grpSpPr bwMode="auto">
            <a:xfrm>
              <a:off x="4483" y="1609"/>
              <a:ext cx="0" cy="616"/>
              <a:chOff x="4483" y="1609"/>
              <a:chExt cx="0" cy="616"/>
            </a:xfrm>
          </p:grpSpPr>
          <p:sp>
            <p:nvSpPr>
              <p:cNvPr id="232444" name="Line 2044"/>
              <p:cNvSpPr>
                <a:spLocks noChangeShapeType="1"/>
              </p:cNvSpPr>
              <p:nvPr/>
            </p:nvSpPr>
            <p:spPr bwMode="auto">
              <a:xfrm>
                <a:off x="4483" y="1609"/>
                <a:ext cx="0" cy="23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445" name="Line 2045"/>
              <p:cNvSpPr>
                <a:spLocks noChangeShapeType="1"/>
              </p:cNvSpPr>
              <p:nvPr/>
            </p:nvSpPr>
            <p:spPr bwMode="auto">
              <a:xfrm>
                <a:off x="4483" y="1897"/>
                <a:ext cx="0" cy="4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2446" name="Line 2046"/>
              <p:cNvSpPr>
                <a:spLocks noChangeShapeType="1"/>
              </p:cNvSpPr>
              <p:nvPr/>
            </p:nvSpPr>
            <p:spPr bwMode="auto">
              <a:xfrm>
                <a:off x="4483" y="1990"/>
                <a:ext cx="0" cy="23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232447" name="Freeform 2047"/>
            <p:cNvSpPr>
              <a:spLocks/>
            </p:cNvSpPr>
            <p:nvPr/>
          </p:nvSpPr>
          <p:spPr bwMode="auto">
            <a:xfrm>
              <a:off x="4284" y="1710"/>
              <a:ext cx="395" cy="395"/>
            </a:xfrm>
            <a:custGeom>
              <a:avLst/>
              <a:gdLst>
                <a:gd name="T0" fmla="*/ 958 w 958"/>
                <a:gd name="T1" fmla="*/ 452 h 959"/>
                <a:gd name="T2" fmla="*/ 951 w 958"/>
                <a:gd name="T3" fmla="*/ 396 h 959"/>
                <a:gd name="T4" fmla="*/ 938 w 958"/>
                <a:gd name="T5" fmla="*/ 342 h 959"/>
                <a:gd name="T6" fmla="*/ 919 w 958"/>
                <a:gd name="T7" fmla="*/ 290 h 959"/>
                <a:gd name="T8" fmla="*/ 894 w 958"/>
                <a:gd name="T9" fmla="*/ 240 h 959"/>
                <a:gd name="T10" fmla="*/ 863 w 958"/>
                <a:gd name="T11" fmla="*/ 193 h 959"/>
                <a:gd name="T12" fmla="*/ 828 w 958"/>
                <a:gd name="T13" fmla="*/ 151 h 959"/>
                <a:gd name="T14" fmla="*/ 788 w 958"/>
                <a:gd name="T15" fmla="*/ 112 h 959"/>
                <a:gd name="T16" fmla="*/ 742 w 958"/>
                <a:gd name="T17" fmla="*/ 79 h 959"/>
                <a:gd name="T18" fmla="*/ 694 w 958"/>
                <a:gd name="T19" fmla="*/ 51 h 959"/>
                <a:gd name="T20" fmla="*/ 643 w 958"/>
                <a:gd name="T21" fmla="*/ 29 h 959"/>
                <a:gd name="T22" fmla="*/ 590 w 958"/>
                <a:gd name="T23" fmla="*/ 13 h 959"/>
                <a:gd name="T24" fmla="*/ 535 w 958"/>
                <a:gd name="T25" fmla="*/ 3 h 959"/>
                <a:gd name="T26" fmla="*/ 479 w 958"/>
                <a:gd name="T27" fmla="*/ 0 h 959"/>
                <a:gd name="T28" fmla="*/ 424 w 958"/>
                <a:gd name="T29" fmla="*/ 3 h 959"/>
                <a:gd name="T30" fmla="*/ 369 w 958"/>
                <a:gd name="T31" fmla="*/ 13 h 959"/>
                <a:gd name="T32" fmla="*/ 315 w 958"/>
                <a:gd name="T33" fmla="*/ 29 h 959"/>
                <a:gd name="T34" fmla="*/ 265 w 958"/>
                <a:gd name="T35" fmla="*/ 51 h 959"/>
                <a:gd name="T36" fmla="*/ 216 w 958"/>
                <a:gd name="T37" fmla="*/ 79 h 959"/>
                <a:gd name="T38" fmla="*/ 172 w 958"/>
                <a:gd name="T39" fmla="*/ 112 h 959"/>
                <a:gd name="T40" fmla="*/ 131 w 958"/>
                <a:gd name="T41" fmla="*/ 151 h 959"/>
                <a:gd name="T42" fmla="*/ 95 w 958"/>
                <a:gd name="T43" fmla="*/ 193 h 959"/>
                <a:gd name="T44" fmla="*/ 65 w 958"/>
                <a:gd name="T45" fmla="*/ 240 h 959"/>
                <a:gd name="T46" fmla="*/ 39 w 958"/>
                <a:gd name="T47" fmla="*/ 290 h 959"/>
                <a:gd name="T48" fmla="*/ 20 w 958"/>
                <a:gd name="T49" fmla="*/ 342 h 959"/>
                <a:gd name="T50" fmla="*/ 8 w 958"/>
                <a:gd name="T51" fmla="*/ 396 h 959"/>
                <a:gd name="T52" fmla="*/ 1 w 958"/>
                <a:gd name="T53" fmla="*/ 452 h 959"/>
                <a:gd name="T54" fmla="*/ 1 w 958"/>
                <a:gd name="T55" fmla="*/ 508 h 959"/>
                <a:gd name="T56" fmla="*/ 8 w 958"/>
                <a:gd name="T57" fmla="*/ 562 h 959"/>
                <a:gd name="T58" fmla="*/ 20 w 958"/>
                <a:gd name="T59" fmla="*/ 617 h 959"/>
                <a:gd name="T60" fmla="*/ 39 w 958"/>
                <a:gd name="T61" fmla="*/ 670 h 959"/>
                <a:gd name="T62" fmla="*/ 65 w 958"/>
                <a:gd name="T63" fmla="*/ 719 h 959"/>
                <a:gd name="T64" fmla="*/ 95 w 958"/>
                <a:gd name="T65" fmla="*/ 765 h 959"/>
                <a:gd name="T66" fmla="*/ 131 w 958"/>
                <a:gd name="T67" fmla="*/ 809 h 959"/>
                <a:gd name="T68" fmla="*/ 172 w 958"/>
                <a:gd name="T69" fmla="*/ 847 h 959"/>
                <a:gd name="T70" fmla="*/ 216 w 958"/>
                <a:gd name="T71" fmla="*/ 880 h 959"/>
                <a:gd name="T72" fmla="*/ 265 w 958"/>
                <a:gd name="T73" fmla="*/ 908 h 959"/>
                <a:gd name="T74" fmla="*/ 315 w 958"/>
                <a:gd name="T75" fmla="*/ 930 h 959"/>
                <a:gd name="T76" fmla="*/ 369 w 958"/>
                <a:gd name="T77" fmla="*/ 946 h 959"/>
                <a:gd name="T78" fmla="*/ 424 w 958"/>
                <a:gd name="T79" fmla="*/ 956 h 959"/>
                <a:gd name="T80" fmla="*/ 479 w 958"/>
                <a:gd name="T81" fmla="*/ 959 h 959"/>
                <a:gd name="T82" fmla="*/ 535 w 958"/>
                <a:gd name="T83" fmla="*/ 956 h 959"/>
                <a:gd name="T84" fmla="*/ 590 w 958"/>
                <a:gd name="T85" fmla="*/ 946 h 959"/>
                <a:gd name="T86" fmla="*/ 643 w 958"/>
                <a:gd name="T87" fmla="*/ 930 h 959"/>
                <a:gd name="T88" fmla="*/ 694 w 958"/>
                <a:gd name="T89" fmla="*/ 908 h 959"/>
                <a:gd name="T90" fmla="*/ 742 w 958"/>
                <a:gd name="T91" fmla="*/ 880 h 959"/>
                <a:gd name="T92" fmla="*/ 788 w 958"/>
                <a:gd name="T93" fmla="*/ 847 h 959"/>
                <a:gd name="T94" fmla="*/ 828 w 958"/>
                <a:gd name="T95" fmla="*/ 809 h 959"/>
                <a:gd name="T96" fmla="*/ 863 w 958"/>
                <a:gd name="T97" fmla="*/ 765 h 959"/>
                <a:gd name="T98" fmla="*/ 894 w 958"/>
                <a:gd name="T99" fmla="*/ 719 h 959"/>
                <a:gd name="T100" fmla="*/ 919 w 958"/>
                <a:gd name="T101" fmla="*/ 670 h 959"/>
                <a:gd name="T102" fmla="*/ 938 w 958"/>
                <a:gd name="T103" fmla="*/ 617 h 959"/>
                <a:gd name="T104" fmla="*/ 951 w 958"/>
                <a:gd name="T105" fmla="*/ 562 h 959"/>
                <a:gd name="T106" fmla="*/ 958 w 958"/>
                <a:gd name="T107" fmla="*/ 508 h 9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58" h="959">
                  <a:moveTo>
                    <a:pt x="958" y="479"/>
                  </a:moveTo>
                  <a:lnTo>
                    <a:pt x="958" y="452"/>
                  </a:lnTo>
                  <a:lnTo>
                    <a:pt x="955" y="424"/>
                  </a:lnTo>
                  <a:lnTo>
                    <a:pt x="951" y="396"/>
                  </a:lnTo>
                  <a:lnTo>
                    <a:pt x="946" y="369"/>
                  </a:lnTo>
                  <a:lnTo>
                    <a:pt x="938" y="342"/>
                  </a:lnTo>
                  <a:lnTo>
                    <a:pt x="930" y="316"/>
                  </a:lnTo>
                  <a:lnTo>
                    <a:pt x="919" y="290"/>
                  </a:lnTo>
                  <a:lnTo>
                    <a:pt x="908" y="264"/>
                  </a:lnTo>
                  <a:lnTo>
                    <a:pt x="894" y="240"/>
                  </a:lnTo>
                  <a:lnTo>
                    <a:pt x="879" y="216"/>
                  </a:lnTo>
                  <a:lnTo>
                    <a:pt x="863" y="193"/>
                  </a:lnTo>
                  <a:lnTo>
                    <a:pt x="847" y="172"/>
                  </a:lnTo>
                  <a:lnTo>
                    <a:pt x="828" y="151"/>
                  </a:lnTo>
                  <a:lnTo>
                    <a:pt x="808" y="131"/>
                  </a:lnTo>
                  <a:lnTo>
                    <a:pt x="788" y="112"/>
                  </a:lnTo>
                  <a:lnTo>
                    <a:pt x="766" y="95"/>
                  </a:lnTo>
                  <a:lnTo>
                    <a:pt x="742" y="79"/>
                  </a:lnTo>
                  <a:lnTo>
                    <a:pt x="719" y="64"/>
                  </a:lnTo>
                  <a:lnTo>
                    <a:pt x="694" y="51"/>
                  </a:lnTo>
                  <a:lnTo>
                    <a:pt x="669" y="39"/>
                  </a:lnTo>
                  <a:lnTo>
                    <a:pt x="643" y="29"/>
                  </a:lnTo>
                  <a:lnTo>
                    <a:pt x="617" y="20"/>
                  </a:lnTo>
                  <a:lnTo>
                    <a:pt x="590" y="13"/>
                  </a:lnTo>
                  <a:lnTo>
                    <a:pt x="562" y="8"/>
                  </a:lnTo>
                  <a:lnTo>
                    <a:pt x="535" y="3"/>
                  </a:lnTo>
                  <a:lnTo>
                    <a:pt x="508" y="1"/>
                  </a:lnTo>
                  <a:lnTo>
                    <a:pt x="479" y="0"/>
                  </a:lnTo>
                  <a:lnTo>
                    <a:pt x="452" y="1"/>
                  </a:lnTo>
                  <a:lnTo>
                    <a:pt x="424" y="3"/>
                  </a:lnTo>
                  <a:lnTo>
                    <a:pt x="396" y="8"/>
                  </a:lnTo>
                  <a:lnTo>
                    <a:pt x="369" y="13"/>
                  </a:lnTo>
                  <a:lnTo>
                    <a:pt x="342" y="20"/>
                  </a:lnTo>
                  <a:lnTo>
                    <a:pt x="315" y="29"/>
                  </a:lnTo>
                  <a:lnTo>
                    <a:pt x="290" y="39"/>
                  </a:lnTo>
                  <a:lnTo>
                    <a:pt x="265" y="51"/>
                  </a:lnTo>
                  <a:lnTo>
                    <a:pt x="240" y="64"/>
                  </a:lnTo>
                  <a:lnTo>
                    <a:pt x="216" y="79"/>
                  </a:lnTo>
                  <a:lnTo>
                    <a:pt x="193" y="95"/>
                  </a:lnTo>
                  <a:lnTo>
                    <a:pt x="172" y="112"/>
                  </a:lnTo>
                  <a:lnTo>
                    <a:pt x="151" y="131"/>
                  </a:lnTo>
                  <a:lnTo>
                    <a:pt x="131" y="151"/>
                  </a:lnTo>
                  <a:lnTo>
                    <a:pt x="112" y="172"/>
                  </a:lnTo>
                  <a:lnTo>
                    <a:pt x="95" y="193"/>
                  </a:lnTo>
                  <a:lnTo>
                    <a:pt x="79" y="216"/>
                  </a:lnTo>
                  <a:lnTo>
                    <a:pt x="65" y="240"/>
                  </a:lnTo>
                  <a:lnTo>
                    <a:pt x="51" y="264"/>
                  </a:lnTo>
                  <a:lnTo>
                    <a:pt x="39" y="290"/>
                  </a:lnTo>
                  <a:lnTo>
                    <a:pt x="29" y="316"/>
                  </a:lnTo>
                  <a:lnTo>
                    <a:pt x="20" y="342"/>
                  </a:lnTo>
                  <a:lnTo>
                    <a:pt x="13" y="369"/>
                  </a:lnTo>
                  <a:lnTo>
                    <a:pt x="8" y="396"/>
                  </a:lnTo>
                  <a:lnTo>
                    <a:pt x="4" y="424"/>
                  </a:lnTo>
                  <a:lnTo>
                    <a:pt x="1" y="452"/>
                  </a:lnTo>
                  <a:lnTo>
                    <a:pt x="0" y="479"/>
                  </a:lnTo>
                  <a:lnTo>
                    <a:pt x="1" y="508"/>
                  </a:lnTo>
                  <a:lnTo>
                    <a:pt x="4" y="535"/>
                  </a:lnTo>
                  <a:lnTo>
                    <a:pt x="8" y="562"/>
                  </a:lnTo>
                  <a:lnTo>
                    <a:pt x="13" y="590"/>
                  </a:lnTo>
                  <a:lnTo>
                    <a:pt x="20" y="617"/>
                  </a:lnTo>
                  <a:lnTo>
                    <a:pt x="29" y="643"/>
                  </a:lnTo>
                  <a:lnTo>
                    <a:pt x="39" y="670"/>
                  </a:lnTo>
                  <a:lnTo>
                    <a:pt x="51" y="695"/>
                  </a:lnTo>
                  <a:lnTo>
                    <a:pt x="65" y="719"/>
                  </a:lnTo>
                  <a:lnTo>
                    <a:pt x="79" y="743"/>
                  </a:lnTo>
                  <a:lnTo>
                    <a:pt x="95" y="765"/>
                  </a:lnTo>
                  <a:lnTo>
                    <a:pt x="112" y="788"/>
                  </a:lnTo>
                  <a:lnTo>
                    <a:pt x="131" y="809"/>
                  </a:lnTo>
                  <a:lnTo>
                    <a:pt x="151" y="829"/>
                  </a:lnTo>
                  <a:lnTo>
                    <a:pt x="172" y="847"/>
                  </a:lnTo>
                  <a:lnTo>
                    <a:pt x="193" y="864"/>
                  </a:lnTo>
                  <a:lnTo>
                    <a:pt x="216" y="880"/>
                  </a:lnTo>
                  <a:lnTo>
                    <a:pt x="240" y="895"/>
                  </a:lnTo>
                  <a:lnTo>
                    <a:pt x="265" y="908"/>
                  </a:lnTo>
                  <a:lnTo>
                    <a:pt x="290" y="920"/>
                  </a:lnTo>
                  <a:lnTo>
                    <a:pt x="315" y="930"/>
                  </a:lnTo>
                  <a:lnTo>
                    <a:pt x="342" y="939"/>
                  </a:lnTo>
                  <a:lnTo>
                    <a:pt x="369" y="946"/>
                  </a:lnTo>
                  <a:lnTo>
                    <a:pt x="396" y="952"/>
                  </a:lnTo>
                  <a:lnTo>
                    <a:pt x="424" y="956"/>
                  </a:lnTo>
                  <a:lnTo>
                    <a:pt x="452" y="958"/>
                  </a:lnTo>
                  <a:lnTo>
                    <a:pt x="479" y="959"/>
                  </a:lnTo>
                  <a:lnTo>
                    <a:pt x="508" y="958"/>
                  </a:lnTo>
                  <a:lnTo>
                    <a:pt x="535" y="956"/>
                  </a:lnTo>
                  <a:lnTo>
                    <a:pt x="562" y="952"/>
                  </a:lnTo>
                  <a:lnTo>
                    <a:pt x="590" y="946"/>
                  </a:lnTo>
                  <a:lnTo>
                    <a:pt x="617" y="939"/>
                  </a:lnTo>
                  <a:lnTo>
                    <a:pt x="643" y="930"/>
                  </a:lnTo>
                  <a:lnTo>
                    <a:pt x="669" y="920"/>
                  </a:lnTo>
                  <a:lnTo>
                    <a:pt x="694" y="908"/>
                  </a:lnTo>
                  <a:lnTo>
                    <a:pt x="719" y="895"/>
                  </a:lnTo>
                  <a:lnTo>
                    <a:pt x="742" y="880"/>
                  </a:lnTo>
                  <a:lnTo>
                    <a:pt x="766" y="864"/>
                  </a:lnTo>
                  <a:lnTo>
                    <a:pt x="788" y="847"/>
                  </a:lnTo>
                  <a:lnTo>
                    <a:pt x="808" y="829"/>
                  </a:lnTo>
                  <a:lnTo>
                    <a:pt x="828" y="809"/>
                  </a:lnTo>
                  <a:lnTo>
                    <a:pt x="847" y="788"/>
                  </a:lnTo>
                  <a:lnTo>
                    <a:pt x="863" y="765"/>
                  </a:lnTo>
                  <a:lnTo>
                    <a:pt x="879" y="743"/>
                  </a:lnTo>
                  <a:lnTo>
                    <a:pt x="894" y="719"/>
                  </a:lnTo>
                  <a:lnTo>
                    <a:pt x="908" y="695"/>
                  </a:lnTo>
                  <a:lnTo>
                    <a:pt x="919" y="670"/>
                  </a:lnTo>
                  <a:lnTo>
                    <a:pt x="930" y="643"/>
                  </a:lnTo>
                  <a:lnTo>
                    <a:pt x="938" y="617"/>
                  </a:lnTo>
                  <a:lnTo>
                    <a:pt x="946" y="590"/>
                  </a:lnTo>
                  <a:lnTo>
                    <a:pt x="951" y="562"/>
                  </a:lnTo>
                  <a:lnTo>
                    <a:pt x="955" y="535"/>
                  </a:lnTo>
                  <a:lnTo>
                    <a:pt x="958" y="508"/>
                  </a:lnTo>
                  <a:lnTo>
                    <a:pt x="958" y="479"/>
                  </a:lnTo>
                  <a:close/>
                </a:path>
              </a:pathLst>
            </a:custGeom>
            <a:noFill/>
            <a:ln w="3810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grpSp>
          <p:nvGrpSpPr>
            <p:cNvPr id="340992" name="Group 2048"/>
            <p:cNvGrpSpPr>
              <a:grpSpLocks/>
            </p:cNvGrpSpPr>
            <p:nvPr/>
          </p:nvGrpSpPr>
          <p:grpSpPr bwMode="auto">
            <a:xfrm>
              <a:off x="3695" y="1710"/>
              <a:ext cx="788" cy="395"/>
              <a:chOff x="3695" y="1710"/>
              <a:chExt cx="788" cy="395"/>
            </a:xfrm>
          </p:grpSpPr>
          <p:sp>
            <p:nvSpPr>
              <p:cNvPr id="340993" name="Line 2049"/>
              <p:cNvSpPr>
                <a:spLocks noChangeShapeType="1"/>
              </p:cNvSpPr>
              <p:nvPr/>
            </p:nvSpPr>
            <p:spPr bwMode="auto">
              <a:xfrm flipH="1">
                <a:off x="3820" y="1710"/>
                <a:ext cx="66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40994" name="Line 2050"/>
              <p:cNvSpPr>
                <a:spLocks noChangeShapeType="1"/>
              </p:cNvSpPr>
              <p:nvPr/>
            </p:nvSpPr>
            <p:spPr bwMode="auto">
              <a:xfrm flipH="1">
                <a:off x="3820" y="2105"/>
                <a:ext cx="66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40995" name="Line 2051"/>
              <p:cNvSpPr>
                <a:spLocks noChangeShapeType="1"/>
              </p:cNvSpPr>
              <p:nvPr/>
            </p:nvSpPr>
            <p:spPr bwMode="auto">
              <a:xfrm>
                <a:off x="3888" y="1765"/>
                <a:ext cx="0" cy="28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40996" name="Freeform 2052"/>
              <p:cNvSpPr>
                <a:spLocks/>
              </p:cNvSpPr>
              <p:nvPr/>
            </p:nvSpPr>
            <p:spPr bwMode="auto">
              <a:xfrm>
                <a:off x="3870" y="1710"/>
                <a:ext cx="32" cy="103"/>
              </a:xfrm>
              <a:custGeom>
                <a:avLst/>
                <a:gdLst>
                  <a:gd name="T0" fmla="*/ 0 w 66"/>
                  <a:gd name="T1" fmla="*/ 198 h 198"/>
                  <a:gd name="T2" fmla="*/ 66 w 66"/>
                  <a:gd name="T3" fmla="*/ 198 h 198"/>
                  <a:gd name="T4" fmla="*/ 32 w 66"/>
                  <a:gd name="T5" fmla="*/ 0 h 198"/>
                  <a:gd name="T6" fmla="*/ 0 w 66"/>
                  <a:gd name="T7" fmla="*/ 198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6" h="198">
                    <a:moveTo>
                      <a:pt x="0" y="198"/>
                    </a:moveTo>
                    <a:lnTo>
                      <a:pt x="66" y="198"/>
                    </a:lnTo>
                    <a:lnTo>
                      <a:pt x="32" y="0"/>
                    </a:lnTo>
                    <a:lnTo>
                      <a:pt x="0" y="198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40997" name="Freeform 2053"/>
              <p:cNvSpPr>
                <a:spLocks/>
              </p:cNvSpPr>
              <p:nvPr/>
            </p:nvSpPr>
            <p:spPr bwMode="auto">
              <a:xfrm>
                <a:off x="3870" y="1710"/>
                <a:ext cx="32" cy="103"/>
              </a:xfrm>
              <a:custGeom>
                <a:avLst/>
                <a:gdLst>
                  <a:gd name="T0" fmla="*/ 0 w 66"/>
                  <a:gd name="T1" fmla="*/ 198 h 198"/>
                  <a:gd name="T2" fmla="*/ 66 w 66"/>
                  <a:gd name="T3" fmla="*/ 198 h 198"/>
                  <a:gd name="T4" fmla="*/ 32 w 66"/>
                  <a:gd name="T5" fmla="*/ 0 h 198"/>
                  <a:gd name="T6" fmla="*/ 0 w 66"/>
                  <a:gd name="T7" fmla="*/ 198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6" h="198">
                    <a:moveTo>
                      <a:pt x="0" y="198"/>
                    </a:moveTo>
                    <a:lnTo>
                      <a:pt x="66" y="198"/>
                    </a:lnTo>
                    <a:lnTo>
                      <a:pt x="32" y="0"/>
                    </a:lnTo>
                    <a:lnTo>
                      <a:pt x="0" y="198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40998" name="Freeform 2054"/>
              <p:cNvSpPr>
                <a:spLocks/>
              </p:cNvSpPr>
              <p:nvPr/>
            </p:nvSpPr>
            <p:spPr bwMode="auto">
              <a:xfrm>
                <a:off x="3870" y="2005"/>
                <a:ext cx="32" cy="100"/>
              </a:xfrm>
              <a:custGeom>
                <a:avLst/>
                <a:gdLst>
                  <a:gd name="T0" fmla="*/ 0 w 66"/>
                  <a:gd name="T1" fmla="*/ 0 h 198"/>
                  <a:gd name="T2" fmla="*/ 66 w 66"/>
                  <a:gd name="T3" fmla="*/ 0 h 198"/>
                  <a:gd name="T4" fmla="*/ 32 w 66"/>
                  <a:gd name="T5" fmla="*/ 198 h 198"/>
                  <a:gd name="T6" fmla="*/ 0 w 66"/>
                  <a:gd name="T7" fmla="*/ 0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6" h="198">
                    <a:moveTo>
                      <a:pt x="0" y="0"/>
                    </a:moveTo>
                    <a:lnTo>
                      <a:pt x="66" y="0"/>
                    </a:lnTo>
                    <a:lnTo>
                      <a:pt x="32" y="19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40999" name="Freeform 2055"/>
              <p:cNvSpPr>
                <a:spLocks/>
              </p:cNvSpPr>
              <p:nvPr/>
            </p:nvSpPr>
            <p:spPr bwMode="auto">
              <a:xfrm>
                <a:off x="3870" y="2005"/>
                <a:ext cx="32" cy="100"/>
              </a:xfrm>
              <a:custGeom>
                <a:avLst/>
                <a:gdLst>
                  <a:gd name="T0" fmla="*/ 0 w 66"/>
                  <a:gd name="T1" fmla="*/ 0 h 198"/>
                  <a:gd name="T2" fmla="*/ 66 w 66"/>
                  <a:gd name="T3" fmla="*/ 0 h 198"/>
                  <a:gd name="T4" fmla="*/ 32 w 66"/>
                  <a:gd name="T5" fmla="*/ 198 h 198"/>
                  <a:gd name="T6" fmla="*/ 0 w 66"/>
                  <a:gd name="T7" fmla="*/ 0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6" h="198">
                    <a:moveTo>
                      <a:pt x="0" y="0"/>
                    </a:moveTo>
                    <a:lnTo>
                      <a:pt x="66" y="0"/>
                    </a:lnTo>
                    <a:lnTo>
                      <a:pt x="32" y="19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41000" name="Freeform 2056"/>
              <p:cNvSpPr>
                <a:spLocks/>
              </p:cNvSpPr>
              <p:nvPr/>
            </p:nvSpPr>
            <p:spPr bwMode="auto">
              <a:xfrm>
                <a:off x="3695" y="1969"/>
                <a:ext cx="157" cy="81"/>
              </a:xfrm>
              <a:custGeom>
                <a:avLst/>
                <a:gdLst>
                  <a:gd name="T0" fmla="*/ 308 w 308"/>
                  <a:gd name="T1" fmla="*/ 155 h 155"/>
                  <a:gd name="T2" fmla="*/ 0 w 308"/>
                  <a:gd name="T3" fmla="*/ 0 h 155"/>
                  <a:gd name="T4" fmla="*/ 308 w 308"/>
                  <a:gd name="T5" fmla="*/ 11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8" h="155">
                    <a:moveTo>
                      <a:pt x="308" y="155"/>
                    </a:moveTo>
                    <a:lnTo>
                      <a:pt x="0" y="0"/>
                    </a:lnTo>
                    <a:lnTo>
                      <a:pt x="308" y="11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41001" name="Line 2057"/>
              <p:cNvSpPr>
                <a:spLocks noChangeShapeType="1"/>
              </p:cNvSpPr>
              <p:nvPr/>
            </p:nvSpPr>
            <p:spPr bwMode="auto">
              <a:xfrm>
                <a:off x="3806" y="1976"/>
                <a:ext cx="0" cy="4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41002" name="Line 2058"/>
              <p:cNvSpPr>
                <a:spLocks noChangeShapeType="1"/>
              </p:cNvSpPr>
              <p:nvPr/>
            </p:nvSpPr>
            <p:spPr bwMode="auto">
              <a:xfrm flipH="1" flipV="1">
                <a:off x="3695" y="1847"/>
                <a:ext cx="157" cy="9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41003" name="Freeform 2059"/>
              <p:cNvSpPr>
                <a:spLocks/>
              </p:cNvSpPr>
              <p:nvPr/>
            </p:nvSpPr>
            <p:spPr bwMode="auto">
              <a:xfrm>
                <a:off x="3695" y="1787"/>
                <a:ext cx="25" cy="32"/>
              </a:xfrm>
              <a:custGeom>
                <a:avLst/>
                <a:gdLst>
                  <a:gd name="T0" fmla="*/ 0 w 51"/>
                  <a:gd name="T1" fmla="*/ 0 h 62"/>
                  <a:gd name="T2" fmla="*/ 0 w 51"/>
                  <a:gd name="T3" fmla="*/ 8 h 62"/>
                  <a:gd name="T4" fmla="*/ 2 w 51"/>
                  <a:gd name="T5" fmla="*/ 14 h 62"/>
                  <a:gd name="T6" fmla="*/ 5 w 51"/>
                  <a:gd name="T7" fmla="*/ 21 h 62"/>
                  <a:gd name="T8" fmla="*/ 8 w 51"/>
                  <a:gd name="T9" fmla="*/ 28 h 62"/>
                  <a:gd name="T10" fmla="*/ 13 w 51"/>
                  <a:gd name="T11" fmla="*/ 35 h 62"/>
                  <a:gd name="T12" fmla="*/ 20 w 51"/>
                  <a:gd name="T13" fmla="*/ 41 h 62"/>
                  <a:gd name="T14" fmla="*/ 26 w 51"/>
                  <a:gd name="T15" fmla="*/ 48 h 62"/>
                  <a:gd name="T16" fmla="*/ 34 w 51"/>
                  <a:gd name="T17" fmla="*/ 53 h 62"/>
                  <a:gd name="T18" fmla="*/ 42 w 51"/>
                  <a:gd name="T19" fmla="*/ 58 h 62"/>
                  <a:gd name="T20" fmla="*/ 51 w 51"/>
                  <a:gd name="T21" fmla="*/ 6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1" h="62">
                    <a:moveTo>
                      <a:pt x="0" y="0"/>
                    </a:moveTo>
                    <a:lnTo>
                      <a:pt x="0" y="8"/>
                    </a:lnTo>
                    <a:lnTo>
                      <a:pt x="2" y="14"/>
                    </a:lnTo>
                    <a:lnTo>
                      <a:pt x="5" y="21"/>
                    </a:lnTo>
                    <a:lnTo>
                      <a:pt x="8" y="28"/>
                    </a:lnTo>
                    <a:lnTo>
                      <a:pt x="13" y="35"/>
                    </a:lnTo>
                    <a:lnTo>
                      <a:pt x="20" y="41"/>
                    </a:lnTo>
                    <a:lnTo>
                      <a:pt x="26" y="48"/>
                    </a:lnTo>
                    <a:lnTo>
                      <a:pt x="34" y="53"/>
                    </a:lnTo>
                    <a:lnTo>
                      <a:pt x="42" y="58"/>
                    </a:lnTo>
                    <a:lnTo>
                      <a:pt x="51" y="62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41004" name="Freeform 2060"/>
              <p:cNvSpPr>
                <a:spLocks/>
              </p:cNvSpPr>
              <p:nvPr/>
            </p:nvSpPr>
            <p:spPr bwMode="auto">
              <a:xfrm>
                <a:off x="3695" y="1769"/>
                <a:ext cx="54" cy="18"/>
              </a:xfrm>
              <a:custGeom>
                <a:avLst/>
                <a:gdLst>
                  <a:gd name="T0" fmla="*/ 104 w 104"/>
                  <a:gd name="T1" fmla="*/ 20 h 32"/>
                  <a:gd name="T2" fmla="*/ 95 w 104"/>
                  <a:gd name="T3" fmla="*/ 14 h 32"/>
                  <a:gd name="T4" fmla="*/ 87 w 104"/>
                  <a:gd name="T5" fmla="*/ 10 h 32"/>
                  <a:gd name="T6" fmla="*/ 79 w 104"/>
                  <a:gd name="T7" fmla="*/ 6 h 32"/>
                  <a:gd name="T8" fmla="*/ 69 w 104"/>
                  <a:gd name="T9" fmla="*/ 3 h 32"/>
                  <a:gd name="T10" fmla="*/ 61 w 104"/>
                  <a:gd name="T11" fmla="*/ 1 h 32"/>
                  <a:gd name="T12" fmla="*/ 51 w 104"/>
                  <a:gd name="T13" fmla="*/ 0 h 32"/>
                  <a:gd name="T14" fmla="*/ 43 w 104"/>
                  <a:gd name="T15" fmla="*/ 0 h 32"/>
                  <a:gd name="T16" fmla="*/ 34 w 104"/>
                  <a:gd name="T17" fmla="*/ 0 h 32"/>
                  <a:gd name="T18" fmla="*/ 27 w 104"/>
                  <a:gd name="T19" fmla="*/ 2 h 32"/>
                  <a:gd name="T20" fmla="*/ 20 w 104"/>
                  <a:gd name="T21" fmla="*/ 4 h 32"/>
                  <a:gd name="T22" fmla="*/ 13 w 104"/>
                  <a:gd name="T23" fmla="*/ 7 h 32"/>
                  <a:gd name="T24" fmla="*/ 9 w 104"/>
                  <a:gd name="T25" fmla="*/ 11 h 32"/>
                  <a:gd name="T26" fmla="*/ 5 w 104"/>
                  <a:gd name="T27" fmla="*/ 15 h 32"/>
                  <a:gd name="T28" fmla="*/ 2 w 104"/>
                  <a:gd name="T29" fmla="*/ 21 h 32"/>
                  <a:gd name="T30" fmla="*/ 0 w 104"/>
                  <a:gd name="T31" fmla="*/ 26 h 32"/>
                  <a:gd name="T32" fmla="*/ 0 w 104"/>
                  <a:gd name="T33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4" h="32">
                    <a:moveTo>
                      <a:pt x="104" y="20"/>
                    </a:moveTo>
                    <a:lnTo>
                      <a:pt x="95" y="14"/>
                    </a:lnTo>
                    <a:lnTo>
                      <a:pt x="87" y="10"/>
                    </a:lnTo>
                    <a:lnTo>
                      <a:pt x="79" y="6"/>
                    </a:lnTo>
                    <a:lnTo>
                      <a:pt x="69" y="3"/>
                    </a:lnTo>
                    <a:lnTo>
                      <a:pt x="61" y="1"/>
                    </a:lnTo>
                    <a:lnTo>
                      <a:pt x="51" y="0"/>
                    </a:lnTo>
                    <a:lnTo>
                      <a:pt x="43" y="0"/>
                    </a:lnTo>
                    <a:lnTo>
                      <a:pt x="34" y="0"/>
                    </a:lnTo>
                    <a:lnTo>
                      <a:pt x="27" y="2"/>
                    </a:lnTo>
                    <a:lnTo>
                      <a:pt x="20" y="4"/>
                    </a:lnTo>
                    <a:lnTo>
                      <a:pt x="13" y="7"/>
                    </a:lnTo>
                    <a:lnTo>
                      <a:pt x="9" y="11"/>
                    </a:lnTo>
                    <a:lnTo>
                      <a:pt x="5" y="15"/>
                    </a:lnTo>
                    <a:lnTo>
                      <a:pt x="2" y="21"/>
                    </a:lnTo>
                    <a:lnTo>
                      <a:pt x="0" y="26"/>
                    </a:lnTo>
                    <a:lnTo>
                      <a:pt x="0" y="32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41005" name="Freeform 2061"/>
              <p:cNvSpPr>
                <a:spLocks/>
              </p:cNvSpPr>
              <p:nvPr/>
            </p:nvSpPr>
            <p:spPr bwMode="auto">
              <a:xfrm>
                <a:off x="3749" y="1780"/>
                <a:ext cx="103" cy="75"/>
              </a:xfrm>
              <a:custGeom>
                <a:avLst/>
                <a:gdLst>
                  <a:gd name="T0" fmla="*/ 0 w 204"/>
                  <a:gd name="T1" fmla="*/ 0 h 144"/>
                  <a:gd name="T2" fmla="*/ 204 w 204"/>
                  <a:gd name="T3" fmla="*/ 144 h 144"/>
                  <a:gd name="T4" fmla="*/ 204 w 204"/>
                  <a:gd name="T5" fmla="*/ 47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4" h="144">
                    <a:moveTo>
                      <a:pt x="0" y="0"/>
                    </a:moveTo>
                    <a:lnTo>
                      <a:pt x="204" y="144"/>
                    </a:lnTo>
                    <a:lnTo>
                      <a:pt x="204" y="47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341006" name="Group 2062"/>
            <p:cNvGrpSpPr>
              <a:grpSpLocks/>
            </p:cNvGrpSpPr>
            <p:nvPr/>
          </p:nvGrpSpPr>
          <p:grpSpPr bwMode="auto">
            <a:xfrm>
              <a:off x="4483" y="1908"/>
              <a:ext cx="883" cy="862"/>
              <a:chOff x="4483" y="1908"/>
              <a:chExt cx="883" cy="862"/>
            </a:xfrm>
          </p:grpSpPr>
          <p:sp>
            <p:nvSpPr>
              <p:cNvPr id="341007" name="Line 2063"/>
              <p:cNvSpPr>
                <a:spLocks noChangeShapeType="1"/>
              </p:cNvSpPr>
              <p:nvPr/>
            </p:nvSpPr>
            <p:spPr bwMode="auto">
              <a:xfrm>
                <a:off x="4483" y="1908"/>
                <a:ext cx="883" cy="51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41008" name="Line 2064"/>
              <p:cNvSpPr>
                <a:spLocks noChangeShapeType="1"/>
              </p:cNvSpPr>
              <p:nvPr/>
            </p:nvSpPr>
            <p:spPr bwMode="auto">
              <a:xfrm>
                <a:off x="4483" y="2225"/>
                <a:ext cx="0" cy="54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41009" name="Freeform 2065"/>
              <p:cNvSpPr>
                <a:spLocks/>
              </p:cNvSpPr>
              <p:nvPr/>
            </p:nvSpPr>
            <p:spPr bwMode="auto">
              <a:xfrm>
                <a:off x="4582" y="2389"/>
                <a:ext cx="531" cy="306"/>
              </a:xfrm>
              <a:custGeom>
                <a:avLst/>
                <a:gdLst>
                  <a:gd name="T0" fmla="*/ 0 w 1042"/>
                  <a:gd name="T1" fmla="*/ 602 h 602"/>
                  <a:gd name="T2" fmla="*/ 49 w 1042"/>
                  <a:gd name="T3" fmla="*/ 595 h 602"/>
                  <a:gd name="T4" fmla="*/ 97 w 1042"/>
                  <a:gd name="T5" fmla="*/ 587 h 602"/>
                  <a:gd name="T6" fmla="*/ 146 w 1042"/>
                  <a:gd name="T7" fmla="*/ 576 h 602"/>
                  <a:gd name="T8" fmla="*/ 194 w 1042"/>
                  <a:gd name="T9" fmla="*/ 564 h 602"/>
                  <a:gd name="T10" fmla="*/ 241 w 1042"/>
                  <a:gd name="T11" fmla="*/ 552 h 602"/>
                  <a:gd name="T12" fmla="*/ 289 w 1042"/>
                  <a:gd name="T13" fmla="*/ 537 h 602"/>
                  <a:gd name="T14" fmla="*/ 335 w 1042"/>
                  <a:gd name="T15" fmla="*/ 520 h 602"/>
                  <a:gd name="T16" fmla="*/ 381 w 1042"/>
                  <a:gd name="T17" fmla="*/ 503 h 602"/>
                  <a:gd name="T18" fmla="*/ 428 w 1042"/>
                  <a:gd name="T19" fmla="*/ 484 h 602"/>
                  <a:gd name="T20" fmla="*/ 472 w 1042"/>
                  <a:gd name="T21" fmla="*/ 463 h 602"/>
                  <a:gd name="T22" fmla="*/ 516 w 1042"/>
                  <a:gd name="T23" fmla="*/ 441 h 602"/>
                  <a:gd name="T24" fmla="*/ 560 w 1042"/>
                  <a:gd name="T25" fmla="*/ 418 h 602"/>
                  <a:gd name="T26" fmla="*/ 602 w 1042"/>
                  <a:gd name="T27" fmla="*/ 393 h 602"/>
                  <a:gd name="T28" fmla="*/ 645 w 1042"/>
                  <a:gd name="T29" fmla="*/ 368 h 602"/>
                  <a:gd name="T30" fmla="*/ 686 w 1042"/>
                  <a:gd name="T31" fmla="*/ 340 h 602"/>
                  <a:gd name="T32" fmla="*/ 727 w 1042"/>
                  <a:gd name="T33" fmla="*/ 311 h 602"/>
                  <a:gd name="T34" fmla="*/ 766 w 1042"/>
                  <a:gd name="T35" fmla="*/ 281 h 602"/>
                  <a:gd name="T36" fmla="*/ 805 w 1042"/>
                  <a:gd name="T37" fmla="*/ 250 h 602"/>
                  <a:gd name="T38" fmla="*/ 841 w 1042"/>
                  <a:gd name="T39" fmla="*/ 217 h 602"/>
                  <a:gd name="T40" fmla="*/ 877 w 1042"/>
                  <a:gd name="T41" fmla="*/ 185 h 602"/>
                  <a:gd name="T42" fmla="*/ 913 w 1042"/>
                  <a:gd name="T43" fmla="*/ 150 h 602"/>
                  <a:gd name="T44" fmla="*/ 947 w 1042"/>
                  <a:gd name="T45" fmla="*/ 114 h 602"/>
                  <a:gd name="T46" fmla="*/ 980 w 1042"/>
                  <a:gd name="T47" fmla="*/ 77 h 602"/>
                  <a:gd name="T48" fmla="*/ 1012 w 1042"/>
                  <a:gd name="T49" fmla="*/ 39 h 602"/>
                  <a:gd name="T50" fmla="*/ 1042 w 1042"/>
                  <a:gd name="T51" fmla="*/ 0 h 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042" h="602">
                    <a:moveTo>
                      <a:pt x="0" y="602"/>
                    </a:moveTo>
                    <a:lnTo>
                      <a:pt x="49" y="595"/>
                    </a:lnTo>
                    <a:lnTo>
                      <a:pt x="97" y="587"/>
                    </a:lnTo>
                    <a:lnTo>
                      <a:pt x="146" y="576"/>
                    </a:lnTo>
                    <a:lnTo>
                      <a:pt x="194" y="564"/>
                    </a:lnTo>
                    <a:lnTo>
                      <a:pt x="241" y="552"/>
                    </a:lnTo>
                    <a:lnTo>
                      <a:pt x="289" y="537"/>
                    </a:lnTo>
                    <a:lnTo>
                      <a:pt x="335" y="520"/>
                    </a:lnTo>
                    <a:lnTo>
                      <a:pt x="381" y="503"/>
                    </a:lnTo>
                    <a:lnTo>
                      <a:pt x="428" y="484"/>
                    </a:lnTo>
                    <a:lnTo>
                      <a:pt x="472" y="463"/>
                    </a:lnTo>
                    <a:lnTo>
                      <a:pt x="516" y="441"/>
                    </a:lnTo>
                    <a:lnTo>
                      <a:pt x="560" y="418"/>
                    </a:lnTo>
                    <a:lnTo>
                      <a:pt x="602" y="393"/>
                    </a:lnTo>
                    <a:lnTo>
                      <a:pt x="645" y="368"/>
                    </a:lnTo>
                    <a:lnTo>
                      <a:pt x="686" y="340"/>
                    </a:lnTo>
                    <a:lnTo>
                      <a:pt x="727" y="311"/>
                    </a:lnTo>
                    <a:lnTo>
                      <a:pt x="766" y="281"/>
                    </a:lnTo>
                    <a:lnTo>
                      <a:pt x="805" y="250"/>
                    </a:lnTo>
                    <a:lnTo>
                      <a:pt x="841" y="217"/>
                    </a:lnTo>
                    <a:lnTo>
                      <a:pt x="877" y="185"/>
                    </a:lnTo>
                    <a:lnTo>
                      <a:pt x="913" y="150"/>
                    </a:lnTo>
                    <a:lnTo>
                      <a:pt x="947" y="114"/>
                    </a:lnTo>
                    <a:lnTo>
                      <a:pt x="980" y="77"/>
                    </a:lnTo>
                    <a:lnTo>
                      <a:pt x="1012" y="39"/>
                    </a:lnTo>
                    <a:lnTo>
                      <a:pt x="1042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41010" name="Freeform 2066"/>
              <p:cNvSpPr>
                <a:spLocks/>
              </p:cNvSpPr>
              <p:nvPr/>
            </p:nvSpPr>
            <p:spPr bwMode="auto">
              <a:xfrm>
                <a:off x="4483" y="2677"/>
                <a:ext cx="99" cy="36"/>
              </a:xfrm>
              <a:custGeom>
                <a:avLst/>
                <a:gdLst>
                  <a:gd name="T0" fmla="*/ 199 w 199"/>
                  <a:gd name="T1" fmla="*/ 65 h 65"/>
                  <a:gd name="T2" fmla="*/ 195 w 199"/>
                  <a:gd name="T3" fmla="*/ 0 h 65"/>
                  <a:gd name="T4" fmla="*/ 0 w 199"/>
                  <a:gd name="T5" fmla="*/ 45 h 65"/>
                  <a:gd name="T6" fmla="*/ 199 w 199"/>
                  <a:gd name="T7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9" h="65">
                    <a:moveTo>
                      <a:pt x="199" y="65"/>
                    </a:moveTo>
                    <a:lnTo>
                      <a:pt x="195" y="0"/>
                    </a:lnTo>
                    <a:lnTo>
                      <a:pt x="0" y="45"/>
                    </a:lnTo>
                    <a:lnTo>
                      <a:pt x="199" y="65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41011" name="Freeform 2067"/>
              <p:cNvSpPr>
                <a:spLocks/>
              </p:cNvSpPr>
              <p:nvPr/>
            </p:nvSpPr>
            <p:spPr bwMode="auto">
              <a:xfrm>
                <a:off x="4483" y="2677"/>
                <a:ext cx="99" cy="36"/>
              </a:xfrm>
              <a:custGeom>
                <a:avLst/>
                <a:gdLst>
                  <a:gd name="T0" fmla="*/ 199 w 199"/>
                  <a:gd name="T1" fmla="*/ 65 h 65"/>
                  <a:gd name="T2" fmla="*/ 195 w 199"/>
                  <a:gd name="T3" fmla="*/ 0 h 65"/>
                  <a:gd name="T4" fmla="*/ 0 w 199"/>
                  <a:gd name="T5" fmla="*/ 45 h 65"/>
                  <a:gd name="T6" fmla="*/ 199 w 199"/>
                  <a:gd name="T7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9" h="65">
                    <a:moveTo>
                      <a:pt x="199" y="65"/>
                    </a:moveTo>
                    <a:lnTo>
                      <a:pt x="195" y="0"/>
                    </a:lnTo>
                    <a:lnTo>
                      <a:pt x="0" y="45"/>
                    </a:lnTo>
                    <a:lnTo>
                      <a:pt x="199" y="65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41012" name="Freeform 2068"/>
              <p:cNvSpPr>
                <a:spLocks/>
              </p:cNvSpPr>
              <p:nvPr/>
            </p:nvSpPr>
            <p:spPr bwMode="auto">
              <a:xfrm>
                <a:off x="5099" y="2303"/>
                <a:ext cx="68" cy="93"/>
              </a:xfrm>
              <a:custGeom>
                <a:avLst/>
                <a:gdLst>
                  <a:gd name="T0" fmla="*/ 0 w 137"/>
                  <a:gd name="T1" fmla="*/ 146 h 183"/>
                  <a:gd name="T2" fmla="*/ 55 w 137"/>
                  <a:gd name="T3" fmla="*/ 183 h 183"/>
                  <a:gd name="T4" fmla="*/ 137 w 137"/>
                  <a:gd name="T5" fmla="*/ 0 h 183"/>
                  <a:gd name="T6" fmla="*/ 0 w 137"/>
                  <a:gd name="T7" fmla="*/ 146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7" h="183">
                    <a:moveTo>
                      <a:pt x="0" y="146"/>
                    </a:moveTo>
                    <a:lnTo>
                      <a:pt x="55" y="183"/>
                    </a:lnTo>
                    <a:lnTo>
                      <a:pt x="137" y="0"/>
                    </a:lnTo>
                    <a:lnTo>
                      <a:pt x="0" y="146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41013" name="Freeform 2069"/>
              <p:cNvSpPr>
                <a:spLocks/>
              </p:cNvSpPr>
              <p:nvPr/>
            </p:nvSpPr>
            <p:spPr bwMode="auto">
              <a:xfrm>
                <a:off x="5099" y="2303"/>
                <a:ext cx="68" cy="93"/>
              </a:xfrm>
              <a:custGeom>
                <a:avLst/>
                <a:gdLst>
                  <a:gd name="T0" fmla="*/ 0 w 137"/>
                  <a:gd name="T1" fmla="*/ 146 h 183"/>
                  <a:gd name="T2" fmla="*/ 55 w 137"/>
                  <a:gd name="T3" fmla="*/ 183 h 183"/>
                  <a:gd name="T4" fmla="*/ 137 w 137"/>
                  <a:gd name="T5" fmla="*/ 0 h 183"/>
                  <a:gd name="T6" fmla="*/ 0 w 137"/>
                  <a:gd name="T7" fmla="*/ 146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7" h="183">
                    <a:moveTo>
                      <a:pt x="0" y="146"/>
                    </a:moveTo>
                    <a:lnTo>
                      <a:pt x="55" y="183"/>
                    </a:lnTo>
                    <a:lnTo>
                      <a:pt x="137" y="0"/>
                    </a:lnTo>
                    <a:lnTo>
                      <a:pt x="0" y="146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41014" name="Freeform 2070"/>
              <p:cNvSpPr>
                <a:spLocks/>
              </p:cNvSpPr>
              <p:nvPr/>
            </p:nvSpPr>
            <p:spPr bwMode="auto">
              <a:xfrm>
                <a:off x="4999" y="2574"/>
                <a:ext cx="71" cy="157"/>
              </a:xfrm>
              <a:custGeom>
                <a:avLst/>
                <a:gdLst>
                  <a:gd name="T0" fmla="*/ 140 w 140"/>
                  <a:gd name="T1" fmla="*/ 0 h 309"/>
                  <a:gd name="T2" fmla="*/ 130 w 140"/>
                  <a:gd name="T3" fmla="*/ 6 h 309"/>
                  <a:gd name="T4" fmla="*/ 119 w 140"/>
                  <a:gd name="T5" fmla="*/ 12 h 309"/>
                  <a:gd name="T6" fmla="*/ 110 w 140"/>
                  <a:gd name="T7" fmla="*/ 19 h 309"/>
                  <a:gd name="T8" fmla="*/ 99 w 140"/>
                  <a:gd name="T9" fmla="*/ 28 h 309"/>
                  <a:gd name="T10" fmla="*/ 90 w 140"/>
                  <a:gd name="T11" fmla="*/ 37 h 309"/>
                  <a:gd name="T12" fmla="*/ 80 w 140"/>
                  <a:gd name="T13" fmla="*/ 48 h 309"/>
                  <a:gd name="T14" fmla="*/ 72 w 140"/>
                  <a:gd name="T15" fmla="*/ 59 h 309"/>
                  <a:gd name="T16" fmla="*/ 63 w 140"/>
                  <a:gd name="T17" fmla="*/ 71 h 309"/>
                  <a:gd name="T18" fmla="*/ 55 w 140"/>
                  <a:gd name="T19" fmla="*/ 84 h 309"/>
                  <a:gd name="T20" fmla="*/ 49 w 140"/>
                  <a:gd name="T21" fmla="*/ 96 h 309"/>
                  <a:gd name="T22" fmla="*/ 42 w 140"/>
                  <a:gd name="T23" fmla="*/ 110 h 309"/>
                  <a:gd name="T24" fmla="*/ 36 w 140"/>
                  <a:gd name="T25" fmla="*/ 124 h 309"/>
                  <a:gd name="T26" fmla="*/ 32 w 140"/>
                  <a:gd name="T27" fmla="*/ 137 h 309"/>
                  <a:gd name="T28" fmla="*/ 4 w 140"/>
                  <a:gd name="T29" fmla="*/ 240 h 309"/>
                  <a:gd name="T30" fmla="*/ 2 w 140"/>
                  <a:gd name="T31" fmla="*/ 250 h 309"/>
                  <a:gd name="T32" fmla="*/ 1 w 140"/>
                  <a:gd name="T33" fmla="*/ 258 h 309"/>
                  <a:gd name="T34" fmla="*/ 0 w 140"/>
                  <a:gd name="T35" fmla="*/ 267 h 309"/>
                  <a:gd name="T36" fmla="*/ 1 w 140"/>
                  <a:gd name="T37" fmla="*/ 275 h 309"/>
                  <a:gd name="T38" fmla="*/ 3 w 140"/>
                  <a:gd name="T39" fmla="*/ 283 h 309"/>
                  <a:gd name="T40" fmla="*/ 6 w 140"/>
                  <a:gd name="T41" fmla="*/ 289 h 309"/>
                  <a:gd name="T42" fmla="*/ 9 w 140"/>
                  <a:gd name="T43" fmla="*/ 295 h 309"/>
                  <a:gd name="T44" fmla="*/ 12 w 140"/>
                  <a:gd name="T45" fmla="*/ 299 h 309"/>
                  <a:gd name="T46" fmla="*/ 17 w 140"/>
                  <a:gd name="T47" fmla="*/ 304 h 309"/>
                  <a:gd name="T48" fmla="*/ 22 w 140"/>
                  <a:gd name="T49" fmla="*/ 307 h 309"/>
                  <a:gd name="T50" fmla="*/ 28 w 140"/>
                  <a:gd name="T51" fmla="*/ 309 h 309"/>
                  <a:gd name="T52" fmla="*/ 34 w 140"/>
                  <a:gd name="T53" fmla="*/ 309 h 309"/>
                  <a:gd name="T54" fmla="*/ 40 w 140"/>
                  <a:gd name="T55" fmla="*/ 309 h 309"/>
                  <a:gd name="T56" fmla="*/ 47 w 140"/>
                  <a:gd name="T57" fmla="*/ 307 h 309"/>
                  <a:gd name="T58" fmla="*/ 54 w 140"/>
                  <a:gd name="T59" fmla="*/ 304 h 309"/>
                  <a:gd name="T60" fmla="*/ 60 w 140"/>
                  <a:gd name="T61" fmla="*/ 299 h 309"/>
                  <a:gd name="T62" fmla="*/ 67 w 140"/>
                  <a:gd name="T63" fmla="*/ 295 h 309"/>
                  <a:gd name="T64" fmla="*/ 73 w 140"/>
                  <a:gd name="T65" fmla="*/ 289 h 309"/>
                  <a:gd name="T66" fmla="*/ 79 w 140"/>
                  <a:gd name="T67" fmla="*/ 283 h 309"/>
                  <a:gd name="T68" fmla="*/ 84 w 140"/>
                  <a:gd name="T69" fmla="*/ 275 h 309"/>
                  <a:gd name="T70" fmla="*/ 90 w 140"/>
                  <a:gd name="T71" fmla="*/ 267 h 309"/>
                  <a:gd name="T72" fmla="*/ 94 w 140"/>
                  <a:gd name="T73" fmla="*/ 258 h 309"/>
                  <a:gd name="T74" fmla="*/ 97 w 140"/>
                  <a:gd name="T75" fmla="*/ 250 h 309"/>
                  <a:gd name="T76" fmla="*/ 100 w 140"/>
                  <a:gd name="T77" fmla="*/ 240 h 309"/>
                  <a:gd name="T78" fmla="*/ 110 w 140"/>
                  <a:gd name="T79" fmla="*/ 206 h 309"/>
                  <a:gd name="T80" fmla="*/ 112 w 140"/>
                  <a:gd name="T81" fmla="*/ 197 h 309"/>
                  <a:gd name="T82" fmla="*/ 114 w 140"/>
                  <a:gd name="T83" fmla="*/ 189 h 309"/>
                  <a:gd name="T84" fmla="*/ 115 w 140"/>
                  <a:gd name="T85" fmla="*/ 180 h 309"/>
                  <a:gd name="T86" fmla="*/ 115 w 140"/>
                  <a:gd name="T87" fmla="*/ 172 h 309"/>
                  <a:gd name="T88" fmla="*/ 114 w 140"/>
                  <a:gd name="T89" fmla="*/ 165 h 309"/>
                  <a:gd name="T90" fmla="*/ 112 w 140"/>
                  <a:gd name="T91" fmla="*/ 158 h 309"/>
                  <a:gd name="T92" fmla="*/ 110 w 140"/>
                  <a:gd name="T93" fmla="*/ 152 h 309"/>
                  <a:gd name="T94" fmla="*/ 107 w 140"/>
                  <a:gd name="T95" fmla="*/ 147 h 309"/>
                  <a:gd name="T96" fmla="*/ 102 w 140"/>
                  <a:gd name="T97" fmla="*/ 143 h 309"/>
                  <a:gd name="T98" fmla="*/ 97 w 140"/>
                  <a:gd name="T99" fmla="*/ 139 h 309"/>
                  <a:gd name="T100" fmla="*/ 92 w 140"/>
                  <a:gd name="T101" fmla="*/ 137 h 309"/>
                  <a:gd name="T102" fmla="*/ 85 w 140"/>
                  <a:gd name="T103" fmla="*/ 137 h 309"/>
                  <a:gd name="T104" fmla="*/ 79 w 140"/>
                  <a:gd name="T105" fmla="*/ 137 h 309"/>
                  <a:gd name="T106" fmla="*/ 32 w 140"/>
                  <a:gd name="T107" fmla="*/ 137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0" h="309">
                    <a:moveTo>
                      <a:pt x="140" y="0"/>
                    </a:moveTo>
                    <a:lnTo>
                      <a:pt x="130" y="6"/>
                    </a:lnTo>
                    <a:lnTo>
                      <a:pt x="119" y="12"/>
                    </a:lnTo>
                    <a:lnTo>
                      <a:pt x="110" y="19"/>
                    </a:lnTo>
                    <a:lnTo>
                      <a:pt x="99" y="28"/>
                    </a:lnTo>
                    <a:lnTo>
                      <a:pt x="90" y="37"/>
                    </a:lnTo>
                    <a:lnTo>
                      <a:pt x="80" y="48"/>
                    </a:lnTo>
                    <a:lnTo>
                      <a:pt x="72" y="59"/>
                    </a:lnTo>
                    <a:lnTo>
                      <a:pt x="63" y="71"/>
                    </a:lnTo>
                    <a:lnTo>
                      <a:pt x="55" y="84"/>
                    </a:lnTo>
                    <a:lnTo>
                      <a:pt x="49" y="96"/>
                    </a:lnTo>
                    <a:lnTo>
                      <a:pt x="42" y="110"/>
                    </a:lnTo>
                    <a:lnTo>
                      <a:pt x="36" y="124"/>
                    </a:lnTo>
                    <a:lnTo>
                      <a:pt x="32" y="137"/>
                    </a:lnTo>
                    <a:lnTo>
                      <a:pt x="4" y="240"/>
                    </a:lnTo>
                    <a:lnTo>
                      <a:pt x="2" y="250"/>
                    </a:lnTo>
                    <a:lnTo>
                      <a:pt x="1" y="258"/>
                    </a:lnTo>
                    <a:lnTo>
                      <a:pt x="0" y="267"/>
                    </a:lnTo>
                    <a:lnTo>
                      <a:pt x="1" y="275"/>
                    </a:lnTo>
                    <a:lnTo>
                      <a:pt x="3" y="283"/>
                    </a:lnTo>
                    <a:lnTo>
                      <a:pt x="6" y="289"/>
                    </a:lnTo>
                    <a:lnTo>
                      <a:pt x="9" y="295"/>
                    </a:lnTo>
                    <a:lnTo>
                      <a:pt x="12" y="299"/>
                    </a:lnTo>
                    <a:lnTo>
                      <a:pt x="17" y="304"/>
                    </a:lnTo>
                    <a:lnTo>
                      <a:pt x="22" y="307"/>
                    </a:lnTo>
                    <a:lnTo>
                      <a:pt x="28" y="309"/>
                    </a:lnTo>
                    <a:lnTo>
                      <a:pt x="34" y="309"/>
                    </a:lnTo>
                    <a:lnTo>
                      <a:pt x="40" y="309"/>
                    </a:lnTo>
                    <a:lnTo>
                      <a:pt x="47" y="307"/>
                    </a:lnTo>
                    <a:lnTo>
                      <a:pt x="54" y="304"/>
                    </a:lnTo>
                    <a:lnTo>
                      <a:pt x="60" y="299"/>
                    </a:lnTo>
                    <a:lnTo>
                      <a:pt x="67" y="295"/>
                    </a:lnTo>
                    <a:lnTo>
                      <a:pt x="73" y="289"/>
                    </a:lnTo>
                    <a:lnTo>
                      <a:pt x="79" y="283"/>
                    </a:lnTo>
                    <a:lnTo>
                      <a:pt x="84" y="275"/>
                    </a:lnTo>
                    <a:lnTo>
                      <a:pt x="90" y="267"/>
                    </a:lnTo>
                    <a:lnTo>
                      <a:pt x="94" y="258"/>
                    </a:lnTo>
                    <a:lnTo>
                      <a:pt x="97" y="250"/>
                    </a:lnTo>
                    <a:lnTo>
                      <a:pt x="100" y="240"/>
                    </a:lnTo>
                    <a:lnTo>
                      <a:pt x="110" y="206"/>
                    </a:lnTo>
                    <a:lnTo>
                      <a:pt x="112" y="197"/>
                    </a:lnTo>
                    <a:lnTo>
                      <a:pt x="114" y="189"/>
                    </a:lnTo>
                    <a:lnTo>
                      <a:pt x="115" y="180"/>
                    </a:lnTo>
                    <a:lnTo>
                      <a:pt x="115" y="172"/>
                    </a:lnTo>
                    <a:lnTo>
                      <a:pt x="114" y="165"/>
                    </a:lnTo>
                    <a:lnTo>
                      <a:pt x="112" y="158"/>
                    </a:lnTo>
                    <a:lnTo>
                      <a:pt x="110" y="152"/>
                    </a:lnTo>
                    <a:lnTo>
                      <a:pt x="107" y="147"/>
                    </a:lnTo>
                    <a:lnTo>
                      <a:pt x="102" y="143"/>
                    </a:lnTo>
                    <a:lnTo>
                      <a:pt x="97" y="139"/>
                    </a:lnTo>
                    <a:lnTo>
                      <a:pt x="92" y="137"/>
                    </a:lnTo>
                    <a:lnTo>
                      <a:pt x="85" y="137"/>
                    </a:lnTo>
                    <a:lnTo>
                      <a:pt x="79" y="137"/>
                    </a:lnTo>
                    <a:lnTo>
                      <a:pt x="32" y="137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41015" name="Freeform 2071"/>
              <p:cNvSpPr>
                <a:spLocks/>
              </p:cNvSpPr>
              <p:nvPr/>
            </p:nvSpPr>
            <p:spPr bwMode="auto">
              <a:xfrm>
                <a:off x="5088" y="2581"/>
                <a:ext cx="39" cy="143"/>
              </a:xfrm>
              <a:custGeom>
                <a:avLst/>
                <a:gdLst>
                  <a:gd name="T0" fmla="*/ 76 w 76"/>
                  <a:gd name="T1" fmla="*/ 0 h 275"/>
                  <a:gd name="T2" fmla="*/ 65 w 76"/>
                  <a:gd name="T3" fmla="*/ 17 h 275"/>
                  <a:gd name="T4" fmla="*/ 55 w 76"/>
                  <a:gd name="T5" fmla="*/ 35 h 275"/>
                  <a:gd name="T6" fmla="*/ 47 w 76"/>
                  <a:gd name="T7" fmla="*/ 53 h 275"/>
                  <a:gd name="T8" fmla="*/ 38 w 76"/>
                  <a:gd name="T9" fmla="*/ 72 h 275"/>
                  <a:gd name="T10" fmla="*/ 31 w 76"/>
                  <a:gd name="T11" fmla="*/ 90 h 275"/>
                  <a:gd name="T12" fmla="*/ 23 w 76"/>
                  <a:gd name="T13" fmla="*/ 109 h 275"/>
                  <a:gd name="T14" fmla="*/ 17 w 76"/>
                  <a:gd name="T15" fmla="*/ 128 h 275"/>
                  <a:gd name="T16" fmla="*/ 13 w 76"/>
                  <a:gd name="T17" fmla="*/ 148 h 275"/>
                  <a:gd name="T18" fmla="*/ 9 w 76"/>
                  <a:gd name="T19" fmla="*/ 167 h 275"/>
                  <a:gd name="T20" fmla="*/ 4 w 76"/>
                  <a:gd name="T21" fmla="*/ 186 h 275"/>
                  <a:gd name="T22" fmla="*/ 2 w 76"/>
                  <a:gd name="T23" fmla="*/ 203 h 275"/>
                  <a:gd name="T24" fmla="*/ 1 w 76"/>
                  <a:gd name="T25" fmla="*/ 222 h 275"/>
                  <a:gd name="T26" fmla="*/ 0 w 76"/>
                  <a:gd name="T27" fmla="*/ 240 h 275"/>
                  <a:gd name="T28" fmla="*/ 1 w 76"/>
                  <a:gd name="T29" fmla="*/ 258 h 275"/>
                  <a:gd name="T30" fmla="*/ 2 w 76"/>
                  <a:gd name="T31" fmla="*/ 275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6" h="275">
                    <a:moveTo>
                      <a:pt x="76" y="0"/>
                    </a:moveTo>
                    <a:lnTo>
                      <a:pt x="65" y="17"/>
                    </a:lnTo>
                    <a:lnTo>
                      <a:pt x="55" y="35"/>
                    </a:lnTo>
                    <a:lnTo>
                      <a:pt x="47" y="53"/>
                    </a:lnTo>
                    <a:lnTo>
                      <a:pt x="38" y="72"/>
                    </a:lnTo>
                    <a:lnTo>
                      <a:pt x="31" y="90"/>
                    </a:lnTo>
                    <a:lnTo>
                      <a:pt x="23" y="109"/>
                    </a:lnTo>
                    <a:lnTo>
                      <a:pt x="17" y="128"/>
                    </a:lnTo>
                    <a:lnTo>
                      <a:pt x="13" y="148"/>
                    </a:lnTo>
                    <a:lnTo>
                      <a:pt x="9" y="167"/>
                    </a:lnTo>
                    <a:lnTo>
                      <a:pt x="4" y="186"/>
                    </a:lnTo>
                    <a:lnTo>
                      <a:pt x="2" y="203"/>
                    </a:lnTo>
                    <a:lnTo>
                      <a:pt x="1" y="222"/>
                    </a:lnTo>
                    <a:lnTo>
                      <a:pt x="0" y="240"/>
                    </a:lnTo>
                    <a:lnTo>
                      <a:pt x="1" y="258"/>
                    </a:lnTo>
                    <a:lnTo>
                      <a:pt x="2" y="275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41016" name="Freeform 2072"/>
              <p:cNvSpPr>
                <a:spLocks/>
              </p:cNvSpPr>
              <p:nvPr/>
            </p:nvSpPr>
            <p:spPr bwMode="auto">
              <a:xfrm>
                <a:off x="5127" y="2574"/>
                <a:ext cx="25" cy="7"/>
              </a:xfrm>
              <a:custGeom>
                <a:avLst/>
                <a:gdLst>
                  <a:gd name="T0" fmla="*/ 47 w 47"/>
                  <a:gd name="T1" fmla="*/ 17 h 17"/>
                  <a:gd name="T2" fmla="*/ 46 w 47"/>
                  <a:gd name="T3" fmla="*/ 12 h 17"/>
                  <a:gd name="T4" fmla="*/ 43 w 47"/>
                  <a:gd name="T5" fmla="*/ 8 h 17"/>
                  <a:gd name="T6" fmla="*/ 41 w 47"/>
                  <a:gd name="T7" fmla="*/ 5 h 17"/>
                  <a:gd name="T8" fmla="*/ 37 w 47"/>
                  <a:gd name="T9" fmla="*/ 3 h 17"/>
                  <a:gd name="T10" fmla="*/ 33 w 47"/>
                  <a:gd name="T11" fmla="*/ 0 h 17"/>
                  <a:gd name="T12" fmla="*/ 28 w 47"/>
                  <a:gd name="T13" fmla="*/ 0 h 17"/>
                  <a:gd name="T14" fmla="*/ 23 w 47"/>
                  <a:gd name="T15" fmla="*/ 0 h 17"/>
                  <a:gd name="T16" fmla="*/ 19 w 47"/>
                  <a:gd name="T17" fmla="*/ 3 h 17"/>
                  <a:gd name="T18" fmla="*/ 14 w 47"/>
                  <a:gd name="T19" fmla="*/ 5 h 17"/>
                  <a:gd name="T20" fmla="*/ 8 w 47"/>
                  <a:gd name="T21" fmla="*/ 8 h 17"/>
                  <a:gd name="T22" fmla="*/ 4 w 47"/>
                  <a:gd name="T23" fmla="*/ 12 h 17"/>
                  <a:gd name="T24" fmla="*/ 0 w 47"/>
                  <a:gd name="T25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17">
                    <a:moveTo>
                      <a:pt x="47" y="17"/>
                    </a:moveTo>
                    <a:lnTo>
                      <a:pt x="46" y="12"/>
                    </a:lnTo>
                    <a:lnTo>
                      <a:pt x="43" y="8"/>
                    </a:lnTo>
                    <a:lnTo>
                      <a:pt x="41" y="5"/>
                    </a:lnTo>
                    <a:lnTo>
                      <a:pt x="37" y="3"/>
                    </a:lnTo>
                    <a:lnTo>
                      <a:pt x="33" y="0"/>
                    </a:lnTo>
                    <a:lnTo>
                      <a:pt x="28" y="0"/>
                    </a:lnTo>
                    <a:lnTo>
                      <a:pt x="23" y="0"/>
                    </a:lnTo>
                    <a:lnTo>
                      <a:pt x="19" y="3"/>
                    </a:lnTo>
                    <a:lnTo>
                      <a:pt x="14" y="5"/>
                    </a:lnTo>
                    <a:lnTo>
                      <a:pt x="8" y="8"/>
                    </a:lnTo>
                    <a:lnTo>
                      <a:pt x="4" y="12"/>
                    </a:lnTo>
                    <a:lnTo>
                      <a:pt x="0" y="17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41017" name="Freeform 2073"/>
              <p:cNvSpPr>
                <a:spLocks/>
              </p:cNvSpPr>
              <p:nvPr/>
            </p:nvSpPr>
            <p:spPr bwMode="auto">
              <a:xfrm>
                <a:off x="5117" y="2581"/>
                <a:ext cx="35" cy="143"/>
              </a:xfrm>
              <a:custGeom>
                <a:avLst/>
                <a:gdLst>
                  <a:gd name="T0" fmla="*/ 0 w 74"/>
                  <a:gd name="T1" fmla="*/ 275 h 275"/>
                  <a:gd name="T2" fmla="*/ 10 w 74"/>
                  <a:gd name="T3" fmla="*/ 258 h 275"/>
                  <a:gd name="T4" fmla="*/ 20 w 74"/>
                  <a:gd name="T5" fmla="*/ 240 h 275"/>
                  <a:gd name="T6" fmla="*/ 29 w 74"/>
                  <a:gd name="T7" fmla="*/ 222 h 275"/>
                  <a:gd name="T8" fmla="*/ 38 w 74"/>
                  <a:gd name="T9" fmla="*/ 203 h 275"/>
                  <a:gd name="T10" fmla="*/ 45 w 74"/>
                  <a:gd name="T11" fmla="*/ 186 h 275"/>
                  <a:gd name="T12" fmla="*/ 51 w 74"/>
                  <a:gd name="T13" fmla="*/ 167 h 275"/>
                  <a:gd name="T14" fmla="*/ 58 w 74"/>
                  <a:gd name="T15" fmla="*/ 148 h 275"/>
                  <a:gd name="T16" fmla="*/ 63 w 74"/>
                  <a:gd name="T17" fmla="*/ 128 h 275"/>
                  <a:gd name="T18" fmla="*/ 67 w 74"/>
                  <a:gd name="T19" fmla="*/ 109 h 275"/>
                  <a:gd name="T20" fmla="*/ 70 w 74"/>
                  <a:gd name="T21" fmla="*/ 90 h 275"/>
                  <a:gd name="T22" fmla="*/ 72 w 74"/>
                  <a:gd name="T23" fmla="*/ 72 h 275"/>
                  <a:gd name="T24" fmla="*/ 74 w 74"/>
                  <a:gd name="T25" fmla="*/ 53 h 275"/>
                  <a:gd name="T26" fmla="*/ 74 w 74"/>
                  <a:gd name="T27" fmla="*/ 35 h 275"/>
                  <a:gd name="T28" fmla="*/ 74 w 74"/>
                  <a:gd name="T29" fmla="*/ 17 h 275"/>
                  <a:gd name="T30" fmla="*/ 72 w 74"/>
                  <a:gd name="T31" fmla="*/ 0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4" h="275">
                    <a:moveTo>
                      <a:pt x="0" y="275"/>
                    </a:moveTo>
                    <a:lnTo>
                      <a:pt x="10" y="258"/>
                    </a:lnTo>
                    <a:lnTo>
                      <a:pt x="20" y="240"/>
                    </a:lnTo>
                    <a:lnTo>
                      <a:pt x="29" y="222"/>
                    </a:lnTo>
                    <a:lnTo>
                      <a:pt x="38" y="203"/>
                    </a:lnTo>
                    <a:lnTo>
                      <a:pt x="45" y="186"/>
                    </a:lnTo>
                    <a:lnTo>
                      <a:pt x="51" y="167"/>
                    </a:lnTo>
                    <a:lnTo>
                      <a:pt x="58" y="148"/>
                    </a:lnTo>
                    <a:lnTo>
                      <a:pt x="63" y="128"/>
                    </a:lnTo>
                    <a:lnTo>
                      <a:pt x="67" y="109"/>
                    </a:lnTo>
                    <a:lnTo>
                      <a:pt x="70" y="90"/>
                    </a:lnTo>
                    <a:lnTo>
                      <a:pt x="72" y="72"/>
                    </a:lnTo>
                    <a:lnTo>
                      <a:pt x="74" y="53"/>
                    </a:lnTo>
                    <a:lnTo>
                      <a:pt x="74" y="35"/>
                    </a:lnTo>
                    <a:lnTo>
                      <a:pt x="74" y="17"/>
                    </a:lnTo>
                    <a:lnTo>
                      <a:pt x="72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41018" name="Freeform 2074"/>
              <p:cNvSpPr>
                <a:spLocks/>
              </p:cNvSpPr>
              <p:nvPr/>
            </p:nvSpPr>
            <p:spPr bwMode="auto">
              <a:xfrm>
                <a:off x="5092" y="2724"/>
                <a:ext cx="25" cy="7"/>
              </a:xfrm>
              <a:custGeom>
                <a:avLst/>
                <a:gdLst>
                  <a:gd name="T0" fmla="*/ 0 w 49"/>
                  <a:gd name="T1" fmla="*/ 0 h 17"/>
                  <a:gd name="T2" fmla="*/ 2 w 49"/>
                  <a:gd name="T3" fmla="*/ 5 h 17"/>
                  <a:gd name="T4" fmla="*/ 5 w 49"/>
                  <a:gd name="T5" fmla="*/ 9 h 17"/>
                  <a:gd name="T6" fmla="*/ 8 w 49"/>
                  <a:gd name="T7" fmla="*/ 13 h 17"/>
                  <a:gd name="T8" fmla="*/ 11 w 49"/>
                  <a:gd name="T9" fmla="*/ 15 h 17"/>
                  <a:gd name="T10" fmla="*/ 15 w 49"/>
                  <a:gd name="T11" fmla="*/ 17 h 17"/>
                  <a:gd name="T12" fmla="*/ 19 w 49"/>
                  <a:gd name="T13" fmla="*/ 17 h 17"/>
                  <a:gd name="T14" fmla="*/ 25 w 49"/>
                  <a:gd name="T15" fmla="*/ 17 h 17"/>
                  <a:gd name="T16" fmla="*/ 30 w 49"/>
                  <a:gd name="T17" fmla="*/ 15 h 17"/>
                  <a:gd name="T18" fmla="*/ 34 w 49"/>
                  <a:gd name="T19" fmla="*/ 13 h 17"/>
                  <a:gd name="T20" fmla="*/ 39 w 49"/>
                  <a:gd name="T21" fmla="*/ 9 h 17"/>
                  <a:gd name="T22" fmla="*/ 43 w 49"/>
                  <a:gd name="T23" fmla="*/ 5 h 17"/>
                  <a:gd name="T24" fmla="*/ 49 w 49"/>
                  <a:gd name="T2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9" h="17">
                    <a:moveTo>
                      <a:pt x="0" y="0"/>
                    </a:moveTo>
                    <a:lnTo>
                      <a:pt x="2" y="5"/>
                    </a:lnTo>
                    <a:lnTo>
                      <a:pt x="5" y="9"/>
                    </a:lnTo>
                    <a:lnTo>
                      <a:pt x="8" y="13"/>
                    </a:lnTo>
                    <a:lnTo>
                      <a:pt x="11" y="15"/>
                    </a:lnTo>
                    <a:lnTo>
                      <a:pt x="15" y="17"/>
                    </a:lnTo>
                    <a:lnTo>
                      <a:pt x="19" y="17"/>
                    </a:lnTo>
                    <a:lnTo>
                      <a:pt x="25" y="17"/>
                    </a:lnTo>
                    <a:lnTo>
                      <a:pt x="30" y="15"/>
                    </a:lnTo>
                    <a:lnTo>
                      <a:pt x="34" y="13"/>
                    </a:lnTo>
                    <a:lnTo>
                      <a:pt x="39" y="9"/>
                    </a:lnTo>
                    <a:lnTo>
                      <a:pt x="43" y="5"/>
                    </a:lnTo>
                    <a:lnTo>
                      <a:pt x="49" y="0"/>
                    </a:lnTo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41019" name="Freeform 2075"/>
              <p:cNvSpPr>
                <a:spLocks/>
              </p:cNvSpPr>
              <p:nvPr/>
            </p:nvSpPr>
            <p:spPr bwMode="auto">
              <a:xfrm>
                <a:off x="5195" y="2574"/>
                <a:ext cx="39" cy="53"/>
              </a:xfrm>
              <a:custGeom>
                <a:avLst/>
                <a:gdLst>
                  <a:gd name="T0" fmla="*/ 74 w 77"/>
                  <a:gd name="T1" fmla="*/ 52 h 104"/>
                  <a:gd name="T2" fmla="*/ 76 w 77"/>
                  <a:gd name="T3" fmla="*/ 44 h 104"/>
                  <a:gd name="T4" fmla="*/ 77 w 77"/>
                  <a:gd name="T5" fmla="*/ 36 h 104"/>
                  <a:gd name="T6" fmla="*/ 76 w 77"/>
                  <a:gd name="T7" fmla="*/ 29 h 104"/>
                  <a:gd name="T8" fmla="*/ 75 w 77"/>
                  <a:gd name="T9" fmla="*/ 22 h 104"/>
                  <a:gd name="T10" fmla="*/ 73 w 77"/>
                  <a:gd name="T11" fmla="*/ 15 h 104"/>
                  <a:gd name="T12" fmla="*/ 71 w 77"/>
                  <a:gd name="T13" fmla="*/ 10 h 104"/>
                  <a:gd name="T14" fmla="*/ 67 w 77"/>
                  <a:gd name="T15" fmla="*/ 6 h 104"/>
                  <a:gd name="T16" fmla="*/ 63 w 77"/>
                  <a:gd name="T17" fmla="*/ 3 h 104"/>
                  <a:gd name="T18" fmla="*/ 57 w 77"/>
                  <a:gd name="T19" fmla="*/ 0 h 104"/>
                  <a:gd name="T20" fmla="*/ 52 w 77"/>
                  <a:gd name="T21" fmla="*/ 0 h 104"/>
                  <a:gd name="T22" fmla="*/ 47 w 77"/>
                  <a:gd name="T23" fmla="*/ 0 h 104"/>
                  <a:gd name="T24" fmla="*/ 41 w 77"/>
                  <a:gd name="T25" fmla="*/ 3 h 104"/>
                  <a:gd name="T26" fmla="*/ 34 w 77"/>
                  <a:gd name="T27" fmla="*/ 6 h 104"/>
                  <a:gd name="T28" fmla="*/ 29 w 77"/>
                  <a:gd name="T29" fmla="*/ 10 h 104"/>
                  <a:gd name="T30" fmla="*/ 23 w 77"/>
                  <a:gd name="T31" fmla="*/ 15 h 104"/>
                  <a:gd name="T32" fmla="*/ 17 w 77"/>
                  <a:gd name="T33" fmla="*/ 22 h 104"/>
                  <a:gd name="T34" fmla="*/ 12 w 77"/>
                  <a:gd name="T35" fmla="*/ 29 h 104"/>
                  <a:gd name="T36" fmla="*/ 9 w 77"/>
                  <a:gd name="T37" fmla="*/ 36 h 104"/>
                  <a:gd name="T38" fmla="*/ 5 w 77"/>
                  <a:gd name="T39" fmla="*/ 44 h 104"/>
                  <a:gd name="T40" fmla="*/ 3 w 77"/>
                  <a:gd name="T41" fmla="*/ 52 h 104"/>
                  <a:gd name="T42" fmla="*/ 1 w 77"/>
                  <a:gd name="T43" fmla="*/ 59 h 104"/>
                  <a:gd name="T44" fmla="*/ 0 w 77"/>
                  <a:gd name="T45" fmla="*/ 68 h 104"/>
                  <a:gd name="T46" fmla="*/ 1 w 77"/>
                  <a:gd name="T47" fmla="*/ 75 h 104"/>
                  <a:gd name="T48" fmla="*/ 2 w 77"/>
                  <a:gd name="T49" fmla="*/ 82 h 104"/>
                  <a:gd name="T50" fmla="*/ 4 w 77"/>
                  <a:gd name="T51" fmla="*/ 88 h 104"/>
                  <a:gd name="T52" fmla="*/ 6 w 77"/>
                  <a:gd name="T53" fmla="*/ 93 h 104"/>
                  <a:gd name="T54" fmla="*/ 10 w 77"/>
                  <a:gd name="T55" fmla="*/ 97 h 104"/>
                  <a:gd name="T56" fmla="*/ 14 w 77"/>
                  <a:gd name="T57" fmla="*/ 100 h 104"/>
                  <a:gd name="T58" fmla="*/ 20 w 77"/>
                  <a:gd name="T59" fmla="*/ 103 h 104"/>
                  <a:gd name="T60" fmla="*/ 25 w 77"/>
                  <a:gd name="T61" fmla="*/ 104 h 104"/>
                  <a:gd name="T62" fmla="*/ 30 w 77"/>
                  <a:gd name="T63" fmla="*/ 103 h 104"/>
                  <a:gd name="T64" fmla="*/ 36 w 77"/>
                  <a:gd name="T65" fmla="*/ 100 h 104"/>
                  <a:gd name="T66" fmla="*/ 43 w 77"/>
                  <a:gd name="T67" fmla="*/ 97 h 104"/>
                  <a:gd name="T68" fmla="*/ 49 w 77"/>
                  <a:gd name="T69" fmla="*/ 93 h 104"/>
                  <a:gd name="T70" fmla="*/ 54 w 77"/>
                  <a:gd name="T71" fmla="*/ 88 h 104"/>
                  <a:gd name="T72" fmla="*/ 60 w 77"/>
                  <a:gd name="T73" fmla="*/ 82 h 104"/>
                  <a:gd name="T74" fmla="*/ 65 w 77"/>
                  <a:gd name="T75" fmla="*/ 75 h 104"/>
                  <a:gd name="T76" fmla="*/ 68 w 77"/>
                  <a:gd name="T77" fmla="*/ 68 h 104"/>
                  <a:gd name="T78" fmla="*/ 72 w 77"/>
                  <a:gd name="T79" fmla="*/ 59 h 104"/>
                  <a:gd name="T80" fmla="*/ 74 w 77"/>
                  <a:gd name="T81" fmla="*/ 52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7" h="104">
                    <a:moveTo>
                      <a:pt x="74" y="52"/>
                    </a:moveTo>
                    <a:lnTo>
                      <a:pt x="76" y="44"/>
                    </a:lnTo>
                    <a:lnTo>
                      <a:pt x="77" y="36"/>
                    </a:lnTo>
                    <a:lnTo>
                      <a:pt x="76" y="29"/>
                    </a:lnTo>
                    <a:lnTo>
                      <a:pt x="75" y="22"/>
                    </a:lnTo>
                    <a:lnTo>
                      <a:pt x="73" y="15"/>
                    </a:lnTo>
                    <a:lnTo>
                      <a:pt x="71" y="10"/>
                    </a:lnTo>
                    <a:lnTo>
                      <a:pt x="67" y="6"/>
                    </a:lnTo>
                    <a:lnTo>
                      <a:pt x="63" y="3"/>
                    </a:lnTo>
                    <a:lnTo>
                      <a:pt x="57" y="0"/>
                    </a:lnTo>
                    <a:lnTo>
                      <a:pt x="52" y="0"/>
                    </a:lnTo>
                    <a:lnTo>
                      <a:pt x="47" y="0"/>
                    </a:lnTo>
                    <a:lnTo>
                      <a:pt x="41" y="3"/>
                    </a:lnTo>
                    <a:lnTo>
                      <a:pt x="34" y="6"/>
                    </a:lnTo>
                    <a:lnTo>
                      <a:pt x="29" y="10"/>
                    </a:lnTo>
                    <a:lnTo>
                      <a:pt x="23" y="15"/>
                    </a:lnTo>
                    <a:lnTo>
                      <a:pt x="17" y="22"/>
                    </a:lnTo>
                    <a:lnTo>
                      <a:pt x="12" y="29"/>
                    </a:lnTo>
                    <a:lnTo>
                      <a:pt x="9" y="36"/>
                    </a:lnTo>
                    <a:lnTo>
                      <a:pt x="5" y="44"/>
                    </a:lnTo>
                    <a:lnTo>
                      <a:pt x="3" y="52"/>
                    </a:lnTo>
                    <a:lnTo>
                      <a:pt x="1" y="59"/>
                    </a:lnTo>
                    <a:lnTo>
                      <a:pt x="0" y="68"/>
                    </a:lnTo>
                    <a:lnTo>
                      <a:pt x="1" y="75"/>
                    </a:lnTo>
                    <a:lnTo>
                      <a:pt x="2" y="82"/>
                    </a:lnTo>
                    <a:lnTo>
                      <a:pt x="4" y="88"/>
                    </a:lnTo>
                    <a:lnTo>
                      <a:pt x="6" y="93"/>
                    </a:lnTo>
                    <a:lnTo>
                      <a:pt x="10" y="97"/>
                    </a:lnTo>
                    <a:lnTo>
                      <a:pt x="14" y="100"/>
                    </a:lnTo>
                    <a:lnTo>
                      <a:pt x="20" y="103"/>
                    </a:lnTo>
                    <a:lnTo>
                      <a:pt x="25" y="104"/>
                    </a:lnTo>
                    <a:lnTo>
                      <a:pt x="30" y="103"/>
                    </a:lnTo>
                    <a:lnTo>
                      <a:pt x="36" y="100"/>
                    </a:lnTo>
                    <a:lnTo>
                      <a:pt x="43" y="97"/>
                    </a:lnTo>
                    <a:lnTo>
                      <a:pt x="49" y="93"/>
                    </a:lnTo>
                    <a:lnTo>
                      <a:pt x="54" y="88"/>
                    </a:lnTo>
                    <a:lnTo>
                      <a:pt x="60" y="82"/>
                    </a:lnTo>
                    <a:lnTo>
                      <a:pt x="65" y="75"/>
                    </a:lnTo>
                    <a:lnTo>
                      <a:pt x="68" y="68"/>
                    </a:lnTo>
                    <a:lnTo>
                      <a:pt x="72" y="59"/>
                    </a:lnTo>
                    <a:lnTo>
                      <a:pt x="74" y="52"/>
                    </a:lnTo>
                    <a:close/>
                  </a:path>
                </a:pathLst>
              </a:custGeom>
              <a:noFill/>
              <a:ln w="19050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341020" name="Group 2076"/>
            <p:cNvGrpSpPr>
              <a:grpSpLocks/>
            </p:cNvGrpSpPr>
            <p:nvPr/>
          </p:nvGrpSpPr>
          <p:grpSpPr bwMode="auto">
            <a:xfrm>
              <a:off x="4094" y="2005"/>
              <a:ext cx="770" cy="270"/>
              <a:chOff x="4094" y="2005"/>
              <a:chExt cx="770" cy="270"/>
            </a:xfrm>
          </p:grpSpPr>
          <p:sp>
            <p:nvSpPr>
              <p:cNvPr id="341021" name="Line 2077"/>
              <p:cNvSpPr>
                <a:spLocks noChangeShapeType="1"/>
              </p:cNvSpPr>
              <p:nvPr/>
            </p:nvSpPr>
            <p:spPr bwMode="auto">
              <a:xfrm flipH="1">
                <a:off x="4094" y="2011"/>
                <a:ext cx="21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41022" name="Line 2078"/>
              <p:cNvSpPr>
                <a:spLocks noChangeShapeType="1"/>
              </p:cNvSpPr>
              <p:nvPr/>
            </p:nvSpPr>
            <p:spPr bwMode="auto">
              <a:xfrm flipH="1">
                <a:off x="4656" y="2011"/>
                <a:ext cx="20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41023" name="Line 2079"/>
              <p:cNvSpPr>
                <a:spLocks noChangeShapeType="1"/>
              </p:cNvSpPr>
              <p:nvPr/>
            </p:nvSpPr>
            <p:spPr bwMode="auto">
              <a:xfrm flipV="1">
                <a:off x="4094" y="2008"/>
                <a:ext cx="221" cy="2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41024" name="Line 2080"/>
              <p:cNvSpPr>
                <a:spLocks noChangeShapeType="1"/>
              </p:cNvSpPr>
              <p:nvPr/>
            </p:nvSpPr>
            <p:spPr bwMode="auto">
              <a:xfrm flipV="1">
                <a:off x="4198" y="2088"/>
                <a:ext cx="186" cy="18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41025" name="Line 2081"/>
              <p:cNvSpPr>
                <a:spLocks noChangeShapeType="1"/>
              </p:cNvSpPr>
              <p:nvPr/>
            </p:nvSpPr>
            <p:spPr bwMode="auto">
              <a:xfrm flipV="1">
                <a:off x="4347" y="2111"/>
                <a:ext cx="164" cy="16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41026" name="Line 2082"/>
              <p:cNvSpPr>
                <a:spLocks noChangeShapeType="1"/>
              </p:cNvSpPr>
              <p:nvPr/>
            </p:nvSpPr>
            <p:spPr bwMode="auto">
              <a:xfrm flipV="1">
                <a:off x="4500" y="2005"/>
                <a:ext cx="270" cy="27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41027" name="Line 2083"/>
              <p:cNvSpPr>
                <a:spLocks noChangeShapeType="1"/>
              </p:cNvSpPr>
              <p:nvPr/>
            </p:nvSpPr>
            <p:spPr bwMode="auto">
              <a:xfrm flipV="1">
                <a:off x="4650" y="2061"/>
                <a:ext cx="214" cy="21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41028" name="Line 2084"/>
              <p:cNvSpPr>
                <a:spLocks noChangeShapeType="1"/>
              </p:cNvSpPr>
              <p:nvPr/>
            </p:nvSpPr>
            <p:spPr bwMode="auto">
              <a:xfrm flipV="1">
                <a:off x="4800" y="2214"/>
                <a:ext cx="64" cy="6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41029" name="Line 2085"/>
              <p:cNvSpPr>
                <a:spLocks noChangeShapeType="1"/>
              </p:cNvSpPr>
              <p:nvPr/>
            </p:nvSpPr>
            <p:spPr bwMode="auto">
              <a:xfrm flipV="1">
                <a:off x="4094" y="2014"/>
                <a:ext cx="65" cy="6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341030" name="Group 2086"/>
            <p:cNvGrpSpPr>
              <a:grpSpLocks/>
            </p:cNvGrpSpPr>
            <p:nvPr/>
          </p:nvGrpSpPr>
          <p:grpSpPr bwMode="auto">
            <a:xfrm>
              <a:off x="4094" y="1541"/>
              <a:ext cx="770" cy="270"/>
              <a:chOff x="4094" y="1541"/>
              <a:chExt cx="770" cy="270"/>
            </a:xfrm>
          </p:grpSpPr>
          <p:sp>
            <p:nvSpPr>
              <p:cNvPr id="341031" name="Line 2087"/>
              <p:cNvSpPr>
                <a:spLocks noChangeShapeType="1"/>
              </p:cNvSpPr>
              <p:nvPr/>
            </p:nvSpPr>
            <p:spPr bwMode="auto">
              <a:xfrm flipV="1">
                <a:off x="4218" y="1541"/>
                <a:ext cx="261" cy="26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41032" name="Line 2088"/>
              <p:cNvSpPr>
                <a:spLocks noChangeShapeType="1"/>
              </p:cNvSpPr>
              <p:nvPr/>
            </p:nvSpPr>
            <p:spPr bwMode="auto">
              <a:xfrm flipH="1">
                <a:off x="4656" y="1805"/>
                <a:ext cx="208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41033" name="Line 2089"/>
              <p:cNvSpPr>
                <a:spLocks noChangeShapeType="1"/>
              </p:cNvSpPr>
              <p:nvPr/>
            </p:nvSpPr>
            <p:spPr bwMode="auto">
              <a:xfrm flipH="1">
                <a:off x="4094" y="1805"/>
                <a:ext cx="216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41034" name="Line 2090"/>
              <p:cNvSpPr>
                <a:spLocks noChangeShapeType="1"/>
              </p:cNvSpPr>
              <p:nvPr/>
            </p:nvSpPr>
            <p:spPr bwMode="auto">
              <a:xfrm flipV="1">
                <a:off x="4094" y="1541"/>
                <a:ext cx="86" cy="8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41035" name="Line 2091"/>
              <p:cNvSpPr>
                <a:spLocks noChangeShapeType="1"/>
              </p:cNvSpPr>
              <p:nvPr/>
            </p:nvSpPr>
            <p:spPr bwMode="auto">
              <a:xfrm flipV="1">
                <a:off x="4094" y="1541"/>
                <a:ext cx="235" cy="23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41036" name="Line 2092"/>
              <p:cNvSpPr>
                <a:spLocks noChangeShapeType="1"/>
              </p:cNvSpPr>
              <p:nvPr/>
            </p:nvSpPr>
            <p:spPr bwMode="auto">
              <a:xfrm flipV="1">
                <a:off x="4466" y="1541"/>
                <a:ext cx="166" cy="16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41037" name="Line 2093"/>
              <p:cNvSpPr>
                <a:spLocks noChangeShapeType="1"/>
              </p:cNvSpPr>
              <p:nvPr/>
            </p:nvSpPr>
            <p:spPr bwMode="auto">
              <a:xfrm flipV="1">
                <a:off x="4581" y="1541"/>
                <a:ext cx="201" cy="19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41038" name="Line 2094"/>
              <p:cNvSpPr>
                <a:spLocks noChangeShapeType="1"/>
              </p:cNvSpPr>
              <p:nvPr/>
            </p:nvSpPr>
            <p:spPr bwMode="auto">
              <a:xfrm flipV="1">
                <a:off x="4665" y="1609"/>
                <a:ext cx="199" cy="19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41039" name="Line 2095"/>
              <p:cNvSpPr>
                <a:spLocks noChangeShapeType="1"/>
              </p:cNvSpPr>
              <p:nvPr/>
            </p:nvSpPr>
            <p:spPr bwMode="auto">
              <a:xfrm flipV="1">
                <a:off x="4807" y="1762"/>
                <a:ext cx="57" cy="4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341040" name="Group 2096"/>
            <p:cNvGrpSpPr>
              <a:grpSpLocks/>
            </p:cNvGrpSpPr>
            <p:nvPr/>
          </p:nvGrpSpPr>
          <p:grpSpPr bwMode="auto">
            <a:xfrm>
              <a:off x="4244" y="3536"/>
              <a:ext cx="474" cy="463"/>
              <a:chOff x="4244" y="3536"/>
              <a:chExt cx="474" cy="463"/>
            </a:xfrm>
          </p:grpSpPr>
          <p:sp>
            <p:nvSpPr>
              <p:cNvPr id="341041" name="Line 2097"/>
              <p:cNvSpPr>
                <a:spLocks noChangeShapeType="1"/>
              </p:cNvSpPr>
              <p:nvPr/>
            </p:nvSpPr>
            <p:spPr bwMode="auto">
              <a:xfrm>
                <a:off x="4244" y="3767"/>
                <a:ext cx="474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341042" name="Line 2098"/>
              <p:cNvSpPr>
                <a:spLocks noChangeShapeType="1"/>
              </p:cNvSpPr>
              <p:nvPr/>
            </p:nvSpPr>
            <p:spPr bwMode="auto">
              <a:xfrm flipV="1">
                <a:off x="4483" y="3536"/>
                <a:ext cx="0" cy="463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38448435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7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2317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7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2317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232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9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319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7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2317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7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2317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0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2320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232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1770" grpId="0"/>
      <p:bldP spid="231771" grpId="0"/>
      <p:bldP spid="231772" grpId="0"/>
      <p:bldP spid="231773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4829" name="Group 1357"/>
          <p:cNvGrpSpPr>
            <a:grpSpLocks/>
          </p:cNvGrpSpPr>
          <p:nvPr/>
        </p:nvGrpSpPr>
        <p:grpSpPr bwMode="auto">
          <a:xfrm>
            <a:off x="0" y="100013"/>
            <a:ext cx="9144000" cy="5070475"/>
            <a:chOff x="0" y="63"/>
            <a:chExt cx="5760" cy="3194"/>
          </a:xfrm>
        </p:grpSpPr>
        <p:sp>
          <p:nvSpPr>
            <p:cNvPr id="221819" name="Text Box 635"/>
            <p:cNvSpPr txBox="1">
              <a:spLocks noChangeArrowheads="1"/>
            </p:cNvSpPr>
            <p:nvPr/>
          </p:nvSpPr>
          <p:spPr bwMode="auto">
            <a:xfrm>
              <a:off x="90" y="78"/>
              <a:ext cx="1551" cy="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2800" b="1">
                  <a:solidFill>
                    <a:srgbClr val="000000"/>
                  </a:solidFill>
                  <a:ea typeface="黑体" pitchFamily="2" charset="-122"/>
                </a:rPr>
                <a:t>名称</a:t>
              </a:r>
            </a:p>
          </p:txBody>
        </p:sp>
        <p:sp>
          <p:nvSpPr>
            <p:cNvPr id="221820" name="Text Box 636"/>
            <p:cNvSpPr txBox="1">
              <a:spLocks noChangeArrowheads="1"/>
            </p:cNvSpPr>
            <p:nvPr/>
          </p:nvSpPr>
          <p:spPr bwMode="auto">
            <a:xfrm>
              <a:off x="2496" y="78"/>
              <a:ext cx="2320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2800" b="1">
                  <a:solidFill>
                    <a:srgbClr val="000000"/>
                  </a:solidFill>
                  <a:ea typeface="黑体" pitchFamily="2" charset="-122"/>
                </a:rPr>
                <a:t>规定画法</a:t>
              </a:r>
            </a:p>
          </p:txBody>
        </p:sp>
        <p:sp>
          <p:nvSpPr>
            <p:cNvPr id="221821" name="Text Box 637"/>
            <p:cNvSpPr txBox="1">
              <a:spLocks noChangeArrowheads="1"/>
            </p:cNvSpPr>
            <p:nvPr/>
          </p:nvSpPr>
          <p:spPr bwMode="auto">
            <a:xfrm>
              <a:off x="807" y="78"/>
              <a:ext cx="1753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2800" b="1">
                  <a:solidFill>
                    <a:srgbClr val="000000"/>
                  </a:solidFill>
                  <a:ea typeface="黑体" pitchFamily="2" charset="-122"/>
                </a:rPr>
                <a:t>主要尺寸</a:t>
              </a:r>
            </a:p>
          </p:txBody>
        </p:sp>
        <p:sp>
          <p:nvSpPr>
            <p:cNvPr id="221822" name="Line 638"/>
            <p:cNvSpPr>
              <a:spLocks noChangeShapeType="1"/>
            </p:cNvSpPr>
            <p:nvPr/>
          </p:nvSpPr>
          <p:spPr bwMode="auto">
            <a:xfrm>
              <a:off x="816" y="63"/>
              <a:ext cx="0" cy="318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1823" name="Line 639"/>
            <p:cNvSpPr>
              <a:spLocks noChangeShapeType="1"/>
            </p:cNvSpPr>
            <p:nvPr/>
          </p:nvSpPr>
          <p:spPr bwMode="auto">
            <a:xfrm>
              <a:off x="1872" y="66"/>
              <a:ext cx="0" cy="318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1824" name="Line 640"/>
            <p:cNvSpPr>
              <a:spLocks noChangeShapeType="1"/>
            </p:cNvSpPr>
            <p:nvPr/>
          </p:nvSpPr>
          <p:spPr bwMode="auto">
            <a:xfrm>
              <a:off x="3888" y="66"/>
              <a:ext cx="0" cy="318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1825" name="Line 641"/>
            <p:cNvSpPr>
              <a:spLocks noChangeShapeType="1"/>
            </p:cNvSpPr>
            <p:nvPr/>
          </p:nvSpPr>
          <p:spPr bwMode="auto">
            <a:xfrm>
              <a:off x="0" y="3257"/>
              <a:ext cx="576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1827" name="Line 643"/>
            <p:cNvSpPr>
              <a:spLocks noChangeShapeType="1"/>
            </p:cNvSpPr>
            <p:nvPr/>
          </p:nvSpPr>
          <p:spPr bwMode="auto">
            <a:xfrm>
              <a:off x="0" y="432"/>
              <a:ext cx="576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1828" name="Line 644"/>
            <p:cNvSpPr>
              <a:spLocks noChangeShapeType="1"/>
            </p:cNvSpPr>
            <p:nvPr/>
          </p:nvSpPr>
          <p:spPr bwMode="auto">
            <a:xfrm>
              <a:off x="0" y="63"/>
              <a:ext cx="576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1829" name="Text Box 645"/>
            <p:cNvSpPr txBox="1">
              <a:spLocks noChangeArrowheads="1"/>
            </p:cNvSpPr>
            <p:nvPr/>
          </p:nvSpPr>
          <p:spPr bwMode="auto">
            <a:xfrm>
              <a:off x="3917" y="78"/>
              <a:ext cx="1843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2800" b="1">
                  <a:solidFill>
                    <a:srgbClr val="000000"/>
                  </a:solidFill>
                  <a:ea typeface="黑体" pitchFamily="2" charset="-122"/>
                </a:rPr>
                <a:t>特征画法</a:t>
              </a:r>
            </a:p>
          </p:txBody>
        </p:sp>
      </p:grpSp>
      <p:sp>
        <p:nvSpPr>
          <p:cNvPr id="222184" name="Text Box 1000"/>
          <p:cNvSpPr txBox="1">
            <a:spLocks noChangeArrowheads="1"/>
          </p:cNvSpPr>
          <p:nvPr/>
        </p:nvSpPr>
        <p:spPr bwMode="auto">
          <a:xfrm>
            <a:off x="336550" y="1492250"/>
            <a:ext cx="695325" cy="301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  <a:ea typeface="黑体" pitchFamily="2" charset="-122"/>
              </a:rPr>
              <a:t>圆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  <a:ea typeface="黑体" pitchFamily="2" charset="-122"/>
              </a:rPr>
              <a:t>锥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  <a:ea typeface="黑体" pitchFamily="2" charset="-122"/>
              </a:rPr>
              <a:t>滚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  <a:ea typeface="黑体" pitchFamily="2" charset="-122"/>
              </a:rPr>
              <a:t>子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  <a:ea typeface="黑体" pitchFamily="2" charset="-122"/>
              </a:rPr>
              <a:t>轴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  <a:ea typeface="黑体" pitchFamily="2" charset="-122"/>
              </a:rPr>
              <a:t>承</a:t>
            </a:r>
          </a:p>
        </p:txBody>
      </p:sp>
      <p:sp>
        <p:nvSpPr>
          <p:cNvPr id="222185" name="Text Box 1001"/>
          <p:cNvSpPr txBox="1">
            <a:spLocks noChangeArrowheads="1"/>
          </p:cNvSpPr>
          <p:nvPr/>
        </p:nvSpPr>
        <p:spPr bwMode="auto">
          <a:xfrm>
            <a:off x="1768475" y="1681163"/>
            <a:ext cx="658813" cy="2528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D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d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T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B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C</a:t>
            </a:r>
          </a:p>
        </p:txBody>
      </p:sp>
      <p:grpSp>
        <p:nvGrpSpPr>
          <p:cNvPr id="222186" name="Group 1002"/>
          <p:cNvGrpSpPr>
            <a:grpSpLocks/>
          </p:cNvGrpSpPr>
          <p:nvPr/>
        </p:nvGrpSpPr>
        <p:grpSpPr bwMode="auto">
          <a:xfrm>
            <a:off x="6607175" y="771525"/>
            <a:ext cx="2308225" cy="4013200"/>
            <a:chOff x="4162" y="486"/>
            <a:chExt cx="1454" cy="2528"/>
          </a:xfrm>
        </p:grpSpPr>
        <p:sp>
          <p:nvSpPr>
            <p:cNvPr id="222187" name="Line 1003"/>
            <p:cNvSpPr>
              <a:spLocks noChangeShapeType="1"/>
            </p:cNvSpPr>
            <p:nvPr/>
          </p:nvSpPr>
          <p:spPr bwMode="auto">
            <a:xfrm>
              <a:off x="4701" y="1309"/>
              <a:ext cx="47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2188" name="Line 1004"/>
            <p:cNvSpPr>
              <a:spLocks noChangeShapeType="1"/>
            </p:cNvSpPr>
            <p:nvPr/>
          </p:nvSpPr>
          <p:spPr bwMode="auto">
            <a:xfrm>
              <a:off x="4701" y="2446"/>
              <a:ext cx="47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2189" name="Freeform 1005"/>
            <p:cNvSpPr>
              <a:spLocks/>
            </p:cNvSpPr>
            <p:nvPr/>
          </p:nvSpPr>
          <p:spPr bwMode="auto">
            <a:xfrm>
              <a:off x="4680" y="740"/>
              <a:ext cx="21" cy="20"/>
            </a:xfrm>
            <a:custGeom>
              <a:avLst/>
              <a:gdLst>
                <a:gd name="T0" fmla="*/ 82 w 82"/>
                <a:gd name="T1" fmla="*/ 0 h 81"/>
                <a:gd name="T2" fmla="*/ 70 w 82"/>
                <a:gd name="T3" fmla="*/ 0 h 81"/>
                <a:gd name="T4" fmla="*/ 59 w 82"/>
                <a:gd name="T5" fmla="*/ 4 h 81"/>
                <a:gd name="T6" fmla="*/ 48 w 82"/>
                <a:gd name="T7" fmla="*/ 7 h 81"/>
                <a:gd name="T8" fmla="*/ 38 w 82"/>
                <a:gd name="T9" fmla="*/ 13 h 81"/>
                <a:gd name="T10" fmla="*/ 29 w 82"/>
                <a:gd name="T11" fmla="*/ 20 h 81"/>
                <a:gd name="T12" fmla="*/ 20 w 82"/>
                <a:gd name="T13" fmla="*/ 28 h 81"/>
                <a:gd name="T14" fmla="*/ 14 w 82"/>
                <a:gd name="T15" fmla="*/ 38 h 81"/>
                <a:gd name="T16" fmla="*/ 7 w 82"/>
                <a:gd name="T17" fmla="*/ 47 h 81"/>
                <a:gd name="T18" fmla="*/ 3 w 82"/>
                <a:gd name="T19" fmla="*/ 59 h 81"/>
                <a:gd name="T20" fmla="*/ 1 w 82"/>
                <a:gd name="T21" fmla="*/ 70 h 81"/>
                <a:gd name="T22" fmla="*/ 0 w 82"/>
                <a:gd name="T23" fmla="*/ 8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2" h="81">
                  <a:moveTo>
                    <a:pt x="82" y="0"/>
                  </a:moveTo>
                  <a:lnTo>
                    <a:pt x="70" y="0"/>
                  </a:lnTo>
                  <a:lnTo>
                    <a:pt x="59" y="4"/>
                  </a:lnTo>
                  <a:lnTo>
                    <a:pt x="48" y="7"/>
                  </a:lnTo>
                  <a:lnTo>
                    <a:pt x="38" y="13"/>
                  </a:lnTo>
                  <a:lnTo>
                    <a:pt x="29" y="20"/>
                  </a:lnTo>
                  <a:lnTo>
                    <a:pt x="20" y="28"/>
                  </a:lnTo>
                  <a:lnTo>
                    <a:pt x="14" y="38"/>
                  </a:lnTo>
                  <a:lnTo>
                    <a:pt x="7" y="47"/>
                  </a:lnTo>
                  <a:lnTo>
                    <a:pt x="3" y="59"/>
                  </a:lnTo>
                  <a:lnTo>
                    <a:pt x="1" y="70"/>
                  </a:lnTo>
                  <a:lnTo>
                    <a:pt x="0" y="8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2190" name="Freeform 1006"/>
            <p:cNvSpPr>
              <a:spLocks/>
            </p:cNvSpPr>
            <p:nvPr/>
          </p:nvSpPr>
          <p:spPr bwMode="auto">
            <a:xfrm>
              <a:off x="5171" y="740"/>
              <a:ext cx="21" cy="20"/>
            </a:xfrm>
            <a:custGeom>
              <a:avLst/>
              <a:gdLst>
                <a:gd name="T0" fmla="*/ 81 w 81"/>
                <a:gd name="T1" fmla="*/ 81 h 81"/>
                <a:gd name="T2" fmla="*/ 81 w 81"/>
                <a:gd name="T3" fmla="*/ 70 h 81"/>
                <a:gd name="T4" fmla="*/ 78 w 81"/>
                <a:gd name="T5" fmla="*/ 59 h 81"/>
                <a:gd name="T6" fmla="*/ 73 w 81"/>
                <a:gd name="T7" fmla="*/ 47 h 81"/>
                <a:gd name="T8" fmla="*/ 68 w 81"/>
                <a:gd name="T9" fmla="*/ 38 h 81"/>
                <a:gd name="T10" fmla="*/ 62 w 81"/>
                <a:gd name="T11" fmla="*/ 28 h 81"/>
                <a:gd name="T12" fmla="*/ 53 w 81"/>
                <a:gd name="T13" fmla="*/ 20 h 81"/>
                <a:gd name="T14" fmla="*/ 44 w 81"/>
                <a:gd name="T15" fmla="*/ 13 h 81"/>
                <a:gd name="T16" fmla="*/ 34 w 81"/>
                <a:gd name="T17" fmla="*/ 7 h 81"/>
                <a:gd name="T18" fmla="*/ 22 w 81"/>
                <a:gd name="T19" fmla="*/ 4 h 81"/>
                <a:gd name="T20" fmla="*/ 12 w 81"/>
                <a:gd name="T21" fmla="*/ 0 h 81"/>
                <a:gd name="T22" fmla="*/ 0 w 81"/>
                <a:gd name="T23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1" h="81">
                  <a:moveTo>
                    <a:pt x="81" y="81"/>
                  </a:moveTo>
                  <a:lnTo>
                    <a:pt x="81" y="70"/>
                  </a:lnTo>
                  <a:lnTo>
                    <a:pt x="78" y="59"/>
                  </a:lnTo>
                  <a:lnTo>
                    <a:pt x="73" y="47"/>
                  </a:lnTo>
                  <a:lnTo>
                    <a:pt x="68" y="38"/>
                  </a:lnTo>
                  <a:lnTo>
                    <a:pt x="62" y="28"/>
                  </a:lnTo>
                  <a:lnTo>
                    <a:pt x="53" y="20"/>
                  </a:lnTo>
                  <a:lnTo>
                    <a:pt x="44" y="13"/>
                  </a:lnTo>
                  <a:lnTo>
                    <a:pt x="34" y="7"/>
                  </a:lnTo>
                  <a:lnTo>
                    <a:pt x="22" y="4"/>
                  </a:lnTo>
                  <a:lnTo>
                    <a:pt x="12" y="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2191" name="Freeform 1007"/>
            <p:cNvSpPr>
              <a:spLocks/>
            </p:cNvSpPr>
            <p:nvPr/>
          </p:nvSpPr>
          <p:spPr bwMode="auto">
            <a:xfrm>
              <a:off x="4680" y="2995"/>
              <a:ext cx="21" cy="19"/>
            </a:xfrm>
            <a:custGeom>
              <a:avLst/>
              <a:gdLst>
                <a:gd name="T0" fmla="*/ 0 w 82"/>
                <a:gd name="T1" fmla="*/ 0 h 82"/>
                <a:gd name="T2" fmla="*/ 1 w 82"/>
                <a:gd name="T3" fmla="*/ 12 h 82"/>
                <a:gd name="T4" fmla="*/ 3 w 82"/>
                <a:gd name="T5" fmla="*/ 24 h 82"/>
                <a:gd name="T6" fmla="*/ 7 w 82"/>
                <a:gd name="T7" fmla="*/ 34 h 82"/>
                <a:gd name="T8" fmla="*/ 14 w 82"/>
                <a:gd name="T9" fmla="*/ 45 h 82"/>
                <a:gd name="T10" fmla="*/ 20 w 82"/>
                <a:gd name="T11" fmla="*/ 54 h 82"/>
                <a:gd name="T12" fmla="*/ 29 w 82"/>
                <a:gd name="T13" fmla="*/ 62 h 82"/>
                <a:gd name="T14" fmla="*/ 38 w 82"/>
                <a:gd name="T15" fmla="*/ 69 h 82"/>
                <a:gd name="T16" fmla="*/ 48 w 82"/>
                <a:gd name="T17" fmla="*/ 75 h 82"/>
                <a:gd name="T18" fmla="*/ 59 w 82"/>
                <a:gd name="T19" fmla="*/ 79 h 82"/>
                <a:gd name="T20" fmla="*/ 70 w 82"/>
                <a:gd name="T21" fmla="*/ 81 h 82"/>
                <a:gd name="T22" fmla="*/ 82 w 82"/>
                <a:gd name="T23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2" h="82">
                  <a:moveTo>
                    <a:pt x="0" y="0"/>
                  </a:moveTo>
                  <a:lnTo>
                    <a:pt x="1" y="12"/>
                  </a:lnTo>
                  <a:lnTo>
                    <a:pt x="3" y="24"/>
                  </a:lnTo>
                  <a:lnTo>
                    <a:pt x="7" y="34"/>
                  </a:lnTo>
                  <a:lnTo>
                    <a:pt x="14" y="45"/>
                  </a:lnTo>
                  <a:lnTo>
                    <a:pt x="20" y="54"/>
                  </a:lnTo>
                  <a:lnTo>
                    <a:pt x="29" y="62"/>
                  </a:lnTo>
                  <a:lnTo>
                    <a:pt x="38" y="69"/>
                  </a:lnTo>
                  <a:lnTo>
                    <a:pt x="48" y="75"/>
                  </a:lnTo>
                  <a:lnTo>
                    <a:pt x="59" y="79"/>
                  </a:lnTo>
                  <a:lnTo>
                    <a:pt x="70" y="81"/>
                  </a:lnTo>
                  <a:lnTo>
                    <a:pt x="82" y="8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2192" name="Freeform 1008"/>
            <p:cNvSpPr>
              <a:spLocks/>
            </p:cNvSpPr>
            <p:nvPr/>
          </p:nvSpPr>
          <p:spPr bwMode="auto">
            <a:xfrm>
              <a:off x="5171" y="2995"/>
              <a:ext cx="21" cy="19"/>
            </a:xfrm>
            <a:custGeom>
              <a:avLst/>
              <a:gdLst>
                <a:gd name="T0" fmla="*/ 0 w 81"/>
                <a:gd name="T1" fmla="*/ 82 h 82"/>
                <a:gd name="T2" fmla="*/ 12 w 81"/>
                <a:gd name="T3" fmla="*/ 81 h 82"/>
                <a:gd name="T4" fmla="*/ 22 w 81"/>
                <a:gd name="T5" fmla="*/ 79 h 82"/>
                <a:gd name="T6" fmla="*/ 34 w 81"/>
                <a:gd name="T7" fmla="*/ 75 h 82"/>
                <a:gd name="T8" fmla="*/ 44 w 81"/>
                <a:gd name="T9" fmla="*/ 69 h 82"/>
                <a:gd name="T10" fmla="*/ 53 w 81"/>
                <a:gd name="T11" fmla="*/ 62 h 82"/>
                <a:gd name="T12" fmla="*/ 62 w 81"/>
                <a:gd name="T13" fmla="*/ 54 h 82"/>
                <a:gd name="T14" fmla="*/ 68 w 81"/>
                <a:gd name="T15" fmla="*/ 45 h 82"/>
                <a:gd name="T16" fmla="*/ 73 w 81"/>
                <a:gd name="T17" fmla="*/ 34 h 82"/>
                <a:gd name="T18" fmla="*/ 78 w 81"/>
                <a:gd name="T19" fmla="*/ 24 h 82"/>
                <a:gd name="T20" fmla="*/ 81 w 81"/>
                <a:gd name="T21" fmla="*/ 12 h 82"/>
                <a:gd name="T22" fmla="*/ 81 w 81"/>
                <a:gd name="T23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1" h="82">
                  <a:moveTo>
                    <a:pt x="0" y="82"/>
                  </a:moveTo>
                  <a:lnTo>
                    <a:pt x="12" y="81"/>
                  </a:lnTo>
                  <a:lnTo>
                    <a:pt x="22" y="79"/>
                  </a:lnTo>
                  <a:lnTo>
                    <a:pt x="34" y="75"/>
                  </a:lnTo>
                  <a:lnTo>
                    <a:pt x="44" y="69"/>
                  </a:lnTo>
                  <a:lnTo>
                    <a:pt x="53" y="62"/>
                  </a:lnTo>
                  <a:lnTo>
                    <a:pt x="62" y="54"/>
                  </a:lnTo>
                  <a:lnTo>
                    <a:pt x="68" y="45"/>
                  </a:lnTo>
                  <a:lnTo>
                    <a:pt x="73" y="34"/>
                  </a:lnTo>
                  <a:lnTo>
                    <a:pt x="78" y="24"/>
                  </a:lnTo>
                  <a:lnTo>
                    <a:pt x="81" y="12"/>
                  </a:lnTo>
                  <a:lnTo>
                    <a:pt x="8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2193" name="Freeform 1009"/>
            <p:cNvSpPr>
              <a:spLocks/>
            </p:cNvSpPr>
            <p:nvPr/>
          </p:nvSpPr>
          <p:spPr bwMode="auto">
            <a:xfrm>
              <a:off x="4680" y="1289"/>
              <a:ext cx="21" cy="20"/>
            </a:xfrm>
            <a:custGeom>
              <a:avLst/>
              <a:gdLst>
                <a:gd name="T0" fmla="*/ 0 w 82"/>
                <a:gd name="T1" fmla="*/ 0 h 81"/>
                <a:gd name="T2" fmla="*/ 1 w 82"/>
                <a:gd name="T3" fmla="*/ 12 h 81"/>
                <a:gd name="T4" fmla="*/ 3 w 82"/>
                <a:gd name="T5" fmla="*/ 23 h 81"/>
                <a:gd name="T6" fmla="*/ 7 w 82"/>
                <a:gd name="T7" fmla="*/ 34 h 81"/>
                <a:gd name="T8" fmla="*/ 14 w 82"/>
                <a:gd name="T9" fmla="*/ 44 h 81"/>
                <a:gd name="T10" fmla="*/ 20 w 82"/>
                <a:gd name="T11" fmla="*/ 54 h 81"/>
                <a:gd name="T12" fmla="*/ 29 w 82"/>
                <a:gd name="T13" fmla="*/ 62 h 81"/>
                <a:gd name="T14" fmla="*/ 38 w 82"/>
                <a:gd name="T15" fmla="*/ 68 h 81"/>
                <a:gd name="T16" fmla="*/ 48 w 82"/>
                <a:gd name="T17" fmla="*/ 74 h 81"/>
                <a:gd name="T18" fmla="*/ 59 w 82"/>
                <a:gd name="T19" fmla="*/ 78 h 81"/>
                <a:gd name="T20" fmla="*/ 70 w 82"/>
                <a:gd name="T21" fmla="*/ 81 h 81"/>
                <a:gd name="T22" fmla="*/ 82 w 82"/>
                <a:gd name="T23" fmla="*/ 8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2" h="81">
                  <a:moveTo>
                    <a:pt x="0" y="0"/>
                  </a:moveTo>
                  <a:lnTo>
                    <a:pt x="1" y="12"/>
                  </a:lnTo>
                  <a:lnTo>
                    <a:pt x="3" y="23"/>
                  </a:lnTo>
                  <a:lnTo>
                    <a:pt x="7" y="34"/>
                  </a:lnTo>
                  <a:lnTo>
                    <a:pt x="14" y="44"/>
                  </a:lnTo>
                  <a:lnTo>
                    <a:pt x="20" y="54"/>
                  </a:lnTo>
                  <a:lnTo>
                    <a:pt x="29" y="62"/>
                  </a:lnTo>
                  <a:lnTo>
                    <a:pt x="38" y="68"/>
                  </a:lnTo>
                  <a:lnTo>
                    <a:pt x="48" y="74"/>
                  </a:lnTo>
                  <a:lnTo>
                    <a:pt x="59" y="78"/>
                  </a:lnTo>
                  <a:lnTo>
                    <a:pt x="70" y="81"/>
                  </a:lnTo>
                  <a:lnTo>
                    <a:pt x="82" y="8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2194" name="Freeform 1010"/>
            <p:cNvSpPr>
              <a:spLocks/>
            </p:cNvSpPr>
            <p:nvPr/>
          </p:nvSpPr>
          <p:spPr bwMode="auto">
            <a:xfrm>
              <a:off x="5171" y="1289"/>
              <a:ext cx="21" cy="20"/>
            </a:xfrm>
            <a:custGeom>
              <a:avLst/>
              <a:gdLst>
                <a:gd name="T0" fmla="*/ 0 w 81"/>
                <a:gd name="T1" fmla="*/ 81 h 81"/>
                <a:gd name="T2" fmla="*/ 12 w 81"/>
                <a:gd name="T3" fmla="*/ 81 h 81"/>
                <a:gd name="T4" fmla="*/ 22 w 81"/>
                <a:gd name="T5" fmla="*/ 78 h 81"/>
                <a:gd name="T6" fmla="*/ 34 w 81"/>
                <a:gd name="T7" fmla="*/ 74 h 81"/>
                <a:gd name="T8" fmla="*/ 44 w 81"/>
                <a:gd name="T9" fmla="*/ 68 h 81"/>
                <a:gd name="T10" fmla="*/ 53 w 81"/>
                <a:gd name="T11" fmla="*/ 62 h 81"/>
                <a:gd name="T12" fmla="*/ 62 w 81"/>
                <a:gd name="T13" fmla="*/ 54 h 81"/>
                <a:gd name="T14" fmla="*/ 68 w 81"/>
                <a:gd name="T15" fmla="*/ 44 h 81"/>
                <a:gd name="T16" fmla="*/ 73 w 81"/>
                <a:gd name="T17" fmla="*/ 34 h 81"/>
                <a:gd name="T18" fmla="*/ 78 w 81"/>
                <a:gd name="T19" fmla="*/ 23 h 81"/>
                <a:gd name="T20" fmla="*/ 81 w 81"/>
                <a:gd name="T21" fmla="*/ 12 h 81"/>
                <a:gd name="T22" fmla="*/ 81 w 81"/>
                <a:gd name="T23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1" h="81">
                  <a:moveTo>
                    <a:pt x="0" y="81"/>
                  </a:moveTo>
                  <a:lnTo>
                    <a:pt x="12" y="81"/>
                  </a:lnTo>
                  <a:lnTo>
                    <a:pt x="22" y="78"/>
                  </a:lnTo>
                  <a:lnTo>
                    <a:pt x="34" y="74"/>
                  </a:lnTo>
                  <a:lnTo>
                    <a:pt x="44" y="68"/>
                  </a:lnTo>
                  <a:lnTo>
                    <a:pt x="53" y="62"/>
                  </a:lnTo>
                  <a:lnTo>
                    <a:pt x="62" y="54"/>
                  </a:lnTo>
                  <a:lnTo>
                    <a:pt x="68" y="44"/>
                  </a:lnTo>
                  <a:lnTo>
                    <a:pt x="73" y="34"/>
                  </a:lnTo>
                  <a:lnTo>
                    <a:pt x="78" y="23"/>
                  </a:lnTo>
                  <a:lnTo>
                    <a:pt x="81" y="12"/>
                  </a:lnTo>
                  <a:lnTo>
                    <a:pt x="8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2195" name="Freeform 1011"/>
            <p:cNvSpPr>
              <a:spLocks/>
            </p:cNvSpPr>
            <p:nvPr/>
          </p:nvSpPr>
          <p:spPr bwMode="auto">
            <a:xfrm>
              <a:off x="4680" y="2446"/>
              <a:ext cx="21" cy="21"/>
            </a:xfrm>
            <a:custGeom>
              <a:avLst/>
              <a:gdLst>
                <a:gd name="T0" fmla="*/ 82 w 82"/>
                <a:gd name="T1" fmla="*/ 0 h 82"/>
                <a:gd name="T2" fmla="*/ 70 w 82"/>
                <a:gd name="T3" fmla="*/ 1 h 82"/>
                <a:gd name="T4" fmla="*/ 59 w 82"/>
                <a:gd name="T5" fmla="*/ 3 h 82"/>
                <a:gd name="T6" fmla="*/ 48 w 82"/>
                <a:gd name="T7" fmla="*/ 8 h 82"/>
                <a:gd name="T8" fmla="*/ 38 w 82"/>
                <a:gd name="T9" fmla="*/ 13 h 82"/>
                <a:gd name="T10" fmla="*/ 29 w 82"/>
                <a:gd name="T11" fmla="*/ 20 h 82"/>
                <a:gd name="T12" fmla="*/ 20 w 82"/>
                <a:gd name="T13" fmla="*/ 29 h 82"/>
                <a:gd name="T14" fmla="*/ 14 w 82"/>
                <a:gd name="T15" fmla="*/ 37 h 82"/>
                <a:gd name="T16" fmla="*/ 7 w 82"/>
                <a:gd name="T17" fmla="*/ 48 h 82"/>
                <a:gd name="T18" fmla="*/ 3 w 82"/>
                <a:gd name="T19" fmla="*/ 59 h 82"/>
                <a:gd name="T20" fmla="*/ 1 w 82"/>
                <a:gd name="T21" fmla="*/ 70 h 82"/>
                <a:gd name="T22" fmla="*/ 0 w 82"/>
                <a:gd name="T23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2" h="82">
                  <a:moveTo>
                    <a:pt x="82" y="0"/>
                  </a:moveTo>
                  <a:lnTo>
                    <a:pt x="70" y="1"/>
                  </a:lnTo>
                  <a:lnTo>
                    <a:pt x="59" y="3"/>
                  </a:lnTo>
                  <a:lnTo>
                    <a:pt x="48" y="8"/>
                  </a:lnTo>
                  <a:lnTo>
                    <a:pt x="38" y="13"/>
                  </a:lnTo>
                  <a:lnTo>
                    <a:pt x="29" y="20"/>
                  </a:lnTo>
                  <a:lnTo>
                    <a:pt x="20" y="29"/>
                  </a:lnTo>
                  <a:lnTo>
                    <a:pt x="14" y="37"/>
                  </a:lnTo>
                  <a:lnTo>
                    <a:pt x="7" y="48"/>
                  </a:lnTo>
                  <a:lnTo>
                    <a:pt x="3" y="59"/>
                  </a:lnTo>
                  <a:lnTo>
                    <a:pt x="1" y="70"/>
                  </a:lnTo>
                  <a:lnTo>
                    <a:pt x="0" y="8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2196" name="Freeform 1012"/>
            <p:cNvSpPr>
              <a:spLocks/>
            </p:cNvSpPr>
            <p:nvPr/>
          </p:nvSpPr>
          <p:spPr bwMode="auto">
            <a:xfrm>
              <a:off x="5171" y="2446"/>
              <a:ext cx="21" cy="21"/>
            </a:xfrm>
            <a:custGeom>
              <a:avLst/>
              <a:gdLst>
                <a:gd name="T0" fmla="*/ 81 w 81"/>
                <a:gd name="T1" fmla="*/ 82 h 82"/>
                <a:gd name="T2" fmla="*/ 81 w 81"/>
                <a:gd name="T3" fmla="*/ 70 h 82"/>
                <a:gd name="T4" fmla="*/ 78 w 81"/>
                <a:gd name="T5" fmla="*/ 59 h 82"/>
                <a:gd name="T6" fmla="*/ 73 w 81"/>
                <a:gd name="T7" fmla="*/ 48 h 82"/>
                <a:gd name="T8" fmla="*/ 68 w 81"/>
                <a:gd name="T9" fmla="*/ 37 h 82"/>
                <a:gd name="T10" fmla="*/ 62 w 81"/>
                <a:gd name="T11" fmla="*/ 29 h 82"/>
                <a:gd name="T12" fmla="*/ 53 w 81"/>
                <a:gd name="T13" fmla="*/ 20 h 82"/>
                <a:gd name="T14" fmla="*/ 44 w 81"/>
                <a:gd name="T15" fmla="*/ 13 h 82"/>
                <a:gd name="T16" fmla="*/ 34 w 81"/>
                <a:gd name="T17" fmla="*/ 8 h 82"/>
                <a:gd name="T18" fmla="*/ 22 w 81"/>
                <a:gd name="T19" fmla="*/ 3 h 82"/>
                <a:gd name="T20" fmla="*/ 12 w 81"/>
                <a:gd name="T21" fmla="*/ 1 h 82"/>
                <a:gd name="T22" fmla="*/ 0 w 81"/>
                <a:gd name="T23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1" h="82">
                  <a:moveTo>
                    <a:pt x="81" y="82"/>
                  </a:moveTo>
                  <a:lnTo>
                    <a:pt x="81" y="70"/>
                  </a:lnTo>
                  <a:lnTo>
                    <a:pt x="78" y="59"/>
                  </a:lnTo>
                  <a:lnTo>
                    <a:pt x="73" y="48"/>
                  </a:lnTo>
                  <a:lnTo>
                    <a:pt x="68" y="37"/>
                  </a:lnTo>
                  <a:lnTo>
                    <a:pt x="62" y="29"/>
                  </a:lnTo>
                  <a:lnTo>
                    <a:pt x="53" y="20"/>
                  </a:lnTo>
                  <a:lnTo>
                    <a:pt x="44" y="13"/>
                  </a:lnTo>
                  <a:lnTo>
                    <a:pt x="34" y="8"/>
                  </a:lnTo>
                  <a:lnTo>
                    <a:pt x="22" y="3"/>
                  </a:lnTo>
                  <a:lnTo>
                    <a:pt x="12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2197" name="Line 1013"/>
            <p:cNvSpPr>
              <a:spLocks noChangeShapeType="1"/>
            </p:cNvSpPr>
            <p:nvPr/>
          </p:nvSpPr>
          <p:spPr bwMode="auto">
            <a:xfrm flipH="1" flipV="1">
              <a:off x="4817" y="939"/>
              <a:ext cx="294" cy="17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2198" name="Line 1014"/>
            <p:cNvSpPr>
              <a:spLocks noChangeShapeType="1"/>
            </p:cNvSpPr>
            <p:nvPr/>
          </p:nvSpPr>
          <p:spPr bwMode="auto">
            <a:xfrm flipV="1">
              <a:off x="4943" y="987"/>
              <a:ext cx="42" cy="7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2199" name="Line 1015"/>
            <p:cNvSpPr>
              <a:spLocks noChangeShapeType="1"/>
            </p:cNvSpPr>
            <p:nvPr/>
          </p:nvSpPr>
          <p:spPr bwMode="auto">
            <a:xfrm flipH="1">
              <a:off x="4817" y="2646"/>
              <a:ext cx="294" cy="1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2200" name="Line 1016"/>
            <p:cNvSpPr>
              <a:spLocks noChangeShapeType="1"/>
            </p:cNvSpPr>
            <p:nvPr/>
          </p:nvSpPr>
          <p:spPr bwMode="auto">
            <a:xfrm>
              <a:off x="4943" y="2693"/>
              <a:ext cx="42" cy="7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2201" name="Line 1017"/>
            <p:cNvSpPr>
              <a:spLocks noChangeShapeType="1"/>
            </p:cNvSpPr>
            <p:nvPr/>
          </p:nvSpPr>
          <p:spPr bwMode="auto">
            <a:xfrm>
              <a:off x="5192" y="2216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2202" name="Line 1018"/>
            <p:cNvSpPr>
              <a:spLocks noChangeShapeType="1"/>
            </p:cNvSpPr>
            <p:nvPr/>
          </p:nvSpPr>
          <p:spPr bwMode="auto">
            <a:xfrm>
              <a:off x="4680" y="2216"/>
              <a:ext cx="0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2203" name="Line 1019"/>
            <p:cNvSpPr>
              <a:spLocks noChangeShapeType="1"/>
            </p:cNvSpPr>
            <p:nvPr/>
          </p:nvSpPr>
          <p:spPr bwMode="auto">
            <a:xfrm flipH="1">
              <a:off x="4740" y="2286"/>
              <a:ext cx="39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2204" name="Freeform 1020"/>
            <p:cNvSpPr>
              <a:spLocks/>
            </p:cNvSpPr>
            <p:nvPr/>
          </p:nvSpPr>
          <p:spPr bwMode="auto">
            <a:xfrm>
              <a:off x="5132" y="2276"/>
              <a:ext cx="60" cy="20"/>
            </a:xfrm>
            <a:custGeom>
              <a:avLst/>
              <a:gdLst>
                <a:gd name="T0" fmla="*/ 0 w 245"/>
                <a:gd name="T1" fmla="*/ 0 h 82"/>
                <a:gd name="T2" fmla="*/ 0 w 245"/>
                <a:gd name="T3" fmla="*/ 82 h 82"/>
                <a:gd name="T4" fmla="*/ 245 w 245"/>
                <a:gd name="T5" fmla="*/ 41 h 82"/>
                <a:gd name="T6" fmla="*/ 0 w 245"/>
                <a:gd name="T7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5" h="82">
                  <a:moveTo>
                    <a:pt x="0" y="0"/>
                  </a:moveTo>
                  <a:lnTo>
                    <a:pt x="0" y="82"/>
                  </a:lnTo>
                  <a:lnTo>
                    <a:pt x="245" y="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2205" name="Freeform 1021"/>
            <p:cNvSpPr>
              <a:spLocks/>
            </p:cNvSpPr>
            <p:nvPr/>
          </p:nvSpPr>
          <p:spPr bwMode="auto">
            <a:xfrm>
              <a:off x="5132" y="2276"/>
              <a:ext cx="60" cy="20"/>
            </a:xfrm>
            <a:custGeom>
              <a:avLst/>
              <a:gdLst>
                <a:gd name="T0" fmla="*/ 0 w 245"/>
                <a:gd name="T1" fmla="*/ 0 h 82"/>
                <a:gd name="T2" fmla="*/ 0 w 245"/>
                <a:gd name="T3" fmla="*/ 82 h 82"/>
                <a:gd name="T4" fmla="*/ 245 w 245"/>
                <a:gd name="T5" fmla="*/ 41 h 82"/>
                <a:gd name="T6" fmla="*/ 0 w 245"/>
                <a:gd name="T7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5" h="82">
                  <a:moveTo>
                    <a:pt x="0" y="0"/>
                  </a:moveTo>
                  <a:lnTo>
                    <a:pt x="0" y="82"/>
                  </a:lnTo>
                  <a:lnTo>
                    <a:pt x="245" y="4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2206" name="Freeform 1022"/>
            <p:cNvSpPr>
              <a:spLocks/>
            </p:cNvSpPr>
            <p:nvPr/>
          </p:nvSpPr>
          <p:spPr bwMode="auto">
            <a:xfrm>
              <a:off x="4680" y="2276"/>
              <a:ext cx="60" cy="20"/>
            </a:xfrm>
            <a:custGeom>
              <a:avLst/>
              <a:gdLst>
                <a:gd name="T0" fmla="*/ 245 w 245"/>
                <a:gd name="T1" fmla="*/ 0 h 82"/>
                <a:gd name="T2" fmla="*/ 245 w 245"/>
                <a:gd name="T3" fmla="*/ 82 h 82"/>
                <a:gd name="T4" fmla="*/ 0 w 245"/>
                <a:gd name="T5" fmla="*/ 41 h 82"/>
                <a:gd name="T6" fmla="*/ 245 w 245"/>
                <a:gd name="T7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5" h="82">
                  <a:moveTo>
                    <a:pt x="245" y="0"/>
                  </a:moveTo>
                  <a:lnTo>
                    <a:pt x="245" y="82"/>
                  </a:lnTo>
                  <a:lnTo>
                    <a:pt x="0" y="41"/>
                  </a:lnTo>
                  <a:lnTo>
                    <a:pt x="245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22207" name="Freeform 1023"/>
            <p:cNvSpPr>
              <a:spLocks/>
            </p:cNvSpPr>
            <p:nvPr/>
          </p:nvSpPr>
          <p:spPr bwMode="auto">
            <a:xfrm>
              <a:off x="4680" y="2276"/>
              <a:ext cx="60" cy="20"/>
            </a:xfrm>
            <a:custGeom>
              <a:avLst/>
              <a:gdLst>
                <a:gd name="T0" fmla="*/ 245 w 245"/>
                <a:gd name="T1" fmla="*/ 0 h 82"/>
                <a:gd name="T2" fmla="*/ 245 w 245"/>
                <a:gd name="T3" fmla="*/ 82 h 82"/>
                <a:gd name="T4" fmla="*/ 0 w 245"/>
                <a:gd name="T5" fmla="*/ 41 h 82"/>
                <a:gd name="T6" fmla="*/ 245 w 245"/>
                <a:gd name="T7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5" h="82">
                  <a:moveTo>
                    <a:pt x="245" y="0"/>
                  </a:moveTo>
                  <a:lnTo>
                    <a:pt x="245" y="82"/>
                  </a:lnTo>
                  <a:lnTo>
                    <a:pt x="0" y="41"/>
                  </a:lnTo>
                  <a:lnTo>
                    <a:pt x="245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496" name="Freeform 1024"/>
            <p:cNvSpPr>
              <a:spLocks/>
            </p:cNvSpPr>
            <p:nvPr/>
          </p:nvSpPr>
          <p:spPr bwMode="auto">
            <a:xfrm>
              <a:off x="4907" y="2213"/>
              <a:ext cx="44" cy="53"/>
            </a:xfrm>
            <a:custGeom>
              <a:avLst/>
              <a:gdLst>
                <a:gd name="T0" fmla="*/ 0 w 182"/>
                <a:gd name="T1" fmla="*/ 212 h 212"/>
                <a:gd name="T2" fmla="*/ 73 w 182"/>
                <a:gd name="T3" fmla="*/ 212 h 212"/>
                <a:gd name="T4" fmla="*/ 82 w 182"/>
                <a:gd name="T5" fmla="*/ 212 h 212"/>
                <a:gd name="T6" fmla="*/ 89 w 182"/>
                <a:gd name="T7" fmla="*/ 210 h 212"/>
                <a:gd name="T8" fmla="*/ 98 w 182"/>
                <a:gd name="T9" fmla="*/ 208 h 212"/>
                <a:gd name="T10" fmla="*/ 106 w 182"/>
                <a:gd name="T11" fmla="*/ 203 h 212"/>
                <a:gd name="T12" fmla="*/ 115 w 182"/>
                <a:gd name="T13" fmla="*/ 198 h 212"/>
                <a:gd name="T14" fmla="*/ 122 w 182"/>
                <a:gd name="T15" fmla="*/ 192 h 212"/>
                <a:gd name="T16" fmla="*/ 131 w 182"/>
                <a:gd name="T17" fmla="*/ 185 h 212"/>
                <a:gd name="T18" fmla="*/ 138 w 182"/>
                <a:gd name="T19" fmla="*/ 177 h 212"/>
                <a:gd name="T20" fmla="*/ 146 w 182"/>
                <a:gd name="T21" fmla="*/ 168 h 212"/>
                <a:gd name="T22" fmla="*/ 152 w 182"/>
                <a:gd name="T23" fmla="*/ 160 h 212"/>
                <a:gd name="T24" fmla="*/ 158 w 182"/>
                <a:gd name="T25" fmla="*/ 149 h 212"/>
                <a:gd name="T26" fmla="*/ 164 w 182"/>
                <a:gd name="T27" fmla="*/ 140 h 212"/>
                <a:gd name="T28" fmla="*/ 169 w 182"/>
                <a:gd name="T29" fmla="*/ 128 h 212"/>
                <a:gd name="T30" fmla="*/ 173 w 182"/>
                <a:gd name="T31" fmla="*/ 117 h 212"/>
                <a:gd name="T32" fmla="*/ 177 w 182"/>
                <a:gd name="T33" fmla="*/ 107 h 212"/>
                <a:gd name="T34" fmla="*/ 179 w 182"/>
                <a:gd name="T35" fmla="*/ 95 h 212"/>
                <a:gd name="T36" fmla="*/ 181 w 182"/>
                <a:gd name="T37" fmla="*/ 84 h 212"/>
                <a:gd name="T38" fmla="*/ 182 w 182"/>
                <a:gd name="T39" fmla="*/ 74 h 212"/>
                <a:gd name="T40" fmla="*/ 182 w 182"/>
                <a:gd name="T41" fmla="*/ 63 h 212"/>
                <a:gd name="T42" fmla="*/ 181 w 182"/>
                <a:gd name="T43" fmla="*/ 53 h 212"/>
                <a:gd name="T44" fmla="*/ 179 w 182"/>
                <a:gd name="T45" fmla="*/ 44 h 212"/>
                <a:gd name="T46" fmla="*/ 177 w 182"/>
                <a:gd name="T47" fmla="*/ 35 h 212"/>
                <a:gd name="T48" fmla="*/ 173 w 182"/>
                <a:gd name="T49" fmla="*/ 28 h 212"/>
                <a:gd name="T50" fmla="*/ 169 w 182"/>
                <a:gd name="T51" fmla="*/ 20 h 212"/>
                <a:gd name="T52" fmla="*/ 164 w 182"/>
                <a:gd name="T53" fmla="*/ 14 h 212"/>
                <a:gd name="T54" fmla="*/ 158 w 182"/>
                <a:gd name="T55" fmla="*/ 10 h 212"/>
                <a:gd name="T56" fmla="*/ 152 w 182"/>
                <a:gd name="T57" fmla="*/ 5 h 212"/>
                <a:gd name="T58" fmla="*/ 146 w 182"/>
                <a:gd name="T59" fmla="*/ 2 h 212"/>
                <a:gd name="T60" fmla="*/ 138 w 182"/>
                <a:gd name="T61" fmla="*/ 0 h 212"/>
                <a:gd name="T62" fmla="*/ 131 w 182"/>
                <a:gd name="T63" fmla="*/ 0 h 212"/>
                <a:gd name="T64" fmla="*/ 56 w 182"/>
                <a:gd name="T65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2" h="212">
                  <a:moveTo>
                    <a:pt x="0" y="212"/>
                  </a:moveTo>
                  <a:lnTo>
                    <a:pt x="73" y="212"/>
                  </a:lnTo>
                  <a:lnTo>
                    <a:pt x="82" y="212"/>
                  </a:lnTo>
                  <a:lnTo>
                    <a:pt x="89" y="210"/>
                  </a:lnTo>
                  <a:lnTo>
                    <a:pt x="98" y="208"/>
                  </a:lnTo>
                  <a:lnTo>
                    <a:pt x="106" y="203"/>
                  </a:lnTo>
                  <a:lnTo>
                    <a:pt x="115" y="198"/>
                  </a:lnTo>
                  <a:lnTo>
                    <a:pt x="122" y="192"/>
                  </a:lnTo>
                  <a:lnTo>
                    <a:pt x="131" y="185"/>
                  </a:lnTo>
                  <a:lnTo>
                    <a:pt x="138" y="177"/>
                  </a:lnTo>
                  <a:lnTo>
                    <a:pt x="146" y="168"/>
                  </a:lnTo>
                  <a:lnTo>
                    <a:pt x="152" y="160"/>
                  </a:lnTo>
                  <a:lnTo>
                    <a:pt x="158" y="149"/>
                  </a:lnTo>
                  <a:lnTo>
                    <a:pt x="164" y="140"/>
                  </a:lnTo>
                  <a:lnTo>
                    <a:pt x="169" y="128"/>
                  </a:lnTo>
                  <a:lnTo>
                    <a:pt x="173" y="117"/>
                  </a:lnTo>
                  <a:lnTo>
                    <a:pt x="177" y="107"/>
                  </a:lnTo>
                  <a:lnTo>
                    <a:pt x="179" y="95"/>
                  </a:lnTo>
                  <a:lnTo>
                    <a:pt x="181" y="84"/>
                  </a:lnTo>
                  <a:lnTo>
                    <a:pt x="182" y="74"/>
                  </a:lnTo>
                  <a:lnTo>
                    <a:pt x="182" y="63"/>
                  </a:lnTo>
                  <a:lnTo>
                    <a:pt x="181" y="53"/>
                  </a:lnTo>
                  <a:lnTo>
                    <a:pt x="179" y="44"/>
                  </a:lnTo>
                  <a:lnTo>
                    <a:pt x="177" y="35"/>
                  </a:lnTo>
                  <a:lnTo>
                    <a:pt x="173" y="28"/>
                  </a:lnTo>
                  <a:lnTo>
                    <a:pt x="169" y="20"/>
                  </a:lnTo>
                  <a:lnTo>
                    <a:pt x="164" y="14"/>
                  </a:lnTo>
                  <a:lnTo>
                    <a:pt x="158" y="10"/>
                  </a:lnTo>
                  <a:lnTo>
                    <a:pt x="152" y="5"/>
                  </a:lnTo>
                  <a:lnTo>
                    <a:pt x="146" y="2"/>
                  </a:lnTo>
                  <a:lnTo>
                    <a:pt x="138" y="0"/>
                  </a:lnTo>
                  <a:lnTo>
                    <a:pt x="131" y="0"/>
                  </a:lnTo>
                  <a:lnTo>
                    <a:pt x="5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497" name="Freeform 1025"/>
            <p:cNvSpPr>
              <a:spLocks/>
            </p:cNvSpPr>
            <p:nvPr/>
          </p:nvSpPr>
          <p:spPr bwMode="auto">
            <a:xfrm>
              <a:off x="4907" y="2172"/>
              <a:ext cx="53" cy="94"/>
            </a:xfrm>
            <a:custGeom>
              <a:avLst/>
              <a:gdLst>
                <a:gd name="T0" fmla="*/ 131 w 217"/>
                <a:gd name="T1" fmla="*/ 170 h 382"/>
                <a:gd name="T2" fmla="*/ 138 w 217"/>
                <a:gd name="T3" fmla="*/ 169 h 382"/>
                <a:gd name="T4" fmla="*/ 146 w 217"/>
                <a:gd name="T5" fmla="*/ 168 h 382"/>
                <a:gd name="T6" fmla="*/ 153 w 217"/>
                <a:gd name="T7" fmla="*/ 165 h 382"/>
                <a:gd name="T8" fmla="*/ 161 w 217"/>
                <a:gd name="T9" fmla="*/ 161 h 382"/>
                <a:gd name="T10" fmla="*/ 168 w 217"/>
                <a:gd name="T11" fmla="*/ 155 h 382"/>
                <a:gd name="T12" fmla="*/ 176 w 217"/>
                <a:gd name="T13" fmla="*/ 149 h 382"/>
                <a:gd name="T14" fmla="*/ 183 w 217"/>
                <a:gd name="T15" fmla="*/ 141 h 382"/>
                <a:gd name="T16" fmla="*/ 189 w 217"/>
                <a:gd name="T17" fmla="*/ 133 h 382"/>
                <a:gd name="T18" fmla="*/ 196 w 217"/>
                <a:gd name="T19" fmla="*/ 124 h 382"/>
                <a:gd name="T20" fmla="*/ 201 w 217"/>
                <a:gd name="T21" fmla="*/ 115 h 382"/>
                <a:gd name="T22" fmla="*/ 205 w 217"/>
                <a:gd name="T23" fmla="*/ 105 h 382"/>
                <a:gd name="T24" fmla="*/ 210 w 217"/>
                <a:gd name="T25" fmla="*/ 96 h 382"/>
                <a:gd name="T26" fmla="*/ 213 w 217"/>
                <a:gd name="T27" fmla="*/ 85 h 382"/>
                <a:gd name="T28" fmla="*/ 215 w 217"/>
                <a:gd name="T29" fmla="*/ 74 h 382"/>
                <a:gd name="T30" fmla="*/ 216 w 217"/>
                <a:gd name="T31" fmla="*/ 65 h 382"/>
                <a:gd name="T32" fmla="*/ 217 w 217"/>
                <a:gd name="T33" fmla="*/ 55 h 382"/>
                <a:gd name="T34" fmla="*/ 216 w 217"/>
                <a:gd name="T35" fmla="*/ 46 h 382"/>
                <a:gd name="T36" fmla="*/ 215 w 217"/>
                <a:gd name="T37" fmla="*/ 37 h 382"/>
                <a:gd name="T38" fmla="*/ 213 w 217"/>
                <a:gd name="T39" fmla="*/ 28 h 382"/>
                <a:gd name="T40" fmla="*/ 210 w 217"/>
                <a:gd name="T41" fmla="*/ 21 h 382"/>
                <a:gd name="T42" fmla="*/ 205 w 217"/>
                <a:gd name="T43" fmla="*/ 15 h 382"/>
                <a:gd name="T44" fmla="*/ 201 w 217"/>
                <a:gd name="T45" fmla="*/ 9 h 382"/>
                <a:gd name="T46" fmla="*/ 196 w 217"/>
                <a:gd name="T47" fmla="*/ 5 h 382"/>
                <a:gd name="T48" fmla="*/ 189 w 217"/>
                <a:gd name="T49" fmla="*/ 3 h 382"/>
                <a:gd name="T50" fmla="*/ 183 w 217"/>
                <a:gd name="T51" fmla="*/ 1 h 382"/>
                <a:gd name="T52" fmla="*/ 176 w 217"/>
                <a:gd name="T53" fmla="*/ 0 h 382"/>
                <a:gd name="T54" fmla="*/ 102 w 217"/>
                <a:gd name="T55" fmla="*/ 0 h 382"/>
                <a:gd name="T56" fmla="*/ 0 w 217"/>
                <a:gd name="T57" fmla="*/ 382 h 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17" h="382">
                  <a:moveTo>
                    <a:pt x="131" y="170"/>
                  </a:moveTo>
                  <a:lnTo>
                    <a:pt x="138" y="169"/>
                  </a:lnTo>
                  <a:lnTo>
                    <a:pt x="146" y="168"/>
                  </a:lnTo>
                  <a:lnTo>
                    <a:pt x="153" y="165"/>
                  </a:lnTo>
                  <a:lnTo>
                    <a:pt x="161" y="161"/>
                  </a:lnTo>
                  <a:lnTo>
                    <a:pt x="168" y="155"/>
                  </a:lnTo>
                  <a:lnTo>
                    <a:pt x="176" y="149"/>
                  </a:lnTo>
                  <a:lnTo>
                    <a:pt x="183" y="141"/>
                  </a:lnTo>
                  <a:lnTo>
                    <a:pt x="189" y="133"/>
                  </a:lnTo>
                  <a:lnTo>
                    <a:pt x="196" y="124"/>
                  </a:lnTo>
                  <a:lnTo>
                    <a:pt x="201" y="115"/>
                  </a:lnTo>
                  <a:lnTo>
                    <a:pt x="205" y="105"/>
                  </a:lnTo>
                  <a:lnTo>
                    <a:pt x="210" y="96"/>
                  </a:lnTo>
                  <a:lnTo>
                    <a:pt x="213" y="85"/>
                  </a:lnTo>
                  <a:lnTo>
                    <a:pt x="215" y="74"/>
                  </a:lnTo>
                  <a:lnTo>
                    <a:pt x="216" y="65"/>
                  </a:lnTo>
                  <a:lnTo>
                    <a:pt x="217" y="55"/>
                  </a:lnTo>
                  <a:lnTo>
                    <a:pt x="216" y="46"/>
                  </a:lnTo>
                  <a:lnTo>
                    <a:pt x="215" y="37"/>
                  </a:lnTo>
                  <a:lnTo>
                    <a:pt x="213" y="28"/>
                  </a:lnTo>
                  <a:lnTo>
                    <a:pt x="210" y="21"/>
                  </a:lnTo>
                  <a:lnTo>
                    <a:pt x="205" y="15"/>
                  </a:lnTo>
                  <a:lnTo>
                    <a:pt x="201" y="9"/>
                  </a:lnTo>
                  <a:lnTo>
                    <a:pt x="196" y="5"/>
                  </a:lnTo>
                  <a:lnTo>
                    <a:pt x="189" y="3"/>
                  </a:lnTo>
                  <a:lnTo>
                    <a:pt x="183" y="1"/>
                  </a:lnTo>
                  <a:lnTo>
                    <a:pt x="176" y="0"/>
                  </a:lnTo>
                  <a:lnTo>
                    <a:pt x="102" y="0"/>
                  </a:lnTo>
                  <a:lnTo>
                    <a:pt x="0" y="38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498" name="Line 1026"/>
            <p:cNvSpPr>
              <a:spLocks noChangeShapeType="1"/>
            </p:cNvSpPr>
            <p:nvPr/>
          </p:nvSpPr>
          <p:spPr bwMode="auto">
            <a:xfrm>
              <a:off x="5192" y="2216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499" name="Line 1027"/>
            <p:cNvSpPr>
              <a:spLocks noChangeShapeType="1"/>
            </p:cNvSpPr>
            <p:nvPr/>
          </p:nvSpPr>
          <p:spPr bwMode="auto">
            <a:xfrm>
              <a:off x="4680" y="2216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00" name="Line 1028"/>
            <p:cNvSpPr>
              <a:spLocks noChangeShapeType="1"/>
            </p:cNvSpPr>
            <p:nvPr/>
          </p:nvSpPr>
          <p:spPr bwMode="auto">
            <a:xfrm>
              <a:off x="4680" y="2286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01" name="Line 1029"/>
            <p:cNvSpPr>
              <a:spLocks noChangeShapeType="1"/>
            </p:cNvSpPr>
            <p:nvPr/>
          </p:nvSpPr>
          <p:spPr bwMode="auto">
            <a:xfrm flipH="1">
              <a:off x="4237" y="740"/>
              <a:ext cx="5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02" name="Line 1030"/>
            <p:cNvSpPr>
              <a:spLocks noChangeShapeType="1"/>
            </p:cNvSpPr>
            <p:nvPr/>
          </p:nvSpPr>
          <p:spPr bwMode="auto">
            <a:xfrm flipH="1">
              <a:off x="4237" y="3014"/>
              <a:ext cx="57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03" name="Line 1031"/>
            <p:cNvSpPr>
              <a:spLocks noChangeShapeType="1"/>
            </p:cNvSpPr>
            <p:nvPr/>
          </p:nvSpPr>
          <p:spPr bwMode="auto">
            <a:xfrm>
              <a:off x="4276" y="800"/>
              <a:ext cx="0" cy="21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04" name="Freeform 1032"/>
            <p:cNvSpPr>
              <a:spLocks/>
            </p:cNvSpPr>
            <p:nvPr/>
          </p:nvSpPr>
          <p:spPr bwMode="auto">
            <a:xfrm>
              <a:off x="4266" y="740"/>
              <a:ext cx="21" cy="60"/>
            </a:xfrm>
            <a:custGeom>
              <a:avLst/>
              <a:gdLst>
                <a:gd name="T0" fmla="*/ 0 w 82"/>
                <a:gd name="T1" fmla="*/ 245 h 245"/>
                <a:gd name="T2" fmla="*/ 82 w 82"/>
                <a:gd name="T3" fmla="*/ 245 h 245"/>
                <a:gd name="T4" fmla="*/ 41 w 82"/>
                <a:gd name="T5" fmla="*/ 0 h 245"/>
                <a:gd name="T6" fmla="*/ 0 w 82"/>
                <a:gd name="T7" fmla="*/ 24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2" h="245">
                  <a:moveTo>
                    <a:pt x="0" y="245"/>
                  </a:moveTo>
                  <a:lnTo>
                    <a:pt x="82" y="245"/>
                  </a:lnTo>
                  <a:lnTo>
                    <a:pt x="41" y="0"/>
                  </a:lnTo>
                  <a:lnTo>
                    <a:pt x="0" y="245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05" name="Freeform 1033"/>
            <p:cNvSpPr>
              <a:spLocks/>
            </p:cNvSpPr>
            <p:nvPr/>
          </p:nvSpPr>
          <p:spPr bwMode="auto">
            <a:xfrm>
              <a:off x="4266" y="740"/>
              <a:ext cx="21" cy="60"/>
            </a:xfrm>
            <a:custGeom>
              <a:avLst/>
              <a:gdLst>
                <a:gd name="T0" fmla="*/ 0 w 82"/>
                <a:gd name="T1" fmla="*/ 245 h 245"/>
                <a:gd name="T2" fmla="*/ 82 w 82"/>
                <a:gd name="T3" fmla="*/ 245 h 245"/>
                <a:gd name="T4" fmla="*/ 41 w 82"/>
                <a:gd name="T5" fmla="*/ 0 h 245"/>
                <a:gd name="T6" fmla="*/ 0 w 82"/>
                <a:gd name="T7" fmla="*/ 24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2" h="245">
                  <a:moveTo>
                    <a:pt x="0" y="245"/>
                  </a:moveTo>
                  <a:lnTo>
                    <a:pt x="82" y="245"/>
                  </a:lnTo>
                  <a:lnTo>
                    <a:pt x="41" y="0"/>
                  </a:lnTo>
                  <a:lnTo>
                    <a:pt x="0" y="245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06" name="Freeform 1034"/>
            <p:cNvSpPr>
              <a:spLocks/>
            </p:cNvSpPr>
            <p:nvPr/>
          </p:nvSpPr>
          <p:spPr bwMode="auto">
            <a:xfrm>
              <a:off x="4266" y="2954"/>
              <a:ext cx="21" cy="60"/>
            </a:xfrm>
            <a:custGeom>
              <a:avLst/>
              <a:gdLst>
                <a:gd name="T0" fmla="*/ 0 w 82"/>
                <a:gd name="T1" fmla="*/ 0 h 245"/>
                <a:gd name="T2" fmla="*/ 82 w 82"/>
                <a:gd name="T3" fmla="*/ 0 h 245"/>
                <a:gd name="T4" fmla="*/ 41 w 82"/>
                <a:gd name="T5" fmla="*/ 245 h 245"/>
                <a:gd name="T6" fmla="*/ 0 w 82"/>
                <a:gd name="T7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2" h="245">
                  <a:moveTo>
                    <a:pt x="0" y="0"/>
                  </a:moveTo>
                  <a:lnTo>
                    <a:pt x="82" y="0"/>
                  </a:lnTo>
                  <a:lnTo>
                    <a:pt x="41" y="2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07" name="Freeform 1035"/>
            <p:cNvSpPr>
              <a:spLocks/>
            </p:cNvSpPr>
            <p:nvPr/>
          </p:nvSpPr>
          <p:spPr bwMode="auto">
            <a:xfrm>
              <a:off x="4266" y="2954"/>
              <a:ext cx="21" cy="60"/>
            </a:xfrm>
            <a:custGeom>
              <a:avLst/>
              <a:gdLst>
                <a:gd name="T0" fmla="*/ 0 w 82"/>
                <a:gd name="T1" fmla="*/ 0 h 245"/>
                <a:gd name="T2" fmla="*/ 82 w 82"/>
                <a:gd name="T3" fmla="*/ 0 h 245"/>
                <a:gd name="T4" fmla="*/ 41 w 82"/>
                <a:gd name="T5" fmla="*/ 245 h 245"/>
                <a:gd name="T6" fmla="*/ 0 w 82"/>
                <a:gd name="T7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2" h="245">
                  <a:moveTo>
                    <a:pt x="0" y="0"/>
                  </a:moveTo>
                  <a:lnTo>
                    <a:pt x="82" y="0"/>
                  </a:lnTo>
                  <a:lnTo>
                    <a:pt x="41" y="24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08" name="Freeform 1036"/>
            <p:cNvSpPr>
              <a:spLocks/>
            </p:cNvSpPr>
            <p:nvPr/>
          </p:nvSpPr>
          <p:spPr bwMode="auto">
            <a:xfrm>
              <a:off x="4162" y="1776"/>
              <a:ext cx="92" cy="55"/>
            </a:xfrm>
            <a:custGeom>
              <a:avLst/>
              <a:gdLst>
                <a:gd name="T0" fmla="*/ 383 w 383"/>
                <a:gd name="T1" fmla="*/ 225 h 225"/>
                <a:gd name="T2" fmla="*/ 383 w 383"/>
                <a:gd name="T3" fmla="*/ 158 h 225"/>
                <a:gd name="T4" fmla="*/ 382 w 383"/>
                <a:gd name="T5" fmla="*/ 150 h 225"/>
                <a:gd name="T6" fmla="*/ 381 w 383"/>
                <a:gd name="T7" fmla="*/ 142 h 225"/>
                <a:gd name="T8" fmla="*/ 377 w 383"/>
                <a:gd name="T9" fmla="*/ 134 h 225"/>
                <a:gd name="T10" fmla="*/ 373 w 383"/>
                <a:gd name="T11" fmla="*/ 124 h 225"/>
                <a:gd name="T12" fmla="*/ 369 w 383"/>
                <a:gd name="T13" fmla="*/ 116 h 225"/>
                <a:gd name="T14" fmla="*/ 363 w 383"/>
                <a:gd name="T15" fmla="*/ 107 h 225"/>
                <a:gd name="T16" fmla="*/ 356 w 383"/>
                <a:gd name="T17" fmla="*/ 100 h 225"/>
                <a:gd name="T18" fmla="*/ 349 w 383"/>
                <a:gd name="T19" fmla="*/ 91 h 225"/>
                <a:gd name="T20" fmla="*/ 340 w 383"/>
                <a:gd name="T21" fmla="*/ 84 h 225"/>
                <a:gd name="T22" fmla="*/ 331 w 383"/>
                <a:gd name="T23" fmla="*/ 76 h 225"/>
                <a:gd name="T24" fmla="*/ 321 w 383"/>
                <a:gd name="T25" fmla="*/ 70 h 225"/>
                <a:gd name="T26" fmla="*/ 310 w 383"/>
                <a:gd name="T27" fmla="*/ 64 h 225"/>
                <a:gd name="T28" fmla="*/ 300 w 383"/>
                <a:gd name="T29" fmla="*/ 58 h 225"/>
                <a:gd name="T30" fmla="*/ 288 w 383"/>
                <a:gd name="T31" fmla="*/ 53 h 225"/>
                <a:gd name="T32" fmla="*/ 277 w 383"/>
                <a:gd name="T33" fmla="*/ 49 h 225"/>
                <a:gd name="T34" fmla="*/ 266 w 383"/>
                <a:gd name="T35" fmla="*/ 46 h 225"/>
                <a:gd name="T36" fmla="*/ 117 w 383"/>
                <a:gd name="T37" fmla="*/ 5 h 225"/>
                <a:gd name="T38" fmla="*/ 106 w 383"/>
                <a:gd name="T39" fmla="*/ 3 h 225"/>
                <a:gd name="T40" fmla="*/ 94 w 383"/>
                <a:gd name="T41" fmla="*/ 1 h 225"/>
                <a:gd name="T42" fmla="*/ 84 w 383"/>
                <a:gd name="T43" fmla="*/ 0 h 225"/>
                <a:gd name="T44" fmla="*/ 73 w 383"/>
                <a:gd name="T45" fmla="*/ 0 h 225"/>
                <a:gd name="T46" fmla="*/ 62 w 383"/>
                <a:gd name="T47" fmla="*/ 1 h 225"/>
                <a:gd name="T48" fmla="*/ 53 w 383"/>
                <a:gd name="T49" fmla="*/ 2 h 225"/>
                <a:gd name="T50" fmla="*/ 43 w 383"/>
                <a:gd name="T51" fmla="*/ 4 h 225"/>
                <a:gd name="T52" fmla="*/ 35 w 383"/>
                <a:gd name="T53" fmla="*/ 7 h 225"/>
                <a:gd name="T54" fmla="*/ 27 w 383"/>
                <a:gd name="T55" fmla="*/ 11 h 225"/>
                <a:gd name="T56" fmla="*/ 20 w 383"/>
                <a:gd name="T57" fmla="*/ 16 h 225"/>
                <a:gd name="T58" fmla="*/ 14 w 383"/>
                <a:gd name="T59" fmla="*/ 21 h 225"/>
                <a:gd name="T60" fmla="*/ 9 w 383"/>
                <a:gd name="T61" fmla="*/ 27 h 225"/>
                <a:gd name="T62" fmla="*/ 6 w 383"/>
                <a:gd name="T63" fmla="*/ 34 h 225"/>
                <a:gd name="T64" fmla="*/ 3 w 383"/>
                <a:gd name="T65" fmla="*/ 40 h 225"/>
                <a:gd name="T66" fmla="*/ 0 w 383"/>
                <a:gd name="T67" fmla="*/ 48 h 225"/>
                <a:gd name="T68" fmla="*/ 0 w 383"/>
                <a:gd name="T69" fmla="*/ 56 h 225"/>
                <a:gd name="T70" fmla="*/ 0 w 383"/>
                <a:gd name="T71" fmla="*/ 123 h 225"/>
                <a:gd name="T72" fmla="*/ 383 w 383"/>
                <a:gd name="T73" fmla="*/ 225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83" h="225">
                  <a:moveTo>
                    <a:pt x="383" y="225"/>
                  </a:moveTo>
                  <a:lnTo>
                    <a:pt x="383" y="158"/>
                  </a:lnTo>
                  <a:lnTo>
                    <a:pt x="382" y="150"/>
                  </a:lnTo>
                  <a:lnTo>
                    <a:pt x="381" y="142"/>
                  </a:lnTo>
                  <a:lnTo>
                    <a:pt x="377" y="134"/>
                  </a:lnTo>
                  <a:lnTo>
                    <a:pt x="373" y="124"/>
                  </a:lnTo>
                  <a:lnTo>
                    <a:pt x="369" y="116"/>
                  </a:lnTo>
                  <a:lnTo>
                    <a:pt x="363" y="107"/>
                  </a:lnTo>
                  <a:lnTo>
                    <a:pt x="356" y="100"/>
                  </a:lnTo>
                  <a:lnTo>
                    <a:pt x="349" y="91"/>
                  </a:lnTo>
                  <a:lnTo>
                    <a:pt x="340" y="84"/>
                  </a:lnTo>
                  <a:lnTo>
                    <a:pt x="331" y="76"/>
                  </a:lnTo>
                  <a:lnTo>
                    <a:pt x="321" y="70"/>
                  </a:lnTo>
                  <a:lnTo>
                    <a:pt x="310" y="64"/>
                  </a:lnTo>
                  <a:lnTo>
                    <a:pt x="300" y="58"/>
                  </a:lnTo>
                  <a:lnTo>
                    <a:pt x="288" y="53"/>
                  </a:lnTo>
                  <a:lnTo>
                    <a:pt x="277" y="49"/>
                  </a:lnTo>
                  <a:lnTo>
                    <a:pt x="266" y="46"/>
                  </a:lnTo>
                  <a:lnTo>
                    <a:pt x="117" y="5"/>
                  </a:lnTo>
                  <a:lnTo>
                    <a:pt x="106" y="3"/>
                  </a:lnTo>
                  <a:lnTo>
                    <a:pt x="94" y="1"/>
                  </a:lnTo>
                  <a:lnTo>
                    <a:pt x="84" y="0"/>
                  </a:lnTo>
                  <a:lnTo>
                    <a:pt x="73" y="0"/>
                  </a:lnTo>
                  <a:lnTo>
                    <a:pt x="62" y="1"/>
                  </a:lnTo>
                  <a:lnTo>
                    <a:pt x="53" y="2"/>
                  </a:lnTo>
                  <a:lnTo>
                    <a:pt x="43" y="4"/>
                  </a:lnTo>
                  <a:lnTo>
                    <a:pt x="35" y="7"/>
                  </a:lnTo>
                  <a:lnTo>
                    <a:pt x="27" y="11"/>
                  </a:lnTo>
                  <a:lnTo>
                    <a:pt x="20" y="16"/>
                  </a:lnTo>
                  <a:lnTo>
                    <a:pt x="14" y="21"/>
                  </a:lnTo>
                  <a:lnTo>
                    <a:pt x="9" y="27"/>
                  </a:lnTo>
                  <a:lnTo>
                    <a:pt x="6" y="34"/>
                  </a:lnTo>
                  <a:lnTo>
                    <a:pt x="3" y="40"/>
                  </a:lnTo>
                  <a:lnTo>
                    <a:pt x="0" y="48"/>
                  </a:lnTo>
                  <a:lnTo>
                    <a:pt x="0" y="56"/>
                  </a:lnTo>
                  <a:lnTo>
                    <a:pt x="0" y="123"/>
                  </a:lnTo>
                  <a:lnTo>
                    <a:pt x="383" y="225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09" name="Line 1037"/>
            <p:cNvSpPr>
              <a:spLocks noChangeShapeType="1"/>
            </p:cNvSpPr>
            <p:nvPr/>
          </p:nvSpPr>
          <p:spPr bwMode="auto">
            <a:xfrm>
              <a:off x="4813" y="740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10" name="Line 1038"/>
            <p:cNvSpPr>
              <a:spLocks noChangeShapeType="1"/>
            </p:cNvSpPr>
            <p:nvPr/>
          </p:nvSpPr>
          <p:spPr bwMode="auto">
            <a:xfrm>
              <a:off x="4813" y="3014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11" name="Line 1039"/>
            <p:cNvSpPr>
              <a:spLocks noChangeShapeType="1"/>
            </p:cNvSpPr>
            <p:nvPr/>
          </p:nvSpPr>
          <p:spPr bwMode="auto">
            <a:xfrm>
              <a:off x="4276" y="3014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12" name="Line 1040"/>
            <p:cNvSpPr>
              <a:spLocks noChangeShapeType="1"/>
            </p:cNvSpPr>
            <p:nvPr/>
          </p:nvSpPr>
          <p:spPr bwMode="auto">
            <a:xfrm flipH="1">
              <a:off x="4387" y="1309"/>
              <a:ext cx="3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13" name="Line 1041"/>
            <p:cNvSpPr>
              <a:spLocks noChangeShapeType="1"/>
            </p:cNvSpPr>
            <p:nvPr/>
          </p:nvSpPr>
          <p:spPr bwMode="auto">
            <a:xfrm flipH="1">
              <a:off x="4387" y="2446"/>
              <a:ext cx="3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14" name="Line 1042"/>
            <p:cNvSpPr>
              <a:spLocks noChangeShapeType="1"/>
            </p:cNvSpPr>
            <p:nvPr/>
          </p:nvSpPr>
          <p:spPr bwMode="auto">
            <a:xfrm>
              <a:off x="4426" y="1369"/>
              <a:ext cx="0" cy="10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15" name="Freeform 1043"/>
            <p:cNvSpPr>
              <a:spLocks/>
            </p:cNvSpPr>
            <p:nvPr/>
          </p:nvSpPr>
          <p:spPr bwMode="auto">
            <a:xfrm>
              <a:off x="4416" y="1309"/>
              <a:ext cx="21" cy="60"/>
            </a:xfrm>
            <a:custGeom>
              <a:avLst/>
              <a:gdLst>
                <a:gd name="T0" fmla="*/ 0 w 82"/>
                <a:gd name="T1" fmla="*/ 246 h 246"/>
                <a:gd name="T2" fmla="*/ 82 w 82"/>
                <a:gd name="T3" fmla="*/ 246 h 246"/>
                <a:gd name="T4" fmla="*/ 41 w 82"/>
                <a:gd name="T5" fmla="*/ 0 h 246"/>
                <a:gd name="T6" fmla="*/ 0 w 82"/>
                <a:gd name="T7" fmla="*/ 246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2" h="246">
                  <a:moveTo>
                    <a:pt x="0" y="246"/>
                  </a:moveTo>
                  <a:lnTo>
                    <a:pt x="82" y="246"/>
                  </a:lnTo>
                  <a:lnTo>
                    <a:pt x="41" y="0"/>
                  </a:lnTo>
                  <a:lnTo>
                    <a:pt x="0" y="246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16" name="Freeform 1044"/>
            <p:cNvSpPr>
              <a:spLocks/>
            </p:cNvSpPr>
            <p:nvPr/>
          </p:nvSpPr>
          <p:spPr bwMode="auto">
            <a:xfrm>
              <a:off x="4416" y="1309"/>
              <a:ext cx="21" cy="60"/>
            </a:xfrm>
            <a:custGeom>
              <a:avLst/>
              <a:gdLst>
                <a:gd name="T0" fmla="*/ 0 w 82"/>
                <a:gd name="T1" fmla="*/ 246 h 246"/>
                <a:gd name="T2" fmla="*/ 82 w 82"/>
                <a:gd name="T3" fmla="*/ 246 h 246"/>
                <a:gd name="T4" fmla="*/ 41 w 82"/>
                <a:gd name="T5" fmla="*/ 0 h 246"/>
                <a:gd name="T6" fmla="*/ 0 w 82"/>
                <a:gd name="T7" fmla="*/ 246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2" h="246">
                  <a:moveTo>
                    <a:pt x="0" y="246"/>
                  </a:moveTo>
                  <a:lnTo>
                    <a:pt x="82" y="246"/>
                  </a:lnTo>
                  <a:lnTo>
                    <a:pt x="41" y="0"/>
                  </a:lnTo>
                  <a:lnTo>
                    <a:pt x="0" y="246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17" name="Freeform 1045"/>
            <p:cNvSpPr>
              <a:spLocks/>
            </p:cNvSpPr>
            <p:nvPr/>
          </p:nvSpPr>
          <p:spPr bwMode="auto">
            <a:xfrm>
              <a:off x="4416" y="2387"/>
              <a:ext cx="21" cy="59"/>
            </a:xfrm>
            <a:custGeom>
              <a:avLst/>
              <a:gdLst>
                <a:gd name="T0" fmla="*/ 0 w 82"/>
                <a:gd name="T1" fmla="*/ 0 h 245"/>
                <a:gd name="T2" fmla="*/ 82 w 82"/>
                <a:gd name="T3" fmla="*/ 0 h 245"/>
                <a:gd name="T4" fmla="*/ 41 w 82"/>
                <a:gd name="T5" fmla="*/ 245 h 245"/>
                <a:gd name="T6" fmla="*/ 0 w 82"/>
                <a:gd name="T7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2" h="245">
                  <a:moveTo>
                    <a:pt x="0" y="0"/>
                  </a:moveTo>
                  <a:lnTo>
                    <a:pt x="82" y="0"/>
                  </a:lnTo>
                  <a:lnTo>
                    <a:pt x="41" y="2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18" name="Freeform 1046"/>
            <p:cNvSpPr>
              <a:spLocks/>
            </p:cNvSpPr>
            <p:nvPr/>
          </p:nvSpPr>
          <p:spPr bwMode="auto">
            <a:xfrm>
              <a:off x="4416" y="2387"/>
              <a:ext cx="21" cy="59"/>
            </a:xfrm>
            <a:custGeom>
              <a:avLst/>
              <a:gdLst>
                <a:gd name="T0" fmla="*/ 0 w 82"/>
                <a:gd name="T1" fmla="*/ 0 h 245"/>
                <a:gd name="T2" fmla="*/ 82 w 82"/>
                <a:gd name="T3" fmla="*/ 0 h 245"/>
                <a:gd name="T4" fmla="*/ 41 w 82"/>
                <a:gd name="T5" fmla="*/ 245 h 245"/>
                <a:gd name="T6" fmla="*/ 0 w 82"/>
                <a:gd name="T7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2" h="245">
                  <a:moveTo>
                    <a:pt x="0" y="0"/>
                  </a:moveTo>
                  <a:lnTo>
                    <a:pt x="82" y="0"/>
                  </a:lnTo>
                  <a:lnTo>
                    <a:pt x="41" y="24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19" name="Freeform 1047"/>
            <p:cNvSpPr>
              <a:spLocks/>
            </p:cNvSpPr>
            <p:nvPr/>
          </p:nvSpPr>
          <p:spPr bwMode="auto">
            <a:xfrm>
              <a:off x="4312" y="1836"/>
              <a:ext cx="94" cy="41"/>
            </a:xfrm>
            <a:custGeom>
              <a:avLst/>
              <a:gdLst>
                <a:gd name="T0" fmla="*/ 0 w 382"/>
                <a:gd name="T1" fmla="*/ 0 h 169"/>
                <a:gd name="T2" fmla="*/ 382 w 382"/>
                <a:gd name="T3" fmla="*/ 103 h 169"/>
                <a:gd name="T4" fmla="*/ 382 w 382"/>
                <a:gd name="T5" fmla="*/ 16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2" h="169">
                  <a:moveTo>
                    <a:pt x="0" y="0"/>
                  </a:moveTo>
                  <a:lnTo>
                    <a:pt x="382" y="103"/>
                  </a:lnTo>
                  <a:lnTo>
                    <a:pt x="382" y="16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20" name="Freeform 1048"/>
            <p:cNvSpPr>
              <a:spLocks/>
            </p:cNvSpPr>
            <p:nvPr/>
          </p:nvSpPr>
          <p:spPr bwMode="auto">
            <a:xfrm>
              <a:off x="4387" y="1877"/>
              <a:ext cx="19" cy="8"/>
            </a:xfrm>
            <a:custGeom>
              <a:avLst/>
              <a:gdLst>
                <a:gd name="T0" fmla="*/ 0 w 74"/>
                <a:gd name="T1" fmla="*/ 33 h 36"/>
                <a:gd name="T2" fmla="*/ 8 w 74"/>
                <a:gd name="T3" fmla="*/ 35 h 36"/>
                <a:gd name="T4" fmla="*/ 18 w 74"/>
                <a:gd name="T5" fmla="*/ 36 h 36"/>
                <a:gd name="T6" fmla="*/ 26 w 74"/>
                <a:gd name="T7" fmla="*/ 36 h 36"/>
                <a:gd name="T8" fmla="*/ 35 w 74"/>
                <a:gd name="T9" fmla="*/ 36 h 36"/>
                <a:gd name="T10" fmla="*/ 42 w 74"/>
                <a:gd name="T11" fmla="*/ 35 h 36"/>
                <a:gd name="T12" fmla="*/ 49 w 74"/>
                <a:gd name="T13" fmla="*/ 33 h 36"/>
                <a:gd name="T14" fmla="*/ 55 w 74"/>
                <a:gd name="T15" fmla="*/ 30 h 36"/>
                <a:gd name="T16" fmla="*/ 62 w 74"/>
                <a:gd name="T17" fmla="*/ 27 h 36"/>
                <a:gd name="T18" fmla="*/ 66 w 74"/>
                <a:gd name="T19" fmla="*/ 22 h 36"/>
                <a:gd name="T20" fmla="*/ 69 w 74"/>
                <a:gd name="T21" fmla="*/ 18 h 36"/>
                <a:gd name="T22" fmla="*/ 72 w 74"/>
                <a:gd name="T23" fmla="*/ 13 h 36"/>
                <a:gd name="T24" fmla="*/ 73 w 74"/>
                <a:gd name="T25" fmla="*/ 6 h 36"/>
                <a:gd name="T26" fmla="*/ 74 w 74"/>
                <a:gd name="T2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4" h="36">
                  <a:moveTo>
                    <a:pt x="0" y="33"/>
                  </a:moveTo>
                  <a:lnTo>
                    <a:pt x="8" y="35"/>
                  </a:lnTo>
                  <a:lnTo>
                    <a:pt x="18" y="36"/>
                  </a:lnTo>
                  <a:lnTo>
                    <a:pt x="26" y="36"/>
                  </a:lnTo>
                  <a:lnTo>
                    <a:pt x="35" y="36"/>
                  </a:lnTo>
                  <a:lnTo>
                    <a:pt x="42" y="35"/>
                  </a:lnTo>
                  <a:lnTo>
                    <a:pt x="49" y="33"/>
                  </a:lnTo>
                  <a:lnTo>
                    <a:pt x="55" y="30"/>
                  </a:lnTo>
                  <a:lnTo>
                    <a:pt x="62" y="27"/>
                  </a:lnTo>
                  <a:lnTo>
                    <a:pt x="66" y="22"/>
                  </a:lnTo>
                  <a:lnTo>
                    <a:pt x="69" y="18"/>
                  </a:lnTo>
                  <a:lnTo>
                    <a:pt x="72" y="13"/>
                  </a:lnTo>
                  <a:lnTo>
                    <a:pt x="73" y="6"/>
                  </a:lnTo>
                  <a:lnTo>
                    <a:pt x="7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21" name="Line 1049"/>
            <p:cNvSpPr>
              <a:spLocks noChangeShapeType="1"/>
            </p:cNvSpPr>
            <p:nvPr/>
          </p:nvSpPr>
          <p:spPr bwMode="auto">
            <a:xfrm flipH="1" flipV="1">
              <a:off x="4362" y="1877"/>
              <a:ext cx="25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22" name="Freeform 1050"/>
            <p:cNvSpPr>
              <a:spLocks/>
            </p:cNvSpPr>
            <p:nvPr/>
          </p:nvSpPr>
          <p:spPr bwMode="auto">
            <a:xfrm>
              <a:off x="4343" y="1860"/>
              <a:ext cx="19" cy="17"/>
            </a:xfrm>
            <a:custGeom>
              <a:avLst/>
              <a:gdLst>
                <a:gd name="T0" fmla="*/ 0 w 73"/>
                <a:gd name="T1" fmla="*/ 0 h 72"/>
                <a:gd name="T2" fmla="*/ 0 w 73"/>
                <a:gd name="T3" fmla="*/ 6 h 72"/>
                <a:gd name="T4" fmla="*/ 2 w 73"/>
                <a:gd name="T5" fmla="*/ 14 h 72"/>
                <a:gd name="T6" fmla="*/ 4 w 73"/>
                <a:gd name="T7" fmla="*/ 20 h 72"/>
                <a:gd name="T8" fmla="*/ 8 w 73"/>
                <a:gd name="T9" fmla="*/ 26 h 72"/>
                <a:gd name="T10" fmla="*/ 13 w 73"/>
                <a:gd name="T11" fmla="*/ 33 h 72"/>
                <a:gd name="T12" fmla="*/ 18 w 73"/>
                <a:gd name="T13" fmla="*/ 39 h 72"/>
                <a:gd name="T14" fmla="*/ 24 w 73"/>
                <a:gd name="T15" fmla="*/ 46 h 72"/>
                <a:gd name="T16" fmla="*/ 32 w 73"/>
                <a:gd name="T17" fmla="*/ 52 h 72"/>
                <a:gd name="T18" fmla="*/ 39 w 73"/>
                <a:gd name="T19" fmla="*/ 57 h 72"/>
                <a:gd name="T20" fmla="*/ 48 w 73"/>
                <a:gd name="T21" fmla="*/ 62 h 72"/>
                <a:gd name="T22" fmla="*/ 56 w 73"/>
                <a:gd name="T23" fmla="*/ 66 h 72"/>
                <a:gd name="T24" fmla="*/ 65 w 73"/>
                <a:gd name="T25" fmla="*/ 69 h 72"/>
                <a:gd name="T26" fmla="*/ 73 w 73"/>
                <a:gd name="T27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3" h="72">
                  <a:moveTo>
                    <a:pt x="0" y="0"/>
                  </a:moveTo>
                  <a:lnTo>
                    <a:pt x="0" y="6"/>
                  </a:lnTo>
                  <a:lnTo>
                    <a:pt x="2" y="14"/>
                  </a:lnTo>
                  <a:lnTo>
                    <a:pt x="4" y="20"/>
                  </a:lnTo>
                  <a:lnTo>
                    <a:pt x="8" y="26"/>
                  </a:lnTo>
                  <a:lnTo>
                    <a:pt x="13" y="33"/>
                  </a:lnTo>
                  <a:lnTo>
                    <a:pt x="18" y="39"/>
                  </a:lnTo>
                  <a:lnTo>
                    <a:pt x="24" y="46"/>
                  </a:lnTo>
                  <a:lnTo>
                    <a:pt x="32" y="52"/>
                  </a:lnTo>
                  <a:lnTo>
                    <a:pt x="39" y="57"/>
                  </a:lnTo>
                  <a:lnTo>
                    <a:pt x="48" y="62"/>
                  </a:lnTo>
                  <a:lnTo>
                    <a:pt x="56" y="66"/>
                  </a:lnTo>
                  <a:lnTo>
                    <a:pt x="65" y="69"/>
                  </a:lnTo>
                  <a:lnTo>
                    <a:pt x="73" y="7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23" name="Line 1051"/>
            <p:cNvSpPr>
              <a:spLocks noChangeShapeType="1"/>
            </p:cNvSpPr>
            <p:nvPr/>
          </p:nvSpPr>
          <p:spPr bwMode="auto">
            <a:xfrm flipV="1">
              <a:off x="4343" y="1843"/>
              <a:ext cx="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24" name="Line 1052"/>
            <p:cNvSpPr>
              <a:spLocks noChangeShapeType="1"/>
            </p:cNvSpPr>
            <p:nvPr/>
          </p:nvSpPr>
          <p:spPr bwMode="auto">
            <a:xfrm>
              <a:off x="4701" y="1309"/>
              <a:ext cx="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25" name="Line 1053"/>
            <p:cNvSpPr>
              <a:spLocks noChangeShapeType="1"/>
            </p:cNvSpPr>
            <p:nvPr/>
          </p:nvSpPr>
          <p:spPr bwMode="auto">
            <a:xfrm>
              <a:off x="4701" y="2446"/>
              <a:ext cx="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26" name="Line 1054"/>
            <p:cNvSpPr>
              <a:spLocks noChangeShapeType="1"/>
            </p:cNvSpPr>
            <p:nvPr/>
          </p:nvSpPr>
          <p:spPr bwMode="auto">
            <a:xfrm>
              <a:off x="4426" y="2446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27" name="Line 1055"/>
            <p:cNvSpPr>
              <a:spLocks noChangeShapeType="1"/>
            </p:cNvSpPr>
            <p:nvPr/>
          </p:nvSpPr>
          <p:spPr bwMode="auto">
            <a:xfrm flipH="1">
              <a:off x="4387" y="1309"/>
              <a:ext cx="3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28" name="Line 1056"/>
            <p:cNvSpPr>
              <a:spLocks noChangeShapeType="1"/>
            </p:cNvSpPr>
            <p:nvPr/>
          </p:nvSpPr>
          <p:spPr bwMode="auto">
            <a:xfrm flipH="1">
              <a:off x="4387" y="740"/>
              <a:ext cx="4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29" name="Line 1057"/>
            <p:cNvSpPr>
              <a:spLocks noChangeShapeType="1"/>
            </p:cNvSpPr>
            <p:nvPr/>
          </p:nvSpPr>
          <p:spPr bwMode="auto">
            <a:xfrm flipV="1">
              <a:off x="4426" y="800"/>
              <a:ext cx="0" cy="4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30" name="Freeform 1058"/>
            <p:cNvSpPr>
              <a:spLocks/>
            </p:cNvSpPr>
            <p:nvPr/>
          </p:nvSpPr>
          <p:spPr bwMode="auto">
            <a:xfrm>
              <a:off x="4416" y="1250"/>
              <a:ext cx="21" cy="59"/>
            </a:xfrm>
            <a:custGeom>
              <a:avLst/>
              <a:gdLst>
                <a:gd name="T0" fmla="*/ 0 w 82"/>
                <a:gd name="T1" fmla="*/ 0 h 245"/>
                <a:gd name="T2" fmla="*/ 82 w 82"/>
                <a:gd name="T3" fmla="*/ 0 h 245"/>
                <a:gd name="T4" fmla="*/ 41 w 82"/>
                <a:gd name="T5" fmla="*/ 245 h 245"/>
                <a:gd name="T6" fmla="*/ 0 w 82"/>
                <a:gd name="T7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2" h="245">
                  <a:moveTo>
                    <a:pt x="0" y="0"/>
                  </a:moveTo>
                  <a:lnTo>
                    <a:pt x="82" y="0"/>
                  </a:lnTo>
                  <a:lnTo>
                    <a:pt x="41" y="2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31" name="Freeform 1059"/>
            <p:cNvSpPr>
              <a:spLocks/>
            </p:cNvSpPr>
            <p:nvPr/>
          </p:nvSpPr>
          <p:spPr bwMode="auto">
            <a:xfrm>
              <a:off x="4416" y="1250"/>
              <a:ext cx="21" cy="59"/>
            </a:xfrm>
            <a:custGeom>
              <a:avLst/>
              <a:gdLst>
                <a:gd name="T0" fmla="*/ 0 w 82"/>
                <a:gd name="T1" fmla="*/ 0 h 245"/>
                <a:gd name="T2" fmla="*/ 82 w 82"/>
                <a:gd name="T3" fmla="*/ 0 h 245"/>
                <a:gd name="T4" fmla="*/ 41 w 82"/>
                <a:gd name="T5" fmla="*/ 245 h 245"/>
                <a:gd name="T6" fmla="*/ 0 w 82"/>
                <a:gd name="T7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2" h="245">
                  <a:moveTo>
                    <a:pt x="0" y="0"/>
                  </a:moveTo>
                  <a:lnTo>
                    <a:pt x="82" y="0"/>
                  </a:lnTo>
                  <a:lnTo>
                    <a:pt x="41" y="24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32" name="Freeform 1060"/>
            <p:cNvSpPr>
              <a:spLocks/>
            </p:cNvSpPr>
            <p:nvPr/>
          </p:nvSpPr>
          <p:spPr bwMode="auto">
            <a:xfrm>
              <a:off x="4416" y="740"/>
              <a:ext cx="21" cy="60"/>
            </a:xfrm>
            <a:custGeom>
              <a:avLst/>
              <a:gdLst>
                <a:gd name="T0" fmla="*/ 0 w 82"/>
                <a:gd name="T1" fmla="*/ 245 h 245"/>
                <a:gd name="T2" fmla="*/ 82 w 82"/>
                <a:gd name="T3" fmla="*/ 245 h 245"/>
                <a:gd name="T4" fmla="*/ 41 w 82"/>
                <a:gd name="T5" fmla="*/ 0 h 245"/>
                <a:gd name="T6" fmla="*/ 0 w 82"/>
                <a:gd name="T7" fmla="*/ 24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2" h="245">
                  <a:moveTo>
                    <a:pt x="0" y="245"/>
                  </a:moveTo>
                  <a:lnTo>
                    <a:pt x="82" y="245"/>
                  </a:lnTo>
                  <a:lnTo>
                    <a:pt x="41" y="0"/>
                  </a:lnTo>
                  <a:lnTo>
                    <a:pt x="0" y="245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33" name="Freeform 1061"/>
            <p:cNvSpPr>
              <a:spLocks/>
            </p:cNvSpPr>
            <p:nvPr/>
          </p:nvSpPr>
          <p:spPr bwMode="auto">
            <a:xfrm>
              <a:off x="4416" y="740"/>
              <a:ext cx="21" cy="60"/>
            </a:xfrm>
            <a:custGeom>
              <a:avLst/>
              <a:gdLst>
                <a:gd name="T0" fmla="*/ 0 w 82"/>
                <a:gd name="T1" fmla="*/ 245 h 245"/>
                <a:gd name="T2" fmla="*/ 82 w 82"/>
                <a:gd name="T3" fmla="*/ 245 h 245"/>
                <a:gd name="T4" fmla="*/ 41 w 82"/>
                <a:gd name="T5" fmla="*/ 0 h 245"/>
                <a:gd name="T6" fmla="*/ 0 w 82"/>
                <a:gd name="T7" fmla="*/ 24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2" h="245">
                  <a:moveTo>
                    <a:pt x="0" y="245"/>
                  </a:moveTo>
                  <a:lnTo>
                    <a:pt x="82" y="245"/>
                  </a:lnTo>
                  <a:lnTo>
                    <a:pt x="41" y="0"/>
                  </a:lnTo>
                  <a:lnTo>
                    <a:pt x="0" y="245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34" name="Freeform 1062"/>
            <p:cNvSpPr>
              <a:spLocks/>
            </p:cNvSpPr>
            <p:nvPr/>
          </p:nvSpPr>
          <p:spPr bwMode="auto">
            <a:xfrm>
              <a:off x="4312" y="1001"/>
              <a:ext cx="94" cy="48"/>
            </a:xfrm>
            <a:custGeom>
              <a:avLst/>
              <a:gdLst>
                <a:gd name="T0" fmla="*/ 382 w 382"/>
                <a:gd name="T1" fmla="*/ 192 h 192"/>
                <a:gd name="T2" fmla="*/ 0 w 382"/>
                <a:gd name="T3" fmla="*/ 0 h 192"/>
                <a:gd name="T4" fmla="*/ 382 w 382"/>
                <a:gd name="T5" fmla="*/ 13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2" h="192">
                  <a:moveTo>
                    <a:pt x="382" y="192"/>
                  </a:moveTo>
                  <a:lnTo>
                    <a:pt x="0" y="0"/>
                  </a:lnTo>
                  <a:lnTo>
                    <a:pt x="382" y="1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35" name="Line 1063"/>
            <p:cNvSpPr>
              <a:spLocks noChangeShapeType="1"/>
            </p:cNvSpPr>
            <p:nvPr/>
          </p:nvSpPr>
          <p:spPr bwMode="auto">
            <a:xfrm>
              <a:off x="4379" y="1004"/>
              <a:ext cx="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36" name="Line 1064"/>
            <p:cNvSpPr>
              <a:spLocks noChangeShapeType="1"/>
            </p:cNvSpPr>
            <p:nvPr/>
          </p:nvSpPr>
          <p:spPr bwMode="auto">
            <a:xfrm>
              <a:off x="4701" y="1309"/>
              <a:ext cx="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37" name="Line 1065"/>
            <p:cNvSpPr>
              <a:spLocks noChangeShapeType="1"/>
            </p:cNvSpPr>
            <p:nvPr/>
          </p:nvSpPr>
          <p:spPr bwMode="auto">
            <a:xfrm>
              <a:off x="4813" y="740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38" name="Line 1066"/>
            <p:cNvSpPr>
              <a:spLocks noChangeShapeType="1"/>
            </p:cNvSpPr>
            <p:nvPr/>
          </p:nvSpPr>
          <p:spPr bwMode="auto">
            <a:xfrm>
              <a:off x="4426" y="740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39" name="Line 1067"/>
            <p:cNvSpPr>
              <a:spLocks noChangeShapeType="1"/>
            </p:cNvSpPr>
            <p:nvPr/>
          </p:nvSpPr>
          <p:spPr bwMode="auto">
            <a:xfrm flipV="1">
              <a:off x="4817" y="486"/>
              <a:ext cx="262" cy="4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40" name="Line 1068"/>
            <p:cNvSpPr>
              <a:spLocks noChangeShapeType="1"/>
            </p:cNvSpPr>
            <p:nvPr/>
          </p:nvSpPr>
          <p:spPr bwMode="auto">
            <a:xfrm flipV="1">
              <a:off x="5111" y="656"/>
              <a:ext cx="263" cy="4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41" name="Line 1069"/>
            <p:cNvSpPr>
              <a:spLocks noChangeShapeType="1"/>
            </p:cNvSpPr>
            <p:nvPr/>
          </p:nvSpPr>
          <p:spPr bwMode="auto">
            <a:xfrm>
              <a:off x="5110" y="549"/>
              <a:ext cx="192" cy="1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42" name="Freeform 1070"/>
            <p:cNvSpPr>
              <a:spLocks/>
            </p:cNvSpPr>
            <p:nvPr/>
          </p:nvSpPr>
          <p:spPr bwMode="auto">
            <a:xfrm>
              <a:off x="5059" y="520"/>
              <a:ext cx="56" cy="38"/>
            </a:xfrm>
            <a:custGeom>
              <a:avLst/>
              <a:gdLst>
                <a:gd name="T0" fmla="*/ 233 w 233"/>
                <a:gd name="T1" fmla="*/ 88 h 158"/>
                <a:gd name="T2" fmla="*/ 191 w 233"/>
                <a:gd name="T3" fmla="*/ 158 h 158"/>
                <a:gd name="T4" fmla="*/ 0 w 233"/>
                <a:gd name="T5" fmla="*/ 0 h 158"/>
                <a:gd name="T6" fmla="*/ 233 w 233"/>
                <a:gd name="T7" fmla="*/ 8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3" h="158">
                  <a:moveTo>
                    <a:pt x="233" y="88"/>
                  </a:moveTo>
                  <a:lnTo>
                    <a:pt x="191" y="158"/>
                  </a:lnTo>
                  <a:lnTo>
                    <a:pt x="0" y="0"/>
                  </a:lnTo>
                  <a:lnTo>
                    <a:pt x="233" y="88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43" name="Freeform 1071"/>
            <p:cNvSpPr>
              <a:spLocks/>
            </p:cNvSpPr>
            <p:nvPr/>
          </p:nvSpPr>
          <p:spPr bwMode="auto">
            <a:xfrm>
              <a:off x="5059" y="520"/>
              <a:ext cx="56" cy="38"/>
            </a:xfrm>
            <a:custGeom>
              <a:avLst/>
              <a:gdLst>
                <a:gd name="T0" fmla="*/ 233 w 233"/>
                <a:gd name="T1" fmla="*/ 88 h 158"/>
                <a:gd name="T2" fmla="*/ 191 w 233"/>
                <a:gd name="T3" fmla="*/ 158 h 158"/>
                <a:gd name="T4" fmla="*/ 0 w 233"/>
                <a:gd name="T5" fmla="*/ 0 h 158"/>
                <a:gd name="T6" fmla="*/ 233 w 233"/>
                <a:gd name="T7" fmla="*/ 8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3" h="158">
                  <a:moveTo>
                    <a:pt x="233" y="88"/>
                  </a:moveTo>
                  <a:lnTo>
                    <a:pt x="191" y="158"/>
                  </a:lnTo>
                  <a:lnTo>
                    <a:pt x="0" y="0"/>
                  </a:lnTo>
                  <a:lnTo>
                    <a:pt x="233" y="88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44" name="Freeform 1072"/>
            <p:cNvSpPr>
              <a:spLocks/>
            </p:cNvSpPr>
            <p:nvPr/>
          </p:nvSpPr>
          <p:spPr bwMode="auto">
            <a:xfrm>
              <a:off x="5297" y="651"/>
              <a:ext cx="57" cy="40"/>
            </a:xfrm>
            <a:custGeom>
              <a:avLst/>
              <a:gdLst>
                <a:gd name="T0" fmla="*/ 42 w 233"/>
                <a:gd name="T1" fmla="*/ 0 h 159"/>
                <a:gd name="T2" fmla="*/ 0 w 233"/>
                <a:gd name="T3" fmla="*/ 72 h 159"/>
                <a:gd name="T4" fmla="*/ 233 w 233"/>
                <a:gd name="T5" fmla="*/ 159 h 159"/>
                <a:gd name="T6" fmla="*/ 42 w 233"/>
                <a:gd name="T7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3" h="159">
                  <a:moveTo>
                    <a:pt x="42" y="0"/>
                  </a:moveTo>
                  <a:lnTo>
                    <a:pt x="0" y="72"/>
                  </a:lnTo>
                  <a:lnTo>
                    <a:pt x="233" y="159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45" name="Freeform 1073"/>
            <p:cNvSpPr>
              <a:spLocks/>
            </p:cNvSpPr>
            <p:nvPr/>
          </p:nvSpPr>
          <p:spPr bwMode="auto">
            <a:xfrm>
              <a:off x="5297" y="651"/>
              <a:ext cx="57" cy="40"/>
            </a:xfrm>
            <a:custGeom>
              <a:avLst/>
              <a:gdLst>
                <a:gd name="T0" fmla="*/ 42 w 233"/>
                <a:gd name="T1" fmla="*/ 0 h 159"/>
                <a:gd name="T2" fmla="*/ 0 w 233"/>
                <a:gd name="T3" fmla="*/ 72 h 159"/>
                <a:gd name="T4" fmla="*/ 233 w 233"/>
                <a:gd name="T5" fmla="*/ 159 h 159"/>
                <a:gd name="T6" fmla="*/ 42 w 233"/>
                <a:gd name="T7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3" h="159">
                  <a:moveTo>
                    <a:pt x="42" y="0"/>
                  </a:moveTo>
                  <a:lnTo>
                    <a:pt x="0" y="72"/>
                  </a:lnTo>
                  <a:lnTo>
                    <a:pt x="233" y="159"/>
                  </a:lnTo>
                  <a:lnTo>
                    <a:pt x="42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46" name="Freeform 1074"/>
            <p:cNvSpPr>
              <a:spLocks/>
            </p:cNvSpPr>
            <p:nvPr/>
          </p:nvSpPr>
          <p:spPr bwMode="auto">
            <a:xfrm>
              <a:off x="5224" y="495"/>
              <a:ext cx="24" cy="6"/>
            </a:xfrm>
            <a:custGeom>
              <a:avLst/>
              <a:gdLst>
                <a:gd name="T0" fmla="*/ 98 w 98"/>
                <a:gd name="T1" fmla="*/ 7 h 25"/>
                <a:gd name="T2" fmla="*/ 91 w 98"/>
                <a:gd name="T3" fmla="*/ 4 h 25"/>
                <a:gd name="T4" fmla="*/ 85 w 98"/>
                <a:gd name="T5" fmla="*/ 2 h 25"/>
                <a:gd name="T6" fmla="*/ 78 w 98"/>
                <a:gd name="T7" fmla="*/ 1 h 25"/>
                <a:gd name="T8" fmla="*/ 70 w 98"/>
                <a:gd name="T9" fmla="*/ 0 h 25"/>
                <a:gd name="T10" fmla="*/ 62 w 98"/>
                <a:gd name="T11" fmla="*/ 0 h 25"/>
                <a:gd name="T12" fmla="*/ 53 w 98"/>
                <a:gd name="T13" fmla="*/ 2 h 25"/>
                <a:gd name="T14" fmla="*/ 43 w 98"/>
                <a:gd name="T15" fmla="*/ 3 h 25"/>
                <a:gd name="T16" fmla="*/ 35 w 98"/>
                <a:gd name="T17" fmla="*/ 6 h 25"/>
                <a:gd name="T18" fmla="*/ 25 w 98"/>
                <a:gd name="T19" fmla="*/ 10 h 25"/>
                <a:gd name="T20" fmla="*/ 17 w 98"/>
                <a:gd name="T21" fmla="*/ 14 h 25"/>
                <a:gd name="T22" fmla="*/ 8 w 98"/>
                <a:gd name="T23" fmla="*/ 19 h 25"/>
                <a:gd name="T24" fmla="*/ 0 w 98"/>
                <a:gd name="T25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8" h="25">
                  <a:moveTo>
                    <a:pt x="98" y="7"/>
                  </a:moveTo>
                  <a:lnTo>
                    <a:pt x="91" y="4"/>
                  </a:lnTo>
                  <a:lnTo>
                    <a:pt x="85" y="2"/>
                  </a:lnTo>
                  <a:lnTo>
                    <a:pt x="78" y="1"/>
                  </a:lnTo>
                  <a:lnTo>
                    <a:pt x="70" y="0"/>
                  </a:lnTo>
                  <a:lnTo>
                    <a:pt x="62" y="0"/>
                  </a:lnTo>
                  <a:lnTo>
                    <a:pt x="53" y="2"/>
                  </a:lnTo>
                  <a:lnTo>
                    <a:pt x="43" y="3"/>
                  </a:lnTo>
                  <a:lnTo>
                    <a:pt x="35" y="6"/>
                  </a:lnTo>
                  <a:lnTo>
                    <a:pt x="25" y="10"/>
                  </a:lnTo>
                  <a:lnTo>
                    <a:pt x="17" y="14"/>
                  </a:lnTo>
                  <a:lnTo>
                    <a:pt x="8" y="19"/>
                  </a:lnTo>
                  <a:lnTo>
                    <a:pt x="0" y="2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47" name="Freeform 1075"/>
            <p:cNvSpPr>
              <a:spLocks/>
            </p:cNvSpPr>
            <p:nvPr/>
          </p:nvSpPr>
          <p:spPr bwMode="auto">
            <a:xfrm>
              <a:off x="5234" y="496"/>
              <a:ext cx="17" cy="31"/>
            </a:xfrm>
            <a:custGeom>
              <a:avLst/>
              <a:gdLst>
                <a:gd name="T0" fmla="*/ 0 w 70"/>
                <a:gd name="T1" fmla="*/ 121 h 121"/>
                <a:gd name="T2" fmla="*/ 9 w 70"/>
                <a:gd name="T3" fmla="*/ 115 h 121"/>
                <a:gd name="T4" fmla="*/ 18 w 70"/>
                <a:gd name="T5" fmla="*/ 110 h 121"/>
                <a:gd name="T6" fmla="*/ 27 w 70"/>
                <a:gd name="T7" fmla="*/ 104 h 121"/>
                <a:gd name="T8" fmla="*/ 35 w 70"/>
                <a:gd name="T9" fmla="*/ 97 h 121"/>
                <a:gd name="T10" fmla="*/ 42 w 70"/>
                <a:gd name="T11" fmla="*/ 90 h 121"/>
                <a:gd name="T12" fmla="*/ 50 w 70"/>
                <a:gd name="T13" fmla="*/ 82 h 121"/>
                <a:gd name="T14" fmla="*/ 55 w 70"/>
                <a:gd name="T15" fmla="*/ 75 h 121"/>
                <a:gd name="T16" fmla="*/ 60 w 70"/>
                <a:gd name="T17" fmla="*/ 67 h 121"/>
                <a:gd name="T18" fmla="*/ 65 w 70"/>
                <a:gd name="T19" fmla="*/ 58 h 121"/>
                <a:gd name="T20" fmla="*/ 67 w 70"/>
                <a:gd name="T21" fmla="*/ 51 h 121"/>
                <a:gd name="T22" fmla="*/ 69 w 70"/>
                <a:gd name="T23" fmla="*/ 42 h 121"/>
                <a:gd name="T24" fmla="*/ 70 w 70"/>
                <a:gd name="T25" fmla="*/ 35 h 121"/>
                <a:gd name="T26" fmla="*/ 69 w 70"/>
                <a:gd name="T27" fmla="*/ 27 h 121"/>
                <a:gd name="T28" fmla="*/ 68 w 70"/>
                <a:gd name="T29" fmla="*/ 21 h 121"/>
                <a:gd name="T30" fmla="*/ 65 w 70"/>
                <a:gd name="T31" fmla="*/ 14 h 121"/>
                <a:gd name="T32" fmla="*/ 61 w 70"/>
                <a:gd name="T33" fmla="*/ 9 h 121"/>
                <a:gd name="T34" fmla="*/ 56 w 70"/>
                <a:gd name="T35" fmla="*/ 5 h 121"/>
                <a:gd name="T36" fmla="*/ 51 w 70"/>
                <a:gd name="T37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121">
                  <a:moveTo>
                    <a:pt x="0" y="121"/>
                  </a:moveTo>
                  <a:lnTo>
                    <a:pt x="9" y="115"/>
                  </a:lnTo>
                  <a:lnTo>
                    <a:pt x="18" y="110"/>
                  </a:lnTo>
                  <a:lnTo>
                    <a:pt x="27" y="104"/>
                  </a:lnTo>
                  <a:lnTo>
                    <a:pt x="35" y="97"/>
                  </a:lnTo>
                  <a:lnTo>
                    <a:pt x="42" y="90"/>
                  </a:lnTo>
                  <a:lnTo>
                    <a:pt x="50" y="82"/>
                  </a:lnTo>
                  <a:lnTo>
                    <a:pt x="55" y="75"/>
                  </a:lnTo>
                  <a:lnTo>
                    <a:pt x="60" y="67"/>
                  </a:lnTo>
                  <a:lnTo>
                    <a:pt x="65" y="58"/>
                  </a:lnTo>
                  <a:lnTo>
                    <a:pt x="67" y="51"/>
                  </a:lnTo>
                  <a:lnTo>
                    <a:pt x="69" y="42"/>
                  </a:lnTo>
                  <a:lnTo>
                    <a:pt x="70" y="35"/>
                  </a:lnTo>
                  <a:lnTo>
                    <a:pt x="69" y="27"/>
                  </a:lnTo>
                  <a:lnTo>
                    <a:pt x="68" y="21"/>
                  </a:lnTo>
                  <a:lnTo>
                    <a:pt x="65" y="14"/>
                  </a:lnTo>
                  <a:lnTo>
                    <a:pt x="61" y="9"/>
                  </a:lnTo>
                  <a:lnTo>
                    <a:pt x="56" y="5"/>
                  </a:lnTo>
                  <a:lnTo>
                    <a:pt x="5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48" name="Freeform 1076"/>
            <p:cNvSpPr>
              <a:spLocks/>
            </p:cNvSpPr>
            <p:nvPr/>
          </p:nvSpPr>
          <p:spPr bwMode="auto">
            <a:xfrm>
              <a:off x="5166" y="527"/>
              <a:ext cx="68" cy="46"/>
            </a:xfrm>
            <a:custGeom>
              <a:avLst/>
              <a:gdLst>
                <a:gd name="T0" fmla="*/ 280 w 280"/>
                <a:gd name="T1" fmla="*/ 0 h 189"/>
                <a:gd name="T2" fmla="*/ 0 w 280"/>
                <a:gd name="T3" fmla="*/ 130 h 189"/>
                <a:gd name="T4" fmla="*/ 103 w 280"/>
                <a:gd name="T5" fmla="*/ 189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80" h="189">
                  <a:moveTo>
                    <a:pt x="280" y="0"/>
                  </a:moveTo>
                  <a:lnTo>
                    <a:pt x="0" y="130"/>
                  </a:lnTo>
                  <a:lnTo>
                    <a:pt x="103" y="18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49" name="Freeform 1077"/>
            <p:cNvSpPr>
              <a:spLocks/>
            </p:cNvSpPr>
            <p:nvPr/>
          </p:nvSpPr>
          <p:spPr bwMode="auto">
            <a:xfrm>
              <a:off x="5210" y="546"/>
              <a:ext cx="60" cy="49"/>
            </a:xfrm>
            <a:custGeom>
              <a:avLst/>
              <a:gdLst>
                <a:gd name="T0" fmla="*/ 0 w 242"/>
                <a:gd name="T1" fmla="*/ 155 h 201"/>
                <a:gd name="T2" fmla="*/ 65 w 242"/>
                <a:gd name="T3" fmla="*/ 192 h 201"/>
                <a:gd name="T4" fmla="*/ 71 w 242"/>
                <a:gd name="T5" fmla="*/ 196 h 201"/>
                <a:gd name="T6" fmla="*/ 79 w 242"/>
                <a:gd name="T7" fmla="*/ 198 h 201"/>
                <a:gd name="T8" fmla="*/ 88 w 242"/>
                <a:gd name="T9" fmla="*/ 200 h 201"/>
                <a:gd name="T10" fmla="*/ 98 w 242"/>
                <a:gd name="T11" fmla="*/ 201 h 201"/>
                <a:gd name="T12" fmla="*/ 107 w 242"/>
                <a:gd name="T13" fmla="*/ 200 h 201"/>
                <a:gd name="T14" fmla="*/ 117 w 242"/>
                <a:gd name="T15" fmla="*/ 199 h 201"/>
                <a:gd name="T16" fmla="*/ 127 w 242"/>
                <a:gd name="T17" fmla="*/ 197 h 201"/>
                <a:gd name="T18" fmla="*/ 138 w 242"/>
                <a:gd name="T19" fmla="*/ 193 h 201"/>
                <a:gd name="T20" fmla="*/ 149 w 242"/>
                <a:gd name="T21" fmla="*/ 190 h 201"/>
                <a:gd name="T22" fmla="*/ 158 w 242"/>
                <a:gd name="T23" fmla="*/ 185 h 201"/>
                <a:gd name="T24" fmla="*/ 169 w 242"/>
                <a:gd name="T25" fmla="*/ 180 h 201"/>
                <a:gd name="T26" fmla="*/ 180 w 242"/>
                <a:gd name="T27" fmla="*/ 173 h 201"/>
                <a:gd name="T28" fmla="*/ 189 w 242"/>
                <a:gd name="T29" fmla="*/ 167 h 201"/>
                <a:gd name="T30" fmla="*/ 198 w 242"/>
                <a:gd name="T31" fmla="*/ 159 h 201"/>
                <a:gd name="T32" fmla="*/ 206 w 242"/>
                <a:gd name="T33" fmla="*/ 152 h 201"/>
                <a:gd name="T34" fmla="*/ 214 w 242"/>
                <a:gd name="T35" fmla="*/ 143 h 201"/>
                <a:gd name="T36" fmla="*/ 221 w 242"/>
                <a:gd name="T37" fmla="*/ 135 h 201"/>
                <a:gd name="T38" fmla="*/ 227 w 242"/>
                <a:gd name="T39" fmla="*/ 125 h 201"/>
                <a:gd name="T40" fmla="*/ 233 w 242"/>
                <a:gd name="T41" fmla="*/ 117 h 201"/>
                <a:gd name="T42" fmla="*/ 236 w 242"/>
                <a:gd name="T43" fmla="*/ 107 h 201"/>
                <a:gd name="T44" fmla="*/ 239 w 242"/>
                <a:gd name="T45" fmla="*/ 99 h 201"/>
                <a:gd name="T46" fmla="*/ 241 w 242"/>
                <a:gd name="T47" fmla="*/ 90 h 201"/>
                <a:gd name="T48" fmla="*/ 242 w 242"/>
                <a:gd name="T49" fmla="*/ 82 h 201"/>
                <a:gd name="T50" fmla="*/ 242 w 242"/>
                <a:gd name="T51" fmla="*/ 73 h 201"/>
                <a:gd name="T52" fmla="*/ 241 w 242"/>
                <a:gd name="T53" fmla="*/ 66 h 201"/>
                <a:gd name="T54" fmla="*/ 239 w 242"/>
                <a:gd name="T55" fmla="*/ 58 h 201"/>
                <a:gd name="T56" fmla="*/ 236 w 242"/>
                <a:gd name="T57" fmla="*/ 52 h 201"/>
                <a:gd name="T58" fmla="*/ 232 w 242"/>
                <a:gd name="T59" fmla="*/ 45 h 201"/>
                <a:gd name="T60" fmla="*/ 226 w 242"/>
                <a:gd name="T61" fmla="*/ 41 h 201"/>
                <a:gd name="T62" fmla="*/ 220 w 242"/>
                <a:gd name="T63" fmla="*/ 37 h 201"/>
                <a:gd name="T64" fmla="*/ 155 w 242"/>
                <a:gd name="T65" fmla="*/ 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42" h="201">
                  <a:moveTo>
                    <a:pt x="0" y="155"/>
                  </a:moveTo>
                  <a:lnTo>
                    <a:pt x="65" y="192"/>
                  </a:lnTo>
                  <a:lnTo>
                    <a:pt x="71" y="196"/>
                  </a:lnTo>
                  <a:lnTo>
                    <a:pt x="79" y="198"/>
                  </a:lnTo>
                  <a:lnTo>
                    <a:pt x="88" y="200"/>
                  </a:lnTo>
                  <a:lnTo>
                    <a:pt x="98" y="201"/>
                  </a:lnTo>
                  <a:lnTo>
                    <a:pt x="107" y="200"/>
                  </a:lnTo>
                  <a:lnTo>
                    <a:pt x="117" y="199"/>
                  </a:lnTo>
                  <a:lnTo>
                    <a:pt x="127" y="197"/>
                  </a:lnTo>
                  <a:lnTo>
                    <a:pt x="138" y="193"/>
                  </a:lnTo>
                  <a:lnTo>
                    <a:pt x="149" y="190"/>
                  </a:lnTo>
                  <a:lnTo>
                    <a:pt x="158" y="185"/>
                  </a:lnTo>
                  <a:lnTo>
                    <a:pt x="169" y="180"/>
                  </a:lnTo>
                  <a:lnTo>
                    <a:pt x="180" y="173"/>
                  </a:lnTo>
                  <a:lnTo>
                    <a:pt x="189" y="167"/>
                  </a:lnTo>
                  <a:lnTo>
                    <a:pt x="198" y="159"/>
                  </a:lnTo>
                  <a:lnTo>
                    <a:pt x="206" y="152"/>
                  </a:lnTo>
                  <a:lnTo>
                    <a:pt x="214" y="143"/>
                  </a:lnTo>
                  <a:lnTo>
                    <a:pt x="221" y="135"/>
                  </a:lnTo>
                  <a:lnTo>
                    <a:pt x="227" y="125"/>
                  </a:lnTo>
                  <a:lnTo>
                    <a:pt x="233" y="117"/>
                  </a:lnTo>
                  <a:lnTo>
                    <a:pt x="236" y="107"/>
                  </a:lnTo>
                  <a:lnTo>
                    <a:pt x="239" y="99"/>
                  </a:lnTo>
                  <a:lnTo>
                    <a:pt x="241" y="90"/>
                  </a:lnTo>
                  <a:lnTo>
                    <a:pt x="242" y="82"/>
                  </a:lnTo>
                  <a:lnTo>
                    <a:pt x="242" y="73"/>
                  </a:lnTo>
                  <a:lnTo>
                    <a:pt x="241" y="66"/>
                  </a:lnTo>
                  <a:lnTo>
                    <a:pt x="239" y="58"/>
                  </a:lnTo>
                  <a:lnTo>
                    <a:pt x="236" y="52"/>
                  </a:lnTo>
                  <a:lnTo>
                    <a:pt x="232" y="45"/>
                  </a:lnTo>
                  <a:lnTo>
                    <a:pt x="226" y="41"/>
                  </a:lnTo>
                  <a:lnTo>
                    <a:pt x="220" y="37"/>
                  </a:lnTo>
                  <a:lnTo>
                    <a:pt x="15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50" name="Freeform 1078"/>
            <p:cNvSpPr>
              <a:spLocks/>
            </p:cNvSpPr>
            <p:nvPr/>
          </p:nvSpPr>
          <p:spPr bwMode="auto">
            <a:xfrm>
              <a:off x="5210" y="515"/>
              <a:ext cx="89" cy="68"/>
            </a:xfrm>
            <a:custGeom>
              <a:avLst/>
              <a:gdLst>
                <a:gd name="T0" fmla="*/ 220 w 363"/>
                <a:gd name="T1" fmla="*/ 162 h 280"/>
                <a:gd name="T2" fmla="*/ 226 w 363"/>
                <a:gd name="T3" fmla="*/ 165 h 280"/>
                <a:gd name="T4" fmla="*/ 234 w 363"/>
                <a:gd name="T5" fmla="*/ 167 h 280"/>
                <a:gd name="T6" fmla="*/ 242 w 363"/>
                <a:gd name="T7" fmla="*/ 168 h 280"/>
                <a:gd name="T8" fmla="*/ 251 w 363"/>
                <a:gd name="T9" fmla="*/ 168 h 280"/>
                <a:gd name="T10" fmla="*/ 259 w 363"/>
                <a:gd name="T11" fmla="*/ 167 h 280"/>
                <a:gd name="T12" fmla="*/ 269 w 363"/>
                <a:gd name="T13" fmla="*/ 165 h 280"/>
                <a:gd name="T14" fmla="*/ 279 w 363"/>
                <a:gd name="T15" fmla="*/ 163 h 280"/>
                <a:gd name="T16" fmla="*/ 289 w 363"/>
                <a:gd name="T17" fmla="*/ 159 h 280"/>
                <a:gd name="T18" fmla="*/ 299 w 363"/>
                <a:gd name="T19" fmla="*/ 154 h 280"/>
                <a:gd name="T20" fmla="*/ 308 w 363"/>
                <a:gd name="T21" fmla="*/ 149 h 280"/>
                <a:gd name="T22" fmla="*/ 317 w 363"/>
                <a:gd name="T23" fmla="*/ 143 h 280"/>
                <a:gd name="T24" fmla="*/ 325 w 363"/>
                <a:gd name="T25" fmla="*/ 136 h 280"/>
                <a:gd name="T26" fmla="*/ 333 w 363"/>
                <a:gd name="T27" fmla="*/ 129 h 280"/>
                <a:gd name="T28" fmla="*/ 340 w 363"/>
                <a:gd name="T29" fmla="*/ 121 h 280"/>
                <a:gd name="T30" fmla="*/ 347 w 363"/>
                <a:gd name="T31" fmla="*/ 113 h 280"/>
                <a:gd name="T32" fmla="*/ 352 w 363"/>
                <a:gd name="T33" fmla="*/ 105 h 280"/>
                <a:gd name="T34" fmla="*/ 356 w 363"/>
                <a:gd name="T35" fmla="*/ 97 h 280"/>
                <a:gd name="T36" fmla="*/ 359 w 363"/>
                <a:gd name="T37" fmla="*/ 88 h 280"/>
                <a:gd name="T38" fmla="*/ 362 w 363"/>
                <a:gd name="T39" fmla="*/ 80 h 280"/>
                <a:gd name="T40" fmla="*/ 363 w 363"/>
                <a:gd name="T41" fmla="*/ 72 h 280"/>
                <a:gd name="T42" fmla="*/ 363 w 363"/>
                <a:gd name="T43" fmla="*/ 65 h 280"/>
                <a:gd name="T44" fmla="*/ 361 w 363"/>
                <a:gd name="T45" fmla="*/ 58 h 280"/>
                <a:gd name="T46" fmla="*/ 358 w 363"/>
                <a:gd name="T47" fmla="*/ 51 h 280"/>
                <a:gd name="T48" fmla="*/ 354 w 363"/>
                <a:gd name="T49" fmla="*/ 46 h 280"/>
                <a:gd name="T50" fmla="*/ 350 w 363"/>
                <a:gd name="T51" fmla="*/ 42 h 280"/>
                <a:gd name="T52" fmla="*/ 344 w 363"/>
                <a:gd name="T53" fmla="*/ 37 h 280"/>
                <a:gd name="T54" fmla="*/ 280 w 363"/>
                <a:gd name="T55" fmla="*/ 0 h 280"/>
                <a:gd name="T56" fmla="*/ 0 w 363"/>
                <a:gd name="T57" fmla="*/ 28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63" h="280">
                  <a:moveTo>
                    <a:pt x="220" y="162"/>
                  </a:moveTo>
                  <a:lnTo>
                    <a:pt x="226" y="165"/>
                  </a:lnTo>
                  <a:lnTo>
                    <a:pt x="234" y="167"/>
                  </a:lnTo>
                  <a:lnTo>
                    <a:pt x="242" y="168"/>
                  </a:lnTo>
                  <a:lnTo>
                    <a:pt x="251" y="168"/>
                  </a:lnTo>
                  <a:lnTo>
                    <a:pt x="259" y="167"/>
                  </a:lnTo>
                  <a:lnTo>
                    <a:pt x="269" y="165"/>
                  </a:lnTo>
                  <a:lnTo>
                    <a:pt x="279" y="163"/>
                  </a:lnTo>
                  <a:lnTo>
                    <a:pt x="289" y="159"/>
                  </a:lnTo>
                  <a:lnTo>
                    <a:pt x="299" y="154"/>
                  </a:lnTo>
                  <a:lnTo>
                    <a:pt x="308" y="149"/>
                  </a:lnTo>
                  <a:lnTo>
                    <a:pt x="317" y="143"/>
                  </a:lnTo>
                  <a:lnTo>
                    <a:pt x="325" y="136"/>
                  </a:lnTo>
                  <a:lnTo>
                    <a:pt x="333" y="129"/>
                  </a:lnTo>
                  <a:lnTo>
                    <a:pt x="340" y="121"/>
                  </a:lnTo>
                  <a:lnTo>
                    <a:pt x="347" y="113"/>
                  </a:lnTo>
                  <a:lnTo>
                    <a:pt x="352" y="105"/>
                  </a:lnTo>
                  <a:lnTo>
                    <a:pt x="356" y="97"/>
                  </a:lnTo>
                  <a:lnTo>
                    <a:pt x="359" y="88"/>
                  </a:lnTo>
                  <a:lnTo>
                    <a:pt x="362" y="80"/>
                  </a:lnTo>
                  <a:lnTo>
                    <a:pt x="363" y="72"/>
                  </a:lnTo>
                  <a:lnTo>
                    <a:pt x="363" y="65"/>
                  </a:lnTo>
                  <a:lnTo>
                    <a:pt x="361" y="58"/>
                  </a:lnTo>
                  <a:lnTo>
                    <a:pt x="358" y="51"/>
                  </a:lnTo>
                  <a:lnTo>
                    <a:pt x="354" y="46"/>
                  </a:lnTo>
                  <a:lnTo>
                    <a:pt x="350" y="42"/>
                  </a:lnTo>
                  <a:lnTo>
                    <a:pt x="344" y="37"/>
                  </a:lnTo>
                  <a:lnTo>
                    <a:pt x="280" y="0"/>
                  </a:lnTo>
                  <a:lnTo>
                    <a:pt x="0" y="28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51" name="Line 1079"/>
            <p:cNvSpPr>
              <a:spLocks noChangeShapeType="1"/>
            </p:cNvSpPr>
            <p:nvPr/>
          </p:nvSpPr>
          <p:spPr bwMode="auto">
            <a:xfrm flipV="1">
              <a:off x="5260" y="558"/>
              <a:ext cx="94" cy="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52" name="Line 1080"/>
            <p:cNvSpPr>
              <a:spLocks noChangeShapeType="1"/>
            </p:cNvSpPr>
            <p:nvPr/>
          </p:nvSpPr>
          <p:spPr bwMode="auto">
            <a:xfrm>
              <a:off x="5372" y="570"/>
              <a:ext cx="12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53" name="Freeform 1081"/>
            <p:cNvSpPr>
              <a:spLocks/>
            </p:cNvSpPr>
            <p:nvPr/>
          </p:nvSpPr>
          <p:spPr bwMode="auto">
            <a:xfrm>
              <a:off x="5355" y="576"/>
              <a:ext cx="34" cy="33"/>
            </a:xfrm>
            <a:custGeom>
              <a:avLst/>
              <a:gdLst>
                <a:gd name="T0" fmla="*/ 0 w 142"/>
                <a:gd name="T1" fmla="*/ 125 h 131"/>
                <a:gd name="T2" fmla="*/ 6 w 142"/>
                <a:gd name="T3" fmla="*/ 128 h 131"/>
                <a:gd name="T4" fmla="*/ 14 w 142"/>
                <a:gd name="T5" fmla="*/ 130 h 131"/>
                <a:gd name="T6" fmla="*/ 22 w 142"/>
                <a:gd name="T7" fmla="*/ 131 h 131"/>
                <a:gd name="T8" fmla="*/ 31 w 142"/>
                <a:gd name="T9" fmla="*/ 131 h 131"/>
                <a:gd name="T10" fmla="*/ 40 w 142"/>
                <a:gd name="T11" fmla="*/ 131 h 131"/>
                <a:gd name="T12" fmla="*/ 50 w 142"/>
                <a:gd name="T13" fmla="*/ 129 h 131"/>
                <a:gd name="T14" fmla="*/ 59 w 142"/>
                <a:gd name="T15" fmla="*/ 126 h 131"/>
                <a:gd name="T16" fmla="*/ 69 w 142"/>
                <a:gd name="T17" fmla="*/ 123 h 131"/>
                <a:gd name="T18" fmla="*/ 78 w 142"/>
                <a:gd name="T19" fmla="*/ 119 h 131"/>
                <a:gd name="T20" fmla="*/ 88 w 142"/>
                <a:gd name="T21" fmla="*/ 113 h 131"/>
                <a:gd name="T22" fmla="*/ 98 w 142"/>
                <a:gd name="T23" fmla="*/ 107 h 131"/>
                <a:gd name="T24" fmla="*/ 105 w 142"/>
                <a:gd name="T25" fmla="*/ 100 h 131"/>
                <a:gd name="T26" fmla="*/ 114 w 142"/>
                <a:gd name="T27" fmla="*/ 93 h 131"/>
                <a:gd name="T28" fmla="*/ 121 w 142"/>
                <a:gd name="T29" fmla="*/ 84 h 131"/>
                <a:gd name="T30" fmla="*/ 126 w 142"/>
                <a:gd name="T31" fmla="*/ 77 h 131"/>
                <a:gd name="T32" fmla="*/ 132 w 142"/>
                <a:gd name="T33" fmla="*/ 69 h 131"/>
                <a:gd name="T34" fmla="*/ 136 w 142"/>
                <a:gd name="T35" fmla="*/ 60 h 131"/>
                <a:gd name="T36" fmla="*/ 139 w 142"/>
                <a:gd name="T37" fmla="*/ 53 h 131"/>
                <a:gd name="T38" fmla="*/ 141 w 142"/>
                <a:gd name="T39" fmla="*/ 44 h 131"/>
                <a:gd name="T40" fmla="*/ 142 w 142"/>
                <a:gd name="T41" fmla="*/ 37 h 131"/>
                <a:gd name="T42" fmla="*/ 142 w 142"/>
                <a:gd name="T43" fmla="*/ 29 h 131"/>
                <a:gd name="T44" fmla="*/ 141 w 142"/>
                <a:gd name="T45" fmla="*/ 22 h 131"/>
                <a:gd name="T46" fmla="*/ 138 w 142"/>
                <a:gd name="T47" fmla="*/ 15 h 131"/>
                <a:gd name="T48" fmla="*/ 135 w 142"/>
                <a:gd name="T49" fmla="*/ 10 h 131"/>
                <a:gd name="T50" fmla="*/ 130 w 142"/>
                <a:gd name="T51" fmla="*/ 5 h 131"/>
                <a:gd name="T52" fmla="*/ 124 w 142"/>
                <a:gd name="T53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2" h="131">
                  <a:moveTo>
                    <a:pt x="0" y="125"/>
                  </a:moveTo>
                  <a:lnTo>
                    <a:pt x="6" y="128"/>
                  </a:lnTo>
                  <a:lnTo>
                    <a:pt x="14" y="130"/>
                  </a:lnTo>
                  <a:lnTo>
                    <a:pt x="22" y="131"/>
                  </a:lnTo>
                  <a:lnTo>
                    <a:pt x="31" y="131"/>
                  </a:lnTo>
                  <a:lnTo>
                    <a:pt x="40" y="131"/>
                  </a:lnTo>
                  <a:lnTo>
                    <a:pt x="50" y="129"/>
                  </a:lnTo>
                  <a:lnTo>
                    <a:pt x="59" y="126"/>
                  </a:lnTo>
                  <a:lnTo>
                    <a:pt x="69" y="123"/>
                  </a:lnTo>
                  <a:lnTo>
                    <a:pt x="78" y="119"/>
                  </a:lnTo>
                  <a:lnTo>
                    <a:pt x="88" y="113"/>
                  </a:lnTo>
                  <a:lnTo>
                    <a:pt x="98" y="107"/>
                  </a:lnTo>
                  <a:lnTo>
                    <a:pt x="105" y="100"/>
                  </a:lnTo>
                  <a:lnTo>
                    <a:pt x="114" y="93"/>
                  </a:lnTo>
                  <a:lnTo>
                    <a:pt x="121" y="84"/>
                  </a:lnTo>
                  <a:lnTo>
                    <a:pt x="126" y="77"/>
                  </a:lnTo>
                  <a:lnTo>
                    <a:pt x="132" y="69"/>
                  </a:lnTo>
                  <a:lnTo>
                    <a:pt x="136" y="60"/>
                  </a:lnTo>
                  <a:lnTo>
                    <a:pt x="139" y="53"/>
                  </a:lnTo>
                  <a:lnTo>
                    <a:pt x="141" y="44"/>
                  </a:lnTo>
                  <a:lnTo>
                    <a:pt x="142" y="37"/>
                  </a:lnTo>
                  <a:lnTo>
                    <a:pt x="142" y="29"/>
                  </a:lnTo>
                  <a:lnTo>
                    <a:pt x="141" y="22"/>
                  </a:lnTo>
                  <a:lnTo>
                    <a:pt x="138" y="15"/>
                  </a:lnTo>
                  <a:lnTo>
                    <a:pt x="135" y="10"/>
                  </a:lnTo>
                  <a:lnTo>
                    <a:pt x="130" y="5"/>
                  </a:lnTo>
                  <a:lnTo>
                    <a:pt x="12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54" name="Line 1082"/>
            <p:cNvSpPr>
              <a:spLocks noChangeShapeType="1"/>
            </p:cNvSpPr>
            <p:nvPr/>
          </p:nvSpPr>
          <p:spPr bwMode="auto">
            <a:xfrm flipH="1" flipV="1">
              <a:off x="5348" y="604"/>
              <a:ext cx="7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55" name="Freeform 1083"/>
            <p:cNvSpPr>
              <a:spLocks/>
            </p:cNvSpPr>
            <p:nvPr/>
          </p:nvSpPr>
          <p:spPr bwMode="auto">
            <a:xfrm>
              <a:off x="5352" y="607"/>
              <a:ext cx="7" cy="22"/>
            </a:xfrm>
            <a:custGeom>
              <a:avLst/>
              <a:gdLst>
                <a:gd name="T0" fmla="*/ 0 w 30"/>
                <a:gd name="T1" fmla="*/ 93 h 93"/>
                <a:gd name="T2" fmla="*/ 7 w 30"/>
                <a:gd name="T3" fmla="*/ 84 h 93"/>
                <a:gd name="T4" fmla="*/ 14 w 30"/>
                <a:gd name="T5" fmla="*/ 77 h 93"/>
                <a:gd name="T6" fmla="*/ 19 w 30"/>
                <a:gd name="T7" fmla="*/ 68 h 93"/>
                <a:gd name="T8" fmla="*/ 23 w 30"/>
                <a:gd name="T9" fmla="*/ 60 h 93"/>
                <a:gd name="T10" fmla="*/ 27 w 30"/>
                <a:gd name="T11" fmla="*/ 51 h 93"/>
                <a:gd name="T12" fmla="*/ 29 w 30"/>
                <a:gd name="T13" fmla="*/ 44 h 93"/>
                <a:gd name="T14" fmla="*/ 30 w 30"/>
                <a:gd name="T15" fmla="*/ 35 h 93"/>
                <a:gd name="T16" fmla="*/ 29 w 30"/>
                <a:gd name="T17" fmla="*/ 28 h 93"/>
                <a:gd name="T18" fmla="*/ 28 w 30"/>
                <a:gd name="T19" fmla="*/ 21 h 93"/>
                <a:gd name="T20" fmla="*/ 26 w 30"/>
                <a:gd name="T21" fmla="*/ 15 h 93"/>
                <a:gd name="T22" fmla="*/ 21 w 30"/>
                <a:gd name="T23" fmla="*/ 10 h 93"/>
                <a:gd name="T24" fmla="*/ 17 w 30"/>
                <a:gd name="T25" fmla="*/ 4 h 93"/>
                <a:gd name="T26" fmla="*/ 11 w 30"/>
                <a:gd name="T27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" h="93">
                  <a:moveTo>
                    <a:pt x="0" y="93"/>
                  </a:moveTo>
                  <a:lnTo>
                    <a:pt x="7" y="84"/>
                  </a:lnTo>
                  <a:lnTo>
                    <a:pt x="14" y="77"/>
                  </a:lnTo>
                  <a:lnTo>
                    <a:pt x="19" y="68"/>
                  </a:lnTo>
                  <a:lnTo>
                    <a:pt x="23" y="60"/>
                  </a:lnTo>
                  <a:lnTo>
                    <a:pt x="27" y="51"/>
                  </a:lnTo>
                  <a:lnTo>
                    <a:pt x="29" y="44"/>
                  </a:lnTo>
                  <a:lnTo>
                    <a:pt x="30" y="35"/>
                  </a:lnTo>
                  <a:lnTo>
                    <a:pt x="29" y="28"/>
                  </a:lnTo>
                  <a:lnTo>
                    <a:pt x="28" y="21"/>
                  </a:lnTo>
                  <a:lnTo>
                    <a:pt x="26" y="15"/>
                  </a:lnTo>
                  <a:lnTo>
                    <a:pt x="21" y="10"/>
                  </a:lnTo>
                  <a:lnTo>
                    <a:pt x="17" y="4"/>
                  </a:lnTo>
                  <a:lnTo>
                    <a:pt x="1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56" name="Line 1084"/>
            <p:cNvSpPr>
              <a:spLocks noChangeShapeType="1"/>
            </p:cNvSpPr>
            <p:nvPr/>
          </p:nvSpPr>
          <p:spPr bwMode="auto">
            <a:xfrm flipH="1">
              <a:off x="5345" y="629"/>
              <a:ext cx="7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57" name="Freeform 1085"/>
            <p:cNvSpPr>
              <a:spLocks/>
            </p:cNvSpPr>
            <p:nvPr/>
          </p:nvSpPr>
          <p:spPr bwMode="auto">
            <a:xfrm>
              <a:off x="5316" y="636"/>
              <a:ext cx="29" cy="10"/>
            </a:xfrm>
            <a:custGeom>
              <a:avLst/>
              <a:gdLst>
                <a:gd name="T0" fmla="*/ 0 w 114"/>
                <a:gd name="T1" fmla="*/ 32 h 40"/>
                <a:gd name="T2" fmla="*/ 7 w 114"/>
                <a:gd name="T3" fmla="*/ 36 h 40"/>
                <a:gd name="T4" fmla="*/ 14 w 114"/>
                <a:gd name="T5" fmla="*/ 38 h 40"/>
                <a:gd name="T6" fmla="*/ 23 w 114"/>
                <a:gd name="T7" fmla="*/ 39 h 40"/>
                <a:gd name="T8" fmla="*/ 31 w 114"/>
                <a:gd name="T9" fmla="*/ 40 h 40"/>
                <a:gd name="T10" fmla="*/ 41 w 114"/>
                <a:gd name="T11" fmla="*/ 39 h 40"/>
                <a:gd name="T12" fmla="*/ 50 w 114"/>
                <a:gd name="T13" fmla="*/ 37 h 40"/>
                <a:gd name="T14" fmla="*/ 60 w 114"/>
                <a:gd name="T15" fmla="*/ 33 h 40"/>
                <a:gd name="T16" fmla="*/ 69 w 114"/>
                <a:gd name="T17" fmla="*/ 30 h 40"/>
                <a:gd name="T18" fmla="*/ 79 w 114"/>
                <a:gd name="T19" fmla="*/ 26 h 40"/>
                <a:gd name="T20" fmla="*/ 89 w 114"/>
                <a:gd name="T21" fmla="*/ 21 h 40"/>
                <a:gd name="T22" fmla="*/ 98 w 114"/>
                <a:gd name="T23" fmla="*/ 14 h 40"/>
                <a:gd name="T24" fmla="*/ 107 w 114"/>
                <a:gd name="T25" fmla="*/ 8 h 40"/>
                <a:gd name="T26" fmla="*/ 114 w 114"/>
                <a:gd name="T2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4" h="40">
                  <a:moveTo>
                    <a:pt x="0" y="32"/>
                  </a:moveTo>
                  <a:lnTo>
                    <a:pt x="7" y="36"/>
                  </a:lnTo>
                  <a:lnTo>
                    <a:pt x="14" y="38"/>
                  </a:lnTo>
                  <a:lnTo>
                    <a:pt x="23" y="39"/>
                  </a:lnTo>
                  <a:lnTo>
                    <a:pt x="31" y="40"/>
                  </a:lnTo>
                  <a:lnTo>
                    <a:pt x="41" y="39"/>
                  </a:lnTo>
                  <a:lnTo>
                    <a:pt x="50" y="37"/>
                  </a:lnTo>
                  <a:lnTo>
                    <a:pt x="60" y="33"/>
                  </a:lnTo>
                  <a:lnTo>
                    <a:pt x="69" y="30"/>
                  </a:lnTo>
                  <a:lnTo>
                    <a:pt x="79" y="26"/>
                  </a:lnTo>
                  <a:lnTo>
                    <a:pt x="89" y="21"/>
                  </a:lnTo>
                  <a:lnTo>
                    <a:pt x="98" y="14"/>
                  </a:lnTo>
                  <a:lnTo>
                    <a:pt x="107" y="8"/>
                  </a:lnTo>
                  <a:lnTo>
                    <a:pt x="11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58" name="Line 1086"/>
            <p:cNvSpPr>
              <a:spLocks noChangeShapeType="1"/>
            </p:cNvSpPr>
            <p:nvPr/>
          </p:nvSpPr>
          <p:spPr bwMode="auto">
            <a:xfrm flipH="1" flipV="1">
              <a:off x="5304" y="638"/>
              <a:ext cx="12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59" name="Line 1087"/>
            <p:cNvSpPr>
              <a:spLocks noChangeShapeType="1"/>
            </p:cNvSpPr>
            <p:nvPr/>
          </p:nvSpPr>
          <p:spPr bwMode="auto">
            <a:xfrm>
              <a:off x="4817" y="939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60" name="Line 1088"/>
            <p:cNvSpPr>
              <a:spLocks noChangeShapeType="1"/>
            </p:cNvSpPr>
            <p:nvPr/>
          </p:nvSpPr>
          <p:spPr bwMode="auto">
            <a:xfrm>
              <a:off x="5111" y="1110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61" name="Line 1089"/>
            <p:cNvSpPr>
              <a:spLocks noChangeShapeType="1"/>
            </p:cNvSpPr>
            <p:nvPr/>
          </p:nvSpPr>
          <p:spPr bwMode="auto">
            <a:xfrm>
              <a:off x="5354" y="691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62" name="Line 1090"/>
            <p:cNvSpPr>
              <a:spLocks noChangeShapeType="1"/>
            </p:cNvSpPr>
            <p:nvPr/>
          </p:nvSpPr>
          <p:spPr bwMode="auto">
            <a:xfrm>
              <a:off x="4985" y="987"/>
              <a:ext cx="462" cy="26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63" name="Line 1091"/>
            <p:cNvSpPr>
              <a:spLocks noChangeShapeType="1"/>
            </p:cNvSpPr>
            <p:nvPr/>
          </p:nvSpPr>
          <p:spPr bwMode="auto">
            <a:xfrm>
              <a:off x="4943" y="1062"/>
              <a:ext cx="462" cy="2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64" name="Line 1092"/>
            <p:cNvSpPr>
              <a:spLocks noChangeShapeType="1"/>
            </p:cNvSpPr>
            <p:nvPr/>
          </p:nvSpPr>
          <p:spPr bwMode="auto">
            <a:xfrm flipH="1">
              <a:off x="5270" y="1374"/>
              <a:ext cx="43" cy="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65" name="Line 1093"/>
            <p:cNvSpPr>
              <a:spLocks noChangeShapeType="1"/>
            </p:cNvSpPr>
            <p:nvPr/>
          </p:nvSpPr>
          <p:spPr bwMode="auto">
            <a:xfrm flipV="1">
              <a:off x="5440" y="847"/>
              <a:ext cx="176" cy="30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66" name="Line 1094"/>
            <p:cNvSpPr>
              <a:spLocks noChangeShapeType="1"/>
            </p:cNvSpPr>
            <p:nvPr/>
          </p:nvSpPr>
          <p:spPr bwMode="auto">
            <a:xfrm flipV="1">
              <a:off x="5355" y="1226"/>
              <a:ext cx="43" cy="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67" name="Freeform 1095"/>
            <p:cNvSpPr>
              <a:spLocks/>
            </p:cNvSpPr>
            <p:nvPr/>
          </p:nvSpPr>
          <p:spPr bwMode="auto">
            <a:xfrm>
              <a:off x="5301" y="1299"/>
              <a:ext cx="54" cy="82"/>
            </a:xfrm>
            <a:custGeom>
              <a:avLst/>
              <a:gdLst>
                <a:gd name="T0" fmla="*/ 0 w 226"/>
                <a:gd name="T1" fmla="*/ 275 h 333"/>
                <a:gd name="T2" fmla="*/ 101 w 226"/>
                <a:gd name="T3" fmla="*/ 333 h 333"/>
                <a:gd name="T4" fmla="*/ 226 w 226"/>
                <a:gd name="T5" fmla="*/ 0 h 333"/>
                <a:gd name="T6" fmla="*/ 0 w 226"/>
                <a:gd name="T7" fmla="*/ 275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6" h="333">
                  <a:moveTo>
                    <a:pt x="0" y="275"/>
                  </a:moveTo>
                  <a:lnTo>
                    <a:pt x="101" y="333"/>
                  </a:lnTo>
                  <a:lnTo>
                    <a:pt x="226" y="0"/>
                  </a:lnTo>
                  <a:lnTo>
                    <a:pt x="0" y="275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68" name="Freeform 1096"/>
            <p:cNvSpPr>
              <a:spLocks/>
            </p:cNvSpPr>
            <p:nvPr/>
          </p:nvSpPr>
          <p:spPr bwMode="auto">
            <a:xfrm>
              <a:off x="5301" y="1299"/>
              <a:ext cx="54" cy="82"/>
            </a:xfrm>
            <a:custGeom>
              <a:avLst/>
              <a:gdLst>
                <a:gd name="T0" fmla="*/ 0 w 226"/>
                <a:gd name="T1" fmla="*/ 275 h 333"/>
                <a:gd name="T2" fmla="*/ 101 w 226"/>
                <a:gd name="T3" fmla="*/ 333 h 333"/>
                <a:gd name="T4" fmla="*/ 226 w 226"/>
                <a:gd name="T5" fmla="*/ 0 h 333"/>
                <a:gd name="T6" fmla="*/ 0 w 226"/>
                <a:gd name="T7" fmla="*/ 275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6" h="333">
                  <a:moveTo>
                    <a:pt x="0" y="275"/>
                  </a:moveTo>
                  <a:lnTo>
                    <a:pt x="101" y="333"/>
                  </a:lnTo>
                  <a:lnTo>
                    <a:pt x="226" y="0"/>
                  </a:lnTo>
                  <a:lnTo>
                    <a:pt x="0" y="275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69" name="Freeform 1097"/>
            <p:cNvSpPr>
              <a:spLocks/>
            </p:cNvSpPr>
            <p:nvPr/>
          </p:nvSpPr>
          <p:spPr bwMode="auto">
            <a:xfrm>
              <a:off x="5398" y="1144"/>
              <a:ext cx="54" cy="82"/>
            </a:xfrm>
            <a:custGeom>
              <a:avLst/>
              <a:gdLst>
                <a:gd name="T0" fmla="*/ 125 w 226"/>
                <a:gd name="T1" fmla="*/ 0 h 334"/>
                <a:gd name="T2" fmla="*/ 226 w 226"/>
                <a:gd name="T3" fmla="*/ 59 h 334"/>
                <a:gd name="T4" fmla="*/ 0 w 226"/>
                <a:gd name="T5" fmla="*/ 334 h 334"/>
                <a:gd name="T6" fmla="*/ 125 w 226"/>
                <a:gd name="T7" fmla="*/ 0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6" h="334">
                  <a:moveTo>
                    <a:pt x="125" y="0"/>
                  </a:moveTo>
                  <a:lnTo>
                    <a:pt x="226" y="59"/>
                  </a:lnTo>
                  <a:lnTo>
                    <a:pt x="0" y="334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70" name="Freeform 1098"/>
            <p:cNvSpPr>
              <a:spLocks/>
            </p:cNvSpPr>
            <p:nvPr/>
          </p:nvSpPr>
          <p:spPr bwMode="auto">
            <a:xfrm>
              <a:off x="5398" y="1144"/>
              <a:ext cx="54" cy="82"/>
            </a:xfrm>
            <a:custGeom>
              <a:avLst/>
              <a:gdLst>
                <a:gd name="T0" fmla="*/ 125 w 226"/>
                <a:gd name="T1" fmla="*/ 0 h 334"/>
                <a:gd name="T2" fmla="*/ 226 w 226"/>
                <a:gd name="T3" fmla="*/ 59 h 334"/>
                <a:gd name="T4" fmla="*/ 0 w 226"/>
                <a:gd name="T5" fmla="*/ 334 h 334"/>
                <a:gd name="T6" fmla="*/ 125 w 226"/>
                <a:gd name="T7" fmla="*/ 0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6" h="334">
                  <a:moveTo>
                    <a:pt x="125" y="0"/>
                  </a:moveTo>
                  <a:lnTo>
                    <a:pt x="226" y="59"/>
                  </a:lnTo>
                  <a:lnTo>
                    <a:pt x="0" y="334"/>
                  </a:lnTo>
                  <a:lnTo>
                    <a:pt x="125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71" name="Freeform 1099"/>
            <p:cNvSpPr>
              <a:spLocks/>
            </p:cNvSpPr>
            <p:nvPr/>
          </p:nvSpPr>
          <p:spPr bwMode="auto">
            <a:xfrm>
              <a:off x="5413" y="958"/>
              <a:ext cx="70" cy="85"/>
            </a:xfrm>
            <a:custGeom>
              <a:avLst/>
              <a:gdLst>
                <a:gd name="T0" fmla="*/ 223 w 288"/>
                <a:gd name="T1" fmla="*/ 347 h 347"/>
                <a:gd name="T2" fmla="*/ 276 w 288"/>
                <a:gd name="T3" fmla="*/ 254 h 347"/>
                <a:gd name="T4" fmla="*/ 280 w 288"/>
                <a:gd name="T5" fmla="*/ 246 h 347"/>
                <a:gd name="T6" fmla="*/ 284 w 288"/>
                <a:gd name="T7" fmla="*/ 237 h 347"/>
                <a:gd name="T8" fmla="*/ 286 w 288"/>
                <a:gd name="T9" fmla="*/ 227 h 347"/>
                <a:gd name="T10" fmla="*/ 288 w 288"/>
                <a:gd name="T11" fmla="*/ 217 h 347"/>
                <a:gd name="T12" fmla="*/ 288 w 288"/>
                <a:gd name="T13" fmla="*/ 205 h 347"/>
                <a:gd name="T14" fmla="*/ 288 w 288"/>
                <a:gd name="T15" fmla="*/ 194 h 347"/>
                <a:gd name="T16" fmla="*/ 287 w 288"/>
                <a:gd name="T17" fmla="*/ 182 h 347"/>
                <a:gd name="T18" fmla="*/ 284 w 288"/>
                <a:gd name="T19" fmla="*/ 169 h 347"/>
                <a:gd name="T20" fmla="*/ 280 w 288"/>
                <a:gd name="T21" fmla="*/ 157 h 347"/>
                <a:gd name="T22" fmla="*/ 277 w 288"/>
                <a:gd name="T23" fmla="*/ 145 h 347"/>
                <a:gd name="T24" fmla="*/ 272 w 288"/>
                <a:gd name="T25" fmla="*/ 132 h 347"/>
                <a:gd name="T26" fmla="*/ 267 w 288"/>
                <a:gd name="T27" fmla="*/ 119 h 347"/>
                <a:gd name="T28" fmla="*/ 260 w 288"/>
                <a:gd name="T29" fmla="*/ 107 h 347"/>
                <a:gd name="T30" fmla="*/ 253 w 288"/>
                <a:gd name="T31" fmla="*/ 96 h 347"/>
                <a:gd name="T32" fmla="*/ 245 w 288"/>
                <a:gd name="T33" fmla="*/ 84 h 347"/>
                <a:gd name="T34" fmla="*/ 237 w 288"/>
                <a:gd name="T35" fmla="*/ 72 h 347"/>
                <a:gd name="T36" fmla="*/ 227 w 288"/>
                <a:gd name="T37" fmla="*/ 62 h 347"/>
                <a:gd name="T38" fmla="*/ 218 w 288"/>
                <a:gd name="T39" fmla="*/ 52 h 347"/>
                <a:gd name="T40" fmla="*/ 208 w 288"/>
                <a:gd name="T41" fmla="*/ 42 h 347"/>
                <a:gd name="T42" fmla="*/ 199 w 288"/>
                <a:gd name="T43" fmla="*/ 34 h 347"/>
                <a:gd name="T44" fmla="*/ 188 w 288"/>
                <a:gd name="T45" fmla="*/ 26 h 347"/>
                <a:gd name="T46" fmla="*/ 177 w 288"/>
                <a:gd name="T47" fmla="*/ 19 h 347"/>
                <a:gd name="T48" fmla="*/ 167 w 288"/>
                <a:gd name="T49" fmla="*/ 14 h 347"/>
                <a:gd name="T50" fmla="*/ 156 w 288"/>
                <a:gd name="T51" fmla="*/ 8 h 347"/>
                <a:gd name="T52" fmla="*/ 145 w 288"/>
                <a:gd name="T53" fmla="*/ 4 h 347"/>
                <a:gd name="T54" fmla="*/ 135 w 288"/>
                <a:gd name="T55" fmla="*/ 2 h 347"/>
                <a:gd name="T56" fmla="*/ 124 w 288"/>
                <a:gd name="T57" fmla="*/ 0 h 347"/>
                <a:gd name="T58" fmla="*/ 114 w 288"/>
                <a:gd name="T59" fmla="*/ 0 h 347"/>
                <a:gd name="T60" fmla="*/ 105 w 288"/>
                <a:gd name="T61" fmla="*/ 0 h 347"/>
                <a:gd name="T62" fmla="*/ 95 w 288"/>
                <a:gd name="T63" fmla="*/ 2 h 347"/>
                <a:gd name="T64" fmla="*/ 87 w 288"/>
                <a:gd name="T65" fmla="*/ 4 h 347"/>
                <a:gd name="T66" fmla="*/ 79 w 288"/>
                <a:gd name="T67" fmla="*/ 7 h 347"/>
                <a:gd name="T68" fmla="*/ 72 w 288"/>
                <a:gd name="T69" fmla="*/ 13 h 347"/>
                <a:gd name="T70" fmla="*/ 64 w 288"/>
                <a:gd name="T71" fmla="*/ 18 h 347"/>
                <a:gd name="T72" fmla="*/ 59 w 288"/>
                <a:gd name="T73" fmla="*/ 25 h 347"/>
                <a:gd name="T74" fmla="*/ 54 w 288"/>
                <a:gd name="T75" fmla="*/ 33 h 347"/>
                <a:gd name="T76" fmla="*/ 0 w 288"/>
                <a:gd name="T77" fmla="*/ 124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88" h="347">
                  <a:moveTo>
                    <a:pt x="223" y="347"/>
                  </a:moveTo>
                  <a:lnTo>
                    <a:pt x="276" y="254"/>
                  </a:lnTo>
                  <a:lnTo>
                    <a:pt x="280" y="246"/>
                  </a:lnTo>
                  <a:lnTo>
                    <a:pt x="284" y="237"/>
                  </a:lnTo>
                  <a:lnTo>
                    <a:pt x="286" y="227"/>
                  </a:lnTo>
                  <a:lnTo>
                    <a:pt x="288" y="217"/>
                  </a:lnTo>
                  <a:lnTo>
                    <a:pt x="288" y="205"/>
                  </a:lnTo>
                  <a:lnTo>
                    <a:pt x="288" y="194"/>
                  </a:lnTo>
                  <a:lnTo>
                    <a:pt x="287" y="182"/>
                  </a:lnTo>
                  <a:lnTo>
                    <a:pt x="284" y="169"/>
                  </a:lnTo>
                  <a:lnTo>
                    <a:pt x="280" y="157"/>
                  </a:lnTo>
                  <a:lnTo>
                    <a:pt x="277" y="145"/>
                  </a:lnTo>
                  <a:lnTo>
                    <a:pt x="272" y="132"/>
                  </a:lnTo>
                  <a:lnTo>
                    <a:pt x="267" y="119"/>
                  </a:lnTo>
                  <a:lnTo>
                    <a:pt x="260" y="107"/>
                  </a:lnTo>
                  <a:lnTo>
                    <a:pt x="253" y="96"/>
                  </a:lnTo>
                  <a:lnTo>
                    <a:pt x="245" y="84"/>
                  </a:lnTo>
                  <a:lnTo>
                    <a:pt x="237" y="72"/>
                  </a:lnTo>
                  <a:lnTo>
                    <a:pt x="227" y="62"/>
                  </a:lnTo>
                  <a:lnTo>
                    <a:pt x="218" y="52"/>
                  </a:lnTo>
                  <a:lnTo>
                    <a:pt x="208" y="42"/>
                  </a:lnTo>
                  <a:lnTo>
                    <a:pt x="199" y="34"/>
                  </a:lnTo>
                  <a:lnTo>
                    <a:pt x="188" y="26"/>
                  </a:lnTo>
                  <a:lnTo>
                    <a:pt x="177" y="19"/>
                  </a:lnTo>
                  <a:lnTo>
                    <a:pt x="167" y="14"/>
                  </a:lnTo>
                  <a:lnTo>
                    <a:pt x="156" y="8"/>
                  </a:lnTo>
                  <a:lnTo>
                    <a:pt x="145" y="4"/>
                  </a:lnTo>
                  <a:lnTo>
                    <a:pt x="135" y="2"/>
                  </a:lnTo>
                  <a:lnTo>
                    <a:pt x="124" y="0"/>
                  </a:lnTo>
                  <a:lnTo>
                    <a:pt x="114" y="0"/>
                  </a:lnTo>
                  <a:lnTo>
                    <a:pt x="105" y="0"/>
                  </a:lnTo>
                  <a:lnTo>
                    <a:pt x="95" y="2"/>
                  </a:lnTo>
                  <a:lnTo>
                    <a:pt x="87" y="4"/>
                  </a:lnTo>
                  <a:lnTo>
                    <a:pt x="79" y="7"/>
                  </a:lnTo>
                  <a:lnTo>
                    <a:pt x="72" y="13"/>
                  </a:lnTo>
                  <a:lnTo>
                    <a:pt x="64" y="18"/>
                  </a:lnTo>
                  <a:lnTo>
                    <a:pt x="59" y="25"/>
                  </a:lnTo>
                  <a:lnTo>
                    <a:pt x="54" y="33"/>
                  </a:lnTo>
                  <a:lnTo>
                    <a:pt x="0" y="12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72" name="Freeform 1100"/>
            <p:cNvSpPr>
              <a:spLocks/>
            </p:cNvSpPr>
            <p:nvPr/>
          </p:nvSpPr>
          <p:spPr bwMode="auto">
            <a:xfrm>
              <a:off x="5371" y="917"/>
              <a:ext cx="97" cy="126"/>
            </a:xfrm>
            <a:custGeom>
              <a:avLst/>
              <a:gdLst>
                <a:gd name="T0" fmla="*/ 230 w 399"/>
                <a:gd name="T1" fmla="*/ 205 h 519"/>
                <a:gd name="T2" fmla="*/ 234 w 399"/>
                <a:gd name="T3" fmla="*/ 197 h 519"/>
                <a:gd name="T4" fmla="*/ 236 w 399"/>
                <a:gd name="T5" fmla="*/ 189 h 519"/>
                <a:gd name="T6" fmla="*/ 238 w 399"/>
                <a:gd name="T7" fmla="*/ 179 h 519"/>
                <a:gd name="T8" fmla="*/ 239 w 399"/>
                <a:gd name="T9" fmla="*/ 170 h 519"/>
                <a:gd name="T10" fmla="*/ 239 w 399"/>
                <a:gd name="T11" fmla="*/ 159 h 519"/>
                <a:gd name="T12" fmla="*/ 238 w 399"/>
                <a:gd name="T13" fmla="*/ 148 h 519"/>
                <a:gd name="T14" fmla="*/ 237 w 399"/>
                <a:gd name="T15" fmla="*/ 138 h 519"/>
                <a:gd name="T16" fmla="*/ 234 w 399"/>
                <a:gd name="T17" fmla="*/ 126 h 519"/>
                <a:gd name="T18" fmla="*/ 231 w 399"/>
                <a:gd name="T19" fmla="*/ 115 h 519"/>
                <a:gd name="T20" fmla="*/ 225 w 399"/>
                <a:gd name="T21" fmla="*/ 104 h 519"/>
                <a:gd name="T22" fmla="*/ 220 w 399"/>
                <a:gd name="T23" fmla="*/ 93 h 519"/>
                <a:gd name="T24" fmla="*/ 215 w 399"/>
                <a:gd name="T25" fmla="*/ 81 h 519"/>
                <a:gd name="T26" fmla="*/ 207 w 399"/>
                <a:gd name="T27" fmla="*/ 71 h 519"/>
                <a:gd name="T28" fmla="*/ 200 w 399"/>
                <a:gd name="T29" fmla="*/ 61 h 519"/>
                <a:gd name="T30" fmla="*/ 192 w 399"/>
                <a:gd name="T31" fmla="*/ 52 h 519"/>
                <a:gd name="T32" fmla="*/ 184 w 399"/>
                <a:gd name="T33" fmla="*/ 42 h 519"/>
                <a:gd name="T34" fmla="*/ 174 w 399"/>
                <a:gd name="T35" fmla="*/ 33 h 519"/>
                <a:gd name="T36" fmla="*/ 166 w 399"/>
                <a:gd name="T37" fmla="*/ 26 h 519"/>
                <a:gd name="T38" fmla="*/ 156 w 399"/>
                <a:gd name="T39" fmla="*/ 20 h 519"/>
                <a:gd name="T40" fmla="*/ 147 w 399"/>
                <a:gd name="T41" fmla="*/ 13 h 519"/>
                <a:gd name="T42" fmla="*/ 137 w 399"/>
                <a:gd name="T43" fmla="*/ 9 h 519"/>
                <a:gd name="T44" fmla="*/ 127 w 399"/>
                <a:gd name="T45" fmla="*/ 5 h 519"/>
                <a:gd name="T46" fmla="*/ 118 w 399"/>
                <a:gd name="T47" fmla="*/ 3 h 519"/>
                <a:gd name="T48" fmla="*/ 108 w 399"/>
                <a:gd name="T49" fmla="*/ 0 h 519"/>
                <a:gd name="T50" fmla="*/ 100 w 399"/>
                <a:gd name="T51" fmla="*/ 0 h 519"/>
                <a:gd name="T52" fmla="*/ 91 w 399"/>
                <a:gd name="T53" fmla="*/ 0 h 519"/>
                <a:gd name="T54" fmla="*/ 83 w 399"/>
                <a:gd name="T55" fmla="*/ 3 h 519"/>
                <a:gd name="T56" fmla="*/ 75 w 399"/>
                <a:gd name="T57" fmla="*/ 6 h 519"/>
                <a:gd name="T58" fmla="*/ 69 w 399"/>
                <a:gd name="T59" fmla="*/ 9 h 519"/>
                <a:gd name="T60" fmla="*/ 63 w 399"/>
                <a:gd name="T61" fmla="*/ 14 h 519"/>
                <a:gd name="T62" fmla="*/ 57 w 399"/>
                <a:gd name="T63" fmla="*/ 20 h 519"/>
                <a:gd name="T64" fmla="*/ 52 w 399"/>
                <a:gd name="T65" fmla="*/ 27 h 519"/>
                <a:gd name="T66" fmla="*/ 0 w 399"/>
                <a:gd name="T67" fmla="*/ 119 h 519"/>
                <a:gd name="T68" fmla="*/ 399 w 399"/>
                <a:gd name="T69" fmla="*/ 519 h 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99" h="519">
                  <a:moveTo>
                    <a:pt x="230" y="205"/>
                  </a:moveTo>
                  <a:lnTo>
                    <a:pt x="234" y="197"/>
                  </a:lnTo>
                  <a:lnTo>
                    <a:pt x="236" y="189"/>
                  </a:lnTo>
                  <a:lnTo>
                    <a:pt x="238" y="179"/>
                  </a:lnTo>
                  <a:lnTo>
                    <a:pt x="239" y="170"/>
                  </a:lnTo>
                  <a:lnTo>
                    <a:pt x="239" y="159"/>
                  </a:lnTo>
                  <a:lnTo>
                    <a:pt x="238" y="148"/>
                  </a:lnTo>
                  <a:lnTo>
                    <a:pt x="237" y="138"/>
                  </a:lnTo>
                  <a:lnTo>
                    <a:pt x="234" y="126"/>
                  </a:lnTo>
                  <a:lnTo>
                    <a:pt x="231" y="115"/>
                  </a:lnTo>
                  <a:lnTo>
                    <a:pt x="225" y="104"/>
                  </a:lnTo>
                  <a:lnTo>
                    <a:pt x="220" y="93"/>
                  </a:lnTo>
                  <a:lnTo>
                    <a:pt x="215" y="81"/>
                  </a:lnTo>
                  <a:lnTo>
                    <a:pt x="207" y="71"/>
                  </a:lnTo>
                  <a:lnTo>
                    <a:pt x="200" y="61"/>
                  </a:lnTo>
                  <a:lnTo>
                    <a:pt x="192" y="52"/>
                  </a:lnTo>
                  <a:lnTo>
                    <a:pt x="184" y="42"/>
                  </a:lnTo>
                  <a:lnTo>
                    <a:pt x="174" y="33"/>
                  </a:lnTo>
                  <a:lnTo>
                    <a:pt x="166" y="26"/>
                  </a:lnTo>
                  <a:lnTo>
                    <a:pt x="156" y="20"/>
                  </a:lnTo>
                  <a:lnTo>
                    <a:pt x="147" y="13"/>
                  </a:lnTo>
                  <a:lnTo>
                    <a:pt x="137" y="9"/>
                  </a:lnTo>
                  <a:lnTo>
                    <a:pt x="127" y="5"/>
                  </a:lnTo>
                  <a:lnTo>
                    <a:pt x="118" y="3"/>
                  </a:lnTo>
                  <a:lnTo>
                    <a:pt x="108" y="0"/>
                  </a:lnTo>
                  <a:lnTo>
                    <a:pt x="100" y="0"/>
                  </a:lnTo>
                  <a:lnTo>
                    <a:pt x="91" y="0"/>
                  </a:lnTo>
                  <a:lnTo>
                    <a:pt x="83" y="3"/>
                  </a:lnTo>
                  <a:lnTo>
                    <a:pt x="75" y="6"/>
                  </a:lnTo>
                  <a:lnTo>
                    <a:pt x="69" y="9"/>
                  </a:lnTo>
                  <a:lnTo>
                    <a:pt x="63" y="14"/>
                  </a:lnTo>
                  <a:lnTo>
                    <a:pt x="57" y="20"/>
                  </a:lnTo>
                  <a:lnTo>
                    <a:pt x="52" y="27"/>
                  </a:lnTo>
                  <a:lnTo>
                    <a:pt x="0" y="119"/>
                  </a:lnTo>
                  <a:lnTo>
                    <a:pt x="399" y="51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73" name="Line 1101"/>
            <p:cNvSpPr>
              <a:spLocks noChangeShapeType="1"/>
            </p:cNvSpPr>
            <p:nvPr/>
          </p:nvSpPr>
          <p:spPr bwMode="auto">
            <a:xfrm flipH="1" flipV="1">
              <a:off x="5432" y="839"/>
              <a:ext cx="77" cy="1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74" name="Freeform 1102"/>
            <p:cNvSpPr>
              <a:spLocks/>
            </p:cNvSpPr>
            <p:nvPr/>
          </p:nvSpPr>
          <p:spPr bwMode="auto">
            <a:xfrm>
              <a:off x="5464" y="784"/>
              <a:ext cx="94" cy="113"/>
            </a:xfrm>
            <a:custGeom>
              <a:avLst/>
              <a:gdLst>
                <a:gd name="T0" fmla="*/ 0 w 389"/>
                <a:gd name="T1" fmla="*/ 15 h 464"/>
                <a:gd name="T2" fmla="*/ 0 w 389"/>
                <a:gd name="T3" fmla="*/ 46 h 464"/>
                <a:gd name="T4" fmla="*/ 5 w 389"/>
                <a:gd name="T5" fmla="*/ 79 h 464"/>
                <a:gd name="T6" fmla="*/ 13 w 389"/>
                <a:gd name="T7" fmla="*/ 112 h 464"/>
                <a:gd name="T8" fmla="*/ 24 w 389"/>
                <a:gd name="T9" fmla="*/ 146 h 464"/>
                <a:gd name="T10" fmla="*/ 39 w 389"/>
                <a:gd name="T11" fmla="*/ 180 h 464"/>
                <a:gd name="T12" fmla="*/ 57 w 389"/>
                <a:gd name="T13" fmla="*/ 213 h 464"/>
                <a:gd name="T14" fmla="*/ 79 w 389"/>
                <a:gd name="T15" fmla="*/ 245 h 464"/>
                <a:gd name="T16" fmla="*/ 102 w 389"/>
                <a:gd name="T17" fmla="*/ 275 h 464"/>
                <a:gd name="T18" fmla="*/ 248 w 389"/>
                <a:gd name="T19" fmla="*/ 422 h 464"/>
                <a:gd name="T20" fmla="*/ 266 w 389"/>
                <a:gd name="T21" fmla="*/ 438 h 464"/>
                <a:gd name="T22" fmla="*/ 285 w 389"/>
                <a:gd name="T23" fmla="*/ 451 h 464"/>
                <a:gd name="T24" fmla="*/ 304 w 389"/>
                <a:gd name="T25" fmla="*/ 459 h 464"/>
                <a:gd name="T26" fmla="*/ 323 w 389"/>
                <a:gd name="T27" fmla="*/ 464 h 464"/>
                <a:gd name="T28" fmla="*/ 341 w 389"/>
                <a:gd name="T29" fmla="*/ 464 h 464"/>
                <a:gd name="T30" fmla="*/ 356 w 389"/>
                <a:gd name="T31" fmla="*/ 458 h 464"/>
                <a:gd name="T32" fmla="*/ 369 w 389"/>
                <a:gd name="T33" fmla="*/ 450 h 464"/>
                <a:gd name="T34" fmla="*/ 379 w 389"/>
                <a:gd name="T35" fmla="*/ 437 h 464"/>
                <a:gd name="T36" fmla="*/ 385 w 389"/>
                <a:gd name="T37" fmla="*/ 421 h 464"/>
                <a:gd name="T38" fmla="*/ 389 w 389"/>
                <a:gd name="T39" fmla="*/ 402 h 464"/>
                <a:gd name="T40" fmla="*/ 387 w 389"/>
                <a:gd name="T41" fmla="*/ 382 h 464"/>
                <a:gd name="T42" fmla="*/ 383 w 389"/>
                <a:gd name="T43" fmla="*/ 359 h 464"/>
                <a:gd name="T44" fmla="*/ 375 w 389"/>
                <a:gd name="T45" fmla="*/ 337 h 464"/>
                <a:gd name="T46" fmla="*/ 363 w 389"/>
                <a:gd name="T47" fmla="*/ 314 h 464"/>
                <a:gd name="T48" fmla="*/ 349 w 389"/>
                <a:gd name="T49" fmla="*/ 293 h 464"/>
                <a:gd name="T50" fmla="*/ 332 w 389"/>
                <a:gd name="T51" fmla="*/ 275 h 464"/>
                <a:gd name="T52" fmla="*/ 280 w 389"/>
                <a:gd name="T53" fmla="*/ 222 h 464"/>
                <a:gd name="T54" fmla="*/ 264 w 389"/>
                <a:gd name="T55" fmla="*/ 207 h 464"/>
                <a:gd name="T56" fmla="*/ 246 w 389"/>
                <a:gd name="T57" fmla="*/ 194 h 464"/>
                <a:gd name="T58" fmla="*/ 229 w 389"/>
                <a:gd name="T59" fmla="*/ 187 h 464"/>
                <a:gd name="T60" fmla="*/ 211 w 389"/>
                <a:gd name="T61" fmla="*/ 182 h 464"/>
                <a:gd name="T62" fmla="*/ 195 w 389"/>
                <a:gd name="T63" fmla="*/ 182 h 464"/>
                <a:gd name="T64" fmla="*/ 181 w 389"/>
                <a:gd name="T65" fmla="*/ 187 h 464"/>
                <a:gd name="T66" fmla="*/ 169 w 389"/>
                <a:gd name="T67" fmla="*/ 195 h 464"/>
                <a:gd name="T68" fmla="*/ 160 w 389"/>
                <a:gd name="T69" fmla="*/ 208 h 464"/>
                <a:gd name="T70" fmla="*/ 114 w 389"/>
                <a:gd name="T71" fmla="*/ 289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89" h="464">
                  <a:moveTo>
                    <a:pt x="0" y="0"/>
                  </a:moveTo>
                  <a:lnTo>
                    <a:pt x="0" y="15"/>
                  </a:lnTo>
                  <a:lnTo>
                    <a:pt x="0" y="30"/>
                  </a:lnTo>
                  <a:lnTo>
                    <a:pt x="0" y="46"/>
                  </a:lnTo>
                  <a:lnTo>
                    <a:pt x="2" y="62"/>
                  </a:lnTo>
                  <a:lnTo>
                    <a:pt x="5" y="79"/>
                  </a:lnTo>
                  <a:lnTo>
                    <a:pt x="8" y="96"/>
                  </a:lnTo>
                  <a:lnTo>
                    <a:pt x="13" y="112"/>
                  </a:lnTo>
                  <a:lnTo>
                    <a:pt x="18" y="129"/>
                  </a:lnTo>
                  <a:lnTo>
                    <a:pt x="24" y="146"/>
                  </a:lnTo>
                  <a:lnTo>
                    <a:pt x="32" y="163"/>
                  </a:lnTo>
                  <a:lnTo>
                    <a:pt x="39" y="180"/>
                  </a:lnTo>
                  <a:lnTo>
                    <a:pt x="49" y="197"/>
                  </a:lnTo>
                  <a:lnTo>
                    <a:pt x="57" y="213"/>
                  </a:lnTo>
                  <a:lnTo>
                    <a:pt x="68" y="229"/>
                  </a:lnTo>
                  <a:lnTo>
                    <a:pt x="79" y="245"/>
                  </a:lnTo>
                  <a:lnTo>
                    <a:pt x="90" y="260"/>
                  </a:lnTo>
                  <a:lnTo>
                    <a:pt x="102" y="275"/>
                  </a:lnTo>
                  <a:lnTo>
                    <a:pt x="114" y="289"/>
                  </a:lnTo>
                  <a:lnTo>
                    <a:pt x="248" y="422"/>
                  </a:lnTo>
                  <a:lnTo>
                    <a:pt x="257" y="430"/>
                  </a:lnTo>
                  <a:lnTo>
                    <a:pt x="266" y="438"/>
                  </a:lnTo>
                  <a:lnTo>
                    <a:pt x="276" y="444"/>
                  </a:lnTo>
                  <a:lnTo>
                    <a:pt x="285" y="451"/>
                  </a:lnTo>
                  <a:lnTo>
                    <a:pt x="295" y="455"/>
                  </a:lnTo>
                  <a:lnTo>
                    <a:pt x="304" y="459"/>
                  </a:lnTo>
                  <a:lnTo>
                    <a:pt x="314" y="461"/>
                  </a:lnTo>
                  <a:lnTo>
                    <a:pt x="323" y="464"/>
                  </a:lnTo>
                  <a:lnTo>
                    <a:pt x="332" y="464"/>
                  </a:lnTo>
                  <a:lnTo>
                    <a:pt x="341" y="464"/>
                  </a:lnTo>
                  <a:lnTo>
                    <a:pt x="348" y="461"/>
                  </a:lnTo>
                  <a:lnTo>
                    <a:pt x="356" y="458"/>
                  </a:lnTo>
                  <a:lnTo>
                    <a:pt x="363" y="455"/>
                  </a:lnTo>
                  <a:lnTo>
                    <a:pt x="369" y="450"/>
                  </a:lnTo>
                  <a:lnTo>
                    <a:pt x="375" y="444"/>
                  </a:lnTo>
                  <a:lnTo>
                    <a:pt x="379" y="437"/>
                  </a:lnTo>
                  <a:lnTo>
                    <a:pt x="382" y="429"/>
                  </a:lnTo>
                  <a:lnTo>
                    <a:pt x="385" y="421"/>
                  </a:lnTo>
                  <a:lnTo>
                    <a:pt x="387" y="412"/>
                  </a:lnTo>
                  <a:lnTo>
                    <a:pt x="389" y="402"/>
                  </a:lnTo>
                  <a:lnTo>
                    <a:pt x="389" y="392"/>
                  </a:lnTo>
                  <a:lnTo>
                    <a:pt x="387" y="382"/>
                  </a:lnTo>
                  <a:lnTo>
                    <a:pt x="385" y="370"/>
                  </a:lnTo>
                  <a:lnTo>
                    <a:pt x="383" y="359"/>
                  </a:lnTo>
                  <a:lnTo>
                    <a:pt x="379" y="347"/>
                  </a:lnTo>
                  <a:lnTo>
                    <a:pt x="375" y="337"/>
                  </a:lnTo>
                  <a:lnTo>
                    <a:pt x="369" y="325"/>
                  </a:lnTo>
                  <a:lnTo>
                    <a:pt x="363" y="314"/>
                  </a:lnTo>
                  <a:lnTo>
                    <a:pt x="357" y="304"/>
                  </a:lnTo>
                  <a:lnTo>
                    <a:pt x="349" y="293"/>
                  </a:lnTo>
                  <a:lnTo>
                    <a:pt x="341" y="284"/>
                  </a:lnTo>
                  <a:lnTo>
                    <a:pt x="332" y="275"/>
                  </a:lnTo>
                  <a:lnTo>
                    <a:pt x="288" y="230"/>
                  </a:lnTo>
                  <a:lnTo>
                    <a:pt x="280" y="222"/>
                  </a:lnTo>
                  <a:lnTo>
                    <a:pt x="272" y="213"/>
                  </a:lnTo>
                  <a:lnTo>
                    <a:pt x="264" y="207"/>
                  </a:lnTo>
                  <a:lnTo>
                    <a:pt x="255" y="201"/>
                  </a:lnTo>
                  <a:lnTo>
                    <a:pt x="246" y="194"/>
                  </a:lnTo>
                  <a:lnTo>
                    <a:pt x="237" y="190"/>
                  </a:lnTo>
                  <a:lnTo>
                    <a:pt x="229" y="187"/>
                  </a:lnTo>
                  <a:lnTo>
                    <a:pt x="219" y="183"/>
                  </a:lnTo>
                  <a:lnTo>
                    <a:pt x="211" y="182"/>
                  </a:lnTo>
                  <a:lnTo>
                    <a:pt x="202" y="181"/>
                  </a:lnTo>
                  <a:lnTo>
                    <a:pt x="195" y="182"/>
                  </a:lnTo>
                  <a:lnTo>
                    <a:pt x="187" y="185"/>
                  </a:lnTo>
                  <a:lnTo>
                    <a:pt x="181" y="187"/>
                  </a:lnTo>
                  <a:lnTo>
                    <a:pt x="175" y="191"/>
                  </a:lnTo>
                  <a:lnTo>
                    <a:pt x="169" y="195"/>
                  </a:lnTo>
                  <a:lnTo>
                    <a:pt x="164" y="202"/>
                  </a:lnTo>
                  <a:lnTo>
                    <a:pt x="160" y="208"/>
                  </a:lnTo>
                  <a:lnTo>
                    <a:pt x="156" y="215"/>
                  </a:lnTo>
                  <a:lnTo>
                    <a:pt x="114" y="28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75" name="Line 1103"/>
            <p:cNvSpPr>
              <a:spLocks noChangeShapeType="1"/>
            </p:cNvSpPr>
            <p:nvPr/>
          </p:nvSpPr>
          <p:spPr bwMode="auto">
            <a:xfrm>
              <a:off x="4985" y="987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76" name="Line 1104"/>
            <p:cNvSpPr>
              <a:spLocks noChangeShapeType="1"/>
            </p:cNvSpPr>
            <p:nvPr/>
          </p:nvSpPr>
          <p:spPr bwMode="auto">
            <a:xfrm>
              <a:off x="4943" y="1062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77" name="Line 1105"/>
            <p:cNvSpPr>
              <a:spLocks noChangeShapeType="1"/>
            </p:cNvSpPr>
            <p:nvPr/>
          </p:nvSpPr>
          <p:spPr bwMode="auto">
            <a:xfrm>
              <a:off x="5355" y="1299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78" name="Line 1106"/>
            <p:cNvSpPr>
              <a:spLocks noChangeShapeType="1"/>
            </p:cNvSpPr>
            <p:nvPr/>
          </p:nvSpPr>
          <p:spPr bwMode="auto">
            <a:xfrm flipH="1">
              <a:off x="4771" y="1025"/>
              <a:ext cx="1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79" name="Line 1107"/>
            <p:cNvSpPr>
              <a:spLocks noChangeShapeType="1"/>
            </p:cNvSpPr>
            <p:nvPr/>
          </p:nvSpPr>
          <p:spPr bwMode="auto">
            <a:xfrm flipH="1" flipV="1">
              <a:off x="4617" y="825"/>
              <a:ext cx="200" cy="1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80" name="Line 1108"/>
            <p:cNvSpPr>
              <a:spLocks noChangeShapeType="1"/>
            </p:cNvSpPr>
            <p:nvPr/>
          </p:nvSpPr>
          <p:spPr bwMode="auto">
            <a:xfrm flipH="1">
              <a:off x="4564" y="1025"/>
              <a:ext cx="20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81" name="Freeform 1109"/>
            <p:cNvSpPr>
              <a:spLocks/>
            </p:cNvSpPr>
            <p:nvPr/>
          </p:nvSpPr>
          <p:spPr bwMode="auto">
            <a:xfrm>
              <a:off x="4687" y="752"/>
              <a:ext cx="41" cy="44"/>
            </a:xfrm>
            <a:custGeom>
              <a:avLst/>
              <a:gdLst>
                <a:gd name="T0" fmla="*/ 171 w 171"/>
                <a:gd name="T1" fmla="*/ 0 h 176"/>
                <a:gd name="T2" fmla="*/ 135 w 171"/>
                <a:gd name="T3" fmla="*/ 33 h 176"/>
                <a:gd name="T4" fmla="*/ 99 w 171"/>
                <a:gd name="T5" fmla="*/ 67 h 176"/>
                <a:gd name="T6" fmla="*/ 65 w 171"/>
                <a:gd name="T7" fmla="*/ 103 h 176"/>
                <a:gd name="T8" fmla="*/ 32 w 171"/>
                <a:gd name="T9" fmla="*/ 139 h 176"/>
                <a:gd name="T10" fmla="*/ 0 w 171"/>
                <a:gd name="T11" fmla="*/ 17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1" h="176">
                  <a:moveTo>
                    <a:pt x="171" y="0"/>
                  </a:moveTo>
                  <a:lnTo>
                    <a:pt x="135" y="33"/>
                  </a:lnTo>
                  <a:lnTo>
                    <a:pt x="99" y="67"/>
                  </a:lnTo>
                  <a:lnTo>
                    <a:pt x="65" y="103"/>
                  </a:lnTo>
                  <a:lnTo>
                    <a:pt x="32" y="139"/>
                  </a:lnTo>
                  <a:lnTo>
                    <a:pt x="0" y="17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82" name="Freeform 1110"/>
            <p:cNvSpPr>
              <a:spLocks/>
            </p:cNvSpPr>
            <p:nvPr/>
          </p:nvSpPr>
          <p:spPr bwMode="auto">
            <a:xfrm>
              <a:off x="4609" y="1084"/>
              <a:ext cx="15" cy="58"/>
            </a:xfrm>
            <a:custGeom>
              <a:avLst/>
              <a:gdLst>
                <a:gd name="T0" fmla="*/ 0 w 61"/>
                <a:gd name="T1" fmla="*/ 0 h 239"/>
                <a:gd name="T2" fmla="*/ 10 w 61"/>
                <a:gd name="T3" fmla="*/ 49 h 239"/>
                <a:gd name="T4" fmla="*/ 19 w 61"/>
                <a:gd name="T5" fmla="*/ 97 h 239"/>
                <a:gd name="T6" fmla="*/ 32 w 61"/>
                <a:gd name="T7" fmla="*/ 145 h 239"/>
                <a:gd name="T8" fmla="*/ 46 w 61"/>
                <a:gd name="T9" fmla="*/ 192 h 239"/>
                <a:gd name="T10" fmla="*/ 61 w 61"/>
                <a:gd name="T11" fmla="*/ 239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1" h="239">
                  <a:moveTo>
                    <a:pt x="0" y="0"/>
                  </a:moveTo>
                  <a:lnTo>
                    <a:pt x="10" y="49"/>
                  </a:lnTo>
                  <a:lnTo>
                    <a:pt x="19" y="97"/>
                  </a:lnTo>
                  <a:lnTo>
                    <a:pt x="32" y="145"/>
                  </a:lnTo>
                  <a:lnTo>
                    <a:pt x="46" y="192"/>
                  </a:lnTo>
                  <a:lnTo>
                    <a:pt x="61" y="23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83" name="Freeform 1111"/>
            <p:cNvSpPr>
              <a:spLocks/>
            </p:cNvSpPr>
            <p:nvPr/>
          </p:nvSpPr>
          <p:spPr bwMode="auto">
            <a:xfrm>
              <a:off x="4604" y="844"/>
              <a:ext cx="49" cy="181"/>
            </a:xfrm>
            <a:custGeom>
              <a:avLst/>
              <a:gdLst>
                <a:gd name="T0" fmla="*/ 198 w 198"/>
                <a:gd name="T1" fmla="*/ 0 h 740"/>
                <a:gd name="T2" fmla="*/ 175 w 198"/>
                <a:gd name="T3" fmla="*/ 43 h 740"/>
                <a:gd name="T4" fmla="*/ 152 w 198"/>
                <a:gd name="T5" fmla="*/ 85 h 740"/>
                <a:gd name="T6" fmla="*/ 132 w 198"/>
                <a:gd name="T7" fmla="*/ 129 h 740"/>
                <a:gd name="T8" fmla="*/ 113 w 198"/>
                <a:gd name="T9" fmla="*/ 174 h 740"/>
                <a:gd name="T10" fmla="*/ 95 w 198"/>
                <a:gd name="T11" fmla="*/ 219 h 740"/>
                <a:gd name="T12" fmla="*/ 79 w 198"/>
                <a:gd name="T13" fmla="*/ 264 h 740"/>
                <a:gd name="T14" fmla="*/ 64 w 198"/>
                <a:gd name="T15" fmla="*/ 311 h 740"/>
                <a:gd name="T16" fmla="*/ 50 w 198"/>
                <a:gd name="T17" fmla="*/ 357 h 740"/>
                <a:gd name="T18" fmla="*/ 38 w 198"/>
                <a:gd name="T19" fmla="*/ 404 h 740"/>
                <a:gd name="T20" fmla="*/ 29 w 198"/>
                <a:gd name="T21" fmla="*/ 452 h 740"/>
                <a:gd name="T22" fmla="*/ 20 w 198"/>
                <a:gd name="T23" fmla="*/ 500 h 740"/>
                <a:gd name="T24" fmla="*/ 13 w 198"/>
                <a:gd name="T25" fmla="*/ 548 h 740"/>
                <a:gd name="T26" fmla="*/ 7 w 198"/>
                <a:gd name="T27" fmla="*/ 595 h 740"/>
                <a:gd name="T28" fmla="*/ 3 w 198"/>
                <a:gd name="T29" fmla="*/ 643 h 740"/>
                <a:gd name="T30" fmla="*/ 1 w 198"/>
                <a:gd name="T31" fmla="*/ 692 h 740"/>
                <a:gd name="T32" fmla="*/ 0 w 198"/>
                <a:gd name="T33" fmla="*/ 740 h 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98" h="740">
                  <a:moveTo>
                    <a:pt x="198" y="0"/>
                  </a:moveTo>
                  <a:lnTo>
                    <a:pt x="175" y="43"/>
                  </a:lnTo>
                  <a:lnTo>
                    <a:pt x="152" y="85"/>
                  </a:lnTo>
                  <a:lnTo>
                    <a:pt x="132" y="129"/>
                  </a:lnTo>
                  <a:lnTo>
                    <a:pt x="113" y="174"/>
                  </a:lnTo>
                  <a:lnTo>
                    <a:pt x="95" y="219"/>
                  </a:lnTo>
                  <a:lnTo>
                    <a:pt x="79" y="264"/>
                  </a:lnTo>
                  <a:lnTo>
                    <a:pt x="64" y="311"/>
                  </a:lnTo>
                  <a:lnTo>
                    <a:pt x="50" y="357"/>
                  </a:lnTo>
                  <a:lnTo>
                    <a:pt x="38" y="404"/>
                  </a:lnTo>
                  <a:lnTo>
                    <a:pt x="29" y="452"/>
                  </a:lnTo>
                  <a:lnTo>
                    <a:pt x="20" y="500"/>
                  </a:lnTo>
                  <a:lnTo>
                    <a:pt x="13" y="548"/>
                  </a:lnTo>
                  <a:lnTo>
                    <a:pt x="7" y="595"/>
                  </a:lnTo>
                  <a:lnTo>
                    <a:pt x="3" y="643"/>
                  </a:lnTo>
                  <a:lnTo>
                    <a:pt x="1" y="692"/>
                  </a:lnTo>
                  <a:lnTo>
                    <a:pt x="0" y="74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84" name="Freeform 1112"/>
            <p:cNvSpPr>
              <a:spLocks/>
            </p:cNvSpPr>
            <p:nvPr/>
          </p:nvSpPr>
          <p:spPr bwMode="auto">
            <a:xfrm>
              <a:off x="4653" y="789"/>
              <a:ext cx="41" cy="55"/>
            </a:xfrm>
            <a:custGeom>
              <a:avLst/>
              <a:gdLst>
                <a:gd name="T0" fmla="*/ 174 w 174"/>
                <a:gd name="T1" fmla="*/ 46 h 224"/>
                <a:gd name="T2" fmla="*/ 107 w 174"/>
                <a:gd name="T3" fmla="*/ 0 h 224"/>
                <a:gd name="T4" fmla="*/ 0 w 174"/>
                <a:gd name="T5" fmla="*/ 224 h 224"/>
                <a:gd name="T6" fmla="*/ 174 w 174"/>
                <a:gd name="T7" fmla="*/ 46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4" h="224">
                  <a:moveTo>
                    <a:pt x="174" y="46"/>
                  </a:moveTo>
                  <a:lnTo>
                    <a:pt x="107" y="0"/>
                  </a:lnTo>
                  <a:lnTo>
                    <a:pt x="0" y="224"/>
                  </a:lnTo>
                  <a:lnTo>
                    <a:pt x="174" y="46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85" name="Freeform 1113"/>
            <p:cNvSpPr>
              <a:spLocks/>
            </p:cNvSpPr>
            <p:nvPr/>
          </p:nvSpPr>
          <p:spPr bwMode="auto">
            <a:xfrm>
              <a:off x="4653" y="789"/>
              <a:ext cx="41" cy="55"/>
            </a:xfrm>
            <a:custGeom>
              <a:avLst/>
              <a:gdLst>
                <a:gd name="T0" fmla="*/ 174 w 174"/>
                <a:gd name="T1" fmla="*/ 46 h 224"/>
                <a:gd name="T2" fmla="*/ 107 w 174"/>
                <a:gd name="T3" fmla="*/ 0 h 224"/>
                <a:gd name="T4" fmla="*/ 0 w 174"/>
                <a:gd name="T5" fmla="*/ 224 h 224"/>
                <a:gd name="T6" fmla="*/ 174 w 174"/>
                <a:gd name="T7" fmla="*/ 46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4" h="224">
                  <a:moveTo>
                    <a:pt x="174" y="46"/>
                  </a:moveTo>
                  <a:lnTo>
                    <a:pt x="107" y="0"/>
                  </a:lnTo>
                  <a:lnTo>
                    <a:pt x="0" y="224"/>
                  </a:lnTo>
                  <a:lnTo>
                    <a:pt x="174" y="46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86" name="Freeform 1114"/>
            <p:cNvSpPr>
              <a:spLocks/>
            </p:cNvSpPr>
            <p:nvPr/>
          </p:nvSpPr>
          <p:spPr bwMode="auto">
            <a:xfrm>
              <a:off x="4598" y="1025"/>
              <a:ext cx="21" cy="59"/>
            </a:xfrm>
            <a:custGeom>
              <a:avLst/>
              <a:gdLst>
                <a:gd name="T0" fmla="*/ 0 w 81"/>
                <a:gd name="T1" fmla="*/ 248 h 248"/>
                <a:gd name="T2" fmla="*/ 81 w 81"/>
                <a:gd name="T3" fmla="*/ 241 h 248"/>
                <a:gd name="T4" fmla="*/ 20 w 81"/>
                <a:gd name="T5" fmla="*/ 0 h 248"/>
                <a:gd name="T6" fmla="*/ 0 w 81"/>
                <a:gd name="T7" fmla="*/ 248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248">
                  <a:moveTo>
                    <a:pt x="0" y="248"/>
                  </a:moveTo>
                  <a:lnTo>
                    <a:pt x="81" y="241"/>
                  </a:lnTo>
                  <a:lnTo>
                    <a:pt x="20" y="0"/>
                  </a:lnTo>
                  <a:lnTo>
                    <a:pt x="0" y="248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87" name="Freeform 1115"/>
            <p:cNvSpPr>
              <a:spLocks/>
            </p:cNvSpPr>
            <p:nvPr/>
          </p:nvSpPr>
          <p:spPr bwMode="auto">
            <a:xfrm>
              <a:off x="4598" y="1025"/>
              <a:ext cx="21" cy="59"/>
            </a:xfrm>
            <a:custGeom>
              <a:avLst/>
              <a:gdLst>
                <a:gd name="T0" fmla="*/ 0 w 81"/>
                <a:gd name="T1" fmla="*/ 248 h 248"/>
                <a:gd name="T2" fmla="*/ 81 w 81"/>
                <a:gd name="T3" fmla="*/ 241 h 248"/>
                <a:gd name="T4" fmla="*/ 20 w 81"/>
                <a:gd name="T5" fmla="*/ 0 h 248"/>
                <a:gd name="T6" fmla="*/ 0 w 81"/>
                <a:gd name="T7" fmla="*/ 248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248">
                  <a:moveTo>
                    <a:pt x="0" y="248"/>
                  </a:moveTo>
                  <a:lnTo>
                    <a:pt x="81" y="241"/>
                  </a:lnTo>
                  <a:lnTo>
                    <a:pt x="20" y="0"/>
                  </a:lnTo>
                  <a:lnTo>
                    <a:pt x="0" y="248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88" name="Line 1116"/>
            <p:cNvSpPr>
              <a:spLocks noChangeShapeType="1"/>
            </p:cNvSpPr>
            <p:nvPr/>
          </p:nvSpPr>
          <p:spPr bwMode="auto">
            <a:xfrm>
              <a:off x="4467" y="858"/>
              <a:ext cx="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89" name="Freeform 1117"/>
            <p:cNvSpPr>
              <a:spLocks/>
            </p:cNvSpPr>
            <p:nvPr/>
          </p:nvSpPr>
          <p:spPr bwMode="auto">
            <a:xfrm>
              <a:off x="4471" y="858"/>
              <a:ext cx="20" cy="41"/>
            </a:xfrm>
            <a:custGeom>
              <a:avLst/>
              <a:gdLst>
                <a:gd name="T0" fmla="*/ 0 w 86"/>
                <a:gd name="T1" fmla="*/ 170 h 170"/>
                <a:gd name="T2" fmla="*/ 7 w 86"/>
                <a:gd name="T3" fmla="*/ 169 h 170"/>
                <a:gd name="T4" fmla="*/ 14 w 86"/>
                <a:gd name="T5" fmla="*/ 168 h 170"/>
                <a:gd name="T6" fmla="*/ 22 w 86"/>
                <a:gd name="T7" fmla="*/ 165 h 170"/>
                <a:gd name="T8" fmla="*/ 29 w 86"/>
                <a:gd name="T9" fmla="*/ 160 h 170"/>
                <a:gd name="T10" fmla="*/ 37 w 86"/>
                <a:gd name="T11" fmla="*/ 155 h 170"/>
                <a:gd name="T12" fmla="*/ 44 w 86"/>
                <a:gd name="T13" fmla="*/ 149 h 170"/>
                <a:gd name="T14" fmla="*/ 52 w 86"/>
                <a:gd name="T15" fmla="*/ 141 h 170"/>
                <a:gd name="T16" fmla="*/ 58 w 86"/>
                <a:gd name="T17" fmla="*/ 134 h 170"/>
                <a:gd name="T18" fmla="*/ 64 w 86"/>
                <a:gd name="T19" fmla="*/ 124 h 170"/>
                <a:gd name="T20" fmla="*/ 70 w 86"/>
                <a:gd name="T21" fmla="*/ 116 h 170"/>
                <a:gd name="T22" fmla="*/ 74 w 86"/>
                <a:gd name="T23" fmla="*/ 105 h 170"/>
                <a:gd name="T24" fmla="*/ 78 w 86"/>
                <a:gd name="T25" fmla="*/ 95 h 170"/>
                <a:gd name="T26" fmla="*/ 82 w 86"/>
                <a:gd name="T27" fmla="*/ 85 h 170"/>
                <a:gd name="T28" fmla="*/ 84 w 86"/>
                <a:gd name="T29" fmla="*/ 75 h 170"/>
                <a:gd name="T30" fmla="*/ 85 w 86"/>
                <a:gd name="T31" fmla="*/ 65 h 170"/>
                <a:gd name="T32" fmla="*/ 86 w 86"/>
                <a:gd name="T33" fmla="*/ 55 h 170"/>
                <a:gd name="T34" fmla="*/ 85 w 86"/>
                <a:gd name="T35" fmla="*/ 45 h 170"/>
                <a:gd name="T36" fmla="*/ 84 w 86"/>
                <a:gd name="T37" fmla="*/ 37 h 170"/>
                <a:gd name="T38" fmla="*/ 82 w 86"/>
                <a:gd name="T39" fmla="*/ 28 h 170"/>
                <a:gd name="T40" fmla="*/ 78 w 86"/>
                <a:gd name="T41" fmla="*/ 22 h 170"/>
                <a:gd name="T42" fmla="*/ 74 w 86"/>
                <a:gd name="T43" fmla="*/ 16 h 170"/>
                <a:gd name="T44" fmla="*/ 70 w 86"/>
                <a:gd name="T45" fmla="*/ 10 h 170"/>
                <a:gd name="T46" fmla="*/ 64 w 86"/>
                <a:gd name="T47" fmla="*/ 6 h 170"/>
                <a:gd name="T48" fmla="*/ 58 w 86"/>
                <a:gd name="T49" fmla="*/ 3 h 170"/>
                <a:gd name="T50" fmla="*/ 52 w 86"/>
                <a:gd name="T51" fmla="*/ 1 h 170"/>
                <a:gd name="T52" fmla="*/ 44 w 86"/>
                <a:gd name="T53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6" h="170">
                  <a:moveTo>
                    <a:pt x="0" y="170"/>
                  </a:moveTo>
                  <a:lnTo>
                    <a:pt x="7" y="169"/>
                  </a:lnTo>
                  <a:lnTo>
                    <a:pt x="14" y="168"/>
                  </a:lnTo>
                  <a:lnTo>
                    <a:pt x="22" y="165"/>
                  </a:lnTo>
                  <a:lnTo>
                    <a:pt x="29" y="160"/>
                  </a:lnTo>
                  <a:lnTo>
                    <a:pt x="37" y="155"/>
                  </a:lnTo>
                  <a:lnTo>
                    <a:pt x="44" y="149"/>
                  </a:lnTo>
                  <a:lnTo>
                    <a:pt x="52" y="141"/>
                  </a:lnTo>
                  <a:lnTo>
                    <a:pt x="58" y="134"/>
                  </a:lnTo>
                  <a:lnTo>
                    <a:pt x="64" y="124"/>
                  </a:lnTo>
                  <a:lnTo>
                    <a:pt x="70" y="116"/>
                  </a:lnTo>
                  <a:lnTo>
                    <a:pt x="74" y="105"/>
                  </a:lnTo>
                  <a:lnTo>
                    <a:pt x="78" y="95"/>
                  </a:lnTo>
                  <a:lnTo>
                    <a:pt x="82" y="85"/>
                  </a:lnTo>
                  <a:lnTo>
                    <a:pt x="84" y="75"/>
                  </a:lnTo>
                  <a:lnTo>
                    <a:pt x="85" y="65"/>
                  </a:lnTo>
                  <a:lnTo>
                    <a:pt x="86" y="55"/>
                  </a:lnTo>
                  <a:lnTo>
                    <a:pt x="85" y="45"/>
                  </a:lnTo>
                  <a:lnTo>
                    <a:pt x="84" y="37"/>
                  </a:lnTo>
                  <a:lnTo>
                    <a:pt x="82" y="28"/>
                  </a:lnTo>
                  <a:lnTo>
                    <a:pt x="78" y="22"/>
                  </a:lnTo>
                  <a:lnTo>
                    <a:pt x="74" y="16"/>
                  </a:lnTo>
                  <a:lnTo>
                    <a:pt x="70" y="10"/>
                  </a:lnTo>
                  <a:lnTo>
                    <a:pt x="64" y="6"/>
                  </a:lnTo>
                  <a:lnTo>
                    <a:pt x="58" y="3"/>
                  </a:lnTo>
                  <a:lnTo>
                    <a:pt x="52" y="1"/>
                  </a:lnTo>
                  <a:lnTo>
                    <a:pt x="4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90" name="Line 1118"/>
            <p:cNvSpPr>
              <a:spLocks noChangeShapeType="1"/>
            </p:cNvSpPr>
            <p:nvPr/>
          </p:nvSpPr>
          <p:spPr bwMode="auto">
            <a:xfrm flipH="1">
              <a:off x="4462" y="899"/>
              <a:ext cx="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91" name="Freeform 1119"/>
            <p:cNvSpPr>
              <a:spLocks/>
            </p:cNvSpPr>
            <p:nvPr/>
          </p:nvSpPr>
          <p:spPr bwMode="auto">
            <a:xfrm>
              <a:off x="4471" y="899"/>
              <a:ext cx="8" cy="22"/>
            </a:xfrm>
            <a:custGeom>
              <a:avLst/>
              <a:gdLst>
                <a:gd name="T0" fmla="*/ 36 w 40"/>
                <a:gd name="T1" fmla="*/ 85 h 85"/>
                <a:gd name="T2" fmla="*/ 38 w 40"/>
                <a:gd name="T3" fmla="*/ 74 h 85"/>
                <a:gd name="T4" fmla="*/ 40 w 40"/>
                <a:gd name="T5" fmla="*/ 65 h 85"/>
                <a:gd name="T6" fmla="*/ 40 w 40"/>
                <a:gd name="T7" fmla="*/ 55 h 85"/>
                <a:gd name="T8" fmla="*/ 40 w 40"/>
                <a:gd name="T9" fmla="*/ 46 h 85"/>
                <a:gd name="T10" fmla="*/ 38 w 40"/>
                <a:gd name="T11" fmla="*/ 37 h 85"/>
                <a:gd name="T12" fmla="*/ 36 w 40"/>
                <a:gd name="T13" fmla="*/ 29 h 85"/>
                <a:gd name="T14" fmla="*/ 33 w 40"/>
                <a:gd name="T15" fmla="*/ 21 h 85"/>
                <a:gd name="T16" fmla="*/ 29 w 40"/>
                <a:gd name="T17" fmla="*/ 15 h 85"/>
                <a:gd name="T18" fmla="*/ 24 w 40"/>
                <a:gd name="T19" fmla="*/ 10 h 85"/>
                <a:gd name="T20" fmla="*/ 19 w 40"/>
                <a:gd name="T21" fmla="*/ 5 h 85"/>
                <a:gd name="T22" fmla="*/ 12 w 40"/>
                <a:gd name="T23" fmla="*/ 2 h 85"/>
                <a:gd name="T24" fmla="*/ 6 w 40"/>
                <a:gd name="T25" fmla="*/ 1 h 85"/>
                <a:gd name="T26" fmla="*/ 0 w 40"/>
                <a:gd name="T27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0" h="85">
                  <a:moveTo>
                    <a:pt x="36" y="85"/>
                  </a:moveTo>
                  <a:lnTo>
                    <a:pt x="38" y="74"/>
                  </a:lnTo>
                  <a:lnTo>
                    <a:pt x="40" y="65"/>
                  </a:lnTo>
                  <a:lnTo>
                    <a:pt x="40" y="55"/>
                  </a:lnTo>
                  <a:lnTo>
                    <a:pt x="40" y="46"/>
                  </a:lnTo>
                  <a:lnTo>
                    <a:pt x="38" y="37"/>
                  </a:lnTo>
                  <a:lnTo>
                    <a:pt x="36" y="29"/>
                  </a:lnTo>
                  <a:lnTo>
                    <a:pt x="33" y="21"/>
                  </a:lnTo>
                  <a:lnTo>
                    <a:pt x="29" y="15"/>
                  </a:lnTo>
                  <a:lnTo>
                    <a:pt x="24" y="10"/>
                  </a:lnTo>
                  <a:lnTo>
                    <a:pt x="19" y="5"/>
                  </a:lnTo>
                  <a:lnTo>
                    <a:pt x="12" y="2"/>
                  </a:lnTo>
                  <a:lnTo>
                    <a:pt x="6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92" name="Line 1120"/>
            <p:cNvSpPr>
              <a:spLocks noChangeShapeType="1"/>
            </p:cNvSpPr>
            <p:nvPr/>
          </p:nvSpPr>
          <p:spPr bwMode="auto">
            <a:xfrm flipH="1">
              <a:off x="4476" y="921"/>
              <a:ext cx="3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93" name="Freeform 1121"/>
            <p:cNvSpPr>
              <a:spLocks/>
            </p:cNvSpPr>
            <p:nvPr/>
          </p:nvSpPr>
          <p:spPr bwMode="auto">
            <a:xfrm>
              <a:off x="4455" y="931"/>
              <a:ext cx="21" cy="20"/>
            </a:xfrm>
            <a:custGeom>
              <a:avLst/>
              <a:gdLst>
                <a:gd name="T0" fmla="*/ 0 w 82"/>
                <a:gd name="T1" fmla="*/ 85 h 85"/>
                <a:gd name="T2" fmla="*/ 7 w 82"/>
                <a:gd name="T3" fmla="*/ 84 h 85"/>
                <a:gd name="T4" fmla="*/ 15 w 82"/>
                <a:gd name="T5" fmla="*/ 82 h 85"/>
                <a:gd name="T6" fmla="*/ 22 w 82"/>
                <a:gd name="T7" fmla="*/ 79 h 85"/>
                <a:gd name="T8" fmla="*/ 31 w 82"/>
                <a:gd name="T9" fmla="*/ 74 h 85"/>
                <a:gd name="T10" fmla="*/ 38 w 82"/>
                <a:gd name="T11" fmla="*/ 69 h 85"/>
                <a:gd name="T12" fmla="*/ 46 w 82"/>
                <a:gd name="T13" fmla="*/ 64 h 85"/>
                <a:gd name="T14" fmla="*/ 52 w 82"/>
                <a:gd name="T15" fmla="*/ 56 h 85"/>
                <a:gd name="T16" fmla="*/ 59 w 82"/>
                <a:gd name="T17" fmla="*/ 48 h 85"/>
                <a:gd name="T18" fmla="*/ 65 w 82"/>
                <a:gd name="T19" fmla="*/ 39 h 85"/>
                <a:gd name="T20" fmla="*/ 70 w 82"/>
                <a:gd name="T21" fmla="*/ 30 h 85"/>
                <a:gd name="T22" fmla="*/ 76 w 82"/>
                <a:gd name="T23" fmla="*/ 20 h 85"/>
                <a:gd name="T24" fmla="*/ 79 w 82"/>
                <a:gd name="T25" fmla="*/ 9 h 85"/>
                <a:gd name="T26" fmla="*/ 82 w 82"/>
                <a:gd name="T27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2" h="85">
                  <a:moveTo>
                    <a:pt x="0" y="85"/>
                  </a:moveTo>
                  <a:lnTo>
                    <a:pt x="7" y="84"/>
                  </a:lnTo>
                  <a:lnTo>
                    <a:pt x="15" y="82"/>
                  </a:lnTo>
                  <a:lnTo>
                    <a:pt x="22" y="79"/>
                  </a:lnTo>
                  <a:lnTo>
                    <a:pt x="31" y="74"/>
                  </a:lnTo>
                  <a:lnTo>
                    <a:pt x="38" y="69"/>
                  </a:lnTo>
                  <a:lnTo>
                    <a:pt x="46" y="64"/>
                  </a:lnTo>
                  <a:lnTo>
                    <a:pt x="52" y="56"/>
                  </a:lnTo>
                  <a:lnTo>
                    <a:pt x="59" y="48"/>
                  </a:lnTo>
                  <a:lnTo>
                    <a:pt x="65" y="39"/>
                  </a:lnTo>
                  <a:lnTo>
                    <a:pt x="70" y="30"/>
                  </a:lnTo>
                  <a:lnTo>
                    <a:pt x="76" y="20"/>
                  </a:lnTo>
                  <a:lnTo>
                    <a:pt x="79" y="9"/>
                  </a:lnTo>
                  <a:lnTo>
                    <a:pt x="8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94" name="Line 1122"/>
            <p:cNvSpPr>
              <a:spLocks noChangeShapeType="1"/>
            </p:cNvSpPr>
            <p:nvPr/>
          </p:nvSpPr>
          <p:spPr bwMode="auto">
            <a:xfrm flipH="1">
              <a:off x="4442" y="951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95" name="Freeform 1123"/>
            <p:cNvSpPr>
              <a:spLocks/>
            </p:cNvSpPr>
            <p:nvPr/>
          </p:nvSpPr>
          <p:spPr bwMode="auto">
            <a:xfrm>
              <a:off x="4500" y="863"/>
              <a:ext cx="23" cy="83"/>
            </a:xfrm>
            <a:custGeom>
              <a:avLst/>
              <a:gdLst>
                <a:gd name="T0" fmla="*/ 94 w 94"/>
                <a:gd name="T1" fmla="*/ 0 h 341"/>
                <a:gd name="T2" fmla="*/ 82 w 94"/>
                <a:gd name="T3" fmla="*/ 19 h 341"/>
                <a:gd name="T4" fmla="*/ 71 w 94"/>
                <a:gd name="T5" fmla="*/ 38 h 341"/>
                <a:gd name="T6" fmla="*/ 61 w 94"/>
                <a:gd name="T7" fmla="*/ 57 h 341"/>
                <a:gd name="T8" fmla="*/ 51 w 94"/>
                <a:gd name="T9" fmla="*/ 78 h 341"/>
                <a:gd name="T10" fmla="*/ 43 w 94"/>
                <a:gd name="T11" fmla="*/ 98 h 341"/>
                <a:gd name="T12" fmla="*/ 34 w 94"/>
                <a:gd name="T13" fmla="*/ 118 h 341"/>
                <a:gd name="T14" fmla="*/ 27 w 94"/>
                <a:gd name="T15" fmla="*/ 139 h 341"/>
                <a:gd name="T16" fmla="*/ 20 w 94"/>
                <a:gd name="T17" fmla="*/ 160 h 341"/>
                <a:gd name="T18" fmla="*/ 15 w 94"/>
                <a:gd name="T19" fmla="*/ 181 h 341"/>
                <a:gd name="T20" fmla="*/ 11 w 94"/>
                <a:gd name="T21" fmla="*/ 201 h 341"/>
                <a:gd name="T22" fmla="*/ 7 w 94"/>
                <a:gd name="T23" fmla="*/ 222 h 341"/>
                <a:gd name="T24" fmla="*/ 3 w 94"/>
                <a:gd name="T25" fmla="*/ 243 h 341"/>
                <a:gd name="T26" fmla="*/ 1 w 94"/>
                <a:gd name="T27" fmla="*/ 263 h 341"/>
                <a:gd name="T28" fmla="*/ 0 w 94"/>
                <a:gd name="T29" fmla="*/ 283 h 341"/>
                <a:gd name="T30" fmla="*/ 0 w 94"/>
                <a:gd name="T31" fmla="*/ 302 h 341"/>
                <a:gd name="T32" fmla="*/ 1 w 94"/>
                <a:gd name="T33" fmla="*/ 321 h 341"/>
                <a:gd name="T34" fmla="*/ 2 w 94"/>
                <a:gd name="T35" fmla="*/ 341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4" h="341">
                  <a:moveTo>
                    <a:pt x="94" y="0"/>
                  </a:moveTo>
                  <a:lnTo>
                    <a:pt x="82" y="19"/>
                  </a:lnTo>
                  <a:lnTo>
                    <a:pt x="71" y="38"/>
                  </a:lnTo>
                  <a:lnTo>
                    <a:pt x="61" y="57"/>
                  </a:lnTo>
                  <a:lnTo>
                    <a:pt x="51" y="78"/>
                  </a:lnTo>
                  <a:lnTo>
                    <a:pt x="43" y="98"/>
                  </a:lnTo>
                  <a:lnTo>
                    <a:pt x="34" y="118"/>
                  </a:lnTo>
                  <a:lnTo>
                    <a:pt x="27" y="139"/>
                  </a:lnTo>
                  <a:lnTo>
                    <a:pt x="20" y="160"/>
                  </a:lnTo>
                  <a:lnTo>
                    <a:pt x="15" y="181"/>
                  </a:lnTo>
                  <a:lnTo>
                    <a:pt x="11" y="201"/>
                  </a:lnTo>
                  <a:lnTo>
                    <a:pt x="7" y="222"/>
                  </a:lnTo>
                  <a:lnTo>
                    <a:pt x="3" y="243"/>
                  </a:lnTo>
                  <a:lnTo>
                    <a:pt x="1" y="263"/>
                  </a:lnTo>
                  <a:lnTo>
                    <a:pt x="0" y="283"/>
                  </a:lnTo>
                  <a:lnTo>
                    <a:pt x="0" y="302"/>
                  </a:lnTo>
                  <a:lnTo>
                    <a:pt x="1" y="321"/>
                  </a:lnTo>
                  <a:lnTo>
                    <a:pt x="2" y="34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96" name="Freeform 1124"/>
            <p:cNvSpPr>
              <a:spLocks/>
            </p:cNvSpPr>
            <p:nvPr/>
          </p:nvSpPr>
          <p:spPr bwMode="auto">
            <a:xfrm>
              <a:off x="4523" y="858"/>
              <a:ext cx="14" cy="5"/>
            </a:xfrm>
            <a:custGeom>
              <a:avLst/>
              <a:gdLst>
                <a:gd name="T0" fmla="*/ 58 w 58"/>
                <a:gd name="T1" fmla="*/ 21 h 21"/>
                <a:gd name="T2" fmla="*/ 57 w 58"/>
                <a:gd name="T3" fmla="*/ 16 h 21"/>
                <a:gd name="T4" fmla="*/ 54 w 58"/>
                <a:gd name="T5" fmla="*/ 10 h 21"/>
                <a:gd name="T6" fmla="*/ 51 w 58"/>
                <a:gd name="T7" fmla="*/ 6 h 21"/>
                <a:gd name="T8" fmla="*/ 47 w 58"/>
                <a:gd name="T9" fmla="*/ 3 h 21"/>
                <a:gd name="T10" fmla="*/ 42 w 58"/>
                <a:gd name="T11" fmla="*/ 1 h 21"/>
                <a:gd name="T12" fmla="*/ 37 w 58"/>
                <a:gd name="T13" fmla="*/ 0 h 21"/>
                <a:gd name="T14" fmla="*/ 32 w 58"/>
                <a:gd name="T15" fmla="*/ 0 h 21"/>
                <a:gd name="T16" fmla="*/ 26 w 58"/>
                <a:gd name="T17" fmla="*/ 1 h 21"/>
                <a:gd name="T18" fmla="*/ 21 w 58"/>
                <a:gd name="T19" fmla="*/ 3 h 21"/>
                <a:gd name="T20" fmla="*/ 16 w 58"/>
                <a:gd name="T21" fmla="*/ 6 h 21"/>
                <a:gd name="T22" fmla="*/ 9 w 58"/>
                <a:gd name="T23" fmla="*/ 10 h 21"/>
                <a:gd name="T24" fmla="*/ 4 w 58"/>
                <a:gd name="T25" fmla="*/ 16 h 21"/>
                <a:gd name="T26" fmla="*/ 0 w 58"/>
                <a:gd name="T27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" h="21">
                  <a:moveTo>
                    <a:pt x="58" y="21"/>
                  </a:moveTo>
                  <a:lnTo>
                    <a:pt x="57" y="16"/>
                  </a:lnTo>
                  <a:lnTo>
                    <a:pt x="54" y="10"/>
                  </a:lnTo>
                  <a:lnTo>
                    <a:pt x="51" y="6"/>
                  </a:lnTo>
                  <a:lnTo>
                    <a:pt x="47" y="3"/>
                  </a:lnTo>
                  <a:lnTo>
                    <a:pt x="42" y="1"/>
                  </a:lnTo>
                  <a:lnTo>
                    <a:pt x="37" y="0"/>
                  </a:lnTo>
                  <a:lnTo>
                    <a:pt x="32" y="0"/>
                  </a:lnTo>
                  <a:lnTo>
                    <a:pt x="26" y="1"/>
                  </a:lnTo>
                  <a:lnTo>
                    <a:pt x="21" y="3"/>
                  </a:lnTo>
                  <a:lnTo>
                    <a:pt x="16" y="6"/>
                  </a:lnTo>
                  <a:lnTo>
                    <a:pt x="9" y="10"/>
                  </a:lnTo>
                  <a:lnTo>
                    <a:pt x="4" y="16"/>
                  </a:lnTo>
                  <a:lnTo>
                    <a:pt x="0" y="2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97" name="Freeform 1125"/>
            <p:cNvSpPr>
              <a:spLocks/>
            </p:cNvSpPr>
            <p:nvPr/>
          </p:nvSpPr>
          <p:spPr bwMode="auto">
            <a:xfrm>
              <a:off x="4515" y="863"/>
              <a:ext cx="24" cy="83"/>
            </a:xfrm>
            <a:custGeom>
              <a:avLst/>
              <a:gdLst>
                <a:gd name="T0" fmla="*/ 0 w 93"/>
                <a:gd name="T1" fmla="*/ 341 h 341"/>
                <a:gd name="T2" fmla="*/ 12 w 93"/>
                <a:gd name="T3" fmla="*/ 321 h 341"/>
                <a:gd name="T4" fmla="*/ 22 w 93"/>
                <a:gd name="T5" fmla="*/ 302 h 341"/>
                <a:gd name="T6" fmla="*/ 33 w 93"/>
                <a:gd name="T7" fmla="*/ 283 h 341"/>
                <a:gd name="T8" fmla="*/ 42 w 93"/>
                <a:gd name="T9" fmla="*/ 263 h 341"/>
                <a:gd name="T10" fmla="*/ 51 w 93"/>
                <a:gd name="T11" fmla="*/ 243 h 341"/>
                <a:gd name="T12" fmla="*/ 58 w 93"/>
                <a:gd name="T13" fmla="*/ 222 h 341"/>
                <a:gd name="T14" fmla="*/ 66 w 93"/>
                <a:gd name="T15" fmla="*/ 201 h 341"/>
                <a:gd name="T16" fmla="*/ 72 w 93"/>
                <a:gd name="T17" fmla="*/ 181 h 341"/>
                <a:gd name="T18" fmla="*/ 78 w 93"/>
                <a:gd name="T19" fmla="*/ 160 h 341"/>
                <a:gd name="T20" fmla="*/ 83 w 93"/>
                <a:gd name="T21" fmla="*/ 139 h 341"/>
                <a:gd name="T22" fmla="*/ 86 w 93"/>
                <a:gd name="T23" fmla="*/ 118 h 341"/>
                <a:gd name="T24" fmla="*/ 89 w 93"/>
                <a:gd name="T25" fmla="*/ 98 h 341"/>
                <a:gd name="T26" fmla="*/ 91 w 93"/>
                <a:gd name="T27" fmla="*/ 78 h 341"/>
                <a:gd name="T28" fmla="*/ 93 w 93"/>
                <a:gd name="T29" fmla="*/ 57 h 341"/>
                <a:gd name="T30" fmla="*/ 93 w 93"/>
                <a:gd name="T31" fmla="*/ 38 h 341"/>
                <a:gd name="T32" fmla="*/ 93 w 93"/>
                <a:gd name="T33" fmla="*/ 19 h 341"/>
                <a:gd name="T34" fmla="*/ 90 w 93"/>
                <a:gd name="T35" fmla="*/ 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3" h="341">
                  <a:moveTo>
                    <a:pt x="0" y="341"/>
                  </a:moveTo>
                  <a:lnTo>
                    <a:pt x="12" y="321"/>
                  </a:lnTo>
                  <a:lnTo>
                    <a:pt x="22" y="302"/>
                  </a:lnTo>
                  <a:lnTo>
                    <a:pt x="33" y="283"/>
                  </a:lnTo>
                  <a:lnTo>
                    <a:pt x="42" y="263"/>
                  </a:lnTo>
                  <a:lnTo>
                    <a:pt x="51" y="243"/>
                  </a:lnTo>
                  <a:lnTo>
                    <a:pt x="58" y="222"/>
                  </a:lnTo>
                  <a:lnTo>
                    <a:pt x="66" y="201"/>
                  </a:lnTo>
                  <a:lnTo>
                    <a:pt x="72" y="181"/>
                  </a:lnTo>
                  <a:lnTo>
                    <a:pt x="78" y="160"/>
                  </a:lnTo>
                  <a:lnTo>
                    <a:pt x="83" y="139"/>
                  </a:lnTo>
                  <a:lnTo>
                    <a:pt x="86" y="118"/>
                  </a:lnTo>
                  <a:lnTo>
                    <a:pt x="89" y="98"/>
                  </a:lnTo>
                  <a:lnTo>
                    <a:pt x="91" y="78"/>
                  </a:lnTo>
                  <a:lnTo>
                    <a:pt x="93" y="57"/>
                  </a:lnTo>
                  <a:lnTo>
                    <a:pt x="93" y="38"/>
                  </a:lnTo>
                  <a:lnTo>
                    <a:pt x="93" y="19"/>
                  </a:lnTo>
                  <a:lnTo>
                    <a:pt x="9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98" name="Freeform 1126"/>
            <p:cNvSpPr>
              <a:spLocks/>
            </p:cNvSpPr>
            <p:nvPr/>
          </p:nvSpPr>
          <p:spPr bwMode="auto">
            <a:xfrm>
              <a:off x="4501" y="946"/>
              <a:ext cx="14" cy="5"/>
            </a:xfrm>
            <a:custGeom>
              <a:avLst/>
              <a:gdLst>
                <a:gd name="T0" fmla="*/ 0 w 60"/>
                <a:gd name="T1" fmla="*/ 0 h 21"/>
                <a:gd name="T2" fmla="*/ 2 w 60"/>
                <a:gd name="T3" fmla="*/ 5 h 21"/>
                <a:gd name="T4" fmla="*/ 5 w 60"/>
                <a:gd name="T5" fmla="*/ 10 h 21"/>
                <a:gd name="T6" fmla="*/ 9 w 60"/>
                <a:gd name="T7" fmla="*/ 15 h 21"/>
                <a:gd name="T8" fmla="*/ 12 w 60"/>
                <a:gd name="T9" fmla="*/ 18 h 21"/>
                <a:gd name="T10" fmla="*/ 17 w 60"/>
                <a:gd name="T11" fmla="*/ 20 h 21"/>
                <a:gd name="T12" fmla="*/ 22 w 60"/>
                <a:gd name="T13" fmla="*/ 21 h 21"/>
                <a:gd name="T14" fmla="*/ 27 w 60"/>
                <a:gd name="T15" fmla="*/ 21 h 21"/>
                <a:gd name="T16" fmla="*/ 32 w 60"/>
                <a:gd name="T17" fmla="*/ 20 h 21"/>
                <a:gd name="T18" fmla="*/ 39 w 60"/>
                <a:gd name="T19" fmla="*/ 18 h 21"/>
                <a:gd name="T20" fmla="*/ 44 w 60"/>
                <a:gd name="T21" fmla="*/ 15 h 21"/>
                <a:gd name="T22" fmla="*/ 49 w 60"/>
                <a:gd name="T23" fmla="*/ 10 h 21"/>
                <a:gd name="T24" fmla="*/ 55 w 60"/>
                <a:gd name="T25" fmla="*/ 5 h 21"/>
                <a:gd name="T26" fmla="*/ 60 w 60"/>
                <a:gd name="T2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0" h="21">
                  <a:moveTo>
                    <a:pt x="0" y="0"/>
                  </a:moveTo>
                  <a:lnTo>
                    <a:pt x="2" y="5"/>
                  </a:lnTo>
                  <a:lnTo>
                    <a:pt x="5" y="10"/>
                  </a:lnTo>
                  <a:lnTo>
                    <a:pt x="9" y="15"/>
                  </a:lnTo>
                  <a:lnTo>
                    <a:pt x="12" y="18"/>
                  </a:lnTo>
                  <a:lnTo>
                    <a:pt x="17" y="20"/>
                  </a:lnTo>
                  <a:lnTo>
                    <a:pt x="22" y="21"/>
                  </a:lnTo>
                  <a:lnTo>
                    <a:pt x="27" y="21"/>
                  </a:lnTo>
                  <a:lnTo>
                    <a:pt x="32" y="20"/>
                  </a:lnTo>
                  <a:lnTo>
                    <a:pt x="39" y="18"/>
                  </a:lnTo>
                  <a:lnTo>
                    <a:pt x="44" y="15"/>
                  </a:lnTo>
                  <a:lnTo>
                    <a:pt x="49" y="10"/>
                  </a:lnTo>
                  <a:lnTo>
                    <a:pt x="55" y="5"/>
                  </a:lnTo>
                  <a:lnTo>
                    <a:pt x="6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599" name="Freeform 1127"/>
            <p:cNvSpPr>
              <a:spLocks/>
            </p:cNvSpPr>
            <p:nvPr/>
          </p:nvSpPr>
          <p:spPr bwMode="auto">
            <a:xfrm>
              <a:off x="4563" y="858"/>
              <a:ext cx="24" cy="30"/>
            </a:xfrm>
            <a:custGeom>
              <a:avLst/>
              <a:gdLst>
                <a:gd name="T0" fmla="*/ 92 w 96"/>
                <a:gd name="T1" fmla="*/ 63 h 127"/>
                <a:gd name="T2" fmla="*/ 95 w 96"/>
                <a:gd name="T3" fmla="*/ 55 h 127"/>
                <a:gd name="T4" fmla="*/ 96 w 96"/>
                <a:gd name="T5" fmla="*/ 48 h 127"/>
                <a:gd name="T6" fmla="*/ 96 w 96"/>
                <a:gd name="T7" fmla="*/ 39 h 127"/>
                <a:gd name="T8" fmla="*/ 96 w 96"/>
                <a:gd name="T9" fmla="*/ 32 h 127"/>
                <a:gd name="T10" fmla="*/ 93 w 96"/>
                <a:gd name="T11" fmla="*/ 25 h 127"/>
                <a:gd name="T12" fmla="*/ 91 w 96"/>
                <a:gd name="T13" fmla="*/ 19 h 127"/>
                <a:gd name="T14" fmla="*/ 88 w 96"/>
                <a:gd name="T15" fmla="*/ 13 h 127"/>
                <a:gd name="T16" fmla="*/ 85 w 96"/>
                <a:gd name="T17" fmla="*/ 8 h 127"/>
                <a:gd name="T18" fmla="*/ 81 w 96"/>
                <a:gd name="T19" fmla="*/ 5 h 127"/>
                <a:gd name="T20" fmla="*/ 76 w 96"/>
                <a:gd name="T21" fmla="*/ 2 h 127"/>
                <a:gd name="T22" fmla="*/ 71 w 96"/>
                <a:gd name="T23" fmla="*/ 1 h 127"/>
                <a:gd name="T24" fmla="*/ 65 w 96"/>
                <a:gd name="T25" fmla="*/ 0 h 127"/>
                <a:gd name="T26" fmla="*/ 59 w 96"/>
                <a:gd name="T27" fmla="*/ 1 h 127"/>
                <a:gd name="T28" fmla="*/ 53 w 96"/>
                <a:gd name="T29" fmla="*/ 2 h 127"/>
                <a:gd name="T30" fmla="*/ 47 w 96"/>
                <a:gd name="T31" fmla="*/ 5 h 127"/>
                <a:gd name="T32" fmla="*/ 40 w 96"/>
                <a:gd name="T33" fmla="*/ 8 h 127"/>
                <a:gd name="T34" fmla="*/ 34 w 96"/>
                <a:gd name="T35" fmla="*/ 13 h 127"/>
                <a:gd name="T36" fmla="*/ 28 w 96"/>
                <a:gd name="T37" fmla="*/ 19 h 127"/>
                <a:gd name="T38" fmla="*/ 23 w 96"/>
                <a:gd name="T39" fmla="*/ 25 h 127"/>
                <a:gd name="T40" fmla="*/ 18 w 96"/>
                <a:gd name="T41" fmla="*/ 32 h 127"/>
                <a:gd name="T42" fmla="*/ 14 w 96"/>
                <a:gd name="T43" fmla="*/ 39 h 127"/>
                <a:gd name="T44" fmla="*/ 9 w 96"/>
                <a:gd name="T45" fmla="*/ 48 h 127"/>
                <a:gd name="T46" fmla="*/ 6 w 96"/>
                <a:gd name="T47" fmla="*/ 55 h 127"/>
                <a:gd name="T48" fmla="*/ 3 w 96"/>
                <a:gd name="T49" fmla="*/ 63 h 127"/>
                <a:gd name="T50" fmla="*/ 2 w 96"/>
                <a:gd name="T51" fmla="*/ 72 h 127"/>
                <a:gd name="T52" fmla="*/ 1 w 96"/>
                <a:gd name="T53" fmla="*/ 81 h 127"/>
                <a:gd name="T54" fmla="*/ 0 w 96"/>
                <a:gd name="T55" fmla="*/ 88 h 127"/>
                <a:gd name="T56" fmla="*/ 1 w 96"/>
                <a:gd name="T57" fmla="*/ 95 h 127"/>
                <a:gd name="T58" fmla="*/ 2 w 96"/>
                <a:gd name="T59" fmla="*/ 103 h 127"/>
                <a:gd name="T60" fmla="*/ 4 w 96"/>
                <a:gd name="T61" fmla="*/ 109 h 127"/>
                <a:gd name="T62" fmla="*/ 7 w 96"/>
                <a:gd name="T63" fmla="*/ 115 h 127"/>
                <a:gd name="T64" fmla="*/ 10 w 96"/>
                <a:gd name="T65" fmla="*/ 119 h 127"/>
                <a:gd name="T66" fmla="*/ 15 w 96"/>
                <a:gd name="T67" fmla="*/ 123 h 127"/>
                <a:gd name="T68" fmla="*/ 20 w 96"/>
                <a:gd name="T69" fmla="*/ 125 h 127"/>
                <a:gd name="T70" fmla="*/ 25 w 96"/>
                <a:gd name="T71" fmla="*/ 127 h 127"/>
                <a:gd name="T72" fmla="*/ 31 w 96"/>
                <a:gd name="T73" fmla="*/ 127 h 127"/>
                <a:gd name="T74" fmla="*/ 37 w 96"/>
                <a:gd name="T75" fmla="*/ 127 h 127"/>
                <a:gd name="T76" fmla="*/ 43 w 96"/>
                <a:gd name="T77" fmla="*/ 125 h 127"/>
                <a:gd name="T78" fmla="*/ 49 w 96"/>
                <a:gd name="T79" fmla="*/ 123 h 127"/>
                <a:gd name="T80" fmla="*/ 55 w 96"/>
                <a:gd name="T81" fmla="*/ 119 h 127"/>
                <a:gd name="T82" fmla="*/ 61 w 96"/>
                <a:gd name="T83" fmla="*/ 115 h 127"/>
                <a:gd name="T84" fmla="*/ 68 w 96"/>
                <a:gd name="T85" fmla="*/ 109 h 127"/>
                <a:gd name="T86" fmla="*/ 73 w 96"/>
                <a:gd name="T87" fmla="*/ 103 h 127"/>
                <a:gd name="T88" fmla="*/ 79 w 96"/>
                <a:gd name="T89" fmla="*/ 95 h 127"/>
                <a:gd name="T90" fmla="*/ 83 w 96"/>
                <a:gd name="T91" fmla="*/ 88 h 127"/>
                <a:gd name="T92" fmla="*/ 87 w 96"/>
                <a:gd name="T93" fmla="*/ 81 h 127"/>
                <a:gd name="T94" fmla="*/ 90 w 96"/>
                <a:gd name="T95" fmla="*/ 72 h 127"/>
                <a:gd name="T96" fmla="*/ 92 w 96"/>
                <a:gd name="T97" fmla="*/ 63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6" h="127">
                  <a:moveTo>
                    <a:pt x="92" y="63"/>
                  </a:moveTo>
                  <a:lnTo>
                    <a:pt x="95" y="55"/>
                  </a:lnTo>
                  <a:lnTo>
                    <a:pt x="96" y="48"/>
                  </a:lnTo>
                  <a:lnTo>
                    <a:pt x="96" y="39"/>
                  </a:lnTo>
                  <a:lnTo>
                    <a:pt x="96" y="32"/>
                  </a:lnTo>
                  <a:lnTo>
                    <a:pt x="93" y="25"/>
                  </a:lnTo>
                  <a:lnTo>
                    <a:pt x="91" y="19"/>
                  </a:lnTo>
                  <a:lnTo>
                    <a:pt x="88" y="13"/>
                  </a:lnTo>
                  <a:lnTo>
                    <a:pt x="85" y="8"/>
                  </a:lnTo>
                  <a:lnTo>
                    <a:pt x="81" y="5"/>
                  </a:lnTo>
                  <a:lnTo>
                    <a:pt x="76" y="2"/>
                  </a:lnTo>
                  <a:lnTo>
                    <a:pt x="71" y="1"/>
                  </a:lnTo>
                  <a:lnTo>
                    <a:pt x="65" y="0"/>
                  </a:lnTo>
                  <a:lnTo>
                    <a:pt x="59" y="1"/>
                  </a:lnTo>
                  <a:lnTo>
                    <a:pt x="53" y="2"/>
                  </a:lnTo>
                  <a:lnTo>
                    <a:pt x="47" y="5"/>
                  </a:lnTo>
                  <a:lnTo>
                    <a:pt x="40" y="8"/>
                  </a:lnTo>
                  <a:lnTo>
                    <a:pt x="34" y="13"/>
                  </a:lnTo>
                  <a:lnTo>
                    <a:pt x="28" y="19"/>
                  </a:lnTo>
                  <a:lnTo>
                    <a:pt x="23" y="25"/>
                  </a:lnTo>
                  <a:lnTo>
                    <a:pt x="18" y="32"/>
                  </a:lnTo>
                  <a:lnTo>
                    <a:pt x="14" y="39"/>
                  </a:lnTo>
                  <a:lnTo>
                    <a:pt x="9" y="48"/>
                  </a:lnTo>
                  <a:lnTo>
                    <a:pt x="6" y="55"/>
                  </a:lnTo>
                  <a:lnTo>
                    <a:pt x="3" y="63"/>
                  </a:lnTo>
                  <a:lnTo>
                    <a:pt x="2" y="72"/>
                  </a:lnTo>
                  <a:lnTo>
                    <a:pt x="1" y="81"/>
                  </a:lnTo>
                  <a:lnTo>
                    <a:pt x="0" y="88"/>
                  </a:lnTo>
                  <a:lnTo>
                    <a:pt x="1" y="95"/>
                  </a:lnTo>
                  <a:lnTo>
                    <a:pt x="2" y="103"/>
                  </a:lnTo>
                  <a:lnTo>
                    <a:pt x="4" y="109"/>
                  </a:lnTo>
                  <a:lnTo>
                    <a:pt x="7" y="115"/>
                  </a:lnTo>
                  <a:lnTo>
                    <a:pt x="10" y="119"/>
                  </a:lnTo>
                  <a:lnTo>
                    <a:pt x="15" y="123"/>
                  </a:lnTo>
                  <a:lnTo>
                    <a:pt x="20" y="125"/>
                  </a:lnTo>
                  <a:lnTo>
                    <a:pt x="25" y="127"/>
                  </a:lnTo>
                  <a:lnTo>
                    <a:pt x="31" y="127"/>
                  </a:lnTo>
                  <a:lnTo>
                    <a:pt x="37" y="127"/>
                  </a:lnTo>
                  <a:lnTo>
                    <a:pt x="43" y="125"/>
                  </a:lnTo>
                  <a:lnTo>
                    <a:pt x="49" y="123"/>
                  </a:lnTo>
                  <a:lnTo>
                    <a:pt x="55" y="119"/>
                  </a:lnTo>
                  <a:lnTo>
                    <a:pt x="61" y="115"/>
                  </a:lnTo>
                  <a:lnTo>
                    <a:pt x="68" y="109"/>
                  </a:lnTo>
                  <a:lnTo>
                    <a:pt x="73" y="103"/>
                  </a:lnTo>
                  <a:lnTo>
                    <a:pt x="79" y="95"/>
                  </a:lnTo>
                  <a:lnTo>
                    <a:pt x="83" y="88"/>
                  </a:lnTo>
                  <a:lnTo>
                    <a:pt x="87" y="81"/>
                  </a:lnTo>
                  <a:lnTo>
                    <a:pt x="90" y="72"/>
                  </a:lnTo>
                  <a:lnTo>
                    <a:pt x="92" y="63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600" name="Line 1128"/>
            <p:cNvSpPr>
              <a:spLocks noChangeShapeType="1"/>
            </p:cNvSpPr>
            <p:nvPr/>
          </p:nvSpPr>
          <p:spPr bwMode="auto">
            <a:xfrm>
              <a:off x="4626" y="902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601" name="Line 1129"/>
            <p:cNvSpPr>
              <a:spLocks noChangeShapeType="1"/>
            </p:cNvSpPr>
            <p:nvPr/>
          </p:nvSpPr>
          <p:spPr bwMode="auto">
            <a:xfrm>
              <a:off x="5111" y="1110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602" name="Line 1130"/>
            <p:cNvSpPr>
              <a:spLocks noChangeShapeType="1"/>
            </p:cNvSpPr>
            <p:nvPr/>
          </p:nvSpPr>
          <p:spPr bwMode="auto">
            <a:xfrm>
              <a:off x="4965" y="1025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603" name="Line 1131"/>
            <p:cNvSpPr>
              <a:spLocks noChangeShapeType="1"/>
            </p:cNvSpPr>
            <p:nvPr/>
          </p:nvSpPr>
          <p:spPr bwMode="auto">
            <a:xfrm>
              <a:off x="4771" y="1025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604" name="Line 1132"/>
            <p:cNvSpPr>
              <a:spLocks noChangeShapeType="1"/>
            </p:cNvSpPr>
            <p:nvPr/>
          </p:nvSpPr>
          <p:spPr bwMode="auto">
            <a:xfrm>
              <a:off x="4817" y="939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605" name="Line 1133"/>
            <p:cNvSpPr>
              <a:spLocks noChangeShapeType="1"/>
            </p:cNvSpPr>
            <p:nvPr/>
          </p:nvSpPr>
          <p:spPr bwMode="auto">
            <a:xfrm>
              <a:off x="4615" y="1877"/>
              <a:ext cx="2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606" name="Line 1134"/>
            <p:cNvSpPr>
              <a:spLocks noChangeShapeType="1"/>
            </p:cNvSpPr>
            <p:nvPr/>
          </p:nvSpPr>
          <p:spPr bwMode="auto">
            <a:xfrm>
              <a:off x="4924" y="1877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607" name="Line 1135"/>
            <p:cNvSpPr>
              <a:spLocks noChangeShapeType="1"/>
            </p:cNvSpPr>
            <p:nvPr/>
          </p:nvSpPr>
          <p:spPr bwMode="auto">
            <a:xfrm>
              <a:off x="4989" y="1877"/>
              <a:ext cx="27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608" name="Line 1136"/>
            <p:cNvSpPr>
              <a:spLocks noChangeShapeType="1"/>
            </p:cNvSpPr>
            <p:nvPr/>
          </p:nvSpPr>
          <p:spPr bwMode="auto">
            <a:xfrm>
              <a:off x="4701" y="740"/>
              <a:ext cx="47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609" name="Line 1137"/>
            <p:cNvSpPr>
              <a:spLocks noChangeShapeType="1"/>
            </p:cNvSpPr>
            <p:nvPr/>
          </p:nvSpPr>
          <p:spPr bwMode="auto">
            <a:xfrm>
              <a:off x="5192" y="760"/>
              <a:ext cx="0" cy="22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610" name="Line 1138"/>
            <p:cNvSpPr>
              <a:spLocks noChangeShapeType="1"/>
            </p:cNvSpPr>
            <p:nvPr/>
          </p:nvSpPr>
          <p:spPr bwMode="auto">
            <a:xfrm flipH="1">
              <a:off x="4701" y="3014"/>
              <a:ext cx="47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611" name="Line 1139"/>
            <p:cNvSpPr>
              <a:spLocks noChangeShapeType="1"/>
            </p:cNvSpPr>
            <p:nvPr/>
          </p:nvSpPr>
          <p:spPr bwMode="auto">
            <a:xfrm flipV="1">
              <a:off x="4680" y="760"/>
              <a:ext cx="0" cy="22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34831" name="Group 1359"/>
          <p:cNvGrpSpPr>
            <a:grpSpLocks/>
          </p:cNvGrpSpPr>
          <p:nvPr/>
        </p:nvGrpSpPr>
        <p:grpSpPr bwMode="auto">
          <a:xfrm>
            <a:off x="3138488" y="858838"/>
            <a:ext cx="2259012" cy="4244975"/>
            <a:chOff x="1977" y="541"/>
            <a:chExt cx="1423" cy="2674"/>
          </a:xfrm>
        </p:grpSpPr>
        <p:sp>
          <p:nvSpPr>
            <p:cNvPr id="234742" name="Line 1270"/>
            <p:cNvSpPr>
              <a:spLocks noChangeShapeType="1"/>
            </p:cNvSpPr>
            <p:nvPr/>
          </p:nvSpPr>
          <p:spPr bwMode="auto">
            <a:xfrm>
              <a:off x="3175" y="760"/>
              <a:ext cx="0" cy="22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grpSp>
          <p:nvGrpSpPr>
            <p:cNvPr id="234830" name="Group 1358"/>
            <p:cNvGrpSpPr>
              <a:grpSpLocks/>
            </p:cNvGrpSpPr>
            <p:nvPr/>
          </p:nvGrpSpPr>
          <p:grpSpPr bwMode="auto">
            <a:xfrm>
              <a:off x="1977" y="541"/>
              <a:ext cx="1423" cy="2674"/>
              <a:chOff x="1977" y="541"/>
              <a:chExt cx="1423" cy="2674"/>
            </a:xfrm>
          </p:grpSpPr>
          <p:sp>
            <p:nvSpPr>
              <p:cNvPr id="234613" name="Line 1141"/>
              <p:cNvSpPr>
                <a:spLocks noChangeShapeType="1"/>
              </p:cNvSpPr>
              <p:nvPr/>
            </p:nvSpPr>
            <p:spPr bwMode="auto">
              <a:xfrm flipH="1">
                <a:off x="2052" y="740"/>
                <a:ext cx="68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14" name="Line 1142"/>
              <p:cNvSpPr>
                <a:spLocks noChangeShapeType="1"/>
              </p:cNvSpPr>
              <p:nvPr/>
            </p:nvSpPr>
            <p:spPr bwMode="auto">
              <a:xfrm flipH="1">
                <a:off x="2052" y="3014"/>
                <a:ext cx="68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15" name="Line 1143"/>
              <p:cNvSpPr>
                <a:spLocks noChangeShapeType="1"/>
              </p:cNvSpPr>
              <p:nvPr/>
            </p:nvSpPr>
            <p:spPr bwMode="auto">
              <a:xfrm>
                <a:off x="2091" y="800"/>
                <a:ext cx="0" cy="215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16" name="Freeform 1144"/>
              <p:cNvSpPr>
                <a:spLocks/>
              </p:cNvSpPr>
              <p:nvPr/>
            </p:nvSpPr>
            <p:spPr bwMode="auto">
              <a:xfrm>
                <a:off x="2081" y="740"/>
                <a:ext cx="20" cy="60"/>
              </a:xfrm>
              <a:custGeom>
                <a:avLst/>
                <a:gdLst>
                  <a:gd name="T0" fmla="*/ 0 w 81"/>
                  <a:gd name="T1" fmla="*/ 245 h 245"/>
                  <a:gd name="T2" fmla="*/ 81 w 81"/>
                  <a:gd name="T3" fmla="*/ 245 h 245"/>
                  <a:gd name="T4" fmla="*/ 41 w 81"/>
                  <a:gd name="T5" fmla="*/ 0 h 245"/>
                  <a:gd name="T6" fmla="*/ 0 w 81"/>
                  <a:gd name="T7" fmla="*/ 245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1" h="245">
                    <a:moveTo>
                      <a:pt x="0" y="245"/>
                    </a:moveTo>
                    <a:lnTo>
                      <a:pt x="81" y="245"/>
                    </a:lnTo>
                    <a:lnTo>
                      <a:pt x="41" y="0"/>
                    </a:lnTo>
                    <a:lnTo>
                      <a:pt x="0" y="245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17" name="Freeform 1145"/>
              <p:cNvSpPr>
                <a:spLocks/>
              </p:cNvSpPr>
              <p:nvPr/>
            </p:nvSpPr>
            <p:spPr bwMode="auto">
              <a:xfrm>
                <a:off x="2081" y="740"/>
                <a:ext cx="20" cy="60"/>
              </a:xfrm>
              <a:custGeom>
                <a:avLst/>
                <a:gdLst>
                  <a:gd name="T0" fmla="*/ 0 w 81"/>
                  <a:gd name="T1" fmla="*/ 245 h 245"/>
                  <a:gd name="T2" fmla="*/ 81 w 81"/>
                  <a:gd name="T3" fmla="*/ 245 h 245"/>
                  <a:gd name="T4" fmla="*/ 41 w 81"/>
                  <a:gd name="T5" fmla="*/ 0 h 245"/>
                  <a:gd name="T6" fmla="*/ 0 w 81"/>
                  <a:gd name="T7" fmla="*/ 245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1" h="245">
                    <a:moveTo>
                      <a:pt x="0" y="245"/>
                    </a:moveTo>
                    <a:lnTo>
                      <a:pt x="81" y="245"/>
                    </a:lnTo>
                    <a:lnTo>
                      <a:pt x="41" y="0"/>
                    </a:lnTo>
                    <a:lnTo>
                      <a:pt x="0" y="245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18" name="Freeform 1146"/>
              <p:cNvSpPr>
                <a:spLocks/>
              </p:cNvSpPr>
              <p:nvPr/>
            </p:nvSpPr>
            <p:spPr bwMode="auto">
              <a:xfrm>
                <a:off x="2081" y="2954"/>
                <a:ext cx="20" cy="60"/>
              </a:xfrm>
              <a:custGeom>
                <a:avLst/>
                <a:gdLst>
                  <a:gd name="T0" fmla="*/ 0 w 81"/>
                  <a:gd name="T1" fmla="*/ 0 h 245"/>
                  <a:gd name="T2" fmla="*/ 81 w 81"/>
                  <a:gd name="T3" fmla="*/ 0 h 245"/>
                  <a:gd name="T4" fmla="*/ 41 w 81"/>
                  <a:gd name="T5" fmla="*/ 245 h 245"/>
                  <a:gd name="T6" fmla="*/ 0 w 81"/>
                  <a:gd name="T7" fmla="*/ 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1" h="245">
                    <a:moveTo>
                      <a:pt x="0" y="0"/>
                    </a:moveTo>
                    <a:lnTo>
                      <a:pt x="81" y="0"/>
                    </a:lnTo>
                    <a:lnTo>
                      <a:pt x="41" y="24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19" name="Freeform 1147"/>
              <p:cNvSpPr>
                <a:spLocks/>
              </p:cNvSpPr>
              <p:nvPr/>
            </p:nvSpPr>
            <p:spPr bwMode="auto">
              <a:xfrm>
                <a:off x="2081" y="2954"/>
                <a:ext cx="20" cy="60"/>
              </a:xfrm>
              <a:custGeom>
                <a:avLst/>
                <a:gdLst>
                  <a:gd name="T0" fmla="*/ 0 w 81"/>
                  <a:gd name="T1" fmla="*/ 0 h 245"/>
                  <a:gd name="T2" fmla="*/ 81 w 81"/>
                  <a:gd name="T3" fmla="*/ 0 h 245"/>
                  <a:gd name="T4" fmla="*/ 41 w 81"/>
                  <a:gd name="T5" fmla="*/ 245 h 245"/>
                  <a:gd name="T6" fmla="*/ 0 w 81"/>
                  <a:gd name="T7" fmla="*/ 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1" h="245">
                    <a:moveTo>
                      <a:pt x="0" y="0"/>
                    </a:moveTo>
                    <a:lnTo>
                      <a:pt x="81" y="0"/>
                    </a:lnTo>
                    <a:lnTo>
                      <a:pt x="41" y="245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20" name="Freeform 1148"/>
              <p:cNvSpPr>
                <a:spLocks/>
              </p:cNvSpPr>
              <p:nvPr/>
            </p:nvSpPr>
            <p:spPr bwMode="auto">
              <a:xfrm>
                <a:off x="1977" y="1833"/>
                <a:ext cx="92" cy="54"/>
              </a:xfrm>
              <a:custGeom>
                <a:avLst/>
                <a:gdLst>
                  <a:gd name="T0" fmla="*/ 382 w 382"/>
                  <a:gd name="T1" fmla="*/ 226 h 226"/>
                  <a:gd name="T2" fmla="*/ 382 w 382"/>
                  <a:gd name="T3" fmla="*/ 159 h 226"/>
                  <a:gd name="T4" fmla="*/ 380 w 382"/>
                  <a:gd name="T5" fmla="*/ 144 h 226"/>
                  <a:gd name="T6" fmla="*/ 375 w 382"/>
                  <a:gd name="T7" fmla="*/ 129 h 226"/>
                  <a:gd name="T8" fmla="*/ 366 w 382"/>
                  <a:gd name="T9" fmla="*/ 114 h 226"/>
                  <a:gd name="T10" fmla="*/ 355 w 382"/>
                  <a:gd name="T11" fmla="*/ 99 h 226"/>
                  <a:gd name="T12" fmla="*/ 341 w 382"/>
                  <a:gd name="T13" fmla="*/ 85 h 226"/>
                  <a:gd name="T14" fmla="*/ 324 w 382"/>
                  <a:gd name="T15" fmla="*/ 72 h 226"/>
                  <a:gd name="T16" fmla="*/ 306 w 382"/>
                  <a:gd name="T17" fmla="*/ 62 h 226"/>
                  <a:gd name="T18" fmla="*/ 286 w 382"/>
                  <a:gd name="T19" fmla="*/ 52 h 226"/>
                  <a:gd name="T20" fmla="*/ 265 w 382"/>
                  <a:gd name="T21" fmla="*/ 46 h 226"/>
                  <a:gd name="T22" fmla="*/ 117 w 382"/>
                  <a:gd name="T23" fmla="*/ 6 h 226"/>
                  <a:gd name="T24" fmla="*/ 97 w 382"/>
                  <a:gd name="T25" fmla="*/ 2 h 226"/>
                  <a:gd name="T26" fmla="*/ 77 w 382"/>
                  <a:gd name="T27" fmla="*/ 0 h 226"/>
                  <a:gd name="T28" fmla="*/ 59 w 382"/>
                  <a:gd name="T29" fmla="*/ 1 h 226"/>
                  <a:gd name="T30" fmla="*/ 42 w 382"/>
                  <a:gd name="T31" fmla="*/ 5 h 226"/>
                  <a:gd name="T32" fmla="*/ 28 w 382"/>
                  <a:gd name="T33" fmla="*/ 12 h 226"/>
                  <a:gd name="T34" fmla="*/ 16 w 382"/>
                  <a:gd name="T35" fmla="*/ 20 h 226"/>
                  <a:gd name="T36" fmla="*/ 8 w 382"/>
                  <a:gd name="T37" fmla="*/ 31 h 226"/>
                  <a:gd name="T38" fmla="*/ 2 w 382"/>
                  <a:gd name="T39" fmla="*/ 42 h 226"/>
                  <a:gd name="T40" fmla="*/ 0 w 382"/>
                  <a:gd name="T41" fmla="*/ 56 h 226"/>
                  <a:gd name="T42" fmla="*/ 0 w 382"/>
                  <a:gd name="T43" fmla="*/ 123 h 226"/>
                  <a:gd name="T44" fmla="*/ 382 w 382"/>
                  <a:gd name="T45" fmla="*/ 226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82" h="226">
                    <a:moveTo>
                      <a:pt x="382" y="226"/>
                    </a:moveTo>
                    <a:lnTo>
                      <a:pt x="382" y="159"/>
                    </a:lnTo>
                    <a:lnTo>
                      <a:pt x="380" y="144"/>
                    </a:lnTo>
                    <a:lnTo>
                      <a:pt x="375" y="129"/>
                    </a:lnTo>
                    <a:lnTo>
                      <a:pt x="366" y="114"/>
                    </a:lnTo>
                    <a:lnTo>
                      <a:pt x="355" y="99"/>
                    </a:lnTo>
                    <a:lnTo>
                      <a:pt x="341" y="85"/>
                    </a:lnTo>
                    <a:lnTo>
                      <a:pt x="324" y="72"/>
                    </a:lnTo>
                    <a:lnTo>
                      <a:pt x="306" y="62"/>
                    </a:lnTo>
                    <a:lnTo>
                      <a:pt x="286" y="52"/>
                    </a:lnTo>
                    <a:lnTo>
                      <a:pt x="265" y="46"/>
                    </a:lnTo>
                    <a:lnTo>
                      <a:pt x="117" y="6"/>
                    </a:lnTo>
                    <a:lnTo>
                      <a:pt x="97" y="2"/>
                    </a:lnTo>
                    <a:lnTo>
                      <a:pt x="77" y="0"/>
                    </a:lnTo>
                    <a:lnTo>
                      <a:pt x="59" y="1"/>
                    </a:lnTo>
                    <a:lnTo>
                      <a:pt x="42" y="5"/>
                    </a:lnTo>
                    <a:lnTo>
                      <a:pt x="28" y="12"/>
                    </a:lnTo>
                    <a:lnTo>
                      <a:pt x="16" y="20"/>
                    </a:lnTo>
                    <a:lnTo>
                      <a:pt x="8" y="31"/>
                    </a:lnTo>
                    <a:lnTo>
                      <a:pt x="2" y="42"/>
                    </a:lnTo>
                    <a:lnTo>
                      <a:pt x="0" y="56"/>
                    </a:lnTo>
                    <a:lnTo>
                      <a:pt x="0" y="123"/>
                    </a:lnTo>
                    <a:lnTo>
                      <a:pt x="382" y="226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21" name="Line 1149"/>
              <p:cNvSpPr>
                <a:spLocks noChangeShapeType="1"/>
              </p:cNvSpPr>
              <p:nvPr/>
            </p:nvSpPr>
            <p:spPr bwMode="auto">
              <a:xfrm>
                <a:off x="2741" y="740"/>
                <a:ext cx="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22" name="Line 1150"/>
              <p:cNvSpPr>
                <a:spLocks noChangeShapeType="1"/>
              </p:cNvSpPr>
              <p:nvPr/>
            </p:nvSpPr>
            <p:spPr bwMode="auto">
              <a:xfrm>
                <a:off x="2741" y="3014"/>
                <a:ext cx="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23" name="Line 1151"/>
              <p:cNvSpPr>
                <a:spLocks noChangeShapeType="1"/>
              </p:cNvSpPr>
              <p:nvPr/>
            </p:nvSpPr>
            <p:spPr bwMode="auto">
              <a:xfrm>
                <a:off x="2091" y="3014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24" name="Line 1152"/>
              <p:cNvSpPr>
                <a:spLocks noChangeShapeType="1"/>
              </p:cNvSpPr>
              <p:nvPr/>
            </p:nvSpPr>
            <p:spPr bwMode="auto">
              <a:xfrm flipH="1">
                <a:off x="2211" y="1309"/>
                <a:ext cx="41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25" name="Line 1153"/>
              <p:cNvSpPr>
                <a:spLocks noChangeShapeType="1"/>
              </p:cNvSpPr>
              <p:nvPr/>
            </p:nvSpPr>
            <p:spPr bwMode="auto">
              <a:xfrm flipH="1">
                <a:off x="2211" y="2446"/>
                <a:ext cx="41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26" name="Line 1154"/>
              <p:cNvSpPr>
                <a:spLocks noChangeShapeType="1"/>
              </p:cNvSpPr>
              <p:nvPr/>
            </p:nvSpPr>
            <p:spPr bwMode="auto">
              <a:xfrm>
                <a:off x="2250" y="1369"/>
                <a:ext cx="0" cy="10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27" name="Freeform 1155"/>
              <p:cNvSpPr>
                <a:spLocks/>
              </p:cNvSpPr>
              <p:nvPr/>
            </p:nvSpPr>
            <p:spPr bwMode="auto">
              <a:xfrm>
                <a:off x="2239" y="1309"/>
                <a:ext cx="21" cy="60"/>
              </a:xfrm>
              <a:custGeom>
                <a:avLst/>
                <a:gdLst>
                  <a:gd name="T0" fmla="*/ 0 w 81"/>
                  <a:gd name="T1" fmla="*/ 246 h 246"/>
                  <a:gd name="T2" fmla="*/ 81 w 81"/>
                  <a:gd name="T3" fmla="*/ 246 h 246"/>
                  <a:gd name="T4" fmla="*/ 40 w 81"/>
                  <a:gd name="T5" fmla="*/ 0 h 246"/>
                  <a:gd name="T6" fmla="*/ 0 w 81"/>
                  <a:gd name="T7" fmla="*/ 246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1" h="246">
                    <a:moveTo>
                      <a:pt x="0" y="246"/>
                    </a:moveTo>
                    <a:lnTo>
                      <a:pt x="81" y="246"/>
                    </a:lnTo>
                    <a:lnTo>
                      <a:pt x="40" y="0"/>
                    </a:lnTo>
                    <a:lnTo>
                      <a:pt x="0" y="246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28" name="Freeform 1156"/>
              <p:cNvSpPr>
                <a:spLocks/>
              </p:cNvSpPr>
              <p:nvPr/>
            </p:nvSpPr>
            <p:spPr bwMode="auto">
              <a:xfrm>
                <a:off x="2239" y="1309"/>
                <a:ext cx="21" cy="60"/>
              </a:xfrm>
              <a:custGeom>
                <a:avLst/>
                <a:gdLst>
                  <a:gd name="T0" fmla="*/ 0 w 81"/>
                  <a:gd name="T1" fmla="*/ 246 h 246"/>
                  <a:gd name="T2" fmla="*/ 81 w 81"/>
                  <a:gd name="T3" fmla="*/ 246 h 246"/>
                  <a:gd name="T4" fmla="*/ 40 w 81"/>
                  <a:gd name="T5" fmla="*/ 0 h 246"/>
                  <a:gd name="T6" fmla="*/ 0 w 81"/>
                  <a:gd name="T7" fmla="*/ 246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1" h="246">
                    <a:moveTo>
                      <a:pt x="0" y="246"/>
                    </a:moveTo>
                    <a:lnTo>
                      <a:pt x="81" y="246"/>
                    </a:lnTo>
                    <a:lnTo>
                      <a:pt x="40" y="0"/>
                    </a:lnTo>
                    <a:lnTo>
                      <a:pt x="0" y="246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29" name="Freeform 1157"/>
              <p:cNvSpPr>
                <a:spLocks/>
              </p:cNvSpPr>
              <p:nvPr/>
            </p:nvSpPr>
            <p:spPr bwMode="auto">
              <a:xfrm>
                <a:off x="2239" y="2387"/>
                <a:ext cx="21" cy="59"/>
              </a:xfrm>
              <a:custGeom>
                <a:avLst/>
                <a:gdLst>
                  <a:gd name="T0" fmla="*/ 0 w 81"/>
                  <a:gd name="T1" fmla="*/ 0 h 245"/>
                  <a:gd name="T2" fmla="*/ 81 w 81"/>
                  <a:gd name="T3" fmla="*/ 0 h 245"/>
                  <a:gd name="T4" fmla="*/ 40 w 81"/>
                  <a:gd name="T5" fmla="*/ 245 h 245"/>
                  <a:gd name="T6" fmla="*/ 0 w 81"/>
                  <a:gd name="T7" fmla="*/ 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1" h="245">
                    <a:moveTo>
                      <a:pt x="0" y="0"/>
                    </a:moveTo>
                    <a:lnTo>
                      <a:pt x="81" y="0"/>
                    </a:lnTo>
                    <a:lnTo>
                      <a:pt x="40" y="24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30" name="Freeform 1158"/>
              <p:cNvSpPr>
                <a:spLocks/>
              </p:cNvSpPr>
              <p:nvPr/>
            </p:nvSpPr>
            <p:spPr bwMode="auto">
              <a:xfrm>
                <a:off x="2239" y="2387"/>
                <a:ext cx="21" cy="59"/>
              </a:xfrm>
              <a:custGeom>
                <a:avLst/>
                <a:gdLst>
                  <a:gd name="T0" fmla="*/ 0 w 81"/>
                  <a:gd name="T1" fmla="*/ 0 h 245"/>
                  <a:gd name="T2" fmla="*/ 81 w 81"/>
                  <a:gd name="T3" fmla="*/ 0 h 245"/>
                  <a:gd name="T4" fmla="*/ 40 w 81"/>
                  <a:gd name="T5" fmla="*/ 245 h 245"/>
                  <a:gd name="T6" fmla="*/ 0 w 81"/>
                  <a:gd name="T7" fmla="*/ 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1" h="245">
                    <a:moveTo>
                      <a:pt x="0" y="0"/>
                    </a:moveTo>
                    <a:lnTo>
                      <a:pt x="81" y="0"/>
                    </a:lnTo>
                    <a:lnTo>
                      <a:pt x="40" y="245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31" name="Freeform 1159"/>
              <p:cNvSpPr>
                <a:spLocks/>
              </p:cNvSpPr>
              <p:nvPr/>
            </p:nvSpPr>
            <p:spPr bwMode="auto">
              <a:xfrm>
                <a:off x="2136" y="1851"/>
                <a:ext cx="92" cy="41"/>
              </a:xfrm>
              <a:custGeom>
                <a:avLst/>
                <a:gdLst>
                  <a:gd name="T0" fmla="*/ 0 w 382"/>
                  <a:gd name="T1" fmla="*/ 0 h 169"/>
                  <a:gd name="T2" fmla="*/ 382 w 382"/>
                  <a:gd name="T3" fmla="*/ 102 h 169"/>
                  <a:gd name="T4" fmla="*/ 382 w 382"/>
                  <a:gd name="T5" fmla="*/ 169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82" h="169">
                    <a:moveTo>
                      <a:pt x="0" y="0"/>
                    </a:moveTo>
                    <a:lnTo>
                      <a:pt x="382" y="102"/>
                    </a:lnTo>
                    <a:lnTo>
                      <a:pt x="382" y="169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32" name="Freeform 1160"/>
              <p:cNvSpPr>
                <a:spLocks/>
              </p:cNvSpPr>
              <p:nvPr/>
            </p:nvSpPr>
            <p:spPr bwMode="auto">
              <a:xfrm>
                <a:off x="2211" y="1892"/>
                <a:ext cx="17" cy="9"/>
              </a:xfrm>
              <a:custGeom>
                <a:avLst/>
                <a:gdLst>
                  <a:gd name="T0" fmla="*/ 0 w 74"/>
                  <a:gd name="T1" fmla="*/ 32 h 35"/>
                  <a:gd name="T2" fmla="*/ 15 w 74"/>
                  <a:gd name="T3" fmla="*/ 35 h 35"/>
                  <a:gd name="T4" fmla="*/ 28 w 74"/>
                  <a:gd name="T5" fmla="*/ 35 h 35"/>
                  <a:gd name="T6" fmla="*/ 41 w 74"/>
                  <a:gd name="T7" fmla="*/ 34 h 35"/>
                  <a:gd name="T8" fmla="*/ 52 w 74"/>
                  <a:gd name="T9" fmla="*/ 31 h 35"/>
                  <a:gd name="T10" fmla="*/ 61 w 74"/>
                  <a:gd name="T11" fmla="*/ 26 h 35"/>
                  <a:gd name="T12" fmla="*/ 68 w 74"/>
                  <a:gd name="T13" fmla="*/ 18 h 35"/>
                  <a:gd name="T14" fmla="*/ 72 w 74"/>
                  <a:gd name="T15" fmla="*/ 10 h 35"/>
                  <a:gd name="T16" fmla="*/ 74 w 74"/>
                  <a:gd name="T1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4" h="35">
                    <a:moveTo>
                      <a:pt x="0" y="32"/>
                    </a:moveTo>
                    <a:lnTo>
                      <a:pt x="15" y="35"/>
                    </a:lnTo>
                    <a:lnTo>
                      <a:pt x="28" y="35"/>
                    </a:lnTo>
                    <a:lnTo>
                      <a:pt x="41" y="34"/>
                    </a:lnTo>
                    <a:lnTo>
                      <a:pt x="52" y="31"/>
                    </a:lnTo>
                    <a:lnTo>
                      <a:pt x="61" y="26"/>
                    </a:lnTo>
                    <a:lnTo>
                      <a:pt x="68" y="18"/>
                    </a:lnTo>
                    <a:lnTo>
                      <a:pt x="72" y="10"/>
                    </a:lnTo>
                    <a:lnTo>
                      <a:pt x="74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33" name="Line 1161"/>
              <p:cNvSpPr>
                <a:spLocks noChangeShapeType="1"/>
              </p:cNvSpPr>
              <p:nvPr/>
            </p:nvSpPr>
            <p:spPr bwMode="auto">
              <a:xfrm flipH="1" flipV="1">
                <a:off x="2185" y="1894"/>
                <a:ext cx="26" cy="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34" name="Freeform 1162"/>
              <p:cNvSpPr>
                <a:spLocks/>
              </p:cNvSpPr>
              <p:nvPr/>
            </p:nvSpPr>
            <p:spPr bwMode="auto">
              <a:xfrm>
                <a:off x="2166" y="1875"/>
                <a:ext cx="19" cy="19"/>
              </a:xfrm>
              <a:custGeom>
                <a:avLst/>
                <a:gdLst>
                  <a:gd name="T0" fmla="*/ 0 w 74"/>
                  <a:gd name="T1" fmla="*/ 0 h 71"/>
                  <a:gd name="T2" fmla="*/ 2 w 74"/>
                  <a:gd name="T3" fmla="*/ 10 h 71"/>
                  <a:gd name="T4" fmla="*/ 6 w 74"/>
                  <a:gd name="T5" fmla="*/ 21 h 71"/>
                  <a:gd name="T6" fmla="*/ 12 w 74"/>
                  <a:gd name="T7" fmla="*/ 32 h 71"/>
                  <a:gd name="T8" fmla="*/ 22 w 74"/>
                  <a:gd name="T9" fmla="*/ 42 h 71"/>
                  <a:gd name="T10" fmla="*/ 33 w 74"/>
                  <a:gd name="T11" fmla="*/ 52 h 71"/>
                  <a:gd name="T12" fmla="*/ 46 w 74"/>
                  <a:gd name="T13" fmla="*/ 59 h 71"/>
                  <a:gd name="T14" fmla="*/ 60 w 74"/>
                  <a:gd name="T15" fmla="*/ 67 h 71"/>
                  <a:gd name="T16" fmla="*/ 74 w 74"/>
                  <a:gd name="T17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4" h="71">
                    <a:moveTo>
                      <a:pt x="0" y="0"/>
                    </a:moveTo>
                    <a:lnTo>
                      <a:pt x="2" y="10"/>
                    </a:lnTo>
                    <a:lnTo>
                      <a:pt x="6" y="21"/>
                    </a:lnTo>
                    <a:lnTo>
                      <a:pt x="12" y="32"/>
                    </a:lnTo>
                    <a:lnTo>
                      <a:pt x="22" y="42"/>
                    </a:lnTo>
                    <a:lnTo>
                      <a:pt x="33" y="52"/>
                    </a:lnTo>
                    <a:lnTo>
                      <a:pt x="46" y="59"/>
                    </a:lnTo>
                    <a:lnTo>
                      <a:pt x="60" y="67"/>
                    </a:lnTo>
                    <a:lnTo>
                      <a:pt x="74" y="7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35" name="Line 1163"/>
              <p:cNvSpPr>
                <a:spLocks noChangeShapeType="1"/>
              </p:cNvSpPr>
              <p:nvPr/>
            </p:nvSpPr>
            <p:spPr bwMode="auto">
              <a:xfrm flipV="1">
                <a:off x="2166" y="1860"/>
                <a:ext cx="0" cy="1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36" name="Line 1164"/>
              <p:cNvSpPr>
                <a:spLocks noChangeShapeType="1"/>
              </p:cNvSpPr>
              <p:nvPr/>
            </p:nvSpPr>
            <p:spPr bwMode="auto">
              <a:xfrm>
                <a:off x="2628" y="1309"/>
                <a:ext cx="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37" name="Line 1165"/>
              <p:cNvSpPr>
                <a:spLocks noChangeShapeType="1"/>
              </p:cNvSpPr>
              <p:nvPr/>
            </p:nvSpPr>
            <p:spPr bwMode="auto">
              <a:xfrm>
                <a:off x="2628" y="2446"/>
                <a:ext cx="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38" name="Line 1166"/>
              <p:cNvSpPr>
                <a:spLocks noChangeShapeType="1"/>
              </p:cNvSpPr>
              <p:nvPr/>
            </p:nvSpPr>
            <p:spPr bwMode="auto">
              <a:xfrm>
                <a:off x="2250" y="2446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39" name="Line 1167"/>
              <p:cNvSpPr>
                <a:spLocks noChangeShapeType="1"/>
              </p:cNvSpPr>
              <p:nvPr/>
            </p:nvSpPr>
            <p:spPr bwMode="auto">
              <a:xfrm flipH="1">
                <a:off x="2211" y="1309"/>
                <a:ext cx="41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40" name="Line 1168"/>
              <p:cNvSpPr>
                <a:spLocks noChangeShapeType="1"/>
              </p:cNvSpPr>
              <p:nvPr/>
            </p:nvSpPr>
            <p:spPr bwMode="auto">
              <a:xfrm flipH="1">
                <a:off x="2211" y="740"/>
                <a:ext cx="53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41" name="Line 1169"/>
              <p:cNvSpPr>
                <a:spLocks noChangeShapeType="1"/>
              </p:cNvSpPr>
              <p:nvPr/>
            </p:nvSpPr>
            <p:spPr bwMode="auto">
              <a:xfrm flipV="1">
                <a:off x="2250" y="800"/>
                <a:ext cx="0" cy="45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42" name="Freeform 1170"/>
              <p:cNvSpPr>
                <a:spLocks/>
              </p:cNvSpPr>
              <p:nvPr/>
            </p:nvSpPr>
            <p:spPr bwMode="auto">
              <a:xfrm>
                <a:off x="2239" y="1250"/>
                <a:ext cx="21" cy="59"/>
              </a:xfrm>
              <a:custGeom>
                <a:avLst/>
                <a:gdLst>
                  <a:gd name="T0" fmla="*/ 0 w 81"/>
                  <a:gd name="T1" fmla="*/ 0 h 245"/>
                  <a:gd name="T2" fmla="*/ 81 w 81"/>
                  <a:gd name="T3" fmla="*/ 0 h 245"/>
                  <a:gd name="T4" fmla="*/ 40 w 81"/>
                  <a:gd name="T5" fmla="*/ 245 h 245"/>
                  <a:gd name="T6" fmla="*/ 0 w 81"/>
                  <a:gd name="T7" fmla="*/ 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1" h="245">
                    <a:moveTo>
                      <a:pt x="0" y="0"/>
                    </a:moveTo>
                    <a:lnTo>
                      <a:pt x="81" y="0"/>
                    </a:lnTo>
                    <a:lnTo>
                      <a:pt x="40" y="24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43" name="Freeform 1171"/>
              <p:cNvSpPr>
                <a:spLocks/>
              </p:cNvSpPr>
              <p:nvPr/>
            </p:nvSpPr>
            <p:spPr bwMode="auto">
              <a:xfrm>
                <a:off x="2239" y="1250"/>
                <a:ext cx="21" cy="59"/>
              </a:xfrm>
              <a:custGeom>
                <a:avLst/>
                <a:gdLst>
                  <a:gd name="T0" fmla="*/ 0 w 81"/>
                  <a:gd name="T1" fmla="*/ 0 h 245"/>
                  <a:gd name="T2" fmla="*/ 81 w 81"/>
                  <a:gd name="T3" fmla="*/ 0 h 245"/>
                  <a:gd name="T4" fmla="*/ 40 w 81"/>
                  <a:gd name="T5" fmla="*/ 245 h 245"/>
                  <a:gd name="T6" fmla="*/ 0 w 81"/>
                  <a:gd name="T7" fmla="*/ 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1" h="245">
                    <a:moveTo>
                      <a:pt x="0" y="0"/>
                    </a:moveTo>
                    <a:lnTo>
                      <a:pt x="81" y="0"/>
                    </a:lnTo>
                    <a:lnTo>
                      <a:pt x="40" y="245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44" name="Freeform 1172"/>
              <p:cNvSpPr>
                <a:spLocks/>
              </p:cNvSpPr>
              <p:nvPr/>
            </p:nvSpPr>
            <p:spPr bwMode="auto">
              <a:xfrm>
                <a:off x="2239" y="740"/>
                <a:ext cx="21" cy="60"/>
              </a:xfrm>
              <a:custGeom>
                <a:avLst/>
                <a:gdLst>
                  <a:gd name="T0" fmla="*/ 0 w 81"/>
                  <a:gd name="T1" fmla="*/ 245 h 245"/>
                  <a:gd name="T2" fmla="*/ 81 w 81"/>
                  <a:gd name="T3" fmla="*/ 245 h 245"/>
                  <a:gd name="T4" fmla="*/ 40 w 81"/>
                  <a:gd name="T5" fmla="*/ 0 h 245"/>
                  <a:gd name="T6" fmla="*/ 0 w 81"/>
                  <a:gd name="T7" fmla="*/ 245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1" h="245">
                    <a:moveTo>
                      <a:pt x="0" y="245"/>
                    </a:moveTo>
                    <a:lnTo>
                      <a:pt x="81" y="245"/>
                    </a:lnTo>
                    <a:lnTo>
                      <a:pt x="40" y="0"/>
                    </a:lnTo>
                    <a:lnTo>
                      <a:pt x="0" y="245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45" name="Freeform 1173"/>
              <p:cNvSpPr>
                <a:spLocks/>
              </p:cNvSpPr>
              <p:nvPr/>
            </p:nvSpPr>
            <p:spPr bwMode="auto">
              <a:xfrm>
                <a:off x="2239" y="740"/>
                <a:ext cx="21" cy="60"/>
              </a:xfrm>
              <a:custGeom>
                <a:avLst/>
                <a:gdLst>
                  <a:gd name="T0" fmla="*/ 0 w 81"/>
                  <a:gd name="T1" fmla="*/ 245 h 245"/>
                  <a:gd name="T2" fmla="*/ 81 w 81"/>
                  <a:gd name="T3" fmla="*/ 245 h 245"/>
                  <a:gd name="T4" fmla="*/ 40 w 81"/>
                  <a:gd name="T5" fmla="*/ 0 h 245"/>
                  <a:gd name="T6" fmla="*/ 0 w 81"/>
                  <a:gd name="T7" fmla="*/ 245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1" h="245">
                    <a:moveTo>
                      <a:pt x="0" y="245"/>
                    </a:moveTo>
                    <a:lnTo>
                      <a:pt x="81" y="245"/>
                    </a:lnTo>
                    <a:lnTo>
                      <a:pt x="40" y="0"/>
                    </a:lnTo>
                    <a:lnTo>
                      <a:pt x="0" y="245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46" name="Freeform 1174"/>
              <p:cNvSpPr>
                <a:spLocks/>
              </p:cNvSpPr>
              <p:nvPr/>
            </p:nvSpPr>
            <p:spPr bwMode="auto">
              <a:xfrm>
                <a:off x="2136" y="1001"/>
                <a:ext cx="92" cy="48"/>
              </a:xfrm>
              <a:custGeom>
                <a:avLst/>
                <a:gdLst>
                  <a:gd name="T0" fmla="*/ 382 w 382"/>
                  <a:gd name="T1" fmla="*/ 192 h 192"/>
                  <a:gd name="T2" fmla="*/ 0 w 382"/>
                  <a:gd name="T3" fmla="*/ 0 h 192"/>
                  <a:gd name="T4" fmla="*/ 382 w 382"/>
                  <a:gd name="T5" fmla="*/ 13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82" h="192">
                    <a:moveTo>
                      <a:pt x="382" y="192"/>
                    </a:moveTo>
                    <a:lnTo>
                      <a:pt x="0" y="0"/>
                    </a:lnTo>
                    <a:lnTo>
                      <a:pt x="382" y="1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47" name="Line 1175"/>
              <p:cNvSpPr>
                <a:spLocks noChangeShapeType="1"/>
              </p:cNvSpPr>
              <p:nvPr/>
            </p:nvSpPr>
            <p:spPr bwMode="auto">
              <a:xfrm>
                <a:off x="2202" y="1004"/>
                <a:ext cx="0" cy="3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48" name="Line 1176"/>
              <p:cNvSpPr>
                <a:spLocks noChangeShapeType="1"/>
              </p:cNvSpPr>
              <p:nvPr/>
            </p:nvSpPr>
            <p:spPr bwMode="auto">
              <a:xfrm>
                <a:off x="2628" y="1309"/>
                <a:ext cx="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49" name="Line 1177"/>
              <p:cNvSpPr>
                <a:spLocks noChangeShapeType="1"/>
              </p:cNvSpPr>
              <p:nvPr/>
            </p:nvSpPr>
            <p:spPr bwMode="auto">
              <a:xfrm>
                <a:off x="2741" y="740"/>
                <a:ext cx="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50" name="Line 1178"/>
              <p:cNvSpPr>
                <a:spLocks noChangeShapeType="1"/>
              </p:cNvSpPr>
              <p:nvPr/>
            </p:nvSpPr>
            <p:spPr bwMode="auto">
              <a:xfrm>
                <a:off x="2250" y="740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51" name="Line 1179"/>
              <p:cNvSpPr>
                <a:spLocks noChangeShapeType="1"/>
              </p:cNvSpPr>
              <p:nvPr/>
            </p:nvSpPr>
            <p:spPr bwMode="auto">
              <a:xfrm flipH="1">
                <a:off x="2372" y="1025"/>
                <a:ext cx="23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52" name="Line 1180"/>
              <p:cNvSpPr>
                <a:spLocks noChangeShapeType="1"/>
              </p:cNvSpPr>
              <p:nvPr/>
            </p:nvSpPr>
            <p:spPr bwMode="auto">
              <a:xfrm flipH="1">
                <a:off x="2372" y="1309"/>
                <a:ext cx="25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53" name="Line 1181"/>
              <p:cNvSpPr>
                <a:spLocks noChangeShapeType="1"/>
              </p:cNvSpPr>
              <p:nvPr/>
            </p:nvSpPr>
            <p:spPr bwMode="auto">
              <a:xfrm>
                <a:off x="2412" y="1084"/>
                <a:ext cx="0" cy="1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54" name="Freeform 1182"/>
              <p:cNvSpPr>
                <a:spLocks/>
              </p:cNvSpPr>
              <p:nvPr/>
            </p:nvSpPr>
            <p:spPr bwMode="auto">
              <a:xfrm>
                <a:off x="2401" y="1025"/>
                <a:ext cx="21" cy="59"/>
              </a:xfrm>
              <a:custGeom>
                <a:avLst/>
                <a:gdLst>
                  <a:gd name="T0" fmla="*/ 0 w 80"/>
                  <a:gd name="T1" fmla="*/ 245 h 245"/>
                  <a:gd name="T2" fmla="*/ 80 w 80"/>
                  <a:gd name="T3" fmla="*/ 245 h 245"/>
                  <a:gd name="T4" fmla="*/ 40 w 80"/>
                  <a:gd name="T5" fmla="*/ 0 h 245"/>
                  <a:gd name="T6" fmla="*/ 0 w 80"/>
                  <a:gd name="T7" fmla="*/ 245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" h="245">
                    <a:moveTo>
                      <a:pt x="0" y="245"/>
                    </a:moveTo>
                    <a:lnTo>
                      <a:pt x="80" y="245"/>
                    </a:lnTo>
                    <a:lnTo>
                      <a:pt x="40" y="0"/>
                    </a:lnTo>
                    <a:lnTo>
                      <a:pt x="0" y="245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55" name="Freeform 1183"/>
              <p:cNvSpPr>
                <a:spLocks/>
              </p:cNvSpPr>
              <p:nvPr/>
            </p:nvSpPr>
            <p:spPr bwMode="auto">
              <a:xfrm>
                <a:off x="2401" y="1025"/>
                <a:ext cx="21" cy="59"/>
              </a:xfrm>
              <a:custGeom>
                <a:avLst/>
                <a:gdLst>
                  <a:gd name="T0" fmla="*/ 0 w 80"/>
                  <a:gd name="T1" fmla="*/ 245 h 245"/>
                  <a:gd name="T2" fmla="*/ 80 w 80"/>
                  <a:gd name="T3" fmla="*/ 245 h 245"/>
                  <a:gd name="T4" fmla="*/ 40 w 80"/>
                  <a:gd name="T5" fmla="*/ 0 h 245"/>
                  <a:gd name="T6" fmla="*/ 0 w 80"/>
                  <a:gd name="T7" fmla="*/ 245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" h="245">
                    <a:moveTo>
                      <a:pt x="0" y="245"/>
                    </a:moveTo>
                    <a:lnTo>
                      <a:pt x="80" y="245"/>
                    </a:lnTo>
                    <a:lnTo>
                      <a:pt x="40" y="0"/>
                    </a:lnTo>
                    <a:lnTo>
                      <a:pt x="0" y="245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56" name="Freeform 1184"/>
              <p:cNvSpPr>
                <a:spLocks/>
              </p:cNvSpPr>
              <p:nvPr/>
            </p:nvSpPr>
            <p:spPr bwMode="auto">
              <a:xfrm>
                <a:off x="2401" y="1250"/>
                <a:ext cx="21" cy="59"/>
              </a:xfrm>
              <a:custGeom>
                <a:avLst/>
                <a:gdLst>
                  <a:gd name="T0" fmla="*/ 0 w 80"/>
                  <a:gd name="T1" fmla="*/ 0 h 245"/>
                  <a:gd name="T2" fmla="*/ 80 w 80"/>
                  <a:gd name="T3" fmla="*/ 0 h 245"/>
                  <a:gd name="T4" fmla="*/ 40 w 80"/>
                  <a:gd name="T5" fmla="*/ 245 h 245"/>
                  <a:gd name="T6" fmla="*/ 0 w 80"/>
                  <a:gd name="T7" fmla="*/ 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" h="245">
                    <a:moveTo>
                      <a:pt x="0" y="0"/>
                    </a:moveTo>
                    <a:lnTo>
                      <a:pt x="80" y="0"/>
                    </a:lnTo>
                    <a:lnTo>
                      <a:pt x="40" y="24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57" name="Freeform 1185"/>
              <p:cNvSpPr>
                <a:spLocks/>
              </p:cNvSpPr>
              <p:nvPr/>
            </p:nvSpPr>
            <p:spPr bwMode="auto">
              <a:xfrm>
                <a:off x="2401" y="1250"/>
                <a:ext cx="21" cy="59"/>
              </a:xfrm>
              <a:custGeom>
                <a:avLst/>
                <a:gdLst>
                  <a:gd name="T0" fmla="*/ 0 w 80"/>
                  <a:gd name="T1" fmla="*/ 0 h 245"/>
                  <a:gd name="T2" fmla="*/ 80 w 80"/>
                  <a:gd name="T3" fmla="*/ 0 h 245"/>
                  <a:gd name="T4" fmla="*/ 40 w 80"/>
                  <a:gd name="T5" fmla="*/ 245 h 245"/>
                  <a:gd name="T6" fmla="*/ 0 w 80"/>
                  <a:gd name="T7" fmla="*/ 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" h="245">
                    <a:moveTo>
                      <a:pt x="0" y="0"/>
                    </a:moveTo>
                    <a:lnTo>
                      <a:pt x="80" y="0"/>
                    </a:lnTo>
                    <a:lnTo>
                      <a:pt x="40" y="245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58" name="Freeform 1186"/>
              <p:cNvSpPr>
                <a:spLocks/>
              </p:cNvSpPr>
              <p:nvPr/>
            </p:nvSpPr>
            <p:spPr bwMode="auto">
              <a:xfrm>
                <a:off x="2297" y="1176"/>
                <a:ext cx="94" cy="46"/>
              </a:xfrm>
              <a:custGeom>
                <a:avLst/>
                <a:gdLst>
                  <a:gd name="T0" fmla="*/ 383 w 383"/>
                  <a:gd name="T1" fmla="*/ 192 h 192"/>
                  <a:gd name="T2" fmla="*/ 0 w 383"/>
                  <a:gd name="T3" fmla="*/ 0 h 192"/>
                  <a:gd name="T4" fmla="*/ 383 w 383"/>
                  <a:gd name="T5" fmla="*/ 13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83" h="192">
                    <a:moveTo>
                      <a:pt x="383" y="192"/>
                    </a:moveTo>
                    <a:lnTo>
                      <a:pt x="0" y="0"/>
                    </a:lnTo>
                    <a:lnTo>
                      <a:pt x="383" y="1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59" name="Line 1187"/>
              <p:cNvSpPr>
                <a:spLocks noChangeShapeType="1"/>
              </p:cNvSpPr>
              <p:nvPr/>
            </p:nvSpPr>
            <p:spPr bwMode="auto">
              <a:xfrm>
                <a:off x="2364" y="1178"/>
                <a:ext cx="0" cy="3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60" name="Line 1188"/>
              <p:cNvSpPr>
                <a:spLocks noChangeShapeType="1"/>
              </p:cNvSpPr>
              <p:nvPr/>
            </p:nvSpPr>
            <p:spPr bwMode="auto">
              <a:xfrm flipH="1" flipV="1">
                <a:off x="2297" y="1103"/>
                <a:ext cx="9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61" name="Freeform 1189"/>
              <p:cNvSpPr>
                <a:spLocks/>
              </p:cNvSpPr>
              <p:nvPr/>
            </p:nvSpPr>
            <p:spPr bwMode="auto">
              <a:xfrm>
                <a:off x="2297" y="1067"/>
                <a:ext cx="16" cy="19"/>
              </a:xfrm>
              <a:custGeom>
                <a:avLst/>
                <a:gdLst>
                  <a:gd name="T0" fmla="*/ 0 w 64"/>
                  <a:gd name="T1" fmla="*/ 0 h 77"/>
                  <a:gd name="T2" fmla="*/ 2 w 64"/>
                  <a:gd name="T3" fmla="*/ 12 h 77"/>
                  <a:gd name="T4" fmla="*/ 6 w 64"/>
                  <a:gd name="T5" fmla="*/ 23 h 77"/>
                  <a:gd name="T6" fmla="*/ 13 w 64"/>
                  <a:gd name="T7" fmla="*/ 36 h 77"/>
                  <a:gd name="T8" fmla="*/ 23 w 64"/>
                  <a:gd name="T9" fmla="*/ 48 h 77"/>
                  <a:gd name="T10" fmla="*/ 35 w 64"/>
                  <a:gd name="T11" fmla="*/ 59 h 77"/>
                  <a:gd name="T12" fmla="*/ 48 w 64"/>
                  <a:gd name="T13" fmla="*/ 68 h 77"/>
                  <a:gd name="T14" fmla="*/ 64 w 64"/>
                  <a:gd name="T15" fmla="*/ 7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4" h="77">
                    <a:moveTo>
                      <a:pt x="0" y="0"/>
                    </a:moveTo>
                    <a:lnTo>
                      <a:pt x="2" y="12"/>
                    </a:lnTo>
                    <a:lnTo>
                      <a:pt x="6" y="23"/>
                    </a:lnTo>
                    <a:lnTo>
                      <a:pt x="13" y="36"/>
                    </a:lnTo>
                    <a:lnTo>
                      <a:pt x="23" y="48"/>
                    </a:lnTo>
                    <a:lnTo>
                      <a:pt x="35" y="59"/>
                    </a:lnTo>
                    <a:lnTo>
                      <a:pt x="48" y="68"/>
                    </a:lnTo>
                    <a:lnTo>
                      <a:pt x="64" y="77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62" name="Freeform 1190"/>
              <p:cNvSpPr>
                <a:spLocks/>
              </p:cNvSpPr>
              <p:nvPr/>
            </p:nvSpPr>
            <p:spPr bwMode="auto">
              <a:xfrm>
                <a:off x="2297" y="1057"/>
                <a:ext cx="33" cy="10"/>
              </a:xfrm>
              <a:custGeom>
                <a:avLst/>
                <a:gdLst>
                  <a:gd name="T0" fmla="*/ 130 w 130"/>
                  <a:gd name="T1" fmla="*/ 26 h 42"/>
                  <a:gd name="T2" fmla="*/ 115 w 130"/>
                  <a:gd name="T3" fmla="*/ 17 h 42"/>
                  <a:gd name="T4" fmla="*/ 100 w 130"/>
                  <a:gd name="T5" fmla="*/ 10 h 42"/>
                  <a:gd name="T6" fmla="*/ 84 w 130"/>
                  <a:gd name="T7" fmla="*/ 5 h 42"/>
                  <a:gd name="T8" fmla="*/ 67 w 130"/>
                  <a:gd name="T9" fmla="*/ 2 h 42"/>
                  <a:gd name="T10" fmla="*/ 52 w 130"/>
                  <a:gd name="T11" fmla="*/ 0 h 42"/>
                  <a:gd name="T12" fmla="*/ 37 w 130"/>
                  <a:gd name="T13" fmla="*/ 3 h 42"/>
                  <a:gd name="T14" fmla="*/ 24 w 130"/>
                  <a:gd name="T15" fmla="*/ 7 h 42"/>
                  <a:gd name="T16" fmla="*/ 14 w 130"/>
                  <a:gd name="T17" fmla="*/ 13 h 42"/>
                  <a:gd name="T18" fmla="*/ 7 w 130"/>
                  <a:gd name="T19" fmla="*/ 21 h 42"/>
                  <a:gd name="T20" fmla="*/ 2 w 130"/>
                  <a:gd name="T21" fmla="*/ 31 h 42"/>
                  <a:gd name="T22" fmla="*/ 0 w 130"/>
                  <a:gd name="T23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0" h="42">
                    <a:moveTo>
                      <a:pt x="130" y="26"/>
                    </a:moveTo>
                    <a:lnTo>
                      <a:pt x="115" y="17"/>
                    </a:lnTo>
                    <a:lnTo>
                      <a:pt x="100" y="10"/>
                    </a:lnTo>
                    <a:lnTo>
                      <a:pt x="84" y="5"/>
                    </a:lnTo>
                    <a:lnTo>
                      <a:pt x="67" y="2"/>
                    </a:lnTo>
                    <a:lnTo>
                      <a:pt x="52" y="0"/>
                    </a:lnTo>
                    <a:lnTo>
                      <a:pt x="37" y="3"/>
                    </a:lnTo>
                    <a:lnTo>
                      <a:pt x="24" y="7"/>
                    </a:lnTo>
                    <a:lnTo>
                      <a:pt x="14" y="13"/>
                    </a:lnTo>
                    <a:lnTo>
                      <a:pt x="7" y="21"/>
                    </a:lnTo>
                    <a:lnTo>
                      <a:pt x="2" y="31"/>
                    </a:lnTo>
                    <a:lnTo>
                      <a:pt x="0" y="4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63" name="Freeform 1191"/>
              <p:cNvSpPr>
                <a:spLocks/>
              </p:cNvSpPr>
              <p:nvPr/>
            </p:nvSpPr>
            <p:spPr bwMode="auto">
              <a:xfrm>
                <a:off x="2330" y="1064"/>
                <a:ext cx="61" cy="42"/>
              </a:xfrm>
              <a:custGeom>
                <a:avLst/>
                <a:gdLst>
                  <a:gd name="T0" fmla="*/ 0 w 253"/>
                  <a:gd name="T1" fmla="*/ 0 h 178"/>
                  <a:gd name="T2" fmla="*/ 253 w 253"/>
                  <a:gd name="T3" fmla="*/ 178 h 178"/>
                  <a:gd name="T4" fmla="*/ 253 w 253"/>
                  <a:gd name="T5" fmla="*/ 59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3" h="178">
                    <a:moveTo>
                      <a:pt x="0" y="0"/>
                    </a:moveTo>
                    <a:lnTo>
                      <a:pt x="253" y="178"/>
                    </a:lnTo>
                    <a:lnTo>
                      <a:pt x="253" y="59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64" name="Line 1192"/>
              <p:cNvSpPr>
                <a:spLocks noChangeShapeType="1"/>
              </p:cNvSpPr>
              <p:nvPr/>
            </p:nvSpPr>
            <p:spPr bwMode="auto">
              <a:xfrm>
                <a:off x="2608" y="1025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65" name="Line 1193"/>
              <p:cNvSpPr>
                <a:spLocks noChangeShapeType="1"/>
              </p:cNvSpPr>
              <p:nvPr/>
            </p:nvSpPr>
            <p:spPr bwMode="auto">
              <a:xfrm>
                <a:off x="2628" y="1309"/>
                <a:ext cx="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66" name="Line 1194"/>
              <p:cNvSpPr>
                <a:spLocks noChangeShapeType="1"/>
              </p:cNvSpPr>
              <p:nvPr/>
            </p:nvSpPr>
            <p:spPr bwMode="auto">
              <a:xfrm>
                <a:off x="2412" y="1309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67" name="Line 1195"/>
              <p:cNvSpPr>
                <a:spLocks noChangeShapeType="1"/>
              </p:cNvSpPr>
              <p:nvPr/>
            </p:nvSpPr>
            <p:spPr bwMode="auto">
              <a:xfrm>
                <a:off x="3119" y="1166"/>
                <a:ext cx="28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68" name="Line 1196"/>
              <p:cNvSpPr>
                <a:spLocks noChangeShapeType="1"/>
              </p:cNvSpPr>
              <p:nvPr/>
            </p:nvSpPr>
            <p:spPr bwMode="auto">
              <a:xfrm>
                <a:off x="3099" y="1309"/>
                <a:ext cx="301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69" name="Line 1197"/>
              <p:cNvSpPr>
                <a:spLocks noChangeShapeType="1"/>
              </p:cNvSpPr>
              <p:nvPr/>
            </p:nvSpPr>
            <p:spPr bwMode="auto">
              <a:xfrm flipV="1">
                <a:off x="3361" y="1047"/>
                <a:ext cx="0" cy="5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70" name="Line 1198"/>
              <p:cNvSpPr>
                <a:spLocks noChangeShapeType="1"/>
              </p:cNvSpPr>
              <p:nvPr/>
            </p:nvSpPr>
            <p:spPr bwMode="auto">
              <a:xfrm>
                <a:off x="3361" y="1369"/>
                <a:ext cx="0" cy="24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71" name="Line 1199"/>
              <p:cNvSpPr>
                <a:spLocks noChangeShapeType="1"/>
              </p:cNvSpPr>
              <p:nvPr/>
            </p:nvSpPr>
            <p:spPr bwMode="auto">
              <a:xfrm>
                <a:off x="3361" y="1166"/>
                <a:ext cx="0" cy="14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72" name="Freeform 1200"/>
              <p:cNvSpPr>
                <a:spLocks/>
              </p:cNvSpPr>
              <p:nvPr/>
            </p:nvSpPr>
            <p:spPr bwMode="auto">
              <a:xfrm>
                <a:off x="3351" y="1106"/>
                <a:ext cx="20" cy="60"/>
              </a:xfrm>
              <a:custGeom>
                <a:avLst/>
                <a:gdLst>
                  <a:gd name="T0" fmla="*/ 0 w 81"/>
                  <a:gd name="T1" fmla="*/ 0 h 245"/>
                  <a:gd name="T2" fmla="*/ 81 w 81"/>
                  <a:gd name="T3" fmla="*/ 0 h 245"/>
                  <a:gd name="T4" fmla="*/ 40 w 81"/>
                  <a:gd name="T5" fmla="*/ 245 h 245"/>
                  <a:gd name="T6" fmla="*/ 0 w 81"/>
                  <a:gd name="T7" fmla="*/ 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1" h="245">
                    <a:moveTo>
                      <a:pt x="0" y="0"/>
                    </a:moveTo>
                    <a:lnTo>
                      <a:pt x="81" y="0"/>
                    </a:lnTo>
                    <a:lnTo>
                      <a:pt x="40" y="24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73" name="Freeform 1201"/>
              <p:cNvSpPr>
                <a:spLocks/>
              </p:cNvSpPr>
              <p:nvPr/>
            </p:nvSpPr>
            <p:spPr bwMode="auto">
              <a:xfrm>
                <a:off x="3351" y="1106"/>
                <a:ext cx="20" cy="60"/>
              </a:xfrm>
              <a:custGeom>
                <a:avLst/>
                <a:gdLst>
                  <a:gd name="T0" fmla="*/ 0 w 81"/>
                  <a:gd name="T1" fmla="*/ 0 h 245"/>
                  <a:gd name="T2" fmla="*/ 81 w 81"/>
                  <a:gd name="T3" fmla="*/ 0 h 245"/>
                  <a:gd name="T4" fmla="*/ 40 w 81"/>
                  <a:gd name="T5" fmla="*/ 245 h 245"/>
                  <a:gd name="T6" fmla="*/ 0 w 81"/>
                  <a:gd name="T7" fmla="*/ 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1" h="245">
                    <a:moveTo>
                      <a:pt x="0" y="0"/>
                    </a:moveTo>
                    <a:lnTo>
                      <a:pt x="81" y="0"/>
                    </a:lnTo>
                    <a:lnTo>
                      <a:pt x="40" y="245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74" name="Freeform 1202"/>
              <p:cNvSpPr>
                <a:spLocks/>
              </p:cNvSpPr>
              <p:nvPr/>
            </p:nvSpPr>
            <p:spPr bwMode="auto">
              <a:xfrm>
                <a:off x="3351" y="1309"/>
                <a:ext cx="20" cy="60"/>
              </a:xfrm>
              <a:custGeom>
                <a:avLst/>
                <a:gdLst>
                  <a:gd name="T0" fmla="*/ 0 w 81"/>
                  <a:gd name="T1" fmla="*/ 246 h 246"/>
                  <a:gd name="T2" fmla="*/ 81 w 81"/>
                  <a:gd name="T3" fmla="*/ 246 h 246"/>
                  <a:gd name="T4" fmla="*/ 40 w 81"/>
                  <a:gd name="T5" fmla="*/ 0 h 246"/>
                  <a:gd name="T6" fmla="*/ 0 w 81"/>
                  <a:gd name="T7" fmla="*/ 246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1" h="246">
                    <a:moveTo>
                      <a:pt x="0" y="246"/>
                    </a:moveTo>
                    <a:lnTo>
                      <a:pt x="81" y="246"/>
                    </a:lnTo>
                    <a:lnTo>
                      <a:pt x="40" y="0"/>
                    </a:lnTo>
                    <a:lnTo>
                      <a:pt x="0" y="246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75" name="Freeform 1203"/>
              <p:cNvSpPr>
                <a:spLocks/>
              </p:cNvSpPr>
              <p:nvPr/>
            </p:nvSpPr>
            <p:spPr bwMode="auto">
              <a:xfrm>
                <a:off x="3351" y="1309"/>
                <a:ext cx="20" cy="60"/>
              </a:xfrm>
              <a:custGeom>
                <a:avLst/>
                <a:gdLst>
                  <a:gd name="T0" fmla="*/ 0 w 81"/>
                  <a:gd name="T1" fmla="*/ 246 h 246"/>
                  <a:gd name="T2" fmla="*/ 81 w 81"/>
                  <a:gd name="T3" fmla="*/ 246 h 246"/>
                  <a:gd name="T4" fmla="*/ 40 w 81"/>
                  <a:gd name="T5" fmla="*/ 0 h 246"/>
                  <a:gd name="T6" fmla="*/ 0 w 81"/>
                  <a:gd name="T7" fmla="*/ 246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1" h="246">
                    <a:moveTo>
                      <a:pt x="0" y="246"/>
                    </a:moveTo>
                    <a:lnTo>
                      <a:pt x="81" y="246"/>
                    </a:lnTo>
                    <a:lnTo>
                      <a:pt x="40" y="0"/>
                    </a:lnTo>
                    <a:lnTo>
                      <a:pt x="0" y="246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76" name="Freeform 1204"/>
              <p:cNvSpPr>
                <a:spLocks/>
              </p:cNvSpPr>
              <p:nvPr/>
            </p:nvSpPr>
            <p:spPr bwMode="auto">
              <a:xfrm>
                <a:off x="3247" y="1555"/>
                <a:ext cx="92" cy="47"/>
              </a:xfrm>
              <a:custGeom>
                <a:avLst/>
                <a:gdLst>
                  <a:gd name="T0" fmla="*/ 382 w 382"/>
                  <a:gd name="T1" fmla="*/ 191 h 191"/>
                  <a:gd name="T2" fmla="*/ 0 w 382"/>
                  <a:gd name="T3" fmla="*/ 0 h 191"/>
                  <a:gd name="T4" fmla="*/ 382 w 382"/>
                  <a:gd name="T5" fmla="*/ 14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82" h="191">
                    <a:moveTo>
                      <a:pt x="382" y="191"/>
                    </a:moveTo>
                    <a:lnTo>
                      <a:pt x="0" y="0"/>
                    </a:lnTo>
                    <a:lnTo>
                      <a:pt x="382" y="1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77" name="Line 1205"/>
              <p:cNvSpPr>
                <a:spLocks noChangeShapeType="1"/>
              </p:cNvSpPr>
              <p:nvPr/>
            </p:nvSpPr>
            <p:spPr bwMode="auto">
              <a:xfrm>
                <a:off x="3313" y="1558"/>
                <a:ext cx="0" cy="3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78" name="Line 1206"/>
              <p:cNvSpPr>
                <a:spLocks noChangeShapeType="1"/>
              </p:cNvSpPr>
              <p:nvPr/>
            </p:nvSpPr>
            <p:spPr bwMode="auto">
              <a:xfrm flipH="1" flipV="1">
                <a:off x="3247" y="1483"/>
                <a:ext cx="92" cy="5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79" name="Freeform 1207"/>
              <p:cNvSpPr>
                <a:spLocks/>
              </p:cNvSpPr>
              <p:nvPr/>
            </p:nvSpPr>
            <p:spPr bwMode="auto">
              <a:xfrm>
                <a:off x="3247" y="1444"/>
                <a:ext cx="71" cy="36"/>
              </a:xfrm>
              <a:custGeom>
                <a:avLst/>
                <a:gdLst>
                  <a:gd name="T0" fmla="*/ 0 w 297"/>
                  <a:gd name="T1" fmla="*/ 10 h 149"/>
                  <a:gd name="T2" fmla="*/ 297 w 297"/>
                  <a:gd name="T3" fmla="*/ 149 h 149"/>
                  <a:gd name="T4" fmla="*/ 297 w 297"/>
                  <a:gd name="T5" fmla="*/ 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7" h="149">
                    <a:moveTo>
                      <a:pt x="0" y="10"/>
                    </a:moveTo>
                    <a:lnTo>
                      <a:pt x="297" y="149"/>
                    </a:lnTo>
                    <a:lnTo>
                      <a:pt x="297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80" name="Line 1208"/>
              <p:cNvSpPr>
                <a:spLocks noChangeShapeType="1"/>
              </p:cNvSpPr>
              <p:nvPr/>
            </p:nvSpPr>
            <p:spPr bwMode="auto">
              <a:xfrm>
                <a:off x="3298" y="1449"/>
                <a:ext cx="41" cy="1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81" name="Line 1209"/>
              <p:cNvSpPr>
                <a:spLocks noChangeShapeType="1"/>
              </p:cNvSpPr>
              <p:nvPr/>
            </p:nvSpPr>
            <p:spPr bwMode="auto">
              <a:xfrm>
                <a:off x="3119" y="1166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82" name="Line 1210"/>
              <p:cNvSpPr>
                <a:spLocks noChangeShapeType="1"/>
              </p:cNvSpPr>
              <p:nvPr/>
            </p:nvSpPr>
            <p:spPr bwMode="auto">
              <a:xfrm>
                <a:off x="3099" y="1309"/>
                <a:ext cx="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83" name="Line 1211"/>
              <p:cNvSpPr>
                <a:spLocks noChangeShapeType="1"/>
              </p:cNvSpPr>
              <p:nvPr/>
            </p:nvSpPr>
            <p:spPr bwMode="auto">
              <a:xfrm>
                <a:off x="3361" y="1309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84" name="Line 1212"/>
              <p:cNvSpPr>
                <a:spLocks noChangeShapeType="1"/>
              </p:cNvSpPr>
              <p:nvPr/>
            </p:nvSpPr>
            <p:spPr bwMode="auto">
              <a:xfrm>
                <a:off x="2892" y="1309"/>
                <a:ext cx="0" cy="32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85" name="Line 1213"/>
              <p:cNvSpPr>
                <a:spLocks noChangeShapeType="1"/>
              </p:cNvSpPr>
              <p:nvPr/>
            </p:nvSpPr>
            <p:spPr bwMode="auto">
              <a:xfrm>
                <a:off x="3175" y="1309"/>
                <a:ext cx="0" cy="32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86" name="Line 1214"/>
              <p:cNvSpPr>
                <a:spLocks noChangeShapeType="1"/>
              </p:cNvSpPr>
              <p:nvPr/>
            </p:nvSpPr>
            <p:spPr bwMode="auto">
              <a:xfrm>
                <a:off x="2952" y="1594"/>
                <a:ext cx="16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87" name="Freeform 1215"/>
              <p:cNvSpPr>
                <a:spLocks/>
              </p:cNvSpPr>
              <p:nvPr/>
            </p:nvSpPr>
            <p:spPr bwMode="auto">
              <a:xfrm>
                <a:off x="2892" y="1584"/>
                <a:ext cx="60" cy="20"/>
              </a:xfrm>
              <a:custGeom>
                <a:avLst/>
                <a:gdLst>
                  <a:gd name="T0" fmla="*/ 245 w 245"/>
                  <a:gd name="T1" fmla="*/ 0 h 82"/>
                  <a:gd name="T2" fmla="*/ 245 w 245"/>
                  <a:gd name="T3" fmla="*/ 82 h 82"/>
                  <a:gd name="T4" fmla="*/ 0 w 245"/>
                  <a:gd name="T5" fmla="*/ 41 h 82"/>
                  <a:gd name="T6" fmla="*/ 245 w 245"/>
                  <a:gd name="T7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5" h="82">
                    <a:moveTo>
                      <a:pt x="245" y="0"/>
                    </a:moveTo>
                    <a:lnTo>
                      <a:pt x="245" y="82"/>
                    </a:lnTo>
                    <a:lnTo>
                      <a:pt x="0" y="41"/>
                    </a:lnTo>
                    <a:lnTo>
                      <a:pt x="245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88" name="Freeform 1216"/>
              <p:cNvSpPr>
                <a:spLocks/>
              </p:cNvSpPr>
              <p:nvPr/>
            </p:nvSpPr>
            <p:spPr bwMode="auto">
              <a:xfrm>
                <a:off x="2892" y="1584"/>
                <a:ext cx="60" cy="20"/>
              </a:xfrm>
              <a:custGeom>
                <a:avLst/>
                <a:gdLst>
                  <a:gd name="T0" fmla="*/ 245 w 245"/>
                  <a:gd name="T1" fmla="*/ 0 h 82"/>
                  <a:gd name="T2" fmla="*/ 245 w 245"/>
                  <a:gd name="T3" fmla="*/ 82 h 82"/>
                  <a:gd name="T4" fmla="*/ 0 w 245"/>
                  <a:gd name="T5" fmla="*/ 41 h 82"/>
                  <a:gd name="T6" fmla="*/ 245 w 245"/>
                  <a:gd name="T7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5" h="82">
                    <a:moveTo>
                      <a:pt x="245" y="0"/>
                    </a:moveTo>
                    <a:lnTo>
                      <a:pt x="245" y="82"/>
                    </a:lnTo>
                    <a:lnTo>
                      <a:pt x="0" y="41"/>
                    </a:lnTo>
                    <a:lnTo>
                      <a:pt x="245" y="0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89" name="Freeform 1217"/>
              <p:cNvSpPr>
                <a:spLocks/>
              </p:cNvSpPr>
              <p:nvPr/>
            </p:nvSpPr>
            <p:spPr bwMode="auto">
              <a:xfrm>
                <a:off x="3116" y="1584"/>
                <a:ext cx="59" cy="20"/>
              </a:xfrm>
              <a:custGeom>
                <a:avLst/>
                <a:gdLst>
                  <a:gd name="T0" fmla="*/ 0 w 245"/>
                  <a:gd name="T1" fmla="*/ 0 h 82"/>
                  <a:gd name="T2" fmla="*/ 0 w 245"/>
                  <a:gd name="T3" fmla="*/ 82 h 82"/>
                  <a:gd name="T4" fmla="*/ 245 w 245"/>
                  <a:gd name="T5" fmla="*/ 41 h 82"/>
                  <a:gd name="T6" fmla="*/ 0 w 245"/>
                  <a:gd name="T7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5" h="82">
                    <a:moveTo>
                      <a:pt x="0" y="0"/>
                    </a:moveTo>
                    <a:lnTo>
                      <a:pt x="0" y="82"/>
                    </a:lnTo>
                    <a:lnTo>
                      <a:pt x="245" y="4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90" name="Freeform 1218"/>
              <p:cNvSpPr>
                <a:spLocks/>
              </p:cNvSpPr>
              <p:nvPr/>
            </p:nvSpPr>
            <p:spPr bwMode="auto">
              <a:xfrm>
                <a:off x="3116" y="1584"/>
                <a:ext cx="59" cy="20"/>
              </a:xfrm>
              <a:custGeom>
                <a:avLst/>
                <a:gdLst>
                  <a:gd name="T0" fmla="*/ 0 w 245"/>
                  <a:gd name="T1" fmla="*/ 0 h 82"/>
                  <a:gd name="T2" fmla="*/ 0 w 245"/>
                  <a:gd name="T3" fmla="*/ 82 h 82"/>
                  <a:gd name="T4" fmla="*/ 245 w 245"/>
                  <a:gd name="T5" fmla="*/ 41 h 82"/>
                  <a:gd name="T6" fmla="*/ 0 w 245"/>
                  <a:gd name="T7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5" h="82">
                    <a:moveTo>
                      <a:pt x="0" y="0"/>
                    </a:moveTo>
                    <a:lnTo>
                      <a:pt x="0" y="82"/>
                    </a:lnTo>
                    <a:lnTo>
                      <a:pt x="245" y="41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91" name="Line 1219"/>
              <p:cNvSpPr>
                <a:spLocks noChangeShapeType="1"/>
              </p:cNvSpPr>
              <p:nvPr/>
            </p:nvSpPr>
            <p:spPr bwMode="auto">
              <a:xfrm flipV="1">
                <a:off x="2964" y="1480"/>
                <a:ext cx="24" cy="9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92" name="Line 1220"/>
              <p:cNvSpPr>
                <a:spLocks noChangeShapeType="1"/>
              </p:cNvSpPr>
              <p:nvPr/>
            </p:nvSpPr>
            <p:spPr bwMode="auto">
              <a:xfrm>
                <a:off x="2971" y="1480"/>
                <a:ext cx="3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93" name="Line 1221"/>
              <p:cNvSpPr>
                <a:spLocks noChangeShapeType="1"/>
              </p:cNvSpPr>
              <p:nvPr/>
            </p:nvSpPr>
            <p:spPr bwMode="auto">
              <a:xfrm flipV="1">
                <a:off x="3003" y="1480"/>
                <a:ext cx="55" cy="9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94" name="Freeform 1222"/>
              <p:cNvSpPr>
                <a:spLocks/>
              </p:cNvSpPr>
              <p:nvPr/>
            </p:nvSpPr>
            <p:spPr bwMode="auto">
              <a:xfrm>
                <a:off x="3075" y="1480"/>
                <a:ext cx="18" cy="15"/>
              </a:xfrm>
              <a:custGeom>
                <a:avLst/>
                <a:gdLst>
                  <a:gd name="T0" fmla="*/ 76 w 76"/>
                  <a:gd name="T1" fmla="*/ 0 h 64"/>
                  <a:gd name="T2" fmla="*/ 65 w 76"/>
                  <a:gd name="T3" fmla="*/ 1 h 64"/>
                  <a:gd name="T4" fmla="*/ 53 w 76"/>
                  <a:gd name="T5" fmla="*/ 5 h 64"/>
                  <a:gd name="T6" fmla="*/ 40 w 76"/>
                  <a:gd name="T7" fmla="*/ 13 h 64"/>
                  <a:gd name="T8" fmla="*/ 28 w 76"/>
                  <a:gd name="T9" fmla="*/ 22 h 64"/>
                  <a:gd name="T10" fmla="*/ 18 w 76"/>
                  <a:gd name="T11" fmla="*/ 35 h 64"/>
                  <a:gd name="T12" fmla="*/ 8 w 76"/>
                  <a:gd name="T13" fmla="*/ 49 h 64"/>
                  <a:gd name="T14" fmla="*/ 0 w 76"/>
                  <a:gd name="T1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6" h="64">
                    <a:moveTo>
                      <a:pt x="76" y="0"/>
                    </a:moveTo>
                    <a:lnTo>
                      <a:pt x="65" y="1"/>
                    </a:lnTo>
                    <a:lnTo>
                      <a:pt x="53" y="5"/>
                    </a:lnTo>
                    <a:lnTo>
                      <a:pt x="40" y="13"/>
                    </a:lnTo>
                    <a:lnTo>
                      <a:pt x="28" y="22"/>
                    </a:lnTo>
                    <a:lnTo>
                      <a:pt x="18" y="35"/>
                    </a:lnTo>
                    <a:lnTo>
                      <a:pt x="8" y="49"/>
                    </a:lnTo>
                    <a:lnTo>
                      <a:pt x="0" y="6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95" name="Freeform 1223"/>
              <p:cNvSpPr>
                <a:spLocks/>
              </p:cNvSpPr>
              <p:nvPr/>
            </p:nvSpPr>
            <p:spPr bwMode="auto">
              <a:xfrm>
                <a:off x="3093" y="1480"/>
                <a:ext cx="11" cy="30"/>
              </a:xfrm>
              <a:custGeom>
                <a:avLst/>
                <a:gdLst>
                  <a:gd name="T0" fmla="*/ 16 w 42"/>
                  <a:gd name="T1" fmla="*/ 130 h 130"/>
                  <a:gd name="T2" fmla="*/ 26 w 42"/>
                  <a:gd name="T3" fmla="*/ 115 h 130"/>
                  <a:gd name="T4" fmla="*/ 32 w 42"/>
                  <a:gd name="T5" fmla="*/ 99 h 130"/>
                  <a:gd name="T6" fmla="*/ 38 w 42"/>
                  <a:gd name="T7" fmla="*/ 83 h 130"/>
                  <a:gd name="T8" fmla="*/ 41 w 42"/>
                  <a:gd name="T9" fmla="*/ 66 h 130"/>
                  <a:gd name="T10" fmla="*/ 42 w 42"/>
                  <a:gd name="T11" fmla="*/ 51 h 130"/>
                  <a:gd name="T12" fmla="*/ 40 w 42"/>
                  <a:gd name="T13" fmla="*/ 36 h 130"/>
                  <a:gd name="T14" fmla="*/ 35 w 42"/>
                  <a:gd name="T15" fmla="*/ 24 h 130"/>
                  <a:gd name="T16" fmla="*/ 29 w 42"/>
                  <a:gd name="T17" fmla="*/ 14 h 130"/>
                  <a:gd name="T18" fmla="*/ 22 w 42"/>
                  <a:gd name="T19" fmla="*/ 6 h 130"/>
                  <a:gd name="T20" fmla="*/ 12 w 42"/>
                  <a:gd name="T21" fmla="*/ 1 h 130"/>
                  <a:gd name="T22" fmla="*/ 0 w 42"/>
                  <a:gd name="T23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2" h="130">
                    <a:moveTo>
                      <a:pt x="16" y="130"/>
                    </a:moveTo>
                    <a:lnTo>
                      <a:pt x="26" y="115"/>
                    </a:lnTo>
                    <a:lnTo>
                      <a:pt x="32" y="99"/>
                    </a:lnTo>
                    <a:lnTo>
                      <a:pt x="38" y="83"/>
                    </a:lnTo>
                    <a:lnTo>
                      <a:pt x="41" y="66"/>
                    </a:lnTo>
                    <a:lnTo>
                      <a:pt x="42" y="51"/>
                    </a:lnTo>
                    <a:lnTo>
                      <a:pt x="40" y="36"/>
                    </a:lnTo>
                    <a:lnTo>
                      <a:pt x="35" y="24"/>
                    </a:lnTo>
                    <a:lnTo>
                      <a:pt x="29" y="14"/>
                    </a:lnTo>
                    <a:lnTo>
                      <a:pt x="22" y="6"/>
                    </a:lnTo>
                    <a:lnTo>
                      <a:pt x="12" y="1"/>
                    </a:lnTo>
                    <a:lnTo>
                      <a:pt x="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96" name="Freeform 1224"/>
              <p:cNvSpPr>
                <a:spLocks/>
              </p:cNvSpPr>
              <p:nvPr/>
            </p:nvSpPr>
            <p:spPr bwMode="auto">
              <a:xfrm>
                <a:off x="3054" y="1510"/>
                <a:ext cx="43" cy="62"/>
              </a:xfrm>
              <a:custGeom>
                <a:avLst/>
                <a:gdLst>
                  <a:gd name="T0" fmla="*/ 178 w 178"/>
                  <a:gd name="T1" fmla="*/ 0 h 252"/>
                  <a:gd name="T2" fmla="*/ 0 w 178"/>
                  <a:gd name="T3" fmla="*/ 252 h 252"/>
                  <a:gd name="T4" fmla="*/ 120 w 178"/>
                  <a:gd name="T5" fmla="*/ 252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8" h="252">
                    <a:moveTo>
                      <a:pt x="178" y="0"/>
                    </a:moveTo>
                    <a:lnTo>
                      <a:pt x="0" y="252"/>
                    </a:lnTo>
                    <a:lnTo>
                      <a:pt x="120" y="25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97" name="Line 1225"/>
              <p:cNvSpPr>
                <a:spLocks noChangeShapeType="1"/>
              </p:cNvSpPr>
              <p:nvPr/>
            </p:nvSpPr>
            <p:spPr bwMode="auto">
              <a:xfrm>
                <a:off x="2892" y="1309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98" name="Line 1226"/>
              <p:cNvSpPr>
                <a:spLocks noChangeShapeType="1"/>
              </p:cNvSpPr>
              <p:nvPr/>
            </p:nvSpPr>
            <p:spPr bwMode="auto">
              <a:xfrm>
                <a:off x="3175" y="1309"/>
                <a:ext cx="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699" name="Line 1227"/>
              <p:cNvSpPr>
                <a:spLocks noChangeShapeType="1"/>
              </p:cNvSpPr>
              <p:nvPr/>
            </p:nvSpPr>
            <p:spPr bwMode="auto">
              <a:xfrm>
                <a:off x="3175" y="1594"/>
                <a:ext cx="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00" name="Line 1228"/>
              <p:cNvSpPr>
                <a:spLocks noChangeShapeType="1"/>
              </p:cNvSpPr>
              <p:nvPr/>
            </p:nvSpPr>
            <p:spPr bwMode="auto">
              <a:xfrm>
                <a:off x="3119" y="1602"/>
                <a:ext cx="0" cy="98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01" name="Line 1229"/>
              <p:cNvSpPr>
                <a:spLocks noChangeShapeType="1"/>
              </p:cNvSpPr>
              <p:nvPr/>
            </p:nvSpPr>
            <p:spPr bwMode="auto">
              <a:xfrm flipH="1">
                <a:off x="2707" y="1331"/>
                <a:ext cx="103" cy="38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02" name="Line 1230"/>
              <p:cNvSpPr>
                <a:spLocks noChangeShapeType="1"/>
              </p:cNvSpPr>
              <p:nvPr/>
            </p:nvSpPr>
            <p:spPr bwMode="auto">
              <a:xfrm>
                <a:off x="2892" y="1485"/>
                <a:ext cx="0" cy="25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03" name="Freeform 1231"/>
              <p:cNvSpPr>
                <a:spLocks/>
              </p:cNvSpPr>
              <p:nvPr/>
            </p:nvSpPr>
            <p:spPr bwMode="auto">
              <a:xfrm>
                <a:off x="2604" y="1637"/>
                <a:ext cx="56" cy="23"/>
              </a:xfrm>
              <a:custGeom>
                <a:avLst/>
                <a:gdLst>
                  <a:gd name="T0" fmla="*/ 0 w 227"/>
                  <a:gd name="T1" fmla="*/ 0 h 94"/>
                  <a:gd name="T2" fmla="*/ 112 w 227"/>
                  <a:gd name="T3" fmla="*/ 49 h 94"/>
                  <a:gd name="T4" fmla="*/ 227 w 227"/>
                  <a:gd name="T5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7" h="94">
                    <a:moveTo>
                      <a:pt x="0" y="0"/>
                    </a:moveTo>
                    <a:lnTo>
                      <a:pt x="112" y="49"/>
                    </a:lnTo>
                    <a:lnTo>
                      <a:pt x="227" y="9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04" name="Freeform 1232"/>
              <p:cNvSpPr>
                <a:spLocks/>
              </p:cNvSpPr>
              <p:nvPr/>
            </p:nvSpPr>
            <p:spPr bwMode="auto">
              <a:xfrm>
                <a:off x="2952" y="1691"/>
                <a:ext cx="60" cy="7"/>
              </a:xfrm>
              <a:custGeom>
                <a:avLst/>
                <a:gdLst>
                  <a:gd name="T0" fmla="*/ 0 w 244"/>
                  <a:gd name="T1" fmla="*/ 31 h 31"/>
                  <a:gd name="T2" fmla="*/ 122 w 244"/>
                  <a:gd name="T3" fmla="*/ 19 h 31"/>
                  <a:gd name="T4" fmla="*/ 244 w 244"/>
                  <a:gd name="T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4" h="31">
                    <a:moveTo>
                      <a:pt x="0" y="31"/>
                    </a:moveTo>
                    <a:lnTo>
                      <a:pt x="122" y="19"/>
                    </a:lnTo>
                    <a:lnTo>
                      <a:pt x="244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05" name="Freeform 1233"/>
              <p:cNvSpPr>
                <a:spLocks/>
              </p:cNvSpPr>
              <p:nvPr/>
            </p:nvSpPr>
            <p:spPr bwMode="auto">
              <a:xfrm>
                <a:off x="2717" y="1677"/>
                <a:ext cx="175" cy="24"/>
              </a:xfrm>
              <a:custGeom>
                <a:avLst/>
                <a:gdLst>
                  <a:gd name="T0" fmla="*/ 0 w 719"/>
                  <a:gd name="T1" fmla="*/ 0 h 94"/>
                  <a:gd name="T2" fmla="*/ 117 w 719"/>
                  <a:gd name="T3" fmla="*/ 29 h 94"/>
                  <a:gd name="T4" fmla="*/ 237 w 719"/>
                  <a:gd name="T5" fmla="*/ 53 h 94"/>
                  <a:gd name="T6" fmla="*/ 356 w 719"/>
                  <a:gd name="T7" fmla="*/ 71 h 94"/>
                  <a:gd name="T8" fmla="*/ 476 w 719"/>
                  <a:gd name="T9" fmla="*/ 83 h 94"/>
                  <a:gd name="T10" fmla="*/ 598 w 719"/>
                  <a:gd name="T11" fmla="*/ 92 h 94"/>
                  <a:gd name="T12" fmla="*/ 719 w 719"/>
                  <a:gd name="T13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19" h="94">
                    <a:moveTo>
                      <a:pt x="0" y="0"/>
                    </a:moveTo>
                    <a:lnTo>
                      <a:pt x="117" y="29"/>
                    </a:lnTo>
                    <a:lnTo>
                      <a:pt x="237" y="53"/>
                    </a:lnTo>
                    <a:lnTo>
                      <a:pt x="356" y="71"/>
                    </a:lnTo>
                    <a:lnTo>
                      <a:pt x="476" y="83"/>
                    </a:lnTo>
                    <a:lnTo>
                      <a:pt x="598" y="92"/>
                    </a:lnTo>
                    <a:lnTo>
                      <a:pt x="719" y="9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06" name="Freeform 1234"/>
              <p:cNvSpPr>
                <a:spLocks/>
              </p:cNvSpPr>
              <p:nvPr/>
            </p:nvSpPr>
            <p:spPr bwMode="auto">
              <a:xfrm>
                <a:off x="2657" y="1650"/>
                <a:ext cx="60" cy="27"/>
              </a:xfrm>
              <a:custGeom>
                <a:avLst/>
                <a:gdLst>
                  <a:gd name="T0" fmla="*/ 25 w 246"/>
                  <a:gd name="T1" fmla="*/ 0 h 112"/>
                  <a:gd name="T2" fmla="*/ 0 w 246"/>
                  <a:gd name="T3" fmla="*/ 77 h 112"/>
                  <a:gd name="T4" fmla="*/ 246 w 246"/>
                  <a:gd name="T5" fmla="*/ 112 h 112"/>
                  <a:gd name="T6" fmla="*/ 25 w 246"/>
                  <a:gd name="T7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6" h="112">
                    <a:moveTo>
                      <a:pt x="25" y="0"/>
                    </a:moveTo>
                    <a:lnTo>
                      <a:pt x="0" y="77"/>
                    </a:lnTo>
                    <a:lnTo>
                      <a:pt x="246" y="112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07" name="Freeform 1235"/>
              <p:cNvSpPr>
                <a:spLocks/>
              </p:cNvSpPr>
              <p:nvPr/>
            </p:nvSpPr>
            <p:spPr bwMode="auto">
              <a:xfrm>
                <a:off x="2657" y="1650"/>
                <a:ext cx="60" cy="27"/>
              </a:xfrm>
              <a:custGeom>
                <a:avLst/>
                <a:gdLst>
                  <a:gd name="T0" fmla="*/ 25 w 246"/>
                  <a:gd name="T1" fmla="*/ 0 h 112"/>
                  <a:gd name="T2" fmla="*/ 0 w 246"/>
                  <a:gd name="T3" fmla="*/ 77 h 112"/>
                  <a:gd name="T4" fmla="*/ 246 w 246"/>
                  <a:gd name="T5" fmla="*/ 112 h 112"/>
                  <a:gd name="T6" fmla="*/ 25 w 246"/>
                  <a:gd name="T7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6" h="112">
                    <a:moveTo>
                      <a:pt x="25" y="0"/>
                    </a:moveTo>
                    <a:lnTo>
                      <a:pt x="0" y="77"/>
                    </a:lnTo>
                    <a:lnTo>
                      <a:pt x="246" y="112"/>
                    </a:lnTo>
                    <a:lnTo>
                      <a:pt x="25" y="0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08" name="Freeform 1236"/>
              <p:cNvSpPr>
                <a:spLocks/>
              </p:cNvSpPr>
              <p:nvPr/>
            </p:nvSpPr>
            <p:spPr bwMode="auto">
              <a:xfrm>
                <a:off x="2892" y="1688"/>
                <a:ext cx="60" cy="20"/>
              </a:xfrm>
              <a:custGeom>
                <a:avLst/>
                <a:gdLst>
                  <a:gd name="T0" fmla="*/ 246 w 246"/>
                  <a:gd name="T1" fmla="*/ 82 h 82"/>
                  <a:gd name="T2" fmla="*/ 243 w 246"/>
                  <a:gd name="T3" fmla="*/ 0 h 82"/>
                  <a:gd name="T4" fmla="*/ 0 w 246"/>
                  <a:gd name="T5" fmla="*/ 51 h 82"/>
                  <a:gd name="T6" fmla="*/ 246 w 246"/>
                  <a:gd name="T7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6" h="82">
                    <a:moveTo>
                      <a:pt x="246" y="82"/>
                    </a:moveTo>
                    <a:lnTo>
                      <a:pt x="243" y="0"/>
                    </a:lnTo>
                    <a:lnTo>
                      <a:pt x="0" y="51"/>
                    </a:lnTo>
                    <a:lnTo>
                      <a:pt x="246" y="82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09" name="Freeform 1237"/>
              <p:cNvSpPr>
                <a:spLocks/>
              </p:cNvSpPr>
              <p:nvPr/>
            </p:nvSpPr>
            <p:spPr bwMode="auto">
              <a:xfrm>
                <a:off x="2892" y="1688"/>
                <a:ext cx="60" cy="20"/>
              </a:xfrm>
              <a:custGeom>
                <a:avLst/>
                <a:gdLst>
                  <a:gd name="T0" fmla="*/ 246 w 246"/>
                  <a:gd name="T1" fmla="*/ 82 h 82"/>
                  <a:gd name="T2" fmla="*/ 243 w 246"/>
                  <a:gd name="T3" fmla="*/ 0 h 82"/>
                  <a:gd name="T4" fmla="*/ 0 w 246"/>
                  <a:gd name="T5" fmla="*/ 51 h 82"/>
                  <a:gd name="T6" fmla="*/ 246 w 246"/>
                  <a:gd name="T7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6" h="82">
                    <a:moveTo>
                      <a:pt x="246" y="82"/>
                    </a:moveTo>
                    <a:lnTo>
                      <a:pt x="243" y="0"/>
                    </a:lnTo>
                    <a:lnTo>
                      <a:pt x="0" y="51"/>
                    </a:lnTo>
                    <a:lnTo>
                      <a:pt x="246" y="82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10" name="Freeform 1238"/>
              <p:cNvSpPr>
                <a:spLocks/>
              </p:cNvSpPr>
              <p:nvPr/>
            </p:nvSpPr>
            <p:spPr bwMode="auto">
              <a:xfrm>
                <a:off x="2734" y="1725"/>
                <a:ext cx="25" cy="92"/>
              </a:xfrm>
              <a:custGeom>
                <a:avLst/>
                <a:gdLst>
                  <a:gd name="T0" fmla="*/ 0 w 102"/>
                  <a:gd name="T1" fmla="*/ 382 h 382"/>
                  <a:gd name="T2" fmla="*/ 102 w 102"/>
                  <a:gd name="T3" fmla="*/ 0 h 382"/>
                  <a:gd name="T4" fmla="*/ 20 w 102"/>
                  <a:gd name="T5" fmla="*/ 84 h 3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2" h="382">
                    <a:moveTo>
                      <a:pt x="0" y="382"/>
                    </a:moveTo>
                    <a:lnTo>
                      <a:pt x="102" y="0"/>
                    </a:lnTo>
                    <a:lnTo>
                      <a:pt x="20" y="84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11" name="Freeform 1239"/>
              <p:cNvSpPr>
                <a:spLocks/>
              </p:cNvSpPr>
              <p:nvPr/>
            </p:nvSpPr>
            <p:spPr bwMode="auto">
              <a:xfrm>
                <a:off x="2756" y="1725"/>
                <a:ext cx="51" cy="92"/>
              </a:xfrm>
              <a:custGeom>
                <a:avLst/>
                <a:gdLst>
                  <a:gd name="T0" fmla="*/ 0 w 207"/>
                  <a:gd name="T1" fmla="*/ 382 h 382"/>
                  <a:gd name="T2" fmla="*/ 60 w 207"/>
                  <a:gd name="T3" fmla="*/ 382 h 382"/>
                  <a:gd name="T4" fmla="*/ 71 w 207"/>
                  <a:gd name="T5" fmla="*/ 380 h 382"/>
                  <a:gd name="T6" fmla="*/ 84 w 207"/>
                  <a:gd name="T7" fmla="*/ 376 h 382"/>
                  <a:gd name="T8" fmla="*/ 96 w 207"/>
                  <a:gd name="T9" fmla="*/ 367 h 382"/>
                  <a:gd name="T10" fmla="*/ 108 w 207"/>
                  <a:gd name="T11" fmla="*/ 357 h 382"/>
                  <a:gd name="T12" fmla="*/ 119 w 207"/>
                  <a:gd name="T13" fmla="*/ 344 h 382"/>
                  <a:gd name="T14" fmla="*/ 129 w 207"/>
                  <a:gd name="T15" fmla="*/ 330 h 382"/>
                  <a:gd name="T16" fmla="*/ 136 w 207"/>
                  <a:gd name="T17" fmla="*/ 314 h 382"/>
                  <a:gd name="T18" fmla="*/ 142 w 207"/>
                  <a:gd name="T19" fmla="*/ 297 h 382"/>
                  <a:gd name="T20" fmla="*/ 153 w 207"/>
                  <a:gd name="T21" fmla="*/ 255 h 382"/>
                  <a:gd name="T22" fmla="*/ 157 w 207"/>
                  <a:gd name="T23" fmla="*/ 239 h 382"/>
                  <a:gd name="T24" fmla="*/ 158 w 207"/>
                  <a:gd name="T25" fmla="*/ 223 h 382"/>
                  <a:gd name="T26" fmla="*/ 156 w 207"/>
                  <a:gd name="T27" fmla="*/ 208 h 382"/>
                  <a:gd name="T28" fmla="*/ 151 w 207"/>
                  <a:gd name="T29" fmla="*/ 195 h 382"/>
                  <a:gd name="T30" fmla="*/ 146 w 207"/>
                  <a:gd name="T31" fmla="*/ 184 h 382"/>
                  <a:gd name="T32" fmla="*/ 137 w 207"/>
                  <a:gd name="T33" fmla="*/ 176 h 382"/>
                  <a:gd name="T34" fmla="*/ 128 w 207"/>
                  <a:gd name="T35" fmla="*/ 172 h 382"/>
                  <a:gd name="T36" fmla="*/ 116 w 207"/>
                  <a:gd name="T37" fmla="*/ 169 h 382"/>
                  <a:gd name="T38" fmla="*/ 57 w 207"/>
                  <a:gd name="T39" fmla="*/ 169 h 382"/>
                  <a:gd name="T40" fmla="*/ 102 w 207"/>
                  <a:gd name="T41" fmla="*/ 0 h 382"/>
                  <a:gd name="T42" fmla="*/ 207 w 207"/>
                  <a:gd name="T43" fmla="*/ 0 h 3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7" h="382">
                    <a:moveTo>
                      <a:pt x="0" y="382"/>
                    </a:moveTo>
                    <a:lnTo>
                      <a:pt x="60" y="382"/>
                    </a:lnTo>
                    <a:lnTo>
                      <a:pt x="71" y="380"/>
                    </a:lnTo>
                    <a:lnTo>
                      <a:pt x="84" y="376"/>
                    </a:lnTo>
                    <a:lnTo>
                      <a:pt x="96" y="367"/>
                    </a:lnTo>
                    <a:lnTo>
                      <a:pt x="108" y="357"/>
                    </a:lnTo>
                    <a:lnTo>
                      <a:pt x="119" y="344"/>
                    </a:lnTo>
                    <a:lnTo>
                      <a:pt x="129" y="330"/>
                    </a:lnTo>
                    <a:lnTo>
                      <a:pt x="136" y="314"/>
                    </a:lnTo>
                    <a:lnTo>
                      <a:pt x="142" y="297"/>
                    </a:lnTo>
                    <a:lnTo>
                      <a:pt x="153" y="255"/>
                    </a:lnTo>
                    <a:lnTo>
                      <a:pt x="157" y="239"/>
                    </a:lnTo>
                    <a:lnTo>
                      <a:pt x="158" y="223"/>
                    </a:lnTo>
                    <a:lnTo>
                      <a:pt x="156" y="208"/>
                    </a:lnTo>
                    <a:lnTo>
                      <a:pt x="151" y="195"/>
                    </a:lnTo>
                    <a:lnTo>
                      <a:pt x="146" y="184"/>
                    </a:lnTo>
                    <a:lnTo>
                      <a:pt x="137" y="176"/>
                    </a:lnTo>
                    <a:lnTo>
                      <a:pt x="128" y="172"/>
                    </a:lnTo>
                    <a:lnTo>
                      <a:pt x="116" y="169"/>
                    </a:lnTo>
                    <a:lnTo>
                      <a:pt x="57" y="169"/>
                    </a:lnTo>
                    <a:lnTo>
                      <a:pt x="102" y="0"/>
                    </a:lnTo>
                    <a:lnTo>
                      <a:pt x="207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12" name="Freeform 1240"/>
              <p:cNvSpPr>
                <a:spLocks/>
              </p:cNvSpPr>
              <p:nvPr/>
            </p:nvSpPr>
            <p:spPr bwMode="auto">
              <a:xfrm>
                <a:off x="2828" y="1725"/>
                <a:ext cx="22" cy="31"/>
              </a:xfrm>
              <a:custGeom>
                <a:avLst/>
                <a:gdLst>
                  <a:gd name="T0" fmla="*/ 91 w 95"/>
                  <a:gd name="T1" fmla="*/ 64 h 127"/>
                  <a:gd name="T2" fmla="*/ 95 w 95"/>
                  <a:gd name="T3" fmla="*/ 49 h 127"/>
                  <a:gd name="T4" fmla="*/ 95 w 95"/>
                  <a:gd name="T5" fmla="*/ 36 h 127"/>
                  <a:gd name="T6" fmla="*/ 92 w 95"/>
                  <a:gd name="T7" fmla="*/ 24 h 127"/>
                  <a:gd name="T8" fmla="*/ 88 w 95"/>
                  <a:gd name="T9" fmla="*/ 14 h 127"/>
                  <a:gd name="T10" fmla="*/ 82 w 95"/>
                  <a:gd name="T11" fmla="*/ 7 h 127"/>
                  <a:gd name="T12" fmla="*/ 73 w 95"/>
                  <a:gd name="T13" fmla="*/ 1 h 127"/>
                  <a:gd name="T14" fmla="*/ 64 w 95"/>
                  <a:gd name="T15" fmla="*/ 0 h 127"/>
                  <a:gd name="T16" fmla="*/ 54 w 95"/>
                  <a:gd name="T17" fmla="*/ 1 h 127"/>
                  <a:gd name="T18" fmla="*/ 43 w 95"/>
                  <a:gd name="T19" fmla="*/ 7 h 127"/>
                  <a:gd name="T20" fmla="*/ 33 w 95"/>
                  <a:gd name="T21" fmla="*/ 14 h 127"/>
                  <a:gd name="T22" fmla="*/ 23 w 95"/>
                  <a:gd name="T23" fmla="*/ 24 h 127"/>
                  <a:gd name="T24" fmla="*/ 15 w 95"/>
                  <a:gd name="T25" fmla="*/ 36 h 127"/>
                  <a:gd name="T26" fmla="*/ 7 w 95"/>
                  <a:gd name="T27" fmla="*/ 49 h 127"/>
                  <a:gd name="T28" fmla="*/ 2 w 95"/>
                  <a:gd name="T29" fmla="*/ 64 h 127"/>
                  <a:gd name="T30" fmla="*/ 0 w 95"/>
                  <a:gd name="T31" fmla="*/ 78 h 127"/>
                  <a:gd name="T32" fmla="*/ 0 w 95"/>
                  <a:gd name="T33" fmla="*/ 92 h 127"/>
                  <a:gd name="T34" fmla="*/ 2 w 95"/>
                  <a:gd name="T35" fmla="*/ 103 h 127"/>
                  <a:gd name="T36" fmla="*/ 6 w 95"/>
                  <a:gd name="T37" fmla="*/ 113 h 127"/>
                  <a:gd name="T38" fmla="*/ 13 w 95"/>
                  <a:gd name="T39" fmla="*/ 120 h 127"/>
                  <a:gd name="T40" fmla="*/ 20 w 95"/>
                  <a:gd name="T41" fmla="*/ 126 h 127"/>
                  <a:gd name="T42" fmla="*/ 30 w 95"/>
                  <a:gd name="T43" fmla="*/ 127 h 127"/>
                  <a:gd name="T44" fmla="*/ 40 w 95"/>
                  <a:gd name="T45" fmla="*/ 126 h 127"/>
                  <a:gd name="T46" fmla="*/ 51 w 95"/>
                  <a:gd name="T47" fmla="*/ 120 h 127"/>
                  <a:gd name="T48" fmla="*/ 62 w 95"/>
                  <a:gd name="T49" fmla="*/ 113 h 127"/>
                  <a:gd name="T50" fmla="*/ 71 w 95"/>
                  <a:gd name="T51" fmla="*/ 103 h 127"/>
                  <a:gd name="T52" fmla="*/ 80 w 95"/>
                  <a:gd name="T53" fmla="*/ 92 h 127"/>
                  <a:gd name="T54" fmla="*/ 87 w 95"/>
                  <a:gd name="T55" fmla="*/ 78 h 127"/>
                  <a:gd name="T56" fmla="*/ 91 w 95"/>
                  <a:gd name="T57" fmla="*/ 64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95" h="127">
                    <a:moveTo>
                      <a:pt x="91" y="64"/>
                    </a:moveTo>
                    <a:lnTo>
                      <a:pt x="95" y="49"/>
                    </a:lnTo>
                    <a:lnTo>
                      <a:pt x="95" y="36"/>
                    </a:lnTo>
                    <a:lnTo>
                      <a:pt x="92" y="24"/>
                    </a:lnTo>
                    <a:lnTo>
                      <a:pt x="88" y="14"/>
                    </a:lnTo>
                    <a:lnTo>
                      <a:pt x="82" y="7"/>
                    </a:lnTo>
                    <a:lnTo>
                      <a:pt x="73" y="1"/>
                    </a:lnTo>
                    <a:lnTo>
                      <a:pt x="64" y="0"/>
                    </a:lnTo>
                    <a:lnTo>
                      <a:pt x="54" y="1"/>
                    </a:lnTo>
                    <a:lnTo>
                      <a:pt x="43" y="7"/>
                    </a:lnTo>
                    <a:lnTo>
                      <a:pt x="33" y="14"/>
                    </a:lnTo>
                    <a:lnTo>
                      <a:pt x="23" y="24"/>
                    </a:lnTo>
                    <a:lnTo>
                      <a:pt x="15" y="36"/>
                    </a:lnTo>
                    <a:lnTo>
                      <a:pt x="7" y="49"/>
                    </a:lnTo>
                    <a:lnTo>
                      <a:pt x="2" y="64"/>
                    </a:lnTo>
                    <a:lnTo>
                      <a:pt x="0" y="78"/>
                    </a:lnTo>
                    <a:lnTo>
                      <a:pt x="0" y="92"/>
                    </a:lnTo>
                    <a:lnTo>
                      <a:pt x="2" y="103"/>
                    </a:lnTo>
                    <a:lnTo>
                      <a:pt x="6" y="113"/>
                    </a:lnTo>
                    <a:lnTo>
                      <a:pt x="13" y="120"/>
                    </a:lnTo>
                    <a:lnTo>
                      <a:pt x="20" y="126"/>
                    </a:lnTo>
                    <a:lnTo>
                      <a:pt x="30" y="127"/>
                    </a:lnTo>
                    <a:lnTo>
                      <a:pt x="40" y="126"/>
                    </a:lnTo>
                    <a:lnTo>
                      <a:pt x="51" y="120"/>
                    </a:lnTo>
                    <a:lnTo>
                      <a:pt x="62" y="113"/>
                    </a:lnTo>
                    <a:lnTo>
                      <a:pt x="71" y="103"/>
                    </a:lnTo>
                    <a:lnTo>
                      <a:pt x="80" y="92"/>
                    </a:lnTo>
                    <a:lnTo>
                      <a:pt x="87" y="78"/>
                    </a:lnTo>
                    <a:lnTo>
                      <a:pt x="91" y="64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13" name="Line 1241"/>
              <p:cNvSpPr>
                <a:spLocks noChangeShapeType="1"/>
              </p:cNvSpPr>
              <p:nvPr/>
            </p:nvSpPr>
            <p:spPr bwMode="auto">
              <a:xfrm>
                <a:off x="2775" y="1691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14" name="Line 1242"/>
              <p:cNvSpPr>
                <a:spLocks noChangeShapeType="1"/>
              </p:cNvSpPr>
              <p:nvPr/>
            </p:nvSpPr>
            <p:spPr bwMode="auto">
              <a:xfrm>
                <a:off x="2810" y="1331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15" name="Line 1243"/>
              <p:cNvSpPr>
                <a:spLocks noChangeShapeType="1"/>
              </p:cNvSpPr>
              <p:nvPr/>
            </p:nvSpPr>
            <p:spPr bwMode="auto">
              <a:xfrm>
                <a:off x="2892" y="1025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16" name="Line 1244"/>
              <p:cNvSpPr>
                <a:spLocks noChangeShapeType="1"/>
              </p:cNvSpPr>
              <p:nvPr/>
            </p:nvSpPr>
            <p:spPr bwMode="auto">
              <a:xfrm>
                <a:off x="2892" y="1485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17" name="Line 1245"/>
              <p:cNvSpPr>
                <a:spLocks noChangeShapeType="1"/>
              </p:cNvSpPr>
              <p:nvPr/>
            </p:nvSpPr>
            <p:spPr bwMode="auto">
              <a:xfrm>
                <a:off x="2974" y="718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18" name="Line 1246"/>
              <p:cNvSpPr>
                <a:spLocks noChangeShapeType="1"/>
              </p:cNvSpPr>
              <p:nvPr/>
            </p:nvSpPr>
            <p:spPr bwMode="auto">
              <a:xfrm flipH="1" flipV="1">
                <a:off x="2456" y="1055"/>
                <a:ext cx="235" cy="6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19" name="Line 1247"/>
              <p:cNvSpPr>
                <a:spLocks noChangeShapeType="1"/>
              </p:cNvSpPr>
              <p:nvPr/>
            </p:nvSpPr>
            <p:spPr bwMode="auto">
              <a:xfrm flipH="1" flipV="1">
                <a:off x="2529" y="781"/>
                <a:ext cx="235" cy="6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20" name="Line 1248"/>
              <p:cNvSpPr>
                <a:spLocks noChangeShapeType="1"/>
              </p:cNvSpPr>
              <p:nvPr/>
            </p:nvSpPr>
            <p:spPr bwMode="auto">
              <a:xfrm flipV="1">
                <a:off x="2509" y="847"/>
                <a:ext cx="42" cy="16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21" name="Freeform 1249"/>
              <p:cNvSpPr>
                <a:spLocks/>
              </p:cNvSpPr>
              <p:nvPr/>
            </p:nvSpPr>
            <p:spPr bwMode="auto">
              <a:xfrm>
                <a:off x="2493" y="1004"/>
                <a:ext cx="26" cy="62"/>
              </a:xfrm>
              <a:custGeom>
                <a:avLst/>
                <a:gdLst>
                  <a:gd name="T0" fmla="*/ 24 w 103"/>
                  <a:gd name="T1" fmla="*/ 0 h 247"/>
                  <a:gd name="T2" fmla="*/ 103 w 103"/>
                  <a:gd name="T3" fmla="*/ 22 h 247"/>
                  <a:gd name="T4" fmla="*/ 0 w 103"/>
                  <a:gd name="T5" fmla="*/ 247 h 247"/>
                  <a:gd name="T6" fmla="*/ 24 w 103"/>
                  <a:gd name="T7" fmla="*/ 0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3" h="247">
                    <a:moveTo>
                      <a:pt x="24" y="0"/>
                    </a:moveTo>
                    <a:lnTo>
                      <a:pt x="103" y="22"/>
                    </a:lnTo>
                    <a:lnTo>
                      <a:pt x="0" y="247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22" name="Freeform 1250"/>
              <p:cNvSpPr>
                <a:spLocks/>
              </p:cNvSpPr>
              <p:nvPr/>
            </p:nvSpPr>
            <p:spPr bwMode="auto">
              <a:xfrm>
                <a:off x="2493" y="1004"/>
                <a:ext cx="26" cy="62"/>
              </a:xfrm>
              <a:custGeom>
                <a:avLst/>
                <a:gdLst>
                  <a:gd name="T0" fmla="*/ 24 w 103"/>
                  <a:gd name="T1" fmla="*/ 0 h 247"/>
                  <a:gd name="T2" fmla="*/ 103 w 103"/>
                  <a:gd name="T3" fmla="*/ 22 h 247"/>
                  <a:gd name="T4" fmla="*/ 0 w 103"/>
                  <a:gd name="T5" fmla="*/ 247 h 247"/>
                  <a:gd name="T6" fmla="*/ 24 w 103"/>
                  <a:gd name="T7" fmla="*/ 0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3" h="247">
                    <a:moveTo>
                      <a:pt x="24" y="0"/>
                    </a:moveTo>
                    <a:lnTo>
                      <a:pt x="103" y="22"/>
                    </a:lnTo>
                    <a:lnTo>
                      <a:pt x="0" y="247"/>
                    </a:lnTo>
                    <a:lnTo>
                      <a:pt x="24" y="0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23" name="Freeform 1251"/>
              <p:cNvSpPr>
                <a:spLocks/>
              </p:cNvSpPr>
              <p:nvPr/>
            </p:nvSpPr>
            <p:spPr bwMode="auto">
              <a:xfrm>
                <a:off x="2543" y="791"/>
                <a:ext cx="24" cy="60"/>
              </a:xfrm>
              <a:custGeom>
                <a:avLst/>
                <a:gdLst>
                  <a:gd name="T0" fmla="*/ 0 w 102"/>
                  <a:gd name="T1" fmla="*/ 226 h 247"/>
                  <a:gd name="T2" fmla="*/ 78 w 102"/>
                  <a:gd name="T3" fmla="*/ 247 h 247"/>
                  <a:gd name="T4" fmla="*/ 102 w 102"/>
                  <a:gd name="T5" fmla="*/ 0 h 247"/>
                  <a:gd name="T6" fmla="*/ 0 w 102"/>
                  <a:gd name="T7" fmla="*/ 226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2" h="247">
                    <a:moveTo>
                      <a:pt x="0" y="226"/>
                    </a:moveTo>
                    <a:lnTo>
                      <a:pt x="78" y="247"/>
                    </a:lnTo>
                    <a:lnTo>
                      <a:pt x="102" y="0"/>
                    </a:lnTo>
                    <a:lnTo>
                      <a:pt x="0" y="226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24" name="Freeform 1252"/>
              <p:cNvSpPr>
                <a:spLocks/>
              </p:cNvSpPr>
              <p:nvPr/>
            </p:nvSpPr>
            <p:spPr bwMode="auto">
              <a:xfrm>
                <a:off x="2543" y="791"/>
                <a:ext cx="24" cy="60"/>
              </a:xfrm>
              <a:custGeom>
                <a:avLst/>
                <a:gdLst>
                  <a:gd name="T0" fmla="*/ 0 w 102"/>
                  <a:gd name="T1" fmla="*/ 226 h 247"/>
                  <a:gd name="T2" fmla="*/ 78 w 102"/>
                  <a:gd name="T3" fmla="*/ 247 h 247"/>
                  <a:gd name="T4" fmla="*/ 102 w 102"/>
                  <a:gd name="T5" fmla="*/ 0 h 247"/>
                  <a:gd name="T6" fmla="*/ 0 w 102"/>
                  <a:gd name="T7" fmla="*/ 226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2" h="247">
                    <a:moveTo>
                      <a:pt x="0" y="226"/>
                    </a:moveTo>
                    <a:lnTo>
                      <a:pt x="78" y="247"/>
                    </a:lnTo>
                    <a:lnTo>
                      <a:pt x="102" y="0"/>
                    </a:lnTo>
                    <a:lnTo>
                      <a:pt x="0" y="226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25" name="Freeform 1253"/>
              <p:cNvSpPr>
                <a:spLocks/>
              </p:cNvSpPr>
              <p:nvPr/>
            </p:nvSpPr>
            <p:spPr bwMode="auto">
              <a:xfrm>
                <a:off x="2410" y="934"/>
                <a:ext cx="89" cy="70"/>
              </a:xfrm>
              <a:custGeom>
                <a:avLst/>
                <a:gdLst>
                  <a:gd name="T0" fmla="*/ 319 w 365"/>
                  <a:gd name="T1" fmla="*/ 284 h 284"/>
                  <a:gd name="T2" fmla="*/ 0 w 365"/>
                  <a:gd name="T3" fmla="*/ 0 h 284"/>
                  <a:gd name="T4" fmla="*/ 365 w 365"/>
                  <a:gd name="T5" fmla="*/ 112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5" h="284">
                    <a:moveTo>
                      <a:pt x="319" y="284"/>
                    </a:moveTo>
                    <a:lnTo>
                      <a:pt x="0" y="0"/>
                    </a:lnTo>
                    <a:lnTo>
                      <a:pt x="365" y="11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26" name="Line 1254"/>
              <p:cNvSpPr>
                <a:spLocks noChangeShapeType="1"/>
              </p:cNvSpPr>
              <p:nvPr/>
            </p:nvSpPr>
            <p:spPr bwMode="auto">
              <a:xfrm flipH="1">
                <a:off x="2466" y="955"/>
                <a:ext cx="9" cy="2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27" name="Line 1255"/>
              <p:cNvSpPr>
                <a:spLocks noChangeShapeType="1"/>
              </p:cNvSpPr>
              <p:nvPr/>
            </p:nvSpPr>
            <p:spPr bwMode="auto">
              <a:xfrm flipH="1" flipV="1">
                <a:off x="2429" y="864"/>
                <a:ext cx="76" cy="7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28" name="Freeform 1256"/>
              <p:cNvSpPr>
                <a:spLocks/>
              </p:cNvSpPr>
              <p:nvPr/>
            </p:nvSpPr>
            <p:spPr bwMode="auto">
              <a:xfrm>
                <a:off x="2439" y="830"/>
                <a:ext cx="10" cy="21"/>
              </a:xfrm>
              <a:custGeom>
                <a:avLst/>
                <a:gdLst>
                  <a:gd name="T0" fmla="*/ 1 w 42"/>
                  <a:gd name="T1" fmla="*/ 0 h 90"/>
                  <a:gd name="T2" fmla="*/ 0 w 42"/>
                  <a:gd name="T3" fmla="*/ 11 h 90"/>
                  <a:gd name="T4" fmla="*/ 1 w 42"/>
                  <a:gd name="T5" fmla="*/ 24 h 90"/>
                  <a:gd name="T6" fmla="*/ 4 w 42"/>
                  <a:gd name="T7" fmla="*/ 38 h 90"/>
                  <a:gd name="T8" fmla="*/ 10 w 42"/>
                  <a:gd name="T9" fmla="*/ 52 h 90"/>
                  <a:gd name="T10" fmla="*/ 19 w 42"/>
                  <a:gd name="T11" fmla="*/ 66 h 90"/>
                  <a:gd name="T12" fmla="*/ 30 w 42"/>
                  <a:gd name="T13" fmla="*/ 78 h 90"/>
                  <a:gd name="T14" fmla="*/ 42 w 42"/>
                  <a:gd name="T15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90">
                    <a:moveTo>
                      <a:pt x="1" y="0"/>
                    </a:moveTo>
                    <a:lnTo>
                      <a:pt x="0" y="11"/>
                    </a:lnTo>
                    <a:lnTo>
                      <a:pt x="1" y="24"/>
                    </a:lnTo>
                    <a:lnTo>
                      <a:pt x="4" y="38"/>
                    </a:lnTo>
                    <a:lnTo>
                      <a:pt x="10" y="52"/>
                    </a:lnTo>
                    <a:lnTo>
                      <a:pt x="19" y="66"/>
                    </a:lnTo>
                    <a:lnTo>
                      <a:pt x="30" y="78"/>
                    </a:lnTo>
                    <a:lnTo>
                      <a:pt x="42" y="9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29" name="Freeform 1257"/>
              <p:cNvSpPr>
                <a:spLocks/>
              </p:cNvSpPr>
              <p:nvPr/>
            </p:nvSpPr>
            <p:spPr bwMode="auto">
              <a:xfrm>
                <a:off x="2439" y="824"/>
                <a:ext cx="31" cy="10"/>
              </a:xfrm>
              <a:custGeom>
                <a:avLst/>
                <a:gdLst>
                  <a:gd name="T0" fmla="*/ 130 w 130"/>
                  <a:gd name="T1" fmla="*/ 47 h 47"/>
                  <a:gd name="T2" fmla="*/ 117 w 130"/>
                  <a:gd name="T3" fmla="*/ 34 h 47"/>
                  <a:gd name="T4" fmla="*/ 104 w 130"/>
                  <a:gd name="T5" fmla="*/ 22 h 47"/>
                  <a:gd name="T6" fmla="*/ 89 w 130"/>
                  <a:gd name="T7" fmla="*/ 14 h 47"/>
                  <a:gd name="T8" fmla="*/ 74 w 130"/>
                  <a:gd name="T9" fmla="*/ 6 h 47"/>
                  <a:gd name="T10" fmla="*/ 59 w 130"/>
                  <a:gd name="T11" fmla="*/ 2 h 47"/>
                  <a:gd name="T12" fmla="*/ 45 w 130"/>
                  <a:gd name="T13" fmla="*/ 0 h 47"/>
                  <a:gd name="T14" fmla="*/ 33 w 130"/>
                  <a:gd name="T15" fmla="*/ 0 h 47"/>
                  <a:gd name="T16" fmla="*/ 21 w 130"/>
                  <a:gd name="T17" fmla="*/ 3 h 47"/>
                  <a:gd name="T18" fmla="*/ 11 w 130"/>
                  <a:gd name="T19" fmla="*/ 9 h 47"/>
                  <a:gd name="T20" fmla="*/ 4 w 130"/>
                  <a:gd name="T21" fmla="*/ 18 h 47"/>
                  <a:gd name="T22" fmla="*/ 0 w 130"/>
                  <a:gd name="T23" fmla="*/ 2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0" h="47">
                    <a:moveTo>
                      <a:pt x="130" y="47"/>
                    </a:moveTo>
                    <a:lnTo>
                      <a:pt x="117" y="34"/>
                    </a:lnTo>
                    <a:lnTo>
                      <a:pt x="104" y="22"/>
                    </a:lnTo>
                    <a:lnTo>
                      <a:pt x="89" y="14"/>
                    </a:lnTo>
                    <a:lnTo>
                      <a:pt x="74" y="6"/>
                    </a:lnTo>
                    <a:lnTo>
                      <a:pt x="59" y="2"/>
                    </a:lnTo>
                    <a:lnTo>
                      <a:pt x="45" y="0"/>
                    </a:lnTo>
                    <a:lnTo>
                      <a:pt x="33" y="0"/>
                    </a:lnTo>
                    <a:lnTo>
                      <a:pt x="21" y="3"/>
                    </a:lnTo>
                    <a:lnTo>
                      <a:pt x="11" y="9"/>
                    </a:lnTo>
                    <a:lnTo>
                      <a:pt x="4" y="18"/>
                    </a:lnTo>
                    <a:lnTo>
                      <a:pt x="0" y="28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30" name="Freeform 1258"/>
              <p:cNvSpPr>
                <a:spLocks/>
              </p:cNvSpPr>
              <p:nvPr/>
            </p:nvSpPr>
            <p:spPr bwMode="auto">
              <a:xfrm>
                <a:off x="2470" y="834"/>
                <a:ext cx="56" cy="58"/>
              </a:xfrm>
              <a:custGeom>
                <a:avLst/>
                <a:gdLst>
                  <a:gd name="T0" fmla="*/ 0 w 227"/>
                  <a:gd name="T1" fmla="*/ 0 h 236"/>
                  <a:gd name="T2" fmla="*/ 198 w 227"/>
                  <a:gd name="T3" fmla="*/ 236 h 236"/>
                  <a:gd name="T4" fmla="*/ 227 w 227"/>
                  <a:gd name="T5" fmla="*/ 121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7" h="236">
                    <a:moveTo>
                      <a:pt x="0" y="0"/>
                    </a:moveTo>
                    <a:lnTo>
                      <a:pt x="198" y="236"/>
                    </a:lnTo>
                    <a:lnTo>
                      <a:pt x="227" y="12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31" name="Line 1259"/>
              <p:cNvSpPr>
                <a:spLocks noChangeShapeType="1"/>
              </p:cNvSpPr>
              <p:nvPr/>
            </p:nvSpPr>
            <p:spPr bwMode="auto">
              <a:xfrm>
                <a:off x="2691" y="1118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32" name="Line 1260"/>
              <p:cNvSpPr>
                <a:spLocks noChangeShapeType="1"/>
              </p:cNvSpPr>
              <p:nvPr/>
            </p:nvSpPr>
            <p:spPr bwMode="auto">
              <a:xfrm>
                <a:off x="2764" y="844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33" name="Line 1261"/>
              <p:cNvSpPr>
                <a:spLocks noChangeShapeType="1"/>
              </p:cNvSpPr>
              <p:nvPr/>
            </p:nvSpPr>
            <p:spPr bwMode="auto">
              <a:xfrm>
                <a:off x="2567" y="791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34" name="Line 1262"/>
              <p:cNvSpPr>
                <a:spLocks noChangeShapeType="1"/>
              </p:cNvSpPr>
              <p:nvPr/>
            </p:nvSpPr>
            <p:spPr bwMode="auto">
              <a:xfrm>
                <a:off x="2751" y="2731"/>
                <a:ext cx="28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35" name="Line 1263"/>
              <p:cNvSpPr>
                <a:spLocks noChangeShapeType="1"/>
              </p:cNvSpPr>
              <p:nvPr/>
            </p:nvSpPr>
            <p:spPr bwMode="auto">
              <a:xfrm flipV="1">
                <a:off x="2892" y="2595"/>
                <a:ext cx="0" cy="27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36" name="Line 1264"/>
              <p:cNvSpPr>
                <a:spLocks noChangeShapeType="1"/>
              </p:cNvSpPr>
              <p:nvPr/>
            </p:nvSpPr>
            <p:spPr bwMode="auto">
              <a:xfrm>
                <a:off x="2510" y="1877"/>
                <a:ext cx="15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37" name="Line 1265"/>
              <p:cNvSpPr>
                <a:spLocks noChangeShapeType="1"/>
              </p:cNvSpPr>
              <p:nvPr/>
            </p:nvSpPr>
            <p:spPr bwMode="auto">
              <a:xfrm>
                <a:off x="2696" y="1877"/>
                <a:ext cx="28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38" name="Line 1266"/>
              <p:cNvSpPr>
                <a:spLocks noChangeShapeType="1"/>
              </p:cNvSpPr>
              <p:nvPr/>
            </p:nvSpPr>
            <p:spPr bwMode="auto">
              <a:xfrm>
                <a:off x="2759" y="1877"/>
                <a:ext cx="285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39" name="Line 1267"/>
              <p:cNvSpPr>
                <a:spLocks noChangeShapeType="1"/>
              </p:cNvSpPr>
              <p:nvPr/>
            </p:nvSpPr>
            <p:spPr bwMode="auto">
              <a:xfrm>
                <a:off x="3080" y="1877"/>
                <a:ext cx="2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40" name="Line 1268"/>
              <p:cNvSpPr>
                <a:spLocks noChangeShapeType="1"/>
              </p:cNvSpPr>
              <p:nvPr/>
            </p:nvSpPr>
            <p:spPr bwMode="auto">
              <a:xfrm>
                <a:off x="3143" y="1877"/>
                <a:ext cx="15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41" name="Line 1269"/>
              <p:cNvSpPr>
                <a:spLocks noChangeShapeType="1"/>
              </p:cNvSpPr>
              <p:nvPr/>
            </p:nvSpPr>
            <p:spPr bwMode="auto">
              <a:xfrm>
                <a:off x="2741" y="740"/>
                <a:ext cx="415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43" name="Line 1271"/>
              <p:cNvSpPr>
                <a:spLocks noChangeShapeType="1"/>
              </p:cNvSpPr>
              <p:nvPr/>
            </p:nvSpPr>
            <p:spPr bwMode="auto">
              <a:xfrm flipH="1">
                <a:off x="2741" y="3014"/>
                <a:ext cx="415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44" name="Line 1272"/>
              <p:cNvSpPr>
                <a:spLocks noChangeShapeType="1"/>
              </p:cNvSpPr>
              <p:nvPr/>
            </p:nvSpPr>
            <p:spPr bwMode="auto">
              <a:xfrm flipV="1">
                <a:off x="2608" y="1025"/>
                <a:ext cx="0" cy="1706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45" name="Line 1273"/>
              <p:cNvSpPr>
                <a:spLocks noChangeShapeType="1"/>
              </p:cNvSpPr>
              <p:nvPr/>
            </p:nvSpPr>
            <p:spPr bwMode="auto">
              <a:xfrm>
                <a:off x="3119" y="1166"/>
                <a:ext cx="0" cy="285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46" name="Line 1274"/>
              <p:cNvSpPr>
                <a:spLocks noChangeShapeType="1"/>
              </p:cNvSpPr>
              <p:nvPr/>
            </p:nvSpPr>
            <p:spPr bwMode="auto">
              <a:xfrm>
                <a:off x="2722" y="760"/>
                <a:ext cx="0" cy="242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47" name="Line 1275"/>
              <p:cNvSpPr>
                <a:spLocks noChangeShapeType="1"/>
              </p:cNvSpPr>
              <p:nvPr/>
            </p:nvSpPr>
            <p:spPr bwMode="auto">
              <a:xfrm>
                <a:off x="2628" y="1309"/>
                <a:ext cx="47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48" name="Line 1276"/>
              <p:cNvSpPr>
                <a:spLocks noChangeShapeType="1"/>
              </p:cNvSpPr>
              <p:nvPr/>
            </p:nvSpPr>
            <p:spPr bwMode="auto">
              <a:xfrm>
                <a:off x="2628" y="2446"/>
                <a:ext cx="471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49" name="Line 1277"/>
              <p:cNvSpPr>
                <a:spLocks noChangeShapeType="1"/>
              </p:cNvSpPr>
              <p:nvPr/>
            </p:nvSpPr>
            <p:spPr bwMode="auto">
              <a:xfrm>
                <a:off x="2608" y="1025"/>
                <a:ext cx="107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50" name="Line 1278"/>
              <p:cNvSpPr>
                <a:spLocks noChangeShapeType="1"/>
              </p:cNvSpPr>
              <p:nvPr/>
            </p:nvSpPr>
            <p:spPr bwMode="auto">
              <a:xfrm>
                <a:off x="2608" y="2731"/>
                <a:ext cx="114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51" name="Line 1279"/>
              <p:cNvSpPr>
                <a:spLocks noChangeShapeType="1"/>
              </p:cNvSpPr>
              <p:nvPr/>
            </p:nvSpPr>
            <p:spPr bwMode="auto">
              <a:xfrm>
                <a:off x="3119" y="1166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52" name="Line 1280"/>
              <p:cNvSpPr>
                <a:spLocks noChangeShapeType="1"/>
              </p:cNvSpPr>
              <p:nvPr/>
            </p:nvSpPr>
            <p:spPr bwMode="auto">
              <a:xfrm flipH="1">
                <a:off x="3030" y="1166"/>
                <a:ext cx="89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53" name="Line 1281"/>
              <p:cNvSpPr>
                <a:spLocks noChangeShapeType="1"/>
              </p:cNvSpPr>
              <p:nvPr/>
            </p:nvSpPr>
            <p:spPr bwMode="auto">
              <a:xfrm>
                <a:off x="3119" y="2588"/>
                <a:ext cx="56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54" name="Line 1282"/>
              <p:cNvSpPr>
                <a:spLocks noChangeShapeType="1"/>
              </p:cNvSpPr>
              <p:nvPr/>
            </p:nvSpPr>
            <p:spPr bwMode="auto">
              <a:xfrm>
                <a:off x="2722" y="2731"/>
                <a:ext cx="0" cy="26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55" name="Line 1283"/>
              <p:cNvSpPr>
                <a:spLocks noChangeShapeType="1"/>
              </p:cNvSpPr>
              <p:nvPr/>
            </p:nvSpPr>
            <p:spPr bwMode="auto">
              <a:xfrm flipH="1" flipV="1">
                <a:off x="3032" y="1062"/>
                <a:ext cx="114" cy="3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56" name="Line 1284"/>
              <p:cNvSpPr>
                <a:spLocks noChangeShapeType="1"/>
              </p:cNvSpPr>
              <p:nvPr/>
            </p:nvSpPr>
            <p:spPr bwMode="auto">
              <a:xfrm flipH="1" flipV="1">
                <a:off x="2995" y="1052"/>
                <a:ext cx="17" cy="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57" name="Line 1285"/>
              <p:cNvSpPr>
                <a:spLocks noChangeShapeType="1"/>
              </p:cNvSpPr>
              <p:nvPr/>
            </p:nvSpPr>
            <p:spPr bwMode="auto">
              <a:xfrm flipH="1" flipV="1">
                <a:off x="2809" y="1002"/>
                <a:ext cx="165" cy="4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58" name="Line 1286"/>
              <p:cNvSpPr>
                <a:spLocks noChangeShapeType="1"/>
              </p:cNvSpPr>
              <p:nvPr/>
            </p:nvSpPr>
            <p:spPr bwMode="auto">
              <a:xfrm flipH="1" flipV="1">
                <a:off x="2773" y="992"/>
                <a:ext cx="15" cy="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59" name="Line 1287"/>
              <p:cNvSpPr>
                <a:spLocks noChangeShapeType="1"/>
              </p:cNvSpPr>
              <p:nvPr/>
            </p:nvSpPr>
            <p:spPr bwMode="auto">
              <a:xfrm flipH="1" flipV="1">
                <a:off x="2638" y="956"/>
                <a:ext cx="115" cy="3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60" name="Line 1288"/>
              <p:cNvSpPr>
                <a:spLocks noChangeShapeType="1"/>
              </p:cNvSpPr>
              <p:nvPr/>
            </p:nvSpPr>
            <p:spPr bwMode="auto">
              <a:xfrm flipH="1" flipV="1">
                <a:off x="2722" y="832"/>
                <a:ext cx="453" cy="123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61" name="Line 1289"/>
              <p:cNvSpPr>
                <a:spLocks noChangeShapeType="1"/>
              </p:cNvSpPr>
              <p:nvPr/>
            </p:nvSpPr>
            <p:spPr bwMode="auto">
              <a:xfrm flipH="1" flipV="1">
                <a:off x="2691" y="1118"/>
                <a:ext cx="329" cy="89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62" name="Line 1290"/>
              <p:cNvSpPr>
                <a:spLocks noChangeShapeType="1"/>
              </p:cNvSpPr>
              <p:nvPr/>
            </p:nvSpPr>
            <p:spPr bwMode="auto">
              <a:xfrm flipV="1">
                <a:off x="2810" y="1164"/>
                <a:ext cx="45" cy="1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63" name="Line 1291"/>
              <p:cNvSpPr>
                <a:spLocks noChangeShapeType="1"/>
              </p:cNvSpPr>
              <p:nvPr/>
            </p:nvSpPr>
            <p:spPr bwMode="auto">
              <a:xfrm flipV="1">
                <a:off x="2860" y="1127"/>
                <a:ext cx="5" cy="1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64" name="Line 1292"/>
              <p:cNvSpPr>
                <a:spLocks noChangeShapeType="1"/>
              </p:cNvSpPr>
              <p:nvPr/>
            </p:nvSpPr>
            <p:spPr bwMode="auto">
              <a:xfrm flipV="1">
                <a:off x="2870" y="943"/>
                <a:ext cx="44" cy="16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65" name="Line 1293"/>
              <p:cNvSpPr>
                <a:spLocks noChangeShapeType="1"/>
              </p:cNvSpPr>
              <p:nvPr/>
            </p:nvSpPr>
            <p:spPr bwMode="auto">
              <a:xfrm flipV="1">
                <a:off x="2920" y="905"/>
                <a:ext cx="5" cy="1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66" name="Line 1294"/>
              <p:cNvSpPr>
                <a:spLocks noChangeShapeType="1"/>
              </p:cNvSpPr>
              <p:nvPr/>
            </p:nvSpPr>
            <p:spPr bwMode="auto">
              <a:xfrm flipV="1">
                <a:off x="2930" y="718"/>
                <a:ext cx="44" cy="16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67" name="Line 1295"/>
              <p:cNvSpPr>
                <a:spLocks noChangeShapeType="1"/>
              </p:cNvSpPr>
              <p:nvPr/>
            </p:nvSpPr>
            <p:spPr bwMode="auto">
              <a:xfrm flipV="1">
                <a:off x="2691" y="844"/>
                <a:ext cx="73" cy="27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68" name="Line 1296"/>
              <p:cNvSpPr>
                <a:spLocks noChangeShapeType="1"/>
              </p:cNvSpPr>
              <p:nvPr/>
            </p:nvSpPr>
            <p:spPr bwMode="auto">
              <a:xfrm flipV="1">
                <a:off x="3020" y="933"/>
                <a:ext cx="73" cy="274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69" name="Line 1297"/>
              <p:cNvSpPr>
                <a:spLocks noChangeShapeType="1"/>
              </p:cNvSpPr>
              <p:nvPr/>
            </p:nvSpPr>
            <p:spPr bwMode="auto">
              <a:xfrm>
                <a:off x="2892" y="1025"/>
                <a:ext cx="0" cy="46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70" name="Freeform 1298"/>
              <p:cNvSpPr>
                <a:spLocks/>
              </p:cNvSpPr>
              <p:nvPr/>
            </p:nvSpPr>
            <p:spPr bwMode="auto">
              <a:xfrm>
                <a:off x="2722" y="740"/>
                <a:ext cx="19" cy="20"/>
              </a:xfrm>
              <a:custGeom>
                <a:avLst/>
                <a:gdLst>
                  <a:gd name="T0" fmla="*/ 82 w 82"/>
                  <a:gd name="T1" fmla="*/ 0 h 81"/>
                  <a:gd name="T2" fmla="*/ 64 w 82"/>
                  <a:gd name="T3" fmla="*/ 1 h 81"/>
                  <a:gd name="T4" fmla="*/ 47 w 82"/>
                  <a:gd name="T5" fmla="*/ 8 h 81"/>
                  <a:gd name="T6" fmla="*/ 31 w 82"/>
                  <a:gd name="T7" fmla="*/ 17 h 81"/>
                  <a:gd name="T8" fmla="*/ 19 w 82"/>
                  <a:gd name="T9" fmla="*/ 30 h 81"/>
                  <a:gd name="T10" fmla="*/ 9 w 82"/>
                  <a:gd name="T11" fmla="*/ 46 h 81"/>
                  <a:gd name="T12" fmla="*/ 3 w 82"/>
                  <a:gd name="T13" fmla="*/ 63 h 81"/>
                  <a:gd name="T14" fmla="*/ 0 w 82"/>
                  <a:gd name="T15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2" h="81">
                    <a:moveTo>
                      <a:pt x="82" y="0"/>
                    </a:moveTo>
                    <a:lnTo>
                      <a:pt x="64" y="1"/>
                    </a:lnTo>
                    <a:lnTo>
                      <a:pt x="47" y="8"/>
                    </a:lnTo>
                    <a:lnTo>
                      <a:pt x="31" y="17"/>
                    </a:lnTo>
                    <a:lnTo>
                      <a:pt x="19" y="30"/>
                    </a:lnTo>
                    <a:lnTo>
                      <a:pt x="9" y="46"/>
                    </a:lnTo>
                    <a:lnTo>
                      <a:pt x="3" y="63"/>
                    </a:lnTo>
                    <a:lnTo>
                      <a:pt x="0" y="81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71" name="Freeform 1299"/>
              <p:cNvSpPr>
                <a:spLocks/>
              </p:cNvSpPr>
              <p:nvPr/>
            </p:nvSpPr>
            <p:spPr bwMode="auto">
              <a:xfrm>
                <a:off x="3156" y="740"/>
                <a:ext cx="19" cy="20"/>
              </a:xfrm>
              <a:custGeom>
                <a:avLst/>
                <a:gdLst>
                  <a:gd name="T0" fmla="*/ 82 w 82"/>
                  <a:gd name="T1" fmla="*/ 81 h 81"/>
                  <a:gd name="T2" fmla="*/ 80 w 82"/>
                  <a:gd name="T3" fmla="*/ 63 h 81"/>
                  <a:gd name="T4" fmla="*/ 75 w 82"/>
                  <a:gd name="T5" fmla="*/ 46 h 81"/>
                  <a:gd name="T6" fmla="*/ 64 w 82"/>
                  <a:gd name="T7" fmla="*/ 30 h 81"/>
                  <a:gd name="T8" fmla="*/ 51 w 82"/>
                  <a:gd name="T9" fmla="*/ 17 h 81"/>
                  <a:gd name="T10" fmla="*/ 36 w 82"/>
                  <a:gd name="T11" fmla="*/ 8 h 81"/>
                  <a:gd name="T12" fmla="*/ 19 w 82"/>
                  <a:gd name="T13" fmla="*/ 1 h 81"/>
                  <a:gd name="T14" fmla="*/ 0 w 82"/>
                  <a:gd name="T15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2" h="81">
                    <a:moveTo>
                      <a:pt x="82" y="81"/>
                    </a:moveTo>
                    <a:lnTo>
                      <a:pt x="80" y="63"/>
                    </a:lnTo>
                    <a:lnTo>
                      <a:pt x="75" y="46"/>
                    </a:lnTo>
                    <a:lnTo>
                      <a:pt x="64" y="30"/>
                    </a:lnTo>
                    <a:lnTo>
                      <a:pt x="51" y="17"/>
                    </a:lnTo>
                    <a:lnTo>
                      <a:pt x="36" y="8"/>
                    </a:lnTo>
                    <a:lnTo>
                      <a:pt x="19" y="1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72" name="Freeform 1300"/>
              <p:cNvSpPr>
                <a:spLocks/>
              </p:cNvSpPr>
              <p:nvPr/>
            </p:nvSpPr>
            <p:spPr bwMode="auto">
              <a:xfrm>
                <a:off x="2608" y="1289"/>
                <a:ext cx="20" cy="20"/>
              </a:xfrm>
              <a:custGeom>
                <a:avLst/>
                <a:gdLst>
                  <a:gd name="T0" fmla="*/ 0 w 82"/>
                  <a:gd name="T1" fmla="*/ 0 h 81"/>
                  <a:gd name="T2" fmla="*/ 2 w 82"/>
                  <a:gd name="T3" fmla="*/ 18 h 81"/>
                  <a:gd name="T4" fmla="*/ 9 w 82"/>
                  <a:gd name="T5" fmla="*/ 35 h 81"/>
                  <a:gd name="T6" fmla="*/ 18 w 82"/>
                  <a:gd name="T7" fmla="*/ 51 h 81"/>
                  <a:gd name="T8" fmla="*/ 31 w 82"/>
                  <a:gd name="T9" fmla="*/ 64 h 81"/>
                  <a:gd name="T10" fmla="*/ 46 w 82"/>
                  <a:gd name="T11" fmla="*/ 74 h 81"/>
                  <a:gd name="T12" fmla="*/ 64 w 82"/>
                  <a:gd name="T13" fmla="*/ 80 h 81"/>
                  <a:gd name="T14" fmla="*/ 82 w 82"/>
                  <a:gd name="T15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2" h="81">
                    <a:moveTo>
                      <a:pt x="0" y="0"/>
                    </a:moveTo>
                    <a:lnTo>
                      <a:pt x="2" y="18"/>
                    </a:lnTo>
                    <a:lnTo>
                      <a:pt x="9" y="35"/>
                    </a:lnTo>
                    <a:lnTo>
                      <a:pt x="18" y="51"/>
                    </a:lnTo>
                    <a:lnTo>
                      <a:pt x="31" y="64"/>
                    </a:lnTo>
                    <a:lnTo>
                      <a:pt x="46" y="74"/>
                    </a:lnTo>
                    <a:lnTo>
                      <a:pt x="64" y="80"/>
                    </a:lnTo>
                    <a:lnTo>
                      <a:pt x="82" y="81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73" name="Freeform 1301"/>
              <p:cNvSpPr>
                <a:spLocks/>
              </p:cNvSpPr>
              <p:nvPr/>
            </p:nvSpPr>
            <p:spPr bwMode="auto">
              <a:xfrm>
                <a:off x="3099" y="1289"/>
                <a:ext cx="20" cy="20"/>
              </a:xfrm>
              <a:custGeom>
                <a:avLst/>
                <a:gdLst>
                  <a:gd name="T0" fmla="*/ 0 w 82"/>
                  <a:gd name="T1" fmla="*/ 81 h 81"/>
                  <a:gd name="T2" fmla="*/ 18 w 82"/>
                  <a:gd name="T3" fmla="*/ 80 h 81"/>
                  <a:gd name="T4" fmla="*/ 36 w 82"/>
                  <a:gd name="T5" fmla="*/ 74 h 81"/>
                  <a:gd name="T6" fmla="*/ 51 w 82"/>
                  <a:gd name="T7" fmla="*/ 64 h 81"/>
                  <a:gd name="T8" fmla="*/ 64 w 82"/>
                  <a:gd name="T9" fmla="*/ 51 h 81"/>
                  <a:gd name="T10" fmla="*/ 73 w 82"/>
                  <a:gd name="T11" fmla="*/ 35 h 81"/>
                  <a:gd name="T12" fmla="*/ 80 w 82"/>
                  <a:gd name="T13" fmla="*/ 18 h 81"/>
                  <a:gd name="T14" fmla="*/ 82 w 82"/>
                  <a:gd name="T15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2" h="81">
                    <a:moveTo>
                      <a:pt x="0" y="81"/>
                    </a:moveTo>
                    <a:lnTo>
                      <a:pt x="18" y="80"/>
                    </a:lnTo>
                    <a:lnTo>
                      <a:pt x="36" y="74"/>
                    </a:lnTo>
                    <a:lnTo>
                      <a:pt x="51" y="64"/>
                    </a:lnTo>
                    <a:lnTo>
                      <a:pt x="64" y="51"/>
                    </a:lnTo>
                    <a:lnTo>
                      <a:pt x="73" y="35"/>
                    </a:lnTo>
                    <a:lnTo>
                      <a:pt x="80" y="18"/>
                    </a:lnTo>
                    <a:lnTo>
                      <a:pt x="82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74" name="Freeform 1302"/>
              <p:cNvSpPr>
                <a:spLocks/>
              </p:cNvSpPr>
              <p:nvPr/>
            </p:nvSpPr>
            <p:spPr bwMode="auto">
              <a:xfrm>
                <a:off x="2722" y="2995"/>
                <a:ext cx="19" cy="19"/>
              </a:xfrm>
              <a:custGeom>
                <a:avLst/>
                <a:gdLst>
                  <a:gd name="T0" fmla="*/ 0 w 82"/>
                  <a:gd name="T1" fmla="*/ 0 h 82"/>
                  <a:gd name="T2" fmla="*/ 3 w 82"/>
                  <a:gd name="T3" fmla="*/ 18 h 82"/>
                  <a:gd name="T4" fmla="*/ 9 w 82"/>
                  <a:gd name="T5" fmla="*/ 36 h 82"/>
                  <a:gd name="T6" fmla="*/ 19 w 82"/>
                  <a:gd name="T7" fmla="*/ 51 h 82"/>
                  <a:gd name="T8" fmla="*/ 31 w 82"/>
                  <a:gd name="T9" fmla="*/ 64 h 82"/>
                  <a:gd name="T10" fmla="*/ 47 w 82"/>
                  <a:gd name="T11" fmla="*/ 74 h 82"/>
                  <a:gd name="T12" fmla="*/ 64 w 82"/>
                  <a:gd name="T13" fmla="*/ 80 h 82"/>
                  <a:gd name="T14" fmla="*/ 82 w 82"/>
                  <a:gd name="T15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2" h="82">
                    <a:moveTo>
                      <a:pt x="0" y="0"/>
                    </a:moveTo>
                    <a:lnTo>
                      <a:pt x="3" y="18"/>
                    </a:lnTo>
                    <a:lnTo>
                      <a:pt x="9" y="36"/>
                    </a:lnTo>
                    <a:lnTo>
                      <a:pt x="19" y="51"/>
                    </a:lnTo>
                    <a:lnTo>
                      <a:pt x="31" y="64"/>
                    </a:lnTo>
                    <a:lnTo>
                      <a:pt x="47" y="74"/>
                    </a:lnTo>
                    <a:lnTo>
                      <a:pt x="64" y="80"/>
                    </a:lnTo>
                    <a:lnTo>
                      <a:pt x="82" y="82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75" name="Freeform 1303"/>
              <p:cNvSpPr>
                <a:spLocks/>
              </p:cNvSpPr>
              <p:nvPr/>
            </p:nvSpPr>
            <p:spPr bwMode="auto">
              <a:xfrm>
                <a:off x="3156" y="2995"/>
                <a:ext cx="19" cy="19"/>
              </a:xfrm>
              <a:custGeom>
                <a:avLst/>
                <a:gdLst>
                  <a:gd name="T0" fmla="*/ 0 w 82"/>
                  <a:gd name="T1" fmla="*/ 82 h 82"/>
                  <a:gd name="T2" fmla="*/ 19 w 82"/>
                  <a:gd name="T3" fmla="*/ 80 h 82"/>
                  <a:gd name="T4" fmla="*/ 36 w 82"/>
                  <a:gd name="T5" fmla="*/ 74 h 82"/>
                  <a:gd name="T6" fmla="*/ 51 w 82"/>
                  <a:gd name="T7" fmla="*/ 64 h 82"/>
                  <a:gd name="T8" fmla="*/ 64 w 82"/>
                  <a:gd name="T9" fmla="*/ 51 h 82"/>
                  <a:gd name="T10" fmla="*/ 75 w 82"/>
                  <a:gd name="T11" fmla="*/ 36 h 82"/>
                  <a:gd name="T12" fmla="*/ 80 w 82"/>
                  <a:gd name="T13" fmla="*/ 18 h 82"/>
                  <a:gd name="T14" fmla="*/ 82 w 82"/>
                  <a:gd name="T15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2" h="82">
                    <a:moveTo>
                      <a:pt x="0" y="82"/>
                    </a:moveTo>
                    <a:lnTo>
                      <a:pt x="19" y="80"/>
                    </a:lnTo>
                    <a:lnTo>
                      <a:pt x="36" y="74"/>
                    </a:lnTo>
                    <a:lnTo>
                      <a:pt x="51" y="64"/>
                    </a:lnTo>
                    <a:lnTo>
                      <a:pt x="64" y="51"/>
                    </a:lnTo>
                    <a:lnTo>
                      <a:pt x="75" y="36"/>
                    </a:lnTo>
                    <a:lnTo>
                      <a:pt x="80" y="18"/>
                    </a:lnTo>
                    <a:lnTo>
                      <a:pt x="82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76" name="Freeform 1304"/>
              <p:cNvSpPr>
                <a:spLocks/>
              </p:cNvSpPr>
              <p:nvPr/>
            </p:nvSpPr>
            <p:spPr bwMode="auto">
              <a:xfrm>
                <a:off x="2608" y="2446"/>
                <a:ext cx="20" cy="21"/>
              </a:xfrm>
              <a:custGeom>
                <a:avLst/>
                <a:gdLst>
                  <a:gd name="T0" fmla="*/ 82 w 82"/>
                  <a:gd name="T1" fmla="*/ 0 h 82"/>
                  <a:gd name="T2" fmla="*/ 64 w 82"/>
                  <a:gd name="T3" fmla="*/ 2 h 82"/>
                  <a:gd name="T4" fmla="*/ 46 w 82"/>
                  <a:gd name="T5" fmla="*/ 9 h 82"/>
                  <a:gd name="T6" fmla="*/ 31 w 82"/>
                  <a:gd name="T7" fmla="*/ 18 h 82"/>
                  <a:gd name="T8" fmla="*/ 18 w 82"/>
                  <a:gd name="T9" fmla="*/ 31 h 82"/>
                  <a:gd name="T10" fmla="*/ 9 w 82"/>
                  <a:gd name="T11" fmla="*/ 47 h 82"/>
                  <a:gd name="T12" fmla="*/ 2 w 82"/>
                  <a:gd name="T13" fmla="*/ 64 h 82"/>
                  <a:gd name="T14" fmla="*/ 0 w 82"/>
                  <a:gd name="T15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2" h="82">
                    <a:moveTo>
                      <a:pt x="82" y="0"/>
                    </a:moveTo>
                    <a:lnTo>
                      <a:pt x="64" y="2"/>
                    </a:lnTo>
                    <a:lnTo>
                      <a:pt x="46" y="9"/>
                    </a:lnTo>
                    <a:lnTo>
                      <a:pt x="31" y="18"/>
                    </a:lnTo>
                    <a:lnTo>
                      <a:pt x="18" y="31"/>
                    </a:lnTo>
                    <a:lnTo>
                      <a:pt x="9" y="47"/>
                    </a:lnTo>
                    <a:lnTo>
                      <a:pt x="2" y="64"/>
                    </a:lnTo>
                    <a:lnTo>
                      <a:pt x="0" y="82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77" name="Freeform 1305"/>
              <p:cNvSpPr>
                <a:spLocks/>
              </p:cNvSpPr>
              <p:nvPr/>
            </p:nvSpPr>
            <p:spPr bwMode="auto">
              <a:xfrm>
                <a:off x="3099" y="2446"/>
                <a:ext cx="20" cy="21"/>
              </a:xfrm>
              <a:custGeom>
                <a:avLst/>
                <a:gdLst>
                  <a:gd name="T0" fmla="*/ 82 w 82"/>
                  <a:gd name="T1" fmla="*/ 82 h 82"/>
                  <a:gd name="T2" fmla="*/ 80 w 82"/>
                  <a:gd name="T3" fmla="*/ 64 h 82"/>
                  <a:gd name="T4" fmla="*/ 73 w 82"/>
                  <a:gd name="T5" fmla="*/ 47 h 82"/>
                  <a:gd name="T6" fmla="*/ 64 w 82"/>
                  <a:gd name="T7" fmla="*/ 31 h 82"/>
                  <a:gd name="T8" fmla="*/ 51 w 82"/>
                  <a:gd name="T9" fmla="*/ 18 h 82"/>
                  <a:gd name="T10" fmla="*/ 36 w 82"/>
                  <a:gd name="T11" fmla="*/ 9 h 82"/>
                  <a:gd name="T12" fmla="*/ 18 w 82"/>
                  <a:gd name="T13" fmla="*/ 2 h 82"/>
                  <a:gd name="T14" fmla="*/ 0 w 82"/>
                  <a:gd name="T15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2" h="82">
                    <a:moveTo>
                      <a:pt x="82" y="82"/>
                    </a:moveTo>
                    <a:lnTo>
                      <a:pt x="80" y="64"/>
                    </a:lnTo>
                    <a:lnTo>
                      <a:pt x="73" y="47"/>
                    </a:lnTo>
                    <a:lnTo>
                      <a:pt x="64" y="31"/>
                    </a:lnTo>
                    <a:lnTo>
                      <a:pt x="51" y="18"/>
                    </a:lnTo>
                    <a:lnTo>
                      <a:pt x="36" y="9"/>
                    </a:lnTo>
                    <a:lnTo>
                      <a:pt x="18" y="2"/>
                    </a:lnTo>
                    <a:lnTo>
                      <a:pt x="0" y="0"/>
                    </a:lnTo>
                  </a:path>
                </a:pathLst>
              </a:custGeom>
              <a:noFill/>
              <a:ln w="381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78" name="Line 1306"/>
              <p:cNvSpPr>
                <a:spLocks noChangeShapeType="1"/>
              </p:cNvSpPr>
              <p:nvPr/>
            </p:nvSpPr>
            <p:spPr bwMode="auto">
              <a:xfrm flipV="1">
                <a:off x="2722" y="740"/>
                <a:ext cx="82" cy="8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79" name="Line 1307"/>
              <p:cNvSpPr>
                <a:spLocks noChangeShapeType="1"/>
              </p:cNvSpPr>
              <p:nvPr/>
            </p:nvSpPr>
            <p:spPr bwMode="auto">
              <a:xfrm flipV="1">
                <a:off x="2608" y="1025"/>
                <a:ext cx="39" cy="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80" name="Line 1308"/>
              <p:cNvSpPr>
                <a:spLocks noChangeShapeType="1"/>
              </p:cNvSpPr>
              <p:nvPr/>
            </p:nvSpPr>
            <p:spPr bwMode="auto">
              <a:xfrm flipV="1">
                <a:off x="2814" y="740"/>
                <a:ext cx="116" cy="11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81" name="Line 1309"/>
              <p:cNvSpPr>
                <a:spLocks noChangeShapeType="1"/>
              </p:cNvSpPr>
              <p:nvPr/>
            </p:nvSpPr>
            <p:spPr bwMode="auto">
              <a:xfrm flipV="1">
                <a:off x="2608" y="1105"/>
                <a:ext cx="87" cy="8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82" name="Freeform 1310"/>
              <p:cNvSpPr>
                <a:spLocks/>
              </p:cNvSpPr>
              <p:nvPr/>
            </p:nvSpPr>
            <p:spPr bwMode="auto">
              <a:xfrm>
                <a:off x="2914" y="740"/>
                <a:ext cx="144" cy="145"/>
              </a:xfrm>
              <a:custGeom>
                <a:avLst/>
                <a:gdLst>
                  <a:gd name="T0" fmla="*/ 590 w 590"/>
                  <a:gd name="T1" fmla="*/ 0 h 591"/>
                  <a:gd name="T2" fmla="*/ 85 w 590"/>
                  <a:gd name="T3" fmla="*/ 505 h 591"/>
                  <a:gd name="T4" fmla="*/ 0 w 590"/>
                  <a:gd name="T5" fmla="*/ 591 h 5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90" h="591">
                    <a:moveTo>
                      <a:pt x="590" y="0"/>
                    </a:moveTo>
                    <a:lnTo>
                      <a:pt x="85" y="505"/>
                    </a:lnTo>
                    <a:lnTo>
                      <a:pt x="0" y="591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83" name="Line 1311"/>
              <p:cNvSpPr>
                <a:spLocks noChangeShapeType="1"/>
              </p:cNvSpPr>
              <p:nvPr/>
            </p:nvSpPr>
            <p:spPr bwMode="auto">
              <a:xfrm flipV="1">
                <a:off x="2620" y="1142"/>
                <a:ext cx="163" cy="1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84" name="Line 1312"/>
              <p:cNvSpPr>
                <a:spLocks noChangeShapeType="1"/>
              </p:cNvSpPr>
              <p:nvPr/>
            </p:nvSpPr>
            <p:spPr bwMode="auto">
              <a:xfrm flipV="1">
                <a:off x="3015" y="752"/>
                <a:ext cx="159" cy="16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85" name="Line 1313"/>
              <p:cNvSpPr>
                <a:spLocks noChangeShapeType="1"/>
              </p:cNvSpPr>
              <p:nvPr/>
            </p:nvSpPr>
            <p:spPr bwMode="auto">
              <a:xfrm flipV="1">
                <a:off x="2746" y="1212"/>
                <a:ext cx="95" cy="9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86" name="Line 1314"/>
              <p:cNvSpPr>
                <a:spLocks noChangeShapeType="1"/>
              </p:cNvSpPr>
              <p:nvPr/>
            </p:nvSpPr>
            <p:spPr bwMode="auto">
              <a:xfrm flipV="1">
                <a:off x="3116" y="878"/>
                <a:ext cx="59" cy="6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87" name="Line 1315"/>
              <p:cNvSpPr>
                <a:spLocks noChangeShapeType="1"/>
              </p:cNvSpPr>
              <p:nvPr/>
            </p:nvSpPr>
            <p:spPr bwMode="auto">
              <a:xfrm flipV="1">
                <a:off x="2841" y="1170"/>
                <a:ext cx="43" cy="4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88" name="Freeform 1316"/>
              <p:cNvSpPr>
                <a:spLocks/>
              </p:cNvSpPr>
              <p:nvPr/>
            </p:nvSpPr>
            <p:spPr bwMode="auto">
              <a:xfrm>
                <a:off x="2872" y="1197"/>
                <a:ext cx="112" cy="112"/>
              </a:xfrm>
              <a:custGeom>
                <a:avLst/>
                <a:gdLst>
                  <a:gd name="T0" fmla="*/ 0 w 460"/>
                  <a:gd name="T1" fmla="*/ 460 h 460"/>
                  <a:gd name="T2" fmla="*/ 80 w 460"/>
                  <a:gd name="T3" fmla="*/ 381 h 460"/>
                  <a:gd name="T4" fmla="*/ 460 w 460"/>
                  <a:gd name="T5" fmla="*/ 0 h 4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60" h="460">
                    <a:moveTo>
                      <a:pt x="0" y="460"/>
                    </a:moveTo>
                    <a:lnTo>
                      <a:pt x="80" y="381"/>
                    </a:lnTo>
                    <a:lnTo>
                      <a:pt x="460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89" name="Line 1317"/>
              <p:cNvSpPr>
                <a:spLocks noChangeShapeType="1"/>
              </p:cNvSpPr>
              <p:nvPr/>
            </p:nvSpPr>
            <p:spPr bwMode="auto">
              <a:xfrm flipV="1">
                <a:off x="3000" y="1190"/>
                <a:ext cx="119" cy="11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90" name="Line 1318"/>
              <p:cNvSpPr>
                <a:spLocks noChangeShapeType="1"/>
              </p:cNvSpPr>
              <p:nvPr/>
            </p:nvSpPr>
            <p:spPr bwMode="auto">
              <a:xfrm>
                <a:off x="2608" y="2731"/>
                <a:ext cx="0" cy="48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91" name="Line 1319"/>
              <p:cNvSpPr>
                <a:spLocks noChangeShapeType="1"/>
              </p:cNvSpPr>
              <p:nvPr/>
            </p:nvSpPr>
            <p:spPr bwMode="auto">
              <a:xfrm>
                <a:off x="3175" y="2995"/>
                <a:ext cx="0" cy="22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92" name="Line 1320"/>
              <p:cNvSpPr>
                <a:spLocks noChangeShapeType="1"/>
              </p:cNvSpPr>
              <p:nvPr/>
            </p:nvSpPr>
            <p:spPr bwMode="auto">
              <a:xfrm>
                <a:off x="2667" y="3176"/>
                <a:ext cx="44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93" name="Freeform 1321"/>
              <p:cNvSpPr>
                <a:spLocks/>
              </p:cNvSpPr>
              <p:nvPr/>
            </p:nvSpPr>
            <p:spPr bwMode="auto">
              <a:xfrm>
                <a:off x="2608" y="3166"/>
                <a:ext cx="59" cy="20"/>
              </a:xfrm>
              <a:custGeom>
                <a:avLst/>
                <a:gdLst>
                  <a:gd name="T0" fmla="*/ 245 w 245"/>
                  <a:gd name="T1" fmla="*/ 0 h 81"/>
                  <a:gd name="T2" fmla="*/ 245 w 245"/>
                  <a:gd name="T3" fmla="*/ 81 h 81"/>
                  <a:gd name="T4" fmla="*/ 0 w 245"/>
                  <a:gd name="T5" fmla="*/ 40 h 81"/>
                  <a:gd name="T6" fmla="*/ 245 w 245"/>
                  <a:gd name="T7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5" h="81">
                    <a:moveTo>
                      <a:pt x="245" y="0"/>
                    </a:moveTo>
                    <a:lnTo>
                      <a:pt x="245" y="81"/>
                    </a:lnTo>
                    <a:lnTo>
                      <a:pt x="0" y="40"/>
                    </a:lnTo>
                    <a:lnTo>
                      <a:pt x="245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94" name="Freeform 1322"/>
              <p:cNvSpPr>
                <a:spLocks/>
              </p:cNvSpPr>
              <p:nvPr/>
            </p:nvSpPr>
            <p:spPr bwMode="auto">
              <a:xfrm>
                <a:off x="2608" y="3166"/>
                <a:ext cx="59" cy="20"/>
              </a:xfrm>
              <a:custGeom>
                <a:avLst/>
                <a:gdLst>
                  <a:gd name="T0" fmla="*/ 245 w 245"/>
                  <a:gd name="T1" fmla="*/ 0 h 81"/>
                  <a:gd name="T2" fmla="*/ 245 w 245"/>
                  <a:gd name="T3" fmla="*/ 81 h 81"/>
                  <a:gd name="T4" fmla="*/ 0 w 245"/>
                  <a:gd name="T5" fmla="*/ 40 h 81"/>
                  <a:gd name="T6" fmla="*/ 245 w 245"/>
                  <a:gd name="T7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5" h="81">
                    <a:moveTo>
                      <a:pt x="245" y="0"/>
                    </a:moveTo>
                    <a:lnTo>
                      <a:pt x="245" y="81"/>
                    </a:lnTo>
                    <a:lnTo>
                      <a:pt x="0" y="40"/>
                    </a:lnTo>
                    <a:lnTo>
                      <a:pt x="245" y="0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95" name="Freeform 1323"/>
              <p:cNvSpPr>
                <a:spLocks/>
              </p:cNvSpPr>
              <p:nvPr/>
            </p:nvSpPr>
            <p:spPr bwMode="auto">
              <a:xfrm>
                <a:off x="3116" y="3166"/>
                <a:ext cx="59" cy="20"/>
              </a:xfrm>
              <a:custGeom>
                <a:avLst/>
                <a:gdLst>
                  <a:gd name="T0" fmla="*/ 0 w 245"/>
                  <a:gd name="T1" fmla="*/ 0 h 81"/>
                  <a:gd name="T2" fmla="*/ 0 w 245"/>
                  <a:gd name="T3" fmla="*/ 81 h 81"/>
                  <a:gd name="T4" fmla="*/ 245 w 245"/>
                  <a:gd name="T5" fmla="*/ 40 h 81"/>
                  <a:gd name="T6" fmla="*/ 0 w 245"/>
                  <a:gd name="T7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5" h="81">
                    <a:moveTo>
                      <a:pt x="0" y="0"/>
                    </a:moveTo>
                    <a:lnTo>
                      <a:pt x="0" y="81"/>
                    </a:lnTo>
                    <a:lnTo>
                      <a:pt x="245" y="4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96" name="Freeform 1324"/>
              <p:cNvSpPr>
                <a:spLocks/>
              </p:cNvSpPr>
              <p:nvPr/>
            </p:nvSpPr>
            <p:spPr bwMode="auto">
              <a:xfrm>
                <a:off x="3116" y="3166"/>
                <a:ext cx="59" cy="20"/>
              </a:xfrm>
              <a:custGeom>
                <a:avLst/>
                <a:gdLst>
                  <a:gd name="T0" fmla="*/ 0 w 245"/>
                  <a:gd name="T1" fmla="*/ 0 h 81"/>
                  <a:gd name="T2" fmla="*/ 0 w 245"/>
                  <a:gd name="T3" fmla="*/ 81 h 81"/>
                  <a:gd name="T4" fmla="*/ 245 w 245"/>
                  <a:gd name="T5" fmla="*/ 40 h 81"/>
                  <a:gd name="T6" fmla="*/ 0 w 245"/>
                  <a:gd name="T7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5" h="81">
                    <a:moveTo>
                      <a:pt x="0" y="0"/>
                    </a:moveTo>
                    <a:lnTo>
                      <a:pt x="0" y="81"/>
                    </a:lnTo>
                    <a:lnTo>
                      <a:pt x="245" y="4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97" name="Line 1325"/>
              <p:cNvSpPr>
                <a:spLocks noChangeShapeType="1"/>
              </p:cNvSpPr>
              <p:nvPr/>
            </p:nvSpPr>
            <p:spPr bwMode="auto">
              <a:xfrm flipV="1">
                <a:off x="2856" y="3062"/>
                <a:ext cx="26" cy="9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98" name="Line 1326"/>
              <p:cNvSpPr>
                <a:spLocks noChangeShapeType="1"/>
              </p:cNvSpPr>
              <p:nvPr/>
            </p:nvSpPr>
            <p:spPr bwMode="auto">
              <a:xfrm>
                <a:off x="2863" y="3062"/>
                <a:ext cx="36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799" name="Line 1327"/>
              <p:cNvSpPr>
                <a:spLocks noChangeShapeType="1"/>
              </p:cNvSpPr>
              <p:nvPr/>
            </p:nvSpPr>
            <p:spPr bwMode="auto">
              <a:xfrm>
                <a:off x="2608" y="2731"/>
                <a:ext cx="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800" name="Line 1328"/>
              <p:cNvSpPr>
                <a:spLocks noChangeShapeType="1"/>
              </p:cNvSpPr>
              <p:nvPr/>
            </p:nvSpPr>
            <p:spPr bwMode="auto">
              <a:xfrm>
                <a:off x="3175" y="2995"/>
                <a:ext cx="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801" name="Line 1329"/>
              <p:cNvSpPr>
                <a:spLocks noChangeShapeType="1"/>
              </p:cNvSpPr>
              <p:nvPr/>
            </p:nvSpPr>
            <p:spPr bwMode="auto">
              <a:xfrm>
                <a:off x="3175" y="3176"/>
                <a:ext cx="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802" name="Line 1330"/>
              <p:cNvSpPr>
                <a:spLocks noChangeShapeType="1"/>
              </p:cNvSpPr>
              <p:nvPr/>
            </p:nvSpPr>
            <p:spPr bwMode="auto">
              <a:xfrm flipV="1">
                <a:off x="2722" y="614"/>
                <a:ext cx="0" cy="14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803" name="Line 1331"/>
              <p:cNvSpPr>
                <a:spLocks noChangeShapeType="1"/>
              </p:cNvSpPr>
              <p:nvPr/>
            </p:nvSpPr>
            <p:spPr bwMode="auto">
              <a:xfrm flipV="1">
                <a:off x="3175" y="614"/>
                <a:ext cx="0" cy="14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804" name="Line 1332"/>
              <p:cNvSpPr>
                <a:spLocks noChangeShapeType="1"/>
              </p:cNvSpPr>
              <p:nvPr/>
            </p:nvSpPr>
            <p:spPr bwMode="auto">
              <a:xfrm>
                <a:off x="2782" y="655"/>
                <a:ext cx="33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805" name="Freeform 1333"/>
              <p:cNvSpPr>
                <a:spLocks/>
              </p:cNvSpPr>
              <p:nvPr/>
            </p:nvSpPr>
            <p:spPr bwMode="auto">
              <a:xfrm>
                <a:off x="2722" y="645"/>
                <a:ext cx="60" cy="18"/>
              </a:xfrm>
              <a:custGeom>
                <a:avLst/>
                <a:gdLst>
                  <a:gd name="T0" fmla="*/ 245 w 245"/>
                  <a:gd name="T1" fmla="*/ 0 h 82"/>
                  <a:gd name="T2" fmla="*/ 245 w 245"/>
                  <a:gd name="T3" fmla="*/ 82 h 82"/>
                  <a:gd name="T4" fmla="*/ 0 w 245"/>
                  <a:gd name="T5" fmla="*/ 41 h 82"/>
                  <a:gd name="T6" fmla="*/ 245 w 245"/>
                  <a:gd name="T7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5" h="82">
                    <a:moveTo>
                      <a:pt x="245" y="0"/>
                    </a:moveTo>
                    <a:lnTo>
                      <a:pt x="245" y="82"/>
                    </a:lnTo>
                    <a:lnTo>
                      <a:pt x="0" y="41"/>
                    </a:lnTo>
                    <a:lnTo>
                      <a:pt x="245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806" name="Freeform 1334"/>
              <p:cNvSpPr>
                <a:spLocks/>
              </p:cNvSpPr>
              <p:nvPr/>
            </p:nvSpPr>
            <p:spPr bwMode="auto">
              <a:xfrm>
                <a:off x="2722" y="645"/>
                <a:ext cx="60" cy="18"/>
              </a:xfrm>
              <a:custGeom>
                <a:avLst/>
                <a:gdLst>
                  <a:gd name="T0" fmla="*/ 245 w 245"/>
                  <a:gd name="T1" fmla="*/ 0 h 82"/>
                  <a:gd name="T2" fmla="*/ 245 w 245"/>
                  <a:gd name="T3" fmla="*/ 82 h 82"/>
                  <a:gd name="T4" fmla="*/ 0 w 245"/>
                  <a:gd name="T5" fmla="*/ 41 h 82"/>
                  <a:gd name="T6" fmla="*/ 245 w 245"/>
                  <a:gd name="T7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5" h="82">
                    <a:moveTo>
                      <a:pt x="245" y="0"/>
                    </a:moveTo>
                    <a:lnTo>
                      <a:pt x="245" y="82"/>
                    </a:lnTo>
                    <a:lnTo>
                      <a:pt x="0" y="41"/>
                    </a:lnTo>
                    <a:lnTo>
                      <a:pt x="245" y="0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807" name="Freeform 1335"/>
              <p:cNvSpPr>
                <a:spLocks/>
              </p:cNvSpPr>
              <p:nvPr/>
            </p:nvSpPr>
            <p:spPr bwMode="auto">
              <a:xfrm>
                <a:off x="3116" y="645"/>
                <a:ext cx="59" cy="18"/>
              </a:xfrm>
              <a:custGeom>
                <a:avLst/>
                <a:gdLst>
                  <a:gd name="T0" fmla="*/ 0 w 245"/>
                  <a:gd name="T1" fmla="*/ 0 h 82"/>
                  <a:gd name="T2" fmla="*/ 0 w 245"/>
                  <a:gd name="T3" fmla="*/ 82 h 82"/>
                  <a:gd name="T4" fmla="*/ 245 w 245"/>
                  <a:gd name="T5" fmla="*/ 41 h 82"/>
                  <a:gd name="T6" fmla="*/ 0 w 245"/>
                  <a:gd name="T7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5" h="82">
                    <a:moveTo>
                      <a:pt x="0" y="0"/>
                    </a:moveTo>
                    <a:lnTo>
                      <a:pt x="0" y="82"/>
                    </a:lnTo>
                    <a:lnTo>
                      <a:pt x="245" y="4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808" name="Freeform 1336"/>
              <p:cNvSpPr>
                <a:spLocks/>
              </p:cNvSpPr>
              <p:nvPr/>
            </p:nvSpPr>
            <p:spPr bwMode="auto">
              <a:xfrm>
                <a:off x="3116" y="645"/>
                <a:ext cx="59" cy="18"/>
              </a:xfrm>
              <a:custGeom>
                <a:avLst/>
                <a:gdLst>
                  <a:gd name="T0" fmla="*/ 0 w 245"/>
                  <a:gd name="T1" fmla="*/ 0 h 82"/>
                  <a:gd name="T2" fmla="*/ 0 w 245"/>
                  <a:gd name="T3" fmla="*/ 82 h 82"/>
                  <a:gd name="T4" fmla="*/ 245 w 245"/>
                  <a:gd name="T5" fmla="*/ 41 h 82"/>
                  <a:gd name="T6" fmla="*/ 0 w 245"/>
                  <a:gd name="T7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5" h="82">
                    <a:moveTo>
                      <a:pt x="0" y="0"/>
                    </a:moveTo>
                    <a:lnTo>
                      <a:pt x="0" y="82"/>
                    </a:lnTo>
                    <a:lnTo>
                      <a:pt x="245" y="41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809" name="Line 1337"/>
              <p:cNvSpPr>
                <a:spLocks noChangeShapeType="1"/>
              </p:cNvSpPr>
              <p:nvPr/>
            </p:nvSpPr>
            <p:spPr bwMode="auto">
              <a:xfrm flipH="1">
                <a:off x="2937" y="633"/>
                <a:ext cx="13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810" name="Freeform 1338"/>
              <p:cNvSpPr>
                <a:spLocks/>
              </p:cNvSpPr>
              <p:nvPr/>
            </p:nvSpPr>
            <p:spPr bwMode="auto">
              <a:xfrm>
                <a:off x="2926" y="610"/>
                <a:ext cx="11" cy="23"/>
              </a:xfrm>
              <a:custGeom>
                <a:avLst/>
                <a:gdLst>
                  <a:gd name="T0" fmla="*/ 5 w 46"/>
                  <a:gd name="T1" fmla="*/ 0 h 95"/>
                  <a:gd name="T2" fmla="*/ 2 w 46"/>
                  <a:gd name="T3" fmla="*/ 17 h 95"/>
                  <a:gd name="T4" fmla="*/ 0 w 46"/>
                  <a:gd name="T5" fmla="*/ 33 h 95"/>
                  <a:gd name="T6" fmla="*/ 1 w 46"/>
                  <a:gd name="T7" fmla="*/ 48 h 95"/>
                  <a:gd name="T8" fmla="*/ 4 w 46"/>
                  <a:gd name="T9" fmla="*/ 61 h 95"/>
                  <a:gd name="T10" fmla="*/ 9 w 46"/>
                  <a:gd name="T11" fmla="*/ 73 h 95"/>
                  <a:gd name="T12" fmla="*/ 16 w 46"/>
                  <a:gd name="T13" fmla="*/ 83 h 95"/>
                  <a:gd name="T14" fmla="*/ 25 w 46"/>
                  <a:gd name="T15" fmla="*/ 90 h 95"/>
                  <a:gd name="T16" fmla="*/ 35 w 46"/>
                  <a:gd name="T17" fmla="*/ 94 h 95"/>
                  <a:gd name="T18" fmla="*/ 46 w 46"/>
                  <a:gd name="T19" fmla="*/ 9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" h="95">
                    <a:moveTo>
                      <a:pt x="5" y="0"/>
                    </a:moveTo>
                    <a:lnTo>
                      <a:pt x="2" y="17"/>
                    </a:lnTo>
                    <a:lnTo>
                      <a:pt x="0" y="33"/>
                    </a:lnTo>
                    <a:lnTo>
                      <a:pt x="1" y="48"/>
                    </a:lnTo>
                    <a:lnTo>
                      <a:pt x="4" y="61"/>
                    </a:lnTo>
                    <a:lnTo>
                      <a:pt x="9" y="73"/>
                    </a:lnTo>
                    <a:lnTo>
                      <a:pt x="16" y="83"/>
                    </a:lnTo>
                    <a:lnTo>
                      <a:pt x="25" y="90"/>
                    </a:lnTo>
                    <a:lnTo>
                      <a:pt x="35" y="94"/>
                    </a:lnTo>
                    <a:lnTo>
                      <a:pt x="46" y="95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811" name="Line 1339"/>
              <p:cNvSpPr>
                <a:spLocks noChangeShapeType="1"/>
              </p:cNvSpPr>
              <p:nvPr/>
            </p:nvSpPr>
            <p:spPr bwMode="auto">
              <a:xfrm flipV="1">
                <a:off x="2928" y="563"/>
                <a:ext cx="12" cy="4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812" name="Freeform 1340"/>
              <p:cNvSpPr>
                <a:spLocks/>
              </p:cNvSpPr>
              <p:nvPr/>
            </p:nvSpPr>
            <p:spPr bwMode="auto">
              <a:xfrm>
                <a:off x="2940" y="541"/>
                <a:ext cx="22" cy="22"/>
              </a:xfrm>
              <a:custGeom>
                <a:avLst/>
                <a:gdLst>
                  <a:gd name="T0" fmla="*/ 93 w 93"/>
                  <a:gd name="T1" fmla="*/ 0 h 96"/>
                  <a:gd name="T2" fmla="*/ 80 w 93"/>
                  <a:gd name="T3" fmla="*/ 1 h 96"/>
                  <a:gd name="T4" fmla="*/ 68 w 93"/>
                  <a:gd name="T5" fmla="*/ 6 h 96"/>
                  <a:gd name="T6" fmla="*/ 55 w 93"/>
                  <a:gd name="T7" fmla="*/ 13 h 96"/>
                  <a:gd name="T8" fmla="*/ 44 w 93"/>
                  <a:gd name="T9" fmla="*/ 23 h 96"/>
                  <a:gd name="T10" fmla="*/ 32 w 93"/>
                  <a:gd name="T11" fmla="*/ 34 h 96"/>
                  <a:gd name="T12" fmla="*/ 21 w 93"/>
                  <a:gd name="T13" fmla="*/ 48 h 96"/>
                  <a:gd name="T14" fmla="*/ 13 w 93"/>
                  <a:gd name="T15" fmla="*/ 63 h 96"/>
                  <a:gd name="T16" fmla="*/ 5 w 93"/>
                  <a:gd name="T17" fmla="*/ 79 h 96"/>
                  <a:gd name="T18" fmla="*/ 0 w 93"/>
                  <a:gd name="T19" fmla="*/ 96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3" h="96">
                    <a:moveTo>
                      <a:pt x="93" y="0"/>
                    </a:moveTo>
                    <a:lnTo>
                      <a:pt x="80" y="1"/>
                    </a:lnTo>
                    <a:lnTo>
                      <a:pt x="68" y="6"/>
                    </a:lnTo>
                    <a:lnTo>
                      <a:pt x="55" y="13"/>
                    </a:lnTo>
                    <a:lnTo>
                      <a:pt x="44" y="23"/>
                    </a:lnTo>
                    <a:lnTo>
                      <a:pt x="32" y="34"/>
                    </a:lnTo>
                    <a:lnTo>
                      <a:pt x="21" y="48"/>
                    </a:lnTo>
                    <a:lnTo>
                      <a:pt x="13" y="63"/>
                    </a:lnTo>
                    <a:lnTo>
                      <a:pt x="5" y="79"/>
                    </a:lnTo>
                    <a:lnTo>
                      <a:pt x="0" y="96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813" name="Line 1341"/>
              <p:cNvSpPr>
                <a:spLocks noChangeShapeType="1"/>
              </p:cNvSpPr>
              <p:nvPr/>
            </p:nvSpPr>
            <p:spPr bwMode="auto">
              <a:xfrm>
                <a:off x="2962" y="541"/>
                <a:ext cx="14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814" name="Line 1342"/>
              <p:cNvSpPr>
                <a:spLocks noChangeShapeType="1"/>
              </p:cNvSpPr>
              <p:nvPr/>
            </p:nvSpPr>
            <p:spPr bwMode="auto">
              <a:xfrm>
                <a:off x="2722" y="760"/>
                <a:ext cx="0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815" name="Line 1343"/>
              <p:cNvSpPr>
                <a:spLocks noChangeShapeType="1"/>
              </p:cNvSpPr>
              <p:nvPr/>
            </p:nvSpPr>
            <p:spPr bwMode="auto">
              <a:xfrm>
                <a:off x="3175" y="760"/>
                <a:ext cx="2" cy="0"/>
              </a:xfrm>
              <a:prstGeom prst="line">
                <a:avLst/>
              </a:prstGeom>
              <a:noFill/>
              <a:ln w="381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816" name="Line 1344"/>
              <p:cNvSpPr>
                <a:spLocks noChangeShapeType="1"/>
              </p:cNvSpPr>
              <p:nvPr/>
            </p:nvSpPr>
            <p:spPr bwMode="auto">
              <a:xfrm>
                <a:off x="3175" y="655"/>
                <a:ext cx="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817" name="Line 1345"/>
              <p:cNvSpPr>
                <a:spLocks noChangeShapeType="1"/>
              </p:cNvSpPr>
              <p:nvPr/>
            </p:nvSpPr>
            <p:spPr bwMode="auto">
              <a:xfrm>
                <a:off x="3119" y="2216"/>
                <a:ext cx="0" cy="1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818" name="Line 1346"/>
              <p:cNvSpPr>
                <a:spLocks noChangeShapeType="1"/>
              </p:cNvSpPr>
              <p:nvPr/>
            </p:nvSpPr>
            <p:spPr bwMode="auto">
              <a:xfrm>
                <a:off x="2608" y="2216"/>
                <a:ext cx="0" cy="10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819" name="Line 1347"/>
              <p:cNvSpPr>
                <a:spLocks noChangeShapeType="1"/>
              </p:cNvSpPr>
              <p:nvPr/>
            </p:nvSpPr>
            <p:spPr bwMode="auto">
              <a:xfrm flipH="1">
                <a:off x="2667" y="2286"/>
                <a:ext cx="392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820" name="Freeform 1348"/>
              <p:cNvSpPr>
                <a:spLocks/>
              </p:cNvSpPr>
              <p:nvPr/>
            </p:nvSpPr>
            <p:spPr bwMode="auto">
              <a:xfrm>
                <a:off x="3059" y="2276"/>
                <a:ext cx="60" cy="20"/>
              </a:xfrm>
              <a:custGeom>
                <a:avLst/>
                <a:gdLst>
                  <a:gd name="T0" fmla="*/ 0 w 245"/>
                  <a:gd name="T1" fmla="*/ 0 h 82"/>
                  <a:gd name="T2" fmla="*/ 0 w 245"/>
                  <a:gd name="T3" fmla="*/ 82 h 82"/>
                  <a:gd name="T4" fmla="*/ 245 w 245"/>
                  <a:gd name="T5" fmla="*/ 41 h 82"/>
                  <a:gd name="T6" fmla="*/ 0 w 245"/>
                  <a:gd name="T7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5" h="82">
                    <a:moveTo>
                      <a:pt x="0" y="0"/>
                    </a:moveTo>
                    <a:lnTo>
                      <a:pt x="0" y="82"/>
                    </a:lnTo>
                    <a:lnTo>
                      <a:pt x="245" y="4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821" name="Freeform 1349"/>
              <p:cNvSpPr>
                <a:spLocks/>
              </p:cNvSpPr>
              <p:nvPr/>
            </p:nvSpPr>
            <p:spPr bwMode="auto">
              <a:xfrm>
                <a:off x="3059" y="2276"/>
                <a:ext cx="60" cy="20"/>
              </a:xfrm>
              <a:custGeom>
                <a:avLst/>
                <a:gdLst>
                  <a:gd name="T0" fmla="*/ 0 w 245"/>
                  <a:gd name="T1" fmla="*/ 0 h 82"/>
                  <a:gd name="T2" fmla="*/ 0 w 245"/>
                  <a:gd name="T3" fmla="*/ 82 h 82"/>
                  <a:gd name="T4" fmla="*/ 245 w 245"/>
                  <a:gd name="T5" fmla="*/ 41 h 82"/>
                  <a:gd name="T6" fmla="*/ 0 w 245"/>
                  <a:gd name="T7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5" h="82">
                    <a:moveTo>
                      <a:pt x="0" y="0"/>
                    </a:moveTo>
                    <a:lnTo>
                      <a:pt x="0" y="82"/>
                    </a:lnTo>
                    <a:lnTo>
                      <a:pt x="245" y="41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822" name="Freeform 1350"/>
              <p:cNvSpPr>
                <a:spLocks/>
              </p:cNvSpPr>
              <p:nvPr/>
            </p:nvSpPr>
            <p:spPr bwMode="auto">
              <a:xfrm>
                <a:off x="2608" y="2276"/>
                <a:ext cx="59" cy="20"/>
              </a:xfrm>
              <a:custGeom>
                <a:avLst/>
                <a:gdLst>
                  <a:gd name="T0" fmla="*/ 245 w 245"/>
                  <a:gd name="T1" fmla="*/ 0 h 82"/>
                  <a:gd name="T2" fmla="*/ 245 w 245"/>
                  <a:gd name="T3" fmla="*/ 82 h 82"/>
                  <a:gd name="T4" fmla="*/ 0 w 245"/>
                  <a:gd name="T5" fmla="*/ 41 h 82"/>
                  <a:gd name="T6" fmla="*/ 245 w 245"/>
                  <a:gd name="T7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5" h="82">
                    <a:moveTo>
                      <a:pt x="245" y="0"/>
                    </a:moveTo>
                    <a:lnTo>
                      <a:pt x="245" y="82"/>
                    </a:lnTo>
                    <a:lnTo>
                      <a:pt x="0" y="41"/>
                    </a:lnTo>
                    <a:lnTo>
                      <a:pt x="245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823" name="Freeform 1351"/>
              <p:cNvSpPr>
                <a:spLocks/>
              </p:cNvSpPr>
              <p:nvPr/>
            </p:nvSpPr>
            <p:spPr bwMode="auto">
              <a:xfrm>
                <a:off x="2608" y="2276"/>
                <a:ext cx="59" cy="20"/>
              </a:xfrm>
              <a:custGeom>
                <a:avLst/>
                <a:gdLst>
                  <a:gd name="T0" fmla="*/ 245 w 245"/>
                  <a:gd name="T1" fmla="*/ 0 h 82"/>
                  <a:gd name="T2" fmla="*/ 245 w 245"/>
                  <a:gd name="T3" fmla="*/ 82 h 82"/>
                  <a:gd name="T4" fmla="*/ 0 w 245"/>
                  <a:gd name="T5" fmla="*/ 41 h 82"/>
                  <a:gd name="T6" fmla="*/ 245 w 245"/>
                  <a:gd name="T7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5" h="82">
                    <a:moveTo>
                      <a:pt x="245" y="0"/>
                    </a:moveTo>
                    <a:lnTo>
                      <a:pt x="245" y="82"/>
                    </a:lnTo>
                    <a:lnTo>
                      <a:pt x="0" y="41"/>
                    </a:lnTo>
                    <a:lnTo>
                      <a:pt x="245" y="0"/>
                    </a:lnTo>
                    <a:close/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824" name="Freeform 1352"/>
              <p:cNvSpPr>
                <a:spLocks/>
              </p:cNvSpPr>
              <p:nvPr/>
            </p:nvSpPr>
            <p:spPr bwMode="auto">
              <a:xfrm>
                <a:off x="2834" y="2213"/>
                <a:ext cx="45" cy="53"/>
              </a:xfrm>
              <a:custGeom>
                <a:avLst/>
                <a:gdLst>
                  <a:gd name="T0" fmla="*/ 0 w 182"/>
                  <a:gd name="T1" fmla="*/ 212 h 212"/>
                  <a:gd name="T2" fmla="*/ 74 w 182"/>
                  <a:gd name="T3" fmla="*/ 212 h 212"/>
                  <a:gd name="T4" fmla="*/ 87 w 182"/>
                  <a:gd name="T5" fmla="*/ 211 h 212"/>
                  <a:gd name="T6" fmla="*/ 101 w 182"/>
                  <a:gd name="T7" fmla="*/ 206 h 212"/>
                  <a:gd name="T8" fmla="*/ 115 w 182"/>
                  <a:gd name="T9" fmla="*/ 198 h 212"/>
                  <a:gd name="T10" fmla="*/ 129 w 182"/>
                  <a:gd name="T11" fmla="*/ 188 h 212"/>
                  <a:gd name="T12" fmla="*/ 141 w 182"/>
                  <a:gd name="T13" fmla="*/ 175 h 212"/>
                  <a:gd name="T14" fmla="*/ 153 w 182"/>
                  <a:gd name="T15" fmla="*/ 160 h 212"/>
                  <a:gd name="T16" fmla="*/ 163 w 182"/>
                  <a:gd name="T17" fmla="*/ 143 h 212"/>
                  <a:gd name="T18" fmla="*/ 171 w 182"/>
                  <a:gd name="T19" fmla="*/ 125 h 212"/>
                  <a:gd name="T20" fmla="*/ 177 w 182"/>
                  <a:gd name="T21" fmla="*/ 107 h 212"/>
                  <a:gd name="T22" fmla="*/ 181 w 182"/>
                  <a:gd name="T23" fmla="*/ 87 h 212"/>
                  <a:gd name="T24" fmla="*/ 182 w 182"/>
                  <a:gd name="T25" fmla="*/ 70 h 212"/>
                  <a:gd name="T26" fmla="*/ 181 w 182"/>
                  <a:gd name="T27" fmla="*/ 53 h 212"/>
                  <a:gd name="T28" fmla="*/ 178 w 182"/>
                  <a:gd name="T29" fmla="*/ 38 h 212"/>
                  <a:gd name="T30" fmla="*/ 172 w 182"/>
                  <a:gd name="T31" fmla="*/ 25 h 212"/>
                  <a:gd name="T32" fmla="*/ 165 w 182"/>
                  <a:gd name="T33" fmla="*/ 14 h 212"/>
                  <a:gd name="T34" fmla="*/ 155 w 182"/>
                  <a:gd name="T35" fmla="*/ 6 h 212"/>
                  <a:gd name="T36" fmla="*/ 144 w 182"/>
                  <a:gd name="T37" fmla="*/ 1 h 212"/>
                  <a:gd name="T38" fmla="*/ 131 w 182"/>
                  <a:gd name="T39" fmla="*/ 0 h 212"/>
                  <a:gd name="T40" fmla="*/ 57 w 182"/>
                  <a:gd name="T41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2" h="212">
                    <a:moveTo>
                      <a:pt x="0" y="212"/>
                    </a:moveTo>
                    <a:lnTo>
                      <a:pt x="74" y="212"/>
                    </a:lnTo>
                    <a:lnTo>
                      <a:pt x="87" y="211"/>
                    </a:lnTo>
                    <a:lnTo>
                      <a:pt x="101" y="206"/>
                    </a:lnTo>
                    <a:lnTo>
                      <a:pt x="115" y="198"/>
                    </a:lnTo>
                    <a:lnTo>
                      <a:pt x="129" y="188"/>
                    </a:lnTo>
                    <a:lnTo>
                      <a:pt x="141" y="175"/>
                    </a:lnTo>
                    <a:lnTo>
                      <a:pt x="153" y="160"/>
                    </a:lnTo>
                    <a:lnTo>
                      <a:pt x="163" y="143"/>
                    </a:lnTo>
                    <a:lnTo>
                      <a:pt x="171" y="125"/>
                    </a:lnTo>
                    <a:lnTo>
                      <a:pt x="177" y="107"/>
                    </a:lnTo>
                    <a:lnTo>
                      <a:pt x="181" y="87"/>
                    </a:lnTo>
                    <a:lnTo>
                      <a:pt x="182" y="70"/>
                    </a:lnTo>
                    <a:lnTo>
                      <a:pt x="181" y="53"/>
                    </a:lnTo>
                    <a:lnTo>
                      <a:pt x="178" y="38"/>
                    </a:lnTo>
                    <a:lnTo>
                      <a:pt x="172" y="25"/>
                    </a:lnTo>
                    <a:lnTo>
                      <a:pt x="165" y="14"/>
                    </a:lnTo>
                    <a:lnTo>
                      <a:pt x="155" y="6"/>
                    </a:lnTo>
                    <a:lnTo>
                      <a:pt x="144" y="1"/>
                    </a:lnTo>
                    <a:lnTo>
                      <a:pt x="131" y="0"/>
                    </a:lnTo>
                    <a:lnTo>
                      <a:pt x="57" y="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825" name="Freeform 1353"/>
              <p:cNvSpPr>
                <a:spLocks/>
              </p:cNvSpPr>
              <p:nvPr/>
            </p:nvSpPr>
            <p:spPr bwMode="auto">
              <a:xfrm>
                <a:off x="2834" y="2172"/>
                <a:ext cx="53" cy="94"/>
              </a:xfrm>
              <a:custGeom>
                <a:avLst/>
                <a:gdLst>
                  <a:gd name="T0" fmla="*/ 131 w 218"/>
                  <a:gd name="T1" fmla="*/ 170 h 382"/>
                  <a:gd name="T2" fmla="*/ 144 w 218"/>
                  <a:gd name="T3" fmla="*/ 168 h 382"/>
                  <a:gd name="T4" fmla="*/ 155 w 218"/>
                  <a:gd name="T5" fmla="*/ 164 h 382"/>
                  <a:gd name="T6" fmla="*/ 168 w 218"/>
                  <a:gd name="T7" fmla="*/ 155 h 382"/>
                  <a:gd name="T8" fmla="*/ 180 w 218"/>
                  <a:gd name="T9" fmla="*/ 146 h 382"/>
                  <a:gd name="T10" fmla="*/ 190 w 218"/>
                  <a:gd name="T11" fmla="*/ 132 h 382"/>
                  <a:gd name="T12" fmla="*/ 200 w 218"/>
                  <a:gd name="T13" fmla="*/ 118 h 382"/>
                  <a:gd name="T14" fmla="*/ 207 w 218"/>
                  <a:gd name="T15" fmla="*/ 102 h 382"/>
                  <a:gd name="T16" fmla="*/ 214 w 218"/>
                  <a:gd name="T17" fmla="*/ 85 h 382"/>
                  <a:gd name="T18" fmla="*/ 217 w 218"/>
                  <a:gd name="T19" fmla="*/ 69 h 382"/>
                  <a:gd name="T20" fmla="*/ 218 w 218"/>
                  <a:gd name="T21" fmla="*/ 53 h 382"/>
                  <a:gd name="T22" fmla="*/ 216 w 218"/>
                  <a:gd name="T23" fmla="*/ 38 h 382"/>
                  <a:gd name="T24" fmla="*/ 212 w 218"/>
                  <a:gd name="T25" fmla="*/ 25 h 382"/>
                  <a:gd name="T26" fmla="*/ 206 w 218"/>
                  <a:gd name="T27" fmla="*/ 15 h 382"/>
                  <a:gd name="T28" fmla="*/ 198 w 218"/>
                  <a:gd name="T29" fmla="*/ 6 h 382"/>
                  <a:gd name="T30" fmla="*/ 188 w 218"/>
                  <a:gd name="T31" fmla="*/ 2 h 382"/>
                  <a:gd name="T32" fmla="*/ 177 w 218"/>
                  <a:gd name="T33" fmla="*/ 0 h 382"/>
                  <a:gd name="T34" fmla="*/ 102 w 218"/>
                  <a:gd name="T35" fmla="*/ 0 h 382"/>
                  <a:gd name="T36" fmla="*/ 0 w 218"/>
                  <a:gd name="T37" fmla="*/ 382 h 3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18" h="382">
                    <a:moveTo>
                      <a:pt x="131" y="170"/>
                    </a:moveTo>
                    <a:lnTo>
                      <a:pt x="144" y="168"/>
                    </a:lnTo>
                    <a:lnTo>
                      <a:pt x="155" y="164"/>
                    </a:lnTo>
                    <a:lnTo>
                      <a:pt x="168" y="155"/>
                    </a:lnTo>
                    <a:lnTo>
                      <a:pt x="180" y="146"/>
                    </a:lnTo>
                    <a:lnTo>
                      <a:pt x="190" y="132"/>
                    </a:lnTo>
                    <a:lnTo>
                      <a:pt x="200" y="118"/>
                    </a:lnTo>
                    <a:lnTo>
                      <a:pt x="207" y="102"/>
                    </a:lnTo>
                    <a:lnTo>
                      <a:pt x="214" y="85"/>
                    </a:lnTo>
                    <a:lnTo>
                      <a:pt x="217" y="69"/>
                    </a:lnTo>
                    <a:lnTo>
                      <a:pt x="218" y="53"/>
                    </a:lnTo>
                    <a:lnTo>
                      <a:pt x="216" y="38"/>
                    </a:lnTo>
                    <a:lnTo>
                      <a:pt x="212" y="25"/>
                    </a:lnTo>
                    <a:lnTo>
                      <a:pt x="206" y="15"/>
                    </a:lnTo>
                    <a:lnTo>
                      <a:pt x="198" y="6"/>
                    </a:lnTo>
                    <a:lnTo>
                      <a:pt x="188" y="2"/>
                    </a:lnTo>
                    <a:lnTo>
                      <a:pt x="177" y="0"/>
                    </a:lnTo>
                    <a:lnTo>
                      <a:pt x="102" y="0"/>
                    </a:lnTo>
                    <a:lnTo>
                      <a:pt x="0" y="382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826" name="Line 1354"/>
              <p:cNvSpPr>
                <a:spLocks noChangeShapeType="1"/>
              </p:cNvSpPr>
              <p:nvPr/>
            </p:nvSpPr>
            <p:spPr bwMode="auto">
              <a:xfrm>
                <a:off x="3119" y="2216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827" name="Line 1355"/>
              <p:cNvSpPr>
                <a:spLocks noChangeShapeType="1"/>
              </p:cNvSpPr>
              <p:nvPr/>
            </p:nvSpPr>
            <p:spPr bwMode="auto">
              <a:xfrm>
                <a:off x="2608" y="2216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234828" name="Line 1356"/>
              <p:cNvSpPr>
                <a:spLocks noChangeShapeType="1"/>
              </p:cNvSpPr>
              <p:nvPr/>
            </p:nvSpPr>
            <p:spPr bwMode="auto">
              <a:xfrm>
                <a:off x="2608" y="2286"/>
                <a:ext cx="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65191644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222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222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8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2348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22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2184" grpId="0"/>
      <p:bldP spid="222185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3932" name="Group 1484"/>
          <p:cNvGrpSpPr>
            <a:grpSpLocks/>
          </p:cNvGrpSpPr>
          <p:nvPr/>
        </p:nvGrpSpPr>
        <p:grpSpPr bwMode="auto">
          <a:xfrm>
            <a:off x="0" y="100013"/>
            <a:ext cx="9144000" cy="5070475"/>
            <a:chOff x="0" y="63"/>
            <a:chExt cx="5760" cy="3194"/>
          </a:xfrm>
        </p:grpSpPr>
        <p:sp>
          <p:nvSpPr>
            <p:cNvPr id="233922" name="Text Box 1474"/>
            <p:cNvSpPr txBox="1">
              <a:spLocks noChangeArrowheads="1"/>
            </p:cNvSpPr>
            <p:nvPr/>
          </p:nvSpPr>
          <p:spPr bwMode="auto">
            <a:xfrm>
              <a:off x="90" y="78"/>
              <a:ext cx="1551" cy="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2800" b="1">
                  <a:solidFill>
                    <a:srgbClr val="000000"/>
                  </a:solidFill>
                  <a:ea typeface="黑体" pitchFamily="2" charset="-122"/>
                </a:rPr>
                <a:t>名称</a:t>
              </a:r>
            </a:p>
          </p:txBody>
        </p:sp>
        <p:sp>
          <p:nvSpPr>
            <p:cNvPr id="233923" name="Text Box 1475"/>
            <p:cNvSpPr txBox="1">
              <a:spLocks noChangeArrowheads="1"/>
            </p:cNvSpPr>
            <p:nvPr/>
          </p:nvSpPr>
          <p:spPr bwMode="auto">
            <a:xfrm>
              <a:off x="3416" y="78"/>
              <a:ext cx="1920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2800" b="1">
                  <a:solidFill>
                    <a:srgbClr val="000000"/>
                  </a:solidFill>
                  <a:ea typeface="黑体" pitchFamily="2" charset="-122"/>
                </a:rPr>
                <a:t>通用画法</a:t>
              </a:r>
            </a:p>
          </p:txBody>
        </p:sp>
        <p:sp>
          <p:nvSpPr>
            <p:cNvPr id="233924" name="Text Box 1476"/>
            <p:cNvSpPr txBox="1">
              <a:spLocks noChangeArrowheads="1"/>
            </p:cNvSpPr>
            <p:nvPr/>
          </p:nvSpPr>
          <p:spPr bwMode="auto">
            <a:xfrm>
              <a:off x="807" y="78"/>
              <a:ext cx="1753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2800" b="1">
                  <a:solidFill>
                    <a:srgbClr val="000000"/>
                  </a:solidFill>
                  <a:ea typeface="黑体" pitchFamily="2" charset="-122"/>
                </a:rPr>
                <a:t>主要尺寸</a:t>
              </a:r>
            </a:p>
          </p:txBody>
        </p:sp>
        <p:sp>
          <p:nvSpPr>
            <p:cNvPr id="233925" name="Line 1477"/>
            <p:cNvSpPr>
              <a:spLocks noChangeShapeType="1"/>
            </p:cNvSpPr>
            <p:nvPr/>
          </p:nvSpPr>
          <p:spPr bwMode="auto">
            <a:xfrm>
              <a:off x="816" y="63"/>
              <a:ext cx="0" cy="318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3926" name="Line 1478"/>
            <p:cNvSpPr>
              <a:spLocks noChangeShapeType="1"/>
            </p:cNvSpPr>
            <p:nvPr/>
          </p:nvSpPr>
          <p:spPr bwMode="auto">
            <a:xfrm>
              <a:off x="1872" y="66"/>
              <a:ext cx="0" cy="318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3928" name="Line 1480"/>
            <p:cNvSpPr>
              <a:spLocks noChangeShapeType="1"/>
            </p:cNvSpPr>
            <p:nvPr/>
          </p:nvSpPr>
          <p:spPr bwMode="auto">
            <a:xfrm>
              <a:off x="0" y="3257"/>
              <a:ext cx="576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3929" name="Line 1481"/>
            <p:cNvSpPr>
              <a:spLocks noChangeShapeType="1"/>
            </p:cNvSpPr>
            <p:nvPr/>
          </p:nvSpPr>
          <p:spPr bwMode="auto">
            <a:xfrm>
              <a:off x="0" y="432"/>
              <a:ext cx="576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3930" name="Line 1482"/>
            <p:cNvSpPr>
              <a:spLocks noChangeShapeType="1"/>
            </p:cNvSpPr>
            <p:nvPr/>
          </p:nvSpPr>
          <p:spPr bwMode="auto">
            <a:xfrm>
              <a:off x="0" y="63"/>
              <a:ext cx="576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233933" name="Text Box 1485"/>
          <p:cNvSpPr txBox="1">
            <a:spLocks noChangeArrowheads="1"/>
          </p:cNvSpPr>
          <p:nvPr/>
        </p:nvSpPr>
        <p:spPr bwMode="auto">
          <a:xfrm>
            <a:off x="381000" y="1993900"/>
            <a:ext cx="685800" cy="2041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  <a:ea typeface="黑体" pitchFamily="2" charset="-122"/>
              </a:rPr>
              <a:t>轴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en-US" sz="3200" b="1">
              <a:solidFill>
                <a:srgbClr val="000000"/>
              </a:solidFill>
              <a:ea typeface="黑体" pitchFamily="2" charset="-122"/>
            </a:endParaRP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kumimoji="1" lang="zh-CN" altLang="en-US" sz="3200" b="1">
              <a:solidFill>
                <a:srgbClr val="000000"/>
              </a:solidFill>
              <a:ea typeface="黑体" pitchFamily="2" charset="-122"/>
            </a:endParaRP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  <a:ea typeface="黑体" pitchFamily="2" charset="-122"/>
              </a:rPr>
              <a:t>承</a:t>
            </a:r>
          </a:p>
        </p:txBody>
      </p:sp>
      <p:sp>
        <p:nvSpPr>
          <p:cNvPr id="233934" name="Text Box 1486"/>
          <p:cNvSpPr txBox="1">
            <a:spLocks noChangeArrowheads="1"/>
          </p:cNvSpPr>
          <p:nvPr/>
        </p:nvSpPr>
        <p:spPr bwMode="auto">
          <a:xfrm>
            <a:off x="1866900" y="1565275"/>
            <a:ext cx="533400" cy="29495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fontAlgn="base">
              <a:lnSpc>
                <a:spcPct val="130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D</a:t>
            </a:r>
          </a:p>
          <a:p>
            <a:pPr algn="ctr" fontAlgn="base">
              <a:lnSpc>
                <a:spcPct val="130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d</a:t>
            </a:r>
          </a:p>
          <a:p>
            <a:pPr algn="ctr" fontAlgn="base">
              <a:lnSpc>
                <a:spcPct val="130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AB</a:t>
            </a:r>
          </a:p>
        </p:txBody>
      </p:sp>
      <p:grpSp>
        <p:nvGrpSpPr>
          <p:cNvPr id="234053" name="Group 1605"/>
          <p:cNvGrpSpPr>
            <a:grpSpLocks/>
          </p:cNvGrpSpPr>
          <p:nvPr/>
        </p:nvGrpSpPr>
        <p:grpSpPr bwMode="auto">
          <a:xfrm>
            <a:off x="4883150" y="784225"/>
            <a:ext cx="2328863" cy="4246563"/>
            <a:chOff x="3076" y="494"/>
            <a:chExt cx="1467" cy="2675"/>
          </a:xfrm>
        </p:grpSpPr>
        <p:sp>
          <p:nvSpPr>
            <p:cNvPr id="234054" name="Line 1606"/>
            <p:cNvSpPr>
              <a:spLocks noChangeShapeType="1"/>
            </p:cNvSpPr>
            <p:nvPr/>
          </p:nvSpPr>
          <p:spPr bwMode="auto">
            <a:xfrm flipV="1">
              <a:off x="3886" y="2676"/>
              <a:ext cx="0" cy="39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055" name="Line 1607"/>
            <p:cNvSpPr>
              <a:spLocks noChangeShapeType="1"/>
            </p:cNvSpPr>
            <p:nvPr/>
          </p:nvSpPr>
          <p:spPr bwMode="auto">
            <a:xfrm>
              <a:off x="3708" y="2873"/>
              <a:ext cx="35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056" name="Line 1608"/>
            <p:cNvSpPr>
              <a:spLocks noChangeShapeType="1"/>
            </p:cNvSpPr>
            <p:nvPr/>
          </p:nvSpPr>
          <p:spPr bwMode="auto">
            <a:xfrm flipV="1">
              <a:off x="3886" y="893"/>
              <a:ext cx="0" cy="39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057" name="Line 1609"/>
            <p:cNvSpPr>
              <a:spLocks noChangeShapeType="1"/>
            </p:cNvSpPr>
            <p:nvPr/>
          </p:nvSpPr>
          <p:spPr bwMode="auto">
            <a:xfrm>
              <a:off x="3708" y="1091"/>
              <a:ext cx="35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058" name="Line 1610"/>
            <p:cNvSpPr>
              <a:spLocks noChangeShapeType="1"/>
            </p:cNvSpPr>
            <p:nvPr/>
          </p:nvSpPr>
          <p:spPr bwMode="auto">
            <a:xfrm flipV="1">
              <a:off x="3708" y="572"/>
              <a:ext cx="0" cy="5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059" name="Line 1611"/>
            <p:cNvSpPr>
              <a:spLocks noChangeShapeType="1"/>
            </p:cNvSpPr>
            <p:nvPr/>
          </p:nvSpPr>
          <p:spPr bwMode="auto">
            <a:xfrm flipV="1">
              <a:off x="4064" y="572"/>
              <a:ext cx="0" cy="5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060" name="Line 1612"/>
            <p:cNvSpPr>
              <a:spLocks noChangeShapeType="1"/>
            </p:cNvSpPr>
            <p:nvPr/>
          </p:nvSpPr>
          <p:spPr bwMode="auto">
            <a:xfrm>
              <a:off x="3770" y="613"/>
              <a:ext cx="2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061" name="Freeform 1613"/>
            <p:cNvSpPr>
              <a:spLocks/>
            </p:cNvSpPr>
            <p:nvPr/>
          </p:nvSpPr>
          <p:spPr bwMode="auto">
            <a:xfrm>
              <a:off x="3708" y="603"/>
              <a:ext cx="62" cy="21"/>
            </a:xfrm>
            <a:custGeom>
              <a:avLst/>
              <a:gdLst>
                <a:gd name="T0" fmla="*/ 246 w 246"/>
                <a:gd name="T1" fmla="*/ 0 h 81"/>
                <a:gd name="T2" fmla="*/ 246 w 246"/>
                <a:gd name="T3" fmla="*/ 81 h 81"/>
                <a:gd name="T4" fmla="*/ 0 w 246"/>
                <a:gd name="T5" fmla="*/ 40 h 81"/>
                <a:gd name="T6" fmla="*/ 246 w 246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6" h="81">
                  <a:moveTo>
                    <a:pt x="246" y="0"/>
                  </a:moveTo>
                  <a:lnTo>
                    <a:pt x="246" y="81"/>
                  </a:lnTo>
                  <a:lnTo>
                    <a:pt x="0" y="40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062" name="Freeform 1614"/>
            <p:cNvSpPr>
              <a:spLocks/>
            </p:cNvSpPr>
            <p:nvPr/>
          </p:nvSpPr>
          <p:spPr bwMode="auto">
            <a:xfrm>
              <a:off x="3708" y="603"/>
              <a:ext cx="62" cy="21"/>
            </a:xfrm>
            <a:custGeom>
              <a:avLst/>
              <a:gdLst>
                <a:gd name="T0" fmla="*/ 246 w 246"/>
                <a:gd name="T1" fmla="*/ 0 h 81"/>
                <a:gd name="T2" fmla="*/ 246 w 246"/>
                <a:gd name="T3" fmla="*/ 81 h 81"/>
                <a:gd name="T4" fmla="*/ 0 w 246"/>
                <a:gd name="T5" fmla="*/ 40 h 81"/>
                <a:gd name="T6" fmla="*/ 246 w 246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6" h="81">
                  <a:moveTo>
                    <a:pt x="246" y="0"/>
                  </a:moveTo>
                  <a:lnTo>
                    <a:pt x="246" y="81"/>
                  </a:lnTo>
                  <a:lnTo>
                    <a:pt x="0" y="40"/>
                  </a:lnTo>
                  <a:lnTo>
                    <a:pt x="246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063" name="Freeform 1615"/>
            <p:cNvSpPr>
              <a:spLocks/>
            </p:cNvSpPr>
            <p:nvPr/>
          </p:nvSpPr>
          <p:spPr bwMode="auto">
            <a:xfrm>
              <a:off x="4002" y="603"/>
              <a:ext cx="62" cy="21"/>
            </a:xfrm>
            <a:custGeom>
              <a:avLst/>
              <a:gdLst>
                <a:gd name="T0" fmla="*/ 0 w 245"/>
                <a:gd name="T1" fmla="*/ 0 h 81"/>
                <a:gd name="T2" fmla="*/ 0 w 245"/>
                <a:gd name="T3" fmla="*/ 81 h 81"/>
                <a:gd name="T4" fmla="*/ 245 w 245"/>
                <a:gd name="T5" fmla="*/ 40 h 81"/>
                <a:gd name="T6" fmla="*/ 0 w 245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5" h="81">
                  <a:moveTo>
                    <a:pt x="0" y="0"/>
                  </a:moveTo>
                  <a:lnTo>
                    <a:pt x="0" y="81"/>
                  </a:lnTo>
                  <a:lnTo>
                    <a:pt x="245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064" name="Freeform 1616"/>
            <p:cNvSpPr>
              <a:spLocks/>
            </p:cNvSpPr>
            <p:nvPr/>
          </p:nvSpPr>
          <p:spPr bwMode="auto">
            <a:xfrm>
              <a:off x="4002" y="603"/>
              <a:ext cx="62" cy="21"/>
            </a:xfrm>
            <a:custGeom>
              <a:avLst/>
              <a:gdLst>
                <a:gd name="T0" fmla="*/ 0 w 245"/>
                <a:gd name="T1" fmla="*/ 0 h 81"/>
                <a:gd name="T2" fmla="*/ 0 w 245"/>
                <a:gd name="T3" fmla="*/ 81 h 81"/>
                <a:gd name="T4" fmla="*/ 245 w 245"/>
                <a:gd name="T5" fmla="*/ 40 h 81"/>
                <a:gd name="T6" fmla="*/ 0 w 245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5" h="81">
                  <a:moveTo>
                    <a:pt x="0" y="0"/>
                  </a:moveTo>
                  <a:lnTo>
                    <a:pt x="0" y="81"/>
                  </a:lnTo>
                  <a:lnTo>
                    <a:pt x="245" y="4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065" name="Freeform 1617"/>
            <p:cNvSpPr>
              <a:spLocks/>
            </p:cNvSpPr>
            <p:nvPr/>
          </p:nvSpPr>
          <p:spPr bwMode="auto">
            <a:xfrm>
              <a:off x="3795" y="494"/>
              <a:ext cx="20" cy="16"/>
            </a:xfrm>
            <a:custGeom>
              <a:avLst/>
              <a:gdLst>
                <a:gd name="T0" fmla="*/ 77 w 77"/>
                <a:gd name="T1" fmla="*/ 0 h 63"/>
                <a:gd name="T2" fmla="*/ 63 w 77"/>
                <a:gd name="T3" fmla="*/ 2 h 63"/>
                <a:gd name="T4" fmla="*/ 49 w 77"/>
                <a:gd name="T5" fmla="*/ 8 h 63"/>
                <a:gd name="T6" fmla="*/ 34 w 77"/>
                <a:gd name="T7" fmla="*/ 18 h 63"/>
                <a:gd name="T8" fmla="*/ 21 w 77"/>
                <a:gd name="T9" fmla="*/ 30 h 63"/>
                <a:gd name="T10" fmla="*/ 10 w 77"/>
                <a:gd name="T11" fmla="*/ 46 h 63"/>
                <a:gd name="T12" fmla="*/ 0 w 77"/>
                <a:gd name="T13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63">
                  <a:moveTo>
                    <a:pt x="77" y="0"/>
                  </a:moveTo>
                  <a:lnTo>
                    <a:pt x="63" y="2"/>
                  </a:lnTo>
                  <a:lnTo>
                    <a:pt x="49" y="8"/>
                  </a:lnTo>
                  <a:lnTo>
                    <a:pt x="34" y="18"/>
                  </a:lnTo>
                  <a:lnTo>
                    <a:pt x="21" y="30"/>
                  </a:lnTo>
                  <a:lnTo>
                    <a:pt x="10" y="46"/>
                  </a:lnTo>
                  <a:lnTo>
                    <a:pt x="0" y="6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066" name="Freeform 1618"/>
            <p:cNvSpPr>
              <a:spLocks/>
            </p:cNvSpPr>
            <p:nvPr/>
          </p:nvSpPr>
          <p:spPr bwMode="auto">
            <a:xfrm>
              <a:off x="3815" y="494"/>
              <a:ext cx="11" cy="32"/>
            </a:xfrm>
            <a:custGeom>
              <a:avLst/>
              <a:gdLst>
                <a:gd name="T0" fmla="*/ 16 w 40"/>
                <a:gd name="T1" fmla="*/ 130 h 130"/>
                <a:gd name="T2" fmla="*/ 25 w 40"/>
                <a:gd name="T3" fmla="*/ 114 h 130"/>
                <a:gd name="T4" fmla="*/ 33 w 40"/>
                <a:gd name="T5" fmla="*/ 95 h 130"/>
                <a:gd name="T6" fmla="*/ 38 w 40"/>
                <a:gd name="T7" fmla="*/ 78 h 130"/>
                <a:gd name="T8" fmla="*/ 40 w 40"/>
                <a:gd name="T9" fmla="*/ 60 h 130"/>
                <a:gd name="T10" fmla="*/ 40 w 40"/>
                <a:gd name="T11" fmla="*/ 43 h 130"/>
                <a:gd name="T12" fmla="*/ 37 w 40"/>
                <a:gd name="T13" fmla="*/ 28 h 130"/>
                <a:gd name="T14" fmla="*/ 31 w 40"/>
                <a:gd name="T15" fmla="*/ 17 h 130"/>
                <a:gd name="T16" fmla="*/ 22 w 40"/>
                <a:gd name="T17" fmla="*/ 7 h 130"/>
                <a:gd name="T18" fmla="*/ 11 w 40"/>
                <a:gd name="T19" fmla="*/ 2 h 130"/>
                <a:gd name="T20" fmla="*/ 0 w 40"/>
                <a:gd name="T21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" h="130">
                  <a:moveTo>
                    <a:pt x="16" y="130"/>
                  </a:moveTo>
                  <a:lnTo>
                    <a:pt x="25" y="114"/>
                  </a:lnTo>
                  <a:lnTo>
                    <a:pt x="33" y="95"/>
                  </a:lnTo>
                  <a:lnTo>
                    <a:pt x="38" y="78"/>
                  </a:lnTo>
                  <a:lnTo>
                    <a:pt x="40" y="60"/>
                  </a:lnTo>
                  <a:lnTo>
                    <a:pt x="40" y="43"/>
                  </a:lnTo>
                  <a:lnTo>
                    <a:pt x="37" y="28"/>
                  </a:lnTo>
                  <a:lnTo>
                    <a:pt x="31" y="17"/>
                  </a:lnTo>
                  <a:lnTo>
                    <a:pt x="22" y="7"/>
                  </a:lnTo>
                  <a:lnTo>
                    <a:pt x="11" y="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067" name="Freeform 1619"/>
            <p:cNvSpPr>
              <a:spLocks/>
            </p:cNvSpPr>
            <p:nvPr/>
          </p:nvSpPr>
          <p:spPr bwMode="auto">
            <a:xfrm>
              <a:off x="3774" y="526"/>
              <a:ext cx="46" cy="66"/>
            </a:xfrm>
            <a:custGeom>
              <a:avLst/>
              <a:gdLst>
                <a:gd name="T0" fmla="*/ 178 w 178"/>
                <a:gd name="T1" fmla="*/ 0 h 253"/>
                <a:gd name="T2" fmla="*/ 0 w 178"/>
                <a:gd name="T3" fmla="*/ 253 h 253"/>
                <a:gd name="T4" fmla="*/ 119 w 178"/>
                <a:gd name="T5" fmla="*/ 253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8" h="253">
                  <a:moveTo>
                    <a:pt x="178" y="0"/>
                  </a:moveTo>
                  <a:lnTo>
                    <a:pt x="0" y="253"/>
                  </a:lnTo>
                  <a:lnTo>
                    <a:pt x="119" y="25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068" name="Freeform 1620"/>
            <p:cNvSpPr>
              <a:spLocks/>
            </p:cNvSpPr>
            <p:nvPr/>
          </p:nvSpPr>
          <p:spPr bwMode="auto">
            <a:xfrm>
              <a:off x="3827" y="537"/>
              <a:ext cx="47" cy="55"/>
            </a:xfrm>
            <a:custGeom>
              <a:avLst/>
              <a:gdLst>
                <a:gd name="T0" fmla="*/ 0 w 183"/>
                <a:gd name="T1" fmla="*/ 213 h 213"/>
                <a:gd name="T2" fmla="*/ 75 w 183"/>
                <a:gd name="T3" fmla="*/ 213 h 213"/>
                <a:gd name="T4" fmla="*/ 90 w 183"/>
                <a:gd name="T5" fmla="*/ 211 h 213"/>
                <a:gd name="T6" fmla="*/ 106 w 183"/>
                <a:gd name="T7" fmla="*/ 204 h 213"/>
                <a:gd name="T8" fmla="*/ 121 w 183"/>
                <a:gd name="T9" fmla="*/ 195 h 213"/>
                <a:gd name="T10" fmla="*/ 136 w 183"/>
                <a:gd name="T11" fmla="*/ 181 h 213"/>
                <a:gd name="T12" fmla="*/ 149 w 183"/>
                <a:gd name="T13" fmla="*/ 165 h 213"/>
                <a:gd name="T14" fmla="*/ 161 w 183"/>
                <a:gd name="T15" fmla="*/ 147 h 213"/>
                <a:gd name="T16" fmla="*/ 171 w 183"/>
                <a:gd name="T17" fmla="*/ 127 h 213"/>
                <a:gd name="T18" fmla="*/ 178 w 183"/>
                <a:gd name="T19" fmla="*/ 106 h 213"/>
                <a:gd name="T20" fmla="*/ 181 w 183"/>
                <a:gd name="T21" fmla="*/ 85 h 213"/>
                <a:gd name="T22" fmla="*/ 183 w 183"/>
                <a:gd name="T23" fmla="*/ 66 h 213"/>
                <a:gd name="T24" fmla="*/ 181 w 183"/>
                <a:gd name="T25" fmla="*/ 47 h 213"/>
                <a:gd name="T26" fmla="*/ 176 w 183"/>
                <a:gd name="T27" fmla="*/ 31 h 213"/>
                <a:gd name="T28" fmla="*/ 169 w 183"/>
                <a:gd name="T29" fmla="*/ 18 h 213"/>
                <a:gd name="T30" fmla="*/ 158 w 183"/>
                <a:gd name="T31" fmla="*/ 8 h 213"/>
                <a:gd name="T32" fmla="*/ 146 w 183"/>
                <a:gd name="T33" fmla="*/ 2 h 213"/>
                <a:gd name="T34" fmla="*/ 131 w 183"/>
                <a:gd name="T35" fmla="*/ 0 h 213"/>
                <a:gd name="T36" fmla="*/ 58 w 183"/>
                <a:gd name="T37" fmla="*/ 0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3" h="213">
                  <a:moveTo>
                    <a:pt x="0" y="213"/>
                  </a:moveTo>
                  <a:lnTo>
                    <a:pt x="75" y="213"/>
                  </a:lnTo>
                  <a:lnTo>
                    <a:pt x="90" y="211"/>
                  </a:lnTo>
                  <a:lnTo>
                    <a:pt x="106" y="204"/>
                  </a:lnTo>
                  <a:lnTo>
                    <a:pt x="121" y="195"/>
                  </a:lnTo>
                  <a:lnTo>
                    <a:pt x="136" y="181"/>
                  </a:lnTo>
                  <a:lnTo>
                    <a:pt x="149" y="165"/>
                  </a:lnTo>
                  <a:lnTo>
                    <a:pt x="161" y="147"/>
                  </a:lnTo>
                  <a:lnTo>
                    <a:pt x="171" y="127"/>
                  </a:lnTo>
                  <a:lnTo>
                    <a:pt x="178" y="106"/>
                  </a:lnTo>
                  <a:lnTo>
                    <a:pt x="181" y="85"/>
                  </a:lnTo>
                  <a:lnTo>
                    <a:pt x="183" y="66"/>
                  </a:lnTo>
                  <a:lnTo>
                    <a:pt x="181" y="47"/>
                  </a:lnTo>
                  <a:lnTo>
                    <a:pt x="176" y="31"/>
                  </a:lnTo>
                  <a:lnTo>
                    <a:pt x="169" y="18"/>
                  </a:lnTo>
                  <a:lnTo>
                    <a:pt x="158" y="8"/>
                  </a:lnTo>
                  <a:lnTo>
                    <a:pt x="146" y="2"/>
                  </a:lnTo>
                  <a:lnTo>
                    <a:pt x="131" y="0"/>
                  </a:lnTo>
                  <a:lnTo>
                    <a:pt x="5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069" name="Freeform 1621"/>
            <p:cNvSpPr>
              <a:spLocks/>
            </p:cNvSpPr>
            <p:nvPr/>
          </p:nvSpPr>
          <p:spPr bwMode="auto">
            <a:xfrm>
              <a:off x="3827" y="494"/>
              <a:ext cx="55" cy="98"/>
            </a:xfrm>
            <a:custGeom>
              <a:avLst/>
              <a:gdLst>
                <a:gd name="T0" fmla="*/ 131 w 218"/>
                <a:gd name="T1" fmla="*/ 170 h 383"/>
                <a:gd name="T2" fmla="*/ 145 w 218"/>
                <a:gd name="T3" fmla="*/ 168 h 383"/>
                <a:gd name="T4" fmla="*/ 160 w 218"/>
                <a:gd name="T5" fmla="*/ 161 h 383"/>
                <a:gd name="T6" fmla="*/ 174 w 218"/>
                <a:gd name="T7" fmla="*/ 152 h 383"/>
                <a:gd name="T8" fmla="*/ 187 w 218"/>
                <a:gd name="T9" fmla="*/ 138 h 383"/>
                <a:gd name="T10" fmla="*/ 198 w 218"/>
                <a:gd name="T11" fmla="*/ 122 h 383"/>
                <a:gd name="T12" fmla="*/ 208 w 218"/>
                <a:gd name="T13" fmla="*/ 104 h 383"/>
                <a:gd name="T14" fmla="*/ 214 w 218"/>
                <a:gd name="T15" fmla="*/ 85 h 383"/>
                <a:gd name="T16" fmla="*/ 218 w 218"/>
                <a:gd name="T17" fmla="*/ 67 h 383"/>
                <a:gd name="T18" fmla="*/ 218 w 218"/>
                <a:gd name="T19" fmla="*/ 49 h 383"/>
                <a:gd name="T20" fmla="*/ 216 w 218"/>
                <a:gd name="T21" fmla="*/ 33 h 383"/>
                <a:gd name="T22" fmla="*/ 209 w 218"/>
                <a:gd name="T23" fmla="*/ 19 h 383"/>
                <a:gd name="T24" fmla="*/ 201 w 218"/>
                <a:gd name="T25" fmla="*/ 8 h 383"/>
                <a:gd name="T26" fmla="*/ 190 w 218"/>
                <a:gd name="T27" fmla="*/ 2 h 383"/>
                <a:gd name="T28" fmla="*/ 177 w 218"/>
                <a:gd name="T29" fmla="*/ 0 h 383"/>
                <a:gd name="T30" fmla="*/ 103 w 218"/>
                <a:gd name="T31" fmla="*/ 0 h 383"/>
                <a:gd name="T32" fmla="*/ 0 w 218"/>
                <a:gd name="T33" fmla="*/ 383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8" h="383">
                  <a:moveTo>
                    <a:pt x="131" y="170"/>
                  </a:moveTo>
                  <a:lnTo>
                    <a:pt x="145" y="168"/>
                  </a:lnTo>
                  <a:lnTo>
                    <a:pt x="160" y="161"/>
                  </a:lnTo>
                  <a:lnTo>
                    <a:pt x="174" y="152"/>
                  </a:lnTo>
                  <a:lnTo>
                    <a:pt x="187" y="138"/>
                  </a:lnTo>
                  <a:lnTo>
                    <a:pt x="198" y="122"/>
                  </a:lnTo>
                  <a:lnTo>
                    <a:pt x="208" y="104"/>
                  </a:lnTo>
                  <a:lnTo>
                    <a:pt x="214" y="85"/>
                  </a:lnTo>
                  <a:lnTo>
                    <a:pt x="218" y="67"/>
                  </a:lnTo>
                  <a:lnTo>
                    <a:pt x="218" y="49"/>
                  </a:lnTo>
                  <a:lnTo>
                    <a:pt x="216" y="33"/>
                  </a:lnTo>
                  <a:lnTo>
                    <a:pt x="209" y="19"/>
                  </a:lnTo>
                  <a:lnTo>
                    <a:pt x="201" y="8"/>
                  </a:lnTo>
                  <a:lnTo>
                    <a:pt x="190" y="2"/>
                  </a:lnTo>
                  <a:lnTo>
                    <a:pt x="177" y="0"/>
                  </a:lnTo>
                  <a:lnTo>
                    <a:pt x="103" y="0"/>
                  </a:lnTo>
                  <a:lnTo>
                    <a:pt x="0" y="38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070" name="Line 1622"/>
            <p:cNvSpPr>
              <a:spLocks noChangeShapeType="1"/>
            </p:cNvSpPr>
            <p:nvPr/>
          </p:nvSpPr>
          <p:spPr bwMode="auto">
            <a:xfrm flipV="1">
              <a:off x="3888" y="494"/>
              <a:ext cx="55" cy="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071" name="Line 1623"/>
            <p:cNvSpPr>
              <a:spLocks noChangeShapeType="1"/>
            </p:cNvSpPr>
            <p:nvPr/>
          </p:nvSpPr>
          <p:spPr bwMode="auto">
            <a:xfrm>
              <a:off x="3966" y="494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072" name="Freeform 1624"/>
            <p:cNvSpPr>
              <a:spLocks/>
            </p:cNvSpPr>
            <p:nvPr/>
          </p:nvSpPr>
          <p:spPr bwMode="auto">
            <a:xfrm>
              <a:off x="3970" y="494"/>
              <a:ext cx="21" cy="43"/>
            </a:xfrm>
            <a:custGeom>
              <a:avLst/>
              <a:gdLst>
                <a:gd name="T0" fmla="*/ 0 w 86"/>
                <a:gd name="T1" fmla="*/ 170 h 170"/>
                <a:gd name="T2" fmla="*/ 13 w 86"/>
                <a:gd name="T3" fmla="*/ 168 h 170"/>
                <a:gd name="T4" fmla="*/ 28 w 86"/>
                <a:gd name="T5" fmla="*/ 161 h 170"/>
                <a:gd name="T6" fmla="*/ 42 w 86"/>
                <a:gd name="T7" fmla="*/ 152 h 170"/>
                <a:gd name="T8" fmla="*/ 55 w 86"/>
                <a:gd name="T9" fmla="*/ 138 h 170"/>
                <a:gd name="T10" fmla="*/ 67 w 86"/>
                <a:gd name="T11" fmla="*/ 122 h 170"/>
                <a:gd name="T12" fmla="*/ 75 w 86"/>
                <a:gd name="T13" fmla="*/ 104 h 170"/>
                <a:gd name="T14" fmla="*/ 82 w 86"/>
                <a:gd name="T15" fmla="*/ 85 h 170"/>
                <a:gd name="T16" fmla="*/ 86 w 86"/>
                <a:gd name="T17" fmla="*/ 67 h 170"/>
                <a:gd name="T18" fmla="*/ 86 w 86"/>
                <a:gd name="T19" fmla="*/ 49 h 170"/>
                <a:gd name="T20" fmla="*/ 84 w 86"/>
                <a:gd name="T21" fmla="*/ 33 h 170"/>
                <a:gd name="T22" fmla="*/ 77 w 86"/>
                <a:gd name="T23" fmla="*/ 19 h 170"/>
                <a:gd name="T24" fmla="*/ 69 w 86"/>
                <a:gd name="T25" fmla="*/ 8 h 170"/>
                <a:gd name="T26" fmla="*/ 58 w 86"/>
                <a:gd name="T27" fmla="*/ 2 h 170"/>
                <a:gd name="T28" fmla="*/ 45 w 86"/>
                <a:gd name="T29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6" h="170">
                  <a:moveTo>
                    <a:pt x="0" y="170"/>
                  </a:moveTo>
                  <a:lnTo>
                    <a:pt x="13" y="168"/>
                  </a:lnTo>
                  <a:lnTo>
                    <a:pt x="28" y="161"/>
                  </a:lnTo>
                  <a:lnTo>
                    <a:pt x="42" y="152"/>
                  </a:lnTo>
                  <a:lnTo>
                    <a:pt x="55" y="138"/>
                  </a:lnTo>
                  <a:lnTo>
                    <a:pt x="67" y="122"/>
                  </a:lnTo>
                  <a:lnTo>
                    <a:pt x="75" y="104"/>
                  </a:lnTo>
                  <a:lnTo>
                    <a:pt x="82" y="85"/>
                  </a:lnTo>
                  <a:lnTo>
                    <a:pt x="86" y="67"/>
                  </a:lnTo>
                  <a:lnTo>
                    <a:pt x="86" y="49"/>
                  </a:lnTo>
                  <a:lnTo>
                    <a:pt x="84" y="33"/>
                  </a:lnTo>
                  <a:lnTo>
                    <a:pt x="77" y="19"/>
                  </a:lnTo>
                  <a:lnTo>
                    <a:pt x="69" y="8"/>
                  </a:lnTo>
                  <a:lnTo>
                    <a:pt x="58" y="2"/>
                  </a:lnTo>
                  <a:lnTo>
                    <a:pt x="4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073" name="Line 1625"/>
            <p:cNvSpPr>
              <a:spLocks noChangeShapeType="1"/>
            </p:cNvSpPr>
            <p:nvPr/>
          </p:nvSpPr>
          <p:spPr bwMode="auto">
            <a:xfrm flipH="1">
              <a:off x="3963" y="537"/>
              <a:ext cx="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074" name="Freeform 1626"/>
            <p:cNvSpPr>
              <a:spLocks/>
            </p:cNvSpPr>
            <p:nvPr/>
          </p:nvSpPr>
          <p:spPr bwMode="auto">
            <a:xfrm>
              <a:off x="3970" y="537"/>
              <a:ext cx="10" cy="21"/>
            </a:xfrm>
            <a:custGeom>
              <a:avLst/>
              <a:gdLst>
                <a:gd name="T0" fmla="*/ 37 w 40"/>
                <a:gd name="T1" fmla="*/ 85 h 85"/>
                <a:gd name="T2" fmla="*/ 40 w 40"/>
                <a:gd name="T3" fmla="*/ 66 h 85"/>
                <a:gd name="T4" fmla="*/ 40 w 40"/>
                <a:gd name="T5" fmla="*/ 48 h 85"/>
                <a:gd name="T6" fmla="*/ 38 w 40"/>
                <a:gd name="T7" fmla="*/ 32 h 85"/>
                <a:gd name="T8" fmla="*/ 32 w 40"/>
                <a:gd name="T9" fmla="*/ 19 h 85"/>
                <a:gd name="T10" fmla="*/ 23 w 40"/>
                <a:gd name="T11" fmla="*/ 8 h 85"/>
                <a:gd name="T12" fmla="*/ 12 w 40"/>
                <a:gd name="T13" fmla="*/ 2 h 85"/>
                <a:gd name="T14" fmla="*/ 0 w 40"/>
                <a:gd name="T15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0" h="85">
                  <a:moveTo>
                    <a:pt x="37" y="85"/>
                  </a:moveTo>
                  <a:lnTo>
                    <a:pt x="40" y="66"/>
                  </a:lnTo>
                  <a:lnTo>
                    <a:pt x="40" y="48"/>
                  </a:lnTo>
                  <a:lnTo>
                    <a:pt x="38" y="32"/>
                  </a:lnTo>
                  <a:lnTo>
                    <a:pt x="32" y="19"/>
                  </a:lnTo>
                  <a:lnTo>
                    <a:pt x="23" y="8"/>
                  </a:lnTo>
                  <a:lnTo>
                    <a:pt x="12" y="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075" name="Line 1627"/>
            <p:cNvSpPr>
              <a:spLocks noChangeShapeType="1"/>
            </p:cNvSpPr>
            <p:nvPr/>
          </p:nvSpPr>
          <p:spPr bwMode="auto">
            <a:xfrm flipH="1">
              <a:off x="3977" y="558"/>
              <a:ext cx="2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076" name="Freeform 1628"/>
            <p:cNvSpPr>
              <a:spLocks/>
            </p:cNvSpPr>
            <p:nvPr/>
          </p:nvSpPr>
          <p:spPr bwMode="auto">
            <a:xfrm>
              <a:off x="3955" y="569"/>
              <a:ext cx="22" cy="23"/>
            </a:xfrm>
            <a:custGeom>
              <a:avLst/>
              <a:gdLst>
                <a:gd name="T0" fmla="*/ 0 w 82"/>
                <a:gd name="T1" fmla="*/ 85 h 85"/>
                <a:gd name="T2" fmla="*/ 14 w 82"/>
                <a:gd name="T3" fmla="*/ 83 h 85"/>
                <a:gd name="T4" fmla="*/ 28 w 82"/>
                <a:gd name="T5" fmla="*/ 76 h 85"/>
                <a:gd name="T6" fmla="*/ 42 w 82"/>
                <a:gd name="T7" fmla="*/ 66 h 85"/>
                <a:gd name="T8" fmla="*/ 56 w 82"/>
                <a:gd name="T9" fmla="*/ 53 h 85"/>
                <a:gd name="T10" fmla="*/ 66 w 82"/>
                <a:gd name="T11" fmla="*/ 36 h 85"/>
                <a:gd name="T12" fmla="*/ 76 w 82"/>
                <a:gd name="T13" fmla="*/ 19 h 85"/>
                <a:gd name="T14" fmla="*/ 82 w 82"/>
                <a:gd name="T15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2" h="85">
                  <a:moveTo>
                    <a:pt x="0" y="85"/>
                  </a:moveTo>
                  <a:lnTo>
                    <a:pt x="14" y="83"/>
                  </a:lnTo>
                  <a:lnTo>
                    <a:pt x="28" y="76"/>
                  </a:lnTo>
                  <a:lnTo>
                    <a:pt x="42" y="66"/>
                  </a:lnTo>
                  <a:lnTo>
                    <a:pt x="56" y="53"/>
                  </a:lnTo>
                  <a:lnTo>
                    <a:pt x="66" y="36"/>
                  </a:lnTo>
                  <a:lnTo>
                    <a:pt x="76" y="19"/>
                  </a:lnTo>
                  <a:lnTo>
                    <a:pt x="8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077" name="Line 1629"/>
            <p:cNvSpPr>
              <a:spLocks noChangeShapeType="1"/>
            </p:cNvSpPr>
            <p:nvPr/>
          </p:nvSpPr>
          <p:spPr bwMode="auto">
            <a:xfrm flipH="1">
              <a:off x="3941" y="592"/>
              <a:ext cx="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078" name="Line 1630"/>
            <p:cNvSpPr>
              <a:spLocks noChangeShapeType="1"/>
            </p:cNvSpPr>
            <p:nvPr/>
          </p:nvSpPr>
          <p:spPr bwMode="auto">
            <a:xfrm>
              <a:off x="3708" y="1091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079" name="Line 1631"/>
            <p:cNvSpPr>
              <a:spLocks noChangeShapeType="1"/>
            </p:cNvSpPr>
            <p:nvPr/>
          </p:nvSpPr>
          <p:spPr bwMode="auto">
            <a:xfrm>
              <a:off x="4064" y="1091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080" name="Line 1632"/>
            <p:cNvSpPr>
              <a:spLocks noChangeShapeType="1"/>
            </p:cNvSpPr>
            <p:nvPr/>
          </p:nvSpPr>
          <p:spPr bwMode="auto">
            <a:xfrm>
              <a:off x="4064" y="613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081" name="Line 1633"/>
            <p:cNvSpPr>
              <a:spLocks noChangeShapeType="1"/>
            </p:cNvSpPr>
            <p:nvPr/>
          </p:nvSpPr>
          <p:spPr bwMode="auto">
            <a:xfrm>
              <a:off x="3886" y="893"/>
              <a:ext cx="65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082" name="Line 1634"/>
            <p:cNvSpPr>
              <a:spLocks noChangeShapeType="1"/>
            </p:cNvSpPr>
            <p:nvPr/>
          </p:nvSpPr>
          <p:spPr bwMode="auto">
            <a:xfrm>
              <a:off x="3886" y="1288"/>
              <a:ext cx="65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083" name="Line 1635"/>
            <p:cNvSpPr>
              <a:spLocks noChangeShapeType="1"/>
            </p:cNvSpPr>
            <p:nvPr/>
          </p:nvSpPr>
          <p:spPr bwMode="auto">
            <a:xfrm>
              <a:off x="4502" y="955"/>
              <a:ext cx="0" cy="2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084" name="Freeform 1636"/>
            <p:cNvSpPr>
              <a:spLocks/>
            </p:cNvSpPr>
            <p:nvPr/>
          </p:nvSpPr>
          <p:spPr bwMode="auto">
            <a:xfrm>
              <a:off x="4491" y="893"/>
              <a:ext cx="22" cy="62"/>
            </a:xfrm>
            <a:custGeom>
              <a:avLst/>
              <a:gdLst>
                <a:gd name="T0" fmla="*/ 0 w 82"/>
                <a:gd name="T1" fmla="*/ 245 h 245"/>
                <a:gd name="T2" fmla="*/ 82 w 82"/>
                <a:gd name="T3" fmla="*/ 245 h 245"/>
                <a:gd name="T4" fmla="*/ 41 w 82"/>
                <a:gd name="T5" fmla="*/ 0 h 245"/>
                <a:gd name="T6" fmla="*/ 0 w 82"/>
                <a:gd name="T7" fmla="*/ 24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2" h="245">
                  <a:moveTo>
                    <a:pt x="0" y="245"/>
                  </a:moveTo>
                  <a:lnTo>
                    <a:pt x="82" y="245"/>
                  </a:lnTo>
                  <a:lnTo>
                    <a:pt x="41" y="0"/>
                  </a:lnTo>
                  <a:lnTo>
                    <a:pt x="0" y="245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085" name="Freeform 1637"/>
            <p:cNvSpPr>
              <a:spLocks/>
            </p:cNvSpPr>
            <p:nvPr/>
          </p:nvSpPr>
          <p:spPr bwMode="auto">
            <a:xfrm>
              <a:off x="4491" y="893"/>
              <a:ext cx="22" cy="62"/>
            </a:xfrm>
            <a:custGeom>
              <a:avLst/>
              <a:gdLst>
                <a:gd name="T0" fmla="*/ 0 w 82"/>
                <a:gd name="T1" fmla="*/ 245 h 245"/>
                <a:gd name="T2" fmla="*/ 82 w 82"/>
                <a:gd name="T3" fmla="*/ 245 h 245"/>
                <a:gd name="T4" fmla="*/ 41 w 82"/>
                <a:gd name="T5" fmla="*/ 0 h 245"/>
                <a:gd name="T6" fmla="*/ 0 w 82"/>
                <a:gd name="T7" fmla="*/ 24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2" h="245">
                  <a:moveTo>
                    <a:pt x="0" y="245"/>
                  </a:moveTo>
                  <a:lnTo>
                    <a:pt x="82" y="245"/>
                  </a:lnTo>
                  <a:lnTo>
                    <a:pt x="41" y="0"/>
                  </a:lnTo>
                  <a:lnTo>
                    <a:pt x="0" y="245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086" name="Freeform 1638"/>
            <p:cNvSpPr>
              <a:spLocks/>
            </p:cNvSpPr>
            <p:nvPr/>
          </p:nvSpPr>
          <p:spPr bwMode="auto">
            <a:xfrm>
              <a:off x="4491" y="1226"/>
              <a:ext cx="22" cy="62"/>
            </a:xfrm>
            <a:custGeom>
              <a:avLst/>
              <a:gdLst>
                <a:gd name="T0" fmla="*/ 0 w 82"/>
                <a:gd name="T1" fmla="*/ 0 h 245"/>
                <a:gd name="T2" fmla="*/ 82 w 82"/>
                <a:gd name="T3" fmla="*/ 0 h 245"/>
                <a:gd name="T4" fmla="*/ 41 w 82"/>
                <a:gd name="T5" fmla="*/ 245 h 245"/>
                <a:gd name="T6" fmla="*/ 0 w 82"/>
                <a:gd name="T7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2" h="245">
                  <a:moveTo>
                    <a:pt x="0" y="0"/>
                  </a:moveTo>
                  <a:lnTo>
                    <a:pt x="82" y="0"/>
                  </a:lnTo>
                  <a:lnTo>
                    <a:pt x="41" y="2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087" name="Freeform 1639"/>
            <p:cNvSpPr>
              <a:spLocks/>
            </p:cNvSpPr>
            <p:nvPr/>
          </p:nvSpPr>
          <p:spPr bwMode="auto">
            <a:xfrm>
              <a:off x="4491" y="1226"/>
              <a:ext cx="22" cy="62"/>
            </a:xfrm>
            <a:custGeom>
              <a:avLst/>
              <a:gdLst>
                <a:gd name="T0" fmla="*/ 0 w 82"/>
                <a:gd name="T1" fmla="*/ 0 h 245"/>
                <a:gd name="T2" fmla="*/ 82 w 82"/>
                <a:gd name="T3" fmla="*/ 0 h 245"/>
                <a:gd name="T4" fmla="*/ 41 w 82"/>
                <a:gd name="T5" fmla="*/ 245 h 245"/>
                <a:gd name="T6" fmla="*/ 0 w 82"/>
                <a:gd name="T7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2" h="245">
                  <a:moveTo>
                    <a:pt x="0" y="0"/>
                  </a:moveTo>
                  <a:lnTo>
                    <a:pt x="82" y="0"/>
                  </a:lnTo>
                  <a:lnTo>
                    <a:pt x="41" y="24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088" name="Freeform 1640"/>
            <p:cNvSpPr>
              <a:spLocks/>
            </p:cNvSpPr>
            <p:nvPr/>
          </p:nvSpPr>
          <p:spPr bwMode="auto">
            <a:xfrm>
              <a:off x="4383" y="1165"/>
              <a:ext cx="16" cy="20"/>
            </a:xfrm>
            <a:custGeom>
              <a:avLst/>
              <a:gdLst>
                <a:gd name="T0" fmla="*/ 0 w 62"/>
                <a:gd name="T1" fmla="*/ 0 h 77"/>
                <a:gd name="T2" fmla="*/ 1 w 62"/>
                <a:gd name="T3" fmla="*/ 14 h 77"/>
                <a:gd name="T4" fmla="*/ 7 w 62"/>
                <a:gd name="T5" fmla="*/ 28 h 77"/>
                <a:gd name="T6" fmla="*/ 17 w 62"/>
                <a:gd name="T7" fmla="*/ 43 h 77"/>
                <a:gd name="T8" fmla="*/ 29 w 62"/>
                <a:gd name="T9" fmla="*/ 55 h 77"/>
                <a:gd name="T10" fmla="*/ 45 w 62"/>
                <a:gd name="T11" fmla="*/ 67 h 77"/>
                <a:gd name="T12" fmla="*/ 62 w 62"/>
                <a:gd name="T13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2" h="77">
                  <a:moveTo>
                    <a:pt x="0" y="0"/>
                  </a:moveTo>
                  <a:lnTo>
                    <a:pt x="1" y="14"/>
                  </a:lnTo>
                  <a:lnTo>
                    <a:pt x="7" y="28"/>
                  </a:lnTo>
                  <a:lnTo>
                    <a:pt x="17" y="43"/>
                  </a:lnTo>
                  <a:lnTo>
                    <a:pt x="29" y="55"/>
                  </a:lnTo>
                  <a:lnTo>
                    <a:pt x="45" y="67"/>
                  </a:lnTo>
                  <a:lnTo>
                    <a:pt x="62" y="7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089" name="Freeform 1641"/>
            <p:cNvSpPr>
              <a:spLocks/>
            </p:cNvSpPr>
            <p:nvPr/>
          </p:nvSpPr>
          <p:spPr bwMode="auto">
            <a:xfrm>
              <a:off x="4383" y="1155"/>
              <a:ext cx="34" cy="10"/>
            </a:xfrm>
            <a:custGeom>
              <a:avLst/>
              <a:gdLst>
                <a:gd name="T0" fmla="*/ 128 w 128"/>
                <a:gd name="T1" fmla="*/ 24 h 40"/>
                <a:gd name="T2" fmla="*/ 112 w 128"/>
                <a:gd name="T3" fmla="*/ 14 h 40"/>
                <a:gd name="T4" fmla="*/ 95 w 128"/>
                <a:gd name="T5" fmla="*/ 7 h 40"/>
                <a:gd name="T6" fmla="*/ 77 w 128"/>
                <a:gd name="T7" fmla="*/ 2 h 40"/>
                <a:gd name="T8" fmla="*/ 59 w 128"/>
                <a:gd name="T9" fmla="*/ 0 h 40"/>
                <a:gd name="T10" fmla="*/ 42 w 128"/>
                <a:gd name="T11" fmla="*/ 0 h 40"/>
                <a:gd name="T12" fmla="*/ 28 w 128"/>
                <a:gd name="T13" fmla="*/ 3 h 40"/>
                <a:gd name="T14" fmla="*/ 16 w 128"/>
                <a:gd name="T15" fmla="*/ 9 h 40"/>
                <a:gd name="T16" fmla="*/ 7 w 128"/>
                <a:gd name="T17" fmla="*/ 18 h 40"/>
                <a:gd name="T18" fmla="*/ 1 w 128"/>
                <a:gd name="T19" fmla="*/ 28 h 40"/>
                <a:gd name="T20" fmla="*/ 0 w 128"/>
                <a:gd name="T21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8" h="40">
                  <a:moveTo>
                    <a:pt x="128" y="24"/>
                  </a:moveTo>
                  <a:lnTo>
                    <a:pt x="112" y="14"/>
                  </a:lnTo>
                  <a:lnTo>
                    <a:pt x="95" y="7"/>
                  </a:lnTo>
                  <a:lnTo>
                    <a:pt x="77" y="2"/>
                  </a:lnTo>
                  <a:lnTo>
                    <a:pt x="59" y="0"/>
                  </a:lnTo>
                  <a:lnTo>
                    <a:pt x="42" y="0"/>
                  </a:lnTo>
                  <a:lnTo>
                    <a:pt x="28" y="3"/>
                  </a:lnTo>
                  <a:lnTo>
                    <a:pt x="16" y="9"/>
                  </a:lnTo>
                  <a:lnTo>
                    <a:pt x="7" y="18"/>
                  </a:lnTo>
                  <a:lnTo>
                    <a:pt x="1" y="28"/>
                  </a:lnTo>
                  <a:lnTo>
                    <a:pt x="0" y="4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090" name="Freeform 1642"/>
            <p:cNvSpPr>
              <a:spLocks/>
            </p:cNvSpPr>
            <p:nvPr/>
          </p:nvSpPr>
          <p:spPr bwMode="auto">
            <a:xfrm>
              <a:off x="4417" y="1160"/>
              <a:ext cx="64" cy="46"/>
            </a:xfrm>
            <a:custGeom>
              <a:avLst/>
              <a:gdLst>
                <a:gd name="T0" fmla="*/ 0 w 254"/>
                <a:gd name="T1" fmla="*/ 0 h 178"/>
                <a:gd name="T2" fmla="*/ 254 w 254"/>
                <a:gd name="T3" fmla="*/ 178 h 178"/>
                <a:gd name="T4" fmla="*/ 254 w 254"/>
                <a:gd name="T5" fmla="*/ 6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4" h="178">
                  <a:moveTo>
                    <a:pt x="0" y="0"/>
                  </a:moveTo>
                  <a:lnTo>
                    <a:pt x="254" y="178"/>
                  </a:lnTo>
                  <a:lnTo>
                    <a:pt x="254" y="6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091" name="Freeform 1643"/>
            <p:cNvSpPr>
              <a:spLocks/>
            </p:cNvSpPr>
            <p:nvPr/>
          </p:nvSpPr>
          <p:spPr bwMode="auto">
            <a:xfrm>
              <a:off x="4383" y="1105"/>
              <a:ext cx="98" cy="48"/>
            </a:xfrm>
            <a:custGeom>
              <a:avLst/>
              <a:gdLst>
                <a:gd name="T0" fmla="*/ 382 w 382"/>
                <a:gd name="T1" fmla="*/ 191 h 191"/>
                <a:gd name="T2" fmla="*/ 0 w 382"/>
                <a:gd name="T3" fmla="*/ 0 h 191"/>
                <a:gd name="T4" fmla="*/ 382 w 382"/>
                <a:gd name="T5" fmla="*/ 12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2" h="191">
                  <a:moveTo>
                    <a:pt x="382" y="191"/>
                  </a:moveTo>
                  <a:lnTo>
                    <a:pt x="0" y="0"/>
                  </a:lnTo>
                  <a:lnTo>
                    <a:pt x="382" y="1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092" name="Line 1644"/>
            <p:cNvSpPr>
              <a:spLocks noChangeShapeType="1"/>
            </p:cNvSpPr>
            <p:nvPr/>
          </p:nvSpPr>
          <p:spPr bwMode="auto">
            <a:xfrm>
              <a:off x="4454" y="1107"/>
              <a:ext cx="0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093" name="Line 1645"/>
            <p:cNvSpPr>
              <a:spLocks noChangeShapeType="1"/>
            </p:cNvSpPr>
            <p:nvPr/>
          </p:nvSpPr>
          <p:spPr bwMode="auto">
            <a:xfrm flipH="1" flipV="1">
              <a:off x="4383" y="1028"/>
              <a:ext cx="98" cy="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094" name="Line 1646"/>
            <p:cNvSpPr>
              <a:spLocks noChangeShapeType="1"/>
            </p:cNvSpPr>
            <p:nvPr/>
          </p:nvSpPr>
          <p:spPr bwMode="auto">
            <a:xfrm flipV="1">
              <a:off x="4383" y="991"/>
              <a:ext cx="0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095" name="Freeform 1647"/>
            <p:cNvSpPr>
              <a:spLocks/>
            </p:cNvSpPr>
            <p:nvPr/>
          </p:nvSpPr>
          <p:spPr bwMode="auto">
            <a:xfrm>
              <a:off x="4383" y="980"/>
              <a:ext cx="42" cy="22"/>
            </a:xfrm>
            <a:custGeom>
              <a:avLst/>
              <a:gdLst>
                <a:gd name="T0" fmla="*/ 169 w 169"/>
                <a:gd name="T1" fmla="*/ 86 h 86"/>
                <a:gd name="T2" fmla="*/ 167 w 169"/>
                <a:gd name="T3" fmla="*/ 72 h 86"/>
                <a:gd name="T4" fmla="*/ 160 w 169"/>
                <a:gd name="T5" fmla="*/ 58 h 86"/>
                <a:gd name="T6" fmla="*/ 151 w 169"/>
                <a:gd name="T7" fmla="*/ 45 h 86"/>
                <a:gd name="T8" fmla="*/ 137 w 169"/>
                <a:gd name="T9" fmla="*/ 32 h 86"/>
                <a:gd name="T10" fmla="*/ 121 w 169"/>
                <a:gd name="T11" fmla="*/ 20 h 86"/>
                <a:gd name="T12" fmla="*/ 103 w 169"/>
                <a:gd name="T13" fmla="*/ 11 h 86"/>
                <a:gd name="T14" fmla="*/ 84 w 169"/>
                <a:gd name="T15" fmla="*/ 4 h 86"/>
                <a:gd name="T16" fmla="*/ 66 w 169"/>
                <a:gd name="T17" fmla="*/ 1 h 86"/>
                <a:gd name="T18" fmla="*/ 47 w 169"/>
                <a:gd name="T19" fmla="*/ 0 h 86"/>
                <a:gd name="T20" fmla="*/ 31 w 169"/>
                <a:gd name="T21" fmla="*/ 3 h 86"/>
                <a:gd name="T22" fmla="*/ 18 w 169"/>
                <a:gd name="T23" fmla="*/ 8 h 86"/>
                <a:gd name="T24" fmla="*/ 8 w 169"/>
                <a:gd name="T25" fmla="*/ 17 h 86"/>
                <a:gd name="T26" fmla="*/ 2 w 169"/>
                <a:gd name="T27" fmla="*/ 29 h 86"/>
                <a:gd name="T28" fmla="*/ 0 w 169"/>
                <a:gd name="T29" fmla="*/ 41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69" h="86">
                  <a:moveTo>
                    <a:pt x="169" y="86"/>
                  </a:moveTo>
                  <a:lnTo>
                    <a:pt x="167" y="72"/>
                  </a:lnTo>
                  <a:lnTo>
                    <a:pt x="160" y="58"/>
                  </a:lnTo>
                  <a:lnTo>
                    <a:pt x="151" y="45"/>
                  </a:lnTo>
                  <a:lnTo>
                    <a:pt x="137" y="32"/>
                  </a:lnTo>
                  <a:lnTo>
                    <a:pt x="121" y="20"/>
                  </a:lnTo>
                  <a:lnTo>
                    <a:pt x="103" y="11"/>
                  </a:lnTo>
                  <a:lnTo>
                    <a:pt x="84" y="4"/>
                  </a:lnTo>
                  <a:lnTo>
                    <a:pt x="66" y="1"/>
                  </a:lnTo>
                  <a:lnTo>
                    <a:pt x="47" y="0"/>
                  </a:lnTo>
                  <a:lnTo>
                    <a:pt x="31" y="3"/>
                  </a:lnTo>
                  <a:lnTo>
                    <a:pt x="18" y="8"/>
                  </a:lnTo>
                  <a:lnTo>
                    <a:pt x="8" y="17"/>
                  </a:lnTo>
                  <a:lnTo>
                    <a:pt x="2" y="29"/>
                  </a:lnTo>
                  <a:lnTo>
                    <a:pt x="0" y="4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096" name="Line 1648"/>
            <p:cNvSpPr>
              <a:spLocks noChangeShapeType="1"/>
            </p:cNvSpPr>
            <p:nvPr/>
          </p:nvSpPr>
          <p:spPr bwMode="auto">
            <a:xfrm>
              <a:off x="4425" y="1002"/>
              <a:ext cx="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097" name="Freeform 1649"/>
            <p:cNvSpPr>
              <a:spLocks/>
            </p:cNvSpPr>
            <p:nvPr/>
          </p:nvSpPr>
          <p:spPr bwMode="auto">
            <a:xfrm>
              <a:off x="4425" y="993"/>
              <a:ext cx="24" cy="9"/>
            </a:xfrm>
            <a:custGeom>
              <a:avLst/>
              <a:gdLst>
                <a:gd name="T0" fmla="*/ 85 w 85"/>
                <a:gd name="T1" fmla="*/ 4 h 40"/>
                <a:gd name="T2" fmla="*/ 66 w 85"/>
                <a:gd name="T3" fmla="*/ 1 h 40"/>
                <a:gd name="T4" fmla="*/ 48 w 85"/>
                <a:gd name="T5" fmla="*/ 0 h 40"/>
                <a:gd name="T6" fmla="*/ 32 w 85"/>
                <a:gd name="T7" fmla="*/ 3 h 40"/>
                <a:gd name="T8" fmla="*/ 19 w 85"/>
                <a:gd name="T9" fmla="*/ 8 h 40"/>
                <a:gd name="T10" fmla="*/ 8 w 85"/>
                <a:gd name="T11" fmla="*/ 17 h 40"/>
                <a:gd name="T12" fmla="*/ 2 w 85"/>
                <a:gd name="T13" fmla="*/ 27 h 40"/>
                <a:gd name="T14" fmla="*/ 0 w 85"/>
                <a:gd name="T15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5" h="40">
                  <a:moveTo>
                    <a:pt x="85" y="4"/>
                  </a:moveTo>
                  <a:lnTo>
                    <a:pt x="66" y="1"/>
                  </a:lnTo>
                  <a:lnTo>
                    <a:pt x="48" y="0"/>
                  </a:lnTo>
                  <a:lnTo>
                    <a:pt x="32" y="3"/>
                  </a:lnTo>
                  <a:lnTo>
                    <a:pt x="19" y="8"/>
                  </a:lnTo>
                  <a:lnTo>
                    <a:pt x="8" y="17"/>
                  </a:lnTo>
                  <a:lnTo>
                    <a:pt x="2" y="27"/>
                  </a:lnTo>
                  <a:lnTo>
                    <a:pt x="0" y="4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098" name="Line 1650"/>
            <p:cNvSpPr>
              <a:spLocks noChangeShapeType="1"/>
            </p:cNvSpPr>
            <p:nvPr/>
          </p:nvSpPr>
          <p:spPr bwMode="auto">
            <a:xfrm>
              <a:off x="4449" y="993"/>
              <a:ext cx="10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099" name="Freeform 1651"/>
            <p:cNvSpPr>
              <a:spLocks/>
            </p:cNvSpPr>
            <p:nvPr/>
          </p:nvSpPr>
          <p:spPr bwMode="auto">
            <a:xfrm>
              <a:off x="4459" y="996"/>
              <a:ext cx="22" cy="22"/>
            </a:xfrm>
            <a:custGeom>
              <a:avLst/>
              <a:gdLst>
                <a:gd name="T0" fmla="*/ 85 w 85"/>
                <a:gd name="T1" fmla="*/ 82 h 82"/>
                <a:gd name="T2" fmla="*/ 83 w 85"/>
                <a:gd name="T3" fmla="*/ 68 h 82"/>
                <a:gd name="T4" fmla="*/ 76 w 85"/>
                <a:gd name="T5" fmla="*/ 53 h 82"/>
                <a:gd name="T6" fmla="*/ 66 w 85"/>
                <a:gd name="T7" fmla="*/ 39 h 82"/>
                <a:gd name="T8" fmla="*/ 53 w 85"/>
                <a:gd name="T9" fmla="*/ 26 h 82"/>
                <a:gd name="T10" fmla="*/ 36 w 85"/>
                <a:gd name="T11" fmla="*/ 15 h 82"/>
                <a:gd name="T12" fmla="*/ 19 w 85"/>
                <a:gd name="T13" fmla="*/ 6 h 82"/>
                <a:gd name="T14" fmla="*/ 0 w 85"/>
                <a:gd name="T15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5" h="82">
                  <a:moveTo>
                    <a:pt x="85" y="82"/>
                  </a:moveTo>
                  <a:lnTo>
                    <a:pt x="83" y="68"/>
                  </a:lnTo>
                  <a:lnTo>
                    <a:pt x="76" y="53"/>
                  </a:lnTo>
                  <a:lnTo>
                    <a:pt x="66" y="39"/>
                  </a:lnTo>
                  <a:lnTo>
                    <a:pt x="53" y="26"/>
                  </a:lnTo>
                  <a:lnTo>
                    <a:pt x="36" y="15"/>
                  </a:lnTo>
                  <a:lnTo>
                    <a:pt x="19" y="6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00" name="Line 1652"/>
            <p:cNvSpPr>
              <a:spLocks noChangeShapeType="1"/>
            </p:cNvSpPr>
            <p:nvPr/>
          </p:nvSpPr>
          <p:spPr bwMode="auto">
            <a:xfrm>
              <a:off x="4481" y="1018"/>
              <a:ext cx="0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01" name="Line 1653"/>
            <p:cNvSpPr>
              <a:spLocks noChangeShapeType="1"/>
            </p:cNvSpPr>
            <p:nvPr/>
          </p:nvSpPr>
          <p:spPr bwMode="auto">
            <a:xfrm>
              <a:off x="3886" y="893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02" name="Line 1654"/>
            <p:cNvSpPr>
              <a:spLocks noChangeShapeType="1"/>
            </p:cNvSpPr>
            <p:nvPr/>
          </p:nvSpPr>
          <p:spPr bwMode="auto">
            <a:xfrm>
              <a:off x="3886" y="1288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03" name="Line 1655"/>
            <p:cNvSpPr>
              <a:spLocks noChangeShapeType="1"/>
            </p:cNvSpPr>
            <p:nvPr/>
          </p:nvSpPr>
          <p:spPr bwMode="auto">
            <a:xfrm>
              <a:off x="4502" y="1288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04" name="Line 1656"/>
            <p:cNvSpPr>
              <a:spLocks noChangeShapeType="1"/>
            </p:cNvSpPr>
            <p:nvPr/>
          </p:nvSpPr>
          <p:spPr bwMode="auto">
            <a:xfrm>
              <a:off x="3551" y="1981"/>
              <a:ext cx="28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05" name="Line 1657"/>
            <p:cNvSpPr>
              <a:spLocks noChangeShapeType="1"/>
            </p:cNvSpPr>
            <p:nvPr/>
          </p:nvSpPr>
          <p:spPr bwMode="auto">
            <a:xfrm>
              <a:off x="3874" y="1981"/>
              <a:ext cx="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06" name="Line 1658"/>
            <p:cNvSpPr>
              <a:spLocks noChangeShapeType="1"/>
            </p:cNvSpPr>
            <p:nvPr/>
          </p:nvSpPr>
          <p:spPr bwMode="auto">
            <a:xfrm>
              <a:off x="3941" y="1981"/>
              <a:ext cx="28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07" name="Line 1659"/>
            <p:cNvSpPr>
              <a:spLocks noChangeShapeType="1"/>
            </p:cNvSpPr>
            <p:nvPr/>
          </p:nvSpPr>
          <p:spPr bwMode="auto">
            <a:xfrm>
              <a:off x="3639" y="793"/>
              <a:ext cx="49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08" name="Line 1660"/>
            <p:cNvSpPr>
              <a:spLocks noChangeShapeType="1"/>
            </p:cNvSpPr>
            <p:nvPr/>
          </p:nvSpPr>
          <p:spPr bwMode="auto">
            <a:xfrm>
              <a:off x="4153" y="815"/>
              <a:ext cx="0" cy="233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09" name="Line 1661"/>
            <p:cNvSpPr>
              <a:spLocks noChangeShapeType="1"/>
            </p:cNvSpPr>
            <p:nvPr/>
          </p:nvSpPr>
          <p:spPr bwMode="auto">
            <a:xfrm flipH="1">
              <a:off x="3639" y="3169"/>
              <a:ext cx="49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10" name="Line 1662"/>
            <p:cNvSpPr>
              <a:spLocks noChangeShapeType="1"/>
            </p:cNvSpPr>
            <p:nvPr/>
          </p:nvSpPr>
          <p:spPr bwMode="auto">
            <a:xfrm flipV="1">
              <a:off x="3619" y="815"/>
              <a:ext cx="0" cy="233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11" name="Line 1663"/>
            <p:cNvSpPr>
              <a:spLocks noChangeShapeType="1"/>
            </p:cNvSpPr>
            <p:nvPr/>
          </p:nvSpPr>
          <p:spPr bwMode="auto">
            <a:xfrm>
              <a:off x="3639" y="1388"/>
              <a:ext cx="49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12" name="Line 1664"/>
            <p:cNvSpPr>
              <a:spLocks noChangeShapeType="1"/>
            </p:cNvSpPr>
            <p:nvPr/>
          </p:nvSpPr>
          <p:spPr bwMode="auto">
            <a:xfrm>
              <a:off x="3639" y="2576"/>
              <a:ext cx="49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13" name="Freeform 1665"/>
            <p:cNvSpPr>
              <a:spLocks/>
            </p:cNvSpPr>
            <p:nvPr/>
          </p:nvSpPr>
          <p:spPr bwMode="auto">
            <a:xfrm>
              <a:off x="3619" y="793"/>
              <a:ext cx="20" cy="22"/>
            </a:xfrm>
            <a:custGeom>
              <a:avLst/>
              <a:gdLst>
                <a:gd name="T0" fmla="*/ 82 w 82"/>
                <a:gd name="T1" fmla="*/ 0 h 81"/>
                <a:gd name="T2" fmla="*/ 60 w 82"/>
                <a:gd name="T3" fmla="*/ 2 h 81"/>
                <a:gd name="T4" fmla="*/ 40 w 82"/>
                <a:gd name="T5" fmla="*/ 11 h 81"/>
                <a:gd name="T6" fmla="*/ 23 w 82"/>
                <a:gd name="T7" fmla="*/ 24 h 81"/>
                <a:gd name="T8" fmla="*/ 10 w 82"/>
                <a:gd name="T9" fmla="*/ 41 h 81"/>
                <a:gd name="T10" fmla="*/ 2 w 82"/>
                <a:gd name="T11" fmla="*/ 60 h 81"/>
                <a:gd name="T12" fmla="*/ 0 w 82"/>
                <a:gd name="T13" fmla="*/ 8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2" h="81">
                  <a:moveTo>
                    <a:pt x="82" y="0"/>
                  </a:moveTo>
                  <a:lnTo>
                    <a:pt x="60" y="2"/>
                  </a:lnTo>
                  <a:lnTo>
                    <a:pt x="40" y="11"/>
                  </a:lnTo>
                  <a:lnTo>
                    <a:pt x="23" y="24"/>
                  </a:lnTo>
                  <a:lnTo>
                    <a:pt x="10" y="41"/>
                  </a:lnTo>
                  <a:lnTo>
                    <a:pt x="2" y="60"/>
                  </a:lnTo>
                  <a:lnTo>
                    <a:pt x="0" y="8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14" name="Freeform 1666"/>
            <p:cNvSpPr>
              <a:spLocks/>
            </p:cNvSpPr>
            <p:nvPr/>
          </p:nvSpPr>
          <p:spPr bwMode="auto">
            <a:xfrm>
              <a:off x="4132" y="793"/>
              <a:ext cx="21" cy="22"/>
            </a:xfrm>
            <a:custGeom>
              <a:avLst/>
              <a:gdLst>
                <a:gd name="T0" fmla="*/ 82 w 82"/>
                <a:gd name="T1" fmla="*/ 81 h 81"/>
                <a:gd name="T2" fmla="*/ 79 w 82"/>
                <a:gd name="T3" fmla="*/ 60 h 81"/>
                <a:gd name="T4" fmla="*/ 72 w 82"/>
                <a:gd name="T5" fmla="*/ 41 h 81"/>
                <a:gd name="T6" fmla="*/ 58 w 82"/>
                <a:gd name="T7" fmla="*/ 24 h 81"/>
                <a:gd name="T8" fmla="*/ 42 w 82"/>
                <a:gd name="T9" fmla="*/ 11 h 81"/>
                <a:gd name="T10" fmla="*/ 22 w 82"/>
                <a:gd name="T11" fmla="*/ 2 h 81"/>
                <a:gd name="T12" fmla="*/ 0 w 82"/>
                <a:gd name="T13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2" h="81">
                  <a:moveTo>
                    <a:pt x="82" y="81"/>
                  </a:moveTo>
                  <a:lnTo>
                    <a:pt x="79" y="60"/>
                  </a:lnTo>
                  <a:lnTo>
                    <a:pt x="72" y="41"/>
                  </a:lnTo>
                  <a:lnTo>
                    <a:pt x="58" y="24"/>
                  </a:lnTo>
                  <a:lnTo>
                    <a:pt x="42" y="11"/>
                  </a:lnTo>
                  <a:lnTo>
                    <a:pt x="22" y="2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15" name="Freeform 1667"/>
            <p:cNvSpPr>
              <a:spLocks/>
            </p:cNvSpPr>
            <p:nvPr/>
          </p:nvSpPr>
          <p:spPr bwMode="auto">
            <a:xfrm>
              <a:off x="3619" y="3149"/>
              <a:ext cx="20" cy="20"/>
            </a:xfrm>
            <a:custGeom>
              <a:avLst/>
              <a:gdLst>
                <a:gd name="T0" fmla="*/ 0 w 82"/>
                <a:gd name="T1" fmla="*/ 0 h 82"/>
                <a:gd name="T2" fmla="*/ 2 w 82"/>
                <a:gd name="T3" fmla="*/ 21 h 82"/>
                <a:gd name="T4" fmla="*/ 10 w 82"/>
                <a:gd name="T5" fmla="*/ 42 h 82"/>
                <a:gd name="T6" fmla="*/ 23 w 82"/>
                <a:gd name="T7" fmla="*/ 59 h 82"/>
                <a:gd name="T8" fmla="*/ 40 w 82"/>
                <a:gd name="T9" fmla="*/ 71 h 82"/>
                <a:gd name="T10" fmla="*/ 60 w 82"/>
                <a:gd name="T11" fmla="*/ 79 h 82"/>
                <a:gd name="T12" fmla="*/ 82 w 82"/>
                <a:gd name="T13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2" h="82">
                  <a:moveTo>
                    <a:pt x="0" y="0"/>
                  </a:moveTo>
                  <a:lnTo>
                    <a:pt x="2" y="21"/>
                  </a:lnTo>
                  <a:lnTo>
                    <a:pt x="10" y="42"/>
                  </a:lnTo>
                  <a:lnTo>
                    <a:pt x="23" y="59"/>
                  </a:lnTo>
                  <a:lnTo>
                    <a:pt x="40" y="71"/>
                  </a:lnTo>
                  <a:lnTo>
                    <a:pt x="60" y="79"/>
                  </a:lnTo>
                  <a:lnTo>
                    <a:pt x="82" y="8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16" name="Freeform 1668"/>
            <p:cNvSpPr>
              <a:spLocks/>
            </p:cNvSpPr>
            <p:nvPr/>
          </p:nvSpPr>
          <p:spPr bwMode="auto">
            <a:xfrm>
              <a:off x="4132" y="3149"/>
              <a:ext cx="21" cy="20"/>
            </a:xfrm>
            <a:custGeom>
              <a:avLst/>
              <a:gdLst>
                <a:gd name="T0" fmla="*/ 0 w 82"/>
                <a:gd name="T1" fmla="*/ 82 h 82"/>
                <a:gd name="T2" fmla="*/ 22 w 82"/>
                <a:gd name="T3" fmla="*/ 79 h 82"/>
                <a:gd name="T4" fmla="*/ 42 w 82"/>
                <a:gd name="T5" fmla="*/ 71 h 82"/>
                <a:gd name="T6" fmla="*/ 58 w 82"/>
                <a:gd name="T7" fmla="*/ 59 h 82"/>
                <a:gd name="T8" fmla="*/ 72 w 82"/>
                <a:gd name="T9" fmla="*/ 42 h 82"/>
                <a:gd name="T10" fmla="*/ 79 w 82"/>
                <a:gd name="T11" fmla="*/ 21 h 82"/>
                <a:gd name="T12" fmla="*/ 82 w 82"/>
                <a:gd name="T13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2" h="82">
                  <a:moveTo>
                    <a:pt x="0" y="82"/>
                  </a:moveTo>
                  <a:lnTo>
                    <a:pt x="22" y="79"/>
                  </a:lnTo>
                  <a:lnTo>
                    <a:pt x="42" y="71"/>
                  </a:lnTo>
                  <a:lnTo>
                    <a:pt x="58" y="59"/>
                  </a:lnTo>
                  <a:lnTo>
                    <a:pt x="72" y="42"/>
                  </a:lnTo>
                  <a:lnTo>
                    <a:pt x="79" y="21"/>
                  </a:lnTo>
                  <a:lnTo>
                    <a:pt x="8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17" name="Freeform 1669"/>
            <p:cNvSpPr>
              <a:spLocks/>
            </p:cNvSpPr>
            <p:nvPr/>
          </p:nvSpPr>
          <p:spPr bwMode="auto">
            <a:xfrm>
              <a:off x="3619" y="1367"/>
              <a:ext cx="20" cy="21"/>
            </a:xfrm>
            <a:custGeom>
              <a:avLst/>
              <a:gdLst>
                <a:gd name="T0" fmla="*/ 0 w 82"/>
                <a:gd name="T1" fmla="*/ 0 h 81"/>
                <a:gd name="T2" fmla="*/ 2 w 82"/>
                <a:gd name="T3" fmla="*/ 22 h 81"/>
                <a:gd name="T4" fmla="*/ 10 w 82"/>
                <a:gd name="T5" fmla="*/ 41 h 81"/>
                <a:gd name="T6" fmla="*/ 23 w 82"/>
                <a:gd name="T7" fmla="*/ 58 h 81"/>
                <a:gd name="T8" fmla="*/ 40 w 82"/>
                <a:gd name="T9" fmla="*/ 71 h 81"/>
                <a:gd name="T10" fmla="*/ 60 w 82"/>
                <a:gd name="T11" fmla="*/ 79 h 81"/>
                <a:gd name="T12" fmla="*/ 82 w 82"/>
                <a:gd name="T13" fmla="*/ 8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2" h="81">
                  <a:moveTo>
                    <a:pt x="0" y="0"/>
                  </a:moveTo>
                  <a:lnTo>
                    <a:pt x="2" y="22"/>
                  </a:lnTo>
                  <a:lnTo>
                    <a:pt x="10" y="41"/>
                  </a:lnTo>
                  <a:lnTo>
                    <a:pt x="23" y="58"/>
                  </a:lnTo>
                  <a:lnTo>
                    <a:pt x="40" y="71"/>
                  </a:lnTo>
                  <a:lnTo>
                    <a:pt x="60" y="79"/>
                  </a:lnTo>
                  <a:lnTo>
                    <a:pt x="82" y="8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18" name="Freeform 1670"/>
            <p:cNvSpPr>
              <a:spLocks/>
            </p:cNvSpPr>
            <p:nvPr/>
          </p:nvSpPr>
          <p:spPr bwMode="auto">
            <a:xfrm>
              <a:off x="4132" y="1367"/>
              <a:ext cx="21" cy="21"/>
            </a:xfrm>
            <a:custGeom>
              <a:avLst/>
              <a:gdLst>
                <a:gd name="T0" fmla="*/ 0 w 82"/>
                <a:gd name="T1" fmla="*/ 81 h 81"/>
                <a:gd name="T2" fmla="*/ 22 w 82"/>
                <a:gd name="T3" fmla="*/ 79 h 81"/>
                <a:gd name="T4" fmla="*/ 42 w 82"/>
                <a:gd name="T5" fmla="*/ 71 h 81"/>
                <a:gd name="T6" fmla="*/ 58 w 82"/>
                <a:gd name="T7" fmla="*/ 58 h 81"/>
                <a:gd name="T8" fmla="*/ 72 w 82"/>
                <a:gd name="T9" fmla="*/ 41 h 81"/>
                <a:gd name="T10" fmla="*/ 79 w 82"/>
                <a:gd name="T11" fmla="*/ 22 h 81"/>
                <a:gd name="T12" fmla="*/ 82 w 82"/>
                <a:gd name="T13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2" h="81">
                  <a:moveTo>
                    <a:pt x="0" y="81"/>
                  </a:moveTo>
                  <a:lnTo>
                    <a:pt x="22" y="79"/>
                  </a:lnTo>
                  <a:lnTo>
                    <a:pt x="42" y="71"/>
                  </a:lnTo>
                  <a:lnTo>
                    <a:pt x="58" y="58"/>
                  </a:lnTo>
                  <a:lnTo>
                    <a:pt x="72" y="41"/>
                  </a:lnTo>
                  <a:lnTo>
                    <a:pt x="79" y="22"/>
                  </a:lnTo>
                  <a:lnTo>
                    <a:pt x="8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19" name="Freeform 1671"/>
            <p:cNvSpPr>
              <a:spLocks/>
            </p:cNvSpPr>
            <p:nvPr/>
          </p:nvSpPr>
          <p:spPr bwMode="auto">
            <a:xfrm>
              <a:off x="3619" y="2576"/>
              <a:ext cx="20" cy="21"/>
            </a:xfrm>
            <a:custGeom>
              <a:avLst/>
              <a:gdLst>
                <a:gd name="T0" fmla="*/ 82 w 82"/>
                <a:gd name="T1" fmla="*/ 0 h 82"/>
                <a:gd name="T2" fmla="*/ 60 w 82"/>
                <a:gd name="T3" fmla="*/ 3 h 82"/>
                <a:gd name="T4" fmla="*/ 40 w 82"/>
                <a:gd name="T5" fmla="*/ 11 h 82"/>
                <a:gd name="T6" fmla="*/ 23 w 82"/>
                <a:gd name="T7" fmla="*/ 25 h 82"/>
                <a:gd name="T8" fmla="*/ 10 w 82"/>
                <a:gd name="T9" fmla="*/ 42 h 82"/>
                <a:gd name="T10" fmla="*/ 2 w 82"/>
                <a:gd name="T11" fmla="*/ 61 h 82"/>
                <a:gd name="T12" fmla="*/ 0 w 82"/>
                <a:gd name="T13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2" h="82">
                  <a:moveTo>
                    <a:pt x="82" y="0"/>
                  </a:moveTo>
                  <a:lnTo>
                    <a:pt x="60" y="3"/>
                  </a:lnTo>
                  <a:lnTo>
                    <a:pt x="40" y="11"/>
                  </a:lnTo>
                  <a:lnTo>
                    <a:pt x="23" y="25"/>
                  </a:lnTo>
                  <a:lnTo>
                    <a:pt x="10" y="42"/>
                  </a:lnTo>
                  <a:lnTo>
                    <a:pt x="2" y="61"/>
                  </a:lnTo>
                  <a:lnTo>
                    <a:pt x="0" y="8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20" name="Freeform 1672"/>
            <p:cNvSpPr>
              <a:spLocks/>
            </p:cNvSpPr>
            <p:nvPr/>
          </p:nvSpPr>
          <p:spPr bwMode="auto">
            <a:xfrm>
              <a:off x="4132" y="2576"/>
              <a:ext cx="21" cy="21"/>
            </a:xfrm>
            <a:custGeom>
              <a:avLst/>
              <a:gdLst>
                <a:gd name="T0" fmla="*/ 82 w 82"/>
                <a:gd name="T1" fmla="*/ 82 h 82"/>
                <a:gd name="T2" fmla="*/ 79 w 82"/>
                <a:gd name="T3" fmla="*/ 61 h 82"/>
                <a:gd name="T4" fmla="*/ 72 w 82"/>
                <a:gd name="T5" fmla="*/ 42 h 82"/>
                <a:gd name="T6" fmla="*/ 58 w 82"/>
                <a:gd name="T7" fmla="*/ 25 h 82"/>
                <a:gd name="T8" fmla="*/ 42 w 82"/>
                <a:gd name="T9" fmla="*/ 11 h 82"/>
                <a:gd name="T10" fmla="*/ 22 w 82"/>
                <a:gd name="T11" fmla="*/ 3 h 82"/>
                <a:gd name="T12" fmla="*/ 0 w 82"/>
                <a:gd name="T13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2" h="82">
                  <a:moveTo>
                    <a:pt x="82" y="82"/>
                  </a:moveTo>
                  <a:lnTo>
                    <a:pt x="79" y="61"/>
                  </a:lnTo>
                  <a:lnTo>
                    <a:pt x="72" y="42"/>
                  </a:lnTo>
                  <a:lnTo>
                    <a:pt x="58" y="25"/>
                  </a:lnTo>
                  <a:lnTo>
                    <a:pt x="42" y="11"/>
                  </a:lnTo>
                  <a:lnTo>
                    <a:pt x="22" y="3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21" name="Line 1673"/>
            <p:cNvSpPr>
              <a:spLocks noChangeShapeType="1"/>
            </p:cNvSpPr>
            <p:nvPr/>
          </p:nvSpPr>
          <p:spPr bwMode="auto">
            <a:xfrm>
              <a:off x="4153" y="2336"/>
              <a:ext cx="0" cy="1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22" name="Line 1674"/>
            <p:cNvSpPr>
              <a:spLocks noChangeShapeType="1"/>
            </p:cNvSpPr>
            <p:nvPr/>
          </p:nvSpPr>
          <p:spPr bwMode="auto">
            <a:xfrm>
              <a:off x="3619" y="2336"/>
              <a:ext cx="0" cy="1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23" name="Line 1675"/>
            <p:cNvSpPr>
              <a:spLocks noChangeShapeType="1"/>
            </p:cNvSpPr>
            <p:nvPr/>
          </p:nvSpPr>
          <p:spPr bwMode="auto">
            <a:xfrm flipH="1">
              <a:off x="3681" y="2409"/>
              <a:ext cx="41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24" name="Freeform 1676"/>
            <p:cNvSpPr>
              <a:spLocks/>
            </p:cNvSpPr>
            <p:nvPr/>
          </p:nvSpPr>
          <p:spPr bwMode="auto">
            <a:xfrm>
              <a:off x="4091" y="2398"/>
              <a:ext cx="62" cy="21"/>
            </a:xfrm>
            <a:custGeom>
              <a:avLst/>
              <a:gdLst>
                <a:gd name="T0" fmla="*/ 0 w 245"/>
                <a:gd name="T1" fmla="*/ 0 h 82"/>
                <a:gd name="T2" fmla="*/ 0 w 245"/>
                <a:gd name="T3" fmla="*/ 82 h 82"/>
                <a:gd name="T4" fmla="*/ 245 w 245"/>
                <a:gd name="T5" fmla="*/ 41 h 82"/>
                <a:gd name="T6" fmla="*/ 0 w 245"/>
                <a:gd name="T7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5" h="82">
                  <a:moveTo>
                    <a:pt x="0" y="0"/>
                  </a:moveTo>
                  <a:lnTo>
                    <a:pt x="0" y="82"/>
                  </a:lnTo>
                  <a:lnTo>
                    <a:pt x="245" y="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25" name="Freeform 1677"/>
            <p:cNvSpPr>
              <a:spLocks/>
            </p:cNvSpPr>
            <p:nvPr/>
          </p:nvSpPr>
          <p:spPr bwMode="auto">
            <a:xfrm>
              <a:off x="4091" y="2398"/>
              <a:ext cx="62" cy="21"/>
            </a:xfrm>
            <a:custGeom>
              <a:avLst/>
              <a:gdLst>
                <a:gd name="T0" fmla="*/ 0 w 245"/>
                <a:gd name="T1" fmla="*/ 0 h 82"/>
                <a:gd name="T2" fmla="*/ 0 w 245"/>
                <a:gd name="T3" fmla="*/ 82 h 82"/>
                <a:gd name="T4" fmla="*/ 245 w 245"/>
                <a:gd name="T5" fmla="*/ 41 h 82"/>
                <a:gd name="T6" fmla="*/ 0 w 245"/>
                <a:gd name="T7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5" h="82">
                  <a:moveTo>
                    <a:pt x="0" y="0"/>
                  </a:moveTo>
                  <a:lnTo>
                    <a:pt x="0" y="82"/>
                  </a:lnTo>
                  <a:lnTo>
                    <a:pt x="245" y="4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26" name="Freeform 1678"/>
            <p:cNvSpPr>
              <a:spLocks/>
            </p:cNvSpPr>
            <p:nvPr/>
          </p:nvSpPr>
          <p:spPr bwMode="auto">
            <a:xfrm>
              <a:off x="3619" y="2398"/>
              <a:ext cx="62" cy="21"/>
            </a:xfrm>
            <a:custGeom>
              <a:avLst/>
              <a:gdLst>
                <a:gd name="T0" fmla="*/ 244 w 244"/>
                <a:gd name="T1" fmla="*/ 0 h 82"/>
                <a:gd name="T2" fmla="*/ 244 w 244"/>
                <a:gd name="T3" fmla="*/ 82 h 82"/>
                <a:gd name="T4" fmla="*/ 0 w 244"/>
                <a:gd name="T5" fmla="*/ 41 h 82"/>
                <a:gd name="T6" fmla="*/ 244 w 244"/>
                <a:gd name="T7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4" h="82">
                  <a:moveTo>
                    <a:pt x="244" y="0"/>
                  </a:moveTo>
                  <a:lnTo>
                    <a:pt x="244" y="82"/>
                  </a:lnTo>
                  <a:lnTo>
                    <a:pt x="0" y="41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27" name="Freeform 1679"/>
            <p:cNvSpPr>
              <a:spLocks/>
            </p:cNvSpPr>
            <p:nvPr/>
          </p:nvSpPr>
          <p:spPr bwMode="auto">
            <a:xfrm>
              <a:off x="3619" y="2398"/>
              <a:ext cx="62" cy="21"/>
            </a:xfrm>
            <a:custGeom>
              <a:avLst/>
              <a:gdLst>
                <a:gd name="T0" fmla="*/ 244 w 244"/>
                <a:gd name="T1" fmla="*/ 0 h 82"/>
                <a:gd name="T2" fmla="*/ 244 w 244"/>
                <a:gd name="T3" fmla="*/ 82 h 82"/>
                <a:gd name="T4" fmla="*/ 0 w 244"/>
                <a:gd name="T5" fmla="*/ 41 h 82"/>
                <a:gd name="T6" fmla="*/ 244 w 244"/>
                <a:gd name="T7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4" h="82">
                  <a:moveTo>
                    <a:pt x="244" y="0"/>
                  </a:moveTo>
                  <a:lnTo>
                    <a:pt x="244" y="82"/>
                  </a:lnTo>
                  <a:lnTo>
                    <a:pt x="0" y="41"/>
                  </a:lnTo>
                  <a:lnTo>
                    <a:pt x="244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28" name="Freeform 1680"/>
            <p:cNvSpPr>
              <a:spLocks/>
            </p:cNvSpPr>
            <p:nvPr/>
          </p:nvSpPr>
          <p:spPr bwMode="auto">
            <a:xfrm>
              <a:off x="3856" y="2332"/>
              <a:ext cx="46" cy="55"/>
            </a:xfrm>
            <a:custGeom>
              <a:avLst/>
              <a:gdLst>
                <a:gd name="T0" fmla="*/ 0 w 182"/>
                <a:gd name="T1" fmla="*/ 212 h 212"/>
                <a:gd name="T2" fmla="*/ 75 w 182"/>
                <a:gd name="T3" fmla="*/ 212 h 212"/>
                <a:gd name="T4" fmla="*/ 90 w 182"/>
                <a:gd name="T5" fmla="*/ 211 h 212"/>
                <a:gd name="T6" fmla="*/ 105 w 182"/>
                <a:gd name="T7" fmla="*/ 205 h 212"/>
                <a:gd name="T8" fmla="*/ 121 w 182"/>
                <a:gd name="T9" fmla="*/ 195 h 212"/>
                <a:gd name="T10" fmla="*/ 135 w 182"/>
                <a:gd name="T11" fmla="*/ 181 h 212"/>
                <a:gd name="T12" fmla="*/ 149 w 182"/>
                <a:gd name="T13" fmla="*/ 165 h 212"/>
                <a:gd name="T14" fmla="*/ 161 w 182"/>
                <a:gd name="T15" fmla="*/ 147 h 212"/>
                <a:gd name="T16" fmla="*/ 171 w 182"/>
                <a:gd name="T17" fmla="*/ 127 h 212"/>
                <a:gd name="T18" fmla="*/ 177 w 182"/>
                <a:gd name="T19" fmla="*/ 107 h 212"/>
                <a:gd name="T20" fmla="*/ 181 w 182"/>
                <a:gd name="T21" fmla="*/ 85 h 212"/>
                <a:gd name="T22" fmla="*/ 182 w 182"/>
                <a:gd name="T23" fmla="*/ 66 h 212"/>
                <a:gd name="T24" fmla="*/ 180 w 182"/>
                <a:gd name="T25" fmla="*/ 47 h 212"/>
                <a:gd name="T26" fmla="*/ 176 w 182"/>
                <a:gd name="T27" fmla="*/ 31 h 212"/>
                <a:gd name="T28" fmla="*/ 167 w 182"/>
                <a:gd name="T29" fmla="*/ 18 h 212"/>
                <a:gd name="T30" fmla="*/ 158 w 182"/>
                <a:gd name="T31" fmla="*/ 9 h 212"/>
                <a:gd name="T32" fmla="*/ 145 w 182"/>
                <a:gd name="T33" fmla="*/ 2 h 212"/>
                <a:gd name="T34" fmla="*/ 131 w 182"/>
                <a:gd name="T35" fmla="*/ 0 h 212"/>
                <a:gd name="T36" fmla="*/ 57 w 182"/>
                <a:gd name="T37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2" h="212">
                  <a:moveTo>
                    <a:pt x="0" y="212"/>
                  </a:moveTo>
                  <a:lnTo>
                    <a:pt x="75" y="212"/>
                  </a:lnTo>
                  <a:lnTo>
                    <a:pt x="90" y="211"/>
                  </a:lnTo>
                  <a:lnTo>
                    <a:pt x="105" y="205"/>
                  </a:lnTo>
                  <a:lnTo>
                    <a:pt x="121" y="195"/>
                  </a:lnTo>
                  <a:lnTo>
                    <a:pt x="135" y="181"/>
                  </a:lnTo>
                  <a:lnTo>
                    <a:pt x="149" y="165"/>
                  </a:lnTo>
                  <a:lnTo>
                    <a:pt x="161" y="147"/>
                  </a:lnTo>
                  <a:lnTo>
                    <a:pt x="171" y="127"/>
                  </a:lnTo>
                  <a:lnTo>
                    <a:pt x="177" y="107"/>
                  </a:lnTo>
                  <a:lnTo>
                    <a:pt x="181" y="85"/>
                  </a:lnTo>
                  <a:lnTo>
                    <a:pt x="182" y="66"/>
                  </a:lnTo>
                  <a:lnTo>
                    <a:pt x="180" y="47"/>
                  </a:lnTo>
                  <a:lnTo>
                    <a:pt x="176" y="31"/>
                  </a:lnTo>
                  <a:lnTo>
                    <a:pt x="167" y="18"/>
                  </a:lnTo>
                  <a:lnTo>
                    <a:pt x="158" y="9"/>
                  </a:lnTo>
                  <a:lnTo>
                    <a:pt x="145" y="2"/>
                  </a:lnTo>
                  <a:lnTo>
                    <a:pt x="131" y="0"/>
                  </a:lnTo>
                  <a:lnTo>
                    <a:pt x="5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29" name="Freeform 1681"/>
            <p:cNvSpPr>
              <a:spLocks/>
            </p:cNvSpPr>
            <p:nvPr/>
          </p:nvSpPr>
          <p:spPr bwMode="auto">
            <a:xfrm>
              <a:off x="3856" y="2289"/>
              <a:ext cx="55" cy="98"/>
            </a:xfrm>
            <a:custGeom>
              <a:avLst/>
              <a:gdLst>
                <a:gd name="T0" fmla="*/ 131 w 217"/>
                <a:gd name="T1" fmla="*/ 170 h 382"/>
                <a:gd name="T2" fmla="*/ 145 w 217"/>
                <a:gd name="T3" fmla="*/ 168 h 382"/>
                <a:gd name="T4" fmla="*/ 160 w 217"/>
                <a:gd name="T5" fmla="*/ 162 h 382"/>
                <a:gd name="T6" fmla="*/ 174 w 217"/>
                <a:gd name="T7" fmla="*/ 151 h 382"/>
                <a:gd name="T8" fmla="*/ 187 w 217"/>
                <a:gd name="T9" fmla="*/ 138 h 382"/>
                <a:gd name="T10" fmla="*/ 198 w 217"/>
                <a:gd name="T11" fmla="*/ 122 h 382"/>
                <a:gd name="T12" fmla="*/ 207 w 217"/>
                <a:gd name="T13" fmla="*/ 104 h 382"/>
                <a:gd name="T14" fmla="*/ 213 w 217"/>
                <a:gd name="T15" fmla="*/ 85 h 382"/>
                <a:gd name="T16" fmla="*/ 217 w 217"/>
                <a:gd name="T17" fmla="*/ 66 h 382"/>
                <a:gd name="T18" fmla="*/ 217 w 217"/>
                <a:gd name="T19" fmla="*/ 48 h 382"/>
                <a:gd name="T20" fmla="*/ 215 w 217"/>
                <a:gd name="T21" fmla="*/ 32 h 382"/>
                <a:gd name="T22" fmla="*/ 209 w 217"/>
                <a:gd name="T23" fmla="*/ 19 h 382"/>
                <a:gd name="T24" fmla="*/ 200 w 217"/>
                <a:gd name="T25" fmla="*/ 8 h 382"/>
                <a:gd name="T26" fmla="*/ 190 w 217"/>
                <a:gd name="T27" fmla="*/ 2 h 382"/>
                <a:gd name="T28" fmla="*/ 177 w 217"/>
                <a:gd name="T29" fmla="*/ 0 h 382"/>
                <a:gd name="T30" fmla="*/ 102 w 217"/>
                <a:gd name="T31" fmla="*/ 0 h 382"/>
                <a:gd name="T32" fmla="*/ 0 w 217"/>
                <a:gd name="T33" fmla="*/ 382 h 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7" h="382">
                  <a:moveTo>
                    <a:pt x="131" y="170"/>
                  </a:moveTo>
                  <a:lnTo>
                    <a:pt x="145" y="168"/>
                  </a:lnTo>
                  <a:lnTo>
                    <a:pt x="160" y="162"/>
                  </a:lnTo>
                  <a:lnTo>
                    <a:pt x="174" y="151"/>
                  </a:lnTo>
                  <a:lnTo>
                    <a:pt x="187" y="138"/>
                  </a:lnTo>
                  <a:lnTo>
                    <a:pt x="198" y="122"/>
                  </a:lnTo>
                  <a:lnTo>
                    <a:pt x="207" y="104"/>
                  </a:lnTo>
                  <a:lnTo>
                    <a:pt x="213" y="85"/>
                  </a:lnTo>
                  <a:lnTo>
                    <a:pt x="217" y="66"/>
                  </a:lnTo>
                  <a:lnTo>
                    <a:pt x="217" y="48"/>
                  </a:lnTo>
                  <a:lnTo>
                    <a:pt x="215" y="32"/>
                  </a:lnTo>
                  <a:lnTo>
                    <a:pt x="209" y="19"/>
                  </a:lnTo>
                  <a:lnTo>
                    <a:pt x="200" y="8"/>
                  </a:lnTo>
                  <a:lnTo>
                    <a:pt x="190" y="2"/>
                  </a:lnTo>
                  <a:lnTo>
                    <a:pt x="177" y="0"/>
                  </a:lnTo>
                  <a:lnTo>
                    <a:pt x="102" y="0"/>
                  </a:lnTo>
                  <a:lnTo>
                    <a:pt x="0" y="38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30" name="Line 1682"/>
            <p:cNvSpPr>
              <a:spLocks noChangeShapeType="1"/>
            </p:cNvSpPr>
            <p:nvPr/>
          </p:nvSpPr>
          <p:spPr bwMode="auto">
            <a:xfrm>
              <a:off x="4153" y="2336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31" name="Line 1683"/>
            <p:cNvSpPr>
              <a:spLocks noChangeShapeType="1"/>
            </p:cNvSpPr>
            <p:nvPr/>
          </p:nvSpPr>
          <p:spPr bwMode="auto">
            <a:xfrm>
              <a:off x="3619" y="2336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32" name="Line 1684"/>
            <p:cNvSpPr>
              <a:spLocks noChangeShapeType="1"/>
            </p:cNvSpPr>
            <p:nvPr/>
          </p:nvSpPr>
          <p:spPr bwMode="auto">
            <a:xfrm>
              <a:off x="3619" y="2409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33" name="Line 1685"/>
            <p:cNvSpPr>
              <a:spLocks noChangeShapeType="1"/>
            </p:cNvSpPr>
            <p:nvPr/>
          </p:nvSpPr>
          <p:spPr bwMode="auto">
            <a:xfrm flipH="1">
              <a:off x="3156" y="793"/>
              <a:ext cx="60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34" name="Line 1686"/>
            <p:cNvSpPr>
              <a:spLocks noChangeShapeType="1"/>
            </p:cNvSpPr>
            <p:nvPr/>
          </p:nvSpPr>
          <p:spPr bwMode="auto">
            <a:xfrm flipH="1">
              <a:off x="3156" y="3169"/>
              <a:ext cx="60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35" name="Line 1687"/>
            <p:cNvSpPr>
              <a:spLocks noChangeShapeType="1"/>
            </p:cNvSpPr>
            <p:nvPr/>
          </p:nvSpPr>
          <p:spPr bwMode="auto">
            <a:xfrm>
              <a:off x="3197" y="856"/>
              <a:ext cx="0" cy="22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36" name="Freeform 1688"/>
            <p:cNvSpPr>
              <a:spLocks/>
            </p:cNvSpPr>
            <p:nvPr/>
          </p:nvSpPr>
          <p:spPr bwMode="auto">
            <a:xfrm>
              <a:off x="3186" y="793"/>
              <a:ext cx="22" cy="63"/>
            </a:xfrm>
            <a:custGeom>
              <a:avLst/>
              <a:gdLst>
                <a:gd name="T0" fmla="*/ 0 w 82"/>
                <a:gd name="T1" fmla="*/ 245 h 245"/>
                <a:gd name="T2" fmla="*/ 82 w 82"/>
                <a:gd name="T3" fmla="*/ 245 h 245"/>
                <a:gd name="T4" fmla="*/ 41 w 82"/>
                <a:gd name="T5" fmla="*/ 0 h 245"/>
                <a:gd name="T6" fmla="*/ 0 w 82"/>
                <a:gd name="T7" fmla="*/ 24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2" h="245">
                  <a:moveTo>
                    <a:pt x="0" y="245"/>
                  </a:moveTo>
                  <a:lnTo>
                    <a:pt x="82" y="245"/>
                  </a:lnTo>
                  <a:lnTo>
                    <a:pt x="41" y="0"/>
                  </a:lnTo>
                  <a:lnTo>
                    <a:pt x="0" y="245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37" name="Freeform 1689"/>
            <p:cNvSpPr>
              <a:spLocks/>
            </p:cNvSpPr>
            <p:nvPr/>
          </p:nvSpPr>
          <p:spPr bwMode="auto">
            <a:xfrm>
              <a:off x="3186" y="793"/>
              <a:ext cx="22" cy="63"/>
            </a:xfrm>
            <a:custGeom>
              <a:avLst/>
              <a:gdLst>
                <a:gd name="T0" fmla="*/ 0 w 82"/>
                <a:gd name="T1" fmla="*/ 245 h 245"/>
                <a:gd name="T2" fmla="*/ 82 w 82"/>
                <a:gd name="T3" fmla="*/ 245 h 245"/>
                <a:gd name="T4" fmla="*/ 41 w 82"/>
                <a:gd name="T5" fmla="*/ 0 h 245"/>
                <a:gd name="T6" fmla="*/ 0 w 82"/>
                <a:gd name="T7" fmla="*/ 24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2" h="245">
                  <a:moveTo>
                    <a:pt x="0" y="245"/>
                  </a:moveTo>
                  <a:lnTo>
                    <a:pt x="82" y="245"/>
                  </a:lnTo>
                  <a:lnTo>
                    <a:pt x="41" y="0"/>
                  </a:lnTo>
                  <a:lnTo>
                    <a:pt x="0" y="245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38" name="Freeform 1690"/>
            <p:cNvSpPr>
              <a:spLocks/>
            </p:cNvSpPr>
            <p:nvPr/>
          </p:nvSpPr>
          <p:spPr bwMode="auto">
            <a:xfrm>
              <a:off x="3186" y="3107"/>
              <a:ext cx="22" cy="62"/>
            </a:xfrm>
            <a:custGeom>
              <a:avLst/>
              <a:gdLst>
                <a:gd name="T0" fmla="*/ 0 w 82"/>
                <a:gd name="T1" fmla="*/ 0 h 245"/>
                <a:gd name="T2" fmla="*/ 82 w 82"/>
                <a:gd name="T3" fmla="*/ 0 h 245"/>
                <a:gd name="T4" fmla="*/ 41 w 82"/>
                <a:gd name="T5" fmla="*/ 245 h 245"/>
                <a:gd name="T6" fmla="*/ 0 w 82"/>
                <a:gd name="T7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2" h="245">
                  <a:moveTo>
                    <a:pt x="0" y="0"/>
                  </a:moveTo>
                  <a:lnTo>
                    <a:pt x="82" y="0"/>
                  </a:lnTo>
                  <a:lnTo>
                    <a:pt x="41" y="2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39" name="Freeform 1691"/>
            <p:cNvSpPr>
              <a:spLocks/>
            </p:cNvSpPr>
            <p:nvPr/>
          </p:nvSpPr>
          <p:spPr bwMode="auto">
            <a:xfrm>
              <a:off x="3186" y="3107"/>
              <a:ext cx="22" cy="62"/>
            </a:xfrm>
            <a:custGeom>
              <a:avLst/>
              <a:gdLst>
                <a:gd name="T0" fmla="*/ 0 w 82"/>
                <a:gd name="T1" fmla="*/ 0 h 245"/>
                <a:gd name="T2" fmla="*/ 82 w 82"/>
                <a:gd name="T3" fmla="*/ 0 h 245"/>
                <a:gd name="T4" fmla="*/ 41 w 82"/>
                <a:gd name="T5" fmla="*/ 245 h 245"/>
                <a:gd name="T6" fmla="*/ 0 w 82"/>
                <a:gd name="T7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2" h="245">
                  <a:moveTo>
                    <a:pt x="0" y="0"/>
                  </a:moveTo>
                  <a:lnTo>
                    <a:pt x="82" y="0"/>
                  </a:lnTo>
                  <a:lnTo>
                    <a:pt x="41" y="24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40" name="Freeform 1692"/>
            <p:cNvSpPr>
              <a:spLocks/>
            </p:cNvSpPr>
            <p:nvPr/>
          </p:nvSpPr>
          <p:spPr bwMode="auto">
            <a:xfrm>
              <a:off x="3076" y="1876"/>
              <a:ext cx="98" cy="57"/>
            </a:xfrm>
            <a:custGeom>
              <a:avLst/>
              <a:gdLst>
                <a:gd name="T0" fmla="*/ 382 w 382"/>
                <a:gd name="T1" fmla="*/ 225 h 225"/>
                <a:gd name="T2" fmla="*/ 382 w 382"/>
                <a:gd name="T3" fmla="*/ 158 h 225"/>
                <a:gd name="T4" fmla="*/ 380 w 382"/>
                <a:gd name="T5" fmla="*/ 142 h 225"/>
                <a:gd name="T6" fmla="*/ 374 w 382"/>
                <a:gd name="T7" fmla="*/ 124 h 225"/>
                <a:gd name="T8" fmla="*/ 363 w 382"/>
                <a:gd name="T9" fmla="*/ 107 h 225"/>
                <a:gd name="T10" fmla="*/ 348 w 382"/>
                <a:gd name="T11" fmla="*/ 91 h 225"/>
                <a:gd name="T12" fmla="*/ 330 w 382"/>
                <a:gd name="T13" fmla="*/ 76 h 225"/>
                <a:gd name="T14" fmla="*/ 310 w 382"/>
                <a:gd name="T15" fmla="*/ 64 h 225"/>
                <a:gd name="T16" fmla="*/ 288 w 382"/>
                <a:gd name="T17" fmla="*/ 53 h 225"/>
                <a:gd name="T18" fmla="*/ 265 w 382"/>
                <a:gd name="T19" fmla="*/ 46 h 225"/>
                <a:gd name="T20" fmla="*/ 117 w 382"/>
                <a:gd name="T21" fmla="*/ 5 h 225"/>
                <a:gd name="T22" fmla="*/ 95 w 382"/>
                <a:gd name="T23" fmla="*/ 1 h 225"/>
                <a:gd name="T24" fmla="*/ 72 w 382"/>
                <a:gd name="T25" fmla="*/ 0 h 225"/>
                <a:gd name="T26" fmla="*/ 52 w 382"/>
                <a:gd name="T27" fmla="*/ 2 h 225"/>
                <a:gd name="T28" fmla="*/ 34 w 382"/>
                <a:gd name="T29" fmla="*/ 7 h 225"/>
                <a:gd name="T30" fmla="*/ 20 w 382"/>
                <a:gd name="T31" fmla="*/ 16 h 225"/>
                <a:gd name="T32" fmla="*/ 9 w 382"/>
                <a:gd name="T33" fmla="*/ 27 h 225"/>
                <a:gd name="T34" fmla="*/ 2 w 382"/>
                <a:gd name="T35" fmla="*/ 40 h 225"/>
                <a:gd name="T36" fmla="*/ 0 w 382"/>
                <a:gd name="T37" fmla="*/ 56 h 225"/>
                <a:gd name="T38" fmla="*/ 0 w 382"/>
                <a:gd name="T39" fmla="*/ 123 h 225"/>
                <a:gd name="T40" fmla="*/ 382 w 382"/>
                <a:gd name="T41" fmla="*/ 225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82" h="225">
                  <a:moveTo>
                    <a:pt x="382" y="225"/>
                  </a:moveTo>
                  <a:lnTo>
                    <a:pt x="382" y="158"/>
                  </a:lnTo>
                  <a:lnTo>
                    <a:pt x="380" y="142"/>
                  </a:lnTo>
                  <a:lnTo>
                    <a:pt x="374" y="124"/>
                  </a:lnTo>
                  <a:lnTo>
                    <a:pt x="363" y="107"/>
                  </a:lnTo>
                  <a:lnTo>
                    <a:pt x="348" y="91"/>
                  </a:lnTo>
                  <a:lnTo>
                    <a:pt x="330" y="76"/>
                  </a:lnTo>
                  <a:lnTo>
                    <a:pt x="310" y="64"/>
                  </a:lnTo>
                  <a:lnTo>
                    <a:pt x="288" y="53"/>
                  </a:lnTo>
                  <a:lnTo>
                    <a:pt x="265" y="46"/>
                  </a:lnTo>
                  <a:lnTo>
                    <a:pt x="117" y="5"/>
                  </a:lnTo>
                  <a:lnTo>
                    <a:pt x="95" y="1"/>
                  </a:lnTo>
                  <a:lnTo>
                    <a:pt x="72" y="0"/>
                  </a:lnTo>
                  <a:lnTo>
                    <a:pt x="52" y="2"/>
                  </a:lnTo>
                  <a:lnTo>
                    <a:pt x="34" y="7"/>
                  </a:lnTo>
                  <a:lnTo>
                    <a:pt x="20" y="16"/>
                  </a:lnTo>
                  <a:lnTo>
                    <a:pt x="9" y="27"/>
                  </a:lnTo>
                  <a:lnTo>
                    <a:pt x="2" y="40"/>
                  </a:lnTo>
                  <a:lnTo>
                    <a:pt x="0" y="56"/>
                  </a:lnTo>
                  <a:lnTo>
                    <a:pt x="0" y="123"/>
                  </a:lnTo>
                  <a:lnTo>
                    <a:pt x="382" y="225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41" name="Line 1693"/>
            <p:cNvSpPr>
              <a:spLocks noChangeShapeType="1"/>
            </p:cNvSpPr>
            <p:nvPr/>
          </p:nvSpPr>
          <p:spPr bwMode="auto">
            <a:xfrm>
              <a:off x="3758" y="793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42" name="Line 1694"/>
            <p:cNvSpPr>
              <a:spLocks noChangeShapeType="1"/>
            </p:cNvSpPr>
            <p:nvPr/>
          </p:nvSpPr>
          <p:spPr bwMode="auto">
            <a:xfrm>
              <a:off x="3758" y="3169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43" name="Line 1695"/>
            <p:cNvSpPr>
              <a:spLocks noChangeShapeType="1"/>
            </p:cNvSpPr>
            <p:nvPr/>
          </p:nvSpPr>
          <p:spPr bwMode="auto">
            <a:xfrm>
              <a:off x="3197" y="3169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44" name="Line 1696"/>
            <p:cNvSpPr>
              <a:spLocks noChangeShapeType="1"/>
            </p:cNvSpPr>
            <p:nvPr/>
          </p:nvSpPr>
          <p:spPr bwMode="auto">
            <a:xfrm flipH="1">
              <a:off x="3311" y="1388"/>
              <a:ext cx="3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45" name="Line 1697"/>
            <p:cNvSpPr>
              <a:spLocks noChangeShapeType="1"/>
            </p:cNvSpPr>
            <p:nvPr/>
          </p:nvSpPr>
          <p:spPr bwMode="auto">
            <a:xfrm flipH="1">
              <a:off x="3311" y="2576"/>
              <a:ext cx="3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46" name="Line 1698"/>
            <p:cNvSpPr>
              <a:spLocks noChangeShapeType="1"/>
            </p:cNvSpPr>
            <p:nvPr/>
          </p:nvSpPr>
          <p:spPr bwMode="auto">
            <a:xfrm>
              <a:off x="3354" y="1450"/>
              <a:ext cx="0" cy="10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47" name="Freeform 1699"/>
            <p:cNvSpPr>
              <a:spLocks/>
            </p:cNvSpPr>
            <p:nvPr/>
          </p:nvSpPr>
          <p:spPr bwMode="auto">
            <a:xfrm>
              <a:off x="3343" y="1388"/>
              <a:ext cx="21" cy="62"/>
            </a:xfrm>
            <a:custGeom>
              <a:avLst/>
              <a:gdLst>
                <a:gd name="T0" fmla="*/ 0 w 82"/>
                <a:gd name="T1" fmla="*/ 246 h 246"/>
                <a:gd name="T2" fmla="*/ 82 w 82"/>
                <a:gd name="T3" fmla="*/ 246 h 246"/>
                <a:gd name="T4" fmla="*/ 41 w 82"/>
                <a:gd name="T5" fmla="*/ 0 h 246"/>
                <a:gd name="T6" fmla="*/ 0 w 82"/>
                <a:gd name="T7" fmla="*/ 246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2" h="246">
                  <a:moveTo>
                    <a:pt x="0" y="246"/>
                  </a:moveTo>
                  <a:lnTo>
                    <a:pt x="82" y="246"/>
                  </a:lnTo>
                  <a:lnTo>
                    <a:pt x="41" y="0"/>
                  </a:lnTo>
                  <a:lnTo>
                    <a:pt x="0" y="246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48" name="Freeform 1700"/>
            <p:cNvSpPr>
              <a:spLocks/>
            </p:cNvSpPr>
            <p:nvPr/>
          </p:nvSpPr>
          <p:spPr bwMode="auto">
            <a:xfrm>
              <a:off x="3343" y="1388"/>
              <a:ext cx="21" cy="62"/>
            </a:xfrm>
            <a:custGeom>
              <a:avLst/>
              <a:gdLst>
                <a:gd name="T0" fmla="*/ 0 w 82"/>
                <a:gd name="T1" fmla="*/ 246 h 246"/>
                <a:gd name="T2" fmla="*/ 82 w 82"/>
                <a:gd name="T3" fmla="*/ 246 h 246"/>
                <a:gd name="T4" fmla="*/ 41 w 82"/>
                <a:gd name="T5" fmla="*/ 0 h 246"/>
                <a:gd name="T6" fmla="*/ 0 w 82"/>
                <a:gd name="T7" fmla="*/ 246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2" h="246">
                  <a:moveTo>
                    <a:pt x="0" y="246"/>
                  </a:moveTo>
                  <a:lnTo>
                    <a:pt x="82" y="246"/>
                  </a:lnTo>
                  <a:lnTo>
                    <a:pt x="41" y="0"/>
                  </a:lnTo>
                  <a:lnTo>
                    <a:pt x="0" y="246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49" name="Freeform 1701"/>
            <p:cNvSpPr>
              <a:spLocks/>
            </p:cNvSpPr>
            <p:nvPr/>
          </p:nvSpPr>
          <p:spPr bwMode="auto">
            <a:xfrm>
              <a:off x="3343" y="2514"/>
              <a:ext cx="21" cy="62"/>
            </a:xfrm>
            <a:custGeom>
              <a:avLst/>
              <a:gdLst>
                <a:gd name="T0" fmla="*/ 0 w 82"/>
                <a:gd name="T1" fmla="*/ 0 h 245"/>
                <a:gd name="T2" fmla="*/ 82 w 82"/>
                <a:gd name="T3" fmla="*/ 0 h 245"/>
                <a:gd name="T4" fmla="*/ 41 w 82"/>
                <a:gd name="T5" fmla="*/ 245 h 245"/>
                <a:gd name="T6" fmla="*/ 0 w 82"/>
                <a:gd name="T7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2" h="245">
                  <a:moveTo>
                    <a:pt x="0" y="0"/>
                  </a:moveTo>
                  <a:lnTo>
                    <a:pt x="82" y="0"/>
                  </a:lnTo>
                  <a:lnTo>
                    <a:pt x="41" y="2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50" name="Freeform 1702"/>
            <p:cNvSpPr>
              <a:spLocks/>
            </p:cNvSpPr>
            <p:nvPr/>
          </p:nvSpPr>
          <p:spPr bwMode="auto">
            <a:xfrm>
              <a:off x="3343" y="2514"/>
              <a:ext cx="21" cy="62"/>
            </a:xfrm>
            <a:custGeom>
              <a:avLst/>
              <a:gdLst>
                <a:gd name="T0" fmla="*/ 0 w 82"/>
                <a:gd name="T1" fmla="*/ 0 h 245"/>
                <a:gd name="T2" fmla="*/ 82 w 82"/>
                <a:gd name="T3" fmla="*/ 0 h 245"/>
                <a:gd name="T4" fmla="*/ 41 w 82"/>
                <a:gd name="T5" fmla="*/ 245 h 245"/>
                <a:gd name="T6" fmla="*/ 0 w 82"/>
                <a:gd name="T7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2" h="245">
                  <a:moveTo>
                    <a:pt x="0" y="0"/>
                  </a:moveTo>
                  <a:lnTo>
                    <a:pt x="82" y="0"/>
                  </a:lnTo>
                  <a:lnTo>
                    <a:pt x="41" y="24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51" name="Freeform 1703"/>
            <p:cNvSpPr>
              <a:spLocks/>
            </p:cNvSpPr>
            <p:nvPr/>
          </p:nvSpPr>
          <p:spPr bwMode="auto">
            <a:xfrm>
              <a:off x="3234" y="1938"/>
              <a:ext cx="97" cy="43"/>
            </a:xfrm>
            <a:custGeom>
              <a:avLst/>
              <a:gdLst>
                <a:gd name="T0" fmla="*/ 0 w 383"/>
                <a:gd name="T1" fmla="*/ 0 h 169"/>
                <a:gd name="T2" fmla="*/ 383 w 383"/>
                <a:gd name="T3" fmla="*/ 103 h 169"/>
                <a:gd name="T4" fmla="*/ 383 w 383"/>
                <a:gd name="T5" fmla="*/ 16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3" h="169">
                  <a:moveTo>
                    <a:pt x="0" y="0"/>
                  </a:moveTo>
                  <a:lnTo>
                    <a:pt x="383" y="103"/>
                  </a:lnTo>
                  <a:lnTo>
                    <a:pt x="383" y="16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52" name="Freeform 1704"/>
            <p:cNvSpPr>
              <a:spLocks/>
            </p:cNvSpPr>
            <p:nvPr/>
          </p:nvSpPr>
          <p:spPr bwMode="auto">
            <a:xfrm>
              <a:off x="3313" y="1981"/>
              <a:ext cx="18" cy="9"/>
            </a:xfrm>
            <a:custGeom>
              <a:avLst/>
              <a:gdLst>
                <a:gd name="T0" fmla="*/ 0 w 74"/>
                <a:gd name="T1" fmla="*/ 33 h 36"/>
                <a:gd name="T2" fmla="*/ 19 w 74"/>
                <a:gd name="T3" fmla="*/ 36 h 36"/>
                <a:gd name="T4" fmla="*/ 36 w 74"/>
                <a:gd name="T5" fmla="*/ 35 h 36"/>
                <a:gd name="T6" fmla="*/ 52 w 74"/>
                <a:gd name="T7" fmla="*/ 32 h 36"/>
                <a:gd name="T8" fmla="*/ 64 w 74"/>
                <a:gd name="T9" fmla="*/ 23 h 36"/>
                <a:gd name="T10" fmla="*/ 72 w 74"/>
                <a:gd name="T11" fmla="*/ 13 h 36"/>
                <a:gd name="T12" fmla="*/ 74 w 74"/>
                <a:gd name="T13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4" h="36">
                  <a:moveTo>
                    <a:pt x="0" y="33"/>
                  </a:moveTo>
                  <a:lnTo>
                    <a:pt x="19" y="36"/>
                  </a:lnTo>
                  <a:lnTo>
                    <a:pt x="36" y="35"/>
                  </a:lnTo>
                  <a:lnTo>
                    <a:pt x="52" y="32"/>
                  </a:lnTo>
                  <a:lnTo>
                    <a:pt x="64" y="23"/>
                  </a:lnTo>
                  <a:lnTo>
                    <a:pt x="72" y="13"/>
                  </a:lnTo>
                  <a:lnTo>
                    <a:pt x="7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53" name="Line 1705"/>
            <p:cNvSpPr>
              <a:spLocks noChangeShapeType="1"/>
            </p:cNvSpPr>
            <p:nvPr/>
          </p:nvSpPr>
          <p:spPr bwMode="auto">
            <a:xfrm flipH="1" flipV="1">
              <a:off x="3286" y="1981"/>
              <a:ext cx="27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54" name="Freeform 1706"/>
            <p:cNvSpPr>
              <a:spLocks/>
            </p:cNvSpPr>
            <p:nvPr/>
          </p:nvSpPr>
          <p:spPr bwMode="auto">
            <a:xfrm>
              <a:off x="3266" y="1963"/>
              <a:ext cx="20" cy="18"/>
            </a:xfrm>
            <a:custGeom>
              <a:avLst/>
              <a:gdLst>
                <a:gd name="T0" fmla="*/ 0 w 75"/>
                <a:gd name="T1" fmla="*/ 0 h 72"/>
                <a:gd name="T2" fmla="*/ 2 w 75"/>
                <a:gd name="T3" fmla="*/ 15 h 72"/>
                <a:gd name="T4" fmla="*/ 10 w 75"/>
                <a:gd name="T5" fmla="*/ 29 h 72"/>
                <a:gd name="T6" fmla="*/ 22 w 75"/>
                <a:gd name="T7" fmla="*/ 42 h 72"/>
                <a:gd name="T8" fmla="*/ 38 w 75"/>
                <a:gd name="T9" fmla="*/ 55 h 72"/>
                <a:gd name="T10" fmla="*/ 56 w 75"/>
                <a:gd name="T11" fmla="*/ 65 h 72"/>
                <a:gd name="T12" fmla="*/ 75 w 75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72">
                  <a:moveTo>
                    <a:pt x="0" y="0"/>
                  </a:moveTo>
                  <a:lnTo>
                    <a:pt x="2" y="15"/>
                  </a:lnTo>
                  <a:lnTo>
                    <a:pt x="10" y="29"/>
                  </a:lnTo>
                  <a:lnTo>
                    <a:pt x="22" y="42"/>
                  </a:lnTo>
                  <a:lnTo>
                    <a:pt x="38" y="55"/>
                  </a:lnTo>
                  <a:lnTo>
                    <a:pt x="56" y="65"/>
                  </a:lnTo>
                  <a:lnTo>
                    <a:pt x="75" y="7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55" name="Line 1707"/>
            <p:cNvSpPr>
              <a:spLocks noChangeShapeType="1"/>
            </p:cNvSpPr>
            <p:nvPr/>
          </p:nvSpPr>
          <p:spPr bwMode="auto">
            <a:xfrm flipV="1">
              <a:off x="3266" y="1945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56" name="Line 1708"/>
            <p:cNvSpPr>
              <a:spLocks noChangeShapeType="1"/>
            </p:cNvSpPr>
            <p:nvPr/>
          </p:nvSpPr>
          <p:spPr bwMode="auto">
            <a:xfrm>
              <a:off x="3639" y="1388"/>
              <a:ext cx="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57" name="Line 1709"/>
            <p:cNvSpPr>
              <a:spLocks noChangeShapeType="1"/>
            </p:cNvSpPr>
            <p:nvPr/>
          </p:nvSpPr>
          <p:spPr bwMode="auto">
            <a:xfrm>
              <a:off x="3639" y="2576"/>
              <a:ext cx="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58" name="Line 1710"/>
            <p:cNvSpPr>
              <a:spLocks noChangeShapeType="1"/>
            </p:cNvSpPr>
            <p:nvPr/>
          </p:nvSpPr>
          <p:spPr bwMode="auto">
            <a:xfrm>
              <a:off x="3354" y="2576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59" name="Line 1711"/>
            <p:cNvSpPr>
              <a:spLocks noChangeShapeType="1"/>
            </p:cNvSpPr>
            <p:nvPr/>
          </p:nvSpPr>
          <p:spPr bwMode="auto">
            <a:xfrm flipH="1">
              <a:off x="3311" y="1388"/>
              <a:ext cx="3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60" name="Line 1712"/>
            <p:cNvSpPr>
              <a:spLocks noChangeShapeType="1"/>
            </p:cNvSpPr>
            <p:nvPr/>
          </p:nvSpPr>
          <p:spPr bwMode="auto">
            <a:xfrm flipH="1">
              <a:off x="3311" y="793"/>
              <a:ext cx="4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61" name="Line 1713"/>
            <p:cNvSpPr>
              <a:spLocks noChangeShapeType="1"/>
            </p:cNvSpPr>
            <p:nvPr/>
          </p:nvSpPr>
          <p:spPr bwMode="auto">
            <a:xfrm flipV="1">
              <a:off x="3354" y="856"/>
              <a:ext cx="0" cy="4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62" name="Freeform 1714"/>
            <p:cNvSpPr>
              <a:spLocks/>
            </p:cNvSpPr>
            <p:nvPr/>
          </p:nvSpPr>
          <p:spPr bwMode="auto">
            <a:xfrm>
              <a:off x="3343" y="1326"/>
              <a:ext cx="21" cy="62"/>
            </a:xfrm>
            <a:custGeom>
              <a:avLst/>
              <a:gdLst>
                <a:gd name="T0" fmla="*/ 0 w 82"/>
                <a:gd name="T1" fmla="*/ 0 h 245"/>
                <a:gd name="T2" fmla="*/ 82 w 82"/>
                <a:gd name="T3" fmla="*/ 0 h 245"/>
                <a:gd name="T4" fmla="*/ 41 w 82"/>
                <a:gd name="T5" fmla="*/ 245 h 245"/>
                <a:gd name="T6" fmla="*/ 0 w 82"/>
                <a:gd name="T7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2" h="245">
                  <a:moveTo>
                    <a:pt x="0" y="0"/>
                  </a:moveTo>
                  <a:lnTo>
                    <a:pt x="82" y="0"/>
                  </a:lnTo>
                  <a:lnTo>
                    <a:pt x="41" y="2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63" name="Freeform 1715"/>
            <p:cNvSpPr>
              <a:spLocks/>
            </p:cNvSpPr>
            <p:nvPr/>
          </p:nvSpPr>
          <p:spPr bwMode="auto">
            <a:xfrm>
              <a:off x="3343" y="1326"/>
              <a:ext cx="21" cy="62"/>
            </a:xfrm>
            <a:custGeom>
              <a:avLst/>
              <a:gdLst>
                <a:gd name="T0" fmla="*/ 0 w 82"/>
                <a:gd name="T1" fmla="*/ 0 h 245"/>
                <a:gd name="T2" fmla="*/ 82 w 82"/>
                <a:gd name="T3" fmla="*/ 0 h 245"/>
                <a:gd name="T4" fmla="*/ 41 w 82"/>
                <a:gd name="T5" fmla="*/ 245 h 245"/>
                <a:gd name="T6" fmla="*/ 0 w 82"/>
                <a:gd name="T7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2" h="245">
                  <a:moveTo>
                    <a:pt x="0" y="0"/>
                  </a:moveTo>
                  <a:lnTo>
                    <a:pt x="82" y="0"/>
                  </a:lnTo>
                  <a:lnTo>
                    <a:pt x="41" y="24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64" name="Freeform 1716"/>
            <p:cNvSpPr>
              <a:spLocks/>
            </p:cNvSpPr>
            <p:nvPr/>
          </p:nvSpPr>
          <p:spPr bwMode="auto">
            <a:xfrm>
              <a:off x="3343" y="793"/>
              <a:ext cx="21" cy="63"/>
            </a:xfrm>
            <a:custGeom>
              <a:avLst/>
              <a:gdLst>
                <a:gd name="T0" fmla="*/ 0 w 82"/>
                <a:gd name="T1" fmla="*/ 245 h 245"/>
                <a:gd name="T2" fmla="*/ 82 w 82"/>
                <a:gd name="T3" fmla="*/ 245 h 245"/>
                <a:gd name="T4" fmla="*/ 41 w 82"/>
                <a:gd name="T5" fmla="*/ 0 h 245"/>
                <a:gd name="T6" fmla="*/ 0 w 82"/>
                <a:gd name="T7" fmla="*/ 24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2" h="245">
                  <a:moveTo>
                    <a:pt x="0" y="245"/>
                  </a:moveTo>
                  <a:lnTo>
                    <a:pt x="82" y="245"/>
                  </a:lnTo>
                  <a:lnTo>
                    <a:pt x="41" y="0"/>
                  </a:lnTo>
                  <a:lnTo>
                    <a:pt x="0" y="245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65" name="Freeform 1717"/>
            <p:cNvSpPr>
              <a:spLocks/>
            </p:cNvSpPr>
            <p:nvPr/>
          </p:nvSpPr>
          <p:spPr bwMode="auto">
            <a:xfrm>
              <a:off x="3343" y="793"/>
              <a:ext cx="21" cy="63"/>
            </a:xfrm>
            <a:custGeom>
              <a:avLst/>
              <a:gdLst>
                <a:gd name="T0" fmla="*/ 0 w 82"/>
                <a:gd name="T1" fmla="*/ 245 h 245"/>
                <a:gd name="T2" fmla="*/ 82 w 82"/>
                <a:gd name="T3" fmla="*/ 245 h 245"/>
                <a:gd name="T4" fmla="*/ 41 w 82"/>
                <a:gd name="T5" fmla="*/ 0 h 245"/>
                <a:gd name="T6" fmla="*/ 0 w 82"/>
                <a:gd name="T7" fmla="*/ 24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2" h="245">
                  <a:moveTo>
                    <a:pt x="0" y="245"/>
                  </a:moveTo>
                  <a:lnTo>
                    <a:pt x="82" y="245"/>
                  </a:lnTo>
                  <a:lnTo>
                    <a:pt x="41" y="0"/>
                  </a:lnTo>
                  <a:lnTo>
                    <a:pt x="0" y="245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66" name="Freeform 1718"/>
            <p:cNvSpPr>
              <a:spLocks/>
            </p:cNvSpPr>
            <p:nvPr/>
          </p:nvSpPr>
          <p:spPr bwMode="auto">
            <a:xfrm>
              <a:off x="3234" y="1066"/>
              <a:ext cx="97" cy="50"/>
            </a:xfrm>
            <a:custGeom>
              <a:avLst/>
              <a:gdLst>
                <a:gd name="T0" fmla="*/ 383 w 383"/>
                <a:gd name="T1" fmla="*/ 192 h 192"/>
                <a:gd name="T2" fmla="*/ 0 w 383"/>
                <a:gd name="T3" fmla="*/ 0 h 192"/>
                <a:gd name="T4" fmla="*/ 383 w 383"/>
                <a:gd name="T5" fmla="*/ 13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3" h="192">
                  <a:moveTo>
                    <a:pt x="383" y="192"/>
                  </a:moveTo>
                  <a:lnTo>
                    <a:pt x="0" y="0"/>
                  </a:lnTo>
                  <a:lnTo>
                    <a:pt x="383" y="1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67" name="Line 1719"/>
            <p:cNvSpPr>
              <a:spLocks noChangeShapeType="1"/>
            </p:cNvSpPr>
            <p:nvPr/>
          </p:nvSpPr>
          <p:spPr bwMode="auto">
            <a:xfrm>
              <a:off x="3304" y="1069"/>
              <a:ext cx="0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68" name="Line 1720"/>
            <p:cNvSpPr>
              <a:spLocks noChangeShapeType="1"/>
            </p:cNvSpPr>
            <p:nvPr/>
          </p:nvSpPr>
          <p:spPr bwMode="auto">
            <a:xfrm>
              <a:off x="3639" y="1388"/>
              <a:ext cx="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69" name="Line 1721"/>
            <p:cNvSpPr>
              <a:spLocks noChangeShapeType="1"/>
            </p:cNvSpPr>
            <p:nvPr/>
          </p:nvSpPr>
          <p:spPr bwMode="auto">
            <a:xfrm>
              <a:off x="3758" y="793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4170" name="Line 1722"/>
            <p:cNvSpPr>
              <a:spLocks noChangeShapeType="1"/>
            </p:cNvSpPr>
            <p:nvPr/>
          </p:nvSpPr>
          <p:spPr bwMode="auto">
            <a:xfrm>
              <a:off x="3354" y="793"/>
              <a:ext cx="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72557565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9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2339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9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2339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0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340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3933" grpId="0"/>
      <p:bldP spid="233934" grpId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94" name="Text Box 6"/>
          <p:cNvSpPr txBox="1">
            <a:spLocks noChangeArrowheads="1"/>
          </p:cNvSpPr>
          <p:nvPr/>
        </p:nvSpPr>
        <p:spPr bwMode="auto">
          <a:xfrm>
            <a:off x="117475" y="2262188"/>
            <a:ext cx="2435225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FF0000"/>
                </a:solidFill>
                <a:ea typeface="黑体" pitchFamily="2" charset="-122"/>
              </a:rPr>
              <a:t>种类</a:t>
            </a:r>
          </a:p>
        </p:txBody>
      </p:sp>
      <p:sp>
        <p:nvSpPr>
          <p:cNvPr id="114695" name="Text Box 7"/>
          <p:cNvSpPr txBox="1">
            <a:spLocks noChangeArrowheads="1"/>
          </p:cNvSpPr>
          <p:nvPr/>
        </p:nvSpPr>
        <p:spPr bwMode="auto">
          <a:xfrm>
            <a:off x="107950" y="966788"/>
            <a:ext cx="168910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FF0000"/>
                </a:solidFill>
                <a:ea typeface="黑体" pitchFamily="2" charset="-122"/>
              </a:rPr>
              <a:t>作用</a:t>
            </a:r>
          </a:p>
        </p:txBody>
      </p:sp>
      <p:sp>
        <p:nvSpPr>
          <p:cNvPr id="114696" name="Text Box 8"/>
          <p:cNvSpPr txBox="1">
            <a:spLocks noChangeArrowheads="1"/>
          </p:cNvSpPr>
          <p:nvPr/>
        </p:nvSpPr>
        <p:spPr bwMode="auto">
          <a:xfrm>
            <a:off x="1363663" y="696913"/>
            <a:ext cx="4564062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</a:rPr>
              <a:t>传递</a:t>
            </a:r>
            <a:r>
              <a:rPr kumimoji="1" lang="zh-CN" altLang="en-US" sz="3200" b="1">
                <a:solidFill>
                  <a:srgbClr val="FF0000"/>
                </a:solidFill>
                <a:ea typeface="黑体" pitchFamily="2" charset="-122"/>
              </a:rPr>
              <a:t>运动</a:t>
            </a:r>
            <a:r>
              <a:rPr kumimoji="1" lang="zh-CN" altLang="en-US" sz="3200" b="1">
                <a:solidFill>
                  <a:srgbClr val="000000"/>
                </a:solidFill>
              </a:rPr>
              <a:t>和</a:t>
            </a:r>
            <a:r>
              <a:rPr kumimoji="1" lang="zh-CN" altLang="en-US" sz="3200" b="1">
                <a:solidFill>
                  <a:srgbClr val="FF0000"/>
                </a:solidFill>
                <a:ea typeface="黑体" pitchFamily="2" charset="-122"/>
              </a:rPr>
              <a:t>动力</a:t>
            </a:r>
          </a:p>
        </p:txBody>
      </p:sp>
      <p:sp>
        <p:nvSpPr>
          <p:cNvPr id="114697" name="Text Box 9"/>
          <p:cNvSpPr txBox="1">
            <a:spLocks noChangeArrowheads="1"/>
          </p:cNvSpPr>
          <p:nvPr/>
        </p:nvSpPr>
        <p:spPr bwMode="auto">
          <a:xfrm>
            <a:off x="1377950" y="1260475"/>
            <a:ext cx="58166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</a:rPr>
              <a:t>改变轴的</a:t>
            </a:r>
            <a:r>
              <a:rPr kumimoji="1" lang="zh-CN" altLang="en-US" sz="3200" b="1">
                <a:solidFill>
                  <a:srgbClr val="FF0000"/>
                </a:solidFill>
                <a:ea typeface="黑体" pitchFamily="2" charset="-122"/>
              </a:rPr>
              <a:t>转速</a:t>
            </a:r>
            <a:r>
              <a:rPr kumimoji="1" lang="zh-CN" altLang="en-US" sz="3200" b="1">
                <a:solidFill>
                  <a:srgbClr val="000000"/>
                </a:solidFill>
              </a:rPr>
              <a:t>与</a:t>
            </a:r>
            <a:r>
              <a:rPr kumimoji="1" lang="zh-CN" altLang="en-US" sz="3200" b="1">
                <a:solidFill>
                  <a:srgbClr val="FF0000"/>
                </a:solidFill>
                <a:ea typeface="黑体" pitchFamily="2" charset="-122"/>
              </a:rPr>
              <a:t>转向</a:t>
            </a:r>
          </a:p>
        </p:txBody>
      </p:sp>
      <p:sp>
        <p:nvSpPr>
          <p:cNvPr id="114698" name="Text Box 10"/>
          <p:cNvSpPr txBox="1">
            <a:spLocks noChangeArrowheads="1"/>
          </p:cNvSpPr>
          <p:nvPr/>
        </p:nvSpPr>
        <p:spPr bwMode="auto">
          <a:xfrm>
            <a:off x="1346200" y="1820863"/>
            <a:ext cx="2511425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</a:rPr>
              <a:t>圆柱齿轮</a:t>
            </a:r>
          </a:p>
        </p:txBody>
      </p:sp>
      <p:sp>
        <p:nvSpPr>
          <p:cNvPr id="114699" name="Text Box 11"/>
          <p:cNvSpPr txBox="1">
            <a:spLocks noChangeArrowheads="1"/>
          </p:cNvSpPr>
          <p:nvPr/>
        </p:nvSpPr>
        <p:spPr bwMode="auto">
          <a:xfrm>
            <a:off x="1349375" y="2262188"/>
            <a:ext cx="2517775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</a:rPr>
              <a:t>圆锥齿轮</a:t>
            </a:r>
          </a:p>
        </p:txBody>
      </p:sp>
      <p:sp>
        <p:nvSpPr>
          <p:cNvPr id="114700" name="Text Box 12"/>
          <p:cNvSpPr txBox="1">
            <a:spLocks noChangeArrowheads="1"/>
          </p:cNvSpPr>
          <p:nvPr/>
        </p:nvSpPr>
        <p:spPr bwMode="auto">
          <a:xfrm>
            <a:off x="1393825" y="2752725"/>
            <a:ext cx="2611438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</a:rPr>
              <a:t>蜗轮蜗杆</a:t>
            </a:r>
          </a:p>
        </p:txBody>
      </p:sp>
      <p:sp>
        <p:nvSpPr>
          <p:cNvPr id="114710" name="Text Box 22"/>
          <p:cNvSpPr txBox="1">
            <a:spLocks noChangeArrowheads="1"/>
          </p:cNvSpPr>
          <p:nvPr/>
        </p:nvSpPr>
        <p:spPr bwMode="auto">
          <a:xfrm>
            <a:off x="742950" y="6038850"/>
            <a:ext cx="2486025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9999FF">
                        <a:gamma/>
                        <a:shade val="78431"/>
                        <a:invGamma/>
                      </a:srgbClr>
                    </a:gs>
                    <a:gs pos="100000">
                      <a:srgbClr val="9999FF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FF0000"/>
                </a:solidFill>
                <a:ea typeface="黑体" pitchFamily="2" charset="-122"/>
              </a:rPr>
              <a:t>圆柱齿轮</a:t>
            </a:r>
            <a:endParaRPr kumimoji="1" lang="zh-CN" altLang="en-US" sz="3200">
              <a:solidFill>
                <a:srgbClr val="FF0000"/>
              </a:solidFill>
              <a:ea typeface="黑体" pitchFamily="2" charset="-122"/>
            </a:endParaRPr>
          </a:p>
        </p:txBody>
      </p:sp>
      <p:sp>
        <p:nvSpPr>
          <p:cNvPr id="114711" name="Text Box 23"/>
          <p:cNvSpPr txBox="1">
            <a:spLocks noChangeArrowheads="1"/>
          </p:cNvSpPr>
          <p:nvPr/>
        </p:nvSpPr>
        <p:spPr bwMode="auto">
          <a:xfrm>
            <a:off x="4173538" y="6067425"/>
            <a:ext cx="2206625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9999FF">
                        <a:gamma/>
                        <a:shade val="78431"/>
                        <a:invGamma/>
                      </a:srgbClr>
                    </a:gs>
                    <a:gs pos="100000">
                      <a:srgbClr val="9999FF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FF0000"/>
                </a:solidFill>
                <a:ea typeface="黑体" pitchFamily="2" charset="-122"/>
              </a:rPr>
              <a:t>圆锥齿轮</a:t>
            </a:r>
          </a:p>
        </p:txBody>
      </p:sp>
      <p:sp>
        <p:nvSpPr>
          <p:cNvPr id="114712" name="Text Box 24"/>
          <p:cNvSpPr txBox="1">
            <a:spLocks noChangeArrowheads="1"/>
          </p:cNvSpPr>
          <p:nvPr/>
        </p:nvSpPr>
        <p:spPr bwMode="auto">
          <a:xfrm>
            <a:off x="6523038" y="6038850"/>
            <a:ext cx="2392362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9999FF">
                        <a:gamma/>
                        <a:shade val="78431"/>
                        <a:invGamma/>
                      </a:srgbClr>
                    </a:gs>
                    <a:gs pos="100000">
                      <a:srgbClr val="9999FF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FF0000"/>
                </a:solidFill>
                <a:ea typeface="黑体" pitchFamily="2" charset="-122"/>
              </a:rPr>
              <a:t>蜗轮蜗杆</a:t>
            </a:r>
          </a:p>
        </p:txBody>
      </p:sp>
      <p:sp>
        <p:nvSpPr>
          <p:cNvPr id="114713" name="Text Box 25"/>
          <p:cNvSpPr txBox="1">
            <a:spLocks noChangeArrowheads="1"/>
          </p:cNvSpPr>
          <p:nvPr/>
        </p:nvSpPr>
        <p:spPr bwMode="auto">
          <a:xfrm>
            <a:off x="0" y="98425"/>
            <a:ext cx="9144000" cy="6778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57150">
                <a:pattFill prst="trellis">
                  <a:fgClr>
                    <a:srgbClr val="FF3300"/>
                  </a:fgClr>
                  <a:bgClr>
                    <a:srgbClr val="FFFF00"/>
                  </a:bgClr>
                </a:patt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0" fontAlgn="base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8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第四节     齿     轮</a:t>
            </a:r>
          </a:p>
        </p:txBody>
      </p:sp>
      <p:sp>
        <p:nvSpPr>
          <p:cNvPr id="114714" name="AutoShape 26"/>
          <p:cNvSpPr>
            <a:spLocks/>
          </p:cNvSpPr>
          <p:nvPr/>
        </p:nvSpPr>
        <p:spPr bwMode="auto">
          <a:xfrm>
            <a:off x="1243013" y="909638"/>
            <a:ext cx="95250" cy="722312"/>
          </a:xfrm>
          <a:prstGeom prst="leftBrace">
            <a:avLst>
              <a:gd name="adj1" fmla="val 63194"/>
              <a:gd name="adj2" fmla="val 50000"/>
            </a:avLst>
          </a:prstGeom>
          <a:noFill/>
          <a:ln w="2857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  <p:sp>
        <p:nvSpPr>
          <p:cNvPr id="114715" name="AutoShape 27"/>
          <p:cNvSpPr>
            <a:spLocks/>
          </p:cNvSpPr>
          <p:nvPr/>
        </p:nvSpPr>
        <p:spPr bwMode="auto">
          <a:xfrm>
            <a:off x="1239838" y="2082800"/>
            <a:ext cx="136525" cy="1009650"/>
          </a:xfrm>
          <a:prstGeom prst="leftBrace">
            <a:avLst>
              <a:gd name="adj1" fmla="val 61628"/>
              <a:gd name="adj2" fmla="val 52046"/>
            </a:avLst>
          </a:prstGeom>
          <a:noFill/>
          <a:ln w="2857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  <p:sp>
        <p:nvSpPr>
          <p:cNvPr id="114717" name="AutoShape 29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610600" y="6318250"/>
            <a:ext cx="533400" cy="5334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  <p:pic>
        <p:nvPicPr>
          <p:cNvPr id="114719" name="Picture 31" descr="u=814350694,212832973&amp;fm=23&amp;gp=0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2413" y="3263900"/>
            <a:ext cx="1411287" cy="28225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4720" name="Picture 32" descr="u=1182491996,559233389&amp;fm=51&amp;gp=0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747" r="17686"/>
          <a:stretch>
            <a:fillRect/>
          </a:stretch>
        </p:blipFill>
        <p:spPr bwMode="auto">
          <a:xfrm>
            <a:off x="2092325" y="3797300"/>
            <a:ext cx="1516063" cy="22113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4721" name="Picture 33" descr="u=3336636136,606346411&amp;fm=52&amp;gp=0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87800" y="3724275"/>
            <a:ext cx="2501900" cy="21383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4722" name="Picture 34" descr="u=3912725826,3720293001&amp;fm=23&amp;gp=0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30975" y="3687763"/>
            <a:ext cx="1943100" cy="2095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4727" name="Group 39"/>
          <p:cNvGrpSpPr>
            <a:grpSpLocks/>
          </p:cNvGrpSpPr>
          <p:nvPr/>
        </p:nvGrpSpPr>
        <p:grpSpPr bwMode="auto">
          <a:xfrm>
            <a:off x="3149600" y="1835150"/>
            <a:ext cx="4743450" cy="579438"/>
            <a:chOff x="1984" y="1156"/>
            <a:chExt cx="2988" cy="365"/>
          </a:xfrm>
        </p:grpSpPr>
        <p:sp>
          <p:nvSpPr>
            <p:cNvPr id="114723" name="Text Box 35"/>
            <p:cNvSpPr txBox="1">
              <a:spLocks noChangeArrowheads="1"/>
            </p:cNvSpPr>
            <p:nvPr/>
          </p:nvSpPr>
          <p:spPr bwMode="auto">
            <a:xfrm>
              <a:off x="2286" y="1156"/>
              <a:ext cx="2686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200" b="1">
                  <a:solidFill>
                    <a:srgbClr val="000000"/>
                  </a:solidFill>
                </a:rPr>
                <a:t>用于</a:t>
              </a:r>
              <a:r>
                <a:rPr kumimoji="1" lang="zh-CN" altLang="en-US" sz="3200" b="1">
                  <a:solidFill>
                    <a:srgbClr val="FF0000"/>
                  </a:solidFill>
                </a:rPr>
                <a:t>两平行轴</a:t>
              </a:r>
              <a:r>
                <a:rPr kumimoji="1" lang="zh-CN" altLang="en-US" sz="3200" b="1">
                  <a:solidFill>
                    <a:srgbClr val="000000"/>
                  </a:solidFill>
                </a:rPr>
                <a:t>的传动。</a:t>
              </a:r>
            </a:p>
          </p:txBody>
        </p:sp>
        <p:sp>
          <p:nvSpPr>
            <p:cNvPr id="114724" name="Line 36"/>
            <p:cNvSpPr>
              <a:spLocks noChangeShapeType="1"/>
            </p:cNvSpPr>
            <p:nvPr/>
          </p:nvSpPr>
          <p:spPr bwMode="auto">
            <a:xfrm>
              <a:off x="1984" y="1353"/>
              <a:ext cx="320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14728" name="Group 40"/>
          <p:cNvGrpSpPr>
            <a:grpSpLocks/>
          </p:cNvGrpSpPr>
          <p:nvPr/>
        </p:nvGrpSpPr>
        <p:grpSpPr bwMode="auto">
          <a:xfrm>
            <a:off x="3151188" y="2262188"/>
            <a:ext cx="4740275" cy="579437"/>
            <a:chOff x="1985" y="1425"/>
            <a:chExt cx="2986" cy="365"/>
          </a:xfrm>
        </p:grpSpPr>
        <p:sp>
          <p:nvSpPr>
            <p:cNvPr id="114705" name="Text Box 17"/>
            <p:cNvSpPr txBox="1">
              <a:spLocks noChangeArrowheads="1"/>
            </p:cNvSpPr>
            <p:nvPr/>
          </p:nvSpPr>
          <p:spPr bwMode="auto">
            <a:xfrm>
              <a:off x="2285" y="1425"/>
              <a:ext cx="2686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200" b="1">
                  <a:solidFill>
                    <a:srgbClr val="000000"/>
                  </a:solidFill>
                </a:rPr>
                <a:t>用于</a:t>
              </a:r>
              <a:r>
                <a:rPr kumimoji="1" lang="zh-CN" altLang="en-US" sz="3200" b="1">
                  <a:solidFill>
                    <a:srgbClr val="FF0000"/>
                  </a:solidFill>
                </a:rPr>
                <a:t>两相交轴</a:t>
              </a:r>
              <a:r>
                <a:rPr kumimoji="1" lang="zh-CN" altLang="en-US" sz="3200" b="1">
                  <a:solidFill>
                    <a:srgbClr val="000000"/>
                  </a:solidFill>
                </a:rPr>
                <a:t>的传动。</a:t>
              </a:r>
            </a:p>
          </p:txBody>
        </p:sp>
        <p:sp>
          <p:nvSpPr>
            <p:cNvPr id="114725" name="Line 37"/>
            <p:cNvSpPr>
              <a:spLocks noChangeShapeType="1"/>
            </p:cNvSpPr>
            <p:nvPr/>
          </p:nvSpPr>
          <p:spPr bwMode="auto">
            <a:xfrm>
              <a:off x="1985" y="1624"/>
              <a:ext cx="320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14729" name="Group 41"/>
          <p:cNvGrpSpPr>
            <a:grpSpLocks/>
          </p:cNvGrpSpPr>
          <p:nvPr/>
        </p:nvGrpSpPr>
        <p:grpSpPr bwMode="auto">
          <a:xfrm>
            <a:off x="3167063" y="2733675"/>
            <a:ext cx="4724400" cy="579438"/>
            <a:chOff x="1995" y="1722"/>
            <a:chExt cx="2976" cy="365"/>
          </a:xfrm>
        </p:grpSpPr>
        <p:sp>
          <p:nvSpPr>
            <p:cNvPr id="114708" name="Text Box 20"/>
            <p:cNvSpPr txBox="1">
              <a:spLocks noChangeArrowheads="1"/>
            </p:cNvSpPr>
            <p:nvPr/>
          </p:nvSpPr>
          <p:spPr bwMode="auto">
            <a:xfrm>
              <a:off x="2285" y="1722"/>
              <a:ext cx="2686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200" b="1">
                  <a:solidFill>
                    <a:srgbClr val="000000"/>
                  </a:solidFill>
                </a:rPr>
                <a:t>用于</a:t>
              </a:r>
              <a:r>
                <a:rPr kumimoji="1" lang="zh-CN" altLang="en-US" sz="3200" b="1">
                  <a:solidFill>
                    <a:srgbClr val="FF0000"/>
                  </a:solidFill>
                </a:rPr>
                <a:t>两交叉轴</a:t>
              </a:r>
              <a:r>
                <a:rPr kumimoji="1" lang="zh-CN" altLang="en-US" sz="3200" b="1">
                  <a:solidFill>
                    <a:srgbClr val="000000"/>
                  </a:solidFill>
                </a:rPr>
                <a:t>的传动。</a:t>
              </a:r>
            </a:p>
          </p:txBody>
        </p:sp>
        <p:sp>
          <p:nvSpPr>
            <p:cNvPr id="114726" name="Line 38"/>
            <p:cNvSpPr>
              <a:spLocks noChangeShapeType="1"/>
            </p:cNvSpPr>
            <p:nvPr/>
          </p:nvSpPr>
          <p:spPr bwMode="auto">
            <a:xfrm>
              <a:off x="1995" y="1913"/>
              <a:ext cx="320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78534632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146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147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146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146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27" dur="500"/>
                                        <p:tgtEl>
                                          <p:spTgt spid="1146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147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146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1147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1147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1146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1147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 nodeType="clickPar">
                      <p:stCondLst>
                        <p:cond delay="indefinite"/>
                      </p:stCondLst>
                      <p:childTnLst>
                        <p:par>
                          <p:cTn id="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500"/>
                                        <p:tgtEl>
                                          <p:spTgt spid="1147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1147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 nodeType="clickPar">
                      <p:stCondLst>
                        <p:cond delay="indefinite"/>
                      </p:stCondLst>
                      <p:childTnLst>
                        <p:par>
                          <p:cTn id="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500"/>
                                        <p:tgtEl>
                                          <p:spTgt spid="1147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 nodeType="clickPar">
                      <p:stCondLst>
                        <p:cond delay="indefinite"/>
                      </p:stCondLst>
                      <p:childTnLst>
                        <p:par>
                          <p:cTn id="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 nodeType="clickPar">
                      <p:stCondLst>
                        <p:cond delay="indefinite"/>
                      </p:stCondLst>
                      <p:childTnLst>
                        <p:par>
                          <p:cTn id="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3" dur="500"/>
                                        <p:tgtEl>
                                          <p:spTgt spid="1147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 nodeType="clickPar">
                      <p:stCondLst>
                        <p:cond delay="indefinite"/>
                      </p:stCondLst>
                      <p:childTnLst>
                        <p:par>
                          <p:cTn id="9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6" presetID="22" presetClass="entr" presetSubtype="8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8" dur="500"/>
                                        <p:tgtEl>
                                          <p:spTgt spid="1146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4694" grpId="0" autoUpdateAnimBg="0"/>
      <p:bldP spid="114694" grpId="1"/>
      <p:bldP spid="114695" grpId="0" autoUpdateAnimBg="0"/>
      <p:bldP spid="114696" grpId="0" autoUpdateAnimBg="0"/>
      <p:bldP spid="114697" grpId="0" autoUpdateAnimBg="0"/>
      <p:bldP spid="114698" grpId="0" autoUpdateAnimBg="0"/>
      <p:bldP spid="114699" grpId="0" autoUpdateAnimBg="0"/>
      <p:bldP spid="114700" grpId="0" autoUpdateAnimBg="0"/>
      <p:bldP spid="114710" grpId="0" autoUpdateAnimBg="0"/>
      <p:bldP spid="114711" grpId="0" autoUpdateAnimBg="0"/>
      <p:bldP spid="114712" grpId="0" autoUpdateAnimBg="0"/>
      <p:bldP spid="114714" grpId="0" animBg="1"/>
      <p:bldP spid="114715" grpId="0" animBg="1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8748" name="Picture 1052" descr="u=3695338126,324044539&amp;fm=23&amp;gp=0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381" t="5809" r="10809" b="7477"/>
          <a:stretch>
            <a:fillRect/>
          </a:stretch>
        </p:blipFill>
        <p:spPr bwMode="auto">
          <a:xfrm>
            <a:off x="2284413" y="1974850"/>
            <a:ext cx="4160837" cy="45783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8722" name="Text Box 1026"/>
          <p:cNvSpPr txBox="1">
            <a:spLocks noChangeArrowheads="1"/>
          </p:cNvSpPr>
          <p:nvPr/>
        </p:nvSpPr>
        <p:spPr bwMode="auto">
          <a:xfrm>
            <a:off x="0" y="0"/>
            <a:ext cx="8878888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    </a:t>
            </a:r>
            <a:r>
              <a:rPr kumimoji="1" lang="zh-CN" altLang="en-US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按齿轮轮齿方向的不同可分为</a:t>
            </a:r>
            <a:r>
              <a:rPr kumimoji="1" lang="zh-CN" altLang="en-US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直齿、斜齿、人字齿</a:t>
            </a:r>
            <a:r>
              <a:rPr kumimoji="1" lang="zh-CN" altLang="en-US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等。锥齿轮也有</a:t>
            </a:r>
            <a:r>
              <a:rPr kumimoji="1" lang="zh-CN" altLang="en-US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直齿、斜齿</a:t>
            </a:r>
            <a:r>
              <a:rPr kumimoji="1" lang="zh-CN" altLang="en-US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等形式。</a:t>
            </a:r>
            <a:r>
              <a:rPr kumimoji="1" lang="zh-CN" altLang="en-US" sz="24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</a:p>
        </p:txBody>
      </p:sp>
      <p:sp>
        <p:nvSpPr>
          <p:cNvPr id="158724" name="Text Box 1028"/>
          <p:cNvSpPr txBox="1">
            <a:spLocks noChangeArrowheads="1"/>
          </p:cNvSpPr>
          <p:nvPr/>
        </p:nvSpPr>
        <p:spPr bwMode="auto">
          <a:xfrm>
            <a:off x="0" y="1044575"/>
            <a:ext cx="8794750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    </a:t>
            </a:r>
            <a:r>
              <a:rPr kumimoji="1" lang="zh-CN" altLang="en-US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齿形轮廓曲线有</a:t>
            </a:r>
            <a:r>
              <a:rPr kumimoji="1" lang="zh-CN" altLang="en-US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渐开线</a:t>
            </a:r>
            <a:r>
              <a:rPr kumimoji="1" lang="zh-CN" altLang="en-US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、</a:t>
            </a:r>
            <a:r>
              <a:rPr kumimoji="1" lang="zh-CN" altLang="en-US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摆线</a:t>
            </a:r>
            <a:r>
              <a:rPr kumimoji="1" lang="zh-CN" altLang="en-US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及</a:t>
            </a:r>
            <a:r>
              <a:rPr kumimoji="1" lang="zh-CN" altLang="en-US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圆弧</a:t>
            </a:r>
            <a:r>
              <a:rPr kumimoji="1" lang="zh-CN" altLang="en-US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等，通常采用</a:t>
            </a:r>
            <a:r>
              <a:rPr kumimoji="1" lang="zh-CN" altLang="en-US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渐开线齿廓</a:t>
            </a:r>
            <a:r>
              <a:rPr kumimoji="1" lang="zh-CN" altLang="en-US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。</a:t>
            </a:r>
          </a:p>
        </p:txBody>
      </p:sp>
      <p:sp>
        <p:nvSpPr>
          <p:cNvPr id="158725" name="Text Box 1029"/>
          <p:cNvSpPr txBox="1">
            <a:spLocks noChangeArrowheads="1"/>
          </p:cNvSpPr>
          <p:nvPr/>
        </p:nvSpPr>
        <p:spPr bwMode="auto">
          <a:xfrm>
            <a:off x="725488" y="2811463"/>
            <a:ext cx="581025" cy="28384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齿轮的结构</a:t>
            </a:r>
          </a:p>
        </p:txBody>
      </p:sp>
      <p:grpSp>
        <p:nvGrpSpPr>
          <p:cNvPr id="158753" name="Group 1057"/>
          <p:cNvGrpSpPr>
            <a:grpSpLocks/>
          </p:cNvGrpSpPr>
          <p:nvPr/>
        </p:nvGrpSpPr>
        <p:grpSpPr bwMode="auto">
          <a:xfrm>
            <a:off x="4452938" y="4425950"/>
            <a:ext cx="4733925" cy="1719263"/>
            <a:chOff x="2778" y="2788"/>
            <a:chExt cx="2982" cy="1083"/>
          </a:xfrm>
        </p:grpSpPr>
        <p:sp>
          <p:nvSpPr>
            <p:cNvPr id="158737" name="Text Box 1041"/>
            <p:cNvSpPr txBox="1">
              <a:spLocks noChangeArrowheads="1"/>
            </p:cNvSpPr>
            <p:nvPr/>
          </p:nvSpPr>
          <p:spPr bwMode="auto">
            <a:xfrm>
              <a:off x="4797" y="3506"/>
              <a:ext cx="963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FF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200" b="1">
                  <a:solidFill>
                    <a:srgbClr val="FF0000"/>
                  </a:solidFill>
                  <a:latin typeface="黑体" pitchFamily="2" charset="-122"/>
                  <a:ea typeface="黑体" pitchFamily="2" charset="-122"/>
                </a:rPr>
                <a:t>轴孔</a:t>
              </a:r>
            </a:p>
          </p:txBody>
        </p:sp>
        <p:sp>
          <p:nvSpPr>
            <p:cNvPr id="158738" name="Line 1042"/>
            <p:cNvSpPr>
              <a:spLocks noChangeShapeType="1"/>
            </p:cNvSpPr>
            <p:nvPr/>
          </p:nvSpPr>
          <p:spPr bwMode="auto">
            <a:xfrm flipH="1" flipV="1">
              <a:off x="2778" y="2788"/>
              <a:ext cx="2025" cy="906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58752" name="Group 1056"/>
          <p:cNvGrpSpPr>
            <a:grpSpLocks/>
          </p:cNvGrpSpPr>
          <p:nvPr/>
        </p:nvGrpSpPr>
        <p:grpSpPr bwMode="auto">
          <a:xfrm>
            <a:off x="5691188" y="4548188"/>
            <a:ext cx="3438525" cy="842962"/>
            <a:chOff x="3594" y="2865"/>
            <a:chExt cx="2166" cy="531"/>
          </a:xfrm>
        </p:grpSpPr>
        <p:sp>
          <p:nvSpPr>
            <p:cNvPr id="158740" name="Text Box 1044"/>
            <p:cNvSpPr txBox="1">
              <a:spLocks noChangeArrowheads="1"/>
            </p:cNvSpPr>
            <p:nvPr/>
          </p:nvSpPr>
          <p:spPr bwMode="auto">
            <a:xfrm>
              <a:off x="4803" y="3031"/>
              <a:ext cx="957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FF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200" b="1">
                  <a:solidFill>
                    <a:srgbClr val="FF0000"/>
                  </a:solidFill>
                  <a:latin typeface="黑体" pitchFamily="2" charset="-122"/>
                  <a:ea typeface="黑体" pitchFamily="2" charset="-122"/>
                </a:rPr>
                <a:t>辐板</a:t>
              </a:r>
            </a:p>
          </p:txBody>
        </p:sp>
        <p:sp>
          <p:nvSpPr>
            <p:cNvPr id="158741" name="Line 1045"/>
            <p:cNvSpPr>
              <a:spLocks noChangeShapeType="1"/>
            </p:cNvSpPr>
            <p:nvPr/>
          </p:nvSpPr>
          <p:spPr bwMode="auto">
            <a:xfrm flipH="1" flipV="1">
              <a:off x="3594" y="2865"/>
              <a:ext cx="1211" cy="297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58750" name="Group 1054"/>
          <p:cNvGrpSpPr>
            <a:grpSpLocks/>
          </p:cNvGrpSpPr>
          <p:nvPr/>
        </p:nvGrpSpPr>
        <p:grpSpPr bwMode="auto">
          <a:xfrm>
            <a:off x="5845175" y="2336800"/>
            <a:ext cx="3298825" cy="596900"/>
            <a:chOff x="3682" y="1472"/>
            <a:chExt cx="2078" cy="376"/>
          </a:xfrm>
        </p:grpSpPr>
        <p:sp>
          <p:nvSpPr>
            <p:cNvPr id="158735" name="Line 1039"/>
            <p:cNvSpPr>
              <a:spLocks noChangeShapeType="1"/>
            </p:cNvSpPr>
            <p:nvPr/>
          </p:nvSpPr>
          <p:spPr bwMode="auto">
            <a:xfrm flipH="1">
              <a:off x="3682" y="1650"/>
              <a:ext cx="1117" cy="198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8743" name="Text Box 1047"/>
            <p:cNvSpPr txBox="1">
              <a:spLocks noChangeArrowheads="1"/>
            </p:cNvSpPr>
            <p:nvPr/>
          </p:nvSpPr>
          <p:spPr bwMode="auto">
            <a:xfrm>
              <a:off x="4806" y="1472"/>
              <a:ext cx="954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FF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200" b="1">
                  <a:solidFill>
                    <a:srgbClr val="FF0000"/>
                  </a:solidFill>
                  <a:latin typeface="黑体" pitchFamily="2" charset="-122"/>
                  <a:ea typeface="黑体" pitchFamily="2" charset="-122"/>
                </a:rPr>
                <a:t>轮齿</a:t>
              </a:r>
            </a:p>
          </p:txBody>
        </p:sp>
      </p:grpSp>
      <p:grpSp>
        <p:nvGrpSpPr>
          <p:cNvPr id="158751" name="Group 1055"/>
          <p:cNvGrpSpPr>
            <a:grpSpLocks/>
          </p:cNvGrpSpPr>
          <p:nvPr/>
        </p:nvGrpSpPr>
        <p:grpSpPr bwMode="auto">
          <a:xfrm>
            <a:off x="5435600" y="3479800"/>
            <a:ext cx="4000500" cy="579438"/>
            <a:chOff x="3424" y="2192"/>
            <a:chExt cx="2520" cy="365"/>
          </a:xfrm>
        </p:grpSpPr>
        <p:sp>
          <p:nvSpPr>
            <p:cNvPr id="158734" name="Text Box 1038"/>
            <p:cNvSpPr txBox="1">
              <a:spLocks noChangeArrowheads="1"/>
            </p:cNvSpPr>
            <p:nvPr/>
          </p:nvSpPr>
          <p:spPr bwMode="auto">
            <a:xfrm>
              <a:off x="4794" y="2192"/>
              <a:ext cx="1150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FF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zh-CN" altLang="en-US" sz="3200" b="1">
                  <a:solidFill>
                    <a:srgbClr val="FF0000"/>
                  </a:solidFill>
                  <a:latin typeface="黑体" pitchFamily="2" charset="-122"/>
                  <a:ea typeface="黑体" pitchFamily="2" charset="-122"/>
                </a:rPr>
                <a:t>键槽</a:t>
              </a:r>
            </a:p>
          </p:txBody>
        </p:sp>
        <p:sp>
          <p:nvSpPr>
            <p:cNvPr id="158744" name="Line 1048"/>
            <p:cNvSpPr>
              <a:spLocks noChangeShapeType="1"/>
            </p:cNvSpPr>
            <p:nvPr/>
          </p:nvSpPr>
          <p:spPr bwMode="auto">
            <a:xfrm flipH="1">
              <a:off x="3424" y="2341"/>
              <a:ext cx="1380" cy="19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 type="stealth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6382897"/>
      </p:ext>
    </p:extLst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7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587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7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587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7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1587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7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1587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7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1587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7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1587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8724" grpId="0" build="p" autoUpdateAnimBg="0"/>
      <p:bldP spid="158725" grpId="0" build="p" autoUpdateAnimBg="0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748" name="Text Box 4"/>
          <p:cNvSpPr txBox="1">
            <a:spLocks noChangeArrowheads="1"/>
          </p:cNvSpPr>
          <p:nvPr/>
        </p:nvSpPr>
        <p:spPr bwMode="auto">
          <a:xfrm>
            <a:off x="100013" y="663575"/>
            <a:ext cx="5295900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(1)</a:t>
            </a:r>
            <a:r>
              <a:rPr kumimoji="1" lang="zh-CN" altLang="en-US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齿顶圆直径</a:t>
            </a:r>
            <a:r>
              <a:rPr kumimoji="1"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(d</a:t>
            </a:r>
            <a:r>
              <a:rPr kumimoji="1" lang="en-US" altLang="zh-CN" sz="3200" b="1" baseline="-30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a</a:t>
            </a:r>
            <a:r>
              <a:rPr kumimoji="1"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)</a:t>
            </a:r>
            <a:r>
              <a:rPr kumimoji="1" lang="zh-CN" altLang="en-US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是通过轮齿顶部的圆周直径；</a:t>
            </a:r>
            <a:r>
              <a:rPr kumimoji="1" lang="zh-CN" altLang="en-US" sz="24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</a:p>
        </p:txBody>
      </p:sp>
      <p:sp>
        <p:nvSpPr>
          <p:cNvPr id="159749" name="Text Box 5"/>
          <p:cNvSpPr txBox="1">
            <a:spLocks noChangeArrowheads="1"/>
          </p:cNvSpPr>
          <p:nvPr/>
        </p:nvSpPr>
        <p:spPr bwMode="auto">
          <a:xfrm>
            <a:off x="85725" y="1689100"/>
            <a:ext cx="4776788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(2)</a:t>
            </a:r>
            <a:r>
              <a:rPr kumimoji="1" lang="zh-CN" altLang="en-US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齿根圆直径</a:t>
            </a:r>
            <a:r>
              <a:rPr kumimoji="1"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(d</a:t>
            </a:r>
            <a:r>
              <a:rPr kumimoji="1" lang="en-US" altLang="zh-CN" sz="3200" b="1" baseline="-30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f</a:t>
            </a:r>
            <a:r>
              <a:rPr kumimoji="1"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)</a:t>
            </a:r>
            <a:r>
              <a:rPr kumimoji="1" lang="zh-CN" altLang="en-US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是通过轮齿根部的圆周直径；</a:t>
            </a:r>
            <a:r>
              <a:rPr kumimoji="1" lang="zh-CN" altLang="en-US" sz="24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</a:p>
        </p:txBody>
      </p:sp>
      <p:sp>
        <p:nvSpPr>
          <p:cNvPr id="159750" name="Text Box 6"/>
          <p:cNvSpPr txBox="1">
            <a:spLocks noChangeArrowheads="1"/>
          </p:cNvSpPr>
          <p:nvPr/>
        </p:nvSpPr>
        <p:spPr bwMode="auto">
          <a:xfrm>
            <a:off x="85725" y="2679700"/>
            <a:ext cx="4745038" cy="2528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(3)</a:t>
            </a:r>
            <a:r>
              <a:rPr kumimoji="1" lang="zh-CN" altLang="en-US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分度圆直径</a:t>
            </a:r>
            <a:r>
              <a:rPr kumimoji="1"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(d)</a:t>
            </a:r>
            <a:r>
              <a:rPr kumimoji="1" lang="zh-CN" altLang="en-US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是齿顶圆和齿根圆之间的一个圆的直径，在该圆的圆周上齿厚</a:t>
            </a:r>
            <a:r>
              <a:rPr kumimoji="1" lang="en-US" altLang="zh-CN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(</a:t>
            </a:r>
            <a:r>
              <a:rPr kumimoji="1" lang="en-US" altLang="zh-CN" sz="3200" b="1" i="1">
                <a:solidFill>
                  <a:srgbClr val="000000"/>
                </a:solidFill>
                <a:ea typeface="楷体_GB2312" pitchFamily="49" charset="-122"/>
              </a:rPr>
              <a:t>s</a:t>
            </a:r>
            <a:r>
              <a:rPr kumimoji="1" lang="en-US" altLang="zh-CN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)</a:t>
            </a:r>
            <a:r>
              <a:rPr kumimoji="1" lang="zh-CN" altLang="en-US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和齿槽宽</a:t>
            </a:r>
            <a:r>
              <a:rPr kumimoji="1" lang="en-US" altLang="zh-CN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(</a:t>
            </a:r>
            <a:r>
              <a:rPr kumimoji="1" lang="en-US" altLang="zh-CN" sz="3200" b="1" i="1">
                <a:solidFill>
                  <a:srgbClr val="000000"/>
                </a:solidFill>
                <a:ea typeface="楷体_GB2312" pitchFamily="49" charset="-122"/>
              </a:rPr>
              <a:t>e</a:t>
            </a:r>
            <a:r>
              <a:rPr kumimoji="1" lang="en-US" altLang="zh-CN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)</a:t>
            </a:r>
            <a:r>
              <a:rPr kumimoji="1" lang="zh-CN" altLang="en-US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相等</a:t>
            </a:r>
            <a:r>
              <a:rPr kumimoji="1" lang="en-US" altLang="zh-CN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(</a:t>
            </a:r>
            <a:r>
              <a:rPr kumimoji="1" lang="zh-CN" altLang="en-US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对标准齿轮而言</a:t>
            </a:r>
            <a:r>
              <a:rPr kumimoji="1" lang="en-US" altLang="zh-CN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)</a:t>
            </a:r>
            <a:r>
              <a:rPr kumimoji="1" lang="zh-CN" altLang="en-US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。</a:t>
            </a:r>
            <a:r>
              <a:rPr kumimoji="1" lang="zh-CN" altLang="en-US" sz="28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</a:p>
        </p:txBody>
      </p:sp>
      <p:sp>
        <p:nvSpPr>
          <p:cNvPr id="159751" name="Text Box 7"/>
          <p:cNvSpPr txBox="1">
            <a:spLocks noChangeArrowheads="1"/>
          </p:cNvSpPr>
          <p:nvPr/>
        </p:nvSpPr>
        <p:spPr bwMode="auto">
          <a:xfrm>
            <a:off x="85725" y="5180013"/>
            <a:ext cx="6253163" cy="1616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(4</a:t>
            </a:r>
            <a:r>
              <a:rPr kumimoji="1" lang="en-US" altLang="zh-CN" sz="3200" b="1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)</a:t>
            </a:r>
            <a:r>
              <a:rPr kumimoji="1" lang="zh-CN" altLang="en-US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齿距</a:t>
            </a:r>
            <a:r>
              <a:rPr kumimoji="1"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(p)</a:t>
            </a:r>
            <a:r>
              <a:rPr kumimoji="1" lang="zh-CN" altLang="en-US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在分度圆上，是两个相邻齿对应点间的弧长，标准齿轮</a:t>
            </a:r>
            <a:r>
              <a:rPr kumimoji="1" lang="en-US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s=e</a:t>
            </a:r>
            <a:r>
              <a:rPr kumimoji="1" lang="zh-CN" altLang="en-US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，</a:t>
            </a:r>
            <a:r>
              <a:rPr kumimoji="1" lang="en-US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p=s+e</a:t>
            </a:r>
            <a:r>
              <a:rPr kumimoji="1" lang="zh-CN" altLang="en-US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。 </a:t>
            </a:r>
          </a:p>
        </p:txBody>
      </p:sp>
      <p:sp>
        <p:nvSpPr>
          <p:cNvPr id="159752" name="Rectangle 8"/>
          <p:cNvSpPr>
            <a:spLocks noChangeArrowheads="1"/>
          </p:cNvSpPr>
          <p:nvPr/>
        </p:nvSpPr>
        <p:spPr bwMode="auto">
          <a:xfrm>
            <a:off x="0" y="0"/>
            <a:ext cx="8153400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 algn="l"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一、直齿圆柱齿轮的基本参数及尺寸</a:t>
            </a:r>
            <a:endParaRPr lang="zh-CN" altLang="en-US" sz="3600">
              <a:solidFill>
                <a:srgbClr val="FF0000"/>
              </a:solidFill>
              <a:latin typeface="黑体" pitchFamily="2" charset="-122"/>
              <a:ea typeface="黑体" pitchFamily="2" charset="-122"/>
            </a:endParaRPr>
          </a:p>
        </p:txBody>
      </p:sp>
      <p:grpSp>
        <p:nvGrpSpPr>
          <p:cNvPr id="159974" name="Group 230"/>
          <p:cNvGrpSpPr>
            <a:grpSpLocks/>
          </p:cNvGrpSpPr>
          <p:nvPr/>
        </p:nvGrpSpPr>
        <p:grpSpPr bwMode="auto">
          <a:xfrm>
            <a:off x="4427538" y="677863"/>
            <a:ext cx="4616450" cy="5224462"/>
            <a:chOff x="2789" y="427"/>
            <a:chExt cx="2908" cy="3291"/>
          </a:xfrm>
        </p:grpSpPr>
        <p:sp>
          <p:nvSpPr>
            <p:cNvPr id="159975" name="Line 231"/>
            <p:cNvSpPr>
              <a:spLocks noChangeShapeType="1"/>
            </p:cNvSpPr>
            <p:nvPr/>
          </p:nvSpPr>
          <p:spPr bwMode="auto">
            <a:xfrm flipV="1">
              <a:off x="4339" y="584"/>
              <a:ext cx="307" cy="9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9976" name="Line 232"/>
            <p:cNvSpPr>
              <a:spLocks noChangeShapeType="1"/>
            </p:cNvSpPr>
            <p:nvPr/>
          </p:nvSpPr>
          <p:spPr bwMode="auto">
            <a:xfrm flipV="1">
              <a:off x="4693" y="584"/>
              <a:ext cx="303" cy="10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9977" name="Line 233"/>
            <p:cNvSpPr>
              <a:spLocks noChangeShapeType="1"/>
            </p:cNvSpPr>
            <p:nvPr/>
          </p:nvSpPr>
          <p:spPr bwMode="auto">
            <a:xfrm flipV="1">
              <a:off x="5379" y="584"/>
              <a:ext cx="155" cy="6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9978" name="Line 234"/>
            <p:cNvSpPr>
              <a:spLocks noChangeShapeType="1"/>
            </p:cNvSpPr>
            <p:nvPr/>
          </p:nvSpPr>
          <p:spPr bwMode="auto">
            <a:xfrm flipV="1">
              <a:off x="3524" y="584"/>
              <a:ext cx="176" cy="7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9979" name="Line 235"/>
            <p:cNvSpPr>
              <a:spLocks noChangeShapeType="1"/>
            </p:cNvSpPr>
            <p:nvPr/>
          </p:nvSpPr>
          <p:spPr bwMode="auto">
            <a:xfrm flipV="1">
              <a:off x="3579" y="584"/>
              <a:ext cx="432" cy="96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9980" name="Line 236"/>
            <p:cNvSpPr>
              <a:spLocks noChangeShapeType="1"/>
            </p:cNvSpPr>
            <p:nvPr/>
          </p:nvSpPr>
          <p:spPr bwMode="auto">
            <a:xfrm flipV="1">
              <a:off x="3226" y="584"/>
              <a:ext cx="196" cy="9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9981" name="Line 237"/>
            <p:cNvSpPr>
              <a:spLocks noChangeShapeType="1"/>
            </p:cNvSpPr>
            <p:nvPr/>
          </p:nvSpPr>
          <p:spPr bwMode="auto">
            <a:xfrm>
              <a:off x="3547" y="2547"/>
              <a:ext cx="654" cy="11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9982" name="Line 238"/>
            <p:cNvSpPr>
              <a:spLocks noChangeShapeType="1"/>
            </p:cNvSpPr>
            <p:nvPr/>
          </p:nvSpPr>
          <p:spPr bwMode="auto">
            <a:xfrm flipH="1">
              <a:off x="4201" y="2418"/>
              <a:ext cx="563" cy="12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9983" name="Line 239"/>
            <p:cNvSpPr>
              <a:spLocks noChangeShapeType="1"/>
            </p:cNvSpPr>
            <p:nvPr/>
          </p:nvSpPr>
          <p:spPr bwMode="auto">
            <a:xfrm flipH="1">
              <a:off x="4201" y="2240"/>
              <a:ext cx="980" cy="14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9984" name="Line 240"/>
            <p:cNvSpPr>
              <a:spLocks noChangeShapeType="1"/>
            </p:cNvSpPr>
            <p:nvPr/>
          </p:nvSpPr>
          <p:spPr bwMode="auto">
            <a:xfrm>
              <a:off x="3422" y="584"/>
              <a:ext cx="16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9985" name="Line 241"/>
            <p:cNvSpPr>
              <a:spLocks noChangeShapeType="1"/>
            </p:cNvSpPr>
            <p:nvPr/>
          </p:nvSpPr>
          <p:spPr bwMode="auto">
            <a:xfrm>
              <a:off x="3700" y="584"/>
              <a:ext cx="16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9986" name="Line 242"/>
            <p:cNvSpPr>
              <a:spLocks noChangeShapeType="1"/>
            </p:cNvSpPr>
            <p:nvPr/>
          </p:nvSpPr>
          <p:spPr bwMode="auto">
            <a:xfrm>
              <a:off x="4011" y="584"/>
              <a:ext cx="16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9987" name="Line 243"/>
            <p:cNvSpPr>
              <a:spLocks noChangeShapeType="1"/>
            </p:cNvSpPr>
            <p:nvPr/>
          </p:nvSpPr>
          <p:spPr bwMode="auto">
            <a:xfrm>
              <a:off x="4646" y="584"/>
              <a:ext cx="1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9988" name="Line 244"/>
            <p:cNvSpPr>
              <a:spLocks noChangeShapeType="1"/>
            </p:cNvSpPr>
            <p:nvPr/>
          </p:nvSpPr>
          <p:spPr bwMode="auto">
            <a:xfrm>
              <a:off x="4996" y="584"/>
              <a:ext cx="16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9989" name="Line 245"/>
            <p:cNvSpPr>
              <a:spLocks noChangeShapeType="1"/>
            </p:cNvSpPr>
            <p:nvPr/>
          </p:nvSpPr>
          <p:spPr bwMode="auto">
            <a:xfrm>
              <a:off x="5534" y="584"/>
              <a:ext cx="1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9990" name="Line 246"/>
            <p:cNvSpPr>
              <a:spLocks noChangeShapeType="1"/>
            </p:cNvSpPr>
            <p:nvPr/>
          </p:nvSpPr>
          <p:spPr bwMode="auto">
            <a:xfrm flipH="1">
              <a:off x="4029" y="1785"/>
              <a:ext cx="308" cy="7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9991" name="Line 247"/>
            <p:cNvSpPr>
              <a:spLocks noChangeShapeType="1"/>
            </p:cNvSpPr>
            <p:nvPr/>
          </p:nvSpPr>
          <p:spPr bwMode="auto">
            <a:xfrm>
              <a:off x="3395" y="2287"/>
              <a:ext cx="282" cy="2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9992" name="Line 248"/>
            <p:cNvSpPr>
              <a:spLocks noChangeShapeType="1"/>
            </p:cNvSpPr>
            <p:nvPr/>
          </p:nvSpPr>
          <p:spPr bwMode="auto">
            <a:xfrm flipH="1" flipV="1">
              <a:off x="4298" y="2570"/>
              <a:ext cx="238" cy="3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9993" name="Line 249"/>
            <p:cNvSpPr>
              <a:spLocks noChangeShapeType="1"/>
            </p:cNvSpPr>
            <p:nvPr/>
          </p:nvSpPr>
          <p:spPr bwMode="auto">
            <a:xfrm flipV="1">
              <a:off x="4739" y="2570"/>
              <a:ext cx="402" cy="3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9994" name="Line 250"/>
            <p:cNvSpPr>
              <a:spLocks noChangeShapeType="1"/>
            </p:cNvSpPr>
            <p:nvPr/>
          </p:nvSpPr>
          <p:spPr bwMode="auto">
            <a:xfrm>
              <a:off x="3677" y="2570"/>
              <a:ext cx="1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9995" name="Line 251"/>
            <p:cNvSpPr>
              <a:spLocks noChangeShapeType="1"/>
            </p:cNvSpPr>
            <p:nvPr/>
          </p:nvSpPr>
          <p:spPr bwMode="auto">
            <a:xfrm>
              <a:off x="4029" y="2570"/>
              <a:ext cx="1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9996" name="Line 252"/>
            <p:cNvSpPr>
              <a:spLocks noChangeShapeType="1"/>
            </p:cNvSpPr>
            <p:nvPr/>
          </p:nvSpPr>
          <p:spPr bwMode="auto">
            <a:xfrm>
              <a:off x="4298" y="2570"/>
              <a:ext cx="16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9997" name="Line 253"/>
            <p:cNvSpPr>
              <a:spLocks noChangeShapeType="1"/>
            </p:cNvSpPr>
            <p:nvPr/>
          </p:nvSpPr>
          <p:spPr bwMode="auto">
            <a:xfrm>
              <a:off x="5141" y="2570"/>
              <a:ext cx="16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9998" name="Line 254"/>
            <p:cNvSpPr>
              <a:spLocks noChangeShapeType="1"/>
            </p:cNvSpPr>
            <p:nvPr/>
          </p:nvSpPr>
          <p:spPr bwMode="auto">
            <a:xfrm flipV="1">
              <a:off x="3444" y="427"/>
              <a:ext cx="39" cy="1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59999" name="Line 255"/>
            <p:cNvSpPr>
              <a:spLocks noChangeShapeType="1"/>
            </p:cNvSpPr>
            <p:nvPr/>
          </p:nvSpPr>
          <p:spPr bwMode="auto">
            <a:xfrm>
              <a:off x="3471" y="475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00" name="Freeform 256"/>
            <p:cNvSpPr>
              <a:spLocks/>
            </p:cNvSpPr>
            <p:nvPr/>
          </p:nvSpPr>
          <p:spPr bwMode="auto">
            <a:xfrm>
              <a:off x="3496" y="475"/>
              <a:ext cx="14" cy="28"/>
            </a:xfrm>
            <a:custGeom>
              <a:avLst/>
              <a:gdLst>
                <a:gd name="T0" fmla="*/ 42 w 46"/>
                <a:gd name="T1" fmla="*/ 95 h 95"/>
                <a:gd name="T2" fmla="*/ 43 w 46"/>
                <a:gd name="T3" fmla="*/ 91 h 95"/>
                <a:gd name="T4" fmla="*/ 43 w 46"/>
                <a:gd name="T5" fmla="*/ 87 h 95"/>
                <a:gd name="T6" fmla="*/ 44 w 46"/>
                <a:gd name="T7" fmla="*/ 83 h 95"/>
                <a:gd name="T8" fmla="*/ 45 w 46"/>
                <a:gd name="T9" fmla="*/ 78 h 95"/>
                <a:gd name="T10" fmla="*/ 45 w 46"/>
                <a:gd name="T11" fmla="*/ 75 h 95"/>
                <a:gd name="T12" fmla="*/ 46 w 46"/>
                <a:gd name="T13" fmla="*/ 71 h 95"/>
                <a:gd name="T14" fmla="*/ 46 w 46"/>
                <a:gd name="T15" fmla="*/ 67 h 95"/>
                <a:gd name="T16" fmla="*/ 46 w 46"/>
                <a:gd name="T17" fmla="*/ 63 h 95"/>
                <a:gd name="T18" fmla="*/ 46 w 46"/>
                <a:gd name="T19" fmla="*/ 59 h 95"/>
                <a:gd name="T20" fmla="*/ 46 w 46"/>
                <a:gd name="T21" fmla="*/ 55 h 95"/>
                <a:gd name="T22" fmla="*/ 46 w 46"/>
                <a:gd name="T23" fmla="*/ 51 h 95"/>
                <a:gd name="T24" fmla="*/ 45 w 46"/>
                <a:gd name="T25" fmla="*/ 48 h 95"/>
                <a:gd name="T26" fmla="*/ 45 w 46"/>
                <a:gd name="T27" fmla="*/ 44 h 95"/>
                <a:gd name="T28" fmla="*/ 44 w 46"/>
                <a:gd name="T29" fmla="*/ 41 h 95"/>
                <a:gd name="T30" fmla="*/ 43 w 46"/>
                <a:gd name="T31" fmla="*/ 37 h 95"/>
                <a:gd name="T32" fmla="*/ 42 w 46"/>
                <a:gd name="T33" fmla="*/ 34 h 95"/>
                <a:gd name="T34" fmla="*/ 41 w 46"/>
                <a:gd name="T35" fmla="*/ 31 h 95"/>
                <a:gd name="T36" fmla="*/ 40 w 46"/>
                <a:gd name="T37" fmla="*/ 28 h 95"/>
                <a:gd name="T38" fmla="*/ 39 w 46"/>
                <a:gd name="T39" fmla="*/ 25 h 95"/>
                <a:gd name="T40" fmla="*/ 37 w 46"/>
                <a:gd name="T41" fmla="*/ 22 h 95"/>
                <a:gd name="T42" fmla="*/ 36 w 46"/>
                <a:gd name="T43" fmla="*/ 20 h 95"/>
                <a:gd name="T44" fmla="*/ 34 w 46"/>
                <a:gd name="T45" fmla="*/ 18 h 95"/>
                <a:gd name="T46" fmla="*/ 33 w 46"/>
                <a:gd name="T47" fmla="*/ 14 h 95"/>
                <a:gd name="T48" fmla="*/ 30 w 46"/>
                <a:gd name="T49" fmla="*/ 12 h 95"/>
                <a:gd name="T50" fmla="*/ 28 w 46"/>
                <a:gd name="T51" fmla="*/ 10 h 95"/>
                <a:gd name="T52" fmla="*/ 26 w 46"/>
                <a:gd name="T53" fmla="*/ 9 h 95"/>
                <a:gd name="T54" fmla="*/ 24 w 46"/>
                <a:gd name="T55" fmla="*/ 7 h 95"/>
                <a:gd name="T56" fmla="*/ 21 w 46"/>
                <a:gd name="T57" fmla="*/ 6 h 95"/>
                <a:gd name="T58" fmla="*/ 19 w 46"/>
                <a:gd name="T59" fmla="*/ 4 h 95"/>
                <a:gd name="T60" fmla="*/ 17 w 46"/>
                <a:gd name="T61" fmla="*/ 3 h 95"/>
                <a:gd name="T62" fmla="*/ 14 w 46"/>
                <a:gd name="T63" fmla="*/ 2 h 95"/>
                <a:gd name="T64" fmla="*/ 12 w 46"/>
                <a:gd name="T65" fmla="*/ 1 h 95"/>
                <a:gd name="T66" fmla="*/ 8 w 46"/>
                <a:gd name="T67" fmla="*/ 1 h 95"/>
                <a:gd name="T68" fmla="*/ 6 w 46"/>
                <a:gd name="T69" fmla="*/ 0 h 95"/>
                <a:gd name="T70" fmla="*/ 3 w 46"/>
                <a:gd name="T71" fmla="*/ 0 h 95"/>
                <a:gd name="T72" fmla="*/ 0 w 46"/>
                <a:gd name="T73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6" h="95">
                  <a:moveTo>
                    <a:pt x="42" y="95"/>
                  </a:moveTo>
                  <a:lnTo>
                    <a:pt x="43" y="91"/>
                  </a:lnTo>
                  <a:lnTo>
                    <a:pt x="43" y="87"/>
                  </a:lnTo>
                  <a:lnTo>
                    <a:pt x="44" y="83"/>
                  </a:lnTo>
                  <a:lnTo>
                    <a:pt x="45" y="78"/>
                  </a:lnTo>
                  <a:lnTo>
                    <a:pt x="45" y="75"/>
                  </a:lnTo>
                  <a:lnTo>
                    <a:pt x="46" y="71"/>
                  </a:lnTo>
                  <a:lnTo>
                    <a:pt x="46" y="67"/>
                  </a:lnTo>
                  <a:lnTo>
                    <a:pt x="46" y="63"/>
                  </a:lnTo>
                  <a:lnTo>
                    <a:pt x="46" y="59"/>
                  </a:lnTo>
                  <a:lnTo>
                    <a:pt x="46" y="55"/>
                  </a:lnTo>
                  <a:lnTo>
                    <a:pt x="46" y="51"/>
                  </a:lnTo>
                  <a:lnTo>
                    <a:pt x="45" y="48"/>
                  </a:lnTo>
                  <a:lnTo>
                    <a:pt x="45" y="44"/>
                  </a:lnTo>
                  <a:lnTo>
                    <a:pt x="44" y="41"/>
                  </a:lnTo>
                  <a:lnTo>
                    <a:pt x="43" y="37"/>
                  </a:lnTo>
                  <a:lnTo>
                    <a:pt x="42" y="34"/>
                  </a:lnTo>
                  <a:lnTo>
                    <a:pt x="41" y="31"/>
                  </a:lnTo>
                  <a:lnTo>
                    <a:pt x="40" y="28"/>
                  </a:lnTo>
                  <a:lnTo>
                    <a:pt x="39" y="25"/>
                  </a:lnTo>
                  <a:lnTo>
                    <a:pt x="37" y="22"/>
                  </a:lnTo>
                  <a:lnTo>
                    <a:pt x="36" y="20"/>
                  </a:lnTo>
                  <a:lnTo>
                    <a:pt x="34" y="18"/>
                  </a:lnTo>
                  <a:lnTo>
                    <a:pt x="33" y="14"/>
                  </a:lnTo>
                  <a:lnTo>
                    <a:pt x="30" y="12"/>
                  </a:lnTo>
                  <a:lnTo>
                    <a:pt x="28" y="10"/>
                  </a:lnTo>
                  <a:lnTo>
                    <a:pt x="26" y="9"/>
                  </a:lnTo>
                  <a:lnTo>
                    <a:pt x="24" y="7"/>
                  </a:lnTo>
                  <a:lnTo>
                    <a:pt x="21" y="6"/>
                  </a:lnTo>
                  <a:lnTo>
                    <a:pt x="19" y="4"/>
                  </a:lnTo>
                  <a:lnTo>
                    <a:pt x="17" y="3"/>
                  </a:lnTo>
                  <a:lnTo>
                    <a:pt x="14" y="2"/>
                  </a:lnTo>
                  <a:lnTo>
                    <a:pt x="12" y="1"/>
                  </a:lnTo>
                  <a:lnTo>
                    <a:pt x="8" y="1"/>
                  </a:lnTo>
                  <a:lnTo>
                    <a:pt x="6" y="0"/>
                  </a:ln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01" name="Line 257"/>
            <p:cNvSpPr>
              <a:spLocks noChangeShapeType="1"/>
            </p:cNvSpPr>
            <p:nvPr/>
          </p:nvSpPr>
          <p:spPr bwMode="auto">
            <a:xfrm flipH="1">
              <a:off x="3490" y="503"/>
              <a:ext cx="18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02" name="Line 258"/>
            <p:cNvSpPr>
              <a:spLocks noChangeShapeType="1"/>
            </p:cNvSpPr>
            <p:nvPr/>
          </p:nvSpPr>
          <p:spPr bwMode="auto">
            <a:xfrm flipV="1">
              <a:off x="3720" y="427"/>
              <a:ext cx="39" cy="1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03" name="Line 259"/>
            <p:cNvSpPr>
              <a:spLocks noChangeShapeType="1"/>
            </p:cNvSpPr>
            <p:nvPr/>
          </p:nvSpPr>
          <p:spPr bwMode="auto">
            <a:xfrm>
              <a:off x="3747" y="475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04" name="Freeform 260"/>
            <p:cNvSpPr>
              <a:spLocks/>
            </p:cNvSpPr>
            <p:nvPr/>
          </p:nvSpPr>
          <p:spPr bwMode="auto">
            <a:xfrm>
              <a:off x="3772" y="475"/>
              <a:ext cx="15" cy="28"/>
            </a:xfrm>
            <a:custGeom>
              <a:avLst/>
              <a:gdLst>
                <a:gd name="T0" fmla="*/ 42 w 46"/>
                <a:gd name="T1" fmla="*/ 95 h 95"/>
                <a:gd name="T2" fmla="*/ 43 w 46"/>
                <a:gd name="T3" fmla="*/ 92 h 95"/>
                <a:gd name="T4" fmla="*/ 43 w 46"/>
                <a:gd name="T5" fmla="*/ 88 h 95"/>
                <a:gd name="T6" fmla="*/ 44 w 46"/>
                <a:gd name="T7" fmla="*/ 84 h 95"/>
                <a:gd name="T8" fmla="*/ 45 w 46"/>
                <a:gd name="T9" fmla="*/ 81 h 95"/>
                <a:gd name="T10" fmla="*/ 45 w 46"/>
                <a:gd name="T11" fmla="*/ 76 h 95"/>
                <a:gd name="T12" fmla="*/ 46 w 46"/>
                <a:gd name="T13" fmla="*/ 72 h 95"/>
                <a:gd name="T14" fmla="*/ 46 w 46"/>
                <a:gd name="T15" fmla="*/ 69 h 95"/>
                <a:gd name="T16" fmla="*/ 46 w 46"/>
                <a:gd name="T17" fmla="*/ 65 h 95"/>
                <a:gd name="T18" fmla="*/ 46 w 46"/>
                <a:gd name="T19" fmla="*/ 62 h 95"/>
                <a:gd name="T20" fmla="*/ 46 w 46"/>
                <a:gd name="T21" fmla="*/ 59 h 95"/>
                <a:gd name="T22" fmla="*/ 46 w 46"/>
                <a:gd name="T23" fmla="*/ 54 h 95"/>
                <a:gd name="T24" fmla="*/ 46 w 46"/>
                <a:gd name="T25" fmla="*/ 51 h 95"/>
                <a:gd name="T26" fmla="*/ 45 w 46"/>
                <a:gd name="T27" fmla="*/ 48 h 95"/>
                <a:gd name="T28" fmla="*/ 45 w 46"/>
                <a:gd name="T29" fmla="*/ 45 h 95"/>
                <a:gd name="T30" fmla="*/ 44 w 46"/>
                <a:gd name="T31" fmla="*/ 41 h 95"/>
                <a:gd name="T32" fmla="*/ 44 w 46"/>
                <a:gd name="T33" fmla="*/ 39 h 95"/>
                <a:gd name="T34" fmla="*/ 43 w 46"/>
                <a:gd name="T35" fmla="*/ 35 h 95"/>
                <a:gd name="T36" fmla="*/ 42 w 46"/>
                <a:gd name="T37" fmla="*/ 32 h 95"/>
                <a:gd name="T38" fmla="*/ 41 w 46"/>
                <a:gd name="T39" fmla="*/ 29 h 95"/>
                <a:gd name="T40" fmla="*/ 40 w 46"/>
                <a:gd name="T41" fmla="*/ 27 h 95"/>
                <a:gd name="T42" fmla="*/ 39 w 46"/>
                <a:gd name="T43" fmla="*/ 24 h 95"/>
                <a:gd name="T44" fmla="*/ 37 w 46"/>
                <a:gd name="T45" fmla="*/ 22 h 95"/>
                <a:gd name="T46" fmla="*/ 35 w 46"/>
                <a:gd name="T47" fmla="*/ 19 h 95"/>
                <a:gd name="T48" fmla="*/ 33 w 46"/>
                <a:gd name="T49" fmla="*/ 16 h 95"/>
                <a:gd name="T50" fmla="*/ 32 w 46"/>
                <a:gd name="T51" fmla="*/ 14 h 95"/>
                <a:gd name="T52" fmla="*/ 30 w 46"/>
                <a:gd name="T53" fmla="*/ 12 h 95"/>
                <a:gd name="T54" fmla="*/ 28 w 46"/>
                <a:gd name="T55" fmla="*/ 11 h 95"/>
                <a:gd name="T56" fmla="*/ 26 w 46"/>
                <a:gd name="T57" fmla="*/ 9 h 95"/>
                <a:gd name="T58" fmla="*/ 24 w 46"/>
                <a:gd name="T59" fmla="*/ 7 h 95"/>
                <a:gd name="T60" fmla="*/ 22 w 46"/>
                <a:gd name="T61" fmla="*/ 6 h 95"/>
                <a:gd name="T62" fmla="*/ 20 w 46"/>
                <a:gd name="T63" fmla="*/ 5 h 95"/>
                <a:gd name="T64" fmla="*/ 18 w 46"/>
                <a:gd name="T65" fmla="*/ 4 h 95"/>
                <a:gd name="T66" fmla="*/ 16 w 46"/>
                <a:gd name="T67" fmla="*/ 3 h 95"/>
                <a:gd name="T68" fmla="*/ 13 w 46"/>
                <a:gd name="T69" fmla="*/ 2 h 95"/>
                <a:gd name="T70" fmla="*/ 10 w 46"/>
                <a:gd name="T71" fmla="*/ 1 h 95"/>
                <a:gd name="T72" fmla="*/ 8 w 46"/>
                <a:gd name="T73" fmla="*/ 1 h 95"/>
                <a:gd name="T74" fmla="*/ 5 w 46"/>
                <a:gd name="T75" fmla="*/ 0 h 95"/>
                <a:gd name="T76" fmla="*/ 3 w 46"/>
                <a:gd name="T77" fmla="*/ 0 h 95"/>
                <a:gd name="T78" fmla="*/ 0 w 46"/>
                <a:gd name="T79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6" h="95">
                  <a:moveTo>
                    <a:pt x="42" y="95"/>
                  </a:moveTo>
                  <a:lnTo>
                    <a:pt x="43" y="92"/>
                  </a:lnTo>
                  <a:lnTo>
                    <a:pt x="43" y="88"/>
                  </a:lnTo>
                  <a:lnTo>
                    <a:pt x="44" y="84"/>
                  </a:lnTo>
                  <a:lnTo>
                    <a:pt x="45" y="81"/>
                  </a:lnTo>
                  <a:lnTo>
                    <a:pt x="45" y="76"/>
                  </a:lnTo>
                  <a:lnTo>
                    <a:pt x="46" y="72"/>
                  </a:lnTo>
                  <a:lnTo>
                    <a:pt x="46" y="69"/>
                  </a:lnTo>
                  <a:lnTo>
                    <a:pt x="46" y="65"/>
                  </a:lnTo>
                  <a:lnTo>
                    <a:pt x="46" y="62"/>
                  </a:lnTo>
                  <a:lnTo>
                    <a:pt x="46" y="59"/>
                  </a:lnTo>
                  <a:lnTo>
                    <a:pt x="46" y="54"/>
                  </a:lnTo>
                  <a:lnTo>
                    <a:pt x="46" y="51"/>
                  </a:lnTo>
                  <a:lnTo>
                    <a:pt x="45" y="48"/>
                  </a:lnTo>
                  <a:lnTo>
                    <a:pt x="45" y="45"/>
                  </a:lnTo>
                  <a:lnTo>
                    <a:pt x="44" y="41"/>
                  </a:lnTo>
                  <a:lnTo>
                    <a:pt x="44" y="39"/>
                  </a:lnTo>
                  <a:lnTo>
                    <a:pt x="43" y="35"/>
                  </a:lnTo>
                  <a:lnTo>
                    <a:pt x="42" y="32"/>
                  </a:lnTo>
                  <a:lnTo>
                    <a:pt x="41" y="29"/>
                  </a:lnTo>
                  <a:lnTo>
                    <a:pt x="40" y="27"/>
                  </a:lnTo>
                  <a:lnTo>
                    <a:pt x="39" y="24"/>
                  </a:lnTo>
                  <a:lnTo>
                    <a:pt x="37" y="22"/>
                  </a:lnTo>
                  <a:lnTo>
                    <a:pt x="35" y="19"/>
                  </a:lnTo>
                  <a:lnTo>
                    <a:pt x="33" y="16"/>
                  </a:lnTo>
                  <a:lnTo>
                    <a:pt x="32" y="14"/>
                  </a:lnTo>
                  <a:lnTo>
                    <a:pt x="30" y="12"/>
                  </a:lnTo>
                  <a:lnTo>
                    <a:pt x="28" y="11"/>
                  </a:lnTo>
                  <a:lnTo>
                    <a:pt x="26" y="9"/>
                  </a:lnTo>
                  <a:lnTo>
                    <a:pt x="24" y="7"/>
                  </a:lnTo>
                  <a:lnTo>
                    <a:pt x="22" y="6"/>
                  </a:lnTo>
                  <a:lnTo>
                    <a:pt x="20" y="5"/>
                  </a:lnTo>
                  <a:lnTo>
                    <a:pt x="18" y="4"/>
                  </a:lnTo>
                  <a:lnTo>
                    <a:pt x="16" y="3"/>
                  </a:lnTo>
                  <a:lnTo>
                    <a:pt x="13" y="2"/>
                  </a:lnTo>
                  <a:lnTo>
                    <a:pt x="10" y="1"/>
                  </a:lnTo>
                  <a:lnTo>
                    <a:pt x="8" y="1"/>
                  </a:lnTo>
                  <a:lnTo>
                    <a:pt x="5" y="0"/>
                  </a:ln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05" name="Line 261"/>
            <p:cNvSpPr>
              <a:spLocks noChangeShapeType="1"/>
            </p:cNvSpPr>
            <p:nvPr/>
          </p:nvSpPr>
          <p:spPr bwMode="auto">
            <a:xfrm flipH="1">
              <a:off x="3766" y="503"/>
              <a:ext cx="18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06" name="Line 262"/>
            <p:cNvSpPr>
              <a:spLocks noChangeShapeType="1"/>
            </p:cNvSpPr>
            <p:nvPr/>
          </p:nvSpPr>
          <p:spPr bwMode="auto">
            <a:xfrm>
              <a:off x="3826" y="505"/>
              <a:ext cx="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07" name="Freeform 263"/>
            <p:cNvSpPr>
              <a:spLocks/>
            </p:cNvSpPr>
            <p:nvPr/>
          </p:nvSpPr>
          <p:spPr bwMode="auto">
            <a:xfrm>
              <a:off x="3840" y="505"/>
              <a:ext cx="11" cy="21"/>
            </a:xfrm>
            <a:custGeom>
              <a:avLst/>
              <a:gdLst>
                <a:gd name="T0" fmla="*/ 29 w 32"/>
                <a:gd name="T1" fmla="*/ 67 h 67"/>
                <a:gd name="T2" fmla="*/ 30 w 32"/>
                <a:gd name="T3" fmla="*/ 64 h 67"/>
                <a:gd name="T4" fmla="*/ 30 w 32"/>
                <a:gd name="T5" fmla="*/ 60 h 67"/>
                <a:gd name="T6" fmla="*/ 31 w 32"/>
                <a:gd name="T7" fmla="*/ 57 h 67"/>
                <a:gd name="T8" fmla="*/ 31 w 32"/>
                <a:gd name="T9" fmla="*/ 53 h 67"/>
                <a:gd name="T10" fmla="*/ 32 w 32"/>
                <a:gd name="T11" fmla="*/ 50 h 67"/>
                <a:gd name="T12" fmla="*/ 32 w 32"/>
                <a:gd name="T13" fmla="*/ 47 h 67"/>
                <a:gd name="T14" fmla="*/ 32 w 32"/>
                <a:gd name="T15" fmla="*/ 44 h 67"/>
                <a:gd name="T16" fmla="*/ 32 w 32"/>
                <a:gd name="T17" fmla="*/ 41 h 67"/>
                <a:gd name="T18" fmla="*/ 32 w 32"/>
                <a:gd name="T19" fmla="*/ 38 h 67"/>
                <a:gd name="T20" fmla="*/ 32 w 32"/>
                <a:gd name="T21" fmla="*/ 36 h 67"/>
                <a:gd name="T22" fmla="*/ 31 w 32"/>
                <a:gd name="T23" fmla="*/ 32 h 67"/>
                <a:gd name="T24" fmla="*/ 31 w 32"/>
                <a:gd name="T25" fmla="*/ 29 h 67"/>
                <a:gd name="T26" fmla="*/ 30 w 32"/>
                <a:gd name="T27" fmla="*/ 27 h 67"/>
                <a:gd name="T28" fmla="*/ 30 w 32"/>
                <a:gd name="T29" fmla="*/ 24 h 67"/>
                <a:gd name="T30" fmla="*/ 29 w 32"/>
                <a:gd name="T31" fmla="*/ 22 h 67"/>
                <a:gd name="T32" fmla="*/ 28 w 32"/>
                <a:gd name="T33" fmla="*/ 19 h 67"/>
                <a:gd name="T34" fmla="*/ 27 w 32"/>
                <a:gd name="T35" fmla="*/ 17 h 67"/>
                <a:gd name="T36" fmla="*/ 26 w 32"/>
                <a:gd name="T37" fmla="*/ 15 h 67"/>
                <a:gd name="T38" fmla="*/ 25 w 32"/>
                <a:gd name="T39" fmla="*/ 12 h 67"/>
                <a:gd name="T40" fmla="*/ 23 w 32"/>
                <a:gd name="T41" fmla="*/ 11 h 67"/>
                <a:gd name="T42" fmla="*/ 22 w 32"/>
                <a:gd name="T43" fmla="*/ 9 h 67"/>
                <a:gd name="T44" fmla="*/ 20 w 32"/>
                <a:gd name="T45" fmla="*/ 7 h 67"/>
                <a:gd name="T46" fmla="*/ 19 w 32"/>
                <a:gd name="T47" fmla="*/ 6 h 67"/>
                <a:gd name="T48" fmla="*/ 17 w 32"/>
                <a:gd name="T49" fmla="*/ 5 h 67"/>
                <a:gd name="T50" fmla="*/ 15 w 32"/>
                <a:gd name="T51" fmla="*/ 3 h 67"/>
                <a:gd name="T52" fmla="*/ 14 w 32"/>
                <a:gd name="T53" fmla="*/ 3 h 67"/>
                <a:gd name="T54" fmla="*/ 11 w 32"/>
                <a:gd name="T55" fmla="*/ 2 h 67"/>
                <a:gd name="T56" fmla="*/ 9 w 32"/>
                <a:gd name="T57" fmla="*/ 1 h 67"/>
                <a:gd name="T58" fmla="*/ 7 w 32"/>
                <a:gd name="T59" fmla="*/ 0 h 67"/>
                <a:gd name="T60" fmla="*/ 5 w 32"/>
                <a:gd name="T61" fmla="*/ 0 h 67"/>
                <a:gd name="T62" fmla="*/ 2 w 32"/>
                <a:gd name="T63" fmla="*/ 0 h 67"/>
                <a:gd name="T64" fmla="*/ 0 w 32"/>
                <a:gd name="T65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2" h="67">
                  <a:moveTo>
                    <a:pt x="29" y="67"/>
                  </a:moveTo>
                  <a:lnTo>
                    <a:pt x="30" y="64"/>
                  </a:lnTo>
                  <a:lnTo>
                    <a:pt x="30" y="60"/>
                  </a:lnTo>
                  <a:lnTo>
                    <a:pt x="31" y="57"/>
                  </a:lnTo>
                  <a:lnTo>
                    <a:pt x="31" y="53"/>
                  </a:lnTo>
                  <a:lnTo>
                    <a:pt x="32" y="50"/>
                  </a:lnTo>
                  <a:lnTo>
                    <a:pt x="32" y="47"/>
                  </a:lnTo>
                  <a:lnTo>
                    <a:pt x="32" y="44"/>
                  </a:lnTo>
                  <a:lnTo>
                    <a:pt x="32" y="41"/>
                  </a:lnTo>
                  <a:lnTo>
                    <a:pt x="32" y="38"/>
                  </a:lnTo>
                  <a:lnTo>
                    <a:pt x="32" y="36"/>
                  </a:lnTo>
                  <a:lnTo>
                    <a:pt x="31" y="32"/>
                  </a:lnTo>
                  <a:lnTo>
                    <a:pt x="31" y="29"/>
                  </a:lnTo>
                  <a:lnTo>
                    <a:pt x="30" y="27"/>
                  </a:lnTo>
                  <a:lnTo>
                    <a:pt x="30" y="24"/>
                  </a:lnTo>
                  <a:lnTo>
                    <a:pt x="29" y="22"/>
                  </a:lnTo>
                  <a:lnTo>
                    <a:pt x="28" y="19"/>
                  </a:lnTo>
                  <a:lnTo>
                    <a:pt x="27" y="17"/>
                  </a:lnTo>
                  <a:lnTo>
                    <a:pt x="26" y="15"/>
                  </a:lnTo>
                  <a:lnTo>
                    <a:pt x="25" y="12"/>
                  </a:lnTo>
                  <a:lnTo>
                    <a:pt x="23" y="11"/>
                  </a:lnTo>
                  <a:lnTo>
                    <a:pt x="22" y="9"/>
                  </a:lnTo>
                  <a:lnTo>
                    <a:pt x="20" y="7"/>
                  </a:lnTo>
                  <a:lnTo>
                    <a:pt x="19" y="6"/>
                  </a:lnTo>
                  <a:lnTo>
                    <a:pt x="17" y="5"/>
                  </a:lnTo>
                  <a:lnTo>
                    <a:pt x="15" y="3"/>
                  </a:lnTo>
                  <a:lnTo>
                    <a:pt x="14" y="3"/>
                  </a:lnTo>
                  <a:lnTo>
                    <a:pt x="11" y="2"/>
                  </a:lnTo>
                  <a:lnTo>
                    <a:pt x="9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08" name="Freeform 264"/>
            <p:cNvSpPr>
              <a:spLocks/>
            </p:cNvSpPr>
            <p:nvPr/>
          </p:nvSpPr>
          <p:spPr bwMode="auto">
            <a:xfrm>
              <a:off x="3815" y="526"/>
              <a:ext cx="34" cy="47"/>
            </a:xfrm>
            <a:custGeom>
              <a:avLst/>
              <a:gdLst>
                <a:gd name="T0" fmla="*/ 111 w 111"/>
                <a:gd name="T1" fmla="*/ 0 h 163"/>
                <a:gd name="T2" fmla="*/ 67 w 111"/>
                <a:gd name="T3" fmla="*/ 163 h 163"/>
                <a:gd name="T4" fmla="*/ 0 w 111"/>
                <a:gd name="T5" fmla="*/ 16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1" h="163">
                  <a:moveTo>
                    <a:pt x="111" y="0"/>
                  </a:moveTo>
                  <a:lnTo>
                    <a:pt x="67" y="163"/>
                  </a:lnTo>
                  <a:lnTo>
                    <a:pt x="0" y="16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09" name="Freeform 265"/>
            <p:cNvSpPr>
              <a:spLocks/>
            </p:cNvSpPr>
            <p:nvPr/>
          </p:nvSpPr>
          <p:spPr bwMode="auto">
            <a:xfrm>
              <a:off x="3807" y="540"/>
              <a:ext cx="19" cy="33"/>
            </a:xfrm>
            <a:custGeom>
              <a:avLst/>
              <a:gdLst>
                <a:gd name="T0" fmla="*/ 58 w 58"/>
                <a:gd name="T1" fmla="*/ 0 h 116"/>
                <a:gd name="T2" fmla="*/ 56 w 58"/>
                <a:gd name="T3" fmla="*/ 0 h 116"/>
                <a:gd name="T4" fmla="*/ 54 w 58"/>
                <a:gd name="T5" fmla="*/ 1 h 116"/>
                <a:gd name="T6" fmla="*/ 52 w 58"/>
                <a:gd name="T7" fmla="*/ 1 h 116"/>
                <a:gd name="T8" fmla="*/ 50 w 58"/>
                <a:gd name="T9" fmla="*/ 1 h 116"/>
                <a:gd name="T10" fmla="*/ 47 w 58"/>
                <a:gd name="T11" fmla="*/ 3 h 116"/>
                <a:gd name="T12" fmla="*/ 45 w 58"/>
                <a:gd name="T13" fmla="*/ 4 h 116"/>
                <a:gd name="T14" fmla="*/ 43 w 58"/>
                <a:gd name="T15" fmla="*/ 5 h 116"/>
                <a:gd name="T16" fmla="*/ 41 w 58"/>
                <a:gd name="T17" fmla="*/ 6 h 116"/>
                <a:gd name="T18" fmla="*/ 38 w 58"/>
                <a:gd name="T19" fmla="*/ 7 h 116"/>
                <a:gd name="T20" fmla="*/ 36 w 58"/>
                <a:gd name="T21" fmla="*/ 9 h 116"/>
                <a:gd name="T22" fmla="*/ 34 w 58"/>
                <a:gd name="T23" fmla="*/ 10 h 116"/>
                <a:gd name="T24" fmla="*/ 32 w 58"/>
                <a:gd name="T25" fmla="*/ 12 h 116"/>
                <a:gd name="T26" fmla="*/ 29 w 58"/>
                <a:gd name="T27" fmla="*/ 13 h 116"/>
                <a:gd name="T28" fmla="*/ 27 w 58"/>
                <a:gd name="T29" fmla="*/ 15 h 116"/>
                <a:gd name="T30" fmla="*/ 25 w 58"/>
                <a:gd name="T31" fmla="*/ 17 h 116"/>
                <a:gd name="T32" fmla="*/ 24 w 58"/>
                <a:gd name="T33" fmla="*/ 19 h 116"/>
                <a:gd name="T34" fmla="*/ 22 w 58"/>
                <a:gd name="T35" fmla="*/ 22 h 116"/>
                <a:gd name="T36" fmla="*/ 20 w 58"/>
                <a:gd name="T37" fmla="*/ 25 h 116"/>
                <a:gd name="T38" fmla="*/ 17 w 58"/>
                <a:gd name="T39" fmla="*/ 27 h 116"/>
                <a:gd name="T40" fmla="*/ 15 w 58"/>
                <a:gd name="T41" fmla="*/ 30 h 116"/>
                <a:gd name="T42" fmla="*/ 14 w 58"/>
                <a:gd name="T43" fmla="*/ 32 h 116"/>
                <a:gd name="T44" fmla="*/ 12 w 58"/>
                <a:gd name="T45" fmla="*/ 35 h 116"/>
                <a:gd name="T46" fmla="*/ 11 w 58"/>
                <a:gd name="T47" fmla="*/ 37 h 116"/>
                <a:gd name="T48" fmla="*/ 9 w 58"/>
                <a:gd name="T49" fmla="*/ 40 h 116"/>
                <a:gd name="T50" fmla="*/ 8 w 58"/>
                <a:gd name="T51" fmla="*/ 44 h 116"/>
                <a:gd name="T52" fmla="*/ 7 w 58"/>
                <a:gd name="T53" fmla="*/ 47 h 116"/>
                <a:gd name="T54" fmla="*/ 6 w 58"/>
                <a:gd name="T55" fmla="*/ 49 h 116"/>
                <a:gd name="T56" fmla="*/ 5 w 58"/>
                <a:gd name="T57" fmla="*/ 52 h 116"/>
                <a:gd name="T58" fmla="*/ 4 w 58"/>
                <a:gd name="T59" fmla="*/ 55 h 116"/>
                <a:gd name="T60" fmla="*/ 3 w 58"/>
                <a:gd name="T61" fmla="*/ 58 h 116"/>
                <a:gd name="T62" fmla="*/ 2 w 58"/>
                <a:gd name="T63" fmla="*/ 61 h 116"/>
                <a:gd name="T64" fmla="*/ 2 w 58"/>
                <a:gd name="T65" fmla="*/ 65 h 116"/>
                <a:gd name="T66" fmla="*/ 1 w 58"/>
                <a:gd name="T67" fmla="*/ 68 h 116"/>
                <a:gd name="T68" fmla="*/ 1 w 58"/>
                <a:gd name="T69" fmla="*/ 70 h 116"/>
                <a:gd name="T70" fmla="*/ 0 w 58"/>
                <a:gd name="T71" fmla="*/ 73 h 116"/>
                <a:gd name="T72" fmla="*/ 0 w 58"/>
                <a:gd name="T73" fmla="*/ 76 h 116"/>
                <a:gd name="T74" fmla="*/ 0 w 58"/>
                <a:gd name="T75" fmla="*/ 79 h 116"/>
                <a:gd name="T76" fmla="*/ 0 w 58"/>
                <a:gd name="T77" fmla="*/ 81 h 116"/>
                <a:gd name="T78" fmla="*/ 0 w 58"/>
                <a:gd name="T79" fmla="*/ 84 h 116"/>
                <a:gd name="T80" fmla="*/ 1 w 58"/>
                <a:gd name="T81" fmla="*/ 87 h 116"/>
                <a:gd name="T82" fmla="*/ 1 w 58"/>
                <a:gd name="T83" fmla="*/ 90 h 116"/>
                <a:gd name="T84" fmla="*/ 2 w 58"/>
                <a:gd name="T85" fmla="*/ 92 h 116"/>
                <a:gd name="T86" fmla="*/ 2 w 58"/>
                <a:gd name="T87" fmla="*/ 94 h 116"/>
                <a:gd name="T88" fmla="*/ 3 w 58"/>
                <a:gd name="T89" fmla="*/ 97 h 116"/>
                <a:gd name="T90" fmla="*/ 4 w 58"/>
                <a:gd name="T91" fmla="*/ 99 h 116"/>
                <a:gd name="T92" fmla="*/ 5 w 58"/>
                <a:gd name="T93" fmla="*/ 101 h 116"/>
                <a:gd name="T94" fmla="*/ 6 w 58"/>
                <a:gd name="T95" fmla="*/ 103 h 116"/>
                <a:gd name="T96" fmla="*/ 7 w 58"/>
                <a:gd name="T97" fmla="*/ 104 h 116"/>
                <a:gd name="T98" fmla="*/ 8 w 58"/>
                <a:gd name="T99" fmla="*/ 107 h 116"/>
                <a:gd name="T100" fmla="*/ 9 w 58"/>
                <a:gd name="T101" fmla="*/ 108 h 116"/>
                <a:gd name="T102" fmla="*/ 11 w 58"/>
                <a:gd name="T103" fmla="*/ 110 h 116"/>
                <a:gd name="T104" fmla="*/ 12 w 58"/>
                <a:gd name="T105" fmla="*/ 111 h 116"/>
                <a:gd name="T106" fmla="*/ 14 w 58"/>
                <a:gd name="T107" fmla="*/ 112 h 116"/>
                <a:gd name="T108" fmla="*/ 15 w 58"/>
                <a:gd name="T109" fmla="*/ 113 h 116"/>
                <a:gd name="T110" fmla="*/ 17 w 58"/>
                <a:gd name="T111" fmla="*/ 114 h 116"/>
                <a:gd name="T112" fmla="*/ 20 w 58"/>
                <a:gd name="T113" fmla="*/ 115 h 116"/>
                <a:gd name="T114" fmla="*/ 22 w 58"/>
                <a:gd name="T115" fmla="*/ 115 h 116"/>
                <a:gd name="T116" fmla="*/ 24 w 58"/>
                <a:gd name="T117" fmla="*/ 115 h 116"/>
                <a:gd name="T118" fmla="*/ 26 w 58"/>
                <a:gd name="T119" fmla="*/ 116 h 116"/>
                <a:gd name="T120" fmla="*/ 27 w 58"/>
                <a:gd name="T121" fmla="*/ 11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" h="116">
                  <a:moveTo>
                    <a:pt x="58" y="0"/>
                  </a:moveTo>
                  <a:lnTo>
                    <a:pt x="56" y="0"/>
                  </a:lnTo>
                  <a:lnTo>
                    <a:pt x="54" y="1"/>
                  </a:lnTo>
                  <a:lnTo>
                    <a:pt x="52" y="1"/>
                  </a:lnTo>
                  <a:lnTo>
                    <a:pt x="50" y="1"/>
                  </a:lnTo>
                  <a:lnTo>
                    <a:pt x="47" y="3"/>
                  </a:lnTo>
                  <a:lnTo>
                    <a:pt x="45" y="4"/>
                  </a:lnTo>
                  <a:lnTo>
                    <a:pt x="43" y="5"/>
                  </a:lnTo>
                  <a:lnTo>
                    <a:pt x="41" y="6"/>
                  </a:lnTo>
                  <a:lnTo>
                    <a:pt x="38" y="7"/>
                  </a:lnTo>
                  <a:lnTo>
                    <a:pt x="36" y="9"/>
                  </a:lnTo>
                  <a:lnTo>
                    <a:pt x="34" y="10"/>
                  </a:lnTo>
                  <a:lnTo>
                    <a:pt x="32" y="12"/>
                  </a:lnTo>
                  <a:lnTo>
                    <a:pt x="29" y="13"/>
                  </a:lnTo>
                  <a:lnTo>
                    <a:pt x="27" y="15"/>
                  </a:lnTo>
                  <a:lnTo>
                    <a:pt x="25" y="17"/>
                  </a:lnTo>
                  <a:lnTo>
                    <a:pt x="24" y="19"/>
                  </a:lnTo>
                  <a:lnTo>
                    <a:pt x="22" y="22"/>
                  </a:lnTo>
                  <a:lnTo>
                    <a:pt x="20" y="25"/>
                  </a:lnTo>
                  <a:lnTo>
                    <a:pt x="17" y="27"/>
                  </a:lnTo>
                  <a:lnTo>
                    <a:pt x="15" y="30"/>
                  </a:lnTo>
                  <a:lnTo>
                    <a:pt x="14" y="32"/>
                  </a:lnTo>
                  <a:lnTo>
                    <a:pt x="12" y="35"/>
                  </a:lnTo>
                  <a:lnTo>
                    <a:pt x="11" y="37"/>
                  </a:lnTo>
                  <a:lnTo>
                    <a:pt x="9" y="40"/>
                  </a:lnTo>
                  <a:lnTo>
                    <a:pt x="8" y="44"/>
                  </a:lnTo>
                  <a:lnTo>
                    <a:pt x="7" y="47"/>
                  </a:lnTo>
                  <a:lnTo>
                    <a:pt x="6" y="49"/>
                  </a:lnTo>
                  <a:lnTo>
                    <a:pt x="5" y="52"/>
                  </a:lnTo>
                  <a:lnTo>
                    <a:pt x="4" y="55"/>
                  </a:lnTo>
                  <a:lnTo>
                    <a:pt x="3" y="58"/>
                  </a:lnTo>
                  <a:lnTo>
                    <a:pt x="2" y="61"/>
                  </a:lnTo>
                  <a:lnTo>
                    <a:pt x="2" y="65"/>
                  </a:lnTo>
                  <a:lnTo>
                    <a:pt x="1" y="68"/>
                  </a:lnTo>
                  <a:lnTo>
                    <a:pt x="1" y="70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0" y="81"/>
                  </a:lnTo>
                  <a:lnTo>
                    <a:pt x="0" y="84"/>
                  </a:lnTo>
                  <a:lnTo>
                    <a:pt x="1" y="87"/>
                  </a:lnTo>
                  <a:lnTo>
                    <a:pt x="1" y="90"/>
                  </a:lnTo>
                  <a:lnTo>
                    <a:pt x="2" y="92"/>
                  </a:lnTo>
                  <a:lnTo>
                    <a:pt x="2" y="94"/>
                  </a:lnTo>
                  <a:lnTo>
                    <a:pt x="3" y="97"/>
                  </a:lnTo>
                  <a:lnTo>
                    <a:pt x="4" y="99"/>
                  </a:lnTo>
                  <a:lnTo>
                    <a:pt x="5" y="101"/>
                  </a:lnTo>
                  <a:lnTo>
                    <a:pt x="6" y="103"/>
                  </a:lnTo>
                  <a:lnTo>
                    <a:pt x="7" y="104"/>
                  </a:lnTo>
                  <a:lnTo>
                    <a:pt x="8" y="107"/>
                  </a:lnTo>
                  <a:lnTo>
                    <a:pt x="9" y="108"/>
                  </a:lnTo>
                  <a:lnTo>
                    <a:pt x="11" y="110"/>
                  </a:lnTo>
                  <a:lnTo>
                    <a:pt x="12" y="111"/>
                  </a:lnTo>
                  <a:lnTo>
                    <a:pt x="14" y="112"/>
                  </a:lnTo>
                  <a:lnTo>
                    <a:pt x="15" y="113"/>
                  </a:lnTo>
                  <a:lnTo>
                    <a:pt x="17" y="114"/>
                  </a:lnTo>
                  <a:lnTo>
                    <a:pt x="20" y="115"/>
                  </a:lnTo>
                  <a:lnTo>
                    <a:pt x="22" y="115"/>
                  </a:lnTo>
                  <a:lnTo>
                    <a:pt x="24" y="115"/>
                  </a:lnTo>
                  <a:lnTo>
                    <a:pt x="26" y="116"/>
                  </a:lnTo>
                  <a:lnTo>
                    <a:pt x="27" y="11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10" name="Line 266"/>
            <p:cNvSpPr>
              <a:spLocks noChangeShapeType="1"/>
            </p:cNvSpPr>
            <p:nvPr/>
          </p:nvSpPr>
          <p:spPr bwMode="auto">
            <a:xfrm>
              <a:off x="3826" y="540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11" name="Line 267"/>
            <p:cNvSpPr>
              <a:spLocks noChangeShapeType="1"/>
            </p:cNvSpPr>
            <p:nvPr/>
          </p:nvSpPr>
          <p:spPr bwMode="auto">
            <a:xfrm flipV="1">
              <a:off x="4034" y="427"/>
              <a:ext cx="37" cy="1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12" name="Line 268"/>
            <p:cNvSpPr>
              <a:spLocks noChangeShapeType="1"/>
            </p:cNvSpPr>
            <p:nvPr/>
          </p:nvSpPr>
          <p:spPr bwMode="auto">
            <a:xfrm>
              <a:off x="4059" y="475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13" name="Freeform 269"/>
            <p:cNvSpPr>
              <a:spLocks/>
            </p:cNvSpPr>
            <p:nvPr/>
          </p:nvSpPr>
          <p:spPr bwMode="auto">
            <a:xfrm>
              <a:off x="4084" y="475"/>
              <a:ext cx="14" cy="28"/>
            </a:xfrm>
            <a:custGeom>
              <a:avLst/>
              <a:gdLst>
                <a:gd name="T0" fmla="*/ 42 w 46"/>
                <a:gd name="T1" fmla="*/ 95 h 95"/>
                <a:gd name="T2" fmla="*/ 43 w 46"/>
                <a:gd name="T3" fmla="*/ 92 h 95"/>
                <a:gd name="T4" fmla="*/ 44 w 46"/>
                <a:gd name="T5" fmla="*/ 88 h 95"/>
                <a:gd name="T6" fmla="*/ 44 w 46"/>
                <a:gd name="T7" fmla="*/ 84 h 95"/>
                <a:gd name="T8" fmla="*/ 45 w 46"/>
                <a:gd name="T9" fmla="*/ 81 h 95"/>
                <a:gd name="T10" fmla="*/ 45 w 46"/>
                <a:gd name="T11" fmla="*/ 76 h 95"/>
                <a:gd name="T12" fmla="*/ 46 w 46"/>
                <a:gd name="T13" fmla="*/ 72 h 95"/>
                <a:gd name="T14" fmla="*/ 46 w 46"/>
                <a:gd name="T15" fmla="*/ 69 h 95"/>
                <a:gd name="T16" fmla="*/ 46 w 46"/>
                <a:gd name="T17" fmla="*/ 65 h 95"/>
                <a:gd name="T18" fmla="*/ 46 w 46"/>
                <a:gd name="T19" fmla="*/ 62 h 95"/>
                <a:gd name="T20" fmla="*/ 46 w 46"/>
                <a:gd name="T21" fmla="*/ 59 h 95"/>
                <a:gd name="T22" fmla="*/ 46 w 46"/>
                <a:gd name="T23" fmla="*/ 54 h 95"/>
                <a:gd name="T24" fmla="*/ 46 w 46"/>
                <a:gd name="T25" fmla="*/ 51 h 95"/>
                <a:gd name="T26" fmla="*/ 45 w 46"/>
                <a:gd name="T27" fmla="*/ 48 h 95"/>
                <a:gd name="T28" fmla="*/ 45 w 46"/>
                <a:gd name="T29" fmla="*/ 45 h 95"/>
                <a:gd name="T30" fmla="*/ 44 w 46"/>
                <a:gd name="T31" fmla="*/ 41 h 95"/>
                <a:gd name="T32" fmla="*/ 44 w 46"/>
                <a:gd name="T33" fmla="*/ 39 h 95"/>
                <a:gd name="T34" fmla="*/ 43 w 46"/>
                <a:gd name="T35" fmla="*/ 35 h 95"/>
                <a:gd name="T36" fmla="*/ 42 w 46"/>
                <a:gd name="T37" fmla="*/ 32 h 95"/>
                <a:gd name="T38" fmla="*/ 41 w 46"/>
                <a:gd name="T39" fmla="*/ 29 h 95"/>
                <a:gd name="T40" fmla="*/ 40 w 46"/>
                <a:gd name="T41" fmla="*/ 27 h 95"/>
                <a:gd name="T42" fmla="*/ 39 w 46"/>
                <a:gd name="T43" fmla="*/ 24 h 95"/>
                <a:gd name="T44" fmla="*/ 37 w 46"/>
                <a:gd name="T45" fmla="*/ 22 h 95"/>
                <a:gd name="T46" fmla="*/ 36 w 46"/>
                <a:gd name="T47" fmla="*/ 19 h 95"/>
                <a:gd name="T48" fmla="*/ 34 w 46"/>
                <a:gd name="T49" fmla="*/ 16 h 95"/>
                <a:gd name="T50" fmla="*/ 33 w 46"/>
                <a:gd name="T51" fmla="*/ 14 h 95"/>
                <a:gd name="T52" fmla="*/ 31 w 46"/>
                <a:gd name="T53" fmla="*/ 12 h 95"/>
                <a:gd name="T54" fmla="*/ 29 w 46"/>
                <a:gd name="T55" fmla="*/ 11 h 95"/>
                <a:gd name="T56" fmla="*/ 26 w 46"/>
                <a:gd name="T57" fmla="*/ 9 h 95"/>
                <a:gd name="T58" fmla="*/ 25 w 46"/>
                <a:gd name="T59" fmla="*/ 7 h 95"/>
                <a:gd name="T60" fmla="*/ 22 w 46"/>
                <a:gd name="T61" fmla="*/ 6 h 95"/>
                <a:gd name="T62" fmla="*/ 20 w 46"/>
                <a:gd name="T63" fmla="*/ 5 h 95"/>
                <a:gd name="T64" fmla="*/ 18 w 46"/>
                <a:gd name="T65" fmla="*/ 4 h 95"/>
                <a:gd name="T66" fmla="*/ 16 w 46"/>
                <a:gd name="T67" fmla="*/ 3 h 95"/>
                <a:gd name="T68" fmla="*/ 14 w 46"/>
                <a:gd name="T69" fmla="*/ 2 h 95"/>
                <a:gd name="T70" fmla="*/ 11 w 46"/>
                <a:gd name="T71" fmla="*/ 1 h 95"/>
                <a:gd name="T72" fmla="*/ 9 w 46"/>
                <a:gd name="T73" fmla="*/ 1 h 95"/>
                <a:gd name="T74" fmla="*/ 5 w 46"/>
                <a:gd name="T75" fmla="*/ 0 h 95"/>
                <a:gd name="T76" fmla="*/ 3 w 46"/>
                <a:gd name="T77" fmla="*/ 0 h 95"/>
                <a:gd name="T78" fmla="*/ 0 w 46"/>
                <a:gd name="T79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6" h="95">
                  <a:moveTo>
                    <a:pt x="42" y="95"/>
                  </a:moveTo>
                  <a:lnTo>
                    <a:pt x="43" y="92"/>
                  </a:lnTo>
                  <a:lnTo>
                    <a:pt x="44" y="88"/>
                  </a:lnTo>
                  <a:lnTo>
                    <a:pt x="44" y="84"/>
                  </a:lnTo>
                  <a:lnTo>
                    <a:pt x="45" y="81"/>
                  </a:lnTo>
                  <a:lnTo>
                    <a:pt x="45" y="76"/>
                  </a:lnTo>
                  <a:lnTo>
                    <a:pt x="46" y="72"/>
                  </a:lnTo>
                  <a:lnTo>
                    <a:pt x="46" y="69"/>
                  </a:lnTo>
                  <a:lnTo>
                    <a:pt x="46" y="65"/>
                  </a:lnTo>
                  <a:lnTo>
                    <a:pt x="46" y="62"/>
                  </a:lnTo>
                  <a:lnTo>
                    <a:pt x="46" y="59"/>
                  </a:lnTo>
                  <a:lnTo>
                    <a:pt x="46" y="54"/>
                  </a:lnTo>
                  <a:lnTo>
                    <a:pt x="46" y="51"/>
                  </a:lnTo>
                  <a:lnTo>
                    <a:pt x="45" y="48"/>
                  </a:lnTo>
                  <a:lnTo>
                    <a:pt x="45" y="45"/>
                  </a:lnTo>
                  <a:lnTo>
                    <a:pt x="44" y="41"/>
                  </a:lnTo>
                  <a:lnTo>
                    <a:pt x="44" y="39"/>
                  </a:lnTo>
                  <a:lnTo>
                    <a:pt x="43" y="35"/>
                  </a:lnTo>
                  <a:lnTo>
                    <a:pt x="42" y="32"/>
                  </a:lnTo>
                  <a:lnTo>
                    <a:pt x="41" y="29"/>
                  </a:lnTo>
                  <a:lnTo>
                    <a:pt x="40" y="27"/>
                  </a:lnTo>
                  <a:lnTo>
                    <a:pt x="39" y="24"/>
                  </a:lnTo>
                  <a:lnTo>
                    <a:pt x="37" y="22"/>
                  </a:lnTo>
                  <a:lnTo>
                    <a:pt x="36" y="19"/>
                  </a:lnTo>
                  <a:lnTo>
                    <a:pt x="34" y="16"/>
                  </a:lnTo>
                  <a:lnTo>
                    <a:pt x="33" y="14"/>
                  </a:lnTo>
                  <a:lnTo>
                    <a:pt x="31" y="12"/>
                  </a:lnTo>
                  <a:lnTo>
                    <a:pt x="29" y="11"/>
                  </a:lnTo>
                  <a:lnTo>
                    <a:pt x="26" y="9"/>
                  </a:lnTo>
                  <a:lnTo>
                    <a:pt x="25" y="7"/>
                  </a:lnTo>
                  <a:lnTo>
                    <a:pt x="22" y="6"/>
                  </a:lnTo>
                  <a:lnTo>
                    <a:pt x="20" y="5"/>
                  </a:lnTo>
                  <a:lnTo>
                    <a:pt x="18" y="4"/>
                  </a:lnTo>
                  <a:lnTo>
                    <a:pt x="16" y="3"/>
                  </a:lnTo>
                  <a:lnTo>
                    <a:pt x="14" y="2"/>
                  </a:lnTo>
                  <a:lnTo>
                    <a:pt x="11" y="1"/>
                  </a:lnTo>
                  <a:lnTo>
                    <a:pt x="9" y="1"/>
                  </a:lnTo>
                  <a:lnTo>
                    <a:pt x="5" y="0"/>
                  </a:ln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14" name="Line 270"/>
            <p:cNvSpPr>
              <a:spLocks noChangeShapeType="1"/>
            </p:cNvSpPr>
            <p:nvPr/>
          </p:nvSpPr>
          <p:spPr bwMode="auto">
            <a:xfrm flipH="1">
              <a:off x="4077" y="503"/>
              <a:ext cx="19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15" name="Line 271"/>
            <p:cNvSpPr>
              <a:spLocks noChangeShapeType="1"/>
            </p:cNvSpPr>
            <p:nvPr/>
          </p:nvSpPr>
          <p:spPr bwMode="auto">
            <a:xfrm flipV="1">
              <a:off x="4125" y="495"/>
              <a:ext cx="20" cy="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16" name="Freeform 272"/>
            <p:cNvSpPr>
              <a:spLocks/>
            </p:cNvSpPr>
            <p:nvPr/>
          </p:nvSpPr>
          <p:spPr bwMode="auto">
            <a:xfrm>
              <a:off x="4145" y="473"/>
              <a:ext cx="20" cy="22"/>
            </a:xfrm>
            <a:custGeom>
              <a:avLst/>
              <a:gdLst>
                <a:gd name="T0" fmla="*/ 75 w 75"/>
                <a:gd name="T1" fmla="*/ 0 h 77"/>
                <a:gd name="T2" fmla="*/ 73 w 75"/>
                <a:gd name="T3" fmla="*/ 0 h 77"/>
                <a:gd name="T4" fmla="*/ 70 w 75"/>
                <a:gd name="T5" fmla="*/ 1 h 77"/>
                <a:gd name="T6" fmla="*/ 67 w 75"/>
                <a:gd name="T7" fmla="*/ 1 h 77"/>
                <a:gd name="T8" fmla="*/ 64 w 75"/>
                <a:gd name="T9" fmla="*/ 1 h 77"/>
                <a:gd name="T10" fmla="*/ 62 w 75"/>
                <a:gd name="T11" fmla="*/ 2 h 77"/>
                <a:gd name="T12" fmla="*/ 60 w 75"/>
                <a:gd name="T13" fmla="*/ 3 h 77"/>
                <a:gd name="T14" fmla="*/ 57 w 75"/>
                <a:gd name="T15" fmla="*/ 4 h 77"/>
                <a:gd name="T16" fmla="*/ 55 w 75"/>
                <a:gd name="T17" fmla="*/ 6 h 77"/>
                <a:gd name="T18" fmla="*/ 52 w 75"/>
                <a:gd name="T19" fmla="*/ 7 h 77"/>
                <a:gd name="T20" fmla="*/ 50 w 75"/>
                <a:gd name="T21" fmla="*/ 8 h 77"/>
                <a:gd name="T22" fmla="*/ 46 w 75"/>
                <a:gd name="T23" fmla="*/ 10 h 77"/>
                <a:gd name="T24" fmla="*/ 44 w 75"/>
                <a:gd name="T25" fmla="*/ 12 h 77"/>
                <a:gd name="T26" fmla="*/ 42 w 75"/>
                <a:gd name="T27" fmla="*/ 13 h 77"/>
                <a:gd name="T28" fmla="*/ 39 w 75"/>
                <a:gd name="T29" fmla="*/ 15 h 77"/>
                <a:gd name="T30" fmla="*/ 37 w 75"/>
                <a:gd name="T31" fmla="*/ 17 h 77"/>
                <a:gd name="T32" fmla="*/ 34 w 75"/>
                <a:gd name="T33" fmla="*/ 19 h 77"/>
                <a:gd name="T34" fmla="*/ 32 w 75"/>
                <a:gd name="T35" fmla="*/ 21 h 77"/>
                <a:gd name="T36" fmla="*/ 30 w 75"/>
                <a:gd name="T37" fmla="*/ 24 h 77"/>
                <a:gd name="T38" fmla="*/ 28 w 75"/>
                <a:gd name="T39" fmla="*/ 27 h 77"/>
                <a:gd name="T40" fmla="*/ 25 w 75"/>
                <a:gd name="T41" fmla="*/ 30 h 77"/>
                <a:gd name="T42" fmla="*/ 22 w 75"/>
                <a:gd name="T43" fmla="*/ 32 h 77"/>
                <a:gd name="T44" fmla="*/ 20 w 75"/>
                <a:gd name="T45" fmla="*/ 35 h 77"/>
                <a:gd name="T46" fmla="*/ 19 w 75"/>
                <a:gd name="T47" fmla="*/ 38 h 77"/>
                <a:gd name="T48" fmla="*/ 17 w 75"/>
                <a:gd name="T49" fmla="*/ 41 h 77"/>
                <a:gd name="T50" fmla="*/ 15 w 75"/>
                <a:gd name="T51" fmla="*/ 44 h 77"/>
                <a:gd name="T52" fmla="*/ 13 w 75"/>
                <a:gd name="T53" fmla="*/ 48 h 77"/>
                <a:gd name="T54" fmla="*/ 11 w 75"/>
                <a:gd name="T55" fmla="*/ 51 h 77"/>
                <a:gd name="T56" fmla="*/ 10 w 75"/>
                <a:gd name="T57" fmla="*/ 54 h 77"/>
                <a:gd name="T58" fmla="*/ 8 w 75"/>
                <a:gd name="T59" fmla="*/ 57 h 77"/>
                <a:gd name="T60" fmla="*/ 7 w 75"/>
                <a:gd name="T61" fmla="*/ 60 h 77"/>
                <a:gd name="T62" fmla="*/ 5 w 75"/>
                <a:gd name="T63" fmla="*/ 63 h 77"/>
                <a:gd name="T64" fmla="*/ 3 w 75"/>
                <a:gd name="T65" fmla="*/ 66 h 77"/>
                <a:gd name="T66" fmla="*/ 2 w 75"/>
                <a:gd name="T67" fmla="*/ 71 h 77"/>
                <a:gd name="T68" fmla="*/ 1 w 75"/>
                <a:gd name="T69" fmla="*/ 74 h 77"/>
                <a:gd name="T70" fmla="*/ 0 w 75"/>
                <a:gd name="T71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5" h="77">
                  <a:moveTo>
                    <a:pt x="75" y="0"/>
                  </a:moveTo>
                  <a:lnTo>
                    <a:pt x="73" y="0"/>
                  </a:lnTo>
                  <a:lnTo>
                    <a:pt x="70" y="1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2" y="2"/>
                  </a:lnTo>
                  <a:lnTo>
                    <a:pt x="60" y="3"/>
                  </a:lnTo>
                  <a:lnTo>
                    <a:pt x="57" y="4"/>
                  </a:lnTo>
                  <a:lnTo>
                    <a:pt x="55" y="6"/>
                  </a:lnTo>
                  <a:lnTo>
                    <a:pt x="52" y="7"/>
                  </a:lnTo>
                  <a:lnTo>
                    <a:pt x="50" y="8"/>
                  </a:lnTo>
                  <a:lnTo>
                    <a:pt x="46" y="10"/>
                  </a:lnTo>
                  <a:lnTo>
                    <a:pt x="44" y="12"/>
                  </a:lnTo>
                  <a:lnTo>
                    <a:pt x="42" y="13"/>
                  </a:lnTo>
                  <a:lnTo>
                    <a:pt x="39" y="15"/>
                  </a:lnTo>
                  <a:lnTo>
                    <a:pt x="37" y="17"/>
                  </a:lnTo>
                  <a:lnTo>
                    <a:pt x="34" y="19"/>
                  </a:lnTo>
                  <a:lnTo>
                    <a:pt x="32" y="21"/>
                  </a:lnTo>
                  <a:lnTo>
                    <a:pt x="30" y="24"/>
                  </a:lnTo>
                  <a:lnTo>
                    <a:pt x="28" y="27"/>
                  </a:lnTo>
                  <a:lnTo>
                    <a:pt x="25" y="30"/>
                  </a:lnTo>
                  <a:lnTo>
                    <a:pt x="22" y="32"/>
                  </a:lnTo>
                  <a:lnTo>
                    <a:pt x="20" y="35"/>
                  </a:lnTo>
                  <a:lnTo>
                    <a:pt x="19" y="38"/>
                  </a:lnTo>
                  <a:lnTo>
                    <a:pt x="17" y="41"/>
                  </a:lnTo>
                  <a:lnTo>
                    <a:pt x="15" y="44"/>
                  </a:lnTo>
                  <a:lnTo>
                    <a:pt x="13" y="48"/>
                  </a:lnTo>
                  <a:lnTo>
                    <a:pt x="11" y="51"/>
                  </a:lnTo>
                  <a:lnTo>
                    <a:pt x="10" y="54"/>
                  </a:lnTo>
                  <a:lnTo>
                    <a:pt x="8" y="57"/>
                  </a:lnTo>
                  <a:lnTo>
                    <a:pt x="7" y="60"/>
                  </a:lnTo>
                  <a:lnTo>
                    <a:pt x="5" y="63"/>
                  </a:lnTo>
                  <a:lnTo>
                    <a:pt x="3" y="66"/>
                  </a:lnTo>
                  <a:lnTo>
                    <a:pt x="2" y="71"/>
                  </a:lnTo>
                  <a:lnTo>
                    <a:pt x="1" y="74"/>
                  </a:lnTo>
                  <a:lnTo>
                    <a:pt x="0" y="7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17" name="Line 273"/>
            <p:cNvSpPr>
              <a:spLocks noChangeShapeType="1"/>
            </p:cNvSpPr>
            <p:nvPr/>
          </p:nvSpPr>
          <p:spPr bwMode="auto">
            <a:xfrm>
              <a:off x="4133" y="505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18" name="Line 274"/>
            <p:cNvSpPr>
              <a:spLocks noChangeShapeType="1"/>
            </p:cNvSpPr>
            <p:nvPr/>
          </p:nvSpPr>
          <p:spPr bwMode="auto">
            <a:xfrm flipH="1">
              <a:off x="4685" y="572"/>
              <a:ext cx="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19" name="Freeform 275"/>
            <p:cNvSpPr>
              <a:spLocks/>
            </p:cNvSpPr>
            <p:nvPr/>
          </p:nvSpPr>
          <p:spPr bwMode="auto">
            <a:xfrm>
              <a:off x="4672" y="547"/>
              <a:ext cx="13" cy="25"/>
            </a:xfrm>
            <a:custGeom>
              <a:avLst/>
              <a:gdLst>
                <a:gd name="T0" fmla="*/ 5 w 40"/>
                <a:gd name="T1" fmla="*/ 0 h 82"/>
                <a:gd name="T2" fmla="*/ 4 w 40"/>
                <a:gd name="T3" fmla="*/ 5 h 82"/>
                <a:gd name="T4" fmla="*/ 3 w 40"/>
                <a:gd name="T5" fmla="*/ 10 h 82"/>
                <a:gd name="T6" fmla="*/ 2 w 40"/>
                <a:gd name="T7" fmla="*/ 15 h 82"/>
                <a:gd name="T8" fmla="*/ 0 w 40"/>
                <a:gd name="T9" fmla="*/ 21 h 82"/>
                <a:gd name="T10" fmla="*/ 0 w 40"/>
                <a:gd name="T11" fmla="*/ 26 h 82"/>
                <a:gd name="T12" fmla="*/ 0 w 40"/>
                <a:gd name="T13" fmla="*/ 31 h 82"/>
                <a:gd name="T14" fmla="*/ 0 w 40"/>
                <a:gd name="T15" fmla="*/ 35 h 82"/>
                <a:gd name="T16" fmla="*/ 2 w 40"/>
                <a:gd name="T17" fmla="*/ 41 h 82"/>
                <a:gd name="T18" fmla="*/ 3 w 40"/>
                <a:gd name="T19" fmla="*/ 45 h 82"/>
                <a:gd name="T20" fmla="*/ 4 w 40"/>
                <a:gd name="T21" fmla="*/ 49 h 82"/>
                <a:gd name="T22" fmla="*/ 5 w 40"/>
                <a:gd name="T23" fmla="*/ 53 h 82"/>
                <a:gd name="T24" fmla="*/ 6 w 40"/>
                <a:gd name="T25" fmla="*/ 57 h 82"/>
                <a:gd name="T26" fmla="*/ 8 w 40"/>
                <a:gd name="T27" fmla="*/ 62 h 82"/>
                <a:gd name="T28" fmla="*/ 10 w 40"/>
                <a:gd name="T29" fmla="*/ 65 h 82"/>
                <a:gd name="T30" fmla="*/ 12 w 40"/>
                <a:gd name="T31" fmla="*/ 68 h 82"/>
                <a:gd name="T32" fmla="*/ 14 w 40"/>
                <a:gd name="T33" fmla="*/ 70 h 82"/>
                <a:gd name="T34" fmla="*/ 17 w 40"/>
                <a:gd name="T35" fmla="*/ 73 h 82"/>
                <a:gd name="T36" fmla="*/ 19 w 40"/>
                <a:gd name="T37" fmla="*/ 75 h 82"/>
                <a:gd name="T38" fmla="*/ 23 w 40"/>
                <a:gd name="T39" fmla="*/ 77 h 82"/>
                <a:gd name="T40" fmla="*/ 26 w 40"/>
                <a:gd name="T41" fmla="*/ 78 h 82"/>
                <a:gd name="T42" fmla="*/ 29 w 40"/>
                <a:gd name="T43" fmla="*/ 80 h 82"/>
                <a:gd name="T44" fmla="*/ 33 w 40"/>
                <a:gd name="T45" fmla="*/ 81 h 82"/>
                <a:gd name="T46" fmla="*/ 36 w 40"/>
                <a:gd name="T47" fmla="*/ 82 h 82"/>
                <a:gd name="T48" fmla="*/ 40 w 40"/>
                <a:gd name="T49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0" h="82">
                  <a:moveTo>
                    <a:pt x="5" y="0"/>
                  </a:moveTo>
                  <a:lnTo>
                    <a:pt x="4" y="5"/>
                  </a:lnTo>
                  <a:lnTo>
                    <a:pt x="3" y="10"/>
                  </a:lnTo>
                  <a:lnTo>
                    <a:pt x="2" y="15"/>
                  </a:lnTo>
                  <a:lnTo>
                    <a:pt x="0" y="21"/>
                  </a:lnTo>
                  <a:lnTo>
                    <a:pt x="0" y="26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2" y="41"/>
                  </a:lnTo>
                  <a:lnTo>
                    <a:pt x="3" y="45"/>
                  </a:lnTo>
                  <a:lnTo>
                    <a:pt x="4" y="49"/>
                  </a:lnTo>
                  <a:lnTo>
                    <a:pt x="5" y="53"/>
                  </a:lnTo>
                  <a:lnTo>
                    <a:pt x="6" y="57"/>
                  </a:lnTo>
                  <a:lnTo>
                    <a:pt x="8" y="62"/>
                  </a:lnTo>
                  <a:lnTo>
                    <a:pt x="10" y="65"/>
                  </a:lnTo>
                  <a:lnTo>
                    <a:pt x="12" y="68"/>
                  </a:lnTo>
                  <a:lnTo>
                    <a:pt x="14" y="70"/>
                  </a:lnTo>
                  <a:lnTo>
                    <a:pt x="17" y="73"/>
                  </a:lnTo>
                  <a:lnTo>
                    <a:pt x="19" y="75"/>
                  </a:lnTo>
                  <a:lnTo>
                    <a:pt x="23" y="77"/>
                  </a:lnTo>
                  <a:lnTo>
                    <a:pt x="26" y="78"/>
                  </a:lnTo>
                  <a:lnTo>
                    <a:pt x="29" y="80"/>
                  </a:lnTo>
                  <a:lnTo>
                    <a:pt x="33" y="81"/>
                  </a:lnTo>
                  <a:lnTo>
                    <a:pt x="36" y="82"/>
                  </a:lnTo>
                  <a:lnTo>
                    <a:pt x="40" y="8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20" name="Line 276"/>
            <p:cNvSpPr>
              <a:spLocks noChangeShapeType="1"/>
            </p:cNvSpPr>
            <p:nvPr/>
          </p:nvSpPr>
          <p:spPr bwMode="auto">
            <a:xfrm flipV="1">
              <a:off x="4674" y="507"/>
              <a:ext cx="11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21" name="Freeform 277"/>
            <p:cNvSpPr>
              <a:spLocks/>
            </p:cNvSpPr>
            <p:nvPr/>
          </p:nvSpPr>
          <p:spPr bwMode="auto">
            <a:xfrm>
              <a:off x="4685" y="475"/>
              <a:ext cx="46" cy="32"/>
            </a:xfrm>
            <a:custGeom>
              <a:avLst/>
              <a:gdLst>
                <a:gd name="T0" fmla="*/ 154 w 159"/>
                <a:gd name="T1" fmla="*/ 109 h 109"/>
                <a:gd name="T2" fmla="*/ 155 w 159"/>
                <a:gd name="T3" fmla="*/ 103 h 109"/>
                <a:gd name="T4" fmla="*/ 157 w 159"/>
                <a:gd name="T5" fmla="*/ 96 h 109"/>
                <a:gd name="T6" fmla="*/ 158 w 159"/>
                <a:gd name="T7" fmla="*/ 90 h 109"/>
                <a:gd name="T8" fmla="*/ 158 w 159"/>
                <a:gd name="T9" fmla="*/ 84 h 109"/>
                <a:gd name="T10" fmla="*/ 159 w 159"/>
                <a:gd name="T11" fmla="*/ 77 h 109"/>
                <a:gd name="T12" fmla="*/ 159 w 159"/>
                <a:gd name="T13" fmla="*/ 72 h 109"/>
                <a:gd name="T14" fmla="*/ 159 w 159"/>
                <a:gd name="T15" fmla="*/ 66 h 109"/>
                <a:gd name="T16" fmla="*/ 159 w 159"/>
                <a:gd name="T17" fmla="*/ 61 h 109"/>
                <a:gd name="T18" fmla="*/ 158 w 159"/>
                <a:gd name="T19" fmla="*/ 54 h 109"/>
                <a:gd name="T20" fmla="*/ 157 w 159"/>
                <a:gd name="T21" fmla="*/ 49 h 109"/>
                <a:gd name="T22" fmla="*/ 156 w 159"/>
                <a:gd name="T23" fmla="*/ 44 h 109"/>
                <a:gd name="T24" fmla="*/ 155 w 159"/>
                <a:gd name="T25" fmla="*/ 39 h 109"/>
                <a:gd name="T26" fmla="*/ 153 w 159"/>
                <a:gd name="T27" fmla="*/ 34 h 109"/>
                <a:gd name="T28" fmla="*/ 151 w 159"/>
                <a:gd name="T29" fmla="*/ 30 h 109"/>
                <a:gd name="T30" fmla="*/ 149 w 159"/>
                <a:gd name="T31" fmla="*/ 25 h 109"/>
                <a:gd name="T32" fmla="*/ 147 w 159"/>
                <a:gd name="T33" fmla="*/ 22 h 109"/>
                <a:gd name="T34" fmla="*/ 143 w 159"/>
                <a:gd name="T35" fmla="*/ 18 h 109"/>
                <a:gd name="T36" fmla="*/ 140 w 159"/>
                <a:gd name="T37" fmla="*/ 14 h 109"/>
                <a:gd name="T38" fmla="*/ 138 w 159"/>
                <a:gd name="T39" fmla="*/ 11 h 109"/>
                <a:gd name="T40" fmla="*/ 134 w 159"/>
                <a:gd name="T41" fmla="*/ 9 h 109"/>
                <a:gd name="T42" fmla="*/ 131 w 159"/>
                <a:gd name="T43" fmla="*/ 6 h 109"/>
                <a:gd name="T44" fmla="*/ 127 w 159"/>
                <a:gd name="T45" fmla="*/ 4 h 109"/>
                <a:gd name="T46" fmla="*/ 123 w 159"/>
                <a:gd name="T47" fmla="*/ 3 h 109"/>
                <a:gd name="T48" fmla="*/ 119 w 159"/>
                <a:gd name="T49" fmla="*/ 2 h 109"/>
                <a:gd name="T50" fmla="*/ 115 w 159"/>
                <a:gd name="T51" fmla="*/ 1 h 109"/>
                <a:gd name="T52" fmla="*/ 111 w 159"/>
                <a:gd name="T53" fmla="*/ 0 h 109"/>
                <a:gd name="T54" fmla="*/ 107 w 159"/>
                <a:gd name="T55" fmla="*/ 0 h 109"/>
                <a:gd name="T56" fmla="*/ 101 w 159"/>
                <a:gd name="T57" fmla="*/ 0 h 109"/>
                <a:gd name="T58" fmla="*/ 97 w 159"/>
                <a:gd name="T59" fmla="*/ 1 h 109"/>
                <a:gd name="T60" fmla="*/ 93 w 159"/>
                <a:gd name="T61" fmla="*/ 2 h 109"/>
                <a:gd name="T62" fmla="*/ 88 w 159"/>
                <a:gd name="T63" fmla="*/ 3 h 109"/>
                <a:gd name="T64" fmla="*/ 84 w 159"/>
                <a:gd name="T65" fmla="*/ 4 h 109"/>
                <a:gd name="T66" fmla="*/ 78 w 159"/>
                <a:gd name="T67" fmla="*/ 6 h 109"/>
                <a:gd name="T68" fmla="*/ 74 w 159"/>
                <a:gd name="T69" fmla="*/ 9 h 109"/>
                <a:gd name="T70" fmla="*/ 69 w 159"/>
                <a:gd name="T71" fmla="*/ 11 h 109"/>
                <a:gd name="T72" fmla="*/ 65 w 159"/>
                <a:gd name="T73" fmla="*/ 14 h 109"/>
                <a:gd name="T74" fmla="*/ 59 w 159"/>
                <a:gd name="T75" fmla="*/ 18 h 109"/>
                <a:gd name="T76" fmla="*/ 55 w 159"/>
                <a:gd name="T77" fmla="*/ 22 h 109"/>
                <a:gd name="T78" fmla="*/ 50 w 159"/>
                <a:gd name="T79" fmla="*/ 25 h 109"/>
                <a:gd name="T80" fmla="*/ 46 w 159"/>
                <a:gd name="T81" fmla="*/ 30 h 109"/>
                <a:gd name="T82" fmla="*/ 41 w 159"/>
                <a:gd name="T83" fmla="*/ 34 h 109"/>
                <a:gd name="T84" fmla="*/ 37 w 159"/>
                <a:gd name="T85" fmla="*/ 39 h 109"/>
                <a:gd name="T86" fmla="*/ 33 w 159"/>
                <a:gd name="T87" fmla="*/ 44 h 109"/>
                <a:gd name="T88" fmla="*/ 29 w 159"/>
                <a:gd name="T89" fmla="*/ 49 h 109"/>
                <a:gd name="T90" fmla="*/ 26 w 159"/>
                <a:gd name="T91" fmla="*/ 54 h 109"/>
                <a:gd name="T92" fmla="*/ 21 w 159"/>
                <a:gd name="T93" fmla="*/ 61 h 109"/>
                <a:gd name="T94" fmla="*/ 18 w 159"/>
                <a:gd name="T95" fmla="*/ 66 h 109"/>
                <a:gd name="T96" fmla="*/ 15 w 159"/>
                <a:gd name="T97" fmla="*/ 72 h 109"/>
                <a:gd name="T98" fmla="*/ 12 w 159"/>
                <a:gd name="T99" fmla="*/ 77 h 109"/>
                <a:gd name="T100" fmla="*/ 9 w 159"/>
                <a:gd name="T101" fmla="*/ 84 h 109"/>
                <a:gd name="T102" fmla="*/ 7 w 159"/>
                <a:gd name="T103" fmla="*/ 90 h 109"/>
                <a:gd name="T104" fmla="*/ 5 w 159"/>
                <a:gd name="T105" fmla="*/ 96 h 109"/>
                <a:gd name="T106" fmla="*/ 3 w 159"/>
                <a:gd name="T107" fmla="*/ 103 h 109"/>
                <a:gd name="T108" fmla="*/ 0 w 159"/>
                <a:gd name="T109" fmla="*/ 109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59" h="109">
                  <a:moveTo>
                    <a:pt x="154" y="109"/>
                  </a:moveTo>
                  <a:lnTo>
                    <a:pt x="155" y="103"/>
                  </a:lnTo>
                  <a:lnTo>
                    <a:pt x="157" y="96"/>
                  </a:lnTo>
                  <a:lnTo>
                    <a:pt x="158" y="90"/>
                  </a:lnTo>
                  <a:lnTo>
                    <a:pt x="158" y="84"/>
                  </a:lnTo>
                  <a:lnTo>
                    <a:pt x="159" y="77"/>
                  </a:lnTo>
                  <a:lnTo>
                    <a:pt x="159" y="72"/>
                  </a:lnTo>
                  <a:lnTo>
                    <a:pt x="159" y="66"/>
                  </a:lnTo>
                  <a:lnTo>
                    <a:pt x="159" y="61"/>
                  </a:lnTo>
                  <a:lnTo>
                    <a:pt x="158" y="54"/>
                  </a:lnTo>
                  <a:lnTo>
                    <a:pt x="157" y="49"/>
                  </a:lnTo>
                  <a:lnTo>
                    <a:pt x="156" y="44"/>
                  </a:lnTo>
                  <a:lnTo>
                    <a:pt x="155" y="39"/>
                  </a:lnTo>
                  <a:lnTo>
                    <a:pt x="153" y="34"/>
                  </a:lnTo>
                  <a:lnTo>
                    <a:pt x="151" y="30"/>
                  </a:lnTo>
                  <a:lnTo>
                    <a:pt x="149" y="25"/>
                  </a:lnTo>
                  <a:lnTo>
                    <a:pt x="147" y="22"/>
                  </a:lnTo>
                  <a:lnTo>
                    <a:pt x="143" y="18"/>
                  </a:lnTo>
                  <a:lnTo>
                    <a:pt x="140" y="14"/>
                  </a:lnTo>
                  <a:lnTo>
                    <a:pt x="138" y="11"/>
                  </a:lnTo>
                  <a:lnTo>
                    <a:pt x="134" y="9"/>
                  </a:lnTo>
                  <a:lnTo>
                    <a:pt x="131" y="6"/>
                  </a:lnTo>
                  <a:lnTo>
                    <a:pt x="127" y="4"/>
                  </a:lnTo>
                  <a:lnTo>
                    <a:pt x="123" y="3"/>
                  </a:lnTo>
                  <a:lnTo>
                    <a:pt x="119" y="2"/>
                  </a:lnTo>
                  <a:lnTo>
                    <a:pt x="115" y="1"/>
                  </a:lnTo>
                  <a:lnTo>
                    <a:pt x="111" y="0"/>
                  </a:lnTo>
                  <a:lnTo>
                    <a:pt x="107" y="0"/>
                  </a:lnTo>
                  <a:lnTo>
                    <a:pt x="101" y="0"/>
                  </a:lnTo>
                  <a:lnTo>
                    <a:pt x="97" y="1"/>
                  </a:lnTo>
                  <a:lnTo>
                    <a:pt x="93" y="2"/>
                  </a:lnTo>
                  <a:lnTo>
                    <a:pt x="88" y="3"/>
                  </a:lnTo>
                  <a:lnTo>
                    <a:pt x="84" y="4"/>
                  </a:lnTo>
                  <a:lnTo>
                    <a:pt x="78" y="6"/>
                  </a:lnTo>
                  <a:lnTo>
                    <a:pt x="74" y="9"/>
                  </a:lnTo>
                  <a:lnTo>
                    <a:pt x="69" y="11"/>
                  </a:lnTo>
                  <a:lnTo>
                    <a:pt x="65" y="14"/>
                  </a:lnTo>
                  <a:lnTo>
                    <a:pt x="59" y="18"/>
                  </a:lnTo>
                  <a:lnTo>
                    <a:pt x="55" y="22"/>
                  </a:lnTo>
                  <a:lnTo>
                    <a:pt x="50" y="25"/>
                  </a:lnTo>
                  <a:lnTo>
                    <a:pt x="46" y="30"/>
                  </a:lnTo>
                  <a:lnTo>
                    <a:pt x="41" y="34"/>
                  </a:lnTo>
                  <a:lnTo>
                    <a:pt x="37" y="39"/>
                  </a:lnTo>
                  <a:lnTo>
                    <a:pt x="33" y="44"/>
                  </a:lnTo>
                  <a:lnTo>
                    <a:pt x="29" y="49"/>
                  </a:lnTo>
                  <a:lnTo>
                    <a:pt x="26" y="54"/>
                  </a:lnTo>
                  <a:lnTo>
                    <a:pt x="21" y="61"/>
                  </a:lnTo>
                  <a:lnTo>
                    <a:pt x="18" y="66"/>
                  </a:lnTo>
                  <a:lnTo>
                    <a:pt x="15" y="72"/>
                  </a:lnTo>
                  <a:lnTo>
                    <a:pt x="12" y="77"/>
                  </a:lnTo>
                  <a:lnTo>
                    <a:pt x="9" y="84"/>
                  </a:lnTo>
                  <a:lnTo>
                    <a:pt x="7" y="90"/>
                  </a:lnTo>
                  <a:lnTo>
                    <a:pt x="5" y="96"/>
                  </a:lnTo>
                  <a:lnTo>
                    <a:pt x="3" y="103"/>
                  </a:lnTo>
                  <a:lnTo>
                    <a:pt x="0" y="10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22" name="Freeform 278"/>
            <p:cNvSpPr>
              <a:spLocks/>
            </p:cNvSpPr>
            <p:nvPr/>
          </p:nvSpPr>
          <p:spPr bwMode="auto">
            <a:xfrm>
              <a:off x="4681" y="507"/>
              <a:ext cx="50" cy="17"/>
            </a:xfrm>
            <a:custGeom>
              <a:avLst/>
              <a:gdLst>
                <a:gd name="T0" fmla="*/ 168 w 168"/>
                <a:gd name="T1" fmla="*/ 0 h 56"/>
                <a:gd name="T2" fmla="*/ 153 w 168"/>
                <a:gd name="T3" fmla="*/ 56 h 56"/>
                <a:gd name="T4" fmla="*/ 0 w 168"/>
                <a:gd name="T5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8" h="56">
                  <a:moveTo>
                    <a:pt x="168" y="0"/>
                  </a:moveTo>
                  <a:lnTo>
                    <a:pt x="153" y="56"/>
                  </a:lnTo>
                  <a:lnTo>
                    <a:pt x="0" y="5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23" name="Freeform 279"/>
            <p:cNvSpPr>
              <a:spLocks/>
            </p:cNvSpPr>
            <p:nvPr/>
          </p:nvSpPr>
          <p:spPr bwMode="auto">
            <a:xfrm>
              <a:off x="5038" y="475"/>
              <a:ext cx="43" cy="57"/>
            </a:xfrm>
            <a:custGeom>
              <a:avLst/>
              <a:gdLst>
                <a:gd name="T0" fmla="*/ 149 w 149"/>
                <a:gd name="T1" fmla="*/ 27 h 197"/>
                <a:gd name="T2" fmla="*/ 144 w 149"/>
                <a:gd name="T3" fmla="*/ 23 h 197"/>
                <a:gd name="T4" fmla="*/ 137 w 149"/>
                <a:gd name="T5" fmla="*/ 20 h 197"/>
                <a:gd name="T6" fmla="*/ 132 w 149"/>
                <a:gd name="T7" fmla="*/ 16 h 197"/>
                <a:gd name="T8" fmla="*/ 126 w 149"/>
                <a:gd name="T9" fmla="*/ 13 h 197"/>
                <a:gd name="T10" fmla="*/ 118 w 149"/>
                <a:gd name="T11" fmla="*/ 10 h 197"/>
                <a:gd name="T12" fmla="*/ 112 w 149"/>
                <a:gd name="T13" fmla="*/ 8 h 197"/>
                <a:gd name="T14" fmla="*/ 106 w 149"/>
                <a:gd name="T15" fmla="*/ 6 h 197"/>
                <a:gd name="T16" fmla="*/ 98 w 149"/>
                <a:gd name="T17" fmla="*/ 4 h 197"/>
                <a:gd name="T18" fmla="*/ 92 w 149"/>
                <a:gd name="T19" fmla="*/ 2 h 197"/>
                <a:gd name="T20" fmla="*/ 85 w 149"/>
                <a:gd name="T21" fmla="*/ 1 h 197"/>
                <a:gd name="T22" fmla="*/ 77 w 149"/>
                <a:gd name="T23" fmla="*/ 1 h 197"/>
                <a:gd name="T24" fmla="*/ 70 w 149"/>
                <a:gd name="T25" fmla="*/ 0 h 197"/>
                <a:gd name="T26" fmla="*/ 67 w 149"/>
                <a:gd name="T27" fmla="*/ 0 h 197"/>
                <a:gd name="T28" fmla="*/ 64 w 149"/>
                <a:gd name="T29" fmla="*/ 0 h 197"/>
                <a:gd name="T30" fmla="*/ 60 w 149"/>
                <a:gd name="T31" fmla="*/ 1 h 197"/>
                <a:gd name="T32" fmla="*/ 56 w 149"/>
                <a:gd name="T33" fmla="*/ 2 h 197"/>
                <a:gd name="T34" fmla="*/ 52 w 149"/>
                <a:gd name="T35" fmla="*/ 3 h 197"/>
                <a:gd name="T36" fmla="*/ 49 w 149"/>
                <a:gd name="T37" fmla="*/ 5 h 197"/>
                <a:gd name="T38" fmla="*/ 45 w 149"/>
                <a:gd name="T39" fmla="*/ 7 h 197"/>
                <a:gd name="T40" fmla="*/ 42 w 149"/>
                <a:gd name="T41" fmla="*/ 9 h 197"/>
                <a:gd name="T42" fmla="*/ 38 w 149"/>
                <a:gd name="T43" fmla="*/ 12 h 197"/>
                <a:gd name="T44" fmla="*/ 34 w 149"/>
                <a:gd name="T45" fmla="*/ 15 h 197"/>
                <a:gd name="T46" fmla="*/ 31 w 149"/>
                <a:gd name="T47" fmla="*/ 19 h 197"/>
                <a:gd name="T48" fmla="*/ 27 w 149"/>
                <a:gd name="T49" fmla="*/ 22 h 197"/>
                <a:gd name="T50" fmla="*/ 24 w 149"/>
                <a:gd name="T51" fmla="*/ 26 h 197"/>
                <a:gd name="T52" fmla="*/ 21 w 149"/>
                <a:gd name="T53" fmla="*/ 29 h 197"/>
                <a:gd name="T54" fmla="*/ 19 w 149"/>
                <a:gd name="T55" fmla="*/ 34 h 197"/>
                <a:gd name="T56" fmla="*/ 15 w 149"/>
                <a:gd name="T57" fmla="*/ 39 h 197"/>
                <a:gd name="T58" fmla="*/ 12 w 149"/>
                <a:gd name="T59" fmla="*/ 43 h 197"/>
                <a:gd name="T60" fmla="*/ 10 w 149"/>
                <a:gd name="T61" fmla="*/ 48 h 197"/>
                <a:gd name="T62" fmla="*/ 8 w 149"/>
                <a:gd name="T63" fmla="*/ 52 h 197"/>
                <a:gd name="T64" fmla="*/ 6 w 149"/>
                <a:gd name="T65" fmla="*/ 57 h 197"/>
                <a:gd name="T66" fmla="*/ 5 w 149"/>
                <a:gd name="T67" fmla="*/ 62 h 197"/>
                <a:gd name="T68" fmla="*/ 3 w 149"/>
                <a:gd name="T69" fmla="*/ 67 h 197"/>
                <a:gd name="T70" fmla="*/ 2 w 149"/>
                <a:gd name="T71" fmla="*/ 72 h 197"/>
                <a:gd name="T72" fmla="*/ 1 w 149"/>
                <a:gd name="T73" fmla="*/ 77 h 197"/>
                <a:gd name="T74" fmla="*/ 1 w 149"/>
                <a:gd name="T75" fmla="*/ 82 h 197"/>
                <a:gd name="T76" fmla="*/ 0 w 149"/>
                <a:gd name="T77" fmla="*/ 87 h 197"/>
                <a:gd name="T78" fmla="*/ 0 w 149"/>
                <a:gd name="T79" fmla="*/ 91 h 197"/>
                <a:gd name="T80" fmla="*/ 1 w 149"/>
                <a:gd name="T81" fmla="*/ 95 h 197"/>
                <a:gd name="T82" fmla="*/ 1 w 149"/>
                <a:gd name="T83" fmla="*/ 101 h 197"/>
                <a:gd name="T84" fmla="*/ 2 w 149"/>
                <a:gd name="T85" fmla="*/ 105 h 197"/>
                <a:gd name="T86" fmla="*/ 3 w 149"/>
                <a:gd name="T87" fmla="*/ 108 h 197"/>
                <a:gd name="T88" fmla="*/ 4 w 149"/>
                <a:gd name="T89" fmla="*/ 112 h 197"/>
                <a:gd name="T90" fmla="*/ 5 w 149"/>
                <a:gd name="T91" fmla="*/ 115 h 197"/>
                <a:gd name="T92" fmla="*/ 7 w 149"/>
                <a:gd name="T93" fmla="*/ 118 h 197"/>
                <a:gd name="T94" fmla="*/ 9 w 149"/>
                <a:gd name="T95" fmla="*/ 122 h 197"/>
                <a:gd name="T96" fmla="*/ 11 w 149"/>
                <a:gd name="T97" fmla="*/ 125 h 197"/>
                <a:gd name="T98" fmla="*/ 97 w 149"/>
                <a:gd name="T99" fmla="*/ 197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49" h="197">
                  <a:moveTo>
                    <a:pt x="149" y="27"/>
                  </a:moveTo>
                  <a:lnTo>
                    <a:pt x="144" y="23"/>
                  </a:lnTo>
                  <a:lnTo>
                    <a:pt x="137" y="20"/>
                  </a:lnTo>
                  <a:lnTo>
                    <a:pt x="132" y="16"/>
                  </a:lnTo>
                  <a:lnTo>
                    <a:pt x="126" y="13"/>
                  </a:lnTo>
                  <a:lnTo>
                    <a:pt x="118" y="10"/>
                  </a:lnTo>
                  <a:lnTo>
                    <a:pt x="112" y="8"/>
                  </a:lnTo>
                  <a:lnTo>
                    <a:pt x="106" y="6"/>
                  </a:lnTo>
                  <a:lnTo>
                    <a:pt x="98" y="4"/>
                  </a:lnTo>
                  <a:lnTo>
                    <a:pt x="92" y="2"/>
                  </a:lnTo>
                  <a:lnTo>
                    <a:pt x="85" y="1"/>
                  </a:lnTo>
                  <a:lnTo>
                    <a:pt x="77" y="1"/>
                  </a:lnTo>
                  <a:lnTo>
                    <a:pt x="70" y="0"/>
                  </a:lnTo>
                  <a:lnTo>
                    <a:pt x="67" y="0"/>
                  </a:lnTo>
                  <a:lnTo>
                    <a:pt x="64" y="0"/>
                  </a:lnTo>
                  <a:lnTo>
                    <a:pt x="60" y="1"/>
                  </a:lnTo>
                  <a:lnTo>
                    <a:pt x="56" y="2"/>
                  </a:lnTo>
                  <a:lnTo>
                    <a:pt x="52" y="3"/>
                  </a:lnTo>
                  <a:lnTo>
                    <a:pt x="49" y="5"/>
                  </a:lnTo>
                  <a:lnTo>
                    <a:pt x="45" y="7"/>
                  </a:lnTo>
                  <a:lnTo>
                    <a:pt x="42" y="9"/>
                  </a:lnTo>
                  <a:lnTo>
                    <a:pt x="38" y="12"/>
                  </a:lnTo>
                  <a:lnTo>
                    <a:pt x="34" y="15"/>
                  </a:lnTo>
                  <a:lnTo>
                    <a:pt x="31" y="19"/>
                  </a:lnTo>
                  <a:lnTo>
                    <a:pt x="27" y="22"/>
                  </a:lnTo>
                  <a:lnTo>
                    <a:pt x="24" y="26"/>
                  </a:lnTo>
                  <a:lnTo>
                    <a:pt x="21" y="29"/>
                  </a:lnTo>
                  <a:lnTo>
                    <a:pt x="19" y="34"/>
                  </a:lnTo>
                  <a:lnTo>
                    <a:pt x="15" y="39"/>
                  </a:lnTo>
                  <a:lnTo>
                    <a:pt x="12" y="43"/>
                  </a:lnTo>
                  <a:lnTo>
                    <a:pt x="10" y="48"/>
                  </a:lnTo>
                  <a:lnTo>
                    <a:pt x="8" y="52"/>
                  </a:lnTo>
                  <a:lnTo>
                    <a:pt x="6" y="57"/>
                  </a:lnTo>
                  <a:lnTo>
                    <a:pt x="5" y="62"/>
                  </a:lnTo>
                  <a:lnTo>
                    <a:pt x="3" y="67"/>
                  </a:lnTo>
                  <a:lnTo>
                    <a:pt x="2" y="72"/>
                  </a:lnTo>
                  <a:lnTo>
                    <a:pt x="1" y="77"/>
                  </a:lnTo>
                  <a:lnTo>
                    <a:pt x="1" y="82"/>
                  </a:lnTo>
                  <a:lnTo>
                    <a:pt x="0" y="87"/>
                  </a:lnTo>
                  <a:lnTo>
                    <a:pt x="0" y="91"/>
                  </a:lnTo>
                  <a:lnTo>
                    <a:pt x="1" y="95"/>
                  </a:lnTo>
                  <a:lnTo>
                    <a:pt x="1" y="101"/>
                  </a:lnTo>
                  <a:lnTo>
                    <a:pt x="2" y="105"/>
                  </a:lnTo>
                  <a:lnTo>
                    <a:pt x="3" y="108"/>
                  </a:lnTo>
                  <a:lnTo>
                    <a:pt x="4" y="112"/>
                  </a:lnTo>
                  <a:lnTo>
                    <a:pt x="5" y="115"/>
                  </a:lnTo>
                  <a:lnTo>
                    <a:pt x="7" y="118"/>
                  </a:lnTo>
                  <a:lnTo>
                    <a:pt x="9" y="122"/>
                  </a:lnTo>
                  <a:lnTo>
                    <a:pt x="11" y="125"/>
                  </a:lnTo>
                  <a:lnTo>
                    <a:pt x="97" y="19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24" name="Freeform 280"/>
            <p:cNvSpPr>
              <a:spLocks/>
            </p:cNvSpPr>
            <p:nvPr/>
          </p:nvSpPr>
          <p:spPr bwMode="auto">
            <a:xfrm>
              <a:off x="5050" y="532"/>
              <a:ext cx="20" cy="40"/>
            </a:xfrm>
            <a:custGeom>
              <a:avLst/>
              <a:gdLst>
                <a:gd name="T0" fmla="*/ 0 w 69"/>
                <a:gd name="T1" fmla="*/ 131 h 131"/>
                <a:gd name="T2" fmla="*/ 3 w 69"/>
                <a:gd name="T3" fmla="*/ 130 h 131"/>
                <a:gd name="T4" fmla="*/ 6 w 69"/>
                <a:gd name="T5" fmla="*/ 130 h 131"/>
                <a:gd name="T6" fmla="*/ 10 w 69"/>
                <a:gd name="T7" fmla="*/ 128 h 131"/>
                <a:gd name="T8" fmla="*/ 13 w 69"/>
                <a:gd name="T9" fmla="*/ 127 h 131"/>
                <a:gd name="T10" fmla="*/ 18 w 69"/>
                <a:gd name="T11" fmla="*/ 125 h 131"/>
                <a:gd name="T12" fmla="*/ 21 w 69"/>
                <a:gd name="T13" fmla="*/ 123 h 131"/>
                <a:gd name="T14" fmla="*/ 25 w 69"/>
                <a:gd name="T15" fmla="*/ 121 h 131"/>
                <a:gd name="T16" fmla="*/ 28 w 69"/>
                <a:gd name="T17" fmla="*/ 119 h 131"/>
                <a:gd name="T18" fmla="*/ 32 w 69"/>
                <a:gd name="T19" fmla="*/ 116 h 131"/>
                <a:gd name="T20" fmla="*/ 35 w 69"/>
                <a:gd name="T21" fmla="*/ 113 h 131"/>
                <a:gd name="T22" fmla="*/ 39 w 69"/>
                <a:gd name="T23" fmla="*/ 110 h 131"/>
                <a:gd name="T24" fmla="*/ 42 w 69"/>
                <a:gd name="T25" fmla="*/ 105 h 131"/>
                <a:gd name="T26" fmla="*/ 46 w 69"/>
                <a:gd name="T27" fmla="*/ 101 h 131"/>
                <a:gd name="T28" fmla="*/ 48 w 69"/>
                <a:gd name="T29" fmla="*/ 98 h 131"/>
                <a:gd name="T30" fmla="*/ 51 w 69"/>
                <a:gd name="T31" fmla="*/ 93 h 131"/>
                <a:gd name="T32" fmla="*/ 54 w 69"/>
                <a:gd name="T33" fmla="*/ 89 h 131"/>
                <a:gd name="T34" fmla="*/ 56 w 69"/>
                <a:gd name="T35" fmla="*/ 84 h 131"/>
                <a:gd name="T36" fmla="*/ 59 w 69"/>
                <a:gd name="T37" fmla="*/ 79 h 131"/>
                <a:gd name="T38" fmla="*/ 61 w 69"/>
                <a:gd name="T39" fmla="*/ 75 h 131"/>
                <a:gd name="T40" fmla="*/ 63 w 69"/>
                <a:gd name="T41" fmla="*/ 70 h 131"/>
                <a:gd name="T42" fmla="*/ 64 w 69"/>
                <a:gd name="T43" fmla="*/ 64 h 131"/>
                <a:gd name="T44" fmla="*/ 66 w 69"/>
                <a:gd name="T45" fmla="*/ 60 h 131"/>
                <a:gd name="T46" fmla="*/ 67 w 69"/>
                <a:gd name="T47" fmla="*/ 55 h 131"/>
                <a:gd name="T48" fmla="*/ 68 w 69"/>
                <a:gd name="T49" fmla="*/ 50 h 131"/>
                <a:gd name="T50" fmla="*/ 68 w 69"/>
                <a:gd name="T51" fmla="*/ 45 h 131"/>
                <a:gd name="T52" fmla="*/ 69 w 69"/>
                <a:gd name="T53" fmla="*/ 40 h 131"/>
                <a:gd name="T54" fmla="*/ 69 w 69"/>
                <a:gd name="T55" fmla="*/ 36 h 131"/>
                <a:gd name="T56" fmla="*/ 68 w 69"/>
                <a:gd name="T57" fmla="*/ 31 h 131"/>
                <a:gd name="T58" fmla="*/ 68 w 69"/>
                <a:gd name="T59" fmla="*/ 27 h 131"/>
                <a:gd name="T60" fmla="*/ 67 w 69"/>
                <a:gd name="T61" fmla="*/ 22 h 131"/>
                <a:gd name="T62" fmla="*/ 66 w 69"/>
                <a:gd name="T63" fmla="*/ 18 h 131"/>
                <a:gd name="T64" fmla="*/ 65 w 69"/>
                <a:gd name="T65" fmla="*/ 15 h 131"/>
                <a:gd name="T66" fmla="*/ 64 w 69"/>
                <a:gd name="T67" fmla="*/ 12 h 131"/>
                <a:gd name="T68" fmla="*/ 62 w 69"/>
                <a:gd name="T69" fmla="*/ 8 h 131"/>
                <a:gd name="T70" fmla="*/ 60 w 69"/>
                <a:gd name="T71" fmla="*/ 5 h 131"/>
                <a:gd name="T72" fmla="*/ 58 w 69"/>
                <a:gd name="T73" fmla="*/ 2 h 131"/>
                <a:gd name="T74" fmla="*/ 55 w 69"/>
                <a:gd name="T75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131">
                  <a:moveTo>
                    <a:pt x="0" y="131"/>
                  </a:moveTo>
                  <a:lnTo>
                    <a:pt x="3" y="130"/>
                  </a:lnTo>
                  <a:lnTo>
                    <a:pt x="6" y="130"/>
                  </a:lnTo>
                  <a:lnTo>
                    <a:pt x="10" y="128"/>
                  </a:lnTo>
                  <a:lnTo>
                    <a:pt x="13" y="127"/>
                  </a:lnTo>
                  <a:lnTo>
                    <a:pt x="18" y="125"/>
                  </a:lnTo>
                  <a:lnTo>
                    <a:pt x="21" y="123"/>
                  </a:lnTo>
                  <a:lnTo>
                    <a:pt x="25" y="121"/>
                  </a:lnTo>
                  <a:lnTo>
                    <a:pt x="28" y="119"/>
                  </a:lnTo>
                  <a:lnTo>
                    <a:pt x="32" y="116"/>
                  </a:lnTo>
                  <a:lnTo>
                    <a:pt x="35" y="113"/>
                  </a:lnTo>
                  <a:lnTo>
                    <a:pt x="39" y="110"/>
                  </a:lnTo>
                  <a:lnTo>
                    <a:pt x="42" y="105"/>
                  </a:lnTo>
                  <a:lnTo>
                    <a:pt x="46" y="101"/>
                  </a:lnTo>
                  <a:lnTo>
                    <a:pt x="48" y="98"/>
                  </a:lnTo>
                  <a:lnTo>
                    <a:pt x="51" y="93"/>
                  </a:lnTo>
                  <a:lnTo>
                    <a:pt x="54" y="89"/>
                  </a:lnTo>
                  <a:lnTo>
                    <a:pt x="56" y="84"/>
                  </a:lnTo>
                  <a:lnTo>
                    <a:pt x="59" y="79"/>
                  </a:lnTo>
                  <a:lnTo>
                    <a:pt x="61" y="75"/>
                  </a:lnTo>
                  <a:lnTo>
                    <a:pt x="63" y="70"/>
                  </a:lnTo>
                  <a:lnTo>
                    <a:pt x="64" y="64"/>
                  </a:lnTo>
                  <a:lnTo>
                    <a:pt x="66" y="60"/>
                  </a:lnTo>
                  <a:lnTo>
                    <a:pt x="67" y="55"/>
                  </a:lnTo>
                  <a:lnTo>
                    <a:pt x="68" y="50"/>
                  </a:lnTo>
                  <a:lnTo>
                    <a:pt x="68" y="45"/>
                  </a:lnTo>
                  <a:lnTo>
                    <a:pt x="69" y="40"/>
                  </a:lnTo>
                  <a:lnTo>
                    <a:pt x="69" y="36"/>
                  </a:lnTo>
                  <a:lnTo>
                    <a:pt x="68" y="31"/>
                  </a:lnTo>
                  <a:lnTo>
                    <a:pt x="68" y="27"/>
                  </a:lnTo>
                  <a:lnTo>
                    <a:pt x="67" y="22"/>
                  </a:lnTo>
                  <a:lnTo>
                    <a:pt x="66" y="18"/>
                  </a:lnTo>
                  <a:lnTo>
                    <a:pt x="65" y="15"/>
                  </a:lnTo>
                  <a:lnTo>
                    <a:pt x="64" y="12"/>
                  </a:lnTo>
                  <a:lnTo>
                    <a:pt x="62" y="8"/>
                  </a:lnTo>
                  <a:lnTo>
                    <a:pt x="60" y="5"/>
                  </a:lnTo>
                  <a:lnTo>
                    <a:pt x="58" y="2"/>
                  </a:lnTo>
                  <a:lnTo>
                    <a:pt x="5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25" name="Freeform 281"/>
            <p:cNvSpPr>
              <a:spLocks/>
            </p:cNvSpPr>
            <p:nvPr/>
          </p:nvSpPr>
          <p:spPr bwMode="auto">
            <a:xfrm>
              <a:off x="5021" y="563"/>
              <a:ext cx="29" cy="9"/>
            </a:xfrm>
            <a:custGeom>
              <a:avLst/>
              <a:gdLst>
                <a:gd name="T0" fmla="*/ 0 w 99"/>
                <a:gd name="T1" fmla="*/ 0 h 29"/>
                <a:gd name="T2" fmla="*/ 5 w 99"/>
                <a:gd name="T3" fmla="*/ 4 h 29"/>
                <a:gd name="T4" fmla="*/ 11 w 99"/>
                <a:gd name="T5" fmla="*/ 9 h 29"/>
                <a:gd name="T6" fmla="*/ 17 w 99"/>
                <a:gd name="T7" fmla="*/ 12 h 29"/>
                <a:gd name="T8" fmla="*/ 23 w 99"/>
                <a:gd name="T9" fmla="*/ 15 h 29"/>
                <a:gd name="T10" fmla="*/ 29 w 99"/>
                <a:gd name="T11" fmla="*/ 18 h 29"/>
                <a:gd name="T12" fmla="*/ 36 w 99"/>
                <a:gd name="T13" fmla="*/ 21 h 29"/>
                <a:gd name="T14" fmla="*/ 42 w 99"/>
                <a:gd name="T15" fmla="*/ 23 h 29"/>
                <a:gd name="T16" fmla="*/ 48 w 99"/>
                <a:gd name="T17" fmla="*/ 25 h 29"/>
                <a:gd name="T18" fmla="*/ 55 w 99"/>
                <a:gd name="T19" fmla="*/ 27 h 29"/>
                <a:gd name="T20" fmla="*/ 62 w 99"/>
                <a:gd name="T21" fmla="*/ 28 h 29"/>
                <a:gd name="T22" fmla="*/ 69 w 99"/>
                <a:gd name="T23" fmla="*/ 29 h 29"/>
                <a:gd name="T24" fmla="*/ 77 w 99"/>
                <a:gd name="T25" fmla="*/ 29 h 29"/>
                <a:gd name="T26" fmla="*/ 83 w 99"/>
                <a:gd name="T27" fmla="*/ 29 h 29"/>
                <a:gd name="T28" fmla="*/ 90 w 99"/>
                <a:gd name="T29" fmla="*/ 28 h 29"/>
                <a:gd name="T30" fmla="*/ 99 w 99"/>
                <a:gd name="T31" fmla="*/ 2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9" h="29">
                  <a:moveTo>
                    <a:pt x="0" y="0"/>
                  </a:moveTo>
                  <a:lnTo>
                    <a:pt x="5" y="4"/>
                  </a:lnTo>
                  <a:lnTo>
                    <a:pt x="11" y="9"/>
                  </a:lnTo>
                  <a:lnTo>
                    <a:pt x="17" y="12"/>
                  </a:lnTo>
                  <a:lnTo>
                    <a:pt x="23" y="15"/>
                  </a:lnTo>
                  <a:lnTo>
                    <a:pt x="29" y="18"/>
                  </a:lnTo>
                  <a:lnTo>
                    <a:pt x="36" y="21"/>
                  </a:lnTo>
                  <a:lnTo>
                    <a:pt x="42" y="23"/>
                  </a:lnTo>
                  <a:lnTo>
                    <a:pt x="48" y="25"/>
                  </a:lnTo>
                  <a:lnTo>
                    <a:pt x="55" y="27"/>
                  </a:lnTo>
                  <a:lnTo>
                    <a:pt x="62" y="28"/>
                  </a:lnTo>
                  <a:lnTo>
                    <a:pt x="69" y="29"/>
                  </a:lnTo>
                  <a:lnTo>
                    <a:pt x="77" y="29"/>
                  </a:lnTo>
                  <a:lnTo>
                    <a:pt x="83" y="29"/>
                  </a:lnTo>
                  <a:lnTo>
                    <a:pt x="90" y="28"/>
                  </a:lnTo>
                  <a:lnTo>
                    <a:pt x="99" y="2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26" name="Freeform 282"/>
            <p:cNvSpPr>
              <a:spLocks/>
            </p:cNvSpPr>
            <p:nvPr/>
          </p:nvSpPr>
          <p:spPr bwMode="auto">
            <a:xfrm>
              <a:off x="5557" y="427"/>
              <a:ext cx="64" cy="145"/>
            </a:xfrm>
            <a:custGeom>
              <a:avLst/>
              <a:gdLst>
                <a:gd name="T0" fmla="*/ 131 w 219"/>
                <a:gd name="T1" fmla="*/ 0 h 493"/>
                <a:gd name="T2" fmla="*/ 0 w 219"/>
                <a:gd name="T3" fmla="*/ 493 h 493"/>
                <a:gd name="T4" fmla="*/ 86 w 219"/>
                <a:gd name="T5" fmla="*/ 493 h 493"/>
                <a:gd name="T6" fmla="*/ 90 w 219"/>
                <a:gd name="T7" fmla="*/ 493 h 493"/>
                <a:gd name="T8" fmla="*/ 94 w 219"/>
                <a:gd name="T9" fmla="*/ 492 h 493"/>
                <a:gd name="T10" fmla="*/ 98 w 219"/>
                <a:gd name="T11" fmla="*/ 491 h 493"/>
                <a:gd name="T12" fmla="*/ 103 w 219"/>
                <a:gd name="T13" fmla="*/ 489 h 493"/>
                <a:gd name="T14" fmla="*/ 107 w 219"/>
                <a:gd name="T15" fmla="*/ 488 h 493"/>
                <a:gd name="T16" fmla="*/ 111 w 219"/>
                <a:gd name="T17" fmla="*/ 486 h 493"/>
                <a:gd name="T18" fmla="*/ 115 w 219"/>
                <a:gd name="T19" fmla="*/ 484 h 493"/>
                <a:gd name="T20" fmla="*/ 120 w 219"/>
                <a:gd name="T21" fmla="*/ 482 h 493"/>
                <a:gd name="T22" fmla="*/ 124 w 219"/>
                <a:gd name="T23" fmla="*/ 479 h 493"/>
                <a:gd name="T24" fmla="*/ 128 w 219"/>
                <a:gd name="T25" fmla="*/ 476 h 493"/>
                <a:gd name="T26" fmla="*/ 132 w 219"/>
                <a:gd name="T27" fmla="*/ 473 h 493"/>
                <a:gd name="T28" fmla="*/ 136 w 219"/>
                <a:gd name="T29" fmla="*/ 468 h 493"/>
                <a:gd name="T30" fmla="*/ 141 w 219"/>
                <a:gd name="T31" fmla="*/ 464 h 493"/>
                <a:gd name="T32" fmla="*/ 145 w 219"/>
                <a:gd name="T33" fmla="*/ 460 h 493"/>
                <a:gd name="T34" fmla="*/ 148 w 219"/>
                <a:gd name="T35" fmla="*/ 456 h 493"/>
                <a:gd name="T36" fmla="*/ 152 w 219"/>
                <a:gd name="T37" fmla="*/ 452 h 493"/>
                <a:gd name="T38" fmla="*/ 155 w 219"/>
                <a:gd name="T39" fmla="*/ 446 h 493"/>
                <a:gd name="T40" fmla="*/ 158 w 219"/>
                <a:gd name="T41" fmla="*/ 441 h 493"/>
                <a:gd name="T42" fmla="*/ 162 w 219"/>
                <a:gd name="T43" fmla="*/ 436 h 493"/>
                <a:gd name="T44" fmla="*/ 165 w 219"/>
                <a:gd name="T45" fmla="*/ 431 h 493"/>
                <a:gd name="T46" fmla="*/ 168 w 219"/>
                <a:gd name="T47" fmla="*/ 425 h 493"/>
                <a:gd name="T48" fmla="*/ 170 w 219"/>
                <a:gd name="T49" fmla="*/ 420 h 493"/>
                <a:gd name="T50" fmla="*/ 173 w 219"/>
                <a:gd name="T51" fmla="*/ 414 h 493"/>
                <a:gd name="T52" fmla="*/ 175 w 219"/>
                <a:gd name="T53" fmla="*/ 409 h 493"/>
                <a:gd name="T54" fmla="*/ 176 w 219"/>
                <a:gd name="T55" fmla="*/ 402 h 493"/>
                <a:gd name="T56" fmla="*/ 178 w 219"/>
                <a:gd name="T57" fmla="*/ 397 h 493"/>
                <a:gd name="T58" fmla="*/ 215 w 219"/>
                <a:gd name="T59" fmla="*/ 259 h 493"/>
                <a:gd name="T60" fmla="*/ 216 w 219"/>
                <a:gd name="T61" fmla="*/ 254 h 493"/>
                <a:gd name="T62" fmla="*/ 217 w 219"/>
                <a:gd name="T63" fmla="*/ 248 h 493"/>
                <a:gd name="T64" fmla="*/ 218 w 219"/>
                <a:gd name="T65" fmla="*/ 242 h 493"/>
                <a:gd name="T66" fmla="*/ 219 w 219"/>
                <a:gd name="T67" fmla="*/ 236 h 493"/>
                <a:gd name="T68" fmla="*/ 219 w 219"/>
                <a:gd name="T69" fmla="*/ 231 h 493"/>
                <a:gd name="T70" fmla="*/ 219 w 219"/>
                <a:gd name="T71" fmla="*/ 226 h 493"/>
                <a:gd name="T72" fmla="*/ 219 w 219"/>
                <a:gd name="T73" fmla="*/ 220 h 493"/>
                <a:gd name="T74" fmla="*/ 219 w 219"/>
                <a:gd name="T75" fmla="*/ 215 h 493"/>
                <a:gd name="T76" fmla="*/ 218 w 219"/>
                <a:gd name="T77" fmla="*/ 210 h 493"/>
                <a:gd name="T78" fmla="*/ 218 w 219"/>
                <a:gd name="T79" fmla="*/ 205 h 493"/>
                <a:gd name="T80" fmla="*/ 216 w 219"/>
                <a:gd name="T81" fmla="*/ 200 h 493"/>
                <a:gd name="T82" fmla="*/ 215 w 219"/>
                <a:gd name="T83" fmla="*/ 196 h 493"/>
                <a:gd name="T84" fmla="*/ 214 w 219"/>
                <a:gd name="T85" fmla="*/ 192 h 493"/>
                <a:gd name="T86" fmla="*/ 212 w 219"/>
                <a:gd name="T87" fmla="*/ 188 h 493"/>
                <a:gd name="T88" fmla="*/ 210 w 219"/>
                <a:gd name="T89" fmla="*/ 184 h 493"/>
                <a:gd name="T90" fmla="*/ 207 w 219"/>
                <a:gd name="T91" fmla="*/ 180 h 493"/>
                <a:gd name="T92" fmla="*/ 205 w 219"/>
                <a:gd name="T93" fmla="*/ 177 h 493"/>
                <a:gd name="T94" fmla="*/ 202 w 219"/>
                <a:gd name="T95" fmla="*/ 175 h 493"/>
                <a:gd name="T96" fmla="*/ 199 w 219"/>
                <a:gd name="T97" fmla="*/ 172 h 493"/>
                <a:gd name="T98" fmla="*/ 196 w 219"/>
                <a:gd name="T99" fmla="*/ 170 h 493"/>
                <a:gd name="T100" fmla="*/ 192 w 219"/>
                <a:gd name="T101" fmla="*/ 168 h 493"/>
                <a:gd name="T102" fmla="*/ 189 w 219"/>
                <a:gd name="T103" fmla="*/ 167 h 493"/>
                <a:gd name="T104" fmla="*/ 186 w 219"/>
                <a:gd name="T105" fmla="*/ 166 h 493"/>
                <a:gd name="T106" fmla="*/ 182 w 219"/>
                <a:gd name="T107" fmla="*/ 165 h 493"/>
                <a:gd name="T108" fmla="*/ 177 w 219"/>
                <a:gd name="T109" fmla="*/ 164 h 493"/>
                <a:gd name="T110" fmla="*/ 174 w 219"/>
                <a:gd name="T111" fmla="*/ 164 h 493"/>
                <a:gd name="T112" fmla="*/ 87 w 219"/>
                <a:gd name="T113" fmla="*/ 164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9" h="493">
                  <a:moveTo>
                    <a:pt x="131" y="0"/>
                  </a:moveTo>
                  <a:lnTo>
                    <a:pt x="0" y="493"/>
                  </a:lnTo>
                  <a:lnTo>
                    <a:pt x="86" y="493"/>
                  </a:lnTo>
                  <a:lnTo>
                    <a:pt x="90" y="493"/>
                  </a:lnTo>
                  <a:lnTo>
                    <a:pt x="94" y="492"/>
                  </a:lnTo>
                  <a:lnTo>
                    <a:pt x="98" y="491"/>
                  </a:lnTo>
                  <a:lnTo>
                    <a:pt x="103" y="489"/>
                  </a:lnTo>
                  <a:lnTo>
                    <a:pt x="107" y="488"/>
                  </a:lnTo>
                  <a:lnTo>
                    <a:pt x="111" y="486"/>
                  </a:lnTo>
                  <a:lnTo>
                    <a:pt x="115" y="484"/>
                  </a:lnTo>
                  <a:lnTo>
                    <a:pt x="120" y="482"/>
                  </a:lnTo>
                  <a:lnTo>
                    <a:pt x="124" y="479"/>
                  </a:lnTo>
                  <a:lnTo>
                    <a:pt x="128" y="476"/>
                  </a:lnTo>
                  <a:lnTo>
                    <a:pt x="132" y="473"/>
                  </a:lnTo>
                  <a:lnTo>
                    <a:pt x="136" y="468"/>
                  </a:lnTo>
                  <a:lnTo>
                    <a:pt x="141" y="464"/>
                  </a:lnTo>
                  <a:lnTo>
                    <a:pt x="145" y="460"/>
                  </a:lnTo>
                  <a:lnTo>
                    <a:pt x="148" y="456"/>
                  </a:lnTo>
                  <a:lnTo>
                    <a:pt x="152" y="452"/>
                  </a:lnTo>
                  <a:lnTo>
                    <a:pt x="155" y="446"/>
                  </a:lnTo>
                  <a:lnTo>
                    <a:pt x="158" y="441"/>
                  </a:lnTo>
                  <a:lnTo>
                    <a:pt x="162" y="436"/>
                  </a:lnTo>
                  <a:lnTo>
                    <a:pt x="165" y="431"/>
                  </a:lnTo>
                  <a:lnTo>
                    <a:pt x="168" y="425"/>
                  </a:lnTo>
                  <a:lnTo>
                    <a:pt x="170" y="420"/>
                  </a:lnTo>
                  <a:lnTo>
                    <a:pt x="173" y="414"/>
                  </a:lnTo>
                  <a:lnTo>
                    <a:pt x="175" y="409"/>
                  </a:lnTo>
                  <a:lnTo>
                    <a:pt x="176" y="402"/>
                  </a:lnTo>
                  <a:lnTo>
                    <a:pt x="178" y="397"/>
                  </a:lnTo>
                  <a:lnTo>
                    <a:pt x="215" y="259"/>
                  </a:lnTo>
                  <a:lnTo>
                    <a:pt x="216" y="254"/>
                  </a:lnTo>
                  <a:lnTo>
                    <a:pt x="217" y="248"/>
                  </a:lnTo>
                  <a:lnTo>
                    <a:pt x="218" y="242"/>
                  </a:lnTo>
                  <a:lnTo>
                    <a:pt x="219" y="236"/>
                  </a:lnTo>
                  <a:lnTo>
                    <a:pt x="219" y="231"/>
                  </a:lnTo>
                  <a:lnTo>
                    <a:pt x="219" y="226"/>
                  </a:lnTo>
                  <a:lnTo>
                    <a:pt x="219" y="220"/>
                  </a:lnTo>
                  <a:lnTo>
                    <a:pt x="219" y="215"/>
                  </a:lnTo>
                  <a:lnTo>
                    <a:pt x="218" y="210"/>
                  </a:lnTo>
                  <a:lnTo>
                    <a:pt x="218" y="205"/>
                  </a:lnTo>
                  <a:lnTo>
                    <a:pt x="216" y="200"/>
                  </a:lnTo>
                  <a:lnTo>
                    <a:pt x="215" y="196"/>
                  </a:lnTo>
                  <a:lnTo>
                    <a:pt x="214" y="192"/>
                  </a:lnTo>
                  <a:lnTo>
                    <a:pt x="212" y="188"/>
                  </a:lnTo>
                  <a:lnTo>
                    <a:pt x="210" y="184"/>
                  </a:lnTo>
                  <a:lnTo>
                    <a:pt x="207" y="180"/>
                  </a:lnTo>
                  <a:lnTo>
                    <a:pt x="205" y="177"/>
                  </a:lnTo>
                  <a:lnTo>
                    <a:pt x="202" y="175"/>
                  </a:lnTo>
                  <a:lnTo>
                    <a:pt x="199" y="172"/>
                  </a:lnTo>
                  <a:lnTo>
                    <a:pt x="196" y="170"/>
                  </a:lnTo>
                  <a:lnTo>
                    <a:pt x="192" y="168"/>
                  </a:lnTo>
                  <a:lnTo>
                    <a:pt x="189" y="167"/>
                  </a:lnTo>
                  <a:lnTo>
                    <a:pt x="186" y="166"/>
                  </a:lnTo>
                  <a:lnTo>
                    <a:pt x="182" y="165"/>
                  </a:lnTo>
                  <a:lnTo>
                    <a:pt x="177" y="164"/>
                  </a:lnTo>
                  <a:lnTo>
                    <a:pt x="174" y="164"/>
                  </a:lnTo>
                  <a:lnTo>
                    <a:pt x="87" y="16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27" name="Freeform 283"/>
            <p:cNvSpPr>
              <a:spLocks/>
            </p:cNvSpPr>
            <p:nvPr/>
          </p:nvSpPr>
          <p:spPr bwMode="auto">
            <a:xfrm>
              <a:off x="3718" y="2411"/>
              <a:ext cx="64" cy="147"/>
            </a:xfrm>
            <a:custGeom>
              <a:avLst/>
              <a:gdLst>
                <a:gd name="T0" fmla="*/ 218 w 218"/>
                <a:gd name="T1" fmla="*/ 0 h 493"/>
                <a:gd name="T2" fmla="*/ 86 w 218"/>
                <a:gd name="T3" fmla="*/ 493 h 493"/>
                <a:gd name="T4" fmla="*/ 0 w 218"/>
                <a:gd name="T5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8" h="493">
                  <a:moveTo>
                    <a:pt x="218" y="0"/>
                  </a:moveTo>
                  <a:lnTo>
                    <a:pt x="86" y="493"/>
                  </a:lnTo>
                  <a:lnTo>
                    <a:pt x="0" y="49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28" name="Freeform 284"/>
            <p:cNvSpPr>
              <a:spLocks/>
            </p:cNvSpPr>
            <p:nvPr/>
          </p:nvSpPr>
          <p:spPr bwMode="auto">
            <a:xfrm>
              <a:off x="3704" y="2529"/>
              <a:ext cx="14" cy="29"/>
            </a:xfrm>
            <a:custGeom>
              <a:avLst/>
              <a:gdLst>
                <a:gd name="T0" fmla="*/ 6 w 47"/>
                <a:gd name="T1" fmla="*/ 0 h 96"/>
                <a:gd name="T2" fmla="*/ 4 w 47"/>
                <a:gd name="T3" fmla="*/ 5 h 96"/>
                <a:gd name="T4" fmla="*/ 2 w 47"/>
                <a:gd name="T5" fmla="*/ 10 h 96"/>
                <a:gd name="T6" fmla="*/ 2 w 47"/>
                <a:gd name="T7" fmla="*/ 14 h 96"/>
                <a:gd name="T8" fmla="*/ 1 w 47"/>
                <a:gd name="T9" fmla="*/ 19 h 96"/>
                <a:gd name="T10" fmla="*/ 1 w 47"/>
                <a:gd name="T11" fmla="*/ 23 h 96"/>
                <a:gd name="T12" fmla="*/ 0 w 47"/>
                <a:gd name="T13" fmla="*/ 28 h 96"/>
                <a:gd name="T14" fmla="*/ 0 w 47"/>
                <a:gd name="T15" fmla="*/ 33 h 96"/>
                <a:gd name="T16" fmla="*/ 0 w 47"/>
                <a:gd name="T17" fmla="*/ 37 h 96"/>
                <a:gd name="T18" fmla="*/ 0 w 47"/>
                <a:gd name="T19" fmla="*/ 41 h 96"/>
                <a:gd name="T20" fmla="*/ 1 w 47"/>
                <a:gd name="T21" fmla="*/ 46 h 96"/>
                <a:gd name="T22" fmla="*/ 1 w 47"/>
                <a:gd name="T23" fmla="*/ 50 h 96"/>
                <a:gd name="T24" fmla="*/ 2 w 47"/>
                <a:gd name="T25" fmla="*/ 54 h 96"/>
                <a:gd name="T26" fmla="*/ 4 w 47"/>
                <a:gd name="T27" fmla="*/ 57 h 96"/>
                <a:gd name="T28" fmla="*/ 5 w 47"/>
                <a:gd name="T29" fmla="*/ 61 h 96"/>
                <a:gd name="T30" fmla="*/ 6 w 47"/>
                <a:gd name="T31" fmla="*/ 64 h 96"/>
                <a:gd name="T32" fmla="*/ 7 w 47"/>
                <a:gd name="T33" fmla="*/ 68 h 96"/>
                <a:gd name="T34" fmla="*/ 8 w 47"/>
                <a:gd name="T35" fmla="*/ 72 h 96"/>
                <a:gd name="T36" fmla="*/ 10 w 47"/>
                <a:gd name="T37" fmla="*/ 74 h 96"/>
                <a:gd name="T38" fmla="*/ 12 w 47"/>
                <a:gd name="T39" fmla="*/ 77 h 96"/>
                <a:gd name="T40" fmla="*/ 14 w 47"/>
                <a:gd name="T41" fmla="*/ 80 h 96"/>
                <a:gd name="T42" fmla="*/ 16 w 47"/>
                <a:gd name="T43" fmla="*/ 82 h 96"/>
                <a:gd name="T44" fmla="*/ 18 w 47"/>
                <a:gd name="T45" fmla="*/ 84 h 96"/>
                <a:gd name="T46" fmla="*/ 20 w 47"/>
                <a:gd name="T47" fmla="*/ 87 h 96"/>
                <a:gd name="T48" fmla="*/ 22 w 47"/>
                <a:gd name="T49" fmla="*/ 89 h 96"/>
                <a:gd name="T50" fmla="*/ 26 w 47"/>
                <a:gd name="T51" fmla="*/ 91 h 96"/>
                <a:gd name="T52" fmla="*/ 28 w 47"/>
                <a:gd name="T53" fmla="*/ 92 h 96"/>
                <a:gd name="T54" fmla="*/ 31 w 47"/>
                <a:gd name="T55" fmla="*/ 93 h 96"/>
                <a:gd name="T56" fmla="*/ 34 w 47"/>
                <a:gd name="T57" fmla="*/ 94 h 96"/>
                <a:gd name="T58" fmla="*/ 37 w 47"/>
                <a:gd name="T59" fmla="*/ 95 h 96"/>
                <a:gd name="T60" fmla="*/ 40 w 47"/>
                <a:gd name="T61" fmla="*/ 96 h 96"/>
                <a:gd name="T62" fmla="*/ 43 w 47"/>
                <a:gd name="T63" fmla="*/ 96 h 96"/>
                <a:gd name="T64" fmla="*/ 47 w 47"/>
                <a:gd name="T65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7" h="96">
                  <a:moveTo>
                    <a:pt x="6" y="0"/>
                  </a:moveTo>
                  <a:lnTo>
                    <a:pt x="4" y="5"/>
                  </a:lnTo>
                  <a:lnTo>
                    <a:pt x="2" y="10"/>
                  </a:lnTo>
                  <a:lnTo>
                    <a:pt x="2" y="14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8"/>
                  </a:lnTo>
                  <a:lnTo>
                    <a:pt x="0" y="33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1" y="46"/>
                  </a:lnTo>
                  <a:lnTo>
                    <a:pt x="1" y="50"/>
                  </a:lnTo>
                  <a:lnTo>
                    <a:pt x="2" y="54"/>
                  </a:lnTo>
                  <a:lnTo>
                    <a:pt x="4" y="57"/>
                  </a:lnTo>
                  <a:lnTo>
                    <a:pt x="5" y="61"/>
                  </a:lnTo>
                  <a:lnTo>
                    <a:pt x="6" y="64"/>
                  </a:lnTo>
                  <a:lnTo>
                    <a:pt x="7" y="68"/>
                  </a:lnTo>
                  <a:lnTo>
                    <a:pt x="8" y="72"/>
                  </a:lnTo>
                  <a:lnTo>
                    <a:pt x="10" y="74"/>
                  </a:lnTo>
                  <a:lnTo>
                    <a:pt x="12" y="77"/>
                  </a:lnTo>
                  <a:lnTo>
                    <a:pt x="14" y="80"/>
                  </a:lnTo>
                  <a:lnTo>
                    <a:pt x="16" y="82"/>
                  </a:lnTo>
                  <a:lnTo>
                    <a:pt x="18" y="84"/>
                  </a:lnTo>
                  <a:lnTo>
                    <a:pt x="20" y="87"/>
                  </a:lnTo>
                  <a:lnTo>
                    <a:pt x="22" y="89"/>
                  </a:lnTo>
                  <a:lnTo>
                    <a:pt x="26" y="91"/>
                  </a:lnTo>
                  <a:lnTo>
                    <a:pt x="28" y="92"/>
                  </a:lnTo>
                  <a:lnTo>
                    <a:pt x="31" y="93"/>
                  </a:lnTo>
                  <a:lnTo>
                    <a:pt x="34" y="94"/>
                  </a:lnTo>
                  <a:lnTo>
                    <a:pt x="37" y="95"/>
                  </a:lnTo>
                  <a:lnTo>
                    <a:pt x="40" y="96"/>
                  </a:lnTo>
                  <a:lnTo>
                    <a:pt x="43" y="96"/>
                  </a:lnTo>
                  <a:lnTo>
                    <a:pt x="47" y="9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29" name="Line 285"/>
            <p:cNvSpPr>
              <a:spLocks noChangeShapeType="1"/>
            </p:cNvSpPr>
            <p:nvPr/>
          </p:nvSpPr>
          <p:spPr bwMode="auto">
            <a:xfrm flipV="1">
              <a:off x="3706" y="2490"/>
              <a:ext cx="10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30" name="Freeform 286"/>
            <p:cNvSpPr>
              <a:spLocks/>
            </p:cNvSpPr>
            <p:nvPr/>
          </p:nvSpPr>
          <p:spPr bwMode="auto">
            <a:xfrm>
              <a:off x="3716" y="2461"/>
              <a:ext cx="27" cy="29"/>
            </a:xfrm>
            <a:custGeom>
              <a:avLst/>
              <a:gdLst>
                <a:gd name="T0" fmla="*/ 94 w 94"/>
                <a:gd name="T1" fmla="*/ 0 h 97"/>
                <a:gd name="T2" fmla="*/ 91 w 94"/>
                <a:gd name="T3" fmla="*/ 0 h 97"/>
                <a:gd name="T4" fmla="*/ 87 w 94"/>
                <a:gd name="T5" fmla="*/ 1 h 97"/>
                <a:gd name="T6" fmla="*/ 83 w 94"/>
                <a:gd name="T7" fmla="*/ 1 h 97"/>
                <a:gd name="T8" fmla="*/ 80 w 94"/>
                <a:gd name="T9" fmla="*/ 2 h 97"/>
                <a:gd name="T10" fmla="*/ 77 w 94"/>
                <a:gd name="T11" fmla="*/ 3 h 97"/>
                <a:gd name="T12" fmla="*/ 73 w 94"/>
                <a:gd name="T13" fmla="*/ 4 h 97"/>
                <a:gd name="T14" fmla="*/ 70 w 94"/>
                <a:gd name="T15" fmla="*/ 6 h 97"/>
                <a:gd name="T16" fmla="*/ 66 w 94"/>
                <a:gd name="T17" fmla="*/ 7 h 97"/>
                <a:gd name="T18" fmla="*/ 62 w 94"/>
                <a:gd name="T19" fmla="*/ 9 h 97"/>
                <a:gd name="T20" fmla="*/ 59 w 94"/>
                <a:gd name="T21" fmla="*/ 12 h 97"/>
                <a:gd name="T22" fmla="*/ 55 w 94"/>
                <a:gd name="T23" fmla="*/ 14 h 97"/>
                <a:gd name="T24" fmla="*/ 52 w 94"/>
                <a:gd name="T25" fmla="*/ 17 h 97"/>
                <a:gd name="T26" fmla="*/ 49 w 94"/>
                <a:gd name="T27" fmla="*/ 19 h 97"/>
                <a:gd name="T28" fmla="*/ 46 w 94"/>
                <a:gd name="T29" fmla="*/ 22 h 97"/>
                <a:gd name="T30" fmla="*/ 42 w 94"/>
                <a:gd name="T31" fmla="*/ 25 h 97"/>
                <a:gd name="T32" fmla="*/ 38 w 94"/>
                <a:gd name="T33" fmla="*/ 28 h 97"/>
                <a:gd name="T34" fmla="*/ 35 w 94"/>
                <a:gd name="T35" fmla="*/ 32 h 97"/>
                <a:gd name="T36" fmla="*/ 32 w 94"/>
                <a:gd name="T37" fmla="*/ 36 h 97"/>
                <a:gd name="T38" fmla="*/ 30 w 94"/>
                <a:gd name="T39" fmla="*/ 39 h 97"/>
                <a:gd name="T40" fmla="*/ 27 w 94"/>
                <a:gd name="T41" fmla="*/ 43 h 97"/>
                <a:gd name="T42" fmla="*/ 24 w 94"/>
                <a:gd name="T43" fmla="*/ 47 h 97"/>
                <a:gd name="T44" fmla="*/ 21 w 94"/>
                <a:gd name="T45" fmla="*/ 52 h 97"/>
                <a:gd name="T46" fmla="*/ 18 w 94"/>
                <a:gd name="T47" fmla="*/ 56 h 97"/>
                <a:gd name="T48" fmla="*/ 16 w 94"/>
                <a:gd name="T49" fmla="*/ 60 h 97"/>
                <a:gd name="T50" fmla="*/ 13 w 94"/>
                <a:gd name="T51" fmla="*/ 64 h 97"/>
                <a:gd name="T52" fmla="*/ 11 w 94"/>
                <a:gd name="T53" fmla="*/ 68 h 97"/>
                <a:gd name="T54" fmla="*/ 9 w 94"/>
                <a:gd name="T55" fmla="*/ 73 h 97"/>
                <a:gd name="T56" fmla="*/ 7 w 94"/>
                <a:gd name="T57" fmla="*/ 78 h 97"/>
                <a:gd name="T58" fmla="*/ 6 w 94"/>
                <a:gd name="T59" fmla="*/ 82 h 97"/>
                <a:gd name="T60" fmla="*/ 4 w 94"/>
                <a:gd name="T61" fmla="*/ 87 h 97"/>
                <a:gd name="T62" fmla="*/ 2 w 94"/>
                <a:gd name="T63" fmla="*/ 91 h 97"/>
                <a:gd name="T64" fmla="*/ 0 w 94"/>
                <a:gd name="T65" fmla="*/ 97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4" h="97">
                  <a:moveTo>
                    <a:pt x="94" y="0"/>
                  </a:moveTo>
                  <a:lnTo>
                    <a:pt x="91" y="0"/>
                  </a:lnTo>
                  <a:lnTo>
                    <a:pt x="87" y="1"/>
                  </a:lnTo>
                  <a:lnTo>
                    <a:pt x="83" y="1"/>
                  </a:lnTo>
                  <a:lnTo>
                    <a:pt x="80" y="2"/>
                  </a:lnTo>
                  <a:lnTo>
                    <a:pt x="77" y="3"/>
                  </a:lnTo>
                  <a:lnTo>
                    <a:pt x="73" y="4"/>
                  </a:lnTo>
                  <a:lnTo>
                    <a:pt x="70" y="6"/>
                  </a:lnTo>
                  <a:lnTo>
                    <a:pt x="66" y="7"/>
                  </a:lnTo>
                  <a:lnTo>
                    <a:pt x="62" y="9"/>
                  </a:lnTo>
                  <a:lnTo>
                    <a:pt x="59" y="12"/>
                  </a:lnTo>
                  <a:lnTo>
                    <a:pt x="55" y="14"/>
                  </a:lnTo>
                  <a:lnTo>
                    <a:pt x="52" y="17"/>
                  </a:lnTo>
                  <a:lnTo>
                    <a:pt x="49" y="19"/>
                  </a:lnTo>
                  <a:lnTo>
                    <a:pt x="46" y="22"/>
                  </a:lnTo>
                  <a:lnTo>
                    <a:pt x="42" y="25"/>
                  </a:lnTo>
                  <a:lnTo>
                    <a:pt x="38" y="28"/>
                  </a:lnTo>
                  <a:lnTo>
                    <a:pt x="35" y="32"/>
                  </a:lnTo>
                  <a:lnTo>
                    <a:pt x="32" y="36"/>
                  </a:lnTo>
                  <a:lnTo>
                    <a:pt x="30" y="39"/>
                  </a:lnTo>
                  <a:lnTo>
                    <a:pt x="27" y="43"/>
                  </a:lnTo>
                  <a:lnTo>
                    <a:pt x="24" y="47"/>
                  </a:lnTo>
                  <a:lnTo>
                    <a:pt x="21" y="52"/>
                  </a:lnTo>
                  <a:lnTo>
                    <a:pt x="18" y="56"/>
                  </a:lnTo>
                  <a:lnTo>
                    <a:pt x="16" y="60"/>
                  </a:lnTo>
                  <a:lnTo>
                    <a:pt x="13" y="64"/>
                  </a:lnTo>
                  <a:lnTo>
                    <a:pt x="11" y="68"/>
                  </a:lnTo>
                  <a:lnTo>
                    <a:pt x="9" y="73"/>
                  </a:lnTo>
                  <a:lnTo>
                    <a:pt x="7" y="78"/>
                  </a:lnTo>
                  <a:lnTo>
                    <a:pt x="6" y="82"/>
                  </a:lnTo>
                  <a:lnTo>
                    <a:pt x="4" y="87"/>
                  </a:lnTo>
                  <a:lnTo>
                    <a:pt x="2" y="91"/>
                  </a:lnTo>
                  <a:lnTo>
                    <a:pt x="0" y="9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31" name="Line 287"/>
            <p:cNvSpPr>
              <a:spLocks noChangeShapeType="1"/>
            </p:cNvSpPr>
            <p:nvPr/>
          </p:nvSpPr>
          <p:spPr bwMode="auto">
            <a:xfrm>
              <a:off x="3743" y="2461"/>
              <a:ext cx="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32" name="Line 288"/>
            <p:cNvSpPr>
              <a:spLocks noChangeShapeType="1"/>
            </p:cNvSpPr>
            <p:nvPr/>
          </p:nvSpPr>
          <p:spPr bwMode="auto">
            <a:xfrm>
              <a:off x="3817" y="2492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33" name="Freeform 289"/>
            <p:cNvSpPr>
              <a:spLocks/>
            </p:cNvSpPr>
            <p:nvPr/>
          </p:nvSpPr>
          <p:spPr bwMode="auto">
            <a:xfrm>
              <a:off x="3832" y="2492"/>
              <a:ext cx="8" cy="20"/>
            </a:xfrm>
            <a:custGeom>
              <a:avLst/>
              <a:gdLst>
                <a:gd name="T0" fmla="*/ 30 w 33"/>
                <a:gd name="T1" fmla="*/ 68 h 68"/>
                <a:gd name="T2" fmla="*/ 30 w 33"/>
                <a:gd name="T3" fmla="*/ 63 h 68"/>
                <a:gd name="T4" fmla="*/ 31 w 33"/>
                <a:gd name="T5" fmla="*/ 59 h 68"/>
                <a:gd name="T6" fmla="*/ 32 w 33"/>
                <a:gd name="T7" fmla="*/ 56 h 68"/>
                <a:gd name="T8" fmla="*/ 32 w 33"/>
                <a:gd name="T9" fmla="*/ 52 h 68"/>
                <a:gd name="T10" fmla="*/ 33 w 33"/>
                <a:gd name="T11" fmla="*/ 49 h 68"/>
                <a:gd name="T12" fmla="*/ 33 w 33"/>
                <a:gd name="T13" fmla="*/ 44 h 68"/>
                <a:gd name="T14" fmla="*/ 33 w 33"/>
                <a:gd name="T15" fmla="*/ 41 h 68"/>
                <a:gd name="T16" fmla="*/ 33 w 33"/>
                <a:gd name="T17" fmla="*/ 37 h 68"/>
                <a:gd name="T18" fmla="*/ 32 w 33"/>
                <a:gd name="T19" fmla="*/ 34 h 68"/>
                <a:gd name="T20" fmla="*/ 32 w 33"/>
                <a:gd name="T21" fmla="*/ 31 h 68"/>
                <a:gd name="T22" fmla="*/ 31 w 33"/>
                <a:gd name="T23" fmla="*/ 28 h 68"/>
                <a:gd name="T24" fmla="*/ 30 w 33"/>
                <a:gd name="T25" fmla="*/ 24 h 68"/>
                <a:gd name="T26" fmla="*/ 29 w 33"/>
                <a:gd name="T27" fmla="*/ 21 h 68"/>
                <a:gd name="T28" fmla="*/ 28 w 33"/>
                <a:gd name="T29" fmla="*/ 18 h 68"/>
                <a:gd name="T30" fmla="*/ 27 w 33"/>
                <a:gd name="T31" fmla="*/ 16 h 68"/>
                <a:gd name="T32" fmla="*/ 25 w 33"/>
                <a:gd name="T33" fmla="*/ 14 h 68"/>
                <a:gd name="T34" fmla="*/ 24 w 33"/>
                <a:gd name="T35" fmla="*/ 11 h 68"/>
                <a:gd name="T36" fmla="*/ 21 w 33"/>
                <a:gd name="T37" fmla="*/ 10 h 68"/>
                <a:gd name="T38" fmla="*/ 19 w 33"/>
                <a:gd name="T39" fmla="*/ 8 h 68"/>
                <a:gd name="T40" fmla="*/ 17 w 33"/>
                <a:gd name="T41" fmla="*/ 5 h 68"/>
                <a:gd name="T42" fmla="*/ 15 w 33"/>
                <a:gd name="T43" fmla="*/ 4 h 68"/>
                <a:gd name="T44" fmla="*/ 13 w 33"/>
                <a:gd name="T45" fmla="*/ 3 h 68"/>
                <a:gd name="T46" fmla="*/ 11 w 33"/>
                <a:gd name="T47" fmla="*/ 2 h 68"/>
                <a:gd name="T48" fmla="*/ 9 w 33"/>
                <a:gd name="T49" fmla="*/ 1 h 68"/>
                <a:gd name="T50" fmla="*/ 6 w 33"/>
                <a:gd name="T51" fmla="*/ 0 h 68"/>
                <a:gd name="T52" fmla="*/ 4 w 33"/>
                <a:gd name="T53" fmla="*/ 0 h 68"/>
                <a:gd name="T54" fmla="*/ 0 w 33"/>
                <a:gd name="T5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3" h="68">
                  <a:moveTo>
                    <a:pt x="30" y="68"/>
                  </a:moveTo>
                  <a:lnTo>
                    <a:pt x="30" y="63"/>
                  </a:lnTo>
                  <a:lnTo>
                    <a:pt x="31" y="59"/>
                  </a:lnTo>
                  <a:lnTo>
                    <a:pt x="32" y="56"/>
                  </a:lnTo>
                  <a:lnTo>
                    <a:pt x="32" y="52"/>
                  </a:lnTo>
                  <a:lnTo>
                    <a:pt x="33" y="49"/>
                  </a:lnTo>
                  <a:lnTo>
                    <a:pt x="33" y="44"/>
                  </a:lnTo>
                  <a:lnTo>
                    <a:pt x="33" y="41"/>
                  </a:lnTo>
                  <a:lnTo>
                    <a:pt x="33" y="37"/>
                  </a:lnTo>
                  <a:lnTo>
                    <a:pt x="32" y="34"/>
                  </a:lnTo>
                  <a:lnTo>
                    <a:pt x="32" y="31"/>
                  </a:lnTo>
                  <a:lnTo>
                    <a:pt x="31" y="28"/>
                  </a:lnTo>
                  <a:lnTo>
                    <a:pt x="30" y="24"/>
                  </a:lnTo>
                  <a:lnTo>
                    <a:pt x="29" y="21"/>
                  </a:lnTo>
                  <a:lnTo>
                    <a:pt x="28" y="18"/>
                  </a:lnTo>
                  <a:lnTo>
                    <a:pt x="27" y="16"/>
                  </a:lnTo>
                  <a:lnTo>
                    <a:pt x="25" y="14"/>
                  </a:lnTo>
                  <a:lnTo>
                    <a:pt x="24" y="11"/>
                  </a:lnTo>
                  <a:lnTo>
                    <a:pt x="21" y="10"/>
                  </a:lnTo>
                  <a:lnTo>
                    <a:pt x="19" y="8"/>
                  </a:lnTo>
                  <a:lnTo>
                    <a:pt x="17" y="5"/>
                  </a:lnTo>
                  <a:lnTo>
                    <a:pt x="15" y="4"/>
                  </a:lnTo>
                  <a:lnTo>
                    <a:pt x="13" y="3"/>
                  </a:lnTo>
                  <a:lnTo>
                    <a:pt x="11" y="2"/>
                  </a:lnTo>
                  <a:lnTo>
                    <a:pt x="9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34" name="Freeform 290"/>
            <p:cNvSpPr>
              <a:spLocks/>
            </p:cNvSpPr>
            <p:nvPr/>
          </p:nvSpPr>
          <p:spPr bwMode="auto">
            <a:xfrm>
              <a:off x="3807" y="2512"/>
              <a:ext cx="33" cy="47"/>
            </a:xfrm>
            <a:custGeom>
              <a:avLst/>
              <a:gdLst>
                <a:gd name="T0" fmla="*/ 112 w 112"/>
                <a:gd name="T1" fmla="*/ 0 h 162"/>
                <a:gd name="T2" fmla="*/ 68 w 112"/>
                <a:gd name="T3" fmla="*/ 162 h 162"/>
                <a:gd name="T4" fmla="*/ 0 w 112"/>
                <a:gd name="T5" fmla="*/ 16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2" h="162">
                  <a:moveTo>
                    <a:pt x="112" y="0"/>
                  </a:moveTo>
                  <a:lnTo>
                    <a:pt x="68" y="162"/>
                  </a:lnTo>
                  <a:lnTo>
                    <a:pt x="0" y="16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35" name="Freeform 291"/>
            <p:cNvSpPr>
              <a:spLocks/>
            </p:cNvSpPr>
            <p:nvPr/>
          </p:nvSpPr>
          <p:spPr bwMode="auto">
            <a:xfrm>
              <a:off x="3799" y="2524"/>
              <a:ext cx="18" cy="35"/>
            </a:xfrm>
            <a:custGeom>
              <a:avLst/>
              <a:gdLst>
                <a:gd name="T0" fmla="*/ 59 w 59"/>
                <a:gd name="T1" fmla="*/ 0 h 115"/>
                <a:gd name="T2" fmla="*/ 56 w 59"/>
                <a:gd name="T3" fmla="*/ 1 h 115"/>
                <a:gd name="T4" fmla="*/ 54 w 59"/>
                <a:gd name="T5" fmla="*/ 1 h 115"/>
                <a:gd name="T6" fmla="*/ 51 w 59"/>
                <a:gd name="T7" fmla="*/ 1 h 115"/>
                <a:gd name="T8" fmla="*/ 48 w 59"/>
                <a:gd name="T9" fmla="*/ 2 h 115"/>
                <a:gd name="T10" fmla="*/ 45 w 59"/>
                <a:gd name="T11" fmla="*/ 3 h 115"/>
                <a:gd name="T12" fmla="*/ 42 w 59"/>
                <a:gd name="T13" fmla="*/ 4 h 115"/>
                <a:gd name="T14" fmla="*/ 40 w 59"/>
                <a:gd name="T15" fmla="*/ 6 h 115"/>
                <a:gd name="T16" fmla="*/ 37 w 59"/>
                <a:gd name="T17" fmla="*/ 7 h 115"/>
                <a:gd name="T18" fmla="*/ 35 w 59"/>
                <a:gd name="T19" fmla="*/ 9 h 115"/>
                <a:gd name="T20" fmla="*/ 32 w 59"/>
                <a:gd name="T21" fmla="*/ 11 h 115"/>
                <a:gd name="T22" fmla="*/ 30 w 59"/>
                <a:gd name="T23" fmla="*/ 13 h 115"/>
                <a:gd name="T24" fmla="*/ 26 w 59"/>
                <a:gd name="T25" fmla="*/ 16 h 115"/>
                <a:gd name="T26" fmla="*/ 24 w 59"/>
                <a:gd name="T27" fmla="*/ 19 h 115"/>
                <a:gd name="T28" fmla="*/ 22 w 59"/>
                <a:gd name="T29" fmla="*/ 21 h 115"/>
                <a:gd name="T30" fmla="*/ 19 w 59"/>
                <a:gd name="T31" fmla="*/ 24 h 115"/>
                <a:gd name="T32" fmla="*/ 17 w 59"/>
                <a:gd name="T33" fmla="*/ 27 h 115"/>
                <a:gd name="T34" fmla="*/ 15 w 59"/>
                <a:gd name="T35" fmla="*/ 30 h 115"/>
                <a:gd name="T36" fmla="*/ 13 w 59"/>
                <a:gd name="T37" fmla="*/ 33 h 115"/>
                <a:gd name="T38" fmla="*/ 12 w 59"/>
                <a:gd name="T39" fmla="*/ 37 h 115"/>
                <a:gd name="T40" fmla="*/ 10 w 59"/>
                <a:gd name="T41" fmla="*/ 40 h 115"/>
                <a:gd name="T42" fmla="*/ 7 w 59"/>
                <a:gd name="T43" fmla="*/ 44 h 115"/>
                <a:gd name="T44" fmla="*/ 6 w 59"/>
                <a:gd name="T45" fmla="*/ 47 h 115"/>
                <a:gd name="T46" fmla="*/ 5 w 59"/>
                <a:gd name="T47" fmla="*/ 50 h 115"/>
                <a:gd name="T48" fmla="*/ 4 w 59"/>
                <a:gd name="T49" fmla="*/ 54 h 115"/>
                <a:gd name="T50" fmla="*/ 3 w 59"/>
                <a:gd name="T51" fmla="*/ 58 h 115"/>
                <a:gd name="T52" fmla="*/ 2 w 59"/>
                <a:gd name="T53" fmla="*/ 62 h 115"/>
                <a:gd name="T54" fmla="*/ 1 w 59"/>
                <a:gd name="T55" fmla="*/ 65 h 115"/>
                <a:gd name="T56" fmla="*/ 0 w 59"/>
                <a:gd name="T57" fmla="*/ 68 h 115"/>
                <a:gd name="T58" fmla="*/ 0 w 59"/>
                <a:gd name="T59" fmla="*/ 72 h 115"/>
                <a:gd name="T60" fmla="*/ 0 w 59"/>
                <a:gd name="T61" fmla="*/ 75 h 115"/>
                <a:gd name="T62" fmla="*/ 0 w 59"/>
                <a:gd name="T63" fmla="*/ 79 h 115"/>
                <a:gd name="T64" fmla="*/ 0 w 59"/>
                <a:gd name="T65" fmla="*/ 83 h 115"/>
                <a:gd name="T66" fmla="*/ 0 w 59"/>
                <a:gd name="T67" fmla="*/ 86 h 115"/>
                <a:gd name="T68" fmla="*/ 1 w 59"/>
                <a:gd name="T69" fmla="*/ 89 h 115"/>
                <a:gd name="T70" fmla="*/ 1 w 59"/>
                <a:gd name="T71" fmla="*/ 91 h 115"/>
                <a:gd name="T72" fmla="*/ 2 w 59"/>
                <a:gd name="T73" fmla="*/ 94 h 115"/>
                <a:gd name="T74" fmla="*/ 3 w 59"/>
                <a:gd name="T75" fmla="*/ 98 h 115"/>
                <a:gd name="T76" fmla="*/ 4 w 59"/>
                <a:gd name="T77" fmla="*/ 100 h 115"/>
                <a:gd name="T78" fmla="*/ 5 w 59"/>
                <a:gd name="T79" fmla="*/ 102 h 115"/>
                <a:gd name="T80" fmla="*/ 6 w 59"/>
                <a:gd name="T81" fmla="*/ 105 h 115"/>
                <a:gd name="T82" fmla="*/ 9 w 59"/>
                <a:gd name="T83" fmla="*/ 106 h 115"/>
                <a:gd name="T84" fmla="*/ 11 w 59"/>
                <a:gd name="T85" fmla="*/ 108 h 115"/>
                <a:gd name="T86" fmla="*/ 12 w 59"/>
                <a:gd name="T87" fmla="*/ 110 h 115"/>
                <a:gd name="T88" fmla="*/ 14 w 59"/>
                <a:gd name="T89" fmla="*/ 111 h 115"/>
                <a:gd name="T90" fmla="*/ 16 w 59"/>
                <a:gd name="T91" fmla="*/ 112 h 115"/>
                <a:gd name="T92" fmla="*/ 18 w 59"/>
                <a:gd name="T93" fmla="*/ 113 h 115"/>
                <a:gd name="T94" fmla="*/ 20 w 59"/>
                <a:gd name="T95" fmla="*/ 114 h 115"/>
                <a:gd name="T96" fmla="*/ 23 w 59"/>
                <a:gd name="T97" fmla="*/ 115 h 115"/>
                <a:gd name="T98" fmla="*/ 25 w 59"/>
                <a:gd name="T99" fmla="*/ 115 h 115"/>
                <a:gd name="T100" fmla="*/ 27 w 59"/>
                <a:gd name="T101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9" h="115">
                  <a:moveTo>
                    <a:pt x="59" y="0"/>
                  </a:moveTo>
                  <a:lnTo>
                    <a:pt x="56" y="1"/>
                  </a:lnTo>
                  <a:lnTo>
                    <a:pt x="54" y="1"/>
                  </a:lnTo>
                  <a:lnTo>
                    <a:pt x="51" y="1"/>
                  </a:lnTo>
                  <a:lnTo>
                    <a:pt x="48" y="2"/>
                  </a:lnTo>
                  <a:lnTo>
                    <a:pt x="45" y="3"/>
                  </a:lnTo>
                  <a:lnTo>
                    <a:pt x="42" y="4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5" y="9"/>
                  </a:lnTo>
                  <a:lnTo>
                    <a:pt x="32" y="11"/>
                  </a:lnTo>
                  <a:lnTo>
                    <a:pt x="30" y="13"/>
                  </a:lnTo>
                  <a:lnTo>
                    <a:pt x="26" y="16"/>
                  </a:lnTo>
                  <a:lnTo>
                    <a:pt x="24" y="19"/>
                  </a:lnTo>
                  <a:lnTo>
                    <a:pt x="22" y="21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5" y="30"/>
                  </a:lnTo>
                  <a:lnTo>
                    <a:pt x="13" y="33"/>
                  </a:lnTo>
                  <a:lnTo>
                    <a:pt x="12" y="37"/>
                  </a:lnTo>
                  <a:lnTo>
                    <a:pt x="10" y="40"/>
                  </a:lnTo>
                  <a:lnTo>
                    <a:pt x="7" y="44"/>
                  </a:lnTo>
                  <a:lnTo>
                    <a:pt x="6" y="47"/>
                  </a:lnTo>
                  <a:lnTo>
                    <a:pt x="5" y="50"/>
                  </a:lnTo>
                  <a:lnTo>
                    <a:pt x="4" y="54"/>
                  </a:lnTo>
                  <a:lnTo>
                    <a:pt x="3" y="58"/>
                  </a:lnTo>
                  <a:lnTo>
                    <a:pt x="2" y="62"/>
                  </a:lnTo>
                  <a:lnTo>
                    <a:pt x="1" y="65"/>
                  </a:lnTo>
                  <a:lnTo>
                    <a:pt x="0" y="68"/>
                  </a:lnTo>
                  <a:lnTo>
                    <a:pt x="0" y="72"/>
                  </a:lnTo>
                  <a:lnTo>
                    <a:pt x="0" y="75"/>
                  </a:lnTo>
                  <a:lnTo>
                    <a:pt x="0" y="79"/>
                  </a:lnTo>
                  <a:lnTo>
                    <a:pt x="0" y="83"/>
                  </a:lnTo>
                  <a:lnTo>
                    <a:pt x="0" y="86"/>
                  </a:lnTo>
                  <a:lnTo>
                    <a:pt x="1" y="89"/>
                  </a:lnTo>
                  <a:lnTo>
                    <a:pt x="1" y="91"/>
                  </a:lnTo>
                  <a:lnTo>
                    <a:pt x="2" y="94"/>
                  </a:lnTo>
                  <a:lnTo>
                    <a:pt x="3" y="98"/>
                  </a:lnTo>
                  <a:lnTo>
                    <a:pt x="4" y="100"/>
                  </a:lnTo>
                  <a:lnTo>
                    <a:pt x="5" y="102"/>
                  </a:lnTo>
                  <a:lnTo>
                    <a:pt x="6" y="105"/>
                  </a:lnTo>
                  <a:lnTo>
                    <a:pt x="9" y="106"/>
                  </a:lnTo>
                  <a:lnTo>
                    <a:pt x="11" y="108"/>
                  </a:lnTo>
                  <a:lnTo>
                    <a:pt x="12" y="110"/>
                  </a:lnTo>
                  <a:lnTo>
                    <a:pt x="14" y="111"/>
                  </a:lnTo>
                  <a:lnTo>
                    <a:pt x="16" y="112"/>
                  </a:lnTo>
                  <a:lnTo>
                    <a:pt x="18" y="113"/>
                  </a:lnTo>
                  <a:lnTo>
                    <a:pt x="20" y="114"/>
                  </a:lnTo>
                  <a:lnTo>
                    <a:pt x="23" y="115"/>
                  </a:lnTo>
                  <a:lnTo>
                    <a:pt x="25" y="115"/>
                  </a:lnTo>
                  <a:lnTo>
                    <a:pt x="27" y="11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36" name="Line 292"/>
            <p:cNvSpPr>
              <a:spLocks noChangeShapeType="1"/>
            </p:cNvSpPr>
            <p:nvPr/>
          </p:nvSpPr>
          <p:spPr bwMode="auto">
            <a:xfrm>
              <a:off x="3817" y="2524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37" name="Freeform 293"/>
            <p:cNvSpPr>
              <a:spLocks/>
            </p:cNvSpPr>
            <p:nvPr/>
          </p:nvSpPr>
          <p:spPr bwMode="auto">
            <a:xfrm>
              <a:off x="4104" y="2411"/>
              <a:ext cx="63" cy="147"/>
            </a:xfrm>
            <a:custGeom>
              <a:avLst/>
              <a:gdLst>
                <a:gd name="T0" fmla="*/ 0 w 219"/>
                <a:gd name="T1" fmla="*/ 493 h 493"/>
                <a:gd name="T2" fmla="*/ 133 w 219"/>
                <a:gd name="T3" fmla="*/ 0 h 493"/>
                <a:gd name="T4" fmla="*/ 219 w 219"/>
                <a:gd name="T5" fmla="*/ 0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9" h="493">
                  <a:moveTo>
                    <a:pt x="0" y="493"/>
                  </a:moveTo>
                  <a:lnTo>
                    <a:pt x="133" y="0"/>
                  </a:lnTo>
                  <a:lnTo>
                    <a:pt x="21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38" name="Freeform 294"/>
            <p:cNvSpPr>
              <a:spLocks/>
            </p:cNvSpPr>
            <p:nvPr/>
          </p:nvSpPr>
          <p:spPr bwMode="auto">
            <a:xfrm>
              <a:off x="4167" y="2411"/>
              <a:ext cx="16" cy="30"/>
            </a:xfrm>
            <a:custGeom>
              <a:avLst/>
              <a:gdLst>
                <a:gd name="T0" fmla="*/ 41 w 46"/>
                <a:gd name="T1" fmla="*/ 96 h 96"/>
                <a:gd name="T2" fmla="*/ 42 w 46"/>
                <a:gd name="T3" fmla="*/ 92 h 96"/>
                <a:gd name="T4" fmla="*/ 43 w 46"/>
                <a:gd name="T5" fmla="*/ 87 h 96"/>
                <a:gd name="T6" fmla="*/ 44 w 46"/>
                <a:gd name="T7" fmla="*/ 83 h 96"/>
                <a:gd name="T8" fmla="*/ 45 w 46"/>
                <a:gd name="T9" fmla="*/ 79 h 96"/>
                <a:gd name="T10" fmla="*/ 45 w 46"/>
                <a:gd name="T11" fmla="*/ 75 h 96"/>
                <a:gd name="T12" fmla="*/ 46 w 46"/>
                <a:gd name="T13" fmla="*/ 70 h 96"/>
                <a:gd name="T14" fmla="*/ 46 w 46"/>
                <a:gd name="T15" fmla="*/ 66 h 96"/>
                <a:gd name="T16" fmla="*/ 46 w 46"/>
                <a:gd name="T17" fmla="*/ 63 h 96"/>
                <a:gd name="T18" fmla="*/ 46 w 46"/>
                <a:gd name="T19" fmla="*/ 59 h 96"/>
                <a:gd name="T20" fmla="*/ 46 w 46"/>
                <a:gd name="T21" fmla="*/ 55 h 96"/>
                <a:gd name="T22" fmla="*/ 46 w 46"/>
                <a:gd name="T23" fmla="*/ 52 h 96"/>
                <a:gd name="T24" fmla="*/ 45 w 46"/>
                <a:gd name="T25" fmla="*/ 47 h 96"/>
                <a:gd name="T26" fmla="*/ 45 w 46"/>
                <a:gd name="T27" fmla="*/ 44 h 96"/>
                <a:gd name="T28" fmla="*/ 44 w 46"/>
                <a:gd name="T29" fmla="*/ 41 h 96"/>
                <a:gd name="T30" fmla="*/ 43 w 46"/>
                <a:gd name="T31" fmla="*/ 37 h 96"/>
                <a:gd name="T32" fmla="*/ 42 w 46"/>
                <a:gd name="T33" fmla="*/ 34 h 96"/>
                <a:gd name="T34" fmla="*/ 41 w 46"/>
                <a:gd name="T35" fmla="*/ 31 h 96"/>
                <a:gd name="T36" fmla="*/ 40 w 46"/>
                <a:gd name="T37" fmla="*/ 27 h 96"/>
                <a:gd name="T38" fmla="*/ 39 w 46"/>
                <a:gd name="T39" fmla="*/ 25 h 96"/>
                <a:gd name="T40" fmla="*/ 37 w 46"/>
                <a:gd name="T41" fmla="*/ 22 h 96"/>
                <a:gd name="T42" fmla="*/ 36 w 46"/>
                <a:gd name="T43" fmla="*/ 20 h 96"/>
                <a:gd name="T44" fmla="*/ 34 w 46"/>
                <a:gd name="T45" fmla="*/ 17 h 96"/>
                <a:gd name="T46" fmla="*/ 33 w 46"/>
                <a:gd name="T47" fmla="*/ 15 h 96"/>
                <a:gd name="T48" fmla="*/ 31 w 46"/>
                <a:gd name="T49" fmla="*/ 13 h 96"/>
                <a:gd name="T50" fmla="*/ 29 w 46"/>
                <a:gd name="T51" fmla="*/ 11 h 96"/>
                <a:gd name="T52" fmla="*/ 26 w 46"/>
                <a:gd name="T53" fmla="*/ 8 h 96"/>
                <a:gd name="T54" fmla="*/ 24 w 46"/>
                <a:gd name="T55" fmla="*/ 7 h 96"/>
                <a:gd name="T56" fmla="*/ 21 w 46"/>
                <a:gd name="T57" fmla="*/ 5 h 96"/>
                <a:gd name="T58" fmla="*/ 19 w 46"/>
                <a:gd name="T59" fmla="*/ 4 h 96"/>
                <a:gd name="T60" fmla="*/ 17 w 46"/>
                <a:gd name="T61" fmla="*/ 3 h 96"/>
                <a:gd name="T62" fmla="*/ 14 w 46"/>
                <a:gd name="T63" fmla="*/ 2 h 96"/>
                <a:gd name="T64" fmla="*/ 12 w 46"/>
                <a:gd name="T65" fmla="*/ 1 h 96"/>
                <a:gd name="T66" fmla="*/ 9 w 46"/>
                <a:gd name="T67" fmla="*/ 0 h 96"/>
                <a:gd name="T68" fmla="*/ 6 w 46"/>
                <a:gd name="T69" fmla="*/ 0 h 96"/>
                <a:gd name="T70" fmla="*/ 3 w 46"/>
                <a:gd name="T71" fmla="*/ 0 h 96"/>
                <a:gd name="T72" fmla="*/ 0 w 46"/>
                <a:gd name="T7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6" h="96">
                  <a:moveTo>
                    <a:pt x="41" y="96"/>
                  </a:moveTo>
                  <a:lnTo>
                    <a:pt x="42" y="92"/>
                  </a:lnTo>
                  <a:lnTo>
                    <a:pt x="43" y="87"/>
                  </a:lnTo>
                  <a:lnTo>
                    <a:pt x="44" y="83"/>
                  </a:lnTo>
                  <a:lnTo>
                    <a:pt x="45" y="79"/>
                  </a:lnTo>
                  <a:lnTo>
                    <a:pt x="45" y="75"/>
                  </a:lnTo>
                  <a:lnTo>
                    <a:pt x="46" y="70"/>
                  </a:lnTo>
                  <a:lnTo>
                    <a:pt x="46" y="66"/>
                  </a:lnTo>
                  <a:lnTo>
                    <a:pt x="46" y="63"/>
                  </a:lnTo>
                  <a:lnTo>
                    <a:pt x="46" y="59"/>
                  </a:lnTo>
                  <a:lnTo>
                    <a:pt x="46" y="55"/>
                  </a:lnTo>
                  <a:lnTo>
                    <a:pt x="46" y="52"/>
                  </a:lnTo>
                  <a:lnTo>
                    <a:pt x="45" y="47"/>
                  </a:lnTo>
                  <a:lnTo>
                    <a:pt x="45" y="44"/>
                  </a:lnTo>
                  <a:lnTo>
                    <a:pt x="44" y="41"/>
                  </a:lnTo>
                  <a:lnTo>
                    <a:pt x="43" y="37"/>
                  </a:lnTo>
                  <a:lnTo>
                    <a:pt x="42" y="34"/>
                  </a:lnTo>
                  <a:lnTo>
                    <a:pt x="41" y="31"/>
                  </a:lnTo>
                  <a:lnTo>
                    <a:pt x="40" y="27"/>
                  </a:lnTo>
                  <a:lnTo>
                    <a:pt x="39" y="25"/>
                  </a:lnTo>
                  <a:lnTo>
                    <a:pt x="37" y="22"/>
                  </a:lnTo>
                  <a:lnTo>
                    <a:pt x="36" y="20"/>
                  </a:lnTo>
                  <a:lnTo>
                    <a:pt x="34" y="17"/>
                  </a:lnTo>
                  <a:lnTo>
                    <a:pt x="33" y="15"/>
                  </a:lnTo>
                  <a:lnTo>
                    <a:pt x="31" y="13"/>
                  </a:lnTo>
                  <a:lnTo>
                    <a:pt x="29" y="11"/>
                  </a:lnTo>
                  <a:lnTo>
                    <a:pt x="26" y="8"/>
                  </a:lnTo>
                  <a:lnTo>
                    <a:pt x="24" y="7"/>
                  </a:lnTo>
                  <a:lnTo>
                    <a:pt x="21" y="5"/>
                  </a:lnTo>
                  <a:lnTo>
                    <a:pt x="19" y="4"/>
                  </a:lnTo>
                  <a:lnTo>
                    <a:pt x="17" y="3"/>
                  </a:lnTo>
                  <a:lnTo>
                    <a:pt x="14" y="2"/>
                  </a:lnTo>
                  <a:lnTo>
                    <a:pt x="12" y="1"/>
                  </a:lnTo>
                  <a:lnTo>
                    <a:pt x="9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39" name="Line 295"/>
            <p:cNvSpPr>
              <a:spLocks noChangeShapeType="1"/>
            </p:cNvSpPr>
            <p:nvPr/>
          </p:nvSpPr>
          <p:spPr bwMode="auto">
            <a:xfrm flipH="1">
              <a:off x="4170" y="2441"/>
              <a:ext cx="10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40" name="Freeform 296"/>
            <p:cNvSpPr>
              <a:spLocks/>
            </p:cNvSpPr>
            <p:nvPr/>
          </p:nvSpPr>
          <p:spPr bwMode="auto">
            <a:xfrm>
              <a:off x="4143" y="2480"/>
              <a:ext cx="27" cy="28"/>
            </a:xfrm>
            <a:custGeom>
              <a:avLst/>
              <a:gdLst>
                <a:gd name="T0" fmla="*/ 0 w 93"/>
                <a:gd name="T1" fmla="*/ 97 h 97"/>
                <a:gd name="T2" fmla="*/ 3 w 93"/>
                <a:gd name="T3" fmla="*/ 96 h 97"/>
                <a:gd name="T4" fmla="*/ 6 w 93"/>
                <a:gd name="T5" fmla="*/ 96 h 97"/>
                <a:gd name="T6" fmla="*/ 9 w 93"/>
                <a:gd name="T7" fmla="*/ 96 h 97"/>
                <a:gd name="T8" fmla="*/ 12 w 93"/>
                <a:gd name="T9" fmla="*/ 95 h 97"/>
                <a:gd name="T10" fmla="*/ 16 w 93"/>
                <a:gd name="T11" fmla="*/ 94 h 97"/>
                <a:gd name="T12" fmla="*/ 19 w 93"/>
                <a:gd name="T13" fmla="*/ 93 h 97"/>
                <a:gd name="T14" fmla="*/ 22 w 93"/>
                <a:gd name="T15" fmla="*/ 92 h 97"/>
                <a:gd name="T16" fmla="*/ 25 w 93"/>
                <a:gd name="T17" fmla="*/ 91 h 97"/>
                <a:gd name="T18" fmla="*/ 28 w 93"/>
                <a:gd name="T19" fmla="*/ 90 h 97"/>
                <a:gd name="T20" fmla="*/ 31 w 93"/>
                <a:gd name="T21" fmla="*/ 88 h 97"/>
                <a:gd name="T22" fmla="*/ 35 w 93"/>
                <a:gd name="T23" fmla="*/ 85 h 97"/>
                <a:gd name="T24" fmla="*/ 37 w 93"/>
                <a:gd name="T25" fmla="*/ 83 h 97"/>
                <a:gd name="T26" fmla="*/ 40 w 93"/>
                <a:gd name="T27" fmla="*/ 81 h 97"/>
                <a:gd name="T28" fmla="*/ 43 w 93"/>
                <a:gd name="T29" fmla="*/ 79 h 97"/>
                <a:gd name="T30" fmla="*/ 46 w 93"/>
                <a:gd name="T31" fmla="*/ 77 h 97"/>
                <a:gd name="T32" fmla="*/ 49 w 93"/>
                <a:gd name="T33" fmla="*/ 74 h 97"/>
                <a:gd name="T34" fmla="*/ 52 w 93"/>
                <a:gd name="T35" fmla="*/ 72 h 97"/>
                <a:gd name="T36" fmla="*/ 56 w 93"/>
                <a:gd name="T37" fmla="*/ 69 h 97"/>
                <a:gd name="T38" fmla="*/ 58 w 93"/>
                <a:gd name="T39" fmla="*/ 66 h 97"/>
                <a:gd name="T40" fmla="*/ 61 w 93"/>
                <a:gd name="T41" fmla="*/ 62 h 97"/>
                <a:gd name="T42" fmla="*/ 63 w 93"/>
                <a:gd name="T43" fmla="*/ 59 h 97"/>
                <a:gd name="T44" fmla="*/ 66 w 93"/>
                <a:gd name="T45" fmla="*/ 56 h 97"/>
                <a:gd name="T46" fmla="*/ 68 w 93"/>
                <a:gd name="T47" fmla="*/ 52 h 97"/>
                <a:gd name="T48" fmla="*/ 71 w 93"/>
                <a:gd name="T49" fmla="*/ 49 h 97"/>
                <a:gd name="T50" fmla="*/ 73 w 93"/>
                <a:gd name="T51" fmla="*/ 44 h 97"/>
                <a:gd name="T52" fmla="*/ 76 w 93"/>
                <a:gd name="T53" fmla="*/ 41 h 97"/>
                <a:gd name="T54" fmla="*/ 78 w 93"/>
                <a:gd name="T55" fmla="*/ 37 h 97"/>
                <a:gd name="T56" fmla="*/ 80 w 93"/>
                <a:gd name="T57" fmla="*/ 33 h 97"/>
                <a:gd name="T58" fmla="*/ 82 w 93"/>
                <a:gd name="T59" fmla="*/ 30 h 97"/>
                <a:gd name="T60" fmla="*/ 84 w 93"/>
                <a:gd name="T61" fmla="*/ 26 h 97"/>
                <a:gd name="T62" fmla="*/ 86 w 93"/>
                <a:gd name="T63" fmla="*/ 21 h 97"/>
                <a:gd name="T64" fmla="*/ 87 w 93"/>
                <a:gd name="T65" fmla="*/ 17 h 97"/>
                <a:gd name="T66" fmla="*/ 89 w 93"/>
                <a:gd name="T67" fmla="*/ 13 h 97"/>
                <a:gd name="T68" fmla="*/ 90 w 93"/>
                <a:gd name="T69" fmla="*/ 9 h 97"/>
                <a:gd name="T70" fmla="*/ 91 w 93"/>
                <a:gd name="T71" fmla="*/ 5 h 97"/>
                <a:gd name="T72" fmla="*/ 93 w 93"/>
                <a:gd name="T73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3" h="97">
                  <a:moveTo>
                    <a:pt x="0" y="97"/>
                  </a:moveTo>
                  <a:lnTo>
                    <a:pt x="3" y="96"/>
                  </a:lnTo>
                  <a:lnTo>
                    <a:pt x="6" y="96"/>
                  </a:lnTo>
                  <a:lnTo>
                    <a:pt x="9" y="96"/>
                  </a:lnTo>
                  <a:lnTo>
                    <a:pt x="12" y="95"/>
                  </a:lnTo>
                  <a:lnTo>
                    <a:pt x="16" y="94"/>
                  </a:lnTo>
                  <a:lnTo>
                    <a:pt x="19" y="93"/>
                  </a:lnTo>
                  <a:lnTo>
                    <a:pt x="22" y="92"/>
                  </a:lnTo>
                  <a:lnTo>
                    <a:pt x="25" y="91"/>
                  </a:lnTo>
                  <a:lnTo>
                    <a:pt x="28" y="90"/>
                  </a:lnTo>
                  <a:lnTo>
                    <a:pt x="31" y="88"/>
                  </a:lnTo>
                  <a:lnTo>
                    <a:pt x="35" y="85"/>
                  </a:lnTo>
                  <a:lnTo>
                    <a:pt x="37" y="83"/>
                  </a:lnTo>
                  <a:lnTo>
                    <a:pt x="40" y="81"/>
                  </a:lnTo>
                  <a:lnTo>
                    <a:pt x="43" y="79"/>
                  </a:lnTo>
                  <a:lnTo>
                    <a:pt x="46" y="77"/>
                  </a:lnTo>
                  <a:lnTo>
                    <a:pt x="49" y="74"/>
                  </a:lnTo>
                  <a:lnTo>
                    <a:pt x="52" y="72"/>
                  </a:lnTo>
                  <a:lnTo>
                    <a:pt x="56" y="69"/>
                  </a:lnTo>
                  <a:lnTo>
                    <a:pt x="58" y="66"/>
                  </a:lnTo>
                  <a:lnTo>
                    <a:pt x="61" y="62"/>
                  </a:lnTo>
                  <a:lnTo>
                    <a:pt x="63" y="59"/>
                  </a:lnTo>
                  <a:lnTo>
                    <a:pt x="66" y="56"/>
                  </a:lnTo>
                  <a:lnTo>
                    <a:pt x="68" y="52"/>
                  </a:lnTo>
                  <a:lnTo>
                    <a:pt x="71" y="49"/>
                  </a:lnTo>
                  <a:lnTo>
                    <a:pt x="73" y="44"/>
                  </a:lnTo>
                  <a:lnTo>
                    <a:pt x="76" y="41"/>
                  </a:lnTo>
                  <a:lnTo>
                    <a:pt x="78" y="37"/>
                  </a:lnTo>
                  <a:lnTo>
                    <a:pt x="80" y="33"/>
                  </a:lnTo>
                  <a:lnTo>
                    <a:pt x="82" y="30"/>
                  </a:lnTo>
                  <a:lnTo>
                    <a:pt x="84" y="26"/>
                  </a:lnTo>
                  <a:lnTo>
                    <a:pt x="86" y="21"/>
                  </a:lnTo>
                  <a:lnTo>
                    <a:pt x="87" y="17"/>
                  </a:lnTo>
                  <a:lnTo>
                    <a:pt x="89" y="13"/>
                  </a:lnTo>
                  <a:lnTo>
                    <a:pt x="90" y="9"/>
                  </a:lnTo>
                  <a:lnTo>
                    <a:pt x="91" y="5"/>
                  </a:lnTo>
                  <a:lnTo>
                    <a:pt x="9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41" name="Line 297"/>
            <p:cNvSpPr>
              <a:spLocks noChangeShapeType="1"/>
            </p:cNvSpPr>
            <p:nvPr/>
          </p:nvSpPr>
          <p:spPr bwMode="auto">
            <a:xfrm flipH="1">
              <a:off x="4116" y="2508"/>
              <a:ext cx="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42" name="Freeform 298"/>
            <p:cNvSpPr>
              <a:spLocks/>
            </p:cNvSpPr>
            <p:nvPr/>
          </p:nvSpPr>
          <p:spPr bwMode="auto">
            <a:xfrm>
              <a:off x="4337" y="2411"/>
              <a:ext cx="63" cy="147"/>
            </a:xfrm>
            <a:custGeom>
              <a:avLst/>
              <a:gdLst>
                <a:gd name="T0" fmla="*/ 219 w 219"/>
                <a:gd name="T1" fmla="*/ 0 h 493"/>
                <a:gd name="T2" fmla="*/ 86 w 219"/>
                <a:gd name="T3" fmla="*/ 493 h 493"/>
                <a:gd name="T4" fmla="*/ 0 w 219"/>
                <a:gd name="T5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9" h="493">
                  <a:moveTo>
                    <a:pt x="219" y="0"/>
                  </a:moveTo>
                  <a:lnTo>
                    <a:pt x="86" y="493"/>
                  </a:lnTo>
                  <a:lnTo>
                    <a:pt x="0" y="49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43" name="Freeform 299"/>
            <p:cNvSpPr>
              <a:spLocks/>
            </p:cNvSpPr>
            <p:nvPr/>
          </p:nvSpPr>
          <p:spPr bwMode="auto">
            <a:xfrm>
              <a:off x="4324" y="2529"/>
              <a:ext cx="13" cy="29"/>
            </a:xfrm>
            <a:custGeom>
              <a:avLst/>
              <a:gdLst>
                <a:gd name="T0" fmla="*/ 5 w 46"/>
                <a:gd name="T1" fmla="*/ 0 h 96"/>
                <a:gd name="T2" fmla="*/ 3 w 46"/>
                <a:gd name="T3" fmla="*/ 6 h 96"/>
                <a:gd name="T4" fmla="*/ 2 w 46"/>
                <a:gd name="T5" fmla="*/ 10 h 96"/>
                <a:gd name="T6" fmla="*/ 2 w 46"/>
                <a:gd name="T7" fmla="*/ 15 h 96"/>
                <a:gd name="T8" fmla="*/ 1 w 46"/>
                <a:gd name="T9" fmla="*/ 19 h 96"/>
                <a:gd name="T10" fmla="*/ 0 w 46"/>
                <a:gd name="T11" fmla="*/ 25 h 96"/>
                <a:gd name="T12" fmla="*/ 0 w 46"/>
                <a:gd name="T13" fmla="*/ 29 h 96"/>
                <a:gd name="T14" fmla="*/ 0 w 46"/>
                <a:gd name="T15" fmla="*/ 34 h 96"/>
                <a:gd name="T16" fmla="*/ 0 w 46"/>
                <a:gd name="T17" fmla="*/ 38 h 96"/>
                <a:gd name="T18" fmla="*/ 0 w 46"/>
                <a:gd name="T19" fmla="*/ 42 h 96"/>
                <a:gd name="T20" fmla="*/ 1 w 46"/>
                <a:gd name="T21" fmla="*/ 47 h 96"/>
                <a:gd name="T22" fmla="*/ 1 w 46"/>
                <a:gd name="T23" fmla="*/ 51 h 96"/>
                <a:gd name="T24" fmla="*/ 2 w 46"/>
                <a:gd name="T25" fmla="*/ 55 h 96"/>
                <a:gd name="T26" fmla="*/ 3 w 46"/>
                <a:gd name="T27" fmla="*/ 59 h 96"/>
                <a:gd name="T28" fmla="*/ 4 w 46"/>
                <a:gd name="T29" fmla="*/ 62 h 96"/>
                <a:gd name="T30" fmla="*/ 5 w 46"/>
                <a:gd name="T31" fmla="*/ 67 h 96"/>
                <a:gd name="T32" fmla="*/ 7 w 46"/>
                <a:gd name="T33" fmla="*/ 70 h 96"/>
                <a:gd name="T34" fmla="*/ 8 w 46"/>
                <a:gd name="T35" fmla="*/ 73 h 96"/>
                <a:gd name="T36" fmla="*/ 10 w 46"/>
                <a:gd name="T37" fmla="*/ 76 h 96"/>
                <a:gd name="T38" fmla="*/ 12 w 46"/>
                <a:gd name="T39" fmla="*/ 79 h 96"/>
                <a:gd name="T40" fmla="*/ 14 w 46"/>
                <a:gd name="T41" fmla="*/ 81 h 96"/>
                <a:gd name="T42" fmla="*/ 17 w 46"/>
                <a:gd name="T43" fmla="*/ 84 h 96"/>
                <a:gd name="T44" fmla="*/ 19 w 46"/>
                <a:gd name="T45" fmla="*/ 87 h 96"/>
                <a:gd name="T46" fmla="*/ 22 w 46"/>
                <a:gd name="T47" fmla="*/ 89 h 96"/>
                <a:gd name="T48" fmla="*/ 24 w 46"/>
                <a:gd name="T49" fmla="*/ 90 h 96"/>
                <a:gd name="T50" fmla="*/ 27 w 46"/>
                <a:gd name="T51" fmla="*/ 92 h 96"/>
                <a:gd name="T52" fmla="*/ 30 w 46"/>
                <a:gd name="T53" fmla="*/ 93 h 96"/>
                <a:gd name="T54" fmla="*/ 33 w 46"/>
                <a:gd name="T55" fmla="*/ 94 h 96"/>
                <a:gd name="T56" fmla="*/ 37 w 46"/>
                <a:gd name="T57" fmla="*/ 95 h 96"/>
                <a:gd name="T58" fmla="*/ 40 w 46"/>
                <a:gd name="T59" fmla="*/ 96 h 96"/>
                <a:gd name="T60" fmla="*/ 43 w 46"/>
                <a:gd name="T61" fmla="*/ 96 h 96"/>
                <a:gd name="T62" fmla="*/ 46 w 46"/>
                <a:gd name="T63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6" h="96">
                  <a:moveTo>
                    <a:pt x="5" y="0"/>
                  </a:moveTo>
                  <a:lnTo>
                    <a:pt x="3" y="6"/>
                  </a:lnTo>
                  <a:lnTo>
                    <a:pt x="2" y="10"/>
                  </a:lnTo>
                  <a:lnTo>
                    <a:pt x="2" y="15"/>
                  </a:lnTo>
                  <a:lnTo>
                    <a:pt x="1" y="19"/>
                  </a:lnTo>
                  <a:lnTo>
                    <a:pt x="0" y="25"/>
                  </a:lnTo>
                  <a:lnTo>
                    <a:pt x="0" y="29"/>
                  </a:lnTo>
                  <a:lnTo>
                    <a:pt x="0" y="34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2" y="55"/>
                  </a:lnTo>
                  <a:lnTo>
                    <a:pt x="3" y="59"/>
                  </a:lnTo>
                  <a:lnTo>
                    <a:pt x="4" y="62"/>
                  </a:lnTo>
                  <a:lnTo>
                    <a:pt x="5" y="67"/>
                  </a:lnTo>
                  <a:lnTo>
                    <a:pt x="7" y="70"/>
                  </a:lnTo>
                  <a:lnTo>
                    <a:pt x="8" y="73"/>
                  </a:lnTo>
                  <a:lnTo>
                    <a:pt x="10" y="76"/>
                  </a:lnTo>
                  <a:lnTo>
                    <a:pt x="12" y="79"/>
                  </a:lnTo>
                  <a:lnTo>
                    <a:pt x="14" y="81"/>
                  </a:lnTo>
                  <a:lnTo>
                    <a:pt x="17" y="84"/>
                  </a:lnTo>
                  <a:lnTo>
                    <a:pt x="19" y="87"/>
                  </a:lnTo>
                  <a:lnTo>
                    <a:pt x="22" y="89"/>
                  </a:lnTo>
                  <a:lnTo>
                    <a:pt x="24" y="90"/>
                  </a:lnTo>
                  <a:lnTo>
                    <a:pt x="27" y="92"/>
                  </a:lnTo>
                  <a:lnTo>
                    <a:pt x="30" y="93"/>
                  </a:lnTo>
                  <a:lnTo>
                    <a:pt x="33" y="94"/>
                  </a:lnTo>
                  <a:lnTo>
                    <a:pt x="37" y="95"/>
                  </a:lnTo>
                  <a:lnTo>
                    <a:pt x="40" y="96"/>
                  </a:lnTo>
                  <a:lnTo>
                    <a:pt x="43" y="96"/>
                  </a:lnTo>
                  <a:lnTo>
                    <a:pt x="46" y="9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44" name="Line 300"/>
            <p:cNvSpPr>
              <a:spLocks noChangeShapeType="1"/>
            </p:cNvSpPr>
            <p:nvPr/>
          </p:nvSpPr>
          <p:spPr bwMode="auto">
            <a:xfrm flipV="1">
              <a:off x="4324" y="2490"/>
              <a:ext cx="11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45" name="Freeform 301"/>
            <p:cNvSpPr>
              <a:spLocks/>
            </p:cNvSpPr>
            <p:nvPr/>
          </p:nvSpPr>
          <p:spPr bwMode="auto">
            <a:xfrm>
              <a:off x="4335" y="2461"/>
              <a:ext cx="28" cy="29"/>
            </a:xfrm>
            <a:custGeom>
              <a:avLst/>
              <a:gdLst>
                <a:gd name="T0" fmla="*/ 93 w 93"/>
                <a:gd name="T1" fmla="*/ 0 h 97"/>
                <a:gd name="T2" fmla="*/ 89 w 93"/>
                <a:gd name="T3" fmla="*/ 0 h 97"/>
                <a:gd name="T4" fmla="*/ 86 w 93"/>
                <a:gd name="T5" fmla="*/ 1 h 97"/>
                <a:gd name="T6" fmla="*/ 83 w 93"/>
                <a:gd name="T7" fmla="*/ 1 h 97"/>
                <a:gd name="T8" fmla="*/ 79 w 93"/>
                <a:gd name="T9" fmla="*/ 2 h 97"/>
                <a:gd name="T10" fmla="*/ 75 w 93"/>
                <a:gd name="T11" fmla="*/ 3 h 97"/>
                <a:gd name="T12" fmla="*/ 71 w 93"/>
                <a:gd name="T13" fmla="*/ 4 h 97"/>
                <a:gd name="T14" fmla="*/ 68 w 93"/>
                <a:gd name="T15" fmla="*/ 6 h 97"/>
                <a:gd name="T16" fmla="*/ 65 w 93"/>
                <a:gd name="T17" fmla="*/ 8 h 97"/>
                <a:gd name="T18" fmla="*/ 61 w 93"/>
                <a:gd name="T19" fmla="*/ 11 h 97"/>
                <a:gd name="T20" fmla="*/ 58 w 93"/>
                <a:gd name="T21" fmla="*/ 13 h 97"/>
                <a:gd name="T22" fmla="*/ 53 w 93"/>
                <a:gd name="T23" fmla="*/ 15 h 97"/>
                <a:gd name="T24" fmla="*/ 50 w 93"/>
                <a:gd name="T25" fmla="*/ 18 h 97"/>
                <a:gd name="T26" fmla="*/ 47 w 93"/>
                <a:gd name="T27" fmla="*/ 20 h 97"/>
                <a:gd name="T28" fmla="*/ 43 w 93"/>
                <a:gd name="T29" fmla="*/ 23 h 97"/>
                <a:gd name="T30" fmla="*/ 40 w 93"/>
                <a:gd name="T31" fmla="*/ 26 h 97"/>
                <a:gd name="T32" fmla="*/ 37 w 93"/>
                <a:gd name="T33" fmla="*/ 31 h 97"/>
                <a:gd name="T34" fmla="*/ 33 w 93"/>
                <a:gd name="T35" fmla="*/ 34 h 97"/>
                <a:gd name="T36" fmla="*/ 30 w 93"/>
                <a:gd name="T37" fmla="*/ 38 h 97"/>
                <a:gd name="T38" fmla="*/ 27 w 93"/>
                <a:gd name="T39" fmla="*/ 41 h 97"/>
                <a:gd name="T40" fmla="*/ 24 w 93"/>
                <a:gd name="T41" fmla="*/ 45 h 97"/>
                <a:gd name="T42" fmla="*/ 21 w 93"/>
                <a:gd name="T43" fmla="*/ 49 h 97"/>
                <a:gd name="T44" fmla="*/ 19 w 93"/>
                <a:gd name="T45" fmla="*/ 54 h 97"/>
                <a:gd name="T46" fmla="*/ 16 w 93"/>
                <a:gd name="T47" fmla="*/ 59 h 97"/>
                <a:gd name="T48" fmla="*/ 13 w 93"/>
                <a:gd name="T49" fmla="*/ 63 h 97"/>
                <a:gd name="T50" fmla="*/ 11 w 93"/>
                <a:gd name="T51" fmla="*/ 67 h 97"/>
                <a:gd name="T52" fmla="*/ 9 w 93"/>
                <a:gd name="T53" fmla="*/ 73 h 97"/>
                <a:gd name="T54" fmla="*/ 7 w 93"/>
                <a:gd name="T55" fmla="*/ 77 h 97"/>
                <a:gd name="T56" fmla="*/ 5 w 93"/>
                <a:gd name="T57" fmla="*/ 82 h 97"/>
                <a:gd name="T58" fmla="*/ 3 w 93"/>
                <a:gd name="T59" fmla="*/ 86 h 97"/>
                <a:gd name="T60" fmla="*/ 2 w 93"/>
                <a:gd name="T61" fmla="*/ 91 h 97"/>
                <a:gd name="T62" fmla="*/ 0 w 93"/>
                <a:gd name="T63" fmla="*/ 97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3" h="97">
                  <a:moveTo>
                    <a:pt x="93" y="0"/>
                  </a:moveTo>
                  <a:lnTo>
                    <a:pt x="89" y="0"/>
                  </a:lnTo>
                  <a:lnTo>
                    <a:pt x="86" y="1"/>
                  </a:lnTo>
                  <a:lnTo>
                    <a:pt x="83" y="1"/>
                  </a:lnTo>
                  <a:lnTo>
                    <a:pt x="79" y="2"/>
                  </a:lnTo>
                  <a:lnTo>
                    <a:pt x="75" y="3"/>
                  </a:lnTo>
                  <a:lnTo>
                    <a:pt x="71" y="4"/>
                  </a:lnTo>
                  <a:lnTo>
                    <a:pt x="68" y="6"/>
                  </a:lnTo>
                  <a:lnTo>
                    <a:pt x="65" y="8"/>
                  </a:lnTo>
                  <a:lnTo>
                    <a:pt x="61" y="11"/>
                  </a:lnTo>
                  <a:lnTo>
                    <a:pt x="58" y="13"/>
                  </a:lnTo>
                  <a:lnTo>
                    <a:pt x="53" y="15"/>
                  </a:lnTo>
                  <a:lnTo>
                    <a:pt x="50" y="18"/>
                  </a:lnTo>
                  <a:lnTo>
                    <a:pt x="47" y="20"/>
                  </a:lnTo>
                  <a:lnTo>
                    <a:pt x="43" y="23"/>
                  </a:lnTo>
                  <a:lnTo>
                    <a:pt x="40" y="26"/>
                  </a:lnTo>
                  <a:lnTo>
                    <a:pt x="37" y="31"/>
                  </a:lnTo>
                  <a:lnTo>
                    <a:pt x="33" y="34"/>
                  </a:lnTo>
                  <a:lnTo>
                    <a:pt x="30" y="38"/>
                  </a:lnTo>
                  <a:lnTo>
                    <a:pt x="27" y="41"/>
                  </a:lnTo>
                  <a:lnTo>
                    <a:pt x="24" y="45"/>
                  </a:lnTo>
                  <a:lnTo>
                    <a:pt x="21" y="49"/>
                  </a:lnTo>
                  <a:lnTo>
                    <a:pt x="19" y="54"/>
                  </a:lnTo>
                  <a:lnTo>
                    <a:pt x="16" y="59"/>
                  </a:lnTo>
                  <a:lnTo>
                    <a:pt x="13" y="63"/>
                  </a:lnTo>
                  <a:lnTo>
                    <a:pt x="11" y="67"/>
                  </a:lnTo>
                  <a:lnTo>
                    <a:pt x="9" y="73"/>
                  </a:lnTo>
                  <a:lnTo>
                    <a:pt x="7" y="77"/>
                  </a:lnTo>
                  <a:lnTo>
                    <a:pt x="5" y="82"/>
                  </a:lnTo>
                  <a:lnTo>
                    <a:pt x="3" y="86"/>
                  </a:lnTo>
                  <a:lnTo>
                    <a:pt x="2" y="91"/>
                  </a:lnTo>
                  <a:lnTo>
                    <a:pt x="0" y="9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46" name="Line 302"/>
            <p:cNvSpPr>
              <a:spLocks noChangeShapeType="1"/>
            </p:cNvSpPr>
            <p:nvPr/>
          </p:nvSpPr>
          <p:spPr bwMode="auto">
            <a:xfrm>
              <a:off x="4363" y="2461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47" name="Line 303"/>
            <p:cNvSpPr>
              <a:spLocks noChangeShapeType="1"/>
            </p:cNvSpPr>
            <p:nvPr/>
          </p:nvSpPr>
          <p:spPr bwMode="auto">
            <a:xfrm flipV="1">
              <a:off x="4423" y="2480"/>
              <a:ext cx="21" cy="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48" name="Freeform 304"/>
            <p:cNvSpPr>
              <a:spLocks/>
            </p:cNvSpPr>
            <p:nvPr/>
          </p:nvSpPr>
          <p:spPr bwMode="auto">
            <a:xfrm>
              <a:off x="4444" y="2459"/>
              <a:ext cx="20" cy="21"/>
            </a:xfrm>
            <a:custGeom>
              <a:avLst/>
              <a:gdLst>
                <a:gd name="T0" fmla="*/ 73 w 73"/>
                <a:gd name="T1" fmla="*/ 0 h 76"/>
                <a:gd name="T2" fmla="*/ 70 w 73"/>
                <a:gd name="T3" fmla="*/ 1 h 76"/>
                <a:gd name="T4" fmla="*/ 67 w 73"/>
                <a:gd name="T5" fmla="*/ 1 h 76"/>
                <a:gd name="T6" fmla="*/ 64 w 73"/>
                <a:gd name="T7" fmla="*/ 2 h 76"/>
                <a:gd name="T8" fmla="*/ 61 w 73"/>
                <a:gd name="T9" fmla="*/ 2 h 76"/>
                <a:gd name="T10" fmla="*/ 57 w 73"/>
                <a:gd name="T11" fmla="*/ 4 h 76"/>
                <a:gd name="T12" fmla="*/ 54 w 73"/>
                <a:gd name="T13" fmla="*/ 5 h 76"/>
                <a:gd name="T14" fmla="*/ 51 w 73"/>
                <a:gd name="T15" fmla="*/ 6 h 76"/>
                <a:gd name="T16" fmla="*/ 47 w 73"/>
                <a:gd name="T17" fmla="*/ 8 h 76"/>
                <a:gd name="T18" fmla="*/ 44 w 73"/>
                <a:gd name="T19" fmla="*/ 10 h 76"/>
                <a:gd name="T20" fmla="*/ 41 w 73"/>
                <a:gd name="T21" fmla="*/ 12 h 76"/>
                <a:gd name="T22" fmla="*/ 38 w 73"/>
                <a:gd name="T23" fmla="*/ 15 h 76"/>
                <a:gd name="T24" fmla="*/ 34 w 73"/>
                <a:gd name="T25" fmla="*/ 19 h 76"/>
                <a:gd name="T26" fmla="*/ 31 w 73"/>
                <a:gd name="T27" fmla="*/ 21 h 76"/>
                <a:gd name="T28" fmla="*/ 28 w 73"/>
                <a:gd name="T29" fmla="*/ 24 h 76"/>
                <a:gd name="T30" fmla="*/ 25 w 73"/>
                <a:gd name="T31" fmla="*/ 28 h 76"/>
                <a:gd name="T32" fmla="*/ 23 w 73"/>
                <a:gd name="T33" fmla="*/ 31 h 76"/>
                <a:gd name="T34" fmla="*/ 20 w 73"/>
                <a:gd name="T35" fmla="*/ 34 h 76"/>
                <a:gd name="T36" fmla="*/ 16 w 73"/>
                <a:gd name="T37" fmla="*/ 39 h 76"/>
                <a:gd name="T38" fmla="*/ 14 w 73"/>
                <a:gd name="T39" fmla="*/ 43 h 76"/>
                <a:gd name="T40" fmla="*/ 12 w 73"/>
                <a:gd name="T41" fmla="*/ 47 h 76"/>
                <a:gd name="T42" fmla="*/ 10 w 73"/>
                <a:gd name="T43" fmla="*/ 51 h 76"/>
                <a:gd name="T44" fmla="*/ 8 w 73"/>
                <a:gd name="T45" fmla="*/ 55 h 76"/>
                <a:gd name="T46" fmla="*/ 6 w 73"/>
                <a:gd name="T47" fmla="*/ 60 h 76"/>
                <a:gd name="T48" fmla="*/ 4 w 73"/>
                <a:gd name="T49" fmla="*/ 64 h 76"/>
                <a:gd name="T50" fmla="*/ 2 w 73"/>
                <a:gd name="T51" fmla="*/ 68 h 76"/>
                <a:gd name="T52" fmla="*/ 1 w 73"/>
                <a:gd name="T53" fmla="*/ 72 h 76"/>
                <a:gd name="T54" fmla="*/ 0 w 73"/>
                <a:gd name="T55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3" h="76">
                  <a:moveTo>
                    <a:pt x="73" y="0"/>
                  </a:moveTo>
                  <a:lnTo>
                    <a:pt x="70" y="1"/>
                  </a:lnTo>
                  <a:lnTo>
                    <a:pt x="67" y="1"/>
                  </a:lnTo>
                  <a:lnTo>
                    <a:pt x="64" y="2"/>
                  </a:lnTo>
                  <a:lnTo>
                    <a:pt x="61" y="2"/>
                  </a:lnTo>
                  <a:lnTo>
                    <a:pt x="57" y="4"/>
                  </a:lnTo>
                  <a:lnTo>
                    <a:pt x="54" y="5"/>
                  </a:lnTo>
                  <a:lnTo>
                    <a:pt x="51" y="6"/>
                  </a:lnTo>
                  <a:lnTo>
                    <a:pt x="47" y="8"/>
                  </a:lnTo>
                  <a:lnTo>
                    <a:pt x="44" y="10"/>
                  </a:lnTo>
                  <a:lnTo>
                    <a:pt x="41" y="12"/>
                  </a:lnTo>
                  <a:lnTo>
                    <a:pt x="38" y="15"/>
                  </a:lnTo>
                  <a:lnTo>
                    <a:pt x="34" y="19"/>
                  </a:lnTo>
                  <a:lnTo>
                    <a:pt x="31" y="21"/>
                  </a:lnTo>
                  <a:lnTo>
                    <a:pt x="28" y="24"/>
                  </a:lnTo>
                  <a:lnTo>
                    <a:pt x="25" y="28"/>
                  </a:lnTo>
                  <a:lnTo>
                    <a:pt x="23" y="31"/>
                  </a:lnTo>
                  <a:lnTo>
                    <a:pt x="20" y="34"/>
                  </a:lnTo>
                  <a:lnTo>
                    <a:pt x="16" y="39"/>
                  </a:lnTo>
                  <a:lnTo>
                    <a:pt x="14" y="43"/>
                  </a:lnTo>
                  <a:lnTo>
                    <a:pt x="12" y="47"/>
                  </a:lnTo>
                  <a:lnTo>
                    <a:pt x="10" y="51"/>
                  </a:lnTo>
                  <a:lnTo>
                    <a:pt x="8" y="55"/>
                  </a:lnTo>
                  <a:lnTo>
                    <a:pt x="6" y="60"/>
                  </a:lnTo>
                  <a:lnTo>
                    <a:pt x="4" y="64"/>
                  </a:lnTo>
                  <a:lnTo>
                    <a:pt x="2" y="68"/>
                  </a:lnTo>
                  <a:lnTo>
                    <a:pt x="1" y="72"/>
                  </a:lnTo>
                  <a:lnTo>
                    <a:pt x="0" y="7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49" name="Line 305"/>
            <p:cNvSpPr>
              <a:spLocks noChangeShapeType="1"/>
            </p:cNvSpPr>
            <p:nvPr/>
          </p:nvSpPr>
          <p:spPr bwMode="auto">
            <a:xfrm>
              <a:off x="4434" y="2492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50" name="Freeform 306"/>
            <p:cNvSpPr>
              <a:spLocks/>
            </p:cNvSpPr>
            <p:nvPr/>
          </p:nvSpPr>
          <p:spPr bwMode="auto">
            <a:xfrm>
              <a:off x="5180" y="2411"/>
              <a:ext cx="63" cy="147"/>
            </a:xfrm>
            <a:custGeom>
              <a:avLst/>
              <a:gdLst>
                <a:gd name="T0" fmla="*/ 219 w 219"/>
                <a:gd name="T1" fmla="*/ 0 h 493"/>
                <a:gd name="T2" fmla="*/ 86 w 219"/>
                <a:gd name="T3" fmla="*/ 493 h 493"/>
                <a:gd name="T4" fmla="*/ 0 w 219"/>
                <a:gd name="T5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9" h="493">
                  <a:moveTo>
                    <a:pt x="219" y="0"/>
                  </a:moveTo>
                  <a:lnTo>
                    <a:pt x="86" y="493"/>
                  </a:lnTo>
                  <a:lnTo>
                    <a:pt x="0" y="49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51" name="Freeform 307"/>
            <p:cNvSpPr>
              <a:spLocks/>
            </p:cNvSpPr>
            <p:nvPr/>
          </p:nvSpPr>
          <p:spPr bwMode="auto">
            <a:xfrm>
              <a:off x="5165" y="2529"/>
              <a:ext cx="15" cy="29"/>
            </a:xfrm>
            <a:custGeom>
              <a:avLst/>
              <a:gdLst>
                <a:gd name="T0" fmla="*/ 4 w 46"/>
                <a:gd name="T1" fmla="*/ 0 h 96"/>
                <a:gd name="T2" fmla="*/ 3 w 46"/>
                <a:gd name="T3" fmla="*/ 5 h 96"/>
                <a:gd name="T4" fmla="*/ 2 w 46"/>
                <a:gd name="T5" fmla="*/ 9 h 96"/>
                <a:gd name="T6" fmla="*/ 2 w 46"/>
                <a:gd name="T7" fmla="*/ 14 h 96"/>
                <a:gd name="T8" fmla="*/ 1 w 46"/>
                <a:gd name="T9" fmla="*/ 18 h 96"/>
                <a:gd name="T10" fmla="*/ 0 w 46"/>
                <a:gd name="T11" fmla="*/ 22 h 96"/>
                <a:gd name="T12" fmla="*/ 0 w 46"/>
                <a:gd name="T13" fmla="*/ 27 h 96"/>
                <a:gd name="T14" fmla="*/ 0 w 46"/>
                <a:gd name="T15" fmla="*/ 31 h 96"/>
                <a:gd name="T16" fmla="*/ 0 w 46"/>
                <a:gd name="T17" fmla="*/ 35 h 96"/>
                <a:gd name="T18" fmla="*/ 0 w 46"/>
                <a:gd name="T19" fmla="*/ 39 h 96"/>
                <a:gd name="T20" fmla="*/ 0 w 46"/>
                <a:gd name="T21" fmla="*/ 43 h 96"/>
                <a:gd name="T22" fmla="*/ 1 w 46"/>
                <a:gd name="T23" fmla="*/ 47 h 96"/>
                <a:gd name="T24" fmla="*/ 1 w 46"/>
                <a:gd name="T25" fmla="*/ 51 h 96"/>
                <a:gd name="T26" fmla="*/ 2 w 46"/>
                <a:gd name="T27" fmla="*/ 54 h 96"/>
                <a:gd name="T28" fmla="*/ 3 w 46"/>
                <a:gd name="T29" fmla="*/ 58 h 96"/>
                <a:gd name="T30" fmla="*/ 3 w 46"/>
                <a:gd name="T31" fmla="*/ 61 h 96"/>
                <a:gd name="T32" fmla="*/ 5 w 46"/>
                <a:gd name="T33" fmla="*/ 64 h 96"/>
                <a:gd name="T34" fmla="*/ 6 w 46"/>
                <a:gd name="T35" fmla="*/ 68 h 96"/>
                <a:gd name="T36" fmla="*/ 7 w 46"/>
                <a:gd name="T37" fmla="*/ 71 h 96"/>
                <a:gd name="T38" fmla="*/ 9 w 46"/>
                <a:gd name="T39" fmla="*/ 74 h 96"/>
                <a:gd name="T40" fmla="*/ 11 w 46"/>
                <a:gd name="T41" fmla="*/ 77 h 96"/>
                <a:gd name="T42" fmla="*/ 13 w 46"/>
                <a:gd name="T43" fmla="*/ 79 h 96"/>
                <a:gd name="T44" fmla="*/ 15 w 46"/>
                <a:gd name="T45" fmla="*/ 82 h 96"/>
                <a:gd name="T46" fmla="*/ 17 w 46"/>
                <a:gd name="T47" fmla="*/ 84 h 96"/>
                <a:gd name="T48" fmla="*/ 19 w 46"/>
                <a:gd name="T49" fmla="*/ 87 h 96"/>
                <a:gd name="T50" fmla="*/ 21 w 46"/>
                <a:gd name="T51" fmla="*/ 88 h 96"/>
                <a:gd name="T52" fmla="*/ 23 w 46"/>
                <a:gd name="T53" fmla="*/ 90 h 96"/>
                <a:gd name="T54" fmla="*/ 26 w 46"/>
                <a:gd name="T55" fmla="*/ 91 h 96"/>
                <a:gd name="T56" fmla="*/ 28 w 46"/>
                <a:gd name="T57" fmla="*/ 93 h 96"/>
                <a:gd name="T58" fmla="*/ 32 w 46"/>
                <a:gd name="T59" fmla="*/ 94 h 96"/>
                <a:gd name="T60" fmla="*/ 34 w 46"/>
                <a:gd name="T61" fmla="*/ 95 h 96"/>
                <a:gd name="T62" fmla="*/ 37 w 46"/>
                <a:gd name="T63" fmla="*/ 95 h 96"/>
                <a:gd name="T64" fmla="*/ 40 w 46"/>
                <a:gd name="T65" fmla="*/ 96 h 96"/>
                <a:gd name="T66" fmla="*/ 43 w 46"/>
                <a:gd name="T67" fmla="*/ 96 h 96"/>
                <a:gd name="T68" fmla="*/ 46 w 46"/>
                <a:gd name="T69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6" h="96">
                  <a:moveTo>
                    <a:pt x="4" y="0"/>
                  </a:moveTo>
                  <a:lnTo>
                    <a:pt x="3" y="5"/>
                  </a:lnTo>
                  <a:lnTo>
                    <a:pt x="2" y="9"/>
                  </a:lnTo>
                  <a:lnTo>
                    <a:pt x="2" y="14"/>
                  </a:lnTo>
                  <a:lnTo>
                    <a:pt x="1" y="18"/>
                  </a:lnTo>
                  <a:lnTo>
                    <a:pt x="0" y="22"/>
                  </a:lnTo>
                  <a:lnTo>
                    <a:pt x="0" y="27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2" y="54"/>
                  </a:lnTo>
                  <a:lnTo>
                    <a:pt x="3" y="58"/>
                  </a:lnTo>
                  <a:lnTo>
                    <a:pt x="3" y="61"/>
                  </a:lnTo>
                  <a:lnTo>
                    <a:pt x="5" y="64"/>
                  </a:lnTo>
                  <a:lnTo>
                    <a:pt x="6" y="68"/>
                  </a:lnTo>
                  <a:lnTo>
                    <a:pt x="7" y="71"/>
                  </a:lnTo>
                  <a:lnTo>
                    <a:pt x="9" y="74"/>
                  </a:lnTo>
                  <a:lnTo>
                    <a:pt x="11" y="77"/>
                  </a:lnTo>
                  <a:lnTo>
                    <a:pt x="13" y="79"/>
                  </a:lnTo>
                  <a:lnTo>
                    <a:pt x="15" y="82"/>
                  </a:lnTo>
                  <a:lnTo>
                    <a:pt x="17" y="84"/>
                  </a:lnTo>
                  <a:lnTo>
                    <a:pt x="19" y="87"/>
                  </a:lnTo>
                  <a:lnTo>
                    <a:pt x="21" y="88"/>
                  </a:lnTo>
                  <a:lnTo>
                    <a:pt x="23" y="90"/>
                  </a:lnTo>
                  <a:lnTo>
                    <a:pt x="26" y="91"/>
                  </a:lnTo>
                  <a:lnTo>
                    <a:pt x="28" y="93"/>
                  </a:lnTo>
                  <a:lnTo>
                    <a:pt x="32" y="94"/>
                  </a:lnTo>
                  <a:lnTo>
                    <a:pt x="34" y="95"/>
                  </a:lnTo>
                  <a:lnTo>
                    <a:pt x="37" y="95"/>
                  </a:lnTo>
                  <a:lnTo>
                    <a:pt x="40" y="96"/>
                  </a:lnTo>
                  <a:lnTo>
                    <a:pt x="43" y="96"/>
                  </a:lnTo>
                  <a:lnTo>
                    <a:pt x="46" y="9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52" name="Line 308"/>
            <p:cNvSpPr>
              <a:spLocks noChangeShapeType="1"/>
            </p:cNvSpPr>
            <p:nvPr/>
          </p:nvSpPr>
          <p:spPr bwMode="auto">
            <a:xfrm flipV="1">
              <a:off x="5167" y="2490"/>
              <a:ext cx="11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53" name="Freeform 309"/>
            <p:cNvSpPr>
              <a:spLocks/>
            </p:cNvSpPr>
            <p:nvPr/>
          </p:nvSpPr>
          <p:spPr bwMode="auto">
            <a:xfrm>
              <a:off x="5178" y="2461"/>
              <a:ext cx="28" cy="29"/>
            </a:xfrm>
            <a:custGeom>
              <a:avLst/>
              <a:gdLst>
                <a:gd name="T0" fmla="*/ 94 w 94"/>
                <a:gd name="T1" fmla="*/ 0 h 97"/>
                <a:gd name="T2" fmla="*/ 90 w 94"/>
                <a:gd name="T3" fmla="*/ 0 h 97"/>
                <a:gd name="T4" fmla="*/ 87 w 94"/>
                <a:gd name="T5" fmla="*/ 1 h 97"/>
                <a:gd name="T6" fmla="*/ 84 w 94"/>
                <a:gd name="T7" fmla="*/ 1 h 97"/>
                <a:gd name="T8" fmla="*/ 80 w 94"/>
                <a:gd name="T9" fmla="*/ 2 h 97"/>
                <a:gd name="T10" fmla="*/ 77 w 94"/>
                <a:gd name="T11" fmla="*/ 3 h 97"/>
                <a:gd name="T12" fmla="*/ 74 w 94"/>
                <a:gd name="T13" fmla="*/ 4 h 97"/>
                <a:gd name="T14" fmla="*/ 70 w 94"/>
                <a:gd name="T15" fmla="*/ 5 h 97"/>
                <a:gd name="T16" fmla="*/ 67 w 94"/>
                <a:gd name="T17" fmla="*/ 6 h 97"/>
                <a:gd name="T18" fmla="*/ 64 w 94"/>
                <a:gd name="T19" fmla="*/ 8 h 97"/>
                <a:gd name="T20" fmla="*/ 61 w 94"/>
                <a:gd name="T21" fmla="*/ 11 h 97"/>
                <a:gd name="T22" fmla="*/ 57 w 94"/>
                <a:gd name="T23" fmla="*/ 13 h 97"/>
                <a:gd name="T24" fmla="*/ 54 w 94"/>
                <a:gd name="T25" fmla="*/ 15 h 97"/>
                <a:gd name="T26" fmla="*/ 50 w 94"/>
                <a:gd name="T27" fmla="*/ 17 h 97"/>
                <a:gd name="T28" fmla="*/ 47 w 94"/>
                <a:gd name="T29" fmla="*/ 20 h 97"/>
                <a:gd name="T30" fmla="*/ 44 w 94"/>
                <a:gd name="T31" fmla="*/ 22 h 97"/>
                <a:gd name="T32" fmla="*/ 41 w 94"/>
                <a:gd name="T33" fmla="*/ 25 h 97"/>
                <a:gd name="T34" fmla="*/ 38 w 94"/>
                <a:gd name="T35" fmla="*/ 28 h 97"/>
                <a:gd name="T36" fmla="*/ 35 w 94"/>
                <a:gd name="T37" fmla="*/ 32 h 97"/>
                <a:gd name="T38" fmla="*/ 33 w 94"/>
                <a:gd name="T39" fmla="*/ 35 h 97"/>
                <a:gd name="T40" fmla="*/ 29 w 94"/>
                <a:gd name="T41" fmla="*/ 39 h 97"/>
                <a:gd name="T42" fmla="*/ 26 w 94"/>
                <a:gd name="T43" fmla="*/ 42 h 97"/>
                <a:gd name="T44" fmla="*/ 24 w 94"/>
                <a:gd name="T45" fmla="*/ 46 h 97"/>
                <a:gd name="T46" fmla="*/ 21 w 94"/>
                <a:gd name="T47" fmla="*/ 49 h 97"/>
                <a:gd name="T48" fmla="*/ 19 w 94"/>
                <a:gd name="T49" fmla="*/ 54 h 97"/>
                <a:gd name="T50" fmla="*/ 17 w 94"/>
                <a:gd name="T51" fmla="*/ 58 h 97"/>
                <a:gd name="T52" fmla="*/ 14 w 94"/>
                <a:gd name="T53" fmla="*/ 62 h 97"/>
                <a:gd name="T54" fmla="*/ 12 w 94"/>
                <a:gd name="T55" fmla="*/ 66 h 97"/>
                <a:gd name="T56" fmla="*/ 9 w 94"/>
                <a:gd name="T57" fmla="*/ 70 h 97"/>
                <a:gd name="T58" fmla="*/ 8 w 94"/>
                <a:gd name="T59" fmla="*/ 75 h 97"/>
                <a:gd name="T60" fmla="*/ 6 w 94"/>
                <a:gd name="T61" fmla="*/ 79 h 97"/>
                <a:gd name="T62" fmla="*/ 4 w 94"/>
                <a:gd name="T63" fmla="*/ 83 h 97"/>
                <a:gd name="T64" fmla="*/ 3 w 94"/>
                <a:gd name="T65" fmla="*/ 87 h 97"/>
                <a:gd name="T66" fmla="*/ 1 w 94"/>
                <a:gd name="T67" fmla="*/ 91 h 97"/>
                <a:gd name="T68" fmla="*/ 0 w 94"/>
                <a:gd name="T69" fmla="*/ 97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4" h="97">
                  <a:moveTo>
                    <a:pt x="94" y="0"/>
                  </a:moveTo>
                  <a:lnTo>
                    <a:pt x="90" y="0"/>
                  </a:lnTo>
                  <a:lnTo>
                    <a:pt x="87" y="1"/>
                  </a:lnTo>
                  <a:lnTo>
                    <a:pt x="84" y="1"/>
                  </a:lnTo>
                  <a:lnTo>
                    <a:pt x="80" y="2"/>
                  </a:lnTo>
                  <a:lnTo>
                    <a:pt x="77" y="3"/>
                  </a:lnTo>
                  <a:lnTo>
                    <a:pt x="74" y="4"/>
                  </a:lnTo>
                  <a:lnTo>
                    <a:pt x="70" y="5"/>
                  </a:lnTo>
                  <a:lnTo>
                    <a:pt x="67" y="6"/>
                  </a:lnTo>
                  <a:lnTo>
                    <a:pt x="64" y="8"/>
                  </a:lnTo>
                  <a:lnTo>
                    <a:pt x="61" y="11"/>
                  </a:lnTo>
                  <a:lnTo>
                    <a:pt x="57" y="13"/>
                  </a:lnTo>
                  <a:lnTo>
                    <a:pt x="54" y="15"/>
                  </a:lnTo>
                  <a:lnTo>
                    <a:pt x="50" y="17"/>
                  </a:lnTo>
                  <a:lnTo>
                    <a:pt x="47" y="20"/>
                  </a:lnTo>
                  <a:lnTo>
                    <a:pt x="44" y="22"/>
                  </a:lnTo>
                  <a:lnTo>
                    <a:pt x="41" y="25"/>
                  </a:lnTo>
                  <a:lnTo>
                    <a:pt x="38" y="28"/>
                  </a:lnTo>
                  <a:lnTo>
                    <a:pt x="35" y="32"/>
                  </a:lnTo>
                  <a:lnTo>
                    <a:pt x="33" y="35"/>
                  </a:lnTo>
                  <a:lnTo>
                    <a:pt x="29" y="39"/>
                  </a:lnTo>
                  <a:lnTo>
                    <a:pt x="26" y="42"/>
                  </a:lnTo>
                  <a:lnTo>
                    <a:pt x="24" y="46"/>
                  </a:lnTo>
                  <a:lnTo>
                    <a:pt x="21" y="49"/>
                  </a:lnTo>
                  <a:lnTo>
                    <a:pt x="19" y="54"/>
                  </a:lnTo>
                  <a:lnTo>
                    <a:pt x="17" y="58"/>
                  </a:lnTo>
                  <a:lnTo>
                    <a:pt x="14" y="62"/>
                  </a:lnTo>
                  <a:lnTo>
                    <a:pt x="12" y="66"/>
                  </a:lnTo>
                  <a:lnTo>
                    <a:pt x="9" y="70"/>
                  </a:lnTo>
                  <a:lnTo>
                    <a:pt x="8" y="75"/>
                  </a:lnTo>
                  <a:lnTo>
                    <a:pt x="6" y="79"/>
                  </a:lnTo>
                  <a:lnTo>
                    <a:pt x="4" y="83"/>
                  </a:lnTo>
                  <a:lnTo>
                    <a:pt x="3" y="87"/>
                  </a:lnTo>
                  <a:lnTo>
                    <a:pt x="1" y="91"/>
                  </a:lnTo>
                  <a:lnTo>
                    <a:pt x="0" y="9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54" name="Line 310"/>
            <p:cNvSpPr>
              <a:spLocks noChangeShapeType="1"/>
            </p:cNvSpPr>
            <p:nvPr/>
          </p:nvSpPr>
          <p:spPr bwMode="auto">
            <a:xfrm>
              <a:off x="5206" y="2461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55" name="Line 311"/>
            <p:cNvSpPr>
              <a:spLocks noChangeShapeType="1"/>
            </p:cNvSpPr>
            <p:nvPr/>
          </p:nvSpPr>
          <p:spPr bwMode="auto">
            <a:xfrm>
              <a:off x="5013" y="1261"/>
              <a:ext cx="290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56" name="Line 312"/>
            <p:cNvSpPr>
              <a:spLocks noChangeShapeType="1"/>
            </p:cNvSpPr>
            <p:nvPr/>
          </p:nvSpPr>
          <p:spPr bwMode="auto">
            <a:xfrm>
              <a:off x="5258" y="1017"/>
              <a:ext cx="289" cy="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57" name="Line 313"/>
            <p:cNvSpPr>
              <a:spLocks noChangeShapeType="1"/>
            </p:cNvSpPr>
            <p:nvPr/>
          </p:nvSpPr>
          <p:spPr bwMode="auto">
            <a:xfrm flipH="1">
              <a:off x="4425" y="1356"/>
              <a:ext cx="246" cy="24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58" name="Line 314"/>
            <p:cNvSpPr>
              <a:spLocks noChangeShapeType="1"/>
            </p:cNvSpPr>
            <p:nvPr/>
          </p:nvSpPr>
          <p:spPr bwMode="auto">
            <a:xfrm flipH="1">
              <a:off x="4909" y="1904"/>
              <a:ext cx="246" cy="2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59" name="Line 315"/>
            <p:cNvSpPr>
              <a:spLocks noChangeShapeType="1"/>
            </p:cNvSpPr>
            <p:nvPr/>
          </p:nvSpPr>
          <p:spPr bwMode="auto">
            <a:xfrm flipV="1">
              <a:off x="5081" y="1540"/>
              <a:ext cx="245" cy="2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60" name="Line 316"/>
            <p:cNvSpPr>
              <a:spLocks noChangeShapeType="1"/>
            </p:cNvSpPr>
            <p:nvPr/>
          </p:nvSpPr>
          <p:spPr bwMode="auto">
            <a:xfrm flipH="1">
              <a:off x="5001" y="1505"/>
              <a:ext cx="245" cy="2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61" name="Line 317"/>
            <p:cNvSpPr>
              <a:spLocks noChangeShapeType="1"/>
            </p:cNvSpPr>
            <p:nvPr/>
          </p:nvSpPr>
          <p:spPr bwMode="auto">
            <a:xfrm flipH="1">
              <a:off x="5013" y="1017"/>
              <a:ext cx="245" cy="2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62" name="Line 318"/>
            <p:cNvSpPr>
              <a:spLocks noChangeShapeType="1"/>
            </p:cNvSpPr>
            <p:nvPr/>
          </p:nvSpPr>
          <p:spPr bwMode="auto">
            <a:xfrm flipH="1">
              <a:off x="4823" y="961"/>
              <a:ext cx="245" cy="2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63" name="Line 319"/>
            <p:cNvSpPr>
              <a:spLocks noChangeShapeType="1"/>
            </p:cNvSpPr>
            <p:nvPr/>
          </p:nvSpPr>
          <p:spPr bwMode="auto">
            <a:xfrm flipH="1">
              <a:off x="4302" y="885"/>
              <a:ext cx="245" cy="2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64" name="Line 320"/>
            <p:cNvSpPr>
              <a:spLocks noChangeShapeType="1"/>
            </p:cNvSpPr>
            <p:nvPr/>
          </p:nvSpPr>
          <p:spPr bwMode="auto">
            <a:xfrm flipH="1">
              <a:off x="4102" y="885"/>
              <a:ext cx="245" cy="2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65" name="Line 321"/>
            <p:cNvSpPr>
              <a:spLocks noChangeShapeType="1"/>
            </p:cNvSpPr>
            <p:nvPr/>
          </p:nvSpPr>
          <p:spPr bwMode="auto">
            <a:xfrm flipH="1">
              <a:off x="3580" y="961"/>
              <a:ext cx="246" cy="2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66" name="Line 322"/>
            <p:cNvSpPr>
              <a:spLocks noChangeShapeType="1"/>
            </p:cNvSpPr>
            <p:nvPr/>
          </p:nvSpPr>
          <p:spPr bwMode="auto">
            <a:xfrm flipH="1">
              <a:off x="3388" y="1017"/>
              <a:ext cx="246" cy="2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67" name="Freeform 323"/>
            <p:cNvSpPr>
              <a:spLocks/>
            </p:cNvSpPr>
            <p:nvPr/>
          </p:nvSpPr>
          <p:spPr bwMode="auto">
            <a:xfrm>
              <a:off x="3634" y="961"/>
              <a:ext cx="192" cy="56"/>
            </a:xfrm>
            <a:custGeom>
              <a:avLst/>
              <a:gdLst>
                <a:gd name="T0" fmla="*/ 648 w 648"/>
                <a:gd name="T1" fmla="*/ 0 h 191"/>
                <a:gd name="T2" fmla="*/ 576 w 648"/>
                <a:gd name="T3" fmla="*/ 18 h 191"/>
                <a:gd name="T4" fmla="*/ 503 w 648"/>
                <a:gd name="T5" fmla="*/ 38 h 191"/>
                <a:gd name="T6" fmla="*/ 431 w 648"/>
                <a:gd name="T7" fmla="*/ 58 h 191"/>
                <a:gd name="T8" fmla="*/ 358 w 648"/>
                <a:gd name="T9" fmla="*/ 78 h 191"/>
                <a:gd name="T10" fmla="*/ 286 w 648"/>
                <a:gd name="T11" fmla="*/ 100 h 191"/>
                <a:gd name="T12" fmla="*/ 214 w 648"/>
                <a:gd name="T13" fmla="*/ 121 h 191"/>
                <a:gd name="T14" fmla="*/ 143 w 648"/>
                <a:gd name="T15" fmla="*/ 144 h 191"/>
                <a:gd name="T16" fmla="*/ 70 w 648"/>
                <a:gd name="T17" fmla="*/ 167 h 191"/>
                <a:gd name="T18" fmla="*/ 0 w 648"/>
                <a:gd name="T19" fmla="*/ 19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48" h="191">
                  <a:moveTo>
                    <a:pt x="648" y="0"/>
                  </a:moveTo>
                  <a:lnTo>
                    <a:pt x="576" y="18"/>
                  </a:lnTo>
                  <a:lnTo>
                    <a:pt x="503" y="38"/>
                  </a:lnTo>
                  <a:lnTo>
                    <a:pt x="431" y="58"/>
                  </a:lnTo>
                  <a:lnTo>
                    <a:pt x="358" y="78"/>
                  </a:lnTo>
                  <a:lnTo>
                    <a:pt x="286" y="100"/>
                  </a:lnTo>
                  <a:lnTo>
                    <a:pt x="214" y="121"/>
                  </a:lnTo>
                  <a:lnTo>
                    <a:pt x="143" y="144"/>
                  </a:lnTo>
                  <a:lnTo>
                    <a:pt x="70" y="167"/>
                  </a:lnTo>
                  <a:lnTo>
                    <a:pt x="0" y="19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68" name="Freeform 324"/>
            <p:cNvSpPr>
              <a:spLocks/>
            </p:cNvSpPr>
            <p:nvPr/>
          </p:nvSpPr>
          <p:spPr bwMode="auto">
            <a:xfrm>
              <a:off x="3826" y="961"/>
              <a:ext cx="216" cy="323"/>
            </a:xfrm>
            <a:custGeom>
              <a:avLst/>
              <a:gdLst>
                <a:gd name="T0" fmla="*/ 0 w 735"/>
                <a:gd name="T1" fmla="*/ 0 h 1100"/>
                <a:gd name="T2" fmla="*/ 34 w 735"/>
                <a:gd name="T3" fmla="*/ 39 h 1100"/>
                <a:gd name="T4" fmla="*/ 111 w 735"/>
                <a:gd name="T5" fmla="*/ 133 h 1100"/>
                <a:gd name="T6" fmla="*/ 183 w 735"/>
                <a:gd name="T7" fmla="*/ 226 h 1100"/>
                <a:gd name="T8" fmla="*/ 252 w 735"/>
                <a:gd name="T9" fmla="*/ 315 h 1100"/>
                <a:gd name="T10" fmla="*/ 315 w 735"/>
                <a:gd name="T11" fmla="*/ 402 h 1100"/>
                <a:gd name="T12" fmla="*/ 374 w 735"/>
                <a:gd name="T13" fmla="*/ 486 h 1100"/>
                <a:gd name="T14" fmla="*/ 429 w 735"/>
                <a:gd name="T15" fmla="*/ 567 h 1100"/>
                <a:gd name="T16" fmla="*/ 480 w 735"/>
                <a:gd name="T17" fmla="*/ 646 h 1100"/>
                <a:gd name="T18" fmla="*/ 528 w 735"/>
                <a:gd name="T19" fmla="*/ 720 h 1100"/>
                <a:gd name="T20" fmla="*/ 573 w 735"/>
                <a:gd name="T21" fmla="*/ 790 h 1100"/>
                <a:gd name="T22" fmla="*/ 609 w 735"/>
                <a:gd name="T23" fmla="*/ 860 h 1100"/>
                <a:gd name="T24" fmla="*/ 646 w 735"/>
                <a:gd name="T25" fmla="*/ 926 h 1100"/>
                <a:gd name="T26" fmla="*/ 678 w 735"/>
                <a:gd name="T27" fmla="*/ 987 h 1100"/>
                <a:gd name="T28" fmla="*/ 708 w 735"/>
                <a:gd name="T29" fmla="*/ 1044 h 1100"/>
                <a:gd name="T30" fmla="*/ 734 w 735"/>
                <a:gd name="T31" fmla="*/ 1098 h 1100"/>
                <a:gd name="T32" fmla="*/ 735 w 735"/>
                <a:gd name="T33" fmla="*/ 1100 h 1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35" h="1100">
                  <a:moveTo>
                    <a:pt x="0" y="0"/>
                  </a:moveTo>
                  <a:lnTo>
                    <a:pt x="34" y="39"/>
                  </a:lnTo>
                  <a:lnTo>
                    <a:pt x="111" y="133"/>
                  </a:lnTo>
                  <a:lnTo>
                    <a:pt x="183" y="226"/>
                  </a:lnTo>
                  <a:lnTo>
                    <a:pt x="252" y="315"/>
                  </a:lnTo>
                  <a:lnTo>
                    <a:pt x="315" y="402"/>
                  </a:lnTo>
                  <a:lnTo>
                    <a:pt x="374" y="486"/>
                  </a:lnTo>
                  <a:lnTo>
                    <a:pt x="429" y="567"/>
                  </a:lnTo>
                  <a:lnTo>
                    <a:pt x="480" y="646"/>
                  </a:lnTo>
                  <a:lnTo>
                    <a:pt x="528" y="720"/>
                  </a:lnTo>
                  <a:lnTo>
                    <a:pt x="573" y="790"/>
                  </a:lnTo>
                  <a:lnTo>
                    <a:pt x="609" y="860"/>
                  </a:lnTo>
                  <a:lnTo>
                    <a:pt x="646" y="926"/>
                  </a:lnTo>
                  <a:lnTo>
                    <a:pt x="678" y="987"/>
                  </a:lnTo>
                  <a:lnTo>
                    <a:pt x="708" y="1044"/>
                  </a:lnTo>
                  <a:lnTo>
                    <a:pt x="734" y="1098"/>
                  </a:lnTo>
                  <a:lnTo>
                    <a:pt x="735" y="110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69" name="Freeform 325"/>
            <p:cNvSpPr>
              <a:spLocks/>
            </p:cNvSpPr>
            <p:nvPr/>
          </p:nvSpPr>
          <p:spPr bwMode="auto">
            <a:xfrm>
              <a:off x="4347" y="883"/>
              <a:ext cx="200" cy="2"/>
            </a:xfrm>
            <a:custGeom>
              <a:avLst/>
              <a:gdLst>
                <a:gd name="T0" fmla="*/ 678 w 678"/>
                <a:gd name="T1" fmla="*/ 7 h 7"/>
                <a:gd name="T2" fmla="*/ 602 w 678"/>
                <a:gd name="T3" fmla="*/ 4 h 7"/>
                <a:gd name="T4" fmla="*/ 526 w 678"/>
                <a:gd name="T5" fmla="*/ 2 h 7"/>
                <a:gd name="T6" fmla="*/ 452 w 678"/>
                <a:gd name="T7" fmla="*/ 1 h 7"/>
                <a:gd name="T8" fmla="*/ 376 w 678"/>
                <a:gd name="T9" fmla="*/ 0 h 7"/>
                <a:gd name="T10" fmla="*/ 301 w 678"/>
                <a:gd name="T11" fmla="*/ 0 h 7"/>
                <a:gd name="T12" fmla="*/ 226 w 678"/>
                <a:gd name="T13" fmla="*/ 1 h 7"/>
                <a:gd name="T14" fmla="*/ 151 w 678"/>
                <a:gd name="T15" fmla="*/ 2 h 7"/>
                <a:gd name="T16" fmla="*/ 75 w 678"/>
                <a:gd name="T17" fmla="*/ 4 h 7"/>
                <a:gd name="T18" fmla="*/ 0 w 678"/>
                <a:gd name="T1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78" h="7">
                  <a:moveTo>
                    <a:pt x="678" y="7"/>
                  </a:moveTo>
                  <a:lnTo>
                    <a:pt x="602" y="4"/>
                  </a:lnTo>
                  <a:lnTo>
                    <a:pt x="526" y="2"/>
                  </a:lnTo>
                  <a:lnTo>
                    <a:pt x="452" y="1"/>
                  </a:lnTo>
                  <a:lnTo>
                    <a:pt x="376" y="0"/>
                  </a:lnTo>
                  <a:lnTo>
                    <a:pt x="301" y="0"/>
                  </a:lnTo>
                  <a:lnTo>
                    <a:pt x="226" y="1"/>
                  </a:lnTo>
                  <a:lnTo>
                    <a:pt x="151" y="2"/>
                  </a:lnTo>
                  <a:lnTo>
                    <a:pt x="75" y="4"/>
                  </a:lnTo>
                  <a:lnTo>
                    <a:pt x="0" y="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70" name="Freeform 326"/>
            <p:cNvSpPr>
              <a:spLocks/>
            </p:cNvSpPr>
            <p:nvPr/>
          </p:nvSpPr>
          <p:spPr bwMode="auto">
            <a:xfrm>
              <a:off x="4547" y="885"/>
              <a:ext cx="124" cy="471"/>
            </a:xfrm>
            <a:custGeom>
              <a:avLst/>
              <a:gdLst>
                <a:gd name="T0" fmla="*/ 0 w 424"/>
                <a:gd name="T1" fmla="*/ 0 h 1603"/>
                <a:gd name="T2" fmla="*/ 20 w 424"/>
                <a:gd name="T3" fmla="*/ 48 h 1603"/>
                <a:gd name="T4" fmla="*/ 67 w 424"/>
                <a:gd name="T5" fmla="*/ 160 h 1603"/>
                <a:gd name="T6" fmla="*/ 110 w 424"/>
                <a:gd name="T7" fmla="*/ 269 h 1603"/>
                <a:gd name="T8" fmla="*/ 150 w 424"/>
                <a:gd name="T9" fmla="*/ 374 h 1603"/>
                <a:gd name="T10" fmla="*/ 187 w 424"/>
                <a:gd name="T11" fmla="*/ 475 h 1603"/>
                <a:gd name="T12" fmla="*/ 219 w 424"/>
                <a:gd name="T13" fmla="*/ 573 h 1603"/>
                <a:gd name="T14" fmla="*/ 249 w 424"/>
                <a:gd name="T15" fmla="*/ 667 h 1603"/>
                <a:gd name="T16" fmla="*/ 276 w 424"/>
                <a:gd name="T17" fmla="*/ 756 h 1603"/>
                <a:gd name="T18" fmla="*/ 301 w 424"/>
                <a:gd name="T19" fmla="*/ 840 h 1603"/>
                <a:gd name="T20" fmla="*/ 326 w 424"/>
                <a:gd name="T21" fmla="*/ 921 h 1603"/>
                <a:gd name="T22" fmla="*/ 340 w 424"/>
                <a:gd name="T23" fmla="*/ 999 h 1603"/>
                <a:gd name="T24" fmla="*/ 356 w 424"/>
                <a:gd name="T25" fmla="*/ 1070 h 1603"/>
                <a:gd name="T26" fmla="*/ 371 w 424"/>
                <a:gd name="T27" fmla="*/ 1139 h 1603"/>
                <a:gd name="T28" fmla="*/ 382 w 424"/>
                <a:gd name="T29" fmla="*/ 1202 h 1603"/>
                <a:gd name="T30" fmla="*/ 393 w 424"/>
                <a:gd name="T31" fmla="*/ 1260 h 1603"/>
                <a:gd name="T32" fmla="*/ 401 w 424"/>
                <a:gd name="T33" fmla="*/ 1315 h 1603"/>
                <a:gd name="T34" fmla="*/ 408 w 424"/>
                <a:gd name="T35" fmla="*/ 1365 h 1603"/>
                <a:gd name="T36" fmla="*/ 413 w 424"/>
                <a:gd name="T37" fmla="*/ 1410 h 1603"/>
                <a:gd name="T38" fmla="*/ 417 w 424"/>
                <a:gd name="T39" fmla="*/ 1451 h 1603"/>
                <a:gd name="T40" fmla="*/ 420 w 424"/>
                <a:gd name="T41" fmla="*/ 1486 h 1603"/>
                <a:gd name="T42" fmla="*/ 422 w 424"/>
                <a:gd name="T43" fmla="*/ 1517 h 1603"/>
                <a:gd name="T44" fmla="*/ 423 w 424"/>
                <a:gd name="T45" fmla="*/ 1543 h 1603"/>
                <a:gd name="T46" fmla="*/ 423 w 424"/>
                <a:gd name="T47" fmla="*/ 1565 h 1603"/>
                <a:gd name="T48" fmla="*/ 424 w 424"/>
                <a:gd name="T49" fmla="*/ 1582 h 1603"/>
                <a:gd name="T50" fmla="*/ 424 w 424"/>
                <a:gd name="T51" fmla="*/ 1594 h 1603"/>
                <a:gd name="T52" fmla="*/ 424 w 424"/>
                <a:gd name="T53" fmla="*/ 1601 h 1603"/>
                <a:gd name="T54" fmla="*/ 423 w 424"/>
                <a:gd name="T55" fmla="*/ 1603 h 1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24" h="1603">
                  <a:moveTo>
                    <a:pt x="0" y="0"/>
                  </a:moveTo>
                  <a:lnTo>
                    <a:pt x="20" y="48"/>
                  </a:lnTo>
                  <a:lnTo>
                    <a:pt x="67" y="160"/>
                  </a:lnTo>
                  <a:lnTo>
                    <a:pt x="110" y="269"/>
                  </a:lnTo>
                  <a:lnTo>
                    <a:pt x="150" y="374"/>
                  </a:lnTo>
                  <a:lnTo>
                    <a:pt x="187" y="475"/>
                  </a:lnTo>
                  <a:lnTo>
                    <a:pt x="219" y="573"/>
                  </a:lnTo>
                  <a:lnTo>
                    <a:pt x="249" y="667"/>
                  </a:lnTo>
                  <a:lnTo>
                    <a:pt x="276" y="756"/>
                  </a:lnTo>
                  <a:lnTo>
                    <a:pt x="301" y="840"/>
                  </a:lnTo>
                  <a:lnTo>
                    <a:pt x="326" y="921"/>
                  </a:lnTo>
                  <a:lnTo>
                    <a:pt x="340" y="999"/>
                  </a:lnTo>
                  <a:lnTo>
                    <a:pt x="356" y="1070"/>
                  </a:lnTo>
                  <a:lnTo>
                    <a:pt x="371" y="1139"/>
                  </a:lnTo>
                  <a:lnTo>
                    <a:pt x="382" y="1202"/>
                  </a:lnTo>
                  <a:lnTo>
                    <a:pt x="393" y="1260"/>
                  </a:lnTo>
                  <a:lnTo>
                    <a:pt x="401" y="1315"/>
                  </a:lnTo>
                  <a:lnTo>
                    <a:pt x="408" y="1365"/>
                  </a:lnTo>
                  <a:lnTo>
                    <a:pt x="413" y="1410"/>
                  </a:lnTo>
                  <a:lnTo>
                    <a:pt x="417" y="1451"/>
                  </a:lnTo>
                  <a:lnTo>
                    <a:pt x="420" y="1486"/>
                  </a:lnTo>
                  <a:lnTo>
                    <a:pt x="422" y="1517"/>
                  </a:lnTo>
                  <a:lnTo>
                    <a:pt x="423" y="1543"/>
                  </a:lnTo>
                  <a:lnTo>
                    <a:pt x="423" y="1565"/>
                  </a:lnTo>
                  <a:lnTo>
                    <a:pt x="424" y="1582"/>
                  </a:lnTo>
                  <a:lnTo>
                    <a:pt x="424" y="1594"/>
                  </a:lnTo>
                  <a:lnTo>
                    <a:pt x="424" y="1601"/>
                  </a:lnTo>
                  <a:lnTo>
                    <a:pt x="423" y="160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71" name="Freeform 327"/>
            <p:cNvSpPr>
              <a:spLocks/>
            </p:cNvSpPr>
            <p:nvPr/>
          </p:nvSpPr>
          <p:spPr bwMode="auto">
            <a:xfrm>
              <a:off x="4671" y="1356"/>
              <a:ext cx="35" cy="4"/>
            </a:xfrm>
            <a:custGeom>
              <a:avLst/>
              <a:gdLst>
                <a:gd name="T0" fmla="*/ 114 w 114"/>
                <a:gd name="T1" fmla="*/ 14 h 14"/>
                <a:gd name="T2" fmla="*/ 57 w 114"/>
                <a:gd name="T3" fmla="*/ 6 h 14"/>
                <a:gd name="T4" fmla="*/ 0 w 114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4" h="14">
                  <a:moveTo>
                    <a:pt x="114" y="14"/>
                  </a:moveTo>
                  <a:lnTo>
                    <a:pt x="57" y="6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72" name="Freeform 328"/>
            <p:cNvSpPr>
              <a:spLocks/>
            </p:cNvSpPr>
            <p:nvPr/>
          </p:nvSpPr>
          <p:spPr bwMode="auto">
            <a:xfrm>
              <a:off x="5068" y="961"/>
              <a:ext cx="190" cy="56"/>
            </a:xfrm>
            <a:custGeom>
              <a:avLst/>
              <a:gdLst>
                <a:gd name="T0" fmla="*/ 649 w 649"/>
                <a:gd name="T1" fmla="*/ 191 h 191"/>
                <a:gd name="T2" fmla="*/ 578 w 649"/>
                <a:gd name="T3" fmla="*/ 167 h 191"/>
                <a:gd name="T4" fmla="*/ 506 w 649"/>
                <a:gd name="T5" fmla="*/ 144 h 191"/>
                <a:gd name="T6" fmla="*/ 435 w 649"/>
                <a:gd name="T7" fmla="*/ 121 h 191"/>
                <a:gd name="T8" fmla="*/ 364 w 649"/>
                <a:gd name="T9" fmla="*/ 100 h 191"/>
                <a:gd name="T10" fmla="*/ 291 w 649"/>
                <a:gd name="T11" fmla="*/ 78 h 191"/>
                <a:gd name="T12" fmla="*/ 218 w 649"/>
                <a:gd name="T13" fmla="*/ 58 h 191"/>
                <a:gd name="T14" fmla="*/ 146 w 649"/>
                <a:gd name="T15" fmla="*/ 38 h 191"/>
                <a:gd name="T16" fmla="*/ 73 w 649"/>
                <a:gd name="T17" fmla="*/ 18 h 191"/>
                <a:gd name="T18" fmla="*/ 0 w 649"/>
                <a:gd name="T19" fmla="*/ 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49" h="191">
                  <a:moveTo>
                    <a:pt x="649" y="191"/>
                  </a:moveTo>
                  <a:lnTo>
                    <a:pt x="578" y="167"/>
                  </a:lnTo>
                  <a:lnTo>
                    <a:pt x="506" y="144"/>
                  </a:lnTo>
                  <a:lnTo>
                    <a:pt x="435" y="121"/>
                  </a:lnTo>
                  <a:lnTo>
                    <a:pt x="364" y="100"/>
                  </a:lnTo>
                  <a:lnTo>
                    <a:pt x="291" y="78"/>
                  </a:lnTo>
                  <a:lnTo>
                    <a:pt x="218" y="58"/>
                  </a:lnTo>
                  <a:lnTo>
                    <a:pt x="146" y="38"/>
                  </a:lnTo>
                  <a:lnTo>
                    <a:pt x="73" y="18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73" name="Freeform 329"/>
            <p:cNvSpPr>
              <a:spLocks/>
            </p:cNvSpPr>
            <p:nvPr/>
          </p:nvSpPr>
          <p:spPr bwMode="auto">
            <a:xfrm>
              <a:off x="5246" y="1017"/>
              <a:ext cx="29" cy="488"/>
            </a:xfrm>
            <a:custGeom>
              <a:avLst/>
              <a:gdLst>
                <a:gd name="T0" fmla="*/ 45 w 99"/>
                <a:gd name="T1" fmla="*/ 0 h 1657"/>
                <a:gd name="T2" fmla="*/ 53 w 99"/>
                <a:gd name="T3" fmla="*/ 52 h 1657"/>
                <a:gd name="T4" fmla="*/ 65 w 99"/>
                <a:gd name="T5" fmla="*/ 172 h 1657"/>
                <a:gd name="T6" fmla="*/ 77 w 99"/>
                <a:gd name="T7" fmla="*/ 289 h 1657"/>
                <a:gd name="T8" fmla="*/ 85 w 99"/>
                <a:gd name="T9" fmla="*/ 401 h 1657"/>
                <a:gd name="T10" fmla="*/ 92 w 99"/>
                <a:gd name="T11" fmla="*/ 509 h 1657"/>
                <a:gd name="T12" fmla="*/ 96 w 99"/>
                <a:gd name="T13" fmla="*/ 612 h 1657"/>
                <a:gd name="T14" fmla="*/ 98 w 99"/>
                <a:gd name="T15" fmla="*/ 709 h 1657"/>
                <a:gd name="T16" fmla="*/ 98 w 99"/>
                <a:gd name="T17" fmla="*/ 803 h 1657"/>
                <a:gd name="T18" fmla="*/ 99 w 99"/>
                <a:gd name="T19" fmla="*/ 891 h 1657"/>
                <a:gd name="T20" fmla="*/ 99 w 99"/>
                <a:gd name="T21" fmla="*/ 975 h 1657"/>
                <a:gd name="T22" fmla="*/ 91 w 99"/>
                <a:gd name="T23" fmla="*/ 1053 h 1657"/>
                <a:gd name="T24" fmla="*/ 86 w 99"/>
                <a:gd name="T25" fmla="*/ 1128 h 1657"/>
                <a:gd name="T26" fmla="*/ 81 w 99"/>
                <a:gd name="T27" fmla="*/ 1197 h 1657"/>
                <a:gd name="T28" fmla="*/ 75 w 99"/>
                <a:gd name="T29" fmla="*/ 1261 h 1657"/>
                <a:gd name="T30" fmla="*/ 67 w 99"/>
                <a:gd name="T31" fmla="*/ 1320 h 1657"/>
                <a:gd name="T32" fmla="*/ 60 w 99"/>
                <a:gd name="T33" fmla="*/ 1375 h 1657"/>
                <a:gd name="T34" fmla="*/ 53 w 99"/>
                <a:gd name="T35" fmla="*/ 1424 h 1657"/>
                <a:gd name="T36" fmla="*/ 44 w 99"/>
                <a:gd name="T37" fmla="*/ 1469 h 1657"/>
                <a:gd name="T38" fmla="*/ 37 w 99"/>
                <a:gd name="T39" fmla="*/ 1509 h 1657"/>
                <a:gd name="T40" fmla="*/ 30 w 99"/>
                <a:gd name="T41" fmla="*/ 1544 h 1657"/>
                <a:gd name="T42" fmla="*/ 23 w 99"/>
                <a:gd name="T43" fmla="*/ 1574 h 1657"/>
                <a:gd name="T44" fmla="*/ 17 w 99"/>
                <a:gd name="T45" fmla="*/ 1600 h 1657"/>
                <a:gd name="T46" fmla="*/ 12 w 99"/>
                <a:gd name="T47" fmla="*/ 1621 h 1657"/>
                <a:gd name="T48" fmla="*/ 8 w 99"/>
                <a:gd name="T49" fmla="*/ 1637 h 1657"/>
                <a:gd name="T50" fmla="*/ 3 w 99"/>
                <a:gd name="T51" fmla="*/ 1649 h 1657"/>
                <a:gd name="T52" fmla="*/ 1 w 99"/>
                <a:gd name="T53" fmla="*/ 1655 h 1657"/>
                <a:gd name="T54" fmla="*/ 0 w 99"/>
                <a:gd name="T55" fmla="*/ 1657 h 1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9" h="1657">
                  <a:moveTo>
                    <a:pt x="45" y="0"/>
                  </a:moveTo>
                  <a:lnTo>
                    <a:pt x="53" y="52"/>
                  </a:lnTo>
                  <a:lnTo>
                    <a:pt x="65" y="172"/>
                  </a:lnTo>
                  <a:lnTo>
                    <a:pt x="77" y="289"/>
                  </a:lnTo>
                  <a:lnTo>
                    <a:pt x="85" y="401"/>
                  </a:lnTo>
                  <a:lnTo>
                    <a:pt x="92" y="509"/>
                  </a:lnTo>
                  <a:lnTo>
                    <a:pt x="96" y="612"/>
                  </a:lnTo>
                  <a:lnTo>
                    <a:pt x="98" y="709"/>
                  </a:lnTo>
                  <a:lnTo>
                    <a:pt x="98" y="803"/>
                  </a:lnTo>
                  <a:lnTo>
                    <a:pt x="99" y="891"/>
                  </a:lnTo>
                  <a:lnTo>
                    <a:pt x="99" y="975"/>
                  </a:lnTo>
                  <a:lnTo>
                    <a:pt x="91" y="1053"/>
                  </a:lnTo>
                  <a:lnTo>
                    <a:pt x="86" y="1128"/>
                  </a:lnTo>
                  <a:lnTo>
                    <a:pt x="81" y="1197"/>
                  </a:lnTo>
                  <a:lnTo>
                    <a:pt x="75" y="1261"/>
                  </a:lnTo>
                  <a:lnTo>
                    <a:pt x="67" y="1320"/>
                  </a:lnTo>
                  <a:lnTo>
                    <a:pt x="60" y="1375"/>
                  </a:lnTo>
                  <a:lnTo>
                    <a:pt x="53" y="1424"/>
                  </a:lnTo>
                  <a:lnTo>
                    <a:pt x="44" y="1469"/>
                  </a:lnTo>
                  <a:lnTo>
                    <a:pt x="37" y="1509"/>
                  </a:lnTo>
                  <a:lnTo>
                    <a:pt x="30" y="1544"/>
                  </a:lnTo>
                  <a:lnTo>
                    <a:pt x="23" y="1574"/>
                  </a:lnTo>
                  <a:lnTo>
                    <a:pt x="17" y="1600"/>
                  </a:lnTo>
                  <a:lnTo>
                    <a:pt x="12" y="1621"/>
                  </a:lnTo>
                  <a:lnTo>
                    <a:pt x="8" y="1637"/>
                  </a:lnTo>
                  <a:lnTo>
                    <a:pt x="3" y="1649"/>
                  </a:lnTo>
                  <a:lnTo>
                    <a:pt x="1" y="1655"/>
                  </a:lnTo>
                  <a:lnTo>
                    <a:pt x="0" y="165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74" name="Freeform 330"/>
            <p:cNvSpPr>
              <a:spLocks/>
            </p:cNvSpPr>
            <p:nvPr/>
          </p:nvSpPr>
          <p:spPr bwMode="auto">
            <a:xfrm>
              <a:off x="5246" y="1505"/>
              <a:ext cx="80" cy="35"/>
            </a:xfrm>
            <a:custGeom>
              <a:avLst/>
              <a:gdLst>
                <a:gd name="T0" fmla="*/ 274 w 274"/>
                <a:gd name="T1" fmla="*/ 121 h 121"/>
                <a:gd name="T2" fmla="*/ 205 w 274"/>
                <a:gd name="T3" fmla="*/ 90 h 121"/>
                <a:gd name="T4" fmla="*/ 138 w 274"/>
                <a:gd name="T5" fmla="*/ 59 h 121"/>
                <a:gd name="T6" fmla="*/ 70 w 274"/>
                <a:gd name="T7" fmla="*/ 30 h 121"/>
                <a:gd name="T8" fmla="*/ 0 w 274"/>
                <a:gd name="T9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4" h="121">
                  <a:moveTo>
                    <a:pt x="274" y="121"/>
                  </a:moveTo>
                  <a:lnTo>
                    <a:pt x="205" y="90"/>
                  </a:lnTo>
                  <a:lnTo>
                    <a:pt x="138" y="59"/>
                  </a:lnTo>
                  <a:lnTo>
                    <a:pt x="70" y="3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75" name="Line 331"/>
            <p:cNvSpPr>
              <a:spLocks noChangeShapeType="1"/>
            </p:cNvSpPr>
            <p:nvPr/>
          </p:nvSpPr>
          <p:spPr bwMode="auto">
            <a:xfrm flipV="1">
              <a:off x="5155" y="1540"/>
              <a:ext cx="171" cy="36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76" name="Freeform 332"/>
            <p:cNvSpPr>
              <a:spLocks/>
            </p:cNvSpPr>
            <p:nvPr/>
          </p:nvSpPr>
          <p:spPr bwMode="auto">
            <a:xfrm>
              <a:off x="3480" y="1993"/>
              <a:ext cx="1429" cy="163"/>
            </a:xfrm>
            <a:custGeom>
              <a:avLst/>
              <a:gdLst>
                <a:gd name="T0" fmla="*/ 4806 w 4861"/>
                <a:gd name="T1" fmla="*/ 510 h 555"/>
                <a:gd name="T2" fmla="*/ 4697 w 4861"/>
                <a:gd name="T3" fmla="*/ 461 h 555"/>
                <a:gd name="T4" fmla="*/ 4586 w 4861"/>
                <a:gd name="T5" fmla="*/ 415 h 555"/>
                <a:gd name="T6" fmla="*/ 4476 w 4861"/>
                <a:gd name="T7" fmla="*/ 372 h 555"/>
                <a:gd name="T8" fmla="*/ 4364 w 4861"/>
                <a:gd name="T9" fmla="*/ 331 h 555"/>
                <a:gd name="T10" fmla="*/ 4250 w 4861"/>
                <a:gd name="T11" fmla="*/ 291 h 555"/>
                <a:gd name="T12" fmla="*/ 4137 w 4861"/>
                <a:gd name="T13" fmla="*/ 255 h 555"/>
                <a:gd name="T14" fmla="*/ 4022 w 4861"/>
                <a:gd name="T15" fmla="*/ 221 h 555"/>
                <a:gd name="T16" fmla="*/ 3906 w 4861"/>
                <a:gd name="T17" fmla="*/ 189 h 555"/>
                <a:gd name="T18" fmla="*/ 3791 w 4861"/>
                <a:gd name="T19" fmla="*/ 160 h 555"/>
                <a:gd name="T20" fmla="*/ 3674 w 4861"/>
                <a:gd name="T21" fmla="*/ 132 h 555"/>
                <a:gd name="T22" fmla="*/ 3557 w 4861"/>
                <a:gd name="T23" fmla="*/ 108 h 555"/>
                <a:gd name="T24" fmla="*/ 3440 w 4861"/>
                <a:gd name="T25" fmla="*/ 86 h 555"/>
                <a:gd name="T26" fmla="*/ 3322 w 4861"/>
                <a:gd name="T27" fmla="*/ 67 h 555"/>
                <a:gd name="T28" fmla="*/ 3203 w 4861"/>
                <a:gd name="T29" fmla="*/ 50 h 555"/>
                <a:gd name="T30" fmla="*/ 3084 w 4861"/>
                <a:gd name="T31" fmla="*/ 36 h 555"/>
                <a:gd name="T32" fmla="*/ 2966 w 4861"/>
                <a:gd name="T33" fmla="*/ 23 h 555"/>
                <a:gd name="T34" fmla="*/ 2847 w 4861"/>
                <a:gd name="T35" fmla="*/ 14 h 555"/>
                <a:gd name="T36" fmla="*/ 2727 w 4861"/>
                <a:gd name="T37" fmla="*/ 6 h 555"/>
                <a:gd name="T38" fmla="*/ 2607 w 4861"/>
                <a:gd name="T39" fmla="*/ 2 h 555"/>
                <a:gd name="T40" fmla="*/ 2488 w 4861"/>
                <a:gd name="T41" fmla="*/ 0 h 555"/>
                <a:gd name="T42" fmla="*/ 2368 w 4861"/>
                <a:gd name="T43" fmla="*/ 1 h 555"/>
                <a:gd name="T44" fmla="*/ 2249 w 4861"/>
                <a:gd name="T45" fmla="*/ 4 h 555"/>
                <a:gd name="T46" fmla="*/ 2129 w 4861"/>
                <a:gd name="T47" fmla="*/ 9 h 555"/>
                <a:gd name="T48" fmla="*/ 2010 w 4861"/>
                <a:gd name="T49" fmla="*/ 18 h 555"/>
                <a:gd name="T50" fmla="*/ 1891 w 4861"/>
                <a:gd name="T51" fmla="*/ 28 h 555"/>
                <a:gd name="T52" fmla="*/ 1772 w 4861"/>
                <a:gd name="T53" fmla="*/ 41 h 555"/>
                <a:gd name="T54" fmla="*/ 1654 w 4861"/>
                <a:gd name="T55" fmla="*/ 57 h 555"/>
                <a:gd name="T56" fmla="*/ 1535 w 4861"/>
                <a:gd name="T57" fmla="*/ 75 h 555"/>
                <a:gd name="T58" fmla="*/ 1417 w 4861"/>
                <a:gd name="T59" fmla="*/ 95 h 555"/>
                <a:gd name="T60" fmla="*/ 1300 w 4861"/>
                <a:gd name="T61" fmla="*/ 118 h 555"/>
                <a:gd name="T62" fmla="*/ 1183 w 4861"/>
                <a:gd name="T63" fmla="*/ 143 h 555"/>
                <a:gd name="T64" fmla="*/ 1067 w 4861"/>
                <a:gd name="T65" fmla="*/ 171 h 555"/>
                <a:gd name="T66" fmla="*/ 952 w 4861"/>
                <a:gd name="T67" fmla="*/ 202 h 555"/>
                <a:gd name="T68" fmla="*/ 836 w 4861"/>
                <a:gd name="T69" fmla="*/ 234 h 555"/>
                <a:gd name="T70" fmla="*/ 722 w 4861"/>
                <a:gd name="T71" fmla="*/ 269 h 555"/>
                <a:gd name="T72" fmla="*/ 609 w 4861"/>
                <a:gd name="T73" fmla="*/ 307 h 555"/>
                <a:gd name="T74" fmla="*/ 495 w 4861"/>
                <a:gd name="T75" fmla="*/ 347 h 555"/>
                <a:gd name="T76" fmla="*/ 384 w 4861"/>
                <a:gd name="T77" fmla="*/ 389 h 555"/>
                <a:gd name="T78" fmla="*/ 272 w 4861"/>
                <a:gd name="T79" fmla="*/ 434 h 555"/>
                <a:gd name="T80" fmla="*/ 163 w 4861"/>
                <a:gd name="T81" fmla="*/ 480 h 555"/>
                <a:gd name="T82" fmla="*/ 54 w 4861"/>
                <a:gd name="T83" fmla="*/ 530 h 5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861" h="555">
                  <a:moveTo>
                    <a:pt x="4861" y="535"/>
                  </a:moveTo>
                  <a:lnTo>
                    <a:pt x="4806" y="510"/>
                  </a:lnTo>
                  <a:lnTo>
                    <a:pt x="4752" y="486"/>
                  </a:lnTo>
                  <a:lnTo>
                    <a:pt x="4697" y="461"/>
                  </a:lnTo>
                  <a:lnTo>
                    <a:pt x="4642" y="438"/>
                  </a:lnTo>
                  <a:lnTo>
                    <a:pt x="4586" y="415"/>
                  </a:lnTo>
                  <a:lnTo>
                    <a:pt x="4532" y="393"/>
                  </a:lnTo>
                  <a:lnTo>
                    <a:pt x="4476" y="372"/>
                  </a:lnTo>
                  <a:lnTo>
                    <a:pt x="4419" y="351"/>
                  </a:lnTo>
                  <a:lnTo>
                    <a:pt x="4364" y="331"/>
                  </a:lnTo>
                  <a:lnTo>
                    <a:pt x="4307" y="311"/>
                  </a:lnTo>
                  <a:lnTo>
                    <a:pt x="4250" y="291"/>
                  </a:lnTo>
                  <a:lnTo>
                    <a:pt x="4193" y="273"/>
                  </a:lnTo>
                  <a:lnTo>
                    <a:pt x="4137" y="255"/>
                  </a:lnTo>
                  <a:lnTo>
                    <a:pt x="4079" y="238"/>
                  </a:lnTo>
                  <a:lnTo>
                    <a:pt x="4022" y="221"/>
                  </a:lnTo>
                  <a:lnTo>
                    <a:pt x="3964" y="205"/>
                  </a:lnTo>
                  <a:lnTo>
                    <a:pt x="3906" y="189"/>
                  </a:lnTo>
                  <a:lnTo>
                    <a:pt x="3848" y="174"/>
                  </a:lnTo>
                  <a:lnTo>
                    <a:pt x="3791" y="160"/>
                  </a:lnTo>
                  <a:lnTo>
                    <a:pt x="3733" y="146"/>
                  </a:lnTo>
                  <a:lnTo>
                    <a:pt x="3674" y="132"/>
                  </a:lnTo>
                  <a:lnTo>
                    <a:pt x="3615" y="121"/>
                  </a:lnTo>
                  <a:lnTo>
                    <a:pt x="3557" y="108"/>
                  </a:lnTo>
                  <a:lnTo>
                    <a:pt x="3498" y="97"/>
                  </a:lnTo>
                  <a:lnTo>
                    <a:pt x="3440" y="86"/>
                  </a:lnTo>
                  <a:lnTo>
                    <a:pt x="3381" y="77"/>
                  </a:lnTo>
                  <a:lnTo>
                    <a:pt x="3322" y="67"/>
                  </a:lnTo>
                  <a:lnTo>
                    <a:pt x="3262" y="58"/>
                  </a:lnTo>
                  <a:lnTo>
                    <a:pt x="3203" y="50"/>
                  </a:lnTo>
                  <a:lnTo>
                    <a:pt x="3144" y="42"/>
                  </a:lnTo>
                  <a:lnTo>
                    <a:pt x="3084" y="36"/>
                  </a:lnTo>
                  <a:lnTo>
                    <a:pt x="3025" y="29"/>
                  </a:lnTo>
                  <a:lnTo>
                    <a:pt x="2966" y="23"/>
                  </a:lnTo>
                  <a:lnTo>
                    <a:pt x="2906" y="18"/>
                  </a:lnTo>
                  <a:lnTo>
                    <a:pt x="2847" y="14"/>
                  </a:lnTo>
                  <a:lnTo>
                    <a:pt x="2787" y="10"/>
                  </a:lnTo>
                  <a:lnTo>
                    <a:pt x="2727" y="6"/>
                  </a:lnTo>
                  <a:lnTo>
                    <a:pt x="2667" y="4"/>
                  </a:lnTo>
                  <a:lnTo>
                    <a:pt x="2607" y="2"/>
                  </a:lnTo>
                  <a:lnTo>
                    <a:pt x="2547" y="1"/>
                  </a:lnTo>
                  <a:lnTo>
                    <a:pt x="2488" y="0"/>
                  </a:lnTo>
                  <a:lnTo>
                    <a:pt x="2428" y="0"/>
                  </a:lnTo>
                  <a:lnTo>
                    <a:pt x="2368" y="1"/>
                  </a:lnTo>
                  <a:lnTo>
                    <a:pt x="2309" y="2"/>
                  </a:lnTo>
                  <a:lnTo>
                    <a:pt x="2249" y="4"/>
                  </a:lnTo>
                  <a:lnTo>
                    <a:pt x="2189" y="6"/>
                  </a:lnTo>
                  <a:lnTo>
                    <a:pt x="2129" y="9"/>
                  </a:lnTo>
                  <a:lnTo>
                    <a:pt x="2070" y="13"/>
                  </a:lnTo>
                  <a:lnTo>
                    <a:pt x="2010" y="18"/>
                  </a:lnTo>
                  <a:lnTo>
                    <a:pt x="1950" y="22"/>
                  </a:lnTo>
                  <a:lnTo>
                    <a:pt x="1891" y="28"/>
                  </a:lnTo>
                  <a:lnTo>
                    <a:pt x="1831" y="34"/>
                  </a:lnTo>
                  <a:lnTo>
                    <a:pt x="1772" y="41"/>
                  </a:lnTo>
                  <a:lnTo>
                    <a:pt x="1713" y="48"/>
                  </a:lnTo>
                  <a:lnTo>
                    <a:pt x="1654" y="57"/>
                  </a:lnTo>
                  <a:lnTo>
                    <a:pt x="1595" y="65"/>
                  </a:lnTo>
                  <a:lnTo>
                    <a:pt x="1535" y="75"/>
                  </a:lnTo>
                  <a:lnTo>
                    <a:pt x="1476" y="84"/>
                  </a:lnTo>
                  <a:lnTo>
                    <a:pt x="1417" y="95"/>
                  </a:lnTo>
                  <a:lnTo>
                    <a:pt x="1358" y="106"/>
                  </a:lnTo>
                  <a:lnTo>
                    <a:pt x="1300" y="118"/>
                  </a:lnTo>
                  <a:lnTo>
                    <a:pt x="1242" y="130"/>
                  </a:lnTo>
                  <a:lnTo>
                    <a:pt x="1183" y="143"/>
                  </a:lnTo>
                  <a:lnTo>
                    <a:pt x="1125" y="157"/>
                  </a:lnTo>
                  <a:lnTo>
                    <a:pt x="1067" y="171"/>
                  </a:lnTo>
                  <a:lnTo>
                    <a:pt x="1009" y="186"/>
                  </a:lnTo>
                  <a:lnTo>
                    <a:pt x="952" y="202"/>
                  </a:lnTo>
                  <a:lnTo>
                    <a:pt x="894" y="218"/>
                  </a:lnTo>
                  <a:lnTo>
                    <a:pt x="836" y="234"/>
                  </a:lnTo>
                  <a:lnTo>
                    <a:pt x="779" y="251"/>
                  </a:lnTo>
                  <a:lnTo>
                    <a:pt x="722" y="269"/>
                  </a:lnTo>
                  <a:lnTo>
                    <a:pt x="666" y="288"/>
                  </a:lnTo>
                  <a:lnTo>
                    <a:pt x="609" y="307"/>
                  </a:lnTo>
                  <a:lnTo>
                    <a:pt x="552" y="327"/>
                  </a:lnTo>
                  <a:lnTo>
                    <a:pt x="495" y="347"/>
                  </a:lnTo>
                  <a:lnTo>
                    <a:pt x="440" y="368"/>
                  </a:lnTo>
                  <a:lnTo>
                    <a:pt x="384" y="389"/>
                  </a:lnTo>
                  <a:lnTo>
                    <a:pt x="328" y="411"/>
                  </a:lnTo>
                  <a:lnTo>
                    <a:pt x="272" y="434"/>
                  </a:lnTo>
                  <a:lnTo>
                    <a:pt x="218" y="457"/>
                  </a:lnTo>
                  <a:lnTo>
                    <a:pt x="163" y="480"/>
                  </a:lnTo>
                  <a:lnTo>
                    <a:pt x="108" y="506"/>
                  </a:lnTo>
                  <a:lnTo>
                    <a:pt x="54" y="530"/>
                  </a:lnTo>
                  <a:lnTo>
                    <a:pt x="0" y="55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77" name="Line 333"/>
            <p:cNvSpPr>
              <a:spLocks noChangeShapeType="1"/>
            </p:cNvSpPr>
            <p:nvPr/>
          </p:nvSpPr>
          <p:spPr bwMode="auto">
            <a:xfrm flipV="1">
              <a:off x="4909" y="1785"/>
              <a:ext cx="172" cy="36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78" name="Line 334"/>
            <p:cNvSpPr>
              <a:spLocks noChangeShapeType="1"/>
            </p:cNvSpPr>
            <p:nvPr/>
          </p:nvSpPr>
          <p:spPr bwMode="auto">
            <a:xfrm flipH="1" flipV="1">
              <a:off x="3306" y="1793"/>
              <a:ext cx="174" cy="36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79" name="Freeform 335"/>
            <p:cNvSpPr>
              <a:spLocks/>
            </p:cNvSpPr>
            <p:nvPr/>
          </p:nvSpPr>
          <p:spPr bwMode="auto">
            <a:xfrm>
              <a:off x="5001" y="1750"/>
              <a:ext cx="80" cy="35"/>
            </a:xfrm>
            <a:custGeom>
              <a:avLst/>
              <a:gdLst>
                <a:gd name="T0" fmla="*/ 272 w 272"/>
                <a:gd name="T1" fmla="*/ 120 h 120"/>
                <a:gd name="T2" fmla="*/ 205 w 272"/>
                <a:gd name="T3" fmla="*/ 88 h 120"/>
                <a:gd name="T4" fmla="*/ 136 w 272"/>
                <a:gd name="T5" fmla="*/ 58 h 120"/>
                <a:gd name="T6" fmla="*/ 68 w 272"/>
                <a:gd name="T7" fmla="*/ 28 h 120"/>
                <a:gd name="T8" fmla="*/ 0 w 272"/>
                <a:gd name="T9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2" h="120">
                  <a:moveTo>
                    <a:pt x="272" y="120"/>
                  </a:moveTo>
                  <a:lnTo>
                    <a:pt x="205" y="88"/>
                  </a:lnTo>
                  <a:lnTo>
                    <a:pt x="136" y="58"/>
                  </a:lnTo>
                  <a:lnTo>
                    <a:pt x="68" y="28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80" name="Freeform 336"/>
            <p:cNvSpPr>
              <a:spLocks/>
            </p:cNvSpPr>
            <p:nvPr/>
          </p:nvSpPr>
          <p:spPr bwMode="auto">
            <a:xfrm>
              <a:off x="5001" y="1261"/>
              <a:ext cx="28" cy="489"/>
            </a:xfrm>
            <a:custGeom>
              <a:avLst/>
              <a:gdLst>
                <a:gd name="T0" fmla="*/ 45 w 97"/>
                <a:gd name="T1" fmla="*/ 0 h 1658"/>
                <a:gd name="T2" fmla="*/ 51 w 97"/>
                <a:gd name="T3" fmla="*/ 51 h 1658"/>
                <a:gd name="T4" fmla="*/ 65 w 97"/>
                <a:gd name="T5" fmla="*/ 172 h 1658"/>
                <a:gd name="T6" fmla="*/ 75 w 97"/>
                <a:gd name="T7" fmla="*/ 289 h 1658"/>
                <a:gd name="T8" fmla="*/ 84 w 97"/>
                <a:gd name="T9" fmla="*/ 401 h 1658"/>
                <a:gd name="T10" fmla="*/ 90 w 97"/>
                <a:gd name="T11" fmla="*/ 508 h 1658"/>
                <a:gd name="T12" fmla="*/ 94 w 97"/>
                <a:gd name="T13" fmla="*/ 611 h 1658"/>
                <a:gd name="T14" fmla="*/ 96 w 97"/>
                <a:gd name="T15" fmla="*/ 709 h 1658"/>
                <a:gd name="T16" fmla="*/ 96 w 97"/>
                <a:gd name="T17" fmla="*/ 802 h 1658"/>
                <a:gd name="T18" fmla="*/ 97 w 97"/>
                <a:gd name="T19" fmla="*/ 891 h 1658"/>
                <a:gd name="T20" fmla="*/ 97 w 97"/>
                <a:gd name="T21" fmla="*/ 975 h 1658"/>
                <a:gd name="T22" fmla="*/ 90 w 97"/>
                <a:gd name="T23" fmla="*/ 1054 h 1658"/>
                <a:gd name="T24" fmla="*/ 85 w 97"/>
                <a:gd name="T25" fmla="*/ 1127 h 1658"/>
                <a:gd name="T26" fmla="*/ 80 w 97"/>
                <a:gd name="T27" fmla="*/ 1197 h 1658"/>
                <a:gd name="T28" fmla="*/ 73 w 97"/>
                <a:gd name="T29" fmla="*/ 1261 h 1658"/>
                <a:gd name="T30" fmla="*/ 66 w 97"/>
                <a:gd name="T31" fmla="*/ 1321 h 1658"/>
                <a:gd name="T32" fmla="*/ 59 w 97"/>
                <a:gd name="T33" fmla="*/ 1374 h 1658"/>
                <a:gd name="T34" fmla="*/ 51 w 97"/>
                <a:gd name="T35" fmla="*/ 1425 h 1658"/>
                <a:gd name="T36" fmla="*/ 44 w 97"/>
                <a:gd name="T37" fmla="*/ 1469 h 1658"/>
                <a:gd name="T38" fmla="*/ 35 w 97"/>
                <a:gd name="T39" fmla="*/ 1509 h 1658"/>
                <a:gd name="T40" fmla="*/ 29 w 97"/>
                <a:gd name="T41" fmla="*/ 1544 h 1658"/>
                <a:gd name="T42" fmla="*/ 22 w 97"/>
                <a:gd name="T43" fmla="*/ 1575 h 1658"/>
                <a:gd name="T44" fmla="*/ 15 w 97"/>
                <a:gd name="T45" fmla="*/ 1600 h 1658"/>
                <a:gd name="T46" fmla="*/ 10 w 97"/>
                <a:gd name="T47" fmla="*/ 1621 h 1658"/>
                <a:gd name="T48" fmla="*/ 6 w 97"/>
                <a:gd name="T49" fmla="*/ 1637 h 1658"/>
                <a:gd name="T50" fmla="*/ 2 w 97"/>
                <a:gd name="T51" fmla="*/ 1649 h 1658"/>
                <a:gd name="T52" fmla="*/ 0 w 97"/>
                <a:gd name="T53" fmla="*/ 1655 h 1658"/>
                <a:gd name="T54" fmla="*/ 0 w 97"/>
                <a:gd name="T55" fmla="*/ 1658 h 1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7" h="1658">
                  <a:moveTo>
                    <a:pt x="45" y="0"/>
                  </a:moveTo>
                  <a:lnTo>
                    <a:pt x="51" y="51"/>
                  </a:lnTo>
                  <a:lnTo>
                    <a:pt x="65" y="172"/>
                  </a:lnTo>
                  <a:lnTo>
                    <a:pt x="75" y="289"/>
                  </a:lnTo>
                  <a:lnTo>
                    <a:pt x="84" y="401"/>
                  </a:lnTo>
                  <a:lnTo>
                    <a:pt x="90" y="508"/>
                  </a:lnTo>
                  <a:lnTo>
                    <a:pt x="94" y="611"/>
                  </a:lnTo>
                  <a:lnTo>
                    <a:pt x="96" y="709"/>
                  </a:lnTo>
                  <a:lnTo>
                    <a:pt x="96" y="802"/>
                  </a:lnTo>
                  <a:lnTo>
                    <a:pt x="97" y="891"/>
                  </a:lnTo>
                  <a:lnTo>
                    <a:pt x="97" y="975"/>
                  </a:lnTo>
                  <a:lnTo>
                    <a:pt x="90" y="1054"/>
                  </a:lnTo>
                  <a:lnTo>
                    <a:pt x="85" y="1127"/>
                  </a:lnTo>
                  <a:lnTo>
                    <a:pt x="80" y="1197"/>
                  </a:lnTo>
                  <a:lnTo>
                    <a:pt x="73" y="1261"/>
                  </a:lnTo>
                  <a:lnTo>
                    <a:pt x="66" y="1321"/>
                  </a:lnTo>
                  <a:lnTo>
                    <a:pt x="59" y="1374"/>
                  </a:lnTo>
                  <a:lnTo>
                    <a:pt x="51" y="1425"/>
                  </a:lnTo>
                  <a:lnTo>
                    <a:pt x="44" y="1469"/>
                  </a:lnTo>
                  <a:lnTo>
                    <a:pt x="35" y="1509"/>
                  </a:lnTo>
                  <a:lnTo>
                    <a:pt x="29" y="1544"/>
                  </a:lnTo>
                  <a:lnTo>
                    <a:pt x="22" y="1575"/>
                  </a:lnTo>
                  <a:lnTo>
                    <a:pt x="15" y="1600"/>
                  </a:lnTo>
                  <a:lnTo>
                    <a:pt x="10" y="1621"/>
                  </a:lnTo>
                  <a:lnTo>
                    <a:pt x="6" y="1637"/>
                  </a:lnTo>
                  <a:lnTo>
                    <a:pt x="2" y="1649"/>
                  </a:lnTo>
                  <a:lnTo>
                    <a:pt x="0" y="1655"/>
                  </a:lnTo>
                  <a:lnTo>
                    <a:pt x="0" y="165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81" name="Freeform 337"/>
            <p:cNvSpPr>
              <a:spLocks/>
            </p:cNvSpPr>
            <p:nvPr/>
          </p:nvSpPr>
          <p:spPr bwMode="auto">
            <a:xfrm>
              <a:off x="4823" y="1206"/>
              <a:ext cx="190" cy="55"/>
            </a:xfrm>
            <a:custGeom>
              <a:avLst/>
              <a:gdLst>
                <a:gd name="T0" fmla="*/ 650 w 650"/>
                <a:gd name="T1" fmla="*/ 192 h 192"/>
                <a:gd name="T2" fmla="*/ 578 w 650"/>
                <a:gd name="T3" fmla="*/ 167 h 192"/>
                <a:gd name="T4" fmla="*/ 506 w 650"/>
                <a:gd name="T5" fmla="*/ 144 h 192"/>
                <a:gd name="T6" fmla="*/ 434 w 650"/>
                <a:gd name="T7" fmla="*/ 122 h 192"/>
                <a:gd name="T8" fmla="*/ 363 w 650"/>
                <a:gd name="T9" fmla="*/ 100 h 192"/>
                <a:gd name="T10" fmla="*/ 290 w 650"/>
                <a:gd name="T11" fmla="*/ 79 h 192"/>
                <a:gd name="T12" fmla="*/ 218 w 650"/>
                <a:gd name="T13" fmla="*/ 58 h 192"/>
                <a:gd name="T14" fmla="*/ 145 w 650"/>
                <a:gd name="T15" fmla="*/ 38 h 192"/>
                <a:gd name="T16" fmla="*/ 73 w 650"/>
                <a:gd name="T17" fmla="*/ 19 h 192"/>
                <a:gd name="T18" fmla="*/ 0 w 650"/>
                <a:gd name="T19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50" h="192">
                  <a:moveTo>
                    <a:pt x="650" y="192"/>
                  </a:moveTo>
                  <a:lnTo>
                    <a:pt x="578" y="167"/>
                  </a:lnTo>
                  <a:lnTo>
                    <a:pt x="506" y="144"/>
                  </a:lnTo>
                  <a:lnTo>
                    <a:pt x="434" y="122"/>
                  </a:lnTo>
                  <a:lnTo>
                    <a:pt x="363" y="100"/>
                  </a:lnTo>
                  <a:lnTo>
                    <a:pt x="290" y="79"/>
                  </a:lnTo>
                  <a:lnTo>
                    <a:pt x="218" y="58"/>
                  </a:lnTo>
                  <a:lnTo>
                    <a:pt x="145" y="38"/>
                  </a:lnTo>
                  <a:lnTo>
                    <a:pt x="73" y="19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82" name="Freeform 338"/>
            <p:cNvSpPr>
              <a:spLocks/>
            </p:cNvSpPr>
            <p:nvPr/>
          </p:nvSpPr>
          <p:spPr bwMode="auto">
            <a:xfrm>
              <a:off x="4570" y="1206"/>
              <a:ext cx="253" cy="416"/>
            </a:xfrm>
            <a:custGeom>
              <a:avLst/>
              <a:gdLst>
                <a:gd name="T0" fmla="*/ 860 w 860"/>
                <a:gd name="T1" fmla="*/ 0 h 1418"/>
                <a:gd name="T2" fmla="*/ 827 w 860"/>
                <a:gd name="T3" fmla="*/ 40 h 1418"/>
                <a:gd name="T4" fmla="*/ 750 w 860"/>
                <a:gd name="T5" fmla="*/ 135 h 1418"/>
                <a:gd name="T6" fmla="*/ 677 w 860"/>
                <a:gd name="T7" fmla="*/ 227 h 1418"/>
                <a:gd name="T8" fmla="*/ 609 w 860"/>
                <a:gd name="T9" fmla="*/ 317 h 1418"/>
                <a:gd name="T10" fmla="*/ 546 w 860"/>
                <a:gd name="T11" fmla="*/ 404 h 1418"/>
                <a:gd name="T12" fmla="*/ 487 w 860"/>
                <a:gd name="T13" fmla="*/ 488 h 1418"/>
                <a:gd name="T14" fmla="*/ 432 w 860"/>
                <a:gd name="T15" fmla="*/ 569 h 1418"/>
                <a:gd name="T16" fmla="*/ 381 w 860"/>
                <a:gd name="T17" fmla="*/ 647 h 1418"/>
                <a:gd name="T18" fmla="*/ 333 w 860"/>
                <a:gd name="T19" fmla="*/ 721 h 1418"/>
                <a:gd name="T20" fmla="*/ 287 w 860"/>
                <a:gd name="T21" fmla="*/ 792 h 1418"/>
                <a:gd name="T22" fmla="*/ 252 w 860"/>
                <a:gd name="T23" fmla="*/ 862 h 1418"/>
                <a:gd name="T24" fmla="*/ 215 w 860"/>
                <a:gd name="T25" fmla="*/ 926 h 1418"/>
                <a:gd name="T26" fmla="*/ 182 w 860"/>
                <a:gd name="T27" fmla="*/ 987 h 1418"/>
                <a:gd name="T28" fmla="*/ 153 w 860"/>
                <a:gd name="T29" fmla="*/ 1045 h 1418"/>
                <a:gd name="T30" fmla="*/ 127 w 860"/>
                <a:gd name="T31" fmla="*/ 1099 h 1418"/>
                <a:gd name="T32" fmla="*/ 103 w 860"/>
                <a:gd name="T33" fmla="*/ 1149 h 1418"/>
                <a:gd name="T34" fmla="*/ 82 w 860"/>
                <a:gd name="T35" fmla="*/ 1194 h 1418"/>
                <a:gd name="T36" fmla="*/ 66 w 860"/>
                <a:gd name="T37" fmla="*/ 1236 h 1418"/>
                <a:gd name="T38" fmla="*/ 50 w 860"/>
                <a:gd name="T39" fmla="*/ 1274 h 1418"/>
                <a:gd name="T40" fmla="*/ 37 w 860"/>
                <a:gd name="T41" fmla="*/ 1308 h 1418"/>
                <a:gd name="T42" fmla="*/ 27 w 860"/>
                <a:gd name="T43" fmla="*/ 1336 h 1418"/>
                <a:gd name="T44" fmla="*/ 17 w 860"/>
                <a:gd name="T45" fmla="*/ 1361 h 1418"/>
                <a:gd name="T46" fmla="*/ 11 w 860"/>
                <a:gd name="T47" fmla="*/ 1381 h 1418"/>
                <a:gd name="T48" fmla="*/ 6 w 860"/>
                <a:gd name="T49" fmla="*/ 1398 h 1418"/>
                <a:gd name="T50" fmla="*/ 2 w 860"/>
                <a:gd name="T51" fmla="*/ 1410 h 1418"/>
                <a:gd name="T52" fmla="*/ 0 w 860"/>
                <a:gd name="T53" fmla="*/ 1416 h 1418"/>
                <a:gd name="T54" fmla="*/ 0 w 860"/>
                <a:gd name="T55" fmla="*/ 1418 h 1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60" h="1418">
                  <a:moveTo>
                    <a:pt x="860" y="0"/>
                  </a:moveTo>
                  <a:lnTo>
                    <a:pt x="827" y="40"/>
                  </a:lnTo>
                  <a:lnTo>
                    <a:pt x="750" y="135"/>
                  </a:lnTo>
                  <a:lnTo>
                    <a:pt x="677" y="227"/>
                  </a:lnTo>
                  <a:lnTo>
                    <a:pt x="609" y="317"/>
                  </a:lnTo>
                  <a:lnTo>
                    <a:pt x="546" y="404"/>
                  </a:lnTo>
                  <a:lnTo>
                    <a:pt x="487" y="488"/>
                  </a:lnTo>
                  <a:lnTo>
                    <a:pt x="432" y="569"/>
                  </a:lnTo>
                  <a:lnTo>
                    <a:pt x="381" y="647"/>
                  </a:lnTo>
                  <a:lnTo>
                    <a:pt x="333" y="721"/>
                  </a:lnTo>
                  <a:lnTo>
                    <a:pt x="287" y="792"/>
                  </a:lnTo>
                  <a:lnTo>
                    <a:pt x="252" y="862"/>
                  </a:lnTo>
                  <a:lnTo>
                    <a:pt x="215" y="926"/>
                  </a:lnTo>
                  <a:lnTo>
                    <a:pt x="182" y="987"/>
                  </a:lnTo>
                  <a:lnTo>
                    <a:pt x="153" y="1045"/>
                  </a:lnTo>
                  <a:lnTo>
                    <a:pt x="127" y="1099"/>
                  </a:lnTo>
                  <a:lnTo>
                    <a:pt x="103" y="1149"/>
                  </a:lnTo>
                  <a:lnTo>
                    <a:pt x="82" y="1194"/>
                  </a:lnTo>
                  <a:lnTo>
                    <a:pt x="66" y="1236"/>
                  </a:lnTo>
                  <a:lnTo>
                    <a:pt x="50" y="1274"/>
                  </a:lnTo>
                  <a:lnTo>
                    <a:pt x="37" y="1308"/>
                  </a:lnTo>
                  <a:lnTo>
                    <a:pt x="27" y="1336"/>
                  </a:lnTo>
                  <a:lnTo>
                    <a:pt x="17" y="1361"/>
                  </a:lnTo>
                  <a:lnTo>
                    <a:pt x="11" y="1381"/>
                  </a:lnTo>
                  <a:lnTo>
                    <a:pt x="6" y="1398"/>
                  </a:lnTo>
                  <a:lnTo>
                    <a:pt x="2" y="1410"/>
                  </a:lnTo>
                  <a:lnTo>
                    <a:pt x="0" y="1416"/>
                  </a:lnTo>
                  <a:lnTo>
                    <a:pt x="0" y="141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83" name="Freeform 339"/>
            <p:cNvSpPr>
              <a:spLocks/>
            </p:cNvSpPr>
            <p:nvPr/>
          </p:nvSpPr>
          <p:spPr bwMode="auto">
            <a:xfrm>
              <a:off x="4425" y="1604"/>
              <a:ext cx="145" cy="18"/>
            </a:xfrm>
            <a:custGeom>
              <a:avLst/>
              <a:gdLst>
                <a:gd name="T0" fmla="*/ 486 w 486"/>
                <a:gd name="T1" fmla="*/ 69 h 69"/>
                <a:gd name="T2" fmla="*/ 417 w 486"/>
                <a:gd name="T3" fmla="*/ 57 h 69"/>
                <a:gd name="T4" fmla="*/ 348 w 486"/>
                <a:gd name="T5" fmla="*/ 46 h 69"/>
                <a:gd name="T6" fmla="*/ 278 w 486"/>
                <a:gd name="T7" fmla="*/ 35 h 69"/>
                <a:gd name="T8" fmla="*/ 209 w 486"/>
                <a:gd name="T9" fmla="*/ 25 h 69"/>
                <a:gd name="T10" fmla="*/ 138 w 486"/>
                <a:gd name="T11" fmla="*/ 15 h 69"/>
                <a:gd name="T12" fmla="*/ 69 w 486"/>
                <a:gd name="T13" fmla="*/ 7 h 69"/>
                <a:gd name="T14" fmla="*/ 0 w 486"/>
                <a:gd name="T15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6" h="69">
                  <a:moveTo>
                    <a:pt x="486" y="69"/>
                  </a:moveTo>
                  <a:lnTo>
                    <a:pt x="417" y="57"/>
                  </a:lnTo>
                  <a:lnTo>
                    <a:pt x="348" y="46"/>
                  </a:lnTo>
                  <a:lnTo>
                    <a:pt x="278" y="35"/>
                  </a:lnTo>
                  <a:lnTo>
                    <a:pt x="209" y="25"/>
                  </a:lnTo>
                  <a:lnTo>
                    <a:pt x="138" y="15"/>
                  </a:lnTo>
                  <a:lnTo>
                    <a:pt x="69" y="7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84" name="Freeform 340"/>
            <p:cNvSpPr>
              <a:spLocks/>
            </p:cNvSpPr>
            <p:nvPr/>
          </p:nvSpPr>
          <p:spPr bwMode="auto">
            <a:xfrm>
              <a:off x="4302" y="1130"/>
              <a:ext cx="123" cy="474"/>
            </a:xfrm>
            <a:custGeom>
              <a:avLst/>
              <a:gdLst>
                <a:gd name="T0" fmla="*/ 0 w 425"/>
                <a:gd name="T1" fmla="*/ 0 h 1604"/>
                <a:gd name="T2" fmla="*/ 21 w 425"/>
                <a:gd name="T3" fmla="*/ 47 h 1604"/>
                <a:gd name="T4" fmla="*/ 67 w 425"/>
                <a:gd name="T5" fmla="*/ 160 h 1604"/>
                <a:gd name="T6" fmla="*/ 111 w 425"/>
                <a:gd name="T7" fmla="*/ 269 h 1604"/>
                <a:gd name="T8" fmla="*/ 150 w 425"/>
                <a:gd name="T9" fmla="*/ 374 h 1604"/>
                <a:gd name="T10" fmla="*/ 187 w 425"/>
                <a:gd name="T11" fmla="*/ 475 h 1604"/>
                <a:gd name="T12" fmla="*/ 220 w 425"/>
                <a:gd name="T13" fmla="*/ 573 h 1604"/>
                <a:gd name="T14" fmla="*/ 250 w 425"/>
                <a:gd name="T15" fmla="*/ 666 h 1604"/>
                <a:gd name="T16" fmla="*/ 276 w 425"/>
                <a:gd name="T17" fmla="*/ 756 h 1604"/>
                <a:gd name="T18" fmla="*/ 302 w 425"/>
                <a:gd name="T19" fmla="*/ 841 h 1604"/>
                <a:gd name="T20" fmla="*/ 326 w 425"/>
                <a:gd name="T21" fmla="*/ 921 h 1604"/>
                <a:gd name="T22" fmla="*/ 341 w 425"/>
                <a:gd name="T23" fmla="*/ 998 h 1604"/>
                <a:gd name="T24" fmla="*/ 356 w 425"/>
                <a:gd name="T25" fmla="*/ 1071 h 1604"/>
                <a:gd name="T26" fmla="*/ 371 w 425"/>
                <a:gd name="T27" fmla="*/ 1138 h 1604"/>
                <a:gd name="T28" fmla="*/ 383 w 425"/>
                <a:gd name="T29" fmla="*/ 1202 h 1604"/>
                <a:gd name="T30" fmla="*/ 393 w 425"/>
                <a:gd name="T31" fmla="*/ 1261 h 1604"/>
                <a:gd name="T32" fmla="*/ 402 w 425"/>
                <a:gd name="T33" fmla="*/ 1315 h 1604"/>
                <a:gd name="T34" fmla="*/ 408 w 425"/>
                <a:gd name="T35" fmla="*/ 1365 h 1604"/>
                <a:gd name="T36" fmla="*/ 413 w 425"/>
                <a:gd name="T37" fmla="*/ 1410 h 1604"/>
                <a:gd name="T38" fmla="*/ 417 w 425"/>
                <a:gd name="T39" fmla="*/ 1450 h 1604"/>
                <a:gd name="T40" fmla="*/ 420 w 425"/>
                <a:gd name="T41" fmla="*/ 1486 h 1604"/>
                <a:gd name="T42" fmla="*/ 423 w 425"/>
                <a:gd name="T43" fmla="*/ 1517 h 1604"/>
                <a:gd name="T44" fmla="*/ 424 w 425"/>
                <a:gd name="T45" fmla="*/ 1544 h 1604"/>
                <a:gd name="T46" fmla="*/ 425 w 425"/>
                <a:gd name="T47" fmla="*/ 1565 h 1604"/>
                <a:gd name="T48" fmla="*/ 425 w 425"/>
                <a:gd name="T49" fmla="*/ 1582 h 1604"/>
                <a:gd name="T50" fmla="*/ 425 w 425"/>
                <a:gd name="T51" fmla="*/ 1594 h 1604"/>
                <a:gd name="T52" fmla="*/ 425 w 425"/>
                <a:gd name="T53" fmla="*/ 1601 h 1604"/>
                <a:gd name="T54" fmla="*/ 425 w 425"/>
                <a:gd name="T55" fmla="*/ 1604 h 1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25" h="1604">
                  <a:moveTo>
                    <a:pt x="0" y="0"/>
                  </a:moveTo>
                  <a:lnTo>
                    <a:pt x="21" y="47"/>
                  </a:lnTo>
                  <a:lnTo>
                    <a:pt x="67" y="160"/>
                  </a:lnTo>
                  <a:lnTo>
                    <a:pt x="111" y="269"/>
                  </a:lnTo>
                  <a:lnTo>
                    <a:pt x="150" y="374"/>
                  </a:lnTo>
                  <a:lnTo>
                    <a:pt x="187" y="475"/>
                  </a:lnTo>
                  <a:lnTo>
                    <a:pt x="220" y="573"/>
                  </a:lnTo>
                  <a:lnTo>
                    <a:pt x="250" y="666"/>
                  </a:lnTo>
                  <a:lnTo>
                    <a:pt x="276" y="756"/>
                  </a:lnTo>
                  <a:lnTo>
                    <a:pt x="302" y="841"/>
                  </a:lnTo>
                  <a:lnTo>
                    <a:pt x="326" y="921"/>
                  </a:lnTo>
                  <a:lnTo>
                    <a:pt x="341" y="998"/>
                  </a:lnTo>
                  <a:lnTo>
                    <a:pt x="356" y="1071"/>
                  </a:lnTo>
                  <a:lnTo>
                    <a:pt x="371" y="1138"/>
                  </a:lnTo>
                  <a:lnTo>
                    <a:pt x="383" y="1202"/>
                  </a:lnTo>
                  <a:lnTo>
                    <a:pt x="393" y="1261"/>
                  </a:lnTo>
                  <a:lnTo>
                    <a:pt x="402" y="1315"/>
                  </a:lnTo>
                  <a:lnTo>
                    <a:pt x="408" y="1365"/>
                  </a:lnTo>
                  <a:lnTo>
                    <a:pt x="413" y="1410"/>
                  </a:lnTo>
                  <a:lnTo>
                    <a:pt x="417" y="1450"/>
                  </a:lnTo>
                  <a:lnTo>
                    <a:pt x="420" y="1486"/>
                  </a:lnTo>
                  <a:lnTo>
                    <a:pt x="423" y="1517"/>
                  </a:lnTo>
                  <a:lnTo>
                    <a:pt x="424" y="1544"/>
                  </a:lnTo>
                  <a:lnTo>
                    <a:pt x="425" y="1565"/>
                  </a:lnTo>
                  <a:lnTo>
                    <a:pt x="425" y="1582"/>
                  </a:lnTo>
                  <a:lnTo>
                    <a:pt x="425" y="1594"/>
                  </a:lnTo>
                  <a:lnTo>
                    <a:pt x="425" y="1601"/>
                  </a:lnTo>
                  <a:lnTo>
                    <a:pt x="425" y="160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85" name="Freeform 341"/>
            <p:cNvSpPr>
              <a:spLocks/>
            </p:cNvSpPr>
            <p:nvPr/>
          </p:nvSpPr>
          <p:spPr bwMode="auto">
            <a:xfrm>
              <a:off x="4102" y="1130"/>
              <a:ext cx="200" cy="0"/>
            </a:xfrm>
            <a:custGeom>
              <a:avLst/>
              <a:gdLst>
                <a:gd name="T0" fmla="*/ 677 w 677"/>
                <a:gd name="T1" fmla="*/ 6 h 6"/>
                <a:gd name="T2" fmla="*/ 601 w 677"/>
                <a:gd name="T3" fmla="*/ 4 h 6"/>
                <a:gd name="T4" fmla="*/ 527 w 677"/>
                <a:gd name="T5" fmla="*/ 2 h 6"/>
                <a:gd name="T6" fmla="*/ 451 w 677"/>
                <a:gd name="T7" fmla="*/ 0 h 6"/>
                <a:gd name="T8" fmla="*/ 375 w 677"/>
                <a:gd name="T9" fmla="*/ 0 h 6"/>
                <a:gd name="T10" fmla="*/ 301 w 677"/>
                <a:gd name="T11" fmla="*/ 0 h 6"/>
                <a:gd name="T12" fmla="*/ 225 w 677"/>
                <a:gd name="T13" fmla="*/ 0 h 6"/>
                <a:gd name="T14" fmla="*/ 150 w 677"/>
                <a:gd name="T15" fmla="*/ 2 h 6"/>
                <a:gd name="T16" fmla="*/ 75 w 677"/>
                <a:gd name="T17" fmla="*/ 4 h 6"/>
                <a:gd name="T18" fmla="*/ 0 w 677"/>
                <a:gd name="T1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77" h="6">
                  <a:moveTo>
                    <a:pt x="677" y="6"/>
                  </a:moveTo>
                  <a:lnTo>
                    <a:pt x="601" y="4"/>
                  </a:lnTo>
                  <a:lnTo>
                    <a:pt x="527" y="2"/>
                  </a:lnTo>
                  <a:lnTo>
                    <a:pt x="451" y="0"/>
                  </a:lnTo>
                  <a:lnTo>
                    <a:pt x="375" y="0"/>
                  </a:lnTo>
                  <a:lnTo>
                    <a:pt x="301" y="0"/>
                  </a:lnTo>
                  <a:lnTo>
                    <a:pt x="225" y="0"/>
                  </a:lnTo>
                  <a:lnTo>
                    <a:pt x="150" y="2"/>
                  </a:lnTo>
                  <a:lnTo>
                    <a:pt x="75" y="4"/>
                  </a:lnTo>
                  <a:lnTo>
                    <a:pt x="0" y="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86" name="Freeform 342"/>
            <p:cNvSpPr>
              <a:spLocks/>
            </p:cNvSpPr>
            <p:nvPr/>
          </p:nvSpPr>
          <p:spPr bwMode="auto">
            <a:xfrm>
              <a:off x="3976" y="1130"/>
              <a:ext cx="126" cy="474"/>
            </a:xfrm>
            <a:custGeom>
              <a:avLst/>
              <a:gdLst>
                <a:gd name="T0" fmla="*/ 426 w 426"/>
                <a:gd name="T1" fmla="*/ 0 h 1604"/>
                <a:gd name="T2" fmla="*/ 405 w 426"/>
                <a:gd name="T3" fmla="*/ 47 h 1604"/>
                <a:gd name="T4" fmla="*/ 358 w 426"/>
                <a:gd name="T5" fmla="*/ 160 h 1604"/>
                <a:gd name="T6" fmla="*/ 315 w 426"/>
                <a:gd name="T7" fmla="*/ 269 h 1604"/>
                <a:gd name="T8" fmla="*/ 275 w 426"/>
                <a:gd name="T9" fmla="*/ 374 h 1604"/>
                <a:gd name="T10" fmla="*/ 238 w 426"/>
                <a:gd name="T11" fmla="*/ 475 h 1604"/>
                <a:gd name="T12" fmla="*/ 205 w 426"/>
                <a:gd name="T13" fmla="*/ 573 h 1604"/>
                <a:gd name="T14" fmla="*/ 176 w 426"/>
                <a:gd name="T15" fmla="*/ 666 h 1604"/>
                <a:gd name="T16" fmla="*/ 149 w 426"/>
                <a:gd name="T17" fmla="*/ 756 h 1604"/>
                <a:gd name="T18" fmla="*/ 123 w 426"/>
                <a:gd name="T19" fmla="*/ 841 h 1604"/>
                <a:gd name="T20" fmla="*/ 99 w 426"/>
                <a:gd name="T21" fmla="*/ 921 h 1604"/>
                <a:gd name="T22" fmla="*/ 84 w 426"/>
                <a:gd name="T23" fmla="*/ 998 h 1604"/>
                <a:gd name="T24" fmla="*/ 69 w 426"/>
                <a:gd name="T25" fmla="*/ 1071 h 1604"/>
                <a:gd name="T26" fmla="*/ 54 w 426"/>
                <a:gd name="T27" fmla="*/ 1138 h 1604"/>
                <a:gd name="T28" fmla="*/ 42 w 426"/>
                <a:gd name="T29" fmla="*/ 1202 h 1604"/>
                <a:gd name="T30" fmla="*/ 32 w 426"/>
                <a:gd name="T31" fmla="*/ 1261 h 1604"/>
                <a:gd name="T32" fmla="*/ 23 w 426"/>
                <a:gd name="T33" fmla="*/ 1315 h 1604"/>
                <a:gd name="T34" fmla="*/ 17 w 426"/>
                <a:gd name="T35" fmla="*/ 1365 h 1604"/>
                <a:gd name="T36" fmla="*/ 12 w 426"/>
                <a:gd name="T37" fmla="*/ 1410 h 1604"/>
                <a:gd name="T38" fmla="*/ 8 w 426"/>
                <a:gd name="T39" fmla="*/ 1450 h 1604"/>
                <a:gd name="T40" fmla="*/ 5 w 426"/>
                <a:gd name="T41" fmla="*/ 1486 h 1604"/>
                <a:gd name="T42" fmla="*/ 2 w 426"/>
                <a:gd name="T43" fmla="*/ 1517 h 1604"/>
                <a:gd name="T44" fmla="*/ 1 w 426"/>
                <a:gd name="T45" fmla="*/ 1544 h 1604"/>
                <a:gd name="T46" fmla="*/ 1 w 426"/>
                <a:gd name="T47" fmla="*/ 1565 h 1604"/>
                <a:gd name="T48" fmla="*/ 0 w 426"/>
                <a:gd name="T49" fmla="*/ 1582 h 1604"/>
                <a:gd name="T50" fmla="*/ 0 w 426"/>
                <a:gd name="T51" fmla="*/ 1594 h 1604"/>
                <a:gd name="T52" fmla="*/ 1 w 426"/>
                <a:gd name="T53" fmla="*/ 1601 h 1604"/>
                <a:gd name="T54" fmla="*/ 1 w 426"/>
                <a:gd name="T55" fmla="*/ 1604 h 1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26" h="1604">
                  <a:moveTo>
                    <a:pt x="426" y="0"/>
                  </a:moveTo>
                  <a:lnTo>
                    <a:pt x="405" y="47"/>
                  </a:lnTo>
                  <a:lnTo>
                    <a:pt x="358" y="160"/>
                  </a:lnTo>
                  <a:lnTo>
                    <a:pt x="315" y="269"/>
                  </a:lnTo>
                  <a:lnTo>
                    <a:pt x="275" y="374"/>
                  </a:lnTo>
                  <a:lnTo>
                    <a:pt x="238" y="475"/>
                  </a:lnTo>
                  <a:lnTo>
                    <a:pt x="205" y="573"/>
                  </a:lnTo>
                  <a:lnTo>
                    <a:pt x="176" y="666"/>
                  </a:lnTo>
                  <a:lnTo>
                    <a:pt x="149" y="756"/>
                  </a:lnTo>
                  <a:lnTo>
                    <a:pt x="123" y="841"/>
                  </a:lnTo>
                  <a:lnTo>
                    <a:pt x="99" y="921"/>
                  </a:lnTo>
                  <a:lnTo>
                    <a:pt x="84" y="998"/>
                  </a:lnTo>
                  <a:lnTo>
                    <a:pt x="69" y="1071"/>
                  </a:lnTo>
                  <a:lnTo>
                    <a:pt x="54" y="1138"/>
                  </a:lnTo>
                  <a:lnTo>
                    <a:pt x="42" y="1202"/>
                  </a:lnTo>
                  <a:lnTo>
                    <a:pt x="32" y="1261"/>
                  </a:lnTo>
                  <a:lnTo>
                    <a:pt x="23" y="1315"/>
                  </a:lnTo>
                  <a:lnTo>
                    <a:pt x="17" y="1365"/>
                  </a:lnTo>
                  <a:lnTo>
                    <a:pt x="12" y="1410"/>
                  </a:lnTo>
                  <a:lnTo>
                    <a:pt x="8" y="1450"/>
                  </a:lnTo>
                  <a:lnTo>
                    <a:pt x="5" y="1486"/>
                  </a:lnTo>
                  <a:lnTo>
                    <a:pt x="2" y="1517"/>
                  </a:lnTo>
                  <a:lnTo>
                    <a:pt x="1" y="1544"/>
                  </a:lnTo>
                  <a:lnTo>
                    <a:pt x="1" y="1565"/>
                  </a:lnTo>
                  <a:lnTo>
                    <a:pt x="0" y="1582"/>
                  </a:lnTo>
                  <a:lnTo>
                    <a:pt x="0" y="1594"/>
                  </a:lnTo>
                  <a:lnTo>
                    <a:pt x="1" y="1601"/>
                  </a:lnTo>
                  <a:lnTo>
                    <a:pt x="1" y="160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87" name="Freeform 343"/>
            <p:cNvSpPr>
              <a:spLocks/>
            </p:cNvSpPr>
            <p:nvPr/>
          </p:nvSpPr>
          <p:spPr bwMode="auto">
            <a:xfrm>
              <a:off x="3833" y="1604"/>
              <a:ext cx="143" cy="18"/>
            </a:xfrm>
            <a:custGeom>
              <a:avLst/>
              <a:gdLst>
                <a:gd name="T0" fmla="*/ 487 w 487"/>
                <a:gd name="T1" fmla="*/ 0 h 69"/>
                <a:gd name="T2" fmla="*/ 417 w 487"/>
                <a:gd name="T3" fmla="*/ 7 h 69"/>
                <a:gd name="T4" fmla="*/ 348 w 487"/>
                <a:gd name="T5" fmla="*/ 15 h 69"/>
                <a:gd name="T6" fmla="*/ 278 w 487"/>
                <a:gd name="T7" fmla="*/ 25 h 69"/>
                <a:gd name="T8" fmla="*/ 208 w 487"/>
                <a:gd name="T9" fmla="*/ 35 h 69"/>
                <a:gd name="T10" fmla="*/ 138 w 487"/>
                <a:gd name="T11" fmla="*/ 46 h 69"/>
                <a:gd name="T12" fmla="*/ 69 w 487"/>
                <a:gd name="T13" fmla="*/ 57 h 69"/>
                <a:gd name="T14" fmla="*/ 0 w 487"/>
                <a:gd name="T15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7" h="69">
                  <a:moveTo>
                    <a:pt x="487" y="0"/>
                  </a:moveTo>
                  <a:lnTo>
                    <a:pt x="417" y="7"/>
                  </a:lnTo>
                  <a:lnTo>
                    <a:pt x="348" y="15"/>
                  </a:lnTo>
                  <a:lnTo>
                    <a:pt x="278" y="25"/>
                  </a:lnTo>
                  <a:lnTo>
                    <a:pt x="208" y="35"/>
                  </a:lnTo>
                  <a:lnTo>
                    <a:pt x="138" y="46"/>
                  </a:lnTo>
                  <a:lnTo>
                    <a:pt x="69" y="57"/>
                  </a:lnTo>
                  <a:lnTo>
                    <a:pt x="0" y="6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88" name="Freeform 344"/>
            <p:cNvSpPr>
              <a:spLocks/>
            </p:cNvSpPr>
            <p:nvPr/>
          </p:nvSpPr>
          <p:spPr bwMode="auto">
            <a:xfrm>
              <a:off x="3580" y="1206"/>
              <a:ext cx="253" cy="416"/>
            </a:xfrm>
            <a:custGeom>
              <a:avLst/>
              <a:gdLst>
                <a:gd name="T0" fmla="*/ 0 w 859"/>
                <a:gd name="T1" fmla="*/ 0 h 1418"/>
                <a:gd name="T2" fmla="*/ 32 w 859"/>
                <a:gd name="T3" fmla="*/ 40 h 1418"/>
                <a:gd name="T4" fmla="*/ 110 w 859"/>
                <a:gd name="T5" fmla="*/ 135 h 1418"/>
                <a:gd name="T6" fmla="*/ 182 w 859"/>
                <a:gd name="T7" fmla="*/ 227 h 1418"/>
                <a:gd name="T8" fmla="*/ 250 w 859"/>
                <a:gd name="T9" fmla="*/ 317 h 1418"/>
                <a:gd name="T10" fmla="*/ 313 w 859"/>
                <a:gd name="T11" fmla="*/ 404 h 1418"/>
                <a:gd name="T12" fmla="*/ 372 w 859"/>
                <a:gd name="T13" fmla="*/ 488 h 1418"/>
                <a:gd name="T14" fmla="*/ 428 w 859"/>
                <a:gd name="T15" fmla="*/ 569 h 1418"/>
                <a:gd name="T16" fmla="*/ 478 w 859"/>
                <a:gd name="T17" fmla="*/ 647 h 1418"/>
                <a:gd name="T18" fmla="*/ 527 w 859"/>
                <a:gd name="T19" fmla="*/ 721 h 1418"/>
                <a:gd name="T20" fmla="*/ 573 w 859"/>
                <a:gd name="T21" fmla="*/ 792 h 1418"/>
                <a:gd name="T22" fmla="*/ 609 w 859"/>
                <a:gd name="T23" fmla="*/ 862 h 1418"/>
                <a:gd name="T24" fmla="*/ 644 w 859"/>
                <a:gd name="T25" fmla="*/ 926 h 1418"/>
                <a:gd name="T26" fmla="*/ 677 w 859"/>
                <a:gd name="T27" fmla="*/ 987 h 1418"/>
                <a:gd name="T28" fmla="*/ 706 w 859"/>
                <a:gd name="T29" fmla="*/ 1045 h 1418"/>
                <a:gd name="T30" fmla="*/ 733 w 859"/>
                <a:gd name="T31" fmla="*/ 1099 h 1418"/>
                <a:gd name="T32" fmla="*/ 756 w 859"/>
                <a:gd name="T33" fmla="*/ 1149 h 1418"/>
                <a:gd name="T34" fmla="*/ 777 w 859"/>
                <a:gd name="T35" fmla="*/ 1194 h 1418"/>
                <a:gd name="T36" fmla="*/ 795 w 859"/>
                <a:gd name="T37" fmla="*/ 1236 h 1418"/>
                <a:gd name="T38" fmla="*/ 809 w 859"/>
                <a:gd name="T39" fmla="*/ 1274 h 1418"/>
                <a:gd name="T40" fmla="*/ 823 w 859"/>
                <a:gd name="T41" fmla="*/ 1308 h 1418"/>
                <a:gd name="T42" fmla="*/ 833 w 859"/>
                <a:gd name="T43" fmla="*/ 1336 h 1418"/>
                <a:gd name="T44" fmla="*/ 842 w 859"/>
                <a:gd name="T45" fmla="*/ 1361 h 1418"/>
                <a:gd name="T46" fmla="*/ 848 w 859"/>
                <a:gd name="T47" fmla="*/ 1381 h 1418"/>
                <a:gd name="T48" fmla="*/ 853 w 859"/>
                <a:gd name="T49" fmla="*/ 1398 h 1418"/>
                <a:gd name="T50" fmla="*/ 857 w 859"/>
                <a:gd name="T51" fmla="*/ 1410 h 1418"/>
                <a:gd name="T52" fmla="*/ 859 w 859"/>
                <a:gd name="T53" fmla="*/ 1416 h 1418"/>
                <a:gd name="T54" fmla="*/ 859 w 859"/>
                <a:gd name="T55" fmla="*/ 1418 h 1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59" h="1418">
                  <a:moveTo>
                    <a:pt x="0" y="0"/>
                  </a:moveTo>
                  <a:lnTo>
                    <a:pt x="32" y="40"/>
                  </a:lnTo>
                  <a:lnTo>
                    <a:pt x="110" y="135"/>
                  </a:lnTo>
                  <a:lnTo>
                    <a:pt x="182" y="227"/>
                  </a:lnTo>
                  <a:lnTo>
                    <a:pt x="250" y="317"/>
                  </a:lnTo>
                  <a:lnTo>
                    <a:pt x="313" y="404"/>
                  </a:lnTo>
                  <a:lnTo>
                    <a:pt x="372" y="488"/>
                  </a:lnTo>
                  <a:lnTo>
                    <a:pt x="428" y="569"/>
                  </a:lnTo>
                  <a:lnTo>
                    <a:pt x="478" y="647"/>
                  </a:lnTo>
                  <a:lnTo>
                    <a:pt x="527" y="721"/>
                  </a:lnTo>
                  <a:lnTo>
                    <a:pt x="573" y="792"/>
                  </a:lnTo>
                  <a:lnTo>
                    <a:pt x="609" y="862"/>
                  </a:lnTo>
                  <a:lnTo>
                    <a:pt x="644" y="926"/>
                  </a:lnTo>
                  <a:lnTo>
                    <a:pt x="677" y="987"/>
                  </a:lnTo>
                  <a:lnTo>
                    <a:pt x="706" y="1045"/>
                  </a:lnTo>
                  <a:lnTo>
                    <a:pt x="733" y="1099"/>
                  </a:lnTo>
                  <a:lnTo>
                    <a:pt x="756" y="1149"/>
                  </a:lnTo>
                  <a:lnTo>
                    <a:pt x="777" y="1194"/>
                  </a:lnTo>
                  <a:lnTo>
                    <a:pt x="795" y="1236"/>
                  </a:lnTo>
                  <a:lnTo>
                    <a:pt x="809" y="1274"/>
                  </a:lnTo>
                  <a:lnTo>
                    <a:pt x="823" y="1308"/>
                  </a:lnTo>
                  <a:lnTo>
                    <a:pt x="833" y="1336"/>
                  </a:lnTo>
                  <a:lnTo>
                    <a:pt x="842" y="1361"/>
                  </a:lnTo>
                  <a:lnTo>
                    <a:pt x="848" y="1381"/>
                  </a:lnTo>
                  <a:lnTo>
                    <a:pt x="853" y="1398"/>
                  </a:lnTo>
                  <a:lnTo>
                    <a:pt x="857" y="1410"/>
                  </a:lnTo>
                  <a:lnTo>
                    <a:pt x="859" y="1416"/>
                  </a:lnTo>
                  <a:lnTo>
                    <a:pt x="859" y="141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89" name="Freeform 345"/>
            <p:cNvSpPr>
              <a:spLocks/>
            </p:cNvSpPr>
            <p:nvPr/>
          </p:nvSpPr>
          <p:spPr bwMode="auto">
            <a:xfrm>
              <a:off x="3306" y="1750"/>
              <a:ext cx="95" cy="43"/>
            </a:xfrm>
            <a:custGeom>
              <a:avLst/>
              <a:gdLst>
                <a:gd name="T0" fmla="*/ 326 w 326"/>
                <a:gd name="T1" fmla="*/ 0 h 145"/>
                <a:gd name="T2" fmla="*/ 260 w 326"/>
                <a:gd name="T3" fmla="*/ 27 h 145"/>
                <a:gd name="T4" fmla="*/ 195 w 326"/>
                <a:gd name="T5" fmla="*/ 56 h 145"/>
                <a:gd name="T6" fmla="*/ 129 w 326"/>
                <a:gd name="T7" fmla="*/ 85 h 145"/>
                <a:gd name="T8" fmla="*/ 65 w 326"/>
                <a:gd name="T9" fmla="*/ 115 h 145"/>
                <a:gd name="T10" fmla="*/ 0 w 326"/>
                <a:gd name="T11" fmla="*/ 145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6" h="145">
                  <a:moveTo>
                    <a:pt x="326" y="0"/>
                  </a:moveTo>
                  <a:lnTo>
                    <a:pt x="260" y="27"/>
                  </a:lnTo>
                  <a:lnTo>
                    <a:pt x="195" y="56"/>
                  </a:lnTo>
                  <a:lnTo>
                    <a:pt x="129" y="85"/>
                  </a:lnTo>
                  <a:lnTo>
                    <a:pt x="65" y="115"/>
                  </a:lnTo>
                  <a:lnTo>
                    <a:pt x="0" y="14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90" name="Freeform 346"/>
            <p:cNvSpPr>
              <a:spLocks/>
            </p:cNvSpPr>
            <p:nvPr/>
          </p:nvSpPr>
          <p:spPr bwMode="auto">
            <a:xfrm>
              <a:off x="3388" y="1206"/>
              <a:ext cx="192" cy="55"/>
            </a:xfrm>
            <a:custGeom>
              <a:avLst/>
              <a:gdLst>
                <a:gd name="T0" fmla="*/ 650 w 650"/>
                <a:gd name="T1" fmla="*/ 0 h 192"/>
                <a:gd name="T2" fmla="*/ 576 w 650"/>
                <a:gd name="T3" fmla="*/ 19 h 192"/>
                <a:gd name="T4" fmla="*/ 504 w 650"/>
                <a:gd name="T5" fmla="*/ 38 h 192"/>
                <a:gd name="T6" fmla="*/ 431 w 650"/>
                <a:gd name="T7" fmla="*/ 58 h 192"/>
                <a:gd name="T8" fmla="*/ 359 w 650"/>
                <a:gd name="T9" fmla="*/ 79 h 192"/>
                <a:gd name="T10" fmla="*/ 287 w 650"/>
                <a:gd name="T11" fmla="*/ 100 h 192"/>
                <a:gd name="T12" fmla="*/ 215 w 650"/>
                <a:gd name="T13" fmla="*/ 122 h 192"/>
                <a:gd name="T14" fmla="*/ 143 w 650"/>
                <a:gd name="T15" fmla="*/ 144 h 192"/>
                <a:gd name="T16" fmla="*/ 72 w 650"/>
                <a:gd name="T17" fmla="*/ 167 h 192"/>
                <a:gd name="T18" fmla="*/ 0 w 650"/>
                <a:gd name="T19" fmla="*/ 19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50" h="192">
                  <a:moveTo>
                    <a:pt x="650" y="0"/>
                  </a:moveTo>
                  <a:lnTo>
                    <a:pt x="576" y="19"/>
                  </a:lnTo>
                  <a:lnTo>
                    <a:pt x="504" y="38"/>
                  </a:lnTo>
                  <a:lnTo>
                    <a:pt x="431" y="58"/>
                  </a:lnTo>
                  <a:lnTo>
                    <a:pt x="359" y="79"/>
                  </a:lnTo>
                  <a:lnTo>
                    <a:pt x="287" y="100"/>
                  </a:lnTo>
                  <a:lnTo>
                    <a:pt x="215" y="122"/>
                  </a:lnTo>
                  <a:lnTo>
                    <a:pt x="143" y="144"/>
                  </a:lnTo>
                  <a:lnTo>
                    <a:pt x="72" y="167"/>
                  </a:lnTo>
                  <a:lnTo>
                    <a:pt x="0" y="19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91" name="Freeform 347"/>
            <p:cNvSpPr>
              <a:spLocks/>
            </p:cNvSpPr>
            <p:nvPr/>
          </p:nvSpPr>
          <p:spPr bwMode="auto">
            <a:xfrm>
              <a:off x="3372" y="1261"/>
              <a:ext cx="29" cy="489"/>
            </a:xfrm>
            <a:custGeom>
              <a:avLst/>
              <a:gdLst>
                <a:gd name="T0" fmla="*/ 53 w 98"/>
                <a:gd name="T1" fmla="*/ 0 h 1658"/>
                <a:gd name="T2" fmla="*/ 46 w 98"/>
                <a:gd name="T3" fmla="*/ 51 h 1658"/>
                <a:gd name="T4" fmla="*/ 33 w 98"/>
                <a:gd name="T5" fmla="*/ 172 h 1658"/>
                <a:gd name="T6" fmla="*/ 22 w 98"/>
                <a:gd name="T7" fmla="*/ 289 h 1658"/>
                <a:gd name="T8" fmla="*/ 13 w 98"/>
                <a:gd name="T9" fmla="*/ 401 h 1658"/>
                <a:gd name="T10" fmla="*/ 7 w 98"/>
                <a:gd name="T11" fmla="*/ 508 h 1658"/>
                <a:gd name="T12" fmla="*/ 3 w 98"/>
                <a:gd name="T13" fmla="*/ 611 h 1658"/>
                <a:gd name="T14" fmla="*/ 1 w 98"/>
                <a:gd name="T15" fmla="*/ 709 h 1658"/>
                <a:gd name="T16" fmla="*/ 1 w 98"/>
                <a:gd name="T17" fmla="*/ 802 h 1658"/>
                <a:gd name="T18" fmla="*/ 0 w 98"/>
                <a:gd name="T19" fmla="*/ 891 h 1658"/>
                <a:gd name="T20" fmla="*/ 0 w 98"/>
                <a:gd name="T21" fmla="*/ 975 h 1658"/>
                <a:gd name="T22" fmla="*/ 8 w 98"/>
                <a:gd name="T23" fmla="*/ 1054 h 1658"/>
                <a:gd name="T24" fmla="*/ 12 w 98"/>
                <a:gd name="T25" fmla="*/ 1127 h 1658"/>
                <a:gd name="T26" fmla="*/ 18 w 98"/>
                <a:gd name="T27" fmla="*/ 1197 h 1658"/>
                <a:gd name="T28" fmla="*/ 25 w 98"/>
                <a:gd name="T29" fmla="*/ 1261 h 1658"/>
                <a:gd name="T30" fmla="*/ 31 w 98"/>
                <a:gd name="T31" fmla="*/ 1321 h 1658"/>
                <a:gd name="T32" fmla="*/ 39 w 98"/>
                <a:gd name="T33" fmla="*/ 1374 h 1658"/>
                <a:gd name="T34" fmla="*/ 46 w 98"/>
                <a:gd name="T35" fmla="*/ 1425 h 1658"/>
                <a:gd name="T36" fmla="*/ 54 w 98"/>
                <a:gd name="T37" fmla="*/ 1469 h 1658"/>
                <a:gd name="T38" fmla="*/ 62 w 98"/>
                <a:gd name="T39" fmla="*/ 1509 h 1658"/>
                <a:gd name="T40" fmla="*/ 69 w 98"/>
                <a:gd name="T41" fmla="*/ 1544 h 1658"/>
                <a:gd name="T42" fmla="*/ 75 w 98"/>
                <a:gd name="T43" fmla="*/ 1575 h 1658"/>
                <a:gd name="T44" fmla="*/ 82 w 98"/>
                <a:gd name="T45" fmla="*/ 1600 h 1658"/>
                <a:gd name="T46" fmla="*/ 87 w 98"/>
                <a:gd name="T47" fmla="*/ 1621 h 1658"/>
                <a:gd name="T48" fmla="*/ 92 w 98"/>
                <a:gd name="T49" fmla="*/ 1637 h 1658"/>
                <a:gd name="T50" fmla="*/ 95 w 98"/>
                <a:gd name="T51" fmla="*/ 1649 h 1658"/>
                <a:gd name="T52" fmla="*/ 97 w 98"/>
                <a:gd name="T53" fmla="*/ 1655 h 1658"/>
                <a:gd name="T54" fmla="*/ 98 w 98"/>
                <a:gd name="T55" fmla="*/ 1658 h 1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8" h="1658">
                  <a:moveTo>
                    <a:pt x="53" y="0"/>
                  </a:moveTo>
                  <a:lnTo>
                    <a:pt x="46" y="51"/>
                  </a:lnTo>
                  <a:lnTo>
                    <a:pt x="33" y="172"/>
                  </a:lnTo>
                  <a:lnTo>
                    <a:pt x="22" y="289"/>
                  </a:lnTo>
                  <a:lnTo>
                    <a:pt x="13" y="401"/>
                  </a:lnTo>
                  <a:lnTo>
                    <a:pt x="7" y="508"/>
                  </a:lnTo>
                  <a:lnTo>
                    <a:pt x="3" y="611"/>
                  </a:lnTo>
                  <a:lnTo>
                    <a:pt x="1" y="709"/>
                  </a:lnTo>
                  <a:lnTo>
                    <a:pt x="1" y="802"/>
                  </a:lnTo>
                  <a:lnTo>
                    <a:pt x="0" y="891"/>
                  </a:lnTo>
                  <a:lnTo>
                    <a:pt x="0" y="975"/>
                  </a:lnTo>
                  <a:lnTo>
                    <a:pt x="8" y="1054"/>
                  </a:lnTo>
                  <a:lnTo>
                    <a:pt x="12" y="1127"/>
                  </a:lnTo>
                  <a:lnTo>
                    <a:pt x="18" y="1197"/>
                  </a:lnTo>
                  <a:lnTo>
                    <a:pt x="25" y="1261"/>
                  </a:lnTo>
                  <a:lnTo>
                    <a:pt x="31" y="1321"/>
                  </a:lnTo>
                  <a:lnTo>
                    <a:pt x="39" y="1374"/>
                  </a:lnTo>
                  <a:lnTo>
                    <a:pt x="46" y="1425"/>
                  </a:lnTo>
                  <a:lnTo>
                    <a:pt x="54" y="1469"/>
                  </a:lnTo>
                  <a:lnTo>
                    <a:pt x="62" y="1509"/>
                  </a:lnTo>
                  <a:lnTo>
                    <a:pt x="69" y="1544"/>
                  </a:lnTo>
                  <a:lnTo>
                    <a:pt x="75" y="1575"/>
                  </a:lnTo>
                  <a:lnTo>
                    <a:pt x="82" y="1600"/>
                  </a:lnTo>
                  <a:lnTo>
                    <a:pt x="87" y="1621"/>
                  </a:lnTo>
                  <a:lnTo>
                    <a:pt x="92" y="1637"/>
                  </a:lnTo>
                  <a:lnTo>
                    <a:pt x="95" y="1649"/>
                  </a:lnTo>
                  <a:lnTo>
                    <a:pt x="97" y="1655"/>
                  </a:lnTo>
                  <a:lnTo>
                    <a:pt x="98" y="165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92" name="Freeform 348"/>
            <p:cNvSpPr>
              <a:spLocks/>
            </p:cNvSpPr>
            <p:nvPr/>
          </p:nvSpPr>
          <p:spPr bwMode="auto">
            <a:xfrm>
              <a:off x="5423" y="1682"/>
              <a:ext cx="198" cy="136"/>
            </a:xfrm>
            <a:custGeom>
              <a:avLst/>
              <a:gdLst>
                <a:gd name="T0" fmla="*/ 671 w 671"/>
                <a:gd name="T1" fmla="*/ 461 h 461"/>
                <a:gd name="T2" fmla="*/ 591 w 671"/>
                <a:gd name="T3" fmla="*/ 401 h 461"/>
                <a:gd name="T4" fmla="*/ 511 w 671"/>
                <a:gd name="T5" fmla="*/ 341 h 461"/>
                <a:gd name="T6" fmla="*/ 430 w 671"/>
                <a:gd name="T7" fmla="*/ 284 h 461"/>
                <a:gd name="T8" fmla="*/ 348 w 671"/>
                <a:gd name="T9" fmla="*/ 227 h 461"/>
                <a:gd name="T10" fmla="*/ 266 w 671"/>
                <a:gd name="T11" fmla="*/ 170 h 461"/>
                <a:gd name="T12" fmla="*/ 183 w 671"/>
                <a:gd name="T13" fmla="*/ 115 h 461"/>
                <a:gd name="T14" fmla="*/ 99 w 671"/>
                <a:gd name="T15" fmla="*/ 62 h 461"/>
                <a:gd name="T16" fmla="*/ 15 w 671"/>
                <a:gd name="T17" fmla="*/ 8 h 461"/>
                <a:gd name="T18" fmla="*/ 0 w 671"/>
                <a:gd name="T19" fmla="*/ 0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71" h="461">
                  <a:moveTo>
                    <a:pt x="671" y="461"/>
                  </a:moveTo>
                  <a:lnTo>
                    <a:pt x="591" y="401"/>
                  </a:lnTo>
                  <a:lnTo>
                    <a:pt x="511" y="341"/>
                  </a:lnTo>
                  <a:lnTo>
                    <a:pt x="430" y="284"/>
                  </a:lnTo>
                  <a:lnTo>
                    <a:pt x="348" y="227"/>
                  </a:lnTo>
                  <a:lnTo>
                    <a:pt x="266" y="170"/>
                  </a:lnTo>
                  <a:lnTo>
                    <a:pt x="183" y="115"/>
                  </a:lnTo>
                  <a:lnTo>
                    <a:pt x="99" y="62"/>
                  </a:lnTo>
                  <a:lnTo>
                    <a:pt x="15" y="8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93" name="Freeform 349"/>
            <p:cNvSpPr>
              <a:spLocks/>
            </p:cNvSpPr>
            <p:nvPr/>
          </p:nvSpPr>
          <p:spPr bwMode="auto">
            <a:xfrm>
              <a:off x="5342" y="1634"/>
              <a:ext cx="35" cy="21"/>
            </a:xfrm>
            <a:custGeom>
              <a:avLst/>
              <a:gdLst>
                <a:gd name="T0" fmla="*/ 122 w 122"/>
                <a:gd name="T1" fmla="*/ 69 h 69"/>
                <a:gd name="T2" fmla="*/ 117 w 122"/>
                <a:gd name="T3" fmla="*/ 66 h 69"/>
                <a:gd name="T4" fmla="*/ 31 w 122"/>
                <a:gd name="T5" fmla="*/ 17 h 69"/>
                <a:gd name="T6" fmla="*/ 0 w 122"/>
                <a:gd name="T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2" h="69">
                  <a:moveTo>
                    <a:pt x="122" y="69"/>
                  </a:moveTo>
                  <a:lnTo>
                    <a:pt x="117" y="66"/>
                  </a:lnTo>
                  <a:lnTo>
                    <a:pt x="31" y="17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94" name="Freeform 350"/>
            <p:cNvSpPr>
              <a:spLocks/>
            </p:cNvSpPr>
            <p:nvPr/>
          </p:nvSpPr>
          <p:spPr bwMode="auto">
            <a:xfrm>
              <a:off x="5063" y="1503"/>
              <a:ext cx="234" cy="106"/>
            </a:xfrm>
            <a:custGeom>
              <a:avLst/>
              <a:gdLst>
                <a:gd name="T0" fmla="*/ 796 w 796"/>
                <a:gd name="T1" fmla="*/ 369 h 369"/>
                <a:gd name="T2" fmla="*/ 717 w 796"/>
                <a:gd name="T3" fmla="*/ 327 h 369"/>
                <a:gd name="T4" fmla="*/ 628 w 796"/>
                <a:gd name="T5" fmla="*/ 282 h 369"/>
                <a:gd name="T6" fmla="*/ 538 w 796"/>
                <a:gd name="T7" fmla="*/ 238 h 369"/>
                <a:gd name="T8" fmla="*/ 449 w 796"/>
                <a:gd name="T9" fmla="*/ 195 h 369"/>
                <a:gd name="T10" fmla="*/ 358 w 796"/>
                <a:gd name="T11" fmla="*/ 152 h 369"/>
                <a:gd name="T12" fmla="*/ 268 w 796"/>
                <a:gd name="T13" fmla="*/ 111 h 369"/>
                <a:gd name="T14" fmla="*/ 177 w 796"/>
                <a:gd name="T15" fmla="*/ 73 h 369"/>
                <a:gd name="T16" fmla="*/ 84 w 796"/>
                <a:gd name="T17" fmla="*/ 34 h 369"/>
                <a:gd name="T18" fmla="*/ 0 w 796"/>
                <a:gd name="T19" fmla="*/ 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6" h="369">
                  <a:moveTo>
                    <a:pt x="796" y="369"/>
                  </a:moveTo>
                  <a:lnTo>
                    <a:pt x="717" y="327"/>
                  </a:lnTo>
                  <a:lnTo>
                    <a:pt x="628" y="282"/>
                  </a:lnTo>
                  <a:lnTo>
                    <a:pt x="538" y="238"/>
                  </a:lnTo>
                  <a:lnTo>
                    <a:pt x="449" y="195"/>
                  </a:lnTo>
                  <a:lnTo>
                    <a:pt x="358" y="152"/>
                  </a:lnTo>
                  <a:lnTo>
                    <a:pt x="268" y="111"/>
                  </a:lnTo>
                  <a:lnTo>
                    <a:pt x="177" y="73"/>
                  </a:lnTo>
                  <a:lnTo>
                    <a:pt x="84" y="3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95" name="Freeform 351"/>
            <p:cNvSpPr>
              <a:spLocks/>
            </p:cNvSpPr>
            <p:nvPr/>
          </p:nvSpPr>
          <p:spPr bwMode="auto">
            <a:xfrm>
              <a:off x="4976" y="1469"/>
              <a:ext cx="39" cy="15"/>
            </a:xfrm>
            <a:custGeom>
              <a:avLst/>
              <a:gdLst>
                <a:gd name="T0" fmla="*/ 132 w 132"/>
                <a:gd name="T1" fmla="*/ 48 h 48"/>
                <a:gd name="T2" fmla="*/ 102 w 132"/>
                <a:gd name="T3" fmla="*/ 36 h 48"/>
                <a:gd name="T4" fmla="*/ 8 w 132"/>
                <a:gd name="T5" fmla="*/ 3 h 48"/>
                <a:gd name="T6" fmla="*/ 0 w 132"/>
                <a:gd name="T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2" h="48">
                  <a:moveTo>
                    <a:pt x="132" y="48"/>
                  </a:moveTo>
                  <a:lnTo>
                    <a:pt x="102" y="36"/>
                  </a:lnTo>
                  <a:lnTo>
                    <a:pt x="8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96" name="Freeform 352"/>
            <p:cNvSpPr>
              <a:spLocks/>
            </p:cNvSpPr>
            <p:nvPr/>
          </p:nvSpPr>
          <p:spPr bwMode="auto">
            <a:xfrm>
              <a:off x="4677" y="1385"/>
              <a:ext cx="249" cy="68"/>
            </a:xfrm>
            <a:custGeom>
              <a:avLst/>
              <a:gdLst>
                <a:gd name="T0" fmla="*/ 848 w 848"/>
                <a:gd name="T1" fmla="*/ 226 h 226"/>
                <a:gd name="T2" fmla="*/ 834 w 848"/>
                <a:gd name="T3" fmla="*/ 222 h 226"/>
                <a:gd name="T4" fmla="*/ 739 w 848"/>
                <a:gd name="T5" fmla="*/ 191 h 226"/>
                <a:gd name="T6" fmla="*/ 644 w 848"/>
                <a:gd name="T7" fmla="*/ 162 h 226"/>
                <a:gd name="T8" fmla="*/ 548 w 848"/>
                <a:gd name="T9" fmla="*/ 134 h 226"/>
                <a:gd name="T10" fmla="*/ 452 w 848"/>
                <a:gd name="T11" fmla="*/ 108 h 226"/>
                <a:gd name="T12" fmla="*/ 356 w 848"/>
                <a:gd name="T13" fmla="*/ 82 h 226"/>
                <a:gd name="T14" fmla="*/ 259 w 848"/>
                <a:gd name="T15" fmla="*/ 58 h 226"/>
                <a:gd name="T16" fmla="*/ 162 w 848"/>
                <a:gd name="T17" fmla="*/ 36 h 226"/>
                <a:gd name="T18" fmla="*/ 65 w 848"/>
                <a:gd name="T19" fmla="*/ 14 h 226"/>
                <a:gd name="T20" fmla="*/ 0 w 848"/>
                <a:gd name="T21" fmla="*/ 0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48" h="226">
                  <a:moveTo>
                    <a:pt x="848" y="226"/>
                  </a:moveTo>
                  <a:lnTo>
                    <a:pt x="834" y="222"/>
                  </a:lnTo>
                  <a:lnTo>
                    <a:pt x="739" y="191"/>
                  </a:lnTo>
                  <a:lnTo>
                    <a:pt x="644" y="162"/>
                  </a:lnTo>
                  <a:lnTo>
                    <a:pt x="548" y="134"/>
                  </a:lnTo>
                  <a:lnTo>
                    <a:pt x="452" y="108"/>
                  </a:lnTo>
                  <a:lnTo>
                    <a:pt x="356" y="82"/>
                  </a:lnTo>
                  <a:lnTo>
                    <a:pt x="259" y="58"/>
                  </a:lnTo>
                  <a:lnTo>
                    <a:pt x="162" y="36"/>
                  </a:lnTo>
                  <a:lnTo>
                    <a:pt x="65" y="1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97" name="Freeform 353"/>
            <p:cNvSpPr>
              <a:spLocks/>
            </p:cNvSpPr>
            <p:nvPr/>
          </p:nvSpPr>
          <p:spPr bwMode="auto">
            <a:xfrm>
              <a:off x="4586" y="1369"/>
              <a:ext cx="42" cy="8"/>
            </a:xfrm>
            <a:custGeom>
              <a:avLst/>
              <a:gdLst>
                <a:gd name="T0" fmla="*/ 138 w 138"/>
                <a:gd name="T1" fmla="*/ 25 h 25"/>
                <a:gd name="T2" fmla="*/ 82 w 138"/>
                <a:gd name="T3" fmla="*/ 15 h 25"/>
                <a:gd name="T4" fmla="*/ 0 w 138"/>
                <a:gd name="T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8" h="25">
                  <a:moveTo>
                    <a:pt x="138" y="25"/>
                  </a:moveTo>
                  <a:lnTo>
                    <a:pt x="82" y="1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98" name="Freeform 354"/>
            <p:cNvSpPr>
              <a:spLocks/>
            </p:cNvSpPr>
            <p:nvPr/>
          </p:nvSpPr>
          <p:spPr bwMode="auto">
            <a:xfrm>
              <a:off x="4277" y="1338"/>
              <a:ext cx="258" cy="22"/>
            </a:xfrm>
            <a:custGeom>
              <a:avLst/>
              <a:gdLst>
                <a:gd name="T0" fmla="*/ 874 w 874"/>
                <a:gd name="T1" fmla="*/ 78 h 78"/>
                <a:gd name="T2" fmla="*/ 834 w 874"/>
                <a:gd name="T3" fmla="*/ 72 h 78"/>
                <a:gd name="T4" fmla="*/ 735 w 874"/>
                <a:gd name="T5" fmla="*/ 59 h 78"/>
                <a:gd name="T6" fmla="*/ 636 w 874"/>
                <a:gd name="T7" fmla="*/ 46 h 78"/>
                <a:gd name="T8" fmla="*/ 537 w 874"/>
                <a:gd name="T9" fmla="*/ 36 h 78"/>
                <a:gd name="T10" fmla="*/ 439 w 874"/>
                <a:gd name="T11" fmla="*/ 26 h 78"/>
                <a:gd name="T12" fmla="*/ 339 w 874"/>
                <a:gd name="T13" fmla="*/ 18 h 78"/>
                <a:gd name="T14" fmla="*/ 240 w 874"/>
                <a:gd name="T15" fmla="*/ 12 h 78"/>
                <a:gd name="T16" fmla="*/ 140 w 874"/>
                <a:gd name="T17" fmla="*/ 5 h 78"/>
                <a:gd name="T18" fmla="*/ 40 w 874"/>
                <a:gd name="T19" fmla="*/ 1 h 78"/>
                <a:gd name="T20" fmla="*/ 0 w 874"/>
                <a:gd name="T21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74" h="78">
                  <a:moveTo>
                    <a:pt x="874" y="78"/>
                  </a:moveTo>
                  <a:lnTo>
                    <a:pt x="834" y="72"/>
                  </a:lnTo>
                  <a:lnTo>
                    <a:pt x="735" y="59"/>
                  </a:lnTo>
                  <a:lnTo>
                    <a:pt x="636" y="46"/>
                  </a:lnTo>
                  <a:lnTo>
                    <a:pt x="537" y="36"/>
                  </a:lnTo>
                  <a:lnTo>
                    <a:pt x="439" y="26"/>
                  </a:lnTo>
                  <a:lnTo>
                    <a:pt x="339" y="18"/>
                  </a:lnTo>
                  <a:lnTo>
                    <a:pt x="240" y="12"/>
                  </a:lnTo>
                  <a:lnTo>
                    <a:pt x="140" y="5"/>
                  </a:lnTo>
                  <a:lnTo>
                    <a:pt x="40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099" name="Freeform 355"/>
            <p:cNvSpPr>
              <a:spLocks/>
            </p:cNvSpPr>
            <p:nvPr/>
          </p:nvSpPr>
          <p:spPr bwMode="auto">
            <a:xfrm>
              <a:off x="4184" y="1338"/>
              <a:ext cx="41" cy="0"/>
            </a:xfrm>
            <a:custGeom>
              <a:avLst/>
              <a:gdLst>
                <a:gd name="T0" fmla="*/ 140 w 140"/>
                <a:gd name="T1" fmla="*/ 57 w 140"/>
                <a:gd name="T2" fmla="*/ 0 w 140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40">
                  <a:moveTo>
                    <a:pt x="140" y="0"/>
                  </a:moveTo>
                  <a:lnTo>
                    <a:pt x="57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00" name="Freeform 356"/>
            <p:cNvSpPr>
              <a:spLocks/>
            </p:cNvSpPr>
            <p:nvPr/>
          </p:nvSpPr>
          <p:spPr bwMode="auto">
            <a:xfrm>
              <a:off x="3875" y="1338"/>
              <a:ext cx="258" cy="22"/>
            </a:xfrm>
            <a:custGeom>
              <a:avLst/>
              <a:gdLst>
                <a:gd name="T0" fmla="*/ 874 w 874"/>
                <a:gd name="T1" fmla="*/ 0 h 74"/>
                <a:gd name="T2" fmla="*/ 808 w 874"/>
                <a:gd name="T3" fmla="*/ 2 h 74"/>
                <a:gd name="T4" fmla="*/ 708 w 874"/>
                <a:gd name="T5" fmla="*/ 6 h 74"/>
                <a:gd name="T6" fmla="*/ 609 w 874"/>
                <a:gd name="T7" fmla="*/ 12 h 74"/>
                <a:gd name="T8" fmla="*/ 510 w 874"/>
                <a:gd name="T9" fmla="*/ 19 h 74"/>
                <a:gd name="T10" fmla="*/ 411 w 874"/>
                <a:gd name="T11" fmla="*/ 27 h 74"/>
                <a:gd name="T12" fmla="*/ 312 w 874"/>
                <a:gd name="T13" fmla="*/ 37 h 74"/>
                <a:gd name="T14" fmla="*/ 212 w 874"/>
                <a:gd name="T15" fmla="*/ 47 h 74"/>
                <a:gd name="T16" fmla="*/ 113 w 874"/>
                <a:gd name="T17" fmla="*/ 59 h 74"/>
                <a:gd name="T18" fmla="*/ 15 w 874"/>
                <a:gd name="T19" fmla="*/ 71 h 74"/>
                <a:gd name="T20" fmla="*/ 0 w 874"/>
                <a:gd name="T21" fmla="*/ 7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74" h="74">
                  <a:moveTo>
                    <a:pt x="874" y="0"/>
                  </a:moveTo>
                  <a:lnTo>
                    <a:pt x="808" y="2"/>
                  </a:lnTo>
                  <a:lnTo>
                    <a:pt x="708" y="6"/>
                  </a:lnTo>
                  <a:lnTo>
                    <a:pt x="609" y="12"/>
                  </a:lnTo>
                  <a:lnTo>
                    <a:pt x="510" y="19"/>
                  </a:lnTo>
                  <a:lnTo>
                    <a:pt x="411" y="27"/>
                  </a:lnTo>
                  <a:lnTo>
                    <a:pt x="312" y="37"/>
                  </a:lnTo>
                  <a:lnTo>
                    <a:pt x="212" y="47"/>
                  </a:lnTo>
                  <a:lnTo>
                    <a:pt x="113" y="59"/>
                  </a:lnTo>
                  <a:lnTo>
                    <a:pt x="15" y="71"/>
                  </a:lnTo>
                  <a:lnTo>
                    <a:pt x="0" y="7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01" name="Freeform 357"/>
            <p:cNvSpPr>
              <a:spLocks/>
            </p:cNvSpPr>
            <p:nvPr/>
          </p:nvSpPr>
          <p:spPr bwMode="auto">
            <a:xfrm>
              <a:off x="3784" y="1367"/>
              <a:ext cx="42" cy="8"/>
            </a:xfrm>
            <a:custGeom>
              <a:avLst/>
              <a:gdLst>
                <a:gd name="T0" fmla="*/ 137 w 137"/>
                <a:gd name="T1" fmla="*/ 0 h 24"/>
                <a:gd name="T2" fmla="*/ 129 w 137"/>
                <a:gd name="T3" fmla="*/ 2 h 24"/>
                <a:gd name="T4" fmla="*/ 31 w 137"/>
                <a:gd name="T5" fmla="*/ 19 h 24"/>
                <a:gd name="T6" fmla="*/ 0 w 137"/>
                <a:gd name="T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7" h="24">
                  <a:moveTo>
                    <a:pt x="137" y="0"/>
                  </a:moveTo>
                  <a:lnTo>
                    <a:pt x="129" y="2"/>
                  </a:lnTo>
                  <a:lnTo>
                    <a:pt x="31" y="19"/>
                  </a:lnTo>
                  <a:lnTo>
                    <a:pt x="0" y="2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02" name="Freeform 358"/>
            <p:cNvSpPr>
              <a:spLocks/>
            </p:cNvSpPr>
            <p:nvPr/>
          </p:nvSpPr>
          <p:spPr bwMode="auto">
            <a:xfrm>
              <a:off x="3483" y="1385"/>
              <a:ext cx="250" cy="64"/>
            </a:xfrm>
            <a:custGeom>
              <a:avLst/>
              <a:gdLst>
                <a:gd name="T0" fmla="*/ 848 w 848"/>
                <a:gd name="T1" fmla="*/ 0 h 222"/>
                <a:gd name="T2" fmla="*/ 759 w 848"/>
                <a:gd name="T3" fmla="*/ 19 h 222"/>
                <a:gd name="T4" fmla="*/ 661 w 848"/>
                <a:gd name="T5" fmla="*/ 40 h 222"/>
                <a:gd name="T6" fmla="*/ 564 w 848"/>
                <a:gd name="T7" fmla="*/ 63 h 222"/>
                <a:gd name="T8" fmla="*/ 468 w 848"/>
                <a:gd name="T9" fmla="*/ 87 h 222"/>
                <a:gd name="T10" fmla="*/ 372 w 848"/>
                <a:gd name="T11" fmla="*/ 112 h 222"/>
                <a:gd name="T12" fmla="*/ 275 w 848"/>
                <a:gd name="T13" fmla="*/ 139 h 222"/>
                <a:gd name="T14" fmla="*/ 180 w 848"/>
                <a:gd name="T15" fmla="*/ 167 h 222"/>
                <a:gd name="T16" fmla="*/ 85 w 848"/>
                <a:gd name="T17" fmla="*/ 196 h 222"/>
                <a:gd name="T18" fmla="*/ 0 w 848"/>
                <a:gd name="T19" fmla="*/ 222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48" h="222">
                  <a:moveTo>
                    <a:pt x="848" y="0"/>
                  </a:moveTo>
                  <a:lnTo>
                    <a:pt x="759" y="19"/>
                  </a:lnTo>
                  <a:lnTo>
                    <a:pt x="661" y="40"/>
                  </a:lnTo>
                  <a:lnTo>
                    <a:pt x="564" y="63"/>
                  </a:lnTo>
                  <a:lnTo>
                    <a:pt x="468" y="87"/>
                  </a:lnTo>
                  <a:lnTo>
                    <a:pt x="372" y="112"/>
                  </a:lnTo>
                  <a:lnTo>
                    <a:pt x="275" y="139"/>
                  </a:lnTo>
                  <a:lnTo>
                    <a:pt x="180" y="167"/>
                  </a:lnTo>
                  <a:lnTo>
                    <a:pt x="85" y="196"/>
                  </a:lnTo>
                  <a:lnTo>
                    <a:pt x="0" y="22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03" name="Freeform 359"/>
            <p:cNvSpPr>
              <a:spLocks/>
            </p:cNvSpPr>
            <p:nvPr/>
          </p:nvSpPr>
          <p:spPr bwMode="auto">
            <a:xfrm>
              <a:off x="3395" y="1466"/>
              <a:ext cx="39" cy="14"/>
            </a:xfrm>
            <a:custGeom>
              <a:avLst/>
              <a:gdLst>
                <a:gd name="T0" fmla="*/ 133 w 133"/>
                <a:gd name="T1" fmla="*/ 0 h 47"/>
                <a:gd name="T2" fmla="*/ 100 w 133"/>
                <a:gd name="T3" fmla="*/ 12 h 47"/>
                <a:gd name="T4" fmla="*/ 7 w 133"/>
                <a:gd name="T5" fmla="*/ 45 h 47"/>
                <a:gd name="T6" fmla="*/ 0 w 133"/>
                <a:gd name="T7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3" h="47">
                  <a:moveTo>
                    <a:pt x="133" y="0"/>
                  </a:moveTo>
                  <a:lnTo>
                    <a:pt x="100" y="12"/>
                  </a:lnTo>
                  <a:lnTo>
                    <a:pt x="7" y="45"/>
                  </a:lnTo>
                  <a:lnTo>
                    <a:pt x="0" y="4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04" name="Freeform 360"/>
            <p:cNvSpPr>
              <a:spLocks/>
            </p:cNvSpPr>
            <p:nvPr/>
          </p:nvSpPr>
          <p:spPr bwMode="auto">
            <a:xfrm>
              <a:off x="3129" y="1499"/>
              <a:ext cx="218" cy="98"/>
            </a:xfrm>
            <a:custGeom>
              <a:avLst/>
              <a:gdLst>
                <a:gd name="T0" fmla="*/ 741 w 741"/>
                <a:gd name="T1" fmla="*/ 0 h 336"/>
                <a:gd name="T2" fmla="*/ 726 w 741"/>
                <a:gd name="T3" fmla="*/ 6 h 336"/>
                <a:gd name="T4" fmla="*/ 633 w 741"/>
                <a:gd name="T5" fmla="*/ 43 h 336"/>
                <a:gd name="T6" fmla="*/ 542 w 741"/>
                <a:gd name="T7" fmla="*/ 82 h 336"/>
                <a:gd name="T8" fmla="*/ 450 w 741"/>
                <a:gd name="T9" fmla="*/ 120 h 336"/>
                <a:gd name="T10" fmla="*/ 359 w 741"/>
                <a:gd name="T11" fmla="*/ 161 h 336"/>
                <a:gd name="T12" fmla="*/ 268 w 741"/>
                <a:gd name="T13" fmla="*/ 203 h 336"/>
                <a:gd name="T14" fmla="*/ 179 w 741"/>
                <a:gd name="T15" fmla="*/ 247 h 336"/>
                <a:gd name="T16" fmla="*/ 90 w 741"/>
                <a:gd name="T17" fmla="*/ 291 h 336"/>
                <a:gd name="T18" fmla="*/ 0 w 741"/>
                <a:gd name="T19" fmla="*/ 336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1" h="336">
                  <a:moveTo>
                    <a:pt x="741" y="0"/>
                  </a:moveTo>
                  <a:lnTo>
                    <a:pt x="726" y="6"/>
                  </a:lnTo>
                  <a:lnTo>
                    <a:pt x="633" y="43"/>
                  </a:lnTo>
                  <a:lnTo>
                    <a:pt x="542" y="82"/>
                  </a:lnTo>
                  <a:lnTo>
                    <a:pt x="450" y="120"/>
                  </a:lnTo>
                  <a:lnTo>
                    <a:pt x="359" y="161"/>
                  </a:lnTo>
                  <a:lnTo>
                    <a:pt x="268" y="203"/>
                  </a:lnTo>
                  <a:lnTo>
                    <a:pt x="179" y="247"/>
                  </a:lnTo>
                  <a:lnTo>
                    <a:pt x="90" y="291"/>
                  </a:lnTo>
                  <a:lnTo>
                    <a:pt x="0" y="33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05" name="Line 361"/>
            <p:cNvSpPr>
              <a:spLocks noChangeShapeType="1"/>
            </p:cNvSpPr>
            <p:nvPr/>
          </p:nvSpPr>
          <p:spPr bwMode="auto">
            <a:xfrm>
              <a:off x="4201" y="1035"/>
              <a:ext cx="0" cy="1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06" name="Line 362"/>
            <p:cNvSpPr>
              <a:spLocks noChangeShapeType="1"/>
            </p:cNvSpPr>
            <p:nvPr/>
          </p:nvSpPr>
          <p:spPr bwMode="auto">
            <a:xfrm>
              <a:off x="4201" y="1190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07" name="Line 363"/>
            <p:cNvSpPr>
              <a:spLocks noChangeShapeType="1"/>
            </p:cNvSpPr>
            <p:nvPr/>
          </p:nvSpPr>
          <p:spPr bwMode="auto">
            <a:xfrm>
              <a:off x="4201" y="1231"/>
              <a:ext cx="0" cy="1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08" name="Line 364"/>
            <p:cNvSpPr>
              <a:spLocks noChangeShapeType="1"/>
            </p:cNvSpPr>
            <p:nvPr/>
          </p:nvSpPr>
          <p:spPr bwMode="auto">
            <a:xfrm>
              <a:off x="4201" y="1369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09" name="Line 365"/>
            <p:cNvSpPr>
              <a:spLocks noChangeShapeType="1"/>
            </p:cNvSpPr>
            <p:nvPr/>
          </p:nvSpPr>
          <p:spPr bwMode="auto">
            <a:xfrm>
              <a:off x="4201" y="1410"/>
              <a:ext cx="0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10" name="Line 366"/>
            <p:cNvSpPr>
              <a:spLocks noChangeShapeType="1"/>
            </p:cNvSpPr>
            <p:nvPr/>
          </p:nvSpPr>
          <p:spPr bwMode="auto">
            <a:xfrm>
              <a:off x="4201" y="1548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11" name="Line 367"/>
            <p:cNvSpPr>
              <a:spLocks noChangeShapeType="1"/>
            </p:cNvSpPr>
            <p:nvPr/>
          </p:nvSpPr>
          <p:spPr bwMode="auto">
            <a:xfrm>
              <a:off x="4201" y="1589"/>
              <a:ext cx="0" cy="1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12" name="Line 368"/>
            <p:cNvSpPr>
              <a:spLocks noChangeShapeType="1"/>
            </p:cNvSpPr>
            <p:nvPr/>
          </p:nvSpPr>
          <p:spPr bwMode="auto">
            <a:xfrm>
              <a:off x="4201" y="1727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13" name="Line 369"/>
            <p:cNvSpPr>
              <a:spLocks noChangeShapeType="1"/>
            </p:cNvSpPr>
            <p:nvPr/>
          </p:nvSpPr>
          <p:spPr bwMode="auto">
            <a:xfrm>
              <a:off x="4201" y="1768"/>
              <a:ext cx="0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14" name="Line 370"/>
            <p:cNvSpPr>
              <a:spLocks noChangeShapeType="1"/>
            </p:cNvSpPr>
            <p:nvPr/>
          </p:nvSpPr>
          <p:spPr bwMode="auto">
            <a:xfrm>
              <a:off x="4201" y="1906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15" name="Line 371"/>
            <p:cNvSpPr>
              <a:spLocks noChangeShapeType="1"/>
            </p:cNvSpPr>
            <p:nvPr/>
          </p:nvSpPr>
          <p:spPr bwMode="auto">
            <a:xfrm>
              <a:off x="4201" y="1948"/>
              <a:ext cx="0" cy="1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16" name="Line 372"/>
            <p:cNvSpPr>
              <a:spLocks noChangeShapeType="1"/>
            </p:cNvSpPr>
            <p:nvPr/>
          </p:nvSpPr>
          <p:spPr bwMode="auto">
            <a:xfrm>
              <a:off x="4201" y="2086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17" name="Line 373"/>
            <p:cNvSpPr>
              <a:spLocks noChangeShapeType="1"/>
            </p:cNvSpPr>
            <p:nvPr/>
          </p:nvSpPr>
          <p:spPr bwMode="auto">
            <a:xfrm>
              <a:off x="4201" y="2127"/>
              <a:ext cx="0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18" name="Line 374"/>
            <p:cNvSpPr>
              <a:spLocks noChangeShapeType="1"/>
            </p:cNvSpPr>
            <p:nvPr/>
          </p:nvSpPr>
          <p:spPr bwMode="auto">
            <a:xfrm>
              <a:off x="4201" y="2265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19" name="Line 375"/>
            <p:cNvSpPr>
              <a:spLocks noChangeShapeType="1"/>
            </p:cNvSpPr>
            <p:nvPr/>
          </p:nvSpPr>
          <p:spPr bwMode="auto">
            <a:xfrm>
              <a:off x="4201" y="2306"/>
              <a:ext cx="0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20" name="Line 376"/>
            <p:cNvSpPr>
              <a:spLocks noChangeShapeType="1"/>
            </p:cNvSpPr>
            <p:nvPr/>
          </p:nvSpPr>
          <p:spPr bwMode="auto">
            <a:xfrm>
              <a:off x="4201" y="2444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21" name="Line 377"/>
            <p:cNvSpPr>
              <a:spLocks noChangeShapeType="1"/>
            </p:cNvSpPr>
            <p:nvPr/>
          </p:nvSpPr>
          <p:spPr bwMode="auto">
            <a:xfrm>
              <a:off x="4201" y="2485"/>
              <a:ext cx="0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22" name="Line 378"/>
            <p:cNvSpPr>
              <a:spLocks noChangeShapeType="1"/>
            </p:cNvSpPr>
            <p:nvPr/>
          </p:nvSpPr>
          <p:spPr bwMode="auto">
            <a:xfrm>
              <a:off x="4201" y="2623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23" name="Line 379"/>
            <p:cNvSpPr>
              <a:spLocks noChangeShapeType="1"/>
            </p:cNvSpPr>
            <p:nvPr/>
          </p:nvSpPr>
          <p:spPr bwMode="auto">
            <a:xfrm>
              <a:off x="4201" y="2665"/>
              <a:ext cx="0" cy="1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24" name="Line 380"/>
            <p:cNvSpPr>
              <a:spLocks noChangeShapeType="1"/>
            </p:cNvSpPr>
            <p:nvPr/>
          </p:nvSpPr>
          <p:spPr bwMode="auto">
            <a:xfrm>
              <a:off x="4201" y="2803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25" name="Line 381"/>
            <p:cNvSpPr>
              <a:spLocks noChangeShapeType="1"/>
            </p:cNvSpPr>
            <p:nvPr/>
          </p:nvSpPr>
          <p:spPr bwMode="auto">
            <a:xfrm>
              <a:off x="4201" y="2844"/>
              <a:ext cx="0" cy="1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26" name="Line 382"/>
            <p:cNvSpPr>
              <a:spLocks noChangeShapeType="1"/>
            </p:cNvSpPr>
            <p:nvPr/>
          </p:nvSpPr>
          <p:spPr bwMode="auto">
            <a:xfrm>
              <a:off x="4201" y="2982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27" name="Line 383"/>
            <p:cNvSpPr>
              <a:spLocks noChangeShapeType="1"/>
            </p:cNvSpPr>
            <p:nvPr/>
          </p:nvSpPr>
          <p:spPr bwMode="auto">
            <a:xfrm>
              <a:off x="4201" y="3024"/>
              <a:ext cx="0" cy="1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28" name="Line 384"/>
            <p:cNvSpPr>
              <a:spLocks noChangeShapeType="1"/>
            </p:cNvSpPr>
            <p:nvPr/>
          </p:nvSpPr>
          <p:spPr bwMode="auto">
            <a:xfrm>
              <a:off x="4201" y="3162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29" name="Line 385"/>
            <p:cNvSpPr>
              <a:spLocks noChangeShapeType="1"/>
            </p:cNvSpPr>
            <p:nvPr/>
          </p:nvSpPr>
          <p:spPr bwMode="auto">
            <a:xfrm>
              <a:off x="4201" y="3202"/>
              <a:ext cx="0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30" name="Line 386"/>
            <p:cNvSpPr>
              <a:spLocks noChangeShapeType="1"/>
            </p:cNvSpPr>
            <p:nvPr/>
          </p:nvSpPr>
          <p:spPr bwMode="auto">
            <a:xfrm>
              <a:off x="4201" y="3340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31" name="Line 387"/>
            <p:cNvSpPr>
              <a:spLocks noChangeShapeType="1"/>
            </p:cNvSpPr>
            <p:nvPr/>
          </p:nvSpPr>
          <p:spPr bwMode="auto">
            <a:xfrm>
              <a:off x="4201" y="3382"/>
              <a:ext cx="0" cy="1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32" name="Line 388"/>
            <p:cNvSpPr>
              <a:spLocks noChangeShapeType="1"/>
            </p:cNvSpPr>
            <p:nvPr/>
          </p:nvSpPr>
          <p:spPr bwMode="auto">
            <a:xfrm>
              <a:off x="4201" y="3520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33" name="Line 389"/>
            <p:cNvSpPr>
              <a:spLocks noChangeShapeType="1"/>
            </p:cNvSpPr>
            <p:nvPr/>
          </p:nvSpPr>
          <p:spPr bwMode="auto">
            <a:xfrm>
              <a:off x="4201" y="3561"/>
              <a:ext cx="0" cy="1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34" name="Line 390"/>
            <p:cNvSpPr>
              <a:spLocks noChangeShapeType="1"/>
            </p:cNvSpPr>
            <p:nvPr/>
          </p:nvSpPr>
          <p:spPr bwMode="auto">
            <a:xfrm>
              <a:off x="4201" y="3699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35" name="Line 391"/>
            <p:cNvSpPr>
              <a:spLocks noChangeShapeType="1"/>
            </p:cNvSpPr>
            <p:nvPr/>
          </p:nvSpPr>
          <p:spPr bwMode="auto">
            <a:xfrm>
              <a:off x="4089" y="3670"/>
              <a:ext cx="13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36" name="Line 392"/>
            <p:cNvSpPr>
              <a:spLocks noChangeShapeType="1"/>
            </p:cNvSpPr>
            <p:nvPr/>
          </p:nvSpPr>
          <p:spPr bwMode="auto">
            <a:xfrm>
              <a:off x="4266" y="3670"/>
              <a:ext cx="3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37" name="Line 393"/>
            <p:cNvSpPr>
              <a:spLocks noChangeShapeType="1"/>
            </p:cNvSpPr>
            <p:nvPr/>
          </p:nvSpPr>
          <p:spPr bwMode="auto">
            <a:xfrm>
              <a:off x="4339" y="3670"/>
              <a:ext cx="13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38" name="Line 394"/>
            <p:cNvSpPr>
              <a:spLocks noChangeShapeType="1"/>
            </p:cNvSpPr>
            <p:nvPr/>
          </p:nvSpPr>
          <p:spPr bwMode="auto">
            <a:xfrm flipV="1">
              <a:off x="5260" y="1239"/>
              <a:ext cx="101" cy="1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39" name="Line 395"/>
            <p:cNvSpPr>
              <a:spLocks noChangeShapeType="1"/>
            </p:cNvSpPr>
            <p:nvPr/>
          </p:nvSpPr>
          <p:spPr bwMode="auto">
            <a:xfrm flipV="1">
              <a:off x="5404" y="1095"/>
              <a:ext cx="102" cy="1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40" name="Line 396"/>
            <p:cNvSpPr>
              <a:spLocks noChangeShapeType="1"/>
            </p:cNvSpPr>
            <p:nvPr/>
          </p:nvSpPr>
          <p:spPr bwMode="auto">
            <a:xfrm flipH="1">
              <a:off x="5320" y="1155"/>
              <a:ext cx="126" cy="1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41" name="Freeform 397"/>
            <p:cNvSpPr>
              <a:spLocks/>
            </p:cNvSpPr>
            <p:nvPr/>
          </p:nvSpPr>
          <p:spPr bwMode="auto">
            <a:xfrm>
              <a:off x="5437" y="1095"/>
              <a:ext cx="69" cy="70"/>
            </a:xfrm>
            <a:custGeom>
              <a:avLst/>
              <a:gdLst>
                <a:gd name="T0" fmla="*/ 0 w 237"/>
                <a:gd name="T1" fmla="*/ 169 h 238"/>
                <a:gd name="T2" fmla="*/ 67 w 237"/>
                <a:gd name="T3" fmla="*/ 238 h 238"/>
                <a:gd name="T4" fmla="*/ 237 w 237"/>
                <a:gd name="T5" fmla="*/ 0 h 238"/>
                <a:gd name="T6" fmla="*/ 0 w 237"/>
                <a:gd name="T7" fmla="*/ 169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7" h="238">
                  <a:moveTo>
                    <a:pt x="0" y="169"/>
                  </a:moveTo>
                  <a:lnTo>
                    <a:pt x="67" y="238"/>
                  </a:lnTo>
                  <a:lnTo>
                    <a:pt x="237" y="0"/>
                  </a:lnTo>
                  <a:lnTo>
                    <a:pt x="0" y="169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42" name="Freeform 398"/>
            <p:cNvSpPr>
              <a:spLocks/>
            </p:cNvSpPr>
            <p:nvPr/>
          </p:nvSpPr>
          <p:spPr bwMode="auto">
            <a:xfrm>
              <a:off x="5437" y="1095"/>
              <a:ext cx="69" cy="70"/>
            </a:xfrm>
            <a:custGeom>
              <a:avLst/>
              <a:gdLst>
                <a:gd name="T0" fmla="*/ 0 w 237"/>
                <a:gd name="T1" fmla="*/ 169 h 238"/>
                <a:gd name="T2" fmla="*/ 67 w 237"/>
                <a:gd name="T3" fmla="*/ 238 h 238"/>
                <a:gd name="T4" fmla="*/ 237 w 237"/>
                <a:gd name="T5" fmla="*/ 0 h 238"/>
                <a:gd name="T6" fmla="*/ 0 w 237"/>
                <a:gd name="T7" fmla="*/ 169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7" h="238">
                  <a:moveTo>
                    <a:pt x="0" y="169"/>
                  </a:moveTo>
                  <a:lnTo>
                    <a:pt x="67" y="238"/>
                  </a:lnTo>
                  <a:lnTo>
                    <a:pt x="237" y="0"/>
                  </a:lnTo>
                  <a:lnTo>
                    <a:pt x="0" y="169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43" name="Freeform 399"/>
            <p:cNvSpPr>
              <a:spLocks/>
            </p:cNvSpPr>
            <p:nvPr/>
          </p:nvSpPr>
          <p:spPr bwMode="auto">
            <a:xfrm>
              <a:off x="5260" y="1272"/>
              <a:ext cx="70" cy="70"/>
            </a:xfrm>
            <a:custGeom>
              <a:avLst/>
              <a:gdLst>
                <a:gd name="T0" fmla="*/ 169 w 237"/>
                <a:gd name="T1" fmla="*/ 0 h 238"/>
                <a:gd name="T2" fmla="*/ 237 w 237"/>
                <a:gd name="T3" fmla="*/ 68 h 238"/>
                <a:gd name="T4" fmla="*/ 0 w 237"/>
                <a:gd name="T5" fmla="*/ 238 h 238"/>
                <a:gd name="T6" fmla="*/ 169 w 237"/>
                <a:gd name="T7" fmla="*/ 0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7" h="238">
                  <a:moveTo>
                    <a:pt x="169" y="0"/>
                  </a:moveTo>
                  <a:lnTo>
                    <a:pt x="237" y="68"/>
                  </a:lnTo>
                  <a:lnTo>
                    <a:pt x="0" y="238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44" name="Freeform 400"/>
            <p:cNvSpPr>
              <a:spLocks/>
            </p:cNvSpPr>
            <p:nvPr/>
          </p:nvSpPr>
          <p:spPr bwMode="auto">
            <a:xfrm>
              <a:off x="5260" y="1272"/>
              <a:ext cx="70" cy="70"/>
            </a:xfrm>
            <a:custGeom>
              <a:avLst/>
              <a:gdLst>
                <a:gd name="T0" fmla="*/ 169 w 237"/>
                <a:gd name="T1" fmla="*/ 0 h 238"/>
                <a:gd name="T2" fmla="*/ 237 w 237"/>
                <a:gd name="T3" fmla="*/ 68 h 238"/>
                <a:gd name="T4" fmla="*/ 0 w 237"/>
                <a:gd name="T5" fmla="*/ 238 h 238"/>
                <a:gd name="T6" fmla="*/ 169 w 237"/>
                <a:gd name="T7" fmla="*/ 0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7" h="238">
                  <a:moveTo>
                    <a:pt x="169" y="0"/>
                  </a:moveTo>
                  <a:lnTo>
                    <a:pt x="237" y="68"/>
                  </a:lnTo>
                  <a:lnTo>
                    <a:pt x="0" y="238"/>
                  </a:lnTo>
                  <a:lnTo>
                    <a:pt x="169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45" name="Line 401"/>
            <p:cNvSpPr>
              <a:spLocks noChangeShapeType="1"/>
            </p:cNvSpPr>
            <p:nvPr/>
          </p:nvSpPr>
          <p:spPr bwMode="auto">
            <a:xfrm flipV="1">
              <a:off x="5181" y="1816"/>
              <a:ext cx="292" cy="4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46" name="Freeform 402"/>
            <p:cNvSpPr>
              <a:spLocks/>
            </p:cNvSpPr>
            <p:nvPr/>
          </p:nvSpPr>
          <p:spPr bwMode="auto">
            <a:xfrm>
              <a:off x="5462" y="1745"/>
              <a:ext cx="60" cy="79"/>
            </a:xfrm>
            <a:custGeom>
              <a:avLst/>
              <a:gdLst>
                <a:gd name="T0" fmla="*/ 0 w 202"/>
                <a:gd name="T1" fmla="*/ 211 h 265"/>
                <a:gd name="T2" fmla="*/ 79 w 202"/>
                <a:gd name="T3" fmla="*/ 265 h 265"/>
                <a:gd name="T4" fmla="*/ 202 w 202"/>
                <a:gd name="T5" fmla="*/ 0 h 265"/>
                <a:gd name="T6" fmla="*/ 0 w 202"/>
                <a:gd name="T7" fmla="*/ 211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65">
                  <a:moveTo>
                    <a:pt x="0" y="211"/>
                  </a:moveTo>
                  <a:lnTo>
                    <a:pt x="79" y="265"/>
                  </a:lnTo>
                  <a:lnTo>
                    <a:pt x="202" y="0"/>
                  </a:lnTo>
                  <a:lnTo>
                    <a:pt x="0" y="211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47" name="Freeform 403"/>
            <p:cNvSpPr>
              <a:spLocks/>
            </p:cNvSpPr>
            <p:nvPr/>
          </p:nvSpPr>
          <p:spPr bwMode="auto">
            <a:xfrm>
              <a:off x="5462" y="1745"/>
              <a:ext cx="60" cy="79"/>
            </a:xfrm>
            <a:custGeom>
              <a:avLst/>
              <a:gdLst>
                <a:gd name="T0" fmla="*/ 0 w 202"/>
                <a:gd name="T1" fmla="*/ 211 h 265"/>
                <a:gd name="T2" fmla="*/ 79 w 202"/>
                <a:gd name="T3" fmla="*/ 265 h 265"/>
                <a:gd name="T4" fmla="*/ 202 w 202"/>
                <a:gd name="T5" fmla="*/ 0 h 265"/>
                <a:gd name="T6" fmla="*/ 0 w 202"/>
                <a:gd name="T7" fmla="*/ 211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65">
                  <a:moveTo>
                    <a:pt x="0" y="211"/>
                  </a:moveTo>
                  <a:lnTo>
                    <a:pt x="79" y="265"/>
                  </a:lnTo>
                  <a:lnTo>
                    <a:pt x="202" y="0"/>
                  </a:lnTo>
                  <a:lnTo>
                    <a:pt x="0" y="211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48" name="Line 404"/>
            <p:cNvSpPr>
              <a:spLocks noChangeShapeType="1"/>
            </p:cNvSpPr>
            <p:nvPr/>
          </p:nvSpPr>
          <p:spPr bwMode="auto">
            <a:xfrm flipV="1">
              <a:off x="4764" y="1851"/>
              <a:ext cx="255" cy="5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49" name="Freeform 405"/>
            <p:cNvSpPr>
              <a:spLocks/>
            </p:cNvSpPr>
            <p:nvPr/>
          </p:nvSpPr>
          <p:spPr bwMode="auto">
            <a:xfrm>
              <a:off x="5006" y="1773"/>
              <a:ext cx="48" cy="84"/>
            </a:xfrm>
            <a:custGeom>
              <a:avLst/>
              <a:gdLst>
                <a:gd name="T0" fmla="*/ 0 w 161"/>
                <a:gd name="T1" fmla="*/ 243 h 282"/>
                <a:gd name="T2" fmla="*/ 87 w 161"/>
                <a:gd name="T3" fmla="*/ 282 h 282"/>
                <a:gd name="T4" fmla="*/ 161 w 161"/>
                <a:gd name="T5" fmla="*/ 0 h 282"/>
                <a:gd name="T6" fmla="*/ 0 w 161"/>
                <a:gd name="T7" fmla="*/ 243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1" h="282">
                  <a:moveTo>
                    <a:pt x="0" y="243"/>
                  </a:moveTo>
                  <a:lnTo>
                    <a:pt x="87" y="282"/>
                  </a:lnTo>
                  <a:lnTo>
                    <a:pt x="161" y="0"/>
                  </a:lnTo>
                  <a:lnTo>
                    <a:pt x="0" y="243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50" name="Freeform 406"/>
            <p:cNvSpPr>
              <a:spLocks/>
            </p:cNvSpPr>
            <p:nvPr/>
          </p:nvSpPr>
          <p:spPr bwMode="auto">
            <a:xfrm>
              <a:off x="5006" y="1773"/>
              <a:ext cx="48" cy="84"/>
            </a:xfrm>
            <a:custGeom>
              <a:avLst/>
              <a:gdLst>
                <a:gd name="T0" fmla="*/ 0 w 161"/>
                <a:gd name="T1" fmla="*/ 243 h 282"/>
                <a:gd name="T2" fmla="*/ 87 w 161"/>
                <a:gd name="T3" fmla="*/ 282 h 282"/>
                <a:gd name="T4" fmla="*/ 161 w 161"/>
                <a:gd name="T5" fmla="*/ 0 h 282"/>
                <a:gd name="T6" fmla="*/ 0 w 161"/>
                <a:gd name="T7" fmla="*/ 243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1" h="282">
                  <a:moveTo>
                    <a:pt x="0" y="243"/>
                  </a:moveTo>
                  <a:lnTo>
                    <a:pt x="87" y="282"/>
                  </a:lnTo>
                  <a:lnTo>
                    <a:pt x="161" y="0"/>
                  </a:lnTo>
                  <a:lnTo>
                    <a:pt x="0" y="243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51" name="Freeform 407"/>
            <p:cNvSpPr>
              <a:spLocks/>
            </p:cNvSpPr>
            <p:nvPr/>
          </p:nvSpPr>
          <p:spPr bwMode="auto">
            <a:xfrm>
              <a:off x="2789" y="1261"/>
              <a:ext cx="599" cy="295"/>
            </a:xfrm>
            <a:custGeom>
              <a:avLst/>
              <a:gdLst>
                <a:gd name="T0" fmla="*/ 2037 w 2037"/>
                <a:gd name="T1" fmla="*/ 0 h 1002"/>
                <a:gd name="T2" fmla="*/ 1998 w 2037"/>
                <a:gd name="T3" fmla="*/ 12 h 1002"/>
                <a:gd name="T4" fmla="*/ 1959 w 2037"/>
                <a:gd name="T5" fmla="*/ 26 h 1002"/>
                <a:gd name="T6" fmla="*/ 1922 w 2037"/>
                <a:gd name="T7" fmla="*/ 39 h 1002"/>
                <a:gd name="T8" fmla="*/ 1884 w 2037"/>
                <a:gd name="T9" fmla="*/ 53 h 1002"/>
                <a:gd name="T10" fmla="*/ 1845 w 2037"/>
                <a:gd name="T11" fmla="*/ 67 h 1002"/>
                <a:gd name="T12" fmla="*/ 1807 w 2037"/>
                <a:gd name="T13" fmla="*/ 80 h 1002"/>
                <a:gd name="T14" fmla="*/ 1769 w 2037"/>
                <a:gd name="T15" fmla="*/ 95 h 1002"/>
                <a:gd name="T16" fmla="*/ 1730 w 2037"/>
                <a:gd name="T17" fmla="*/ 109 h 1002"/>
                <a:gd name="T18" fmla="*/ 1692 w 2037"/>
                <a:gd name="T19" fmla="*/ 124 h 1002"/>
                <a:gd name="T20" fmla="*/ 1655 w 2037"/>
                <a:gd name="T21" fmla="*/ 138 h 1002"/>
                <a:gd name="T22" fmla="*/ 1617 w 2037"/>
                <a:gd name="T23" fmla="*/ 153 h 1002"/>
                <a:gd name="T24" fmla="*/ 1579 w 2037"/>
                <a:gd name="T25" fmla="*/ 169 h 1002"/>
                <a:gd name="T26" fmla="*/ 1541 w 2037"/>
                <a:gd name="T27" fmla="*/ 183 h 1002"/>
                <a:gd name="T28" fmla="*/ 1504 w 2037"/>
                <a:gd name="T29" fmla="*/ 199 h 1002"/>
                <a:gd name="T30" fmla="*/ 1466 w 2037"/>
                <a:gd name="T31" fmla="*/ 215 h 1002"/>
                <a:gd name="T32" fmla="*/ 1429 w 2037"/>
                <a:gd name="T33" fmla="*/ 231 h 1002"/>
                <a:gd name="T34" fmla="*/ 1392 w 2037"/>
                <a:gd name="T35" fmla="*/ 246 h 1002"/>
                <a:gd name="T36" fmla="*/ 1354 w 2037"/>
                <a:gd name="T37" fmla="*/ 262 h 1002"/>
                <a:gd name="T38" fmla="*/ 1317 w 2037"/>
                <a:gd name="T39" fmla="*/ 279 h 1002"/>
                <a:gd name="T40" fmla="*/ 1279 w 2037"/>
                <a:gd name="T41" fmla="*/ 296 h 1002"/>
                <a:gd name="T42" fmla="*/ 1243 w 2037"/>
                <a:gd name="T43" fmla="*/ 313 h 1002"/>
                <a:gd name="T44" fmla="*/ 1206 w 2037"/>
                <a:gd name="T45" fmla="*/ 330 h 1002"/>
                <a:gd name="T46" fmla="*/ 1169 w 2037"/>
                <a:gd name="T47" fmla="*/ 346 h 1002"/>
                <a:gd name="T48" fmla="*/ 1132 w 2037"/>
                <a:gd name="T49" fmla="*/ 363 h 1002"/>
                <a:gd name="T50" fmla="*/ 1095 w 2037"/>
                <a:gd name="T51" fmla="*/ 381 h 1002"/>
                <a:gd name="T52" fmla="*/ 1059 w 2037"/>
                <a:gd name="T53" fmla="*/ 398 h 1002"/>
                <a:gd name="T54" fmla="*/ 1022 w 2037"/>
                <a:gd name="T55" fmla="*/ 416 h 1002"/>
                <a:gd name="T56" fmla="*/ 985 w 2037"/>
                <a:gd name="T57" fmla="*/ 434 h 1002"/>
                <a:gd name="T58" fmla="*/ 948 w 2037"/>
                <a:gd name="T59" fmla="*/ 451 h 1002"/>
                <a:gd name="T60" fmla="*/ 913 w 2037"/>
                <a:gd name="T61" fmla="*/ 470 h 1002"/>
                <a:gd name="T62" fmla="*/ 876 w 2037"/>
                <a:gd name="T63" fmla="*/ 488 h 1002"/>
                <a:gd name="T64" fmla="*/ 840 w 2037"/>
                <a:gd name="T65" fmla="*/ 507 h 1002"/>
                <a:gd name="T66" fmla="*/ 804 w 2037"/>
                <a:gd name="T67" fmla="*/ 526 h 1002"/>
                <a:gd name="T68" fmla="*/ 767 w 2037"/>
                <a:gd name="T69" fmla="*/ 545 h 1002"/>
                <a:gd name="T70" fmla="*/ 732 w 2037"/>
                <a:gd name="T71" fmla="*/ 564 h 1002"/>
                <a:gd name="T72" fmla="*/ 696 w 2037"/>
                <a:gd name="T73" fmla="*/ 583 h 1002"/>
                <a:gd name="T74" fmla="*/ 660 w 2037"/>
                <a:gd name="T75" fmla="*/ 603 h 1002"/>
                <a:gd name="T76" fmla="*/ 625 w 2037"/>
                <a:gd name="T77" fmla="*/ 622 h 1002"/>
                <a:gd name="T78" fmla="*/ 589 w 2037"/>
                <a:gd name="T79" fmla="*/ 642 h 1002"/>
                <a:gd name="T80" fmla="*/ 554 w 2037"/>
                <a:gd name="T81" fmla="*/ 662 h 1002"/>
                <a:gd name="T82" fmla="*/ 518 w 2037"/>
                <a:gd name="T83" fmla="*/ 682 h 1002"/>
                <a:gd name="T84" fmla="*/ 483 w 2037"/>
                <a:gd name="T85" fmla="*/ 702 h 1002"/>
                <a:gd name="T86" fmla="*/ 448 w 2037"/>
                <a:gd name="T87" fmla="*/ 723 h 1002"/>
                <a:gd name="T88" fmla="*/ 413 w 2037"/>
                <a:gd name="T89" fmla="*/ 743 h 1002"/>
                <a:gd name="T90" fmla="*/ 377 w 2037"/>
                <a:gd name="T91" fmla="*/ 764 h 1002"/>
                <a:gd name="T92" fmla="*/ 343 w 2037"/>
                <a:gd name="T93" fmla="*/ 785 h 1002"/>
                <a:gd name="T94" fmla="*/ 308 w 2037"/>
                <a:gd name="T95" fmla="*/ 806 h 1002"/>
                <a:gd name="T96" fmla="*/ 273 w 2037"/>
                <a:gd name="T97" fmla="*/ 827 h 1002"/>
                <a:gd name="T98" fmla="*/ 239 w 2037"/>
                <a:gd name="T99" fmla="*/ 849 h 1002"/>
                <a:gd name="T100" fmla="*/ 204 w 2037"/>
                <a:gd name="T101" fmla="*/ 870 h 1002"/>
                <a:gd name="T102" fmla="*/ 170 w 2037"/>
                <a:gd name="T103" fmla="*/ 892 h 1002"/>
                <a:gd name="T104" fmla="*/ 136 w 2037"/>
                <a:gd name="T105" fmla="*/ 914 h 1002"/>
                <a:gd name="T106" fmla="*/ 102 w 2037"/>
                <a:gd name="T107" fmla="*/ 936 h 1002"/>
                <a:gd name="T108" fmla="*/ 67 w 2037"/>
                <a:gd name="T109" fmla="*/ 958 h 1002"/>
                <a:gd name="T110" fmla="*/ 34 w 2037"/>
                <a:gd name="T111" fmla="*/ 980 h 1002"/>
                <a:gd name="T112" fmla="*/ 0 w 2037"/>
                <a:gd name="T113" fmla="*/ 1002 h 10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037" h="1002">
                  <a:moveTo>
                    <a:pt x="2037" y="0"/>
                  </a:moveTo>
                  <a:lnTo>
                    <a:pt x="1998" y="12"/>
                  </a:lnTo>
                  <a:lnTo>
                    <a:pt x="1959" y="26"/>
                  </a:lnTo>
                  <a:lnTo>
                    <a:pt x="1922" y="39"/>
                  </a:lnTo>
                  <a:lnTo>
                    <a:pt x="1884" y="53"/>
                  </a:lnTo>
                  <a:lnTo>
                    <a:pt x="1845" y="67"/>
                  </a:lnTo>
                  <a:lnTo>
                    <a:pt x="1807" y="80"/>
                  </a:lnTo>
                  <a:lnTo>
                    <a:pt x="1769" y="95"/>
                  </a:lnTo>
                  <a:lnTo>
                    <a:pt x="1730" y="109"/>
                  </a:lnTo>
                  <a:lnTo>
                    <a:pt x="1692" y="124"/>
                  </a:lnTo>
                  <a:lnTo>
                    <a:pt x="1655" y="138"/>
                  </a:lnTo>
                  <a:lnTo>
                    <a:pt x="1617" y="153"/>
                  </a:lnTo>
                  <a:lnTo>
                    <a:pt x="1579" y="169"/>
                  </a:lnTo>
                  <a:lnTo>
                    <a:pt x="1541" y="183"/>
                  </a:lnTo>
                  <a:lnTo>
                    <a:pt x="1504" y="199"/>
                  </a:lnTo>
                  <a:lnTo>
                    <a:pt x="1466" y="215"/>
                  </a:lnTo>
                  <a:lnTo>
                    <a:pt x="1429" y="231"/>
                  </a:lnTo>
                  <a:lnTo>
                    <a:pt x="1392" y="246"/>
                  </a:lnTo>
                  <a:lnTo>
                    <a:pt x="1354" y="262"/>
                  </a:lnTo>
                  <a:lnTo>
                    <a:pt x="1317" y="279"/>
                  </a:lnTo>
                  <a:lnTo>
                    <a:pt x="1279" y="296"/>
                  </a:lnTo>
                  <a:lnTo>
                    <a:pt x="1243" y="313"/>
                  </a:lnTo>
                  <a:lnTo>
                    <a:pt x="1206" y="330"/>
                  </a:lnTo>
                  <a:lnTo>
                    <a:pt x="1169" y="346"/>
                  </a:lnTo>
                  <a:lnTo>
                    <a:pt x="1132" y="363"/>
                  </a:lnTo>
                  <a:lnTo>
                    <a:pt x="1095" y="381"/>
                  </a:lnTo>
                  <a:lnTo>
                    <a:pt x="1059" y="398"/>
                  </a:lnTo>
                  <a:lnTo>
                    <a:pt x="1022" y="416"/>
                  </a:lnTo>
                  <a:lnTo>
                    <a:pt x="985" y="434"/>
                  </a:lnTo>
                  <a:lnTo>
                    <a:pt x="948" y="451"/>
                  </a:lnTo>
                  <a:lnTo>
                    <a:pt x="913" y="470"/>
                  </a:lnTo>
                  <a:lnTo>
                    <a:pt x="876" y="488"/>
                  </a:lnTo>
                  <a:lnTo>
                    <a:pt x="840" y="507"/>
                  </a:lnTo>
                  <a:lnTo>
                    <a:pt x="804" y="526"/>
                  </a:lnTo>
                  <a:lnTo>
                    <a:pt x="767" y="545"/>
                  </a:lnTo>
                  <a:lnTo>
                    <a:pt x="732" y="564"/>
                  </a:lnTo>
                  <a:lnTo>
                    <a:pt x="696" y="583"/>
                  </a:lnTo>
                  <a:lnTo>
                    <a:pt x="660" y="603"/>
                  </a:lnTo>
                  <a:lnTo>
                    <a:pt x="625" y="622"/>
                  </a:lnTo>
                  <a:lnTo>
                    <a:pt x="589" y="642"/>
                  </a:lnTo>
                  <a:lnTo>
                    <a:pt x="554" y="662"/>
                  </a:lnTo>
                  <a:lnTo>
                    <a:pt x="518" y="682"/>
                  </a:lnTo>
                  <a:lnTo>
                    <a:pt x="483" y="702"/>
                  </a:lnTo>
                  <a:lnTo>
                    <a:pt x="448" y="723"/>
                  </a:lnTo>
                  <a:lnTo>
                    <a:pt x="413" y="743"/>
                  </a:lnTo>
                  <a:lnTo>
                    <a:pt x="377" y="764"/>
                  </a:lnTo>
                  <a:lnTo>
                    <a:pt x="343" y="785"/>
                  </a:lnTo>
                  <a:lnTo>
                    <a:pt x="308" y="806"/>
                  </a:lnTo>
                  <a:lnTo>
                    <a:pt x="273" y="827"/>
                  </a:lnTo>
                  <a:lnTo>
                    <a:pt x="239" y="849"/>
                  </a:lnTo>
                  <a:lnTo>
                    <a:pt x="204" y="870"/>
                  </a:lnTo>
                  <a:lnTo>
                    <a:pt x="170" y="892"/>
                  </a:lnTo>
                  <a:lnTo>
                    <a:pt x="136" y="914"/>
                  </a:lnTo>
                  <a:lnTo>
                    <a:pt x="102" y="936"/>
                  </a:lnTo>
                  <a:lnTo>
                    <a:pt x="67" y="958"/>
                  </a:lnTo>
                  <a:lnTo>
                    <a:pt x="34" y="980"/>
                  </a:lnTo>
                  <a:lnTo>
                    <a:pt x="0" y="100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52" name="Line 408"/>
            <p:cNvSpPr>
              <a:spLocks noChangeShapeType="1"/>
            </p:cNvSpPr>
            <p:nvPr/>
          </p:nvSpPr>
          <p:spPr bwMode="auto">
            <a:xfrm flipH="1" flipV="1">
              <a:off x="2964" y="1548"/>
              <a:ext cx="583" cy="9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53" name="Freeform 409"/>
            <p:cNvSpPr>
              <a:spLocks/>
            </p:cNvSpPr>
            <p:nvPr/>
          </p:nvSpPr>
          <p:spPr bwMode="auto">
            <a:xfrm>
              <a:off x="2921" y="1474"/>
              <a:ext cx="55" cy="80"/>
            </a:xfrm>
            <a:custGeom>
              <a:avLst/>
              <a:gdLst>
                <a:gd name="T0" fmla="*/ 186 w 186"/>
                <a:gd name="T1" fmla="*/ 224 h 273"/>
                <a:gd name="T2" fmla="*/ 104 w 186"/>
                <a:gd name="T3" fmla="*/ 273 h 273"/>
                <a:gd name="T4" fmla="*/ 0 w 186"/>
                <a:gd name="T5" fmla="*/ 0 h 273"/>
                <a:gd name="T6" fmla="*/ 186 w 186"/>
                <a:gd name="T7" fmla="*/ 224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6" h="273">
                  <a:moveTo>
                    <a:pt x="186" y="224"/>
                  </a:moveTo>
                  <a:lnTo>
                    <a:pt x="104" y="273"/>
                  </a:lnTo>
                  <a:lnTo>
                    <a:pt x="0" y="0"/>
                  </a:lnTo>
                  <a:lnTo>
                    <a:pt x="186" y="224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54" name="Freeform 410"/>
            <p:cNvSpPr>
              <a:spLocks/>
            </p:cNvSpPr>
            <p:nvPr/>
          </p:nvSpPr>
          <p:spPr bwMode="auto">
            <a:xfrm>
              <a:off x="2921" y="1474"/>
              <a:ext cx="55" cy="80"/>
            </a:xfrm>
            <a:custGeom>
              <a:avLst/>
              <a:gdLst>
                <a:gd name="T0" fmla="*/ 186 w 186"/>
                <a:gd name="T1" fmla="*/ 224 h 273"/>
                <a:gd name="T2" fmla="*/ 104 w 186"/>
                <a:gd name="T3" fmla="*/ 273 h 273"/>
                <a:gd name="T4" fmla="*/ 0 w 186"/>
                <a:gd name="T5" fmla="*/ 0 h 273"/>
                <a:gd name="T6" fmla="*/ 186 w 186"/>
                <a:gd name="T7" fmla="*/ 224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6" h="273">
                  <a:moveTo>
                    <a:pt x="186" y="224"/>
                  </a:moveTo>
                  <a:lnTo>
                    <a:pt x="104" y="273"/>
                  </a:lnTo>
                  <a:lnTo>
                    <a:pt x="0" y="0"/>
                  </a:lnTo>
                  <a:lnTo>
                    <a:pt x="186" y="224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55" name="Line 411"/>
            <p:cNvSpPr>
              <a:spLocks noChangeShapeType="1"/>
            </p:cNvSpPr>
            <p:nvPr/>
          </p:nvSpPr>
          <p:spPr bwMode="auto">
            <a:xfrm flipH="1">
              <a:off x="3430" y="1233"/>
              <a:ext cx="53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56" name="Line 412"/>
            <p:cNvSpPr>
              <a:spLocks noChangeShapeType="1"/>
            </p:cNvSpPr>
            <p:nvPr/>
          </p:nvSpPr>
          <p:spPr bwMode="auto">
            <a:xfrm flipH="1">
              <a:off x="3560" y="1676"/>
              <a:ext cx="54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57" name="Line 413"/>
            <p:cNvSpPr>
              <a:spLocks noChangeShapeType="1"/>
            </p:cNvSpPr>
            <p:nvPr/>
          </p:nvSpPr>
          <p:spPr bwMode="auto">
            <a:xfrm>
              <a:off x="3508" y="1313"/>
              <a:ext cx="83" cy="2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58" name="Freeform 414"/>
            <p:cNvSpPr>
              <a:spLocks/>
            </p:cNvSpPr>
            <p:nvPr/>
          </p:nvSpPr>
          <p:spPr bwMode="auto">
            <a:xfrm>
              <a:off x="3483" y="1233"/>
              <a:ext cx="38" cy="84"/>
            </a:xfrm>
            <a:custGeom>
              <a:avLst/>
              <a:gdLst>
                <a:gd name="T0" fmla="*/ 127 w 127"/>
                <a:gd name="T1" fmla="*/ 262 h 289"/>
                <a:gd name="T2" fmla="*/ 35 w 127"/>
                <a:gd name="T3" fmla="*/ 289 h 289"/>
                <a:gd name="T4" fmla="*/ 0 w 127"/>
                <a:gd name="T5" fmla="*/ 0 h 289"/>
                <a:gd name="T6" fmla="*/ 127 w 127"/>
                <a:gd name="T7" fmla="*/ 262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7" h="289">
                  <a:moveTo>
                    <a:pt x="127" y="262"/>
                  </a:moveTo>
                  <a:lnTo>
                    <a:pt x="35" y="289"/>
                  </a:lnTo>
                  <a:lnTo>
                    <a:pt x="0" y="0"/>
                  </a:lnTo>
                  <a:lnTo>
                    <a:pt x="127" y="262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59" name="Freeform 415"/>
            <p:cNvSpPr>
              <a:spLocks/>
            </p:cNvSpPr>
            <p:nvPr/>
          </p:nvSpPr>
          <p:spPr bwMode="auto">
            <a:xfrm>
              <a:off x="3483" y="1233"/>
              <a:ext cx="38" cy="84"/>
            </a:xfrm>
            <a:custGeom>
              <a:avLst/>
              <a:gdLst>
                <a:gd name="T0" fmla="*/ 127 w 127"/>
                <a:gd name="T1" fmla="*/ 262 h 289"/>
                <a:gd name="T2" fmla="*/ 35 w 127"/>
                <a:gd name="T3" fmla="*/ 289 h 289"/>
                <a:gd name="T4" fmla="*/ 0 w 127"/>
                <a:gd name="T5" fmla="*/ 0 h 289"/>
                <a:gd name="T6" fmla="*/ 127 w 127"/>
                <a:gd name="T7" fmla="*/ 262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7" h="289">
                  <a:moveTo>
                    <a:pt x="127" y="262"/>
                  </a:moveTo>
                  <a:lnTo>
                    <a:pt x="35" y="289"/>
                  </a:lnTo>
                  <a:lnTo>
                    <a:pt x="0" y="0"/>
                  </a:lnTo>
                  <a:lnTo>
                    <a:pt x="127" y="262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60" name="Freeform 416"/>
            <p:cNvSpPr>
              <a:spLocks/>
            </p:cNvSpPr>
            <p:nvPr/>
          </p:nvSpPr>
          <p:spPr bwMode="auto">
            <a:xfrm>
              <a:off x="3577" y="1589"/>
              <a:ext cx="37" cy="87"/>
            </a:xfrm>
            <a:custGeom>
              <a:avLst/>
              <a:gdLst>
                <a:gd name="T0" fmla="*/ 92 w 128"/>
                <a:gd name="T1" fmla="*/ 0 h 290"/>
                <a:gd name="T2" fmla="*/ 0 w 128"/>
                <a:gd name="T3" fmla="*/ 27 h 290"/>
                <a:gd name="T4" fmla="*/ 128 w 128"/>
                <a:gd name="T5" fmla="*/ 290 h 290"/>
                <a:gd name="T6" fmla="*/ 92 w 128"/>
                <a:gd name="T7" fmla="*/ 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8" h="290">
                  <a:moveTo>
                    <a:pt x="92" y="0"/>
                  </a:moveTo>
                  <a:lnTo>
                    <a:pt x="0" y="27"/>
                  </a:lnTo>
                  <a:lnTo>
                    <a:pt x="128" y="290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61" name="Freeform 417"/>
            <p:cNvSpPr>
              <a:spLocks/>
            </p:cNvSpPr>
            <p:nvPr/>
          </p:nvSpPr>
          <p:spPr bwMode="auto">
            <a:xfrm>
              <a:off x="3577" y="1589"/>
              <a:ext cx="37" cy="87"/>
            </a:xfrm>
            <a:custGeom>
              <a:avLst/>
              <a:gdLst>
                <a:gd name="T0" fmla="*/ 92 w 128"/>
                <a:gd name="T1" fmla="*/ 0 h 290"/>
                <a:gd name="T2" fmla="*/ 0 w 128"/>
                <a:gd name="T3" fmla="*/ 27 h 290"/>
                <a:gd name="T4" fmla="*/ 128 w 128"/>
                <a:gd name="T5" fmla="*/ 290 h 290"/>
                <a:gd name="T6" fmla="*/ 92 w 128"/>
                <a:gd name="T7" fmla="*/ 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8" h="290">
                  <a:moveTo>
                    <a:pt x="92" y="0"/>
                  </a:moveTo>
                  <a:lnTo>
                    <a:pt x="0" y="27"/>
                  </a:lnTo>
                  <a:lnTo>
                    <a:pt x="128" y="290"/>
                  </a:lnTo>
                  <a:lnTo>
                    <a:pt x="92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62" name="Freeform 418"/>
            <p:cNvSpPr>
              <a:spLocks/>
            </p:cNvSpPr>
            <p:nvPr/>
          </p:nvSpPr>
          <p:spPr bwMode="auto">
            <a:xfrm>
              <a:off x="3524" y="1414"/>
              <a:ext cx="36" cy="35"/>
            </a:xfrm>
            <a:custGeom>
              <a:avLst/>
              <a:gdLst>
                <a:gd name="T0" fmla="*/ 119 w 119"/>
                <a:gd name="T1" fmla="*/ 53 h 118"/>
                <a:gd name="T2" fmla="*/ 116 w 119"/>
                <a:gd name="T3" fmla="*/ 42 h 118"/>
                <a:gd name="T4" fmla="*/ 112 w 119"/>
                <a:gd name="T5" fmla="*/ 31 h 118"/>
                <a:gd name="T6" fmla="*/ 105 w 119"/>
                <a:gd name="T7" fmla="*/ 22 h 118"/>
                <a:gd name="T8" fmla="*/ 98 w 119"/>
                <a:gd name="T9" fmla="*/ 13 h 118"/>
                <a:gd name="T10" fmla="*/ 87 w 119"/>
                <a:gd name="T11" fmla="*/ 7 h 118"/>
                <a:gd name="T12" fmla="*/ 77 w 119"/>
                <a:gd name="T13" fmla="*/ 2 h 118"/>
                <a:gd name="T14" fmla="*/ 65 w 119"/>
                <a:gd name="T15" fmla="*/ 0 h 118"/>
                <a:gd name="T16" fmla="*/ 53 w 119"/>
                <a:gd name="T17" fmla="*/ 0 h 118"/>
                <a:gd name="T18" fmla="*/ 42 w 119"/>
                <a:gd name="T19" fmla="*/ 2 h 118"/>
                <a:gd name="T20" fmla="*/ 31 w 119"/>
                <a:gd name="T21" fmla="*/ 7 h 118"/>
                <a:gd name="T22" fmla="*/ 22 w 119"/>
                <a:gd name="T23" fmla="*/ 13 h 118"/>
                <a:gd name="T24" fmla="*/ 13 w 119"/>
                <a:gd name="T25" fmla="*/ 22 h 118"/>
                <a:gd name="T26" fmla="*/ 7 w 119"/>
                <a:gd name="T27" fmla="*/ 31 h 118"/>
                <a:gd name="T28" fmla="*/ 3 w 119"/>
                <a:gd name="T29" fmla="*/ 42 h 118"/>
                <a:gd name="T30" fmla="*/ 0 w 119"/>
                <a:gd name="T31" fmla="*/ 53 h 118"/>
                <a:gd name="T32" fmla="*/ 0 w 119"/>
                <a:gd name="T33" fmla="*/ 65 h 118"/>
                <a:gd name="T34" fmla="*/ 3 w 119"/>
                <a:gd name="T35" fmla="*/ 76 h 118"/>
                <a:gd name="T36" fmla="*/ 7 w 119"/>
                <a:gd name="T37" fmla="*/ 87 h 118"/>
                <a:gd name="T38" fmla="*/ 13 w 119"/>
                <a:gd name="T39" fmla="*/ 96 h 118"/>
                <a:gd name="T40" fmla="*/ 22 w 119"/>
                <a:gd name="T41" fmla="*/ 105 h 118"/>
                <a:gd name="T42" fmla="*/ 31 w 119"/>
                <a:gd name="T43" fmla="*/ 111 h 118"/>
                <a:gd name="T44" fmla="*/ 42 w 119"/>
                <a:gd name="T45" fmla="*/ 116 h 118"/>
                <a:gd name="T46" fmla="*/ 53 w 119"/>
                <a:gd name="T47" fmla="*/ 118 h 118"/>
                <a:gd name="T48" fmla="*/ 65 w 119"/>
                <a:gd name="T49" fmla="*/ 118 h 118"/>
                <a:gd name="T50" fmla="*/ 77 w 119"/>
                <a:gd name="T51" fmla="*/ 116 h 118"/>
                <a:gd name="T52" fmla="*/ 87 w 119"/>
                <a:gd name="T53" fmla="*/ 111 h 118"/>
                <a:gd name="T54" fmla="*/ 98 w 119"/>
                <a:gd name="T55" fmla="*/ 105 h 118"/>
                <a:gd name="T56" fmla="*/ 105 w 119"/>
                <a:gd name="T57" fmla="*/ 96 h 118"/>
                <a:gd name="T58" fmla="*/ 112 w 119"/>
                <a:gd name="T59" fmla="*/ 87 h 118"/>
                <a:gd name="T60" fmla="*/ 116 w 119"/>
                <a:gd name="T61" fmla="*/ 76 h 118"/>
                <a:gd name="T62" fmla="*/ 119 w 119"/>
                <a:gd name="T63" fmla="*/ 65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9" h="118">
                  <a:moveTo>
                    <a:pt x="119" y="60"/>
                  </a:moveTo>
                  <a:lnTo>
                    <a:pt x="119" y="53"/>
                  </a:lnTo>
                  <a:lnTo>
                    <a:pt x="118" y="47"/>
                  </a:lnTo>
                  <a:lnTo>
                    <a:pt x="116" y="42"/>
                  </a:lnTo>
                  <a:lnTo>
                    <a:pt x="114" y="36"/>
                  </a:lnTo>
                  <a:lnTo>
                    <a:pt x="112" y="31"/>
                  </a:lnTo>
                  <a:lnTo>
                    <a:pt x="109" y="26"/>
                  </a:lnTo>
                  <a:lnTo>
                    <a:pt x="105" y="22"/>
                  </a:lnTo>
                  <a:lnTo>
                    <a:pt x="102" y="17"/>
                  </a:lnTo>
                  <a:lnTo>
                    <a:pt x="98" y="13"/>
                  </a:lnTo>
                  <a:lnTo>
                    <a:pt x="92" y="10"/>
                  </a:lnTo>
                  <a:lnTo>
                    <a:pt x="87" y="7"/>
                  </a:lnTo>
                  <a:lnTo>
                    <a:pt x="82" y="4"/>
                  </a:lnTo>
                  <a:lnTo>
                    <a:pt x="77" y="2"/>
                  </a:lnTo>
                  <a:lnTo>
                    <a:pt x="71" y="1"/>
                  </a:lnTo>
                  <a:lnTo>
                    <a:pt x="65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8" y="1"/>
                  </a:lnTo>
                  <a:lnTo>
                    <a:pt x="42" y="2"/>
                  </a:lnTo>
                  <a:lnTo>
                    <a:pt x="37" y="4"/>
                  </a:lnTo>
                  <a:lnTo>
                    <a:pt x="31" y="7"/>
                  </a:lnTo>
                  <a:lnTo>
                    <a:pt x="26" y="10"/>
                  </a:lnTo>
                  <a:lnTo>
                    <a:pt x="22" y="13"/>
                  </a:lnTo>
                  <a:lnTo>
                    <a:pt x="18" y="17"/>
                  </a:lnTo>
                  <a:lnTo>
                    <a:pt x="13" y="22"/>
                  </a:lnTo>
                  <a:lnTo>
                    <a:pt x="10" y="26"/>
                  </a:lnTo>
                  <a:lnTo>
                    <a:pt x="7" y="31"/>
                  </a:lnTo>
                  <a:lnTo>
                    <a:pt x="5" y="36"/>
                  </a:lnTo>
                  <a:lnTo>
                    <a:pt x="3" y="42"/>
                  </a:lnTo>
                  <a:lnTo>
                    <a:pt x="1" y="47"/>
                  </a:lnTo>
                  <a:lnTo>
                    <a:pt x="0" y="53"/>
                  </a:lnTo>
                  <a:lnTo>
                    <a:pt x="0" y="60"/>
                  </a:lnTo>
                  <a:lnTo>
                    <a:pt x="0" y="65"/>
                  </a:lnTo>
                  <a:lnTo>
                    <a:pt x="1" y="71"/>
                  </a:lnTo>
                  <a:lnTo>
                    <a:pt x="3" y="76"/>
                  </a:lnTo>
                  <a:lnTo>
                    <a:pt x="5" y="82"/>
                  </a:lnTo>
                  <a:lnTo>
                    <a:pt x="7" y="87"/>
                  </a:lnTo>
                  <a:lnTo>
                    <a:pt x="10" y="92"/>
                  </a:lnTo>
                  <a:lnTo>
                    <a:pt x="13" y="96"/>
                  </a:lnTo>
                  <a:lnTo>
                    <a:pt x="18" y="100"/>
                  </a:lnTo>
                  <a:lnTo>
                    <a:pt x="22" y="105"/>
                  </a:lnTo>
                  <a:lnTo>
                    <a:pt x="26" y="109"/>
                  </a:lnTo>
                  <a:lnTo>
                    <a:pt x="31" y="111"/>
                  </a:lnTo>
                  <a:lnTo>
                    <a:pt x="37" y="114"/>
                  </a:lnTo>
                  <a:lnTo>
                    <a:pt x="42" y="116"/>
                  </a:lnTo>
                  <a:lnTo>
                    <a:pt x="48" y="117"/>
                  </a:lnTo>
                  <a:lnTo>
                    <a:pt x="53" y="118"/>
                  </a:lnTo>
                  <a:lnTo>
                    <a:pt x="60" y="118"/>
                  </a:lnTo>
                  <a:lnTo>
                    <a:pt x="65" y="118"/>
                  </a:lnTo>
                  <a:lnTo>
                    <a:pt x="71" y="117"/>
                  </a:lnTo>
                  <a:lnTo>
                    <a:pt x="77" y="116"/>
                  </a:lnTo>
                  <a:lnTo>
                    <a:pt x="82" y="114"/>
                  </a:lnTo>
                  <a:lnTo>
                    <a:pt x="87" y="111"/>
                  </a:lnTo>
                  <a:lnTo>
                    <a:pt x="92" y="109"/>
                  </a:lnTo>
                  <a:lnTo>
                    <a:pt x="98" y="105"/>
                  </a:lnTo>
                  <a:lnTo>
                    <a:pt x="102" y="100"/>
                  </a:lnTo>
                  <a:lnTo>
                    <a:pt x="105" y="96"/>
                  </a:lnTo>
                  <a:lnTo>
                    <a:pt x="109" y="92"/>
                  </a:lnTo>
                  <a:lnTo>
                    <a:pt x="112" y="87"/>
                  </a:lnTo>
                  <a:lnTo>
                    <a:pt x="114" y="82"/>
                  </a:lnTo>
                  <a:lnTo>
                    <a:pt x="116" y="76"/>
                  </a:lnTo>
                  <a:lnTo>
                    <a:pt x="118" y="71"/>
                  </a:lnTo>
                  <a:lnTo>
                    <a:pt x="119" y="65"/>
                  </a:lnTo>
                  <a:lnTo>
                    <a:pt x="119" y="6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63" name="Line 419"/>
            <p:cNvSpPr>
              <a:spLocks noChangeShapeType="1"/>
            </p:cNvSpPr>
            <p:nvPr/>
          </p:nvSpPr>
          <p:spPr bwMode="auto">
            <a:xfrm flipH="1">
              <a:off x="4611" y="1488"/>
              <a:ext cx="418" cy="4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64" name="Line 420"/>
            <p:cNvSpPr>
              <a:spLocks noChangeShapeType="1"/>
            </p:cNvSpPr>
            <p:nvPr/>
          </p:nvSpPr>
          <p:spPr bwMode="auto">
            <a:xfrm flipH="1">
              <a:off x="4444" y="1388"/>
              <a:ext cx="243" cy="2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65" name="Line 421"/>
            <p:cNvSpPr>
              <a:spLocks noChangeShapeType="1"/>
            </p:cNvSpPr>
            <p:nvPr/>
          </p:nvSpPr>
          <p:spPr bwMode="auto">
            <a:xfrm flipH="1">
              <a:off x="3966" y="1344"/>
              <a:ext cx="414" cy="4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66" name="Freeform 422"/>
            <p:cNvSpPr>
              <a:spLocks/>
            </p:cNvSpPr>
            <p:nvPr/>
          </p:nvSpPr>
          <p:spPr bwMode="auto">
            <a:xfrm>
              <a:off x="4492" y="1583"/>
              <a:ext cx="341" cy="100"/>
            </a:xfrm>
            <a:custGeom>
              <a:avLst/>
              <a:gdLst>
                <a:gd name="T0" fmla="*/ 1162 w 1162"/>
                <a:gd name="T1" fmla="*/ 343 h 343"/>
                <a:gd name="T2" fmla="*/ 1117 w 1162"/>
                <a:gd name="T3" fmla="*/ 326 h 343"/>
                <a:gd name="T4" fmla="*/ 1072 w 1162"/>
                <a:gd name="T5" fmla="*/ 309 h 343"/>
                <a:gd name="T6" fmla="*/ 1026 w 1162"/>
                <a:gd name="T7" fmla="*/ 292 h 343"/>
                <a:gd name="T8" fmla="*/ 980 w 1162"/>
                <a:gd name="T9" fmla="*/ 277 h 343"/>
                <a:gd name="T10" fmla="*/ 934 w 1162"/>
                <a:gd name="T11" fmla="*/ 260 h 343"/>
                <a:gd name="T12" fmla="*/ 889 w 1162"/>
                <a:gd name="T13" fmla="*/ 244 h 343"/>
                <a:gd name="T14" fmla="*/ 843 w 1162"/>
                <a:gd name="T15" fmla="*/ 229 h 343"/>
                <a:gd name="T16" fmla="*/ 796 w 1162"/>
                <a:gd name="T17" fmla="*/ 214 h 343"/>
                <a:gd name="T18" fmla="*/ 750 w 1162"/>
                <a:gd name="T19" fmla="*/ 199 h 343"/>
                <a:gd name="T20" fmla="*/ 704 w 1162"/>
                <a:gd name="T21" fmla="*/ 184 h 343"/>
                <a:gd name="T22" fmla="*/ 658 w 1162"/>
                <a:gd name="T23" fmla="*/ 171 h 343"/>
                <a:gd name="T24" fmla="*/ 611 w 1162"/>
                <a:gd name="T25" fmla="*/ 157 h 343"/>
                <a:gd name="T26" fmla="*/ 564 w 1162"/>
                <a:gd name="T27" fmla="*/ 143 h 343"/>
                <a:gd name="T28" fmla="*/ 518 w 1162"/>
                <a:gd name="T29" fmla="*/ 130 h 343"/>
                <a:gd name="T30" fmla="*/ 471 w 1162"/>
                <a:gd name="T31" fmla="*/ 116 h 343"/>
                <a:gd name="T32" fmla="*/ 424 w 1162"/>
                <a:gd name="T33" fmla="*/ 103 h 343"/>
                <a:gd name="T34" fmla="*/ 377 w 1162"/>
                <a:gd name="T35" fmla="*/ 91 h 343"/>
                <a:gd name="T36" fmla="*/ 331 w 1162"/>
                <a:gd name="T37" fmla="*/ 78 h 343"/>
                <a:gd name="T38" fmla="*/ 283 w 1162"/>
                <a:gd name="T39" fmla="*/ 67 h 343"/>
                <a:gd name="T40" fmla="*/ 236 w 1162"/>
                <a:gd name="T41" fmla="*/ 55 h 343"/>
                <a:gd name="T42" fmla="*/ 189 w 1162"/>
                <a:gd name="T43" fmla="*/ 43 h 343"/>
                <a:gd name="T44" fmla="*/ 142 w 1162"/>
                <a:gd name="T45" fmla="*/ 32 h 343"/>
                <a:gd name="T46" fmla="*/ 94 w 1162"/>
                <a:gd name="T47" fmla="*/ 21 h 343"/>
                <a:gd name="T48" fmla="*/ 47 w 1162"/>
                <a:gd name="T49" fmla="*/ 11 h 343"/>
                <a:gd name="T50" fmla="*/ 0 w 1162"/>
                <a:gd name="T51" fmla="*/ 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62" h="343">
                  <a:moveTo>
                    <a:pt x="1162" y="343"/>
                  </a:moveTo>
                  <a:lnTo>
                    <a:pt x="1117" y="326"/>
                  </a:lnTo>
                  <a:lnTo>
                    <a:pt x="1072" y="309"/>
                  </a:lnTo>
                  <a:lnTo>
                    <a:pt x="1026" y="292"/>
                  </a:lnTo>
                  <a:lnTo>
                    <a:pt x="980" y="277"/>
                  </a:lnTo>
                  <a:lnTo>
                    <a:pt x="934" y="260"/>
                  </a:lnTo>
                  <a:lnTo>
                    <a:pt x="889" y="244"/>
                  </a:lnTo>
                  <a:lnTo>
                    <a:pt x="843" y="229"/>
                  </a:lnTo>
                  <a:lnTo>
                    <a:pt x="796" y="214"/>
                  </a:lnTo>
                  <a:lnTo>
                    <a:pt x="750" y="199"/>
                  </a:lnTo>
                  <a:lnTo>
                    <a:pt x="704" y="184"/>
                  </a:lnTo>
                  <a:lnTo>
                    <a:pt x="658" y="171"/>
                  </a:lnTo>
                  <a:lnTo>
                    <a:pt x="611" y="157"/>
                  </a:lnTo>
                  <a:lnTo>
                    <a:pt x="564" y="143"/>
                  </a:lnTo>
                  <a:lnTo>
                    <a:pt x="518" y="130"/>
                  </a:lnTo>
                  <a:lnTo>
                    <a:pt x="471" y="116"/>
                  </a:lnTo>
                  <a:lnTo>
                    <a:pt x="424" y="103"/>
                  </a:lnTo>
                  <a:lnTo>
                    <a:pt x="377" y="91"/>
                  </a:lnTo>
                  <a:lnTo>
                    <a:pt x="331" y="78"/>
                  </a:lnTo>
                  <a:lnTo>
                    <a:pt x="283" y="67"/>
                  </a:lnTo>
                  <a:lnTo>
                    <a:pt x="236" y="55"/>
                  </a:lnTo>
                  <a:lnTo>
                    <a:pt x="189" y="43"/>
                  </a:lnTo>
                  <a:lnTo>
                    <a:pt x="142" y="32"/>
                  </a:lnTo>
                  <a:lnTo>
                    <a:pt x="94" y="21"/>
                  </a:lnTo>
                  <a:lnTo>
                    <a:pt x="47" y="1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67" name="Freeform 423"/>
            <p:cNvSpPr>
              <a:spLocks/>
            </p:cNvSpPr>
            <p:nvPr/>
          </p:nvSpPr>
          <p:spPr bwMode="auto">
            <a:xfrm>
              <a:off x="3990" y="1733"/>
              <a:ext cx="650" cy="145"/>
            </a:xfrm>
            <a:custGeom>
              <a:avLst/>
              <a:gdLst>
                <a:gd name="T0" fmla="*/ 2205 w 2205"/>
                <a:gd name="T1" fmla="*/ 493 h 493"/>
                <a:gd name="T2" fmla="*/ 2159 w 2205"/>
                <a:gd name="T3" fmla="*/ 475 h 493"/>
                <a:gd name="T4" fmla="*/ 2113 w 2205"/>
                <a:gd name="T5" fmla="*/ 458 h 493"/>
                <a:gd name="T6" fmla="*/ 2066 w 2205"/>
                <a:gd name="T7" fmla="*/ 442 h 493"/>
                <a:gd name="T8" fmla="*/ 2020 w 2205"/>
                <a:gd name="T9" fmla="*/ 425 h 493"/>
                <a:gd name="T10" fmla="*/ 1974 w 2205"/>
                <a:gd name="T11" fmla="*/ 409 h 493"/>
                <a:gd name="T12" fmla="*/ 1927 w 2205"/>
                <a:gd name="T13" fmla="*/ 393 h 493"/>
                <a:gd name="T14" fmla="*/ 1880 w 2205"/>
                <a:gd name="T15" fmla="*/ 377 h 493"/>
                <a:gd name="T16" fmla="*/ 1833 w 2205"/>
                <a:gd name="T17" fmla="*/ 362 h 493"/>
                <a:gd name="T18" fmla="*/ 1787 w 2205"/>
                <a:gd name="T19" fmla="*/ 347 h 493"/>
                <a:gd name="T20" fmla="*/ 1739 w 2205"/>
                <a:gd name="T21" fmla="*/ 332 h 493"/>
                <a:gd name="T22" fmla="*/ 1692 w 2205"/>
                <a:gd name="T23" fmla="*/ 317 h 493"/>
                <a:gd name="T24" fmla="*/ 1645 w 2205"/>
                <a:gd name="T25" fmla="*/ 304 h 493"/>
                <a:gd name="T26" fmla="*/ 1598 w 2205"/>
                <a:gd name="T27" fmla="*/ 289 h 493"/>
                <a:gd name="T28" fmla="*/ 1550 w 2205"/>
                <a:gd name="T29" fmla="*/ 275 h 493"/>
                <a:gd name="T30" fmla="*/ 1503 w 2205"/>
                <a:gd name="T31" fmla="*/ 263 h 493"/>
                <a:gd name="T32" fmla="*/ 1456 w 2205"/>
                <a:gd name="T33" fmla="*/ 249 h 493"/>
                <a:gd name="T34" fmla="*/ 1407 w 2205"/>
                <a:gd name="T35" fmla="*/ 237 h 493"/>
                <a:gd name="T36" fmla="*/ 1360 w 2205"/>
                <a:gd name="T37" fmla="*/ 225 h 493"/>
                <a:gd name="T38" fmla="*/ 1312 w 2205"/>
                <a:gd name="T39" fmla="*/ 212 h 493"/>
                <a:gd name="T40" fmla="*/ 1264 w 2205"/>
                <a:gd name="T41" fmla="*/ 201 h 493"/>
                <a:gd name="T42" fmla="*/ 1216 w 2205"/>
                <a:gd name="T43" fmla="*/ 189 h 493"/>
                <a:gd name="T44" fmla="*/ 1169 w 2205"/>
                <a:gd name="T45" fmla="*/ 178 h 493"/>
                <a:gd name="T46" fmla="*/ 1120 w 2205"/>
                <a:gd name="T47" fmla="*/ 167 h 493"/>
                <a:gd name="T48" fmla="*/ 1072 w 2205"/>
                <a:gd name="T49" fmla="*/ 157 h 493"/>
                <a:gd name="T50" fmla="*/ 1024 w 2205"/>
                <a:gd name="T51" fmla="*/ 146 h 493"/>
                <a:gd name="T52" fmla="*/ 975 w 2205"/>
                <a:gd name="T53" fmla="*/ 137 h 493"/>
                <a:gd name="T54" fmla="*/ 927 w 2205"/>
                <a:gd name="T55" fmla="*/ 126 h 493"/>
                <a:gd name="T56" fmla="*/ 879 w 2205"/>
                <a:gd name="T57" fmla="*/ 117 h 493"/>
                <a:gd name="T58" fmla="*/ 830 w 2205"/>
                <a:gd name="T59" fmla="*/ 108 h 493"/>
                <a:gd name="T60" fmla="*/ 782 w 2205"/>
                <a:gd name="T61" fmla="*/ 99 h 493"/>
                <a:gd name="T62" fmla="*/ 733 w 2205"/>
                <a:gd name="T63" fmla="*/ 90 h 493"/>
                <a:gd name="T64" fmla="*/ 685 w 2205"/>
                <a:gd name="T65" fmla="*/ 82 h 493"/>
                <a:gd name="T66" fmla="*/ 636 w 2205"/>
                <a:gd name="T67" fmla="*/ 75 h 493"/>
                <a:gd name="T68" fmla="*/ 587 w 2205"/>
                <a:gd name="T69" fmla="*/ 67 h 493"/>
                <a:gd name="T70" fmla="*/ 539 w 2205"/>
                <a:gd name="T71" fmla="*/ 60 h 493"/>
                <a:gd name="T72" fmla="*/ 490 w 2205"/>
                <a:gd name="T73" fmla="*/ 53 h 493"/>
                <a:gd name="T74" fmla="*/ 441 w 2205"/>
                <a:gd name="T75" fmla="*/ 46 h 493"/>
                <a:gd name="T76" fmla="*/ 392 w 2205"/>
                <a:gd name="T77" fmla="*/ 40 h 493"/>
                <a:gd name="T78" fmla="*/ 343 w 2205"/>
                <a:gd name="T79" fmla="*/ 34 h 493"/>
                <a:gd name="T80" fmla="*/ 294 w 2205"/>
                <a:gd name="T81" fmla="*/ 28 h 493"/>
                <a:gd name="T82" fmla="*/ 245 w 2205"/>
                <a:gd name="T83" fmla="*/ 22 h 493"/>
                <a:gd name="T84" fmla="*/ 196 w 2205"/>
                <a:gd name="T85" fmla="*/ 17 h 493"/>
                <a:gd name="T86" fmla="*/ 147 w 2205"/>
                <a:gd name="T87" fmla="*/ 13 h 493"/>
                <a:gd name="T88" fmla="*/ 98 w 2205"/>
                <a:gd name="T89" fmla="*/ 8 h 493"/>
                <a:gd name="T90" fmla="*/ 49 w 2205"/>
                <a:gd name="T91" fmla="*/ 3 h 493"/>
                <a:gd name="T92" fmla="*/ 0 w 2205"/>
                <a:gd name="T93" fmla="*/ 0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205" h="493">
                  <a:moveTo>
                    <a:pt x="2205" y="493"/>
                  </a:moveTo>
                  <a:lnTo>
                    <a:pt x="2159" y="475"/>
                  </a:lnTo>
                  <a:lnTo>
                    <a:pt x="2113" y="458"/>
                  </a:lnTo>
                  <a:lnTo>
                    <a:pt x="2066" y="442"/>
                  </a:lnTo>
                  <a:lnTo>
                    <a:pt x="2020" y="425"/>
                  </a:lnTo>
                  <a:lnTo>
                    <a:pt x="1974" y="409"/>
                  </a:lnTo>
                  <a:lnTo>
                    <a:pt x="1927" y="393"/>
                  </a:lnTo>
                  <a:lnTo>
                    <a:pt x="1880" y="377"/>
                  </a:lnTo>
                  <a:lnTo>
                    <a:pt x="1833" y="362"/>
                  </a:lnTo>
                  <a:lnTo>
                    <a:pt x="1787" y="347"/>
                  </a:lnTo>
                  <a:lnTo>
                    <a:pt x="1739" y="332"/>
                  </a:lnTo>
                  <a:lnTo>
                    <a:pt x="1692" y="317"/>
                  </a:lnTo>
                  <a:lnTo>
                    <a:pt x="1645" y="304"/>
                  </a:lnTo>
                  <a:lnTo>
                    <a:pt x="1598" y="289"/>
                  </a:lnTo>
                  <a:lnTo>
                    <a:pt x="1550" y="275"/>
                  </a:lnTo>
                  <a:lnTo>
                    <a:pt x="1503" y="263"/>
                  </a:lnTo>
                  <a:lnTo>
                    <a:pt x="1456" y="249"/>
                  </a:lnTo>
                  <a:lnTo>
                    <a:pt x="1407" y="237"/>
                  </a:lnTo>
                  <a:lnTo>
                    <a:pt x="1360" y="225"/>
                  </a:lnTo>
                  <a:lnTo>
                    <a:pt x="1312" y="212"/>
                  </a:lnTo>
                  <a:lnTo>
                    <a:pt x="1264" y="201"/>
                  </a:lnTo>
                  <a:lnTo>
                    <a:pt x="1216" y="189"/>
                  </a:lnTo>
                  <a:lnTo>
                    <a:pt x="1169" y="178"/>
                  </a:lnTo>
                  <a:lnTo>
                    <a:pt x="1120" y="167"/>
                  </a:lnTo>
                  <a:lnTo>
                    <a:pt x="1072" y="157"/>
                  </a:lnTo>
                  <a:lnTo>
                    <a:pt x="1024" y="146"/>
                  </a:lnTo>
                  <a:lnTo>
                    <a:pt x="975" y="137"/>
                  </a:lnTo>
                  <a:lnTo>
                    <a:pt x="927" y="126"/>
                  </a:lnTo>
                  <a:lnTo>
                    <a:pt x="879" y="117"/>
                  </a:lnTo>
                  <a:lnTo>
                    <a:pt x="830" y="108"/>
                  </a:lnTo>
                  <a:lnTo>
                    <a:pt x="782" y="99"/>
                  </a:lnTo>
                  <a:lnTo>
                    <a:pt x="733" y="90"/>
                  </a:lnTo>
                  <a:lnTo>
                    <a:pt x="685" y="82"/>
                  </a:lnTo>
                  <a:lnTo>
                    <a:pt x="636" y="75"/>
                  </a:lnTo>
                  <a:lnTo>
                    <a:pt x="587" y="67"/>
                  </a:lnTo>
                  <a:lnTo>
                    <a:pt x="539" y="60"/>
                  </a:lnTo>
                  <a:lnTo>
                    <a:pt x="490" y="53"/>
                  </a:lnTo>
                  <a:lnTo>
                    <a:pt x="441" y="46"/>
                  </a:lnTo>
                  <a:lnTo>
                    <a:pt x="392" y="40"/>
                  </a:lnTo>
                  <a:lnTo>
                    <a:pt x="343" y="34"/>
                  </a:lnTo>
                  <a:lnTo>
                    <a:pt x="294" y="28"/>
                  </a:lnTo>
                  <a:lnTo>
                    <a:pt x="245" y="22"/>
                  </a:lnTo>
                  <a:lnTo>
                    <a:pt x="196" y="17"/>
                  </a:lnTo>
                  <a:lnTo>
                    <a:pt x="147" y="13"/>
                  </a:lnTo>
                  <a:lnTo>
                    <a:pt x="98" y="8"/>
                  </a:lnTo>
                  <a:lnTo>
                    <a:pt x="49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68" name="Freeform 424"/>
            <p:cNvSpPr>
              <a:spLocks/>
            </p:cNvSpPr>
            <p:nvPr/>
          </p:nvSpPr>
          <p:spPr bwMode="auto">
            <a:xfrm>
              <a:off x="4184" y="1538"/>
              <a:ext cx="308" cy="45"/>
            </a:xfrm>
            <a:custGeom>
              <a:avLst/>
              <a:gdLst>
                <a:gd name="T0" fmla="*/ 1043 w 1043"/>
                <a:gd name="T1" fmla="*/ 150 h 150"/>
                <a:gd name="T2" fmla="*/ 993 w 1043"/>
                <a:gd name="T3" fmla="*/ 141 h 150"/>
                <a:gd name="T4" fmla="*/ 945 w 1043"/>
                <a:gd name="T5" fmla="*/ 130 h 150"/>
                <a:gd name="T6" fmla="*/ 895 w 1043"/>
                <a:gd name="T7" fmla="*/ 121 h 150"/>
                <a:gd name="T8" fmla="*/ 846 w 1043"/>
                <a:gd name="T9" fmla="*/ 111 h 150"/>
                <a:gd name="T10" fmla="*/ 797 w 1043"/>
                <a:gd name="T11" fmla="*/ 102 h 150"/>
                <a:gd name="T12" fmla="*/ 747 w 1043"/>
                <a:gd name="T13" fmla="*/ 94 h 150"/>
                <a:gd name="T14" fmla="*/ 698 w 1043"/>
                <a:gd name="T15" fmla="*/ 85 h 150"/>
                <a:gd name="T16" fmla="*/ 648 w 1043"/>
                <a:gd name="T17" fmla="*/ 77 h 150"/>
                <a:gd name="T18" fmla="*/ 598 w 1043"/>
                <a:gd name="T19" fmla="*/ 69 h 150"/>
                <a:gd name="T20" fmla="*/ 549 w 1043"/>
                <a:gd name="T21" fmla="*/ 62 h 150"/>
                <a:gd name="T22" fmla="*/ 499 w 1043"/>
                <a:gd name="T23" fmla="*/ 55 h 150"/>
                <a:gd name="T24" fmla="*/ 450 w 1043"/>
                <a:gd name="T25" fmla="*/ 47 h 150"/>
                <a:gd name="T26" fmla="*/ 399 w 1043"/>
                <a:gd name="T27" fmla="*/ 41 h 150"/>
                <a:gd name="T28" fmla="*/ 350 w 1043"/>
                <a:gd name="T29" fmla="*/ 35 h 150"/>
                <a:gd name="T30" fmla="*/ 299 w 1043"/>
                <a:gd name="T31" fmla="*/ 29 h 150"/>
                <a:gd name="T32" fmla="*/ 250 w 1043"/>
                <a:gd name="T33" fmla="*/ 23 h 150"/>
                <a:gd name="T34" fmla="*/ 200 w 1043"/>
                <a:gd name="T35" fmla="*/ 18 h 150"/>
                <a:gd name="T36" fmla="*/ 150 w 1043"/>
                <a:gd name="T37" fmla="*/ 14 h 150"/>
                <a:gd name="T38" fmla="*/ 100 w 1043"/>
                <a:gd name="T39" fmla="*/ 8 h 150"/>
                <a:gd name="T40" fmla="*/ 50 w 1043"/>
                <a:gd name="T41" fmla="*/ 4 h 150"/>
                <a:gd name="T42" fmla="*/ 0 w 1043"/>
                <a:gd name="T43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43" h="150">
                  <a:moveTo>
                    <a:pt x="1043" y="150"/>
                  </a:moveTo>
                  <a:lnTo>
                    <a:pt x="993" y="141"/>
                  </a:lnTo>
                  <a:lnTo>
                    <a:pt x="945" y="130"/>
                  </a:lnTo>
                  <a:lnTo>
                    <a:pt x="895" y="121"/>
                  </a:lnTo>
                  <a:lnTo>
                    <a:pt x="846" y="111"/>
                  </a:lnTo>
                  <a:lnTo>
                    <a:pt x="797" y="102"/>
                  </a:lnTo>
                  <a:lnTo>
                    <a:pt x="747" y="94"/>
                  </a:lnTo>
                  <a:lnTo>
                    <a:pt x="698" y="85"/>
                  </a:lnTo>
                  <a:lnTo>
                    <a:pt x="648" y="77"/>
                  </a:lnTo>
                  <a:lnTo>
                    <a:pt x="598" y="69"/>
                  </a:lnTo>
                  <a:lnTo>
                    <a:pt x="549" y="62"/>
                  </a:lnTo>
                  <a:lnTo>
                    <a:pt x="499" y="55"/>
                  </a:lnTo>
                  <a:lnTo>
                    <a:pt x="450" y="47"/>
                  </a:lnTo>
                  <a:lnTo>
                    <a:pt x="399" y="41"/>
                  </a:lnTo>
                  <a:lnTo>
                    <a:pt x="350" y="35"/>
                  </a:lnTo>
                  <a:lnTo>
                    <a:pt x="299" y="29"/>
                  </a:lnTo>
                  <a:lnTo>
                    <a:pt x="250" y="23"/>
                  </a:lnTo>
                  <a:lnTo>
                    <a:pt x="200" y="18"/>
                  </a:lnTo>
                  <a:lnTo>
                    <a:pt x="150" y="14"/>
                  </a:lnTo>
                  <a:lnTo>
                    <a:pt x="100" y="8"/>
                  </a:lnTo>
                  <a:lnTo>
                    <a:pt x="50" y="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69" name="Freeform 425"/>
            <p:cNvSpPr>
              <a:spLocks/>
            </p:cNvSpPr>
            <p:nvPr/>
          </p:nvSpPr>
          <p:spPr bwMode="auto">
            <a:xfrm>
              <a:off x="4269" y="1546"/>
              <a:ext cx="140" cy="20"/>
            </a:xfrm>
            <a:custGeom>
              <a:avLst/>
              <a:gdLst>
                <a:gd name="T0" fmla="*/ 475 w 475"/>
                <a:gd name="T1" fmla="*/ 69 h 69"/>
                <a:gd name="T2" fmla="*/ 407 w 475"/>
                <a:gd name="T3" fmla="*/ 57 h 69"/>
                <a:gd name="T4" fmla="*/ 339 w 475"/>
                <a:gd name="T5" fmla="*/ 47 h 69"/>
                <a:gd name="T6" fmla="*/ 272 w 475"/>
                <a:gd name="T7" fmla="*/ 36 h 69"/>
                <a:gd name="T8" fmla="*/ 204 w 475"/>
                <a:gd name="T9" fmla="*/ 27 h 69"/>
                <a:gd name="T10" fmla="*/ 136 w 475"/>
                <a:gd name="T11" fmla="*/ 17 h 69"/>
                <a:gd name="T12" fmla="*/ 68 w 475"/>
                <a:gd name="T13" fmla="*/ 9 h 69"/>
                <a:gd name="T14" fmla="*/ 0 w 475"/>
                <a:gd name="T15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5" h="69">
                  <a:moveTo>
                    <a:pt x="475" y="69"/>
                  </a:moveTo>
                  <a:lnTo>
                    <a:pt x="407" y="57"/>
                  </a:lnTo>
                  <a:lnTo>
                    <a:pt x="339" y="47"/>
                  </a:lnTo>
                  <a:lnTo>
                    <a:pt x="272" y="36"/>
                  </a:lnTo>
                  <a:lnTo>
                    <a:pt x="204" y="27"/>
                  </a:lnTo>
                  <a:lnTo>
                    <a:pt x="136" y="17"/>
                  </a:lnTo>
                  <a:lnTo>
                    <a:pt x="68" y="9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70" name="Freeform 426"/>
            <p:cNvSpPr>
              <a:spLocks/>
            </p:cNvSpPr>
            <p:nvPr/>
          </p:nvSpPr>
          <p:spPr bwMode="auto">
            <a:xfrm>
              <a:off x="4407" y="1552"/>
              <a:ext cx="85" cy="31"/>
            </a:xfrm>
            <a:custGeom>
              <a:avLst/>
              <a:gdLst>
                <a:gd name="T0" fmla="*/ 18 w 292"/>
                <a:gd name="T1" fmla="*/ 0 h 102"/>
                <a:gd name="T2" fmla="*/ 0 w 292"/>
                <a:gd name="T3" fmla="*/ 95 h 102"/>
                <a:gd name="T4" fmla="*/ 292 w 292"/>
                <a:gd name="T5" fmla="*/ 102 h 102"/>
                <a:gd name="T6" fmla="*/ 18 w 292"/>
                <a:gd name="T7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2" h="102">
                  <a:moveTo>
                    <a:pt x="18" y="0"/>
                  </a:moveTo>
                  <a:lnTo>
                    <a:pt x="0" y="95"/>
                  </a:lnTo>
                  <a:lnTo>
                    <a:pt x="292" y="102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71" name="Freeform 427"/>
            <p:cNvSpPr>
              <a:spLocks/>
            </p:cNvSpPr>
            <p:nvPr/>
          </p:nvSpPr>
          <p:spPr bwMode="auto">
            <a:xfrm>
              <a:off x="4407" y="1552"/>
              <a:ext cx="85" cy="31"/>
            </a:xfrm>
            <a:custGeom>
              <a:avLst/>
              <a:gdLst>
                <a:gd name="T0" fmla="*/ 18 w 292"/>
                <a:gd name="T1" fmla="*/ 0 h 102"/>
                <a:gd name="T2" fmla="*/ 0 w 292"/>
                <a:gd name="T3" fmla="*/ 95 h 102"/>
                <a:gd name="T4" fmla="*/ 292 w 292"/>
                <a:gd name="T5" fmla="*/ 102 h 102"/>
                <a:gd name="T6" fmla="*/ 18 w 292"/>
                <a:gd name="T7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2" h="102">
                  <a:moveTo>
                    <a:pt x="18" y="0"/>
                  </a:moveTo>
                  <a:lnTo>
                    <a:pt x="0" y="95"/>
                  </a:lnTo>
                  <a:lnTo>
                    <a:pt x="292" y="102"/>
                  </a:lnTo>
                  <a:lnTo>
                    <a:pt x="18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72" name="Freeform 428"/>
            <p:cNvSpPr>
              <a:spLocks/>
            </p:cNvSpPr>
            <p:nvPr/>
          </p:nvSpPr>
          <p:spPr bwMode="auto">
            <a:xfrm>
              <a:off x="4184" y="1531"/>
              <a:ext cx="87" cy="30"/>
            </a:xfrm>
            <a:custGeom>
              <a:avLst/>
              <a:gdLst>
                <a:gd name="T0" fmla="*/ 282 w 291"/>
                <a:gd name="T1" fmla="*/ 96 h 96"/>
                <a:gd name="T2" fmla="*/ 291 w 291"/>
                <a:gd name="T3" fmla="*/ 0 h 96"/>
                <a:gd name="T4" fmla="*/ 0 w 291"/>
                <a:gd name="T5" fmla="*/ 20 h 96"/>
                <a:gd name="T6" fmla="*/ 282 w 291"/>
                <a:gd name="T7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1" h="96">
                  <a:moveTo>
                    <a:pt x="282" y="96"/>
                  </a:moveTo>
                  <a:lnTo>
                    <a:pt x="291" y="0"/>
                  </a:lnTo>
                  <a:lnTo>
                    <a:pt x="0" y="20"/>
                  </a:lnTo>
                  <a:lnTo>
                    <a:pt x="282" y="96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73" name="Freeform 429"/>
            <p:cNvSpPr>
              <a:spLocks/>
            </p:cNvSpPr>
            <p:nvPr/>
          </p:nvSpPr>
          <p:spPr bwMode="auto">
            <a:xfrm>
              <a:off x="4184" y="1531"/>
              <a:ext cx="87" cy="30"/>
            </a:xfrm>
            <a:custGeom>
              <a:avLst/>
              <a:gdLst>
                <a:gd name="T0" fmla="*/ 282 w 291"/>
                <a:gd name="T1" fmla="*/ 96 h 96"/>
                <a:gd name="T2" fmla="*/ 291 w 291"/>
                <a:gd name="T3" fmla="*/ 0 h 96"/>
                <a:gd name="T4" fmla="*/ 0 w 291"/>
                <a:gd name="T5" fmla="*/ 20 h 96"/>
                <a:gd name="T6" fmla="*/ 282 w 291"/>
                <a:gd name="T7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1" h="96">
                  <a:moveTo>
                    <a:pt x="282" y="96"/>
                  </a:moveTo>
                  <a:lnTo>
                    <a:pt x="291" y="0"/>
                  </a:lnTo>
                  <a:lnTo>
                    <a:pt x="0" y="20"/>
                  </a:lnTo>
                  <a:lnTo>
                    <a:pt x="282" y="96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74" name="Freeform 430"/>
            <p:cNvSpPr>
              <a:spLocks/>
            </p:cNvSpPr>
            <p:nvPr/>
          </p:nvSpPr>
          <p:spPr bwMode="auto">
            <a:xfrm>
              <a:off x="4574" y="1602"/>
              <a:ext cx="181" cy="53"/>
            </a:xfrm>
            <a:custGeom>
              <a:avLst/>
              <a:gdLst>
                <a:gd name="T0" fmla="*/ 612 w 612"/>
                <a:gd name="T1" fmla="*/ 181 h 181"/>
                <a:gd name="T2" fmla="*/ 545 w 612"/>
                <a:gd name="T3" fmla="*/ 158 h 181"/>
                <a:gd name="T4" fmla="*/ 478 w 612"/>
                <a:gd name="T5" fmla="*/ 136 h 181"/>
                <a:gd name="T6" fmla="*/ 409 w 612"/>
                <a:gd name="T7" fmla="*/ 115 h 181"/>
                <a:gd name="T8" fmla="*/ 342 w 612"/>
                <a:gd name="T9" fmla="*/ 95 h 181"/>
                <a:gd name="T10" fmla="*/ 274 w 612"/>
                <a:gd name="T11" fmla="*/ 75 h 181"/>
                <a:gd name="T12" fmla="*/ 205 w 612"/>
                <a:gd name="T13" fmla="*/ 55 h 181"/>
                <a:gd name="T14" fmla="*/ 137 w 612"/>
                <a:gd name="T15" fmla="*/ 36 h 181"/>
                <a:gd name="T16" fmla="*/ 69 w 612"/>
                <a:gd name="T17" fmla="*/ 18 h 181"/>
                <a:gd name="T18" fmla="*/ 0 w 612"/>
                <a:gd name="T19" fmla="*/ 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2" h="181">
                  <a:moveTo>
                    <a:pt x="612" y="181"/>
                  </a:moveTo>
                  <a:lnTo>
                    <a:pt x="545" y="158"/>
                  </a:lnTo>
                  <a:lnTo>
                    <a:pt x="478" y="136"/>
                  </a:lnTo>
                  <a:lnTo>
                    <a:pt x="409" y="115"/>
                  </a:lnTo>
                  <a:lnTo>
                    <a:pt x="342" y="95"/>
                  </a:lnTo>
                  <a:lnTo>
                    <a:pt x="274" y="75"/>
                  </a:lnTo>
                  <a:lnTo>
                    <a:pt x="205" y="55"/>
                  </a:lnTo>
                  <a:lnTo>
                    <a:pt x="137" y="36"/>
                  </a:lnTo>
                  <a:lnTo>
                    <a:pt x="69" y="18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75" name="Freeform 431"/>
            <p:cNvSpPr>
              <a:spLocks/>
            </p:cNvSpPr>
            <p:nvPr/>
          </p:nvSpPr>
          <p:spPr bwMode="auto">
            <a:xfrm>
              <a:off x="4749" y="1641"/>
              <a:ext cx="84" cy="42"/>
            </a:xfrm>
            <a:custGeom>
              <a:avLst/>
              <a:gdLst>
                <a:gd name="T0" fmla="*/ 33 w 287"/>
                <a:gd name="T1" fmla="*/ 0 h 142"/>
                <a:gd name="T2" fmla="*/ 0 w 287"/>
                <a:gd name="T3" fmla="*/ 90 h 142"/>
                <a:gd name="T4" fmla="*/ 287 w 287"/>
                <a:gd name="T5" fmla="*/ 142 h 142"/>
                <a:gd name="T6" fmla="*/ 33 w 287"/>
                <a:gd name="T7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7" h="142">
                  <a:moveTo>
                    <a:pt x="33" y="0"/>
                  </a:moveTo>
                  <a:lnTo>
                    <a:pt x="0" y="90"/>
                  </a:lnTo>
                  <a:lnTo>
                    <a:pt x="287" y="142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76" name="Freeform 432"/>
            <p:cNvSpPr>
              <a:spLocks/>
            </p:cNvSpPr>
            <p:nvPr/>
          </p:nvSpPr>
          <p:spPr bwMode="auto">
            <a:xfrm>
              <a:off x="4749" y="1641"/>
              <a:ext cx="84" cy="42"/>
            </a:xfrm>
            <a:custGeom>
              <a:avLst/>
              <a:gdLst>
                <a:gd name="T0" fmla="*/ 33 w 287"/>
                <a:gd name="T1" fmla="*/ 0 h 142"/>
                <a:gd name="T2" fmla="*/ 0 w 287"/>
                <a:gd name="T3" fmla="*/ 90 h 142"/>
                <a:gd name="T4" fmla="*/ 287 w 287"/>
                <a:gd name="T5" fmla="*/ 142 h 142"/>
                <a:gd name="T6" fmla="*/ 33 w 287"/>
                <a:gd name="T7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7" h="142">
                  <a:moveTo>
                    <a:pt x="33" y="0"/>
                  </a:moveTo>
                  <a:lnTo>
                    <a:pt x="0" y="90"/>
                  </a:lnTo>
                  <a:lnTo>
                    <a:pt x="287" y="142"/>
                  </a:lnTo>
                  <a:lnTo>
                    <a:pt x="33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77" name="Freeform 433"/>
            <p:cNvSpPr>
              <a:spLocks/>
            </p:cNvSpPr>
            <p:nvPr/>
          </p:nvSpPr>
          <p:spPr bwMode="auto">
            <a:xfrm>
              <a:off x="4492" y="1583"/>
              <a:ext cx="86" cy="33"/>
            </a:xfrm>
            <a:custGeom>
              <a:avLst/>
              <a:gdLst>
                <a:gd name="T0" fmla="*/ 269 w 291"/>
                <a:gd name="T1" fmla="*/ 113 h 113"/>
                <a:gd name="T2" fmla="*/ 291 w 291"/>
                <a:gd name="T3" fmla="*/ 19 h 113"/>
                <a:gd name="T4" fmla="*/ 0 w 291"/>
                <a:gd name="T5" fmla="*/ 0 h 113"/>
                <a:gd name="T6" fmla="*/ 269 w 291"/>
                <a:gd name="T7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1" h="113">
                  <a:moveTo>
                    <a:pt x="269" y="113"/>
                  </a:moveTo>
                  <a:lnTo>
                    <a:pt x="291" y="19"/>
                  </a:lnTo>
                  <a:lnTo>
                    <a:pt x="0" y="0"/>
                  </a:lnTo>
                  <a:lnTo>
                    <a:pt x="269" y="113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78" name="Freeform 434"/>
            <p:cNvSpPr>
              <a:spLocks/>
            </p:cNvSpPr>
            <p:nvPr/>
          </p:nvSpPr>
          <p:spPr bwMode="auto">
            <a:xfrm>
              <a:off x="4492" y="1583"/>
              <a:ext cx="86" cy="33"/>
            </a:xfrm>
            <a:custGeom>
              <a:avLst/>
              <a:gdLst>
                <a:gd name="T0" fmla="*/ 269 w 291"/>
                <a:gd name="T1" fmla="*/ 113 h 113"/>
                <a:gd name="T2" fmla="*/ 291 w 291"/>
                <a:gd name="T3" fmla="*/ 19 h 113"/>
                <a:gd name="T4" fmla="*/ 0 w 291"/>
                <a:gd name="T5" fmla="*/ 0 h 113"/>
                <a:gd name="T6" fmla="*/ 269 w 291"/>
                <a:gd name="T7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1" h="113">
                  <a:moveTo>
                    <a:pt x="269" y="113"/>
                  </a:moveTo>
                  <a:lnTo>
                    <a:pt x="291" y="19"/>
                  </a:lnTo>
                  <a:lnTo>
                    <a:pt x="0" y="0"/>
                  </a:lnTo>
                  <a:lnTo>
                    <a:pt x="269" y="113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79" name="Freeform 435"/>
            <p:cNvSpPr>
              <a:spLocks/>
            </p:cNvSpPr>
            <p:nvPr/>
          </p:nvSpPr>
          <p:spPr bwMode="auto">
            <a:xfrm>
              <a:off x="4075" y="1740"/>
              <a:ext cx="486" cy="109"/>
            </a:xfrm>
            <a:custGeom>
              <a:avLst/>
              <a:gdLst>
                <a:gd name="T0" fmla="*/ 1649 w 1649"/>
                <a:gd name="T1" fmla="*/ 368 h 368"/>
                <a:gd name="T2" fmla="*/ 1582 w 1649"/>
                <a:gd name="T3" fmla="*/ 346 h 368"/>
                <a:gd name="T4" fmla="*/ 1514 w 1649"/>
                <a:gd name="T5" fmla="*/ 324 h 368"/>
                <a:gd name="T6" fmla="*/ 1447 w 1649"/>
                <a:gd name="T7" fmla="*/ 303 h 368"/>
                <a:gd name="T8" fmla="*/ 1380 w 1649"/>
                <a:gd name="T9" fmla="*/ 282 h 368"/>
                <a:gd name="T10" fmla="*/ 1313 w 1649"/>
                <a:gd name="T11" fmla="*/ 263 h 368"/>
                <a:gd name="T12" fmla="*/ 1244 w 1649"/>
                <a:gd name="T13" fmla="*/ 243 h 368"/>
                <a:gd name="T14" fmla="*/ 1177 w 1649"/>
                <a:gd name="T15" fmla="*/ 224 h 368"/>
                <a:gd name="T16" fmla="*/ 1109 w 1649"/>
                <a:gd name="T17" fmla="*/ 206 h 368"/>
                <a:gd name="T18" fmla="*/ 1040 w 1649"/>
                <a:gd name="T19" fmla="*/ 189 h 368"/>
                <a:gd name="T20" fmla="*/ 972 w 1649"/>
                <a:gd name="T21" fmla="*/ 172 h 368"/>
                <a:gd name="T22" fmla="*/ 903 w 1649"/>
                <a:gd name="T23" fmla="*/ 156 h 368"/>
                <a:gd name="T24" fmla="*/ 834 w 1649"/>
                <a:gd name="T25" fmla="*/ 140 h 368"/>
                <a:gd name="T26" fmla="*/ 765 w 1649"/>
                <a:gd name="T27" fmla="*/ 125 h 368"/>
                <a:gd name="T28" fmla="*/ 697 w 1649"/>
                <a:gd name="T29" fmla="*/ 111 h 368"/>
                <a:gd name="T30" fmla="*/ 627 w 1649"/>
                <a:gd name="T31" fmla="*/ 97 h 368"/>
                <a:gd name="T32" fmla="*/ 558 w 1649"/>
                <a:gd name="T33" fmla="*/ 83 h 368"/>
                <a:gd name="T34" fmla="*/ 488 w 1649"/>
                <a:gd name="T35" fmla="*/ 71 h 368"/>
                <a:gd name="T36" fmla="*/ 419 w 1649"/>
                <a:gd name="T37" fmla="*/ 59 h 368"/>
                <a:gd name="T38" fmla="*/ 350 w 1649"/>
                <a:gd name="T39" fmla="*/ 48 h 368"/>
                <a:gd name="T40" fmla="*/ 279 w 1649"/>
                <a:gd name="T41" fmla="*/ 37 h 368"/>
                <a:gd name="T42" fmla="*/ 210 w 1649"/>
                <a:gd name="T43" fmla="*/ 27 h 368"/>
                <a:gd name="T44" fmla="*/ 141 w 1649"/>
                <a:gd name="T45" fmla="*/ 17 h 368"/>
                <a:gd name="T46" fmla="*/ 70 w 1649"/>
                <a:gd name="T47" fmla="*/ 9 h 368"/>
                <a:gd name="T48" fmla="*/ 0 w 1649"/>
                <a:gd name="T49" fmla="*/ 0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649" h="368">
                  <a:moveTo>
                    <a:pt x="1649" y="368"/>
                  </a:moveTo>
                  <a:lnTo>
                    <a:pt x="1582" y="346"/>
                  </a:lnTo>
                  <a:lnTo>
                    <a:pt x="1514" y="324"/>
                  </a:lnTo>
                  <a:lnTo>
                    <a:pt x="1447" y="303"/>
                  </a:lnTo>
                  <a:lnTo>
                    <a:pt x="1380" y="282"/>
                  </a:lnTo>
                  <a:lnTo>
                    <a:pt x="1313" y="263"/>
                  </a:lnTo>
                  <a:lnTo>
                    <a:pt x="1244" y="243"/>
                  </a:lnTo>
                  <a:lnTo>
                    <a:pt x="1177" y="224"/>
                  </a:lnTo>
                  <a:lnTo>
                    <a:pt x="1109" y="206"/>
                  </a:lnTo>
                  <a:lnTo>
                    <a:pt x="1040" y="189"/>
                  </a:lnTo>
                  <a:lnTo>
                    <a:pt x="972" y="172"/>
                  </a:lnTo>
                  <a:lnTo>
                    <a:pt x="903" y="156"/>
                  </a:lnTo>
                  <a:lnTo>
                    <a:pt x="834" y="140"/>
                  </a:lnTo>
                  <a:lnTo>
                    <a:pt x="765" y="125"/>
                  </a:lnTo>
                  <a:lnTo>
                    <a:pt x="697" y="111"/>
                  </a:lnTo>
                  <a:lnTo>
                    <a:pt x="627" y="97"/>
                  </a:lnTo>
                  <a:lnTo>
                    <a:pt x="558" y="83"/>
                  </a:lnTo>
                  <a:lnTo>
                    <a:pt x="488" y="71"/>
                  </a:lnTo>
                  <a:lnTo>
                    <a:pt x="419" y="59"/>
                  </a:lnTo>
                  <a:lnTo>
                    <a:pt x="350" y="48"/>
                  </a:lnTo>
                  <a:lnTo>
                    <a:pt x="279" y="37"/>
                  </a:lnTo>
                  <a:lnTo>
                    <a:pt x="210" y="27"/>
                  </a:lnTo>
                  <a:lnTo>
                    <a:pt x="141" y="17"/>
                  </a:lnTo>
                  <a:lnTo>
                    <a:pt x="70" y="9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80" name="Freeform 436"/>
            <p:cNvSpPr>
              <a:spLocks/>
            </p:cNvSpPr>
            <p:nvPr/>
          </p:nvSpPr>
          <p:spPr bwMode="auto">
            <a:xfrm>
              <a:off x="4555" y="1837"/>
              <a:ext cx="85" cy="41"/>
            </a:xfrm>
            <a:custGeom>
              <a:avLst/>
              <a:gdLst>
                <a:gd name="T0" fmla="*/ 33 w 287"/>
                <a:gd name="T1" fmla="*/ 0 h 143"/>
                <a:gd name="T2" fmla="*/ 0 w 287"/>
                <a:gd name="T3" fmla="*/ 90 h 143"/>
                <a:gd name="T4" fmla="*/ 287 w 287"/>
                <a:gd name="T5" fmla="*/ 143 h 143"/>
                <a:gd name="T6" fmla="*/ 33 w 287"/>
                <a:gd name="T7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7" h="143">
                  <a:moveTo>
                    <a:pt x="33" y="0"/>
                  </a:moveTo>
                  <a:lnTo>
                    <a:pt x="0" y="90"/>
                  </a:lnTo>
                  <a:lnTo>
                    <a:pt x="287" y="143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81" name="Freeform 437"/>
            <p:cNvSpPr>
              <a:spLocks/>
            </p:cNvSpPr>
            <p:nvPr/>
          </p:nvSpPr>
          <p:spPr bwMode="auto">
            <a:xfrm>
              <a:off x="4555" y="1837"/>
              <a:ext cx="85" cy="41"/>
            </a:xfrm>
            <a:custGeom>
              <a:avLst/>
              <a:gdLst>
                <a:gd name="T0" fmla="*/ 33 w 287"/>
                <a:gd name="T1" fmla="*/ 0 h 143"/>
                <a:gd name="T2" fmla="*/ 0 w 287"/>
                <a:gd name="T3" fmla="*/ 90 h 143"/>
                <a:gd name="T4" fmla="*/ 287 w 287"/>
                <a:gd name="T5" fmla="*/ 143 h 143"/>
                <a:gd name="T6" fmla="*/ 33 w 287"/>
                <a:gd name="T7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7" h="143">
                  <a:moveTo>
                    <a:pt x="33" y="0"/>
                  </a:moveTo>
                  <a:lnTo>
                    <a:pt x="0" y="90"/>
                  </a:lnTo>
                  <a:lnTo>
                    <a:pt x="287" y="143"/>
                  </a:lnTo>
                  <a:lnTo>
                    <a:pt x="33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82" name="Freeform 438"/>
            <p:cNvSpPr>
              <a:spLocks/>
            </p:cNvSpPr>
            <p:nvPr/>
          </p:nvSpPr>
          <p:spPr bwMode="auto">
            <a:xfrm>
              <a:off x="3990" y="1727"/>
              <a:ext cx="87" cy="27"/>
            </a:xfrm>
            <a:custGeom>
              <a:avLst/>
              <a:gdLst>
                <a:gd name="T0" fmla="*/ 281 w 291"/>
                <a:gd name="T1" fmla="*/ 96 h 96"/>
                <a:gd name="T2" fmla="*/ 291 w 291"/>
                <a:gd name="T3" fmla="*/ 0 h 96"/>
                <a:gd name="T4" fmla="*/ 0 w 291"/>
                <a:gd name="T5" fmla="*/ 21 h 96"/>
                <a:gd name="T6" fmla="*/ 281 w 291"/>
                <a:gd name="T7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1" h="96">
                  <a:moveTo>
                    <a:pt x="281" y="96"/>
                  </a:moveTo>
                  <a:lnTo>
                    <a:pt x="291" y="0"/>
                  </a:lnTo>
                  <a:lnTo>
                    <a:pt x="0" y="21"/>
                  </a:lnTo>
                  <a:lnTo>
                    <a:pt x="281" y="96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83" name="Freeform 439"/>
            <p:cNvSpPr>
              <a:spLocks/>
            </p:cNvSpPr>
            <p:nvPr/>
          </p:nvSpPr>
          <p:spPr bwMode="auto">
            <a:xfrm>
              <a:off x="3990" y="1727"/>
              <a:ext cx="87" cy="27"/>
            </a:xfrm>
            <a:custGeom>
              <a:avLst/>
              <a:gdLst>
                <a:gd name="T0" fmla="*/ 281 w 291"/>
                <a:gd name="T1" fmla="*/ 96 h 96"/>
                <a:gd name="T2" fmla="*/ 291 w 291"/>
                <a:gd name="T3" fmla="*/ 0 h 96"/>
                <a:gd name="T4" fmla="*/ 0 w 291"/>
                <a:gd name="T5" fmla="*/ 21 h 96"/>
                <a:gd name="T6" fmla="*/ 281 w 291"/>
                <a:gd name="T7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1" h="96">
                  <a:moveTo>
                    <a:pt x="281" y="96"/>
                  </a:moveTo>
                  <a:lnTo>
                    <a:pt x="291" y="0"/>
                  </a:lnTo>
                  <a:lnTo>
                    <a:pt x="0" y="21"/>
                  </a:lnTo>
                  <a:lnTo>
                    <a:pt x="281" y="96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84" name="Line 440"/>
            <p:cNvSpPr>
              <a:spLocks noChangeShapeType="1"/>
            </p:cNvSpPr>
            <p:nvPr/>
          </p:nvSpPr>
          <p:spPr bwMode="auto">
            <a:xfrm flipH="1">
              <a:off x="3102" y="1354"/>
              <a:ext cx="51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85" name="Line 441"/>
            <p:cNvSpPr>
              <a:spLocks noChangeShapeType="1"/>
            </p:cNvSpPr>
            <p:nvPr/>
          </p:nvSpPr>
          <p:spPr bwMode="auto">
            <a:xfrm flipV="1">
              <a:off x="3344" y="1752"/>
              <a:ext cx="51" cy="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86" name="Line 442"/>
            <p:cNvSpPr>
              <a:spLocks noChangeShapeType="1"/>
            </p:cNvSpPr>
            <p:nvPr/>
          </p:nvSpPr>
          <p:spPr bwMode="auto">
            <a:xfrm>
              <a:off x="3189" y="1432"/>
              <a:ext cx="119" cy="2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87" name="Freeform 443"/>
            <p:cNvSpPr>
              <a:spLocks/>
            </p:cNvSpPr>
            <p:nvPr/>
          </p:nvSpPr>
          <p:spPr bwMode="auto">
            <a:xfrm>
              <a:off x="3153" y="1354"/>
              <a:ext cx="48" cy="83"/>
            </a:xfrm>
            <a:custGeom>
              <a:avLst/>
              <a:gdLst>
                <a:gd name="T0" fmla="*/ 163 w 163"/>
                <a:gd name="T1" fmla="*/ 242 h 281"/>
                <a:gd name="T2" fmla="*/ 75 w 163"/>
                <a:gd name="T3" fmla="*/ 281 h 281"/>
                <a:gd name="T4" fmla="*/ 0 w 163"/>
                <a:gd name="T5" fmla="*/ 0 h 281"/>
                <a:gd name="T6" fmla="*/ 163 w 163"/>
                <a:gd name="T7" fmla="*/ 242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3" h="281">
                  <a:moveTo>
                    <a:pt x="163" y="242"/>
                  </a:moveTo>
                  <a:lnTo>
                    <a:pt x="75" y="281"/>
                  </a:lnTo>
                  <a:lnTo>
                    <a:pt x="0" y="0"/>
                  </a:lnTo>
                  <a:lnTo>
                    <a:pt x="163" y="242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88" name="Freeform 444"/>
            <p:cNvSpPr>
              <a:spLocks/>
            </p:cNvSpPr>
            <p:nvPr/>
          </p:nvSpPr>
          <p:spPr bwMode="auto">
            <a:xfrm>
              <a:off x="3153" y="1354"/>
              <a:ext cx="48" cy="83"/>
            </a:xfrm>
            <a:custGeom>
              <a:avLst/>
              <a:gdLst>
                <a:gd name="T0" fmla="*/ 163 w 163"/>
                <a:gd name="T1" fmla="*/ 242 h 281"/>
                <a:gd name="T2" fmla="*/ 75 w 163"/>
                <a:gd name="T3" fmla="*/ 281 h 281"/>
                <a:gd name="T4" fmla="*/ 0 w 163"/>
                <a:gd name="T5" fmla="*/ 0 h 281"/>
                <a:gd name="T6" fmla="*/ 163 w 163"/>
                <a:gd name="T7" fmla="*/ 242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3" h="281">
                  <a:moveTo>
                    <a:pt x="163" y="242"/>
                  </a:moveTo>
                  <a:lnTo>
                    <a:pt x="75" y="281"/>
                  </a:lnTo>
                  <a:lnTo>
                    <a:pt x="0" y="0"/>
                  </a:lnTo>
                  <a:lnTo>
                    <a:pt x="163" y="242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89" name="Freeform 445"/>
            <p:cNvSpPr>
              <a:spLocks/>
            </p:cNvSpPr>
            <p:nvPr/>
          </p:nvSpPr>
          <p:spPr bwMode="auto">
            <a:xfrm>
              <a:off x="3296" y="1692"/>
              <a:ext cx="48" cy="83"/>
            </a:xfrm>
            <a:custGeom>
              <a:avLst/>
              <a:gdLst>
                <a:gd name="T0" fmla="*/ 87 w 162"/>
                <a:gd name="T1" fmla="*/ 0 h 282"/>
                <a:gd name="T2" fmla="*/ 0 w 162"/>
                <a:gd name="T3" fmla="*/ 40 h 282"/>
                <a:gd name="T4" fmla="*/ 162 w 162"/>
                <a:gd name="T5" fmla="*/ 282 h 282"/>
                <a:gd name="T6" fmla="*/ 87 w 162"/>
                <a:gd name="T7" fmla="*/ 0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2" h="282">
                  <a:moveTo>
                    <a:pt x="87" y="0"/>
                  </a:moveTo>
                  <a:lnTo>
                    <a:pt x="0" y="40"/>
                  </a:lnTo>
                  <a:lnTo>
                    <a:pt x="162" y="282"/>
                  </a:lnTo>
                  <a:lnTo>
                    <a:pt x="87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90" name="Freeform 446"/>
            <p:cNvSpPr>
              <a:spLocks/>
            </p:cNvSpPr>
            <p:nvPr/>
          </p:nvSpPr>
          <p:spPr bwMode="auto">
            <a:xfrm>
              <a:off x="3296" y="1692"/>
              <a:ext cx="48" cy="83"/>
            </a:xfrm>
            <a:custGeom>
              <a:avLst/>
              <a:gdLst>
                <a:gd name="T0" fmla="*/ 87 w 162"/>
                <a:gd name="T1" fmla="*/ 0 h 282"/>
                <a:gd name="T2" fmla="*/ 0 w 162"/>
                <a:gd name="T3" fmla="*/ 40 h 282"/>
                <a:gd name="T4" fmla="*/ 162 w 162"/>
                <a:gd name="T5" fmla="*/ 282 h 282"/>
                <a:gd name="T6" fmla="*/ 87 w 162"/>
                <a:gd name="T7" fmla="*/ 0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2" h="282">
                  <a:moveTo>
                    <a:pt x="87" y="0"/>
                  </a:moveTo>
                  <a:lnTo>
                    <a:pt x="0" y="40"/>
                  </a:lnTo>
                  <a:lnTo>
                    <a:pt x="162" y="282"/>
                  </a:lnTo>
                  <a:lnTo>
                    <a:pt x="87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91" name="Line 447"/>
            <p:cNvSpPr>
              <a:spLocks noChangeShapeType="1"/>
            </p:cNvSpPr>
            <p:nvPr/>
          </p:nvSpPr>
          <p:spPr bwMode="auto">
            <a:xfrm flipH="1">
              <a:off x="3832" y="1465"/>
              <a:ext cx="154" cy="1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0192" name="Line 448"/>
            <p:cNvSpPr>
              <a:spLocks noChangeShapeType="1"/>
            </p:cNvSpPr>
            <p:nvPr/>
          </p:nvSpPr>
          <p:spPr bwMode="auto">
            <a:xfrm flipH="1">
              <a:off x="3302" y="1706"/>
              <a:ext cx="88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99799833"/>
      </p:ext>
    </p:extLst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597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597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597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597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9748" grpId="0" build="p" autoUpdateAnimBg="0"/>
      <p:bldP spid="159749" grpId="0" build="p" autoUpdateAnimBg="0"/>
      <p:bldP spid="159750" grpId="0" build="p" autoUpdateAnimBg="0"/>
      <p:bldP spid="159751" grpId="0" build="p" autoUpdateAnimBg="0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771" name="Text Box 3"/>
          <p:cNvSpPr txBox="1">
            <a:spLocks noChangeArrowheads="1"/>
          </p:cNvSpPr>
          <p:nvPr/>
        </p:nvSpPr>
        <p:spPr bwMode="auto">
          <a:xfrm>
            <a:off x="85725" y="106363"/>
            <a:ext cx="8766175" cy="1128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(5)</a:t>
            </a:r>
            <a:r>
              <a:rPr kumimoji="1" lang="zh-CN" altLang="en-US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齿高</a:t>
            </a:r>
            <a:r>
              <a:rPr kumimoji="1"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(h)</a:t>
            </a:r>
            <a:r>
              <a:rPr kumimoji="1" lang="zh-CN" altLang="en-US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是从齿顶到齿根的径向距离，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   </a:t>
            </a:r>
            <a:r>
              <a:rPr kumimoji="1" lang="en-US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h=h</a:t>
            </a:r>
            <a:r>
              <a:rPr kumimoji="1" lang="en-US" altLang="zh-CN" sz="3600" b="1" baseline="-30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a</a:t>
            </a:r>
            <a:r>
              <a:rPr kumimoji="1" lang="en-US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+h</a:t>
            </a:r>
            <a:r>
              <a:rPr kumimoji="1" lang="en-US" altLang="zh-CN" sz="3600" b="1" baseline="-30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f</a:t>
            </a:r>
            <a:r>
              <a:rPr kumimoji="1" lang="en-US" altLang="zh-CN" sz="3600" b="1" baseline="-30000">
                <a:solidFill>
                  <a:srgbClr val="000000"/>
                </a:solidFill>
                <a:ea typeface="楷体_GB2312" pitchFamily="49" charset="-122"/>
              </a:rPr>
              <a:t> </a:t>
            </a:r>
            <a:r>
              <a:rPr kumimoji="1" lang="zh-CN" altLang="en-US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；</a:t>
            </a:r>
            <a:r>
              <a:rPr kumimoji="1" lang="zh-CN" altLang="en-US" sz="28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</a:p>
        </p:txBody>
      </p:sp>
      <p:sp>
        <p:nvSpPr>
          <p:cNvPr id="160772" name="Text Box 4"/>
          <p:cNvSpPr txBox="1">
            <a:spLocks noChangeArrowheads="1"/>
          </p:cNvSpPr>
          <p:nvPr/>
        </p:nvSpPr>
        <p:spPr bwMode="auto">
          <a:xfrm>
            <a:off x="96838" y="2192338"/>
            <a:ext cx="4351337" cy="15541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  </a:t>
            </a:r>
            <a:r>
              <a:rPr kumimoji="1" lang="zh-CN" altLang="en-US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齿顶高</a:t>
            </a:r>
            <a:r>
              <a:rPr kumimoji="1"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(h</a:t>
            </a:r>
            <a:r>
              <a:rPr kumimoji="1" lang="en-US" altLang="zh-CN" sz="3200" b="1" baseline="-30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a</a:t>
            </a:r>
            <a:r>
              <a:rPr kumimoji="1"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)</a:t>
            </a:r>
            <a:r>
              <a:rPr kumimoji="1" lang="zh-CN" altLang="en-US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是从齿顶圆到分度圆的径向距离； </a:t>
            </a:r>
          </a:p>
        </p:txBody>
      </p:sp>
      <p:sp>
        <p:nvSpPr>
          <p:cNvPr id="160773" name="Text Box 5"/>
          <p:cNvSpPr txBox="1">
            <a:spLocks noChangeArrowheads="1"/>
          </p:cNvSpPr>
          <p:nvPr/>
        </p:nvSpPr>
        <p:spPr bwMode="auto">
          <a:xfrm>
            <a:off x="123825" y="1206500"/>
            <a:ext cx="4711700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  </a:t>
            </a:r>
            <a:r>
              <a:rPr kumimoji="1" lang="zh-CN" altLang="en-US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齿根高</a:t>
            </a:r>
            <a:r>
              <a:rPr kumimoji="1"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(h</a:t>
            </a:r>
            <a:r>
              <a:rPr kumimoji="1" lang="en-US" altLang="zh-CN" sz="3200" b="1" baseline="-30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f</a:t>
            </a:r>
            <a:r>
              <a:rPr kumimoji="1"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)</a:t>
            </a:r>
            <a:r>
              <a:rPr kumimoji="1" lang="zh-CN" altLang="en-US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是从分度圆到齿根圆的径向距离。</a:t>
            </a:r>
            <a:r>
              <a:rPr kumimoji="1" lang="zh-CN" altLang="en-US" sz="28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</a:p>
        </p:txBody>
      </p:sp>
      <p:sp>
        <p:nvSpPr>
          <p:cNvPr id="160774" name="Text Box 6"/>
          <p:cNvSpPr txBox="1">
            <a:spLocks noChangeArrowheads="1"/>
          </p:cNvSpPr>
          <p:nvPr/>
        </p:nvSpPr>
        <p:spPr bwMode="auto">
          <a:xfrm>
            <a:off x="107950" y="3765550"/>
            <a:ext cx="5051425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(6)</a:t>
            </a:r>
            <a:r>
              <a:rPr kumimoji="1" lang="zh-CN" altLang="en-US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模数</a:t>
            </a:r>
            <a:r>
              <a:rPr kumimoji="1"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(m)</a:t>
            </a:r>
            <a:r>
              <a:rPr kumimoji="1" lang="zh-CN" altLang="en-US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：设齿轮的齿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   数为</a:t>
            </a:r>
            <a:r>
              <a:rPr kumimoji="1" lang="en-US" altLang="zh-CN" sz="3200" b="1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z</a:t>
            </a:r>
            <a:r>
              <a:rPr kumimoji="1" lang="zh-CN" altLang="en-US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，则有：</a:t>
            </a:r>
            <a:r>
              <a:rPr kumimoji="1" lang="zh-CN" altLang="en-US" sz="28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</a:p>
        </p:txBody>
      </p:sp>
      <p:sp>
        <p:nvSpPr>
          <p:cNvPr id="160775" name="Text Box 7"/>
          <p:cNvSpPr txBox="1">
            <a:spLocks noChangeArrowheads="1"/>
          </p:cNvSpPr>
          <p:nvPr/>
        </p:nvSpPr>
        <p:spPr bwMode="auto">
          <a:xfrm>
            <a:off x="184150" y="4843463"/>
            <a:ext cx="3471863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d</a:t>
            </a:r>
            <a:r>
              <a:rPr kumimoji="1" lang="zh-CN" altLang="en-US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＝</a:t>
            </a:r>
            <a:r>
              <a:rPr kumimoji="1" lang="en-US" altLang="zh-CN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p/π×z</a:t>
            </a:r>
            <a:r>
              <a:rPr kumimoji="1" lang="en-US" altLang="zh-CN" sz="3600" b="1">
                <a:solidFill>
                  <a:srgbClr val="000000"/>
                </a:solidFill>
                <a:latin typeface="ItalicT" pitchFamily="2" charset="0"/>
                <a:ea typeface="楷体_GB2312" pitchFamily="49" charset="-122"/>
              </a:rPr>
              <a:t> </a:t>
            </a:r>
          </a:p>
        </p:txBody>
      </p:sp>
      <p:sp>
        <p:nvSpPr>
          <p:cNvPr id="160776" name="Text Box 8"/>
          <p:cNvSpPr txBox="1">
            <a:spLocks noChangeArrowheads="1"/>
          </p:cNvSpPr>
          <p:nvPr/>
        </p:nvSpPr>
        <p:spPr bwMode="auto">
          <a:xfrm>
            <a:off x="173038" y="5383213"/>
            <a:ext cx="4054475" cy="1311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令</a:t>
            </a:r>
            <a:r>
              <a:rPr kumimoji="1" lang="en-US" altLang="zh-CN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p/π</a:t>
            </a:r>
            <a:r>
              <a:rPr kumimoji="1" lang="zh-CN" altLang="en-US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＝</a:t>
            </a:r>
            <a:r>
              <a:rPr kumimoji="1" lang="en-US" altLang="zh-CN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m</a:t>
            </a:r>
            <a:r>
              <a:rPr kumimoji="1" lang="zh-CN" altLang="en-US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，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则</a:t>
            </a:r>
            <a:r>
              <a:rPr kumimoji="1" lang="en-US" altLang="zh-CN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d</a:t>
            </a:r>
            <a:r>
              <a:rPr kumimoji="1" lang="zh-CN" altLang="en-US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＝</a:t>
            </a:r>
            <a:r>
              <a:rPr kumimoji="1" lang="en-US" altLang="zh-CN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mz </a:t>
            </a:r>
          </a:p>
        </p:txBody>
      </p:sp>
      <p:grpSp>
        <p:nvGrpSpPr>
          <p:cNvPr id="161214" name="Group 446"/>
          <p:cNvGrpSpPr>
            <a:grpSpLocks/>
          </p:cNvGrpSpPr>
          <p:nvPr/>
        </p:nvGrpSpPr>
        <p:grpSpPr bwMode="auto">
          <a:xfrm>
            <a:off x="4427538" y="677863"/>
            <a:ext cx="4616450" cy="5224462"/>
            <a:chOff x="2789" y="427"/>
            <a:chExt cx="2908" cy="3291"/>
          </a:xfrm>
        </p:grpSpPr>
        <p:sp>
          <p:nvSpPr>
            <p:cNvPr id="161215" name="Line 447"/>
            <p:cNvSpPr>
              <a:spLocks noChangeShapeType="1"/>
            </p:cNvSpPr>
            <p:nvPr/>
          </p:nvSpPr>
          <p:spPr bwMode="auto">
            <a:xfrm flipV="1">
              <a:off x="4339" y="584"/>
              <a:ext cx="307" cy="9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16" name="Line 448"/>
            <p:cNvSpPr>
              <a:spLocks noChangeShapeType="1"/>
            </p:cNvSpPr>
            <p:nvPr/>
          </p:nvSpPr>
          <p:spPr bwMode="auto">
            <a:xfrm flipV="1">
              <a:off x="4693" y="584"/>
              <a:ext cx="303" cy="10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17" name="Line 449"/>
            <p:cNvSpPr>
              <a:spLocks noChangeShapeType="1"/>
            </p:cNvSpPr>
            <p:nvPr/>
          </p:nvSpPr>
          <p:spPr bwMode="auto">
            <a:xfrm flipV="1">
              <a:off x="5379" y="584"/>
              <a:ext cx="155" cy="6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18" name="Line 450"/>
            <p:cNvSpPr>
              <a:spLocks noChangeShapeType="1"/>
            </p:cNvSpPr>
            <p:nvPr/>
          </p:nvSpPr>
          <p:spPr bwMode="auto">
            <a:xfrm flipV="1">
              <a:off x="3524" y="584"/>
              <a:ext cx="176" cy="7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19" name="Line 451"/>
            <p:cNvSpPr>
              <a:spLocks noChangeShapeType="1"/>
            </p:cNvSpPr>
            <p:nvPr/>
          </p:nvSpPr>
          <p:spPr bwMode="auto">
            <a:xfrm flipV="1">
              <a:off x="3579" y="584"/>
              <a:ext cx="432" cy="96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20" name="Line 452"/>
            <p:cNvSpPr>
              <a:spLocks noChangeShapeType="1"/>
            </p:cNvSpPr>
            <p:nvPr/>
          </p:nvSpPr>
          <p:spPr bwMode="auto">
            <a:xfrm flipV="1">
              <a:off x="3226" y="584"/>
              <a:ext cx="196" cy="9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21" name="Line 453"/>
            <p:cNvSpPr>
              <a:spLocks noChangeShapeType="1"/>
            </p:cNvSpPr>
            <p:nvPr/>
          </p:nvSpPr>
          <p:spPr bwMode="auto">
            <a:xfrm>
              <a:off x="3547" y="2547"/>
              <a:ext cx="654" cy="11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22" name="Line 454"/>
            <p:cNvSpPr>
              <a:spLocks noChangeShapeType="1"/>
            </p:cNvSpPr>
            <p:nvPr/>
          </p:nvSpPr>
          <p:spPr bwMode="auto">
            <a:xfrm flipH="1">
              <a:off x="4201" y="2418"/>
              <a:ext cx="563" cy="12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23" name="Line 455"/>
            <p:cNvSpPr>
              <a:spLocks noChangeShapeType="1"/>
            </p:cNvSpPr>
            <p:nvPr/>
          </p:nvSpPr>
          <p:spPr bwMode="auto">
            <a:xfrm flipH="1">
              <a:off x="4201" y="2240"/>
              <a:ext cx="980" cy="14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24" name="Line 456"/>
            <p:cNvSpPr>
              <a:spLocks noChangeShapeType="1"/>
            </p:cNvSpPr>
            <p:nvPr/>
          </p:nvSpPr>
          <p:spPr bwMode="auto">
            <a:xfrm>
              <a:off x="3422" y="584"/>
              <a:ext cx="16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25" name="Line 457"/>
            <p:cNvSpPr>
              <a:spLocks noChangeShapeType="1"/>
            </p:cNvSpPr>
            <p:nvPr/>
          </p:nvSpPr>
          <p:spPr bwMode="auto">
            <a:xfrm>
              <a:off x="3700" y="584"/>
              <a:ext cx="16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26" name="Line 458"/>
            <p:cNvSpPr>
              <a:spLocks noChangeShapeType="1"/>
            </p:cNvSpPr>
            <p:nvPr/>
          </p:nvSpPr>
          <p:spPr bwMode="auto">
            <a:xfrm>
              <a:off x="4011" y="584"/>
              <a:ext cx="16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27" name="Line 459"/>
            <p:cNvSpPr>
              <a:spLocks noChangeShapeType="1"/>
            </p:cNvSpPr>
            <p:nvPr/>
          </p:nvSpPr>
          <p:spPr bwMode="auto">
            <a:xfrm>
              <a:off x="4646" y="584"/>
              <a:ext cx="1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28" name="Line 460"/>
            <p:cNvSpPr>
              <a:spLocks noChangeShapeType="1"/>
            </p:cNvSpPr>
            <p:nvPr/>
          </p:nvSpPr>
          <p:spPr bwMode="auto">
            <a:xfrm>
              <a:off x="4996" y="584"/>
              <a:ext cx="16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29" name="Line 461"/>
            <p:cNvSpPr>
              <a:spLocks noChangeShapeType="1"/>
            </p:cNvSpPr>
            <p:nvPr/>
          </p:nvSpPr>
          <p:spPr bwMode="auto">
            <a:xfrm>
              <a:off x="5534" y="584"/>
              <a:ext cx="1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30" name="Line 462"/>
            <p:cNvSpPr>
              <a:spLocks noChangeShapeType="1"/>
            </p:cNvSpPr>
            <p:nvPr/>
          </p:nvSpPr>
          <p:spPr bwMode="auto">
            <a:xfrm flipH="1">
              <a:off x="4029" y="1785"/>
              <a:ext cx="308" cy="7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31" name="Line 463"/>
            <p:cNvSpPr>
              <a:spLocks noChangeShapeType="1"/>
            </p:cNvSpPr>
            <p:nvPr/>
          </p:nvSpPr>
          <p:spPr bwMode="auto">
            <a:xfrm>
              <a:off x="3395" y="2287"/>
              <a:ext cx="282" cy="2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32" name="Line 464"/>
            <p:cNvSpPr>
              <a:spLocks noChangeShapeType="1"/>
            </p:cNvSpPr>
            <p:nvPr/>
          </p:nvSpPr>
          <p:spPr bwMode="auto">
            <a:xfrm flipH="1" flipV="1">
              <a:off x="4298" y="2570"/>
              <a:ext cx="238" cy="3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33" name="Line 465"/>
            <p:cNvSpPr>
              <a:spLocks noChangeShapeType="1"/>
            </p:cNvSpPr>
            <p:nvPr/>
          </p:nvSpPr>
          <p:spPr bwMode="auto">
            <a:xfrm flipV="1">
              <a:off x="4739" y="2570"/>
              <a:ext cx="402" cy="3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34" name="Line 466"/>
            <p:cNvSpPr>
              <a:spLocks noChangeShapeType="1"/>
            </p:cNvSpPr>
            <p:nvPr/>
          </p:nvSpPr>
          <p:spPr bwMode="auto">
            <a:xfrm>
              <a:off x="3677" y="2570"/>
              <a:ext cx="1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35" name="Line 467"/>
            <p:cNvSpPr>
              <a:spLocks noChangeShapeType="1"/>
            </p:cNvSpPr>
            <p:nvPr/>
          </p:nvSpPr>
          <p:spPr bwMode="auto">
            <a:xfrm>
              <a:off x="4029" y="2570"/>
              <a:ext cx="1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36" name="Line 468"/>
            <p:cNvSpPr>
              <a:spLocks noChangeShapeType="1"/>
            </p:cNvSpPr>
            <p:nvPr/>
          </p:nvSpPr>
          <p:spPr bwMode="auto">
            <a:xfrm>
              <a:off x="4298" y="2570"/>
              <a:ext cx="16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37" name="Line 469"/>
            <p:cNvSpPr>
              <a:spLocks noChangeShapeType="1"/>
            </p:cNvSpPr>
            <p:nvPr/>
          </p:nvSpPr>
          <p:spPr bwMode="auto">
            <a:xfrm>
              <a:off x="5141" y="2570"/>
              <a:ext cx="16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38" name="Line 470"/>
            <p:cNvSpPr>
              <a:spLocks noChangeShapeType="1"/>
            </p:cNvSpPr>
            <p:nvPr/>
          </p:nvSpPr>
          <p:spPr bwMode="auto">
            <a:xfrm flipV="1">
              <a:off x="3444" y="427"/>
              <a:ext cx="39" cy="1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39" name="Line 471"/>
            <p:cNvSpPr>
              <a:spLocks noChangeShapeType="1"/>
            </p:cNvSpPr>
            <p:nvPr/>
          </p:nvSpPr>
          <p:spPr bwMode="auto">
            <a:xfrm>
              <a:off x="3471" y="475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40" name="Freeform 472"/>
            <p:cNvSpPr>
              <a:spLocks/>
            </p:cNvSpPr>
            <p:nvPr/>
          </p:nvSpPr>
          <p:spPr bwMode="auto">
            <a:xfrm>
              <a:off x="3496" y="475"/>
              <a:ext cx="14" cy="28"/>
            </a:xfrm>
            <a:custGeom>
              <a:avLst/>
              <a:gdLst>
                <a:gd name="T0" fmla="*/ 42 w 46"/>
                <a:gd name="T1" fmla="*/ 95 h 95"/>
                <a:gd name="T2" fmla="*/ 43 w 46"/>
                <a:gd name="T3" fmla="*/ 91 h 95"/>
                <a:gd name="T4" fmla="*/ 43 w 46"/>
                <a:gd name="T5" fmla="*/ 87 h 95"/>
                <a:gd name="T6" fmla="*/ 44 w 46"/>
                <a:gd name="T7" fmla="*/ 83 h 95"/>
                <a:gd name="T8" fmla="*/ 45 w 46"/>
                <a:gd name="T9" fmla="*/ 78 h 95"/>
                <a:gd name="T10" fmla="*/ 45 w 46"/>
                <a:gd name="T11" fmla="*/ 75 h 95"/>
                <a:gd name="T12" fmla="*/ 46 w 46"/>
                <a:gd name="T13" fmla="*/ 71 h 95"/>
                <a:gd name="T14" fmla="*/ 46 w 46"/>
                <a:gd name="T15" fmla="*/ 67 h 95"/>
                <a:gd name="T16" fmla="*/ 46 w 46"/>
                <a:gd name="T17" fmla="*/ 63 h 95"/>
                <a:gd name="T18" fmla="*/ 46 w 46"/>
                <a:gd name="T19" fmla="*/ 59 h 95"/>
                <a:gd name="T20" fmla="*/ 46 w 46"/>
                <a:gd name="T21" fmla="*/ 55 h 95"/>
                <a:gd name="T22" fmla="*/ 46 w 46"/>
                <a:gd name="T23" fmla="*/ 51 h 95"/>
                <a:gd name="T24" fmla="*/ 45 w 46"/>
                <a:gd name="T25" fmla="*/ 48 h 95"/>
                <a:gd name="T26" fmla="*/ 45 w 46"/>
                <a:gd name="T27" fmla="*/ 44 h 95"/>
                <a:gd name="T28" fmla="*/ 44 w 46"/>
                <a:gd name="T29" fmla="*/ 41 h 95"/>
                <a:gd name="T30" fmla="*/ 43 w 46"/>
                <a:gd name="T31" fmla="*/ 37 h 95"/>
                <a:gd name="T32" fmla="*/ 42 w 46"/>
                <a:gd name="T33" fmla="*/ 34 h 95"/>
                <a:gd name="T34" fmla="*/ 41 w 46"/>
                <a:gd name="T35" fmla="*/ 31 h 95"/>
                <a:gd name="T36" fmla="*/ 40 w 46"/>
                <a:gd name="T37" fmla="*/ 28 h 95"/>
                <a:gd name="T38" fmla="*/ 39 w 46"/>
                <a:gd name="T39" fmla="*/ 25 h 95"/>
                <a:gd name="T40" fmla="*/ 37 w 46"/>
                <a:gd name="T41" fmla="*/ 22 h 95"/>
                <a:gd name="T42" fmla="*/ 36 w 46"/>
                <a:gd name="T43" fmla="*/ 20 h 95"/>
                <a:gd name="T44" fmla="*/ 34 w 46"/>
                <a:gd name="T45" fmla="*/ 18 h 95"/>
                <a:gd name="T46" fmla="*/ 33 w 46"/>
                <a:gd name="T47" fmla="*/ 14 h 95"/>
                <a:gd name="T48" fmla="*/ 30 w 46"/>
                <a:gd name="T49" fmla="*/ 12 h 95"/>
                <a:gd name="T50" fmla="*/ 28 w 46"/>
                <a:gd name="T51" fmla="*/ 10 h 95"/>
                <a:gd name="T52" fmla="*/ 26 w 46"/>
                <a:gd name="T53" fmla="*/ 9 h 95"/>
                <a:gd name="T54" fmla="*/ 24 w 46"/>
                <a:gd name="T55" fmla="*/ 7 h 95"/>
                <a:gd name="T56" fmla="*/ 21 w 46"/>
                <a:gd name="T57" fmla="*/ 6 h 95"/>
                <a:gd name="T58" fmla="*/ 19 w 46"/>
                <a:gd name="T59" fmla="*/ 4 h 95"/>
                <a:gd name="T60" fmla="*/ 17 w 46"/>
                <a:gd name="T61" fmla="*/ 3 h 95"/>
                <a:gd name="T62" fmla="*/ 14 w 46"/>
                <a:gd name="T63" fmla="*/ 2 h 95"/>
                <a:gd name="T64" fmla="*/ 12 w 46"/>
                <a:gd name="T65" fmla="*/ 1 h 95"/>
                <a:gd name="T66" fmla="*/ 8 w 46"/>
                <a:gd name="T67" fmla="*/ 1 h 95"/>
                <a:gd name="T68" fmla="*/ 6 w 46"/>
                <a:gd name="T69" fmla="*/ 0 h 95"/>
                <a:gd name="T70" fmla="*/ 3 w 46"/>
                <a:gd name="T71" fmla="*/ 0 h 95"/>
                <a:gd name="T72" fmla="*/ 0 w 46"/>
                <a:gd name="T73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6" h="95">
                  <a:moveTo>
                    <a:pt x="42" y="95"/>
                  </a:moveTo>
                  <a:lnTo>
                    <a:pt x="43" y="91"/>
                  </a:lnTo>
                  <a:lnTo>
                    <a:pt x="43" y="87"/>
                  </a:lnTo>
                  <a:lnTo>
                    <a:pt x="44" y="83"/>
                  </a:lnTo>
                  <a:lnTo>
                    <a:pt x="45" y="78"/>
                  </a:lnTo>
                  <a:lnTo>
                    <a:pt x="45" y="75"/>
                  </a:lnTo>
                  <a:lnTo>
                    <a:pt x="46" y="71"/>
                  </a:lnTo>
                  <a:lnTo>
                    <a:pt x="46" y="67"/>
                  </a:lnTo>
                  <a:lnTo>
                    <a:pt x="46" y="63"/>
                  </a:lnTo>
                  <a:lnTo>
                    <a:pt x="46" y="59"/>
                  </a:lnTo>
                  <a:lnTo>
                    <a:pt x="46" y="55"/>
                  </a:lnTo>
                  <a:lnTo>
                    <a:pt x="46" y="51"/>
                  </a:lnTo>
                  <a:lnTo>
                    <a:pt x="45" y="48"/>
                  </a:lnTo>
                  <a:lnTo>
                    <a:pt x="45" y="44"/>
                  </a:lnTo>
                  <a:lnTo>
                    <a:pt x="44" y="41"/>
                  </a:lnTo>
                  <a:lnTo>
                    <a:pt x="43" y="37"/>
                  </a:lnTo>
                  <a:lnTo>
                    <a:pt x="42" y="34"/>
                  </a:lnTo>
                  <a:lnTo>
                    <a:pt x="41" y="31"/>
                  </a:lnTo>
                  <a:lnTo>
                    <a:pt x="40" y="28"/>
                  </a:lnTo>
                  <a:lnTo>
                    <a:pt x="39" y="25"/>
                  </a:lnTo>
                  <a:lnTo>
                    <a:pt x="37" y="22"/>
                  </a:lnTo>
                  <a:lnTo>
                    <a:pt x="36" y="20"/>
                  </a:lnTo>
                  <a:lnTo>
                    <a:pt x="34" y="18"/>
                  </a:lnTo>
                  <a:lnTo>
                    <a:pt x="33" y="14"/>
                  </a:lnTo>
                  <a:lnTo>
                    <a:pt x="30" y="12"/>
                  </a:lnTo>
                  <a:lnTo>
                    <a:pt x="28" y="10"/>
                  </a:lnTo>
                  <a:lnTo>
                    <a:pt x="26" y="9"/>
                  </a:lnTo>
                  <a:lnTo>
                    <a:pt x="24" y="7"/>
                  </a:lnTo>
                  <a:lnTo>
                    <a:pt x="21" y="6"/>
                  </a:lnTo>
                  <a:lnTo>
                    <a:pt x="19" y="4"/>
                  </a:lnTo>
                  <a:lnTo>
                    <a:pt x="17" y="3"/>
                  </a:lnTo>
                  <a:lnTo>
                    <a:pt x="14" y="2"/>
                  </a:lnTo>
                  <a:lnTo>
                    <a:pt x="12" y="1"/>
                  </a:lnTo>
                  <a:lnTo>
                    <a:pt x="8" y="1"/>
                  </a:lnTo>
                  <a:lnTo>
                    <a:pt x="6" y="0"/>
                  </a:ln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41" name="Line 473"/>
            <p:cNvSpPr>
              <a:spLocks noChangeShapeType="1"/>
            </p:cNvSpPr>
            <p:nvPr/>
          </p:nvSpPr>
          <p:spPr bwMode="auto">
            <a:xfrm flipH="1">
              <a:off x="3490" y="503"/>
              <a:ext cx="18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42" name="Line 474"/>
            <p:cNvSpPr>
              <a:spLocks noChangeShapeType="1"/>
            </p:cNvSpPr>
            <p:nvPr/>
          </p:nvSpPr>
          <p:spPr bwMode="auto">
            <a:xfrm flipV="1">
              <a:off x="3720" y="427"/>
              <a:ext cx="39" cy="1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43" name="Line 475"/>
            <p:cNvSpPr>
              <a:spLocks noChangeShapeType="1"/>
            </p:cNvSpPr>
            <p:nvPr/>
          </p:nvSpPr>
          <p:spPr bwMode="auto">
            <a:xfrm>
              <a:off x="3747" y="475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44" name="Freeform 476"/>
            <p:cNvSpPr>
              <a:spLocks/>
            </p:cNvSpPr>
            <p:nvPr/>
          </p:nvSpPr>
          <p:spPr bwMode="auto">
            <a:xfrm>
              <a:off x="3772" y="475"/>
              <a:ext cx="15" cy="28"/>
            </a:xfrm>
            <a:custGeom>
              <a:avLst/>
              <a:gdLst>
                <a:gd name="T0" fmla="*/ 42 w 46"/>
                <a:gd name="T1" fmla="*/ 95 h 95"/>
                <a:gd name="T2" fmla="*/ 43 w 46"/>
                <a:gd name="T3" fmla="*/ 92 h 95"/>
                <a:gd name="T4" fmla="*/ 43 w 46"/>
                <a:gd name="T5" fmla="*/ 88 h 95"/>
                <a:gd name="T6" fmla="*/ 44 w 46"/>
                <a:gd name="T7" fmla="*/ 84 h 95"/>
                <a:gd name="T8" fmla="*/ 45 w 46"/>
                <a:gd name="T9" fmla="*/ 81 h 95"/>
                <a:gd name="T10" fmla="*/ 45 w 46"/>
                <a:gd name="T11" fmla="*/ 76 h 95"/>
                <a:gd name="T12" fmla="*/ 46 w 46"/>
                <a:gd name="T13" fmla="*/ 72 h 95"/>
                <a:gd name="T14" fmla="*/ 46 w 46"/>
                <a:gd name="T15" fmla="*/ 69 h 95"/>
                <a:gd name="T16" fmla="*/ 46 w 46"/>
                <a:gd name="T17" fmla="*/ 65 h 95"/>
                <a:gd name="T18" fmla="*/ 46 w 46"/>
                <a:gd name="T19" fmla="*/ 62 h 95"/>
                <a:gd name="T20" fmla="*/ 46 w 46"/>
                <a:gd name="T21" fmla="*/ 59 h 95"/>
                <a:gd name="T22" fmla="*/ 46 w 46"/>
                <a:gd name="T23" fmla="*/ 54 h 95"/>
                <a:gd name="T24" fmla="*/ 46 w 46"/>
                <a:gd name="T25" fmla="*/ 51 h 95"/>
                <a:gd name="T26" fmla="*/ 45 w 46"/>
                <a:gd name="T27" fmla="*/ 48 h 95"/>
                <a:gd name="T28" fmla="*/ 45 w 46"/>
                <a:gd name="T29" fmla="*/ 45 h 95"/>
                <a:gd name="T30" fmla="*/ 44 w 46"/>
                <a:gd name="T31" fmla="*/ 41 h 95"/>
                <a:gd name="T32" fmla="*/ 44 w 46"/>
                <a:gd name="T33" fmla="*/ 39 h 95"/>
                <a:gd name="T34" fmla="*/ 43 w 46"/>
                <a:gd name="T35" fmla="*/ 35 h 95"/>
                <a:gd name="T36" fmla="*/ 42 w 46"/>
                <a:gd name="T37" fmla="*/ 32 h 95"/>
                <a:gd name="T38" fmla="*/ 41 w 46"/>
                <a:gd name="T39" fmla="*/ 29 h 95"/>
                <a:gd name="T40" fmla="*/ 40 w 46"/>
                <a:gd name="T41" fmla="*/ 27 h 95"/>
                <a:gd name="T42" fmla="*/ 39 w 46"/>
                <a:gd name="T43" fmla="*/ 24 h 95"/>
                <a:gd name="T44" fmla="*/ 37 w 46"/>
                <a:gd name="T45" fmla="*/ 22 h 95"/>
                <a:gd name="T46" fmla="*/ 35 w 46"/>
                <a:gd name="T47" fmla="*/ 19 h 95"/>
                <a:gd name="T48" fmla="*/ 33 w 46"/>
                <a:gd name="T49" fmla="*/ 16 h 95"/>
                <a:gd name="T50" fmla="*/ 32 w 46"/>
                <a:gd name="T51" fmla="*/ 14 h 95"/>
                <a:gd name="T52" fmla="*/ 30 w 46"/>
                <a:gd name="T53" fmla="*/ 12 h 95"/>
                <a:gd name="T54" fmla="*/ 28 w 46"/>
                <a:gd name="T55" fmla="*/ 11 h 95"/>
                <a:gd name="T56" fmla="*/ 26 w 46"/>
                <a:gd name="T57" fmla="*/ 9 h 95"/>
                <a:gd name="T58" fmla="*/ 24 w 46"/>
                <a:gd name="T59" fmla="*/ 7 h 95"/>
                <a:gd name="T60" fmla="*/ 22 w 46"/>
                <a:gd name="T61" fmla="*/ 6 h 95"/>
                <a:gd name="T62" fmla="*/ 20 w 46"/>
                <a:gd name="T63" fmla="*/ 5 h 95"/>
                <a:gd name="T64" fmla="*/ 18 w 46"/>
                <a:gd name="T65" fmla="*/ 4 h 95"/>
                <a:gd name="T66" fmla="*/ 16 w 46"/>
                <a:gd name="T67" fmla="*/ 3 h 95"/>
                <a:gd name="T68" fmla="*/ 13 w 46"/>
                <a:gd name="T69" fmla="*/ 2 h 95"/>
                <a:gd name="T70" fmla="*/ 10 w 46"/>
                <a:gd name="T71" fmla="*/ 1 h 95"/>
                <a:gd name="T72" fmla="*/ 8 w 46"/>
                <a:gd name="T73" fmla="*/ 1 h 95"/>
                <a:gd name="T74" fmla="*/ 5 w 46"/>
                <a:gd name="T75" fmla="*/ 0 h 95"/>
                <a:gd name="T76" fmla="*/ 3 w 46"/>
                <a:gd name="T77" fmla="*/ 0 h 95"/>
                <a:gd name="T78" fmla="*/ 0 w 46"/>
                <a:gd name="T79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6" h="95">
                  <a:moveTo>
                    <a:pt x="42" y="95"/>
                  </a:moveTo>
                  <a:lnTo>
                    <a:pt x="43" y="92"/>
                  </a:lnTo>
                  <a:lnTo>
                    <a:pt x="43" y="88"/>
                  </a:lnTo>
                  <a:lnTo>
                    <a:pt x="44" y="84"/>
                  </a:lnTo>
                  <a:lnTo>
                    <a:pt x="45" y="81"/>
                  </a:lnTo>
                  <a:lnTo>
                    <a:pt x="45" y="76"/>
                  </a:lnTo>
                  <a:lnTo>
                    <a:pt x="46" y="72"/>
                  </a:lnTo>
                  <a:lnTo>
                    <a:pt x="46" y="69"/>
                  </a:lnTo>
                  <a:lnTo>
                    <a:pt x="46" y="65"/>
                  </a:lnTo>
                  <a:lnTo>
                    <a:pt x="46" y="62"/>
                  </a:lnTo>
                  <a:lnTo>
                    <a:pt x="46" y="59"/>
                  </a:lnTo>
                  <a:lnTo>
                    <a:pt x="46" y="54"/>
                  </a:lnTo>
                  <a:lnTo>
                    <a:pt x="46" y="51"/>
                  </a:lnTo>
                  <a:lnTo>
                    <a:pt x="45" y="48"/>
                  </a:lnTo>
                  <a:lnTo>
                    <a:pt x="45" y="45"/>
                  </a:lnTo>
                  <a:lnTo>
                    <a:pt x="44" y="41"/>
                  </a:lnTo>
                  <a:lnTo>
                    <a:pt x="44" y="39"/>
                  </a:lnTo>
                  <a:lnTo>
                    <a:pt x="43" y="35"/>
                  </a:lnTo>
                  <a:lnTo>
                    <a:pt x="42" y="32"/>
                  </a:lnTo>
                  <a:lnTo>
                    <a:pt x="41" y="29"/>
                  </a:lnTo>
                  <a:lnTo>
                    <a:pt x="40" y="27"/>
                  </a:lnTo>
                  <a:lnTo>
                    <a:pt x="39" y="24"/>
                  </a:lnTo>
                  <a:lnTo>
                    <a:pt x="37" y="22"/>
                  </a:lnTo>
                  <a:lnTo>
                    <a:pt x="35" y="19"/>
                  </a:lnTo>
                  <a:lnTo>
                    <a:pt x="33" y="16"/>
                  </a:lnTo>
                  <a:lnTo>
                    <a:pt x="32" y="14"/>
                  </a:lnTo>
                  <a:lnTo>
                    <a:pt x="30" y="12"/>
                  </a:lnTo>
                  <a:lnTo>
                    <a:pt x="28" y="11"/>
                  </a:lnTo>
                  <a:lnTo>
                    <a:pt x="26" y="9"/>
                  </a:lnTo>
                  <a:lnTo>
                    <a:pt x="24" y="7"/>
                  </a:lnTo>
                  <a:lnTo>
                    <a:pt x="22" y="6"/>
                  </a:lnTo>
                  <a:lnTo>
                    <a:pt x="20" y="5"/>
                  </a:lnTo>
                  <a:lnTo>
                    <a:pt x="18" y="4"/>
                  </a:lnTo>
                  <a:lnTo>
                    <a:pt x="16" y="3"/>
                  </a:lnTo>
                  <a:lnTo>
                    <a:pt x="13" y="2"/>
                  </a:lnTo>
                  <a:lnTo>
                    <a:pt x="10" y="1"/>
                  </a:lnTo>
                  <a:lnTo>
                    <a:pt x="8" y="1"/>
                  </a:lnTo>
                  <a:lnTo>
                    <a:pt x="5" y="0"/>
                  </a:ln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45" name="Line 477"/>
            <p:cNvSpPr>
              <a:spLocks noChangeShapeType="1"/>
            </p:cNvSpPr>
            <p:nvPr/>
          </p:nvSpPr>
          <p:spPr bwMode="auto">
            <a:xfrm flipH="1">
              <a:off x="3766" y="503"/>
              <a:ext cx="18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46" name="Line 478"/>
            <p:cNvSpPr>
              <a:spLocks noChangeShapeType="1"/>
            </p:cNvSpPr>
            <p:nvPr/>
          </p:nvSpPr>
          <p:spPr bwMode="auto">
            <a:xfrm>
              <a:off x="3826" y="505"/>
              <a:ext cx="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47" name="Freeform 479"/>
            <p:cNvSpPr>
              <a:spLocks/>
            </p:cNvSpPr>
            <p:nvPr/>
          </p:nvSpPr>
          <p:spPr bwMode="auto">
            <a:xfrm>
              <a:off x="3840" y="505"/>
              <a:ext cx="11" cy="21"/>
            </a:xfrm>
            <a:custGeom>
              <a:avLst/>
              <a:gdLst>
                <a:gd name="T0" fmla="*/ 29 w 32"/>
                <a:gd name="T1" fmla="*/ 67 h 67"/>
                <a:gd name="T2" fmla="*/ 30 w 32"/>
                <a:gd name="T3" fmla="*/ 64 h 67"/>
                <a:gd name="T4" fmla="*/ 30 w 32"/>
                <a:gd name="T5" fmla="*/ 60 h 67"/>
                <a:gd name="T6" fmla="*/ 31 w 32"/>
                <a:gd name="T7" fmla="*/ 57 h 67"/>
                <a:gd name="T8" fmla="*/ 31 w 32"/>
                <a:gd name="T9" fmla="*/ 53 h 67"/>
                <a:gd name="T10" fmla="*/ 32 w 32"/>
                <a:gd name="T11" fmla="*/ 50 h 67"/>
                <a:gd name="T12" fmla="*/ 32 w 32"/>
                <a:gd name="T13" fmla="*/ 47 h 67"/>
                <a:gd name="T14" fmla="*/ 32 w 32"/>
                <a:gd name="T15" fmla="*/ 44 h 67"/>
                <a:gd name="T16" fmla="*/ 32 w 32"/>
                <a:gd name="T17" fmla="*/ 41 h 67"/>
                <a:gd name="T18" fmla="*/ 32 w 32"/>
                <a:gd name="T19" fmla="*/ 38 h 67"/>
                <a:gd name="T20" fmla="*/ 32 w 32"/>
                <a:gd name="T21" fmla="*/ 36 h 67"/>
                <a:gd name="T22" fmla="*/ 31 w 32"/>
                <a:gd name="T23" fmla="*/ 32 h 67"/>
                <a:gd name="T24" fmla="*/ 31 w 32"/>
                <a:gd name="T25" fmla="*/ 29 h 67"/>
                <a:gd name="T26" fmla="*/ 30 w 32"/>
                <a:gd name="T27" fmla="*/ 27 h 67"/>
                <a:gd name="T28" fmla="*/ 30 w 32"/>
                <a:gd name="T29" fmla="*/ 24 h 67"/>
                <a:gd name="T30" fmla="*/ 29 w 32"/>
                <a:gd name="T31" fmla="*/ 22 h 67"/>
                <a:gd name="T32" fmla="*/ 28 w 32"/>
                <a:gd name="T33" fmla="*/ 19 h 67"/>
                <a:gd name="T34" fmla="*/ 27 w 32"/>
                <a:gd name="T35" fmla="*/ 17 h 67"/>
                <a:gd name="T36" fmla="*/ 26 w 32"/>
                <a:gd name="T37" fmla="*/ 15 h 67"/>
                <a:gd name="T38" fmla="*/ 25 w 32"/>
                <a:gd name="T39" fmla="*/ 12 h 67"/>
                <a:gd name="T40" fmla="*/ 23 w 32"/>
                <a:gd name="T41" fmla="*/ 11 h 67"/>
                <a:gd name="T42" fmla="*/ 22 w 32"/>
                <a:gd name="T43" fmla="*/ 9 h 67"/>
                <a:gd name="T44" fmla="*/ 20 w 32"/>
                <a:gd name="T45" fmla="*/ 7 h 67"/>
                <a:gd name="T46" fmla="*/ 19 w 32"/>
                <a:gd name="T47" fmla="*/ 6 h 67"/>
                <a:gd name="T48" fmla="*/ 17 w 32"/>
                <a:gd name="T49" fmla="*/ 5 h 67"/>
                <a:gd name="T50" fmla="*/ 15 w 32"/>
                <a:gd name="T51" fmla="*/ 3 h 67"/>
                <a:gd name="T52" fmla="*/ 14 w 32"/>
                <a:gd name="T53" fmla="*/ 3 h 67"/>
                <a:gd name="T54" fmla="*/ 11 w 32"/>
                <a:gd name="T55" fmla="*/ 2 h 67"/>
                <a:gd name="T56" fmla="*/ 9 w 32"/>
                <a:gd name="T57" fmla="*/ 1 h 67"/>
                <a:gd name="T58" fmla="*/ 7 w 32"/>
                <a:gd name="T59" fmla="*/ 0 h 67"/>
                <a:gd name="T60" fmla="*/ 5 w 32"/>
                <a:gd name="T61" fmla="*/ 0 h 67"/>
                <a:gd name="T62" fmla="*/ 2 w 32"/>
                <a:gd name="T63" fmla="*/ 0 h 67"/>
                <a:gd name="T64" fmla="*/ 0 w 32"/>
                <a:gd name="T65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2" h="67">
                  <a:moveTo>
                    <a:pt x="29" y="67"/>
                  </a:moveTo>
                  <a:lnTo>
                    <a:pt x="30" y="64"/>
                  </a:lnTo>
                  <a:lnTo>
                    <a:pt x="30" y="60"/>
                  </a:lnTo>
                  <a:lnTo>
                    <a:pt x="31" y="57"/>
                  </a:lnTo>
                  <a:lnTo>
                    <a:pt x="31" y="53"/>
                  </a:lnTo>
                  <a:lnTo>
                    <a:pt x="32" y="50"/>
                  </a:lnTo>
                  <a:lnTo>
                    <a:pt x="32" y="47"/>
                  </a:lnTo>
                  <a:lnTo>
                    <a:pt x="32" y="44"/>
                  </a:lnTo>
                  <a:lnTo>
                    <a:pt x="32" y="41"/>
                  </a:lnTo>
                  <a:lnTo>
                    <a:pt x="32" y="38"/>
                  </a:lnTo>
                  <a:lnTo>
                    <a:pt x="32" y="36"/>
                  </a:lnTo>
                  <a:lnTo>
                    <a:pt x="31" y="32"/>
                  </a:lnTo>
                  <a:lnTo>
                    <a:pt x="31" y="29"/>
                  </a:lnTo>
                  <a:lnTo>
                    <a:pt x="30" y="27"/>
                  </a:lnTo>
                  <a:lnTo>
                    <a:pt x="30" y="24"/>
                  </a:lnTo>
                  <a:lnTo>
                    <a:pt x="29" y="22"/>
                  </a:lnTo>
                  <a:lnTo>
                    <a:pt x="28" y="19"/>
                  </a:lnTo>
                  <a:lnTo>
                    <a:pt x="27" y="17"/>
                  </a:lnTo>
                  <a:lnTo>
                    <a:pt x="26" y="15"/>
                  </a:lnTo>
                  <a:lnTo>
                    <a:pt x="25" y="12"/>
                  </a:lnTo>
                  <a:lnTo>
                    <a:pt x="23" y="11"/>
                  </a:lnTo>
                  <a:lnTo>
                    <a:pt x="22" y="9"/>
                  </a:lnTo>
                  <a:lnTo>
                    <a:pt x="20" y="7"/>
                  </a:lnTo>
                  <a:lnTo>
                    <a:pt x="19" y="6"/>
                  </a:lnTo>
                  <a:lnTo>
                    <a:pt x="17" y="5"/>
                  </a:lnTo>
                  <a:lnTo>
                    <a:pt x="15" y="3"/>
                  </a:lnTo>
                  <a:lnTo>
                    <a:pt x="14" y="3"/>
                  </a:lnTo>
                  <a:lnTo>
                    <a:pt x="11" y="2"/>
                  </a:lnTo>
                  <a:lnTo>
                    <a:pt x="9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48" name="Freeform 480"/>
            <p:cNvSpPr>
              <a:spLocks/>
            </p:cNvSpPr>
            <p:nvPr/>
          </p:nvSpPr>
          <p:spPr bwMode="auto">
            <a:xfrm>
              <a:off x="3815" y="526"/>
              <a:ext cx="34" cy="47"/>
            </a:xfrm>
            <a:custGeom>
              <a:avLst/>
              <a:gdLst>
                <a:gd name="T0" fmla="*/ 111 w 111"/>
                <a:gd name="T1" fmla="*/ 0 h 163"/>
                <a:gd name="T2" fmla="*/ 67 w 111"/>
                <a:gd name="T3" fmla="*/ 163 h 163"/>
                <a:gd name="T4" fmla="*/ 0 w 111"/>
                <a:gd name="T5" fmla="*/ 16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1" h="163">
                  <a:moveTo>
                    <a:pt x="111" y="0"/>
                  </a:moveTo>
                  <a:lnTo>
                    <a:pt x="67" y="163"/>
                  </a:lnTo>
                  <a:lnTo>
                    <a:pt x="0" y="16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49" name="Freeform 481"/>
            <p:cNvSpPr>
              <a:spLocks/>
            </p:cNvSpPr>
            <p:nvPr/>
          </p:nvSpPr>
          <p:spPr bwMode="auto">
            <a:xfrm>
              <a:off x="3807" y="540"/>
              <a:ext cx="19" cy="33"/>
            </a:xfrm>
            <a:custGeom>
              <a:avLst/>
              <a:gdLst>
                <a:gd name="T0" fmla="*/ 58 w 58"/>
                <a:gd name="T1" fmla="*/ 0 h 116"/>
                <a:gd name="T2" fmla="*/ 56 w 58"/>
                <a:gd name="T3" fmla="*/ 0 h 116"/>
                <a:gd name="T4" fmla="*/ 54 w 58"/>
                <a:gd name="T5" fmla="*/ 1 h 116"/>
                <a:gd name="T6" fmla="*/ 52 w 58"/>
                <a:gd name="T7" fmla="*/ 1 h 116"/>
                <a:gd name="T8" fmla="*/ 50 w 58"/>
                <a:gd name="T9" fmla="*/ 1 h 116"/>
                <a:gd name="T10" fmla="*/ 47 w 58"/>
                <a:gd name="T11" fmla="*/ 3 h 116"/>
                <a:gd name="T12" fmla="*/ 45 w 58"/>
                <a:gd name="T13" fmla="*/ 4 h 116"/>
                <a:gd name="T14" fmla="*/ 43 w 58"/>
                <a:gd name="T15" fmla="*/ 5 h 116"/>
                <a:gd name="T16" fmla="*/ 41 w 58"/>
                <a:gd name="T17" fmla="*/ 6 h 116"/>
                <a:gd name="T18" fmla="*/ 38 w 58"/>
                <a:gd name="T19" fmla="*/ 7 h 116"/>
                <a:gd name="T20" fmla="*/ 36 w 58"/>
                <a:gd name="T21" fmla="*/ 9 h 116"/>
                <a:gd name="T22" fmla="*/ 34 w 58"/>
                <a:gd name="T23" fmla="*/ 10 h 116"/>
                <a:gd name="T24" fmla="*/ 32 w 58"/>
                <a:gd name="T25" fmla="*/ 12 h 116"/>
                <a:gd name="T26" fmla="*/ 29 w 58"/>
                <a:gd name="T27" fmla="*/ 13 h 116"/>
                <a:gd name="T28" fmla="*/ 27 w 58"/>
                <a:gd name="T29" fmla="*/ 15 h 116"/>
                <a:gd name="T30" fmla="*/ 25 w 58"/>
                <a:gd name="T31" fmla="*/ 17 h 116"/>
                <a:gd name="T32" fmla="*/ 24 w 58"/>
                <a:gd name="T33" fmla="*/ 19 h 116"/>
                <a:gd name="T34" fmla="*/ 22 w 58"/>
                <a:gd name="T35" fmla="*/ 22 h 116"/>
                <a:gd name="T36" fmla="*/ 20 w 58"/>
                <a:gd name="T37" fmla="*/ 25 h 116"/>
                <a:gd name="T38" fmla="*/ 17 w 58"/>
                <a:gd name="T39" fmla="*/ 27 h 116"/>
                <a:gd name="T40" fmla="*/ 15 w 58"/>
                <a:gd name="T41" fmla="*/ 30 h 116"/>
                <a:gd name="T42" fmla="*/ 14 w 58"/>
                <a:gd name="T43" fmla="*/ 32 h 116"/>
                <a:gd name="T44" fmla="*/ 12 w 58"/>
                <a:gd name="T45" fmla="*/ 35 h 116"/>
                <a:gd name="T46" fmla="*/ 11 w 58"/>
                <a:gd name="T47" fmla="*/ 37 h 116"/>
                <a:gd name="T48" fmla="*/ 9 w 58"/>
                <a:gd name="T49" fmla="*/ 40 h 116"/>
                <a:gd name="T50" fmla="*/ 8 w 58"/>
                <a:gd name="T51" fmla="*/ 44 h 116"/>
                <a:gd name="T52" fmla="*/ 7 w 58"/>
                <a:gd name="T53" fmla="*/ 47 h 116"/>
                <a:gd name="T54" fmla="*/ 6 w 58"/>
                <a:gd name="T55" fmla="*/ 49 h 116"/>
                <a:gd name="T56" fmla="*/ 5 w 58"/>
                <a:gd name="T57" fmla="*/ 52 h 116"/>
                <a:gd name="T58" fmla="*/ 4 w 58"/>
                <a:gd name="T59" fmla="*/ 55 h 116"/>
                <a:gd name="T60" fmla="*/ 3 w 58"/>
                <a:gd name="T61" fmla="*/ 58 h 116"/>
                <a:gd name="T62" fmla="*/ 2 w 58"/>
                <a:gd name="T63" fmla="*/ 61 h 116"/>
                <a:gd name="T64" fmla="*/ 2 w 58"/>
                <a:gd name="T65" fmla="*/ 65 h 116"/>
                <a:gd name="T66" fmla="*/ 1 w 58"/>
                <a:gd name="T67" fmla="*/ 68 h 116"/>
                <a:gd name="T68" fmla="*/ 1 w 58"/>
                <a:gd name="T69" fmla="*/ 70 h 116"/>
                <a:gd name="T70" fmla="*/ 0 w 58"/>
                <a:gd name="T71" fmla="*/ 73 h 116"/>
                <a:gd name="T72" fmla="*/ 0 w 58"/>
                <a:gd name="T73" fmla="*/ 76 h 116"/>
                <a:gd name="T74" fmla="*/ 0 w 58"/>
                <a:gd name="T75" fmla="*/ 79 h 116"/>
                <a:gd name="T76" fmla="*/ 0 w 58"/>
                <a:gd name="T77" fmla="*/ 81 h 116"/>
                <a:gd name="T78" fmla="*/ 0 w 58"/>
                <a:gd name="T79" fmla="*/ 84 h 116"/>
                <a:gd name="T80" fmla="*/ 1 w 58"/>
                <a:gd name="T81" fmla="*/ 87 h 116"/>
                <a:gd name="T82" fmla="*/ 1 w 58"/>
                <a:gd name="T83" fmla="*/ 90 h 116"/>
                <a:gd name="T84" fmla="*/ 2 w 58"/>
                <a:gd name="T85" fmla="*/ 92 h 116"/>
                <a:gd name="T86" fmla="*/ 2 w 58"/>
                <a:gd name="T87" fmla="*/ 94 h 116"/>
                <a:gd name="T88" fmla="*/ 3 w 58"/>
                <a:gd name="T89" fmla="*/ 97 h 116"/>
                <a:gd name="T90" fmla="*/ 4 w 58"/>
                <a:gd name="T91" fmla="*/ 99 h 116"/>
                <a:gd name="T92" fmla="*/ 5 w 58"/>
                <a:gd name="T93" fmla="*/ 101 h 116"/>
                <a:gd name="T94" fmla="*/ 6 w 58"/>
                <a:gd name="T95" fmla="*/ 103 h 116"/>
                <a:gd name="T96" fmla="*/ 7 w 58"/>
                <a:gd name="T97" fmla="*/ 104 h 116"/>
                <a:gd name="T98" fmla="*/ 8 w 58"/>
                <a:gd name="T99" fmla="*/ 107 h 116"/>
                <a:gd name="T100" fmla="*/ 9 w 58"/>
                <a:gd name="T101" fmla="*/ 108 h 116"/>
                <a:gd name="T102" fmla="*/ 11 w 58"/>
                <a:gd name="T103" fmla="*/ 110 h 116"/>
                <a:gd name="T104" fmla="*/ 12 w 58"/>
                <a:gd name="T105" fmla="*/ 111 h 116"/>
                <a:gd name="T106" fmla="*/ 14 w 58"/>
                <a:gd name="T107" fmla="*/ 112 h 116"/>
                <a:gd name="T108" fmla="*/ 15 w 58"/>
                <a:gd name="T109" fmla="*/ 113 h 116"/>
                <a:gd name="T110" fmla="*/ 17 w 58"/>
                <a:gd name="T111" fmla="*/ 114 h 116"/>
                <a:gd name="T112" fmla="*/ 20 w 58"/>
                <a:gd name="T113" fmla="*/ 115 h 116"/>
                <a:gd name="T114" fmla="*/ 22 w 58"/>
                <a:gd name="T115" fmla="*/ 115 h 116"/>
                <a:gd name="T116" fmla="*/ 24 w 58"/>
                <a:gd name="T117" fmla="*/ 115 h 116"/>
                <a:gd name="T118" fmla="*/ 26 w 58"/>
                <a:gd name="T119" fmla="*/ 116 h 116"/>
                <a:gd name="T120" fmla="*/ 27 w 58"/>
                <a:gd name="T121" fmla="*/ 11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" h="116">
                  <a:moveTo>
                    <a:pt x="58" y="0"/>
                  </a:moveTo>
                  <a:lnTo>
                    <a:pt x="56" y="0"/>
                  </a:lnTo>
                  <a:lnTo>
                    <a:pt x="54" y="1"/>
                  </a:lnTo>
                  <a:lnTo>
                    <a:pt x="52" y="1"/>
                  </a:lnTo>
                  <a:lnTo>
                    <a:pt x="50" y="1"/>
                  </a:lnTo>
                  <a:lnTo>
                    <a:pt x="47" y="3"/>
                  </a:lnTo>
                  <a:lnTo>
                    <a:pt x="45" y="4"/>
                  </a:lnTo>
                  <a:lnTo>
                    <a:pt x="43" y="5"/>
                  </a:lnTo>
                  <a:lnTo>
                    <a:pt x="41" y="6"/>
                  </a:lnTo>
                  <a:lnTo>
                    <a:pt x="38" y="7"/>
                  </a:lnTo>
                  <a:lnTo>
                    <a:pt x="36" y="9"/>
                  </a:lnTo>
                  <a:lnTo>
                    <a:pt x="34" y="10"/>
                  </a:lnTo>
                  <a:lnTo>
                    <a:pt x="32" y="12"/>
                  </a:lnTo>
                  <a:lnTo>
                    <a:pt x="29" y="13"/>
                  </a:lnTo>
                  <a:lnTo>
                    <a:pt x="27" y="15"/>
                  </a:lnTo>
                  <a:lnTo>
                    <a:pt x="25" y="17"/>
                  </a:lnTo>
                  <a:lnTo>
                    <a:pt x="24" y="19"/>
                  </a:lnTo>
                  <a:lnTo>
                    <a:pt x="22" y="22"/>
                  </a:lnTo>
                  <a:lnTo>
                    <a:pt x="20" y="25"/>
                  </a:lnTo>
                  <a:lnTo>
                    <a:pt x="17" y="27"/>
                  </a:lnTo>
                  <a:lnTo>
                    <a:pt x="15" y="30"/>
                  </a:lnTo>
                  <a:lnTo>
                    <a:pt x="14" y="32"/>
                  </a:lnTo>
                  <a:lnTo>
                    <a:pt x="12" y="35"/>
                  </a:lnTo>
                  <a:lnTo>
                    <a:pt x="11" y="37"/>
                  </a:lnTo>
                  <a:lnTo>
                    <a:pt x="9" y="40"/>
                  </a:lnTo>
                  <a:lnTo>
                    <a:pt x="8" y="44"/>
                  </a:lnTo>
                  <a:lnTo>
                    <a:pt x="7" y="47"/>
                  </a:lnTo>
                  <a:lnTo>
                    <a:pt x="6" y="49"/>
                  </a:lnTo>
                  <a:lnTo>
                    <a:pt x="5" y="52"/>
                  </a:lnTo>
                  <a:lnTo>
                    <a:pt x="4" y="55"/>
                  </a:lnTo>
                  <a:lnTo>
                    <a:pt x="3" y="58"/>
                  </a:lnTo>
                  <a:lnTo>
                    <a:pt x="2" y="61"/>
                  </a:lnTo>
                  <a:lnTo>
                    <a:pt x="2" y="65"/>
                  </a:lnTo>
                  <a:lnTo>
                    <a:pt x="1" y="68"/>
                  </a:lnTo>
                  <a:lnTo>
                    <a:pt x="1" y="70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0" y="81"/>
                  </a:lnTo>
                  <a:lnTo>
                    <a:pt x="0" y="84"/>
                  </a:lnTo>
                  <a:lnTo>
                    <a:pt x="1" y="87"/>
                  </a:lnTo>
                  <a:lnTo>
                    <a:pt x="1" y="90"/>
                  </a:lnTo>
                  <a:lnTo>
                    <a:pt x="2" y="92"/>
                  </a:lnTo>
                  <a:lnTo>
                    <a:pt x="2" y="94"/>
                  </a:lnTo>
                  <a:lnTo>
                    <a:pt x="3" y="97"/>
                  </a:lnTo>
                  <a:lnTo>
                    <a:pt x="4" y="99"/>
                  </a:lnTo>
                  <a:lnTo>
                    <a:pt x="5" y="101"/>
                  </a:lnTo>
                  <a:lnTo>
                    <a:pt x="6" y="103"/>
                  </a:lnTo>
                  <a:lnTo>
                    <a:pt x="7" y="104"/>
                  </a:lnTo>
                  <a:lnTo>
                    <a:pt x="8" y="107"/>
                  </a:lnTo>
                  <a:lnTo>
                    <a:pt x="9" y="108"/>
                  </a:lnTo>
                  <a:lnTo>
                    <a:pt x="11" y="110"/>
                  </a:lnTo>
                  <a:lnTo>
                    <a:pt x="12" y="111"/>
                  </a:lnTo>
                  <a:lnTo>
                    <a:pt x="14" y="112"/>
                  </a:lnTo>
                  <a:lnTo>
                    <a:pt x="15" y="113"/>
                  </a:lnTo>
                  <a:lnTo>
                    <a:pt x="17" y="114"/>
                  </a:lnTo>
                  <a:lnTo>
                    <a:pt x="20" y="115"/>
                  </a:lnTo>
                  <a:lnTo>
                    <a:pt x="22" y="115"/>
                  </a:lnTo>
                  <a:lnTo>
                    <a:pt x="24" y="115"/>
                  </a:lnTo>
                  <a:lnTo>
                    <a:pt x="26" y="116"/>
                  </a:lnTo>
                  <a:lnTo>
                    <a:pt x="27" y="11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50" name="Line 482"/>
            <p:cNvSpPr>
              <a:spLocks noChangeShapeType="1"/>
            </p:cNvSpPr>
            <p:nvPr/>
          </p:nvSpPr>
          <p:spPr bwMode="auto">
            <a:xfrm>
              <a:off x="3826" y="540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51" name="Line 483"/>
            <p:cNvSpPr>
              <a:spLocks noChangeShapeType="1"/>
            </p:cNvSpPr>
            <p:nvPr/>
          </p:nvSpPr>
          <p:spPr bwMode="auto">
            <a:xfrm flipV="1">
              <a:off x="4034" y="427"/>
              <a:ext cx="37" cy="1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52" name="Line 484"/>
            <p:cNvSpPr>
              <a:spLocks noChangeShapeType="1"/>
            </p:cNvSpPr>
            <p:nvPr/>
          </p:nvSpPr>
          <p:spPr bwMode="auto">
            <a:xfrm>
              <a:off x="4059" y="475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53" name="Freeform 485"/>
            <p:cNvSpPr>
              <a:spLocks/>
            </p:cNvSpPr>
            <p:nvPr/>
          </p:nvSpPr>
          <p:spPr bwMode="auto">
            <a:xfrm>
              <a:off x="4084" y="475"/>
              <a:ext cx="14" cy="28"/>
            </a:xfrm>
            <a:custGeom>
              <a:avLst/>
              <a:gdLst>
                <a:gd name="T0" fmla="*/ 42 w 46"/>
                <a:gd name="T1" fmla="*/ 95 h 95"/>
                <a:gd name="T2" fmla="*/ 43 w 46"/>
                <a:gd name="T3" fmla="*/ 92 h 95"/>
                <a:gd name="T4" fmla="*/ 44 w 46"/>
                <a:gd name="T5" fmla="*/ 88 h 95"/>
                <a:gd name="T6" fmla="*/ 44 w 46"/>
                <a:gd name="T7" fmla="*/ 84 h 95"/>
                <a:gd name="T8" fmla="*/ 45 w 46"/>
                <a:gd name="T9" fmla="*/ 81 h 95"/>
                <a:gd name="T10" fmla="*/ 45 w 46"/>
                <a:gd name="T11" fmla="*/ 76 h 95"/>
                <a:gd name="T12" fmla="*/ 46 w 46"/>
                <a:gd name="T13" fmla="*/ 72 h 95"/>
                <a:gd name="T14" fmla="*/ 46 w 46"/>
                <a:gd name="T15" fmla="*/ 69 h 95"/>
                <a:gd name="T16" fmla="*/ 46 w 46"/>
                <a:gd name="T17" fmla="*/ 65 h 95"/>
                <a:gd name="T18" fmla="*/ 46 w 46"/>
                <a:gd name="T19" fmla="*/ 62 h 95"/>
                <a:gd name="T20" fmla="*/ 46 w 46"/>
                <a:gd name="T21" fmla="*/ 59 h 95"/>
                <a:gd name="T22" fmla="*/ 46 w 46"/>
                <a:gd name="T23" fmla="*/ 54 h 95"/>
                <a:gd name="T24" fmla="*/ 46 w 46"/>
                <a:gd name="T25" fmla="*/ 51 h 95"/>
                <a:gd name="T26" fmla="*/ 45 w 46"/>
                <a:gd name="T27" fmla="*/ 48 h 95"/>
                <a:gd name="T28" fmla="*/ 45 w 46"/>
                <a:gd name="T29" fmla="*/ 45 h 95"/>
                <a:gd name="T30" fmla="*/ 44 w 46"/>
                <a:gd name="T31" fmla="*/ 41 h 95"/>
                <a:gd name="T32" fmla="*/ 44 w 46"/>
                <a:gd name="T33" fmla="*/ 39 h 95"/>
                <a:gd name="T34" fmla="*/ 43 w 46"/>
                <a:gd name="T35" fmla="*/ 35 h 95"/>
                <a:gd name="T36" fmla="*/ 42 w 46"/>
                <a:gd name="T37" fmla="*/ 32 h 95"/>
                <a:gd name="T38" fmla="*/ 41 w 46"/>
                <a:gd name="T39" fmla="*/ 29 h 95"/>
                <a:gd name="T40" fmla="*/ 40 w 46"/>
                <a:gd name="T41" fmla="*/ 27 h 95"/>
                <a:gd name="T42" fmla="*/ 39 w 46"/>
                <a:gd name="T43" fmla="*/ 24 h 95"/>
                <a:gd name="T44" fmla="*/ 37 w 46"/>
                <a:gd name="T45" fmla="*/ 22 h 95"/>
                <a:gd name="T46" fmla="*/ 36 w 46"/>
                <a:gd name="T47" fmla="*/ 19 h 95"/>
                <a:gd name="T48" fmla="*/ 34 w 46"/>
                <a:gd name="T49" fmla="*/ 16 h 95"/>
                <a:gd name="T50" fmla="*/ 33 w 46"/>
                <a:gd name="T51" fmla="*/ 14 h 95"/>
                <a:gd name="T52" fmla="*/ 31 w 46"/>
                <a:gd name="T53" fmla="*/ 12 h 95"/>
                <a:gd name="T54" fmla="*/ 29 w 46"/>
                <a:gd name="T55" fmla="*/ 11 h 95"/>
                <a:gd name="T56" fmla="*/ 26 w 46"/>
                <a:gd name="T57" fmla="*/ 9 h 95"/>
                <a:gd name="T58" fmla="*/ 25 w 46"/>
                <a:gd name="T59" fmla="*/ 7 h 95"/>
                <a:gd name="T60" fmla="*/ 22 w 46"/>
                <a:gd name="T61" fmla="*/ 6 h 95"/>
                <a:gd name="T62" fmla="*/ 20 w 46"/>
                <a:gd name="T63" fmla="*/ 5 h 95"/>
                <a:gd name="T64" fmla="*/ 18 w 46"/>
                <a:gd name="T65" fmla="*/ 4 h 95"/>
                <a:gd name="T66" fmla="*/ 16 w 46"/>
                <a:gd name="T67" fmla="*/ 3 h 95"/>
                <a:gd name="T68" fmla="*/ 14 w 46"/>
                <a:gd name="T69" fmla="*/ 2 h 95"/>
                <a:gd name="T70" fmla="*/ 11 w 46"/>
                <a:gd name="T71" fmla="*/ 1 h 95"/>
                <a:gd name="T72" fmla="*/ 9 w 46"/>
                <a:gd name="T73" fmla="*/ 1 h 95"/>
                <a:gd name="T74" fmla="*/ 5 w 46"/>
                <a:gd name="T75" fmla="*/ 0 h 95"/>
                <a:gd name="T76" fmla="*/ 3 w 46"/>
                <a:gd name="T77" fmla="*/ 0 h 95"/>
                <a:gd name="T78" fmla="*/ 0 w 46"/>
                <a:gd name="T79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6" h="95">
                  <a:moveTo>
                    <a:pt x="42" y="95"/>
                  </a:moveTo>
                  <a:lnTo>
                    <a:pt x="43" y="92"/>
                  </a:lnTo>
                  <a:lnTo>
                    <a:pt x="44" y="88"/>
                  </a:lnTo>
                  <a:lnTo>
                    <a:pt x="44" y="84"/>
                  </a:lnTo>
                  <a:lnTo>
                    <a:pt x="45" y="81"/>
                  </a:lnTo>
                  <a:lnTo>
                    <a:pt x="45" y="76"/>
                  </a:lnTo>
                  <a:lnTo>
                    <a:pt x="46" y="72"/>
                  </a:lnTo>
                  <a:lnTo>
                    <a:pt x="46" y="69"/>
                  </a:lnTo>
                  <a:lnTo>
                    <a:pt x="46" y="65"/>
                  </a:lnTo>
                  <a:lnTo>
                    <a:pt x="46" y="62"/>
                  </a:lnTo>
                  <a:lnTo>
                    <a:pt x="46" y="59"/>
                  </a:lnTo>
                  <a:lnTo>
                    <a:pt x="46" y="54"/>
                  </a:lnTo>
                  <a:lnTo>
                    <a:pt x="46" y="51"/>
                  </a:lnTo>
                  <a:lnTo>
                    <a:pt x="45" y="48"/>
                  </a:lnTo>
                  <a:lnTo>
                    <a:pt x="45" y="45"/>
                  </a:lnTo>
                  <a:lnTo>
                    <a:pt x="44" y="41"/>
                  </a:lnTo>
                  <a:lnTo>
                    <a:pt x="44" y="39"/>
                  </a:lnTo>
                  <a:lnTo>
                    <a:pt x="43" y="35"/>
                  </a:lnTo>
                  <a:lnTo>
                    <a:pt x="42" y="32"/>
                  </a:lnTo>
                  <a:lnTo>
                    <a:pt x="41" y="29"/>
                  </a:lnTo>
                  <a:lnTo>
                    <a:pt x="40" y="27"/>
                  </a:lnTo>
                  <a:lnTo>
                    <a:pt x="39" y="24"/>
                  </a:lnTo>
                  <a:lnTo>
                    <a:pt x="37" y="22"/>
                  </a:lnTo>
                  <a:lnTo>
                    <a:pt x="36" y="19"/>
                  </a:lnTo>
                  <a:lnTo>
                    <a:pt x="34" y="16"/>
                  </a:lnTo>
                  <a:lnTo>
                    <a:pt x="33" y="14"/>
                  </a:lnTo>
                  <a:lnTo>
                    <a:pt x="31" y="12"/>
                  </a:lnTo>
                  <a:lnTo>
                    <a:pt x="29" y="11"/>
                  </a:lnTo>
                  <a:lnTo>
                    <a:pt x="26" y="9"/>
                  </a:lnTo>
                  <a:lnTo>
                    <a:pt x="25" y="7"/>
                  </a:lnTo>
                  <a:lnTo>
                    <a:pt x="22" y="6"/>
                  </a:lnTo>
                  <a:lnTo>
                    <a:pt x="20" y="5"/>
                  </a:lnTo>
                  <a:lnTo>
                    <a:pt x="18" y="4"/>
                  </a:lnTo>
                  <a:lnTo>
                    <a:pt x="16" y="3"/>
                  </a:lnTo>
                  <a:lnTo>
                    <a:pt x="14" y="2"/>
                  </a:lnTo>
                  <a:lnTo>
                    <a:pt x="11" y="1"/>
                  </a:lnTo>
                  <a:lnTo>
                    <a:pt x="9" y="1"/>
                  </a:lnTo>
                  <a:lnTo>
                    <a:pt x="5" y="0"/>
                  </a:ln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54" name="Line 486"/>
            <p:cNvSpPr>
              <a:spLocks noChangeShapeType="1"/>
            </p:cNvSpPr>
            <p:nvPr/>
          </p:nvSpPr>
          <p:spPr bwMode="auto">
            <a:xfrm flipH="1">
              <a:off x="4077" y="503"/>
              <a:ext cx="19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55" name="Line 487"/>
            <p:cNvSpPr>
              <a:spLocks noChangeShapeType="1"/>
            </p:cNvSpPr>
            <p:nvPr/>
          </p:nvSpPr>
          <p:spPr bwMode="auto">
            <a:xfrm flipV="1">
              <a:off x="4125" y="495"/>
              <a:ext cx="20" cy="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56" name="Freeform 488"/>
            <p:cNvSpPr>
              <a:spLocks/>
            </p:cNvSpPr>
            <p:nvPr/>
          </p:nvSpPr>
          <p:spPr bwMode="auto">
            <a:xfrm>
              <a:off x="4145" y="473"/>
              <a:ext cx="20" cy="22"/>
            </a:xfrm>
            <a:custGeom>
              <a:avLst/>
              <a:gdLst>
                <a:gd name="T0" fmla="*/ 75 w 75"/>
                <a:gd name="T1" fmla="*/ 0 h 77"/>
                <a:gd name="T2" fmla="*/ 73 w 75"/>
                <a:gd name="T3" fmla="*/ 0 h 77"/>
                <a:gd name="T4" fmla="*/ 70 w 75"/>
                <a:gd name="T5" fmla="*/ 1 h 77"/>
                <a:gd name="T6" fmla="*/ 67 w 75"/>
                <a:gd name="T7" fmla="*/ 1 h 77"/>
                <a:gd name="T8" fmla="*/ 64 w 75"/>
                <a:gd name="T9" fmla="*/ 1 h 77"/>
                <a:gd name="T10" fmla="*/ 62 w 75"/>
                <a:gd name="T11" fmla="*/ 2 h 77"/>
                <a:gd name="T12" fmla="*/ 60 w 75"/>
                <a:gd name="T13" fmla="*/ 3 h 77"/>
                <a:gd name="T14" fmla="*/ 57 w 75"/>
                <a:gd name="T15" fmla="*/ 4 h 77"/>
                <a:gd name="T16" fmla="*/ 55 w 75"/>
                <a:gd name="T17" fmla="*/ 6 h 77"/>
                <a:gd name="T18" fmla="*/ 52 w 75"/>
                <a:gd name="T19" fmla="*/ 7 h 77"/>
                <a:gd name="T20" fmla="*/ 50 w 75"/>
                <a:gd name="T21" fmla="*/ 8 h 77"/>
                <a:gd name="T22" fmla="*/ 46 w 75"/>
                <a:gd name="T23" fmla="*/ 10 h 77"/>
                <a:gd name="T24" fmla="*/ 44 w 75"/>
                <a:gd name="T25" fmla="*/ 12 h 77"/>
                <a:gd name="T26" fmla="*/ 42 w 75"/>
                <a:gd name="T27" fmla="*/ 13 h 77"/>
                <a:gd name="T28" fmla="*/ 39 w 75"/>
                <a:gd name="T29" fmla="*/ 15 h 77"/>
                <a:gd name="T30" fmla="*/ 37 w 75"/>
                <a:gd name="T31" fmla="*/ 17 h 77"/>
                <a:gd name="T32" fmla="*/ 34 w 75"/>
                <a:gd name="T33" fmla="*/ 19 h 77"/>
                <a:gd name="T34" fmla="*/ 32 w 75"/>
                <a:gd name="T35" fmla="*/ 21 h 77"/>
                <a:gd name="T36" fmla="*/ 30 w 75"/>
                <a:gd name="T37" fmla="*/ 24 h 77"/>
                <a:gd name="T38" fmla="*/ 28 w 75"/>
                <a:gd name="T39" fmla="*/ 27 h 77"/>
                <a:gd name="T40" fmla="*/ 25 w 75"/>
                <a:gd name="T41" fmla="*/ 30 h 77"/>
                <a:gd name="T42" fmla="*/ 22 w 75"/>
                <a:gd name="T43" fmla="*/ 32 h 77"/>
                <a:gd name="T44" fmla="*/ 20 w 75"/>
                <a:gd name="T45" fmla="*/ 35 h 77"/>
                <a:gd name="T46" fmla="*/ 19 w 75"/>
                <a:gd name="T47" fmla="*/ 38 h 77"/>
                <a:gd name="T48" fmla="*/ 17 w 75"/>
                <a:gd name="T49" fmla="*/ 41 h 77"/>
                <a:gd name="T50" fmla="*/ 15 w 75"/>
                <a:gd name="T51" fmla="*/ 44 h 77"/>
                <a:gd name="T52" fmla="*/ 13 w 75"/>
                <a:gd name="T53" fmla="*/ 48 h 77"/>
                <a:gd name="T54" fmla="*/ 11 w 75"/>
                <a:gd name="T55" fmla="*/ 51 h 77"/>
                <a:gd name="T56" fmla="*/ 10 w 75"/>
                <a:gd name="T57" fmla="*/ 54 h 77"/>
                <a:gd name="T58" fmla="*/ 8 w 75"/>
                <a:gd name="T59" fmla="*/ 57 h 77"/>
                <a:gd name="T60" fmla="*/ 7 w 75"/>
                <a:gd name="T61" fmla="*/ 60 h 77"/>
                <a:gd name="T62" fmla="*/ 5 w 75"/>
                <a:gd name="T63" fmla="*/ 63 h 77"/>
                <a:gd name="T64" fmla="*/ 3 w 75"/>
                <a:gd name="T65" fmla="*/ 66 h 77"/>
                <a:gd name="T66" fmla="*/ 2 w 75"/>
                <a:gd name="T67" fmla="*/ 71 h 77"/>
                <a:gd name="T68" fmla="*/ 1 w 75"/>
                <a:gd name="T69" fmla="*/ 74 h 77"/>
                <a:gd name="T70" fmla="*/ 0 w 75"/>
                <a:gd name="T71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5" h="77">
                  <a:moveTo>
                    <a:pt x="75" y="0"/>
                  </a:moveTo>
                  <a:lnTo>
                    <a:pt x="73" y="0"/>
                  </a:lnTo>
                  <a:lnTo>
                    <a:pt x="70" y="1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2" y="2"/>
                  </a:lnTo>
                  <a:lnTo>
                    <a:pt x="60" y="3"/>
                  </a:lnTo>
                  <a:lnTo>
                    <a:pt x="57" y="4"/>
                  </a:lnTo>
                  <a:lnTo>
                    <a:pt x="55" y="6"/>
                  </a:lnTo>
                  <a:lnTo>
                    <a:pt x="52" y="7"/>
                  </a:lnTo>
                  <a:lnTo>
                    <a:pt x="50" y="8"/>
                  </a:lnTo>
                  <a:lnTo>
                    <a:pt x="46" y="10"/>
                  </a:lnTo>
                  <a:lnTo>
                    <a:pt x="44" y="12"/>
                  </a:lnTo>
                  <a:lnTo>
                    <a:pt x="42" y="13"/>
                  </a:lnTo>
                  <a:lnTo>
                    <a:pt x="39" y="15"/>
                  </a:lnTo>
                  <a:lnTo>
                    <a:pt x="37" y="17"/>
                  </a:lnTo>
                  <a:lnTo>
                    <a:pt x="34" y="19"/>
                  </a:lnTo>
                  <a:lnTo>
                    <a:pt x="32" y="21"/>
                  </a:lnTo>
                  <a:lnTo>
                    <a:pt x="30" y="24"/>
                  </a:lnTo>
                  <a:lnTo>
                    <a:pt x="28" y="27"/>
                  </a:lnTo>
                  <a:lnTo>
                    <a:pt x="25" y="30"/>
                  </a:lnTo>
                  <a:lnTo>
                    <a:pt x="22" y="32"/>
                  </a:lnTo>
                  <a:lnTo>
                    <a:pt x="20" y="35"/>
                  </a:lnTo>
                  <a:lnTo>
                    <a:pt x="19" y="38"/>
                  </a:lnTo>
                  <a:lnTo>
                    <a:pt x="17" y="41"/>
                  </a:lnTo>
                  <a:lnTo>
                    <a:pt x="15" y="44"/>
                  </a:lnTo>
                  <a:lnTo>
                    <a:pt x="13" y="48"/>
                  </a:lnTo>
                  <a:lnTo>
                    <a:pt x="11" y="51"/>
                  </a:lnTo>
                  <a:lnTo>
                    <a:pt x="10" y="54"/>
                  </a:lnTo>
                  <a:lnTo>
                    <a:pt x="8" y="57"/>
                  </a:lnTo>
                  <a:lnTo>
                    <a:pt x="7" y="60"/>
                  </a:lnTo>
                  <a:lnTo>
                    <a:pt x="5" y="63"/>
                  </a:lnTo>
                  <a:lnTo>
                    <a:pt x="3" y="66"/>
                  </a:lnTo>
                  <a:lnTo>
                    <a:pt x="2" y="71"/>
                  </a:lnTo>
                  <a:lnTo>
                    <a:pt x="1" y="74"/>
                  </a:lnTo>
                  <a:lnTo>
                    <a:pt x="0" y="7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57" name="Line 489"/>
            <p:cNvSpPr>
              <a:spLocks noChangeShapeType="1"/>
            </p:cNvSpPr>
            <p:nvPr/>
          </p:nvSpPr>
          <p:spPr bwMode="auto">
            <a:xfrm>
              <a:off x="4133" y="505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58" name="Line 490"/>
            <p:cNvSpPr>
              <a:spLocks noChangeShapeType="1"/>
            </p:cNvSpPr>
            <p:nvPr/>
          </p:nvSpPr>
          <p:spPr bwMode="auto">
            <a:xfrm flipH="1">
              <a:off x="4685" y="572"/>
              <a:ext cx="2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59" name="Freeform 491"/>
            <p:cNvSpPr>
              <a:spLocks/>
            </p:cNvSpPr>
            <p:nvPr/>
          </p:nvSpPr>
          <p:spPr bwMode="auto">
            <a:xfrm>
              <a:off x="4672" y="547"/>
              <a:ext cx="13" cy="25"/>
            </a:xfrm>
            <a:custGeom>
              <a:avLst/>
              <a:gdLst>
                <a:gd name="T0" fmla="*/ 5 w 40"/>
                <a:gd name="T1" fmla="*/ 0 h 82"/>
                <a:gd name="T2" fmla="*/ 4 w 40"/>
                <a:gd name="T3" fmla="*/ 5 h 82"/>
                <a:gd name="T4" fmla="*/ 3 w 40"/>
                <a:gd name="T5" fmla="*/ 10 h 82"/>
                <a:gd name="T6" fmla="*/ 2 w 40"/>
                <a:gd name="T7" fmla="*/ 15 h 82"/>
                <a:gd name="T8" fmla="*/ 0 w 40"/>
                <a:gd name="T9" fmla="*/ 21 h 82"/>
                <a:gd name="T10" fmla="*/ 0 w 40"/>
                <a:gd name="T11" fmla="*/ 26 h 82"/>
                <a:gd name="T12" fmla="*/ 0 w 40"/>
                <a:gd name="T13" fmla="*/ 31 h 82"/>
                <a:gd name="T14" fmla="*/ 0 w 40"/>
                <a:gd name="T15" fmla="*/ 35 h 82"/>
                <a:gd name="T16" fmla="*/ 2 w 40"/>
                <a:gd name="T17" fmla="*/ 41 h 82"/>
                <a:gd name="T18" fmla="*/ 3 w 40"/>
                <a:gd name="T19" fmla="*/ 45 h 82"/>
                <a:gd name="T20" fmla="*/ 4 w 40"/>
                <a:gd name="T21" fmla="*/ 49 h 82"/>
                <a:gd name="T22" fmla="*/ 5 w 40"/>
                <a:gd name="T23" fmla="*/ 53 h 82"/>
                <a:gd name="T24" fmla="*/ 6 w 40"/>
                <a:gd name="T25" fmla="*/ 57 h 82"/>
                <a:gd name="T26" fmla="*/ 8 w 40"/>
                <a:gd name="T27" fmla="*/ 62 h 82"/>
                <a:gd name="T28" fmla="*/ 10 w 40"/>
                <a:gd name="T29" fmla="*/ 65 h 82"/>
                <a:gd name="T30" fmla="*/ 12 w 40"/>
                <a:gd name="T31" fmla="*/ 68 h 82"/>
                <a:gd name="T32" fmla="*/ 14 w 40"/>
                <a:gd name="T33" fmla="*/ 70 h 82"/>
                <a:gd name="T34" fmla="*/ 17 w 40"/>
                <a:gd name="T35" fmla="*/ 73 h 82"/>
                <a:gd name="T36" fmla="*/ 19 w 40"/>
                <a:gd name="T37" fmla="*/ 75 h 82"/>
                <a:gd name="T38" fmla="*/ 23 w 40"/>
                <a:gd name="T39" fmla="*/ 77 h 82"/>
                <a:gd name="T40" fmla="*/ 26 w 40"/>
                <a:gd name="T41" fmla="*/ 78 h 82"/>
                <a:gd name="T42" fmla="*/ 29 w 40"/>
                <a:gd name="T43" fmla="*/ 80 h 82"/>
                <a:gd name="T44" fmla="*/ 33 w 40"/>
                <a:gd name="T45" fmla="*/ 81 h 82"/>
                <a:gd name="T46" fmla="*/ 36 w 40"/>
                <a:gd name="T47" fmla="*/ 82 h 82"/>
                <a:gd name="T48" fmla="*/ 40 w 40"/>
                <a:gd name="T49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0" h="82">
                  <a:moveTo>
                    <a:pt x="5" y="0"/>
                  </a:moveTo>
                  <a:lnTo>
                    <a:pt x="4" y="5"/>
                  </a:lnTo>
                  <a:lnTo>
                    <a:pt x="3" y="10"/>
                  </a:lnTo>
                  <a:lnTo>
                    <a:pt x="2" y="15"/>
                  </a:lnTo>
                  <a:lnTo>
                    <a:pt x="0" y="21"/>
                  </a:lnTo>
                  <a:lnTo>
                    <a:pt x="0" y="26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2" y="41"/>
                  </a:lnTo>
                  <a:lnTo>
                    <a:pt x="3" y="45"/>
                  </a:lnTo>
                  <a:lnTo>
                    <a:pt x="4" y="49"/>
                  </a:lnTo>
                  <a:lnTo>
                    <a:pt x="5" y="53"/>
                  </a:lnTo>
                  <a:lnTo>
                    <a:pt x="6" y="57"/>
                  </a:lnTo>
                  <a:lnTo>
                    <a:pt x="8" y="62"/>
                  </a:lnTo>
                  <a:lnTo>
                    <a:pt x="10" y="65"/>
                  </a:lnTo>
                  <a:lnTo>
                    <a:pt x="12" y="68"/>
                  </a:lnTo>
                  <a:lnTo>
                    <a:pt x="14" y="70"/>
                  </a:lnTo>
                  <a:lnTo>
                    <a:pt x="17" y="73"/>
                  </a:lnTo>
                  <a:lnTo>
                    <a:pt x="19" y="75"/>
                  </a:lnTo>
                  <a:lnTo>
                    <a:pt x="23" y="77"/>
                  </a:lnTo>
                  <a:lnTo>
                    <a:pt x="26" y="78"/>
                  </a:lnTo>
                  <a:lnTo>
                    <a:pt x="29" y="80"/>
                  </a:lnTo>
                  <a:lnTo>
                    <a:pt x="33" y="81"/>
                  </a:lnTo>
                  <a:lnTo>
                    <a:pt x="36" y="82"/>
                  </a:lnTo>
                  <a:lnTo>
                    <a:pt x="40" y="8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60" name="Line 492"/>
            <p:cNvSpPr>
              <a:spLocks noChangeShapeType="1"/>
            </p:cNvSpPr>
            <p:nvPr/>
          </p:nvSpPr>
          <p:spPr bwMode="auto">
            <a:xfrm flipV="1">
              <a:off x="4674" y="507"/>
              <a:ext cx="11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61" name="Freeform 493"/>
            <p:cNvSpPr>
              <a:spLocks/>
            </p:cNvSpPr>
            <p:nvPr/>
          </p:nvSpPr>
          <p:spPr bwMode="auto">
            <a:xfrm>
              <a:off x="4685" y="475"/>
              <a:ext cx="46" cy="32"/>
            </a:xfrm>
            <a:custGeom>
              <a:avLst/>
              <a:gdLst>
                <a:gd name="T0" fmla="*/ 154 w 159"/>
                <a:gd name="T1" fmla="*/ 109 h 109"/>
                <a:gd name="T2" fmla="*/ 155 w 159"/>
                <a:gd name="T3" fmla="*/ 103 h 109"/>
                <a:gd name="T4" fmla="*/ 157 w 159"/>
                <a:gd name="T5" fmla="*/ 96 h 109"/>
                <a:gd name="T6" fmla="*/ 158 w 159"/>
                <a:gd name="T7" fmla="*/ 90 h 109"/>
                <a:gd name="T8" fmla="*/ 158 w 159"/>
                <a:gd name="T9" fmla="*/ 84 h 109"/>
                <a:gd name="T10" fmla="*/ 159 w 159"/>
                <a:gd name="T11" fmla="*/ 77 h 109"/>
                <a:gd name="T12" fmla="*/ 159 w 159"/>
                <a:gd name="T13" fmla="*/ 72 h 109"/>
                <a:gd name="T14" fmla="*/ 159 w 159"/>
                <a:gd name="T15" fmla="*/ 66 h 109"/>
                <a:gd name="T16" fmla="*/ 159 w 159"/>
                <a:gd name="T17" fmla="*/ 61 h 109"/>
                <a:gd name="T18" fmla="*/ 158 w 159"/>
                <a:gd name="T19" fmla="*/ 54 h 109"/>
                <a:gd name="T20" fmla="*/ 157 w 159"/>
                <a:gd name="T21" fmla="*/ 49 h 109"/>
                <a:gd name="T22" fmla="*/ 156 w 159"/>
                <a:gd name="T23" fmla="*/ 44 h 109"/>
                <a:gd name="T24" fmla="*/ 155 w 159"/>
                <a:gd name="T25" fmla="*/ 39 h 109"/>
                <a:gd name="T26" fmla="*/ 153 w 159"/>
                <a:gd name="T27" fmla="*/ 34 h 109"/>
                <a:gd name="T28" fmla="*/ 151 w 159"/>
                <a:gd name="T29" fmla="*/ 30 h 109"/>
                <a:gd name="T30" fmla="*/ 149 w 159"/>
                <a:gd name="T31" fmla="*/ 25 h 109"/>
                <a:gd name="T32" fmla="*/ 147 w 159"/>
                <a:gd name="T33" fmla="*/ 22 h 109"/>
                <a:gd name="T34" fmla="*/ 143 w 159"/>
                <a:gd name="T35" fmla="*/ 18 h 109"/>
                <a:gd name="T36" fmla="*/ 140 w 159"/>
                <a:gd name="T37" fmla="*/ 14 h 109"/>
                <a:gd name="T38" fmla="*/ 138 w 159"/>
                <a:gd name="T39" fmla="*/ 11 h 109"/>
                <a:gd name="T40" fmla="*/ 134 w 159"/>
                <a:gd name="T41" fmla="*/ 9 h 109"/>
                <a:gd name="T42" fmla="*/ 131 w 159"/>
                <a:gd name="T43" fmla="*/ 6 h 109"/>
                <a:gd name="T44" fmla="*/ 127 w 159"/>
                <a:gd name="T45" fmla="*/ 4 h 109"/>
                <a:gd name="T46" fmla="*/ 123 w 159"/>
                <a:gd name="T47" fmla="*/ 3 h 109"/>
                <a:gd name="T48" fmla="*/ 119 w 159"/>
                <a:gd name="T49" fmla="*/ 2 h 109"/>
                <a:gd name="T50" fmla="*/ 115 w 159"/>
                <a:gd name="T51" fmla="*/ 1 h 109"/>
                <a:gd name="T52" fmla="*/ 111 w 159"/>
                <a:gd name="T53" fmla="*/ 0 h 109"/>
                <a:gd name="T54" fmla="*/ 107 w 159"/>
                <a:gd name="T55" fmla="*/ 0 h 109"/>
                <a:gd name="T56" fmla="*/ 101 w 159"/>
                <a:gd name="T57" fmla="*/ 0 h 109"/>
                <a:gd name="T58" fmla="*/ 97 w 159"/>
                <a:gd name="T59" fmla="*/ 1 h 109"/>
                <a:gd name="T60" fmla="*/ 93 w 159"/>
                <a:gd name="T61" fmla="*/ 2 h 109"/>
                <a:gd name="T62" fmla="*/ 88 w 159"/>
                <a:gd name="T63" fmla="*/ 3 h 109"/>
                <a:gd name="T64" fmla="*/ 84 w 159"/>
                <a:gd name="T65" fmla="*/ 4 h 109"/>
                <a:gd name="T66" fmla="*/ 78 w 159"/>
                <a:gd name="T67" fmla="*/ 6 h 109"/>
                <a:gd name="T68" fmla="*/ 74 w 159"/>
                <a:gd name="T69" fmla="*/ 9 h 109"/>
                <a:gd name="T70" fmla="*/ 69 w 159"/>
                <a:gd name="T71" fmla="*/ 11 h 109"/>
                <a:gd name="T72" fmla="*/ 65 w 159"/>
                <a:gd name="T73" fmla="*/ 14 h 109"/>
                <a:gd name="T74" fmla="*/ 59 w 159"/>
                <a:gd name="T75" fmla="*/ 18 h 109"/>
                <a:gd name="T76" fmla="*/ 55 w 159"/>
                <a:gd name="T77" fmla="*/ 22 h 109"/>
                <a:gd name="T78" fmla="*/ 50 w 159"/>
                <a:gd name="T79" fmla="*/ 25 h 109"/>
                <a:gd name="T80" fmla="*/ 46 w 159"/>
                <a:gd name="T81" fmla="*/ 30 h 109"/>
                <a:gd name="T82" fmla="*/ 41 w 159"/>
                <a:gd name="T83" fmla="*/ 34 h 109"/>
                <a:gd name="T84" fmla="*/ 37 w 159"/>
                <a:gd name="T85" fmla="*/ 39 h 109"/>
                <a:gd name="T86" fmla="*/ 33 w 159"/>
                <a:gd name="T87" fmla="*/ 44 h 109"/>
                <a:gd name="T88" fmla="*/ 29 w 159"/>
                <a:gd name="T89" fmla="*/ 49 h 109"/>
                <a:gd name="T90" fmla="*/ 26 w 159"/>
                <a:gd name="T91" fmla="*/ 54 h 109"/>
                <a:gd name="T92" fmla="*/ 21 w 159"/>
                <a:gd name="T93" fmla="*/ 61 h 109"/>
                <a:gd name="T94" fmla="*/ 18 w 159"/>
                <a:gd name="T95" fmla="*/ 66 h 109"/>
                <a:gd name="T96" fmla="*/ 15 w 159"/>
                <a:gd name="T97" fmla="*/ 72 h 109"/>
                <a:gd name="T98" fmla="*/ 12 w 159"/>
                <a:gd name="T99" fmla="*/ 77 h 109"/>
                <a:gd name="T100" fmla="*/ 9 w 159"/>
                <a:gd name="T101" fmla="*/ 84 h 109"/>
                <a:gd name="T102" fmla="*/ 7 w 159"/>
                <a:gd name="T103" fmla="*/ 90 h 109"/>
                <a:gd name="T104" fmla="*/ 5 w 159"/>
                <a:gd name="T105" fmla="*/ 96 h 109"/>
                <a:gd name="T106" fmla="*/ 3 w 159"/>
                <a:gd name="T107" fmla="*/ 103 h 109"/>
                <a:gd name="T108" fmla="*/ 0 w 159"/>
                <a:gd name="T109" fmla="*/ 109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59" h="109">
                  <a:moveTo>
                    <a:pt x="154" y="109"/>
                  </a:moveTo>
                  <a:lnTo>
                    <a:pt x="155" y="103"/>
                  </a:lnTo>
                  <a:lnTo>
                    <a:pt x="157" y="96"/>
                  </a:lnTo>
                  <a:lnTo>
                    <a:pt x="158" y="90"/>
                  </a:lnTo>
                  <a:lnTo>
                    <a:pt x="158" y="84"/>
                  </a:lnTo>
                  <a:lnTo>
                    <a:pt x="159" y="77"/>
                  </a:lnTo>
                  <a:lnTo>
                    <a:pt x="159" y="72"/>
                  </a:lnTo>
                  <a:lnTo>
                    <a:pt x="159" y="66"/>
                  </a:lnTo>
                  <a:lnTo>
                    <a:pt x="159" y="61"/>
                  </a:lnTo>
                  <a:lnTo>
                    <a:pt x="158" y="54"/>
                  </a:lnTo>
                  <a:lnTo>
                    <a:pt x="157" y="49"/>
                  </a:lnTo>
                  <a:lnTo>
                    <a:pt x="156" y="44"/>
                  </a:lnTo>
                  <a:lnTo>
                    <a:pt x="155" y="39"/>
                  </a:lnTo>
                  <a:lnTo>
                    <a:pt x="153" y="34"/>
                  </a:lnTo>
                  <a:lnTo>
                    <a:pt x="151" y="30"/>
                  </a:lnTo>
                  <a:lnTo>
                    <a:pt x="149" y="25"/>
                  </a:lnTo>
                  <a:lnTo>
                    <a:pt x="147" y="22"/>
                  </a:lnTo>
                  <a:lnTo>
                    <a:pt x="143" y="18"/>
                  </a:lnTo>
                  <a:lnTo>
                    <a:pt x="140" y="14"/>
                  </a:lnTo>
                  <a:lnTo>
                    <a:pt x="138" y="11"/>
                  </a:lnTo>
                  <a:lnTo>
                    <a:pt x="134" y="9"/>
                  </a:lnTo>
                  <a:lnTo>
                    <a:pt x="131" y="6"/>
                  </a:lnTo>
                  <a:lnTo>
                    <a:pt x="127" y="4"/>
                  </a:lnTo>
                  <a:lnTo>
                    <a:pt x="123" y="3"/>
                  </a:lnTo>
                  <a:lnTo>
                    <a:pt x="119" y="2"/>
                  </a:lnTo>
                  <a:lnTo>
                    <a:pt x="115" y="1"/>
                  </a:lnTo>
                  <a:lnTo>
                    <a:pt x="111" y="0"/>
                  </a:lnTo>
                  <a:lnTo>
                    <a:pt x="107" y="0"/>
                  </a:lnTo>
                  <a:lnTo>
                    <a:pt x="101" y="0"/>
                  </a:lnTo>
                  <a:lnTo>
                    <a:pt x="97" y="1"/>
                  </a:lnTo>
                  <a:lnTo>
                    <a:pt x="93" y="2"/>
                  </a:lnTo>
                  <a:lnTo>
                    <a:pt x="88" y="3"/>
                  </a:lnTo>
                  <a:lnTo>
                    <a:pt x="84" y="4"/>
                  </a:lnTo>
                  <a:lnTo>
                    <a:pt x="78" y="6"/>
                  </a:lnTo>
                  <a:lnTo>
                    <a:pt x="74" y="9"/>
                  </a:lnTo>
                  <a:lnTo>
                    <a:pt x="69" y="11"/>
                  </a:lnTo>
                  <a:lnTo>
                    <a:pt x="65" y="14"/>
                  </a:lnTo>
                  <a:lnTo>
                    <a:pt x="59" y="18"/>
                  </a:lnTo>
                  <a:lnTo>
                    <a:pt x="55" y="22"/>
                  </a:lnTo>
                  <a:lnTo>
                    <a:pt x="50" y="25"/>
                  </a:lnTo>
                  <a:lnTo>
                    <a:pt x="46" y="30"/>
                  </a:lnTo>
                  <a:lnTo>
                    <a:pt x="41" y="34"/>
                  </a:lnTo>
                  <a:lnTo>
                    <a:pt x="37" y="39"/>
                  </a:lnTo>
                  <a:lnTo>
                    <a:pt x="33" y="44"/>
                  </a:lnTo>
                  <a:lnTo>
                    <a:pt x="29" y="49"/>
                  </a:lnTo>
                  <a:lnTo>
                    <a:pt x="26" y="54"/>
                  </a:lnTo>
                  <a:lnTo>
                    <a:pt x="21" y="61"/>
                  </a:lnTo>
                  <a:lnTo>
                    <a:pt x="18" y="66"/>
                  </a:lnTo>
                  <a:lnTo>
                    <a:pt x="15" y="72"/>
                  </a:lnTo>
                  <a:lnTo>
                    <a:pt x="12" y="77"/>
                  </a:lnTo>
                  <a:lnTo>
                    <a:pt x="9" y="84"/>
                  </a:lnTo>
                  <a:lnTo>
                    <a:pt x="7" y="90"/>
                  </a:lnTo>
                  <a:lnTo>
                    <a:pt x="5" y="96"/>
                  </a:lnTo>
                  <a:lnTo>
                    <a:pt x="3" y="103"/>
                  </a:lnTo>
                  <a:lnTo>
                    <a:pt x="0" y="10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62" name="Freeform 494"/>
            <p:cNvSpPr>
              <a:spLocks/>
            </p:cNvSpPr>
            <p:nvPr/>
          </p:nvSpPr>
          <p:spPr bwMode="auto">
            <a:xfrm>
              <a:off x="4681" y="507"/>
              <a:ext cx="50" cy="17"/>
            </a:xfrm>
            <a:custGeom>
              <a:avLst/>
              <a:gdLst>
                <a:gd name="T0" fmla="*/ 168 w 168"/>
                <a:gd name="T1" fmla="*/ 0 h 56"/>
                <a:gd name="T2" fmla="*/ 153 w 168"/>
                <a:gd name="T3" fmla="*/ 56 h 56"/>
                <a:gd name="T4" fmla="*/ 0 w 168"/>
                <a:gd name="T5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8" h="56">
                  <a:moveTo>
                    <a:pt x="168" y="0"/>
                  </a:moveTo>
                  <a:lnTo>
                    <a:pt x="153" y="56"/>
                  </a:lnTo>
                  <a:lnTo>
                    <a:pt x="0" y="5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63" name="Freeform 495"/>
            <p:cNvSpPr>
              <a:spLocks/>
            </p:cNvSpPr>
            <p:nvPr/>
          </p:nvSpPr>
          <p:spPr bwMode="auto">
            <a:xfrm>
              <a:off x="5038" y="475"/>
              <a:ext cx="43" cy="57"/>
            </a:xfrm>
            <a:custGeom>
              <a:avLst/>
              <a:gdLst>
                <a:gd name="T0" fmla="*/ 149 w 149"/>
                <a:gd name="T1" fmla="*/ 27 h 197"/>
                <a:gd name="T2" fmla="*/ 144 w 149"/>
                <a:gd name="T3" fmla="*/ 23 h 197"/>
                <a:gd name="T4" fmla="*/ 137 w 149"/>
                <a:gd name="T5" fmla="*/ 20 h 197"/>
                <a:gd name="T6" fmla="*/ 132 w 149"/>
                <a:gd name="T7" fmla="*/ 16 h 197"/>
                <a:gd name="T8" fmla="*/ 126 w 149"/>
                <a:gd name="T9" fmla="*/ 13 h 197"/>
                <a:gd name="T10" fmla="*/ 118 w 149"/>
                <a:gd name="T11" fmla="*/ 10 h 197"/>
                <a:gd name="T12" fmla="*/ 112 w 149"/>
                <a:gd name="T13" fmla="*/ 8 h 197"/>
                <a:gd name="T14" fmla="*/ 106 w 149"/>
                <a:gd name="T15" fmla="*/ 6 h 197"/>
                <a:gd name="T16" fmla="*/ 98 w 149"/>
                <a:gd name="T17" fmla="*/ 4 h 197"/>
                <a:gd name="T18" fmla="*/ 92 w 149"/>
                <a:gd name="T19" fmla="*/ 2 h 197"/>
                <a:gd name="T20" fmla="*/ 85 w 149"/>
                <a:gd name="T21" fmla="*/ 1 h 197"/>
                <a:gd name="T22" fmla="*/ 77 w 149"/>
                <a:gd name="T23" fmla="*/ 1 h 197"/>
                <a:gd name="T24" fmla="*/ 70 w 149"/>
                <a:gd name="T25" fmla="*/ 0 h 197"/>
                <a:gd name="T26" fmla="*/ 67 w 149"/>
                <a:gd name="T27" fmla="*/ 0 h 197"/>
                <a:gd name="T28" fmla="*/ 64 w 149"/>
                <a:gd name="T29" fmla="*/ 0 h 197"/>
                <a:gd name="T30" fmla="*/ 60 w 149"/>
                <a:gd name="T31" fmla="*/ 1 h 197"/>
                <a:gd name="T32" fmla="*/ 56 w 149"/>
                <a:gd name="T33" fmla="*/ 2 h 197"/>
                <a:gd name="T34" fmla="*/ 52 w 149"/>
                <a:gd name="T35" fmla="*/ 3 h 197"/>
                <a:gd name="T36" fmla="*/ 49 w 149"/>
                <a:gd name="T37" fmla="*/ 5 h 197"/>
                <a:gd name="T38" fmla="*/ 45 w 149"/>
                <a:gd name="T39" fmla="*/ 7 h 197"/>
                <a:gd name="T40" fmla="*/ 42 w 149"/>
                <a:gd name="T41" fmla="*/ 9 h 197"/>
                <a:gd name="T42" fmla="*/ 38 w 149"/>
                <a:gd name="T43" fmla="*/ 12 h 197"/>
                <a:gd name="T44" fmla="*/ 34 w 149"/>
                <a:gd name="T45" fmla="*/ 15 h 197"/>
                <a:gd name="T46" fmla="*/ 31 w 149"/>
                <a:gd name="T47" fmla="*/ 19 h 197"/>
                <a:gd name="T48" fmla="*/ 27 w 149"/>
                <a:gd name="T49" fmla="*/ 22 h 197"/>
                <a:gd name="T50" fmla="*/ 24 w 149"/>
                <a:gd name="T51" fmla="*/ 26 h 197"/>
                <a:gd name="T52" fmla="*/ 21 w 149"/>
                <a:gd name="T53" fmla="*/ 29 h 197"/>
                <a:gd name="T54" fmla="*/ 19 w 149"/>
                <a:gd name="T55" fmla="*/ 34 h 197"/>
                <a:gd name="T56" fmla="*/ 15 w 149"/>
                <a:gd name="T57" fmla="*/ 39 h 197"/>
                <a:gd name="T58" fmla="*/ 12 w 149"/>
                <a:gd name="T59" fmla="*/ 43 h 197"/>
                <a:gd name="T60" fmla="*/ 10 w 149"/>
                <a:gd name="T61" fmla="*/ 48 h 197"/>
                <a:gd name="T62" fmla="*/ 8 w 149"/>
                <a:gd name="T63" fmla="*/ 52 h 197"/>
                <a:gd name="T64" fmla="*/ 6 w 149"/>
                <a:gd name="T65" fmla="*/ 57 h 197"/>
                <a:gd name="T66" fmla="*/ 5 w 149"/>
                <a:gd name="T67" fmla="*/ 62 h 197"/>
                <a:gd name="T68" fmla="*/ 3 w 149"/>
                <a:gd name="T69" fmla="*/ 67 h 197"/>
                <a:gd name="T70" fmla="*/ 2 w 149"/>
                <a:gd name="T71" fmla="*/ 72 h 197"/>
                <a:gd name="T72" fmla="*/ 1 w 149"/>
                <a:gd name="T73" fmla="*/ 77 h 197"/>
                <a:gd name="T74" fmla="*/ 1 w 149"/>
                <a:gd name="T75" fmla="*/ 82 h 197"/>
                <a:gd name="T76" fmla="*/ 0 w 149"/>
                <a:gd name="T77" fmla="*/ 87 h 197"/>
                <a:gd name="T78" fmla="*/ 0 w 149"/>
                <a:gd name="T79" fmla="*/ 91 h 197"/>
                <a:gd name="T80" fmla="*/ 1 w 149"/>
                <a:gd name="T81" fmla="*/ 95 h 197"/>
                <a:gd name="T82" fmla="*/ 1 w 149"/>
                <a:gd name="T83" fmla="*/ 101 h 197"/>
                <a:gd name="T84" fmla="*/ 2 w 149"/>
                <a:gd name="T85" fmla="*/ 105 h 197"/>
                <a:gd name="T86" fmla="*/ 3 w 149"/>
                <a:gd name="T87" fmla="*/ 108 h 197"/>
                <a:gd name="T88" fmla="*/ 4 w 149"/>
                <a:gd name="T89" fmla="*/ 112 h 197"/>
                <a:gd name="T90" fmla="*/ 5 w 149"/>
                <a:gd name="T91" fmla="*/ 115 h 197"/>
                <a:gd name="T92" fmla="*/ 7 w 149"/>
                <a:gd name="T93" fmla="*/ 118 h 197"/>
                <a:gd name="T94" fmla="*/ 9 w 149"/>
                <a:gd name="T95" fmla="*/ 122 h 197"/>
                <a:gd name="T96" fmla="*/ 11 w 149"/>
                <a:gd name="T97" fmla="*/ 125 h 197"/>
                <a:gd name="T98" fmla="*/ 97 w 149"/>
                <a:gd name="T99" fmla="*/ 197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49" h="197">
                  <a:moveTo>
                    <a:pt x="149" y="27"/>
                  </a:moveTo>
                  <a:lnTo>
                    <a:pt x="144" y="23"/>
                  </a:lnTo>
                  <a:lnTo>
                    <a:pt x="137" y="20"/>
                  </a:lnTo>
                  <a:lnTo>
                    <a:pt x="132" y="16"/>
                  </a:lnTo>
                  <a:lnTo>
                    <a:pt x="126" y="13"/>
                  </a:lnTo>
                  <a:lnTo>
                    <a:pt x="118" y="10"/>
                  </a:lnTo>
                  <a:lnTo>
                    <a:pt x="112" y="8"/>
                  </a:lnTo>
                  <a:lnTo>
                    <a:pt x="106" y="6"/>
                  </a:lnTo>
                  <a:lnTo>
                    <a:pt x="98" y="4"/>
                  </a:lnTo>
                  <a:lnTo>
                    <a:pt x="92" y="2"/>
                  </a:lnTo>
                  <a:lnTo>
                    <a:pt x="85" y="1"/>
                  </a:lnTo>
                  <a:lnTo>
                    <a:pt x="77" y="1"/>
                  </a:lnTo>
                  <a:lnTo>
                    <a:pt x="70" y="0"/>
                  </a:lnTo>
                  <a:lnTo>
                    <a:pt x="67" y="0"/>
                  </a:lnTo>
                  <a:lnTo>
                    <a:pt x="64" y="0"/>
                  </a:lnTo>
                  <a:lnTo>
                    <a:pt x="60" y="1"/>
                  </a:lnTo>
                  <a:lnTo>
                    <a:pt x="56" y="2"/>
                  </a:lnTo>
                  <a:lnTo>
                    <a:pt x="52" y="3"/>
                  </a:lnTo>
                  <a:lnTo>
                    <a:pt x="49" y="5"/>
                  </a:lnTo>
                  <a:lnTo>
                    <a:pt x="45" y="7"/>
                  </a:lnTo>
                  <a:lnTo>
                    <a:pt x="42" y="9"/>
                  </a:lnTo>
                  <a:lnTo>
                    <a:pt x="38" y="12"/>
                  </a:lnTo>
                  <a:lnTo>
                    <a:pt x="34" y="15"/>
                  </a:lnTo>
                  <a:lnTo>
                    <a:pt x="31" y="19"/>
                  </a:lnTo>
                  <a:lnTo>
                    <a:pt x="27" y="22"/>
                  </a:lnTo>
                  <a:lnTo>
                    <a:pt x="24" y="26"/>
                  </a:lnTo>
                  <a:lnTo>
                    <a:pt x="21" y="29"/>
                  </a:lnTo>
                  <a:lnTo>
                    <a:pt x="19" y="34"/>
                  </a:lnTo>
                  <a:lnTo>
                    <a:pt x="15" y="39"/>
                  </a:lnTo>
                  <a:lnTo>
                    <a:pt x="12" y="43"/>
                  </a:lnTo>
                  <a:lnTo>
                    <a:pt x="10" y="48"/>
                  </a:lnTo>
                  <a:lnTo>
                    <a:pt x="8" y="52"/>
                  </a:lnTo>
                  <a:lnTo>
                    <a:pt x="6" y="57"/>
                  </a:lnTo>
                  <a:lnTo>
                    <a:pt x="5" y="62"/>
                  </a:lnTo>
                  <a:lnTo>
                    <a:pt x="3" y="67"/>
                  </a:lnTo>
                  <a:lnTo>
                    <a:pt x="2" y="72"/>
                  </a:lnTo>
                  <a:lnTo>
                    <a:pt x="1" y="77"/>
                  </a:lnTo>
                  <a:lnTo>
                    <a:pt x="1" y="82"/>
                  </a:lnTo>
                  <a:lnTo>
                    <a:pt x="0" y="87"/>
                  </a:lnTo>
                  <a:lnTo>
                    <a:pt x="0" y="91"/>
                  </a:lnTo>
                  <a:lnTo>
                    <a:pt x="1" y="95"/>
                  </a:lnTo>
                  <a:lnTo>
                    <a:pt x="1" y="101"/>
                  </a:lnTo>
                  <a:lnTo>
                    <a:pt x="2" y="105"/>
                  </a:lnTo>
                  <a:lnTo>
                    <a:pt x="3" y="108"/>
                  </a:lnTo>
                  <a:lnTo>
                    <a:pt x="4" y="112"/>
                  </a:lnTo>
                  <a:lnTo>
                    <a:pt x="5" y="115"/>
                  </a:lnTo>
                  <a:lnTo>
                    <a:pt x="7" y="118"/>
                  </a:lnTo>
                  <a:lnTo>
                    <a:pt x="9" y="122"/>
                  </a:lnTo>
                  <a:lnTo>
                    <a:pt x="11" y="125"/>
                  </a:lnTo>
                  <a:lnTo>
                    <a:pt x="97" y="19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64" name="Freeform 496"/>
            <p:cNvSpPr>
              <a:spLocks/>
            </p:cNvSpPr>
            <p:nvPr/>
          </p:nvSpPr>
          <p:spPr bwMode="auto">
            <a:xfrm>
              <a:off x="5050" y="532"/>
              <a:ext cx="20" cy="40"/>
            </a:xfrm>
            <a:custGeom>
              <a:avLst/>
              <a:gdLst>
                <a:gd name="T0" fmla="*/ 0 w 69"/>
                <a:gd name="T1" fmla="*/ 131 h 131"/>
                <a:gd name="T2" fmla="*/ 3 w 69"/>
                <a:gd name="T3" fmla="*/ 130 h 131"/>
                <a:gd name="T4" fmla="*/ 6 w 69"/>
                <a:gd name="T5" fmla="*/ 130 h 131"/>
                <a:gd name="T6" fmla="*/ 10 w 69"/>
                <a:gd name="T7" fmla="*/ 128 h 131"/>
                <a:gd name="T8" fmla="*/ 13 w 69"/>
                <a:gd name="T9" fmla="*/ 127 h 131"/>
                <a:gd name="T10" fmla="*/ 18 w 69"/>
                <a:gd name="T11" fmla="*/ 125 h 131"/>
                <a:gd name="T12" fmla="*/ 21 w 69"/>
                <a:gd name="T13" fmla="*/ 123 h 131"/>
                <a:gd name="T14" fmla="*/ 25 w 69"/>
                <a:gd name="T15" fmla="*/ 121 h 131"/>
                <a:gd name="T16" fmla="*/ 28 w 69"/>
                <a:gd name="T17" fmla="*/ 119 h 131"/>
                <a:gd name="T18" fmla="*/ 32 w 69"/>
                <a:gd name="T19" fmla="*/ 116 h 131"/>
                <a:gd name="T20" fmla="*/ 35 w 69"/>
                <a:gd name="T21" fmla="*/ 113 h 131"/>
                <a:gd name="T22" fmla="*/ 39 w 69"/>
                <a:gd name="T23" fmla="*/ 110 h 131"/>
                <a:gd name="T24" fmla="*/ 42 w 69"/>
                <a:gd name="T25" fmla="*/ 105 h 131"/>
                <a:gd name="T26" fmla="*/ 46 w 69"/>
                <a:gd name="T27" fmla="*/ 101 h 131"/>
                <a:gd name="T28" fmla="*/ 48 w 69"/>
                <a:gd name="T29" fmla="*/ 98 h 131"/>
                <a:gd name="T30" fmla="*/ 51 w 69"/>
                <a:gd name="T31" fmla="*/ 93 h 131"/>
                <a:gd name="T32" fmla="*/ 54 w 69"/>
                <a:gd name="T33" fmla="*/ 89 h 131"/>
                <a:gd name="T34" fmla="*/ 56 w 69"/>
                <a:gd name="T35" fmla="*/ 84 h 131"/>
                <a:gd name="T36" fmla="*/ 59 w 69"/>
                <a:gd name="T37" fmla="*/ 79 h 131"/>
                <a:gd name="T38" fmla="*/ 61 w 69"/>
                <a:gd name="T39" fmla="*/ 75 h 131"/>
                <a:gd name="T40" fmla="*/ 63 w 69"/>
                <a:gd name="T41" fmla="*/ 70 h 131"/>
                <a:gd name="T42" fmla="*/ 64 w 69"/>
                <a:gd name="T43" fmla="*/ 64 h 131"/>
                <a:gd name="T44" fmla="*/ 66 w 69"/>
                <a:gd name="T45" fmla="*/ 60 h 131"/>
                <a:gd name="T46" fmla="*/ 67 w 69"/>
                <a:gd name="T47" fmla="*/ 55 h 131"/>
                <a:gd name="T48" fmla="*/ 68 w 69"/>
                <a:gd name="T49" fmla="*/ 50 h 131"/>
                <a:gd name="T50" fmla="*/ 68 w 69"/>
                <a:gd name="T51" fmla="*/ 45 h 131"/>
                <a:gd name="T52" fmla="*/ 69 w 69"/>
                <a:gd name="T53" fmla="*/ 40 h 131"/>
                <a:gd name="T54" fmla="*/ 69 w 69"/>
                <a:gd name="T55" fmla="*/ 36 h 131"/>
                <a:gd name="T56" fmla="*/ 68 w 69"/>
                <a:gd name="T57" fmla="*/ 31 h 131"/>
                <a:gd name="T58" fmla="*/ 68 w 69"/>
                <a:gd name="T59" fmla="*/ 27 h 131"/>
                <a:gd name="T60" fmla="*/ 67 w 69"/>
                <a:gd name="T61" fmla="*/ 22 h 131"/>
                <a:gd name="T62" fmla="*/ 66 w 69"/>
                <a:gd name="T63" fmla="*/ 18 h 131"/>
                <a:gd name="T64" fmla="*/ 65 w 69"/>
                <a:gd name="T65" fmla="*/ 15 h 131"/>
                <a:gd name="T66" fmla="*/ 64 w 69"/>
                <a:gd name="T67" fmla="*/ 12 h 131"/>
                <a:gd name="T68" fmla="*/ 62 w 69"/>
                <a:gd name="T69" fmla="*/ 8 h 131"/>
                <a:gd name="T70" fmla="*/ 60 w 69"/>
                <a:gd name="T71" fmla="*/ 5 h 131"/>
                <a:gd name="T72" fmla="*/ 58 w 69"/>
                <a:gd name="T73" fmla="*/ 2 h 131"/>
                <a:gd name="T74" fmla="*/ 55 w 69"/>
                <a:gd name="T75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131">
                  <a:moveTo>
                    <a:pt x="0" y="131"/>
                  </a:moveTo>
                  <a:lnTo>
                    <a:pt x="3" y="130"/>
                  </a:lnTo>
                  <a:lnTo>
                    <a:pt x="6" y="130"/>
                  </a:lnTo>
                  <a:lnTo>
                    <a:pt x="10" y="128"/>
                  </a:lnTo>
                  <a:lnTo>
                    <a:pt x="13" y="127"/>
                  </a:lnTo>
                  <a:lnTo>
                    <a:pt x="18" y="125"/>
                  </a:lnTo>
                  <a:lnTo>
                    <a:pt x="21" y="123"/>
                  </a:lnTo>
                  <a:lnTo>
                    <a:pt x="25" y="121"/>
                  </a:lnTo>
                  <a:lnTo>
                    <a:pt x="28" y="119"/>
                  </a:lnTo>
                  <a:lnTo>
                    <a:pt x="32" y="116"/>
                  </a:lnTo>
                  <a:lnTo>
                    <a:pt x="35" y="113"/>
                  </a:lnTo>
                  <a:lnTo>
                    <a:pt x="39" y="110"/>
                  </a:lnTo>
                  <a:lnTo>
                    <a:pt x="42" y="105"/>
                  </a:lnTo>
                  <a:lnTo>
                    <a:pt x="46" y="101"/>
                  </a:lnTo>
                  <a:lnTo>
                    <a:pt x="48" y="98"/>
                  </a:lnTo>
                  <a:lnTo>
                    <a:pt x="51" y="93"/>
                  </a:lnTo>
                  <a:lnTo>
                    <a:pt x="54" y="89"/>
                  </a:lnTo>
                  <a:lnTo>
                    <a:pt x="56" y="84"/>
                  </a:lnTo>
                  <a:lnTo>
                    <a:pt x="59" y="79"/>
                  </a:lnTo>
                  <a:lnTo>
                    <a:pt x="61" y="75"/>
                  </a:lnTo>
                  <a:lnTo>
                    <a:pt x="63" y="70"/>
                  </a:lnTo>
                  <a:lnTo>
                    <a:pt x="64" y="64"/>
                  </a:lnTo>
                  <a:lnTo>
                    <a:pt x="66" y="60"/>
                  </a:lnTo>
                  <a:lnTo>
                    <a:pt x="67" y="55"/>
                  </a:lnTo>
                  <a:lnTo>
                    <a:pt x="68" y="50"/>
                  </a:lnTo>
                  <a:lnTo>
                    <a:pt x="68" y="45"/>
                  </a:lnTo>
                  <a:lnTo>
                    <a:pt x="69" y="40"/>
                  </a:lnTo>
                  <a:lnTo>
                    <a:pt x="69" y="36"/>
                  </a:lnTo>
                  <a:lnTo>
                    <a:pt x="68" y="31"/>
                  </a:lnTo>
                  <a:lnTo>
                    <a:pt x="68" y="27"/>
                  </a:lnTo>
                  <a:lnTo>
                    <a:pt x="67" y="22"/>
                  </a:lnTo>
                  <a:lnTo>
                    <a:pt x="66" y="18"/>
                  </a:lnTo>
                  <a:lnTo>
                    <a:pt x="65" y="15"/>
                  </a:lnTo>
                  <a:lnTo>
                    <a:pt x="64" y="12"/>
                  </a:lnTo>
                  <a:lnTo>
                    <a:pt x="62" y="8"/>
                  </a:lnTo>
                  <a:lnTo>
                    <a:pt x="60" y="5"/>
                  </a:lnTo>
                  <a:lnTo>
                    <a:pt x="58" y="2"/>
                  </a:lnTo>
                  <a:lnTo>
                    <a:pt x="5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65" name="Freeform 497"/>
            <p:cNvSpPr>
              <a:spLocks/>
            </p:cNvSpPr>
            <p:nvPr/>
          </p:nvSpPr>
          <p:spPr bwMode="auto">
            <a:xfrm>
              <a:off x="5021" y="563"/>
              <a:ext cx="29" cy="9"/>
            </a:xfrm>
            <a:custGeom>
              <a:avLst/>
              <a:gdLst>
                <a:gd name="T0" fmla="*/ 0 w 99"/>
                <a:gd name="T1" fmla="*/ 0 h 29"/>
                <a:gd name="T2" fmla="*/ 5 w 99"/>
                <a:gd name="T3" fmla="*/ 4 h 29"/>
                <a:gd name="T4" fmla="*/ 11 w 99"/>
                <a:gd name="T5" fmla="*/ 9 h 29"/>
                <a:gd name="T6" fmla="*/ 17 w 99"/>
                <a:gd name="T7" fmla="*/ 12 h 29"/>
                <a:gd name="T8" fmla="*/ 23 w 99"/>
                <a:gd name="T9" fmla="*/ 15 h 29"/>
                <a:gd name="T10" fmla="*/ 29 w 99"/>
                <a:gd name="T11" fmla="*/ 18 h 29"/>
                <a:gd name="T12" fmla="*/ 36 w 99"/>
                <a:gd name="T13" fmla="*/ 21 h 29"/>
                <a:gd name="T14" fmla="*/ 42 w 99"/>
                <a:gd name="T15" fmla="*/ 23 h 29"/>
                <a:gd name="T16" fmla="*/ 48 w 99"/>
                <a:gd name="T17" fmla="*/ 25 h 29"/>
                <a:gd name="T18" fmla="*/ 55 w 99"/>
                <a:gd name="T19" fmla="*/ 27 h 29"/>
                <a:gd name="T20" fmla="*/ 62 w 99"/>
                <a:gd name="T21" fmla="*/ 28 h 29"/>
                <a:gd name="T22" fmla="*/ 69 w 99"/>
                <a:gd name="T23" fmla="*/ 29 h 29"/>
                <a:gd name="T24" fmla="*/ 77 w 99"/>
                <a:gd name="T25" fmla="*/ 29 h 29"/>
                <a:gd name="T26" fmla="*/ 83 w 99"/>
                <a:gd name="T27" fmla="*/ 29 h 29"/>
                <a:gd name="T28" fmla="*/ 90 w 99"/>
                <a:gd name="T29" fmla="*/ 28 h 29"/>
                <a:gd name="T30" fmla="*/ 99 w 99"/>
                <a:gd name="T31" fmla="*/ 2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9" h="29">
                  <a:moveTo>
                    <a:pt x="0" y="0"/>
                  </a:moveTo>
                  <a:lnTo>
                    <a:pt x="5" y="4"/>
                  </a:lnTo>
                  <a:lnTo>
                    <a:pt x="11" y="9"/>
                  </a:lnTo>
                  <a:lnTo>
                    <a:pt x="17" y="12"/>
                  </a:lnTo>
                  <a:lnTo>
                    <a:pt x="23" y="15"/>
                  </a:lnTo>
                  <a:lnTo>
                    <a:pt x="29" y="18"/>
                  </a:lnTo>
                  <a:lnTo>
                    <a:pt x="36" y="21"/>
                  </a:lnTo>
                  <a:lnTo>
                    <a:pt x="42" y="23"/>
                  </a:lnTo>
                  <a:lnTo>
                    <a:pt x="48" y="25"/>
                  </a:lnTo>
                  <a:lnTo>
                    <a:pt x="55" y="27"/>
                  </a:lnTo>
                  <a:lnTo>
                    <a:pt x="62" y="28"/>
                  </a:lnTo>
                  <a:lnTo>
                    <a:pt x="69" y="29"/>
                  </a:lnTo>
                  <a:lnTo>
                    <a:pt x="77" y="29"/>
                  </a:lnTo>
                  <a:lnTo>
                    <a:pt x="83" y="29"/>
                  </a:lnTo>
                  <a:lnTo>
                    <a:pt x="90" y="28"/>
                  </a:lnTo>
                  <a:lnTo>
                    <a:pt x="99" y="2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66" name="Freeform 498"/>
            <p:cNvSpPr>
              <a:spLocks/>
            </p:cNvSpPr>
            <p:nvPr/>
          </p:nvSpPr>
          <p:spPr bwMode="auto">
            <a:xfrm>
              <a:off x="5557" y="427"/>
              <a:ext cx="64" cy="145"/>
            </a:xfrm>
            <a:custGeom>
              <a:avLst/>
              <a:gdLst>
                <a:gd name="T0" fmla="*/ 131 w 219"/>
                <a:gd name="T1" fmla="*/ 0 h 493"/>
                <a:gd name="T2" fmla="*/ 0 w 219"/>
                <a:gd name="T3" fmla="*/ 493 h 493"/>
                <a:gd name="T4" fmla="*/ 86 w 219"/>
                <a:gd name="T5" fmla="*/ 493 h 493"/>
                <a:gd name="T6" fmla="*/ 90 w 219"/>
                <a:gd name="T7" fmla="*/ 493 h 493"/>
                <a:gd name="T8" fmla="*/ 94 w 219"/>
                <a:gd name="T9" fmla="*/ 492 h 493"/>
                <a:gd name="T10" fmla="*/ 98 w 219"/>
                <a:gd name="T11" fmla="*/ 491 h 493"/>
                <a:gd name="T12" fmla="*/ 103 w 219"/>
                <a:gd name="T13" fmla="*/ 489 h 493"/>
                <a:gd name="T14" fmla="*/ 107 w 219"/>
                <a:gd name="T15" fmla="*/ 488 h 493"/>
                <a:gd name="T16" fmla="*/ 111 w 219"/>
                <a:gd name="T17" fmla="*/ 486 h 493"/>
                <a:gd name="T18" fmla="*/ 115 w 219"/>
                <a:gd name="T19" fmla="*/ 484 h 493"/>
                <a:gd name="T20" fmla="*/ 120 w 219"/>
                <a:gd name="T21" fmla="*/ 482 h 493"/>
                <a:gd name="T22" fmla="*/ 124 w 219"/>
                <a:gd name="T23" fmla="*/ 479 h 493"/>
                <a:gd name="T24" fmla="*/ 128 w 219"/>
                <a:gd name="T25" fmla="*/ 476 h 493"/>
                <a:gd name="T26" fmla="*/ 132 w 219"/>
                <a:gd name="T27" fmla="*/ 473 h 493"/>
                <a:gd name="T28" fmla="*/ 136 w 219"/>
                <a:gd name="T29" fmla="*/ 468 h 493"/>
                <a:gd name="T30" fmla="*/ 141 w 219"/>
                <a:gd name="T31" fmla="*/ 464 h 493"/>
                <a:gd name="T32" fmla="*/ 145 w 219"/>
                <a:gd name="T33" fmla="*/ 460 h 493"/>
                <a:gd name="T34" fmla="*/ 148 w 219"/>
                <a:gd name="T35" fmla="*/ 456 h 493"/>
                <a:gd name="T36" fmla="*/ 152 w 219"/>
                <a:gd name="T37" fmla="*/ 452 h 493"/>
                <a:gd name="T38" fmla="*/ 155 w 219"/>
                <a:gd name="T39" fmla="*/ 446 h 493"/>
                <a:gd name="T40" fmla="*/ 158 w 219"/>
                <a:gd name="T41" fmla="*/ 441 h 493"/>
                <a:gd name="T42" fmla="*/ 162 w 219"/>
                <a:gd name="T43" fmla="*/ 436 h 493"/>
                <a:gd name="T44" fmla="*/ 165 w 219"/>
                <a:gd name="T45" fmla="*/ 431 h 493"/>
                <a:gd name="T46" fmla="*/ 168 w 219"/>
                <a:gd name="T47" fmla="*/ 425 h 493"/>
                <a:gd name="T48" fmla="*/ 170 w 219"/>
                <a:gd name="T49" fmla="*/ 420 h 493"/>
                <a:gd name="T50" fmla="*/ 173 w 219"/>
                <a:gd name="T51" fmla="*/ 414 h 493"/>
                <a:gd name="T52" fmla="*/ 175 w 219"/>
                <a:gd name="T53" fmla="*/ 409 h 493"/>
                <a:gd name="T54" fmla="*/ 176 w 219"/>
                <a:gd name="T55" fmla="*/ 402 h 493"/>
                <a:gd name="T56" fmla="*/ 178 w 219"/>
                <a:gd name="T57" fmla="*/ 397 h 493"/>
                <a:gd name="T58" fmla="*/ 215 w 219"/>
                <a:gd name="T59" fmla="*/ 259 h 493"/>
                <a:gd name="T60" fmla="*/ 216 w 219"/>
                <a:gd name="T61" fmla="*/ 254 h 493"/>
                <a:gd name="T62" fmla="*/ 217 w 219"/>
                <a:gd name="T63" fmla="*/ 248 h 493"/>
                <a:gd name="T64" fmla="*/ 218 w 219"/>
                <a:gd name="T65" fmla="*/ 242 h 493"/>
                <a:gd name="T66" fmla="*/ 219 w 219"/>
                <a:gd name="T67" fmla="*/ 236 h 493"/>
                <a:gd name="T68" fmla="*/ 219 w 219"/>
                <a:gd name="T69" fmla="*/ 231 h 493"/>
                <a:gd name="T70" fmla="*/ 219 w 219"/>
                <a:gd name="T71" fmla="*/ 226 h 493"/>
                <a:gd name="T72" fmla="*/ 219 w 219"/>
                <a:gd name="T73" fmla="*/ 220 h 493"/>
                <a:gd name="T74" fmla="*/ 219 w 219"/>
                <a:gd name="T75" fmla="*/ 215 h 493"/>
                <a:gd name="T76" fmla="*/ 218 w 219"/>
                <a:gd name="T77" fmla="*/ 210 h 493"/>
                <a:gd name="T78" fmla="*/ 218 w 219"/>
                <a:gd name="T79" fmla="*/ 205 h 493"/>
                <a:gd name="T80" fmla="*/ 216 w 219"/>
                <a:gd name="T81" fmla="*/ 200 h 493"/>
                <a:gd name="T82" fmla="*/ 215 w 219"/>
                <a:gd name="T83" fmla="*/ 196 h 493"/>
                <a:gd name="T84" fmla="*/ 214 w 219"/>
                <a:gd name="T85" fmla="*/ 192 h 493"/>
                <a:gd name="T86" fmla="*/ 212 w 219"/>
                <a:gd name="T87" fmla="*/ 188 h 493"/>
                <a:gd name="T88" fmla="*/ 210 w 219"/>
                <a:gd name="T89" fmla="*/ 184 h 493"/>
                <a:gd name="T90" fmla="*/ 207 w 219"/>
                <a:gd name="T91" fmla="*/ 180 h 493"/>
                <a:gd name="T92" fmla="*/ 205 w 219"/>
                <a:gd name="T93" fmla="*/ 177 h 493"/>
                <a:gd name="T94" fmla="*/ 202 w 219"/>
                <a:gd name="T95" fmla="*/ 175 h 493"/>
                <a:gd name="T96" fmla="*/ 199 w 219"/>
                <a:gd name="T97" fmla="*/ 172 h 493"/>
                <a:gd name="T98" fmla="*/ 196 w 219"/>
                <a:gd name="T99" fmla="*/ 170 h 493"/>
                <a:gd name="T100" fmla="*/ 192 w 219"/>
                <a:gd name="T101" fmla="*/ 168 h 493"/>
                <a:gd name="T102" fmla="*/ 189 w 219"/>
                <a:gd name="T103" fmla="*/ 167 h 493"/>
                <a:gd name="T104" fmla="*/ 186 w 219"/>
                <a:gd name="T105" fmla="*/ 166 h 493"/>
                <a:gd name="T106" fmla="*/ 182 w 219"/>
                <a:gd name="T107" fmla="*/ 165 h 493"/>
                <a:gd name="T108" fmla="*/ 177 w 219"/>
                <a:gd name="T109" fmla="*/ 164 h 493"/>
                <a:gd name="T110" fmla="*/ 174 w 219"/>
                <a:gd name="T111" fmla="*/ 164 h 493"/>
                <a:gd name="T112" fmla="*/ 87 w 219"/>
                <a:gd name="T113" fmla="*/ 164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9" h="493">
                  <a:moveTo>
                    <a:pt x="131" y="0"/>
                  </a:moveTo>
                  <a:lnTo>
                    <a:pt x="0" y="493"/>
                  </a:lnTo>
                  <a:lnTo>
                    <a:pt x="86" y="493"/>
                  </a:lnTo>
                  <a:lnTo>
                    <a:pt x="90" y="493"/>
                  </a:lnTo>
                  <a:lnTo>
                    <a:pt x="94" y="492"/>
                  </a:lnTo>
                  <a:lnTo>
                    <a:pt x="98" y="491"/>
                  </a:lnTo>
                  <a:lnTo>
                    <a:pt x="103" y="489"/>
                  </a:lnTo>
                  <a:lnTo>
                    <a:pt x="107" y="488"/>
                  </a:lnTo>
                  <a:lnTo>
                    <a:pt x="111" y="486"/>
                  </a:lnTo>
                  <a:lnTo>
                    <a:pt x="115" y="484"/>
                  </a:lnTo>
                  <a:lnTo>
                    <a:pt x="120" y="482"/>
                  </a:lnTo>
                  <a:lnTo>
                    <a:pt x="124" y="479"/>
                  </a:lnTo>
                  <a:lnTo>
                    <a:pt x="128" y="476"/>
                  </a:lnTo>
                  <a:lnTo>
                    <a:pt x="132" y="473"/>
                  </a:lnTo>
                  <a:lnTo>
                    <a:pt x="136" y="468"/>
                  </a:lnTo>
                  <a:lnTo>
                    <a:pt x="141" y="464"/>
                  </a:lnTo>
                  <a:lnTo>
                    <a:pt x="145" y="460"/>
                  </a:lnTo>
                  <a:lnTo>
                    <a:pt x="148" y="456"/>
                  </a:lnTo>
                  <a:lnTo>
                    <a:pt x="152" y="452"/>
                  </a:lnTo>
                  <a:lnTo>
                    <a:pt x="155" y="446"/>
                  </a:lnTo>
                  <a:lnTo>
                    <a:pt x="158" y="441"/>
                  </a:lnTo>
                  <a:lnTo>
                    <a:pt x="162" y="436"/>
                  </a:lnTo>
                  <a:lnTo>
                    <a:pt x="165" y="431"/>
                  </a:lnTo>
                  <a:lnTo>
                    <a:pt x="168" y="425"/>
                  </a:lnTo>
                  <a:lnTo>
                    <a:pt x="170" y="420"/>
                  </a:lnTo>
                  <a:lnTo>
                    <a:pt x="173" y="414"/>
                  </a:lnTo>
                  <a:lnTo>
                    <a:pt x="175" y="409"/>
                  </a:lnTo>
                  <a:lnTo>
                    <a:pt x="176" y="402"/>
                  </a:lnTo>
                  <a:lnTo>
                    <a:pt x="178" y="397"/>
                  </a:lnTo>
                  <a:lnTo>
                    <a:pt x="215" y="259"/>
                  </a:lnTo>
                  <a:lnTo>
                    <a:pt x="216" y="254"/>
                  </a:lnTo>
                  <a:lnTo>
                    <a:pt x="217" y="248"/>
                  </a:lnTo>
                  <a:lnTo>
                    <a:pt x="218" y="242"/>
                  </a:lnTo>
                  <a:lnTo>
                    <a:pt x="219" y="236"/>
                  </a:lnTo>
                  <a:lnTo>
                    <a:pt x="219" y="231"/>
                  </a:lnTo>
                  <a:lnTo>
                    <a:pt x="219" y="226"/>
                  </a:lnTo>
                  <a:lnTo>
                    <a:pt x="219" y="220"/>
                  </a:lnTo>
                  <a:lnTo>
                    <a:pt x="219" y="215"/>
                  </a:lnTo>
                  <a:lnTo>
                    <a:pt x="218" y="210"/>
                  </a:lnTo>
                  <a:lnTo>
                    <a:pt x="218" y="205"/>
                  </a:lnTo>
                  <a:lnTo>
                    <a:pt x="216" y="200"/>
                  </a:lnTo>
                  <a:lnTo>
                    <a:pt x="215" y="196"/>
                  </a:lnTo>
                  <a:lnTo>
                    <a:pt x="214" y="192"/>
                  </a:lnTo>
                  <a:lnTo>
                    <a:pt x="212" y="188"/>
                  </a:lnTo>
                  <a:lnTo>
                    <a:pt x="210" y="184"/>
                  </a:lnTo>
                  <a:lnTo>
                    <a:pt x="207" y="180"/>
                  </a:lnTo>
                  <a:lnTo>
                    <a:pt x="205" y="177"/>
                  </a:lnTo>
                  <a:lnTo>
                    <a:pt x="202" y="175"/>
                  </a:lnTo>
                  <a:lnTo>
                    <a:pt x="199" y="172"/>
                  </a:lnTo>
                  <a:lnTo>
                    <a:pt x="196" y="170"/>
                  </a:lnTo>
                  <a:lnTo>
                    <a:pt x="192" y="168"/>
                  </a:lnTo>
                  <a:lnTo>
                    <a:pt x="189" y="167"/>
                  </a:lnTo>
                  <a:lnTo>
                    <a:pt x="186" y="166"/>
                  </a:lnTo>
                  <a:lnTo>
                    <a:pt x="182" y="165"/>
                  </a:lnTo>
                  <a:lnTo>
                    <a:pt x="177" y="164"/>
                  </a:lnTo>
                  <a:lnTo>
                    <a:pt x="174" y="164"/>
                  </a:lnTo>
                  <a:lnTo>
                    <a:pt x="87" y="16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67" name="Freeform 499"/>
            <p:cNvSpPr>
              <a:spLocks/>
            </p:cNvSpPr>
            <p:nvPr/>
          </p:nvSpPr>
          <p:spPr bwMode="auto">
            <a:xfrm>
              <a:off x="3718" y="2411"/>
              <a:ext cx="64" cy="147"/>
            </a:xfrm>
            <a:custGeom>
              <a:avLst/>
              <a:gdLst>
                <a:gd name="T0" fmla="*/ 218 w 218"/>
                <a:gd name="T1" fmla="*/ 0 h 493"/>
                <a:gd name="T2" fmla="*/ 86 w 218"/>
                <a:gd name="T3" fmla="*/ 493 h 493"/>
                <a:gd name="T4" fmla="*/ 0 w 218"/>
                <a:gd name="T5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8" h="493">
                  <a:moveTo>
                    <a:pt x="218" y="0"/>
                  </a:moveTo>
                  <a:lnTo>
                    <a:pt x="86" y="493"/>
                  </a:lnTo>
                  <a:lnTo>
                    <a:pt x="0" y="49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68" name="Freeform 500"/>
            <p:cNvSpPr>
              <a:spLocks/>
            </p:cNvSpPr>
            <p:nvPr/>
          </p:nvSpPr>
          <p:spPr bwMode="auto">
            <a:xfrm>
              <a:off x="3704" y="2529"/>
              <a:ext cx="14" cy="29"/>
            </a:xfrm>
            <a:custGeom>
              <a:avLst/>
              <a:gdLst>
                <a:gd name="T0" fmla="*/ 6 w 47"/>
                <a:gd name="T1" fmla="*/ 0 h 96"/>
                <a:gd name="T2" fmla="*/ 4 w 47"/>
                <a:gd name="T3" fmla="*/ 5 h 96"/>
                <a:gd name="T4" fmla="*/ 2 w 47"/>
                <a:gd name="T5" fmla="*/ 10 h 96"/>
                <a:gd name="T6" fmla="*/ 2 w 47"/>
                <a:gd name="T7" fmla="*/ 14 h 96"/>
                <a:gd name="T8" fmla="*/ 1 w 47"/>
                <a:gd name="T9" fmla="*/ 19 h 96"/>
                <a:gd name="T10" fmla="*/ 1 w 47"/>
                <a:gd name="T11" fmla="*/ 23 h 96"/>
                <a:gd name="T12" fmla="*/ 0 w 47"/>
                <a:gd name="T13" fmla="*/ 28 h 96"/>
                <a:gd name="T14" fmla="*/ 0 w 47"/>
                <a:gd name="T15" fmla="*/ 33 h 96"/>
                <a:gd name="T16" fmla="*/ 0 w 47"/>
                <a:gd name="T17" fmla="*/ 37 h 96"/>
                <a:gd name="T18" fmla="*/ 0 w 47"/>
                <a:gd name="T19" fmla="*/ 41 h 96"/>
                <a:gd name="T20" fmla="*/ 1 w 47"/>
                <a:gd name="T21" fmla="*/ 46 h 96"/>
                <a:gd name="T22" fmla="*/ 1 w 47"/>
                <a:gd name="T23" fmla="*/ 50 h 96"/>
                <a:gd name="T24" fmla="*/ 2 w 47"/>
                <a:gd name="T25" fmla="*/ 54 h 96"/>
                <a:gd name="T26" fmla="*/ 4 w 47"/>
                <a:gd name="T27" fmla="*/ 57 h 96"/>
                <a:gd name="T28" fmla="*/ 5 w 47"/>
                <a:gd name="T29" fmla="*/ 61 h 96"/>
                <a:gd name="T30" fmla="*/ 6 w 47"/>
                <a:gd name="T31" fmla="*/ 64 h 96"/>
                <a:gd name="T32" fmla="*/ 7 w 47"/>
                <a:gd name="T33" fmla="*/ 68 h 96"/>
                <a:gd name="T34" fmla="*/ 8 w 47"/>
                <a:gd name="T35" fmla="*/ 72 h 96"/>
                <a:gd name="T36" fmla="*/ 10 w 47"/>
                <a:gd name="T37" fmla="*/ 74 h 96"/>
                <a:gd name="T38" fmla="*/ 12 w 47"/>
                <a:gd name="T39" fmla="*/ 77 h 96"/>
                <a:gd name="T40" fmla="*/ 14 w 47"/>
                <a:gd name="T41" fmla="*/ 80 h 96"/>
                <a:gd name="T42" fmla="*/ 16 w 47"/>
                <a:gd name="T43" fmla="*/ 82 h 96"/>
                <a:gd name="T44" fmla="*/ 18 w 47"/>
                <a:gd name="T45" fmla="*/ 84 h 96"/>
                <a:gd name="T46" fmla="*/ 20 w 47"/>
                <a:gd name="T47" fmla="*/ 87 h 96"/>
                <a:gd name="T48" fmla="*/ 22 w 47"/>
                <a:gd name="T49" fmla="*/ 89 h 96"/>
                <a:gd name="T50" fmla="*/ 26 w 47"/>
                <a:gd name="T51" fmla="*/ 91 h 96"/>
                <a:gd name="T52" fmla="*/ 28 w 47"/>
                <a:gd name="T53" fmla="*/ 92 h 96"/>
                <a:gd name="T54" fmla="*/ 31 w 47"/>
                <a:gd name="T55" fmla="*/ 93 h 96"/>
                <a:gd name="T56" fmla="*/ 34 w 47"/>
                <a:gd name="T57" fmla="*/ 94 h 96"/>
                <a:gd name="T58" fmla="*/ 37 w 47"/>
                <a:gd name="T59" fmla="*/ 95 h 96"/>
                <a:gd name="T60" fmla="*/ 40 w 47"/>
                <a:gd name="T61" fmla="*/ 96 h 96"/>
                <a:gd name="T62" fmla="*/ 43 w 47"/>
                <a:gd name="T63" fmla="*/ 96 h 96"/>
                <a:gd name="T64" fmla="*/ 47 w 47"/>
                <a:gd name="T65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7" h="96">
                  <a:moveTo>
                    <a:pt x="6" y="0"/>
                  </a:moveTo>
                  <a:lnTo>
                    <a:pt x="4" y="5"/>
                  </a:lnTo>
                  <a:lnTo>
                    <a:pt x="2" y="10"/>
                  </a:lnTo>
                  <a:lnTo>
                    <a:pt x="2" y="14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8"/>
                  </a:lnTo>
                  <a:lnTo>
                    <a:pt x="0" y="33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1" y="46"/>
                  </a:lnTo>
                  <a:lnTo>
                    <a:pt x="1" y="50"/>
                  </a:lnTo>
                  <a:lnTo>
                    <a:pt x="2" y="54"/>
                  </a:lnTo>
                  <a:lnTo>
                    <a:pt x="4" y="57"/>
                  </a:lnTo>
                  <a:lnTo>
                    <a:pt x="5" y="61"/>
                  </a:lnTo>
                  <a:lnTo>
                    <a:pt x="6" y="64"/>
                  </a:lnTo>
                  <a:lnTo>
                    <a:pt x="7" y="68"/>
                  </a:lnTo>
                  <a:lnTo>
                    <a:pt x="8" y="72"/>
                  </a:lnTo>
                  <a:lnTo>
                    <a:pt x="10" y="74"/>
                  </a:lnTo>
                  <a:lnTo>
                    <a:pt x="12" y="77"/>
                  </a:lnTo>
                  <a:lnTo>
                    <a:pt x="14" y="80"/>
                  </a:lnTo>
                  <a:lnTo>
                    <a:pt x="16" y="82"/>
                  </a:lnTo>
                  <a:lnTo>
                    <a:pt x="18" y="84"/>
                  </a:lnTo>
                  <a:lnTo>
                    <a:pt x="20" y="87"/>
                  </a:lnTo>
                  <a:lnTo>
                    <a:pt x="22" y="89"/>
                  </a:lnTo>
                  <a:lnTo>
                    <a:pt x="26" y="91"/>
                  </a:lnTo>
                  <a:lnTo>
                    <a:pt x="28" y="92"/>
                  </a:lnTo>
                  <a:lnTo>
                    <a:pt x="31" y="93"/>
                  </a:lnTo>
                  <a:lnTo>
                    <a:pt x="34" y="94"/>
                  </a:lnTo>
                  <a:lnTo>
                    <a:pt x="37" y="95"/>
                  </a:lnTo>
                  <a:lnTo>
                    <a:pt x="40" y="96"/>
                  </a:lnTo>
                  <a:lnTo>
                    <a:pt x="43" y="96"/>
                  </a:lnTo>
                  <a:lnTo>
                    <a:pt x="47" y="9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69" name="Line 501"/>
            <p:cNvSpPr>
              <a:spLocks noChangeShapeType="1"/>
            </p:cNvSpPr>
            <p:nvPr/>
          </p:nvSpPr>
          <p:spPr bwMode="auto">
            <a:xfrm flipV="1">
              <a:off x="3706" y="2490"/>
              <a:ext cx="10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70" name="Freeform 502"/>
            <p:cNvSpPr>
              <a:spLocks/>
            </p:cNvSpPr>
            <p:nvPr/>
          </p:nvSpPr>
          <p:spPr bwMode="auto">
            <a:xfrm>
              <a:off x="3716" y="2461"/>
              <a:ext cx="27" cy="29"/>
            </a:xfrm>
            <a:custGeom>
              <a:avLst/>
              <a:gdLst>
                <a:gd name="T0" fmla="*/ 94 w 94"/>
                <a:gd name="T1" fmla="*/ 0 h 97"/>
                <a:gd name="T2" fmla="*/ 91 w 94"/>
                <a:gd name="T3" fmla="*/ 0 h 97"/>
                <a:gd name="T4" fmla="*/ 87 w 94"/>
                <a:gd name="T5" fmla="*/ 1 h 97"/>
                <a:gd name="T6" fmla="*/ 83 w 94"/>
                <a:gd name="T7" fmla="*/ 1 h 97"/>
                <a:gd name="T8" fmla="*/ 80 w 94"/>
                <a:gd name="T9" fmla="*/ 2 h 97"/>
                <a:gd name="T10" fmla="*/ 77 w 94"/>
                <a:gd name="T11" fmla="*/ 3 h 97"/>
                <a:gd name="T12" fmla="*/ 73 w 94"/>
                <a:gd name="T13" fmla="*/ 4 h 97"/>
                <a:gd name="T14" fmla="*/ 70 w 94"/>
                <a:gd name="T15" fmla="*/ 6 h 97"/>
                <a:gd name="T16" fmla="*/ 66 w 94"/>
                <a:gd name="T17" fmla="*/ 7 h 97"/>
                <a:gd name="T18" fmla="*/ 62 w 94"/>
                <a:gd name="T19" fmla="*/ 9 h 97"/>
                <a:gd name="T20" fmla="*/ 59 w 94"/>
                <a:gd name="T21" fmla="*/ 12 h 97"/>
                <a:gd name="T22" fmla="*/ 55 w 94"/>
                <a:gd name="T23" fmla="*/ 14 h 97"/>
                <a:gd name="T24" fmla="*/ 52 w 94"/>
                <a:gd name="T25" fmla="*/ 17 h 97"/>
                <a:gd name="T26" fmla="*/ 49 w 94"/>
                <a:gd name="T27" fmla="*/ 19 h 97"/>
                <a:gd name="T28" fmla="*/ 46 w 94"/>
                <a:gd name="T29" fmla="*/ 22 h 97"/>
                <a:gd name="T30" fmla="*/ 42 w 94"/>
                <a:gd name="T31" fmla="*/ 25 h 97"/>
                <a:gd name="T32" fmla="*/ 38 w 94"/>
                <a:gd name="T33" fmla="*/ 28 h 97"/>
                <a:gd name="T34" fmla="*/ 35 w 94"/>
                <a:gd name="T35" fmla="*/ 32 h 97"/>
                <a:gd name="T36" fmla="*/ 32 w 94"/>
                <a:gd name="T37" fmla="*/ 36 h 97"/>
                <a:gd name="T38" fmla="*/ 30 w 94"/>
                <a:gd name="T39" fmla="*/ 39 h 97"/>
                <a:gd name="T40" fmla="*/ 27 w 94"/>
                <a:gd name="T41" fmla="*/ 43 h 97"/>
                <a:gd name="T42" fmla="*/ 24 w 94"/>
                <a:gd name="T43" fmla="*/ 47 h 97"/>
                <a:gd name="T44" fmla="*/ 21 w 94"/>
                <a:gd name="T45" fmla="*/ 52 h 97"/>
                <a:gd name="T46" fmla="*/ 18 w 94"/>
                <a:gd name="T47" fmla="*/ 56 h 97"/>
                <a:gd name="T48" fmla="*/ 16 w 94"/>
                <a:gd name="T49" fmla="*/ 60 h 97"/>
                <a:gd name="T50" fmla="*/ 13 w 94"/>
                <a:gd name="T51" fmla="*/ 64 h 97"/>
                <a:gd name="T52" fmla="*/ 11 w 94"/>
                <a:gd name="T53" fmla="*/ 68 h 97"/>
                <a:gd name="T54" fmla="*/ 9 w 94"/>
                <a:gd name="T55" fmla="*/ 73 h 97"/>
                <a:gd name="T56" fmla="*/ 7 w 94"/>
                <a:gd name="T57" fmla="*/ 78 h 97"/>
                <a:gd name="T58" fmla="*/ 6 w 94"/>
                <a:gd name="T59" fmla="*/ 82 h 97"/>
                <a:gd name="T60" fmla="*/ 4 w 94"/>
                <a:gd name="T61" fmla="*/ 87 h 97"/>
                <a:gd name="T62" fmla="*/ 2 w 94"/>
                <a:gd name="T63" fmla="*/ 91 h 97"/>
                <a:gd name="T64" fmla="*/ 0 w 94"/>
                <a:gd name="T65" fmla="*/ 97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4" h="97">
                  <a:moveTo>
                    <a:pt x="94" y="0"/>
                  </a:moveTo>
                  <a:lnTo>
                    <a:pt x="91" y="0"/>
                  </a:lnTo>
                  <a:lnTo>
                    <a:pt x="87" y="1"/>
                  </a:lnTo>
                  <a:lnTo>
                    <a:pt x="83" y="1"/>
                  </a:lnTo>
                  <a:lnTo>
                    <a:pt x="80" y="2"/>
                  </a:lnTo>
                  <a:lnTo>
                    <a:pt x="77" y="3"/>
                  </a:lnTo>
                  <a:lnTo>
                    <a:pt x="73" y="4"/>
                  </a:lnTo>
                  <a:lnTo>
                    <a:pt x="70" y="6"/>
                  </a:lnTo>
                  <a:lnTo>
                    <a:pt x="66" y="7"/>
                  </a:lnTo>
                  <a:lnTo>
                    <a:pt x="62" y="9"/>
                  </a:lnTo>
                  <a:lnTo>
                    <a:pt x="59" y="12"/>
                  </a:lnTo>
                  <a:lnTo>
                    <a:pt x="55" y="14"/>
                  </a:lnTo>
                  <a:lnTo>
                    <a:pt x="52" y="17"/>
                  </a:lnTo>
                  <a:lnTo>
                    <a:pt x="49" y="19"/>
                  </a:lnTo>
                  <a:lnTo>
                    <a:pt x="46" y="22"/>
                  </a:lnTo>
                  <a:lnTo>
                    <a:pt x="42" y="25"/>
                  </a:lnTo>
                  <a:lnTo>
                    <a:pt x="38" y="28"/>
                  </a:lnTo>
                  <a:lnTo>
                    <a:pt x="35" y="32"/>
                  </a:lnTo>
                  <a:lnTo>
                    <a:pt x="32" y="36"/>
                  </a:lnTo>
                  <a:lnTo>
                    <a:pt x="30" y="39"/>
                  </a:lnTo>
                  <a:lnTo>
                    <a:pt x="27" y="43"/>
                  </a:lnTo>
                  <a:lnTo>
                    <a:pt x="24" y="47"/>
                  </a:lnTo>
                  <a:lnTo>
                    <a:pt x="21" y="52"/>
                  </a:lnTo>
                  <a:lnTo>
                    <a:pt x="18" y="56"/>
                  </a:lnTo>
                  <a:lnTo>
                    <a:pt x="16" y="60"/>
                  </a:lnTo>
                  <a:lnTo>
                    <a:pt x="13" y="64"/>
                  </a:lnTo>
                  <a:lnTo>
                    <a:pt x="11" y="68"/>
                  </a:lnTo>
                  <a:lnTo>
                    <a:pt x="9" y="73"/>
                  </a:lnTo>
                  <a:lnTo>
                    <a:pt x="7" y="78"/>
                  </a:lnTo>
                  <a:lnTo>
                    <a:pt x="6" y="82"/>
                  </a:lnTo>
                  <a:lnTo>
                    <a:pt x="4" y="87"/>
                  </a:lnTo>
                  <a:lnTo>
                    <a:pt x="2" y="91"/>
                  </a:lnTo>
                  <a:lnTo>
                    <a:pt x="0" y="9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71" name="Line 503"/>
            <p:cNvSpPr>
              <a:spLocks noChangeShapeType="1"/>
            </p:cNvSpPr>
            <p:nvPr/>
          </p:nvSpPr>
          <p:spPr bwMode="auto">
            <a:xfrm>
              <a:off x="3743" y="2461"/>
              <a:ext cx="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72" name="Line 504"/>
            <p:cNvSpPr>
              <a:spLocks noChangeShapeType="1"/>
            </p:cNvSpPr>
            <p:nvPr/>
          </p:nvSpPr>
          <p:spPr bwMode="auto">
            <a:xfrm>
              <a:off x="3817" y="2492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73" name="Freeform 505"/>
            <p:cNvSpPr>
              <a:spLocks/>
            </p:cNvSpPr>
            <p:nvPr/>
          </p:nvSpPr>
          <p:spPr bwMode="auto">
            <a:xfrm>
              <a:off x="3832" y="2492"/>
              <a:ext cx="8" cy="20"/>
            </a:xfrm>
            <a:custGeom>
              <a:avLst/>
              <a:gdLst>
                <a:gd name="T0" fmla="*/ 30 w 33"/>
                <a:gd name="T1" fmla="*/ 68 h 68"/>
                <a:gd name="T2" fmla="*/ 30 w 33"/>
                <a:gd name="T3" fmla="*/ 63 h 68"/>
                <a:gd name="T4" fmla="*/ 31 w 33"/>
                <a:gd name="T5" fmla="*/ 59 h 68"/>
                <a:gd name="T6" fmla="*/ 32 w 33"/>
                <a:gd name="T7" fmla="*/ 56 h 68"/>
                <a:gd name="T8" fmla="*/ 32 w 33"/>
                <a:gd name="T9" fmla="*/ 52 h 68"/>
                <a:gd name="T10" fmla="*/ 33 w 33"/>
                <a:gd name="T11" fmla="*/ 49 h 68"/>
                <a:gd name="T12" fmla="*/ 33 w 33"/>
                <a:gd name="T13" fmla="*/ 44 h 68"/>
                <a:gd name="T14" fmla="*/ 33 w 33"/>
                <a:gd name="T15" fmla="*/ 41 h 68"/>
                <a:gd name="T16" fmla="*/ 33 w 33"/>
                <a:gd name="T17" fmla="*/ 37 h 68"/>
                <a:gd name="T18" fmla="*/ 32 w 33"/>
                <a:gd name="T19" fmla="*/ 34 h 68"/>
                <a:gd name="T20" fmla="*/ 32 w 33"/>
                <a:gd name="T21" fmla="*/ 31 h 68"/>
                <a:gd name="T22" fmla="*/ 31 w 33"/>
                <a:gd name="T23" fmla="*/ 28 h 68"/>
                <a:gd name="T24" fmla="*/ 30 w 33"/>
                <a:gd name="T25" fmla="*/ 24 h 68"/>
                <a:gd name="T26" fmla="*/ 29 w 33"/>
                <a:gd name="T27" fmla="*/ 21 h 68"/>
                <a:gd name="T28" fmla="*/ 28 w 33"/>
                <a:gd name="T29" fmla="*/ 18 h 68"/>
                <a:gd name="T30" fmla="*/ 27 w 33"/>
                <a:gd name="T31" fmla="*/ 16 h 68"/>
                <a:gd name="T32" fmla="*/ 25 w 33"/>
                <a:gd name="T33" fmla="*/ 14 h 68"/>
                <a:gd name="T34" fmla="*/ 24 w 33"/>
                <a:gd name="T35" fmla="*/ 11 h 68"/>
                <a:gd name="T36" fmla="*/ 21 w 33"/>
                <a:gd name="T37" fmla="*/ 10 h 68"/>
                <a:gd name="T38" fmla="*/ 19 w 33"/>
                <a:gd name="T39" fmla="*/ 8 h 68"/>
                <a:gd name="T40" fmla="*/ 17 w 33"/>
                <a:gd name="T41" fmla="*/ 5 h 68"/>
                <a:gd name="T42" fmla="*/ 15 w 33"/>
                <a:gd name="T43" fmla="*/ 4 h 68"/>
                <a:gd name="T44" fmla="*/ 13 w 33"/>
                <a:gd name="T45" fmla="*/ 3 h 68"/>
                <a:gd name="T46" fmla="*/ 11 w 33"/>
                <a:gd name="T47" fmla="*/ 2 h 68"/>
                <a:gd name="T48" fmla="*/ 9 w 33"/>
                <a:gd name="T49" fmla="*/ 1 h 68"/>
                <a:gd name="T50" fmla="*/ 6 w 33"/>
                <a:gd name="T51" fmla="*/ 0 h 68"/>
                <a:gd name="T52" fmla="*/ 4 w 33"/>
                <a:gd name="T53" fmla="*/ 0 h 68"/>
                <a:gd name="T54" fmla="*/ 0 w 33"/>
                <a:gd name="T5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3" h="68">
                  <a:moveTo>
                    <a:pt x="30" y="68"/>
                  </a:moveTo>
                  <a:lnTo>
                    <a:pt x="30" y="63"/>
                  </a:lnTo>
                  <a:lnTo>
                    <a:pt x="31" y="59"/>
                  </a:lnTo>
                  <a:lnTo>
                    <a:pt x="32" y="56"/>
                  </a:lnTo>
                  <a:lnTo>
                    <a:pt x="32" y="52"/>
                  </a:lnTo>
                  <a:lnTo>
                    <a:pt x="33" y="49"/>
                  </a:lnTo>
                  <a:lnTo>
                    <a:pt x="33" y="44"/>
                  </a:lnTo>
                  <a:lnTo>
                    <a:pt x="33" y="41"/>
                  </a:lnTo>
                  <a:lnTo>
                    <a:pt x="33" y="37"/>
                  </a:lnTo>
                  <a:lnTo>
                    <a:pt x="32" y="34"/>
                  </a:lnTo>
                  <a:lnTo>
                    <a:pt x="32" y="31"/>
                  </a:lnTo>
                  <a:lnTo>
                    <a:pt x="31" y="28"/>
                  </a:lnTo>
                  <a:lnTo>
                    <a:pt x="30" y="24"/>
                  </a:lnTo>
                  <a:lnTo>
                    <a:pt x="29" y="21"/>
                  </a:lnTo>
                  <a:lnTo>
                    <a:pt x="28" y="18"/>
                  </a:lnTo>
                  <a:lnTo>
                    <a:pt x="27" y="16"/>
                  </a:lnTo>
                  <a:lnTo>
                    <a:pt x="25" y="14"/>
                  </a:lnTo>
                  <a:lnTo>
                    <a:pt x="24" y="11"/>
                  </a:lnTo>
                  <a:lnTo>
                    <a:pt x="21" y="10"/>
                  </a:lnTo>
                  <a:lnTo>
                    <a:pt x="19" y="8"/>
                  </a:lnTo>
                  <a:lnTo>
                    <a:pt x="17" y="5"/>
                  </a:lnTo>
                  <a:lnTo>
                    <a:pt x="15" y="4"/>
                  </a:lnTo>
                  <a:lnTo>
                    <a:pt x="13" y="3"/>
                  </a:lnTo>
                  <a:lnTo>
                    <a:pt x="11" y="2"/>
                  </a:lnTo>
                  <a:lnTo>
                    <a:pt x="9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74" name="Freeform 506"/>
            <p:cNvSpPr>
              <a:spLocks/>
            </p:cNvSpPr>
            <p:nvPr/>
          </p:nvSpPr>
          <p:spPr bwMode="auto">
            <a:xfrm>
              <a:off x="3807" y="2512"/>
              <a:ext cx="33" cy="47"/>
            </a:xfrm>
            <a:custGeom>
              <a:avLst/>
              <a:gdLst>
                <a:gd name="T0" fmla="*/ 112 w 112"/>
                <a:gd name="T1" fmla="*/ 0 h 162"/>
                <a:gd name="T2" fmla="*/ 68 w 112"/>
                <a:gd name="T3" fmla="*/ 162 h 162"/>
                <a:gd name="T4" fmla="*/ 0 w 112"/>
                <a:gd name="T5" fmla="*/ 16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2" h="162">
                  <a:moveTo>
                    <a:pt x="112" y="0"/>
                  </a:moveTo>
                  <a:lnTo>
                    <a:pt x="68" y="162"/>
                  </a:lnTo>
                  <a:lnTo>
                    <a:pt x="0" y="16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75" name="Freeform 507"/>
            <p:cNvSpPr>
              <a:spLocks/>
            </p:cNvSpPr>
            <p:nvPr/>
          </p:nvSpPr>
          <p:spPr bwMode="auto">
            <a:xfrm>
              <a:off x="3799" y="2524"/>
              <a:ext cx="18" cy="35"/>
            </a:xfrm>
            <a:custGeom>
              <a:avLst/>
              <a:gdLst>
                <a:gd name="T0" fmla="*/ 59 w 59"/>
                <a:gd name="T1" fmla="*/ 0 h 115"/>
                <a:gd name="T2" fmla="*/ 56 w 59"/>
                <a:gd name="T3" fmla="*/ 1 h 115"/>
                <a:gd name="T4" fmla="*/ 54 w 59"/>
                <a:gd name="T5" fmla="*/ 1 h 115"/>
                <a:gd name="T6" fmla="*/ 51 w 59"/>
                <a:gd name="T7" fmla="*/ 1 h 115"/>
                <a:gd name="T8" fmla="*/ 48 w 59"/>
                <a:gd name="T9" fmla="*/ 2 h 115"/>
                <a:gd name="T10" fmla="*/ 45 w 59"/>
                <a:gd name="T11" fmla="*/ 3 h 115"/>
                <a:gd name="T12" fmla="*/ 42 w 59"/>
                <a:gd name="T13" fmla="*/ 4 h 115"/>
                <a:gd name="T14" fmla="*/ 40 w 59"/>
                <a:gd name="T15" fmla="*/ 6 h 115"/>
                <a:gd name="T16" fmla="*/ 37 w 59"/>
                <a:gd name="T17" fmla="*/ 7 h 115"/>
                <a:gd name="T18" fmla="*/ 35 w 59"/>
                <a:gd name="T19" fmla="*/ 9 h 115"/>
                <a:gd name="T20" fmla="*/ 32 w 59"/>
                <a:gd name="T21" fmla="*/ 11 h 115"/>
                <a:gd name="T22" fmla="*/ 30 w 59"/>
                <a:gd name="T23" fmla="*/ 13 h 115"/>
                <a:gd name="T24" fmla="*/ 26 w 59"/>
                <a:gd name="T25" fmla="*/ 16 h 115"/>
                <a:gd name="T26" fmla="*/ 24 w 59"/>
                <a:gd name="T27" fmla="*/ 19 h 115"/>
                <a:gd name="T28" fmla="*/ 22 w 59"/>
                <a:gd name="T29" fmla="*/ 21 h 115"/>
                <a:gd name="T30" fmla="*/ 19 w 59"/>
                <a:gd name="T31" fmla="*/ 24 h 115"/>
                <a:gd name="T32" fmla="*/ 17 w 59"/>
                <a:gd name="T33" fmla="*/ 27 h 115"/>
                <a:gd name="T34" fmla="*/ 15 w 59"/>
                <a:gd name="T35" fmla="*/ 30 h 115"/>
                <a:gd name="T36" fmla="*/ 13 w 59"/>
                <a:gd name="T37" fmla="*/ 33 h 115"/>
                <a:gd name="T38" fmla="*/ 12 w 59"/>
                <a:gd name="T39" fmla="*/ 37 h 115"/>
                <a:gd name="T40" fmla="*/ 10 w 59"/>
                <a:gd name="T41" fmla="*/ 40 h 115"/>
                <a:gd name="T42" fmla="*/ 7 w 59"/>
                <a:gd name="T43" fmla="*/ 44 h 115"/>
                <a:gd name="T44" fmla="*/ 6 w 59"/>
                <a:gd name="T45" fmla="*/ 47 h 115"/>
                <a:gd name="T46" fmla="*/ 5 w 59"/>
                <a:gd name="T47" fmla="*/ 50 h 115"/>
                <a:gd name="T48" fmla="*/ 4 w 59"/>
                <a:gd name="T49" fmla="*/ 54 h 115"/>
                <a:gd name="T50" fmla="*/ 3 w 59"/>
                <a:gd name="T51" fmla="*/ 58 h 115"/>
                <a:gd name="T52" fmla="*/ 2 w 59"/>
                <a:gd name="T53" fmla="*/ 62 h 115"/>
                <a:gd name="T54" fmla="*/ 1 w 59"/>
                <a:gd name="T55" fmla="*/ 65 h 115"/>
                <a:gd name="T56" fmla="*/ 0 w 59"/>
                <a:gd name="T57" fmla="*/ 68 h 115"/>
                <a:gd name="T58" fmla="*/ 0 w 59"/>
                <a:gd name="T59" fmla="*/ 72 h 115"/>
                <a:gd name="T60" fmla="*/ 0 w 59"/>
                <a:gd name="T61" fmla="*/ 75 h 115"/>
                <a:gd name="T62" fmla="*/ 0 w 59"/>
                <a:gd name="T63" fmla="*/ 79 h 115"/>
                <a:gd name="T64" fmla="*/ 0 w 59"/>
                <a:gd name="T65" fmla="*/ 83 h 115"/>
                <a:gd name="T66" fmla="*/ 0 w 59"/>
                <a:gd name="T67" fmla="*/ 86 h 115"/>
                <a:gd name="T68" fmla="*/ 1 w 59"/>
                <a:gd name="T69" fmla="*/ 89 h 115"/>
                <a:gd name="T70" fmla="*/ 1 w 59"/>
                <a:gd name="T71" fmla="*/ 91 h 115"/>
                <a:gd name="T72" fmla="*/ 2 w 59"/>
                <a:gd name="T73" fmla="*/ 94 h 115"/>
                <a:gd name="T74" fmla="*/ 3 w 59"/>
                <a:gd name="T75" fmla="*/ 98 h 115"/>
                <a:gd name="T76" fmla="*/ 4 w 59"/>
                <a:gd name="T77" fmla="*/ 100 h 115"/>
                <a:gd name="T78" fmla="*/ 5 w 59"/>
                <a:gd name="T79" fmla="*/ 102 h 115"/>
                <a:gd name="T80" fmla="*/ 6 w 59"/>
                <a:gd name="T81" fmla="*/ 105 h 115"/>
                <a:gd name="T82" fmla="*/ 9 w 59"/>
                <a:gd name="T83" fmla="*/ 106 h 115"/>
                <a:gd name="T84" fmla="*/ 11 w 59"/>
                <a:gd name="T85" fmla="*/ 108 h 115"/>
                <a:gd name="T86" fmla="*/ 12 w 59"/>
                <a:gd name="T87" fmla="*/ 110 h 115"/>
                <a:gd name="T88" fmla="*/ 14 w 59"/>
                <a:gd name="T89" fmla="*/ 111 h 115"/>
                <a:gd name="T90" fmla="*/ 16 w 59"/>
                <a:gd name="T91" fmla="*/ 112 h 115"/>
                <a:gd name="T92" fmla="*/ 18 w 59"/>
                <a:gd name="T93" fmla="*/ 113 h 115"/>
                <a:gd name="T94" fmla="*/ 20 w 59"/>
                <a:gd name="T95" fmla="*/ 114 h 115"/>
                <a:gd name="T96" fmla="*/ 23 w 59"/>
                <a:gd name="T97" fmla="*/ 115 h 115"/>
                <a:gd name="T98" fmla="*/ 25 w 59"/>
                <a:gd name="T99" fmla="*/ 115 h 115"/>
                <a:gd name="T100" fmla="*/ 27 w 59"/>
                <a:gd name="T101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9" h="115">
                  <a:moveTo>
                    <a:pt x="59" y="0"/>
                  </a:moveTo>
                  <a:lnTo>
                    <a:pt x="56" y="1"/>
                  </a:lnTo>
                  <a:lnTo>
                    <a:pt x="54" y="1"/>
                  </a:lnTo>
                  <a:lnTo>
                    <a:pt x="51" y="1"/>
                  </a:lnTo>
                  <a:lnTo>
                    <a:pt x="48" y="2"/>
                  </a:lnTo>
                  <a:lnTo>
                    <a:pt x="45" y="3"/>
                  </a:lnTo>
                  <a:lnTo>
                    <a:pt x="42" y="4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5" y="9"/>
                  </a:lnTo>
                  <a:lnTo>
                    <a:pt x="32" y="11"/>
                  </a:lnTo>
                  <a:lnTo>
                    <a:pt x="30" y="13"/>
                  </a:lnTo>
                  <a:lnTo>
                    <a:pt x="26" y="16"/>
                  </a:lnTo>
                  <a:lnTo>
                    <a:pt x="24" y="19"/>
                  </a:lnTo>
                  <a:lnTo>
                    <a:pt x="22" y="21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5" y="30"/>
                  </a:lnTo>
                  <a:lnTo>
                    <a:pt x="13" y="33"/>
                  </a:lnTo>
                  <a:lnTo>
                    <a:pt x="12" y="37"/>
                  </a:lnTo>
                  <a:lnTo>
                    <a:pt x="10" y="40"/>
                  </a:lnTo>
                  <a:lnTo>
                    <a:pt x="7" y="44"/>
                  </a:lnTo>
                  <a:lnTo>
                    <a:pt x="6" y="47"/>
                  </a:lnTo>
                  <a:lnTo>
                    <a:pt x="5" y="50"/>
                  </a:lnTo>
                  <a:lnTo>
                    <a:pt x="4" y="54"/>
                  </a:lnTo>
                  <a:lnTo>
                    <a:pt x="3" y="58"/>
                  </a:lnTo>
                  <a:lnTo>
                    <a:pt x="2" y="62"/>
                  </a:lnTo>
                  <a:lnTo>
                    <a:pt x="1" y="65"/>
                  </a:lnTo>
                  <a:lnTo>
                    <a:pt x="0" y="68"/>
                  </a:lnTo>
                  <a:lnTo>
                    <a:pt x="0" y="72"/>
                  </a:lnTo>
                  <a:lnTo>
                    <a:pt x="0" y="75"/>
                  </a:lnTo>
                  <a:lnTo>
                    <a:pt x="0" y="79"/>
                  </a:lnTo>
                  <a:lnTo>
                    <a:pt x="0" y="83"/>
                  </a:lnTo>
                  <a:lnTo>
                    <a:pt x="0" y="86"/>
                  </a:lnTo>
                  <a:lnTo>
                    <a:pt x="1" y="89"/>
                  </a:lnTo>
                  <a:lnTo>
                    <a:pt x="1" y="91"/>
                  </a:lnTo>
                  <a:lnTo>
                    <a:pt x="2" y="94"/>
                  </a:lnTo>
                  <a:lnTo>
                    <a:pt x="3" y="98"/>
                  </a:lnTo>
                  <a:lnTo>
                    <a:pt x="4" y="100"/>
                  </a:lnTo>
                  <a:lnTo>
                    <a:pt x="5" y="102"/>
                  </a:lnTo>
                  <a:lnTo>
                    <a:pt x="6" y="105"/>
                  </a:lnTo>
                  <a:lnTo>
                    <a:pt x="9" y="106"/>
                  </a:lnTo>
                  <a:lnTo>
                    <a:pt x="11" y="108"/>
                  </a:lnTo>
                  <a:lnTo>
                    <a:pt x="12" y="110"/>
                  </a:lnTo>
                  <a:lnTo>
                    <a:pt x="14" y="111"/>
                  </a:lnTo>
                  <a:lnTo>
                    <a:pt x="16" y="112"/>
                  </a:lnTo>
                  <a:lnTo>
                    <a:pt x="18" y="113"/>
                  </a:lnTo>
                  <a:lnTo>
                    <a:pt x="20" y="114"/>
                  </a:lnTo>
                  <a:lnTo>
                    <a:pt x="23" y="115"/>
                  </a:lnTo>
                  <a:lnTo>
                    <a:pt x="25" y="115"/>
                  </a:lnTo>
                  <a:lnTo>
                    <a:pt x="27" y="11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76" name="Line 508"/>
            <p:cNvSpPr>
              <a:spLocks noChangeShapeType="1"/>
            </p:cNvSpPr>
            <p:nvPr/>
          </p:nvSpPr>
          <p:spPr bwMode="auto">
            <a:xfrm>
              <a:off x="3817" y="2524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77" name="Freeform 509"/>
            <p:cNvSpPr>
              <a:spLocks/>
            </p:cNvSpPr>
            <p:nvPr/>
          </p:nvSpPr>
          <p:spPr bwMode="auto">
            <a:xfrm>
              <a:off x="4104" y="2411"/>
              <a:ext cx="63" cy="147"/>
            </a:xfrm>
            <a:custGeom>
              <a:avLst/>
              <a:gdLst>
                <a:gd name="T0" fmla="*/ 0 w 219"/>
                <a:gd name="T1" fmla="*/ 493 h 493"/>
                <a:gd name="T2" fmla="*/ 133 w 219"/>
                <a:gd name="T3" fmla="*/ 0 h 493"/>
                <a:gd name="T4" fmla="*/ 219 w 219"/>
                <a:gd name="T5" fmla="*/ 0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9" h="493">
                  <a:moveTo>
                    <a:pt x="0" y="493"/>
                  </a:moveTo>
                  <a:lnTo>
                    <a:pt x="133" y="0"/>
                  </a:lnTo>
                  <a:lnTo>
                    <a:pt x="21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78" name="Freeform 510"/>
            <p:cNvSpPr>
              <a:spLocks/>
            </p:cNvSpPr>
            <p:nvPr/>
          </p:nvSpPr>
          <p:spPr bwMode="auto">
            <a:xfrm>
              <a:off x="4167" y="2411"/>
              <a:ext cx="16" cy="30"/>
            </a:xfrm>
            <a:custGeom>
              <a:avLst/>
              <a:gdLst>
                <a:gd name="T0" fmla="*/ 41 w 46"/>
                <a:gd name="T1" fmla="*/ 96 h 96"/>
                <a:gd name="T2" fmla="*/ 42 w 46"/>
                <a:gd name="T3" fmla="*/ 92 h 96"/>
                <a:gd name="T4" fmla="*/ 43 w 46"/>
                <a:gd name="T5" fmla="*/ 87 h 96"/>
                <a:gd name="T6" fmla="*/ 44 w 46"/>
                <a:gd name="T7" fmla="*/ 83 h 96"/>
                <a:gd name="T8" fmla="*/ 45 w 46"/>
                <a:gd name="T9" fmla="*/ 79 h 96"/>
                <a:gd name="T10" fmla="*/ 45 w 46"/>
                <a:gd name="T11" fmla="*/ 75 h 96"/>
                <a:gd name="T12" fmla="*/ 46 w 46"/>
                <a:gd name="T13" fmla="*/ 70 h 96"/>
                <a:gd name="T14" fmla="*/ 46 w 46"/>
                <a:gd name="T15" fmla="*/ 66 h 96"/>
                <a:gd name="T16" fmla="*/ 46 w 46"/>
                <a:gd name="T17" fmla="*/ 63 h 96"/>
                <a:gd name="T18" fmla="*/ 46 w 46"/>
                <a:gd name="T19" fmla="*/ 59 h 96"/>
                <a:gd name="T20" fmla="*/ 46 w 46"/>
                <a:gd name="T21" fmla="*/ 55 h 96"/>
                <a:gd name="T22" fmla="*/ 46 w 46"/>
                <a:gd name="T23" fmla="*/ 52 h 96"/>
                <a:gd name="T24" fmla="*/ 45 w 46"/>
                <a:gd name="T25" fmla="*/ 47 h 96"/>
                <a:gd name="T26" fmla="*/ 45 w 46"/>
                <a:gd name="T27" fmla="*/ 44 h 96"/>
                <a:gd name="T28" fmla="*/ 44 w 46"/>
                <a:gd name="T29" fmla="*/ 41 h 96"/>
                <a:gd name="T30" fmla="*/ 43 w 46"/>
                <a:gd name="T31" fmla="*/ 37 h 96"/>
                <a:gd name="T32" fmla="*/ 42 w 46"/>
                <a:gd name="T33" fmla="*/ 34 h 96"/>
                <a:gd name="T34" fmla="*/ 41 w 46"/>
                <a:gd name="T35" fmla="*/ 31 h 96"/>
                <a:gd name="T36" fmla="*/ 40 w 46"/>
                <a:gd name="T37" fmla="*/ 27 h 96"/>
                <a:gd name="T38" fmla="*/ 39 w 46"/>
                <a:gd name="T39" fmla="*/ 25 h 96"/>
                <a:gd name="T40" fmla="*/ 37 w 46"/>
                <a:gd name="T41" fmla="*/ 22 h 96"/>
                <a:gd name="T42" fmla="*/ 36 w 46"/>
                <a:gd name="T43" fmla="*/ 20 h 96"/>
                <a:gd name="T44" fmla="*/ 34 w 46"/>
                <a:gd name="T45" fmla="*/ 17 h 96"/>
                <a:gd name="T46" fmla="*/ 33 w 46"/>
                <a:gd name="T47" fmla="*/ 15 h 96"/>
                <a:gd name="T48" fmla="*/ 31 w 46"/>
                <a:gd name="T49" fmla="*/ 13 h 96"/>
                <a:gd name="T50" fmla="*/ 29 w 46"/>
                <a:gd name="T51" fmla="*/ 11 h 96"/>
                <a:gd name="T52" fmla="*/ 26 w 46"/>
                <a:gd name="T53" fmla="*/ 8 h 96"/>
                <a:gd name="T54" fmla="*/ 24 w 46"/>
                <a:gd name="T55" fmla="*/ 7 h 96"/>
                <a:gd name="T56" fmla="*/ 21 w 46"/>
                <a:gd name="T57" fmla="*/ 5 h 96"/>
                <a:gd name="T58" fmla="*/ 19 w 46"/>
                <a:gd name="T59" fmla="*/ 4 h 96"/>
                <a:gd name="T60" fmla="*/ 17 w 46"/>
                <a:gd name="T61" fmla="*/ 3 h 96"/>
                <a:gd name="T62" fmla="*/ 14 w 46"/>
                <a:gd name="T63" fmla="*/ 2 h 96"/>
                <a:gd name="T64" fmla="*/ 12 w 46"/>
                <a:gd name="T65" fmla="*/ 1 h 96"/>
                <a:gd name="T66" fmla="*/ 9 w 46"/>
                <a:gd name="T67" fmla="*/ 0 h 96"/>
                <a:gd name="T68" fmla="*/ 6 w 46"/>
                <a:gd name="T69" fmla="*/ 0 h 96"/>
                <a:gd name="T70" fmla="*/ 3 w 46"/>
                <a:gd name="T71" fmla="*/ 0 h 96"/>
                <a:gd name="T72" fmla="*/ 0 w 46"/>
                <a:gd name="T7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6" h="96">
                  <a:moveTo>
                    <a:pt x="41" y="96"/>
                  </a:moveTo>
                  <a:lnTo>
                    <a:pt x="42" y="92"/>
                  </a:lnTo>
                  <a:lnTo>
                    <a:pt x="43" y="87"/>
                  </a:lnTo>
                  <a:lnTo>
                    <a:pt x="44" y="83"/>
                  </a:lnTo>
                  <a:lnTo>
                    <a:pt x="45" y="79"/>
                  </a:lnTo>
                  <a:lnTo>
                    <a:pt x="45" y="75"/>
                  </a:lnTo>
                  <a:lnTo>
                    <a:pt x="46" y="70"/>
                  </a:lnTo>
                  <a:lnTo>
                    <a:pt x="46" y="66"/>
                  </a:lnTo>
                  <a:lnTo>
                    <a:pt x="46" y="63"/>
                  </a:lnTo>
                  <a:lnTo>
                    <a:pt x="46" y="59"/>
                  </a:lnTo>
                  <a:lnTo>
                    <a:pt x="46" y="55"/>
                  </a:lnTo>
                  <a:lnTo>
                    <a:pt x="46" y="52"/>
                  </a:lnTo>
                  <a:lnTo>
                    <a:pt x="45" y="47"/>
                  </a:lnTo>
                  <a:lnTo>
                    <a:pt x="45" y="44"/>
                  </a:lnTo>
                  <a:lnTo>
                    <a:pt x="44" y="41"/>
                  </a:lnTo>
                  <a:lnTo>
                    <a:pt x="43" y="37"/>
                  </a:lnTo>
                  <a:lnTo>
                    <a:pt x="42" y="34"/>
                  </a:lnTo>
                  <a:lnTo>
                    <a:pt x="41" y="31"/>
                  </a:lnTo>
                  <a:lnTo>
                    <a:pt x="40" y="27"/>
                  </a:lnTo>
                  <a:lnTo>
                    <a:pt x="39" y="25"/>
                  </a:lnTo>
                  <a:lnTo>
                    <a:pt x="37" y="22"/>
                  </a:lnTo>
                  <a:lnTo>
                    <a:pt x="36" y="20"/>
                  </a:lnTo>
                  <a:lnTo>
                    <a:pt x="34" y="17"/>
                  </a:lnTo>
                  <a:lnTo>
                    <a:pt x="33" y="15"/>
                  </a:lnTo>
                  <a:lnTo>
                    <a:pt x="31" y="13"/>
                  </a:lnTo>
                  <a:lnTo>
                    <a:pt x="29" y="11"/>
                  </a:lnTo>
                  <a:lnTo>
                    <a:pt x="26" y="8"/>
                  </a:lnTo>
                  <a:lnTo>
                    <a:pt x="24" y="7"/>
                  </a:lnTo>
                  <a:lnTo>
                    <a:pt x="21" y="5"/>
                  </a:lnTo>
                  <a:lnTo>
                    <a:pt x="19" y="4"/>
                  </a:lnTo>
                  <a:lnTo>
                    <a:pt x="17" y="3"/>
                  </a:lnTo>
                  <a:lnTo>
                    <a:pt x="14" y="2"/>
                  </a:lnTo>
                  <a:lnTo>
                    <a:pt x="12" y="1"/>
                  </a:lnTo>
                  <a:lnTo>
                    <a:pt x="9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79" name="Line 511"/>
            <p:cNvSpPr>
              <a:spLocks noChangeShapeType="1"/>
            </p:cNvSpPr>
            <p:nvPr/>
          </p:nvSpPr>
          <p:spPr bwMode="auto">
            <a:xfrm flipH="1">
              <a:off x="4170" y="2441"/>
              <a:ext cx="10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80" name="Freeform 512"/>
            <p:cNvSpPr>
              <a:spLocks/>
            </p:cNvSpPr>
            <p:nvPr/>
          </p:nvSpPr>
          <p:spPr bwMode="auto">
            <a:xfrm>
              <a:off x="4143" y="2480"/>
              <a:ext cx="27" cy="28"/>
            </a:xfrm>
            <a:custGeom>
              <a:avLst/>
              <a:gdLst>
                <a:gd name="T0" fmla="*/ 0 w 93"/>
                <a:gd name="T1" fmla="*/ 97 h 97"/>
                <a:gd name="T2" fmla="*/ 3 w 93"/>
                <a:gd name="T3" fmla="*/ 96 h 97"/>
                <a:gd name="T4" fmla="*/ 6 w 93"/>
                <a:gd name="T5" fmla="*/ 96 h 97"/>
                <a:gd name="T6" fmla="*/ 9 w 93"/>
                <a:gd name="T7" fmla="*/ 96 h 97"/>
                <a:gd name="T8" fmla="*/ 12 w 93"/>
                <a:gd name="T9" fmla="*/ 95 h 97"/>
                <a:gd name="T10" fmla="*/ 16 w 93"/>
                <a:gd name="T11" fmla="*/ 94 h 97"/>
                <a:gd name="T12" fmla="*/ 19 w 93"/>
                <a:gd name="T13" fmla="*/ 93 h 97"/>
                <a:gd name="T14" fmla="*/ 22 w 93"/>
                <a:gd name="T15" fmla="*/ 92 h 97"/>
                <a:gd name="T16" fmla="*/ 25 w 93"/>
                <a:gd name="T17" fmla="*/ 91 h 97"/>
                <a:gd name="T18" fmla="*/ 28 w 93"/>
                <a:gd name="T19" fmla="*/ 90 h 97"/>
                <a:gd name="T20" fmla="*/ 31 w 93"/>
                <a:gd name="T21" fmla="*/ 88 h 97"/>
                <a:gd name="T22" fmla="*/ 35 w 93"/>
                <a:gd name="T23" fmla="*/ 85 h 97"/>
                <a:gd name="T24" fmla="*/ 37 w 93"/>
                <a:gd name="T25" fmla="*/ 83 h 97"/>
                <a:gd name="T26" fmla="*/ 40 w 93"/>
                <a:gd name="T27" fmla="*/ 81 h 97"/>
                <a:gd name="T28" fmla="*/ 43 w 93"/>
                <a:gd name="T29" fmla="*/ 79 h 97"/>
                <a:gd name="T30" fmla="*/ 46 w 93"/>
                <a:gd name="T31" fmla="*/ 77 h 97"/>
                <a:gd name="T32" fmla="*/ 49 w 93"/>
                <a:gd name="T33" fmla="*/ 74 h 97"/>
                <a:gd name="T34" fmla="*/ 52 w 93"/>
                <a:gd name="T35" fmla="*/ 72 h 97"/>
                <a:gd name="T36" fmla="*/ 56 w 93"/>
                <a:gd name="T37" fmla="*/ 69 h 97"/>
                <a:gd name="T38" fmla="*/ 58 w 93"/>
                <a:gd name="T39" fmla="*/ 66 h 97"/>
                <a:gd name="T40" fmla="*/ 61 w 93"/>
                <a:gd name="T41" fmla="*/ 62 h 97"/>
                <a:gd name="T42" fmla="*/ 63 w 93"/>
                <a:gd name="T43" fmla="*/ 59 h 97"/>
                <a:gd name="T44" fmla="*/ 66 w 93"/>
                <a:gd name="T45" fmla="*/ 56 h 97"/>
                <a:gd name="T46" fmla="*/ 68 w 93"/>
                <a:gd name="T47" fmla="*/ 52 h 97"/>
                <a:gd name="T48" fmla="*/ 71 w 93"/>
                <a:gd name="T49" fmla="*/ 49 h 97"/>
                <a:gd name="T50" fmla="*/ 73 w 93"/>
                <a:gd name="T51" fmla="*/ 44 h 97"/>
                <a:gd name="T52" fmla="*/ 76 w 93"/>
                <a:gd name="T53" fmla="*/ 41 h 97"/>
                <a:gd name="T54" fmla="*/ 78 w 93"/>
                <a:gd name="T55" fmla="*/ 37 h 97"/>
                <a:gd name="T56" fmla="*/ 80 w 93"/>
                <a:gd name="T57" fmla="*/ 33 h 97"/>
                <a:gd name="T58" fmla="*/ 82 w 93"/>
                <a:gd name="T59" fmla="*/ 30 h 97"/>
                <a:gd name="T60" fmla="*/ 84 w 93"/>
                <a:gd name="T61" fmla="*/ 26 h 97"/>
                <a:gd name="T62" fmla="*/ 86 w 93"/>
                <a:gd name="T63" fmla="*/ 21 h 97"/>
                <a:gd name="T64" fmla="*/ 87 w 93"/>
                <a:gd name="T65" fmla="*/ 17 h 97"/>
                <a:gd name="T66" fmla="*/ 89 w 93"/>
                <a:gd name="T67" fmla="*/ 13 h 97"/>
                <a:gd name="T68" fmla="*/ 90 w 93"/>
                <a:gd name="T69" fmla="*/ 9 h 97"/>
                <a:gd name="T70" fmla="*/ 91 w 93"/>
                <a:gd name="T71" fmla="*/ 5 h 97"/>
                <a:gd name="T72" fmla="*/ 93 w 93"/>
                <a:gd name="T73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3" h="97">
                  <a:moveTo>
                    <a:pt x="0" y="97"/>
                  </a:moveTo>
                  <a:lnTo>
                    <a:pt x="3" y="96"/>
                  </a:lnTo>
                  <a:lnTo>
                    <a:pt x="6" y="96"/>
                  </a:lnTo>
                  <a:lnTo>
                    <a:pt x="9" y="96"/>
                  </a:lnTo>
                  <a:lnTo>
                    <a:pt x="12" y="95"/>
                  </a:lnTo>
                  <a:lnTo>
                    <a:pt x="16" y="94"/>
                  </a:lnTo>
                  <a:lnTo>
                    <a:pt x="19" y="93"/>
                  </a:lnTo>
                  <a:lnTo>
                    <a:pt x="22" y="92"/>
                  </a:lnTo>
                  <a:lnTo>
                    <a:pt x="25" y="91"/>
                  </a:lnTo>
                  <a:lnTo>
                    <a:pt x="28" y="90"/>
                  </a:lnTo>
                  <a:lnTo>
                    <a:pt x="31" y="88"/>
                  </a:lnTo>
                  <a:lnTo>
                    <a:pt x="35" y="85"/>
                  </a:lnTo>
                  <a:lnTo>
                    <a:pt x="37" y="83"/>
                  </a:lnTo>
                  <a:lnTo>
                    <a:pt x="40" y="81"/>
                  </a:lnTo>
                  <a:lnTo>
                    <a:pt x="43" y="79"/>
                  </a:lnTo>
                  <a:lnTo>
                    <a:pt x="46" y="77"/>
                  </a:lnTo>
                  <a:lnTo>
                    <a:pt x="49" y="74"/>
                  </a:lnTo>
                  <a:lnTo>
                    <a:pt x="52" y="72"/>
                  </a:lnTo>
                  <a:lnTo>
                    <a:pt x="56" y="69"/>
                  </a:lnTo>
                  <a:lnTo>
                    <a:pt x="58" y="66"/>
                  </a:lnTo>
                  <a:lnTo>
                    <a:pt x="61" y="62"/>
                  </a:lnTo>
                  <a:lnTo>
                    <a:pt x="63" y="59"/>
                  </a:lnTo>
                  <a:lnTo>
                    <a:pt x="66" y="56"/>
                  </a:lnTo>
                  <a:lnTo>
                    <a:pt x="68" y="52"/>
                  </a:lnTo>
                  <a:lnTo>
                    <a:pt x="71" y="49"/>
                  </a:lnTo>
                  <a:lnTo>
                    <a:pt x="73" y="44"/>
                  </a:lnTo>
                  <a:lnTo>
                    <a:pt x="76" y="41"/>
                  </a:lnTo>
                  <a:lnTo>
                    <a:pt x="78" y="37"/>
                  </a:lnTo>
                  <a:lnTo>
                    <a:pt x="80" y="33"/>
                  </a:lnTo>
                  <a:lnTo>
                    <a:pt x="82" y="30"/>
                  </a:lnTo>
                  <a:lnTo>
                    <a:pt x="84" y="26"/>
                  </a:lnTo>
                  <a:lnTo>
                    <a:pt x="86" y="21"/>
                  </a:lnTo>
                  <a:lnTo>
                    <a:pt x="87" y="17"/>
                  </a:lnTo>
                  <a:lnTo>
                    <a:pt x="89" y="13"/>
                  </a:lnTo>
                  <a:lnTo>
                    <a:pt x="90" y="9"/>
                  </a:lnTo>
                  <a:lnTo>
                    <a:pt x="91" y="5"/>
                  </a:lnTo>
                  <a:lnTo>
                    <a:pt x="9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81" name="Line 513"/>
            <p:cNvSpPr>
              <a:spLocks noChangeShapeType="1"/>
            </p:cNvSpPr>
            <p:nvPr/>
          </p:nvSpPr>
          <p:spPr bwMode="auto">
            <a:xfrm flipH="1">
              <a:off x="4116" y="2508"/>
              <a:ext cx="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82" name="Freeform 514"/>
            <p:cNvSpPr>
              <a:spLocks/>
            </p:cNvSpPr>
            <p:nvPr/>
          </p:nvSpPr>
          <p:spPr bwMode="auto">
            <a:xfrm>
              <a:off x="4337" y="2411"/>
              <a:ext cx="63" cy="147"/>
            </a:xfrm>
            <a:custGeom>
              <a:avLst/>
              <a:gdLst>
                <a:gd name="T0" fmla="*/ 219 w 219"/>
                <a:gd name="T1" fmla="*/ 0 h 493"/>
                <a:gd name="T2" fmla="*/ 86 w 219"/>
                <a:gd name="T3" fmla="*/ 493 h 493"/>
                <a:gd name="T4" fmla="*/ 0 w 219"/>
                <a:gd name="T5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9" h="493">
                  <a:moveTo>
                    <a:pt x="219" y="0"/>
                  </a:moveTo>
                  <a:lnTo>
                    <a:pt x="86" y="493"/>
                  </a:lnTo>
                  <a:lnTo>
                    <a:pt x="0" y="49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83" name="Freeform 515"/>
            <p:cNvSpPr>
              <a:spLocks/>
            </p:cNvSpPr>
            <p:nvPr/>
          </p:nvSpPr>
          <p:spPr bwMode="auto">
            <a:xfrm>
              <a:off x="4324" y="2529"/>
              <a:ext cx="13" cy="29"/>
            </a:xfrm>
            <a:custGeom>
              <a:avLst/>
              <a:gdLst>
                <a:gd name="T0" fmla="*/ 5 w 46"/>
                <a:gd name="T1" fmla="*/ 0 h 96"/>
                <a:gd name="T2" fmla="*/ 3 w 46"/>
                <a:gd name="T3" fmla="*/ 6 h 96"/>
                <a:gd name="T4" fmla="*/ 2 w 46"/>
                <a:gd name="T5" fmla="*/ 10 h 96"/>
                <a:gd name="T6" fmla="*/ 2 w 46"/>
                <a:gd name="T7" fmla="*/ 15 h 96"/>
                <a:gd name="T8" fmla="*/ 1 w 46"/>
                <a:gd name="T9" fmla="*/ 19 h 96"/>
                <a:gd name="T10" fmla="*/ 0 w 46"/>
                <a:gd name="T11" fmla="*/ 25 h 96"/>
                <a:gd name="T12" fmla="*/ 0 w 46"/>
                <a:gd name="T13" fmla="*/ 29 h 96"/>
                <a:gd name="T14" fmla="*/ 0 w 46"/>
                <a:gd name="T15" fmla="*/ 34 h 96"/>
                <a:gd name="T16" fmla="*/ 0 w 46"/>
                <a:gd name="T17" fmla="*/ 38 h 96"/>
                <a:gd name="T18" fmla="*/ 0 w 46"/>
                <a:gd name="T19" fmla="*/ 42 h 96"/>
                <a:gd name="T20" fmla="*/ 1 w 46"/>
                <a:gd name="T21" fmla="*/ 47 h 96"/>
                <a:gd name="T22" fmla="*/ 1 w 46"/>
                <a:gd name="T23" fmla="*/ 51 h 96"/>
                <a:gd name="T24" fmla="*/ 2 w 46"/>
                <a:gd name="T25" fmla="*/ 55 h 96"/>
                <a:gd name="T26" fmla="*/ 3 w 46"/>
                <a:gd name="T27" fmla="*/ 59 h 96"/>
                <a:gd name="T28" fmla="*/ 4 w 46"/>
                <a:gd name="T29" fmla="*/ 62 h 96"/>
                <a:gd name="T30" fmla="*/ 5 w 46"/>
                <a:gd name="T31" fmla="*/ 67 h 96"/>
                <a:gd name="T32" fmla="*/ 7 w 46"/>
                <a:gd name="T33" fmla="*/ 70 h 96"/>
                <a:gd name="T34" fmla="*/ 8 w 46"/>
                <a:gd name="T35" fmla="*/ 73 h 96"/>
                <a:gd name="T36" fmla="*/ 10 w 46"/>
                <a:gd name="T37" fmla="*/ 76 h 96"/>
                <a:gd name="T38" fmla="*/ 12 w 46"/>
                <a:gd name="T39" fmla="*/ 79 h 96"/>
                <a:gd name="T40" fmla="*/ 14 w 46"/>
                <a:gd name="T41" fmla="*/ 81 h 96"/>
                <a:gd name="T42" fmla="*/ 17 w 46"/>
                <a:gd name="T43" fmla="*/ 84 h 96"/>
                <a:gd name="T44" fmla="*/ 19 w 46"/>
                <a:gd name="T45" fmla="*/ 87 h 96"/>
                <a:gd name="T46" fmla="*/ 22 w 46"/>
                <a:gd name="T47" fmla="*/ 89 h 96"/>
                <a:gd name="T48" fmla="*/ 24 w 46"/>
                <a:gd name="T49" fmla="*/ 90 h 96"/>
                <a:gd name="T50" fmla="*/ 27 w 46"/>
                <a:gd name="T51" fmla="*/ 92 h 96"/>
                <a:gd name="T52" fmla="*/ 30 w 46"/>
                <a:gd name="T53" fmla="*/ 93 h 96"/>
                <a:gd name="T54" fmla="*/ 33 w 46"/>
                <a:gd name="T55" fmla="*/ 94 h 96"/>
                <a:gd name="T56" fmla="*/ 37 w 46"/>
                <a:gd name="T57" fmla="*/ 95 h 96"/>
                <a:gd name="T58" fmla="*/ 40 w 46"/>
                <a:gd name="T59" fmla="*/ 96 h 96"/>
                <a:gd name="T60" fmla="*/ 43 w 46"/>
                <a:gd name="T61" fmla="*/ 96 h 96"/>
                <a:gd name="T62" fmla="*/ 46 w 46"/>
                <a:gd name="T63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6" h="96">
                  <a:moveTo>
                    <a:pt x="5" y="0"/>
                  </a:moveTo>
                  <a:lnTo>
                    <a:pt x="3" y="6"/>
                  </a:lnTo>
                  <a:lnTo>
                    <a:pt x="2" y="10"/>
                  </a:lnTo>
                  <a:lnTo>
                    <a:pt x="2" y="15"/>
                  </a:lnTo>
                  <a:lnTo>
                    <a:pt x="1" y="19"/>
                  </a:lnTo>
                  <a:lnTo>
                    <a:pt x="0" y="25"/>
                  </a:lnTo>
                  <a:lnTo>
                    <a:pt x="0" y="29"/>
                  </a:lnTo>
                  <a:lnTo>
                    <a:pt x="0" y="34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2" y="55"/>
                  </a:lnTo>
                  <a:lnTo>
                    <a:pt x="3" y="59"/>
                  </a:lnTo>
                  <a:lnTo>
                    <a:pt x="4" y="62"/>
                  </a:lnTo>
                  <a:lnTo>
                    <a:pt x="5" y="67"/>
                  </a:lnTo>
                  <a:lnTo>
                    <a:pt x="7" y="70"/>
                  </a:lnTo>
                  <a:lnTo>
                    <a:pt x="8" y="73"/>
                  </a:lnTo>
                  <a:lnTo>
                    <a:pt x="10" y="76"/>
                  </a:lnTo>
                  <a:lnTo>
                    <a:pt x="12" y="79"/>
                  </a:lnTo>
                  <a:lnTo>
                    <a:pt x="14" y="81"/>
                  </a:lnTo>
                  <a:lnTo>
                    <a:pt x="17" y="84"/>
                  </a:lnTo>
                  <a:lnTo>
                    <a:pt x="19" y="87"/>
                  </a:lnTo>
                  <a:lnTo>
                    <a:pt x="22" y="89"/>
                  </a:lnTo>
                  <a:lnTo>
                    <a:pt x="24" y="90"/>
                  </a:lnTo>
                  <a:lnTo>
                    <a:pt x="27" y="92"/>
                  </a:lnTo>
                  <a:lnTo>
                    <a:pt x="30" y="93"/>
                  </a:lnTo>
                  <a:lnTo>
                    <a:pt x="33" y="94"/>
                  </a:lnTo>
                  <a:lnTo>
                    <a:pt x="37" y="95"/>
                  </a:lnTo>
                  <a:lnTo>
                    <a:pt x="40" y="96"/>
                  </a:lnTo>
                  <a:lnTo>
                    <a:pt x="43" y="96"/>
                  </a:lnTo>
                  <a:lnTo>
                    <a:pt x="46" y="9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84" name="Line 516"/>
            <p:cNvSpPr>
              <a:spLocks noChangeShapeType="1"/>
            </p:cNvSpPr>
            <p:nvPr/>
          </p:nvSpPr>
          <p:spPr bwMode="auto">
            <a:xfrm flipV="1">
              <a:off x="4324" y="2490"/>
              <a:ext cx="11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85" name="Freeform 517"/>
            <p:cNvSpPr>
              <a:spLocks/>
            </p:cNvSpPr>
            <p:nvPr/>
          </p:nvSpPr>
          <p:spPr bwMode="auto">
            <a:xfrm>
              <a:off x="4335" y="2461"/>
              <a:ext cx="28" cy="29"/>
            </a:xfrm>
            <a:custGeom>
              <a:avLst/>
              <a:gdLst>
                <a:gd name="T0" fmla="*/ 93 w 93"/>
                <a:gd name="T1" fmla="*/ 0 h 97"/>
                <a:gd name="T2" fmla="*/ 89 w 93"/>
                <a:gd name="T3" fmla="*/ 0 h 97"/>
                <a:gd name="T4" fmla="*/ 86 w 93"/>
                <a:gd name="T5" fmla="*/ 1 h 97"/>
                <a:gd name="T6" fmla="*/ 83 w 93"/>
                <a:gd name="T7" fmla="*/ 1 h 97"/>
                <a:gd name="T8" fmla="*/ 79 w 93"/>
                <a:gd name="T9" fmla="*/ 2 h 97"/>
                <a:gd name="T10" fmla="*/ 75 w 93"/>
                <a:gd name="T11" fmla="*/ 3 h 97"/>
                <a:gd name="T12" fmla="*/ 71 w 93"/>
                <a:gd name="T13" fmla="*/ 4 h 97"/>
                <a:gd name="T14" fmla="*/ 68 w 93"/>
                <a:gd name="T15" fmla="*/ 6 h 97"/>
                <a:gd name="T16" fmla="*/ 65 w 93"/>
                <a:gd name="T17" fmla="*/ 8 h 97"/>
                <a:gd name="T18" fmla="*/ 61 w 93"/>
                <a:gd name="T19" fmla="*/ 11 h 97"/>
                <a:gd name="T20" fmla="*/ 58 w 93"/>
                <a:gd name="T21" fmla="*/ 13 h 97"/>
                <a:gd name="T22" fmla="*/ 53 w 93"/>
                <a:gd name="T23" fmla="*/ 15 h 97"/>
                <a:gd name="T24" fmla="*/ 50 w 93"/>
                <a:gd name="T25" fmla="*/ 18 h 97"/>
                <a:gd name="T26" fmla="*/ 47 w 93"/>
                <a:gd name="T27" fmla="*/ 20 h 97"/>
                <a:gd name="T28" fmla="*/ 43 w 93"/>
                <a:gd name="T29" fmla="*/ 23 h 97"/>
                <a:gd name="T30" fmla="*/ 40 w 93"/>
                <a:gd name="T31" fmla="*/ 26 h 97"/>
                <a:gd name="T32" fmla="*/ 37 w 93"/>
                <a:gd name="T33" fmla="*/ 31 h 97"/>
                <a:gd name="T34" fmla="*/ 33 w 93"/>
                <a:gd name="T35" fmla="*/ 34 h 97"/>
                <a:gd name="T36" fmla="*/ 30 w 93"/>
                <a:gd name="T37" fmla="*/ 38 h 97"/>
                <a:gd name="T38" fmla="*/ 27 w 93"/>
                <a:gd name="T39" fmla="*/ 41 h 97"/>
                <a:gd name="T40" fmla="*/ 24 w 93"/>
                <a:gd name="T41" fmla="*/ 45 h 97"/>
                <a:gd name="T42" fmla="*/ 21 w 93"/>
                <a:gd name="T43" fmla="*/ 49 h 97"/>
                <a:gd name="T44" fmla="*/ 19 w 93"/>
                <a:gd name="T45" fmla="*/ 54 h 97"/>
                <a:gd name="T46" fmla="*/ 16 w 93"/>
                <a:gd name="T47" fmla="*/ 59 h 97"/>
                <a:gd name="T48" fmla="*/ 13 w 93"/>
                <a:gd name="T49" fmla="*/ 63 h 97"/>
                <a:gd name="T50" fmla="*/ 11 w 93"/>
                <a:gd name="T51" fmla="*/ 67 h 97"/>
                <a:gd name="T52" fmla="*/ 9 w 93"/>
                <a:gd name="T53" fmla="*/ 73 h 97"/>
                <a:gd name="T54" fmla="*/ 7 w 93"/>
                <a:gd name="T55" fmla="*/ 77 h 97"/>
                <a:gd name="T56" fmla="*/ 5 w 93"/>
                <a:gd name="T57" fmla="*/ 82 h 97"/>
                <a:gd name="T58" fmla="*/ 3 w 93"/>
                <a:gd name="T59" fmla="*/ 86 h 97"/>
                <a:gd name="T60" fmla="*/ 2 w 93"/>
                <a:gd name="T61" fmla="*/ 91 h 97"/>
                <a:gd name="T62" fmla="*/ 0 w 93"/>
                <a:gd name="T63" fmla="*/ 97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3" h="97">
                  <a:moveTo>
                    <a:pt x="93" y="0"/>
                  </a:moveTo>
                  <a:lnTo>
                    <a:pt x="89" y="0"/>
                  </a:lnTo>
                  <a:lnTo>
                    <a:pt x="86" y="1"/>
                  </a:lnTo>
                  <a:lnTo>
                    <a:pt x="83" y="1"/>
                  </a:lnTo>
                  <a:lnTo>
                    <a:pt x="79" y="2"/>
                  </a:lnTo>
                  <a:lnTo>
                    <a:pt x="75" y="3"/>
                  </a:lnTo>
                  <a:lnTo>
                    <a:pt x="71" y="4"/>
                  </a:lnTo>
                  <a:lnTo>
                    <a:pt x="68" y="6"/>
                  </a:lnTo>
                  <a:lnTo>
                    <a:pt x="65" y="8"/>
                  </a:lnTo>
                  <a:lnTo>
                    <a:pt x="61" y="11"/>
                  </a:lnTo>
                  <a:lnTo>
                    <a:pt x="58" y="13"/>
                  </a:lnTo>
                  <a:lnTo>
                    <a:pt x="53" y="15"/>
                  </a:lnTo>
                  <a:lnTo>
                    <a:pt x="50" y="18"/>
                  </a:lnTo>
                  <a:lnTo>
                    <a:pt x="47" y="20"/>
                  </a:lnTo>
                  <a:lnTo>
                    <a:pt x="43" y="23"/>
                  </a:lnTo>
                  <a:lnTo>
                    <a:pt x="40" y="26"/>
                  </a:lnTo>
                  <a:lnTo>
                    <a:pt x="37" y="31"/>
                  </a:lnTo>
                  <a:lnTo>
                    <a:pt x="33" y="34"/>
                  </a:lnTo>
                  <a:lnTo>
                    <a:pt x="30" y="38"/>
                  </a:lnTo>
                  <a:lnTo>
                    <a:pt x="27" y="41"/>
                  </a:lnTo>
                  <a:lnTo>
                    <a:pt x="24" y="45"/>
                  </a:lnTo>
                  <a:lnTo>
                    <a:pt x="21" y="49"/>
                  </a:lnTo>
                  <a:lnTo>
                    <a:pt x="19" y="54"/>
                  </a:lnTo>
                  <a:lnTo>
                    <a:pt x="16" y="59"/>
                  </a:lnTo>
                  <a:lnTo>
                    <a:pt x="13" y="63"/>
                  </a:lnTo>
                  <a:lnTo>
                    <a:pt x="11" y="67"/>
                  </a:lnTo>
                  <a:lnTo>
                    <a:pt x="9" y="73"/>
                  </a:lnTo>
                  <a:lnTo>
                    <a:pt x="7" y="77"/>
                  </a:lnTo>
                  <a:lnTo>
                    <a:pt x="5" y="82"/>
                  </a:lnTo>
                  <a:lnTo>
                    <a:pt x="3" y="86"/>
                  </a:lnTo>
                  <a:lnTo>
                    <a:pt x="2" y="91"/>
                  </a:lnTo>
                  <a:lnTo>
                    <a:pt x="0" y="9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86" name="Line 518"/>
            <p:cNvSpPr>
              <a:spLocks noChangeShapeType="1"/>
            </p:cNvSpPr>
            <p:nvPr/>
          </p:nvSpPr>
          <p:spPr bwMode="auto">
            <a:xfrm>
              <a:off x="4363" y="2461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87" name="Line 519"/>
            <p:cNvSpPr>
              <a:spLocks noChangeShapeType="1"/>
            </p:cNvSpPr>
            <p:nvPr/>
          </p:nvSpPr>
          <p:spPr bwMode="auto">
            <a:xfrm flipV="1">
              <a:off x="4423" y="2480"/>
              <a:ext cx="21" cy="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88" name="Freeform 520"/>
            <p:cNvSpPr>
              <a:spLocks/>
            </p:cNvSpPr>
            <p:nvPr/>
          </p:nvSpPr>
          <p:spPr bwMode="auto">
            <a:xfrm>
              <a:off x="4444" y="2459"/>
              <a:ext cx="20" cy="21"/>
            </a:xfrm>
            <a:custGeom>
              <a:avLst/>
              <a:gdLst>
                <a:gd name="T0" fmla="*/ 73 w 73"/>
                <a:gd name="T1" fmla="*/ 0 h 76"/>
                <a:gd name="T2" fmla="*/ 70 w 73"/>
                <a:gd name="T3" fmla="*/ 1 h 76"/>
                <a:gd name="T4" fmla="*/ 67 w 73"/>
                <a:gd name="T5" fmla="*/ 1 h 76"/>
                <a:gd name="T6" fmla="*/ 64 w 73"/>
                <a:gd name="T7" fmla="*/ 2 h 76"/>
                <a:gd name="T8" fmla="*/ 61 w 73"/>
                <a:gd name="T9" fmla="*/ 2 h 76"/>
                <a:gd name="T10" fmla="*/ 57 w 73"/>
                <a:gd name="T11" fmla="*/ 4 h 76"/>
                <a:gd name="T12" fmla="*/ 54 w 73"/>
                <a:gd name="T13" fmla="*/ 5 h 76"/>
                <a:gd name="T14" fmla="*/ 51 w 73"/>
                <a:gd name="T15" fmla="*/ 6 h 76"/>
                <a:gd name="T16" fmla="*/ 47 w 73"/>
                <a:gd name="T17" fmla="*/ 8 h 76"/>
                <a:gd name="T18" fmla="*/ 44 w 73"/>
                <a:gd name="T19" fmla="*/ 10 h 76"/>
                <a:gd name="T20" fmla="*/ 41 w 73"/>
                <a:gd name="T21" fmla="*/ 12 h 76"/>
                <a:gd name="T22" fmla="*/ 38 w 73"/>
                <a:gd name="T23" fmla="*/ 15 h 76"/>
                <a:gd name="T24" fmla="*/ 34 w 73"/>
                <a:gd name="T25" fmla="*/ 19 h 76"/>
                <a:gd name="T26" fmla="*/ 31 w 73"/>
                <a:gd name="T27" fmla="*/ 21 h 76"/>
                <a:gd name="T28" fmla="*/ 28 w 73"/>
                <a:gd name="T29" fmla="*/ 24 h 76"/>
                <a:gd name="T30" fmla="*/ 25 w 73"/>
                <a:gd name="T31" fmla="*/ 28 h 76"/>
                <a:gd name="T32" fmla="*/ 23 w 73"/>
                <a:gd name="T33" fmla="*/ 31 h 76"/>
                <a:gd name="T34" fmla="*/ 20 w 73"/>
                <a:gd name="T35" fmla="*/ 34 h 76"/>
                <a:gd name="T36" fmla="*/ 16 w 73"/>
                <a:gd name="T37" fmla="*/ 39 h 76"/>
                <a:gd name="T38" fmla="*/ 14 w 73"/>
                <a:gd name="T39" fmla="*/ 43 h 76"/>
                <a:gd name="T40" fmla="*/ 12 w 73"/>
                <a:gd name="T41" fmla="*/ 47 h 76"/>
                <a:gd name="T42" fmla="*/ 10 w 73"/>
                <a:gd name="T43" fmla="*/ 51 h 76"/>
                <a:gd name="T44" fmla="*/ 8 w 73"/>
                <a:gd name="T45" fmla="*/ 55 h 76"/>
                <a:gd name="T46" fmla="*/ 6 w 73"/>
                <a:gd name="T47" fmla="*/ 60 h 76"/>
                <a:gd name="T48" fmla="*/ 4 w 73"/>
                <a:gd name="T49" fmla="*/ 64 h 76"/>
                <a:gd name="T50" fmla="*/ 2 w 73"/>
                <a:gd name="T51" fmla="*/ 68 h 76"/>
                <a:gd name="T52" fmla="*/ 1 w 73"/>
                <a:gd name="T53" fmla="*/ 72 h 76"/>
                <a:gd name="T54" fmla="*/ 0 w 73"/>
                <a:gd name="T55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3" h="76">
                  <a:moveTo>
                    <a:pt x="73" y="0"/>
                  </a:moveTo>
                  <a:lnTo>
                    <a:pt x="70" y="1"/>
                  </a:lnTo>
                  <a:lnTo>
                    <a:pt x="67" y="1"/>
                  </a:lnTo>
                  <a:lnTo>
                    <a:pt x="64" y="2"/>
                  </a:lnTo>
                  <a:lnTo>
                    <a:pt x="61" y="2"/>
                  </a:lnTo>
                  <a:lnTo>
                    <a:pt x="57" y="4"/>
                  </a:lnTo>
                  <a:lnTo>
                    <a:pt x="54" y="5"/>
                  </a:lnTo>
                  <a:lnTo>
                    <a:pt x="51" y="6"/>
                  </a:lnTo>
                  <a:lnTo>
                    <a:pt x="47" y="8"/>
                  </a:lnTo>
                  <a:lnTo>
                    <a:pt x="44" y="10"/>
                  </a:lnTo>
                  <a:lnTo>
                    <a:pt x="41" y="12"/>
                  </a:lnTo>
                  <a:lnTo>
                    <a:pt x="38" y="15"/>
                  </a:lnTo>
                  <a:lnTo>
                    <a:pt x="34" y="19"/>
                  </a:lnTo>
                  <a:lnTo>
                    <a:pt x="31" y="21"/>
                  </a:lnTo>
                  <a:lnTo>
                    <a:pt x="28" y="24"/>
                  </a:lnTo>
                  <a:lnTo>
                    <a:pt x="25" y="28"/>
                  </a:lnTo>
                  <a:lnTo>
                    <a:pt x="23" y="31"/>
                  </a:lnTo>
                  <a:lnTo>
                    <a:pt x="20" y="34"/>
                  </a:lnTo>
                  <a:lnTo>
                    <a:pt x="16" y="39"/>
                  </a:lnTo>
                  <a:lnTo>
                    <a:pt x="14" y="43"/>
                  </a:lnTo>
                  <a:lnTo>
                    <a:pt x="12" y="47"/>
                  </a:lnTo>
                  <a:lnTo>
                    <a:pt x="10" y="51"/>
                  </a:lnTo>
                  <a:lnTo>
                    <a:pt x="8" y="55"/>
                  </a:lnTo>
                  <a:lnTo>
                    <a:pt x="6" y="60"/>
                  </a:lnTo>
                  <a:lnTo>
                    <a:pt x="4" y="64"/>
                  </a:lnTo>
                  <a:lnTo>
                    <a:pt x="2" y="68"/>
                  </a:lnTo>
                  <a:lnTo>
                    <a:pt x="1" y="72"/>
                  </a:lnTo>
                  <a:lnTo>
                    <a:pt x="0" y="7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89" name="Line 521"/>
            <p:cNvSpPr>
              <a:spLocks noChangeShapeType="1"/>
            </p:cNvSpPr>
            <p:nvPr/>
          </p:nvSpPr>
          <p:spPr bwMode="auto">
            <a:xfrm>
              <a:off x="4434" y="2492"/>
              <a:ext cx="2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90" name="Freeform 522"/>
            <p:cNvSpPr>
              <a:spLocks/>
            </p:cNvSpPr>
            <p:nvPr/>
          </p:nvSpPr>
          <p:spPr bwMode="auto">
            <a:xfrm>
              <a:off x="5180" y="2411"/>
              <a:ext cx="63" cy="147"/>
            </a:xfrm>
            <a:custGeom>
              <a:avLst/>
              <a:gdLst>
                <a:gd name="T0" fmla="*/ 219 w 219"/>
                <a:gd name="T1" fmla="*/ 0 h 493"/>
                <a:gd name="T2" fmla="*/ 86 w 219"/>
                <a:gd name="T3" fmla="*/ 493 h 493"/>
                <a:gd name="T4" fmla="*/ 0 w 219"/>
                <a:gd name="T5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9" h="493">
                  <a:moveTo>
                    <a:pt x="219" y="0"/>
                  </a:moveTo>
                  <a:lnTo>
                    <a:pt x="86" y="493"/>
                  </a:lnTo>
                  <a:lnTo>
                    <a:pt x="0" y="49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91" name="Freeform 523"/>
            <p:cNvSpPr>
              <a:spLocks/>
            </p:cNvSpPr>
            <p:nvPr/>
          </p:nvSpPr>
          <p:spPr bwMode="auto">
            <a:xfrm>
              <a:off x="5165" y="2529"/>
              <a:ext cx="15" cy="29"/>
            </a:xfrm>
            <a:custGeom>
              <a:avLst/>
              <a:gdLst>
                <a:gd name="T0" fmla="*/ 4 w 46"/>
                <a:gd name="T1" fmla="*/ 0 h 96"/>
                <a:gd name="T2" fmla="*/ 3 w 46"/>
                <a:gd name="T3" fmla="*/ 5 h 96"/>
                <a:gd name="T4" fmla="*/ 2 w 46"/>
                <a:gd name="T5" fmla="*/ 9 h 96"/>
                <a:gd name="T6" fmla="*/ 2 w 46"/>
                <a:gd name="T7" fmla="*/ 14 h 96"/>
                <a:gd name="T8" fmla="*/ 1 w 46"/>
                <a:gd name="T9" fmla="*/ 18 h 96"/>
                <a:gd name="T10" fmla="*/ 0 w 46"/>
                <a:gd name="T11" fmla="*/ 22 h 96"/>
                <a:gd name="T12" fmla="*/ 0 w 46"/>
                <a:gd name="T13" fmla="*/ 27 h 96"/>
                <a:gd name="T14" fmla="*/ 0 w 46"/>
                <a:gd name="T15" fmla="*/ 31 h 96"/>
                <a:gd name="T16" fmla="*/ 0 w 46"/>
                <a:gd name="T17" fmla="*/ 35 h 96"/>
                <a:gd name="T18" fmla="*/ 0 w 46"/>
                <a:gd name="T19" fmla="*/ 39 h 96"/>
                <a:gd name="T20" fmla="*/ 0 w 46"/>
                <a:gd name="T21" fmla="*/ 43 h 96"/>
                <a:gd name="T22" fmla="*/ 1 w 46"/>
                <a:gd name="T23" fmla="*/ 47 h 96"/>
                <a:gd name="T24" fmla="*/ 1 w 46"/>
                <a:gd name="T25" fmla="*/ 51 h 96"/>
                <a:gd name="T26" fmla="*/ 2 w 46"/>
                <a:gd name="T27" fmla="*/ 54 h 96"/>
                <a:gd name="T28" fmla="*/ 3 w 46"/>
                <a:gd name="T29" fmla="*/ 58 h 96"/>
                <a:gd name="T30" fmla="*/ 3 w 46"/>
                <a:gd name="T31" fmla="*/ 61 h 96"/>
                <a:gd name="T32" fmla="*/ 5 w 46"/>
                <a:gd name="T33" fmla="*/ 64 h 96"/>
                <a:gd name="T34" fmla="*/ 6 w 46"/>
                <a:gd name="T35" fmla="*/ 68 h 96"/>
                <a:gd name="T36" fmla="*/ 7 w 46"/>
                <a:gd name="T37" fmla="*/ 71 h 96"/>
                <a:gd name="T38" fmla="*/ 9 w 46"/>
                <a:gd name="T39" fmla="*/ 74 h 96"/>
                <a:gd name="T40" fmla="*/ 11 w 46"/>
                <a:gd name="T41" fmla="*/ 77 h 96"/>
                <a:gd name="T42" fmla="*/ 13 w 46"/>
                <a:gd name="T43" fmla="*/ 79 h 96"/>
                <a:gd name="T44" fmla="*/ 15 w 46"/>
                <a:gd name="T45" fmla="*/ 82 h 96"/>
                <a:gd name="T46" fmla="*/ 17 w 46"/>
                <a:gd name="T47" fmla="*/ 84 h 96"/>
                <a:gd name="T48" fmla="*/ 19 w 46"/>
                <a:gd name="T49" fmla="*/ 87 h 96"/>
                <a:gd name="T50" fmla="*/ 21 w 46"/>
                <a:gd name="T51" fmla="*/ 88 h 96"/>
                <a:gd name="T52" fmla="*/ 23 w 46"/>
                <a:gd name="T53" fmla="*/ 90 h 96"/>
                <a:gd name="T54" fmla="*/ 26 w 46"/>
                <a:gd name="T55" fmla="*/ 91 h 96"/>
                <a:gd name="T56" fmla="*/ 28 w 46"/>
                <a:gd name="T57" fmla="*/ 93 h 96"/>
                <a:gd name="T58" fmla="*/ 32 w 46"/>
                <a:gd name="T59" fmla="*/ 94 h 96"/>
                <a:gd name="T60" fmla="*/ 34 w 46"/>
                <a:gd name="T61" fmla="*/ 95 h 96"/>
                <a:gd name="T62" fmla="*/ 37 w 46"/>
                <a:gd name="T63" fmla="*/ 95 h 96"/>
                <a:gd name="T64" fmla="*/ 40 w 46"/>
                <a:gd name="T65" fmla="*/ 96 h 96"/>
                <a:gd name="T66" fmla="*/ 43 w 46"/>
                <a:gd name="T67" fmla="*/ 96 h 96"/>
                <a:gd name="T68" fmla="*/ 46 w 46"/>
                <a:gd name="T69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6" h="96">
                  <a:moveTo>
                    <a:pt x="4" y="0"/>
                  </a:moveTo>
                  <a:lnTo>
                    <a:pt x="3" y="5"/>
                  </a:lnTo>
                  <a:lnTo>
                    <a:pt x="2" y="9"/>
                  </a:lnTo>
                  <a:lnTo>
                    <a:pt x="2" y="14"/>
                  </a:lnTo>
                  <a:lnTo>
                    <a:pt x="1" y="18"/>
                  </a:lnTo>
                  <a:lnTo>
                    <a:pt x="0" y="22"/>
                  </a:lnTo>
                  <a:lnTo>
                    <a:pt x="0" y="27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2" y="54"/>
                  </a:lnTo>
                  <a:lnTo>
                    <a:pt x="3" y="58"/>
                  </a:lnTo>
                  <a:lnTo>
                    <a:pt x="3" y="61"/>
                  </a:lnTo>
                  <a:lnTo>
                    <a:pt x="5" y="64"/>
                  </a:lnTo>
                  <a:lnTo>
                    <a:pt x="6" y="68"/>
                  </a:lnTo>
                  <a:lnTo>
                    <a:pt x="7" y="71"/>
                  </a:lnTo>
                  <a:lnTo>
                    <a:pt x="9" y="74"/>
                  </a:lnTo>
                  <a:lnTo>
                    <a:pt x="11" y="77"/>
                  </a:lnTo>
                  <a:lnTo>
                    <a:pt x="13" y="79"/>
                  </a:lnTo>
                  <a:lnTo>
                    <a:pt x="15" y="82"/>
                  </a:lnTo>
                  <a:lnTo>
                    <a:pt x="17" y="84"/>
                  </a:lnTo>
                  <a:lnTo>
                    <a:pt x="19" y="87"/>
                  </a:lnTo>
                  <a:lnTo>
                    <a:pt x="21" y="88"/>
                  </a:lnTo>
                  <a:lnTo>
                    <a:pt x="23" y="90"/>
                  </a:lnTo>
                  <a:lnTo>
                    <a:pt x="26" y="91"/>
                  </a:lnTo>
                  <a:lnTo>
                    <a:pt x="28" y="93"/>
                  </a:lnTo>
                  <a:lnTo>
                    <a:pt x="32" y="94"/>
                  </a:lnTo>
                  <a:lnTo>
                    <a:pt x="34" y="95"/>
                  </a:lnTo>
                  <a:lnTo>
                    <a:pt x="37" y="95"/>
                  </a:lnTo>
                  <a:lnTo>
                    <a:pt x="40" y="96"/>
                  </a:lnTo>
                  <a:lnTo>
                    <a:pt x="43" y="96"/>
                  </a:lnTo>
                  <a:lnTo>
                    <a:pt x="46" y="9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92" name="Line 524"/>
            <p:cNvSpPr>
              <a:spLocks noChangeShapeType="1"/>
            </p:cNvSpPr>
            <p:nvPr/>
          </p:nvSpPr>
          <p:spPr bwMode="auto">
            <a:xfrm flipV="1">
              <a:off x="5167" y="2490"/>
              <a:ext cx="11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93" name="Freeform 525"/>
            <p:cNvSpPr>
              <a:spLocks/>
            </p:cNvSpPr>
            <p:nvPr/>
          </p:nvSpPr>
          <p:spPr bwMode="auto">
            <a:xfrm>
              <a:off x="5178" y="2461"/>
              <a:ext cx="28" cy="29"/>
            </a:xfrm>
            <a:custGeom>
              <a:avLst/>
              <a:gdLst>
                <a:gd name="T0" fmla="*/ 94 w 94"/>
                <a:gd name="T1" fmla="*/ 0 h 97"/>
                <a:gd name="T2" fmla="*/ 90 w 94"/>
                <a:gd name="T3" fmla="*/ 0 h 97"/>
                <a:gd name="T4" fmla="*/ 87 w 94"/>
                <a:gd name="T5" fmla="*/ 1 h 97"/>
                <a:gd name="T6" fmla="*/ 84 w 94"/>
                <a:gd name="T7" fmla="*/ 1 h 97"/>
                <a:gd name="T8" fmla="*/ 80 w 94"/>
                <a:gd name="T9" fmla="*/ 2 h 97"/>
                <a:gd name="T10" fmla="*/ 77 w 94"/>
                <a:gd name="T11" fmla="*/ 3 h 97"/>
                <a:gd name="T12" fmla="*/ 74 w 94"/>
                <a:gd name="T13" fmla="*/ 4 h 97"/>
                <a:gd name="T14" fmla="*/ 70 w 94"/>
                <a:gd name="T15" fmla="*/ 5 h 97"/>
                <a:gd name="T16" fmla="*/ 67 w 94"/>
                <a:gd name="T17" fmla="*/ 6 h 97"/>
                <a:gd name="T18" fmla="*/ 64 w 94"/>
                <a:gd name="T19" fmla="*/ 8 h 97"/>
                <a:gd name="T20" fmla="*/ 61 w 94"/>
                <a:gd name="T21" fmla="*/ 11 h 97"/>
                <a:gd name="T22" fmla="*/ 57 w 94"/>
                <a:gd name="T23" fmla="*/ 13 h 97"/>
                <a:gd name="T24" fmla="*/ 54 w 94"/>
                <a:gd name="T25" fmla="*/ 15 h 97"/>
                <a:gd name="T26" fmla="*/ 50 w 94"/>
                <a:gd name="T27" fmla="*/ 17 h 97"/>
                <a:gd name="T28" fmla="*/ 47 w 94"/>
                <a:gd name="T29" fmla="*/ 20 h 97"/>
                <a:gd name="T30" fmla="*/ 44 w 94"/>
                <a:gd name="T31" fmla="*/ 22 h 97"/>
                <a:gd name="T32" fmla="*/ 41 w 94"/>
                <a:gd name="T33" fmla="*/ 25 h 97"/>
                <a:gd name="T34" fmla="*/ 38 w 94"/>
                <a:gd name="T35" fmla="*/ 28 h 97"/>
                <a:gd name="T36" fmla="*/ 35 w 94"/>
                <a:gd name="T37" fmla="*/ 32 h 97"/>
                <a:gd name="T38" fmla="*/ 33 w 94"/>
                <a:gd name="T39" fmla="*/ 35 h 97"/>
                <a:gd name="T40" fmla="*/ 29 w 94"/>
                <a:gd name="T41" fmla="*/ 39 h 97"/>
                <a:gd name="T42" fmla="*/ 26 w 94"/>
                <a:gd name="T43" fmla="*/ 42 h 97"/>
                <a:gd name="T44" fmla="*/ 24 w 94"/>
                <a:gd name="T45" fmla="*/ 46 h 97"/>
                <a:gd name="T46" fmla="*/ 21 w 94"/>
                <a:gd name="T47" fmla="*/ 49 h 97"/>
                <a:gd name="T48" fmla="*/ 19 w 94"/>
                <a:gd name="T49" fmla="*/ 54 h 97"/>
                <a:gd name="T50" fmla="*/ 17 w 94"/>
                <a:gd name="T51" fmla="*/ 58 h 97"/>
                <a:gd name="T52" fmla="*/ 14 w 94"/>
                <a:gd name="T53" fmla="*/ 62 h 97"/>
                <a:gd name="T54" fmla="*/ 12 w 94"/>
                <a:gd name="T55" fmla="*/ 66 h 97"/>
                <a:gd name="T56" fmla="*/ 9 w 94"/>
                <a:gd name="T57" fmla="*/ 70 h 97"/>
                <a:gd name="T58" fmla="*/ 8 w 94"/>
                <a:gd name="T59" fmla="*/ 75 h 97"/>
                <a:gd name="T60" fmla="*/ 6 w 94"/>
                <a:gd name="T61" fmla="*/ 79 h 97"/>
                <a:gd name="T62" fmla="*/ 4 w 94"/>
                <a:gd name="T63" fmla="*/ 83 h 97"/>
                <a:gd name="T64" fmla="*/ 3 w 94"/>
                <a:gd name="T65" fmla="*/ 87 h 97"/>
                <a:gd name="T66" fmla="*/ 1 w 94"/>
                <a:gd name="T67" fmla="*/ 91 h 97"/>
                <a:gd name="T68" fmla="*/ 0 w 94"/>
                <a:gd name="T69" fmla="*/ 97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4" h="97">
                  <a:moveTo>
                    <a:pt x="94" y="0"/>
                  </a:moveTo>
                  <a:lnTo>
                    <a:pt x="90" y="0"/>
                  </a:lnTo>
                  <a:lnTo>
                    <a:pt x="87" y="1"/>
                  </a:lnTo>
                  <a:lnTo>
                    <a:pt x="84" y="1"/>
                  </a:lnTo>
                  <a:lnTo>
                    <a:pt x="80" y="2"/>
                  </a:lnTo>
                  <a:lnTo>
                    <a:pt x="77" y="3"/>
                  </a:lnTo>
                  <a:lnTo>
                    <a:pt x="74" y="4"/>
                  </a:lnTo>
                  <a:lnTo>
                    <a:pt x="70" y="5"/>
                  </a:lnTo>
                  <a:lnTo>
                    <a:pt x="67" y="6"/>
                  </a:lnTo>
                  <a:lnTo>
                    <a:pt x="64" y="8"/>
                  </a:lnTo>
                  <a:lnTo>
                    <a:pt x="61" y="11"/>
                  </a:lnTo>
                  <a:lnTo>
                    <a:pt x="57" y="13"/>
                  </a:lnTo>
                  <a:lnTo>
                    <a:pt x="54" y="15"/>
                  </a:lnTo>
                  <a:lnTo>
                    <a:pt x="50" y="17"/>
                  </a:lnTo>
                  <a:lnTo>
                    <a:pt x="47" y="20"/>
                  </a:lnTo>
                  <a:lnTo>
                    <a:pt x="44" y="22"/>
                  </a:lnTo>
                  <a:lnTo>
                    <a:pt x="41" y="25"/>
                  </a:lnTo>
                  <a:lnTo>
                    <a:pt x="38" y="28"/>
                  </a:lnTo>
                  <a:lnTo>
                    <a:pt x="35" y="32"/>
                  </a:lnTo>
                  <a:lnTo>
                    <a:pt x="33" y="35"/>
                  </a:lnTo>
                  <a:lnTo>
                    <a:pt x="29" y="39"/>
                  </a:lnTo>
                  <a:lnTo>
                    <a:pt x="26" y="42"/>
                  </a:lnTo>
                  <a:lnTo>
                    <a:pt x="24" y="46"/>
                  </a:lnTo>
                  <a:lnTo>
                    <a:pt x="21" y="49"/>
                  </a:lnTo>
                  <a:lnTo>
                    <a:pt x="19" y="54"/>
                  </a:lnTo>
                  <a:lnTo>
                    <a:pt x="17" y="58"/>
                  </a:lnTo>
                  <a:lnTo>
                    <a:pt x="14" y="62"/>
                  </a:lnTo>
                  <a:lnTo>
                    <a:pt x="12" y="66"/>
                  </a:lnTo>
                  <a:lnTo>
                    <a:pt x="9" y="70"/>
                  </a:lnTo>
                  <a:lnTo>
                    <a:pt x="8" y="75"/>
                  </a:lnTo>
                  <a:lnTo>
                    <a:pt x="6" y="79"/>
                  </a:lnTo>
                  <a:lnTo>
                    <a:pt x="4" y="83"/>
                  </a:lnTo>
                  <a:lnTo>
                    <a:pt x="3" y="87"/>
                  </a:lnTo>
                  <a:lnTo>
                    <a:pt x="1" y="91"/>
                  </a:lnTo>
                  <a:lnTo>
                    <a:pt x="0" y="9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94" name="Line 526"/>
            <p:cNvSpPr>
              <a:spLocks noChangeShapeType="1"/>
            </p:cNvSpPr>
            <p:nvPr/>
          </p:nvSpPr>
          <p:spPr bwMode="auto">
            <a:xfrm>
              <a:off x="5206" y="2461"/>
              <a:ext cx="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95" name="Line 527"/>
            <p:cNvSpPr>
              <a:spLocks noChangeShapeType="1"/>
            </p:cNvSpPr>
            <p:nvPr/>
          </p:nvSpPr>
          <p:spPr bwMode="auto">
            <a:xfrm>
              <a:off x="5013" y="1261"/>
              <a:ext cx="290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96" name="Line 528"/>
            <p:cNvSpPr>
              <a:spLocks noChangeShapeType="1"/>
            </p:cNvSpPr>
            <p:nvPr/>
          </p:nvSpPr>
          <p:spPr bwMode="auto">
            <a:xfrm>
              <a:off x="5258" y="1017"/>
              <a:ext cx="289" cy="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97" name="Line 529"/>
            <p:cNvSpPr>
              <a:spLocks noChangeShapeType="1"/>
            </p:cNvSpPr>
            <p:nvPr/>
          </p:nvSpPr>
          <p:spPr bwMode="auto">
            <a:xfrm flipH="1">
              <a:off x="4425" y="1356"/>
              <a:ext cx="246" cy="24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98" name="Line 530"/>
            <p:cNvSpPr>
              <a:spLocks noChangeShapeType="1"/>
            </p:cNvSpPr>
            <p:nvPr/>
          </p:nvSpPr>
          <p:spPr bwMode="auto">
            <a:xfrm flipH="1">
              <a:off x="4909" y="1904"/>
              <a:ext cx="246" cy="2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299" name="Line 531"/>
            <p:cNvSpPr>
              <a:spLocks noChangeShapeType="1"/>
            </p:cNvSpPr>
            <p:nvPr/>
          </p:nvSpPr>
          <p:spPr bwMode="auto">
            <a:xfrm flipV="1">
              <a:off x="5081" y="1540"/>
              <a:ext cx="245" cy="2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00" name="Line 532"/>
            <p:cNvSpPr>
              <a:spLocks noChangeShapeType="1"/>
            </p:cNvSpPr>
            <p:nvPr/>
          </p:nvSpPr>
          <p:spPr bwMode="auto">
            <a:xfrm flipH="1">
              <a:off x="5001" y="1505"/>
              <a:ext cx="245" cy="2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01" name="Line 533"/>
            <p:cNvSpPr>
              <a:spLocks noChangeShapeType="1"/>
            </p:cNvSpPr>
            <p:nvPr/>
          </p:nvSpPr>
          <p:spPr bwMode="auto">
            <a:xfrm flipH="1">
              <a:off x="5013" y="1017"/>
              <a:ext cx="245" cy="2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02" name="Line 534"/>
            <p:cNvSpPr>
              <a:spLocks noChangeShapeType="1"/>
            </p:cNvSpPr>
            <p:nvPr/>
          </p:nvSpPr>
          <p:spPr bwMode="auto">
            <a:xfrm flipH="1">
              <a:off x="4823" y="961"/>
              <a:ext cx="245" cy="2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03" name="Line 535"/>
            <p:cNvSpPr>
              <a:spLocks noChangeShapeType="1"/>
            </p:cNvSpPr>
            <p:nvPr/>
          </p:nvSpPr>
          <p:spPr bwMode="auto">
            <a:xfrm flipH="1">
              <a:off x="4302" y="885"/>
              <a:ext cx="245" cy="2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04" name="Line 536"/>
            <p:cNvSpPr>
              <a:spLocks noChangeShapeType="1"/>
            </p:cNvSpPr>
            <p:nvPr/>
          </p:nvSpPr>
          <p:spPr bwMode="auto">
            <a:xfrm flipH="1">
              <a:off x="4102" y="885"/>
              <a:ext cx="245" cy="2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05" name="Line 537"/>
            <p:cNvSpPr>
              <a:spLocks noChangeShapeType="1"/>
            </p:cNvSpPr>
            <p:nvPr/>
          </p:nvSpPr>
          <p:spPr bwMode="auto">
            <a:xfrm flipH="1">
              <a:off x="3580" y="961"/>
              <a:ext cx="246" cy="24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06" name="Line 538"/>
            <p:cNvSpPr>
              <a:spLocks noChangeShapeType="1"/>
            </p:cNvSpPr>
            <p:nvPr/>
          </p:nvSpPr>
          <p:spPr bwMode="auto">
            <a:xfrm flipH="1">
              <a:off x="3388" y="1017"/>
              <a:ext cx="246" cy="24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07" name="Freeform 539"/>
            <p:cNvSpPr>
              <a:spLocks/>
            </p:cNvSpPr>
            <p:nvPr/>
          </p:nvSpPr>
          <p:spPr bwMode="auto">
            <a:xfrm>
              <a:off x="3634" y="961"/>
              <a:ext cx="192" cy="56"/>
            </a:xfrm>
            <a:custGeom>
              <a:avLst/>
              <a:gdLst>
                <a:gd name="T0" fmla="*/ 648 w 648"/>
                <a:gd name="T1" fmla="*/ 0 h 191"/>
                <a:gd name="T2" fmla="*/ 576 w 648"/>
                <a:gd name="T3" fmla="*/ 18 h 191"/>
                <a:gd name="T4" fmla="*/ 503 w 648"/>
                <a:gd name="T5" fmla="*/ 38 h 191"/>
                <a:gd name="T6" fmla="*/ 431 w 648"/>
                <a:gd name="T7" fmla="*/ 58 h 191"/>
                <a:gd name="T8" fmla="*/ 358 w 648"/>
                <a:gd name="T9" fmla="*/ 78 h 191"/>
                <a:gd name="T10" fmla="*/ 286 w 648"/>
                <a:gd name="T11" fmla="*/ 100 h 191"/>
                <a:gd name="T12" fmla="*/ 214 w 648"/>
                <a:gd name="T13" fmla="*/ 121 h 191"/>
                <a:gd name="T14" fmla="*/ 143 w 648"/>
                <a:gd name="T15" fmla="*/ 144 h 191"/>
                <a:gd name="T16" fmla="*/ 70 w 648"/>
                <a:gd name="T17" fmla="*/ 167 h 191"/>
                <a:gd name="T18" fmla="*/ 0 w 648"/>
                <a:gd name="T19" fmla="*/ 19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48" h="191">
                  <a:moveTo>
                    <a:pt x="648" y="0"/>
                  </a:moveTo>
                  <a:lnTo>
                    <a:pt x="576" y="18"/>
                  </a:lnTo>
                  <a:lnTo>
                    <a:pt x="503" y="38"/>
                  </a:lnTo>
                  <a:lnTo>
                    <a:pt x="431" y="58"/>
                  </a:lnTo>
                  <a:lnTo>
                    <a:pt x="358" y="78"/>
                  </a:lnTo>
                  <a:lnTo>
                    <a:pt x="286" y="100"/>
                  </a:lnTo>
                  <a:lnTo>
                    <a:pt x="214" y="121"/>
                  </a:lnTo>
                  <a:lnTo>
                    <a:pt x="143" y="144"/>
                  </a:lnTo>
                  <a:lnTo>
                    <a:pt x="70" y="167"/>
                  </a:lnTo>
                  <a:lnTo>
                    <a:pt x="0" y="19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08" name="Freeform 540"/>
            <p:cNvSpPr>
              <a:spLocks/>
            </p:cNvSpPr>
            <p:nvPr/>
          </p:nvSpPr>
          <p:spPr bwMode="auto">
            <a:xfrm>
              <a:off x="3826" y="961"/>
              <a:ext cx="216" cy="323"/>
            </a:xfrm>
            <a:custGeom>
              <a:avLst/>
              <a:gdLst>
                <a:gd name="T0" fmla="*/ 0 w 735"/>
                <a:gd name="T1" fmla="*/ 0 h 1100"/>
                <a:gd name="T2" fmla="*/ 34 w 735"/>
                <a:gd name="T3" fmla="*/ 39 h 1100"/>
                <a:gd name="T4" fmla="*/ 111 w 735"/>
                <a:gd name="T5" fmla="*/ 133 h 1100"/>
                <a:gd name="T6" fmla="*/ 183 w 735"/>
                <a:gd name="T7" fmla="*/ 226 h 1100"/>
                <a:gd name="T8" fmla="*/ 252 w 735"/>
                <a:gd name="T9" fmla="*/ 315 h 1100"/>
                <a:gd name="T10" fmla="*/ 315 w 735"/>
                <a:gd name="T11" fmla="*/ 402 h 1100"/>
                <a:gd name="T12" fmla="*/ 374 w 735"/>
                <a:gd name="T13" fmla="*/ 486 h 1100"/>
                <a:gd name="T14" fmla="*/ 429 w 735"/>
                <a:gd name="T15" fmla="*/ 567 h 1100"/>
                <a:gd name="T16" fmla="*/ 480 w 735"/>
                <a:gd name="T17" fmla="*/ 646 h 1100"/>
                <a:gd name="T18" fmla="*/ 528 w 735"/>
                <a:gd name="T19" fmla="*/ 720 h 1100"/>
                <a:gd name="T20" fmla="*/ 573 w 735"/>
                <a:gd name="T21" fmla="*/ 790 h 1100"/>
                <a:gd name="T22" fmla="*/ 609 w 735"/>
                <a:gd name="T23" fmla="*/ 860 h 1100"/>
                <a:gd name="T24" fmla="*/ 646 w 735"/>
                <a:gd name="T25" fmla="*/ 926 h 1100"/>
                <a:gd name="T26" fmla="*/ 678 w 735"/>
                <a:gd name="T27" fmla="*/ 987 h 1100"/>
                <a:gd name="T28" fmla="*/ 708 w 735"/>
                <a:gd name="T29" fmla="*/ 1044 h 1100"/>
                <a:gd name="T30" fmla="*/ 734 w 735"/>
                <a:gd name="T31" fmla="*/ 1098 h 1100"/>
                <a:gd name="T32" fmla="*/ 735 w 735"/>
                <a:gd name="T33" fmla="*/ 1100 h 1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35" h="1100">
                  <a:moveTo>
                    <a:pt x="0" y="0"/>
                  </a:moveTo>
                  <a:lnTo>
                    <a:pt x="34" y="39"/>
                  </a:lnTo>
                  <a:lnTo>
                    <a:pt x="111" y="133"/>
                  </a:lnTo>
                  <a:lnTo>
                    <a:pt x="183" y="226"/>
                  </a:lnTo>
                  <a:lnTo>
                    <a:pt x="252" y="315"/>
                  </a:lnTo>
                  <a:lnTo>
                    <a:pt x="315" y="402"/>
                  </a:lnTo>
                  <a:lnTo>
                    <a:pt x="374" y="486"/>
                  </a:lnTo>
                  <a:lnTo>
                    <a:pt x="429" y="567"/>
                  </a:lnTo>
                  <a:lnTo>
                    <a:pt x="480" y="646"/>
                  </a:lnTo>
                  <a:lnTo>
                    <a:pt x="528" y="720"/>
                  </a:lnTo>
                  <a:lnTo>
                    <a:pt x="573" y="790"/>
                  </a:lnTo>
                  <a:lnTo>
                    <a:pt x="609" y="860"/>
                  </a:lnTo>
                  <a:lnTo>
                    <a:pt x="646" y="926"/>
                  </a:lnTo>
                  <a:lnTo>
                    <a:pt x="678" y="987"/>
                  </a:lnTo>
                  <a:lnTo>
                    <a:pt x="708" y="1044"/>
                  </a:lnTo>
                  <a:lnTo>
                    <a:pt x="734" y="1098"/>
                  </a:lnTo>
                  <a:lnTo>
                    <a:pt x="735" y="110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09" name="Freeform 541"/>
            <p:cNvSpPr>
              <a:spLocks/>
            </p:cNvSpPr>
            <p:nvPr/>
          </p:nvSpPr>
          <p:spPr bwMode="auto">
            <a:xfrm>
              <a:off x="4347" y="883"/>
              <a:ext cx="200" cy="2"/>
            </a:xfrm>
            <a:custGeom>
              <a:avLst/>
              <a:gdLst>
                <a:gd name="T0" fmla="*/ 678 w 678"/>
                <a:gd name="T1" fmla="*/ 7 h 7"/>
                <a:gd name="T2" fmla="*/ 602 w 678"/>
                <a:gd name="T3" fmla="*/ 4 h 7"/>
                <a:gd name="T4" fmla="*/ 526 w 678"/>
                <a:gd name="T5" fmla="*/ 2 h 7"/>
                <a:gd name="T6" fmla="*/ 452 w 678"/>
                <a:gd name="T7" fmla="*/ 1 h 7"/>
                <a:gd name="T8" fmla="*/ 376 w 678"/>
                <a:gd name="T9" fmla="*/ 0 h 7"/>
                <a:gd name="T10" fmla="*/ 301 w 678"/>
                <a:gd name="T11" fmla="*/ 0 h 7"/>
                <a:gd name="T12" fmla="*/ 226 w 678"/>
                <a:gd name="T13" fmla="*/ 1 h 7"/>
                <a:gd name="T14" fmla="*/ 151 w 678"/>
                <a:gd name="T15" fmla="*/ 2 h 7"/>
                <a:gd name="T16" fmla="*/ 75 w 678"/>
                <a:gd name="T17" fmla="*/ 4 h 7"/>
                <a:gd name="T18" fmla="*/ 0 w 678"/>
                <a:gd name="T1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78" h="7">
                  <a:moveTo>
                    <a:pt x="678" y="7"/>
                  </a:moveTo>
                  <a:lnTo>
                    <a:pt x="602" y="4"/>
                  </a:lnTo>
                  <a:lnTo>
                    <a:pt x="526" y="2"/>
                  </a:lnTo>
                  <a:lnTo>
                    <a:pt x="452" y="1"/>
                  </a:lnTo>
                  <a:lnTo>
                    <a:pt x="376" y="0"/>
                  </a:lnTo>
                  <a:lnTo>
                    <a:pt x="301" y="0"/>
                  </a:lnTo>
                  <a:lnTo>
                    <a:pt x="226" y="1"/>
                  </a:lnTo>
                  <a:lnTo>
                    <a:pt x="151" y="2"/>
                  </a:lnTo>
                  <a:lnTo>
                    <a:pt x="75" y="4"/>
                  </a:lnTo>
                  <a:lnTo>
                    <a:pt x="0" y="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10" name="Freeform 542"/>
            <p:cNvSpPr>
              <a:spLocks/>
            </p:cNvSpPr>
            <p:nvPr/>
          </p:nvSpPr>
          <p:spPr bwMode="auto">
            <a:xfrm>
              <a:off x="4547" y="885"/>
              <a:ext cx="124" cy="471"/>
            </a:xfrm>
            <a:custGeom>
              <a:avLst/>
              <a:gdLst>
                <a:gd name="T0" fmla="*/ 0 w 424"/>
                <a:gd name="T1" fmla="*/ 0 h 1603"/>
                <a:gd name="T2" fmla="*/ 20 w 424"/>
                <a:gd name="T3" fmla="*/ 48 h 1603"/>
                <a:gd name="T4" fmla="*/ 67 w 424"/>
                <a:gd name="T5" fmla="*/ 160 h 1603"/>
                <a:gd name="T6" fmla="*/ 110 w 424"/>
                <a:gd name="T7" fmla="*/ 269 h 1603"/>
                <a:gd name="T8" fmla="*/ 150 w 424"/>
                <a:gd name="T9" fmla="*/ 374 h 1603"/>
                <a:gd name="T10" fmla="*/ 187 w 424"/>
                <a:gd name="T11" fmla="*/ 475 h 1603"/>
                <a:gd name="T12" fmla="*/ 219 w 424"/>
                <a:gd name="T13" fmla="*/ 573 h 1603"/>
                <a:gd name="T14" fmla="*/ 249 w 424"/>
                <a:gd name="T15" fmla="*/ 667 h 1603"/>
                <a:gd name="T16" fmla="*/ 276 w 424"/>
                <a:gd name="T17" fmla="*/ 756 h 1603"/>
                <a:gd name="T18" fmla="*/ 301 w 424"/>
                <a:gd name="T19" fmla="*/ 840 h 1603"/>
                <a:gd name="T20" fmla="*/ 326 w 424"/>
                <a:gd name="T21" fmla="*/ 921 h 1603"/>
                <a:gd name="T22" fmla="*/ 340 w 424"/>
                <a:gd name="T23" fmla="*/ 999 h 1603"/>
                <a:gd name="T24" fmla="*/ 356 w 424"/>
                <a:gd name="T25" fmla="*/ 1070 h 1603"/>
                <a:gd name="T26" fmla="*/ 371 w 424"/>
                <a:gd name="T27" fmla="*/ 1139 h 1603"/>
                <a:gd name="T28" fmla="*/ 382 w 424"/>
                <a:gd name="T29" fmla="*/ 1202 h 1603"/>
                <a:gd name="T30" fmla="*/ 393 w 424"/>
                <a:gd name="T31" fmla="*/ 1260 h 1603"/>
                <a:gd name="T32" fmla="*/ 401 w 424"/>
                <a:gd name="T33" fmla="*/ 1315 h 1603"/>
                <a:gd name="T34" fmla="*/ 408 w 424"/>
                <a:gd name="T35" fmla="*/ 1365 h 1603"/>
                <a:gd name="T36" fmla="*/ 413 w 424"/>
                <a:gd name="T37" fmla="*/ 1410 h 1603"/>
                <a:gd name="T38" fmla="*/ 417 w 424"/>
                <a:gd name="T39" fmla="*/ 1451 h 1603"/>
                <a:gd name="T40" fmla="*/ 420 w 424"/>
                <a:gd name="T41" fmla="*/ 1486 h 1603"/>
                <a:gd name="T42" fmla="*/ 422 w 424"/>
                <a:gd name="T43" fmla="*/ 1517 h 1603"/>
                <a:gd name="T44" fmla="*/ 423 w 424"/>
                <a:gd name="T45" fmla="*/ 1543 h 1603"/>
                <a:gd name="T46" fmla="*/ 423 w 424"/>
                <a:gd name="T47" fmla="*/ 1565 h 1603"/>
                <a:gd name="T48" fmla="*/ 424 w 424"/>
                <a:gd name="T49" fmla="*/ 1582 h 1603"/>
                <a:gd name="T50" fmla="*/ 424 w 424"/>
                <a:gd name="T51" fmla="*/ 1594 h 1603"/>
                <a:gd name="T52" fmla="*/ 424 w 424"/>
                <a:gd name="T53" fmla="*/ 1601 h 1603"/>
                <a:gd name="T54" fmla="*/ 423 w 424"/>
                <a:gd name="T55" fmla="*/ 1603 h 1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24" h="1603">
                  <a:moveTo>
                    <a:pt x="0" y="0"/>
                  </a:moveTo>
                  <a:lnTo>
                    <a:pt x="20" y="48"/>
                  </a:lnTo>
                  <a:lnTo>
                    <a:pt x="67" y="160"/>
                  </a:lnTo>
                  <a:lnTo>
                    <a:pt x="110" y="269"/>
                  </a:lnTo>
                  <a:lnTo>
                    <a:pt x="150" y="374"/>
                  </a:lnTo>
                  <a:lnTo>
                    <a:pt x="187" y="475"/>
                  </a:lnTo>
                  <a:lnTo>
                    <a:pt x="219" y="573"/>
                  </a:lnTo>
                  <a:lnTo>
                    <a:pt x="249" y="667"/>
                  </a:lnTo>
                  <a:lnTo>
                    <a:pt x="276" y="756"/>
                  </a:lnTo>
                  <a:lnTo>
                    <a:pt x="301" y="840"/>
                  </a:lnTo>
                  <a:lnTo>
                    <a:pt x="326" y="921"/>
                  </a:lnTo>
                  <a:lnTo>
                    <a:pt x="340" y="999"/>
                  </a:lnTo>
                  <a:lnTo>
                    <a:pt x="356" y="1070"/>
                  </a:lnTo>
                  <a:lnTo>
                    <a:pt x="371" y="1139"/>
                  </a:lnTo>
                  <a:lnTo>
                    <a:pt x="382" y="1202"/>
                  </a:lnTo>
                  <a:lnTo>
                    <a:pt x="393" y="1260"/>
                  </a:lnTo>
                  <a:lnTo>
                    <a:pt x="401" y="1315"/>
                  </a:lnTo>
                  <a:lnTo>
                    <a:pt x="408" y="1365"/>
                  </a:lnTo>
                  <a:lnTo>
                    <a:pt x="413" y="1410"/>
                  </a:lnTo>
                  <a:lnTo>
                    <a:pt x="417" y="1451"/>
                  </a:lnTo>
                  <a:lnTo>
                    <a:pt x="420" y="1486"/>
                  </a:lnTo>
                  <a:lnTo>
                    <a:pt x="422" y="1517"/>
                  </a:lnTo>
                  <a:lnTo>
                    <a:pt x="423" y="1543"/>
                  </a:lnTo>
                  <a:lnTo>
                    <a:pt x="423" y="1565"/>
                  </a:lnTo>
                  <a:lnTo>
                    <a:pt x="424" y="1582"/>
                  </a:lnTo>
                  <a:lnTo>
                    <a:pt x="424" y="1594"/>
                  </a:lnTo>
                  <a:lnTo>
                    <a:pt x="424" y="1601"/>
                  </a:lnTo>
                  <a:lnTo>
                    <a:pt x="423" y="160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11" name="Freeform 543"/>
            <p:cNvSpPr>
              <a:spLocks/>
            </p:cNvSpPr>
            <p:nvPr/>
          </p:nvSpPr>
          <p:spPr bwMode="auto">
            <a:xfrm>
              <a:off x="4671" y="1356"/>
              <a:ext cx="35" cy="4"/>
            </a:xfrm>
            <a:custGeom>
              <a:avLst/>
              <a:gdLst>
                <a:gd name="T0" fmla="*/ 114 w 114"/>
                <a:gd name="T1" fmla="*/ 14 h 14"/>
                <a:gd name="T2" fmla="*/ 57 w 114"/>
                <a:gd name="T3" fmla="*/ 6 h 14"/>
                <a:gd name="T4" fmla="*/ 0 w 114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4" h="14">
                  <a:moveTo>
                    <a:pt x="114" y="14"/>
                  </a:moveTo>
                  <a:lnTo>
                    <a:pt x="57" y="6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12" name="Freeform 544"/>
            <p:cNvSpPr>
              <a:spLocks/>
            </p:cNvSpPr>
            <p:nvPr/>
          </p:nvSpPr>
          <p:spPr bwMode="auto">
            <a:xfrm>
              <a:off x="5068" y="961"/>
              <a:ext cx="190" cy="56"/>
            </a:xfrm>
            <a:custGeom>
              <a:avLst/>
              <a:gdLst>
                <a:gd name="T0" fmla="*/ 649 w 649"/>
                <a:gd name="T1" fmla="*/ 191 h 191"/>
                <a:gd name="T2" fmla="*/ 578 w 649"/>
                <a:gd name="T3" fmla="*/ 167 h 191"/>
                <a:gd name="T4" fmla="*/ 506 w 649"/>
                <a:gd name="T5" fmla="*/ 144 h 191"/>
                <a:gd name="T6" fmla="*/ 435 w 649"/>
                <a:gd name="T7" fmla="*/ 121 h 191"/>
                <a:gd name="T8" fmla="*/ 364 w 649"/>
                <a:gd name="T9" fmla="*/ 100 h 191"/>
                <a:gd name="T10" fmla="*/ 291 w 649"/>
                <a:gd name="T11" fmla="*/ 78 h 191"/>
                <a:gd name="T12" fmla="*/ 218 w 649"/>
                <a:gd name="T13" fmla="*/ 58 h 191"/>
                <a:gd name="T14" fmla="*/ 146 w 649"/>
                <a:gd name="T15" fmla="*/ 38 h 191"/>
                <a:gd name="T16" fmla="*/ 73 w 649"/>
                <a:gd name="T17" fmla="*/ 18 h 191"/>
                <a:gd name="T18" fmla="*/ 0 w 649"/>
                <a:gd name="T19" fmla="*/ 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49" h="191">
                  <a:moveTo>
                    <a:pt x="649" y="191"/>
                  </a:moveTo>
                  <a:lnTo>
                    <a:pt x="578" y="167"/>
                  </a:lnTo>
                  <a:lnTo>
                    <a:pt x="506" y="144"/>
                  </a:lnTo>
                  <a:lnTo>
                    <a:pt x="435" y="121"/>
                  </a:lnTo>
                  <a:lnTo>
                    <a:pt x="364" y="100"/>
                  </a:lnTo>
                  <a:lnTo>
                    <a:pt x="291" y="78"/>
                  </a:lnTo>
                  <a:lnTo>
                    <a:pt x="218" y="58"/>
                  </a:lnTo>
                  <a:lnTo>
                    <a:pt x="146" y="38"/>
                  </a:lnTo>
                  <a:lnTo>
                    <a:pt x="73" y="18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13" name="Freeform 545"/>
            <p:cNvSpPr>
              <a:spLocks/>
            </p:cNvSpPr>
            <p:nvPr/>
          </p:nvSpPr>
          <p:spPr bwMode="auto">
            <a:xfrm>
              <a:off x="5246" y="1017"/>
              <a:ext cx="29" cy="488"/>
            </a:xfrm>
            <a:custGeom>
              <a:avLst/>
              <a:gdLst>
                <a:gd name="T0" fmla="*/ 45 w 99"/>
                <a:gd name="T1" fmla="*/ 0 h 1657"/>
                <a:gd name="T2" fmla="*/ 53 w 99"/>
                <a:gd name="T3" fmla="*/ 52 h 1657"/>
                <a:gd name="T4" fmla="*/ 65 w 99"/>
                <a:gd name="T5" fmla="*/ 172 h 1657"/>
                <a:gd name="T6" fmla="*/ 77 w 99"/>
                <a:gd name="T7" fmla="*/ 289 h 1657"/>
                <a:gd name="T8" fmla="*/ 85 w 99"/>
                <a:gd name="T9" fmla="*/ 401 h 1657"/>
                <a:gd name="T10" fmla="*/ 92 w 99"/>
                <a:gd name="T11" fmla="*/ 509 h 1657"/>
                <a:gd name="T12" fmla="*/ 96 w 99"/>
                <a:gd name="T13" fmla="*/ 612 h 1657"/>
                <a:gd name="T14" fmla="*/ 98 w 99"/>
                <a:gd name="T15" fmla="*/ 709 h 1657"/>
                <a:gd name="T16" fmla="*/ 98 w 99"/>
                <a:gd name="T17" fmla="*/ 803 h 1657"/>
                <a:gd name="T18" fmla="*/ 99 w 99"/>
                <a:gd name="T19" fmla="*/ 891 h 1657"/>
                <a:gd name="T20" fmla="*/ 99 w 99"/>
                <a:gd name="T21" fmla="*/ 975 h 1657"/>
                <a:gd name="T22" fmla="*/ 91 w 99"/>
                <a:gd name="T23" fmla="*/ 1053 h 1657"/>
                <a:gd name="T24" fmla="*/ 86 w 99"/>
                <a:gd name="T25" fmla="*/ 1128 h 1657"/>
                <a:gd name="T26" fmla="*/ 81 w 99"/>
                <a:gd name="T27" fmla="*/ 1197 h 1657"/>
                <a:gd name="T28" fmla="*/ 75 w 99"/>
                <a:gd name="T29" fmla="*/ 1261 h 1657"/>
                <a:gd name="T30" fmla="*/ 67 w 99"/>
                <a:gd name="T31" fmla="*/ 1320 h 1657"/>
                <a:gd name="T32" fmla="*/ 60 w 99"/>
                <a:gd name="T33" fmla="*/ 1375 h 1657"/>
                <a:gd name="T34" fmla="*/ 53 w 99"/>
                <a:gd name="T35" fmla="*/ 1424 h 1657"/>
                <a:gd name="T36" fmla="*/ 44 w 99"/>
                <a:gd name="T37" fmla="*/ 1469 h 1657"/>
                <a:gd name="T38" fmla="*/ 37 w 99"/>
                <a:gd name="T39" fmla="*/ 1509 h 1657"/>
                <a:gd name="T40" fmla="*/ 30 w 99"/>
                <a:gd name="T41" fmla="*/ 1544 h 1657"/>
                <a:gd name="T42" fmla="*/ 23 w 99"/>
                <a:gd name="T43" fmla="*/ 1574 h 1657"/>
                <a:gd name="T44" fmla="*/ 17 w 99"/>
                <a:gd name="T45" fmla="*/ 1600 h 1657"/>
                <a:gd name="T46" fmla="*/ 12 w 99"/>
                <a:gd name="T47" fmla="*/ 1621 h 1657"/>
                <a:gd name="T48" fmla="*/ 8 w 99"/>
                <a:gd name="T49" fmla="*/ 1637 h 1657"/>
                <a:gd name="T50" fmla="*/ 3 w 99"/>
                <a:gd name="T51" fmla="*/ 1649 h 1657"/>
                <a:gd name="T52" fmla="*/ 1 w 99"/>
                <a:gd name="T53" fmla="*/ 1655 h 1657"/>
                <a:gd name="T54" fmla="*/ 0 w 99"/>
                <a:gd name="T55" fmla="*/ 1657 h 1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9" h="1657">
                  <a:moveTo>
                    <a:pt x="45" y="0"/>
                  </a:moveTo>
                  <a:lnTo>
                    <a:pt x="53" y="52"/>
                  </a:lnTo>
                  <a:lnTo>
                    <a:pt x="65" y="172"/>
                  </a:lnTo>
                  <a:lnTo>
                    <a:pt x="77" y="289"/>
                  </a:lnTo>
                  <a:lnTo>
                    <a:pt x="85" y="401"/>
                  </a:lnTo>
                  <a:lnTo>
                    <a:pt x="92" y="509"/>
                  </a:lnTo>
                  <a:lnTo>
                    <a:pt x="96" y="612"/>
                  </a:lnTo>
                  <a:lnTo>
                    <a:pt x="98" y="709"/>
                  </a:lnTo>
                  <a:lnTo>
                    <a:pt x="98" y="803"/>
                  </a:lnTo>
                  <a:lnTo>
                    <a:pt x="99" y="891"/>
                  </a:lnTo>
                  <a:lnTo>
                    <a:pt x="99" y="975"/>
                  </a:lnTo>
                  <a:lnTo>
                    <a:pt x="91" y="1053"/>
                  </a:lnTo>
                  <a:lnTo>
                    <a:pt x="86" y="1128"/>
                  </a:lnTo>
                  <a:lnTo>
                    <a:pt x="81" y="1197"/>
                  </a:lnTo>
                  <a:lnTo>
                    <a:pt x="75" y="1261"/>
                  </a:lnTo>
                  <a:lnTo>
                    <a:pt x="67" y="1320"/>
                  </a:lnTo>
                  <a:lnTo>
                    <a:pt x="60" y="1375"/>
                  </a:lnTo>
                  <a:lnTo>
                    <a:pt x="53" y="1424"/>
                  </a:lnTo>
                  <a:lnTo>
                    <a:pt x="44" y="1469"/>
                  </a:lnTo>
                  <a:lnTo>
                    <a:pt x="37" y="1509"/>
                  </a:lnTo>
                  <a:lnTo>
                    <a:pt x="30" y="1544"/>
                  </a:lnTo>
                  <a:lnTo>
                    <a:pt x="23" y="1574"/>
                  </a:lnTo>
                  <a:lnTo>
                    <a:pt x="17" y="1600"/>
                  </a:lnTo>
                  <a:lnTo>
                    <a:pt x="12" y="1621"/>
                  </a:lnTo>
                  <a:lnTo>
                    <a:pt x="8" y="1637"/>
                  </a:lnTo>
                  <a:lnTo>
                    <a:pt x="3" y="1649"/>
                  </a:lnTo>
                  <a:lnTo>
                    <a:pt x="1" y="1655"/>
                  </a:lnTo>
                  <a:lnTo>
                    <a:pt x="0" y="165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14" name="Freeform 546"/>
            <p:cNvSpPr>
              <a:spLocks/>
            </p:cNvSpPr>
            <p:nvPr/>
          </p:nvSpPr>
          <p:spPr bwMode="auto">
            <a:xfrm>
              <a:off x="5246" y="1505"/>
              <a:ext cx="80" cy="35"/>
            </a:xfrm>
            <a:custGeom>
              <a:avLst/>
              <a:gdLst>
                <a:gd name="T0" fmla="*/ 274 w 274"/>
                <a:gd name="T1" fmla="*/ 121 h 121"/>
                <a:gd name="T2" fmla="*/ 205 w 274"/>
                <a:gd name="T3" fmla="*/ 90 h 121"/>
                <a:gd name="T4" fmla="*/ 138 w 274"/>
                <a:gd name="T5" fmla="*/ 59 h 121"/>
                <a:gd name="T6" fmla="*/ 70 w 274"/>
                <a:gd name="T7" fmla="*/ 30 h 121"/>
                <a:gd name="T8" fmla="*/ 0 w 274"/>
                <a:gd name="T9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4" h="121">
                  <a:moveTo>
                    <a:pt x="274" y="121"/>
                  </a:moveTo>
                  <a:lnTo>
                    <a:pt x="205" y="90"/>
                  </a:lnTo>
                  <a:lnTo>
                    <a:pt x="138" y="59"/>
                  </a:lnTo>
                  <a:lnTo>
                    <a:pt x="70" y="3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15" name="Line 547"/>
            <p:cNvSpPr>
              <a:spLocks noChangeShapeType="1"/>
            </p:cNvSpPr>
            <p:nvPr/>
          </p:nvSpPr>
          <p:spPr bwMode="auto">
            <a:xfrm flipV="1">
              <a:off x="5155" y="1540"/>
              <a:ext cx="171" cy="36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16" name="Freeform 548"/>
            <p:cNvSpPr>
              <a:spLocks/>
            </p:cNvSpPr>
            <p:nvPr/>
          </p:nvSpPr>
          <p:spPr bwMode="auto">
            <a:xfrm>
              <a:off x="3480" y="1993"/>
              <a:ext cx="1429" cy="163"/>
            </a:xfrm>
            <a:custGeom>
              <a:avLst/>
              <a:gdLst>
                <a:gd name="T0" fmla="*/ 4806 w 4861"/>
                <a:gd name="T1" fmla="*/ 510 h 555"/>
                <a:gd name="T2" fmla="*/ 4697 w 4861"/>
                <a:gd name="T3" fmla="*/ 461 h 555"/>
                <a:gd name="T4" fmla="*/ 4586 w 4861"/>
                <a:gd name="T5" fmla="*/ 415 h 555"/>
                <a:gd name="T6" fmla="*/ 4476 w 4861"/>
                <a:gd name="T7" fmla="*/ 372 h 555"/>
                <a:gd name="T8" fmla="*/ 4364 w 4861"/>
                <a:gd name="T9" fmla="*/ 331 h 555"/>
                <a:gd name="T10" fmla="*/ 4250 w 4861"/>
                <a:gd name="T11" fmla="*/ 291 h 555"/>
                <a:gd name="T12" fmla="*/ 4137 w 4861"/>
                <a:gd name="T13" fmla="*/ 255 h 555"/>
                <a:gd name="T14" fmla="*/ 4022 w 4861"/>
                <a:gd name="T15" fmla="*/ 221 h 555"/>
                <a:gd name="T16" fmla="*/ 3906 w 4861"/>
                <a:gd name="T17" fmla="*/ 189 h 555"/>
                <a:gd name="T18" fmla="*/ 3791 w 4861"/>
                <a:gd name="T19" fmla="*/ 160 h 555"/>
                <a:gd name="T20" fmla="*/ 3674 w 4861"/>
                <a:gd name="T21" fmla="*/ 132 h 555"/>
                <a:gd name="T22" fmla="*/ 3557 w 4861"/>
                <a:gd name="T23" fmla="*/ 108 h 555"/>
                <a:gd name="T24" fmla="*/ 3440 w 4861"/>
                <a:gd name="T25" fmla="*/ 86 h 555"/>
                <a:gd name="T26" fmla="*/ 3322 w 4861"/>
                <a:gd name="T27" fmla="*/ 67 h 555"/>
                <a:gd name="T28" fmla="*/ 3203 w 4861"/>
                <a:gd name="T29" fmla="*/ 50 h 555"/>
                <a:gd name="T30" fmla="*/ 3084 w 4861"/>
                <a:gd name="T31" fmla="*/ 36 h 555"/>
                <a:gd name="T32" fmla="*/ 2966 w 4861"/>
                <a:gd name="T33" fmla="*/ 23 h 555"/>
                <a:gd name="T34" fmla="*/ 2847 w 4861"/>
                <a:gd name="T35" fmla="*/ 14 h 555"/>
                <a:gd name="T36" fmla="*/ 2727 w 4861"/>
                <a:gd name="T37" fmla="*/ 6 h 555"/>
                <a:gd name="T38" fmla="*/ 2607 w 4861"/>
                <a:gd name="T39" fmla="*/ 2 h 555"/>
                <a:gd name="T40" fmla="*/ 2488 w 4861"/>
                <a:gd name="T41" fmla="*/ 0 h 555"/>
                <a:gd name="T42" fmla="*/ 2368 w 4861"/>
                <a:gd name="T43" fmla="*/ 1 h 555"/>
                <a:gd name="T44" fmla="*/ 2249 w 4861"/>
                <a:gd name="T45" fmla="*/ 4 h 555"/>
                <a:gd name="T46" fmla="*/ 2129 w 4861"/>
                <a:gd name="T47" fmla="*/ 9 h 555"/>
                <a:gd name="T48" fmla="*/ 2010 w 4861"/>
                <a:gd name="T49" fmla="*/ 18 h 555"/>
                <a:gd name="T50" fmla="*/ 1891 w 4861"/>
                <a:gd name="T51" fmla="*/ 28 h 555"/>
                <a:gd name="T52" fmla="*/ 1772 w 4861"/>
                <a:gd name="T53" fmla="*/ 41 h 555"/>
                <a:gd name="T54" fmla="*/ 1654 w 4861"/>
                <a:gd name="T55" fmla="*/ 57 h 555"/>
                <a:gd name="T56" fmla="*/ 1535 w 4861"/>
                <a:gd name="T57" fmla="*/ 75 h 555"/>
                <a:gd name="T58" fmla="*/ 1417 w 4861"/>
                <a:gd name="T59" fmla="*/ 95 h 555"/>
                <a:gd name="T60" fmla="*/ 1300 w 4861"/>
                <a:gd name="T61" fmla="*/ 118 h 555"/>
                <a:gd name="T62" fmla="*/ 1183 w 4861"/>
                <a:gd name="T63" fmla="*/ 143 h 555"/>
                <a:gd name="T64" fmla="*/ 1067 w 4861"/>
                <a:gd name="T65" fmla="*/ 171 h 555"/>
                <a:gd name="T66" fmla="*/ 952 w 4861"/>
                <a:gd name="T67" fmla="*/ 202 h 555"/>
                <a:gd name="T68" fmla="*/ 836 w 4861"/>
                <a:gd name="T69" fmla="*/ 234 h 555"/>
                <a:gd name="T70" fmla="*/ 722 w 4861"/>
                <a:gd name="T71" fmla="*/ 269 h 555"/>
                <a:gd name="T72" fmla="*/ 609 w 4861"/>
                <a:gd name="T73" fmla="*/ 307 h 555"/>
                <a:gd name="T74" fmla="*/ 495 w 4861"/>
                <a:gd name="T75" fmla="*/ 347 h 555"/>
                <a:gd name="T76" fmla="*/ 384 w 4861"/>
                <a:gd name="T77" fmla="*/ 389 h 555"/>
                <a:gd name="T78" fmla="*/ 272 w 4861"/>
                <a:gd name="T79" fmla="*/ 434 h 555"/>
                <a:gd name="T80" fmla="*/ 163 w 4861"/>
                <a:gd name="T81" fmla="*/ 480 h 555"/>
                <a:gd name="T82" fmla="*/ 54 w 4861"/>
                <a:gd name="T83" fmla="*/ 530 h 5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861" h="555">
                  <a:moveTo>
                    <a:pt x="4861" y="535"/>
                  </a:moveTo>
                  <a:lnTo>
                    <a:pt x="4806" y="510"/>
                  </a:lnTo>
                  <a:lnTo>
                    <a:pt x="4752" y="486"/>
                  </a:lnTo>
                  <a:lnTo>
                    <a:pt x="4697" y="461"/>
                  </a:lnTo>
                  <a:lnTo>
                    <a:pt x="4642" y="438"/>
                  </a:lnTo>
                  <a:lnTo>
                    <a:pt x="4586" y="415"/>
                  </a:lnTo>
                  <a:lnTo>
                    <a:pt x="4532" y="393"/>
                  </a:lnTo>
                  <a:lnTo>
                    <a:pt x="4476" y="372"/>
                  </a:lnTo>
                  <a:lnTo>
                    <a:pt x="4419" y="351"/>
                  </a:lnTo>
                  <a:lnTo>
                    <a:pt x="4364" y="331"/>
                  </a:lnTo>
                  <a:lnTo>
                    <a:pt x="4307" y="311"/>
                  </a:lnTo>
                  <a:lnTo>
                    <a:pt x="4250" y="291"/>
                  </a:lnTo>
                  <a:lnTo>
                    <a:pt x="4193" y="273"/>
                  </a:lnTo>
                  <a:lnTo>
                    <a:pt x="4137" y="255"/>
                  </a:lnTo>
                  <a:lnTo>
                    <a:pt x="4079" y="238"/>
                  </a:lnTo>
                  <a:lnTo>
                    <a:pt x="4022" y="221"/>
                  </a:lnTo>
                  <a:lnTo>
                    <a:pt x="3964" y="205"/>
                  </a:lnTo>
                  <a:lnTo>
                    <a:pt x="3906" y="189"/>
                  </a:lnTo>
                  <a:lnTo>
                    <a:pt x="3848" y="174"/>
                  </a:lnTo>
                  <a:lnTo>
                    <a:pt x="3791" y="160"/>
                  </a:lnTo>
                  <a:lnTo>
                    <a:pt x="3733" y="146"/>
                  </a:lnTo>
                  <a:lnTo>
                    <a:pt x="3674" y="132"/>
                  </a:lnTo>
                  <a:lnTo>
                    <a:pt x="3615" y="121"/>
                  </a:lnTo>
                  <a:lnTo>
                    <a:pt x="3557" y="108"/>
                  </a:lnTo>
                  <a:lnTo>
                    <a:pt x="3498" y="97"/>
                  </a:lnTo>
                  <a:lnTo>
                    <a:pt x="3440" y="86"/>
                  </a:lnTo>
                  <a:lnTo>
                    <a:pt x="3381" y="77"/>
                  </a:lnTo>
                  <a:lnTo>
                    <a:pt x="3322" y="67"/>
                  </a:lnTo>
                  <a:lnTo>
                    <a:pt x="3262" y="58"/>
                  </a:lnTo>
                  <a:lnTo>
                    <a:pt x="3203" y="50"/>
                  </a:lnTo>
                  <a:lnTo>
                    <a:pt x="3144" y="42"/>
                  </a:lnTo>
                  <a:lnTo>
                    <a:pt x="3084" y="36"/>
                  </a:lnTo>
                  <a:lnTo>
                    <a:pt x="3025" y="29"/>
                  </a:lnTo>
                  <a:lnTo>
                    <a:pt x="2966" y="23"/>
                  </a:lnTo>
                  <a:lnTo>
                    <a:pt x="2906" y="18"/>
                  </a:lnTo>
                  <a:lnTo>
                    <a:pt x="2847" y="14"/>
                  </a:lnTo>
                  <a:lnTo>
                    <a:pt x="2787" y="10"/>
                  </a:lnTo>
                  <a:lnTo>
                    <a:pt x="2727" y="6"/>
                  </a:lnTo>
                  <a:lnTo>
                    <a:pt x="2667" y="4"/>
                  </a:lnTo>
                  <a:lnTo>
                    <a:pt x="2607" y="2"/>
                  </a:lnTo>
                  <a:lnTo>
                    <a:pt x="2547" y="1"/>
                  </a:lnTo>
                  <a:lnTo>
                    <a:pt x="2488" y="0"/>
                  </a:lnTo>
                  <a:lnTo>
                    <a:pt x="2428" y="0"/>
                  </a:lnTo>
                  <a:lnTo>
                    <a:pt x="2368" y="1"/>
                  </a:lnTo>
                  <a:lnTo>
                    <a:pt x="2309" y="2"/>
                  </a:lnTo>
                  <a:lnTo>
                    <a:pt x="2249" y="4"/>
                  </a:lnTo>
                  <a:lnTo>
                    <a:pt x="2189" y="6"/>
                  </a:lnTo>
                  <a:lnTo>
                    <a:pt x="2129" y="9"/>
                  </a:lnTo>
                  <a:lnTo>
                    <a:pt x="2070" y="13"/>
                  </a:lnTo>
                  <a:lnTo>
                    <a:pt x="2010" y="18"/>
                  </a:lnTo>
                  <a:lnTo>
                    <a:pt x="1950" y="22"/>
                  </a:lnTo>
                  <a:lnTo>
                    <a:pt x="1891" y="28"/>
                  </a:lnTo>
                  <a:lnTo>
                    <a:pt x="1831" y="34"/>
                  </a:lnTo>
                  <a:lnTo>
                    <a:pt x="1772" y="41"/>
                  </a:lnTo>
                  <a:lnTo>
                    <a:pt x="1713" y="48"/>
                  </a:lnTo>
                  <a:lnTo>
                    <a:pt x="1654" y="57"/>
                  </a:lnTo>
                  <a:lnTo>
                    <a:pt x="1595" y="65"/>
                  </a:lnTo>
                  <a:lnTo>
                    <a:pt x="1535" y="75"/>
                  </a:lnTo>
                  <a:lnTo>
                    <a:pt x="1476" y="84"/>
                  </a:lnTo>
                  <a:lnTo>
                    <a:pt x="1417" y="95"/>
                  </a:lnTo>
                  <a:lnTo>
                    <a:pt x="1358" y="106"/>
                  </a:lnTo>
                  <a:lnTo>
                    <a:pt x="1300" y="118"/>
                  </a:lnTo>
                  <a:lnTo>
                    <a:pt x="1242" y="130"/>
                  </a:lnTo>
                  <a:lnTo>
                    <a:pt x="1183" y="143"/>
                  </a:lnTo>
                  <a:lnTo>
                    <a:pt x="1125" y="157"/>
                  </a:lnTo>
                  <a:lnTo>
                    <a:pt x="1067" y="171"/>
                  </a:lnTo>
                  <a:lnTo>
                    <a:pt x="1009" y="186"/>
                  </a:lnTo>
                  <a:lnTo>
                    <a:pt x="952" y="202"/>
                  </a:lnTo>
                  <a:lnTo>
                    <a:pt x="894" y="218"/>
                  </a:lnTo>
                  <a:lnTo>
                    <a:pt x="836" y="234"/>
                  </a:lnTo>
                  <a:lnTo>
                    <a:pt x="779" y="251"/>
                  </a:lnTo>
                  <a:lnTo>
                    <a:pt x="722" y="269"/>
                  </a:lnTo>
                  <a:lnTo>
                    <a:pt x="666" y="288"/>
                  </a:lnTo>
                  <a:lnTo>
                    <a:pt x="609" y="307"/>
                  </a:lnTo>
                  <a:lnTo>
                    <a:pt x="552" y="327"/>
                  </a:lnTo>
                  <a:lnTo>
                    <a:pt x="495" y="347"/>
                  </a:lnTo>
                  <a:lnTo>
                    <a:pt x="440" y="368"/>
                  </a:lnTo>
                  <a:lnTo>
                    <a:pt x="384" y="389"/>
                  </a:lnTo>
                  <a:lnTo>
                    <a:pt x="328" y="411"/>
                  </a:lnTo>
                  <a:lnTo>
                    <a:pt x="272" y="434"/>
                  </a:lnTo>
                  <a:lnTo>
                    <a:pt x="218" y="457"/>
                  </a:lnTo>
                  <a:lnTo>
                    <a:pt x="163" y="480"/>
                  </a:lnTo>
                  <a:lnTo>
                    <a:pt x="108" y="506"/>
                  </a:lnTo>
                  <a:lnTo>
                    <a:pt x="54" y="530"/>
                  </a:lnTo>
                  <a:lnTo>
                    <a:pt x="0" y="55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17" name="Line 549"/>
            <p:cNvSpPr>
              <a:spLocks noChangeShapeType="1"/>
            </p:cNvSpPr>
            <p:nvPr/>
          </p:nvSpPr>
          <p:spPr bwMode="auto">
            <a:xfrm flipV="1">
              <a:off x="4909" y="1785"/>
              <a:ext cx="172" cy="36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18" name="Line 550"/>
            <p:cNvSpPr>
              <a:spLocks noChangeShapeType="1"/>
            </p:cNvSpPr>
            <p:nvPr/>
          </p:nvSpPr>
          <p:spPr bwMode="auto">
            <a:xfrm flipH="1" flipV="1">
              <a:off x="3306" y="1793"/>
              <a:ext cx="174" cy="36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19" name="Freeform 551"/>
            <p:cNvSpPr>
              <a:spLocks/>
            </p:cNvSpPr>
            <p:nvPr/>
          </p:nvSpPr>
          <p:spPr bwMode="auto">
            <a:xfrm>
              <a:off x="5001" y="1750"/>
              <a:ext cx="80" cy="35"/>
            </a:xfrm>
            <a:custGeom>
              <a:avLst/>
              <a:gdLst>
                <a:gd name="T0" fmla="*/ 272 w 272"/>
                <a:gd name="T1" fmla="*/ 120 h 120"/>
                <a:gd name="T2" fmla="*/ 205 w 272"/>
                <a:gd name="T3" fmla="*/ 88 h 120"/>
                <a:gd name="T4" fmla="*/ 136 w 272"/>
                <a:gd name="T5" fmla="*/ 58 h 120"/>
                <a:gd name="T6" fmla="*/ 68 w 272"/>
                <a:gd name="T7" fmla="*/ 28 h 120"/>
                <a:gd name="T8" fmla="*/ 0 w 272"/>
                <a:gd name="T9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2" h="120">
                  <a:moveTo>
                    <a:pt x="272" y="120"/>
                  </a:moveTo>
                  <a:lnTo>
                    <a:pt x="205" y="88"/>
                  </a:lnTo>
                  <a:lnTo>
                    <a:pt x="136" y="58"/>
                  </a:lnTo>
                  <a:lnTo>
                    <a:pt x="68" y="28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20" name="Freeform 552"/>
            <p:cNvSpPr>
              <a:spLocks/>
            </p:cNvSpPr>
            <p:nvPr/>
          </p:nvSpPr>
          <p:spPr bwMode="auto">
            <a:xfrm>
              <a:off x="5001" y="1261"/>
              <a:ext cx="28" cy="489"/>
            </a:xfrm>
            <a:custGeom>
              <a:avLst/>
              <a:gdLst>
                <a:gd name="T0" fmla="*/ 45 w 97"/>
                <a:gd name="T1" fmla="*/ 0 h 1658"/>
                <a:gd name="T2" fmla="*/ 51 w 97"/>
                <a:gd name="T3" fmla="*/ 51 h 1658"/>
                <a:gd name="T4" fmla="*/ 65 w 97"/>
                <a:gd name="T5" fmla="*/ 172 h 1658"/>
                <a:gd name="T6" fmla="*/ 75 w 97"/>
                <a:gd name="T7" fmla="*/ 289 h 1658"/>
                <a:gd name="T8" fmla="*/ 84 w 97"/>
                <a:gd name="T9" fmla="*/ 401 h 1658"/>
                <a:gd name="T10" fmla="*/ 90 w 97"/>
                <a:gd name="T11" fmla="*/ 508 h 1658"/>
                <a:gd name="T12" fmla="*/ 94 w 97"/>
                <a:gd name="T13" fmla="*/ 611 h 1658"/>
                <a:gd name="T14" fmla="*/ 96 w 97"/>
                <a:gd name="T15" fmla="*/ 709 h 1658"/>
                <a:gd name="T16" fmla="*/ 96 w 97"/>
                <a:gd name="T17" fmla="*/ 802 h 1658"/>
                <a:gd name="T18" fmla="*/ 97 w 97"/>
                <a:gd name="T19" fmla="*/ 891 h 1658"/>
                <a:gd name="T20" fmla="*/ 97 w 97"/>
                <a:gd name="T21" fmla="*/ 975 h 1658"/>
                <a:gd name="T22" fmla="*/ 90 w 97"/>
                <a:gd name="T23" fmla="*/ 1054 h 1658"/>
                <a:gd name="T24" fmla="*/ 85 w 97"/>
                <a:gd name="T25" fmla="*/ 1127 h 1658"/>
                <a:gd name="T26" fmla="*/ 80 w 97"/>
                <a:gd name="T27" fmla="*/ 1197 h 1658"/>
                <a:gd name="T28" fmla="*/ 73 w 97"/>
                <a:gd name="T29" fmla="*/ 1261 h 1658"/>
                <a:gd name="T30" fmla="*/ 66 w 97"/>
                <a:gd name="T31" fmla="*/ 1321 h 1658"/>
                <a:gd name="T32" fmla="*/ 59 w 97"/>
                <a:gd name="T33" fmla="*/ 1374 h 1658"/>
                <a:gd name="T34" fmla="*/ 51 w 97"/>
                <a:gd name="T35" fmla="*/ 1425 h 1658"/>
                <a:gd name="T36" fmla="*/ 44 w 97"/>
                <a:gd name="T37" fmla="*/ 1469 h 1658"/>
                <a:gd name="T38" fmla="*/ 35 w 97"/>
                <a:gd name="T39" fmla="*/ 1509 h 1658"/>
                <a:gd name="T40" fmla="*/ 29 w 97"/>
                <a:gd name="T41" fmla="*/ 1544 h 1658"/>
                <a:gd name="T42" fmla="*/ 22 w 97"/>
                <a:gd name="T43" fmla="*/ 1575 h 1658"/>
                <a:gd name="T44" fmla="*/ 15 w 97"/>
                <a:gd name="T45" fmla="*/ 1600 h 1658"/>
                <a:gd name="T46" fmla="*/ 10 w 97"/>
                <a:gd name="T47" fmla="*/ 1621 h 1658"/>
                <a:gd name="T48" fmla="*/ 6 w 97"/>
                <a:gd name="T49" fmla="*/ 1637 h 1658"/>
                <a:gd name="T50" fmla="*/ 2 w 97"/>
                <a:gd name="T51" fmla="*/ 1649 h 1658"/>
                <a:gd name="T52" fmla="*/ 0 w 97"/>
                <a:gd name="T53" fmla="*/ 1655 h 1658"/>
                <a:gd name="T54" fmla="*/ 0 w 97"/>
                <a:gd name="T55" fmla="*/ 1658 h 1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7" h="1658">
                  <a:moveTo>
                    <a:pt x="45" y="0"/>
                  </a:moveTo>
                  <a:lnTo>
                    <a:pt x="51" y="51"/>
                  </a:lnTo>
                  <a:lnTo>
                    <a:pt x="65" y="172"/>
                  </a:lnTo>
                  <a:lnTo>
                    <a:pt x="75" y="289"/>
                  </a:lnTo>
                  <a:lnTo>
                    <a:pt x="84" y="401"/>
                  </a:lnTo>
                  <a:lnTo>
                    <a:pt x="90" y="508"/>
                  </a:lnTo>
                  <a:lnTo>
                    <a:pt x="94" y="611"/>
                  </a:lnTo>
                  <a:lnTo>
                    <a:pt x="96" y="709"/>
                  </a:lnTo>
                  <a:lnTo>
                    <a:pt x="96" y="802"/>
                  </a:lnTo>
                  <a:lnTo>
                    <a:pt x="97" y="891"/>
                  </a:lnTo>
                  <a:lnTo>
                    <a:pt x="97" y="975"/>
                  </a:lnTo>
                  <a:lnTo>
                    <a:pt x="90" y="1054"/>
                  </a:lnTo>
                  <a:lnTo>
                    <a:pt x="85" y="1127"/>
                  </a:lnTo>
                  <a:lnTo>
                    <a:pt x="80" y="1197"/>
                  </a:lnTo>
                  <a:lnTo>
                    <a:pt x="73" y="1261"/>
                  </a:lnTo>
                  <a:lnTo>
                    <a:pt x="66" y="1321"/>
                  </a:lnTo>
                  <a:lnTo>
                    <a:pt x="59" y="1374"/>
                  </a:lnTo>
                  <a:lnTo>
                    <a:pt x="51" y="1425"/>
                  </a:lnTo>
                  <a:lnTo>
                    <a:pt x="44" y="1469"/>
                  </a:lnTo>
                  <a:lnTo>
                    <a:pt x="35" y="1509"/>
                  </a:lnTo>
                  <a:lnTo>
                    <a:pt x="29" y="1544"/>
                  </a:lnTo>
                  <a:lnTo>
                    <a:pt x="22" y="1575"/>
                  </a:lnTo>
                  <a:lnTo>
                    <a:pt x="15" y="1600"/>
                  </a:lnTo>
                  <a:lnTo>
                    <a:pt x="10" y="1621"/>
                  </a:lnTo>
                  <a:lnTo>
                    <a:pt x="6" y="1637"/>
                  </a:lnTo>
                  <a:lnTo>
                    <a:pt x="2" y="1649"/>
                  </a:lnTo>
                  <a:lnTo>
                    <a:pt x="0" y="1655"/>
                  </a:lnTo>
                  <a:lnTo>
                    <a:pt x="0" y="165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21" name="Freeform 553"/>
            <p:cNvSpPr>
              <a:spLocks/>
            </p:cNvSpPr>
            <p:nvPr/>
          </p:nvSpPr>
          <p:spPr bwMode="auto">
            <a:xfrm>
              <a:off x="4823" y="1206"/>
              <a:ext cx="190" cy="55"/>
            </a:xfrm>
            <a:custGeom>
              <a:avLst/>
              <a:gdLst>
                <a:gd name="T0" fmla="*/ 650 w 650"/>
                <a:gd name="T1" fmla="*/ 192 h 192"/>
                <a:gd name="T2" fmla="*/ 578 w 650"/>
                <a:gd name="T3" fmla="*/ 167 h 192"/>
                <a:gd name="T4" fmla="*/ 506 w 650"/>
                <a:gd name="T5" fmla="*/ 144 h 192"/>
                <a:gd name="T6" fmla="*/ 434 w 650"/>
                <a:gd name="T7" fmla="*/ 122 h 192"/>
                <a:gd name="T8" fmla="*/ 363 w 650"/>
                <a:gd name="T9" fmla="*/ 100 h 192"/>
                <a:gd name="T10" fmla="*/ 290 w 650"/>
                <a:gd name="T11" fmla="*/ 79 h 192"/>
                <a:gd name="T12" fmla="*/ 218 w 650"/>
                <a:gd name="T13" fmla="*/ 58 h 192"/>
                <a:gd name="T14" fmla="*/ 145 w 650"/>
                <a:gd name="T15" fmla="*/ 38 h 192"/>
                <a:gd name="T16" fmla="*/ 73 w 650"/>
                <a:gd name="T17" fmla="*/ 19 h 192"/>
                <a:gd name="T18" fmla="*/ 0 w 650"/>
                <a:gd name="T19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50" h="192">
                  <a:moveTo>
                    <a:pt x="650" y="192"/>
                  </a:moveTo>
                  <a:lnTo>
                    <a:pt x="578" y="167"/>
                  </a:lnTo>
                  <a:lnTo>
                    <a:pt x="506" y="144"/>
                  </a:lnTo>
                  <a:lnTo>
                    <a:pt x="434" y="122"/>
                  </a:lnTo>
                  <a:lnTo>
                    <a:pt x="363" y="100"/>
                  </a:lnTo>
                  <a:lnTo>
                    <a:pt x="290" y="79"/>
                  </a:lnTo>
                  <a:lnTo>
                    <a:pt x="218" y="58"/>
                  </a:lnTo>
                  <a:lnTo>
                    <a:pt x="145" y="38"/>
                  </a:lnTo>
                  <a:lnTo>
                    <a:pt x="73" y="19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22" name="Freeform 554"/>
            <p:cNvSpPr>
              <a:spLocks/>
            </p:cNvSpPr>
            <p:nvPr/>
          </p:nvSpPr>
          <p:spPr bwMode="auto">
            <a:xfrm>
              <a:off x="4570" y="1206"/>
              <a:ext cx="253" cy="416"/>
            </a:xfrm>
            <a:custGeom>
              <a:avLst/>
              <a:gdLst>
                <a:gd name="T0" fmla="*/ 860 w 860"/>
                <a:gd name="T1" fmla="*/ 0 h 1418"/>
                <a:gd name="T2" fmla="*/ 827 w 860"/>
                <a:gd name="T3" fmla="*/ 40 h 1418"/>
                <a:gd name="T4" fmla="*/ 750 w 860"/>
                <a:gd name="T5" fmla="*/ 135 h 1418"/>
                <a:gd name="T6" fmla="*/ 677 w 860"/>
                <a:gd name="T7" fmla="*/ 227 h 1418"/>
                <a:gd name="T8" fmla="*/ 609 w 860"/>
                <a:gd name="T9" fmla="*/ 317 h 1418"/>
                <a:gd name="T10" fmla="*/ 546 w 860"/>
                <a:gd name="T11" fmla="*/ 404 h 1418"/>
                <a:gd name="T12" fmla="*/ 487 w 860"/>
                <a:gd name="T13" fmla="*/ 488 h 1418"/>
                <a:gd name="T14" fmla="*/ 432 w 860"/>
                <a:gd name="T15" fmla="*/ 569 h 1418"/>
                <a:gd name="T16" fmla="*/ 381 w 860"/>
                <a:gd name="T17" fmla="*/ 647 h 1418"/>
                <a:gd name="T18" fmla="*/ 333 w 860"/>
                <a:gd name="T19" fmla="*/ 721 h 1418"/>
                <a:gd name="T20" fmla="*/ 287 w 860"/>
                <a:gd name="T21" fmla="*/ 792 h 1418"/>
                <a:gd name="T22" fmla="*/ 252 w 860"/>
                <a:gd name="T23" fmla="*/ 862 h 1418"/>
                <a:gd name="T24" fmla="*/ 215 w 860"/>
                <a:gd name="T25" fmla="*/ 926 h 1418"/>
                <a:gd name="T26" fmla="*/ 182 w 860"/>
                <a:gd name="T27" fmla="*/ 987 h 1418"/>
                <a:gd name="T28" fmla="*/ 153 w 860"/>
                <a:gd name="T29" fmla="*/ 1045 h 1418"/>
                <a:gd name="T30" fmla="*/ 127 w 860"/>
                <a:gd name="T31" fmla="*/ 1099 h 1418"/>
                <a:gd name="T32" fmla="*/ 103 w 860"/>
                <a:gd name="T33" fmla="*/ 1149 h 1418"/>
                <a:gd name="T34" fmla="*/ 82 w 860"/>
                <a:gd name="T35" fmla="*/ 1194 h 1418"/>
                <a:gd name="T36" fmla="*/ 66 w 860"/>
                <a:gd name="T37" fmla="*/ 1236 h 1418"/>
                <a:gd name="T38" fmla="*/ 50 w 860"/>
                <a:gd name="T39" fmla="*/ 1274 h 1418"/>
                <a:gd name="T40" fmla="*/ 37 w 860"/>
                <a:gd name="T41" fmla="*/ 1308 h 1418"/>
                <a:gd name="T42" fmla="*/ 27 w 860"/>
                <a:gd name="T43" fmla="*/ 1336 h 1418"/>
                <a:gd name="T44" fmla="*/ 17 w 860"/>
                <a:gd name="T45" fmla="*/ 1361 h 1418"/>
                <a:gd name="T46" fmla="*/ 11 w 860"/>
                <a:gd name="T47" fmla="*/ 1381 h 1418"/>
                <a:gd name="T48" fmla="*/ 6 w 860"/>
                <a:gd name="T49" fmla="*/ 1398 h 1418"/>
                <a:gd name="T50" fmla="*/ 2 w 860"/>
                <a:gd name="T51" fmla="*/ 1410 h 1418"/>
                <a:gd name="T52" fmla="*/ 0 w 860"/>
                <a:gd name="T53" fmla="*/ 1416 h 1418"/>
                <a:gd name="T54" fmla="*/ 0 w 860"/>
                <a:gd name="T55" fmla="*/ 1418 h 1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60" h="1418">
                  <a:moveTo>
                    <a:pt x="860" y="0"/>
                  </a:moveTo>
                  <a:lnTo>
                    <a:pt x="827" y="40"/>
                  </a:lnTo>
                  <a:lnTo>
                    <a:pt x="750" y="135"/>
                  </a:lnTo>
                  <a:lnTo>
                    <a:pt x="677" y="227"/>
                  </a:lnTo>
                  <a:lnTo>
                    <a:pt x="609" y="317"/>
                  </a:lnTo>
                  <a:lnTo>
                    <a:pt x="546" y="404"/>
                  </a:lnTo>
                  <a:lnTo>
                    <a:pt x="487" y="488"/>
                  </a:lnTo>
                  <a:lnTo>
                    <a:pt x="432" y="569"/>
                  </a:lnTo>
                  <a:lnTo>
                    <a:pt x="381" y="647"/>
                  </a:lnTo>
                  <a:lnTo>
                    <a:pt x="333" y="721"/>
                  </a:lnTo>
                  <a:lnTo>
                    <a:pt x="287" y="792"/>
                  </a:lnTo>
                  <a:lnTo>
                    <a:pt x="252" y="862"/>
                  </a:lnTo>
                  <a:lnTo>
                    <a:pt x="215" y="926"/>
                  </a:lnTo>
                  <a:lnTo>
                    <a:pt x="182" y="987"/>
                  </a:lnTo>
                  <a:lnTo>
                    <a:pt x="153" y="1045"/>
                  </a:lnTo>
                  <a:lnTo>
                    <a:pt x="127" y="1099"/>
                  </a:lnTo>
                  <a:lnTo>
                    <a:pt x="103" y="1149"/>
                  </a:lnTo>
                  <a:lnTo>
                    <a:pt x="82" y="1194"/>
                  </a:lnTo>
                  <a:lnTo>
                    <a:pt x="66" y="1236"/>
                  </a:lnTo>
                  <a:lnTo>
                    <a:pt x="50" y="1274"/>
                  </a:lnTo>
                  <a:lnTo>
                    <a:pt x="37" y="1308"/>
                  </a:lnTo>
                  <a:lnTo>
                    <a:pt x="27" y="1336"/>
                  </a:lnTo>
                  <a:lnTo>
                    <a:pt x="17" y="1361"/>
                  </a:lnTo>
                  <a:lnTo>
                    <a:pt x="11" y="1381"/>
                  </a:lnTo>
                  <a:lnTo>
                    <a:pt x="6" y="1398"/>
                  </a:lnTo>
                  <a:lnTo>
                    <a:pt x="2" y="1410"/>
                  </a:lnTo>
                  <a:lnTo>
                    <a:pt x="0" y="1416"/>
                  </a:lnTo>
                  <a:lnTo>
                    <a:pt x="0" y="141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23" name="Freeform 555"/>
            <p:cNvSpPr>
              <a:spLocks/>
            </p:cNvSpPr>
            <p:nvPr/>
          </p:nvSpPr>
          <p:spPr bwMode="auto">
            <a:xfrm>
              <a:off x="4425" y="1604"/>
              <a:ext cx="145" cy="18"/>
            </a:xfrm>
            <a:custGeom>
              <a:avLst/>
              <a:gdLst>
                <a:gd name="T0" fmla="*/ 486 w 486"/>
                <a:gd name="T1" fmla="*/ 69 h 69"/>
                <a:gd name="T2" fmla="*/ 417 w 486"/>
                <a:gd name="T3" fmla="*/ 57 h 69"/>
                <a:gd name="T4" fmla="*/ 348 w 486"/>
                <a:gd name="T5" fmla="*/ 46 h 69"/>
                <a:gd name="T6" fmla="*/ 278 w 486"/>
                <a:gd name="T7" fmla="*/ 35 h 69"/>
                <a:gd name="T8" fmla="*/ 209 w 486"/>
                <a:gd name="T9" fmla="*/ 25 h 69"/>
                <a:gd name="T10" fmla="*/ 138 w 486"/>
                <a:gd name="T11" fmla="*/ 15 h 69"/>
                <a:gd name="T12" fmla="*/ 69 w 486"/>
                <a:gd name="T13" fmla="*/ 7 h 69"/>
                <a:gd name="T14" fmla="*/ 0 w 486"/>
                <a:gd name="T15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6" h="69">
                  <a:moveTo>
                    <a:pt x="486" y="69"/>
                  </a:moveTo>
                  <a:lnTo>
                    <a:pt x="417" y="57"/>
                  </a:lnTo>
                  <a:lnTo>
                    <a:pt x="348" y="46"/>
                  </a:lnTo>
                  <a:lnTo>
                    <a:pt x="278" y="35"/>
                  </a:lnTo>
                  <a:lnTo>
                    <a:pt x="209" y="25"/>
                  </a:lnTo>
                  <a:lnTo>
                    <a:pt x="138" y="15"/>
                  </a:lnTo>
                  <a:lnTo>
                    <a:pt x="69" y="7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24" name="Freeform 556"/>
            <p:cNvSpPr>
              <a:spLocks/>
            </p:cNvSpPr>
            <p:nvPr/>
          </p:nvSpPr>
          <p:spPr bwMode="auto">
            <a:xfrm>
              <a:off x="4302" y="1130"/>
              <a:ext cx="123" cy="474"/>
            </a:xfrm>
            <a:custGeom>
              <a:avLst/>
              <a:gdLst>
                <a:gd name="T0" fmla="*/ 0 w 425"/>
                <a:gd name="T1" fmla="*/ 0 h 1604"/>
                <a:gd name="T2" fmla="*/ 21 w 425"/>
                <a:gd name="T3" fmla="*/ 47 h 1604"/>
                <a:gd name="T4" fmla="*/ 67 w 425"/>
                <a:gd name="T5" fmla="*/ 160 h 1604"/>
                <a:gd name="T6" fmla="*/ 111 w 425"/>
                <a:gd name="T7" fmla="*/ 269 h 1604"/>
                <a:gd name="T8" fmla="*/ 150 w 425"/>
                <a:gd name="T9" fmla="*/ 374 h 1604"/>
                <a:gd name="T10" fmla="*/ 187 w 425"/>
                <a:gd name="T11" fmla="*/ 475 h 1604"/>
                <a:gd name="T12" fmla="*/ 220 w 425"/>
                <a:gd name="T13" fmla="*/ 573 h 1604"/>
                <a:gd name="T14" fmla="*/ 250 w 425"/>
                <a:gd name="T15" fmla="*/ 666 h 1604"/>
                <a:gd name="T16" fmla="*/ 276 w 425"/>
                <a:gd name="T17" fmla="*/ 756 h 1604"/>
                <a:gd name="T18" fmla="*/ 302 w 425"/>
                <a:gd name="T19" fmla="*/ 841 h 1604"/>
                <a:gd name="T20" fmla="*/ 326 w 425"/>
                <a:gd name="T21" fmla="*/ 921 h 1604"/>
                <a:gd name="T22" fmla="*/ 341 w 425"/>
                <a:gd name="T23" fmla="*/ 998 h 1604"/>
                <a:gd name="T24" fmla="*/ 356 w 425"/>
                <a:gd name="T25" fmla="*/ 1071 h 1604"/>
                <a:gd name="T26" fmla="*/ 371 w 425"/>
                <a:gd name="T27" fmla="*/ 1138 h 1604"/>
                <a:gd name="T28" fmla="*/ 383 w 425"/>
                <a:gd name="T29" fmla="*/ 1202 h 1604"/>
                <a:gd name="T30" fmla="*/ 393 w 425"/>
                <a:gd name="T31" fmla="*/ 1261 h 1604"/>
                <a:gd name="T32" fmla="*/ 402 w 425"/>
                <a:gd name="T33" fmla="*/ 1315 h 1604"/>
                <a:gd name="T34" fmla="*/ 408 w 425"/>
                <a:gd name="T35" fmla="*/ 1365 h 1604"/>
                <a:gd name="T36" fmla="*/ 413 w 425"/>
                <a:gd name="T37" fmla="*/ 1410 h 1604"/>
                <a:gd name="T38" fmla="*/ 417 w 425"/>
                <a:gd name="T39" fmla="*/ 1450 h 1604"/>
                <a:gd name="T40" fmla="*/ 420 w 425"/>
                <a:gd name="T41" fmla="*/ 1486 h 1604"/>
                <a:gd name="T42" fmla="*/ 423 w 425"/>
                <a:gd name="T43" fmla="*/ 1517 h 1604"/>
                <a:gd name="T44" fmla="*/ 424 w 425"/>
                <a:gd name="T45" fmla="*/ 1544 h 1604"/>
                <a:gd name="T46" fmla="*/ 425 w 425"/>
                <a:gd name="T47" fmla="*/ 1565 h 1604"/>
                <a:gd name="T48" fmla="*/ 425 w 425"/>
                <a:gd name="T49" fmla="*/ 1582 h 1604"/>
                <a:gd name="T50" fmla="*/ 425 w 425"/>
                <a:gd name="T51" fmla="*/ 1594 h 1604"/>
                <a:gd name="T52" fmla="*/ 425 w 425"/>
                <a:gd name="T53" fmla="*/ 1601 h 1604"/>
                <a:gd name="T54" fmla="*/ 425 w 425"/>
                <a:gd name="T55" fmla="*/ 1604 h 1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25" h="1604">
                  <a:moveTo>
                    <a:pt x="0" y="0"/>
                  </a:moveTo>
                  <a:lnTo>
                    <a:pt x="21" y="47"/>
                  </a:lnTo>
                  <a:lnTo>
                    <a:pt x="67" y="160"/>
                  </a:lnTo>
                  <a:lnTo>
                    <a:pt x="111" y="269"/>
                  </a:lnTo>
                  <a:lnTo>
                    <a:pt x="150" y="374"/>
                  </a:lnTo>
                  <a:lnTo>
                    <a:pt x="187" y="475"/>
                  </a:lnTo>
                  <a:lnTo>
                    <a:pt x="220" y="573"/>
                  </a:lnTo>
                  <a:lnTo>
                    <a:pt x="250" y="666"/>
                  </a:lnTo>
                  <a:lnTo>
                    <a:pt x="276" y="756"/>
                  </a:lnTo>
                  <a:lnTo>
                    <a:pt x="302" y="841"/>
                  </a:lnTo>
                  <a:lnTo>
                    <a:pt x="326" y="921"/>
                  </a:lnTo>
                  <a:lnTo>
                    <a:pt x="341" y="998"/>
                  </a:lnTo>
                  <a:lnTo>
                    <a:pt x="356" y="1071"/>
                  </a:lnTo>
                  <a:lnTo>
                    <a:pt x="371" y="1138"/>
                  </a:lnTo>
                  <a:lnTo>
                    <a:pt x="383" y="1202"/>
                  </a:lnTo>
                  <a:lnTo>
                    <a:pt x="393" y="1261"/>
                  </a:lnTo>
                  <a:lnTo>
                    <a:pt x="402" y="1315"/>
                  </a:lnTo>
                  <a:lnTo>
                    <a:pt x="408" y="1365"/>
                  </a:lnTo>
                  <a:lnTo>
                    <a:pt x="413" y="1410"/>
                  </a:lnTo>
                  <a:lnTo>
                    <a:pt x="417" y="1450"/>
                  </a:lnTo>
                  <a:lnTo>
                    <a:pt x="420" y="1486"/>
                  </a:lnTo>
                  <a:lnTo>
                    <a:pt x="423" y="1517"/>
                  </a:lnTo>
                  <a:lnTo>
                    <a:pt x="424" y="1544"/>
                  </a:lnTo>
                  <a:lnTo>
                    <a:pt x="425" y="1565"/>
                  </a:lnTo>
                  <a:lnTo>
                    <a:pt x="425" y="1582"/>
                  </a:lnTo>
                  <a:lnTo>
                    <a:pt x="425" y="1594"/>
                  </a:lnTo>
                  <a:lnTo>
                    <a:pt x="425" y="1601"/>
                  </a:lnTo>
                  <a:lnTo>
                    <a:pt x="425" y="160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25" name="Freeform 557"/>
            <p:cNvSpPr>
              <a:spLocks/>
            </p:cNvSpPr>
            <p:nvPr/>
          </p:nvSpPr>
          <p:spPr bwMode="auto">
            <a:xfrm>
              <a:off x="4102" y="1130"/>
              <a:ext cx="200" cy="0"/>
            </a:xfrm>
            <a:custGeom>
              <a:avLst/>
              <a:gdLst>
                <a:gd name="T0" fmla="*/ 677 w 677"/>
                <a:gd name="T1" fmla="*/ 6 h 6"/>
                <a:gd name="T2" fmla="*/ 601 w 677"/>
                <a:gd name="T3" fmla="*/ 4 h 6"/>
                <a:gd name="T4" fmla="*/ 527 w 677"/>
                <a:gd name="T5" fmla="*/ 2 h 6"/>
                <a:gd name="T6" fmla="*/ 451 w 677"/>
                <a:gd name="T7" fmla="*/ 0 h 6"/>
                <a:gd name="T8" fmla="*/ 375 w 677"/>
                <a:gd name="T9" fmla="*/ 0 h 6"/>
                <a:gd name="T10" fmla="*/ 301 w 677"/>
                <a:gd name="T11" fmla="*/ 0 h 6"/>
                <a:gd name="T12" fmla="*/ 225 w 677"/>
                <a:gd name="T13" fmla="*/ 0 h 6"/>
                <a:gd name="T14" fmla="*/ 150 w 677"/>
                <a:gd name="T15" fmla="*/ 2 h 6"/>
                <a:gd name="T16" fmla="*/ 75 w 677"/>
                <a:gd name="T17" fmla="*/ 4 h 6"/>
                <a:gd name="T18" fmla="*/ 0 w 677"/>
                <a:gd name="T1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77" h="6">
                  <a:moveTo>
                    <a:pt x="677" y="6"/>
                  </a:moveTo>
                  <a:lnTo>
                    <a:pt x="601" y="4"/>
                  </a:lnTo>
                  <a:lnTo>
                    <a:pt x="527" y="2"/>
                  </a:lnTo>
                  <a:lnTo>
                    <a:pt x="451" y="0"/>
                  </a:lnTo>
                  <a:lnTo>
                    <a:pt x="375" y="0"/>
                  </a:lnTo>
                  <a:lnTo>
                    <a:pt x="301" y="0"/>
                  </a:lnTo>
                  <a:lnTo>
                    <a:pt x="225" y="0"/>
                  </a:lnTo>
                  <a:lnTo>
                    <a:pt x="150" y="2"/>
                  </a:lnTo>
                  <a:lnTo>
                    <a:pt x="75" y="4"/>
                  </a:lnTo>
                  <a:lnTo>
                    <a:pt x="0" y="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26" name="Freeform 558"/>
            <p:cNvSpPr>
              <a:spLocks/>
            </p:cNvSpPr>
            <p:nvPr/>
          </p:nvSpPr>
          <p:spPr bwMode="auto">
            <a:xfrm>
              <a:off x="3976" y="1130"/>
              <a:ext cx="126" cy="474"/>
            </a:xfrm>
            <a:custGeom>
              <a:avLst/>
              <a:gdLst>
                <a:gd name="T0" fmla="*/ 426 w 426"/>
                <a:gd name="T1" fmla="*/ 0 h 1604"/>
                <a:gd name="T2" fmla="*/ 405 w 426"/>
                <a:gd name="T3" fmla="*/ 47 h 1604"/>
                <a:gd name="T4" fmla="*/ 358 w 426"/>
                <a:gd name="T5" fmla="*/ 160 h 1604"/>
                <a:gd name="T6" fmla="*/ 315 w 426"/>
                <a:gd name="T7" fmla="*/ 269 h 1604"/>
                <a:gd name="T8" fmla="*/ 275 w 426"/>
                <a:gd name="T9" fmla="*/ 374 h 1604"/>
                <a:gd name="T10" fmla="*/ 238 w 426"/>
                <a:gd name="T11" fmla="*/ 475 h 1604"/>
                <a:gd name="T12" fmla="*/ 205 w 426"/>
                <a:gd name="T13" fmla="*/ 573 h 1604"/>
                <a:gd name="T14" fmla="*/ 176 w 426"/>
                <a:gd name="T15" fmla="*/ 666 h 1604"/>
                <a:gd name="T16" fmla="*/ 149 w 426"/>
                <a:gd name="T17" fmla="*/ 756 h 1604"/>
                <a:gd name="T18" fmla="*/ 123 w 426"/>
                <a:gd name="T19" fmla="*/ 841 h 1604"/>
                <a:gd name="T20" fmla="*/ 99 w 426"/>
                <a:gd name="T21" fmla="*/ 921 h 1604"/>
                <a:gd name="T22" fmla="*/ 84 w 426"/>
                <a:gd name="T23" fmla="*/ 998 h 1604"/>
                <a:gd name="T24" fmla="*/ 69 w 426"/>
                <a:gd name="T25" fmla="*/ 1071 h 1604"/>
                <a:gd name="T26" fmla="*/ 54 w 426"/>
                <a:gd name="T27" fmla="*/ 1138 h 1604"/>
                <a:gd name="T28" fmla="*/ 42 w 426"/>
                <a:gd name="T29" fmla="*/ 1202 h 1604"/>
                <a:gd name="T30" fmla="*/ 32 w 426"/>
                <a:gd name="T31" fmla="*/ 1261 h 1604"/>
                <a:gd name="T32" fmla="*/ 23 w 426"/>
                <a:gd name="T33" fmla="*/ 1315 h 1604"/>
                <a:gd name="T34" fmla="*/ 17 w 426"/>
                <a:gd name="T35" fmla="*/ 1365 h 1604"/>
                <a:gd name="T36" fmla="*/ 12 w 426"/>
                <a:gd name="T37" fmla="*/ 1410 h 1604"/>
                <a:gd name="T38" fmla="*/ 8 w 426"/>
                <a:gd name="T39" fmla="*/ 1450 h 1604"/>
                <a:gd name="T40" fmla="*/ 5 w 426"/>
                <a:gd name="T41" fmla="*/ 1486 h 1604"/>
                <a:gd name="T42" fmla="*/ 2 w 426"/>
                <a:gd name="T43" fmla="*/ 1517 h 1604"/>
                <a:gd name="T44" fmla="*/ 1 w 426"/>
                <a:gd name="T45" fmla="*/ 1544 h 1604"/>
                <a:gd name="T46" fmla="*/ 1 w 426"/>
                <a:gd name="T47" fmla="*/ 1565 h 1604"/>
                <a:gd name="T48" fmla="*/ 0 w 426"/>
                <a:gd name="T49" fmla="*/ 1582 h 1604"/>
                <a:gd name="T50" fmla="*/ 0 w 426"/>
                <a:gd name="T51" fmla="*/ 1594 h 1604"/>
                <a:gd name="T52" fmla="*/ 1 w 426"/>
                <a:gd name="T53" fmla="*/ 1601 h 1604"/>
                <a:gd name="T54" fmla="*/ 1 w 426"/>
                <a:gd name="T55" fmla="*/ 1604 h 1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26" h="1604">
                  <a:moveTo>
                    <a:pt x="426" y="0"/>
                  </a:moveTo>
                  <a:lnTo>
                    <a:pt x="405" y="47"/>
                  </a:lnTo>
                  <a:lnTo>
                    <a:pt x="358" y="160"/>
                  </a:lnTo>
                  <a:lnTo>
                    <a:pt x="315" y="269"/>
                  </a:lnTo>
                  <a:lnTo>
                    <a:pt x="275" y="374"/>
                  </a:lnTo>
                  <a:lnTo>
                    <a:pt x="238" y="475"/>
                  </a:lnTo>
                  <a:lnTo>
                    <a:pt x="205" y="573"/>
                  </a:lnTo>
                  <a:lnTo>
                    <a:pt x="176" y="666"/>
                  </a:lnTo>
                  <a:lnTo>
                    <a:pt x="149" y="756"/>
                  </a:lnTo>
                  <a:lnTo>
                    <a:pt x="123" y="841"/>
                  </a:lnTo>
                  <a:lnTo>
                    <a:pt x="99" y="921"/>
                  </a:lnTo>
                  <a:lnTo>
                    <a:pt x="84" y="998"/>
                  </a:lnTo>
                  <a:lnTo>
                    <a:pt x="69" y="1071"/>
                  </a:lnTo>
                  <a:lnTo>
                    <a:pt x="54" y="1138"/>
                  </a:lnTo>
                  <a:lnTo>
                    <a:pt x="42" y="1202"/>
                  </a:lnTo>
                  <a:lnTo>
                    <a:pt x="32" y="1261"/>
                  </a:lnTo>
                  <a:lnTo>
                    <a:pt x="23" y="1315"/>
                  </a:lnTo>
                  <a:lnTo>
                    <a:pt x="17" y="1365"/>
                  </a:lnTo>
                  <a:lnTo>
                    <a:pt x="12" y="1410"/>
                  </a:lnTo>
                  <a:lnTo>
                    <a:pt x="8" y="1450"/>
                  </a:lnTo>
                  <a:lnTo>
                    <a:pt x="5" y="1486"/>
                  </a:lnTo>
                  <a:lnTo>
                    <a:pt x="2" y="1517"/>
                  </a:lnTo>
                  <a:lnTo>
                    <a:pt x="1" y="1544"/>
                  </a:lnTo>
                  <a:lnTo>
                    <a:pt x="1" y="1565"/>
                  </a:lnTo>
                  <a:lnTo>
                    <a:pt x="0" y="1582"/>
                  </a:lnTo>
                  <a:lnTo>
                    <a:pt x="0" y="1594"/>
                  </a:lnTo>
                  <a:lnTo>
                    <a:pt x="1" y="1601"/>
                  </a:lnTo>
                  <a:lnTo>
                    <a:pt x="1" y="160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27" name="Freeform 559"/>
            <p:cNvSpPr>
              <a:spLocks/>
            </p:cNvSpPr>
            <p:nvPr/>
          </p:nvSpPr>
          <p:spPr bwMode="auto">
            <a:xfrm>
              <a:off x="3833" y="1604"/>
              <a:ext cx="143" cy="18"/>
            </a:xfrm>
            <a:custGeom>
              <a:avLst/>
              <a:gdLst>
                <a:gd name="T0" fmla="*/ 487 w 487"/>
                <a:gd name="T1" fmla="*/ 0 h 69"/>
                <a:gd name="T2" fmla="*/ 417 w 487"/>
                <a:gd name="T3" fmla="*/ 7 h 69"/>
                <a:gd name="T4" fmla="*/ 348 w 487"/>
                <a:gd name="T5" fmla="*/ 15 h 69"/>
                <a:gd name="T6" fmla="*/ 278 w 487"/>
                <a:gd name="T7" fmla="*/ 25 h 69"/>
                <a:gd name="T8" fmla="*/ 208 w 487"/>
                <a:gd name="T9" fmla="*/ 35 h 69"/>
                <a:gd name="T10" fmla="*/ 138 w 487"/>
                <a:gd name="T11" fmla="*/ 46 h 69"/>
                <a:gd name="T12" fmla="*/ 69 w 487"/>
                <a:gd name="T13" fmla="*/ 57 h 69"/>
                <a:gd name="T14" fmla="*/ 0 w 487"/>
                <a:gd name="T15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7" h="69">
                  <a:moveTo>
                    <a:pt x="487" y="0"/>
                  </a:moveTo>
                  <a:lnTo>
                    <a:pt x="417" y="7"/>
                  </a:lnTo>
                  <a:lnTo>
                    <a:pt x="348" y="15"/>
                  </a:lnTo>
                  <a:lnTo>
                    <a:pt x="278" y="25"/>
                  </a:lnTo>
                  <a:lnTo>
                    <a:pt x="208" y="35"/>
                  </a:lnTo>
                  <a:lnTo>
                    <a:pt x="138" y="46"/>
                  </a:lnTo>
                  <a:lnTo>
                    <a:pt x="69" y="57"/>
                  </a:lnTo>
                  <a:lnTo>
                    <a:pt x="0" y="6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28" name="Freeform 560"/>
            <p:cNvSpPr>
              <a:spLocks/>
            </p:cNvSpPr>
            <p:nvPr/>
          </p:nvSpPr>
          <p:spPr bwMode="auto">
            <a:xfrm>
              <a:off x="3580" y="1206"/>
              <a:ext cx="253" cy="416"/>
            </a:xfrm>
            <a:custGeom>
              <a:avLst/>
              <a:gdLst>
                <a:gd name="T0" fmla="*/ 0 w 859"/>
                <a:gd name="T1" fmla="*/ 0 h 1418"/>
                <a:gd name="T2" fmla="*/ 32 w 859"/>
                <a:gd name="T3" fmla="*/ 40 h 1418"/>
                <a:gd name="T4" fmla="*/ 110 w 859"/>
                <a:gd name="T5" fmla="*/ 135 h 1418"/>
                <a:gd name="T6" fmla="*/ 182 w 859"/>
                <a:gd name="T7" fmla="*/ 227 h 1418"/>
                <a:gd name="T8" fmla="*/ 250 w 859"/>
                <a:gd name="T9" fmla="*/ 317 h 1418"/>
                <a:gd name="T10" fmla="*/ 313 w 859"/>
                <a:gd name="T11" fmla="*/ 404 h 1418"/>
                <a:gd name="T12" fmla="*/ 372 w 859"/>
                <a:gd name="T13" fmla="*/ 488 h 1418"/>
                <a:gd name="T14" fmla="*/ 428 w 859"/>
                <a:gd name="T15" fmla="*/ 569 h 1418"/>
                <a:gd name="T16" fmla="*/ 478 w 859"/>
                <a:gd name="T17" fmla="*/ 647 h 1418"/>
                <a:gd name="T18" fmla="*/ 527 w 859"/>
                <a:gd name="T19" fmla="*/ 721 h 1418"/>
                <a:gd name="T20" fmla="*/ 573 w 859"/>
                <a:gd name="T21" fmla="*/ 792 h 1418"/>
                <a:gd name="T22" fmla="*/ 609 w 859"/>
                <a:gd name="T23" fmla="*/ 862 h 1418"/>
                <a:gd name="T24" fmla="*/ 644 w 859"/>
                <a:gd name="T25" fmla="*/ 926 h 1418"/>
                <a:gd name="T26" fmla="*/ 677 w 859"/>
                <a:gd name="T27" fmla="*/ 987 h 1418"/>
                <a:gd name="T28" fmla="*/ 706 w 859"/>
                <a:gd name="T29" fmla="*/ 1045 h 1418"/>
                <a:gd name="T30" fmla="*/ 733 w 859"/>
                <a:gd name="T31" fmla="*/ 1099 h 1418"/>
                <a:gd name="T32" fmla="*/ 756 w 859"/>
                <a:gd name="T33" fmla="*/ 1149 h 1418"/>
                <a:gd name="T34" fmla="*/ 777 w 859"/>
                <a:gd name="T35" fmla="*/ 1194 h 1418"/>
                <a:gd name="T36" fmla="*/ 795 w 859"/>
                <a:gd name="T37" fmla="*/ 1236 h 1418"/>
                <a:gd name="T38" fmla="*/ 809 w 859"/>
                <a:gd name="T39" fmla="*/ 1274 h 1418"/>
                <a:gd name="T40" fmla="*/ 823 w 859"/>
                <a:gd name="T41" fmla="*/ 1308 h 1418"/>
                <a:gd name="T42" fmla="*/ 833 w 859"/>
                <a:gd name="T43" fmla="*/ 1336 h 1418"/>
                <a:gd name="T44" fmla="*/ 842 w 859"/>
                <a:gd name="T45" fmla="*/ 1361 h 1418"/>
                <a:gd name="T46" fmla="*/ 848 w 859"/>
                <a:gd name="T47" fmla="*/ 1381 h 1418"/>
                <a:gd name="T48" fmla="*/ 853 w 859"/>
                <a:gd name="T49" fmla="*/ 1398 h 1418"/>
                <a:gd name="T50" fmla="*/ 857 w 859"/>
                <a:gd name="T51" fmla="*/ 1410 h 1418"/>
                <a:gd name="T52" fmla="*/ 859 w 859"/>
                <a:gd name="T53" fmla="*/ 1416 h 1418"/>
                <a:gd name="T54" fmla="*/ 859 w 859"/>
                <a:gd name="T55" fmla="*/ 1418 h 1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59" h="1418">
                  <a:moveTo>
                    <a:pt x="0" y="0"/>
                  </a:moveTo>
                  <a:lnTo>
                    <a:pt x="32" y="40"/>
                  </a:lnTo>
                  <a:lnTo>
                    <a:pt x="110" y="135"/>
                  </a:lnTo>
                  <a:lnTo>
                    <a:pt x="182" y="227"/>
                  </a:lnTo>
                  <a:lnTo>
                    <a:pt x="250" y="317"/>
                  </a:lnTo>
                  <a:lnTo>
                    <a:pt x="313" y="404"/>
                  </a:lnTo>
                  <a:lnTo>
                    <a:pt x="372" y="488"/>
                  </a:lnTo>
                  <a:lnTo>
                    <a:pt x="428" y="569"/>
                  </a:lnTo>
                  <a:lnTo>
                    <a:pt x="478" y="647"/>
                  </a:lnTo>
                  <a:lnTo>
                    <a:pt x="527" y="721"/>
                  </a:lnTo>
                  <a:lnTo>
                    <a:pt x="573" y="792"/>
                  </a:lnTo>
                  <a:lnTo>
                    <a:pt x="609" y="862"/>
                  </a:lnTo>
                  <a:lnTo>
                    <a:pt x="644" y="926"/>
                  </a:lnTo>
                  <a:lnTo>
                    <a:pt x="677" y="987"/>
                  </a:lnTo>
                  <a:lnTo>
                    <a:pt x="706" y="1045"/>
                  </a:lnTo>
                  <a:lnTo>
                    <a:pt x="733" y="1099"/>
                  </a:lnTo>
                  <a:lnTo>
                    <a:pt x="756" y="1149"/>
                  </a:lnTo>
                  <a:lnTo>
                    <a:pt x="777" y="1194"/>
                  </a:lnTo>
                  <a:lnTo>
                    <a:pt x="795" y="1236"/>
                  </a:lnTo>
                  <a:lnTo>
                    <a:pt x="809" y="1274"/>
                  </a:lnTo>
                  <a:lnTo>
                    <a:pt x="823" y="1308"/>
                  </a:lnTo>
                  <a:lnTo>
                    <a:pt x="833" y="1336"/>
                  </a:lnTo>
                  <a:lnTo>
                    <a:pt x="842" y="1361"/>
                  </a:lnTo>
                  <a:lnTo>
                    <a:pt x="848" y="1381"/>
                  </a:lnTo>
                  <a:lnTo>
                    <a:pt x="853" y="1398"/>
                  </a:lnTo>
                  <a:lnTo>
                    <a:pt x="857" y="1410"/>
                  </a:lnTo>
                  <a:lnTo>
                    <a:pt x="859" y="1416"/>
                  </a:lnTo>
                  <a:lnTo>
                    <a:pt x="859" y="141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29" name="Freeform 561"/>
            <p:cNvSpPr>
              <a:spLocks/>
            </p:cNvSpPr>
            <p:nvPr/>
          </p:nvSpPr>
          <p:spPr bwMode="auto">
            <a:xfrm>
              <a:off x="3306" y="1750"/>
              <a:ext cx="95" cy="43"/>
            </a:xfrm>
            <a:custGeom>
              <a:avLst/>
              <a:gdLst>
                <a:gd name="T0" fmla="*/ 326 w 326"/>
                <a:gd name="T1" fmla="*/ 0 h 145"/>
                <a:gd name="T2" fmla="*/ 260 w 326"/>
                <a:gd name="T3" fmla="*/ 27 h 145"/>
                <a:gd name="T4" fmla="*/ 195 w 326"/>
                <a:gd name="T5" fmla="*/ 56 h 145"/>
                <a:gd name="T6" fmla="*/ 129 w 326"/>
                <a:gd name="T7" fmla="*/ 85 h 145"/>
                <a:gd name="T8" fmla="*/ 65 w 326"/>
                <a:gd name="T9" fmla="*/ 115 h 145"/>
                <a:gd name="T10" fmla="*/ 0 w 326"/>
                <a:gd name="T11" fmla="*/ 145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6" h="145">
                  <a:moveTo>
                    <a:pt x="326" y="0"/>
                  </a:moveTo>
                  <a:lnTo>
                    <a:pt x="260" y="27"/>
                  </a:lnTo>
                  <a:lnTo>
                    <a:pt x="195" y="56"/>
                  </a:lnTo>
                  <a:lnTo>
                    <a:pt x="129" y="85"/>
                  </a:lnTo>
                  <a:lnTo>
                    <a:pt x="65" y="115"/>
                  </a:lnTo>
                  <a:lnTo>
                    <a:pt x="0" y="14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30" name="Freeform 562"/>
            <p:cNvSpPr>
              <a:spLocks/>
            </p:cNvSpPr>
            <p:nvPr/>
          </p:nvSpPr>
          <p:spPr bwMode="auto">
            <a:xfrm>
              <a:off x="3388" y="1206"/>
              <a:ext cx="192" cy="55"/>
            </a:xfrm>
            <a:custGeom>
              <a:avLst/>
              <a:gdLst>
                <a:gd name="T0" fmla="*/ 650 w 650"/>
                <a:gd name="T1" fmla="*/ 0 h 192"/>
                <a:gd name="T2" fmla="*/ 576 w 650"/>
                <a:gd name="T3" fmla="*/ 19 h 192"/>
                <a:gd name="T4" fmla="*/ 504 w 650"/>
                <a:gd name="T5" fmla="*/ 38 h 192"/>
                <a:gd name="T6" fmla="*/ 431 w 650"/>
                <a:gd name="T7" fmla="*/ 58 h 192"/>
                <a:gd name="T8" fmla="*/ 359 w 650"/>
                <a:gd name="T9" fmla="*/ 79 h 192"/>
                <a:gd name="T10" fmla="*/ 287 w 650"/>
                <a:gd name="T11" fmla="*/ 100 h 192"/>
                <a:gd name="T12" fmla="*/ 215 w 650"/>
                <a:gd name="T13" fmla="*/ 122 h 192"/>
                <a:gd name="T14" fmla="*/ 143 w 650"/>
                <a:gd name="T15" fmla="*/ 144 h 192"/>
                <a:gd name="T16" fmla="*/ 72 w 650"/>
                <a:gd name="T17" fmla="*/ 167 h 192"/>
                <a:gd name="T18" fmla="*/ 0 w 650"/>
                <a:gd name="T19" fmla="*/ 19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50" h="192">
                  <a:moveTo>
                    <a:pt x="650" y="0"/>
                  </a:moveTo>
                  <a:lnTo>
                    <a:pt x="576" y="19"/>
                  </a:lnTo>
                  <a:lnTo>
                    <a:pt x="504" y="38"/>
                  </a:lnTo>
                  <a:lnTo>
                    <a:pt x="431" y="58"/>
                  </a:lnTo>
                  <a:lnTo>
                    <a:pt x="359" y="79"/>
                  </a:lnTo>
                  <a:lnTo>
                    <a:pt x="287" y="100"/>
                  </a:lnTo>
                  <a:lnTo>
                    <a:pt x="215" y="122"/>
                  </a:lnTo>
                  <a:lnTo>
                    <a:pt x="143" y="144"/>
                  </a:lnTo>
                  <a:lnTo>
                    <a:pt x="72" y="167"/>
                  </a:lnTo>
                  <a:lnTo>
                    <a:pt x="0" y="19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31" name="Freeform 563"/>
            <p:cNvSpPr>
              <a:spLocks/>
            </p:cNvSpPr>
            <p:nvPr/>
          </p:nvSpPr>
          <p:spPr bwMode="auto">
            <a:xfrm>
              <a:off x="3372" y="1261"/>
              <a:ext cx="29" cy="489"/>
            </a:xfrm>
            <a:custGeom>
              <a:avLst/>
              <a:gdLst>
                <a:gd name="T0" fmla="*/ 53 w 98"/>
                <a:gd name="T1" fmla="*/ 0 h 1658"/>
                <a:gd name="T2" fmla="*/ 46 w 98"/>
                <a:gd name="T3" fmla="*/ 51 h 1658"/>
                <a:gd name="T4" fmla="*/ 33 w 98"/>
                <a:gd name="T5" fmla="*/ 172 h 1658"/>
                <a:gd name="T6" fmla="*/ 22 w 98"/>
                <a:gd name="T7" fmla="*/ 289 h 1658"/>
                <a:gd name="T8" fmla="*/ 13 w 98"/>
                <a:gd name="T9" fmla="*/ 401 h 1658"/>
                <a:gd name="T10" fmla="*/ 7 w 98"/>
                <a:gd name="T11" fmla="*/ 508 h 1658"/>
                <a:gd name="T12" fmla="*/ 3 w 98"/>
                <a:gd name="T13" fmla="*/ 611 h 1658"/>
                <a:gd name="T14" fmla="*/ 1 w 98"/>
                <a:gd name="T15" fmla="*/ 709 h 1658"/>
                <a:gd name="T16" fmla="*/ 1 w 98"/>
                <a:gd name="T17" fmla="*/ 802 h 1658"/>
                <a:gd name="T18" fmla="*/ 0 w 98"/>
                <a:gd name="T19" fmla="*/ 891 h 1658"/>
                <a:gd name="T20" fmla="*/ 0 w 98"/>
                <a:gd name="T21" fmla="*/ 975 h 1658"/>
                <a:gd name="T22" fmla="*/ 8 w 98"/>
                <a:gd name="T23" fmla="*/ 1054 h 1658"/>
                <a:gd name="T24" fmla="*/ 12 w 98"/>
                <a:gd name="T25" fmla="*/ 1127 h 1658"/>
                <a:gd name="T26" fmla="*/ 18 w 98"/>
                <a:gd name="T27" fmla="*/ 1197 h 1658"/>
                <a:gd name="T28" fmla="*/ 25 w 98"/>
                <a:gd name="T29" fmla="*/ 1261 h 1658"/>
                <a:gd name="T30" fmla="*/ 31 w 98"/>
                <a:gd name="T31" fmla="*/ 1321 h 1658"/>
                <a:gd name="T32" fmla="*/ 39 w 98"/>
                <a:gd name="T33" fmla="*/ 1374 h 1658"/>
                <a:gd name="T34" fmla="*/ 46 w 98"/>
                <a:gd name="T35" fmla="*/ 1425 h 1658"/>
                <a:gd name="T36" fmla="*/ 54 w 98"/>
                <a:gd name="T37" fmla="*/ 1469 h 1658"/>
                <a:gd name="T38" fmla="*/ 62 w 98"/>
                <a:gd name="T39" fmla="*/ 1509 h 1658"/>
                <a:gd name="T40" fmla="*/ 69 w 98"/>
                <a:gd name="T41" fmla="*/ 1544 h 1658"/>
                <a:gd name="T42" fmla="*/ 75 w 98"/>
                <a:gd name="T43" fmla="*/ 1575 h 1658"/>
                <a:gd name="T44" fmla="*/ 82 w 98"/>
                <a:gd name="T45" fmla="*/ 1600 h 1658"/>
                <a:gd name="T46" fmla="*/ 87 w 98"/>
                <a:gd name="T47" fmla="*/ 1621 h 1658"/>
                <a:gd name="T48" fmla="*/ 92 w 98"/>
                <a:gd name="T49" fmla="*/ 1637 h 1658"/>
                <a:gd name="T50" fmla="*/ 95 w 98"/>
                <a:gd name="T51" fmla="*/ 1649 h 1658"/>
                <a:gd name="T52" fmla="*/ 97 w 98"/>
                <a:gd name="T53" fmla="*/ 1655 h 1658"/>
                <a:gd name="T54" fmla="*/ 98 w 98"/>
                <a:gd name="T55" fmla="*/ 1658 h 1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8" h="1658">
                  <a:moveTo>
                    <a:pt x="53" y="0"/>
                  </a:moveTo>
                  <a:lnTo>
                    <a:pt x="46" y="51"/>
                  </a:lnTo>
                  <a:lnTo>
                    <a:pt x="33" y="172"/>
                  </a:lnTo>
                  <a:lnTo>
                    <a:pt x="22" y="289"/>
                  </a:lnTo>
                  <a:lnTo>
                    <a:pt x="13" y="401"/>
                  </a:lnTo>
                  <a:lnTo>
                    <a:pt x="7" y="508"/>
                  </a:lnTo>
                  <a:lnTo>
                    <a:pt x="3" y="611"/>
                  </a:lnTo>
                  <a:lnTo>
                    <a:pt x="1" y="709"/>
                  </a:lnTo>
                  <a:lnTo>
                    <a:pt x="1" y="802"/>
                  </a:lnTo>
                  <a:lnTo>
                    <a:pt x="0" y="891"/>
                  </a:lnTo>
                  <a:lnTo>
                    <a:pt x="0" y="975"/>
                  </a:lnTo>
                  <a:lnTo>
                    <a:pt x="8" y="1054"/>
                  </a:lnTo>
                  <a:lnTo>
                    <a:pt x="12" y="1127"/>
                  </a:lnTo>
                  <a:lnTo>
                    <a:pt x="18" y="1197"/>
                  </a:lnTo>
                  <a:lnTo>
                    <a:pt x="25" y="1261"/>
                  </a:lnTo>
                  <a:lnTo>
                    <a:pt x="31" y="1321"/>
                  </a:lnTo>
                  <a:lnTo>
                    <a:pt x="39" y="1374"/>
                  </a:lnTo>
                  <a:lnTo>
                    <a:pt x="46" y="1425"/>
                  </a:lnTo>
                  <a:lnTo>
                    <a:pt x="54" y="1469"/>
                  </a:lnTo>
                  <a:lnTo>
                    <a:pt x="62" y="1509"/>
                  </a:lnTo>
                  <a:lnTo>
                    <a:pt x="69" y="1544"/>
                  </a:lnTo>
                  <a:lnTo>
                    <a:pt x="75" y="1575"/>
                  </a:lnTo>
                  <a:lnTo>
                    <a:pt x="82" y="1600"/>
                  </a:lnTo>
                  <a:lnTo>
                    <a:pt x="87" y="1621"/>
                  </a:lnTo>
                  <a:lnTo>
                    <a:pt x="92" y="1637"/>
                  </a:lnTo>
                  <a:lnTo>
                    <a:pt x="95" y="1649"/>
                  </a:lnTo>
                  <a:lnTo>
                    <a:pt x="97" y="1655"/>
                  </a:lnTo>
                  <a:lnTo>
                    <a:pt x="98" y="165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32" name="Freeform 564"/>
            <p:cNvSpPr>
              <a:spLocks/>
            </p:cNvSpPr>
            <p:nvPr/>
          </p:nvSpPr>
          <p:spPr bwMode="auto">
            <a:xfrm>
              <a:off x="5423" y="1682"/>
              <a:ext cx="198" cy="136"/>
            </a:xfrm>
            <a:custGeom>
              <a:avLst/>
              <a:gdLst>
                <a:gd name="T0" fmla="*/ 671 w 671"/>
                <a:gd name="T1" fmla="*/ 461 h 461"/>
                <a:gd name="T2" fmla="*/ 591 w 671"/>
                <a:gd name="T3" fmla="*/ 401 h 461"/>
                <a:gd name="T4" fmla="*/ 511 w 671"/>
                <a:gd name="T5" fmla="*/ 341 h 461"/>
                <a:gd name="T6" fmla="*/ 430 w 671"/>
                <a:gd name="T7" fmla="*/ 284 h 461"/>
                <a:gd name="T8" fmla="*/ 348 w 671"/>
                <a:gd name="T9" fmla="*/ 227 h 461"/>
                <a:gd name="T10" fmla="*/ 266 w 671"/>
                <a:gd name="T11" fmla="*/ 170 h 461"/>
                <a:gd name="T12" fmla="*/ 183 w 671"/>
                <a:gd name="T13" fmla="*/ 115 h 461"/>
                <a:gd name="T14" fmla="*/ 99 w 671"/>
                <a:gd name="T15" fmla="*/ 62 h 461"/>
                <a:gd name="T16" fmla="*/ 15 w 671"/>
                <a:gd name="T17" fmla="*/ 8 h 461"/>
                <a:gd name="T18" fmla="*/ 0 w 671"/>
                <a:gd name="T19" fmla="*/ 0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71" h="461">
                  <a:moveTo>
                    <a:pt x="671" y="461"/>
                  </a:moveTo>
                  <a:lnTo>
                    <a:pt x="591" y="401"/>
                  </a:lnTo>
                  <a:lnTo>
                    <a:pt x="511" y="341"/>
                  </a:lnTo>
                  <a:lnTo>
                    <a:pt x="430" y="284"/>
                  </a:lnTo>
                  <a:lnTo>
                    <a:pt x="348" y="227"/>
                  </a:lnTo>
                  <a:lnTo>
                    <a:pt x="266" y="170"/>
                  </a:lnTo>
                  <a:lnTo>
                    <a:pt x="183" y="115"/>
                  </a:lnTo>
                  <a:lnTo>
                    <a:pt x="99" y="62"/>
                  </a:lnTo>
                  <a:lnTo>
                    <a:pt x="15" y="8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33" name="Freeform 565"/>
            <p:cNvSpPr>
              <a:spLocks/>
            </p:cNvSpPr>
            <p:nvPr/>
          </p:nvSpPr>
          <p:spPr bwMode="auto">
            <a:xfrm>
              <a:off x="5342" y="1634"/>
              <a:ext cx="35" cy="21"/>
            </a:xfrm>
            <a:custGeom>
              <a:avLst/>
              <a:gdLst>
                <a:gd name="T0" fmla="*/ 122 w 122"/>
                <a:gd name="T1" fmla="*/ 69 h 69"/>
                <a:gd name="T2" fmla="*/ 117 w 122"/>
                <a:gd name="T3" fmla="*/ 66 h 69"/>
                <a:gd name="T4" fmla="*/ 31 w 122"/>
                <a:gd name="T5" fmla="*/ 17 h 69"/>
                <a:gd name="T6" fmla="*/ 0 w 122"/>
                <a:gd name="T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2" h="69">
                  <a:moveTo>
                    <a:pt x="122" y="69"/>
                  </a:moveTo>
                  <a:lnTo>
                    <a:pt x="117" y="66"/>
                  </a:lnTo>
                  <a:lnTo>
                    <a:pt x="31" y="17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34" name="Freeform 566"/>
            <p:cNvSpPr>
              <a:spLocks/>
            </p:cNvSpPr>
            <p:nvPr/>
          </p:nvSpPr>
          <p:spPr bwMode="auto">
            <a:xfrm>
              <a:off x="5063" y="1503"/>
              <a:ext cx="234" cy="106"/>
            </a:xfrm>
            <a:custGeom>
              <a:avLst/>
              <a:gdLst>
                <a:gd name="T0" fmla="*/ 796 w 796"/>
                <a:gd name="T1" fmla="*/ 369 h 369"/>
                <a:gd name="T2" fmla="*/ 717 w 796"/>
                <a:gd name="T3" fmla="*/ 327 h 369"/>
                <a:gd name="T4" fmla="*/ 628 w 796"/>
                <a:gd name="T5" fmla="*/ 282 h 369"/>
                <a:gd name="T6" fmla="*/ 538 w 796"/>
                <a:gd name="T7" fmla="*/ 238 h 369"/>
                <a:gd name="T8" fmla="*/ 449 w 796"/>
                <a:gd name="T9" fmla="*/ 195 h 369"/>
                <a:gd name="T10" fmla="*/ 358 w 796"/>
                <a:gd name="T11" fmla="*/ 152 h 369"/>
                <a:gd name="T12" fmla="*/ 268 w 796"/>
                <a:gd name="T13" fmla="*/ 111 h 369"/>
                <a:gd name="T14" fmla="*/ 177 w 796"/>
                <a:gd name="T15" fmla="*/ 73 h 369"/>
                <a:gd name="T16" fmla="*/ 84 w 796"/>
                <a:gd name="T17" fmla="*/ 34 h 369"/>
                <a:gd name="T18" fmla="*/ 0 w 796"/>
                <a:gd name="T19" fmla="*/ 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6" h="369">
                  <a:moveTo>
                    <a:pt x="796" y="369"/>
                  </a:moveTo>
                  <a:lnTo>
                    <a:pt x="717" y="327"/>
                  </a:lnTo>
                  <a:lnTo>
                    <a:pt x="628" y="282"/>
                  </a:lnTo>
                  <a:lnTo>
                    <a:pt x="538" y="238"/>
                  </a:lnTo>
                  <a:lnTo>
                    <a:pt x="449" y="195"/>
                  </a:lnTo>
                  <a:lnTo>
                    <a:pt x="358" y="152"/>
                  </a:lnTo>
                  <a:lnTo>
                    <a:pt x="268" y="111"/>
                  </a:lnTo>
                  <a:lnTo>
                    <a:pt x="177" y="73"/>
                  </a:lnTo>
                  <a:lnTo>
                    <a:pt x="84" y="3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35" name="Freeform 567"/>
            <p:cNvSpPr>
              <a:spLocks/>
            </p:cNvSpPr>
            <p:nvPr/>
          </p:nvSpPr>
          <p:spPr bwMode="auto">
            <a:xfrm>
              <a:off x="4976" y="1469"/>
              <a:ext cx="39" cy="15"/>
            </a:xfrm>
            <a:custGeom>
              <a:avLst/>
              <a:gdLst>
                <a:gd name="T0" fmla="*/ 132 w 132"/>
                <a:gd name="T1" fmla="*/ 48 h 48"/>
                <a:gd name="T2" fmla="*/ 102 w 132"/>
                <a:gd name="T3" fmla="*/ 36 h 48"/>
                <a:gd name="T4" fmla="*/ 8 w 132"/>
                <a:gd name="T5" fmla="*/ 3 h 48"/>
                <a:gd name="T6" fmla="*/ 0 w 132"/>
                <a:gd name="T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2" h="48">
                  <a:moveTo>
                    <a:pt x="132" y="48"/>
                  </a:moveTo>
                  <a:lnTo>
                    <a:pt x="102" y="36"/>
                  </a:lnTo>
                  <a:lnTo>
                    <a:pt x="8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36" name="Freeform 568"/>
            <p:cNvSpPr>
              <a:spLocks/>
            </p:cNvSpPr>
            <p:nvPr/>
          </p:nvSpPr>
          <p:spPr bwMode="auto">
            <a:xfrm>
              <a:off x="4677" y="1385"/>
              <a:ext cx="249" cy="68"/>
            </a:xfrm>
            <a:custGeom>
              <a:avLst/>
              <a:gdLst>
                <a:gd name="T0" fmla="*/ 848 w 848"/>
                <a:gd name="T1" fmla="*/ 226 h 226"/>
                <a:gd name="T2" fmla="*/ 834 w 848"/>
                <a:gd name="T3" fmla="*/ 222 h 226"/>
                <a:gd name="T4" fmla="*/ 739 w 848"/>
                <a:gd name="T5" fmla="*/ 191 h 226"/>
                <a:gd name="T6" fmla="*/ 644 w 848"/>
                <a:gd name="T7" fmla="*/ 162 h 226"/>
                <a:gd name="T8" fmla="*/ 548 w 848"/>
                <a:gd name="T9" fmla="*/ 134 h 226"/>
                <a:gd name="T10" fmla="*/ 452 w 848"/>
                <a:gd name="T11" fmla="*/ 108 h 226"/>
                <a:gd name="T12" fmla="*/ 356 w 848"/>
                <a:gd name="T13" fmla="*/ 82 h 226"/>
                <a:gd name="T14" fmla="*/ 259 w 848"/>
                <a:gd name="T15" fmla="*/ 58 h 226"/>
                <a:gd name="T16" fmla="*/ 162 w 848"/>
                <a:gd name="T17" fmla="*/ 36 h 226"/>
                <a:gd name="T18" fmla="*/ 65 w 848"/>
                <a:gd name="T19" fmla="*/ 14 h 226"/>
                <a:gd name="T20" fmla="*/ 0 w 848"/>
                <a:gd name="T21" fmla="*/ 0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48" h="226">
                  <a:moveTo>
                    <a:pt x="848" y="226"/>
                  </a:moveTo>
                  <a:lnTo>
                    <a:pt x="834" y="222"/>
                  </a:lnTo>
                  <a:lnTo>
                    <a:pt x="739" y="191"/>
                  </a:lnTo>
                  <a:lnTo>
                    <a:pt x="644" y="162"/>
                  </a:lnTo>
                  <a:lnTo>
                    <a:pt x="548" y="134"/>
                  </a:lnTo>
                  <a:lnTo>
                    <a:pt x="452" y="108"/>
                  </a:lnTo>
                  <a:lnTo>
                    <a:pt x="356" y="82"/>
                  </a:lnTo>
                  <a:lnTo>
                    <a:pt x="259" y="58"/>
                  </a:lnTo>
                  <a:lnTo>
                    <a:pt x="162" y="36"/>
                  </a:lnTo>
                  <a:lnTo>
                    <a:pt x="65" y="1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37" name="Freeform 569"/>
            <p:cNvSpPr>
              <a:spLocks/>
            </p:cNvSpPr>
            <p:nvPr/>
          </p:nvSpPr>
          <p:spPr bwMode="auto">
            <a:xfrm>
              <a:off x="4586" y="1369"/>
              <a:ext cx="42" cy="8"/>
            </a:xfrm>
            <a:custGeom>
              <a:avLst/>
              <a:gdLst>
                <a:gd name="T0" fmla="*/ 138 w 138"/>
                <a:gd name="T1" fmla="*/ 25 h 25"/>
                <a:gd name="T2" fmla="*/ 82 w 138"/>
                <a:gd name="T3" fmla="*/ 15 h 25"/>
                <a:gd name="T4" fmla="*/ 0 w 138"/>
                <a:gd name="T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8" h="25">
                  <a:moveTo>
                    <a:pt x="138" y="25"/>
                  </a:moveTo>
                  <a:lnTo>
                    <a:pt x="82" y="1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38" name="Freeform 570"/>
            <p:cNvSpPr>
              <a:spLocks/>
            </p:cNvSpPr>
            <p:nvPr/>
          </p:nvSpPr>
          <p:spPr bwMode="auto">
            <a:xfrm>
              <a:off x="4277" y="1338"/>
              <a:ext cx="258" cy="22"/>
            </a:xfrm>
            <a:custGeom>
              <a:avLst/>
              <a:gdLst>
                <a:gd name="T0" fmla="*/ 874 w 874"/>
                <a:gd name="T1" fmla="*/ 78 h 78"/>
                <a:gd name="T2" fmla="*/ 834 w 874"/>
                <a:gd name="T3" fmla="*/ 72 h 78"/>
                <a:gd name="T4" fmla="*/ 735 w 874"/>
                <a:gd name="T5" fmla="*/ 59 h 78"/>
                <a:gd name="T6" fmla="*/ 636 w 874"/>
                <a:gd name="T7" fmla="*/ 46 h 78"/>
                <a:gd name="T8" fmla="*/ 537 w 874"/>
                <a:gd name="T9" fmla="*/ 36 h 78"/>
                <a:gd name="T10" fmla="*/ 439 w 874"/>
                <a:gd name="T11" fmla="*/ 26 h 78"/>
                <a:gd name="T12" fmla="*/ 339 w 874"/>
                <a:gd name="T13" fmla="*/ 18 h 78"/>
                <a:gd name="T14" fmla="*/ 240 w 874"/>
                <a:gd name="T15" fmla="*/ 12 h 78"/>
                <a:gd name="T16" fmla="*/ 140 w 874"/>
                <a:gd name="T17" fmla="*/ 5 h 78"/>
                <a:gd name="T18" fmla="*/ 40 w 874"/>
                <a:gd name="T19" fmla="*/ 1 h 78"/>
                <a:gd name="T20" fmla="*/ 0 w 874"/>
                <a:gd name="T21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74" h="78">
                  <a:moveTo>
                    <a:pt x="874" y="78"/>
                  </a:moveTo>
                  <a:lnTo>
                    <a:pt x="834" y="72"/>
                  </a:lnTo>
                  <a:lnTo>
                    <a:pt x="735" y="59"/>
                  </a:lnTo>
                  <a:lnTo>
                    <a:pt x="636" y="46"/>
                  </a:lnTo>
                  <a:lnTo>
                    <a:pt x="537" y="36"/>
                  </a:lnTo>
                  <a:lnTo>
                    <a:pt x="439" y="26"/>
                  </a:lnTo>
                  <a:lnTo>
                    <a:pt x="339" y="18"/>
                  </a:lnTo>
                  <a:lnTo>
                    <a:pt x="240" y="12"/>
                  </a:lnTo>
                  <a:lnTo>
                    <a:pt x="140" y="5"/>
                  </a:lnTo>
                  <a:lnTo>
                    <a:pt x="40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39" name="Freeform 571"/>
            <p:cNvSpPr>
              <a:spLocks/>
            </p:cNvSpPr>
            <p:nvPr/>
          </p:nvSpPr>
          <p:spPr bwMode="auto">
            <a:xfrm>
              <a:off x="4184" y="1338"/>
              <a:ext cx="41" cy="0"/>
            </a:xfrm>
            <a:custGeom>
              <a:avLst/>
              <a:gdLst>
                <a:gd name="T0" fmla="*/ 140 w 140"/>
                <a:gd name="T1" fmla="*/ 57 w 140"/>
                <a:gd name="T2" fmla="*/ 0 w 140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40">
                  <a:moveTo>
                    <a:pt x="140" y="0"/>
                  </a:moveTo>
                  <a:lnTo>
                    <a:pt x="57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40" name="Freeform 572"/>
            <p:cNvSpPr>
              <a:spLocks/>
            </p:cNvSpPr>
            <p:nvPr/>
          </p:nvSpPr>
          <p:spPr bwMode="auto">
            <a:xfrm>
              <a:off x="3875" y="1338"/>
              <a:ext cx="258" cy="22"/>
            </a:xfrm>
            <a:custGeom>
              <a:avLst/>
              <a:gdLst>
                <a:gd name="T0" fmla="*/ 874 w 874"/>
                <a:gd name="T1" fmla="*/ 0 h 74"/>
                <a:gd name="T2" fmla="*/ 808 w 874"/>
                <a:gd name="T3" fmla="*/ 2 h 74"/>
                <a:gd name="T4" fmla="*/ 708 w 874"/>
                <a:gd name="T5" fmla="*/ 6 h 74"/>
                <a:gd name="T6" fmla="*/ 609 w 874"/>
                <a:gd name="T7" fmla="*/ 12 h 74"/>
                <a:gd name="T8" fmla="*/ 510 w 874"/>
                <a:gd name="T9" fmla="*/ 19 h 74"/>
                <a:gd name="T10" fmla="*/ 411 w 874"/>
                <a:gd name="T11" fmla="*/ 27 h 74"/>
                <a:gd name="T12" fmla="*/ 312 w 874"/>
                <a:gd name="T13" fmla="*/ 37 h 74"/>
                <a:gd name="T14" fmla="*/ 212 w 874"/>
                <a:gd name="T15" fmla="*/ 47 h 74"/>
                <a:gd name="T16" fmla="*/ 113 w 874"/>
                <a:gd name="T17" fmla="*/ 59 h 74"/>
                <a:gd name="T18" fmla="*/ 15 w 874"/>
                <a:gd name="T19" fmla="*/ 71 h 74"/>
                <a:gd name="T20" fmla="*/ 0 w 874"/>
                <a:gd name="T21" fmla="*/ 7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74" h="74">
                  <a:moveTo>
                    <a:pt x="874" y="0"/>
                  </a:moveTo>
                  <a:lnTo>
                    <a:pt x="808" y="2"/>
                  </a:lnTo>
                  <a:lnTo>
                    <a:pt x="708" y="6"/>
                  </a:lnTo>
                  <a:lnTo>
                    <a:pt x="609" y="12"/>
                  </a:lnTo>
                  <a:lnTo>
                    <a:pt x="510" y="19"/>
                  </a:lnTo>
                  <a:lnTo>
                    <a:pt x="411" y="27"/>
                  </a:lnTo>
                  <a:lnTo>
                    <a:pt x="312" y="37"/>
                  </a:lnTo>
                  <a:lnTo>
                    <a:pt x="212" y="47"/>
                  </a:lnTo>
                  <a:lnTo>
                    <a:pt x="113" y="59"/>
                  </a:lnTo>
                  <a:lnTo>
                    <a:pt x="15" y="71"/>
                  </a:lnTo>
                  <a:lnTo>
                    <a:pt x="0" y="7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41" name="Freeform 573"/>
            <p:cNvSpPr>
              <a:spLocks/>
            </p:cNvSpPr>
            <p:nvPr/>
          </p:nvSpPr>
          <p:spPr bwMode="auto">
            <a:xfrm>
              <a:off x="3784" y="1367"/>
              <a:ext cx="42" cy="8"/>
            </a:xfrm>
            <a:custGeom>
              <a:avLst/>
              <a:gdLst>
                <a:gd name="T0" fmla="*/ 137 w 137"/>
                <a:gd name="T1" fmla="*/ 0 h 24"/>
                <a:gd name="T2" fmla="*/ 129 w 137"/>
                <a:gd name="T3" fmla="*/ 2 h 24"/>
                <a:gd name="T4" fmla="*/ 31 w 137"/>
                <a:gd name="T5" fmla="*/ 19 h 24"/>
                <a:gd name="T6" fmla="*/ 0 w 137"/>
                <a:gd name="T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7" h="24">
                  <a:moveTo>
                    <a:pt x="137" y="0"/>
                  </a:moveTo>
                  <a:lnTo>
                    <a:pt x="129" y="2"/>
                  </a:lnTo>
                  <a:lnTo>
                    <a:pt x="31" y="19"/>
                  </a:lnTo>
                  <a:lnTo>
                    <a:pt x="0" y="2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42" name="Freeform 574"/>
            <p:cNvSpPr>
              <a:spLocks/>
            </p:cNvSpPr>
            <p:nvPr/>
          </p:nvSpPr>
          <p:spPr bwMode="auto">
            <a:xfrm>
              <a:off x="3483" y="1385"/>
              <a:ext cx="250" cy="64"/>
            </a:xfrm>
            <a:custGeom>
              <a:avLst/>
              <a:gdLst>
                <a:gd name="T0" fmla="*/ 848 w 848"/>
                <a:gd name="T1" fmla="*/ 0 h 222"/>
                <a:gd name="T2" fmla="*/ 759 w 848"/>
                <a:gd name="T3" fmla="*/ 19 h 222"/>
                <a:gd name="T4" fmla="*/ 661 w 848"/>
                <a:gd name="T5" fmla="*/ 40 h 222"/>
                <a:gd name="T6" fmla="*/ 564 w 848"/>
                <a:gd name="T7" fmla="*/ 63 h 222"/>
                <a:gd name="T8" fmla="*/ 468 w 848"/>
                <a:gd name="T9" fmla="*/ 87 h 222"/>
                <a:gd name="T10" fmla="*/ 372 w 848"/>
                <a:gd name="T11" fmla="*/ 112 h 222"/>
                <a:gd name="T12" fmla="*/ 275 w 848"/>
                <a:gd name="T13" fmla="*/ 139 h 222"/>
                <a:gd name="T14" fmla="*/ 180 w 848"/>
                <a:gd name="T15" fmla="*/ 167 h 222"/>
                <a:gd name="T16" fmla="*/ 85 w 848"/>
                <a:gd name="T17" fmla="*/ 196 h 222"/>
                <a:gd name="T18" fmla="*/ 0 w 848"/>
                <a:gd name="T19" fmla="*/ 222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48" h="222">
                  <a:moveTo>
                    <a:pt x="848" y="0"/>
                  </a:moveTo>
                  <a:lnTo>
                    <a:pt x="759" y="19"/>
                  </a:lnTo>
                  <a:lnTo>
                    <a:pt x="661" y="40"/>
                  </a:lnTo>
                  <a:lnTo>
                    <a:pt x="564" y="63"/>
                  </a:lnTo>
                  <a:lnTo>
                    <a:pt x="468" y="87"/>
                  </a:lnTo>
                  <a:lnTo>
                    <a:pt x="372" y="112"/>
                  </a:lnTo>
                  <a:lnTo>
                    <a:pt x="275" y="139"/>
                  </a:lnTo>
                  <a:lnTo>
                    <a:pt x="180" y="167"/>
                  </a:lnTo>
                  <a:lnTo>
                    <a:pt x="85" y="196"/>
                  </a:lnTo>
                  <a:lnTo>
                    <a:pt x="0" y="22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43" name="Freeform 575"/>
            <p:cNvSpPr>
              <a:spLocks/>
            </p:cNvSpPr>
            <p:nvPr/>
          </p:nvSpPr>
          <p:spPr bwMode="auto">
            <a:xfrm>
              <a:off x="3395" y="1466"/>
              <a:ext cx="39" cy="14"/>
            </a:xfrm>
            <a:custGeom>
              <a:avLst/>
              <a:gdLst>
                <a:gd name="T0" fmla="*/ 133 w 133"/>
                <a:gd name="T1" fmla="*/ 0 h 47"/>
                <a:gd name="T2" fmla="*/ 100 w 133"/>
                <a:gd name="T3" fmla="*/ 12 h 47"/>
                <a:gd name="T4" fmla="*/ 7 w 133"/>
                <a:gd name="T5" fmla="*/ 45 h 47"/>
                <a:gd name="T6" fmla="*/ 0 w 133"/>
                <a:gd name="T7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3" h="47">
                  <a:moveTo>
                    <a:pt x="133" y="0"/>
                  </a:moveTo>
                  <a:lnTo>
                    <a:pt x="100" y="12"/>
                  </a:lnTo>
                  <a:lnTo>
                    <a:pt x="7" y="45"/>
                  </a:lnTo>
                  <a:lnTo>
                    <a:pt x="0" y="4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44" name="Freeform 576"/>
            <p:cNvSpPr>
              <a:spLocks/>
            </p:cNvSpPr>
            <p:nvPr/>
          </p:nvSpPr>
          <p:spPr bwMode="auto">
            <a:xfrm>
              <a:off x="3129" y="1499"/>
              <a:ext cx="218" cy="98"/>
            </a:xfrm>
            <a:custGeom>
              <a:avLst/>
              <a:gdLst>
                <a:gd name="T0" fmla="*/ 741 w 741"/>
                <a:gd name="T1" fmla="*/ 0 h 336"/>
                <a:gd name="T2" fmla="*/ 726 w 741"/>
                <a:gd name="T3" fmla="*/ 6 h 336"/>
                <a:gd name="T4" fmla="*/ 633 w 741"/>
                <a:gd name="T5" fmla="*/ 43 h 336"/>
                <a:gd name="T6" fmla="*/ 542 w 741"/>
                <a:gd name="T7" fmla="*/ 82 h 336"/>
                <a:gd name="T8" fmla="*/ 450 w 741"/>
                <a:gd name="T9" fmla="*/ 120 h 336"/>
                <a:gd name="T10" fmla="*/ 359 w 741"/>
                <a:gd name="T11" fmla="*/ 161 h 336"/>
                <a:gd name="T12" fmla="*/ 268 w 741"/>
                <a:gd name="T13" fmla="*/ 203 h 336"/>
                <a:gd name="T14" fmla="*/ 179 w 741"/>
                <a:gd name="T15" fmla="*/ 247 h 336"/>
                <a:gd name="T16" fmla="*/ 90 w 741"/>
                <a:gd name="T17" fmla="*/ 291 h 336"/>
                <a:gd name="T18" fmla="*/ 0 w 741"/>
                <a:gd name="T19" fmla="*/ 336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1" h="336">
                  <a:moveTo>
                    <a:pt x="741" y="0"/>
                  </a:moveTo>
                  <a:lnTo>
                    <a:pt x="726" y="6"/>
                  </a:lnTo>
                  <a:lnTo>
                    <a:pt x="633" y="43"/>
                  </a:lnTo>
                  <a:lnTo>
                    <a:pt x="542" y="82"/>
                  </a:lnTo>
                  <a:lnTo>
                    <a:pt x="450" y="120"/>
                  </a:lnTo>
                  <a:lnTo>
                    <a:pt x="359" y="161"/>
                  </a:lnTo>
                  <a:lnTo>
                    <a:pt x="268" y="203"/>
                  </a:lnTo>
                  <a:lnTo>
                    <a:pt x="179" y="247"/>
                  </a:lnTo>
                  <a:lnTo>
                    <a:pt x="90" y="291"/>
                  </a:lnTo>
                  <a:lnTo>
                    <a:pt x="0" y="33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45" name="Line 577"/>
            <p:cNvSpPr>
              <a:spLocks noChangeShapeType="1"/>
            </p:cNvSpPr>
            <p:nvPr/>
          </p:nvSpPr>
          <p:spPr bwMode="auto">
            <a:xfrm>
              <a:off x="4201" y="1035"/>
              <a:ext cx="0" cy="1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46" name="Line 578"/>
            <p:cNvSpPr>
              <a:spLocks noChangeShapeType="1"/>
            </p:cNvSpPr>
            <p:nvPr/>
          </p:nvSpPr>
          <p:spPr bwMode="auto">
            <a:xfrm>
              <a:off x="4201" y="1190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47" name="Line 579"/>
            <p:cNvSpPr>
              <a:spLocks noChangeShapeType="1"/>
            </p:cNvSpPr>
            <p:nvPr/>
          </p:nvSpPr>
          <p:spPr bwMode="auto">
            <a:xfrm>
              <a:off x="4201" y="1231"/>
              <a:ext cx="0" cy="1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48" name="Line 580"/>
            <p:cNvSpPr>
              <a:spLocks noChangeShapeType="1"/>
            </p:cNvSpPr>
            <p:nvPr/>
          </p:nvSpPr>
          <p:spPr bwMode="auto">
            <a:xfrm>
              <a:off x="4201" y="1369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49" name="Line 581"/>
            <p:cNvSpPr>
              <a:spLocks noChangeShapeType="1"/>
            </p:cNvSpPr>
            <p:nvPr/>
          </p:nvSpPr>
          <p:spPr bwMode="auto">
            <a:xfrm>
              <a:off x="4201" y="1410"/>
              <a:ext cx="0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50" name="Line 582"/>
            <p:cNvSpPr>
              <a:spLocks noChangeShapeType="1"/>
            </p:cNvSpPr>
            <p:nvPr/>
          </p:nvSpPr>
          <p:spPr bwMode="auto">
            <a:xfrm>
              <a:off x="4201" y="1548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51" name="Line 583"/>
            <p:cNvSpPr>
              <a:spLocks noChangeShapeType="1"/>
            </p:cNvSpPr>
            <p:nvPr/>
          </p:nvSpPr>
          <p:spPr bwMode="auto">
            <a:xfrm>
              <a:off x="4201" y="1589"/>
              <a:ext cx="0" cy="1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52" name="Line 584"/>
            <p:cNvSpPr>
              <a:spLocks noChangeShapeType="1"/>
            </p:cNvSpPr>
            <p:nvPr/>
          </p:nvSpPr>
          <p:spPr bwMode="auto">
            <a:xfrm>
              <a:off x="4201" y="1727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53" name="Line 585"/>
            <p:cNvSpPr>
              <a:spLocks noChangeShapeType="1"/>
            </p:cNvSpPr>
            <p:nvPr/>
          </p:nvSpPr>
          <p:spPr bwMode="auto">
            <a:xfrm>
              <a:off x="4201" y="1768"/>
              <a:ext cx="0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54" name="Line 586"/>
            <p:cNvSpPr>
              <a:spLocks noChangeShapeType="1"/>
            </p:cNvSpPr>
            <p:nvPr/>
          </p:nvSpPr>
          <p:spPr bwMode="auto">
            <a:xfrm>
              <a:off x="4201" y="1906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55" name="Line 587"/>
            <p:cNvSpPr>
              <a:spLocks noChangeShapeType="1"/>
            </p:cNvSpPr>
            <p:nvPr/>
          </p:nvSpPr>
          <p:spPr bwMode="auto">
            <a:xfrm>
              <a:off x="4201" y="1948"/>
              <a:ext cx="0" cy="1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56" name="Line 588"/>
            <p:cNvSpPr>
              <a:spLocks noChangeShapeType="1"/>
            </p:cNvSpPr>
            <p:nvPr/>
          </p:nvSpPr>
          <p:spPr bwMode="auto">
            <a:xfrm>
              <a:off x="4201" y="2086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57" name="Line 589"/>
            <p:cNvSpPr>
              <a:spLocks noChangeShapeType="1"/>
            </p:cNvSpPr>
            <p:nvPr/>
          </p:nvSpPr>
          <p:spPr bwMode="auto">
            <a:xfrm>
              <a:off x="4201" y="2127"/>
              <a:ext cx="0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58" name="Line 590"/>
            <p:cNvSpPr>
              <a:spLocks noChangeShapeType="1"/>
            </p:cNvSpPr>
            <p:nvPr/>
          </p:nvSpPr>
          <p:spPr bwMode="auto">
            <a:xfrm>
              <a:off x="4201" y="2265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59" name="Line 591"/>
            <p:cNvSpPr>
              <a:spLocks noChangeShapeType="1"/>
            </p:cNvSpPr>
            <p:nvPr/>
          </p:nvSpPr>
          <p:spPr bwMode="auto">
            <a:xfrm>
              <a:off x="4201" y="2306"/>
              <a:ext cx="0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60" name="Line 592"/>
            <p:cNvSpPr>
              <a:spLocks noChangeShapeType="1"/>
            </p:cNvSpPr>
            <p:nvPr/>
          </p:nvSpPr>
          <p:spPr bwMode="auto">
            <a:xfrm>
              <a:off x="4201" y="2444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61" name="Line 593"/>
            <p:cNvSpPr>
              <a:spLocks noChangeShapeType="1"/>
            </p:cNvSpPr>
            <p:nvPr/>
          </p:nvSpPr>
          <p:spPr bwMode="auto">
            <a:xfrm>
              <a:off x="4201" y="2485"/>
              <a:ext cx="0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62" name="Line 594"/>
            <p:cNvSpPr>
              <a:spLocks noChangeShapeType="1"/>
            </p:cNvSpPr>
            <p:nvPr/>
          </p:nvSpPr>
          <p:spPr bwMode="auto">
            <a:xfrm>
              <a:off x="4201" y="2623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63" name="Line 595"/>
            <p:cNvSpPr>
              <a:spLocks noChangeShapeType="1"/>
            </p:cNvSpPr>
            <p:nvPr/>
          </p:nvSpPr>
          <p:spPr bwMode="auto">
            <a:xfrm>
              <a:off x="4201" y="2665"/>
              <a:ext cx="0" cy="1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64" name="Line 596"/>
            <p:cNvSpPr>
              <a:spLocks noChangeShapeType="1"/>
            </p:cNvSpPr>
            <p:nvPr/>
          </p:nvSpPr>
          <p:spPr bwMode="auto">
            <a:xfrm>
              <a:off x="4201" y="2803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65" name="Line 597"/>
            <p:cNvSpPr>
              <a:spLocks noChangeShapeType="1"/>
            </p:cNvSpPr>
            <p:nvPr/>
          </p:nvSpPr>
          <p:spPr bwMode="auto">
            <a:xfrm>
              <a:off x="4201" y="2844"/>
              <a:ext cx="0" cy="1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66" name="Line 598"/>
            <p:cNvSpPr>
              <a:spLocks noChangeShapeType="1"/>
            </p:cNvSpPr>
            <p:nvPr/>
          </p:nvSpPr>
          <p:spPr bwMode="auto">
            <a:xfrm>
              <a:off x="4201" y="2982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67" name="Line 599"/>
            <p:cNvSpPr>
              <a:spLocks noChangeShapeType="1"/>
            </p:cNvSpPr>
            <p:nvPr/>
          </p:nvSpPr>
          <p:spPr bwMode="auto">
            <a:xfrm>
              <a:off x="4201" y="3024"/>
              <a:ext cx="0" cy="1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68" name="Line 600"/>
            <p:cNvSpPr>
              <a:spLocks noChangeShapeType="1"/>
            </p:cNvSpPr>
            <p:nvPr/>
          </p:nvSpPr>
          <p:spPr bwMode="auto">
            <a:xfrm>
              <a:off x="4201" y="3162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69" name="Line 601"/>
            <p:cNvSpPr>
              <a:spLocks noChangeShapeType="1"/>
            </p:cNvSpPr>
            <p:nvPr/>
          </p:nvSpPr>
          <p:spPr bwMode="auto">
            <a:xfrm>
              <a:off x="4201" y="3202"/>
              <a:ext cx="0" cy="1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70" name="Line 602"/>
            <p:cNvSpPr>
              <a:spLocks noChangeShapeType="1"/>
            </p:cNvSpPr>
            <p:nvPr/>
          </p:nvSpPr>
          <p:spPr bwMode="auto">
            <a:xfrm>
              <a:off x="4201" y="3340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71" name="Line 603"/>
            <p:cNvSpPr>
              <a:spLocks noChangeShapeType="1"/>
            </p:cNvSpPr>
            <p:nvPr/>
          </p:nvSpPr>
          <p:spPr bwMode="auto">
            <a:xfrm>
              <a:off x="4201" y="3382"/>
              <a:ext cx="0" cy="1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72" name="Line 604"/>
            <p:cNvSpPr>
              <a:spLocks noChangeShapeType="1"/>
            </p:cNvSpPr>
            <p:nvPr/>
          </p:nvSpPr>
          <p:spPr bwMode="auto">
            <a:xfrm>
              <a:off x="4201" y="3520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73" name="Line 605"/>
            <p:cNvSpPr>
              <a:spLocks noChangeShapeType="1"/>
            </p:cNvSpPr>
            <p:nvPr/>
          </p:nvSpPr>
          <p:spPr bwMode="auto">
            <a:xfrm>
              <a:off x="4201" y="3561"/>
              <a:ext cx="0" cy="1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74" name="Line 606"/>
            <p:cNvSpPr>
              <a:spLocks noChangeShapeType="1"/>
            </p:cNvSpPr>
            <p:nvPr/>
          </p:nvSpPr>
          <p:spPr bwMode="auto">
            <a:xfrm>
              <a:off x="4201" y="3699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75" name="Line 607"/>
            <p:cNvSpPr>
              <a:spLocks noChangeShapeType="1"/>
            </p:cNvSpPr>
            <p:nvPr/>
          </p:nvSpPr>
          <p:spPr bwMode="auto">
            <a:xfrm>
              <a:off x="4089" y="3670"/>
              <a:ext cx="13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76" name="Line 608"/>
            <p:cNvSpPr>
              <a:spLocks noChangeShapeType="1"/>
            </p:cNvSpPr>
            <p:nvPr/>
          </p:nvSpPr>
          <p:spPr bwMode="auto">
            <a:xfrm>
              <a:off x="4266" y="3670"/>
              <a:ext cx="3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77" name="Line 609"/>
            <p:cNvSpPr>
              <a:spLocks noChangeShapeType="1"/>
            </p:cNvSpPr>
            <p:nvPr/>
          </p:nvSpPr>
          <p:spPr bwMode="auto">
            <a:xfrm>
              <a:off x="4339" y="3670"/>
              <a:ext cx="13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78" name="Line 610"/>
            <p:cNvSpPr>
              <a:spLocks noChangeShapeType="1"/>
            </p:cNvSpPr>
            <p:nvPr/>
          </p:nvSpPr>
          <p:spPr bwMode="auto">
            <a:xfrm flipV="1">
              <a:off x="5260" y="1239"/>
              <a:ext cx="101" cy="1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79" name="Line 611"/>
            <p:cNvSpPr>
              <a:spLocks noChangeShapeType="1"/>
            </p:cNvSpPr>
            <p:nvPr/>
          </p:nvSpPr>
          <p:spPr bwMode="auto">
            <a:xfrm flipV="1">
              <a:off x="5404" y="1095"/>
              <a:ext cx="102" cy="1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80" name="Line 612"/>
            <p:cNvSpPr>
              <a:spLocks noChangeShapeType="1"/>
            </p:cNvSpPr>
            <p:nvPr/>
          </p:nvSpPr>
          <p:spPr bwMode="auto">
            <a:xfrm flipH="1">
              <a:off x="5320" y="1155"/>
              <a:ext cx="126" cy="1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81" name="Freeform 613"/>
            <p:cNvSpPr>
              <a:spLocks/>
            </p:cNvSpPr>
            <p:nvPr/>
          </p:nvSpPr>
          <p:spPr bwMode="auto">
            <a:xfrm>
              <a:off x="5437" y="1095"/>
              <a:ext cx="69" cy="70"/>
            </a:xfrm>
            <a:custGeom>
              <a:avLst/>
              <a:gdLst>
                <a:gd name="T0" fmla="*/ 0 w 237"/>
                <a:gd name="T1" fmla="*/ 169 h 238"/>
                <a:gd name="T2" fmla="*/ 67 w 237"/>
                <a:gd name="T3" fmla="*/ 238 h 238"/>
                <a:gd name="T4" fmla="*/ 237 w 237"/>
                <a:gd name="T5" fmla="*/ 0 h 238"/>
                <a:gd name="T6" fmla="*/ 0 w 237"/>
                <a:gd name="T7" fmla="*/ 169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7" h="238">
                  <a:moveTo>
                    <a:pt x="0" y="169"/>
                  </a:moveTo>
                  <a:lnTo>
                    <a:pt x="67" y="238"/>
                  </a:lnTo>
                  <a:lnTo>
                    <a:pt x="237" y="0"/>
                  </a:lnTo>
                  <a:lnTo>
                    <a:pt x="0" y="169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82" name="Freeform 614"/>
            <p:cNvSpPr>
              <a:spLocks/>
            </p:cNvSpPr>
            <p:nvPr/>
          </p:nvSpPr>
          <p:spPr bwMode="auto">
            <a:xfrm>
              <a:off x="5437" y="1095"/>
              <a:ext cx="69" cy="70"/>
            </a:xfrm>
            <a:custGeom>
              <a:avLst/>
              <a:gdLst>
                <a:gd name="T0" fmla="*/ 0 w 237"/>
                <a:gd name="T1" fmla="*/ 169 h 238"/>
                <a:gd name="T2" fmla="*/ 67 w 237"/>
                <a:gd name="T3" fmla="*/ 238 h 238"/>
                <a:gd name="T4" fmla="*/ 237 w 237"/>
                <a:gd name="T5" fmla="*/ 0 h 238"/>
                <a:gd name="T6" fmla="*/ 0 w 237"/>
                <a:gd name="T7" fmla="*/ 169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7" h="238">
                  <a:moveTo>
                    <a:pt x="0" y="169"/>
                  </a:moveTo>
                  <a:lnTo>
                    <a:pt x="67" y="238"/>
                  </a:lnTo>
                  <a:lnTo>
                    <a:pt x="237" y="0"/>
                  </a:lnTo>
                  <a:lnTo>
                    <a:pt x="0" y="169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83" name="Freeform 615"/>
            <p:cNvSpPr>
              <a:spLocks/>
            </p:cNvSpPr>
            <p:nvPr/>
          </p:nvSpPr>
          <p:spPr bwMode="auto">
            <a:xfrm>
              <a:off x="5260" y="1272"/>
              <a:ext cx="70" cy="70"/>
            </a:xfrm>
            <a:custGeom>
              <a:avLst/>
              <a:gdLst>
                <a:gd name="T0" fmla="*/ 169 w 237"/>
                <a:gd name="T1" fmla="*/ 0 h 238"/>
                <a:gd name="T2" fmla="*/ 237 w 237"/>
                <a:gd name="T3" fmla="*/ 68 h 238"/>
                <a:gd name="T4" fmla="*/ 0 w 237"/>
                <a:gd name="T5" fmla="*/ 238 h 238"/>
                <a:gd name="T6" fmla="*/ 169 w 237"/>
                <a:gd name="T7" fmla="*/ 0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7" h="238">
                  <a:moveTo>
                    <a:pt x="169" y="0"/>
                  </a:moveTo>
                  <a:lnTo>
                    <a:pt x="237" y="68"/>
                  </a:lnTo>
                  <a:lnTo>
                    <a:pt x="0" y="238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84" name="Freeform 616"/>
            <p:cNvSpPr>
              <a:spLocks/>
            </p:cNvSpPr>
            <p:nvPr/>
          </p:nvSpPr>
          <p:spPr bwMode="auto">
            <a:xfrm>
              <a:off x="5260" y="1272"/>
              <a:ext cx="70" cy="70"/>
            </a:xfrm>
            <a:custGeom>
              <a:avLst/>
              <a:gdLst>
                <a:gd name="T0" fmla="*/ 169 w 237"/>
                <a:gd name="T1" fmla="*/ 0 h 238"/>
                <a:gd name="T2" fmla="*/ 237 w 237"/>
                <a:gd name="T3" fmla="*/ 68 h 238"/>
                <a:gd name="T4" fmla="*/ 0 w 237"/>
                <a:gd name="T5" fmla="*/ 238 h 238"/>
                <a:gd name="T6" fmla="*/ 169 w 237"/>
                <a:gd name="T7" fmla="*/ 0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7" h="238">
                  <a:moveTo>
                    <a:pt x="169" y="0"/>
                  </a:moveTo>
                  <a:lnTo>
                    <a:pt x="237" y="68"/>
                  </a:lnTo>
                  <a:lnTo>
                    <a:pt x="0" y="238"/>
                  </a:lnTo>
                  <a:lnTo>
                    <a:pt x="169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85" name="Line 617"/>
            <p:cNvSpPr>
              <a:spLocks noChangeShapeType="1"/>
            </p:cNvSpPr>
            <p:nvPr/>
          </p:nvSpPr>
          <p:spPr bwMode="auto">
            <a:xfrm flipV="1">
              <a:off x="5181" y="1816"/>
              <a:ext cx="292" cy="4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86" name="Freeform 618"/>
            <p:cNvSpPr>
              <a:spLocks/>
            </p:cNvSpPr>
            <p:nvPr/>
          </p:nvSpPr>
          <p:spPr bwMode="auto">
            <a:xfrm>
              <a:off x="5462" y="1745"/>
              <a:ext cx="60" cy="79"/>
            </a:xfrm>
            <a:custGeom>
              <a:avLst/>
              <a:gdLst>
                <a:gd name="T0" fmla="*/ 0 w 202"/>
                <a:gd name="T1" fmla="*/ 211 h 265"/>
                <a:gd name="T2" fmla="*/ 79 w 202"/>
                <a:gd name="T3" fmla="*/ 265 h 265"/>
                <a:gd name="T4" fmla="*/ 202 w 202"/>
                <a:gd name="T5" fmla="*/ 0 h 265"/>
                <a:gd name="T6" fmla="*/ 0 w 202"/>
                <a:gd name="T7" fmla="*/ 211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65">
                  <a:moveTo>
                    <a:pt x="0" y="211"/>
                  </a:moveTo>
                  <a:lnTo>
                    <a:pt x="79" y="265"/>
                  </a:lnTo>
                  <a:lnTo>
                    <a:pt x="202" y="0"/>
                  </a:lnTo>
                  <a:lnTo>
                    <a:pt x="0" y="211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87" name="Freeform 619"/>
            <p:cNvSpPr>
              <a:spLocks/>
            </p:cNvSpPr>
            <p:nvPr/>
          </p:nvSpPr>
          <p:spPr bwMode="auto">
            <a:xfrm>
              <a:off x="5462" y="1745"/>
              <a:ext cx="60" cy="79"/>
            </a:xfrm>
            <a:custGeom>
              <a:avLst/>
              <a:gdLst>
                <a:gd name="T0" fmla="*/ 0 w 202"/>
                <a:gd name="T1" fmla="*/ 211 h 265"/>
                <a:gd name="T2" fmla="*/ 79 w 202"/>
                <a:gd name="T3" fmla="*/ 265 h 265"/>
                <a:gd name="T4" fmla="*/ 202 w 202"/>
                <a:gd name="T5" fmla="*/ 0 h 265"/>
                <a:gd name="T6" fmla="*/ 0 w 202"/>
                <a:gd name="T7" fmla="*/ 211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265">
                  <a:moveTo>
                    <a:pt x="0" y="211"/>
                  </a:moveTo>
                  <a:lnTo>
                    <a:pt x="79" y="265"/>
                  </a:lnTo>
                  <a:lnTo>
                    <a:pt x="202" y="0"/>
                  </a:lnTo>
                  <a:lnTo>
                    <a:pt x="0" y="211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88" name="Line 620"/>
            <p:cNvSpPr>
              <a:spLocks noChangeShapeType="1"/>
            </p:cNvSpPr>
            <p:nvPr/>
          </p:nvSpPr>
          <p:spPr bwMode="auto">
            <a:xfrm flipV="1">
              <a:off x="4764" y="1851"/>
              <a:ext cx="255" cy="5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89" name="Freeform 621"/>
            <p:cNvSpPr>
              <a:spLocks/>
            </p:cNvSpPr>
            <p:nvPr/>
          </p:nvSpPr>
          <p:spPr bwMode="auto">
            <a:xfrm>
              <a:off x="5006" y="1773"/>
              <a:ext cx="48" cy="84"/>
            </a:xfrm>
            <a:custGeom>
              <a:avLst/>
              <a:gdLst>
                <a:gd name="T0" fmla="*/ 0 w 161"/>
                <a:gd name="T1" fmla="*/ 243 h 282"/>
                <a:gd name="T2" fmla="*/ 87 w 161"/>
                <a:gd name="T3" fmla="*/ 282 h 282"/>
                <a:gd name="T4" fmla="*/ 161 w 161"/>
                <a:gd name="T5" fmla="*/ 0 h 282"/>
                <a:gd name="T6" fmla="*/ 0 w 161"/>
                <a:gd name="T7" fmla="*/ 243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1" h="282">
                  <a:moveTo>
                    <a:pt x="0" y="243"/>
                  </a:moveTo>
                  <a:lnTo>
                    <a:pt x="87" y="282"/>
                  </a:lnTo>
                  <a:lnTo>
                    <a:pt x="161" y="0"/>
                  </a:lnTo>
                  <a:lnTo>
                    <a:pt x="0" y="243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90" name="Freeform 622"/>
            <p:cNvSpPr>
              <a:spLocks/>
            </p:cNvSpPr>
            <p:nvPr/>
          </p:nvSpPr>
          <p:spPr bwMode="auto">
            <a:xfrm>
              <a:off x="5006" y="1773"/>
              <a:ext cx="48" cy="84"/>
            </a:xfrm>
            <a:custGeom>
              <a:avLst/>
              <a:gdLst>
                <a:gd name="T0" fmla="*/ 0 w 161"/>
                <a:gd name="T1" fmla="*/ 243 h 282"/>
                <a:gd name="T2" fmla="*/ 87 w 161"/>
                <a:gd name="T3" fmla="*/ 282 h 282"/>
                <a:gd name="T4" fmla="*/ 161 w 161"/>
                <a:gd name="T5" fmla="*/ 0 h 282"/>
                <a:gd name="T6" fmla="*/ 0 w 161"/>
                <a:gd name="T7" fmla="*/ 243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1" h="282">
                  <a:moveTo>
                    <a:pt x="0" y="243"/>
                  </a:moveTo>
                  <a:lnTo>
                    <a:pt x="87" y="282"/>
                  </a:lnTo>
                  <a:lnTo>
                    <a:pt x="161" y="0"/>
                  </a:lnTo>
                  <a:lnTo>
                    <a:pt x="0" y="243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91" name="Freeform 623"/>
            <p:cNvSpPr>
              <a:spLocks/>
            </p:cNvSpPr>
            <p:nvPr/>
          </p:nvSpPr>
          <p:spPr bwMode="auto">
            <a:xfrm>
              <a:off x="2789" y="1261"/>
              <a:ext cx="599" cy="295"/>
            </a:xfrm>
            <a:custGeom>
              <a:avLst/>
              <a:gdLst>
                <a:gd name="T0" fmla="*/ 2037 w 2037"/>
                <a:gd name="T1" fmla="*/ 0 h 1002"/>
                <a:gd name="T2" fmla="*/ 1998 w 2037"/>
                <a:gd name="T3" fmla="*/ 12 h 1002"/>
                <a:gd name="T4" fmla="*/ 1959 w 2037"/>
                <a:gd name="T5" fmla="*/ 26 h 1002"/>
                <a:gd name="T6" fmla="*/ 1922 w 2037"/>
                <a:gd name="T7" fmla="*/ 39 h 1002"/>
                <a:gd name="T8" fmla="*/ 1884 w 2037"/>
                <a:gd name="T9" fmla="*/ 53 h 1002"/>
                <a:gd name="T10" fmla="*/ 1845 w 2037"/>
                <a:gd name="T11" fmla="*/ 67 h 1002"/>
                <a:gd name="T12" fmla="*/ 1807 w 2037"/>
                <a:gd name="T13" fmla="*/ 80 h 1002"/>
                <a:gd name="T14" fmla="*/ 1769 w 2037"/>
                <a:gd name="T15" fmla="*/ 95 h 1002"/>
                <a:gd name="T16" fmla="*/ 1730 w 2037"/>
                <a:gd name="T17" fmla="*/ 109 h 1002"/>
                <a:gd name="T18" fmla="*/ 1692 w 2037"/>
                <a:gd name="T19" fmla="*/ 124 h 1002"/>
                <a:gd name="T20" fmla="*/ 1655 w 2037"/>
                <a:gd name="T21" fmla="*/ 138 h 1002"/>
                <a:gd name="T22" fmla="*/ 1617 w 2037"/>
                <a:gd name="T23" fmla="*/ 153 h 1002"/>
                <a:gd name="T24" fmla="*/ 1579 w 2037"/>
                <a:gd name="T25" fmla="*/ 169 h 1002"/>
                <a:gd name="T26" fmla="*/ 1541 w 2037"/>
                <a:gd name="T27" fmla="*/ 183 h 1002"/>
                <a:gd name="T28" fmla="*/ 1504 w 2037"/>
                <a:gd name="T29" fmla="*/ 199 h 1002"/>
                <a:gd name="T30" fmla="*/ 1466 w 2037"/>
                <a:gd name="T31" fmla="*/ 215 h 1002"/>
                <a:gd name="T32" fmla="*/ 1429 w 2037"/>
                <a:gd name="T33" fmla="*/ 231 h 1002"/>
                <a:gd name="T34" fmla="*/ 1392 w 2037"/>
                <a:gd name="T35" fmla="*/ 246 h 1002"/>
                <a:gd name="T36" fmla="*/ 1354 w 2037"/>
                <a:gd name="T37" fmla="*/ 262 h 1002"/>
                <a:gd name="T38" fmla="*/ 1317 w 2037"/>
                <a:gd name="T39" fmla="*/ 279 h 1002"/>
                <a:gd name="T40" fmla="*/ 1279 w 2037"/>
                <a:gd name="T41" fmla="*/ 296 h 1002"/>
                <a:gd name="T42" fmla="*/ 1243 w 2037"/>
                <a:gd name="T43" fmla="*/ 313 h 1002"/>
                <a:gd name="T44" fmla="*/ 1206 w 2037"/>
                <a:gd name="T45" fmla="*/ 330 h 1002"/>
                <a:gd name="T46" fmla="*/ 1169 w 2037"/>
                <a:gd name="T47" fmla="*/ 346 h 1002"/>
                <a:gd name="T48" fmla="*/ 1132 w 2037"/>
                <a:gd name="T49" fmla="*/ 363 h 1002"/>
                <a:gd name="T50" fmla="*/ 1095 w 2037"/>
                <a:gd name="T51" fmla="*/ 381 h 1002"/>
                <a:gd name="T52" fmla="*/ 1059 w 2037"/>
                <a:gd name="T53" fmla="*/ 398 h 1002"/>
                <a:gd name="T54" fmla="*/ 1022 w 2037"/>
                <a:gd name="T55" fmla="*/ 416 h 1002"/>
                <a:gd name="T56" fmla="*/ 985 w 2037"/>
                <a:gd name="T57" fmla="*/ 434 h 1002"/>
                <a:gd name="T58" fmla="*/ 948 w 2037"/>
                <a:gd name="T59" fmla="*/ 451 h 1002"/>
                <a:gd name="T60" fmla="*/ 913 w 2037"/>
                <a:gd name="T61" fmla="*/ 470 h 1002"/>
                <a:gd name="T62" fmla="*/ 876 w 2037"/>
                <a:gd name="T63" fmla="*/ 488 h 1002"/>
                <a:gd name="T64" fmla="*/ 840 w 2037"/>
                <a:gd name="T65" fmla="*/ 507 h 1002"/>
                <a:gd name="T66" fmla="*/ 804 w 2037"/>
                <a:gd name="T67" fmla="*/ 526 h 1002"/>
                <a:gd name="T68" fmla="*/ 767 w 2037"/>
                <a:gd name="T69" fmla="*/ 545 h 1002"/>
                <a:gd name="T70" fmla="*/ 732 w 2037"/>
                <a:gd name="T71" fmla="*/ 564 h 1002"/>
                <a:gd name="T72" fmla="*/ 696 w 2037"/>
                <a:gd name="T73" fmla="*/ 583 h 1002"/>
                <a:gd name="T74" fmla="*/ 660 w 2037"/>
                <a:gd name="T75" fmla="*/ 603 h 1002"/>
                <a:gd name="T76" fmla="*/ 625 w 2037"/>
                <a:gd name="T77" fmla="*/ 622 h 1002"/>
                <a:gd name="T78" fmla="*/ 589 w 2037"/>
                <a:gd name="T79" fmla="*/ 642 h 1002"/>
                <a:gd name="T80" fmla="*/ 554 w 2037"/>
                <a:gd name="T81" fmla="*/ 662 h 1002"/>
                <a:gd name="T82" fmla="*/ 518 w 2037"/>
                <a:gd name="T83" fmla="*/ 682 h 1002"/>
                <a:gd name="T84" fmla="*/ 483 w 2037"/>
                <a:gd name="T85" fmla="*/ 702 h 1002"/>
                <a:gd name="T86" fmla="*/ 448 w 2037"/>
                <a:gd name="T87" fmla="*/ 723 h 1002"/>
                <a:gd name="T88" fmla="*/ 413 w 2037"/>
                <a:gd name="T89" fmla="*/ 743 h 1002"/>
                <a:gd name="T90" fmla="*/ 377 w 2037"/>
                <a:gd name="T91" fmla="*/ 764 h 1002"/>
                <a:gd name="T92" fmla="*/ 343 w 2037"/>
                <a:gd name="T93" fmla="*/ 785 h 1002"/>
                <a:gd name="T94" fmla="*/ 308 w 2037"/>
                <a:gd name="T95" fmla="*/ 806 h 1002"/>
                <a:gd name="T96" fmla="*/ 273 w 2037"/>
                <a:gd name="T97" fmla="*/ 827 h 1002"/>
                <a:gd name="T98" fmla="*/ 239 w 2037"/>
                <a:gd name="T99" fmla="*/ 849 h 1002"/>
                <a:gd name="T100" fmla="*/ 204 w 2037"/>
                <a:gd name="T101" fmla="*/ 870 h 1002"/>
                <a:gd name="T102" fmla="*/ 170 w 2037"/>
                <a:gd name="T103" fmla="*/ 892 h 1002"/>
                <a:gd name="T104" fmla="*/ 136 w 2037"/>
                <a:gd name="T105" fmla="*/ 914 h 1002"/>
                <a:gd name="T106" fmla="*/ 102 w 2037"/>
                <a:gd name="T107" fmla="*/ 936 h 1002"/>
                <a:gd name="T108" fmla="*/ 67 w 2037"/>
                <a:gd name="T109" fmla="*/ 958 h 1002"/>
                <a:gd name="T110" fmla="*/ 34 w 2037"/>
                <a:gd name="T111" fmla="*/ 980 h 1002"/>
                <a:gd name="T112" fmla="*/ 0 w 2037"/>
                <a:gd name="T113" fmla="*/ 1002 h 10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037" h="1002">
                  <a:moveTo>
                    <a:pt x="2037" y="0"/>
                  </a:moveTo>
                  <a:lnTo>
                    <a:pt x="1998" y="12"/>
                  </a:lnTo>
                  <a:lnTo>
                    <a:pt x="1959" y="26"/>
                  </a:lnTo>
                  <a:lnTo>
                    <a:pt x="1922" y="39"/>
                  </a:lnTo>
                  <a:lnTo>
                    <a:pt x="1884" y="53"/>
                  </a:lnTo>
                  <a:lnTo>
                    <a:pt x="1845" y="67"/>
                  </a:lnTo>
                  <a:lnTo>
                    <a:pt x="1807" y="80"/>
                  </a:lnTo>
                  <a:lnTo>
                    <a:pt x="1769" y="95"/>
                  </a:lnTo>
                  <a:lnTo>
                    <a:pt x="1730" y="109"/>
                  </a:lnTo>
                  <a:lnTo>
                    <a:pt x="1692" y="124"/>
                  </a:lnTo>
                  <a:lnTo>
                    <a:pt x="1655" y="138"/>
                  </a:lnTo>
                  <a:lnTo>
                    <a:pt x="1617" y="153"/>
                  </a:lnTo>
                  <a:lnTo>
                    <a:pt x="1579" y="169"/>
                  </a:lnTo>
                  <a:lnTo>
                    <a:pt x="1541" y="183"/>
                  </a:lnTo>
                  <a:lnTo>
                    <a:pt x="1504" y="199"/>
                  </a:lnTo>
                  <a:lnTo>
                    <a:pt x="1466" y="215"/>
                  </a:lnTo>
                  <a:lnTo>
                    <a:pt x="1429" y="231"/>
                  </a:lnTo>
                  <a:lnTo>
                    <a:pt x="1392" y="246"/>
                  </a:lnTo>
                  <a:lnTo>
                    <a:pt x="1354" y="262"/>
                  </a:lnTo>
                  <a:lnTo>
                    <a:pt x="1317" y="279"/>
                  </a:lnTo>
                  <a:lnTo>
                    <a:pt x="1279" y="296"/>
                  </a:lnTo>
                  <a:lnTo>
                    <a:pt x="1243" y="313"/>
                  </a:lnTo>
                  <a:lnTo>
                    <a:pt x="1206" y="330"/>
                  </a:lnTo>
                  <a:lnTo>
                    <a:pt x="1169" y="346"/>
                  </a:lnTo>
                  <a:lnTo>
                    <a:pt x="1132" y="363"/>
                  </a:lnTo>
                  <a:lnTo>
                    <a:pt x="1095" y="381"/>
                  </a:lnTo>
                  <a:lnTo>
                    <a:pt x="1059" y="398"/>
                  </a:lnTo>
                  <a:lnTo>
                    <a:pt x="1022" y="416"/>
                  </a:lnTo>
                  <a:lnTo>
                    <a:pt x="985" y="434"/>
                  </a:lnTo>
                  <a:lnTo>
                    <a:pt x="948" y="451"/>
                  </a:lnTo>
                  <a:lnTo>
                    <a:pt x="913" y="470"/>
                  </a:lnTo>
                  <a:lnTo>
                    <a:pt x="876" y="488"/>
                  </a:lnTo>
                  <a:lnTo>
                    <a:pt x="840" y="507"/>
                  </a:lnTo>
                  <a:lnTo>
                    <a:pt x="804" y="526"/>
                  </a:lnTo>
                  <a:lnTo>
                    <a:pt x="767" y="545"/>
                  </a:lnTo>
                  <a:lnTo>
                    <a:pt x="732" y="564"/>
                  </a:lnTo>
                  <a:lnTo>
                    <a:pt x="696" y="583"/>
                  </a:lnTo>
                  <a:lnTo>
                    <a:pt x="660" y="603"/>
                  </a:lnTo>
                  <a:lnTo>
                    <a:pt x="625" y="622"/>
                  </a:lnTo>
                  <a:lnTo>
                    <a:pt x="589" y="642"/>
                  </a:lnTo>
                  <a:lnTo>
                    <a:pt x="554" y="662"/>
                  </a:lnTo>
                  <a:lnTo>
                    <a:pt x="518" y="682"/>
                  </a:lnTo>
                  <a:lnTo>
                    <a:pt x="483" y="702"/>
                  </a:lnTo>
                  <a:lnTo>
                    <a:pt x="448" y="723"/>
                  </a:lnTo>
                  <a:lnTo>
                    <a:pt x="413" y="743"/>
                  </a:lnTo>
                  <a:lnTo>
                    <a:pt x="377" y="764"/>
                  </a:lnTo>
                  <a:lnTo>
                    <a:pt x="343" y="785"/>
                  </a:lnTo>
                  <a:lnTo>
                    <a:pt x="308" y="806"/>
                  </a:lnTo>
                  <a:lnTo>
                    <a:pt x="273" y="827"/>
                  </a:lnTo>
                  <a:lnTo>
                    <a:pt x="239" y="849"/>
                  </a:lnTo>
                  <a:lnTo>
                    <a:pt x="204" y="870"/>
                  </a:lnTo>
                  <a:lnTo>
                    <a:pt x="170" y="892"/>
                  </a:lnTo>
                  <a:lnTo>
                    <a:pt x="136" y="914"/>
                  </a:lnTo>
                  <a:lnTo>
                    <a:pt x="102" y="936"/>
                  </a:lnTo>
                  <a:lnTo>
                    <a:pt x="67" y="958"/>
                  </a:lnTo>
                  <a:lnTo>
                    <a:pt x="34" y="980"/>
                  </a:lnTo>
                  <a:lnTo>
                    <a:pt x="0" y="100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92" name="Line 624"/>
            <p:cNvSpPr>
              <a:spLocks noChangeShapeType="1"/>
            </p:cNvSpPr>
            <p:nvPr/>
          </p:nvSpPr>
          <p:spPr bwMode="auto">
            <a:xfrm flipH="1" flipV="1">
              <a:off x="2964" y="1548"/>
              <a:ext cx="583" cy="9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93" name="Freeform 625"/>
            <p:cNvSpPr>
              <a:spLocks/>
            </p:cNvSpPr>
            <p:nvPr/>
          </p:nvSpPr>
          <p:spPr bwMode="auto">
            <a:xfrm>
              <a:off x="2921" y="1474"/>
              <a:ext cx="55" cy="80"/>
            </a:xfrm>
            <a:custGeom>
              <a:avLst/>
              <a:gdLst>
                <a:gd name="T0" fmla="*/ 186 w 186"/>
                <a:gd name="T1" fmla="*/ 224 h 273"/>
                <a:gd name="T2" fmla="*/ 104 w 186"/>
                <a:gd name="T3" fmla="*/ 273 h 273"/>
                <a:gd name="T4" fmla="*/ 0 w 186"/>
                <a:gd name="T5" fmla="*/ 0 h 273"/>
                <a:gd name="T6" fmla="*/ 186 w 186"/>
                <a:gd name="T7" fmla="*/ 224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6" h="273">
                  <a:moveTo>
                    <a:pt x="186" y="224"/>
                  </a:moveTo>
                  <a:lnTo>
                    <a:pt x="104" y="273"/>
                  </a:lnTo>
                  <a:lnTo>
                    <a:pt x="0" y="0"/>
                  </a:lnTo>
                  <a:lnTo>
                    <a:pt x="186" y="224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94" name="Freeform 626"/>
            <p:cNvSpPr>
              <a:spLocks/>
            </p:cNvSpPr>
            <p:nvPr/>
          </p:nvSpPr>
          <p:spPr bwMode="auto">
            <a:xfrm>
              <a:off x="2921" y="1474"/>
              <a:ext cx="55" cy="80"/>
            </a:xfrm>
            <a:custGeom>
              <a:avLst/>
              <a:gdLst>
                <a:gd name="T0" fmla="*/ 186 w 186"/>
                <a:gd name="T1" fmla="*/ 224 h 273"/>
                <a:gd name="T2" fmla="*/ 104 w 186"/>
                <a:gd name="T3" fmla="*/ 273 h 273"/>
                <a:gd name="T4" fmla="*/ 0 w 186"/>
                <a:gd name="T5" fmla="*/ 0 h 273"/>
                <a:gd name="T6" fmla="*/ 186 w 186"/>
                <a:gd name="T7" fmla="*/ 224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6" h="273">
                  <a:moveTo>
                    <a:pt x="186" y="224"/>
                  </a:moveTo>
                  <a:lnTo>
                    <a:pt x="104" y="273"/>
                  </a:lnTo>
                  <a:lnTo>
                    <a:pt x="0" y="0"/>
                  </a:lnTo>
                  <a:lnTo>
                    <a:pt x="186" y="224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95" name="Line 627"/>
            <p:cNvSpPr>
              <a:spLocks noChangeShapeType="1"/>
            </p:cNvSpPr>
            <p:nvPr/>
          </p:nvSpPr>
          <p:spPr bwMode="auto">
            <a:xfrm flipH="1">
              <a:off x="3430" y="1233"/>
              <a:ext cx="53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96" name="Line 628"/>
            <p:cNvSpPr>
              <a:spLocks noChangeShapeType="1"/>
            </p:cNvSpPr>
            <p:nvPr/>
          </p:nvSpPr>
          <p:spPr bwMode="auto">
            <a:xfrm flipH="1">
              <a:off x="3560" y="1676"/>
              <a:ext cx="54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97" name="Line 629"/>
            <p:cNvSpPr>
              <a:spLocks noChangeShapeType="1"/>
            </p:cNvSpPr>
            <p:nvPr/>
          </p:nvSpPr>
          <p:spPr bwMode="auto">
            <a:xfrm>
              <a:off x="3508" y="1313"/>
              <a:ext cx="83" cy="2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98" name="Freeform 630"/>
            <p:cNvSpPr>
              <a:spLocks/>
            </p:cNvSpPr>
            <p:nvPr/>
          </p:nvSpPr>
          <p:spPr bwMode="auto">
            <a:xfrm>
              <a:off x="3483" y="1233"/>
              <a:ext cx="38" cy="84"/>
            </a:xfrm>
            <a:custGeom>
              <a:avLst/>
              <a:gdLst>
                <a:gd name="T0" fmla="*/ 127 w 127"/>
                <a:gd name="T1" fmla="*/ 262 h 289"/>
                <a:gd name="T2" fmla="*/ 35 w 127"/>
                <a:gd name="T3" fmla="*/ 289 h 289"/>
                <a:gd name="T4" fmla="*/ 0 w 127"/>
                <a:gd name="T5" fmla="*/ 0 h 289"/>
                <a:gd name="T6" fmla="*/ 127 w 127"/>
                <a:gd name="T7" fmla="*/ 262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7" h="289">
                  <a:moveTo>
                    <a:pt x="127" y="262"/>
                  </a:moveTo>
                  <a:lnTo>
                    <a:pt x="35" y="289"/>
                  </a:lnTo>
                  <a:lnTo>
                    <a:pt x="0" y="0"/>
                  </a:lnTo>
                  <a:lnTo>
                    <a:pt x="127" y="262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399" name="Freeform 631"/>
            <p:cNvSpPr>
              <a:spLocks/>
            </p:cNvSpPr>
            <p:nvPr/>
          </p:nvSpPr>
          <p:spPr bwMode="auto">
            <a:xfrm>
              <a:off x="3483" y="1233"/>
              <a:ext cx="38" cy="84"/>
            </a:xfrm>
            <a:custGeom>
              <a:avLst/>
              <a:gdLst>
                <a:gd name="T0" fmla="*/ 127 w 127"/>
                <a:gd name="T1" fmla="*/ 262 h 289"/>
                <a:gd name="T2" fmla="*/ 35 w 127"/>
                <a:gd name="T3" fmla="*/ 289 h 289"/>
                <a:gd name="T4" fmla="*/ 0 w 127"/>
                <a:gd name="T5" fmla="*/ 0 h 289"/>
                <a:gd name="T6" fmla="*/ 127 w 127"/>
                <a:gd name="T7" fmla="*/ 262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7" h="289">
                  <a:moveTo>
                    <a:pt x="127" y="262"/>
                  </a:moveTo>
                  <a:lnTo>
                    <a:pt x="35" y="289"/>
                  </a:lnTo>
                  <a:lnTo>
                    <a:pt x="0" y="0"/>
                  </a:lnTo>
                  <a:lnTo>
                    <a:pt x="127" y="262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400" name="Freeform 632"/>
            <p:cNvSpPr>
              <a:spLocks/>
            </p:cNvSpPr>
            <p:nvPr/>
          </p:nvSpPr>
          <p:spPr bwMode="auto">
            <a:xfrm>
              <a:off x="3577" y="1589"/>
              <a:ext cx="37" cy="87"/>
            </a:xfrm>
            <a:custGeom>
              <a:avLst/>
              <a:gdLst>
                <a:gd name="T0" fmla="*/ 92 w 128"/>
                <a:gd name="T1" fmla="*/ 0 h 290"/>
                <a:gd name="T2" fmla="*/ 0 w 128"/>
                <a:gd name="T3" fmla="*/ 27 h 290"/>
                <a:gd name="T4" fmla="*/ 128 w 128"/>
                <a:gd name="T5" fmla="*/ 290 h 290"/>
                <a:gd name="T6" fmla="*/ 92 w 128"/>
                <a:gd name="T7" fmla="*/ 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8" h="290">
                  <a:moveTo>
                    <a:pt x="92" y="0"/>
                  </a:moveTo>
                  <a:lnTo>
                    <a:pt x="0" y="27"/>
                  </a:lnTo>
                  <a:lnTo>
                    <a:pt x="128" y="290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401" name="Freeform 633"/>
            <p:cNvSpPr>
              <a:spLocks/>
            </p:cNvSpPr>
            <p:nvPr/>
          </p:nvSpPr>
          <p:spPr bwMode="auto">
            <a:xfrm>
              <a:off x="3577" y="1589"/>
              <a:ext cx="37" cy="87"/>
            </a:xfrm>
            <a:custGeom>
              <a:avLst/>
              <a:gdLst>
                <a:gd name="T0" fmla="*/ 92 w 128"/>
                <a:gd name="T1" fmla="*/ 0 h 290"/>
                <a:gd name="T2" fmla="*/ 0 w 128"/>
                <a:gd name="T3" fmla="*/ 27 h 290"/>
                <a:gd name="T4" fmla="*/ 128 w 128"/>
                <a:gd name="T5" fmla="*/ 290 h 290"/>
                <a:gd name="T6" fmla="*/ 92 w 128"/>
                <a:gd name="T7" fmla="*/ 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8" h="290">
                  <a:moveTo>
                    <a:pt x="92" y="0"/>
                  </a:moveTo>
                  <a:lnTo>
                    <a:pt x="0" y="27"/>
                  </a:lnTo>
                  <a:lnTo>
                    <a:pt x="128" y="290"/>
                  </a:lnTo>
                  <a:lnTo>
                    <a:pt x="92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402" name="Freeform 634"/>
            <p:cNvSpPr>
              <a:spLocks/>
            </p:cNvSpPr>
            <p:nvPr/>
          </p:nvSpPr>
          <p:spPr bwMode="auto">
            <a:xfrm>
              <a:off x="3524" y="1414"/>
              <a:ext cx="36" cy="35"/>
            </a:xfrm>
            <a:custGeom>
              <a:avLst/>
              <a:gdLst>
                <a:gd name="T0" fmla="*/ 119 w 119"/>
                <a:gd name="T1" fmla="*/ 53 h 118"/>
                <a:gd name="T2" fmla="*/ 116 w 119"/>
                <a:gd name="T3" fmla="*/ 42 h 118"/>
                <a:gd name="T4" fmla="*/ 112 w 119"/>
                <a:gd name="T5" fmla="*/ 31 h 118"/>
                <a:gd name="T6" fmla="*/ 105 w 119"/>
                <a:gd name="T7" fmla="*/ 22 h 118"/>
                <a:gd name="T8" fmla="*/ 98 w 119"/>
                <a:gd name="T9" fmla="*/ 13 h 118"/>
                <a:gd name="T10" fmla="*/ 87 w 119"/>
                <a:gd name="T11" fmla="*/ 7 h 118"/>
                <a:gd name="T12" fmla="*/ 77 w 119"/>
                <a:gd name="T13" fmla="*/ 2 h 118"/>
                <a:gd name="T14" fmla="*/ 65 w 119"/>
                <a:gd name="T15" fmla="*/ 0 h 118"/>
                <a:gd name="T16" fmla="*/ 53 w 119"/>
                <a:gd name="T17" fmla="*/ 0 h 118"/>
                <a:gd name="T18" fmla="*/ 42 w 119"/>
                <a:gd name="T19" fmla="*/ 2 h 118"/>
                <a:gd name="T20" fmla="*/ 31 w 119"/>
                <a:gd name="T21" fmla="*/ 7 h 118"/>
                <a:gd name="T22" fmla="*/ 22 w 119"/>
                <a:gd name="T23" fmla="*/ 13 h 118"/>
                <a:gd name="T24" fmla="*/ 13 w 119"/>
                <a:gd name="T25" fmla="*/ 22 h 118"/>
                <a:gd name="T26" fmla="*/ 7 w 119"/>
                <a:gd name="T27" fmla="*/ 31 h 118"/>
                <a:gd name="T28" fmla="*/ 3 w 119"/>
                <a:gd name="T29" fmla="*/ 42 h 118"/>
                <a:gd name="T30" fmla="*/ 0 w 119"/>
                <a:gd name="T31" fmla="*/ 53 h 118"/>
                <a:gd name="T32" fmla="*/ 0 w 119"/>
                <a:gd name="T33" fmla="*/ 65 h 118"/>
                <a:gd name="T34" fmla="*/ 3 w 119"/>
                <a:gd name="T35" fmla="*/ 76 h 118"/>
                <a:gd name="T36" fmla="*/ 7 w 119"/>
                <a:gd name="T37" fmla="*/ 87 h 118"/>
                <a:gd name="T38" fmla="*/ 13 w 119"/>
                <a:gd name="T39" fmla="*/ 96 h 118"/>
                <a:gd name="T40" fmla="*/ 22 w 119"/>
                <a:gd name="T41" fmla="*/ 105 h 118"/>
                <a:gd name="T42" fmla="*/ 31 w 119"/>
                <a:gd name="T43" fmla="*/ 111 h 118"/>
                <a:gd name="T44" fmla="*/ 42 w 119"/>
                <a:gd name="T45" fmla="*/ 116 h 118"/>
                <a:gd name="T46" fmla="*/ 53 w 119"/>
                <a:gd name="T47" fmla="*/ 118 h 118"/>
                <a:gd name="T48" fmla="*/ 65 w 119"/>
                <a:gd name="T49" fmla="*/ 118 h 118"/>
                <a:gd name="T50" fmla="*/ 77 w 119"/>
                <a:gd name="T51" fmla="*/ 116 h 118"/>
                <a:gd name="T52" fmla="*/ 87 w 119"/>
                <a:gd name="T53" fmla="*/ 111 h 118"/>
                <a:gd name="T54" fmla="*/ 98 w 119"/>
                <a:gd name="T55" fmla="*/ 105 h 118"/>
                <a:gd name="T56" fmla="*/ 105 w 119"/>
                <a:gd name="T57" fmla="*/ 96 h 118"/>
                <a:gd name="T58" fmla="*/ 112 w 119"/>
                <a:gd name="T59" fmla="*/ 87 h 118"/>
                <a:gd name="T60" fmla="*/ 116 w 119"/>
                <a:gd name="T61" fmla="*/ 76 h 118"/>
                <a:gd name="T62" fmla="*/ 119 w 119"/>
                <a:gd name="T63" fmla="*/ 65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9" h="118">
                  <a:moveTo>
                    <a:pt x="119" y="60"/>
                  </a:moveTo>
                  <a:lnTo>
                    <a:pt x="119" y="53"/>
                  </a:lnTo>
                  <a:lnTo>
                    <a:pt x="118" y="47"/>
                  </a:lnTo>
                  <a:lnTo>
                    <a:pt x="116" y="42"/>
                  </a:lnTo>
                  <a:lnTo>
                    <a:pt x="114" y="36"/>
                  </a:lnTo>
                  <a:lnTo>
                    <a:pt x="112" y="31"/>
                  </a:lnTo>
                  <a:lnTo>
                    <a:pt x="109" y="26"/>
                  </a:lnTo>
                  <a:lnTo>
                    <a:pt x="105" y="22"/>
                  </a:lnTo>
                  <a:lnTo>
                    <a:pt x="102" y="17"/>
                  </a:lnTo>
                  <a:lnTo>
                    <a:pt x="98" y="13"/>
                  </a:lnTo>
                  <a:lnTo>
                    <a:pt x="92" y="10"/>
                  </a:lnTo>
                  <a:lnTo>
                    <a:pt x="87" y="7"/>
                  </a:lnTo>
                  <a:lnTo>
                    <a:pt x="82" y="4"/>
                  </a:lnTo>
                  <a:lnTo>
                    <a:pt x="77" y="2"/>
                  </a:lnTo>
                  <a:lnTo>
                    <a:pt x="71" y="1"/>
                  </a:lnTo>
                  <a:lnTo>
                    <a:pt x="65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8" y="1"/>
                  </a:lnTo>
                  <a:lnTo>
                    <a:pt x="42" y="2"/>
                  </a:lnTo>
                  <a:lnTo>
                    <a:pt x="37" y="4"/>
                  </a:lnTo>
                  <a:lnTo>
                    <a:pt x="31" y="7"/>
                  </a:lnTo>
                  <a:lnTo>
                    <a:pt x="26" y="10"/>
                  </a:lnTo>
                  <a:lnTo>
                    <a:pt x="22" y="13"/>
                  </a:lnTo>
                  <a:lnTo>
                    <a:pt x="18" y="17"/>
                  </a:lnTo>
                  <a:lnTo>
                    <a:pt x="13" y="22"/>
                  </a:lnTo>
                  <a:lnTo>
                    <a:pt x="10" y="26"/>
                  </a:lnTo>
                  <a:lnTo>
                    <a:pt x="7" y="31"/>
                  </a:lnTo>
                  <a:lnTo>
                    <a:pt x="5" y="36"/>
                  </a:lnTo>
                  <a:lnTo>
                    <a:pt x="3" y="42"/>
                  </a:lnTo>
                  <a:lnTo>
                    <a:pt x="1" y="47"/>
                  </a:lnTo>
                  <a:lnTo>
                    <a:pt x="0" y="53"/>
                  </a:lnTo>
                  <a:lnTo>
                    <a:pt x="0" y="60"/>
                  </a:lnTo>
                  <a:lnTo>
                    <a:pt x="0" y="65"/>
                  </a:lnTo>
                  <a:lnTo>
                    <a:pt x="1" y="71"/>
                  </a:lnTo>
                  <a:lnTo>
                    <a:pt x="3" y="76"/>
                  </a:lnTo>
                  <a:lnTo>
                    <a:pt x="5" y="82"/>
                  </a:lnTo>
                  <a:lnTo>
                    <a:pt x="7" y="87"/>
                  </a:lnTo>
                  <a:lnTo>
                    <a:pt x="10" y="92"/>
                  </a:lnTo>
                  <a:lnTo>
                    <a:pt x="13" y="96"/>
                  </a:lnTo>
                  <a:lnTo>
                    <a:pt x="18" y="100"/>
                  </a:lnTo>
                  <a:lnTo>
                    <a:pt x="22" y="105"/>
                  </a:lnTo>
                  <a:lnTo>
                    <a:pt x="26" y="109"/>
                  </a:lnTo>
                  <a:lnTo>
                    <a:pt x="31" y="111"/>
                  </a:lnTo>
                  <a:lnTo>
                    <a:pt x="37" y="114"/>
                  </a:lnTo>
                  <a:lnTo>
                    <a:pt x="42" y="116"/>
                  </a:lnTo>
                  <a:lnTo>
                    <a:pt x="48" y="117"/>
                  </a:lnTo>
                  <a:lnTo>
                    <a:pt x="53" y="118"/>
                  </a:lnTo>
                  <a:lnTo>
                    <a:pt x="60" y="118"/>
                  </a:lnTo>
                  <a:lnTo>
                    <a:pt x="65" y="118"/>
                  </a:lnTo>
                  <a:lnTo>
                    <a:pt x="71" y="117"/>
                  </a:lnTo>
                  <a:lnTo>
                    <a:pt x="77" y="116"/>
                  </a:lnTo>
                  <a:lnTo>
                    <a:pt x="82" y="114"/>
                  </a:lnTo>
                  <a:lnTo>
                    <a:pt x="87" y="111"/>
                  </a:lnTo>
                  <a:lnTo>
                    <a:pt x="92" y="109"/>
                  </a:lnTo>
                  <a:lnTo>
                    <a:pt x="98" y="105"/>
                  </a:lnTo>
                  <a:lnTo>
                    <a:pt x="102" y="100"/>
                  </a:lnTo>
                  <a:lnTo>
                    <a:pt x="105" y="96"/>
                  </a:lnTo>
                  <a:lnTo>
                    <a:pt x="109" y="92"/>
                  </a:lnTo>
                  <a:lnTo>
                    <a:pt x="112" y="87"/>
                  </a:lnTo>
                  <a:lnTo>
                    <a:pt x="114" y="82"/>
                  </a:lnTo>
                  <a:lnTo>
                    <a:pt x="116" y="76"/>
                  </a:lnTo>
                  <a:lnTo>
                    <a:pt x="118" y="71"/>
                  </a:lnTo>
                  <a:lnTo>
                    <a:pt x="119" y="65"/>
                  </a:lnTo>
                  <a:lnTo>
                    <a:pt x="119" y="6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403" name="Line 635"/>
            <p:cNvSpPr>
              <a:spLocks noChangeShapeType="1"/>
            </p:cNvSpPr>
            <p:nvPr/>
          </p:nvSpPr>
          <p:spPr bwMode="auto">
            <a:xfrm flipH="1">
              <a:off x="4611" y="1488"/>
              <a:ext cx="418" cy="4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404" name="Line 636"/>
            <p:cNvSpPr>
              <a:spLocks noChangeShapeType="1"/>
            </p:cNvSpPr>
            <p:nvPr/>
          </p:nvSpPr>
          <p:spPr bwMode="auto">
            <a:xfrm flipH="1">
              <a:off x="4444" y="1388"/>
              <a:ext cx="243" cy="2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405" name="Line 637"/>
            <p:cNvSpPr>
              <a:spLocks noChangeShapeType="1"/>
            </p:cNvSpPr>
            <p:nvPr/>
          </p:nvSpPr>
          <p:spPr bwMode="auto">
            <a:xfrm flipH="1">
              <a:off x="3966" y="1344"/>
              <a:ext cx="414" cy="4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406" name="Freeform 638"/>
            <p:cNvSpPr>
              <a:spLocks/>
            </p:cNvSpPr>
            <p:nvPr/>
          </p:nvSpPr>
          <p:spPr bwMode="auto">
            <a:xfrm>
              <a:off x="4492" y="1583"/>
              <a:ext cx="341" cy="100"/>
            </a:xfrm>
            <a:custGeom>
              <a:avLst/>
              <a:gdLst>
                <a:gd name="T0" fmla="*/ 1162 w 1162"/>
                <a:gd name="T1" fmla="*/ 343 h 343"/>
                <a:gd name="T2" fmla="*/ 1117 w 1162"/>
                <a:gd name="T3" fmla="*/ 326 h 343"/>
                <a:gd name="T4" fmla="*/ 1072 w 1162"/>
                <a:gd name="T5" fmla="*/ 309 h 343"/>
                <a:gd name="T6" fmla="*/ 1026 w 1162"/>
                <a:gd name="T7" fmla="*/ 292 h 343"/>
                <a:gd name="T8" fmla="*/ 980 w 1162"/>
                <a:gd name="T9" fmla="*/ 277 h 343"/>
                <a:gd name="T10" fmla="*/ 934 w 1162"/>
                <a:gd name="T11" fmla="*/ 260 h 343"/>
                <a:gd name="T12" fmla="*/ 889 w 1162"/>
                <a:gd name="T13" fmla="*/ 244 h 343"/>
                <a:gd name="T14" fmla="*/ 843 w 1162"/>
                <a:gd name="T15" fmla="*/ 229 h 343"/>
                <a:gd name="T16" fmla="*/ 796 w 1162"/>
                <a:gd name="T17" fmla="*/ 214 h 343"/>
                <a:gd name="T18" fmla="*/ 750 w 1162"/>
                <a:gd name="T19" fmla="*/ 199 h 343"/>
                <a:gd name="T20" fmla="*/ 704 w 1162"/>
                <a:gd name="T21" fmla="*/ 184 h 343"/>
                <a:gd name="T22" fmla="*/ 658 w 1162"/>
                <a:gd name="T23" fmla="*/ 171 h 343"/>
                <a:gd name="T24" fmla="*/ 611 w 1162"/>
                <a:gd name="T25" fmla="*/ 157 h 343"/>
                <a:gd name="T26" fmla="*/ 564 w 1162"/>
                <a:gd name="T27" fmla="*/ 143 h 343"/>
                <a:gd name="T28" fmla="*/ 518 w 1162"/>
                <a:gd name="T29" fmla="*/ 130 h 343"/>
                <a:gd name="T30" fmla="*/ 471 w 1162"/>
                <a:gd name="T31" fmla="*/ 116 h 343"/>
                <a:gd name="T32" fmla="*/ 424 w 1162"/>
                <a:gd name="T33" fmla="*/ 103 h 343"/>
                <a:gd name="T34" fmla="*/ 377 w 1162"/>
                <a:gd name="T35" fmla="*/ 91 h 343"/>
                <a:gd name="T36" fmla="*/ 331 w 1162"/>
                <a:gd name="T37" fmla="*/ 78 h 343"/>
                <a:gd name="T38" fmla="*/ 283 w 1162"/>
                <a:gd name="T39" fmla="*/ 67 h 343"/>
                <a:gd name="T40" fmla="*/ 236 w 1162"/>
                <a:gd name="T41" fmla="*/ 55 h 343"/>
                <a:gd name="T42" fmla="*/ 189 w 1162"/>
                <a:gd name="T43" fmla="*/ 43 h 343"/>
                <a:gd name="T44" fmla="*/ 142 w 1162"/>
                <a:gd name="T45" fmla="*/ 32 h 343"/>
                <a:gd name="T46" fmla="*/ 94 w 1162"/>
                <a:gd name="T47" fmla="*/ 21 h 343"/>
                <a:gd name="T48" fmla="*/ 47 w 1162"/>
                <a:gd name="T49" fmla="*/ 11 h 343"/>
                <a:gd name="T50" fmla="*/ 0 w 1162"/>
                <a:gd name="T51" fmla="*/ 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62" h="343">
                  <a:moveTo>
                    <a:pt x="1162" y="343"/>
                  </a:moveTo>
                  <a:lnTo>
                    <a:pt x="1117" y="326"/>
                  </a:lnTo>
                  <a:lnTo>
                    <a:pt x="1072" y="309"/>
                  </a:lnTo>
                  <a:lnTo>
                    <a:pt x="1026" y="292"/>
                  </a:lnTo>
                  <a:lnTo>
                    <a:pt x="980" y="277"/>
                  </a:lnTo>
                  <a:lnTo>
                    <a:pt x="934" y="260"/>
                  </a:lnTo>
                  <a:lnTo>
                    <a:pt x="889" y="244"/>
                  </a:lnTo>
                  <a:lnTo>
                    <a:pt x="843" y="229"/>
                  </a:lnTo>
                  <a:lnTo>
                    <a:pt x="796" y="214"/>
                  </a:lnTo>
                  <a:lnTo>
                    <a:pt x="750" y="199"/>
                  </a:lnTo>
                  <a:lnTo>
                    <a:pt x="704" y="184"/>
                  </a:lnTo>
                  <a:lnTo>
                    <a:pt x="658" y="171"/>
                  </a:lnTo>
                  <a:lnTo>
                    <a:pt x="611" y="157"/>
                  </a:lnTo>
                  <a:lnTo>
                    <a:pt x="564" y="143"/>
                  </a:lnTo>
                  <a:lnTo>
                    <a:pt x="518" y="130"/>
                  </a:lnTo>
                  <a:lnTo>
                    <a:pt x="471" y="116"/>
                  </a:lnTo>
                  <a:lnTo>
                    <a:pt x="424" y="103"/>
                  </a:lnTo>
                  <a:lnTo>
                    <a:pt x="377" y="91"/>
                  </a:lnTo>
                  <a:lnTo>
                    <a:pt x="331" y="78"/>
                  </a:lnTo>
                  <a:lnTo>
                    <a:pt x="283" y="67"/>
                  </a:lnTo>
                  <a:lnTo>
                    <a:pt x="236" y="55"/>
                  </a:lnTo>
                  <a:lnTo>
                    <a:pt x="189" y="43"/>
                  </a:lnTo>
                  <a:lnTo>
                    <a:pt x="142" y="32"/>
                  </a:lnTo>
                  <a:lnTo>
                    <a:pt x="94" y="21"/>
                  </a:lnTo>
                  <a:lnTo>
                    <a:pt x="47" y="1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407" name="Freeform 639"/>
            <p:cNvSpPr>
              <a:spLocks/>
            </p:cNvSpPr>
            <p:nvPr/>
          </p:nvSpPr>
          <p:spPr bwMode="auto">
            <a:xfrm>
              <a:off x="3990" y="1733"/>
              <a:ext cx="650" cy="145"/>
            </a:xfrm>
            <a:custGeom>
              <a:avLst/>
              <a:gdLst>
                <a:gd name="T0" fmla="*/ 2205 w 2205"/>
                <a:gd name="T1" fmla="*/ 493 h 493"/>
                <a:gd name="T2" fmla="*/ 2159 w 2205"/>
                <a:gd name="T3" fmla="*/ 475 h 493"/>
                <a:gd name="T4" fmla="*/ 2113 w 2205"/>
                <a:gd name="T5" fmla="*/ 458 h 493"/>
                <a:gd name="T6" fmla="*/ 2066 w 2205"/>
                <a:gd name="T7" fmla="*/ 442 h 493"/>
                <a:gd name="T8" fmla="*/ 2020 w 2205"/>
                <a:gd name="T9" fmla="*/ 425 h 493"/>
                <a:gd name="T10" fmla="*/ 1974 w 2205"/>
                <a:gd name="T11" fmla="*/ 409 h 493"/>
                <a:gd name="T12" fmla="*/ 1927 w 2205"/>
                <a:gd name="T13" fmla="*/ 393 h 493"/>
                <a:gd name="T14" fmla="*/ 1880 w 2205"/>
                <a:gd name="T15" fmla="*/ 377 h 493"/>
                <a:gd name="T16" fmla="*/ 1833 w 2205"/>
                <a:gd name="T17" fmla="*/ 362 h 493"/>
                <a:gd name="T18" fmla="*/ 1787 w 2205"/>
                <a:gd name="T19" fmla="*/ 347 h 493"/>
                <a:gd name="T20" fmla="*/ 1739 w 2205"/>
                <a:gd name="T21" fmla="*/ 332 h 493"/>
                <a:gd name="T22" fmla="*/ 1692 w 2205"/>
                <a:gd name="T23" fmla="*/ 317 h 493"/>
                <a:gd name="T24" fmla="*/ 1645 w 2205"/>
                <a:gd name="T25" fmla="*/ 304 h 493"/>
                <a:gd name="T26" fmla="*/ 1598 w 2205"/>
                <a:gd name="T27" fmla="*/ 289 h 493"/>
                <a:gd name="T28" fmla="*/ 1550 w 2205"/>
                <a:gd name="T29" fmla="*/ 275 h 493"/>
                <a:gd name="T30" fmla="*/ 1503 w 2205"/>
                <a:gd name="T31" fmla="*/ 263 h 493"/>
                <a:gd name="T32" fmla="*/ 1456 w 2205"/>
                <a:gd name="T33" fmla="*/ 249 h 493"/>
                <a:gd name="T34" fmla="*/ 1407 w 2205"/>
                <a:gd name="T35" fmla="*/ 237 h 493"/>
                <a:gd name="T36" fmla="*/ 1360 w 2205"/>
                <a:gd name="T37" fmla="*/ 225 h 493"/>
                <a:gd name="T38" fmla="*/ 1312 w 2205"/>
                <a:gd name="T39" fmla="*/ 212 h 493"/>
                <a:gd name="T40" fmla="*/ 1264 w 2205"/>
                <a:gd name="T41" fmla="*/ 201 h 493"/>
                <a:gd name="T42" fmla="*/ 1216 w 2205"/>
                <a:gd name="T43" fmla="*/ 189 h 493"/>
                <a:gd name="T44" fmla="*/ 1169 w 2205"/>
                <a:gd name="T45" fmla="*/ 178 h 493"/>
                <a:gd name="T46" fmla="*/ 1120 w 2205"/>
                <a:gd name="T47" fmla="*/ 167 h 493"/>
                <a:gd name="T48" fmla="*/ 1072 w 2205"/>
                <a:gd name="T49" fmla="*/ 157 h 493"/>
                <a:gd name="T50" fmla="*/ 1024 w 2205"/>
                <a:gd name="T51" fmla="*/ 146 h 493"/>
                <a:gd name="T52" fmla="*/ 975 w 2205"/>
                <a:gd name="T53" fmla="*/ 137 h 493"/>
                <a:gd name="T54" fmla="*/ 927 w 2205"/>
                <a:gd name="T55" fmla="*/ 126 h 493"/>
                <a:gd name="T56" fmla="*/ 879 w 2205"/>
                <a:gd name="T57" fmla="*/ 117 h 493"/>
                <a:gd name="T58" fmla="*/ 830 w 2205"/>
                <a:gd name="T59" fmla="*/ 108 h 493"/>
                <a:gd name="T60" fmla="*/ 782 w 2205"/>
                <a:gd name="T61" fmla="*/ 99 h 493"/>
                <a:gd name="T62" fmla="*/ 733 w 2205"/>
                <a:gd name="T63" fmla="*/ 90 h 493"/>
                <a:gd name="T64" fmla="*/ 685 w 2205"/>
                <a:gd name="T65" fmla="*/ 82 h 493"/>
                <a:gd name="T66" fmla="*/ 636 w 2205"/>
                <a:gd name="T67" fmla="*/ 75 h 493"/>
                <a:gd name="T68" fmla="*/ 587 w 2205"/>
                <a:gd name="T69" fmla="*/ 67 h 493"/>
                <a:gd name="T70" fmla="*/ 539 w 2205"/>
                <a:gd name="T71" fmla="*/ 60 h 493"/>
                <a:gd name="T72" fmla="*/ 490 w 2205"/>
                <a:gd name="T73" fmla="*/ 53 h 493"/>
                <a:gd name="T74" fmla="*/ 441 w 2205"/>
                <a:gd name="T75" fmla="*/ 46 h 493"/>
                <a:gd name="T76" fmla="*/ 392 w 2205"/>
                <a:gd name="T77" fmla="*/ 40 h 493"/>
                <a:gd name="T78" fmla="*/ 343 w 2205"/>
                <a:gd name="T79" fmla="*/ 34 h 493"/>
                <a:gd name="T80" fmla="*/ 294 w 2205"/>
                <a:gd name="T81" fmla="*/ 28 h 493"/>
                <a:gd name="T82" fmla="*/ 245 w 2205"/>
                <a:gd name="T83" fmla="*/ 22 h 493"/>
                <a:gd name="T84" fmla="*/ 196 w 2205"/>
                <a:gd name="T85" fmla="*/ 17 h 493"/>
                <a:gd name="T86" fmla="*/ 147 w 2205"/>
                <a:gd name="T87" fmla="*/ 13 h 493"/>
                <a:gd name="T88" fmla="*/ 98 w 2205"/>
                <a:gd name="T89" fmla="*/ 8 h 493"/>
                <a:gd name="T90" fmla="*/ 49 w 2205"/>
                <a:gd name="T91" fmla="*/ 3 h 493"/>
                <a:gd name="T92" fmla="*/ 0 w 2205"/>
                <a:gd name="T93" fmla="*/ 0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205" h="493">
                  <a:moveTo>
                    <a:pt x="2205" y="493"/>
                  </a:moveTo>
                  <a:lnTo>
                    <a:pt x="2159" y="475"/>
                  </a:lnTo>
                  <a:lnTo>
                    <a:pt x="2113" y="458"/>
                  </a:lnTo>
                  <a:lnTo>
                    <a:pt x="2066" y="442"/>
                  </a:lnTo>
                  <a:lnTo>
                    <a:pt x="2020" y="425"/>
                  </a:lnTo>
                  <a:lnTo>
                    <a:pt x="1974" y="409"/>
                  </a:lnTo>
                  <a:lnTo>
                    <a:pt x="1927" y="393"/>
                  </a:lnTo>
                  <a:lnTo>
                    <a:pt x="1880" y="377"/>
                  </a:lnTo>
                  <a:lnTo>
                    <a:pt x="1833" y="362"/>
                  </a:lnTo>
                  <a:lnTo>
                    <a:pt x="1787" y="347"/>
                  </a:lnTo>
                  <a:lnTo>
                    <a:pt x="1739" y="332"/>
                  </a:lnTo>
                  <a:lnTo>
                    <a:pt x="1692" y="317"/>
                  </a:lnTo>
                  <a:lnTo>
                    <a:pt x="1645" y="304"/>
                  </a:lnTo>
                  <a:lnTo>
                    <a:pt x="1598" y="289"/>
                  </a:lnTo>
                  <a:lnTo>
                    <a:pt x="1550" y="275"/>
                  </a:lnTo>
                  <a:lnTo>
                    <a:pt x="1503" y="263"/>
                  </a:lnTo>
                  <a:lnTo>
                    <a:pt x="1456" y="249"/>
                  </a:lnTo>
                  <a:lnTo>
                    <a:pt x="1407" y="237"/>
                  </a:lnTo>
                  <a:lnTo>
                    <a:pt x="1360" y="225"/>
                  </a:lnTo>
                  <a:lnTo>
                    <a:pt x="1312" y="212"/>
                  </a:lnTo>
                  <a:lnTo>
                    <a:pt x="1264" y="201"/>
                  </a:lnTo>
                  <a:lnTo>
                    <a:pt x="1216" y="189"/>
                  </a:lnTo>
                  <a:lnTo>
                    <a:pt x="1169" y="178"/>
                  </a:lnTo>
                  <a:lnTo>
                    <a:pt x="1120" y="167"/>
                  </a:lnTo>
                  <a:lnTo>
                    <a:pt x="1072" y="157"/>
                  </a:lnTo>
                  <a:lnTo>
                    <a:pt x="1024" y="146"/>
                  </a:lnTo>
                  <a:lnTo>
                    <a:pt x="975" y="137"/>
                  </a:lnTo>
                  <a:lnTo>
                    <a:pt x="927" y="126"/>
                  </a:lnTo>
                  <a:lnTo>
                    <a:pt x="879" y="117"/>
                  </a:lnTo>
                  <a:lnTo>
                    <a:pt x="830" y="108"/>
                  </a:lnTo>
                  <a:lnTo>
                    <a:pt x="782" y="99"/>
                  </a:lnTo>
                  <a:lnTo>
                    <a:pt x="733" y="90"/>
                  </a:lnTo>
                  <a:lnTo>
                    <a:pt x="685" y="82"/>
                  </a:lnTo>
                  <a:lnTo>
                    <a:pt x="636" y="75"/>
                  </a:lnTo>
                  <a:lnTo>
                    <a:pt x="587" y="67"/>
                  </a:lnTo>
                  <a:lnTo>
                    <a:pt x="539" y="60"/>
                  </a:lnTo>
                  <a:lnTo>
                    <a:pt x="490" y="53"/>
                  </a:lnTo>
                  <a:lnTo>
                    <a:pt x="441" y="46"/>
                  </a:lnTo>
                  <a:lnTo>
                    <a:pt x="392" y="40"/>
                  </a:lnTo>
                  <a:lnTo>
                    <a:pt x="343" y="34"/>
                  </a:lnTo>
                  <a:lnTo>
                    <a:pt x="294" y="28"/>
                  </a:lnTo>
                  <a:lnTo>
                    <a:pt x="245" y="22"/>
                  </a:lnTo>
                  <a:lnTo>
                    <a:pt x="196" y="17"/>
                  </a:lnTo>
                  <a:lnTo>
                    <a:pt x="147" y="13"/>
                  </a:lnTo>
                  <a:lnTo>
                    <a:pt x="98" y="8"/>
                  </a:lnTo>
                  <a:lnTo>
                    <a:pt x="49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408" name="Freeform 640"/>
            <p:cNvSpPr>
              <a:spLocks/>
            </p:cNvSpPr>
            <p:nvPr/>
          </p:nvSpPr>
          <p:spPr bwMode="auto">
            <a:xfrm>
              <a:off x="4184" y="1538"/>
              <a:ext cx="308" cy="45"/>
            </a:xfrm>
            <a:custGeom>
              <a:avLst/>
              <a:gdLst>
                <a:gd name="T0" fmla="*/ 1043 w 1043"/>
                <a:gd name="T1" fmla="*/ 150 h 150"/>
                <a:gd name="T2" fmla="*/ 993 w 1043"/>
                <a:gd name="T3" fmla="*/ 141 h 150"/>
                <a:gd name="T4" fmla="*/ 945 w 1043"/>
                <a:gd name="T5" fmla="*/ 130 h 150"/>
                <a:gd name="T6" fmla="*/ 895 w 1043"/>
                <a:gd name="T7" fmla="*/ 121 h 150"/>
                <a:gd name="T8" fmla="*/ 846 w 1043"/>
                <a:gd name="T9" fmla="*/ 111 h 150"/>
                <a:gd name="T10" fmla="*/ 797 w 1043"/>
                <a:gd name="T11" fmla="*/ 102 h 150"/>
                <a:gd name="T12" fmla="*/ 747 w 1043"/>
                <a:gd name="T13" fmla="*/ 94 h 150"/>
                <a:gd name="T14" fmla="*/ 698 w 1043"/>
                <a:gd name="T15" fmla="*/ 85 h 150"/>
                <a:gd name="T16" fmla="*/ 648 w 1043"/>
                <a:gd name="T17" fmla="*/ 77 h 150"/>
                <a:gd name="T18" fmla="*/ 598 w 1043"/>
                <a:gd name="T19" fmla="*/ 69 h 150"/>
                <a:gd name="T20" fmla="*/ 549 w 1043"/>
                <a:gd name="T21" fmla="*/ 62 h 150"/>
                <a:gd name="T22" fmla="*/ 499 w 1043"/>
                <a:gd name="T23" fmla="*/ 55 h 150"/>
                <a:gd name="T24" fmla="*/ 450 w 1043"/>
                <a:gd name="T25" fmla="*/ 47 h 150"/>
                <a:gd name="T26" fmla="*/ 399 w 1043"/>
                <a:gd name="T27" fmla="*/ 41 h 150"/>
                <a:gd name="T28" fmla="*/ 350 w 1043"/>
                <a:gd name="T29" fmla="*/ 35 h 150"/>
                <a:gd name="T30" fmla="*/ 299 w 1043"/>
                <a:gd name="T31" fmla="*/ 29 h 150"/>
                <a:gd name="T32" fmla="*/ 250 w 1043"/>
                <a:gd name="T33" fmla="*/ 23 h 150"/>
                <a:gd name="T34" fmla="*/ 200 w 1043"/>
                <a:gd name="T35" fmla="*/ 18 h 150"/>
                <a:gd name="T36" fmla="*/ 150 w 1043"/>
                <a:gd name="T37" fmla="*/ 14 h 150"/>
                <a:gd name="T38" fmla="*/ 100 w 1043"/>
                <a:gd name="T39" fmla="*/ 8 h 150"/>
                <a:gd name="T40" fmla="*/ 50 w 1043"/>
                <a:gd name="T41" fmla="*/ 4 h 150"/>
                <a:gd name="T42" fmla="*/ 0 w 1043"/>
                <a:gd name="T43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43" h="150">
                  <a:moveTo>
                    <a:pt x="1043" y="150"/>
                  </a:moveTo>
                  <a:lnTo>
                    <a:pt x="993" y="141"/>
                  </a:lnTo>
                  <a:lnTo>
                    <a:pt x="945" y="130"/>
                  </a:lnTo>
                  <a:lnTo>
                    <a:pt x="895" y="121"/>
                  </a:lnTo>
                  <a:lnTo>
                    <a:pt x="846" y="111"/>
                  </a:lnTo>
                  <a:lnTo>
                    <a:pt x="797" y="102"/>
                  </a:lnTo>
                  <a:lnTo>
                    <a:pt x="747" y="94"/>
                  </a:lnTo>
                  <a:lnTo>
                    <a:pt x="698" y="85"/>
                  </a:lnTo>
                  <a:lnTo>
                    <a:pt x="648" y="77"/>
                  </a:lnTo>
                  <a:lnTo>
                    <a:pt x="598" y="69"/>
                  </a:lnTo>
                  <a:lnTo>
                    <a:pt x="549" y="62"/>
                  </a:lnTo>
                  <a:lnTo>
                    <a:pt x="499" y="55"/>
                  </a:lnTo>
                  <a:lnTo>
                    <a:pt x="450" y="47"/>
                  </a:lnTo>
                  <a:lnTo>
                    <a:pt x="399" y="41"/>
                  </a:lnTo>
                  <a:lnTo>
                    <a:pt x="350" y="35"/>
                  </a:lnTo>
                  <a:lnTo>
                    <a:pt x="299" y="29"/>
                  </a:lnTo>
                  <a:lnTo>
                    <a:pt x="250" y="23"/>
                  </a:lnTo>
                  <a:lnTo>
                    <a:pt x="200" y="18"/>
                  </a:lnTo>
                  <a:lnTo>
                    <a:pt x="150" y="14"/>
                  </a:lnTo>
                  <a:lnTo>
                    <a:pt x="100" y="8"/>
                  </a:lnTo>
                  <a:lnTo>
                    <a:pt x="50" y="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409" name="Freeform 641"/>
            <p:cNvSpPr>
              <a:spLocks/>
            </p:cNvSpPr>
            <p:nvPr/>
          </p:nvSpPr>
          <p:spPr bwMode="auto">
            <a:xfrm>
              <a:off x="4269" y="1546"/>
              <a:ext cx="140" cy="20"/>
            </a:xfrm>
            <a:custGeom>
              <a:avLst/>
              <a:gdLst>
                <a:gd name="T0" fmla="*/ 475 w 475"/>
                <a:gd name="T1" fmla="*/ 69 h 69"/>
                <a:gd name="T2" fmla="*/ 407 w 475"/>
                <a:gd name="T3" fmla="*/ 57 h 69"/>
                <a:gd name="T4" fmla="*/ 339 w 475"/>
                <a:gd name="T5" fmla="*/ 47 h 69"/>
                <a:gd name="T6" fmla="*/ 272 w 475"/>
                <a:gd name="T7" fmla="*/ 36 h 69"/>
                <a:gd name="T8" fmla="*/ 204 w 475"/>
                <a:gd name="T9" fmla="*/ 27 h 69"/>
                <a:gd name="T10" fmla="*/ 136 w 475"/>
                <a:gd name="T11" fmla="*/ 17 h 69"/>
                <a:gd name="T12" fmla="*/ 68 w 475"/>
                <a:gd name="T13" fmla="*/ 9 h 69"/>
                <a:gd name="T14" fmla="*/ 0 w 475"/>
                <a:gd name="T15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5" h="69">
                  <a:moveTo>
                    <a:pt x="475" y="69"/>
                  </a:moveTo>
                  <a:lnTo>
                    <a:pt x="407" y="57"/>
                  </a:lnTo>
                  <a:lnTo>
                    <a:pt x="339" y="47"/>
                  </a:lnTo>
                  <a:lnTo>
                    <a:pt x="272" y="36"/>
                  </a:lnTo>
                  <a:lnTo>
                    <a:pt x="204" y="27"/>
                  </a:lnTo>
                  <a:lnTo>
                    <a:pt x="136" y="17"/>
                  </a:lnTo>
                  <a:lnTo>
                    <a:pt x="68" y="9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410" name="Freeform 642"/>
            <p:cNvSpPr>
              <a:spLocks/>
            </p:cNvSpPr>
            <p:nvPr/>
          </p:nvSpPr>
          <p:spPr bwMode="auto">
            <a:xfrm>
              <a:off x="4407" y="1552"/>
              <a:ext cx="85" cy="31"/>
            </a:xfrm>
            <a:custGeom>
              <a:avLst/>
              <a:gdLst>
                <a:gd name="T0" fmla="*/ 18 w 292"/>
                <a:gd name="T1" fmla="*/ 0 h 102"/>
                <a:gd name="T2" fmla="*/ 0 w 292"/>
                <a:gd name="T3" fmla="*/ 95 h 102"/>
                <a:gd name="T4" fmla="*/ 292 w 292"/>
                <a:gd name="T5" fmla="*/ 102 h 102"/>
                <a:gd name="T6" fmla="*/ 18 w 292"/>
                <a:gd name="T7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2" h="102">
                  <a:moveTo>
                    <a:pt x="18" y="0"/>
                  </a:moveTo>
                  <a:lnTo>
                    <a:pt x="0" y="95"/>
                  </a:lnTo>
                  <a:lnTo>
                    <a:pt x="292" y="102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411" name="Freeform 643"/>
            <p:cNvSpPr>
              <a:spLocks/>
            </p:cNvSpPr>
            <p:nvPr/>
          </p:nvSpPr>
          <p:spPr bwMode="auto">
            <a:xfrm>
              <a:off x="4407" y="1552"/>
              <a:ext cx="85" cy="31"/>
            </a:xfrm>
            <a:custGeom>
              <a:avLst/>
              <a:gdLst>
                <a:gd name="T0" fmla="*/ 18 w 292"/>
                <a:gd name="T1" fmla="*/ 0 h 102"/>
                <a:gd name="T2" fmla="*/ 0 w 292"/>
                <a:gd name="T3" fmla="*/ 95 h 102"/>
                <a:gd name="T4" fmla="*/ 292 w 292"/>
                <a:gd name="T5" fmla="*/ 102 h 102"/>
                <a:gd name="T6" fmla="*/ 18 w 292"/>
                <a:gd name="T7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2" h="102">
                  <a:moveTo>
                    <a:pt x="18" y="0"/>
                  </a:moveTo>
                  <a:lnTo>
                    <a:pt x="0" y="95"/>
                  </a:lnTo>
                  <a:lnTo>
                    <a:pt x="292" y="102"/>
                  </a:lnTo>
                  <a:lnTo>
                    <a:pt x="18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412" name="Freeform 644"/>
            <p:cNvSpPr>
              <a:spLocks/>
            </p:cNvSpPr>
            <p:nvPr/>
          </p:nvSpPr>
          <p:spPr bwMode="auto">
            <a:xfrm>
              <a:off x="4184" y="1531"/>
              <a:ext cx="87" cy="30"/>
            </a:xfrm>
            <a:custGeom>
              <a:avLst/>
              <a:gdLst>
                <a:gd name="T0" fmla="*/ 282 w 291"/>
                <a:gd name="T1" fmla="*/ 96 h 96"/>
                <a:gd name="T2" fmla="*/ 291 w 291"/>
                <a:gd name="T3" fmla="*/ 0 h 96"/>
                <a:gd name="T4" fmla="*/ 0 w 291"/>
                <a:gd name="T5" fmla="*/ 20 h 96"/>
                <a:gd name="T6" fmla="*/ 282 w 291"/>
                <a:gd name="T7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1" h="96">
                  <a:moveTo>
                    <a:pt x="282" y="96"/>
                  </a:moveTo>
                  <a:lnTo>
                    <a:pt x="291" y="0"/>
                  </a:lnTo>
                  <a:lnTo>
                    <a:pt x="0" y="20"/>
                  </a:lnTo>
                  <a:lnTo>
                    <a:pt x="282" y="96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413" name="Freeform 645"/>
            <p:cNvSpPr>
              <a:spLocks/>
            </p:cNvSpPr>
            <p:nvPr/>
          </p:nvSpPr>
          <p:spPr bwMode="auto">
            <a:xfrm>
              <a:off x="4184" y="1531"/>
              <a:ext cx="87" cy="30"/>
            </a:xfrm>
            <a:custGeom>
              <a:avLst/>
              <a:gdLst>
                <a:gd name="T0" fmla="*/ 282 w 291"/>
                <a:gd name="T1" fmla="*/ 96 h 96"/>
                <a:gd name="T2" fmla="*/ 291 w 291"/>
                <a:gd name="T3" fmla="*/ 0 h 96"/>
                <a:gd name="T4" fmla="*/ 0 w 291"/>
                <a:gd name="T5" fmla="*/ 20 h 96"/>
                <a:gd name="T6" fmla="*/ 282 w 291"/>
                <a:gd name="T7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1" h="96">
                  <a:moveTo>
                    <a:pt x="282" y="96"/>
                  </a:moveTo>
                  <a:lnTo>
                    <a:pt x="291" y="0"/>
                  </a:lnTo>
                  <a:lnTo>
                    <a:pt x="0" y="20"/>
                  </a:lnTo>
                  <a:lnTo>
                    <a:pt x="282" y="96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414" name="Freeform 646"/>
            <p:cNvSpPr>
              <a:spLocks/>
            </p:cNvSpPr>
            <p:nvPr/>
          </p:nvSpPr>
          <p:spPr bwMode="auto">
            <a:xfrm>
              <a:off x="4574" y="1602"/>
              <a:ext cx="181" cy="53"/>
            </a:xfrm>
            <a:custGeom>
              <a:avLst/>
              <a:gdLst>
                <a:gd name="T0" fmla="*/ 612 w 612"/>
                <a:gd name="T1" fmla="*/ 181 h 181"/>
                <a:gd name="T2" fmla="*/ 545 w 612"/>
                <a:gd name="T3" fmla="*/ 158 h 181"/>
                <a:gd name="T4" fmla="*/ 478 w 612"/>
                <a:gd name="T5" fmla="*/ 136 h 181"/>
                <a:gd name="T6" fmla="*/ 409 w 612"/>
                <a:gd name="T7" fmla="*/ 115 h 181"/>
                <a:gd name="T8" fmla="*/ 342 w 612"/>
                <a:gd name="T9" fmla="*/ 95 h 181"/>
                <a:gd name="T10" fmla="*/ 274 w 612"/>
                <a:gd name="T11" fmla="*/ 75 h 181"/>
                <a:gd name="T12" fmla="*/ 205 w 612"/>
                <a:gd name="T13" fmla="*/ 55 h 181"/>
                <a:gd name="T14" fmla="*/ 137 w 612"/>
                <a:gd name="T15" fmla="*/ 36 h 181"/>
                <a:gd name="T16" fmla="*/ 69 w 612"/>
                <a:gd name="T17" fmla="*/ 18 h 181"/>
                <a:gd name="T18" fmla="*/ 0 w 612"/>
                <a:gd name="T19" fmla="*/ 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2" h="181">
                  <a:moveTo>
                    <a:pt x="612" y="181"/>
                  </a:moveTo>
                  <a:lnTo>
                    <a:pt x="545" y="158"/>
                  </a:lnTo>
                  <a:lnTo>
                    <a:pt x="478" y="136"/>
                  </a:lnTo>
                  <a:lnTo>
                    <a:pt x="409" y="115"/>
                  </a:lnTo>
                  <a:lnTo>
                    <a:pt x="342" y="95"/>
                  </a:lnTo>
                  <a:lnTo>
                    <a:pt x="274" y="75"/>
                  </a:lnTo>
                  <a:lnTo>
                    <a:pt x="205" y="55"/>
                  </a:lnTo>
                  <a:lnTo>
                    <a:pt x="137" y="36"/>
                  </a:lnTo>
                  <a:lnTo>
                    <a:pt x="69" y="18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415" name="Freeform 647"/>
            <p:cNvSpPr>
              <a:spLocks/>
            </p:cNvSpPr>
            <p:nvPr/>
          </p:nvSpPr>
          <p:spPr bwMode="auto">
            <a:xfrm>
              <a:off x="4749" y="1641"/>
              <a:ext cx="84" cy="42"/>
            </a:xfrm>
            <a:custGeom>
              <a:avLst/>
              <a:gdLst>
                <a:gd name="T0" fmla="*/ 33 w 287"/>
                <a:gd name="T1" fmla="*/ 0 h 142"/>
                <a:gd name="T2" fmla="*/ 0 w 287"/>
                <a:gd name="T3" fmla="*/ 90 h 142"/>
                <a:gd name="T4" fmla="*/ 287 w 287"/>
                <a:gd name="T5" fmla="*/ 142 h 142"/>
                <a:gd name="T6" fmla="*/ 33 w 287"/>
                <a:gd name="T7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7" h="142">
                  <a:moveTo>
                    <a:pt x="33" y="0"/>
                  </a:moveTo>
                  <a:lnTo>
                    <a:pt x="0" y="90"/>
                  </a:lnTo>
                  <a:lnTo>
                    <a:pt x="287" y="142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416" name="Freeform 648"/>
            <p:cNvSpPr>
              <a:spLocks/>
            </p:cNvSpPr>
            <p:nvPr/>
          </p:nvSpPr>
          <p:spPr bwMode="auto">
            <a:xfrm>
              <a:off x="4749" y="1641"/>
              <a:ext cx="84" cy="42"/>
            </a:xfrm>
            <a:custGeom>
              <a:avLst/>
              <a:gdLst>
                <a:gd name="T0" fmla="*/ 33 w 287"/>
                <a:gd name="T1" fmla="*/ 0 h 142"/>
                <a:gd name="T2" fmla="*/ 0 w 287"/>
                <a:gd name="T3" fmla="*/ 90 h 142"/>
                <a:gd name="T4" fmla="*/ 287 w 287"/>
                <a:gd name="T5" fmla="*/ 142 h 142"/>
                <a:gd name="T6" fmla="*/ 33 w 287"/>
                <a:gd name="T7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7" h="142">
                  <a:moveTo>
                    <a:pt x="33" y="0"/>
                  </a:moveTo>
                  <a:lnTo>
                    <a:pt x="0" y="90"/>
                  </a:lnTo>
                  <a:lnTo>
                    <a:pt x="287" y="142"/>
                  </a:lnTo>
                  <a:lnTo>
                    <a:pt x="33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417" name="Freeform 649"/>
            <p:cNvSpPr>
              <a:spLocks/>
            </p:cNvSpPr>
            <p:nvPr/>
          </p:nvSpPr>
          <p:spPr bwMode="auto">
            <a:xfrm>
              <a:off x="4492" y="1583"/>
              <a:ext cx="86" cy="33"/>
            </a:xfrm>
            <a:custGeom>
              <a:avLst/>
              <a:gdLst>
                <a:gd name="T0" fmla="*/ 269 w 291"/>
                <a:gd name="T1" fmla="*/ 113 h 113"/>
                <a:gd name="T2" fmla="*/ 291 w 291"/>
                <a:gd name="T3" fmla="*/ 19 h 113"/>
                <a:gd name="T4" fmla="*/ 0 w 291"/>
                <a:gd name="T5" fmla="*/ 0 h 113"/>
                <a:gd name="T6" fmla="*/ 269 w 291"/>
                <a:gd name="T7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1" h="113">
                  <a:moveTo>
                    <a:pt x="269" y="113"/>
                  </a:moveTo>
                  <a:lnTo>
                    <a:pt x="291" y="19"/>
                  </a:lnTo>
                  <a:lnTo>
                    <a:pt x="0" y="0"/>
                  </a:lnTo>
                  <a:lnTo>
                    <a:pt x="269" y="113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418" name="Freeform 650"/>
            <p:cNvSpPr>
              <a:spLocks/>
            </p:cNvSpPr>
            <p:nvPr/>
          </p:nvSpPr>
          <p:spPr bwMode="auto">
            <a:xfrm>
              <a:off x="4492" y="1583"/>
              <a:ext cx="86" cy="33"/>
            </a:xfrm>
            <a:custGeom>
              <a:avLst/>
              <a:gdLst>
                <a:gd name="T0" fmla="*/ 269 w 291"/>
                <a:gd name="T1" fmla="*/ 113 h 113"/>
                <a:gd name="T2" fmla="*/ 291 w 291"/>
                <a:gd name="T3" fmla="*/ 19 h 113"/>
                <a:gd name="T4" fmla="*/ 0 w 291"/>
                <a:gd name="T5" fmla="*/ 0 h 113"/>
                <a:gd name="T6" fmla="*/ 269 w 291"/>
                <a:gd name="T7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1" h="113">
                  <a:moveTo>
                    <a:pt x="269" y="113"/>
                  </a:moveTo>
                  <a:lnTo>
                    <a:pt x="291" y="19"/>
                  </a:lnTo>
                  <a:lnTo>
                    <a:pt x="0" y="0"/>
                  </a:lnTo>
                  <a:lnTo>
                    <a:pt x="269" y="113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419" name="Freeform 651"/>
            <p:cNvSpPr>
              <a:spLocks/>
            </p:cNvSpPr>
            <p:nvPr/>
          </p:nvSpPr>
          <p:spPr bwMode="auto">
            <a:xfrm>
              <a:off x="4075" y="1740"/>
              <a:ext cx="486" cy="109"/>
            </a:xfrm>
            <a:custGeom>
              <a:avLst/>
              <a:gdLst>
                <a:gd name="T0" fmla="*/ 1649 w 1649"/>
                <a:gd name="T1" fmla="*/ 368 h 368"/>
                <a:gd name="T2" fmla="*/ 1582 w 1649"/>
                <a:gd name="T3" fmla="*/ 346 h 368"/>
                <a:gd name="T4" fmla="*/ 1514 w 1649"/>
                <a:gd name="T5" fmla="*/ 324 h 368"/>
                <a:gd name="T6" fmla="*/ 1447 w 1649"/>
                <a:gd name="T7" fmla="*/ 303 h 368"/>
                <a:gd name="T8" fmla="*/ 1380 w 1649"/>
                <a:gd name="T9" fmla="*/ 282 h 368"/>
                <a:gd name="T10" fmla="*/ 1313 w 1649"/>
                <a:gd name="T11" fmla="*/ 263 h 368"/>
                <a:gd name="T12" fmla="*/ 1244 w 1649"/>
                <a:gd name="T13" fmla="*/ 243 h 368"/>
                <a:gd name="T14" fmla="*/ 1177 w 1649"/>
                <a:gd name="T15" fmla="*/ 224 h 368"/>
                <a:gd name="T16" fmla="*/ 1109 w 1649"/>
                <a:gd name="T17" fmla="*/ 206 h 368"/>
                <a:gd name="T18" fmla="*/ 1040 w 1649"/>
                <a:gd name="T19" fmla="*/ 189 h 368"/>
                <a:gd name="T20" fmla="*/ 972 w 1649"/>
                <a:gd name="T21" fmla="*/ 172 h 368"/>
                <a:gd name="T22" fmla="*/ 903 w 1649"/>
                <a:gd name="T23" fmla="*/ 156 h 368"/>
                <a:gd name="T24" fmla="*/ 834 w 1649"/>
                <a:gd name="T25" fmla="*/ 140 h 368"/>
                <a:gd name="T26" fmla="*/ 765 w 1649"/>
                <a:gd name="T27" fmla="*/ 125 h 368"/>
                <a:gd name="T28" fmla="*/ 697 w 1649"/>
                <a:gd name="T29" fmla="*/ 111 h 368"/>
                <a:gd name="T30" fmla="*/ 627 w 1649"/>
                <a:gd name="T31" fmla="*/ 97 h 368"/>
                <a:gd name="T32" fmla="*/ 558 w 1649"/>
                <a:gd name="T33" fmla="*/ 83 h 368"/>
                <a:gd name="T34" fmla="*/ 488 w 1649"/>
                <a:gd name="T35" fmla="*/ 71 h 368"/>
                <a:gd name="T36" fmla="*/ 419 w 1649"/>
                <a:gd name="T37" fmla="*/ 59 h 368"/>
                <a:gd name="T38" fmla="*/ 350 w 1649"/>
                <a:gd name="T39" fmla="*/ 48 h 368"/>
                <a:gd name="T40" fmla="*/ 279 w 1649"/>
                <a:gd name="T41" fmla="*/ 37 h 368"/>
                <a:gd name="T42" fmla="*/ 210 w 1649"/>
                <a:gd name="T43" fmla="*/ 27 h 368"/>
                <a:gd name="T44" fmla="*/ 141 w 1649"/>
                <a:gd name="T45" fmla="*/ 17 h 368"/>
                <a:gd name="T46" fmla="*/ 70 w 1649"/>
                <a:gd name="T47" fmla="*/ 9 h 368"/>
                <a:gd name="T48" fmla="*/ 0 w 1649"/>
                <a:gd name="T49" fmla="*/ 0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649" h="368">
                  <a:moveTo>
                    <a:pt x="1649" y="368"/>
                  </a:moveTo>
                  <a:lnTo>
                    <a:pt x="1582" y="346"/>
                  </a:lnTo>
                  <a:lnTo>
                    <a:pt x="1514" y="324"/>
                  </a:lnTo>
                  <a:lnTo>
                    <a:pt x="1447" y="303"/>
                  </a:lnTo>
                  <a:lnTo>
                    <a:pt x="1380" y="282"/>
                  </a:lnTo>
                  <a:lnTo>
                    <a:pt x="1313" y="263"/>
                  </a:lnTo>
                  <a:lnTo>
                    <a:pt x="1244" y="243"/>
                  </a:lnTo>
                  <a:lnTo>
                    <a:pt x="1177" y="224"/>
                  </a:lnTo>
                  <a:lnTo>
                    <a:pt x="1109" y="206"/>
                  </a:lnTo>
                  <a:lnTo>
                    <a:pt x="1040" y="189"/>
                  </a:lnTo>
                  <a:lnTo>
                    <a:pt x="972" y="172"/>
                  </a:lnTo>
                  <a:lnTo>
                    <a:pt x="903" y="156"/>
                  </a:lnTo>
                  <a:lnTo>
                    <a:pt x="834" y="140"/>
                  </a:lnTo>
                  <a:lnTo>
                    <a:pt x="765" y="125"/>
                  </a:lnTo>
                  <a:lnTo>
                    <a:pt x="697" y="111"/>
                  </a:lnTo>
                  <a:lnTo>
                    <a:pt x="627" y="97"/>
                  </a:lnTo>
                  <a:lnTo>
                    <a:pt x="558" y="83"/>
                  </a:lnTo>
                  <a:lnTo>
                    <a:pt x="488" y="71"/>
                  </a:lnTo>
                  <a:lnTo>
                    <a:pt x="419" y="59"/>
                  </a:lnTo>
                  <a:lnTo>
                    <a:pt x="350" y="48"/>
                  </a:lnTo>
                  <a:lnTo>
                    <a:pt x="279" y="37"/>
                  </a:lnTo>
                  <a:lnTo>
                    <a:pt x="210" y="27"/>
                  </a:lnTo>
                  <a:lnTo>
                    <a:pt x="141" y="17"/>
                  </a:lnTo>
                  <a:lnTo>
                    <a:pt x="70" y="9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420" name="Freeform 652"/>
            <p:cNvSpPr>
              <a:spLocks/>
            </p:cNvSpPr>
            <p:nvPr/>
          </p:nvSpPr>
          <p:spPr bwMode="auto">
            <a:xfrm>
              <a:off x="4555" y="1837"/>
              <a:ext cx="85" cy="41"/>
            </a:xfrm>
            <a:custGeom>
              <a:avLst/>
              <a:gdLst>
                <a:gd name="T0" fmla="*/ 33 w 287"/>
                <a:gd name="T1" fmla="*/ 0 h 143"/>
                <a:gd name="T2" fmla="*/ 0 w 287"/>
                <a:gd name="T3" fmla="*/ 90 h 143"/>
                <a:gd name="T4" fmla="*/ 287 w 287"/>
                <a:gd name="T5" fmla="*/ 143 h 143"/>
                <a:gd name="T6" fmla="*/ 33 w 287"/>
                <a:gd name="T7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7" h="143">
                  <a:moveTo>
                    <a:pt x="33" y="0"/>
                  </a:moveTo>
                  <a:lnTo>
                    <a:pt x="0" y="90"/>
                  </a:lnTo>
                  <a:lnTo>
                    <a:pt x="287" y="143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421" name="Freeform 653"/>
            <p:cNvSpPr>
              <a:spLocks/>
            </p:cNvSpPr>
            <p:nvPr/>
          </p:nvSpPr>
          <p:spPr bwMode="auto">
            <a:xfrm>
              <a:off x="4555" y="1837"/>
              <a:ext cx="85" cy="41"/>
            </a:xfrm>
            <a:custGeom>
              <a:avLst/>
              <a:gdLst>
                <a:gd name="T0" fmla="*/ 33 w 287"/>
                <a:gd name="T1" fmla="*/ 0 h 143"/>
                <a:gd name="T2" fmla="*/ 0 w 287"/>
                <a:gd name="T3" fmla="*/ 90 h 143"/>
                <a:gd name="T4" fmla="*/ 287 w 287"/>
                <a:gd name="T5" fmla="*/ 143 h 143"/>
                <a:gd name="T6" fmla="*/ 33 w 287"/>
                <a:gd name="T7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7" h="143">
                  <a:moveTo>
                    <a:pt x="33" y="0"/>
                  </a:moveTo>
                  <a:lnTo>
                    <a:pt x="0" y="90"/>
                  </a:lnTo>
                  <a:lnTo>
                    <a:pt x="287" y="143"/>
                  </a:lnTo>
                  <a:lnTo>
                    <a:pt x="33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422" name="Freeform 654"/>
            <p:cNvSpPr>
              <a:spLocks/>
            </p:cNvSpPr>
            <p:nvPr/>
          </p:nvSpPr>
          <p:spPr bwMode="auto">
            <a:xfrm>
              <a:off x="3990" y="1727"/>
              <a:ext cx="87" cy="27"/>
            </a:xfrm>
            <a:custGeom>
              <a:avLst/>
              <a:gdLst>
                <a:gd name="T0" fmla="*/ 281 w 291"/>
                <a:gd name="T1" fmla="*/ 96 h 96"/>
                <a:gd name="T2" fmla="*/ 291 w 291"/>
                <a:gd name="T3" fmla="*/ 0 h 96"/>
                <a:gd name="T4" fmla="*/ 0 w 291"/>
                <a:gd name="T5" fmla="*/ 21 h 96"/>
                <a:gd name="T6" fmla="*/ 281 w 291"/>
                <a:gd name="T7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1" h="96">
                  <a:moveTo>
                    <a:pt x="281" y="96"/>
                  </a:moveTo>
                  <a:lnTo>
                    <a:pt x="291" y="0"/>
                  </a:lnTo>
                  <a:lnTo>
                    <a:pt x="0" y="21"/>
                  </a:lnTo>
                  <a:lnTo>
                    <a:pt x="281" y="96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423" name="Freeform 655"/>
            <p:cNvSpPr>
              <a:spLocks/>
            </p:cNvSpPr>
            <p:nvPr/>
          </p:nvSpPr>
          <p:spPr bwMode="auto">
            <a:xfrm>
              <a:off x="3990" y="1727"/>
              <a:ext cx="87" cy="27"/>
            </a:xfrm>
            <a:custGeom>
              <a:avLst/>
              <a:gdLst>
                <a:gd name="T0" fmla="*/ 281 w 291"/>
                <a:gd name="T1" fmla="*/ 96 h 96"/>
                <a:gd name="T2" fmla="*/ 291 w 291"/>
                <a:gd name="T3" fmla="*/ 0 h 96"/>
                <a:gd name="T4" fmla="*/ 0 w 291"/>
                <a:gd name="T5" fmla="*/ 21 h 96"/>
                <a:gd name="T6" fmla="*/ 281 w 291"/>
                <a:gd name="T7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1" h="96">
                  <a:moveTo>
                    <a:pt x="281" y="96"/>
                  </a:moveTo>
                  <a:lnTo>
                    <a:pt x="291" y="0"/>
                  </a:lnTo>
                  <a:lnTo>
                    <a:pt x="0" y="21"/>
                  </a:lnTo>
                  <a:lnTo>
                    <a:pt x="281" y="96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424" name="Line 656"/>
            <p:cNvSpPr>
              <a:spLocks noChangeShapeType="1"/>
            </p:cNvSpPr>
            <p:nvPr/>
          </p:nvSpPr>
          <p:spPr bwMode="auto">
            <a:xfrm flipH="1">
              <a:off x="3102" y="1354"/>
              <a:ext cx="51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425" name="Line 657"/>
            <p:cNvSpPr>
              <a:spLocks noChangeShapeType="1"/>
            </p:cNvSpPr>
            <p:nvPr/>
          </p:nvSpPr>
          <p:spPr bwMode="auto">
            <a:xfrm flipV="1">
              <a:off x="3344" y="1752"/>
              <a:ext cx="51" cy="2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426" name="Line 658"/>
            <p:cNvSpPr>
              <a:spLocks noChangeShapeType="1"/>
            </p:cNvSpPr>
            <p:nvPr/>
          </p:nvSpPr>
          <p:spPr bwMode="auto">
            <a:xfrm>
              <a:off x="3189" y="1432"/>
              <a:ext cx="119" cy="2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427" name="Freeform 659"/>
            <p:cNvSpPr>
              <a:spLocks/>
            </p:cNvSpPr>
            <p:nvPr/>
          </p:nvSpPr>
          <p:spPr bwMode="auto">
            <a:xfrm>
              <a:off x="3153" y="1354"/>
              <a:ext cx="48" cy="83"/>
            </a:xfrm>
            <a:custGeom>
              <a:avLst/>
              <a:gdLst>
                <a:gd name="T0" fmla="*/ 163 w 163"/>
                <a:gd name="T1" fmla="*/ 242 h 281"/>
                <a:gd name="T2" fmla="*/ 75 w 163"/>
                <a:gd name="T3" fmla="*/ 281 h 281"/>
                <a:gd name="T4" fmla="*/ 0 w 163"/>
                <a:gd name="T5" fmla="*/ 0 h 281"/>
                <a:gd name="T6" fmla="*/ 163 w 163"/>
                <a:gd name="T7" fmla="*/ 242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3" h="281">
                  <a:moveTo>
                    <a:pt x="163" y="242"/>
                  </a:moveTo>
                  <a:lnTo>
                    <a:pt x="75" y="281"/>
                  </a:lnTo>
                  <a:lnTo>
                    <a:pt x="0" y="0"/>
                  </a:lnTo>
                  <a:lnTo>
                    <a:pt x="163" y="242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428" name="Freeform 660"/>
            <p:cNvSpPr>
              <a:spLocks/>
            </p:cNvSpPr>
            <p:nvPr/>
          </p:nvSpPr>
          <p:spPr bwMode="auto">
            <a:xfrm>
              <a:off x="3153" y="1354"/>
              <a:ext cx="48" cy="83"/>
            </a:xfrm>
            <a:custGeom>
              <a:avLst/>
              <a:gdLst>
                <a:gd name="T0" fmla="*/ 163 w 163"/>
                <a:gd name="T1" fmla="*/ 242 h 281"/>
                <a:gd name="T2" fmla="*/ 75 w 163"/>
                <a:gd name="T3" fmla="*/ 281 h 281"/>
                <a:gd name="T4" fmla="*/ 0 w 163"/>
                <a:gd name="T5" fmla="*/ 0 h 281"/>
                <a:gd name="T6" fmla="*/ 163 w 163"/>
                <a:gd name="T7" fmla="*/ 242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3" h="281">
                  <a:moveTo>
                    <a:pt x="163" y="242"/>
                  </a:moveTo>
                  <a:lnTo>
                    <a:pt x="75" y="281"/>
                  </a:lnTo>
                  <a:lnTo>
                    <a:pt x="0" y="0"/>
                  </a:lnTo>
                  <a:lnTo>
                    <a:pt x="163" y="242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429" name="Freeform 661"/>
            <p:cNvSpPr>
              <a:spLocks/>
            </p:cNvSpPr>
            <p:nvPr/>
          </p:nvSpPr>
          <p:spPr bwMode="auto">
            <a:xfrm>
              <a:off x="3296" y="1692"/>
              <a:ext cx="48" cy="83"/>
            </a:xfrm>
            <a:custGeom>
              <a:avLst/>
              <a:gdLst>
                <a:gd name="T0" fmla="*/ 87 w 162"/>
                <a:gd name="T1" fmla="*/ 0 h 282"/>
                <a:gd name="T2" fmla="*/ 0 w 162"/>
                <a:gd name="T3" fmla="*/ 40 h 282"/>
                <a:gd name="T4" fmla="*/ 162 w 162"/>
                <a:gd name="T5" fmla="*/ 282 h 282"/>
                <a:gd name="T6" fmla="*/ 87 w 162"/>
                <a:gd name="T7" fmla="*/ 0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2" h="282">
                  <a:moveTo>
                    <a:pt x="87" y="0"/>
                  </a:moveTo>
                  <a:lnTo>
                    <a:pt x="0" y="40"/>
                  </a:lnTo>
                  <a:lnTo>
                    <a:pt x="162" y="282"/>
                  </a:lnTo>
                  <a:lnTo>
                    <a:pt x="87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430" name="Freeform 662"/>
            <p:cNvSpPr>
              <a:spLocks/>
            </p:cNvSpPr>
            <p:nvPr/>
          </p:nvSpPr>
          <p:spPr bwMode="auto">
            <a:xfrm>
              <a:off x="3296" y="1692"/>
              <a:ext cx="48" cy="83"/>
            </a:xfrm>
            <a:custGeom>
              <a:avLst/>
              <a:gdLst>
                <a:gd name="T0" fmla="*/ 87 w 162"/>
                <a:gd name="T1" fmla="*/ 0 h 282"/>
                <a:gd name="T2" fmla="*/ 0 w 162"/>
                <a:gd name="T3" fmla="*/ 40 h 282"/>
                <a:gd name="T4" fmla="*/ 162 w 162"/>
                <a:gd name="T5" fmla="*/ 282 h 282"/>
                <a:gd name="T6" fmla="*/ 87 w 162"/>
                <a:gd name="T7" fmla="*/ 0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2" h="282">
                  <a:moveTo>
                    <a:pt x="87" y="0"/>
                  </a:moveTo>
                  <a:lnTo>
                    <a:pt x="0" y="40"/>
                  </a:lnTo>
                  <a:lnTo>
                    <a:pt x="162" y="282"/>
                  </a:lnTo>
                  <a:lnTo>
                    <a:pt x="87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431" name="Line 663"/>
            <p:cNvSpPr>
              <a:spLocks noChangeShapeType="1"/>
            </p:cNvSpPr>
            <p:nvPr/>
          </p:nvSpPr>
          <p:spPr bwMode="auto">
            <a:xfrm flipH="1">
              <a:off x="3832" y="1465"/>
              <a:ext cx="154" cy="1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432" name="Line 664"/>
            <p:cNvSpPr>
              <a:spLocks noChangeShapeType="1"/>
            </p:cNvSpPr>
            <p:nvPr/>
          </p:nvSpPr>
          <p:spPr bwMode="auto">
            <a:xfrm flipH="1">
              <a:off x="3302" y="1706"/>
              <a:ext cx="88" cy="8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66913622"/>
      </p:ext>
    </p:extLst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7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607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7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607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7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607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7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607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7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607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77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6077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7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607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7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1607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77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16077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0771" grpId="0" build="p" autoUpdateAnimBg="0"/>
      <p:bldP spid="160772" grpId="0" build="p" autoUpdateAnimBg="0"/>
      <p:bldP spid="160773" grpId="0" build="p" autoUpdateAnimBg="0"/>
      <p:bldP spid="160774" grpId="0" build="p" autoUpdateAnimBg="0"/>
      <p:bldP spid="160775" grpId="0" build="p" autoUpdateAnimBg="0"/>
      <p:bldP spid="160776" grpId="0" build="p" autoUpdateAnimBg="0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96" name="Text Box 8"/>
          <p:cNvSpPr txBox="1">
            <a:spLocks noChangeArrowheads="1"/>
          </p:cNvSpPr>
          <p:nvPr/>
        </p:nvSpPr>
        <p:spPr bwMode="auto">
          <a:xfrm>
            <a:off x="88900" y="90488"/>
            <a:ext cx="6659563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m</a:t>
            </a:r>
            <a:r>
              <a:rPr kumimoji="1" lang="zh-CN" altLang="en-US" sz="3600" b="1">
                <a:solidFill>
                  <a:srgbClr val="FF0000"/>
                </a:solidFill>
              </a:rPr>
              <a:t>为齿轮的模数，</a:t>
            </a:r>
            <a:r>
              <a:rPr kumimoji="1" lang="en-US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m=р/π</a:t>
            </a:r>
          </a:p>
        </p:txBody>
      </p:sp>
      <p:sp>
        <p:nvSpPr>
          <p:cNvPr id="140297" name="Text Box 9"/>
          <p:cNvSpPr txBox="1">
            <a:spLocks noChangeArrowheads="1"/>
          </p:cNvSpPr>
          <p:nvPr/>
        </p:nvSpPr>
        <p:spPr bwMode="auto">
          <a:xfrm>
            <a:off x="101600" y="636588"/>
            <a:ext cx="904240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</a:rPr>
              <a:t>国家标准对模数作了统一规定</a:t>
            </a:r>
          </a:p>
        </p:txBody>
      </p:sp>
      <p:sp>
        <p:nvSpPr>
          <p:cNvPr id="140300" name="Text Box 12"/>
          <p:cNvSpPr txBox="1">
            <a:spLocks noChangeArrowheads="1"/>
          </p:cNvSpPr>
          <p:nvPr/>
        </p:nvSpPr>
        <p:spPr bwMode="auto">
          <a:xfrm>
            <a:off x="0" y="1176338"/>
            <a:ext cx="914400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kumimoji="1" lang="zh-CN" altLang="en-US" sz="2800">
                <a:solidFill>
                  <a:srgbClr val="FF0000"/>
                </a:solidFill>
                <a:ea typeface="黑体" pitchFamily="2" charset="-122"/>
              </a:rPr>
              <a:t>标准直齿圆柱齿轮的计算公式及举例</a:t>
            </a:r>
          </a:p>
        </p:txBody>
      </p:sp>
      <p:grpSp>
        <p:nvGrpSpPr>
          <p:cNvPr id="140301" name="Group 13"/>
          <p:cNvGrpSpPr>
            <a:grpSpLocks/>
          </p:cNvGrpSpPr>
          <p:nvPr/>
        </p:nvGrpSpPr>
        <p:grpSpPr bwMode="auto">
          <a:xfrm>
            <a:off x="71438" y="1838325"/>
            <a:ext cx="8890000" cy="4826000"/>
            <a:chOff x="1906" y="1414"/>
            <a:chExt cx="2081" cy="1446"/>
          </a:xfrm>
        </p:grpSpPr>
        <p:sp>
          <p:nvSpPr>
            <p:cNvPr id="140302" name="Line 14"/>
            <p:cNvSpPr>
              <a:spLocks noChangeShapeType="1"/>
            </p:cNvSpPr>
            <p:nvPr/>
          </p:nvSpPr>
          <p:spPr bwMode="auto">
            <a:xfrm>
              <a:off x="1906" y="1414"/>
              <a:ext cx="208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03" name="Line 15"/>
            <p:cNvSpPr>
              <a:spLocks noChangeShapeType="1"/>
            </p:cNvSpPr>
            <p:nvPr/>
          </p:nvSpPr>
          <p:spPr bwMode="auto">
            <a:xfrm>
              <a:off x="1906" y="1559"/>
              <a:ext cx="208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04" name="Line 16"/>
            <p:cNvSpPr>
              <a:spLocks noChangeShapeType="1"/>
            </p:cNvSpPr>
            <p:nvPr/>
          </p:nvSpPr>
          <p:spPr bwMode="auto">
            <a:xfrm>
              <a:off x="1906" y="1703"/>
              <a:ext cx="208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05" name="Line 17"/>
            <p:cNvSpPr>
              <a:spLocks noChangeShapeType="1"/>
            </p:cNvSpPr>
            <p:nvPr/>
          </p:nvSpPr>
          <p:spPr bwMode="auto">
            <a:xfrm>
              <a:off x="1906" y="1848"/>
              <a:ext cx="208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06" name="Line 18"/>
            <p:cNvSpPr>
              <a:spLocks noChangeShapeType="1"/>
            </p:cNvSpPr>
            <p:nvPr/>
          </p:nvSpPr>
          <p:spPr bwMode="auto">
            <a:xfrm>
              <a:off x="1906" y="1992"/>
              <a:ext cx="208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07" name="Line 19"/>
            <p:cNvSpPr>
              <a:spLocks noChangeShapeType="1"/>
            </p:cNvSpPr>
            <p:nvPr/>
          </p:nvSpPr>
          <p:spPr bwMode="auto">
            <a:xfrm>
              <a:off x="1906" y="2137"/>
              <a:ext cx="208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08" name="Line 20"/>
            <p:cNvSpPr>
              <a:spLocks noChangeShapeType="1"/>
            </p:cNvSpPr>
            <p:nvPr/>
          </p:nvSpPr>
          <p:spPr bwMode="auto">
            <a:xfrm>
              <a:off x="1906" y="2282"/>
              <a:ext cx="208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09" name="Line 21"/>
            <p:cNvSpPr>
              <a:spLocks noChangeShapeType="1"/>
            </p:cNvSpPr>
            <p:nvPr/>
          </p:nvSpPr>
          <p:spPr bwMode="auto">
            <a:xfrm>
              <a:off x="1906" y="2426"/>
              <a:ext cx="208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10" name="Line 22"/>
            <p:cNvSpPr>
              <a:spLocks noChangeShapeType="1"/>
            </p:cNvSpPr>
            <p:nvPr/>
          </p:nvSpPr>
          <p:spPr bwMode="auto">
            <a:xfrm>
              <a:off x="1906" y="2571"/>
              <a:ext cx="208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11" name="Line 23"/>
            <p:cNvSpPr>
              <a:spLocks noChangeShapeType="1"/>
            </p:cNvSpPr>
            <p:nvPr/>
          </p:nvSpPr>
          <p:spPr bwMode="auto">
            <a:xfrm>
              <a:off x="1906" y="2716"/>
              <a:ext cx="208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12" name="Line 24"/>
            <p:cNvSpPr>
              <a:spLocks noChangeShapeType="1"/>
            </p:cNvSpPr>
            <p:nvPr/>
          </p:nvSpPr>
          <p:spPr bwMode="auto">
            <a:xfrm>
              <a:off x="1906" y="2860"/>
              <a:ext cx="208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13" name="Freeform 25"/>
            <p:cNvSpPr>
              <a:spLocks/>
            </p:cNvSpPr>
            <p:nvPr/>
          </p:nvSpPr>
          <p:spPr bwMode="auto">
            <a:xfrm>
              <a:off x="1974" y="2233"/>
              <a:ext cx="12" cy="17"/>
            </a:xfrm>
            <a:custGeom>
              <a:avLst/>
              <a:gdLst>
                <a:gd name="T0" fmla="*/ 86 w 86"/>
                <a:gd name="T1" fmla="*/ 0 h 118"/>
                <a:gd name="T2" fmla="*/ 55 w 86"/>
                <a:gd name="T3" fmla="*/ 118 h 118"/>
                <a:gd name="T4" fmla="*/ 0 w 86"/>
                <a:gd name="T5" fmla="*/ 32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6" h="118">
                  <a:moveTo>
                    <a:pt x="86" y="0"/>
                  </a:moveTo>
                  <a:lnTo>
                    <a:pt x="55" y="118"/>
                  </a:lnTo>
                  <a:lnTo>
                    <a:pt x="0" y="3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14" name="Line 26"/>
            <p:cNvSpPr>
              <a:spLocks noChangeShapeType="1"/>
            </p:cNvSpPr>
            <p:nvPr/>
          </p:nvSpPr>
          <p:spPr bwMode="auto">
            <a:xfrm flipH="1">
              <a:off x="1987" y="2202"/>
              <a:ext cx="5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15" name="Line 27"/>
            <p:cNvSpPr>
              <a:spLocks noChangeShapeType="1"/>
            </p:cNvSpPr>
            <p:nvPr/>
          </p:nvSpPr>
          <p:spPr bwMode="auto">
            <a:xfrm flipV="1">
              <a:off x="1962" y="2206"/>
              <a:ext cx="29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16" name="Freeform 28"/>
            <p:cNvSpPr>
              <a:spLocks/>
            </p:cNvSpPr>
            <p:nvPr/>
          </p:nvSpPr>
          <p:spPr bwMode="auto">
            <a:xfrm>
              <a:off x="1991" y="2181"/>
              <a:ext cx="18" cy="26"/>
            </a:xfrm>
            <a:custGeom>
              <a:avLst/>
              <a:gdLst>
                <a:gd name="T0" fmla="*/ 0 w 126"/>
                <a:gd name="T1" fmla="*/ 0 h 180"/>
                <a:gd name="T2" fmla="*/ 70 w 126"/>
                <a:gd name="T3" fmla="*/ 180 h 180"/>
                <a:gd name="T4" fmla="*/ 126 w 126"/>
                <a:gd name="T5" fmla="*/ 18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6" h="180">
                  <a:moveTo>
                    <a:pt x="0" y="0"/>
                  </a:moveTo>
                  <a:lnTo>
                    <a:pt x="70" y="180"/>
                  </a:lnTo>
                  <a:lnTo>
                    <a:pt x="126" y="18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17" name="Line 29"/>
            <p:cNvSpPr>
              <a:spLocks noChangeShapeType="1"/>
            </p:cNvSpPr>
            <p:nvPr/>
          </p:nvSpPr>
          <p:spPr bwMode="auto">
            <a:xfrm>
              <a:off x="1983" y="2154"/>
              <a:ext cx="9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18" name="Freeform 30"/>
            <p:cNvSpPr>
              <a:spLocks/>
            </p:cNvSpPr>
            <p:nvPr/>
          </p:nvSpPr>
          <p:spPr bwMode="auto">
            <a:xfrm>
              <a:off x="1946" y="2173"/>
              <a:ext cx="26" cy="40"/>
            </a:xfrm>
            <a:custGeom>
              <a:avLst/>
              <a:gdLst>
                <a:gd name="T0" fmla="*/ 180 w 180"/>
                <a:gd name="T1" fmla="*/ 0 h 281"/>
                <a:gd name="T2" fmla="*/ 94 w 180"/>
                <a:gd name="T3" fmla="*/ 149 h 281"/>
                <a:gd name="T4" fmla="*/ 0 w 180"/>
                <a:gd name="T5" fmla="*/ 281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0" h="281">
                  <a:moveTo>
                    <a:pt x="180" y="0"/>
                  </a:moveTo>
                  <a:lnTo>
                    <a:pt x="94" y="149"/>
                  </a:lnTo>
                  <a:lnTo>
                    <a:pt x="0" y="28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19" name="Freeform 31"/>
            <p:cNvSpPr>
              <a:spLocks/>
            </p:cNvSpPr>
            <p:nvPr/>
          </p:nvSpPr>
          <p:spPr bwMode="auto">
            <a:xfrm>
              <a:off x="1952" y="2207"/>
              <a:ext cx="22" cy="44"/>
            </a:xfrm>
            <a:custGeom>
              <a:avLst/>
              <a:gdLst>
                <a:gd name="T0" fmla="*/ 156 w 156"/>
                <a:gd name="T1" fmla="*/ 0 h 313"/>
                <a:gd name="T2" fmla="*/ 102 w 156"/>
                <a:gd name="T3" fmla="*/ 188 h 313"/>
                <a:gd name="T4" fmla="*/ 0 w 156"/>
                <a:gd name="T5" fmla="*/ 313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6" h="313">
                  <a:moveTo>
                    <a:pt x="156" y="0"/>
                  </a:moveTo>
                  <a:lnTo>
                    <a:pt x="102" y="188"/>
                  </a:lnTo>
                  <a:lnTo>
                    <a:pt x="0" y="31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20" name="Freeform 32"/>
            <p:cNvSpPr>
              <a:spLocks/>
            </p:cNvSpPr>
            <p:nvPr/>
          </p:nvSpPr>
          <p:spPr bwMode="auto">
            <a:xfrm>
              <a:off x="2020" y="2168"/>
              <a:ext cx="17" cy="86"/>
            </a:xfrm>
            <a:custGeom>
              <a:avLst/>
              <a:gdLst>
                <a:gd name="T0" fmla="*/ 125 w 125"/>
                <a:gd name="T1" fmla="*/ 0 h 602"/>
                <a:gd name="T2" fmla="*/ 110 w 125"/>
                <a:gd name="T3" fmla="*/ 242 h 602"/>
                <a:gd name="T4" fmla="*/ 63 w 125"/>
                <a:gd name="T5" fmla="*/ 477 h 602"/>
                <a:gd name="T6" fmla="*/ 0 w 125"/>
                <a:gd name="T7" fmla="*/ 602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5" h="602">
                  <a:moveTo>
                    <a:pt x="125" y="0"/>
                  </a:moveTo>
                  <a:lnTo>
                    <a:pt x="110" y="242"/>
                  </a:lnTo>
                  <a:lnTo>
                    <a:pt x="63" y="477"/>
                  </a:lnTo>
                  <a:lnTo>
                    <a:pt x="0" y="60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21" name="Line 33"/>
            <p:cNvSpPr>
              <a:spLocks noChangeShapeType="1"/>
            </p:cNvSpPr>
            <p:nvPr/>
          </p:nvSpPr>
          <p:spPr bwMode="auto">
            <a:xfrm>
              <a:off x="2053" y="2152"/>
              <a:ext cx="6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22" name="Line 34"/>
            <p:cNvSpPr>
              <a:spLocks noChangeShapeType="1"/>
            </p:cNvSpPr>
            <p:nvPr/>
          </p:nvSpPr>
          <p:spPr bwMode="auto">
            <a:xfrm flipV="1">
              <a:off x="2037" y="2171"/>
              <a:ext cx="45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23" name="Line 35"/>
            <p:cNvSpPr>
              <a:spLocks noChangeShapeType="1"/>
            </p:cNvSpPr>
            <p:nvPr/>
          </p:nvSpPr>
          <p:spPr bwMode="auto">
            <a:xfrm>
              <a:off x="2050" y="2176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24" name="Line 36"/>
            <p:cNvSpPr>
              <a:spLocks noChangeShapeType="1"/>
            </p:cNvSpPr>
            <p:nvPr/>
          </p:nvSpPr>
          <p:spPr bwMode="auto">
            <a:xfrm flipV="1">
              <a:off x="2050" y="2204"/>
              <a:ext cx="18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25" name="Line 37"/>
            <p:cNvSpPr>
              <a:spLocks noChangeShapeType="1"/>
            </p:cNvSpPr>
            <p:nvPr/>
          </p:nvSpPr>
          <p:spPr bwMode="auto">
            <a:xfrm flipV="1">
              <a:off x="2065" y="2175"/>
              <a:ext cx="1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26" name="Line 38"/>
            <p:cNvSpPr>
              <a:spLocks noChangeShapeType="1"/>
            </p:cNvSpPr>
            <p:nvPr/>
          </p:nvSpPr>
          <p:spPr bwMode="auto">
            <a:xfrm flipV="1">
              <a:off x="2046" y="2215"/>
              <a:ext cx="23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27" name="Line 39"/>
            <p:cNvSpPr>
              <a:spLocks noChangeShapeType="1"/>
            </p:cNvSpPr>
            <p:nvPr/>
          </p:nvSpPr>
          <p:spPr bwMode="auto">
            <a:xfrm flipH="1">
              <a:off x="2030" y="2237"/>
              <a:ext cx="28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28" name="Freeform 40"/>
            <p:cNvSpPr>
              <a:spLocks/>
            </p:cNvSpPr>
            <p:nvPr/>
          </p:nvSpPr>
          <p:spPr bwMode="auto">
            <a:xfrm>
              <a:off x="2058" y="2211"/>
              <a:ext cx="12" cy="26"/>
            </a:xfrm>
            <a:custGeom>
              <a:avLst/>
              <a:gdLst>
                <a:gd name="T0" fmla="*/ 0 w 86"/>
                <a:gd name="T1" fmla="*/ 179 h 179"/>
                <a:gd name="T2" fmla="*/ 46 w 86"/>
                <a:gd name="T3" fmla="*/ 109 h 179"/>
                <a:gd name="T4" fmla="*/ 86 w 86"/>
                <a:gd name="T5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6" h="179">
                  <a:moveTo>
                    <a:pt x="0" y="179"/>
                  </a:moveTo>
                  <a:lnTo>
                    <a:pt x="46" y="109"/>
                  </a:lnTo>
                  <a:lnTo>
                    <a:pt x="8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29" name="Freeform 41"/>
            <p:cNvSpPr>
              <a:spLocks/>
            </p:cNvSpPr>
            <p:nvPr/>
          </p:nvSpPr>
          <p:spPr bwMode="auto">
            <a:xfrm>
              <a:off x="2046" y="2223"/>
              <a:ext cx="38" cy="33"/>
            </a:xfrm>
            <a:custGeom>
              <a:avLst/>
              <a:gdLst>
                <a:gd name="T0" fmla="*/ 0 w 265"/>
                <a:gd name="T1" fmla="*/ 0 h 227"/>
                <a:gd name="T2" fmla="*/ 218 w 265"/>
                <a:gd name="T3" fmla="*/ 227 h 227"/>
                <a:gd name="T4" fmla="*/ 265 w 265"/>
                <a:gd name="T5" fmla="*/ 227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5" h="227">
                  <a:moveTo>
                    <a:pt x="0" y="0"/>
                  </a:moveTo>
                  <a:lnTo>
                    <a:pt x="218" y="227"/>
                  </a:lnTo>
                  <a:lnTo>
                    <a:pt x="265" y="22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30" name="Line 42"/>
            <p:cNvSpPr>
              <a:spLocks noChangeShapeType="1"/>
            </p:cNvSpPr>
            <p:nvPr/>
          </p:nvSpPr>
          <p:spPr bwMode="auto">
            <a:xfrm flipV="1">
              <a:off x="2039" y="2190"/>
              <a:ext cx="43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31" name="Line 43"/>
            <p:cNvSpPr>
              <a:spLocks noChangeShapeType="1"/>
            </p:cNvSpPr>
            <p:nvPr/>
          </p:nvSpPr>
          <p:spPr bwMode="auto">
            <a:xfrm>
              <a:off x="2101" y="2155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32" name="Line 44"/>
            <p:cNvSpPr>
              <a:spLocks noChangeShapeType="1"/>
            </p:cNvSpPr>
            <p:nvPr/>
          </p:nvSpPr>
          <p:spPr bwMode="auto">
            <a:xfrm flipV="1">
              <a:off x="2101" y="2162"/>
              <a:ext cx="46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33" name="Line 45"/>
            <p:cNvSpPr>
              <a:spLocks noChangeShapeType="1"/>
            </p:cNvSpPr>
            <p:nvPr/>
          </p:nvSpPr>
          <p:spPr bwMode="auto">
            <a:xfrm flipH="1">
              <a:off x="2147" y="2156"/>
              <a:ext cx="1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34" name="Freeform 46"/>
            <p:cNvSpPr>
              <a:spLocks/>
            </p:cNvSpPr>
            <p:nvPr/>
          </p:nvSpPr>
          <p:spPr bwMode="auto">
            <a:xfrm>
              <a:off x="2101" y="2241"/>
              <a:ext cx="46" cy="6"/>
            </a:xfrm>
            <a:custGeom>
              <a:avLst/>
              <a:gdLst>
                <a:gd name="T0" fmla="*/ 0 w 320"/>
                <a:gd name="T1" fmla="*/ 16 h 39"/>
                <a:gd name="T2" fmla="*/ 305 w 320"/>
                <a:gd name="T3" fmla="*/ 0 h 39"/>
                <a:gd name="T4" fmla="*/ 320 w 320"/>
                <a:gd name="T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0" h="39">
                  <a:moveTo>
                    <a:pt x="0" y="16"/>
                  </a:moveTo>
                  <a:lnTo>
                    <a:pt x="305" y="0"/>
                  </a:lnTo>
                  <a:lnTo>
                    <a:pt x="320" y="3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35" name="Line 47"/>
            <p:cNvSpPr>
              <a:spLocks noChangeShapeType="1"/>
            </p:cNvSpPr>
            <p:nvPr/>
          </p:nvSpPr>
          <p:spPr bwMode="auto">
            <a:xfrm>
              <a:off x="2115" y="2171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36" name="Line 48"/>
            <p:cNvSpPr>
              <a:spLocks noChangeShapeType="1"/>
            </p:cNvSpPr>
            <p:nvPr/>
          </p:nvSpPr>
          <p:spPr bwMode="auto">
            <a:xfrm flipV="1">
              <a:off x="2115" y="2172"/>
              <a:ext cx="20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37" name="Line 49"/>
            <p:cNvSpPr>
              <a:spLocks noChangeShapeType="1"/>
            </p:cNvSpPr>
            <p:nvPr/>
          </p:nvSpPr>
          <p:spPr bwMode="auto">
            <a:xfrm flipH="1">
              <a:off x="2135" y="2169"/>
              <a:ext cx="1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38" name="Line 50"/>
            <p:cNvSpPr>
              <a:spLocks noChangeShapeType="1"/>
            </p:cNvSpPr>
            <p:nvPr/>
          </p:nvSpPr>
          <p:spPr bwMode="auto">
            <a:xfrm flipV="1">
              <a:off x="2115" y="2188"/>
              <a:ext cx="21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39" name="Line 51"/>
            <p:cNvSpPr>
              <a:spLocks noChangeShapeType="1"/>
            </p:cNvSpPr>
            <p:nvPr/>
          </p:nvSpPr>
          <p:spPr bwMode="auto">
            <a:xfrm>
              <a:off x="2112" y="2194"/>
              <a:ext cx="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40" name="Line 52"/>
            <p:cNvSpPr>
              <a:spLocks noChangeShapeType="1"/>
            </p:cNvSpPr>
            <p:nvPr/>
          </p:nvSpPr>
          <p:spPr bwMode="auto">
            <a:xfrm flipV="1">
              <a:off x="2112" y="2197"/>
              <a:ext cx="24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41" name="Line 53"/>
            <p:cNvSpPr>
              <a:spLocks noChangeShapeType="1"/>
            </p:cNvSpPr>
            <p:nvPr/>
          </p:nvSpPr>
          <p:spPr bwMode="auto">
            <a:xfrm flipH="1">
              <a:off x="2136" y="2193"/>
              <a:ext cx="1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42" name="Freeform 54"/>
            <p:cNvSpPr>
              <a:spLocks/>
            </p:cNvSpPr>
            <p:nvPr/>
          </p:nvSpPr>
          <p:spPr bwMode="auto">
            <a:xfrm>
              <a:off x="2108" y="2220"/>
              <a:ext cx="14" cy="20"/>
            </a:xfrm>
            <a:custGeom>
              <a:avLst/>
              <a:gdLst>
                <a:gd name="T0" fmla="*/ 101 w 101"/>
                <a:gd name="T1" fmla="*/ 0 h 140"/>
                <a:gd name="T2" fmla="*/ 70 w 101"/>
                <a:gd name="T3" fmla="*/ 70 h 140"/>
                <a:gd name="T4" fmla="*/ 0 w 101"/>
                <a:gd name="T5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1" h="140">
                  <a:moveTo>
                    <a:pt x="101" y="0"/>
                  </a:moveTo>
                  <a:lnTo>
                    <a:pt x="70" y="70"/>
                  </a:lnTo>
                  <a:lnTo>
                    <a:pt x="0" y="14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43" name="Line 55"/>
            <p:cNvSpPr>
              <a:spLocks noChangeShapeType="1"/>
            </p:cNvSpPr>
            <p:nvPr/>
          </p:nvSpPr>
          <p:spPr bwMode="auto">
            <a:xfrm>
              <a:off x="2126" y="2221"/>
              <a:ext cx="12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44" name="Line 56"/>
            <p:cNvSpPr>
              <a:spLocks noChangeShapeType="1"/>
            </p:cNvSpPr>
            <p:nvPr/>
          </p:nvSpPr>
          <p:spPr bwMode="auto">
            <a:xfrm flipH="1">
              <a:off x="2122" y="2204"/>
              <a:ext cx="3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45" name="Line 57"/>
            <p:cNvSpPr>
              <a:spLocks noChangeShapeType="1"/>
            </p:cNvSpPr>
            <p:nvPr/>
          </p:nvSpPr>
          <p:spPr bwMode="auto">
            <a:xfrm flipV="1">
              <a:off x="2171" y="2169"/>
              <a:ext cx="54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46" name="Line 58"/>
            <p:cNvSpPr>
              <a:spLocks noChangeShapeType="1"/>
            </p:cNvSpPr>
            <p:nvPr/>
          </p:nvSpPr>
          <p:spPr bwMode="auto">
            <a:xfrm flipH="1">
              <a:off x="2210" y="2184"/>
              <a:ext cx="2" cy="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47" name="Line 59"/>
            <p:cNvSpPr>
              <a:spLocks noChangeShapeType="1"/>
            </p:cNvSpPr>
            <p:nvPr/>
          </p:nvSpPr>
          <p:spPr bwMode="auto">
            <a:xfrm flipV="1">
              <a:off x="2185" y="2188"/>
              <a:ext cx="27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48" name="Line 60"/>
            <p:cNvSpPr>
              <a:spLocks noChangeShapeType="1"/>
            </p:cNvSpPr>
            <p:nvPr/>
          </p:nvSpPr>
          <p:spPr bwMode="auto">
            <a:xfrm flipV="1">
              <a:off x="2167" y="2242"/>
              <a:ext cx="62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49" name="Line 61"/>
            <p:cNvSpPr>
              <a:spLocks noChangeShapeType="1"/>
            </p:cNvSpPr>
            <p:nvPr/>
          </p:nvSpPr>
          <p:spPr bwMode="auto">
            <a:xfrm flipV="1">
              <a:off x="2185" y="2228"/>
              <a:ext cx="20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50" name="Line 62"/>
            <p:cNvSpPr>
              <a:spLocks noChangeShapeType="1"/>
            </p:cNvSpPr>
            <p:nvPr/>
          </p:nvSpPr>
          <p:spPr bwMode="auto">
            <a:xfrm flipV="1">
              <a:off x="2185" y="2216"/>
              <a:ext cx="20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51" name="Line 63"/>
            <p:cNvSpPr>
              <a:spLocks noChangeShapeType="1"/>
            </p:cNvSpPr>
            <p:nvPr/>
          </p:nvSpPr>
          <p:spPr bwMode="auto">
            <a:xfrm flipV="1">
              <a:off x="2185" y="2202"/>
              <a:ext cx="22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52" name="Line 64"/>
            <p:cNvSpPr>
              <a:spLocks noChangeShapeType="1"/>
            </p:cNvSpPr>
            <p:nvPr/>
          </p:nvSpPr>
          <p:spPr bwMode="auto">
            <a:xfrm>
              <a:off x="2185" y="2187"/>
              <a:ext cx="0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53" name="Line 65"/>
            <p:cNvSpPr>
              <a:spLocks noChangeShapeType="1"/>
            </p:cNvSpPr>
            <p:nvPr/>
          </p:nvSpPr>
          <p:spPr bwMode="auto">
            <a:xfrm flipH="1">
              <a:off x="2196" y="2153"/>
              <a:ext cx="3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54" name="Line 66"/>
            <p:cNvSpPr>
              <a:spLocks noChangeShapeType="1"/>
            </p:cNvSpPr>
            <p:nvPr/>
          </p:nvSpPr>
          <p:spPr bwMode="auto">
            <a:xfrm flipV="1">
              <a:off x="2241" y="2154"/>
              <a:ext cx="17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55" name="Freeform 67"/>
            <p:cNvSpPr>
              <a:spLocks/>
            </p:cNvSpPr>
            <p:nvPr/>
          </p:nvSpPr>
          <p:spPr bwMode="auto">
            <a:xfrm>
              <a:off x="2241" y="2193"/>
              <a:ext cx="13" cy="55"/>
            </a:xfrm>
            <a:custGeom>
              <a:avLst/>
              <a:gdLst>
                <a:gd name="T0" fmla="*/ 0 w 93"/>
                <a:gd name="T1" fmla="*/ 133 h 383"/>
                <a:gd name="T2" fmla="*/ 93 w 93"/>
                <a:gd name="T3" fmla="*/ 0 h 383"/>
                <a:gd name="T4" fmla="*/ 93 w 93"/>
                <a:gd name="T5" fmla="*/ 383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3" h="383">
                  <a:moveTo>
                    <a:pt x="0" y="133"/>
                  </a:moveTo>
                  <a:lnTo>
                    <a:pt x="93" y="0"/>
                  </a:lnTo>
                  <a:lnTo>
                    <a:pt x="93" y="38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56" name="Line 68"/>
            <p:cNvSpPr>
              <a:spLocks noChangeShapeType="1"/>
            </p:cNvSpPr>
            <p:nvPr/>
          </p:nvSpPr>
          <p:spPr bwMode="auto">
            <a:xfrm flipV="1">
              <a:off x="2254" y="2178"/>
              <a:ext cx="7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57" name="Freeform 69"/>
            <p:cNvSpPr>
              <a:spLocks/>
            </p:cNvSpPr>
            <p:nvPr/>
          </p:nvSpPr>
          <p:spPr bwMode="auto">
            <a:xfrm>
              <a:off x="2261" y="2154"/>
              <a:ext cx="30" cy="43"/>
            </a:xfrm>
            <a:custGeom>
              <a:avLst/>
              <a:gdLst>
                <a:gd name="T0" fmla="*/ 212 w 212"/>
                <a:gd name="T1" fmla="*/ 0 h 297"/>
                <a:gd name="T2" fmla="*/ 133 w 212"/>
                <a:gd name="T3" fmla="*/ 164 h 297"/>
                <a:gd name="T4" fmla="*/ 0 w 212"/>
                <a:gd name="T5" fmla="*/ 297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2" h="297">
                  <a:moveTo>
                    <a:pt x="212" y="0"/>
                  </a:moveTo>
                  <a:lnTo>
                    <a:pt x="133" y="164"/>
                  </a:lnTo>
                  <a:lnTo>
                    <a:pt x="0" y="29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58" name="Line 70"/>
            <p:cNvSpPr>
              <a:spLocks noChangeShapeType="1"/>
            </p:cNvSpPr>
            <p:nvPr/>
          </p:nvSpPr>
          <p:spPr bwMode="auto">
            <a:xfrm flipV="1">
              <a:off x="2266" y="2159"/>
              <a:ext cx="23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59" name="Line 71"/>
            <p:cNvSpPr>
              <a:spLocks noChangeShapeType="1"/>
            </p:cNvSpPr>
            <p:nvPr/>
          </p:nvSpPr>
          <p:spPr bwMode="auto">
            <a:xfrm flipH="1" flipV="1">
              <a:off x="2280" y="2178"/>
              <a:ext cx="19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60" name="Line 72"/>
            <p:cNvSpPr>
              <a:spLocks noChangeShapeType="1"/>
            </p:cNvSpPr>
            <p:nvPr/>
          </p:nvSpPr>
          <p:spPr bwMode="auto">
            <a:xfrm flipV="1">
              <a:off x="2266" y="2201"/>
              <a:ext cx="28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61" name="Line 73"/>
            <p:cNvSpPr>
              <a:spLocks noChangeShapeType="1"/>
            </p:cNvSpPr>
            <p:nvPr/>
          </p:nvSpPr>
          <p:spPr bwMode="auto">
            <a:xfrm flipH="1">
              <a:off x="2261" y="2231"/>
              <a:ext cx="42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62" name="Line 74"/>
            <p:cNvSpPr>
              <a:spLocks noChangeShapeType="1"/>
            </p:cNvSpPr>
            <p:nvPr/>
          </p:nvSpPr>
          <p:spPr bwMode="auto">
            <a:xfrm flipV="1">
              <a:off x="2280" y="2203"/>
              <a:ext cx="0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63" name="Line 75"/>
            <p:cNvSpPr>
              <a:spLocks noChangeShapeType="1"/>
            </p:cNvSpPr>
            <p:nvPr/>
          </p:nvSpPr>
          <p:spPr bwMode="auto">
            <a:xfrm flipV="1">
              <a:off x="1997" y="2056"/>
              <a:ext cx="0" cy="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64" name="Line 76"/>
            <p:cNvSpPr>
              <a:spLocks noChangeShapeType="1"/>
            </p:cNvSpPr>
            <p:nvPr/>
          </p:nvSpPr>
          <p:spPr bwMode="auto">
            <a:xfrm flipV="1">
              <a:off x="1973" y="2101"/>
              <a:ext cx="48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65" name="Line 77"/>
            <p:cNvSpPr>
              <a:spLocks noChangeShapeType="1"/>
            </p:cNvSpPr>
            <p:nvPr/>
          </p:nvSpPr>
          <p:spPr bwMode="auto">
            <a:xfrm flipV="1">
              <a:off x="1979" y="2074"/>
              <a:ext cx="33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66" name="Line 78"/>
            <p:cNvSpPr>
              <a:spLocks noChangeShapeType="1"/>
            </p:cNvSpPr>
            <p:nvPr/>
          </p:nvSpPr>
          <p:spPr bwMode="auto">
            <a:xfrm flipV="1">
              <a:off x="1982" y="2054"/>
              <a:ext cx="28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67" name="Freeform 79"/>
            <p:cNvSpPr>
              <a:spLocks/>
            </p:cNvSpPr>
            <p:nvPr/>
          </p:nvSpPr>
          <p:spPr bwMode="auto">
            <a:xfrm>
              <a:off x="1994" y="2017"/>
              <a:ext cx="35" cy="47"/>
            </a:xfrm>
            <a:custGeom>
              <a:avLst/>
              <a:gdLst>
                <a:gd name="T0" fmla="*/ 0 w 241"/>
                <a:gd name="T1" fmla="*/ 0 h 328"/>
                <a:gd name="T2" fmla="*/ 180 w 241"/>
                <a:gd name="T3" fmla="*/ 328 h 328"/>
                <a:gd name="T4" fmla="*/ 241 w 241"/>
                <a:gd name="T5" fmla="*/ 328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1" h="328">
                  <a:moveTo>
                    <a:pt x="0" y="0"/>
                  </a:moveTo>
                  <a:lnTo>
                    <a:pt x="180" y="328"/>
                  </a:lnTo>
                  <a:lnTo>
                    <a:pt x="241" y="32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68" name="Freeform 80"/>
            <p:cNvSpPr>
              <a:spLocks/>
            </p:cNvSpPr>
            <p:nvPr/>
          </p:nvSpPr>
          <p:spPr bwMode="auto">
            <a:xfrm>
              <a:off x="1963" y="2007"/>
              <a:ext cx="35" cy="64"/>
            </a:xfrm>
            <a:custGeom>
              <a:avLst/>
              <a:gdLst>
                <a:gd name="T0" fmla="*/ 242 w 242"/>
                <a:gd name="T1" fmla="*/ 0 h 445"/>
                <a:gd name="T2" fmla="*/ 203 w 242"/>
                <a:gd name="T3" fmla="*/ 117 h 445"/>
                <a:gd name="T4" fmla="*/ 101 w 242"/>
                <a:gd name="T5" fmla="*/ 304 h 445"/>
                <a:gd name="T6" fmla="*/ 0 w 242"/>
                <a:gd name="T7" fmla="*/ 445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2" h="445">
                  <a:moveTo>
                    <a:pt x="242" y="0"/>
                  </a:moveTo>
                  <a:lnTo>
                    <a:pt x="203" y="117"/>
                  </a:lnTo>
                  <a:lnTo>
                    <a:pt x="101" y="304"/>
                  </a:lnTo>
                  <a:lnTo>
                    <a:pt x="0" y="44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69" name="Line 81"/>
            <p:cNvSpPr>
              <a:spLocks noChangeShapeType="1"/>
            </p:cNvSpPr>
            <p:nvPr/>
          </p:nvSpPr>
          <p:spPr bwMode="auto">
            <a:xfrm flipV="1">
              <a:off x="2086" y="2046"/>
              <a:ext cx="58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70" name="Line 82"/>
            <p:cNvSpPr>
              <a:spLocks noChangeShapeType="1"/>
            </p:cNvSpPr>
            <p:nvPr/>
          </p:nvSpPr>
          <p:spPr bwMode="auto">
            <a:xfrm>
              <a:off x="2117" y="2008"/>
              <a:ext cx="0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71" name="Line 83"/>
            <p:cNvSpPr>
              <a:spLocks noChangeShapeType="1"/>
            </p:cNvSpPr>
            <p:nvPr/>
          </p:nvSpPr>
          <p:spPr bwMode="auto">
            <a:xfrm>
              <a:off x="2101" y="2021"/>
              <a:ext cx="1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72" name="Line 84"/>
            <p:cNvSpPr>
              <a:spLocks noChangeShapeType="1"/>
            </p:cNvSpPr>
            <p:nvPr/>
          </p:nvSpPr>
          <p:spPr bwMode="auto">
            <a:xfrm flipV="1">
              <a:off x="2117" y="2027"/>
              <a:ext cx="18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73" name="Line 85"/>
            <p:cNvSpPr>
              <a:spLocks noChangeShapeType="1"/>
            </p:cNvSpPr>
            <p:nvPr/>
          </p:nvSpPr>
          <p:spPr bwMode="auto">
            <a:xfrm>
              <a:off x="2096" y="2061"/>
              <a:ext cx="2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74" name="Line 86"/>
            <p:cNvSpPr>
              <a:spLocks noChangeShapeType="1"/>
            </p:cNvSpPr>
            <p:nvPr/>
          </p:nvSpPr>
          <p:spPr bwMode="auto">
            <a:xfrm flipV="1">
              <a:off x="2132" y="2058"/>
              <a:ext cx="1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75" name="Freeform 87"/>
            <p:cNvSpPr>
              <a:spLocks/>
            </p:cNvSpPr>
            <p:nvPr/>
          </p:nvSpPr>
          <p:spPr bwMode="auto">
            <a:xfrm>
              <a:off x="2104" y="2055"/>
              <a:ext cx="13" cy="41"/>
            </a:xfrm>
            <a:custGeom>
              <a:avLst/>
              <a:gdLst>
                <a:gd name="T0" fmla="*/ 87 w 87"/>
                <a:gd name="T1" fmla="*/ 0 h 282"/>
                <a:gd name="T2" fmla="*/ 71 w 87"/>
                <a:gd name="T3" fmla="*/ 126 h 282"/>
                <a:gd name="T4" fmla="*/ 0 w 87"/>
                <a:gd name="T5" fmla="*/ 28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7" h="282">
                  <a:moveTo>
                    <a:pt x="87" y="0"/>
                  </a:moveTo>
                  <a:lnTo>
                    <a:pt x="71" y="126"/>
                  </a:lnTo>
                  <a:lnTo>
                    <a:pt x="0" y="28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76" name="Line 88"/>
            <p:cNvSpPr>
              <a:spLocks noChangeShapeType="1"/>
            </p:cNvSpPr>
            <p:nvPr/>
          </p:nvSpPr>
          <p:spPr bwMode="auto">
            <a:xfrm>
              <a:off x="2117" y="2073"/>
              <a:ext cx="11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77" name="Line 89"/>
            <p:cNvSpPr>
              <a:spLocks noChangeShapeType="1"/>
            </p:cNvSpPr>
            <p:nvPr/>
          </p:nvSpPr>
          <p:spPr bwMode="auto">
            <a:xfrm flipV="1">
              <a:off x="2096" y="2098"/>
              <a:ext cx="36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78" name="Line 90"/>
            <p:cNvSpPr>
              <a:spLocks noChangeShapeType="1"/>
            </p:cNvSpPr>
            <p:nvPr/>
          </p:nvSpPr>
          <p:spPr bwMode="auto">
            <a:xfrm flipH="1">
              <a:off x="2244" y="2067"/>
              <a:ext cx="3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79" name="Line 91"/>
            <p:cNvSpPr>
              <a:spLocks noChangeShapeType="1"/>
            </p:cNvSpPr>
            <p:nvPr/>
          </p:nvSpPr>
          <p:spPr bwMode="auto">
            <a:xfrm>
              <a:off x="2225" y="2067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80" name="Freeform 92"/>
            <p:cNvSpPr>
              <a:spLocks/>
            </p:cNvSpPr>
            <p:nvPr/>
          </p:nvSpPr>
          <p:spPr bwMode="auto">
            <a:xfrm>
              <a:off x="2245" y="2051"/>
              <a:ext cx="16" cy="55"/>
            </a:xfrm>
            <a:custGeom>
              <a:avLst/>
              <a:gdLst>
                <a:gd name="T0" fmla="*/ 109 w 109"/>
                <a:gd name="T1" fmla="*/ 0 h 383"/>
                <a:gd name="T2" fmla="*/ 70 w 109"/>
                <a:gd name="T3" fmla="*/ 383 h 383"/>
                <a:gd name="T4" fmla="*/ 0 w 109"/>
                <a:gd name="T5" fmla="*/ 297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9" h="383">
                  <a:moveTo>
                    <a:pt x="109" y="0"/>
                  </a:moveTo>
                  <a:lnTo>
                    <a:pt x="70" y="383"/>
                  </a:lnTo>
                  <a:lnTo>
                    <a:pt x="0" y="29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81" name="Line 93"/>
            <p:cNvSpPr>
              <a:spLocks noChangeShapeType="1"/>
            </p:cNvSpPr>
            <p:nvPr/>
          </p:nvSpPr>
          <p:spPr bwMode="auto">
            <a:xfrm>
              <a:off x="2212" y="2052"/>
              <a:ext cx="0" cy="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82" name="Line 94"/>
            <p:cNvSpPr>
              <a:spLocks noChangeShapeType="1"/>
            </p:cNvSpPr>
            <p:nvPr/>
          </p:nvSpPr>
          <p:spPr bwMode="auto">
            <a:xfrm flipH="1">
              <a:off x="2247" y="2029"/>
              <a:ext cx="2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83" name="Line 95"/>
            <p:cNvSpPr>
              <a:spLocks noChangeShapeType="1"/>
            </p:cNvSpPr>
            <p:nvPr/>
          </p:nvSpPr>
          <p:spPr bwMode="auto">
            <a:xfrm>
              <a:off x="2222" y="2029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84" name="Line 96"/>
            <p:cNvSpPr>
              <a:spLocks noChangeShapeType="1"/>
            </p:cNvSpPr>
            <p:nvPr/>
          </p:nvSpPr>
          <p:spPr bwMode="auto">
            <a:xfrm flipV="1">
              <a:off x="2210" y="2018"/>
              <a:ext cx="51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85" name="Line 97"/>
            <p:cNvSpPr>
              <a:spLocks noChangeShapeType="1"/>
            </p:cNvSpPr>
            <p:nvPr/>
          </p:nvSpPr>
          <p:spPr bwMode="auto">
            <a:xfrm>
              <a:off x="2232" y="2006"/>
              <a:ext cx="5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86" name="Line 98"/>
            <p:cNvSpPr>
              <a:spLocks noChangeShapeType="1"/>
            </p:cNvSpPr>
            <p:nvPr/>
          </p:nvSpPr>
          <p:spPr bwMode="auto">
            <a:xfrm flipV="1">
              <a:off x="2222" y="2046"/>
              <a:ext cx="28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87" name="Line 99"/>
            <p:cNvSpPr>
              <a:spLocks noChangeShapeType="1"/>
            </p:cNvSpPr>
            <p:nvPr/>
          </p:nvSpPr>
          <p:spPr bwMode="auto">
            <a:xfrm flipV="1">
              <a:off x="2222" y="2032"/>
              <a:ext cx="26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88" name="Line 100"/>
            <p:cNvSpPr>
              <a:spLocks noChangeShapeType="1"/>
            </p:cNvSpPr>
            <p:nvPr/>
          </p:nvSpPr>
          <p:spPr bwMode="auto">
            <a:xfrm flipV="1">
              <a:off x="2225" y="2087"/>
              <a:ext cx="2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89" name="Line 101"/>
            <p:cNvSpPr>
              <a:spLocks noChangeShapeType="1"/>
            </p:cNvSpPr>
            <p:nvPr/>
          </p:nvSpPr>
          <p:spPr bwMode="auto">
            <a:xfrm flipV="1">
              <a:off x="2225" y="2070"/>
              <a:ext cx="20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90" name="Line 102"/>
            <p:cNvSpPr>
              <a:spLocks noChangeShapeType="1"/>
            </p:cNvSpPr>
            <p:nvPr/>
          </p:nvSpPr>
          <p:spPr bwMode="auto">
            <a:xfrm flipV="1">
              <a:off x="2212" y="2056"/>
              <a:ext cx="48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91" name="Line 103"/>
            <p:cNvSpPr>
              <a:spLocks noChangeShapeType="1"/>
            </p:cNvSpPr>
            <p:nvPr/>
          </p:nvSpPr>
          <p:spPr bwMode="auto">
            <a:xfrm flipV="1">
              <a:off x="1963" y="1902"/>
              <a:ext cx="58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92" name="Line 104"/>
            <p:cNvSpPr>
              <a:spLocks noChangeShapeType="1"/>
            </p:cNvSpPr>
            <p:nvPr/>
          </p:nvSpPr>
          <p:spPr bwMode="auto">
            <a:xfrm>
              <a:off x="1993" y="1864"/>
              <a:ext cx="0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93" name="Line 105"/>
            <p:cNvSpPr>
              <a:spLocks noChangeShapeType="1"/>
            </p:cNvSpPr>
            <p:nvPr/>
          </p:nvSpPr>
          <p:spPr bwMode="auto">
            <a:xfrm>
              <a:off x="1977" y="1876"/>
              <a:ext cx="2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94" name="Line 106"/>
            <p:cNvSpPr>
              <a:spLocks noChangeShapeType="1"/>
            </p:cNvSpPr>
            <p:nvPr/>
          </p:nvSpPr>
          <p:spPr bwMode="auto">
            <a:xfrm flipV="1">
              <a:off x="1993" y="1883"/>
              <a:ext cx="19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95" name="Line 107"/>
            <p:cNvSpPr>
              <a:spLocks noChangeShapeType="1"/>
            </p:cNvSpPr>
            <p:nvPr/>
          </p:nvSpPr>
          <p:spPr bwMode="auto">
            <a:xfrm>
              <a:off x="1973" y="1916"/>
              <a:ext cx="1" cy="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96" name="Line 108"/>
            <p:cNvSpPr>
              <a:spLocks noChangeShapeType="1"/>
            </p:cNvSpPr>
            <p:nvPr/>
          </p:nvSpPr>
          <p:spPr bwMode="auto">
            <a:xfrm flipV="1">
              <a:off x="2009" y="1913"/>
              <a:ext cx="1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97" name="Freeform 109"/>
            <p:cNvSpPr>
              <a:spLocks/>
            </p:cNvSpPr>
            <p:nvPr/>
          </p:nvSpPr>
          <p:spPr bwMode="auto">
            <a:xfrm>
              <a:off x="1981" y="1911"/>
              <a:ext cx="12" cy="40"/>
            </a:xfrm>
            <a:custGeom>
              <a:avLst/>
              <a:gdLst>
                <a:gd name="T0" fmla="*/ 86 w 86"/>
                <a:gd name="T1" fmla="*/ 0 h 282"/>
                <a:gd name="T2" fmla="*/ 70 w 86"/>
                <a:gd name="T3" fmla="*/ 125 h 282"/>
                <a:gd name="T4" fmla="*/ 0 w 86"/>
                <a:gd name="T5" fmla="*/ 28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6" h="282">
                  <a:moveTo>
                    <a:pt x="86" y="0"/>
                  </a:moveTo>
                  <a:lnTo>
                    <a:pt x="70" y="125"/>
                  </a:lnTo>
                  <a:lnTo>
                    <a:pt x="0" y="28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98" name="Line 110"/>
            <p:cNvSpPr>
              <a:spLocks noChangeShapeType="1"/>
            </p:cNvSpPr>
            <p:nvPr/>
          </p:nvSpPr>
          <p:spPr bwMode="auto">
            <a:xfrm>
              <a:off x="1993" y="1929"/>
              <a:ext cx="11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399" name="Line 111"/>
            <p:cNvSpPr>
              <a:spLocks noChangeShapeType="1"/>
            </p:cNvSpPr>
            <p:nvPr/>
          </p:nvSpPr>
          <p:spPr bwMode="auto">
            <a:xfrm flipV="1">
              <a:off x="1973" y="1953"/>
              <a:ext cx="36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00" name="Line 112"/>
            <p:cNvSpPr>
              <a:spLocks noChangeShapeType="1"/>
            </p:cNvSpPr>
            <p:nvPr/>
          </p:nvSpPr>
          <p:spPr bwMode="auto">
            <a:xfrm flipV="1">
              <a:off x="2082" y="1892"/>
              <a:ext cx="24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01" name="Line 113"/>
            <p:cNvSpPr>
              <a:spLocks noChangeShapeType="1"/>
            </p:cNvSpPr>
            <p:nvPr/>
          </p:nvSpPr>
          <p:spPr bwMode="auto">
            <a:xfrm>
              <a:off x="2095" y="1862"/>
              <a:ext cx="0" cy="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02" name="Line 114"/>
            <p:cNvSpPr>
              <a:spLocks noChangeShapeType="1"/>
            </p:cNvSpPr>
            <p:nvPr/>
          </p:nvSpPr>
          <p:spPr bwMode="auto">
            <a:xfrm flipH="1">
              <a:off x="2082" y="1895"/>
              <a:ext cx="13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03" name="Line 115"/>
            <p:cNvSpPr>
              <a:spLocks noChangeShapeType="1"/>
            </p:cNvSpPr>
            <p:nvPr/>
          </p:nvSpPr>
          <p:spPr bwMode="auto">
            <a:xfrm>
              <a:off x="2095" y="1901"/>
              <a:ext cx="11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04" name="Line 116"/>
            <p:cNvSpPr>
              <a:spLocks noChangeShapeType="1"/>
            </p:cNvSpPr>
            <p:nvPr/>
          </p:nvSpPr>
          <p:spPr bwMode="auto">
            <a:xfrm>
              <a:off x="2111" y="1866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05" name="Line 117"/>
            <p:cNvSpPr>
              <a:spLocks noChangeShapeType="1"/>
            </p:cNvSpPr>
            <p:nvPr/>
          </p:nvSpPr>
          <p:spPr bwMode="auto">
            <a:xfrm flipV="1">
              <a:off x="2109" y="1939"/>
              <a:ext cx="14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06" name="Line 118"/>
            <p:cNvSpPr>
              <a:spLocks noChangeShapeType="1"/>
            </p:cNvSpPr>
            <p:nvPr/>
          </p:nvSpPr>
          <p:spPr bwMode="auto">
            <a:xfrm flipV="1">
              <a:off x="2111" y="1869"/>
              <a:ext cx="20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07" name="Line 119"/>
            <p:cNvSpPr>
              <a:spLocks noChangeShapeType="1"/>
            </p:cNvSpPr>
            <p:nvPr/>
          </p:nvSpPr>
          <p:spPr bwMode="auto">
            <a:xfrm flipH="1">
              <a:off x="2130" y="1866"/>
              <a:ext cx="2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08" name="Line 120"/>
            <p:cNvSpPr>
              <a:spLocks noChangeShapeType="1"/>
            </p:cNvSpPr>
            <p:nvPr/>
          </p:nvSpPr>
          <p:spPr bwMode="auto">
            <a:xfrm flipH="1">
              <a:off x="2111" y="1903"/>
              <a:ext cx="21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09" name="Line 121"/>
            <p:cNvSpPr>
              <a:spLocks noChangeShapeType="1"/>
            </p:cNvSpPr>
            <p:nvPr/>
          </p:nvSpPr>
          <p:spPr bwMode="auto">
            <a:xfrm flipV="1">
              <a:off x="2111" y="1886"/>
              <a:ext cx="16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10" name="Freeform 122"/>
            <p:cNvSpPr>
              <a:spLocks/>
            </p:cNvSpPr>
            <p:nvPr/>
          </p:nvSpPr>
          <p:spPr bwMode="auto">
            <a:xfrm>
              <a:off x="2115" y="1906"/>
              <a:ext cx="29" cy="44"/>
            </a:xfrm>
            <a:custGeom>
              <a:avLst/>
              <a:gdLst>
                <a:gd name="T0" fmla="*/ 0 w 204"/>
                <a:gd name="T1" fmla="*/ 0 h 304"/>
                <a:gd name="T2" fmla="*/ 141 w 204"/>
                <a:gd name="T3" fmla="*/ 304 h 304"/>
                <a:gd name="T4" fmla="*/ 204 w 204"/>
                <a:gd name="T5" fmla="*/ 304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4" h="304">
                  <a:moveTo>
                    <a:pt x="0" y="0"/>
                  </a:moveTo>
                  <a:lnTo>
                    <a:pt x="141" y="304"/>
                  </a:lnTo>
                  <a:lnTo>
                    <a:pt x="204" y="30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11" name="Line 123"/>
            <p:cNvSpPr>
              <a:spLocks noChangeShapeType="1"/>
            </p:cNvSpPr>
            <p:nvPr/>
          </p:nvSpPr>
          <p:spPr bwMode="auto">
            <a:xfrm flipH="1">
              <a:off x="2125" y="1911"/>
              <a:ext cx="13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12" name="Line 124"/>
            <p:cNvSpPr>
              <a:spLocks noChangeShapeType="1"/>
            </p:cNvSpPr>
            <p:nvPr/>
          </p:nvSpPr>
          <p:spPr bwMode="auto">
            <a:xfrm flipH="1">
              <a:off x="2241" y="1922"/>
              <a:ext cx="2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13" name="Line 125"/>
            <p:cNvSpPr>
              <a:spLocks noChangeShapeType="1"/>
            </p:cNvSpPr>
            <p:nvPr/>
          </p:nvSpPr>
          <p:spPr bwMode="auto">
            <a:xfrm>
              <a:off x="2222" y="1922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14" name="Freeform 126"/>
            <p:cNvSpPr>
              <a:spLocks/>
            </p:cNvSpPr>
            <p:nvPr/>
          </p:nvSpPr>
          <p:spPr bwMode="auto">
            <a:xfrm>
              <a:off x="2242" y="1906"/>
              <a:ext cx="16" cy="55"/>
            </a:xfrm>
            <a:custGeom>
              <a:avLst/>
              <a:gdLst>
                <a:gd name="T0" fmla="*/ 110 w 110"/>
                <a:gd name="T1" fmla="*/ 0 h 383"/>
                <a:gd name="T2" fmla="*/ 70 w 110"/>
                <a:gd name="T3" fmla="*/ 383 h 383"/>
                <a:gd name="T4" fmla="*/ 0 w 110"/>
                <a:gd name="T5" fmla="*/ 297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0" h="383">
                  <a:moveTo>
                    <a:pt x="110" y="0"/>
                  </a:moveTo>
                  <a:lnTo>
                    <a:pt x="70" y="383"/>
                  </a:lnTo>
                  <a:lnTo>
                    <a:pt x="0" y="29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15" name="Line 127"/>
            <p:cNvSpPr>
              <a:spLocks noChangeShapeType="1"/>
            </p:cNvSpPr>
            <p:nvPr/>
          </p:nvSpPr>
          <p:spPr bwMode="auto">
            <a:xfrm>
              <a:off x="2209" y="1907"/>
              <a:ext cx="0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16" name="Line 128"/>
            <p:cNvSpPr>
              <a:spLocks noChangeShapeType="1"/>
            </p:cNvSpPr>
            <p:nvPr/>
          </p:nvSpPr>
          <p:spPr bwMode="auto">
            <a:xfrm flipH="1">
              <a:off x="2243" y="1884"/>
              <a:ext cx="2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17" name="Line 129"/>
            <p:cNvSpPr>
              <a:spLocks noChangeShapeType="1"/>
            </p:cNvSpPr>
            <p:nvPr/>
          </p:nvSpPr>
          <p:spPr bwMode="auto">
            <a:xfrm>
              <a:off x="2219" y="1884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18" name="Line 130"/>
            <p:cNvSpPr>
              <a:spLocks noChangeShapeType="1"/>
            </p:cNvSpPr>
            <p:nvPr/>
          </p:nvSpPr>
          <p:spPr bwMode="auto">
            <a:xfrm flipV="1">
              <a:off x="2206" y="1874"/>
              <a:ext cx="52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19" name="Line 131"/>
            <p:cNvSpPr>
              <a:spLocks noChangeShapeType="1"/>
            </p:cNvSpPr>
            <p:nvPr/>
          </p:nvSpPr>
          <p:spPr bwMode="auto">
            <a:xfrm>
              <a:off x="2229" y="1862"/>
              <a:ext cx="4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20" name="Line 132"/>
            <p:cNvSpPr>
              <a:spLocks noChangeShapeType="1"/>
            </p:cNvSpPr>
            <p:nvPr/>
          </p:nvSpPr>
          <p:spPr bwMode="auto">
            <a:xfrm flipV="1">
              <a:off x="2219" y="1902"/>
              <a:ext cx="28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21" name="Line 133"/>
            <p:cNvSpPr>
              <a:spLocks noChangeShapeType="1"/>
            </p:cNvSpPr>
            <p:nvPr/>
          </p:nvSpPr>
          <p:spPr bwMode="auto">
            <a:xfrm flipV="1">
              <a:off x="2219" y="1887"/>
              <a:ext cx="25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22" name="Line 134"/>
            <p:cNvSpPr>
              <a:spLocks noChangeShapeType="1"/>
            </p:cNvSpPr>
            <p:nvPr/>
          </p:nvSpPr>
          <p:spPr bwMode="auto">
            <a:xfrm flipV="1">
              <a:off x="2222" y="1942"/>
              <a:ext cx="21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23" name="Line 135"/>
            <p:cNvSpPr>
              <a:spLocks noChangeShapeType="1"/>
            </p:cNvSpPr>
            <p:nvPr/>
          </p:nvSpPr>
          <p:spPr bwMode="auto">
            <a:xfrm flipV="1">
              <a:off x="2222" y="1925"/>
              <a:ext cx="20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24" name="Line 136"/>
            <p:cNvSpPr>
              <a:spLocks noChangeShapeType="1"/>
            </p:cNvSpPr>
            <p:nvPr/>
          </p:nvSpPr>
          <p:spPr bwMode="auto">
            <a:xfrm flipV="1">
              <a:off x="2209" y="1912"/>
              <a:ext cx="48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25" name="Line 137"/>
            <p:cNvSpPr>
              <a:spLocks noChangeShapeType="1"/>
            </p:cNvSpPr>
            <p:nvPr/>
          </p:nvSpPr>
          <p:spPr bwMode="auto">
            <a:xfrm flipV="1">
              <a:off x="1963" y="1757"/>
              <a:ext cx="58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26" name="Line 138"/>
            <p:cNvSpPr>
              <a:spLocks noChangeShapeType="1"/>
            </p:cNvSpPr>
            <p:nvPr/>
          </p:nvSpPr>
          <p:spPr bwMode="auto">
            <a:xfrm>
              <a:off x="1993" y="1719"/>
              <a:ext cx="0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27" name="Line 139"/>
            <p:cNvSpPr>
              <a:spLocks noChangeShapeType="1"/>
            </p:cNvSpPr>
            <p:nvPr/>
          </p:nvSpPr>
          <p:spPr bwMode="auto">
            <a:xfrm>
              <a:off x="1977" y="1731"/>
              <a:ext cx="2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28" name="Line 140"/>
            <p:cNvSpPr>
              <a:spLocks noChangeShapeType="1"/>
            </p:cNvSpPr>
            <p:nvPr/>
          </p:nvSpPr>
          <p:spPr bwMode="auto">
            <a:xfrm flipV="1">
              <a:off x="1993" y="1738"/>
              <a:ext cx="19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29" name="Line 141"/>
            <p:cNvSpPr>
              <a:spLocks noChangeShapeType="1"/>
            </p:cNvSpPr>
            <p:nvPr/>
          </p:nvSpPr>
          <p:spPr bwMode="auto">
            <a:xfrm>
              <a:off x="1973" y="1772"/>
              <a:ext cx="1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30" name="Line 142"/>
            <p:cNvSpPr>
              <a:spLocks noChangeShapeType="1"/>
            </p:cNvSpPr>
            <p:nvPr/>
          </p:nvSpPr>
          <p:spPr bwMode="auto">
            <a:xfrm flipV="1">
              <a:off x="2009" y="1768"/>
              <a:ext cx="1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31" name="Freeform 143"/>
            <p:cNvSpPr>
              <a:spLocks/>
            </p:cNvSpPr>
            <p:nvPr/>
          </p:nvSpPr>
          <p:spPr bwMode="auto">
            <a:xfrm>
              <a:off x="1981" y="1766"/>
              <a:ext cx="12" cy="40"/>
            </a:xfrm>
            <a:custGeom>
              <a:avLst/>
              <a:gdLst>
                <a:gd name="T0" fmla="*/ 86 w 86"/>
                <a:gd name="T1" fmla="*/ 0 h 281"/>
                <a:gd name="T2" fmla="*/ 70 w 86"/>
                <a:gd name="T3" fmla="*/ 125 h 281"/>
                <a:gd name="T4" fmla="*/ 0 w 86"/>
                <a:gd name="T5" fmla="*/ 281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6" h="281">
                  <a:moveTo>
                    <a:pt x="86" y="0"/>
                  </a:moveTo>
                  <a:lnTo>
                    <a:pt x="70" y="125"/>
                  </a:lnTo>
                  <a:lnTo>
                    <a:pt x="0" y="28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32" name="Line 144"/>
            <p:cNvSpPr>
              <a:spLocks noChangeShapeType="1"/>
            </p:cNvSpPr>
            <p:nvPr/>
          </p:nvSpPr>
          <p:spPr bwMode="auto">
            <a:xfrm>
              <a:off x="1993" y="1784"/>
              <a:ext cx="11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33" name="Line 145"/>
            <p:cNvSpPr>
              <a:spLocks noChangeShapeType="1"/>
            </p:cNvSpPr>
            <p:nvPr/>
          </p:nvSpPr>
          <p:spPr bwMode="auto">
            <a:xfrm flipV="1">
              <a:off x="1973" y="1809"/>
              <a:ext cx="36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34" name="Line 146"/>
            <p:cNvSpPr>
              <a:spLocks noChangeShapeType="1"/>
            </p:cNvSpPr>
            <p:nvPr/>
          </p:nvSpPr>
          <p:spPr bwMode="auto">
            <a:xfrm flipV="1">
              <a:off x="2083" y="1736"/>
              <a:ext cx="26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35" name="Line 147"/>
            <p:cNvSpPr>
              <a:spLocks noChangeShapeType="1"/>
            </p:cNvSpPr>
            <p:nvPr/>
          </p:nvSpPr>
          <p:spPr bwMode="auto">
            <a:xfrm flipH="1" flipV="1">
              <a:off x="2085" y="1792"/>
              <a:ext cx="11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36" name="Line 148"/>
            <p:cNvSpPr>
              <a:spLocks noChangeShapeType="1"/>
            </p:cNvSpPr>
            <p:nvPr/>
          </p:nvSpPr>
          <p:spPr bwMode="auto">
            <a:xfrm flipV="1">
              <a:off x="2096" y="1738"/>
              <a:ext cx="0" cy="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37" name="Line 149"/>
            <p:cNvSpPr>
              <a:spLocks noChangeShapeType="1"/>
            </p:cNvSpPr>
            <p:nvPr/>
          </p:nvSpPr>
          <p:spPr bwMode="auto">
            <a:xfrm flipV="1">
              <a:off x="2109" y="1722"/>
              <a:ext cx="33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38" name="Line 150"/>
            <p:cNvSpPr>
              <a:spLocks noChangeShapeType="1"/>
            </p:cNvSpPr>
            <p:nvPr/>
          </p:nvSpPr>
          <p:spPr bwMode="auto">
            <a:xfrm>
              <a:off x="2111" y="1743"/>
              <a:ext cx="0" cy="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39" name="Line 151"/>
            <p:cNvSpPr>
              <a:spLocks noChangeShapeType="1"/>
            </p:cNvSpPr>
            <p:nvPr/>
          </p:nvSpPr>
          <p:spPr bwMode="auto">
            <a:xfrm flipV="1">
              <a:off x="2111" y="1745"/>
              <a:ext cx="26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40" name="Line 152"/>
            <p:cNvSpPr>
              <a:spLocks noChangeShapeType="1"/>
            </p:cNvSpPr>
            <p:nvPr/>
          </p:nvSpPr>
          <p:spPr bwMode="auto">
            <a:xfrm flipH="1">
              <a:off x="2135" y="1742"/>
              <a:ext cx="2" cy="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41" name="Line 153"/>
            <p:cNvSpPr>
              <a:spLocks noChangeShapeType="1"/>
            </p:cNvSpPr>
            <p:nvPr/>
          </p:nvSpPr>
          <p:spPr bwMode="auto">
            <a:xfrm flipV="1">
              <a:off x="2120" y="1726"/>
              <a:ext cx="3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42" name="Freeform 154"/>
            <p:cNvSpPr>
              <a:spLocks/>
            </p:cNvSpPr>
            <p:nvPr/>
          </p:nvSpPr>
          <p:spPr bwMode="auto">
            <a:xfrm>
              <a:off x="2102" y="1755"/>
              <a:ext cx="21" cy="64"/>
            </a:xfrm>
            <a:custGeom>
              <a:avLst/>
              <a:gdLst>
                <a:gd name="T0" fmla="*/ 150 w 150"/>
                <a:gd name="T1" fmla="*/ 0 h 446"/>
                <a:gd name="T2" fmla="*/ 141 w 150"/>
                <a:gd name="T3" fmla="*/ 141 h 446"/>
                <a:gd name="T4" fmla="*/ 103 w 150"/>
                <a:gd name="T5" fmla="*/ 329 h 446"/>
                <a:gd name="T6" fmla="*/ 0 w 150"/>
                <a:gd name="T7" fmla="*/ 446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446">
                  <a:moveTo>
                    <a:pt x="150" y="0"/>
                  </a:moveTo>
                  <a:lnTo>
                    <a:pt x="141" y="141"/>
                  </a:lnTo>
                  <a:lnTo>
                    <a:pt x="103" y="329"/>
                  </a:lnTo>
                  <a:lnTo>
                    <a:pt x="0" y="44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43" name="Line 155"/>
            <p:cNvSpPr>
              <a:spLocks noChangeShapeType="1"/>
            </p:cNvSpPr>
            <p:nvPr/>
          </p:nvSpPr>
          <p:spPr bwMode="auto">
            <a:xfrm>
              <a:off x="2123" y="1793"/>
              <a:ext cx="16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44" name="Line 156"/>
            <p:cNvSpPr>
              <a:spLocks noChangeShapeType="1"/>
            </p:cNvSpPr>
            <p:nvPr/>
          </p:nvSpPr>
          <p:spPr bwMode="auto">
            <a:xfrm flipH="1">
              <a:off x="2241" y="1777"/>
              <a:ext cx="2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45" name="Line 157"/>
            <p:cNvSpPr>
              <a:spLocks noChangeShapeType="1"/>
            </p:cNvSpPr>
            <p:nvPr/>
          </p:nvSpPr>
          <p:spPr bwMode="auto">
            <a:xfrm>
              <a:off x="2222" y="1777"/>
              <a:ext cx="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46" name="Freeform 158"/>
            <p:cNvSpPr>
              <a:spLocks/>
            </p:cNvSpPr>
            <p:nvPr/>
          </p:nvSpPr>
          <p:spPr bwMode="auto">
            <a:xfrm>
              <a:off x="2242" y="1762"/>
              <a:ext cx="16" cy="54"/>
            </a:xfrm>
            <a:custGeom>
              <a:avLst/>
              <a:gdLst>
                <a:gd name="T0" fmla="*/ 110 w 110"/>
                <a:gd name="T1" fmla="*/ 0 h 383"/>
                <a:gd name="T2" fmla="*/ 70 w 110"/>
                <a:gd name="T3" fmla="*/ 383 h 383"/>
                <a:gd name="T4" fmla="*/ 0 w 110"/>
                <a:gd name="T5" fmla="*/ 297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0" h="383">
                  <a:moveTo>
                    <a:pt x="110" y="0"/>
                  </a:moveTo>
                  <a:lnTo>
                    <a:pt x="70" y="383"/>
                  </a:lnTo>
                  <a:lnTo>
                    <a:pt x="0" y="29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47" name="Line 159"/>
            <p:cNvSpPr>
              <a:spLocks noChangeShapeType="1"/>
            </p:cNvSpPr>
            <p:nvPr/>
          </p:nvSpPr>
          <p:spPr bwMode="auto">
            <a:xfrm>
              <a:off x="2209" y="1763"/>
              <a:ext cx="0" cy="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48" name="Line 160"/>
            <p:cNvSpPr>
              <a:spLocks noChangeShapeType="1"/>
            </p:cNvSpPr>
            <p:nvPr/>
          </p:nvSpPr>
          <p:spPr bwMode="auto">
            <a:xfrm flipH="1">
              <a:off x="2243" y="1739"/>
              <a:ext cx="2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49" name="Line 161"/>
            <p:cNvSpPr>
              <a:spLocks noChangeShapeType="1"/>
            </p:cNvSpPr>
            <p:nvPr/>
          </p:nvSpPr>
          <p:spPr bwMode="auto">
            <a:xfrm>
              <a:off x="2219" y="1739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50" name="Line 162"/>
            <p:cNvSpPr>
              <a:spLocks noChangeShapeType="1"/>
            </p:cNvSpPr>
            <p:nvPr/>
          </p:nvSpPr>
          <p:spPr bwMode="auto">
            <a:xfrm flipV="1">
              <a:off x="2206" y="1729"/>
              <a:ext cx="52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51" name="Line 163"/>
            <p:cNvSpPr>
              <a:spLocks noChangeShapeType="1"/>
            </p:cNvSpPr>
            <p:nvPr/>
          </p:nvSpPr>
          <p:spPr bwMode="auto">
            <a:xfrm>
              <a:off x="2229" y="1717"/>
              <a:ext cx="4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52" name="Line 164"/>
            <p:cNvSpPr>
              <a:spLocks noChangeShapeType="1"/>
            </p:cNvSpPr>
            <p:nvPr/>
          </p:nvSpPr>
          <p:spPr bwMode="auto">
            <a:xfrm flipV="1">
              <a:off x="2219" y="1757"/>
              <a:ext cx="28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53" name="Line 165"/>
            <p:cNvSpPr>
              <a:spLocks noChangeShapeType="1"/>
            </p:cNvSpPr>
            <p:nvPr/>
          </p:nvSpPr>
          <p:spPr bwMode="auto">
            <a:xfrm flipV="1">
              <a:off x="2219" y="1743"/>
              <a:ext cx="25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54" name="Line 166"/>
            <p:cNvSpPr>
              <a:spLocks noChangeShapeType="1"/>
            </p:cNvSpPr>
            <p:nvPr/>
          </p:nvSpPr>
          <p:spPr bwMode="auto">
            <a:xfrm flipV="1">
              <a:off x="2222" y="1797"/>
              <a:ext cx="21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55" name="Line 167"/>
            <p:cNvSpPr>
              <a:spLocks noChangeShapeType="1"/>
            </p:cNvSpPr>
            <p:nvPr/>
          </p:nvSpPr>
          <p:spPr bwMode="auto">
            <a:xfrm flipV="1">
              <a:off x="2222" y="1781"/>
              <a:ext cx="20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56" name="Line 168"/>
            <p:cNvSpPr>
              <a:spLocks noChangeShapeType="1"/>
            </p:cNvSpPr>
            <p:nvPr/>
          </p:nvSpPr>
          <p:spPr bwMode="auto">
            <a:xfrm flipV="1">
              <a:off x="2209" y="1767"/>
              <a:ext cx="48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57" name="Line 169"/>
            <p:cNvSpPr>
              <a:spLocks noChangeShapeType="1"/>
            </p:cNvSpPr>
            <p:nvPr/>
          </p:nvSpPr>
          <p:spPr bwMode="auto">
            <a:xfrm flipH="1">
              <a:off x="1998" y="1577"/>
              <a:ext cx="31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58" name="Line 170"/>
            <p:cNvSpPr>
              <a:spLocks noChangeShapeType="1"/>
            </p:cNvSpPr>
            <p:nvPr/>
          </p:nvSpPr>
          <p:spPr bwMode="auto">
            <a:xfrm flipV="1">
              <a:off x="2016" y="1595"/>
              <a:ext cx="25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59" name="Line 171"/>
            <p:cNvSpPr>
              <a:spLocks noChangeShapeType="1"/>
            </p:cNvSpPr>
            <p:nvPr/>
          </p:nvSpPr>
          <p:spPr bwMode="auto">
            <a:xfrm flipH="1">
              <a:off x="1989" y="1634"/>
              <a:ext cx="22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60" name="Line 172"/>
            <p:cNvSpPr>
              <a:spLocks noChangeShapeType="1"/>
            </p:cNvSpPr>
            <p:nvPr/>
          </p:nvSpPr>
          <p:spPr bwMode="auto">
            <a:xfrm>
              <a:off x="2014" y="1632"/>
              <a:ext cx="0" cy="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61" name="Line 173"/>
            <p:cNvSpPr>
              <a:spLocks noChangeShapeType="1"/>
            </p:cNvSpPr>
            <p:nvPr/>
          </p:nvSpPr>
          <p:spPr bwMode="auto">
            <a:xfrm flipV="1">
              <a:off x="2014" y="1662"/>
              <a:ext cx="28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62" name="Line 174"/>
            <p:cNvSpPr>
              <a:spLocks noChangeShapeType="1"/>
            </p:cNvSpPr>
            <p:nvPr/>
          </p:nvSpPr>
          <p:spPr bwMode="auto">
            <a:xfrm flipV="1">
              <a:off x="2040" y="1633"/>
              <a:ext cx="2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63" name="Line 175"/>
            <p:cNvSpPr>
              <a:spLocks noChangeShapeType="1"/>
            </p:cNvSpPr>
            <p:nvPr/>
          </p:nvSpPr>
          <p:spPr bwMode="auto">
            <a:xfrm>
              <a:off x="2010" y="1604"/>
              <a:ext cx="9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64" name="Freeform 176"/>
            <p:cNvSpPr>
              <a:spLocks/>
            </p:cNvSpPr>
            <p:nvPr/>
          </p:nvSpPr>
          <p:spPr bwMode="auto">
            <a:xfrm>
              <a:off x="2011" y="1591"/>
              <a:ext cx="34" cy="43"/>
            </a:xfrm>
            <a:custGeom>
              <a:avLst/>
              <a:gdLst>
                <a:gd name="T0" fmla="*/ 234 w 234"/>
                <a:gd name="T1" fmla="*/ 0 h 297"/>
                <a:gd name="T2" fmla="*/ 110 w 234"/>
                <a:gd name="T3" fmla="*/ 187 h 297"/>
                <a:gd name="T4" fmla="*/ 0 w 234"/>
                <a:gd name="T5" fmla="*/ 297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4" h="297">
                  <a:moveTo>
                    <a:pt x="234" y="0"/>
                  </a:moveTo>
                  <a:lnTo>
                    <a:pt x="110" y="187"/>
                  </a:lnTo>
                  <a:lnTo>
                    <a:pt x="0" y="29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65" name="Line 177"/>
            <p:cNvSpPr>
              <a:spLocks noChangeShapeType="1"/>
            </p:cNvSpPr>
            <p:nvPr/>
          </p:nvSpPr>
          <p:spPr bwMode="auto">
            <a:xfrm flipV="1">
              <a:off x="2014" y="1635"/>
              <a:ext cx="27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66" name="Line 178"/>
            <p:cNvSpPr>
              <a:spLocks noChangeShapeType="1"/>
            </p:cNvSpPr>
            <p:nvPr/>
          </p:nvSpPr>
          <p:spPr bwMode="auto">
            <a:xfrm>
              <a:off x="2172" y="1617"/>
              <a:ext cx="10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67" name="Freeform 179"/>
            <p:cNvSpPr>
              <a:spLocks/>
            </p:cNvSpPr>
            <p:nvPr/>
          </p:nvSpPr>
          <p:spPr bwMode="auto">
            <a:xfrm>
              <a:off x="2154" y="1611"/>
              <a:ext cx="18" cy="38"/>
            </a:xfrm>
            <a:custGeom>
              <a:avLst/>
              <a:gdLst>
                <a:gd name="T0" fmla="*/ 124 w 124"/>
                <a:gd name="T1" fmla="*/ 0 h 265"/>
                <a:gd name="T2" fmla="*/ 70 w 124"/>
                <a:gd name="T3" fmla="*/ 133 h 265"/>
                <a:gd name="T4" fmla="*/ 0 w 124"/>
                <a:gd name="T5" fmla="*/ 265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4" h="265">
                  <a:moveTo>
                    <a:pt x="124" y="0"/>
                  </a:moveTo>
                  <a:lnTo>
                    <a:pt x="70" y="133"/>
                  </a:lnTo>
                  <a:lnTo>
                    <a:pt x="0" y="26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68" name="Line 180"/>
            <p:cNvSpPr>
              <a:spLocks noChangeShapeType="1"/>
            </p:cNvSpPr>
            <p:nvPr/>
          </p:nvSpPr>
          <p:spPr bwMode="auto">
            <a:xfrm>
              <a:off x="2172" y="1588"/>
              <a:ext cx="0" cy="8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69" name="Line 181"/>
            <p:cNvSpPr>
              <a:spLocks noChangeShapeType="1"/>
            </p:cNvSpPr>
            <p:nvPr/>
          </p:nvSpPr>
          <p:spPr bwMode="auto">
            <a:xfrm flipV="1">
              <a:off x="2156" y="1607"/>
              <a:ext cx="27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70" name="Line 182"/>
            <p:cNvSpPr>
              <a:spLocks noChangeShapeType="1"/>
            </p:cNvSpPr>
            <p:nvPr/>
          </p:nvSpPr>
          <p:spPr bwMode="auto">
            <a:xfrm flipH="1">
              <a:off x="2160" y="1577"/>
              <a:ext cx="21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71" name="Freeform 183"/>
            <p:cNvSpPr>
              <a:spLocks/>
            </p:cNvSpPr>
            <p:nvPr/>
          </p:nvSpPr>
          <p:spPr bwMode="auto">
            <a:xfrm>
              <a:off x="2184" y="1573"/>
              <a:ext cx="11" cy="50"/>
            </a:xfrm>
            <a:custGeom>
              <a:avLst/>
              <a:gdLst>
                <a:gd name="T0" fmla="*/ 77 w 77"/>
                <a:gd name="T1" fmla="*/ 0 h 344"/>
                <a:gd name="T2" fmla="*/ 39 w 77"/>
                <a:gd name="T3" fmla="*/ 203 h 344"/>
                <a:gd name="T4" fmla="*/ 0 w 77"/>
                <a:gd name="T5" fmla="*/ 344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7" h="344">
                  <a:moveTo>
                    <a:pt x="77" y="0"/>
                  </a:moveTo>
                  <a:lnTo>
                    <a:pt x="39" y="203"/>
                  </a:lnTo>
                  <a:lnTo>
                    <a:pt x="0" y="34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72" name="Line 184"/>
            <p:cNvSpPr>
              <a:spLocks noChangeShapeType="1"/>
            </p:cNvSpPr>
            <p:nvPr/>
          </p:nvSpPr>
          <p:spPr bwMode="auto">
            <a:xfrm flipV="1">
              <a:off x="2191" y="1600"/>
              <a:ext cx="22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73" name="Line 185"/>
            <p:cNvSpPr>
              <a:spLocks noChangeShapeType="1"/>
            </p:cNvSpPr>
            <p:nvPr/>
          </p:nvSpPr>
          <p:spPr bwMode="auto">
            <a:xfrm flipH="1">
              <a:off x="2209" y="1598"/>
              <a:ext cx="7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74" name="Freeform 186"/>
            <p:cNvSpPr>
              <a:spLocks/>
            </p:cNvSpPr>
            <p:nvPr/>
          </p:nvSpPr>
          <p:spPr bwMode="auto">
            <a:xfrm>
              <a:off x="2189" y="1610"/>
              <a:ext cx="10" cy="63"/>
            </a:xfrm>
            <a:custGeom>
              <a:avLst/>
              <a:gdLst>
                <a:gd name="T0" fmla="*/ 71 w 71"/>
                <a:gd name="T1" fmla="*/ 0 h 437"/>
                <a:gd name="T2" fmla="*/ 71 w 71"/>
                <a:gd name="T3" fmla="*/ 437 h 437"/>
                <a:gd name="T4" fmla="*/ 0 w 71"/>
                <a:gd name="T5" fmla="*/ 335 h 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1" h="437">
                  <a:moveTo>
                    <a:pt x="71" y="0"/>
                  </a:moveTo>
                  <a:lnTo>
                    <a:pt x="71" y="437"/>
                  </a:lnTo>
                  <a:lnTo>
                    <a:pt x="0" y="33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75" name="Line 187"/>
            <p:cNvSpPr>
              <a:spLocks noChangeShapeType="1"/>
            </p:cNvSpPr>
            <p:nvPr/>
          </p:nvSpPr>
          <p:spPr bwMode="auto">
            <a:xfrm flipH="1">
              <a:off x="2179" y="1628"/>
              <a:ext cx="12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76" name="Line 188"/>
            <p:cNvSpPr>
              <a:spLocks noChangeShapeType="1"/>
            </p:cNvSpPr>
            <p:nvPr/>
          </p:nvSpPr>
          <p:spPr bwMode="auto">
            <a:xfrm>
              <a:off x="2206" y="1630"/>
              <a:ext cx="11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77" name="Line 189"/>
            <p:cNvSpPr>
              <a:spLocks noChangeShapeType="1"/>
            </p:cNvSpPr>
            <p:nvPr/>
          </p:nvSpPr>
          <p:spPr bwMode="auto">
            <a:xfrm flipV="1">
              <a:off x="1946" y="2336"/>
              <a:ext cx="58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78" name="Line 190"/>
            <p:cNvSpPr>
              <a:spLocks noChangeShapeType="1"/>
            </p:cNvSpPr>
            <p:nvPr/>
          </p:nvSpPr>
          <p:spPr bwMode="auto">
            <a:xfrm>
              <a:off x="1976" y="2298"/>
              <a:ext cx="0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79" name="Line 191"/>
            <p:cNvSpPr>
              <a:spLocks noChangeShapeType="1"/>
            </p:cNvSpPr>
            <p:nvPr/>
          </p:nvSpPr>
          <p:spPr bwMode="auto">
            <a:xfrm>
              <a:off x="1960" y="2310"/>
              <a:ext cx="2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80" name="Line 192"/>
            <p:cNvSpPr>
              <a:spLocks noChangeShapeType="1"/>
            </p:cNvSpPr>
            <p:nvPr/>
          </p:nvSpPr>
          <p:spPr bwMode="auto">
            <a:xfrm flipV="1">
              <a:off x="1976" y="2317"/>
              <a:ext cx="19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81" name="Line 193"/>
            <p:cNvSpPr>
              <a:spLocks noChangeShapeType="1"/>
            </p:cNvSpPr>
            <p:nvPr/>
          </p:nvSpPr>
          <p:spPr bwMode="auto">
            <a:xfrm>
              <a:off x="1956" y="2350"/>
              <a:ext cx="1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82" name="Line 194"/>
            <p:cNvSpPr>
              <a:spLocks noChangeShapeType="1"/>
            </p:cNvSpPr>
            <p:nvPr/>
          </p:nvSpPr>
          <p:spPr bwMode="auto">
            <a:xfrm flipV="1">
              <a:off x="1992" y="2347"/>
              <a:ext cx="1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83" name="Freeform 195"/>
            <p:cNvSpPr>
              <a:spLocks/>
            </p:cNvSpPr>
            <p:nvPr/>
          </p:nvSpPr>
          <p:spPr bwMode="auto">
            <a:xfrm>
              <a:off x="1964" y="2345"/>
              <a:ext cx="12" cy="40"/>
            </a:xfrm>
            <a:custGeom>
              <a:avLst/>
              <a:gdLst>
                <a:gd name="T0" fmla="*/ 86 w 86"/>
                <a:gd name="T1" fmla="*/ 0 h 281"/>
                <a:gd name="T2" fmla="*/ 70 w 86"/>
                <a:gd name="T3" fmla="*/ 125 h 281"/>
                <a:gd name="T4" fmla="*/ 0 w 86"/>
                <a:gd name="T5" fmla="*/ 281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6" h="281">
                  <a:moveTo>
                    <a:pt x="86" y="0"/>
                  </a:moveTo>
                  <a:lnTo>
                    <a:pt x="70" y="125"/>
                  </a:lnTo>
                  <a:lnTo>
                    <a:pt x="0" y="28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84" name="Line 196"/>
            <p:cNvSpPr>
              <a:spLocks noChangeShapeType="1"/>
            </p:cNvSpPr>
            <p:nvPr/>
          </p:nvSpPr>
          <p:spPr bwMode="auto">
            <a:xfrm>
              <a:off x="1976" y="2362"/>
              <a:ext cx="11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85" name="Line 197"/>
            <p:cNvSpPr>
              <a:spLocks noChangeShapeType="1"/>
            </p:cNvSpPr>
            <p:nvPr/>
          </p:nvSpPr>
          <p:spPr bwMode="auto">
            <a:xfrm flipV="1">
              <a:off x="1956" y="2387"/>
              <a:ext cx="36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86" name="Line 198"/>
            <p:cNvSpPr>
              <a:spLocks noChangeShapeType="1"/>
            </p:cNvSpPr>
            <p:nvPr/>
          </p:nvSpPr>
          <p:spPr bwMode="auto">
            <a:xfrm flipV="1">
              <a:off x="2020" y="2314"/>
              <a:ext cx="25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87" name="Line 199"/>
            <p:cNvSpPr>
              <a:spLocks noChangeShapeType="1"/>
            </p:cNvSpPr>
            <p:nvPr/>
          </p:nvSpPr>
          <p:spPr bwMode="auto">
            <a:xfrm flipH="1" flipV="1">
              <a:off x="2022" y="2370"/>
              <a:ext cx="11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88" name="Line 200"/>
            <p:cNvSpPr>
              <a:spLocks noChangeShapeType="1"/>
            </p:cNvSpPr>
            <p:nvPr/>
          </p:nvSpPr>
          <p:spPr bwMode="auto">
            <a:xfrm flipV="1">
              <a:off x="2033" y="2317"/>
              <a:ext cx="0" cy="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89" name="Line 201"/>
            <p:cNvSpPr>
              <a:spLocks noChangeShapeType="1"/>
            </p:cNvSpPr>
            <p:nvPr/>
          </p:nvSpPr>
          <p:spPr bwMode="auto">
            <a:xfrm flipV="1">
              <a:off x="2045" y="2301"/>
              <a:ext cx="34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90" name="Line 202"/>
            <p:cNvSpPr>
              <a:spLocks noChangeShapeType="1"/>
            </p:cNvSpPr>
            <p:nvPr/>
          </p:nvSpPr>
          <p:spPr bwMode="auto">
            <a:xfrm>
              <a:off x="2047" y="2321"/>
              <a:ext cx="0" cy="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91" name="Line 203"/>
            <p:cNvSpPr>
              <a:spLocks noChangeShapeType="1"/>
            </p:cNvSpPr>
            <p:nvPr/>
          </p:nvSpPr>
          <p:spPr bwMode="auto">
            <a:xfrm flipV="1">
              <a:off x="2047" y="2323"/>
              <a:ext cx="26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92" name="Line 204"/>
            <p:cNvSpPr>
              <a:spLocks noChangeShapeType="1"/>
            </p:cNvSpPr>
            <p:nvPr/>
          </p:nvSpPr>
          <p:spPr bwMode="auto">
            <a:xfrm flipH="1">
              <a:off x="2072" y="2320"/>
              <a:ext cx="1" cy="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93" name="Line 205"/>
            <p:cNvSpPr>
              <a:spLocks noChangeShapeType="1"/>
            </p:cNvSpPr>
            <p:nvPr/>
          </p:nvSpPr>
          <p:spPr bwMode="auto">
            <a:xfrm flipV="1">
              <a:off x="2056" y="2304"/>
              <a:ext cx="4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94" name="Freeform 206"/>
            <p:cNvSpPr>
              <a:spLocks/>
            </p:cNvSpPr>
            <p:nvPr/>
          </p:nvSpPr>
          <p:spPr bwMode="auto">
            <a:xfrm>
              <a:off x="2039" y="2333"/>
              <a:ext cx="21" cy="64"/>
            </a:xfrm>
            <a:custGeom>
              <a:avLst/>
              <a:gdLst>
                <a:gd name="T0" fmla="*/ 148 w 148"/>
                <a:gd name="T1" fmla="*/ 0 h 445"/>
                <a:gd name="T2" fmla="*/ 140 w 148"/>
                <a:gd name="T3" fmla="*/ 141 h 445"/>
                <a:gd name="T4" fmla="*/ 101 w 148"/>
                <a:gd name="T5" fmla="*/ 328 h 445"/>
                <a:gd name="T6" fmla="*/ 0 w 148"/>
                <a:gd name="T7" fmla="*/ 445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8" h="445">
                  <a:moveTo>
                    <a:pt x="148" y="0"/>
                  </a:moveTo>
                  <a:lnTo>
                    <a:pt x="140" y="141"/>
                  </a:lnTo>
                  <a:lnTo>
                    <a:pt x="101" y="328"/>
                  </a:lnTo>
                  <a:lnTo>
                    <a:pt x="0" y="44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95" name="Line 207"/>
            <p:cNvSpPr>
              <a:spLocks noChangeShapeType="1"/>
            </p:cNvSpPr>
            <p:nvPr/>
          </p:nvSpPr>
          <p:spPr bwMode="auto">
            <a:xfrm>
              <a:off x="2060" y="2371"/>
              <a:ext cx="15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96" name="Line 208"/>
            <p:cNvSpPr>
              <a:spLocks noChangeShapeType="1"/>
            </p:cNvSpPr>
            <p:nvPr/>
          </p:nvSpPr>
          <p:spPr bwMode="auto">
            <a:xfrm>
              <a:off x="2100" y="2300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97" name="Line 209"/>
            <p:cNvSpPr>
              <a:spLocks noChangeShapeType="1"/>
            </p:cNvSpPr>
            <p:nvPr/>
          </p:nvSpPr>
          <p:spPr bwMode="auto">
            <a:xfrm flipV="1">
              <a:off x="2100" y="2307"/>
              <a:ext cx="46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98" name="Line 210"/>
            <p:cNvSpPr>
              <a:spLocks noChangeShapeType="1"/>
            </p:cNvSpPr>
            <p:nvPr/>
          </p:nvSpPr>
          <p:spPr bwMode="auto">
            <a:xfrm flipH="1">
              <a:off x="2146" y="2301"/>
              <a:ext cx="1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499" name="Freeform 211"/>
            <p:cNvSpPr>
              <a:spLocks/>
            </p:cNvSpPr>
            <p:nvPr/>
          </p:nvSpPr>
          <p:spPr bwMode="auto">
            <a:xfrm>
              <a:off x="2100" y="2386"/>
              <a:ext cx="46" cy="5"/>
            </a:xfrm>
            <a:custGeom>
              <a:avLst/>
              <a:gdLst>
                <a:gd name="T0" fmla="*/ 0 w 320"/>
                <a:gd name="T1" fmla="*/ 15 h 39"/>
                <a:gd name="T2" fmla="*/ 304 w 320"/>
                <a:gd name="T3" fmla="*/ 0 h 39"/>
                <a:gd name="T4" fmla="*/ 320 w 320"/>
                <a:gd name="T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0" h="39">
                  <a:moveTo>
                    <a:pt x="0" y="15"/>
                  </a:moveTo>
                  <a:lnTo>
                    <a:pt x="304" y="0"/>
                  </a:lnTo>
                  <a:lnTo>
                    <a:pt x="320" y="3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00" name="Line 212"/>
            <p:cNvSpPr>
              <a:spLocks noChangeShapeType="1"/>
            </p:cNvSpPr>
            <p:nvPr/>
          </p:nvSpPr>
          <p:spPr bwMode="auto">
            <a:xfrm>
              <a:off x="2113" y="2315"/>
              <a:ext cx="0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01" name="Line 213"/>
            <p:cNvSpPr>
              <a:spLocks noChangeShapeType="1"/>
            </p:cNvSpPr>
            <p:nvPr/>
          </p:nvSpPr>
          <p:spPr bwMode="auto">
            <a:xfrm flipV="1">
              <a:off x="2113" y="2317"/>
              <a:ext cx="20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02" name="Line 214"/>
            <p:cNvSpPr>
              <a:spLocks noChangeShapeType="1"/>
            </p:cNvSpPr>
            <p:nvPr/>
          </p:nvSpPr>
          <p:spPr bwMode="auto">
            <a:xfrm flipH="1">
              <a:off x="2133" y="2313"/>
              <a:ext cx="2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03" name="Line 215"/>
            <p:cNvSpPr>
              <a:spLocks noChangeShapeType="1"/>
            </p:cNvSpPr>
            <p:nvPr/>
          </p:nvSpPr>
          <p:spPr bwMode="auto">
            <a:xfrm flipV="1">
              <a:off x="2113" y="2332"/>
              <a:ext cx="22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04" name="Line 216"/>
            <p:cNvSpPr>
              <a:spLocks noChangeShapeType="1"/>
            </p:cNvSpPr>
            <p:nvPr/>
          </p:nvSpPr>
          <p:spPr bwMode="auto">
            <a:xfrm>
              <a:off x="2111" y="2339"/>
              <a:ext cx="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05" name="Line 217"/>
            <p:cNvSpPr>
              <a:spLocks noChangeShapeType="1"/>
            </p:cNvSpPr>
            <p:nvPr/>
          </p:nvSpPr>
          <p:spPr bwMode="auto">
            <a:xfrm flipV="1">
              <a:off x="2111" y="2341"/>
              <a:ext cx="24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06" name="Line 218"/>
            <p:cNvSpPr>
              <a:spLocks noChangeShapeType="1"/>
            </p:cNvSpPr>
            <p:nvPr/>
          </p:nvSpPr>
          <p:spPr bwMode="auto">
            <a:xfrm flipH="1">
              <a:off x="2135" y="2338"/>
              <a:ext cx="1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07" name="Freeform 219"/>
            <p:cNvSpPr>
              <a:spLocks/>
            </p:cNvSpPr>
            <p:nvPr/>
          </p:nvSpPr>
          <p:spPr bwMode="auto">
            <a:xfrm>
              <a:off x="2107" y="2365"/>
              <a:ext cx="14" cy="20"/>
            </a:xfrm>
            <a:custGeom>
              <a:avLst/>
              <a:gdLst>
                <a:gd name="T0" fmla="*/ 102 w 102"/>
                <a:gd name="T1" fmla="*/ 0 h 141"/>
                <a:gd name="T2" fmla="*/ 70 w 102"/>
                <a:gd name="T3" fmla="*/ 71 h 141"/>
                <a:gd name="T4" fmla="*/ 0 w 102"/>
                <a:gd name="T5" fmla="*/ 14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2" h="141">
                  <a:moveTo>
                    <a:pt x="102" y="0"/>
                  </a:moveTo>
                  <a:lnTo>
                    <a:pt x="70" y="71"/>
                  </a:lnTo>
                  <a:lnTo>
                    <a:pt x="0" y="14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08" name="Line 220"/>
            <p:cNvSpPr>
              <a:spLocks noChangeShapeType="1"/>
            </p:cNvSpPr>
            <p:nvPr/>
          </p:nvSpPr>
          <p:spPr bwMode="auto">
            <a:xfrm>
              <a:off x="2125" y="2366"/>
              <a:ext cx="12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09" name="Line 221"/>
            <p:cNvSpPr>
              <a:spLocks noChangeShapeType="1"/>
            </p:cNvSpPr>
            <p:nvPr/>
          </p:nvSpPr>
          <p:spPr bwMode="auto">
            <a:xfrm flipH="1">
              <a:off x="2121" y="2349"/>
              <a:ext cx="2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10" name="Line 222"/>
            <p:cNvSpPr>
              <a:spLocks noChangeShapeType="1"/>
            </p:cNvSpPr>
            <p:nvPr/>
          </p:nvSpPr>
          <p:spPr bwMode="auto">
            <a:xfrm flipV="1">
              <a:off x="2170" y="2313"/>
              <a:ext cx="54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11" name="Line 223"/>
            <p:cNvSpPr>
              <a:spLocks noChangeShapeType="1"/>
            </p:cNvSpPr>
            <p:nvPr/>
          </p:nvSpPr>
          <p:spPr bwMode="auto">
            <a:xfrm flipH="1">
              <a:off x="2209" y="2329"/>
              <a:ext cx="1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12" name="Line 224"/>
            <p:cNvSpPr>
              <a:spLocks noChangeShapeType="1"/>
            </p:cNvSpPr>
            <p:nvPr/>
          </p:nvSpPr>
          <p:spPr bwMode="auto">
            <a:xfrm flipV="1">
              <a:off x="2184" y="2332"/>
              <a:ext cx="26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13" name="Line 225"/>
            <p:cNvSpPr>
              <a:spLocks noChangeShapeType="1"/>
            </p:cNvSpPr>
            <p:nvPr/>
          </p:nvSpPr>
          <p:spPr bwMode="auto">
            <a:xfrm flipV="1">
              <a:off x="2166" y="2387"/>
              <a:ext cx="62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14" name="Line 226"/>
            <p:cNvSpPr>
              <a:spLocks noChangeShapeType="1"/>
            </p:cNvSpPr>
            <p:nvPr/>
          </p:nvSpPr>
          <p:spPr bwMode="auto">
            <a:xfrm flipV="1">
              <a:off x="2184" y="2373"/>
              <a:ext cx="20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15" name="Line 227"/>
            <p:cNvSpPr>
              <a:spLocks noChangeShapeType="1"/>
            </p:cNvSpPr>
            <p:nvPr/>
          </p:nvSpPr>
          <p:spPr bwMode="auto">
            <a:xfrm flipV="1">
              <a:off x="2184" y="2360"/>
              <a:ext cx="20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16" name="Line 228"/>
            <p:cNvSpPr>
              <a:spLocks noChangeShapeType="1"/>
            </p:cNvSpPr>
            <p:nvPr/>
          </p:nvSpPr>
          <p:spPr bwMode="auto">
            <a:xfrm flipV="1">
              <a:off x="2184" y="2347"/>
              <a:ext cx="22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17" name="Line 229"/>
            <p:cNvSpPr>
              <a:spLocks noChangeShapeType="1"/>
            </p:cNvSpPr>
            <p:nvPr/>
          </p:nvSpPr>
          <p:spPr bwMode="auto">
            <a:xfrm>
              <a:off x="2184" y="2331"/>
              <a:ext cx="0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18" name="Line 230"/>
            <p:cNvSpPr>
              <a:spLocks noChangeShapeType="1"/>
            </p:cNvSpPr>
            <p:nvPr/>
          </p:nvSpPr>
          <p:spPr bwMode="auto">
            <a:xfrm flipH="1">
              <a:off x="2195" y="2298"/>
              <a:ext cx="3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19" name="Line 231"/>
            <p:cNvSpPr>
              <a:spLocks noChangeShapeType="1"/>
            </p:cNvSpPr>
            <p:nvPr/>
          </p:nvSpPr>
          <p:spPr bwMode="auto">
            <a:xfrm flipV="1">
              <a:off x="2239" y="2299"/>
              <a:ext cx="18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20" name="Freeform 232"/>
            <p:cNvSpPr>
              <a:spLocks/>
            </p:cNvSpPr>
            <p:nvPr/>
          </p:nvSpPr>
          <p:spPr bwMode="auto">
            <a:xfrm>
              <a:off x="2239" y="2338"/>
              <a:ext cx="14" cy="55"/>
            </a:xfrm>
            <a:custGeom>
              <a:avLst/>
              <a:gdLst>
                <a:gd name="T0" fmla="*/ 0 w 94"/>
                <a:gd name="T1" fmla="*/ 133 h 383"/>
                <a:gd name="T2" fmla="*/ 94 w 94"/>
                <a:gd name="T3" fmla="*/ 0 h 383"/>
                <a:gd name="T4" fmla="*/ 94 w 94"/>
                <a:gd name="T5" fmla="*/ 383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4" h="383">
                  <a:moveTo>
                    <a:pt x="0" y="133"/>
                  </a:moveTo>
                  <a:lnTo>
                    <a:pt x="94" y="0"/>
                  </a:lnTo>
                  <a:lnTo>
                    <a:pt x="94" y="38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21" name="Line 233"/>
            <p:cNvSpPr>
              <a:spLocks noChangeShapeType="1"/>
            </p:cNvSpPr>
            <p:nvPr/>
          </p:nvSpPr>
          <p:spPr bwMode="auto">
            <a:xfrm flipV="1">
              <a:off x="2253" y="2322"/>
              <a:ext cx="7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22" name="Freeform 234"/>
            <p:cNvSpPr>
              <a:spLocks/>
            </p:cNvSpPr>
            <p:nvPr/>
          </p:nvSpPr>
          <p:spPr bwMode="auto">
            <a:xfrm>
              <a:off x="2260" y="2299"/>
              <a:ext cx="30" cy="42"/>
            </a:xfrm>
            <a:custGeom>
              <a:avLst/>
              <a:gdLst>
                <a:gd name="T0" fmla="*/ 210 w 210"/>
                <a:gd name="T1" fmla="*/ 0 h 297"/>
                <a:gd name="T2" fmla="*/ 133 w 210"/>
                <a:gd name="T3" fmla="*/ 164 h 297"/>
                <a:gd name="T4" fmla="*/ 0 w 210"/>
                <a:gd name="T5" fmla="*/ 297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0" h="297">
                  <a:moveTo>
                    <a:pt x="210" y="0"/>
                  </a:moveTo>
                  <a:lnTo>
                    <a:pt x="133" y="164"/>
                  </a:lnTo>
                  <a:lnTo>
                    <a:pt x="0" y="29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23" name="Line 235"/>
            <p:cNvSpPr>
              <a:spLocks noChangeShapeType="1"/>
            </p:cNvSpPr>
            <p:nvPr/>
          </p:nvSpPr>
          <p:spPr bwMode="auto">
            <a:xfrm flipV="1">
              <a:off x="2265" y="2303"/>
              <a:ext cx="23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24" name="Line 236"/>
            <p:cNvSpPr>
              <a:spLocks noChangeShapeType="1"/>
            </p:cNvSpPr>
            <p:nvPr/>
          </p:nvSpPr>
          <p:spPr bwMode="auto">
            <a:xfrm flipH="1" flipV="1">
              <a:off x="2279" y="2322"/>
              <a:ext cx="19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25" name="Line 237"/>
            <p:cNvSpPr>
              <a:spLocks noChangeShapeType="1"/>
            </p:cNvSpPr>
            <p:nvPr/>
          </p:nvSpPr>
          <p:spPr bwMode="auto">
            <a:xfrm flipV="1">
              <a:off x="2265" y="2346"/>
              <a:ext cx="28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26" name="Line 238"/>
            <p:cNvSpPr>
              <a:spLocks noChangeShapeType="1"/>
            </p:cNvSpPr>
            <p:nvPr/>
          </p:nvSpPr>
          <p:spPr bwMode="auto">
            <a:xfrm flipH="1">
              <a:off x="2260" y="2376"/>
              <a:ext cx="42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27" name="Line 239"/>
            <p:cNvSpPr>
              <a:spLocks noChangeShapeType="1"/>
            </p:cNvSpPr>
            <p:nvPr/>
          </p:nvSpPr>
          <p:spPr bwMode="auto">
            <a:xfrm flipV="1">
              <a:off x="2279" y="2348"/>
              <a:ext cx="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28" name="Line 240"/>
            <p:cNvSpPr>
              <a:spLocks noChangeShapeType="1"/>
            </p:cNvSpPr>
            <p:nvPr/>
          </p:nvSpPr>
          <p:spPr bwMode="auto">
            <a:xfrm flipV="1">
              <a:off x="1946" y="2480"/>
              <a:ext cx="58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29" name="Line 241"/>
            <p:cNvSpPr>
              <a:spLocks noChangeShapeType="1"/>
            </p:cNvSpPr>
            <p:nvPr/>
          </p:nvSpPr>
          <p:spPr bwMode="auto">
            <a:xfrm>
              <a:off x="1976" y="2442"/>
              <a:ext cx="0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30" name="Line 242"/>
            <p:cNvSpPr>
              <a:spLocks noChangeShapeType="1"/>
            </p:cNvSpPr>
            <p:nvPr/>
          </p:nvSpPr>
          <p:spPr bwMode="auto">
            <a:xfrm>
              <a:off x="1960" y="2455"/>
              <a:ext cx="2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31" name="Line 243"/>
            <p:cNvSpPr>
              <a:spLocks noChangeShapeType="1"/>
            </p:cNvSpPr>
            <p:nvPr/>
          </p:nvSpPr>
          <p:spPr bwMode="auto">
            <a:xfrm flipV="1">
              <a:off x="1976" y="2461"/>
              <a:ext cx="19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32" name="Line 244"/>
            <p:cNvSpPr>
              <a:spLocks noChangeShapeType="1"/>
            </p:cNvSpPr>
            <p:nvPr/>
          </p:nvSpPr>
          <p:spPr bwMode="auto">
            <a:xfrm>
              <a:off x="1956" y="2495"/>
              <a:ext cx="1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33" name="Line 245"/>
            <p:cNvSpPr>
              <a:spLocks noChangeShapeType="1"/>
            </p:cNvSpPr>
            <p:nvPr/>
          </p:nvSpPr>
          <p:spPr bwMode="auto">
            <a:xfrm flipV="1">
              <a:off x="1992" y="2491"/>
              <a:ext cx="1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34" name="Freeform 246"/>
            <p:cNvSpPr>
              <a:spLocks/>
            </p:cNvSpPr>
            <p:nvPr/>
          </p:nvSpPr>
          <p:spPr bwMode="auto">
            <a:xfrm>
              <a:off x="1964" y="2489"/>
              <a:ext cx="12" cy="40"/>
            </a:xfrm>
            <a:custGeom>
              <a:avLst/>
              <a:gdLst>
                <a:gd name="T0" fmla="*/ 86 w 86"/>
                <a:gd name="T1" fmla="*/ 0 h 281"/>
                <a:gd name="T2" fmla="*/ 70 w 86"/>
                <a:gd name="T3" fmla="*/ 125 h 281"/>
                <a:gd name="T4" fmla="*/ 0 w 86"/>
                <a:gd name="T5" fmla="*/ 281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6" h="281">
                  <a:moveTo>
                    <a:pt x="86" y="0"/>
                  </a:moveTo>
                  <a:lnTo>
                    <a:pt x="70" y="125"/>
                  </a:lnTo>
                  <a:lnTo>
                    <a:pt x="0" y="28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35" name="Line 247"/>
            <p:cNvSpPr>
              <a:spLocks noChangeShapeType="1"/>
            </p:cNvSpPr>
            <p:nvPr/>
          </p:nvSpPr>
          <p:spPr bwMode="auto">
            <a:xfrm>
              <a:off x="1976" y="2507"/>
              <a:ext cx="11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36" name="Line 248"/>
            <p:cNvSpPr>
              <a:spLocks noChangeShapeType="1"/>
            </p:cNvSpPr>
            <p:nvPr/>
          </p:nvSpPr>
          <p:spPr bwMode="auto">
            <a:xfrm flipV="1">
              <a:off x="1956" y="2532"/>
              <a:ext cx="36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37" name="Line 249"/>
            <p:cNvSpPr>
              <a:spLocks noChangeShapeType="1"/>
            </p:cNvSpPr>
            <p:nvPr/>
          </p:nvSpPr>
          <p:spPr bwMode="auto">
            <a:xfrm flipV="1">
              <a:off x="2019" y="2470"/>
              <a:ext cx="24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38" name="Line 250"/>
            <p:cNvSpPr>
              <a:spLocks noChangeShapeType="1"/>
            </p:cNvSpPr>
            <p:nvPr/>
          </p:nvSpPr>
          <p:spPr bwMode="auto">
            <a:xfrm>
              <a:off x="2032" y="2440"/>
              <a:ext cx="0" cy="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39" name="Line 251"/>
            <p:cNvSpPr>
              <a:spLocks noChangeShapeType="1"/>
            </p:cNvSpPr>
            <p:nvPr/>
          </p:nvSpPr>
          <p:spPr bwMode="auto">
            <a:xfrm flipH="1">
              <a:off x="2019" y="2474"/>
              <a:ext cx="13" cy="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40" name="Line 252"/>
            <p:cNvSpPr>
              <a:spLocks noChangeShapeType="1"/>
            </p:cNvSpPr>
            <p:nvPr/>
          </p:nvSpPr>
          <p:spPr bwMode="auto">
            <a:xfrm>
              <a:off x="2032" y="2479"/>
              <a:ext cx="11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41" name="Line 253"/>
            <p:cNvSpPr>
              <a:spLocks noChangeShapeType="1"/>
            </p:cNvSpPr>
            <p:nvPr/>
          </p:nvSpPr>
          <p:spPr bwMode="auto">
            <a:xfrm>
              <a:off x="2047" y="2444"/>
              <a:ext cx="0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42" name="Line 254"/>
            <p:cNvSpPr>
              <a:spLocks noChangeShapeType="1"/>
            </p:cNvSpPr>
            <p:nvPr/>
          </p:nvSpPr>
          <p:spPr bwMode="auto">
            <a:xfrm flipV="1">
              <a:off x="2045" y="2517"/>
              <a:ext cx="15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43" name="Line 255"/>
            <p:cNvSpPr>
              <a:spLocks noChangeShapeType="1"/>
            </p:cNvSpPr>
            <p:nvPr/>
          </p:nvSpPr>
          <p:spPr bwMode="auto">
            <a:xfrm flipV="1">
              <a:off x="2047" y="2448"/>
              <a:ext cx="21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44" name="Line 256"/>
            <p:cNvSpPr>
              <a:spLocks noChangeShapeType="1"/>
            </p:cNvSpPr>
            <p:nvPr/>
          </p:nvSpPr>
          <p:spPr bwMode="auto">
            <a:xfrm flipH="1">
              <a:off x="2066" y="2444"/>
              <a:ext cx="3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45" name="Line 257"/>
            <p:cNvSpPr>
              <a:spLocks noChangeShapeType="1"/>
            </p:cNvSpPr>
            <p:nvPr/>
          </p:nvSpPr>
          <p:spPr bwMode="auto">
            <a:xfrm flipH="1">
              <a:off x="2047" y="2481"/>
              <a:ext cx="22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46" name="Line 258"/>
            <p:cNvSpPr>
              <a:spLocks noChangeShapeType="1"/>
            </p:cNvSpPr>
            <p:nvPr/>
          </p:nvSpPr>
          <p:spPr bwMode="auto">
            <a:xfrm flipV="1">
              <a:off x="2047" y="2465"/>
              <a:ext cx="16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47" name="Freeform 259"/>
            <p:cNvSpPr>
              <a:spLocks/>
            </p:cNvSpPr>
            <p:nvPr/>
          </p:nvSpPr>
          <p:spPr bwMode="auto">
            <a:xfrm>
              <a:off x="2052" y="2485"/>
              <a:ext cx="29" cy="43"/>
            </a:xfrm>
            <a:custGeom>
              <a:avLst/>
              <a:gdLst>
                <a:gd name="T0" fmla="*/ 0 w 203"/>
                <a:gd name="T1" fmla="*/ 0 h 305"/>
                <a:gd name="T2" fmla="*/ 141 w 203"/>
                <a:gd name="T3" fmla="*/ 305 h 305"/>
                <a:gd name="T4" fmla="*/ 203 w 203"/>
                <a:gd name="T5" fmla="*/ 305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3" h="305">
                  <a:moveTo>
                    <a:pt x="0" y="0"/>
                  </a:moveTo>
                  <a:lnTo>
                    <a:pt x="141" y="305"/>
                  </a:lnTo>
                  <a:lnTo>
                    <a:pt x="203" y="30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48" name="Line 260"/>
            <p:cNvSpPr>
              <a:spLocks noChangeShapeType="1"/>
            </p:cNvSpPr>
            <p:nvPr/>
          </p:nvSpPr>
          <p:spPr bwMode="auto">
            <a:xfrm flipH="1">
              <a:off x="2062" y="2489"/>
              <a:ext cx="12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49" name="Line 261"/>
            <p:cNvSpPr>
              <a:spLocks noChangeShapeType="1"/>
            </p:cNvSpPr>
            <p:nvPr/>
          </p:nvSpPr>
          <p:spPr bwMode="auto">
            <a:xfrm>
              <a:off x="2100" y="2444"/>
              <a:ext cx="0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50" name="Line 262"/>
            <p:cNvSpPr>
              <a:spLocks noChangeShapeType="1"/>
            </p:cNvSpPr>
            <p:nvPr/>
          </p:nvSpPr>
          <p:spPr bwMode="auto">
            <a:xfrm flipV="1">
              <a:off x="2100" y="2451"/>
              <a:ext cx="46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51" name="Line 263"/>
            <p:cNvSpPr>
              <a:spLocks noChangeShapeType="1"/>
            </p:cNvSpPr>
            <p:nvPr/>
          </p:nvSpPr>
          <p:spPr bwMode="auto">
            <a:xfrm flipH="1">
              <a:off x="2146" y="2446"/>
              <a:ext cx="1" cy="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52" name="Freeform 264"/>
            <p:cNvSpPr>
              <a:spLocks/>
            </p:cNvSpPr>
            <p:nvPr/>
          </p:nvSpPr>
          <p:spPr bwMode="auto">
            <a:xfrm>
              <a:off x="2100" y="2530"/>
              <a:ext cx="46" cy="6"/>
            </a:xfrm>
            <a:custGeom>
              <a:avLst/>
              <a:gdLst>
                <a:gd name="T0" fmla="*/ 0 w 320"/>
                <a:gd name="T1" fmla="*/ 16 h 39"/>
                <a:gd name="T2" fmla="*/ 304 w 320"/>
                <a:gd name="T3" fmla="*/ 0 h 39"/>
                <a:gd name="T4" fmla="*/ 320 w 320"/>
                <a:gd name="T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0" h="39">
                  <a:moveTo>
                    <a:pt x="0" y="16"/>
                  </a:moveTo>
                  <a:lnTo>
                    <a:pt x="304" y="0"/>
                  </a:lnTo>
                  <a:lnTo>
                    <a:pt x="320" y="3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53" name="Line 265"/>
            <p:cNvSpPr>
              <a:spLocks noChangeShapeType="1"/>
            </p:cNvSpPr>
            <p:nvPr/>
          </p:nvSpPr>
          <p:spPr bwMode="auto">
            <a:xfrm>
              <a:off x="2113" y="2460"/>
              <a:ext cx="0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54" name="Line 266"/>
            <p:cNvSpPr>
              <a:spLocks noChangeShapeType="1"/>
            </p:cNvSpPr>
            <p:nvPr/>
          </p:nvSpPr>
          <p:spPr bwMode="auto">
            <a:xfrm flipV="1">
              <a:off x="2113" y="2461"/>
              <a:ext cx="20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55" name="Line 267"/>
            <p:cNvSpPr>
              <a:spLocks noChangeShapeType="1"/>
            </p:cNvSpPr>
            <p:nvPr/>
          </p:nvSpPr>
          <p:spPr bwMode="auto">
            <a:xfrm flipH="1">
              <a:off x="2133" y="2458"/>
              <a:ext cx="2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56" name="Line 268"/>
            <p:cNvSpPr>
              <a:spLocks noChangeShapeType="1"/>
            </p:cNvSpPr>
            <p:nvPr/>
          </p:nvSpPr>
          <p:spPr bwMode="auto">
            <a:xfrm flipV="1">
              <a:off x="2113" y="2477"/>
              <a:ext cx="2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57" name="Line 269"/>
            <p:cNvSpPr>
              <a:spLocks noChangeShapeType="1"/>
            </p:cNvSpPr>
            <p:nvPr/>
          </p:nvSpPr>
          <p:spPr bwMode="auto">
            <a:xfrm>
              <a:off x="2111" y="2484"/>
              <a:ext cx="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58" name="Line 270"/>
            <p:cNvSpPr>
              <a:spLocks noChangeShapeType="1"/>
            </p:cNvSpPr>
            <p:nvPr/>
          </p:nvSpPr>
          <p:spPr bwMode="auto">
            <a:xfrm flipV="1">
              <a:off x="2111" y="2486"/>
              <a:ext cx="24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59" name="Line 271"/>
            <p:cNvSpPr>
              <a:spLocks noChangeShapeType="1"/>
            </p:cNvSpPr>
            <p:nvPr/>
          </p:nvSpPr>
          <p:spPr bwMode="auto">
            <a:xfrm flipH="1">
              <a:off x="2135" y="2482"/>
              <a:ext cx="1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60" name="Freeform 272"/>
            <p:cNvSpPr>
              <a:spLocks/>
            </p:cNvSpPr>
            <p:nvPr/>
          </p:nvSpPr>
          <p:spPr bwMode="auto">
            <a:xfrm>
              <a:off x="2107" y="2509"/>
              <a:ext cx="14" cy="20"/>
            </a:xfrm>
            <a:custGeom>
              <a:avLst/>
              <a:gdLst>
                <a:gd name="T0" fmla="*/ 102 w 102"/>
                <a:gd name="T1" fmla="*/ 0 h 140"/>
                <a:gd name="T2" fmla="*/ 70 w 102"/>
                <a:gd name="T3" fmla="*/ 70 h 140"/>
                <a:gd name="T4" fmla="*/ 0 w 102"/>
                <a:gd name="T5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2" h="140">
                  <a:moveTo>
                    <a:pt x="102" y="0"/>
                  </a:moveTo>
                  <a:lnTo>
                    <a:pt x="70" y="70"/>
                  </a:lnTo>
                  <a:lnTo>
                    <a:pt x="0" y="14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61" name="Line 273"/>
            <p:cNvSpPr>
              <a:spLocks noChangeShapeType="1"/>
            </p:cNvSpPr>
            <p:nvPr/>
          </p:nvSpPr>
          <p:spPr bwMode="auto">
            <a:xfrm>
              <a:off x="2125" y="2510"/>
              <a:ext cx="12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62" name="Line 274"/>
            <p:cNvSpPr>
              <a:spLocks noChangeShapeType="1"/>
            </p:cNvSpPr>
            <p:nvPr/>
          </p:nvSpPr>
          <p:spPr bwMode="auto">
            <a:xfrm flipH="1">
              <a:off x="2121" y="2494"/>
              <a:ext cx="2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63" name="Line 275"/>
            <p:cNvSpPr>
              <a:spLocks noChangeShapeType="1"/>
            </p:cNvSpPr>
            <p:nvPr/>
          </p:nvSpPr>
          <p:spPr bwMode="auto">
            <a:xfrm flipV="1">
              <a:off x="2170" y="2458"/>
              <a:ext cx="54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64" name="Line 276"/>
            <p:cNvSpPr>
              <a:spLocks noChangeShapeType="1"/>
            </p:cNvSpPr>
            <p:nvPr/>
          </p:nvSpPr>
          <p:spPr bwMode="auto">
            <a:xfrm flipH="1">
              <a:off x="2209" y="2474"/>
              <a:ext cx="1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65" name="Line 277"/>
            <p:cNvSpPr>
              <a:spLocks noChangeShapeType="1"/>
            </p:cNvSpPr>
            <p:nvPr/>
          </p:nvSpPr>
          <p:spPr bwMode="auto">
            <a:xfrm flipV="1">
              <a:off x="2184" y="2477"/>
              <a:ext cx="26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66" name="Line 278"/>
            <p:cNvSpPr>
              <a:spLocks noChangeShapeType="1"/>
            </p:cNvSpPr>
            <p:nvPr/>
          </p:nvSpPr>
          <p:spPr bwMode="auto">
            <a:xfrm flipV="1">
              <a:off x="2166" y="2532"/>
              <a:ext cx="62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67" name="Line 279"/>
            <p:cNvSpPr>
              <a:spLocks noChangeShapeType="1"/>
            </p:cNvSpPr>
            <p:nvPr/>
          </p:nvSpPr>
          <p:spPr bwMode="auto">
            <a:xfrm flipV="1">
              <a:off x="2184" y="2517"/>
              <a:ext cx="20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68" name="Line 280"/>
            <p:cNvSpPr>
              <a:spLocks noChangeShapeType="1"/>
            </p:cNvSpPr>
            <p:nvPr/>
          </p:nvSpPr>
          <p:spPr bwMode="auto">
            <a:xfrm flipV="1">
              <a:off x="2184" y="2505"/>
              <a:ext cx="20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69" name="Line 281"/>
            <p:cNvSpPr>
              <a:spLocks noChangeShapeType="1"/>
            </p:cNvSpPr>
            <p:nvPr/>
          </p:nvSpPr>
          <p:spPr bwMode="auto">
            <a:xfrm flipV="1">
              <a:off x="2184" y="2491"/>
              <a:ext cx="22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70" name="Line 282"/>
            <p:cNvSpPr>
              <a:spLocks noChangeShapeType="1"/>
            </p:cNvSpPr>
            <p:nvPr/>
          </p:nvSpPr>
          <p:spPr bwMode="auto">
            <a:xfrm>
              <a:off x="2184" y="2476"/>
              <a:ext cx="0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71" name="Line 283"/>
            <p:cNvSpPr>
              <a:spLocks noChangeShapeType="1"/>
            </p:cNvSpPr>
            <p:nvPr/>
          </p:nvSpPr>
          <p:spPr bwMode="auto">
            <a:xfrm flipH="1">
              <a:off x="2195" y="2442"/>
              <a:ext cx="3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72" name="Line 284"/>
            <p:cNvSpPr>
              <a:spLocks noChangeShapeType="1"/>
            </p:cNvSpPr>
            <p:nvPr/>
          </p:nvSpPr>
          <p:spPr bwMode="auto">
            <a:xfrm flipV="1">
              <a:off x="2239" y="2443"/>
              <a:ext cx="18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73" name="Freeform 285"/>
            <p:cNvSpPr>
              <a:spLocks/>
            </p:cNvSpPr>
            <p:nvPr/>
          </p:nvSpPr>
          <p:spPr bwMode="auto">
            <a:xfrm>
              <a:off x="2239" y="2482"/>
              <a:ext cx="14" cy="55"/>
            </a:xfrm>
            <a:custGeom>
              <a:avLst/>
              <a:gdLst>
                <a:gd name="T0" fmla="*/ 0 w 94"/>
                <a:gd name="T1" fmla="*/ 134 h 384"/>
                <a:gd name="T2" fmla="*/ 94 w 94"/>
                <a:gd name="T3" fmla="*/ 0 h 384"/>
                <a:gd name="T4" fmla="*/ 94 w 94"/>
                <a:gd name="T5" fmla="*/ 384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4" h="384">
                  <a:moveTo>
                    <a:pt x="0" y="134"/>
                  </a:moveTo>
                  <a:lnTo>
                    <a:pt x="94" y="0"/>
                  </a:lnTo>
                  <a:lnTo>
                    <a:pt x="94" y="38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74" name="Line 286"/>
            <p:cNvSpPr>
              <a:spLocks noChangeShapeType="1"/>
            </p:cNvSpPr>
            <p:nvPr/>
          </p:nvSpPr>
          <p:spPr bwMode="auto">
            <a:xfrm flipV="1">
              <a:off x="2253" y="2467"/>
              <a:ext cx="7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75" name="Freeform 287"/>
            <p:cNvSpPr>
              <a:spLocks/>
            </p:cNvSpPr>
            <p:nvPr/>
          </p:nvSpPr>
          <p:spPr bwMode="auto">
            <a:xfrm>
              <a:off x="2260" y="2443"/>
              <a:ext cx="30" cy="43"/>
            </a:xfrm>
            <a:custGeom>
              <a:avLst/>
              <a:gdLst>
                <a:gd name="T0" fmla="*/ 210 w 210"/>
                <a:gd name="T1" fmla="*/ 0 h 297"/>
                <a:gd name="T2" fmla="*/ 133 w 210"/>
                <a:gd name="T3" fmla="*/ 164 h 297"/>
                <a:gd name="T4" fmla="*/ 0 w 210"/>
                <a:gd name="T5" fmla="*/ 297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0" h="297">
                  <a:moveTo>
                    <a:pt x="210" y="0"/>
                  </a:moveTo>
                  <a:lnTo>
                    <a:pt x="133" y="164"/>
                  </a:lnTo>
                  <a:lnTo>
                    <a:pt x="0" y="29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76" name="Line 288"/>
            <p:cNvSpPr>
              <a:spLocks noChangeShapeType="1"/>
            </p:cNvSpPr>
            <p:nvPr/>
          </p:nvSpPr>
          <p:spPr bwMode="auto">
            <a:xfrm flipV="1">
              <a:off x="2265" y="2448"/>
              <a:ext cx="23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77" name="Line 289"/>
            <p:cNvSpPr>
              <a:spLocks noChangeShapeType="1"/>
            </p:cNvSpPr>
            <p:nvPr/>
          </p:nvSpPr>
          <p:spPr bwMode="auto">
            <a:xfrm flipH="1" flipV="1">
              <a:off x="2279" y="2467"/>
              <a:ext cx="19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78" name="Line 290"/>
            <p:cNvSpPr>
              <a:spLocks noChangeShapeType="1"/>
            </p:cNvSpPr>
            <p:nvPr/>
          </p:nvSpPr>
          <p:spPr bwMode="auto">
            <a:xfrm flipV="1">
              <a:off x="2265" y="2490"/>
              <a:ext cx="28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79" name="Line 291"/>
            <p:cNvSpPr>
              <a:spLocks noChangeShapeType="1"/>
            </p:cNvSpPr>
            <p:nvPr/>
          </p:nvSpPr>
          <p:spPr bwMode="auto">
            <a:xfrm flipH="1">
              <a:off x="2260" y="2520"/>
              <a:ext cx="42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80" name="Line 292"/>
            <p:cNvSpPr>
              <a:spLocks noChangeShapeType="1"/>
            </p:cNvSpPr>
            <p:nvPr/>
          </p:nvSpPr>
          <p:spPr bwMode="auto">
            <a:xfrm flipV="1">
              <a:off x="2279" y="2493"/>
              <a:ext cx="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81" name="Line 293"/>
            <p:cNvSpPr>
              <a:spLocks noChangeShapeType="1"/>
            </p:cNvSpPr>
            <p:nvPr/>
          </p:nvSpPr>
          <p:spPr bwMode="auto">
            <a:xfrm flipV="1">
              <a:off x="1961" y="2625"/>
              <a:ext cx="58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82" name="Line 294"/>
            <p:cNvSpPr>
              <a:spLocks noChangeShapeType="1"/>
            </p:cNvSpPr>
            <p:nvPr/>
          </p:nvSpPr>
          <p:spPr bwMode="auto">
            <a:xfrm>
              <a:off x="1991" y="2587"/>
              <a:ext cx="0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83" name="Line 295"/>
            <p:cNvSpPr>
              <a:spLocks noChangeShapeType="1"/>
            </p:cNvSpPr>
            <p:nvPr/>
          </p:nvSpPr>
          <p:spPr bwMode="auto">
            <a:xfrm>
              <a:off x="1976" y="2599"/>
              <a:ext cx="1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84" name="Line 296"/>
            <p:cNvSpPr>
              <a:spLocks noChangeShapeType="1"/>
            </p:cNvSpPr>
            <p:nvPr/>
          </p:nvSpPr>
          <p:spPr bwMode="auto">
            <a:xfrm flipV="1">
              <a:off x="1991" y="2606"/>
              <a:ext cx="19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85" name="Line 297"/>
            <p:cNvSpPr>
              <a:spLocks noChangeShapeType="1"/>
            </p:cNvSpPr>
            <p:nvPr/>
          </p:nvSpPr>
          <p:spPr bwMode="auto">
            <a:xfrm>
              <a:off x="1971" y="2639"/>
              <a:ext cx="1" cy="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86" name="Line 298"/>
            <p:cNvSpPr>
              <a:spLocks noChangeShapeType="1"/>
            </p:cNvSpPr>
            <p:nvPr/>
          </p:nvSpPr>
          <p:spPr bwMode="auto">
            <a:xfrm flipV="1">
              <a:off x="2007" y="2636"/>
              <a:ext cx="1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87" name="Freeform 299"/>
            <p:cNvSpPr>
              <a:spLocks/>
            </p:cNvSpPr>
            <p:nvPr/>
          </p:nvSpPr>
          <p:spPr bwMode="auto">
            <a:xfrm>
              <a:off x="1979" y="2634"/>
              <a:ext cx="12" cy="40"/>
            </a:xfrm>
            <a:custGeom>
              <a:avLst/>
              <a:gdLst>
                <a:gd name="T0" fmla="*/ 85 w 85"/>
                <a:gd name="T1" fmla="*/ 0 h 281"/>
                <a:gd name="T2" fmla="*/ 70 w 85"/>
                <a:gd name="T3" fmla="*/ 124 h 281"/>
                <a:gd name="T4" fmla="*/ 0 w 85"/>
                <a:gd name="T5" fmla="*/ 281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5" h="281">
                  <a:moveTo>
                    <a:pt x="85" y="0"/>
                  </a:moveTo>
                  <a:lnTo>
                    <a:pt x="70" y="124"/>
                  </a:lnTo>
                  <a:lnTo>
                    <a:pt x="0" y="28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88" name="Line 300"/>
            <p:cNvSpPr>
              <a:spLocks noChangeShapeType="1"/>
            </p:cNvSpPr>
            <p:nvPr/>
          </p:nvSpPr>
          <p:spPr bwMode="auto">
            <a:xfrm>
              <a:off x="1991" y="2652"/>
              <a:ext cx="12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89" name="Line 301"/>
            <p:cNvSpPr>
              <a:spLocks noChangeShapeType="1"/>
            </p:cNvSpPr>
            <p:nvPr/>
          </p:nvSpPr>
          <p:spPr bwMode="auto">
            <a:xfrm flipV="1">
              <a:off x="1971" y="2676"/>
              <a:ext cx="36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90" name="Line 302"/>
            <p:cNvSpPr>
              <a:spLocks noChangeShapeType="1"/>
            </p:cNvSpPr>
            <p:nvPr/>
          </p:nvSpPr>
          <p:spPr bwMode="auto">
            <a:xfrm>
              <a:off x="2228" y="2592"/>
              <a:ext cx="1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91" name="Line 303"/>
            <p:cNvSpPr>
              <a:spLocks noChangeShapeType="1"/>
            </p:cNvSpPr>
            <p:nvPr/>
          </p:nvSpPr>
          <p:spPr bwMode="auto">
            <a:xfrm flipV="1">
              <a:off x="2229" y="2597"/>
              <a:ext cx="16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92" name="Line 304"/>
            <p:cNvSpPr>
              <a:spLocks noChangeShapeType="1"/>
            </p:cNvSpPr>
            <p:nvPr/>
          </p:nvSpPr>
          <p:spPr bwMode="auto">
            <a:xfrm flipH="1">
              <a:off x="2245" y="2595"/>
              <a:ext cx="1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93" name="Line 305"/>
            <p:cNvSpPr>
              <a:spLocks noChangeShapeType="1"/>
            </p:cNvSpPr>
            <p:nvPr/>
          </p:nvSpPr>
          <p:spPr bwMode="auto">
            <a:xfrm flipH="1">
              <a:off x="2229" y="2618"/>
              <a:ext cx="17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94" name="Line 306"/>
            <p:cNvSpPr>
              <a:spLocks noChangeShapeType="1"/>
            </p:cNvSpPr>
            <p:nvPr/>
          </p:nvSpPr>
          <p:spPr bwMode="auto">
            <a:xfrm flipV="1">
              <a:off x="2237" y="2637"/>
              <a:ext cx="11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95" name="Line 307"/>
            <p:cNvSpPr>
              <a:spLocks noChangeShapeType="1"/>
            </p:cNvSpPr>
            <p:nvPr/>
          </p:nvSpPr>
          <p:spPr bwMode="auto">
            <a:xfrm flipV="1">
              <a:off x="2221" y="2663"/>
              <a:ext cx="27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96" name="Line 308"/>
            <p:cNvSpPr>
              <a:spLocks noChangeShapeType="1"/>
            </p:cNvSpPr>
            <p:nvPr/>
          </p:nvSpPr>
          <p:spPr bwMode="auto">
            <a:xfrm flipV="1">
              <a:off x="2237" y="2620"/>
              <a:ext cx="0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97" name="Line 309"/>
            <p:cNvSpPr>
              <a:spLocks noChangeShapeType="1"/>
            </p:cNvSpPr>
            <p:nvPr/>
          </p:nvSpPr>
          <p:spPr bwMode="auto">
            <a:xfrm>
              <a:off x="2228" y="2634"/>
              <a:ext cx="1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98" name="Line 310"/>
            <p:cNvSpPr>
              <a:spLocks noChangeShapeType="1"/>
            </p:cNvSpPr>
            <p:nvPr/>
          </p:nvSpPr>
          <p:spPr bwMode="auto">
            <a:xfrm>
              <a:off x="2253" y="2595"/>
              <a:ext cx="0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599" name="Line 311"/>
            <p:cNvSpPr>
              <a:spLocks noChangeShapeType="1"/>
            </p:cNvSpPr>
            <p:nvPr/>
          </p:nvSpPr>
          <p:spPr bwMode="auto">
            <a:xfrm flipV="1">
              <a:off x="2253" y="2596"/>
              <a:ext cx="25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00" name="Line 312"/>
            <p:cNvSpPr>
              <a:spLocks noChangeShapeType="1"/>
            </p:cNvSpPr>
            <p:nvPr/>
          </p:nvSpPr>
          <p:spPr bwMode="auto">
            <a:xfrm flipV="1">
              <a:off x="2253" y="2622"/>
              <a:ext cx="21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01" name="Line 313"/>
            <p:cNvSpPr>
              <a:spLocks noChangeShapeType="1"/>
            </p:cNvSpPr>
            <p:nvPr/>
          </p:nvSpPr>
          <p:spPr bwMode="auto">
            <a:xfrm flipH="1">
              <a:off x="2273" y="2619"/>
              <a:ext cx="2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02" name="Line 314"/>
            <p:cNvSpPr>
              <a:spLocks noChangeShapeType="1"/>
            </p:cNvSpPr>
            <p:nvPr/>
          </p:nvSpPr>
          <p:spPr bwMode="auto">
            <a:xfrm flipH="1">
              <a:off x="2253" y="2649"/>
              <a:ext cx="21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03" name="Line 315"/>
            <p:cNvSpPr>
              <a:spLocks noChangeShapeType="1"/>
            </p:cNvSpPr>
            <p:nvPr/>
          </p:nvSpPr>
          <p:spPr bwMode="auto">
            <a:xfrm flipH="1">
              <a:off x="2253" y="2675"/>
              <a:ext cx="27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04" name="Line 316"/>
            <p:cNvSpPr>
              <a:spLocks noChangeShapeType="1"/>
            </p:cNvSpPr>
            <p:nvPr/>
          </p:nvSpPr>
          <p:spPr bwMode="auto">
            <a:xfrm flipV="1">
              <a:off x="1979" y="2750"/>
              <a:ext cx="46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05" name="Line 317"/>
            <p:cNvSpPr>
              <a:spLocks noChangeShapeType="1"/>
            </p:cNvSpPr>
            <p:nvPr/>
          </p:nvSpPr>
          <p:spPr bwMode="auto">
            <a:xfrm>
              <a:off x="1979" y="2744"/>
              <a:ext cx="0" cy="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06" name="Line 318"/>
            <p:cNvSpPr>
              <a:spLocks noChangeShapeType="1"/>
            </p:cNvSpPr>
            <p:nvPr/>
          </p:nvSpPr>
          <p:spPr bwMode="auto">
            <a:xfrm>
              <a:off x="2002" y="2724"/>
              <a:ext cx="0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07" name="Line 319"/>
            <p:cNvSpPr>
              <a:spLocks noChangeShapeType="1"/>
            </p:cNvSpPr>
            <p:nvPr/>
          </p:nvSpPr>
          <p:spPr bwMode="auto">
            <a:xfrm flipH="1">
              <a:off x="2023" y="2748"/>
              <a:ext cx="3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08" name="Line 320"/>
            <p:cNvSpPr>
              <a:spLocks noChangeShapeType="1"/>
            </p:cNvSpPr>
            <p:nvPr/>
          </p:nvSpPr>
          <p:spPr bwMode="auto">
            <a:xfrm flipH="1">
              <a:off x="1979" y="2781"/>
              <a:ext cx="46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09" name="Line 321"/>
            <p:cNvSpPr>
              <a:spLocks noChangeShapeType="1"/>
            </p:cNvSpPr>
            <p:nvPr/>
          </p:nvSpPr>
          <p:spPr bwMode="auto">
            <a:xfrm>
              <a:off x="2135" y="2752"/>
              <a:ext cx="15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10" name="Line 322"/>
            <p:cNvSpPr>
              <a:spLocks noChangeShapeType="1"/>
            </p:cNvSpPr>
            <p:nvPr/>
          </p:nvSpPr>
          <p:spPr bwMode="auto">
            <a:xfrm>
              <a:off x="2115" y="2734"/>
              <a:ext cx="8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11" name="Freeform 323"/>
            <p:cNvSpPr>
              <a:spLocks/>
            </p:cNvSpPr>
            <p:nvPr/>
          </p:nvSpPr>
          <p:spPr bwMode="auto">
            <a:xfrm>
              <a:off x="2108" y="2763"/>
              <a:ext cx="35" cy="52"/>
            </a:xfrm>
            <a:custGeom>
              <a:avLst/>
              <a:gdLst>
                <a:gd name="T0" fmla="*/ 0 w 249"/>
                <a:gd name="T1" fmla="*/ 0 h 360"/>
                <a:gd name="T2" fmla="*/ 47 w 249"/>
                <a:gd name="T3" fmla="*/ 180 h 360"/>
                <a:gd name="T4" fmla="*/ 140 w 249"/>
                <a:gd name="T5" fmla="*/ 320 h 360"/>
                <a:gd name="T6" fmla="*/ 249 w 249"/>
                <a:gd name="T7" fmla="*/ 360 h 360"/>
                <a:gd name="T8" fmla="*/ 211 w 249"/>
                <a:gd name="T9" fmla="*/ 148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9" h="360">
                  <a:moveTo>
                    <a:pt x="0" y="0"/>
                  </a:moveTo>
                  <a:lnTo>
                    <a:pt x="47" y="180"/>
                  </a:lnTo>
                  <a:lnTo>
                    <a:pt x="140" y="320"/>
                  </a:lnTo>
                  <a:lnTo>
                    <a:pt x="249" y="360"/>
                  </a:lnTo>
                  <a:lnTo>
                    <a:pt x="211" y="14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12" name="Line 324"/>
            <p:cNvSpPr>
              <a:spLocks noChangeShapeType="1"/>
            </p:cNvSpPr>
            <p:nvPr/>
          </p:nvSpPr>
          <p:spPr bwMode="auto">
            <a:xfrm flipH="1">
              <a:off x="2094" y="2761"/>
              <a:ext cx="4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13" name="Line 325"/>
            <p:cNvSpPr>
              <a:spLocks noChangeShapeType="1"/>
            </p:cNvSpPr>
            <p:nvPr/>
          </p:nvSpPr>
          <p:spPr bwMode="auto">
            <a:xfrm>
              <a:off x="2220" y="2732"/>
              <a:ext cx="1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14" name="Line 326"/>
            <p:cNvSpPr>
              <a:spLocks noChangeShapeType="1"/>
            </p:cNvSpPr>
            <p:nvPr/>
          </p:nvSpPr>
          <p:spPr bwMode="auto">
            <a:xfrm flipV="1">
              <a:off x="2221" y="2737"/>
              <a:ext cx="15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15" name="Line 327"/>
            <p:cNvSpPr>
              <a:spLocks noChangeShapeType="1"/>
            </p:cNvSpPr>
            <p:nvPr/>
          </p:nvSpPr>
          <p:spPr bwMode="auto">
            <a:xfrm flipH="1">
              <a:off x="2236" y="2734"/>
              <a:ext cx="2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16" name="Line 328"/>
            <p:cNvSpPr>
              <a:spLocks noChangeShapeType="1"/>
            </p:cNvSpPr>
            <p:nvPr/>
          </p:nvSpPr>
          <p:spPr bwMode="auto">
            <a:xfrm flipH="1">
              <a:off x="2221" y="2758"/>
              <a:ext cx="17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17" name="Line 329"/>
            <p:cNvSpPr>
              <a:spLocks noChangeShapeType="1"/>
            </p:cNvSpPr>
            <p:nvPr/>
          </p:nvSpPr>
          <p:spPr bwMode="auto">
            <a:xfrm flipV="1">
              <a:off x="2229" y="2777"/>
              <a:ext cx="11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18" name="Line 330"/>
            <p:cNvSpPr>
              <a:spLocks noChangeShapeType="1"/>
            </p:cNvSpPr>
            <p:nvPr/>
          </p:nvSpPr>
          <p:spPr bwMode="auto">
            <a:xfrm flipV="1">
              <a:off x="2213" y="2802"/>
              <a:ext cx="27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19" name="Line 331"/>
            <p:cNvSpPr>
              <a:spLocks noChangeShapeType="1"/>
            </p:cNvSpPr>
            <p:nvPr/>
          </p:nvSpPr>
          <p:spPr bwMode="auto">
            <a:xfrm flipV="1">
              <a:off x="2229" y="2760"/>
              <a:ext cx="0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20" name="Line 332"/>
            <p:cNvSpPr>
              <a:spLocks noChangeShapeType="1"/>
            </p:cNvSpPr>
            <p:nvPr/>
          </p:nvSpPr>
          <p:spPr bwMode="auto">
            <a:xfrm>
              <a:off x="2220" y="2773"/>
              <a:ext cx="1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21" name="Line 333"/>
            <p:cNvSpPr>
              <a:spLocks noChangeShapeType="1"/>
            </p:cNvSpPr>
            <p:nvPr/>
          </p:nvSpPr>
          <p:spPr bwMode="auto">
            <a:xfrm>
              <a:off x="2244" y="2734"/>
              <a:ext cx="0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22" name="Line 334"/>
            <p:cNvSpPr>
              <a:spLocks noChangeShapeType="1"/>
            </p:cNvSpPr>
            <p:nvPr/>
          </p:nvSpPr>
          <p:spPr bwMode="auto">
            <a:xfrm flipV="1">
              <a:off x="2244" y="2735"/>
              <a:ext cx="26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23" name="Line 335"/>
            <p:cNvSpPr>
              <a:spLocks noChangeShapeType="1"/>
            </p:cNvSpPr>
            <p:nvPr/>
          </p:nvSpPr>
          <p:spPr bwMode="auto">
            <a:xfrm flipV="1">
              <a:off x="2244" y="2761"/>
              <a:ext cx="21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24" name="Line 336"/>
            <p:cNvSpPr>
              <a:spLocks noChangeShapeType="1"/>
            </p:cNvSpPr>
            <p:nvPr/>
          </p:nvSpPr>
          <p:spPr bwMode="auto">
            <a:xfrm flipH="1">
              <a:off x="2264" y="2759"/>
              <a:ext cx="3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25" name="Line 337"/>
            <p:cNvSpPr>
              <a:spLocks noChangeShapeType="1"/>
            </p:cNvSpPr>
            <p:nvPr/>
          </p:nvSpPr>
          <p:spPr bwMode="auto">
            <a:xfrm flipH="1">
              <a:off x="2244" y="2789"/>
              <a:ext cx="21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26" name="Line 338"/>
            <p:cNvSpPr>
              <a:spLocks noChangeShapeType="1"/>
            </p:cNvSpPr>
            <p:nvPr/>
          </p:nvSpPr>
          <p:spPr bwMode="auto">
            <a:xfrm flipH="1">
              <a:off x="2244" y="2815"/>
              <a:ext cx="27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27" name="Line 339"/>
            <p:cNvSpPr>
              <a:spLocks noChangeShapeType="1"/>
            </p:cNvSpPr>
            <p:nvPr/>
          </p:nvSpPr>
          <p:spPr bwMode="auto">
            <a:xfrm>
              <a:off x="2339" y="1559"/>
              <a:ext cx="0" cy="13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28" name="Line 340"/>
            <p:cNvSpPr>
              <a:spLocks noChangeShapeType="1"/>
            </p:cNvSpPr>
            <p:nvPr/>
          </p:nvSpPr>
          <p:spPr bwMode="auto">
            <a:xfrm>
              <a:off x="2396" y="1629"/>
              <a:ext cx="5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29" name="Freeform 341"/>
            <p:cNvSpPr>
              <a:spLocks/>
            </p:cNvSpPr>
            <p:nvPr/>
          </p:nvSpPr>
          <p:spPr bwMode="auto">
            <a:xfrm>
              <a:off x="2401" y="1602"/>
              <a:ext cx="11" cy="69"/>
            </a:xfrm>
            <a:custGeom>
              <a:avLst/>
              <a:gdLst>
                <a:gd name="T0" fmla="*/ 77 w 77"/>
                <a:gd name="T1" fmla="*/ 0 h 477"/>
                <a:gd name="T2" fmla="*/ 77 w 77"/>
                <a:gd name="T3" fmla="*/ 477 h 477"/>
                <a:gd name="T4" fmla="*/ 0 w 77"/>
                <a:gd name="T5" fmla="*/ 375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7" h="477">
                  <a:moveTo>
                    <a:pt x="77" y="0"/>
                  </a:moveTo>
                  <a:lnTo>
                    <a:pt x="77" y="477"/>
                  </a:lnTo>
                  <a:lnTo>
                    <a:pt x="0" y="37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30" name="Line 342"/>
            <p:cNvSpPr>
              <a:spLocks noChangeShapeType="1"/>
            </p:cNvSpPr>
            <p:nvPr/>
          </p:nvSpPr>
          <p:spPr bwMode="auto">
            <a:xfrm flipV="1">
              <a:off x="2389" y="1618"/>
              <a:ext cx="37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31" name="Line 343"/>
            <p:cNvSpPr>
              <a:spLocks noChangeShapeType="1"/>
            </p:cNvSpPr>
            <p:nvPr/>
          </p:nvSpPr>
          <p:spPr bwMode="auto">
            <a:xfrm>
              <a:off x="2380" y="1622"/>
              <a:ext cx="0" cy="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32" name="Freeform 344"/>
            <p:cNvSpPr>
              <a:spLocks/>
            </p:cNvSpPr>
            <p:nvPr/>
          </p:nvSpPr>
          <p:spPr bwMode="auto">
            <a:xfrm>
              <a:off x="2367" y="1606"/>
              <a:ext cx="19" cy="30"/>
            </a:xfrm>
            <a:custGeom>
              <a:avLst/>
              <a:gdLst>
                <a:gd name="T0" fmla="*/ 134 w 134"/>
                <a:gd name="T1" fmla="*/ 0 h 211"/>
                <a:gd name="T2" fmla="*/ 86 w 134"/>
                <a:gd name="T3" fmla="*/ 117 h 211"/>
                <a:gd name="T4" fmla="*/ 0 w 134"/>
                <a:gd name="T5" fmla="*/ 211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4" h="211">
                  <a:moveTo>
                    <a:pt x="134" y="0"/>
                  </a:moveTo>
                  <a:lnTo>
                    <a:pt x="86" y="117"/>
                  </a:lnTo>
                  <a:lnTo>
                    <a:pt x="0" y="21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33" name="Line 345"/>
            <p:cNvSpPr>
              <a:spLocks noChangeShapeType="1"/>
            </p:cNvSpPr>
            <p:nvPr/>
          </p:nvSpPr>
          <p:spPr bwMode="auto">
            <a:xfrm flipV="1">
              <a:off x="2394" y="1571"/>
              <a:ext cx="14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34" name="Line 346"/>
            <p:cNvSpPr>
              <a:spLocks noChangeShapeType="1"/>
            </p:cNvSpPr>
            <p:nvPr/>
          </p:nvSpPr>
          <p:spPr bwMode="auto">
            <a:xfrm flipH="1">
              <a:off x="2368" y="1572"/>
              <a:ext cx="18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35" name="Line 347"/>
            <p:cNvSpPr>
              <a:spLocks noChangeShapeType="1"/>
            </p:cNvSpPr>
            <p:nvPr/>
          </p:nvSpPr>
          <p:spPr bwMode="auto">
            <a:xfrm flipV="1">
              <a:off x="2378" y="1586"/>
              <a:ext cx="20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36" name="Line 348"/>
            <p:cNvSpPr>
              <a:spLocks noChangeShapeType="1"/>
            </p:cNvSpPr>
            <p:nvPr/>
          </p:nvSpPr>
          <p:spPr bwMode="auto">
            <a:xfrm>
              <a:off x="2383" y="1590"/>
              <a:ext cx="4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37" name="Line 349"/>
            <p:cNvSpPr>
              <a:spLocks noChangeShapeType="1"/>
            </p:cNvSpPr>
            <p:nvPr/>
          </p:nvSpPr>
          <p:spPr bwMode="auto">
            <a:xfrm flipV="1">
              <a:off x="2402" y="1585"/>
              <a:ext cx="22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38" name="Line 350"/>
            <p:cNvSpPr>
              <a:spLocks noChangeShapeType="1"/>
            </p:cNvSpPr>
            <p:nvPr/>
          </p:nvSpPr>
          <p:spPr bwMode="auto">
            <a:xfrm>
              <a:off x="2410" y="1589"/>
              <a:ext cx="5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39" name="Line 351"/>
            <p:cNvSpPr>
              <a:spLocks noChangeShapeType="1"/>
            </p:cNvSpPr>
            <p:nvPr/>
          </p:nvSpPr>
          <p:spPr bwMode="auto">
            <a:xfrm>
              <a:off x="2503" y="1573"/>
              <a:ext cx="0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40" name="Line 352"/>
            <p:cNvSpPr>
              <a:spLocks noChangeShapeType="1"/>
            </p:cNvSpPr>
            <p:nvPr/>
          </p:nvSpPr>
          <p:spPr bwMode="auto">
            <a:xfrm flipV="1">
              <a:off x="2503" y="1580"/>
              <a:ext cx="28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41" name="Line 353"/>
            <p:cNvSpPr>
              <a:spLocks noChangeShapeType="1"/>
            </p:cNvSpPr>
            <p:nvPr/>
          </p:nvSpPr>
          <p:spPr bwMode="auto">
            <a:xfrm flipH="1">
              <a:off x="2530" y="1576"/>
              <a:ext cx="2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42" name="Line 354"/>
            <p:cNvSpPr>
              <a:spLocks noChangeShapeType="1"/>
            </p:cNvSpPr>
            <p:nvPr/>
          </p:nvSpPr>
          <p:spPr bwMode="auto">
            <a:xfrm flipH="1">
              <a:off x="2503" y="1602"/>
              <a:ext cx="29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43" name="Line 355"/>
            <p:cNvSpPr>
              <a:spLocks noChangeShapeType="1"/>
            </p:cNvSpPr>
            <p:nvPr/>
          </p:nvSpPr>
          <p:spPr bwMode="auto">
            <a:xfrm flipV="1">
              <a:off x="2486" y="1615"/>
              <a:ext cx="58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44" name="Line 356"/>
            <p:cNvSpPr>
              <a:spLocks noChangeShapeType="1"/>
            </p:cNvSpPr>
            <p:nvPr/>
          </p:nvSpPr>
          <p:spPr bwMode="auto">
            <a:xfrm flipH="1">
              <a:off x="2503" y="1618"/>
              <a:ext cx="4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45" name="Freeform 357"/>
            <p:cNvSpPr>
              <a:spLocks/>
            </p:cNvSpPr>
            <p:nvPr/>
          </p:nvSpPr>
          <p:spPr bwMode="auto">
            <a:xfrm>
              <a:off x="2509" y="1630"/>
              <a:ext cx="24" cy="46"/>
            </a:xfrm>
            <a:custGeom>
              <a:avLst/>
              <a:gdLst>
                <a:gd name="T0" fmla="*/ 165 w 165"/>
                <a:gd name="T1" fmla="*/ 0 h 321"/>
                <a:gd name="T2" fmla="*/ 71 w 165"/>
                <a:gd name="T3" fmla="*/ 321 h 321"/>
                <a:gd name="T4" fmla="*/ 0 w 165"/>
                <a:gd name="T5" fmla="*/ 195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5" h="321">
                  <a:moveTo>
                    <a:pt x="165" y="0"/>
                  </a:moveTo>
                  <a:lnTo>
                    <a:pt x="71" y="321"/>
                  </a:lnTo>
                  <a:lnTo>
                    <a:pt x="0" y="19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46" name="Line 358"/>
            <p:cNvSpPr>
              <a:spLocks noChangeShapeType="1"/>
            </p:cNvSpPr>
            <p:nvPr/>
          </p:nvSpPr>
          <p:spPr bwMode="auto">
            <a:xfrm flipH="1">
              <a:off x="2500" y="1634"/>
              <a:ext cx="32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47" name="Line 359"/>
            <p:cNvSpPr>
              <a:spLocks noChangeShapeType="1"/>
            </p:cNvSpPr>
            <p:nvPr/>
          </p:nvSpPr>
          <p:spPr bwMode="auto">
            <a:xfrm>
              <a:off x="2339" y="1559"/>
              <a:ext cx="2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48" name="Line 360"/>
            <p:cNvSpPr>
              <a:spLocks noChangeShapeType="1"/>
            </p:cNvSpPr>
            <p:nvPr/>
          </p:nvSpPr>
          <p:spPr bwMode="auto">
            <a:xfrm>
              <a:off x="2570" y="1559"/>
              <a:ext cx="0" cy="13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49" name="Freeform 361"/>
            <p:cNvSpPr>
              <a:spLocks/>
            </p:cNvSpPr>
            <p:nvPr/>
          </p:nvSpPr>
          <p:spPr bwMode="auto">
            <a:xfrm>
              <a:off x="2485" y="1819"/>
              <a:ext cx="3" cy="9"/>
            </a:xfrm>
            <a:custGeom>
              <a:avLst/>
              <a:gdLst>
                <a:gd name="T0" fmla="*/ 2 w 19"/>
                <a:gd name="T1" fmla="*/ 0 h 62"/>
                <a:gd name="T2" fmla="*/ 2 w 19"/>
                <a:gd name="T3" fmla="*/ 4 h 62"/>
                <a:gd name="T4" fmla="*/ 1 w 19"/>
                <a:gd name="T5" fmla="*/ 8 h 62"/>
                <a:gd name="T6" fmla="*/ 0 w 19"/>
                <a:gd name="T7" fmla="*/ 12 h 62"/>
                <a:gd name="T8" fmla="*/ 0 w 19"/>
                <a:gd name="T9" fmla="*/ 17 h 62"/>
                <a:gd name="T10" fmla="*/ 0 w 19"/>
                <a:gd name="T11" fmla="*/ 21 h 62"/>
                <a:gd name="T12" fmla="*/ 0 w 19"/>
                <a:gd name="T13" fmla="*/ 25 h 62"/>
                <a:gd name="T14" fmla="*/ 1 w 19"/>
                <a:gd name="T15" fmla="*/ 29 h 62"/>
                <a:gd name="T16" fmla="*/ 1 w 19"/>
                <a:gd name="T17" fmla="*/ 32 h 62"/>
                <a:gd name="T18" fmla="*/ 2 w 19"/>
                <a:gd name="T19" fmla="*/ 33 h 62"/>
                <a:gd name="T20" fmla="*/ 2 w 19"/>
                <a:gd name="T21" fmla="*/ 35 h 62"/>
                <a:gd name="T22" fmla="*/ 3 w 19"/>
                <a:gd name="T23" fmla="*/ 37 h 62"/>
                <a:gd name="T24" fmla="*/ 4 w 19"/>
                <a:gd name="T25" fmla="*/ 39 h 62"/>
                <a:gd name="T26" fmla="*/ 5 w 19"/>
                <a:gd name="T27" fmla="*/ 41 h 62"/>
                <a:gd name="T28" fmla="*/ 7 w 19"/>
                <a:gd name="T29" fmla="*/ 44 h 62"/>
                <a:gd name="T30" fmla="*/ 9 w 19"/>
                <a:gd name="T31" fmla="*/ 49 h 62"/>
                <a:gd name="T32" fmla="*/ 14 w 19"/>
                <a:gd name="T33" fmla="*/ 56 h 62"/>
                <a:gd name="T34" fmla="*/ 16 w 19"/>
                <a:gd name="T35" fmla="*/ 59 h 62"/>
                <a:gd name="T36" fmla="*/ 17 w 19"/>
                <a:gd name="T37" fmla="*/ 61 h 62"/>
                <a:gd name="T38" fmla="*/ 19 w 19"/>
                <a:gd name="T39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9" h="62">
                  <a:moveTo>
                    <a:pt x="2" y="0"/>
                  </a:moveTo>
                  <a:lnTo>
                    <a:pt x="2" y="4"/>
                  </a:lnTo>
                  <a:lnTo>
                    <a:pt x="1" y="8"/>
                  </a:lnTo>
                  <a:lnTo>
                    <a:pt x="0" y="12"/>
                  </a:lnTo>
                  <a:lnTo>
                    <a:pt x="0" y="17"/>
                  </a:lnTo>
                  <a:lnTo>
                    <a:pt x="0" y="21"/>
                  </a:lnTo>
                  <a:lnTo>
                    <a:pt x="0" y="25"/>
                  </a:lnTo>
                  <a:lnTo>
                    <a:pt x="1" y="29"/>
                  </a:lnTo>
                  <a:lnTo>
                    <a:pt x="1" y="32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3" y="37"/>
                  </a:lnTo>
                  <a:lnTo>
                    <a:pt x="4" y="39"/>
                  </a:lnTo>
                  <a:lnTo>
                    <a:pt x="5" y="41"/>
                  </a:lnTo>
                  <a:lnTo>
                    <a:pt x="7" y="44"/>
                  </a:lnTo>
                  <a:lnTo>
                    <a:pt x="9" y="49"/>
                  </a:lnTo>
                  <a:lnTo>
                    <a:pt x="14" y="56"/>
                  </a:lnTo>
                  <a:lnTo>
                    <a:pt x="16" y="59"/>
                  </a:lnTo>
                  <a:lnTo>
                    <a:pt x="17" y="61"/>
                  </a:lnTo>
                  <a:lnTo>
                    <a:pt x="19" y="6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50" name="Freeform 362"/>
            <p:cNvSpPr>
              <a:spLocks/>
            </p:cNvSpPr>
            <p:nvPr/>
          </p:nvSpPr>
          <p:spPr bwMode="auto">
            <a:xfrm>
              <a:off x="2465" y="1785"/>
              <a:ext cx="28" cy="44"/>
            </a:xfrm>
            <a:custGeom>
              <a:avLst/>
              <a:gdLst>
                <a:gd name="T0" fmla="*/ 194 w 194"/>
                <a:gd name="T1" fmla="*/ 35 h 306"/>
                <a:gd name="T2" fmla="*/ 193 w 194"/>
                <a:gd name="T3" fmla="*/ 26 h 306"/>
                <a:gd name="T4" fmla="*/ 191 w 194"/>
                <a:gd name="T5" fmla="*/ 16 h 306"/>
                <a:gd name="T6" fmla="*/ 187 w 194"/>
                <a:gd name="T7" fmla="*/ 7 h 306"/>
                <a:gd name="T8" fmla="*/ 185 w 194"/>
                <a:gd name="T9" fmla="*/ 4 h 306"/>
                <a:gd name="T10" fmla="*/ 180 w 194"/>
                <a:gd name="T11" fmla="*/ 2 h 306"/>
                <a:gd name="T12" fmla="*/ 176 w 194"/>
                <a:gd name="T13" fmla="*/ 1 h 306"/>
                <a:gd name="T14" fmla="*/ 159 w 194"/>
                <a:gd name="T15" fmla="*/ 1 h 306"/>
                <a:gd name="T16" fmla="*/ 141 w 194"/>
                <a:gd name="T17" fmla="*/ 1 h 306"/>
                <a:gd name="T18" fmla="*/ 122 w 194"/>
                <a:gd name="T19" fmla="*/ 1 h 306"/>
                <a:gd name="T20" fmla="*/ 112 w 194"/>
                <a:gd name="T21" fmla="*/ 3 h 306"/>
                <a:gd name="T22" fmla="*/ 104 w 194"/>
                <a:gd name="T23" fmla="*/ 5 h 306"/>
                <a:gd name="T24" fmla="*/ 95 w 194"/>
                <a:gd name="T25" fmla="*/ 10 h 306"/>
                <a:gd name="T26" fmla="*/ 87 w 194"/>
                <a:gd name="T27" fmla="*/ 15 h 306"/>
                <a:gd name="T28" fmla="*/ 77 w 194"/>
                <a:gd name="T29" fmla="*/ 23 h 306"/>
                <a:gd name="T30" fmla="*/ 66 w 194"/>
                <a:gd name="T31" fmla="*/ 35 h 306"/>
                <a:gd name="T32" fmla="*/ 61 w 194"/>
                <a:gd name="T33" fmla="*/ 43 h 306"/>
                <a:gd name="T34" fmla="*/ 48 w 194"/>
                <a:gd name="T35" fmla="*/ 64 h 306"/>
                <a:gd name="T36" fmla="*/ 44 w 194"/>
                <a:gd name="T37" fmla="*/ 72 h 306"/>
                <a:gd name="T38" fmla="*/ 39 w 194"/>
                <a:gd name="T39" fmla="*/ 88 h 306"/>
                <a:gd name="T40" fmla="*/ 18 w 194"/>
                <a:gd name="T41" fmla="*/ 161 h 306"/>
                <a:gd name="T42" fmla="*/ 6 w 194"/>
                <a:gd name="T43" fmla="*/ 210 h 306"/>
                <a:gd name="T44" fmla="*/ 0 w 194"/>
                <a:gd name="T45" fmla="*/ 235 h 306"/>
                <a:gd name="T46" fmla="*/ 0 w 194"/>
                <a:gd name="T47" fmla="*/ 245 h 306"/>
                <a:gd name="T48" fmla="*/ 0 w 194"/>
                <a:gd name="T49" fmla="*/ 253 h 306"/>
                <a:gd name="T50" fmla="*/ 1 w 194"/>
                <a:gd name="T51" fmla="*/ 263 h 306"/>
                <a:gd name="T52" fmla="*/ 5 w 194"/>
                <a:gd name="T53" fmla="*/ 272 h 306"/>
                <a:gd name="T54" fmla="*/ 8 w 194"/>
                <a:gd name="T55" fmla="*/ 281 h 306"/>
                <a:gd name="T56" fmla="*/ 13 w 194"/>
                <a:gd name="T57" fmla="*/ 290 h 306"/>
                <a:gd name="T58" fmla="*/ 20 w 194"/>
                <a:gd name="T59" fmla="*/ 296 h 306"/>
                <a:gd name="T60" fmla="*/ 27 w 194"/>
                <a:gd name="T61" fmla="*/ 301 h 306"/>
                <a:gd name="T62" fmla="*/ 37 w 194"/>
                <a:gd name="T63" fmla="*/ 303 h 306"/>
                <a:gd name="T64" fmla="*/ 46 w 194"/>
                <a:gd name="T65" fmla="*/ 304 h 306"/>
                <a:gd name="T66" fmla="*/ 72 w 194"/>
                <a:gd name="T67" fmla="*/ 304 h 306"/>
                <a:gd name="T68" fmla="*/ 83 w 194"/>
                <a:gd name="T69" fmla="*/ 306 h 306"/>
                <a:gd name="T70" fmla="*/ 93 w 194"/>
                <a:gd name="T71" fmla="*/ 303 h 306"/>
                <a:gd name="T72" fmla="*/ 102 w 194"/>
                <a:gd name="T73" fmla="*/ 299 h 306"/>
                <a:gd name="T74" fmla="*/ 110 w 194"/>
                <a:gd name="T75" fmla="*/ 294 h 306"/>
                <a:gd name="T76" fmla="*/ 116 w 194"/>
                <a:gd name="T77" fmla="*/ 287 h 306"/>
                <a:gd name="T78" fmla="*/ 123 w 194"/>
                <a:gd name="T79" fmla="*/ 280 h 306"/>
                <a:gd name="T80" fmla="*/ 128 w 194"/>
                <a:gd name="T81" fmla="*/ 271 h 306"/>
                <a:gd name="T82" fmla="*/ 132 w 194"/>
                <a:gd name="T83" fmla="*/ 264 h 306"/>
                <a:gd name="T84" fmla="*/ 138 w 194"/>
                <a:gd name="T85" fmla="*/ 249 h 306"/>
                <a:gd name="T86" fmla="*/ 143 w 194"/>
                <a:gd name="T87" fmla="*/ 231 h 306"/>
                <a:gd name="T88" fmla="*/ 154 w 194"/>
                <a:gd name="T89" fmla="*/ 187 h 306"/>
                <a:gd name="T90" fmla="*/ 173 w 194"/>
                <a:gd name="T91" fmla="*/ 114 h 306"/>
                <a:gd name="T92" fmla="*/ 186 w 194"/>
                <a:gd name="T93" fmla="*/ 71 h 306"/>
                <a:gd name="T94" fmla="*/ 190 w 194"/>
                <a:gd name="T95" fmla="*/ 53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4" h="306">
                  <a:moveTo>
                    <a:pt x="193" y="40"/>
                  </a:moveTo>
                  <a:lnTo>
                    <a:pt x="193" y="38"/>
                  </a:lnTo>
                  <a:lnTo>
                    <a:pt x="194" y="35"/>
                  </a:lnTo>
                  <a:lnTo>
                    <a:pt x="194" y="32"/>
                  </a:lnTo>
                  <a:lnTo>
                    <a:pt x="193" y="29"/>
                  </a:lnTo>
                  <a:lnTo>
                    <a:pt x="193" y="26"/>
                  </a:lnTo>
                  <a:lnTo>
                    <a:pt x="192" y="22"/>
                  </a:lnTo>
                  <a:lnTo>
                    <a:pt x="192" y="19"/>
                  </a:lnTo>
                  <a:lnTo>
                    <a:pt x="191" y="16"/>
                  </a:lnTo>
                  <a:lnTo>
                    <a:pt x="189" y="13"/>
                  </a:lnTo>
                  <a:lnTo>
                    <a:pt x="188" y="10"/>
                  </a:lnTo>
                  <a:lnTo>
                    <a:pt x="187" y="7"/>
                  </a:lnTo>
                  <a:lnTo>
                    <a:pt x="187" y="6"/>
                  </a:lnTo>
                  <a:lnTo>
                    <a:pt x="186" y="5"/>
                  </a:lnTo>
                  <a:lnTo>
                    <a:pt x="185" y="4"/>
                  </a:lnTo>
                  <a:lnTo>
                    <a:pt x="184" y="3"/>
                  </a:lnTo>
                  <a:lnTo>
                    <a:pt x="181" y="2"/>
                  </a:lnTo>
                  <a:lnTo>
                    <a:pt x="180" y="2"/>
                  </a:lnTo>
                  <a:lnTo>
                    <a:pt x="179" y="1"/>
                  </a:lnTo>
                  <a:lnTo>
                    <a:pt x="177" y="1"/>
                  </a:lnTo>
                  <a:lnTo>
                    <a:pt x="176" y="1"/>
                  </a:lnTo>
                  <a:lnTo>
                    <a:pt x="173" y="0"/>
                  </a:lnTo>
                  <a:lnTo>
                    <a:pt x="167" y="1"/>
                  </a:lnTo>
                  <a:lnTo>
                    <a:pt x="159" y="1"/>
                  </a:lnTo>
                  <a:lnTo>
                    <a:pt x="153" y="1"/>
                  </a:lnTo>
                  <a:lnTo>
                    <a:pt x="146" y="1"/>
                  </a:lnTo>
                  <a:lnTo>
                    <a:pt x="141" y="1"/>
                  </a:lnTo>
                  <a:lnTo>
                    <a:pt x="135" y="1"/>
                  </a:lnTo>
                  <a:lnTo>
                    <a:pt x="128" y="1"/>
                  </a:lnTo>
                  <a:lnTo>
                    <a:pt x="122" y="1"/>
                  </a:lnTo>
                  <a:lnTo>
                    <a:pt x="119" y="2"/>
                  </a:lnTo>
                  <a:lnTo>
                    <a:pt x="115" y="2"/>
                  </a:lnTo>
                  <a:lnTo>
                    <a:pt x="112" y="3"/>
                  </a:lnTo>
                  <a:lnTo>
                    <a:pt x="109" y="4"/>
                  </a:lnTo>
                  <a:lnTo>
                    <a:pt x="107" y="4"/>
                  </a:lnTo>
                  <a:lnTo>
                    <a:pt x="104" y="5"/>
                  </a:lnTo>
                  <a:lnTo>
                    <a:pt x="100" y="7"/>
                  </a:lnTo>
                  <a:lnTo>
                    <a:pt x="97" y="8"/>
                  </a:lnTo>
                  <a:lnTo>
                    <a:pt x="95" y="10"/>
                  </a:lnTo>
                  <a:lnTo>
                    <a:pt x="92" y="12"/>
                  </a:lnTo>
                  <a:lnTo>
                    <a:pt x="90" y="13"/>
                  </a:lnTo>
                  <a:lnTo>
                    <a:pt x="87" y="15"/>
                  </a:lnTo>
                  <a:lnTo>
                    <a:pt x="85" y="17"/>
                  </a:lnTo>
                  <a:lnTo>
                    <a:pt x="82" y="19"/>
                  </a:lnTo>
                  <a:lnTo>
                    <a:pt x="77" y="23"/>
                  </a:lnTo>
                  <a:lnTo>
                    <a:pt x="73" y="28"/>
                  </a:lnTo>
                  <a:lnTo>
                    <a:pt x="69" y="32"/>
                  </a:lnTo>
                  <a:lnTo>
                    <a:pt x="66" y="35"/>
                  </a:lnTo>
                  <a:lnTo>
                    <a:pt x="64" y="37"/>
                  </a:lnTo>
                  <a:lnTo>
                    <a:pt x="62" y="39"/>
                  </a:lnTo>
                  <a:lnTo>
                    <a:pt x="61" y="43"/>
                  </a:lnTo>
                  <a:lnTo>
                    <a:pt x="55" y="53"/>
                  </a:lnTo>
                  <a:lnTo>
                    <a:pt x="50" y="59"/>
                  </a:lnTo>
                  <a:lnTo>
                    <a:pt x="48" y="64"/>
                  </a:lnTo>
                  <a:lnTo>
                    <a:pt x="46" y="67"/>
                  </a:lnTo>
                  <a:lnTo>
                    <a:pt x="45" y="70"/>
                  </a:lnTo>
                  <a:lnTo>
                    <a:pt x="44" y="72"/>
                  </a:lnTo>
                  <a:lnTo>
                    <a:pt x="43" y="76"/>
                  </a:lnTo>
                  <a:lnTo>
                    <a:pt x="41" y="82"/>
                  </a:lnTo>
                  <a:lnTo>
                    <a:pt x="39" y="88"/>
                  </a:lnTo>
                  <a:lnTo>
                    <a:pt x="32" y="113"/>
                  </a:lnTo>
                  <a:lnTo>
                    <a:pt x="26" y="136"/>
                  </a:lnTo>
                  <a:lnTo>
                    <a:pt x="18" y="161"/>
                  </a:lnTo>
                  <a:lnTo>
                    <a:pt x="12" y="185"/>
                  </a:lnTo>
                  <a:lnTo>
                    <a:pt x="9" y="198"/>
                  </a:lnTo>
                  <a:lnTo>
                    <a:pt x="6" y="210"/>
                  </a:lnTo>
                  <a:lnTo>
                    <a:pt x="3" y="222"/>
                  </a:lnTo>
                  <a:lnTo>
                    <a:pt x="1" y="229"/>
                  </a:lnTo>
                  <a:lnTo>
                    <a:pt x="0" y="235"/>
                  </a:lnTo>
                  <a:lnTo>
                    <a:pt x="0" y="238"/>
                  </a:lnTo>
                  <a:lnTo>
                    <a:pt x="0" y="242"/>
                  </a:lnTo>
                  <a:lnTo>
                    <a:pt x="0" y="245"/>
                  </a:lnTo>
                  <a:lnTo>
                    <a:pt x="0" y="247"/>
                  </a:lnTo>
                  <a:lnTo>
                    <a:pt x="0" y="250"/>
                  </a:lnTo>
                  <a:lnTo>
                    <a:pt x="0" y="253"/>
                  </a:lnTo>
                  <a:lnTo>
                    <a:pt x="0" y="257"/>
                  </a:lnTo>
                  <a:lnTo>
                    <a:pt x="1" y="260"/>
                  </a:lnTo>
                  <a:lnTo>
                    <a:pt x="1" y="263"/>
                  </a:lnTo>
                  <a:lnTo>
                    <a:pt x="3" y="266"/>
                  </a:lnTo>
                  <a:lnTo>
                    <a:pt x="4" y="269"/>
                  </a:lnTo>
                  <a:lnTo>
                    <a:pt x="5" y="272"/>
                  </a:lnTo>
                  <a:lnTo>
                    <a:pt x="6" y="276"/>
                  </a:lnTo>
                  <a:lnTo>
                    <a:pt x="7" y="278"/>
                  </a:lnTo>
                  <a:lnTo>
                    <a:pt x="8" y="281"/>
                  </a:lnTo>
                  <a:lnTo>
                    <a:pt x="9" y="284"/>
                  </a:lnTo>
                  <a:lnTo>
                    <a:pt x="11" y="286"/>
                  </a:lnTo>
                  <a:lnTo>
                    <a:pt x="13" y="290"/>
                  </a:lnTo>
                  <a:lnTo>
                    <a:pt x="14" y="292"/>
                  </a:lnTo>
                  <a:lnTo>
                    <a:pt x="16" y="294"/>
                  </a:lnTo>
                  <a:lnTo>
                    <a:pt x="20" y="296"/>
                  </a:lnTo>
                  <a:lnTo>
                    <a:pt x="22" y="298"/>
                  </a:lnTo>
                  <a:lnTo>
                    <a:pt x="25" y="300"/>
                  </a:lnTo>
                  <a:lnTo>
                    <a:pt x="27" y="301"/>
                  </a:lnTo>
                  <a:lnTo>
                    <a:pt x="30" y="302"/>
                  </a:lnTo>
                  <a:lnTo>
                    <a:pt x="33" y="303"/>
                  </a:lnTo>
                  <a:lnTo>
                    <a:pt x="37" y="303"/>
                  </a:lnTo>
                  <a:lnTo>
                    <a:pt x="40" y="304"/>
                  </a:lnTo>
                  <a:lnTo>
                    <a:pt x="43" y="304"/>
                  </a:lnTo>
                  <a:lnTo>
                    <a:pt x="46" y="304"/>
                  </a:lnTo>
                  <a:lnTo>
                    <a:pt x="53" y="304"/>
                  </a:lnTo>
                  <a:lnTo>
                    <a:pt x="65" y="304"/>
                  </a:lnTo>
                  <a:lnTo>
                    <a:pt x="72" y="304"/>
                  </a:lnTo>
                  <a:lnTo>
                    <a:pt x="78" y="304"/>
                  </a:lnTo>
                  <a:lnTo>
                    <a:pt x="81" y="306"/>
                  </a:lnTo>
                  <a:lnTo>
                    <a:pt x="83" y="306"/>
                  </a:lnTo>
                  <a:lnTo>
                    <a:pt x="87" y="304"/>
                  </a:lnTo>
                  <a:lnTo>
                    <a:pt x="90" y="304"/>
                  </a:lnTo>
                  <a:lnTo>
                    <a:pt x="93" y="303"/>
                  </a:lnTo>
                  <a:lnTo>
                    <a:pt x="96" y="302"/>
                  </a:lnTo>
                  <a:lnTo>
                    <a:pt x="99" y="301"/>
                  </a:lnTo>
                  <a:lnTo>
                    <a:pt x="102" y="299"/>
                  </a:lnTo>
                  <a:lnTo>
                    <a:pt x="105" y="298"/>
                  </a:lnTo>
                  <a:lnTo>
                    <a:pt x="107" y="296"/>
                  </a:lnTo>
                  <a:lnTo>
                    <a:pt x="110" y="294"/>
                  </a:lnTo>
                  <a:lnTo>
                    <a:pt x="112" y="292"/>
                  </a:lnTo>
                  <a:lnTo>
                    <a:pt x="114" y="290"/>
                  </a:lnTo>
                  <a:lnTo>
                    <a:pt x="116" y="287"/>
                  </a:lnTo>
                  <a:lnTo>
                    <a:pt x="119" y="285"/>
                  </a:lnTo>
                  <a:lnTo>
                    <a:pt x="121" y="282"/>
                  </a:lnTo>
                  <a:lnTo>
                    <a:pt x="123" y="280"/>
                  </a:lnTo>
                  <a:lnTo>
                    <a:pt x="124" y="278"/>
                  </a:lnTo>
                  <a:lnTo>
                    <a:pt x="126" y="275"/>
                  </a:lnTo>
                  <a:lnTo>
                    <a:pt x="128" y="271"/>
                  </a:lnTo>
                  <a:lnTo>
                    <a:pt x="129" y="269"/>
                  </a:lnTo>
                  <a:lnTo>
                    <a:pt x="131" y="266"/>
                  </a:lnTo>
                  <a:lnTo>
                    <a:pt x="132" y="264"/>
                  </a:lnTo>
                  <a:lnTo>
                    <a:pt x="133" y="261"/>
                  </a:lnTo>
                  <a:lnTo>
                    <a:pt x="136" y="254"/>
                  </a:lnTo>
                  <a:lnTo>
                    <a:pt x="138" y="249"/>
                  </a:lnTo>
                  <a:lnTo>
                    <a:pt x="140" y="243"/>
                  </a:lnTo>
                  <a:lnTo>
                    <a:pt x="142" y="236"/>
                  </a:lnTo>
                  <a:lnTo>
                    <a:pt x="143" y="231"/>
                  </a:lnTo>
                  <a:lnTo>
                    <a:pt x="145" y="225"/>
                  </a:lnTo>
                  <a:lnTo>
                    <a:pt x="147" y="212"/>
                  </a:lnTo>
                  <a:lnTo>
                    <a:pt x="154" y="187"/>
                  </a:lnTo>
                  <a:lnTo>
                    <a:pt x="160" y="163"/>
                  </a:lnTo>
                  <a:lnTo>
                    <a:pt x="167" y="138"/>
                  </a:lnTo>
                  <a:lnTo>
                    <a:pt x="173" y="114"/>
                  </a:lnTo>
                  <a:lnTo>
                    <a:pt x="180" y="89"/>
                  </a:lnTo>
                  <a:lnTo>
                    <a:pt x="184" y="78"/>
                  </a:lnTo>
                  <a:lnTo>
                    <a:pt x="186" y="71"/>
                  </a:lnTo>
                  <a:lnTo>
                    <a:pt x="187" y="65"/>
                  </a:lnTo>
                  <a:lnTo>
                    <a:pt x="189" y="60"/>
                  </a:lnTo>
                  <a:lnTo>
                    <a:pt x="190" y="53"/>
                  </a:lnTo>
                  <a:lnTo>
                    <a:pt x="191" y="47"/>
                  </a:lnTo>
                  <a:lnTo>
                    <a:pt x="192" y="4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51" name="Line 363"/>
            <p:cNvSpPr>
              <a:spLocks noChangeShapeType="1"/>
            </p:cNvSpPr>
            <p:nvPr/>
          </p:nvSpPr>
          <p:spPr bwMode="auto">
            <a:xfrm flipV="1">
              <a:off x="2410" y="1724"/>
              <a:ext cx="24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52" name="Line 364"/>
            <p:cNvSpPr>
              <a:spLocks noChangeShapeType="1"/>
            </p:cNvSpPr>
            <p:nvPr/>
          </p:nvSpPr>
          <p:spPr bwMode="auto">
            <a:xfrm>
              <a:off x="2426" y="1754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53" name="Freeform 365"/>
            <p:cNvSpPr>
              <a:spLocks/>
            </p:cNvSpPr>
            <p:nvPr/>
          </p:nvSpPr>
          <p:spPr bwMode="auto">
            <a:xfrm>
              <a:off x="2442" y="1754"/>
              <a:ext cx="8" cy="18"/>
            </a:xfrm>
            <a:custGeom>
              <a:avLst/>
              <a:gdLst>
                <a:gd name="T0" fmla="*/ 54 w 60"/>
                <a:gd name="T1" fmla="*/ 125 h 125"/>
                <a:gd name="T2" fmla="*/ 55 w 60"/>
                <a:gd name="T3" fmla="*/ 118 h 125"/>
                <a:gd name="T4" fmla="*/ 57 w 60"/>
                <a:gd name="T5" fmla="*/ 113 h 125"/>
                <a:gd name="T6" fmla="*/ 58 w 60"/>
                <a:gd name="T7" fmla="*/ 107 h 125"/>
                <a:gd name="T8" fmla="*/ 58 w 60"/>
                <a:gd name="T9" fmla="*/ 102 h 125"/>
                <a:gd name="T10" fmla="*/ 59 w 60"/>
                <a:gd name="T11" fmla="*/ 97 h 125"/>
                <a:gd name="T12" fmla="*/ 59 w 60"/>
                <a:gd name="T13" fmla="*/ 92 h 125"/>
                <a:gd name="T14" fmla="*/ 60 w 60"/>
                <a:gd name="T15" fmla="*/ 86 h 125"/>
                <a:gd name="T16" fmla="*/ 60 w 60"/>
                <a:gd name="T17" fmla="*/ 81 h 125"/>
                <a:gd name="T18" fmla="*/ 60 w 60"/>
                <a:gd name="T19" fmla="*/ 76 h 125"/>
                <a:gd name="T20" fmla="*/ 60 w 60"/>
                <a:gd name="T21" fmla="*/ 70 h 125"/>
                <a:gd name="T22" fmla="*/ 59 w 60"/>
                <a:gd name="T23" fmla="*/ 65 h 125"/>
                <a:gd name="T24" fmla="*/ 59 w 60"/>
                <a:gd name="T25" fmla="*/ 61 h 125"/>
                <a:gd name="T26" fmla="*/ 58 w 60"/>
                <a:gd name="T27" fmla="*/ 55 h 125"/>
                <a:gd name="T28" fmla="*/ 57 w 60"/>
                <a:gd name="T29" fmla="*/ 51 h 125"/>
                <a:gd name="T30" fmla="*/ 56 w 60"/>
                <a:gd name="T31" fmla="*/ 47 h 125"/>
                <a:gd name="T32" fmla="*/ 55 w 60"/>
                <a:gd name="T33" fmla="*/ 43 h 125"/>
                <a:gd name="T34" fmla="*/ 52 w 60"/>
                <a:gd name="T35" fmla="*/ 38 h 125"/>
                <a:gd name="T36" fmla="*/ 50 w 60"/>
                <a:gd name="T37" fmla="*/ 34 h 125"/>
                <a:gd name="T38" fmla="*/ 49 w 60"/>
                <a:gd name="T39" fmla="*/ 31 h 125"/>
                <a:gd name="T40" fmla="*/ 47 w 60"/>
                <a:gd name="T41" fmla="*/ 27 h 125"/>
                <a:gd name="T42" fmla="*/ 45 w 60"/>
                <a:gd name="T43" fmla="*/ 23 h 125"/>
                <a:gd name="T44" fmla="*/ 43 w 60"/>
                <a:gd name="T45" fmla="*/ 20 h 125"/>
                <a:gd name="T46" fmla="*/ 40 w 60"/>
                <a:gd name="T47" fmla="*/ 18 h 125"/>
                <a:gd name="T48" fmla="*/ 38 w 60"/>
                <a:gd name="T49" fmla="*/ 15 h 125"/>
                <a:gd name="T50" fmla="*/ 34 w 60"/>
                <a:gd name="T51" fmla="*/ 13 h 125"/>
                <a:gd name="T52" fmla="*/ 31 w 60"/>
                <a:gd name="T53" fmla="*/ 10 h 125"/>
                <a:gd name="T54" fmla="*/ 28 w 60"/>
                <a:gd name="T55" fmla="*/ 7 h 125"/>
                <a:gd name="T56" fmla="*/ 25 w 60"/>
                <a:gd name="T57" fmla="*/ 6 h 125"/>
                <a:gd name="T58" fmla="*/ 22 w 60"/>
                <a:gd name="T59" fmla="*/ 4 h 125"/>
                <a:gd name="T60" fmla="*/ 18 w 60"/>
                <a:gd name="T61" fmla="*/ 3 h 125"/>
                <a:gd name="T62" fmla="*/ 15 w 60"/>
                <a:gd name="T63" fmla="*/ 2 h 125"/>
                <a:gd name="T64" fmla="*/ 11 w 60"/>
                <a:gd name="T65" fmla="*/ 1 h 125"/>
                <a:gd name="T66" fmla="*/ 8 w 60"/>
                <a:gd name="T67" fmla="*/ 0 h 125"/>
                <a:gd name="T68" fmla="*/ 3 w 60"/>
                <a:gd name="T69" fmla="*/ 0 h 125"/>
                <a:gd name="T70" fmla="*/ 0 w 60"/>
                <a:gd name="T7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125">
                  <a:moveTo>
                    <a:pt x="54" y="125"/>
                  </a:moveTo>
                  <a:lnTo>
                    <a:pt x="55" y="118"/>
                  </a:lnTo>
                  <a:lnTo>
                    <a:pt x="57" y="113"/>
                  </a:lnTo>
                  <a:lnTo>
                    <a:pt x="58" y="107"/>
                  </a:lnTo>
                  <a:lnTo>
                    <a:pt x="58" y="102"/>
                  </a:lnTo>
                  <a:lnTo>
                    <a:pt x="59" y="97"/>
                  </a:lnTo>
                  <a:lnTo>
                    <a:pt x="59" y="92"/>
                  </a:lnTo>
                  <a:lnTo>
                    <a:pt x="60" y="86"/>
                  </a:lnTo>
                  <a:lnTo>
                    <a:pt x="60" y="81"/>
                  </a:lnTo>
                  <a:lnTo>
                    <a:pt x="60" y="76"/>
                  </a:lnTo>
                  <a:lnTo>
                    <a:pt x="60" y="70"/>
                  </a:lnTo>
                  <a:lnTo>
                    <a:pt x="59" y="65"/>
                  </a:lnTo>
                  <a:lnTo>
                    <a:pt x="59" y="61"/>
                  </a:lnTo>
                  <a:lnTo>
                    <a:pt x="58" y="55"/>
                  </a:lnTo>
                  <a:lnTo>
                    <a:pt x="57" y="51"/>
                  </a:lnTo>
                  <a:lnTo>
                    <a:pt x="56" y="47"/>
                  </a:lnTo>
                  <a:lnTo>
                    <a:pt x="55" y="43"/>
                  </a:lnTo>
                  <a:lnTo>
                    <a:pt x="52" y="38"/>
                  </a:lnTo>
                  <a:lnTo>
                    <a:pt x="50" y="34"/>
                  </a:lnTo>
                  <a:lnTo>
                    <a:pt x="49" y="31"/>
                  </a:lnTo>
                  <a:lnTo>
                    <a:pt x="47" y="27"/>
                  </a:lnTo>
                  <a:lnTo>
                    <a:pt x="45" y="23"/>
                  </a:lnTo>
                  <a:lnTo>
                    <a:pt x="43" y="20"/>
                  </a:lnTo>
                  <a:lnTo>
                    <a:pt x="40" y="18"/>
                  </a:lnTo>
                  <a:lnTo>
                    <a:pt x="38" y="15"/>
                  </a:lnTo>
                  <a:lnTo>
                    <a:pt x="34" y="13"/>
                  </a:lnTo>
                  <a:lnTo>
                    <a:pt x="31" y="10"/>
                  </a:lnTo>
                  <a:lnTo>
                    <a:pt x="28" y="7"/>
                  </a:lnTo>
                  <a:lnTo>
                    <a:pt x="25" y="6"/>
                  </a:lnTo>
                  <a:lnTo>
                    <a:pt x="22" y="4"/>
                  </a:lnTo>
                  <a:lnTo>
                    <a:pt x="18" y="3"/>
                  </a:lnTo>
                  <a:lnTo>
                    <a:pt x="15" y="2"/>
                  </a:lnTo>
                  <a:lnTo>
                    <a:pt x="11" y="1"/>
                  </a:lnTo>
                  <a:lnTo>
                    <a:pt x="8" y="0"/>
                  </a:ln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54" name="Line 366"/>
            <p:cNvSpPr>
              <a:spLocks noChangeShapeType="1"/>
            </p:cNvSpPr>
            <p:nvPr/>
          </p:nvSpPr>
          <p:spPr bwMode="auto">
            <a:xfrm flipH="1">
              <a:off x="2438" y="1772"/>
              <a:ext cx="11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55" name="Line 367"/>
            <p:cNvSpPr>
              <a:spLocks noChangeShapeType="1"/>
            </p:cNvSpPr>
            <p:nvPr/>
          </p:nvSpPr>
          <p:spPr bwMode="auto">
            <a:xfrm flipV="1">
              <a:off x="2410" y="1869"/>
              <a:ext cx="24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56" name="Line 368"/>
            <p:cNvSpPr>
              <a:spLocks noChangeShapeType="1"/>
            </p:cNvSpPr>
            <p:nvPr/>
          </p:nvSpPr>
          <p:spPr bwMode="auto">
            <a:xfrm>
              <a:off x="2426" y="1899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57" name="Freeform 369"/>
            <p:cNvSpPr>
              <a:spLocks/>
            </p:cNvSpPr>
            <p:nvPr/>
          </p:nvSpPr>
          <p:spPr bwMode="auto">
            <a:xfrm>
              <a:off x="2442" y="1899"/>
              <a:ext cx="8" cy="18"/>
            </a:xfrm>
            <a:custGeom>
              <a:avLst/>
              <a:gdLst>
                <a:gd name="T0" fmla="*/ 54 w 60"/>
                <a:gd name="T1" fmla="*/ 124 h 124"/>
                <a:gd name="T2" fmla="*/ 56 w 60"/>
                <a:gd name="T3" fmla="*/ 118 h 124"/>
                <a:gd name="T4" fmla="*/ 57 w 60"/>
                <a:gd name="T5" fmla="*/ 112 h 124"/>
                <a:gd name="T6" fmla="*/ 58 w 60"/>
                <a:gd name="T7" fmla="*/ 106 h 124"/>
                <a:gd name="T8" fmla="*/ 59 w 60"/>
                <a:gd name="T9" fmla="*/ 99 h 124"/>
                <a:gd name="T10" fmla="*/ 59 w 60"/>
                <a:gd name="T11" fmla="*/ 93 h 124"/>
                <a:gd name="T12" fmla="*/ 60 w 60"/>
                <a:gd name="T13" fmla="*/ 87 h 124"/>
                <a:gd name="T14" fmla="*/ 60 w 60"/>
                <a:gd name="T15" fmla="*/ 81 h 124"/>
                <a:gd name="T16" fmla="*/ 60 w 60"/>
                <a:gd name="T17" fmla="*/ 75 h 124"/>
                <a:gd name="T18" fmla="*/ 60 w 60"/>
                <a:gd name="T19" fmla="*/ 70 h 124"/>
                <a:gd name="T20" fmla="*/ 59 w 60"/>
                <a:gd name="T21" fmla="*/ 64 h 124"/>
                <a:gd name="T22" fmla="*/ 58 w 60"/>
                <a:gd name="T23" fmla="*/ 59 h 124"/>
                <a:gd name="T24" fmla="*/ 57 w 60"/>
                <a:gd name="T25" fmla="*/ 54 h 124"/>
                <a:gd name="T26" fmla="*/ 56 w 60"/>
                <a:gd name="T27" fmla="*/ 48 h 124"/>
                <a:gd name="T28" fmla="*/ 55 w 60"/>
                <a:gd name="T29" fmla="*/ 43 h 124"/>
                <a:gd name="T30" fmla="*/ 52 w 60"/>
                <a:gd name="T31" fmla="*/ 39 h 124"/>
                <a:gd name="T32" fmla="*/ 50 w 60"/>
                <a:gd name="T33" fmla="*/ 35 h 124"/>
                <a:gd name="T34" fmla="*/ 48 w 60"/>
                <a:gd name="T35" fmla="*/ 30 h 124"/>
                <a:gd name="T36" fmla="*/ 46 w 60"/>
                <a:gd name="T37" fmla="*/ 26 h 124"/>
                <a:gd name="T38" fmla="*/ 44 w 60"/>
                <a:gd name="T39" fmla="*/ 23 h 124"/>
                <a:gd name="T40" fmla="*/ 41 w 60"/>
                <a:gd name="T41" fmla="*/ 19 h 124"/>
                <a:gd name="T42" fmla="*/ 38 w 60"/>
                <a:gd name="T43" fmla="*/ 15 h 124"/>
                <a:gd name="T44" fmla="*/ 35 w 60"/>
                <a:gd name="T45" fmla="*/ 13 h 124"/>
                <a:gd name="T46" fmla="*/ 31 w 60"/>
                <a:gd name="T47" fmla="*/ 10 h 124"/>
                <a:gd name="T48" fmla="*/ 28 w 60"/>
                <a:gd name="T49" fmla="*/ 8 h 124"/>
                <a:gd name="T50" fmla="*/ 25 w 60"/>
                <a:gd name="T51" fmla="*/ 6 h 124"/>
                <a:gd name="T52" fmla="*/ 21 w 60"/>
                <a:gd name="T53" fmla="*/ 5 h 124"/>
                <a:gd name="T54" fmla="*/ 17 w 60"/>
                <a:gd name="T55" fmla="*/ 3 h 124"/>
                <a:gd name="T56" fmla="*/ 13 w 60"/>
                <a:gd name="T57" fmla="*/ 1 h 124"/>
                <a:gd name="T58" fmla="*/ 9 w 60"/>
                <a:gd name="T59" fmla="*/ 0 h 124"/>
                <a:gd name="T60" fmla="*/ 5 w 60"/>
                <a:gd name="T61" fmla="*/ 0 h 124"/>
                <a:gd name="T62" fmla="*/ 0 w 60"/>
                <a:gd name="T63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0" h="124">
                  <a:moveTo>
                    <a:pt x="54" y="124"/>
                  </a:moveTo>
                  <a:lnTo>
                    <a:pt x="56" y="118"/>
                  </a:lnTo>
                  <a:lnTo>
                    <a:pt x="57" y="112"/>
                  </a:lnTo>
                  <a:lnTo>
                    <a:pt x="58" y="106"/>
                  </a:lnTo>
                  <a:lnTo>
                    <a:pt x="59" y="99"/>
                  </a:lnTo>
                  <a:lnTo>
                    <a:pt x="59" y="93"/>
                  </a:lnTo>
                  <a:lnTo>
                    <a:pt x="60" y="87"/>
                  </a:lnTo>
                  <a:lnTo>
                    <a:pt x="60" y="81"/>
                  </a:lnTo>
                  <a:lnTo>
                    <a:pt x="60" y="75"/>
                  </a:lnTo>
                  <a:lnTo>
                    <a:pt x="60" y="70"/>
                  </a:lnTo>
                  <a:lnTo>
                    <a:pt x="59" y="64"/>
                  </a:lnTo>
                  <a:lnTo>
                    <a:pt x="58" y="59"/>
                  </a:lnTo>
                  <a:lnTo>
                    <a:pt x="57" y="54"/>
                  </a:lnTo>
                  <a:lnTo>
                    <a:pt x="56" y="48"/>
                  </a:lnTo>
                  <a:lnTo>
                    <a:pt x="55" y="43"/>
                  </a:lnTo>
                  <a:lnTo>
                    <a:pt x="52" y="39"/>
                  </a:lnTo>
                  <a:lnTo>
                    <a:pt x="50" y="35"/>
                  </a:lnTo>
                  <a:lnTo>
                    <a:pt x="48" y="30"/>
                  </a:lnTo>
                  <a:lnTo>
                    <a:pt x="46" y="26"/>
                  </a:lnTo>
                  <a:lnTo>
                    <a:pt x="44" y="23"/>
                  </a:lnTo>
                  <a:lnTo>
                    <a:pt x="41" y="19"/>
                  </a:lnTo>
                  <a:lnTo>
                    <a:pt x="38" y="15"/>
                  </a:lnTo>
                  <a:lnTo>
                    <a:pt x="35" y="13"/>
                  </a:lnTo>
                  <a:lnTo>
                    <a:pt x="31" y="10"/>
                  </a:lnTo>
                  <a:lnTo>
                    <a:pt x="28" y="8"/>
                  </a:lnTo>
                  <a:lnTo>
                    <a:pt x="25" y="6"/>
                  </a:lnTo>
                  <a:lnTo>
                    <a:pt x="21" y="5"/>
                  </a:lnTo>
                  <a:lnTo>
                    <a:pt x="17" y="3"/>
                  </a:lnTo>
                  <a:lnTo>
                    <a:pt x="13" y="1"/>
                  </a:lnTo>
                  <a:lnTo>
                    <a:pt x="9" y="0"/>
                  </a:lnTo>
                  <a:lnTo>
                    <a:pt x="5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58" name="Line 370"/>
            <p:cNvSpPr>
              <a:spLocks noChangeShapeType="1"/>
            </p:cNvSpPr>
            <p:nvPr/>
          </p:nvSpPr>
          <p:spPr bwMode="auto">
            <a:xfrm flipH="1">
              <a:off x="2438" y="1917"/>
              <a:ext cx="11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59" name="Line 371"/>
            <p:cNvSpPr>
              <a:spLocks noChangeShapeType="1"/>
            </p:cNvSpPr>
            <p:nvPr/>
          </p:nvSpPr>
          <p:spPr bwMode="auto">
            <a:xfrm flipV="1">
              <a:off x="2410" y="2013"/>
              <a:ext cx="24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60" name="Line 372"/>
            <p:cNvSpPr>
              <a:spLocks noChangeShapeType="1"/>
            </p:cNvSpPr>
            <p:nvPr/>
          </p:nvSpPr>
          <p:spPr bwMode="auto">
            <a:xfrm>
              <a:off x="2426" y="2044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61" name="Freeform 373"/>
            <p:cNvSpPr>
              <a:spLocks/>
            </p:cNvSpPr>
            <p:nvPr/>
          </p:nvSpPr>
          <p:spPr bwMode="auto">
            <a:xfrm>
              <a:off x="2442" y="2044"/>
              <a:ext cx="8" cy="17"/>
            </a:xfrm>
            <a:custGeom>
              <a:avLst/>
              <a:gdLst>
                <a:gd name="T0" fmla="*/ 54 w 60"/>
                <a:gd name="T1" fmla="*/ 123 h 123"/>
                <a:gd name="T2" fmla="*/ 56 w 60"/>
                <a:gd name="T3" fmla="*/ 117 h 123"/>
                <a:gd name="T4" fmla="*/ 57 w 60"/>
                <a:gd name="T5" fmla="*/ 111 h 123"/>
                <a:gd name="T6" fmla="*/ 58 w 60"/>
                <a:gd name="T7" fmla="*/ 105 h 123"/>
                <a:gd name="T8" fmla="*/ 59 w 60"/>
                <a:gd name="T9" fmla="*/ 99 h 123"/>
                <a:gd name="T10" fmla="*/ 59 w 60"/>
                <a:gd name="T11" fmla="*/ 93 h 123"/>
                <a:gd name="T12" fmla="*/ 60 w 60"/>
                <a:gd name="T13" fmla="*/ 86 h 123"/>
                <a:gd name="T14" fmla="*/ 60 w 60"/>
                <a:gd name="T15" fmla="*/ 81 h 123"/>
                <a:gd name="T16" fmla="*/ 60 w 60"/>
                <a:gd name="T17" fmla="*/ 74 h 123"/>
                <a:gd name="T18" fmla="*/ 60 w 60"/>
                <a:gd name="T19" fmla="*/ 69 h 123"/>
                <a:gd name="T20" fmla="*/ 59 w 60"/>
                <a:gd name="T21" fmla="*/ 64 h 123"/>
                <a:gd name="T22" fmla="*/ 58 w 60"/>
                <a:gd name="T23" fmla="*/ 58 h 123"/>
                <a:gd name="T24" fmla="*/ 57 w 60"/>
                <a:gd name="T25" fmla="*/ 53 h 123"/>
                <a:gd name="T26" fmla="*/ 56 w 60"/>
                <a:gd name="T27" fmla="*/ 48 h 123"/>
                <a:gd name="T28" fmla="*/ 55 w 60"/>
                <a:gd name="T29" fmla="*/ 42 h 123"/>
                <a:gd name="T30" fmla="*/ 52 w 60"/>
                <a:gd name="T31" fmla="*/ 38 h 123"/>
                <a:gd name="T32" fmla="*/ 50 w 60"/>
                <a:gd name="T33" fmla="*/ 34 h 123"/>
                <a:gd name="T34" fmla="*/ 48 w 60"/>
                <a:gd name="T35" fmla="*/ 30 h 123"/>
                <a:gd name="T36" fmla="*/ 46 w 60"/>
                <a:gd name="T37" fmla="*/ 25 h 123"/>
                <a:gd name="T38" fmla="*/ 44 w 60"/>
                <a:gd name="T39" fmla="*/ 22 h 123"/>
                <a:gd name="T40" fmla="*/ 41 w 60"/>
                <a:gd name="T41" fmla="*/ 18 h 123"/>
                <a:gd name="T42" fmla="*/ 38 w 60"/>
                <a:gd name="T43" fmla="*/ 15 h 123"/>
                <a:gd name="T44" fmla="*/ 35 w 60"/>
                <a:gd name="T45" fmla="*/ 13 h 123"/>
                <a:gd name="T46" fmla="*/ 31 w 60"/>
                <a:gd name="T47" fmla="*/ 9 h 123"/>
                <a:gd name="T48" fmla="*/ 28 w 60"/>
                <a:gd name="T49" fmla="*/ 7 h 123"/>
                <a:gd name="T50" fmla="*/ 25 w 60"/>
                <a:gd name="T51" fmla="*/ 5 h 123"/>
                <a:gd name="T52" fmla="*/ 21 w 60"/>
                <a:gd name="T53" fmla="*/ 3 h 123"/>
                <a:gd name="T54" fmla="*/ 17 w 60"/>
                <a:gd name="T55" fmla="*/ 2 h 123"/>
                <a:gd name="T56" fmla="*/ 13 w 60"/>
                <a:gd name="T57" fmla="*/ 1 h 123"/>
                <a:gd name="T58" fmla="*/ 9 w 60"/>
                <a:gd name="T59" fmla="*/ 0 h 123"/>
                <a:gd name="T60" fmla="*/ 5 w 60"/>
                <a:gd name="T61" fmla="*/ 0 h 123"/>
                <a:gd name="T62" fmla="*/ 0 w 60"/>
                <a:gd name="T63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0" h="123">
                  <a:moveTo>
                    <a:pt x="54" y="123"/>
                  </a:moveTo>
                  <a:lnTo>
                    <a:pt x="56" y="117"/>
                  </a:lnTo>
                  <a:lnTo>
                    <a:pt x="57" y="111"/>
                  </a:lnTo>
                  <a:lnTo>
                    <a:pt x="58" y="105"/>
                  </a:lnTo>
                  <a:lnTo>
                    <a:pt x="59" y="99"/>
                  </a:lnTo>
                  <a:lnTo>
                    <a:pt x="59" y="93"/>
                  </a:lnTo>
                  <a:lnTo>
                    <a:pt x="60" y="86"/>
                  </a:lnTo>
                  <a:lnTo>
                    <a:pt x="60" y="81"/>
                  </a:lnTo>
                  <a:lnTo>
                    <a:pt x="60" y="74"/>
                  </a:lnTo>
                  <a:lnTo>
                    <a:pt x="60" y="69"/>
                  </a:lnTo>
                  <a:lnTo>
                    <a:pt x="59" y="64"/>
                  </a:lnTo>
                  <a:lnTo>
                    <a:pt x="58" y="58"/>
                  </a:lnTo>
                  <a:lnTo>
                    <a:pt x="57" y="53"/>
                  </a:lnTo>
                  <a:lnTo>
                    <a:pt x="56" y="48"/>
                  </a:lnTo>
                  <a:lnTo>
                    <a:pt x="55" y="42"/>
                  </a:lnTo>
                  <a:lnTo>
                    <a:pt x="52" y="38"/>
                  </a:lnTo>
                  <a:lnTo>
                    <a:pt x="50" y="34"/>
                  </a:lnTo>
                  <a:lnTo>
                    <a:pt x="48" y="30"/>
                  </a:lnTo>
                  <a:lnTo>
                    <a:pt x="46" y="25"/>
                  </a:lnTo>
                  <a:lnTo>
                    <a:pt x="44" y="22"/>
                  </a:lnTo>
                  <a:lnTo>
                    <a:pt x="41" y="18"/>
                  </a:lnTo>
                  <a:lnTo>
                    <a:pt x="38" y="15"/>
                  </a:lnTo>
                  <a:lnTo>
                    <a:pt x="35" y="13"/>
                  </a:lnTo>
                  <a:lnTo>
                    <a:pt x="31" y="9"/>
                  </a:lnTo>
                  <a:lnTo>
                    <a:pt x="28" y="7"/>
                  </a:lnTo>
                  <a:lnTo>
                    <a:pt x="25" y="5"/>
                  </a:lnTo>
                  <a:lnTo>
                    <a:pt x="21" y="3"/>
                  </a:lnTo>
                  <a:lnTo>
                    <a:pt x="17" y="2"/>
                  </a:lnTo>
                  <a:lnTo>
                    <a:pt x="13" y="1"/>
                  </a:lnTo>
                  <a:lnTo>
                    <a:pt x="9" y="0"/>
                  </a:lnTo>
                  <a:lnTo>
                    <a:pt x="5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62" name="Line 374"/>
            <p:cNvSpPr>
              <a:spLocks noChangeShapeType="1"/>
            </p:cNvSpPr>
            <p:nvPr/>
          </p:nvSpPr>
          <p:spPr bwMode="auto">
            <a:xfrm flipH="1">
              <a:off x="2438" y="2061"/>
              <a:ext cx="11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63" name="Freeform 375"/>
            <p:cNvSpPr>
              <a:spLocks/>
            </p:cNvSpPr>
            <p:nvPr/>
          </p:nvSpPr>
          <p:spPr bwMode="auto">
            <a:xfrm>
              <a:off x="2421" y="2158"/>
              <a:ext cx="40" cy="91"/>
            </a:xfrm>
            <a:custGeom>
              <a:avLst/>
              <a:gdLst>
                <a:gd name="T0" fmla="*/ 283 w 283"/>
                <a:gd name="T1" fmla="*/ 0 h 638"/>
                <a:gd name="T2" fmla="*/ 112 w 283"/>
                <a:gd name="T3" fmla="*/ 638 h 638"/>
                <a:gd name="T4" fmla="*/ 0 w 283"/>
                <a:gd name="T5" fmla="*/ 638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83" h="638">
                  <a:moveTo>
                    <a:pt x="283" y="0"/>
                  </a:moveTo>
                  <a:lnTo>
                    <a:pt x="112" y="638"/>
                  </a:lnTo>
                  <a:lnTo>
                    <a:pt x="0" y="63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64" name="Freeform 376"/>
            <p:cNvSpPr>
              <a:spLocks/>
            </p:cNvSpPr>
            <p:nvPr/>
          </p:nvSpPr>
          <p:spPr bwMode="auto">
            <a:xfrm>
              <a:off x="2412" y="2231"/>
              <a:ext cx="9" cy="18"/>
            </a:xfrm>
            <a:custGeom>
              <a:avLst/>
              <a:gdLst>
                <a:gd name="T0" fmla="*/ 5 w 59"/>
                <a:gd name="T1" fmla="*/ 0 h 124"/>
                <a:gd name="T2" fmla="*/ 4 w 59"/>
                <a:gd name="T3" fmla="*/ 7 h 124"/>
                <a:gd name="T4" fmla="*/ 3 w 59"/>
                <a:gd name="T5" fmla="*/ 13 h 124"/>
                <a:gd name="T6" fmla="*/ 1 w 59"/>
                <a:gd name="T7" fmla="*/ 21 h 124"/>
                <a:gd name="T8" fmla="*/ 1 w 59"/>
                <a:gd name="T9" fmla="*/ 27 h 124"/>
                <a:gd name="T10" fmla="*/ 0 w 59"/>
                <a:gd name="T11" fmla="*/ 35 h 124"/>
                <a:gd name="T12" fmla="*/ 0 w 59"/>
                <a:gd name="T13" fmla="*/ 41 h 124"/>
                <a:gd name="T14" fmla="*/ 0 w 59"/>
                <a:gd name="T15" fmla="*/ 48 h 124"/>
                <a:gd name="T16" fmla="*/ 0 w 59"/>
                <a:gd name="T17" fmla="*/ 54 h 124"/>
                <a:gd name="T18" fmla="*/ 1 w 59"/>
                <a:gd name="T19" fmla="*/ 60 h 124"/>
                <a:gd name="T20" fmla="*/ 1 w 59"/>
                <a:gd name="T21" fmla="*/ 66 h 124"/>
                <a:gd name="T22" fmla="*/ 2 w 59"/>
                <a:gd name="T23" fmla="*/ 72 h 124"/>
                <a:gd name="T24" fmla="*/ 4 w 59"/>
                <a:gd name="T25" fmla="*/ 77 h 124"/>
                <a:gd name="T26" fmla="*/ 5 w 59"/>
                <a:gd name="T27" fmla="*/ 83 h 124"/>
                <a:gd name="T28" fmla="*/ 7 w 59"/>
                <a:gd name="T29" fmla="*/ 88 h 124"/>
                <a:gd name="T30" fmla="*/ 9 w 59"/>
                <a:gd name="T31" fmla="*/ 92 h 124"/>
                <a:gd name="T32" fmla="*/ 12 w 59"/>
                <a:gd name="T33" fmla="*/ 96 h 124"/>
                <a:gd name="T34" fmla="*/ 15 w 59"/>
                <a:gd name="T35" fmla="*/ 101 h 124"/>
                <a:gd name="T36" fmla="*/ 18 w 59"/>
                <a:gd name="T37" fmla="*/ 105 h 124"/>
                <a:gd name="T38" fmla="*/ 21 w 59"/>
                <a:gd name="T39" fmla="*/ 108 h 124"/>
                <a:gd name="T40" fmla="*/ 25 w 59"/>
                <a:gd name="T41" fmla="*/ 111 h 124"/>
                <a:gd name="T42" fmla="*/ 28 w 59"/>
                <a:gd name="T43" fmla="*/ 115 h 124"/>
                <a:gd name="T44" fmla="*/ 33 w 59"/>
                <a:gd name="T45" fmla="*/ 117 h 124"/>
                <a:gd name="T46" fmla="*/ 36 w 59"/>
                <a:gd name="T47" fmla="*/ 119 h 124"/>
                <a:gd name="T48" fmla="*/ 40 w 59"/>
                <a:gd name="T49" fmla="*/ 121 h 124"/>
                <a:gd name="T50" fmla="*/ 45 w 59"/>
                <a:gd name="T51" fmla="*/ 122 h 124"/>
                <a:gd name="T52" fmla="*/ 50 w 59"/>
                <a:gd name="T53" fmla="*/ 123 h 124"/>
                <a:gd name="T54" fmla="*/ 54 w 59"/>
                <a:gd name="T55" fmla="*/ 124 h 124"/>
                <a:gd name="T56" fmla="*/ 59 w 59"/>
                <a:gd name="T57" fmla="*/ 1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" h="124">
                  <a:moveTo>
                    <a:pt x="5" y="0"/>
                  </a:moveTo>
                  <a:lnTo>
                    <a:pt x="4" y="7"/>
                  </a:lnTo>
                  <a:lnTo>
                    <a:pt x="3" y="13"/>
                  </a:lnTo>
                  <a:lnTo>
                    <a:pt x="1" y="21"/>
                  </a:lnTo>
                  <a:lnTo>
                    <a:pt x="1" y="27"/>
                  </a:lnTo>
                  <a:lnTo>
                    <a:pt x="0" y="35"/>
                  </a:lnTo>
                  <a:lnTo>
                    <a:pt x="0" y="41"/>
                  </a:lnTo>
                  <a:lnTo>
                    <a:pt x="0" y="48"/>
                  </a:lnTo>
                  <a:lnTo>
                    <a:pt x="0" y="54"/>
                  </a:lnTo>
                  <a:lnTo>
                    <a:pt x="1" y="60"/>
                  </a:lnTo>
                  <a:lnTo>
                    <a:pt x="1" y="66"/>
                  </a:lnTo>
                  <a:lnTo>
                    <a:pt x="2" y="72"/>
                  </a:lnTo>
                  <a:lnTo>
                    <a:pt x="4" y="77"/>
                  </a:lnTo>
                  <a:lnTo>
                    <a:pt x="5" y="83"/>
                  </a:lnTo>
                  <a:lnTo>
                    <a:pt x="7" y="88"/>
                  </a:lnTo>
                  <a:lnTo>
                    <a:pt x="9" y="92"/>
                  </a:lnTo>
                  <a:lnTo>
                    <a:pt x="12" y="96"/>
                  </a:lnTo>
                  <a:lnTo>
                    <a:pt x="15" y="101"/>
                  </a:lnTo>
                  <a:lnTo>
                    <a:pt x="18" y="105"/>
                  </a:lnTo>
                  <a:lnTo>
                    <a:pt x="21" y="108"/>
                  </a:lnTo>
                  <a:lnTo>
                    <a:pt x="25" y="111"/>
                  </a:lnTo>
                  <a:lnTo>
                    <a:pt x="28" y="115"/>
                  </a:lnTo>
                  <a:lnTo>
                    <a:pt x="33" y="117"/>
                  </a:lnTo>
                  <a:lnTo>
                    <a:pt x="36" y="119"/>
                  </a:lnTo>
                  <a:lnTo>
                    <a:pt x="40" y="121"/>
                  </a:lnTo>
                  <a:lnTo>
                    <a:pt x="45" y="122"/>
                  </a:lnTo>
                  <a:lnTo>
                    <a:pt x="50" y="123"/>
                  </a:lnTo>
                  <a:lnTo>
                    <a:pt x="54" y="124"/>
                  </a:lnTo>
                  <a:lnTo>
                    <a:pt x="59" y="12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65" name="Line 377"/>
            <p:cNvSpPr>
              <a:spLocks noChangeShapeType="1"/>
            </p:cNvSpPr>
            <p:nvPr/>
          </p:nvSpPr>
          <p:spPr bwMode="auto">
            <a:xfrm flipV="1">
              <a:off x="2413" y="2206"/>
              <a:ext cx="7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66" name="Freeform 378"/>
            <p:cNvSpPr>
              <a:spLocks/>
            </p:cNvSpPr>
            <p:nvPr/>
          </p:nvSpPr>
          <p:spPr bwMode="auto">
            <a:xfrm>
              <a:off x="2420" y="2188"/>
              <a:ext cx="17" cy="18"/>
            </a:xfrm>
            <a:custGeom>
              <a:avLst/>
              <a:gdLst>
                <a:gd name="T0" fmla="*/ 120 w 120"/>
                <a:gd name="T1" fmla="*/ 0 h 124"/>
                <a:gd name="T2" fmla="*/ 115 w 120"/>
                <a:gd name="T3" fmla="*/ 0 h 124"/>
                <a:gd name="T4" fmla="*/ 110 w 120"/>
                <a:gd name="T5" fmla="*/ 0 h 124"/>
                <a:gd name="T6" fmla="*/ 105 w 120"/>
                <a:gd name="T7" fmla="*/ 1 h 124"/>
                <a:gd name="T8" fmla="*/ 100 w 120"/>
                <a:gd name="T9" fmla="*/ 3 h 124"/>
                <a:gd name="T10" fmla="*/ 95 w 120"/>
                <a:gd name="T11" fmla="*/ 5 h 124"/>
                <a:gd name="T12" fmla="*/ 89 w 120"/>
                <a:gd name="T13" fmla="*/ 7 h 124"/>
                <a:gd name="T14" fmla="*/ 84 w 120"/>
                <a:gd name="T15" fmla="*/ 9 h 124"/>
                <a:gd name="T16" fmla="*/ 79 w 120"/>
                <a:gd name="T17" fmla="*/ 12 h 124"/>
                <a:gd name="T18" fmla="*/ 73 w 120"/>
                <a:gd name="T19" fmla="*/ 15 h 124"/>
                <a:gd name="T20" fmla="*/ 69 w 120"/>
                <a:gd name="T21" fmla="*/ 18 h 124"/>
                <a:gd name="T22" fmla="*/ 64 w 120"/>
                <a:gd name="T23" fmla="*/ 23 h 124"/>
                <a:gd name="T24" fmla="*/ 59 w 120"/>
                <a:gd name="T25" fmla="*/ 27 h 124"/>
                <a:gd name="T26" fmla="*/ 53 w 120"/>
                <a:gd name="T27" fmla="*/ 31 h 124"/>
                <a:gd name="T28" fmla="*/ 49 w 120"/>
                <a:gd name="T29" fmla="*/ 37 h 124"/>
                <a:gd name="T30" fmla="*/ 45 w 120"/>
                <a:gd name="T31" fmla="*/ 41 h 124"/>
                <a:gd name="T32" fmla="*/ 39 w 120"/>
                <a:gd name="T33" fmla="*/ 46 h 124"/>
                <a:gd name="T34" fmla="*/ 35 w 120"/>
                <a:gd name="T35" fmla="*/ 53 h 124"/>
                <a:gd name="T36" fmla="*/ 31 w 120"/>
                <a:gd name="T37" fmla="*/ 58 h 124"/>
                <a:gd name="T38" fmla="*/ 27 w 120"/>
                <a:gd name="T39" fmla="*/ 64 h 124"/>
                <a:gd name="T40" fmla="*/ 23 w 120"/>
                <a:gd name="T41" fmla="*/ 70 h 124"/>
                <a:gd name="T42" fmla="*/ 19 w 120"/>
                <a:gd name="T43" fmla="*/ 76 h 124"/>
                <a:gd name="T44" fmla="*/ 16 w 120"/>
                <a:gd name="T45" fmla="*/ 83 h 124"/>
                <a:gd name="T46" fmla="*/ 13 w 120"/>
                <a:gd name="T47" fmla="*/ 90 h 124"/>
                <a:gd name="T48" fmla="*/ 10 w 120"/>
                <a:gd name="T49" fmla="*/ 96 h 124"/>
                <a:gd name="T50" fmla="*/ 6 w 120"/>
                <a:gd name="T51" fmla="*/ 103 h 124"/>
                <a:gd name="T52" fmla="*/ 4 w 120"/>
                <a:gd name="T53" fmla="*/ 110 h 124"/>
                <a:gd name="T54" fmla="*/ 2 w 120"/>
                <a:gd name="T55" fmla="*/ 116 h 124"/>
                <a:gd name="T56" fmla="*/ 0 w 120"/>
                <a:gd name="T57" fmla="*/ 1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20" h="124">
                  <a:moveTo>
                    <a:pt x="120" y="0"/>
                  </a:moveTo>
                  <a:lnTo>
                    <a:pt x="115" y="0"/>
                  </a:lnTo>
                  <a:lnTo>
                    <a:pt x="110" y="0"/>
                  </a:lnTo>
                  <a:lnTo>
                    <a:pt x="105" y="1"/>
                  </a:lnTo>
                  <a:lnTo>
                    <a:pt x="100" y="3"/>
                  </a:lnTo>
                  <a:lnTo>
                    <a:pt x="95" y="5"/>
                  </a:lnTo>
                  <a:lnTo>
                    <a:pt x="89" y="7"/>
                  </a:lnTo>
                  <a:lnTo>
                    <a:pt x="84" y="9"/>
                  </a:lnTo>
                  <a:lnTo>
                    <a:pt x="79" y="12"/>
                  </a:lnTo>
                  <a:lnTo>
                    <a:pt x="73" y="15"/>
                  </a:lnTo>
                  <a:lnTo>
                    <a:pt x="69" y="18"/>
                  </a:lnTo>
                  <a:lnTo>
                    <a:pt x="64" y="23"/>
                  </a:lnTo>
                  <a:lnTo>
                    <a:pt x="59" y="27"/>
                  </a:lnTo>
                  <a:lnTo>
                    <a:pt x="53" y="31"/>
                  </a:lnTo>
                  <a:lnTo>
                    <a:pt x="49" y="37"/>
                  </a:lnTo>
                  <a:lnTo>
                    <a:pt x="45" y="41"/>
                  </a:lnTo>
                  <a:lnTo>
                    <a:pt x="39" y="46"/>
                  </a:lnTo>
                  <a:lnTo>
                    <a:pt x="35" y="53"/>
                  </a:lnTo>
                  <a:lnTo>
                    <a:pt x="31" y="58"/>
                  </a:lnTo>
                  <a:lnTo>
                    <a:pt x="27" y="64"/>
                  </a:lnTo>
                  <a:lnTo>
                    <a:pt x="23" y="70"/>
                  </a:lnTo>
                  <a:lnTo>
                    <a:pt x="19" y="76"/>
                  </a:lnTo>
                  <a:lnTo>
                    <a:pt x="16" y="83"/>
                  </a:lnTo>
                  <a:lnTo>
                    <a:pt x="13" y="90"/>
                  </a:lnTo>
                  <a:lnTo>
                    <a:pt x="10" y="96"/>
                  </a:lnTo>
                  <a:lnTo>
                    <a:pt x="6" y="103"/>
                  </a:lnTo>
                  <a:lnTo>
                    <a:pt x="4" y="110"/>
                  </a:lnTo>
                  <a:lnTo>
                    <a:pt x="2" y="116"/>
                  </a:lnTo>
                  <a:lnTo>
                    <a:pt x="0" y="12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67" name="Line 379"/>
            <p:cNvSpPr>
              <a:spLocks noChangeShapeType="1"/>
            </p:cNvSpPr>
            <p:nvPr/>
          </p:nvSpPr>
          <p:spPr bwMode="auto">
            <a:xfrm>
              <a:off x="2437" y="2188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68" name="Freeform 380"/>
            <p:cNvSpPr>
              <a:spLocks/>
            </p:cNvSpPr>
            <p:nvPr/>
          </p:nvSpPr>
          <p:spPr bwMode="auto">
            <a:xfrm>
              <a:off x="2485" y="2398"/>
              <a:ext cx="3" cy="9"/>
            </a:xfrm>
            <a:custGeom>
              <a:avLst/>
              <a:gdLst>
                <a:gd name="T0" fmla="*/ 2 w 19"/>
                <a:gd name="T1" fmla="*/ 0 h 63"/>
                <a:gd name="T2" fmla="*/ 2 w 19"/>
                <a:gd name="T3" fmla="*/ 5 h 63"/>
                <a:gd name="T4" fmla="*/ 1 w 19"/>
                <a:gd name="T5" fmla="*/ 9 h 63"/>
                <a:gd name="T6" fmla="*/ 0 w 19"/>
                <a:gd name="T7" fmla="*/ 13 h 63"/>
                <a:gd name="T8" fmla="*/ 0 w 19"/>
                <a:gd name="T9" fmla="*/ 18 h 63"/>
                <a:gd name="T10" fmla="*/ 0 w 19"/>
                <a:gd name="T11" fmla="*/ 22 h 63"/>
                <a:gd name="T12" fmla="*/ 0 w 19"/>
                <a:gd name="T13" fmla="*/ 26 h 63"/>
                <a:gd name="T14" fmla="*/ 1 w 19"/>
                <a:gd name="T15" fmla="*/ 30 h 63"/>
                <a:gd name="T16" fmla="*/ 1 w 19"/>
                <a:gd name="T17" fmla="*/ 32 h 63"/>
                <a:gd name="T18" fmla="*/ 2 w 19"/>
                <a:gd name="T19" fmla="*/ 35 h 63"/>
                <a:gd name="T20" fmla="*/ 2 w 19"/>
                <a:gd name="T21" fmla="*/ 37 h 63"/>
                <a:gd name="T22" fmla="*/ 3 w 19"/>
                <a:gd name="T23" fmla="*/ 39 h 63"/>
                <a:gd name="T24" fmla="*/ 4 w 19"/>
                <a:gd name="T25" fmla="*/ 40 h 63"/>
                <a:gd name="T26" fmla="*/ 5 w 19"/>
                <a:gd name="T27" fmla="*/ 42 h 63"/>
                <a:gd name="T28" fmla="*/ 7 w 19"/>
                <a:gd name="T29" fmla="*/ 46 h 63"/>
                <a:gd name="T30" fmla="*/ 9 w 19"/>
                <a:gd name="T31" fmla="*/ 49 h 63"/>
                <a:gd name="T32" fmla="*/ 14 w 19"/>
                <a:gd name="T33" fmla="*/ 57 h 63"/>
                <a:gd name="T34" fmla="*/ 16 w 19"/>
                <a:gd name="T35" fmla="*/ 60 h 63"/>
                <a:gd name="T36" fmla="*/ 17 w 19"/>
                <a:gd name="T37" fmla="*/ 62 h 63"/>
                <a:gd name="T38" fmla="*/ 19 w 19"/>
                <a:gd name="T39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9" h="63">
                  <a:moveTo>
                    <a:pt x="2" y="0"/>
                  </a:moveTo>
                  <a:lnTo>
                    <a:pt x="2" y="5"/>
                  </a:lnTo>
                  <a:lnTo>
                    <a:pt x="1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0" y="26"/>
                  </a:lnTo>
                  <a:lnTo>
                    <a:pt x="1" y="30"/>
                  </a:lnTo>
                  <a:lnTo>
                    <a:pt x="1" y="32"/>
                  </a:lnTo>
                  <a:lnTo>
                    <a:pt x="2" y="35"/>
                  </a:lnTo>
                  <a:lnTo>
                    <a:pt x="2" y="37"/>
                  </a:lnTo>
                  <a:lnTo>
                    <a:pt x="3" y="39"/>
                  </a:lnTo>
                  <a:lnTo>
                    <a:pt x="4" y="40"/>
                  </a:lnTo>
                  <a:lnTo>
                    <a:pt x="5" y="42"/>
                  </a:lnTo>
                  <a:lnTo>
                    <a:pt x="7" y="46"/>
                  </a:lnTo>
                  <a:lnTo>
                    <a:pt x="9" y="49"/>
                  </a:lnTo>
                  <a:lnTo>
                    <a:pt x="14" y="57"/>
                  </a:lnTo>
                  <a:lnTo>
                    <a:pt x="16" y="60"/>
                  </a:lnTo>
                  <a:lnTo>
                    <a:pt x="17" y="62"/>
                  </a:lnTo>
                  <a:lnTo>
                    <a:pt x="19" y="6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69" name="Freeform 381"/>
            <p:cNvSpPr>
              <a:spLocks/>
            </p:cNvSpPr>
            <p:nvPr/>
          </p:nvSpPr>
          <p:spPr bwMode="auto">
            <a:xfrm>
              <a:off x="2465" y="2363"/>
              <a:ext cx="28" cy="44"/>
            </a:xfrm>
            <a:custGeom>
              <a:avLst/>
              <a:gdLst>
                <a:gd name="T0" fmla="*/ 194 w 194"/>
                <a:gd name="T1" fmla="*/ 34 h 304"/>
                <a:gd name="T2" fmla="*/ 193 w 194"/>
                <a:gd name="T3" fmla="*/ 24 h 304"/>
                <a:gd name="T4" fmla="*/ 191 w 194"/>
                <a:gd name="T5" fmla="*/ 15 h 304"/>
                <a:gd name="T6" fmla="*/ 187 w 194"/>
                <a:gd name="T7" fmla="*/ 7 h 304"/>
                <a:gd name="T8" fmla="*/ 185 w 194"/>
                <a:gd name="T9" fmla="*/ 3 h 304"/>
                <a:gd name="T10" fmla="*/ 180 w 194"/>
                <a:gd name="T11" fmla="*/ 1 h 304"/>
                <a:gd name="T12" fmla="*/ 176 w 194"/>
                <a:gd name="T13" fmla="*/ 0 h 304"/>
                <a:gd name="T14" fmla="*/ 159 w 194"/>
                <a:gd name="T15" fmla="*/ 0 h 304"/>
                <a:gd name="T16" fmla="*/ 141 w 194"/>
                <a:gd name="T17" fmla="*/ 0 h 304"/>
                <a:gd name="T18" fmla="*/ 122 w 194"/>
                <a:gd name="T19" fmla="*/ 1 h 304"/>
                <a:gd name="T20" fmla="*/ 112 w 194"/>
                <a:gd name="T21" fmla="*/ 2 h 304"/>
                <a:gd name="T22" fmla="*/ 104 w 194"/>
                <a:gd name="T23" fmla="*/ 5 h 304"/>
                <a:gd name="T24" fmla="*/ 95 w 194"/>
                <a:gd name="T25" fmla="*/ 9 h 304"/>
                <a:gd name="T26" fmla="*/ 87 w 194"/>
                <a:gd name="T27" fmla="*/ 15 h 304"/>
                <a:gd name="T28" fmla="*/ 77 w 194"/>
                <a:gd name="T29" fmla="*/ 22 h 304"/>
                <a:gd name="T30" fmla="*/ 66 w 194"/>
                <a:gd name="T31" fmla="*/ 34 h 304"/>
                <a:gd name="T32" fmla="*/ 61 w 194"/>
                <a:gd name="T33" fmla="*/ 41 h 304"/>
                <a:gd name="T34" fmla="*/ 48 w 194"/>
                <a:gd name="T35" fmla="*/ 64 h 304"/>
                <a:gd name="T36" fmla="*/ 44 w 194"/>
                <a:gd name="T37" fmla="*/ 72 h 304"/>
                <a:gd name="T38" fmla="*/ 39 w 194"/>
                <a:gd name="T39" fmla="*/ 87 h 304"/>
                <a:gd name="T40" fmla="*/ 18 w 194"/>
                <a:gd name="T41" fmla="*/ 161 h 304"/>
                <a:gd name="T42" fmla="*/ 6 w 194"/>
                <a:gd name="T43" fmla="*/ 210 h 304"/>
                <a:gd name="T44" fmla="*/ 0 w 194"/>
                <a:gd name="T45" fmla="*/ 234 h 304"/>
                <a:gd name="T46" fmla="*/ 0 w 194"/>
                <a:gd name="T47" fmla="*/ 244 h 304"/>
                <a:gd name="T48" fmla="*/ 0 w 194"/>
                <a:gd name="T49" fmla="*/ 253 h 304"/>
                <a:gd name="T50" fmla="*/ 1 w 194"/>
                <a:gd name="T51" fmla="*/ 263 h 304"/>
                <a:gd name="T52" fmla="*/ 5 w 194"/>
                <a:gd name="T53" fmla="*/ 271 h 304"/>
                <a:gd name="T54" fmla="*/ 8 w 194"/>
                <a:gd name="T55" fmla="*/ 280 h 304"/>
                <a:gd name="T56" fmla="*/ 13 w 194"/>
                <a:gd name="T57" fmla="*/ 288 h 304"/>
                <a:gd name="T58" fmla="*/ 20 w 194"/>
                <a:gd name="T59" fmla="*/ 296 h 304"/>
                <a:gd name="T60" fmla="*/ 27 w 194"/>
                <a:gd name="T61" fmla="*/ 300 h 304"/>
                <a:gd name="T62" fmla="*/ 37 w 194"/>
                <a:gd name="T63" fmla="*/ 303 h 304"/>
                <a:gd name="T64" fmla="*/ 46 w 194"/>
                <a:gd name="T65" fmla="*/ 304 h 304"/>
                <a:gd name="T66" fmla="*/ 72 w 194"/>
                <a:gd name="T67" fmla="*/ 303 h 304"/>
                <a:gd name="T68" fmla="*/ 83 w 194"/>
                <a:gd name="T69" fmla="*/ 304 h 304"/>
                <a:gd name="T70" fmla="*/ 93 w 194"/>
                <a:gd name="T71" fmla="*/ 302 h 304"/>
                <a:gd name="T72" fmla="*/ 102 w 194"/>
                <a:gd name="T73" fmla="*/ 299 h 304"/>
                <a:gd name="T74" fmla="*/ 110 w 194"/>
                <a:gd name="T75" fmla="*/ 293 h 304"/>
                <a:gd name="T76" fmla="*/ 116 w 194"/>
                <a:gd name="T77" fmla="*/ 286 h 304"/>
                <a:gd name="T78" fmla="*/ 123 w 194"/>
                <a:gd name="T79" fmla="*/ 279 h 304"/>
                <a:gd name="T80" fmla="*/ 128 w 194"/>
                <a:gd name="T81" fmla="*/ 271 h 304"/>
                <a:gd name="T82" fmla="*/ 132 w 194"/>
                <a:gd name="T83" fmla="*/ 263 h 304"/>
                <a:gd name="T84" fmla="*/ 138 w 194"/>
                <a:gd name="T85" fmla="*/ 248 h 304"/>
                <a:gd name="T86" fmla="*/ 143 w 194"/>
                <a:gd name="T87" fmla="*/ 230 h 304"/>
                <a:gd name="T88" fmla="*/ 154 w 194"/>
                <a:gd name="T89" fmla="*/ 186 h 304"/>
                <a:gd name="T90" fmla="*/ 173 w 194"/>
                <a:gd name="T91" fmla="*/ 113 h 304"/>
                <a:gd name="T92" fmla="*/ 186 w 194"/>
                <a:gd name="T93" fmla="*/ 70 h 304"/>
                <a:gd name="T94" fmla="*/ 190 w 194"/>
                <a:gd name="T95" fmla="*/ 52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4" h="304">
                  <a:moveTo>
                    <a:pt x="193" y="40"/>
                  </a:moveTo>
                  <a:lnTo>
                    <a:pt x="193" y="37"/>
                  </a:lnTo>
                  <a:lnTo>
                    <a:pt x="194" y="34"/>
                  </a:lnTo>
                  <a:lnTo>
                    <a:pt x="194" y="31"/>
                  </a:lnTo>
                  <a:lnTo>
                    <a:pt x="193" y="28"/>
                  </a:lnTo>
                  <a:lnTo>
                    <a:pt x="193" y="24"/>
                  </a:lnTo>
                  <a:lnTo>
                    <a:pt x="192" y="21"/>
                  </a:lnTo>
                  <a:lnTo>
                    <a:pt x="192" y="18"/>
                  </a:lnTo>
                  <a:lnTo>
                    <a:pt x="191" y="15"/>
                  </a:lnTo>
                  <a:lnTo>
                    <a:pt x="189" y="12"/>
                  </a:lnTo>
                  <a:lnTo>
                    <a:pt x="188" y="8"/>
                  </a:lnTo>
                  <a:lnTo>
                    <a:pt x="187" y="7"/>
                  </a:lnTo>
                  <a:lnTo>
                    <a:pt x="187" y="5"/>
                  </a:lnTo>
                  <a:lnTo>
                    <a:pt x="186" y="4"/>
                  </a:lnTo>
                  <a:lnTo>
                    <a:pt x="185" y="3"/>
                  </a:lnTo>
                  <a:lnTo>
                    <a:pt x="184" y="2"/>
                  </a:lnTo>
                  <a:lnTo>
                    <a:pt x="181" y="2"/>
                  </a:lnTo>
                  <a:lnTo>
                    <a:pt x="180" y="1"/>
                  </a:lnTo>
                  <a:lnTo>
                    <a:pt x="179" y="1"/>
                  </a:lnTo>
                  <a:lnTo>
                    <a:pt x="177" y="0"/>
                  </a:lnTo>
                  <a:lnTo>
                    <a:pt x="176" y="0"/>
                  </a:lnTo>
                  <a:lnTo>
                    <a:pt x="173" y="0"/>
                  </a:lnTo>
                  <a:lnTo>
                    <a:pt x="167" y="0"/>
                  </a:lnTo>
                  <a:lnTo>
                    <a:pt x="159" y="0"/>
                  </a:lnTo>
                  <a:lnTo>
                    <a:pt x="153" y="0"/>
                  </a:lnTo>
                  <a:lnTo>
                    <a:pt x="146" y="0"/>
                  </a:lnTo>
                  <a:lnTo>
                    <a:pt x="141" y="0"/>
                  </a:lnTo>
                  <a:lnTo>
                    <a:pt x="135" y="0"/>
                  </a:lnTo>
                  <a:lnTo>
                    <a:pt x="128" y="0"/>
                  </a:lnTo>
                  <a:lnTo>
                    <a:pt x="122" y="1"/>
                  </a:lnTo>
                  <a:lnTo>
                    <a:pt x="119" y="1"/>
                  </a:lnTo>
                  <a:lnTo>
                    <a:pt x="115" y="2"/>
                  </a:lnTo>
                  <a:lnTo>
                    <a:pt x="112" y="2"/>
                  </a:lnTo>
                  <a:lnTo>
                    <a:pt x="109" y="3"/>
                  </a:lnTo>
                  <a:lnTo>
                    <a:pt x="107" y="4"/>
                  </a:lnTo>
                  <a:lnTo>
                    <a:pt x="104" y="5"/>
                  </a:lnTo>
                  <a:lnTo>
                    <a:pt x="100" y="6"/>
                  </a:lnTo>
                  <a:lnTo>
                    <a:pt x="97" y="7"/>
                  </a:lnTo>
                  <a:lnTo>
                    <a:pt x="95" y="9"/>
                  </a:lnTo>
                  <a:lnTo>
                    <a:pt x="92" y="11"/>
                  </a:lnTo>
                  <a:lnTo>
                    <a:pt x="90" y="13"/>
                  </a:lnTo>
                  <a:lnTo>
                    <a:pt x="87" y="15"/>
                  </a:lnTo>
                  <a:lnTo>
                    <a:pt x="85" y="16"/>
                  </a:lnTo>
                  <a:lnTo>
                    <a:pt x="82" y="18"/>
                  </a:lnTo>
                  <a:lnTo>
                    <a:pt x="77" y="22"/>
                  </a:lnTo>
                  <a:lnTo>
                    <a:pt x="73" y="26"/>
                  </a:lnTo>
                  <a:lnTo>
                    <a:pt x="69" y="32"/>
                  </a:lnTo>
                  <a:lnTo>
                    <a:pt x="66" y="34"/>
                  </a:lnTo>
                  <a:lnTo>
                    <a:pt x="64" y="36"/>
                  </a:lnTo>
                  <a:lnTo>
                    <a:pt x="62" y="39"/>
                  </a:lnTo>
                  <a:lnTo>
                    <a:pt x="61" y="41"/>
                  </a:lnTo>
                  <a:lnTo>
                    <a:pt x="55" y="52"/>
                  </a:lnTo>
                  <a:lnTo>
                    <a:pt x="50" y="57"/>
                  </a:lnTo>
                  <a:lnTo>
                    <a:pt x="48" y="64"/>
                  </a:lnTo>
                  <a:lnTo>
                    <a:pt x="46" y="66"/>
                  </a:lnTo>
                  <a:lnTo>
                    <a:pt x="45" y="69"/>
                  </a:lnTo>
                  <a:lnTo>
                    <a:pt x="44" y="72"/>
                  </a:lnTo>
                  <a:lnTo>
                    <a:pt x="43" y="74"/>
                  </a:lnTo>
                  <a:lnTo>
                    <a:pt x="41" y="81"/>
                  </a:lnTo>
                  <a:lnTo>
                    <a:pt x="39" y="87"/>
                  </a:lnTo>
                  <a:lnTo>
                    <a:pt x="32" y="112"/>
                  </a:lnTo>
                  <a:lnTo>
                    <a:pt x="26" y="136"/>
                  </a:lnTo>
                  <a:lnTo>
                    <a:pt x="18" y="161"/>
                  </a:lnTo>
                  <a:lnTo>
                    <a:pt x="12" y="185"/>
                  </a:lnTo>
                  <a:lnTo>
                    <a:pt x="9" y="197"/>
                  </a:lnTo>
                  <a:lnTo>
                    <a:pt x="6" y="210"/>
                  </a:lnTo>
                  <a:lnTo>
                    <a:pt x="3" y="221"/>
                  </a:lnTo>
                  <a:lnTo>
                    <a:pt x="1" y="228"/>
                  </a:lnTo>
                  <a:lnTo>
                    <a:pt x="0" y="234"/>
                  </a:lnTo>
                  <a:lnTo>
                    <a:pt x="0" y="237"/>
                  </a:lnTo>
                  <a:lnTo>
                    <a:pt x="0" y="240"/>
                  </a:lnTo>
                  <a:lnTo>
                    <a:pt x="0" y="244"/>
                  </a:lnTo>
                  <a:lnTo>
                    <a:pt x="0" y="247"/>
                  </a:lnTo>
                  <a:lnTo>
                    <a:pt x="0" y="250"/>
                  </a:lnTo>
                  <a:lnTo>
                    <a:pt x="0" y="253"/>
                  </a:lnTo>
                  <a:lnTo>
                    <a:pt x="0" y="256"/>
                  </a:lnTo>
                  <a:lnTo>
                    <a:pt x="1" y="260"/>
                  </a:lnTo>
                  <a:lnTo>
                    <a:pt x="1" y="263"/>
                  </a:lnTo>
                  <a:lnTo>
                    <a:pt x="3" y="265"/>
                  </a:lnTo>
                  <a:lnTo>
                    <a:pt x="4" y="268"/>
                  </a:lnTo>
                  <a:lnTo>
                    <a:pt x="5" y="271"/>
                  </a:lnTo>
                  <a:lnTo>
                    <a:pt x="6" y="275"/>
                  </a:lnTo>
                  <a:lnTo>
                    <a:pt x="7" y="278"/>
                  </a:lnTo>
                  <a:lnTo>
                    <a:pt x="8" y="280"/>
                  </a:lnTo>
                  <a:lnTo>
                    <a:pt x="9" y="283"/>
                  </a:lnTo>
                  <a:lnTo>
                    <a:pt x="11" y="286"/>
                  </a:lnTo>
                  <a:lnTo>
                    <a:pt x="13" y="288"/>
                  </a:lnTo>
                  <a:lnTo>
                    <a:pt x="14" y="292"/>
                  </a:lnTo>
                  <a:lnTo>
                    <a:pt x="16" y="294"/>
                  </a:lnTo>
                  <a:lnTo>
                    <a:pt x="20" y="296"/>
                  </a:lnTo>
                  <a:lnTo>
                    <a:pt x="22" y="298"/>
                  </a:lnTo>
                  <a:lnTo>
                    <a:pt x="25" y="299"/>
                  </a:lnTo>
                  <a:lnTo>
                    <a:pt x="27" y="300"/>
                  </a:lnTo>
                  <a:lnTo>
                    <a:pt x="30" y="301"/>
                  </a:lnTo>
                  <a:lnTo>
                    <a:pt x="33" y="302"/>
                  </a:lnTo>
                  <a:lnTo>
                    <a:pt x="37" y="303"/>
                  </a:lnTo>
                  <a:lnTo>
                    <a:pt x="40" y="303"/>
                  </a:lnTo>
                  <a:lnTo>
                    <a:pt x="43" y="303"/>
                  </a:lnTo>
                  <a:lnTo>
                    <a:pt x="46" y="304"/>
                  </a:lnTo>
                  <a:lnTo>
                    <a:pt x="53" y="304"/>
                  </a:lnTo>
                  <a:lnTo>
                    <a:pt x="65" y="303"/>
                  </a:lnTo>
                  <a:lnTo>
                    <a:pt x="72" y="303"/>
                  </a:lnTo>
                  <a:lnTo>
                    <a:pt x="78" y="304"/>
                  </a:lnTo>
                  <a:lnTo>
                    <a:pt x="81" y="304"/>
                  </a:lnTo>
                  <a:lnTo>
                    <a:pt x="83" y="304"/>
                  </a:lnTo>
                  <a:lnTo>
                    <a:pt x="87" y="304"/>
                  </a:lnTo>
                  <a:lnTo>
                    <a:pt x="90" y="303"/>
                  </a:lnTo>
                  <a:lnTo>
                    <a:pt x="93" y="302"/>
                  </a:lnTo>
                  <a:lnTo>
                    <a:pt x="96" y="301"/>
                  </a:lnTo>
                  <a:lnTo>
                    <a:pt x="99" y="300"/>
                  </a:lnTo>
                  <a:lnTo>
                    <a:pt x="102" y="299"/>
                  </a:lnTo>
                  <a:lnTo>
                    <a:pt x="105" y="297"/>
                  </a:lnTo>
                  <a:lnTo>
                    <a:pt x="107" y="295"/>
                  </a:lnTo>
                  <a:lnTo>
                    <a:pt x="110" y="293"/>
                  </a:lnTo>
                  <a:lnTo>
                    <a:pt x="112" y="291"/>
                  </a:lnTo>
                  <a:lnTo>
                    <a:pt x="114" y="288"/>
                  </a:lnTo>
                  <a:lnTo>
                    <a:pt x="116" y="286"/>
                  </a:lnTo>
                  <a:lnTo>
                    <a:pt x="119" y="284"/>
                  </a:lnTo>
                  <a:lnTo>
                    <a:pt x="121" y="282"/>
                  </a:lnTo>
                  <a:lnTo>
                    <a:pt x="123" y="279"/>
                  </a:lnTo>
                  <a:lnTo>
                    <a:pt x="124" y="277"/>
                  </a:lnTo>
                  <a:lnTo>
                    <a:pt x="126" y="273"/>
                  </a:lnTo>
                  <a:lnTo>
                    <a:pt x="128" y="271"/>
                  </a:lnTo>
                  <a:lnTo>
                    <a:pt x="129" y="268"/>
                  </a:lnTo>
                  <a:lnTo>
                    <a:pt x="131" y="266"/>
                  </a:lnTo>
                  <a:lnTo>
                    <a:pt x="132" y="263"/>
                  </a:lnTo>
                  <a:lnTo>
                    <a:pt x="133" y="260"/>
                  </a:lnTo>
                  <a:lnTo>
                    <a:pt x="136" y="254"/>
                  </a:lnTo>
                  <a:lnTo>
                    <a:pt x="138" y="248"/>
                  </a:lnTo>
                  <a:lnTo>
                    <a:pt x="140" y="242"/>
                  </a:lnTo>
                  <a:lnTo>
                    <a:pt x="142" y="236"/>
                  </a:lnTo>
                  <a:lnTo>
                    <a:pt x="143" y="230"/>
                  </a:lnTo>
                  <a:lnTo>
                    <a:pt x="145" y="223"/>
                  </a:lnTo>
                  <a:lnTo>
                    <a:pt x="147" y="212"/>
                  </a:lnTo>
                  <a:lnTo>
                    <a:pt x="154" y="186"/>
                  </a:lnTo>
                  <a:lnTo>
                    <a:pt x="160" y="162"/>
                  </a:lnTo>
                  <a:lnTo>
                    <a:pt x="167" y="137"/>
                  </a:lnTo>
                  <a:lnTo>
                    <a:pt x="173" y="113"/>
                  </a:lnTo>
                  <a:lnTo>
                    <a:pt x="180" y="89"/>
                  </a:lnTo>
                  <a:lnTo>
                    <a:pt x="184" y="77"/>
                  </a:lnTo>
                  <a:lnTo>
                    <a:pt x="186" y="70"/>
                  </a:lnTo>
                  <a:lnTo>
                    <a:pt x="187" y="65"/>
                  </a:lnTo>
                  <a:lnTo>
                    <a:pt x="189" y="58"/>
                  </a:lnTo>
                  <a:lnTo>
                    <a:pt x="190" y="52"/>
                  </a:lnTo>
                  <a:lnTo>
                    <a:pt x="191" y="46"/>
                  </a:lnTo>
                  <a:lnTo>
                    <a:pt x="192" y="3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70" name="Freeform 382"/>
            <p:cNvSpPr>
              <a:spLocks/>
            </p:cNvSpPr>
            <p:nvPr/>
          </p:nvSpPr>
          <p:spPr bwMode="auto">
            <a:xfrm>
              <a:off x="2421" y="2302"/>
              <a:ext cx="40" cy="92"/>
            </a:xfrm>
            <a:custGeom>
              <a:avLst/>
              <a:gdLst>
                <a:gd name="T0" fmla="*/ 283 w 283"/>
                <a:gd name="T1" fmla="*/ 0 h 638"/>
                <a:gd name="T2" fmla="*/ 112 w 283"/>
                <a:gd name="T3" fmla="*/ 638 h 638"/>
                <a:gd name="T4" fmla="*/ 0 w 283"/>
                <a:gd name="T5" fmla="*/ 638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83" h="638">
                  <a:moveTo>
                    <a:pt x="283" y="0"/>
                  </a:moveTo>
                  <a:lnTo>
                    <a:pt x="112" y="638"/>
                  </a:lnTo>
                  <a:lnTo>
                    <a:pt x="0" y="63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71" name="Freeform 383"/>
            <p:cNvSpPr>
              <a:spLocks/>
            </p:cNvSpPr>
            <p:nvPr/>
          </p:nvSpPr>
          <p:spPr bwMode="auto">
            <a:xfrm>
              <a:off x="2412" y="2376"/>
              <a:ext cx="9" cy="18"/>
            </a:xfrm>
            <a:custGeom>
              <a:avLst/>
              <a:gdLst>
                <a:gd name="T0" fmla="*/ 5 w 59"/>
                <a:gd name="T1" fmla="*/ 0 h 125"/>
                <a:gd name="T2" fmla="*/ 4 w 59"/>
                <a:gd name="T3" fmla="*/ 8 h 125"/>
                <a:gd name="T4" fmla="*/ 3 w 59"/>
                <a:gd name="T5" fmla="*/ 14 h 125"/>
                <a:gd name="T6" fmla="*/ 1 w 59"/>
                <a:gd name="T7" fmla="*/ 21 h 125"/>
                <a:gd name="T8" fmla="*/ 1 w 59"/>
                <a:gd name="T9" fmla="*/ 28 h 125"/>
                <a:gd name="T10" fmla="*/ 0 w 59"/>
                <a:gd name="T11" fmla="*/ 34 h 125"/>
                <a:gd name="T12" fmla="*/ 0 w 59"/>
                <a:gd name="T13" fmla="*/ 42 h 125"/>
                <a:gd name="T14" fmla="*/ 0 w 59"/>
                <a:gd name="T15" fmla="*/ 48 h 125"/>
                <a:gd name="T16" fmla="*/ 0 w 59"/>
                <a:gd name="T17" fmla="*/ 54 h 125"/>
                <a:gd name="T18" fmla="*/ 1 w 59"/>
                <a:gd name="T19" fmla="*/ 61 h 125"/>
                <a:gd name="T20" fmla="*/ 1 w 59"/>
                <a:gd name="T21" fmla="*/ 66 h 125"/>
                <a:gd name="T22" fmla="*/ 2 w 59"/>
                <a:gd name="T23" fmla="*/ 72 h 125"/>
                <a:gd name="T24" fmla="*/ 4 w 59"/>
                <a:gd name="T25" fmla="*/ 78 h 125"/>
                <a:gd name="T26" fmla="*/ 5 w 59"/>
                <a:gd name="T27" fmla="*/ 83 h 125"/>
                <a:gd name="T28" fmla="*/ 7 w 59"/>
                <a:gd name="T29" fmla="*/ 88 h 125"/>
                <a:gd name="T30" fmla="*/ 9 w 59"/>
                <a:gd name="T31" fmla="*/ 93 h 125"/>
                <a:gd name="T32" fmla="*/ 12 w 59"/>
                <a:gd name="T33" fmla="*/ 97 h 125"/>
                <a:gd name="T34" fmla="*/ 15 w 59"/>
                <a:gd name="T35" fmla="*/ 101 h 125"/>
                <a:gd name="T36" fmla="*/ 18 w 59"/>
                <a:gd name="T37" fmla="*/ 105 h 125"/>
                <a:gd name="T38" fmla="*/ 21 w 59"/>
                <a:gd name="T39" fmla="*/ 109 h 125"/>
                <a:gd name="T40" fmla="*/ 25 w 59"/>
                <a:gd name="T41" fmla="*/ 112 h 125"/>
                <a:gd name="T42" fmla="*/ 28 w 59"/>
                <a:gd name="T43" fmla="*/ 115 h 125"/>
                <a:gd name="T44" fmla="*/ 33 w 59"/>
                <a:gd name="T45" fmla="*/ 117 h 125"/>
                <a:gd name="T46" fmla="*/ 36 w 59"/>
                <a:gd name="T47" fmla="*/ 119 h 125"/>
                <a:gd name="T48" fmla="*/ 40 w 59"/>
                <a:gd name="T49" fmla="*/ 121 h 125"/>
                <a:gd name="T50" fmla="*/ 45 w 59"/>
                <a:gd name="T51" fmla="*/ 123 h 125"/>
                <a:gd name="T52" fmla="*/ 50 w 59"/>
                <a:gd name="T53" fmla="*/ 124 h 125"/>
                <a:gd name="T54" fmla="*/ 54 w 59"/>
                <a:gd name="T55" fmla="*/ 125 h 125"/>
                <a:gd name="T56" fmla="*/ 59 w 59"/>
                <a:gd name="T57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" h="125">
                  <a:moveTo>
                    <a:pt x="5" y="0"/>
                  </a:moveTo>
                  <a:lnTo>
                    <a:pt x="4" y="8"/>
                  </a:lnTo>
                  <a:lnTo>
                    <a:pt x="3" y="14"/>
                  </a:lnTo>
                  <a:lnTo>
                    <a:pt x="1" y="21"/>
                  </a:lnTo>
                  <a:lnTo>
                    <a:pt x="1" y="28"/>
                  </a:lnTo>
                  <a:lnTo>
                    <a:pt x="0" y="34"/>
                  </a:lnTo>
                  <a:lnTo>
                    <a:pt x="0" y="42"/>
                  </a:lnTo>
                  <a:lnTo>
                    <a:pt x="0" y="48"/>
                  </a:lnTo>
                  <a:lnTo>
                    <a:pt x="0" y="54"/>
                  </a:lnTo>
                  <a:lnTo>
                    <a:pt x="1" y="61"/>
                  </a:lnTo>
                  <a:lnTo>
                    <a:pt x="1" y="66"/>
                  </a:lnTo>
                  <a:lnTo>
                    <a:pt x="2" y="72"/>
                  </a:lnTo>
                  <a:lnTo>
                    <a:pt x="4" y="78"/>
                  </a:lnTo>
                  <a:lnTo>
                    <a:pt x="5" y="83"/>
                  </a:lnTo>
                  <a:lnTo>
                    <a:pt x="7" y="88"/>
                  </a:lnTo>
                  <a:lnTo>
                    <a:pt x="9" y="93"/>
                  </a:lnTo>
                  <a:lnTo>
                    <a:pt x="12" y="97"/>
                  </a:lnTo>
                  <a:lnTo>
                    <a:pt x="15" y="101"/>
                  </a:lnTo>
                  <a:lnTo>
                    <a:pt x="18" y="105"/>
                  </a:lnTo>
                  <a:lnTo>
                    <a:pt x="21" y="109"/>
                  </a:lnTo>
                  <a:lnTo>
                    <a:pt x="25" y="112"/>
                  </a:lnTo>
                  <a:lnTo>
                    <a:pt x="28" y="115"/>
                  </a:lnTo>
                  <a:lnTo>
                    <a:pt x="33" y="117"/>
                  </a:lnTo>
                  <a:lnTo>
                    <a:pt x="36" y="119"/>
                  </a:lnTo>
                  <a:lnTo>
                    <a:pt x="40" y="121"/>
                  </a:lnTo>
                  <a:lnTo>
                    <a:pt x="45" y="123"/>
                  </a:lnTo>
                  <a:lnTo>
                    <a:pt x="50" y="124"/>
                  </a:lnTo>
                  <a:lnTo>
                    <a:pt x="54" y="125"/>
                  </a:lnTo>
                  <a:lnTo>
                    <a:pt x="59" y="12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72" name="Line 384"/>
            <p:cNvSpPr>
              <a:spLocks noChangeShapeType="1"/>
            </p:cNvSpPr>
            <p:nvPr/>
          </p:nvSpPr>
          <p:spPr bwMode="auto">
            <a:xfrm flipV="1">
              <a:off x="2413" y="2350"/>
              <a:ext cx="7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73" name="Freeform 385"/>
            <p:cNvSpPr>
              <a:spLocks/>
            </p:cNvSpPr>
            <p:nvPr/>
          </p:nvSpPr>
          <p:spPr bwMode="auto">
            <a:xfrm>
              <a:off x="2420" y="2333"/>
              <a:ext cx="17" cy="17"/>
            </a:xfrm>
            <a:custGeom>
              <a:avLst/>
              <a:gdLst>
                <a:gd name="T0" fmla="*/ 120 w 120"/>
                <a:gd name="T1" fmla="*/ 0 h 124"/>
                <a:gd name="T2" fmla="*/ 115 w 120"/>
                <a:gd name="T3" fmla="*/ 1 h 124"/>
                <a:gd name="T4" fmla="*/ 110 w 120"/>
                <a:gd name="T5" fmla="*/ 1 h 124"/>
                <a:gd name="T6" fmla="*/ 105 w 120"/>
                <a:gd name="T7" fmla="*/ 2 h 124"/>
                <a:gd name="T8" fmla="*/ 100 w 120"/>
                <a:gd name="T9" fmla="*/ 3 h 124"/>
                <a:gd name="T10" fmla="*/ 95 w 120"/>
                <a:gd name="T11" fmla="*/ 5 h 124"/>
                <a:gd name="T12" fmla="*/ 89 w 120"/>
                <a:gd name="T13" fmla="*/ 7 h 124"/>
                <a:gd name="T14" fmla="*/ 84 w 120"/>
                <a:gd name="T15" fmla="*/ 9 h 124"/>
                <a:gd name="T16" fmla="*/ 79 w 120"/>
                <a:gd name="T17" fmla="*/ 13 h 124"/>
                <a:gd name="T18" fmla="*/ 73 w 120"/>
                <a:gd name="T19" fmla="*/ 16 h 124"/>
                <a:gd name="T20" fmla="*/ 69 w 120"/>
                <a:gd name="T21" fmla="*/ 19 h 124"/>
                <a:gd name="T22" fmla="*/ 64 w 120"/>
                <a:gd name="T23" fmla="*/ 23 h 124"/>
                <a:gd name="T24" fmla="*/ 59 w 120"/>
                <a:gd name="T25" fmla="*/ 27 h 124"/>
                <a:gd name="T26" fmla="*/ 53 w 120"/>
                <a:gd name="T27" fmla="*/ 32 h 124"/>
                <a:gd name="T28" fmla="*/ 49 w 120"/>
                <a:gd name="T29" fmla="*/ 36 h 124"/>
                <a:gd name="T30" fmla="*/ 45 w 120"/>
                <a:gd name="T31" fmla="*/ 41 h 124"/>
                <a:gd name="T32" fmla="*/ 39 w 120"/>
                <a:gd name="T33" fmla="*/ 47 h 124"/>
                <a:gd name="T34" fmla="*/ 35 w 120"/>
                <a:gd name="T35" fmla="*/ 52 h 124"/>
                <a:gd name="T36" fmla="*/ 31 w 120"/>
                <a:gd name="T37" fmla="*/ 58 h 124"/>
                <a:gd name="T38" fmla="*/ 27 w 120"/>
                <a:gd name="T39" fmla="*/ 64 h 124"/>
                <a:gd name="T40" fmla="*/ 23 w 120"/>
                <a:gd name="T41" fmla="*/ 70 h 124"/>
                <a:gd name="T42" fmla="*/ 19 w 120"/>
                <a:gd name="T43" fmla="*/ 76 h 124"/>
                <a:gd name="T44" fmla="*/ 16 w 120"/>
                <a:gd name="T45" fmla="*/ 83 h 124"/>
                <a:gd name="T46" fmla="*/ 13 w 120"/>
                <a:gd name="T47" fmla="*/ 90 h 124"/>
                <a:gd name="T48" fmla="*/ 10 w 120"/>
                <a:gd name="T49" fmla="*/ 97 h 124"/>
                <a:gd name="T50" fmla="*/ 6 w 120"/>
                <a:gd name="T51" fmla="*/ 103 h 124"/>
                <a:gd name="T52" fmla="*/ 4 w 120"/>
                <a:gd name="T53" fmla="*/ 111 h 124"/>
                <a:gd name="T54" fmla="*/ 2 w 120"/>
                <a:gd name="T55" fmla="*/ 117 h 124"/>
                <a:gd name="T56" fmla="*/ 0 w 120"/>
                <a:gd name="T57" fmla="*/ 1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20" h="124">
                  <a:moveTo>
                    <a:pt x="120" y="0"/>
                  </a:moveTo>
                  <a:lnTo>
                    <a:pt x="115" y="1"/>
                  </a:lnTo>
                  <a:lnTo>
                    <a:pt x="110" y="1"/>
                  </a:lnTo>
                  <a:lnTo>
                    <a:pt x="105" y="2"/>
                  </a:lnTo>
                  <a:lnTo>
                    <a:pt x="100" y="3"/>
                  </a:lnTo>
                  <a:lnTo>
                    <a:pt x="95" y="5"/>
                  </a:lnTo>
                  <a:lnTo>
                    <a:pt x="89" y="7"/>
                  </a:lnTo>
                  <a:lnTo>
                    <a:pt x="84" y="9"/>
                  </a:lnTo>
                  <a:lnTo>
                    <a:pt x="79" y="13"/>
                  </a:lnTo>
                  <a:lnTo>
                    <a:pt x="73" y="16"/>
                  </a:lnTo>
                  <a:lnTo>
                    <a:pt x="69" y="19"/>
                  </a:lnTo>
                  <a:lnTo>
                    <a:pt x="64" y="23"/>
                  </a:lnTo>
                  <a:lnTo>
                    <a:pt x="59" y="27"/>
                  </a:lnTo>
                  <a:lnTo>
                    <a:pt x="53" y="32"/>
                  </a:lnTo>
                  <a:lnTo>
                    <a:pt x="49" y="36"/>
                  </a:lnTo>
                  <a:lnTo>
                    <a:pt x="45" y="41"/>
                  </a:lnTo>
                  <a:lnTo>
                    <a:pt x="39" y="47"/>
                  </a:lnTo>
                  <a:lnTo>
                    <a:pt x="35" y="52"/>
                  </a:lnTo>
                  <a:lnTo>
                    <a:pt x="31" y="58"/>
                  </a:lnTo>
                  <a:lnTo>
                    <a:pt x="27" y="64"/>
                  </a:lnTo>
                  <a:lnTo>
                    <a:pt x="23" y="70"/>
                  </a:lnTo>
                  <a:lnTo>
                    <a:pt x="19" y="76"/>
                  </a:lnTo>
                  <a:lnTo>
                    <a:pt x="16" y="83"/>
                  </a:lnTo>
                  <a:lnTo>
                    <a:pt x="13" y="90"/>
                  </a:lnTo>
                  <a:lnTo>
                    <a:pt x="10" y="97"/>
                  </a:lnTo>
                  <a:lnTo>
                    <a:pt x="6" y="103"/>
                  </a:lnTo>
                  <a:lnTo>
                    <a:pt x="4" y="111"/>
                  </a:lnTo>
                  <a:lnTo>
                    <a:pt x="2" y="117"/>
                  </a:lnTo>
                  <a:lnTo>
                    <a:pt x="0" y="12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74" name="Line 386"/>
            <p:cNvSpPr>
              <a:spLocks noChangeShapeType="1"/>
            </p:cNvSpPr>
            <p:nvPr/>
          </p:nvSpPr>
          <p:spPr bwMode="auto">
            <a:xfrm>
              <a:off x="2437" y="2333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75" name="Freeform 387"/>
            <p:cNvSpPr>
              <a:spLocks/>
            </p:cNvSpPr>
            <p:nvPr/>
          </p:nvSpPr>
          <p:spPr bwMode="auto">
            <a:xfrm>
              <a:off x="2421" y="2447"/>
              <a:ext cx="40" cy="91"/>
            </a:xfrm>
            <a:custGeom>
              <a:avLst/>
              <a:gdLst>
                <a:gd name="T0" fmla="*/ 283 w 283"/>
                <a:gd name="T1" fmla="*/ 0 h 639"/>
                <a:gd name="T2" fmla="*/ 112 w 283"/>
                <a:gd name="T3" fmla="*/ 639 h 639"/>
                <a:gd name="T4" fmla="*/ 0 w 283"/>
                <a:gd name="T5" fmla="*/ 639 h 6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83" h="639">
                  <a:moveTo>
                    <a:pt x="283" y="0"/>
                  </a:moveTo>
                  <a:lnTo>
                    <a:pt x="112" y="639"/>
                  </a:lnTo>
                  <a:lnTo>
                    <a:pt x="0" y="63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76" name="Freeform 388"/>
            <p:cNvSpPr>
              <a:spLocks/>
            </p:cNvSpPr>
            <p:nvPr/>
          </p:nvSpPr>
          <p:spPr bwMode="auto">
            <a:xfrm>
              <a:off x="2412" y="2520"/>
              <a:ext cx="9" cy="18"/>
            </a:xfrm>
            <a:custGeom>
              <a:avLst/>
              <a:gdLst>
                <a:gd name="T0" fmla="*/ 5 w 59"/>
                <a:gd name="T1" fmla="*/ 0 h 124"/>
                <a:gd name="T2" fmla="*/ 4 w 59"/>
                <a:gd name="T3" fmla="*/ 7 h 124"/>
                <a:gd name="T4" fmla="*/ 3 w 59"/>
                <a:gd name="T5" fmla="*/ 13 h 124"/>
                <a:gd name="T6" fmla="*/ 1 w 59"/>
                <a:gd name="T7" fmla="*/ 21 h 124"/>
                <a:gd name="T8" fmla="*/ 1 w 59"/>
                <a:gd name="T9" fmla="*/ 27 h 124"/>
                <a:gd name="T10" fmla="*/ 0 w 59"/>
                <a:gd name="T11" fmla="*/ 34 h 124"/>
                <a:gd name="T12" fmla="*/ 0 w 59"/>
                <a:gd name="T13" fmla="*/ 41 h 124"/>
                <a:gd name="T14" fmla="*/ 0 w 59"/>
                <a:gd name="T15" fmla="*/ 47 h 124"/>
                <a:gd name="T16" fmla="*/ 0 w 59"/>
                <a:gd name="T17" fmla="*/ 54 h 124"/>
                <a:gd name="T18" fmla="*/ 1 w 59"/>
                <a:gd name="T19" fmla="*/ 59 h 124"/>
                <a:gd name="T20" fmla="*/ 1 w 59"/>
                <a:gd name="T21" fmla="*/ 66 h 124"/>
                <a:gd name="T22" fmla="*/ 2 w 59"/>
                <a:gd name="T23" fmla="*/ 71 h 124"/>
                <a:gd name="T24" fmla="*/ 4 w 59"/>
                <a:gd name="T25" fmla="*/ 77 h 124"/>
                <a:gd name="T26" fmla="*/ 5 w 59"/>
                <a:gd name="T27" fmla="*/ 83 h 124"/>
                <a:gd name="T28" fmla="*/ 7 w 59"/>
                <a:gd name="T29" fmla="*/ 87 h 124"/>
                <a:gd name="T30" fmla="*/ 9 w 59"/>
                <a:gd name="T31" fmla="*/ 92 h 124"/>
                <a:gd name="T32" fmla="*/ 12 w 59"/>
                <a:gd name="T33" fmla="*/ 96 h 124"/>
                <a:gd name="T34" fmla="*/ 15 w 59"/>
                <a:gd name="T35" fmla="*/ 101 h 124"/>
                <a:gd name="T36" fmla="*/ 18 w 59"/>
                <a:gd name="T37" fmla="*/ 105 h 124"/>
                <a:gd name="T38" fmla="*/ 21 w 59"/>
                <a:gd name="T39" fmla="*/ 108 h 124"/>
                <a:gd name="T40" fmla="*/ 25 w 59"/>
                <a:gd name="T41" fmla="*/ 111 h 124"/>
                <a:gd name="T42" fmla="*/ 28 w 59"/>
                <a:gd name="T43" fmla="*/ 115 h 124"/>
                <a:gd name="T44" fmla="*/ 33 w 59"/>
                <a:gd name="T45" fmla="*/ 117 h 124"/>
                <a:gd name="T46" fmla="*/ 36 w 59"/>
                <a:gd name="T47" fmla="*/ 119 h 124"/>
                <a:gd name="T48" fmla="*/ 40 w 59"/>
                <a:gd name="T49" fmla="*/ 121 h 124"/>
                <a:gd name="T50" fmla="*/ 45 w 59"/>
                <a:gd name="T51" fmla="*/ 122 h 124"/>
                <a:gd name="T52" fmla="*/ 50 w 59"/>
                <a:gd name="T53" fmla="*/ 123 h 124"/>
                <a:gd name="T54" fmla="*/ 54 w 59"/>
                <a:gd name="T55" fmla="*/ 123 h 124"/>
                <a:gd name="T56" fmla="*/ 59 w 59"/>
                <a:gd name="T57" fmla="*/ 1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" h="124">
                  <a:moveTo>
                    <a:pt x="5" y="0"/>
                  </a:moveTo>
                  <a:lnTo>
                    <a:pt x="4" y="7"/>
                  </a:lnTo>
                  <a:lnTo>
                    <a:pt x="3" y="13"/>
                  </a:lnTo>
                  <a:lnTo>
                    <a:pt x="1" y="21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1" y="59"/>
                  </a:lnTo>
                  <a:lnTo>
                    <a:pt x="1" y="66"/>
                  </a:lnTo>
                  <a:lnTo>
                    <a:pt x="2" y="71"/>
                  </a:lnTo>
                  <a:lnTo>
                    <a:pt x="4" y="77"/>
                  </a:lnTo>
                  <a:lnTo>
                    <a:pt x="5" y="83"/>
                  </a:lnTo>
                  <a:lnTo>
                    <a:pt x="7" y="87"/>
                  </a:lnTo>
                  <a:lnTo>
                    <a:pt x="9" y="92"/>
                  </a:lnTo>
                  <a:lnTo>
                    <a:pt x="12" y="96"/>
                  </a:lnTo>
                  <a:lnTo>
                    <a:pt x="15" y="101"/>
                  </a:lnTo>
                  <a:lnTo>
                    <a:pt x="18" y="105"/>
                  </a:lnTo>
                  <a:lnTo>
                    <a:pt x="21" y="108"/>
                  </a:lnTo>
                  <a:lnTo>
                    <a:pt x="25" y="111"/>
                  </a:lnTo>
                  <a:lnTo>
                    <a:pt x="28" y="115"/>
                  </a:lnTo>
                  <a:lnTo>
                    <a:pt x="33" y="117"/>
                  </a:lnTo>
                  <a:lnTo>
                    <a:pt x="36" y="119"/>
                  </a:lnTo>
                  <a:lnTo>
                    <a:pt x="40" y="121"/>
                  </a:lnTo>
                  <a:lnTo>
                    <a:pt x="45" y="122"/>
                  </a:lnTo>
                  <a:lnTo>
                    <a:pt x="50" y="123"/>
                  </a:lnTo>
                  <a:lnTo>
                    <a:pt x="54" y="123"/>
                  </a:lnTo>
                  <a:lnTo>
                    <a:pt x="59" y="12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77" name="Line 389"/>
            <p:cNvSpPr>
              <a:spLocks noChangeShapeType="1"/>
            </p:cNvSpPr>
            <p:nvPr/>
          </p:nvSpPr>
          <p:spPr bwMode="auto">
            <a:xfrm flipV="1">
              <a:off x="2413" y="2495"/>
              <a:ext cx="7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78" name="Freeform 390"/>
            <p:cNvSpPr>
              <a:spLocks/>
            </p:cNvSpPr>
            <p:nvPr/>
          </p:nvSpPr>
          <p:spPr bwMode="auto">
            <a:xfrm>
              <a:off x="2420" y="2477"/>
              <a:ext cx="17" cy="18"/>
            </a:xfrm>
            <a:custGeom>
              <a:avLst/>
              <a:gdLst>
                <a:gd name="T0" fmla="*/ 120 w 120"/>
                <a:gd name="T1" fmla="*/ 0 h 125"/>
                <a:gd name="T2" fmla="*/ 115 w 120"/>
                <a:gd name="T3" fmla="*/ 0 h 125"/>
                <a:gd name="T4" fmla="*/ 110 w 120"/>
                <a:gd name="T5" fmla="*/ 1 h 125"/>
                <a:gd name="T6" fmla="*/ 105 w 120"/>
                <a:gd name="T7" fmla="*/ 2 h 125"/>
                <a:gd name="T8" fmla="*/ 100 w 120"/>
                <a:gd name="T9" fmla="*/ 3 h 125"/>
                <a:gd name="T10" fmla="*/ 95 w 120"/>
                <a:gd name="T11" fmla="*/ 6 h 125"/>
                <a:gd name="T12" fmla="*/ 89 w 120"/>
                <a:gd name="T13" fmla="*/ 8 h 125"/>
                <a:gd name="T14" fmla="*/ 84 w 120"/>
                <a:gd name="T15" fmla="*/ 10 h 125"/>
                <a:gd name="T16" fmla="*/ 79 w 120"/>
                <a:gd name="T17" fmla="*/ 13 h 125"/>
                <a:gd name="T18" fmla="*/ 73 w 120"/>
                <a:gd name="T19" fmla="*/ 16 h 125"/>
                <a:gd name="T20" fmla="*/ 69 w 120"/>
                <a:gd name="T21" fmla="*/ 19 h 125"/>
                <a:gd name="T22" fmla="*/ 64 w 120"/>
                <a:gd name="T23" fmla="*/ 24 h 125"/>
                <a:gd name="T24" fmla="*/ 59 w 120"/>
                <a:gd name="T25" fmla="*/ 28 h 125"/>
                <a:gd name="T26" fmla="*/ 53 w 120"/>
                <a:gd name="T27" fmla="*/ 32 h 125"/>
                <a:gd name="T28" fmla="*/ 49 w 120"/>
                <a:gd name="T29" fmla="*/ 36 h 125"/>
                <a:gd name="T30" fmla="*/ 45 w 120"/>
                <a:gd name="T31" fmla="*/ 42 h 125"/>
                <a:gd name="T32" fmla="*/ 39 w 120"/>
                <a:gd name="T33" fmla="*/ 47 h 125"/>
                <a:gd name="T34" fmla="*/ 35 w 120"/>
                <a:gd name="T35" fmla="*/ 52 h 125"/>
                <a:gd name="T36" fmla="*/ 31 w 120"/>
                <a:gd name="T37" fmla="*/ 59 h 125"/>
                <a:gd name="T38" fmla="*/ 27 w 120"/>
                <a:gd name="T39" fmla="*/ 64 h 125"/>
                <a:gd name="T40" fmla="*/ 23 w 120"/>
                <a:gd name="T41" fmla="*/ 71 h 125"/>
                <a:gd name="T42" fmla="*/ 19 w 120"/>
                <a:gd name="T43" fmla="*/ 77 h 125"/>
                <a:gd name="T44" fmla="*/ 16 w 120"/>
                <a:gd name="T45" fmla="*/ 83 h 125"/>
                <a:gd name="T46" fmla="*/ 13 w 120"/>
                <a:gd name="T47" fmla="*/ 90 h 125"/>
                <a:gd name="T48" fmla="*/ 10 w 120"/>
                <a:gd name="T49" fmla="*/ 97 h 125"/>
                <a:gd name="T50" fmla="*/ 6 w 120"/>
                <a:gd name="T51" fmla="*/ 104 h 125"/>
                <a:gd name="T52" fmla="*/ 4 w 120"/>
                <a:gd name="T53" fmla="*/ 111 h 125"/>
                <a:gd name="T54" fmla="*/ 2 w 120"/>
                <a:gd name="T55" fmla="*/ 117 h 125"/>
                <a:gd name="T56" fmla="*/ 0 w 120"/>
                <a:gd name="T57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20" h="125">
                  <a:moveTo>
                    <a:pt x="120" y="0"/>
                  </a:moveTo>
                  <a:lnTo>
                    <a:pt x="115" y="0"/>
                  </a:lnTo>
                  <a:lnTo>
                    <a:pt x="110" y="1"/>
                  </a:lnTo>
                  <a:lnTo>
                    <a:pt x="105" y="2"/>
                  </a:lnTo>
                  <a:lnTo>
                    <a:pt x="100" y="3"/>
                  </a:lnTo>
                  <a:lnTo>
                    <a:pt x="95" y="6"/>
                  </a:lnTo>
                  <a:lnTo>
                    <a:pt x="89" y="8"/>
                  </a:lnTo>
                  <a:lnTo>
                    <a:pt x="84" y="10"/>
                  </a:lnTo>
                  <a:lnTo>
                    <a:pt x="79" y="13"/>
                  </a:lnTo>
                  <a:lnTo>
                    <a:pt x="73" y="16"/>
                  </a:lnTo>
                  <a:lnTo>
                    <a:pt x="69" y="19"/>
                  </a:lnTo>
                  <a:lnTo>
                    <a:pt x="64" y="24"/>
                  </a:lnTo>
                  <a:lnTo>
                    <a:pt x="59" y="28"/>
                  </a:lnTo>
                  <a:lnTo>
                    <a:pt x="53" y="32"/>
                  </a:lnTo>
                  <a:lnTo>
                    <a:pt x="49" y="36"/>
                  </a:lnTo>
                  <a:lnTo>
                    <a:pt x="45" y="42"/>
                  </a:lnTo>
                  <a:lnTo>
                    <a:pt x="39" y="47"/>
                  </a:lnTo>
                  <a:lnTo>
                    <a:pt x="35" y="52"/>
                  </a:lnTo>
                  <a:lnTo>
                    <a:pt x="31" y="59"/>
                  </a:lnTo>
                  <a:lnTo>
                    <a:pt x="27" y="64"/>
                  </a:lnTo>
                  <a:lnTo>
                    <a:pt x="23" y="71"/>
                  </a:lnTo>
                  <a:lnTo>
                    <a:pt x="19" y="77"/>
                  </a:lnTo>
                  <a:lnTo>
                    <a:pt x="16" y="83"/>
                  </a:lnTo>
                  <a:lnTo>
                    <a:pt x="13" y="90"/>
                  </a:lnTo>
                  <a:lnTo>
                    <a:pt x="10" y="97"/>
                  </a:lnTo>
                  <a:lnTo>
                    <a:pt x="6" y="104"/>
                  </a:lnTo>
                  <a:lnTo>
                    <a:pt x="4" y="111"/>
                  </a:lnTo>
                  <a:lnTo>
                    <a:pt x="2" y="117"/>
                  </a:lnTo>
                  <a:lnTo>
                    <a:pt x="0" y="12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79" name="Line 391"/>
            <p:cNvSpPr>
              <a:spLocks noChangeShapeType="1"/>
            </p:cNvSpPr>
            <p:nvPr/>
          </p:nvSpPr>
          <p:spPr bwMode="auto">
            <a:xfrm>
              <a:off x="2437" y="2477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80" name="Freeform 392"/>
            <p:cNvSpPr>
              <a:spLocks/>
            </p:cNvSpPr>
            <p:nvPr/>
          </p:nvSpPr>
          <p:spPr bwMode="auto">
            <a:xfrm>
              <a:off x="2417" y="2610"/>
              <a:ext cx="40" cy="91"/>
            </a:xfrm>
            <a:custGeom>
              <a:avLst/>
              <a:gdLst>
                <a:gd name="T0" fmla="*/ 0 w 282"/>
                <a:gd name="T1" fmla="*/ 637 h 637"/>
                <a:gd name="T2" fmla="*/ 170 w 282"/>
                <a:gd name="T3" fmla="*/ 0 h 637"/>
                <a:gd name="T4" fmla="*/ 282 w 282"/>
                <a:gd name="T5" fmla="*/ 0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82" h="637">
                  <a:moveTo>
                    <a:pt x="0" y="637"/>
                  </a:moveTo>
                  <a:lnTo>
                    <a:pt x="170" y="0"/>
                  </a:lnTo>
                  <a:lnTo>
                    <a:pt x="28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81" name="Freeform 393"/>
            <p:cNvSpPr>
              <a:spLocks/>
            </p:cNvSpPr>
            <p:nvPr/>
          </p:nvSpPr>
          <p:spPr bwMode="auto">
            <a:xfrm>
              <a:off x="2457" y="2610"/>
              <a:ext cx="9" cy="17"/>
            </a:xfrm>
            <a:custGeom>
              <a:avLst/>
              <a:gdLst>
                <a:gd name="T0" fmla="*/ 53 w 60"/>
                <a:gd name="T1" fmla="*/ 124 h 124"/>
                <a:gd name="T2" fmla="*/ 54 w 60"/>
                <a:gd name="T3" fmla="*/ 118 h 124"/>
                <a:gd name="T4" fmla="*/ 56 w 60"/>
                <a:gd name="T5" fmla="*/ 112 h 124"/>
                <a:gd name="T6" fmla="*/ 57 w 60"/>
                <a:gd name="T7" fmla="*/ 107 h 124"/>
                <a:gd name="T8" fmla="*/ 57 w 60"/>
                <a:gd name="T9" fmla="*/ 102 h 124"/>
                <a:gd name="T10" fmla="*/ 58 w 60"/>
                <a:gd name="T11" fmla="*/ 96 h 124"/>
                <a:gd name="T12" fmla="*/ 58 w 60"/>
                <a:gd name="T13" fmla="*/ 91 h 124"/>
                <a:gd name="T14" fmla="*/ 60 w 60"/>
                <a:gd name="T15" fmla="*/ 86 h 124"/>
                <a:gd name="T16" fmla="*/ 60 w 60"/>
                <a:gd name="T17" fmla="*/ 80 h 124"/>
                <a:gd name="T18" fmla="*/ 60 w 60"/>
                <a:gd name="T19" fmla="*/ 75 h 124"/>
                <a:gd name="T20" fmla="*/ 60 w 60"/>
                <a:gd name="T21" fmla="*/ 70 h 124"/>
                <a:gd name="T22" fmla="*/ 58 w 60"/>
                <a:gd name="T23" fmla="*/ 64 h 124"/>
                <a:gd name="T24" fmla="*/ 58 w 60"/>
                <a:gd name="T25" fmla="*/ 60 h 124"/>
                <a:gd name="T26" fmla="*/ 57 w 60"/>
                <a:gd name="T27" fmla="*/ 55 h 124"/>
                <a:gd name="T28" fmla="*/ 56 w 60"/>
                <a:gd name="T29" fmla="*/ 51 h 124"/>
                <a:gd name="T30" fmla="*/ 55 w 60"/>
                <a:gd name="T31" fmla="*/ 46 h 124"/>
                <a:gd name="T32" fmla="*/ 53 w 60"/>
                <a:gd name="T33" fmla="*/ 42 h 124"/>
                <a:gd name="T34" fmla="*/ 52 w 60"/>
                <a:gd name="T35" fmla="*/ 38 h 124"/>
                <a:gd name="T36" fmla="*/ 50 w 60"/>
                <a:gd name="T37" fmla="*/ 34 h 124"/>
                <a:gd name="T38" fmla="*/ 49 w 60"/>
                <a:gd name="T39" fmla="*/ 30 h 124"/>
                <a:gd name="T40" fmla="*/ 47 w 60"/>
                <a:gd name="T41" fmla="*/ 27 h 124"/>
                <a:gd name="T42" fmla="*/ 45 w 60"/>
                <a:gd name="T43" fmla="*/ 23 h 124"/>
                <a:gd name="T44" fmla="*/ 42 w 60"/>
                <a:gd name="T45" fmla="*/ 20 h 124"/>
                <a:gd name="T46" fmla="*/ 39 w 60"/>
                <a:gd name="T47" fmla="*/ 18 h 124"/>
                <a:gd name="T48" fmla="*/ 37 w 60"/>
                <a:gd name="T49" fmla="*/ 14 h 124"/>
                <a:gd name="T50" fmla="*/ 34 w 60"/>
                <a:gd name="T51" fmla="*/ 12 h 124"/>
                <a:gd name="T52" fmla="*/ 31 w 60"/>
                <a:gd name="T53" fmla="*/ 10 h 124"/>
                <a:gd name="T54" fmla="*/ 28 w 60"/>
                <a:gd name="T55" fmla="*/ 8 h 124"/>
                <a:gd name="T56" fmla="*/ 24 w 60"/>
                <a:gd name="T57" fmla="*/ 6 h 124"/>
                <a:gd name="T58" fmla="*/ 21 w 60"/>
                <a:gd name="T59" fmla="*/ 4 h 124"/>
                <a:gd name="T60" fmla="*/ 18 w 60"/>
                <a:gd name="T61" fmla="*/ 3 h 124"/>
                <a:gd name="T62" fmla="*/ 15 w 60"/>
                <a:gd name="T63" fmla="*/ 2 h 124"/>
                <a:gd name="T64" fmla="*/ 11 w 60"/>
                <a:gd name="T65" fmla="*/ 1 h 124"/>
                <a:gd name="T66" fmla="*/ 7 w 60"/>
                <a:gd name="T67" fmla="*/ 1 h 124"/>
                <a:gd name="T68" fmla="*/ 3 w 60"/>
                <a:gd name="T69" fmla="*/ 0 h 124"/>
                <a:gd name="T70" fmla="*/ 0 w 60"/>
                <a:gd name="T71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124">
                  <a:moveTo>
                    <a:pt x="53" y="124"/>
                  </a:moveTo>
                  <a:lnTo>
                    <a:pt x="54" y="118"/>
                  </a:lnTo>
                  <a:lnTo>
                    <a:pt x="56" y="112"/>
                  </a:lnTo>
                  <a:lnTo>
                    <a:pt x="57" y="107"/>
                  </a:lnTo>
                  <a:lnTo>
                    <a:pt x="57" y="102"/>
                  </a:lnTo>
                  <a:lnTo>
                    <a:pt x="58" y="96"/>
                  </a:lnTo>
                  <a:lnTo>
                    <a:pt x="58" y="91"/>
                  </a:lnTo>
                  <a:lnTo>
                    <a:pt x="60" y="86"/>
                  </a:lnTo>
                  <a:lnTo>
                    <a:pt x="60" y="80"/>
                  </a:lnTo>
                  <a:lnTo>
                    <a:pt x="60" y="75"/>
                  </a:lnTo>
                  <a:lnTo>
                    <a:pt x="60" y="70"/>
                  </a:lnTo>
                  <a:lnTo>
                    <a:pt x="58" y="64"/>
                  </a:lnTo>
                  <a:lnTo>
                    <a:pt x="58" y="60"/>
                  </a:lnTo>
                  <a:lnTo>
                    <a:pt x="57" y="55"/>
                  </a:lnTo>
                  <a:lnTo>
                    <a:pt x="56" y="51"/>
                  </a:lnTo>
                  <a:lnTo>
                    <a:pt x="55" y="46"/>
                  </a:lnTo>
                  <a:lnTo>
                    <a:pt x="53" y="42"/>
                  </a:lnTo>
                  <a:lnTo>
                    <a:pt x="52" y="38"/>
                  </a:lnTo>
                  <a:lnTo>
                    <a:pt x="50" y="34"/>
                  </a:lnTo>
                  <a:lnTo>
                    <a:pt x="49" y="30"/>
                  </a:lnTo>
                  <a:lnTo>
                    <a:pt x="47" y="27"/>
                  </a:lnTo>
                  <a:lnTo>
                    <a:pt x="45" y="23"/>
                  </a:lnTo>
                  <a:lnTo>
                    <a:pt x="42" y="20"/>
                  </a:lnTo>
                  <a:lnTo>
                    <a:pt x="39" y="18"/>
                  </a:lnTo>
                  <a:lnTo>
                    <a:pt x="37" y="14"/>
                  </a:lnTo>
                  <a:lnTo>
                    <a:pt x="34" y="12"/>
                  </a:lnTo>
                  <a:lnTo>
                    <a:pt x="31" y="10"/>
                  </a:lnTo>
                  <a:lnTo>
                    <a:pt x="28" y="8"/>
                  </a:lnTo>
                  <a:lnTo>
                    <a:pt x="24" y="6"/>
                  </a:lnTo>
                  <a:lnTo>
                    <a:pt x="21" y="4"/>
                  </a:lnTo>
                  <a:lnTo>
                    <a:pt x="18" y="3"/>
                  </a:lnTo>
                  <a:lnTo>
                    <a:pt x="15" y="2"/>
                  </a:lnTo>
                  <a:lnTo>
                    <a:pt x="11" y="1"/>
                  </a:lnTo>
                  <a:lnTo>
                    <a:pt x="7" y="1"/>
                  </a:ln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82" name="Line 394"/>
            <p:cNvSpPr>
              <a:spLocks noChangeShapeType="1"/>
            </p:cNvSpPr>
            <p:nvPr/>
          </p:nvSpPr>
          <p:spPr bwMode="auto">
            <a:xfrm flipH="1">
              <a:off x="2458" y="2627"/>
              <a:ext cx="7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83" name="Freeform 395"/>
            <p:cNvSpPr>
              <a:spLocks/>
            </p:cNvSpPr>
            <p:nvPr/>
          </p:nvSpPr>
          <p:spPr bwMode="auto">
            <a:xfrm>
              <a:off x="2441" y="2653"/>
              <a:ext cx="17" cy="17"/>
            </a:xfrm>
            <a:custGeom>
              <a:avLst/>
              <a:gdLst>
                <a:gd name="T0" fmla="*/ 0 w 120"/>
                <a:gd name="T1" fmla="*/ 124 h 124"/>
                <a:gd name="T2" fmla="*/ 4 w 120"/>
                <a:gd name="T3" fmla="*/ 123 h 124"/>
                <a:gd name="T4" fmla="*/ 7 w 120"/>
                <a:gd name="T5" fmla="*/ 123 h 124"/>
                <a:gd name="T6" fmla="*/ 12 w 120"/>
                <a:gd name="T7" fmla="*/ 122 h 124"/>
                <a:gd name="T8" fmla="*/ 16 w 120"/>
                <a:gd name="T9" fmla="*/ 122 h 124"/>
                <a:gd name="T10" fmla="*/ 20 w 120"/>
                <a:gd name="T11" fmla="*/ 121 h 124"/>
                <a:gd name="T12" fmla="*/ 24 w 120"/>
                <a:gd name="T13" fmla="*/ 119 h 124"/>
                <a:gd name="T14" fmla="*/ 29 w 120"/>
                <a:gd name="T15" fmla="*/ 118 h 124"/>
                <a:gd name="T16" fmla="*/ 32 w 120"/>
                <a:gd name="T17" fmla="*/ 116 h 124"/>
                <a:gd name="T18" fmla="*/ 36 w 120"/>
                <a:gd name="T19" fmla="*/ 114 h 124"/>
                <a:gd name="T20" fmla="*/ 40 w 120"/>
                <a:gd name="T21" fmla="*/ 112 h 124"/>
                <a:gd name="T22" fmla="*/ 45 w 120"/>
                <a:gd name="T23" fmla="*/ 109 h 124"/>
                <a:gd name="T24" fmla="*/ 49 w 120"/>
                <a:gd name="T25" fmla="*/ 106 h 124"/>
                <a:gd name="T26" fmla="*/ 53 w 120"/>
                <a:gd name="T27" fmla="*/ 103 h 124"/>
                <a:gd name="T28" fmla="*/ 57 w 120"/>
                <a:gd name="T29" fmla="*/ 100 h 124"/>
                <a:gd name="T30" fmla="*/ 61 w 120"/>
                <a:gd name="T31" fmla="*/ 97 h 124"/>
                <a:gd name="T32" fmla="*/ 65 w 120"/>
                <a:gd name="T33" fmla="*/ 93 h 124"/>
                <a:gd name="T34" fmla="*/ 69 w 120"/>
                <a:gd name="T35" fmla="*/ 89 h 124"/>
                <a:gd name="T36" fmla="*/ 72 w 120"/>
                <a:gd name="T37" fmla="*/ 86 h 124"/>
                <a:gd name="T38" fmla="*/ 77 w 120"/>
                <a:gd name="T39" fmla="*/ 82 h 124"/>
                <a:gd name="T40" fmla="*/ 80 w 120"/>
                <a:gd name="T41" fmla="*/ 78 h 124"/>
                <a:gd name="T42" fmla="*/ 84 w 120"/>
                <a:gd name="T43" fmla="*/ 72 h 124"/>
                <a:gd name="T44" fmla="*/ 87 w 120"/>
                <a:gd name="T45" fmla="*/ 68 h 124"/>
                <a:gd name="T46" fmla="*/ 90 w 120"/>
                <a:gd name="T47" fmla="*/ 64 h 124"/>
                <a:gd name="T48" fmla="*/ 94 w 120"/>
                <a:gd name="T49" fmla="*/ 58 h 124"/>
                <a:gd name="T50" fmla="*/ 97 w 120"/>
                <a:gd name="T51" fmla="*/ 54 h 124"/>
                <a:gd name="T52" fmla="*/ 100 w 120"/>
                <a:gd name="T53" fmla="*/ 49 h 124"/>
                <a:gd name="T54" fmla="*/ 102 w 120"/>
                <a:gd name="T55" fmla="*/ 43 h 124"/>
                <a:gd name="T56" fmla="*/ 105 w 120"/>
                <a:gd name="T57" fmla="*/ 38 h 124"/>
                <a:gd name="T58" fmla="*/ 108 w 120"/>
                <a:gd name="T59" fmla="*/ 33 h 124"/>
                <a:gd name="T60" fmla="*/ 111 w 120"/>
                <a:gd name="T61" fmla="*/ 27 h 124"/>
                <a:gd name="T62" fmla="*/ 113 w 120"/>
                <a:gd name="T63" fmla="*/ 22 h 124"/>
                <a:gd name="T64" fmla="*/ 115 w 120"/>
                <a:gd name="T65" fmla="*/ 17 h 124"/>
                <a:gd name="T66" fmla="*/ 116 w 120"/>
                <a:gd name="T67" fmla="*/ 10 h 124"/>
                <a:gd name="T68" fmla="*/ 118 w 120"/>
                <a:gd name="T69" fmla="*/ 5 h 124"/>
                <a:gd name="T70" fmla="*/ 120 w 120"/>
                <a:gd name="T71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0" h="124">
                  <a:moveTo>
                    <a:pt x="0" y="124"/>
                  </a:moveTo>
                  <a:lnTo>
                    <a:pt x="4" y="123"/>
                  </a:lnTo>
                  <a:lnTo>
                    <a:pt x="7" y="123"/>
                  </a:lnTo>
                  <a:lnTo>
                    <a:pt x="12" y="122"/>
                  </a:lnTo>
                  <a:lnTo>
                    <a:pt x="16" y="122"/>
                  </a:lnTo>
                  <a:lnTo>
                    <a:pt x="20" y="121"/>
                  </a:lnTo>
                  <a:lnTo>
                    <a:pt x="24" y="119"/>
                  </a:lnTo>
                  <a:lnTo>
                    <a:pt x="29" y="118"/>
                  </a:lnTo>
                  <a:lnTo>
                    <a:pt x="32" y="116"/>
                  </a:lnTo>
                  <a:lnTo>
                    <a:pt x="36" y="114"/>
                  </a:lnTo>
                  <a:lnTo>
                    <a:pt x="40" y="112"/>
                  </a:lnTo>
                  <a:lnTo>
                    <a:pt x="45" y="109"/>
                  </a:lnTo>
                  <a:lnTo>
                    <a:pt x="49" y="106"/>
                  </a:lnTo>
                  <a:lnTo>
                    <a:pt x="53" y="103"/>
                  </a:lnTo>
                  <a:lnTo>
                    <a:pt x="57" y="100"/>
                  </a:lnTo>
                  <a:lnTo>
                    <a:pt x="61" y="97"/>
                  </a:lnTo>
                  <a:lnTo>
                    <a:pt x="65" y="93"/>
                  </a:lnTo>
                  <a:lnTo>
                    <a:pt x="69" y="89"/>
                  </a:lnTo>
                  <a:lnTo>
                    <a:pt x="72" y="86"/>
                  </a:lnTo>
                  <a:lnTo>
                    <a:pt x="77" y="82"/>
                  </a:lnTo>
                  <a:lnTo>
                    <a:pt x="80" y="78"/>
                  </a:lnTo>
                  <a:lnTo>
                    <a:pt x="84" y="72"/>
                  </a:lnTo>
                  <a:lnTo>
                    <a:pt x="87" y="68"/>
                  </a:lnTo>
                  <a:lnTo>
                    <a:pt x="90" y="64"/>
                  </a:lnTo>
                  <a:lnTo>
                    <a:pt x="94" y="58"/>
                  </a:lnTo>
                  <a:lnTo>
                    <a:pt x="97" y="54"/>
                  </a:lnTo>
                  <a:lnTo>
                    <a:pt x="100" y="49"/>
                  </a:lnTo>
                  <a:lnTo>
                    <a:pt x="102" y="43"/>
                  </a:lnTo>
                  <a:lnTo>
                    <a:pt x="105" y="38"/>
                  </a:lnTo>
                  <a:lnTo>
                    <a:pt x="108" y="33"/>
                  </a:lnTo>
                  <a:lnTo>
                    <a:pt x="111" y="27"/>
                  </a:lnTo>
                  <a:lnTo>
                    <a:pt x="113" y="22"/>
                  </a:lnTo>
                  <a:lnTo>
                    <a:pt x="115" y="17"/>
                  </a:lnTo>
                  <a:lnTo>
                    <a:pt x="116" y="10"/>
                  </a:lnTo>
                  <a:lnTo>
                    <a:pt x="118" y="5"/>
                  </a:lnTo>
                  <a:lnTo>
                    <a:pt x="12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84" name="Line 396"/>
            <p:cNvSpPr>
              <a:spLocks noChangeShapeType="1"/>
            </p:cNvSpPr>
            <p:nvPr/>
          </p:nvSpPr>
          <p:spPr bwMode="auto">
            <a:xfrm flipH="1">
              <a:off x="2425" y="2670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85" name="Freeform 397"/>
            <p:cNvSpPr>
              <a:spLocks/>
            </p:cNvSpPr>
            <p:nvPr/>
          </p:nvSpPr>
          <p:spPr bwMode="auto">
            <a:xfrm>
              <a:off x="2458" y="2819"/>
              <a:ext cx="5" cy="16"/>
            </a:xfrm>
            <a:custGeom>
              <a:avLst/>
              <a:gdLst>
                <a:gd name="T0" fmla="*/ 5 w 33"/>
                <a:gd name="T1" fmla="*/ 0 h 110"/>
                <a:gd name="T2" fmla="*/ 4 w 33"/>
                <a:gd name="T3" fmla="*/ 7 h 110"/>
                <a:gd name="T4" fmla="*/ 1 w 33"/>
                <a:gd name="T5" fmla="*/ 15 h 110"/>
                <a:gd name="T6" fmla="*/ 1 w 33"/>
                <a:gd name="T7" fmla="*/ 22 h 110"/>
                <a:gd name="T8" fmla="*/ 0 w 33"/>
                <a:gd name="T9" fmla="*/ 29 h 110"/>
                <a:gd name="T10" fmla="*/ 0 w 33"/>
                <a:gd name="T11" fmla="*/ 37 h 110"/>
                <a:gd name="T12" fmla="*/ 1 w 33"/>
                <a:gd name="T13" fmla="*/ 44 h 110"/>
                <a:gd name="T14" fmla="*/ 2 w 33"/>
                <a:gd name="T15" fmla="*/ 52 h 110"/>
                <a:gd name="T16" fmla="*/ 2 w 33"/>
                <a:gd name="T17" fmla="*/ 55 h 110"/>
                <a:gd name="T18" fmla="*/ 4 w 33"/>
                <a:gd name="T19" fmla="*/ 59 h 110"/>
                <a:gd name="T20" fmla="*/ 5 w 33"/>
                <a:gd name="T21" fmla="*/ 62 h 110"/>
                <a:gd name="T22" fmla="*/ 6 w 33"/>
                <a:gd name="T23" fmla="*/ 66 h 110"/>
                <a:gd name="T24" fmla="*/ 8 w 33"/>
                <a:gd name="T25" fmla="*/ 69 h 110"/>
                <a:gd name="T26" fmla="*/ 9 w 33"/>
                <a:gd name="T27" fmla="*/ 72 h 110"/>
                <a:gd name="T28" fmla="*/ 13 w 33"/>
                <a:gd name="T29" fmla="*/ 79 h 110"/>
                <a:gd name="T30" fmla="*/ 16 w 33"/>
                <a:gd name="T31" fmla="*/ 86 h 110"/>
                <a:gd name="T32" fmla="*/ 25 w 33"/>
                <a:gd name="T33" fmla="*/ 99 h 110"/>
                <a:gd name="T34" fmla="*/ 28 w 33"/>
                <a:gd name="T35" fmla="*/ 104 h 110"/>
                <a:gd name="T36" fmla="*/ 31 w 33"/>
                <a:gd name="T37" fmla="*/ 107 h 110"/>
                <a:gd name="T38" fmla="*/ 33 w 33"/>
                <a:gd name="T39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3" h="110">
                  <a:moveTo>
                    <a:pt x="5" y="0"/>
                  </a:moveTo>
                  <a:lnTo>
                    <a:pt x="4" y="7"/>
                  </a:lnTo>
                  <a:lnTo>
                    <a:pt x="1" y="15"/>
                  </a:lnTo>
                  <a:lnTo>
                    <a:pt x="1" y="22"/>
                  </a:lnTo>
                  <a:lnTo>
                    <a:pt x="0" y="29"/>
                  </a:lnTo>
                  <a:lnTo>
                    <a:pt x="0" y="37"/>
                  </a:lnTo>
                  <a:lnTo>
                    <a:pt x="1" y="44"/>
                  </a:lnTo>
                  <a:lnTo>
                    <a:pt x="2" y="52"/>
                  </a:lnTo>
                  <a:lnTo>
                    <a:pt x="2" y="55"/>
                  </a:lnTo>
                  <a:lnTo>
                    <a:pt x="4" y="59"/>
                  </a:lnTo>
                  <a:lnTo>
                    <a:pt x="5" y="62"/>
                  </a:lnTo>
                  <a:lnTo>
                    <a:pt x="6" y="66"/>
                  </a:lnTo>
                  <a:lnTo>
                    <a:pt x="8" y="69"/>
                  </a:lnTo>
                  <a:lnTo>
                    <a:pt x="9" y="72"/>
                  </a:lnTo>
                  <a:lnTo>
                    <a:pt x="13" y="79"/>
                  </a:lnTo>
                  <a:lnTo>
                    <a:pt x="16" y="86"/>
                  </a:lnTo>
                  <a:lnTo>
                    <a:pt x="25" y="99"/>
                  </a:lnTo>
                  <a:lnTo>
                    <a:pt x="28" y="104"/>
                  </a:lnTo>
                  <a:lnTo>
                    <a:pt x="31" y="107"/>
                  </a:lnTo>
                  <a:lnTo>
                    <a:pt x="33" y="11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86" name="Freeform 398"/>
            <p:cNvSpPr>
              <a:spLocks/>
            </p:cNvSpPr>
            <p:nvPr/>
          </p:nvSpPr>
          <p:spPr bwMode="auto">
            <a:xfrm>
              <a:off x="2424" y="2759"/>
              <a:ext cx="48" cy="76"/>
            </a:xfrm>
            <a:custGeom>
              <a:avLst/>
              <a:gdLst>
                <a:gd name="T0" fmla="*/ 338 w 338"/>
                <a:gd name="T1" fmla="*/ 60 h 533"/>
                <a:gd name="T2" fmla="*/ 337 w 338"/>
                <a:gd name="T3" fmla="*/ 44 h 533"/>
                <a:gd name="T4" fmla="*/ 333 w 338"/>
                <a:gd name="T5" fmla="*/ 27 h 533"/>
                <a:gd name="T6" fmla="*/ 327 w 338"/>
                <a:gd name="T7" fmla="*/ 13 h 533"/>
                <a:gd name="T8" fmla="*/ 321 w 338"/>
                <a:gd name="T9" fmla="*/ 6 h 533"/>
                <a:gd name="T10" fmla="*/ 315 w 338"/>
                <a:gd name="T11" fmla="*/ 2 h 533"/>
                <a:gd name="T12" fmla="*/ 307 w 338"/>
                <a:gd name="T13" fmla="*/ 0 h 533"/>
                <a:gd name="T14" fmla="*/ 279 w 338"/>
                <a:gd name="T15" fmla="*/ 0 h 533"/>
                <a:gd name="T16" fmla="*/ 246 w 338"/>
                <a:gd name="T17" fmla="*/ 0 h 533"/>
                <a:gd name="T18" fmla="*/ 213 w 338"/>
                <a:gd name="T19" fmla="*/ 2 h 533"/>
                <a:gd name="T20" fmla="*/ 197 w 338"/>
                <a:gd name="T21" fmla="*/ 4 h 533"/>
                <a:gd name="T22" fmla="*/ 181 w 338"/>
                <a:gd name="T23" fmla="*/ 10 h 533"/>
                <a:gd name="T24" fmla="*/ 165 w 338"/>
                <a:gd name="T25" fmla="*/ 16 h 533"/>
                <a:gd name="T26" fmla="*/ 151 w 338"/>
                <a:gd name="T27" fmla="*/ 26 h 533"/>
                <a:gd name="T28" fmla="*/ 135 w 338"/>
                <a:gd name="T29" fmla="*/ 40 h 533"/>
                <a:gd name="T30" fmla="*/ 115 w 338"/>
                <a:gd name="T31" fmla="*/ 60 h 533"/>
                <a:gd name="T32" fmla="*/ 105 w 338"/>
                <a:gd name="T33" fmla="*/ 73 h 533"/>
                <a:gd name="T34" fmla="*/ 83 w 338"/>
                <a:gd name="T35" fmla="*/ 112 h 533"/>
                <a:gd name="T36" fmla="*/ 76 w 338"/>
                <a:gd name="T37" fmla="*/ 127 h 533"/>
                <a:gd name="T38" fmla="*/ 68 w 338"/>
                <a:gd name="T39" fmla="*/ 153 h 533"/>
                <a:gd name="T40" fmla="*/ 33 w 338"/>
                <a:gd name="T41" fmla="*/ 281 h 533"/>
                <a:gd name="T42" fmla="*/ 9 w 338"/>
                <a:gd name="T43" fmla="*/ 366 h 533"/>
                <a:gd name="T44" fmla="*/ 1 w 338"/>
                <a:gd name="T45" fmla="*/ 410 h 533"/>
                <a:gd name="T46" fmla="*/ 0 w 338"/>
                <a:gd name="T47" fmla="*/ 427 h 533"/>
                <a:gd name="T48" fmla="*/ 0 w 338"/>
                <a:gd name="T49" fmla="*/ 443 h 533"/>
                <a:gd name="T50" fmla="*/ 2 w 338"/>
                <a:gd name="T51" fmla="*/ 460 h 533"/>
                <a:gd name="T52" fmla="*/ 7 w 338"/>
                <a:gd name="T53" fmla="*/ 476 h 533"/>
                <a:gd name="T54" fmla="*/ 14 w 338"/>
                <a:gd name="T55" fmla="*/ 491 h 533"/>
                <a:gd name="T56" fmla="*/ 21 w 338"/>
                <a:gd name="T57" fmla="*/ 506 h 533"/>
                <a:gd name="T58" fmla="*/ 33 w 338"/>
                <a:gd name="T59" fmla="*/ 517 h 533"/>
                <a:gd name="T60" fmla="*/ 47 w 338"/>
                <a:gd name="T61" fmla="*/ 526 h 533"/>
                <a:gd name="T62" fmla="*/ 63 w 338"/>
                <a:gd name="T63" fmla="*/ 531 h 533"/>
                <a:gd name="T64" fmla="*/ 80 w 338"/>
                <a:gd name="T65" fmla="*/ 532 h 533"/>
                <a:gd name="T66" fmla="*/ 124 w 338"/>
                <a:gd name="T67" fmla="*/ 532 h 533"/>
                <a:gd name="T68" fmla="*/ 147 w 338"/>
                <a:gd name="T69" fmla="*/ 533 h 533"/>
                <a:gd name="T70" fmla="*/ 163 w 338"/>
                <a:gd name="T71" fmla="*/ 530 h 533"/>
                <a:gd name="T72" fmla="*/ 178 w 338"/>
                <a:gd name="T73" fmla="*/ 523 h 533"/>
                <a:gd name="T74" fmla="*/ 191 w 338"/>
                <a:gd name="T75" fmla="*/ 513 h 533"/>
                <a:gd name="T76" fmla="*/ 203 w 338"/>
                <a:gd name="T77" fmla="*/ 501 h 533"/>
                <a:gd name="T78" fmla="*/ 214 w 338"/>
                <a:gd name="T79" fmla="*/ 489 h 533"/>
                <a:gd name="T80" fmla="*/ 223 w 338"/>
                <a:gd name="T81" fmla="*/ 475 h 533"/>
                <a:gd name="T82" fmla="*/ 231 w 338"/>
                <a:gd name="T83" fmla="*/ 460 h 533"/>
                <a:gd name="T84" fmla="*/ 240 w 338"/>
                <a:gd name="T85" fmla="*/ 434 h 533"/>
                <a:gd name="T86" fmla="*/ 250 w 338"/>
                <a:gd name="T87" fmla="*/ 402 h 533"/>
                <a:gd name="T88" fmla="*/ 268 w 338"/>
                <a:gd name="T89" fmla="*/ 327 h 533"/>
                <a:gd name="T90" fmla="*/ 302 w 338"/>
                <a:gd name="T91" fmla="*/ 199 h 533"/>
                <a:gd name="T92" fmla="*/ 323 w 338"/>
                <a:gd name="T93" fmla="*/ 125 h 533"/>
                <a:gd name="T94" fmla="*/ 331 w 338"/>
                <a:gd name="T95" fmla="*/ 92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38" h="533">
                  <a:moveTo>
                    <a:pt x="337" y="70"/>
                  </a:moveTo>
                  <a:lnTo>
                    <a:pt x="338" y="65"/>
                  </a:lnTo>
                  <a:lnTo>
                    <a:pt x="338" y="60"/>
                  </a:lnTo>
                  <a:lnTo>
                    <a:pt x="338" y="54"/>
                  </a:lnTo>
                  <a:lnTo>
                    <a:pt x="338" y="49"/>
                  </a:lnTo>
                  <a:lnTo>
                    <a:pt x="337" y="44"/>
                  </a:lnTo>
                  <a:lnTo>
                    <a:pt x="336" y="37"/>
                  </a:lnTo>
                  <a:lnTo>
                    <a:pt x="334" y="32"/>
                  </a:lnTo>
                  <a:lnTo>
                    <a:pt x="333" y="27"/>
                  </a:lnTo>
                  <a:lnTo>
                    <a:pt x="331" y="20"/>
                  </a:lnTo>
                  <a:lnTo>
                    <a:pt x="328" y="15"/>
                  </a:lnTo>
                  <a:lnTo>
                    <a:pt x="327" y="13"/>
                  </a:lnTo>
                  <a:lnTo>
                    <a:pt x="326" y="11"/>
                  </a:lnTo>
                  <a:lnTo>
                    <a:pt x="323" y="9"/>
                  </a:lnTo>
                  <a:lnTo>
                    <a:pt x="321" y="6"/>
                  </a:lnTo>
                  <a:lnTo>
                    <a:pt x="319" y="4"/>
                  </a:lnTo>
                  <a:lnTo>
                    <a:pt x="317" y="3"/>
                  </a:lnTo>
                  <a:lnTo>
                    <a:pt x="315" y="2"/>
                  </a:lnTo>
                  <a:lnTo>
                    <a:pt x="313" y="1"/>
                  </a:lnTo>
                  <a:lnTo>
                    <a:pt x="311" y="1"/>
                  </a:lnTo>
                  <a:lnTo>
                    <a:pt x="307" y="0"/>
                  </a:lnTo>
                  <a:lnTo>
                    <a:pt x="302" y="0"/>
                  </a:lnTo>
                  <a:lnTo>
                    <a:pt x="290" y="0"/>
                  </a:lnTo>
                  <a:lnTo>
                    <a:pt x="279" y="0"/>
                  </a:lnTo>
                  <a:lnTo>
                    <a:pt x="267" y="0"/>
                  </a:lnTo>
                  <a:lnTo>
                    <a:pt x="256" y="0"/>
                  </a:lnTo>
                  <a:lnTo>
                    <a:pt x="246" y="0"/>
                  </a:lnTo>
                  <a:lnTo>
                    <a:pt x="234" y="0"/>
                  </a:lnTo>
                  <a:lnTo>
                    <a:pt x="223" y="1"/>
                  </a:lnTo>
                  <a:lnTo>
                    <a:pt x="213" y="2"/>
                  </a:lnTo>
                  <a:lnTo>
                    <a:pt x="207" y="2"/>
                  </a:lnTo>
                  <a:lnTo>
                    <a:pt x="202" y="3"/>
                  </a:lnTo>
                  <a:lnTo>
                    <a:pt x="197" y="4"/>
                  </a:lnTo>
                  <a:lnTo>
                    <a:pt x="190" y="5"/>
                  </a:lnTo>
                  <a:lnTo>
                    <a:pt x="185" y="7"/>
                  </a:lnTo>
                  <a:lnTo>
                    <a:pt x="181" y="10"/>
                  </a:lnTo>
                  <a:lnTo>
                    <a:pt x="175" y="12"/>
                  </a:lnTo>
                  <a:lnTo>
                    <a:pt x="170" y="14"/>
                  </a:lnTo>
                  <a:lnTo>
                    <a:pt x="165" y="16"/>
                  </a:lnTo>
                  <a:lnTo>
                    <a:pt x="160" y="19"/>
                  </a:lnTo>
                  <a:lnTo>
                    <a:pt x="156" y="22"/>
                  </a:lnTo>
                  <a:lnTo>
                    <a:pt x="151" y="26"/>
                  </a:lnTo>
                  <a:lnTo>
                    <a:pt x="147" y="29"/>
                  </a:lnTo>
                  <a:lnTo>
                    <a:pt x="142" y="33"/>
                  </a:lnTo>
                  <a:lnTo>
                    <a:pt x="135" y="40"/>
                  </a:lnTo>
                  <a:lnTo>
                    <a:pt x="126" y="48"/>
                  </a:lnTo>
                  <a:lnTo>
                    <a:pt x="119" y="55"/>
                  </a:lnTo>
                  <a:lnTo>
                    <a:pt x="115" y="60"/>
                  </a:lnTo>
                  <a:lnTo>
                    <a:pt x="112" y="64"/>
                  </a:lnTo>
                  <a:lnTo>
                    <a:pt x="108" y="68"/>
                  </a:lnTo>
                  <a:lnTo>
                    <a:pt x="105" y="73"/>
                  </a:lnTo>
                  <a:lnTo>
                    <a:pt x="94" y="93"/>
                  </a:lnTo>
                  <a:lnTo>
                    <a:pt x="88" y="102"/>
                  </a:lnTo>
                  <a:lnTo>
                    <a:pt x="83" y="112"/>
                  </a:lnTo>
                  <a:lnTo>
                    <a:pt x="81" y="116"/>
                  </a:lnTo>
                  <a:lnTo>
                    <a:pt x="78" y="121"/>
                  </a:lnTo>
                  <a:lnTo>
                    <a:pt x="76" y="127"/>
                  </a:lnTo>
                  <a:lnTo>
                    <a:pt x="74" y="132"/>
                  </a:lnTo>
                  <a:lnTo>
                    <a:pt x="71" y="143"/>
                  </a:lnTo>
                  <a:lnTo>
                    <a:pt x="68" y="153"/>
                  </a:lnTo>
                  <a:lnTo>
                    <a:pt x="56" y="196"/>
                  </a:lnTo>
                  <a:lnTo>
                    <a:pt x="44" y="238"/>
                  </a:lnTo>
                  <a:lnTo>
                    <a:pt x="33" y="281"/>
                  </a:lnTo>
                  <a:lnTo>
                    <a:pt x="21" y="324"/>
                  </a:lnTo>
                  <a:lnTo>
                    <a:pt x="15" y="345"/>
                  </a:lnTo>
                  <a:lnTo>
                    <a:pt x="9" y="366"/>
                  </a:lnTo>
                  <a:lnTo>
                    <a:pt x="5" y="389"/>
                  </a:lnTo>
                  <a:lnTo>
                    <a:pt x="2" y="399"/>
                  </a:lnTo>
                  <a:lnTo>
                    <a:pt x="1" y="410"/>
                  </a:lnTo>
                  <a:lnTo>
                    <a:pt x="0" y="415"/>
                  </a:lnTo>
                  <a:lnTo>
                    <a:pt x="0" y="422"/>
                  </a:lnTo>
                  <a:lnTo>
                    <a:pt x="0" y="427"/>
                  </a:lnTo>
                  <a:lnTo>
                    <a:pt x="0" y="432"/>
                  </a:lnTo>
                  <a:lnTo>
                    <a:pt x="0" y="438"/>
                  </a:lnTo>
                  <a:lnTo>
                    <a:pt x="0" y="443"/>
                  </a:lnTo>
                  <a:lnTo>
                    <a:pt x="1" y="449"/>
                  </a:lnTo>
                  <a:lnTo>
                    <a:pt x="1" y="455"/>
                  </a:lnTo>
                  <a:lnTo>
                    <a:pt x="2" y="460"/>
                  </a:lnTo>
                  <a:lnTo>
                    <a:pt x="4" y="465"/>
                  </a:lnTo>
                  <a:lnTo>
                    <a:pt x="5" y="471"/>
                  </a:lnTo>
                  <a:lnTo>
                    <a:pt x="7" y="476"/>
                  </a:lnTo>
                  <a:lnTo>
                    <a:pt x="8" y="481"/>
                  </a:lnTo>
                  <a:lnTo>
                    <a:pt x="10" y="487"/>
                  </a:lnTo>
                  <a:lnTo>
                    <a:pt x="14" y="491"/>
                  </a:lnTo>
                  <a:lnTo>
                    <a:pt x="16" y="496"/>
                  </a:lnTo>
                  <a:lnTo>
                    <a:pt x="19" y="501"/>
                  </a:lnTo>
                  <a:lnTo>
                    <a:pt x="21" y="506"/>
                  </a:lnTo>
                  <a:lnTo>
                    <a:pt x="25" y="510"/>
                  </a:lnTo>
                  <a:lnTo>
                    <a:pt x="28" y="514"/>
                  </a:lnTo>
                  <a:lnTo>
                    <a:pt x="33" y="517"/>
                  </a:lnTo>
                  <a:lnTo>
                    <a:pt x="37" y="522"/>
                  </a:lnTo>
                  <a:lnTo>
                    <a:pt x="42" y="524"/>
                  </a:lnTo>
                  <a:lnTo>
                    <a:pt x="47" y="526"/>
                  </a:lnTo>
                  <a:lnTo>
                    <a:pt x="52" y="528"/>
                  </a:lnTo>
                  <a:lnTo>
                    <a:pt x="57" y="530"/>
                  </a:lnTo>
                  <a:lnTo>
                    <a:pt x="63" y="531"/>
                  </a:lnTo>
                  <a:lnTo>
                    <a:pt x="69" y="531"/>
                  </a:lnTo>
                  <a:lnTo>
                    <a:pt x="74" y="532"/>
                  </a:lnTo>
                  <a:lnTo>
                    <a:pt x="80" y="532"/>
                  </a:lnTo>
                  <a:lnTo>
                    <a:pt x="90" y="532"/>
                  </a:lnTo>
                  <a:lnTo>
                    <a:pt x="113" y="532"/>
                  </a:lnTo>
                  <a:lnTo>
                    <a:pt x="124" y="532"/>
                  </a:lnTo>
                  <a:lnTo>
                    <a:pt x="135" y="532"/>
                  </a:lnTo>
                  <a:lnTo>
                    <a:pt x="140" y="533"/>
                  </a:lnTo>
                  <a:lnTo>
                    <a:pt x="147" y="533"/>
                  </a:lnTo>
                  <a:lnTo>
                    <a:pt x="152" y="532"/>
                  </a:lnTo>
                  <a:lnTo>
                    <a:pt x="157" y="531"/>
                  </a:lnTo>
                  <a:lnTo>
                    <a:pt x="163" y="530"/>
                  </a:lnTo>
                  <a:lnTo>
                    <a:pt x="168" y="528"/>
                  </a:lnTo>
                  <a:lnTo>
                    <a:pt x="172" y="526"/>
                  </a:lnTo>
                  <a:lnTo>
                    <a:pt x="178" y="523"/>
                  </a:lnTo>
                  <a:lnTo>
                    <a:pt x="182" y="520"/>
                  </a:lnTo>
                  <a:lnTo>
                    <a:pt x="187" y="516"/>
                  </a:lnTo>
                  <a:lnTo>
                    <a:pt x="191" y="513"/>
                  </a:lnTo>
                  <a:lnTo>
                    <a:pt x="196" y="510"/>
                  </a:lnTo>
                  <a:lnTo>
                    <a:pt x="199" y="506"/>
                  </a:lnTo>
                  <a:lnTo>
                    <a:pt x="203" y="501"/>
                  </a:lnTo>
                  <a:lnTo>
                    <a:pt x="207" y="497"/>
                  </a:lnTo>
                  <a:lnTo>
                    <a:pt x="211" y="493"/>
                  </a:lnTo>
                  <a:lnTo>
                    <a:pt x="214" y="489"/>
                  </a:lnTo>
                  <a:lnTo>
                    <a:pt x="217" y="484"/>
                  </a:lnTo>
                  <a:lnTo>
                    <a:pt x="220" y="480"/>
                  </a:lnTo>
                  <a:lnTo>
                    <a:pt x="223" y="475"/>
                  </a:lnTo>
                  <a:lnTo>
                    <a:pt x="225" y="471"/>
                  </a:lnTo>
                  <a:lnTo>
                    <a:pt x="229" y="465"/>
                  </a:lnTo>
                  <a:lnTo>
                    <a:pt x="231" y="460"/>
                  </a:lnTo>
                  <a:lnTo>
                    <a:pt x="233" y="456"/>
                  </a:lnTo>
                  <a:lnTo>
                    <a:pt x="237" y="445"/>
                  </a:lnTo>
                  <a:lnTo>
                    <a:pt x="240" y="434"/>
                  </a:lnTo>
                  <a:lnTo>
                    <a:pt x="245" y="424"/>
                  </a:lnTo>
                  <a:lnTo>
                    <a:pt x="247" y="413"/>
                  </a:lnTo>
                  <a:lnTo>
                    <a:pt x="250" y="402"/>
                  </a:lnTo>
                  <a:lnTo>
                    <a:pt x="253" y="392"/>
                  </a:lnTo>
                  <a:lnTo>
                    <a:pt x="257" y="370"/>
                  </a:lnTo>
                  <a:lnTo>
                    <a:pt x="268" y="327"/>
                  </a:lnTo>
                  <a:lnTo>
                    <a:pt x="279" y="284"/>
                  </a:lnTo>
                  <a:lnTo>
                    <a:pt x="290" y="242"/>
                  </a:lnTo>
                  <a:lnTo>
                    <a:pt x="302" y="199"/>
                  </a:lnTo>
                  <a:lnTo>
                    <a:pt x="315" y="156"/>
                  </a:lnTo>
                  <a:lnTo>
                    <a:pt x="320" y="135"/>
                  </a:lnTo>
                  <a:lnTo>
                    <a:pt x="323" y="125"/>
                  </a:lnTo>
                  <a:lnTo>
                    <a:pt x="327" y="114"/>
                  </a:lnTo>
                  <a:lnTo>
                    <a:pt x="329" y="102"/>
                  </a:lnTo>
                  <a:lnTo>
                    <a:pt x="331" y="92"/>
                  </a:lnTo>
                  <a:lnTo>
                    <a:pt x="333" y="81"/>
                  </a:lnTo>
                  <a:lnTo>
                    <a:pt x="336" y="7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87" name="Line 399"/>
            <p:cNvSpPr>
              <a:spLocks noChangeShapeType="1"/>
            </p:cNvSpPr>
            <p:nvPr/>
          </p:nvSpPr>
          <p:spPr bwMode="auto">
            <a:xfrm flipV="1">
              <a:off x="2457" y="2516"/>
              <a:ext cx="14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88" name="Freeform 400"/>
            <p:cNvSpPr>
              <a:spLocks/>
            </p:cNvSpPr>
            <p:nvPr/>
          </p:nvSpPr>
          <p:spPr bwMode="auto">
            <a:xfrm>
              <a:off x="2471" y="2502"/>
              <a:ext cx="14" cy="14"/>
            </a:xfrm>
            <a:custGeom>
              <a:avLst/>
              <a:gdLst>
                <a:gd name="T0" fmla="*/ 98 w 98"/>
                <a:gd name="T1" fmla="*/ 0 h 101"/>
                <a:gd name="T2" fmla="*/ 93 w 98"/>
                <a:gd name="T3" fmla="*/ 0 h 101"/>
                <a:gd name="T4" fmla="*/ 89 w 98"/>
                <a:gd name="T5" fmla="*/ 0 h 101"/>
                <a:gd name="T6" fmla="*/ 84 w 98"/>
                <a:gd name="T7" fmla="*/ 1 h 101"/>
                <a:gd name="T8" fmla="*/ 80 w 98"/>
                <a:gd name="T9" fmla="*/ 3 h 101"/>
                <a:gd name="T10" fmla="*/ 74 w 98"/>
                <a:gd name="T11" fmla="*/ 4 h 101"/>
                <a:gd name="T12" fmla="*/ 70 w 98"/>
                <a:gd name="T13" fmla="*/ 6 h 101"/>
                <a:gd name="T14" fmla="*/ 66 w 98"/>
                <a:gd name="T15" fmla="*/ 9 h 101"/>
                <a:gd name="T16" fmla="*/ 60 w 98"/>
                <a:gd name="T17" fmla="*/ 11 h 101"/>
                <a:gd name="T18" fmla="*/ 56 w 98"/>
                <a:gd name="T19" fmla="*/ 15 h 101"/>
                <a:gd name="T20" fmla="*/ 51 w 98"/>
                <a:gd name="T21" fmla="*/ 19 h 101"/>
                <a:gd name="T22" fmla="*/ 47 w 98"/>
                <a:gd name="T23" fmla="*/ 22 h 101"/>
                <a:gd name="T24" fmla="*/ 42 w 98"/>
                <a:gd name="T25" fmla="*/ 26 h 101"/>
                <a:gd name="T26" fmla="*/ 38 w 98"/>
                <a:gd name="T27" fmla="*/ 32 h 101"/>
                <a:gd name="T28" fmla="*/ 34 w 98"/>
                <a:gd name="T29" fmla="*/ 36 h 101"/>
                <a:gd name="T30" fmla="*/ 30 w 98"/>
                <a:gd name="T31" fmla="*/ 41 h 101"/>
                <a:gd name="T32" fmla="*/ 25 w 98"/>
                <a:gd name="T33" fmla="*/ 47 h 101"/>
                <a:gd name="T34" fmla="*/ 22 w 98"/>
                <a:gd name="T35" fmla="*/ 52 h 101"/>
                <a:gd name="T36" fmla="*/ 18 w 98"/>
                <a:gd name="T37" fmla="*/ 57 h 101"/>
                <a:gd name="T38" fmla="*/ 15 w 98"/>
                <a:gd name="T39" fmla="*/ 64 h 101"/>
                <a:gd name="T40" fmla="*/ 11 w 98"/>
                <a:gd name="T41" fmla="*/ 69 h 101"/>
                <a:gd name="T42" fmla="*/ 9 w 98"/>
                <a:gd name="T43" fmla="*/ 75 h 101"/>
                <a:gd name="T44" fmla="*/ 6 w 98"/>
                <a:gd name="T45" fmla="*/ 82 h 101"/>
                <a:gd name="T46" fmla="*/ 4 w 98"/>
                <a:gd name="T47" fmla="*/ 88 h 101"/>
                <a:gd name="T48" fmla="*/ 2 w 98"/>
                <a:gd name="T49" fmla="*/ 95 h 101"/>
                <a:gd name="T50" fmla="*/ 0 w 98"/>
                <a:gd name="T51" fmla="*/ 10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8" h="101">
                  <a:moveTo>
                    <a:pt x="98" y="0"/>
                  </a:moveTo>
                  <a:lnTo>
                    <a:pt x="93" y="0"/>
                  </a:lnTo>
                  <a:lnTo>
                    <a:pt x="89" y="0"/>
                  </a:lnTo>
                  <a:lnTo>
                    <a:pt x="84" y="1"/>
                  </a:lnTo>
                  <a:lnTo>
                    <a:pt x="80" y="3"/>
                  </a:lnTo>
                  <a:lnTo>
                    <a:pt x="74" y="4"/>
                  </a:lnTo>
                  <a:lnTo>
                    <a:pt x="70" y="6"/>
                  </a:lnTo>
                  <a:lnTo>
                    <a:pt x="66" y="9"/>
                  </a:lnTo>
                  <a:lnTo>
                    <a:pt x="60" y="11"/>
                  </a:lnTo>
                  <a:lnTo>
                    <a:pt x="56" y="15"/>
                  </a:lnTo>
                  <a:lnTo>
                    <a:pt x="51" y="19"/>
                  </a:lnTo>
                  <a:lnTo>
                    <a:pt x="47" y="22"/>
                  </a:lnTo>
                  <a:lnTo>
                    <a:pt x="42" y="26"/>
                  </a:lnTo>
                  <a:lnTo>
                    <a:pt x="38" y="32"/>
                  </a:lnTo>
                  <a:lnTo>
                    <a:pt x="34" y="36"/>
                  </a:lnTo>
                  <a:lnTo>
                    <a:pt x="30" y="41"/>
                  </a:lnTo>
                  <a:lnTo>
                    <a:pt x="25" y="47"/>
                  </a:lnTo>
                  <a:lnTo>
                    <a:pt x="22" y="52"/>
                  </a:lnTo>
                  <a:lnTo>
                    <a:pt x="18" y="57"/>
                  </a:lnTo>
                  <a:lnTo>
                    <a:pt x="15" y="64"/>
                  </a:lnTo>
                  <a:lnTo>
                    <a:pt x="11" y="69"/>
                  </a:lnTo>
                  <a:lnTo>
                    <a:pt x="9" y="75"/>
                  </a:lnTo>
                  <a:lnTo>
                    <a:pt x="6" y="82"/>
                  </a:lnTo>
                  <a:lnTo>
                    <a:pt x="4" y="88"/>
                  </a:lnTo>
                  <a:lnTo>
                    <a:pt x="2" y="95"/>
                  </a:lnTo>
                  <a:lnTo>
                    <a:pt x="0" y="10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89" name="Line 401"/>
            <p:cNvSpPr>
              <a:spLocks noChangeShapeType="1"/>
            </p:cNvSpPr>
            <p:nvPr/>
          </p:nvSpPr>
          <p:spPr bwMode="auto">
            <a:xfrm>
              <a:off x="2464" y="2524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90" name="Line 402"/>
            <p:cNvSpPr>
              <a:spLocks noChangeShapeType="1"/>
            </p:cNvSpPr>
            <p:nvPr/>
          </p:nvSpPr>
          <p:spPr bwMode="auto">
            <a:xfrm flipV="1">
              <a:off x="2457" y="1938"/>
              <a:ext cx="14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91" name="Freeform 403"/>
            <p:cNvSpPr>
              <a:spLocks/>
            </p:cNvSpPr>
            <p:nvPr/>
          </p:nvSpPr>
          <p:spPr bwMode="auto">
            <a:xfrm>
              <a:off x="2471" y="1923"/>
              <a:ext cx="14" cy="15"/>
            </a:xfrm>
            <a:custGeom>
              <a:avLst/>
              <a:gdLst>
                <a:gd name="T0" fmla="*/ 98 w 98"/>
                <a:gd name="T1" fmla="*/ 0 h 101"/>
                <a:gd name="T2" fmla="*/ 93 w 98"/>
                <a:gd name="T3" fmla="*/ 0 h 101"/>
                <a:gd name="T4" fmla="*/ 89 w 98"/>
                <a:gd name="T5" fmla="*/ 1 h 101"/>
                <a:gd name="T6" fmla="*/ 85 w 98"/>
                <a:gd name="T7" fmla="*/ 2 h 101"/>
                <a:gd name="T8" fmla="*/ 81 w 98"/>
                <a:gd name="T9" fmla="*/ 3 h 101"/>
                <a:gd name="T10" fmla="*/ 76 w 98"/>
                <a:gd name="T11" fmla="*/ 4 h 101"/>
                <a:gd name="T12" fmla="*/ 72 w 98"/>
                <a:gd name="T13" fmla="*/ 6 h 101"/>
                <a:gd name="T14" fmla="*/ 68 w 98"/>
                <a:gd name="T15" fmla="*/ 8 h 101"/>
                <a:gd name="T16" fmla="*/ 64 w 98"/>
                <a:gd name="T17" fmla="*/ 10 h 101"/>
                <a:gd name="T18" fmla="*/ 59 w 98"/>
                <a:gd name="T19" fmla="*/ 14 h 101"/>
                <a:gd name="T20" fmla="*/ 55 w 98"/>
                <a:gd name="T21" fmla="*/ 17 h 101"/>
                <a:gd name="T22" fmla="*/ 50 w 98"/>
                <a:gd name="T23" fmla="*/ 20 h 101"/>
                <a:gd name="T24" fmla="*/ 47 w 98"/>
                <a:gd name="T25" fmla="*/ 23 h 101"/>
                <a:gd name="T26" fmla="*/ 42 w 98"/>
                <a:gd name="T27" fmla="*/ 28 h 101"/>
                <a:gd name="T28" fmla="*/ 38 w 98"/>
                <a:gd name="T29" fmla="*/ 32 h 101"/>
                <a:gd name="T30" fmla="*/ 34 w 98"/>
                <a:gd name="T31" fmla="*/ 36 h 101"/>
                <a:gd name="T32" fmla="*/ 31 w 98"/>
                <a:gd name="T33" fmla="*/ 41 h 101"/>
                <a:gd name="T34" fmla="*/ 26 w 98"/>
                <a:gd name="T35" fmla="*/ 46 h 101"/>
                <a:gd name="T36" fmla="*/ 23 w 98"/>
                <a:gd name="T37" fmla="*/ 51 h 101"/>
                <a:gd name="T38" fmla="*/ 20 w 98"/>
                <a:gd name="T39" fmla="*/ 56 h 101"/>
                <a:gd name="T40" fmla="*/ 17 w 98"/>
                <a:gd name="T41" fmla="*/ 62 h 101"/>
                <a:gd name="T42" fmla="*/ 14 w 98"/>
                <a:gd name="T43" fmla="*/ 67 h 101"/>
                <a:gd name="T44" fmla="*/ 10 w 98"/>
                <a:gd name="T45" fmla="*/ 72 h 101"/>
                <a:gd name="T46" fmla="*/ 8 w 98"/>
                <a:gd name="T47" fmla="*/ 78 h 101"/>
                <a:gd name="T48" fmla="*/ 6 w 98"/>
                <a:gd name="T49" fmla="*/ 84 h 101"/>
                <a:gd name="T50" fmla="*/ 4 w 98"/>
                <a:gd name="T51" fmla="*/ 89 h 101"/>
                <a:gd name="T52" fmla="*/ 2 w 98"/>
                <a:gd name="T53" fmla="*/ 96 h 101"/>
                <a:gd name="T54" fmla="*/ 0 w 98"/>
                <a:gd name="T55" fmla="*/ 10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8" h="101">
                  <a:moveTo>
                    <a:pt x="98" y="0"/>
                  </a:moveTo>
                  <a:lnTo>
                    <a:pt x="93" y="0"/>
                  </a:lnTo>
                  <a:lnTo>
                    <a:pt x="89" y="1"/>
                  </a:lnTo>
                  <a:lnTo>
                    <a:pt x="85" y="2"/>
                  </a:lnTo>
                  <a:lnTo>
                    <a:pt x="81" y="3"/>
                  </a:lnTo>
                  <a:lnTo>
                    <a:pt x="76" y="4"/>
                  </a:lnTo>
                  <a:lnTo>
                    <a:pt x="72" y="6"/>
                  </a:lnTo>
                  <a:lnTo>
                    <a:pt x="68" y="8"/>
                  </a:lnTo>
                  <a:lnTo>
                    <a:pt x="64" y="10"/>
                  </a:lnTo>
                  <a:lnTo>
                    <a:pt x="59" y="14"/>
                  </a:lnTo>
                  <a:lnTo>
                    <a:pt x="55" y="17"/>
                  </a:lnTo>
                  <a:lnTo>
                    <a:pt x="50" y="20"/>
                  </a:lnTo>
                  <a:lnTo>
                    <a:pt x="47" y="23"/>
                  </a:lnTo>
                  <a:lnTo>
                    <a:pt x="42" y="28"/>
                  </a:lnTo>
                  <a:lnTo>
                    <a:pt x="38" y="32"/>
                  </a:lnTo>
                  <a:lnTo>
                    <a:pt x="34" y="36"/>
                  </a:lnTo>
                  <a:lnTo>
                    <a:pt x="31" y="41"/>
                  </a:lnTo>
                  <a:lnTo>
                    <a:pt x="26" y="46"/>
                  </a:lnTo>
                  <a:lnTo>
                    <a:pt x="23" y="51"/>
                  </a:lnTo>
                  <a:lnTo>
                    <a:pt x="20" y="56"/>
                  </a:lnTo>
                  <a:lnTo>
                    <a:pt x="17" y="62"/>
                  </a:lnTo>
                  <a:lnTo>
                    <a:pt x="14" y="67"/>
                  </a:lnTo>
                  <a:lnTo>
                    <a:pt x="10" y="72"/>
                  </a:lnTo>
                  <a:lnTo>
                    <a:pt x="8" y="78"/>
                  </a:lnTo>
                  <a:lnTo>
                    <a:pt x="6" y="84"/>
                  </a:lnTo>
                  <a:lnTo>
                    <a:pt x="4" y="89"/>
                  </a:lnTo>
                  <a:lnTo>
                    <a:pt x="2" y="96"/>
                  </a:lnTo>
                  <a:lnTo>
                    <a:pt x="0" y="10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92" name="Line 404"/>
            <p:cNvSpPr>
              <a:spLocks noChangeShapeType="1"/>
            </p:cNvSpPr>
            <p:nvPr/>
          </p:nvSpPr>
          <p:spPr bwMode="auto">
            <a:xfrm>
              <a:off x="2464" y="1945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93" name="Freeform 405"/>
            <p:cNvSpPr>
              <a:spLocks/>
            </p:cNvSpPr>
            <p:nvPr/>
          </p:nvSpPr>
          <p:spPr bwMode="auto">
            <a:xfrm>
              <a:off x="2693" y="1819"/>
              <a:ext cx="3" cy="9"/>
            </a:xfrm>
            <a:custGeom>
              <a:avLst/>
              <a:gdLst>
                <a:gd name="T0" fmla="*/ 2 w 18"/>
                <a:gd name="T1" fmla="*/ 0 h 62"/>
                <a:gd name="T2" fmla="*/ 1 w 18"/>
                <a:gd name="T3" fmla="*/ 4 h 62"/>
                <a:gd name="T4" fmla="*/ 0 w 18"/>
                <a:gd name="T5" fmla="*/ 8 h 62"/>
                <a:gd name="T6" fmla="*/ 0 w 18"/>
                <a:gd name="T7" fmla="*/ 12 h 62"/>
                <a:gd name="T8" fmla="*/ 0 w 18"/>
                <a:gd name="T9" fmla="*/ 17 h 62"/>
                <a:gd name="T10" fmla="*/ 0 w 18"/>
                <a:gd name="T11" fmla="*/ 21 h 62"/>
                <a:gd name="T12" fmla="*/ 0 w 18"/>
                <a:gd name="T13" fmla="*/ 25 h 62"/>
                <a:gd name="T14" fmla="*/ 0 w 18"/>
                <a:gd name="T15" fmla="*/ 29 h 62"/>
                <a:gd name="T16" fmla="*/ 1 w 18"/>
                <a:gd name="T17" fmla="*/ 32 h 62"/>
                <a:gd name="T18" fmla="*/ 1 w 18"/>
                <a:gd name="T19" fmla="*/ 33 h 62"/>
                <a:gd name="T20" fmla="*/ 2 w 18"/>
                <a:gd name="T21" fmla="*/ 35 h 62"/>
                <a:gd name="T22" fmla="*/ 4 w 18"/>
                <a:gd name="T23" fmla="*/ 37 h 62"/>
                <a:gd name="T24" fmla="*/ 4 w 18"/>
                <a:gd name="T25" fmla="*/ 39 h 62"/>
                <a:gd name="T26" fmla="*/ 5 w 18"/>
                <a:gd name="T27" fmla="*/ 41 h 62"/>
                <a:gd name="T28" fmla="*/ 7 w 18"/>
                <a:gd name="T29" fmla="*/ 44 h 62"/>
                <a:gd name="T30" fmla="*/ 9 w 18"/>
                <a:gd name="T31" fmla="*/ 49 h 62"/>
                <a:gd name="T32" fmla="*/ 13 w 18"/>
                <a:gd name="T33" fmla="*/ 56 h 62"/>
                <a:gd name="T34" fmla="*/ 16 w 18"/>
                <a:gd name="T35" fmla="*/ 59 h 62"/>
                <a:gd name="T36" fmla="*/ 17 w 18"/>
                <a:gd name="T37" fmla="*/ 61 h 62"/>
                <a:gd name="T38" fmla="*/ 18 w 18"/>
                <a:gd name="T39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" h="62">
                  <a:moveTo>
                    <a:pt x="2" y="0"/>
                  </a:moveTo>
                  <a:lnTo>
                    <a:pt x="1" y="4"/>
                  </a:lnTo>
                  <a:lnTo>
                    <a:pt x="0" y="8"/>
                  </a:lnTo>
                  <a:lnTo>
                    <a:pt x="0" y="12"/>
                  </a:lnTo>
                  <a:lnTo>
                    <a:pt x="0" y="17"/>
                  </a:lnTo>
                  <a:lnTo>
                    <a:pt x="0" y="21"/>
                  </a:lnTo>
                  <a:lnTo>
                    <a:pt x="0" y="25"/>
                  </a:lnTo>
                  <a:lnTo>
                    <a:pt x="0" y="29"/>
                  </a:lnTo>
                  <a:lnTo>
                    <a:pt x="1" y="32"/>
                  </a:lnTo>
                  <a:lnTo>
                    <a:pt x="1" y="33"/>
                  </a:lnTo>
                  <a:lnTo>
                    <a:pt x="2" y="35"/>
                  </a:lnTo>
                  <a:lnTo>
                    <a:pt x="4" y="37"/>
                  </a:lnTo>
                  <a:lnTo>
                    <a:pt x="4" y="39"/>
                  </a:lnTo>
                  <a:lnTo>
                    <a:pt x="5" y="41"/>
                  </a:lnTo>
                  <a:lnTo>
                    <a:pt x="7" y="44"/>
                  </a:lnTo>
                  <a:lnTo>
                    <a:pt x="9" y="49"/>
                  </a:lnTo>
                  <a:lnTo>
                    <a:pt x="13" y="56"/>
                  </a:lnTo>
                  <a:lnTo>
                    <a:pt x="16" y="59"/>
                  </a:lnTo>
                  <a:lnTo>
                    <a:pt x="17" y="61"/>
                  </a:lnTo>
                  <a:lnTo>
                    <a:pt x="18" y="6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94" name="Freeform 406"/>
            <p:cNvSpPr>
              <a:spLocks/>
            </p:cNvSpPr>
            <p:nvPr/>
          </p:nvSpPr>
          <p:spPr bwMode="auto">
            <a:xfrm>
              <a:off x="2673" y="1785"/>
              <a:ext cx="28" cy="44"/>
            </a:xfrm>
            <a:custGeom>
              <a:avLst/>
              <a:gdLst>
                <a:gd name="T0" fmla="*/ 194 w 194"/>
                <a:gd name="T1" fmla="*/ 35 h 306"/>
                <a:gd name="T2" fmla="*/ 194 w 194"/>
                <a:gd name="T3" fmla="*/ 26 h 306"/>
                <a:gd name="T4" fmla="*/ 191 w 194"/>
                <a:gd name="T5" fmla="*/ 16 h 306"/>
                <a:gd name="T6" fmla="*/ 187 w 194"/>
                <a:gd name="T7" fmla="*/ 7 h 306"/>
                <a:gd name="T8" fmla="*/ 184 w 194"/>
                <a:gd name="T9" fmla="*/ 4 h 306"/>
                <a:gd name="T10" fmla="*/ 181 w 194"/>
                <a:gd name="T11" fmla="*/ 2 h 306"/>
                <a:gd name="T12" fmla="*/ 177 w 194"/>
                <a:gd name="T13" fmla="*/ 1 h 306"/>
                <a:gd name="T14" fmla="*/ 160 w 194"/>
                <a:gd name="T15" fmla="*/ 1 h 306"/>
                <a:gd name="T16" fmla="*/ 140 w 194"/>
                <a:gd name="T17" fmla="*/ 1 h 306"/>
                <a:gd name="T18" fmla="*/ 122 w 194"/>
                <a:gd name="T19" fmla="*/ 1 h 306"/>
                <a:gd name="T20" fmla="*/ 113 w 194"/>
                <a:gd name="T21" fmla="*/ 3 h 306"/>
                <a:gd name="T22" fmla="*/ 103 w 194"/>
                <a:gd name="T23" fmla="*/ 5 h 306"/>
                <a:gd name="T24" fmla="*/ 95 w 194"/>
                <a:gd name="T25" fmla="*/ 10 h 306"/>
                <a:gd name="T26" fmla="*/ 87 w 194"/>
                <a:gd name="T27" fmla="*/ 15 h 306"/>
                <a:gd name="T28" fmla="*/ 78 w 194"/>
                <a:gd name="T29" fmla="*/ 23 h 306"/>
                <a:gd name="T30" fmla="*/ 66 w 194"/>
                <a:gd name="T31" fmla="*/ 35 h 306"/>
                <a:gd name="T32" fmla="*/ 61 w 194"/>
                <a:gd name="T33" fmla="*/ 43 h 306"/>
                <a:gd name="T34" fmla="*/ 48 w 194"/>
                <a:gd name="T35" fmla="*/ 64 h 306"/>
                <a:gd name="T36" fmla="*/ 44 w 194"/>
                <a:gd name="T37" fmla="*/ 72 h 306"/>
                <a:gd name="T38" fmla="*/ 39 w 194"/>
                <a:gd name="T39" fmla="*/ 88 h 306"/>
                <a:gd name="T40" fmla="*/ 19 w 194"/>
                <a:gd name="T41" fmla="*/ 161 h 306"/>
                <a:gd name="T42" fmla="*/ 6 w 194"/>
                <a:gd name="T43" fmla="*/ 210 h 306"/>
                <a:gd name="T44" fmla="*/ 1 w 194"/>
                <a:gd name="T45" fmla="*/ 235 h 306"/>
                <a:gd name="T46" fmla="*/ 0 w 194"/>
                <a:gd name="T47" fmla="*/ 245 h 306"/>
                <a:gd name="T48" fmla="*/ 0 w 194"/>
                <a:gd name="T49" fmla="*/ 253 h 306"/>
                <a:gd name="T50" fmla="*/ 2 w 194"/>
                <a:gd name="T51" fmla="*/ 263 h 306"/>
                <a:gd name="T52" fmla="*/ 4 w 194"/>
                <a:gd name="T53" fmla="*/ 272 h 306"/>
                <a:gd name="T54" fmla="*/ 8 w 194"/>
                <a:gd name="T55" fmla="*/ 281 h 306"/>
                <a:gd name="T56" fmla="*/ 13 w 194"/>
                <a:gd name="T57" fmla="*/ 290 h 306"/>
                <a:gd name="T58" fmla="*/ 19 w 194"/>
                <a:gd name="T59" fmla="*/ 296 h 306"/>
                <a:gd name="T60" fmla="*/ 28 w 194"/>
                <a:gd name="T61" fmla="*/ 301 h 306"/>
                <a:gd name="T62" fmla="*/ 36 w 194"/>
                <a:gd name="T63" fmla="*/ 303 h 306"/>
                <a:gd name="T64" fmla="*/ 46 w 194"/>
                <a:gd name="T65" fmla="*/ 304 h 306"/>
                <a:gd name="T66" fmla="*/ 71 w 194"/>
                <a:gd name="T67" fmla="*/ 304 h 306"/>
                <a:gd name="T68" fmla="*/ 84 w 194"/>
                <a:gd name="T69" fmla="*/ 306 h 306"/>
                <a:gd name="T70" fmla="*/ 94 w 194"/>
                <a:gd name="T71" fmla="*/ 303 h 306"/>
                <a:gd name="T72" fmla="*/ 102 w 194"/>
                <a:gd name="T73" fmla="*/ 299 h 306"/>
                <a:gd name="T74" fmla="*/ 110 w 194"/>
                <a:gd name="T75" fmla="*/ 294 h 306"/>
                <a:gd name="T76" fmla="*/ 117 w 194"/>
                <a:gd name="T77" fmla="*/ 287 h 306"/>
                <a:gd name="T78" fmla="*/ 122 w 194"/>
                <a:gd name="T79" fmla="*/ 280 h 306"/>
                <a:gd name="T80" fmla="*/ 128 w 194"/>
                <a:gd name="T81" fmla="*/ 271 h 306"/>
                <a:gd name="T82" fmla="*/ 132 w 194"/>
                <a:gd name="T83" fmla="*/ 264 h 306"/>
                <a:gd name="T84" fmla="*/ 138 w 194"/>
                <a:gd name="T85" fmla="*/ 249 h 306"/>
                <a:gd name="T86" fmla="*/ 144 w 194"/>
                <a:gd name="T87" fmla="*/ 231 h 306"/>
                <a:gd name="T88" fmla="*/ 153 w 194"/>
                <a:gd name="T89" fmla="*/ 187 h 306"/>
                <a:gd name="T90" fmla="*/ 173 w 194"/>
                <a:gd name="T91" fmla="*/ 114 h 306"/>
                <a:gd name="T92" fmla="*/ 185 w 194"/>
                <a:gd name="T93" fmla="*/ 71 h 306"/>
                <a:gd name="T94" fmla="*/ 189 w 194"/>
                <a:gd name="T95" fmla="*/ 53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4" h="306">
                  <a:moveTo>
                    <a:pt x="193" y="40"/>
                  </a:moveTo>
                  <a:lnTo>
                    <a:pt x="194" y="38"/>
                  </a:lnTo>
                  <a:lnTo>
                    <a:pt x="194" y="35"/>
                  </a:lnTo>
                  <a:lnTo>
                    <a:pt x="194" y="32"/>
                  </a:lnTo>
                  <a:lnTo>
                    <a:pt x="194" y="29"/>
                  </a:lnTo>
                  <a:lnTo>
                    <a:pt x="194" y="26"/>
                  </a:lnTo>
                  <a:lnTo>
                    <a:pt x="193" y="22"/>
                  </a:lnTo>
                  <a:lnTo>
                    <a:pt x="192" y="19"/>
                  </a:lnTo>
                  <a:lnTo>
                    <a:pt x="191" y="16"/>
                  </a:lnTo>
                  <a:lnTo>
                    <a:pt x="189" y="13"/>
                  </a:lnTo>
                  <a:lnTo>
                    <a:pt x="188" y="10"/>
                  </a:lnTo>
                  <a:lnTo>
                    <a:pt x="187" y="7"/>
                  </a:lnTo>
                  <a:lnTo>
                    <a:pt x="186" y="6"/>
                  </a:lnTo>
                  <a:lnTo>
                    <a:pt x="185" y="5"/>
                  </a:lnTo>
                  <a:lnTo>
                    <a:pt x="184" y="4"/>
                  </a:lnTo>
                  <a:lnTo>
                    <a:pt x="183" y="3"/>
                  </a:lnTo>
                  <a:lnTo>
                    <a:pt x="182" y="2"/>
                  </a:lnTo>
                  <a:lnTo>
                    <a:pt x="181" y="2"/>
                  </a:lnTo>
                  <a:lnTo>
                    <a:pt x="179" y="1"/>
                  </a:lnTo>
                  <a:lnTo>
                    <a:pt x="178" y="1"/>
                  </a:lnTo>
                  <a:lnTo>
                    <a:pt x="177" y="1"/>
                  </a:lnTo>
                  <a:lnTo>
                    <a:pt x="172" y="0"/>
                  </a:lnTo>
                  <a:lnTo>
                    <a:pt x="166" y="1"/>
                  </a:lnTo>
                  <a:lnTo>
                    <a:pt x="160" y="1"/>
                  </a:lnTo>
                  <a:lnTo>
                    <a:pt x="153" y="1"/>
                  </a:lnTo>
                  <a:lnTo>
                    <a:pt x="147" y="1"/>
                  </a:lnTo>
                  <a:lnTo>
                    <a:pt x="140" y="1"/>
                  </a:lnTo>
                  <a:lnTo>
                    <a:pt x="134" y="1"/>
                  </a:lnTo>
                  <a:lnTo>
                    <a:pt x="128" y="1"/>
                  </a:lnTo>
                  <a:lnTo>
                    <a:pt x="122" y="1"/>
                  </a:lnTo>
                  <a:lnTo>
                    <a:pt x="119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06" y="4"/>
                  </a:lnTo>
                  <a:lnTo>
                    <a:pt x="103" y="5"/>
                  </a:lnTo>
                  <a:lnTo>
                    <a:pt x="100" y="7"/>
                  </a:lnTo>
                  <a:lnTo>
                    <a:pt x="98" y="8"/>
                  </a:lnTo>
                  <a:lnTo>
                    <a:pt x="95" y="10"/>
                  </a:lnTo>
                  <a:lnTo>
                    <a:pt x="93" y="12"/>
                  </a:lnTo>
                  <a:lnTo>
                    <a:pt x="89" y="13"/>
                  </a:lnTo>
                  <a:lnTo>
                    <a:pt x="87" y="15"/>
                  </a:lnTo>
                  <a:lnTo>
                    <a:pt x="84" y="17"/>
                  </a:lnTo>
                  <a:lnTo>
                    <a:pt x="82" y="19"/>
                  </a:lnTo>
                  <a:lnTo>
                    <a:pt x="78" y="23"/>
                  </a:lnTo>
                  <a:lnTo>
                    <a:pt x="72" y="28"/>
                  </a:lnTo>
                  <a:lnTo>
                    <a:pt x="68" y="32"/>
                  </a:lnTo>
                  <a:lnTo>
                    <a:pt x="66" y="35"/>
                  </a:lnTo>
                  <a:lnTo>
                    <a:pt x="64" y="37"/>
                  </a:lnTo>
                  <a:lnTo>
                    <a:pt x="63" y="39"/>
                  </a:lnTo>
                  <a:lnTo>
                    <a:pt x="61" y="43"/>
                  </a:lnTo>
                  <a:lnTo>
                    <a:pt x="54" y="53"/>
                  </a:lnTo>
                  <a:lnTo>
                    <a:pt x="51" y="59"/>
                  </a:lnTo>
                  <a:lnTo>
                    <a:pt x="48" y="64"/>
                  </a:lnTo>
                  <a:lnTo>
                    <a:pt x="47" y="67"/>
                  </a:lnTo>
                  <a:lnTo>
                    <a:pt x="45" y="70"/>
                  </a:lnTo>
                  <a:lnTo>
                    <a:pt x="44" y="72"/>
                  </a:lnTo>
                  <a:lnTo>
                    <a:pt x="43" y="76"/>
                  </a:lnTo>
                  <a:lnTo>
                    <a:pt x="40" y="82"/>
                  </a:lnTo>
                  <a:lnTo>
                    <a:pt x="39" y="88"/>
                  </a:lnTo>
                  <a:lnTo>
                    <a:pt x="33" y="113"/>
                  </a:lnTo>
                  <a:lnTo>
                    <a:pt x="25" y="136"/>
                  </a:lnTo>
                  <a:lnTo>
                    <a:pt x="19" y="161"/>
                  </a:lnTo>
                  <a:lnTo>
                    <a:pt x="13" y="185"/>
                  </a:lnTo>
                  <a:lnTo>
                    <a:pt x="10" y="198"/>
                  </a:lnTo>
                  <a:lnTo>
                    <a:pt x="6" y="210"/>
                  </a:lnTo>
                  <a:lnTo>
                    <a:pt x="3" y="222"/>
                  </a:lnTo>
                  <a:lnTo>
                    <a:pt x="2" y="229"/>
                  </a:lnTo>
                  <a:lnTo>
                    <a:pt x="1" y="235"/>
                  </a:lnTo>
                  <a:lnTo>
                    <a:pt x="0" y="238"/>
                  </a:lnTo>
                  <a:lnTo>
                    <a:pt x="0" y="242"/>
                  </a:lnTo>
                  <a:lnTo>
                    <a:pt x="0" y="245"/>
                  </a:lnTo>
                  <a:lnTo>
                    <a:pt x="0" y="247"/>
                  </a:lnTo>
                  <a:lnTo>
                    <a:pt x="0" y="250"/>
                  </a:lnTo>
                  <a:lnTo>
                    <a:pt x="0" y="253"/>
                  </a:lnTo>
                  <a:lnTo>
                    <a:pt x="1" y="257"/>
                  </a:lnTo>
                  <a:lnTo>
                    <a:pt x="1" y="260"/>
                  </a:lnTo>
                  <a:lnTo>
                    <a:pt x="2" y="263"/>
                  </a:lnTo>
                  <a:lnTo>
                    <a:pt x="2" y="266"/>
                  </a:lnTo>
                  <a:lnTo>
                    <a:pt x="3" y="269"/>
                  </a:lnTo>
                  <a:lnTo>
                    <a:pt x="4" y="272"/>
                  </a:lnTo>
                  <a:lnTo>
                    <a:pt x="5" y="276"/>
                  </a:lnTo>
                  <a:lnTo>
                    <a:pt x="6" y="278"/>
                  </a:lnTo>
                  <a:lnTo>
                    <a:pt x="8" y="281"/>
                  </a:lnTo>
                  <a:lnTo>
                    <a:pt x="10" y="284"/>
                  </a:lnTo>
                  <a:lnTo>
                    <a:pt x="11" y="286"/>
                  </a:lnTo>
                  <a:lnTo>
                    <a:pt x="13" y="290"/>
                  </a:lnTo>
                  <a:lnTo>
                    <a:pt x="15" y="292"/>
                  </a:lnTo>
                  <a:lnTo>
                    <a:pt x="17" y="294"/>
                  </a:lnTo>
                  <a:lnTo>
                    <a:pt x="19" y="296"/>
                  </a:lnTo>
                  <a:lnTo>
                    <a:pt x="21" y="298"/>
                  </a:lnTo>
                  <a:lnTo>
                    <a:pt x="24" y="300"/>
                  </a:lnTo>
                  <a:lnTo>
                    <a:pt x="28" y="301"/>
                  </a:lnTo>
                  <a:lnTo>
                    <a:pt x="31" y="302"/>
                  </a:lnTo>
                  <a:lnTo>
                    <a:pt x="33" y="303"/>
                  </a:lnTo>
                  <a:lnTo>
                    <a:pt x="36" y="303"/>
                  </a:lnTo>
                  <a:lnTo>
                    <a:pt x="39" y="304"/>
                  </a:lnTo>
                  <a:lnTo>
                    <a:pt x="43" y="304"/>
                  </a:lnTo>
                  <a:lnTo>
                    <a:pt x="46" y="304"/>
                  </a:lnTo>
                  <a:lnTo>
                    <a:pt x="52" y="304"/>
                  </a:lnTo>
                  <a:lnTo>
                    <a:pt x="65" y="304"/>
                  </a:lnTo>
                  <a:lnTo>
                    <a:pt x="71" y="304"/>
                  </a:lnTo>
                  <a:lnTo>
                    <a:pt x="78" y="304"/>
                  </a:lnTo>
                  <a:lnTo>
                    <a:pt x="81" y="306"/>
                  </a:lnTo>
                  <a:lnTo>
                    <a:pt x="84" y="306"/>
                  </a:lnTo>
                  <a:lnTo>
                    <a:pt x="87" y="304"/>
                  </a:lnTo>
                  <a:lnTo>
                    <a:pt x="90" y="304"/>
                  </a:lnTo>
                  <a:lnTo>
                    <a:pt x="94" y="303"/>
                  </a:lnTo>
                  <a:lnTo>
                    <a:pt x="96" y="302"/>
                  </a:lnTo>
                  <a:lnTo>
                    <a:pt x="99" y="301"/>
                  </a:lnTo>
                  <a:lnTo>
                    <a:pt x="102" y="299"/>
                  </a:lnTo>
                  <a:lnTo>
                    <a:pt x="104" y="298"/>
                  </a:lnTo>
                  <a:lnTo>
                    <a:pt x="107" y="296"/>
                  </a:lnTo>
                  <a:lnTo>
                    <a:pt x="110" y="294"/>
                  </a:lnTo>
                  <a:lnTo>
                    <a:pt x="112" y="292"/>
                  </a:lnTo>
                  <a:lnTo>
                    <a:pt x="115" y="290"/>
                  </a:lnTo>
                  <a:lnTo>
                    <a:pt x="117" y="287"/>
                  </a:lnTo>
                  <a:lnTo>
                    <a:pt x="119" y="285"/>
                  </a:lnTo>
                  <a:lnTo>
                    <a:pt x="120" y="282"/>
                  </a:lnTo>
                  <a:lnTo>
                    <a:pt x="122" y="280"/>
                  </a:lnTo>
                  <a:lnTo>
                    <a:pt x="125" y="278"/>
                  </a:lnTo>
                  <a:lnTo>
                    <a:pt x="127" y="275"/>
                  </a:lnTo>
                  <a:lnTo>
                    <a:pt x="128" y="271"/>
                  </a:lnTo>
                  <a:lnTo>
                    <a:pt x="130" y="269"/>
                  </a:lnTo>
                  <a:lnTo>
                    <a:pt x="131" y="266"/>
                  </a:lnTo>
                  <a:lnTo>
                    <a:pt x="132" y="264"/>
                  </a:lnTo>
                  <a:lnTo>
                    <a:pt x="134" y="261"/>
                  </a:lnTo>
                  <a:lnTo>
                    <a:pt x="136" y="254"/>
                  </a:lnTo>
                  <a:lnTo>
                    <a:pt x="138" y="249"/>
                  </a:lnTo>
                  <a:lnTo>
                    <a:pt x="140" y="243"/>
                  </a:lnTo>
                  <a:lnTo>
                    <a:pt x="142" y="236"/>
                  </a:lnTo>
                  <a:lnTo>
                    <a:pt x="144" y="231"/>
                  </a:lnTo>
                  <a:lnTo>
                    <a:pt x="145" y="225"/>
                  </a:lnTo>
                  <a:lnTo>
                    <a:pt x="148" y="212"/>
                  </a:lnTo>
                  <a:lnTo>
                    <a:pt x="153" y="187"/>
                  </a:lnTo>
                  <a:lnTo>
                    <a:pt x="160" y="163"/>
                  </a:lnTo>
                  <a:lnTo>
                    <a:pt x="166" y="138"/>
                  </a:lnTo>
                  <a:lnTo>
                    <a:pt x="173" y="114"/>
                  </a:lnTo>
                  <a:lnTo>
                    <a:pt x="180" y="89"/>
                  </a:lnTo>
                  <a:lnTo>
                    <a:pt x="184" y="78"/>
                  </a:lnTo>
                  <a:lnTo>
                    <a:pt x="185" y="71"/>
                  </a:lnTo>
                  <a:lnTo>
                    <a:pt x="187" y="65"/>
                  </a:lnTo>
                  <a:lnTo>
                    <a:pt x="188" y="60"/>
                  </a:lnTo>
                  <a:lnTo>
                    <a:pt x="189" y="53"/>
                  </a:lnTo>
                  <a:lnTo>
                    <a:pt x="191" y="47"/>
                  </a:lnTo>
                  <a:lnTo>
                    <a:pt x="193" y="4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95" name="Line 407"/>
            <p:cNvSpPr>
              <a:spLocks noChangeShapeType="1"/>
            </p:cNvSpPr>
            <p:nvPr/>
          </p:nvSpPr>
          <p:spPr bwMode="auto">
            <a:xfrm flipV="1">
              <a:off x="2617" y="1724"/>
              <a:ext cx="25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96" name="Line 408"/>
            <p:cNvSpPr>
              <a:spLocks noChangeShapeType="1"/>
            </p:cNvSpPr>
            <p:nvPr/>
          </p:nvSpPr>
          <p:spPr bwMode="auto">
            <a:xfrm>
              <a:off x="2634" y="1754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97" name="Freeform 409"/>
            <p:cNvSpPr>
              <a:spLocks/>
            </p:cNvSpPr>
            <p:nvPr/>
          </p:nvSpPr>
          <p:spPr bwMode="auto">
            <a:xfrm>
              <a:off x="2650" y="1754"/>
              <a:ext cx="8" cy="18"/>
            </a:xfrm>
            <a:custGeom>
              <a:avLst/>
              <a:gdLst>
                <a:gd name="T0" fmla="*/ 54 w 59"/>
                <a:gd name="T1" fmla="*/ 125 h 125"/>
                <a:gd name="T2" fmla="*/ 55 w 59"/>
                <a:gd name="T3" fmla="*/ 116 h 125"/>
                <a:gd name="T4" fmla="*/ 57 w 59"/>
                <a:gd name="T5" fmla="*/ 109 h 125"/>
                <a:gd name="T6" fmla="*/ 58 w 59"/>
                <a:gd name="T7" fmla="*/ 101 h 125"/>
                <a:gd name="T8" fmla="*/ 59 w 59"/>
                <a:gd name="T9" fmla="*/ 94 h 125"/>
                <a:gd name="T10" fmla="*/ 59 w 59"/>
                <a:gd name="T11" fmla="*/ 86 h 125"/>
                <a:gd name="T12" fmla="*/ 59 w 59"/>
                <a:gd name="T13" fmla="*/ 79 h 125"/>
                <a:gd name="T14" fmla="*/ 59 w 59"/>
                <a:gd name="T15" fmla="*/ 71 h 125"/>
                <a:gd name="T16" fmla="*/ 59 w 59"/>
                <a:gd name="T17" fmla="*/ 64 h 125"/>
                <a:gd name="T18" fmla="*/ 58 w 59"/>
                <a:gd name="T19" fmla="*/ 57 h 125"/>
                <a:gd name="T20" fmla="*/ 56 w 59"/>
                <a:gd name="T21" fmla="*/ 51 h 125"/>
                <a:gd name="T22" fmla="*/ 55 w 59"/>
                <a:gd name="T23" fmla="*/ 45 h 125"/>
                <a:gd name="T24" fmla="*/ 53 w 59"/>
                <a:gd name="T25" fmla="*/ 39 h 125"/>
                <a:gd name="T26" fmla="*/ 51 w 59"/>
                <a:gd name="T27" fmla="*/ 34 h 125"/>
                <a:gd name="T28" fmla="*/ 48 w 59"/>
                <a:gd name="T29" fmla="*/ 29 h 125"/>
                <a:gd name="T30" fmla="*/ 45 w 59"/>
                <a:gd name="T31" fmla="*/ 23 h 125"/>
                <a:gd name="T32" fmla="*/ 41 w 59"/>
                <a:gd name="T33" fmla="*/ 19 h 125"/>
                <a:gd name="T34" fmla="*/ 38 w 59"/>
                <a:gd name="T35" fmla="*/ 15 h 125"/>
                <a:gd name="T36" fmla="*/ 34 w 59"/>
                <a:gd name="T37" fmla="*/ 12 h 125"/>
                <a:gd name="T38" fmla="*/ 30 w 59"/>
                <a:gd name="T39" fmla="*/ 8 h 125"/>
                <a:gd name="T40" fmla="*/ 25 w 59"/>
                <a:gd name="T41" fmla="*/ 6 h 125"/>
                <a:gd name="T42" fmla="*/ 21 w 59"/>
                <a:gd name="T43" fmla="*/ 4 h 125"/>
                <a:gd name="T44" fmla="*/ 16 w 59"/>
                <a:gd name="T45" fmla="*/ 2 h 125"/>
                <a:gd name="T46" fmla="*/ 10 w 59"/>
                <a:gd name="T47" fmla="*/ 1 h 125"/>
                <a:gd name="T48" fmla="*/ 5 w 59"/>
                <a:gd name="T49" fmla="*/ 0 h 125"/>
                <a:gd name="T50" fmla="*/ 0 w 59"/>
                <a:gd name="T5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9" h="125">
                  <a:moveTo>
                    <a:pt x="54" y="125"/>
                  </a:moveTo>
                  <a:lnTo>
                    <a:pt x="55" y="116"/>
                  </a:lnTo>
                  <a:lnTo>
                    <a:pt x="57" y="109"/>
                  </a:lnTo>
                  <a:lnTo>
                    <a:pt x="58" y="101"/>
                  </a:lnTo>
                  <a:lnTo>
                    <a:pt x="59" y="94"/>
                  </a:lnTo>
                  <a:lnTo>
                    <a:pt x="59" y="86"/>
                  </a:lnTo>
                  <a:lnTo>
                    <a:pt x="59" y="79"/>
                  </a:lnTo>
                  <a:lnTo>
                    <a:pt x="59" y="71"/>
                  </a:lnTo>
                  <a:lnTo>
                    <a:pt x="59" y="64"/>
                  </a:lnTo>
                  <a:lnTo>
                    <a:pt x="58" y="57"/>
                  </a:lnTo>
                  <a:lnTo>
                    <a:pt x="56" y="51"/>
                  </a:lnTo>
                  <a:lnTo>
                    <a:pt x="55" y="45"/>
                  </a:lnTo>
                  <a:lnTo>
                    <a:pt x="53" y="39"/>
                  </a:lnTo>
                  <a:lnTo>
                    <a:pt x="51" y="34"/>
                  </a:lnTo>
                  <a:lnTo>
                    <a:pt x="48" y="29"/>
                  </a:lnTo>
                  <a:lnTo>
                    <a:pt x="45" y="23"/>
                  </a:lnTo>
                  <a:lnTo>
                    <a:pt x="41" y="19"/>
                  </a:lnTo>
                  <a:lnTo>
                    <a:pt x="38" y="15"/>
                  </a:lnTo>
                  <a:lnTo>
                    <a:pt x="34" y="12"/>
                  </a:lnTo>
                  <a:lnTo>
                    <a:pt x="30" y="8"/>
                  </a:lnTo>
                  <a:lnTo>
                    <a:pt x="25" y="6"/>
                  </a:lnTo>
                  <a:lnTo>
                    <a:pt x="21" y="4"/>
                  </a:lnTo>
                  <a:lnTo>
                    <a:pt x="16" y="2"/>
                  </a:lnTo>
                  <a:lnTo>
                    <a:pt x="10" y="1"/>
                  </a:lnTo>
                  <a:lnTo>
                    <a:pt x="5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98" name="Line 410"/>
            <p:cNvSpPr>
              <a:spLocks noChangeShapeType="1"/>
            </p:cNvSpPr>
            <p:nvPr/>
          </p:nvSpPr>
          <p:spPr bwMode="auto">
            <a:xfrm flipH="1">
              <a:off x="2646" y="1772"/>
              <a:ext cx="11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699" name="Line 411"/>
            <p:cNvSpPr>
              <a:spLocks noChangeShapeType="1"/>
            </p:cNvSpPr>
            <p:nvPr/>
          </p:nvSpPr>
          <p:spPr bwMode="auto">
            <a:xfrm>
              <a:off x="2728" y="1800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00" name="Line 412"/>
            <p:cNvSpPr>
              <a:spLocks noChangeShapeType="1"/>
            </p:cNvSpPr>
            <p:nvPr/>
          </p:nvSpPr>
          <p:spPr bwMode="auto">
            <a:xfrm flipH="1">
              <a:off x="2736" y="1769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01" name="Freeform 413"/>
            <p:cNvSpPr>
              <a:spLocks/>
            </p:cNvSpPr>
            <p:nvPr/>
          </p:nvSpPr>
          <p:spPr bwMode="auto">
            <a:xfrm>
              <a:off x="2773" y="1754"/>
              <a:ext cx="47" cy="61"/>
            </a:xfrm>
            <a:custGeom>
              <a:avLst/>
              <a:gdLst>
                <a:gd name="T0" fmla="*/ 0 w 324"/>
                <a:gd name="T1" fmla="*/ 425 h 425"/>
                <a:gd name="T2" fmla="*/ 113 w 324"/>
                <a:gd name="T3" fmla="*/ 0 h 425"/>
                <a:gd name="T4" fmla="*/ 324 w 324"/>
                <a:gd name="T5" fmla="*/ 0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4" h="425">
                  <a:moveTo>
                    <a:pt x="0" y="425"/>
                  </a:moveTo>
                  <a:lnTo>
                    <a:pt x="113" y="0"/>
                  </a:lnTo>
                  <a:lnTo>
                    <a:pt x="32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02" name="Freeform 414"/>
            <p:cNvSpPr>
              <a:spLocks/>
            </p:cNvSpPr>
            <p:nvPr/>
          </p:nvSpPr>
          <p:spPr bwMode="auto">
            <a:xfrm>
              <a:off x="2820" y="1754"/>
              <a:ext cx="8" cy="18"/>
            </a:xfrm>
            <a:custGeom>
              <a:avLst/>
              <a:gdLst>
                <a:gd name="T0" fmla="*/ 54 w 60"/>
                <a:gd name="T1" fmla="*/ 125 h 125"/>
                <a:gd name="T2" fmla="*/ 56 w 60"/>
                <a:gd name="T3" fmla="*/ 116 h 125"/>
                <a:gd name="T4" fmla="*/ 57 w 60"/>
                <a:gd name="T5" fmla="*/ 109 h 125"/>
                <a:gd name="T6" fmla="*/ 58 w 60"/>
                <a:gd name="T7" fmla="*/ 101 h 125"/>
                <a:gd name="T8" fmla="*/ 59 w 60"/>
                <a:gd name="T9" fmla="*/ 94 h 125"/>
                <a:gd name="T10" fmla="*/ 60 w 60"/>
                <a:gd name="T11" fmla="*/ 86 h 125"/>
                <a:gd name="T12" fmla="*/ 60 w 60"/>
                <a:gd name="T13" fmla="*/ 79 h 125"/>
                <a:gd name="T14" fmla="*/ 59 w 60"/>
                <a:gd name="T15" fmla="*/ 71 h 125"/>
                <a:gd name="T16" fmla="*/ 59 w 60"/>
                <a:gd name="T17" fmla="*/ 64 h 125"/>
                <a:gd name="T18" fmla="*/ 58 w 60"/>
                <a:gd name="T19" fmla="*/ 57 h 125"/>
                <a:gd name="T20" fmla="*/ 57 w 60"/>
                <a:gd name="T21" fmla="*/ 51 h 125"/>
                <a:gd name="T22" fmla="*/ 55 w 60"/>
                <a:gd name="T23" fmla="*/ 45 h 125"/>
                <a:gd name="T24" fmla="*/ 52 w 60"/>
                <a:gd name="T25" fmla="*/ 39 h 125"/>
                <a:gd name="T26" fmla="*/ 50 w 60"/>
                <a:gd name="T27" fmla="*/ 34 h 125"/>
                <a:gd name="T28" fmla="*/ 47 w 60"/>
                <a:gd name="T29" fmla="*/ 29 h 125"/>
                <a:gd name="T30" fmla="*/ 45 w 60"/>
                <a:gd name="T31" fmla="*/ 23 h 125"/>
                <a:gd name="T32" fmla="*/ 41 w 60"/>
                <a:gd name="T33" fmla="*/ 19 h 125"/>
                <a:gd name="T34" fmla="*/ 38 w 60"/>
                <a:gd name="T35" fmla="*/ 15 h 125"/>
                <a:gd name="T36" fmla="*/ 33 w 60"/>
                <a:gd name="T37" fmla="*/ 12 h 125"/>
                <a:gd name="T38" fmla="*/ 29 w 60"/>
                <a:gd name="T39" fmla="*/ 8 h 125"/>
                <a:gd name="T40" fmla="*/ 25 w 60"/>
                <a:gd name="T41" fmla="*/ 6 h 125"/>
                <a:gd name="T42" fmla="*/ 21 w 60"/>
                <a:gd name="T43" fmla="*/ 4 h 125"/>
                <a:gd name="T44" fmla="*/ 15 w 60"/>
                <a:gd name="T45" fmla="*/ 2 h 125"/>
                <a:gd name="T46" fmla="*/ 11 w 60"/>
                <a:gd name="T47" fmla="*/ 1 h 125"/>
                <a:gd name="T48" fmla="*/ 6 w 60"/>
                <a:gd name="T49" fmla="*/ 0 h 125"/>
                <a:gd name="T50" fmla="*/ 0 w 60"/>
                <a:gd name="T5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0" h="125">
                  <a:moveTo>
                    <a:pt x="54" y="125"/>
                  </a:moveTo>
                  <a:lnTo>
                    <a:pt x="56" y="116"/>
                  </a:lnTo>
                  <a:lnTo>
                    <a:pt x="57" y="109"/>
                  </a:lnTo>
                  <a:lnTo>
                    <a:pt x="58" y="101"/>
                  </a:lnTo>
                  <a:lnTo>
                    <a:pt x="59" y="94"/>
                  </a:lnTo>
                  <a:lnTo>
                    <a:pt x="60" y="86"/>
                  </a:lnTo>
                  <a:lnTo>
                    <a:pt x="60" y="79"/>
                  </a:lnTo>
                  <a:lnTo>
                    <a:pt x="59" y="71"/>
                  </a:lnTo>
                  <a:lnTo>
                    <a:pt x="59" y="64"/>
                  </a:lnTo>
                  <a:lnTo>
                    <a:pt x="58" y="57"/>
                  </a:lnTo>
                  <a:lnTo>
                    <a:pt x="57" y="51"/>
                  </a:lnTo>
                  <a:lnTo>
                    <a:pt x="55" y="45"/>
                  </a:lnTo>
                  <a:lnTo>
                    <a:pt x="52" y="39"/>
                  </a:lnTo>
                  <a:lnTo>
                    <a:pt x="50" y="34"/>
                  </a:lnTo>
                  <a:lnTo>
                    <a:pt x="47" y="29"/>
                  </a:lnTo>
                  <a:lnTo>
                    <a:pt x="45" y="23"/>
                  </a:lnTo>
                  <a:lnTo>
                    <a:pt x="41" y="19"/>
                  </a:lnTo>
                  <a:lnTo>
                    <a:pt x="38" y="15"/>
                  </a:lnTo>
                  <a:lnTo>
                    <a:pt x="33" y="12"/>
                  </a:lnTo>
                  <a:lnTo>
                    <a:pt x="29" y="8"/>
                  </a:lnTo>
                  <a:lnTo>
                    <a:pt x="25" y="6"/>
                  </a:lnTo>
                  <a:lnTo>
                    <a:pt x="21" y="4"/>
                  </a:lnTo>
                  <a:lnTo>
                    <a:pt x="15" y="2"/>
                  </a:lnTo>
                  <a:lnTo>
                    <a:pt x="11" y="1"/>
                  </a:lnTo>
                  <a:lnTo>
                    <a:pt x="6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03" name="Line 415"/>
            <p:cNvSpPr>
              <a:spLocks noChangeShapeType="1"/>
            </p:cNvSpPr>
            <p:nvPr/>
          </p:nvSpPr>
          <p:spPr bwMode="auto">
            <a:xfrm flipH="1">
              <a:off x="2816" y="1772"/>
              <a:ext cx="11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04" name="Line 416"/>
            <p:cNvSpPr>
              <a:spLocks noChangeShapeType="1"/>
            </p:cNvSpPr>
            <p:nvPr/>
          </p:nvSpPr>
          <p:spPr bwMode="auto">
            <a:xfrm flipV="1">
              <a:off x="2795" y="1754"/>
              <a:ext cx="16" cy="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05" name="Line 417"/>
            <p:cNvSpPr>
              <a:spLocks noChangeShapeType="1"/>
            </p:cNvSpPr>
            <p:nvPr/>
          </p:nvSpPr>
          <p:spPr bwMode="auto">
            <a:xfrm flipV="1">
              <a:off x="2617" y="1869"/>
              <a:ext cx="25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06" name="Line 418"/>
            <p:cNvSpPr>
              <a:spLocks noChangeShapeType="1"/>
            </p:cNvSpPr>
            <p:nvPr/>
          </p:nvSpPr>
          <p:spPr bwMode="auto">
            <a:xfrm>
              <a:off x="2634" y="1899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07" name="Freeform 419"/>
            <p:cNvSpPr>
              <a:spLocks/>
            </p:cNvSpPr>
            <p:nvPr/>
          </p:nvSpPr>
          <p:spPr bwMode="auto">
            <a:xfrm>
              <a:off x="2650" y="1899"/>
              <a:ext cx="8" cy="18"/>
            </a:xfrm>
            <a:custGeom>
              <a:avLst/>
              <a:gdLst>
                <a:gd name="T0" fmla="*/ 54 w 59"/>
                <a:gd name="T1" fmla="*/ 124 h 124"/>
                <a:gd name="T2" fmla="*/ 55 w 59"/>
                <a:gd name="T3" fmla="*/ 116 h 124"/>
                <a:gd name="T4" fmla="*/ 57 w 59"/>
                <a:gd name="T5" fmla="*/ 109 h 124"/>
                <a:gd name="T6" fmla="*/ 58 w 59"/>
                <a:gd name="T7" fmla="*/ 102 h 124"/>
                <a:gd name="T8" fmla="*/ 59 w 59"/>
                <a:gd name="T9" fmla="*/ 95 h 124"/>
                <a:gd name="T10" fmla="*/ 59 w 59"/>
                <a:gd name="T11" fmla="*/ 88 h 124"/>
                <a:gd name="T12" fmla="*/ 59 w 59"/>
                <a:gd name="T13" fmla="*/ 80 h 124"/>
                <a:gd name="T14" fmla="*/ 59 w 59"/>
                <a:gd name="T15" fmla="*/ 74 h 124"/>
                <a:gd name="T16" fmla="*/ 59 w 59"/>
                <a:gd name="T17" fmla="*/ 66 h 124"/>
                <a:gd name="T18" fmla="*/ 58 w 59"/>
                <a:gd name="T19" fmla="*/ 60 h 124"/>
                <a:gd name="T20" fmla="*/ 57 w 59"/>
                <a:gd name="T21" fmla="*/ 54 h 124"/>
                <a:gd name="T22" fmla="*/ 56 w 59"/>
                <a:gd name="T23" fmla="*/ 48 h 124"/>
                <a:gd name="T24" fmla="*/ 54 w 59"/>
                <a:gd name="T25" fmla="*/ 42 h 124"/>
                <a:gd name="T26" fmla="*/ 52 w 59"/>
                <a:gd name="T27" fmla="*/ 37 h 124"/>
                <a:gd name="T28" fmla="*/ 50 w 59"/>
                <a:gd name="T29" fmla="*/ 31 h 124"/>
                <a:gd name="T30" fmla="*/ 47 w 59"/>
                <a:gd name="T31" fmla="*/ 27 h 124"/>
                <a:gd name="T32" fmla="*/ 43 w 59"/>
                <a:gd name="T33" fmla="*/ 23 h 124"/>
                <a:gd name="T34" fmla="*/ 40 w 59"/>
                <a:gd name="T35" fmla="*/ 19 h 124"/>
                <a:gd name="T36" fmla="*/ 37 w 59"/>
                <a:gd name="T37" fmla="*/ 14 h 124"/>
                <a:gd name="T38" fmla="*/ 33 w 59"/>
                <a:gd name="T39" fmla="*/ 11 h 124"/>
                <a:gd name="T40" fmla="*/ 29 w 59"/>
                <a:gd name="T41" fmla="*/ 9 h 124"/>
                <a:gd name="T42" fmla="*/ 24 w 59"/>
                <a:gd name="T43" fmla="*/ 6 h 124"/>
                <a:gd name="T44" fmla="*/ 20 w 59"/>
                <a:gd name="T45" fmla="*/ 4 h 124"/>
                <a:gd name="T46" fmla="*/ 15 w 59"/>
                <a:gd name="T47" fmla="*/ 3 h 124"/>
                <a:gd name="T48" fmla="*/ 10 w 59"/>
                <a:gd name="T49" fmla="*/ 1 h 124"/>
                <a:gd name="T50" fmla="*/ 5 w 59"/>
                <a:gd name="T51" fmla="*/ 0 h 124"/>
                <a:gd name="T52" fmla="*/ 0 w 59"/>
                <a:gd name="T53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9" h="124">
                  <a:moveTo>
                    <a:pt x="54" y="124"/>
                  </a:moveTo>
                  <a:lnTo>
                    <a:pt x="55" y="116"/>
                  </a:lnTo>
                  <a:lnTo>
                    <a:pt x="57" y="109"/>
                  </a:lnTo>
                  <a:lnTo>
                    <a:pt x="58" y="102"/>
                  </a:lnTo>
                  <a:lnTo>
                    <a:pt x="59" y="95"/>
                  </a:lnTo>
                  <a:lnTo>
                    <a:pt x="59" y="88"/>
                  </a:lnTo>
                  <a:lnTo>
                    <a:pt x="59" y="80"/>
                  </a:lnTo>
                  <a:lnTo>
                    <a:pt x="59" y="74"/>
                  </a:lnTo>
                  <a:lnTo>
                    <a:pt x="59" y="66"/>
                  </a:lnTo>
                  <a:lnTo>
                    <a:pt x="58" y="60"/>
                  </a:lnTo>
                  <a:lnTo>
                    <a:pt x="57" y="54"/>
                  </a:lnTo>
                  <a:lnTo>
                    <a:pt x="56" y="48"/>
                  </a:lnTo>
                  <a:lnTo>
                    <a:pt x="54" y="42"/>
                  </a:lnTo>
                  <a:lnTo>
                    <a:pt x="52" y="37"/>
                  </a:lnTo>
                  <a:lnTo>
                    <a:pt x="50" y="31"/>
                  </a:lnTo>
                  <a:lnTo>
                    <a:pt x="47" y="27"/>
                  </a:lnTo>
                  <a:lnTo>
                    <a:pt x="43" y="23"/>
                  </a:lnTo>
                  <a:lnTo>
                    <a:pt x="40" y="19"/>
                  </a:lnTo>
                  <a:lnTo>
                    <a:pt x="37" y="14"/>
                  </a:lnTo>
                  <a:lnTo>
                    <a:pt x="33" y="11"/>
                  </a:lnTo>
                  <a:lnTo>
                    <a:pt x="29" y="9"/>
                  </a:lnTo>
                  <a:lnTo>
                    <a:pt x="24" y="6"/>
                  </a:lnTo>
                  <a:lnTo>
                    <a:pt x="20" y="4"/>
                  </a:lnTo>
                  <a:lnTo>
                    <a:pt x="15" y="3"/>
                  </a:lnTo>
                  <a:lnTo>
                    <a:pt x="10" y="1"/>
                  </a:lnTo>
                  <a:lnTo>
                    <a:pt x="5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08" name="Line 420"/>
            <p:cNvSpPr>
              <a:spLocks noChangeShapeType="1"/>
            </p:cNvSpPr>
            <p:nvPr/>
          </p:nvSpPr>
          <p:spPr bwMode="auto">
            <a:xfrm flipH="1">
              <a:off x="2646" y="1917"/>
              <a:ext cx="11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09" name="Line 421"/>
            <p:cNvSpPr>
              <a:spLocks noChangeShapeType="1"/>
            </p:cNvSpPr>
            <p:nvPr/>
          </p:nvSpPr>
          <p:spPr bwMode="auto">
            <a:xfrm>
              <a:off x="2699" y="1944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10" name="Line 422"/>
            <p:cNvSpPr>
              <a:spLocks noChangeShapeType="1"/>
            </p:cNvSpPr>
            <p:nvPr/>
          </p:nvSpPr>
          <p:spPr bwMode="auto">
            <a:xfrm flipH="1">
              <a:off x="2708" y="1914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11" name="Freeform 423"/>
            <p:cNvSpPr>
              <a:spLocks/>
            </p:cNvSpPr>
            <p:nvPr/>
          </p:nvSpPr>
          <p:spPr bwMode="auto">
            <a:xfrm>
              <a:off x="2759" y="1869"/>
              <a:ext cx="24" cy="91"/>
            </a:xfrm>
            <a:custGeom>
              <a:avLst/>
              <a:gdLst>
                <a:gd name="T0" fmla="*/ 0 w 171"/>
                <a:gd name="T1" fmla="*/ 637 h 637"/>
                <a:gd name="T2" fmla="*/ 171 w 171"/>
                <a:gd name="T3" fmla="*/ 0 h 637"/>
                <a:gd name="T4" fmla="*/ 33 w 171"/>
                <a:gd name="T5" fmla="*/ 141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1" h="637">
                  <a:moveTo>
                    <a:pt x="0" y="637"/>
                  </a:moveTo>
                  <a:lnTo>
                    <a:pt x="171" y="0"/>
                  </a:lnTo>
                  <a:lnTo>
                    <a:pt x="33" y="14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12" name="Line 424"/>
            <p:cNvSpPr>
              <a:spLocks noChangeShapeType="1"/>
            </p:cNvSpPr>
            <p:nvPr/>
          </p:nvSpPr>
          <p:spPr bwMode="auto">
            <a:xfrm flipV="1">
              <a:off x="2780" y="1955"/>
              <a:ext cx="2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13" name="Freeform 425"/>
            <p:cNvSpPr>
              <a:spLocks/>
            </p:cNvSpPr>
            <p:nvPr/>
          </p:nvSpPr>
          <p:spPr bwMode="auto">
            <a:xfrm>
              <a:off x="2822" y="1869"/>
              <a:ext cx="18" cy="15"/>
            </a:xfrm>
            <a:custGeom>
              <a:avLst/>
              <a:gdLst>
                <a:gd name="T0" fmla="*/ 128 w 128"/>
                <a:gd name="T1" fmla="*/ 0 h 106"/>
                <a:gd name="T2" fmla="*/ 122 w 128"/>
                <a:gd name="T3" fmla="*/ 0 h 106"/>
                <a:gd name="T4" fmla="*/ 116 w 128"/>
                <a:gd name="T5" fmla="*/ 1 h 106"/>
                <a:gd name="T6" fmla="*/ 111 w 128"/>
                <a:gd name="T7" fmla="*/ 2 h 106"/>
                <a:gd name="T8" fmla="*/ 105 w 128"/>
                <a:gd name="T9" fmla="*/ 3 h 106"/>
                <a:gd name="T10" fmla="*/ 99 w 128"/>
                <a:gd name="T11" fmla="*/ 5 h 106"/>
                <a:gd name="T12" fmla="*/ 93 w 128"/>
                <a:gd name="T13" fmla="*/ 7 h 106"/>
                <a:gd name="T14" fmla="*/ 86 w 128"/>
                <a:gd name="T15" fmla="*/ 10 h 106"/>
                <a:gd name="T16" fmla="*/ 81 w 128"/>
                <a:gd name="T17" fmla="*/ 13 h 106"/>
                <a:gd name="T18" fmla="*/ 75 w 128"/>
                <a:gd name="T19" fmla="*/ 17 h 106"/>
                <a:gd name="T20" fmla="*/ 69 w 128"/>
                <a:gd name="T21" fmla="*/ 20 h 106"/>
                <a:gd name="T22" fmla="*/ 63 w 128"/>
                <a:gd name="T23" fmla="*/ 24 h 106"/>
                <a:gd name="T24" fmla="*/ 58 w 128"/>
                <a:gd name="T25" fmla="*/ 29 h 106"/>
                <a:gd name="T26" fmla="*/ 52 w 128"/>
                <a:gd name="T27" fmla="*/ 34 h 106"/>
                <a:gd name="T28" fmla="*/ 46 w 128"/>
                <a:gd name="T29" fmla="*/ 39 h 106"/>
                <a:gd name="T30" fmla="*/ 41 w 128"/>
                <a:gd name="T31" fmla="*/ 45 h 106"/>
                <a:gd name="T32" fmla="*/ 35 w 128"/>
                <a:gd name="T33" fmla="*/ 51 h 106"/>
                <a:gd name="T34" fmla="*/ 30 w 128"/>
                <a:gd name="T35" fmla="*/ 57 h 106"/>
                <a:gd name="T36" fmla="*/ 26 w 128"/>
                <a:gd name="T37" fmla="*/ 63 h 106"/>
                <a:gd name="T38" fmla="*/ 20 w 128"/>
                <a:gd name="T39" fmla="*/ 70 h 106"/>
                <a:gd name="T40" fmla="*/ 16 w 128"/>
                <a:gd name="T41" fmla="*/ 77 h 106"/>
                <a:gd name="T42" fmla="*/ 12 w 128"/>
                <a:gd name="T43" fmla="*/ 84 h 106"/>
                <a:gd name="T44" fmla="*/ 8 w 128"/>
                <a:gd name="T45" fmla="*/ 91 h 106"/>
                <a:gd name="T46" fmla="*/ 3 w 128"/>
                <a:gd name="T47" fmla="*/ 99 h 106"/>
                <a:gd name="T48" fmla="*/ 0 w 128"/>
                <a:gd name="T49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8" h="106">
                  <a:moveTo>
                    <a:pt x="128" y="0"/>
                  </a:moveTo>
                  <a:lnTo>
                    <a:pt x="122" y="0"/>
                  </a:lnTo>
                  <a:lnTo>
                    <a:pt x="116" y="1"/>
                  </a:lnTo>
                  <a:lnTo>
                    <a:pt x="111" y="2"/>
                  </a:lnTo>
                  <a:lnTo>
                    <a:pt x="105" y="3"/>
                  </a:lnTo>
                  <a:lnTo>
                    <a:pt x="99" y="5"/>
                  </a:lnTo>
                  <a:lnTo>
                    <a:pt x="93" y="7"/>
                  </a:lnTo>
                  <a:lnTo>
                    <a:pt x="86" y="10"/>
                  </a:lnTo>
                  <a:lnTo>
                    <a:pt x="81" y="13"/>
                  </a:lnTo>
                  <a:lnTo>
                    <a:pt x="75" y="17"/>
                  </a:lnTo>
                  <a:lnTo>
                    <a:pt x="69" y="20"/>
                  </a:lnTo>
                  <a:lnTo>
                    <a:pt x="63" y="24"/>
                  </a:lnTo>
                  <a:lnTo>
                    <a:pt x="58" y="29"/>
                  </a:lnTo>
                  <a:lnTo>
                    <a:pt x="52" y="34"/>
                  </a:lnTo>
                  <a:lnTo>
                    <a:pt x="46" y="39"/>
                  </a:lnTo>
                  <a:lnTo>
                    <a:pt x="41" y="45"/>
                  </a:lnTo>
                  <a:lnTo>
                    <a:pt x="35" y="51"/>
                  </a:lnTo>
                  <a:lnTo>
                    <a:pt x="30" y="57"/>
                  </a:lnTo>
                  <a:lnTo>
                    <a:pt x="26" y="63"/>
                  </a:lnTo>
                  <a:lnTo>
                    <a:pt x="20" y="70"/>
                  </a:lnTo>
                  <a:lnTo>
                    <a:pt x="16" y="77"/>
                  </a:lnTo>
                  <a:lnTo>
                    <a:pt x="12" y="84"/>
                  </a:lnTo>
                  <a:lnTo>
                    <a:pt x="8" y="91"/>
                  </a:lnTo>
                  <a:lnTo>
                    <a:pt x="3" y="99"/>
                  </a:lnTo>
                  <a:lnTo>
                    <a:pt x="0" y="10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14" name="Freeform 426"/>
            <p:cNvSpPr>
              <a:spLocks/>
            </p:cNvSpPr>
            <p:nvPr/>
          </p:nvSpPr>
          <p:spPr bwMode="auto">
            <a:xfrm>
              <a:off x="2840" y="1869"/>
              <a:ext cx="10" cy="30"/>
            </a:xfrm>
            <a:custGeom>
              <a:avLst/>
              <a:gdLst>
                <a:gd name="T0" fmla="*/ 26 w 68"/>
                <a:gd name="T1" fmla="*/ 216 h 216"/>
                <a:gd name="T2" fmla="*/ 31 w 68"/>
                <a:gd name="T3" fmla="*/ 209 h 216"/>
                <a:gd name="T4" fmla="*/ 35 w 68"/>
                <a:gd name="T5" fmla="*/ 202 h 216"/>
                <a:gd name="T6" fmla="*/ 39 w 68"/>
                <a:gd name="T7" fmla="*/ 194 h 216"/>
                <a:gd name="T8" fmla="*/ 44 w 68"/>
                <a:gd name="T9" fmla="*/ 187 h 216"/>
                <a:gd name="T10" fmla="*/ 47 w 68"/>
                <a:gd name="T11" fmla="*/ 179 h 216"/>
                <a:gd name="T12" fmla="*/ 50 w 68"/>
                <a:gd name="T13" fmla="*/ 172 h 216"/>
                <a:gd name="T14" fmla="*/ 53 w 68"/>
                <a:gd name="T15" fmla="*/ 165 h 216"/>
                <a:gd name="T16" fmla="*/ 56 w 68"/>
                <a:gd name="T17" fmla="*/ 156 h 216"/>
                <a:gd name="T18" fmla="*/ 59 w 68"/>
                <a:gd name="T19" fmla="*/ 149 h 216"/>
                <a:gd name="T20" fmla="*/ 61 w 68"/>
                <a:gd name="T21" fmla="*/ 141 h 216"/>
                <a:gd name="T22" fmla="*/ 63 w 68"/>
                <a:gd name="T23" fmla="*/ 133 h 216"/>
                <a:gd name="T24" fmla="*/ 65 w 68"/>
                <a:gd name="T25" fmla="*/ 125 h 216"/>
                <a:gd name="T26" fmla="*/ 66 w 68"/>
                <a:gd name="T27" fmla="*/ 117 h 216"/>
                <a:gd name="T28" fmla="*/ 67 w 68"/>
                <a:gd name="T29" fmla="*/ 109 h 216"/>
                <a:gd name="T30" fmla="*/ 68 w 68"/>
                <a:gd name="T31" fmla="*/ 102 h 216"/>
                <a:gd name="T32" fmla="*/ 68 w 68"/>
                <a:gd name="T33" fmla="*/ 94 h 216"/>
                <a:gd name="T34" fmla="*/ 68 w 68"/>
                <a:gd name="T35" fmla="*/ 87 h 216"/>
                <a:gd name="T36" fmla="*/ 68 w 68"/>
                <a:gd name="T37" fmla="*/ 79 h 216"/>
                <a:gd name="T38" fmla="*/ 67 w 68"/>
                <a:gd name="T39" fmla="*/ 72 h 216"/>
                <a:gd name="T40" fmla="*/ 66 w 68"/>
                <a:gd name="T41" fmla="*/ 66 h 216"/>
                <a:gd name="T42" fmla="*/ 65 w 68"/>
                <a:gd name="T43" fmla="*/ 59 h 216"/>
                <a:gd name="T44" fmla="*/ 63 w 68"/>
                <a:gd name="T45" fmla="*/ 53 h 216"/>
                <a:gd name="T46" fmla="*/ 61 w 68"/>
                <a:gd name="T47" fmla="*/ 46 h 216"/>
                <a:gd name="T48" fmla="*/ 59 w 68"/>
                <a:gd name="T49" fmla="*/ 41 h 216"/>
                <a:gd name="T50" fmla="*/ 56 w 68"/>
                <a:gd name="T51" fmla="*/ 36 h 216"/>
                <a:gd name="T52" fmla="*/ 53 w 68"/>
                <a:gd name="T53" fmla="*/ 30 h 216"/>
                <a:gd name="T54" fmla="*/ 50 w 68"/>
                <a:gd name="T55" fmla="*/ 25 h 216"/>
                <a:gd name="T56" fmla="*/ 47 w 68"/>
                <a:gd name="T57" fmla="*/ 21 h 216"/>
                <a:gd name="T58" fmla="*/ 43 w 68"/>
                <a:gd name="T59" fmla="*/ 18 h 216"/>
                <a:gd name="T60" fmla="*/ 39 w 68"/>
                <a:gd name="T61" fmla="*/ 13 h 216"/>
                <a:gd name="T62" fmla="*/ 35 w 68"/>
                <a:gd name="T63" fmla="*/ 10 h 216"/>
                <a:gd name="T64" fmla="*/ 30 w 68"/>
                <a:gd name="T65" fmla="*/ 8 h 216"/>
                <a:gd name="T66" fmla="*/ 26 w 68"/>
                <a:gd name="T67" fmla="*/ 5 h 216"/>
                <a:gd name="T68" fmla="*/ 20 w 68"/>
                <a:gd name="T69" fmla="*/ 4 h 216"/>
                <a:gd name="T70" fmla="*/ 16 w 68"/>
                <a:gd name="T71" fmla="*/ 2 h 216"/>
                <a:gd name="T72" fmla="*/ 11 w 68"/>
                <a:gd name="T73" fmla="*/ 1 h 216"/>
                <a:gd name="T74" fmla="*/ 5 w 68"/>
                <a:gd name="T75" fmla="*/ 0 h 216"/>
                <a:gd name="T76" fmla="*/ 0 w 68"/>
                <a:gd name="T77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8" h="216">
                  <a:moveTo>
                    <a:pt x="26" y="216"/>
                  </a:moveTo>
                  <a:lnTo>
                    <a:pt x="31" y="209"/>
                  </a:lnTo>
                  <a:lnTo>
                    <a:pt x="35" y="202"/>
                  </a:lnTo>
                  <a:lnTo>
                    <a:pt x="39" y="194"/>
                  </a:lnTo>
                  <a:lnTo>
                    <a:pt x="44" y="187"/>
                  </a:lnTo>
                  <a:lnTo>
                    <a:pt x="47" y="179"/>
                  </a:lnTo>
                  <a:lnTo>
                    <a:pt x="50" y="172"/>
                  </a:lnTo>
                  <a:lnTo>
                    <a:pt x="53" y="165"/>
                  </a:lnTo>
                  <a:lnTo>
                    <a:pt x="56" y="156"/>
                  </a:lnTo>
                  <a:lnTo>
                    <a:pt x="59" y="149"/>
                  </a:lnTo>
                  <a:lnTo>
                    <a:pt x="61" y="141"/>
                  </a:lnTo>
                  <a:lnTo>
                    <a:pt x="63" y="133"/>
                  </a:lnTo>
                  <a:lnTo>
                    <a:pt x="65" y="125"/>
                  </a:lnTo>
                  <a:lnTo>
                    <a:pt x="66" y="117"/>
                  </a:lnTo>
                  <a:lnTo>
                    <a:pt x="67" y="109"/>
                  </a:lnTo>
                  <a:lnTo>
                    <a:pt x="68" y="102"/>
                  </a:lnTo>
                  <a:lnTo>
                    <a:pt x="68" y="94"/>
                  </a:lnTo>
                  <a:lnTo>
                    <a:pt x="68" y="87"/>
                  </a:lnTo>
                  <a:lnTo>
                    <a:pt x="68" y="79"/>
                  </a:lnTo>
                  <a:lnTo>
                    <a:pt x="67" y="72"/>
                  </a:lnTo>
                  <a:lnTo>
                    <a:pt x="66" y="66"/>
                  </a:lnTo>
                  <a:lnTo>
                    <a:pt x="65" y="59"/>
                  </a:lnTo>
                  <a:lnTo>
                    <a:pt x="63" y="53"/>
                  </a:lnTo>
                  <a:lnTo>
                    <a:pt x="61" y="46"/>
                  </a:lnTo>
                  <a:lnTo>
                    <a:pt x="59" y="41"/>
                  </a:lnTo>
                  <a:lnTo>
                    <a:pt x="56" y="36"/>
                  </a:lnTo>
                  <a:lnTo>
                    <a:pt x="53" y="30"/>
                  </a:lnTo>
                  <a:lnTo>
                    <a:pt x="50" y="25"/>
                  </a:lnTo>
                  <a:lnTo>
                    <a:pt x="47" y="21"/>
                  </a:lnTo>
                  <a:lnTo>
                    <a:pt x="43" y="18"/>
                  </a:lnTo>
                  <a:lnTo>
                    <a:pt x="39" y="13"/>
                  </a:lnTo>
                  <a:lnTo>
                    <a:pt x="35" y="10"/>
                  </a:lnTo>
                  <a:lnTo>
                    <a:pt x="30" y="8"/>
                  </a:lnTo>
                  <a:lnTo>
                    <a:pt x="26" y="5"/>
                  </a:lnTo>
                  <a:lnTo>
                    <a:pt x="20" y="4"/>
                  </a:lnTo>
                  <a:lnTo>
                    <a:pt x="16" y="2"/>
                  </a:lnTo>
                  <a:lnTo>
                    <a:pt x="11" y="1"/>
                  </a:lnTo>
                  <a:lnTo>
                    <a:pt x="5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15" name="Freeform 427"/>
            <p:cNvSpPr>
              <a:spLocks/>
            </p:cNvSpPr>
            <p:nvPr/>
          </p:nvSpPr>
          <p:spPr bwMode="auto">
            <a:xfrm>
              <a:off x="2802" y="1899"/>
              <a:ext cx="42" cy="61"/>
            </a:xfrm>
            <a:custGeom>
              <a:avLst/>
              <a:gdLst>
                <a:gd name="T0" fmla="*/ 296 w 296"/>
                <a:gd name="T1" fmla="*/ 0 h 421"/>
                <a:gd name="T2" fmla="*/ 0 w 296"/>
                <a:gd name="T3" fmla="*/ 421 h 421"/>
                <a:gd name="T4" fmla="*/ 198 w 296"/>
                <a:gd name="T5" fmla="*/ 421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6" h="421">
                  <a:moveTo>
                    <a:pt x="296" y="0"/>
                  </a:moveTo>
                  <a:lnTo>
                    <a:pt x="0" y="421"/>
                  </a:lnTo>
                  <a:lnTo>
                    <a:pt x="198" y="42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16" name="Freeform 428"/>
            <p:cNvSpPr>
              <a:spLocks/>
            </p:cNvSpPr>
            <p:nvPr/>
          </p:nvSpPr>
          <p:spPr bwMode="auto">
            <a:xfrm>
              <a:off x="2851" y="1869"/>
              <a:ext cx="49" cy="91"/>
            </a:xfrm>
            <a:custGeom>
              <a:avLst/>
              <a:gdLst>
                <a:gd name="T0" fmla="*/ 0 w 344"/>
                <a:gd name="T1" fmla="*/ 637 h 637"/>
                <a:gd name="T2" fmla="*/ 99 w 344"/>
                <a:gd name="T3" fmla="*/ 637 h 637"/>
                <a:gd name="T4" fmla="*/ 104 w 344"/>
                <a:gd name="T5" fmla="*/ 637 h 637"/>
                <a:gd name="T6" fmla="*/ 110 w 344"/>
                <a:gd name="T7" fmla="*/ 636 h 637"/>
                <a:gd name="T8" fmla="*/ 116 w 344"/>
                <a:gd name="T9" fmla="*/ 635 h 637"/>
                <a:gd name="T10" fmla="*/ 122 w 344"/>
                <a:gd name="T11" fmla="*/ 634 h 637"/>
                <a:gd name="T12" fmla="*/ 127 w 344"/>
                <a:gd name="T13" fmla="*/ 632 h 637"/>
                <a:gd name="T14" fmla="*/ 134 w 344"/>
                <a:gd name="T15" fmla="*/ 630 h 637"/>
                <a:gd name="T16" fmla="*/ 139 w 344"/>
                <a:gd name="T17" fmla="*/ 627 h 637"/>
                <a:gd name="T18" fmla="*/ 146 w 344"/>
                <a:gd name="T19" fmla="*/ 623 h 637"/>
                <a:gd name="T20" fmla="*/ 152 w 344"/>
                <a:gd name="T21" fmla="*/ 620 h 637"/>
                <a:gd name="T22" fmla="*/ 157 w 344"/>
                <a:gd name="T23" fmla="*/ 616 h 637"/>
                <a:gd name="T24" fmla="*/ 164 w 344"/>
                <a:gd name="T25" fmla="*/ 612 h 637"/>
                <a:gd name="T26" fmla="*/ 169 w 344"/>
                <a:gd name="T27" fmla="*/ 606 h 637"/>
                <a:gd name="T28" fmla="*/ 174 w 344"/>
                <a:gd name="T29" fmla="*/ 601 h 637"/>
                <a:gd name="T30" fmla="*/ 180 w 344"/>
                <a:gd name="T31" fmla="*/ 596 h 637"/>
                <a:gd name="T32" fmla="*/ 185 w 344"/>
                <a:gd name="T33" fmla="*/ 590 h 637"/>
                <a:gd name="T34" fmla="*/ 190 w 344"/>
                <a:gd name="T35" fmla="*/ 584 h 637"/>
                <a:gd name="T36" fmla="*/ 196 w 344"/>
                <a:gd name="T37" fmla="*/ 578 h 637"/>
                <a:gd name="T38" fmla="*/ 201 w 344"/>
                <a:gd name="T39" fmla="*/ 571 h 637"/>
                <a:gd name="T40" fmla="*/ 205 w 344"/>
                <a:gd name="T41" fmla="*/ 565 h 637"/>
                <a:gd name="T42" fmla="*/ 209 w 344"/>
                <a:gd name="T43" fmla="*/ 557 h 637"/>
                <a:gd name="T44" fmla="*/ 214 w 344"/>
                <a:gd name="T45" fmla="*/ 550 h 637"/>
                <a:gd name="T46" fmla="*/ 218 w 344"/>
                <a:gd name="T47" fmla="*/ 542 h 637"/>
                <a:gd name="T48" fmla="*/ 221 w 344"/>
                <a:gd name="T49" fmla="*/ 535 h 637"/>
                <a:gd name="T50" fmla="*/ 225 w 344"/>
                <a:gd name="T51" fmla="*/ 528 h 637"/>
                <a:gd name="T52" fmla="*/ 229 w 344"/>
                <a:gd name="T53" fmla="*/ 520 h 637"/>
                <a:gd name="T54" fmla="*/ 231 w 344"/>
                <a:gd name="T55" fmla="*/ 512 h 637"/>
                <a:gd name="T56" fmla="*/ 234 w 344"/>
                <a:gd name="T57" fmla="*/ 504 h 637"/>
                <a:gd name="T58" fmla="*/ 236 w 344"/>
                <a:gd name="T59" fmla="*/ 496 h 637"/>
                <a:gd name="T60" fmla="*/ 255 w 344"/>
                <a:gd name="T61" fmla="*/ 425 h 637"/>
                <a:gd name="T62" fmla="*/ 257 w 344"/>
                <a:gd name="T63" fmla="*/ 417 h 637"/>
                <a:gd name="T64" fmla="*/ 258 w 344"/>
                <a:gd name="T65" fmla="*/ 409 h 637"/>
                <a:gd name="T66" fmla="*/ 259 w 344"/>
                <a:gd name="T67" fmla="*/ 401 h 637"/>
                <a:gd name="T68" fmla="*/ 261 w 344"/>
                <a:gd name="T69" fmla="*/ 393 h 637"/>
                <a:gd name="T70" fmla="*/ 262 w 344"/>
                <a:gd name="T71" fmla="*/ 386 h 637"/>
                <a:gd name="T72" fmla="*/ 262 w 344"/>
                <a:gd name="T73" fmla="*/ 379 h 637"/>
                <a:gd name="T74" fmla="*/ 262 w 344"/>
                <a:gd name="T75" fmla="*/ 371 h 637"/>
                <a:gd name="T76" fmla="*/ 262 w 344"/>
                <a:gd name="T77" fmla="*/ 364 h 637"/>
                <a:gd name="T78" fmla="*/ 261 w 344"/>
                <a:gd name="T79" fmla="*/ 356 h 637"/>
                <a:gd name="T80" fmla="*/ 259 w 344"/>
                <a:gd name="T81" fmla="*/ 350 h 637"/>
                <a:gd name="T82" fmla="*/ 258 w 344"/>
                <a:gd name="T83" fmla="*/ 343 h 637"/>
                <a:gd name="T84" fmla="*/ 257 w 344"/>
                <a:gd name="T85" fmla="*/ 337 h 637"/>
                <a:gd name="T86" fmla="*/ 255 w 344"/>
                <a:gd name="T87" fmla="*/ 331 h 637"/>
                <a:gd name="T88" fmla="*/ 253 w 344"/>
                <a:gd name="T89" fmla="*/ 325 h 637"/>
                <a:gd name="T90" fmla="*/ 250 w 344"/>
                <a:gd name="T91" fmla="*/ 319 h 637"/>
                <a:gd name="T92" fmla="*/ 247 w 344"/>
                <a:gd name="T93" fmla="*/ 315 h 637"/>
                <a:gd name="T94" fmla="*/ 245 w 344"/>
                <a:gd name="T95" fmla="*/ 309 h 637"/>
                <a:gd name="T96" fmla="*/ 240 w 344"/>
                <a:gd name="T97" fmla="*/ 305 h 637"/>
                <a:gd name="T98" fmla="*/ 237 w 344"/>
                <a:gd name="T99" fmla="*/ 301 h 637"/>
                <a:gd name="T100" fmla="*/ 233 w 344"/>
                <a:gd name="T101" fmla="*/ 298 h 637"/>
                <a:gd name="T102" fmla="*/ 229 w 344"/>
                <a:gd name="T103" fmla="*/ 294 h 637"/>
                <a:gd name="T104" fmla="*/ 224 w 344"/>
                <a:gd name="T105" fmla="*/ 291 h 637"/>
                <a:gd name="T106" fmla="*/ 220 w 344"/>
                <a:gd name="T107" fmla="*/ 289 h 637"/>
                <a:gd name="T108" fmla="*/ 215 w 344"/>
                <a:gd name="T109" fmla="*/ 287 h 637"/>
                <a:gd name="T110" fmla="*/ 209 w 344"/>
                <a:gd name="T111" fmla="*/ 285 h 637"/>
                <a:gd name="T112" fmla="*/ 204 w 344"/>
                <a:gd name="T113" fmla="*/ 284 h 637"/>
                <a:gd name="T114" fmla="*/ 199 w 344"/>
                <a:gd name="T115" fmla="*/ 284 h 637"/>
                <a:gd name="T116" fmla="*/ 193 w 344"/>
                <a:gd name="T117" fmla="*/ 284 h 637"/>
                <a:gd name="T118" fmla="*/ 94 w 344"/>
                <a:gd name="T119" fmla="*/ 284 h 637"/>
                <a:gd name="T120" fmla="*/ 170 w 344"/>
                <a:gd name="T121" fmla="*/ 0 h 637"/>
                <a:gd name="T122" fmla="*/ 344 w 344"/>
                <a:gd name="T123" fmla="*/ 0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44" h="637">
                  <a:moveTo>
                    <a:pt x="0" y="637"/>
                  </a:moveTo>
                  <a:lnTo>
                    <a:pt x="99" y="637"/>
                  </a:lnTo>
                  <a:lnTo>
                    <a:pt x="104" y="637"/>
                  </a:lnTo>
                  <a:lnTo>
                    <a:pt x="110" y="636"/>
                  </a:lnTo>
                  <a:lnTo>
                    <a:pt x="116" y="635"/>
                  </a:lnTo>
                  <a:lnTo>
                    <a:pt x="122" y="634"/>
                  </a:lnTo>
                  <a:lnTo>
                    <a:pt x="127" y="632"/>
                  </a:lnTo>
                  <a:lnTo>
                    <a:pt x="134" y="630"/>
                  </a:lnTo>
                  <a:lnTo>
                    <a:pt x="139" y="627"/>
                  </a:lnTo>
                  <a:lnTo>
                    <a:pt x="146" y="623"/>
                  </a:lnTo>
                  <a:lnTo>
                    <a:pt x="152" y="620"/>
                  </a:lnTo>
                  <a:lnTo>
                    <a:pt x="157" y="616"/>
                  </a:lnTo>
                  <a:lnTo>
                    <a:pt x="164" y="612"/>
                  </a:lnTo>
                  <a:lnTo>
                    <a:pt x="169" y="606"/>
                  </a:lnTo>
                  <a:lnTo>
                    <a:pt x="174" y="601"/>
                  </a:lnTo>
                  <a:lnTo>
                    <a:pt x="180" y="596"/>
                  </a:lnTo>
                  <a:lnTo>
                    <a:pt x="185" y="590"/>
                  </a:lnTo>
                  <a:lnTo>
                    <a:pt x="190" y="584"/>
                  </a:lnTo>
                  <a:lnTo>
                    <a:pt x="196" y="578"/>
                  </a:lnTo>
                  <a:lnTo>
                    <a:pt x="201" y="571"/>
                  </a:lnTo>
                  <a:lnTo>
                    <a:pt x="205" y="565"/>
                  </a:lnTo>
                  <a:lnTo>
                    <a:pt x="209" y="557"/>
                  </a:lnTo>
                  <a:lnTo>
                    <a:pt x="214" y="550"/>
                  </a:lnTo>
                  <a:lnTo>
                    <a:pt x="218" y="542"/>
                  </a:lnTo>
                  <a:lnTo>
                    <a:pt x="221" y="535"/>
                  </a:lnTo>
                  <a:lnTo>
                    <a:pt x="225" y="528"/>
                  </a:lnTo>
                  <a:lnTo>
                    <a:pt x="229" y="520"/>
                  </a:lnTo>
                  <a:lnTo>
                    <a:pt x="231" y="512"/>
                  </a:lnTo>
                  <a:lnTo>
                    <a:pt x="234" y="504"/>
                  </a:lnTo>
                  <a:lnTo>
                    <a:pt x="236" y="496"/>
                  </a:lnTo>
                  <a:lnTo>
                    <a:pt x="255" y="425"/>
                  </a:lnTo>
                  <a:lnTo>
                    <a:pt x="257" y="417"/>
                  </a:lnTo>
                  <a:lnTo>
                    <a:pt x="258" y="409"/>
                  </a:lnTo>
                  <a:lnTo>
                    <a:pt x="259" y="401"/>
                  </a:lnTo>
                  <a:lnTo>
                    <a:pt x="261" y="393"/>
                  </a:lnTo>
                  <a:lnTo>
                    <a:pt x="262" y="386"/>
                  </a:lnTo>
                  <a:lnTo>
                    <a:pt x="262" y="379"/>
                  </a:lnTo>
                  <a:lnTo>
                    <a:pt x="262" y="371"/>
                  </a:lnTo>
                  <a:lnTo>
                    <a:pt x="262" y="364"/>
                  </a:lnTo>
                  <a:lnTo>
                    <a:pt x="261" y="356"/>
                  </a:lnTo>
                  <a:lnTo>
                    <a:pt x="259" y="350"/>
                  </a:lnTo>
                  <a:lnTo>
                    <a:pt x="258" y="343"/>
                  </a:lnTo>
                  <a:lnTo>
                    <a:pt x="257" y="337"/>
                  </a:lnTo>
                  <a:lnTo>
                    <a:pt x="255" y="331"/>
                  </a:lnTo>
                  <a:lnTo>
                    <a:pt x="253" y="325"/>
                  </a:lnTo>
                  <a:lnTo>
                    <a:pt x="250" y="319"/>
                  </a:lnTo>
                  <a:lnTo>
                    <a:pt x="247" y="315"/>
                  </a:lnTo>
                  <a:lnTo>
                    <a:pt x="245" y="309"/>
                  </a:lnTo>
                  <a:lnTo>
                    <a:pt x="240" y="305"/>
                  </a:lnTo>
                  <a:lnTo>
                    <a:pt x="237" y="301"/>
                  </a:lnTo>
                  <a:lnTo>
                    <a:pt x="233" y="298"/>
                  </a:lnTo>
                  <a:lnTo>
                    <a:pt x="229" y="294"/>
                  </a:lnTo>
                  <a:lnTo>
                    <a:pt x="224" y="291"/>
                  </a:lnTo>
                  <a:lnTo>
                    <a:pt x="220" y="289"/>
                  </a:lnTo>
                  <a:lnTo>
                    <a:pt x="215" y="287"/>
                  </a:lnTo>
                  <a:lnTo>
                    <a:pt x="209" y="285"/>
                  </a:lnTo>
                  <a:lnTo>
                    <a:pt x="204" y="284"/>
                  </a:lnTo>
                  <a:lnTo>
                    <a:pt x="199" y="284"/>
                  </a:lnTo>
                  <a:lnTo>
                    <a:pt x="193" y="284"/>
                  </a:lnTo>
                  <a:lnTo>
                    <a:pt x="94" y="284"/>
                  </a:lnTo>
                  <a:lnTo>
                    <a:pt x="170" y="0"/>
                  </a:lnTo>
                  <a:lnTo>
                    <a:pt x="34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17" name="Freeform 429"/>
            <p:cNvSpPr>
              <a:spLocks/>
            </p:cNvSpPr>
            <p:nvPr/>
          </p:nvSpPr>
          <p:spPr bwMode="auto">
            <a:xfrm>
              <a:off x="2901" y="1899"/>
              <a:ext cx="46" cy="61"/>
            </a:xfrm>
            <a:custGeom>
              <a:avLst/>
              <a:gdLst>
                <a:gd name="T0" fmla="*/ 0 w 325"/>
                <a:gd name="T1" fmla="*/ 425 h 425"/>
                <a:gd name="T2" fmla="*/ 114 w 325"/>
                <a:gd name="T3" fmla="*/ 0 h 425"/>
                <a:gd name="T4" fmla="*/ 325 w 325"/>
                <a:gd name="T5" fmla="*/ 0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5" h="425">
                  <a:moveTo>
                    <a:pt x="0" y="425"/>
                  </a:moveTo>
                  <a:lnTo>
                    <a:pt x="114" y="0"/>
                  </a:lnTo>
                  <a:lnTo>
                    <a:pt x="32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18" name="Freeform 430"/>
            <p:cNvSpPr>
              <a:spLocks/>
            </p:cNvSpPr>
            <p:nvPr/>
          </p:nvSpPr>
          <p:spPr bwMode="auto">
            <a:xfrm>
              <a:off x="2947" y="1899"/>
              <a:ext cx="9" cy="18"/>
            </a:xfrm>
            <a:custGeom>
              <a:avLst/>
              <a:gdLst>
                <a:gd name="T0" fmla="*/ 53 w 59"/>
                <a:gd name="T1" fmla="*/ 124 h 124"/>
                <a:gd name="T2" fmla="*/ 55 w 59"/>
                <a:gd name="T3" fmla="*/ 116 h 124"/>
                <a:gd name="T4" fmla="*/ 56 w 59"/>
                <a:gd name="T5" fmla="*/ 109 h 124"/>
                <a:gd name="T6" fmla="*/ 57 w 59"/>
                <a:gd name="T7" fmla="*/ 102 h 124"/>
                <a:gd name="T8" fmla="*/ 58 w 59"/>
                <a:gd name="T9" fmla="*/ 95 h 124"/>
                <a:gd name="T10" fmla="*/ 59 w 59"/>
                <a:gd name="T11" fmla="*/ 88 h 124"/>
                <a:gd name="T12" fmla="*/ 59 w 59"/>
                <a:gd name="T13" fmla="*/ 80 h 124"/>
                <a:gd name="T14" fmla="*/ 59 w 59"/>
                <a:gd name="T15" fmla="*/ 74 h 124"/>
                <a:gd name="T16" fmla="*/ 58 w 59"/>
                <a:gd name="T17" fmla="*/ 66 h 124"/>
                <a:gd name="T18" fmla="*/ 57 w 59"/>
                <a:gd name="T19" fmla="*/ 60 h 124"/>
                <a:gd name="T20" fmla="*/ 56 w 59"/>
                <a:gd name="T21" fmla="*/ 54 h 124"/>
                <a:gd name="T22" fmla="*/ 55 w 59"/>
                <a:gd name="T23" fmla="*/ 48 h 124"/>
                <a:gd name="T24" fmla="*/ 53 w 59"/>
                <a:gd name="T25" fmla="*/ 42 h 124"/>
                <a:gd name="T26" fmla="*/ 51 w 59"/>
                <a:gd name="T27" fmla="*/ 37 h 124"/>
                <a:gd name="T28" fmla="*/ 49 w 59"/>
                <a:gd name="T29" fmla="*/ 31 h 124"/>
                <a:gd name="T30" fmla="*/ 45 w 59"/>
                <a:gd name="T31" fmla="*/ 27 h 124"/>
                <a:gd name="T32" fmla="*/ 42 w 59"/>
                <a:gd name="T33" fmla="*/ 23 h 124"/>
                <a:gd name="T34" fmla="*/ 39 w 59"/>
                <a:gd name="T35" fmla="*/ 19 h 124"/>
                <a:gd name="T36" fmla="*/ 36 w 59"/>
                <a:gd name="T37" fmla="*/ 14 h 124"/>
                <a:gd name="T38" fmla="*/ 32 w 59"/>
                <a:gd name="T39" fmla="*/ 11 h 124"/>
                <a:gd name="T40" fmla="*/ 28 w 59"/>
                <a:gd name="T41" fmla="*/ 9 h 124"/>
                <a:gd name="T42" fmla="*/ 24 w 59"/>
                <a:gd name="T43" fmla="*/ 6 h 124"/>
                <a:gd name="T44" fmla="*/ 19 w 59"/>
                <a:gd name="T45" fmla="*/ 4 h 124"/>
                <a:gd name="T46" fmla="*/ 14 w 59"/>
                <a:gd name="T47" fmla="*/ 3 h 124"/>
                <a:gd name="T48" fmla="*/ 9 w 59"/>
                <a:gd name="T49" fmla="*/ 1 h 124"/>
                <a:gd name="T50" fmla="*/ 5 w 59"/>
                <a:gd name="T51" fmla="*/ 0 h 124"/>
                <a:gd name="T52" fmla="*/ 0 w 59"/>
                <a:gd name="T53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9" h="124">
                  <a:moveTo>
                    <a:pt x="53" y="124"/>
                  </a:moveTo>
                  <a:lnTo>
                    <a:pt x="55" y="116"/>
                  </a:lnTo>
                  <a:lnTo>
                    <a:pt x="56" y="109"/>
                  </a:lnTo>
                  <a:lnTo>
                    <a:pt x="57" y="102"/>
                  </a:lnTo>
                  <a:lnTo>
                    <a:pt x="58" y="95"/>
                  </a:lnTo>
                  <a:lnTo>
                    <a:pt x="59" y="88"/>
                  </a:lnTo>
                  <a:lnTo>
                    <a:pt x="59" y="80"/>
                  </a:lnTo>
                  <a:lnTo>
                    <a:pt x="59" y="74"/>
                  </a:lnTo>
                  <a:lnTo>
                    <a:pt x="58" y="66"/>
                  </a:lnTo>
                  <a:lnTo>
                    <a:pt x="57" y="60"/>
                  </a:lnTo>
                  <a:lnTo>
                    <a:pt x="56" y="54"/>
                  </a:lnTo>
                  <a:lnTo>
                    <a:pt x="55" y="48"/>
                  </a:lnTo>
                  <a:lnTo>
                    <a:pt x="53" y="42"/>
                  </a:lnTo>
                  <a:lnTo>
                    <a:pt x="51" y="37"/>
                  </a:lnTo>
                  <a:lnTo>
                    <a:pt x="49" y="31"/>
                  </a:lnTo>
                  <a:lnTo>
                    <a:pt x="45" y="27"/>
                  </a:lnTo>
                  <a:lnTo>
                    <a:pt x="42" y="23"/>
                  </a:lnTo>
                  <a:lnTo>
                    <a:pt x="39" y="19"/>
                  </a:lnTo>
                  <a:lnTo>
                    <a:pt x="36" y="14"/>
                  </a:lnTo>
                  <a:lnTo>
                    <a:pt x="32" y="11"/>
                  </a:lnTo>
                  <a:lnTo>
                    <a:pt x="28" y="9"/>
                  </a:lnTo>
                  <a:lnTo>
                    <a:pt x="24" y="6"/>
                  </a:lnTo>
                  <a:lnTo>
                    <a:pt x="19" y="4"/>
                  </a:lnTo>
                  <a:lnTo>
                    <a:pt x="14" y="3"/>
                  </a:lnTo>
                  <a:lnTo>
                    <a:pt x="9" y="1"/>
                  </a:lnTo>
                  <a:lnTo>
                    <a:pt x="5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19" name="Line 431"/>
            <p:cNvSpPr>
              <a:spLocks noChangeShapeType="1"/>
            </p:cNvSpPr>
            <p:nvPr/>
          </p:nvSpPr>
          <p:spPr bwMode="auto">
            <a:xfrm flipH="1">
              <a:off x="2943" y="1917"/>
              <a:ext cx="12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20" name="Line 432"/>
            <p:cNvSpPr>
              <a:spLocks noChangeShapeType="1"/>
            </p:cNvSpPr>
            <p:nvPr/>
          </p:nvSpPr>
          <p:spPr bwMode="auto">
            <a:xfrm flipV="1">
              <a:off x="2922" y="1899"/>
              <a:ext cx="16" cy="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21" name="Line 433"/>
            <p:cNvSpPr>
              <a:spLocks noChangeShapeType="1"/>
            </p:cNvSpPr>
            <p:nvPr/>
          </p:nvSpPr>
          <p:spPr bwMode="auto">
            <a:xfrm flipV="1">
              <a:off x="2617" y="2013"/>
              <a:ext cx="25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22" name="Line 434"/>
            <p:cNvSpPr>
              <a:spLocks noChangeShapeType="1"/>
            </p:cNvSpPr>
            <p:nvPr/>
          </p:nvSpPr>
          <p:spPr bwMode="auto">
            <a:xfrm>
              <a:off x="2634" y="2044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23" name="Freeform 435"/>
            <p:cNvSpPr>
              <a:spLocks/>
            </p:cNvSpPr>
            <p:nvPr/>
          </p:nvSpPr>
          <p:spPr bwMode="auto">
            <a:xfrm>
              <a:off x="2650" y="2044"/>
              <a:ext cx="8" cy="17"/>
            </a:xfrm>
            <a:custGeom>
              <a:avLst/>
              <a:gdLst>
                <a:gd name="T0" fmla="*/ 54 w 59"/>
                <a:gd name="T1" fmla="*/ 123 h 123"/>
                <a:gd name="T2" fmla="*/ 55 w 59"/>
                <a:gd name="T3" fmla="*/ 116 h 123"/>
                <a:gd name="T4" fmla="*/ 57 w 59"/>
                <a:gd name="T5" fmla="*/ 109 h 123"/>
                <a:gd name="T6" fmla="*/ 58 w 59"/>
                <a:gd name="T7" fmla="*/ 101 h 123"/>
                <a:gd name="T8" fmla="*/ 59 w 59"/>
                <a:gd name="T9" fmla="*/ 94 h 123"/>
                <a:gd name="T10" fmla="*/ 59 w 59"/>
                <a:gd name="T11" fmla="*/ 87 h 123"/>
                <a:gd name="T12" fmla="*/ 59 w 59"/>
                <a:gd name="T13" fmla="*/ 80 h 123"/>
                <a:gd name="T14" fmla="*/ 59 w 59"/>
                <a:gd name="T15" fmla="*/ 72 h 123"/>
                <a:gd name="T16" fmla="*/ 59 w 59"/>
                <a:gd name="T17" fmla="*/ 66 h 123"/>
                <a:gd name="T18" fmla="*/ 58 w 59"/>
                <a:gd name="T19" fmla="*/ 60 h 123"/>
                <a:gd name="T20" fmla="*/ 57 w 59"/>
                <a:gd name="T21" fmla="*/ 53 h 123"/>
                <a:gd name="T22" fmla="*/ 56 w 59"/>
                <a:gd name="T23" fmla="*/ 47 h 123"/>
                <a:gd name="T24" fmla="*/ 54 w 59"/>
                <a:gd name="T25" fmla="*/ 41 h 123"/>
                <a:gd name="T26" fmla="*/ 52 w 59"/>
                <a:gd name="T27" fmla="*/ 36 h 123"/>
                <a:gd name="T28" fmla="*/ 50 w 59"/>
                <a:gd name="T29" fmla="*/ 31 h 123"/>
                <a:gd name="T30" fmla="*/ 47 w 59"/>
                <a:gd name="T31" fmla="*/ 27 h 123"/>
                <a:gd name="T32" fmla="*/ 43 w 59"/>
                <a:gd name="T33" fmla="*/ 21 h 123"/>
                <a:gd name="T34" fmla="*/ 40 w 59"/>
                <a:gd name="T35" fmla="*/ 18 h 123"/>
                <a:gd name="T36" fmla="*/ 37 w 59"/>
                <a:gd name="T37" fmla="*/ 14 h 123"/>
                <a:gd name="T38" fmla="*/ 33 w 59"/>
                <a:gd name="T39" fmla="*/ 11 h 123"/>
                <a:gd name="T40" fmla="*/ 29 w 59"/>
                <a:gd name="T41" fmla="*/ 7 h 123"/>
                <a:gd name="T42" fmla="*/ 24 w 59"/>
                <a:gd name="T43" fmla="*/ 5 h 123"/>
                <a:gd name="T44" fmla="*/ 20 w 59"/>
                <a:gd name="T45" fmla="*/ 3 h 123"/>
                <a:gd name="T46" fmla="*/ 15 w 59"/>
                <a:gd name="T47" fmla="*/ 2 h 123"/>
                <a:gd name="T48" fmla="*/ 10 w 59"/>
                <a:gd name="T49" fmla="*/ 1 h 123"/>
                <a:gd name="T50" fmla="*/ 5 w 59"/>
                <a:gd name="T51" fmla="*/ 0 h 123"/>
                <a:gd name="T52" fmla="*/ 0 w 59"/>
                <a:gd name="T53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9" h="123">
                  <a:moveTo>
                    <a:pt x="54" y="123"/>
                  </a:moveTo>
                  <a:lnTo>
                    <a:pt x="55" y="116"/>
                  </a:lnTo>
                  <a:lnTo>
                    <a:pt x="57" y="109"/>
                  </a:lnTo>
                  <a:lnTo>
                    <a:pt x="58" y="101"/>
                  </a:lnTo>
                  <a:lnTo>
                    <a:pt x="59" y="94"/>
                  </a:lnTo>
                  <a:lnTo>
                    <a:pt x="59" y="87"/>
                  </a:lnTo>
                  <a:lnTo>
                    <a:pt x="59" y="80"/>
                  </a:lnTo>
                  <a:lnTo>
                    <a:pt x="59" y="72"/>
                  </a:lnTo>
                  <a:lnTo>
                    <a:pt x="59" y="66"/>
                  </a:lnTo>
                  <a:lnTo>
                    <a:pt x="58" y="60"/>
                  </a:lnTo>
                  <a:lnTo>
                    <a:pt x="57" y="53"/>
                  </a:lnTo>
                  <a:lnTo>
                    <a:pt x="56" y="47"/>
                  </a:lnTo>
                  <a:lnTo>
                    <a:pt x="54" y="41"/>
                  </a:lnTo>
                  <a:lnTo>
                    <a:pt x="52" y="36"/>
                  </a:lnTo>
                  <a:lnTo>
                    <a:pt x="50" y="31"/>
                  </a:lnTo>
                  <a:lnTo>
                    <a:pt x="47" y="27"/>
                  </a:lnTo>
                  <a:lnTo>
                    <a:pt x="43" y="21"/>
                  </a:lnTo>
                  <a:lnTo>
                    <a:pt x="40" y="18"/>
                  </a:lnTo>
                  <a:lnTo>
                    <a:pt x="37" y="14"/>
                  </a:lnTo>
                  <a:lnTo>
                    <a:pt x="33" y="11"/>
                  </a:lnTo>
                  <a:lnTo>
                    <a:pt x="29" y="7"/>
                  </a:lnTo>
                  <a:lnTo>
                    <a:pt x="24" y="5"/>
                  </a:lnTo>
                  <a:lnTo>
                    <a:pt x="20" y="3"/>
                  </a:lnTo>
                  <a:lnTo>
                    <a:pt x="15" y="2"/>
                  </a:lnTo>
                  <a:lnTo>
                    <a:pt x="10" y="1"/>
                  </a:lnTo>
                  <a:lnTo>
                    <a:pt x="5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24" name="Line 436"/>
            <p:cNvSpPr>
              <a:spLocks noChangeShapeType="1"/>
            </p:cNvSpPr>
            <p:nvPr/>
          </p:nvSpPr>
          <p:spPr bwMode="auto">
            <a:xfrm flipH="1">
              <a:off x="2646" y="2061"/>
              <a:ext cx="11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25" name="Line 437"/>
            <p:cNvSpPr>
              <a:spLocks noChangeShapeType="1"/>
            </p:cNvSpPr>
            <p:nvPr/>
          </p:nvSpPr>
          <p:spPr bwMode="auto">
            <a:xfrm>
              <a:off x="2671" y="2089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26" name="Line 438"/>
            <p:cNvSpPr>
              <a:spLocks noChangeShapeType="1"/>
            </p:cNvSpPr>
            <p:nvPr/>
          </p:nvSpPr>
          <p:spPr bwMode="auto">
            <a:xfrm flipH="1">
              <a:off x="2679" y="2059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27" name="Freeform 439"/>
            <p:cNvSpPr>
              <a:spLocks/>
            </p:cNvSpPr>
            <p:nvPr/>
          </p:nvSpPr>
          <p:spPr bwMode="auto">
            <a:xfrm>
              <a:off x="2737" y="2013"/>
              <a:ext cx="18" cy="15"/>
            </a:xfrm>
            <a:custGeom>
              <a:avLst/>
              <a:gdLst>
                <a:gd name="T0" fmla="*/ 128 w 128"/>
                <a:gd name="T1" fmla="*/ 0 h 106"/>
                <a:gd name="T2" fmla="*/ 122 w 128"/>
                <a:gd name="T3" fmla="*/ 0 h 106"/>
                <a:gd name="T4" fmla="*/ 116 w 128"/>
                <a:gd name="T5" fmla="*/ 1 h 106"/>
                <a:gd name="T6" fmla="*/ 111 w 128"/>
                <a:gd name="T7" fmla="*/ 2 h 106"/>
                <a:gd name="T8" fmla="*/ 104 w 128"/>
                <a:gd name="T9" fmla="*/ 3 h 106"/>
                <a:gd name="T10" fmla="*/ 99 w 128"/>
                <a:gd name="T11" fmla="*/ 5 h 106"/>
                <a:gd name="T12" fmla="*/ 93 w 128"/>
                <a:gd name="T13" fmla="*/ 7 h 106"/>
                <a:gd name="T14" fmla="*/ 87 w 128"/>
                <a:gd name="T15" fmla="*/ 10 h 106"/>
                <a:gd name="T16" fmla="*/ 81 w 128"/>
                <a:gd name="T17" fmla="*/ 13 h 106"/>
                <a:gd name="T18" fmla="*/ 76 w 128"/>
                <a:gd name="T19" fmla="*/ 17 h 106"/>
                <a:gd name="T20" fmla="*/ 69 w 128"/>
                <a:gd name="T21" fmla="*/ 20 h 106"/>
                <a:gd name="T22" fmla="*/ 64 w 128"/>
                <a:gd name="T23" fmla="*/ 24 h 106"/>
                <a:gd name="T24" fmla="*/ 58 w 128"/>
                <a:gd name="T25" fmla="*/ 30 h 106"/>
                <a:gd name="T26" fmla="*/ 52 w 128"/>
                <a:gd name="T27" fmla="*/ 34 h 106"/>
                <a:gd name="T28" fmla="*/ 47 w 128"/>
                <a:gd name="T29" fmla="*/ 39 h 106"/>
                <a:gd name="T30" fmla="*/ 42 w 128"/>
                <a:gd name="T31" fmla="*/ 45 h 106"/>
                <a:gd name="T32" fmla="*/ 36 w 128"/>
                <a:gd name="T33" fmla="*/ 51 h 106"/>
                <a:gd name="T34" fmla="*/ 31 w 128"/>
                <a:gd name="T35" fmla="*/ 57 h 106"/>
                <a:gd name="T36" fmla="*/ 26 w 128"/>
                <a:gd name="T37" fmla="*/ 64 h 106"/>
                <a:gd name="T38" fmla="*/ 21 w 128"/>
                <a:gd name="T39" fmla="*/ 70 h 106"/>
                <a:gd name="T40" fmla="*/ 16 w 128"/>
                <a:gd name="T41" fmla="*/ 77 h 106"/>
                <a:gd name="T42" fmla="*/ 12 w 128"/>
                <a:gd name="T43" fmla="*/ 84 h 106"/>
                <a:gd name="T44" fmla="*/ 7 w 128"/>
                <a:gd name="T45" fmla="*/ 92 h 106"/>
                <a:gd name="T46" fmla="*/ 4 w 128"/>
                <a:gd name="T47" fmla="*/ 99 h 106"/>
                <a:gd name="T48" fmla="*/ 0 w 128"/>
                <a:gd name="T49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8" h="106">
                  <a:moveTo>
                    <a:pt x="128" y="0"/>
                  </a:moveTo>
                  <a:lnTo>
                    <a:pt x="122" y="0"/>
                  </a:lnTo>
                  <a:lnTo>
                    <a:pt x="116" y="1"/>
                  </a:lnTo>
                  <a:lnTo>
                    <a:pt x="111" y="2"/>
                  </a:lnTo>
                  <a:lnTo>
                    <a:pt x="104" y="3"/>
                  </a:lnTo>
                  <a:lnTo>
                    <a:pt x="99" y="5"/>
                  </a:lnTo>
                  <a:lnTo>
                    <a:pt x="93" y="7"/>
                  </a:lnTo>
                  <a:lnTo>
                    <a:pt x="87" y="10"/>
                  </a:lnTo>
                  <a:lnTo>
                    <a:pt x="81" y="13"/>
                  </a:lnTo>
                  <a:lnTo>
                    <a:pt x="76" y="17"/>
                  </a:lnTo>
                  <a:lnTo>
                    <a:pt x="69" y="20"/>
                  </a:lnTo>
                  <a:lnTo>
                    <a:pt x="64" y="24"/>
                  </a:lnTo>
                  <a:lnTo>
                    <a:pt x="58" y="30"/>
                  </a:lnTo>
                  <a:lnTo>
                    <a:pt x="52" y="34"/>
                  </a:lnTo>
                  <a:lnTo>
                    <a:pt x="47" y="39"/>
                  </a:lnTo>
                  <a:lnTo>
                    <a:pt x="42" y="45"/>
                  </a:lnTo>
                  <a:lnTo>
                    <a:pt x="36" y="51"/>
                  </a:lnTo>
                  <a:lnTo>
                    <a:pt x="31" y="57"/>
                  </a:lnTo>
                  <a:lnTo>
                    <a:pt x="26" y="64"/>
                  </a:lnTo>
                  <a:lnTo>
                    <a:pt x="21" y="70"/>
                  </a:lnTo>
                  <a:lnTo>
                    <a:pt x="16" y="77"/>
                  </a:lnTo>
                  <a:lnTo>
                    <a:pt x="12" y="84"/>
                  </a:lnTo>
                  <a:lnTo>
                    <a:pt x="7" y="92"/>
                  </a:lnTo>
                  <a:lnTo>
                    <a:pt x="4" y="99"/>
                  </a:lnTo>
                  <a:lnTo>
                    <a:pt x="0" y="10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28" name="Freeform 440"/>
            <p:cNvSpPr>
              <a:spLocks/>
            </p:cNvSpPr>
            <p:nvPr/>
          </p:nvSpPr>
          <p:spPr bwMode="auto">
            <a:xfrm>
              <a:off x="2755" y="2013"/>
              <a:ext cx="10" cy="31"/>
            </a:xfrm>
            <a:custGeom>
              <a:avLst/>
              <a:gdLst>
                <a:gd name="T0" fmla="*/ 26 w 68"/>
                <a:gd name="T1" fmla="*/ 216 h 216"/>
                <a:gd name="T2" fmla="*/ 31 w 68"/>
                <a:gd name="T3" fmla="*/ 210 h 216"/>
                <a:gd name="T4" fmla="*/ 35 w 68"/>
                <a:gd name="T5" fmla="*/ 202 h 216"/>
                <a:gd name="T6" fmla="*/ 39 w 68"/>
                <a:gd name="T7" fmla="*/ 195 h 216"/>
                <a:gd name="T8" fmla="*/ 43 w 68"/>
                <a:gd name="T9" fmla="*/ 187 h 216"/>
                <a:gd name="T10" fmla="*/ 47 w 68"/>
                <a:gd name="T11" fmla="*/ 180 h 216"/>
                <a:gd name="T12" fmla="*/ 51 w 68"/>
                <a:gd name="T13" fmla="*/ 172 h 216"/>
                <a:gd name="T14" fmla="*/ 54 w 68"/>
                <a:gd name="T15" fmla="*/ 165 h 216"/>
                <a:gd name="T16" fmla="*/ 56 w 68"/>
                <a:gd name="T17" fmla="*/ 156 h 216"/>
                <a:gd name="T18" fmla="*/ 59 w 68"/>
                <a:gd name="T19" fmla="*/ 149 h 216"/>
                <a:gd name="T20" fmla="*/ 62 w 68"/>
                <a:gd name="T21" fmla="*/ 141 h 216"/>
                <a:gd name="T22" fmla="*/ 64 w 68"/>
                <a:gd name="T23" fmla="*/ 133 h 216"/>
                <a:gd name="T24" fmla="*/ 65 w 68"/>
                <a:gd name="T25" fmla="*/ 126 h 216"/>
                <a:gd name="T26" fmla="*/ 66 w 68"/>
                <a:gd name="T27" fmla="*/ 117 h 216"/>
                <a:gd name="T28" fmla="*/ 67 w 68"/>
                <a:gd name="T29" fmla="*/ 110 h 216"/>
                <a:gd name="T30" fmla="*/ 68 w 68"/>
                <a:gd name="T31" fmla="*/ 102 h 216"/>
                <a:gd name="T32" fmla="*/ 68 w 68"/>
                <a:gd name="T33" fmla="*/ 95 h 216"/>
                <a:gd name="T34" fmla="*/ 68 w 68"/>
                <a:gd name="T35" fmla="*/ 87 h 216"/>
                <a:gd name="T36" fmla="*/ 68 w 68"/>
                <a:gd name="T37" fmla="*/ 80 h 216"/>
                <a:gd name="T38" fmla="*/ 67 w 68"/>
                <a:gd name="T39" fmla="*/ 72 h 216"/>
                <a:gd name="T40" fmla="*/ 66 w 68"/>
                <a:gd name="T41" fmla="*/ 66 h 216"/>
                <a:gd name="T42" fmla="*/ 65 w 68"/>
                <a:gd name="T43" fmla="*/ 60 h 216"/>
                <a:gd name="T44" fmla="*/ 63 w 68"/>
                <a:gd name="T45" fmla="*/ 53 h 216"/>
                <a:gd name="T46" fmla="*/ 62 w 68"/>
                <a:gd name="T47" fmla="*/ 47 h 216"/>
                <a:gd name="T48" fmla="*/ 58 w 68"/>
                <a:gd name="T49" fmla="*/ 42 h 216"/>
                <a:gd name="T50" fmla="*/ 56 w 68"/>
                <a:gd name="T51" fmla="*/ 36 h 216"/>
                <a:gd name="T52" fmla="*/ 53 w 68"/>
                <a:gd name="T53" fmla="*/ 31 h 216"/>
                <a:gd name="T54" fmla="*/ 50 w 68"/>
                <a:gd name="T55" fmla="*/ 26 h 216"/>
                <a:gd name="T56" fmla="*/ 47 w 68"/>
                <a:gd name="T57" fmla="*/ 21 h 216"/>
                <a:gd name="T58" fmla="*/ 43 w 68"/>
                <a:gd name="T59" fmla="*/ 17 h 216"/>
                <a:gd name="T60" fmla="*/ 39 w 68"/>
                <a:gd name="T61" fmla="*/ 14 h 216"/>
                <a:gd name="T62" fmla="*/ 35 w 68"/>
                <a:gd name="T63" fmla="*/ 11 h 216"/>
                <a:gd name="T64" fmla="*/ 31 w 68"/>
                <a:gd name="T65" fmla="*/ 7 h 216"/>
                <a:gd name="T66" fmla="*/ 25 w 68"/>
                <a:gd name="T67" fmla="*/ 5 h 216"/>
                <a:gd name="T68" fmla="*/ 21 w 68"/>
                <a:gd name="T69" fmla="*/ 3 h 216"/>
                <a:gd name="T70" fmla="*/ 16 w 68"/>
                <a:gd name="T71" fmla="*/ 2 h 216"/>
                <a:gd name="T72" fmla="*/ 10 w 68"/>
                <a:gd name="T73" fmla="*/ 1 h 216"/>
                <a:gd name="T74" fmla="*/ 5 w 68"/>
                <a:gd name="T75" fmla="*/ 0 h 216"/>
                <a:gd name="T76" fmla="*/ 0 w 68"/>
                <a:gd name="T77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8" h="216">
                  <a:moveTo>
                    <a:pt x="26" y="216"/>
                  </a:moveTo>
                  <a:lnTo>
                    <a:pt x="31" y="210"/>
                  </a:lnTo>
                  <a:lnTo>
                    <a:pt x="35" y="202"/>
                  </a:lnTo>
                  <a:lnTo>
                    <a:pt x="39" y="195"/>
                  </a:lnTo>
                  <a:lnTo>
                    <a:pt x="43" y="187"/>
                  </a:lnTo>
                  <a:lnTo>
                    <a:pt x="47" y="180"/>
                  </a:lnTo>
                  <a:lnTo>
                    <a:pt x="51" y="172"/>
                  </a:lnTo>
                  <a:lnTo>
                    <a:pt x="54" y="165"/>
                  </a:lnTo>
                  <a:lnTo>
                    <a:pt x="56" y="156"/>
                  </a:lnTo>
                  <a:lnTo>
                    <a:pt x="59" y="149"/>
                  </a:lnTo>
                  <a:lnTo>
                    <a:pt x="62" y="141"/>
                  </a:lnTo>
                  <a:lnTo>
                    <a:pt x="64" y="133"/>
                  </a:lnTo>
                  <a:lnTo>
                    <a:pt x="65" y="126"/>
                  </a:lnTo>
                  <a:lnTo>
                    <a:pt x="66" y="117"/>
                  </a:lnTo>
                  <a:lnTo>
                    <a:pt x="67" y="110"/>
                  </a:lnTo>
                  <a:lnTo>
                    <a:pt x="68" y="102"/>
                  </a:lnTo>
                  <a:lnTo>
                    <a:pt x="68" y="95"/>
                  </a:lnTo>
                  <a:lnTo>
                    <a:pt x="68" y="87"/>
                  </a:lnTo>
                  <a:lnTo>
                    <a:pt x="68" y="80"/>
                  </a:lnTo>
                  <a:lnTo>
                    <a:pt x="67" y="72"/>
                  </a:lnTo>
                  <a:lnTo>
                    <a:pt x="66" y="66"/>
                  </a:lnTo>
                  <a:lnTo>
                    <a:pt x="65" y="60"/>
                  </a:lnTo>
                  <a:lnTo>
                    <a:pt x="63" y="53"/>
                  </a:lnTo>
                  <a:lnTo>
                    <a:pt x="62" y="47"/>
                  </a:lnTo>
                  <a:lnTo>
                    <a:pt x="58" y="42"/>
                  </a:lnTo>
                  <a:lnTo>
                    <a:pt x="56" y="36"/>
                  </a:lnTo>
                  <a:lnTo>
                    <a:pt x="53" y="31"/>
                  </a:lnTo>
                  <a:lnTo>
                    <a:pt x="50" y="26"/>
                  </a:lnTo>
                  <a:lnTo>
                    <a:pt x="47" y="21"/>
                  </a:lnTo>
                  <a:lnTo>
                    <a:pt x="43" y="17"/>
                  </a:lnTo>
                  <a:lnTo>
                    <a:pt x="39" y="14"/>
                  </a:lnTo>
                  <a:lnTo>
                    <a:pt x="35" y="11"/>
                  </a:lnTo>
                  <a:lnTo>
                    <a:pt x="31" y="7"/>
                  </a:lnTo>
                  <a:lnTo>
                    <a:pt x="25" y="5"/>
                  </a:lnTo>
                  <a:lnTo>
                    <a:pt x="21" y="3"/>
                  </a:lnTo>
                  <a:lnTo>
                    <a:pt x="16" y="2"/>
                  </a:lnTo>
                  <a:lnTo>
                    <a:pt x="10" y="1"/>
                  </a:lnTo>
                  <a:lnTo>
                    <a:pt x="5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29" name="Freeform 441"/>
            <p:cNvSpPr>
              <a:spLocks/>
            </p:cNvSpPr>
            <p:nvPr/>
          </p:nvSpPr>
          <p:spPr bwMode="auto">
            <a:xfrm>
              <a:off x="2716" y="2044"/>
              <a:ext cx="43" cy="60"/>
            </a:xfrm>
            <a:custGeom>
              <a:avLst/>
              <a:gdLst>
                <a:gd name="T0" fmla="*/ 297 w 297"/>
                <a:gd name="T1" fmla="*/ 0 h 422"/>
                <a:gd name="T2" fmla="*/ 0 w 297"/>
                <a:gd name="T3" fmla="*/ 422 h 422"/>
                <a:gd name="T4" fmla="*/ 199 w 297"/>
                <a:gd name="T5" fmla="*/ 422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7" h="422">
                  <a:moveTo>
                    <a:pt x="297" y="0"/>
                  </a:moveTo>
                  <a:lnTo>
                    <a:pt x="0" y="422"/>
                  </a:lnTo>
                  <a:lnTo>
                    <a:pt x="199" y="42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30" name="Line 442"/>
            <p:cNvSpPr>
              <a:spLocks noChangeShapeType="1"/>
            </p:cNvSpPr>
            <p:nvPr/>
          </p:nvSpPr>
          <p:spPr bwMode="auto">
            <a:xfrm flipV="1">
              <a:off x="2766" y="2099"/>
              <a:ext cx="1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31" name="Freeform 443"/>
            <p:cNvSpPr>
              <a:spLocks/>
            </p:cNvSpPr>
            <p:nvPr/>
          </p:nvSpPr>
          <p:spPr bwMode="auto">
            <a:xfrm>
              <a:off x="2808" y="2013"/>
              <a:ext cx="18" cy="15"/>
            </a:xfrm>
            <a:custGeom>
              <a:avLst/>
              <a:gdLst>
                <a:gd name="T0" fmla="*/ 127 w 127"/>
                <a:gd name="T1" fmla="*/ 0 h 106"/>
                <a:gd name="T2" fmla="*/ 122 w 127"/>
                <a:gd name="T3" fmla="*/ 0 h 106"/>
                <a:gd name="T4" fmla="*/ 116 w 127"/>
                <a:gd name="T5" fmla="*/ 1 h 106"/>
                <a:gd name="T6" fmla="*/ 110 w 127"/>
                <a:gd name="T7" fmla="*/ 2 h 106"/>
                <a:gd name="T8" fmla="*/ 105 w 127"/>
                <a:gd name="T9" fmla="*/ 3 h 106"/>
                <a:gd name="T10" fmla="*/ 98 w 127"/>
                <a:gd name="T11" fmla="*/ 5 h 106"/>
                <a:gd name="T12" fmla="*/ 93 w 127"/>
                <a:gd name="T13" fmla="*/ 7 h 106"/>
                <a:gd name="T14" fmla="*/ 86 w 127"/>
                <a:gd name="T15" fmla="*/ 10 h 106"/>
                <a:gd name="T16" fmla="*/ 81 w 127"/>
                <a:gd name="T17" fmla="*/ 13 h 106"/>
                <a:gd name="T18" fmla="*/ 75 w 127"/>
                <a:gd name="T19" fmla="*/ 17 h 106"/>
                <a:gd name="T20" fmla="*/ 69 w 127"/>
                <a:gd name="T21" fmla="*/ 20 h 106"/>
                <a:gd name="T22" fmla="*/ 63 w 127"/>
                <a:gd name="T23" fmla="*/ 24 h 106"/>
                <a:gd name="T24" fmla="*/ 58 w 127"/>
                <a:gd name="T25" fmla="*/ 30 h 106"/>
                <a:gd name="T26" fmla="*/ 51 w 127"/>
                <a:gd name="T27" fmla="*/ 34 h 106"/>
                <a:gd name="T28" fmla="*/ 46 w 127"/>
                <a:gd name="T29" fmla="*/ 39 h 106"/>
                <a:gd name="T30" fmla="*/ 41 w 127"/>
                <a:gd name="T31" fmla="*/ 45 h 106"/>
                <a:gd name="T32" fmla="*/ 35 w 127"/>
                <a:gd name="T33" fmla="*/ 51 h 106"/>
                <a:gd name="T34" fmla="*/ 30 w 127"/>
                <a:gd name="T35" fmla="*/ 57 h 106"/>
                <a:gd name="T36" fmla="*/ 26 w 127"/>
                <a:gd name="T37" fmla="*/ 64 h 106"/>
                <a:gd name="T38" fmla="*/ 20 w 127"/>
                <a:gd name="T39" fmla="*/ 70 h 106"/>
                <a:gd name="T40" fmla="*/ 16 w 127"/>
                <a:gd name="T41" fmla="*/ 77 h 106"/>
                <a:gd name="T42" fmla="*/ 12 w 127"/>
                <a:gd name="T43" fmla="*/ 84 h 106"/>
                <a:gd name="T44" fmla="*/ 8 w 127"/>
                <a:gd name="T45" fmla="*/ 92 h 106"/>
                <a:gd name="T46" fmla="*/ 3 w 127"/>
                <a:gd name="T47" fmla="*/ 99 h 106"/>
                <a:gd name="T48" fmla="*/ 0 w 127"/>
                <a:gd name="T49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7" h="106">
                  <a:moveTo>
                    <a:pt x="127" y="0"/>
                  </a:moveTo>
                  <a:lnTo>
                    <a:pt x="122" y="0"/>
                  </a:lnTo>
                  <a:lnTo>
                    <a:pt x="116" y="1"/>
                  </a:lnTo>
                  <a:lnTo>
                    <a:pt x="110" y="2"/>
                  </a:lnTo>
                  <a:lnTo>
                    <a:pt x="105" y="3"/>
                  </a:lnTo>
                  <a:lnTo>
                    <a:pt x="98" y="5"/>
                  </a:lnTo>
                  <a:lnTo>
                    <a:pt x="93" y="7"/>
                  </a:lnTo>
                  <a:lnTo>
                    <a:pt x="86" y="10"/>
                  </a:lnTo>
                  <a:lnTo>
                    <a:pt x="81" y="13"/>
                  </a:lnTo>
                  <a:lnTo>
                    <a:pt x="75" y="17"/>
                  </a:lnTo>
                  <a:lnTo>
                    <a:pt x="69" y="20"/>
                  </a:lnTo>
                  <a:lnTo>
                    <a:pt x="63" y="24"/>
                  </a:lnTo>
                  <a:lnTo>
                    <a:pt x="58" y="30"/>
                  </a:lnTo>
                  <a:lnTo>
                    <a:pt x="51" y="34"/>
                  </a:lnTo>
                  <a:lnTo>
                    <a:pt x="46" y="39"/>
                  </a:lnTo>
                  <a:lnTo>
                    <a:pt x="41" y="45"/>
                  </a:lnTo>
                  <a:lnTo>
                    <a:pt x="35" y="51"/>
                  </a:lnTo>
                  <a:lnTo>
                    <a:pt x="30" y="57"/>
                  </a:lnTo>
                  <a:lnTo>
                    <a:pt x="26" y="64"/>
                  </a:lnTo>
                  <a:lnTo>
                    <a:pt x="20" y="70"/>
                  </a:lnTo>
                  <a:lnTo>
                    <a:pt x="16" y="77"/>
                  </a:lnTo>
                  <a:lnTo>
                    <a:pt x="12" y="84"/>
                  </a:lnTo>
                  <a:lnTo>
                    <a:pt x="8" y="92"/>
                  </a:lnTo>
                  <a:lnTo>
                    <a:pt x="3" y="99"/>
                  </a:lnTo>
                  <a:lnTo>
                    <a:pt x="0" y="10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32" name="Freeform 444"/>
            <p:cNvSpPr>
              <a:spLocks/>
            </p:cNvSpPr>
            <p:nvPr/>
          </p:nvSpPr>
          <p:spPr bwMode="auto">
            <a:xfrm>
              <a:off x="2826" y="2013"/>
              <a:ext cx="10" cy="31"/>
            </a:xfrm>
            <a:custGeom>
              <a:avLst/>
              <a:gdLst>
                <a:gd name="T0" fmla="*/ 27 w 69"/>
                <a:gd name="T1" fmla="*/ 216 h 216"/>
                <a:gd name="T2" fmla="*/ 32 w 69"/>
                <a:gd name="T3" fmla="*/ 210 h 216"/>
                <a:gd name="T4" fmla="*/ 36 w 69"/>
                <a:gd name="T5" fmla="*/ 202 h 216"/>
                <a:gd name="T6" fmla="*/ 40 w 69"/>
                <a:gd name="T7" fmla="*/ 195 h 216"/>
                <a:gd name="T8" fmla="*/ 44 w 69"/>
                <a:gd name="T9" fmla="*/ 187 h 216"/>
                <a:gd name="T10" fmla="*/ 48 w 69"/>
                <a:gd name="T11" fmla="*/ 180 h 216"/>
                <a:gd name="T12" fmla="*/ 51 w 69"/>
                <a:gd name="T13" fmla="*/ 172 h 216"/>
                <a:gd name="T14" fmla="*/ 54 w 69"/>
                <a:gd name="T15" fmla="*/ 165 h 216"/>
                <a:gd name="T16" fmla="*/ 57 w 69"/>
                <a:gd name="T17" fmla="*/ 156 h 216"/>
                <a:gd name="T18" fmla="*/ 60 w 69"/>
                <a:gd name="T19" fmla="*/ 149 h 216"/>
                <a:gd name="T20" fmla="*/ 62 w 69"/>
                <a:gd name="T21" fmla="*/ 141 h 216"/>
                <a:gd name="T22" fmla="*/ 64 w 69"/>
                <a:gd name="T23" fmla="*/ 133 h 216"/>
                <a:gd name="T24" fmla="*/ 66 w 69"/>
                <a:gd name="T25" fmla="*/ 126 h 216"/>
                <a:gd name="T26" fmla="*/ 67 w 69"/>
                <a:gd name="T27" fmla="*/ 117 h 216"/>
                <a:gd name="T28" fmla="*/ 68 w 69"/>
                <a:gd name="T29" fmla="*/ 110 h 216"/>
                <a:gd name="T30" fmla="*/ 68 w 69"/>
                <a:gd name="T31" fmla="*/ 102 h 216"/>
                <a:gd name="T32" fmla="*/ 69 w 69"/>
                <a:gd name="T33" fmla="*/ 95 h 216"/>
                <a:gd name="T34" fmla="*/ 69 w 69"/>
                <a:gd name="T35" fmla="*/ 87 h 216"/>
                <a:gd name="T36" fmla="*/ 68 w 69"/>
                <a:gd name="T37" fmla="*/ 80 h 216"/>
                <a:gd name="T38" fmla="*/ 68 w 69"/>
                <a:gd name="T39" fmla="*/ 72 h 216"/>
                <a:gd name="T40" fmla="*/ 67 w 69"/>
                <a:gd name="T41" fmla="*/ 66 h 216"/>
                <a:gd name="T42" fmla="*/ 66 w 69"/>
                <a:gd name="T43" fmla="*/ 60 h 216"/>
                <a:gd name="T44" fmla="*/ 64 w 69"/>
                <a:gd name="T45" fmla="*/ 53 h 216"/>
                <a:gd name="T46" fmla="*/ 62 w 69"/>
                <a:gd name="T47" fmla="*/ 47 h 216"/>
                <a:gd name="T48" fmla="*/ 60 w 69"/>
                <a:gd name="T49" fmla="*/ 42 h 216"/>
                <a:gd name="T50" fmla="*/ 57 w 69"/>
                <a:gd name="T51" fmla="*/ 36 h 216"/>
                <a:gd name="T52" fmla="*/ 54 w 69"/>
                <a:gd name="T53" fmla="*/ 31 h 216"/>
                <a:gd name="T54" fmla="*/ 51 w 69"/>
                <a:gd name="T55" fmla="*/ 26 h 216"/>
                <a:gd name="T56" fmla="*/ 48 w 69"/>
                <a:gd name="T57" fmla="*/ 21 h 216"/>
                <a:gd name="T58" fmla="*/ 44 w 69"/>
                <a:gd name="T59" fmla="*/ 17 h 216"/>
                <a:gd name="T60" fmla="*/ 39 w 69"/>
                <a:gd name="T61" fmla="*/ 14 h 216"/>
                <a:gd name="T62" fmla="*/ 35 w 69"/>
                <a:gd name="T63" fmla="*/ 11 h 216"/>
                <a:gd name="T64" fmla="*/ 31 w 69"/>
                <a:gd name="T65" fmla="*/ 7 h 216"/>
                <a:gd name="T66" fmla="*/ 27 w 69"/>
                <a:gd name="T67" fmla="*/ 5 h 216"/>
                <a:gd name="T68" fmla="*/ 21 w 69"/>
                <a:gd name="T69" fmla="*/ 3 h 216"/>
                <a:gd name="T70" fmla="*/ 17 w 69"/>
                <a:gd name="T71" fmla="*/ 2 h 216"/>
                <a:gd name="T72" fmla="*/ 12 w 69"/>
                <a:gd name="T73" fmla="*/ 1 h 216"/>
                <a:gd name="T74" fmla="*/ 6 w 69"/>
                <a:gd name="T75" fmla="*/ 0 h 216"/>
                <a:gd name="T76" fmla="*/ 0 w 69"/>
                <a:gd name="T77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9" h="216">
                  <a:moveTo>
                    <a:pt x="27" y="216"/>
                  </a:moveTo>
                  <a:lnTo>
                    <a:pt x="32" y="210"/>
                  </a:lnTo>
                  <a:lnTo>
                    <a:pt x="36" y="202"/>
                  </a:lnTo>
                  <a:lnTo>
                    <a:pt x="40" y="195"/>
                  </a:lnTo>
                  <a:lnTo>
                    <a:pt x="44" y="187"/>
                  </a:lnTo>
                  <a:lnTo>
                    <a:pt x="48" y="180"/>
                  </a:lnTo>
                  <a:lnTo>
                    <a:pt x="51" y="172"/>
                  </a:lnTo>
                  <a:lnTo>
                    <a:pt x="54" y="165"/>
                  </a:lnTo>
                  <a:lnTo>
                    <a:pt x="57" y="156"/>
                  </a:lnTo>
                  <a:lnTo>
                    <a:pt x="60" y="149"/>
                  </a:lnTo>
                  <a:lnTo>
                    <a:pt x="62" y="141"/>
                  </a:lnTo>
                  <a:lnTo>
                    <a:pt x="64" y="133"/>
                  </a:lnTo>
                  <a:lnTo>
                    <a:pt x="66" y="126"/>
                  </a:lnTo>
                  <a:lnTo>
                    <a:pt x="67" y="117"/>
                  </a:lnTo>
                  <a:lnTo>
                    <a:pt x="68" y="110"/>
                  </a:lnTo>
                  <a:lnTo>
                    <a:pt x="68" y="102"/>
                  </a:lnTo>
                  <a:lnTo>
                    <a:pt x="69" y="95"/>
                  </a:lnTo>
                  <a:lnTo>
                    <a:pt x="69" y="87"/>
                  </a:lnTo>
                  <a:lnTo>
                    <a:pt x="68" y="80"/>
                  </a:lnTo>
                  <a:lnTo>
                    <a:pt x="68" y="72"/>
                  </a:lnTo>
                  <a:lnTo>
                    <a:pt x="67" y="66"/>
                  </a:lnTo>
                  <a:lnTo>
                    <a:pt x="66" y="60"/>
                  </a:lnTo>
                  <a:lnTo>
                    <a:pt x="64" y="53"/>
                  </a:lnTo>
                  <a:lnTo>
                    <a:pt x="62" y="47"/>
                  </a:lnTo>
                  <a:lnTo>
                    <a:pt x="60" y="42"/>
                  </a:lnTo>
                  <a:lnTo>
                    <a:pt x="57" y="36"/>
                  </a:lnTo>
                  <a:lnTo>
                    <a:pt x="54" y="31"/>
                  </a:lnTo>
                  <a:lnTo>
                    <a:pt x="51" y="26"/>
                  </a:lnTo>
                  <a:lnTo>
                    <a:pt x="48" y="21"/>
                  </a:lnTo>
                  <a:lnTo>
                    <a:pt x="44" y="17"/>
                  </a:lnTo>
                  <a:lnTo>
                    <a:pt x="39" y="14"/>
                  </a:lnTo>
                  <a:lnTo>
                    <a:pt x="35" y="11"/>
                  </a:lnTo>
                  <a:lnTo>
                    <a:pt x="31" y="7"/>
                  </a:lnTo>
                  <a:lnTo>
                    <a:pt x="27" y="5"/>
                  </a:lnTo>
                  <a:lnTo>
                    <a:pt x="21" y="3"/>
                  </a:lnTo>
                  <a:lnTo>
                    <a:pt x="17" y="2"/>
                  </a:lnTo>
                  <a:lnTo>
                    <a:pt x="12" y="1"/>
                  </a:lnTo>
                  <a:lnTo>
                    <a:pt x="6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33" name="Freeform 445"/>
            <p:cNvSpPr>
              <a:spLocks/>
            </p:cNvSpPr>
            <p:nvPr/>
          </p:nvSpPr>
          <p:spPr bwMode="auto">
            <a:xfrm>
              <a:off x="2787" y="2044"/>
              <a:ext cx="43" cy="60"/>
            </a:xfrm>
            <a:custGeom>
              <a:avLst/>
              <a:gdLst>
                <a:gd name="T0" fmla="*/ 296 w 296"/>
                <a:gd name="T1" fmla="*/ 0 h 422"/>
                <a:gd name="T2" fmla="*/ 0 w 296"/>
                <a:gd name="T3" fmla="*/ 422 h 422"/>
                <a:gd name="T4" fmla="*/ 198 w 296"/>
                <a:gd name="T5" fmla="*/ 422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6" h="422">
                  <a:moveTo>
                    <a:pt x="296" y="0"/>
                  </a:moveTo>
                  <a:lnTo>
                    <a:pt x="0" y="422"/>
                  </a:lnTo>
                  <a:lnTo>
                    <a:pt x="198" y="42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34" name="Freeform 446"/>
            <p:cNvSpPr>
              <a:spLocks/>
            </p:cNvSpPr>
            <p:nvPr/>
          </p:nvSpPr>
          <p:spPr bwMode="auto">
            <a:xfrm>
              <a:off x="2837" y="2013"/>
              <a:ext cx="49" cy="91"/>
            </a:xfrm>
            <a:custGeom>
              <a:avLst/>
              <a:gdLst>
                <a:gd name="T0" fmla="*/ 0 w 344"/>
                <a:gd name="T1" fmla="*/ 638 h 638"/>
                <a:gd name="T2" fmla="*/ 99 w 344"/>
                <a:gd name="T3" fmla="*/ 638 h 638"/>
                <a:gd name="T4" fmla="*/ 104 w 344"/>
                <a:gd name="T5" fmla="*/ 638 h 638"/>
                <a:gd name="T6" fmla="*/ 110 w 344"/>
                <a:gd name="T7" fmla="*/ 637 h 638"/>
                <a:gd name="T8" fmla="*/ 116 w 344"/>
                <a:gd name="T9" fmla="*/ 636 h 638"/>
                <a:gd name="T10" fmla="*/ 122 w 344"/>
                <a:gd name="T11" fmla="*/ 635 h 638"/>
                <a:gd name="T12" fmla="*/ 127 w 344"/>
                <a:gd name="T13" fmla="*/ 632 h 638"/>
                <a:gd name="T14" fmla="*/ 134 w 344"/>
                <a:gd name="T15" fmla="*/ 630 h 638"/>
                <a:gd name="T16" fmla="*/ 139 w 344"/>
                <a:gd name="T17" fmla="*/ 627 h 638"/>
                <a:gd name="T18" fmla="*/ 146 w 344"/>
                <a:gd name="T19" fmla="*/ 624 h 638"/>
                <a:gd name="T20" fmla="*/ 151 w 344"/>
                <a:gd name="T21" fmla="*/ 621 h 638"/>
                <a:gd name="T22" fmla="*/ 157 w 344"/>
                <a:gd name="T23" fmla="*/ 616 h 638"/>
                <a:gd name="T24" fmla="*/ 163 w 344"/>
                <a:gd name="T25" fmla="*/ 612 h 638"/>
                <a:gd name="T26" fmla="*/ 169 w 344"/>
                <a:gd name="T27" fmla="*/ 607 h 638"/>
                <a:gd name="T28" fmla="*/ 174 w 344"/>
                <a:gd name="T29" fmla="*/ 602 h 638"/>
                <a:gd name="T30" fmla="*/ 180 w 344"/>
                <a:gd name="T31" fmla="*/ 596 h 638"/>
                <a:gd name="T32" fmla="*/ 185 w 344"/>
                <a:gd name="T33" fmla="*/ 591 h 638"/>
                <a:gd name="T34" fmla="*/ 190 w 344"/>
                <a:gd name="T35" fmla="*/ 584 h 638"/>
                <a:gd name="T36" fmla="*/ 196 w 344"/>
                <a:gd name="T37" fmla="*/ 578 h 638"/>
                <a:gd name="T38" fmla="*/ 201 w 344"/>
                <a:gd name="T39" fmla="*/ 572 h 638"/>
                <a:gd name="T40" fmla="*/ 205 w 344"/>
                <a:gd name="T41" fmla="*/ 564 h 638"/>
                <a:gd name="T42" fmla="*/ 209 w 344"/>
                <a:gd name="T43" fmla="*/ 558 h 638"/>
                <a:gd name="T44" fmla="*/ 214 w 344"/>
                <a:gd name="T45" fmla="*/ 550 h 638"/>
                <a:gd name="T46" fmla="*/ 218 w 344"/>
                <a:gd name="T47" fmla="*/ 543 h 638"/>
                <a:gd name="T48" fmla="*/ 221 w 344"/>
                <a:gd name="T49" fmla="*/ 535 h 638"/>
                <a:gd name="T50" fmla="*/ 224 w 344"/>
                <a:gd name="T51" fmla="*/ 528 h 638"/>
                <a:gd name="T52" fmla="*/ 228 w 344"/>
                <a:gd name="T53" fmla="*/ 520 h 638"/>
                <a:gd name="T54" fmla="*/ 231 w 344"/>
                <a:gd name="T55" fmla="*/ 512 h 638"/>
                <a:gd name="T56" fmla="*/ 234 w 344"/>
                <a:gd name="T57" fmla="*/ 505 h 638"/>
                <a:gd name="T58" fmla="*/ 236 w 344"/>
                <a:gd name="T59" fmla="*/ 496 h 638"/>
                <a:gd name="T60" fmla="*/ 255 w 344"/>
                <a:gd name="T61" fmla="*/ 425 h 638"/>
                <a:gd name="T62" fmla="*/ 256 w 344"/>
                <a:gd name="T63" fmla="*/ 417 h 638"/>
                <a:gd name="T64" fmla="*/ 258 w 344"/>
                <a:gd name="T65" fmla="*/ 410 h 638"/>
                <a:gd name="T66" fmla="*/ 259 w 344"/>
                <a:gd name="T67" fmla="*/ 401 h 638"/>
                <a:gd name="T68" fmla="*/ 261 w 344"/>
                <a:gd name="T69" fmla="*/ 394 h 638"/>
                <a:gd name="T70" fmla="*/ 262 w 344"/>
                <a:gd name="T71" fmla="*/ 386 h 638"/>
                <a:gd name="T72" fmla="*/ 262 w 344"/>
                <a:gd name="T73" fmla="*/ 379 h 638"/>
                <a:gd name="T74" fmla="*/ 262 w 344"/>
                <a:gd name="T75" fmla="*/ 372 h 638"/>
                <a:gd name="T76" fmla="*/ 262 w 344"/>
                <a:gd name="T77" fmla="*/ 364 h 638"/>
                <a:gd name="T78" fmla="*/ 261 w 344"/>
                <a:gd name="T79" fmla="*/ 357 h 638"/>
                <a:gd name="T80" fmla="*/ 259 w 344"/>
                <a:gd name="T81" fmla="*/ 350 h 638"/>
                <a:gd name="T82" fmla="*/ 258 w 344"/>
                <a:gd name="T83" fmla="*/ 343 h 638"/>
                <a:gd name="T84" fmla="*/ 256 w 344"/>
                <a:gd name="T85" fmla="*/ 336 h 638"/>
                <a:gd name="T86" fmla="*/ 255 w 344"/>
                <a:gd name="T87" fmla="*/ 331 h 638"/>
                <a:gd name="T88" fmla="*/ 253 w 344"/>
                <a:gd name="T89" fmla="*/ 325 h 638"/>
                <a:gd name="T90" fmla="*/ 250 w 344"/>
                <a:gd name="T91" fmla="*/ 319 h 638"/>
                <a:gd name="T92" fmla="*/ 247 w 344"/>
                <a:gd name="T93" fmla="*/ 314 h 638"/>
                <a:gd name="T94" fmla="*/ 244 w 344"/>
                <a:gd name="T95" fmla="*/ 310 h 638"/>
                <a:gd name="T96" fmla="*/ 240 w 344"/>
                <a:gd name="T97" fmla="*/ 306 h 638"/>
                <a:gd name="T98" fmla="*/ 237 w 344"/>
                <a:gd name="T99" fmla="*/ 301 h 638"/>
                <a:gd name="T100" fmla="*/ 233 w 344"/>
                <a:gd name="T101" fmla="*/ 298 h 638"/>
                <a:gd name="T102" fmla="*/ 229 w 344"/>
                <a:gd name="T103" fmla="*/ 295 h 638"/>
                <a:gd name="T104" fmla="*/ 224 w 344"/>
                <a:gd name="T105" fmla="*/ 292 h 638"/>
                <a:gd name="T106" fmla="*/ 219 w 344"/>
                <a:gd name="T107" fmla="*/ 290 h 638"/>
                <a:gd name="T108" fmla="*/ 215 w 344"/>
                <a:gd name="T109" fmla="*/ 287 h 638"/>
                <a:gd name="T110" fmla="*/ 209 w 344"/>
                <a:gd name="T111" fmla="*/ 285 h 638"/>
                <a:gd name="T112" fmla="*/ 204 w 344"/>
                <a:gd name="T113" fmla="*/ 284 h 638"/>
                <a:gd name="T114" fmla="*/ 199 w 344"/>
                <a:gd name="T115" fmla="*/ 284 h 638"/>
                <a:gd name="T116" fmla="*/ 193 w 344"/>
                <a:gd name="T117" fmla="*/ 283 h 638"/>
                <a:gd name="T118" fmla="*/ 94 w 344"/>
                <a:gd name="T119" fmla="*/ 283 h 638"/>
                <a:gd name="T120" fmla="*/ 170 w 344"/>
                <a:gd name="T121" fmla="*/ 0 h 638"/>
                <a:gd name="T122" fmla="*/ 344 w 344"/>
                <a:gd name="T123" fmla="*/ 0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44" h="638">
                  <a:moveTo>
                    <a:pt x="0" y="638"/>
                  </a:moveTo>
                  <a:lnTo>
                    <a:pt x="99" y="638"/>
                  </a:lnTo>
                  <a:lnTo>
                    <a:pt x="104" y="638"/>
                  </a:lnTo>
                  <a:lnTo>
                    <a:pt x="110" y="637"/>
                  </a:lnTo>
                  <a:lnTo>
                    <a:pt x="116" y="636"/>
                  </a:lnTo>
                  <a:lnTo>
                    <a:pt x="122" y="635"/>
                  </a:lnTo>
                  <a:lnTo>
                    <a:pt x="127" y="632"/>
                  </a:lnTo>
                  <a:lnTo>
                    <a:pt x="134" y="630"/>
                  </a:lnTo>
                  <a:lnTo>
                    <a:pt x="139" y="627"/>
                  </a:lnTo>
                  <a:lnTo>
                    <a:pt x="146" y="624"/>
                  </a:lnTo>
                  <a:lnTo>
                    <a:pt x="151" y="621"/>
                  </a:lnTo>
                  <a:lnTo>
                    <a:pt x="157" y="616"/>
                  </a:lnTo>
                  <a:lnTo>
                    <a:pt x="163" y="612"/>
                  </a:lnTo>
                  <a:lnTo>
                    <a:pt x="169" y="607"/>
                  </a:lnTo>
                  <a:lnTo>
                    <a:pt x="174" y="602"/>
                  </a:lnTo>
                  <a:lnTo>
                    <a:pt x="180" y="596"/>
                  </a:lnTo>
                  <a:lnTo>
                    <a:pt x="185" y="591"/>
                  </a:lnTo>
                  <a:lnTo>
                    <a:pt x="190" y="584"/>
                  </a:lnTo>
                  <a:lnTo>
                    <a:pt x="196" y="578"/>
                  </a:lnTo>
                  <a:lnTo>
                    <a:pt x="201" y="572"/>
                  </a:lnTo>
                  <a:lnTo>
                    <a:pt x="205" y="564"/>
                  </a:lnTo>
                  <a:lnTo>
                    <a:pt x="209" y="558"/>
                  </a:lnTo>
                  <a:lnTo>
                    <a:pt x="214" y="550"/>
                  </a:lnTo>
                  <a:lnTo>
                    <a:pt x="218" y="543"/>
                  </a:lnTo>
                  <a:lnTo>
                    <a:pt x="221" y="535"/>
                  </a:lnTo>
                  <a:lnTo>
                    <a:pt x="224" y="528"/>
                  </a:lnTo>
                  <a:lnTo>
                    <a:pt x="228" y="520"/>
                  </a:lnTo>
                  <a:lnTo>
                    <a:pt x="231" y="512"/>
                  </a:lnTo>
                  <a:lnTo>
                    <a:pt x="234" y="505"/>
                  </a:lnTo>
                  <a:lnTo>
                    <a:pt x="236" y="496"/>
                  </a:lnTo>
                  <a:lnTo>
                    <a:pt x="255" y="425"/>
                  </a:lnTo>
                  <a:lnTo>
                    <a:pt x="256" y="417"/>
                  </a:lnTo>
                  <a:lnTo>
                    <a:pt x="258" y="410"/>
                  </a:lnTo>
                  <a:lnTo>
                    <a:pt x="259" y="401"/>
                  </a:lnTo>
                  <a:lnTo>
                    <a:pt x="261" y="394"/>
                  </a:lnTo>
                  <a:lnTo>
                    <a:pt x="262" y="386"/>
                  </a:lnTo>
                  <a:lnTo>
                    <a:pt x="262" y="379"/>
                  </a:lnTo>
                  <a:lnTo>
                    <a:pt x="262" y="372"/>
                  </a:lnTo>
                  <a:lnTo>
                    <a:pt x="262" y="364"/>
                  </a:lnTo>
                  <a:lnTo>
                    <a:pt x="261" y="357"/>
                  </a:lnTo>
                  <a:lnTo>
                    <a:pt x="259" y="350"/>
                  </a:lnTo>
                  <a:lnTo>
                    <a:pt x="258" y="343"/>
                  </a:lnTo>
                  <a:lnTo>
                    <a:pt x="256" y="336"/>
                  </a:lnTo>
                  <a:lnTo>
                    <a:pt x="255" y="331"/>
                  </a:lnTo>
                  <a:lnTo>
                    <a:pt x="253" y="325"/>
                  </a:lnTo>
                  <a:lnTo>
                    <a:pt x="250" y="319"/>
                  </a:lnTo>
                  <a:lnTo>
                    <a:pt x="247" y="314"/>
                  </a:lnTo>
                  <a:lnTo>
                    <a:pt x="244" y="310"/>
                  </a:lnTo>
                  <a:lnTo>
                    <a:pt x="240" y="306"/>
                  </a:lnTo>
                  <a:lnTo>
                    <a:pt x="237" y="301"/>
                  </a:lnTo>
                  <a:lnTo>
                    <a:pt x="233" y="298"/>
                  </a:lnTo>
                  <a:lnTo>
                    <a:pt x="229" y="295"/>
                  </a:lnTo>
                  <a:lnTo>
                    <a:pt x="224" y="292"/>
                  </a:lnTo>
                  <a:lnTo>
                    <a:pt x="219" y="290"/>
                  </a:lnTo>
                  <a:lnTo>
                    <a:pt x="215" y="287"/>
                  </a:lnTo>
                  <a:lnTo>
                    <a:pt x="209" y="285"/>
                  </a:lnTo>
                  <a:lnTo>
                    <a:pt x="204" y="284"/>
                  </a:lnTo>
                  <a:lnTo>
                    <a:pt x="199" y="284"/>
                  </a:lnTo>
                  <a:lnTo>
                    <a:pt x="193" y="283"/>
                  </a:lnTo>
                  <a:lnTo>
                    <a:pt x="94" y="283"/>
                  </a:lnTo>
                  <a:lnTo>
                    <a:pt x="170" y="0"/>
                  </a:lnTo>
                  <a:lnTo>
                    <a:pt x="34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35" name="Freeform 447"/>
            <p:cNvSpPr>
              <a:spLocks/>
            </p:cNvSpPr>
            <p:nvPr/>
          </p:nvSpPr>
          <p:spPr bwMode="auto">
            <a:xfrm>
              <a:off x="2887" y="2044"/>
              <a:ext cx="46" cy="60"/>
            </a:xfrm>
            <a:custGeom>
              <a:avLst/>
              <a:gdLst>
                <a:gd name="T0" fmla="*/ 0 w 325"/>
                <a:gd name="T1" fmla="*/ 425 h 425"/>
                <a:gd name="T2" fmla="*/ 114 w 325"/>
                <a:gd name="T3" fmla="*/ 0 h 425"/>
                <a:gd name="T4" fmla="*/ 325 w 325"/>
                <a:gd name="T5" fmla="*/ 0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5" h="425">
                  <a:moveTo>
                    <a:pt x="0" y="425"/>
                  </a:moveTo>
                  <a:lnTo>
                    <a:pt x="114" y="0"/>
                  </a:lnTo>
                  <a:lnTo>
                    <a:pt x="32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36" name="Freeform 448"/>
            <p:cNvSpPr>
              <a:spLocks/>
            </p:cNvSpPr>
            <p:nvPr/>
          </p:nvSpPr>
          <p:spPr bwMode="auto">
            <a:xfrm>
              <a:off x="2933" y="2044"/>
              <a:ext cx="8" cy="17"/>
            </a:xfrm>
            <a:custGeom>
              <a:avLst/>
              <a:gdLst>
                <a:gd name="T0" fmla="*/ 53 w 59"/>
                <a:gd name="T1" fmla="*/ 123 h 123"/>
                <a:gd name="T2" fmla="*/ 55 w 59"/>
                <a:gd name="T3" fmla="*/ 116 h 123"/>
                <a:gd name="T4" fmla="*/ 56 w 59"/>
                <a:gd name="T5" fmla="*/ 109 h 123"/>
                <a:gd name="T6" fmla="*/ 57 w 59"/>
                <a:gd name="T7" fmla="*/ 101 h 123"/>
                <a:gd name="T8" fmla="*/ 58 w 59"/>
                <a:gd name="T9" fmla="*/ 94 h 123"/>
                <a:gd name="T10" fmla="*/ 58 w 59"/>
                <a:gd name="T11" fmla="*/ 87 h 123"/>
                <a:gd name="T12" fmla="*/ 59 w 59"/>
                <a:gd name="T13" fmla="*/ 80 h 123"/>
                <a:gd name="T14" fmla="*/ 58 w 59"/>
                <a:gd name="T15" fmla="*/ 72 h 123"/>
                <a:gd name="T16" fmla="*/ 58 w 59"/>
                <a:gd name="T17" fmla="*/ 66 h 123"/>
                <a:gd name="T18" fmla="*/ 57 w 59"/>
                <a:gd name="T19" fmla="*/ 60 h 123"/>
                <a:gd name="T20" fmla="*/ 56 w 59"/>
                <a:gd name="T21" fmla="*/ 53 h 123"/>
                <a:gd name="T22" fmla="*/ 55 w 59"/>
                <a:gd name="T23" fmla="*/ 47 h 123"/>
                <a:gd name="T24" fmla="*/ 53 w 59"/>
                <a:gd name="T25" fmla="*/ 41 h 123"/>
                <a:gd name="T26" fmla="*/ 51 w 59"/>
                <a:gd name="T27" fmla="*/ 36 h 123"/>
                <a:gd name="T28" fmla="*/ 49 w 59"/>
                <a:gd name="T29" fmla="*/ 31 h 123"/>
                <a:gd name="T30" fmla="*/ 45 w 59"/>
                <a:gd name="T31" fmla="*/ 27 h 123"/>
                <a:gd name="T32" fmla="*/ 42 w 59"/>
                <a:gd name="T33" fmla="*/ 21 h 123"/>
                <a:gd name="T34" fmla="*/ 39 w 59"/>
                <a:gd name="T35" fmla="*/ 18 h 123"/>
                <a:gd name="T36" fmla="*/ 36 w 59"/>
                <a:gd name="T37" fmla="*/ 14 h 123"/>
                <a:gd name="T38" fmla="*/ 31 w 59"/>
                <a:gd name="T39" fmla="*/ 11 h 123"/>
                <a:gd name="T40" fmla="*/ 27 w 59"/>
                <a:gd name="T41" fmla="*/ 7 h 123"/>
                <a:gd name="T42" fmla="*/ 23 w 59"/>
                <a:gd name="T43" fmla="*/ 5 h 123"/>
                <a:gd name="T44" fmla="*/ 19 w 59"/>
                <a:gd name="T45" fmla="*/ 3 h 123"/>
                <a:gd name="T46" fmla="*/ 14 w 59"/>
                <a:gd name="T47" fmla="*/ 2 h 123"/>
                <a:gd name="T48" fmla="*/ 9 w 59"/>
                <a:gd name="T49" fmla="*/ 1 h 123"/>
                <a:gd name="T50" fmla="*/ 4 w 59"/>
                <a:gd name="T51" fmla="*/ 0 h 123"/>
                <a:gd name="T52" fmla="*/ 0 w 59"/>
                <a:gd name="T53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9" h="123">
                  <a:moveTo>
                    <a:pt x="53" y="123"/>
                  </a:moveTo>
                  <a:lnTo>
                    <a:pt x="55" y="116"/>
                  </a:lnTo>
                  <a:lnTo>
                    <a:pt x="56" y="109"/>
                  </a:lnTo>
                  <a:lnTo>
                    <a:pt x="57" y="101"/>
                  </a:lnTo>
                  <a:lnTo>
                    <a:pt x="58" y="94"/>
                  </a:lnTo>
                  <a:lnTo>
                    <a:pt x="58" y="87"/>
                  </a:lnTo>
                  <a:lnTo>
                    <a:pt x="59" y="80"/>
                  </a:lnTo>
                  <a:lnTo>
                    <a:pt x="58" y="72"/>
                  </a:lnTo>
                  <a:lnTo>
                    <a:pt x="58" y="66"/>
                  </a:lnTo>
                  <a:lnTo>
                    <a:pt x="57" y="60"/>
                  </a:lnTo>
                  <a:lnTo>
                    <a:pt x="56" y="53"/>
                  </a:lnTo>
                  <a:lnTo>
                    <a:pt x="55" y="47"/>
                  </a:lnTo>
                  <a:lnTo>
                    <a:pt x="53" y="41"/>
                  </a:lnTo>
                  <a:lnTo>
                    <a:pt x="51" y="36"/>
                  </a:lnTo>
                  <a:lnTo>
                    <a:pt x="49" y="31"/>
                  </a:lnTo>
                  <a:lnTo>
                    <a:pt x="45" y="27"/>
                  </a:lnTo>
                  <a:lnTo>
                    <a:pt x="42" y="21"/>
                  </a:lnTo>
                  <a:lnTo>
                    <a:pt x="39" y="18"/>
                  </a:lnTo>
                  <a:lnTo>
                    <a:pt x="36" y="14"/>
                  </a:lnTo>
                  <a:lnTo>
                    <a:pt x="31" y="11"/>
                  </a:lnTo>
                  <a:lnTo>
                    <a:pt x="27" y="7"/>
                  </a:lnTo>
                  <a:lnTo>
                    <a:pt x="23" y="5"/>
                  </a:lnTo>
                  <a:lnTo>
                    <a:pt x="19" y="3"/>
                  </a:lnTo>
                  <a:lnTo>
                    <a:pt x="14" y="2"/>
                  </a:lnTo>
                  <a:lnTo>
                    <a:pt x="9" y="1"/>
                  </a:lnTo>
                  <a:lnTo>
                    <a:pt x="4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37" name="Line 449"/>
            <p:cNvSpPr>
              <a:spLocks noChangeShapeType="1"/>
            </p:cNvSpPr>
            <p:nvPr/>
          </p:nvSpPr>
          <p:spPr bwMode="auto">
            <a:xfrm flipH="1">
              <a:off x="2929" y="2061"/>
              <a:ext cx="12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38" name="Line 450"/>
            <p:cNvSpPr>
              <a:spLocks noChangeShapeType="1"/>
            </p:cNvSpPr>
            <p:nvPr/>
          </p:nvSpPr>
          <p:spPr bwMode="auto">
            <a:xfrm flipV="1">
              <a:off x="2908" y="2044"/>
              <a:ext cx="16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39" name="Freeform 451"/>
            <p:cNvSpPr>
              <a:spLocks/>
            </p:cNvSpPr>
            <p:nvPr/>
          </p:nvSpPr>
          <p:spPr bwMode="auto">
            <a:xfrm>
              <a:off x="2629" y="2158"/>
              <a:ext cx="40" cy="91"/>
            </a:xfrm>
            <a:custGeom>
              <a:avLst/>
              <a:gdLst>
                <a:gd name="T0" fmla="*/ 282 w 282"/>
                <a:gd name="T1" fmla="*/ 0 h 638"/>
                <a:gd name="T2" fmla="*/ 112 w 282"/>
                <a:gd name="T3" fmla="*/ 638 h 638"/>
                <a:gd name="T4" fmla="*/ 0 w 282"/>
                <a:gd name="T5" fmla="*/ 638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82" h="638">
                  <a:moveTo>
                    <a:pt x="282" y="0"/>
                  </a:moveTo>
                  <a:lnTo>
                    <a:pt x="112" y="638"/>
                  </a:lnTo>
                  <a:lnTo>
                    <a:pt x="0" y="63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40" name="Freeform 452"/>
            <p:cNvSpPr>
              <a:spLocks/>
            </p:cNvSpPr>
            <p:nvPr/>
          </p:nvSpPr>
          <p:spPr bwMode="auto">
            <a:xfrm>
              <a:off x="2620" y="2231"/>
              <a:ext cx="9" cy="18"/>
            </a:xfrm>
            <a:custGeom>
              <a:avLst/>
              <a:gdLst>
                <a:gd name="T0" fmla="*/ 7 w 60"/>
                <a:gd name="T1" fmla="*/ 0 h 124"/>
                <a:gd name="T2" fmla="*/ 4 w 60"/>
                <a:gd name="T3" fmla="*/ 7 h 124"/>
                <a:gd name="T4" fmla="*/ 3 w 60"/>
                <a:gd name="T5" fmla="*/ 15 h 124"/>
                <a:gd name="T6" fmla="*/ 2 w 60"/>
                <a:gd name="T7" fmla="*/ 22 h 124"/>
                <a:gd name="T8" fmla="*/ 1 w 60"/>
                <a:gd name="T9" fmla="*/ 29 h 124"/>
                <a:gd name="T10" fmla="*/ 0 w 60"/>
                <a:gd name="T11" fmla="*/ 37 h 124"/>
                <a:gd name="T12" fmla="*/ 0 w 60"/>
                <a:gd name="T13" fmla="*/ 44 h 124"/>
                <a:gd name="T14" fmla="*/ 0 w 60"/>
                <a:gd name="T15" fmla="*/ 51 h 124"/>
                <a:gd name="T16" fmla="*/ 1 w 60"/>
                <a:gd name="T17" fmla="*/ 58 h 124"/>
                <a:gd name="T18" fmla="*/ 2 w 60"/>
                <a:gd name="T19" fmla="*/ 65 h 124"/>
                <a:gd name="T20" fmla="*/ 3 w 60"/>
                <a:gd name="T21" fmla="*/ 71 h 124"/>
                <a:gd name="T22" fmla="*/ 4 w 60"/>
                <a:gd name="T23" fmla="*/ 76 h 124"/>
                <a:gd name="T24" fmla="*/ 7 w 60"/>
                <a:gd name="T25" fmla="*/ 83 h 124"/>
                <a:gd name="T26" fmla="*/ 9 w 60"/>
                <a:gd name="T27" fmla="*/ 88 h 124"/>
                <a:gd name="T28" fmla="*/ 11 w 60"/>
                <a:gd name="T29" fmla="*/ 93 h 124"/>
                <a:gd name="T30" fmla="*/ 14 w 60"/>
                <a:gd name="T31" fmla="*/ 98 h 124"/>
                <a:gd name="T32" fmla="*/ 17 w 60"/>
                <a:gd name="T33" fmla="*/ 102 h 124"/>
                <a:gd name="T34" fmla="*/ 20 w 60"/>
                <a:gd name="T35" fmla="*/ 106 h 124"/>
                <a:gd name="T36" fmla="*/ 24 w 60"/>
                <a:gd name="T37" fmla="*/ 110 h 124"/>
                <a:gd name="T38" fmla="*/ 28 w 60"/>
                <a:gd name="T39" fmla="*/ 114 h 124"/>
                <a:gd name="T40" fmla="*/ 31 w 60"/>
                <a:gd name="T41" fmla="*/ 116 h 124"/>
                <a:gd name="T42" fmla="*/ 35 w 60"/>
                <a:gd name="T43" fmla="*/ 119 h 124"/>
                <a:gd name="T44" fmla="*/ 41 w 60"/>
                <a:gd name="T45" fmla="*/ 120 h 124"/>
                <a:gd name="T46" fmla="*/ 45 w 60"/>
                <a:gd name="T47" fmla="*/ 122 h 124"/>
                <a:gd name="T48" fmla="*/ 50 w 60"/>
                <a:gd name="T49" fmla="*/ 123 h 124"/>
                <a:gd name="T50" fmla="*/ 55 w 60"/>
                <a:gd name="T51" fmla="*/ 124 h 124"/>
                <a:gd name="T52" fmla="*/ 60 w 60"/>
                <a:gd name="T53" fmla="*/ 1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0" h="124">
                  <a:moveTo>
                    <a:pt x="7" y="0"/>
                  </a:moveTo>
                  <a:lnTo>
                    <a:pt x="4" y="7"/>
                  </a:lnTo>
                  <a:lnTo>
                    <a:pt x="3" y="15"/>
                  </a:lnTo>
                  <a:lnTo>
                    <a:pt x="2" y="22"/>
                  </a:lnTo>
                  <a:lnTo>
                    <a:pt x="1" y="29"/>
                  </a:lnTo>
                  <a:lnTo>
                    <a:pt x="0" y="37"/>
                  </a:lnTo>
                  <a:lnTo>
                    <a:pt x="0" y="44"/>
                  </a:lnTo>
                  <a:lnTo>
                    <a:pt x="0" y="51"/>
                  </a:lnTo>
                  <a:lnTo>
                    <a:pt x="1" y="58"/>
                  </a:lnTo>
                  <a:lnTo>
                    <a:pt x="2" y="65"/>
                  </a:lnTo>
                  <a:lnTo>
                    <a:pt x="3" y="71"/>
                  </a:lnTo>
                  <a:lnTo>
                    <a:pt x="4" y="76"/>
                  </a:lnTo>
                  <a:lnTo>
                    <a:pt x="7" y="83"/>
                  </a:lnTo>
                  <a:lnTo>
                    <a:pt x="9" y="88"/>
                  </a:lnTo>
                  <a:lnTo>
                    <a:pt x="11" y="93"/>
                  </a:lnTo>
                  <a:lnTo>
                    <a:pt x="14" y="98"/>
                  </a:lnTo>
                  <a:lnTo>
                    <a:pt x="17" y="102"/>
                  </a:lnTo>
                  <a:lnTo>
                    <a:pt x="20" y="106"/>
                  </a:lnTo>
                  <a:lnTo>
                    <a:pt x="24" y="110"/>
                  </a:lnTo>
                  <a:lnTo>
                    <a:pt x="28" y="114"/>
                  </a:lnTo>
                  <a:lnTo>
                    <a:pt x="31" y="116"/>
                  </a:lnTo>
                  <a:lnTo>
                    <a:pt x="35" y="119"/>
                  </a:lnTo>
                  <a:lnTo>
                    <a:pt x="41" y="120"/>
                  </a:lnTo>
                  <a:lnTo>
                    <a:pt x="45" y="122"/>
                  </a:lnTo>
                  <a:lnTo>
                    <a:pt x="50" y="123"/>
                  </a:lnTo>
                  <a:lnTo>
                    <a:pt x="55" y="124"/>
                  </a:lnTo>
                  <a:lnTo>
                    <a:pt x="60" y="12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41" name="Line 453"/>
            <p:cNvSpPr>
              <a:spLocks noChangeShapeType="1"/>
            </p:cNvSpPr>
            <p:nvPr/>
          </p:nvSpPr>
          <p:spPr bwMode="auto">
            <a:xfrm flipV="1">
              <a:off x="2621" y="2206"/>
              <a:ext cx="7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42" name="Freeform 454"/>
            <p:cNvSpPr>
              <a:spLocks/>
            </p:cNvSpPr>
            <p:nvPr/>
          </p:nvSpPr>
          <p:spPr bwMode="auto">
            <a:xfrm>
              <a:off x="2628" y="2188"/>
              <a:ext cx="17" cy="18"/>
            </a:xfrm>
            <a:custGeom>
              <a:avLst/>
              <a:gdLst>
                <a:gd name="T0" fmla="*/ 119 w 119"/>
                <a:gd name="T1" fmla="*/ 0 h 124"/>
                <a:gd name="T2" fmla="*/ 113 w 119"/>
                <a:gd name="T3" fmla="*/ 0 h 124"/>
                <a:gd name="T4" fmla="*/ 108 w 119"/>
                <a:gd name="T5" fmla="*/ 0 h 124"/>
                <a:gd name="T6" fmla="*/ 103 w 119"/>
                <a:gd name="T7" fmla="*/ 1 h 124"/>
                <a:gd name="T8" fmla="*/ 98 w 119"/>
                <a:gd name="T9" fmla="*/ 4 h 124"/>
                <a:gd name="T10" fmla="*/ 92 w 119"/>
                <a:gd name="T11" fmla="*/ 6 h 124"/>
                <a:gd name="T12" fmla="*/ 86 w 119"/>
                <a:gd name="T13" fmla="*/ 8 h 124"/>
                <a:gd name="T14" fmla="*/ 80 w 119"/>
                <a:gd name="T15" fmla="*/ 11 h 124"/>
                <a:gd name="T16" fmla="*/ 75 w 119"/>
                <a:gd name="T17" fmla="*/ 14 h 124"/>
                <a:gd name="T18" fmla="*/ 70 w 119"/>
                <a:gd name="T19" fmla="*/ 17 h 124"/>
                <a:gd name="T20" fmla="*/ 63 w 119"/>
                <a:gd name="T21" fmla="*/ 22 h 124"/>
                <a:gd name="T22" fmla="*/ 58 w 119"/>
                <a:gd name="T23" fmla="*/ 26 h 124"/>
                <a:gd name="T24" fmla="*/ 53 w 119"/>
                <a:gd name="T25" fmla="*/ 31 h 124"/>
                <a:gd name="T26" fmla="*/ 47 w 119"/>
                <a:gd name="T27" fmla="*/ 37 h 124"/>
                <a:gd name="T28" fmla="*/ 43 w 119"/>
                <a:gd name="T29" fmla="*/ 42 h 124"/>
                <a:gd name="T30" fmla="*/ 38 w 119"/>
                <a:gd name="T31" fmla="*/ 47 h 124"/>
                <a:gd name="T32" fmla="*/ 34 w 119"/>
                <a:gd name="T33" fmla="*/ 54 h 124"/>
                <a:gd name="T34" fmla="*/ 28 w 119"/>
                <a:gd name="T35" fmla="*/ 60 h 124"/>
                <a:gd name="T36" fmla="*/ 24 w 119"/>
                <a:gd name="T37" fmla="*/ 66 h 124"/>
                <a:gd name="T38" fmla="*/ 21 w 119"/>
                <a:gd name="T39" fmla="*/ 73 h 124"/>
                <a:gd name="T40" fmla="*/ 17 w 119"/>
                <a:gd name="T41" fmla="*/ 80 h 124"/>
                <a:gd name="T42" fmla="*/ 12 w 119"/>
                <a:gd name="T43" fmla="*/ 87 h 124"/>
                <a:gd name="T44" fmla="*/ 9 w 119"/>
                <a:gd name="T45" fmla="*/ 94 h 124"/>
                <a:gd name="T46" fmla="*/ 6 w 119"/>
                <a:gd name="T47" fmla="*/ 102 h 124"/>
                <a:gd name="T48" fmla="*/ 4 w 119"/>
                <a:gd name="T49" fmla="*/ 109 h 124"/>
                <a:gd name="T50" fmla="*/ 2 w 119"/>
                <a:gd name="T51" fmla="*/ 116 h 124"/>
                <a:gd name="T52" fmla="*/ 0 w 119"/>
                <a:gd name="T53" fmla="*/ 1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9" h="124">
                  <a:moveTo>
                    <a:pt x="119" y="0"/>
                  </a:moveTo>
                  <a:lnTo>
                    <a:pt x="113" y="0"/>
                  </a:lnTo>
                  <a:lnTo>
                    <a:pt x="108" y="0"/>
                  </a:lnTo>
                  <a:lnTo>
                    <a:pt x="103" y="1"/>
                  </a:lnTo>
                  <a:lnTo>
                    <a:pt x="98" y="4"/>
                  </a:lnTo>
                  <a:lnTo>
                    <a:pt x="92" y="6"/>
                  </a:lnTo>
                  <a:lnTo>
                    <a:pt x="86" y="8"/>
                  </a:lnTo>
                  <a:lnTo>
                    <a:pt x="80" y="11"/>
                  </a:lnTo>
                  <a:lnTo>
                    <a:pt x="75" y="14"/>
                  </a:lnTo>
                  <a:lnTo>
                    <a:pt x="70" y="17"/>
                  </a:lnTo>
                  <a:lnTo>
                    <a:pt x="63" y="22"/>
                  </a:lnTo>
                  <a:lnTo>
                    <a:pt x="58" y="26"/>
                  </a:lnTo>
                  <a:lnTo>
                    <a:pt x="53" y="31"/>
                  </a:lnTo>
                  <a:lnTo>
                    <a:pt x="47" y="37"/>
                  </a:lnTo>
                  <a:lnTo>
                    <a:pt x="43" y="42"/>
                  </a:lnTo>
                  <a:lnTo>
                    <a:pt x="38" y="47"/>
                  </a:lnTo>
                  <a:lnTo>
                    <a:pt x="34" y="54"/>
                  </a:lnTo>
                  <a:lnTo>
                    <a:pt x="28" y="60"/>
                  </a:lnTo>
                  <a:lnTo>
                    <a:pt x="24" y="66"/>
                  </a:lnTo>
                  <a:lnTo>
                    <a:pt x="21" y="73"/>
                  </a:lnTo>
                  <a:lnTo>
                    <a:pt x="17" y="80"/>
                  </a:lnTo>
                  <a:lnTo>
                    <a:pt x="12" y="87"/>
                  </a:lnTo>
                  <a:lnTo>
                    <a:pt x="9" y="94"/>
                  </a:lnTo>
                  <a:lnTo>
                    <a:pt x="6" y="102"/>
                  </a:lnTo>
                  <a:lnTo>
                    <a:pt x="4" y="109"/>
                  </a:lnTo>
                  <a:lnTo>
                    <a:pt x="2" y="116"/>
                  </a:lnTo>
                  <a:lnTo>
                    <a:pt x="0" y="12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43" name="Line 455"/>
            <p:cNvSpPr>
              <a:spLocks noChangeShapeType="1"/>
            </p:cNvSpPr>
            <p:nvPr/>
          </p:nvSpPr>
          <p:spPr bwMode="auto">
            <a:xfrm>
              <a:off x="2645" y="2188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44" name="Line 456"/>
            <p:cNvSpPr>
              <a:spLocks noChangeShapeType="1"/>
            </p:cNvSpPr>
            <p:nvPr/>
          </p:nvSpPr>
          <p:spPr bwMode="auto">
            <a:xfrm>
              <a:off x="2670" y="2234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45" name="Line 457"/>
            <p:cNvSpPr>
              <a:spLocks noChangeShapeType="1"/>
            </p:cNvSpPr>
            <p:nvPr/>
          </p:nvSpPr>
          <p:spPr bwMode="auto">
            <a:xfrm flipH="1">
              <a:off x="2678" y="2203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46" name="Freeform 458"/>
            <p:cNvSpPr>
              <a:spLocks/>
            </p:cNvSpPr>
            <p:nvPr/>
          </p:nvSpPr>
          <p:spPr bwMode="auto">
            <a:xfrm>
              <a:off x="2715" y="2188"/>
              <a:ext cx="47" cy="61"/>
            </a:xfrm>
            <a:custGeom>
              <a:avLst/>
              <a:gdLst>
                <a:gd name="T0" fmla="*/ 0 w 324"/>
                <a:gd name="T1" fmla="*/ 425 h 425"/>
                <a:gd name="T2" fmla="*/ 114 w 324"/>
                <a:gd name="T3" fmla="*/ 0 h 425"/>
                <a:gd name="T4" fmla="*/ 324 w 324"/>
                <a:gd name="T5" fmla="*/ 0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4" h="425">
                  <a:moveTo>
                    <a:pt x="0" y="425"/>
                  </a:moveTo>
                  <a:lnTo>
                    <a:pt x="114" y="0"/>
                  </a:lnTo>
                  <a:lnTo>
                    <a:pt x="32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47" name="Freeform 459"/>
            <p:cNvSpPr>
              <a:spLocks/>
            </p:cNvSpPr>
            <p:nvPr/>
          </p:nvSpPr>
          <p:spPr bwMode="auto">
            <a:xfrm>
              <a:off x="2762" y="2188"/>
              <a:ext cx="8" cy="18"/>
            </a:xfrm>
            <a:custGeom>
              <a:avLst/>
              <a:gdLst>
                <a:gd name="T0" fmla="*/ 54 w 59"/>
                <a:gd name="T1" fmla="*/ 124 h 124"/>
                <a:gd name="T2" fmla="*/ 55 w 59"/>
                <a:gd name="T3" fmla="*/ 116 h 124"/>
                <a:gd name="T4" fmla="*/ 57 w 59"/>
                <a:gd name="T5" fmla="*/ 109 h 124"/>
                <a:gd name="T6" fmla="*/ 58 w 59"/>
                <a:gd name="T7" fmla="*/ 102 h 124"/>
                <a:gd name="T8" fmla="*/ 59 w 59"/>
                <a:gd name="T9" fmla="*/ 94 h 124"/>
                <a:gd name="T10" fmla="*/ 59 w 59"/>
                <a:gd name="T11" fmla="*/ 87 h 124"/>
                <a:gd name="T12" fmla="*/ 59 w 59"/>
                <a:gd name="T13" fmla="*/ 80 h 124"/>
                <a:gd name="T14" fmla="*/ 59 w 59"/>
                <a:gd name="T15" fmla="*/ 73 h 124"/>
                <a:gd name="T16" fmla="*/ 59 w 59"/>
                <a:gd name="T17" fmla="*/ 66 h 124"/>
                <a:gd name="T18" fmla="*/ 58 w 59"/>
                <a:gd name="T19" fmla="*/ 60 h 124"/>
                <a:gd name="T20" fmla="*/ 57 w 59"/>
                <a:gd name="T21" fmla="*/ 54 h 124"/>
                <a:gd name="T22" fmla="*/ 56 w 59"/>
                <a:gd name="T23" fmla="*/ 47 h 124"/>
                <a:gd name="T24" fmla="*/ 54 w 59"/>
                <a:gd name="T25" fmla="*/ 42 h 124"/>
                <a:gd name="T26" fmla="*/ 52 w 59"/>
                <a:gd name="T27" fmla="*/ 37 h 124"/>
                <a:gd name="T28" fmla="*/ 50 w 59"/>
                <a:gd name="T29" fmla="*/ 31 h 124"/>
                <a:gd name="T30" fmla="*/ 46 w 59"/>
                <a:gd name="T31" fmla="*/ 26 h 124"/>
                <a:gd name="T32" fmla="*/ 43 w 59"/>
                <a:gd name="T33" fmla="*/ 22 h 124"/>
                <a:gd name="T34" fmla="*/ 40 w 59"/>
                <a:gd name="T35" fmla="*/ 17 h 124"/>
                <a:gd name="T36" fmla="*/ 37 w 59"/>
                <a:gd name="T37" fmla="*/ 14 h 124"/>
                <a:gd name="T38" fmla="*/ 33 w 59"/>
                <a:gd name="T39" fmla="*/ 11 h 124"/>
                <a:gd name="T40" fmla="*/ 28 w 59"/>
                <a:gd name="T41" fmla="*/ 8 h 124"/>
                <a:gd name="T42" fmla="*/ 24 w 59"/>
                <a:gd name="T43" fmla="*/ 6 h 124"/>
                <a:gd name="T44" fmla="*/ 20 w 59"/>
                <a:gd name="T45" fmla="*/ 4 h 124"/>
                <a:gd name="T46" fmla="*/ 16 w 59"/>
                <a:gd name="T47" fmla="*/ 1 h 124"/>
                <a:gd name="T48" fmla="*/ 10 w 59"/>
                <a:gd name="T49" fmla="*/ 0 h 124"/>
                <a:gd name="T50" fmla="*/ 5 w 59"/>
                <a:gd name="T51" fmla="*/ 0 h 124"/>
                <a:gd name="T52" fmla="*/ 0 w 59"/>
                <a:gd name="T53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9" h="124">
                  <a:moveTo>
                    <a:pt x="54" y="124"/>
                  </a:moveTo>
                  <a:lnTo>
                    <a:pt x="55" y="116"/>
                  </a:lnTo>
                  <a:lnTo>
                    <a:pt x="57" y="109"/>
                  </a:lnTo>
                  <a:lnTo>
                    <a:pt x="58" y="102"/>
                  </a:lnTo>
                  <a:lnTo>
                    <a:pt x="59" y="94"/>
                  </a:lnTo>
                  <a:lnTo>
                    <a:pt x="59" y="87"/>
                  </a:lnTo>
                  <a:lnTo>
                    <a:pt x="59" y="80"/>
                  </a:lnTo>
                  <a:lnTo>
                    <a:pt x="59" y="73"/>
                  </a:lnTo>
                  <a:lnTo>
                    <a:pt x="59" y="66"/>
                  </a:lnTo>
                  <a:lnTo>
                    <a:pt x="58" y="60"/>
                  </a:lnTo>
                  <a:lnTo>
                    <a:pt x="57" y="54"/>
                  </a:lnTo>
                  <a:lnTo>
                    <a:pt x="56" y="47"/>
                  </a:lnTo>
                  <a:lnTo>
                    <a:pt x="54" y="42"/>
                  </a:lnTo>
                  <a:lnTo>
                    <a:pt x="52" y="37"/>
                  </a:lnTo>
                  <a:lnTo>
                    <a:pt x="50" y="31"/>
                  </a:lnTo>
                  <a:lnTo>
                    <a:pt x="46" y="26"/>
                  </a:lnTo>
                  <a:lnTo>
                    <a:pt x="43" y="22"/>
                  </a:lnTo>
                  <a:lnTo>
                    <a:pt x="40" y="17"/>
                  </a:lnTo>
                  <a:lnTo>
                    <a:pt x="37" y="14"/>
                  </a:lnTo>
                  <a:lnTo>
                    <a:pt x="33" y="11"/>
                  </a:lnTo>
                  <a:lnTo>
                    <a:pt x="28" y="8"/>
                  </a:lnTo>
                  <a:lnTo>
                    <a:pt x="24" y="6"/>
                  </a:lnTo>
                  <a:lnTo>
                    <a:pt x="20" y="4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5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48" name="Line 460"/>
            <p:cNvSpPr>
              <a:spLocks noChangeShapeType="1"/>
            </p:cNvSpPr>
            <p:nvPr/>
          </p:nvSpPr>
          <p:spPr bwMode="auto">
            <a:xfrm flipH="1">
              <a:off x="2758" y="2206"/>
              <a:ext cx="11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49" name="Line 461"/>
            <p:cNvSpPr>
              <a:spLocks noChangeShapeType="1"/>
            </p:cNvSpPr>
            <p:nvPr/>
          </p:nvSpPr>
          <p:spPr bwMode="auto">
            <a:xfrm flipV="1">
              <a:off x="2737" y="2188"/>
              <a:ext cx="16" cy="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50" name="Freeform 462"/>
            <p:cNvSpPr>
              <a:spLocks/>
            </p:cNvSpPr>
            <p:nvPr/>
          </p:nvSpPr>
          <p:spPr bwMode="auto">
            <a:xfrm>
              <a:off x="2779" y="2188"/>
              <a:ext cx="45" cy="61"/>
            </a:xfrm>
            <a:custGeom>
              <a:avLst/>
              <a:gdLst>
                <a:gd name="T0" fmla="*/ 114 w 312"/>
                <a:gd name="T1" fmla="*/ 0 h 425"/>
                <a:gd name="T2" fmla="*/ 312 w 312"/>
                <a:gd name="T3" fmla="*/ 0 h 425"/>
                <a:gd name="T4" fmla="*/ 0 w 312"/>
                <a:gd name="T5" fmla="*/ 425 h 425"/>
                <a:gd name="T6" fmla="*/ 198 w 312"/>
                <a:gd name="T7" fmla="*/ 425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2" h="425">
                  <a:moveTo>
                    <a:pt x="114" y="0"/>
                  </a:moveTo>
                  <a:lnTo>
                    <a:pt x="312" y="0"/>
                  </a:lnTo>
                  <a:lnTo>
                    <a:pt x="0" y="425"/>
                  </a:lnTo>
                  <a:lnTo>
                    <a:pt x="198" y="42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51" name="Freeform 463"/>
            <p:cNvSpPr>
              <a:spLocks/>
            </p:cNvSpPr>
            <p:nvPr/>
          </p:nvSpPr>
          <p:spPr bwMode="auto">
            <a:xfrm>
              <a:off x="2687" y="2396"/>
              <a:ext cx="3" cy="9"/>
            </a:xfrm>
            <a:custGeom>
              <a:avLst/>
              <a:gdLst>
                <a:gd name="T0" fmla="*/ 3 w 19"/>
                <a:gd name="T1" fmla="*/ 0 h 64"/>
                <a:gd name="T2" fmla="*/ 2 w 19"/>
                <a:gd name="T3" fmla="*/ 4 h 64"/>
                <a:gd name="T4" fmla="*/ 1 w 19"/>
                <a:gd name="T5" fmla="*/ 8 h 64"/>
                <a:gd name="T6" fmla="*/ 0 w 19"/>
                <a:gd name="T7" fmla="*/ 13 h 64"/>
                <a:gd name="T8" fmla="*/ 0 w 19"/>
                <a:gd name="T9" fmla="*/ 17 h 64"/>
                <a:gd name="T10" fmla="*/ 0 w 19"/>
                <a:gd name="T11" fmla="*/ 21 h 64"/>
                <a:gd name="T12" fmla="*/ 0 w 19"/>
                <a:gd name="T13" fmla="*/ 25 h 64"/>
                <a:gd name="T14" fmla="*/ 1 w 19"/>
                <a:gd name="T15" fmla="*/ 30 h 64"/>
                <a:gd name="T16" fmla="*/ 1 w 19"/>
                <a:gd name="T17" fmla="*/ 32 h 64"/>
                <a:gd name="T18" fmla="*/ 2 w 19"/>
                <a:gd name="T19" fmla="*/ 34 h 64"/>
                <a:gd name="T20" fmla="*/ 2 w 19"/>
                <a:gd name="T21" fmla="*/ 36 h 64"/>
                <a:gd name="T22" fmla="*/ 3 w 19"/>
                <a:gd name="T23" fmla="*/ 38 h 64"/>
                <a:gd name="T24" fmla="*/ 4 w 19"/>
                <a:gd name="T25" fmla="*/ 40 h 64"/>
                <a:gd name="T26" fmla="*/ 5 w 19"/>
                <a:gd name="T27" fmla="*/ 41 h 64"/>
                <a:gd name="T28" fmla="*/ 7 w 19"/>
                <a:gd name="T29" fmla="*/ 46 h 64"/>
                <a:gd name="T30" fmla="*/ 9 w 19"/>
                <a:gd name="T31" fmla="*/ 49 h 64"/>
                <a:gd name="T32" fmla="*/ 14 w 19"/>
                <a:gd name="T33" fmla="*/ 56 h 64"/>
                <a:gd name="T34" fmla="*/ 16 w 19"/>
                <a:gd name="T35" fmla="*/ 59 h 64"/>
                <a:gd name="T36" fmla="*/ 17 w 19"/>
                <a:gd name="T37" fmla="*/ 62 h 64"/>
                <a:gd name="T38" fmla="*/ 19 w 19"/>
                <a:gd name="T39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9" h="64">
                  <a:moveTo>
                    <a:pt x="3" y="0"/>
                  </a:moveTo>
                  <a:lnTo>
                    <a:pt x="2" y="4"/>
                  </a:lnTo>
                  <a:lnTo>
                    <a:pt x="1" y="8"/>
                  </a:lnTo>
                  <a:lnTo>
                    <a:pt x="0" y="13"/>
                  </a:lnTo>
                  <a:lnTo>
                    <a:pt x="0" y="17"/>
                  </a:lnTo>
                  <a:lnTo>
                    <a:pt x="0" y="21"/>
                  </a:lnTo>
                  <a:lnTo>
                    <a:pt x="0" y="25"/>
                  </a:lnTo>
                  <a:lnTo>
                    <a:pt x="1" y="30"/>
                  </a:lnTo>
                  <a:lnTo>
                    <a:pt x="1" y="32"/>
                  </a:lnTo>
                  <a:lnTo>
                    <a:pt x="2" y="34"/>
                  </a:lnTo>
                  <a:lnTo>
                    <a:pt x="2" y="36"/>
                  </a:lnTo>
                  <a:lnTo>
                    <a:pt x="3" y="38"/>
                  </a:lnTo>
                  <a:lnTo>
                    <a:pt x="4" y="40"/>
                  </a:lnTo>
                  <a:lnTo>
                    <a:pt x="5" y="41"/>
                  </a:lnTo>
                  <a:lnTo>
                    <a:pt x="7" y="46"/>
                  </a:lnTo>
                  <a:lnTo>
                    <a:pt x="9" y="49"/>
                  </a:lnTo>
                  <a:lnTo>
                    <a:pt x="14" y="56"/>
                  </a:lnTo>
                  <a:lnTo>
                    <a:pt x="16" y="59"/>
                  </a:lnTo>
                  <a:lnTo>
                    <a:pt x="17" y="62"/>
                  </a:lnTo>
                  <a:lnTo>
                    <a:pt x="19" y="6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52" name="Freeform 464"/>
            <p:cNvSpPr>
              <a:spLocks/>
            </p:cNvSpPr>
            <p:nvPr/>
          </p:nvSpPr>
          <p:spPr bwMode="auto">
            <a:xfrm>
              <a:off x="2667" y="2362"/>
              <a:ext cx="28" cy="43"/>
            </a:xfrm>
            <a:custGeom>
              <a:avLst/>
              <a:gdLst>
                <a:gd name="T0" fmla="*/ 194 w 194"/>
                <a:gd name="T1" fmla="*/ 34 h 305"/>
                <a:gd name="T2" fmla="*/ 193 w 194"/>
                <a:gd name="T3" fmla="*/ 25 h 305"/>
                <a:gd name="T4" fmla="*/ 191 w 194"/>
                <a:gd name="T5" fmla="*/ 15 h 305"/>
                <a:gd name="T6" fmla="*/ 187 w 194"/>
                <a:gd name="T7" fmla="*/ 8 h 305"/>
                <a:gd name="T8" fmla="*/ 185 w 194"/>
                <a:gd name="T9" fmla="*/ 3 h 305"/>
                <a:gd name="T10" fmla="*/ 180 w 194"/>
                <a:gd name="T11" fmla="*/ 1 h 305"/>
                <a:gd name="T12" fmla="*/ 176 w 194"/>
                <a:gd name="T13" fmla="*/ 0 h 305"/>
                <a:gd name="T14" fmla="*/ 160 w 194"/>
                <a:gd name="T15" fmla="*/ 0 h 305"/>
                <a:gd name="T16" fmla="*/ 141 w 194"/>
                <a:gd name="T17" fmla="*/ 0 h 305"/>
                <a:gd name="T18" fmla="*/ 122 w 194"/>
                <a:gd name="T19" fmla="*/ 1 h 305"/>
                <a:gd name="T20" fmla="*/ 112 w 194"/>
                <a:gd name="T21" fmla="*/ 2 h 305"/>
                <a:gd name="T22" fmla="*/ 104 w 194"/>
                <a:gd name="T23" fmla="*/ 6 h 305"/>
                <a:gd name="T24" fmla="*/ 95 w 194"/>
                <a:gd name="T25" fmla="*/ 10 h 305"/>
                <a:gd name="T26" fmla="*/ 87 w 194"/>
                <a:gd name="T27" fmla="*/ 15 h 305"/>
                <a:gd name="T28" fmla="*/ 77 w 194"/>
                <a:gd name="T29" fmla="*/ 24 h 305"/>
                <a:gd name="T30" fmla="*/ 66 w 194"/>
                <a:gd name="T31" fmla="*/ 34 h 305"/>
                <a:gd name="T32" fmla="*/ 61 w 194"/>
                <a:gd name="T33" fmla="*/ 42 h 305"/>
                <a:gd name="T34" fmla="*/ 48 w 194"/>
                <a:gd name="T35" fmla="*/ 64 h 305"/>
                <a:gd name="T36" fmla="*/ 44 w 194"/>
                <a:gd name="T37" fmla="*/ 73 h 305"/>
                <a:gd name="T38" fmla="*/ 39 w 194"/>
                <a:gd name="T39" fmla="*/ 88 h 305"/>
                <a:gd name="T40" fmla="*/ 18 w 194"/>
                <a:gd name="T41" fmla="*/ 161 h 305"/>
                <a:gd name="T42" fmla="*/ 6 w 194"/>
                <a:gd name="T43" fmla="*/ 210 h 305"/>
                <a:gd name="T44" fmla="*/ 0 w 194"/>
                <a:gd name="T45" fmla="*/ 234 h 305"/>
                <a:gd name="T46" fmla="*/ 0 w 194"/>
                <a:gd name="T47" fmla="*/ 244 h 305"/>
                <a:gd name="T48" fmla="*/ 0 w 194"/>
                <a:gd name="T49" fmla="*/ 254 h 305"/>
                <a:gd name="T50" fmla="*/ 1 w 194"/>
                <a:gd name="T51" fmla="*/ 263 h 305"/>
                <a:gd name="T52" fmla="*/ 5 w 194"/>
                <a:gd name="T53" fmla="*/ 272 h 305"/>
                <a:gd name="T54" fmla="*/ 8 w 194"/>
                <a:gd name="T55" fmla="*/ 281 h 305"/>
                <a:gd name="T56" fmla="*/ 13 w 194"/>
                <a:gd name="T57" fmla="*/ 289 h 305"/>
                <a:gd name="T58" fmla="*/ 20 w 194"/>
                <a:gd name="T59" fmla="*/ 296 h 305"/>
                <a:gd name="T60" fmla="*/ 27 w 194"/>
                <a:gd name="T61" fmla="*/ 300 h 305"/>
                <a:gd name="T62" fmla="*/ 37 w 194"/>
                <a:gd name="T63" fmla="*/ 304 h 305"/>
                <a:gd name="T64" fmla="*/ 46 w 194"/>
                <a:gd name="T65" fmla="*/ 305 h 305"/>
                <a:gd name="T66" fmla="*/ 72 w 194"/>
                <a:gd name="T67" fmla="*/ 305 h 305"/>
                <a:gd name="T68" fmla="*/ 85 w 194"/>
                <a:gd name="T69" fmla="*/ 305 h 305"/>
                <a:gd name="T70" fmla="*/ 93 w 194"/>
                <a:gd name="T71" fmla="*/ 304 h 305"/>
                <a:gd name="T72" fmla="*/ 102 w 194"/>
                <a:gd name="T73" fmla="*/ 299 h 305"/>
                <a:gd name="T74" fmla="*/ 110 w 194"/>
                <a:gd name="T75" fmla="*/ 293 h 305"/>
                <a:gd name="T76" fmla="*/ 116 w 194"/>
                <a:gd name="T77" fmla="*/ 287 h 305"/>
                <a:gd name="T78" fmla="*/ 123 w 194"/>
                <a:gd name="T79" fmla="*/ 279 h 305"/>
                <a:gd name="T80" fmla="*/ 128 w 194"/>
                <a:gd name="T81" fmla="*/ 272 h 305"/>
                <a:gd name="T82" fmla="*/ 132 w 194"/>
                <a:gd name="T83" fmla="*/ 263 h 305"/>
                <a:gd name="T84" fmla="*/ 138 w 194"/>
                <a:gd name="T85" fmla="*/ 248 h 305"/>
                <a:gd name="T86" fmla="*/ 143 w 194"/>
                <a:gd name="T87" fmla="*/ 230 h 305"/>
                <a:gd name="T88" fmla="*/ 154 w 194"/>
                <a:gd name="T89" fmla="*/ 188 h 305"/>
                <a:gd name="T90" fmla="*/ 173 w 194"/>
                <a:gd name="T91" fmla="*/ 114 h 305"/>
                <a:gd name="T92" fmla="*/ 186 w 194"/>
                <a:gd name="T93" fmla="*/ 72 h 305"/>
                <a:gd name="T94" fmla="*/ 190 w 194"/>
                <a:gd name="T95" fmla="*/ 52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4" h="305">
                  <a:moveTo>
                    <a:pt x="193" y="41"/>
                  </a:moveTo>
                  <a:lnTo>
                    <a:pt x="193" y="37"/>
                  </a:lnTo>
                  <a:lnTo>
                    <a:pt x="194" y="34"/>
                  </a:lnTo>
                  <a:lnTo>
                    <a:pt x="194" y="31"/>
                  </a:lnTo>
                  <a:lnTo>
                    <a:pt x="194" y="28"/>
                  </a:lnTo>
                  <a:lnTo>
                    <a:pt x="193" y="25"/>
                  </a:lnTo>
                  <a:lnTo>
                    <a:pt x="192" y="22"/>
                  </a:lnTo>
                  <a:lnTo>
                    <a:pt x="192" y="18"/>
                  </a:lnTo>
                  <a:lnTo>
                    <a:pt x="191" y="15"/>
                  </a:lnTo>
                  <a:lnTo>
                    <a:pt x="190" y="12"/>
                  </a:lnTo>
                  <a:lnTo>
                    <a:pt x="188" y="9"/>
                  </a:lnTo>
                  <a:lnTo>
                    <a:pt x="187" y="8"/>
                  </a:lnTo>
                  <a:lnTo>
                    <a:pt x="187" y="7"/>
                  </a:lnTo>
                  <a:lnTo>
                    <a:pt x="186" y="4"/>
                  </a:lnTo>
                  <a:lnTo>
                    <a:pt x="185" y="3"/>
                  </a:lnTo>
                  <a:lnTo>
                    <a:pt x="184" y="2"/>
                  </a:lnTo>
                  <a:lnTo>
                    <a:pt x="182" y="2"/>
                  </a:lnTo>
                  <a:lnTo>
                    <a:pt x="180" y="1"/>
                  </a:lnTo>
                  <a:lnTo>
                    <a:pt x="179" y="1"/>
                  </a:lnTo>
                  <a:lnTo>
                    <a:pt x="178" y="0"/>
                  </a:lnTo>
                  <a:lnTo>
                    <a:pt x="176" y="0"/>
                  </a:lnTo>
                  <a:lnTo>
                    <a:pt x="173" y="0"/>
                  </a:lnTo>
                  <a:lnTo>
                    <a:pt x="167" y="0"/>
                  </a:lnTo>
                  <a:lnTo>
                    <a:pt x="160" y="0"/>
                  </a:lnTo>
                  <a:lnTo>
                    <a:pt x="153" y="0"/>
                  </a:lnTo>
                  <a:lnTo>
                    <a:pt x="147" y="0"/>
                  </a:lnTo>
                  <a:lnTo>
                    <a:pt x="141" y="0"/>
                  </a:lnTo>
                  <a:lnTo>
                    <a:pt x="135" y="0"/>
                  </a:lnTo>
                  <a:lnTo>
                    <a:pt x="128" y="0"/>
                  </a:lnTo>
                  <a:lnTo>
                    <a:pt x="122" y="1"/>
                  </a:lnTo>
                  <a:lnTo>
                    <a:pt x="119" y="1"/>
                  </a:lnTo>
                  <a:lnTo>
                    <a:pt x="115" y="2"/>
                  </a:lnTo>
                  <a:lnTo>
                    <a:pt x="112" y="2"/>
                  </a:lnTo>
                  <a:lnTo>
                    <a:pt x="109" y="3"/>
                  </a:lnTo>
                  <a:lnTo>
                    <a:pt x="107" y="4"/>
                  </a:lnTo>
                  <a:lnTo>
                    <a:pt x="104" y="6"/>
                  </a:lnTo>
                  <a:lnTo>
                    <a:pt x="100" y="7"/>
                  </a:lnTo>
                  <a:lnTo>
                    <a:pt x="97" y="8"/>
                  </a:lnTo>
                  <a:lnTo>
                    <a:pt x="95" y="10"/>
                  </a:lnTo>
                  <a:lnTo>
                    <a:pt x="92" y="11"/>
                  </a:lnTo>
                  <a:lnTo>
                    <a:pt x="90" y="13"/>
                  </a:lnTo>
                  <a:lnTo>
                    <a:pt x="87" y="15"/>
                  </a:lnTo>
                  <a:lnTo>
                    <a:pt x="85" y="17"/>
                  </a:lnTo>
                  <a:lnTo>
                    <a:pt x="82" y="18"/>
                  </a:lnTo>
                  <a:lnTo>
                    <a:pt x="77" y="24"/>
                  </a:lnTo>
                  <a:lnTo>
                    <a:pt x="73" y="28"/>
                  </a:lnTo>
                  <a:lnTo>
                    <a:pt x="69" y="32"/>
                  </a:lnTo>
                  <a:lnTo>
                    <a:pt x="66" y="34"/>
                  </a:lnTo>
                  <a:lnTo>
                    <a:pt x="64" y="36"/>
                  </a:lnTo>
                  <a:lnTo>
                    <a:pt x="62" y="40"/>
                  </a:lnTo>
                  <a:lnTo>
                    <a:pt x="61" y="42"/>
                  </a:lnTo>
                  <a:lnTo>
                    <a:pt x="55" y="53"/>
                  </a:lnTo>
                  <a:lnTo>
                    <a:pt x="52" y="59"/>
                  </a:lnTo>
                  <a:lnTo>
                    <a:pt x="48" y="64"/>
                  </a:lnTo>
                  <a:lnTo>
                    <a:pt x="46" y="66"/>
                  </a:lnTo>
                  <a:lnTo>
                    <a:pt x="45" y="69"/>
                  </a:lnTo>
                  <a:lnTo>
                    <a:pt x="44" y="73"/>
                  </a:lnTo>
                  <a:lnTo>
                    <a:pt x="43" y="76"/>
                  </a:lnTo>
                  <a:lnTo>
                    <a:pt x="41" y="81"/>
                  </a:lnTo>
                  <a:lnTo>
                    <a:pt x="39" y="88"/>
                  </a:lnTo>
                  <a:lnTo>
                    <a:pt x="32" y="112"/>
                  </a:lnTo>
                  <a:lnTo>
                    <a:pt x="26" y="136"/>
                  </a:lnTo>
                  <a:lnTo>
                    <a:pt x="18" y="161"/>
                  </a:lnTo>
                  <a:lnTo>
                    <a:pt x="12" y="185"/>
                  </a:lnTo>
                  <a:lnTo>
                    <a:pt x="9" y="197"/>
                  </a:lnTo>
                  <a:lnTo>
                    <a:pt x="6" y="210"/>
                  </a:lnTo>
                  <a:lnTo>
                    <a:pt x="4" y="222"/>
                  </a:lnTo>
                  <a:lnTo>
                    <a:pt x="1" y="228"/>
                  </a:lnTo>
                  <a:lnTo>
                    <a:pt x="0" y="234"/>
                  </a:lnTo>
                  <a:lnTo>
                    <a:pt x="0" y="238"/>
                  </a:lnTo>
                  <a:lnTo>
                    <a:pt x="0" y="241"/>
                  </a:lnTo>
                  <a:lnTo>
                    <a:pt x="0" y="244"/>
                  </a:lnTo>
                  <a:lnTo>
                    <a:pt x="0" y="247"/>
                  </a:lnTo>
                  <a:lnTo>
                    <a:pt x="0" y="250"/>
                  </a:lnTo>
                  <a:lnTo>
                    <a:pt x="0" y="254"/>
                  </a:lnTo>
                  <a:lnTo>
                    <a:pt x="0" y="257"/>
                  </a:lnTo>
                  <a:lnTo>
                    <a:pt x="1" y="260"/>
                  </a:lnTo>
                  <a:lnTo>
                    <a:pt x="1" y="263"/>
                  </a:lnTo>
                  <a:lnTo>
                    <a:pt x="3" y="266"/>
                  </a:lnTo>
                  <a:lnTo>
                    <a:pt x="4" y="269"/>
                  </a:lnTo>
                  <a:lnTo>
                    <a:pt x="5" y="272"/>
                  </a:lnTo>
                  <a:lnTo>
                    <a:pt x="6" y="275"/>
                  </a:lnTo>
                  <a:lnTo>
                    <a:pt x="7" y="278"/>
                  </a:lnTo>
                  <a:lnTo>
                    <a:pt x="8" y="281"/>
                  </a:lnTo>
                  <a:lnTo>
                    <a:pt x="9" y="283"/>
                  </a:lnTo>
                  <a:lnTo>
                    <a:pt x="11" y="287"/>
                  </a:lnTo>
                  <a:lnTo>
                    <a:pt x="13" y="289"/>
                  </a:lnTo>
                  <a:lnTo>
                    <a:pt x="14" y="292"/>
                  </a:lnTo>
                  <a:lnTo>
                    <a:pt x="16" y="294"/>
                  </a:lnTo>
                  <a:lnTo>
                    <a:pt x="20" y="296"/>
                  </a:lnTo>
                  <a:lnTo>
                    <a:pt x="22" y="298"/>
                  </a:lnTo>
                  <a:lnTo>
                    <a:pt x="25" y="299"/>
                  </a:lnTo>
                  <a:lnTo>
                    <a:pt x="27" y="300"/>
                  </a:lnTo>
                  <a:lnTo>
                    <a:pt x="30" y="302"/>
                  </a:lnTo>
                  <a:lnTo>
                    <a:pt x="33" y="303"/>
                  </a:lnTo>
                  <a:lnTo>
                    <a:pt x="37" y="304"/>
                  </a:lnTo>
                  <a:lnTo>
                    <a:pt x="40" y="304"/>
                  </a:lnTo>
                  <a:lnTo>
                    <a:pt x="43" y="305"/>
                  </a:lnTo>
                  <a:lnTo>
                    <a:pt x="46" y="305"/>
                  </a:lnTo>
                  <a:lnTo>
                    <a:pt x="53" y="305"/>
                  </a:lnTo>
                  <a:lnTo>
                    <a:pt x="65" y="304"/>
                  </a:lnTo>
                  <a:lnTo>
                    <a:pt x="72" y="305"/>
                  </a:lnTo>
                  <a:lnTo>
                    <a:pt x="78" y="305"/>
                  </a:lnTo>
                  <a:lnTo>
                    <a:pt x="81" y="305"/>
                  </a:lnTo>
                  <a:lnTo>
                    <a:pt x="85" y="305"/>
                  </a:lnTo>
                  <a:lnTo>
                    <a:pt x="87" y="305"/>
                  </a:lnTo>
                  <a:lnTo>
                    <a:pt x="90" y="304"/>
                  </a:lnTo>
                  <a:lnTo>
                    <a:pt x="93" y="304"/>
                  </a:lnTo>
                  <a:lnTo>
                    <a:pt x="96" y="302"/>
                  </a:lnTo>
                  <a:lnTo>
                    <a:pt x="99" y="300"/>
                  </a:lnTo>
                  <a:lnTo>
                    <a:pt x="102" y="299"/>
                  </a:lnTo>
                  <a:lnTo>
                    <a:pt x="105" y="297"/>
                  </a:lnTo>
                  <a:lnTo>
                    <a:pt x="107" y="295"/>
                  </a:lnTo>
                  <a:lnTo>
                    <a:pt x="110" y="293"/>
                  </a:lnTo>
                  <a:lnTo>
                    <a:pt x="112" y="291"/>
                  </a:lnTo>
                  <a:lnTo>
                    <a:pt x="114" y="289"/>
                  </a:lnTo>
                  <a:lnTo>
                    <a:pt x="116" y="287"/>
                  </a:lnTo>
                  <a:lnTo>
                    <a:pt x="119" y="284"/>
                  </a:lnTo>
                  <a:lnTo>
                    <a:pt x="121" y="282"/>
                  </a:lnTo>
                  <a:lnTo>
                    <a:pt x="123" y="279"/>
                  </a:lnTo>
                  <a:lnTo>
                    <a:pt x="125" y="277"/>
                  </a:lnTo>
                  <a:lnTo>
                    <a:pt x="126" y="274"/>
                  </a:lnTo>
                  <a:lnTo>
                    <a:pt x="128" y="272"/>
                  </a:lnTo>
                  <a:lnTo>
                    <a:pt x="129" y="269"/>
                  </a:lnTo>
                  <a:lnTo>
                    <a:pt x="131" y="266"/>
                  </a:lnTo>
                  <a:lnTo>
                    <a:pt x="132" y="263"/>
                  </a:lnTo>
                  <a:lnTo>
                    <a:pt x="133" y="260"/>
                  </a:lnTo>
                  <a:lnTo>
                    <a:pt x="136" y="255"/>
                  </a:lnTo>
                  <a:lnTo>
                    <a:pt x="138" y="248"/>
                  </a:lnTo>
                  <a:lnTo>
                    <a:pt x="140" y="243"/>
                  </a:lnTo>
                  <a:lnTo>
                    <a:pt x="142" y="237"/>
                  </a:lnTo>
                  <a:lnTo>
                    <a:pt x="143" y="230"/>
                  </a:lnTo>
                  <a:lnTo>
                    <a:pt x="145" y="224"/>
                  </a:lnTo>
                  <a:lnTo>
                    <a:pt x="147" y="212"/>
                  </a:lnTo>
                  <a:lnTo>
                    <a:pt x="154" y="188"/>
                  </a:lnTo>
                  <a:lnTo>
                    <a:pt x="160" y="162"/>
                  </a:lnTo>
                  <a:lnTo>
                    <a:pt x="167" y="138"/>
                  </a:lnTo>
                  <a:lnTo>
                    <a:pt x="173" y="114"/>
                  </a:lnTo>
                  <a:lnTo>
                    <a:pt x="180" y="90"/>
                  </a:lnTo>
                  <a:lnTo>
                    <a:pt x="184" y="77"/>
                  </a:lnTo>
                  <a:lnTo>
                    <a:pt x="186" y="72"/>
                  </a:lnTo>
                  <a:lnTo>
                    <a:pt x="187" y="65"/>
                  </a:lnTo>
                  <a:lnTo>
                    <a:pt x="189" y="59"/>
                  </a:lnTo>
                  <a:lnTo>
                    <a:pt x="190" y="52"/>
                  </a:lnTo>
                  <a:lnTo>
                    <a:pt x="191" y="46"/>
                  </a:lnTo>
                  <a:lnTo>
                    <a:pt x="192" y="4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53" name="Freeform 465"/>
            <p:cNvSpPr>
              <a:spLocks/>
            </p:cNvSpPr>
            <p:nvPr/>
          </p:nvSpPr>
          <p:spPr bwMode="auto">
            <a:xfrm>
              <a:off x="2629" y="2307"/>
              <a:ext cx="40" cy="92"/>
            </a:xfrm>
            <a:custGeom>
              <a:avLst/>
              <a:gdLst>
                <a:gd name="T0" fmla="*/ 282 w 282"/>
                <a:gd name="T1" fmla="*/ 0 h 638"/>
                <a:gd name="T2" fmla="*/ 112 w 282"/>
                <a:gd name="T3" fmla="*/ 638 h 638"/>
                <a:gd name="T4" fmla="*/ 0 w 282"/>
                <a:gd name="T5" fmla="*/ 638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82" h="638">
                  <a:moveTo>
                    <a:pt x="282" y="0"/>
                  </a:moveTo>
                  <a:lnTo>
                    <a:pt x="112" y="638"/>
                  </a:lnTo>
                  <a:lnTo>
                    <a:pt x="0" y="63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54" name="Freeform 466"/>
            <p:cNvSpPr>
              <a:spLocks/>
            </p:cNvSpPr>
            <p:nvPr/>
          </p:nvSpPr>
          <p:spPr bwMode="auto">
            <a:xfrm>
              <a:off x="2620" y="2381"/>
              <a:ext cx="9" cy="18"/>
            </a:xfrm>
            <a:custGeom>
              <a:avLst/>
              <a:gdLst>
                <a:gd name="T0" fmla="*/ 7 w 60"/>
                <a:gd name="T1" fmla="*/ 0 h 125"/>
                <a:gd name="T2" fmla="*/ 4 w 60"/>
                <a:gd name="T3" fmla="*/ 9 h 125"/>
                <a:gd name="T4" fmla="*/ 3 w 60"/>
                <a:gd name="T5" fmla="*/ 16 h 125"/>
                <a:gd name="T6" fmla="*/ 2 w 60"/>
                <a:gd name="T7" fmla="*/ 23 h 125"/>
                <a:gd name="T8" fmla="*/ 1 w 60"/>
                <a:gd name="T9" fmla="*/ 30 h 125"/>
                <a:gd name="T10" fmla="*/ 0 w 60"/>
                <a:gd name="T11" fmla="*/ 37 h 125"/>
                <a:gd name="T12" fmla="*/ 0 w 60"/>
                <a:gd name="T13" fmla="*/ 45 h 125"/>
                <a:gd name="T14" fmla="*/ 0 w 60"/>
                <a:gd name="T15" fmla="*/ 51 h 125"/>
                <a:gd name="T16" fmla="*/ 1 w 60"/>
                <a:gd name="T17" fmla="*/ 59 h 125"/>
                <a:gd name="T18" fmla="*/ 2 w 60"/>
                <a:gd name="T19" fmla="*/ 65 h 125"/>
                <a:gd name="T20" fmla="*/ 3 w 60"/>
                <a:gd name="T21" fmla="*/ 72 h 125"/>
                <a:gd name="T22" fmla="*/ 4 w 60"/>
                <a:gd name="T23" fmla="*/ 77 h 125"/>
                <a:gd name="T24" fmla="*/ 7 w 60"/>
                <a:gd name="T25" fmla="*/ 83 h 125"/>
                <a:gd name="T26" fmla="*/ 9 w 60"/>
                <a:gd name="T27" fmla="*/ 89 h 125"/>
                <a:gd name="T28" fmla="*/ 11 w 60"/>
                <a:gd name="T29" fmla="*/ 94 h 125"/>
                <a:gd name="T30" fmla="*/ 14 w 60"/>
                <a:gd name="T31" fmla="*/ 98 h 125"/>
                <a:gd name="T32" fmla="*/ 17 w 60"/>
                <a:gd name="T33" fmla="*/ 102 h 125"/>
                <a:gd name="T34" fmla="*/ 20 w 60"/>
                <a:gd name="T35" fmla="*/ 107 h 125"/>
                <a:gd name="T36" fmla="*/ 24 w 60"/>
                <a:gd name="T37" fmla="*/ 111 h 125"/>
                <a:gd name="T38" fmla="*/ 28 w 60"/>
                <a:gd name="T39" fmla="*/ 114 h 125"/>
                <a:gd name="T40" fmla="*/ 31 w 60"/>
                <a:gd name="T41" fmla="*/ 116 h 125"/>
                <a:gd name="T42" fmla="*/ 35 w 60"/>
                <a:gd name="T43" fmla="*/ 119 h 125"/>
                <a:gd name="T44" fmla="*/ 41 w 60"/>
                <a:gd name="T45" fmla="*/ 122 h 125"/>
                <a:gd name="T46" fmla="*/ 45 w 60"/>
                <a:gd name="T47" fmla="*/ 123 h 125"/>
                <a:gd name="T48" fmla="*/ 50 w 60"/>
                <a:gd name="T49" fmla="*/ 124 h 125"/>
                <a:gd name="T50" fmla="*/ 55 w 60"/>
                <a:gd name="T51" fmla="*/ 125 h 125"/>
                <a:gd name="T52" fmla="*/ 60 w 60"/>
                <a:gd name="T53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0" h="125">
                  <a:moveTo>
                    <a:pt x="7" y="0"/>
                  </a:moveTo>
                  <a:lnTo>
                    <a:pt x="4" y="9"/>
                  </a:lnTo>
                  <a:lnTo>
                    <a:pt x="3" y="16"/>
                  </a:lnTo>
                  <a:lnTo>
                    <a:pt x="2" y="23"/>
                  </a:lnTo>
                  <a:lnTo>
                    <a:pt x="1" y="30"/>
                  </a:lnTo>
                  <a:lnTo>
                    <a:pt x="0" y="37"/>
                  </a:lnTo>
                  <a:lnTo>
                    <a:pt x="0" y="45"/>
                  </a:lnTo>
                  <a:lnTo>
                    <a:pt x="0" y="51"/>
                  </a:lnTo>
                  <a:lnTo>
                    <a:pt x="1" y="59"/>
                  </a:lnTo>
                  <a:lnTo>
                    <a:pt x="2" y="65"/>
                  </a:lnTo>
                  <a:lnTo>
                    <a:pt x="3" y="72"/>
                  </a:lnTo>
                  <a:lnTo>
                    <a:pt x="4" y="77"/>
                  </a:lnTo>
                  <a:lnTo>
                    <a:pt x="7" y="83"/>
                  </a:lnTo>
                  <a:lnTo>
                    <a:pt x="9" y="89"/>
                  </a:lnTo>
                  <a:lnTo>
                    <a:pt x="11" y="94"/>
                  </a:lnTo>
                  <a:lnTo>
                    <a:pt x="14" y="98"/>
                  </a:lnTo>
                  <a:lnTo>
                    <a:pt x="17" y="102"/>
                  </a:lnTo>
                  <a:lnTo>
                    <a:pt x="20" y="107"/>
                  </a:lnTo>
                  <a:lnTo>
                    <a:pt x="24" y="111"/>
                  </a:lnTo>
                  <a:lnTo>
                    <a:pt x="28" y="114"/>
                  </a:lnTo>
                  <a:lnTo>
                    <a:pt x="31" y="116"/>
                  </a:lnTo>
                  <a:lnTo>
                    <a:pt x="35" y="119"/>
                  </a:lnTo>
                  <a:lnTo>
                    <a:pt x="41" y="122"/>
                  </a:lnTo>
                  <a:lnTo>
                    <a:pt x="45" y="123"/>
                  </a:lnTo>
                  <a:lnTo>
                    <a:pt x="50" y="124"/>
                  </a:lnTo>
                  <a:lnTo>
                    <a:pt x="55" y="125"/>
                  </a:lnTo>
                  <a:lnTo>
                    <a:pt x="60" y="12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55" name="Line 467"/>
            <p:cNvSpPr>
              <a:spLocks noChangeShapeType="1"/>
            </p:cNvSpPr>
            <p:nvPr/>
          </p:nvSpPr>
          <p:spPr bwMode="auto">
            <a:xfrm flipV="1">
              <a:off x="2621" y="2355"/>
              <a:ext cx="7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56" name="Freeform 468"/>
            <p:cNvSpPr>
              <a:spLocks/>
            </p:cNvSpPr>
            <p:nvPr/>
          </p:nvSpPr>
          <p:spPr bwMode="auto">
            <a:xfrm>
              <a:off x="2628" y="2338"/>
              <a:ext cx="17" cy="17"/>
            </a:xfrm>
            <a:custGeom>
              <a:avLst/>
              <a:gdLst>
                <a:gd name="T0" fmla="*/ 119 w 119"/>
                <a:gd name="T1" fmla="*/ 0 h 123"/>
                <a:gd name="T2" fmla="*/ 113 w 119"/>
                <a:gd name="T3" fmla="*/ 0 h 123"/>
                <a:gd name="T4" fmla="*/ 108 w 119"/>
                <a:gd name="T5" fmla="*/ 0 h 123"/>
                <a:gd name="T6" fmla="*/ 103 w 119"/>
                <a:gd name="T7" fmla="*/ 2 h 123"/>
                <a:gd name="T8" fmla="*/ 98 w 119"/>
                <a:gd name="T9" fmla="*/ 3 h 123"/>
                <a:gd name="T10" fmla="*/ 92 w 119"/>
                <a:gd name="T11" fmla="*/ 5 h 123"/>
                <a:gd name="T12" fmla="*/ 86 w 119"/>
                <a:gd name="T13" fmla="*/ 7 h 123"/>
                <a:gd name="T14" fmla="*/ 80 w 119"/>
                <a:gd name="T15" fmla="*/ 11 h 123"/>
                <a:gd name="T16" fmla="*/ 75 w 119"/>
                <a:gd name="T17" fmla="*/ 14 h 123"/>
                <a:gd name="T18" fmla="*/ 70 w 119"/>
                <a:gd name="T19" fmla="*/ 17 h 123"/>
                <a:gd name="T20" fmla="*/ 63 w 119"/>
                <a:gd name="T21" fmla="*/ 21 h 123"/>
                <a:gd name="T22" fmla="*/ 58 w 119"/>
                <a:gd name="T23" fmla="*/ 26 h 123"/>
                <a:gd name="T24" fmla="*/ 53 w 119"/>
                <a:gd name="T25" fmla="*/ 31 h 123"/>
                <a:gd name="T26" fmla="*/ 47 w 119"/>
                <a:gd name="T27" fmla="*/ 36 h 123"/>
                <a:gd name="T28" fmla="*/ 43 w 119"/>
                <a:gd name="T29" fmla="*/ 42 h 123"/>
                <a:gd name="T30" fmla="*/ 38 w 119"/>
                <a:gd name="T31" fmla="*/ 47 h 123"/>
                <a:gd name="T32" fmla="*/ 34 w 119"/>
                <a:gd name="T33" fmla="*/ 53 h 123"/>
                <a:gd name="T34" fmla="*/ 28 w 119"/>
                <a:gd name="T35" fmla="*/ 60 h 123"/>
                <a:gd name="T36" fmla="*/ 24 w 119"/>
                <a:gd name="T37" fmla="*/ 66 h 123"/>
                <a:gd name="T38" fmla="*/ 21 w 119"/>
                <a:gd name="T39" fmla="*/ 72 h 123"/>
                <a:gd name="T40" fmla="*/ 17 w 119"/>
                <a:gd name="T41" fmla="*/ 80 h 123"/>
                <a:gd name="T42" fmla="*/ 12 w 119"/>
                <a:gd name="T43" fmla="*/ 86 h 123"/>
                <a:gd name="T44" fmla="*/ 9 w 119"/>
                <a:gd name="T45" fmla="*/ 94 h 123"/>
                <a:gd name="T46" fmla="*/ 6 w 119"/>
                <a:gd name="T47" fmla="*/ 101 h 123"/>
                <a:gd name="T48" fmla="*/ 4 w 119"/>
                <a:gd name="T49" fmla="*/ 109 h 123"/>
                <a:gd name="T50" fmla="*/ 2 w 119"/>
                <a:gd name="T51" fmla="*/ 116 h 123"/>
                <a:gd name="T52" fmla="*/ 0 w 119"/>
                <a:gd name="T53" fmla="*/ 123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9" h="123">
                  <a:moveTo>
                    <a:pt x="119" y="0"/>
                  </a:moveTo>
                  <a:lnTo>
                    <a:pt x="113" y="0"/>
                  </a:lnTo>
                  <a:lnTo>
                    <a:pt x="108" y="0"/>
                  </a:lnTo>
                  <a:lnTo>
                    <a:pt x="103" y="2"/>
                  </a:lnTo>
                  <a:lnTo>
                    <a:pt x="98" y="3"/>
                  </a:lnTo>
                  <a:lnTo>
                    <a:pt x="92" y="5"/>
                  </a:lnTo>
                  <a:lnTo>
                    <a:pt x="86" y="7"/>
                  </a:lnTo>
                  <a:lnTo>
                    <a:pt x="80" y="11"/>
                  </a:lnTo>
                  <a:lnTo>
                    <a:pt x="75" y="14"/>
                  </a:lnTo>
                  <a:lnTo>
                    <a:pt x="70" y="17"/>
                  </a:lnTo>
                  <a:lnTo>
                    <a:pt x="63" y="21"/>
                  </a:lnTo>
                  <a:lnTo>
                    <a:pt x="58" y="26"/>
                  </a:lnTo>
                  <a:lnTo>
                    <a:pt x="53" y="31"/>
                  </a:lnTo>
                  <a:lnTo>
                    <a:pt x="47" y="36"/>
                  </a:lnTo>
                  <a:lnTo>
                    <a:pt x="43" y="42"/>
                  </a:lnTo>
                  <a:lnTo>
                    <a:pt x="38" y="47"/>
                  </a:lnTo>
                  <a:lnTo>
                    <a:pt x="34" y="53"/>
                  </a:lnTo>
                  <a:lnTo>
                    <a:pt x="28" y="60"/>
                  </a:lnTo>
                  <a:lnTo>
                    <a:pt x="24" y="66"/>
                  </a:lnTo>
                  <a:lnTo>
                    <a:pt x="21" y="72"/>
                  </a:lnTo>
                  <a:lnTo>
                    <a:pt x="17" y="80"/>
                  </a:lnTo>
                  <a:lnTo>
                    <a:pt x="12" y="86"/>
                  </a:lnTo>
                  <a:lnTo>
                    <a:pt x="9" y="94"/>
                  </a:lnTo>
                  <a:lnTo>
                    <a:pt x="6" y="101"/>
                  </a:lnTo>
                  <a:lnTo>
                    <a:pt x="4" y="109"/>
                  </a:lnTo>
                  <a:lnTo>
                    <a:pt x="2" y="116"/>
                  </a:lnTo>
                  <a:lnTo>
                    <a:pt x="0" y="12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57" name="Line 469"/>
            <p:cNvSpPr>
              <a:spLocks noChangeShapeType="1"/>
            </p:cNvSpPr>
            <p:nvPr/>
          </p:nvSpPr>
          <p:spPr bwMode="auto">
            <a:xfrm>
              <a:off x="2645" y="2338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58" name="Line 470"/>
            <p:cNvSpPr>
              <a:spLocks noChangeShapeType="1"/>
            </p:cNvSpPr>
            <p:nvPr/>
          </p:nvSpPr>
          <p:spPr bwMode="auto">
            <a:xfrm>
              <a:off x="2698" y="2383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59" name="Line 471"/>
            <p:cNvSpPr>
              <a:spLocks noChangeShapeType="1"/>
            </p:cNvSpPr>
            <p:nvPr/>
          </p:nvSpPr>
          <p:spPr bwMode="auto">
            <a:xfrm flipH="1">
              <a:off x="2706" y="2353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60" name="Freeform 472"/>
            <p:cNvSpPr>
              <a:spLocks/>
            </p:cNvSpPr>
            <p:nvPr/>
          </p:nvSpPr>
          <p:spPr bwMode="auto">
            <a:xfrm>
              <a:off x="2744" y="2338"/>
              <a:ext cx="46" cy="61"/>
            </a:xfrm>
            <a:custGeom>
              <a:avLst/>
              <a:gdLst>
                <a:gd name="T0" fmla="*/ 0 w 325"/>
                <a:gd name="T1" fmla="*/ 425 h 425"/>
                <a:gd name="T2" fmla="*/ 114 w 325"/>
                <a:gd name="T3" fmla="*/ 0 h 425"/>
                <a:gd name="T4" fmla="*/ 325 w 325"/>
                <a:gd name="T5" fmla="*/ 0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5" h="425">
                  <a:moveTo>
                    <a:pt x="0" y="425"/>
                  </a:moveTo>
                  <a:lnTo>
                    <a:pt x="114" y="0"/>
                  </a:lnTo>
                  <a:lnTo>
                    <a:pt x="32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61" name="Freeform 473"/>
            <p:cNvSpPr>
              <a:spLocks/>
            </p:cNvSpPr>
            <p:nvPr/>
          </p:nvSpPr>
          <p:spPr bwMode="auto">
            <a:xfrm>
              <a:off x="2790" y="2338"/>
              <a:ext cx="9" cy="17"/>
            </a:xfrm>
            <a:custGeom>
              <a:avLst/>
              <a:gdLst>
                <a:gd name="T0" fmla="*/ 53 w 59"/>
                <a:gd name="T1" fmla="*/ 123 h 123"/>
                <a:gd name="T2" fmla="*/ 55 w 59"/>
                <a:gd name="T3" fmla="*/ 116 h 123"/>
                <a:gd name="T4" fmla="*/ 56 w 59"/>
                <a:gd name="T5" fmla="*/ 109 h 123"/>
                <a:gd name="T6" fmla="*/ 57 w 59"/>
                <a:gd name="T7" fmla="*/ 101 h 123"/>
                <a:gd name="T8" fmla="*/ 58 w 59"/>
                <a:gd name="T9" fmla="*/ 94 h 123"/>
                <a:gd name="T10" fmla="*/ 58 w 59"/>
                <a:gd name="T11" fmla="*/ 86 h 123"/>
                <a:gd name="T12" fmla="*/ 59 w 59"/>
                <a:gd name="T13" fmla="*/ 80 h 123"/>
                <a:gd name="T14" fmla="*/ 59 w 59"/>
                <a:gd name="T15" fmla="*/ 72 h 123"/>
                <a:gd name="T16" fmla="*/ 58 w 59"/>
                <a:gd name="T17" fmla="*/ 66 h 123"/>
                <a:gd name="T18" fmla="*/ 57 w 59"/>
                <a:gd name="T19" fmla="*/ 60 h 123"/>
                <a:gd name="T20" fmla="*/ 56 w 59"/>
                <a:gd name="T21" fmla="*/ 53 h 123"/>
                <a:gd name="T22" fmla="*/ 55 w 59"/>
                <a:gd name="T23" fmla="*/ 47 h 123"/>
                <a:gd name="T24" fmla="*/ 53 w 59"/>
                <a:gd name="T25" fmla="*/ 42 h 123"/>
                <a:gd name="T26" fmla="*/ 51 w 59"/>
                <a:gd name="T27" fmla="*/ 36 h 123"/>
                <a:gd name="T28" fmla="*/ 49 w 59"/>
                <a:gd name="T29" fmla="*/ 31 h 123"/>
                <a:gd name="T30" fmla="*/ 45 w 59"/>
                <a:gd name="T31" fmla="*/ 26 h 123"/>
                <a:gd name="T32" fmla="*/ 42 w 59"/>
                <a:gd name="T33" fmla="*/ 21 h 123"/>
                <a:gd name="T34" fmla="*/ 39 w 59"/>
                <a:gd name="T35" fmla="*/ 17 h 123"/>
                <a:gd name="T36" fmla="*/ 36 w 59"/>
                <a:gd name="T37" fmla="*/ 14 h 123"/>
                <a:gd name="T38" fmla="*/ 32 w 59"/>
                <a:gd name="T39" fmla="*/ 11 h 123"/>
                <a:gd name="T40" fmla="*/ 27 w 59"/>
                <a:gd name="T41" fmla="*/ 7 h 123"/>
                <a:gd name="T42" fmla="*/ 23 w 59"/>
                <a:gd name="T43" fmla="*/ 5 h 123"/>
                <a:gd name="T44" fmla="*/ 19 w 59"/>
                <a:gd name="T45" fmla="*/ 3 h 123"/>
                <a:gd name="T46" fmla="*/ 15 w 59"/>
                <a:gd name="T47" fmla="*/ 2 h 123"/>
                <a:gd name="T48" fmla="*/ 9 w 59"/>
                <a:gd name="T49" fmla="*/ 0 h 123"/>
                <a:gd name="T50" fmla="*/ 4 w 59"/>
                <a:gd name="T51" fmla="*/ 0 h 123"/>
                <a:gd name="T52" fmla="*/ 0 w 59"/>
                <a:gd name="T53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9" h="123">
                  <a:moveTo>
                    <a:pt x="53" y="123"/>
                  </a:moveTo>
                  <a:lnTo>
                    <a:pt x="55" y="116"/>
                  </a:lnTo>
                  <a:lnTo>
                    <a:pt x="56" y="109"/>
                  </a:lnTo>
                  <a:lnTo>
                    <a:pt x="57" y="101"/>
                  </a:lnTo>
                  <a:lnTo>
                    <a:pt x="58" y="94"/>
                  </a:lnTo>
                  <a:lnTo>
                    <a:pt x="58" y="86"/>
                  </a:lnTo>
                  <a:lnTo>
                    <a:pt x="59" y="80"/>
                  </a:lnTo>
                  <a:lnTo>
                    <a:pt x="59" y="72"/>
                  </a:lnTo>
                  <a:lnTo>
                    <a:pt x="58" y="66"/>
                  </a:lnTo>
                  <a:lnTo>
                    <a:pt x="57" y="60"/>
                  </a:lnTo>
                  <a:lnTo>
                    <a:pt x="56" y="53"/>
                  </a:lnTo>
                  <a:lnTo>
                    <a:pt x="55" y="47"/>
                  </a:lnTo>
                  <a:lnTo>
                    <a:pt x="53" y="42"/>
                  </a:lnTo>
                  <a:lnTo>
                    <a:pt x="51" y="36"/>
                  </a:lnTo>
                  <a:lnTo>
                    <a:pt x="49" y="31"/>
                  </a:lnTo>
                  <a:lnTo>
                    <a:pt x="45" y="26"/>
                  </a:lnTo>
                  <a:lnTo>
                    <a:pt x="42" y="21"/>
                  </a:lnTo>
                  <a:lnTo>
                    <a:pt x="39" y="17"/>
                  </a:lnTo>
                  <a:lnTo>
                    <a:pt x="36" y="14"/>
                  </a:lnTo>
                  <a:lnTo>
                    <a:pt x="32" y="11"/>
                  </a:lnTo>
                  <a:lnTo>
                    <a:pt x="27" y="7"/>
                  </a:lnTo>
                  <a:lnTo>
                    <a:pt x="23" y="5"/>
                  </a:lnTo>
                  <a:lnTo>
                    <a:pt x="19" y="3"/>
                  </a:lnTo>
                  <a:lnTo>
                    <a:pt x="15" y="2"/>
                  </a:lnTo>
                  <a:lnTo>
                    <a:pt x="9" y="0"/>
                  </a:lnTo>
                  <a:lnTo>
                    <a:pt x="4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62" name="Line 474"/>
            <p:cNvSpPr>
              <a:spLocks noChangeShapeType="1"/>
            </p:cNvSpPr>
            <p:nvPr/>
          </p:nvSpPr>
          <p:spPr bwMode="auto">
            <a:xfrm flipH="1">
              <a:off x="2786" y="2355"/>
              <a:ext cx="12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63" name="Line 475"/>
            <p:cNvSpPr>
              <a:spLocks noChangeShapeType="1"/>
            </p:cNvSpPr>
            <p:nvPr/>
          </p:nvSpPr>
          <p:spPr bwMode="auto">
            <a:xfrm flipV="1">
              <a:off x="2765" y="2338"/>
              <a:ext cx="16" cy="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64" name="Freeform 476"/>
            <p:cNvSpPr>
              <a:spLocks/>
            </p:cNvSpPr>
            <p:nvPr/>
          </p:nvSpPr>
          <p:spPr bwMode="auto">
            <a:xfrm>
              <a:off x="2812" y="2297"/>
              <a:ext cx="30" cy="112"/>
            </a:xfrm>
            <a:custGeom>
              <a:avLst/>
              <a:gdLst>
                <a:gd name="T0" fmla="*/ 209 w 209"/>
                <a:gd name="T1" fmla="*/ 0 h 780"/>
                <a:gd name="T2" fmla="*/ 197 w 209"/>
                <a:gd name="T3" fmla="*/ 21 h 780"/>
                <a:gd name="T4" fmla="*/ 186 w 209"/>
                <a:gd name="T5" fmla="*/ 42 h 780"/>
                <a:gd name="T6" fmla="*/ 177 w 209"/>
                <a:gd name="T7" fmla="*/ 63 h 780"/>
                <a:gd name="T8" fmla="*/ 166 w 209"/>
                <a:gd name="T9" fmla="*/ 84 h 780"/>
                <a:gd name="T10" fmla="*/ 156 w 209"/>
                <a:gd name="T11" fmla="*/ 105 h 780"/>
                <a:gd name="T12" fmla="*/ 147 w 209"/>
                <a:gd name="T13" fmla="*/ 126 h 780"/>
                <a:gd name="T14" fmla="*/ 137 w 209"/>
                <a:gd name="T15" fmla="*/ 149 h 780"/>
                <a:gd name="T16" fmla="*/ 129 w 209"/>
                <a:gd name="T17" fmla="*/ 170 h 780"/>
                <a:gd name="T18" fmla="*/ 120 w 209"/>
                <a:gd name="T19" fmla="*/ 191 h 780"/>
                <a:gd name="T20" fmla="*/ 112 w 209"/>
                <a:gd name="T21" fmla="*/ 214 h 780"/>
                <a:gd name="T22" fmla="*/ 103 w 209"/>
                <a:gd name="T23" fmla="*/ 235 h 780"/>
                <a:gd name="T24" fmla="*/ 96 w 209"/>
                <a:gd name="T25" fmla="*/ 257 h 780"/>
                <a:gd name="T26" fmla="*/ 88 w 209"/>
                <a:gd name="T27" fmla="*/ 280 h 780"/>
                <a:gd name="T28" fmla="*/ 81 w 209"/>
                <a:gd name="T29" fmla="*/ 301 h 780"/>
                <a:gd name="T30" fmla="*/ 73 w 209"/>
                <a:gd name="T31" fmla="*/ 323 h 780"/>
                <a:gd name="T32" fmla="*/ 67 w 209"/>
                <a:gd name="T33" fmla="*/ 346 h 780"/>
                <a:gd name="T34" fmla="*/ 61 w 209"/>
                <a:gd name="T35" fmla="*/ 368 h 780"/>
                <a:gd name="T36" fmla="*/ 54 w 209"/>
                <a:gd name="T37" fmla="*/ 389 h 780"/>
                <a:gd name="T38" fmla="*/ 49 w 209"/>
                <a:gd name="T39" fmla="*/ 412 h 780"/>
                <a:gd name="T40" fmla="*/ 44 w 209"/>
                <a:gd name="T41" fmla="*/ 434 h 780"/>
                <a:gd name="T42" fmla="*/ 38 w 209"/>
                <a:gd name="T43" fmla="*/ 456 h 780"/>
                <a:gd name="T44" fmla="*/ 33 w 209"/>
                <a:gd name="T45" fmla="*/ 478 h 780"/>
                <a:gd name="T46" fmla="*/ 29 w 209"/>
                <a:gd name="T47" fmla="*/ 500 h 780"/>
                <a:gd name="T48" fmla="*/ 24 w 209"/>
                <a:gd name="T49" fmla="*/ 522 h 780"/>
                <a:gd name="T50" fmla="*/ 20 w 209"/>
                <a:gd name="T51" fmla="*/ 544 h 780"/>
                <a:gd name="T52" fmla="*/ 17 w 209"/>
                <a:gd name="T53" fmla="*/ 566 h 780"/>
                <a:gd name="T54" fmla="*/ 14 w 209"/>
                <a:gd name="T55" fmla="*/ 587 h 780"/>
                <a:gd name="T56" fmla="*/ 11 w 209"/>
                <a:gd name="T57" fmla="*/ 610 h 780"/>
                <a:gd name="T58" fmla="*/ 8 w 209"/>
                <a:gd name="T59" fmla="*/ 631 h 780"/>
                <a:gd name="T60" fmla="*/ 6 w 209"/>
                <a:gd name="T61" fmla="*/ 652 h 780"/>
                <a:gd name="T62" fmla="*/ 4 w 209"/>
                <a:gd name="T63" fmla="*/ 675 h 780"/>
                <a:gd name="T64" fmla="*/ 2 w 209"/>
                <a:gd name="T65" fmla="*/ 696 h 780"/>
                <a:gd name="T66" fmla="*/ 1 w 209"/>
                <a:gd name="T67" fmla="*/ 717 h 780"/>
                <a:gd name="T68" fmla="*/ 0 w 209"/>
                <a:gd name="T69" fmla="*/ 738 h 780"/>
                <a:gd name="T70" fmla="*/ 0 w 209"/>
                <a:gd name="T71" fmla="*/ 759 h 780"/>
                <a:gd name="T72" fmla="*/ 0 w 209"/>
                <a:gd name="T73" fmla="*/ 780 h 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9" h="780">
                  <a:moveTo>
                    <a:pt x="209" y="0"/>
                  </a:moveTo>
                  <a:lnTo>
                    <a:pt x="197" y="21"/>
                  </a:lnTo>
                  <a:lnTo>
                    <a:pt x="186" y="42"/>
                  </a:lnTo>
                  <a:lnTo>
                    <a:pt x="177" y="63"/>
                  </a:lnTo>
                  <a:lnTo>
                    <a:pt x="166" y="84"/>
                  </a:lnTo>
                  <a:lnTo>
                    <a:pt x="156" y="105"/>
                  </a:lnTo>
                  <a:lnTo>
                    <a:pt x="147" y="126"/>
                  </a:lnTo>
                  <a:lnTo>
                    <a:pt x="137" y="149"/>
                  </a:lnTo>
                  <a:lnTo>
                    <a:pt x="129" y="170"/>
                  </a:lnTo>
                  <a:lnTo>
                    <a:pt x="120" y="191"/>
                  </a:lnTo>
                  <a:lnTo>
                    <a:pt x="112" y="214"/>
                  </a:lnTo>
                  <a:lnTo>
                    <a:pt x="103" y="235"/>
                  </a:lnTo>
                  <a:lnTo>
                    <a:pt x="96" y="257"/>
                  </a:lnTo>
                  <a:lnTo>
                    <a:pt x="88" y="280"/>
                  </a:lnTo>
                  <a:lnTo>
                    <a:pt x="81" y="301"/>
                  </a:lnTo>
                  <a:lnTo>
                    <a:pt x="73" y="323"/>
                  </a:lnTo>
                  <a:lnTo>
                    <a:pt x="67" y="346"/>
                  </a:lnTo>
                  <a:lnTo>
                    <a:pt x="61" y="368"/>
                  </a:lnTo>
                  <a:lnTo>
                    <a:pt x="54" y="389"/>
                  </a:lnTo>
                  <a:lnTo>
                    <a:pt x="49" y="412"/>
                  </a:lnTo>
                  <a:lnTo>
                    <a:pt x="44" y="434"/>
                  </a:lnTo>
                  <a:lnTo>
                    <a:pt x="38" y="456"/>
                  </a:lnTo>
                  <a:lnTo>
                    <a:pt x="33" y="478"/>
                  </a:lnTo>
                  <a:lnTo>
                    <a:pt x="29" y="500"/>
                  </a:lnTo>
                  <a:lnTo>
                    <a:pt x="24" y="522"/>
                  </a:lnTo>
                  <a:lnTo>
                    <a:pt x="20" y="544"/>
                  </a:lnTo>
                  <a:lnTo>
                    <a:pt x="17" y="566"/>
                  </a:lnTo>
                  <a:lnTo>
                    <a:pt x="14" y="587"/>
                  </a:lnTo>
                  <a:lnTo>
                    <a:pt x="11" y="610"/>
                  </a:lnTo>
                  <a:lnTo>
                    <a:pt x="8" y="631"/>
                  </a:lnTo>
                  <a:lnTo>
                    <a:pt x="6" y="652"/>
                  </a:lnTo>
                  <a:lnTo>
                    <a:pt x="4" y="675"/>
                  </a:lnTo>
                  <a:lnTo>
                    <a:pt x="2" y="696"/>
                  </a:lnTo>
                  <a:lnTo>
                    <a:pt x="1" y="717"/>
                  </a:lnTo>
                  <a:lnTo>
                    <a:pt x="0" y="738"/>
                  </a:lnTo>
                  <a:lnTo>
                    <a:pt x="0" y="759"/>
                  </a:lnTo>
                  <a:lnTo>
                    <a:pt x="0" y="78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65" name="Freeform 477"/>
            <p:cNvSpPr>
              <a:spLocks/>
            </p:cNvSpPr>
            <p:nvPr/>
          </p:nvSpPr>
          <p:spPr bwMode="auto">
            <a:xfrm>
              <a:off x="2836" y="2338"/>
              <a:ext cx="44" cy="61"/>
            </a:xfrm>
            <a:custGeom>
              <a:avLst/>
              <a:gdLst>
                <a:gd name="T0" fmla="*/ 114 w 312"/>
                <a:gd name="T1" fmla="*/ 0 h 425"/>
                <a:gd name="T2" fmla="*/ 312 w 312"/>
                <a:gd name="T3" fmla="*/ 0 h 425"/>
                <a:gd name="T4" fmla="*/ 0 w 312"/>
                <a:gd name="T5" fmla="*/ 425 h 425"/>
                <a:gd name="T6" fmla="*/ 198 w 312"/>
                <a:gd name="T7" fmla="*/ 425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2" h="425">
                  <a:moveTo>
                    <a:pt x="114" y="0"/>
                  </a:moveTo>
                  <a:lnTo>
                    <a:pt x="312" y="0"/>
                  </a:lnTo>
                  <a:lnTo>
                    <a:pt x="0" y="425"/>
                  </a:lnTo>
                  <a:lnTo>
                    <a:pt x="198" y="42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66" name="Line 478"/>
            <p:cNvSpPr>
              <a:spLocks noChangeShapeType="1"/>
            </p:cNvSpPr>
            <p:nvPr/>
          </p:nvSpPr>
          <p:spPr bwMode="auto">
            <a:xfrm flipV="1">
              <a:off x="2902" y="2348"/>
              <a:ext cx="11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67" name="Line 479"/>
            <p:cNvSpPr>
              <a:spLocks noChangeShapeType="1"/>
            </p:cNvSpPr>
            <p:nvPr/>
          </p:nvSpPr>
          <p:spPr bwMode="auto">
            <a:xfrm>
              <a:off x="2893" y="2368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68" name="Freeform 480"/>
            <p:cNvSpPr>
              <a:spLocks/>
            </p:cNvSpPr>
            <p:nvPr/>
          </p:nvSpPr>
          <p:spPr bwMode="auto">
            <a:xfrm>
              <a:off x="2955" y="2307"/>
              <a:ext cx="18" cy="16"/>
            </a:xfrm>
            <a:custGeom>
              <a:avLst/>
              <a:gdLst>
                <a:gd name="T0" fmla="*/ 128 w 128"/>
                <a:gd name="T1" fmla="*/ 0 h 107"/>
                <a:gd name="T2" fmla="*/ 122 w 128"/>
                <a:gd name="T3" fmla="*/ 0 h 107"/>
                <a:gd name="T4" fmla="*/ 117 w 128"/>
                <a:gd name="T5" fmla="*/ 1 h 107"/>
                <a:gd name="T6" fmla="*/ 111 w 128"/>
                <a:gd name="T7" fmla="*/ 2 h 107"/>
                <a:gd name="T8" fmla="*/ 105 w 128"/>
                <a:gd name="T9" fmla="*/ 3 h 107"/>
                <a:gd name="T10" fmla="*/ 99 w 128"/>
                <a:gd name="T11" fmla="*/ 5 h 107"/>
                <a:gd name="T12" fmla="*/ 94 w 128"/>
                <a:gd name="T13" fmla="*/ 8 h 107"/>
                <a:gd name="T14" fmla="*/ 87 w 128"/>
                <a:gd name="T15" fmla="*/ 10 h 107"/>
                <a:gd name="T16" fmla="*/ 82 w 128"/>
                <a:gd name="T17" fmla="*/ 13 h 107"/>
                <a:gd name="T18" fmla="*/ 76 w 128"/>
                <a:gd name="T19" fmla="*/ 16 h 107"/>
                <a:gd name="T20" fmla="*/ 69 w 128"/>
                <a:gd name="T21" fmla="*/ 20 h 107"/>
                <a:gd name="T22" fmla="*/ 64 w 128"/>
                <a:gd name="T23" fmla="*/ 25 h 107"/>
                <a:gd name="T24" fmla="*/ 59 w 128"/>
                <a:gd name="T25" fmla="*/ 29 h 107"/>
                <a:gd name="T26" fmla="*/ 52 w 128"/>
                <a:gd name="T27" fmla="*/ 34 h 107"/>
                <a:gd name="T28" fmla="*/ 47 w 128"/>
                <a:gd name="T29" fmla="*/ 39 h 107"/>
                <a:gd name="T30" fmla="*/ 42 w 128"/>
                <a:gd name="T31" fmla="*/ 45 h 107"/>
                <a:gd name="T32" fmla="*/ 36 w 128"/>
                <a:gd name="T33" fmla="*/ 51 h 107"/>
                <a:gd name="T34" fmla="*/ 31 w 128"/>
                <a:gd name="T35" fmla="*/ 56 h 107"/>
                <a:gd name="T36" fmla="*/ 26 w 128"/>
                <a:gd name="T37" fmla="*/ 63 h 107"/>
                <a:gd name="T38" fmla="*/ 21 w 128"/>
                <a:gd name="T39" fmla="*/ 70 h 107"/>
                <a:gd name="T40" fmla="*/ 17 w 128"/>
                <a:gd name="T41" fmla="*/ 77 h 107"/>
                <a:gd name="T42" fmla="*/ 13 w 128"/>
                <a:gd name="T43" fmla="*/ 84 h 107"/>
                <a:gd name="T44" fmla="*/ 9 w 128"/>
                <a:gd name="T45" fmla="*/ 92 h 107"/>
                <a:gd name="T46" fmla="*/ 4 w 128"/>
                <a:gd name="T47" fmla="*/ 99 h 107"/>
                <a:gd name="T48" fmla="*/ 0 w 128"/>
                <a:gd name="T49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8" h="107">
                  <a:moveTo>
                    <a:pt x="128" y="0"/>
                  </a:moveTo>
                  <a:lnTo>
                    <a:pt x="122" y="0"/>
                  </a:lnTo>
                  <a:lnTo>
                    <a:pt x="117" y="1"/>
                  </a:lnTo>
                  <a:lnTo>
                    <a:pt x="111" y="2"/>
                  </a:lnTo>
                  <a:lnTo>
                    <a:pt x="105" y="3"/>
                  </a:lnTo>
                  <a:lnTo>
                    <a:pt x="99" y="5"/>
                  </a:lnTo>
                  <a:lnTo>
                    <a:pt x="94" y="8"/>
                  </a:lnTo>
                  <a:lnTo>
                    <a:pt x="87" y="10"/>
                  </a:lnTo>
                  <a:lnTo>
                    <a:pt x="82" y="13"/>
                  </a:lnTo>
                  <a:lnTo>
                    <a:pt x="76" y="16"/>
                  </a:lnTo>
                  <a:lnTo>
                    <a:pt x="69" y="20"/>
                  </a:lnTo>
                  <a:lnTo>
                    <a:pt x="64" y="25"/>
                  </a:lnTo>
                  <a:lnTo>
                    <a:pt x="59" y="29"/>
                  </a:lnTo>
                  <a:lnTo>
                    <a:pt x="52" y="34"/>
                  </a:lnTo>
                  <a:lnTo>
                    <a:pt x="47" y="39"/>
                  </a:lnTo>
                  <a:lnTo>
                    <a:pt x="42" y="45"/>
                  </a:lnTo>
                  <a:lnTo>
                    <a:pt x="36" y="51"/>
                  </a:lnTo>
                  <a:lnTo>
                    <a:pt x="31" y="56"/>
                  </a:lnTo>
                  <a:lnTo>
                    <a:pt x="26" y="63"/>
                  </a:lnTo>
                  <a:lnTo>
                    <a:pt x="21" y="70"/>
                  </a:lnTo>
                  <a:lnTo>
                    <a:pt x="17" y="77"/>
                  </a:lnTo>
                  <a:lnTo>
                    <a:pt x="13" y="84"/>
                  </a:lnTo>
                  <a:lnTo>
                    <a:pt x="9" y="92"/>
                  </a:lnTo>
                  <a:lnTo>
                    <a:pt x="4" y="99"/>
                  </a:lnTo>
                  <a:lnTo>
                    <a:pt x="0" y="10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69" name="Freeform 481"/>
            <p:cNvSpPr>
              <a:spLocks/>
            </p:cNvSpPr>
            <p:nvPr/>
          </p:nvSpPr>
          <p:spPr bwMode="auto">
            <a:xfrm>
              <a:off x="2973" y="2307"/>
              <a:ext cx="10" cy="31"/>
            </a:xfrm>
            <a:custGeom>
              <a:avLst/>
              <a:gdLst>
                <a:gd name="T0" fmla="*/ 26 w 69"/>
                <a:gd name="T1" fmla="*/ 216 h 216"/>
                <a:gd name="T2" fmla="*/ 31 w 69"/>
                <a:gd name="T3" fmla="*/ 210 h 216"/>
                <a:gd name="T4" fmla="*/ 36 w 69"/>
                <a:gd name="T5" fmla="*/ 202 h 216"/>
                <a:gd name="T6" fmla="*/ 40 w 69"/>
                <a:gd name="T7" fmla="*/ 195 h 216"/>
                <a:gd name="T8" fmla="*/ 43 w 69"/>
                <a:gd name="T9" fmla="*/ 187 h 216"/>
                <a:gd name="T10" fmla="*/ 48 w 69"/>
                <a:gd name="T11" fmla="*/ 180 h 216"/>
                <a:gd name="T12" fmla="*/ 51 w 69"/>
                <a:gd name="T13" fmla="*/ 173 h 216"/>
                <a:gd name="T14" fmla="*/ 54 w 69"/>
                <a:gd name="T15" fmla="*/ 164 h 216"/>
                <a:gd name="T16" fmla="*/ 57 w 69"/>
                <a:gd name="T17" fmla="*/ 157 h 216"/>
                <a:gd name="T18" fmla="*/ 59 w 69"/>
                <a:gd name="T19" fmla="*/ 149 h 216"/>
                <a:gd name="T20" fmla="*/ 62 w 69"/>
                <a:gd name="T21" fmla="*/ 141 h 216"/>
                <a:gd name="T22" fmla="*/ 64 w 69"/>
                <a:gd name="T23" fmla="*/ 133 h 216"/>
                <a:gd name="T24" fmla="*/ 66 w 69"/>
                <a:gd name="T25" fmla="*/ 125 h 216"/>
                <a:gd name="T26" fmla="*/ 67 w 69"/>
                <a:gd name="T27" fmla="*/ 117 h 216"/>
                <a:gd name="T28" fmla="*/ 68 w 69"/>
                <a:gd name="T29" fmla="*/ 110 h 216"/>
                <a:gd name="T30" fmla="*/ 68 w 69"/>
                <a:gd name="T31" fmla="*/ 101 h 216"/>
                <a:gd name="T32" fmla="*/ 69 w 69"/>
                <a:gd name="T33" fmla="*/ 94 h 216"/>
                <a:gd name="T34" fmla="*/ 69 w 69"/>
                <a:gd name="T35" fmla="*/ 86 h 216"/>
                <a:gd name="T36" fmla="*/ 68 w 69"/>
                <a:gd name="T37" fmla="*/ 80 h 216"/>
                <a:gd name="T38" fmla="*/ 68 w 69"/>
                <a:gd name="T39" fmla="*/ 72 h 216"/>
                <a:gd name="T40" fmla="*/ 67 w 69"/>
                <a:gd name="T41" fmla="*/ 66 h 216"/>
                <a:gd name="T42" fmla="*/ 65 w 69"/>
                <a:gd name="T43" fmla="*/ 59 h 216"/>
                <a:gd name="T44" fmla="*/ 64 w 69"/>
                <a:gd name="T45" fmla="*/ 53 h 216"/>
                <a:gd name="T46" fmla="*/ 62 w 69"/>
                <a:gd name="T47" fmla="*/ 47 h 216"/>
                <a:gd name="T48" fmla="*/ 59 w 69"/>
                <a:gd name="T49" fmla="*/ 41 h 216"/>
                <a:gd name="T50" fmla="*/ 56 w 69"/>
                <a:gd name="T51" fmla="*/ 35 h 216"/>
                <a:gd name="T52" fmla="*/ 54 w 69"/>
                <a:gd name="T53" fmla="*/ 31 h 216"/>
                <a:gd name="T54" fmla="*/ 51 w 69"/>
                <a:gd name="T55" fmla="*/ 26 h 216"/>
                <a:gd name="T56" fmla="*/ 47 w 69"/>
                <a:gd name="T57" fmla="*/ 21 h 216"/>
                <a:gd name="T58" fmla="*/ 43 w 69"/>
                <a:gd name="T59" fmla="*/ 17 h 216"/>
                <a:gd name="T60" fmla="*/ 39 w 69"/>
                <a:gd name="T61" fmla="*/ 14 h 216"/>
                <a:gd name="T62" fmla="*/ 35 w 69"/>
                <a:gd name="T63" fmla="*/ 11 h 216"/>
                <a:gd name="T64" fmla="*/ 31 w 69"/>
                <a:gd name="T65" fmla="*/ 8 h 216"/>
                <a:gd name="T66" fmla="*/ 26 w 69"/>
                <a:gd name="T67" fmla="*/ 5 h 216"/>
                <a:gd name="T68" fmla="*/ 21 w 69"/>
                <a:gd name="T69" fmla="*/ 3 h 216"/>
                <a:gd name="T70" fmla="*/ 16 w 69"/>
                <a:gd name="T71" fmla="*/ 2 h 216"/>
                <a:gd name="T72" fmla="*/ 12 w 69"/>
                <a:gd name="T73" fmla="*/ 1 h 216"/>
                <a:gd name="T74" fmla="*/ 5 w 69"/>
                <a:gd name="T75" fmla="*/ 0 h 216"/>
                <a:gd name="T76" fmla="*/ 0 w 69"/>
                <a:gd name="T77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9" h="216">
                  <a:moveTo>
                    <a:pt x="26" y="216"/>
                  </a:moveTo>
                  <a:lnTo>
                    <a:pt x="31" y="210"/>
                  </a:lnTo>
                  <a:lnTo>
                    <a:pt x="36" y="202"/>
                  </a:lnTo>
                  <a:lnTo>
                    <a:pt x="40" y="195"/>
                  </a:lnTo>
                  <a:lnTo>
                    <a:pt x="43" y="187"/>
                  </a:lnTo>
                  <a:lnTo>
                    <a:pt x="48" y="180"/>
                  </a:lnTo>
                  <a:lnTo>
                    <a:pt x="51" y="173"/>
                  </a:lnTo>
                  <a:lnTo>
                    <a:pt x="54" y="164"/>
                  </a:lnTo>
                  <a:lnTo>
                    <a:pt x="57" y="157"/>
                  </a:lnTo>
                  <a:lnTo>
                    <a:pt x="59" y="149"/>
                  </a:lnTo>
                  <a:lnTo>
                    <a:pt x="62" y="141"/>
                  </a:lnTo>
                  <a:lnTo>
                    <a:pt x="64" y="133"/>
                  </a:lnTo>
                  <a:lnTo>
                    <a:pt x="66" y="125"/>
                  </a:lnTo>
                  <a:lnTo>
                    <a:pt x="67" y="117"/>
                  </a:lnTo>
                  <a:lnTo>
                    <a:pt x="68" y="110"/>
                  </a:lnTo>
                  <a:lnTo>
                    <a:pt x="68" y="101"/>
                  </a:lnTo>
                  <a:lnTo>
                    <a:pt x="69" y="94"/>
                  </a:lnTo>
                  <a:lnTo>
                    <a:pt x="69" y="86"/>
                  </a:lnTo>
                  <a:lnTo>
                    <a:pt x="68" y="80"/>
                  </a:lnTo>
                  <a:lnTo>
                    <a:pt x="68" y="72"/>
                  </a:lnTo>
                  <a:lnTo>
                    <a:pt x="67" y="66"/>
                  </a:lnTo>
                  <a:lnTo>
                    <a:pt x="65" y="59"/>
                  </a:lnTo>
                  <a:lnTo>
                    <a:pt x="64" y="53"/>
                  </a:lnTo>
                  <a:lnTo>
                    <a:pt x="62" y="47"/>
                  </a:lnTo>
                  <a:lnTo>
                    <a:pt x="59" y="41"/>
                  </a:lnTo>
                  <a:lnTo>
                    <a:pt x="56" y="35"/>
                  </a:lnTo>
                  <a:lnTo>
                    <a:pt x="54" y="31"/>
                  </a:lnTo>
                  <a:lnTo>
                    <a:pt x="51" y="26"/>
                  </a:lnTo>
                  <a:lnTo>
                    <a:pt x="47" y="21"/>
                  </a:lnTo>
                  <a:lnTo>
                    <a:pt x="43" y="17"/>
                  </a:lnTo>
                  <a:lnTo>
                    <a:pt x="39" y="14"/>
                  </a:lnTo>
                  <a:lnTo>
                    <a:pt x="35" y="11"/>
                  </a:lnTo>
                  <a:lnTo>
                    <a:pt x="31" y="8"/>
                  </a:lnTo>
                  <a:lnTo>
                    <a:pt x="26" y="5"/>
                  </a:lnTo>
                  <a:lnTo>
                    <a:pt x="21" y="3"/>
                  </a:lnTo>
                  <a:lnTo>
                    <a:pt x="16" y="2"/>
                  </a:lnTo>
                  <a:lnTo>
                    <a:pt x="12" y="1"/>
                  </a:lnTo>
                  <a:lnTo>
                    <a:pt x="5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70" name="Freeform 482"/>
            <p:cNvSpPr>
              <a:spLocks/>
            </p:cNvSpPr>
            <p:nvPr/>
          </p:nvSpPr>
          <p:spPr bwMode="auto">
            <a:xfrm>
              <a:off x="2935" y="2338"/>
              <a:ext cx="42" cy="61"/>
            </a:xfrm>
            <a:custGeom>
              <a:avLst/>
              <a:gdLst>
                <a:gd name="T0" fmla="*/ 296 w 296"/>
                <a:gd name="T1" fmla="*/ 0 h 422"/>
                <a:gd name="T2" fmla="*/ 0 w 296"/>
                <a:gd name="T3" fmla="*/ 422 h 422"/>
                <a:gd name="T4" fmla="*/ 198 w 296"/>
                <a:gd name="T5" fmla="*/ 422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6" h="422">
                  <a:moveTo>
                    <a:pt x="296" y="0"/>
                  </a:moveTo>
                  <a:lnTo>
                    <a:pt x="0" y="422"/>
                  </a:lnTo>
                  <a:lnTo>
                    <a:pt x="198" y="42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71" name="Freeform 483"/>
            <p:cNvSpPr>
              <a:spLocks/>
            </p:cNvSpPr>
            <p:nvPr/>
          </p:nvSpPr>
          <p:spPr bwMode="auto">
            <a:xfrm>
              <a:off x="2982" y="2297"/>
              <a:ext cx="30" cy="112"/>
            </a:xfrm>
            <a:custGeom>
              <a:avLst/>
              <a:gdLst>
                <a:gd name="T0" fmla="*/ 0 w 209"/>
                <a:gd name="T1" fmla="*/ 780 h 780"/>
                <a:gd name="T2" fmla="*/ 11 w 209"/>
                <a:gd name="T3" fmla="*/ 759 h 780"/>
                <a:gd name="T4" fmla="*/ 22 w 209"/>
                <a:gd name="T5" fmla="*/ 738 h 780"/>
                <a:gd name="T6" fmla="*/ 32 w 209"/>
                <a:gd name="T7" fmla="*/ 717 h 780"/>
                <a:gd name="T8" fmla="*/ 42 w 209"/>
                <a:gd name="T9" fmla="*/ 696 h 780"/>
                <a:gd name="T10" fmla="*/ 51 w 209"/>
                <a:gd name="T11" fmla="*/ 675 h 780"/>
                <a:gd name="T12" fmla="*/ 61 w 209"/>
                <a:gd name="T13" fmla="*/ 652 h 780"/>
                <a:gd name="T14" fmla="*/ 71 w 209"/>
                <a:gd name="T15" fmla="*/ 631 h 780"/>
                <a:gd name="T16" fmla="*/ 80 w 209"/>
                <a:gd name="T17" fmla="*/ 610 h 780"/>
                <a:gd name="T18" fmla="*/ 89 w 209"/>
                <a:gd name="T19" fmla="*/ 587 h 780"/>
                <a:gd name="T20" fmla="*/ 97 w 209"/>
                <a:gd name="T21" fmla="*/ 566 h 780"/>
                <a:gd name="T22" fmla="*/ 105 w 209"/>
                <a:gd name="T23" fmla="*/ 544 h 780"/>
                <a:gd name="T24" fmla="*/ 113 w 209"/>
                <a:gd name="T25" fmla="*/ 522 h 780"/>
                <a:gd name="T26" fmla="*/ 121 w 209"/>
                <a:gd name="T27" fmla="*/ 500 h 780"/>
                <a:gd name="T28" fmla="*/ 128 w 209"/>
                <a:gd name="T29" fmla="*/ 478 h 780"/>
                <a:gd name="T30" fmla="*/ 135 w 209"/>
                <a:gd name="T31" fmla="*/ 456 h 780"/>
                <a:gd name="T32" fmla="*/ 142 w 209"/>
                <a:gd name="T33" fmla="*/ 434 h 780"/>
                <a:gd name="T34" fmla="*/ 148 w 209"/>
                <a:gd name="T35" fmla="*/ 412 h 780"/>
                <a:gd name="T36" fmla="*/ 154 w 209"/>
                <a:gd name="T37" fmla="*/ 389 h 780"/>
                <a:gd name="T38" fmla="*/ 160 w 209"/>
                <a:gd name="T39" fmla="*/ 368 h 780"/>
                <a:gd name="T40" fmla="*/ 165 w 209"/>
                <a:gd name="T41" fmla="*/ 346 h 780"/>
                <a:gd name="T42" fmla="*/ 171 w 209"/>
                <a:gd name="T43" fmla="*/ 323 h 780"/>
                <a:gd name="T44" fmla="*/ 175 w 209"/>
                <a:gd name="T45" fmla="*/ 301 h 780"/>
                <a:gd name="T46" fmla="*/ 179 w 209"/>
                <a:gd name="T47" fmla="*/ 280 h 780"/>
                <a:gd name="T48" fmla="*/ 184 w 209"/>
                <a:gd name="T49" fmla="*/ 257 h 780"/>
                <a:gd name="T50" fmla="*/ 188 w 209"/>
                <a:gd name="T51" fmla="*/ 235 h 780"/>
                <a:gd name="T52" fmla="*/ 191 w 209"/>
                <a:gd name="T53" fmla="*/ 214 h 780"/>
                <a:gd name="T54" fmla="*/ 194 w 209"/>
                <a:gd name="T55" fmla="*/ 191 h 780"/>
                <a:gd name="T56" fmla="*/ 197 w 209"/>
                <a:gd name="T57" fmla="*/ 170 h 780"/>
                <a:gd name="T58" fmla="*/ 201 w 209"/>
                <a:gd name="T59" fmla="*/ 149 h 780"/>
                <a:gd name="T60" fmla="*/ 203 w 209"/>
                <a:gd name="T61" fmla="*/ 126 h 780"/>
                <a:gd name="T62" fmla="*/ 204 w 209"/>
                <a:gd name="T63" fmla="*/ 105 h 780"/>
                <a:gd name="T64" fmla="*/ 206 w 209"/>
                <a:gd name="T65" fmla="*/ 84 h 780"/>
                <a:gd name="T66" fmla="*/ 207 w 209"/>
                <a:gd name="T67" fmla="*/ 63 h 780"/>
                <a:gd name="T68" fmla="*/ 208 w 209"/>
                <a:gd name="T69" fmla="*/ 42 h 780"/>
                <a:gd name="T70" fmla="*/ 209 w 209"/>
                <a:gd name="T71" fmla="*/ 21 h 780"/>
                <a:gd name="T72" fmla="*/ 209 w 209"/>
                <a:gd name="T73" fmla="*/ 0 h 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9" h="780">
                  <a:moveTo>
                    <a:pt x="0" y="780"/>
                  </a:moveTo>
                  <a:lnTo>
                    <a:pt x="11" y="759"/>
                  </a:lnTo>
                  <a:lnTo>
                    <a:pt x="22" y="738"/>
                  </a:lnTo>
                  <a:lnTo>
                    <a:pt x="32" y="717"/>
                  </a:lnTo>
                  <a:lnTo>
                    <a:pt x="42" y="696"/>
                  </a:lnTo>
                  <a:lnTo>
                    <a:pt x="51" y="675"/>
                  </a:lnTo>
                  <a:lnTo>
                    <a:pt x="61" y="652"/>
                  </a:lnTo>
                  <a:lnTo>
                    <a:pt x="71" y="631"/>
                  </a:lnTo>
                  <a:lnTo>
                    <a:pt x="80" y="610"/>
                  </a:lnTo>
                  <a:lnTo>
                    <a:pt x="89" y="587"/>
                  </a:lnTo>
                  <a:lnTo>
                    <a:pt x="97" y="566"/>
                  </a:lnTo>
                  <a:lnTo>
                    <a:pt x="105" y="544"/>
                  </a:lnTo>
                  <a:lnTo>
                    <a:pt x="113" y="522"/>
                  </a:lnTo>
                  <a:lnTo>
                    <a:pt x="121" y="500"/>
                  </a:lnTo>
                  <a:lnTo>
                    <a:pt x="128" y="478"/>
                  </a:lnTo>
                  <a:lnTo>
                    <a:pt x="135" y="456"/>
                  </a:lnTo>
                  <a:lnTo>
                    <a:pt x="142" y="434"/>
                  </a:lnTo>
                  <a:lnTo>
                    <a:pt x="148" y="412"/>
                  </a:lnTo>
                  <a:lnTo>
                    <a:pt x="154" y="389"/>
                  </a:lnTo>
                  <a:lnTo>
                    <a:pt x="160" y="368"/>
                  </a:lnTo>
                  <a:lnTo>
                    <a:pt x="165" y="346"/>
                  </a:lnTo>
                  <a:lnTo>
                    <a:pt x="171" y="323"/>
                  </a:lnTo>
                  <a:lnTo>
                    <a:pt x="175" y="301"/>
                  </a:lnTo>
                  <a:lnTo>
                    <a:pt x="179" y="280"/>
                  </a:lnTo>
                  <a:lnTo>
                    <a:pt x="184" y="257"/>
                  </a:lnTo>
                  <a:lnTo>
                    <a:pt x="188" y="235"/>
                  </a:lnTo>
                  <a:lnTo>
                    <a:pt x="191" y="214"/>
                  </a:lnTo>
                  <a:lnTo>
                    <a:pt x="194" y="191"/>
                  </a:lnTo>
                  <a:lnTo>
                    <a:pt x="197" y="170"/>
                  </a:lnTo>
                  <a:lnTo>
                    <a:pt x="201" y="149"/>
                  </a:lnTo>
                  <a:lnTo>
                    <a:pt x="203" y="126"/>
                  </a:lnTo>
                  <a:lnTo>
                    <a:pt x="204" y="105"/>
                  </a:lnTo>
                  <a:lnTo>
                    <a:pt x="206" y="84"/>
                  </a:lnTo>
                  <a:lnTo>
                    <a:pt x="207" y="63"/>
                  </a:lnTo>
                  <a:lnTo>
                    <a:pt x="208" y="42"/>
                  </a:lnTo>
                  <a:lnTo>
                    <a:pt x="209" y="21"/>
                  </a:lnTo>
                  <a:lnTo>
                    <a:pt x="20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72" name="Freeform 484"/>
            <p:cNvSpPr>
              <a:spLocks/>
            </p:cNvSpPr>
            <p:nvPr/>
          </p:nvSpPr>
          <p:spPr bwMode="auto">
            <a:xfrm>
              <a:off x="2629" y="2452"/>
              <a:ext cx="40" cy="91"/>
            </a:xfrm>
            <a:custGeom>
              <a:avLst/>
              <a:gdLst>
                <a:gd name="T0" fmla="*/ 282 w 282"/>
                <a:gd name="T1" fmla="*/ 0 h 637"/>
                <a:gd name="T2" fmla="*/ 112 w 282"/>
                <a:gd name="T3" fmla="*/ 637 h 637"/>
                <a:gd name="T4" fmla="*/ 0 w 282"/>
                <a:gd name="T5" fmla="*/ 637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82" h="637">
                  <a:moveTo>
                    <a:pt x="282" y="0"/>
                  </a:moveTo>
                  <a:lnTo>
                    <a:pt x="112" y="637"/>
                  </a:lnTo>
                  <a:lnTo>
                    <a:pt x="0" y="63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73" name="Freeform 485"/>
            <p:cNvSpPr>
              <a:spLocks/>
            </p:cNvSpPr>
            <p:nvPr/>
          </p:nvSpPr>
          <p:spPr bwMode="auto">
            <a:xfrm>
              <a:off x="2620" y="2525"/>
              <a:ext cx="9" cy="18"/>
            </a:xfrm>
            <a:custGeom>
              <a:avLst/>
              <a:gdLst>
                <a:gd name="T0" fmla="*/ 7 w 60"/>
                <a:gd name="T1" fmla="*/ 0 h 124"/>
                <a:gd name="T2" fmla="*/ 6 w 60"/>
                <a:gd name="T3" fmla="*/ 6 h 124"/>
                <a:gd name="T4" fmla="*/ 3 w 60"/>
                <a:gd name="T5" fmla="*/ 12 h 124"/>
                <a:gd name="T6" fmla="*/ 2 w 60"/>
                <a:gd name="T7" fmla="*/ 18 h 124"/>
                <a:gd name="T8" fmla="*/ 1 w 60"/>
                <a:gd name="T9" fmla="*/ 24 h 124"/>
                <a:gd name="T10" fmla="*/ 1 w 60"/>
                <a:gd name="T11" fmla="*/ 31 h 124"/>
                <a:gd name="T12" fmla="*/ 0 w 60"/>
                <a:gd name="T13" fmla="*/ 36 h 124"/>
                <a:gd name="T14" fmla="*/ 0 w 60"/>
                <a:gd name="T15" fmla="*/ 42 h 124"/>
                <a:gd name="T16" fmla="*/ 0 w 60"/>
                <a:gd name="T17" fmla="*/ 48 h 124"/>
                <a:gd name="T18" fmla="*/ 0 w 60"/>
                <a:gd name="T19" fmla="*/ 53 h 124"/>
                <a:gd name="T20" fmla="*/ 1 w 60"/>
                <a:gd name="T21" fmla="*/ 58 h 124"/>
                <a:gd name="T22" fmla="*/ 2 w 60"/>
                <a:gd name="T23" fmla="*/ 64 h 124"/>
                <a:gd name="T24" fmla="*/ 2 w 60"/>
                <a:gd name="T25" fmla="*/ 69 h 124"/>
                <a:gd name="T26" fmla="*/ 3 w 60"/>
                <a:gd name="T27" fmla="*/ 74 h 124"/>
                <a:gd name="T28" fmla="*/ 6 w 60"/>
                <a:gd name="T29" fmla="*/ 78 h 124"/>
                <a:gd name="T30" fmla="*/ 7 w 60"/>
                <a:gd name="T31" fmla="*/ 84 h 124"/>
                <a:gd name="T32" fmla="*/ 9 w 60"/>
                <a:gd name="T33" fmla="*/ 88 h 124"/>
                <a:gd name="T34" fmla="*/ 11 w 60"/>
                <a:gd name="T35" fmla="*/ 92 h 124"/>
                <a:gd name="T36" fmla="*/ 13 w 60"/>
                <a:gd name="T37" fmla="*/ 96 h 124"/>
                <a:gd name="T38" fmla="*/ 15 w 60"/>
                <a:gd name="T39" fmla="*/ 100 h 124"/>
                <a:gd name="T40" fmla="*/ 17 w 60"/>
                <a:gd name="T41" fmla="*/ 103 h 124"/>
                <a:gd name="T42" fmla="*/ 20 w 60"/>
                <a:gd name="T43" fmla="*/ 106 h 124"/>
                <a:gd name="T44" fmla="*/ 24 w 60"/>
                <a:gd name="T45" fmla="*/ 109 h 124"/>
                <a:gd name="T46" fmla="*/ 26 w 60"/>
                <a:gd name="T47" fmla="*/ 113 h 124"/>
                <a:gd name="T48" fmla="*/ 29 w 60"/>
                <a:gd name="T49" fmla="*/ 115 h 124"/>
                <a:gd name="T50" fmla="*/ 33 w 60"/>
                <a:gd name="T51" fmla="*/ 117 h 124"/>
                <a:gd name="T52" fmla="*/ 36 w 60"/>
                <a:gd name="T53" fmla="*/ 119 h 124"/>
                <a:gd name="T54" fmla="*/ 40 w 60"/>
                <a:gd name="T55" fmla="*/ 120 h 124"/>
                <a:gd name="T56" fmla="*/ 44 w 60"/>
                <a:gd name="T57" fmla="*/ 122 h 124"/>
                <a:gd name="T58" fmla="*/ 48 w 60"/>
                <a:gd name="T59" fmla="*/ 123 h 124"/>
                <a:gd name="T60" fmla="*/ 51 w 60"/>
                <a:gd name="T61" fmla="*/ 123 h 124"/>
                <a:gd name="T62" fmla="*/ 56 w 60"/>
                <a:gd name="T63" fmla="*/ 124 h 124"/>
                <a:gd name="T64" fmla="*/ 60 w 60"/>
                <a:gd name="T65" fmla="*/ 1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0" h="124">
                  <a:moveTo>
                    <a:pt x="7" y="0"/>
                  </a:moveTo>
                  <a:lnTo>
                    <a:pt x="6" y="6"/>
                  </a:lnTo>
                  <a:lnTo>
                    <a:pt x="3" y="12"/>
                  </a:lnTo>
                  <a:lnTo>
                    <a:pt x="2" y="18"/>
                  </a:lnTo>
                  <a:lnTo>
                    <a:pt x="1" y="24"/>
                  </a:lnTo>
                  <a:lnTo>
                    <a:pt x="1" y="31"/>
                  </a:lnTo>
                  <a:lnTo>
                    <a:pt x="0" y="36"/>
                  </a:lnTo>
                  <a:lnTo>
                    <a:pt x="0" y="42"/>
                  </a:lnTo>
                  <a:lnTo>
                    <a:pt x="0" y="48"/>
                  </a:lnTo>
                  <a:lnTo>
                    <a:pt x="0" y="53"/>
                  </a:lnTo>
                  <a:lnTo>
                    <a:pt x="1" y="58"/>
                  </a:lnTo>
                  <a:lnTo>
                    <a:pt x="2" y="64"/>
                  </a:lnTo>
                  <a:lnTo>
                    <a:pt x="2" y="69"/>
                  </a:lnTo>
                  <a:lnTo>
                    <a:pt x="3" y="74"/>
                  </a:lnTo>
                  <a:lnTo>
                    <a:pt x="6" y="78"/>
                  </a:lnTo>
                  <a:lnTo>
                    <a:pt x="7" y="84"/>
                  </a:lnTo>
                  <a:lnTo>
                    <a:pt x="9" y="88"/>
                  </a:lnTo>
                  <a:lnTo>
                    <a:pt x="11" y="92"/>
                  </a:lnTo>
                  <a:lnTo>
                    <a:pt x="13" y="96"/>
                  </a:lnTo>
                  <a:lnTo>
                    <a:pt x="15" y="100"/>
                  </a:lnTo>
                  <a:lnTo>
                    <a:pt x="17" y="103"/>
                  </a:lnTo>
                  <a:lnTo>
                    <a:pt x="20" y="106"/>
                  </a:lnTo>
                  <a:lnTo>
                    <a:pt x="24" y="109"/>
                  </a:lnTo>
                  <a:lnTo>
                    <a:pt x="26" y="113"/>
                  </a:lnTo>
                  <a:lnTo>
                    <a:pt x="29" y="115"/>
                  </a:lnTo>
                  <a:lnTo>
                    <a:pt x="33" y="117"/>
                  </a:lnTo>
                  <a:lnTo>
                    <a:pt x="36" y="119"/>
                  </a:lnTo>
                  <a:lnTo>
                    <a:pt x="40" y="120"/>
                  </a:lnTo>
                  <a:lnTo>
                    <a:pt x="44" y="122"/>
                  </a:lnTo>
                  <a:lnTo>
                    <a:pt x="48" y="123"/>
                  </a:lnTo>
                  <a:lnTo>
                    <a:pt x="51" y="123"/>
                  </a:lnTo>
                  <a:lnTo>
                    <a:pt x="56" y="124"/>
                  </a:lnTo>
                  <a:lnTo>
                    <a:pt x="60" y="12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74" name="Line 486"/>
            <p:cNvSpPr>
              <a:spLocks noChangeShapeType="1"/>
            </p:cNvSpPr>
            <p:nvPr/>
          </p:nvSpPr>
          <p:spPr bwMode="auto">
            <a:xfrm flipV="1">
              <a:off x="2621" y="2500"/>
              <a:ext cx="7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75" name="Freeform 487"/>
            <p:cNvSpPr>
              <a:spLocks/>
            </p:cNvSpPr>
            <p:nvPr/>
          </p:nvSpPr>
          <p:spPr bwMode="auto">
            <a:xfrm>
              <a:off x="2628" y="2482"/>
              <a:ext cx="17" cy="18"/>
            </a:xfrm>
            <a:custGeom>
              <a:avLst/>
              <a:gdLst>
                <a:gd name="T0" fmla="*/ 119 w 119"/>
                <a:gd name="T1" fmla="*/ 0 h 125"/>
                <a:gd name="T2" fmla="*/ 115 w 119"/>
                <a:gd name="T3" fmla="*/ 1 h 125"/>
                <a:gd name="T4" fmla="*/ 110 w 119"/>
                <a:gd name="T5" fmla="*/ 1 h 125"/>
                <a:gd name="T6" fmla="*/ 106 w 119"/>
                <a:gd name="T7" fmla="*/ 3 h 125"/>
                <a:gd name="T8" fmla="*/ 102 w 119"/>
                <a:gd name="T9" fmla="*/ 4 h 125"/>
                <a:gd name="T10" fmla="*/ 96 w 119"/>
                <a:gd name="T11" fmla="*/ 5 h 125"/>
                <a:gd name="T12" fmla="*/ 92 w 119"/>
                <a:gd name="T13" fmla="*/ 6 h 125"/>
                <a:gd name="T14" fmla="*/ 88 w 119"/>
                <a:gd name="T15" fmla="*/ 8 h 125"/>
                <a:gd name="T16" fmla="*/ 84 w 119"/>
                <a:gd name="T17" fmla="*/ 10 h 125"/>
                <a:gd name="T18" fmla="*/ 78 w 119"/>
                <a:gd name="T19" fmla="*/ 13 h 125"/>
                <a:gd name="T20" fmla="*/ 74 w 119"/>
                <a:gd name="T21" fmla="*/ 15 h 125"/>
                <a:gd name="T22" fmla="*/ 70 w 119"/>
                <a:gd name="T23" fmla="*/ 19 h 125"/>
                <a:gd name="T24" fmla="*/ 66 w 119"/>
                <a:gd name="T25" fmla="*/ 22 h 125"/>
                <a:gd name="T26" fmla="*/ 61 w 119"/>
                <a:gd name="T27" fmla="*/ 25 h 125"/>
                <a:gd name="T28" fmla="*/ 56 w 119"/>
                <a:gd name="T29" fmla="*/ 29 h 125"/>
                <a:gd name="T30" fmla="*/ 52 w 119"/>
                <a:gd name="T31" fmla="*/ 33 h 125"/>
                <a:gd name="T32" fmla="*/ 47 w 119"/>
                <a:gd name="T33" fmla="*/ 38 h 125"/>
                <a:gd name="T34" fmla="*/ 44 w 119"/>
                <a:gd name="T35" fmla="*/ 42 h 125"/>
                <a:gd name="T36" fmla="*/ 40 w 119"/>
                <a:gd name="T37" fmla="*/ 46 h 125"/>
                <a:gd name="T38" fmla="*/ 36 w 119"/>
                <a:gd name="T39" fmla="*/ 52 h 125"/>
                <a:gd name="T40" fmla="*/ 33 w 119"/>
                <a:gd name="T41" fmla="*/ 56 h 125"/>
                <a:gd name="T42" fmla="*/ 28 w 119"/>
                <a:gd name="T43" fmla="*/ 61 h 125"/>
                <a:gd name="T44" fmla="*/ 25 w 119"/>
                <a:gd name="T45" fmla="*/ 66 h 125"/>
                <a:gd name="T46" fmla="*/ 22 w 119"/>
                <a:gd name="T47" fmla="*/ 72 h 125"/>
                <a:gd name="T48" fmla="*/ 19 w 119"/>
                <a:gd name="T49" fmla="*/ 77 h 125"/>
                <a:gd name="T50" fmla="*/ 16 w 119"/>
                <a:gd name="T51" fmla="*/ 83 h 125"/>
                <a:gd name="T52" fmla="*/ 12 w 119"/>
                <a:gd name="T53" fmla="*/ 89 h 125"/>
                <a:gd name="T54" fmla="*/ 10 w 119"/>
                <a:gd name="T55" fmla="*/ 95 h 125"/>
                <a:gd name="T56" fmla="*/ 7 w 119"/>
                <a:gd name="T57" fmla="*/ 100 h 125"/>
                <a:gd name="T58" fmla="*/ 5 w 119"/>
                <a:gd name="T59" fmla="*/ 107 h 125"/>
                <a:gd name="T60" fmla="*/ 3 w 119"/>
                <a:gd name="T61" fmla="*/ 113 h 125"/>
                <a:gd name="T62" fmla="*/ 1 w 119"/>
                <a:gd name="T63" fmla="*/ 119 h 125"/>
                <a:gd name="T64" fmla="*/ 0 w 119"/>
                <a:gd name="T65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9" h="125">
                  <a:moveTo>
                    <a:pt x="119" y="0"/>
                  </a:moveTo>
                  <a:lnTo>
                    <a:pt x="115" y="1"/>
                  </a:lnTo>
                  <a:lnTo>
                    <a:pt x="110" y="1"/>
                  </a:lnTo>
                  <a:lnTo>
                    <a:pt x="106" y="3"/>
                  </a:lnTo>
                  <a:lnTo>
                    <a:pt x="102" y="4"/>
                  </a:lnTo>
                  <a:lnTo>
                    <a:pt x="96" y="5"/>
                  </a:lnTo>
                  <a:lnTo>
                    <a:pt x="92" y="6"/>
                  </a:lnTo>
                  <a:lnTo>
                    <a:pt x="88" y="8"/>
                  </a:lnTo>
                  <a:lnTo>
                    <a:pt x="84" y="10"/>
                  </a:lnTo>
                  <a:lnTo>
                    <a:pt x="78" y="13"/>
                  </a:lnTo>
                  <a:lnTo>
                    <a:pt x="74" y="15"/>
                  </a:lnTo>
                  <a:lnTo>
                    <a:pt x="70" y="19"/>
                  </a:lnTo>
                  <a:lnTo>
                    <a:pt x="66" y="22"/>
                  </a:lnTo>
                  <a:lnTo>
                    <a:pt x="61" y="25"/>
                  </a:lnTo>
                  <a:lnTo>
                    <a:pt x="56" y="29"/>
                  </a:lnTo>
                  <a:lnTo>
                    <a:pt x="52" y="33"/>
                  </a:lnTo>
                  <a:lnTo>
                    <a:pt x="47" y="38"/>
                  </a:lnTo>
                  <a:lnTo>
                    <a:pt x="44" y="42"/>
                  </a:lnTo>
                  <a:lnTo>
                    <a:pt x="40" y="46"/>
                  </a:lnTo>
                  <a:lnTo>
                    <a:pt x="36" y="52"/>
                  </a:lnTo>
                  <a:lnTo>
                    <a:pt x="33" y="56"/>
                  </a:lnTo>
                  <a:lnTo>
                    <a:pt x="28" y="61"/>
                  </a:lnTo>
                  <a:lnTo>
                    <a:pt x="25" y="66"/>
                  </a:lnTo>
                  <a:lnTo>
                    <a:pt x="22" y="72"/>
                  </a:lnTo>
                  <a:lnTo>
                    <a:pt x="19" y="77"/>
                  </a:lnTo>
                  <a:lnTo>
                    <a:pt x="16" y="83"/>
                  </a:lnTo>
                  <a:lnTo>
                    <a:pt x="12" y="89"/>
                  </a:lnTo>
                  <a:lnTo>
                    <a:pt x="10" y="95"/>
                  </a:lnTo>
                  <a:lnTo>
                    <a:pt x="7" y="100"/>
                  </a:lnTo>
                  <a:lnTo>
                    <a:pt x="5" y="107"/>
                  </a:lnTo>
                  <a:lnTo>
                    <a:pt x="3" y="113"/>
                  </a:lnTo>
                  <a:lnTo>
                    <a:pt x="1" y="119"/>
                  </a:lnTo>
                  <a:lnTo>
                    <a:pt x="0" y="12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76" name="Line 488"/>
            <p:cNvSpPr>
              <a:spLocks noChangeShapeType="1"/>
            </p:cNvSpPr>
            <p:nvPr/>
          </p:nvSpPr>
          <p:spPr bwMode="auto">
            <a:xfrm>
              <a:off x="2645" y="2482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77" name="Line 489"/>
            <p:cNvSpPr>
              <a:spLocks noChangeShapeType="1"/>
            </p:cNvSpPr>
            <p:nvPr/>
          </p:nvSpPr>
          <p:spPr bwMode="auto">
            <a:xfrm>
              <a:off x="2698" y="2528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78" name="Line 490"/>
            <p:cNvSpPr>
              <a:spLocks noChangeShapeType="1"/>
            </p:cNvSpPr>
            <p:nvPr/>
          </p:nvSpPr>
          <p:spPr bwMode="auto">
            <a:xfrm flipH="1">
              <a:off x="2706" y="2498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79" name="Freeform 491"/>
            <p:cNvSpPr>
              <a:spLocks/>
            </p:cNvSpPr>
            <p:nvPr/>
          </p:nvSpPr>
          <p:spPr bwMode="auto">
            <a:xfrm>
              <a:off x="2744" y="2482"/>
              <a:ext cx="46" cy="61"/>
            </a:xfrm>
            <a:custGeom>
              <a:avLst/>
              <a:gdLst>
                <a:gd name="T0" fmla="*/ 0 w 325"/>
                <a:gd name="T1" fmla="*/ 426 h 426"/>
                <a:gd name="T2" fmla="*/ 114 w 325"/>
                <a:gd name="T3" fmla="*/ 0 h 426"/>
                <a:gd name="T4" fmla="*/ 325 w 325"/>
                <a:gd name="T5" fmla="*/ 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5" h="426">
                  <a:moveTo>
                    <a:pt x="0" y="426"/>
                  </a:moveTo>
                  <a:lnTo>
                    <a:pt x="114" y="0"/>
                  </a:lnTo>
                  <a:lnTo>
                    <a:pt x="32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80" name="Freeform 492"/>
            <p:cNvSpPr>
              <a:spLocks/>
            </p:cNvSpPr>
            <p:nvPr/>
          </p:nvSpPr>
          <p:spPr bwMode="auto">
            <a:xfrm>
              <a:off x="2790" y="2482"/>
              <a:ext cx="9" cy="18"/>
            </a:xfrm>
            <a:custGeom>
              <a:avLst/>
              <a:gdLst>
                <a:gd name="T0" fmla="*/ 53 w 59"/>
                <a:gd name="T1" fmla="*/ 125 h 125"/>
                <a:gd name="T2" fmla="*/ 54 w 59"/>
                <a:gd name="T3" fmla="*/ 119 h 125"/>
                <a:gd name="T4" fmla="*/ 56 w 59"/>
                <a:gd name="T5" fmla="*/ 113 h 125"/>
                <a:gd name="T6" fmla="*/ 57 w 59"/>
                <a:gd name="T7" fmla="*/ 107 h 125"/>
                <a:gd name="T8" fmla="*/ 57 w 59"/>
                <a:gd name="T9" fmla="*/ 100 h 125"/>
                <a:gd name="T10" fmla="*/ 58 w 59"/>
                <a:gd name="T11" fmla="*/ 95 h 125"/>
                <a:gd name="T12" fmla="*/ 58 w 59"/>
                <a:gd name="T13" fmla="*/ 89 h 125"/>
                <a:gd name="T14" fmla="*/ 59 w 59"/>
                <a:gd name="T15" fmla="*/ 83 h 125"/>
                <a:gd name="T16" fmla="*/ 59 w 59"/>
                <a:gd name="T17" fmla="*/ 77 h 125"/>
                <a:gd name="T18" fmla="*/ 58 w 59"/>
                <a:gd name="T19" fmla="*/ 72 h 125"/>
                <a:gd name="T20" fmla="*/ 58 w 59"/>
                <a:gd name="T21" fmla="*/ 66 h 125"/>
                <a:gd name="T22" fmla="*/ 57 w 59"/>
                <a:gd name="T23" fmla="*/ 61 h 125"/>
                <a:gd name="T24" fmla="*/ 56 w 59"/>
                <a:gd name="T25" fmla="*/ 56 h 125"/>
                <a:gd name="T26" fmla="*/ 55 w 59"/>
                <a:gd name="T27" fmla="*/ 52 h 125"/>
                <a:gd name="T28" fmla="*/ 54 w 59"/>
                <a:gd name="T29" fmla="*/ 46 h 125"/>
                <a:gd name="T30" fmla="*/ 53 w 59"/>
                <a:gd name="T31" fmla="*/ 42 h 125"/>
                <a:gd name="T32" fmla="*/ 51 w 59"/>
                <a:gd name="T33" fmla="*/ 38 h 125"/>
                <a:gd name="T34" fmla="*/ 49 w 59"/>
                <a:gd name="T35" fmla="*/ 33 h 125"/>
                <a:gd name="T36" fmla="*/ 47 w 59"/>
                <a:gd name="T37" fmla="*/ 29 h 125"/>
                <a:gd name="T38" fmla="*/ 44 w 59"/>
                <a:gd name="T39" fmla="*/ 25 h 125"/>
                <a:gd name="T40" fmla="*/ 42 w 59"/>
                <a:gd name="T41" fmla="*/ 22 h 125"/>
                <a:gd name="T42" fmla="*/ 39 w 59"/>
                <a:gd name="T43" fmla="*/ 19 h 125"/>
                <a:gd name="T44" fmla="*/ 36 w 59"/>
                <a:gd name="T45" fmla="*/ 15 h 125"/>
                <a:gd name="T46" fmla="*/ 33 w 59"/>
                <a:gd name="T47" fmla="*/ 13 h 125"/>
                <a:gd name="T48" fmla="*/ 30 w 59"/>
                <a:gd name="T49" fmla="*/ 10 h 125"/>
                <a:gd name="T50" fmla="*/ 26 w 59"/>
                <a:gd name="T51" fmla="*/ 8 h 125"/>
                <a:gd name="T52" fmla="*/ 23 w 59"/>
                <a:gd name="T53" fmla="*/ 6 h 125"/>
                <a:gd name="T54" fmla="*/ 19 w 59"/>
                <a:gd name="T55" fmla="*/ 5 h 125"/>
                <a:gd name="T56" fmla="*/ 16 w 59"/>
                <a:gd name="T57" fmla="*/ 4 h 125"/>
                <a:gd name="T58" fmla="*/ 11 w 59"/>
                <a:gd name="T59" fmla="*/ 3 h 125"/>
                <a:gd name="T60" fmla="*/ 7 w 59"/>
                <a:gd name="T61" fmla="*/ 1 h 125"/>
                <a:gd name="T62" fmla="*/ 4 w 59"/>
                <a:gd name="T63" fmla="*/ 1 h 125"/>
                <a:gd name="T64" fmla="*/ 0 w 59"/>
                <a:gd name="T65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9" h="125">
                  <a:moveTo>
                    <a:pt x="53" y="125"/>
                  </a:moveTo>
                  <a:lnTo>
                    <a:pt x="54" y="119"/>
                  </a:lnTo>
                  <a:lnTo>
                    <a:pt x="56" y="113"/>
                  </a:lnTo>
                  <a:lnTo>
                    <a:pt x="57" y="107"/>
                  </a:lnTo>
                  <a:lnTo>
                    <a:pt x="57" y="100"/>
                  </a:lnTo>
                  <a:lnTo>
                    <a:pt x="58" y="95"/>
                  </a:lnTo>
                  <a:lnTo>
                    <a:pt x="58" y="89"/>
                  </a:lnTo>
                  <a:lnTo>
                    <a:pt x="59" y="83"/>
                  </a:lnTo>
                  <a:lnTo>
                    <a:pt x="59" y="77"/>
                  </a:lnTo>
                  <a:lnTo>
                    <a:pt x="58" y="72"/>
                  </a:lnTo>
                  <a:lnTo>
                    <a:pt x="58" y="66"/>
                  </a:lnTo>
                  <a:lnTo>
                    <a:pt x="57" y="61"/>
                  </a:lnTo>
                  <a:lnTo>
                    <a:pt x="56" y="56"/>
                  </a:lnTo>
                  <a:lnTo>
                    <a:pt x="55" y="52"/>
                  </a:lnTo>
                  <a:lnTo>
                    <a:pt x="54" y="46"/>
                  </a:lnTo>
                  <a:lnTo>
                    <a:pt x="53" y="42"/>
                  </a:lnTo>
                  <a:lnTo>
                    <a:pt x="51" y="38"/>
                  </a:lnTo>
                  <a:lnTo>
                    <a:pt x="49" y="33"/>
                  </a:lnTo>
                  <a:lnTo>
                    <a:pt x="47" y="29"/>
                  </a:lnTo>
                  <a:lnTo>
                    <a:pt x="44" y="25"/>
                  </a:lnTo>
                  <a:lnTo>
                    <a:pt x="42" y="22"/>
                  </a:lnTo>
                  <a:lnTo>
                    <a:pt x="39" y="19"/>
                  </a:lnTo>
                  <a:lnTo>
                    <a:pt x="36" y="15"/>
                  </a:lnTo>
                  <a:lnTo>
                    <a:pt x="33" y="13"/>
                  </a:lnTo>
                  <a:lnTo>
                    <a:pt x="30" y="10"/>
                  </a:lnTo>
                  <a:lnTo>
                    <a:pt x="26" y="8"/>
                  </a:lnTo>
                  <a:lnTo>
                    <a:pt x="23" y="6"/>
                  </a:lnTo>
                  <a:lnTo>
                    <a:pt x="19" y="5"/>
                  </a:lnTo>
                  <a:lnTo>
                    <a:pt x="16" y="4"/>
                  </a:lnTo>
                  <a:lnTo>
                    <a:pt x="11" y="3"/>
                  </a:lnTo>
                  <a:lnTo>
                    <a:pt x="7" y="1"/>
                  </a:lnTo>
                  <a:lnTo>
                    <a:pt x="4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81" name="Line 493"/>
            <p:cNvSpPr>
              <a:spLocks noChangeShapeType="1"/>
            </p:cNvSpPr>
            <p:nvPr/>
          </p:nvSpPr>
          <p:spPr bwMode="auto">
            <a:xfrm flipH="1">
              <a:off x="2786" y="2500"/>
              <a:ext cx="12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82" name="Line 494"/>
            <p:cNvSpPr>
              <a:spLocks noChangeShapeType="1"/>
            </p:cNvSpPr>
            <p:nvPr/>
          </p:nvSpPr>
          <p:spPr bwMode="auto">
            <a:xfrm flipV="1">
              <a:off x="2765" y="2482"/>
              <a:ext cx="16" cy="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83" name="Freeform 495"/>
            <p:cNvSpPr>
              <a:spLocks/>
            </p:cNvSpPr>
            <p:nvPr/>
          </p:nvSpPr>
          <p:spPr bwMode="auto">
            <a:xfrm>
              <a:off x="2812" y="2442"/>
              <a:ext cx="30" cy="111"/>
            </a:xfrm>
            <a:custGeom>
              <a:avLst/>
              <a:gdLst>
                <a:gd name="T0" fmla="*/ 209 w 209"/>
                <a:gd name="T1" fmla="*/ 0 h 780"/>
                <a:gd name="T2" fmla="*/ 199 w 209"/>
                <a:gd name="T3" fmla="*/ 18 h 780"/>
                <a:gd name="T4" fmla="*/ 191 w 209"/>
                <a:gd name="T5" fmla="*/ 35 h 780"/>
                <a:gd name="T6" fmla="*/ 181 w 209"/>
                <a:gd name="T7" fmla="*/ 53 h 780"/>
                <a:gd name="T8" fmla="*/ 172 w 209"/>
                <a:gd name="T9" fmla="*/ 70 h 780"/>
                <a:gd name="T10" fmla="*/ 165 w 209"/>
                <a:gd name="T11" fmla="*/ 89 h 780"/>
                <a:gd name="T12" fmla="*/ 156 w 209"/>
                <a:gd name="T13" fmla="*/ 107 h 780"/>
                <a:gd name="T14" fmla="*/ 148 w 209"/>
                <a:gd name="T15" fmla="*/ 124 h 780"/>
                <a:gd name="T16" fmla="*/ 141 w 209"/>
                <a:gd name="T17" fmla="*/ 142 h 780"/>
                <a:gd name="T18" fmla="*/ 133 w 209"/>
                <a:gd name="T19" fmla="*/ 160 h 780"/>
                <a:gd name="T20" fmla="*/ 126 w 209"/>
                <a:gd name="T21" fmla="*/ 178 h 780"/>
                <a:gd name="T22" fmla="*/ 118 w 209"/>
                <a:gd name="T23" fmla="*/ 197 h 780"/>
                <a:gd name="T24" fmla="*/ 111 w 209"/>
                <a:gd name="T25" fmla="*/ 215 h 780"/>
                <a:gd name="T26" fmla="*/ 104 w 209"/>
                <a:gd name="T27" fmla="*/ 233 h 780"/>
                <a:gd name="T28" fmla="*/ 98 w 209"/>
                <a:gd name="T29" fmla="*/ 251 h 780"/>
                <a:gd name="T30" fmla="*/ 92 w 209"/>
                <a:gd name="T31" fmla="*/ 270 h 780"/>
                <a:gd name="T32" fmla="*/ 85 w 209"/>
                <a:gd name="T33" fmla="*/ 289 h 780"/>
                <a:gd name="T34" fmla="*/ 79 w 209"/>
                <a:gd name="T35" fmla="*/ 307 h 780"/>
                <a:gd name="T36" fmla="*/ 73 w 209"/>
                <a:gd name="T37" fmla="*/ 325 h 780"/>
                <a:gd name="T38" fmla="*/ 67 w 209"/>
                <a:gd name="T39" fmla="*/ 344 h 780"/>
                <a:gd name="T40" fmla="*/ 62 w 209"/>
                <a:gd name="T41" fmla="*/ 362 h 780"/>
                <a:gd name="T42" fmla="*/ 57 w 209"/>
                <a:gd name="T43" fmla="*/ 381 h 780"/>
                <a:gd name="T44" fmla="*/ 52 w 209"/>
                <a:gd name="T45" fmla="*/ 399 h 780"/>
                <a:gd name="T46" fmla="*/ 47 w 209"/>
                <a:gd name="T47" fmla="*/ 418 h 780"/>
                <a:gd name="T48" fmla="*/ 43 w 209"/>
                <a:gd name="T49" fmla="*/ 437 h 780"/>
                <a:gd name="T50" fmla="*/ 38 w 209"/>
                <a:gd name="T51" fmla="*/ 455 h 780"/>
                <a:gd name="T52" fmla="*/ 34 w 209"/>
                <a:gd name="T53" fmla="*/ 473 h 780"/>
                <a:gd name="T54" fmla="*/ 31 w 209"/>
                <a:gd name="T55" fmla="*/ 492 h 780"/>
                <a:gd name="T56" fmla="*/ 27 w 209"/>
                <a:gd name="T57" fmla="*/ 510 h 780"/>
                <a:gd name="T58" fmla="*/ 23 w 209"/>
                <a:gd name="T59" fmla="*/ 528 h 780"/>
                <a:gd name="T60" fmla="*/ 20 w 209"/>
                <a:gd name="T61" fmla="*/ 547 h 780"/>
                <a:gd name="T62" fmla="*/ 17 w 209"/>
                <a:gd name="T63" fmla="*/ 566 h 780"/>
                <a:gd name="T64" fmla="*/ 15 w 209"/>
                <a:gd name="T65" fmla="*/ 584 h 780"/>
                <a:gd name="T66" fmla="*/ 12 w 209"/>
                <a:gd name="T67" fmla="*/ 602 h 780"/>
                <a:gd name="T68" fmla="*/ 10 w 209"/>
                <a:gd name="T69" fmla="*/ 620 h 780"/>
                <a:gd name="T70" fmla="*/ 7 w 209"/>
                <a:gd name="T71" fmla="*/ 638 h 780"/>
                <a:gd name="T72" fmla="*/ 6 w 209"/>
                <a:gd name="T73" fmla="*/ 656 h 780"/>
                <a:gd name="T74" fmla="*/ 4 w 209"/>
                <a:gd name="T75" fmla="*/ 674 h 780"/>
                <a:gd name="T76" fmla="*/ 3 w 209"/>
                <a:gd name="T77" fmla="*/ 692 h 780"/>
                <a:gd name="T78" fmla="*/ 2 w 209"/>
                <a:gd name="T79" fmla="*/ 709 h 780"/>
                <a:gd name="T80" fmla="*/ 1 w 209"/>
                <a:gd name="T81" fmla="*/ 727 h 780"/>
                <a:gd name="T82" fmla="*/ 0 w 209"/>
                <a:gd name="T83" fmla="*/ 745 h 780"/>
                <a:gd name="T84" fmla="*/ 0 w 209"/>
                <a:gd name="T85" fmla="*/ 762 h 780"/>
                <a:gd name="T86" fmla="*/ 0 w 209"/>
                <a:gd name="T87" fmla="*/ 780 h 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9" h="780">
                  <a:moveTo>
                    <a:pt x="209" y="0"/>
                  </a:moveTo>
                  <a:lnTo>
                    <a:pt x="199" y="18"/>
                  </a:lnTo>
                  <a:lnTo>
                    <a:pt x="191" y="35"/>
                  </a:lnTo>
                  <a:lnTo>
                    <a:pt x="181" y="53"/>
                  </a:lnTo>
                  <a:lnTo>
                    <a:pt x="172" y="70"/>
                  </a:lnTo>
                  <a:lnTo>
                    <a:pt x="165" y="89"/>
                  </a:lnTo>
                  <a:lnTo>
                    <a:pt x="156" y="107"/>
                  </a:lnTo>
                  <a:lnTo>
                    <a:pt x="148" y="124"/>
                  </a:lnTo>
                  <a:lnTo>
                    <a:pt x="141" y="142"/>
                  </a:lnTo>
                  <a:lnTo>
                    <a:pt x="133" y="160"/>
                  </a:lnTo>
                  <a:lnTo>
                    <a:pt x="126" y="178"/>
                  </a:lnTo>
                  <a:lnTo>
                    <a:pt x="118" y="197"/>
                  </a:lnTo>
                  <a:lnTo>
                    <a:pt x="111" y="215"/>
                  </a:lnTo>
                  <a:lnTo>
                    <a:pt x="104" y="233"/>
                  </a:lnTo>
                  <a:lnTo>
                    <a:pt x="98" y="251"/>
                  </a:lnTo>
                  <a:lnTo>
                    <a:pt x="92" y="270"/>
                  </a:lnTo>
                  <a:lnTo>
                    <a:pt x="85" y="289"/>
                  </a:lnTo>
                  <a:lnTo>
                    <a:pt x="79" y="307"/>
                  </a:lnTo>
                  <a:lnTo>
                    <a:pt x="73" y="325"/>
                  </a:lnTo>
                  <a:lnTo>
                    <a:pt x="67" y="344"/>
                  </a:lnTo>
                  <a:lnTo>
                    <a:pt x="62" y="362"/>
                  </a:lnTo>
                  <a:lnTo>
                    <a:pt x="57" y="381"/>
                  </a:lnTo>
                  <a:lnTo>
                    <a:pt x="52" y="399"/>
                  </a:lnTo>
                  <a:lnTo>
                    <a:pt x="47" y="418"/>
                  </a:lnTo>
                  <a:lnTo>
                    <a:pt x="43" y="437"/>
                  </a:lnTo>
                  <a:lnTo>
                    <a:pt x="38" y="455"/>
                  </a:lnTo>
                  <a:lnTo>
                    <a:pt x="34" y="473"/>
                  </a:lnTo>
                  <a:lnTo>
                    <a:pt x="31" y="492"/>
                  </a:lnTo>
                  <a:lnTo>
                    <a:pt x="27" y="510"/>
                  </a:lnTo>
                  <a:lnTo>
                    <a:pt x="23" y="528"/>
                  </a:lnTo>
                  <a:lnTo>
                    <a:pt x="20" y="547"/>
                  </a:lnTo>
                  <a:lnTo>
                    <a:pt x="17" y="566"/>
                  </a:lnTo>
                  <a:lnTo>
                    <a:pt x="15" y="584"/>
                  </a:lnTo>
                  <a:lnTo>
                    <a:pt x="12" y="602"/>
                  </a:lnTo>
                  <a:lnTo>
                    <a:pt x="10" y="620"/>
                  </a:lnTo>
                  <a:lnTo>
                    <a:pt x="7" y="638"/>
                  </a:lnTo>
                  <a:lnTo>
                    <a:pt x="6" y="656"/>
                  </a:lnTo>
                  <a:lnTo>
                    <a:pt x="4" y="674"/>
                  </a:lnTo>
                  <a:lnTo>
                    <a:pt x="3" y="692"/>
                  </a:lnTo>
                  <a:lnTo>
                    <a:pt x="2" y="709"/>
                  </a:lnTo>
                  <a:lnTo>
                    <a:pt x="1" y="727"/>
                  </a:lnTo>
                  <a:lnTo>
                    <a:pt x="0" y="745"/>
                  </a:lnTo>
                  <a:lnTo>
                    <a:pt x="0" y="762"/>
                  </a:lnTo>
                  <a:lnTo>
                    <a:pt x="0" y="78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84" name="Freeform 496"/>
            <p:cNvSpPr>
              <a:spLocks/>
            </p:cNvSpPr>
            <p:nvPr/>
          </p:nvSpPr>
          <p:spPr bwMode="auto">
            <a:xfrm>
              <a:off x="2836" y="2482"/>
              <a:ext cx="44" cy="61"/>
            </a:xfrm>
            <a:custGeom>
              <a:avLst/>
              <a:gdLst>
                <a:gd name="T0" fmla="*/ 114 w 312"/>
                <a:gd name="T1" fmla="*/ 0 h 426"/>
                <a:gd name="T2" fmla="*/ 312 w 312"/>
                <a:gd name="T3" fmla="*/ 0 h 426"/>
                <a:gd name="T4" fmla="*/ 0 w 312"/>
                <a:gd name="T5" fmla="*/ 426 h 426"/>
                <a:gd name="T6" fmla="*/ 198 w 312"/>
                <a:gd name="T7" fmla="*/ 426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2" h="426">
                  <a:moveTo>
                    <a:pt x="114" y="0"/>
                  </a:moveTo>
                  <a:lnTo>
                    <a:pt x="312" y="0"/>
                  </a:lnTo>
                  <a:lnTo>
                    <a:pt x="0" y="426"/>
                  </a:lnTo>
                  <a:lnTo>
                    <a:pt x="198" y="42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85" name="Line 497"/>
            <p:cNvSpPr>
              <a:spLocks noChangeShapeType="1"/>
            </p:cNvSpPr>
            <p:nvPr/>
          </p:nvSpPr>
          <p:spPr bwMode="auto">
            <a:xfrm>
              <a:off x="2893" y="2513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86" name="Freeform 498"/>
            <p:cNvSpPr>
              <a:spLocks/>
            </p:cNvSpPr>
            <p:nvPr/>
          </p:nvSpPr>
          <p:spPr bwMode="auto">
            <a:xfrm>
              <a:off x="2955" y="2452"/>
              <a:ext cx="18" cy="15"/>
            </a:xfrm>
            <a:custGeom>
              <a:avLst/>
              <a:gdLst>
                <a:gd name="T0" fmla="*/ 128 w 128"/>
                <a:gd name="T1" fmla="*/ 0 h 106"/>
                <a:gd name="T2" fmla="*/ 124 w 128"/>
                <a:gd name="T3" fmla="*/ 0 h 106"/>
                <a:gd name="T4" fmla="*/ 119 w 128"/>
                <a:gd name="T5" fmla="*/ 0 h 106"/>
                <a:gd name="T6" fmla="*/ 114 w 128"/>
                <a:gd name="T7" fmla="*/ 1 h 106"/>
                <a:gd name="T8" fmla="*/ 110 w 128"/>
                <a:gd name="T9" fmla="*/ 2 h 106"/>
                <a:gd name="T10" fmla="*/ 104 w 128"/>
                <a:gd name="T11" fmla="*/ 3 h 106"/>
                <a:gd name="T12" fmla="*/ 99 w 128"/>
                <a:gd name="T13" fmla="*/ 4 h 106"/>
                <a:gd name="T14" fmla="*/ 95 w 128"/>
                <a:gd name="T15" fmla="*/ 6 h 106"/>
                <a:gd name="T16" fmla="*/ 89 w 128"/>
                <a:gd name="T17" fmla="*/ 8 h 106"/>
                <a:gd name="T18" fmla="*/ 85 w 128"/>
                <a:gd name="T19" fmla="*/ 10 h 106"/>
                <a:gd name="T20" fmla="*/ 80 w 128"/>
                <a:gd name="T21" fmla="*/ 13 h 106"/>
                <a:gd name="T22" fmla="*/ 75 w 128"/>
                <a:gd name="T23" fmla="*/ 17 h 106"/>
                <a:gd name="T24" fmla="*/ 70 w 128"/>
                <a:gd name="T25" fmla="*/ 20 h 106"/>
                <a:gd name="T26" fmla="*/ 65 w 128"/>
                <a:gd name="T27" fmla="*/ 23 h 106"/>
                <a:gd name="T28" fmla="*/ 61 w 128"/>
                <a:gd name="T29" fmla="*/ 26 h 106"/>
                <a:gd name="T30" fmla="*/ 55 w 128"/>
                <a:gd name="T31" fmla="*/ 30 h 106"/>
                <a:gd name="T32" fmla="*/ 51 w 128"/>
                <a:gd name="T33" fmla="*/ 35 h 106"/>
                <a:gd name="T34" fmla="*/ 47 w 128"/>
                <a:gd name="T35" fmla="*/ 39 h 106"/>
                <a:gd name="T36" fmla="*/ 42 w 128"/>
                <a:gd name="T37" fmla="*/ 43 h 106"/>
                <a:gd name="T38" fmla="*/ 37 w 128"/>
                <a:gd name="T39" fmla="*/ 49 h 106"/>
                <a:gd name="T40" fmla="*/ 33 w 128"/>
                <a:gd name="T41" fmla="*/ 54 h 106"/>
                <a:gd name="T42" fmla="*/ 29 w 128"/>
                <a:gd name="T43" fmla="*/ 59 h 106"/>
                <a:gd name="T44" fmla="*/ 26 w 128"/>
                <a:gd name="T45" fmla="*/ 64 h 106"/>
                <a:gd name="T46" fmla="*/ 21 w 128"/>
                <a:gd name="T47" fmla="*/ 70 h 106"/>
                <a:gd name="T48" fmla="*/ 17 w 128"/>
                <a:gd name="T49" fmla="*/ 75 h 106"/>
                <a:gd name="T50" fmla="*/ 14 w 128"/>
                <a:gd name="T51" fmla="*/ 82 h 106"/>
                <a:gd name="T52" fmla="*/ 10 w 128"/>
                <a:gd name="T53" fmla="*/ 87 h 106"/>
                <a:gd name="T54" fmla="*/ 6 w 128"/>
                <a:gd name="T55" fmla="*/ 93 h 106"/>
                <a:gd name="T56" fmla="*/ 3 w 128"/>
                <a:gd name="T57" fmla="*/ 100 h 106"/>
                <a:gd name="T58" fmla="*/ 0 w 128"/>
                <a:gd name="T59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28" h="106">
                  <a:moveTo>
                    <a:pt x="128" y="0"/>
                  </a:moveTo>
                  <a:lnTo>
                    <a:pt x="124" y="0"/>
                  </a:lnTo>
                  <a:lnTo>
                    <a:pt x="119" y="0"/>
                  </a:lnTo>
                  <a:lnTo>
                    <a:pt x="114" y="1"/>
                  </a:lnTo>
                  <a:lnTo>
                    <a:pt x="110" y="2"/>
                  </a:lnTo>
                  <a:lnTo>
                    <a:pt x="104" y="3"/>
                  </a:lnTo>
                  <a:lnTo>
                    <a:pt x="99" y="4"/>
                  </a:lnTo>
                  <a:lnTo>
                    <a:pt x="95" y="6"/>
                  </a:lnTo>
                  <a:lnTo>
                    <a:pt x="89" y="8"/>
                  </a:lnTo>
                  <a:lnTo>
                    <a:pt x="85" y="10"/>
                  </a:lnTo>
                  <a:lnTo>
                    <a:pt x="80" y="13"/>
                  </a:lnTo>
                  <a:lnTo>
                    <a:pt x="75" y="17"/>
                  </a:lnTo>
                  <a:lnTo>
                    <a:pt x="70" y="20"/>
                  </a:lnTo>
                  <a:lnTo>
                    <a:pt x="65" y="23"/>
                  </a:lnTo>
                  <a:lnTo>
                    <a:pt x="61" y="26"/>
                  </a:lnTo>
                  <a:lnTo>
                    <a:pt x="55" y="30"/>
                  </a:lnTo>
                  <a:lnTo>
                    <a:pt x="51" y="35"/>
                  </a:lnTo>
                  <a:lnTo>
                    <a:pt x="47" y="39"/>
                  </a:lnTo>
                  <a:lnTo>
                    <a:pt x="42" y="43"/>
                  </a:lnTo>
                  <a:lnTo>
                    <a:pt x="37" y="49"/>
                  </a:lnTo>
                  <a:lnTo>
                    <a:pt x="33" y="54"/>
                  </a:lnTo>
                  <a:lnTo>
                    <a:pt x="29" y="59"/>
                  </a:lnTo>
                  <a:lnTo>
                    <a:pt x="26" y="64"/>
                  </a:lnTo>
                  <a:lnTo>
                    <a:pt x="21" y="70"/>
                  </a:lnTo>
                  <a:lnTo>
                    <a:pt x="17" y="75"/>
                  </a:lnTo>
                  <a:lnTo>
                    <a:pt x="14" y="82"/>
                  </a:lnTo>
                  <a:lnTo>
                    <a:pt x="10" y="87"/>
                  </a:lnTo>
                  <a:lnTo>
                    <a:pt x="6" y="93"/>
                  </a:lnTo>
                  <a:lnTo>
                    <a:pt x="3" y="100"/>
                  </a:lnTo>
                  <a:lnTo>
                    <a:pt x="0" y="10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87" name="Freeform 499"/>
            <p:cNvSpPr>
              <a:spLocks/>
            </p:cNvSpPr>
            <p:nvPr/>
          </p:nvSpPr>
          <p:spPr bwMode="auto">
            <a:xfrm>
              <a:off x="2973" y="2452"/>
              <a:ext cx="10" cy="31"/>
            </a:xfrm>
            <a:custGeom>
              <a:avLst/>
              <a:gdLst>
                <a:gd name="T0" fmla="*/ 26 w 69"/>
                <a:gd name="T1" fmla="*/ 216 h 216"/>
                <a:gd name="T2" fmla="*/ 31 w 69"/>
                <a:gd name="T3" fmla="*/ 209 h 216"/>
                <a:gd name="T4" fmla="*/ 34 w 69"/>
                <a:gd name="T5" fmla="*/ 204 h 216"/>
                <a:gd name="T6" fmla="*/ 38 w 69"/>
                <a:gd name="T7" fmla="*/ 198 h 216"/>
                <a:gd name="T8" fmla="*/ 41 w 69"/>
                <a:gd name="T9" fmla="*/ 192 h 216"/>
                <a:gd name="T10" fmla="*/ 45 w 69"/>
                <a:gd name="T11" fmla="*/ 186 h 216"/>
                <a:gd name="T12" fmla="*/ 48 w 69"/>
                <a:gd name="T13" fmla="*/ 179 h 216"/>
                <a:gd name="T14" fmla="*/ 50 w 69"/>
                <a:gd name="T15" fmla="*/ 173 h 216"/>
                <a:gd name="T16" fmla="*/ 53 w 69"/>
                <a:gd name="T17" fmla="*/ 167 h 216"/>
                <a:gd name="T18" fmla="*/ 55 w 69"/>
                <a:gd name="T19" fmla="*/ 160 h 216"/>
                <a:gd name="T20" fmla="*/ 57 w 69"/>
                <a:gd name="T21" fmla="*/ 154 h 216"/>
                <a:gd name="T22" fmla="*/ 59 w 69"/>
                <a:gd name="T23" fmla="*/ 148 h 216"/>
                <a:gd name="T24" fmla="*/ 62 w 69"/>
                <a:gd name="T25" fmla="*/ 141 h 216"/>
                <a:gd name="T26" fmla="*/ 64 w 69"/>
                <a:gd name="T27" fmla="*/ 135 h 216"/>
                <a:gd name="T28" fmla="*/ 65 w 69"/>
                <a:gd name="T29" fmla="*/ 127 h 216"/>
                <a:gd name="T30" fmla="*/ 66 w 69"/>
                <a:gd name="T31" fmla="*/ 121 h 216"/>
                <a:gd name="T32" fmla="*/ 67 w 69"/>
                <a:gd name="T33" fmla="*/ 115 h 216"/>
                <a:gd name="T34" fmla="*/ 68 w 69"/>
                <a:gd name="T35" fmla="*/ 108 h 216"/>
                <a:gd name="T36" fmla="*/ 68 w 69"/>
                <a:gd name="T37" fmla="*/ 102 h 216"/>
                <a:gd name="T38" fmla="*/ 69 w 69"/>
                <a:gd name="T39" fmla="*/ 95 h 216"/>
                <a:gd name="T40" fmla="*/ 69 w 69"/>
                <a:gd name="T41" fmla="*/ 90 h 216"/>
                <a:gd name="T42" fmla="*/ 68 w 69"/>
                <a:gd name="T43" fmla="*/ 84 h 216"/>
                <a:gd name="T44" fmla="*/ 68 w 69"/>
                <a:gd name="T45" fmla="*/ 77 h 216"/>
                <a:gd name="T46" fmla="*/ 68 w 69"/>
                <a:gd name="T47" fmla="*/ 72 h 216"/>
                <a:gd name="T48" fmla="*/ 67 w 69"/>
                <a:gd name="T49" fmla="*/ 67 h 216"/>
                <a:gd name="T50" fmla="*/ 66 w 69"/>
                <a:gd name="T51" fmla="*/ 60 h 216"/>
                <a:gd name="T52" fmla="*/ 65 w 69"/>
                <a:gd name="T53" fmla="*/ 55 h 216"/>
                <a:gd name="T54" fmla="*/ 63 w 69"/>
                <a:gd name="T55" fmla="*/ 51 h 216"/>
                <a:gd name="T56" fmla="*/ 62 w 69"/>
                <a:gd name="T57" fmla="*/ 45 h 216"/>
                <a:gd name="T58" fmla="*/ 59 w 69"/>
                <a:gd name="T59" fmla="*/ 41 h 216"/>
                <a:gd name="T60" fmla="*/ 57 w 69"/>
                <a:gd name="T61" fmla="*/ 36 h 216"/>
                <a:gd name="T62" fmla="*/ 55 w 69"/>
                <a:gd name="T63" fmla="*/ 31 h 216"/>
                <a:gd name="T64" fmla="*/ 52 w 69"/>
                <a:gd name="T65" fmla="*/ 27 h 216"/>
                <a:gd name="T66" fmla="*/ 50 w 69"/>
                <a:gd name="T67" fmla="*/ 24 h 216"/>
                <a:gd name="T68" fmla="*/ 47 w 69"/>
                <a:gd name="T69" fmla="*/ 20 h 216"/>
                <a:gd name="T70" fmla="*/ 43 w 69"/>
                <a:gd name="T71" fmla="*/ 17 h 216"/>
                <a:gd name="T72" fmla="*/ 40 w 69"/>
                <a:gd name="T73" fmla="*/ 14 h 216"/>
                <a:gd name="T74" fmla="*/ 37 w 69"/>
                <a:gd name="T75" fmla="*/ 11 h 216"/>
                <a:gd name="T76" fmla="*/ 34 w 69"/>
                <a:gd name="T77" fmla="*/ 9 h 216"/>
                <a:gd name="T78" fmla="*/ 30 w 69"/>
                <a:gd name="T79" fmla="*/ 7 h 216"/>
                <a:gd name="T80" fmla="*/ 26 w 69"/>
                <a:gd name="T81" fmla="*/ 5 h 216"/>
                <a:gd name="T82" fmla="*/ 22 w 69"/>
                <a:gd name="T83" fmla="*/ 3 h 216"/>
                <a:gd name="T84" fmla="*/ 18 w 69"/>
                <a:gd name="T85" fmla="*/ 2 h 216"/>
                <a:gd name="T86" fmla="*/ 14 w 69"/>
                <a:gd name="T87" fmla="*/ 1 h 216"/>
                <a:gd name="T88" fmla="*/ 9 w 69"/>
                <a:gd name="T89" fmla="*/ 0 h 216"/>
                <a:gd name="T90" fmla="*/ 5 w 69"/>
                <a:gd name="T91" fmla="*/ 0 h 216"/>
                <a:gd name="T92" fmla="*/ 0 w 69"/>
                <a:gd name="T93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69" h="216">
                  <a:moveTo>
                    <a:pt x="26" y="216"/>
                  </a:moveTo>
                  <a:lnTo>
                    <a:pt x="31" y="209"/>
                  </a:lnTo>
                  <a:lnTo>
                    <a:pt x="34" y="204"/>
                  </a:lnTo>
                  <a:lnTo>
                    <a:pt x="38" y="198"/>
                  </a:lnTo>
                  <a:lnTo>
                    <a:pt x="41" y="192"/>
                  </a:lnTo>
                  <a:lnTo>
                    <a:pt x="45" y="186"/>
                  </a:lnTo>
                  <a:lnTo>
                    <a:pt x="48" y="179"/>
                  </a:lnTo>
                  <a:lnTo>
                    <a:pt x="50" y="173"/>
                  </a:lnTo>
                  <a:lnTo>
                    <a:pt x="53" y="167"/>
                  </a:lnTo>
                  <a:lnTo>
                    <a:pt x="55" y="160"/>
                  </a:lnTo>
                  <a:lnTo>
                    <a:pt x="57" y="154"/>
                  </a:lnTo>
                  <a:lnTo>
                    <a:pt x="59" y="148"/>
                  </a:lnTo>
                  <a:lnTo>
                    <a:pt x="62" y="141"/>
                  </a:lnTo>
                  <a:lnTo>
                    <a:pt x="64" y="135"/>
                  </a:lnTo>
                  <a:lnTo>
                    <a:pt x="65" y="127"/>
                  </a:lnTo>
                  <a:lnTo>
                    <a:pt x="66" y="121"/>
                  </a:lnTo>
                  <a:lnTo>
                    <a:pt x="67" y="115"/>
                  </a:lnTo>
                  <a:lnTo>
                    <a:pt x="68" y="108"/>
                  </a:lnTo>
                  <a:lnTo>
                    <a:pt x="68" y="102"/>
                  </a:lnTo>
                  <a:lnTo>
                    <a:pt x="69" y="95"/>
                  </a:lnTo>
                  <a:lnTo>
                    <a:pt x="69" y="90"/>
                  </a:lnTo>
                  <a:lnTo>
                    <a:pt x="68" y="84"/>
                  </a:lnTo>
                  <a:lnTo>
                    <a:pt x="68" y="77"/>
                  </a:lnTo>
                  <a:lnTo>
                    <a:pt x="68" y="72"/>
                  </a:lnTo>
                  <a:lnTo>
                    <a:pt x="67" y="67"/>
                  </a:lnTo>
                  <a:lnTo>
                    <a:pt x="66" y="60"/>
                  </a:lnTo>
                  <a:lnTo>
                    <a:pt x="65" y="55"/>
                  </a:lnTo>
                  <a:lnTo>
                    <a:pt x="63" y="51"/>
                  </a:lnTo>
                  <a:lnTo>
                    <a:pt x="62" y="45"/>
                  </a:lnTo>
                  <a:lnTo>
                    <a:pt x="59" y="41"/>
                  </a:lnTo>
                  <a:lnTo>
                    <a:pt x="57" y="36"/>
                  </a:lnTo>
                  <a:lnTo>
                    <a:pt x="55" y="31"/>
                  </a:lnTo>
                  <a:lnTo>
                    <a:pt x="52" y="27"/>
                  </a:lnTo>
                  <a:lnTo>
                    <a:pt x="50" y="24"/>
                  </a:lnTo>
                  <a:lnTo>
                    <a:pt x="47" y="20"/>
                  </a:lnTo>
                  <a:lnTo>
                    <a:pt x="43" y="17"/>
                  </a:lnTo>
                  <a:lnTo>
                    <a:pt x="40" y="14"/>
                  </a:lnTo>
                  <a:lnTo>
                    <a:pt x="37" y="11"/>
                  </a:lnTo>
                  <a:lnTo>
                    <a:pt x="34" y="9"/>
                  </a:lnTo>
                  <a:lnTo>
                    <a:pt x="30" y="7"/>
                  </a:lnTo>
                  <a:lnTo>
                    <a:pt x="26" y="5"/>
                  </a:lnTo>
                  <a:lnTo>
                    <a:pt x="22" y="3"/>
                  </a:lnTo>
                  <a:lnTo>
                    <a:pt x="18" y="2"/>
                  </a:lnTo>
                  <a:lnTo>
                    <a:pt x="14" y="1"/>
                  </a:lnTo>
                  <a:lnTo>
                    <a:pt x="9" y="0"/>
                  </a:lnTo>
                  <a:lnTo>
                    <a:pt x="5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88" name="Freeform 500"/>
            <p:cNvSpPr>
              <a:spLocks/>
            </p:cNvSpPr>
            <p:nvPr/>
          </p:nvSpPr>
          <p:spPr bwMode="auto">
            <a:xfrm>
              <a:off x="2935" y="2483"/>
              <a:ext cx="42" cy="60"/>
            </a:xfrm>
            <a:custGeom>
              <a:avLst/>
              <a:gdLst>
                <a:gd name="T0" fmla="*/ 296 w 296"/>
                <a:gd name="T1" fmla="*/ 0 h 421"/>
                <a:gd name="T2" fmla="*/ 0 w 296"/>
                <a:gd name="T3" fmla="*/ 421 h 421"/>
                <a:gd name="T4" fmla="*/ 198 w 296"/>
                <a:gd name="T5" fmla="*/ 421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6" h="421">
                  <a:moveTo>
                    <a:pt x="296" y="0"/>
                  </a:moveTo>
                  <a:lnTo>
                    <a:pt x="0" y="421"/>
                  </a:lnTo>
                  <a:lnTo>
                    <a:pt x="198" y="42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89" name="Line 501"/>
            <p:cNvSpPr>
              <a:spLocks noChangeShapeType="1"/>
            </p:cNvSpPr>
            <p:nvPr/>
          </p:nvSpPr>
          <p:spPr bwMode="auto">
            <a:xfrm flipV="1">
              <a:off x="2985" y="2538"/>
              <a:ext cx="1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90" name="Freeform 502"/>
            <p:cNvSpPr>
              <a:spLocks/>
            </p:cNvSpPr>
            <p:nvPr/>
          </p:nvSpPr>
          <p:spPr bwMode="auto">
            <a:xfrm>
              <a:off x="3006" y="2452"/>
              <a:ext cx="49" cy="91"/>
            </a:xfrm>
            <a:custGeom>
              <a:avLst/>
              <a:gdLst>
                <a:gd name="T0" fmla="*/ 100 w 345"/>
                <a:gd name="T1" fmla="*/ 637 h 637"/>
                <a:gd name="T2" fmla="*/ 108 w 345"/>
                <a:gd name="T3" fmla="*/ 636 h 637"/>
                <a:gd name="T4" fmla="*/ 118 w 345"/>
                <a:gd name="T5" fmla="*/ 635 h 637"/>
                <a:gd name="T6" fmla="*/ 127 w 345"/>
                <a:gd name="T7" fmla="*/ 632 h 637"/>
                <a:gd name="T8" fmla="*/ 138 w 345"/>
                <a:gd name="T9" fmla="*/ 628 h 637"/>
                <a:gd name="T10" fmla="*/ 148 w 345"/>
                <a:gd name="T11" fmla="*/ 622 h 637"/>
                <a:gd name="T12" fmla="*/ 157 w 345"/>
                <a:gd name="T13" fmla="*/ 616 h 637"/>
                <a:gd name="T14" fmla="*/ 167 w 345"/>
                <a:gd name="T15" fmla="*/ 609 h 637"/>
                <a:gd name="T16" fmla="*/ 176 w 345"/>
                <a:gd name="T17" fmla="*/ 600 h 637"/>
                <a:gd name="T18" fmla="*/ 185 w 345"/>
                <a:gd name="T19" fmla="*/ 590 h 637"/>
                <a:gd name="T20" fmla="*/ 193 w 345"/>
                <a:gd name="T21" fmla="*/ 581 h 637"/>
                <a:gd name="T22" fmla="*/ 202 w 345"/>
                <a:gd name="T23" fmla="*/ 570 h 637"/>
                <a:gd name="T24" fmla="*/ 209 w 345"/>
                <a:gd name="T25" fmla="*/ 558 h 637"/>
                <a:gd name="T26" fmla="*/ 216 w 345"/>
                <a:gd name="T27" fmla="*/ 547 h 637"/>
                <a:gd name="T28" fmla="*/ 222 w 345"/>
                <a:gd name="T29" fmla="*/ 534 h 637"/>
                <a:gd name="T30" fmla="*/ 227 w 345"/>
                <a:gd name="T31" fmla="*/ 521 h 637"/>
                <a:gd name="T32" fmla="*/ 233 w 345"/>
                <a:gd name="T33" fmla="*/ 508 h 637"/>
                <a:gd name="T34" fmla="*/ 236 w 345"/>
                <a:gd name="T35" fmla="*/ 496 h 637"/>
                <a:gd name="T36" fmla="*/ 257 w 345"/>
                <a:gd name="T37" fmla="*/ 418 h 637"/>
                <a:gd name="T38" fmla="*/ 259 w 345"/>
                <a:gd name="T39" fmla="*/ 405 h 637"/>
                <a:gd name="T40" fmla="*/ 261 w 345"/>
                <a:gd name="T41" fmla="*/ 392 h 637"/>
                <a:gd name="T42" fmla="*/ 263 w 345"/>
                <a:gd name="T43" fmla="*/ 380 h 637"/>
                <a:gd name="T44" fmla="*/ 263 w 345"/>
                <a:gd name="T45" fmla="*/ 367 h 637"/>
                <a:gd name="T46" fmla="*/ 261 w 345"/>
                <a:gd name="T47" fmla="*/ 355 h 637"/>
                <a:gd name="T48" fmla="*/ 259 w 345"/>
                <a:gd name="T49" fmla="*/ 344 h 637"/>
                <a:gd name="T50" fmla="*/ 256 w 345"/>
                <a:gd name="T51" fmla="*/ 334 h 637"/>
                <a:gd name="T52" fmla="*/ 253 w 345"/>
                <a:gd name="T53" fmla="*/ 324 h 637"/>
                <a:gd name="T54" fmla="*/ 249 w 345"/>
                <a:gd name="T55" fmla="*/ 316 h 637"/>
                <a:gd name="T56" fmla="*/ 243 w 345"/>
                <a:gd name="T57" fmla="*/ 307 h 637"/>
                <a:gd name="T58" fmla="*/ 237 w 345"/>
                <a:gd name="T59" fmla="*/ 301 h 637"/>
                <a:gd name="T60" fmla="*/ 231 w 345"/>
                <a:gd name="T61" fmla="*/ 294 h 637"/>
                <a:gd name="T62" fmla="*/ 223 w 345"/>
                <a:gd name="T63" fmla="*/ 290 h 637"/>
                <a:gd name="T64" fmla="*/ 216 w 345"/>
                <a:gd name="T65" fmla="*/ 287 h 637"/>
                <a:gd name="T66" fmla="*/ 207 w 345"/>
                <a:gd name="T67" fmla="*/ 284 h 637"/>
                <a:gd name="T68" fmla="*/ 199 w 345"/>
                <a:gd name="T69" fmla="*/ 283 h 637"/>
                <a:gd name="T70" fmla="*/ 94 w 345"/>
                <a:gd name="T71" fmla="*/ 283 h 637"/>
                <a:gd name="T72" fmla="*/ 345 w 345"/>
                <a:gd name="T73" fmla="*/ 0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5" h="637">
                  <a:moveTo>
                    <a:pt x="0" y="637"/>
                  </a:moveTo>
                  <a:lnTo>
                    <a:pt x="100" y="637"/>
                  </a:lnTo>
                  <a:lnTo>
                    <a:pt x="104" y="637"/>
                  </a:lnTo>
                  <a:lnTo>
                    <a:pt x="108" y="636"/>
                  </a:lnTo>
                  <a:lnTo>
                    <a:pt x="113" y="636"/>
                  </a:lnTo>
                  <a:lnTo>
                    <a:pt x="118" y="635"/>
                  </a:lnTo>
                  <a:lnTo>
                    <a:pt x="123" y="633"/>
                  </a:lnTo>
                  <a:lnTo>
                    <a:pt x="127" y="632"/>
                  </a:lnTo>
                  <a:lnTo>
                    <a:pt x="133" y="630"/>
                  </a:lnTo>
                  <a:lnTo>
                    <a:pt x="138" y="628"/>
                  </a:lnTo>
                  <a:lnTo>
                    <a:pt x="142" y="624"/>
                  </a:lnTo>
                  <a:lnTo>
                    <a:pt x="148" y="622"/>
                  </a:lnTo>
                  <a:lnTo>
                    <a:pt x="152" y="619"/>
                  </a:lnTo>
                  <a:lnTo>
                    <a:pt x="157" y="616"/>
                  </a:lnTo>
                  <a:lnTo>
                    <a:pt x="161" y="612"/>
                  </a:lnTo>
                  <a:lnTo>
                    <a:pt x="167" y="609"/>
                  </a:lnTo>
                  <a:lnTo>
                    <a:pt x="171" y="604"/>
                  </a:lnTo>
                  <a:lnTo>
                    <a:pt x="176" y="600"/>
                  </a:lnTo>
                  <a:lnTo>
                    <a:pt x="181" y="596"/>
                  </a:lnTo>
                  <a:lnTo>
                    <a:pt x="185" y="590"/>
                  </a:lnTo>
                  <a:lnTo>
                    <a:pt x="189" y="586"/>
                  </a:lnTo>
                  <a:lnTo>
                    <a:pt x="193" y="581"/>
                  </a:lnTo>
                  <a:lnTo>
                    <a:pt x="198" y="576"/>
                  </a:lnTo>
                  <a:lnTo>
                    <a:pt x="202" y="570"/>
                  </a:lnTo>
                  <a:lnTo>
                    <a:pt x="205" y="564"/>
                  </a:lnTo>
                  <a:lnTo>
                    <a:pt x="209" y="558"/>
                  </a:lnTo>
                  <a:lnTo>
                    <a:pt x="212" y="552"/>
                  </a:lnTo>
                  <a:lnTo>
                    <a:pt x="216" y="547"/>
                  </a:lnTo>
                  <a:lnTo>
                    <a:pt x="219" y="540"/>
                  </a:lnTo>
                  <a:lnTo>
                    <a:pt x="222" y="534"/>
                  </a:lnTo>
                  <a:lnTo>
                    <a:pt x="225" y="528"/>
                  </a:lnTo>
                  <a:lnTo>
                    <a:pt x="227" y="521"/>
                  </a:lnTo>
                  <a:lnTo>
                    <a:pt x="230" y="515"/>
                  </a:lnTo>
                  <a:lnTo>
                    <a:pt x="233" y="508"/>
                  </a:lnTo>
                  <a:lnTo>
                    <a:pt x="235" y="502"/>
                  </a:lnTo>
                  <a:lnTo>
                    <a:pt x="236" y="496"/>
                  </a:lnTo>
                  <a:lnTo>
                    <a:pt x="255" y="424"/>
                  </a:lnTo>
                  <a:lnTo>
                    <a:pt x="257" y="418"/>
                  </a:lnTo>
                  <a:lnTo>
                    <a:pt x="258" y="412"/>
                  </a:lnTo>
                  <a:lnTo>
                    <a:pt x="259" y="405"/>
                  </a:lnTo>
                  <a:lnTo>
                    <a:pt x="260" y="399"/>
                  </a:lnTo>
                  <a:lnTo>
                    <a:pt x="261" y="392"/>
                  </a:lnTo>
                  <a:lnTo>
                    <a:pt x="261" y="386"/>
                  </a:lnTo>
                  <a:lnTo>
                    <a:pt x="263" y="380"/>
                  </a:lnTo>
                  <a:lnTo>
                    <a:pt x="263" y="373"/>
                  </a:lnTo>
                  <a:lnTo>
                    <a:pt x="263" y="367"/>
                  </a:lnTo>
                  <a:lnTo>
                    <a:pt x="261" y="362"/>
                  </a:lnTo>
                  <a:lnTo>
                    <a:pt x="261" y="355"/>
                  </a:lnTo>
                  <a:lnTo>
                    <a:pt x="260" y="350"/>
                  </a:lnTo>
                  <a:lnTo>
                    <a:pt x="259" y="344"/>
                  </a:lnTo>
                  <a:lnTo>
                    <a:pt x="258" y="339"/>
                  </a:lnTo>
                  <a:lnTo>
                    <a:pt x="256" y="334"/>
                  </a:lnTo>
                  <a:lnTo>
                    <a:pt x="255" y="329"/>
                  </a:lnTo>
                  <a:lnTo>
                    <a:pt x="253" y="324"/>
                  </a:lnTo>
                  <a:lnTo>
                    <a:pt x="251" y="320"/>
                  </a:lnTo>
                  <a:lnTo>
                    <a:pt x="249" y="316"/>
                  </a:lnTo>
                  <a:lnTo>
                    <a:pt x="247" y="311"/>
                  </a:lnTo>
                  <a:lnTo>
                    <a:pt x="243" y="307"/>
                  </a:lnTo>
                  <a:lnTo>
                    <a:pt x="240" y="304"/>
                  </a:lnTo>
                  <a:lnTo>
                    <a:pt x="237" y="301"/>
                  </a:lnTo>
                  <a:lnTo>
                    <a:pt x="234" y="298"/>
                  </a:lnTo>
                  <a:lnTo>
                    <a:pt x="231" y="294"/>
                  </a:lnTo>
                  <a:lnTo>
                    <a:pt x="227" y="292"/>
                  </a:lnTo>
                  <a:lnTo>
                    <a:pt x="223" y="290"/>
                  </a:lnTo>
                  <a:lnTo>
                    <a:pt x="220" y="288"/>
                  </a:lnTo>
                  <a:lnTo>
                    <a:pt x="216" y="287"/>
                  </a:lnTo>
                  <a:lnTo>
                    <a:pt x="211" y="285"/>
                  </a:lnTo>
                  <a:lnTo>
                    <a:pt x="207" y="284"/>
                  </a:lnTo>
                  <a:lnTo>
                    <a:pt x="203" y="284"/>
                  </a:lnTo>
                  <a:lnTo>
                    <a:pt x="199" y="283"/>
                  </a:lnTo>
                  <a:lnTo>
                    <a:pt x="194" y="283"/>
                  </a:lnTo>
                  <a:lnTo>
                    <a:pt x="94" y="283"/>
                  </a:lnTo>
                  <a:lnTo>
                    <a:pt x="171" y="0"/>
                  </a:lnTo>
                  <a:lnTo>
                    <a:pt x="34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91" name="Freeform 503"/>
            <p:cNvSpPr>
              <a:spLocks/>
            </p:cNvSpPr>
            <p:nvPr/>
          </p:nvSpPr>
          <p:spPr bwMode="auto">
            <a:xfrm>
              <a:off x="3052" y="2442"/>
              <a:ext cx="30" cy="111"/>
            </a:xfrm>
            <a:custGeom>
              <a:avLst/>
              <a:gdLst>
                <a:gd name="T0" fmla="*/ 0 w 209"/>
                <a:gd name="T1" fmla="*/ 780 h 780"/>
                <a:gd name="T2" fmla="*/ 10 w 209"/>
                <a:gd name="T3" fmla="*/ 762 h 780"/>
                <a:gd name="T4" fmla="*/ 19 w 209"/>
                <a:gd name="T5" fmla="*/ 745 h 780"/>
                <a:gd name="T6" fmla="*/ 28 w 209"/>
                <a:gd name="T7" fmla="*/ 727 h 780"/>
                <a:gd name="T8" fmla="*/ 37 w 209"/>
                <a:gd name="T9" fmla="*/ 709 h 780"/>
                <a:gd name="T10" fmla="*/ 45 w 209"/>
                <a:gd name="T11" fmla="*/ 692 h 780"/>
                <a:gd name="T12" fmla="*/ 53 w 209"/>
                <a:gd name="T13" fmla="*/ 674 h 780"/>
                <a:gd name="T14" fmla="*/ 61 w 209"/>
                <a:gd name="T15" fmla="*/ 656 h 780"/>
                <a:gd name="T16" fmla="*/ 69 w 209"/>
                <a:gd name="T17" fmla="*/ 638 h 780"/>
                <a:gd name="T18" fmla="*/ 76 w 209"/>
                <a:gd name="T19" fmla="*/ 620 h 780"/>
                <a:gd name="T20" fmla="*/ 84 w 209"/>
                <a:gd name="T21" fmla="*/ 602 h 780"/>
                <a:gd name="T22" fmla="*/ 91 w 209"/>
                <a:gd name="T23" fmla="*/ 584 h 780"/>
                <a:gd name="T24" fmla="*/ 98 w 209"/>
                <a:gd name="T25" fmla="*/ 566 h 780"/>
                <a:gd name="T26" fmla="*/ 105 w 209"/>
                <a:gd name="T27" fmla="*/ 547 h 780"/>
                <a:gd name="T28" fmla="*/ 111 w 209"/>
                <a:gd name="T29" fmla="*/ 528 h 780"/>
                <a:gd name="T30" fmla="*/ 118 w 209"/>
                <a:gd name="T31" fmla="*/ 510 h 780"/>
                <a:gd name="T32" fmla="*/ 124 w 209"/>
                <a:gd name="T33" fmla="*/ 492 h 780"/>
                <a:gd name="T34" fmla="*/ 130 w 209"/>
                <a:gd name="T35" fmla="*/ 473 h 780"/>
                <a:gd name="T36" fmla="*/ 136 w 209"/>
                <a:gd name="T37" fmla="*/ 455 h 780"/>
                <a:gd name="T38" fmla="*/ 142 w 209"/>
                <a:gd name="T39" fmla="*/ 437 h 780"/>
                <a:gd name="T40" fmla="*/ 147 w 209"/>
                <a:gd name="T41" fmla="*/ 418 h 780"/>
                <a:gd name="T42" fmla="*/ 152 w 209"/>
                <a:gd name="T43" fmla="*/ 399 h 780"/>
                <a:gd name="T44" fmla="*/ 157 w 209"/>
                <a:gd name="T45" fmla="*/ 381 h 780"/>
                <a:gd name="T46" fmla="*/ 162 w 209"/>
                <a:gd name="T47" fmla="*/ 362 h 780"/>
                <a:gd name="T48" fmla="*/ 167 w 209"/>
                <a:gd name="T49" fmla="*/ 344 h 780"/>
                <a:gd name="T50" fmla="*/ 171 w 209"/>
                <a:gd name="T51" fmla="*/ 325 h 780"/>
                <a:gd name="T52" fmla="*/ 175 w 209"/>
                <a:gd name="T53" fmla="*/ 307 h 780"/>
                <a:gd name="T54" fmla="*/ 178 w 209"/>
                <a:gd name="T55" fmla="*/ 289 h 780"/>
                <a:gd name="T56" fmla="*/ 183 w 209"/>
                <a:gd name="T57" fmla="*/ 270 h 780"/>
                <a:gd name="T58" fmla="*/ 186 w 209"/>
                <a:gd name="T59" fmla="*/ 251 h 780"/>
                <a:gd name="T60" fmla="*/ 189 w 209"/>
                <a:gd name="T61" fmla="*/ 233 h 780"/>
                <a:gd name="T62" fmla="*/ 192 w 209"/>
                <a:gd name="T63" fmla="*/ 215 h 780"/>
                <a:gd name="T64" fmla="*/ 194 w 209"/>
                <a:gd name="T65" fmla="*/ 197 h 780"/>
                <a:gd name="T66" fmla="*/ 197 w 209"/>
                <a:gd name="T67" fmla="*/ 178 h 780"/>
                <a:gd name="T68" fmla="*/ 200 w 209"/>
                <a:gd name="T69" fmla="*/ 160 h 780"/>
                <a:gd name="T70" fmla="*/ 202 w 209"/>
                <a:gd name="T71" fmla="*/ 142 h 780"/>
                <a:gd name="T72" fmla="*/ 204 w 209"/>
                <a:gd name="T73" fmla="*/ 124 h 780"/>
                <a:gd name="T74" fmla="*/ 205 w 209"/>
                <a:gd name="T75" fmla="*/ 107 h 780"/>
                <a:gd name="T76" fmla="*/ 206 w 209"/>
                <a:gd name="T77" fmla="*/ 89 h 780"/>
                <a:gd name="T78" fmla="*/ 207 w 209"/>
                <a:gd name="T79" fmla="*/ 70 h 780"/>
                <a:gd name="T80" fmla="*/ 208 w 209"/>
                <a:gd name="T81" fmla="*/ 53 h 780"/>
                <a:gd name="T82" fmla="*/ 209 w 209"/>
                <a:gd name="T83" fmla="*/ 35 h 780"/>
                <a:gd name="T84" fmla="*/ 209 w 209"/>
                <a:gd name="T85" fmla="*/ 18 h 780"/>
                <a:gd name="T86" fmla="*/ 209 w 209"/>
                <a:gd name="T87" fmla="*/ 0 h 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9" h="780">
                  <a:moveTo>
                    <a:pt x="0" y="780"/>
                  </a:moveTo>
                  <a:lnTo>
                    <a:pt x="10" y="762"/>
                  </a:lnTo>
                  <a:lnTo>
                    <a:pt x="19" y="745"/>
                  </a:lnTo>
                  <a:lnTo>
                    <a:pt x="28" y="727"/>
                  </a:lnTo>
                  <a:lnTo>
                    <a:pt x="37" y="709"/>
                  </a:lnTo>
                  <a:lnTo>
                    <a:pt x="45" y="692"/>
                  </a:lnTo>
                  <a:lnTo>
                    <a:pt x="53" y="674"/>
                  </a:lnTo>
                  <a:lnTo>
                    <a:pt x="61" y="656"/>
                  </a:lnTo>
                  <a:lnTo>
                    <a:pt x="69" y="638"/>
                  </a:lnTo>
                  <a:lnTo>
                    <a:pt x="76" y="620"/>
                  </a:lnTo>
                  <a:lnTo>
                    <a:pt x="84" y="602"/>
                  </a:lnTo>
                  <a:lnTo>
                    <a:pt x="91" y="584"/>
                  </a:lnTo>
                  <a:lnTo>
                    <a:pt x="98" y="566"/>
                  </a:lnTo>
                  <a:lnTo>
                    <a:pt x="105" y="547"/>
                  </a:lnTo>
                  <a:lnTo>
                    <a:pt x="111" y="528"/>
                  </a:lnTo>
                  <a:lnTo>
                    <a:pt x="118" y="510"/>
                  </a:lnTo>
                  <a:lnTo>
                    <a:pt x="124" y="492"/>
                  </a:lnTo>
                  <a:lnTo>
                    <a:pt x="130" y="473"/>
                  </a:lnTo>
                  <a:lnTo>
                    <a:pt x="136" y="455"/>
                  </a:lnTo>
                  <a:lnTo>
                    <a:pt x="142" y="437"/>
                  </a:lnTo>
                  <a:lnTo>
                    <a:pt x="147" y="418"/>
                  </a:lnTo>
                  <a:lnTo>
                    <a:pt x="152" y="399"/>
                  </a:lnTo>
                  <a:lnTo>
                    <a:pt x="157" y="381"/>
                  </a:lnTo>
                  <a:lnTo>
                    <a:pt x="162" y="362"/>
                  </a:lnTo>
                  <a:lnTo>
                    <a:pt x="167" y="344"/>
                  </a:lnTo>
                  <a:lnTo>
                    <a:pt x="171" y="325"/>
                  </a:lnTo>
                  <a:lnTo>
                    <a:pt x="175" y="307"/>
                  </a:lnTo>
                  <a:lnTo>
                    <a:pt x="178" y="289"/>
                  </a:lnTo>
                  <a:lnTo>
                    <a:pt x="183" y="270"/>
                  </a:lnTo>
                  <a:lnTo>
                    <a:pt x="186" y="251"/>
                  </a:lnTo>
                  <a:lnTo>
                    <a:pt x="189" y="233"/>
                  </a:lnTo>
                  <a:lnTo>
                    <a:pt x="192" y="215"/>
                  </a:lnTo>
                  <a:lnTo>
                    <a:pt x="194" y="197"/>
                  </a:lnTo>
                  <a:lnTo>
                    <a:pt x="197" y="178"/>
                  </a:lnTo>
                  <a:lnTo>
                    <a:pt x="200" y="160"/>
                  </a:lnTo>
                  <a:lnTo>
                    <a:pt x="202" y="142"/>
                  </a:lnTo>
                  <a:lnTo>
                    <a:pt x="204" y="124"/>
                  </a:lnTo>
                  <a:lnTo>
                    <a:pt x="205" y="107"/>
                  </a:lnTo>
                  <a:lnTo>
                    <a:pt x="206" y="89"/>
                  </a:lnTo>
                  <a:lnTo>
                    <a:pt x="207" y="70"/>
                  </a:lnTo>
                  <a:lnTo>
                    <a:pt x="208" y="53"/>
                  </a:lnTo>
                  <a:lnTo>
                    <a:pt x="209" y="35"/>
                  </a:lnTo>
                  <a:lnTo>
                    <a:pt x="209" y="18"/>
                  </a:lnTo>
                  <a:lnTo>
                    <a:pt x="20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92" name="Freeform 504"/>
            <p:cNvSpPr>
              <a:spLocks/>
            </p:cNvSpPr>
            <p:nvPr/>
          </p:nvSpPr>
          <p:spPr bwMode="auto">
            <a:xfrm>
              <a:off x="2625" y="2610"/>
              <a:ext cx="40" cy="91"/>
            </a:xfrm>
            <a:custGeom>
              <a:avLst/>
              <a:gdLst>
                <a:gd name="T0" fmla="*/ 0 w 282"/>
                <a:gd name="T1" fmla="*/ 637 h 637"/>
                <a:gd name="T2" fmla="*/ 172 w 282"/>
                <a:gd name="T3" fmla="*/ 0 h 637"/>
                <a:gd name="T4" fmla="*/ 282 w 282"/>
                <a:gd name="T5" fmla="*/ 0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82" h="637">
                  <a:moveTo>
                    <a:pt x="0" y="637"/>
                  </a:moveTo>
                  <a:lnTo>
                    <a:pt x="172" y="0"/>
                  </a:lnTo>
                  <a:lnTo>
                    <a:pt x="28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93" name="Freeform 505"/>
            <p:cNvSpPr>
              <a:spLocks/>
            </p:cNvSpPr>
            <p:nvPr/>
          </p:nvSpPr>
          <p:spPr bwMode="auto">
            <a:xfrm>
              <a:off x="2665" y="2610"/>
              <a:ext cx="9" cy="17"/>
            </a:xfrm>
            <a:custGeom>
              <a:avLst/>
              <a:gdLst>
                <a:gd name="T0" fmla="*/ 55 w 60"/>
                <a:gd name="T1" fmla="*/ 124 h 124"/>
                <a:gd name="T2" fmla="*/ 56 w 60"/>
                <a:gd name="T3" fmla="*/ 116 h 124"/>
                <a:gd name="T4" fmla="*/ 58 w 60"/>
                <a:gd name="T5" fmla="*/ 108 h 124"/>
                <a:gd name="T6" fmla="*/ 59 w 60"/>
                <a:gd name="T7" fmla="*/ 101 h 124"/>
                <a:gd name="T8" fmla="*/ 60 w 60"/>
                <a:gd name="T9" fmla="*/ 93 h 124"/>
                <a:gd name="T10" fmla="*/ 60 w 60"/>
                <a:gd name="T11" fmla="*/ 86 h 124"/>
                <a:gd name="T12" fmla="*/ 60 w 60"/>
                <a:gd name="T13" fmla="*/ 78 h 124"/>
                <a:gd name="T14" fmla="*/ 60 w 60"/>
                <a:gd name="T15" fmla="*/ 71 h 124"/>
                <a:gd name="T16" fmla="*/ 60 w 60"/>
                <a:gd name="T17" fmla="*/ 64 h 124"/>
                <a:gd name="T18" fmla="*/ 59 w 60"/>
                <a:gd name="T19" fmla="*/ 57 h 124"/>
                <a:gd name="T20" fmla="*/ 57 w 60"/>
                <a:gd name="T21" fmla="*/ 51 h 124"/>
                <a:gd name="T22" fmla="*/ 56 w 60"/>
                <a:gd name="T23" fmla="*/ 44 h 124"/>
                <a:gd name="T24" fmla="*/ 54 w 60"/>
                <a:gd name="T25" fmla="*/ 39 h 124"/>
                <a:gd name="T26" fmla="*/ 52 w 60"/>
                <a:gd name="T27" fmla="*/ 34 h 124"/>
                <a:gd name="T28" fmla="*/ 48 w 60"/>
                <a:gd name="T29" fmla="*/ 28 h 124"/>
                <a:gd name="T30" fmla="*/ 45 w 60"/>
                <a:gd name="T31" fmla="*/ 23 h 124"/>
                <a:gd name="T32" fmla="*/ 42 w 60"/>
                <a:gd name="T33" fmla="*/ 19 h 124"/>
                <a:gd name="T34" fmla="*/ 39 w 60"/>
                <a:gd name="T35" fmla="*/ 15 h 124"/>
                <a:gd name="T36" fmla="*/ 34 w 60"/>
                <a:gd name="T37" fmla="*/ 11 h 124"/>
                <a:gd name="T38" fmla="*/ 30 w 60"/>
                <a:gd name="T39" fmla="*/ 8 h 124"/>
                <a:gd name="T40" fmla="*/ 26 w 60"/>
                <a:gd name="T41" fmla="*/ 6 h 124"/>
                <a:gd name="T42" fmla="*/ 22 w 60"/>
                <a:gd name="T43" fmla="*/ 4 h 124"/>
                <a:gd name="T44" fmla="*/ 16 w 60"/>
                <a:gd name="T45" fmla="*/ 2 h 124"/>
                <a:gd name="T46" fmla="*/ 11 w 60"/>
                <a:gd name="T47" fmla="*/ 1 h 124"/>
                <a:gd name="T48" fmla="*/ 6 w 60"/>
                <a:gd name="T49" fmla="*/ 0 h 124"/>
                <a:gd name="T50" fmla="*/ 0 w 60"/>
                <a:gd name="T51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0" h="124">
                  <a:moveTo>
                    <a:pt x="55" y="124"/>
                  </a:moveTo>
                  <a:lnTo>
                    <a:pt x="56" y="116"/>
                  </a:lnTo>
                  <a:lnTo>
                    <a:pt x="58" y="108"/>
                  </a:lnTo>
                  <a:lnTo>
                    <a:pt x="59" y="101"/>
                  </a:lnTo>
                  <a:lnTo>
                    <a:pt x="60" y="93"/>
                  </a:lnTo>
                  <a:lnTo>
                    <a:pt x="60" y="86"/>
                  </a:lnTo>
                  <a:lnTo>
                    <a:pt x="60" y="78"/>
                  </a:lnTo>
                  <a:lnTo>
                    <a:pt x="60" y="71"/>
                  </a:lnTo>
                  <a:lnTo>
                    <a:pt x="60" y="64"/>
                  </a:lnTo>
                  <a:lnTo>
                    <a:pt x="59" y="57"/>
                  </a:lnTo>
                  <a:lnTo>
                    <a:pt x="57" y="51"/>
                  </a:lnTo>
                  <a:lnTo>
                    <a:pt x="56" y="44"/>
                  </a:lnTo>
                  <a:lnTo>
                    <a:pt x="54" y="39"/>
                  </a:lnTo>
                  <a:lnTo>
                    <a:pt x="52" y="34"/>
                  </a:lnTo>
                  <a:lnTo>
                    <a:pt x="48" y="28"/>
                  </a:lnTo>
                  <a:lnTo>
                    <a:pt x="45" y="23"/>
                  </a:lnTo>
                  <a:lnTo>
                    <a:pt x="42" y="19"/>
                  </a:lnTo>
                  <a:lnTo>
                    <a:pt x="39" y="15"/>
                  </a:lnTo>
                  <a:lnTo>
                    <a:pt x="34" y="11"/>
                  </a:lnTo>
                  <a:lnTo>
                    <a:pt x="30" y="8"/>
                  </a:lnTo>
                  <a:lnTo>
                    <a:pt x="26" y="6"/>
                  </a:lnTo>
                  <a:lnTo>
                    <a:pt x="22" y="4"/>
                  </a:lnTo>
                  <a:lnTo>
                    <a:pt x="16" y="2"/>
                  </a:lnTo>
                  <a:lnTo>
                    <a:pt x="11" y="1"/>
                  </a:lnTo>
                  <a:lnTo>
                    <a:pt x="6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94" name="Line 506"/>
            <p:cNvSpPr>
              <a:spLocks noChangeShapeType="1"/>
            </p:cNvSpPr>
            <p:nvPr/>
          </p:nvSpPr>
          <p:spPr bwMode="auto">
            <a:xfrm flipH="1">
              <a:off x="2666" y="2627"/>
              <a:ext cx="7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95" name="Freeform 507"/>
            <p:cNvSpPr>
              <a:spLocks/>
            </p:cNvSpPr>
            <p:nvPr/>
          </p:nvSpPr>
          <p:spPr bwMode="auto">
            <a:xfrm>
              <a:off x="2649" y="2653"/>
              <a:ext cx="17" cy="17"/>
            </a:xfrm>
            <a:custGeom>
              <a:avLst/>
              <a:gdLst>
                <a:gd name="T0" fmla="*/ 0 w 121"/>
                <a:gd name="T1" fmla="*/ 124 h 124"/>
                <a:gd name="T2" fmla="*/ 7 w 121"/>
                <a:gd name="T3" fmla="*/ 123 h 124"/>
                <a:gd name="T4" fmla="*/ 12 w 121"/>
                <a:gd name="T5" fmla="*/ 123 h 124"/>
                <a:gd name="T6" fmla="*/ 18 w 121"/>
                <a:gd name="T7" fmla="*/ 121 h 124"/>
                <a:gd name="T8" fmla="*/ 24 w 121"/>
                <a:gd name="T9" fmla="*/ 120 h 124"/>
                <a:gd name="T10" fmla="*/ 29 w 121"/>
                <a:gd name="T11" fmla="*/ 118 h 124"/>
                <a:gd name="T12" fmla="*/ 36 w 121"/>
                <a:gd name="T13" fmla="*/ 115 h 124"/>
                <a:gd name="T14" fmla="*/ 41 w 121"/>
                <a:gd name="T15" fmla="*/ 112 h 124"/>
                <a:gd name="T16" fmla="*/ 46 w 121"/>
                <a:gd name="T17" fmla="*/ 108 h 124"/>
                <a:gd name="T18" fmla="*/ 53 w 121"/>
                <a:gd name="T19" fmla="*/ 104 h 124"/>
                <a:gd name="T20" fmla="*/ 58 w 121"/>
                <a:gd name="T21" fmla="*/ 100 h 124"/>
                <a:gd name="T22" fmla="*/ 63 w 121"/>
                <a:gd name="T23" fmla="*/ 96 h 124"/>
                <a:gd name="T24" fmla="*/ 70 w 121"/>
                <a:gd name="T25" fmla="*/ 90 h 124"/>
                <a:gd name="T26" fmla="*/ 75 w 121"/>
                <a:gd name="T27" fmla="*/ 85 h 124"/>
                <a:gd name="T28" fmla="*/ 79 w 121"/>
                <a:gd name="T29" fmla="*/ 79 h 124"/>
                <a:gd name="T30" fmla="*/ 85 w 121"/>
                <a:gd name="T31" fmla="*/ 72 h 124"/>
                <a:gd name="T32" fmla="*/ 90 w 121"/>
                <a:gd name="T33" fmla="*/ 66 h 124"/>
                <a:gd name="T34" fmla="*/ 94 w 121"/>
                <a:gd name="T35" fmla="*/ 59 h 124"/>
                <a:gd name="T36" fmla="*/ 98 w 121"/>
                <a:gd name="T37" fmla="*/ 53 h 124"/>
                <a:gd name="T38" fmla="*/ 103 w 121"/>
                <a:gd name="T39" fmla="*/ 46 h 124"/>
                <a:gd name="T40" fmla="*/ 106 w 121"/>
                <a:gd name="T41" fmla="*/ 38 h 124"/>
                <a:gd name="T42" fmla="*/ 110 w 121"/>
                <a:gd name="T43" fmla="*/ 31 h 124"/>
                <a:gd name="T44" fmla="*/ 113 w 121"/>
                <a:gd name="T45" fmla="*/ 23 h 124"/>
                <a:gd name="T46" fmla="*/ 115 w 121"/>
                <a:gd name="T47" fmla="*/ 16 h 124"/>
                <a:gd name="T48" fmla="*/ 119 w 121"/>
                <a:gd name="T49" fmla="*/ 7 h 124"/>
                <a:gd name="T50" fmla="*/ 121 w 121"/>
                <a:gd name="T51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21" h="124">
                  <a:moveTo>
                    <a:pt x="0" y="124"/>
                  </a:moveTo>
                  <a:lnTo>
                    <a:pt x="7" y="123"/>
                  </a:lnTo>
                  <a:lnTo>
                    <a:pt x="12" y="123"/>
                  </a:lnTo>
                  <a:lnTo>
                    <a:pt x="18" y="121"/>
                  </a:lnTo>
                  <a:lnTo>
                    <a:pt x="24" y="120"/>
                  </a:lnTo>
                  <a:lnTo>
                    <a:pt x="29" y="118"/>
                  </a:lnTo>
                  <a:lnTo>
                    <a:pt x="36" y="115"/>
                  </a:lnTo>
                  <a:lnTo>
                    <a:pt x="41" y="112"/>
                  </a:lnTo>
                  <a:lnTo>
                    <a:pt x="46" y="108"/>
                  </a:lnTo>
                  <a:lnTo>
                    <a:pt x="53" y="104"/>
                  </a:lnTo>
                  <a:lnTo>
                    <a:pt x="58" y="100"/>
                  </a:lnTo>
                  <a:lnTo>
                    <a:pt x="63" y="96"/>
                  </a:lnTo>
                  <a:lnTo>
                    <a:pt x="70" y="90"/>
                  </a:lnTo>
                  <a:lnTo>
                    <a:pt x="75" y="85"/>
                  </a:lnTo>
                  <a:lnTo>
                    <a:pt x="79" y="79"/>
                  </a:lnTo>
                  <a:lnTo>
                    <a:pt x="85" y="72"/>
                  </a:lnTo>
                  <a:lnTo>
                    <a:pt x="90" y="66"/>
                  </a:lnTo>
                  <a:lnTo>
                    <a:pt x="94" y="59"/>
                  </a:lnTo>
                  <a:lnTo>
                    <a:pt x="98" y="53"/>
                  </a:lnTo>
                  <a:lnTo>
                    <a:pt x="103" y="46"/>
                  </a:lnTo>
                  <a:lnTo>
                    <a:pt x="106" y="38"/>
                  </a:lnTo>
                  <a:lnTo>
                    <a:pt x="110" y="31"/>
                  </a:lnTo>
                  <a:lnTo>
                    <a:pt x="113" y="23"/>
                  </a:lnTo>
                  <a:lnTo>
                    <a:pt x="115" y="16"/>
                  </a:lnTo>
                  <a:lnTo>
                    <a:pt x="119" y="7"/>
                  </a:lnTo>
                  <a:lnTo>
                    <a:pt x="12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96" name="Line 508"/>
            <p:cNvSpPr>
              <a:spLocks noChangeShapeType="1"/>
            </p:cNvSpPr>
            <p:nvPr/>
          </p:nvSpPr>
          <p:spPr bwMode="auto">
            <a:xfrm flipH="1">
              <a:off x="2633" y="2670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97" name="Line 509"/>
            <p:cNvSpPr>
              <a:spLocks noChangeShapeType="1"/>
            </p:cNvSpPr>
            <p:nvPr/>
          </p:nvSpPr>
          <p:spPr bwMode="auto">
            <a:xfrm>
              <a:off x="2687" y="2655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98" name="Line 510"/>
            <p:cNvSpPr>
              <a:spLocks noChangeShapeType="1"/>
            </p:cNvSpPr>
            <p:nvPr/>
          </p:nvSpPr>
          <p:spPr bwMode="auto">
            <a:xfrm flipH="1">
              <a:off x="2695" y="2625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799" name="Freeform 511"/>
            <p:cNvSpPr>
              <a:spLocks/>
            </p:cNvSpPr>
            <p:nvPr/>
          </p:nvSpPr>
          <p:spPr bwMode="auto">
            <a:xfrm>
              <a:off x="2792" y="2660"/>
              <a:ext cx="7" cy="3"/>
            </a:xfrm>
            <a:custGeom>
              <a:avLst/>
              <a:gdLst>
                <a:gd name="T0" fmla="*/ 49 w 49"/>
                <a:gd name="T1" fmla="*/ 0 h 27"/>
                <a:gd name="T2" fmla="*/ 45 w 49"/>
                <a:gd name="T3" fmla="*/ 3 h 27"/>
                <a:gd name="T4" fmla="*/ 0 w 49"/>
                <a:gd name="T5" fmla="*/ 23 h 27"/>
                <a:gd name="T6" fmla="*/ 41 w 49"/>
                <a:gd name="T7" fmla="*/ 27 h 27"/>
                <a:gd name="T8" fmla="*/ 49 w 49"/>
                <a:gd name="T9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" h="27">
                  <a:moveTo>
                    <a:pt x="49" y="0"/>
                  </a:moveTo>
                  <a:lnTo>
                    <a:pt x="45" y="3"/>
                  </a:lnTo>
                  <a:lnTo>
                    <a:pt x="0" y="23"/>
                  </a:lnTo>
                  <a:lnTo>
                    <a:pt x="41" y="27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00" name="Freeform 512"/>
            <p:cNvSpPr>
              <a:spLocks/>
            </p:cNvSpPr>
            <p:nvPr/>
          </p:nvSpPr>
          <p:spPr bwMode="auto">
            <a:xfrm>
              <a:off x="2754" y="2615"/>
              <a:ext cx="47" cy="57"/>
            </a:xfrm>
            <a:custGeom>
              <a:avLst/>
              <a:gdLst>
                <a:gd name="T0" fmla="*/ 175 w 333"/>
                <a:gd name="T1" fmla="*/ 0 h 395"/>
                <a:gd name="T2" fmla="*/ 164 w 333"/>
                <a:gd name="T3" fmla="*/ 38 h 395"/>
                <a:gd name="T4" fmla="*/ 145 w 333"/>
                <a:gd name="T5" fmla="*/ 100 h 395"/>
                <a:gd name="T6" fmla="*/ 120 w 333"/>
                <a:gd name="T7" fmla="*/ 172 h 395"/>
                <a:gd name="T8" fmla="*/ 89 w 333"/>
                <a:gd name="T9" fmla="*/ 252 h 395"/>
                <a:gd name="T10" fmla="*/ 67 w 333"/>
                <a:gd name="T11" fmla="*/ 283 h 395"/>
                <a:gd name="T12" fmla="*/ 31 w 333"/>
                <a:gd name="T13" fmla="*/ 307 h 395"/>
                <a:gd name="T14" fmla="*/ 1 w 333"/>
                <a:gd name="T15" fmla="*/ 360 h 395"/>
                <a:gd name="T16" fmla="*/ 0 w 333"/>
                <a:gd name="T17" fmla="*/ 363 h 395"/>
                <a:gd name="T18" fmla="*/ 18 w 333"/>
                <a:gd name="T19" fmla="*/ 395 h 395"/>
                <a:gd name="T20" fmla="*/ 19 w 333"/>
                <a:gd name="T21" fmla="*/ 395 h 395"/>
                <a:gd name="T22" fmla="*/ 61 w 333"/>
                <a:gd name="T23" fmla="*/ 364 h 395"/>
                <a:gd name="T24" fmla="*/ 67 w 333"/>
                <a:gd name="T25" fmla="*/ 352 h 395"/>
                <a:gd name="T26" fmla="*/ 91 w 333"/>
                <a:gd name="T27" fmla="*/ 300 h 395"/>
                <a:gd name="T28" fmla="*/ 125 w 333"/>
                <a:gd name="T29" fmla="*/ 218 h 395"/>
                <a:gd name="T30" fmla="*/ 136 w 333"/>
                <a:gd name="T31" fmla="*/ 187 h 395"/>
                <a:gd name="T32" fmla="*/ 159 w 333"/>
                <a:gd name="T33" fmla="*/ 123 h 395"/>
                <a:gd name="T34" fmla="*/ 179 w 333"/>
                <a:gd name="T35" fmla="*/ 61 h 395"/>
                <a:gd name="T36" fmla="*/ 196 w 333"/>
                <a:gd name="T37" fmla="*/ 0 h 395"/>
                <a:gd name="T38" fmla="*/ 333 w 333"/>
                <a:gd name="T39" fmla="*/ 0 h 395"/>
                <a:gd name="T40" fmla="*/ 175 w 333"/>
                <a:gd name="T41" fmla="*/ 0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3" h="395">
                  <a:moveTo>
                    <a:pt x="175" y="0"/>
                  </a:moveTo>
                  <a:lnTo>
                    <a:pt x="164" y="38"/>
                  </a:lnTo>
                  <a:lnTo>
                    <a:pt x="145" y="100"/>
                  </a:lnTo>
                  <a:lnTo>
                    <a:pt x="120" y="172"/>
                  </a:lnTo>
                  <a:lnTo>
                    <a:pt x="89" y="252"/>
                  </a:lnTo>
                  <a:lnTo>
                    <a:pt x="67" y="283"/>
                  </a:lnTo>
                  <a:lnTo>
                    <a:pt x="31" y="307"/>
                  </a:lnTo>
                  <a:lnTo>
                    <a:pt x="1" y="360"/>
                  </a:lnTo>
                  <a:lnTo>
                    <a:pt x="0" y="363"/>
                  </a:lnTo>
                  <a:lnTo>
                    <a:pt x="18" y="395"/>
                  </a:lnTo>
                  <a:lnTo>
                    <a:pt x="19" y="395"/>
                  </a:lnTo>
                  <a:lnTo>
                    <a:pt x="61" y="364"/>
                  </a:lnTo>
                  <a:lnTo>
                    <a:pt x="67" y="352"/>
                  </a:lnTo>
                  <a:lnTo>
                    <a:pt x="91" y="300"/>
                  </a:lnTo>
                  <a:lnTo>
                    <a:pt x="125" y="218"/>
                  </a:lnTo>
                  <a:lnTo>
                    <a:pt x="136" y="187"/>
                  </a:lnTo>
                  <a:lnTo>
                    <a:pt x="159" y="123"/>
                  </a:lnTo>
                  <a:lnTo>
                    <a:pt x="179" y="61"/>
                  </a:lnTo>
                  <a:lnTo>
                    <a:pt x="196" y="0"/>
                  </a:lnTo>
                  <a:lnTo>
                    <a:pt x="333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01" name="Freeform 513"/>
            <p:cNvSpPr>
              <a:spLocks/>
            </p:cNvSpPr>
            <p:nvPr/>
          </p:nvSpPr>
          <p:spPr bwMode="auto">
            <a:xfrm>
              <a:off x="2779" y="2615"/>
              <a:ext cx="25" cy="56"/>
            </a:xfrm>
            <a:custGeom>
              <a:avLst/>
              <a:gdLst>
                <a:gd name="T0" fmla="*/ 180 w 180"/>
                <a:gd name="T1" fmla="*/ 0 h 391"/>
                <a:gd name="T2" fmla="*/ 0 w 180"/>
                <a:gd name="T3" fmla="*/ 0 h 391"/>
                <a:gd name="T4" fmla="*/ 158 w 180"/>
                <a:gd name="T5" fmla="*/ 0 h 391"/>
                <a:gd name="T6" fmla="*/ 136 w 180"/>
                <a:gd name="T7" fmla="*/ 40 h 391"/>
                <a:gd name="T8" fmla="*/ 113 w 180"/>
                <a:gd name="T9" fmla="*/ 97 h 391"/>
                <a:gd name="T10" fmla="*/ 89 w 180"/>
                <a:gd name="T11" fmla="*/ 163 h 391"/>
                <a:gd name="T12" fmla="*/ 68 w 180"/>
                <a:gd name="T13" fmla="*/ 237 h 391"/>
                <a:gd name="T14" fmla="*/ 50 w 180"/>
                <a:gd name="T15" fmla="*/ 310 h 391"/>
                <a:gd name="T16" fmla="*/ 40 w 180"/>
                <a:gd name="T17" fmla="*/ 370 h 391"/>
                <a:gd name="T18" fmla="*/ 48 w 180"/>
                <a:gd name="T19" fmla="*/ 391 h 391"/>
                <a:gd name="T20" fmla="*/ 79 w 180"/>
                <a:gd name="T21" fmla="*/ 378 h 391"/>
                <a:gd name="T22" fmla="*/ 137 w 180"/>
                <a:gd name="T23" fmla="*/ 337 h 391"/>
                <a:gd name="T24" fmla="*/ 96 w 180"/>
                <a:gd name="T25" fmla="*/ 333 h 391"/>
                <a:gd name="T26" fmla="*/ 91 w 180"/>
                <a:gd name="T27" fmla="*/ 328 h 391"/>
                <a:gd name="T28" fmla="*/ 96 w 180"/>
                <a:gd name="T29" fmla="*/ 282 h 391"/>
                <a:gd name="T30" fmla="*/ 117 w 180"/>
                <a:gd name="T31" fmla="*/ 192 h 391"/>
                <a:gd name="T32" fmla="*/ 119 w 180"/>
                <a:gd name="T33" fmla="*/ 186 h 391"/>
                <a:gd name="T34" fmla="*/ 141 w 180"/>
                <a:gd name="T35" fmla="*/ 106 h 391"/>
                <a:gd name="T36" fmla="*/ 162 w 180"/>
                <a:gd name="T37" fmla="*/ 45 h 391"/>
                <a:gd name="T38" fmla="*/ 180 w 180"/>
                <a:gd name="T39" fmla="*/ 0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0" h="391">
                  <a:moveTo>
                    <a:pt x="180" y="0"/>
                  </a:moveTo>
                  <a:lnTo>
                    <a:pt x="0" y="0"/>
                  </a:lnTo>
                  <a:lnTo>
                    <a:pt x="158" y="0"/>
                  </a:lnTo>
                  <a:lnTo>
                    <a:pt x="136" y="40"/>
                  </a:lnTo>
                  <a:lnTo>
                    <a:pt x="113" y="97"/>
                  </a:lnTo>
                  <a:lnTo>
                    <a:pt x="89" y="163"/>
                  </a:lnTo>
                  <a:lnTo>
                    <a:pt x="68" y="237"/>
                  </a:lnTo>
                  <a:lnTo>
                    <a:pt x="50" y="310"/>
                  </a:lnTo>
                  <a:lnTo>
                    <a:pt x="40" y="370"/>
                  </a:lnTo>
                  <a:lnTo>
                    <a:pt x="48" y="391"/>
                  </a:lnTo>
                  <a:lnTo>
                    <a:pt x="79" y="378"/>
                  </a:lnTo>
                  <a:lnTo>
                    <a:pt x="137" y="337"/>
                  </a:lnTo>
                  <a:lnTo>
                    <a:pt x="96" y="333"/>
                  </a:lnTo>
                  <a:lnTo>
                    <a:pt x="91" y="328"/>
                  </a:lnTo>
                  <a:lnTo>
                    <a:pt x="96" y="282"/>
                  </a:lnTo>
                  <a:lnTo>
                    <a:pt x="117" y="192"/>
                  </a:lnTo>
                  <a:lnTo>
                    <a:pt x="119" y="186"/>
                  </a:lnTo>
                  <a:lnTo>
                    <a:pt x="141" y="106"/>
                  </a:lnTo>
                  <a:lnTo>
                    <a:pt x="162" y="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02" name="Freeform 514"/>
            <p:cNvSpPr>
              <a:spLocks/>
            </p:cNvSpPr>
            <p:nvPr/>
          </p:nvSpPr>
          <p:spPr bwMode="auto">
            <a:xfrm>
              <a:off x="2761" y="2608"/>
              <a:ext cx="56" cy="14"/>
            </a:xfrm>
            <a:custGeom>
              <a:avLst/>
              <a:gdLst>
                <a:gd name="T0" fmla="*/ 394 w 394"/>
                <a:gd name="T1" fmla="*/ 0 h 99"/>
                <a:gd name="T2" fmla="*/ 119 w 394"/>
                <a:gd name="T3" fmla="*/ 0 h 99"/>
                <a:gd name="T4" fmla="*/ 103 w 394"/>
                <a:gd name="T5" fmla="*/ 4 h 99"/>
                <a:gd name="T6" fmla="*/ 61 w 394"/>
                <a:gd name="T7" fmla="*/ 29 h 99"/>
                <a:gd name="T8" fmla="*/ 0 w 394"/>
                <a:gd name="T9" fmla="*/ 80 h 99"/>
                <a:gd name="T10" fmla="*/ 4 w 394"/>
                <a:gd name="T11" fmla="*/ 99 h 99"/>
                <a:gd name="T12" fmla="*/ 33 w 394"/>
                <a:gd name="T13" fmla="*/ 81 h 99"/>
                <a:gd name="T14" fmla="*/ 81 w 394"/>
                <a:gd name="T15" fmla="*/ 59 h 99"/>
                <a:gd name="T16" fmla="*/ 123 w 394"/>
                <a:gd name="T17" fmla="*/ 53 h 99"/>
                <a:gd name="T18" fmla="*/ 303 w 394"/>
                <a:gd name="T19" fmla="*/ 53 h 99"/>
                <a:gd name="T20" fmla="*/ 380 w 394"/>
                <a:gd name="T21" fmla="*/ 53 h 99"/>
                <a:gd name="T22" fmla="*/ 394 w 394"/>
                <a:gd name="T23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94" h="99">
                  <a:moveTo>
                    <a:pt x="394" y="0"/>
                  </a:moveTo>
                  <a:lnTo>
                    <a:pt x="119" y="0"/>
                  </a:lnTo>
                  <a:lnTo>
                    <a:pt x="103" y="4"/>
                  </a:lnTo>
                  <a:lnTo>
                    <a:pt x="61" y="29"/>
                  </a:lnTo>
                  <a:lnTo>
                    <a:pt x="0" y="80"/>
                  </a:lnTo>
                  <a:lnTo>
                    <a:pt x="4" y="99"/>
                  </a:lnTo>
                  <a:lnTo>
                    <a:pt x="33" y="81"/>
                  </a:lnTo>
                  <a:lnTo>
                    <a:pt x="81" y="59"/>
                  </a:lnTo>
                  <a:lnTo>
                    <a:pt x="123" y="53"/>
                  </a:lnTo>
                  <a:lnTo>
                    <a:pt x="303" y="53"/>
                  </a:lnTo>
                  <a:lnTo>
                    <a:pt x="380" y="53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03" name="Freeform 515"/>
            <p:cNvSpPr>
              <a:spLocks/>
            </p:cNvSpPr>
            <p:nvPr/>
          </p:nvSpPr>
          <p:spPr bwMode="auto">
            <a:xfrm>
              <a:off x="2850" y="2610"/>
              <a:ext cx="46" cy="60"/>
            </a:xfrm>
            <a:custGeom>
              <a:avLst/>
              <a:gdLst>
                <a:gd name="T0" fmla="*/ 0 w 324"/>
                <a:gd name="T1" fmla="*/ 425 h 425"/>
                <a:gd name="T2" fmla="*/ 114 w 324"/>
                <a:gd name="T3" fmla="*/ 0 h 425"/>
                <a:gd name="T4" fmla="*/ 324 w 324"/>
                <a:gd name="T5" fmla="*/ 0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4" h="425">
                  <a:moveTo>
                    <a:pt x="0" y="425"/>
                  </a:moveTo>
                  <a:lnTo>
                    <a:pt x="114" y="0"/>
                  </a:lnTo>
                  <a:lnTo>
                    <a:pt x="32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04" name="Freeform 516"/>
            <p:cNvSpPr>
              <a:spLocks/>
            </p:cNvSpPr>
            <p:nvPr/>
          </p:nvSpPr>
          <p:spPr bwMode="auto">
            <a:xfrm>
              <a:off x="2896" y="2610"/>
              <a:ext cx="9" cy="17"/>
            </a:xfrm>
            <a:custGeom>
              <a:avLst/>
              <a:gdLst>
                <a:gd name="T0" fmla="*/ 54 w 60"/>
                <a:gd name="T1" fmla="*/ 124 h 124"/>
                <a:gd name="T2" fmla="*/ 55 w 60"/>
                <a:gd name="T3" fmla="*/ 116 h 124"/>
                <a:gd name="T4" fmla="*/ 57 w 60"/>
                <a:gd name="T5" fmla="*/ 108 h 124"/>
                <a:gd name="T6" fmla="*/ 59 w 60"/>
                <a:gd name="T7" fmla="*/ 101 h 124"/>
                <a:gd name="T8" fmla="*/ 60 w 60"/>
                <a:gd name="T9" fmla="*/ 93 h 124"/>
                <a:gd name="T10" fmla="*/ 60 w 60"/>
                <a:gd name="T11" fmla="*/ 86 h 124"/>
                <a:gd name="T12" fmla="*/ 60 w 60"/>
                <a:gd name="T13" fmla="*/ 78 h 124"/>
                <a:gd name="T14" fmla="*/ 60 w 60"/>
                <a:gd name="T15" fmla="*/ 71 h 124"/>
                <a:gd name="T16" fmla="*/ 60 w 60"/>
                <a:gd name="T17" fmla="*/ 64 h 124"/>
                <a:gd name="T18" fmla="*/ 59 w 60"/>
                <a:gd name="T19" fmla="*/ 57 h 124"/>
                <a:gd name="T20" fmla="*/ 56 w 60"/>
                <a:gd name="T21" fmla="*/ 51 h 124"/>
                <a:gd name="T22" fmla="*/ 55 w 60"/>
                <a:gd name="T23" fmla="*/ 44 h 124"/>
                <a:gd name="T24" fmla="*/ 53 w 60"/>
                <a:gd name="T25" fmla="*/ 39 h 124"/>
                <a:gd name="T26" fmla="*/ 51 w 60"/>
                <a:gd name="T27" fmla="*/ 34 h 124"/>
                <a:gd name="T28" fmla="*/ 48 w 60"/>
                <a:gd name="T29" fmla="*/ 28 h 124"/>
                <a:gd name="T30" fmla="*/ 45 w 60"/>
                <a:gd name="T31" fmla="*/ 23 h 124"/>
                <a:gd name="T32" fmla="*/ 42 w 60"/>
                <a:gd name="T33" fmla="*/ 19 h 124"/>
                <a:gd name="T34" fmla="*/ 38 w 60"/>
                <a:gd name="T35" fmla="*/ 15 h 124"/>
                <a:gd name="T36" fmla="*/ 34 w 60"/>
                <a:gd name="T37" fmla="*/ 11 h 124"/>
                <a:gd name="T38" fmla="*/ 30 w 60"/>
                <a:gd name="T39" fmla="*/ 8 h 124"/>
                <a:gd name="T40" fmla="*/ 26 w 60"/>
                <a:gd name="T41" fmla="*/ 6 h 124"/>
                <a:gd name="T42" fmla="*/ 21 w 60"/>
                <a:gd name="T43" fmla="*/ 4 h 124"/>
                <a:gd name="T44" fmla="*/ 16 w 60"/>
                <a:gd name="T45" fmla="*/ 2 h 124"/>
                <a:gd name="T46" fmla="*/ 11 w 60"/>
                <a:gd name="T47" fmla="*/ 1 h 124"/>
                <a:gd name="T48" fmla="*/ 5 w 60"/>
                <a:gd name="T49" fmla="*/ 0 h 124"/>
                <a:gd name="T50" fmla="*/ 0 w 60"/>
                <a:gd name="T51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0" h="124">
                  <a:moveTo>
                    <a:pt x="54" y="124"/>
                  </a:moveTo>
                  <a:lnTo>
                    <a:pt x="55" y="116"/>
                  </a:lnTo>
                  <a:lnTo>
                    <a:pt x="57" y="108"/>
                  </a:lnTo>
                  <a:lnTo>
                    <a:pt x="59" y="101"/>
                  </a:lnTo>
                  <a:lnTo>
                    <a:pt x="60" y="93"/>
                  </a:lnTo>
                  <a:lnTo>
                    <a:pt x="60" y="86"/>
                  </a:lnTo>
                  <a:lnTo>
                    <a:pt x="60" y="78"/>
                  </a:lnTo>
                  <a:lnTo>
                    <a:pt x="60" y="71"/>
                  </a:lnTo>
                  <a:lnTo>
                    <a:pt x="60" y="64"/>
                  </a:lnTo>
                  <a:lnTo>
                    <a:pt x="59" y="57"/>
                  </a:lnTo>
                  <a:lnTo>
                    <a:pt x="56" y="51"/>
                  </a:lnTo>
                  <a:lnTo>
                    <a:pt x="55" y="44"/>
                  </a:lnTo>
                  <a:lnTo>
                    <a:pt x="53" y="39"/>
                  </a:lnTo>
                  <a:lnTo>
                    <a:pt x="51" y="34"/>
                  </a:lnTo>
                  <a:lnTo>
                    <a:pt x="48" y="28"/>
                  </a:lnTo>
                  <a:lnTo>
                    <a:pt x="45" y="23"/>
                  </a:lnTo>
                  <a:lnTo>
                    <a:pt x="42" y="19"/>
                  </a:lnTo>
                  <a:lnTo>
                    <a:pt x="38" y="15"/>
                  </a:lnTo>
                  <a:lnTo>
                    <a:pt x="34" y="11"/>
                  </a:lnTo>
                  <a:lnTo>
                    <a:pt x="30" y="8"/>
                  </a:lnTo>
                  <a:lnTo>
                    <a:pt x="26" y="6"/>
                  </a:lnTo>
                  <a:lnTo>
                    <a:pt x="21" y="4"/>
                  </a:lnTo>
                  <a:lnTo>
                    <a:pt x="16" y="2"/>
                  </a:lnTo>
                  <a:lnTo>
                    <a:pt x="11" y="1"/>
                  </a:lnTo>
                  <a:lnTo>
                    <a:pt x="5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05" name="Line 517"/>
            <p:cNvSpPr>
              <a:spLocks noChangeShapeType="1"/>
            </p:cNvSpPr>
            <p:nvPr/>
          </p:nvSpPr>
          <p:spPr bwMode="auto">
            <a:xfrm flipH="1">
              <a:off x="2893" y="2627"/>
              <a:ext cx="11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06" name="Line 518"/>
            <p:cNvSpPr>
              <a:spLocks noChangeShapeType="1"/>
            </p:cNvSpPr>
            <p:nvPr/>
          </p:nvSpPr>
          <p:spPr bwMode="auto">
            <a:xfrm flipV="1">
              <a:off x="2871" y="2610"/>
              <a:ext cx="17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07" name="Freeform 519"/>
            <p:cNvSpPr>
              <a:spLocks/>
            </p:cNvSpPr>
            <p:nvPr/>
          </p:nvSpPr>
          <p:spPr bwMode="auto">
            <a:xfrm>
              <a:off x="2666" y="2819"/>
              <a:ext cx="5" cy="16"/>
            </a:xfrm>
            <a:custGeom>
              <a:avLst/>
              <a:gdLst>
                <a:gd name="T0" fmla="*/ 4 w 32"/>
                <a:gd name="T1" fmla="*/ 0 h 110"/>
                <a:gd name="T2" fmla="*/ 2 w 32"/>
                <a:gd name="T3" fmla="*/ 7 h 110"/>
                <a:gd name="T4" fmla="*/ 1 w 32"/>
                <a:gd name="T5" fmla="*/ 15 h 110"/>
                <a:gd name="T6" fmla="*/ 0 w 32"/>
                <a:gd name="T7" fmla="*/ 22 h 110"/>
                <a:gd name="T8" fmla="*/ 0 w 32"/>
                <a:gd name="T9" fmla="*/ 29 h 110"/>
                <a:gd name="T10" fmla="*/ 0 w 32"/>
                <a:gd name="T11" fmla="*/ 37 h 110"/>
                <a:gd name="T12" fmla="*/ 0 w 32"/>
                <a:gd name="T13" fmla="*/ 44 h 110"/>
                <a:gd name="T14" fmla="*/ 1 w 32"/>
                <a:gd name="T15" fmla="*/ 52 h 110"/>
                <a:gd name="T16" fmla="*/ 2 w 32"/>
                <a:gd name="T17" fmla="*/ 55 h 110"/>
                <a:gd name="T18" fmla="*/ 3 w 32"/>
                <a:gd name="T19" fmla="*/ 59 h 110"/>
                <a:gd name="T20" fmla="*/ 4 w 32"/>
                <a:gd name="T21" fmla="*/ 62 h 110"/>
                <a:gd name="T22" fmla="*/ 5 w 32"/>
                <a:gd name="T23" fmla="*/ 66 h 110"/>
                <a:gd name="T24" fmla="*/ 6 w 32"/>
                <a:gd name="T25" fmla="*/ 69 h 110"/>
                <a:gd name="T26" fmla="*/ 8 w 32"/>
                <a:gd name="T27" fmla="*/ 72 h 110"/>
                <a:gd name="T28" fmla="*/ 12 w 32"/>
                <a:gd name="T29" fmla="*/ 79 h 110"/>
                <a:gd name="T30" fmla="*/ 16 w 32"/>
                <a:gd name="T31" fmla="*/ 86 h 110"/>
                <a:gd name="T32" fmla="*/ 23 w 32"/>
                <a:gd name="T33" fmla="*/ 99 h 110"/>
                <a:gd name="T34" fmla="*/ 28 w 32"/>
                <a:gd name="T35" fmla="*/ 104 h 110"/>
                <a:gd name="T36" fmla="*/ 30 w 32"/>
                <a:gd name="T37" fmla="*/ 107 h 110"/>
                <a:gd name="T38" fmla="*/ 32 w 32"/>
                <a:gd name="T39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110">
                  <a:moveTo>
                    <a:pt x="4" y="0"/>
                  </a:moveTo>
                  <a:lnTo>
                    <a:pt x="2" y="7"/>
                  </a:lnTo>
                  <a:lnTo>
                    <a:pt x="1" y="15"/>
                  </a:lnTo>
                  <a:lnTo>
                    <a:pt x="0" y="22"/>
                  </a:lnTo>
                  <a:lnTo>
                    <a:pt x="0" y="29"/>
                  </a:lnTo>
                  <a:lnTo>
                    <a:pt x="0" y="37"/>
                  </a:lnTo>
                  <a:lnTo>
                    <a:pt x="0" y="44"/>
                  </a:lnTo>
                  <a:lnTo>
                    <a:pt x="1" y="52"/>
                  </a:lnTo>
                  <a:lnTo>
                    <a:pt x="2" y="55"/>
                  </a:lnTo>
                  <a:lnTo>
                    <a:pt x="3" y="59"/>
                  </a:lnTo>
                  <a:lnTo>
                    <a:pt x="4" y="62"/>
                  </a:lnTo>
                  <a:lnTo>
                    <a:pt x="5" y="66"/>
                  </a:lnTo>
                  <a:lnTo>
                    <a:pt x="6" y="69"/>
                  </a:lnTo>
                  <a:lnTo>
                    <a:pt x="8" y="72"/>
                  </a:lnTo>
                  <a:lnTo>
                    <a:pt x="12" y="79"/>
                  </a:lnTo>
                  <a:lnTo>
                    <a:pt x="16" y="86"/>
                  </a:lnTo>
                  <a:lnTo>
                    <a:pt x="23" y="99"/>
                  </a:lnTo>
                  <a:lnTo>
                    <a:pt x="28" y="104"/>
                  </a:lnTo>
                  <a:lnTo>
                    <a:pt x="30" y="107"/>
                  </a:lnTo>
                  <a:lnTo>
                    <a:pt x="32" y="11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08" name="Freeform 520"/>
            <p:cNvSpPr>
              <a:spLocks/>
            </p:cNvSpPr>
            <p:nvPr/>
          </p:nvSpPr>
          <p:spPr bwMode="auto">
            <a:xfrm>
              <a:off x="2632" y="2759"/>
              <a:ext cx="48" cy="76"/>
            </a:xfrm>
            <a:custGeom>
              <a:avLst/>
              <a:gdLst>
                <a:gd name="T0" fmla="*/ 340 w 340"/>
                <a:gd name="T1" fmla="*/ 60 h 533"/>
                <a:gd name="T2" fmla="*/ 338 w 340"/>
                <a:gd name="T3" fmla="*/ 44 h 533"/>
                <a:gd name="T4" fmla="*/ 334 w 340"/>
                <a:gd name="T5" fmla="*/ 27 h 533"/>
                <a:gd name="T6" fmla="*/ 328 w 340"/>
                <a:gd name="T7" fmla="*/ 13 h 533"/>
                <a:gd name="T8" fmla="*/ 323 w 340"/>
                <a:gd name="T9" fmla="*/ 6 h 533"/>
                <a:gd name="T10" fmla="*/ 316 w 340"/>
                <a:gd name="T11" fmla="*/ 2 h 533"/>
                <a:gd name="T12" fmla="*/ 308 w 340"/>
                <a:gd name="T13" fmla="*/ 0 h 533"/>
                <a:gd name="T14" fmla="*/ 279 w 340"/>
                <a:gd name="T15" fmla="*/ 0 h 533"/>
                <a:gd name="T16" fmla="*/ 246 w 340"/>
                <a:gd name="T17" fmla="*/ 0 h 533"/>
                <a:gd name="T18" fmla="*/ 213 w 340"/>
                <a:gd name="T19" fmla="*/ 2 h 533"/>
                <a:gd name="T20" fmla="*/ 197 w 340"/>
                <a:gd name="T21" fmla="*/ 4 h 533"/>
                <a:gd name="T22" fmla="*/ 181 w 340"/>
                <a:gd name="T23" fmla="*/ 10 h 533"/>
                <a:gd name="T24" fmla="*/ 166 w 340"/>
                <a:gd name="T25" fmla="*/ 16 h 533"/>
                <a:gd name="T26" fmla="*/ 152 w 340"/>
                <a:gd name="T27" fmla="*/ 26 h 533"/>
                <a:gd name="T28" fmla="*/ 135 w 340"/>
                <a:gd name="T29" fmla="*/ 40 h 533"/>
                <a:gd name="T30" fmla="*/ 116 w 340"/>
                <a:gd name="T31" fmla="*/ 60 h 533"/>
                <a:gd name="T32" fmla="*/ 107 w 340"/>
                <a:gd name="T33" fmla="*/ 73 h 533"/>
                <a:gd name="T34" fmla="*/ 84 w 340"/>
                <a:gd name="T35" fmla="*/ 112 h 533"/>
                <a:gd name="T36" fmla="*/ 77 w 340"/>
                <a:gd name="T37" fmla="*/ 127 h 533"/>
                <a:gd name="T38" fmla="*/ 68 w 340"/>
                <a:gd name="T39" fmla="*/ 153 h 533"/>
                <a:gd name="T40" fmla="*/ 33 w 340"/>
                <a:gd name="T41" fmla="*/ 281 h 533"/>
                <a:gd name="T42" fmla="*/ 11 w 340"/>
                <a:gd name="T43" fmla="*/ 366 h 533"/>
                <a:gd name="T44" fmla="*/ 1 w 340"/>
                <a:gd name="T45" fmla="*/ 410 h 533"/>
                <a:gd name="T46" fmla="*/ 0 w 340"/>
                <a:gd name="T47" fmla="*/ 427 h 533"/>
                <a:gd name="T48" fmla="*/ 1 w 340"/>
                <a:gd name="T49" fmla="*/ 443 h 533"/>
                <a:gd name="T50" fmla="*/ 3 w 340"/>
                <a:gd name="T51" fmla="*/ 460 h 533"/>
                <a:gd name="T52" fmla="*/ 8 w 340"/>
                <a:gd name="T53" fmla="*/ 476 h 533"/>
                <a:gd name="T54" fmla="*/ 14 w 340"/>
                <a:gd name="T55" fmla="*/ 491 h 533"/>
                <a:gd name="T56" fmla="*/ 23 w 340"/>
                <a:gd name="T57" fmla="*/ 506 h 533"/>
                <a:gd name="T58" fmla="*/ 34 w 340"/>
                <a:gd name="T59" fmla="*/ 517 h 533"/>
                <a:gd name="T60" fmla="*/ 48 w 340"/>
                <a:gd name="T61" fmla="*/ 526 h 533"/>
                <a:gd name="T62" fmla="*/ 64 w 340"/>
                <a:gd name="T63" fmla="*/ 531 h 533"/>
                <a:gd name="T64" fmla="*/ 80 w 340"/>
                <a:gd name="T65" fmla="*/ 532 h 533"/>
                <a:gd name="T66" fmla="*/ 125 w 340"/>
                <a:gd name="T67" fmla="*/ 532 h 533"/>
                <a:gd name="T68" fmla="*/ 147 w 340"/>
                <a:gd name="T69" fmla="*/ 533 h 533"/>
                <a:gd name="T70" fmla="*/ 163 w 340"/>
                <a:gd name="T71" fmla="*/ 530 h 533"/>
                <a:gd name="T72" fmla="*/ 178 w 340"/>
                <a:gd name="T73" fmla="*/ 523 h 533"/>
                <a:gd name="T74" fmla="*/ 192 w 340"/>
                <a:gd name="T75" fmla="*/ 513 h 533"/>
                <a:gd name="T76" fmla="*/ 205 w 340"/>
                <a:gd name="T77" fmla="*/ 501 h 533"/>
                <a:gd name="T78" fmla="*/ 215 w 340"/>
                <a:gd name="T79" fmla="*/ 489 h 533"/>
                <a:gd name="T80" fmla="*/ 224 w 340"/>
                <a:gd name="T81" fmla="*/ 475 h 533"/>
                <a:gd name="T82" fmla="*/ 231 w 340"/>
                <a:gd name="T83" fmla="*/ 460 h 533"/>
                <a:gd name="T84" fmla="*/ 242 w 340"/>
                <a:gd name="T85" fmla="*/ 434 h 533"/>
                <a:gd name="T86" fmla="*/ 252 w 340"/>
                <a:gd name="T87" fmla="*/ 402 h 533"/>
                <a:gd name="T88" fmla="*/ 270 w 340"/>
                <a:gd name="T89" fmla="*/ 327 h 533"/>
                <a:gd name="T90" fmla="*/ 303 w 340"/>
                <a:gd name="T91" fmla="*/ 199 h 533"/>
                <a:gd name="T92" fmla="*/ 325 w 340"/>
                <a:gd name="T93" fmla="*/ 125 h 533"/>
                <a:gd name="T94" fmla="*/ 332 w 340"/>
                <a:gd name="T95" fmla="*/ 92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40" h="533">
                  <a:moveTo>
                    <a:pt x="338" y="70"/>
                  </a:moveTo>
                  <a:lnTo>
                    <a:pt x="339" y="65"/>
                  </a:lnTo>
                  <a:lnTo>
                    <a:pt x="340" y="60"/>
                  </a:lnTo>
                  <a:lnTo>
                    <a:pt x="340" y="54"/>
                  </a:lnTo>
                  <a:lnTo>
                    <a:pt x="339" y="49"/>
                  </a:lnTo>
                  <a:lnTo>
                    <a:pt x="338" y="44"/>
                  </a:lnTo>
                  <a:lnTo>
                    <a:pt x="337" y="37"/>
                  </a:lnTo>
                  <a:lnTo>
                    <a:pt x="336" y="32"/>
                  </a:lnTo>
                  <a:lnTo>
                    <a:pt x="334" y="27"/>
                  </a:lnTo>
                  <a:lnTo>
                    <a:pt x="331" y="20"/>
                  </a:lnTo>
                  <a:lnTo>
                    <a:pt x="329" y="15"/>
                  </a:lnTo>
                  <a:lnTo>
                    <a:pt x="328" y="13"/>
                  </a:lnTo>
                  <a:lnTo>
                    <a:pt x="326" y="11"/>
                  </a:lnTo>
                  <a:lnTo>
                    <a:pt x="325" y="9"/>
                  </a:lnTo>
                  <a:lnTo>
                    <a:pt x="323" y="6"/>
                  </a:lnTo>
                  <a:lnTo>
                    <a:pt x="321" y="4"/>
                  </a:lnTo>
                  <a:lnTo>
                    <a:pt x="319" y="3"/>
                  </a:lnTo>
                  <a:lnTo>
                    <a:pt x="316" y="2"/>
                  </a:lnTo>
                  <a:lnTo>
                    <a:pt x="313" y="1"/>
                  </a:lnTo>
                  <a:lnTo>
                    <a:pt x="311" y="1"/>
                  </a:lnTo>
                  <a:lnTo>
                    <a:pt x="308" y="0"/>
                  </a:lnTo>
                  <a:lnTo>
                    <a:pt x="303" y="0"/>
                  </a:lnTo>
                  <a:lnTo>
                    <a:pt x="291" y="0"/>
                  </a:lnTo>
                  <a:lnTo>
                    <a:pt x="279" y="0"/>
                  </a:lnTo>
                  <a:lnTo>
                    <a:pt x="269" y="0"/>
                  </a:lnTo>
                  <a:lnTo>
                    <a:pt x="257" y="0"/>
                  </a:lnTo>
                  <a:lnTo>
                    <a:pt x="246" y="0"/>
                  </a:lnTo>
                  <a:lnTo>
                    <a:pt x="236" y="0"/>
                  </a:lnTo>
                  <a:lnTo>
                    <a:pt x="225" y="1"/>
                  </a:lnTo>
                  <a:lnTo>
                    <a:pt x="213" y="2"/>
                  </a:lnTo>
                  <a:lnTo>
                    <a:pt x="208" y="2"/>
                  </a:lnTo>
                  <a:lnTo>
                    <a:pt x="203" y="3"/>
                  </a:lnTo>
                  <a:lnTo>
                    <a:pt x="197" y="4"/>
                  </a:lnTo>
                  <a:lnTo>
                    <a:pt x="192" y="5"/>
                  </a:lnTo>
                  <a:lnTo>
                    <a:pt x="187" y="7"/>
                  </a:lnTo>
                  <a:lnTo>
                    <a:pt x="181" y="10"/>
                  </a:lnTo>
                  <a:lnTo>
                    <a:pt x="176" y="12"/>
                  </a:lnTo>
                  <a:lnTo>
                    <a:pt x="171" y="14"/>
                  </a:lnTo>
                  <a:lnTo>
                    <a:pt x="166" y="16"/>
                  </a:lnTo>
                  <a:lnTo>
                    <a:pt x="161" y="19"/>
                  </a:lnTo>
                  <a:lnTo>
                    <a:pt x="157" y="22"/>
                  </a:lnTo>
                  <a:lnTo>
                    <a:pt x="152" y="26"/>
                  </a:lnTo>
                  <a:lnTo>
                    <a:pt x="148" y="29"/>
                  </a:lnTo>
                  <a:lnTo>
                    <a:pt x="144" y="33"/>
                  </a:lnTo>
                  <a:lnTo>
                    <a:pt x="135" y="40"/>
                  </a:lnTo>
                  <a:lnTo>
                    <a:pt x="128" y="48"/>
                  </a:lnTo>
                  <a:lnTo>
                    <a:pt x="119" y="55"/>
                  </a:lnTo>
                  <a:lnTo>
                    <a:pt x="116" y="60"/>
                  </a:lnTo>
                  <a:lnTo>
                    <a:pt x="113" y="64"/>
                  </a:lnTo>
                  <a:lnTo>
                    <a:pt x="110" y="68"/>
                  </a:lnTo>
                  <a:lnTo>
                    <a:pt x="107" y="73"/>
                  </a:lnTo>
                  <a:lnTo>
                    <a:pt x="95" y="93"/>
                  </a:lnTo>
                  <a:lnTo>
                    <a:pt x="90" y="102"/>
                  </a:lnTo>
                  <a:lnTo>
                    <a:pt x="84" y="112"/>
                  </a:lnTo>
                  <a:lnTo>
                    <a:pt x="81" y="116"/>
                  </a:lnTo>
                  <a:lnTo>
                    <a:pt x="79" y="121"/>
                  </a:lnTo>
                  <a:lnTo>
                    <a:pt x="77" y="127"/>
                  </a:lnTo>
                  <a:lnTo>
                    <a:pt x="75" y="132"/>
                  </a:lnTo>
                  <a:lnTo>
                    <a:pt x="72" y="143"/>
                  </a:lnTo>
                  <a:lnTo>
                    <a:pt x="68" y="153"/>
                  </a:lnTo>
                  <a:lnTo>
                    <a:pt x="58" y="196"/>
                  </a:lnTo>
                  <a:lnTo>
                    <a:pt x="45" y="238"/>
                  </a:lnTo>
                  <a:lnTo>
                    <a:pt x="33" y="281"/>
                  </a:lnTo>
                  <a:lnTo>
                    <a:pt x="22" y="324"/>
                  </a:lnTo>
                  <a:lnTo>
                    <a:pt x="16" y="345"/>
                  </a:lnTo>
                  <a:lnTo>
                    <a:pt x="11" y="366"/>
                  </a:lnTo>
                  <a:lnTo>
                    <a:pt x="6" y="389"/>
                  </a:lnTo>
                  <a:lnTo>
                    <a:pt x="3" y="399"/>
                  </a:lnTo>
                  <a:lnTo>
                    <a:pt x="1" y="410"/>
                  </a:lnTo>
                  <a:lnTo>
                    <a:pt x="1" y="415"/>
                  </a:lnTo>
                  <a:lnTo>
                    <a:pt x="0" y="422"/>
                  </a:lnTo>
                  <a:lnTo>
                    <a:pt x="0" y="427"/>
                  </a:lnTo>
                  <a:lnTo>
                    <a:pt x="0" y="432"/>
                  </a:lnTo>
                  <a:lnTo>
                    <a:pt x="0" y="438"/>
                  </a:lnTo>
                  <a:lnTo>
                    <a:pt x="1" y="443"/>
                  </a:lnTo>
                  <a:lnTo>
                    <a:pt x="1" y="449"/>
                  </a:lnTo>
                  <a:lnTo>
                    <a:pt x="2" y="455"/>
                  </a:lnTo>
                  <a:lnTo>
                    <a:pt x="3" y="460"/>
                  </a:lnTo>
                  <a:lnTo>
                    <a:pt x="4" y="465"/>
                  </a:lnTo>
                  <a:lnTo>
                    <a:pt x="7" y="471"/>
                  </a:lnTo>
                  <a:lnTo>
                    <a:pt x="8" y="476"/>
                  </a:lnTo>
                  <a:lnTo>
                    <a:pt x="10" y="481"/>
                  </a:lnTo>
                  <a:lnTo>
                    <a:pt x="12" y="487"/>
                  </a:lnTo>
                  <a:lnTo>
                    <a:pt x="14" y="491"/>
                  </a:lnTo>
                  <a:lnTo>
                    <a:pt x="16" y="496"/>
                  </a:lnTo>
                  <a:lnTo>
                    <a:pt x="19" y="501"/>
                  </a:lnTo>
                  <a:lnTo>
                    <a:pt x="23" y="506"/>
                  </a:lnTo>
                  <a:lnTo>
                    <a:pt x="26" y="510"/>
                  </a:lnTo>
                  <a:lnTo>
                    <a:pt x="30" y="514"/>
                  </a:lnTo>
                  <a:lnTo>
                    <a:pt x="34" y="517"/>
                  </a:lnTo>
                  <a:lnTo>
                    <a:pt x="39" y="522"/>
                  </a:lnTo>
                  <a:lnTo>
                    <a:pt x="43" y="524"/>
                  </a:lnTo>
                  <a:lnTo>
                    <a:pt x="48" y="526"/>
                  </a:lnTo>
                  <a:lnTo>
                    <a:pt x="53" y="528"/>
                  </a:lnTo>
                  <a:lnTo>
                    <a:pt x="59" y="530"/>
                  </a:lnTo>
                  <a:lnTo>
                    <a:pt x="64" y="531"/>
                  </a:lnTo>
                  <a:lnTo>
                    <a:pt x="69" y="531"/>
                  </a:lnTo>
                  <a:lnTo>
                    <a:pt x="75" y="532"/>
                  </a:lnTo>
                  <a:lnTo>
                    <a:pt x="80" y="532"/>
                  </a:lnTo>
                  <a:lnTo>
                    <a:pt x="92" y="532"/>
                  </a:lnTo>
                  <a:lnTo>
                    <a:pt x="114" y="532"/>
                  </a:lnTo>
                  <a:lnTo>
                    <a:pt x="125" y="532"/>
                  </a:lnTo>
                  <a:lnTo>
                    <a:pt x="137" y="532"/>
                  </a:lnTo>
                  <a:lnTo>
                    <a:pt x="142" y="533"/>
                  </a:lnTo>
                  <a:lnTo>
                    <a:pt x="147" y="533"/>
                  </a:lnTo>
                  <a:lnTo>
                    <a:pt x="152" y="532"/>
                  </a:lnTo>
                  <a:lnTo>
                    <a:pt x="158" y="531"/>
                  </a:lnTo>
                  <a:lnTo>
                    <a:pt x="163" y="530"/>
                  </a:lnTo>
                  <a:lnTo>
                    <a:pt x="168" y="528"/>
                  </a:lnTo>
                  <a:lnTo>
                    <a:pt x="174" y="526"/>
                  </a:lnTo>
                  <a:lnTo>
                    <a:pt x="178" y="523"/>
                  </a:lnTo>
                  <a:lnTo>
                    <a:pt x="183" y="520"/>
                  </a:lnTo>
                  <a:lnTo>
                    <a:pt x="188" y="516"/>
                  </a:lnTo>
                  <a:lnTo>
                    <a:pt x="192" y="513"/>
                  </a:lnTo>
                  <a:lnTo>
                    <a:pt x="196" y="510"/>
                  </a:lnTo>
                  <a:lnTo>
                    <a:pt x="200" y="506"/>
                  </a:lnTo>
                  <a:lnTo>
                    <a:pt x="205" y="501"/>
                  </a:lnTo>
                  <a:lnTo>
                    <a:pt x="208" y="497"/>
                  </a:lnTo>
                  <a:lnTo>
                    <a:pt x="211" y="493"/>
                  </a:lnTo>
                  <a:lnTo>
                    <a:pt x="215" y="489"/>
                  </a:lnTo>
                  <a:lnTo>
                    <a:pt x="219" y="484"/>
                  </a:lnTo>
                  <a:lnTo>
                    <a:pt x="221" y="480"/>
                  </a:lnTo>
                  <a:lnTo>
                    <a:pt x="224" y="475"/>
                  </a:lnTo>
                  <a:lnTo>
                    <a:pt x="227" y="471"/>
                  </a:lnTo>
                  <a:lnTo>
                    <a:pt x="229" y="465"/>
                  </a:lnTo>
                  <a:lnTo>
                    <a:pt x="231" y="460"/>
                  </a:lnTo>
                  <a:lnTo>
                    <a:pt x="233" y="456"/>
                  </a:lnTo>
                  <a:lnTo>
                    <a:pt x="238" y="445"/>
                  </a:lnTo>
                  <a:lnTo>
                    <a:pt x="242" y="434"/>
                  </a:lnTo>
                  <a:lnTo>
                    <a:pt x="245" y="424"/>
                  </a:lnTo>
                  <a:lnTo>
                    <a:pt x="248" y="413"/>
                  </a:lnTo>
                  <a:lnTo>
                    <a:pt x="252" y="402"/>
                  </a:lnTo>
                  <a:lnTo>
                    <a:pt x="254" y="392"/>
                  </a:lnTo>
                  <a:lnTo>
                    <a:pt x="259" y="370"/>
                  </a:lnTo>
                  <a:lnTo>
                    <a:pt x="270" y="327"/>
                  </a:lnTo>
                  <a:lnTo>
                    <a:pt x="280" y="284"/>
                  </a:lnTo>
                  <a:lnTo>
                    <a:pt x="291" y="242"/>
                  </a:lnTo>
                  <a:lnTo>
                    <a:pt x="303" y="199"/>
                  </a:lnTo>
                  <a:lnTo>
                    <a:pt x="315" y="156"/>
                  </a:lnTo>
                  <a:lnTo>
                    <a:pt x="322" y="135"/>
                  </a:lnTo>
                  <a:lnTo>
                    <a:pt x="325" y="125"/>
                  </a:lnTo>
                  <a:lnTo>
                    <a:pt x="327" y="114"/>
                  </a:lnTo>
                  <a:lnTo>
                    <a:pt x="330" y="102"/>
                  </a:lnTo>
                  <a:lnTo>
                    <a:pt x="332" y="92"/>
                  </a:lnTo>
                  <a:lnTo>
                    <a:pt x="335" y="81"/>
                  </a:lnTo>
                  <a:lnTo>
                    <a:pt x="337" y="7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09" name="Line 521"/>
            <p:cNvSpPr>
              <a:spLocks noChangeShapeType="1"/>
            </p:cNvSpPr>
            <p:nvPr/>
          </p:nvSpPr>
          <p:spPr bwMode="auto">
            <a:xfrm flipV="1">
              <a:off x="2665" y="2516"/>
              <a:ext cx="14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10" name="Freeform 522"/>
            <p:cNvSpPr>
              <a:spLocks/>
            </p:cNvSpPr>
            <p:nvPr/>
          </p:nvSpPr>
          <p:spPr bwMode="auto">
            <a:xfrm>
              <a:off x="2679" y="2502"/>
              <a:ext cx="14" cy="14"/>
            </a:xfrm>
            <a:custGeom>
              <a:avLst/>
              <a:gdLst>
                <a:gd name="T0" fmla="*/ 98 w 98"/>
                <a:gd name="T1" fmla="*/ 0 h 101"/>
                <a:gd name="T2" fmla="*/ 92 w 98"/>
                <a:gd name="T3" fmla="*/ 0 h 101"/>
                <a:gd name="T4" fmla="*/ 86 w 98"/>
                <a:gd name="T5" fmla="*/ 1 h 101"/>
                <a:gd name="T6" fmla="*/ 79 w 98"/>
                <a:gd name="T7" fmla="*/ 3 h 101"/>
                <a:gd name="T8" fmla="*/ 72 w 98"/>
                <a:gd name="T9" fmla="*/ 5 h 101"/>
                <a:gd name="T10" fmla="*/ 65 w 98"/>
                <a:gd name="T11" fmla="*/ 8 h 101"/>
                <a:gd name="T12" fmla="*/ 59 w 98"/>
                <a:gd name="T13" fmla="*/ 13 h 101"/>
                <a:gd name="T14" fmla="*/ 52 w 98"/>
                <a:gd name="T15" fmla="*/ 18 h 101"/>
                <a:gd name="T16" fmla="*/ 46 w 98"/>
                <a:gd name="T17" fmla="*/ 23 h 101"/>
                <a:gd name="T18" fmla="*/ 40 w 98"/>
                <a:gd name="T19" fmla="*/ 28 h 101"/>
                <a:gd name="T20" fmla="*/ 34 w 98"/>
                <a:gd name="T21" fmla="*/ 36 h 101"/>
                <a:gd name="T22" fmla="*/ 28 w 98"/>
                <a:gd name="T23" fmla="*/ 42 h 101"/>
                <a:gd name="T24" fmla="*/ 23 w 98"/>
                <a:gd name="T25" fmla="*/ 50 h 101"/>
                <a:gd name="T26" fmla="*/ 18 w 98"/>
                <a:gd name="T27" fmla="*/ 57 h 101"/>
                <a:gd name="T28" fmla="*/ 13 w 98"/>
                <a:gd name="T29" fmla="*/ 66 h 101"/>
                <a:gd name="T30" fmla="*/ 10 w 98"/>
                <a:gd name="T31" fmla="*/ 74 h 101"/>
                <a:gd name="T32" fmla="*/ 6 w 98"/>
                <a:gd name="T33" fmla="*/ 83 h 101"/>
                <a:gd name="T34" fmla="*/ 2 w 98"/>
                <a:gd name="T35" fmla="*/ 91 h 101"/>
                <a:gd name="T36" fmla="*/ 0 w 98"/>
                <a:gd name="T37" fmla="*/ 10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8" h="101">
                  <a:moveTo>
                    <a:pt x="98" y="0"/>
                  </a:moveTo>
                  <a:lnTo>
                    <a:pt x="92" y="0"/>
                  </a:lnTo>
                  <a:lnTo>
                    <a:pt x="86" y="1"/>
                  </a:lnTo>
                  <a:lnTo>
                    <a:pt x="79" y="3"/>
                  </a:lnTo>
                  <a:lnTo>
                    <a:pt x="72" y="5"/>
                  </a:lnTo>
                  <a:lnTo>
                    <a:pt x="65" y="8"/>
                  </a:lnTo>
                  <a:lnTo>
                    <a:pt x="59" y="13"/>
                  </a:lnTo>
                  <a:lnTo>
                    <a:pt x="52" y="18"/>
                  </a:lnTo>
                  <a:lnTo>
                    <a:pt x="46" y="23"/>
                  </a:lnTo>
                  <a:lnTo>
                    <a:pt x="40" y="28"/>
                  </a:lnTo>
                  <a:lnTo>
                    <a:pt x="34" y="36"/>
                  </a:lnTo>
                  <a:lnTo>
                    <a:pt x="28" y="42"/>
                  </a:lnTo>
                  <a:lnTo>
                    <a:pt x="23" y="50"/>
                  </a:lnTo>
                  <a:lnTo>
                    <a:pt x="18" y="57"/>
                  </a:lnTo>
                  <a:lnTo>
                    <a:pt x="13" y="66"/>
                  </a:lnTo>
                  <a:lnTo>
                    <a:pt x="10" y="74"/>
                  </a:lnTo>
                  <a:lnTo>
                    <a:pt x="6" y="83"/>
                  </a:lnTo>
                  <a:lnTo>
                    <a:pt x="2" y="91"/>
                  </a:lnTo>
                  <a:lnTo>
                    <a:pt x="0" y="10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11" name="Line 523"/>
            <p:cNvSpPr>
              <a:spLocks noChangeShapeType="1"/>
            </p:cNvSpPr>
            <p:nvPr/>
          </p:nvSpPr>
          <p:spPr bwMode="auto">
            <a:xfrm>
              <a:off x="2672" y="2524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12" name="Line 524"/>
            <p:cNvSpPr>
              <a:spLocks noChangeShapeType="1"/>
            </p:cNvSpPr>
            <p:nvPr/>
          </p:nvSpPr>
          <p:spPr bwMode="auto">
            <a:xfrm flipV="1">
              <a:off x="2665" y="1938"/>
              <a:ext cx="14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13" name="Freeform 525"/>
            <p:cNvSpPr>
              <a:spLocks/>
            </p:cNvSpPr>
            <p:nvPr/>
          </p:nvSpPr>
          <p:spPr bwMode="auto">
            <a:xfrm>
              <a:off x="2679" y="1923"/>
              <a:ext cx="14" cy="15"/>
            </a:xfrm>
            <a:custGeom>
              <a:avLst/>
              <a:gdLst>
                <a:gd name="T0" fmla="*/ 98 w 98"/>
                <a:gd name="T1" fmla="*/ 0 h 101"/>
                <a:gd name="T2" fmla="*/ 92 w 98"/>
                <a:gd name="T3" fmla="*/ 1 h 101"/>
                <a:gd name="T4" fmla="*/ 86 w 98"/>
                <a:gd name="T5" fmla="*/ 2 h 101"/>
                <a:gd name="T6" fmla="*/ 79 w 98"/>
                <a:gd name="T7" fmla="*/ 3 h 101"/>
                <a:gd name="T8" fmla="*/ 72 w 98"/>
                <a:gd name="T9" fmla="*/ 6 h 101"/>
                <a:gd name="T10" fmla="*/ 65 w 98"/>
                <a:gd name="T11" fmla="*/ 9 h 101"/>
                <a:gd name="T12" fmla="*/ 59 w 98"/>
                <a:gd name="T13" fmla="*/ 14 h 101"/>
                <a:gd name="T14" fmla="*/ 52 w 98"/>
                <a:gd name="T15" fmla="*/ 18 h 101"/>
                <a:gd name="T16" fmla="*/ 46 w 98"/>
                <a:gd name="T17" fmla="*/ 23 h 101"/>
                <a:gd name="T18" fmla="*/ 40 w 98"/>
                <a:gd name="T19" fmla="*/ 30 h 101"/>
                <a:gd name="T20" fmla="*/ 34 w 98"/>
                <a:gd name="T21" fmla="*/ 36 h 101"/>
                <a:gd name="T22" fmla="*/ 28 w 98"/>
                <a:gd name="T23" fmla="*/ 43 h 101"/>
                <a:gd name="T24" fmla="*/ 23 w 98"/>
                <a:gd name="T25" fmla="*/ 51 h 101"/>
                <a:gd name="T26" fmla="*/ 18 w 98"/>
                <a:gd name="T27" fmla="*/ 58 h 101"/>
                <a:gd name="T28" fmla="*/ 13 w 98"/>
                <a:gd name="T29" fmla="*/ 67 h 101"/>
                <a:gd name="T30" fmla="*/ 10 w 98"/>
                <a:gd name="T31" fmla="*/ 75 h 101"/>
                <a:gd name="T32" fmla="*/ 6 w 98"/>
                <a:gd name="T33" fmla="*/ 84 h 101"/>
                <a:gd name="T34" fmla="*/ 2 w 98"/>
                <a:gd name="T35" fmla="*/ 92 h 101"/>
                <a:gd name="T36" fmla="*/ 0 w 98"/>
                <a:gd name="T37" fmla="*/ 10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8" h="101">
                  <a:moveTo>
                    <a:pt x="98" y="0"/>
                  </a:moveTo>
                  <a:lnTo>
                    <a:pt x="92" y="1"/>
                  </a:lnTo>
                  <a:lnTo>
                    <a:pt x="86" y="2"/>
                  </a:lnTo>
                  <a:lnTo>
                    <a:pt x="79" y="3"/>
                  </a:lnTo>
                  <a:lnTo>
                    <a:pt x="72" y="6"/>
                  </a:lnTo>
                  <a:lnTo>
                    <a:pt x="65" y="9"/>
                  </a:lnTo>
                  <a:lnTo>
                    <a:pt x="59" y="14"/>
                  </a:lnTo>
                  <a:lnTo>
                    <a:pt x="52" y="18"/>
                  </a:lnTo>
                  <a:lnTo>
                    <a:pt x="46" y="23"/>
                  </a:lnTo>
                  <a:lnTo>
                    <a:pt x="40" y="30"/>
                  </a:lnTo>
                  <a:lnTo>
                    <a:pt x="34" y="36"/>
                  </a:lnTo>
                  <a:lnTo>
                    <a:pt x="28" y="43"/>
                  </a:lnTo>
                  <a:lnTo>
                    <a:pt x="23" y="51"/>
                  </a:lnTo>
                  <a:lnTo>
                    <a:pt x="18" y="58"/>
                  </a:lnTo>
                  <a:lnTo>
                    <a:pt x="13" y="67"/>
                  </a:lnTo>
                  <a:lnTo>
                    <a:pt x="10" y="75"/>
                  </a:lnTo>
                  <a:lnTo>
                    <a:pt x="6" y="84"/>
                  </a:lnTo>
                  <a:lnTo>
                    <a:pt x="2" y="92"/>
                  </a:lnTo>
                  <a:lnTo>
                    <a:pt x="0" y="10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14" name="Line 526"/>
            <p:cNvSpPr>
              <a:spLocks noChangeShapeType="1"/>
            </p:cNvSpPr>
            <p:nvPr/>
          </p:nvSpPr>
          <p:spPr bwMode="auto">
            <a:xfrm>
              <a:off x="2672" y="1945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15" name="Line 527"/>
            <p:cNvSpPr>
              <a:spLocks noChangeShapeType="1"/>
            </p:cNvSpPr>
            <p:nvPr/>
          </p:nvSpPr>
          <p:spPr bwMode="auto">
            <a:xfrm>
              <a:off x="2693" y="2820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16" name="Line 528"/>
            <p:cNvSpPr>
              <a:spLocks noChangeShapeType="1"/>
            </p:cNvSpPr>
            <p:nvPr/>
          </p:nvSpPr>
          <p:spPr bwMode="auto">
            <a:xfrm flipH="1">
              <a:off x="2701" y="2790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17" name="Freeform 529"/>
            <p:cNvSpPr>
              <a:spLocks/>
            </p:cNvSpPr>
            <p:nvPr/>
          </p:nvSpPr>
          <p:spPr bwMode="auto">
            <a:xfrm>
              <a:off x="2753" y="2744"/>
              <a:ext cx="24" cy="91"/>
            </a:xfrm>
            <a:custGeom>
              <a:avLst/>
              <a:gdLst>
                <a:gd name="T0" fmla="*/ 0 w 171"/>
                <a:gd name="T1" fmla="*/ 637 h 637"/>
                <a:gd name="T2" fmla="*/ 171 w 171"/>
                <a:gd name="T3" fmla="*/ 0 h 637"/>
                <a:gd name="T4" fmla="*/ 34 w 171"/>
                <a:gd name="T5" fmla="*/ 141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1" h="637">
                  <a:moveTo>
                    <a:pt x="0" y="637"/>
                  </a:moveTo>
                  <a:lnTo>
                    <a:pt x="171" y="0"/>
                  </a:lnTo>
                  <a:lnTo>
                    <a:pt x="34" y="14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18" name="Line 530"/>
            <p:cNvSpPr>
              <a:spLocks noChangeShapeType="1"/>
            </p:cNvSpPr>
            <p:nvPr/>
          </p:nvSpPr>
          <p:spPr bwMode="auto">
            <a:xfrm flipV="1">
              <a:off x="2774" y="2744"/>
              <a:ext cx="53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19" name="Freeform 531"/>
            <p:cNvSpPr>
              <a:spLocks/>
            </p:cNvSpPr>
            <p:nvPr/>
          </p:nvSpPr>
          <p:spPr bwMode="auto">
            <a:xfrm>
              <a:off x="2844" y="2744"/>
              <a:ext cx="18" cy="15"/>
            </a:xfrm>
            <a:custGeom>
              <a:avLst/>
              <a:gdLst>
                <a:gd name="T0" fmla="*/ 127 w 127"/>
                <a:gd name="T1" fmla="*/ 0 h 106"/>
                <a:gd name="T2" fmla="*/ 123 w 127"/>
                <a:gd name="T3" fmla="*/ 0 h 106"/>
                <a:gd name="T4" fmla="*/ 119 w 127"/>
                <a:gd name="T5" fmla="*/ 0 h 106"/>
                <a:gd name="T6" fmla="*/ 114 w 127"/>
                <a:gd name="T7" fmla="*/ 1 h 106"/>
                <a:gd name="T8" fmla="*/ 109 w 127"/>
                <a:gd name="T9" fmla="*/ 2 h 106"/>
                <a:gd name="T10" fmla="*/ 104 w 127"/>
                <a:gd name="T11" fmla="*/ 3 h 106"/>
                <a:gd name="T12" fmla="*/ 99 w 127"/>
                <a:gd name="T13" fmla="*/ 4 h 106"/>
                <a:gd name="T14" fmla="*/ 94 w 127"/>
                <a:gd name="T15" fmla="*/ 6 h 106"/>
                <a:gd name="T16" fmla="*/ 89 w 127"/>
                <a:gd name="T17" fmla="*/ 8 h 106"/>
                <a:gd name="T18" fmla="*/ 85 w 127"/>
                <a:gd name="T19" fmla="*/ 10 h 106"/>
                <a:gd name="T20" fmla="*/ 79 w 127"/>
                <a:gd name="T21" fmla="*/ 14 h 106"/>
                <a:gd name="T22" fmla="*/ 74 w 127"/>
                <a:gd name="T23" fmla="*/ 17 h 106"/>
                <a:gd name="T24" fmla="*/ 70 w 127"/>
                <a:gd name="T25" fmla="*/ 20 h 106"/>
                <a:gd name="T26" fmla="*/ 65 w 127"/>
                <a:gd name="T27" fmla="*/ 23 h 106"/>
                <a:gd name="T28" fmla="*/ 60 w 127"/>
                <a:gd name="T29" fmla="*/ 26 h 106"/>
                <a:gd name="T30" fmla="*/ 55 w 127"/>
                <a:gd name="T31" fmla="*/ 31 h 106"/>
                <a:gd name="T32" fmla="*/ 51 w 127"/>
                <a:gd name="T33" fmla="*/ 35 h 106"/>
                <a:gd name="T34" fmla="*/ 46 w 127"/>
                <a:gd name="T35" fmla="*/ 39 h 106"/>
                <a:gd name="T36" fmla="*/ 41 w 127"/>
                <a:gd name="T37" fmla="*/ 43 h 106"/>
                <a:gd name="T38" fmla="*/ 37 w 127"/>
                <a:gd name="T39" fmla="*/ 49 h 106"/>
                <a:gd name="T40" fmla="*/ 33 w 127"/>
                <a:gd name="T41" fmla="*/ 54 h 106"/>
                <a:gd name="T42" fmla="*/ 28 w 127"/>
                <a:gd name="T43" fmla="*/ 59 h 106"/>
                <a:gd name="T44" fmla="*/ 24 w 127"/>
                <a:gd name="T45" fmla="*/ 65 h 106"/>
                <a:gd name="T46" fmla="*/ 21 w 127"/>
                <a:gd name="T47" fmla="*/ 70 h 106"/>
                <a:gd name="T48" fmla="*/ 17 w 127"/>
                <a:gd name="T49" fmla="*/ 75 h 106"/>
                <a:gd name="T50" fmla="*/ 13 w 127"/>
                <a:gd name="T51" fmla="*/ 82 h 106"/>
                <a:gd name="T52" fmla="*/ 9 w 127"/>
                <a:gd name="T53" fmla="*/ 87 h 106"/>
                <a:gd name="T54" fmla="*/ 6 w 127"/>
                <a:gd name="T55" fmla="*/ 93 h 106"/>
                <a:gd name="T56" fmla="*/ 3 w 127"/>
                <a:gd name="T57" fmla="*/ 100 h 106"/>
                <a:gd name="T58" fmla="*/ 0 w 127"/>
                <a:gd name="T59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27" h="106">
                  <a:moveTo>
                    <a:pt x="127" y="0"/>
                  </a:moveTo>
                  <a:lnTo>
                    <a:pt x="123" y="0"/>
                  </a:lnTo>
                  <a:lnTo>
                    <a:pt x="119" y="0"/>
                  </a:lnTo>
                  <a:lnTo>
                    <a:pt x="114" y="1"/>
                  </a:lnTo>
                  <a:lnTo>
                    <a:pt x="109" y="2"/>
                  </a:lnTo>
                  <a:lnTo>
                    <a:pt x="104" y="3"/>
                  </a:lnTo>
                  <a:lnTo>
                    <a:pt x="99" y="4"/>
                  </a:lnTo>
                  <a:lnTo>
                    <a:pt x="94" y="6"/>
                  </a:lnTo>
                  <a:lnTo>
                    <a:pt x="89" y="8"/>
                  </a:lnTo>
                  <a:lnTo>
                    <a:pt x="85" y="10"/>
                  </a:lnTo>
                  <a:lnTo>
                    <a:pt x="79" y="14"/>
                  </a:lnTo>
                  <a:lnTo>
                    <a:pt x="74" y="17"/>
                  </a:lnTo>
                  <a:lnTo>
                    <a:pt x="70" y="20"/>
                  </a:lnTo>
                  <a:lnTo>
                    <a:pt x="65" y="23"/>
                  </a:lnTo>
                  <a:lnTo>
                    <a:pt x="60" y="26"/>
                  </a:lnTo>
                  <a:lnTo>
                    <a:pt x="55" y="31"/>
                  </a:lnTo>
                  <a:lnTo>
                    <a:pt x="51" y="35"/>
                  </a:lnTo>
                  <a:lnTo>
                    <a:pt x="46" y="39"/>
                  </a:lnTo>
                  <a:lnTo>
                    <a:pt x="41" y="43"/>
                  </a:lnTo>
                  <a:lnTo>
                    <a:pt x="37" y="49"/>
                  </a:lnTo>
                  <a:lnTo>
                    <a:pt x="33" y="54"/>
                  </a:lnTo>
                  <a:lnTo>
                    <a:pt x="28" y="59"/>
                  </a:lnTo>
                  <a:lnTo>
                    <a:pt x="24" y="65"/>
                  </a:lnTo>
                  <a:lnTo>
                    <a:pt x="21" y="70"/>
                  </a:lnTo>
                  <a:lnTo>
                    <a:pt x="17" y="75"/>
                  </a:lnTo>
                  <a:lnTo>
                    <a:pt x="13" y="82"/>
                  </a:lnTo>
                  <a:lnTo>
                    <a:pt x="9" y="87"/>
                  </a:lnTo>
                  <a:lnTo>
                    <a:pt x="6" y="93"/>
                  </a:lnTo>
                  <a:lnTo>
                    <a:pt x="3" y="100"/>
                  </a:lnTo>
                  <a:lnTo>
                    <a:pt x="0" y="10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20" name="Freeform 532"/>
            <p:cNvSpPr>
              <a:spLocks/>
            </p:cNvSpPr>
            <p:nvPr/>
          </p:nvSpPr>
          <p:spPr bwMode="auto">
            <a:xfrm>
              <a:off x="2862" y="2744"/>
              <a:ext cx="10" cy="31"/>
            </a:xfrm>
            <a:custGeom>
              <a:avLst/>
              <a:gdLst>
                <a:gd name="T0" fmla="*/ 27 w 70"/>
                <a:gd name="T1" fmla="*/ 216 h 216"/>
                <a:gd name="T2" fmla="*/ 31 w 70"/>
                <a:gd name="T3" fmla="*/ 209 h 216"/>
                <a:gd name="T4" fmla="*/ 34 w 70"/>
                <a:gd name="T5" fmla="*/ 204 h 216"/>
                <a:gd name="T6" fmla="*/ 38 w 70"/>
                <a:gd name="T7" fmla="*/ 198 h 216"/>
                <a:gd name="T8" fmla="*/ 42 w 70"/>
                <a:gd name="T9" fmla="*/ 192 h 216"/>
                <a:gd name="T10" fmla="*/ 45 w 70"/>
                <a:gd name="T11" fmla="*/ 186 h 216"/>
                <a:gd name="T12" fmla="*/ 48 w 70"/>
                <a:gd name="T13" fmla="*/ 180 h 216"/>
                <a:gd name="T14" fmla="*/ 50 w 70"/>
                <a:gd name="T15" fmla="*/ 173 h 216"/>
                <a:gd name="T16" fmla="*/ 54 w 70"/>
                <a:gd name="T17" fmla="*/ 167 h 216"/>
                <a:gd name="T18" fmla="*/ 56 w 70"/>
                <a:gd name="T19" fmla="*/ 160 h 216"/>
                <a:gd name="T20" fmla="*/ 58 w 70"/>
                <a:gd name="T21" fmla="*/ 154 h 216"/>
                <a:gd name="T22" fmla="*/ 60 w 70"/>
                <a:gd name="T23" fmla="*/ 148 h 216"/>
                <a:gd name="T24" fmla="*/ 62 w 70"/>
                <a:gd name="T25" fmla="*/ 141 h 216"/>
                <a:gd name="T26" fmla="*/ 63 w 70"/>
                <a:gd name="T27" fmla="*/ 135 h 216"/>
                <a:gd name="T28" fmla="*/ 65 w 70"/>
                <a:gd name="T29" fmla="*/ 127 h 216"/>
                <a:gd name="T30" fmla="*/ 66 w 70"/>
                <a:gd name="T31" fmla="*/ 121 h 216"/>
                <a:gd name="T32" fmla="*/ 67 w 70"/>
                <a:gd name="T33" fmla="*/ 115 h 216"/>
                <a:gd name="T34" fmla="*/ 69 w 70"/>
                <a:gd name="T35" fmla="*/ 108 h 216"/>
                <a:gd name="T36" fmla="*/ 69 w 70"/>
                <a:gd name="T37" fmla="*/ 102 h 216"/>
                <a:gd name="T38" fmla="*/ 69 w 70"/>
                <a:gd name="T39" fmla="*/ 95 h 216"/>
                <a:gd name="T40" fmla="*/ 70 w 70"/>
                <a:gd name="T41" fmla="*/ 90 h 216"/>
                <a:gd name="T42" fmla="*/ 69 w 70"/>
                <a:gd name="T43" fmla="*/ 84 h 216"/>
                <a:gd name="T44" fmla="*/ 69 w 70"/>
                <a:gd name="T45" fmla="*/ 77 h 216"/>
                <a:gd name="T46" fmla="*/ 69 w 70"/>
                <a:gd name="T47" fmla="*/ 72 h 216"/>
                <a:gd name="T48" fmla="*/ 67 w 70"/>
                <a:gd name="T49" fmla="*/ 67 h 216"/>
                <a:gd name="T50" fmla="*/ 66 w 70"/>
                <a:gd name="T51" fmla="*/ 60 h 216"/>
                <a:gd name="T52" fmla="*/ 65 w 70"/>
                <a:gd name="T53" fmla="*/ 55 h 216"/>
                <a:gd name="T54" fmla="*/ 63 w 70"/>
                <a:gd name="T55" fmla="*/ 51 h 216"/>
                <a:gd name="T56" fmla="*/ 62 w 70"/>
                <a:gd name="T57" fmla="*/ 45 h 216"/>
                <a:gd name="T58" fmla="*/ 60 w 70"/>
                <a:gd name="T59" fmla="*/ 40 h 216"/>
                <a:gd name="T60" fmla="*/ 58 w 70"/>
                <a:gd name="T61" fmla="*/ 36 h 216"/>
                <a:gd name="T62" fmla="*/ 56 w 70"/>
                <a:gd name="T63" fmla="*/ 32 h 216"/>
                <a:gd name="T64" fmla="*/ 53 w 70"/>
                <a:gd name="T65" fmla="*/ 27 h 216"/>
                <a:gd name="T66" fmla="*/ 50 w 70"/>
                <a:gd name="T67" fmla="*/ 24 h 216"/>
                <a:gd name="T68" fmla="*/ 47 w 70"/>
                <a:gd name="T69" fmla="*/ 20 h 216"/>
                <a:gd name="T70" fmla="*/ 44 w 70"/>
                <a:gd name="T71" fmla="*/ 17 h 216"/>
                <a:gd name="T72" fmla="*/ 41 w 70"/>
                <a:gd name="T73" fmla="*/ 14 h 216"/>
                <a:gd name="T74" fmla="*/ 38 w 70"/>
                <a:gd name="T75" fmla="*/ 11 h 216"/>
                <a:gd name="T76" fmla="*/ 34 w 70"/>
                <a:gd name="T77" fmla="*/ 9 h 216"/>
                <a:gd name="T78" fmla="*/ 30 w 70"/>
                <a:gd name="T79" fmla="*/ 6 h 216"/>
                <a:gd name="T80" fmla="*/ 26 w 70"/>
                <a:gd name="T81" fmla="*/ 5 h 216"/>
                <a:gd name="T82" fmla="*/ 23 w 70"/>
                <a:gd name="T83" fmla="*/ 3 h 216"/>
                <a:gd name="T84" fmla="*/ 18 w 70"/>
                <a:gd name="T85" fmla="*/ 2 h 216"/>
                <a:gd name="T86" fmla="*/ 14 w 70"/>
                <a:gd name="T87" fmla="*/ 1 h 216"/>
                <a:gd name="T88" fmla="*/ 10 w 70"/>
                <a:gd name="T89" fmla="*/ 0 h 216"/>
                <a:gd name="T90" fmla="*/ 6 w 70"/>
                <a:gd name="T91" fmla="*/ 0 h 216"/>
                <a:gd name="T92" fmla="*/ 0 w 70"/>
                <a:gd name="T93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70" h="216">
                  <a:moveTo>
                    <a:pt x="27" y="216"/>
                  </a:moveTo>
                  <a:lnTo>
                    <a:pt x="31" y="209"/>
                  </a:lnTo>
                  <a:lnTo>
                    <a:pt x="34" y="204"/>
                  </a:lnTo>
                  <a:lnTo>
                    <a:pt x="38" y="198"/>
                  </a:lnTo>
                  <a:lnTo>
                    <a:pt x="42" y="192"/>
                  </a:lnTo>
                  <a:lnTo>
                    <a:pt x="45" y="186"/>
                  </a:lnTo>
                  <a:lnTo>
                    <a:pt x="48" y="180"/>
                  </a:lnTo>
                  <a:lnTo>
                    <a:pt x="50" y="173"/>
                  </a:lnTo>
                  <a:lnTo>
                    <a:pt x="54" y="167"/>
                  </a:lnTo>
                  <a:lnTo>
                    <a:pt x="56" y="160"/>
                  </a:lnTo>
                  <a:lnTo>
                    <a:pt x="58" y="154"/>
                  </a:lnTo>
                  <a:lnTo>
                    <a:pt x="60" y="148"/>
                  </a:lnTo>
                  <a:lnTo>
                    <a:pt x="62" y="141"/>
                  </a:lnTo>
                  <a:lnTo>
                    <a:pt x="63" y="135"/>
                  </a:lnTo>
                  <a:lnTo>
                    <a:pt x="65" y="127"/>
                  </a:lnTo>
                  <a:lnTo>
                    <a:pt x="66" y="121"/>
                  </a:lnTo>
                  <a:lnTo>
                    <a:pt x="67" y="115"/>
                  </a:lnTo>
                  <a:lnTo>
                    <a:pt x="69" y="108"/>
                  </a:lnTo>
                  <a:lnTo>
                    <a:pt x="69" y="102"/>
                  </a:lnTo>
                  <a:lnTo>
                    <a:pt x="69" y="95"/>
                  </a:lnTo>
                  <a:lnTo>
                    <a:pt x="70" y="90"/>
                  </a:lnTo>
                  <a:lnTo>
                    <a:pt x="69" y="84"/>
                  </a:lnTo>
                  <a:lnTo>
                    <a:pt x="69" y="77"/>
                  </a:lnTo>
                  <a:lnTo>
                    <a:pt x="69" y="72"/>
                  </a:lnTo>
                  <a:lnTo>
                    <a:pt x="67" y="67"/>
                  </a:lnTo>
                  <a:lnTo>
                    <a:pt x="66" y="60"/>
                  </a:lnTo>
                  <a:lnTo>
                    <a:pt x="65" y="55"/>
                  </a:lnTo>
                  <a:lnTo>
                    <a:pt x="63" y="51"/>
                  </a:lnTo>
                  <a:lnTo>
                    <a:pt x="62" y="45"/>
                  </a:lnTo>
                  <a:lnTo>
                    <a:pt x="60" y="40"/>
                  </a:lnTo>
                  <a:lnTo>
                    <a:pt x="58" y="36"/>
                  </a:lnTo>
                  <a:lnTo>
                    <a:pt x="56" y="32"/>
                  </a:lnTo>
                  <a:lnTo>
                    <a:pt x="53" y="27"/>
                  </a:lnTo>
                  <a:lnTo>
                    <a:pt x="50" y="24"/>
                  </a:lnTo>
                  <a:lnTo>
                    <a:pt x="47" y="20"/>
                  </a:lnTo>
                  <a:lnTo>
                    <a:pt x="44" y="17"/>
                  </a:lnTo>
                  <a:lnTo>
                    <a:pt x="41" y="14"/>
                  </a:lnTo>
                  <a:lnTo>
                    <a:pt x="38" y="11"/>
                  </a:lnTo>
                  <a:lnTo>
                    <a:pt x="34" y="9"/>
                  </a:lnTo>
                  <a:lnTo>
                    <a:pt x="30" y="6"/>
                  </a:lnTo>
                  <a:lnTo>
                    <a:pt x="26" y="5"/>
                  </a:lnTo>
                  <a:lnTo>
                    <a:pt x="23" y="3"/>
                  </a:lnTo>
                  <a:lnTo>
                    <a:pt x="18" y="2"/>
                  </a:lnTo>
                  <a:lnTo>
                    <a:pt x="14" y="1"/>
                  </a:lnTo>
                  <a:lnTo>
                    <a:pt x="10" y="0"/>
                  </a:lnTo>
                  <a:lnTo>
                    <a:pt x="6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21" name="Freeform 533"/>
            <p:cNvSpPr>
              <a:spLocks/>
            </p:cNvSpPr>
            <p:nvPr/>
          </p:nvSpPr>
          <p:spPr bwMode="auto">
            <a:xfrm>
              <a:off x="2824" y="2775"/>
              <a:ext cx="42" cy="60"/>
            </a:xfrm>
            <a:custGeom>
              <a:avLst/>
              <a:gdLst>
                <a:gd name="T0" fmla="*/ 296 w 296"/>
                <a:gd name="T1" fmla="*/ 0 h 421"/>
                <a:gd name="T2" fmla="*/ 0 w 296"/>
                <a:gd name="T3" fmla="*/ 421 h 421"/>
                <a:gd name="T4" fmla="*/ 198 w 296"/>
                <a:gd name="T5" fmla="*/ 421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6" h="421">
                  <a:moveTo>
                    <a:pt x="296" y="0"/>
                  </a:moveTo>
                  <a:lnTo>
                    <a:pt x="0" y="421"/>
                  </a:lnTo>
                  <a:lnTo>
                    <a:pt x="198" y="42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22" name="Freeform 534"/>
            <p:cNvSpPr>
              <a:spLocks/>
            </p:cNvSpPr>
            <p:nvPr/>
          </p:nvSpPr>
          <p:spPr bwMode="auto">
            <a:xfrm>
              <a:off x="2873" y="2774"/>
              <a:ext cx="46" cy="61"/>
            </a:xfrm>
            <a:custGeom>
              <a:avLst/>
              <a:gdLst>
                <a:gd name="T0" fmla="*/ 0 w 324"/>
                <a:gd name="T1" fmla="*/ 425 h 425"/>
                <a:gd name="T2" fmla="*/ 114 w 324"/>
                <a:gd name="T3" fmla="*/ 0 h 425"/>
                <a:gd name="T4" fmla="*/ 324 w 324"/>
                <a:gd name="T5" fmla="*/ 0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4" h="425">
                  <a:moveTo>
                    <a:pt x="0" y="425"/>
                  </a:moveTo>
                  <a:lnTo>
                    <a:pt x="114" y="0"/>
                  </a:lnTo>
                  <a:lnTo>
                    <a:pt x="32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23" name="Freeform 535"/>
            <p:cNvSpPr>
              <a:spLocks/>
            </p:cNvSpPr>
            <p:nvPr/>
          </p:nvSpPr>
          <p:spPr bwMode="auto">
            <a:xfrm>
              <a:off x="2919" y="2774"/>
              <a:ext cx="9" cy="18"/>
            </a:xfrm>
            <a:custGeom>
              <a:avLst/>
              <a:gdLst>
                <a:gd name="T0" fmla="*/ 54 w 59"/>
                <a:gd name="T1" fmla="*/ 124 h 124"/>
                <a:gd name="T2" fmla="*/ 55 w 59"/>
                <a:gd name="T3" fmla="*/ 118 h 124"/>
                <a:gd name="T4" fmla="*/ 56 w 59"/>
                <a:gd name="T5" fmla="*/ 111 h 124"/>
                <a:gd name="T6" fmla="*/ 57 w 59"/>
                <a:gd name="T7" fmla="*/ 106 h 124"/>
                <a:gd name="T8" fmla="*/ 58 w 59"/>
                <a:gd name="T9" fmla="*/ 100 h 124"/>
                <a:gd name="T10" fmla="*/ 59 w 59"/>
                <a:gd name="T11" fmla="*/ 94 h 124"/>
                <a:gd name="T12" fmla="*/ 59 w 59"/>
                <a:gd name="T13" fmla="*/ 88 h 124"/>
                <a:gd name="T14" fmla="*/ 59 w 59"/>
                <a:gd name="T15" fmla="*/ 83 h 124"/>
                <a:gd name="T16" fmla="*/ 59 w 59"/>
                <a:gd name="T17" fmla="*/ 76 h 124"/>
                <a:gd name="T18" fmla="*/ 59 w 59"/>
                <a:gd name="T19" fmla="*/ 71 h 124"/>
                <a:gd name="T20" fmla="*/ 59 w 59"/>
                <a:gd name="T21" fmla="*/ 66 h 124"/>
                <a:gd name="T22" fmla="*/ 58 w 59"/>
                <a:gd name="T23" fmla="*/ 60 h 124"/>
                <a:gd name="T24" fmla="*/ 57 w 59"/>
                <a:gd name="T25" fmla="*/ 55 h 124"/>
                <a:gd name="T26" fmla="*/ 56 w 59"/>
                <a:gd name="T27" fmla="*/ 51 h 124"/>
                <a:gd name="T28" fmla="*/ 55 w 59"/>
                <a:gd name="T29" fmla="*/ 45 h 124"/>
                <a:gd name="T30" fmla="*/ 54 w 59"/>
                <a:gd name="T31" fmla="*/ 41 h 124"/>
                <a:gd name="T32" fmla="*/ 52 w 59"/>
                <a:gd name="T33" fmla="*/ 37 h 124"/>
                <a:gd name="T34" fmla="*/ 50 w 59"/>
                <a:gd name="T35" fmla="*/ 33 h 124"/>
                <a:gd name="T36" fmla="*/ 48 w 59"/>
                <a:gd name="T37" fmla="*/ 28 h 124"/>
                <a:gd name="T38" fmla="*/ 46 w 59"/>
                <a:gd name="T39" fmla="*/ 24 h 124"/>
                <a:gd name="T40" fmla="*/ 42 w 59"/>
                <a:gd name="T41" fmla="*/ 21 h 124"/>
                <a:gd name="T42" fmla="*/ 40 w 59"/>
                <a:gd name="T43" fmla="*/ 18 h 124"/>
                <a:gd name="T44" fmla="*/ 37 w 59"/>
                <a:gd name="T45" fmla="*/ 14 h 124"/>
                <a:gd name="T46" fmla="*/ 34 w 59"/>
                <a:gd name="T47" fmla="*/ 12 h 124"/>
                <a:gd name="T48" fmla="*/ 31 w 59"/>
                <a:gd name="T49" fmla="*/ 9 h 124"/>
                <a:gd name="T50" fmla="*/ 27 w 59"/>
                <a:gd name="T51" fmla="*/ 7 h 124"/>
                <a:gd name="T52" fmla="*/ 24 w 59"/>
                <a:gd name="T53" fmla="*/ 5 h 124"/>
                <a:gd name="T54" fmla="*/ 20 w 59"/>
                <a:gd name="T55" fmla="*/ 4 h 124"/>
                <a:gd name="T56" fmla="*/ 17 w 59"/>
                <a:gd name="T57" fmla="*/ 3 h 124"/>
                <a:gd name="T58" fmla="*/ 13 w 59"/>
                <a:gd name="T59" fmla="*/ 2 h 124"/>
                <a:gd name="T60" fmla="*/ 8 w 59"/>
                <a:gd name="T61" fmla="*/ 1 h 124"/>
                <a:gd name="T62" fmla="*/ 4 w 59"/>
                <a:gd name="T63" fmla="*/ 1 h 124"/>
                <a:gd name="T64" fmla="*/ 0 w 59"/>
                <a:gd name="T65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9" h="124">
                  <a:moveTo>
                    <a:pt x="54" y="124"/>
                  </a:moveTo>
                  <a:lnTo>
                    <a:pt x="55" y="118"/>
                  </a:lnTo>
                  <a:lnTo>
                    <a:pt x="56" y="111"/>
                  </a:lnTo>
                  <a:lnTo>
                    <a:pt x="57" y="106"/>
                  </a:lnTo>
                  <a:lnTo>
                    <a:pt x="58" y="100"/>
                  </a:lnTo>
                  <a:lnTo>
                    <a:pt x="59" y="94"/>
                  </a:lnTo>
                  <a:lnTo>
                    <a:pt x="59" y="88"/>
                  </a:lnTo>
                  <a:lnTo>
                    <a:pt x="59" y="83"/>
                  </a:lnTo>
                  <a:lnTo>
                    <a:pt x="59" y="76"/>
                  </a:lnTo>
                  <a:lnTo>
                    <a:pt x="59" y="71"/>
                  </a:lnTo>
                  <a:lnTo>
                    <a:pt x="59" y="66"/>
                  </a:lnTo>
                  <a:lnTo>
                    <a:pt x="58" y="60"/>
                  </a:lnTo>
                  <a:lnTo>
                    <a:pt x="57" y="55"/>
                  </a:lnTo>
                  <a:lnTo>
                    <a:pt x="56" y="51"/>
                  </a:lnTo>
                  <a:lnTo>
                    <a:pt x="55" y="45"/>
                  </a:lnTo>
                  <a:lnTo>
                    <a:pt x="54" y="41"/>
                  </a:lnTo>
                  <a:lnTo>
                    <a:pt x="52" y="37"/>
                  </a:lnTo>
                  <a:lnTo>
                    <a:pt x="50" y="33"/>
                  </a:lnTo>
                  <a:lnTo>
                    <a:pt x="48" y="28"/>
                  </a:lnTo>
                  <a:lnTo>
                    <a:pt x="46" y="24"/>
                  </a:lnTo>
                  <a:lnTo>
                    <a:pt x="42" y="21"/>
                  </a:lnTo>
                  <a:lnTo>
                    <a:pt x="40" y="18"/>
                  </a:lnTo>
                  <a:lnTo>
                    <a:pt x="37" y="14"/>
                  </a:lnTo>
                  <a:lnTo>
                    <a:pt x="34" y="12"/>
                  </a:lnTo>
                  <a:lnTo>
                    <a:pt x="31" y="9"/>
                  </a:lnTo>
                  <a:lnTo>
                    <a:pt x="27" y="7"/>
                  </a:lnTo>
                  <a:lnTo>
                    <a:pt x="24" y="5"/>
                  </a:lnTo>
                  <a:lnTo>
                    <a:pt x="20" y="4"/>
                  </a:lnTo>
                  <a:lnTo>
                    <a:pt x="17" y="3"/>
                  </a:lnTo>
                  <a:lnTo>
                    <a:pt x="13" y="2"/>
                  </a:lnTo>
                  <a:lnTo>
                    <a:pt x="8" y="1"/>
                  </a:lnTo>
                  <a:lnTo>
                    <a:pt x="4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24" name="Line 536"/>
            <p:cNvSpPr>
              <a:spLocks noChangeShapeType="1"/>
            </p:cNvSpPr>
            <p:nvPr/>
          </p:nvSpPr>
          <p:spPr bwMode="auto">
            <a:xfrm flipH="1">
              <a:off x="2916" y="2792"/>
              <a:ext cx="11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25" name="Line 537"/>
            <p:cNvSpPr>
              <a:spLocks noChangeShapeType="1"/>
            </p:cNvSpPr>
            <p:nvPr/>
          </p:nvSpPr>
          <p:spPr bwMode="auto">
            <a:xfrm flipV="1">
              <a:off x="2894" y="2774"/>
              <a:ext cx="17" cy="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26" name="Freeform 538"/>
            <p:cNvSpPr>
              <a:spLocks/>
            </p:cNvSpPr>
            <p:nvPr/>
          </p:nvSpPr>
          <p:spPr bwMode="auto">
            <a:xfrm>
              <a:off x="2941" y="2734"/>
              <a:ext cx="30" cy="111"/>
            </a:xfrm>
            <a:custGeom>
              <a:avLst/>
              <a:gdLst>
                <a:gd name="T0" fmla="*/ 209 w 209"/>
                <a:gd name="T1" fmla="*/ 0 h 780"/>
                <a:gd name="T2" fmla="*/ 200 w 209"/>
                <a:gd name="T3" fmla="*/ 18 h 780"/>
                <a:gd name="T4" fmla="*/ 192 w 209"/>
                <a:gd name="T5" fmla="*/ 35 h 780"/>
                <a:gd name="T6" fmla="*/ 182 w 209"/>
                <a:gd name="T7" fmla="*/ 54 h 780"/>
                <a:gd name="T8" fmla="*/ 174 w 209"/>
                <a:gd name="T9" fmla="*/ 71 h 780"/>
                <a:gd name="T10" fmla="*/ 165 w 209"/>
                <a:gd name="T11" fmla="*/ 89 h 780"/>
                <a:gd name="T12" fmla="*/ 158 w 209"/>
                <a:gd name="T13" fmla="*/ 107 h 780"/>
                <a:gd name="T14" fmla="*/ 149 w 209"/>
                <a:gd name="T15" fmla="*/ 124 h 780"/>
                <a:gd name="T16" fmla="*/ 142 w 209"/>
                <a:gd name="T17" fmla="*/ 142 h 780"/>
                <a:gd name="T18" fmla="*/ 134 w 209"/>
                <a:gd name="T19" fmla="*/ 160 h 780"/>
                <a:gd name="T20" fmla="*/ 127 w 209"/>
                <a:gd name="T21" fmla="*/ 178 h 780"/>
                <a:gd name="T22" fmla="*/ 119 w 209"/>
                <a:gd name="T23" fmla="*/ 197 h 780"/>
                <a:gd name="T24" fmla="*/ 112 w 209"/>
                <a:gd name="T25" fmla="*/ 215 h 780"/>
                <a:gd name="T26" fmla="*/ 105 w 209"/>
                <a:gd name="T27" fmla="*/ 233 h 780"/>
                <a:gd name="T28" fmla="*/ 99 w 209"/>
                <a:gd name="T29" fmla="*/ 252 h 780"/>
                <a:gd name="T30" fmla="*/ 93 w 209"/>
                <a:gd name="T31" fmla="*/ 270 h 780"/>
                <a:gd name="T32" fmla="*/ 86 w 209"/>
                <a:gd name="T33" fmla="*/ 289 h 780"/>
                <a:gd name="T34" fmla="*/ 80 w 209"/>
                <a:gd name="T35" fmla="*/ 307 h 780"/>
                <a:gd name="T36" fmla="*/ 75 w 209"/>
                <a:gd name="T37" fmla="*/ 325 h 780"/>
                <a:gd name="T38" fmla="*/ 68 w 209"/>
                <a:gd name="T39" fmla="*/ 344 h 780"/>
                <a:gd name="T40" fmla="*/ 63 w 209"/>
                <a:gd name="T41" fmla="*/ 362 h 780"/>
                <a:gd name="T42" fmla="*/ 58 w 209"/>
                <a:gd name="T43" fmla="*/ 381 h 780"/>
                <a:gd name="T44" fmla="*/ 53 w 209"/>
                <a:gd name="T45" fmla="*/ 400 h 780"/>
                <a:gd name="T46" fmla="*/ 48 w 209"/>
                <a:gd name="T47" fmla="*/ 418 h 780"/>
                <a:gd name="T48" fmla="*/ 44 w 209"/>
                <a:gd name="T49" fmla="*/ 437 h 780"/>
                <a:gd name="T50" fmla="*/ 39 w 209"/>
                <a:gd name="T51" fmla="*/ 455 h 780"/>
                <a:gd name="T52" fmla="*/ 35 w 209"/>
                <a:gd name="T53" fmla="*/ 473 h 780"/>
                <a:gd name="T54" fmla="*/ 32 w 209"/>
                <a:gd name="T55" fmla="*/ 492 h 780"/>
                <a:gd name="T56" fmla="*/ 28 w 209"/>
                <a:gd name="T57" fmla="*/ 510 h 780"/>
                <a:gd name="T58" fmla="*/ 25 w 209"/>
                <a:gd name="T59" fmla="*/ 528 h 780"/>
                <a:gd name="T60" fmla="*/ 21 w 209"/>
                <a:gd name="T61" fmla="*/ 548 h 780"/>
                <a:gd name="T62" fmla="*/ 18 w 209"/>
                <a:gd name="T63" fmla="*/ 566 h 780"/>
                <a:gd name="T64" fmla="*/ 16 w 209"/>
                <a:gd name="T65" fmla="*/ 584 h 780"/>
                <a:gd name="T66" fmla="*/ 13 w 209"/>
                <a:gd name="T67" fmla="*/ 602 h 780"/>
                <a:gd name="T68" fmla="*/ 11 w 209"/>
                <a:gd name="T69" fmla="*/ 620 h 780"/>
                <a:gd name="T70" fmla="*/ 9 w 209"/>
                <a:gd name="T71" fmla="*/ 638 h 780"/>
                <a:gd name="T72" fmla="*/ 6 w 209"/>
                <a:gd name="T73" fmla="*/ 656 h 780"/>
                <a:gd name="T74" fmla="*/ 5 w 209"/>
                <a:gd name="T75" fmla="*/ 674 h 780"/>
                <a:gd name="T76" fmla="*/ 4 w 209"/>
                <a:gd name="T77" fmla="*/ 692 h 780"/>
                <a:gd name="T78" fmla="*/ 3 w 209"/>
                <a:gd name="T79" fmla="*/ 709 h 780"/>
                <a:gd name="T80" fmla="*/ 2 w 209"/>
                <a:gd name="T81" fmla="*/ 727 h 780"/>
                <a:gd name="T82" fmla="*/ 1 w 209"/>
                <a:gd name="T83" fmla="*/ 746 h 780"/>
                <a:gd name="T84" fmla="*/ 1 w 209"/>
                <a:gd name="T85" fmla="*/ 763 h 780"/>
                <a:gd name="T86" fmla="*/ 0 w 209"/>
                <a:gd name="T87" fmla="*/ 780 h 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9" h="780">
                  <a:moveTo>
                    <a:pt x="209" y="0"/>
                  </a:moveTo>
                  <a:lnTo>
                    <a:pt x="200" y="18"/>
                  </a:lnTo>
                  <a:lnTo>
                    <a:pt x="192" y="35"/>
                  </a:lnTo>
                  <a:lnTo>
                    <a:pt x="182" y="54"/>
                  </a:lnTo>
                  <a:lnTo>
                    <a:pt x="174" y="71"/>
                  </a:lnTo>
                  <a:lnTo>
                    <a:pt x="165" y="89"/>
                  </a:lnTo>
                  <a:lnTo>
                    <a:pt x="158" y="107"/>
                  </a:lnTo>
                  <a:lnTo>
                    <a:pt x="149" y="124"/>
                  </a:lnTo>
                  <a:lnTo>
                    <a:pt x="142" y="142"/>
                  </a:lnTo>
                  <a:lnTo>
                    <a:pt x="134" y="160"/>
                  </a:lnTo>
                  <a:lnTo>
                    <a:pt x="127" y="178"/>
                  </a:lnTo>
                  <a:lnTo>
                    <a:pt x="119" y="197"/>
                  </a:lnTo>
                  <a:lnTo>
                    <a:pt x="112" y="215"/>
                  </a:lnTo>
                  <a:lnTo>
                    <a:pt x="105" y="233"/>
                  </a:lnTo>
                  <a:lnTo>
                    <a:pt x="99" y="252"/>
                  </a:lnTo>
                  <a:lnTo>
                    <a:pt x="93" y="270"/>
                  </a:lnTo>
                  <a:lnTo>
                    <a:pt x="86" y="289"/>
                  </a:lnTo>
                  <a:lnTo>
                    <a:pt x="80" y="307"/>
                  </a:lnTo>
                  <a:lnTo>
                    <a:pt x="75" y="325"/>
                  </a:lnTo>
                  <a:lnTo>
                    <a:pt x="68" y="344"/>
                  </a:lnTo>
                  <a:lnTo>
                    <a:pt x="63" y="362"/>
                  </a:lnTo>
                  <a:lnTo>
                    <a:pt x="58" y="381"/>
                  </a:lnTo>
                  <a:lnTo>
                    <a:pt x="53" y="400"/>
                  </a:lnTo>
                  <a:lnTo>
                    <a:pt x="48" y="418"/>
                  </a:lnTo>
                  <a:lnTo>
                    <a:pt x="44" y="437"/>
                  </a:lnTo>
                  <a:lnTo>
                    <a:pt x="39" y="455"/>
                  </a:lnTo>
                  <a:lnTo>
                    <a:pt x="35" y="473"/>
                  </a:lnTo>
                  <a:lnTo>
                    <a:pt x="32" y="492"/>
                  </a:lnTo>
                  <a:lnTo>
                    <a:pt x="28" y="510"/>
                  </a:lnTo>
                  <a:lnTo>
                    <a:pt x="25" y="528"/>
                  </a:lnTo>
                  <a:lnTo>
                    <a:pt x="21" y="548"/>
                  </a:lnTo>
                  <a:lnTo>
                    <a:pt x="18" y="566"/>
                  </a:lnTo>
                  <a:lnTo>
                    <a:pt x="16" y="584"/>
                  </a:lnTo>
                  <a:lnTo>
                    <a:pt x="13" y="602"/>
                  </a:lnTo>
                  <a:lnTo>
                    <a:pt x="11" y="620"/>
                  </a:lnTo>
                  <a:lnTo>
                    <a:pt x="9" y="638"/>
                  </a:lnTo>
                  <a:lnTo>
                    <a:pt x="6" y="656"/>
                  </a:lnTo>
                  <a:lnTo>
                    <a:pt x="5" y="674"/>
                  </a:lnTo>
                  <a:lnTo>
                    <a:pt x="4" y="692"/>
                  </a:lnTo>
                  <a:lnTo>
                    <a:pt x="3" y="709"/>
                  </a:lnTo>
                  <a:lnTo>
                    <a:pt x="2" y="727"/>
                  </a:lnTo>
                  <a:lnTo>
                    <a:pt x="1" y="746"/>
                  </a:lnTo>
                  <a:lnTo>
                    <a:pt x="1" y="763"/>
                  </a:lnTo>
                  <a:lnTo>
                    <a:pt x="0" y="78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27" name="Freeform 539"/>
            <p:cNvSpPr>
              <a:spLocks/>
            </p:cNvSpPr>
            <p:nvPr/>
          </p:nvSpPr>
          <p:spPr bwMode="auto">
            <a:xfrm>
              <a:off x="2965" y="2774"/>
              <a:ext cx="45" cy="61"/>
            </a:xfrm>
            <a:custGeom>
              <a:avLst/>
              <a:gdLst>
                <a:gd name="T0" fmla="*/ 114 w 312"/>
                <a:gd name="T1" fmla="*/ 0 h 425"/>
                <a:gd name="T2" fmla="*/ 312 w 312"/>
                <a:gd name="T3" fmla="*/ 0 h 425"/>
                <a:gd name="T4" fmla="*/ 0 w 312"/>
                <a:gd name="T5" fmla="*/ 425 h 425"/>
                <a:gd name="T6" fmla="*/ 198 w 312"/>
                <a:gd name="T7" fmla="*/ 425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2" h="425">
                  <a:moveTo>
                    <a:pt x="114" y="0"/>
                  </a:moveTo>
                  <a:lnTo>
                    <a:pt x="312" y="0"/>
                  </a:lnTo>
                  <a:lnTo>
                    <a:pt x="0" y="425"/>
                  </a:lnTo>
                  <a:lnTo>
                    <a:pt x="198" y="42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28" name="Freeform 540"/>
            <p:cNvSpPr>
              <a:spLocks/>
            </p:cNvSpPr>
            <p:nvPr/>
          </p:nvSpPr>
          <p:spPr bwMode="auto">
            <a:xfrm>
              <a:off x="3023" y="2792"/>
              <a:ext cx="12" cy="46"/>
            </a:xfrm>
            <a:custGeom>
              <a:avLst/>
              <a:gdLst>
                <a:gd name="T0" fmla="*/ 0 w 85"/>
                <a:gd name="T1" fmla="*/ 318 h 318"/>
                <a:gd name="T2" fmla="*/ 85 w 85"/>
                <a:gd name="T3" fmla="*/ 0 h 318"/>
                <a:gd name="T4" fmla="*/ 17 w 85"/>
                <a:gd name="T5" fmla="*/ 7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5" h="318">
                  <a:moveTo>
                    <a:pt x="0" y="318"/>
                  </a:moveTo>
                  <a:lnTo>
                    <a:pt x="85" y="0"/>
                  </a:lnTo>
                  <a:lnTo>
                    <a:pt x="17" y="7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29" name="Line 541"/>
            <p:cNvSpPr>
              <a:spLocks noChangeShapeType="1"/>
            </p:cNvSpPr>
            <p:nvPr/>
          </p:nvSpPr>
          <p:spPr bwMode="auto">
            <a:xfrm flipV="1">
              <a:off x="3064" y="2785"/>
              <a:ext cx="11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30" name="Line 542"/>
            <p:cNvSpPr>
              <a:spLocks noChangeShapeType="1"/>
            </p:cNvSpPr>
            <p:nvPr/>
          </p:nvSpPr>
          <p:spPr bwMode="auto">
            <a:xfrm>
              <a:off x="3055" y="2805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31" name="Freeform 543"/>
            <p:cNvSpPr>
              <a:spLocks/>
            </p:cNvSpPr>
            <p:nvPr/>
          </p:nvSpPr>
          <p:spPr bwMode="auto">
            <a:xfrm>
              <a:off x="3097" y="2774"/>
              <a:ext cx="44" cy="61"/>
            </a:xfrm>
            <a:custGeom>
              <a:avLst/>
              <a:gdLst>
                <a:gd name="T0" fmla="*/ 114 w 312"/>
                <a:gd name="T1" fmla="*/ 0 h 425"/>
                <a:gd name="T2" fmla="*/ 312 w 312"/>
                <a:gd name="T3" fmla="*/ 0 h 425"/>
                <a:gd name="T4" fmla="*/ 0 w 312"/>
                <a:gd name="T5" fmla="*/ 425 h 425"/>
                <a:gd name="T6" fmla="*/ 198 w 312"/>
                <a:gd name="T7" fmla="*/ 425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2" h="425">
                  <a:moveTo>
                    <a:pt x="114" y="0"/>
                  </a:moveTo>
                  <a:lnTo>
                    <a:pt x="312" y="0"/>
                  </a:lnTo>
                  <a:lnTo>
                    <a:pt x="0" y="425"/>
                  </a:lnTo>
                  <a:lnTo>
                    <a:pt x="198" y="42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32" name="Freeform 544"/>
            <p:cNvSpPr>
              <a:spLocks/>
            </p:cNvSpPr>
            <p:nvPr/>
          </p:nvSpPr>
          <p:spPr bwMode="auto">
            <a:xfrm>
              <a:off x="3157" y="2792"/>
              <a:ext cx="9" cy="8"/>
            </a:xfrm>
            <a:custGeom>
              <a:avLst/>
              <a:gdLst>
                <a:gd name="T0" fmla="*/ 64 w 64"/>
                <a:gd name="T1" fmla="*/ 0 h 53"/>
                <a:gd name="T2" fmla="*/ 61 w 64"/>
                <a:gd name="T3" fmla="*/ 0 h 53"/>
                <a:gd name="T4" fmla="*/ 58 w 64"/>
                <a:gd name="T5" fmla="*/ 0 h 53"/>
                <a:gd name="T6" fmla="*/ 54 w 64"/>
                <a:gd name="T7" fmla="*/ 1 h 53"/>
                <a:gd name="T8" fmla="*/ 51 w 64"/>
                <a:gd name="T9" fmla="*/ 2 h 53"/>
                <a:gd name="T10" fmla="*/ 48 w 64"/>
                <a:gd name="T11" fmla="*/ 3 h 53"/>
                <a:gd name="T12" fmla="*/ 44 w 64"/>
                <a:gd name="T13" fmla="*/ 4 h 53"/>
                <a:gd name="T14" fmla="*/ 41 w 64"/>
                <a:gd name="T15" fmla="*/ 6 h 53"/>
                <a:gd name="T16" fmla="*/ 37 w 64"/>
                <a:gd name="T17" fmla="*/ 9 h 53"/>
                <a:gd name="T18" fmla="*/ 34 w 64"/>
                <a:gd name="T19" fmla="*/ 11 h 53"/>
                <a:gd name="T20" fmla="*/ 31 w 64"/>
                <a:gd name="T21" fmla="*/ 13 h 53"/>
                <a:gd name="T22" fmla="*/ 28 w 64"/>
                <a:gd name="T23" fmla="*/ 16 h 53"/>
                <a:gd name="T24" fmla="*/ 25 w 64"/>
                <a:gd name="T25" fmla="*/ 19 h 53"/>
                <a:gd name="T26" fmla="*/ 21 w 64"/>
                <a:gd name="T27" fmla="*/ 22 h 53"/>
                <a:gd name="T28" fmla="*/ 18 w 64"/>
                <a:gd name="T29" fmla="*/ 26 h 53"/>
                <a:gd name="T30" fmla="*/ 15 w 64"/>
                <a:gd name="T31" fmla="*/ 29 h 53"/>
                <a:gd name="T32" fmla="*/ 13 w 64"/>
                <a:gd name="T33" fmla="*/ 33 h 53"/>
                <a:gd name="T34" fmla="*/ 10 w 64"/>
                <a:gd name="T35" fmla="*/ 36 h 53"/>
                <a:gd name="T36" fmla="*/ 8 w 64"/>
                <a:gd name="T37" fmla="*/ 41 h 53"/>
                <a:gd name="T38" fmla="*/ 4 w 64"/>
                <a:gd name="T39" fmla="*/ 45 h 53"/>
                <a:gd name="T40" fmla="*/ 2 w 64"/>
                <a:gd name="T41" fmla="*/ 49 h 53"/>
                <a:gd name="T42" fmla="*/ 0 w 64"/>
                <a:gd name="T43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" h="53">
                  <a:moveTo>
                    <a:pt x="64" y="0"/>
                  </a:moveTo>
                  <a:lnTo>
                    <a:pt x="61" y="0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4" y="4"/>
                  </a:lnTo>
                  <a:lnTo>
                    <a:pt x="41" y="6"/>
                  </a:lnTo>
                  <a:lnTo>
                    <a:pt x="37" y="9"/>
                  </a:lnTo>
                  <a:lnTo>
                    <a:pt x="34" y="11"/>
                  </a:lnTo>
                  <a:lnTo>
                    <a:pt x="31" y="13"/>
                  </a:lnTo>
                  <a:lnTo>
                    <a:pt x="28" y="16"/>
                  </a:lnTo>
                  <a:lnTo>
                    <a:pt x="25" y="19"/>
                  </a:lnTo>
                  <a:lnTo>
                    <a:pt x="21" y="22"/>
                  </a:lnTo>
                  <a:lnTo>
                    <a:pt x="18" y="26"/>
                  </a:lnTo>
                  <a:lnTo>
                    <a:pt x="15" y="29"/>
                  </a:lnTo>
                  <a:lnTo>
                    <a:pt x="13" y="33"/>
                  </a:lnTo>
                  <a:lnTo>
                    <a:pt x="10" y="36"/>
                  </a:lnTo>
                  <a:lnTo>
                    <a:pt x="8" y="41"/>
                  </a:lnTo>
                  <a:lnTo>
                    <a:pt x="4" y="45"/>
                  </a:lnTo>
                  <a:lnTo>
                    <a:pt x="2" y="49"/>
                  </a:lnTo>
                  <a:lnTo>
                    <a:pt x="0" y="5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33" name="Freeform 545"/>
            <p:cNvSpPr>
              <a:spLocks/>
            </p:cNvSpPr>
            <p:nvPr/>
          </p:nvSpPr>
          <p:spPr bwMode="auto">
            <a:xfrm>
              <a:off x="3166" y="2792"/>
              <a:ext cx="5" cy="16"/>
            </a:xfrm>
            <a:custGeom>
              <a:avLst/>
              <a:gdLst>
                <a:gd name="T0" fmla="*/ 13 w 34"/>
                <a:gd name="T1" fmla="*/ 108 h 108"/>
                <a:gd name="T2" fmla="*/ 16 w 34"/>
                <a:gd name="T3" fmla="*/ 104 h 108"/>
                <a:gd name="T4" fmla="*/ 18 w 34"/>
                <a:gd name="T5" fmla="*/ 100 h 108"/>
                <a:gd name="T6" fmla="*/ 21 w 34"/>
                <a:gd name="T7" fmla="*/ 96 h 108"/>
                <a:gd name="T8" fmla="*/ 23 w 34"/>
                <a:gd name="T9" fmla="*/ 92 h 108"/>
                <a:gd name="T10" fmla="*/ 26 w 34"/>
                <a:gd name="T11" fmla="*/ 87 h 108"/>
                <a:gd name="T12" fmla="*/ 27 w 34"/>
                <a:gd name="T13" fmla="*/ 83 h 108"/>
                <a:gd name="T14" fmla="*/ 29 w 34"/>
                <a:gd name="T15" fmla="*/ 78 h 108"/>
                <a:gd name="T16" fmla="*/ 30 w 34"/>
                <a:gd name="T17" fmla="*/ 74 h 108"/>
                <a:gd name="T18" fmla="*/ 31 w 34"/>
                <a:gd name="T19" fmla="*/ 69 h 108"/>
                <a:gd name="T20" fmla="*/ 32 w 34"/>
                <a:gd name="T21" fmla="*/ 64 h 108"/>
                <a:gd name="T22" fmla="*/ 33 w 34"/>
                <a:gd name="T23" fmla="*/ 60 h 108"/>
                <a:gd name="T24" fmla="*/ 34 w 34"/>
                <a:gd name="T25" fmla="*/ 55 h 108"/>
                <a:gd name="T26" fmla="*/ 34 w 34"/>
                <a:gd name="T27" fmla="*/ 51 h 108"/>
                <a:gd name="T28" fmla="*/ 34 w 34"/>
                <a:gd name="T29" fmla="*/ 47 h 108"/>
                <a:gd name="T30" fmla="*/ 34 w 34"/>
                <a:gd name="T31" fmla="*/ 43 h 108"/>
                <a:gd name="T32" fmla="*/ 34 w 34"/>
                <a:gd name="T33" fmla="*/ 38 h 108"/>
                <a:gd name="T34" fmla="*/ 33 w 34"/>
                <a:gd name="T35" fmla="*/ 34 h 108"/>
                <a:gd name="T36" fmla="*/ 33 w 34"/>
                <a:gd name="T37" fmla="*/ 30 h 108"/>
                <a:gd name="T38" fmla="*/ 32 w 34"/>
                <a:gd name="T39" fmla="*/ 27 h 108"/>
                <a:gd name="T40" fmla="*/ 31 w 34"/>
                <a:gd name="T41" fmla="*/ 24 h 108"/>
                <a:gd name="T42" fmla="*/ 30 w 34"/>
                <a:gd name="T43" fmla="*/ 20 h 108"/>
                <a:gd name="T44" fmla="*/ 28 w 34"/>
                <a:gd name="T45" fmla="*/ 17 h 108"/>
                <a:gd name="T46" fmla="*/ 27 w 34"/>
                <a:gd name="T47" fmla="*/ 14 h 108"/>
                <a:gd name="T48" fmla="*/ 25 w 34"/>
                <a:gd name="T49" fmla="*/ 12 h 108"/>
                <a:gd name="T50" fmla="*/ 22 w 34"/>
                <a:gd name="T51" fmla="*/ 9 h 108"/>
                <a:gd name="T52" fmla="*/ 20 w 34"/>
                <a:gd name="T53" fmla="*/ 6 h 108"/>
                <a:gd name="T54" fmla="*/ 17 w 34"/>
                <a:gd name="T55" fmla="*/ 5 h 108"/>
                <a:gd name="T56" fmla="*/ 15 w 34"/>
                <a:gd name="T57" fmla="*/ 3 h 108"/>
                <a:gd name="T58" fmla="*/ 12 w 34"/>
                <a:gd name="T59" fmla="*/ 2 h 108"/>
                <a:gd name="T60" fmla="*/ 10 w 34"/>
                <a:gd name="T61" fmla="*/ 1 h 108"/>
                <a:gd name="T62" fmla="*/ 6 w 34"/>
                <a:gd name="T63" fmla="*/ 0 h 108"/>
                <a:gd name="T64" fmla="*/ 3 w 34"/>
                <a:gd name="T65" fmla="*/ 0 h 108"/>
                <a:gd name="T66" fmla="*/ 0 w 34"/>
                <a:gd name="T67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108">
                  <a:moveTo>
                    <a:pt x="13" y="108"/>
                  </a:moveTo>
                  <a:lnTo>
                    <a:pt x="16" y="104"/>
                  </a:lnTo>
                  <a:lnTo>
                    <a:pt x="18" y="100"/>
                  </a:lnTo>
                  <a:lnTo>
                    <a:pt x="21" y="96"/>
                  </a:lnTo>
                  <a:lnTo>
                    <a:pt x="23" y="92"/>
                  </a:lnTo>
                  <a:lnTo>
                    <a:pt x="26" y="87"/>
                  </a:lnTo>
                  <a:lnTo>
                    <a:pt x="27" y="83"/>
                  </a:lnTo>
                  <a:lnTo>
                    <a:pt x="29" y="78"/>
                  </a:lnTo>
                  <a:lnTo>
                    <a:pt x="30" y="74"/>
                  </a:lnTo>
                  <a:lnTo>
                    <a:pt x="31" y="69"/>
                  </a:lnTo>
                  <a:lnTo>
                    <a:pt x="32" y="64"/>
                  </a:lnTo>
                  <a:lnTo>
                    <a:pt x="33" y="60"/>
                  </a:lnTo>
                  <a:lnTo>
                    <a:pt x="34" y="55"/>
                  </a:lnTo>
                  <a:lnTo>
                    <a:pt x="34" y="51"/>
                  </a:lnTo>
                  <a:lnTo>
                    <a:pt x="34" y="47"/>
                  </a:lnTo>
                  <a:lnTo>
                    <a:pt x="34" y="43"/>
                  </a:lnTo>
                  <a:lnTo>
                    <a:pt x="34" y="38"/>
                  </a:lnTo>
                  <a:lnTo>
                    <a:pt x="33" y="34"/>
                  </a:lnTo>
                  <a:lnTo>
                    <a:pt x="33" y="30"/>
                  </a:lnTo>
                  <a:lnTo>
                    <a:pt x="32" y="27"/>
                  </a:lnTo>
                  <a:lnTo>
                    <a:pt x="31" y="24"/>
                  </a:lnTo>
                  <a:lnTo>
                    <a:pt x="30" y="20"/>
                  </a:lnTo>
                  <a:lnTo>
                    <a:pt x="28" y="17"/>
                  </a:lnTo>
                  <a:lnTo>
                    <a:pt x="27" y="14"/>
                  </a:lnTo>
                  <a:lnTo>
                    <a:pt x="25" y="12"/>
                  </a:lnTo>
                  <a:lnTo>
                    <a:pt x="22" y="9"/>
                  </a:lnTo>
                  <a:lnTo>
                    <a:pt x="20" y="6"/>
                  </a:lnTo>
                  <a:lnTo>
                    <a:pt x="17" y="5"/>
                  </a:lnTo>
                  <a:lnTo>
                    <a:pt x="15" y="3"/>
                  </a:lnTo>
                  <a:lnTo>
                    <a:pt x="12" y="2"/>
                  </a:lnTo>
                  <a:lnTo>
                    <a:pt x="10" y="1"/>
                  </a:lnTo>
                  <a:lnTo>
                    <a:pt x="6" y="0"/>
                  </a:ln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34" name="Freeform 546"/>
            <p:cNvSpPr>
              <a:spLocks/>
            </p:cNvSpPr>
            <p:nvPr/>
          </p:nvSpPr>
          <p:spPr bwMode="auto">
            <a:xfrm>
              <a:off x="3147" y="2808"/>
              <a:ext cx="21" cy="30"/>
            </a:xfrm>
            <a:custGeom>
              <a:avLst/>
              <a:gdLst>
                <a:gd name="T0" fmla="*/ 148 w 148"/>
                <a:gd name="T1" fmla="*/ 0 h 210"/>
                <a:gd name="T2" fmla="*/ 0 w 148"/>
                <a:gd name="T3" fmla="*/ 210 h 210"/>
                <a:gd name="T4" fmla="*/ 99 w 148"/>
                <a:gd name="T5" fmla="*/ 21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8" h="210">
                  <a:moveTo>
                    <a:pt x="148" y="0"/>
                  </a:moveTo>
                  <a:lnTo>
                    <a:pt x="0" y="210"/>
                  </a:lnTo>
                  <a:lnTo>
                    <a:pt x="99" y="21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35" name="Freeform 547"/>
            <p:cNvSpPr>
              <a:spLocks/>
            </p:cNvSpPr>
            <p:nvPr/>
          </p:nvSpPr>
          <p:spPr bwMode="auto">
            <a:xfrm>
              <a:off x="3181" y="2734"/>
              <a:ext cx="30" cy="111"/>
            </a:xfrm>
            <a:custGeom>
              <a:avLst/>
              <a:gdLst>
                <a:gd name="T0" fmla="*/ 0 w 209"/>
                <a:gd name="T1" fmla="*/ 780 h 780"/>
                <a:gd name="T2" fmla="*/ 9 w 209"/>
                <a:gd name="T3" fmla="*/ 763 h 780"/>
                <a:gd name="T4" fmla="*/ 19 w 209"/>
                <a:gd name="T5" fmla="*/ 746 h 780"/>
                <a:gd name="T6" fmla="*/ 27 w 209"/>
                <a:gd name="T7" fmla="*/ 727 h 780"/>
                <a:gd name="T8" fmla="*/ 36 w 209"/>
                <a:gd name="T9" fmla="*/ 709 h 780"/>
                <a:gd name="T10" fmla="*/ 44 w 209"/>
                <a:gd name="T11" fmla="*/ 692 h 780"/>
                <a:gd name="T12" fmla="*/ 53 w 209"/>
                <a:gd name="T13" fmla="*/ 674 h 780"/>
                <a:gd name="T14" fmla="*/ 60 w 209"/>
                <a:gd name="T15" fmla="*/ 656 h 780"/>
                <a:gd name="T16" fmla="*/ 68 w 209"/>
                <a:gd name="T17" fmla="*/ 638 h 780"/>
                <a:gd name="T18" fmla="*/ 76 w 209"/>
                <a:gd name="T19" fmla="*/ 620 h 780"/>
                <a:gd name="T20" fmla="*/ 84 w 209"/>
                <a:gd name="T21" fmla="*/ 602 h 780"/>
                <a:gd name="T22" fmla="*/ 90 w 209"/>
                <a:gd name="T23" fmla="*/ 584 h 780"/>
                <a:gd name="T24" fmla="*/ 97 w 209"/>
                <a:gd name="T25" fmla="*/ 566 h 780"/>
                <a:gd name="T26" fmla="*/ 104 w 209"/>
                <a:gd name="T27" fmla="*/ 548 h 780"/>
                <a:gd name="T28" fmla="*/ 111 w 209"/>
                <a:gd name="T29" fmla="*/ 528 h 780"/>
                <a:gd name="T30" fmla="*/ 118 w 209"/>
                <a:gd name="T31" fmla="*/ 510 h 780"/>
                <a:gd name="T32" fmla="*/ 124 w 209"/>
                <a:gd name="T33" fmla="*/ 492 h 780"/>
                <a:gd name="T34" fmla="*/ 129 w 209"/>
                <a:gd name="T35" fmla="*/ 473 h 780"/>
                <a:gd name="T36" fmla="*/ 136 w 209"/>
                <a:gd name="T37" fmla="*/ 455 h 780"/>
                <a:gd name="T38" fmla="*/ 141 w 209"/>
                <a:gd name="T39" fmla="*/ 437 h 780"/>
                <a:gd name="T40" fmla="*/ 146 w 209"/>
                <a:gd name="T41" fmla="*/ 418 h 780"/>
                <a:gd name="T42" fmla="*/ 152 w 209"/>
                <a:gd name="T43" fmla="*/ 400 h 780"/>
                <a:gd name="T44" fmla="*/ 157 w 209"/>
                <a:gd name="T45" fmla="*/ 381 h 780"/>
                <a:gd name="T46" fmla="*/ 161 w 209"/>
                <a:gd name="T47" fmla="*/ 362 h 780"/>
                <a:gd name="T48" fmla="*/ 166 w 209"/>
                <a:gd name="T49" fmla="*/ 344 h 780"/>
                <a:gd name="T50" fmla="*/ 170 w 209"/>
                <a:gd name="T51" fmla="*/ 325 h 780"/>
                <a:gd name="T52" fmla="*/ 174 w 209"/>
                <a:gd name="T53" fmla="*/ 307 h 780"/>
                <a:gd name="T54" fmla="*/ 178 w 209"/>
                <a:gd name="T55" fmla="*/ 289 h 780"/>
                <a:gd name="T56" fmla="*/ 181 w 209"/>
                <a:gd name="T57" fmla="*/ 270 h 780"/>
                <a:gd name="T58" fmla="*/ 185 w 209"/>
                <a:gd name="T59" fmla="*/ 252 h 780"/>
                <a:gd name="T60" fmla="*/ 188 w 209"/>
                <a:gd name="T61" fmla="*/ 233 h 780"/>
                <a:gd name="T62" fmla="*/ 191 w 209"/>
                <a:gd name="T63" fmla="*/ 215 h 780"/>
                <a:gd name="T64" fmla="*/ 194 w 209"/>
                <a:gd name="T65" fmla="*/ 197 h 780"/>
                <a:gd name="T66" fmla="*/ 196 w 209"/>
                <a:gd name="T67" fmla="*/ 178 h 780"/>
                <a:gd name="T68" fmla="*/ 199 w 209"/>
                <a:gd name="T69" fmla="*/ 160 h 780"/>
                <a:gd name="T70" fmla="*/ 201 w 209"/>
                <a:gd name="T71" fmla="*/ 142 h 780"/>
                <a:gd name="T72" fmla="*/ 203 w 209"/>
                <a:gd name="T73" fmla="*/ 124 h 780"/>
                <a:gd name="T74" fmla="*/ 204 w 209"/>
                <a:gd name="T75" fmla="*/ 107 h 780"/>
                <a:gd name="T76" fmla="*/ 206 w 209"/>
                <a:gd name="T77" fmla="*/ 89 h 780"/>
                <a:gd name="T78" fmla="*/ 207 w 209"/>
                <a:gd name="T79" fmla="*/ 71 h 780"/>
                <a:gd name="T80" fmla="*/ 208 w 209"/>
                <a:gd name="T81" fmla="*/ 54 h 780"/>
                <a:gd name="T82" fmla="*/ 208 w 209"/>
                <a:gd name="T83" fmla="*/ 35 h 780"/>
                <a:gd name="T84" fmla="*/ 209 w 209"/>
                <a:gd name="T85" fmla="*/ 18 h 780"/>
                <a:gd name="T86" fmla="*/ 209 w 209"/>
                <a:gd name="T87" fmla="*/ 0 h 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9" h="780">
                  <a:moveTo>
                    <a:pt x="0" y="780"/>
                  </a:moveTo>
                  <a:lnTo>
                    <a:pt x="9" y="763"/>
                  </a:lnTo>
                  <a:lnTo>
                    <a:pt x="19" y="746"/>
                  </a:lnTo>
                  <a:lnTo>
                    <a:pt x="27" y="727"/>
                  </a:lnTo>
                  <a:lnTo>
                    <a:pt x="36" y="709"/>
                  </a:lnTo>
                  <a:lnTo>
                    <a:pt x="44" y="692"/>
                  </a:lnTo>
                  <a:lnTo>
                    <a:pt x="53" y="674"/>
                  </a:lnTo>
                  <a:lnTo>
                    <a:pt x="60" y="656"/>
                  </a:lnTo>
                  <a:lnTo>
                    <a:pt x="68" y="638"/>
                  </a:lnTo>
                  <a:lnTo>
                    <a:pt x="76" y="620"/>
                  </a:lnTo>
                  <a:lnTo>
                    <a:pt x="84" y="602"/>
                  </a:lnTo>
                  <a:lnTo>
                    <a:pt x="90" y="584"/>
                  </a:lnTo>
                  <a:lnTo>
                    <a:pt x="97" y="566"/>
                  </a:lnTo>
                  <a:lnTo>
                    <a:pt x="104" y="548"/>
                  </a:lnTo>
                  <a:lnTo>
                    <a:pt x="111" y="528"/>
                  </a:lnTo>
                  <a:lnTo>
                    <a:pt x="118" y="510"/>
                  </a:lnTo>
                  <a:lnTo>
                    <a:pt x="124" y="492"/>
                  </a:lnTo>
                  <a:lnTo>
                    <a:pt x="129" y="473"/>
                  </a:lnTo>
                  <a:lnTo>
                    <a:pt x="136" y="455"/>
                  </a:lnTo>
                  <a:lnTo>
                    <a:pt x="141" y="437"/>
                  </a:lnTo>
                  <a:lnTo>
                    <a:pt x="146" y="418"/>
                  </a:lnTo>
                  <a:lnTo>
                    <a:pt x="152" y="400"/>
                  </a:lnTo>
                  <a:lnTo>
                    <a:pt x="157" y="381"/>
                  </a:lnTo>
                  <a:lnTo>
                    <a:pt x="161" y="362"/>
                  </a:lnTo>
                  <a:lnTo>
                    <a:pt x="166" y="344"/>
                  </a:lnTo>
                  <a:lnTo>
                    <a:pt x="170" y="325"/>
                  </a:lnTo>
                  <a:lnTo>
                    <a:pt x="174" y="307"/>
                  </a:lnTo>
                  <a:lnTo>
                    <a:pt x="178" y="289"/>
                  </a:lnTo>
                  <a:lnTo>
                    <a:pt x="181" y="270"/>
                  </a:lnTo>
                  <a:lnTo>
                    <a:pt x="185" y="252"/>
                  </a:lnTo>
                  <a:lnTo>
                    <a:pt x="188" y="233"/>
                  </a:lnTo>
                  <a:lnTo>
                    <a:pt x="191" y="215"/>
                  </a:lnTo>
                  <a:lnTo>
                    <a:pt x="194" y="197"/>
                  </a:lnTo>
                  <a:lnTo>
                    <a:pt x="196" y="178"/>
                  </a:lnTo>
                  <a:lnTo>
                    <a:pt x="199" y="160"/>
                  </a:lnTo>
                  <a:lnTo>
                    <a:pt x="201" y="142"/>
                  </a:lnTo>
                  <a:lnTo>
                    <a:pt x="203" y="124"/>
                  </a:lnTo>
                  <a:lnTo>
                    <a:pt x="204" y="107"/>
                  </a:lnTo>
                  <a:lnTo>
                    <a:pt x="206" y="89"/>
                  </a:lnTo>
                  <a:lnTo>
                    <a:pt x="207" y="71"/>
                  </a:lnTo>
                  <a:lnTo>
                    <a:pt x="208" y="54"/>
                  </a:lnTo>
                  <a:lnTo>
                    <a:pt x="208" y="35"/>
                  </a:lnTo>
                  <a:lnTo>
                    <a:pt x="209" y="18"/>
                  </a:lnTo>
                  <a:lnTo>
                    <a:pt x="20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36" name="Line 548"/>
            <p:cNvSpPr>
              <a:spLocks noChangeShapeType="1"/>
            </p:cNvSpPr>
            <p:nvPr/>
          </p:nvSpPr>
          <p:spPr bwMode="auto">
            <a:xfrm flipV="1">
              <a:off x="2759" y="1578"/>
              <a:ext cx="0" cy="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37" name="Line 549"/>
            <p:cNvSpPr>
              <a:spLocks noChangeShapeType="1"/>
            </p:cNvSpPr>
            <p:nvPr/>
          </p:nvSpPr>
          <p:spPr bwMode="auto">
            <a:xfrm flipV="1">
              <a:off x="2741" y="1611"/>
              <a:ext cx="36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38" name="Line 550"/>
            <p:cNvSpPr>
              <a:spLocks noChangeShapeType="1"/>
            </p:cNvSpPr>
            <p:nvPr/>
          </p:nvSpPr>
          <p:spPr bwMode="auto">
            <a:xfrm flipV="1">
              <a:off x="2728" y="1643"/>
              <a:ext cx="12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39" name="Line 551"/>
            <p:cNvSpPr>
              <a:spLocks noChangeShapeType="1"/>
            </p:cNvSpPr>
            <p:nvPr/>
          </p:nvSpPr>
          <p:spPr bwMode="auto">
            <a:xfrm flipV="1">
              <a:off x="2718" y="1611"/>
              <a:ext cx="14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40" name="Line 552"/>
            <p:cNvSpPr>
              <a:spLocks noChangeShapeType="1"/>
            </p:cNvSpPr>
            <p:nvPr/>
          </p:nvSpPr>
          <p:spPr bwMode="auto">
            <a:xfrm flipH="1">
              <a:off x="2730" y="1608"/>
              <a:ext cx="2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41" name="Line 553"/>
            <p:cNvSpPr>
              <a:spLocks noChangeShapeType="1"/>
            </p:cNvSpPr>
            <p:nvPr/>
          </p:nvSpPr>
          <p:spPr bwMode="auto">
            <a:xfrm>
              <a:off x="2727" y="1580"/>
              <a:ext cx="9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42" name="Line 554"/>
            <p:cNvSpPr>
              <a:spLocks noChangeShapeType="1"/>
            </p:cNvSpPr>
            <p:nvPr/>
          </p:nvSpPr>
          <p:spPr bwMode="auto">
            <a:xfrm flipH="1">
              <a:off x="2839" y="1575"/>
              <a:ext cx="18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43" name="Line 555"/>
            <p:cNvSpPr>
              <a:spLocks noChangeShapeType="1"/>
            </p:cNvSpPr>
            <p:nvPr/>
          </p:nvSpPr>
          <p:spPr bwMode="auto">
            <a:xfrm flipV="1">
              <a:off x="2848" y="1587"/>
              <a:ext cx="22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44" name="Line 556"/>
            <p:cNvSpPr>
              <a:spLocks noChangeShapeType="1"/>
            </p:cNvSpPr>
            <p:nvPr/>
          </p:nvSpPr>
          <p:spPr bwMode="auto">
            <a:xfrm>
              <a:off x="2855" y="1590"/>
              <a:ext cx="6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45" name="Line 557"/>
            <p:cNvSpPr>
              <a:spLocks noChangeShapeType="1"/>
            </p:cNvSpPr>
            <p:nvPr/>
          </p:nvSpPr>
          <p:spPr bwMode="auto">
            <a:xfrm flipV="1">
              <a:off x="2870" y="1575"/>
              <a:ext cx="1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46" name="Line 558"/>
            <p:cNvSpPr>
              <a:spLocks noChangeShapeType="1"/>
            </p:cNvSpPr>
            <p:nvPr/>
          </p:nvSpPr>
          <p:spPr bwMode="auto">
            <a:xfrm flipV="1">
              <a:off x="2875" y="1586"/>
              <a:ext cx="24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47" name="Line 559"/>
            <p:cNvSpPr>
              <a:spLocks noChangeShapeType="1"/>
            </p:cNvSpPr>
            <p:nvPr/>
          </p:nvSpPr>
          <p:spPr bwMode="auto">
            <a:xfrm>
              <a:off x="2882" y="1589"/>
              <a:ext cx="7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48" name="Line 560"/>
            <p:cNvSpPr>
              <a:spLocks noChangeShapeType="1"/>
            </p:cNvSpPr>
            <p:nvPr/>
          </p:nvSpPr>
          <p:spPr bwMode="auto">
            <a:xfrm>
              <a:off x="2855" y="1606"/>
              <a:ext cx="0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49" name="Line 561"/>
            <p:cNvSpPr>
              <a:spLocks noChangeShapeType="1"/>
            </p:cNvSpPr>
            <p:nvPr/>
          </p:nvSpPr>
          <p:spPr bwMode="auto">
            <a:xfrm flipV="1">
              <a:off x="2855" y="1606"/>
              <a:ext cx="28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50" name="Line 562"/>
            <p:cNvSpPr>
              <a:spLocks noChangeShapeType="1"/>
            </p:cNvSpPr>
            <p:nvPr/>
          </p:nvSpPr>
          <p:spPr bwMode="auto">
            <a:xfrm flipH="1">
              <a:off x="2882" y="1603"/>
              <a:ext cx="2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51" name="Line 563"/>
            <p:cNvSpPr>
              <a:spLocks noChangeShapeType="1"/>
            </p:cNvSpPr>
            <p:nvPr/>
          </p:nvSpPr>
          <p:spPr bwMode="auto">
            <a:xfrm flipV="1">
              <a:off x="2855" y="1627"/>
              <a:ext cx="22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52" name="Line 564"/>
            <p:cNvSpPr>
              <a:spLocks noChangeShapeType="1"/>
            </p:cNvSpPr>
            <p:nvPr/>
          </p:nvSpPr>
          <p:spPr bwMode="auto">
            <a:xfrm flipH="1">
              <a:off x="2837" y="1645"/>
              <a:ext cx="62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53" name="Line 565"/>
            <p:cNvSpPr>
              <a:spLocks noChangeShapeType="1"/>
            </p:cNvSpPr>
            <p:nvPr/>
          </p:nvSpPr>
          <p:spPr bwMode="auto">
            <a:xfrm>
              <a:off x="2877" y="1639"/>
              <a:ext cx="0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54" name="Line 566"/>
            <p:cNvSpPr>
              <a:spLocks noChangeShapeType="1"/>
            </p:cNvSpPr>
            <p:nvPr/>
          </p:nvSpPr>
          <p:spPr bwMode="auto">
            <a:xfrm flipH="1">
              <a:off x="2855" y="1636"/>
              <a:ext cx="29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55" name="Line 567"/>
            <p:cNvSpPr>
              <a:spLocks noChangeShapeType="1"/>
            </p:cNvSpPr>
            <p:nvPr/>
          </p:nvSpPr>
          <p:spPr bwMode="auto">
            <a:xfrm flipV="1">
              <a:off x="2855" y="1617"/>
              <a:ext cx="22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56" name="Freeform 568"/>
            <p:cNvSpPr>
              <a:spLocks/>
            </p:cNvSpPr>
            <p:nvPr/>
          </p:nvSpPr>
          <p:spPr bwMode="auto">
            <a:xfrm>
              <a:off x="2840" y="1641"/>
              <a:ext cx="21" cy="36"/>
            </a:xfrm>
            <a:custGeom>
              <a:avLst/>
              <a:gdLst>
                <a:gd name="T0" fmla="*/ 148 w 148"/>
                <a:gd name="T1" fmla="*/ 0 h 257"/>
                <a:gd name="T2" fmla="*/ 132 w 148"/>
                <a:gd name="T3" fmla="*/ 140 h 257"/>
                <a:gd name="T4" fmla="*/ 85 w 148"/>
                <a:gd name="T5" fmla="*/ 210 h 257"/>
                <a:gd name="T6" fmla="*/ 0 w 148"/>
                <a:gd name="T7" fmla="*/ 257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8" h="257">
                  <a:moveTo>
                    <a:pt x="148" y="0"/>
                  </a:moveTo>
                  <a:lnTo>
                    <a:pt x="132" y="140"/>
                  </a:lnTo>
                  <a:lnTo>
                    <a:pt x="85" y="210"/>
                  </a:lnTo>
                  <a:lnTo>
                    <a:pt x="0" y="25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57" name="Line 569"/>
            <p:cNvSpPr>
              <a:spLocks noChangeShapeType="1"/>
            </p:cNvSpPr>
            <p:nvPr/>
          </p:nvSpPr>
          <p:spPr bwMode="auto">
            <a:xfrm flipH="1">
              <a:off x="2972" y="1618"/>
              <a:ext cx="13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58" name="Line 570"/>
            <p:cNvSpPr>
              <a:spLocks noChangeShapeType="1"/>
            </p:cNvSpPr>
            <p:nvPr/>
          </p:nvSpPr>
          <p:spPr bwMode="auto">
            <a:xfrm>
              <a:off x="2992" y="1641"/>
              <a:ext cx="16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59" name="Line 571"/>
            <p:cNvSpPr>
              <a:spLocks noChangeShapeType="1"/>
            </p:cNvSpPr>
            <p:nvPr/>
          </p:nvSpPr>
          <p:spPr bwMode="auto">
            <a:xfrm flipV="1">
              <a:off x="2968" y="1658"/>
              <a:ext cx="35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60" name="Freeform 572"/>
            <p:cNvSpPr>
              <a:spLocks/>
            </p:cNvSpPr>
            <p:nvPr/>
          </p:nvSpPr>
          <p:spPr bwMode="auto">
            <a:xfrm>
              <a:off x="2989" y="1582"/>
              <a:ext cx="30" cy="54"/>
            </a:xfrm>
            <a:custGeom>
              <a:avLst/>
              <a:gdLst>
                <a:gd name="T0" fmla="*/ 0 w 210"/>
                <a:gd name="T1" fmla="*/ 0 h 376"/>
                <a:gd name="T2" fmla="*/ 149 w 210"/>
                <a:gd name="T3" fmla="*/ 376 h 376"/>
                <a:gd name="T4" fmla="*/ 210 w 210"/>
                <a:gd name="T5" fmla="*/ 376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0" h="376">
                  <a:moveTo>
                    <a:pt x="0" y="0"/>
                  </a:moveTo>
                  <a:lnTo>
                    <a:pt x="149" y="376"/>
                  </a:lnTo>
                  <a:lnTo>
                    <a:pt x="210" y="37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61" name="Freeform 573"/>
            <p:cNvSpPr>
              <a:spLocks/>
            </p:cNvSpPr>
            <p:nvPr/>
          </p:nvSpPr>
          <p:spPr bwMode="auto">
            <a:xfrm>
              <a:off x="2957" y="1595"/>
              <a:ext cx="19" cy="47"/>
            </a:xfrm>
            <a:custGeom>
              <a:avLst/>
              <a:gdLst>
                <a:gd name="T0" fmla="*/ 132 w 132"/>
                <a:gd name="T1" fmla="*/ 0 h 328"/>
                <a:gd name="T2" fmla="*/ 62 w 132"/>
                <a:gd name="T3" fmla="*/ 196 h 328"/>
                <a:gd name="T4" fmla="*/ 0 w 132"/>
                <a:gd name="T5" fmla="*/ 328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2" h="328">
                  <a:moveTo>
                    <a:pt x="132" y="0"/>
                  </a:moveTo>
                  <a:lnTo>
                    <a:pt x="62" y="196"/>
                  </a:lnTo>
                  <a:lnTo>
                    <a:pt x="0" y="32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62" name="Line 574"/>
            <p:cNvSpPr>
              <a:spLocks noChangeShapeType="1"/>
            </p:cNvSpPr>
            <p:nvPr/>
          </p:nvSpPr>
          <p:spPr bwMode="auto">
            <a:xfrm flipV="1">
              <a:off x="3085" y="1603"/>
              <a:ext cx="48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63" name="Line 575"/>
            <p:cNvSpPr>
              <a:spLocks noChangeShapeType="1"/>
            </p:cNvSpPr>
            <p:nvPr/>
          </p:nvSpPr>
          <p:spPr bwMode="auto">
            <a:xfrm>
              <a:off x="3098" y="1627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64" name="Line 576"/>
            <p:cNvSpPr>
              <a:spLocks noChangeShapeType="1"/>
            </p:cNvSpPr>
            <p:nvPr/>
          </p:nvSpPr>
          <p:spPr bwMode="auto">
            <a:xfrm flipV="1">
              <a:off x="3086" y="1625"/>
              <a:ext cx="22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65" name="Line 577"/>
            <p:cNvSpPr>
              <a:spLocks noChangeShapeType="1"/>
            </p:cNvSpPr>
            <p:nvPr/>
          </p:nvSpPr>
          <p:spPr bwMode="auto">
            <a:xfrm flipV="1">
              <a:off x="3084" y="1644"/>
              <a:ext cx="3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66" name="Line 578"/>
            <p:cNvSpPr>
              <a:spLocks noChangeShapeType="1"/>
            </p:cNvSpPr>
            <p:nvPr/>
          </p:nvSpPr>
          <p:spPr bwMode="auto">
            <a:xfrm>
              <a:off x="3122" y="1581"/>
              <a:ext cx="5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67" name="Freeform 579"/>
            <p:cNvSpPr>
              <a:spLocks/>
            </p:cNvSpPr>
            <p:nvPr/>
          </p:nvSpPr>
          <p:spPr bwMode="auto">
            <a:xfrm>
              <a:off x="3117" y="1622"/>
              <a:ext cx="19" cy="52"/>
            </a:xfrm>
            <a:custGeom>
              <a:avLst/>
              <a:gdLst>
                <a:gd name="T0" fmla="*/ 0 w 132"/>
                <a:gd name="T1" fmla="*/ 0 h 367"/>
                <a:gd name="T2" fmla="*/ 54 w 132"/>
                <a:gd name="T3" fmla="*/ 226 h 367"/>
                <a:gd name="T4" fmla="*/ 132 w 132"/>
                <a:gd name="T5" fmla="*/ 367 h 367"/>
                <a:gd name="T6" fmla="*/ 125 w 132"/>
                <a:gd name="T7" fmla="*/ 203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2" h="367">
                  <a:moveTo>
                    <a:pt x="0" y="0"/>
                  </a:moveTo>
                  <a:lnTo>
                    <a:pt x="54" y="226"/>
                  </a:lnTo>
                  <a:lnTo>
                    <a:pt x="132" y="367"/>
                  </a:lnTo>
                  <a:lnTo>
                    <a:pt x="125" y="20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68" name="Line 580"/>
            <p:cNvSpPr>
              <a:spLocks noChangeShapeType="1"/>
            </p:cNvSpPr>
            <p:nvPr/>
          </p:nvSpPr>
          <p:spPr bwMode="auto">
            <a:xfrm flipH="1" flipV="1">
              <a:off x="3113" y="1577"/>
              <a:ext cx="4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69" name="Line 581"/>
            <p:cNvSpPr>
              <a:spLocks noChangeShapeType="1"/>
            </p:cNvSpPr>
            <p:nvPr/>
          </p:nvSpPr>
          <p:spPr bwMode="auto">
            <a:xfrm flipV="1">
              <a:off x="3264" y="1414"/>
              <a:ext cx="0" cy="14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70" name="Line 582"/>
            <p:cNvSpPr>
              <a:spLocks noChangeShapeType="1"/>
            </p:cNvSpPr>
            <p:nvPr/>
          </p:nvSpPr>
          <p:spPr bwMode="auto">
            <a:xfrm flipV="1">
              <a:off x="2060" y="1524"/>
              <a:ext cx="50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71" name="Line 583"/>
            <p:cNvSpPr>
              <a:spLocks noChangeShapeType="1"/>
            </p:cNvSpPr>
            <p:nvPr/>
          </p:nvSpPr>
          <p:spPr bwMode="auto">
            <a:xfrm flipV="1">
              <a:off x="2062" y="1448"/>
              <a:ext cx="47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72" name="Line 584"/>
            <p:cNvSpPr>
              <a:spLocks noChangeShapeType="1"/>
            </p:cNvSpPr>
            <p:nvPr/>
          </p:nvSpPr>
          <p:spPr bwMode="auto">
            <a:xfrm flipV="1">
              <a:off x="2055" y="1481"/>
              <a:ext cx="56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73" name="Line 585"/>
            <p:cNvSpPr>
              <a:spLocks noChangeShapeType="1"/>
            </p:cNvSpPr>
            <p:nvPr/>
          </p:nvSpPr>
          <p:spPr bwMode="auto">
            <a:xfrm>
              <a:off x="2078" y="1436"/>
              <a:ext cx="0" cy="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74" name="Line 586"/>
            <p:cNvSpPr>
              <a:spLocks noChangeShapeType="1"/>
            </p:cNvSpPr>
            <p:nvPr/>
          </p:nvSpPr>
          <p:spPr bwMode="auto">
            <a:xfrm flipH="1">
              <a:off x="2094" y="1432"/>
              <a:ext cx="2" cy="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75" name="Line 587"/>
            <p:cNvSpPr>
              <a:spLocks noChangeShapeType="1"/>
            </p:cNvSpPr>
            <p:nvPr/>
          </p:nvSpPr>
          <p:spPr bwMode="auto">
            <a:xfrm flipH="1">
              <a:off x="2053" y="1485"/>
              <a:ext cx="25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76" name="Freeform 588"/>
            <p:cNvSpPr>
              <a:spLocks/>
            </p:cNvSpPr>
            <p:nvPr/>
          </p:nvSpPr>
          <p:spPr bwMode="auto">
            <a:xfrm>
              <a:off x="2092" y="1484"/>
              <a:ext cx="24" cy="29"/>
            </a:xfrm>
            <a:custGeom>
              <a:avLst/>
              <a:gdLst>
                <a:gd name="T0" fmla="*/ 0 w 164"/>
                <a:gd name="T1" fmla="*/ 0 h 202"/>
                <a:gd name="T2" fmla="*/ 133 w 164"/>
                <a:gd name="T3" fmla="*/ 202 h 202"/>
                <a:gd name="T4" fmla="*/ 164 w 164"/>
                <a:gd name="T5" fmla="*/ 202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4" h="202">
                  <a:moveTo>
                    <a:pt x="0" y="0"/>
                  </a:moveTo>
                  <a:lnTo>
                    <a:pt x="133" y="202"/>
                  </a:lnTo>
                  <a:lnTo>
                    <a:pt x="164" y="20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77" name="Line 589"/>
            <p:cNvSpPr>
              <a:spLocks noChangeShapeType="1"/>
            </p:cNvSpPr>
            <p:nvPr/>
          </p:nvSpPr>
          <p:spPr bwMode="auto">
            <a:xfrm>
              <a:off x="2084" y="1489"/>
              <a:ext cx="0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78" name="Line 590"/>
            <p:cNvSpPr>
              <a:spLocks noChangeShapeType="1"/>
            </p:cNvSpPr>
            <p:nvPr/>
          </p:nvSpPr>
          <p:spPr bwMode="auto">
            <a:xfrm flipV="1">
              <a:off x="2078" y="1470"/>
              <a:ext cx="13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79" name="Line 591"/>
            <p:cNvSpPr>
              <a:spLocks noChangeShapeType="1"/>
            </p:cNvSpPr>
            <p:nvPr/>
          </p:nvSpPr>
          <p:spPr bwMode="auto">
            <a:xfrm flipV="1">
              <a:off x="2078" y="1460"/>
              <a:ext cx="13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80" name="Line 592"/>
            <p:cNvSpPr>
              <a:spLocks noChangeShapeType="1"/>
            </p:cNvSpPr>
            <p:nvPr/>
          </p:nvSpPr>
          <p:spPr bwMode="auto">
            <a:xfrm flipV="1">
              <a:off x="2072" y="1506"/>
              <a:ext cx="25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81" name="Line 593"/>
            <p:cNvSpPr>
              <a:spLocks noChangeShapeType="1"/>
            </p:cNvSpPr>
            <p:nvPr/>
          </p:nvSpPr>
          <p:spPr bwMode="auto">
            <a:xfrm>
              <a:off x="2158" y="1431"/>
              <a:ext cx="0" cy="1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82" name="Line 594"/>
            <p:cNvSpPr>
              <a:spLocks noChangeShapeType="1"/>
            </p:cNvSpPr>
            <p:nvPr/>
          </p:nvSpPr>
          <p:spPr bwMode="auto">
            <a:xfrm flipV="1">
              <a:off x="2129" y="1457"/>
              <a:ext cx="58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83" name="Freeform 595"/>
            <p:cNvSpPr>
              <a:spLocks/>
            </p:cNvSpPr>
            <p:nvPr/>
          </p:nvSpPr>
          <p:spPr bwMode="auto">
            <a:xfrm>
              <a:off x="2127" y="1461"/>
              <a:ext cx="30" cy="53"/>
            </a:xfrm>
            <a:custGeom>
              <a:avLst/>
              <a:gdLst>
                <a:gd name="T0" fmla="*/ 211 w 211"/>
                <a:gd name="T1" fmla="*/ 0 h 368"/>
                <a:gd name="T2" fmla="*/ 117 w 211"/>
                <a:gd name="T3" fmla="*/ 180 h 368"/>
                <a:gd name="T4" fmla="*/ 0 w 211"/>
                <a:gd name="T5" fmla="*/ 368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1" h="368">
                  <a:moveTo>
                    <a:pt x="211" y="0"/>
                  </a:moveTo>
                  <a:lnTo>
                    <a:pt x="117" y="180"/>
                  </a:lnTo>
                  <a:lnTo>
                    <a:pt x="0" y="36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84" name="Freeform 596"/>
            <p:cNvSpPr>
              <a:spLocks/>
            </p:cNvSpPr>
            <p:nvPr/>
          </p:nvSpPr>
          <p:spPr bwMode="auto">
            <a:xfrm>
              <a:off x="2160" y="1461"/>
              <a:ext cx="30" cy="48"/>
            </a:xfrm>
            <a:custGeom>
              <a:avLst/>
              <a:gdLst>
                <a:gd name="T0" fmla="*/ 0 w 211"/>
                <a:gd name="T1" fmla="*/ 0 h 336"/>
                <a:gd name="T2" fmla="*/ 148 w 211"/>
                <a:gd name="T3" fmla="*/ 336 h 336"/>
                <a:gd name="T4" fmla="*/ 211 w 211"/>
                <a:gd name="T5" fmla="*/ 336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1" h="336">
                  <a:moveTo>
                    <a:pt x="0" y="0"/>
                  </a:moveTo>
                  <a:lnTo>
                    <a:pt x="148" y="336"/>
                  </a:lnTo>
                  <a:lnTo>
                    <a:pt x="211" y="33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85" name="Line 597"/>
            <p:cNvSpPr>
              <a:spLocks noChangeShapeType="1"/>
            </p:cNvSpPr>
            <p:nvPr/>
          </p:nvSpPr>
          <p:spPr bwMode="auto">
            <a:xfrm flipV="1">
              <a:off x="2143" y="1502"/>
              <a:ext cx="30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86" name="Line 598"/>
            <p:cNvSpPr>
              <a:spLocks noChangeShapeType="1"/>
            </p:cNvSpPr>
            <p:nvPr/>
          </p:nvSpPr>
          <p:spPr bwMode="auto">
            <a:xfrm flipH="1">
              <a:off x="2216" y="1430"/>
              <a:ext cx="16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87" name="Line 599"/>
            <p:cNvSpPr>
              <a:spLocks noChangeShapeType="1"/>
            </p:cNvSpPr>
            <p:nvPr/>
          </p:nvSpPr>
          <p:spPr bwMode="auto">
            <a:xfrm flipV="1">
              <a:off x="2214" y="1451"/>
              <a:ext cx="31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88" name="Line 600"/>
            <p:cNvSpPr>
              <a:spLocks noChangeShapeType="1"/>
            </p:cNvSpPr>
            <p:nvPr/>
          </p:nvSpPr>
          <p:spPr bwMode="auto">
            <a:xfrm>
              <a:off x="2236" y="1441"/>
              <a:ext cx="13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89" name="Line 601"/>
            <p:cNvSpPr>
              <a:spLocks noChangeShapeType="1"/>
            </p:cNvSpPr>
            <p:nvPr/>
          </p:nvSpPr>
          <p:spPr bwMode="auto">
            <a:xfrm flipV="1">
              <a:off x="2203" y="1467"/>
              <a:ext cx="57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90" name="Freeform 602"/>
            <p:cNvSpPr>
              <a:spLocks/>
            </p:cNvSpPr>
            <p:nvPr/>
          </p:nvSpPr>
          <p:spPr bwMode="auto">
            <a:xfrm>
              <a:off x="2237" y="1469"/>
              <a:ext cx="27" cy="28"/>
            </a:xfrm>
            <a:custGeom>
              <a:avLst/>
              <a:gdLst>
                <a:gd name="T0" fmla="*/ 0 w 188"/>
                <a:gd name="T1" fmla="*/ 0 h 196"/>
                <a:gd name="T2" fmla="*/ 125 w 188"/>
                <a:gd name="T3" fmla="*/ 196 h 196"/>
                <a:gd name="T4" fmla="*/ 188 w 188"/>
                <a:gd name="T5" fmla="*/ 187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8" h="196">
                  <a:moveTo>
                    <a:pt x="0" y="0"/>
                  </a:moveTo>
                  <a:lnTo>
                    <a:pt x="125" y="196"/>
                  </a:lnTo>
                  <a:lnTo>
                    <a:pt x="188" y="18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91" name="Line 603"/>
            <p:cNvSpPr>
              <a:spLocks noChangeShapeType="1"/>
            </p:cNvSpPr>
            <p:nvPr/>
          </p:nvSpPr>
          <p:spPr bwMode="auto">
            <a:xfrm flipH="1">
              <a:off x="2214" y="1481"/>
              <a:ext cx="22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92" name="Line 604"/>
            <p:cNvSpPr>
              <a:spLocks noChangeShapeType="1"/>
            </p:cNvSpPr>
            <p:nvPr/>
          </p:nvSpPr>
          <p:spPr bwMode="auto">
            <a:xfrm flipH="1">
              <a:off x="2218" y="1493"/>
              <a:ext cx="24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93" name="Freeform 605"/>
            <p:cNvSpPr>
              <a:spLocks/>
            </p:cNvSpPr>
            <p:nvPr/>
          </p:nvSpPr>
          <p:spPr bwMode="auto">
            <a:xfrm>
              <a:off x="2199" y="1458"/>
              <a:ext cx="33" cy="44"/>
            </a:xfrm>
            <a:custGeom>
              <a:avLst/>
              <a:gdLst>
                <a:gd name="T0" fmla="*/ 227 w 227"/>
                <a:gd name="T1" fmla="*/ 0 h 305"/>
                <a:gd name="T2" fmla="*/ 187 w 227"/>
                <a:gd name="T3" fmla="*/ 85 h 305"/>
                <a:gd name="T4" fmla="*/ 0 w 227"/>
                <a:gd name="T5" fmla="*/ 305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7" h="305">
                  <a:moveTo>
                    <a:pt x="227" y="0"/>
                  </a:moveTo>
                  <a:lnTo>
                    <a:pt x="187" y="85"/>
                  </a:lnTo>
                  <a:lnTo>
                    <a:pt x="0" y="30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94" name="Freeform 606"/>
            <p:cNvSpPr>
              <a:spLocks/>
            </p:cNvSpPr>
            <p:nvPr/>
          </p:nvSpPr>
          <p:spPr bwMode="auto">
            <a:xfrm>
              <a:off x="2209" y="1504"/>
              <a:ext cx="40" cy="29"/>
            </a:xfrm>
            <a:custGeom>
              <a:avLst/>
              <a:gdLst>
                <a:gd name="T0" fmla="*/ 281 w 281"/>
                <a:gd name="T1" fmla="*/ 0 h 204"/>
                <a:gd name="T2" fmla="*/ 141 w 281"/>
                <a:gd name="T3" fmla="*/ 125 h 204"/>
                <a:gd name="T4" fmla="*/ 0 w 281"/>
                <a:gd name="T5" fmla="*/ 204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81" h="204">
                  <a:moveTo>
                    <a:pt x="281" y="0"/>
                  </a:moveTo>
                  <a:lnTo>
                    <a:pt x="141" y="125"/>
                  </a:lnTo>
                  <a:lnTo>
                    <a:pt x="0" y="20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95" name="Line 607"/>
            <p:cNvSpPr>
              <a:spLocks noChangeShapeType="1"/>
            </p:cNvSpPr>
            <p:nvPr/>
          </p:nvSpPr>
          <p:spPr bwMode="auto">
            <a:xfrm>
              <a:off x="2292" y="1433"/>
              <a:ext cx="0" cy="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96" name="Line 608"/>
            <p:cNvSpPr>
              <a:spLocks noChangeShapeType="1"/>
            </p:cNvSpPr>
            <p:nvPr/>
          </p:nvSpPr>
          <p:spPr bwMode="auto">
            <a:xfrm flipV="1">
              <a:off x="2276" y="1460"/>
              <a:ext cx="33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97" name="Line 609"/>
            <p:cNvSpPr>
              <a:spLocks noChangeShapeType="1"/>
            </p:cNvSpPr>
            <p:nvPr/>
          </p:nvSpPr>
          <p:spPr bwMode="auto">
            <a:xfrm flipH="1">
              <a:off x="2299" y="1439"/>
              <a:ext cx="4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98" name="Line 610"/>
            <p:cNvSpPr>
              <a:spLocks noChangeShapeType="1"/>
            </p:cNvSpPr>
            <p:nvPr/>
          </p:nvSpPr>
          <p:spPr bwMode="auto">
            <a:xfrm>
              <a:off x="2281" y="1442"/>
              <a:ext cx="5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899" name="Line 611"/>
            <p:cNvSpPr>
              <a:spLocks noChangeShapeType="1"/>
            </p:cNvSpPr>
            <p:nvPr/>
          </p:nvSpPr>
          <p:spPr bwMode="auto">
            <a:xfrm flipH="1">
              <a:off x="2273" y="1463"/>
              <a:ext cx="19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00" name="Line 612"/>
            <p:cNvSpPr>
              <a:spLocks noChangeShapeType="1"/>
            </p:cNvSpPr>
            <p:nvPr/>
          </p:nvSpPr>
          <p:spPr bwMode="auto">
            <a:xfrm>
              <a:off x="2292" y="1466"/>
              <a:ext cx="12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01" name="Freeform 613"/>
            <p:cNvSpPr>
              <a:spLocks/>
            </p:cNvSpPr>
            <p:nvPr/>
          </p:nvSpPr>
          <p:spPr bwMode="auto">
            <a:xfrm>
              <a:off x="2284" y="1487"/>
              <a:ext cx="19" cy="35"/>
            </a:xfrm>
            <a:custGeom>
              <a:avLst/>
              <a:gdLst>
                <a:gd name="T0" fmla="*/ 47 w 132"/>
                <a:gd name="T1" fmla="*/ 0 h 242"/>
                <a:gd name="T2" fmla="*/ 0 w 132"/>
                <a:gd name="T3" fmla="*/ 164 h 242"/>
                <a:gd name="T4" fmla="*/ 132 w 132"/>
                <a:gd name="T5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2" h="242">
                  <a:moveTo>
                    <a:pt x="47" y="0"/>
                  </a:moveTo>
                  <a:lnTo>
                    <a:pt x="0" y="164"/>
                  </a:lnTo>
                  <a:lnTo>
                    <a:pt x="132" y="24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02" name="Freeform 614"/>
            <p:cNvSpPr>
              <a:spLocks/>
            </p:cNvSpPr>
            <p:nvPr/>
          </p:nvSpPr>
          <p:spPr bwMode="auto">
            <a:xfrm>
              <a:off x="2280" y="1488"/>
              <a:ext cx="21" cy="43"/>
            </a:xfrm>
            <a:custGeom>
              <a:avLst/>
              <a:gdLst>
                <a:gd name="T0" fmla="*/ 149 w 149"/>
                <a:gd name="T1" fmla="*/ 0 h 297"/>
                <a:gd name="T2" fmla="*/ 117 w 149"/>
                <a:gd name="T3" fmla="*/ 140 h 297"/>
                <a:gd name="T4" fmla="*/ 70 w 149"/>
                <a:gd name="T5" fmla="*/ 234 h 297"/>
                <a:gd name="T6" fmla="*/ 0 w 149"/>
                <a:gd name="T7" fmla="*/ 297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9" h="297">
                  <a:moveTo>
                    <a:pt x="149" y="0"/>
                  </a:moveTo>
                  <a:lnTo>
                    <a:pt x="117" y="140"/>
                  </a:lnTo>
                  <a:lnTo>
                    <a:pt x="70" y="234"/>
                  </a:lnTo>
                  <a:lnTo>
                    <a:pt x="0" y="29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03" name="Line 615"/>
            <p:cNvSpPr>
              <a:spLocks noChangeShapeType="1"/>
            </p:cNvSpPr>
            <p:nvPr/>
          </p:nvSpPr>
          <p:spPr bwMode="auto">
            <a:xfrm flipV="1">
              <a:off x="2276" y="1495"/>
              <a:ext cx="24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04" name="Freeform 616"/>
            <p:cNvSpPr>
              <a:spLocks/>
            </p:cNvSpPr>
            <p:nvPr/>
          </p:nvSpPr>
          <p:spPr bwMode="auto">
            <a:xfrm>
              <a:off x="2304" y="1433"/>
              <a:ext cx="12" cy="56"/>
            </a:xfrm>
            <a:custGeom>
              <a:avLst/>
              <a:gdLst>
                <a:gd name="T0" fmla="*/ 85 w 85"/>
                <a:gd name="T1" fmla="*/ 0 h 390"/>
                <a:gd name="T2" fmla="*/ 70 w 85"/>
                <a:gd name="T3" fmla="*/ 149 h 390"/>
                <a:gd name="T4" fmla="*/ 47 w 85"/>
                <a:gd name="T5" fmla="*/ 242 h 390"/>
                <a:gd name="T6" fmla="*/ 0 w 85"/>
                <a:gd name="T7" fmla="*/ 39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5" h="390">
                  <a:moveTo>
                    <a:pt x="85" y="0"/>
                  </a:moveTo>
                  <a:lnTo>
                    <a:pt x="70" y="149"/>
                  </a:lnTo>
                  <a:lnTo>
                    <a:pt x="47" y="242"/>
                  </a:lnTo>
                  <a:lnTo>
                    <a:pt x="0" y="39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05" name="Line 617"/>
            <p:cNvSpPr>
              <a:spLocks noChangeShapeType="1"/>
            </p:cNvSpPr>
            <p:nvPr/>
          </p:nvSpPr>
          <p:spPr bwMode="auto">
            <a:xfrm flipV="1">
              <a:off x="2311" y="1465"/>
              <a:ext cx="21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06" name="Freeform 618"/>
            <p:cNvSpPr>
              <a:spLocks/>
            </p:cNvSpPr>
            <p:nvPr/>
          </p:nvSpPr>
          <p:spPr bwMode="auto">
            <a:xfrm>
              <a:off x="2300" y="1466"/>
              <a:ext cx="23" cy="67"/>
            </a:xfrm>
            <a:custGeom>
              <a:avLst/>
              <a:gdLst>
                <a:gd name="T0" fmla="*/ 164 w 164"/>
                <a:gd name="T1" fmla="*/ 0 h 470"/>
                <a:gd name="T2" fmla="*/ 140 w 164"/>
                <a:gd name="T3" fmla="*/ 204 h 470"/>
                <a:gd name="T4" fmla="*/ 93 w 164"/>
                <a:gd name="T5" fmla="*/ 344 h 470"/>
                <a:gd name="T6" fmla="*/ 0 w 164"/>
                <a:gd name="T7" fmla="*/ 470 h 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4" h="470">
                  <a:moveTo>
                    <a:pt x="164" y="0"/>
                  </a:moveTo>
                  <a:lnTo>
                    <a:pt x="140" y="204"/>
                  </a:lnTo>
                  <a:lnTo>
                    <a:pt x="93" y="344"/>
                  </a:lnTo>
                  <a:lnTo>
                    <a:pt x="0" y="47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07" name="Freeform 619"/>
            <p:cNvSpPr>
              <a:spLocks/>
            </p:cNvSpPr>
            <p:nvPr/>
          </p:nvSpPr>
          <p:spPr bwMode="auto">
            <a:xfrm>
              <a:off x="2308" y="1480"/>
              <a:ext cx="27" cy="48"/>
            </a:xfrm>
            <a:custGeom>
              <a:avLst/>
              <a:gdLst>
                <a:gd name="T0" fmla="*/ 0 w 195"/>
                <a:gd name="T1" fmla="*/ 0 h 335"/>
                <a:gd name="T2" fmla="*/ 125 w 195"/>
                <a:gd name="T3" fmla="*/ 335 h 335"/>
                <a:gd name="T4" fmla="*/ 195 w 195"/>
                <a:gd name="T5" fmla="*/ 335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5" h="335">
                  <a:moveTo>
                    <a:pt x="0" y="0"/>
                  </a:moveTo>
                  <a:lnTo>
                    <a:pt x="125" y="335"/>
                  </a:lnTo>
                  <a:lnTo>
                    <a:pt x="195" y="33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08" name="Freeform 620"/>
            <p:cNvSpPr>
              <a:spLocks/>
            </p:cNvSpPr>
            <p:nvPr/>
          </p:nvSpPr>
          <p:spPr bwMode="auto">
            <a:xfrm>
              <a:off x="2351" y="1487"/>
              <a:ext cx="9" cy="4"/>
            </a:xfrm>
            <a:custGeom>
              <a:avLst/>
              <a:gdLst>
                <a:gd name="T0" fmla="*/ 0 w 62"/>
                <a:gd name="T1" fmla="*/ 0 h 31"/>
                <a:gd name="T2" fmla="*/ 0 w 62"/>
                <a:gd name="T3" fmla="*/ 6 h 31"/>
                <a:gd name="T4" fmla="*/ 2 w 62"/>
                <a:gd name="T5" fmla="*/ 11 h 31"/>
                <a:gd name="T6" fmla="*/ 4 w 62"/>
                <a:gd name="T7" fmla="*/ 15 h 31"/>
                <a:gd name="T8" fmla="*/ 7 w 62"/>
                <a:gd name="T9" fmla="*/ 20 h 31"/>
                <a:gd name="T10" fmla="*/ 10 w 62"/>
                <a:gd name="T11" fmla="*/ 24 h 31"/>
                <a:gd name="T12" fmla="*/ 16 w 62"/>
                <a:gd name="T13" fmla="*/ 27 h 31"/>
                <a:gd name="T14" fmla="*/ 20 w 62"/>
                <a:gd name="T15" fmla="*/ 29 h 31"/>
                <a:gd name="T16" fmla="*/ 25 w 62"/>
                <a:gd name="T17" fmla="*/ 31 h 31"/>
                <a:gd name="T18" fmla="*/ 31 w 62"/>
                <a:gd name="T19" fmla="*/ 31 h 31"/>
                <a:gd name="T20" fmla="*/ 36 w 62"/>
                <a:gd name="T21" fmla="*/ 31 h 31"/>
                <a:gd name="T22" fmla="*/ 41 w 62"/>
                <a:gd name="T23" fmla="*/ 29 h 31"/>
                <a:gd name="T24" fmla="*/ 47 w 62"/>
                <a:gd name="T25" fmla="*/ 27 h 31"/>
                <a:gd name="T26" fmla="*/ 51 w 62"/>
                <a:gd name="T27" fmla="*/ 24 h 31"/>
                <a:gd name="T28" fmla="*/ 55 w 62"/>
                <a:gd name="T29" fmla="*/ 20 h 31"/>
                <a:gd name="T30" fmla="*/ 58 w 62"/>
                <a:gd name="T31" fmla="*/ 15 h 31"/>
                <a:gd name="T32" fmla="*/ 60 w 62"/>
                <a:gd name="T33" fmla="*/ 11 h 31"/>
                <a:gd name="T34" fmla="*/ 61 w 62"/>
                <a:gd name="T35" fmla="*/ 6 h 31"/>
                <a:gd name="T36" fmla="*/ 62 w 62"/>
                <a:gd name="T3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1">
                  <a:moveTo>
                    <a:pt x="0" y="0"/>
                  </a:moveTo>
                  <a:lnTo>
                    <a:pt x="0" y="6"/>
                  </a:lnTo>
                  <a:lnTo>
                    <a:pt x="2" y="11"/>
                  </a:lnTo>
                  <a:lnTo>
                    <a:pt x="4" y="15"/>
                  </a:lnTo>
                  <a:lnTo>
                    <a:pt x="7" y="20"/>
                  </a:lnTo>
                  <a:lnTo>
                    <a:pt x="10" y="24"/>
                  </a:lnTo>
                  <a:lnTo>
                    <a:pt x="16" y="27"/>
                  </a:lnTo>
                  <a:lnTo>
                    <a:pt x="20" y="29"/>
                  </a:lnTo>
                  <a:lnTo>
                    <a:pt x="25" y="31"/>
                  </a:lnTo>
                  <a:lnTo>
                    <a:pt x="31" y="31"/>
                  </a:lnTo>
                  <a:lnTo>
                    <a:pt x="36" y="31"/>
                  </a:lnTo>
                  <a:lnTo>
                    <a:pt x="41" y="29"/>
                  </a:lnTo>
                  <a:lnTo>
                    <a:pt x="47" y="27"/>
                  </a:lnTo>
                  <a:lnTo>
                    <a:pt x="51" y="24"/>
                  </a:lnTo>
                  <a:lnTo>
                    <a:pt x="55" y="20"/>
                  </a:lnTo>
                  <a:lnTo>
                    <a:pt x="58" y="15"/>
                  </a:lnTo>
                  <a:lnTo>
                    <a:pt x="60" y="11"/>
                  </a:lnTo>
                  <a:lnTo>
                    <a:pt x="61" y="6"/>
                  </a:lnTo>
                  <a:lnTo>
                    <a:pt x="6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09" name="Freeform 621"/>
            <p:cNvSpPr>
              <a:spLocks/>
            </p:cNvSpPr>
            <p:nvPr/>
          </p:nvSpPr>
          <p:spPr bwMode="auto">
            <a:xfrm>
              <a:off x="2352" y="1487"/>
              <a:ext cx="7" cy="3"/>
            </a:xfrm>
            <a:custGeom>
              <a:avLst/>
              <a:gdLst>
                <a:gd name="T0" fmla="*/ 0 w 47"/>
                <a:gd name="T1" fmla="*/ 0 h 24"/>
                <a:gd name="T2" fmla="*/ 1 w 47"/>
                <a:gd name="T3" fmla="*/ 5 h 24"/>
                <a:gd name="T4" fmla="*/ 2 w 47"/>
                <a:gd name="T5" fmla="*/ 9 h 24"/>
                <a:gd name="T6" fmla="*/ 4 w 47"/>
                <a:gd name="T7" fmla="*/ 13 h 24"/>
                <a:gd name="T8" fmla="*/ 8 w 47"/>
                <a:gd name="T9" fmla="*/ 16 h 24"/>
                <a:gd name="T10" fmla="*/ 11 w 47"/>
                <a:gd name="T11" fmla="*/ 20 h 24"/>
                <a:gd name="T12" fmla="*/ 15 w 47"/>
                <a:gd name="T13" fmla="*/ 22 h 24"/>
                <a:gd name="T14" fmla="*/ 19 w 47"/>
                <a:gd name="T15" fmla="*/ 23 h 24"/>
                <a:gd name="T16" fmla="*/ 24 w 47"/>
                <a:gd name="T17" fmla="*/ 24 h 24"/>
                <a:gd name="T18" fmla="*/ 29 w 47"/>
                <a:gd name="T19" fmla="*/ 23 h 24"/>
                <a:gd name="T20" fmla="*/ 33 w 47"/>
                <a:gd name="T21" fmla="*/ 22 h 24"/>
                <a:gd name="T22" fmla="*/ 36 w 47"/>
                <a:gd name="T23" fmla="*/ 20 h 24"/>
                <a:gd name="T24" fmla="*/ 41 w 47"/>
                <a:gd name="T25" fmla="*/ 16 h 24"/>
                <a:gd name="T26" fmla="*/ 44 w 47"/>
                <a:gd name="T27" fmla="*/ 13 h 24"/>
                <a:gd name="T28" fmla="*/ 46 w 47"/>
                <a:gd name="T29" fmla="*/ 9 h 24"/>
                <a:gd name="T30" fmla="*/ 47 w 47"/>
                <a:gd name="T31" fmla="*/ 5 h 24"/>
                <a:gd name="T32" fmla="*/ 47 w 47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7" h="24">
                  <a:moveTo>
                    <a:pt x="0" y="0"/>
                  </a:moveTo>
                  <a:lnTo>
                    <a:pt x="1" y="5"/>
                  </a:lnTo>
                  <a:lnTo>
                    <a:pt x="2" y="9"/>
                  </a:lnTo>
                  <a:lnTo>
                    <a:pt x="4" y="13"/>
                  </a:lnTo>
                  <a:lnTo>
                    <a:pt x="8" y="16"/>
                  </a:lnTo>
                  <a:lnTo>
                    <a:pt x="11" y="20"/>
                  </a:lnTo>
                  <a:lnTo>
                    <a:pt x="15" y="22"/>
                  </a:lnTo>
                  <a:lnTo>
                    <a:pt x="19" y="23"/>
                  </a:lnTo>
                  <a:lnTo>
                    <a:pt x="24" y="24"/>
                  </a:lnTo>
                  <a:lnTo>
                    <a:pt x="29" y="23"/>
                  </a:lnTo>
                  <a:lnTo>
                    <a:pt x="33" y="22"/>
                  </a:lnTo>
                  <a:lnTo>
                    <a:pt x="36" y="20"/>
                  </a:lnTo>
                  <a:lnTo>
                    <a:pt x="41" y="16"/>
                  </a:lnTo>
                  <a:lnTo>
                    <a:pt x="44" y="13"/>
                  </a:lnTo>
                  <a:lnTo>
                    <a:pt x="46" y="9"/>
                  </a:lnTo>
                  <a:lnTo>
                    <a:pt x="47" y="5"/>
                  </a:lnTo>
                  <a:lnTo>
                    <a:pt x="4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10" name="Freeform 622"/>
            <p:cNvSpPr>
              <a:spLocks/>
            </p:cNvSpPr>
            <p:nvPr/>
          </p:nvSpPr>
          <p:spPr bwMode="auto">
            <a:xfrm>
              <a:off x="2353" y="1485"/>
              <a:ext cx="5" cy="4"/>
            </a:xfrm>
            <a:custGeom>
              <a:avLst/>
              <a:gdLst>
                <a:gd name="T0" fmla="*/ 31 w 31"/>
                <a:gd name="T1" fmla="*/ 16 h 31"/>
                <a:gd name="T2" fmla="*/ 29 w 31"/>
                <a:gd name="T3" fmla="*/ 12 h 31"/>
                <a:gd name="T4" fmla="*/ 28 w 31"/>
                <a:gd name="T5" fmla="*/ 8 h 31"/>
                <a:gd name="T6" fmla="*/ 26 w 31"/>
                <a:gd name="T7" fmla="*/ 5 h 31"/>
                <a:gd name="T8" fmla="*/ 23 w 31"/>
                <a:gd name="T9" fmla="*/ 3 h 31"/>
                <a:gd name="T10" fmla="*/ 19 w 31"/>
                <a:gd name="T11" fmla="*/ 0 h 31"/>
                <a:gd name="T12" fmla="*/ 15 w 31"/>
                <a:gd name="T13" fmla="*/ 0 h 31"/>
                <a:gd name="T14" fmla="*/ 10 w 31"/>
                <a:gd name="T15" fmla="*/ 0 h 31"/>
                <a:gd name="T16" fmla="*/ 7 w 31"/>
                <a:gd name="T17" fmla="*/ 3 h 31"/>
                <a:gd name="T18" fmla="*/ 4 w 31"/>
                <a:gd name="T19" fmla="*/ 5 h 31"/>
                <a:gd name="T20" fmla="*/ 2 w 31"/>
                <a:gd name="T21" fmla="*/ 8 h 31"/>
                <a:gd name="T22" fmla="*/ 0 w 31"/>
                <a:gd name="T23" fmla="*/ 12 h 31"/>
                <a:gd name="T24" fmla="*/ 0 w 31"/>
                <a:gd name="T25" fmla="*/ 16 h 31"/>
                <a:gd name="T26" fmla="*/ 0 w 31"/>
                <a:gd name="T27" fmla="*/ 20 h 31"/>
                <a:gd name="T28" fmla="*/ 2 w 31"/>
                <a:gd name="T29" fmla="*/ 24 h 31"/>
                <a:gd name="T30" fmla="*/ 4 w 31"/>
                <a:gd name="T31" fmla="*/ 27 h 31"/>
                <a:gd name="T32" fmla="*/ 7 w 31"/>
                <a:gd name="T33" fmla="*/ 29 h 31"/>
                <a:gd name="T34" fmla="*/ 10 w 31"/>
                <a:gd name="T35" fmla="*/ 31 h 31"/>
                <a:gd name="T36" fmla="*/ 15 w 31"/>
                <a:gd name="T37" fmla="*/ 31 h 31"/>
                <a:gd name="T38" fmla="*/ 19 w 31"/>
                <a:gd name="T39" fmla="*/ 31 h 31"/>
                <a:gd name="T40" fmla="*/ 23 w 31"/>
                <a:gd name="T41" fmla="*/ 29 h 31"/>
                <a:gd name="T42" fmla="*/ 26 w 31"/>
                <a:gd name="T43" fmla="*/ 27 h 31"/>
                <a:gd name="T44" fmla="*/ 28 w 31"/>
                <a:gd name="T45" fmla="*/ 24 h 31"/>
                <a:gd name="T46" fmla="*/ 29 w 31"/>
                <a:gd name="T47" fmla="*/ 20 h 31"/>
                <a:gd name="T48" fmla="*/ 31 w 31"/>
                <a:gd name="T49" fmla="*/ 1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1" h="31">
                  <a:moveTo>
                    <a:pt x="31" y="16"/>
                  </a:moveTo>
                  <a:lnTo>
                    <a:pt x="29" y="12"/>
                  </a:lnTo>
                  <a:lnTo>
                    <a:pt x="28" y="8"/>
                  </a:lnTo>
                  <a:lnTo>
                    <a:pt x="26" y="5"/>
                  </a:lnTo>
                  <a:lnTo>
                    <a:pt x="23" y="3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0" y="0"/>
                  </a:lnTo>
                  <a:lnTo>
                    <a:pt x="7" y="3"/>
                  </a:lnTo>
                  <a:lnTo>
                    <a:pt x="4" y="5"/>
                  </a:lnTo>
                  <a:lnTo>
                    <a:pt x="2" y="8"/>
                  </a:lnTo>
                  <a:lnTo>
                    <a:pt x="0" y="12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2" y="24"/>
                  </a:lnTo>
                  <a:lnTo>
                    <a:pt x="4" y="27"/>
                  </a:lnTo>
                  <a:lnTo>
                    <a:pt x="7" y="29"/>
                  </a:lnTo>
                  <a:lnTo>
                    <a:pt x="10" y="31"/>
                  </a:lnTo>
                  <a:lnTo>
                    <a:pt x="15" y="31"/>
                  </a:lnTo>
                  <a:lnTo>
                    <a:pt x="19" y="31"/>
                  </a:lnTo>
                  <a:lnTo>
                    <a:pt x="23" y="29"/>
                  </a:lnTo>
                  <a:lnTo>
                    <a:pt x="26" y="27"/>
                  </a:lnTo>
                  <a:lnTo>
                    <a:pt x="28" y="24"/>
                  </a:lnTo>
                  <a:lnTo>
                    <a:pt x="29" y="20"/>
                  </a:lnTo>
                  <a:lnTo>
                    <a:pt x="31" y="16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11" name="Freeform 623"/>
            <p:cNvSpPr>
              <a:spLocks/>
            </p:cNvSpPr>
            <p:nvPr/>
          </p:nvSpPr>
          <p:spPr bwMode="auto">
            <a:xfrm>
              <a:off x="2354" y="1486"/>
              <a:ext cx="3" cy="2"/>
            </a:xfrm>
            <a:custGeom>
              <a:avLst/>
              <a:gdLst>
                <a:gd name="T0" fmla="*/ 16 w 16"/>
                <a:gd name="T1" fmla="*/ 8 h 16"/>
                <a:gd name="T2" fmla="*/ 15 w 16"/>
                <a:gd name="T3" fmla="*/ 5 h 16"/>
                <a:gd name="T4" fmla="*/ 14 w 16"/>
                <a:gd name="T5" fmla="*/ 3 h 16"/>
                <a:gd name="T6" fmla="*/ 13 w 16"/>
                <a:gd name="T7" fmla="*/ 2 h 16"/>
                <a:gd name="T8" fmla="*/ 10 w 16"/>
                <a:gd name="T9" fmla="*/ 1 h 16"/>
                <a:gd name="T10" fmla="*/ 8 w 16"/>
                <a:gd name="T11" fmla="*/ 0 h 16"/>
                <a:gd name="T12" fmla="*/ 5 w 16"/>
                <a:gd name="T13" fmla="*/ 1 h 16"/>
                <a:gd name="T14" fmla="*/ 3 w 16"/>
                <a:gd name="T15" fmla="*/ 2 h 16"/>
                <a:gd name="T16" fmla="*/ 1 w 16"/>
                <a:gd name="T17" fmla="*/ 3 h 16"/>
                <a:gd name="T18" fmla="*/ 0 w 16"/>
                <a:gd name="T19" fmla="*/ 5 h 16"/>
                <a:gd name="T20" fmla="*/ 0 w 16"/>
                <a:gd name="T21" fmla="*/ 8 h 16"/>
                <a:gd name="T22" fmla="*/ 0 w 16"/>
                <a:gd name="T23" fmla="*/ 11 h 16"/>
                <a:gd name="T24" fmla="*/ 1 w 16"/>
                <a:gd name="T25" fmla="*/ 13 h 16"/>
                <a:gd name="T26" fmla="*/ 3 w 16"/>
                <a:gd name="T27" fmla="*/ 15 h 16"/>
                <a:gd name="T28" fmla="*/ 5 w 16"/>
                <a:gd name="T29" fmla="*/ 16 h 16"/>
                <a:gd name="T30" fmla="*/ 8 w 16"/>
                <a:gd name="T31" fmla="*/ 16 h 16"/>
                <a:gd name="T32" fmla="*/ 10 w 16"/>
                <a:gd name="T33" fmla="*/ 16 h 16"/>
                <a:gd name="T34" fmla="*/ 13 w 16"/>
                <a:gd name="T35" fmla="*/ 15 h 16"/>
                <a:gd name="T36" fmla="*/ 14 w 16"/>
                <a:gd name="T37" fmla="*/ 13 h 16"/>
                <a:gd name="T38" fmla="*/ 15 w 16"/>
                <a:gd name="T39" fmla="*/ 11 h 16"/>
                <a:gd name="T40" fmla="*/ 16 w 16"/>
                <a:gd name="T41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lnTo>
                    <a:pt x="15" y="5"/>
                  </a:lnTo>
                  <a:lnTo>
                    <a:pt x="14" y="3"/>
                  </a:lnTo>
                  <a:lnTo>
                    <a:pt x="13" y="2"/>
                  </a:lnTo>
                  <a:lnTo>
                    <a:pt x="10" y="1"/>
                  </a:lnTo>
                  <a:lnTo>
                    <a:pt x="8" y="0"/>
                  </a:lnTo>
                  <a:lnTo>
                    <a:pt x="5" y="1"/>
                  </a:lnTo>
                  <a:lnTo>
                    <a:pt x="3" y="2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1"/>
                  </a:lnTo>
                  <a:lnTo>
                    <a:pt x="1" y="13"/>
                  </a:lnTo>
                  <a:lnTo>
                    <a:pt x="3" y="15"/>
                  </a:lnTo>
                  <a:lnTo>
                    <a:pt x="5" y="16"/>
                  </a:lnTo>
                  <a:lnTo>
                    <a:pt x="8" y="16"/>
                  </a:lnTo>
                  <a:lnTo>
                    <a:pt x="10" y="16"/>
                  </a:lnTo>
                  <a:lnTo>
                    <a:pt x="13" y="15"/>
                  </a:lnTo>
                  <a:lnTo>
                    <a:pt x="14" y="13"/>
                  </a:lnTo>
                  <a:lnTo>
                    <a:pt x="15" y="11"/>
                  </a:lnTo>
                  <a:lnTo>
                    <a:pt x="16" y="8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12" name="Freeform 624"/>
            <p:cNvSpPr>
              <a:spLocks/>
            </p:cNvSpPr>
            <p:nvPr/>
          </p:nvSpPr>
          <p:spPr bwMode="auto">
            <a:xfrm>
              <a:off x="2351" y="1508"/>
              <a:ext cx="9" cy="9"/>
            </a:xfrm>
            <a:custGeom>
              <a:avLst/>
              <a:gdLst>
                <a:gd name="T0" fmla="*/ 0 w 62"/>
                <a:gd name="T1" fmla="*/ 31 h 63"/>
                <a:gd name="T2" fmla="*/ 0 w 62"/>
                <a:gd name="T3" fmla="*/ 38 h 63"/>
                <a:gd name="T4" fmla="*/ 2 w 62"/>
                <a:gd name="T5" fmla="*/ 42 h 63"/>
                <a:gd name="T6" fmla="*/ 4 w 62"/>
                <a:gd name="T7" fmla="*/ 47 h 63"/>
                <a:gd name="T8" fmla="*/ 7 w 62"/>
                <a:gd name="T9" fmla="*/ 51 h 63"/>
                <a:gd name="T10" fmla="*/ 10 w 62"/>
                <a:gd name="T11" fmla="*/ 56 h 63"/>
                <a:gd name="T12" fmla="*/ 16 w 62"/>
                <a:gd name="T13" fmla="*/ 59 h 63"/>
                <a:gd name="T14" fmla="*/ 20 w 62"/>
                <a:gd name="T15" fmla="*/ 61 h 63"/>
                <a:gd name="T16" fmla="*/ 25 w 62"/>
                <a:gd name="T17" fmla="*/ 62 h 63"/>
                <a:gd name="T18" fmla="*/ 31 w 62"/>
                <a:gd name="T19" fmla="*/ 63 h 63"/>
                <a:gd name="T20" fmla="*/ 36 w 62"/>
                <a:gd name="T21" fmla="*/ 62 h 63"/>
                <a:gd name="T22" fmla="*/ 41 w 62"/>
                <a:gd name="T23" fmla="*/ 61 h 63"/>
                <a:gd name="T24" fmla="*/ 47 w 62"/>
                <a:gd name="T25" fmla="*/ 59 h 63"/>
                <a:gd name="T26" fmla="*/ 51 w 62"/>
                <a:gd name="T27" fmla="*/ 56 h 63"/>
                <a:gd name="T28" fmla="*/ 55 w 62"/>
                <a:gd name="T29" fmla="*/ 51 h 63"/>
                <a:gd name="T30" fmla="*/ 58 w 62"/>
                <a:gd name="T31" fmla="*/ 47 h 63"/>
                <a:gd name="T32" fmla="*/ 60 w 62"/>
                <a:gd name="T33" fmla="*/ 42 h 63"/>
                <a:gd name="T34" fmla="*/ 61 w 62"/>
                <a:gd name="T35" fmla="*/ 38 h 63"/>
                <a:gd name="T36" fmla="*/ 62 w 62"/>
                <a:gd name="T37" fmla="*/ 31 h 63"/>
                <a:gd name="T38" fmla="*/ 61 w 62"/>
                <a:gd name="T39" fmla="*/ 26 h 63"/>
                <a:gd name="T40" fmla="*/ 60 w 62"/>
                <a:gd name="T41" fmla="*/ 21 h 63"/>
                <a:gd name="T42" fmla="*/ 58 w 62"/>
                <a:gd name="T43" fmla="*/ 16 h 63"/>
                <a:gd name="T44" fmla="*/ 55 w 62"/>
                <a:gd name="T45" fmla="*/ 12 h 63"/>
                <a:gd name="T46" fmla="*/ 51 w 62"/>
                <a:gd name="T47" fmla="*/ 8 h 63"/>
                <a:gd name="T48" fmla="*/ 47 w 62"/>
                <a:gd name="T49" fmla="*/ 5 h 63"/>
                <a:gd name="T50" fmla="*/ 41 w 62"/>
                <a:gd name="T51" fmla="*/ 2 h 63"/>
                <a:gd name="T52" fmla="*/ 36 w 62"/>
                <a:gd name="T53" fmla="*/ 1 h 63"/>
                <a:gd name="T54" fmla="*/ 31 w 62"/>
                <a:gd name="T55" fmla="*/ 0 h 63"/>
                <a:gd name="T56" fmla="*/ 25 w 62"/>
                <a:gd name="T57" fmla="*/ 1 h 63"/>
                <a:gd name="T58" fmla="*/ 20 w 62"/>
                <a:gd name="T59" fmla="*/ 2 h 63"/>
                <a:gd name="T60" fmla="*/ 16 w 62"/>
                <a:gd name="T61" fmla="*/ 5 h 63"/>
                <a:gd name="T62" fmla="*/ 10 w 62"/>
                <a:gd name="T63" fmla="*/ 8 h 63"/>
                <a:gd name="T64" fmla="*/ 7 w 62"/>
                <a:gd name="T65" fmla="*/ 12 h 63"/>
                <a:gd name="T66" fmla="*/ 4 w 62"/>
                <a:gd name="T67" fmla="*/ 16 h 63"/>
                <a:gd name="T68" fmla="*/ 2 w 62"/>
                <a:gd name="T69" fmla="*/ 21 h 63"/>
                <a:gd name="T70" fmla="*/ 0 w 62"/>
                <a:gd name="T71" fmla="*/ 26 h 63"/>
                <a:gd name="T72" fmla="*/ 0 w 62"/>
                <a:gd name="T73" fmla="*/ 31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2" h="63">
                  <a:moveTo>
                    <a:pt x="0" y="31"/>
                  </a:moveTo>
                  <a:lnTo>
                    <a:pt x="0" y="38"/>
                  </a:lnTo>
                  <a:lnTo>
                    <a:pt x="2" y="42"/>
                  </a:lnTo>
                  <a:lnTo>
                    <a:pt x="4" y="47"/>
                  </a:lnTo>
                  <a:lnTo>
                    <a:pt x="7" y="51"/>
                  </a:lnTo>
                  <a:lnTo>
                    <a:pt x="10" y="56"/>
                  </a:lnTo>
                  <a:lnTo>
                    <a:pt x="16" y="59"/>
                  </a:lnTo>
                  <a:lnTo>
                    <a:pt x="20" y="61"/>
                  </a:lnTo>
                  <a:lnTo>
                    <a:pt x="25" y="62"/>
                  </a:lnTo>
                  <a:lnTo>
                    <a:pt x="31" y="63"/>
                  </a:lnTo>
                  <a:lnTo>
                    <a:pt x="36" y="62"/>
                  </a:lnTo>
                  <a:lnTo>
                    <a:pt x="41" y="61"/>
                  </a:lnTo>
                  <a:lnTo>
                    <a:pt x="47" y="59"/>
                  </a:lnTo>
                  <a:lnTo>
                    <a:pt x="51" y="56"/>
                  </a:lnTo>
                  <a:lnTo>
                    <a:pt x="55" y="51"/>
                  </a:lnTo>
                  <a:lnTo>
                    <a:pt x="58" y="47"/>
                  </a:lnTo>
                  <a:lnTo>
                    <a:pt x="60" y="42"/>
                  </a:lnTo>
                  <a:lnTo>
                    <a:pt x="61" y="38"/>
                  </a:lnTo>
                  <a:lnTo>
                    <a:pt x="62" y="31"/>
                  </a:lnTo>
                  <a:lnTo>
                    <a:pt x="61" y="26"/>
                  </a:lnTo>
                  <a:lnTo>
                    <a:pt x="60" y="21"/>
                  </a:lnTo>
                  <a:lnTo>
                    <a:pt x="58" y="16"/>
                  </a:lnTo>
                  <a:lnTo>
                    <a:pt x="55" y="12"/>
                  </a:lnTo>
                  <a:lnTo>
                    <a:pt x="51" y="8"/>
                  </a:lnTo>
                  <a:lnTo>
                    <a:pt x="47" y="5"/>
                  </a:lnTo>
                  <a:lnTo>
                    <a:pt x="41" y="2"/>
                  </a:lnTo>
                  <a:lnTo>
                    <a:pt x="36" y="1"/>
                  </a:lnTo>
                  <a:lnTo>
                    <a:pt x="31" y="0"/>
                  </a:lnTo>
                  <a:lnTo>
                    <a:pt x="25" y="1"/>
                  </a:lnTo>
                  <a:lnTo>
                    <a:pt x="20" y="2"/>
                  </a:lnTo>
                  <a:lnTo>
                    <a:pt x="16" y="5"/>
                  </a:lnTo>
                  <a:lnTo>
                    <a:pt x="10" y="8"/>
                  </a:lnTo>
                  <a:lnTo>
                    <a:pt x="7" y="12"/>
                  </a:lnTo>
                  <a:lnTo>
                    <a:pt x="4" y="16"/>
                  </a:lnTo>
                  <a:lnTo>
                    <a:pt x="2" y="21"/>
                  </a:lnTo>
                  <a:lnTo>
                    <a:pt x="0" y="26"/>
                  </a:lnTo>
                  <a:lnTo>
                    <a:pt x="0" y="31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13" name="Freeform 625"/>
            <p:cNvSpPr>
              <a:spLocks/>
            </p:cNvSpPr>
            <p:nvPr/>
          </p:nvSpPr>
          <p:spPr bwMode="auto">
            <a:xfrm>
              <a:off x="2352" y="1509"/>
              <a:ext cx="7" cy="7"/>
            </a:xfrm>
            <a:custGeom>
              <a:avLst/>
              <a:gdLst>
                <a:gd name="T0" fmla="*/ 47 w 47"/>
                <a:gd name="T1" fmla="*/ 23 h 47"/>
                <a:gd name="T2" fmla="*/ 47 w 47"/>
                <a:gd name="T3" fmla="*/ 19 h 47"/>
                <a:gd name="T4" fmla="*/ 46 w 47"/>
                <a:gd name="T5" fmla="*/ 15 h 47"/>
                <a:gd name="T6" fmla="*/ 44 w 47"/>
                <a:gd name="T7" fmla="*/ 10 h 47"/>
                <a:gd name="T8" fmla="*/ 41 w 47"/>
                <a:gd name="T9" fmla="*/ 7 h 47"/>
                <a:gd name="T10" fmla="*/ 36 w 47"/>
                <a:gd name="T11" fmla="*/ 4 h 47"/>
                <a:gd name="T12" fmla="*/ 33 w 47"/>
                <a:gd name="T13" fmla="*/ 2 h 47"/>
                <a:gd name="T14" fmla="*/ 29 w 47"/>
                <a:gd name="T15" fmla="*/ 1 h 47"/>
                <a:gd name="T16" fmla="*/ 24 w 47"/>
                <a:gd name="T17" fmla="*/ 0 h 47"/>
                <a:gd name="T18" fmla="*/ 19 w 47"/>
                <a:gd name="T19" fmla="*/ 1 h 47"/>
                <a:gd name="T20" fmla="*/ 15 w 47"/>
                <a:gd name="T21" fmla="*/ 2 h 47"/>
                <a:gd name="T22" fmla="*/ 11 w 47"/>
                <a:gd name="T23" fmla="*/ 4 h 47"/>
                <a:gd name="T24" fmla="*/ 8 w 47"/>
                <a:gd name="T25" fmla="*/ 7 h 47"/>
                <a:gd name="T26" fmla="*/ 4 w 47"/>
                <a:gd name="T27" fmla="*/ 10 h 47"/>
                <a:gd name="T28" fmla="*/ 2 w 47"/>
                <a:gd name="T29" fmla="*/ 15 h 47"/>
                <a:gd name="T30" fmla="*/ 1 w 47"/>
                <a:gd name="T31" fmla="*/ 19 h 47"/>
                <a:gd name="T32" fmla="*/ 0 w 47"/>
                <a:gd name="T33" fmla="*/ 23 h 47"/>
                <a:gd name="T34" fmla="*/ 1 w 47"/>
                <a:gd name="T35" fmla="*/ 29 h 47"/>
                <a:gd name="T36" fmla="*/ 2 w 47"/>
                <a:gd name="T37" fmla="*/ 33 h 47"/>
                <a:gd name="T38" fmla="*/ 4 w 47"/>
                <a:gd name="T39" fmla="*/ 37 h 47"/>
                <a:gd name="T40" fmla="*/ 8 w 47"/>
                <a:gd name="T41" fmla="*/ 40 h 47"/>
                <a:gd name="T42" fmla="*/ 11 w 47"/>
                <a:gd name="T43" fmla="*/ 43 h 47"/>
                <a:gd name="T44" fmla="*/ 15 w 47"/>
                <a:gd name="T45" fmla="*/ 46 h 47"/>
                <a:gd name="T46" fmla="*/ 19 w 47"/>
                <a:gd name="T47" fmla="*/ 47 h 47"/>
                <a:gd name="T48" fmla="*/ 24 w 47"/>
                <a:gd name="T49" fmla="*/ 47 h 47"/>
                <a:gd name="T50" fmla="*/ 29 w 47"/>
                <a:gd name="T51" fmla="*/ 47 h 47"/>
                <a:gd name="T52" fmla="*/ 33 w 47"/>
                <a:gd name="T53" fmla="*/ 46 h 47"/>
                <a:gd name="T54" fmla="*/ 36 w 47"/>
                <a:gd name="T55" fmla="*/ 43 h 47"/>
                <a:gd name="T56" fmla="*/ 41 w 47"/>
                <a:gd name="T57" fmla="*/ 40 h 47"/>
                <a:gd name="T58" fmla="*/ 44 w 47"/>
                <a:gd name="T59" fmla="*/ 37 h 47"/>
                <a:gd name="T60" fmla="*/ 46 w 47"/>
                <a:gd name="T61" fmla="*/ 33 h 47"/>
                <a:gd name="T62" fmla="*/ 47 w 47"/>
                <a:gd name="T63" fmla="*/ 29 h 47"/>
                <a:gd name="T64" fmla="*/ 47 w 47"/>
                <a:gd name="T65" fmla="*/ 2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7" h="47">
                  <a:moveTo>
                    <a:pt x="47" y="23"/>
                  </a:moveTo>
                  <a:lnTo>
                    <a:pt x="47" y="19"/>
                  </a:lnTo>
                  <a:lnTo>
                    <a:pt x="46" y="15"/>
                  </a:lnTo>
                  <a:lnTo>
                    <a:pt x="44" y="10"/>
                  </a:lnTo>
                  <a:lnTo>
                    <a:pt x="41" y="7"/>
                  </a:lnTo>
                  <a:lnTo>
                    <a:pt x="36" y="4"/>
                  </a:lnTo>
                  <a:lnTo>
                    <a:pt x="33" y="2"/>
                  </a:lnTo>
                  <a:lnTo>
                    <a:pt x="29" y="1"/>
                  </a:lnTo>
                  <a:lnTo>
                    <a:pt x="24" y="0"/>
                  </a:lnTo>
                  <a:lnTo>
                    <a:pt x="19" y="1"/>
                  </a:lnTo>
                  <a:lnTo>
                    <a:pt x="15" y="2"/>
                  </a:lnTo>
                  <a:lnTo>
                    <a:pt x="11" y="4"/>
                  </a:lnTo>
                  <a:lnTo>
                    <a:pt x="8" y="7"/>
                  </a:lnTo>
                  <a:lnTo>
                    <a:pt x="4" y="10"/>
                  </a:lnTo>
                  <a:lnTo>
                    <a:pt x="2" y="15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1" y="29"/>
                  </a:lnTo>
                  <a:lnTo>
                    <a:pt x="2" y="33"/>
                  </a:lnTo>
                  <a:lnTo>
                    <a:pt x="4" y="37"/>
                  </a:lnTo>
                  <a:lnTo>
                    <a:pt x="8" y="40"/>
                  </a:lnTo>
                  <a:lnTo>
                    <a:pt x="11" y="43"/>
                  </a:lnTo>
                  <a:lnTo>
                    <a:pt x="15" y="46"/>
                  </a:lnTo>
                  <a:lnTo>
                    <a:pt x="19" y="47"/>
                  </a:lnTo>
                  <a:lnTo>
                    <a:pt x="24" y="47"/>
                  </a:lnTo>
                  <a:lnTo>
                    <a:pt x="29" y="47"/>
                  </a:lnTo>
                  <a:lnTo>
                    <a:pt x="33" y="46"/>
                  </a:lnTo>
                  <a:lnTo>
                    <a:pt x="36" y="43"/>
                  </a:lnTo>
                  <a:lnTo>
                    <a:pt x="41" y="40"/>
                  </a:lnTo>
                  <a:lnTo>
                    <a:pt x="44" y="37"/>
                  </a:lnTo>
                  <a:lnTo>
                    <a:pt x="46" y="33"/>
                  </a:lnTo>
                  <a:lnTo>
                    <a:pt x="47" y="29"/>
                  </a:lnTo>
                  <a:lnTo>
                    <a:pt x="47" y="23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14" name="Freeform 626"/>
            <p:cNvSpPr>
              <a:spLocks/>
            </p:cNvSpPr>
            <p:nvPr/>
          </p:nvSpPr>
          <p:spPr bwMode="auto">
            <a:xfrm>
              <a:off x="2353" y="1510"/>
              <a:ext cx="5" cy="5"/>
            </a:xfrm>
            <a:custGeom>
              <a:avLst/>
              <a:gdLst>
                <a:gd name="T0" fmla="*/ 31 w 31"/>
                <a:gd name="T1" fmla="*/ 15 h 31"/>
                <a:gd name="T2" fmla="*/ 29 w 31"/>
                <a:gd name="T3" fmla="*/ 12 h 31"/>
                <a:gd name="T4" fmla="*/ 28 w 31"/>
                <a:gd name="T5" fmla="*/ 8 h 31"/>
                <a:gd name="T6" fmla="*/ 26 w 31"/>
                <a:gd name="T7" fmla="*/ 5 h 31"/>
                <a:gd name="T8" fmla="*/ 23 w 31"/>
                <a:gd name="T9" fmla="*/ 2 h 31"/>
                <a:gd name="T10" fmla="*/ 19 w 31"/>
                <a:gd name="T11" fmla="*/ 0 h 31"/>
                <a:gd name="T12" fmla="*/ 15 w 31"/>
                <a:gd name="T13" fmla="*/ 0 h 31"/>
                <a:gd name="T14" fmla="*/ 10 w 31"/>
                <a:gd name="T15" fmla="*/ 0 h 31"/>
                <a:gd name="T16" fmla="*/ 7 w 31"/>
                <a:gd name="T17" fmla="*/ 2 h 31"/>
                <a:gd name="T18" fmla="*/ 4 w 31"/>
                <a:gd name="T19" fmla="*/ 5 h 31"/>
                <a:gd name="T20" fmla="*/ 2 w 31"/>
                <a:gd name="T21" fmla="*/ 8 h 31"/>
                <a:gd name="T22" fmla="*/ 0 w 31"/>
                <a:gd name="T23" fmla="*/ 12 h 31"/>
                <a:gd name="T24" fmla="*/ 0 w 31"/>
                <a:gd name="T25" fmla="*/ 15 h 31"/>
                <a:gd name="T26" fmla="*/ 0 w 31"/>
                <a:gd name="T27" fmla="*/ 19 h 31"/>
                <a:gd name="T28" fmla="*/ 2 w 31"/>
                <a:gd name="T29" fmla="*/ 24 h 31"/>
                <a:gd name="T30" fmla="*/ 4 w 31"/>
                <a:gd name="T31" fmla="*/ 27 h 31"/>
                <a:gd name="T32" fmla="*/ 7 w 31"/>
                <a:gd name="T33" fmla="*/ 29 h 31"/>
                <a:gd name="T34" fmla="*/ 10 w 31"/>
                <a:gd name="T35" fmla="*/ 31 h 31"/>
                <a:gd name="T36" fmla="*/ 15 w 31"/>
                <a:gd name="T37" fmla="*/ 31 h 31"/>
                <a:gd name="T38" fmla="*/ 19 w 31"/>
                <a:gd name="T39" fmla="*/ 31 h 31"/>
                <a:gd name="T40" fmla="*/ 23 w 31"/>
                <a:gd name="T41" fmla="*/ 29 h 31"/>
                <a:gd name="T42" fmla="*/ 26 w 31"/>
                <a:gd name="T43" fmla="*/ 27 h 31"/>
                <a:gd name="T44" fmla="*/ 28 w 31"/>
                <a:gd name="T45" fmla="*/ 24 h 31"/>
                <a:gd name="T46" fmla="*/ 29 w 31"/>
                <a:gd name="T47" fmla="*/ 19 h 31"/>
                <a:gd name="T48" fmla="*/ 31 w 31"/>
                <a:gd name="T49" fmla="*/ 1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1" h="31">
                  <a:moveTo>
                    <a:pt x="31" y="15"/>
                  </a:moveTo>
                  <a:lnTo>
                    <a:pt x="29" y="12"/>
                  </a:lnTo>
                  <a:lnTo>
                    <a:pt x="28" y="8"/>
                  </a:lnTo>
                  <a:lnTo>
                    <a:pt x="26" y="5"/>
                  </a:lnTo>
                  <a:lnTo>
                    <a:pt x="23" y="2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0" y="0"/>
                  </a:lnTo>
                  <a:lnTo>
                    <a:pt x="7" y="2"/>
                  </a:lnTo>
                  <a:lnTo>
                    <a:pt x="4" y="5"/>
                  </a:lnTo>
                  <a:lnTo>
                    <a:pt x="2" y="8"/>
                  </a:lnTo>
                  <a:lnTo>
                    <a:pt x="0" y="12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2" y="24"/>
                  </a:lnTo>
                  <a:lnTo>
                    <a:pt x="4" y="27"/>
                  </a:lnTo>
                  <a:lnTo>
                    <a:pt x="7" y="29"/>
                  </a:lnTo>
                  <a:lnTo>
                    <a:pt x="10" y="31"/>
                  </a:lnTo>
                  <a:lnTo>
                    <a:pt x="15" y="31"/>
                  </a:lnTo>
                  <a:lnTo>
                    <a:pt x="19" y="31"/>
                  </a:lnTo>
                  <a:lnTo>
                    <a:pt x="23" y="29"/>
                  </a:lnTo>
                  <a:lnTo>
                    <a:pt x="26" y="27"/>
                  </a:lnTo>
                  <a:lnTo>
                    <a:pt x="28" y="24"/>
                  </a:lnTo>
                  <a:lnTo>
                    <a:pt x="29" y="19"/>
                  </a:lnTo>
                  <a:lnTo>
                    <a:pt x="31" y="15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15" name="Freeform 627"/>
            <p:cNvSpPr>
              <a:spLocks/>
            </p:cNvSpPr>
            <p:nvPr/>
          </p:nvSpPr>
          <p:spPr bwMode="auto">
            <a:xfrm>
              <a:off x="2354" y="1512"/>
              <a:ext cx="3" cy="2"/>
            </a:xfrm>
            <a:custGeom>
              <a:avLst/>
              <a:gdLst>
                <a:gd name="T0" fmla="*/ 16 w 16"/>
                <a:gd name="T1" fmla="*/ 7 h 16"/>
                <a:gd name="T2" fmla="*/ 15 w 16"/>
                <a:gd name="T3" fmla="*/ 5 h 16"/>
                <a:gd name="T4" fmla="*/ 14 w 16"/>
                <a:gd name="T5" fmla="*/ 3 h 16"/>
                <a:gd name="T6" fmla="*/ 13 w 16"/>
                <a:gd name="T7" fmla="*/ 1 h 16"/>
                <a:gd name="T8" fmla="*/ 10 w 16"/>
                <a:gd name="T9" fmla="*/ 0 h 16"/>
                <a:gd name="T10" fmla="*/ 8 w 16"/>
                <a:gd name="T11" fmla="*/ 0 h 16"/>
                <a:gd name="T12" fmla="*/ 5 w 16"/>
                <a:gd name="T13" fmla="*/ 0 h 16"/>
                <a:gd name="T14" fmla="*/ 3 w 16"/>
                <a:gd name="T15" fmla="*/ 1 h 16"/>
                <a:gd name="T16" fmla="*/ 1 w 16"/>
                <a:gd name="T17" fmla="*/ 3 h 16"/>
                <a:gd name="T18" fmla="*/ 0 w 16"/>
                <a:gd name="T19" fmla="*/ 5 h 16"/>
                <a:gd name="T20" fmla="*/ 0 w 16"/>
                <a:gd name="T21" fmla="*/ 7 h 16"/>
                <a:gd name="T22" fmla="*/ 0 w 16"/>
                <a:gd name="T23" fmla="*/ 10 h 16"/>
                <a:gd name="T24" fmla="*/ 1 w 16"/>
                <a:gd name="T25" fmla="*/ 13 h 16"/>
                <a:gd name="T26" fmla="*/ 3 w 16"/>
                <a:gd name="T27" fmla="*/ 14 h 16"/>
                <a:gd name="T28" fmla="*/ 5 w 16"/>
                <a:gd name="T29" fmla="*/ 15 h 16"/>
                <a:gd name="T30" fmla="*/ 8 w 16"/>
                <a:gd name="T31" fmla="*/ 16 h 16"/>
                <a:gd name="T32" fmla="*/ 10 w 16"/>
                <a:gd name="T33" fmla="*/ 15 h 16"/>
                <a:gd name="T34" fmla="*/ 13 w 16"/>
                <a:gd name="T35" fmla="*/ 14 h 16"/>
                <a:gd name="T36" fmla="*/ 14 w 16"/>
                <a:gd name="T37" fmla="*/ 13 h 16"/>
                <a:gd name="T38" fmla="*/ 15 w 16"/>
                <a:gd name="T39" fmla="*/ 10 h 16"/>
                <a:gd name="T40" fmla="*/ 16 w 16"/>
                <a:gd name="T41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6" h="16">
                  <a:moveTo>
                    <a:pt x="16" y="7"/>
                  </a:moveTo>
                  <a:lnTo>
                    <a:pt x="15" y="5"/>
                  </a:lnTo>
                  <a:lnTo>
                    <a:pt x="14" y="3"/>
                  </a:lnTo>
                  <a:lnTo>
                    <a:pt x="13" y="1"/>
                  </a:lnTo>
                  <a:lnTo>
                    <a:pt x="10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10"/>
                  </a:lnTo>
                  <a:lnTo>
                    <a:pt x="1" y="13"/>
                  </a:lnTo>
                  <a:lnTo>
                    <a:pt x="3" y="14"/>
                  </a:lnTo>
                  <a:lnTo>
                    <a:pt x="5" y="15"/>
                  </a:lnTo>
                  <a:lnTo>
                    <a:pt x="8" y="16"/>
                  </a:lnTo>
                  <a:lnTo>
                    <a:pt x="10" y="15"/>
                  </a:lnTo>
                  <a:lnTo>
                    <a:pt x="13" y="14"/>
                  </a:lnTo>
                  <a:lnTo>
                    <a:pt x="14" y="13"/>
                  </a:lnTo>
                  <a:lnTo>
                    <a:pt x="15" y="10"/>
                  </a:lnTo>
                  <a:lnTo>
                    <a:pt x="16" y="7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16" name="Freeform 628"/>
            <p:cNvSpPr>
              <a:spLocks/>
            </p:cNvSpPr>
            <p:nvPr/>
          </p:nvSpPr>
          <p:spPr bwMode="auto">
            <a:xfrm>
              <a:off x="2351" y="1482"/>
              <a:ext cx="9" cy="5"/>
            </a:xfrm>
            <a:custGeom>
              <a:avLst/>
              <a:gdLst>
                <a:gd name="T0" fmla="*/ 62 w 62"/>
                <a:gd name="T1" fmla="*/ 32 h 32"/>
                <a:gd name="T2" fmla="*/ 61 w 62"/>
                <a:gd name="T3" fmla="*/ 26 h 32"/>
                <a:gd name="T4" fmla="*/ 60 w 62"/>
                <a:gd name="T5" fmla="*/ 22 h 32"/>
                <a:gd name="T6" fmla="*/ 58 w 62"/>
                <a:gd name="T7" fmla="*/ 16 h 32"/>
                <a:gd name="T8" fmla="*/ 55 w 62"/>
                <a:gd name="T9" fmla="*/ 12 h 32"/>
                <a:gd name="T10" fmla="*/ 51 w 62"/>
                <a:gd name="T11" fmla="*/ 8 h 32"/>
                <a:gd name="T12" fmla="*/ 47 w 62"/>
                <a:gd name="T13" fmla="*/ 5 h 32"/>
                <a:gd name="T14" fmla="*/ 41 w 62"/>
                <a:gd name="T15" fmla="*/ 3 h 32"/>
                <a:gd name="T16" fmla="*/ 36 w 62"/>
                <a:gd name="T17" fmla="*/ 2 h 32"/>
                <a:gd name="T18" fmla="*/ 31 w 62"/>
                <a:gd name="T19" fmla="*/ 0 h 32"/>
                <a:gd name="T20" fmla="*/ 25 w 62"/>
                <a:gd name="T21" fmla="*/ 2 h 32"/>
                <a:gd name="T22" fmla="*/ 20 w 62"/>
                <a:gd name="T23" fmla="*/ 3 h 32"/>
                <a:gd name="T24" fmla="*/ 16 w 62"/>
                <a:gd name="T25" fmla="*/ 5 h 32"/>
                <a:gd name="T26" fmla="*/ 10 w 62"/>
                <a:gd name="T27" fmla="*/ 8 h 32"/>
                <a:gd name="T28" fmla="*/ 7 w 62"/>
                <a:gd name="T29" fmla="*/ 12 h 32"/>
                <a:gd name="T30" fmla="*/ 4 w 62"/>
                <a:gd name="T31" fmla="*/ 16 h 32"/>
                <a:gd name="T32" fmla="*/ 2 w 62"/>
                <a:gd name="T33" fmla="*/ 22 h 32"/>
                <a:gd name="T34" fmla="*/ 0 w 62"/>
                <a:gd name="T35" fmla="*/ 26 h 32"/>
                <a:gd name="T36" fmla="*/ 0 w 62"/>
                <a:gd name="T3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2">
                  <a:moveTo>
                    <a:pt x="62" y="32"/>
                  </a:moveTo>
                  <a:lnTo>
                    <a:pt x="61" y="26"/>
                  </a:lnTo>
                  <a:lnTo>
                    <a:pt x="60" y="22"/>
                  </a:lnTo>
                  <a:lnTo>
                    <a:pt x="58" y="16"/>
                  </a:lnTo>
                  <a:lnTo>
                    <a:pt x="55" y="12"/>
                  </a:lnTo>
                  <a:lnTo>
                    <a:pt x="51" y="8"/>
                  </a:lnTo>
                  <a:lnTo>
                    <a:pt x="47" y="5"/>
                  </a:lnTo>
                  <a:lnTo>
                    <a:pt x="41" y="3"/>
                  </a:lnTo>
                  <a:lnTo>
                    <a:pt x="36" y="2"/>
                  </a:lnTo>
                  <a:lnTo>
                    <a:pt x="31" y="0"/>
                  </a:lnTo>
                  <a:lnTo>
                    <a:pt x="25" y="2"/>
                  </a:lnTo>
                  <a:lnTo>
                    <a:pt x="20" y="3"/>
                  </a:lnTo>
                  <a:lnTo>
                    <a:pt x="16" y="5"/>
                  </a:lnTo>
                  <a:lnTo>
                    <a:pt x="10" y="8"/>
                  </a:lnTo>
                  <a:lnTo>
                    <a:pt x="7" y="12"/>
                  </a:lnTo>
                  <a:lnTo>
                    <a:pt x="4" y="16"/>
                  </a:lnTo>
                  <a:lnTo>
                    <a:pt x="2" y="22"/>
                  </a:lnTo>
                  <a:lnTo>
                    <a:pt x="0" y="26"/>
                  </a:lnTo>
                  <a:lnTo>
                    <a:pt x="0" y="3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17" name="Freeform 629"/>
            <p:cNvSpPr>
              <a:spLocks/>
            </p:cNvSpPr>
            <p:nvPr/>
          </p:nvSpPr>
          <p:spPr bwMode="auto">
            <a:xfrm>
              <a:off x="2352" y="1484"/>
              <a:ext cx="7" cy="3"/>
            </a:xfrm>
            <a:custGeom>
              <a:avLst/>
              <a:gdLst>
                <a:gd name="T0" fmla="*/ 47 w 47"/>
                <a:gd name="T1" fmla="*/ 23 h 23"/>
                <a:gd name="T2" fmla="*/ 47 w 47"/>
                <a:gd name="T3" fmla="*/ 18 h 23"/>
                <a:gd name="T4" fmla="*/ 46 w 47"/>
                <a:gd name="T5" fmla="*/ 14 h 23"/>
                <a:gd name="T6" fmla="*/ 44 w 47"/>
                <a:gd name="T7" fmla="*/ 10 h 23"/>
                <a:gd name="T8" fmla="*/ 41 w 47"/>
                <a:gd name="T9" fmla="*/ 6 h 23"/>
                <a:gd name="T10" fmla="*/ 36 w 47"/>
                <a:gd name="T11" fmla="*/ 3 h 23"/>
                <a:gd name="T12" fmla="*/ 33 w 47"/>
                <a:gd name="T13" fmla="*/ 1 h 23"/>
                <a:gd name="T14" fmla="*/ 29 w 47"/>
                <a:gd name="T15" fmla="*/ 0 h 23"/>
                <a:gd name="T16" fmla="*/ 24 w 47"/>
                <a:gd name="T17" fmla="*/ 0 h 23"/>
                <a:gd name="T18" fmla="*/ 19 w 47"/>
                <a:gd name="T19" fmla="*/ 0 h 23"/>
                <a:gd name="T20" fmla="*/ 15 w 47"/>
                <a:gd name="T21" fmla="*/ 1 h 23"/>
                <a:gd name="T22" fmla="*/ 11 w 47"/>
                <a:gd name="T23" fmla="*/ 3 h 23"/>
                <a:gd name="T24" fmla="*/ 8 w 47"/>
                <a:gd name="T25" fmla="*/ 6 h 23"/>
                <a:gd name="T26" fmla="*/ 4 w 47"/>
                <a:gd name="T27" fmla="*/ 10 h 23"/>
                <a:gd name="T28" fmla="*/ 2 w 47"/>
                <a:gd name="T29" fmla="*/ 14 h 23"/>
                <a:gd name="T30" fmla="*/ 1 w 47"/>
                <a:gd name="T31" fmla="*/ 18 h 23"/>
                <a:gd name="T32" fmla="*/ 0 w 47"/>
                <a:gd name="T33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7" h="23">
                  <a:moveTo>
                    <a:pt x="47" y="23"/>
                  </a:moveTo>
                  <a:lnTo>
                    <a:pt x="47" y="18"/>
                  </a:lnTo>
                  <a:lnTo>
                    <a:pt x="46" y="14"/>
                  </a:lnTo>
                  <a:lnTo>
                    <a:pt x="44" y="10"/>
                  </a:lnTo>
                  <a:lnTo>
                    <a:pt x="41" y="6"/>
                  </a:lnTo>
                  <a:lnTo>
                    <a:pt x="36" y="3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4" y="0"/>
                  </a:lnTo>
                  <a:lnTo>
                    <a:pt x="19" y="0"/>
                  </a:lnTo>
                  <a:lnTo>
                    <a:pt x="15" y="1"/>
                  </a:lnTo>
                  <a:lnTo>
                    <a:pt x="11" y="3"/>
                  </a:lnTo>
                  <a:lnTo>
                    <a:pt x="8" y="6"/>
                  </a:lnTo>
                  <a:lnTo>
                    <a:pt x="4" y="10"/>
                  </a:lnTo>
                  <a:lnTo>
                    <a:pt x="2" y="14"/>
                  </a:lnTo>
                  <a:lnTo>
                    <a:pt x="1" y="18"/>
                  </a:lnTo>
                  <a:lnTo>
                    <a:pt x="0" y="2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18" name="Line 630"/>
            <p:cNvSpPr>
              <a:spLocks noChangeShapeType="1"/>
            </p:cNvSpPr>
            <p:nvPr/>
          </p:nvSpPr>
          <p:spPr bwMode="auto">
            <a:xfrm>
              <a:off x="2463" y="1500"/>
              <a:ext cx="14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19" name="Freeform 631"/>
            <p:cNvSpPr>
              <a:spLocks/>
            </p:cNvSpPr>
            <p:nvPr/>
          </p:nvSpPr>
          <p:spPr bwMode="auto">
            <a:xfrm>
              <a:off x="2443" y="1484"/>
              <a:ext cx="21" cy="47"/>
            </a:xfrm>
            <a:custGeom>
              <a:avLst/>
              <a:gdLst>
                <a:gd name="T0" fmla="*/ 149 w 149"/>
                <a:gd name="T1" fmla="*/ 0 h 328"/>
                <a:gd name="T2" fmla="*/ 133 w 149"/>
                <a:gd name="T3" fmla="*/ 94 h 328"/>
                <a:gd name="T4" fmla="*/ 0 w 149"/>
                <a:gd name="T5" fmla="*/ 328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9" h="328">
                  <a:moveTo>
                    <a:pt x="149" y="0"/>
                  </a:moveTo>
                  <a:lnTo>
                    <a:pt x="133" y="94"/>
                  </a:lnTo>
                  <a:lnTo>
                    <a:pt x="0" y="32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20" name="Line 632"/>
            <p:cNvSpPr>
              <a:spLocks noChangeShapeType="1"/>
            </p:cNvSpPr>
            <p:nvPr/>
          </p:nvSpPr>
          <p:spPr bwMode="auto">
            <a:xfrm flipV="1">
              <a:off x="2453" y="1472"/>
              <a:ext cx="16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21" name="Line 633"/>
            <p:cNvSpPr>
              <a:spLocks noChangeShapeType="1"/>
            </p:cNvSpPr>
            <p:nvPr/>
          </p:nvSpPr>
          <p:spPr bwMode="auto">
            <a:xfrm flipH="1">
              <a:off x="2474" y="1458"/>
              <a:ext cx="2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22" name="Line 634"/>
            <p:cNvSpPr>
              <a:spLocks noChangeShapeType="1"/>
            </p:cNvSpPr>
            <p:nvPr/>
          </p:nvSpPr>
          <p:spPr bwMode="auto">
            <a:xfrm flipV="1">
              <a:off x="2445" y="1496"/>
              <a:ext cx="39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23" name="Line 635"/>
            <p:cNvSpPr>
              <a:spLocks noChangeShapeType="1"/>
            </p:cNvSpPr>
            <p:nvPr/>
          </p:nvSpPr>
          <p:spPr bwMode="auto">
            <a:xfrm flipV="1">
              <a:off x="2453" y="1481"/>
              <a:ext cx="23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24" name="Line 636"/>
            <p:cNvSpPr>
              <a:spLocks noChangeShapeType="1"/>
            </p:cNvSpPr>
            <p:nvPr/>
          </p:nvSpPr>
          <p:spPr bwMode="auto">
            <a:xfrm flipV="1">
              <a:off x="2453" y="1460"/>
              <a:ext cx="22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25" name="Line 637"/>
            <p:cNvSpPr>
              <a:spLocks noChangeShapeType="1"/>
            </p:cNvSpPr>
            <p:nvPr/>
          </p:nvSpPr>
          <p:spPr bwMode="auto">
            <a:xfrm>
              <a:off x="2453" y="1460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26" name="Line 638"/>
            <p:cNvSpPr>
              <a:spLocks noChangeShapeType="1"/>
            </p:cNvSpPr>
            <p:nvPr/>
          </p:nvSpPr>
          <p:spPr bwMode="auto">
            <a:xfrm>
              <a:off x="2477" y="1527"/>
              <a:ext cx="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27" name="Line 639"/>
            <p:cNvSpPr>
              <a:spLocks noChangeShapeType="1"/>
            </p:cNvSpPr>
            <p:nvPr/>
          </p:nvSpPr>
          <p:spPr bwMode="auto">
            <a:xfrm>
              <a:off x="2436" y="1470"/>
              <a:ext cx="5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28" name="Line 640"/>
            <p:cNvSpPr>
              <a:spLocks noChangeShapeType="1"/>
            </p:cNvSpPr>
            <p:nvPr/>
          </p:nvSpPr>
          <p:spPr bwMode="auto">
            <a:xfrm flipV="1">
              <a:off x="2422" y="1460"/>
              <a:ext cx="23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29" name="Line 641"/>
            <p:cNvSpPr>
              <a:spLocks noChangeShapeType="1"/>
            </p:cNvSpPr>
            <p:nvPr/>
          </p:nvSpPr>
          <p:spPr bwMode="auto">
            <a:xfrm flipH="1">
              <a:off x="2421" y="1463"/>
              <a:ext cx="15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30" name="Line 642"/>
            <p:cNvSpPr>
              <a:spLocks noChangeShapeType="1"/>
            </p:cNvSpPr>
            <p:nvPr/>
          </p:nvSpPr>
          <p:spPr bwMode="auto">
            <a:xfrm>
              <a:off x="2436" y="1432"/>
              <a:ext cx="0" cy="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31" name="Line 643"/>
            <p:cNvSpPr>
              <a:spLocks noChangeShapeType="1"/>
            </p:cNvSpPr>
            <p:nvPr/>
          </p:nvSpPr>
          <p:spPr bwMode="auto">
            <a:xfrm>
              <a:off x="2455" y="1435"/>
              <a:ext cx="2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32" name="Line 644"/>
            <p:cNvSpPr>
              <a:spLocks noChangeShapeType="1"/>
            </p:cNvSpPr>
            <p:nvPr/>
          </p:nvSpPr>
          <p:spPr bwMode="auto">
            <a:xfrm flipH="1">
              <a:off x="2466" y="1432"/>
              <a:ext cx="3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33" name="Line 645"/>
            <p:cNvSpPr>
              <a:spLocks noChangeShapeType="1"/>
            </p:cNvSpPr>
            <p:nvPr/>
          </p:nvSpPr>
          <p:spPr bwMode="auto">
            <a:xfrm flipV="1">
              <a:off x="2446" y="1448"/>
              <a:ext cx="35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34" name="Line 646"/>
            <p:cNvSpPr>
              <a:spLocks noChangeShapeType="1"/>
            </p:cNvSpPr>
            <p:nvPr/>
          </p:nvSpPr>
          <p:spPr bwMode="auto">
            <a:xfrm>
              <a:off x="2513" y="1433"/>
              <a:ext cx="0" cy="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35" name="Line 647"/>
            <p:cNvSpPr>
              <a:spLocks noChangeShapeType="1"/>
            </p:cNvSpPr>
            <p:nvPr/>
          </p:nvSpPr>
          <p:spPr bwMode="auto">
            <a:xfrm flipV="1">
              <a:off x="2497" y="1460"/>
              <a:ext cx="33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36" name="Line 648"/>
            <p:cNvSpPr>
              <a:spLocks noChangeShapeType="1"/>
            </p:cNvSpPr>
            <p:nvPr/>
          </p:nvSpPr>
          <p:spPr bwMode="auto">
            <a:xfrm flipH="1">
              <a:off x="2520" y="1439"/>
              <a:ext cx="4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37" name="Line 649"/>
            <p:cNvSpPr>
              <a:spLocks noChangeShapeType="1"/>
            </p:cNvSpPr>
            <p:nvPr/>
          </p:nvSpPr>
          <p:spPr bwMode="auto">
            <a:xfrm>
              <a:off x="2502" y="1442"/>
              <a:ext cx="5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38" name="Line 650"/>
            <p:cNvSpPr>
              <a:spLocks noChangeShapeType="1"/>
            </p:cNvSpPr>
            <p:nvPr/>
          </p:nvSpPr>
          <p:spPr bwMode="auto">
            <a:xfrm flipH="1">
              <a:off x="2494" y="1463"/>
              <a:ext cx="19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39" name="Line 651"/>
            <p:cNvSpPr>
              <a:spLocks noChangeShapeType="1"/>
            </p:cNvSpPr>
            <p:nvPr/>
          </p:nvSpPr>
          <p:spPr bwMode="auto">
            <a:xfrm>
              <a:off x="2513" y="1466"/>
              <a:ext cx="12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40" name="Freeform 652"/>
            <p:cNvSpPr>
              <a:spLocks/>
            </p:cNvSpPr>
            <p:nvPr/>
          </p:nvSpPr>
          <p:spPr bwMode="auto">
            <a:xfrm>
              <a:off x="2505" y="1487"/>
              <a:ext cx="19" cy="35"/>
            </a:xfrm>
            <a:custGeom>
              <a:avLst/>
              <a:gdLst>
                <a:gd name="T0" fmla="*/ 47 w 133"/>
                <a:gd name="T1" fmla="*/ 0 h 242"/>
                <a:gd name="T2" fmla="*/ 0 w 133"/>
                <a:gd name="T3" fmla="*/ 164 h 242"/>
                <a:gd name="T4" fmla="*/ 133 w 133"/>
                <a:gd name="T5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3" h="242">
                  <a:moveTo>
                    <a:pt x="47" y="0"/>
                  </a:moveTo>
                  <a:lnTo>
                    <a:pt x="0" y="164"/>
                  </a:lnTo>
                  <a:lnTo>
                    <a:pt x="133" y="24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41" name="Freeform 653"/>
            <p:cNvSpPr>
              <a:spLocks/>
            </p:cNvSpPr>
            <p:nvPr/>
          </p:nvSpPr>
          <p:spPr bwMode="auto">
            <a:xfrm>
              <a:off x="2501" y="1488"/>
              <a:ext cx="21" cy="43"/>
            </a:xfrm>
            <a:custGeom>
              <a:avLst/>
              <a:gdLst>
                <a:gd name="T0" fmla="*/ 148 w 148"/>
                <a:gd name="T1" fmla="*/ 0 h 297"/>
                <a:gd name="T2" fmla="*/ 117 w 148"/>
                <a:gd name="T3" fmla="*/ 140 h 297"/>
                <a:gd name="T4" fmla="*/ 71 w 148"/>
                <a:gd name="T5" fmla="*/ 234 h 297"/>
                <a:gd name="T6" fmla="*/ 0 w 148"/>
                <a:gd name="T7" fmla="*/ 297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8" h="297">
                  <a:moveTo>
                    <a:pt x="148" y="0"/>
                  </a:moveTo>
                  <a:lnTo>
                    <a:pt x="117" y="140"/>
                  </a:lnTo>
                  <a:lnTo>
                    <a:pt x="71" y="234"/>
                  </a:lnTo>
                  <a:lnTo>
                    <a:pt x="0" y="29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42" name="Line 654"/>
            <p:cNvSpPr>
              <a:spLocks noChangeShapeType="1"/>
            </p:cNvSpPr>
            <p:nvPr/>
          </p:nvSpPr>
          <p:spPr bwMode="auto">
            <a:xfrm flipV="1">
              <a:off x="2497" y="1495"/>
              <a:ext cx="24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43" name="Freeform 655"/>
            <p:cNvSpPr>
              <a:spLocks/>
            </p:cNvSpPr>
            <p:nvPr/>
          </p:nvSpPr>
          <p:spPr bwMode="auto">
            <a:xfrm>
              <a:off x="2525" y="1433"/>
              <a:ext cx="12" cy="56"/>
            </a:xfrm>
            <a:custGeom>
              <a:avLst/>
              <a:gdLst>
                <a:gd name="T0" fmla="*/ 86 w 86"/>
                <a:gd name="T1" fmla="*/ 0 h 390"/>
                <a:gd name="T2" fmla="*/ 70 w 86"/>
                <a:gd name="T3" fmla="*/ 149 h 390"/>
                <a:gd name="T4" fmla="*/ 47 w 86"/>
                <a:gd name="T5" fmla="*/ 242 h 390"/>
                <a:gd name="T6" fmla="*/ 0 w 86"/>
                <a:gd name="T7" fmla="*/ 39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390">
                  <a:moveTo>
                    <a:pt x="86" y="0"/>
                  </a:moveTo>
                  <a:lnTo>
                    <a:pt x="70" y="149"/>
                  </a:lnTo>
                  <a:lnTo>
                    <a:pt x="47" y="242"/>
                  </a:lnTo>
                  <a:lnTo>
                    <a:pt x="0" y="39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44" name="Line 656"/>
            <p:cNvSpPr>
              <a:spLocks noChangeShapeType="1"/>
            </p:cNvSpPr>
            <p:nvPr/>
          </p:nvSpPr>
          <p:spPr bwMode="auto">
            <a:xfrm flipV="1">
              <a:off x="2532" y="1465"/>
              <a:ext cx="21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45" name="Freeform 657"/>
            <p:cNvSpPr>
              <a:spLocks/>
            </p:cNvSpPr>
            <p:nvPr/>
          </p:nvSpPr>
          <p:spPr bwMode="auto">
            <a:xfrm>
              <a:off x="2521" y="1466"/>
              <a:ext cx="23" cy="67"/>
            </a:xfrm>
            <a:custGeom>
              <a:avLst/>
              <a:gdLst>
                <a:gd name="T0" fmla="*/ 164 w 164"/>
                <a:gd name="T1" fmla="*/ 0 h 470"/>
                <a:gd name="T2" fmla="*/ 140 w 164"/>
                <a:gd name="T3" fmla="*/ 204 h 470"/>
                <a:gd name="T4" fmla="*/ 94 w 164"/>
                <a:gd name="T5" fmla="*/ 344 h 470"/>
                <a:gd name="T6" fmla="*/ 0 w 164"/>
                <a:gd name="T7" fmla="*/ 470 h 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4" h="470">
                  <a:moveTo>
                    <a:pt x="164" y="0"/>
                  </a:moveTo>
                  <a:lnTo>
                    <a:pt x="140" y="204"/>
                  </a:lnTo>
                  <a:lnTo>
                    <a:pt x="94" y="344"/>
                  </a:lnTo>
                  <a:lnTo>
                    <a:pt x="0" y="47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46" name="Freeform 658"/>
            <p:cNvSpPr>
              <a:spLocks/>
            </p:cNvSpPr>
            <p:nvPr/>
          </p:nvSpPr>
          <p:spPr bwMode="auto">
            <a:xfrm>
              <a:off x="2528" y="1480"/>
              <a:ext cx="28" cy="48"/>
            </a:xfrm>
            <a:custGeom>
              <a:avLst/>
              <a:gdLst>
                <a:gd name="T0" fmla="*/ 0 w 196"/>
                <a:gd name="T1" fmla="*/ 0 h 335"/>
                <a:gd name="T2" fmla="*/ 126 w 196"/>
                <a:gd name="T3" fmla="*/ 335 h 335"/>
                <a:gd name="T4" fmla="*/ 196 w 196"/>
                <a:gd name="T5" fmla="*/ 335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6" h="335">
                  <a:moveTo>
                    <a:pt x="0" y="0"/>
                  </a:moveTo>
                  <a:lnTo>
                    <a:pt x="126" y="335"/>
                  </a:lnTo>
                  <a:lnTo>
                    <a:pt x="196" y="33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47" name="Freeform 659"/>
            <p:cNvSpPr>
              <a:spLocks/>
            </p:cNvSpPr>
            <p:nvPr/>
          </p:nvSpPr>
          <p:spPr bwMode="auto">
            <a:xfrm>
              <a:off x="2576" y="1470"/>
              <a:ext cx="36" cy="51"/>
            </a:xfrm>
            <a:custGeom>
              <a:avLst/>
              <a:gdLst>
                <a:gd name="T0" fmla="*/ 0 w 251"/>
                <a:gd name="T1" fmla="*/ 354 h 354"/>
                <a:gd name="T2" fmla="*/ 0 w 251"/>
                <a:gd name="T3" fmla="*/ 0 h 354"/>
                <a:gd name="T4" fmla="*/ 251 w 251"/>
                <a:gd name="T5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1" h="354">
                  <a:moveTo>
                    <a:pt x="0" y="354"/>
                  </a:moveTo>
                  <a:lnTo>
                    <a:pt x="0" y="0"/>
                  </a:lnTo>
                  <a:lnTo>
                    <a:pt x="25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48" name="Freeform 660"/>
            <p:cNvSpPr>
              <a:spLocks/>
            </p:cNvSpPr>
            <p:nvPr/>
          </p:nvSpPr>
          <p:spPr bwMode="auto">
            <a:xfrm>
              <a:off x="2612" y="1470"/>
              <a:ext cx="14" cy="15"/>
            </a:xfrm>
            <a:custGeom>
              <a:avLst/>
              <a:gdLst>
                <a:gd name="T0" fmla="*/ 103 w 103"/>
                <a:gd name="T1" fmla="*/ 103 h 103"/>
                <a:gd name="T2" fmla="*/ 103 w 103"/>
                <a:gd name="T3" fmla="*/ 93 h 103"/>
                <a:gd name="T4" fmla="*/ 101 w 103"/>
                <a:gd name="T5" fmla="*/ 83 h 103"/>
                <a:gd name="T6" fmla="*/ 99 w 103"/>
                <a:gd name="T7" fmla="*/ 74 h 103"/>
                <a:gd name="T8" fmla="*/ 95 w 103"/>
                <a:gd name="T9" fmla="*/ 64 h 103"/>
                <a:gd name="T10" fmla="*/ 91 w 103"/>
                <a:gd name="T11" fmla="*/ 54 h 103"/>
                <a:gd name="T12" fmla="*/ 86 w 103"/>
                <a:gd name="T13" fmla="*/ 46 h 103"/>
                <a:gd name="T14" fmla="*/ 79 w 103"/>
                <a:gd name="T15" fmla="*/ 37 h 103"/>
                <a:gd name="T16" fmla="*/ 73 w 103"/>
                <a:gd name="T17" fmla="*/ 30 h 103"/>
                <a:gd name="T18" fmla="*/ 66 w 103"/>
                <a:gd name="T19" fmla="*/ 24 h 103"/>
                <a:gd name="T20" fmla="*/ 57 w 103"/>
                <a:gd name="T21" fmla="*/ 17 h 103"/>
                <a:gd name="T22" fmla="*/ 49 w 103"/>
                <a:gd name="T23" fmla="*/ 12 h 103"/>
                <a:gd name="T24" fmla="*/ 39 w 103"/>
                <a:gd name="T25" fmla="*/ 8 h 103"/>
                <a:gd name="T26" fmla="*/ 29 w 103"/>
                <a:gd name="T27" fmla="*/ 4 h 103"/>
                <a:gd name="T28" fmla="*/ 20 w 103"/>
                <a:gd name="T29" fmla="*/ 2 h 103"/>
                <a:gd name="T30" fmla="*/ 10 w 103"/>
                <a:gd name="T31" fmla="*/ 0 h 103"/>
                <a:gd name="T32" fmla="*/ 0 w 103"/>
                <a:gd name="T33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3" h="103">
                  <a:moveTo>
                    <a:pt x="103" y="103"/>
                  </a:moveTo>
                  <a:lnTo>
                    <a:pt x="103" y="93"/>
                  </a:lnTo>
                  <a:lnTo>
                    <a:pt x="101" y="83"/>
                  </a:lnTo>
                  <a:lnTo>
                    <a:pt x="99" y="74"/>
                  </a:lnTo>
                  <a:lnTo>
                    <a:pt x="95" y="64"/>
                  </a:lnTo>
                  <a:lnTo>
                    <a:pt x="91" y="54"/>
                  </a:lnTo>
                  <a:lnTo>
                    <a:pt x="86" y="46"/>
                  </a:lnTo>
                  <a:lnTo>
                    <a:pt x="79" y="37"/>
                  </a:lnTo>
                  <a:lnTo>
                    <a:pt x="73" y="30"/>
                  </a:lnTo>
                  <a:lnTo>
                    <a:pt x="66" y="24"/>
                  </a:lnTo>
                  <a:lnTo>
                    <a:pt x="57" y="17"/>
                  </a:lnTo>
                  <a:lnTo>
                    <a:pt x="49" y="12"/>
                  </a:lnTo>
                  <a:lnTo>
                    <a:pt x="39" y="8"/>
                  </a:lnTo>
                  <a:lnTo>
                    <a:pt x="29" y="4"/>
                  </a:lnTo>
                  <a:lnTo>
                    <a:pt x="20" y="2"/>
                  </a:lnTo>
                  <a:lnTo>
                    <a:pt x="10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49" name="Line 661"/>
            <p:cNvSpPr>
              <a:spLocks noChangeShapeType="1"/>
            </p:cNvSpPr>
            <p:nvPr/>
          </p:nvSpPr>
          <p:spPr bwMode="auto">
            <a:xfrm>
              <a:off x="2626" y="1485"/>
              <a:ext cx="0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50" name="Line 662"/>
            <p:cNvSpPr>
              <a:spLocks noChangeShapeType="1"/>
            </p:cNvSpPr>
            <p:nvPr/>
          </p:nvSpPr>
          <p:spPr bwMode="auto">
            <a:xfrm flipV="1">
              <a:off x="2601" y="1470"/>
              <a:ext cx="0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51" name="Freeform 663"/>
            <p:cNvSpPr>
              <a:spLocks/>
            </p:cNvSpPr>
            <p:nvPr/>
          </p:nvSpPr>
          <p:spPr bwMode="auto">
            <a:xfrm>
              <a:off x="2649" y="1496"/>
              <a:ext cx="9" cy="9"/>
            </a:xfrm>
            <a:custGeom>
              <a:avLst/>
              <a:gdLst>
                <a:gd name="T0" fmla="*/ 0 w 62"/>
                <a:gd name="T1" fmla="*/ 32 h 63"/>
                <a:gd name="T2" fmla="*/ 1 w 62"/>
                <a:gd name="T3" fmla="*/ 37 h 63"/>
                <a:gd name="T4" fmla="*/ 2 w 62"/>
                <a:gd name="T5" fmla="*/ 43 h 63"/>
                <a:gd name="T6" fmla="*/ 4 w 62"/>
                <a:gd name="T7" fmla="*/ 47 h 63"/>
                <a:gd name="T8" fmla="*/ 7 w 62"/>
                <a:gd name="T9" fmla="*/ 52 h 63"/>
                <a:gd name="T10" fmla="*/ 11 w 62"/>
                <a:gd name="T11" fmla="*/ 55 h 63"/>
                <a:gd name="T12" fmla="*/ 16 w 62"/>
                <a:gd name="T13" fmla="*/ 59 h 63"/>
                <a:gd name="T14" fmla="*/ 21 w 62"/>
                <a:gd name="T15" fmla="*/ 61 h 63"/>
                <a:gd name="T16" fmla="*/ 26 w 62"/>
                <a:gd name="T17" fmla="*/ 63 h 63"/>
                <a:gd name="T18" fmla="*/ 31 w 62"/>
                <a:gd name="T19" fmla="*/ 63 h 63"/>
                <a:gd name="T20" fmla="*/ 37 w 62"/>
                <a:gd name="T21" fmla="*/ 63 h 63"/>
                <a:gd name="T22" fmla="*/ 42 w 62"/>
                <a:gd name="T23" fmla="*/ 61 h 63"/>
                <a:gd name="T24" fmla="*/ 46 w 62"/>
                <a:gd name="T25" fmla="*/ 59 h 63"/>
                <a:gd name="T26" fmla="*/ 52 w 62"/>
                <a:gd name="T27" fmla="*/ 55 h 63"/>
                <a:gd name="T28" fmla="*/ 55 w 62"/>
                <a:gd name="T29" fmla="*/ 52 h 63"/>
                <a:gd name="T30" fmla="*/ 58 w 62"/>
                <a:gd name="T31" fmla="*/ 47 h 63"/>
                <a:gd name="T32" fmla="*/ 60 w 62"/>
                <a:gd name="T33" fmla="*/ 43 h 63"/>
                <a:gd name="T34" fmla="*/ 62 w 62"/>
                <a:gd name="T35" fmla="*/ 37 h 63"/>
                <a:gd name="T36" fmla="*/ 62 w 62"/>
                <a:gd name="T37" fmla="*/ 32 h 63"/>
                <a:gd name="T38" fmla="*/ 62 w 62"/>
                <a:gd name="T39" fmla="*/ 27 h 63"/>
                <a:gd name="T40" fmla="*/ 60 w 62"/>
                <a:gd name="T41" fmla="*/ 21 h 63"/>
                <a:gd name="T42" fmla="*/ 58 w 62"/>
                <a:gd name="T43" fmla="*/ 16 h 63"/>
                <a:gd name="T44" fmla="*/ 55 w 62"/>
                <a:gd name="T45" fmla="*/ 12 h 63"/>
                <a:gd name="T46" fmla="*/ 52 w 62"/>
                <a:gd name="T47" fmla="*/ 8 h 63"/>
                <a:gd name="T48" fmla="*/ 46 w 62"/>
                <a:gd name="T49" fmla="*/ 4 h 63"/>
                <a:gd name="T50" fmla="*/ 42 w 62"/>
                <a:gd name="T51" fmla="*/ 2 h 63"/>
                <a:gd name="T52" fmla="*/ 37 w 62"/>
                <a:gd name="T53" fmla="*/ 1 h 63"/>
                <a:gd name="T54" fmla="*/ 31 w 62"/>
                <a:gd name="T55" fmla="*/ 0 h 63"/>
                <a:gd name="T56" fmla="*/ 26 w 62"/>
                <a:gd name="T57" fmla="*/ 1 h 63"/>
                <a:gd name="T58" fmla="*/ 21 w 62"/>
                <a:gd name="T59" fmla="*/ 2 h 63"/>
                <a:gd name="T60" fmla="*/ 16 w 62"/>
                <a:gd name="T61" fmla="*/ 4 h 63"/>
                <a:gd name="T62" fmla="*/ 11 w 62"/>
                <a:gd name="T63" fmla="*/ 8 h 63"/>
                <a:gd name="T64" fmla="*/ 7 w 62"/>
                <a:gd name="T65" fmla="*/ 12 h 63"/>
                <a:gd name="T66" fmla="*/ 4 w 62"/>
                <a:gd name="T67" fmla="*/ 16 h 63"/>
                <a:gd name="T68" fmla="*/ 2 w 62"/>
                <a:gd name="T69" fmla="*/ 21 h 63"/>
                <a:gd name="T70" fmla="*/ 1 w 62"/>
                <a:gd name="T71" fmla="*/ 27 h 63"/>
                <a:gd name="T72" fmla="*/ 0 w 62"/>
                <a:gd name="T73" fmla="*/ 3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2" h="63">
                  <a:moveTo>
                    <a:pt x="0" y="32"/>
                  </a:moveTo>
                  <a:lnTo>
                    <a:pt x="1" y="37"/>
                  </a:lnTo>
                  <a:lnTo>
                    <a:pt x="2" y="43"/>
                  </a:lnTo>
                  <a:lnTo>
                    <a:pt x="4" y="47"/>
                  </a:lnTo>
                  <a:lnTo>
                    <a:pt x="7" y="52"/>
                  </a:lnTo>
                  <a:lnTo>
                    <a:pt x="11" y="55"/>
                  </a:lnTo>
                  <a:lnTo>
                    <a:pt x="16" y="59"/>
                  </a:lnTo>
                  <a:lnTo>
                    <a:pt x="21" y="61"/>
                  </a:lnTo>
                  <a:lnTo>
                    <a:pt x="26" y="63"/>
                  </a:lnTo>
                  <a:lnTo>
                    <a:pt x="31" y="63"/>
                  </a:lnTo>
                  <a:lnTo>
                    <a:pt x="37" y="63"/>
                  </a:lnTo>
                  <a:lnTo>
                    <a:pt x="42" y="61"/>
                  </a:lnTo>
                  <a:lnTo>
                    <a:pt x="46" y="59"/>
                  </a:lnTo>
                  <a:lnTo>
                    <a:pt x="52" y="55"/>
                  </a:lnTo>
                  <a:lnTo>
                    <a:pt x="55" y="52"/>
                  </a:lnTo>
                  <a:lnTo>
                    <a:pt x="58" y="47"/>
                  </a:lnTo>
                  <a:lnTo>
                    <a:pt x="60" y="43"/>
                  </a:lnTo>
                  <a:lnTo>
                    <a:pt x="62" y="37"/>
                  </a:lnTo>
                  <a:lnTo>
                    <a:pt x="62" y="32"/>
                  </a:lnTo>
                  <a:lnTo>
                    <a:pt x="62" y="27"/>
                  </a:lnTo>
                  <a:lnTo>
                    <a:pt x="60" y="21"/>
                  </a:lnTo>
                  <a:lnTo>
                    <a:pt x="58" y="16"/>
                  </a:lnTo>
                  <a:lnTo>
                    <a:pt x="55" y="12"/>
                  </a:lnTo>
                  <a:lnTo>
                    <a:pt x="52" y="8"/>
                  </a:lnTo>
                  <a:lnTo>
                    <a:pt x="46" y="4"/>
                  </a:lnTo>
                  <a:lnTo>
                    <a:pt x="42" y="2"/>
                  </a:lnTo>
                  <a:lnTo>
                    <a:pt x="37" y="1"/>
                  </a:lnTo>
                  <a:lnTo>
                    <a:pt x="31" y="0"/>
                  </a:lnTo>
                  <a:lnTo>
                    <a:pt x="26" y="1"/>
                  </a:lnTo>
                  <a:lnTo>
                    <a:pt x="21" y="2"/>
                  </a:lnTo>
                  <a:lnTo>
                    <a:pt x="16" y="4"/>
                  </a:lnTo>
                  <a:lnTo>
                    <a:pt x="11" y="8"/>
                  </a:lnTo>
                  <a:lnTo>
                    <a:pt x="7" y="12"/>
                  </a:lnTo>
                  <a:lnTo>
                    <a:pt x="4" y="16"/>
                  </a:lnTo>
                  <a:lnTo>
                    <a:pt x="2" y="21"/>
                  </a:lnTo>
                  <a:lnTo>
                    <a:pt x="1" y="27"/>
                  </a:lnTo>
                  <a:lnTo>
                    <a:pt x="0" y="32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52" name="Freeform 664"/>
            <p:cNvSpPr>
              <a:spLocks/>
            </p:cNvSpPr>
            <p:nvPr/>
          </p:nvSpPr>
          <p:spPr bwMode="auto">
            <a:xfrm>
              <a:off x="2650" y="1497"/>
              <a:ext cx="7" cy="7"/>
            </a:xfrm>
            <a:custGeom>
              <a:avLst/>
              <a:gdLst>
                <a:gd name="T0" fmla="*/ 47 w 47"/>
                <a:gd name="T1" fmla="*/ 23 h 46"/>
                <a:gd name="T2" fmla="*/ 46 w 47"/>
                <a:gd name="T3" fmla="*/ 18 h 46"/>
                <a:gd name="T4" fmla="*/ 45 w 47"/>
                <a:gd name="T5" fmla="*/ 13 h 46"/>
                <a:gd name="T6" fmla="*/ 43 w 47"/>
                <a:gd name="T7" fmla="*/ 9 h 46"/>
                <a:gd name="T8" fmla="*/ 39 w 47"/>
                <a:gd name="T9" fmla="*/ 6 h 46"/>
                <a:gd name="T10" fmla="*/ 36 w 47"/>
                <a:gd name="T11" fmla="*/ 3 h 46"/>
                <a:gd name="T12" fmla="*/ 32 w 47"/>
                <a:gd name="T13" fmla="*/ 1 h 46"/>
                <a:gd name="T14" fmla="*/ 28 w 47"/>
                <a:gd name="T15" fmla="*/ 0 h 46"/>
                <a:gd name="T16" fmla="*/ 23 w 47"/>
                <a:gd name="T17" fmla="*/ 0 h 46"/>
                <a:gd name="T18" fmla="*/ 19 w 47"/>
                <a:gd name="T19" fmla="*/ 0 h 46"/>
                <a:gd name="T20" fmla="*/ 14 w 47"/>
                <a:gd name="T21" fmla="*/ 1 h 46"/>
                <a:gd name="T22" fmla="*/ 11 w 47"/>
                <a:gd name="T23" fmla="*/ 3 h 46"/>
                <a:gd name="T24" fmla="*/ 6 w 47"/>
                <a:gd name="T25" fmla="*/ 6 h 46"/>
                <a:gd name="T26" fmla="*/ 4 w 47"/>
                <a:gd name="T27" fmla="*/ 9 h 46"/>
                <a:gd name="T28" fmla="*/ 1 w 47"/>
                <a:gd name="T29" fmla="*/ 13 h 46"/>
                <a:gd name="T30" fmla="*/ 0 w 47"/>
                <a:gd name="T31" fmla="*/ 18 h 46"/>
                <a:gd name="T32" fmla="*/ 0 w 47"/>
                <a:gd name="T33" fmla="*/ 23 h 46"/>
                <a:gd name="T34" fmla="*/ 0 w 47"/>
                <a:gd name="T35" fmla="*/ 27 h 46"/>
                <a:gd name="T36" fmla="*/ 1 w 47"/>
                <a:gd name="T37" fmla="*/ 32 h 46"/>
                <a:gd name="T38" fmla="*/ 4 w 47"/>
                <a:gd name="T39" fmla="*/ 36 h 46"/>
                <a:gd name="T40" fmla="*/ 6 w 47"/>
                <a:gd name="T41" fmla="*/ 39 h 46"/>
                <a:gd name="T42" fmla="*/ 11 w 47"/>
                <a:gd name="T43" fmla="*/ 42 h 46"/>
                <a:gd name="T44" fmla="*/ 14 w 47"/>
                <a:gd name="T45" fmla="*/ 44 h 46"/>
                <a:gd name="T46" fmla="*/ 19 w 47"/>
                <a:gd name="T47" fmla="*/ 45 h 46"/>
                <a:gd name="T48" fmla="*/ 23 w 47"/>
                <a:gd name="T49" fmla="*/ 46 h 46"/>
                <a:gd name="T50" fmla="*/ 28 w 47"/>
                <a:gd name="T51" fmla="*/ 45 h 46"/>
                <a:gd name="T52" fmla="*/ 32 w 47"/>
                <a:gd name="T53" fmla="*/ 44 h 46"/>
                <a:gd name="T54" fmla="*/ 36 w 47"/>
                <a:gd name="T55" fmla="*/ 42 h 46"/>
                <a:gd name="T56" fmla="*/ 39 w 47"/>
                <a:gd name="T57" fmla="*/ 39 h 46"/>
                <a:gd name="T58" fmla="*/ 43 w 47"/>
                <a:gd name="T59" fmla="*/ 36 h 46"/>
                <a:gd name="T60" fmla="*/ 45 w 47"/>
                <a:gd name="T61" fmla="*/ 32 h 46"/>
                <a:gd name="T62" fmla="*/ 46 w 47"/>
                <a:gd name="T63" fmla="*/ 27 h 46"/>
                <a:gd name="T64" fmla="*/ 47 w 47"/>
                <a:gd name="T65" fmla="*/ 2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7" h="46">
                  <a:moveTo>
                    <a:pt x="47" y="23"/>
                  </a:moveTo>
                  <a:lnTo>
                    <a:pt x="46" y="18"/>
                  </a:lnTo>
                  <a:lnTo>
                    <a:pt x="45" y="13"/>
                  </a:lnTo>
                  <a:lnTo>
                    <a:pt x="43" y="9"/>
                  </a:lnTo>
                  <a:lnTo>
                    <a:pt x="39" y="6"/>
                  </a:lnTo>
                  <a:lnTo>
                    <a:pt x="36" y="3"/>
                  </a:lnTo>
                  <a:lnTo>
                    <a:pt x="32" y="1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4" y="1"/>
                  </a:lnTo>
                  <a:lnTo>
                    <a:pt x="11" y="3"/>
                  </a:lnTo>
                  <a:lnTo>
                    <a:pt x="6" y="6"/>
                  </a:lnTo>
                  <a:lnTo>
                    <a:pt x="4" y="9"/>
                  </a:lnTo>
                  <a:lnTo>
                    <a:pt x="1" y="13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1" y="32"/>
                  </a:lnTo>
                  <a:lnTo>
                    <a:pt x="4" y="36"/>
                  </a:lnTo>
                  <a:lnTo>
                    <a:pt x="6" y="39"/>
                  </a:lnTo>
                  <a:lnTo>
                    <a:pt x="11" y="42"/>
                  </a:lnTo>
                  <a:lnTo>
                    <a:pt x="14" y="44"/>
                  </a:lnTo>
                  <a:lnTo>
                    <a:pt x="19" y="45"/>
                  </a:lnTo>
                  <a:lnTo>
                    <a:pt x="23" y="46"/>
                  </a:lnTo>
                  <a:lnTo>
                    <a:pt x="28" y="45"/>
                  </a:lnTo>
                  <a:lnTo>
                    <a:pt x="32" y="44"/>
                  </a:lnTo>
                  <a:lnTo>
                    <a:pt x="36" y="42"/>
                  </a:lnTo>
                  <a:lnTo>
                    <a:pt x="39" y="39"/>
                  </a:lnTo>
                  <a:lnTo>
                    <a:pt x="43" y="36"/>
                  </a:lnTo>
                  <a:lnTo>
                    <a:pt x="45" y="32"/>
                  </a:lnTo>
                  <a:lnTo>
                    <a:pt x="46" y="27"/>
                  </a:lnTo>
                  <a:lnTo>
                    <a:pt x="47" y="23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53" name="Freeform 665"/>
            <p:cNvSpPr>
              <a:spLocks/>
            </p:cNvSpPr>
            <p:nvPr/>
          </p:nvSpPr>
          <p:spPr bwMode="auto">
            <a:xfrm>
              <a:off x="2651" y="1498"/>
              <a:ext cx="5" cy="5"/>
            </a:xfrm>
            <a:custGeom>
              <a:avLst/>
              <a:gdLst>
                <a:gd name="T0" fmla="*/ 30 w 30"/>
                <a:gd name="T1" fmla="*/ 16 h 31"/>
                <a:gd name="T2" fmla="*/ 30 w 30"/>
                <a:gd name="T3" fmla="*/ 12 h 31"/>
                <a:gd name="T4" fmla="*/ 29 w 30"/>
                <a:gd name="T5" fmla="*/ 8 h 31"/>
                <a:gd name="T6" fmla="*/ 26 w 30"/>
                <a:gd name="T7" fmla="*/ 4 h 31"/>
                <a:gd name="T8" fmla="*/ 23 w 30"/>
                <a:gd name="T9" fmla="*/ 2 h 31"/>
                <a:gd name="T10" fmla="*/ 20 w 30"/>
                <a:gd name="T11" fmla="*/ 1 h 31"/>
                <a:gd name="T12" fmla="*/ 15 w 30"/>
                <a:gd name="T13" fmla="*/ 0 h 31"/>
                <a:gd name="T14" fmla="*/ 11 w 30"/>
                <a:gd name="T15" fmla="*/ 1 h 31"/>
                <a:gd name="T16" fmla="*/ 7 w 30"/>
                <a:gd name="T17" fmla="*/ 2 h 31"/>
                <a:gd name="T18" fmla="*/ 4 w 30"/>
                <a:gd name="T19" fmla="*/ 4 h 31"/>
                <a:gd name="T20" fmla="*/ 2 w 30"/>
                <a:gd name="T21" fmla="*/ 8 h 31"/>
                <a:gd name="T22" fmla="*/ 1 w 30"/>
                <a:gd name="T23" fmla="*/ 12 h 31"/>
                <a:gd name="T24" fmla="*/ 0 w 30"/>
                <a:gd name="T25" fmla="*/ 16 h 31"/>
                <a:gd name="T26" fmla="*/ 1 w 30"/>
                <a:gd name="T27" fmla="*/ 19 h 31"/>
                <a:gd name="T28" fmla="*/ 2 w 30"/>
                <a:gd name="T29" fmla="*/ 24 h 31"/>
                <a:gd name="T30" fmla="*/ 4 w 30"/>
                <a:gd name="T31" fmla="*/ 27 h 31"/>
                <a:gd name="T32" fmla="*/ 7 w 30"/>
                <a:gd name="T33" fmla="*/ 29 h 31"/>
                <a:gd name="T34" fmla="*/ 11 w 30"/>
                <a:gd name="T35" fmla="*/ 31 h 31"/>
                <a:gd name="T36" fmla="*/ 15 w 30"/>
                <a:gd name="T37" fmla="*/ 31 h 31"/>
                <a:gd name="T38" fmla="*/ 20 w 30"/>
                <a:gd name="T39" fmla="*/ 31 h 31"/>
                <a:gd name="T40" fmla="*/ 23 w 30"/>
                <a:gd name="T41" fmla="*/ 29 h 31"/>
                <a:gd name="T42" fmla="*/ 26 w 30"/>
                <a:gd name="T43" fmla="*/ 27 h 31"/>
                <a:gd name="T44" fmla="*/ 29 w 30"/>
                <a:gd name="T45" fmla="*/ 24 h 31"/>
                <a:gd name="T46" fmla="*/ 30 w 30"/>
                <a:gd name="T47" fmla="*/ 19 h 31"/>
                <a:gd name="T48" fmla="*/ 30 w 30"/>
                <a:gd name="T49" fmla="*/ 1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0" h="31">
                  <a:moveTo>
                    <a:pt x="30" y="16"/>
                  </a:moveTo>
                  <a:lnTo>
                    <a:pt x="30" y="12"/>
                  </a:lnTo>
                  <a:lnTo>
                    <a:pt x="29" y="8"/>
                  </a:lnTo>
                  <a:lnTo>
                    <a:pt x="26" y="4"/>
                  </a:lnTo>
                  <a:lnTo>
                    <a:pt x="23" y="2"/>
                  </a:lnTo>
                  <a:lnTo>
                    <a:pt x="20" y="1"/>
                  </a:lnTo>
                  <a:lnTo>
                    <a:pt x="15" y="0"/>
                  </a:lnTo>
                  <a:lnTo>
                    <a:pt x="11" y="1"/>
                  </a:lnTo>
                  <a:lnTo>
                    <a:pt x="7" y="2"/>
                  </a:lnTo>
                  <a:lnTo>
                    <a:pt x="4" y="4"/>
                  </a:lnTo>
                  <a:lnTo>
                    <a:pt x="2" y="8"/>
                  </a:lnTo>
                  <a:lnTo>
                    <a:pt x="1" y="12"/>
                  </a:lnTo>
                  <a:lnTo>
                    <a:pt x="0" y="16"/>
                  </a:lnTo>
                  <a:lnTo>
                    <a:pt x="1" y="19"/>
                  </a:lnTo>
                  <a:lnTo>
                    <a:pt x="2" y="24"/>
                  </a:lnTo>
                  <a:lnTo>
                    <a:pt x="4" y="27"/>
                  </a:lnTo>
                  <a:lnTo>
                    <a:pt x="7" y="29"/>
                  </a:lnTo>
                  <a:lnTo>
                    <a:pt x="11" y="31"/>
                  </a:lnTo>
                  <a:lnTo>
                    <a:pt x="15" y="31"/>
                  </a:lnTo>
                  <a:lnTo>
                    <a:pt x="20" y="31"/>
                  </a:lnTo>
                  <a:lnTo>
                    <a:pt x="23" y="29"/>
                  </a:lnTo>
                  <a:lnTo>
                    <a:pt x="26" y="27"/>
                  </a:lnTo>
                  <a:lnTo>
                    <a:pt x="29" y="24"/>
                  </a:lnTo>
                  <a:lnTo>
                    <a:pt x="30" y="19"/>
                  </a:lnTo>
                  <a:lnTo>
                    <a:pt x="30" y="16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54" name="Freeform 666"/>
            <p:cNvSpPr>
              <a:spLocks/>
            </p:cNvSpPr>
            <p:nvPr/>
          </p:nvSpPr>
          <p:spPr bwMode="auto">
            <a:xfrm>
              <a:off x="2652" y="1499"/>
              <a:ext cx="3" cy="3"/>
            </a:xfrm>
            <a:custGeom>
              <a:avLst/>
              <a:gdLst>
                <a:gd name="T0" fmla="*/ 16 w 16"/>
                <a:gd name="T1" fmla="*/ 8 h 16"/>
                <a:gd name="T2" fmla="*/ 16 w 16"/>
                <a:gd name="T3" fmla="*/ 5 h 16"/>
                <a:gd name="T4" fmla="*/ 15 w 16"/>
                <a:gd name="T5" fmla="*/ 3 h 16"/>
                <a:gd name="T6" fmla="*/ 13 w 16"/>
                <a:gd name="T7" fmla="*/ 2 h 16"/>
                <a:gd name="T8" fmla="*/ 11 w 16"/>
                <a:gd name="T9" fmla="*/ 1 h 16"/>
                <a:gd name="T10" fmla="*/ 8 w 16"/>
                <a:gd name="T11" fmla="*/ 0 h 16"/>
                <a:gd name="T12" fmla="*/ 6 w 16"/>
                <a:gd name="T13" fmla="*/ 1 h 16"/>
                <a:gd name="T14" fmla="*/ 4 w 16"/>
                <a:gd name="T15" fmla="*/ 2 h 16"/>
                <a:gd name="T16" fmla="*/ 2 w 16"/>
                <a:gd name="T17" fmla="*/ 3 h 16"/>
                <a:gd name="T18" fmla="*/ 1 w 16"/>
                <a:gd name="T19" fmla="*/ 5 h 16"/>
                <a:gd name="T20" fmla="*/ 0 w 16"/>
                <a:gd name="T21" fmla="*/ 8 h 16"/>
                <a:gd name="T22" fmla="*/ 1 w 16"/>
                <a:gd name="T23" fmla="*/ 10 h 16"/>
                <a:gd name="T24" fmla="*/ 2 w 16"/>
                <a:gd name="T25" fmla="*/ 12 h 16"/>
                <a:gd name="T26" fmla="*/ 4 w 16"/>
                <a:gd name="T27" fmla="*/ 14 h 16"/>
                <a:gd name="T28" fmla="*/ 6 w 16"/>
                <a:gd name="T29" fmla="*/ 16 h 16"/>
                <a:gd name="T30" fmla="*/ 8 w 16"/>
                <a:gd name="T31" fmla="*/ 16 h 16"/>
                <a:gd name="T32" fmla="*/ 11 w 16"/>
                <a:gd name="T33" fmla="*/ 16 h 16"/>
                <a:gd name="T34" fmla="*/ 13 w 16"/>
                <a:gd name="T35" fmla="*/ 14 h 16"/>
                <a:gd name="T36" fmla="*/ 15 w 16"/>
                <a:gd name="T37" fmla="*/ 12 h 16"/>
                <a:gd name="T38" fmla="*/ 16 w 16"/>
                <a:gd name="T39" fmla="*/ 10 h 16"/>
                <a:gd name="T40" fmla="*/ 16 w 16"/>
                <a:gd name="T41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lnTo>
                    <a:pt x="16" y="5"/>
                  </a:lnTo>
                  <a:lnTo>
                    <a:pt x="15" y="3"/>
                  </a:lnTo>
                  <a:lnTo>
                    <a:pt x="13" y="2"/>
                  </a:lnTo>
                  <a:lnTo>
                    <a:pt x="11" y="1"/>
                  </a:lnTo>
                  <a:lnTo>
                    <a:pt x="8" y="0"/>
                  </a:lnTo>
                  <a:lnTo>
                    <a:pt x="6" y="1"/>
                  </a:lnTo>
                  <a:lnTo>
                    <a:pt x="4" y="2"/>
                  </a:lnTo>
                  <a:lnTo>
                    <a:pt x="2" y="3"/>
                  </a:lnTo>
                  <a:lnTo>
                    <a:pt x="1" y="5"/>
                  </a:lnTo>
                  <a:lnTo>
                    <a:pt x="0" y="8"/>
                  </a:lnTo>
                  <a:lnTo>
                    <a:pt x="1" y="10"/>
                  </a:lnTo>
                  <a:lnTo>
                    <a:pt x="2" y="12"/>
                  </a:lnTo>
                  <a:lnTo>
                    <a:pt x="4" y="14"/>
                  </a:lnTo>
                  <a:lnTo>
                    <a:pt x="6" y="16"/>
                  </a:lnTo>
                  <a:lnTo>
                    <a:pt x="8" y="16"/>
                  </a:lnTo>
                  <a:lnTo>
                    <a:pt x="11" y="16"/>
                  </a:lnTo>
                  <a:lnTo>
                    <a:pt x="13" y="14"/>
                  </a:lnTo>
                  <a:lnTo>
                    <a:pt x="15" y="12"/>
                  </a:lnTo>
                  <a:lnTo>
                    <a:pt x="16" y="10"/>
                  </a:lnTo>
                  <a:lnTo>
                    <a:pt x="16" y="8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55" name="Freeform 667"/>
            <p:cNvSpPr>
              <a:spLocks/>
            </p:cNvSpPr>
            <p:nvPr/>
          </p:nvSpPr>
          <p:spPr bwMode="auto">
            <a:xfrm>
              <a:off x="2645" y="1502"/>
              <a:ext cx="13" cy="16"/>
            </a:xfrm>
            <a:custGeom>
              <a:avLst/>
              <a:gdLst>
                <a:gd name="T0" fmla="*/ 93 w 93"/>
                <a:gd name="T1" fmla="*/ 0 h 117"/>
                <a:gd name="T2" fmla="*/ 93 w 93"/>
                <a:gd name="T3" fmla="*/ 39 h 117"/>
                <a:gd name="T4" fmla="*/ 77 w 93"/>
                <a:gd name="T5" fmla="*/ 77 h 117"/>
                <a:gd name="T6" fmla="*/ 39 w 93"/>
                <a:gd name="T7" fmla="*/ 109 h 117"/>
                <a:gd name="T8" fmla="*/ 0 w 93"/>
                <a:gd name="T9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3" h="117">
                  <a:moveTo>
                    <a:pt x="93" y="0"/>
                  </a:moveTo>
                  <a:lnTo>
                    <a:pt x="93" y="39"/>
                  </a:lnTo>
                  <a:lnTo>
                    <a:pt x="77" y="77"/>
                  </a:lnTo>
                  <a:lnTo>
                    <a:pt x="39" y="109"/>
                  </a:lnTo>
                  <a:lnTo>
                    <a:pt x="0" y="11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56" name="Line 668"/>
            <p:cNvSpPr>
              <a:spLocks noChangeShapeType="1"/>
            </p:cNvSpPr>
            <p:nvPr/>
          </p:nvSpPr>
          <p:spPr bwMode="auto">
            <a:xfrm flipV="1">
              <a:off x="2719" y="1470"/>
              <a:ext cx="58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57" name="Line 669"/>
            <p:cNvSpPr>
              <a:spLocks noChangeShapeType="1"/>
            </p:cNvSpPr>
            <p:nvPr/>
          </p:nvSpPr>
          <p:spPr bwMode="auto">
            <a:xfrm>
              <a:off x="2749" y="1432"/>
              <a:ext cx="0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58" name="Line 670"/>
            <p:cNvSpPr>
              <a:spLocks noChangeShapeType="1"/>
            </p:cNvSpPr>
            <p:nvPr/>
          </p:nvSpPr>
          <p:spPr bwMode="auto">
            <a:xfrm>
              <a:off x="2734" y="1445"/>
              <a:ext cx="1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59" name="Line 671"/>
            <p:cNvSpPr>
              <a:spLocks noChangeShapeType="1"/>
            </p:cNvSpPr>
            <p:nvPr/>
          </p:nvSpPr>
          <p:spPr bwMode="auto">
            <a:xfrm flipV="1">
              <a:off x="2749" y="1451"/>
              <a:ext cx="19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60" name="Line 672"/>
            <p:cNvSpPr>
              <a:spLocks noChangeShapeType="1"/>
            </p:cNvSpPr>
            <p:nvPr/>
          </p:nvSpPr>
          <p:spPr bwMode="auto">
            <a:xfrm>
              <a:off x="2729" y="1485"/>
              <a:ext cx="1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61" name="Line 673"/>
            <p:cNvSpPr>
              <a:spLocks noChangeShapeType="1"/>
            </p:cNvSpPr>
            <p:nvPr/>
          </p:nvSpPr>
          <p:spPr bwMode="auto">
            <a:xfrm flipV="1">
              <a:off x="2765" y="1481"/>
              <a:ext cx="1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62" name="Freeform 674"/>
            <p:cNvSpPr>
              <a:spLocks/>
            </p:cNvSpPr>
            <p:nvPr/>
          </p:nvSpPr>
          <p:spPr bwMode="auto">
            <a:xfrm>
              <a:off x="2737" y="1479"/>
              <a:ext cx="12" cy="40"/>
            </a:xfrm>
            <a:custGeom>
              <a:avLst/>
              <a:gdLst>
                <a:gd name="T0" fmla="*/ 86 w 86"/>
                <a:gd name="T1" fmla="*/ 0 h 281"/>
                <a:gd name="T2" fmla="*/ 70 w 86"/>
                <a:gd name="T3" fmla="*/ 126 h 281"/>
                <a:gd name="T4" fmla="*/ 0 w 86"/>
                <a:gd name="T5" fmla="*/ 281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6" h="281">
                  <a:moveTo>
                    <a:pt x="86" y="0"/>
                  </a:moveTo>
                  <a:lnTo>
                    <a:pt x="70" y="126"/>
                  </a:lnTo>
                  <a:lnTo>
                    <a:pt x="0" y="28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63" name="Line 675"/>
            <p:cNvSpPr>
              <a:spLocks noChangeShapeType="1"/>
            </p:cNvSpPr>
            <p:nvPr/>
          </p:nvSpPr>
          <p:spPr bwMode="auto">
            <a:xfrm>
              <a:off x="2749" y="1497"/>
              <a:ext cx="12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64" name="Line 676"/>
            <p:cNvSpPr>
              <a:spLocks noChangeShapeType="1"/>
            </p:cNvSpPr>
            <p:nvPr/>
          </p:nvSpPr>
          <p:spPr bwMode="auto">
            <a:xfrm flipV="1">
              <a:off x="2729" y="1522"/>
              <a:ext cx="36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65" name="Line 677"/>
            <p:cNvSpPr>
              <a:spLocks noChangeShapeType="1"/>
            </p:cNvSpPr>
            <p:nvPr/>
          </p:nvSpPr>
          <p:spPr bwMode="auto">
            <a:xfrm>
              <a:off x="2810" y="1433"/>
              <a:ext cx="0" cy="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66" name="Line 678"/>
            <p:cNvSpPr>
              <a:spLocks noChangeShapeType="1"/>
            </p:cNvSpPr>
            <p:nvPr/>
          </p:nvSpPr>
          <p:spPr bwMode="auto">
            <a:xfrm flipV="1">
              <a:off x="2794" y="1460"/>
              <a:ext cx="32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67" name="Line 679"/>
            <p:cNvSpPr>
              <a:spLocks noChangeShapeType="1"/>
            </p:cNvSpPr>
            <p:nvPr/>
          </p:nvSpPr>
          <p:spPr bwMode="auto">
            <a:xfrm flipH="1">
              <a:off x="2816" y="1439"/>
              <a:ext cx="5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68" name="Line 680"/>
            <p:cNvSpPr>
              <a:spLocks noChangeShapeType="1"/>
            </p:cNvSpPr>
            <p:nvPr/>
          </p:nvSpPr>
          <p:spPr bwMode="auto">
            <a:xfrm>
              <a:off x="2798" y="1442"/>
              <a:ext cx="6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69" name="Line 681"/>
            <p:cNvSpPr>
              <a:spLocks noChangeShapeType="1"/>
            </p:cNvSpPr>
            <p:nvPr/>
          </p:nvSpPr>
          <p:spPr bwMode="auto">
            <a:xfrm flipH="1">
              <a:off x="2791" y="1463"/>
              <a:ext cx="19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70" name="Line 682"/>
            <p:cNvSpPr>
              <a:spLocks noChangeShapeType="1"/>
            </p:cNvSpPr>
            <p:nvPr/>
          </p:nvSpPr>
          <p:spPr bwMode="auto">
            <a:xfrm>
              <a:off x="2810" y="1466"/>
              <a:ext cx="12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71" name="Freeform 683"/>
            <p:cNvSpPr>
              <a:spLocks/>
            </p:cNvSpPr>
            <p:nvPr/>
          </p:nvSpPr>
          <p:spPr bwMode="auto">
            <a:xfrm>
              <a:off x="2802" y="1487"/>
              <a:ext cx="19" cy="35"/>
            </a:xfrm>
            <a:custGeom>
              <a:avLst/>
              <a:gdLst>
                <a:gd name="T0" fmla="*/ 47 w 133"/>
                <a:gd name="T1" fmla="*/ 0 h 242"/>
                <a:gd name="T2" fmla="*/ 0 w 133"/>
                <a:gd name="T3" fmla="*/ 164 h 242"/>
                <a:gd name="T4" fmla="*/ 133 w 133"/>
                <a:gd name="T5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3" h="242">
                  <a:moveTo>
                    <a:pt x="47" y="0"/>
                  </a:moveTo>
                  <a:lnTo>
                    <a:pt x="0" y="164"/>
                  </a:lnTo>
                  <a:lnTo>
                    <a:pt x="133" y="24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72" name="Freeform 684"/>
            <p:cNvSpPr>
              <a:spLocks/>
            </p:cNvSpPr>
            <p:nvPr/>
          </p:nvSpPr>
          <p:spPr bwMode="auto">
            <a:xfrm>
              <a:off x="2797" y="1488"/>
              <a:ext cx="22" cy="43"/>
            </a:xfrm>
            <a:custGeom>
              <a:avLst/>
              <a:gdLst>
                <a:gd name="T0" fmla="*/ 148 w 148"/>
                <a:gd name="T1" fmla="*/ 0 h 297"/>
                <a:gd name="T2" fmla="*/ 117 w 148"/>
                <a:gd name="T3" fmla="*/ 140 h 297"/>
                <a:gd name="T4" fmla="*/ 70 w 148"/>
                <a:gd name="T5" fmla="*/ 234 h 297"/>
                <a:gd name="T6" fmla="*/ 0 w 148"/>
                <a:gd name="T7" fmla="*/ 297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8" h="297">
                  <a:moveTo>
                    <a:pt x="148" y="0"/>
                  </a:moveTo>
                  <a:lnTo>
                    <a:pt x="117" y="140"/>
                  </a:lnTo>
                  <a:lnTo>
                    <a:pt x="70" y="234"/>
                  </a:lnTo>
                  <a:lnTo>
                    <a:pt x="0" y="29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73" name="Line 685"/>
            <p:cNvSpPr>
              <a:spLocks noChangeShapeType="1"/>
            </p:cNvSpPr>
            <p:nvPr/>
          </p:nvSpPr>
          <p:spPr bwMode="auto">
            <a:xfrm flipV="1">
              <a:off x="2794" y="1495"/>
              <a:ext cx="23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74" name="Freeform 686"/>
            <p:cNvSpPr>
              <a:spLocks/>
            </p:cNvSpPr>
            <p:nvPr/>
          </p:nvSpPr>
          <p:spPr bwMode="auto">
            <a:xfrm>
              <a:off x="2822" y="1433"/>
              <a:ext cx="12" cy="56"/>
            </a:xfrm>
            <a:custGeom>
              <a:avLst/>
              <a:gdLst>
                <a:gd name="T0" fmla="*/ 86 w 86"/>
                <a:gd name="T1" fmla="*/ 0 h 390"/>
                <a:gd name="T2" fmla="*/ 72 w 86"/>
                <a:gd name="T3" fmla="*/ 149 h 390"/>
                <a:gd name="T4" fmla="*/ 48 w 86"/>
                <a:gd name="T5" fmla="*/ 242 h 390"/>
                <a:gd name="T6" fmla="*/ 0 w 86"/>
                <a:gd name="T7" fmla="*/ 39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390">
                  <a:moveTo>
                    <a:pt x="86" y="0"/>
                  </a:moveTo>
                  <a:lnTo>
                    <a:pt x="72" y="149"/>
                  </a:lnTo>
                  <a:lnTo>
                    <a:pt x="48" y="242"/>
                  </a:lnTo>
                  <a:lnTo>
                    <a:pt x="0" y="39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75" name="Line 687"/>
            <p:cNvSpPr>
              <a:spLocks noChangeShapeType="1"/>
            </p:cNvSpPr>
            <p:nvPr/>
          </p:nvSpPr>
          <p:spPr bwMode="auto">
            <a:xfrm flipV="1">
              <a:off x="2829" y="1465"/>
              <a:ext cx="21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76" name="Freeform 688"/>
            <p:cNvSpPr>
              <a:spLocks/>
            </p:cNvSpPr>
            <p:nvPr/>
          </p:nvSpPr>
          <p:spPr bwMode="auto">
            <a:xfrm>
              <a:off x="2817" y="1466"/>
              <a:ext cx="24" cy="67"/>
            </a:xfrm>
            <a:custGeom>
              <a:avLst/>
              <a:gdLst>
                <a:gd name="T0" fmla="*/ 164 w 164"/>
                <a:gd name="T1" fmla="*/ 0 h 470"/>
                <a:gd name="T2" fmla="*/ 141 w 164"/>
                <a:gd name="T3" fmla="*/ 204 h 470"/>
                <a:gd name="T4" fmla="*/ 94 w 164"/>
                <a:gd name="T5" fmla="*/ 344 h 470"/>
                <a:gd name="T6" fmla="*/ 0 w 164"/>
                <a:gd name="T7" fmla="*/ 470 h 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4" h="470">
                  <a:moveTo>
                    <a:pt x="164" y="0"/>
                  </a:moveTo>
                  <a:lnTo>
                    <a:pt x="141" y="204"/>
                  </a:lnTo>
                  <a:lnTo>
                    <a:pt x="94" y="344"/>
                  </a:lnTo>
                  <a:lnTo>
                    <a:pt x="0" y="47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77" name="Freeform 689"/>
            <p:cNvSpPr>
              <a:spLocks/>
            </p:cNvSpPr>
            <p:nvPr/>
          </p:nvSpPr>
          <p:spPr bwMode="auto">
            <a:xfrm>
              <a:off x="2825" y="1480"/>
              <a:ext cx="28" cy="48"/>
            </a:xfrm>
            <a:custGeom>
              <a:avLst/>
              <a:gdLst>
                <a:gd name="T0" fmla="*/ 0 w 196"/>
                <a:gd name="T1" fmla="*/ 0 h 335"/>
                <a:gd name="T2" fmla="*/ 125 w 196"/>
                <a:gd name="T3" fmla="*/ 335 h 335"/>
                <a:gd name="T4" fmla="*/ 196 w 196"/>
                <a:gd name="T5" fmla="*/ 335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6" h="335">
                  <a:moveTo>
                    <a:pt x="0" y="0"/>
                  </a:moveTo>
                  <a:lnTo>
                    <a:pt x="125" y="335"/>
                  </a:lnTo>
                  <a:lnTo>
                    <a:pt x="196" y="33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78" name="Freeform 690"/>
            <p:cNvSpPr>
              <a:spLocks/>
            </p:cNvSpPr>
            <p:nvPr/>
          </p:nvSpPr>
          <p:spPr bwMode="auto">
            <a:xfrm>
              <a:off x="2873" y="1470"/>
              <a:ext cx="33" cy="51"/>
            </a:xfrm>
            <a:custGeom>
              <a:avLst/>
              <a:gdLst>
                <a:gd name="T0" fmla="*/ 0 w 236"/>
                <a:gd name="T1" fmla="*/ 0 h 354"/>
                <a:gd name="T2" fmla="*/ 236 w 236"/>
                <a:gd name="T3" fmla="*/ 0 h 354"/>
                <a:gd name="T4" fmla="*/ 0 w 236"/>
                <a:gd name="T5" fmla="*/ 354 h 354"/>
                <a:gd name="T6" fmla="*/ 236 w 236"/>
                <a:gd name="T7" fmla="*/ 354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6" h="354">
                  <a:moveTo>
                    <a:pt x="0" y="0"/>
                  </a:moveTo>
                  <a:lnTo>
                    <a:pt x="236" y="0"/>
                  </a:lnTo>
                  <a:lnTo>
                    <a:pt x="0" y="354"/>
                  </a:lnTo>
                  <a:lnTo>
                    <a:pt x="236" y="35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79" name="Line 691"/>
            <p:cNvSpPr>
              <a:spLocks noChangeShapeType="1"/>
            </p:cNvSpPr>
            <p:nvPr/>
          </p:nvSpPr>
          <p:spPr bwMode="auto">
            <a:xfrm flipV="1">
              <a:off x="3453" y="1433"/>
              <a:ext cx="0" cy="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80" name="Line 692"/>
            <p:cNvSpPr>
              <a:spLocks noChangeShapeType="1"/>
            </p:cNvSpPr>
            <p:nvPr/>
          </p:nvSpPr>
          <p:spPr bwMode="auto">
            <a:xfrm flipV="1">
              <a:off x="3435" y="1467"/>
              <a:ext cx="36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81" name="Line 693"/>
            <p:cNvSpPr>
              <a:spLocks noChangeShapeType="1"/>
            </p:cNvSpPr>
            <p:nvPr/>
          </p:nvSpPr>
          <p:spPr bwMode="auto">
            <a:xfrm flipV="1">
              <a:off x="3422" y="1498"/>
              <a:ext cx="12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82" name="Line 694"/>
            <p:cNvSpPr>
              <a:spLocks noChangeShapeType="1"/>
            </p:cNvSpPr>
            <p:nvPr/>
          </p:nvSpPr>
          <p:spPr bwMode="auto">
            <a:xfrm flipV="1">
              <a:off x="3412" y="1467"/>
              <a:ext cx="14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83" name="Line 695"/>
            <p:cNvSpPr>
              <a:spLocks noChangeShapeType="1"/>
            </p:cNvSpPr>
            <p:nvPr/>
          </p:nvSpPr>
          <p:spPr bwMode="auto">
            <a:xfrm flipH="1">
              <a:off x="3424" y="1463"/>
              <a:ext cx="2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84" name="Line 696"/>
            <p:cNvSpPr>
              <a:spLocks noChangeShapeType="1"/>
            </p:cNvSpPr>
            <p:nvPr/>
          </p:nvSpPr>
          <p:spPr bwMode="auto">
            <a:xfrm>
              <a:off x="3421" y="1436"/>
              <a:ext cx="9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85" name="Line 697"/>
            <p:cNvSpPr>
              <a:spLocks noChangeShapeType="1"/>
            </p:cNvSpPr>
            <p:nvPr/>
          </p:nvSpPr>
          <p:spPr bwMode="auto">
            <a:xfrm flipH="1">
              <a:off x="3533" y="1430"/>
              <a:ext cx="18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86" name="Line 698"/>
            <p:cNvSpPr>
              <a:spLocks noChangeShapeType="1"/>
            </p:cNvSpPr>
            <p:nvPr/>
          </p:nvSpPr>
          <p:spPr bwMode="auto">
            <a:xfrm flipV="1">
              <a:off x="3542" y="1442"/>
              <a:ext cx="22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87" name="Line 699"/>
            <p:cNvSpPr>
              <a:spLocks noChangeShapeType="1"/>
            </p:cNvSpPr>
            <p:nvPr/>
          </p:nvSpPr>
          <p:spPr bwMode="auto">
            <a:xfrm>
              <a:off x="3549" y="1446"/>
              <a:ext cx="6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88" name="Line 700"/>
            <p:cNvSpPr>
              <a:spLocks noChangeShapeType="1"/>
            </p:cNvSpPr>
            <p:nvPr/>
          </p:nvSpPr>
          <p:spPr bwMode="auto">
            <a:xfrm flipV="1">
              <a:off x="3564" y="1430"/>
              <a:ext cx="10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89" name="Line 701"/>
            <p:cNvSpPr>
              <a:spLocks noChangeShapeType="1"/>
            </p:cNvSpPr>
            <p:nvPr/>
          </p:nvSpPr>
          <p:spPr bwMode="auto">
            <a:xfrm flipV="1">
              <a:off x="3569" y="1441"/>
              <a:ext cx="24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90" name="Line 702"/>
            <p:cNvSpPr>
              <a:spLocks noChangeShapeType="1"/>
            </p:cNvSpPr>
            <p:nvPr/>
          </p:nvSpPr>
          <p:spPr bwMode="auto">
            <a:xfrm>
              <a:off x="3575" y="1445"/>
              <a:ext cx="8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91" name="Line 703"/>
            <p:cNvSpPr>
              <a:spLocks noChangeShapeType="1"/>
            </p:cNvSpPr>
            <p:nvPr/>
          </p:nvSpPr>
          <p:spPr bwMode="auto">
            <a:xfrm>
              <a:off x="3549" y="1461"/>
              <a:ext cx="0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92" name="Line 704"/>
            <p:cNvSpPr>
              <a:spLocks noChangeShapeType="1"/>
            </p:cNvSpPr>
            <p:nvPr/>
          </p:nvSpPr>
          <p:spPr bwMode="auto">
            <a:xfrm flipV="1">
              <a:off x="3549" y="1461"/>
              <a:ext cx="27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93" name="Line 705"/>
            <p:cNvSpPr>
              <a:spLocks noChangeShapeType="1"/>
            </p:cNvSpPr>
            <p:nvPr/>
          </p:nvSpPr>
          <p:spPr bwMode="auto">
            <a:xfrm flipH="1">
              <a:off x="3575" y="1458"/>
              <a:ext cx="2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94" name="Line 706"/>
            <p:cNvSpPr>
              <a:spLocks noChangeShapeType="1"/>
            </p:cNvSpPr>
            <p:nvPr/>
          </p:nvSpPr>
          <p:spPr bwMode="auto">
            <a:xfrm flipV="1">
              <a:off x="3549" y="1482"/>
              <a:ext cx="22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95" name="Line 707"/>
            <p:cNvSpPr>
              <a:spLocks noChangeShapeType="1"/>
            </p:cNvSpPr>
            <p:nvPr/>
          </p:nvSpPr>
          <p:spPr bwMode="auto">
            <a:xfrm flipH="1">
              <a:off x="3531" y="1500"/>
              <a:ext cx="62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96" name="Line 708"/>
            <p:cNvSpPr>
              <a:spLocks noChangeShapeType="1"/>
            </p:cNvSpPr>
            <p:nvPr/>
          </p:nvSpPr>
          <p:spPr bwMode="auto">
            <a:xfrm>
              <a:off x="3571" y="1495"/>
              <a:ext cx="0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97" name="Line 709"/>
            <p:cNvSpPr>
              <a:spLocks noChangeShapeType="1"/>
            </p:cNvSpPr>
            <p:nvPr/>
          </p:nvSpPr>
          <p:spPr bwMode="auto">
            <a:xfrm flipH="1">
              <a:off x="3549" y="1491"/>
              <a:ext cx="28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98" name="Line 710"/>
            <p:cNvSpPr>
              <a:spLocks noChangeShapeType="1"/>
            </p:cNvSpPr>
            <p:nvPr/>
          </p:nvSpPr>
          <p:spPr bwMode="auto">
            <a:xfrm flipV="1">
              <a:off x="3549" y="1472"/>
              <a:ext cx="22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0999" name="Freeform 711"/>
            <p:cNvSpPr>
              <a:spLocks/>
            </p:cNvSpPr>
            <p:nvPr/>
          </p:nvSpPr>
          <p:spPr bwMode="auto">
            <a:xfrm>
              <a:off x="3534" y="1496"/>
              <a:ext cx="21" cy="37"/>
            </a:xfrm>
            <a:custGeom>
              <a:avLst/>
              <a:gdLst>
                <a:gd name="T0" fmla="*/ 149 w 149"/>
                <a:gd name="T1" fmla="*/ 0 h 259"/>
                <a:gd name="T2" fmla="*/ 133 w 149"/>
                <a:gd name="T3" fmla="*/ 141 h 259"/>
                <a:gd name="T4" fmla="*/ 86 w 149"/>
                <a:gd name="T5" fmla="*/ 212 h 259"/>
                <a:gd name="T6" fmla="*/ 0 w 149"/>
                <a:gd name="T7" fmla="*/ 259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9" h="259">
                  <a:moveTo>
                    <a:pt x="149" y="0"/>
                  </a:moveTo>
                  <a:lnTo>
                    <a:pt x="133" y="141"/>
                  </a:lnTo>
                  <a:lnTo>
                    <a:pt x="86" y="212"/>
                  </a:lnTo>
                  <a:lnTo>
                    <a:pt x="0" y="25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00" name="Line 712"/>
            <p:cNvSpPr>
              <a:spLocks noChangeShapeType="1"/>
            </p:cNvSpPr>
            <p:nvPr/>
          </p:nvSpPr>
          <p:spPr bwMode="auto">
            <a:xfrm flipV="1">
              <a:off x="3671" y="1481"/>
              <a:ext cx="21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01" name="Line 713"/>
            <p:cNvSpPr>
              <a:spLocks noChangeShapeType="1"/>
            </p:cNvSpPr>
            <p:nvPr/>
          </p:nvSpPr>
          <p:spPr bwMode="auto">
            <a:xfrm>
              <a:off x="3682" y="1467"/>
              <a:ext cx="0" cy="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02" name="Line 714"/>
            <p:cNvSpPr>
              <a:spLocks noChangeShapeType="1"/>
            </p:cNvSpPr>
            <p:nvPr/>
          </p:nvSpPr>
          <p:spPr bwMode="auto">
            <a:xfrm>
              <a:off x="3681" y="1433"/>
              <a:ext cx="2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03" name="Line 715"/>
            <p:cNvSpPr>
              <a:spLocks noChangeShapeType="1"/>
            </p:cNvSpPr>
            <p:nvPr/>
          </p:nvSpPr>
          <p:spPr bwMode="auto">
            <a:xfrm>
              <a:off x="3665" y="1435"/>
              <a:ext cx="6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04" name="Line 716"/>
            <p:cNvSpPr>
              <a:spLocks noChangeShapeType="1"/>
            </p:cNvSpPr>
            <p:nvPr/>
          </p:nvSpPr>
          <p:spPr bwMode="auto">
            <a:xfrm flipH="1">
              <a:off x="3650" y="1460"/>
              <a:ext cx="26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05" name="Line 717"/>
            <p:cNvSpPr>
              <a:spLocks noChangeShapeType="1"/>
            </p:cNvSpPr>
            <p:nvPr/>
          </p:nvSpPr>
          <p:spPr bwMode="auto">
            <a:xfrm flipH="1">
              <a:off x="3692" y="1431"/>
              <a:ext cx="8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06" name="Freeform 718"/>
            <p:cNvSpPr>
              <a:spLocks/>
            </p:cNvSpPr>
            <p:nvPr/>
          </p:nvSpPr>
          <p:spPr bwMode="auto">
            <a:xfrm>
              <a:off x="3689" y="1459"/>
              <a:ext cx="24" cy="28"/>
            </a:xfrm>
            <a:custGeom>
              <a:avLst/>
              <a:gdLst>
                <a:gd name="T0" fmla="*/ 0 w 171"/>
                <a:gd name="T1" fmla="*/ 0 h 196"/>
                <a:gd name="T2" fmla="*/ 124 w 171"/>
                <a:gd name="T3" fmla="*/ 196 h 196"/>
                <a:gd name="T4" fmla="*/ 171 w 171"/>
                <a:gd name="T5" fmla="*/ 19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1" h="196">
                  <a:moveTo>
                    <a:pt x="0" y="0"/>
                  </a:moveTo>
                  <a:lnTo>
                    <a:pt x="124" y="196"/>
                  </a:lnTo>
                  <a:lnTo>
                    <a:pt x="171" y="19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07" name="Line 719"/>
            <p:cNvSpPr>
              <a:spLocks noChangeShapeType="1"/>
            </p:cNvSpPr>
            <p:nvPr/>
          </p:nvSpPr>
          <p:spPr bwMode="auto">
            <a:xfrm flipH="1">
              <a:off x="3657" y="1499"/>
              <a:ext cx="47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08" name="Line 720"/>
            <p:cNvSpPr>
              <a:spLocks noChangeShapeType="1"/>
            </p:cNvSpPr>
            <p:nvPr/>
          </p:nvSpPr>
          <p:spPr bwMode="auto">
            <a:xfrm flipV="1">
              <a:off x="3655" y="1455"/>
              <a:ext cx="54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09" name="Line 721"/>
            <p:cNvSpPr>
              <a:spLocks noChangeShapeType="1"/>
            </p:cNvSpPr>
            <p:nvPr/>
          </p:nvSpPr>
          <p:spPr bwMode="auto">
            <a:xfrm>
              <a:off x="3786" y="1451"/>
              <a:ext cx="0" cy="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10" name="Line 722"/>
            <p:cNvSpPr>
              <a:spLocks noChangeShapeType="1"/>
            </p:cNvSpPr>
            <p:nvPr/>
          </p:nvSpPr>
          <p:spPr bwMode="auto">
            <a:xfrm flipV="1">
              <a:off x="3794" y="1447"/>
              <a:ext cx="21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11" name="Line 723"/>
            <p:cNvSpPr>
              <a:spLocks noChangeShapeType="1"/>
            </p:cNvSpPr>
            <p:nvPr/>
          </p:nvSpPr>
          <p:spPr bwMode="auto">
            <a:xfrm flipV="1">
              <a:off x="3798" y="1467"/>
              <a:ext cx="13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12" name="Freeform 724"/>
            <p:cNvSpPr>
              <a:spLocks/>
            </p:cNvSpPr>
            <p:nvPr/>
          </p:nvSpPr>
          <p:spPr bwMode="auto">
            <a:xfrm>
              <a:off x="3795" y="1465"/>
              <a:ext cx="17" cy="57"/>
            </a:xfrm>
            <a:custGeom>
              <a:avLst/>
              <a:gdLst>
                <a:gd name="T0" fmla="*/ 0 w 118"/>
                <a:gd name="T1" fmla="*/ 398 h 398"/>
                <a:gd name="T2" fmla="*/ 86 w 118"/>
                <a:gd name="T3" fmla="*/ 203 h 398"/>
                <a:gd name="T4" fmla="*/ 118 w 118"/>
                <a:gd name="T5" fmla="*/ 0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8" h="398">
                  <a:moveTo>
                    <a:pt x="0" y="398"/>
                  </a:moveTo>
                  <a:lnTo>
                    <a:pt x="86" y="203"/>
                  </a:lnTo>
                  <a:lnTo>
                    <a:pt x="11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13" name="Line 725"/>
            <p:cNvSpPr>
              <a:spLocks noChangeShapeType="1"/>
            </p:cNvSpPr>
            <p:nvPr/>
          </p:nvSpPr>
          <p:spPr bwMode="auto">
            <a:xfrm>
              <a:off x="3796" y="1481"/>
              <a:ext cx="7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14" name="Line 726"/>
            <p:cNvSpPr>
              <a:spLocks noChangeShapeType="1"/>
            </p:cNvSpPr>
            <p:nvPr/>
          </p:nvSpPr>
          <p:spPr bwMode="auto">
            <a:xfrm flipV="1">
              <a:off x="3820" y="1458"/>
              <a:ext cx="0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15" name="Freeform 727"/>
            <p:cNvSpPr>
              <a:spLocks/>
            </p:cNvSpPr>
            <p:nvPr/>
          </p:nvSpPr>
          <p:spPr bwMode="auto">
            <a:xfrm>
              <a:off x="3820" y="1433"/>
              <a:ext cx="11" cy="96"/>
            </a:xfrm>
            <a:custGeom>
              <a:avLst/>
              <a:gdLst>
                <a:gd name="T0" fmla="*/ 78 w 78"/>
                <a:gd name="T1" fmla="*/ 0 h 672"/>
                <a:gd name="T2" fmla="*/ 78 w 78"/>
                <a:gd name="T3" fmla="*/ 672 h 672"/>
                <a:gd name="T4" fmla="*/ 0 w 78"/>
                <a:gd name="T5" fmla="*/ 570 h 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8" h="672">
                  <a:moveTo>
                    <a:pt x="78" y="0"/>
                  </a:moveTo>
                  <a:lnTo>
                    <a:pt x="78" y="672"/>
                  </a:lnTo>
                  <a:lnTo>
                    <a:pt x="0" y="57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16" name="Line 728"/>
            <p:cNvSpPr>
              <a:spLocks noChangeShapeType="1"/>
            </p:cNvSpPr>
            <p:nvPr/>
          </p:nvSpPr>
          <p:spPr bwMode="auto">
            <a:xfrm flipH="1">
              <a:off x="3773" y="1433"/>
              <a:ext cx="20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17" name="Line 729"/>
            <p:cNvSpPr>
              <a:spLocks noChangeShapeType="1"/>
            </p:cNvSpPr>
            <p:nvPr/>
          </p:nvSpPr>
          <p:spPr bwMode="auto">
            <a:xfrm flipH="1">
              <a:off x="3791" y="1450"/>
              <a:ext cx="12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18" name="Freeform 730"/>
            <p:cNvSpPr>
              <a:spLocks/>
            </p:cNvSpPr>
            <p:nvPr/>
          </p:nvSpPr>
          <p:spPr bwMode="auto">
            <a:xfrm>
              <a:off x="3298" y="1603"/>
              <a:ext cx="43" cy="67"/>
            </a:xfrm>
            <a:custGeom>
              <a:avLst/>
              <a:gdLst>
                <a:gd name="T0" fmla="*/ 0 w 304"/>
                <a:gd name="T1" fmla="*/ 0 h 468"/>
                <a:gd name="T2" fmla="*/ 0 w 304"/>
                <a:gd name="T3" fmla="*/ 405 h 468"/>
                <a:gd name="T4" fmla="*/ 38 w 304"/>
                <a:gd name="T5" fmla="*/ 468 h 468"/>
                <a:gd name="T6" fmla="*/ 304 w 304"/>
                <a:gd name="T7" fmla="*/ 468 h 468"/>
                <a:gd name="T8" fmla="*/ 296 w 304"/>
                <a:gd name="T9" fmla="*/ 311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4" h="468">
                  <a:moveTo>
                    <a:pt x="0" y="0"/>
                  </a:moveTo>
                  <a:lnTo>
                    <a:pt x="0" y="405"/>
                  </a:lnTo>
                  <a:lnTo>
                    <a:pt x="38" y="468"/>
                  </a:lnTo>
                  <a:lnTo>
                    <a:pt x="304" y="468"/>
                  </a:lnTo>
                  <a:lnTo>
                    <a:pt x="296" y="31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19" name="Line 731"/>
            <p:cNvSpPr>
              <a:spLocks noChangeShapeType="1"/>
            </p:cNvSpPr>
            <p:nvPr/>
          </p:nvSpPr>
          <p:spPr bwMode="auto">
            <a:xfrm flipV="1">
              <a:off x="3298" y="1618"/>
              <a:ext cx="30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20" name="Line 732"/>
            <p:cNvSpPr>
              <a:spLocks noChangeShapeType="1"/>
            </p:cNvSpPr>
            <p:nvPr/>
          </p:nvSpPr>
          <p:spPr bwMode="auto">
            <a:xfrm flipV="1">
              <a:off x="3325" y="1584"/>
              <a:ext cx="5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21" name="Line 733"/>
            <p:cNvSpPr>
              <a:spLocks noChangeShapeType="1"/>
            </p:cNvSpPr>
            <p:nvPr/>
          </p:nvSpPr>
          <p:spPr bwMode="auto">
            <a:xfrm flipH="1">
              <a:off x="3296" y="1588"/>
              <a:ext cx="33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22" name="Line 734"/>
            <p:cNvSpPr>
              <a:spLocks noChangeShapeType="1"/>
            </p:cNvSpPr>
            <p:nvPr/>
          </p:nvSpPr>
          <p:spPr bwMode="auto">
            <a:xfrm>
              <a:off x="3405" y="1600"/>
              <a:ext cx="0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23" name="Line 735"/>
            <p:cNvSpPr>
              <a:spLocks noChangeShapeType="1"/>
            </p:cNvSpPr>
            <p:nvPr/>
          </p:nvSpPr>
          <p:spPr bwMode="auto">
            <a:xfrm flipV="1">
              <a:off x="3405" y="1647"/>
              <a:ext cx="19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24" name="Line 736"/>
            <p:cNvSpPr>
              <a:spLocks noChangeShapeType="1"/>
            </p:cNvSpPr>
            <p:nvPr/>
          </p:nvSpPr>
          <p:spPr bwMode="auto">
            <a:xfrm flipV="1">
              <a:off x="3421" y="1601"/>
              <a:ext cx="1" cy="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25" name="Line 737"/>
            <p:cNvSpPr>
              <a:spLocks noChangeShapeType="1"/>
            </p:cNvSpPr>
            <p:nvPr/>
          </p:nvSpPr>
          <p:spPr bwMode="auto">
            <a:xfrm flipH="1">
              <a:off x="3405" y="1607"/>
              <a:ext cx="17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26" name="Freeform 738"/>
            <p:cNvSpPr>
              <a:spLocks/>
            </p:cNvSpPr>
            <p:nvPr/>
          </p:nvSpPr>
          <p:spPr bwMode="auto">
            <a:xfrm>
              <a:off x="3370" y="1575"/>
              <a:ext cx="16" cy="43"/>
            </a:xfrm>
            <a:custGeom>
              <a:avLst/>
              <a:gdLst>
                <a:gd name="T0" fmla="*/ 109 w 109"/>
                <a:gd name="T1" fmla="*/ 0 h 304"/>
                <a:gd name="T2" fmla="*/ 47 w 109"/>
                <a:gd name="T3" fmla="*/ 210 h 304"/>
                <a:gd name="T4" fmla="*/ 0 w 109"/>
                <a:gd name="T5" fmla="*/ 304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9" h="304">
                  <a:moveTo>
                    <a:pt x="109" y="0"/>
                  </a:moveTo>
                  <a:lnTo>
                    <a:pt x="47" y="210"/>
                  </a:lnTo>
                  <a:lnTo>
                    <a:pt x="0" y="30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27" name="Line 739"/>
            <p:cNvSpPr>
              <a:spLocks noChangeShapeType="1"/>
            </p:cNvSpPr>
            <p:nvPr/>
          </p:nvSpPr>
          <p:spPr bwMode="auto">
            <a:xfrm flipV="1">
              <a:off x="3377" y="1599"/>
              <a:ext cx="20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28" name="Line 740"/>
            <p:cNvSpPr>
              <a:spLocks noChangeShapeType="1"/>
            </p:cNvSpPr>
            <p:nvPr/>
          </p:nvSpPr>
          <p:spPr bwMode="auto">
            <a:xfrm flipH="1">
              <a:off x="3361" y="1624"/>
              <a:ext cx="37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29" name="Freeform 741"/>
            <p:cNvSpPr>
              <a:spLocks/>
            </p:cNvSpPr>
            <p:nvPr/>
          </p:nvSpPr>
          <p:spPr bwMode="auto">
            <a:xfrm>
              <a:off x="3382" y="1603"/>
              <a:ext cx="15" cy="55"/>
            </a:xfrm>
            <a:custGeom>
              <a:avLst/>
              <a:gdLst>
                <a:gd name="T0" fmla="*/ 31 w 101"/>
                <a:gd name="T1" fmla="*/ 0 h 390"/>
                <a:gd name="T2" fmla="*/ 0 w 101"/>
                <a:gd name="T3" fmla="*/ 265 h 390"/>
                <a:gd name="T4" fmla="*/ 101 w 101"/>
                <a:gd name="T5" fmla="*/ 39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1" h="390">
                  <a:moveTo>
                    <a:pt x="31" y="0"/>
                  </a:moveTo>
                  <a:lnTo>
                    <a:pt x="0" y="265"/>
                  </a:lnTo>
                  <a:lnTo>
                    <a:pt x="101" y="39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30" name="Freeform 742"/>
            <p:cNvSpPr>
              <a:spLocks/>
            </p:cNvSpPr>
            <p:nvPr/>
          </p:nvSpPr>
          <p:spPr bwMode="auto">
            <a:xfrm>
              <a:off x="3363" y="1641"/>
              <a:ext cx="19" cy="35"/>
            </a:xfrm>
            <a:custGeom>
              <a:avLst/>
              <a:gdLst>
                <a:gd name="T0" fmla="*/ 0 w 133"/>
                <a:gd name="T1" fmla="*/ 250 h 250"/>
                <a:gd name="T2" fmla="*/ 86 w 133"/>
                <a:gd name="T3" fmla="*/ 133 h 250"/>
                <a:gd name="T4" fmla="*/ 133 w 133"/>
                <a:gd name="T5" fmla="*/ 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3" h="250">
                  <a:moveTo>
                    <a:pt x="0" y="250"/>
                  </a:moveTo>
                  <a:lnTo>
                    <a:pt x="86" y="133"/>
                  </a:lnTo>
                  <a:lnTo>
                    <a:pt x="13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31" name="Freeform 743"/>
            <p:cNvSpPr>
              <a:spLocks/>
            </p:cNvSpPr>
            <p:nvPr/>
          </p:nvSpPr>
          <p:spPr bwMode="auto">
            <a:xfrm>
              <a:off x="3438" y="1632"/>
              <a:ext cx="9" cy="4"/>
            </a:xfrm>
            <a:custGeom>
              <a:avLst/>
              <a:gdLst>
                <a:gd name="T0" fmla="*/ 0 w 63"/>
                <a:gd name="T1" fmla="*/ 0 h 32"/>
                <a:gd name="T2" fmla="*/ 0 w 63"/>
                <a:gd name="T3" fmla="*/ 4 h 32"/>
                <a:gd name="T4" fmla="*/ 1 w 63"/>
                <a:gd name="T5" fmla="*/ 7 h 32"/>
                <a:gd name="T6" fmla="*/ 2 w 63"/>
                <a:gd name="T7" fmla="*/ 12 h 32"/>
                <a:gd name="T8" fmla="*/ 3 w 63"/>
                <a:gd name="T9" fmla="*/ 15 h 32"/>
                <a:gd name="T10" fmla="*/ 5 w 63"/>
                <a:gd name="T11" fmla="*/ 18 h 32"/>
                <a:gd name="T12" fmla="*/ 7 w 63"/>
                <a:gd name="T13" fmla="*/ 21 h 32"/>
                <a:gd name="T14" fmla="*/ 10 w 63"/>
                <a:gd name="T15" fmla="*/ 23 h 32"/>
                <a:gd name="T16" fmla="*/ 14 w 63"/>
                <a:gd name="T17" fmla="*/ 26 h 32"/>
                <a:gd name="T18" fmla="*/ 17 w 63"/>
                <a:gd name="T19" fmla="*/ 27 h 32"/>
                <a:gd name="T20" fmla="*/ 20 w 63"/>
                <a:gd name="T21" fmla="*/ 30 h 32"/>
                <a:gd name="T22" fmla="*/ 23 w 63"/>
                <a:gd name="T23" fmla="*/ 31 h 32"/>
                <a:gd name="T24" fmla="*/ 27 w 63"/>
                <a:gd name="T25" fmla="*/ 32 h 32"/>
                <a:gd name="T26" fmla="*/ 31 w 63"/>
                <a:gd name="T27" fmla="*/ 32 h 32"/>
                <a:gd name="T28" fmla="*/ 35 w 63"/>
                <a:gd name="T29" fmla="*/ 32 h 32"/>
                <a:gd name="T30" fmla="*/ 38 w 63"/>
                <a:gd name="T31" fmla="*/ 31 h 32"/>
                <a:gd name="T32" fmla="*/ 42 w 63"/>
                <a:gd name="T33" fmla="*/ 30 h 32"/>
                <a:gd name="T34" fmla="*/ 46 w 63"/>
                <a:gd name="T35" fmla="*/ 27 h 32"/>
                <a:gd name="T36" fmla="*/ 49 w 63"/>
                <a:gd name="T37" fmla="*/ 26 h 32"/>
                <a:gd name="T38" fmla="*/ 52 w 63"/>
                <a:gd name="T39" fmla="*/ 23 h 32"/>
                <a:gd name="T40" fmla="*/ 54 w 63"/>
                <a:gd name="T41" fmla="*/ 21 h 32"/>
                <a:gd name="T42" fmla="*/ 56 w 63"/>
                <a:gd name="T43" fmla="*/ 18 h 32"/>
                <a:gd name="T44" fmla="*/ 58 w 63"/>
                <a:gd name="T45" fmla="*/ 15 h 32"/>
                <a:gd name="T46" fmla="*/ 60 w 63"/>
                <a:gd name="T47" fmla="*/ 12 h 32"/>
                <a:gd name="T48" fmla="*/ 62 w 63"/>
                <a:gd name="T49" fmla="*/ 7 h 32"/>
                <a:gd name="T50" fmla="*/ 62 w 63"/>
                <a:gd name="T51" fmla="*/ 4 h 32"/>
                <a:gd name="T52" fmla="*/ 63 w 63"/>
                <a:gd name="T5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3" h="32">
                  <a:moveTo>
                    <a:pt x="0" y="0"/>
                  </a:moveTo>
                  <a:lnTo>
                    <a:pt x="0" y="4"/>
                  </a:lnTo>
                  <a:lnTo>
                    <a:pt x="1" y="7"/>
                  </a:lnTo>
                  <a:lnTo>
                    <a:pt x="2" y="12"/>
                  </a:lnTo>
                  <a:lnTo>
                    <a:pt x="3" y="15"/>
                  </a:lnTo>
                  <a:lnTo>
                    <a:pt x="5" y="18"/>
                  </a:lnTo>
                  <a:lnTo>
                    <a:pt x="7" y="21"/>
                  </a:lnTo>
                  <a:lnTo>
                    <a:pt x="10" y="23"/>
                  </a:lnTo>
                  <a:lnTo>
                    <a:pt x="14" y="26"/>
                  </a:lnTo>
                  <a:lnTo>
                    <a:pt x="17" y="27"/>
                  </a:lnTo>
                  <a:lnTo>
                    <a:pt x="20" y="30"/>
                  </a:lnTo>
                  <a:lnTo>
                    <a:pt x="23" y="31"/>
                  </a:lnTo>
                  <a:lnTo>
                    <a:pt x="27" y="32"/>
                  </a:lnTo>
                  <a:lnTo>
                    <a:pt x="31" y="32"/>
                  </a:lnTo>
                  <a:lnTo>
                    <a:pt x="35" y="32"/>
                  </a:lnTo>
                  <a:lnTo>
                    <a:pt x="38" y="31"/>
                  </a:lnTo>
                  <a:lnTo>
                    <a:pt x="42" y="30"/>
                  </a:lnTo>
                  <a:lnTo>
                    <a:pt x="46" y="27"/>
                  </a:lnTo>
                  <a:lnTo>
                    <a:pt x="49" y="26"/>
                  </a:lnTo>
                  <a:lnTo>
                    <a:pt x="52" y="23"/>
                  </a:lnTo>
                  <a:lnTo>
                    <a:pt x="54" y="21"/>
                  </a:lnTo>
                  <a:lnTo>
                    <a:pt x="56" y="18"/>
                  </a:lnTo>
                  <a:lnTo>
                    <a:pt x="58" y="15"/>
                  </a:lnTo>
                  <a:lnTo>
                    <a:pt x="60" y="12"/>
                  </a:lnTo>
                  <a:lnTo>
                    <a:pt x="62" y="7"/>
                  </a:lnTo>
                  <a:lnTo>
                    <a:pt x="62" y="4"/>
                  </a:lnTo>
                  <a:lnTo>
                    <a:pt x="6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32" name="Freeform 744"/>
            <p:cNvSpPr>
              <a:spLocks/>
            </p:cNvSpPr>
            <p:nvPr/>
          </p:nvSpPr>
          <p:spPr bwMode="auto">
            <a:xfrm>
              <a:off x="3439" y="1632"/>
              <a:ext cx="7" cy="3"/>
            </a:xfrm>
            <a:custGeom>
              <a:avLst/>
              <a:gdLst>
                <a:gd name="T0" fmla="*/ 0 w 47"/>
                <a:gd name="T1" fmla="*/ 0 h 23"/>
                <a:gd name="T2" fmla="*/ 0 w 47"/>
                <a:gd name="T3" fmla="*/ 4 h 23"/>
                <a:gd name="T4" fmla="*/ 1 w 47"/>
                <a:gd name="T5" fmla="*/ 7 h 23"/>
                <a:gd name="T6" fmla="*/ 2 w 47"/>
                <a:gd name="T7" fmla="*/ 10 h 23"/>
                <a:gd name="T8" fmla="*/ 5 w 47"/>
                <a:gd name="T9" fmla="*/ 13 h 23"/>
                <a:gd name="T10" fmla="*/ 7 w 47"/>
                <a:gd name="T11" fmla="*/ 16 h 23"/>
                <a:gd name="T12" fmla="*/ 9 w 47"/>
                <a:gd name="T13" fmla="*/ 18 h 23"/>
                <a:gd name="T14" fmla="*/ 11 w 47"/>
                <a:gd name="T15" fmla="*/ 20 h 23"/>
                <a:gd name="T16" fmla="*/ 14 w 47"/>
                <a:gd name="T17" fmla="*/ 21 h 23"/>
                <a:gd name="T18" fmla="*/ 17 w 47"/>
                <a:gd name="T19" fmla="*/ 23 h 23"/>
                <a:gd name="T20" fmla="*/ 20 w 47"/>
                <a:gd name="T21" fmla="*/ 23 h 23"/>
                <a:gd name="T22" fmla="*/ 24 w 47"/>
                <a:gd name="T23" fmla="*/ 23 h 23"/>
                <a:gd name="T24" fmla="*/ 27 w 47"/>
                <a:gd name="T25" fmla="*/ 23 h 23"/>
                <a:gd name="T26" fmla="*/ 30 w 47"/>
                <a:gd name="T27" fmla="*/ 23 h 23"/>
                <a:gd name="T28" fmla="*/ 33 w 47"/>
                <a:gd name="T29" fmla="*/ 21 h 23"/>
                <a:gd name="T30" fmla="*/ 36 w 47"/>
                <a:gd name="T31" fmla="*/ 20 h 23"/>
                <a:gd name="T32" fmla="*/ 40 w 47"/>
                <a:gd name="T33" fmla="*/ 18 h 23"/>
                <a:gd name="T34" fmla="*/ 42 w 47"/>
                <a:gd name="T35" fmla="*/ 16 h 23"/>
                <a:gd name="T36" fmla="*/ 44 w 47"/>
                <a:gd name="T37" fmla="*/ 13 h 23"/>
                <a:gd name="T38" fmla="*/ 45 w 47"/>
                <a:gd name="T39" fmla="*/ 10 h 23"/>
                <a:gd name="T40" fmla="*/ 46 w 47"/>
                <a:gd name="T41" fmla="*/ 7 h 23"/>
                <a:gd name="T42" fmla="*/ 47 w 47"/>
                <a:gd name="T43" fmla="*/ 4 h 23"/>
                <a:gd name="T44" fmla="*/ 47 w 47"/>
                <a:gd name="T4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7" h="23">
                  <a:moveTo>
                    <a:pt x="0" y="0"/>
                  </a:moveTo>
                  <a:lnTo>
                    <a:pt x="0" y="4"/>
                  </a:lnTo>
                  <a:lnTo>
                    <a:pt x="1" y="7"/>
                  </a:lnTo>
                  <a:lnTo>
                    <a:pt x="2" y="10"/>
                  </a:lnTo>
                  <a:lnTo>
                    <a:pt x="5" y="13"/>
                  </a:lnTo>
                  <a:lnTo>
                    <a:pt x="7" y="16"/>
                  </a:lnTo>
                  <a:lnTo>
                    <a:pt x="9" y="18"/>
                  </a:lnTo>
                  <a:lnTo>
                    <a:pt x="11" y="20"/>
                  </a:lnTo>
                  <a:lnTo>
                    <a:pt x="14" y="21"/>
                  </a:lnTo>
                  <a:lnTo>
                    <a:pt x="17" y="23"/>
                  </a:lnTo>
                  <a:lnTo>
                    <a:pt x="20" y="23"/>
                  </a:lnTo>
                  <a:lnTo>
                    <a:pt x="24" y="23"/>
                  </a:lnTo>
                  <a:lnTo>
                    <a:pt x="27" y="23"/>
                  </a:lnTo>
                  <a:lnTo>
                    <a:pt x="30" y="23"/>
                  </a:lnTo>
                  <a:lnTo>
                    <a:pt x="33" y="21"/>
                  </a:lnTo>
                  <a:lnTo>
                    <a:pt x="36" y="20"/>
                  </a:lnTo>
                  <a:lnTo>
                    <a:pt x="40" y="18"/>
                  </a:lnTo>
                  <a:lnTo>
                    <a:pt x="42" y="16"/>
                  </a:lnTo>
                  <a:lnTo>
                    <a:pt x="44" y="13"/>
                  </a:lnTo>
                  <a:lnTo>
                    <a:pt x="45" y="10"/>
                  </a:lnTo>
                  <a:lnTo>
                    <a:pt x="46" y="7"/>
                  </a:lnTo>
                  <a:lnTo>
                    <a:pt x="47" y="4"/>
                  </a:lnTo>
                  <a:lnTo>
                    <a:pt x="4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33" name="Freeform 745"/>
            <p:cNvSpPr>
              <a:spLocks/>
            </p:cNvSpPr>
            <p:nvPr/>
          </p:nvSpPr>
          <p:spPr bwMode="auto">
            <a:xfrm>
              <a:off x="3440" y="1629"/>
              <a:ext cx="5" cy="5"/>
            </a:xfrm>
            <a:custGeom>
              <a:avLst/>
              <a:gdLst>
                <a:gd name="T0" fmla="*/ 31 w 31"/>
                <a:gd name="T1" fmla="*/ 15 h 31"/>
                <a:gd name="T2" fmla="*/ 31 w 31"/>
                <a:gd name="T3" fmla="*/ 13 h 31"/>
                <a:gd name="T4" fmla="*/ 30 w 31"/>
                <a:gd name="T5" fmla="*/ 9 h 31"/>
                <a:gd name="T6" fmla="*/ 29 w 31"/>
                <a:gd name="T7" fmla="*/ 7 h 31"/>
                <a:gd name="T8" fmla="*/ 26 w 31"/>
                <a:gd name="T9" fmla="*/ 5 h 31"/>
                <a:gd name="T10" fmla="*/ 25 w 31"/>
                <a:gd name="T11" fmla="*/ 3 h 31"/>
                <a:gd name="T12" fmla="*/ 23 w 31"/>
                <a:gd name="T13" fmla="*/ 2 h 31"/>
                <a:gd name="T14" fmla="*/ 20 w 31"/>
                <a:gd name="T15" fmla="*/ 1 h 31"/>
                <a:gd name="T16" fmla="*/ 18 w 31"/>
                <a:gd name="T17" fmla="*/ 0 h 31"/>
                <a:gd name="T18" fmla="*/ 15 w 31"/>
                <a:gd name="T19" fmla="*/ 0 h 31"/>
                <a:gd name="T20" fmla="*/ 13 w 31"/>
                <a:gd name="T21" fmla="*/ 0 h 31"/>
                <a:gd name="T22" fmla="*/ 9 w 31"/>
                <a:gd name="T23" fmla="*/ 1 h 31"/>
                <a:gd name="T24" fmla="*/ 7 w 31"/>
                <a:gd name="T25" fmla="*/ 2 h 31"/>
                <a:gd name="T26" fmla="*/ 5 w 31"/>
                <a:gd name="T27" fmla="*/ 3 h 31"/>
                <a:gd name="T28" fmla="*/ 3 w 31"/>
                <a:gd name="T29" fmla="*/ 5 h 31"/>
                <a:gd name="T30" fmla="*/ 1 w 31"/>
                <a:gd name="T31" fmla="*/ 7 h 31"/>
                <a:gd name="T32" fmla="*/ 0 w 31"/>
                <a:gd name="T33" fmla="*/ 9 h 31"/>
                <a:gd name="T34" fmla="*/ 0 w 31"/>
                <a:gd name="T35" fmla="*/ 13 h 31"/>
                <a:gd name="T36" fmla="*/ 0 w 31"/>
                <a:gd name="T37" fmla="*/ 15 h 31"/>
                <a:gd name="T38" fmla="*/ 0 w 31"/>
                <a:gd name="T39" fmla="*/ 18 h 31"/>
                <a:gd name="T40" fmla="*/ 0 w 31"/>
                <a:gd name="T41" fmla="*/ 20 h 31"/>
                <a:gd name="T42" fmla="*/ 1 w 31"/>
                <a:gd name="T43" fmla="*/ 23 h 31"/>
                <a:gd name="T44" fmla="*/ 3 w 31"/>
                <a:gd name="T45" fmla="*/ 25 h 31"/>
                <a:gd name="T46" fmla="*/ 5 w 31"/>
                <a:gd name="T47" fmla="*/ 28 h 31"/>
                <a:gd name="T48" fmla="*/ 7 w 31"/>
                <a:gd name="T49" fmla="*/ 29 h 31"/>
                <a:gd name="T50" fmla="*/ 9 w 31"/>
                <a:gd name="T51" fmla="*/ 30 h 31"/>
                <a:gd name="T52" fmla="*/ 13 w 31"/>
                <a:gd name="T53" fmla="*/ 31 h 31"/>
                <a:gd name="T54" fmla="*/ 15 w 31"/>
                <a:gd name="T55" fmla="*/ 31 h 31"/>
                <a:gd name="T56" fmla="*/ 18 w 31"/>
                <a:gd name="T57" fmla="*/ 31 h 31"/>
                <a:gd name="T58" fmla="*/ 20 w 31"/>
                <a:gd name="T59" fmla="*/ 30 h 31"/>
                <a:gd name="T60" fmla="*/ 23 w 31"/>
                <a:gd name="T61" fmla="*/ 29 h 31"/>
                <a:gd name="T62" fmla="*/ 25 w 31"/>
                <a:gd name="T63" fmla="*/ 28 h 31"/>
                <a:gd name="T64" fmla="*/ 26 w 31"/>
                <a:gd name="T65" fmla="*/ 25 h 31"/>
                <a:gd name="T66" fmla="*/ 29 w 31"/>
                <a:gd name="T67" fmla="*/ 23 h 31"/>
                <a:gd name="T68" fmla="*/ 30 w 31"/>
                <a:gd name="T69" fmla="*/ 20 h 31"/>
                <a:gd name="T70" fmla="*/ 31 w 31"/>
                <a:gd name="T71" fmla="*/ 18 h 31"/>
                <a:gd name="T72" fmla="*/ 31 w 31"/>
                <a:gd name="T73" fmla="*/ 1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1" h="31">
                  <a:moveTo>
                    <a:pt x="31" y="15"/>
                  </a:moveTo>
                  <a:lnTo>
                    <a:pt x="31" y="13"/>
                  </a:lnTo>
                  <a:lnTo>
                    <a:pt x="30" y="9"/>
                  </a:lnTo>
                  <a:lnTo>
                    <a:pt x="29" y="7"/>
                  </a:lnTo>
                  <a:lnTo>
                    <a:pt x="26" y="5"/>
                  </a:lnTo>
                  <a:lnTo>
                    <a:pt x="25" y="3"/>
                  </a:lnTo>
                  <a:lnTo>
                    <a:pt x="23" y="2"/>
                  </a:lnTo>
                  <a:lnTo>
                    <a:pt x="20" y="1"/>
                  </a:lnTo>
                  <a:lnTo>
                    <a:pt x="18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9" y="1"/>
                  </a:lnTo>
                  <a:lnTo>
                    <a:pt x="7" y="2"/>
                  </a:lnTo>
                  <a:lnTo>
                    <a:pt x="5" y="3"/>
                  </a:lnTo>
                  <a:lnTo>
                    <a:pt x="3" y="5"/>
                  </a:lnTo>
                  <a:lnTo>
                    <a:pt x="1" y="7"/>
                  </a:lnTo>
                  <a:lnTo>
                    <a:pt x="0" y="9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0" y="18"/>
                  </a:lnTo>
                  <a:lnTo>
                    <a:pt x="0" y="20"/>
                  </a:lnTo>
                  <a:lnTo>
                    <a:pt x="1" y="23"/>
                  </a:lnTo>
                  <a:lnTo>
                    <a:pt x="3" y="25"/>
                  </a:lnTo>
                  <a:lnTo>
                    <a:pt x="5" y="28"/>
                  </a:lnTo>
                  <a:lnTo>
                    <a:pt x="7" y="29"/>
                  </a:lnTo>
                  <a:lnTo>
                    <a:pt x="9" y="30"/>
                  </a:lnTo>
                  <a:lnTo>
                    <a:pt x="13" y="31"/>
                  </a:lnTo>
                  <a:lnTo>
                    <a:pt x="15" y="31"/>
                  </a:lnTo>
                  <a:lnTo>
                    <a:pt x="18" y="31"/>
                  </a:lnTo>
                  <a:lnTo>
                    <a:pt x="20" y="30"/>
                  </a:lnTo>
                  <a:lnTo>
                    <a:pt x="23" y="29"/>
                  </a:lnTo>
                  <a:lnTo>
                    <a:pt x="25" y="28"/>
                  </a:lnTo>
                  <a:lnTo>
                    <a:pt x="26" y="25"/>
                  </a:lnTo>
                  <a:lnTo>
                    <a:pt x="29" y="23"/>
                  </a:lnTo>
                  <a:lnTo>
                    <a:pt x="30" y="20"/>
                  </a:lnTo>
                  <a:lnTo>
                    <a:pt x="31" y="18"/>
                  </a:lnTo>
                  <a:lnTo>
                    <a:pt x="31" y="15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34" name="Freeform 746"/>
            <p:cNvSpPr>
              <a:spLocks/>
            </p:cNvSpPr>
            <p:nvPr/>
          </p:nvSpPr>
          <p:spPr bwMode="auto">
            <a:xfrm>
              <a:off x="3441" y="1630"/>
              <a:ext cx="3" cy="3"/>
            </a:xfrm>
            <a:custGeom>
              <a:avLst/>
              <a:gdLst>
                <a:gd name="T0" fmla="*/ 16 w 16"/>
                <a:gd name="T1" fmla="*/ 8 h 16"/>
                <a:gd name="T2" fmla="*/ 15 w 16"/>
                <a:gd name="T3" fmla="*/ 7 h 16"/>
                <a:gd name="T4" fmla="*/ 15 w 16"/>
                <a:gd name="T5" fmla="*/ 5 h 16"/>
                <a:gd name="T6" fmla="*/ 13 w 16"/>
                <a:gd name="T7" fmla="*/ 2 h 16"/>
                <a:gd name="T8" fmla="*/ 12 w 16"/>
                <a:gd name="T9" fmla="*/ 1 h 16"/>
                <a:gd name="T10" fmla="*/ 10 w 16"/>
                <a:gd name="T11" fmla="*/ 0 h 16"/>
                <a:gd name="T12" fmla="*/ 8 w 16"/>
                <a:gd name="T13" fmla="*/ 0 h 16"/>
                <a:gd name="T14" fmla="*/ 6 w 16"/>
                <a:gd name="T15" fmla="*/ 0 h 16"/>
                <a:gd name="T16" fmla="*/ 4 w 16"/>
                <a:gd name="T17" fmla="*/ 1 h 16"/>
                <a:gd name="T18" fmla="*/ 2 w 16"/>
                <a:gd name="T19" fmla="*/ 2 h 16"/>
                <a:gd name="T20" fmla="*/ 1 w 16"/>
                <a:gd name="T21" fmla="*/ 5 h 16"/>
                <a:gd name="T22" fmla="*/ 0 w 16"/>
                <a:gd name="T23" fmla="*/ 7 h 16"/>
                <a:gd name="T24" fmla="*/ 0 w 16"/>
                <a:gd name="T25" fmla="*/ 8 h 16"/>
                <a:gd name="T26" fmla="*/ 0 w 16"/>
                <a:gd name="T27" fmla="*/ 10 h 16"/>
                <a:gd name="T28" fmla="*/ 1 w 16"/>
                <a:gd name="T29" fmla="*/ 12 h 16"/>
                <a:gd name="T30" fmla="*/ 2 w 16"/>
                <a:gd name="T31" fmla="*/ 14 h 16"/>
                <a:gd name="T32" fmla="*/ 4 w 16"/>
                <a:gd name="T33" fmla="*/ 15 h 16"/>
                <a:gd name="T34" fmla="*/ 6 w 16"/>
                <a:gd name="T35" fmla="*/ 16 h 16"/>
                <a:gd name="T36" fmla="*/ 8 w 16"/>
                <a:gd name="T37" fmla="*/ 16 h 16"/>
                <a:gd name="T38" fmla="*/ 10 w 16"/>
                <a:gd name="T39" fmla="*/ 16 h 16"/>
                <a:gd name="T40" fmla="*/ 12 w 16"/>
                <a:gd name="T41" fmla="*/ 15 h 16"/>
                <a:gd name="T42" fmla="*/ 13 w 16"/>
                <a:gd name="T43" fmla="*/ 14 h 16"/>
                <a:gd name="T44" fmla="*/ 15 w 16"/>
                <a:gd name="T45" fmla="*/ 12 h 16"/>
                <a:gd name="T46" fmla="*/ 15 w 16"/>
                <a:gd name="T47" fmla="*/ 10 h 16"/>
                <a:gd name="T48" fmla="*/ 16 w 16"/>
                <a:gd name="T49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lnTo>
                    <a:pt x="15" y="7"/>
                  </a:lnTo>
                  <a:lnTo>
                    <a:pt x="15" y="5"/>
                  </a:lnTo>
                  <a:lnTo>
                    <a:pt x="13" y="2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1"/>
                  </a:lnTo>
                  <a:lnTo>
                    <a:pt x="2" y="2"/>
                  </a:lnTo>
                  <a:lnTo>
                    <a:pt x="1" y="5"/>
                  </a:lnTo>
                  <a:lnTo>
                    <a:pt x="0" y="7"/>
                  </a:lnTo>
                  <a:lnTo>
                    <a:pt x="0" y="8"/>
                  </a:lnTo>
                  <a:lnTo>
                    <a:pt x="0" y="10"/>
                  </a:lnTo>
                  <a:lnTo>
                    <a:pt x="1" y="12"/>
                  </a:lnTo>
                  <a:lnTo>
                    <a:pt x="2" y="14"/>
                  </a:lnTo>
                  <a:lnTo>
                    <a:pt x="4" y="15"/>
                  </a:lnTo>
                  <a:lnTo>
                    <a:pt x="6" y="16"/>
                  </a:lnTo>
                  <a:lnTo>
                    <a:pt x="8" y="16"/>
                  </a:lnTo>
                  <a:lnTo>
                    <a:pt x="10" y="16"/>
                  </a:lnTo>
                  <a:lnTo>
                    <a:pt x="12" y="15"/>
                  </a:lnTo>
                  <a:lnTo>
                    <a:pt x="13" y="14"/>
                  </a:lnTo>
                  <a:lnTo>
                    <a:pt x="15" y="12"/>
                  </a:lnTo>
                  <a:lnTo>
                    <a:pt x="15" y="10"/>
                  </a:lnTo>
                  <a:lnTo>
                    <a:pt x="16" y="8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35" name="Freeform 747"/>
            <p:cNvSpPr>
              <a:spLocks/>
            </p:cNvSpPr>
            <p:nvPr/>
          </p:nvSpPr>
          <p:spPr bwMode="auto">
            <a:xfrm>
              <a:off x="3438" y="1653"/>
              <a:ext cx="9" cy="9"/>
            </a:xfrm>
            <a:custGeom>
              <a:avLst/>
              <a:gdLst>
                <a:gd name="T0" fmla="*/ 0 w 63"/>
                <a:gd name="T1" fmla="*/ 31 h 63"/>
                <a:gd name="T2" fmla="*/ 0 w 63"/>
                <a:gd name="T3" fmla="*/ 35 h 63"/>
                <a:gd name="T4" fmla="*/ 1 w 63"/>
                <a:gd name="T5" fmla="*/ 38 h 63"/>
                <a:gd name="T6" fmla="*/ 2 w 63"/>
                <a:gd name="T7" fmla="*/ 42 h 63"/>
                <a:gd name="T8" fmla="*/ 3 w 63"/>
                <a:gd name="T9" fmla="*/ 46 h 63"/>
                <a:gd name="T10" fmla="*/ 5 w 63"/>
                <a:gd name="T11" fmla="*/ 49 h 63"/>
                <a:gd name="T12" fmla="*/ 7 w 63"/>
                <a:gd name="T13" fmla="*/ 52 h 63"/>
                <a:gd name="T14" fmla="*/ 10 w 63"/>
                <a:gd name="T15" fmla="*/ 54 h 63"/>
                <a:gd name="T16" fmla="*/ 14 w 63"/>
                <a:gd name="T17" fmla="*/ 56 h 63"/>
                <a:gd name="T18" fmla="*/ 17 w 63"/>
                <a:gd name="T19" fmla="*/ 58 h 63"/>
                <a:gd name="T20" fmla="*/ 20 w 63"/>
                <a:gd name="T21" fmla="*/ 61 h 63"/>
                <a:gd name="T22" fmla="*/ 23 w 63"/>
                <a:gd name="T23" fmla="*/ 62 h 63"/>
                <a:gd name="T24" fmla="*/ 27 w 63"/>
                <a:gd name="T25" fmla="*/ 62 h 63"/>
                <a:gd name="T26" fmla="*/ 31 w 63"/>
                <a:gd name="T27" fmla="*/ 63 h 63"/>
                <a:gd name="T28" fmla="*/ 35 w 63"/>
                <a:gd name="T29" fmla="*/ 62 h 63"/>
                <a:gd name="T30" fmla="*/ 38 w 63"/>
                <a:gd name="T31" fmla="*/ 62 h 63"/>
                <a:gd name="T32" fmla="*/ 42 w 63"/>
                <a:gd name="T33" fmla="*/ 61 h 63"/>
                <a:gd name="T34" fmla="*/ 46 w 63"/>
                <a:gd name="T35" fmla="*/ 58 h 63"/>
                <a:gd name="T36" fmla="*/ 49 w 63"/>
                <a:gd name="T37" fmla="*/ 56 h 63"/>
                <a:gd name="T38" fmla="*/ 52 w 63"/>
                <a:gd name="T39" fmla="*/ 54 h 63"/>
                <a:gd name="T40" fmla="*/ 54 w 63"/>
                <a:gd name="T41" fmla="*/ 52 h 63"/>
                <a:gd name="T42" fmla="*/ 56 w 63"/>
                <a:gd name="T43" fmla="*/ 49 h 63"/>
                <a:gd name="T44" fmla="*/ 58 w 63"/>
                <a:gd name="T45" fmla="*/ 46 h 63"/>
                <a:gd name="T46" fmla="*/ 60 w 63"/>
                <a:gd name="T47" fmla="*/ 42 h 63"/>
                <a:gd name="T48" fmla="*/ 62 w 63"/>
                <a:gd name="T49" fmla="*/ 38 h 63"/>
                <a:gd name="T50" fmla="*/ 62 w 63"/>
                <a:gd name="T51" fmla="*/ 35 h 63"/>
                <a:gd name="T52" fmla="*/ 63 w 63"/>
                <a:gd name="T53" fmla="*/ 31 h 63"/>
                <a:gd name="T54" fmla="*/ 62 w 63"/>
                <a:gd name="T55" fmla="*/ 28 h 63"/>
                <a:gd name="T56" fmla="*/ 62 w 63"/>
                <a:gd name="T57" fmla="*/ 23 h 63"/>
                <a:gd name="T58" fmla="*/ 60 w 63"/>
                <a:gd name="T59" fmla="*/ 20 h 63"/>
                <a:gd name="T60" fmla="*/ 58 w 63"/>
                <a:gd name="T61" fmla="*/ 17 h 63"/>
                <a:gd name="T62" fmla="*/ 56 w 63"/>
                <a:gd name="T63" fmla="*/ 14 h 63"/>
                <a:gd name="T64" fmla="*/ 54 w 63"/>
                <a:gd name="T65" fmla="*/ 10 h 63"/>
                <a:gd name="T66" fmla="*/ 52 w 63"/>
                <a:gd name="T67" fmla="*/ 7 h 63"/>
                <a:gd name="T68" fmla="*/ 49 w 63"/>
                <a:gd name="T69" fmla="*/ 5 h 63"/>
                <a:gd name="T70" fmla="*/ 46 w 63"/>
                <a:gd name="T71" fmla="*/ 3 h 63"/>
                <a:gd name="T72" fmla="*/ 42 w 63"/>
                <a:gd name="T73" fmla="*/ 2 h 63"/>
                <a:gd name="T74" fmla="*/ 38 w 63"/>
                <a:gd name="T75" fmla="*/ 1 h 63"/>
                <a:gd name="T76" fmla="*/ 35 w 63"/>
                <a:gd name="T77" fmla="*/ 0 h 63"/>
                <a:gd name="T78" fmla="*/ 31 w 63"/>
                <a:gd name="T79" fmla="*/ 0 h 63"/>
                <a:gd name="T80" fmla="*/ 27 w 63"/>
                <a:gd name="T81" fmla="*/ 0 h 63"/>
                <a:gd name="T82" fmla="*/ 23 w 63"/>
                <a:gd name="T83" fmla="*/ 1 h 63"/>
                <a:gd name="T84" fmla="*/ 20 w 63"/>
                <a:gd name="T85" fmla="*/ 2 h 63"/>
                <a:gd name="T86" fmla="*/ 17 w 63"/>
                <a:gd name="T87" fmla="*/ 3 h 63"/>
                <a:gd name="T88" fmla="*/ 14 w 63"/>
                <a:gd name="T89" fmla="*/ 5 h 63"/>
                <a:gd name="T90" fmla="*/ 10 w 63"/>
                <a:gd name="T91" fmla="*/ 7 h 63"/>
                <a:gd name="T92" fmla="*/ 7 w 63"/>
                <a:gd name="T93" fmla="*/ 10 h 63"/>
                <a:gd name="T94" fmla="*/ 5 w 63"/>
                <a:gd name="T95" fmla="*/ 14 h 63"/>
                <a:gd name="T96" fmla="*/ 3 w 63"/>
                <a:gd name="T97" fmla="*/ 17 h 63"/>
                <a:gd name="T98" fmla="*/ 2 w 63"/>
                <a:gd name="T99" fmla="*/ 20 h 63"/>
                <a:gd name="T100" fmla="*/ 1 w 63"/>
                <a:gd name="T101" fmla="*/ 23 h 63"/>
                <a:gd name="T102" fmla="*/ 0 w 63"/>
                <a:gd name="T103" fmla="*/ 28 h 63"/>
                <a:gd name="T104" fmla="*/ 0 w 63"/>
                <a:gd name="T105" fmla="*/ 31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3" h="63">
                  <a:moveTo>
                    <a:pt x="0" y="31"/>
                  </a:moveTo>
                  <a:lnTo>
                    <a:pt x="0" y="35"/>
                  </a:lnTo>
                  <a:lnTo>
                    <a:pt x="1" y="38"/>
                  </a:lnTo>
                  <a:lnTo>
                    <a:pt x="2" y="42"/>
                  </a:lnTo>
                  <a:lnTo>
                    <a:pt x="3" y="46"/>
                  </a:lnTo>
                  <a:lnTo>
                    <a:pt x="5" y="49"/>
                  </a:lnTo>
                  <a:lnTo>
                    <a:pt x="7" y="52"/>
                  </a:lnTo>
                  <a:lnTo>
                    <a:pt x="10" y="54"/>
                  </a:lnTo>
                  <a:lnTo>
                    <a:pt x="14" y="56"/>
                  </a:lnTo>
                  <a:lnTo>
                    <a:pt x="17" y="58"/>
                  </a:lnTo>
                  <a:lnTo>
                    <a:pt x="20" y="61"/>
                  </a:lnTo>
                  <a:lnTo>
                    <a:pt x="23" y="62"/>
                  </a:lnTo>
                  <a:lnTo>
                    <a:pt x="27" y="62"/>
                  </a:lnTo>
                  <a:lnTo>
                    <a:pt x="31" y="63"/>
                  </a:lnTo>
                  <a:lnTo>
                    <a:pt x="35" y="62"/>
                  </a:lnTo>
                  <a:lnTo>
                    <a:pt x="38" y="62"/>
                  </a:lnTo>
                  <a:lnTo>
                    <a:pt x="42" y="61"/>
                  </a:lnTo>
                  <a:lnTo>
                    <a:pt x="46" y="58"/>
                  </a:lnTo>
                  <a:lnTo>
                    <a:pt x="49" y="56"/>
                  </a:lnTo>
                  <a:lnTo>
                    <a:pt x="52" y="54"/>
                  </a:lnTo>
                  <a:lnTo>
                    <a:pt x="54" y="52"/>
                  </a:lnTo>
                  <a:lnTo>
                    <a:pt x="56" y="49"/>
                  </a:lnTo>
                  <a:lnTo>
                    <a:pt x="58" y="46"/>
                  </a:lnTo>
                  <a:lnTo>
                    <a:pt x="60" y="42"/>
                  </a:lnTo>
                  <a:lnTo>
                    <a:pt x="62" y="38"/>
                  </a:lnTo>
                  <a:lnTo>
                    <a:pt x="62" y="35"/>
                  </a:lnTo>
                  <a:lnTo>
                    <a:pt x="63" y="31"/>
                  </a:lnTo>
                  <a:lnTo>
                    <a:pt x="62" y="28"/>
                  </a:lnTo>
                  <a:lnTo>
                    <a:pt x="62" y="23"/>
                  </a:lnTo>
                  <a:lnTo>
                    <a:pt x="60" y="20"/>
                  </a:lnTo>
                  <a:lnTo>
                    <a:pt x="58" y="17"/>
                  </a:lnTo>
                  <a:lnTo>
                    <a:pt x="56" y="14"/>
                  </a:lnTo>
                  <a:lnTo>
                    <a:pt x="54" y="10"/>
                  </a:lnTo>
                  <a:lnTo>
                    <a:pt x="52" y="7"/>
                  </a:lnTo>
                  <a:lnTo>
                    <a:pt x="49" y="5"/>
                  </a:lnTo>
                  <a:lnTo>
                    <a:pt x="46" y="3"/>
                  </a:lnTo>
                  <a:lnTo>
                    <a:pt x="42" y="2"/>
                  </a:lnTo>
                  <a:lnTo>
                    <a:pt x="38" y="1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5"/>
                  </a:lnTo>
                  <a:lnTo>
                    <a:pt x="10" y="7"/>
                  </a:lnTo>
                  <a:lnTo>
                    <a:pt x="7" y="10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8"/>
                  </a:lnTo>
                  <a:lnTo>
                    <a:pt x="0" y="31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36" name="Freeform 748"/>
            <p:cNvSpPr>
              <a:spLocks/>
            </p:cNvSpPr>
            <p:nvPr/>
          </p:nvSpPr>
          <p:spPr bwMode="auto">
            <a:xfrm>
              <a:off x="3439" y="1654"/>
              <a:ext cx="7" cy="7"/>
            </a:xfrm>
            <a:custGeom>
              <a:avLst/>
              <a:gdLst>
                <a:gd name="T0" fmla="*/ 47 w 47"/>
                <a:gd name="T1" fmla="*/ 24 h 47"/>
                <a:gd name="T2" fmla="*/ 47 w 47"/>
                <a:gd name="T3" fmla="*/ 21 h 47"/>
                <a:gd name="T4" fmla="*/ 46 w 47"/>
                <a:gd name="T5" fmla="*/ 17 h 47"/>
                <a:gd name="T6" fmla="*/ 45 w 47"/>
                <a:gd name="T7" fmla="*/ 14 h 47"/>
                <a:gd name="T8" fmla="*/ 44 w 47"/>
                <a:gd name="T9" fmla="*/ 11 h 47"/>
                <a:gd name="T10" fmla="*/ 42 w 47"/>
                <a:gd name="T11" fmla="*/ 9 h 47"/>
                <a:gd name="T12" fmla="*/ 40 w 47"/>
                <a:gd name="T13" fmla="*/ 7 h 47"/>
                <a:gd name="T14" fmla="*/ 36 w 47"/>
                <a:gd name="T15" fmla="*/ 5 h 47"/>
                <a:gd name="T16" fmla="*/ 33 w 47"/>
                <a:gd name="T17" fmla="*/ 2 h 47"/>
                <a:gd name="T18" fmla="*/ 30 w 47"/>
                <a:gd name="T19" fmla="*/ 1 h 47"/>
                <a:gd name="T20" fmla="*/ 27 w 47"/>
                <a:gd name="T21" fmla="*/ 0 h 47"/>
                <a:gd name="T22" fmla="*/ 24 w 47"/>
                <a:gd name="T23" fmla="*/ 0 h 47"/>
                <a:gd name="T24" fmla="*/ 20 w 47"/>
                <a:gd name="T25" fmla="*/ 0 h 47"/>
                <a:gd name="T26" fmla="*/ 17 w 47"/>
                <a:gd name="T27" fmla="*/ 1 h 47"/>
                <a:gd name="T28" fmla="*/ 14 w 47"/>
                <a:gd name="T29" fmla="*/ 2 h 47"/>
                <a:gd name="T30" fmla="*/ 11 w 47"/>
                <a:gd name="T31" fmla="*/ 5 h 47"/>
                <a:gd name="T32" fmla="*/ 9 w 47"/>
                <a:gd name="T33" fmla="*/ 7 h 47"/>
                <a:gd name="T34" fmla="*/ 7 w 47"/>
                <a:gd name="T35" fmla="*/ 9 h 47"/>
                <a:gd name="T36" fmla="*/ 5 w 47"/>
                <a:gd name="T37" fmla="*/ 11 h 47"/>
                <a:gd name="T38" fmla="*/ 2 w 47"/>
                <a:gd name="T39" fmla="*/ 14 h 47"/>
                <a:gd name="T40" fmla="*/ 1 w 47"/>
                <a:gd name="T41" fmla="*/ 17 h 47"/>
                <a:gd name="T42" fmla="*/ 0 w 47"/>
                <a:gd name="T43" fmla="*/ 21 h 47"/>
                <a:gd name="T44" fmla="*/ 0 w 47"/>
                <a:gd name="T45" fmla="*/ 24 h 47"/>
                <a:gd name="T46" fmla="*/ 0 w 47"/>
                <a:gd name="T47" fmla="*/ 27 h 47"/>
                <a:gd name="T48" fmla="*/ 1 w 47"/>
                <a:gd name="T49" fmla="*/ 30 h 47"/>
                <a:gd name="T50" fmla="*/ 2 w 47"/>
                <a:gd name="T51" fmla="*/ 33 h 47"/>
                <a:gd name="T52" fmla="*/ 5 w 47"/>
                <a:gd name="T53" fmla="*/ 36 h 47"/>
                <a:gd name="T54" fmla="*/ 7 w 47"/>
                <a:gd name="T55" fmla="*/ 40 h 47"/>
                <a:gd name="T56" fmla="*/ 9 w 47"/>
                <a:gd name="T57" fmla="*/ 42 h 47"/>
                <a:gd name="T58" fmla="*/ 11 w 47"/>
                <a:gd name="T59" fmla="*/ 44 h 47"/>
                <a:gd name="T60" fmla="*/ 14 w 47"/>
                <a:gd name="T61" fmla="*/ 45 h 47"/>
                <a:gd name="T62" fmla="*/ 17 w 47"/>
                <a:gd name="T63" fmla="*/ 46 h 47"/>
                <a:gd name="T64" fmla="*/ 20 w 47"/>
                <a:gd name="T65" fmla="*/ 47 h 47"/>
                <a:gd name="T66" fmla="*/ 24 w 47"/>
                <a:gd name="T67" fmla="*/ 47 h 47"/>
                <a:gd name="T68" fmla="*/ 27 w 47"/>
                <a:gd name="T69" fmla="*/ 47 h 47"/>
                <a:gd name="T70" fmla="*/ 30 w 47"/>
                <a:gd name="T71" fmla="*/ 46 h 47"/>
                <a:gd name="T72" fmla="*/ 33 w 47"/>
                <a:gd name="T73" fmla="*/ 45 h 47"/>
                <a:gd name="T74" fmla="*/ 36 w 47"/>
                <a:gd name="T75" fmla="*/ 44 h 47"/>
                <a:gd name="T76" fmla="*/ 40 w 47"/>
                <a:gd name="T77" fmla="*/ 42 h 47"/>
                <a:gd name="T78" fmla="*/ 42 w 47"/>
                <a:gd name="T79" fmla="*/ 40 h 47"/>
                <a:gd name="T80" fmla="*/ 44 w 47"/>
                <a:gd name="T81" fmla="*/ 36 h 47"/>
                <a:gd name="T82" fmla="*/ 45 w 47"/>
                <a:gd name="T83" fmla="*/ 33 h 47"/>
                <a:gd name="T84" fmla="*/ 46 w 47"/>
                <a:gd name="T85" fmla="*/ 30 h 47"/>
                <a:gd name="T86" fmla="*/ 47 w 47"/>
                <a:gd name="T87" fmla="*/ 27 h 47"/>
                <a:gd name="T88" fmla="*/ 47 w 47"/>
                <a:gd name="T89" fmla="*/ 24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7" h="47">
                  <a:moveTo>
                    <a:pt x="47" y="24"/>
                  </a:moveTo>
                  <a:lnTo>
                    <a:pt x="47" y="21"/>
                  </a:lnTo>
                  <a:lnTo>
                    <a:pt x="46" y="17"/>
                  </a:lnTo>
                  <a:lnTo>
                    <a:pt x="45" y="14"/>
                  </a:lnTo>
                  <a:lnTo>
                    <a:pt x="44" y="11"/>
                  </a:lnTo>
                  <a:lnTo>
                    <a:pt x="42" y="9"/>
                  </a:lnTo>
                  <a:lnTo>
                    <a:pt x="40" y="7"/>
                  </a:lnTo>
                  <a:lnTo>
                    <a:pt x="36" y="5"/>
                  </a:lnTo>
                  <a:lnTo>
                    <a:pt x="33" y="2"/>
                  </a:lnTo>
                  <a:lnTo>
                    <a:pt x="30" y="1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7" y="1"/>
                  </a:lnTo>
                  <a:lnTo>
                    <a:pt x="14" y="2"/>
                  </a:lnTo>
                  <a:lnTo>
                    <a:pt x="11" y="5"/>
                  </a:lnTo>
                  <a:lnTo>
                    <a:pt x="9" y="7"/>
                  </a:lnTo>
                  <a:lnTo>
                    <a:pt x="7" y="9"/>
                  </a:lnTo>
                  <a:lnTo>
                    <a:pt x="5" y="11"/>
                  </a:lnTo>
                  <a:lnTo>
                    <a:pt x="2" y="14"/>
                  </a:lnTo>
                  <a:lnTo>
                    <a:pt x="1" y="17"/>
                  </a:lnTo>
                  <a:lnTo>
                    <a:pt x="0" y="21"/>
                  </a:lnTo>
                  <a:lnTo>
                    <a:pt x="0" y="24"/>
                  </a:lnTo>
                  <a:lnTo>
                    <a:pt x="0" y="27"/>
                  </a:lnTo>
                  <a:lnTo>
                    <a:pt x="1" y="30"/>
                  </a:lnTo>
                  <a:lnTo>
                    <a:pt x="2" y="33"/>
                  </a:lnTo>
                  <a:lnTo>
                    <a:pt x="5" y="36"/>
                  </a:lnTo>
                  <a:lnTo>
                    <a:pt x="7" y="40"/>
                  </a:lnTo>
                  <a:lnTo>
                    <a:pt x="9" y="42"/>
                  </a:lnTo>
                  <a:lnTo>
                    <a:pt x="11" y="44"/>
                  </a:lnTo>
                  <a:lnTo>
                    <a:pt x="14" y="45"/>
                  </a:lnTo>
                  <a:lnTo>
                    <a:pt x="17" y="46"/>
                  </a:lnTo>
                  <a:lnTo>
                    <a:pt x="20" y="47"/>
                  </a:lnTo>
                  <a:lnTo>
                    <a:pt x="24" y="47"/>
                  </a:lnTo>
                  <a:lnTo>
                    <a:pt x="27" y="47"/>
                  </a:lnTo>
                  <a:lnTo>
                    <a:pt x="30" y="46"/>
                  </a:lnTo>
                  <a:lnTo>
                    <a:pt x="33" y="45"/>
                  </a:lnTo>
                  <a:lnTo>
                    <a:pt x="36" y="44"/>
                  </a:lnTo>
                  <a:lnTo>
                    <a:pt x="40" y="42"/>
                  </a:lnTo>
                  <a:lnTo>
                    <a:pt x="42" y="40"/>
                  </a:lnTo>
                  <a:lnTo>
                    <a:pt x="44" y="36"/>
                  </a:lnTo>
                  <a:lnTo>
                    <a:pt x="45" y="33"/>
                  </a:lnTo>
                  <a:lnTo>
                    <a:pt x="46" y="30"/>
                  </a:lnTo>
                  <a:lnTo>
                    <a:pt x="47" y="27"/>
                  </a:lnTo>
                  <a:lnTo>
                    <a:pt x="47" y="24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37" name="Freeform 749"/>
            <p:cNvSpPr>
              <a:spLocks/>
            </p:cNvSpPr>
            <p:nvPr/>
          </p:nvSpPr>
          <p:spPr bwMode="auto">
            <a:xfrm>
              <a:off x="3440" y="1655"/>
              <a:ext cx="5" cy="5"/>
            </a:xfrm>
            <a:custGeom>
              <a:avLst/>
              <a:gdLst>
                <a:gd name="T0" fmla="*/ 31 w 31"/>
                <a:gd name="T1" fmla="*/ 15 h 31"/>
                <a:gd name="T2" fmla="*/ 31 w 31"/>
                <a:gd name="T3" fmla="*/ 13 h 31"/>
                <a:gd name="T4" fmla="*/ 30 w 31"/>
                <a:gd name="T5" fmla="*/ 9 h 31"/>
                <a:gd name="T6" fmla="*/ 29 w 31"/>
                <a:gd name="T7" fmla="*/ 7 h 31"/>
                <a:gd name="T8" fmla="*/ 26 w 31"/>
                <a:gd name="T9" fmla="*/ 5 h 31"/>
                <a:gd name="T10" fmla="*/ 25 w 31"/>
                <a:gd name="T11" fmla="*/ 3 h 31"/>
                <a:gd name="T12" fmla="*/ 23 w 31"/>
                <a:gd name="T13" fmla="*/ 2 h 31"/>
                <a:gd name="T14" fmla="*/ 20 w 31"/>
                <a:gd name="T15" fmla="*/ 0 h 31"/>
                <a:gd name="T16" fmla="*/ 18 w 31"/>
                <a:gd name="T17" fmla="*/ 0 h 31"/>
                <a:gd name="T18" fmla="*/ 15 w 31"/>
                <a:gd name="T19" fmla="*/ 0 h 31"/>
                <a:gd name="T20" fmla="*/ 13 w 31"/>
                <a:gd name="T21" fmla="*/ 0 h 31"/>
                <a:gd name="T22" fmla="*/ 9 w 31"/>
                <a:gd name="T23" fmla="*/ 0 h 31"/>
                <a:gd name="T24" fmla="*/ 7 w 31"/>
                <a:gd name="T25" fmla="*/ 2 h 31"/>
                <a:gd name="T26" fmla="*/ 5 w 31"/>
                <a:gd name="T27" fmla="*/ 3 h 31"/>
                <a:gd name="T28" fmla="*/ 3 w 31"/>
                <a:gd name="T29" fmla="*/ 5 h 31"/>
                <a:gd name="T30" fmla="*/ 1 w 31"/>
                <a:gd name="T31" fmla="*/ 7 h 31"/>
                <a:gd name="T32" fmla="*/ 0 w 31"/>
                <a:gd name="T33" fmla="*/ 9 h 31"/>
                <a:gd name="T34" fmla="*/ 0 w 31"/>
                <a:gd name="T35" fmla="*/ 13 h 31"/>
                <a:gd name="T36" fmla="*/ 0 w 31"/>
                <a:gd name="T37" fmla="*/ 15 h 31"/>
                <a:gd name="T38" fmla="*/ 0 w 31"/>
                <a:gd name="T39" fmla="*/ 18 h 31"/>
                <a:gd name="T40" fmla="*/ 0 w 31"/>
                <a:gd name="T41" fmla="*/ 20 h 31"/>
                <a:gd name="T42" fmla="*/ 1 w 31"/>
                <a:gd name="T43" fmla="*/ 23 h 31"/>
                <a:gd name="T44" fmla="*/ 3 w 31"/>
                <a:gd name="T45" fmla="*/ 25 h 31"/>
                <a:gd name="T46" fmla="*/ 5 w 31"/>
                <a:gd name="T47" fmla="*/ 27 h 31"/>
                <a:gd name="T48" fmla="*/ 7 w 31"/>
                <a:gd name="T49" fmla="*/ 29 h 31"/>
                <a:gd name="T50" fmla="*/ 9 w 31"/>
                <a:gd name="T51" fmla="*/ 30 h 31"/>
                <a:gd name="T52" fmla="*/ 13 w 31"/>
                <a:gd name="T53" fmla="*/ 31 h 31"/>
                <a:gd name="T54" fmla="*/ 15 w 31"/>
                <a:gd name="T55" fmla="*/ 31 h 31"/>
                <a:gd name="T56" fmla="*/ 18 w 31"/>
                <a:gd name="T57" fmla="*/ 31 h 31"/>
                <a:gd name="T58" fmla="*/ 20 w 31"/>
                <a:gd name="T59" fmla="*/ 30 h 31"/>
                <a:gd name="T60" fmla="*/ 23 w 31"/>
                <a:gd name="T61" fmla="*/ 29 h 31"/>
                <a:gd name="T62" fmla="*/ 25 w 31"/>
                <a:gd name="T63" fmla="*/ 27 h 31"/>
                <a:gd name="T64" fmla="*/ 26 w 31"/>
                <a:gd name="T65" fmla="*/ 25 h 31"/>
                <a:gd name="T66" fmla="*/ 29 w 31"/>
                <a:gd name="T67" fmla="*/ 23 h 31"/>
                <a:gd name="T68" fmla="*/ 30 w 31"/>
                <a:gd name="T69" fmla="*/ 20 h 31"/>
                <a:gd name="T70" fmla="*/ 31 w 31"/>
                <a:gd name="T71" fmla="*/ 18 h 31"/>
                <a:gd name="T72" fmla="*/ 31 w 31"/>
                <a:gd name="T73" fmla="*/ 1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1" h="31">
                  <a:moveTo>
                    <a:pt x="31" y="15"/>
                  </a:moveTo>
                  <a:lnTo>
                    <a:pt x="31" y="13"/>
                  </a:lnTo>
                  <a:lnTo>
                    <a:pt x="30" y="9"/>
                  </a:lnTo>
                  <a:lnTo>
                    <a:pt x="29" y="7"/>
                  </a:lnTo>
                  <a:lnTo>
                    <a:pt x="26" y="5"/>
                  </a:lnTo>
                  <a:lnTo>
                    <a:pt x="25" y="3"/>
                  </a:lnTo>
                  <a:lnTo>
                    <a:pt x="23" y="2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9" y="0"/>
                  </a:lnTo>
                  <a:lnTo>
                    <a:pt x="7" y="2"/>
                  </a:lnTo>
                  <a:lnTo>
                    <a:pt x="5" y="3"/>
                  </a:lnTo>
                  <a:lnTo>
                    <a:pt x="3" y="5"/>
                  </a:lnTo>
                  <a:lnTo>
                    <a:pt x="1" y="7"/>
                  </a:lnTo>
                  <a:lnTo>
                    <a:pt x="0" y="9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0" y="18"/>
                  </a:lnTo>
                  <a:lnTo>
                    <a:pt x="0" y="20"/>
                  </a:lnTo>
                  <a:lnTo>
                    <a:pt x="1" y="23"/>
                  </a:lnTo>
                  <a:lnTo>
                    <a:pt x="3" y="25"/>
                  </a:lnTo>
                  <a:lnTo>
                    <a:pt x="5" y="27"/>
                  </a:lnTo>
                  <a:lnTo>
                    <a:pt x="7" y="29"/>
                  </a:lnTo>
                  <a:lnTo>
                    <a:pt x="9" y="30"/>
                  </a:lnTo>
                  <a:lnTo>
                    <a:pt x="13" y="31"/>
                  </a:lnTo>
                  <a:lnTo>
                    <a:pt x="15" y="31"/>
                  </a:lnTo>
                  <a:lnTo>
                    <a:pt x="18" y="31"/>
                  </a:lnTo>
                  <a:lnTo>
                    <a:pt x="20" y="30"/>
                  </a:lnTo>
                  <a:lnTo>
                    <a:pt x="23" y="29"/>
                  </a:lnTo>
                  <a:lnTo>
                    <a:pt x="25" y="27"/>
                  </a:lnTo>
                  <a:lnTo>
                    <a:pt x="26" y="25"/>
                  </a:lnTo>
                  <a:lnTo>
                    <a:pt x="29" y="23"/>
                  </a:lnTo>
                  <a:lnTo>
                    <a:pt x="30" y="20"/>
                  </a:lnTo>
                  <a:lnTo>
                    <a:pt x="31" y="18"/>
                  </a:lnTo>
                  <a:lnTo>
                    <a:pt x="31" y="15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38" name="Freeform 750"/>
            <p:cNvSpPr>
              <a:spLocks/>
            </p:cNvSpPr>
            <p:nvPr/>
          </p:nvSpPr>
          <p:spPr bwMode="auto">
            <a:xfrm>
              <a:off x="3441" y="1656"/>
              <a:ext cx="3" cy="2"/>
            </a:xfrm>
            <a:custGeom>
              <a:avLst/>
              <a:gdLst>
                <a:gd name="T0" fmla="*/ 16 w 16"/>
                <a:gd name="T1" fmla="*/ 8 h 16"/>
                <a:gd name="T2" fmla="*/ 15 w 16"/>
                <a:gd name="T3" fmla="*/ 6 h 16"/>
                <a:gd name="T4" fmla="*/ 15 w 16"/>
                <a:gd name="T5" fmla="*/ 5 h 16"/>
                <a:gd name="T6" fmla="*/ 13 w 16"/>
                <a:gd name="T7" fmla="*/ 2 h 16"/>
                <a:gd name="T8" fmla="*/ 12 w 16"/>
                <a:gd name="T9" fmla="*/ 1 h 16"/>
                <a:gd name="T10" fmla="*/ 10 w 16"/>
                <a:gd name="T11" fmla="*/ 0 h 16"/>
                <a:gd name="T12" fmla="*/ 8 w 16"/>
                <a:gd name="T13" fmla="*/ 0 h 16"/>
                <a:gd name="T14" fmla="*/ 6 w 16"/>
                <a:gd name="T15" fmla="*/ 0 h 16"/>
                <a:gd name="T16" fmla="*/ 4 w 16"/>
                <a:gd name="T17" fmla="*/ 1 h 16"/>
                <a:gd name="T18" fmla="*/ 2 w 16"/>
                <a:gd name="T19" fmla="*/ 2 h 16"/>
                <a:gd name="T20" fmla="*/ 1 w 16"/>
                <a:gd name="T21" fmla="*/ 5 h 16"/>
                <a:gd name="T22" fmla="*/ 0 w 16"/>
                <a:gd name="T23" fmla="*/ 6 h 16"/>
                <a:gd name="T24" fmla="*/ 0 w 16"/>
                <a:gd name="T25" fmla="*/ 8 h 16"/>
                <a:gd name="T26" fmla="*/ 0 w 16"/>
                <a:gd name="T27" fmla="*/ 10 h 16"/>
                <a:gd name="T28" fmla="*/ 1 w 16"/>
                <a:gd name="T29" fmla="*/ 12 h 16"/>
                <a:gd name="T30" fmla="*/ 2 w 16"/>
                <a:gd name="T31" fmla="*/ 13 h 16"/>
                <a:gd name="T32" fmla="*/ 4 w 16"/>
                <a:gd name="T33" fmla="*/ 15 h 16"/>
                <a:gd name="T34" fmla="*/ 6 w 16"/>
                <a:gd name="T35" fmla="*/ 15 h 16"/>
                <a:gd name="T36" fmla="*/ 8 w 16"/>
                <a:gd name="T37" fmla="*/ 16 h 16"/>
                <a:gd name="T38" fmla="*/ 10 w 16"/>
                <a:gd name="T39" fmla="*/ 15 h 16"/>
                <a:gd name="T40" fmla="*/ 12 w 16"/>
                <a:gd name="T41" fmla="*/ 15 h 16"/>
                <a:gd name="T42" fmla="*/ 13 w 16"/>
                <a:gd name="T43" fmla="*/ 13 h 16"/>
                <a:gd name="T44" fmla="*/ 15 w 16"/>
                <a:gd name="T45" fmla="*/ 12 h 16"/>
                <a:gd name="T46" fmla="*/ 15 w 16"/>
                <a:gd name="T47" fmla="*/ 10 h 16"/>
                <a:gd name="T48" fmla="*/ 16 w 16"/>
                <a:gd name="T49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lnTo>
                    <a:pt x="15" y="6"/>
                  </a:lnTo>
                  <a:lnTo>
                    <a:pt x="15" y="5"/>
                  </a:lnTo>
                  <a:lnTo>
                    <a:pt x="13" y="2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1"/>
                  </a:lnTo>
                  <a:lnTo>
                    <a:pt x="2" y="2"/>
                  </a:lnTo>
                  <a:lnTo>
                    <a:pt x="1" y="5"/>
                  </a:lnTo>
                  <a:lnTo>
                    <a:pt x="0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1" y="12"/>
                  </a:lnTo>
                  <a:lnTo>
                    <a:pt x="2" y="13"/>
                  </a:lnTo>
                  <a:lnTo>
                    <a:pt x="4" y="15"/>
                  </a:lnTo>
                  <a:lnTo>
                    <a:pt x="6" y="15"/>
                  </a:lnTo>
                  <a:lnTo>
                    <a:pt x="8" y="16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3" y="13"/>
                  </a:lnTo>
                  <a:lnTo>
                    <a:pt x="15" y="12"/>
                  </a:lnTo>
                  <a:lnTo>
                    <a:pt x="15" y="10"/>
                  </a:lnTo>
                  <a:lnTo>
                    <a:pt x="16" y="8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39" name="Freeform 751"/>
            <p:cNvSpPr>
              <a:spLocks/>
            </p:cNvSpPr>
            <p:nvPr/>
          </p:nvSpPr>
          <p:spPr bwMode="auto">
            <a:xfrm>
              <a:off x="3438" y="1627"/>
              <a:ext cx="9" cy="5"/>
            </a:xfrm>
            <a:custGeom>
              <a:avLst/>
              <a:gdLst>
                <a:gd name="T0" fmla="*/ 63 w 63"/>
                <a:gd name="T1" fmla="*/ 31 h 31"/>
                <a:gd name="T2" fmla="*/ 62 w 63"/>
                <a:gd name="T3" fmla="*/ 28 h 31"/>
                <a:gd name="T4" fmla="*/ 62 w 63"/>
                <a:gd name="T5" fmla="*/ 23 h 31"/>
                <a:gd name="T6" fmla="*/ 60 w 63"/>
                <a:gd name="T7" fmla="*/ 20 h 31"/>
                <a:gd name="T8" fmla="*/ 58 w 63"/>
                <a:gd name="T9" fmla="*/ 17 h 31"/>
                <a:gd name="T10" fmla="*/ 56 w 63"/>
                <a:gd name="T11" fmla="*/ 14 h 31"/>
                <a:gd name="T12" fmla="*/ 54 w 63"/>
                <a:gd name="T13" fmla="*/ 11 h 31"/>
                <a:gd name="T14" fmla="*/ 52 w 63"/>
                <a:gd name="T15" fmla="*/ 7 h 31"/>
                <a:gd name="T16" fmla="*/ 49 w 63"/>
                <a:gd name="T17" fmla="*/ 5 h 31"/>
                <a:gd name="T18" fmla="*/ 46 w 63"/>
                <a:gd name="T19" fmla="*/ 3 h 31"/>
                <a:gd name="T20" fmla="*/ 42 w 63"/>
                <a:gd name="T21" fmla="*/ 2 h 31"/>
                <a:gd name="T22" fmla="*/ 38 w 63"/>
                <a:gd name="T23" fmla="*/ 1 h 31"/>
                <a:gd name="T24" fmla="*/ 35 w 63"/>
                <a:gd name="T25" fmla="*/ 0 h 31"/>
                <a:gd name="T26" fmla="*/ 31 w 63"/>
                <a:gd name="T27" fmla="*/ 0 h 31"/>
                <a:gd name="T28" fmla="*/ 27 w 63"/>
                <a:gd name="T29" fmla="*/ 0 h 31"/>
                <a:gd name="T30" fmla="*/ 23 w 63"/>
                <a:gd name="T31" fmla="*/ 1 h 31"/>
                <a:gd name="T32" fmla="*/ 20 w 63"/>
                <a:gd name="T33" fmla="*/ 2 h 31"/>
                <a:gd name="T34" fmla="*/ 17 w 63"/>
                <a:gd name="T35" fmla="*/ 3 h 31"/>
                <a:gd name="T36" fmla="*/ 14 w 63"/>
                <a:gd name="T37" fmla="*/ 5 h 31"/>
                <a:gd name="T38" fmla="*/ 10 w 63"/>
                <a:gd name="T39" fmla="*/ 7 h 31"/>
                <a:gd name="T40" fmla="*/ 7 w 63"/>
                <a:gd name="T41" fmla="*/ 11 h 31"/>
                <a:gd name="T42" fmla="*/ 5 w 63"/>
                <a:gd name="T43" fmla="*/ 14 h 31"/>
                <a:gd name="T44" fmla="*/ 3 w 63"/>
                <a:gd name="T45" fmla="*/ 17 h 31"/>
                <a:gd name="T46" fmla="*/ 2 w 63"/>
                <a:gd name="T47" fmla="*/ 20 h 31"/>
                <a:gd name="T48" fmla="*/ 1 w 63"/>
                <a:gd name="T49" fmla="*/ 23 h 31"/>
                <a:gd name="T50" fmla="*/ 0 w 63"/>
                <a:gd name="T51" fmla="*/ 28 h 31"/>
                <a:gd name="T52" fmla="*/ 0 w 63"/>
                <a:gd name="T53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3" h="31">
                  <a:moveTo>
                    <a:pt x="63" y="31"/>
                  </a:moveTo>
                  <a:lnTo>
                    <a:pt x="62" y="28"/>
                  </a:lnTo>
                  <a:lnTo>
                    <a:pt x="62" y="23"/>
                  </a:lnTo>
                  <a:lnTo>
                    <a:pt x="60" y="20"/>
                  </a:lnTo>
                  <a:lnTo>
                    <a:pt x="58" y="17"/>
                  </a:lnTo>
                  <a:lnTo>
                    <a:pt x="56" y="14"/>
                  </a:lnTo>
                  <a:lnTo>
                    <a:pt x="54" y="11"/>
                  </a:lnTo>
                  <a:lnTo>
                    <a:pt x="52" y="7"/>
                  </a:lnTo>
                  <a:lnTo>
                    <a:pt x="49" y="5"/>
                  </a:lnTo>
                  <a:lnTo>
                    <a:pt x="46" y="3"/>
                  </a:lnTo>
                  <a:lnTo>
                    <a:pt x="42" y="2"/>
                  </a:lnTo>
                  <a:lnTo>
                    <a:pt x="38" y="1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5"/>
                  </a:lnTo>
                  <a:lnTo>
                    <a:pt x="10" y="7"/>
                  </a:lnTo>
                  <a:lnTo>
                    <a:pt x="7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8"/>
                  </a:lnTo>
                  <a:lnTo>
                    <a:pt x="0" y="3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40" name="Freeform 752"/>
            <p:cNvSpPr>
              <a:spLocks/>
            </p:cNvSpPr>
            <p:nvPr/>
          </p:nvSpPr>
          <p:spPr bwMode="auto">
            <a:xfrm>
              <a:off x="3439" y="1628"/>
              <a:ext cx="7" cy="4"/>
            </a:xfrm>
            <a:custGeom>
              <a:avLst/>
              <a:gdLst>
                <a:gd name="T0" fmla="*/ 47 w 47"/>
                <a:gd name="T1" fmla="*/ 24 h 24"/>
                <a:gd name="T2" fmla="*/ 47 w 47"/>
                <a:gd name="T3" fmla="*/ 21 h 24"/>
                <a:gd name="T4" fmla="*/ 46 w 47"/>
                <a:gd name="T5" fmla="*/ 17 h 24"/>
                <a:gd name="T6" fmla="*/ 45 w 47"/>
                <a:gd name="T7" fmla="*/ 14 h 24"/>
                <a:gd name="T8" fmla="*/ 44 w 47"/>
                <a:gd name="T9" fmla="*/ 12 h 24"/>
                <a:gd name="T10" fmla="*/ 42 w 47"/>
                <a:gd name="T11" fmla="*/ 9 h 24"/>
                <a:gd name="T12" fmla="*/ 40 w 47"/>
                <a:gd name="T13" fmla="*/ 7 h 24"/>
                <a:gd name="T14" fmla="*/ 36 w 47"/>
                <a:gd name="T15" fmla="*/ 5 h 24"/>
                <a:gd name="T16" fmla="*/ 33 w 47"/>
                <a:gd name="T17" fmla="*/ 2 h 24"/>
                <a:gd name="T18" fmla="*/ 30 w 47"/>
                <a:gd name="T19" fmla="*/ 1 h 24"/>
                <a:gd name="T20" fmla="*/ 27 w 47"/>
                <a:gd name="T21" fmla="*/ 1 h 24"/>
                <a:gd name="T22" fmla="*/ 24 w 47"/>
                <a:gd name="T23" fmla="*/ 0 h 24"/>
                <a:gd name="T24" fmla="*/ 20 w 47"/>
                <a:gd name="T25" fmla="*/ 1 h 24"/>
                <a:gd name="T26" fmla="*/ 17 w 47"/>
                <a:gd name="T27" fmla="*/ 1 h 24"/>
                <a:gd name="T28" fmla="*/ 14 w 47"/>
                <a:gd name="T29" fmla="*/ 2 h 24"/>
                <a:gd name="T30" fmla="*/ 11 w 47"/>
                <a:gd name="T31" fmla="*/ 5 h 24"/>
                <a:gd name="T32" fmla="*/ 9 w 47"/>
                <a:gd name="T33" fmla="*/ 7 h 24"/>
                <a:gd name="T34" fmla="*/ 7 w 47"/>
                <a:gd name="T35" fmla="*/ 9 h 24"/>
                <a:gd name="T36" fmla="*/ 5 w 47"/>
                <a:gd name="T37" fmla="*/ 12 h 24"/>
                <a:gd name="T38" fmla="*/ 2 w 47"/>
                <a:gd name="T39" fmla="*/ 14 h 24"/>
                <a:gd name="T40" fmla="*/ 1 w 47"/>
                <a:gd name="T41" fmla="*/ 17 h 24"/>
                <a:gd name="T42" fmla="*/ 0 w 47"/>
                <a:gd name="T43" fmla="*/ 21 h 24"/>
                <a:gd name="T44" fmla="*/ 0 w 47"/>
                <a:gd name="T4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7" h="24">
                  <a:moveTo>
                    <a:pt x="47" y="24"/>
                  </a:moveTo>
                  <a:lnTo>
                    <a:pt x="47" y="21"/>
                  </a:lnTo>
                  <a:lnTo>
                    <a:pt x="46" y="17"/>
                  </a:lnTo>
                  <a:lnTo>
                    <a:pt x="45" y="14"/>
                  </a:lnTo>
                  <a:lnTo>
                    <a:pt x="44" y="12"/>
                  </a:lnTo>
                  <a:lnTo>
                    <a:pt x="42" y="9"/>
                  </a:lnTo>
                  <a:lnTo>
                    <a:pt x="40" y="7"/>
                  </a:lnTo>
                  <a:lnTo>
                    <a:pt x="36" y="5"/>
                  </a:lnTo>
                  <a:lnTo>
                    <a:pt x="33" y="2"/>
                  </a:lnTo>
                  <a:lnTo>
                    <a:pt x="30" y="1"/>
                  </a:lnTo>
                  <a:lnTo>
                    <a:pt x="27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1"/>
                  </a:lnTo>
                  <a:lnTo>
                    <a:pt x="14" y="2"/>
                  </a:lnTo>
                  <a:lnTo>
                    <a:pt x="11" y="5"/>
                  </a:lnTo>
                  <a:lnTo>
                    <a:pt x="9" y="7"/>
                  </a:lnTo>
                  <a:lnTo>
                    <a:pt x="7" y="9"/>
                  </a:lnTo>
                  <a:lnTo>
                    <a:pt x="5" y="12"/>
                  </a:lnTo>
                  <a:lnTo>
                    <a:pt x="2" y="14"/>
                  </a:lnTo>
                  <a:lnTo>
                    <a:pt x="1" y="17"/>
                  </a:lnTo>
                  <a:lnTo>
                    <a:pt x="0" y="21"/>
                  </a:lnTo>
                  <a:lnTo>
                    <a:pt x="0" y="2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41" name="Freeform 753"/>
            <p:cNvSpPr>
              <a:spLocks/>
            </p:cNvSpPr>
            <p:nvPr/>
          </p:nvSpPr>
          <p:spPr bwMode="auto">
            <a:xfrm>
              <a:off x="3487" y="1615"/>
              <a:ext cx="46" cy="60"/>
            </a:xfrm>
            <a:custGeom>
              <a:avLst/>
              <a:gdLst>
                <a:gd name="T0" fmla="*/ 0 w 323"/>
                <a:gd name="T1" fmla="*/ 424 h 424"/>
                <a:gd name="T2" fmla="*/ 112 w 323"/>
                <a:gd name="T3" fmla="*/ 0 h 424"/>
                <a:gd name="T4" fmla="*/ 323 w 323"/>
                <a:gd name="T5" fmla="*/ 0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3" h="424">
                  <a:moveTo>
                    <a:pt x="0" y="424"/>
                  </a:moveTo>
                  <a:lnTo>
                    <a:pt x="112" y="0"/>
                  </a:lnTo>
                  <a:lnTo>
                    <a:pt x="32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42" name="Freeform 754"/>
            <p:cNvSpPr>
              <a:spLocks/>
            </p:cNvSpPr>
            <p:nvPr/>
          </p:nvSpPr>
          <p:spPr bwMode="auto">
            <a:xfrm>
              <a:off x="3533" y="1615"/>
              <a:ext cx="9" cy="17"/>
            </a:xfrm>
            <a:custGeom>
              <a:avLst/>
              <a:gdLst>
                <a:gd name="T0" fmla="*/ 55 w 60"/>
                <a:gd name="T1" fmla="*/ 123 h 123"/>
                <a:gd name="T2" fmla="*/ 56 w 60"/>
                <a:gd name="T3" fmla="*/ 117 h 123"/>
                <a:gd name="T4" fmla="*/ 58 w 60"/>
                <a:gd name="T5" fmla="*/ 110 h 123"/>
                <a:gd name="T6" fmla="*/ 59 w 60"/>
                <a:gd name="T7" fmla="*/ 103 h 123"/>
                <a:gd name="T8" fmla="*/ 59 w 60"/>
                <a:gd name="T9" fmla="*/ 96 h 123"/>
                <a:gd name="T10" fmla="*/ 60 w 60"/>
                <a:gd name="T11" fmla="*/ 90 h 123"/>
                <a:gd name="T12" fmla="*/ 60 w 60"/>
                <a:gd name="T13" fmla="*/ 84 h 123"/>
                <a:gd name="T14" fmla="*/ 60 w 60"/>
                <a:gd name="T15" fmla="*/ 77 h 123"/>
                <a:gd name="T16" fmla="*/ 60 w 60"/>
                <a:gd name="T17" fmla="*/ 71 h 123"/>
                <a:gd name="T18" fmla="*/ 60 w 60"/>
                <a:gd name="T19" fmla="*/ 66 h 123"/>
                <a:gd name="T20" fmla="*/ 59 w 60"/>
                <a:gd name="T21" fmla="*/ 59 h 123"/>
                <a:gd name="T22" fmla="*/ 58 w 60"/>
                <a:gd name="T23" fmla="*/ 54 h 123"/>
                <a:gd name="T24" fmla="*/ 57 w 60"/>
                <a:gd name="T25" fmla="*/ 49 h 123"/>
                <a:gd name="T26" fmla="*/ 55 w 60"/>
                <a:gd name="T27" fmla="*/ 43 h 123"/>
                <a:gd name="T28" fmla="*/ 54 w 60"/>
                <a:gd name="T29" fmla="*/ 38 h 123"/>
                <a:gd name="T30" fmla="*/ 51 w 60"/>
                <a:gd name="T31" fmla="*/ 34 h 123"/>
                <a:gd name="T32" fmla="*/ 49 w 60"/>
                <a:gd name="T33" fmla="*/ 28 h 123"/>
                <a:gd name="T34" fmla="*/ 46 w 60"/>
                <a:gd name="T35" fmla="*/ 24 h 123"/>
                <a:gd name="T36" fmla="*/ 44 w 60"/>
                <a:gd name="T37" fmla="*/ 21 h 123"/>
                <a:gd name="T38" fmla="*/ 41 w 60"/>
                <a:gd name="T39" fmla="*/ 17 h 123"/>
                <a:gd name="T40" fmla="*/ 38 w 60"/>
                <a:gd name="T41" fmla="*/ 13 h 123"/>
                <a:gd name="T42" fmla="*/ 34 w 60"/>
                <a:gd name="T43" fmla="*/ 10 h 123"/>
                <a:gd name="T44" fmla="*/ 30 w 60"/>
                <a:gd name="T45" fmla="*/ 8 h 123"/>
                <a:gd name="T46" fmla="*/ 27 w 60"/>
                <a:gd name="T47" fmla="*/ 6 h 123"/>
                <a:gd name="T48" fmla="*/ 23 w 60"/>
                <a:gd name="T49" fmla="*/ 4 h 123"/>
                <a:gd name="T50" fmla="*/ 18 w 60"/>
                <a:gd name="T51" fmla="*/ 2 h 123"/>
                <a:gd name="T52" fmla="*/ 14 w 60"/>
                <a:gd name="T53" fmla="*/ 1 h 123"/>
                <a:gd name="T54" fmla="*/ 10 w 60"/>
                <a:gd name="T55" fmla="*/ 0 h 123"/>
                <a:gd name="T56" fmla="*/ 6 w 60"/>
                <a:gd name="T57" fmla="*/ 0 h 123"/>
                <a:gd name="T58" fmla="*/ 0 w 60"/>
                <a:gd name="T5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0" h="123">
                  <a:moveTo>
                    <a:pt x="55" y="123"/>
                  </a:moveTo>
                  <a:lnTo>
                    <a:pt x="56" y="117"/>
                  </a:lnTo>
                  <a:lnTo>
                    <a:pt x="58" y="110"/>
                  </a:lnTo>
                  <a:lnTo>
                    <a:pt x="59" y="103"/>
                  </a:lnTo>
                  <a:lnTo>
                    <a:pt x="59" y="96"/>
                  </a:lnTo>
                  <a:lnTo>
                    <a:pt x="60" y="90"/>
                  </a:lnTo>
                  <a:lnTo>
                    <a:pt x="60" y="84"/>
                  </a:lnTo>
                  <a:lnTo>
                    <a:pt x="60" y="77"/>
                  </a:lnTo>
                  <a:lnTo>
                    <a:pt x="60" y="71"/>
                  </a:lnTo>
                  <a:lnTo>
                    <a:pt x="60" y="66"/>
                  </a:lnTo>
                  <a:lnTo>
                    <a:pt x="59" y="59"/>
                  </a:lnTo>
                  <a:lnTo>
                    <a:pt x="58" y="54"/>
                  </a:lnTo>
                  <a:lnTo>
                    <a:pt x="57" y="49"/>
                  </a:lnTo>
                  <a:lnTo>
                    <a:pt x="55" y="43"/>
                  </a:lnTo>
                  <a:lnTo>
                    <a:pt x="54" y="38"/>
                  </a:lnTo>
                  <a:lnTo>
                    <a:pt x="51" y="34"/>
                  </a:lnTo>
                  <a:lnTo>
                    <a:pt x="49" y="28"/>
                  </a:lnTo>
                  <a:lnTo>
                    <a:pt x="46" y="24"/>
                  </a:lnTo>
                  <a:lnTo>
                    <a:pt x="44" y="21"/>
                  </a:lnTo>
                  <a:lnTo>
                    <a:pt x="41" y="17"/>
                  </a:lnTo>
                  <a:lnTo>
                    <a:pt x="38" y="13"/>
                  </a:lnTo>
                  <a:lnTo>
                    <a:pt x="34" y="10"/>
                  </a:lnTo>
                  <a:lnTo>
                    <a:pt x="30" y="8"/>
                  </a:lnTo>
                  <a:lnTo>
                    <a:pt x="27" y="6"/>
                  </a:lnTo>
                  <a:lnTo>
                    <a:pt x="23" y="4"/>
                  </a:lnTo>
                  <a:lnTo>
                    <a:pt x="18" y="2"/>
                  </a:lnTo>
                  <a:lnTo>
                    <a:pt x="14" y="1"/>
                  </a:lnTo>
                  <a:lnTo>
                    <a:pt x="10" y="0"/>
                  </a:lnTo>
                  <a:lnTo>
                    <a:pt x="6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43" name="Line 755"/>
            <p:cNvSpPr>
              <a:spLocks noChangeShapeType="1"/>
            </p:cNvSpPr>
            <p:nvPr/>
          </p:nvSpPr>
          <p:spPr bwMode="auto">
            <a:xfrm flipH="1">
              <a:off x="3529" y="1632"/>
              <a:ext cx="12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44" name="Line 756"/>
            <p:cNvSpPr>
              <a:spLocks noChangeShapeType="1"/>
            </p:cNvSpPr>
            <p:nvPr/>
          </p:nvSpPr>
          <p:spPr bwMode="auto">
            <a:xfrm flipV="1">
              <a:off x="3508" y="1615"/>
              <a:ext cx="16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45" name="Line 757"/>
            <p:cNvSpPr>
              <a:spLocks noChangeShapeType="1"/>
            </p:cNvSpPr>
            <p:nvPr/>
          </p:nvSpPr>
          <p:spPr bwMode="auto">
            <a:xfrm>
              <a:off x="3555" y="1660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46" name="Line 758"/>
            <p:cNvSpPr>
              <a:spLocks noChangeShapeType="1"/>
            </p:cNvSpPr>
            <p:nvPr/>
          </p:nvSpPr>
          <p:spPr bwMode="auto">
            <a:xfrm flipH="1">
              <a:off x="3563" y="1630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47" name="Line 759"/>
            <p:cNvSpPr>
              <a:spLocks noChangeShapeType="1"/>
            </p:cNvSpPr>
            <p:nvPr/>
          </p:nvSpPr>
          <p:spPr bwMode="auto">
            <a:xfrm>
              <a:off x="3625" y="1584"/>
              <a:ext cx="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48" name="Freeform 760"/>
            <p:cNvSpPr>
              <a:spLocks/>
            </p:cNvSpPr>
            <p:nvPr/>
          </p:nvSpPr>
          <p:spPr bwMode="auto">
            <a:xfrm>
              <a:off x="3628" y="1584"/>
              <a:ext cx="20" cy="41"/>
            </a:xfrm>
            <a:custGeom>
              <a:avLst/>
              <a:gdLst>
                <a:gd name="T0" fmla="*/ 0 w 143"/>
                <a:gd name="T1" fmla="*/ 283 h 283"/>
                <a:gd name="T2" fmla="*/ 4 w 143"/>
                <a:gd name="T3" fmla="*/ 283 h 283"/>
                <a:gd name="T4" fmla="*/ 9 w 143"/>
                <a:gd name="T5" fmla="*/ 283 h 283"/>
                <a:gd name="T6" fmla="*/ 15 w 143"/>
                <a:gd name="T7" fmla="*/ 282 h 283"/>
                <a:gd name="T8" fmla="*/ 20 w 143"/>
                <a:gd name="T9" fmla="*/ 281 h 283"/>
                <a:gd name="T10" fmla="*/ 25 w 143"/>
                <a:gd name="T11" fmla="*/ 279 h 283"/>
                <a:gd name="T12" fmla="*/ 31 w 143"/>
                <a:gd name="T13" fmla="*/ 276 h 283"/>
                <a:gd name="T14" fmla="*/ 36 w 143"/>
                <a:gd name="T15" fmla="*/ 274 h 283"/>
                <a:gd name="T16" fmla="*/ 41 w 143"/>
                <a:gd name="T17" fmla="*/ 271 h 283"/>
                <a:gd name="T18" fmla="*/ 47 w 143"/>
                <a:gd name="T19" fmla="*/ 269 h 283"/>
                <a:gd name="T20" fmla="*/ 52 w 143"/>
                <a:gd name="T21" fmla="*/ 266 h 283"/>
                <a:gd name="T22" fmla="*/ 57 w 143"/>
                <a:gd name="T23" fmla="*/ 262 h 283"/>
                <a:gd name="T24" fmla="*/ 62 w 143"/>
                <a:gd name="T25" fmla="*/ 257 h 283"/>
                <a:gd name="T26" fmla="*/ 68 w 143"/>
                <a:gd name="T27" fmla="*/ 253 h 283"/>
                <a:gd name="T28" fmla="*/ 73 w 143"/>
                <a:gd name="T29" fmla="*/ 249 h 283"/>
                <a:gd name="T30" fmla="*/ 78 w 143"/>
                <a:gd name="T31" fmla="*/ 244 h 283"/>
                <a:gd name="T32" fmla="*/ 83 w 143"/>
                <a:gd name="T33" fmla="*/ 239 h 283"/>
                <a:gd name="T34" fmla="*/ 88 w 143"/>
                <a:gd name="T35" fmla="*/ 234 h 283"/>
                <a:gd name="T36" fmla="*/ 92 w 143"/>
                <a:gd name="T37" fmla="*/ 229 h 283"/>
                <a:gd name="T38" fmla="*/ 97 w 143"/>
                <a:gd name="T39" fmla="*/ 222 h 283"/>
                <a:gd name="T40" fmla="*/ 101 w 143"/>
                <a:gd name="T41" fmla="*/ 217 h 283"/>
                <a:gd name="T42" fmla="*/ 105 w 143"/>
                <a:gd name="T43" fmla="*/ 210 h 283"/>
                <a:gd name="T44" fmla="*/ 109 w 143"/>
                <a:gd name="T45" fmla="*/ 204 h 283"/>
                <a:gd name="T46" fmla="*/ 114 w 143"/>
                <a:gd name="T47" fmla="*/ 198 h 283"/>
                <a:gd name="T48" fmla="*/ 117 w 143"/>
                <a:gd name="T49" fmla="*/ 190 h 283"/>
                <a:gd name="T50" fmla="*/ 120 w 143"/>
                <a:gd name="T51" fmla="*/ 184 h 283"/>
                <a:gd name="T52" fmla="*/ 124 w 143"/>
                <a:gd name="T53" fmla="*/ 177 h 283"/>
                <a:gd name="T54" fmla="*/ 126 w 143"/>
                <a:gd name="T55" fmla="*/ 170 h 283"/>
                <a:gd name="T56" fmla="*/ 130 w 143"/>
                <a:gd name="T57" fmla="*/ 163 h 283"/>
                <a:gd name="T58" fmla="*/ 132 w 143"/>
                <a:gd name="T59" fmla="*/ 156 h 283"/>
                <a:gd name="T60" fmla="*/ 135 w 143"/>
                <a:gd name="T61" fmla="*/ 149 h 283"/>
                <a:gd name="T62" fmla="*/ 136 w 143"/>
                <a:gd name="T63" fmla="*/ 141 h 283"/>
                <a:gd name="T64" fmla="*/ 138 w 143"/>
                <a:gd name="T65" fmla="*/ 134 h 283"/>
                <a:gd name="T66" fmla="*/ 140 w 143"/>
                <a:gd name="T67" fmla="*/ 127 h 283"/>
                <a:gd name="T68" fmla="*/ 141 w 143"/>
                <a:gd name="T69" fmla="*/ 120 h 283"/>
                <a:gd name="T70" fmla="*/ 142 w 143"/>
                <a:gd name="T71" fmla="*/ 112 h 283"/>
                <a:gd name="T72" fmla="*/ 142 w 143"/>
                <a:gd name="T73" fmla="*/ 106 h 283"/>
                <a:gd name="T74" fmla="*/ 143 w 143"/>
                <a:gd name="T75" fmla="*/ 99 h 283"/>
                <a:gd name="T76" fmla="*/ 143 w 143"/>
                <a:gd name="T77" fmla="*/ 92 h 283"/>
                <a:gd name="T78" fmla="*/ 143 w 143"/>
                <a:gd name="T79" fmla="*/ 86 h 283"/>
                <a:gd name="T80" fmla="*/ 143 w 143"/>
                <a:gd name="T81" fmla="*/ 79 h 283"/>
                <a:gd name="T82" fmla="*/ 142 w 143"/>
                <a:gd name="T83" fmla="*/ 73 h 283"/>
                <a:gd name="T84" fmla="*/ 141 w 143"/>
                <a:gd name="T85" fmla="*/ 67 h 283"/>
                <a:gd name="T86" fmla="*/ 140 w 143"/>
                <a:gd name="T87" fmla="*/ 60 h 283"/>
                <a:gd name="T88" fmla="*/ 139 w 143"/>
                <a:gd name="T89" fmla="*/ 55 h 283"/>
                <a:gd name="T90" fmla="*/ 137 w 143"/>
                <a:gd name="T91" fmla="*/ 49 h 283"/>
                <a:gd name="T92" fmla="*/ 135 w 143"/>
                <a:gd name="T93" fmla="*/ 43 h 283"/>
                <a:gd name="T94" fmla="*/ 133 w 143"/>
                <a:gd name="T95" fmla="*/ 39 h 283"/>
                <a:gd name="T96" fmla="*/ 131 w 143"/>
                <a:gd name="T97" fmla="*/ 34 h 283"/>
                <a:gd name="T98" fmla="*/ 127 w 143"/>
                <a:gd name="T99" fmla="*/ 29 h 283"/>
                <a:gd name="T100" fmla="*/ 125 w 143"/>
                <a:gd name="T101" fmla="*/ 25 h 283"/>
                <a:gd name="T102" fmla="*/ 122 w 143"/>
                <a:gd name="T103" fmla="*/ 21 h 283"/>
                <a:gd name="T104" fmla="*/ 119 w 143"/>
                <a:gd name="T105" fmla="*/ 18 h 283"/>
                <a:gd name="T106" fmla="*/ 115 w 143"/>
                <a:gd name="T107" fmla="*/ 15 h 283"/>
                <a:gd name="T108" fmla="*/ 111 w 143"/>
                <a:gd name="T109" fmla="*/ 11 h 283"/>
                <a:gd name="T110" fmla="*/ 107 w 143"/>
                <a:gd name="T111" fmla="*/ 8 h 283"/>
                <a:gd name="T112" fmla="*/ 103 w 143"/>
                <a:gd name="T113" fmla="*/ 6 h 283"/>
                <a:gd name="T114" fmla="*/ 99 w 143"/>
                <a:gd name="T115" fmla="*/ 4 h 283"/>
                <a:gd name="T116" fmla="*/ 94 w 143"/>
                <a:gd name="T117" fmla="*/ 3 h 283"/>
                <a:gd name="T118" fmla="*/ 90 w 143"/>
                <a:gd name="T119" fmla="*/ 2 h 283"/>
                <a:gd name="T120" fmla="*/ 85 w 143"/>
                <a:gd name="T121" fmla="*/ 1 h 283"/>
                <a:gd name="T122" fmla="*/ 81 w 143"/>
                <a:gd name="T123" fmla="*/ 0 h 283"/>
                <a:gd name="T124" fmla="*/ 75 w 143"/>
                <a:gd name="T125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3" h="283">
                  <a:moveTo>
                    <a:pt x="0" y="283"/>
                  </a:moveTo>
                  <a:lnTo>
                    <a:pt x="4" y="283"/>
                  </a:lnTo>
                  <a:lnTo>
                    <a:pt x="9" y="283"/>
                  </a:lnTo>
                  <a:lnTo>
                    <a:pt x="15" y="282"/>
                  </a:lnTo>
                  <a:lnTo>
                    <a:pt x="20" y="281"/>
                  </a:lnTo>
                  <a:lnTo>
                    <a:pt x="25" y="279"/>
                  </a:lnTo>
                  <a:lnTo>
                    <a:pt x="31" y="276"/>
                  </a:lnTo>
                  <a:lnTo>
                    <a:pt x="36" y="274"/>
                  </a:lnTo>
                  <a:lnTo>
                    <a:pt x="41" y="271"/>
                  </a:lnTo>
                  <a:lnTo>
                    <a:pt x="47" y="269"/>
                  </a:lnTo>
                  <a:lnTo>
                    <a:pt x="52" y="266"/>
                  </a:lnTo>
                  <a:lnTo>
                    <a:pt x="57" y="262"/>
                  </a:lnTo>
                  <a:lnTo>
                    <a:pt x="62" y="257"/>
                  </a:lnTo>
                  <a:lnTo>
                    <a:pt x="68" y="253"/>
                  </a:lnTo>
                  <a:lnTo>
                    <a:pt x="73" y="249"/>
                  </a:lnTo>
                  <a:lnTo>
                    <a:pt x="78" y="244"/>
                  </a:lnTo>
                  <a:lnTo>
                    <a:pt x="83" y="239"/>
                  </a:lnTo>
                  <a:lnTo>
                    <a:pt x="88" y="234"/>
                  </a:lnTo>
                  <a:lnTo>
                    <a:pt x="92" y="229"/>
                  </a:lnTo>
                  <a:lnTo>
                    <a:pt x="97" y="222"/>
                  </a:lnTo>
                  <a:lnTo>
                    <a:pt x="101" y="217"/>
                  </a:lnTo>
                  <a:lnTo>
                    <a:pt x="105" y="210"/>
                  </a:lnTo>
                  <a:lnTo>
                    <a:pt x="109" y="204"/>
                  </a:lnTo>
                  <a:lnTo>
                    <a:pt x="114" y="198"/>
                  </a:lnTo>
                  <a:lnTo>
                    <a:pt x="117" y="190"/>
                  </a:lnTo>
                  <a:lnTo>
                    <a:pt x="120" y="184"/>
                  </a:lnTo>
                  <a:lnTo>
                    <a:pt x="124" y="177"/>
                  </a:lnTo>
                  <a:lnTo>
                    <a:pt x="126" y="170"/>
                  </a:lnTo>
                  <a:lnTo>
                    <a:pt x="130" y="163"/>
                  </a:lnTo>
                  <a:lnTo>
                    <a:pt x="132" y="156"/>
                  </a:lnTo>
                  <a:lnTo>
                    <a:pt x="135" y="149"/>
                  </a:lnTo>
                  <a:lnTo>
                    <a:pt x="136" y="141"/>
                  </a:lnTo>
                  <a:lnTo>
                    <a:pt x="138" y="134"/>
                  </a:lnTo>
                  <a:lnTo>
                    <a:pt x="140" y="127"/>
                  </a:lnTo>
                  <a:lnTo>
                    <a:pt x="141" y="120"/>
                  </a:lnTo>
                  <a:lnTo>
                    <a:pt x="142" y="112"/>
                  </a:lnTo>
                  <a:lnTo>
                    <a:pt x="142" y="106"/>
                  </a:lnTo>
                  <a:lnTo>
                    <a:pt x="143" y="99"/>
                  </a:lnTo>
                  <a:lnTo>
                    <a:pt x="143" y="92"/>
                  </a:lnTo>
                  <a:lnTo>
                    <a:pt x="143" y="86"/>
                  </a:lnTo>
                  <a:lnTo>
                    <a:pt x="143" y="79"/>
                  </a:lnTo>
                  <a:lnTo>
                    <a:pt x="142" y="73"/>
                  </a:lnTo>
                  <a:lnTo>
                    <a:pt x="141" y="67"/>
                  </a:lnTo>
                  <a:lnTo>
                    <a:pt x="140" y="60"/>
                  </a:lnTo>
                  <a:lnTo>
                    <a:pt x="139" y="55"/>
                  </a:lnTo>
                  <a:lnTo>
                    <a:pt x="137" y="49"/>
                  </a:lnTo>
                  <a:lnTo>
                    <a:pt x="135" y="43"/>
                  </a:lnTo>
                  <a:lnTo>
                    <a:pt x="133" y="39"/>
                  </a:lnTo>
                  <a:lnTo>
                    <a:pt x="131" y="34"/>
                  </a:lnTo>
                  <a:lnTo>
                    <a:pt x="127" y="29"/>
                  </a:lnTo>
                  <a:lnTo>
                    <a:pt x="125" y="25"/>
                  </a:lnTo>
                  <a:lnTo>
                    <a:pt x="122" y="21"/>
                  </a:lnTo>
                  <a:lnTo>
                    <a:pt x="119" y="18"/>
                  </a:lnTo>
                  <a:lnTo>
                    <a:pt x="115" y="15"/>
                  </a:lnTo>
                  <a:lnTo>
                    <a:pt x="111" y="11"/>
                  </a:lnTo>
                  <a:lnTo>
                    <a:pt x="107" y="8"/>
                  </a:lnTo>
                  <a:lnTo>
                    <a:pt x="103" y="6"/>
                  </a:lnTo>
                  <a:lnTo>
                    <a:pt x="99" y="4"/>
                  </a:lnTo>
                  <a:lnTo>
                    <a:pt x="94" y="3"/>
                  </a:lnTo>
                  <a:lnTo>
                    <a:pt x="90" y="2"/>
                  </a:lnTo>
                  <a:lnTo>
                    <a:pt x="85" y="1"/>
                  </a:lnTo>
                  <a:lnTo>
                    <a:pt x="81" y="0"/>
                  </a:lnTo>
                  <a:lnTo>
                    <a:pt x="7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49" name="Line 761"/>
            <p:cNvSpPr>
              <a:spLocks noChangeShapeType="1"/>
            </p:cNvSpPr>
            <p:nvPr/>
          </p:nvSpPr>
          <p:spPr bwMode="auto">
            <a:xfrm flipH="1">
              <a:off x="3621" y="1625"/>
              <a:ext cx="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50" name="Freeform 762"/>
            <p:cNvSpPr>
              <a:spLocks/>
            </p:cNvSpPr>
            <p:nvPr/>
          </p:nvSpPr>
          <p:spPr bwMode="auto">
            <a:xfrm>
              <a:off x="3628" y="1625"/>
              <a:ext cx="10" cy="20"/>
            </a:xfrm>
            <a:custGeom>
              <a:avLst/>
              <a:gdLst>
                <a:gd name="T0" fmla="*/ 60 w 68"/>
                <a:gd name="T1" fmla="*/ 141 h 141"/>
                <a:gd name="T2" fmla="*/ 62 w 68"/>
                <a:gd name="T3" fmla="*/ 135 h 141"/>
                <a:gd name="T4" fmla="*/ 64 w 68"/>
                <a:gd name="T5" fmla="*/ 128 h 141"/>
                <a:gd name="T6" fmla="*/ 65 w 68"/>
                <a:gd name="T7" fmla="*/ 120 h 141"/>
                <a:gd name="T8" fmla="*/ 66 w 68"/>
                <a:gd name="T9" fmla="*/ 114 h 141"/>
                <a:gd name="T10" fmla="*/ 67 w 68"/>
                <a:gd name="T11" fmla="*/ 106 h 141"/>
                <a:gd name="T12" fmla="*/ 68 w 68"/>
                <a:gd name="T13" fmla="*/ 100 h 141"/>
                <a:gd name="T14" fmla="*/ 68 w 68"/>
                <a:gd name="T15" fmla="*/ 92 h 141"/>
                <a:gd name="T16" fmla="*/ 68 w 68"/>
                <a:gd name="T17" fmla="*/ 86 h 141"/>
                <a:gd name="T18" fmla="*/ 67 w 68"/>
                <a:gd name="T19" fmla="*/ 80 h 141"/>
                <a:gd name="T20" fmla="*/ 67 w 68"/>
                <a:gd name="T21" fmla="*/ 73 h 141"/>
                <a:gd name="T22" fmla="*/ 66 w 68"/>
                <a:gd name="T23" fmla="*/ 67 h 141"/>
                <a:gd name="T24" fmla="*/ 65 w 68"/>
                <a:gd name="T25" fmla="*/ 61 h 141"/>
                <a:gd name="T26" fmla="*/ 62 w 68"/>
                <a:gd name="T27" fmla="*/ 55 h 141"/>
                <a:gd name="T28" fmla="*/ 61 w 68"/>
                <a:gd name="T29" fmla="*/ 50 h 141"/>
                <a:gd name="T30" fmla="*/ 59 w 68"/>
                <a:gd name="T31" fmla="*/ 45 h 141"/>
                <a:gd name="T32" fmla="*/ 57 w 68"/>
                <a:gd name="T33" fmla="*/ 39 h 141"/>
                <a:gd name="T34" fmla="*/ 55 w 68"/>
                <a:gd name="T35" fmla="*/ 34 h 141"/>
                <a:gd name="T36" fmla="*/ 52 w 68"/>
                <a:gd name="T37" fmla="*/ 30 h 141"/>
                <a:gd name="T38" fmla="*/ 49 w 68"/>
                <a:gd name="T39" fmla="*/ 25 h 141"/>
                <a:gd name="T40" fmla="*/ 47 w 68"/>
                <a:gd name="T41" fmla="*/ 21 h 141"/>
                <a:gd name="T42" fmla="*/ 42 w 68"/>
                <a:gd name="T43" fmla="*/ 18 h 141"/>
                <a:gd name="T44" fmla="*/ 39 w 68"/>
                <a:gd name="T45" fmla="*/ 15 h 141"/>
                <a:gd name="T46" fmla="*/ 36 w 68"/>
                <a:gd name="T47" fmla="*/ 12 h 141"/>
                <a:gd name="T48" fmla="*/ 32 w 68"/>
                <a:gd name="T49" fmla="*/ 9 h 141"/>
                <a:gd name="T50" fmla="*/ 27 w 68"/>
                <a:gd name="T51" fmla="*/ 6 h 141"/>
                <a:gd name="T52" fmla="*/ 23 w 68"/>
                <a:gd name="T53" fmla="*/ 5 h 141"/>
                <a:gd name="T54" fmla="*/ 19 w 68"/>
                <a:gd name="T55" fmla="*/ 3 h 141"/>
                <a:gd name="T56" fmla="*/ 14 w 68"/>
                <a:gd name="T57" fmla="*/ 2 h 141"/>
                <a:gd name="T58" fmla="*/ 9 w 68"/>
                <a:gd name="T59" fmla="*/ 1 h 141"/>
                <a:gd name="T60" fmla="*/ 4 w 68"/>
                <a:gd name="T61" fmla="*/ 0 h 141"/>
                <a:gd name="T62" fmla="*/ 0 w 68"/>
                <a:gd name="T6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8" h="141">
                  <a:moveTo>
                    <a:pt x="60" y="141"/>
                  </a:moveTo>
                  <a:lnTo>
                    <a:pt x="62" y="135"/>
                  </a:lnTo>
                  <a:lnTo>
                    <a:pt x="64" y="128"/>
                  </a:lnTo>
                  <a:lnTo>
                    <a:pt x="65" y="120"/>
                  </a:lnTo>
                  <a:lnTo>
                    <a:pt x="66" y="114"/>
                  </a:lnTo>
                  <a:lnTo>
                    <a:pt x="67" y="106"/>
                  </a:lnTo>
                  <a:lnTo>
                    <a:pt x="68" y="100"/>
                  </a:lnTo>
                  <a:lnTo>
                    <a:pt x="68" y="92"/>
                  </a:lnTo>
                  <a:lnTo>
                    <a:pt x="68" y="86"/>
                  </a:lnTo>
                  <a:lnTo>
                    <a:pt x="67" y="80"/>
                  </a:lnTo>
                  <a:lnTo>
                    <a:pt x="67" y="73"/>
                  </a:lnTo>
                  <a:lnTo>
                    <a:pt x="66" y="67"/>
                  </a:lnTo>
                  <a:lnTo>
                    <a:pt x="65" y="61"/>
                  </a:lnTo>
                  <a:lnTo>
                    <a:pt x="62" y="55"/>
                  </a:lnTo>
                  <a:lnTo>
                    <a:pt x="61" y="50"/>
                  </a:lnTo>
                  <a:lnTo>
                    <a:pt x="59" y="45"/>
                  </a:lnTo>
                  <a:lnTo>
                    <a:pt x="57" y="39"/>
                  </a:lnTo>
                  <a:lnTo>
                    <a:pt x="55" y="34"/>
                  </a:lnTo>
                  <a:lnTo>
                    <a:pt x="52" y="30"/>
                  </a:lnTo>
                  <a:lnTo>
                    <a:pt x="49" y="25"/>
                  </a:lnTo>
                  <a:lnTo>
                    <a:pt x="47" y="21"/>
                  </a:lnTo>
                  <a:lnTo>
                    <a:pt x="42" y="18"/>
                  </a:lnTo>
                  <a:lnTo>
                    <a:pt x="39" y="15"/>
                  </a:lnTo>
                  <a:lnTo>
                    <a:pt x="36" y="12"/>
                  </a:lnTo>
                  <a:lnTo>
                    <a:pt x="32" y="9"/>
                  </a:lnTo>
                  <a:lnTo>
                    <a:pt x="27" y="6"/>
                  </a:lnTo>
                  <a:lnTo>
                    <a:pt x="23" y="5"/>
                  </a:lnTo>
                  <a:lnTo>
                    <a:pt x="19" y="3"/>
                  </a:lnTo>
                  <a:lnTo>
                    <a:pt x="14" y="2"/>
                  </a:lnTo>
                  <a:lnTo>
                    <a:pt x="9" y="1"/>
                  </a:lnTo>
                  <a:lnTo>
                    <a:pt x="4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51" name="Line 763"/>
            <p:cNvSpPr>
              <a:spLocks noChangeShapeType="1"/>
            </p:cNvSpPr>
            <p:nvPr/>
          </p:nvSpPr>
          <p:spPr bwMode="auto">
            <a:xfrm flipH="1">
              <a:off x="3634" y="1645"/>
              <a:ext cx="3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52" name="Freeform 764"/>
            <p:cNvSpPr>
              <a:spLocks/>
            </p:cNvSpPr>
            <p:nvPr/>
          </p:nvSpPr>
          <p:spPr bwMode="auto">
            <a:xfrm>
              <a:off x="3614" y="1655"/>
              <a:ext cx="20" cy="20"/>
            </a:xfrm>
            <a:custGeom>
              <a:avLst/>
              <a:gdLst>
                <a:gd name="T0" fmla="*/ 0 w 136"/>
                <a:gd name="T1" fmla="*/ 141 h 141"/>
                <a:gd name="T2" fmla="*/ 4 w 136"/>
                <a:gd name="T3" fmla="*/ 141 h 141"/>
                <a:gd name="T4" fmla="*/ 9 w 136"/>
                <a:gd name="T5" fmla="*/ 140 h 141"/>
                <a:gd name="T6" fmla="*/ 15 w 136"/>
                <a:gd name="T7" fmla="*/ 140 h 141"/>
                <a:gd name="T8" fmla="*/ 20 w 136"/>
                <a:gd name="T9" fmla="*/ 138 h 141"/>
                <a:gd name="T10" fmla="*/ 25 w 136"/>
                <a:gd name="T11" fmla="*/ 137 h 141"/>
                <a:gd name="T12" fmla="*/ 31 w 136"/>
                <a:gd name="T13" fmla="*/ 135 h 141"/>
                <a:gd name="T14" fmla="*/ 36 w 136"/>
                <a:gd name="T15" fmla="*/ 133 h 141"/>
                <a:gd name="T16" fmla="*/ 41 w 136"/>
                <a:gd name="T17" fmla="*/ 130 h 141"/>
                <a:gd name="T18" fmla="*/ 47 w 136"/>
                <a:gd name="T19" fmla="*/ 126 h 141"/>
                <a:gd name="T20" fmla="*/ 52 w 136"/>
                <a:gd name="T21" fmla="*/ 123 h 141"/>
                <a:gd name="T22" fmla="*/ 57 w 136"/>
                <a:gd name="T23" fmla="*/ 120 h 141"/>
                <a:gd name="T24" fmla="*/ 63 w 136"/>
                <a:gd name="T25" fmla="*/ 116 h 141"/>
                <a:gd name="T26" fmla="*/ 68 w 136"/>
                <a:gd name="T27" fmla="*/ 112 h 141"/>
                <a:gd name="T28" fmla="*/ 73 w 136"/>
                <a:gd name="T29" fmla="*/ 107 h 141"/>
                <a:gd name="T30" fmla="*/ 79 w 136"/>
                <a:gd name="T31" fmla="*/ 102 h 141"/>
                <a:gd name="T32" fmla="*/ 83 w 136"/>
                <a:gd name="T33" fmla="*/ 98 h 141"/>
                <a:gd name="T34" fmla="*/ 88 w 136"/>
                <a:gd name="T35" fmla="*/ 92 h 141"/>
                <a:gd name="T36" fmla="*/ 93 w 136"/>
                <a:gd name="T37" fmla="*/ 86 h 141"/>
                <a:gd name="T38" fmla="*/ 97 w 136"/>
                <a:gd name="T39" fmla="*/ 81 h 141"/>
                <a:gd name="T40" fmla="*/ 101 w 136"/>
                <a:gd name="T41" fmla="*/ 74 h 141"/>
                <a:gd name="T42" fmla="*/ 105 w 136"/>
                <a:gd name="T43" fmla="*/ 69 h 141"/>
                <a:gd name="T44" fmla="*/ 110 w 136"/>
                <a:gd name="T45" fmla="*/ 63 h 141"/>
                <a:gd name="T46" fmla="*/ 114 w 136"/>
                <a:gd name="T47" fmla="*/ 55 h 141"/>
                <a:gd name="T48" fmla="*/ 117 w 136"/>
                <a:gd name="T49" fmla="*/ 49 h 141"/>
                <a:gd name="T50" fmla="*/ 120 w 136"/>
                <a:gd name="T51" fmla="*/ 42 h 141"/>
                <a:gd name="T52" fmla="*/ 123 w 136"/>
                <a:gd name="T53" fmla="*/ 35 h 141"/>
                <a:gd name="T54" fmla="*/ 127 w 136"/>
                <a:gd name="T55" fmla="*/ 28 h 141"/>
                <a:gd name="T56" fmla="*/ 130 w 136"/>
                <a:gd name="T57" fmla="*/ 21 h 141"/>
                <a:gd name="T58" fmla="*/ 132 w 136"/>
                <a:gd name="T59" fmla="*/ 14 h 141"/>
                <a:gd name="T60" fmla="*/ 134 w 136"/>
                <a:gd name="T61" fmla="*/ 7 h 141"/>
                <a:gd name="T62" fmla="*/ 136 w 136"/>
                <a:gd name="T6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6" h="141">
                  <a:moveTo>
                    <a:pt x="0" y="141"/>
                  </a:moveTo>
                  <a:lnTo>
                    <a:pt x="4" y="141"/>
                  </a:lnTo>
                  <a:lnTo>
                    <a:pt x="9" y="140"/>
                  </a:lnTo>
                  <a:lnTo>
                    <a:pt x="15" y="140"/>
                  </a:lnTo>
                  <a:lnTo>
                    <a:pt x="20" y="138"/>
                  </a:lnTo>
                  <a:lnTo>
                    <a:pt x="25" y="137"/>
                  </a:lnTo>
                  <a:lnTo>
                    <a:pt x="31" y="135"/>
                  </a:lnTo>
                  <a:lnTo>
                    <a:pt x="36" y="133"/>
                  </a:lnTo>
                  <a:lnTo>
                    <a:pt x="41" y="130"/>
                  </a:lnTo>
                  <a:lnTo>
                    <a:pt x="47" y="126"/>
                  </a:lnTo>
                  <a:lnTo>
                    <a:pt x="52" y="123"/>
                  </a:lnTo>
                  <a:lnTo>
                    <a:pt x="57" y="120"/>
                  </a:lnTo>
                  <a:lnTo>
                    <a:pt x="63" y="116"/>
                  </a:lnTo>
                  <a:lnTo>
                    <a:pt x="68" y="112"/>
                  </a:lnTo>
                  <a:lnTo>
                    <a:pt x="73" y="107"/>
                  </a:lnTo>
                  <a:lnTo>
                    <a:pt x="79" y="102"/>
                  </a:lnTo>
                  <a:lnTo>
                    <a:pt x="83" y="98"/>
                  </a:lnTo>
                  <a:lnTo>
                    <a:pt x="88" y="92"/>
                  </a:lnTo>
                  <a:lnTo>
                    <a:pt x="93" y="86"/>
                  </a:lnTo>
                  <a:lnTo>
                    <a:pt x="97" y="81"/>
                  </a:lnTo>
                  <a:lnTo>
                    <a:pt x="101" y="74"/>
                  </a:lnTo>
                  <a:lnTo>
                    <a:pt x="105" y="69"/>
                  </a:lnTo>
                  <a:lnTo>
                    <a:pt x="110" y="63"/>
                  </a:lnTo>
                  <a:lnTo>
                    <a:pt x="114" y="55"/>
                  </a:lnTo>
                  <a:lnTo>
                    <a:pt x="117" y="49"/>
                  </a:lnTo>
                  <a:lnTo>
                    <a:pt x="120" y="42"/>
                  </a:lnTo>
                  <a:lnTo>
                    <a:pt x="123" y="35"/>
                  </a:lnTo>
                  <a:lnTo>
                    <a:pt x="127" y="28"/>
                  </a:lnTo>
                  <a:lnTo>
                    <a:pt x="130" y="21"/>
                  </a:lnTo>
                  <a:lnTo>
                    <a:pt x="132" y="14"/>
                  </a:lnTo>
                  <a:lnTo>
                    <a:pt x="134" y="7"/>
                  </a:lnTo>
                  <a:lnTo>
                    <a:pt x="13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53" name="Line 765"/>
            <p:cNvSpPr>
              <a:spLocks noChangeShapeType="1"/>
            </p:cNvSpPr>
            <p:nvPr/>
          </p:nvSpPr>
          <p:spPr bwMode="auto">
            <a:xfrm flipH="1">
              <a:off x="3600" y="1675"/>
              <a:ext cx="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54" name="Line 766"/>
            <p:cNvSpPr>
              <a:spLocks noChangeShapeType="1"/>
            </p:cNvSpPr>
            <p:nvPr/>
          </p:nvSpPr>
          <p:spPr bwMode="auto">
            <a:xfrm flipV="1">
              <a:off x="3644" y="1675"/>
              <a:ext cx="9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55" name="Freeform 767"/>
            <p:cNvSpPr>
              <a:spLocks/>
            </p:cNvSpPr>
            <p:nvPr/>
          </p:nvSpPr>
          <p:spPr bwMode="auto">
            <a:xfrm>
              <a:off x="3675" y="1615"/>
              <a:ext cx="44" cy="60"/>
            </a:xfrm>
            <a:custGeom>
              <a:avLst/>
              <a:gdLst>
                <a:gd name="T0" fmla="*/ 113 w 311"/>
                <a:gd name="T1" fmla="*/ 0 h 424"/>
                <a:gd name="T2" fmla="*/ 311 w 311"/>
                <a:gd name="T3" fmla="*/ 0 h 424"/>
                <a:gd name="T4" fmla="*/ 0 w 311"/>
                <a:gd name="T5" fmla="*/ 424 h 424"/>
                <a:gd name="T6" fmla="*/ 199 w 311"/>
                <a:gd name="T7" fmla="*/ 424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1" h="424">
                  <a:moveTo>
                    <a:pt x="113" y="0"/>
                  </a:moveTo>
                  <a:lnTo>
                    <a:pt x="311" y="0"/>
                  </a:lnTo>
                  <a:lnTo>
                    <a:pt x="0" y="424"/>
                  </a:lnTo>
                  <a:lnTo>
                    <a:pt x="199" y="42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56" name="Line 768"/>
            <p:cNvSpPr>
              <a:spLocks noChangeShapeType="1"/>
            </p:cNvSpPr>
            <p:nvPr/>
          </p:nvSpPr>
          <p:spPr bwMode="auto">
            <a:xfrm>
              <a:off x="3728" y="1660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57" name="Line 769"/>
            <p:cNvSpPr>
              <a:spLocks noChangeShapeType="1"/>
            </p:cNvSpPr>
            <p:nvPr/>
          </p:nvSpPr>
          <p:spPr bwMode="auto">
            <a:xfrm flipH="1">
              <a:off x="3736" y="1630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58" name="Freeform 770"/>
            <p:cNvSpPr>
              <a:spLocks/>
            </p:cNvSpPr>
            <p:nvPr/>
          </p:nvSpPr>
          <p:spPr bwMode="auto">
            <a:xfrm>
              <a:off x="3774" y="1584"/>
              <a:ext cx="49" cy="91"/>
            </a:xfrm>
            <a:custGeom>
              <a:avLst/>
              <a:gdLst>
                <a:gd name="T0" fmla="*/ 99 w 344"/>
                <a:gd name="T1" fmla="*/ 637 h 637"/>
                <a:gd name="T2" fmla="*/ 109 w 344"/>
                <a:gd name="T3" fmla="*/ 636 h 637"/>
                <a:gd name="T4" fmla="*/ 120 w 344"/>
                <a:gd name="T5" fmla="*/ 634 h 637"/>
                <a:gd name="T6" fmla="*/ 131 w 344"/>
                <a:gd name="T7" fmla="*/ 631 h 637"/>
                <a:gd name="T8" fmla="*/ 141 w 344"/>
                <a:gd name="T9" fmla="*/ 626 h 637"/>
                <a:gd name="T10" fmla="*/ 152 w 344"/>
                <a:gd name="T11" fmla="*/ 619 h 637"/>
                <a:gd name="T12" fmla="*/ 163 w 344"/>
                <a:gd name="T13" fmla="*/ 612 h 637"/>
                <a:gd name="T14" fmla="*/ 172 w 344"/>
                <a:gd name="T15" fmla="*/ 603 h 637"/>
                <a:gd name="T16" fmla="*/ 183 w 344"/>
                <a:gd name="T17" fmla="*/ 594 h 637"/>
                <a:gd name="T18" fmla="*/ 192 w 344"/>
                <a:gd name="T19" fmla="*/ 582 h 637"/>
                <a:gd name="T20" fmla="*/ 201 w 344"/>
                <a:gd name="T21" fmla="*/ 570 h 637"/>
                <a:gd name="T22" fmla="*/ 210 w 344"/>
                <a:gd name="T23" fmla="*/ 559 h 637"/>
                <a:gd name="T24" fmla="*/ 217 w 344"/>
                <a:gd name="T25" fmla="*/ 545 h 637"/>
                <a:gd name="T26" fmla="*/ 223 w 344"/>
                <a:gd name="T27" fmla="*/ 531 h 637"/>
                <a:gd name="T28" fmla="*/ 229 w 344"/>
                <a:gd name="T29" fmla="*/ 517 h 637"/>
                <a:gd name="T30" fmla="*/ 234 w 344"/>
                <a:gd name="T31" fmla="*/ 503 h 637"/>
                <a:gd name="T32" fmla="*/ 255 w 344"/>
                <a:gd name="T33" fmla="*/ 424 h 637"/>
                <a:gd name="T34" fmla="*/ 259 w 344"/>
                <a:gd name="T35" fmla="*/ 411 h 637"/>
                <a:gd name="T36" fmla="*/ 261 w 344"/>
                <a:gd name="T37" fmla="*/ 397 h 637"/>
                <a:gd name="T38" fmla="*/ 262 w 344"/>
                <a:gd name="T39" fmla="*/ 383 h 637"/>
                <a:gd name="T40" fmla="*/ 262 w 344"/>
                <a:gd name="T41" fmla="*/ 369 h 637"/>
                <a:gd name="T42" fmla="*/ 261 w 344"/>
                <a:gd name="T43" fmla="*/ 356 h 637"/>
                <a:gd name="T44" fmla="*/ 259 w 344"/>
                <a:gd name="T45" fmla="*/ 344 h 637"/>
                <a:gd name="T46" fmla="*/ 256 w 344"/>
                <a:gd name="T47" fmla="*/ 333 h 637"/>
                <a:gd name="T48" fmla="*/ 252 w 344"/>
                <a:gd name="T49" fmla="*/ 322 h 637"/>
                <a:gd name="T50" fmla="*/ 247 w 344"/>
                <a:gd name="T51" fmla="*/ 313 h 637"/>
                <a:gd name="T52" fmla="*/ 240 w 344"/>
                <a:gd name="T53" fmla="*/ 304 h 637"/>
                <a:gd name="T54" fmla="*/ 234 w 344"/>
                <a:gd name="T55" fmla="*/ 298 h 637"/>
                <a:gd name="T56" fmla="*/ 226 w 344"/>
                <a:gd name="T57" fmla="*/ 292 h 637"/>
                <a:gd name="T58" fmla="*/ 218 w 344"/>
                <a:gd name="T59" fmla="*/ 288 h 637"/>
                <a:gd name="T60" fmla="*/ 208 w 344"/>
                <a:gd name="T61" fmla="*/ 285 h 637"/>
                <a:gd name="T62" fmla="*/ 199 w 344"/>
                <a:gd name="T63" fmla="*/ 283 h 637"/>
                <a:gd name="T64" fmla="*/ 95 w 344"/>
                <a:gd name="T65" fmla="*/ 283 h 637"/>
                <a:gd name="T66" fmla="*/ 344 w 344"/>
                <a:gd name="T67" fmla="*/ 0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4" h="637">
                  <a:moveTo>
                    <a:pt x="0" y="637"/>
                  </a:moveTo>
                  <a:lnTo>
                    <a:pt x="99" y="637"/>
                  </a:lnTo>
                  <a:lnTo>
                    <a:pt x="104" y="637"/>
                  </a:lnTo>
                  <a:lnTo>
                    <a:pt x="109" y="636"/>
                  </a:lnTo>
                  <a:lnTo>
                    <a:pt x="115" y="636"/>
                  </a:lnTo>
                  <a:lnTo>
                    <a:pt x="120" y="634"/>
                  </a:lnTo>
                  <a:lnTo>
                    <a:pt x="125" y="633"/>
                  </a:lnTo>
                  <a:lnTo>
                    <a:pt x="131" y="631"/>
                  </a:lnTo>
                  <a:lnTo>
                    <a:pt x="136" y="629"/>
                  </a:lnTo>
                  <a:lnTo>
                    <a:pt x="141" y="626"/>
                  </a:lnTo>
                  <a:lnTo>
                    <a:pt x="147" y="622"/>
                  </a:lnTo>
                  <a:lnTo>
                    <a:pt x="152" y="619"/>
                  </a:lnTo>
                  <a:lnTo>
                    <a:pt x="157" y="616"/>
                  </a:lnTo>
                  <a:lnTo>
                    <a:pt x="163" y="612"/>
                  </a:lnTo>
                  <a:lnTo>
                    <a:pt x="168" y="608"/>
                  </a:lnTo>
                  <a:lnTo>
                    <a:pt x="172" y="603"/>
                  </a:lnTo>
                  <a:lnTo>
                    <a:pt x="178" y="598"/>
                  </a:lnTo>
                  <a:lnTo>
                    <a:pt x="183" y="594"/>
                  </a:lnTo>
                  <a:lnTo>
                    <a:pt x="187" y="588"/>
                  </a:lnTo>
                  <a:lnTo>
                    <a:pt x="192" y="582"/>
                  </a:lnTo>
                  <a:lnTo>
                    <a:pt x="197" y="577"/>
                  </a:lnTo>
                  <a:lnTo>
                    <a:pt x="201" y="570"/>
                  </a:lnTo>
                  <a:lnTo>
                    <a:pt x="205" y="565"/>
                  </a:lnTo>
                  <a:lnTo>
                    <a:pt x="210" y="559"/>
                  </a:lnTo>
                  <a:lnTo>
                    <a:pt x="213" y="551"/>
                  </a:lnTo>
                  <a:lnTo>
                    <a:pt x="217" y="545"/>
                  </a:lnTo>
                  <a:lnTo>
                    <a:pt x="220" y="538"/>
                  </a:lnTo>
                  <a:lnTo>
                    <a:pt x="223" y="531"/>
                  </a:lnTo>
                  <a:lnTo>
                    <a:pt x="227" y="524"/>
                  </a:lnTo>
                  <a:lnTo>
                    <a:pt x="229" y="517"/>
                  </a:lnTo>
                  <a:lnTo>
                    <a:pt x="232" y="510"/>
                  </a:lnTo>
                  <a:lnTo>
                    <a:pt x="234" y="503"/>
                  </a:lnTo>
                  <a:lnTo>
                    <a:pt x="236" y="496"/>
                  </a:lnTo>
                  <a:lnTo>
                    <a:pt x="255" y="424"/>
                  </a:lnTo>
                  <a:lnTo>
                    <a:pt x="256" y="418"/>
                  </a:lnTo>
                  <a:lnTo>
                    <a:pt x="259" y="411"/>
                  </a:lnTo>
                  <a:lnTo>
                    <a:pt x="260" y="403"/>
                  </a:lnTo>
                  <a:lnTo>
                    <a:pt x="261" y="397"/>
                  </a:lnTo>
                  <a:lnTo>
                    <a:pt x="262" y="389"/>
                  </a:lnTo>
                  <a:lnTo>
                    <a:pt x="262" y="383"/>
                  </a:lnTo>
                  <a:lnTo>
                    <a:pt x="262" y="375"/>
                  </a:lnTo>
                  <a:lnTo>
                    <a:pt x="262" y="369"/>
                  </a:lnTo>
                  <a:lnTo>
                    <a:pt x="262" y="363"/>
                  </a:lnTo>
                  <a:lnTo>
                    <a:pt x="261" y="356"/>
                  </a:lnTo>
                  <a:lnTo>
                    <a:pt x="261" y="350"/>
                  </a:lnTo>
                  <a:lnTo>
                    <a:pt x="259" y="344"/>
                  </a:lnTo>
                  <a:lnTo>
                    <a:pt x="257" y="338"/>
                  </a:lnTo>
                  <a:lnTo>
                    <a:pt x="256" y="333"/>
                  </a:lnTo>
                  <a:lnTo>
                    <a:pt x="254" y="328"/>
                  </a:lnTo>
                  <a:lnTo>
                    <a:pt x="252" y="322"/>
                  </a:lnTo>
                  <a:lnTo>
                    <a:pt x="249" y="317"/>
                  </a:lnTo>
                  <a:lnTo>
                    <a:pt x="247" y="313"/>
                  </a:lnTo>
                  <a:lnTo>
                    <a:pt x="244" y="308"/>
                  </a:lnTo>
                  <a:lnTo>
                    <a:pt x="240" y="304"/>
                  </a:lnTo>
                  <a:lnTo>
                    <a:pt x="237" y="301"/>
                  </a:lnTo>
                  <a:lnTo>
                    <a:pt x="234" y="298"/>
                  </a:lnTo>
                  <a:lnTo>
                    <a:pt x="230" y="295"/>
                  </a:lnTo>
                  <a:lnTo>
                    <a:pt x="226" y="292"/>
                  </a:lnTo>
                  <a:lnTo>
                    <a:pt x="222" y="289"/>
                  </a:lnTo>
                  <a:lnTo>
                    <a:pt x="218" y="288"/>
                  </a:lnTo>
                  <a:lnTo>
                    <a:pt x="213" y="286"/>
                  </a:lnTo>
                  <a:lnTo>
                    <a:pt x="208" y="285"/>
                  </a:lnTo>
                  <a:lnTo>
                    <a:pt x="204" y="284"/>
                  </a:lnTo>
                  <a:lnTo>
                    <a:pt x="199" y="283"/>
                  </a:lnTo>
                  <a:lnTo>
                    <a:pt x="194" y="283"/>
                  </a:lnTo>
                  <a:lnTo>
                    <a:pt x="95" y="283"/>
                  </a:lnTo>
                  <a:lnTo>
                    <a:pt x="170" y="0"/>
                  </a:lnTo>
                  <a:lnTo>
                    <a:pt x="34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59" name="Freeform 771"/>
            <p:cNvSpPr>
              <a:spLocks/>
            </p:cNvSpPr>
            <p:nvPr/>
          </p:nvSpPr>
          <p:spPr bwMode="auto">
            <a:xfrm>
              <a:off x="3831" y="1589"/>
              <a:ext cx="22" cy="81"/>
            </a:xfrm>
            <a:custGeom>
              <a:avLst/>
              <a:gdLst>
                <a:gd name="T0" fmla="*/ 156 w 156"/>
                <a:gd name="T1" fmla="*/ 0 h 567"/>
                <a:gd name="T2" fmla="*/ 147 w 156"/>
                <a:gd name="T3" fmla="*/ 14 h 567"/>
                <a:gd name="T4" fmla="*/ 140 w 156"/>
                <a:gd name="T5" fmla="*/ 26 h 567"/>
                <a:gd name="T6" fmla="*/ 131 w 156"/>
                <a:gd name="T7" fmla="*/ 40 h 567"/>
                <a:gd name="T8" fmla="*/ 124 w 156"/>
                <a:gd name="T9" fmla="*/ 53 h 567"/>
                <a:gd name="T10" fmla="*/ 116 w 156"/>
                <a:gd name="T11" fmla="*/ 67 h 567"/>
                <a:gd name="T12" fmla="*/ 109 w 156"/>
                <a:gd name="T13" fmla="*/ 81 h 567"/>
                <a:gd name="T14" fmla="*/ 101 w 156"/>
                <a:gd name="T15" fmla="*/ 95 h 567"/>
                <a:gd name="T16" fmla="*/ 95 w 156"/>
                <a:gd name="T17" fmla="*/ 109 h 567"/>
                <a:gd name="T18" fmla="*/ 89 w 156"/>
                <a:gd name="T19" fmla="*/ 123 h 567"/>
                <a:gd name="T20" fmla="*/ 81 w 156"/>
                <a:gd name="T21" fmla="*/ 137 h 567"/>
                <a:gd name="T22" fmla="*/ 76 w 156"/>
                <a:gd name="T23" fmla="*/ 152 h 567"/>
                <a:gd name="T24" fmla="*/ 69 w 156"/>
                <a:gd name="T25" fmla="*/ 166 h 567"/>
                <a:gd name="T26" fmla="*/ 64 w 156"/>
                <a:gd name="T27" fmla="*/ 181 h 567"/>
                <a:gd name="T28" fmla="*/ 58 w 156"/>
                <a:gd name="T29" fmla="*/ 196 h 567"/>
                <a:gd name="T30" fmla="*/ 52 w 156"/>
                <a:gd name="T31" fmla="*/ 209 h 567"/>
                <a:gd name="T32" fmla="*/ 48 w 156"/>
                <a:gd name="T33" fmla="*/ 224 h 567"/>
                <a:gd name="T34" fmla="*/ 43 w 156"/>
                <a:gd name="T35" fmla="*/ 239 h 567"/>
                <a:gd name="T36" fmla="*/ 39 w 156"/>
                <a:gd name="T37" fmla="*/ 254 h 567"/>
                <a:gd name="T38" fmla="*/ 34 w 156"/>
                <a:gd name="T39" fmla="*/ 269 h 567"/>
                <a:gd name="T40" fmla="*/ 30 w 156"/>
                <a:gd name="T41" fmla="*/ 284 h 567"/>
                <a:gd name="T42" fmla="*/ 26 w 156"/>
                <a:gd name="T43" fmla="*/ 298 h 567"/>
                <a:gd name="T44" fmla="*/ 23 w 156"/>
                <a:gd name="T45" fmla="*/ 313 h 567"/>
                <a:gd name="T46" fmla="*/ 19 w 156"/>
                <a:gd name="T47" fmla="*/ 328 h 567"/>
                <a:gd name="T48" fmla="*/ 16 w 156"/>
                <a:gd name="T49" fmla="*/ 343 h 567"/>
                <a:gd name="T50" fmla="*/ 13 w 156"/>
                <a:gd name="T51" fmla="*/ 357 h 567"/>
                <a:gd name="T52" fmla="*/ 11 w 156"/>
                <a:gd name="T53" fmla="*/ 371 h 567"/>
                <a:gd name="T54" fmla="*/ 9 w 156"/>
                <a:gd name="T55" fmla="*/ 386 h 567"/>
                <a:gd name="T56" fmla="*/ 7 w 156"/>
                <a:gd name="T57" fmla="*/ 401 h 567"/>
                <a:gd name="T58" fmla="*/ 5 w 156"/>
                <a:gd name="T59" fmla="*/ 415 h 567"/>
                <a:gd name="T60" fmla="*/ 3 w 156"/>
                <a:gd name="T61" fmla="*/ 430 h 567"/>
                <a:gd name="T62" fmla="*/ 2 w 156"/>
                <a:gd name="T63" fmla="*/ 444 h 567"/>
                <a:gd name="T64" fmla="*/ 1 w 156"/>
                <a:gd name="T65" fmla="*/ 459 h 567"/>
                <a:gd name="T66" fmla="*/ 0 w 156"/>
                <a:gd name="T67" fmla="*/ 472 h 567"/>
                <a:gd name="T68" fmla="*/ 0 w 156"/>
                <a:gd name="T69" fmla="*/ 486 h 567"/>
                <a:gd name="T70" fmla="*/ 0 w 156"/>
                <a:gd name="T71" fmla="*/ 500 h 567"/>
                <a:gd name="T72" fmla="*/ 0 w 156"/>
                <a:gd name="T73" fmla="*/ 514 h 567"/>
                <a:gd name="T74" fmla="*/ 1 w 156"/>
                <a:gd name="T75" fmla="*/ 527 h 567"/>
                <a:gd name="T76" fmla="*/ 1 w 156"/>
                <a:gd name="T77" fmla="*/ 541 h 567"/>
                <a:gd name="T78" fmla="*/ 2 w 156"/>
                <a:gd name="T79" fmla="*/ 553 h 567"/>
                <a:gd name="T80" fmla="*/ 3 w 156"/>
                <a:gd name="T81" fmla="*/ 567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567">
                  <a:moveTo>
                    <a:pt x="156" y="0"/>
                  </a:moveTo>
                  <a:lnTo>
                    <a:pt x="147" y="14"/>
                  </a:lnTo>
                  <a:lnTo>
                    <a:pt x="140" y="26"/>
                  </a:lnTo>
                  <a:lnTo>
                    <a:pt x="131" y="40"/>
                  </a:lnTo>
                  <a:lnTo>
                    <a:pt x="124" y="53"/>
                  </a:lnTo>
                  <a:lnTo>
                    <a:pt x="116" y="67"/>
                  </a:lnTo>
                  <a:lnTo>
                    <a:pt x="109" y="81"/>
                  </a:lnTo>
                  <a:lnTo>
                    <a:pt x="101" y="95"/>
                  </a:lnTo>
                  <a:lnTo>
                    <a:pt x="95" y="109"/>
                  </a:lnTo>
                  <a:lnTo>
                    <a:pt x="89" y="123"/>
                  </a:lnTo>
                  <a:lnTo>
                    <a:pt x="81" y="137"/>
                  </a:lnTo>
                  <a:lnTo>
                    <a:pt x="76" y="152"/>
                  </a:lnTo>
                  <a:lnTo>
                    <a:pt x="69" y="166"/>
                  </a:lnTo>
                  <a:lnTo>
                    <a:pt x="64" y="181"/>
                  </a:lnTo>
                  <a:lnTo>
                    <a:pt x="58" y="196"/>
                  </a:lnTo>
                  <a:lnTo>
                    <a:pt x="52" y="209"/>
                  </a:lnTo>
                  <a:lnTo>
                    <a:pt x="48" y="224"/>
                  </a:lnTo>
                  <a:lnTo>
                    <a:pt x="43" y="239"/>
                  </a:lnTo>
                  <a:lnTo>
                    <a:pt x="39" y="254"/>
                  </a:lnTo>
                  <a:lnTo>
                    <a:pt x="34" y="269"/>
                  </a:lnTo>
                  <a:lnTo>
                    <a:pt x="30" y="284"/>
                  </a:lnTo>
                  <a:lnTo>
                    <a:pt x="26" y="298"/>
                  </a:lnTo>
                  <a:lnTo>
                    <a:pt x="23" y="313"/>
                  </a:lnTo>
                  <a:lnTo>
                    <a:pt x="19" y="328"/>
                  </a:lnTo>
                  <a:lnTo>
                    <a:pt x="16" y="343"/>
                  </a:lnTo>
                  <a:lnTo>
                    <a:pt x="13" y="357"/>
                  </a:lnTo>
                  <a:lnTo>
                    <a:pt x="11" y="371"/>
                  </a:lnTo>
                  <a:lnTo>
                    <a:pt x="9" y="386"/>
                  </a:lnTo>
                  <a:lnTo>
                    <a:pt x="7" y="401"/>
                  </a:lnTo>
                  <a:lnTo>
                    <a:pt x="5" y="415"/>
                  </a:lnTo>
                  <a:lnTo>
                    <a:pt x="3" y="430"/>
                  </a:lnTo>
                  <a:lnTo>
                    <a:pt x="2" y="444"/>
                  </a:lnTo>
                  <a:lnTo>
                    <a:pt x="1" y="459"/>
                  </a:lnTo>
                  <a:lnTo>
                    <a:pt x="0" y="472"/>
                  </a:lnTo>
                  <a:lnTo>
                    <a:pt x="0" y="486"/>
                  </a:lnTo>
                  <a:lnTo>
                    <a:pt x="0" y="500"/>
                  </a:lnTo>
                  <a:lnTo>
                    <a:pt x="0" y="514"/>
                  </a:lnTo>
                  <a:lnTo>
                    <a:pt x="1" y="527"/>
                  </a:lnTo>
                  <a:lnTo>
                    <a:pt x="1" y="541"/>
                  </a:lnTo>
                  <a:lnTo>
                    <a:pt x="2" y="553"/>
                  </a:lnTo>
                  <a:lnTo>
                    <a:pt x="3" y="56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60" name="Freeform 772"/>
            <p:cNvSpPr>
              <a:spLocks/>
            </p:cNvSpPr>
            <p:nvPr/>
          </p:nvSpPr>
          <p:spPr bwMode="auto">
            <a:xfrm>
              <a:off x="3853" y="1584"/>
              <a:ext cx="15" cy="5"/>
            </a:xfrm>
            <a:custGeom>
              <a:avLst/>
              <a:gdLst>
                <a:gd name="T0" fmla="*/ 99 w 99"/>
                <a:gd name="T1" fmla="*/ 35 h 35"/>
                <a:gd name="T2" fmla="*/ 98 w 99"/>
                <a:gd name="T3" fmla="*/ 30 h 35"/>
                <a:gd name="T4" fmla="*/ 96 w 99"/>
                <a:gd name="T5" fmla="*/ 26 h 35"/>
                <a:gd name="T6" fmla="*/ 94 w 99"/>
                <a:gd name="T7" fmla="*/ 22 h 35"/>
                <a:gd name="T8" fmla="*/ 92 w 99"/>
                <a:gd name="T9" fmla="*/ 19 h 35"/>
                <a:gd name="T10" fmla="*/ 90 w 99"/>
                <a:gd name="T11" fmla="*/ 16 h 35"/>
                <a:gd name="T12" fmla="*/ 87 w 99"/>
                <a:gd name="T13" fmla="*/ 12 h 35"/>
                <a:gd name="T14" fmla="*/ 85 w 99"/>
                <a:gd name="T15" fmla="*/ 9 h 35"/>
                <a:gd name="T16" fmla="*/ 82 w 99"/>
                <a:gd name="T17" fmla="*/ 7 h 35"/>
                <a:gd name="T18" fmla="*/ 79 w 99"/>
                <a:gd name="T19" fmla="*/ 5 h 35"/>
                <a:gd name="T20" fmla="*/ 75 w 99"/>
                <a:gd name="T21" fmla="*/ 3 h 35"/>
                <a:gd name="T22" fmla="*/ 72 w 99"/>
                <a:gd name="T23" fmla="*/ 2 h 35"/>
                <a:gd name="T24" fmla="*/ 69 w 99"/>
                <a:gd name="T25" fmla="*/ 1 h 35"/>
                <a:gd name="T26" fmla="*/ 65 w 99"/>
                <a:gd name="T27" fmla="*/ 0 h 35"/>
                <a:gd name="T28" fmla="*/ 60 w 99"/>
                <a:gd name="T29" fmla="*/ 0 h 35"/>
                <a:gd name="T30" fmla="*/ 57 w 99"/>
                <a:gd name="T31" fmla="*/ 0 h 35"/>
                <a:gd name="T32" fmla="*/ 53 w 99"/>
                <a:gd name="T33" fmla="*/ 0 h 35"/>
                <a:gd name="T34" fmla="*/ 49 w 99"/>
                <a:gd name="T35" fmla="*/ 1 h 35"/>
                <a:gd name="T36" fmla="*/ 44 w 99"/>
                <a:gd name="T37" fmla="*/ 2 h 35"/>
                <a:gd name="T38" fmla="*/ 40 w 99"/>
                <a:gd name="T39" fmla="*/ 3 h 35"/>
                <a:gd name="T40" fmla="*/ 36 w 99"/>
                <a:gd name="T41" fmla="*/ 5 h 35"/>
                <a:gd name="T42" fmla="*/ 32 w 99"/>
                <a:gd name="T43" fmla="*/ 7 h 35"/>
                <a:gd name="T44" fmla="*/ 27 w 99"/>
                <a:gd name="T45" fmla="*/ 9 h 35"/>
                <a:gd name="T46" fmla="*/ 23 w 99"/>
                <a:gd name="T47" fmla="*/ 12 h 35"/>
                <a:gd name="T48" fmla="*/ 19 w 99"/>
                <a:gd name="T49" fmla="*/ 16 h 35"/>
                <a:gd name="T50" fmla="*/ 15 w 99"/>
                <a:gd name="T51" fmla="*/ 19 h 35"/>
                <a:gd name="T52" fmla="*/ 11 w 99"/>
                <a:gd name="T53" fmla="*/ 22 h 35"/>
                <a:gd name="T54" fmla="*/ 7 w 99"/>
                <a:gd name="T55" fmla="*/ 26 h 35"/>
                <a:gd name="T56" fmla="*/ 3 w 99"/>
                <a:gd name="T57" fmla="*/ 30 h 35"/>
                <a:gd name="T58" fmla="*/ 0 w 99"/>
                <a:gd name="T59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9" h="35">
                  <a:moveTo>
                    <a:pt x="99" y="35"/>
                  </a:moveTo>
                  <a:lnTo>
                    <a:pt x="98" y="30"/>
                  </a:lnTo>
                  <a:lnTo>
                    <a:pt x="96" y="26"/>
                  </a:lnTo>
                  <a:lnTo>
                    <a:pt x="94" y="22"/>
                  </a:lnTo>
                  <a:lnTo>
                    <a:pt x="92" y="19"/>
                  </a:lnTo>
                  <a:lnTo>
                    <a:pt x="90" y="16"/>
                  </a:lnTo>
                  <a:lnTo>
                    <a:pt x="87" y="12"/>
                  </a:lnTo>
                  <a:lnTo>
                    <a:pt x="85" y="9"/>
                  </a:lnTo>
                  <a:lnTo>
                    <a:pt x="82" y="7"/>
                  </a:lnTo>
                  <a:lnTo>
                    <a:pt x="79" y="5"/>
                  </a:lnTo>
                  <a:lnTo>
                    <a:pt x="75" y="3"/>
                  </a:lnTo>
                  <a:lnTo>
                    <a:pt x="72" y="2"/>
                  </a:lnTo>
                  <a:lnTo>
                    <a:pt x="69" y="1"/>
                  </a:lnTo>
                  <a:lnTo>
                    <a:pt x="65" y="0"/>
                  </a:lnTo>
                  <a:lnTo>
                    <a:pt x="60" y="0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49" y="1"/>
                  </a:lnTo>
                  <a:lnTo>
                    <a:pt x="44" y="2"/>
                  </a:lnTo>
                  <a:lnTo>
                    <a:pt x="40" y="3"/>
                  </a:lnTo>
                  <a:lnTo>
                    <a:pt x="36" y="5"/>
                  </a:lnTo>
                  <a:lnTo>
                    <a:pt x="32" y="7"/>
                  </a:lnTo>
                  <a:lnTo>
                    <a:pt x="27" y="9"/>
                  </a:lnTo>
                  <a:lnTo>
                    <a:pt x="23" y="12"/>
                  </a:lnTo>
                  <a:lnTo>
                    <a:pt x="19" y="16"/>
                  </a:lnTo>
                  <a:lnTo>
                    <a:pt x="15" y="19"/>
                  </a:lnTo>
                  <a:lnTo>
                    <a:pt x="11" y="22"/>
                  </a:lnTo>
                  <a:lnTo>
                    <a:pt x="7" y="26"/>
                  </a:lnTo>
                  <a:lnTo>
                    <a:pt x="3" y="30"/>
                  </a:lnTo>
                  <a:lnTo>
                    <a:pt x="0" y="3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61" name="Freeform 773"/>
            <p:cNvSpPr>
              <a:spLocks/>
            </p:cNvSpPr>
            <p:nvPr/>
          </p:nvSpPr>
          <p:spPr bwMode="auto">
            <a:xfrm>
              <a:off x="3846" y="1589"/>
              <a:ext cx="22" cy="81"/>
            </a:xfrm>
            <a:custGeom>
              <a:avLst/>
              <a:gdLst>
                <a:gd name="T0" fmla="*/ 0 w 155"/>
                <a:gd name="T1" fmla="*/ 567 h 567"/>
                <a:gd name="T2" fmla="*/ 7 w 155"/>
                <a:gd name="T3" fmla="*/ 553 h 567"/>
                <a:gd name="T4" fmla="*/ 16 w 155"/>
                <a:gd name="T5" fmla="*/ 541 h 567"/>
                <a:gd name="T6" fmla="*/ 23 w 155"/>
                <a:gd name="T7" fmla="*/ 527 h 567"/>
                <a:gd name="T8" fmla="*/ 31 w 155"/>
                <a:gd name="T9" fmla="*/ 514 h 567"/>
                <a:gd name="T10" fmla="*/ 39 w 155"/>
                <a:gd name="T11" fmla="*/ 500 h 567"/>
                <a:gd name="T12" fmla="*/ 46 w 155"/>
                <a:gd name="T13" fmla="*/ 486 h 567"/>
                <a:gd name="T14" fmla="*/ 53 w 155"/>
                <a:gd name="T15" fmla="*/ 472 h 567"/>
                <a:gd name="T16" fmla="*/ 60 w 155"/>
                <a:gd name="T17" fmla="*/ 459 h 567"/>
                <a:gd name="T18" fmla="*/ 67 w 155"/>
                <a:gd name="T19" fmla="*/ 444 h 567"/>
                <a:gd name="T20" fmla="*/ 73 w 155"/>
                <a:gd name="T21" fmla="*/ 430 h 567"/>
                <a:gd name="T22" fmla="*/ 79 w 155"/>
                <a:gd name="T23" fmla="*/ 415 h 567"/>
                <a:gd name="T24" fmla="*/ 86 w 155"/>
                <a:gd name="T25" fmla="*/ 401 h 567"/>
                <a:gd name="T26" fmla="*/ 91 w 155"/>
                <a:gd name="T27" fmla="*/ 386 h 567"/>
                <a:gd name="T28" fmla="*/ 96 w 155"/>
                <a:gd name="T29" fmla="*/ 371 h 567"/>
                <a:gd name="T30" fmla="*/ 102 w 155"/>
                <a:gd name="T31" fmla="*/ 357 h 567"/>
                <a:gd name="T32" fmla="*/ 107 w 155"/>
                <a:gd name="T33" fmla="*/ 343 h 567"/>
                <a:gd name="T34" fmla="*/ 112 w 155"/>
                <a:gd name="T35" fmla="*/ 328 h 567"/>
                <a:gd name="T36" fmla="*/ 117 w 155"/>
                <a:gd name="T37" fmla="*/ 313 h 567"/>
                <a:gd name="T38" fmla="*/ 121 w 155"/>
                <a:gd name="T39" fmla="*/ 298 h 567"/>
                <a:gd name="T40" fmla="*/ 125 w 155"/>
                <a:gd name="T41" fmla="*/ 284 h 567"/>
                <a:gd name="T42" fmla="*/ 128 w 155"/>
                <a:gd name="T43" fmla="*/ 269 h 567"/>
                <a:gd name="T44" fmla="*/ 133 w 155"/>
                <a:gd name="T45" fmla="*/ 254 h 567"/>
                <a:gd name="T46" fmla="*/ 136 w 155"/>
                <a:gd name="T47" fmla="*/ 239 h 567"/>
                <a:gd name="T48" fmla="*/ 139 w 155"/>
                <a:gd name="T49" fmla="*/ 224 h 567"/>
                <a:gd name="T50" fmla="*/ 141 w 155"/>
                <a:gd name="T51" fmla="*/ 209 h 567"/>
                <a:gd name="T52" fmla="*/ 144 w 155"/>
                <a:gd name="T53" fmla="*/ 196 h 567"/>
                <a:gd name="T54" fmla="*/ 146 w 155"/>
                <a:gd name="T55" fmla="*/ 181 h 567"/>
                <a:gd name="T56" fmla="*/ 149 w 155"/>
                <a:gd name="T57" fmla="*/ 166 h 567"/>
                <a:gd name="T58" fmla="*/ 150 w 155"/>
                <a:gd name="T59" fmla="*/ 152 h 567"/>
                <a:gd name="T60" fmla="*/ 152 w 155"/>
                <a:gd name="T61" fmla="*/ 137 h 567"/>
                <a:gd name="T62" fmla="*/ 153 w 155"/>
                <a:gd name="T63" fmla="*/ 123 h 567"/>
                <a:gd name="T64" fmla="*/ 154 w 155"/>
                <a:gd name="T65" fmla="*/ 109 h 567"/>
                <a:gd name="T66" fmla="*/ 154 w 155"/>
                <a:gd name="T67" fmla="*/ 95 h 567"/>
                <a:gd name="T68" fmla="*/ 154 w 155"/>
                <a:gd name="T69" fmla="*/ 81 h 567"/>
                <a:gd name="T70" fmla="*/ 155 w 155"/>
                <a:gd name="T71" fmla="*/ 67 h 567"/>
                <a:gd name="T72" fmla="*/ 154 w 155"/>
                <a:gd name="T73" fmla="*/ 53 h 567"/>
                <a:gd name="T74" fmla="*/ 154 w 155"/>
                <a:gd name="T75" fmla="*/ 40 h 567"/>
                <a:gd name="T76" fmla="*/ 153 w 155"/>
                <a:gd name="T77" fmla="*/ 26 h 567"/>
                <a:gd name="T78" fmla="*/ 152 w 155"/>
                <a:gd name="T79" fmla="*/ 14 h 567"/>
                <a:gd name="T80" fmla="*/ 151 w 155"/>
                <a:gd name="T81" fmla="*/ 0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5" h="567">
                  <a:moveTo>
                    <a:pt x="0" y="567"/>
                  </a:moveTo>
                  <a:lnTo>
                    <a:pt x="7" y="553"/>
                  </a:lnTo>
                  <a:lnTo>
                    <a:pt x="16" y="541"/>
                  </a:lnTo>
                  <a:lnTo>
                    <a:pt x="23" y="527"/>
                  </a:lnTo>
                  <a:lnTo>
                    <a:pt x="31" y="514"/>
                  </a:lnTo>
                  <a:lnTo>
                    <a:pt x="39" y="500"/>
                  </a:lnTo>
                  <a:lnTo>
                    <a:pt x="46" y="486"/>
                  </a:lnTo>
                  <a:lnTo>
                    <a:pt x="53" y="472"/>
                  </a:lnTo>
                  <a:lnTo>
                    <a:pt x="60" y="459"/>
                  </a:lnTo>
                  <a:lnTo>
                    <a:pt x="67" y="444"/>
                  </a:lnTo>
                  <a:lnTo>
                    <a:pt x="73" y="430"/>
                  </a:lnTo>
                  <a:lnTo>
                    <a:pt x="79" y="415"/>
                  </a:lnTo>
                  <a:lnTo>
                    <a:pt x="86" y="401"/>
                  </a:lnTo>
                  <a:lnTo>
                    <a:pt x="91" y="386"/>
                  </a:lnTo>
                  <a:lnTo>
                    <a:pt x="96" y="371"/>
                  </a:lnTo>
                  <a:lnTo>
                    <a:pt x="102" y="357"/>
                  </a:lnTo>
                  <a:lnTo>
                    <a:pt x="107" y="343"/>
                  </a:lnTo>
                  <a:lnTo>
                    <a:pt x="112" y="328"/>
                  </a:lnTo>
                  <a:lnTo>
                    <a:pt x="117" y="313"/>
                  </a:lnTo>
                  <a:lnTo>
                    <a:pt x="121" y="298"/>
                  </a:lnTo>
                  <a:lnTo>
                    <a:pt x="125" y="284"/>
                  </a:lnTo>
                  <a:lnTo>
                    <a:pt x="128" y="269"/>
                  </a:lnTo>
                  <a:lnTo>
                    <a:pt x="133" y="254"/>
                  </a:lnTo>
                  <a:lnTo>
                    <a:pt x="136" y="239"/>
                  </a:lnTo>
                  <a:lnTo>
                    <a:pt x="139" y="224"/>
                  </a:lnTo>
                  <a:lnTo>
                    <a:pt x="141" y="209"/>
                  </a:lnTo>
                  <a:lnTo>
                    <a:pt x="144" y="196"/>
                  </a:lnTo>
                  <a:lnTo>
                    <a:pt x="146" y="181"/>
                  </a:lnTo>
                  <a:lnTo>
                    <a:pt x="149" y="166"/>
                  </a:lnTo>
                  <a:lnTo>
                    <a:pt x="150" y="152"/>
                  </a:lnTo>
                  <a:lnTo>
                    <a:pt x="152" y="137"/>
                  </a:lnTo>
                  <a:lnTo>
                    <a:pt x="153" y="123"/>
                  </a:lnTo>
                  <a:lnTo>
                    <a:pt x="154" y="109"/>
                  </a:lnTo>
                  <a:lnTo>
                    <a:pt x="154" y="95"/>
                  </a:lnTo>
                  <a:lnTo>
                    <a:pt x="154" y="81"/>
                  </a:lnTo>
                  <a:lnTo>
                    <a:pt x="155" y="67"/>
                  </a:lnTo>
                  <a:lnTo>
                    <a:pt x="154" y="53"/>
                  </a:lnTo>
                  <a:lnTo>
                    <a:pt x="154" y="40"/>
                  </a:lnTo>
                  <a:lnTo>
                    <a:pt x="153" y="26"/>
                  </a:lnTo>
                  <a:lnTo>
                    <a:pt x="152" y="14"/>
                  </a:lnTo>
                  <a:lnTo>
                    <a:pt x="15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62" name="Freeform 774"/>
            <p:cNvSpPr>
              <a:spLocks/>
            </p:cNvSpPr>
            <p:nvPr/>
          </p:nvSpPr>
          <p:spPr bwMode="auto">
            <a:xfrm>
              <a:off x="3832" y="1670"/>
              <a:ext cx="14" cy="5"/>
            </a:xfrm>
            <a:custGeom>
              <a:avLst/>
              <a:gdLst>
                <a:gd name="T0" fmla="*/ 0 w 101"/>
                <a:gd name="T1" fmla="*/ 0 h 35"/>
                <a:gd name="T2" fmla="*/ 3 w 101"/>
                <a:gd name="T3" fmla="*/ 4 h 35"/>
                <a:gd name="T4" fmla="*/ 4 w 101"/>
                <a:gd name="T5" fmla="*/ 9 h 35"/>
                <a:gd name="T6" fmla="*/ 6 w 101"/>
                <a:gd name="T7" fmla="*/ 13 h 35"/>
                <a:gd name="T8" fmla="*/ 8 w 101"/>
                <a:gd name="T9" fmla="*/ 16 h 35"/>
                <a:gd name="T10" fmla="*/ 10 w 101"/>
                <a:gd name="T11" fmla="*/ 19 h 35"/>
                <a:gd name="T12" fmla="*/ 12 w 101"/>
                <a:gd name="T13" fmla="*/ 23 h 35"/>
                <a:gd name="T14" fmla="*/ 15 w 101"/>
                <a:gd name="T15" fmla="*/ 26 h 35"/>
                <a:gd name="T16" fmla="*/ 17 w 101"/>
                <a:gd name="T17" fmla="*/ 28 h 35"/>
                <a:gd name="T18" fmla="*/ 21 w 101"/>
                <a:gd name="T19" fmla="*/ 30 h 35"/>
                <a:gd name="T20" fmla="*/ 24 w 101"/>
                <a:gd name="T21" fmla="*/ 32 h 35"/>
                <a:gd name="T22" fmla="*/ 28 w 101"/>
                <a:gd name="T23" fmla="*/ 33 h 35"/>
                <a:gd name="T24" fmla="*/ 31 w 101"/>
                <a:gd name="T25" fmla="*/ 34 h 35"/>
                <a:gd name="T26" fmla="*/ 36 w 101"/>
                <a:gd name="T27" fmla="*/ 35 h 35"/>
                <a:gd name="T28" fmla="*/ 39 w 101"/>
                <a:gd name="T29" fmla="*/ 35 h 35"/>
                <a:gd name="T30" fmla="*/ 43 w 101"/>
                <a:gd name="T31" fmla="*/ 35 h 35"/>
                <a:gd name="T32" fmla="*/ 47 w 101"/>
                <a:gd name="T33" fmla="*/ 35 h 35"/>
                <a:gd name="T34" fmla="*/ 52 w 101"/>
                <a:gd name="T35" fmla="*/ 34 h 35"/>
                <a:gd name="T36" fmla="*/ 56 w 101"/>
                <a:gd name="T37" fmla="*/ 33 h 35"/>
                <a:gd name="T38" fmla="*/ 59 w 101"/>
                <a:gd name="T39" fmla="*/ 32 h 35"/>
                <a:gd name="T40" fmla="*/ 63 w 101"/>
                <a:gd name="T41" fmla="*/ 30 h 35"/>
                <a:gd name="T42" fmla="*/ 68 w 101"/>
                <a:gd name="T43" fmla="*/ 28 h 35"/>
                <a:gd name="T44" fmla="*/ 72 w 101"/>
                <a:gd name="T45" fmla="*/ 26 h 35"/>
                <a:gd name="T46" fmla="*/ 76 w 101"/>
                <a:gd name="T47" fmla="*/ 23 h 35"/>
                <a:gd name="T48" fmla="*/ 80 w 101"/>
                <a:gd name="T49" fmla="*/ 19 h 35"/>
                <a:gd name="T50" fmla="*/ 85 w 101"/>
                <a:gd name="T51" fmla="*/ 16 h 35"/>
                <a:gd name="T52" fmla="*/ 89 w 101"/>
                <a:gd name="T53" fmla="*/ 13 h 35"/>
                <a:gd name="T54" fmla="*/ 93 w 101"/>
                <a:gd name="T55" fmla="*/ 9 h 35"/>
                <a:gd name="T56" fmla="*/ 96 w 101"/>
                <a:gd name="T57" fmla="*/ 4 h 35"/>
                <a:gd name="T58" fmla="*/ 101 w 101"/>
                <a:gd name="T5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35">
                  <a:moveTo>
                    <a:pt x="0" y="0"/>
                  </a:moveTo>
                  <a:lnTo>
                    <a:pt x="3" y="4"/>
                  </a:lnTo>
                  <a:lnTo>
                    <a:pt x="4" y="9"/>
                  </a:lnTo>
                  <a:lnTo>
                    <a:pt x="6" y="13"/>
                  </a:lnTo>
                  <a:lnTo>
                    <a:pt x="8" y="16"/>
                  </a:lnTo>
                  <a:lnTo>
                    <a:pt x="10" y="19"/>
                  </a:lnTo>
                  <a:lnTo>
                    <a:pt x="12" y="23"/>
                  </a:lnTo>
                  <a:lnTo>
                    <a:pt x="15" y="26"/>
                  </a:lnTo>
                  <a:lnTo>
                    <a:pt x="17" y="28"/>
                  </a:lnTo>
                  <a:lnTo>
                    <a:pt x="21" y="30"/>
                  </a:lnTo>
                  <a:lnTo>
                    <a:pt x="24" y="32"/>
                  </a:lnTo>
                  <a:lnTo>
                    <a:pt x="28" y="33"/>
                  </a:lnTo>
                  <a:lnTo>
                    <a:pt x="31" y="34"/>
                  </a:lnTo>
                  <a:lnTo>
                    <a:pt x="36" y="35"/>
                  </a:lnTo>
                  <a:lnTo>
                    <a:pt x="39" y="35"/>
                  </a:lnTo>
                  <a:lnTo>
                    <a:pt x="43" y="35"/>
                  </a:lnTo>
                  <a:lnTo>
                    <a:pt x="47" y="35"/>
                  </a:lnTo>
                  <a:lnTo>
                    <a:pt x="52" y="34"/>
                  </a:lnTo>
                  <a:lnTo>
                    <a:pt x="56" y="33"/>
                  </a:lnTo>
                  <a:lnTo>
                    <a:pt x="59" y="32"/>
                  </a:lnTo>
                  <a:lnTo>
                    <a:pt x="63" y="30"/>
                  </a:lnTo>
                  <a:lnTo>
                    <a:pt x="68" y="28"/>
                  </a:lnTo>
                  <a:lnTo>
                    <a:pt x="72" y="26"/>
                  </a:lnTo>
                  <a:lnTo>
                    <a:pt x="76" y="23"/>
                  </a:lnTo>
                  <a:lnTo>
                    <a:pt x="80" y="19"/>
                  </a:lnTo>
                  <a:lnTo>
                    <a:pt x="85" y="16"/>
                  </a:lnTo>
                  <a:lnTo>
                    <a:pt x="89" y="13"/>
                  </a:lnTo>
                  <a:lnTo>
                    <a:pt x="93" y="9"/>
                  </a:lnTo>
                  <a:lnTo>
                    <a:pt x="96" y="4"/>
                  </a:lnTo>
                  <a:lnTo>
                    <a:pt x="10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63" name="Freeform 775"/>
            <p:cNvSpPr>
              <a:spLocks/>
            </p:cNvSpPr>
            <p:nvPr/>
          </p:nvSpPr>
          <p:spPr bwMode="auto">
            <a:xfrm>
              <a:off x="3387" y="1819"/>
              <a:ext cx="2" cy="9"/>
            </a:xfrm>
            <a:custGeom>
              <a:avLst/>
              <a:gdLst>
                <a:gd name="T0" fmla="*/ 3 w 19"/>
                <a:gd name="T1" fmla="*/ 0 h 62"/>
                <a:gd name="T2" fmla="*/ 2 w 19"/>
                <a:gd name="T3" fmla="*/ 4 h 62"/>
                <a:gd name="T4" fmla="*/ 1 w 19"/>
                <a:gd name="T5" fmla="*/ 8 h 62"/>
                <a:gd name="T6" fmla="*/ 0 w 19"/>
                <a:gd name="T7" fmla="*/ 12 h 62"/>
                <a:gd name="T8" fmla="*/ 0 w 19"/>
                <a:gd name="T9" fmla="*/ 17 h 62"/>
                <a:gd name="T10" fmla="*/ 0 w 19"/>
                <a:gd name="T11" fmla="*/ 21 h 62"/>
                <a:gd name="T12" fmla="*/ 0 w 19"/>
                <a:gd name="T13" fmla="*/ 25 h 62"/>
                <a:gd name="T14" fmla="*/ 1 w 19"/>
                <a:gd name="T15" fmla="*/ 29 h 62"/>
                <a:gd name="T16" fmla="*/ 1 w 19"/>
                <a:gd name="T17" fmla="*/ 32 h 62"/>
                <a:gd name="T18" fmla="*/ 2 w 19"/>
                <a:gd name="T19" fmla="*/ 33 h 62"/>
                <a:gd name="T20" fmla="*/ 2 w 19"/>
                <a:gd name="T21" fmla="*/ 35 h 62"/>
                <a:gd name="T22" fmla="*/ 3 w 19"/>
                <a:gd name="T23" fmla="*/ 37 h 62"/>
                <a:gd name="T24" fmla="*/ 4 w 19"/>
                <a:gd name="T25" fmla="*/ 39 h 62"/>
                <a:gd name="T26" fmla="*/ 5 w 19"/>
                <a:gd name="T27" fmla="*/ 41 h 62"/>
                <a:gd name="T28" fmla="*/ 7 w 19"/>
                <a:gd name="T29" fmla="*/ 44 h 62"/>
                <a:gd name="T30" fmla="*/ 9 w 19"/>
                <a:gd name="T31" fmla="*/ 49 h 62"/>
                <a:gd name="T32" fmla="*/ 14 w 19"/>
                <a:gd name="T33" fmla="*/ 56 h 62"/>
                <a:gd name="T34" fmla="*/ 16 w 19"/>
                <a:gd name="T35" fmla="*/ 59 h 62"/>
                <a:gd name="T36" fmla="*/ 17 w 19"/>
                <a:gd name="T37" fmla="*/ 61 h 62"/>
                <a:gd name="T38" fmla="*/ 19 w 19"/>
                <a:gd name="T39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9" h="62">
                  <a:moveTo>
                    <a:pt x="3" y="0"/>
                  </a:moveTo>
                  <a:lnTo>
                    <a:pt x="2" y="4"/>
                  </a:lnTo>
                  <a:lnTo>
                    <a:pt x="1" y="8"/>
                  </a:lnTo>
                  <a:lnTo>
                    <a:pt x="0" y="12"/>
                  </a:lnTo>
                  <a:lnTo>
                    <a:pt x="0" y="17"/>
                  </a:lnTo>
                  <a:lnTo>
                    <a:pt x="0" y="21"/>
                  </a:lnTo>
                  <a:lnTo>
                    <a:pt x="0" y="25"/>
                  </a:lnTo>
                  <a:lnTo>
                    <a:pt x="1" y="29"/>
                  </a:lnTo>
                  <a:lnTo>
                    <a:pt x="1" y="32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3" y="37"/>
                  </a:lnTo>
                  <a:lnTo>
                    <a:pt x="4" y="39"/>
                  </a:lnTo>
                  <a:lnTo>
                    <a:pt x="5" y="41"/>
                  </a:lnTo>
                  <a:lnTo>
                    <a:pt x="7" y="44"/>
                  </a:lnTo>
                  <a:lnTo>
                    <a:pt x="9" y="49"/>
                  </a:lnTo>
                  <a:lnTo>
                    <a:pt x="14" y="56"/>
                  </a:lnTo>
                  <a:lnTo>
                    <a:pt x="16" y="59"/>
                  </a:lnTo>
                  <a:lnTo>
                    <a:pt x="17" y="61"/>
                  </a:lnTo>
                  <a:lnTo>
                    <a:pt x="19" y="6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64" name="Freeform 776"/>
            <p:cNvSpPr>
              <a:spLocks/>
            </p:cNvSpPr>
            <p:nvPr/>
          </p:nvSpPr>
          <p:spPr bwMode="auto">
            <a:xfrm>
              <a:off x="3367" y="1785"/>
              <a:ext cx="28" cy="44"/>
            </a:xfrm>
            <a:custGeom>
              <a:avLst/>
              <a:gdLst>
                <a:gd name="T0" fmla="*/ 193 w 193"/>
                <a:gd name="T1" fmla="*/ 35 h 306"/>
                <a:gd name="T2" fmla="*/ 192 w 193"/>
                <a:gd name="T3" fmla="*/ 26 h 306"/>
                <a:gd name="T4" fmla="*/ 190 w 193"/>
                <a:gd name="T5" fmla="*/ 16 h 306"/>
                <a:gd name="T6" fmla="*/ 186 w 193"/>
                <a:gd name="T7" fmla="*/ 7 h 306"/>
                <a:gd name="T8" fmla="*/ 184 w 193"/>
                <a:gd name="T9" fmla="*/ 4 h 306"/>
                <a:gd name="T10" fmla="*/ 179 w 193"/>
                <a:gd name="T11" fmla="*/ 2 h 306"/>
                <a:gd name="T12" fmla="*/ 175 w 193"/>
                <a:gd name="T13" fmla="*/ 1 h 306"/>
                <a:gd name="T14" fmla="*/ 159 w 193"/>
                <a:gd name="T15" fmla="*/ 1 h 306"/>
                <a:gd name="T16" fmla="*/ 140 w 193"/>
                <a:gd name="T17" fmla="*/ 1 h 306"/>
                <a:gd name="T18" fmla="*/ 121 w 193"/>
                <a:gd name="T19" fmla="*/ 1 h 306"/>
                <a:gd name="T20" fmla="*/ 111 w 193"/>
                <a:gd name="T21" fmla="*/ 3 h 306"/>
                <a:gd name="T22" fmla="*/ 103 w 193"/>
                <a:gd name="T23" fmla="*/ 5 h 306"/>
                <a:gd name="T24" fmla="*/ 94 w 193"/>
                <a:gd name="T25" fmla="*/ 10 h 306"/>
                <a:gd name="T26" fmla="*/ 86 w 193"/>
                <a:gd name="T27" fmla="*/ 15 h 306"/>
                <a:gd name="T28" fmla="*/ 76 w 193"/>
                <a:gd name="T29" fmla="*/ 23 h 306"/>
                <a:gd name="T30" fmla="*/ 66 w 193"/>
                <a:gd name="T31" fmla="*/ 35 h 306"/>
                <a:gd name="T32" fmla="*/ 60 w 193"/>
                <a:gd name="T33" fmla="*/ 43 h 306"/>
                <a:gd name="T34" fmla="*/ 47 w 193"/>
                <a:gd name="T35" fmla="*/ 64 h 306"/>
                <a:gd name="T36" fmla="*/ 43 w 193"/>
                <a:gd name="T37" fmla="*/ 72 h 306"/>
                <a:gd name="T38" fmla="*/ 38 w 193"/>
                <a:gd name="T39" fmla="*/ 88 h 306"/>
                <a:gd name="T40" fmla="*/ 19 w 193"/>
                <a:gd name="T41" fmla="*/ 161 h 306"/>
                <a:gd name="T42" fmla="*/ 5 w 193"/>
                <a:gd name="T43" fmla="*/ 210 h 306"/>
                <a:gd name="T44" fmla="*/ 0 w 193"/>
                <a:gd name="T45" fmla="*/ 235 h 306"/>
                <a:gd name="T46" fmla="*/ 0 w 193"/>
                <a:gd name="T47" fmla="*/ 245 h 306"/>
                <a:gd name="T48" fmla="*/ 0 w 193"/>
                <a:gd name="T49" fmla="*/ 253 h 306"/>
                <a:gd name="T50" fmla="*/ 1 w 193"/>
                <a:gd name="T51" fmla="*/ 263 h 306"/>
                <a:gd name="T52" fmla="*/ 4 w 193"/>
                <a:gd name="T53" fmla="*/ 272 h 306"/>
                <a:gd name="T54" fmla="*/ 7 w 193"/>
                <a:gd name="T55" fmla="*/ 281 h 306"/>
                <a:gd name="T56" fmla="*/ 12 w 193"/>
                <a:gd name="T57" fmla="*/ 290 h 306"/>
                <a:gd name="T58" fmla="*/ 19 w 193"/>
                <a:gd name="T59" fmla="*/ 296 h 306"/>
                <a:gd name="T60" fmla="*/ 26 w 193"/>
                <a:gd name="T61" fmla="*/ 301 h 306"/>
                <a:gd name="T62" fmla="*/ 36 w 193"/>
                <a:gd name="T63" fmla="*/ 303 h 306"/>
                <a:gd name="T64" fmla="*/ 45 w 193"/>
                <a:gd name="T65" fmla="*/ 304 h 306"/>
                <a:gd name="T66" fmla="*/ 71 w 193"/>
                <a:gd name="T67" fmla="*/ 304 h 306"/>
                <a:gd name="T68" fmla="*/ 84 w 193"/>
                <a:gd name="T69" fmla="*/ 306 h 306"/>
                <a:gd name="T70" fmla="*/ 92 w 193"/>
                <a:gd name="T71" fmla="*/ 303 h 306"/>
                <a:gd name="T72" fmla="*/ 101 w 193"/>
                <a:gd name="T73" fmla="*/ 299 h 306"/>
                <a:gd name="T74" fmla="*/ 109 w 193"/>
                <a:gd name="T75" fmla="*/ 294 h 306"/>
                <a:gd name="T76" fmla="*/ 116 w 193"/>
                <a:gd name="T77" fmla="*/ 287 h 306"/>
                <a:gd name="T78" fmla="*/ 122 w 193"/>
                <a:gd name="T79" fmla="*/ 280 h 306"/>
                <a:gd name="T80" fmla="*/ 127 w 193"/>
                <a:gd name="T81" fmla="*/ 271 h 306"/>
                <a:gd name="T82" fmla="*/ 132 w 193"/>
                <a:gd name="T83" fmla="*/ 264 h 306"/>
                <a:gd name="T84" fmla="*/ 137 w 193"/>
                <a:gd name="T85" fmla="*/ 249 h 306"/>
                <a:gd name="T86" fmla="*/ 142 w 193"/>
                <a:gd name="T87" fmla="*/ 231 h 306"/>
                <a:gd name="T88" fmla="*/ 153 w 193"/>
                <a:gd name="T89" fmla="*/ 187 h 306"/>
                <a:gd name="T90" fmla="*/ 172 w 193"/>
                <a:gd name="T91" fmla="*/ 114 h 306"/>
                <a:gd name="T92" fmla="*/ 185 w 193"/>
                <a:gd name="T93" fmla="*/ 71 h 306"/>
                <a:gd name="T94" fmla="*/ 189 w 193"/>
                <a:gd name="T95" fmla="*/ 53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3" h="306">
                  <a:moveTo>
                    <a:pt x="192" y="40"/>
                  </a:moveTo>
                  <a:lnTo>
                    <a:pt x="192" y="38"/>
                  </a:lnTo>
                  <a:lnTo>
                    <a:pt x="193" y="35"/>
                  </a:lnTo>
                  <a:lnTo>
                    <a:pt x="193" y="32"/>
                  </a:lnTo>
                  <a:lnTo>
                    <a:pt x="193" y="29"/>
                  </a:lnTo>
                  <a:lnTo>
                    <a:pt x="192" y="26"/>
                  </a:lnTo>
                  <a:lnTo>
                    <a:pt x="191" y="22"/>
                  </a:lnTo>
                  <a:lnTo>
                    <a:pt x="191" y="19"/>
                  </a:lnTo>
                  <a:lnTo>
                    <a:pt x="190" y="16"/>
                  </a:lnTo>
                  <a:lnTo>
                    <a:pt x="189" y="13"/>
                  </a:lnTo>
                  <a:lnTo>
                    <a:pt x="187" y="10"/>
                  </a:lnTo>
                  <a:lnTo>
                    <a:pt x="186" y="7"/>
                  </a:lnTo>
                  <a:lnTo>
                    <a:pt x="186" y="6"/>
                  </a:lnTo>
                  <a:lnTo>
                    <a:pt x="185" y="5"/>
                  </a:lnTo>
                  <a:lnTo>
                    <a:pt x="184" y="4"/>
                  </a:lnTo>
                  <a:lnTo>
                    <a:pt x="183" y="3"/>
                  </a:lnTo>
                  <a:lnTo>
                    <a:pt x="182" y="2"/>
                  </a:lnTo>
                  <a:lnTo>
                    <a:pt x="179" y="2"/>
                  </a:lnTo>
                  <a:lnTo>
                    <a:pt x="178" y="1"/>
                  </a:lnTo>
                  <a:lnTo>
                    <a:pt x="177" y="1"/>
                  </a:lnTo>
                  <a:lnTo>
                    <a:pt x="175" y="1"/>
                  </a:lnTo>
                  <a:lnTo>
                    <a:pt x="172" y="0"/>
                  </a:lnTo>
                  <a:lnTo>
                    <a:pt x="166" y="1"/>
                  </a:lnTo>
                  <a:lnTo>
                    <a:pt x="159" y="1"/>
                  </a:lnTo>
                  <a:lnTo>
                    <a:pt x="152" y="1"/>
                  </a:lnTo>
                  <a:lnTo>
                    <a:pt x="146" y="1"/>
                  </a:lnTo>
                  <a:lnTo>
                    <a:pt x="140" y="1"/>
                  </a:lnTo>
                  <a:lnTo>
                    <a:pt x="134" y="1"/>
                  </a:lnTo>
                  <a:lnTo>
                    <a:pt x="127" y="1"/>
                  </a:lnTo>
                  <a:lnTo>
                    <a:pt x="121" y="1"/>
                  </a:lnTo>
                  <a:lnTo>
                    <a:pt x="118" y="2"/>
                  </a:lnTo>
                  <a:lnTo>
                    <a:pt x="115" y="2"/>
                  </a:lnTo>
                  <a:lnTo>
                    <a:pt x="111" y="3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3" y="5"/>
                  </a:lnTo>
                  <a:lnTo>
                    <a:pt x="100" y="7"/>
                  </a:lnTo>
                  <a:lnTo>
                    <a:pt x="96" y="8"/>
                  </a:lnTo>
                  <a:lnTo>
                    <a:pt x="94" y="10"/>
                  </a:lnTo>
                  <a:lnTo>
                    <a:pt x="91" y="12"/>
                  </a:lnTo>
                  <a:lnTo>
                    <a:pt x="89" y="13"/>
                  </a:lnTo>
                  <a:lnTo>
                    <a:pt x="86" y="15"/>
                  </a:lnTo>
                  <a:lnTo>
                    <a:pt x="84" y="17"/>
                  </a:lnTo>
                  <a:lnTo>
                    <a:pt x="82" y="19"/>
                  </a:lnTo>
                  <a:lnTo>
                    <a:pt x="76" y="23"/>
                  </a:lnTo>
                  <a:lnTo>
                    <a:pt x="72" y="28"/>
                  </a:lnTo>
                  <a:lnTo>
                    <a:pt x="68" y="32"/>
                  </a:lnTo>
                  <a:lnTo>
                    <a:pt x="66" y="35"/>
                  </a:lnTo>
                  <a:lnTo>
                    <a:pt x="63" y="37"/>
                  </a:lnTo>
                  <a:lnTo>
                    <a:pt x="61" y="39"/>
                  </a:lnTo>
                  <a:lnTo>
                    <a:pt x="60" y="43"/>
                  </a:lnTo>
                  <a:lnTo>
                    <a:pt x="54" y="53"/>
                  </a:lnTo>
                  <a:lnTo>
                    <a:pt x="51" y="59"/>
                  </a:lnTo>
                  <a:lnTo>
                    <a:pt x="47" y="64"/>
                  </a:lnTo>
                  <a:lnTo>
                    <a:pt x="45" y="67"/>
                  </a:lnTo>
                  <a:lnTo>
                    <a:pt x="44" y="70"/>
                  </a:lnTo>
                  <a:lnTo>
                    <a:pt x="43" y="72"/>
                  </a:lnTo>
                  <a:lnTo>
                    <a:pt x="42" y="76"/>
                  </a:lnTo>
                  <a:lnTo>
                    <a:pt x="40" y="82"/>
                  </a:lnTo>
                  <a:lnTo>
                    <a:pt x="38" y="88"/>
                  </a:lnTo>
                  <a:lnTo>
                    <a:pt x="31" y="113"/>
                  </a:lnTo>
                  <a:lnTo>
                    <a:pt x="25" y="136"/>
                  </a:lnTo>
                  <a:lnTo>
                    <a:pt x="19" y="161"/>
                  </a:lnTo>
                  <a:lnTo>
                    <a:pt x="11" y="185"/>
                  </a:lnTo>
                  <a:lnTo>
                    <a:pt x="8" y="198"/>
                  </a:lnTo>
                  <a:lnTo>
                    <a:pt x="5" y="210"/>
                  </a:lnTo>
                  <a:lnTo>
                    <a:pt x="3" y="222"/>
                  </a:lnTo>
                  <a:lnTo>
                    <a:pt x="1" y="229"/>
                  </a:lnTo>
                  <a:lnTo>
                    <a:pt x="0" y="235"/>
                  </a:lnTo>
                  <a:lnTo>
                    <a:pt x="0" y="238"/>
                  </a:lnTo>
                  <a:lnTo>
                    <a:pt x="0" y="242"/>
                  </a:lnTo>
                  <a:lnTo>
                    <a:pt x="0" y="245"/>
                  </a:lnTo>
                  <a:lnTo>
                    <a:pt x="0" y="247"/>
                  </a:lnTo>
                  <a:lnTo>
                    <a:pt x="0" y="250"/>
                  </a:lnTo>
                  <a:lnTo>
                    <a:pt x="0" y="253"/>
                  </a:lnTo>
                  <a:lnTo>
                    <a:pt x="0" y="257"/>
                  </a:lnTo>
                  <a:lnTo>
                    <a:pt x="1" y="260"/>
                  </a:lnTo>
                  <a:lnTo>
                    <a:pt x="1" y="263"/>
                  </a:lnTo>
                  <a:lnTo>
                    <a:pt x="2" y="266"/>
                  </a:lnTo>
                  <a:lnTo>
                    <a:pt x="3" y="269"/>
                  </a:lnTo>
                  <a:lnTo>
                    <a:pt x="4" y="272"/>
                  </a:lnTo>
                  <a:lnTo>
                    <a:pt x="5" y="276"/>
                  </a:lnTo>
                  <a:lnTo>
                    <a:pt x="6" y="278"/>
                  </a:lnTo>
                  <a:lnTo>
                    <a:pt x="7" y="281"/>
                  </a:lnTo>
                  <a:lnTo>
                    <a:pt x="8" y="284"/>
                  </a:lnTo>
                  <a:lnTo>
                    <a:pt x="10" y="286"/>
                  </a:lnTo>
                  <a:lnTo>
                    <a:pt x="12" y="290"/>
                  </a:lnTo>
                  <a:lnTo>
                    <a:pt x="13" y="292"/>
                  </a:lnTo>
                  <a:lnTo>
                    <a:pt x="17" y="294"/>
                  </a:lnTo>
                  <a:lnTo>
                    <a:pt x="19" y="296"/>
                  </a:lnTo>
                  <a:lnTo>
                    <a:pt x="21" y="298"/>
                  </a:lnTo>
                  <a:lnTo>
                    <a:pt x="24" y="300"/>
                  </a:lnTo>
                  <a:lnTo>
                    <a:pt x="26" y="301"/>
                  </a:lnTo>
                  <a:lnTo>
                    <a:pt x="29" y="302"/>
                  </a:lnTo>
                  <a:lnTo>
                    <a:pt x="33" y="303"/>
                  </a:lnTo>
                  <a:lnTo>
                    <a:pt x="36" y="303"/>
                  </a:lnTo>
                  <a:lnTo>
                    <a:pt x="39" y="304"/>
                  </a:lnTo>
                  <a:lnTo>
                    <a:pt x="42" y="304"/>
                  </a:lnTo>
                  <a:lnTo>
                    <a:pt x="45" y="304"/>
                  </a:lnTo>
                  <a:lnTo>
                    <a:pt x="52" y="304"/>
                  </a:lnTo>
                  <a:lnTo>
                    <a:pt x="64" y="304"/>
                  </a:lnTo>
                  <a:lnTo>
                    <a:pt x="71" y="304"/>
                  </a:lnTo>
                  <a:lnTo>
                    <a:pt x="77" y="304"/>
                  </a:lnTo>
                  <a:lnTo>
                    <a:pt x="80" y="306"/>
                  </a:lnTo>
                  <a:lnTo>
                    <a:pt x="84" y="306"/>
                  </a:lnTo>
                  <a:lnTo>
                    <a:pt x="87" y="304"/>
                  </a:lnTo>
                  <a:lnTo>
                    <a:pt x="89" y="304"/>
                  </a:lnTo>
                  <a:lnTo>
                    <a:pt x="92" y="303"/>
                  </a:lnTo>
                  <a:lnTo>
                    <a:pt x="95" y="302"/>
                  </a:lnTo>
                  <a:lnTo>
                    <a:pt x="99" y="301"/>
                  </a:lnTo>
                  <a:lnTo>
                    <a:pt x="101" y="299"/>
                  </a:lnTo>
                  <a:lnTo>
                    <a:pt x="104" y="298"/>
                  </a:lnTo>
                  <a:lnTo>
                    <a:pt x="106" y="296"/>
                  </a:lnTo>
                  <a:lnTo>
                    <a:pt x="109" y="294"/>
                  </a:lnTo>
                  <a:lnTo>
                    <a:pt x="111" y="292"/>
                  </a:lnTo>
                  <a:lnTo>
                    <a:pt x="113" y="290"/>
                  </a:lnTo>
                  <a:lnTo>
                    <a:pt x="116" y="287"/>
                  </a:lnTo>
                  <a:lnTo>
                    <a:pt x="118" y="285"/>
                  </a:lnTo>
                  <a:lnTo>
                    <a:pt x="120" y="282"/>
                  </a:lnTo>
                  <a:lnTo>
                    <a:pt x="122" y="280"/>
                  </a:lnTo>
                  <a:lnTo>
                    <a:pt x="124" y="278"/>
                  </a:lnTo>
                  <a:lnTo>
                    <a:pt x="125" y="275"/>
                  </a:lnTo>
                  <a:lnTo>
                    <a:pt x="127" y="271"/>
                  </a:lnTo>
                  <a:lnTo>
                    <a:pt x="128" y="269"/>
                  </a:lnTo>
                  <a:lnTo>
                    <a:pt x="130" y="266"/>
                  </a:lnTo>
                  <a:lnTo>
                    <a:pt x="132" y="264"/>
                  </a:lnTo>
                  <a:lnTo>
                    <a:pt x="133" y="261"/>
                  </a:lnTo>
                  <a:lnTo>
                    <a:pt x="135" y="254"/>
                  </a:lnTo>
                  <a:lnTo>
                    <a:pt x="137" y="249"/>
                  </a:lnTo>
                  <a:lnTo>
                    <a:pt x="139" y="243"/>
                  </a:lnTo>
                  <a:lnTo>
                    <a:pt x="141" y="236"/>
                  </a:lnTo>
                  <a:lnTo>
                    <a:pt x="142" y="231"/>
                  </a:lnTo>
                  <a:lnTo>
                    <a:pt x="144" y="225"/>
                  </a:lnTo>
                  <a:lnTo>
                    <a:pt x="148" y="212"/>
                  </a:lnTo>
                  <a:lnTo>
                    <a:pt x="153" y="187"/>
                  </a:lnTo>
                  <a:lnTo>
                    <a:pt x="159" y="163"/>
                  </a:lnTo>
                  <a:lnTo>
                    <a:pt x="166" y="138"/>
                  </a:lnTo>
                  <a:lnTo>
                    <a:pt x="172" y="114"/>
                  </a:lnTo>
                  <a:lnTo>
                    <a:pt x="179" y="89"/>
                  </a:lnTo>
                  <a:lnTo>
                    <a:pt x="183" y="78"/>
                  </a:lnTo>
                  <a:lnTo>
                    <a:pt x="185" y="71"/>
                  </a:lnTo>
                  <a:lnTo>
                    <a:pt x="186" y="65"/>
                  </a:lnTo>
                  <a:lnTo>
                    <a:pt x="188" y="60"/>
                  </a:lnTo>
                  <a:lnTo>
                    <a:pt x="189" y="53"/>
                  </a:lnTo>
                  <a:lnTo>
                    <a:pt x="190" y="47"/>
                  </a:lnTo>
                  <a:lnTo>
                    <a:pt x="192" y="4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65" name="Line 777"/>
            <p:cNvSpPr>
              <a:spLocks noChangeShapeType="1"/>
            </p:cNvSpPr>
            <p:nvPr/>
          </p:nvSpPr>
          <p:spPr bwMode="auto">
            <a:xfrm flipV="1">
              <a:off x="3311" y="1724"/>
              <a:ext cx="25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66" name="Line 778"/>
            <p:cNvSpPr>
              <a:spLocks noChangeShapeType="1"/>
            </p:cNvSpPr>
            <p:nvPr/>
          </p:nvSpPr>
          <p:spPr bwMode="auto">
            <a:xfrm>
              <a:off x="3327" y="1754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67" name="Freeform 779"/>
            <p:cNvSpPr>
              <a:spLocks/>
            </p:cNvSpPr>
            <p:nvPr/>
          </p:nvSpPr>
          <p:spPr bwMode="auto">
            <a:xfrm>
              <a:off x="3343" y="1754"/>
              <a:ext cx="9" cy="18"/>
            </a:xfrm>
            <a:custGeom>
              <a:avLst/>
              <a:gdLst>
                <a:gd name="T0" fmla="*/ 54 w 60"/>
                <a:gd name="T1" fmla="*/ 125 h 125"/>
                <a:gd name="T2" fmla="*/ 56 w 60"/>
                <a:gd name="T3" fmla="*/ 114 h 125"/>
                <a:gd name="T4" fmla="*/ 58 w 60"/>
                <a:gd name="T5" fmla="*/ 104 h 125"/>
                <a:gd name="T6" fmla="*/ 59 w 60"/>
                <a:gd name="T7" fmla="*/ 95 h 125"/>
                <a:gd name="T8" fmla="*/ 60 w 60"/>
                <a:gd name="T9" fmla="*/ 86 h 125"/>
                <a:gd name="T10" fmla="*/ 60 w 60"/>
                <a:gd name="T11" fmla="*/ 77 h 125"/>
                <a:gd name="T12" fmla="*/ 60 w 60"/>
                <a:gd name="T13" fmla="*/ 68 h 125"/>
                <a:gd name="T14" fmla="*/ 59 w 60"/>
                <a:gd name="T15" fmla="*/ 60 h 125"/>
                <a:gd name="T16" fmla="*/ 57 w 60"/>
                <a:gd name="T17" fmla="*/ 51 h 125"/>
                <a:gd name="T18" fmla="*/ 55 w 60"/>
                <a:gd name="T19" fmla="*/ 44 h 125"/>
                <a:gd name="T20" fmla="*/ 52 w 60"/>
                <a:gd name="T21" fmla="*/ 36 h 125"/>
                <a:gd name="T22" fmla="*/ 48 w 60"/>
                <a:gd name="T23" fmla="*/ 30 h 125"/>
                <a:gd name="T24" fmla="*/ 45 w 60"/>
                <a:gd name="T25" fmla="*/ 23 h 125"/>
                <a:gd name="T26" fmla="*/ 41 w 60"/>
                <a:gd name="T27" fmla="*/ 18 h 125"/>
                <a:gd name="T28" fmla="*/ 37 w 60"/>
                <a:gd name="T29" fmla="*/ 14 h 125"/>
                <a:gd name="T30" fmla="*/ 31 w 60"/>
                <a:gd name="T31" fmla="*/ 10 h 125"/>
                <a:gd name="T32" fmla="*/ 26 w 60"/>
                <a:gd name="T33" fmla="*/ 6 h 125"/>
                <a:gd name="T34" fmla="*/ 20 w 60"/>
                <a:gd name="T35" fmla="*/ 3 h 125"/>
                <a:gd name="T36" fmla="*/ 13 w 60"/>
                <a:gd name="T37" fmla="*/ 1 h 125"/>
                <a:gd name="T38" fmla="*/ 7 w 60"/>
                <a:gd name="T39" fmla="*/ 0 h 125"/>
                <a:gd name="T40" fmla="*/ 0 w 60"/>
                <a:gd name="T4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0" h="125">
                  <a:moveTo>
                    <a:pt x="54" y="125"/>
                  </a:moveTo>
                  <a:lnTo>
                    <a:pt x="56" y="114"/>
                  </a:lnTo>
                  <a:lnTo>
                    <a:pt x="58" y="104"/>
                  </a:lnTo>
                  <a:lnTo>
                    <a:pt x="59" y="95"/>
                  </a:lnTo>
                  <a:lnTo>
                    <a:pt x="60" y="86"/>
                  </a:lnTo>
                  <a:lnTo>
                    <a:pt x="60" y="77"/>
                  </a:lnTo>
                  <a:lnTo>
                    <a:pt x="60" y="68"/>
                  </a:lnTo>
                  <a:lnTo>
                    <a:pt x="59" y="60"/>
                  </a:lnTo>
                  <a:lnTo>
                    <a:pt x="57" y="51"/>
                  </a:lnTo>
                  <a:lnTo>
                    <a:pt x="55" y="44"/>
                  </a:lnTo>
                  <a:lnTo>
                    <a:pt x="52" y="36"/>
                  </a:lnTo>
                  <a:lnTo>
                    <a:pt x="48" y="30"/>
                  </a:lnTo>
                  <a:lnTo>
                    <a:pt x="45" y="23"/>
                  </a:lnTo>
                  <a:lnTo>
                    <a:pt x="41" y="18"/>
                  </a:lnTo>
                  <a:lnTo>
                    <a:pt x="37" y="14"/>
                  </a:lnTo>
                  <a:lnTo>
                    <a:pt x="31" y="10"/>
                  </a:lnTo>
                  <a:lnTo>
                    <a:pt x="26" y="6"/>
                  </a:lnTo>
                  <a:lnTo>
                    <a:pt x="20" y="3"/>
                  </a:lnTo>
                  <a:lnTo>
                    <a:pt x="13" y="1"/>
                  </a:lnTo>
                  <a:lnTo>
                    <a:pt x="7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68" name="Line 780"/>
            <p:cNvSpPr>
              <a:spLocks noChangeShapeType="1"/>
            </p:cNvSpPr>
            <p:nvPr/>
          </p:nvSpPr>
          <p:spPr bwMode="auto">
            <a:xfrm flipH="1">
              <a:off x="3339" y="1772"/>
              <a:ext cx="12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69" name="Line 781"/>
            <p:cNvSpPr>
              <a:spLocks noChangeShapeType="1"/>
            </p:cNvSpPr>
            <p:nvPr/>
          </p:nvSpPr>
          <p:spPr bwMode="auto">
            <a:xfrm>
              <a:off x="3421" y="1800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70" name="Line 782"/>
            <p:cNvSpPr>
              <a:spLocks noChangeShapeType="1"/>
            </p:cNvSpPr>
            <p:nvPr/>
          </p:nvSpPr>
          <p:spPr bwMode="auto">
            <a:xfrm flipH="1">
              <a:off x="3430" y="1769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71" name="Line 783"/>
            <p:cNvSpPr>
              <a:spLocks noChangeShapeType="1"/>
            </p:cNvSpPr>
            <p:nvPr/>
          </p:nvSpPr>
          <p:spPr bwMode="auto">
            <a:xfrm>
              <a:off x="3491" y="1724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72" name="Freeform 784"/>
            <p:cNvSpPr>
              <a:spLocks/>
            </p:cNvSpPr>
            <p:nvPr/>
          </p:nvSpPr>
          <p:spPr bwMode="auto">
            <a:xfrm>
              <a:off x="3495" y="1724"/>
              <a:ext cx="20" cy="40"/>
            </a:xfrm>
            <a:custGeom>
              <a:avLst/>
              <a:gdLst>
                <a:gd name="T0" fmla="*/ 0 w 144"/>
                <a:gd name="T1" fmla="*/ 284 h 284"/>
                <a:gd name="T2" fmla="*/ 6 w 144"/>
                <a:gd name="T3" fmla="*/ 283 h 284"/>
                <a:gd name="T4" fmla="*/ 14 w 144"/>
                <a:gd name="T5" fmla="*/ 282 h 284"/>
                <a:gd name="T6" fmla="*/ 21 w 144"/>
                <a:gd name="T7" fmla="*/ 281 h 284"/>
                <a:gd name="T8" fmla="*/ 29 w 144"/>
                <a:gd name="T9" fmla="*/ 278 h 284"/>
                <a:gd name="T10" fmla="*/ 37 w 144"/>
                <a:gd name="T11" fmla="*/ 275 h 284"/>
                <a:gd name="T12" fmla="*/ 45 w 144"/>
                <a:gd name="T13" fmla="*/ 272 h 284"/>
                <a:gd name="T14" fmla="*/ 52 w 144"/>
                <a:gd name="T15" fmla="*/ 266 h 284"/>
                <a:gd name="T16" fmla="*/ 60 w 144"/>
                <a:gd name="T17" fmla="*/ 261 h 284"/>
                <a:gd name="T18" fmla="*/ 67 w 144"/>
                <a:gd name="T19" fmla="*/ 256 h 284"/>
                <a:gd name="T20" fmla="*/ 73 w 144"/>
                <a:gd name="T21" fmla="*/ 249 h 284"/>
                <a:gd name="T22" fmla="*/ 81 w 144"/>
                <a:gd name="T23" fmla="*/ 243 h 284"/>
                <a:gd name="T24" fmla="*/ 87 w 144"/>
                <a:gd name="T25" fmla="*/ 235 h 284"/>
                <a:gd name="T26" fmla="*/ 95 w 144"/>
                <a:gd name="T27" fmla="*/ 227 h 284"/>
                <a:gd name="T28" fmla="*/ 100 w 144"/>
                <a:gd name="T29" fmla="*/ 218 h 284"/>
                <a:gd name="T30" fmla="*/ 106 w 144"/>
                <a:gd name="T31" fmla="*/ 210 h 284"/>
                <a:gd name="T32" fmla="*/ 112 w 144"/>
                <a:gd name="T33" fmla="*/ 201 h 284"/>
                <a:gd name="T34" fmla="*/ 117 w 144"/>
                <a:gd name="T35" fmla="*/ 192 h 284"/>
                <a:gd name="T36" fmla="*/ 122 w 144"/>
                <a:gd name="T37" fmla="*/ 182 h 284"/>
                <a:gd name="T38" fmla="*/ 127 w 144"/>
                <a:gd name="T39" fmla="*/ 173 h 284"/>
                <a:gd name="T40" fmla="*/ 130 w 144"/>
                <a:gd name="T41" fmla="*/ 162 h 284"/>
                <a:gd name="T42" fmla="*/ 134 w 144"/>
                <a:gd name="T43" fmla="*/ 152 h 284"/>
                <a:gd name="T44" fmla="*/ 136 w 144"/>
                <a:gd name="T45" fmla="*/ 142 h 284"/>
                <a:gd name="T46" fmla="*/ 139 w 144"/>
                <a:gd name="T47" fmla="*/ 132 h 284"/>
                <a:gd name="T48" fmla="*/ 142 w 144"/>
                <a:gd name="T49" fmla="*/ 122 h 284"/>
                <a:gd name="T50" fmla="*/ 143 w 144"/>
                <a:gd name="T51" fmla="*/ 112 h 284"/>
                <a:gd name="T52" fmla="*/ 144 w 144"/>
                <a:gd name="T53" fmla="*/ 102 h 284"/>
                <a:gd name="T54" fmla="*/ 144 w 144"/>
                <a:gd name="T55" fmla="*/ 93 h 284"/>
                <a:gd name="T56" fmla="*/ 144 w 144"/>
                <a:gd name="T57" fmla="*/ 83 h 284"/>
                <a:gd name="T58" fmla="*/ 143 w 144"/>
                <a:gd name="T59" fmla="*/ 75 h 284"/>
                <a:gd name="T60" fmla="*/ 142 w 144"/>
                <a:gd name="T61" fmla="*/ 66 h 284"/>
                <a:gd name="T62" fmla="*/ 139 w 144"/>
                <a:gd name="T63" fmla="*/ 58 h 284"/>
                <a:gd name="T64" fmla="*/ 137 w 144"/>
                <a:gd name="T65" fmla="*/ 49 h 284"/>
                <a:gd name="T66" fmla="*/ 134 w 144"/>
                <a:gd name="T67" fmla="*/ 42 h 284"/>
                <a:gd name="T68" fmla="*/ 131 w 144"/>
                <a:gd name="T69" fmla="*/ 35 h 284"/>
                <a:gd name="T70" fmla="*/ 128 w 144"/>
                <a:gd name="T71" fmla="*/ 29 h 284"/>
                <a:gd name="T72" fmla="*/ 123 w 144"/>
                <a:gd name="T73" fmla="*/ 22 h 284"/>
                <a:gd name="T74" fmla="*/ 118 w 144"/>
                <a:gd name="T75" fmla="*/ 18 h 284"/>
                <a:gd name="T76" fmla="*/ 113 w 144"/>
                <a:gd name="T77" fmla="*/ 13 h 284"/>
                <a:gd name="T78" fmla="*/ 107 w 144"/>
                <a:gd name="T79" fmla="*/ 10 h 284"/>
                <a:gd name="T80" fmla="*/ 102 w 144"/>
                <a:gd name="T81" fmla="*/ 6 h 284"/>
                <a:gd name="T82" fmla="*/ 96 w 144"/>
                <a:gd name="T83" fmla="*/ 3 h 284"/>
                <a:gd name="T84" fmla="*/ 89 w 144"/>
                <a:gd name="T85" fmla="*/ 2 h 284"/>
                <a:gd name="T86" fmla="*/ 83 w 144"/>
                <a:gd name="T87" fmla="*/ 1 h 284"/>
                <a:gd name="T88" fmla="*/ 76 w 144"/>
                <a:gd name="T89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4" h="284">
                  <a:moveTo>
                    <a:pt x="0" y="284"/>
                  </a:moveTo>
                  <a:lnTo>
                    <a:pt x="6" y="283"/>
                  </a:lnTo>
                  <a:lnTo>
                    <a:pt x="14" y="282"/>
                  </a:lnTo>
                  <a:lnTo>
                    <a:pt x="21" y="281"/>
                  </a:lnTo>
                  <a:lnTo>
                    <a:pt x="29" y="278"/>
                  </a:lnTo>
                  <a:lnTo>
                    <a:pt x="37" y="275"/>
                  </a:lnTo>
                  <a:lnTo>
                    <a:pt x="45" y="272"/>
                  </a:lnTo>
                  <a:lnTo>
                    <a:pt x="52" y="266"/>
                  </a:lnTo>
                  <a:lnTo>
                    <a:pt x="60" y="261"/>
                  </a:lnTo>
                  <a:lnTo>
                    <a:pt x="67" y="256"/>
                  </a:lnTo>
                  <a:lnTo>
                    <a:pt x="73" y="249"/>
                  </a:lnTo>
                  <a:lnTo>
                    <a:pt x="81" y="243"/>
                  </a:lnTo>
                  <a:lnTo>
                    <a:pt x="87" y="235"/>
                  </a:lnTo>
                  <a:lnTo>
                    <a:pt x="95" y="227"/>
                  </a:lnTo>
                  <a:lnTo>
                    <a:pt x="100" y="218"/>
                  </a:lnTo>
                  <a:lnTo>
                    <a:pt x="106" y="210"/>
                  </a:lnTo>
                  <a:lnTo>
                    <a:pt x="112" y="201"/>
                  </a:lnTo>
                  <a:lnTo>
                    <a:pt x="117" y="192"/>
                  </a:lnTo>
                  <a:lnTo>
                    <a:pt x="122" y="182"/>
                  </a:lnTo>
                  <a:lnTo>
                    <a:pt x="127" y="173"/>
                  </a:lnTo>
                  <a:lnTo>
                    <a:pt x="130" y="162"/>
                  </a:lnTo>
                  <a:lnTo>
                    <a:pt x="134" y="152"/>
                  </a:lnTo>
                  <a:lnTo>
                    <a:pt x="136" y="142"/>
                  </a:lnTo>
                  <a:lnTo>
                    <a:pt x="139" y="132"/>
                  </a:lnTo>
                  <a:lnTo>
                    <a:pt x="142" y="122"/>
                  </a:lnTo>
                  <a:lnTo>
                    <a:pt x="143" y="112"/>
                  </a:lnTo>
                  <a:lnTo>
                    <a:pt x="144" y="102"/>
                  </a:lnTo>
                  <a:lnTo>
                    <a:pt x="144" y="93"/>
                  </a:lnTo>
                  <a:lnTo>
                    <a:pt x="144" y="83"/>
                  </a:lnTo>
                  <a:lnTo>
                    <a:pt x="143" y="75"/>
                  </a:lnTo>
                  <a:lnTo>
                    <a:pt x="142" y="66"/>
                  </a:lnTo>
                  <a:lnTo>
                    <a:pt x="139" y="58"/>
                  </a:lnTo>
                  <a:lnTo>
                    <a:pt x="137" y="49"/>
                  </a:lnTo>
                  <a:lnTo>
                    <a:pt x="134" y="42"/>
                  </a:lnTo>
                  <a:lnTo>
                    <a:pt x="131" y="35"/>
                  </a:lnTo>
                  <a:lnTo>
                    <a:pt x="128" y="29"/>
                  </a:lnTo>
                  <a:lnTo>
                    <a:pt x="123" y="22"/>
                  </a:lnTo>
                  <a:lnTo>
                    <a:pt x="118" y="18"/>
                  </a:lnTo>
                  <a:lnTo>
                    <a:pt x="113" y="13"/>
                  </a:lnTo>
                  <a:lnTo>
                    <a:pt x="107" y="10"/>
                  </a:lnTo>
                  <a:lnTo>
                    <a:pt x="102" y="6"/>
                  </a:lnTo>
                  <a:lnTo>
                    <a:pt x="96" y="3"/>
                  </a:lnTo>
                  <a:lnTo>
                    <a:pt x="89" y="2"/>
                  </a:lnTo>
                  <a:lnTo>
                    <a:pt x="83" y="1"/>
                  </a:lnTo>
                  <a:lnTo>
                    <a:pt x="7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73" name="Line 785"/>
            <p:cNvSpPr>
              <a:spLocks noChangeShapeType="1"/>
            </p:cNvSpPr>
            <p:nvPr/>
          </p:nvSpPr>
          <p:spPr bwMode="auto">
            <a:xfrm flipH="1">
              <a:off x="3488" y="1764"/>
              <a:ext cx="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74" name="Freeform 786"/>
            <p:cNvSpPr>
              <a:spLocks/>
            </p:cNvSpPr>
            <p:nvPr/>
          </p:nvSpPr>
          <p:spPr bwMode="auto">
            <a:xfrm>
              <a:off x="3495" y="1764"/>
              <a:ext cx="9" cy="21"/>
            </a:xfrm>
            <a:custGeom>
              <a:avLst/>
              <a:gdLst>
                <a:gd name="T0" fmla="*/ 61 w 68"/>
                <a:gd name="T1" fmla="*/ 142 h 142"/>
                <a:gd name="T2" fmla="*/ 63 w 68"/>
                <a:gd name="T3" fmla="*/ 131 h 142"/>
                <a:gd name="T4" fmla="*/ 65 w 68"/>
                <a:gd name="T5" fmla="*/ 122 h 142"/>
                <a:gd name="T6" fmla="*/ 67 w 68"/>
                <a:gd name="T7" fmla="*/ 111 h 142"/>
                <a:gd name="T8" fmla="*/ 67 w 68"/>
                <a:gd name="T9" fmla="*/ 101 h 142"/>
                <a:gd name="T10" fmla="*/ 68 w 68"/>
                <a:gd name="T11" fmla="*/ 92 h 142"/>
                <a:gd name="T12" fmla="*/ 68 w 68"/>
                <a:gd name="T13" fmla="*/ 82 h 142"/>
                <a:gd name="T14" fmla="*/ 67 w 68"/>
                <a:gd name="T15" fmla="*/ 74 h 142"/>
                <a:gd name="T16" fmla="*/ 66 w 68"/>
                <a:gd name="T17" fmla="*/ 65 h 142"/>
                <a:gd name="T18" fmla="*/ 64 w 68"/>
                <a:gd name="T19" fmla="*/ 57 h 142"/>
                <a:gd name="T20" fmla="*/ 62 w 68"/>
                <a:gd name="T21" fmla="*/ 49 h 142"/>
                <a:gd name="T22" fmla="*/ 58 w 68"/>
                <a:gd name="T23" fmla="*/ 42 h 142"/>
                <a:gd name="T24" fmla="*/ 55 w 68"/>
                <a:gd name="T25" fmla="*/ 34 h 142"/>
                <a:gd name="T26" fmla="*/ 51 w 68"/>
                <a:gd name="T27" fmla="*/ 28 h 142"/>
                <a:gd name="T28" fmla="*/ 47 w 68"/>
                <a:gd name="T29" fmla="*/ 23 h 142"/>
                <a:gd name="T30" fmla="*/ 42 w 68"/>
                <a:gd name="T31" fmla="*/ 17 h 142"/>
                <a:gd name="T32" fmla="*/ 37 w 68"/>
                <a:gd name="T33" fmla="*/ 13 h 142"/>
                <a:gd name="T34" fmla="*/ 32 w 68"/>
                <a:gd name="T35" fmla="*/ 9 h 142"/>
                <a:gd name="T36" fmla="*/ 27 w 68"/>
                <a:gd name="T37" fmla="*/ 6 h 142"/>
                <a:gd name="T38" fmla="*/ 20 w 68"/>
                <a:gd name="T39" fmla="*/ 3 h 142"/>
                <a:gd name="T40" fmla="*/ 14 w 68"/>
                <a:gd name="T41" fmla="*/ 1 h 142"/>
                <a:gd name="T42" fmla="*/ 6 w 68"/>
                <a:gd name="T43" fmla="*/ 0 h 142"/>
                <a:gd name="T44" fmla="*/ 0 w 68"/>
                <a:gd name="T45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8" h="142">
                  <a:moveTo>
                    <a:pt x="61" y="142"/>
                  </a:moveTo>
                  <a:lnTo>
                    <a:pt x="63" y="131"/>
                  </a:lnTo>
                  <a:lnTo>
                    <a:pt x="65" y="122"/>
                  </a:lnTo>
                  <a:lnTo>
                    <a:pt x="67" y="111"/>
                  </a:lnTo>
                  <a:lnTo>
                    <a:pt x="67" y="101"/>
                  </a:lnTo>
                  <a:lnTo>
                    <a:pt x="68" y="92"/>
                  </a:lnTo>
                  <a:lnTo>
                    <a:pt x="68" y="82"/>
                  </a:lnTo>
                  <a:lnTo>
                    <a:pt x="67" y="74"/>
                  </a:lnTo>
                  <a:lnTo>
                    <a:pt x="66" y="65"/>
                  </a:lnTo>
                  <a:lnTo>
                    <a:pt x="64" y="57"/>
                  </a:lnTo>
                  <a:lnTo>
                    <a:pt x="62" y="49"/>
                  </a:lnTo>
                  <a:lnTo>
                    <a:pt x="58" y="42"/>
                  </a:lnTo>
                  <a:lnTo>
                    <a:pt x="55" y="34"/>
                  </a:lnTo>
                  <a:lnTo>
                    <a:pt x="51" y="28"/>
                  </a:lnTo>
                  <a:lnTo>
                    <a:pt x="47" y="23"/>
                  </a:lnTo>
                  <a:lnTo>
                    <a:pt x="42" y="17"/>
                  </a:lnTo>
                  <a:lnTo>
                    <a:pt x="37" y="13"/>
                  </a:lnTo>
                  <a:lnTo>
                    <a:pt x="32" y="9"/>
                  </a:lnTo>
                  <a:lnTo>
                    <a:pt x="27" y="6"/>
                  </a:lnTo>
                  <a:lnTo>
                    <a:pt x="20" y="3"/>
                  </a:lnTo>
                  <a:lnTo>
                    <a:pt x="14" y="1"/>
                  </a:lnTo>
                  <a:lnTo>
                    <a:pt x="6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75" name="Line 787"/>
            <p:cNvSpPr>
              <a:spLocks noChangeShapeType="1"/>
            </p:cNvSpPr>
            <p:nvPr/>
          </p:nvSpPr>
          <p:spPr bwMode="auto">
            <a:xfrm flipH="1">
              <a:off x="3501" y="1785"/>
              <a:ext cx="2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76" name="Freeform 788"/>
            <p:cNvSpPr>
              <a:spLocks/>
            </p:cNvSpPr>
            <p:nvPr/>
          </p:nvSpPr>
          <p:spPr bwMode="auto">
            <a:xfrm>
              <a:off x="3481" y="1795"/>
              <a:ext cx="20" cy="20"/>
            </a:xfrm>
            <a:custGeom>
              <a:avLst/>
              <a:gdLst>
                <a:gd name="T0" fmla="*/ 0 w 136"/>
                <a:gd name="T1" fmla="*/ 142 h 142"/>
                <a:gd name="T2" fmla="*/ 7 w 136"/>
                <a:gd name="T3" fmla="*/ 142 h 142"/>
                <a:gd name="T4" fmla="*/ 14 w 136"/>
                <a:gd name="T5" fmla="*/ 141 h 142"/>
                <a:gd name="T6" fmla="*/ 21 w 136"/>
                <a:gd name="T7" fmla="*/ 139 h 142"/>
                <a:gd name="T8" fmla="*/ 29 w 136"/>
                <a:gd name="T9" fmla="*/ 136 h 142"/>
                <a:gd name="T10" fmla="*/ 36 w 136"/>
                <a:gd name="T11" fmla="*/ 133 h 142"/>
                <a:gd name="T12" fmla="*/ 45 w 136"/>
                <a:gd name="T13" fmla="*/ 129 h 142"/>
                <a:gd name="T14" fmla="*/ 52 w 136"/>
                <a:gd name="T15" fmla="*/ 125 h 142"/>
                <a:gd name="T16" fmla="*/ 60 w 136"/>
                <a:gd name="T17" fmla="*/ 119 h 142"/>
                <a:gd name="T18" fmla="*/ 67 w 136"/>
                <a:gd name="T19" fmla="*/ 114 h 142"/>
                <a:gd name="T20" fmla="*/ 74 w 136"/>
                <a:gd name="T21" fmla="*/ 108 h 142"/>
                <a:gd name="T22" fmla="*/ 81 w 136"/>
                <a:gd name="T23" fmla="*/ 100 h 142"/>
                <a:gd name="T24" fmla="*/ 87 w 136"/>
                <a:gd name="T25" fmla="*/ 93 h 142"/>
                <a:gd name="T26" fmla="*/ 94 w 136"/>
                <a:gd name="T27" fmla="*/ 85 h 142"/>
                <a:gd name="T28" fmla="*/ 100 w 136"/>
                <a:gd name="T29" fmla="*/ 77 h 142"/>
                <a:gd name="T30" fmla="*/ 107 w 136"/>
                <a:gd name="T31" fmla="*/ 68 h 142"/>
                <a:gd name="T32" fmla="*/ 112 w 136"/>
                <a:gd name="T33" fmla="*/ 60 h 142"/>
                <a:gd name="T34" fmla="*/ 117 w 136"/>
                <a:gd name="T35" fmla="*/ 50 h 142"/>
                <a:gd name="T36" fmla="*/ 123 w 136"/>
                <a:gd name="T37" fmla="*/ 41 h 142"/>
                <a:gd name="T38" fmla="*/ 127 w 136"/>
                <a:gd name="T39" fmla="*/ 31 h 142"/>
                <a:gd name="T40" fmla="*/ 130 w 136"/>
                <a:gd name="T41" fmla="*/ 20 h 142"/>
                <a:gd name="T42" fmla="*/ 134 w 136"/>
                <a:gd name="T43" fmla="*/ 11 h 142"/>
                <a:gd name="T44" fmla="*/ 136 w 136"/>
                <a:gd name="T45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36" h="142">
                  <a:moveTo>
                    <a:pt x="0" y="142"/>
                  </a:moveTo>
                  <a:lnTo>
                    <a:pt x="7" y="142"/>
                  </a:lnTo>
                  <a:lnTo>
                    <a:pt x="14" y="141"/>
                  </a:lnTo>
                  <a:lnTo>
                    <a:pt x="21" y="139"/>
                  </a:lnTo>
                  <a:lnTo>
                    <a:pt x="29" y="136"/>
                  </a:lnTo>
                  <a:lnTo>
                    <a:pt x="36" y="133"/>
                  </a:lnTo>
                  <a:lnTo>
                    <a:pt x="45" y="129"/>
                  </a:lnTo>
                  <a:lnTo>
                    <a:pt x="52" y="125"/>
                  </a:lnTo>
                  <a:lnTo>
                    <a:pt x="60" y="119"/>
                  </a:lnTo>
                  <a:lnTo>
                    <a:pt x="67" y="114"/>
                  </a:lnTo>
                  <a:lnTo>
                    <a:pt x="74" y="108"/>
                  </a:lnTo>
                  <a:lnTo>
                    <a:pt x="81" y="100"/>
                  </a:lnTo>
                  <a:lnTo>
                    <a:pt x="87" y="93"/>
                  </a:lnTo>
                  <a:lnTo>
                    <a:pt x="94" y="85"/>
                  </a:lnTo>
                  <a:lnTo>
                    <a:pt x="100" y="77"/>
                  </a:lnTo>
                  <a:lnTo>
                    <a:pt x="107" y="68"/>
                  </a:lnTo>
                  <a:lnTo>
                    <a:pt x="112" y="60"/>
                  </a:lnTo>
                  <a:lnTo>
                    <a:pt x="117" y="50"/>
                  </a:lnTo>
                  <a:lnTo>
                    <a:pt x="123" y="41"/>
                  </a:lnTo>
                  <a:lnTo>
                    <a:pt x="127" y="31"/>
                  </a:lnTo>
                  <a:lnTo>
                    <a:pt x="130" y="20"/>
                  </a:lnTo>
                  <a:lnTo>
                    <a:pt x="134" y="11"/>
                  </a:lnTo>
                  <a:lnTo>
                    <a:pt x="13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77" name="Line 789"/>
            <p:cNvSpPr>
              <a:spLocks noChangeShapeType="1"/>
            </p:cNvSpPr>
            <p:nvPr/>
          </p:nvSpPr>
          <p:spPr bwMode="auto">
            <a:xfrm flipH="1">
              <a:off x="3467" y="1815"/>
              <a:ext cx="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78" name="Line 790"/>
            <p:cNvSpPr>
              <a:spLocks noChangeShapeType="1"/>
            </p:cNvSpPr>
            <p:nvPr/>
          </p:nvSpPr>
          <p:spPr bwMode="auto">
            <a:xfrm flipV="1">
              <a:off x="3311" y="1869"/>
              <a:ext cx="25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79" name="Line 791"/>
            <p:cNvSpPr>
              <a:spLocks noChangeShapeType="1"/>
            </p:cNvSpPr>
            <p:nvPr/>
          </p:nvSpPr>
          <p:spPr bwMode="auto">
            <a:xfrm>
              <a:off x="3327" y="1899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80" name="Freeform 792"/>
            <p:cNvSpPr>
              <a:spLocks/>
            </p:cNvSpPr>
            <p:nvPr/>
          </p:nvSpPr>
          <p:spPr bwMode="auto">
            <a:xfrm>
              <a:off x="3343" y="1899"/>
              <a:ext cx="9" cy="18"/>
            </a:xfrm>
            <a:custGeom>
              <a:avLst/>
              <a:gdLst>
                <a:gd name="T0" fmla="*/ 54 w 60"/>
                <a:gd name="T1" fmla="*/ 124 h 124"/>
                <a:gd name="T2" fmla="*/ 56 w 60"/>
                <a:gd name="T3" fmla="*/ 114 h 124"/>
                <a:gd name="T4" fmla="*/ 58 w 60"/>
                <a:gd name="T5" fmla="*/ 105 h 124"/>
                <a:gd name="T6" fmla="*/ 59 w 60"/>
                <a:gd name="T7" fmla="*/ 95 h 124"/>
                <a:gd name="T8" fmla="*/ 60 w 60"/>
                <a:gd name="T9" fmla="*/ 86 h 124"/>
                <a:gd name="T10" fmla="*/ 60 w 60"/>
                <a:gd name="T11" fmla="*/ 77 h 124"/>
                <a:gd name="T12" fmla="*/ 60 w 60"/>
                <a:gd name="T13" fmla="*/ 68 h 124"/>
                <a:gd name="T14" fmla="*/ 59 w 60"/>
                <a:gd name="T15" fmla="*/ 59 h 124"/>
                <a:gd name="T16" fmla="*/ 57 w 60"/>
                <a:gd name="T17" fmla="*/ 52 h 124"/>
                <a:gd name="T18" fmla="*/ 55 w 60"/>
                <a:gd name="T19" fmla="*/ 44 h 124"/>
                <a:gd name="T20" fmla="*/ 52 w 60"/>
                <a:gd name="T21" fmla="*/ 37 h 124"/>
                <a:gd name="T22" fmla="*/ 48 w 60"/>
                <a:gd name="T23" fmla="*/ 30 h 124"/>
                <a:gd name="T24" fmla="*/ 45 w 60"/>
                <a:gd name="T25" fmla="*/ 24 h 124"/>
                <a:gd name="T26" fmla="*/ 41 w 60"/>
                <a:gd name="T27" fmla="*/ 19 h 124"/>
                <a:gd name="T28" fmla="*/ 37 w 60"/>
                <a:gd name="T29" fmla="*/ 14 h 124"/>
                <a:gd name="T30" fmla="*/ 31 w 60"/>
                <a:gd name="T31" fmla="*/ 10 h 124"/>
                <a:gd name="T32" fmla="*/ 26 w 60"/>
                <a:gd name="T33" fmla="*/ 7 h 124"/>
                <a:gd name="T34" fmla="*/ 20 w 60"/>
                <a:gd name="T35" fmla="*/ 4 h 124"/>
                <a:gd name="T36" fmla="*/ 13 w 60"/>
                <a:gd name="T37" fmla="*/ 1 h 124"/>
                <a:gd name="T38" fmla="*/ 7 w 60"/>
                <a:gd name="T39" fmla="*/ 0 h 124"/>
                <a:gd name="T40" fmla="*/ 0 w 60"/>
                <a:gd name="T41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0" h="124">
                  <a:moveTo>
                    <a:pt x="54" y="124"/>
                  </a:moveTo>
                  <a:lnTo>
                    <a:pt x="56" y="114"/>
                  </a:lnTo>
                  <a:lnTo>
                    <a:pt x="58" y="105"/>
                  </a:lnTo>
                  <a:lnTo>
                    <a:pt x="59" y="95"/>
                  </a:lnTo>
                  <a:lnTo>
                    <a:pt x="60" y="86"/>
                  </a:lnTo>
                  <a:lnTo>
                    <a:pt x="60" y="77"/>
                  </a:lnTo>
                  <a:lnTo>
                    <a:pt x="60" y="68"/>
                  </a:lnTo>
                  <a:lnTo>
                    <a:pt x="59" y="59"/>
                  </a:lnTo>
                  <a:lnTo>
                    <a:pt x="57" y="52"/>
                  </a:lnTo>
                  <a:lnTo>
                    <a:pt x="55" y="44"/>
                  </a:lnTo>
                  <a:lnTo>
                    <a:pt x="52" y="37"/>
                  </a:lnTo>
                  <a:lnTo>
                    <a:pt x="48" y="30"/>
                  </a:lnTo>
                  <a:lnTo>
                    <a:pt x="45" y="24"/>
                  </a:lnTo>
                  <a:lnTo>
                    <a:pt x="41" y="19"/>
                  </a:lnTo>
                  <a:lnTo>
                    <a:pt x="37" y="14"/>
                  </a:lnTo>
                  <a:lnTo>
                    <a:pt x="31" y="10"/>
                  </a:lnTo>
                  <a:lnTo>
                    <a:pt x="26" y="7"/>
                  </a:lnTo>
                  <a:lnTo>
                    <a:pt x="20" y="4"/>
                  </a:lnTo>
                  <a:lnTo>
                    <a:pt x="13" y="1"/>
                  </a:lnTo>
                  <a:lnTo>
                    <a:pt x="7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81" name="Line 793"/>
            <p:cNvSpPr>
              <a:spLocks noChangeShapeType="1"/>
            </p:cNvSpPr>
            <p:nvPr/>
          </p:nvSpPr>
          <p:spPr bwMode="auto">
            <a:xfrm flipH="1">
              <a:off x="3339" y="1917"/>
              <a:ext cx="12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82" name="Line 794"/>
            <p:cNvSpPr>
              <a:spLocks noChangeShapeType="1"/>
            </p:cNvSpPr>
            <p:nvPr/>
          </p:nvSpPr>
          <p:spPr bwMode="auto">
            <a:xfrm>
              <a:off x="3393" y="1944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83" name="Line 795"/>
            <p:cNvSpPr>
              <a:spLocks noChangeShapeType="1"/>
            </p:cNvSpPr>
            <p:nvPr/>
          </p:nvSpPr>
          <p:spPr bwMode="auto">
            <a:xfrm flipH="1">
              <a:off x="3401" y="1914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84" name="Line 796"/>
            <p:cNvSpPr>
              <a:spLocks noChangeShapeType="1"/>
            </p:cNvSpPr>
            <p:nvPr/>
          </p:nvSpPr>
          <p:spPr bwMode="auto">
            <a:xfrm>
              <a:off x="3463" y="1869"/>
              <a:ext cx="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85" name="Freeform 797"/>
            <p:cNvSpPr>
              <a:spLocks/>
            </p:cNvSpPr>
            <p:nvPr/>
          </p:nvSpPr>
          <p:spPr bwMode="auto">
            <a:xfrm>
              <a:off x="3466" y="1869"/>
              <a:ext cx="21" cy="40"/>
            </a:xfrm>
            <a:custGeom>
              <a:avLst/>
              <a:gdLst>
                <a:gd name="T0" fmla="*/ 0 w 145"/>
                <a:gd name="T1" fmla="*/ 283 h 283"/>
                <a:gd name="T2" fmla="*/ 7 w 145"/>
                <a:gd name="T3" fmla="*/ 283 h 283"/>
                <a:gd name="T4" fmla="*/ 15 w 145"/>
                <a:gd name="T5" fmla="*/ 282 h 283"/>
                <a:gd name="T6" fmla="*/ 22 w 145"/>
                <a:gd name="T7" fmla="*/ 280 h 283"/>
                <a:gd name="T8" fmla="*/ 30 w 145"/>
                <a:gd name="T9" fmla="*/ 277 h 283"/>
                <a:gd name="T10" fmla="*/ 37 w 145"/>
                <a:gd name="T11" fmla="*/ 274 h 283"/>
                <a:gd name="T12" fmla="*/ 45 w 145"/>
                <a:gd name="T13" fmla="*/ 270 h 283"/>
                <a:gd name="T14" fmla="*/ 52 w 145"/>
                <a:gd name="T15" fmla="*/ 266 h 283"/>
                <a:gd name="T16" fmla="*/ 59 w 145"/>
                <a:gd name="T17" fmla="*/ 260 h 283"/>
                <a:gd name="T18" fmla="*/ 67 w 145"/>
                <a:gd name="T19" fmla="*/ 255 h 283"/>
                <a:gd name="T20" fmla="*/ 74 w 145"/>
                <a:gd name="T21" fmla="*/ 249 h 283"/>
                <a:gd name="T22" fmla="*/ 82 w 145"/>
                <a:gd name="T23" fmla="*/ 241 h 283"/>
                <a:gd name="T24" fmla="*/ 88 w 145"/>
                <a:gd name="T25" fmla="*/ 234 h 283"/>
                <a:gd name="T26" fmla="*/ 95 w 145"/>
                <a:gd name="T27" fmla="*/ 226 h 283"/>
                <a:gd name="T28" fmla="*/ 101 w 145"/>
                <a:gd name="T29" fmla="*/ 218 h 283"/>
                <a:gd name="T30" fmla="*/ 107 w 145"/>
                <a:gd name="T31" fmla="*/ 209 h 283"/>
                <a:gd name="T32" fmla="*/ 113 w 145"/>
                <a:gd name="T33" fmla="*/ 201 h 283"/>
                <a:gd name="T34" fmla="*/ 118 w 145"/>
                <a:gd name="T35" fmla="*/ 191 h 283"/>
                <a:gd name="T36" fmla="*/ 122 w 145"/>
                <a:gd name="T37" fmla="*/ 182 h 283"/>
                <a:gd name="T38" fmla="*/ 128 w 145"/>
                <a:gd name="T39" fmla="*/ 172 h 283"/>
                <a:gd name="T40" fmla="*/ 131 w 145"/>
                <a:gd name="T41" fmla="*/ 161 h 283"/>
                <a:gd name="T42" fmla="*/ 134 w 145"/>
                <a:gd name="T43" fmla="*/ 152 h 283"/>
                <a:gd name="T44" fmla="*/ 137 w 145"/>
                <a:gd name="T45" fmla="*/ 141 h 283"/>
                <a:gd name="T46" fmla="*/ 140 w 145"/>
                <a:gd name="T47" fmla="*/ 132 h 283"/>
                <a:gd name="T48" fmla="*/ 141 w 145"/>
                <a:gd name="T49" fmla="*/ 121 h 283"/>
                <a:gd name="T50" fmla="*/ 144 w 145"/>
                <a:gd name="T51" fmla="*/ 111 h 283"/>
                <a:gd name="T52" fmla="*/ 145 w 145"/>
                <a:gd name="T53" fmla="*/ 102 h 283"/>
                <a:gd name="T54" fmla="*/ 145 w 145"/>
                <a:gd name="T55" fmla="*/ 92 h 283"/>
                <a:gd name="T56" fmla="*/ 145 w 145"/>
                <a:gd name="T57" fmla="*/ 83 h 283"/>
                <a:gd name="T58" fmla="*/ 144 w 145"/>
                <a:gd name="T59" fmla="*/ 74 h 283"/>
                <a:gd name="T60" fmla="*/ 142 w 145"/>
                <a:gd name="T61" fmla="*/ 64 h 283"/>
                <a:gd name="T62" fmla="*/ 140 w 145"/>
                <a:gd name="T63" fmla="*/ 57 h 283"/>
                <a:gd name="T64" fmla="*/ 138 w 145"/>
                <a:gd name="T65" fmla="*/ 48 h 283"/>
                <a:gd name="T66" fmla="*/ 135 w 145"/>
                <a:gd name="T67" fmla="*/ 41 h 283"/>
                <a:gd name="T68" fmla="*/ 132 w 145"/>
                <a:gd name="T69" fmla="*/ 35 h 283"/>
                <a:gd name="T70" fmla="*/ 128 w 145"/>
                <a:gd name="T71" fmla="*/ 28 h 283"/>
                <a:gd name="T72" fmla="*/ 123 w 145"/>
                <a:gd name="T73" fmla="*/ 22 h 283"/>
                <a:gd name="T74" fmla="*/ 119 w 145"/>
                <a:gd name="T75" fmla="*/ 17 h 283"/>
                <a:gd name="T76" fmla="*/ 114 w 145"/>
                <a:gd name="T77" fmla="*/ 12 h 283"/>
                <a:gd name="T78" fmla="*/ 108 w 145"/>
                <a:gd name="T79" fmla="*/ 9 h 283"/>
                <a:gd name="T80" fmla="*/ 103 w 145"/>
                <a:gd name="T81" fmla="*/ 6 h 283"/>
                <a:gd name="T82" fmla="*/ 97 w 145"/>
                <a:gd name="T83" fmla="*/ 3 h 283"/>
                <a:gd name="T84" fmla="*/ 90 w 145"/>
                <a:gd name="T85" fmla="*/ 2 h 283"/>
                <a:gd name="T86" fmla="*/ 83 w 145"/>
                <a:gd name="T87" fmla="*/ 1 h 283"/>
                <a:gd name="T88" fmla="*/ 76 w 145"/>
                <a:gd name="T89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5" h="283">
                  <a:moveTo>
                    <a:pt x="0" y="283"/>
                  </a:moveTo>
                  <a:lnTo>
                    <a:pt x="7" y="283"/>
                  </a:lnTo>
                  <a:lnTo>
                    <a:pt x="15" y="282"/>
                  </a:lnTo>
                  <a:lnTo>
                    <a:pt x="22" y="280"/>
                  </a:lnTo>
                  <a:lnTo>
                    <a:pt x="30" y="277"/>
                  </a:lnTo>
                  <a:lnTo>
                    <a:pt x="37" y="274"/>
                  </a:lnTo>
                  <a:lnTo>
                    <a:pt x="45" y="270"/>
                  </a:lnTo>
                  <a:lnTo>
                    <a:pt x="52" y="266"/>
                  </a:lnTo>
                  <a:lnTo>
                    <a:pt x="59" y="260"/>
                  </a:lnTo>
                  <a:lnTo>
                    <a:pt x="67" y="255"/>
                  </a:lnTo>
                  <a:lnTo>
                    <a:pt x="74" y="249"/>
                  </a:lnTo>
                  <a:lnTo>
                    <a:pt x="82" y="241"/>
                  </a:lnTo>
                  <a:lnTo>
                    <a:pt x="88" y="234"/>
                  </a:lnTo>
                  <a:lnTo>
                    <a:pt x="95" y="226"/>
                  </a:lnTo>
                  <a:lnTo>
                    <a:pt x="101" y="218"/>
                  </a:lnTo>
                  <a:lnTo>
                    <a:pt x="107" y="209"/>
                  </a:lnTo>
                  <a:lnTo>
                    <a:pt x="113" y="201"/>
                  </a:lnTo>
                  <a:lnTo>
                    <a:pt x="118" y="191"/>
                  </a:lnTo>
                  <a:lnTo>
                    <a:pt x="122" y="182"/>
                  </a:lnTo>
                  <a:lnTo>
                    <a:pt x="128" y="172"/>
                  </a:lnTo>
                  <a:lnTo>
                    <a:pt x="131" y="161"/>
                  </a:lnTo>
                  <a:lnTo>
                    <a:pt x="134" y="152"/>
                  </a:lnTo>
                  <a:lnTo>
                    <a:pt x="137" y="141"/>
                  </a:lnTo>
                  <a:lnTo>
                    <a:pt x="140" y="132"/>
                  </a:lnTo>
                  <a:lnTo>
                    <a:pt x="141" y="121"/>
                  </a:lnTo>
                  <a:lnTo>
                    <a:pt x="144" y="111"/>
                  </a:lnTo>
                  <a:lnTo>
                    <a:pt x="145" y="102"/>
                  </a:lnTo>
                  <a:lnTo>
                    <a:pt x="145" y="92"/>
                  </a:lnTo>
                  <a:lnTo>
                    <a:pt x="145" y="83"/>
                  </a:lnTo>
                  <a:lnTo>
                    <a:pt x="144" y="74"/>
                  </a:lnTo>
                  <a:lnTo>
                    <a:pt x="142" y="64"/>
                  </a:lnTo>
                  <a:lnTo>
                    <a:pt x="140" y="57"/>
                  </a:lnTo>
                  <a:lnTo>
                    <a:pt x="138" y="48"/>
                  </a:lnTo>
                  <a:lnTo>
                    <a:pt x="135" y="41"/>
                  </a:lnTo>
                  <a:lnTo>
                    <a:pt x="132" y="35"/>
                  </a:lnTo>
                  <a:lnTo>
                    <a:pt x="128" y="28"/>
                  </a:lnTo>
                  <a:lnTo>
                    <a:pt x="123" y="22"/>
                  </a:lnTo>
                  <a:lnTo>
                    <a:pt x="119" y="17"/>
                  </a:lnTo>
                  <a:lnTo>
                    <a:pt x="114" y="12"/>
                  </a:lnTo>
                  <a:lnTo>
                    <a:pt x="108" y="9"/>
                  </a:lnTo>
                  <a:lnTo>
                    <a:pt x="103" y="6"/>
                  </a:lnTo>
                  <a:lnTo>
                    <a:pt x="97" y="3"/>
                  </a:lnTo>
                  <a:lnTo>
                    <a:pt x="90" y="2"/>
                  </a:lnTo>
                  <a:lnTo>
                    <a:pt x="83" y="1"/>
                  </a:lnTo>
                  <a:lnTo>
                    <a:pt x="7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86" name="Line 798"/>
            <p:cNvSpPr>
              <a:spLocks noChangeShapeType="1"/>
            </p:cNvSpPr>
            <p:nvPr/>
          </p:nvSpPr>
          <p:spPr bwMode="auto">
            <a:xfrm flipH="1">
              <a:off x="3459" y="1909"/>
              <a:ext cx="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87" name="Freeform 799"/>
            <p:cNvSpPr>
              <a:spLocks/>
            </p:cNvSpPr>
            <p:nvPr/>
          </p:nvSpPr>
          <p:spPr bwMode="auto">
            <a:xfrm>
              <a:off x="3466" y="1909"/>
              <a:ext cx="10" cy="20"/>
            </a:xfrm>
            <a:custGeom>
              <a:avLst/>
              <a:gdLst>
                <a:gd name="T0" fmla="*/ 62 w 69"/>
                <a:gd name="T1" fmla="*/ 142 h 142"/>
                <a:gd name="T2" fmla="*/ 64 w 69"/>
                <a:gd name="T3" fmla="*/ 132 h 142"/>
                <a:gd name="T4" fmla="*/ 66 w 69"/>
                <a:gd name="T5" fmla="*/ 122 h 142"/>
                <a:gd name="T6" fmla="*/ 67 w 69"/>
                <a:gd name="T7" fmla="*/ 111 h 142"/>
                <a:gd name="T8" fmla="*/ 68 w 69"/>
                <a:gd name="T9" fmla="*/ 102 h 142"/>
                <a:gd name="T10" fmla="*/ 69 w 69"/>
                <a:gd name="T11" fmla="*/ 92 h 142"/>
                <a:gd name="T12" fmla="*/ 68 w 69"/>
                <a:gd name="T13" fmla="*/ 83 h 142"/>
                <a:gd name="T14" fmla="*/ 68 w 69"/>
                <a:gd name="T15" fmla="*/ 74 h 142"/>
                <a:gd name="T16" fmla="*/ 66 w 69"/>
                <a:gd name="T17" fmla="*/ 66 h 142"/>
                <a:gd name="T18" fmla="*/ 65 w 69"/>
                <a:gd name="T19" fmla="*/ 57 h 142"/>
                <a:gd name="T20" fmla="*/ 63 w 69"/>
                <a:gd name="T21" fmla="*/ 49 h 142"/>
                <a:gd name="T22" fmla="*/ 59 w 69"/>
                <a:gd name="T23" fmla="*/ 41 h 142"/>
                <a:gd name="T24" fmla="*/ 56 w 69"/>
                <a:gd name="T25" fmla="*/ 35 h 142"/>
                <a:gd name="T26" fmla="*/ 52 w 69"/>
                <a:gd name="T27" fmla="*/ 28 h 142"/>
                <a:gd name="T28" fmla="*/ 48 w 69"/>
                <a:gd name="T29" fmla="*/ 23 h 142"/>
                <a:gd name="T30" fmla="*/ 43 w 69"/>
                <a:gd name="T31" fmla="*/ 18 h 142"/>
                <a:gd name="T32" fmla="*/ 38 w 69"/>
                <a:gd name="T33" fmla="*/ 12 h 142"/>
                <a:gd name="T34" fmla="*/ 33 w 69"/>
                <a:gd name="T35" fmla="*/ 9 h 142"/>
                <a:gd name="T36" fmla="*/ 26 w 69"/>
                <a:gd name="T37" fmla="*/ 6 h 142"/>
                <a:gd name="T38" fmla="*/ 20 w 69"/>
                <a:gd name="T39" fmla="*/ 3 h 142"/>
                <a:gd name="T40" fmla="*/ 14 w 69"/>
                <a:gd name="T41" fmla="*/ 2 h 142"/>
                <a:gd name="T42" fmla="*/ 7 w 69"/>
                <a:gd name="T43" fmla="*/ 1 h 142"/>
                <a:gd name="T44" fmla="*/ 0 w 69"/>
                <a:gd name="T45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9" h="142">
                  <a:moveTo>
                    <a:pt x="62" y="142"/>
                  </a:moveTo>
                  <a:lnTo>
                    <a:pt x="64" y="132"/>
                  </a:lnTo>
                  <a:lnTo>
                    <a:pt x="66" y="122"/>
                  </a:lnTo>
                  <a:lnTo>
                    <a:pt x="67" y="111"/>
                  </a:lnTo>
                  <a:lnTo>
                    <a:pt x="68" y="102"/>
                  </a:lnTo>
                  <a:lnTo>
                    <a:pt x="69" y="92"/>
                  </a:lnTo>
                  <a:lnTo>
                    <a:pt x="68" y="83"/>
                  </a:lnTo>
                  <a:lnTo>
                    <a:pt x="68" y="74"/>
                  </a:lnTo>
                  <a:lnTo>
                    <a:pt x="66" y="66"/>
                  </a:lnTo>
                  <a:lnTo>
                    <a:pt x="65" y="57"/>
                  </a:lnTo>
                  <a:lnTo>
                    <a:pt x="63" y="49"/>
                  </a:lnTo>
                  <a:lnTo>
                    <a:pt x="59" y="41"/>
                  </a:lnTo>
                  <a:lnTo>
                    <a:pt x="56" y="35"/>
                  </a:lnTo>
                  <a:lnTo>
                    <a:pt x="52" y="28"/>
                  </a:lnTo>
                  <a:lnTo>
                    <a:pt x="48" y="23"/>
                  </a:lnTo>
                  <a:lnTo>
                    <a:pt x="43" y="18"/>
                  </a:lnTo>
                  <a:lnTo>
                    <a:pt x="38" y="12"/>
                  </a:lnTo>
                  <a:lnTo>
                    <a:pt x="33" y="9"/>
                  </a:lnTo>
                  <a:lnTo>
                    <a:pt x="26" y="6"/>
                  </a:lnTo>
                  <a:lnTo>
                    <a:pt x="20" y="3"/>
                  </a:lnTo>
                  <a:lnTo>
                    <a:pt x="14" y="2"/>
                  </a:lnTo>
                  <a:lnTo>
                    <a:pt x="7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88" name="Line 800"/>
            <p:cNvSpPr>
              <a:spLocks noChangeShapeType="1"/>
            </p:cNvSpPr>
            <p:nvPr/>
          </p:nvSpPr>
          <p:spPr bwMode="auto">
            <a:xfrm flipH="1">
              <a:off x="3472" y="1929"/>
              <a:ext cx="3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89" name="Freeform 801"/>
            <p:cNvSpPr>
              <a:spLocks/>
            </p:cNvSpPr>
            <p:nvPr/>
          </p:nvSpPr>
          <p:spPr bwMode="auto">
            <a:xfrm>
              <a:off x="3453" y="1939"/>
              <a:ext cx="19" cy="21"/>
            </a:xfrm>
            <a:custGeom>
              <a:avLst/>
              <a:gdLst>
                <a:gd name="T0" fmla="*/ 0 w 137"/>
                <a:gd name="T1" fmla="*/ 141 h 141"/>
                <a:gd name="T2" fmla="*/ 7 w 137"/>
                <a:gd name="T3" fmla="*/ 141 h 141"/>
                <a:gd name="T4" fmla="*/ 15 w 137"/>
                <a:gd name="T5" fmla="*/ 140 h 141"/>
                <a:gd name="T6" fmla="*/ 22 w 137"/>
                <a:gd name="T7" fmla="*/ 138 h 141"/>
                <a:gd name="T8" fmla="*/ 30 w 137"/>
                <a:gd name="T9" fmla="*/ 136 h 141"/>
                <a:gd name="T10" fmla="*/ 37 w 137"/>
                <a:gd name="T11" fmla="*/ 133 h 141"/>
                <a:gd name="T12" fmla="*/ 45 w 137"/>
                <a:gd name="T13" fmla="*/ 128 h 141"/>
                <a:gd name="T14" fmla="*/ 52 w 137"/>
                <a:gd name="T15" fmla="*/ 124 h 141"/>
                <a:gd name="T16" fmla="*/ 60 w 137"/>
                <a:gd name="T17" fmla="*/ 119 h 141"/>
                <a:gd name="T18" fmla="*/ 67 w 137"/>
                <a:gd name="T19" fmla="*/ 114 h 141"/>
                <a:gd name="T20" fmla="*/ 75 w 137"/>
                <a:gd name="T21" fmla="*/ 107 h 141"/>
                <a:gd name="T22" fmla="*/ 82 w 137"/>
                <a:gd name="T23" fmla="*/ 100 h 141"/>
                <a:gd name="T24" fmla="*/ 88 w 137"/>
                <a:gd name="T25" fmla="*/ 92 h 141"/>
                <a:gd name="T26" fmla="*/ 95 w 137"/>
                <a:gd name="T27" fmla="*/ 85 h 141"/>
                <a:gd name="T28" fmla="*/ 101 w 137"/>
                <a:gd name="T29" fmla="*/ 76 h 141"/>
                <a:gd name="T30" fmla="*/ 108 w 137"/>
                <a:gd name="T31" fmla="*/ 68 h 141"/>
                <a:gd name="T32" fmla="*/ 113 w 137"/>
                <a:gd name="T33" fmla="*/ 58 h 141"/>
                <a:gd name="T34" fmla="*/ 118 w 137"/>
                <a:gd name="T35" fmla="*/ 50 h 141"/>
                <a:gd name="T36" fmla="*/ 122 w 137"/>
                <a:gd name="T37" fmla="*/ 40 h 141"/>
                <a:gd name="T38" fmla="*/ 127 w 137"/>
                <a:gd name="T39" fmla="*/ 29 h 141"/>
                <a:gd name="T40" fmla="*/ 131 w 137"/>
                <a:gd name="T41" fmla="*/ 20 h 141"/>
                <a:gd name="T42" fmla="*/ 134 w 137"/>
                <a:gd name="T43" fmla="*/ 10 h 141"/>
                <a:gd name="T44" fmla="*/ 137 w 137"/>
                <a:gd name="T4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37" h="141">
                  <a:moveTo>
                    <a:pt x="0" y="141"/>
                  </a:moveTo>
                  <a:lnTo>
                    <a:pt x="7" y="141"/>
                  </a:lnTo>
                  <a:lnTo>
                    <a:pt x="15" y="140"/>
                  </a:lnTo>
                  <a:lnTo>
                    <a:pt x="22" y="138"/>
                  </a:lnTo>
                  <a:lnTo>
                    <a:pt x="30" y="136"/>
                  </a:lnTo>
                  <a:lnTo>
                    <a:pt x="37" y="133"/>
                  </a:lnTo>
                  <a:lnTo>
                    <a:pt x="45" y="128"/>
                  </a:lnTo>
                  <a:lnTo>
                    <a:pt x="52" y="124"/>
                  </a:lnTo>
                  <a:lnTo>
                    <a:pt x="60" y="119"/>
                  </a:lnTo>
                  <a:lnTo>
                    <a:pt x="67" y="114"/>
                  </a:lnTo>
                  <a:lnTo>
                    <a:pt x="75" y="107"/>
                  </a:lnTo>
                  <a:lnTo>
                    <a:pt x="82" y="100"/>
                  </a:lnTo>
                  <a:lnTo>
                    <a:pt x="88" y="92"/>
                  </a:lnTo>
                  <a:lnTo>
                    <a:pt x="95" y="85"/>
                  </a:lnTo>
                  <a:lnTo>
                    <a:pt x="101" y="76"/>
                  </a:lnTo>
                  <a:lnTo>
                    <a:pt x="108" y="68"/>
                  </a:lnTo>
                  <a:lnTo>
                    <a:pt x="113" y="58"/>
                  </a:lnTo>
                  <a:lnTo>
                    <a:pt x="118" y="50"/>
                  </a:lnTo>
                  <a:lnTo>
                    <a:pt x="122" y="40"/>
                  </a:lnTo>
                  <a:lnTo>
                    <a:pt x="127" y="29"/>
                  </a:lnTo>
                  <a:lnTo>
                    <a:pt x="131" y="20"/>
                  </a:lnTo>
                  <a:lnTo>
                    <a:pt x="134" y="10"/>
                  </a:lnTo>
                  <a:lnTo>
                    <a:pt x="13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90" name="Line 802"/>
            <p:cNvSpPr>
              <a:spLocks noChangeShapeType="1"/>
            </p:cNvSpPr>
            <p:nvPr/>
          </p:nvSpPr>
          <p:spPr bwMode="auto">
            <a:xfrm flipH="1">
              <a:off x="3439" y="1960"/>
              <a:ext cx="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91" name="Line 803"/>
            <p:cNvSpPr>
              <a:spLocks noChangeShapeType="1"/>
            </p:cNvSpPr>
            <p:nvPr/>
          </p:nvSpPr>
          <p:spPr bwMode="auto">
            <a:xfrm flipV="1">
              <a:off x="3488" y="1955"/>
              <a:ext cx="2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92" name="Freeform 804"/>
            <p:cNvSpPr>
              <a:spLocks/>
            </p:cNvSpPr>
            <p:nvPr/>
          </p:nvSpPr>
          <p:spPr bwMode="auto">
            <a:xfrm>
              <a:off x="3524" y="1869"/>
              <a:ext cx="38" cy="91"/>
            </a:xfrm>
            <a:custGeom>
              <a:avLst/>
              <a:gdLst>
                <a:gd name="T0" fmla="*/ 0 w 270"/>
                <a:gd name="T1" fmla="*/ 637 h 637"/>
                <a:gd name="T2" fmla="*/ 270 w 270"/>
                <a:gd name="T3" fmla="*/ 0 h 637"/>
                <a:gd name="T4" fmla="*/ 72 w 270"/>
                <a:gd name="T5" fmla="*/ 0 h 637"/>
                <a:gd name="T6" fmla="*/ 52 w 270"/>
                <a:gd name="T7" fmla="*/ 71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0" h="637">
                  <a:moveTo>
                    <a:pt x="0" y="637"/>
                  </a:moveTo>
                  <a:lnTo>
                    <a:pt x="270" y="0"/>
                  </a:lnTo>
                  <a:lnTo>
                    <a:pt x="72" y="0"/>
                  </a:lnTo>
                  <a:lnTo>
                    <a:pt x="52" y="7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93" name="Freeform 805"/>
            <p:cNvSpPr>
              <a:spLocks/>
            </p:cNvSpPr>
            <p:nvPr/>
          </p:nvSpPr>
          <p:spPr bwMode="auto">
            <a:xfrm>
              <a:off x="3559" y="1869"/>
              <a:ext cx="49" cy="91"/>
            </a:xfrm>
            <a:custGeom>
              <a:avLst/>
              <a:gdLst>
                <a:gd name="T0" fmla="*/ 0 w 344"/>
                <a:gd name="T1" fmla="*/ 637 h 637"/>
                <a:gd name="T2" fmla="*/ 99 w 344"/>
                <a:gd name="T3" fmla="*/ 637 h 637"/>
                <a:gd name="T4" fmla="*/ 107 w 344"/>
                <a:gd name="T5" fmla="*/ 637 h 637"/>
                <a:gd name="T6" fmla="*/ 113 w 344"/>
                <a:gd name="T7" fmla="*/ 636 h 637"/>
                <a:gd name="T8" fmla="*/ 121 w 344"/>
                <a:gd name="T9" fmla="*/ 634 h 637"/>
                <a:gd name="T10" fmla="*/ 129 w 344"/>
                <a:gd name="T11" fmla="*/ 632 h 637"/>
                <a:gd name="T12" fmla="*/ 137 w 344"/>
                <a:gd name="T13" fmla="*/ 629 h 637"/>
                <a:gd name="T14" fmla="*/ 144 w 344"/>
                <a:gd name="T15" fmla="*/ 624 h 637"/>
                <a:gd name="T16" fmla="*/ 152 w 344"/>
                <a:gd name="T17" fmla="*/ 620 h 637"/>
                <a:gd name="T18" fmla="*/ 159 w 344"/>
                <a:gd name="T19" fmla="*/ 615 h 637"/>
                <a:gd name="T20" fmla="*/ 166 w 344"/>
                <a:gd name="T21" fmla="*/ 610 h 637"/>
                <a:gd name="T22" fmla="*/ 174 w 344"/>
                <a:gd name="T23" fmla="*/ 603 h 637"/>
                <a:gd name="T24" fmla="*/ 180 w 344"/>
                <a:gd name="T25" fmla="*/ 596 h 637"/>
                <a:gd name="T26" fmla="*/ 188 w 344"/>
                <a:gd name="T27" fmla="*/ 588 h 637"/>
                <a:gd name="T28" fmla="*/ 194 w 344"/>
                <a:gd name="T29" fmla="*/ 581 h 637"/>
                <a:gd name="T30" fmla="*/ 200 w 344"/>
                <a:gd name="T31" fmla="*/ 572 h 637"/>
                <a:gd name="T32" fmla="*/ 206 w 344"/>
                <a:gd name="T33" fmla="*/ 564 h 637"/>
                <a:gd name="T34" fmla="*/ 211 w 344"/>
                <a:gd name="T35" fmla="*/ 554 h 637"/>
                <a:gd name="T36" fmla="*/ 216 w 344"/>
                <a:gd name="T37" fmla="*/ 546 h 637"/>
                <a:gd name="T38" fmla="*/ 222 w 344"/>
                <a:gd name="T39" fmla="*/ 536 h 637"/>
                <a:gd name="T40" fmla="*/ 226 w 344"/>
                <a:gd name="T41" fmla="*/ 525 h 637"/>
                <a:gd name="T42" fmla="*/ 230 w 344"/>
                <a:gd name="T43" fmla="*/ 516 h 637"/>
                <a:gd name="T44" fmla="*/ 234 w 344"/>
                <a:gd name="T45" fmla="*/ 506 h 637"/>
                <a:gd name="T46" fmla="*/ 237 w 344"/>
                <a:gd name="T47" fmla="*/ 496 h 637"/>
                <a:gd name="T48" fmla="*/ 255 w 344"/>
                <a:gd name="T49" fmla="*/ 425 h 637"/>
                <a:gd name="T50" fmla="*/ 258 w 344"/>
                <a:gd name="T51" fmla="*/ 415 h 637"/>
                <a:gd name="T52" fmla="*/ 260 w 344"/>
                <a:gd name="T53" fmla="*/ 405 h 637"/>
                <a:gd name="T54" fmla="*/ 261 w 344"/>
                <a:gd name="T55" fmla="*/ 394 h 637"/>
                <a:gd name="T56" fmla="*/ 262 w 344"/>
                <a:gd name="T57" fmla="*/ 385 h 637"/>
                <a:gd name="T58" fmla="*/ 262 w 344"/>
                <a:gd name="T59" fmla="*/ 375 h 637"/>
                <a:gd name="T60" fmla="*/ 262 w 344"/>
                <a:gd name="T61" fmla="*/ 366 h 637"/>
                <a:gd name="T62" fmla="*/ 261 w 344"/>
                <a:gd name="T63" fmla="*/ 357 h 637"/>
                <a:gd name="T64" fmla="*/ 260 w 344"/>
                <a:gd name="T65" fmla="*/ 349 h 637"/>
                <a:gd name="T66" fmla="*/ 258 w 344"/>
                <a:gd name="T67" fmla="*/ 340 h 637"/>
                <a:gd name="T68" fmla="*/ 256 w 344"/>
                <a:gd name="T69" fmla="*/ 332 h 637"/>
                <a:gd name="T70" fmla="*/ 253 w 344"/>
                <a:gd name="T71" fmla="*/ 324 h 637"/>
                <a:gd name="T72" fmla="*/ 249 w 344"/>
                <a:gd name="T73" fmla="*/ 318 h 637"/>
                <a:gd name="T74" fmla="*/ 246 w 344"/>
                <a:gd name="T75" fmla="*/ 311 h 637"/>
                <a:gd name="T76" fmla="*/ 242 w 344"/>
                <a:gd name="T77" fmla="*/ 306 h 637"/>
                <a:gd name="T78" fmla="*/ 237 w 344"/>
                <a:gd name="T79" fmla="*/ 301 h 637"/>
                <a:gd name="T80" fmla="*/ 231 w 344"/>
                <a:gd name="T81" fmla="*/ 295 h 637"/>
                <a:gd name="T82" fmla="*/ 226 w 344"/>
                <a:gd name="T83" fmla="*/ 292 h 637"/>
                <a:gd name="T84" fmla="*/ 221 w 344"/>
                <a:gd name="T85" fmla="*/ 289 h 637"/>
                <a:gd name="T86" fmla="*/ 214 w 344"/>
                <a:gd name="T87" fmla="*/ 286 h 637"/>
                <a:gd name="T88" fmla="*/ 208 w 344"/>
                <a:gd name="T89" fmla="*/ 285 h 637"/>
                <a:gd name="T90" fmla="*/ 202 w 344"/>
                <a:gd name="T91" fmla="*/ 284 h 637"/>
                <a:gd name="T92" fmla="*/ 194 w 344"/>
                <a:gd name="T93" fmla="*/ 283 h 637"/>
                <a:gd name="T94" fmla="*/ 95 w 344"/>
                <a:gd name="T95" fmla="*/ 283 h 637"/>
                <a:gd name="T96" fmla="*/ 171 w 344"/>
                <a:gd name="T97" fmla="*/ 0 h 637"/>
                <a:gd name="T98" fmla="*/ 344 w 344"/>
                <a:gd name="T99" fmla="*/ 0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44" h="637">
                  <a:moveTo>
                    <a:pt x="0" y="637"/>
                  </a:moveTo>
                  <a:lnTo>
                    <a:pt x="99" y="637"/>
                  </a:lnTo>
                  <a:lnTo>
                    <a:pt x="107" y="637"/>
                  </a:lnTo>
                  <a:lnTo>
                    <a:pt x="113" y="636"/>
                  </a:lnTo>
                  <a:lnTo>
                    <a:pt x="121" y="634"/>
                  </a:lnTo>
                  <a:lnTo>
                    <a:pt x="129" y="632"/>
                  </a:lnTo>
                  <a:lnTo>
                    <a:pt x="137" y="629"/>
                  </a:lnTo>
                  <a:lnTo>
                    <a:pt x="144" y="624"/>
                  </a:lnTo>
                  <a:lnTo>
                    <a:pt x="152" y="620"/>
                  </a:lnTo>
                  <a:lnTo>
                    <a:pt x="159" y="615"/>
                  </a:lnTo>
                  <a:lnTo>
                    <a:pt x="166" y="610"/>
                  </a:lnTo>
                  <a:lnTo>
                    <a:pt x="174" y="603"/>
                  </a:lnTo>
                  <a:lnTo>
                    <a:pt x="180" y="596"/>
                  </a:lnTo>
                  <a:lnTo>
                    <a:pt x="188" y="588"/>
                  </a:lnTo>
                  <a:lnTo>
                    <a:pt x="194" y="581"/>
                  </a:lnTo>
                  <a:lnTo>
                    <a:pt x="200" y="572"/>
                  </a:lnTo>
                  <a:lnTo>
                    <a:pt x="206" y="564"/>
                  </a:lnTo>
                  <a:lnTo>
                    <a:pt x="211" y="554"/>
                  </a:lnTo>
                  <a:lnTo>
                    <a:pt x="216" y="546"/>
                  </a:lnTo>
                  <a:lnTo>
                    <a:pt x="222" y="536"/>
                  </a:lnTo>
                  <a:lnTo>
                    <a:pt x="226" y="525"/>
                  </a:lnTo>
                  <a:lnTo>
                    <a:pt x="230" y="516"/>
                  </a:lnTo>
                  <a:lnTo>
                    <a:pt x="234" y="506"/>
                  </a:lnTo>
                  <a:lnTo>
                    <a:pt x="237" y="496"/>
                  </a:lnTo>
                  <a:lnTo>
                    <a:pt x="255" y="425"/>
                  </a:lnTo>
                  <a:lnTo>
                    <a:pt x="258" y="415"/>
                  </a:lnTo>
                  <a:lnTo>
                    <a:pt x="260" y="405"/>
                  </a:lnTo>
                  <a:lnTo>
                    <a:pt x="261" y="394"/>
                  </a:lnTo>
                  <a:lnTo>
                    <a:pt x="262" y="385"/>
                  </a:lnTo>
                  <a:lnTo>
                    <a:pt x="262" y="375"/>
                  </a:lnTo>
                  <a:lnTo>
                    <a:pt x="262" y="366"/>
                  </a:lnTo>
                  <a:lnTo>
                    <a:pt x="261" y="357"/>
                  </a:lnTo>
                  <a:lnTo>
                    <a:pt x="260" y="349"/>
                  </a:lnTo>
                  <a:lnTo>
                    <a:pt x="258" y="340"/>
                  </a:lnTo>
                  <a:lnTo>
                    <a:pt x="256" y="332"/>
                  </a:lnTo>
                  <a:lnTo>
                    <a:pt x="253" y="324"/>
                  </a:lnTo>
                  <a:lnTo>
                    <a:pt x="249" y="318"/>
                  </a:lnTo>
                  <a:lnTo>
                    <a:pt x="246" y="311"/>
                  </a:lnTo>
                  <a:lnTo>
                    <a:pt x="242" y="306"/>
                  </a:lnTo>
                  <a:lnTo>
                    <a:pt x="237" y="301"/>
                  </a:lnTo>
                  <a:lnTo>
                    <a:pt x="231" y="295"/>
                  </a:lnTo>
                  <a:lnTo>
                    <a:pt x="226" y="292"/>
                  </a:lnTo>
                  <a:lnTo>
                    <a:pt x="221" y="289"/>
                  </a:lnTo>
                  <a:lnTo>
                    <a:pt x="214" y="286"/>
                  </a:lnTo>
                  <a:lnTo>
                    <a:pt x="208" y="285"/>
                  </a:lnTo>
                  <a:lnTo>
                    <a:pt x="202" y="284"/>
                  </a:lnTo>
                  <a:lnTo>
                    <a:pt x="194" y="283"/>
                  </a:lnTo>
                  <a:lnTo>
                    <a:pt x="95" y="283"/>
                  </a:lnTo>
                  <a:lnTo>
                    <a:pt x="171" y="0"/>
                  </a:lnTo>
                  <a:lnTo>
                    <a:pt x="34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94" name="Freeform 806"/>
            <p:cNvSpPr>
              <a:spLocks/>
            </p:cNvSpPr>
            <p:nvPr/>
          </p:nvSpPr>
          <p:spPr bwMode="auto">
            <a:xfrm>
              <a:off x="3609" y="1899"/>
              <a:ext cx="46" cy="61"/>
            </a:xfrm>
            <a:custGeom>
              <a:avLst/>
              <a:gdLst>
                <a:gd name="T0" fmla="*/ 0 w 324"/>
                <a:gd name="T1" fmla="*/ 425 h 425"/>
                <a:gd name="T2" fmla="*/ 114 w 324"/>
                <a:gd name="T3" fmla="*/ 0 h 425"/>
                <a:gd name="T4" fmla="*/ 324 w 324"/>
                <a:gd name="T5" fmla="*/ 0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4" h="425">
                  <a:moveTo>
                    <a:pt x="0" y="425"/>
                  </a:moveTo>
                  <a:lnTo>
                    <a:pt x="114" y="0"/>
                  </a:lnTo>
                  <a:lnTo>
                    <a:pt x="32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95" name="Freeform 807"/>
            <p:cNvSpPr>
              <a:spLocks/>
            </p:cNvSpPr>
            <p:nvPr/>
          </p:nvSpPr>
          <p:spPr bwMode="auto">
            <a:xfrm>
              <a:off x="3655" y="1899"/>
              <a:ext cx="8" cy="18"/>
            </a:xfrm>
            <a:custGeom>
              <a:avLst/>
              <a:gdLst>
                <a:gd name="T0" fmla="*/ 54 w 60"/>
                <a:gd name="T1" fmla="*/ 124 h 124"/>
                <a:gd name="T2" fmla="*/ 57 w 60"/>
                <a:gd name="T3" fmla="*/ 114 h 124"/>
                <a:gd name="T4" fmla="*/ 59 w 60"/>
                <a:gd name="T5" fmla="*/ 105 h 124"/>
                <a:gd name="T6" fmla="*/ 60 w 60"/>
                <a:gd name="T7" fmla="*/ 95 h 124"/>
                <a:gd name="T8" fmla="*/ 60 w 60"/>
                <a:gd name="T9" fmla="*/ 86 h 124"/>
                <a:gd name="T10" fmla="*/ 60 w 60"/>
                <a:gd name="T11" fmla="*/ 77 h 124"/>
                <a:gd name="T12" fmla="*/ 60 w 60"/>
                <a:gd name="T13" fmla="*/ 68 h 124"/>
                <a:gd name="T14" fmla="*/ 59 w 60"/>
                <a:gd name="T15" fmla="*/ 59 h 124"/>
                <a:gd name="T16" fmla="*/ 57 w 60"/>
                <a:gd name="T17" fmla="*/ 52 h 124"/>
                <a:gd name="T18" fmla="*/ 54 w 60"/>
                <a:gd name="T19" fmla="*/ 44 h 124"/>
                <a:gd name="T20" fmla="*/ 52 w 60"/>
                <a:gd name="T21" fmla="*/ 37 h 124"/>
                <a:gd name="T22" fmla="*/ 49 w 60"/>
                <a:gd name="T23" fmla="*/ 30 h 124"/>
                <a:gd name="T24" fmla="*/ 45 w 60"/>
                <a:gd name="T25" fmla="*/ 24 h 124"/>
                <a:gd name="T26" fmla="*/ 41 w 60"/>
                <a:gd name="T27" fmla="*/ 19 h 124"/>
                <a:gd name="T28" fmla="*/ 36 w 60"/>
                <a:gd name="T29" fmla="*/ 14 h 124"/>
                <a:gd name="T30" fmla="*/ 31 w 60"/>
                <a:gd name="T31" fmla="*/ 10 h 124"/>
                <a:gd name="T32" fmla="*/ 26 w 60"/>
                <a:gd name="T33" fmla="*/ 7 h 124"/>
                <a:gd name="T34" fmla="*/ 20 w 60"/>
                <a:gd name="T35" fmla="*/ 4 h 124"/>
                <a:gd name="T36" fmla="*/ 14 w 60"/>
                <a:gd name="T37" fmla="*/ 1 h 124"/>
                <a:gd name="T38" fmla="*/ 8 w 60"/>
                <a:gd name="T39" fmla="*/ 0 h 124"/>
                <a:gd name="T40" fmla="*/ 0 w 60"/>
                <a:gd name="T41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0" h="124">
                  <a:moveTo>
                    <a:pt x="54" y="124"/>
                  </a:moveTo>
                  <a:lnTo>
                    <a:pt x="57" y="114"/>
                  </a:lnTo>
                  <a:lnTo>
                    <a:pt x="59" y="105"/>
                  </a:lnTo>
                  <a:lnTo>
                    <a:pt x="60" y="95"/>
                  </a:lnTo>
                  <a:lnTo>
                    <a:pt x="60" y="86"/>
                  </a:lnTo>
                  <a:lnTo>
                    <a:pt x="60" y="77"/>
                  </a:lnTo>
                  <a:lnTo>
                    <a:pt x="60" y="68"/>
                  </a:lnTo>
                  <a:lnTo>
                    <a:pt x="59" y="59"/>
                  </a:lnTo>
                  <a:lnTo>
                    <a:pt x="57" y="52"/>
                  </a:lnTo>
                  <a:lnTo>
                    <a:pt x="54" y="44"/>
                  </a:lnTo>
                  <a:lnTo>
                    <a:pt x="52" y="37"/>
                  </a:lnTo>
                  <a:lnTo>
                    <a:pt x="49" y="30"/>
                  </a:lnTo>
                  <a:lnTo>
                    <a:pt x="45" y="24"/>
                  </a:lnTo>
                  <a:lnTo>
                    <a:pt x="41" y="19"/>
                  </a:lnTo>
                  <a:lnTo>
                    <a:pt x="36" y="14"/>
                  </a:lnTo>
                  <a:lnTo>
                    <a:pt x="31" y="10"/>
                  </a:lnTo>
                  <a:lnTo>
                    <a:pt x="26" y="7"/>
                  </a:lnTo>
                  <a:lnTo>
                    <a:pt x="20" y="4"/>
                  </a:lnTo>
                  <a:lnTo>
                    <a:pt x="14" y="1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96" name="Line 808"/>
            <p:cNvSpPr>
              <a:spLocks noChangeShapeType="1"/>
            </p:cNvSpPr>
            <p:nvPr/>
          </p:nvSpPr>
          <p:spPr bwMode="auto">
            <a:xfrm flipH="1">
              <a:off x="3651" y="1917"/>
              <a:ext cx="12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97" name="Line 809"/>
            <p:cNvSpPr>
              <a:spLocks noChangeShapeType="1"/>
            </p:cNvSpPr>
            <p:nvPr/>
          </p:nvSpPr>
          <p:spPr bwMode="auto">
            <a:xfrm flipV="1">
              <a:off x="3630" y="1899"/>
              <a:ext cx="16" cy="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98" name="Line 810"/>
            <p:cNvSpPr>
              <a:spLocks noChangeShapeType="1"/>
            </p:cNvSpPr>
            <p:nvPr/>
          </p:nvSpPr>
          <p:spPr bwMode="auto">
            <a:xfrm flipV="1">
              <a:off x="3311" y="2013"/>
              <a:ext cx="25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099" name="Line 811"/>
            <p:cNvSpPr>
              <a:spLocks noChangeShapeType="1"/>
            </p:cNvSpPr>
            <p:nvPr/>
          </p:nvSpPr>
          <p:spPr bwMode="auto">
            <a:xfrm>
              <a:off x="3327" y="2044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00" name="Freeform 812"/>
            <p:cNvSpPr>
              <a:spLocks/>
            </p:cNvSpPr>
            <p:nvPr/>
          </p:nvSpPr>
          <p:spPr bwMode="auto">
            <a:xfrm>
              <a:off x="3343" y="2044"/>
              <a:ext cx="9" cy="17"/>
            </a:xfrm>
            <a:custGeom>
              <a:avLst/>
              <a:gdLst>
                <a:gd name="T0" fmla="*/ 54 w 60"/>
                <a:gd name="T1" fmla="*/ 123 h 123"/>
                <a:gd name="T2" fmla="*/ 56 w 60"/>
                <a:gd name="T3" fmla="*/ 114 h 123"/>
                <a:gd name="T4" fmla="*/ 58 w 60"/>
                <a:gd name="T5" fmla="*/ 104 h 123"/>
                <a:gd name="T6" fmla="*/ 59 w 60"/>
                <a:gd name="T7" fmla="*/ 95 h 123"/>
                <a:gd name="T8" fmla="*/ 60 w 60"/>
                <a:gd name="T9" fmla="*/ 85 h 123"/>
                <a:gd name="T10" fmla="*/ 60 w 60"/>
                <a:gd name="T11" fmla="*/ 77 h 123"/>
                <a:gd name="T12" fmla="*/ 60 w 60"/>
                <a:gd name="T13" fmla="*/ 67 h 123"/>
                <a:gd name="T14" fmla="*/ 59 w 60"/>
                <a:gd name="T15" fmla="*/ 58 h 123"/>
                <a:gd name="T16" fmla="*/ 57 w 60"/>
                <a:gd name="T17" fmla="*/ 51 h 123"/>
                <a:gd name="T18" fmla="*/ 55 w 60"/>
                <a:gd name="T19" fmla="*/ 44 h 123"/>
                <a:gd name="T20" fmla="*/ 52 w 60"/>
                <a:gd name="T21" fmla="*/ 36 h 123"/>
                <a:gd name="T22" fmla="*/ 48 w 60"/>
                <a:gd name="T23" fmla="*/ 30 h 123"/>
                <a:gd name="T24" fmla="*/ 45 w 60"/>
                <a:gd name="T25" fmla="*/ 23 h 123"/>
                <a:gd name="T26" fmla="*/ 41 w 60"/>
                <a:gd name="T27" fmla="*/ 18 h 123"/>
                <a:gd name="T28" fmla="*/ 37 w 60"/>
                <a:gd name="T29" fmla="*/ 13 h 123"/>
                <a:gd name="T30" fmla="*/ 31 w 60"/>
                <a:gd name="T31" fmla="*/ 9 h 123"/>
                <a:gd name="T32" fmla="*/ 26 w 60"/>
                <a:gd name="T33" fmla="*/ 5 h 123"/>
                <a:gd name="T34" fmla="*/ 20 w 60"/>
                <a:gd name="T35" fmla="*/ 3 h 123"/>
                <a:gd name="T36" fmla="*/ 13 w 60"/>
                <a:gd name="T37" fmla="*/ 1 h 123"/>
                <a:gd name="T38" fmla="*/ 7 w 60"/>
                <a:gd name="T39" fmla="*/ 0 h 123"/>
                <a:gd name="T40" fmla="*/ 0 w 60"/>
                <a:gd name="T41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0" h="123">
                  <a:moveTo>
                    <a:pt x="54" y="123"/>
                  </a:moveTo>
                  <a:lnTo>
                    <a:pt x="56" y="114"/>
                  </a:lnTo>
                  <a:lnTo>
                    <a:pt x="58" y="104"/>
                  </a:lnTo>
                  <a:lnTo>
                    <a:pt x="59" y="95"/>
                  </a:lnTo>
                  <a:lnTo>
                    <a:pt x="60" y="85"/>
                  </a:lnTo>
                  <a:lnTo>
                    <a:pt x="60" y="77"/>
                  </a:lnTo>
                  <a:lnTo>
                    <a:pt x="60" y="67"/>
                  </a:lnTo>
                  <a:lnTo>
                    <a:pt x="59" y="58"/>
                  </a:lnTo>
                  <a:lnTo>
                    <a:pt x="57" y="51"/>
                  </a:lnTo>
                  <a:lnTo>
                    <a:pt x="55" y="44"/>
                  </a:lnTo>
                  <a:lnTo>
                    <a:pt x="52" y="36"/>
                  </a:lnTo>
                  <a:lnTo>
                    <a:pt x="48" y="30"/>
                  </a:lnTo>
                  <a:lnTo>
                    <a:pt x="45" y="23"/>
                  </a:lnTo>
                  <a:lnTo>
                    <a:pt x="41" y="18"/>
                  </a:lnTo>
                  <a:lnTo>
                    <a:pt x="37" y="13"/>
                  </a:lnTo>
                  <a:lnTo>
                    <a:pt x="31" y="9"/>
                  </a:lnTo>
                  <a:lnTo>
                    <a:pt x="26" y="5"/>
                  </a:lnTo>
                  <a:lnTo>
                    <a:pt x="20" y="3"/>
                  </a:lnTo>
                  <a:lnTo>
                    <a:pt x="13" y="1"/>
                  </a:lnTo>
                  <a:lnTo>
                    <a:pt x="7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01" name="Line 813"/>
            <p:cNvSpPr>
              <a:spLocks noChangeShapeType="1"/>
            </p:cNvSpPr>
            <p:nvPr/>
          </p:nvSpPr>
          <p:spPr bwMode="auto">
            <a:xfrm flipH="1">
              <a:off x="3339" y="2061"/>
              <a:ext cx="12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02" name="Line 814"/>
            <p:cNvSpPr>
              <a:spLocks noChangeShapeType="1"/>
            </p:cNvSpPr>
            <p:nvPr/>
          </p:nvSpPr>
          <p:spPr bwMode="auto">
            <a:xfrm>
              <a:off x="3365" y="2089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03" name="Line 815"/>
            <p:cNvSpPr>
              <a:spLocks noChangeShapeType="1"/>
            </p:cNvSpPr>
            <p:nvPr/>
          </p:nvSpPr>
          <p:spPr bwMode="auto">
            <a:xfrm flipH="1">
              <a:off x="3373" y="2059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04" name="Freeform 816"/>
            <p:cNvSpPr>
              <a:spLocks/>
            </p:cNvSpPr>
            <p:nvPr/>
          </p:nvSpPr>
          <p:spPr bwMode="auto">
            <a:xfrm>
              <a:off x="3415" y="2013"/>
              <a:ext cx="41" cy="91"/>
            </a:xfrm>
            <a:custGeom>
              <a:avLst/>
              <a:gdLst>
                <a:gd name="T0" fmla="*/ 277 w 288"/>
                <a:gd name="T1" fmla="*/ 5 h 638"/>
                <a:gd name="T2" fmla="*/ 253 w 288"/>
                <a:gd name="T3" fmla="*/ 19 h 638"/>
                <a:gd name="T4" fmla="*/ 231 w 288"/>
                <a:gd name="T5" fmla="*/ 35 h 638"/>
                <a:gd name="T6" fmla="*/ 207 w 288"/>
                <a:gd name="T7" fmla="*/ 53 h 638"/>
                <a:gd name="T8" fmla="*/ 186 w 288"/>
                <a:gd name="T9" fmla="*/ 75 h 638"/>
                <a:gd name="T10" fmla="*/ 165 w 288"/>
                <a:gd name="T11" fmla="*/ 98 h 638"/>
                <a:gd name="T12" fmla="*/ 146 w 288"/>
                <a:gd name="T13" fmla="*/ 122 h 638"/>
                <a:gd name="T14" fmla="*/ 127 w 288"/>
                <a:gd name="T15" fmla="*/ 149 h 638"/>
                <a:gd name="T16" fmla="*/ 109 w 288"/>
                <a:gd name="T17" fmla="*/ 178 h 638"/>
                <a:gd name="T18" fmla="*/ 95 w 288"/>
                <a:gd name="T19" fmla="*/ 207 h 638"/>
                <a:gd name="T20" fmla="*/ 81 w 288"/>
                <a:gd name="T21" fmla="*/ 237 h 638"/>
                <a:gd name="T22" fmla="*/ 69 w 288"/>
                <a:gd name="T23" fmla="*/ 268 h 638"/>
                <a:gd name="T24" fmla="*/ 7 w 288"/>
                <a:gd name="T25" fmla="*/ 496 h 638"/>
                <a:gd name="T26" fmla="*/ 3 w 288"/>
                <a:gd name="T27" fmla="*/ 516 h 638"/>
                <a:gd name="T28" fmla="*/ 0 w 288"/>
                <a:gd name="T29" fmla="*/ 535 h 638"/>
                <a:gd name="T30" fmla="*/ 0 w 288"/>
                <a:gd name="T31" fmla="*/ 555 h 638"/>
                <a:gd name="T32" fmla="*/ 2 w 288"/>
                <a:gd name="T33" fmla="*/ 573 h 638"/>
                <a:gd name="T34" fmla="*/ 6 w 288"/>
                <a:gd name="T35" fmla="*/ 589 h 638"/>
                <a:gd name="T36" fmla="*/ 13 w 288"/>
                <a:gd name="T37" fmla="*/ 604 h 638"/>
                <a:gd name="T38" fmla="*/ 20 w 288"/>
                <a:gd name="T39" fmla="*/ 615 h 638"/>
                <a:gd name="T40" fmla="*/ 31 w 288"/>
                <a:gd name="T41" fmla="*/ 625 h 638"/>
                <a:gd name="T42" fmla="*/ 41 w 288"/>
                <a:gd name="T43" fmla="*/ 632 h 638"/>
                <a:gd name="T44" fmla="*/ 54 w 288"/>
                <a:gd name="T45" fmla="*/ 637 h 638"/>
                <a:gd name="T46" fmla="*/ 68 w 288"/>
                <a:gd name="T47" fmla="*/ 638 h 638"/>
                <a:gd name="T48" fmla="*/ 83 w 288"/>
                <a:gd name="T49" fmla="*/ 637 h 638"/>
                <a:gd name="T50" fmla="*/ 98 w 288"/>
                <a:gd name="T51" fmla="*/ 632 h 638"/>
                <a:gd name="T52" fmla="*/ 113 w 288"/>
                <a:gd name="T53" fmla="*/ 625 h 638"/>
                <a:gd name="T54" fmla="*/ 128 w 288"/>
                <a:gd name="T55" fmla="*/ 615 h 638"/>
                <a:gd name="T56" fmla="*/ 142 w 288"/>
                <a:gd name="T57" fmla="*/ 604 h 638"/>
                <a:gd name="T58" fmla="*/ 156 w 288"/>
                <a:gd name="T59" fmla="*/ 589 h 638"/>
                <a:gd name="T60" fmla="*/ 169 w 288"/>
                <a:gd name="T61" fmla="*/ 573 h 638"/>
                <a:gd name="T62" fmla="*/ 181 w 288"/>
                <a:gd name="T63" fmla="*/ 555 h 638"/>
                <a:gd name="T64" fmla="*/ 190 w 288"/>
                <a:gd name="T65" fmla="*/ 535 h 638"/>
                <a:gd name="T66" fmla="*/ 199 w 288"/>
                <a:gd name="T67" fmla="*/ 516 h 638"/>
                <a:gd name="T68" fmla="*/ 205 w 288"/>
                <a:gd name="T69" fmla="*/ 496 h 638"/>
                <a:gd name="T70" fmla="*/ 228 w 288"/>
                <a:gd name="T71" fmla="*/ 416 h 638"/>
                <a:gd name="T72" fmla="*/ 232 w 288"/>
                <a:gd name="T73" fmla="*/ 397 h 638"/>
                <a:gd name="T74" fmla="*/ 235 w 288"/>
                <a:gd name="T75" fmla="*/ 379 h 638"/>
                <a:gd name="T76" fmla="*/ 236 w 288"/>
                <a:gd name="T77" fmla="*/ 362 h 638"/>
                <a:gd name="T78" fmla="*/ 234 w 288"/>
                <a:gd name="T79" fmla="*/ 345 h 638"/>
                <a:gd name="T80" fmla="*/ 231 w 288"/>
                <a:gd name="T81" fmla="*/ 330 h 638"/>
                <a:gd name="T82" fmla="*/ 227 w 288"/>
                <a:gd name="T83" fmla="*/ 316 h 638"/>
                <a:gd name="T84" fmla="*/ 219 w 288"/>
                <a:gd name="T85" fmla="*/ 304 h 638"/>
                <a:gd name="T86" fmla="*/ 211 w 288"/>
                <a:gd name="T87" fmla="*/ 295 h 638"/>
                <a:gd name="T88" fmla="*/ 200 w 288"/>
                <a:gd name="T89" fmla="*/ 288 h 638"/>
                <a:gd name="T90" fmla="*/ 188 w 288"/>
                <a:gd name="T91" fmla="*/ 284 h 638"/>
                <a:gd name="T92" fmla="*/ 177 w 288"/>
                <a:gd name="T93" fmla="*/ 282 h 638"/>
                <a:gd name="T94" fmla="*/ 163 w 288"/>
                <a:gd name="T95" fmla="*/ 283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88" h="638">
                  <a:moveTo>
                    <a:pt x="288" y="0"/>
                  </a:moveTo>
                  <a:lnTo>
                    <a:pt x="277" y="5"/>
                  </a:lnTo>
                  <a:lnTo>
                    <a:pt x="265" y="12"/>
                  </a:lnTo>
                  <a:lnTo>
                    <a:pt x="253" y="19"/>
                  </a:lnTo>
                  <a:lnTo>
                    <a:pt x="242" y="27"/>
                  </a:lnTo>
                  <a:lnTo>
                    <a:pt x="231" y="35"/>
                  </a:lnTo>
                  <a:lnTo>
                    <a:pt x="219" y="44"/>
                  </a:lnTo>
                  <a:lnTo>
                    <a:pt x="207" y="53"/>
                  </a:lnTo>
                  <a:lnTo>
                    <a:pt x="197" y="64"/>
                  </a:lnTo>
                  <a:lnTo>
                    <a:pt x="186" y="75"/>
                  </a:lnTo>
                  <a:lnTo>
                    <a:pt x="176" y="86"/>
                  </a:lnTo>
                  <a:lnTo>
                    <a:pt x="165" y="98"/>
                  </a:lnTo>
                  <a:lnTo>
                    <a:pt x="155" y="110"/>
                  </a:lnTo>
                  <a:lnTo>
                    <a:pt x="146" y="122"/>
                  </a:lnTo>
                  <a:lnTo>
                    <a:pt x="136" y="136"/>
                  </a:lnTo>
                  <a:lnTo>
                    <a:pt x="127" y="149"/>
                  </a:lnTo>
                  <a:lnTo>
                    <a:pt x="118" y="163"/>
                  </a:lnTo>
                  <a:lnTo>
                    <a:pt x="109" y="178"/>
                  </a:lnTo>
                  <a:lnTo>
                    <a:pt x="102" y="192"/>
                  </a:lnTo>
                  <a:lnTo>
                    <a:pt x="95" y="207"/>
                  </a:lnTo>
                  <a:lnTo>
                    <a:pt x="87" y="221"/>
                  </a:lnTo>
                  <a:lnTo>
                    <a:pt x="81" y="237"/>
                  </a:lnTo>
                  <a:lnTo>
                    <a:pt x="74" y="252"/>
                  </a:lnTo>
                  <a:lnTo>
                    <a:pt x="69" y="268"/>
                  </a:lnTo>
                  <a:lnTo>
                    <a:pt x="64" y="283"/>
                  </a:lnTo>
                  <a:lnTo>
                    <a:pt x="7" y="496"/>
                  </a:lnTo>
                  <a:lnTo>
                    <a:pt x="4" y="506"/>
                  </a:lnTo>
                  <a:lnTo>
                    <a:pt x="3" y="516"/>
                  </a:lnTo>
                  <a:lnTo>
                    <a:pt x="1" y="526"/>
                  </a:lnTo>
                  <a:lnTo>
                    <a:pt x="0" y="535"/>
                  </a:lnTo>
                  <a:lnTo>
                    <a:pt x="0" y="545"/>
                  </a:lnTo>
                  <a:lnTo>
                    <a:pt x="0" y="555"/>
                  </a:lnTo>
                  <a:lnTo>
                    <a:pt x="1" y="564"/>
                  </a:lnTo>
                  <a:lnTo>
                    <a:pt x="2" y="573"/>
                  </a:lnTo>
                  <a:lnTo>
                    <a:pt x="4" y="581"/>
                  </a:lnTo>
                  <a:lnTo>
                    <a:pt x="6" y="589"/>
                  </a:lnTo>
                  <a:lnTo>
                    <a:pt x="9" y="596"/>
                  </a:lnTo>
                  <a:lnTo>
                    <a:pt x="13" y="604"/>
                  </a:lnTo>
                  <a:lnTo>
                    <a:pt x="16" y="609"/>
                  </a:lnTo>
                  <a:lnTo>
                    <a:pt x="20" y="615"/>
                  </a:lnTo>
                  <a:lnTo>
                    <a:pt x="25" y="621"/>
                  </a:lnTo>
                  <a:lnTo>
                    <a:pt x="31" y="625"/>
                  </a:lnTo>
                  <a:lnTo>
                    <a:pt x="36" y="629"/>
                  </a:lnTo>
                  <a:lnTo>
                    <a:pt x="41" y="632"/>
                  </a:lnTo>
                  <a:lnTo>
                    <a:pt x="48" y="635"/>
                  </a:lnTo>
                  <a:lnTo>
                    <a:pt x="54" y="637"/>
                  </a:lnTo>
                  <a:lnTo>
                    <a:pt x="62" y="638"/>
                  </a:lnTo>
                  <a:lnTo>
                    <a:pt x="68" y="638"/>
                  </a:lnTo>
                  <a:lnTo>
                    <a:pt x="75" y="638"/>
                  </a:lnTo>
                  <a:lnTo>
                    <a:pt x="83" y="637"/>
                  </a:lnTo>
                  <a:lnTo>
                    <a:pt x="90" y="635"/>
                  </a:lnTo>
                  <a:lnTo>
                    <a:pt x="98" y="632"/>
                  </a:lnTo>
                  <a:lnTo>
                    <a:pt x="105" y="629"/>
                  </a:lnTo>
                  <a:lnTo>
                    <a:pt x="113" y="625"/>
                  </a:lnTo>
                  <a:lnTo>
                    <a:pt x="120" y="621"/>
                  </a:lnTo>
                  <a:lnTo>
                    <a:pt x="128" y="615"/>
                  </a:lnTo>
                  <a:lnTo>
                    <a:pt x="135" y="609"/>
                  </a:lnTo>
                  <a:lnTo>
                    <a:pt x="142" y="604"/>
                  </a:lnTo>
                  <a:lnTo>
                    <a:pt x="149" y="596"/>
                  </a:lnTo>
                  <a:lnTo>
                    <a:pt x="156" y="589"/>
                  </a:lnTo>
                  <a:lnTo>
                    <a:pt x="163" y="581"/>
                  </a:lnTo>
                  <a:lnTo>
                    <a:pt x="169" y="573"/>
                  </a:lnTo>
                  <a:lnTo>
                    <a:pt x="174" y="564"/>
                  </a:lnTo>
                  <a:lnTo>
                    <a:pt x="181" y="555"/>
                  </a:lnTo>
                  <a:lnTo>
                    <a:pt x="186" y="545"/>
                  </a:lnTo>
                  <a:lnTo>
                    <a:pt x="190" y="535"/>
                  </a:lnTo>
                  <a:lnTo>
                    <a:pt x="195" y="526"/>
                  </a:lnTo>
                  <a:lnTo>
                    <a:pt x="199" y="516"/>
                  </a:lnTo>
                  <a:lnTo>
                    <a:pt x="202" y="506"/>
                  </a:lnTo>
                  <a:lnTo>
                    <a:pt x="205" y="496"/>
                  </a:lnTo>
                  <a:lnTo>
                    <a:pt x="224" y="425"/>
                  </a:lnTo>
                  <a:lnTo>
                    <a:pt x="228" y="416"/>
                  </a:lnTo>
                  <a:lnTo>
                    <a:pt x="230" y="407"/>
                  </a:lnTo>
                  <a:lnTo>
                    <a:pt x="232" y="397"/>
                  </a:lnTo>
                  <a:lnTo>
                    <a:pt x="234" y="389"/>
                  </a:lnTo>
                  <a:lnTo>
                    <a:pt x="235" y="379"/>
                  </a:lnTo>
                  <a:lnTo>
                    <a:pt x="235" y="370"/>
                  </a:lnTo>
                  <a:lnTo>
                    <a:pt x="236" y="362"/>
                  </a:lnTo>
                  <a:lnTo>
                    <a:pt x="235" y="353"/>
                  </a:lnTo>
                  <a:lnTo>
                    <a:pt x="234" y="345"/>
                  </a:lnTo>
                  <a:lnTo>
                    <a:pt x="233" y="337"/>
                  </a:lnTo>
                  <a:lnTo>
                    <a:pt x="231" y="330"/>
                  </a:lnTo>
                  <a:lnTo>
                    <a:pt x="229" y="323"/>
                  </a:lnTo>
                  <a:lnTo>
                    <a:pt x="227" y="316"/>
                  </a:lnTo>
                  <a:lnTo>
                    <a:pt x="222" y="310"/>
                  </a:lnTo>
                  <a:lnTo>
                    <a:pt x="219" y="304"/>
                  </a:lnTo>
                  <a:lnTo>
                    <a:pt x="215" y="299"/>
                  </a:lnTo>
                  <a:lnTo>
                    <a:pt x="211" y="295"/>
                  </a:lnTo>
                  <a:lnTo>
                    <a:pt x="205" y="292"/>
                  </a:lnTo>
                  <a:lnTo>
                    <a:pt x="200" y="288"/>
                  </a:lnTo>
                  <a:lnTo>
                    <a:pt x="195" y="285"/>
                  </a:lnTo>
                  <a:lnTo>
                    <a:pt x="188" y="284"/>
                  </a:lnTo>
                  <a:lnTo>
                    <a:pt x="183" y="283"/>
                  </a:lnTo>
                  <a:lnTo>
                    <a:pt x="177" y="282"/>
                  </a:lnTo>
                  <a:lnTo>
                    <a:pt x="170" y="282"/>
                  </a:lnTo>
                  <a:lnTo>
                    <a:pt x="163" y="283"/>
                  </a:lnTo>
                  <a:lnTo>
                    <a:pt x="64" y="28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05" name="Line 817"/>
            <p:cNvSpPr>
              <a:spLocks noChangeShapeType="1"/>
            </p:cNvSpPr>
            <p:nvPr/>
          </p:nvSpPr>
          <p:spPr bwMode="auto">
            <a:xfrm flipV="1">
              <a:off x="3460" y="2099"/>
              <a:ext cx="1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06" name="Freeform 818"/>
            <p:cNvSpPr>
              <a:spLocks/>
            </p:cNvSpPr>
            <p:nvPr/>
          </p:nvSpPr>
          <p:spPr bwMode="auto">
            <a:xfrm>
              <a:off x="3495" y="2013"/>
              <a:ext cx="39" cy="91"/>
            </a:xfrm>
            <a:custGeom>
              <a:avLst/>
              <a:gdLst>
                <a:gd name="T0" fmla="*/ 0 w 270"/>
                <a:gd name="T1" fmla="*/ 638 h 638"/>
                <a:gd name="T2" fmla="*/ 270 w 270"/>
                <a:gd name="T3" fmla="*/ 0 h 638"/>
                <a:gd name="T4" fmla="*/ 72 w 270"/>
                <a:gd name="T5" fmla="*/ 0 h 638"/>
                <a:gd name="T6" fmla="*/ 52 w 270"/>
                <a:gd name="T7" fmla="*/ 71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0" h="638">
                  <a:moveTo>
                    <a:pt x="0" y="638"/>
                  </a:moveTo>
                  <a:lnTo>
                    <a:pt x="270" y="0"/>
                  </a:lnTo>
                  <a:lnTo>
                    <a:pt x="72" y="0"/>
                  </a:lnTo>
                  <a:lnTo>
                    <a:pt x="52" y="7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07" name="Freeform 819"/>
            <p:cNvSpPr>
              <a:spLocks/>
            </p:cNvSpPr>
            <p:nvPr/>
          </p:nvSpPr>
          <p:spPr bwMode="auto">
            <a:xfrm>
              <a:off x="3531" y="2013"/>
              <a:ext cx="49" cy="91"/>
            </a:xfrm>
            <a:custGeom>
              <a:avLst/>
              <a:gdLst>
                <a:gd name="T0" fmla="*/ 0 w 344"/>
                <a:gd name="T1" fmla="*/ 638 h 638"/>
                <a:gd name="T2" fmla="*/ 99 w 344"/>
                <a:gd name="T3" fmla="*/ 638 h 638"/>
                <a:gd name="T4" fmla="*/ 106 w 344"/>
                <a:gd name="T5" fmla="*/ 638 h 638"/>
                <a:gd name="T6" fmla="*/ 113 w 344"/>
                <a:gd name="T7" fmla="*/ 637 h 638"/>
                <a:gd name="T8" fmla="*/ 121 w 344"/>
                <a:gd name="T9" fmla="*/ 635 h 638"/>
                <a:gd name="T10" fmla="*/ 128 w 344"/>
                <a:gd name="T11" fmla="*/ 632 h 638"/>
                <a:gd name="T12" fmla="*/ 135 w 344"/>
                <a:gd name="T13" fmla="*/ 629 h 638"/>
                <a:gd name="T14" fmla="*/ 144 w 344"/>
                <a:gd name="T15" fmla="*/ 625 h 638"/>
                <a:gd name="T16" fmla="*/ 151 w 344"/>
                <a:gd name="T17" fmla="*/ 621 h 638"/>
                <a:gd name="T18" fmla="*/ 159 w 344"/>
                <a:gd name="T19" fmla="*/ 615 h 638"/>
                <a:gd name="T20" fmla="*/ 166 w 344"/>
                <a:gd name="T21" fmla="*/ 609 h 638"/>
                <a:gd name="T22" fmla="*/ 173 w 344"/>
                <a:gd name="T23" fmla="*/ 604 h 638"/>
                <a:gd name="T24" fmla="*/ 180 w 344"/>
                <a:gd name="T25" fmla="*/ 596 h 638"/>
                <a:gd name="T26" fmla="*/ 187 w 344"/>
                <a:gd name="T27" fmla="*/ 589 h 638"/>
                <a:gd name="T28" fmla="*/ 193 w 344"/>
                <a:gd name="T29" fmla="*/ 581 h 638"/>
                <a:gd name="T30" fmla="*/ 199 w 344"/>
                <a:gd name="T31" fmla="*/ 573 h 638"/>
                <a:gd name="T32" fmla="*/ 206 w 344"/>
                <a:gd name="T33" fmla="*/ 564 h 638"/>
                <a:gd name="T34" fmla="*/ 211 w 344"/>
                <a:gd name="T35" fmla="*/ 555 h 638"/>
                <a:gd name="T36" fmla="*/ 216 w 344"/>
                <a:gd name="T37" fmla="*/ 545 h 638"/>
                <a:gd name="T38" fmla="*/ 222 w 344"/>
                <a:gd name="T39" fmla="*/ 535 h 638"/>
                <a:gd name="T40" fmla="*/ 226 w 344"/>
                <a:gd name="T41" fmla="*/ 526 h 638"/>
                <a:gd name="T42" fmla="*/ 229 w 344"/>
                <a:gd name="T43" fmla="*/ 516 h 638"/>
                <a:gd name="T44" fmla="*/ 233 w 344"/>
                <a:gd name="T45" fmla="*/ 506 h 638"/>
                <a:gd name="T46" fmla="*/ 236 w 344"/>
                <a:gd name="T47" fmla="*/ 496 h 638"/>
                <a:gd name="T48" fmla="*/ 255 w 344"/>
                <a:gd name="T49" fmla="*/ 425 h 638"/>
                <a:gd name="T50" fmla="*/ 258 w 344"/>
                <a:gd name="T51" fmla="*/ 415 h 638"/>
                <a:gd name="T52" fmla="*/ 259 w 344"/>
                <a:gd name="T53" fmla="*/ 405 h 638"/>
                <a:gd name="T54" fmla="*/ 261 w 344"/>
                <a:gd name="T55" fmla="*/ 395 h 638"/>
                <a:gd name="T56" fmla="*/ 261 w 344"/>
                <a:gd name="T57" fmla="*/ 385 h 638"/>
                <a:gd name="T58" fmla="*/ 262 w 344"/>
                <a:gd name="T59" fmla="*/ 376 h 638"/>
                <a:gd name="T60" fmla="*/ 262 w 344"/>
                <a:gd name="T61" fmla="*/ 366 h 638"/>
                <a:gd name="T62" fmla="*/ 261 w 344"/>
                <a:gd name="T63" fmla="*/ 358 h 638"/>
                <a:gd name="T64" fmla="*/ 260 w 344"/>
                <a:gd name="T65" fmla="*/ 348 h 638"/>
                <a:gd name="T66" fmla="*/ 258 w 344"/>
                <a:gd name="T67" fmla="*/ 341 h 638"/>
                <a:gd name="T68" fmla="*/ 256 w 344"/>
                <a:gd name="T69" fmla="*/ 332 h 638"/>
                <a:gd name="T70" fmla="*/ 253 w 344"/>
                <a:gd name="T71" fmla="*/ 325 h 638"/>
                <a:gd name="T72" fmla="*/ 249 w 344"/>
                <a:gd name="T73" fmla="*/ 318 h 638"/>
                <a:gd name="T74" fmla="*/ 245 w 344"/>
                <a:gd name="T75" fmla="*/ 312 h 638"/>
                <a:gd name="T76" fmla="*/ 241 w 344"/>
                <a:gd name="T77" fmla="*/ 306 h 638"/>
                <a:gd name="T78" fmla="*/ 237 w 344"/>
                <a:gd name="T79" fmla="*/ 301 h 638"/>
                <a:gd name="T80" fmla="*/ 231 w 344"/>
                <a:gd name="T81" fmla="*/ 296 h 638"/>
                <a:gd name="T82" fmla="*/ 226 w 344"/>
                <a:gd name="T83" fmla="*/ 293 h 638"/>
                <a:gd name="T84" fmla="*/ 221 w 344"/>
                <a:gd name="T85" fmla="*/ 290 h 638"/>
                <a:gd name="T86" fmla="*/ 214 w 344"/>
                <a:gd name="T87" fmla="*/ 286 h 638"/>
                <a:gd name="T88" fmla="*/ 208 w 344"/>
                <a:gd name="T89" fmla="*/ 285 h 638"/>
                <a:gd name="T90" fmla="*/ 200 w 344"/>
                <a:gd name="T91" fmla="*/ 284 h 638"/>
                <a:gd name="T92" fmla="*/ 194 w 344"/>
                <a:gd name="T93" fmla="*/ 283 h 638"/>
                <a:gd name="T94" fmla="*/ 95 w 344"/>
                <a:gd name="T95" fmla="*/ 283 h 638"/>
                <a:gd name="T96" fmla="*/ 171 w 344"/>
                <a:gd name="T97" fmla="*/ 0 h 638"/>
                <a:gd name="T98" fmla="*/ 344 w 344"/>
                <a:gd name="T99" fmla="*/ 0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44" h="638">
                  <a:moveTo>
                    <a:pt x="0" y="638"/>
                  </a:moveTo>
                  <a:lnTo>
                    <a:pt x="99" y="638"/>
                  </a:lnTo>
                  <a:lnTo>
                    <a:pt x="106" y="638"/>
                  </a:lnTo>
                  <a:lnTo>
                    <a:pt x="113" y="637"/>
                  </a:lnTo>
                  <a:lnTo>
                    <a:pt x="121" y="635"/>
                  </a:lnTo>
                  <a:lnTo>
                    <a:pt x="128" y="632"/>
                  </a:lnTo>
                  <a:lnTo>
                    <a:pt x="135" y="629"/>
                  </a:lnTo>
                  <a:lnTo>
                    <a:pt x="144" y="625"/>
                  </a:lnTo>
                  <a:lnTo>
                    <a:pt x="151" y="621"/>
                  </a:lnTo>
                  <a:lnTo>
                    <a:pt x="159" y="615"/>
                  </a:lnTo>
                  <a:lnTo>
                    <a:pt x="166" y="609"/>
                  </a:lnTo>
                  <a:lnTo>
                    <a:pt x="173" y="604"/>
                  </a:lnTo>
                  <a:lnTo>
                    <a:pt x="180" y="596"/>
                  </a:lnTo>
                  <a:lnTo>
                    <a:pt x="187" y="589"/>
                  </a:lnTo>
                  <a:lnTo>
                    <a:pt x="193" y="581"/>
                  </a:lnTo>
                  <a:lnTo>
                    <a:pt x="199" y="573"/>
                  </a:lnTo>
                  <a:lnTo>
                    <a:pt x="206" y="564"/>
                  </a:lnTo>
                  <a:lnTo>
                    <a:pt x="211" y="555"/>
                  </a:lnTo>
                  <a:lnTo>
                    <a:pt x="216" y="545"/>
                  </a:lnTo>
                  <a:lnTo>
                    <a:pt x="222" y="535"/>
                  </a:lnTo>
                  <a:lnTo>
                    <a:pt x="226" y="526"/>
                  </a:lnTo>
                  <a:lnTo>
                    <a:pt x="229" y="516"/>
                  </a:lnTo>
                  <a:lnTo>
                    <a:pt x="233" y="506"/>
                  </a:lnTo>
                  <a:lnTo>
                    <a:pt x="236" y="496"/>
                  </a:lnTo>
                  <a:lnTo>
                    <a:pt x="255" y="425"/>
                  </a:lnTo>
                  <a:lnTo>
                    <a:pt x="258" y="415"/>
                  </a:lnTo>
                  <a:lnTo>
                    <a:pt x="259" y="405"/>
                  </a:lnTo>
                  <a:lnTo>
                    <a:pt x="261" y="395"/>
                  </a:lnTo>
                  <a:lnTo>
                    <a:pt x="261" y="385"/>
                  </a:lnTo>
                  <a:lnTo>
                    <a:pt x="262" y="376"/>
                  </a:lnTo>
                  <a:lnTo>
                    <a:pt x="262" y="366"/>
                  </a:lnTo>
                  <a:lnTo>
                    <a:pt x="261" y="358"/>
                  </a:lnTo>
                  <a:lnTo>
                    <a:pt x="260" y="348"/>
                  </a:lnTo>
                  <a:lnTo>
                    <a:pt x="258" y="341"/>
                  </a:lnTo>
                  <a:lnTo>
                    <a:pt x="256" y="332"/>
                  </a:lnTo>
                  <a:lnTo>
                    <a:pt x="253" y="325"/>
                  </a:lnTo>
                  <a:lnTo>
                    <a:pt x="249" y="318"/>
                  </a:lnTo>
                  <a:lnTo>
                    <a:pt x="245" y="312"/>
                  </a:lnTo>
                  <a:lnTo>
                    <a:pt x="241" y="306"/>
                  </a:lnTo>
                  <a:lnTo>
                    <a:pt x="237" y="301"/>
                  </a:lnTo>
                  <a:lnTo>
                    <a:pt x="231" y="296"/>
                  </a:lnTo>
                  <a:lnTo>
                    <a:pt x="226" y="293"/>
                  </a:lnTo>
                  <a:lnTo>
                    <a:pt x="221" y="290"/>
                  </a:lnTo>
                  <a:lnTo>
                    <a:pt x="214" y="286"/>
                  </a:lnTo>
                  <a:lnTo>
                    <a:pt x="208" y="285"/>
                  </a:lnTo>
                  <a:lnTo>
                    <a:pt x="200" y="284"/>
                  </a:lnTo>
                  <a:lnTo>
                    <a:pt x="194" y="283"/>
                  </a:lnTo>
                  <a:lnTo>
                    <a:pt x="95" y="283"/>
                  </a:lnTo>
                  <a:lnTo>
                    <a:pt x="171" y="0"/>
                  </a:lnTo>
                  <a:lnTo>
                    <a:pt x="34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08" name="Freeform 820"/>
            <p:cNvSpPr>
              <a:spLocks/>
            </p:cNvSpPr>
            <p:nvPr/>
          </p:nvSpPr>
          <p:spPr bwMode="auto">
            <a:xfrm>
              <a:off x="3580" y="2044"/>
              <a:ext cx="47" cy="60"/>
            </a:xfrm>
            <a:custGeom>
              <a:avLst/>
              <a:gdLst>
                <a:gd name="T0" fmla="*/ 0 w 325"/>
                <a:gd name="T1" fmla="*/ 425 h 425"/>
                <a:gd name="T2" fmla="*/ 114 w 325"/>
                <a:gd name="T3" fmla="*/ 0 h 425"/>
                <a:gd name="T4" fmla="*/ 325 w 325"/>
                <a:gd name="T5" fmla="*/ 0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5" h="425">
                  <a:moveTo>
                    <a:pt x="0" y="425"/>
                  </a:moveTo>
                  <a:lnTo>
                    <a:pt x="114" y="0"/>
                  </a:lnTo>
                  <a:lnTo>
                    <a:pt x="32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09" name="Freeform 821"/>
            <p:cNvSpPr>
              <a:spLocks/>
            </p:cNvSpPr>
            <p:nvPr/>
          </p:nvSpPr>
          <p:spPr bwMode="auto">
            <a:xfrm>
              <a:off x="3627" y="2044"/>
              <a:ext cx="8" cy="17"/>
            </a:xfrm>
            <a:custGeom>
              <a:avLst/>
              <a:gdLst>
                <a:gd name="T0" fmla="*/ 53 w 60"/>
                <a:gd name="T1" fmla="*/ 123 h 123"/>
                <a:gd name="T2" fmla="*/ 57 w 60"/>
                <a:gd name="T3" fmla="*/ 114 h 123"/>
                <a:gd name="T4" fmla="*/ 58 w 60"/>
                <a:gd name="T5" fmla="*/ 104 h 123"/>
                <a:gd name="T6" fmla="*/ 60 w 60"/>
                <a:gd name="T7" fmla="*/ 95 h 123"/>
                <a:gd name="T8" fmla="*/ 60 w 60"/>
                <a:gd name="T9" fmla="*/ 85 h 123"/>
                <a:gd name="T10" fmla="*/ 60 w 60"/>
                <a:gd name="T11" fmla="*/ 77 h 123"/>
                <a:gd name="T12" fmla="*/ 60 w 60"/>
                <a:gd name="T13" fmla="*/ 67 h 123"/>
                <a:gd name="T14" fmla="*/ 59 w 60"/>
                <a:gd name="T15" fmla="*/ 58 h 123"/>
                <a:gd name="T16" fmla="*/ 57 w 60"/>
                <a:gd name="T17" fmla="*/ 51 h 123"/>
                <a:gd name="T18" fmla="*/ 54 w 60"/>
                <a:gd name="T19" fmla="*/ 44 h 123"/>
                <a:gd name="T20" fmla="*/ 52 w 60"/>
                <a:gd name="T21" fmla="*/ 36 h 123"/>
                <a:gd name="T22" fmla="*/ 49 w 60"/>
                <a:gd name="T23" fmla="*/ 30 h 123"/>
                <a:gd name="T24" fmla="*/ 45 w 60"/>
                <a:gd name="T25" fmla="*/ 23 h 123"/>
                <a:gd name="T26" fmla="*/ 41 w 60"/>
                <a:gd name="T27" fmla="*/ 18 h 123"/>
                <a:gd name="T28" fmla="*/ 36 w 60"/>
                <a:gd name="T29" fmla="*/ 13 h 123"/>
                <a:gd name="T30" fmla="*/ 31 w 60"/>
                <a:gd name="T31" fmla="*/ 9 h 123"/>
                <a:gd name="T32" fmla="*/ 26 w 60"/>
                <a:gd name="T33" fmla="*/ 5 h 123"/>
                <a:gd name="T34" fmla="*/ 19 w 60"/>
                <a:gd name="T35" fmla="*/ 3 h 123"/>
                <a:gd name="T36" fmla="*/ 14 w 60"/>
                <a:gd name="T37" fmla="*/ 1 h 123"/>
                <a:gd name="T38" fmla="*/ 6 w 60"/>
                <a:gd name="T39" fmla="*/ 0 h 123"/>
                <a:gd name="T40" fmla="*/ 0 w 60"/>
                <a:gd name="T41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0" h="123">
                  <a:moveTo>
                    <a:pt x="53" y="123"/>
                  </a:moveTo>
                  <a:lnTo>
                    <a:pt x="57" y="114"/>
                  </a:lnTo>
                  <a:lnTo>
                    <a:pt x="58" y="104"/>
                  </a:lnTo>
                  <a:lnTo>
                    <a:pt x="60" y="95"/>
                  </a:lnTo>
                  <a:lnTo>
                    <a:pt x="60" y="85"/>
                  </a:lnTo>
                  <a:lnTo>
                    <a:pt x="60" y="77"/>
                  </a:lnTo>
                  <a:lnTo>
                    <a:pt x="60" y="67"/>
                  </a:lnTo>
                  <a:lnTo>
                    <a:pt x="59" y="58"/>
                  </a:lnTo>
                  <a:lnTo>
                    <a:pt x="57" y="51"/>
                  </a:lnTo>
                  <a:lnTo>
                    <a:pt x="54" y="44"/>
                  </a:lnTo>
                  <a:lnTo>
                    <a:pt x="52" y="36"/>
                  </a:lnTo>
                  <a:lnTo>
                    <a:pt x="49" y="30"/>
                  </a:lnTo>
                  <a:lnTo>
                    <a:pt x="45" y="23"/>
                  </a:lnTo>
                  <a:lnTo>
                    <a:pt x="41" y="18"/>
                  </a:lnTo>
                  <a:lnTo>
                    <a:pt x="36" y="13"/>
                  </a:lnTo>
                  <a:lnTo>
                    <a:pt x="31" y="9"/>
                  </a:lnTo>
                  <a:lnTo>
                    <a:pt x="26" y="5"/>
                  </a:lnTo>
                  <a:lnTo>
                    <a:pt x="19" y="3"/>
                  </a:lnTo>
                  <a:lnTo>
                    <a:pt x="14" y="1"/>
                  </a:lnTo>
                  <a:lnTo>
                    <a:pt x="6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10" name="Line 822"/>
            <p:cNvSpPr>
              <a:spLocks noChangeShapeType="1"/>
            </p:cNvSpPr>
            <p:nvPr/>
          </p:nvSpPr>
          <p:spPr bwMode="auto">
            <a:xfrm flipH="1">
              <a:off x="3623" y="2061"/>
              <a:ext cx="11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11" name="Line 823"/>
            <p:cNvSpPr>
              <a:spLocks noChangeShapeType="1"/>
            </p:cNvSpPr>
            <p:nvPr/>
          </p:nvSpPr>
          <p:spPr bwMode="auto">
            <a:xfrm flipV="1">
              <a:off x="3601" y="2044"/>
              <a:ext cx="17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12" name="Freeform 824"/>
            <p:cNvSpPr>
              <a:spLocks/>
            </p:cNvSpPr>
            <p:nvPr/>
          </p:nvSpPr>
          <p:spPr bwMode="auto">
            <a:xfrm>
              <a:off x="3322" y="2158"/>
              <a:ext cx="41" cy="91"/>
            </a:xfrm>
            <a:custGeom>
              <a:avLst/>
              <a:gdLst>
                <a:gd name="T0" fmla="*/ 283 w 283"/>
                <a:gd name="T1" fmla="*/ 0 h 638"/>
                <a:gd name="T2" fmla="*/ 112 w 283"/>
                <a:gd name="T3" fmla="*/ 638 h 638"/>
                <a:gd name="T4" fmla="*/ 0 w 283"/>
                <a:gd name="T5" fmla="*/ 638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83" h="638">
                  <a:moveTo>
                    <a:pt x="283" y="0"/>
                  </a:moveTo>
                  <a:lnTo>
                    <a:pt x="112" y="638"/>
                  </a:lnTo>
                  <a:lnTo>
                    <a:pt x="0" y="63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13" name="Freeform 825"/>
            <p:cNvSpPr>
              <a:spLocks/>
            </p:cNvSpPr>
            <p:nvPr/>
          </p:nvSpPr>
          <p:spPr bwMode="auto">
            <a:xfrm>
              <a:off x="3314" y="2231"/>
              <a:ext cx="8" cy="18"/>
            </a:xfrm>
            <a:custGeom>
              <a:avLst/>
              <a:gdLst>
                <a:gd name="T0" fmla="*/ 6 w 59"/>
                <a:gd name="T1" fmla="*/ 0 h 124"/>
                <a:gd name="T2" fmla="*/ 3 w 59"/>
                <a:gd name="T3" fmla="*/ 10 h 124"/>
                <a:gd name="T4" fmla="*/ 2 w 59"/>
                <a:gd name="T5" fmla="*/ 20 h 124"/>
                <a:gd name="T6" fmla="*/ 1 w 59"/>
                <a:gd name="T7" fmla="*/ 29 h 124"/>
                <a:gd name="T8" fmla="*/ 0 w 59"/>
                <a:gd name="T9" fmla="*/ 38 h 124"/>
                <a:gd name="T10" fmla="*/ 0 w 59"/>
                <a:gd name="T11" fmla="*/ 48 h 124"/>
                <a:gd name="T12" fmla="*/ 0 w 59"/>
                <a:gd name="T13" fmla="*/ 56 h 124"/>
                <a:gd name="T14" fmla="*/ 1 w 59"/>
                <a:gd name="T15" fmla="*/ 65 h 124"/>
                <a:gd name="T16" fmla="*/ 3 w 59"/>
                <a:gd name="T17" fmla="*/ 73 h 124"/>
                <a:gd name="T18" fmla="*/ 5 w 59"/>
                <a:gd name="T19" fmla="*/ 81 h 124"/>
                <a:gd name="T20" fmla="*/ 7 w 59"/>
                <a:gd name="T21" fmla="*/ 88 h 124"/>
                <a:gd name="T22" fmla="*/ 10 w 59"/>
                <a:gd name="T23" fmla="*/ 94 h 124"/>
                <a:gd name="T24" fmla="*/ 15 w 59"/>
                <a:gd name="T25" fmla="*/ 101 h 124"/>
                <a:gd name="T26" fmla="*/ 19 w 59"/>
                <a:gd name="T27" fmla="*/ 106 h 124"/>
                <a:gd name="T28" fmla="*/ 23 w 59"/>
                <a:gd name="T29" fmla="*/ 110 h 124"/>
                <a:gd name="T30" fmla="*/ 29 w 59"/>
                <a:gd name="T31" fmla="*/ 115 h 124"/>
                <a:gd name="T32" fmla="*/ 34 w 59"/>
                <a:gd name="T33" fmla="*/ 118 h 124"/>
                <a:gd name="T34" fmla="*/ 40 w 59"/>
                <a:gd name="T35" fmla="*/ 121 h 124"/>
                <a:gd name="T36" fmla="*/ 47 w 59"/>
                <a:gd name="T37" fmla="*/ 122 h 124"/>
                <a:gd name="T38" fmla="*/ 53 w 59"/>
                <a:gd name="T39" fmla="*/ 123 h 124"/>
                <a:gd name="T40" fmla="*/ 59 w 59"/>
                <a:gd name="T41" fmla="*/ 1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9" h="124">
                  <a:moveTo>
                    <a:pt x="6" y="0"/>
                  </a:moveTo>
                  <a:lnTo>
                    <a:pt x="3" y="10"/>
                  </a:lnTo>
                  <a:lnTo>
                    <a:pt x="2" y="20"/>
                  </a:lnTo>
                  <a:lnTo>
                    <a:pt x="1" y="29"/>
                  </a:lnTo>
                  <a:lnTo>
                    <a:pt x="0" y="38"/>
                  </a:lnTo>
                  <a:lnTo>
                    <a:pt x="0" y="48"/>
                  </a:lnTo>
                  <a:lnTo>
                    <a:pt x="0" y="56"/>
                  </a:lnTo>
                  <a:lnTo>
                    <a:pt x="1" y="65"/>
                  </a:lnTo>
                  <a:lnTo>
                    <a:pt x="3" y="73"/>
                  </a:lnTo>
                  <a:lnTo>
                    <a:pt x="5" y="81"/>
                  </a:lnTo>
                  <a:lnTo>
                    <a:pt x="7" y="88"/>
                  </a:lnTo>
                  <a:lnTo>
                    <a:pt x="10" y="94"/>
                  </a:lnTo>
                  <a:lnTo>
                    <a:pt x="15" y="101"/>
                  </a:lnTo>
                  <a:lnTo>
                    <a:pt x="19" y="106"/>
                  </a:lnTo>
                  <a:lnTo>
                    <a:pt x="23" y="110"/>
                  </a:lnTo>
                  <a:lnTo>
                    <a:pt x="29" y="115"/>
                  </a:lnTo>
                  <a:lnTo>
                    <a:pt x="34" y="118"/>
                  </a:lnTo>
                  <a:lnTo>
                    <a:pt x="40" y="121"/>
                  </a:lnTo>
                  <a:lnTo>
                    <a:pt x="47" y="122"/>
                  </a:lnTo>
                  <a:lnTo>
                    <a:pt x="53" y="123"/>
                  </a:lnTo>
                  <a:lnTo>
                    <a:pt x="59" y="12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14" name="Line 826"/>
            <p:cNvSpPr>
              <a:spLocks noChangeShapeType="1"/>
            </p:cNvSpPr>
            <p:nvPr/>
          </p:nvSpPr>
          <p:spPr bwMode="auto">
            <a:xfrm flipV="1">
              <a:off x="3315" y="2206"/>
              <a:ext cx="6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15" name="Freeform 827"/>
            <p:cNvSpPr>
              <a:spLocks/>
            </p:cNvSpPr>
            <p:nvPr/>
          </p:nvSpPr>
          <p:spPr bwMode="auto">
            <a:xfrm>
              <a:off x="3321" y="2188"/>
              <a:ext cx="18" cy="18"/>
            </a:xfrm>
            <a:custGeom>
              <a:avLst/>
              <a:gdLst>
                <a:gd name="T0" fmla="*/ 120 w 120"/>
                <a:gd name="T1" fmla="*/ 0 h 124"/>
                <a:gd name="T2" fmla="*/ 113 w 120"/>
                <a:gd name="T3" fmla="*/ 0 h 124"/>
                <a:gd name="T4" fmla="*/ 107 w 120"/>
                <a:gd name="T5" fmla="*/ 1 h 124"/>
                <a:gd name="T6" fmla="*/ 99 w 120"/>
                <a:gd name="T7" fmla="*/ 4 h 124"/>
                <a:gd name="T8" fmla="*/ 92 w 120"/>
                <a:gd name="T9" fmla="*/ 6 h 124"/>
                <a:gd name="T10" fmla="*/ 84 w 120"/>
                <a:gd name="T11" fmla="*/ 9 h 124"/>
                <a:gd name="T12" fmla="*/ 77 w 120"/>
                <a:gd name="T13" fmla="*/ 13 h 124"/>
                <a:gd name="T14" fmla="*/ 70 w 120"/>
                <a:gd name="T15" fmla="*/ 18 h 124"/>
                <a:gd name="T16" fmla="*/ 63 w 120"/>
                <a:gd name="T17" fmla="*/ 24 h 124"/>
                <a:gd name="T18" fmla="*/ 55 w 120"/>
                <a:gd name="T19" fmla="*/ 29 h 124"/>
                <a:gd name="T20" fmla="*/ 49 w 120"/>
                <a:gd name="T21" fmla="*/ 37 h 124"/>
                <a:gd name="T22" fmla="*/ 43 w 120"/>
                <a:gd name="T23" fmla="*/ 43 h 124"/>
                <a:gd name="T24" fmla="*/ 36 w 120"/>
                <a:gd name="T25" fmla="*/ 51 h 124"/>
                <a:gd name="T26" fmla="*/ 30 w 120"/>
                <a:gd name="T27" fmla="*/ 59 h 124"/>
                <a:gd name="T28" fmla="*/ 25 w 120"/>
                <a:gd name="T29" fmla="*/ 67 h 124"/>
                <a:gd name="T30" fmla="*/ 19 w 120"/>
                <a:gd name="T31" fmla="*/ 76 h 124"/>
                <a:gd name="T32" fmla="*/ 15 w 120"/>
                <a:gd name="T33" fmla="*/ 86 h 124"/>
                <a:gd name="T34" fmla="*/ 11 w 120"/>
                <a:gd name="T35" fmla="*/ 95 h 124"/>
                <a:gd name="T36" fmla="*/ 6 w 120"/>
                <a:gd name="T37" fmla="*/ 105 h 124"/>
                <a:gd name="T38" fmla="*/ 3 w 120"/>
                <a:gd name="T39" fmla="*/ 114 h 124"/>
                <a:gd name="T40" fmla="*/ 0 w 120"/>
                <a:gd name="T41" fmla="*/ 1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0" h="124">
                  <a:moveTo>
                    <a:pt x="120" y="0"/>
                  </a:moveTo>
                  <a:lnTo>
                    <a:pt x="113" y="0"/>
                  </a:lnTo>
                  <a:lnTo>
                    <a:pt x="107" y="1"/>
                  </a:lnTo>
                  <a:lnTo>
                    <a:pt x="99" y="4"/>
                  </a:lnTo>
                  <a:lnTo>
                    <a:pt x="92" y="6"/>
                  </a:lnTo>
                  <a:lnTo>
                    <a:pt x="84" y="9"/>
                  </a:lnTo>
                  <a:lnTo>
                    <a:pt x="77" y="13"/>
                  </a:lnTo>
                  <a:lnTo>
                    <a:pt x="70" y="18"/>
                  </a:lnTo>
                  <a:lnTo>
                    <a:pt x="63" y="24"/>
                  </a:lnTo>
                  <a:lnTo>
                    <a:pt x="55" y="29"/>
                  </a:lnTo>
                  <a:lnTo>
                    <a:pt x="49" y="37"/>
                  </a:lnTo>
                  <a:lnTo>
                    <a:pt x="43" y="43"/>
                  </a:lnTo>
                  <a:lnTo>
                    <a:pt x="36" y="51"/>
                  </a:lnTo>
                  <a:lnTo>
                    <a:pt x="30" y="59"/>
                  </a:lnTo>
                  <a:lnTo>
                    <a:pt x="25" y="67"/>
                  </a:lnTo>
                  <a:lnTo>
                    <a:pt x="19" y="76"/>
                  </a:lnTo>
                  <a:lnTo>
                    <a:pt x="15" y="86"/>
                  </a:lnTo>
                  <a:lnTo>
                    <a:pt x="11" y="95"/>
                  </a:lnTo>
                  <a:lnTo>
                    <a:pt x="6" y="105"/>
                  </a:lnTo>
                  <a:lnTo>
                    <a:pt x="3" y="114"/>
                  </a:lnTo>
                  <a:lnTo>
                    <a:pt x="0" y="12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16" name="Line 828"/>
            <p:cNvSpPr>
              <a:spLocks noChangeShapeType="1"/>
            </p:cNvSpPr>
            <p:nvPr/>
          </p:nvSpPr>
          <p:spPr bwMode="auto">
            <a:xfrm>
              <a:off x="3339" y="2188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17" name="Line 829"/>
            <p:cNvSpPr>
              <a:spLocks noChangeShapeType="1"/>
            </p:cNvSpPr>
            <p:nvPr/>
          </p:nvSpPr>
          <p:spPr bwMode="auto">
            <a:xfrm>
              <a:off x="3364" y="2234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18" name="Line 830"/>
            <p:cNvSpPr>
              <a:spLocks noChangeShapeType="1"/>
            </p:cNvSpPr>
            <p:nvPr/>
          </p:nvSpPr>
          <p:spPr bwMode="auto">
            <a:xfrm flipH="1">
              <a:off x="3372" y="2203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19" name="Freeform 831"/>
            <p:cNvSpPr>
              <a:spLocks/>
            </p:cNvSpPr>
            <p:nvPr/>
          </p:nvSpPr>
          <p:spPr bwMode="auto">
            <a:xfrm>
              <a:off x="3423" y="2158"/>
              <a:ext cx="25" cy="91"/>
            </a:xfrm>
            <a:custGeom>
              <a:avLst/>
              <a:gdLst>
                <a:gd name="T0" fmla="*/ 0 w 172"/>
                <a:gd name="T1" fmla="*/ 638 h 638"/>
                <a:gd name="T2" fmla="*/ 172 w 172"/>
                <a:gd name="T3" fmla="*/ 0 h 638"/>
                <a:gd name="T4" fmla="*/ 35 w 172"/>
                <a:gd name="T5" fmla="*/ 142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2" h="638">
                  <a:moveTo>
                    <a:pt x="0" y="638"/>
                  </a:moveTo>
                  <a:lnTo>
                    <a:pt x="172" y="0"/>
                  </a:lnTo>
                  <a:lnTo>
                    <a:pt x="35" y="14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20" name="Freeform 832"/>
            <p:cNvSpPr>
              <a:spLocks/>
            </p:cNvSpPr>
            <p:nvPr/>
          </p:nvSpPr>
          <p:spPr bwMode="auto">
            <a:xfrm>
              <a:off x="3445" y="2158"/>
              <a:ext cx="49" cy="91"/>
            </a:xfrm>
            <a:custGeom>
              <a:avLst/>
              <a:gdLst>
                <a:gd name="T0" fmla="*/ 0 w 343"/>
                <a:gd name="T1" fmla="*/ 638 h 638"/>
                <a:gd name="T2" fmla="*/ 99 w 343"/>
                <a:gd name="T3" fmla="*/ 638 h 638"/>
                <a:gd name="T4" fmla="*/ 106 w 343"/>
                <a:gd name="T5" fmla="*/ 638 h 638"/>
                <a:gd name="T6" fmla="*/ 113 w 343"/>
                <a:gd name="T7" fmla="*/ 637 h 638"/>
                <a:gd name="T8" fmla="*/ 121 w 343"/>
                <a:gd name="T9" fmla="*/ 635 h 638"/>
                <a:gd name="T10" fmla="*/ 128 w 343"/>
                <a:gd name="T11" fmla="*/ 632 h 638"/>
                <a:gd name="T12" fmla="*/ 136 w 343"/>
                <a:gd name="T13" fmla="*/ 629 h 638"/>
                <a:gd name="T14" fmla="*/ 143 w 343"/>
                <a:gd name="T15" fmla="*/ 625 h 638"/>
                <a:gd name="T16" fmla="*/ 151 w 343"/>
                <a:gd name="T17" fmla="*/ 621 h 638"/>
                <a:gd name="T18" fmla="*/ 158 w 343"/>
                <a:gd name="T19" fmla="*/ 616 h 638"/>
                <a:gd name="T20" fmla="*/ 166 w 343"/>
                <a:gd name="T21" fmla="*/ 609 h 638"/>
                <a:gd name="T22" fmla="*/ 173 w 343"/>
                <a:gd name="T23" fmla="*/ 603 h 638"/>
                <a:gd name="T24" fmla="*/ 179 w 343"/>
                <a:gd name="T25" fmla="*/ 597 h 638"/>
                <a:gd name="T26" fmla="*/ 187 w 343"/>
                <a:gd name="T27" fmla="*/ 589 h 638"/>
                <a:gd name="T28" fmla="*/ 193 w 343"/>
                <a:gd name="T29" fmla="*/ 582 h 638"/>
                <a:gd name="T30" fmla="*/ 200 w 343"/>
                <a:gd name="T31" fmla="*/ 573 h 638"/>
                <a:gd name="T32" fmla="*/ 205 w 343"/>
                <a:gd name="T33" fmla="*/ 565 h 638"/>
                <a:gd name="T34" fmla="*/ 211 w 343"/>
                <a:gd name="T35" fmla="*/ 555 h 638"/>
                <a:gd name="T36" fmla="*/ 217 w 343"/>
                <a:gd name="T37" fmla="*/ 546 h 638"/>
                <a:gd name="T38" fmla="*/ 221 w 343"/>
                <a:gd name="T39" fmla="*/ 536 h 638"/>
                <a:gd name="T40" fmla="*/ 225 w 343"/>
                <a:gd name="T41" fmla="*/ 526 h 638"/>
                <a:gd name="T42" fmla="*/ 230 w 343"/>
                <a:gd name="T43" fmla="*/ 517 h 638"/>
                <a:gd name="T44" fmla="*/ 233 w 343"/>
                <a:gd name="T45" fmla="*/ 506 h 638"/>
                <a:gd name="T46" fmla="*/ 236 w 343"/>
                <a:gd name="T47" fmla="*/ 497 h 638"/>
                <a:gd name="T48" fmla="*/ 255 w 343"/>
                <a:gd name="T49" fmla="*/ 425 h 638"/>
                <a:gd name="T50" fmla="*/ 257 w 343"/>
                <a:gd name="T51" fmla="*/ 416 h 638"/>
                <a:gd name="T52" fmla="*/ 259 w 343"/>
                <a:gd name="T53" fmla="*/ 405 h 638"/>
                <a:gd name="T54" fmla="*/ 260 w 343"/>
                <a:gd name="T55" fmla="*/ 395 h 638"/>
                <a:gd name="T56" fmla="*/ 261 w 343"/>
                <a:gd name="T57" fmla="*/ 386 h 638"/>
                <a:gd name="T58" fmla="*/ 261 w 343"/>
                <a:gd name="T59" fmla="*/ 376 h 638"/>
                <a:gd name="T60" fmla="*/ 261 w 343"/>
                <a:gd name="T61" fmla="*/ 367 h 638"/>
                <a:gd name="T62" fmla="*/ 260 w 343"/>
                <a:gd name="T63" fmla="*/ 357 h 638"/>
                <a:gd name="T64" fmla="*/ 259 w 343"/>
                <a:gd name="T65" fmla="*/ 349 h 638"/>
                <a:gd name="T66" fmla="*/ 257 w 343"/>
                <a:gd name="T67" fmla="*/ 340 h 638"/>
                <a:gd name="T68" fmla="*/ 255 w 343"/>
                <a:gd name="T69" fmla="*/ 333 h 638"/>
                <a:gd name="T70" fmla="*/ 253 w 343"/>
                <a:gd name="T71" fmla="*/ 325 h 638"/>
                <a:gd name="T72" fmla="*/ 249 w 343"/>
                <a:gd name="T73" fmla="*/ 319 h 638"/>
                <a:gd name="T74" fmla="*/ 245 w 343"/>
                <a:gd name="T75" fmla="*/ 312 h 638"/>
                <a:gd name="T76" fmla="*/ 241 w 343"/>
                <a:gd name="T77" fmla="*/ 306 h 638"/>
                <a:gd name="T78" fmla="*/ 236 w 343"/>
                <a:gd name="T79" fmla="*/ 301 h 638"/>
                <a:gd name="T80" fmla="*/ 232 w 343"/>
                <a:gd name="T81" fmla="*/ 296 h 638"/>
                <a:gd name="T82" fmla="*/ 225 w 343"/>
                <a:gd name="T83" fmla="*/ 292 h 638"/>
                <a:gd name="T84" fmla="*/ 220 w 343"/>
                <a:gd name="T85" fmla="*/ 289 h 638"/>
                <a:gd name="T86" fmla="*/ 214 w 343"/>
                <a:gd name="T87" fmla="*/ 287 h 638"/>
                <a:gd name="T88" fmla="*/ 207 w 343"/>
                <a:gd name="T89" fmla="*/ 285 h 638"/>
                <a:gd name="T90" fmla="*/ 201 w 343"/>
                <a:gd name="T91" fmla="*/ 284 h 638"/>
                <a:gd name="T92" fmla="*/ 193 w 343"/>
                <a:gd name="T93" fmla="*/ 284 h 638"/>
                <a:gd name="T94" fmla="*/ 94 w 343"/>
                <a:gd name="T95" fmla="*/ 284 h 638"/>
                <a:gd name="T96" fmla="*/ 170 w 343"/>
                <a:gd name="T97" fmla="*/ 0 h 638"/>
                <a:gd name="T98" fmla="*/ 343 w 343"/>
                <a:gd name="T99" fmla="*/ 0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43" h="638">
                  <a:moveTo>
                    <a:pt x="0" y="638"/>
                  </a:moveTo>
                  <a:lnTo>
                    <a:pt x="99" y="638"/>
                  </a:lnTo>
                  <a:lnTo>
                    <a:pt x="106" y="638"/>
                  </a:lnTo>
                  <a:lnTo>
                    <a:pt x="113" y="637"/>
                  </a:lnTo>
                  <a:lnTo>
                    <a:pt x="121" y="635"/>
                  </a:lnTo>
                  <a:lnTo>
                    <a:pt x="128" y="632"/>
                  </a:lnTo>
                  <a:lnTo>
                    <a:pt x="136" y="629"/>
                  </a:lnTo>
                  <a:lnTo>
                    <a:pt x="143" y="625"/>
                  </a:lnTo>
                  <a:lnTo>
                    <a:pt x="151" y="621"/>
                  </a:lnTo>
                  <a:lnTo>
                    <a:pt x="158" y="616"/>
                  </a:lnTo>
                  <a:lnTo>
                    <a:pt x="166" y="609"/>
                  </a:lnTo>
                  <a:lnTo>
                    <a:pt x="173" y="603"/>
                  </a:lnTo>
                  <a:lnTo>
                    <a:pt x="179" y="597"/>
                  </a:lnTo>
                  <a:lnTo>
                    <a:pt x="187" y="589"/>
                  </a:lnTo>
                  <a:lnTo>
                    <a:pt x="193" y="582"/>
                  </a:lnTo>
                  <a:lnTo>
                    <a:pt x="200" y="573"/>
                  </a:lnTo>
                  <a:lnTo>
                    <a:pt x="205" y="565"/>
                  </a:lnTo>
                  <a:lnTo>
                    <a:pt x="211" y="555"/>
                  </a:lnTo>
                  <a:lnTo>
                    <a:pt x="217" y="546"/>
                  </a:lnTo>
                  <a:lnTo>
                    <a:pt x="221" y="536"/>
                  </a:lnTo>
                  <a:lnTo>
                    <a:pt x="225" y="526"/>
                  </a:lnTo>
                  <a:lnTo>
                    <a:pt x="230" y="517"/>
                  </a:lnTo>
                  <a:lnTo>
                    <a:pt x="233" y="506"/>
                  </a:lnTo>
                  <a:lnTo>
                    <a:pt x="236" y="497"/>
                  </a:lnTo>
                  <a:lnTo>
                    <a:pt x="255" y="425"/>
                  </a:lnTo>
                  <a:lnTo>
                    <a:pt x="257" y="416"/>
                  </a:lnTo>
                  <a:lnTo>
                    <a:pt x="259" y="405"/>
                  </a:lnTo>
                  <a:lnTo>
                    <a:pt x="260" y="395"/>
                  </a:lnTo>
                  <a:lnTo>
                    <a:pt x="261" y="386"/>
                  </a:lnTo>
                  <a:lnTo>
                    <a:pt x="261" y="376"/>
                  </a:lnTo>
                  <a:lnTo>
                    <a:pt x="261" y="367"/>
                  </a:lnTo>
                  <a:lnTo>
                    <a:pt x="260" y="357"/>
                  </a:lnTo>
                  <a:lnTo>
                    <a:pt x="259" y="349"/>
                  </a:lnTo>
                  <a:lnTo>
                    <a:pt x="257" y="340"/>
                  </a:lnTo>
                  <a:lnTo>
                    <a:pt x="255" y="333"/>
                  </a:lnTo>
                  <a:lnTo>
                    <a:pt x="253" y="325"/>
                  </a:lnTo>
                  <a:lnTo>
                    <a:pt x="249" y="319"/>
                  </a:lnTo>
                  <a:lnTo>
                    <a:pt x="245" y="312"/>
                  </a:lnTo>
                  <a:lnTo>
                    <a:pt x="241" y="306"/>
                  </a:lnTo>
                  <a:lnTo>
                    <a:pt x="236" y="301"/>
                  </a:lnTo>
                  <a:lnTo>
                    <a:pt x="232" y="296"/>
                  </a:lnTo>
                  <a:lnTo>
                    <a:pt x="225" y="292"/>
                  </a:lnTo>
                  <a:lnTo>
                    <a:pt x="220" y="289"/>
                  </a:lnTo>
                  <a:lnTo>
                    <a:pt x="214" y="287"/>
                  </a:lnTo>
                  <a:lnTo>
                    <a:pt x="207" y="285"/>
                  </a:lnTo>
                  <a:lnTo>
                    <a:pt x="201" y="284"/>
                  </a:lnTo>
                  <a:lnTo>
                    <a:pt x="193" y="284"/>
                  </a:lnTo>
                  <a:lnTo>
                    <a:pt x="94" y="284"/>
                  </a:lnTo>
                  <a:lnTo>
                    <a:pt x="170" y="0"/>
                  </a:lnTo>
                  <a:lnTo>
                    <a:pt x="34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21" name="Freeform 833"/>
            <p:cNvSpPr>
              <a:spLocks/>
            </p:cNvSpPr>
            <p:nvPr/>
          </p:nvSpPr>
          <p:spPr bwMode="auto">
            <a:xfrm>
              <a:off x="3502" y="2163"/>
              <a:ext cx="22" cy="81"/>
            </a:xfrm>
            <a:custGeom>
              <a:avLst/>
              <a:gdLst>
                <a:gd name="T0" fmla="*/ 155 w 155"/>
                <a:gd name="T1" fmla="*/ 0 h 567"/>
                <a:gd name="T2" fmla="*/ 144 w 155"/>
                <a:gd name="T3" fmla="*/ 19 h 567"/>
                <a:gd name="T4" fmla="*/ 132 w 155"/>
                <a:gd name="T5" fmla="*/ 38 h 567"/>
                <a:gd name="T6" fmla="*/ 121 w 155"/>
                <a:gd name="T7" fmla="*/ 57 h 567"/>
                <a:gd name="T8" fmla="*/ 111 w 155"/>
                <a:gd name="T9" fmla="*/ 76 h 567"/>
                <a:gd name="T10" fmla="*/ 100 w 155"/>
                <a:gd name="T11" fmla="*/ 96 h 567"/>
                <a:gd name="T12" fmla="*/ 91 w 155"/>
                <a:gd name="T13" fmla="*/ 117 h 567"/>
                <a:gd name="T14" fmla="*/ 81 w 155"/>
                <a:gd name="T15" fmla="*/ 137 h 567"/>
                <a:gd name="T16" fmla="*/ 72 w 155"/>
                <a:gd name="T17" fmla="*/ 157 h 567"/>
                <a:gd name="T18" fmla="*/ 64 w 155"/>
                <a:gd name="T19" fmla="*/ 178 h 567"/>
                <a:gd name="T20" fmla="*/ 56 w 155"/>
                <a:gd name="T21" fmla="*/ 199 h 567"/>
                <a:gd name="T22" fmla="*/ 49 w 155"/>
                <a:gd name="T23" fmla="*/ 220 h 567"/>
                <a:gd name="T24" fmla="*/ 42 w 155"/>
                <a:gd name="T25" fmla="*/ 241 h 567"/>
                <a:gd name="T26" fmla="*/ 35 w 155"/>
                <a:gd name="T27" fmla="*/ 263 h 567"/>
                <a:gd name="T28" fmla="*/ 30 w 155"/>
                <a:gd name="T29" fmla="*/ 283 h 567"/>
                <a:gd name="T30" fmla="*/ 25 w 155"/>
                <a:gd name="T31" fmla="*/ 304 h 567"/>
                <a:gd name="T32" fmla="*/ 19 w 155"/>
                <a:gd name="T33" fmla="*/ 325 h 567"/>
                <a:gd name="T34" fmla="*/ 15 w 155"/>
                <a:gd name="T35" fmla="*/ 347 h 567"/>
                <a:gd name="T36" fmla="*/ 11 w 155"/>
                <a:gd name="T37" fmla="*/ 367 h 567"/>
                <a:gd name="T38" fmla="*/ 7 w 155"/>
                <a:gd name="T39" fmla="*/ 388 h 567"/>
                <a:gd name="T40" fmla="*/ 5 w 155"/>
                <a:gd name="T41" fmla="*/ 408 h 567"/>
                <a:gd name="T42" fmla="*/ 3 w 155"/>
                <a:gd name="T43" fmla="*/ 430 h 567"/>
                <a:gd name="T44" fmla="*/ 1 w 155"/>
                <a:gd name="T45" fmla="*/ 450 h 567"/>
                <a:gd name="T46" fmla="*/ 0 w 155"/>
                <a:gd name="T47" fmla="*/ 470 h 567"/>
                <a:gd name="T48" fmla="*/ 0 w 155"/>
                <a:gd name="T49" fmla="*/ 489 h 567"/>
                <a:gd name="T50" fmla="*/ 0 w 155"/>
                <a:gd name="T51" fmla="*/ 510 h 567"/>
                <a:gd name="T52" fmla="*/ 1 w 155"/>
                <a:gd name="T53" fmla="*/ 529 h 567"/>
                <a:gd name="T54" fmla="*/ 2 w 155"/>
                <a:gd name="T55" fmla="*/ 548 h 567"/>
                <a:gd name="T56" fmla="*/ 3 w 155"/>
                <a:gd name="T57" fmla="*/ 567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5" h="567">
                  <a:moveTo>
                    <a:pt x="155" y="0"/>
                  </a:moveTo>
                  <a:lnTo>
                    <a:pt x="144" y="19"/>
                  </a:lnTo>
                  <a:lnTo>
                    <a:pt x="132" y="38"/>
                  </a:lnTo>
                  <a:lnTo>
                    <a:pt x="121" y="57"/>
                  </a:lnTo>
                  <a:lnTo>
                    <a:pt x="111" y="76"/>
                  </a:lnTo>
                  <a:lnTo>
                    <a:pt x="100" y="96"/>
                  </a:lnTo>
                  <a:lnTo>
                    <a:pt x="91" y="117"/>
                  </a:lnTo>
                  <a:lnTo>
                    <a:pt x="81" y="137"/>
                  </a:lnTo>
                  <a:lnTo>
                    <a:pt x="72" y="157"/>
                  </a:lnTo>
                  <a:lnTo>
                    <a:pt x="64" y="178"/>
                  </a:lnTo>
                  <a:lnTo>
                    <a:pt x="56" y="199"/>
                  </a:lnTo>
                  <a:lnTo>
                    <a:pt x="49" y="220"/>
                  </a:lnTo>
                  <a:lnTo>
                    <a:pt x="42" y="241"/>
                  </a:lnTo>
                  <a:lnTo>
                    <a:pt x="35" y="263"/>
                  </a:lnTo>
                  <a:lnTo>
                    <a:pt x="30" y="283"/>
                  </a:lnTo>
                  <a:lnTo>
                    <a:pt x="25" y="304"/>
                  </a:lnTo>
                  <a:lnTo>
                    <a:pt x="19" y="325"/>
                  </a:lnTo>
                  <a:lnTo>
                    <a:pt x="15" y="347"/>
                  </a:lnTo>
                  <a:lnTo>
                    <a:pt x="11" y="367"/>
                  </a:lnTo>
                  <a:lnTo>
                    <a:pt x="7" y="388"/>
                  </a:lnTo>
                  <a:lnTo>
                    <a:pt x="5" y="408"/>
                  </a:lnTo>
                  <a:lnTo>
                    <a:pt x="3" y="430"/>
                  </a:lnTo>
                  <a:lnTo>
                    <a:pt x="1" y="450"/>
                  </a:lnTo>
                  <a:lnTo>
                    <a:pt x="0" y="470"/>
                  </a:lnTo>
                  <a:lnTo>
                    <a:pt x="0" y="489"/>
                  </a:lnTo>
                  <a:lnTo>
                    <a:pt x="0" y="510"/>
                  </a:lnTo>
                  <a:lnTo>
                    <a:pt x="1" y="529"/>
                  </a:lnTo>
                  <a:lnTo>
                    <a:pt x="2" y="548"/>
                  </a:lnTo>
                  <a:lnTo>
                    <a:pt x="3" y="56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22" name="Freeform 834"/>
            <p:cNvSpPr>
              <a:spLocks/>
            </p:cNvSpPr>
            <p:nvPr/>
          </p:nvSpPr>
          <p:spPr bwMode="auto">
            <a:xfrm>
              <a:off x="3524" y="2158"/>
              <a:ext cx="14" cy="5"/>
            </a:xfrm>
            <a:custGeom>
              <a:avLst/>
              <a:gdLst>
                <a:gd name="T0" fmla="*/ 100 w 100"/>
                <a:gd name="T1" fmla="*/ 36 h 36"/>
                <a:gd name="T2" fmla="*/ 97 w 100"/>
                <a:gd name="T3" fmla="*/ 29 h 36"/>
                <a:gd name="T4" fmla="*/ 95 w 100"/>
                <a:gd name="T5" fmla="*/ 24 h 36"/>
                <a:gd name="T6" fmla="*/ 92 w 100"/>
                <a:gd name="T7" fmla="*/ 19 h 36"/>
                <a:gd name="T8" fmla="*/ 89 w 100"/>
                <a:gd name="T9" fmla="*/ 13 h 36"/>
                <a:gd name="T10" fmla="*/ 85 w 100"/>
                <a:gd name="T11" fmla="*/ 9 h 36"/>
                <a:gd name="T12" fmla="*/ 80 w 100"/>
                <a:gd name="T13" fmla="*/ 6 h 36"/>
                <a:gd name="T14" fmla="*/ 76 w 100"/>
                <a:gd name="T15" fmla="*/ 4 h 36"/>
                <a:gd name="T16" fmla="*/ 71 w 100"/>
                <a:gd name="T17" fmla="*/ 2 h 36"/>
                <a:gd name="T18" fmla="*/ 65 w 100"/>
                <a:gd name="T19" fmla="*/ 0 h 36"/>
                <a:gd name="T20" fmla="*/ 59 w 100"/>
                <a:gd name="T21" fmla="*/ 0 h 36"/>
                <a:gd name="T22" fmla="*/ 54 w 100"/>
                <a:gd name="T23" fmla="*/ 0 h 36"/>
                <a:gd name="T24" fmla="*/ 47 w 100"/>
                <a:gd name="T25" fmla="*/ 2 h 36"/>
                <a:gd name="T26" fmla="*/ 42 w 100"/>
                <a:gd name="T27" fmla="*/ 4 h 36"/>
                <a:gd name="T28" fmla="*/ 36 w 100"/>
                <a:gd name="T29" fmla="*/ 6 h 36"/>
                <a:gd name="T30" fmla="*/ 29 w 100"/>
                <a:gd name="T31" fmla="*/ 9 h 36"/>
                <a:gd name="T32" fmla="*/ 23 w 100"/>
                <a:gd name="T33" fmla="*/ 13 h 36"/>
                <a:gd name="T34" fmla="*/ 18 w 100"/>
                <a:gd name="T35" fmla="*/ 19 h 36"/>
                <a:gd name="T36" fmla="*/ 11 w 100"/>
                <a:gd name="T37" fmla="*/ 24 h 36"/>
                <a:gd name="T38" fmla="*/ 6 w 100"/>
                <a:gd name="T39" fmla="*/ 29 h 36"/>
                <a:gd name="T40" fmla="*/ 0 w 100"/>
                <a:gd name="T4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0" h="36">
                  <a:moveTo>
                    <a:pt x="100" y="36"/>
                  </a:moveTo>
                  <a:lnTo>
                    <a:pt x="97" y="29"/>
                  </a:lnTo>
                  <a:lnTo>
                    <a:pt x="95" y="24"/>
                  </a:lnTo>
                  <a:lnTo>
                    <a:pt x="92" y="19"/>
                  </a:lnTo>
                  <a:lnTo>
                    <a:pt x="89" y="13"/>
                  </a:lnTo>
                  <a:lnTo>
                    <a:pt x="85" y="9"/>
                  </a:lnTo>
                  <a:lnTo>
                    <a:pt x="80" y="6"/>
                  </a:lnTo>
                  <a:lnTo>
                    <a:pt x="76" y="4"/>
                  </a:lnTo>
                  <a:lnTo>
                    <a:pt x="71" y="2"/>
                  </a:lnTo>
                  <a:lnTo>
                    <a:pt x="65" y="0"/>
                  </a:lnTo>
                  <a:lnTo>
                    <a:pt x="59" y="0"/>
                  </a:lnTo>
                  <a:lnTo>
                    <a:pt x="54" y="0"/>
                  </a:lnTo>
                  <a:lnTo>
                    <a:pt x="47" y="2"/>
                  </a:lnTo>
                  <a:lnTo>
                    <a:pt x="42" y="4"/>
                  </a:lnTo>
                  <a:lnTo>
                    <a:pt x="36" y="6"/>
                  </a:lnTo>
                  <a:lnTo>
                    <a:pt x="29" y="9"/>
                  </a:lnTo>
                  <a:lnTo>
                    <a:pt x="23" y="13"/>
                  </a:lnTo>
                  <a:lnTo>
                    <a:pt x="18" y="19"/>
                  </a:lnTo>
                  <a:lnTo>
                    <a:pt x="11" y="24"/>
                  </a:lnTo>
                  <a:lnTo>
                    <a:pt x="6" y="29"/>
                  </a:lnTo>
                  <a:lnTo>
                    <a:pt x="0" y="3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23" name="Freeform 835"/>
            <p:cNvSpPr>
              <a:spLocks/>
            </p:cNvSpPr>
            <p:nvPr/>
          </p:nvSpPr>
          <p:spPr bwMode="auto">
            <a:xfrm>
              <a:off x="3517" y="2163"/>
              <a:ext cx="22" cy="81"/>
            </a:xfrm>
            <a:custGeom>
              <a:avLst/>
              <a:gdLst>
                <a:gd name="T0" fmla="*/ 0 w 156"/>
                <a:gd name="T1" fmla="*/ 567 h 567"/>
                <a:gd name="T2" fmla="*/ 13 w 156"/>
                <a:gd name="T3" fmla="*/ 548 h 567"/>
                <a:gd name="T4" fmla="*/ 24 w 156"/>
                <a:gd name="T5" fmla="*/ 529 h 567"/>
                <a:gd name="T6" fmla="*/ 35 w 156"/>
                <a:gd name="T7" fmla="*/ 510 h 567"/>
                <a:gd name="T8" fmla="*/ 46 w 156"/>
                <a:gd name="T9" fmla="*/ 489 h 567"/>
                <a:gd name="T10" fmla="*/ 56 w 156"/>
                <a:gd name="T11" fmla="*/ 470 h 567"/>
                <a:gd name="T12" fmla="*/ 65 w 156"/>
                <a:gd name="T13" fmla="*/ 450 h 567"/>
                <a:gd name="T14" fmla="*/ 75 w 156"/>
                <a:gd name="T15" fmla="*/ 430 h 567"/>
                <a:gd name="T16" fmla="*/ 83 w 156"/>
                <a:gd name="T17" fmla="*/ 408 h 567"/>
                <a:gd name="T18" fmla="*/ 92 w 156"/>
                <a:gd name="T19" fmla="*/ 388 h 567"/>
                <a:gd name="T20" fmla="*/ 100 w 156"/>
                <a:gd name="T21" fmla="*/ 367 h 567"/>
                <a:gd name="T22" fmla="*/ 108 w 156"/>
                <a:gd name="T23" fmla="*/ 347 h 567"/>
                <a:gd name="T24" fmla="*/ 114 w 156"/>
                <a:gd name="T25" fmla="*/ 325 h 567"/>
                <a:gd name="T26" fmla="*/ 121 w 156"/>
                <a:gd name="T27" fmla="*/ 304 h 567"/>
                <a:gd name="T28" fmla="*/ 127 w 156"/>
                <a:gd name="T29" fmla="*/ 283 h 567"/>
                <a:gd name="T30" fmla="*/ 132 w 156"/>
                <a:gd name="T31" fmla="*/ 263 h 567"/>
                <a:gd name="T32" fmla="*/ 137 w 156"/>
                <a:gd name="T33" fmla="*/ 241 h 567"/>
                <a:gd name="T34" fmla="*/ 141 w 156"/>
                <a:gd name="T35" fmla="*/ 220 h 567"/>
                <a:gd name="T36" fmla="*/ 145 w 156"/>
                <a:gd name="T37" fmla="*/ 199 h 567"/>
                <a:gd name="T38" fmla="*/ 148 w 156"/>
                <a:gd name="T39" fmla="*/ 178 h 567"/>
                <a:gd name="T40" fmla="*/ 150 w 156"/>
                <a:gd name="T41" fmla="*/ 157 h 567"/>
                <a:gd name="T42" fmla="*/ 154 w 156"/>
                <a:gd name="T43" fmla="*/ 137 h 567"/>
                <a:gd name="T44" fmla="*/ 155 w 156"/>
                <a:gd name="T45" fmla="*/ 117 h 567"/>
                <a:gd name="T46" fmla="*/ 156 w 156"/>
                <a:gd name="T47" fmla="*/ 96 h 567"/>
                <a:gd name="T48" fmla="*/ 156 w 156"/>
                <a:gd name="T49" fmla="*/ 76 h 567"/>
                <a:gd name="T50" fmla="*/ 156 w 156"/>
                <a:gd name="T51" fmla="*/ 57 h 567"/>
                <a:gd name="T52" fmla="*/ 156 w 156"/>
                <a:gd name="T53" fmla="*/ 38 h 567"/>
                <a:gd name="T54" fmla="*/ 155 w 156"/>
                <a:gd name="T55" fmla="*/ 19 h 567"/>
                <a:gd name="T56" fmla="*/ 153 w 156"/>
                <a:gd name="T57" fmla="*/ 0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6" h="567">
                  <a:moveTo>
                    <a:pt x="0" y="567"/>
                  </a:moveTo>
                  <a:lnTo>
                    <a:pt x="13" y="548"/>
                  </a:lnTo>
                  <a:lnTo>
                    <a:pt x="24" y="529"/>
                  </a:lnTo>
                  <a:lnTo>
                    <a:pt x="35" y="510"/>
                  </a:lnTo>
                  <a:lnTo>
                    <a:pt x="46" y="489"/>
                  </a:lnTo>
                  <a:lnTo>
                    <a:pt x="56" y="470"/>
                  </a:lnTo>
                  <a:lnTo>
                    <a:pt x="65" y="450"/>
                  </a:lnTo>
                  <a:lnTo>
                    <a:pt x="75" y="430"/>
                  </a:lnTo>
                  <a:lnTo>
                    <a:pt x="83" y="408"/>
                  </a:lnTo>
                  <a:lnTo>
                    <a:pt x="92" y="388"/>
                  </a:lnTo>
                  <a:lnTo>
                    <a:pt x="100" y="367"/>
                  </a:lnTo>
                  <a:lnTo>
                    <a:pt x="108" y="347"/>
                  </a:lnTo>
                  <a:lnTo>
                    <a:pt x="114" y="325"/>
                  </a:lnTo>
                  <a:lnTo>
                    <a:pt x="121" y="304"/>
                  </a:lnTo>
                  <a:lnTo>
                    <a:pt x="127" y="283"/>
                  </a:lnTo>
                  <a:lnTo>
                    <a:pt x="132" y="263"/>
                  </a:lnTo>
                  <a:lnTo>
                    <a:pt x="137" y="241"/>
                  </a:lnTo>
                  <a:lnTo>
                    <a:pt x="141" y="220"/>
                  </a:lnTo>
                  <a:lnTo>
                    <a:pt x="145" y="199"/>
                  </a:lnTo>
                  <a:lnTo>
                    <a:pt x="148" y="178"/>
                  </a:lnTo>
                  <a:lnTo>
                    <a:pt x="150" y="157"/>
                  </a:lnTo>
                  <a:lnTo>
                    <a:pt x="154" y="137"/>
                  </a:lnTo>
                  <a:lnTo>
                    <a:pt x="155" y="117"/>
                  </a:lnTo>
                  <a:lnTo>
                    <a:pt x="156" y="96"/>
                  </a:lnTo>
                  <a:lnTo>
                    <a:pt x="156" y="76"/>
                  </a:lnTo>
                  <a:lnTo>
                    <a:pt x="156" y="57"/>
                  </a:lnTo>
                  <a:lnTo>
                    <a:pt x="156" y="38"/>
                  </a:lnTo>
                  <a:lnTo>
                    <a:pt x="155" y="19"/>
                  </a:lnTo>
                  <a:lnTo>
                    <a:pt x="15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24" name="Freeform 836"/>
            <p:cNvSpPr>
              <a:spLocks/>
            </p:cNvSpPr>
            <p:nvPr/>
          </p:nvSpPr>
          <p:spPr bwMode="auto">
            <a:xfrm>
              <a:off x="3502" y="2244"/>
              <a:ext cx="15" cy="5"/>
            </a:xfrm>
            <a:custGeom>
              <a:avLst/>
              <a:gdLst>
                <a:gd name="T0" fmla="*/ 0 w 99"/>
                <a:gd name="T1" fmla="*/ 0 h 35"/>
                <a:gd name="T2" fmla="*/ 2 w 99"/>
                <a:gd name="T3" fmla="*/ 6 h 35"/>
                <a:gd name="T4" fmla="*/ 4 w 99"/>
                <a:gd name="T5" fmla="*/ 12 h 35"/>
                <a:gd name="T6" fmla="*/ 8 w 99"/>
                <a:gd name="T7" fmla="*/ 17 h 35"/>
                <a:gd name="T8" fmla="*/ 12 w 99"/>
                <a:gd name="T9" fmla="*/ 21 h 35"/>
                <a:gd name="T10" fmla="*/ 15 w 99"/>
                <a:gd name="T11" fmla="*/ 26 h 35"/>
                <a:gd name="T12" fmla="*/ 19 w 99"/>
                <a:gd name="T13" fmla="*/ 29 h 35"/>
                <a:gd name="T14" fmla="*/ 25 w 99"/>
                <a:gd name="T15" fmla="*/ 32 h 35"/>
                <a:gd name="T16" fmla="*/ 30 w 99"/>
                <a:gd name="T17" fmla="*/ 34 h 35"/>
                <a:gd name="T18" fmla="*/ 35 w 99"/>
                <a:gd name="T19" fmla="*/ 35 h 35"/>
                <a:gd name="T20" fmla="*/ 41 w 99"/>
                <a:gd name="T21" fmla="*/ 35 h 35"/>
                <a:gd name="T22" fmla="*/ 46 w 99"/>
                <a:gd name="T23" fmla="*/ 35 h 35"/>
                <a:gd name="T24" fmla="*/ 52 w 99"/>
                <a:gd name="T25" fmla="*/ 34 h 35"/>
                <a:gd name="T26" fmla="*/ 59 w 99"/>
                <a:gd name="T27" fmla="*/ 32 h 35"/>
                <a:gd name="T28" fmla="*/ 65 w 99"/>
                <a:gd name="T29" fmla="*/ 29 h 35"/>
                <a:gd name="T30" fmla="*/ 70 w 99"/>
                <a:gd name="T31" fmla="*/ 26 h 35"/>
                <a:gd name="T32" fmla="*/ 77 w 99"/>
                <a:gd name="T33" fmla="*/ 21 h 35"/>
                <a:gd name="T34" fmla="*/ 83 w 99"/>
                <a:gd name="T35" fmla="*/ 17 h 35"/>
                <a:gd name="T36" fmla="*/ 89 w 99"/>
                <a:gd name="T37" fmla="*/ 12 h 35"/>
                <a:gd name="T38" fmla="*/ 94 w 99"/>
                <a:gd name="T39" fmla="*/ 6 h 35"/>
                <a:gd name="T40" fmla="*/ 99 w 99"/>
                <a:gd name="T41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9" h="35">
                  <a:moveTo>
                    <a:pt x="0" y="0"/>
                  </a:moveTo>
                  <a:lnTo>
                    <a:pt x="2" y="6"/>
                  </a:lnTo>
                  <a:lnTo>
                    <a:pt x="4" y="12"/>
                  </a:lnTo>
                  <a:lnTo>
                    <a:pt x="8" y="17"/>
                  </a:lnTo>
                  <a:lnTo>
                    <a:pt x="12" y="21"/>
                  </a:lnTo>
                  <a:lnTo>
                    <a:pt x="15" y="26"/>
                  </a:lnTo>
                  <a:lnTo>
                    <a:pt x="19" y="29"/>
                  </a:lnTo>
                  <a:lnTo>
                    <a:pt x="25" y="32"/>
                  </a:lnTo>
                  <a:lnTo>
                    <a:pt x="30" y="34"/>
                  </a:lnTo>
                  <a:lnTo>
                    <a:pt x="35" y="35"/>
                  </a:lnTo>
                  <a:lnTo>
                    <a:pt x="41" y="35"/>
                  </a:lnTo>
                  <a:lnTo>
                    <a:pt x="46" y="35"/>
                  </a:lnTo>
                  <a:lnTo>
                    <a:pt x="52" y="34"/>
                  </a:lnTo>
                  <a:lnTo>
                    <a:pt x="59" y="32"/>
                  </a:lnTo>
                  <a:lnTo>
                    <a:pt x="65" y="29"/>
                  </a:lnTo>
                  <a:lnTo>
                    <a:pt x="70" y="26"/>
                  </a:lnTo>
                  <a:lnTo>
                    <a:pt x="77" y="21"/>
                  </a:lnTo>
                  <a:lnTo>
                    <a:pt x="83" y="17"/>
                  </a:lnTo>
                  <a:lnTo>
                    <a:pt x="89" y="12"/>
                  </a:lnTo>
                  <a:lnTo>
                    <a:pt x="94" y="6"/>
                  </a:lnTo>
                  <a:lnTo>
                    <a:pt x="9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25" name="Freeform 837"/>
            <p:cNvSpPr>
              <a:spLocks/>
            </p:cNvSpPr>
            <p:nvPr/>
          </p:nvSpPr>
          <p:spPr bwMode="auto">
            <a:xfrm>
              <a:off x="3381" y="2396"/>
              <a:ext cx="2" cy="9"/>
            </a:xfrm>
            <a:custGeom>
              <a:avLst/>
              <a:gdLst>
                <a:gd name="T0" fmla="*/ 2 w 18"/>
                <a:gd name="T1" fmla="*/ 0 h 64"/>
                <a:gd name="T2" fmla="*/ 1 w 18"/>
                <a:gd name="T3" fmla="*/ 4 h 64"/>
                <a:gd name="T4" fmla="*/ 1 w 18"/>
                <a:gd name="T5" fmla="*/ 8 h 64"/>
                <a:gd name="T6" fmla="*/ 0 w 18"/>
                <a:gd name="T7" fmla="*/ 13 h 64"/>
                <a:gd name="T8" fmla="*/ 0 w 18"/>
                <a:gd name="T9" fmla="*/ 17 h 64"/>
                <a:gd name="T10" fmla="*/ 0 w 18"/>
                <a:gd name="T11" fmla="*/ 21 h 64"/>
                <a:gd name="T12" fmla="*/ 0 w 18"/>
                <a:gd name="T13" fmla="*/ 25 h 64"/>
                <a:gd name="T14" fmla="*/ 1 w 18"/>
                <a:gd name="T15" fmla="*/ 30 h 64"/>
                <a:gd name="T16" fmla="*/ 1 w 18"/>
                <a:gd name="T17" fmla="*/ 32 h 64"/>
                <a:gd name="T18" fmla="*/ 1 w 18"/>
                <a:gd name="T19" fmla="*/ 34 h 64"/>
                <a:gd name="T20" fmla="*/ 2 w 18"/>
                <a:gd name="T21" fmla="*/ 36 h 64"/>
                <a:gd name="T22" fmla="*/ 4 w 18"/>
                <a:gd name="T23" fmla="*/ 38 h 64"/>
                <a:gd name="T24" fmla="*/ 5 w 18"/>
                <a:gd name="T25" fmla="*/ 40 h 64"/>
                <a:gd name="T26" fmla="*/ 5 w 18"/>
                <a:gd name="T27" fmla="*/ 41 h 64"/>
                <a:gd name="T28" fmla="*/ 7 w 18"/>
                <a:gd name="T29" fmla="*/ 46 h 64"/>
                <a:gd name="T30" fmla="*/ 9 w 18"/>
                <a:gd name="T31" fmla="*/ 49 h 64"/>
                <a:gd name="T32" fmla="*/ 14 w 18"/>
                <a:gd name="T33" fmla="*/ 56 h 64"/>
                <a:gd name="T34" fmla="*/ 16 w 18"/>
                <a:gd name="T35" fmla="*/ 59 h 64"/>
                <a:gd name="T36" fmla="*/ 17 w 18"/>
                <a:gd name="T37" fmla="*/ 62 h 64"/>
                <a:gd name="T38" fmla="*/ 18 w 18"/>
                <a:gd name="T39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" h="64">
                  <a:moveTo>
                    <a:pt x="2" y="0"/>
                  </a:moveTo>
                  <a:lnTo>
                    <a:pt x="1" y="4"/>
                  </a:lnTo>
                  <a:lnTo>
                    <a:pt x="1" y="8"/>
                  </a:lnTo>
                  <a:lnTo>
                    <a:pt x="0" y="13"/>
                  </a:lnTo>
                  <a:lnTo>
                    <a:pt x="0" y="17"/>
                  </a:lnTo>
                  <a:lnTo>
                    <a:pt x="0" y="21"/>
                  </a:lnTo>
                  <a:lnTo>
                    <a:pt x="0" y="25"/>
                  </a:lnTo>
                  <a:lnTo>
                    <a:pt x="1" y="30"/>
                  </a:lnTo>
                  <a:lnTo>
                    <a:pt x="1" y="32"/>
                  </a:lnTo>
                  <a:lnTo>
                    <a:pt x="1" y="34"/>
                  </a:lnTo>
                  <a:lnTo>
                    <a:pt x="2" y="36"/>
                  </a:lnTo>
                  <a:lnTo>
                    <a:pt x="4" y="38"/>
                  </a:lnTo>
                  <a:lnTo>
                    <a:pt x="5" y="40"/>
                  </a:lnTo>
                  <a:lnTo>
                    <a:pt x="5" y="41"/>
                  </a:lnTo>
                  <a:lnTo>
                    <a:pt x="7" y="46"/>
                  </a:lnTo>
                  <a:lnTo>
                    <a:pt x="9" y="49"/>
                  </a:lnTo>
                  <a:lnTo>
                    <a:pt x="14" y="56"/>
                  </a:lnTo>
                  <a:lnTo>
                    <a:pt x="16" y="59"/>
                  </a:lnTo>
                  <a:lnTo>
                    <a:pt x="17" y="62"/>
                  </a:lnTo>
                  <a:lnTo>
                    <a:pt x="18" y="6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26" name="Freeform 838"/>
            <p:cNvSpPr>
              <a:spLocks/>
            </p:cNvSpPr>
            <p:nvPr/>
          </p:nvSpPr>
          <p:spPr bwMode="auto">
            <a:xfrm>
              <a:off x="3361" y="2362"/>
              <a:ext cx="28" cy="43"/>
            </a:xfrm>
            <a:custGeom>
              <a:avLst/>
              <a:gdLst>
                <a:gd name="T0" fmla="*/ 194 w 194"/>
                <a:gd name="T1" fmla="*/ 34 h 305"/>
                <a:gd name="T2" fmla="*/ 194 w 194"/>
                <a:gd name="T3" fmla="*/ 25 h 305"/>
                <a:gd name="T4" fmla="*/ 191 w 194"/>
                <a:gd name="T5" fmla="*/ 15 h 305"/>
                <a:gd name="T6" fmla="*/ 187 w 194"/>
                <a:gd name="T7" fmla="*/ 8 h 305"/>
                <a:gd name="T8" fmla="*/ 184 w 194"/>
                <a:gd name="T9" fmla="*/ 3 h 305"/>
                <a:gd name="T10" fmla="*/ 181 w 194"/>
                <a:gd name="T11" fmla="*/ 1 h 305"/>
                <a:gd name="T12" fmla="*/ 177 w 194"/>
                <a:gd name="T13" fmla="*/ 0 h 305"/>
                <a:gd name="T14" fmla="*/ 160 w 194"/>
                <a:gd name="T15" fmla="*/ 0 h 305"/>
                <a:gd name="T16" fmla="*/ 140 w 194"/>
                <a:gd name="T17" fmla="*/ 0 h 305"/>
                <a:gd name="T18" fmla="*/ 122 w 194"/>
                <a:gd name="T19" fmla="*/ 1 h 305"/>
                <a:gd name="T20" fmla="*/ 113 w 194"/>
                <a:gd name="T21" fmla="*/ 2 h 305"/>
                <a:gd name="T22" fmla="*/ 103 w 194"/>
                <a:gd name="T23" fmla="*/ 6 h 305"/>
                <a:gd name="T24" fmla="*/ 95 w 194"/>
                <a:gd name="T25" fmla="*/ 10 h 305"/>
                <a:gd name="T26" fmla="*/ 87 w 194"/>
                <a:gd name="T27" fmla="*/ 15 h 305"/>
                <a:gd name="T28" fmla="*/ 78 w 194"/>
                <a:gd name="T29" fmla="*/ 24 h 305"/>
                <a:gd name="T30" fmla="*/ 66 w 194"/>
                <a:gd name="T31" fmla="*/ 34 h 305"/>
                <a:gd name="T32" fmla="*/ 61 w 194"/>
                <a:gd name="T33" fmla="*/ 42 h 305"/>
                <a:gd name="T34" fmla="*/ 48 w 194"/>
                <a:gd name="T35" fmla="*/ 64 h 305"/>
                <a:gd name="T36" fmla="*/ 44 w 194"/>
                <a:gd name="T37" fmla="*/ 73 h 305"/>
                <a:gd name="T38" fmla="*/ 39 w 194"/>
                <a:gd name="T39" fmla="*/ 88 h 305"/>
                <a:gd name="T40" fmla="*/ 19 w 194"/>
                <a:gd name="T41" fmla="*/ 161 h 305"/>
                <a:gd name="T42" fmla="*/ 6 w 194"/>
                <a:gd name="T43" fmla="*/ 210 h 305"/>
                <a:gd name="T44" fmla="*/ 1 w 194"/>
                <a:gd name="T45" fmla="*/ 234 h 305"/>
                <a:gd name="T46" fmla="*/ 0 w 194"/>
                <a:gd name="T47" fmla="*/ 244 h 305"/>
                <a:gd name="T48" fmla="*/ 1 w 194"/>
                <a:gd name="T49" fmla="*/ 254 h 305"/>
                <a:gd name="T50" fmla="*/ 2 w 194"/>
                <a:gd name="T51" fmla="*/ 263 h 305"/>
                <a:gd name="T52" fmla="*/ 4 w 194"/>
                <a:gd name="T53" fmla="*/ 272 h 305"/>
                <a:gd name="T54" fmla="*/ 8 w 194"/>
                <a:gd name="T55" fmla="*/ 281 h 305"/>
                <a:gd name="T56" fmla="*/ 13 w 194"/>
                <a:gd name="T57" fmla="*/ 289 h 305"/>
                <a:gd name="T58" fmla="*/ 19 w 194"/>
                <a:gd name="T59" fmla="*/ 296 h 305"/>
                <a:gd name="T60" fmla="*/ 28 w 194"/>
                <a:gd name="T61" fmla="*/ 300 h 305"/>
                <a:gd name="T62" fmla="*/ 37 w 194"/>
                <a:gd name="T63" fmla="*/ 304 h 305"/>
                <a:gd name="T64" fmla="*/ 46 w 194"/>
                <a:gd name="T65" fmla="*/ 305 h 305"/>
                <a:gd name="T66" fmla="*/ 71 w 194"/>
                <a:gd name="T67" fmla="*/ 305 h 305"/>
                <a:gd name="T68" fmla="*/ 84 w 194"/>
                <a:gd name="T69" fmla="*/ 305 h 305"/>
                <a:gd name="T70" fmla="*/ 94 w 194"/>
                <a:gd name="T71" fmla="*/ 304 h 305"/>
                <a:gd name="T72" fmla="*/ 102 w 194"/>
                <a:gd name="T73" fmla="*/ 299 h 305"/>
                <a:gd name="T74" fmla="*/ 110 w 194"/>
                <a:gd name="T75" fmla="*/ 293 h 305"/>
                <a:gd name="T76" fmla="*/ 117 w 194"/>
                <a:gd name="T77" fmla="*/ 287 h 305"/>
                <a:gd name="T78" fmla="*/ 122 w 194"/>
                <a:gd name="T79" fmla="*/ 279 h 305"/>
                <a:gd name="T80" fmla="*/ 128 w 194"/>
                <a:gd name="T81" fmla="*/ 272 h 305"/>
                <a:gd name="T82" fmla="*/ 132 w 194"/>
                <a:gd name="T83" fmla="*/ 263 h 305"/>
                <a:gd name="T84" fmla="*/ 138 w 194"/>
                <a:gd name="T85" fmla="*/ 248 h 305"/>
                <a:gd name="T86" fmla="*/ 144 w 194"/>
                <a:gd name="T87" fmla="*/ 230 h 305"/>
                <a:gd name="T88" fmla="*/ 154 w 194"/>
                <a:gd name="T89" fmla="*/ 188 h 305"/>
                <a:gd name="T90" fmla="*/ 173 w 194"/>
                <a:gd name="T91" fmla="*/ 114 h 305"/>
                <a:gd name="T92" fmla="*/ 185 w 194"/>
                <a:gd name="T93" fmla="*/ 72 h 305"/>
                <a:gd name="T94" fmla="*/ 189 w 194"/>
                <a:gd name="T95" fmla="*/ 52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4" h="305">
                  <a:moveTo>
                    <a:pt x="193" y="41"/>
                  </a:moveTo>
                  <a:lnTo>
                    <a:pt x="194" y="37"/>
                  </a:lnTo>
                  <a:lnTo>
                    <a:pt x="194" y="34"/>
                  </a:lnTo>
                  <a:lnTo>
                    <a:pt x="194" y="31"/>
                  </a:lnTo>
                  <a:lnTo>
                    <a:pt x="194" y="28"/>
                  </a:lnTo>
                  <a:lnTo>
                    <a:pt x="194" y="25"/>
                  </a:lnTo>
                  <a:lnTo>
                    <a:pt x="193" y="22"/>
                  </a:lnTo>
                  <a:lnTo>
                    <a:pt x="192" y="18"/>
                  </a:lnTo>
                  <a:lnTo>
                    <a:pt x="191" y="15"/>
                  </a:lnTo>
                  <a:lnTo>
                    <a:pt x="189" y="12"/>
                  </a:lnTo>
                  <a:lnTo>
                    <a:pt x="188" y="9"/>
                  </a:lnTo>
                  <a:lnTo>
                    <a:pt x="187" y="8"/>
                  </a:lnTo>
                  <a:lnTo>
                    <a:pt x="186" y="7"/>
                  </a:lnTo>
                  <a:lnTo>
                    <a:pt x="185" y="4"/>
                  </a:lnTo>
                  <a:lnTo>
                    <a:pt x="184" y="3"/>
                  </a:lnTo>
                  <a:lnTo>
                    <a:pt x="183" y="2"/>
                  </a:lnTo>
                  <a:lnTo>
                    <a:pt x="182" y="2"/>
                  </a:lnTo>
                  <a:lnTo>
                    <a:pt x="181" y="1"/>
                  </a:lnTo>
                  <a:lnTo>
                    <a:pt x="180" y="1"/>
                  </a:lnTo>
                  <a:lnTo>
                    <a:pt x="178" y="0"/>
                  </a:lnTo>
                  <a:lnTo>
                    <a:pt x="177" y="0"/>
                  </a:lnTo>
                  <a:lnTo>
                    <a:pt x="173" y="0"/>
                  </a:lnTo>
                  <a:lnTo>
                    <a:pt x="166" y="0"/>
                  </a:lnTo>
                  <a:lnTo>
                    <a:pt x="160" y="0"/>
                  </a:lnTo>
                  <a:lnTo>
                    <a:pt x="153" y="0"/>
                  </a:lnTo>
                  <a:lnTo>
                    <a:pt x="147" y="0"/>
                  </a:lnTo>
                  <a:lnTo>
                    <a:pt x="140" y="0"/>
                  </a:lnTo>
                  <a:lnTo>
                    <a:pt x="134" y="0"/>
                  </a:lnTo>
                  <a:lnTo>
                    <a:pt x="129" y="0"/>
                  </a:lnTo>
                  <a:lnTo>
                    <a:pt x="122" y="1"/>
                  </a:lnTo>
                  <a:lnTo>
                    <a:pt x="119" y="1"/>
                  </a:lnTo>
                  <a:lnTo>
                    <a:pt x="116" y="2"/>
                  </a:lnTo>
                  <a:lnTo>
                    <a:pt x="113" y="2"/>
                  </a:lnTo>
                  <a:lnTo>
                    <a:pt x="110" y="3"/>
                  </a:lnTo>
                  <a:lnTo>
                    <a:pt x="106" y="4"/>
                  </a:lnTo>
                  <a:lnTo>
                    <a:pt x="103" y="6"/>
                  </a:lnTo>
                  <a:lnTo>
                    <a:pt x="101" y="7"/>
                  </a:lnTo>
                  <a:lnTo>
                    <a:pt x="98" y="8"/>
                  </a:lnTo>
                  <a:lnTo>
                    <a:pt x="95" y="10"/>
                  </a:lnTo>
                  <a:lnTo>
                    <a:pt x="93" y="11"/>
                  </a:lnTo>
                  <a:lnTo>
                    <a:pt x="89" y="13"/>
                  </a:lnTo>
                  <a:lnTo>
                    <a:pt x="87" y="15"/>
                  </a:lnTo>
                  <a:lnTo>
                    <a:pt x="85" y="17"/>
                  </a:lnTo>
                  <a:lnTo>
                    <a:pt x="82" y="18"/>
                  </a:lnTo>
                  <a:lnTo>
                    <a:pt x="78" y="24"/>
                  </a:lnTo>
                  <a:lnTo>
                    <a:pt x="73" y="28"/>
                  </a:lnTo>
                  <a:lnTo>
                    <a:pt x="68" y="32"/>
                  </a:lnTo>
                  <a:lnTo>
                    <a:pt x="66" y="34"/>
                  </a:lnTo>
                  <a:lnTo>
                    <a:pt x="65" y="36"/>
                  </a:lnTo>
                  <a:lnTo>
                    <a:pt x="63" y="40"/>
                  </a:lnTo>
                  <a:lnTo>
                    <a:pt x="61" y="42"/>
                  </a:lnTo>
                  <a:lnTo>
                    <a:pt x="54" y="53"/>
                  </a:lnTo>
                  <a:lnTo>
                    <a:pt x="51" y="59"/>
                  </a:lnTo>
                  <a:lnTo>
                    <a:pt x="48" y="64"/>
                  </a:lnTo>
                  <a:lnTo>
                    <a:pt x="47" y="66"/>
                  </a:lnTo>
                  <a:lnTo>
                    <a:pt x="46" y="69"/>
                  </a:lnTo>
                  <a:lnTo>
                    <a:pt x="44" y="73"/>
                  </a:lnTo>
                  <a:lnTo>
                    <a:pt x="43" y="76"/>
                  </a:lnTo>
                  <a:lnTo>
                    <a:pt x="41" y="81"/>
                  </a:lnTo>
                  <a:lnTo>
                    <a:pt x="39" y="88"/>
                  </a:lnTo>
                  <a:lnTo>
                    <a:pt x="33" y="112"/>
                  </a:lnTo>
                  <a:lnTo>
                    <a:pt x="27" y="136"/>
                  </a:lnTo>
                  <a:lnTo>
                    <a:pt x="19" y="161"/>
                  </a:lnTo>
                  <a:lnTo>
                    <a:pt x="13" y="185"/>
                  </a:lnTo>
                  <a:lnTo>
                    <a:pt x="10" y="197"/>
                  </a:lnTo>
                  <a:lnTo>
                    <a:pt x="6" y="210"/>
                  </a:lnTo>
                  <a:lnTo>
                    <a:pt x="3" y="222"/>
                  </a:lnTo>
                  <a:lnTo>
                    <a:pt x="2" y="228"/>
                  </a:lnTo>
                  <a:lnTo>
                    <a:pt x="1" y="234"/>
                  </a:lnTo>
                  <a:lnTo>
                    <a:pt x="1" y="238"/>
                  </a:lnTo>
                  <a:lnTo>
                    <a:pt x="0" y="241"/>
                  </a:lnTo>
                  <a:lnTo>
                    <a:pt x="0" y="244"/>
                  </a:lnTo>
                  <a:lnTo>
                    <a:pt x="0" y="247"/>
                  </a:lnTo>
                  <a:lnTo>
                    <a:pt x="0" y="250"/>
                  </a:lnTo>
                  <a:lnTo>
                    <a:pt x="1" y="254"/>
                  </a:lnTo>
                  <a:lnTo>
                    <a:pt x="1" y="257"/>
                  </a:lnTo>
                  <a:lnTo>
                    <a:pt x="1" y="260"/>
                  </a:lnTo>
                  <a:lnTo>
                    <a:pt x="2" y="263"/>
                  </a:lnTo>
                  <a:lnTo>
                    <a:pt x="3" y="266"/>
                  </a:lnTo>
                  <a:lnTo>
                    <a:pt x="3" y="269"/>
                  </a:lnTo>
                  <a:lnTo>
                    <a:pt x="4" y="272"/>
                  </a:lnTo>
                  <a:lnTo>
                    <a:pt x="5" y="275"/>
                  </a:lnTo>
                  <a:lnTo>
                    <a:pt x="7" y="278"/>
                  </a:lnTo>
                  <a:lnTo>
                    <a:pt x="8" y="281"/>
                  </a:lnTo>
                  <a:lnTo>
                    <a:pt x="10" y="283"/>
                  </a:lnTo>
                  <a:lnTo>
                    <a:pt x="12" y="287"/>
                  </a:lnTo>
                  <a:lnTo>
                    <a:pt x="13" y="289"/>
                  </a:lnTo>
                  <a:lnTo>
                    <a:pt x="15" y="292"/>
                  </a:lnTo>
                  <a:lnTo>
                    <a:pt x="17" y="294"/>
                  </a:lnTo>
                  <a:lnTo>
                    <a:pt x="19" y="296"/>
                  </a:lnTo>
                  <a:lnTo>
                    <a:pt x="22" y="298"/>
                  </a:lnTo>
                  <a:lnTo>
                    <a:pt x="24" y="299"/>
                  </a:lnTo>
                  <a:lnTo>
                    <a:pt x="28" y="300"/>
                  </a:lnTo>
                  <a:lnTo>
                    <a:pt x="31" y="302"/>
                  </a:lnTo>
                  <a:lnTo>
                    <a:pt x="34" y="303"/>
                  </a:lnTo>
                  <a:lnTo>
                    <a:pt x="37" y="304"/>
                  </a:lnTo>
                  <a:lnTo>
                    <a:pt x="40" y="304"/>
                  </a:lnTo>
                  <a:lnTo>
                    <a:pt x="43" y="305"/>
                  </a:lnTo>
                  <a:lnTo>
                    <a:pt x="46" y="305"/>
                  </a:lnTo>
                  <a:lnTo>
                    <a:pt x="52" y="305"/>
                  </a:lnTo>
                  <a:lnTo>
                    <a:pt x="65" y="304"/>
                  </a:lnTo>
                  <a:lnTo>
                    <a:pt x="71" y="305"/>
                  </a:lnTo>
                  <a:lnTo>
                    <a:pt x="78" y="305"/>
                  </a:lnTo>
                  <a:lnTo>
                    <a:pt x="81" y="305"/>
                  </a:lnTo>
                  <a:lnTo>
                    <a:pt x="84" y="305"/>
                  </a:lnTo>
                  <a:lnTo>
                    <a:pt x="87" y="305"/>
                  </a:lnTo>
                  <a:lnTo>
                    <a:pt x="90" y="304"/>
                  </a:lnTo>
                  <a:lnTo>
                    <a:pt x="94" y="304"/>
                  </a:lnTo>
                  <a:lnTo>
                    <a:pt x="97" y="302"/>
                  </a:lnTo>
                  <a:lnTo>
                    <a:pt x="99" y="300"/>
                  </a:lnTo>
                  <a:lnTo>
                    <a:pt x="102" y="299"/>
                  </a:lnTo>
                  <a:lnTo>
                    <a:pt x="104" y="297"/>
                  </a:lnTo>
                  <a:lnTo>
                    <a:pt x="107" y="295"/>
                  </a:lnTo>
                  <a:lnTo>
                    <a:pt x="110" y="293"/>
                  </a:lnTo>
                  <a:lnTo>
                    <a:pt x="113" y="291"/>
                  </a:lnTo>
                  <a:lnTo>
                    <a:pt x="115" y="289"/>
                  </a:lnTo>
                  <a:lnTo>
                    <a:pt x="117" y="287"/>
                  </a:lnTo>
                  <a:lnTo>
                    <a:pt x="119" y="284"/>
                  </a:lnTo>
                  <a:lnTo>
                    <a:pt x="121" y="282"/>
                  </a:lnTo>
                  <a:lnTo>
                    <a:pt x="122" y="279"/>
                  </a:lnTo>
                  <a:lnTo>
                    <a:pt x="125" y="277"/>
                  </a:lnTo>
                  <a:lnTo>
                    <a:pt x="127" y="274"/>
                  </a:lnTo>
                  <a:lnTo>
                    <a:pt x="128" y="272"/>
                  </a:lnTo>
                  <a:lnTo>
                    <a:pt x="130" y="269"/>
                  </a:lnTo>
                  <a:lnTo>
                    <a:pt x="131" y="266"/>
                  </a:lnTo>
                  <a:lnTo>
                    <a:pt x="132" y="263"/>
                  </a:lnTo>
                  <a:lnTo>
                    <a:pt x="134" y="260"/>
                  </a:lnTo>
                  <a:lnTo>
                    <a:pt x="136" y="255"/>
                  </a:lnTo>
                  <a:lnTo>
                    <a:pt x="138" y="248"/>
                  </a:lnTo>
                  <a:lnTo>
                    <a:pt x="140" y="243"/>
                  </a:lnTo>
                  <a:lnTo>
                    <a:pt x="142" y="237"/>
                  </a:lnTo>
                  <a:lnTo>
                    <a:pt x="144" y="230"/>
                  </a:lnTo>
                  <a:lnTo>
                    <a:pt x="145" y="224"/>
                  </a:lnTo>
                  <a:lnTo>
                    <a:pt x="148" y="212"/>
                  </a:lnTo>
                  <a:lnTo>
                    <a:pt x="154" y="188"/>
                  </a:lnTo>
                  <a:lnTo>
                    <a:pt x="160" y="162"/>
                  </a:lnTo>
                  <a:lnTo>
                    <a:pt x="166" y="138"/>
                  </a:lnTo>
                  <a:lnTo>
                    <a:pt x="173" y="114"/>
                  </a:lnTo>
                  <a:lnTo>
                    <a:pt x="180" y="90"/>
                  </a:lnTo>
                  <a:lnTo>
                    <a:pt x="184" y="77"/>
                  </a:lnTo>
                  <a:lnTo>
                    <a:pt x="185" y="72"/>
                  </a:lnTo>
                  <a:lnTo>
                    <a:pt x="187" y="65"/>
                  </a:lnTo>
                  <a:lnTo>
                    <a:pt x="188" y="59"/>
                  </a:lnTo>
                  <a:lnTo>
                    <a:pt x="189" y="52"/>
                  </a:lnTo>
                  <a:lnTo>
                    <a:pt x="192" y="46"/>
                  </a:lnTo>
                  <a:lnTo>
                    <a:pt x="193" y="41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27" name="Freeform 839"/>
            <p:cNvSpPr>
              <a:spLocks/>
            </p:cNvSpPr>
            <p:nvPr/>
          </p:nvSpPr>
          <p:spPr bwMode="auto">
            <a:xfrm>
              <a:off x="3322" y="2302"/>
              <a:ext cx="41" cy="92"/>
            </a:xfrm>
            <a:custGeom>
              <a:avLst/>
              <a:gdLst>
                <a:gd name="T0" fmla="*/ 283 w 283"/>
                <a:gd name="T1" fmla="*/ 0 h 638"/>
                <a:gd name="T2" fmla="*/ 112 w 283"/>
                <a:gd name="T3" fmla="*/ 638 h 638"/>
                <a:gd name="T4" fmla="*/ 0 w 283"/>
                <a:gd name="T5" fmla="*/ 638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83" h="638">
                  <a:moveTo>
                    <a:pt x="283" y="0"/>
                  </a:moveTo>
                  <a:lnTo>
                    <a:pt x="112" y="638"/>
                  </a:lnTo>
                  <a:lnTo>
                    <a:pt x="0" y="63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28" name="Freeform 840"/>
            <p:cNvSpPr>
              <a:spLocks/>
            </p:cNvSpPr>
            <p:nvPr/>
          </p:nvSpPr>
          <p:spPr bwMode="auto">
            <a:xfrm>
              <a:off x="3314" y="2376"/>
              <a:ext cx="8" cy="18"/>
            </a:xfrm>
            <a:custGeom>
              <a:avLst/>
              <a:gdLst>
                <a:gd name="T0" fmla="*/ 6 w 59"/>
                <a:gd name="T1" fmla="*/ 0 h 125"/>
                <a:gd name="T2" fmla="*/ 3 w 59"/>
                <a:gd name="T3" fmla="*/ 10 h 125"/>
                <a:gd name="T4" fmla="*/ 2 w 59"/>
                <a:gd name="T5" fmla="*/ 19 h 125"/>
                <a:gd name="T6" fmla="*/ 1 w 59"/>
                <a:gd name="T7" fmla="*/ 29 h 125"/>
                <a:gd name="T8" fmla="*/ 0 w 59"/>
                <a:gd name="T9" fmla="*/ 38 h 125"/>
                <a:gd name="T10" fmla="*/ 0 w 59"/>
                <a:gd name="T11" fmla="*/ 48 h 125"/>
                <a:gd name="T12" fmla="*/ 0 w 59"/>
                <a:gd name="T13" fmla="*/ 57 h 125"/>
                <a:gd name="T14" fmla="*/ 1 w 59"/>
                <a:gd name="T15" fmla="*/ 65 h 125"/>
                <a:gd name="T16" fmla="*/ 3 w 59"/>
                <a:gd name="T17" fmla="*/ 74 h 125"/>
                <a:gd name="T18" fmla="*/ 5 w 59"/>
                <a:gd name="T19" fmla="*/ 81 h 125"/>
                <a:gd name="T20" fmla="*/ 7 w 59"/>
                <a:gd name="T21" fmla="*/ 88 h 125"/>
                <a:gd name="T22" fmla="*/ 10 w 59"/>
                <a:gd name="T23" fmla="*/ 95 h 125"/>
                <a:gd name="T24" fmla="*/ 15 w 59"/>
                <a:gd name="T25" fmla="*/ 100 h 125"/>
                <a:gd name="T26" fmla="*/ 19 w 59"/>
                <a:gd name="T27" fmla="*/ 107 h 125"/>
                <a:gd name="T28" fmla="*/ 23 w 59"/>
                <a:gd name="T29" fmla="*/ 111 h 125"/>
                <a:gd name="T30" fmla="*/ 29 w 59"/>
                <a:gd name="T31" fmla="*/ 115 h 125"/>
                <a:gd name="T32" fmla="*/ 34 w 59"/>
                <a:gd name="T33" fmla="*/ 118 h 125"/>
                <a:gd name="T34" fmla="*/ 40 w 59"/>
                <a:gd name="T35" fmla="*/ 120 h 125"/>
                <a:gd name="T36" fmla="*/ 47 w 59"/>
                <a:gd name="T37" fmla="*/ 123 h 125"/>
                <a:gd name="T38" fmla="*/ 53 w 59"/>
                <a:gd name="T39" fmla="*/ 124 h 125"/>
                <a:gd name="T40" fmla="*/ 59 w 59"/>
                <a:gd name="T41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9" h="125">
                  <a:moveTo>
                    <a:pt x="6" y="0"/>
                  </a:moveTo>
                  <a:lnTo>
                    <a:pt x="3" y="10"/>
                  </a:lnTo>
                  <a:lnTo>
                    <a:pt x="2" y="19"/>
                  </a:lnTo>
                  <a:lnTo>
                    <a:pt x="1" y="29"/>
                  </a:lnTo>
                  <a:lnTo>
                    <a:pt x="0" y="38"/>
                  </a:lnTo>
                  <a:lnTo>
                    <a:pt x="0" y="48"/>
                  </a:lnTo>
                  <a:lnTo>
                    <a:pt x="0" y="57"/>
                  </a:lnTo>
                  <a:lnTo>
                    <a:pt x="1" y="65"/>
                  </a:lnTo>
                  <a:lnTo>
                    <a:pt x="3" y="74"/>
                  </a:lnTo>
                  <a:lnTo>
                    <a:pt x="5" y="81"/>
                  </a:lnTo>
                  <a:lnTo>
                    <a:pt x="7" y="88"/>
                  </a:lnTo>
                  <a:lnTo>
                    <a:pt x="10" y="95"/>
                  </a:lnTo>
                  <a:lnTo>
                    <a:pt x="15" y="100"/>
                  </a:lnTo>
                  <a:lnTo>
                    <a:pt x="19" y="107"/>
                  </a:lnTo>
                  <a:lnTo>
                    <a:pt x="23" y="111"/>
                  </a:lnTo>
                  <a:lnTo>
                    <a:pt x="29" y="115"/>
                  </a:lnTo>
                  <a:lnTo>
                    <a:pt x="34" y="118"/>
                  </a:lnTo>
                  <a:lnTo>
                    <a:pt x="40" y="120"/>
                  </a:lnTo>
                  <a:lnTo>
                    <a:pt x="47" y="123"/>
                  </a:lnTo>
                  <a:lnTo>
                    <a:pt x="53" y="124"/>
                  </a:lnTo>
                  <a:lnTo>
                    <a:pt x="59" y="12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29" name="Line 841"/>
            <p:cNvSpPr>
              <a:spLocks noChangeShapeType="1"/>
            </p:cNvSpPr>
            <p:nvPr/>
          </p:nvSpPr>
          <p:spPr bwMode="auto">
            <a:xfrm flipV="1">
              <a:off x="3315" y="2350"/>
              <a:ext cx="6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30" name="Freeform 842"/>
            <p:cNvSpPr>
              <a:spLocks/>
            </p:cNvSpPr>
            <p:nvPr/>
          </p:nvSpPr>
          <p:spPr bwMode="auto">
            <a:xfrm>
              <a:off x="3321" y="2333"/>
              <a:ext cx="18" cy="17"/>
            </a:xfrm>
            <a:custGeom>
              <a:avLst/>
              <a:gdLst>
                <a:gd name="T0" fmla="*/ 120 w 120"/>
                <a:gd name="T1" fmla="*/ 0 h 124"/>
                <a:gd name="T2" fmla="*/ 113 w 120"/>
                <a:gd name="T3" fmla="*/ 1 h 124"/>
                <a:gd name="T4" fmla="*/ 107 w 120"/>
                <a:gd name="T5" fmla="*/ 2 h 124"/>
                <a:gd name="T6" fmla="*/ 99 w 120"/>
                <a:gd name="T7" fmla="*/ 4 h 124"/>
                <a:gd name="T8" fmla="*/ 92 w 120"/>
                <a:gd name="T9" fmla="*/ 6 h 124"/>
                <a:gd name="T10" fmla="*/ 84 w 120"/>
                <a:gd name="T11" fmla="*/ 9 h 124"/>
                <a:gd name="T12" fmla="*/ 77 w 120"/>
                <a:gd name="T13" fmla="*/ 14 h 124"/>
                <a:gd name="T14" fmla="*/ 70 w 120"/>
                <a:gd name="T15" fmla="*/ 19 h 124"/>
                <a:gd name="T16" fmla="*/ 63 w 120"/>
                <a:gd name="T17" fmla="*/ 24 h 124"/>
                <a:gd name="T18" fmla="*/ 55 w 120"/>
                <a:gd name="T19" fmla="*/ 30 h 124"/>
                <a:gd name="T20" fmla="*/ 49 w 120"/>
                <a:gd name="T21" fmla="*/ 36 h 124"/>
                <a:gd name="T22" fmla="*/ 43 w 120"/>
                <a:gd name="T23" fmla="*/ 43 h 124"/>
                <a:gd name="T24" fmla="*/ 36 w 120"/>
                <a:gd name="T25" fmla="*/ 51 h 124"/>
                <a:gd name="T26" fmla="*/ 30 w 120"/>
                <a:gd name="T27" fmla="*/ 59 h 124"/>
                <a:gd name="T28" fmla="*/ 25 w 120"/>
                <a:gd name="T29" fmla="*/ 68 h 124"/>
                <a:gd name="T30" fmla="*/ 19 w 120"/>
                <a:gd name="T31" fmla="*/ 76 h 124"/>
                <a:gd name="T32" fmla="*/ 15 w 120"/>
                <a:gd name="T33" fmla="*/ 86 h 124"/>
                <a:gd name="T34" fmla="*/ 11 w 120"/>
                <a:gd name="T35" fmla="*/ 96 h 124"/>
                <a:gd name="T36" fmla="*/ 6 w 120"/>
                <a:gd name="T37" fmla="*/ 105 h 124"/>
                <a:gd name="T38" fmla="*/ 3 w 120"/>
                <a:gd name="T39" fmla="*/ 115 h 124"/>
                <a:gd name="T40" fmla="*/ 0 w 120"/>
                <a:gd name="T41" fmla="*/ 1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0" h="124">
                  <a:moveTo>
                    <a:pt x="120" y="0"/>
                  </a:moveTo>
                  <a:lnTo>
                    <a:pt x="113" y="1"/>
                  </a:lnTo>
                  <a:lnTo>
                    <a:pt x="107" y="2"/>
                  </a:lnTo>
                  <a:lnTo>
                    <a:pt x="99" y="4"/>
                  </a:lnTo>
                  <a:lnTo>
                    <a:pt x="92" y="6"/>
                  </a:lnTo>
                  <a:lnTo>
                    <a:pt x="84" y="9"/>
                  </a:lnTo>
                  <a:lnTo>
                    <a:pt x="77" y="14"/>
                  </a:lnTo>
                  <a:lnTo>
                    <a:pt x="70" y="19"/>
                  </a:lnTo>
                  <a:lnTo>
                    <a:pt x="63" y="24"/>
                  </a:lnTo>
                  <a:lnTo>
                    <a:pt x="55" y="30"/>
                  </a:lnTo>
                  <a:lnTo>
                    <a:pt x="49" y="36"/>
                  </a:lnTo>
                  <a:lnTo>
                    <a:pt x="43" y="43"/>
                  </a:lnTo>
                  <a:lnTo>
                    <a:pt x="36" y="51"/>
                  </a:lnTo>
                  <a:lnTo>
                    <a:pt x="30" y="59"/>
                  </a:lnTo>
                  <a:lnTo>
                    <a:pt x="25" y="68"/>
                  </a:lnTo>
                  <a:lnTo>
                    <a:pt x="19" y="76"/>
                  </a:lnTo>
                  <a:lnTo>
                    <a:pt x="15" y="86"/>
                  </a:lnTo>
                  <a:lnTo>
                    <a:pt x="11" y="96"/>
                  </a:lnTo>
                  <a:lnTo>
                    <a:pt x="6" y="105"/>
                  </a:lnTo>
                  <a:lnTo>
                    <a:pt x="3" y="115"/>
                  </a:lnTo>
                  <a:lnTo>
                    <a:pt x="0" y="12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31" name="Line 843"/>
            <p:cNvSpPr>
              <a:spLocks noChangeShapeType="1"/>
            </p:cNvSpPr>
            <p:nvPr/>
          </p:nvSpPr>
          <p:spPr bwMode="auto">
            <a:xfrm>
              <a:off x="3339" y="2333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32" name="Line 844"/>
            <p:cNvSpPr>
              <a:spLocks noChangeShapeType="1"/>
            </p:cNvSpPr>
            <p:nvPr/>
          </p:nvSpPr>
          <p:spPr bwMode="auto">
            <a:xfrm>
              <a:off x="3392" y="2378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33" name="Line 845"/>
            <p:cNvSpPr>
              <a:spLocks noChangeShapeType="1"/>
            </p:cNvSpPr>
            <p:nvPr/>
          </p:nvSpPr>
          <p:spPr bwMode="auto">
            <a:xfrm flipH="1">
              <a:off x="3400" y="2348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34" name="Freeform 846"/>
            <p:cNvSpPr>
              <a:spLocks/>
            </p:cNvSpPr>
            <p:nvPr/>
          </p:nvSpPr>
          <p:spPr bwMode="auto">
            <a:xfrm>
              <a:off x="3452" y="2302"/>
              <a:ext cx="24" cy="92"/>
            </a:xfrm>
            <a:custGeom>
              <a:avLst/>
              <a:gdLst>
                <a:gd name="T0" fmla="*/ 0 w 170"/>
                <a:gd name="T1" fmla="*/ 638 h 638"/>
                <a:gd name="T2" fmla="*/ 170 w 170"/>
                <a:gd name="T3" fmla="*/ 0 h 638"/>
                <a:gd name="T4" fmla="*/ 33 w 170"/>
                <a:gd name="T5" fmla="*/ 142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0" h="638">
                  <a:moveTo>
                    <a:pt x="0" y="638"/>
                  </a:moveTo>
                  <a:lnTo>
                    <a:pt x="170" y="0"/>
                  </a:lnTo>
                  <a:lnTo>
                    <a:pt x="33" y="14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35" name="Freeform 847"/>
            <p:cNvSpPr>
              <a:spLocks/>
            </p:cNvSpPr>
            <p:nvPr/>
          </p:nvSpPr>
          <p:spPr bwMode="auto">
            <a:xfrm>
              <a:off x="3473" y="2302"/>
              <a:ext cx="49" cy="92"/>
            </a:xfrm>
            <a:custGeom>
              <a:avLst/>
              <a:gdLst>
                <a:gd name="T0" fmla="*/ 0 w 345"/>
                <a:gd name="T1" fmla="*/ 638 h 638"/>
                <a:gd name="T2" fmla="*/ 99 w 345"/>
                <a:gd name="T3" fmla="*/ 638 h 638"/>
                <a:gd name="T4" fmla="*/ 106 w 345"/>
                <a:gd name="T5" fmla="*/ 637 h 638"/>
                <a:gd name="T6" fmla="*/ 114 w 345"/>
                <a:gd name="T7" fmla="*/ 636 h 638"/>
                <a:gd name="T8" fmla="*/ 121 w 345"/>
                <a:gd name="T9" fmla="*/ 634 h 638"/>
                <a:gd name="T10" fmla="*/ 128 w 345"/>
                <a:gd name="T11" fmla="*/ 631 h 638"/>
                <a:gd name="T12" fmla="*/ 136 w 345"/>
                <a:gd name="T13" fmla="*/ 628 h 638"/>
                <a:gd name="T14" fmla="*/ 143 w 345"/>
                <a:gd name="T15" fmla="*/ 625 h 638"/>
                <a:gd name="T16" fmla="*/ 151 w 345"/>
                <a:gd name="T17" fmla="*/ 620 h 638"/>
                <a:gd name="T18" fmla="*/ 158 w 345"/>
                <a:gd name="T19" fmla="*/ 615 h 638"/>
                <a:gd name="T20" fmla="*/ 166 w 345"/>
                <a:gd name="T21" fmla="*/ 609 h 638"/>
                <a:gd name="T22" fmla="*/ 173 w 345"/>
                <a:gd name="T23" fmla="*/ 603 h 638"/>
                <a:gd name="T24" fmla="*/ 181 w 345"/>
                <a:gd name="T25" fmla="*/ 596 h 638"/>
                <a:gd name="T26" fmla="*/ 187 w 345"/>
                <a:gd name="T27" fmla="*/ 589 h 638"/>
                <a:gd name="T28" fmla="*/ 193 w 345"/>
                <a:gd name="T29" fmla="*/ 580 h 638"/>
                <a:gd name="T30" fmla="*/ 200 w 345"/>
                <a:gd name="T31" fmla="*/ 573 h 638"/>
                <a:gd name="T32" fmla="*/ 206 w 345"/>
                <a:gd name="T33" fmla="*/ 563 h 638"/>
                <a:gd name="T34" fmla="*/ 211 w 345"/>
                <a:gd name="T35" fmla="*/ 555 h 638"/>
                <a:gd name="T36" fmla="*/ 217 w 345"/>
                <a:gd name="T37" fmla="*/ 545 h 638"/>
                <a:gd name="T38" fmla="*/ 221 w 345"/>
                <a:gd name="T39" fmla="*/ 535 h 638"/>
                <a:gd name="T40" fmla="*/ 225 w 345"/>
                <a:gd name="T41" fmla="*/ 526 h 638"/>
                <a:gd name="T42" fmla="*/ 230 w 345"/>
                <a:gd name="T43" fmla="*/ 516 h 638"/>
                <a:gd name="T44" fmla="*/ 233 w 345"/>
                <a:gd name="T45" fmla="*/ 506 h 638"/>
                <a:gd name="T46" fmla="*/ 236 w 345"/>
                <a:gd name="T47" fmla="*/ 496 h 638"/>
                <a:gd name="T48" fmla="*/ 255 w 345"/>
                <a:gd name="T49" fmla="*/ 425 h 638"/>
                <a:gd name="T50" fmla="*/ 257 w 345"/>
                <a:gd name="T51" fmla="*/ 415 h 638"/>
                <a:gd name="T52" fmla="*/ 259 w 345"/>
                <a:gd name="T53" fmla="*/ 404 h 638"/>
                <a:gd name="T54" fmla="*/ 260 w 345"/>
                <a:gd name="T55" fmla="*/ 395 h 638"/>
                <a:gd name="T56" fmla="*/ 262 w 345"/>
                <a:gd name="T57" fmla="*/ 385 h 638"/>
                <a:gd name="T58" fmla="*/ 262 w 345"/>
                <a:gd name="T59" fmla="*/ 375 h 638"/>
                <a:gd name="T60" fmla="*/ 262 w 345"/>
                <a:gd name="T61" fmla="*/ 366 h 638"/>
                <a:gd name="T62" fmla="*/ 262 w 345"/>
                <a:gd name="T63" fmla="*/ 357 h 638"/>
                <a:gd name="T64" fmla="*/ 259 w 345"/>
                <a:gd name="T65" fmla="*/ 348 h 638"/>
                <a:gd name="T66" fmla="*/ 258 w 345"/>
                <a:gd name="T67" fmla="*/ 340 h 638"/>
                <a:gd name="T68" fmla="*/ 255 w 345"/>
                <a:gd name="T69" fmla="*/ 332 h 638"/>
                <a:gd name="T70" fmla="*/ 253 w 345"/>
                <a:gd name="T71" fmla="*/ 325 h 638"/>
                <a:gd name="T72" fmla="*/ 250 w 345"/>
                <a:gd name="T73" fmla="*/ 317 h 638"/>
                <a:gd name="T74" fmla="*/ 246 w 345"/>
                <a:gd name="T75" fmla="*/ 311 h 638"/>
                <a:gd name="T76" fmla="*/ 241 w 345"/>
                <a:gd name="T77" fmla="*/ 305 h 638"/>
                <a:gd name="T78" fmla="*/ 237 w 345"/>
                <a:gd name="T79" fmla="*/ 300 h 638"/>
                <a:gd name="T80" fmla="*/ 232 w 345"/>
                <a:gd name="T81" fmla="*/ 296 h 638"/>
                <a:gd name="T82" fmla="*/ 226 w 345"/>
                <a:gd name="T83" fmla="*/ 292 h 638"/>
                <a:gd name="T84" fmla="*/ 220 w 345"/>
                <a:gd name="T85" fmla="*/ 288 h 638"/>
                <a:gd name="T86" fmla="*/ 214 w 345"/>
                <a:gd name="T87" fmla="*/ 286 h 638"/>
                <a:gd name="T88" fmla="*/ 207 w 345"/>
                <a:gd name="T89" fmla="*/ 284 h 638"/>
                <a:gd name="T90" fmla="*/ 201 w 345"/>
                <a:gd name="T91" fmla="*/ 283 h 638"/>
                <a:gd name="T92" fmla="*/ 193 w 345"/>
                <a:gd name="T93" fmla="*/ 283 h 638"/>
                <a:gd name="T94" fmla="*/ 94 w 345"/>
                <a:gd name="T95" fmla="*/ 283 h 638"/>
                <a:gd name="T96" fmla="*/ 171 w 345"/>
                <a:gd name="T97" fmla="*/ 0 h 638"/>
                <a:gd name="T98" fmla="*/ 345 w 345"/>
                <a:gd name="T99" fmla="*/ 0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45" h="638">
                  <a:moveTo>
                    <a:pt x="0" y="638"/>
                  </a:moveTo>
                  <a:lnTo>
                    <a:pt x="99" y="638"/>
                  </a:lnTo>
                  <a:lnTo>
                    <a:pt x="106" y="637"/>
                  </a:lnTo>
                  <a:lnTo>
                    <a:pt x="114" y="636"/>
                  </a:lnTo>
                  <a:lnTo>
                    <a:pt x="121" y="634"/>
                  </a:lnTo>
                  <a:lnTo>
                    <a:pt x="128" y="631"/>
                  </a:lnTo>
                  <a:lnTo>
                    <a:pt x="136" y="628"/>
                  </a:lnTo>
                  <a:lnTo>
                    <a:pt x="143" y="625"/>
                  </a:lnTo>
                  <a:lnTo>
                    <a:pt x="151" y="620"/>
                  </a:lnTo>
                  <a:lnTo>
                    <a:pt x="158" y="615"/>
                  </a:lnTo>
                  <a:lnTo>
                    <a:pt x="166" y="609"/>
                  </a:lnTo>
                  <a:lnTo>
                    <a:pt x="173" y="603"/>
                  </a:lnTo>
                  <a:lnTo>
                    <a:pt x="181" y="596"/>
                  </a:lnTo>
                  <a:lnTo>
                    <a:pt x="187" y="589"/>
                  </a:lnTo>
                  <a:lnTo>
                    <a:pt x="193" y="580"/>
                  </a:lnTo>
                  <a:lnTo>
                    <a:pt x="200" y="573"/>
                  </a:lnTo>
                  <a:lnTo>
                    <a:pt x="206" y="563"/>
                  </a:lnTo>
                  <a:lnTo>
                    <a:pt x="211" y="555"/>
                  </a:lnTo>
                  <a:lnTo>
                    <a:pt x="217" y="545"/>
                  </a:lnTo>
                  <a:lnTo>
                    <a:pt x="221" y="535"/>
                  </a:lnTo>
                  <a:lnTo>
                    <a:pt x="225" y="526"/>
                  </a:lnTo>
                  <a:lnTo>
                    <a:pt x="230" y="516"/>
                  </a:lnTo>
                  <a:lnTo>
                    <a:pt x="233" y="506"/>
                  </a:lnTo>
                  <a:lnTo>
                    <a:pt x="236" y="496"/>
                  </a:lnTo>
                  <a:lnTo>
                    <a:pt x="255" y="425"/>
                  </a:lnTo>
                  <a:lnTo>
                    <a:pt x="257" y="415"/>
                  </a:lnTo>
                  <a:lnTo>
                    <a:pt x="259" y="404"/>
                  </a:lnTo>
                  <a:lnTo>
                    <a:pt x="260" y="395"/>
                  </a:lnTo>
                  <a:lnTo>
                    <a:pt x="262" y="385"/>
                  </a:lnTo>
                  <a:lnTo>
                    <a:pt x="262" y="375"/>
                  </a:lnTo>
                  <a:lnTo>
                    <a:pt x="262" y="366"/>
                  </a:lnTo>
                  <a:lnTo>
                    <a:pt x="262" y="357"/>
                  </a:lnTo>
                  <a:lnTo>
                    <a:pt x="259" y="348"/>
                  </a:lnTo>
                  <a:lnTo>
                    <a:pt x="258" y="340"/>
                  </a:lnTo>
                  <a:lnTo>
                    <a:pt x="255" y="332"/>
                  </a:lnTo>
                  <a:lnTo>
                    <a:pt x="253" y="325"/>
                  </a:lnTo>
                  <a:lnTo>
                    <a:pt x="250" y="317"/>
                  </a:lnTo>
                  <a:lnTo>
                    <a:pt x="246" y="311"/>
                  </a:lnTo>
                  <a:lnTo>
                    <a:pt x="241" y="305"/>
                  </a:lnTo>
                  <a:lnTo>
                    <a:pt x="237" y="300"/>
                  </a:lnTo>
                  <a:lnTo>
                    <a:pt x="232" y="296"/>
                  </a:lnTo>
                  <a:lnTo>
                    <a:pt x="226" y="292"/>
                  </a:lnTo>
                  <a:lnTo>
                    <a:pt x="220" y="288"/>
                  </a:lnTo>
                  <a:lnTo>
                    <a:pt x="214" y="286"/>
                  </a:lnTo>
                  <a:lnTo>
                    <a:pt x="207" y="284"/>
                  </a:lnTo>
                  <a:lnTo>
                    <a:pt x="201" y="283"/>
                  </a:lnTo>
                  <a:lnTo>
                    <a:pt x="193" y="283"/>
                  </a:lnTo>
                  <a:lnTo>
                    <a:pt x="94" y="283"/>
                  </a:lnTo>
                  <a:lnTo>
                    <a:pt x="171" y="0"/>
                  </a:lnTo>
                  <a:lnTo>
                    <a:pt x="34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36" name="Freeform 848"/>
            <p:cNvSpPr>
              <a:spLocks/>
            </p:cNvSpPr>
            <p:nvPr/>
          </p:nvSpPr>
          <p:spPr bwMode="auto">
            <a:xfrm>
              <a:off x="3527" y="2302"/>
              <a:ext cx="41" cy="92"/>
            </a:xfrm>
            <a:custGeom>
              <a:avLst/>
              <a:gdLst>
                <a:gd name="T0" fmla="*/ 276 w 288"/>
                <a:gd name="T1" fmla="*/ 5 h 638"/>
                <a:gd name="T2" fmla="*/ 253 w 288"/>
                <a:gd name="T3" fmla="*/ 19 h 638"/>
                <a:gd name="T4" fmla="*/ 231 w 288"/>
                <a:gd name="T5" fmla="*/ 35 h 638"/>
                <a:gd name="T6" fmla="*/ 207 w 288"/>
                <a:gd name="T7" fmla="*/ 53 h 638"/>
                <a:gd name="T8" fmla="*/ 186 w 288"/>
                <a:gd name="T9" fmla="*/ 74 h 638"/>
                <a:gd name="T10" fmla="*/ 165 w 288"/>
                <a:gd name="T11" fmla="*/ 97 h 638"/>
                <a:gd name="T12" fmla="*/ 145 w 288"/>
                <a:gd name="T13" fmla="*/ 122 h 638"/>
                <a:gd name="T14" fmla="*/ 126 w 288"/>
                <a:gd name="T15" fmla="*/ 149 h 638"/>
                <a:gd name="T16" fmla="*/ 109 w 288"/>
                <a:gd name="T17" fmla="*/ 177 h 638"/>
                <a:gd name="T18" fmla="*/ 94 w 288"/>
                <a:gd name="T19" fmla="*/ 206 h 638"/>
                <a:gd name="T20" fmla="*/ 81 w 288"/>
                <a:gd name="T21" fmla="*/ 236 h 638"/>
                <a:gd name="T22" fmla="*/ 69 w 288"/>
                <a:gd name="T23" fmla="*/ 267 h 638"/>
                <a:gd name="T24" fmla="*/ 7 w 288"/>
                <a:gd name="T25" fmla="*/ 496 h 638"/>
                <a:gd name="T26" fmla="*/ 3 w 288"/>
                <a:gd name="T27" fmla="*/ 516 h 638"/>
                <a:gd name="T28" fmla="*/ 0 w 288"/>
                <a:gd name="T29" fmla="*/ 535 h 638"/>
                <a:gd name="T30" fmla="*/ 0 w 288"/>
                <a:gd name="T31" fmla="*/ 555 h 638"/>
                <a:gd name="T32" fmla="*/ 2 w 288"/>
                <a:gd name="T33" fmla="*/ 573 h 638"/>
                <a:gd name="T34" fmla="*/ 6 w 288"/>
                <a:gd name="T35" fmla="*/ 589 h 638"/>
                <a:gd name="T36" fmla="*/ 12 w 288"/>
                <a:gd name="T37" fmla="*/ 603 h 638"/>
                <a:gd name="T38" fmla="*/ 21 w 288"/>
                <a:gd name="T39" fmla="*/ 615 h 638"/>
                <a:gd name="T40" fmla="*/ 30 w 288"/>
                <a:gd name="T41" fmla="*/ 625 h 638"/>
                <a:gd name="T42" fmla="*/ 41 w 288"/>
                <a:gd name="T43" fmla="*/ 631 h 638"/>
                <a:gd name="T44" fmla="*/ 54 w 288"/>
                <a:gd name="T45" fmla="*/ 636 h 638"/>
                <a:gd name="T46" fmla="*/ 68 w 288"/>
                <a:gd name="T47" fmla="*/ 638 h 638"/>
                <a:gd name="T48" fmla="*/ 83 w 288"/>
                <a:gd name="T49" fmla="*/ 636 h 638"/>
                <a:gd name="T50" fmla="*/ 98 w 288"/>
                <a:gd name="T51" fmla="*/ 631 h 638"/>
                <a:gd name="T52" fmla="*/ 112 w 288"/>
                <a:gd name="T53" fmla="*/ 625 h 638"/>
                <a:gd name="T54" fmla="*/ 127 w 288"/>
                <a:gd name="T55" fmla="*/ 615 h 638"/>
                <a:gd name="T56" fmla="*/ 142 w 288"/>
                <a:gd name="T57" fmla="*/ 603 h 638"/>
                <a:gd name="T58" fmla="*/ 156 w 288"/>
                <a:gd name="T59" fmla="*/ 589 h 638"/>
                <a:gd name="T60" fmla="*/ 169 w 288"/>
                <a:gd name="T61" fmla="*/ 573 h 638"/>
                <a:gd name="T62" fmla="*/ 181 w 288"/>
                <a:gd name="T63" fmla="*/ 555 h 638"/>
                <a:gd name="T64" fmla="*/ 190 w 288"/>
                <a:gd name="T65" fmla="*/ 535 h 638"/>
                <a:gd name="T66" fmla="*/ 199 w 288"/>
                <a:gd name="T67" fmla="*/ 516 h 638"/>
                <a:gd name="T68" fmla="*/ 205 w 288"/>
                <a:gd name="T69" fmla="*/ 496 h 638"/>
                <a:gd name="T70" fmla="*/ 227 w 288"/>
                <a:gd name="T71" fmla="*/ 415 h 638"/>
                <a:gd name="T72" fmla="*/ 232 w 288"/>
                <a:gd name="T73" fmla="*/ 397 h 638"/>
                <a:gd name="T74" fmla="*/ 235 w 288"/>
                <a:gd name="T75" fmla="*/ 379 h 638"/>
                <a:gd name="T76" fmla="*/ 236 w 288"/>
                <a:gd name="T77" fmla="*/ 361 h 638"/>
                <a:gd name="T78" fmla="*/ 235 w 288"/>
                <a:gd name="T79" fmla="*/ 345 h 638"/>
                <a:gd name="T80" fmla="*/ 231 w 288"/>
                <a:gd name="T81" fmla="*/ 329 h 638"/>
                <a:gd name="T82" fmla="*/ 226 w 288"/>
                <a:gd name="T83" fmla="*/ 315 h 638"/>
                <a:gd name="T84" fmla="*/ 219 w 288"/>
                <a:gd name="T85" fmla="*/ 304 h 638"/>
                <a:gd name="T86" fmla="*/ 210 w 288"/>
                <a:gd name="T87" fmla="*/ 295 h 638"/>
                <a:gd name="T88" fmla="*/ 200 w 288"/>
                <a:gd name="T89" fmla="*/ 287 h 638"/>
                <a:gd name="T90" fmla="*/ 188 w 288"/>
                <a:gd name="T91" fmla="*/ 283 h 638"/>
                <a:gd name="T92" fmla="*/ 176 w 288"/>
                <a:gd name="T93" fmla="*/ 282 h 638"/>
                <a:gd name="T94" fmla="*/ 162 w 288"/>
                <a:gd name="T95" fmla="*/ 283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88" h="638">
                  <a:moveTo>
                    <a:pt x="288" y="0"/>
                  </a:moveTo>
                  <a:lnTo>
                    <a:pt x="276" y="5"/>
                  </a:lnTo>
                  <a:lnTo>
                    <a:pt x="265" y="12"/>
                  </a:lnTo>
                  <a:lnTo>
                    <a:pt x="253" y="19"/>
                  </a:lnTo>
                  <a:lnTo>
                    <a:pt x="241" y="27"/>
                  </a:lnTo>
                  <a:lnTo>
                    <a:pt x="231" y="35"/>
                  </a:lnTo>
                  <a:lnTo>
                    <a:pt x="219" y="44"/>
                  </a:lnTo>
                  <a:lnTo>
                    <a:pt x="207" y="53"/>
                  </a:lnTo>
                  <a:lnTo>
                    <a:pt x="197" y="64"/>
                  </a:lnTo>
                  <a:lnTo>
                    <a:pt x="186" y="74"/>
                  </a:lnTo>
                  <a:lnTo>
                    <a:pt x="175" y="85"/>
                  </a:lnTo>
                  <a:lnTo>
                    <a:pt x="165" y="97"/>
                  </a:lnTo>
                  <a:lnTo>
                    <a:pt x="155" y="110"/>
                  </a:lnTo>
                  <a:lnTo>
                    <a:pt x="145" y="122"/>
                  </a:lnTo>
                  <a:lnTo>
                    <a:pt x="136" y="135"/>
                  </a:lnTo>
                  <a:lnTo>
                    <a:pt x="126" y="149"/>
                  </a:lnTo>
                  <a:lnTo>
                    <a:pt x="118" y="163"/>
                  </a:lnTo>
                  <a:lnTo>
                    <a:pt x="109" y="177"/>
                  </a:lnTo>
                  <a:lnTo>
                    <a:pt x="102" y="192"/>
                  </a:lnTo>
                  <a:lnTo>
                    <a:pt x="94" y="206"/>
                  </a:lnTo>
                  <a:lnTo>
                    <a:pt x="87" y="221"/>
                  </a:lnTo>
                  <a:lnTo>
                    <a:pt x="81" y="236"/>
                  </a:lnTo>
                  <a:lnTo>
                    <a:pt x="74" y="252"/>
                  </a:lnTo>
                  <a:lnTo>
                    <a:pt x="69" y="267"/>
                  </a:lnTo>
                  <a:lnTo>
                    <a:pt x="63" y="283"/>
                  </a:lnTo>
                  <a:lnTo>
                    <a:pt x="7" y="496"/>
                  </a:lnTo>
                  <a:lnTo>
                    <a:pt x="4" y="506"/>
                  </a:lnTo>
                  <a:lnTo>
                    <a:pt x="3" y="516"/>
                  </a:lnTo>
                  <a:lnTo>
                    <a:pt x="1" y="526"/>
                  </a:lnTo>
                  <a:lnTo>
                    <a:pt x="0" y="535"/>
                  </a:lnTo>
                  <a:lnTo>
                    <a:pt x="0" y="545"/>
                  </a:lnTo>
                  <a:lnTo>
                    <a:pt x="0" y="555"/>
                  </a:lnTo>
                  <a:lnTo>
                    <a:pt x="1" y="563"/>
                  </a:lnTo>
                  <a:lnTo>
                    <a:pt x="2" y="573"/>
                  </a:lnTo>
                  <a:lnTo>
                    <a:pt x="4" y="580"/>
                  </a:lnTo>
                  <a:lnTo>
                    <a:pt x="6" y="589"/>
                  </a:lnTo>
                  <a:lnTo>
                    <a:pt x="9" y="596"/>
                  </a:lnTo>
                  <a:lnTo>
                    <a:pt x="12" y="603"/>
                  </a:lnTo>
                  <a:lnTo>
                    <a:pt x="17" y="609"/>
                  </a:lnTo>
                  <a:lnTo>
                    <a:pt x="21" y="615"/>
                  </a:lnTo>
                  <a:lnTo>
                    <a:pt x="25" y="620"/>
                  </a:lnTo>
                  <a:lnTo>
                    <a:pt x="30" y="625"/>
                  </a:lnTo>
                  <a:lnTo>
                    <a:pt x="36" y="628"/>
                  </a:lnTo>
                  <a:lnTo>
                    <a:pt x="41" y="631"/>
                  </a:lnTo>
                  <a:lnTo>
                    <a:pt x="47" y="634"/>
                  </a:lnTo>
                  <a:lnTo>
                    <a:pt x="54" y="636"/>
                  </a:lnTo>
                  <a:lnTo>
                    <a:pt x="61" y="637"/>
                  </a:lnTo>
                  <a:lnTo>
                    <a:pt x="68" y="638"/>
                  </a:lnTo>
                  <a:lnTo>
                    <a:pt x="75" y="637"/>
                  </a:lnTo>
                  <a:lnTo>
                    <a:pt x="83" y="636"/>
                  </a:lnTo>
                  <a:lnTo>
                    <a:pt x="90" y="634"/>
                  </a:lnTo>
                  <a:lnTo>
                    <a:pt x="98" y="631"/>
                  </a:lnTo>
                  <a:lnTo>
                    <a:pt x="105" y="628"/>
                  </a:lnTo>
                  <a:lnTo>
                    <a:pt x="112" y="625"/>
                  </a:lnTo>
                  <a:lnTo>
                    <a:pt x="120" y="620"/>
                  </a:lnTo>
                  <a:lnTo>
                    <a:pt x="127" y="615"/>
                  </a:lnTo>
                  <a:lnTo>
                    <a:pt x="135" y="609"/>
                  </a:lnTo>
                  <a:lnTo>
                    <a:pt x="142" y="603"/>
                  </a:lnTo>
                  <a:lnTo>
                    <a:pt x="149" y="596"/>
                  </a:lnTo>
                  <a:lnTo>
                    <a:pt x="156" y="589"/>
                  </a:lnTo>
                  <a:lnTo>
                    <a:pt x="162" y="580"/>
                  </a:lnTo>
                  <a:lnTo>
                    <a:pt x="169" y="573"/>
                  </a:lnTo>
                  <a:lnTo>
                    <a:pt x="174" y="563"/>
                  </a:lnTo>
                  <a:lnTo>
                    <a:pt x="181" y="555"/>
                  </a:lnTo>
                  <a:lnTo>
                    <a:pt x="186" y="545"/>
                  </a:lnTo>
                  <a:lnTo>
                    <a:pt x="190" y="535"/>
                  </a:lnTo>
                  <a:lnTo>
                    <a:pt x="194" y="526"/>
                  </a:lnTo>
                  <a:lnTo>
                    <a:pt x="199" y="516"/>
                  </a:lnTo>
                  <a:lnTo>
                    <a:pt x="202" y="506"/>
                  </a:lnTo>
                  <a:lnTo>
                    <a:pt x="205" y="496"/>
                  </a:lnTo>
                  <a:lnTo>
                    <a:pt x="224" y="425"/>
                  </a:lnTo>
                  <a:lnTo>
                    <a:pt x="227" y="415"/>
                  </a:lnTo>
                  <a:lnTo>
                    <a:pt x="230" y="407"/>
                  </a:lnTo>
                  <a:lnTo>
                    <a:pt x="232" y="397"/>
                  </a:lnTo>
                  <a:lnTo>
                    <a:pt x="234" y="387"/>
                  </a:lnTo>
                  <a:lnTo>
                    <a:pt x="235" y="379"/>
                  </a:lnTo>
                  <a:lnTo>
                    <a:pt x="236" y="369"/>
                  </a:lnTo>
                  <a:lnTo>
                    <a:pt x="236" y="361"/>
                  </a:lnTo>
                  <a:lnTo>
                    <a:pt x="235" y="352"/>
                  </a:lnTo>
                  <a:lnTo>
                    <a:pt x="235" y="345"/>
                  </a:lnTo>
                  <a:lnTo>
                    <a:pt x="233" y="336"/>
                  </a:lnTo>
                  <a:lnTo>
                    <a:pt x="231" y="329"/>
                  </a:lnTo>
                  <a:lnTo>
                    <a:pt x="229" y="323"/>
                  </a:lnTo>
                  <a:lnTo>
                    <a:pt x="226" y="315"/>
                  </a:lnTo>
                  <a:lnTo>
                    <a:pt x="223" y="310"/>
                  </a:lnTo>
                  <a:lnTo>
                    <a:pt x="219" y="304"/>
                  </a:lnTo>
                  <a:lnTo>
                    <a:pt x="215" y="299"/>
                  </a:lnTo>
                  <a:lnTo>
                    <a:pt x="210" y="295"/>
                  </a:lnTo>
                  <a:lnTo>
                    <a:pt x="205" y="291"/>
                  </a:lnTo>
                  <a:lnTo>
                    <a:pt x="200" y="287"/>
                  </a:lnTo>
                  <a:lnTo>
                    <a:pt x="194" y="285"/>
                  </a:lnTo>
                  <a:lnTo>
                    <a:pt x="188" y="283"/>
                  </a:lnTo>
                  <a:lnTo>
                    <a:pt x="183" y="282"/>
                  </a:lnTo>
                  <a:lnTo>
                    <a:pt x="176" y="282"/>
                  </a:lnTo>
                  <a:lnTo>
                    <a:pt x="170" y="282"/>
                  </a:lnTo>
                  <a:lnTo>
                    <a:pt x="162" y="283"/>
                  </a:lnTo>
                  <a:lnTo>
                    <a:pt x="63" y="28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37" name="Freeform 849"/>
            <p:cNvSpPr>
              <a:spLocks/>
            </p:cNvSpPr>
            <p:nvPr/>
          </p:nvSpPr>
          <p:spPr bwMode="auto">
            <a:xfrm>
              <a:off x="3322" y="2447"/>
              <a:ext cx="41" cy="91"/>
            </a:xfrm>
            <a:custGeom>
              <a:avLst/>
              <a:gdLst>
                <a:gd name="T0" fmla="*/ 283 w 283"/>
                <a:gd name="T1" fmla="*/ 0 h 638"/>
                <a:gd name="T2" fmla="*/ 112 w 283"/>
                <a:gd name="T3" fmla="*/ 638 h 638"/>
                <a:gd name="T4" fmla="*/ 0 w 283"/>
                <a:gd name="T5" fmla="*/ 638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83" h="638">
                  <a:moveTo>
                    <a:pt x="283" y="0"/>
                  </a:moveTo>
                  <a:lnTo>
                    <a:pt x="112" y="638"/>
                  </a:lnTo>
                  <a:lnTo>
                    <a:pt x="0" y="63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38" name="Freeform 850"/>
            <p:cNvSpPr>
              <a:spLocks/>
            </p:cNvSpPr>
            <p:nvPr/>
          </p:nvSpPr>
          <p:spPr bwMode="auto">
            <a:xfrm>
              <a:off x="3314" y="2520"/>
              <a:ext cx="8" cy="18"/>
            </a:xfrm>
            <a:custGeom>
              <a:avLst/>
              <a:gdLst>
                <a:gd name="T0" fmla="*/ 6 w 59"/>
                <a:gd name="T1" fmla="*/ 0 h 124"/>
                <a:gd name="T2" fmla="*/ 3 w 59"/>
                <a:gd name="T3" fmla="*/ 9 h 124"/>
                <a:gd name="T4" fmla="*/ 2 w 59"/>
                <a:gd name="T5" fmla="*/ 19 h 124"/>
                <a:gd name="T6" fmla="*/ 1 w 59"/>
                <a:gd name="T7" fmla="*/ 28 h 124"/>
                <a:gd name="T8" fmla="*/ 0 w 59"/>
                <a:gd name="T9" fmla="*/ 38 h 124"/>
                <a:gd name="T10" fmla="*/ 0 w 59"/>
                <a:gd name="T11" fmla="*/ 47 h 124"/>
                <a:gd name="T12" fmla="*/ 0 w 59"/>
                <a:gd name="T13" fmla="*/ 56 h 124"/>
                <a:gd name="T14" fmla="*/ 1 w 59"/>
                <a:gd name="T15" fmla="*/ 65 h 124"/>
                <a:gd name="T16" fmla="*/ 3 w 59"/>
                <a:gd name="T17" fmla="*/ 73 h 124"/>
                <a:gd name="T18" fmla="*/ 5 w 59"/>
                <a:gd name="T19" fmla="*/ 80 h 124"/>
                <a:gd name="T20" fmla="*/ 7 w 59"/>
                <a:gd name="T21" fmla="*/ 88 h 124"/>
                <a:gd name="T22" fmla="*/ 10 w 59"/>
                <a:gd name="T23" fmla="*/ 94 h 124"/>
                <a:gd name="T24" fmla="*/ 15 w 59"/>
                <a:gd name="T25" fmla="*/ 100 h 124"/>
                <a:gd name="T26" fmla="*/ 19 w 59"/>
                <a:gd name="T27" fmla="*/ 105 h 124"/>
                <a:gd name="T28" fmla="*/ 23 w 59"/>
                <a:gd name="T29" fmla="*/ 110 h 124"/>
                <a:gd name="T30" fmla="*/ 29 w 59"/>
                <a:gd name="T31" fmla="*/ 115 h 124"/>
                <a:gd name="T32" fmla="*/ 34 w 59"/>
                <a:gd name="T33" fmla="*/ 118 h 124"/>
                <a:gd name="T34" fmla="*/ 40 w 59"/>
                <a:gd name="T35" fmla="*/ 120 h 124"/>
                <a:gd name="T36" fmla="*/ 47 w 59"/>
                <a:gd name="T37" fmla="*/ 122 h 124"/>
                <a:gd name="T38" fmla="*/ 53 w 59"/>
                <a:gd name="T39" fmla="*/ 123 h 124"/>
                <a:gd name="T40" fmla="*/ 59 w 59"/>
                <a:gd name="T41" fmla="*/ 1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9" h="124">
                  <a:moveTo>
                    <a:pt x="6" y="0"/>
                  </a:moveTo>
                  <a:lnTo>
                    <a:pt x="3" y="9"/>
                  </a:lnTo>
                  <a:lnTo>
                    <a:pt x="2" y="19"/>
                  </a:lnTo>
                  <a:lnTo>
                    <a:pt x="1" y="28"/>
                  </a:lnTo>
                  <a:lnTo>
                    <a:pt x="0" y="38"/>
                  </a:lnTo>
                  <a:lnTo>
                    <a:pt x="0" y="47"/>
                  </a:lnTo>
                  <a:lnTo>
                    <a:pt x="0" y="56"/>
                  </a:lnTo>
                  <a:lnTo>
                    <a:pt x="1" y="65"/>
                  </a:lnTo>
                  <a:lnTo>
                    <a:pt x="3" y="73"/>
                  </a:lnTo>
                  <a:lnTo>
                    <a:pt x="5" y="80"/>
                  </a:lnTo>
                  <a:lnTo>
                    <a:pt x="7" y="88"/>
                  </a:lnTo>
                  <a:lnTo>
                    <a:pt x="10" y="94"/>
                  </a:lnTo>
                  <a:lnTo>
                    <a:pt x="15" y="100"/>
                  </a:lnTo>
                  <a:lnTo>
                    <a:pt x="19" y="105"/>
                  </a:lnTo>
                  <a:lnTo>
                    <a:pt x="23" y="110"/>
                  </a:lnTo>
                  <a:lnTo>
                    <a:pt x="29" y="115"/>
                  </a:lnTo>
                  <a:lnTo>
                    <a:pt x="34" y="118"/>
                  </a:lnTo>
                  <a:lnTo>
                    <a:pt x="40" y="120"/>
                  </a:lnTo>
                  <a:lnTo>
                    <a:pt x="47" y="122"/>
                  </a:lnTo>
                  <a:lnTo>
                    <a:pt x="53" y="123"/>
                  </a:lnTo>
                  <a:lnTo>
                    <a:pt x="59" y="12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39" name="Line 851"/>
            <p:cNvSpPr>
              <a:spLocks noChangeShapeType="1"/>
            </p:cNvSpPr>
            <p:nvPr/>
          </p:nvSpPr>
          <p:spPr bwMode="auto">
            <a:xfrm flipV="1">
              <a:off x="3315" y="2495"/>
              <a:ext cx="6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40" name="Freeform 852"/>
            <p:cNvSpPr>
              <a:spLocks/>
            </p:cNvSpPr>
            <p:nvPr/>
          </p:nvSpPr>
          <p:spPr bwMode="auto">
            <a:xfrm>
              <a:off x="3321" y="2477"/>
              <a:ext cx="18" cy="18"/>
            </a:xfrm>
            <a:custGeom>
              <a:avLst/>
              <a:gdLst>
                <a:gd name="T0" fmla="*/ 120 w 120"/>
                <a:gd name="T1" fmla="*/ 0 h 125"/>
                <a:gd name="T2" fmla="*/ 113 w 120"/>
                <a:gd name="T3" fmla="*/ 1 h 125"/>
                <a:gd name="T4" fmla="*/ 107 w 120"/>
                <a:gd name="T5" fmla="*/ 2 h 125"/>
                <a:gd name="T6" fmla="*/ 99 w 120"/>
                <a:gd name="T7" fmla="*/ 5 h 125"/>
                <a:gd name="T8" fmla="*/ 92 w 120"/>
                <a:gd name="T9" fmla="*/ 7 h 125"/>
                <a:gd name="T10" fmla="*/ 84 w 120"/>
                <a:gd name="T11" fmla="*/ 10 h 125"/>
                <a:gd name="T12" fmla="*/ 77 w 120"/>
                <a:gd name="T13" fmla="*/ 14 h 125"/>
                <a:gd name="T14" fmla="*/ 70 w 120"/>
                <a:gd name="T15" fmla="*/ 18 h 125"/>
                <a:gd name="T16" fmla="*/ 63 w 120"/>
                <a:gd name="T17" fmla="*/ 25 h 125"/>
                <a:gd name="T18" fmla="*/ 55 w 120"/>
                <a:gd name="T19" fmla="*/ 30 h 125"/>
                <a:gd name="T20" fmla="*/ 49 w 120"/>
                <a:gd name="T21" fmla="*/ 36 h 125"/>
                <a:gd name="T22" fmla="*/ 43 w 120"/>
                <a:gd name="T23" fmla="*/ 44 h 125"/>
                <a:gd name="T24" fmla="*/ 36 w 120"/>
                <a:gd name="T25" fmla="*/ 51 h 125"/>
                <a:gd name="T26" fmla="*/ 30 w 120"/>
                <a:gd name="T27" fmla="*/ 60 h 125"/>
                <a:gd name="T28" fmla="*/ 25 w 120"/>
                <a:gd name="T29" fmla="*/ 68 h 125"/>
                <a:gd name="T30" fmla="*/ 19 w 120"/>
                <a:gd name="T31" fmla="*/ 77 h 125"/>
                <a:gd name="T32" fmla="*/ 15 w 120"/>
                <a:gd name="T33" fmla="*/ 87 h 125"/>
                <a:gd name="T34" fmla="*/ 11 w 120"/>
                <a:gd name="T35" fmla="*/ 96 h 125"/>
                <a:gd name="T36" fmla="*/ 6 w 120"/>
                <a:gd name="T37" fmla="*/ 106 h 125"/>
                <a:gd name="T38" fmla="*/ 3 w 120"/>
                <a:gd name="T39" fmla="*/ 115 h 125"/>
                <a:gd name="T40" fmla="*/ 0 w 120"/>
                <a:gd name="T41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0" h="125">
                  <a:moveTo>
                    <a:pt x="120" y="0"/>
                  </a:moveTo>
                  <a:lnTo>
                    <a:pt x="113" y="1"/>
                  </a:lnTo>
                  <a:lnTo>
                    <a:pt x="107" y="2"/>
                  </a:lnTo>
                  <a:lnTo>
                    <a:pt x="99" y="5"/>
                  </a:lnTo>
                  <a:lnTo>
                    <a:pt x="92" y="7"/>
                  </a:lnTo>
                  <a:lnTo>
                    <a:pt x="84" y="10"/>
                  </a:lnTo>
                  <a:lnTo>
                    <a:pt x="77" y="14"/>
                  </a:lnTo>
                  <a:lnTo>
                    <a:pt x="70" y="18"/>
                  </a:lnTo>
                  <a:lnTo>
                    <a:pt x="63" y="25"/>
                  </a:lnTo>
                  <a:lnTo>
                    <a:pt x="55" y="30"/>
                  </a:lnTo>
                  <a:lnTo>
                    <a:pt x="49" y="36"/>
                  </a:lnTo>
                  <a:lnTo>
                    <a:pt x="43" y="44"/>
                  </a:lnTo>
                  <a:lnTo>
                    <a:pt x="36" y="51"/>
                  </a:lnTo>
                  <a:lnTo>
                    <a:pt x="30" y="60"/>
                  </a:lnTo>
                  <a:lnTo>
                    <a:pt x="25" y="68"/>
                  </a:lnTo>
                  <a:lnTo>
                    <a:pt x="19" y="77"/>
                  </a:lnTo>
                  <a:lnTo>
                    <a:pt x="15" y="87"/>
                  </a:lnTo>
                  <a:lnTo>
                    <a:pt x="11" y="96"/>
                  </a:lnTo>
                  <a:lnTo>
                    <a:pt x="6" y="106"/>
                  </a:lnTo>
                  <a:lnTo>
                    <a:pt x="3" y="115"/>
                  </a:lnTo>
                  <a:lnTo>
                    <a:pt x="0" y="12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41" name="Line 853"/>
            <p:cNvSpPr>
              <a:spLocks noChangeShapeType="1"/>
            </p:cNvSpPr>
            <p:nvPr/>
          </p:nvSpPr>
          <p:spPr bwMode="auto">
            <a:xfrm>
              <a:off x="3339" y="2477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42" name="Line 854"/>
            <p:cNvSpPr>
              <a:spLocks noChangeShapeType="1"/>
            </p:cNvSpPr>
            <p:nvPr/>
          </p:nvSpPr>
          <p:spPr bwMode="auto">
            <a:xfrm>
              <a:off x="3392" y="2523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43" name="Line 855"/>
            <p:cNvSpPr>
              <a:spLocks noChangeShapeType="1"/>
            </p:cNvSpPr>
            <p:nvPr/>
          </p:nvSpPr>
          <p:spPr bwMode="auto">
            <a:xfrm flipH="1">
              <a:off x="3400" y="2493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44" name="Freeform 856"/>
            <p:cNvSpPr>
              <a:spLocks/>
            </p:cNvSpPr>
            <p:nvPr/>
          </p:nvSpPr>
          <p:spPr bwMode="auto">
            <a:xfrm>
              <a:off x="3452" y="2447"/>
              <a:ext cx="24" cy="91"/>
            </a:xfrm>
            <a:custGeom>
              <a:avLst/>
              <a:gdLst>
                <a:gd name="T0" fmla="*/ 0 w 170"/>
                <a:gd name="T1" fmla="*/ 638 h 638"/>
                <a:gd name="T2" fmla="*/ 170 w 170"/>
                <a:gd name="T3" fmla="*/ 0 h 638"/>
                <a:gd name="T4" fmla="*/ 33 w 170"/>
                <a:gd name="T5" fmla="*/ 142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0" h="638">
                  <a:moveTo>
                    <a:pt x="0" y="638"/>
                  </a:moveTo>
                  <a:lnTo>
                    <a:pt x="170" y="0"/>
                  </a:lnTo>
                  <a:lnTo>
                    <a:pt x="33" y="14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45" name="Freeform 857"/>
            <p:cNvSpPr>
              <a:spLocks/>
            </p:cNvSpPr>
            <p:nvPr/>
          </p:nvSpPr>
          <p:spPr bwMode="auto">
            <a:xfrm>
              <a:off x="3478" y="2447"/>
              <a:ext cx="36" cy="71"/>
            </a:xfrm>
            <a:custGeom>
              <a:avLst/>
              <a:gdLst>
                <a:gd name="T0" fmla="*/ 232 w 248"/>
                <a:gd name="T1" fmla="*/ 0 h 497"/>
                <a:gd name="T2" fmla="*/ 0 w 248"/>
                <a:gd name="T3" fmla="*/ 497 h 497"/>
                <a:gd name="T4" fmla="*/ 248 w 248"/>
                <a:gd name="T5" fmla="*/ 497 h 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8" h="497">
                  <a:moveTo>
                    <a:pt x="232" y="0"/>
                  </a:moveTo>
                  <a:lnTo>
                    <a:pt x="0" y="497"/>
                  </a:lnTo>
                  <a:lnTo>
                    <a:pt x="248" y="49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46" name="Line 858"/>
            <p:cNvSpPr>
              <a:spLocks noChangeShapeType="1"/>
            </p:cNvSpPr>
            <p:nvPr/>
          </p:nvSpPr>
          <p:spPr bwMode="auto">
            <a:xfrm flipH="1">
              <a:off x="3498" y="2498"/>
              <a:ext cx="10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47" name="Freeform 859"/>
            <p:cNvSpPr>
              <a:spLocks/>
            </p:cNvSpPr>
            <p:nvPr/>
          </p:nvSpPr>
          <p:spPr bwMode="auto">
            <a:xfrm>
              <a:off x="3550" y="2447"/>
              <a:ext cx="18" cy="15"/>
            </a:xfrm>
            <a:custGeom>
              <a:avLst/>
              <a:gdLst>
                <a:gd name="T0" fmla="*/ 128 w 128"/>
                <a:gd name="T1" fmla="*/ 0 h 106"/>
                <a:gd name="T2" fmla="*/ 121 w 128"/>
                <a:gd name="T3" fmla="*/ 0 h 106"/>
                <a:gd name="T4" fmla="*/ 113 w 128"/>
                <a:gd name="T5" fmla="*/ 1 h 106"/>
                <a:gd name="T6" fmla="*/ 106 w 128"/>
                <a:gd name="T7" fmla="*/ 4 h 106"/>
                <a:gd name="T8" fmla="*/ 97 w 128"/>
                <a:gd name="T9" fmla="*/ 6 h 106"/>
                <a:gd name="T10" fmla="*/ 90 w 128"/>
                <a:gd name="T11" fmla="*/ 9 h 106"/>
                <a:gd name="T12" fmla="*/ 81 w 128"/>
                <a:gd name="T13" fmla="*/ 13 h 106"/>
                <a:gd name="T14" fmla="*/ 74 w 128"/>
                <a:gd name="T15" fmla="*/ 17 h 106"/>
                <a:gd name="T16" fmla="*/ 66 w 128"/>
                <a:gd name="T17" fmla="*/ 23 h 106"/>
                <a:gd name="T18" fmla="*/ 58 w 128"/>
                <a:gd name="T19" fmla="*/ 29 h 106"/>
                <a:gd name="T20" fmla="*/ 50 w 128"/>
                <a:gd name="T21" fmla="*/ 36 h 106"/>
                <a:gd name="T22" fmla="*/ 43 w 128"/>
                <a:gd name="T23" fmla="*/ 43 h 106"/>
                <a:gd name="T24" fmla="*/ 37 w 128"/>
                <a:gd name="T25" fmla="*/ 50 h 106"/>
                <a:gd name="T26" fmla="*/ 29 w 128"/>
                <a:gd name="T27" fmla="*/ 59 h 106"/>
                <a:gd name="T28" fmla="*/ 23 w 128"/>
                <a:gd name="T29" fmla="*/ 67 h 106"/>
                <a:gd name="T30" fmla="*/ 16 w 128"/>
                <a:gd name="T31" fmla="*/ 77 h 106"/>
                <a:gd name="T32" fmla="*/ 11 w 128"/>
                <a:gd name="T33" fmla="*/ 87 h 106"/>
                <a:gd name="T34" fmla="*/ 6 w 128"/>
                <a:gd name="T35" fmla="*/ 96 h 106"/>
                <a:gd name="T36" fmla="*/ 0 w 128"/>
                <a:gd name="T37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8" h="106">
                  <a:moveTo>
                    <a:pt x="128" y="0"/>
                  </a:moveTo>
                  <a:lnTo>
                    <a:pt x="121" y="0"/>
                  </a:lnTo>
                  <a:lnTo>
                    <a:pt x="113" y="1"/>
                  </a:lnTo>
                  <a:lnTo>
                    <a:pt x="106" y="4"/>
                  </a:lnTo>
                  <a:lnTo>
                    <a:pt x="97" y="6"/>
                  </a:lnTo>
                  <a:lnTo>
                    <a:pt x="90" y="9"/>
                  </a:lnTo>
                  <a:lnTo>
                    <a:pt x="81" y="13"/>
                  </a:lnTo>
                  <a:lnTo>
                    <a:pt x="74" y="17"/>
                  </a:lnTo>
                  <a:lnTo>
                    <a:pt x="66" y="23"/>
                  </a:lnTo>
                  <a:lnTo>
                    <a:pt x="58" y="29"/>
                  </a:lnTo>
                  <a:lnTo>
                    <a:pt x="50" y="36"/>
                  </a:lnTo>
                  <a:lnTo>
                    <a:pt x="43" y="43"/>
                  </a:lnTo>
                  <a:lnTo>
                    <a:pt x="37" y="50"/>
                  </a:lnTo>
                  <a:lnTo>
                    <a:pt x="29" y="59"/>
                  </a:lnTo>
                  <a:lnTo>
                    <a:pt x="23" y="67"/>
                  </a:lnTo>
                  <a:lnTo>
                    <a:pt x="16" y="77"/>
                  </a:lnTo>
                  <a:lnTo>
                    <a:pt x="11" y="87"/>
                  </a:lnTo>
                  <a:lnTo>
                    <a:pt x="6" y="96"/>
                  </a:lnTo>
                  <a:lnTo>
                    <a:pt x="0" y="10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48" name="Freeform 860"/>
            <p:cNvSpPr>
              <a:spLocks/>
            </p:cNvSpPr>
            <p:nvPr/>
          </p:nvSpPr>
          <p:spPr bwMode="auto">
            <a:xfrm>
              <a:off x="3568" y="2447"/>
              <a:ext cx="10" cy="31"/>
            </a:xfrm>
            <a:custGeom>
              <a:avLst/>
              <a:gdLst>
                <a:gd name="T0" fmla="*/ 27 w 68"/>
                <a:gd name="T1" fmla="*/ 217 h 217"/>
                <a:gd name="T2" fmla="*/ 32 w 68"/>
                <a:gd name="T3" fmla="*/ 207 h 217"/>
                <a:gd name="T4" fmla="*/ 38 w 68"/>
                <a:gd name="T5" fmla="*/ 198 h 217"/>
                <a:gd name="T6" fmla="*/ 43 w 68"/>
                <a:gd name="T7" fmla="*/ 189 h 217"/>
                <a:gd name="T8" fmla="*/ 48 w 68"/>
                <a:gd name="T9" fmla="*/ 179 h 217"/>
                <a:gd name="T10" fmla="*/ 52 w 68"/>
                <a:gd name="T11" fmla="*/ 170 h 217"/>
                <a:gd name="T12" fmla="*/ 56 w 68"/>
                <a:gd name="T13" fmla="*/ 160 h 217"/>
                <a:gd name="T14" fmla="*/ 60 w 68"/>
                <a:gd name="T15" fmla="*/ 149 h 217"/>
                <a:gd name="T16" fmla="*/ 62 w 68"/>
                <a:gd name="T17" fmla="*/ 140 h 217"/>
                <a:gd name="T18" fmla="*/ 64 w 68"/>
                <a:gd name="T19" fmla="*/ 129 h 217"/>
                <a:gd name="T20" fmla="*/ 66 w 68"/>
                <a:gd name="T21" fmla="*/ 120 h 217"/>
                <a:gd name="T22" fmla="*/ 67 w 68"/>
                <a:gd name="T23" fmla="*/ 110 h 217"/>
                <a:gd name="T24" fmla="*/ 68 w 68"/>
                <a:gd name="T25" fmla="*/ 100 h 217"/>
                <a:gd name="T26" fmla="*/ 68 w 68"/>
                <a:gd name="T27" fmla="*/ 91 h 217"/>
                <a:gd name="T28" fmla="*/ 68 w 68"/>
                <a:gd name="T29" fmla="*/ 81 h 217"/>
                <a:gd name="T30" fmla="*/ 67 w 68"/>
                <a:gd name="T31" fmla="*/ 73 h 217"/>
                <a:gd name="T32" fmla="*/ 66 w 68"/>
                <a:gd name="T33" fmla="*/ 64 h 217"/>
                <a:gd name="T34" fmla="*/ 64 w 68"/>
                <a:gd name="T35" fmla="*/ 56 h 217"/>
                <a:gd name="T36" fmla="*/ 62 w 68"/>
                <a:gd name="T37" fmla="*/ 48 h 217"/>
                <a:gd name="T38" fmla="*/ 59 w 68"/>
                <a:gd name="T39" fmla="*/ 41 h 217"/>
                <a:gd name="T40" fmla="*/ 56 w 68"/>
                <a:gd name="T41" fmla="*/ 33 h 217"/>
                <a:gd name="T42" fmla="*/ 52 w 68"/>
                <a:gd name="T43" fmla="*/ 28 h 217"/>
                <a:gd name="T44" fmla="*/ 48 w 68"/>
                <a:gd name="T45" fmla="*/ 22 h 217"/>
                <a:gd name="T46" fmla="*/ 43 w 68"/>
                <a:gd name="T47" fmla="*/ 16 h 217"/>
                <a:gd name="T48" fmla="*/ 37 w 68"/>
                <a:gd name="T49" fmla="*/ 12 h 217"/>
                <a:gd name="T50" fmla="*/ 32 w 68"/>
                <a:gd name="T51" fmla="*/ 9 h 217"/>
                <a:gd name="T52" fmla="*/ 27 w 68"/>
                <a:gd name="T53" fmla="*/ 6 h 217"/>
                <a:gd name="T54" fmla="*/ 20 w 68"/>
                <a:gd name="T55" fmla="*/ 4 h 217"/>
                <a:gd name="T56" fmla="*/ 14 w 68"/>
                <a:gd name="T57" fmla="*/ 1 h 217"/>
                <a:gd name="T58" fmla="*/ 8 w 68"/>
                <a:gd name="T59" fmla="*/ 0 h 217"/>
                <a:gd name="T60" fmla="*/ 0 w 68"/>
                <a:gd name="T61" fmla="*/ 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8" h="217">
                  <a:moveTo>
                    <a:pt x="27" y="217"/>
                  </a:moveTo>
                  <a:lnTo>
                    <a:pt x="32" y="207"/>
                  </a:lnTo>
                  <a:lnTo>
                    <a:pt x="38" y="198"/>
                  </a:lnTo>
                  <a:lnTo>
                    <a:pt x="43" y="189"/>
                  </a:lnTo>
                  <a:lnTo>
                    <a:pt x="48" y="179"/>
                  </a:lnTo>
                  <a:lnTo>
                    <a:pt x="52" y="170"/>
                  </a:lnTo>
                  <a:lnTo>
                    <a:pt x="56" y="160"/>
                  </a:lnTo>
                  <a:lnTo>
                    <a:pt x="60" y="149"/>
                  </a:lnTo>
                  <a:lnTo>
                    <a:pt x="62" y="140"/>
                  </a:lnTo>
                  <a:lnTo>
                    <a:pt x="64" y="129"/>
                  </a:lnTo>
                  <a:lnTo>
                    <a:pt x="66" y="120"/>
                  </a:lnTo>
                  <a:lnTo>
                    <a:pt x="67" y="110"/>
                  </a:lnTo>
                  <a:lnTo>
                    <a:pt x="68" y="100"/>
                  </a:lnTo>
                  <a:lnTo>
                    <a:pt x="68" y="91"/>
                  </a:lnTo>
                  <a:lnTo>
                    <a:pt x="68" y="81"/>
                  </a:lnTo>
                  <a:lnTo>
                    <a:pt x="67" y="73"/>
                  </a:lnTo>
                  <a:lnTo>
                    <a:pt x="66" y="64"/>
                  </a:lnTo>
                  <a:lnTo>
                    <a:pt x="64" y="56"/>
                  </a:lnTo>
                  <a:lnTo>
                    <a:pt x="62" y="48"/>
                  </a:lnTo>
                  <a:lnTo>
                    <a:pt x="59" y="41"/>
                  </a:lnTo>
                  <a:lnTo>
                    <a:pt x="56" y="33"/>
                  </a:lnTo>
                  <a:lnTo>
                    <a:pt x="52" y="28"/>
                  </a:lnTo>
                  <a:lnTo>
                    <a:pt x="48" y="22"/>
                  </a:lnTo>
                  <a:lnTo>
                    <a:pt x="43" y="16"/>
                  </a:lnTo>
                  <a:lnTo>
                    <a:pt x="37" y="12"/>
                  </a:lnTo>
                  <a:lnTo>
                    <a:pt x="32" y="9"/>
                  </a:lnTo>
                  <a:lnTo>
                    <a:pt x="27" y="6"/>
                  </a:lnTo>
                  <a:lnTo>
                    <a:pt x="20" y="4"/>
                  </a:lnTo>
                  <a:lnTo>
                    <a:pt x="14" y="1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49" name="Freeform 861"/>
            <p:cNvSpPr>
              <a:spLocks/>
            </p:cNvSpPr>
            <p:nvPr/>
          </p:nvSpPr>
          <p:spPr bwMode="auto">
            <a:xfrm>
              <a:off x="3530" y="2478"/>
              <a:ext cx="42" cy="60"/>
            </a:xfrm>
            <a:custGeom>
              <a:avLst/>
              <a:gdLst>
                <a:gd name="T0" fmla="*/ 296 w 296"/>
                <a:gd name="T1" fmla="*/ 0 h 421"/>
                <a:gd name="T2" fmla="*/ 0 w 296"/>
                <a:gd name="T3" fmla="*/ 421 h 421"/>
                <a:gd name="T4" fmla="*/ 198 w 296"/>
                <a:gd name="T5" fmla="*/ 421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6" h="421">
                  <a:moveTo>
                    <a:pt x="296" y="0"/>
                  </a:moveTo>
                  <a:lnTo>
                    <a:pt x="0" y="421"/>
                  </a:lnTo>
                  <a:lnTo>
                    <a:pt x="198" y="42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50" name="Line 862"/>
            <p:cNvSpPr>
              <a:spLocks noChangeShapeType="1"/>
            </p:cNvSpPr>
            <p:nvPr/>
          </p:nvSpPr>
          <p:spPr bwMode="auto">
            <a:xfrm flipV="1">
              <a:off x="3579" y="2533"/>
              <a:ext cx="1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51" name="Freeform 863"/>
            <p:cNvSpPr>
              <a:spLocks/>
            </p:cNvSpPr>
            <p:nvPr/>
          </p:nvSpPr>
          <p:spPr bwMode="auto">
            <a:xfrm>
              <a:off x="3600" y="2447"/>
              <a:ext cx="50" cy="91"/>
            </a:xfrm>
            <a:custGeom>
              <a:avLst/>
              <a:gdLst>
                <a:gd name="T0" fmla="*/ 0 w 345"/>
                <a:gd name="T1" fmla="*/ 638 h 638"/>
                <a:gd name="T2" fmla="*/ 99 w 345"/>
                <a:gd name="T3" fmla="*/ 638 h 638"/>
                <a:gd name="T4" fmla="*/ 106 w 345"/>
                <a:gd name="T5" fmla="*/ 637 h 638"/>
                <a:gd name="T6" fmla="*/ 114 w 345"/>
                <a:gd name="T7" fmla="*/ 636 h 638"/>
                <a:gd name="T8" fmla="*/ 121 w 345"/>
                <a:gd name="T9" fmla="*/ 635 h 638"/>
                <a:gd name="T10" fmla="*/ 129 w 345"/>
                <a:gd name="T11" fmla="*/ 632 h 638"/>
                <a:gd name="T12" fmla="*/ 136 w 345"/>
                <a:gd name="T13" fmla="*/ 629 h 638"/>
                <a:gd name="T14" fmla="*/ 144 w 345"/>
                <a:gd name="T15" fmla="*/ 625 h 638"/>
                <a:gd name="T16" fmla="*/ 151 w 345"/>
                <a:gd name="T17" fmla="*/ 620 h 638"/>
                <a:gd name="T18" fmla="*/ 159 w 345"/>
                <a:gd name="T19" fmla="*/ 616 h 638"/>
                <a:gd name="T20" fmla="*/ 166 w 345"/>
                <a:gd name="T21" fmla="*/ 609 h 638"/>
                <a:gd name="T22" fmla="*/ 173 w 345"/>
                <a:gd name="T23" fmla="*/ 603 h 638"/>
                <a:gd name="T24" fmla="*/ 181 w 345"/>
                <a:gd name="T25" fmla="*/ 597 h 638"/>
                <a:gd name="T26" fmla="*/ 187 w 345"/>
                <a:gd name="T27" fmla="*/ 589 h 638"/>
                <a:gd name="T28" fmla="*/ 194 w 345"/>
                <a:gd name="T29" fmla="*/ 581 h 638"/>
                <a:gd name="T30" fmla="*/ 200 w 345"/>
                <a:gd name="T31" fmla="*/ 572 h 638"/>
                <a:gd name="T32" fmla="*/ 206 w 345"/>
                <a:gd name="T33" fmla="*/ 564 h 638"/>
                <a:gd name="T34" fmla="*/ 212 w 345"/>
                <a:gd name="T35" fmla="*/ 555 h 638"/>
                <a:gd name="T36" fmla="*/ 217 w 345"/>
                <a:gd name="T37" fmla="*/ 546 h 638"/>
                <a:gd name="T38" fmla="*/ 221 w 345"/>
                <a:gd name="T39" fmla="*/ 536 h 638"/>
                <a:gd name="T40" fmla="*/ 226 w 345"/>
                <a:gd name="T41" fmla="*/ 526 h 638"/>
                <a:gd name="T42" fmla="*/ 230 w 345"/>
                <a:gd name="T43" fmla="*/ 516 h 638"/>
                <a:gd name="T44" fmla="*/ 233 w 345"/>
                <a:gd name="T45" fmla="*/ 506 h 638"/>
                <a:gd name="T46" fmla="*/ 236 w 345"/>
                <a:gd name="T47" fmla="*/ 497 h 638"/>
                <a:gd name="T48" fmla="*/ 255 w 345"/>
                <a:gd name="T49" fmla="*/ 425 h 638"/>
                <a:gd name="T50" fmla="*/ 258 w 345"/>
                <a:gd name="T51" fmla="*/ 415 h 638"/>
                <a:gd name="T52" fmla="*/ 260 w 345"/>
                <a:gd name="T53" fmla="*/ 405 h 638"/>
                <a:gd name="T54" fmla="*/ 261 w 345"/>
                <a:gd name="T55" fmla="*/ 395 h 638"/>
                <a:gd name="T56" fmla="*/ 262 w 345"/>
                <a:gd name="T57" fmla="*/ 385 h 638"/>
                <a:gd name="T58" fmla="*/ 262 w 345"/>
                <a:gd name="T59" fmla="*/ 375 h 638"/>
                <a:gd name="T60" fmla="*/ 262 w 345"/>
                <a:gd name="T61" fmla="*/ 367 h 638"/>
                <a:gd name="T62" fmla="*/ 262 w 345"/>
                <a:gd name="T63" fmla="*/ 357 h 638"/>
                <a:gd name="T64" fmla="*/ 260 w 345"/>
                <a:gd name="T65" fmla="*/ 349 h 638"/>
                <a:gd name="T66" fmla="*/ 259 w 345"/>
                <a:gd name="T67" fmla="*/ 340 h 638"/>
                <a:gd name="T68" fmla="*/ 256 w 345"/>
                <a:gd name="T69" fmla="*/ 333 h 638"/>
                <a:gd name="T70" fmla="*/ 253 w 345"/>
                <a:gd name="T71" fmla="*/ 325 h 638"/>
                <a:gd name="T72" fmla="*/ 250 w 345"/>
                <a:gd name="T73" fmla="*/ 318 h 638"/>
                <a:gd name="T74" fmla="*/ 246 w 345"/>
                <a:gd name="T75" fmla="*/ 311 h 638"/>
                <a:gd name="T76" fmla="*/ 242 w 345"/>
                <a:gd name="T77" fmla="*/ 306 h 638"/>
                <a:gd name="T78" fmla="*/ 237 w 345"/>
                <a:gd name="T79" fmla="*/ 301 h 638"/>
                <a:gd name="T80" fmla="*/ 232 w 345"/>
                <a:gd name="T81" fmla="*/ 296 h 638"/>
                <a:gd name="T82" fmla="*/ 227 w 345"/>
                <a:gd name="T83" fmla="*/ 292 h 638"/>
                <a:gd name="T84" fmla="*/ 220 w 345"/>
                <a:gd name="T85" fmla="*/ 289 h 638"/>
                <a:gd name="T86" fmla="*/ 214 w 345"/>
                <a:gd name="T87" fmla="*/ 287 h 638"/>
                <a:gd name="T88" fmla="*/ 208 w 345"/>
                <a:gd name="T89" fmla="*/ 285 h 638"/>
                <a:gd name="T90" fmla="*/ 201 w 345"/>
                <a:gd name="T91" fmla="*/ 284 h 638"/>
                <a:gd name="T92" fmla="*/ 194 w 345"/>
                <a:gd name="T93" fmla="*/ 284 h 638"/>
                <a:gd name="T94" fmla="*/ 95 w 345"/>
                <a:gd name="T95" fmla="*/ 284 h 638"/>
                <a:gd name="T96" fmla="*/ 171 w 345"/>
                <a:gd name="T97" fmla="*/ 0 h 638"/>
                <a:gd name="T98" fmla="*/ 345 w 345"/>
                <a:gd name="T99" fmla="*/ 0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45" h="638">
                  <a:moveTo>
                    <a:pt x="0" y="638"/>
                  </a:moveTo>
                  <a:lnTo>
                    <a:pt x="99" y="638"/>
                  </a:lnTo>
                  <a:lnTo>
                    <a:pt x="106" y="637"/>
                  </a:lnTo>
                  <a:lnTo>
                    <a:pt x="114" y="636"/>
                  </a:lnTo>
                  <a:lnTo>
                    <a:pt x="121" y="635"/>
                  </a:lnTo>
                  <a:lnTo>
                    <a:pt x="129" y="632"/>
                  </a:lnTo>
                  <a:lnTo>
                    <a:pt x="136" y="629"/>
                  </a:lnTo>
                  <a:lnTo>
                    <a:pt x="144" y="625"/>
                  </a:lnTo>
                  <a:lnTo>
                    <a:pt x="151" y="620"/>
                  </a:lnTo>
                  <a:lnTo>
                    <a:pt x="159" y="616"/>
                  </a:lnTo>
                  <a:lnTo>
                    <a:pt x="166" y="609"/>
                  </a:lnTo>
                  <a:lnTo>
                    <a:pt x="173" y="603"/>
                  </a:lnTo>
                  <a:lnTo>
                    <a:pt x="181" y="597"/>
                  </a:lnTo>
                  <a:lnTo>
                    <a:pt x="187" y="589"/>
                  </a:lnTo>
                  <a:lnTo>
                    <a:pt x="194" y="581"/>
                  </a:lnTo>
                  <a:lnTo>
                    <a:pt x="200" y="572"/>
                  </a:lnTo>
                  <a:lnTo>
                    <a:pt x="206" y="564"/>
                  </a:lnTo>
                  <a:lnTo>
                    <a:pt x="212" y="555"/>
                  </a:lnTo>
                  <a:lnTo>
                    <a:pt x="217" y="546"/>
                  </a:lnTo>
                  <a:lnTo>
                    <a:pt x="221" y="536"/>
                  </a:lnTo>
                  <a:lnTo>
                    <a:pt x="226" y="526"/>
                  </a:lnTo>
                  <a:lnTo>
                    <a:pt x="230" y="516"/>
                  </a:lnTo>
                  <a:lnTo>
                    <a:pt x="233" y="506"/>
                  </a:lnTo>
                  <a:lnTo>
                    <a:pt x="236" y="497"/>
                  </a:lnTo>
                  <a:lnTo>
                    <a:pt x="255" y="425"/>
                  </a:lnTo>
                  <a:lnTo>
                    <a:pt x="258" y="415"/>
                  </a:lnTo>
                  <a:lnTo>
                    <a:pt x="260" y="405"/>
                  </a:lnTo>
                  <a:lnTo>
                    <a:pt x="261" y="395"/>
                  </a:lnTo>
                  <a:lnTo>
                    <a:pt x="262" y="385"/>
                  </a:lnTo>
                  <a:lnTo>
                    <a:pt x="262" y="375"/>
                  </a:lnTo>
                  <a:lnTo>
                    <a:pt x="262" y="367"/>
                  </a:lnTo>
                  <a:lnTo>
                    <a:pt x="262" y="357"/>
                  </a:lnTo>
                  <a:lnTo>
                    <a:pt x="260" y="349"/>
                  </a:lnTo>
                  <a:lnTo>
                    <a:pt x="259" y="340"/>
                  </a:lnTo>
                  <a:lnTo>
                    <a:pt x="256" y="333"/>
                  </a:lnTo>
                  <a:lnTo>
                    <a:pt x="253" y="325"/>
                  </a:lnTo>
                  <a:lnTo>
                    <a:pt x="250" y="318"/>
                  </a:lnTo>
                  <a:lnTo>
                    <a:pt x="246" y="311"/>
                  </a:lnTo>
                  <a:lnTo>
                    <a:pt x="242" y="306"/>
                  </a:lnTo>
                  <a:lnTo>
                    <a:pt x="237" y="301"/>
                  </a:lnTo>
                  <a:lnTo>
                    <a:pt x="232" y="296"/>
                  </a:lnTo>
                  <a:lnTo>
                    <a:pt x="227" y="292"/>
                  </a:lnTo>
                  <a:lnTo>
                    <a:pt x="220" y="289"/>
                  </a:lnTo>
                  <a:lnTo>
                    <a:pt x="214" y="287"/>
                  </a:lnTo>
                  <a:lnTo>
                    <a:pt x="208" y="285"/>
                  </a:lnTo>
                  <a:lnTo>
                    <a:pt x="201" y="284"/>
                  </a:lnTo>
                  <a:lnTo>
                    <a:pt x="194" y="284"/>
                  </a:lnTo>
                  <a:lnTo>
                    <a:pt x="95" y="284"/>
                  </a:lnTo>
                  <a:lnTo>
                    <a:pt x="171" y="0"/>
                  </a:lnTo>
                  <a:lnTo>
                    <a:pt x="34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52" name="Line 864"/>
            <p:cNvSpPr>
              <a:spLocks noChangeShapeType="1"/>
            </p:cNvSpPr>
            <p:nvPr/>
          </p:nvSpPr>
          <p:spPr bwMode="auto">
            <a:xfrm flipV="1">
              <a:off x="3359" y="2516"/>
              <a:ext cx="14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53" name="Freeform 865"/>
            <p:cNvSpPr>
              <a:spLocks/>
            </p:cNvSpPr>
            <p:nvPr/>
          </p:nvSpPr>
          <p:spPr bwMode="auto">
            <a:xfrm>
              <a:off x="3373" y="2502"/>
              <a:ext cx="14" cy="14"/>
            </a:xfrm>
            <a:custGeom>
              <a:avLst/>
              <a:gdLst>
                <a:gd name="T0" fmla="*/ 98 w 98"/>
                <a:gd name="T1" fmla="*/ 0 h 101"/>
                <a:gd name="T2" fmla="*/ 91 w 98"/>
                <a:gd name="T3" fmla="*/ 0 h 101"/>
                <a:gd name="T4" fmla="*/ 85 w 98"/>
                <a:gd name="T5" fmla="*/ 1 h 101"/>
                <a:gd name="T6" fmla="*/ 79 w 98"/>
                <a:gd name="T7" fmla="*/ 3 h 101"/>
                <a:gd name="T8" fmla="*/ 72 w 98"/>
                <a:gd name="T9" fmla="*/ 5 h 101"/>
                <a:gd name="T10" fmla="*/ 66 w 98"/>
                <a:gd name="T11" fmla="*/ 8 h 101"/>
                <a:gd name="T12" fmla="*/ 59 w 98"/>
                <a:gd name="T13" fmla="*/ 13 h 101"/>
                <a:gd name="T14" fmla="*/ 53 w 98"/>
                <a:gd name="T15" fmla="*/ 18 h 101"/>
                <a:gd name="T16" fmla="*/ 47 w 98"/>
                <a:gd name="T17" fmla="*/ 23 h 101"/>
                <a:gd name="T18" fmla="*/ 40 w 98"/>
                <a:gd name="T19" fmla="*/ 28 h 101"/>
                <a:gd name="T20" fmla="*/ 34 w 98"/>
                <a:gd name="T21" fmla="*/ 36 h 101"/>
                <a:gd name="T22" fmla="*/ 29 w 98"/>
                <a:gd name="T23" fmla="*/ 42 h 101"/>
                <a:gd name="T24" fmla="*/ 23 w 98"/>
                <a:gd name="T25" fmla="*/ 50 h 101"/>
                <a:gd name="T26" fmla="*/ 18 w 98"/>
                <a:gd name="T27" fmla="*/ 57 h 101"/>
                <a:gd name="T28" fmla="*/ 14 w 98"/>
                <a:gd name="T29" fmla="*/ 66 h 101"/>
                <a:gd name="T30" fmla="*/ 9 w 98"/>
                <a:gd name="T31" fmla="*/ 74 h 101"/>
                <a:gd name="T32" fmla="*/ 6 w 98"/>
                <a:gd name="T33" fmla="*/ 83 h 101"/>
                <a:gd name="T34" fmla="*/ 3 w 98"/>
                <a:gd name="T35" fmla="*/ 91 h 101"/>
                <a:gd name="T36" fmla="*/ 0 w 98"/>
                <a:gd name="T37" fmla="*/ 10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8" h="101">
                  <a:moveTo>
                    <a:pt x="98" y="0"/>
                  </a:moveTo>
                  <a:lnTo>
                    <a:pt x="91" y="0"/>
                  </a:lnTo>
                  <a:lnTo>
                    <a:pt x="85" y="1"/>
                  </a:lnTo>
                  <a:lnTo>
                    <a:pt x="79" y="3"/>
                  </a:lnTo>
                  <a:lnTo>
                    <a:pt x="72" y="5"/>
                  </a:lnTo>
                  <a:lnTo>
                    <a:pt x="66" y="8"/>
                  </a:lnTo>
                  <a:lnTo>
                    <a:pt x="59" y="13"/>
                  </a:lnTo>
                  <a:lnTo>
                    <a:pt x="53" y="18"/>
                  </a:lnTo>
                  <a:lnTo>
                    <a:pt x="47" y="23"/>
                  </a:lnTo>
                  <a:lnTo>
                    <a:pt x="40" y="28"/>
                  </a:lnTo>
                  <a:lnTo>
                    <a:pt x="34" y="36"/>
                  </a:lnTo>
                  <a:lnTo>
                    <a:pt x="29" y="42"/>
                  </a:lnTo>
                  <a:lnTo>
                    <a:pt x="23" y="50"/>
                  </a:lnTo>
                  <a:lnTo>
                    <a:pt x="18" y="57"/>
                  </a:lnTo>
                  <a:lnTo>
                    <a:pt x="14" y="66"/>
                  </a:lnTo>
                  <a:lnTo>
                    <a:pt x="9" y="74"/>
                  </a:lnTo>
                  <a:lnTo>
                    <a:pt x="6" y="83"/>
                  </a:lnTo>
                  <a:lnTo>
                    <a:pt x="3" y="91"/>
                  </a:lnTo>
                  <a:lnTo>
                    <a:pt x="0" y="10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54" name="Line 866"/>
            <p:cNvSpPr>
              <a:spLocks noChangeShapeType="1"/>
            </p:cNvSpPr>
            <p:nvPr/>
          </p:nvSpPr>
          <p:spPr bwMode="auto">
            <a:xfrm>
              <a:off x="3366" y="2524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55" name="Line 867"/>
            <p:cNvSpPr>
              <a:spLocks noChangeShapeType="1"/>
            </p:cNvSpPr>
            <p:nvPr/>
          </p:nvSpPr>
          <p:spPr bwMode="auto">
            <a:xfrm flipV="1">
              <a:off x="3359" y="1938"/>
              <a:ext cx="14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56" name="Freeform 868"/>
            <p:cNvSpPr>
              <a:spLocks/>
            </p:cNvSpPr>
            <p:nvPr/>
          </p:nvSpPr>
          <p:spPr bwMode="auto">
            <a:xfrm>
              <a:off x="3373" y="1923"/>
              <a:ext cx="14" cy="15"/>
            </a:xfrm>
            <a:custGeom>
              <a:avLst/>
              <a:gdLst>
                <a:gd name="T0" fmla="*/ 98 w 98"/>
                <a:gd name="T1" fmla="*/ 0 h 101"/>
                <a:gd name="T2" fmla="*/ 91 w 98"/>
                <a:gd name="T3" fmla="*/ 1 h 101"/>
                <a:gd name="T4" fmla="*/ 85 w 98"/>
                <a:gd name="T5" fmla="*/ 2 h 101"/>
                <a:gd name="T6" fmla="*/ 79 w 98"/>
                <a:gd name="T7" fmla="*/ 3 h 101"/>
                <a:gd name="T8" fmla="*/ 72 w 98"/>
                <a:gd name="T9" fmla="*/ 6 h 101"/>
                <a:gd name="T10" fmla="*/ 66 w 98"/>
                <a:gd name="T11" fmla="*/ 9 h 101"/>
                <a:gd name="T12" fmla="*/ 59 w 98"/>
                <a:gd name="T13" fmla="*/ 14 h 101"/>
                <a:gd name="T14" fmla="*/ 53 w 98"/>
                <a:gd name="T15" fmla="*/ 18 h 101"/>
                <a:gd name="T16" fmla="*/ 47 w 98"/>
                <a:gd name="T17" fmla="*/ 23 h 101"/>
                <a:gd name="T18" fmla="*/ 40 w 98"/>
                <a:gd name="T19" fmla="*/ 30 h 101"/>
                <a:gd name="T20" fmla="*/ 34 w 98"/>
                <a:gd name="T21" fmla="*/ 36 h 101"/>
                <a:gd name="T22" fmla="*/ 29 w 98"/>
                <a:gd name="T23" fmla="*/ 43 h 101"/>
                <a:gd name="T24" fmla="*/ 23 w 98"/>
                <a:gd name="T25" fmla="*/ 51 h 101"/>
                <a:gd name="T26" fmla="*/ 18 w 98"/>
                <a:gd name="T27" fmla="*/ 58 h 101"/>
                <a:gd name="T28" fmla="*/ 14 w 98"/>
                <a:gd name="T29" fmla="*/ 67 h 101"/>
                <a:gd name="T30" fmla="*/ 9 w 98"/>
                <a:gd name="T31" fmla="*/ 75 h 101"/>
                <a:gd name="T32" fmla="*/ 6 w 98"/>
                <a:gd name="T33" fmla="*/ 84 h 101"/>
                <a:gd name="T34" fmla="*/ 3 w 98"/>
                <a:gd name="T35" fmla="*/ 92 h 101"/>
                <a:gd name="T36" fmla="*/ 0 w 98"/>
                <a:gd name="T37" fmla="*/ 10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8" h="101">
                  <a:moveTo>
                    <a:pt x="98" y="0"/>
                  </a:moveTo>
                  <a:lnTo>
                    <a:pt x="91" y="1"/>
                  </a:lnTo>
                  <a:lnTo>
                    <a:pt x="85" y="2"/>
                  </a:lnTo>
                  <a:lnTo>
                    <a:pt x="79" y="3"/>
                  </a:lnTo>
                  <a:lnTo>
                    <a:pt x="72" y="6"/>
                  </a:lnTo>
                  <a:lnTo>
                    <a:pt x="66" y="9"/>
                  </a:lnTo>
                  <a:lnTo>
                    <a:pt x="59" y="14"/>
                  </a:lnTo>
                  <a:lnTo>
                    <a:pt x="53" y="18"/>
                  </a:lnTo>
                  <a:lnTo>
                    <a:pt x="47" y="23"/>
                  </a:lnTo>
                  <a:lnTo>
                    <a:pt x="40" y="30"/>
                  </a:lnTo>
                  <a:lnTo>
                    <a:pt x="34" y="36"/>
                  </a:lnTo>
                  <a:lnTo>
                    <a:pt x="29" y="43"/>
                  </a:lnTo>
                  <a:lnTo>
                    <a:pt x="23" y="51"/>
                  </a:lnTo>
                  <a:lnTo>
                    <a:pt x="18" y="58"/>
                  </a:lnTo>
                  <a:lnTo>
                    <a:pt x="14" y="67"/>
                  </a:lnTo>
                  <a:lnTo>
                    <a:pt x="9" y="75"/>
                  </a:lnTo>
                  <a:lnTo>
                    <a:pt x="6" y="84"/>
                  </a:lnTo>
                  <a:lnTo>
                    <a:pt x="3" y="92"/>
                  </a:lnTo>
                  <a:lnTo>
                    <a:pt x="0" y="10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41157" name="Line 869"/>
            <p:cNvSpPr>
              <a:spLocks noChangeShapeType="1"/>
            </p:cNvSpPr>
            <p:nvPr/>
          </p:nvSpPr>
          <p:spPr bwMode="auto">
            <a:xfrm>
              <a:off x="3366" y="1945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20428810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02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02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140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140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0297" grpId="0" autoUpdateAnimBg="0"/>
      <p:bldP spid="140300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795" name="Text Box 3"/>
          <p:cNvSpPr txBox="1">
            <a:spLocks noChangeArrowheads="1"/>
          </p:cNvSpPr>
          <p:nvPr/>
        </p:nvSpPr>
        <p:spPr bwMode="auto">
          <a:xfrm>
            <a:off x="85725" y="57150"/>
            <a:ext cx="3859213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(7)</a:t>
            </a:r>
            <a:r>
              <a:rPr kumimoji="1" lang="zh-CN" altLang="en-US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压力角、齿形角</a:t>
            </a:r>
            <a:r>
              <a:rPr kumimoji="1" lang="zh-CN" altLang="en-US" sz="3200" b="1">
                <a:solidFill>
                  <a:srgbClr val="0000FF"/>
                </a:solidFill>
                <a:latin typeface="楷体_GB2312" pitchFamily="49" charset="-122"/>
                <a:ea typeface="楷体_GB2312" pitchFamily="49" charset="-122"/>
              </a:rPr>
              <a:t> </a:t>
            </a:r>
          </a:p>
        </p:txBody>
      </p:sp>
      <p:sp>
        <p:nvSpPr>
          <p:cNvPr id="161796" name="Text Box 4"/>
          <p:cNvSpPr txBox="1">
            <a:spLocks noChangeArrowheads="1"/>
          </p:cNvSpPr>
          <p:nvPr/>
        </p:nvSpPr>
        <p:spPr bwMode="auto">
          <a:xfrm>
            <a:off x="100013" y="657225"/>
            <a:ext cx="9043987" cy="1406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    </a:t>
            </a:r>
            <a:r>
              <a:rPr kumimoji="1" lang="zh-CN" altLang="en-US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在分度圆齿廓上的点</a:t>
            </a:r>
            <a:r>
              <a:rPr kumimoji="1" lang="en-US" altLang="zh-CN" sz="3200" b="1">
                <a:solidFill>
                  <a:srgbClr val="000000"/>
                </a:solidFill>
                <a:latin typeface="ItalicT" pitchFamily="2" charset="0"/>
                <a:ea typeface="楷体_GB2312" pitchFamily="49" charset="-122"/>
              </a:rPr>
              <a:t>K</a:t>
            </a:r>
            <a:r>
              <a:rPr kumimoji="1" lang="zh-CN" altLang="en-US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在齿轮转动时，它的运动方向</a:t>
            </a:r>
            <a:r>
              <a:rPr kumimoji="1" lang="en-US" altLang="zh-CN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(</a:t>
            </a:r>
            <a:r>
              <a:rPr kumimoji="1" lang="zh-CN" altLang="en-US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分度圆的切线方向</a:t>
            </a:r>
            <a:r>
              <a:rPr kumimoji="1" lang="en-US" altLang="zh-CN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)</a:t>
            </a:r>
            <a:r>
              <a:rPr kumimoji="1" lang="zh-CN" altLang="en-US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和正压力方向</a:t>
            </a:r>
            <a:r>
              <a:rPr kumimoji="1" lang="en-US" altLang="zh-CN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(</a:t>
            </a:r>
            <a:r>
              <a:rPr kumimoji="1" lang="zh-CN" altLang="en-US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渐开线的法线方向</a:t>
            </a:r>
            <a:r>
              <a:rPr kumimoji="1" lang="en-US" altLang="zh-CN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)</a:t>
            </a:r>
            <a:r>
              <a:rPr kumimoji="1" lang="zh-CN" altLang="en-US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所夹的锐角，称为</a:t>
            </a:r>
            <a:r>
              <a:rPr kumimoji="1" lang="zh-CN" altLang="en-US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压力角</a:t>
            </a:r>
            <a:r>
              <a:rPr kumimoji="1" lang="zh-CN" altLang="en-US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。     </a:t>
            </a:r>
            <a:endParaRPr kumimoji="1" lang="zh-CN" altLang="en-US" sz="3200" b="1" i="1">
              <a:solidFill>
                <a:srgbClr val="000000"/>
              </a:solidFill>
              <a:latin typeface="楷体_GB2312" pitchFamily="49" charset="-122"/>
              <a:ea typeface="楷体_GB2312" pitchFamily="49" charset="-122"/>
            </a:endParaRPr>
          </a:p>
        </p:txBody>
      </p:sp>
      <p:sp>
        <p:nvSpPr>
          <p:cNvPr id="161801" name="Rectangle 9"/>
          <p:cNvSpPr>
            <a:spLocks noChangeArrowheads="1"/>
          </p:cNvSpPr>
          <p:nvPr/>
        </p:nvSpPr>
        <p:spPr bwMode="auto">
          <a:xfrm>
            <a:off x="100013" y="3733800"/>
            <a:ext cx="4684712" cy="1079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lnSpc>
                <a:spcPct val="90000"/>
              </a:lnSpc>
              <a:spcBef>
                <a:spcPct val="5000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    </a:t>
            </a:r>
            <a:r>
              <a:rPr kumimoji="1" lang="zh-CN" altLang="en-US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压力角和齿形角均以</a:t>
            </a:r>
            <a:r>
              <a:rPr kumimoji="1" lang="en-US" altLang="zh-CN" sz="4000" b="1" i="1">
                <a:solidFill>
                  <a:srgbClr val="FF0000"/>
                </a:solidFill>
                <a:ea typeface="黑体" pitchFamily="2" charset="-122"/>
              </a:rPr>
              <a:t>α</a:t>
            </a:r>
            <a:r>
              <a:rPr kumimoji="1" lang="zh-CN" altLang="en-US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表示。</a:t>
            </a:r>
            <a:endParaRPr kumimoji="1" lang="zh-CN" altLang="en-US" sz="3200" b="1" i="1">
              <a:solidFill>
                <a:srgbClr val="000000"/>
              </a:solidFill>
              <a:latin typeface="楷体_GB2312" pitchFamily="49" charset="-122"/>
              <a:ea typeface="楷体_GB2312" pitchFamily="49" charset="-122"/>
            </a:endParaRPr>
          </a:p>
        </p:txBody>
      </p:sp>
      <p:sp>
        <p:nvSpPr>
          <p:cNvPr id="161802" name="Rectangle 10"/>
          <p:cNvSpPr>
            <a:spLocks noChangeArrowheads="1"/>
          </p:cNvSpPr>
          <p:nvPr/>
        </p:nvSpPr>
        <p:spPr bwMode="auto">
          <a:xfrm>
            <a:off x="71438" y="4916488"/>
            <a:ext cx="609917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lnSpc>
                <a:spcPct val="90000"/>
              </a:lnSpc>
              <a:spcBef>
                <a:spcPct val="5000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    </a:t>
            </a:r>
            <a:r>
              <a:rPr kumimoji="1" lang="zh-CN" altLang="en-US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我国标准规定</a:t>
            </a:r>
            <a:r>
              <a:rPr kumimoji="1" lang="en-US" altLang="zh-CN" sz="4000" b="1" i="1">
                <a:solidFill>
                  <a:srgbClr val="FF0000"/>
                </a:solidFill>
                <a:ea typeface="黑体" pitchFamily="2" charset="-122"/>
              </a:rPr>
              <a:t>α</a:t>
            </a:r>
            <a:r>
              <a:rPr kumimoji="1" lang="zh-CN" altLang="en-US" sz="3200" b="1">
                <a:solidFill>
                  <a:srgbClr val="000000"/>
                </a:solidFill>
                <a:latin typeface="ItalicT" pitchFamily="2" charset="0"/>
                <a:ea typeface="楷体_GB2312" pitchFamily="49" charset="-122"/>
              </a:rPr>
              <a:t>角为</a:t>
            </a:r>
            <a:r>
              <a:rPr kumimoji="1" lang="en-US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20°</a:t>
            </a:r>
            <a:r>
              <a:rPr kumimoji="1" lang="zh-CN" altLang="en-US" sz="3200" b="1">
                <a:solidFill>
                  <a:srgbClr val="000000"/>
                </a:solidFill>
                <a:latin typeface="ItalicT" pitchFamily="2" charset="0"/>
                <a:ea typeface="楷体_GB2312" pitchFamily="49" charset="-122"/>
              </a:rPr>
              <a:t>。       </a:t>
            </a:r>
          </a:p>
        </p:txBody>
      </p:sp>
      <p:sp>
        <p:nvSpPr>
          <p:cNvPr id="161879" name="Text Box 87"/>
          <p:cNvSpPr txBox="1">
            <a:spLocks noChangeArrowheads="1"/>
          </p:cNvSpPr>
          <p:nvPr/>
        </p:nvSpPr>
        <p:spPr bwMode="auto">
          <a:xfrm>
            <a:off x="0" y="2108200"/>
            <a:ext cx="4830763" cy="1406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    </a:t>
            </a:r>
            <a:r>
              <a:rPr kumimoji="1" lang="zh-CN" altLang="en-US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而加工齿轮用的基本齿条的法向压力角，称为</a:t>
            </a:r>
            <a:r>
              <a:rPr kumimoji="1" lang="zh-CN" altLang="en-US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齿形角</a:t>
            </a:r>
            <a:r>
              <a:rPr kumimoji="1" lang="zh-CN" altLang="en-US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。</a:t>
            </a:r>
            <a:endParaRPr kumimoji="1" lang="zh-CN" altLang="en-US" sz="3200" b="1" i="1">
              <a:solidFill>
                <a:srgbClr val="000000"/>
              </a:solidFill>
              <a:latin typeface="楷体_GB2312" pitchFamily="49" charset="-122"/>
              <a:ea typeface="楷体_GB2312" pitchFamily="49" charset="-122"/>
            </a:endParaRPr>
          </a:p>
        </p:txBody>
      </p:sp>
      <p:grpSp>
        <p:nvGrpSpPr>
          <p:cNvPr id="161881" name="Group 89"/>
          <p:cNvGrpSpPr>
            <a:grpSpLocks/>
          </p:cNvGrpSpPr>
          <p:nvPr/>
        </p:nvGrpSpPr>
        <p:grpSpPr bwMode="auto">
          <a:xfrm>
            <a:off x="4827588" y="2105025"/>
            <a:ext cx="3894137" cy="4681538"/>
            <a:chOff x="2093" y="640"/>
            <a:chExt cx="2288" cy="2717"/>
          </a:xfrm>
        </p:grpSpPr>
        <p:sp>
          <p:nvSpPr>
            <p:cNvPr id="161882" name="Line 90"/>
            <p:cNvSpPr>
              <a:spLocks noChangeShapeType="1"/>
            </p:cNvSpPr>
            <p:nvPr/>
          </p:nvSpPr>
          <p:spPr bwMode="auto">
            <a:xfrm>
              <a:off x="3108" y="980"/>
              <a:ext cx="17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883" name="Line 91"/>
            <p:cNvSpPr>
              <a:spLocks noChangeShapeType="1"/>
            </p:cNvSpPr>
            <p:nvPr/>
          </p:nvSpPr>
          <p:spPr bwMode="auto">
            <a:xfrm>
              <a:off x="4163" y="655"/>
              <a:ext cx="17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884" name="Freeform 92"/>
            <p:cNvSpPr>
              <a:spLocks/>
            </p:cNvSpPr>
            <p:nvPr/>
          </p:nvSpPr>
          <p:spPr bwMode="auto">
            <a:xfrm>
              <a:off x="3108" y="944"/>
              <a:ext cx="81" cy="36"/>
            </a:xfrm>
            <a:custGeom>
              <a:avLst/>
              <a:gdLst>
                <a:gd name="T0" fmla="*/ 330 w 365"/>
                <a:gd name="T1" fmla="*/ 0 h 164"/>
                <a:gd name="T2" fmla="*/ 365 w 365"/>
                <a:gd name="T3" fmla="*/ 116 h 164"/>
                <a:gd name="T4" fmla="*/ 0 w 365"/>
                <a:gd name="T5" fmla="*/ 164 h 164"/>
                <a:gd name="T6" fmla="*/ 330 w 365"/>
                <a:gd name="T7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5" h="164">
                  <a:moveTo>
                    <a:pt x="330" y="0"/>
                  </a:moveTo>
                  <a:lnTo>
                    <a:pt x="365" y="116"/>
                  </a:lnTo>
                  <a:lnTo>
                    <a:pt x="0" y="164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885" name="Freeform 93"/>
            <p:cNvSpPr>
              <a:spLocks/>
            </p:cNvSpPr>
            <p:nvPr/>
          </p:nvSpPr>
          <p:spPr bwMode="auto">
            <a:xfrm>
              <a:off x="3108" y="944"/>
              <a:ext cx="81" cy="36"/>
            </a:xfrm>
            <a:custGeom>
              <a:avLst/>
              <a:gdLst>
                <a:gd name="T0" fmla="*/ 330 w 365"/>
                <a:gd name="T1" fmla="*/ 0 h 164"/>
                <a:gd name="T2" fmla="*/ 365 w 365"/>
                <a:gd name="T3" fmla="*/ 116 h 164"/>
                <a:gd name="T4" fmla="*/ 0 w 365"/>
                <a:gd name="T5" fmla="*/ 164 h 164"/>
                <a:gd name="T6" fmla="*/ 330 w 365"/>
                <a:gd name="T7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5" h="164">
                  <a:moveTo>
                    <a:pt x="330" y="0"/>
                  </a:moveTo>
                  <a:lnTo>
                    <a:pt x="365" y="116"/>
                  </a:lnTo>
                  <a:lnTo>
                    <a:pt x="0" y="164"/>
                  </a:lnTo>
                  <a:lnTo>
                    <a:pt x="33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886" name="Freeform 94"/>
            <p:cNvSpPr>
              <a:spLocks/>
            </p:cNvSpPr>
            <p:nvPr/>
          </p:nvSpPr>
          <p:spPr bwMode="auto">
            <a:xfrm>
              <a:off x="2262" y="1591"/>
              <a:ext cx="1346" cy="153"/>
            </a:xfrm>
            <a:custGeom>
              <a:avLst/>
              <a:gdLst>
                <a:gd name="T0" fmla="*/ 6145 w 6145"/>
                <a:gd name="T1" fmla="*/ 676 h 702"/>
                <a:gd name="T2" fmla="*/ 6037 w 6145"/>
                <a:gd name="T3" fmla="*/ 627 h 702"/>
                <a:gd name="T4" fmla="*/ 5927 w 6145"/>
                <a:gd name="T5" fmla="*/ 578 h 702"/>
                <a:gd name="T6" fmla="*/ 5816 w 6145"/>
                <a:gd name="T7" fmla="*/ 532 h 702"/>
                <a:gd name="T8" fmla="*/ 5705 w 6145"/>
                <a:gd name="T9" fmla="*/ 488 h 702"/>
                <a:gd name="T10" fmla="*/ 5593 w 6145"/>
                <a:gd name="T11" fmla="*/ 446 h 702"/>
                <a:gd name="T12" fmla="*/ 5480 w 6145"/>
                <a:gd name="T13" fmla="*/ 405 h 702"/>
                <a:gd name="T14" fmla="*/ 5367 w 6145"/>
                <a:gd name="T15" fmla="*/ 367 h 702"/>
                <a:gd name="T16" fmla="*/ 5253 w 6145"/>
                <a:gd name="T17" fmla="*/ 330 h 702"/>
                <a:gd name="T18" fmla="*/ 5138 w 6145"/>
                <a:gd name="T19" fmla="*/ 295 h 702"/>
                <a:gd name="T20" fmla="*/ 5023 w 6145"/>
                <a:gd name="T21" fmla="*/ 262 h 702"/>
                <a:gd name="T22" fmla="*/ 4907 w 6145"/>
                <a:gd name="T23" fmla="*/ 231 h 702"/>
                <a:gd name="T24" fmla="*/ 4792 w 6145"/>
                <a:gd name="T25" fmla="*/ 202 h 702"/>
                <a:gd name="T26" fmla="*/ 4675 w 6145"/>
                <a:gd name="T27" fmla="*/ 175 h 702"/>
                <a:gd name="T28" fmla="*/ 4557 w 6145"/>
                <a:gd name="T29" fmla="*/ 149 h 702"/>
                <a:gd name="T30" fmla="*/ 4439 w 6145"/>
                <a:gd name="T31" fmla="*/ 126 h 702"/>
                <a:gd name="T32" fmla="*/ 4322 w 6145"/>
                <a:gd name="T33" fmla="*/ 105 h 702"/>
                <a:gd name="T34" fmla="*/ 4204 w 6145"/>
                <a:gd name="T35" fmla="*/ 85 h 702"/>
                <a:gd name="T36" fmla="*/ 4085 w 6145"/>
                <a:gd name="T37" fmla="*/ 69 h 702"/>
                <a:gd name="T38" fmla="*/ 3966 w 6145"/>
                <a:gd name="T39" fmla="*/ 53 h 702"/>
                <a:gd name="T40" fmla="*/ 3848 w 6145"/>
                <a:gd name="T41" fmla="*/ 39 h 702"/>
                <a:gd name="T42" fmla="*/ 3728 w 6145"/>
                <a:gd name="T43" fmla="*/ 28 h 702"/>
                <a:gd name="T44" fmla="*/ 3609 w 6145"/>
                <a:gd name="T45" fmla="*/ 18 h 702"/>
                <a:gd name="T46" fmla="*/ 3489 w 6145"/>
                <a:gd name="T47" fmla="*/ 11 h 702"/>
                <a:gd name="T48" fmla="*/ 3369 w 6145"/>
                <a:gd name="T49" fmla="*/ 5 h 702"/>
                <a:gd name="T50" fmla="*/ 3250 w 6145"/>
                <a:gd name="T51" fmla="*/ 2 h 702"/>
                <a:gd name="T52" fmla="*/ 3130 w 6145"/>
                <a:gd name="T53" fmla="*/ 0 h 702"/>
                <a:gd name="T54" fmla="*/ 3010 w 6145"/>
                <a:gd name="T55" fmla="*/ 1 h 702"/>
                <a:gd name="T56" fmla="*/ 2890 w 6145"/>
                <a:gd name="T57" fmla="*/ 3 h 702"/>
                <a:gd name="T58" fmla="*/ 2771 w 6145"/>
                <a:gd name="T59" fmla="*/ 8 h 702"/>
                <a:gd name="T60" fmla="*/ 2651 w 6145"/>
                <a:gd name="T61" fmla="*/ 15 h 702"/>
                <a:gd name="T62" fmla="*/ 2532 w 6145"/>
                <a:gd name="T63" fmla="*/ 23 h 702"/>
                <a:gd name="T64" fmla="*/ 2413 w 6145"/>
                <a:gd name="T65" fmla="*/ 34 h 702"/>
                <a:gd name="T66" fmla="*/ 2293 w 6145"/>
                <a:gd name="T67" fmla="*/ 45 h 702"/>
                <a:gd name="T68" fmla="*/ 2174 w 6145"/>
                <a:gd name="T69" fmla="*/ 60 h 702"/>
                <a:gd name="T70" fmla="*/ 2055 w 6145"/>
                <a:gd name="T71" fmla="*/ 77 h 702"/>
                <a:gd name="T72" fmla="*/ 1938 w 6145"/>
                <a:gd name="T73" fmla="*/ 95 h 702"/>
                <a:gd name="T74" fmla="*/ 1819 w 6145"/>
                <a:gd name="T75" fmla="*/ 116 h 702"/>
                <a:gd name="T76" fmla="*/ 1701 w 6145"/>
                <a:gd name="T77" fmla="*/ 138 h 702"/>
                <a:gd name="T78" fmla="*/ 1584 w 6145"/>
                <a:gd name="T79" fmla="*/ 162 h 702"/>
                <a:gd name="T80" fmla="*/ 1467 w 6145"/>
                <a:gd name="T81" fmla="*/ 188 h 702"/>
                <a:gd name="T82" fmla="*/ 1351 w 6145"/>
                <a:gd name="T83" fmla="*/ 217 h 702"/>
                <a:gd name="T84" fmla="*/ 1234 w 6145"/>
                <a:gd name="T85" fmla="*/ 246 h 702"/>
                <a:gd name="T86" fmla="*/ 1120 w 6145"/>
                <a:gd name="T87" fmla="*/ 279 h 702"/>
                <a:gd name="T88" fmla="*/ 1004 w 6145"/>
                <a:gd name="T89" fmla="*/ 312 h 702"/>
                <a:gd name="T90" fmla="*/ 891 w 6145"/>
                <a:gd name="T91" fmla="*/ 348 h 702"/>
                <a:gd name="T92" fmla="*/ 776 w 6145"/>
                <a:gd name="T93" fmla="*/ 386 h 702"/>
                <a:gd name="T94" fmla="*/ 664 w 6145"/>
                <a:gd name="T95" fmla="*/ 426 h 702"/>
                <a:gd name="T96" fmla="*/ 551 w 6145"/>
                <a:gd name="T97" fmla="*/ 467 h 702"/>
                <a:gd name="T98" fmla="*/ 440 w 6145"/>
                <a:gd name="T99" fmla="*/ 510 h 702"/>
                <a:gd name="T100" fmla="*/ 328 w 6145"/>
                <a:gd name="T101" fmla="*/ 556 h 702"/>
                <a:gd name="T102" fmla="*/ 218 w 6145"/>
                <a:gd name="T103" fmla="*/ 602 h 702"/>
                <a:gd name="T104" fmla="*/ 109 w 6145"/>
                <a:gd name="T105" fmla="*/ 652 h 702"/>
                <a:gd name="T106" fmla="*/ 0 w 6145"/>
                <a:gd name="T107" fmla="*/ 702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145" h="702">
                  <a:moveTo>
                    <a:pt x="6145" y="676"/>
                  </a:moveTo>
                  <a:lnTo>
                    <a:pt x="6037" y="627"/>
                  </a:lnTo>
                  <a:lnTo>
                    <a:pt x="5927" y="578"/>
                  </a:lnTo>
                  <a:lnTo>
                    <a:pt x="5816" y="532"/>
                  </a:lnTo>
                  <a:lnTo>
                    <a:pt x="5705" y="488"/>
                  </a:lnTo>
                  <a:lnTo>
                    <a:pt x="5593" y="446"/>
                  </a:lnTo>
                  <a:lnTo>
                    <a:pt x="5480" y="405"/>
                  </a:lnTo>
                  <a:lnTo>
                    <a:pt x="5367" y="367"/>
                  </a:lnTo>
                  <a:lnTo>
                    <a:pt x="5253" y="330"/>
                  </a:lnTo>
                  <a:lnTo>
                    <a:pt x="5138" y="295"/>
                  </a:lnTo>
                  <a:lnTo>
                    <a:pt x="5023" y="262"/>
                  </a:lnTo>
                  <a:lnTo>
                    <a:pt x="4907" y="231"/>
                  </a:lnTo>
                  <a:lnTo>
                    <a:pt x="4792" y="202"/>
                  </a:lnTo>
                  <a:lnTo>
                    <a:pt x="4675" y="175"/>
                  </a:lnTo>
                  <a:lnTo>
                    <a:pt x="4557" y="149"/>
                  </a:lnTo>
                  <a:lnTo>
                    <a:pt x="4439" y="126"/>
                  </a:lnTo>
                  <a:lnTo>
                    <a:pt x="4322" y="105"/>
                  </a:lnTo>
                  <a:lnTo>
                    <a:pt x="4204" y="85"/>
                  </a:lnTo>
                  <a:lnTo>
                    <a:pt x="4085" y="69"/>
                  </a:lnTo>
                  <a:lnTo>
                    <a:pt x="3966" y="53"/>
                  </a:lnTo>
                  <a:lnTo>
                    <a:pt x="3848" y="39"/>
                  </a:lnTo>
                  <a:lnTo>
                    <a:pt x="3728" y="28"/>
                  </a:lnTo>
                  <a:lnTo>
                    <a:pt x="3609" y="18"/>
                  </a:lnTo>
                  <a:lnTo>
                    <a:pt x="3489" y="11"/>
                  </a:lnTo>
                  <a:lnTo>
                    <a:pt x="3369" y="5"/>
                  </a:lnTo>
                  <a:lnTo>
                    <a:pt x="3250" y="2"/>
                  </a:lnTo>
                  <a:lnTo>
                    <a:pt x="3130" y="0"/>
                  </a:lnTo>
                  <a:lnTo>
                    <a:pt x="3010" y="1"/>
                  </a:lnTo>
                  <a:lnTo>
                    <a:pt x="2890" y="3"/>
                  </a:lnTo>
                  <a:lnTo>
                    <a:pt x="2771" y="8"/>
                  </a:lnTo>
                  <a:lnTo>
                    <a:pt x="2651" y="15"/>
                  </a:lnTo>
                  <a:lnTo>
                    <a:pt x="2532" y="23"/>
                  </a:lnTo>
                  <a:lnTo>
                    <a:pt x="2413" y="34"/>
                  </a:lnTo>
                  <a:lnTo>
                    <a:pt x="2293" y="45"/>
                  </a:lnTo>
                  <a:lnTo>
                    <a:pt x="2174" y="60"/>
                  </a:lnTo>
                  <a:lnTo>
                    <a:pt x="2055" y="77"/>
                  </a:lnTo>
                  <a:lnTo>
                    <a:pt x="1938" y="95"/>
                  </a:lnTo>
                  <a:lnTo>
                    <a:pt x="1819" y="116"/>
                  </a:lnTo>
                  <a:lnTo>
                    <a:pt x="1701" y="138"/>
                  </a:lnTo>
                  <a:lnTo>
                    <a:pt x="1584" y="162"/>
                  </a:lnTo>
                  <a:lnTo>
                    <a:pt x="1467" y="188"/>
                  </a:lnTo>
                  <a:lnTo>
                    <a:pt x="1351" y="217"/>
                  </a:lnTo>
                  <a:lnTo>
                    <a:pt x="1234" y="246"/>
                  </a:lnTo>
                  <a:lnTo>
                    <a:pt x="1120" y="279"/>
                  </a:lnTo>
                  <a:lnTo>
                    <a:pt x="1004" y="312"/>
                  </a:lnTo>
                  <a:lnTo>
                    <a:pt x="891" y="348"/>
                  </a:lnTo>
                  <a:lnTo>
                    <a:pt x="776" y="386"/>
                  </a:lnTo>
                  <a:lnTo>
                    <a:pt x="664" y="426"/>
                  </a:lnTo>
                  <a:lnTo>
                    <a:pt x="551" y="467"/>
                  </a:lnTo>
                  <a:lnTo>
                    <a:pt x="440" y="510"/>
                  </a:lnTo>
                  <a:lnTo>
                    <a:pt x="328" y="556"/>
                  </a:lnTo>
                  <a:lnTo>
                    <a:pt x="218" y="602"/>
                  </a:lnTo>
                  <a:lnTo>
                    <a:pt x="109" y="652"/>
                  </a:lnTo>
                  <a:lnTo>
                    <a:pt x="0" y="70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887" name="Line 95"/>
            <p:cNvSpPr>
              <a:spLocks noChangeShapeType="1"/>
            </p:cNvSpPr>
            <p:nvPr/>
          </p:nvSpPr>
          <p:spPr bwMode="auto">
            <a:xfrm flipV="1">
              <a:off x="3608" y="1396"/>
              <a:ext cx="160" cy="34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888" name="Line 96"/>
            <p:cNvSpPr>
              <a:spLocks noChangeShapeType="1"/>
            </p:cNvSpPr>
            <p:nvPr/>
          </p:nvSpPr>
          <p:spPr bwMode="auto">
            <a:xfrm flipH="1" flipV="1">
              <a:off x="2099" y="1402"/>
              <a:ext cx="163" cy="34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889" name="Freeform 97"/>
            <p:cNvSpPr>
              <a:spLocks/>
            </p:cNvSpPr>
            <p:nvPr/>
          </p:nvSpPr>
          <p:spPr bwMode="auto">
            <a:xfrm>
              <a:off x="3692" y="1362"/>
              <a:ext cx="76" cy="34"/>
            </a:xfrm>
            <a:custGeom>
              <a:avLst/>
              <a:gdLst>
                <a:gd name="T0" fmla="*/ 345 w 345"/>
                <a:gd name="T1" fmla="*/ 152 h 152"/>
                <a:gd name="T2" fmla="*/ 231 w 345"/>
                <a:gd name="T3" fmla="*/ 99 h 152"/>
                <a:gd name="T4" fmla="*/ 116 w 345"/>
                <a:gd name="T5" fmla="*/ 49 h 152"/>
                <a:gd name="T6" fmla="*/ 0 w 345"/>
                <a:gd name="T7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5" h="152">
                  <a:moveTo>
                    <a:pt x="345" y="152"/>
                  </a:moveTo>
                  <a:lnTo>
                    <a:pt x="231" y="99"/>
                  </a:lnTo>
                  <a:lnTo>
                    <a:pt x="116" y="49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890" name="Freeform 98"/>
            <p:cNvSpPr>
              <a:spLocks/>
            </p:cNvSpPr>
            <p:nvPr/>
          </p:nvSpPr>
          <p:spPr bwMode="auto">
            <a:xfrm>
              <a:off x="3692" y="904"/>
              <a:ext cx="28" cy="458"/>
            </a:xfrm>
            <a:custGeom>
              <a:avLst/>
              <a:gdLst>
                <a:gd name="T0" fmla="*/ 58 w 125"/>
                <a:gd name="T1" fmla="*/ 0 h 2096"/>
                <a:gd name="T2" fmla="*/ 66 w 125"/>
                <a:gd name="T3" fmla="*/ 65 h 2096"/>
                <a:gd name="T4" fmla="*/ 83 w 125"/>
                <a:gd name="T5" fmla="*/ 219 h 2096"/>
                <a:gd name="T6" fmla="*/ 97 w 125"/>
                <a:gd name="T7" fmla="*/ 366 h 2096"/>
                <a:gd name="T8" fmla="*/ 107 w 125"/>
                <a:gd name="T9" fmla="*/ 508 h 2096"/>
                <a:gd name="T10" fmla="*/ 115 w 125"/>
                <a:gd name="T11" fmla="*/ 643 h 2096"/>
                <a:gd name="T12" fmla="*/ 120 w 125"/>
                <a:gd name="T13" fmla="*/ 773 h 2096"/>
                <a:gd name="T14" fmla="*/ 123 w 125"/>
                <a:gd name="T15" fmla="*/ 897 h 2096"/>
                <a:gd name="T16" fmla="*/ 124 w 125"/>
                <a:gd name="T17" fmla="*/ 1015 h 2096"/>
                <a:gd name="T18" fmla="*/ 124 w 125"/>
                <a:gd name="T19" fmla="*/ 1127 h 2096"/>
                <a:gd name="T20" fmla="*/ 125 w 125"/>
                <a:gd name="T21" fmla="*/ 1233 h 2096"/>
                <a:gd name="T22" fmla="*/ 115 w 125"/>
                <a:gd name="T23" fmla="*/ 1333 h 2096"/>
                <a:gd name="T24" fmla="*/ 108 w 125"/>
                <a:gd name="T25" fmla="*/ 1426 h 2096"/>
                <a:gd name="T26" fmla="*/ 102 w 125"/>
                <a:gd name="T27" fmla="*/ 1513 h 2096"/>
                <a:gd name="T28" fmla="*/ 94 w 125"/>
                <a:gd name="T29" fmla="*/ 1594 h 2096"/>
                <a:gd name="T30" fmla="*/ 85 w 125"/>
                <a:gd name="T31" fmla="*/ 1670 h 2096"/>
                <a:gd name="T32" fmla="*/ 76 w 125"/>
                <a:gd name="T33" fmla="*/ 1738 h 2096"/>
                <a:gd name="T34" fmla="*/ 66 w 125"/>
                <a:gd name="T35" fmla="*/ 1801 h 2096"/>
                <a:gd name="T36" fmla="*/ 56 w 125"/>
                <a:gd name="T37" fmla="*/ 1858 h 2096"/>
                <a:gd name="T38" fmla="*/ 46 w 125"/>
                <a:gd name="T39" fmla="*/ 1909 h 2096"/>
                <a:gd name="T40" fmla="*/ 38 w 125"/>
                <a:gd name="T41" fmla="*/ 1953 h 2096"/>
                <a:gd name="T42" fmla="*/ 29 w 125"/>
                <a:gd name="T43" fmla="*/ 1991 h 2096"/>
                <a:gd name="T44" fmla="*/ 21 w 125"/>
                <a:gd name="T45" fmla="*/ 2023 h 2096"/>
                <a:gd name="T46" fmla="*/ 14 w 125"/>
                <a:gd name="T47" fmla="*/ 2049 h 2096"/>
                <a:gd name="T48" fmla="*/ 9 w 125"/>
                <a:gd name="T49" fmla="*/ 2070 h 2096"/>
                <a:gd name="T50" fmla="*/ 4 w 125"/>
                <a:gd name="T51" fmla="*/ 2084 h 2096"/>
                <a:gd name="T52" fmla="*/ 1 w 125"/>
                <a:gd name="T53" fmla="*/ 2094 h 2096"/>
                <a:gd name="T54" fmla="*/ 0 w 125"/>
                <a:gd name="T55" fmla="*/ 2096 h 20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25" h="2096">
                  <a:moveTo>
                    <a:pt x="58" y="0"/>
                  </a:moveTo>
                  <a:lnTo>
                    <a:pt x="66" y="65"/>
                  </a:lnTo>
                  <a:lnTo>
                    <a:pt x="83" y="219"/>
                  </a:lnTo>
                  <a:lnTo>
                    <a:pt x="97" y="366"/>
                  </a:lnTo>
                  <a:lnTo>
                    <a:pt x="107" y="508"/>
                  </a:lnTo>
                  <a:lnTo>
                    <a:pt x="115" y="643"/>
                  </a:lnTo>
                  <a:lnTo>
                    <a:pt x="120" y="773"/>
                  </a:lnTo>
                  <a:lnTo>
                    <a:pt x="123" y="897"/>
                  </a:lnTo>
                  <a:lnTo>
                    <a:pt x="124" y="1015"/>
                  </a:lnTo>
                  <a:lnTo>
                    <a:pt x="124" y="1127"/>
                  </a:lnTo>
                  <a:lnTo>
                    <a:pt x="125" y="1233"/>
                  </a:lnTo>
                  <a:lnTo>
                    <a:pt x="115" y="1333"/>
                  </a:lnTo>
                  <a:lnTo>
                    <a:pt x="108" y="1426"/>
                  </a:lnTo>
                  <a:lnTo>
                    <a:pt x="102" y="1513"/>
                  </a:lnTo>
                  <a:lnTo>
                    <a:pt x="94" y="1594"/>
                  </a:lnTo>
                  <a:lnTo>
                    <a:pt x="85" y="1670"/>
                  </a:lnTo>
                  <a:lnTo>
                    <a:pt x="76" y="1738"/>
                  </a:lnTo>
                  <a:lnTo>
                    <a:pt x="66" y="1801"/>
                  </a:lnTo>
                  <a:lnTo>
                    <a:pt x="56" y="1858"/>
                  </a:lnTo>
                  <a:lnTo>
                    <a:pt x="46" y="1909"/>
                  </a:lnTo>
                  <a:lnTo>
                    <a:pt x="38" y="1953"/>
                  </a:lnTo>
                  <a:lnTo>
                    <a:pt x="29" y="1991"/>
                  </a:lnTo>
                  <a:lnTo>
                    <a:pt x="21" y="2023"/>
                  </a:lnTo>
                  <a:lnTo>
                    <a:pt x="14" y="2049"/>
                  </a:lnTo>
                  <a:lnTo>
                    <a:pt x="9" y="2070"/>
                  </a:lnTo>
                  <a:lnTo>
                    <a:pt x="4" y="2084"/>
                  </a:lnTo>
                  <a:lnTo>
                    <a:pt x="1" y="2094"/>
                  </a:lnTo>
                  <a:lnTo>
                    <a:pt x="0" y="209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891" name="Freeform 99"/>
            <p:cNvSpPr>
              <a:spLocks/>
            </p:cNvSpPr>
            <p:nvPr/>
          </p:nvSpPr>
          <p:spPr bwMode="auto">
            <a:xfrm>
              <a:off x="3525" y="850"/>
              <a:ext cx="180" cy="54"/>
            </a:xfrm>
            <a:custGeom>
              <a:avLst/>
              <a:gdLst>
                <a:gd name="T0" fmla="*/ 821 w 821"/>
                <a:gd name="T1" fmla="*/ 242 h 242"/>
                <a:gd name="T2" fmla="*/ 685 w 821"/>
                <a:gd name="T3" fmla="*/ 197 h 242"/>
                <a:gd name="T4" fmla="*/ 549 w 821"/>
                <a:gd name="T5" fmla="*/ 154 h 242"/>
                <a:gd name="T6" fmla="*/ 412 w 821"/>
                <a:gd name="T7" fmla="*/ 113 h 242"/>
                <a:gd name="T8" fmla="*/ 275 w 821"/>
                <a:gd name="T9" fmla="*/ 74 h 242"/>
                <a:gd name="T10" fmla="*/ 138 w 821"/>
                <a:gd name="T11" fmla="*/ 36 h 242"/>
                <a:gd name="T12" fmla="*/ 0 w 821"/>
                <a:gd name="T13" fmla="*/ 0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21" h="242">
                  <a:moveTo>
                    <a:pt x="821" y="242"/>
                  </a:moveTo>
                  <a:lnTo>
                    <a:pt x="685" y="197"/>
                  </a:lnTo>
                  <a:lnTo>
                    <a:pt x="549" y="154"/>
                  </a:lnTo>
                  <a:lnTo>
                    <a:pt x="412" y="113"/>
                  </a:lnTo>
                  <a:lnTo>
                    <a:pt x="275" y="74"/>
                  </a:lnTo>
                  <a:lnTo>
                    <a:pt x="138" y="36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892" name="Freeform 100"/>
            <p:cNvSpPr>
              <a:spLocks/>
            </p:cNvSpPr>
            <p:nvPr/>
          </p:nvSpPr>
          <p:spPr bwMode="auto">
            <a:xfrm>
              <a:off x="3288" y="850"/>
              <a:ext cx="237" cy="393"/>
            </a:xfrm>
            <a:custGeom>
              <a:avLst/>
              <a:gdLst>
                <a:gd name="T0" fmla="*/ 1087 w 1087"/>
                <a:gd name="T1" fmla="*/ 0 h 1793"/>
                <a:gd name="T2" fmla="*/ 1044 w 1087"/>
                <a:gd name="T3" fmla="*/ 51 h 1793"/>
                <a:gd name="T4" fmla="*/ 947 w 1087"/>
                <a:gd name="T5" fmla="*/ 170 h 1793"/>
                <a:gd name="T6" fmla="*/ 856 w 1087"/>
                <a:gd name="T7" fmla="*/ 286 h 1793"/>
                <a:gd name="T8" fmla="*/ 770 w 1087"/>
                <a:gd name="T9" fmla="*/ 400 h 1793"/>
                <a:gd name="T10" fmla="*/ 690 w 1087"/>
                <a:gd name="T11" fmla="*/ 510 h 1793"/>
                <a:gd name="T12" fmla="*/ 615 w 1087"/>
                <a:gd name="T13" fmla="*/ 616 h 1793"/>
                <a:gd name="T14" fmla="*/ 546 w 1087"/>
                <a:gd name="T15" fmla="*/ 719 h 1793"/>
                <a:gd name="T16" fmla="*/ 482 w 1087"/>
                <a:gd name="T17" fmla="*/ 818 h 1793"/>
                <a:gd name="T18" fmla="*/ 420 w 1087"/>
                <a:gd name="T19" fmla="*/ 911 h 1793"/>
                <a:gd name="T20" fmla="*/ 362 w 1087"/>
                <a:gd name="T21" fmla="*/ 1000 h 1793"/>
                <a:gd name="T22" fmla="*/ 317 w 1087"/>
                <a:gd name="T23" fmla="*/ 1089 h 1793"/>
                <a:gd name="T24" fmla="*/ 271 w 1087"/>
                <a:gd name="T25" fmla="*/ 1171 h 1793"/>
                <a:gd name="T26" fmla="*/ 230 w 1087"/>
                <a:gd name="T27" fmla="*/ 1249 h 1793"/>
                <a:gd name="T28" fmla="*/ 193 w 1087"/>
                <a:gd name="T29" fmla="*/ 1321 h 1793"/>
                <a:gd name="T30" fmla="*/ 160 w 1087"/>
                <a:gd name="T31" fmla="*/ 1389 h 1793"/>
                <a:gd name="T32" fmla="*/ 131 w 1087"/>
                <a:gd name="T33" fmla="*/ 1452 h 1793"/>
                <a:gd name="T34" fmla="*/ 104 w 1087"/>
                <a:gd name="T35" fmla="*/ 1509 h 1793"/>
                <a:gd name="T36" fmla="*/ 82 w 1087"/>
                <a:gd name="T37" fmla="*/ 1563 h 1793"/>
                <a:gd name="T38" fmla="*/ 62 w 1087"/>
                <a:gd name="T39" fmla="*/ 1610 h 1793"/>
                <a:gd name="T40" fmla="*/ 46 w 1087"/>
                <a:gd name="T41" fmla="*/ 1652 h 1793"/>
                <a:gd name="T42" fmla="*/ 33 w 1087"/>
                <a:gd name="T43" fmla="*/ 1689 h 1793"/>
                <a:gd name="T44" fmla="*/ 22 w 1087"/>
                <a:gd name="T45" fmla="*/ 1721 h 1793"/>
                <a:gd name="T46" fmla="*/ 13 w 1087"/>
                <a:gd name="T47" fmla="*/ 1747 h 1793"/>
                <a:gd name="T48" fmla="*/ 8 w 1087"/>
                <a:gd name="T49" fmla="*/ 1767 h 1793"/>
                <a:gd name="T50" fmla="*/ 3 w 1087"/>
                <a:gd name="T51" fmla="*/ 1782 h 1793"/>
                <a:gd name="T52" fmla="*/ 0 w 1087"/>
                <a:gd name="T53" fmla="*/ 1790 h 1793"/>
                <a:gd name="T54" fmla="*/ 0 w 1087"/>
                <a:gd name="T55" fmla="*/ 1793 h 1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87" h="1793">
                  <a:moveTo>
                    <a:pt x="1087" y="0"/>
                  </a:moveTo>
                  <a:lnTo>
                    <a:pt x="1044" y="51"/>
                  </a:lnTo>
                  <a:lnTo>
                    <a:pt x="947" y="170"/>
                  </a:lnTo>
                  <a:lnTo>
                    <a:pt x="856" y="286"/>
                  </a:lnTo>
                  <a:lnTo>
                    <a:pt x="770" y="400"/>
                  </a:lnTo>
                  <a:lnTo>
                    <a:pt x="690" y="510"/>
                  </a:lnTo>
                  <a:lnTo>
                    <a:pt x="615" y="616"/>
                  </a:lnTo>
                  <a:lnTo>
                    <a:pt x="546" y="719"/>
                  </a:lnTo>
                  <a:lnTo>
                    <a:pt x="482" y="818"/>
                  </a:lnTo>
                  <a:lnTo>
                    <a:pt x="420" y="911"/>
                  </a:lnTo>
                  <a:lnTo>
                    <a:pt x="362" y="1000"/>
                  </a:lnTo>
                  <a:lnTo>
                    <a:pt x="317" y="1089"/>
                  </a:lnTo>
                  <a:lnTo>
                    <a:pt x="271" y="1171"/>
                  </a:lnTo>
                  <a:lnTo>
                    <a:pt x="230" y="1249"/>
                  </a:lnTo>
                  <a:lnTo>
                    <a:pt x="193" y="1321"/>
                  </a:lnTo>
                  <a:lnTo>
                    <a:pt x="160" y="1389"/>
                  </a:lnTo>
                  <a:lnTo>
                    <a:pt x="131" y="1452"/>
                  </a:lnTo>
                  <a:lnTo>
                    <a:pt x="104" y="1509"/>
                  </a:lnTo>
                  <a:lnTo>
                    <a:pt x="82" y="1563"/>
                  </a:lnTo>
                  <a:lnTo>
                    <a:pt x="62" y="1610"/>
                  </a:lnTo>
                  <a:lnTo>
                    <a:pt x="46" y="1652"/>
                  </a:lnTo>
                  <a:lnTo>
                    <a:pt x="33" y="1689"/>
                  </a:lnTo>
                  <a:lnTo>
                    <a:pt x="22" y="1721"/>
                  </a:lnTo>
                  <a:lnTo>
                    <a:pt x="13" y="1747"/>
                  </a:lnTo>
                  <a:lnTo>
                    <a:pt x="8" y="1767"/>
                  </a:lnTo>
                  <a:lnTo>
                    <a:pt x="3" y="1782"/>
                  </a:lnTo>
                  <a:lnTo>
                    <a:pt x="0" y="1790"/>
                  </a:lnTo>
                  <a:lnTo>
                    <a:pt x="0" y="179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893" name="Freeform 101"/>
            <p:cNvSpPr>
              <a:spLocks/>
            </p:cNvSpPr>
            <p:nvPr/>
          </p:nvSpPr>
          <p:spPr bwMode="auto">
            <a:xfrm>
              <a:off x="3153" y="1223"/>
              <a:ext cx="135" cy="20"/>
            </a:xfrm>
            <a:custGeom>
              <a:avLst/>
              <a:gdLst>
                <a:gd name="T0" fmla="*/ 616 w 616"/>
                <a:gd name="T1" fmla="*/ 89 h 89"/>
                <a:gd name="T2" fmla="*/ 493 w 616"/>
                <a:gd name="T3" fmla="*/ 68 h 89"/>
                <a:gd name="T4" fmla="*/ 370 w 616"/>
                <a:gd name="T5" fmla="*/ 48 h 89"/>
                <a:gd name="T6" fmla="*/ 247 w 616"/>
                <a:gd name="T7" fmla="*/ 30 h 89"/>
                <a:gd name="T8" fmla="*/ 124 w 616"/>
                <a:gd name="T9" fmla="*/ 15 h 89"/>
                <a:gd name="T10" fmla="*/ 0 w 616"/>
                <a:gd name="T11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16" h="89">
                  <a:moveTo>
                    <a:pt x="616" y="89"/>
                  </a:moveTo>
                  <a:lnTo>
                    <a:pt x="493" y="68"/>
                  </a:lnTo>
                  <a:lnTo>
                    <a:pt x="370" y="48"/>
                  </a:lnTo>
                  <a:lnTo>
                    <a:pt x="247" y="30"/>
                  </a:lnTo>
                  <a:lnTo>
                    <a:pt x="124" y="15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894" name="Freeform 102"/>
            <p:cNvSpPr>
              <a:spLocks/>
            </p:cNvSpPr>
            <p:nvPr/>
          </p:nvSpPr>
          <p:spPr bwMode="auto">
            <a:xfrm>
              <a:off x="3035" y="780"/>
              <a:ext cx="118" cy="443"/>
            </a:xfrm>
            <a:custGeom>
              <a:avLst/>
              <a:gdLst>
                <a:gd name="T0" fmla="*/ 0 w 537"/>
                <a:gd name="T1" fmla="*/ 0 h 2026"/>
                <a:gd name="T2" fmla="*/ 27 w 537"/>
                <a:gd name="T3" fmla="*/ 59 h 2026"/>
                <a:gd name="T4" fmla="*/ 86 w 537"/>
                <a:gd name="T5" fmla="*/ 201 h 2026"/>
                <a:gd name="T6" fmla="*/ 141 w 537"/>
                <a:gd name="T7" fmla="*/ 339 h 2026"/>
                <a:gd name="T8" fmla="*/ 191 w 537"/>
                <a:gd name="T9" fmla="*/ 472 h 2026"/>
                <a:gd name="T10" fmla="*/ 238 w 537"/>
                <a:gd name="T11" fmla="*/ 601 h 2026"/>
                <a:gd name="T12" fmla="*/ 279 w 537"/>
                <a:gd name="T13" fmla="*/ 724 h 2026"/>
                <a:gd name="T14" fmla="*/ 316 w 537"/>
                <a:gd name="T15" fmla="*/ 841 h 2026"/>
                <a:gd name="T16" fmla="*/ 350 w 537"/>
                <a:gd name="T17" fmla="*/ 955 h 2026"/>
                <a:gd name="T18" fmla="*/ 383 w 537"/>
                <a:gd name="T19" fmla="*/ 1061 h 2026"/>
                <a:gd name="T20" fmla="*/ 413 w 537"/>
                <a:gd name="T21" fmla="*/ 1163 h 2026"/>
                <a:gd name="T22" fmla="*/ 431 w 537"/>
                <a:gd name="T23" fmla="*/ 1262 h 2026"/>
                <a:gd name="T24" fmla="*/ 452 w 537"/>
                <a:gd name="T25" fmla="*/ 1353 h 2026"/>
                <a:gd name="T26" fmla="*/ 470 w 537"/>
                <a:gd name="T27" fmla="*/ 1438 h 2026"/>
                <a:gd name="T28" fmla="*/ 485 w 537"/>
                <a:gd name="T29" fmla="*/ 1519 h 2026"/>
                <a:gd name="T30" fmla="*/ 497 w 537"/>
                <a:gd name="T31" fmla="*/ 1593 h 2026"/>
                <a:gd name="T32" fmla="*/ 508 w 537"/>
                <a:gd name="T33" fmla="*/ 1662 h 2026"/>
                <a:gd name="T34" fmla="*/ 517 w 537"/>
                <a:gd name="T35" fmla="*/ 1725 h 2026"/>
                <a:gd name="T36" fmla="*/ 524 w 537"/>
                <a:gd name="T37" fmla="*/ 1782 h 2026"/>
                <a:gd name="T38" fmla="*/ 529 w 537"/>
                <a:gd name="T39" fmla="*/ 1834 h 2026"/>
                <a:gd name="T40" fmla="*/ 532 w 537"/>
                <a:gd name="T41" fmla="*/ 1879 h 2026"/>
                <a:gd name="T42" fmla="*/ 535 w 537"/>
                <a:gd name="T43" fmla="*/ 1918 h 2026"/>
                <a:gd name="T44" fmla="*/ 536 w 537"/>
                <a:gd name="T45" fmla="*/ 1951 h 2026"/>
                <a:gd name="T46" fmla="*/ 537 w 537"/>
                <a:gd name="T47" fmla="*/ 1978 h 2026"/>
                <a:gd name="T48" fmla="*/ 537 w 537"/>
                <a:gd name="T49" fmla="*/ 2000 h 2026"/>
                <a:gd name="T50" fmla="*/ 537 w 537"/>
                <a:gd name="T51" fmla="*/ 2014 h 2026"/>
                <a:gd name="T52" fmla="*/ 537 w 537"/>
                <a:gd name="T53" fmla="*/ 2024 h 2026"/>
                <a:gd name="T54" fmla="*/ 537 w 537"/>
                <a:gd name="T55" fmla="*/ 2026 h 20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37" h="2026">
                  <a:moveTo>
                    <a:pt x="0" y="0"/>
                  </a:moveTo>
                  <a:lnTo>
                    <a:pt x="27" y="59"/>
                  </a:lnTo>
                  <a:lnTo>
                    <a:pt x="86" y="201"/>
                  </a:lnTo>
                  <a:lnTo>
                    <a:pt x="141" y="339"/>
                  </a:lnTo>
                  <a:lnTo>
                    <a:pt x="191" y="472"/>
                  </a:lnTo>
                  <a:lnTo>
                    <a:pt x="238" y="601"/>
                  </a:lnTo>
                  <a:lnTo>
                    <a:pt x="279" y="724"/>
                  </a:lnTo>
                  <a:lnTo>
                    <a:pt x="316" y="841"/>
                  </a:lnTo>
                  <a:lnTo>
                    <a:pt x="350" y="955"/>
                  </a:lnTo>
                  <a:lnTo>
                    <a:pt x="383" y="1061"/>
                  </a:lnTo>
                  <a:lnTo>
                    <a:pt x="413" y="1163"/>
                  </a:lnTo>
                  <a:lnTo>
                    <a:pt x="431" y="1262"/>
                  </a:lnTo>
                  <a:lnTo>
                    <a:pt x="452" y="1353"/>
                  </a:lnTo>
                  <a:lnTo>
                    <a:pt x="470" y="1438"/>
                  </a:lnTo>
                  <a:lnTo>
                    <a:pt x="485" y="1519"/>
                  </a:lnTo>
                  <a:lnTo>
                    <a:pt x="497" y="1593"/>
                  </a:lnTo>
                  <a:lnTo>
                    <a:pt x="508" y="1662"/>
                  </a:lnTo>
                  <a:lnTo>
                    <a:pt x="517" y="1725"/>
                  </a:lnTo>
                  <a:lnTo>
                    <a:pt x="524" y="1782"/>
                  </a:lnTo>
                  <a:lnTo>
                    <a:pt x="529" y="1834"/>
                  </a:lnTo>
                  <a:lnTo>
                    <a:pt x="532" y="1879"/>
                  </a:lnTo>
                  <a:lnTo>
                    <a:pt x="535" y="1918"/>
                  </a:lnTo>
                  <a:lnTo>
                    <a:pt x="536" y="1951"/>
                  </a:lnTo>
                  <a:lnTo>
                    <a:pt x="537" y="1978"/>
                  </a:lnTo>
                  <a:lnTo>
                    <a:pt x="537" y="2000"/>
                  </a:lnTo>
                  <a:lnTo>
                    <a:pt x="537" y="2014"/>
                  </a:lnTo>
                  <a:lnTo>
                    <a:pt x="537" y="2024"/>
                  </a:lnTo>
                  <a:lnTo>
                    <a:pt x="537" y="202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895" name="Freeform 103"/>
            <p:cNvSpPr>
              <a:spLocks/>
            </p:cNvSpPr>
            <p:nvPr/>
          </p:nvSpPr>
          <p:spPr bwMode="auto">
            <a:xfrm>
              <a:off x="2847" y="778"/>
              <a:ext cx="188" cy="2"/>
            </a:xfrm>
            <a:custGeom>
              <a:avLst/>
              <a:gdLst>
                <a:gd name="T0" fmla="*/ 856 w 856"/>
                <a:gd name="T1" fmla="*/ 9 h 9"/>
                <a:gd name="T2" fmla="*/ 714 w 856"/>
                <a:gd name="T3" fmla="*/ 3 h 9"/>
                <a:gd name="T4" fmla="*/ 571 w 856"/>
                <a:gd name="T5" fmla="*/ 1 h 9"/>
                <a:gd name="T6" fmla="*/ 428 w 856"/>
                <a:gd name="T7" fmla="*/ 0 h 9"/>
                <a:gd name="T8" fmla="*/ 286 w 856"/>
                <a:gd name="T9" fmla="*/ 1 h 9"/>
                <a:gd name="T10" fmla="*/ 143 w 856"/>
                <a:gd name="T11" fmla="*/ 3 h 9"/>
                <a:gd name="T12" fmla="*/ 0 w 856"/>
                <a:gd name="T1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56" h="9">
                  <a:moveTo>
                    <a:pt x="856" y="9"/>
                  </a:moveTo>
                  <a:lnTo>
                    <a:pt x="714" y="3"/>
                  </a:lnTo>
                  <a:lnTo>
                    <a:pt x="571" y="1"/>
                  </a:lnTo>
                  <a:lnTo>
                    <a:pt x="428" y="0"/>
                  </a:lnTo>
                  <a:lnTo>
                    <a:pt x="286" y="1"/>
                  </a:lnTo>
                  <a:lnTo>
                    <a:pt x="143" y="3"/>
                  </a:lnTo>
                  <a:lnTo>
                    <a:pt x="0" y="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896" name="Freeform 104"/>
            <p:cNvSpPr>
              <a:spLocks/>
            </p:cNvSpPr>
            <p:nvPr/>
          </p:nvSpPr>
          <p:spPr bwMode="auto">
            <a:xfrm>
              <a:off x="2729" y="780"/>
              <a:ext cx="118" cy="443"/>
            </a:xfrm>
            <a:custGeom>
              <a:avLst/>
              <a:gdLst>
                <a:gd name="T0" fmla="*/ 537 w 537"/>
                <a:gd name="T1" fmla="*/ 0 h 2026"/>
                <a:gd name="T2" fmla="*/ 511 w 537"/>
                <a:gd name="T3" fmla="*/ 59 h 2026"/>
                <a:gd name="T4" fmla="*/ 451 w 537"/>
                <a:gd name="T5" fmla="*/ 201 h 2026"/>
                <a:gd name="T6" fmla="*/ 397 w 537"/>
                <a:gd name="T7" fmla="*/ 339 h 2026"/>
                <a:gd name="T8" fmla="*/ 346 w 537"/>
                <a:gd name="T9" fmla="*/ 472 h 2026"/>
                <a:gd name="T10" fmla="*/ 301 w 537"/>
                <a:gd name="T11" fmla="*/ 601 h 2026"/>
                <a:gd name="T12" fmla="*/ 259 w 537"/>
                <a:gd name="T13" fmla="*/ 724 h 2026"/>
                <a:gd name="T14" fmla="*/ 221 w 537"/>
                <a:gd name="T15" fmla="*/ 841 h 2026"/>
                <a:gd name="T16" fmla="*/ 187 w 537"/>
                <a:gd name="T17" fmla="*/ 955 h 2026"/>
                <a:gd name="T18" fmla="*/ 155 w 537"/>
                <a:gd name="T19" fmla="*/ 1061 h 2026"/>
                <a:gd name="T20" fmla="*/ 124 w 537"/>
                <a:gd name="T21" fmla="*/ 1163 h 2026"/>
                <a:gd name="T22" fmla="*/ 106 w 537"/>
                <a:gd name="T23" fmla="*/ 1262 h 2026"/>
                <a:gd name="T24" fmla="*/ 86 w 537"/>
                <a:gd name="T25" fmla="*/ 1353 h 2026"/>
                <a:gd name="T26" fmla="*/ 69 w 537"/>
                <a:gd name="T27" fmla="*/ 1438 h 2026"/>
                <a:gd name="T28" fmla="*/ 53 w 537"/>
                <a:gd name="T29" fmla="*/ 1519 h 2026"/>
                <a:gd name="T30" fmla="*/ 40 w 537"/>
                <a:gd name="T31" fmla="*/ 1593 h 2026"/>
                <a:gd name="T32" fmla="*/ 30 w 537"/>
                <a:gd name="T33" fmla="*/ 1662 h 2026"/>
                <a:gd name="T34" fmla="*/ 21 w 537"/>
                <a:gd name="T35" fmla="*/ 1725 h 2026"/>
                <a:gd name="T36" fmla="*/ 15 w 537"/>
                <a:gd name="T37" fmla="*/ 1782 h 2026"/>
                <a:gd name="T38" fmla="*/ 10 w 537"/>
                <a:gd name="T39" fmla="*/ 1834 h 2026"/>
                <a:gd name="T40" fmla="*/ 6 w 537"/>
                <a:gd name="T41" fmla="*/ 1879 h 2026"/>
                <a:gd name="T42" fmla="*/ 3 w 537"/>
                <a:gd name="T43" fmla="*/ 1918 h 2026"/>
                <a:gd name="T44" fmla="*/ 1 w 537"/>
                <a:gd name="T45" fmla="*/ 1951 h 2026"/>
                <a:gd name="T46" fmla="*/ 0 w 537"/>
                <a:gd name="T47" fmla="*/ 1978 h 2026"/>
                <a:gd name="T48" fmla="*/ 0 w 537"/>
                <a:gd name="T49" fmla="*/ 2000 h 2026"/>
                <a:gd name="T50" fmla="*/ 0 w 537"/>
                <a:gd name="T51" fmla="*/ 2014 h 2026"/>
                <a:gd name="T52" fmla="*/ 0 w 537"/>
                <a:gd name="T53" fmla="*/ 2024 h 2026"/>
                <a:gd name="T54" fmla="*/ 1 w 537"/>
                <a:gd name="T55" fmla="*/ 2026 h 20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37" h="2026">
                  <a:moveTo>
                    <a:pt x="537" y="0"/>
                  </a:moveTo>
                  <a:lnTo>
                    <a:pt x="511" y="59"/>
                  </a:lnTo>
                  <a:lnTo>
                    <a:pt x="451" y="201"/>
                  </a:lnTo>
                  <a:lnTo>
                    <a:pt x="397" y="339"/>
                  </a:lnTo>
                  <a:lnTo>
                    <a:pt x="346" y="472"/>
                  </a:lnTo>
                  <a:lnTo>
                    <a:pt x="301" y="601"/>
                  </a:lnTo>
                  <a:lnTo>
                    <a:pt x="259" y="724"/>
                  </a:lnTo>
                  <a:lnTo>
                    <a:pt x="221" y="841"/>
                  </a:lnTo>
                  <a:lnTo>
                    <a:pt x="187" y="955"/>
                  </a:lnTo>
                  <a:lnTo>
                    <a:pt x="155" y="1061"/>
                  </a:lnTo>
                  <a:lnTo>
                    <a:pt x="124" y="1163"/>
                  </a:lnTo>
                  <a:lnTo>
                    <a:pt x="106" y="1262"/>
                  </a:lnTo>
                  <a:lnTo>
                    <a:pt x="86" y="1353"/>
                  </a:lnTo>
                  <a:lnTo>
                    <a:pt x="69" y="1438"/>
                  </a:lnTo>
                  <a:lnTo>
                    <a:pt x="53" y="1519"/>
                  </a:lnTo>
                  <a:lnTo>
                    <a:pt x="40" y="1593"/>
                  </a:lnTo>
                  <a:lnTo>
                    <a:pt x="30" y="1662"/>
                  </a:lnTo>
                  <a:lnTo>
                    <a:pt x="21" y="1725"/>
                  </a:lnTo>
                  <a:lnTo>
                    <a:pt x="15" y="1782"/>
                  </a:lnTo>
                  <a:lnTo>
                    <a:pt x="10" y="1834"/>
                  </a:lnTo>
                  <a:lnTo>
                    <a:pt x="6" y="1879"/>
                  </a:lnTo>
                  <a:lnTo>
                    <a:pt x="3" y="1918"/>
                  </a:lnTo>
                  <a:lnTo>
                    <a:pt x="1" y="1951"/>
                  </a:lnTo>
                  <a:lnTo>
                    <a:pt x="0" y="1978"/>
                  </a:lnTo>
                  <a:lnTo>
                    <a:pt x="0" y="2000"/>
                  </a:lnTo>
                  <a:lnTo>
                    <a:pt x="0" y="2014"/>
                  </a:lnTo>
                  <a:lnTo>
                    <a:pt x="0" y="2024"/>
                  </a:lnTo>
                  <a:lnTo>
                    <a:pt x="1" y="202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897" name="Freeform 105"/>
            <p:cNvSpPr>
              <a:spLocks/>
            </p:cNvSpPr>
            <p:nvPr/>
          </p:nvSpPr>
          <p:spPr bwMode="auto">
            <a:xfrm>
              <a:off x="2594" y="1223"/>
              <a:ext cx="135" cy="20"/>
            </a:xfrm>
            <a:custGeom>
              <a:avLst/>
              <a:gdLst>
                <a:gd name="T0" fmla="*/ 616 w 616"/>
                <a:gd name="T1" fmla="*/ 0 h 89"/>
                <a:gd name="T2" fmla="*/ 492 w 616"/>
                <a:gd name="T3" fmla="*/ 15 h 89"/>
                <a:gd name="T4" fmla="*/ 369 w 616"/>
                <a:gd name="T5" fmla="*/ 30 h 89"/>
                <a:gd name="T6" fmla="*/ 245 w 616"/>
                <a:gd name="T7" fmla="*/ 48 h 89"/>
                <a:gd name="T8" fmla="*/ 123 w 616"/>
                <a:gd name="T9" fmla="*/ 68 h 89"/>
                <a:gd name="T10" fmla="*/ 0 w 616"/>
                <a:gd name="T11" fmla="*/ 8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16" h="89">
                  <a:moveTo>
                    <a:pt x="616" y="0"/>
                  </a:moveTo>
                  <a:lnTo>
                    <a:pt x="492" y="15"/>
                  </a:lnTo>
                  <a:lnTo>
                    <a:pt x="369" y="30"/>
                  </a:lnTo>
                  <a:lnTo>
                    <a:pt x="245" y="48"/>
                  </a:lnTo>
                  <a:lnTo>
                    <a:pt x="123" y="68"/>
                  </a:lnTo>
                  <a:lnTo>
                    <a:pt x="0" y="8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898" name="Freeform 106"/>
            <p:cNvSpPr>
              <a:spLocks/>
            </p:cNvSpPr>
            <p:nvPr/>
          </p:nvSpPr>
          <p:spPr bwMode="auto">
            <a:xfrm>
              <a:off x="2357" y="850"/>
              <a:ext cx="237" cy="393"/>
            </a:xfrm>
            <a:custGeom>
              <a:avLst/>
              <a:gdLst>
                <a:gd name="T0" fmla="*/ 0 w 1087"/>
                <a:gd name="T1" fmla="*/ 0 h 1793"/>
                <a:gd name="T2" fmla="*/ 42 w 1087"/>
                <a:gd name="T3" fmla="*/ 51 h 1793"/>
                <a:gd name="T4" fmla="*/ 140 w 1087"/>
                <a:gd name="T5" fmla="*/ 170 h 1793"/>
                <a:gd name="T6" fmla="*/ 232 w 1087"/>
                <a:gd name="T7" fmla="*/ 286 h 1793"/>
                <a:gd name="T8" fmla="*/ 317 w 1087"/>
                <a:gd name="T9" fmla="*/ 400 h 1793"/>
                <a:gd name="T10" fmla="*/ 397 w 1087"/>
                <a:gd name="T11" fmla="*/ 510 h 1793"/>
                <a:gd name="T12" fmla="*/ 472 w 1087"/>
                <a:gd name="T13" fmla="*/ 616 h 1793"/>
                <a:gd name="T14" fmla="*/ 542 w 1087"/>
                <a:gd name="T15" fmla="*/ 719 h 1793"/>
                <a:gd name="T16" fmla="*/ 606 w 1087"/>
                <a:gd name="T17" fmla="*/ 818 h 1793"/>
                <a:gd name="T18" fmla="*/ 667 w 1087"/>
                <a:gd name="T19" fmla="*/ 911 h 1793"/>
                <a:gd name="T20" fmla="*/ 725 w 1087"/>
                <a:gd name="T21" fmla="*/ 1000 h 1793"/>
                <a:gd name="T22" fmla="*/ 770 w 1087"/>
                <a:gd name="T23" fmla="*/ 1089 h 1793"/>
                <a:gd name="T24" fmla="*/ 815 w 1087"/>
                <a:gd name="T25" fmla="*/ 1171 h 1793"/>
                <a:gd name="T26" fmla="*/ 857 w 1087"/>
                <a:gd name="T27" fmla="*/ 1249 h 1793"/>
                <a:gd name="T28" fmla="*/ 894 w 1087"/>
                <a:gd name="T29" fmla="*/ 1321 h 1793"/>
                <a:gd name="T30" fmla="*/ 928 w 1087"/>
                <a:gd name="T31" fmla="*/ 1389 h 1793"/>
                <a:gd name="T32" fmla="*/ 957 w 1087"/>
                <a:gd name="T33" fmla="*/ 1452 h 1793"/>
                <a:gd name="T34" fmla="*/ 982 w 1087"/>
                <a:gd name="T35" fmla="*/ 1509 h 1793"/>
                <a:gd name="T36" fmla="*/ 1005 w 1087"/>
                <a:gd name="T37" fmla="*/ 1563 h 1793"/>
                <a:gd name="T38" fmla="*/ 1024 w 1087"/>
                <a:gd name="T39" fmla="*/ 1610 h 1793"/>
                <a:gd name="T40" fmla="*/ 1041 w 1087"/>
                <a:gd name="T41" fmla="*/ 1652 h 1793"/>
                <a:gd name="T42" fmla="*/ 1055 w 1087"/>
                <a:gd name="T43" fmla="*/ 1689 h 1793"/>
                <a:gd name="T44" fmla="*/ 1065 w 1087"/>
                <a:gd name="T45" fmla="*/ 1721 h 1793"/>
                <a:gd name="T46" fmla="*/ 1074 w 1087"/>
                <a:gd name="T47" fmla="*/ 1747 h 1793"/>
                <a:gd name="T48" fmla="*/ 1080 w 1087"/>
                <a:gd name="T49" fmla="*/ 1767 h 1793"/>
                <a:gd name="T50" fmla="*/ 1084 w 1087"/>
                <a:gd name="T51" fmla="*/ 1782 h 1793"/>
                <a:gd name="T52" fmla="*/ 1086 w 1087"/>
                <a:gd name="T53" fmla="*/ 1790 h 1793"/>
                <a:gd name="T54" fmla="*/ 1087 w 1087"/>
                <a:gd name="T55" fmla="*/ 1793 h 1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87" h="1793">
                  <a:moveTo>
                    <a:pt x="0" y="0"/>
                  </a:moveTo>
                  <a:lnTo>
                    <a:pt x="42" y="51"/>
                  </a:lnTo>
                  <a:lnTo>
                    <a:pt x="140" y="170"/>
                  </a:lnTo>
                  <a:lnTo>
                    <a:pt x="232" y="286"/>
                  </a:lnTo>
                  <a:lnTo>
                    <a:pt x="317" y="400"/>
                  </a:lnTo>
                  <a:lnTo>
                    <a:pt x="397" y="510"/>
                  </a:lnTo>
                  <a:lnTo>
                    <a:pt x="472" y="616"/>
                  </a:lnTo>
                  <a:lnTo>
                    <a:pt x="542" y="719"/>
                  </a:lnTo>
                  <a:lnTo>
                    <a:pt x="606" y="818"/>
                  </a:lnTo>
                  <a:lnTo>
                    <a:pt x="667" y="911"/>
                  </a:lnTo>
                  <a:lnTo>
                    <a:pt x="725" y="1000"/>
                  </a:lnTo>
                  <a:lnTo>
                    <a:pt x="770" y="1089"/>
                  </a:lnTo>
                  <a:lnTo>
                    <a:pt x="815" y="1171"/>
                  </a:lnTo>
                  <a:lnTo>
                    <a:pt x="857" y="1249"/>
                  </a:lnTo>
                  <a:lnTo>
                    <a:pt x="894" y="1321"/>
                  </a:lnTo>
                  <a:lnTo>
                    <a:pt x="928" y="1389"/>
                  </a:lnTo>
                  <a:lnTo>
                    <a:pt x="957" y="1452"/>
                  </a:lnTo>
                  <a:lnTo>
                    <a:pt x="982" y="1509"/>
                  </a:lnTo>
                  <a:lnTo>
                    <a:pt x="1005" y="1563"/>
                  </a:lnTo>
                  <a:lnTo>
                    <a:pt x="1024" y="1610"/>
                  </a:lnTo>
                  <a:lnTo>
                    <a:pt x="1041" y="1652"/>
                  </a:lnTo>
                  <a:lnTo>
                    <a:pt x="1055" y="1689"/>
                  </a:lnTo>
                  <a:lnTo>
                    <a:pt x="1065" y="1721"/>
                  </a:lnTo>
                  <a:lnTo>
                    <a:pt x="1074" y="1747"/>
                  </a:lnTo>
                  <a:lnTo>
                    <a:pt x="1080" y="1767"/>
                  </a:lnTo>
                  <a:lnTo>
                    <a:pt x="1084" y="1782"/>
                  </a:lnTo>
                  <a:lnTo>
                    <a:pt x="1086" y="1790"/>
                  </a:lnTo>
                  <a:lnTo>
                    <a:pt x="1087" y="179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899" name="Freeform 107"/>
            <p:cNvSpPr>
              <a:spLocks/>
            </p:cNvSpPr>
            <p:nvPr/>
          </p:nvSpPr>
          <p:spPr bwMode="auto">
            <a:xfrm>
              <a:off x="2099" y="1362"/>
              <a:ext cx="91" cy="40"/>
            </a:xfrm>
            <a:custGeom>
              <a:avLst/>
              <a:gdLst>
                <a:gd name="T0" fmla="*/ 413 w 413"/>
                <a:gd name="T1" fmla="*/ 0 h 185"/>
                <a:gd name="T2" fmla="*/ 275 w 413"/>
                <a:gd name="T3" fmla="*/ 60 h 185"/>
                <a:gd name="T4" fmla="*/ 137 w 413"/>
                <a:gd name="T5" fmla="*/ 120 h 185"/>
                <a:gd name="T6" fmla="*/ 0 w 413"/>
                <a:gd name="T7" fmla="*/ 185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3" h="185">
                  <a:moveTo>
                    <a:pt x="413" y="0"/>
                  </a:moveTo>
                  <a:lnTo>
                    <a:pt x="275" y="60"/>
                  </a:lnTo>
                  <a:lnTo>
                    <a:pt x="137" y="120"/>
                  </a:lnTo>
                  <a:lnTo>
                    <a:pt x="0" y="18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00" name="Freeform 108"/>
            <p:cNvSpPr>
              <a:spLocks/>
            </p:cNvSpPr>
            <p:nvPr/>
          </p:nvSpPr>
          <p:spPr bwMode="auto">
            <a:xfrm>
              <a:off x="2177" y="850"/>
              <a:ext cx="180" cy="54"/>
            </a:xfrm>
            <a:custGeom>
              <a:avLst/>
              <a:gdLst>
                <a:gd name="T0" fmla="*/ 821 w 821"/>
                <a:gd name="T1" fmla="*/ 0 h 242"/>
                <a:gd name="T2" fmla="*/ 684 w 821"/>
                <a:gd name="T3" fmla="*/ 36 h 242"/>
                <a:gd name="T4" fmla="*/ 546 w 821"/>
                <a:gd name="T5" fmla="*/ 74 h 242"/>
                <a:gd name="T6" fmla="*/ 408 w 821"/>
                <a:gd name="T7" fmla="*/ 113 h 242"/>
                <a:gd name="T8" fmla="*/ 272 w 821"/>
                <a:gd name="T9" fmla="*/ 154 h 242"/>
                <a:gd name="T10" fmla="*/ 136 w 821"/>
                <a:gd name="T11" fmla="*/ 197 h 242"/>
                <a:gd name="T12" fmla="*/ 0 w 821"/>
                <a:gd name="T13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21" h="242">
                  <a:moveTo>
                    <a:pt x="821" y="0"/>
                  </a:moveTo>
                  <a:lnTo>
                    <a:pt x="684" y="36"/>
                  </a:lnTo>
                  <a:lnTo>
                    <a:pt x="546" y="74"/>
                  </a:lnTo>
                  <a:lnTo>
                    <a:pt x="408" y="113"/>
                  </a:lnTo>
                  <a:lnTo>
                    <a:pt x="272" y="154"/>
                  </a:lnTo>
                  <a:lnTo>
                    <a:pt x="136" y="197"/>
                  </a:lnTo>
                  <a:lnTo>
                    <a:pt x="0" y="24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01" name="Freeform 109"/>
            <p:cNvSpPr>
              <a:spLocks/>
            </p:cNvSpPr>
            <p:nvPr/>
          </p:nvSpPr>
          <p:spPr bwMode="auto">
            <a:xfrm>
              <a:off x="2162" y="904"/>
              <a:ext cx="28" cy="458"/>
            </a:xfrm>
            <a:custGeom>
              <a:avLst/>
              <a:gdLst>
                <a:gd name="T0" fmla="*/ 67 w 124"/>
                <a:gd name="T1" fmla="*/ 0 h 2096"/>
                <a:gd name="T2" fmla="*/ 59 w 124"/>
                <a:gd name="T3" fmla="*/ 65 h 2096"/>
                <a:gd name="T4" fmla="*/ 42 w 124"/>
                <a:gd name="T5" fmla="*/ 219 h 2096"/>
                <a:gd name="T6" fmla="*/ 29 w 124"/>
                <a:gd name="T7" fmla="*/ 366 h 2096"/>
                <a:gd name="T8" fmla="*/ 18 w 124"/>
                <a:gd name="T9" fmla="*/ 508 h 2096"/>
                <a:gd name="T10" fmla="*/ 10 w 124"/>
                <a:gd name="T11" fmla="*/ 643 h 2096"/>
                <a:gd name="T12" fmla="*/ 4 w 124"/>
                <a:gd name="T13" fmla="*/ 773 h 2096"/>
                <a:gd name="T14" fmla="*/ 1 w 124"/>
                <a:gd name="T15" fmla="*/ 897 h 2096"/>
                <a:gd name="T16" fmla="*/ 1 w 124"/>
                <a:gd name="T17" fmla="*/ 1015 h 2096"/>
                <a:gd name="T18" fmla="*/ 0 w 124"/>
                <a:gd name="T19" fmla="*/ 1127 h 2096"/>
                <a:gd name="T20" fmla="*/ 0 w 124"/>
                <a:gd name="T21" fmla="*/ 1233 h 2096"/>
                <a:gd name="T22" fmla="*/ 10 w 124"/>
                <a:gd name="T23" fmla="*/ 1333 h 2096"/>
                <a:gd name="T24" fmla="*/ 16 w 124"/>
                <a:gd name="T25" fmla="*/ 1426 h 2096"/>
                <a:gd name="T26" fmla="*/ 23 w 124"/>
                <a:gd name="T27" fmla="*/ 1513 h 2096"/>
                <a:gd name="T28" fmla="*/ 32 w 124"/>
                <a:gd name="T29" fmla="*/ 1594 h 2096"/>
                <a:gd name="T30" fmla="*/ 40 w 124"/>
                <a:gd name="T31" fmla="*/ 1670 h 2096"/>
                <a:gd name="T32" fmla="*/ 50 w 124"/>
                <a:gd name="T33" fmla="*/ 1738 h 2096"/>
                <a:gd name="T34" fmla="*/ 59 w 124"/>
                <a:gd name="T35" fmla="*/ 1801 h 2096"/>
                <a:gd name="T36" fmla="*/ 69 w 124"/>
                <a:gd name="T37" fmla="*/ 1858 h 2096"/>
                <a:gd name="T38" fmla="*/ 78 w 124"/>
                <a:gd name="T39" fmla="*/ 1909 h 2096"/>
                <a:gd name="T40" fmla="*/ 87 w 124"/>
                <a:gd name="T41" fmla="*/ 1953 h 2096"/>
                <a:gd name="T42" fmla="*/ 96 w 124"/>
                <a:gd name="T43" fmla="*/ 1991 h 2096"/>
                <a:gd name="T44" fmla="*/ 104 w 124"/>
                <a:gd name="T45" fmla="*/ 2023 h 2096"/>
                <a:gd name="T46" fmla="*/ 111 w 124"/>
                <a:gd name="T47" fmla="*/ 2049 h 2096"/>
                <a:gd name="T48" fmla="*/ 116 w 124"/>
                <a:gd name="T49" fmla="*/ 2070 h 2096"/>
                <a:gd name="T50" fmla="*/ 121 w 124"/>
                <a:gd name="T51" fmla="*/ 2084 h 2096"/>
                <a:gd name="T52" fmla="*/ 123 w 124"/>
                <a:gd name="T53" fmla="*/ 2094 h 2096"/>
                <a:gd name="T54" fmla="*/ 124 w 124"/>
                <a:gd name="T55" fmla="*/ 2096 h 20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24" h="2096">
                  <a:moveTo>
                    <a:pt x="67" y="0"/>
                  </a:moveTo>
                  <a:lnTo>
                    <a:pt x="59" y="65"/>
                  </a:lnTo>
                  <a:lnTo>
                    <a:pt x="42" y="219"/>
                  </a:lnTo>
                  <a:lnTo>
                    <a:pt x="29" y="366"/>
                  </a:lnTo>
                  <a:lnTo>
                    <a:pt x="18" y="508"/>
                  </a:lnTo>
                  <a:lnTo>
                    <a:pt x="10" y="643"/>
                  </a:lnTo>
                  <a:lnTo>
                    <a:pt x="4" y="773"/>
                  </a:lnTo>
                  <a:lnTo>
                    <a:pt x="1" y="897"/>
                  </a:lnTo>
                  <a:lnTo>
                    <a:pt x="1" y="1015"/>
                  </a:lnTo>
                  <a:lnTo>
                    <a:pt x="0" y="1127"/>
                  </a:lnTo>
                  <a:lnTo>
                    <a:pt x="0" y="1233"/>
                  </a:lnTo>
                  <a:lnTo>
                    <a:pt x="10" y="1333"/>
                  </a:lnTo>
                  <a:lnTo>
                    <a:pt x="16" y="1426"/>
                  </a:lnTo>
                  <a:lnTo>
                    <a:pt x="23" y="1513"/>
                  </a:lnTo>
                  <a:lnTo>
                    <a:pt x="32" y="1594"/>
                  </a:lnTo>
                  <a:lnTo>
                    <a:pt x="40" y="1670"/>
                  </a:lnTo>
                  <a:lnTo>
                    <a:pt x="50" y="1738"/>
                  </a:lnTo>
                  <a:lnTo>
                    <a:pt x="59" y="1801"/>
                  </a:lnTo>
                  <a:lnTo>
                    <a:pt x="69" y="1858"/>
                  </a:lnTo>
                  <a:lnTo>
                    <a:pt x="78" y="1909"/>
                  </a:lnTo>
                  <a:lnTo>
                    <a:pt x="87" y="1953"/>
                  </a:lnTo>
                  <a:lnTo>
                    <a:pt x="96" y="1991"/>
                  </a:lnTo>
                  <a:lnTo>
                    <a:pt x="104" y="2023"/>
                  </a:lnTo>
                  <a:lnTo>
                    <a:pt x="111" y="2049"/>
                  </a:lnTo>
                  <a:lnTo>
                    <a:pt x="116" y="2070"/>
                  </a:lnTo>
                  <a:lnTo>
                    <a:pt x="121" y="2084"/>
                  </a:lnTo>
                  <a:lnTo>
                    <a:pt x="123" y="2094"/>
                  </a:lnTo>
                  <a:lnTo>
                    <a:pt x="124" y="209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02" name="Line 110"/>
            <p:cNvSpPr>
              <a:spLocks noChangeShapeType="1"/>
            </p:cNvSpPr>
            <p:nvPr/>
          </p:nvSpPr>
          <p:spPr bwMode="auto">
            <a:xfrm>
              <a:off x="2941" y="691"/>
              <a:ext cx="0" cy="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03" name="Line 111"/>
            <p:cNvSpPr>
              <a:spLocks noChangeShapeType="1"/>
            </p:cNvSpPr>
            <p:nvPr/>
          </p:nvSpPr>
          <p:spPr bwMode="auto">
            <a:xfrm>
              <a:off x="2941" y="812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04" name="Line 112"/>
            <p:cNvSpPr>
              <a:spLocks noChangeShapeType="1"/>
            </p:cNvSpPr>
            <p:nvPr/>
          </p:nvSpPr>
          <p:spPr bwMode="auto">
            <a:xfrm>
              <a:off x="2941" y="867"/>
              <a:ext cx="0" cy="1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05" name="Line 113"/>
            <p:cNvSpPr>
              <a:spLocks noChangeShapeType="1"/>
            </p:cNvSpPr>
            <p:nvPr/>
          </p:nvSpPr>
          <p:spPr bwMode="auto">
            <a:xfrm>
              <a:off x="2941" y="1051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06" name="Line 114"/>
            <p:cNvSpPr>
              <a:spLocks noChangeShapeType="1"/>
            </p:cNvSpPr>
            <p:nvPr/>
          </p:nvSpPr>
          <p:spPr bwMode="auto">
            <a:xfrm>
              <a:off x="2941" y="1106"/>
              <a:ext cx="0" cy="1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07" name="Line 115"/>
            <p:cNvSpPr>
              <a:spLocks noChangeShapeType="1"/>
            </p:cNvSpPr>
            <p:nvPr/>
          </p:nvSpPr>
          <p:spPr bwMode="auto">
            <a:xfrm>
              <a:off x="2941" y="1292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08" name="Line 116"/>
            <p:cNvSpPr>
              <a:spLocks noChangeShapeType="1"/>
            </p:cNvSpPr>
            <p:nvPr/>
          </p:nvSpPr>
          <p:spPr bwMode="auto">
            <a:xfrm>
              <a:off x="2941" y="1347"/>
              <a:ext cx="0" cy="1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09" name="Line 117"/>
            <p:cNvSpPr>
              <a:spLocks noChangeShapeType="1"/>
            </p:cNvSpPr>
            <p:nvPr/>
          </p:nvSpPr>
          <p:spPr bwMode="auto">
            <a:xfrm>
              <a:off x="2941" y="1531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10" name="Line 118"/>
            <p:cNvSpPr>
              <a:spLocks noChangeShapeType="1"/>
            </p:cNvSpPr>
            <p:nvPr/>
          </p:nvSpPr>
          <p:spPr bwMode="auto">
            <a:xfrm>
              <a:off x="2941" y="1586"/>
              <a:ext cx="0" cy="1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11" name="Line 119"/>
            <p:cNvSpPr>
              <a:spLocks noChangeShapeType="1"/>
            </p:cNvSpPr>
            <p:nvPr/>
          </p:nvSpPr>
          <p:spPr bwMode="auto">
            <a:xfrm>
              <a:off x="2941" y="1772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12" name="Line 120"/>
            <p:cNvSpPr>
              <a:spLocks noChangeShapeType="1"/>
            </p:cNvSpPr>
            <p:nvPr/>
          </p:nvSpPr>
          <p:spPr bwMode="auto">
            <a:xfrm>
              <a:off x="2941" y="1827"/>
              <a:ext cx="0" cy="1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13" name="Line 121"/>
            <p:cNvSpPr>
              <a:spLocks noChangeShapeType="1"/>
            </p:cNvSpPr>
            <p:nvPr/>
          </p:nvSpPr>
          <p:spPr bwMode="auto">
            <a:xfrm>
              <a:off x="2941" y="2011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14" name="Line 122"/>
            <p:cNvSpPr>
              <a:spLocks noChangeShapeType="1"/>
            </p:cNvSpPr>
            <p:nvPr/>
          </p:nvSpPr>
          <p:spPr bwMode="auto">
            <a:xfrm>
              <a:off x="2941" y="2066"/>
              <a:ext cx="0" cy="1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15" name="Line 123"/>
            <p:cNvSpPr>
              <a:spLocks noChangeShapeType="1"/>
            </p:cNvSpPr>
            <p:nvPr/>
          </p:nvSpPr>
          <p:spPr bwMode="auto">
            <a:xfrm>
              <a:off x="2941" y="2251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16" name="Line 124"/>
            <p:cNvSpPr>
              <a:spLocks noChangeShapeType="1"/>
            </p:cNvSpPr>
            <p:nvPr/>
          </p:nvSpPr>
          <p:spPr bwMode="auto">
            <a:xfrm>
              <a:off x="2941" y="2307"/>
              <a:ext cx="0" cy="1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17" name="Line 125"/>
            <p:cNvSpPr>
              <a:spLocks noChangeShapeType="1"/>
            </p:cNvSpPr>
            <p:nvPr/>
          </p:nvSpPr>
          <p:spPr bwMode="auto">
            <a:xfrm>
              <a:off x="2941" y="2491"/>
              <a:ext cx="0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18" name="Line 126"/>
            <p:cNvSpPr>
              <a:spLocks noChangeShapeType="1"/>
            </p:cNvSpPr>
            <p:nvPr/>
          </p:nvSpPr>
          <p:spPr bwMode="auto">
            <a:xfrm>
              <a:off x="2941" y="2547"/>
              <a:ext cx="0" cy="1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19" name="Line 127"/>
            <p:cNvSpPr>
              <a:spLocks noChangeShapeType="1"/>
            </p:cNvSpPr>
            <p:nvPr/>
          </p:nvSpPr>
          <p:spPr bwMode="auto">
            <a:xfrm>
              <a:off x="2941" y="2731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20" name="Line 128"/>
            <p:cNvSpPr>
              <a:spLocks noChangeShapeType="1"/>
            </p:cNvSpPr>
            <p:nvPr/>
          </p:nvSpPr>
          <p:spPr bwMode="auto">
            <a:xfrm>
              <a:off x="2941" y="2787"/>
              <a:ext cx="0" cy="1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21" name="Line 129"/>
            <p:cNvSpPr>
              <a:spLocks noChangeShapeType="1"/>
            </p:cNvSpPr>
            <p:nvPr/>
          </p:nvSpPr>
          <p:spPr bwMode="auto">
            <a:xfrm>
              <a:off x="2941" y="2971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22" name="Line 130"/>
            <p:cNvSpPr>
              <a:spLocks noChangeShapeType="1"/>
            </p:cNvSpPr>
            <p:nvPr/>
          </p:nvSpPr>
          <p:spPr bwMode="auto">
            <a:xfrm>
              <a:off x="2941" y="3027"/>
              <a:ext cx="0" cy="1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23" name="Line 131"/>
            <p:cNvSpPr>
              <a:spLocks noChangeShapeType="1"/>
            </p:cNvSpPr>
            <p:nvPr/>
          </p:nvSpPr>
          <p:spPr bwMode="auto">
            <a:xfrm>
              <a:off x="2941" y="3211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24" name="Line 132"/>
            <p:cNvSpPr>
              <a:spLocks noChangeShapeType="1"/>
            </p:cNvSpPr>
            <p:nvPr/>
          </p:nvSpPr>
          <p:spPr bwMode="auto">
            <a:xfrm>
              <a:off x="2941" y="3267"/>
              <a:ext cx="0" cy="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25" name="Line 133"/>
            <p:cNvSpPr>
              <a:spLocks noChangeShapeType="1"/>
            </p:cNvSpPr>
            <p:nvPr/>
          </p:nvSpPr>
          <p:spPr bwMode="auto">
            <a:xfrm>
              <a:off x="2851" y="3168"/>
              <a:ext cx="6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26" name="Line 134"/>
            <p:cNvSpPr>
              <a:spLocks noChangeShapeType="1"/>
            </p:cNvSpPr>
            <p:nvPr/>
          </p:nvSpPr>
          <p:spPr bwMode="auto">
            <a:xfrm>
              <a:off x="2933" y="3168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27" name="Line 135"/>
            <p:cNvSpPr>
              <a:spLocks noChangeShapeType="1"/>
            </p:cNvSpPr>
            <p:nvPr/>
          </p:nvSpPr>
          <p:spPr bwMode="auto">
            <a:xfrm>
              <a:off x="2967" y="3168"/>
              <a:ext cx="6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28" name="Freeform 136"/>
            <p:cNvSpPr>
              <a:spLocks/>
            </p:cNvSpPr>
            <p:nvPr/>
          </p:nvSpPr>
          <p:spPr bwMode="auto">
            <a:xfrm>
              <a:off x="3715" y="1115"/>
              <a:ext cx="105" cy="42"/>
            </a:xfrm>
            <a:custGeom>
              <a:avLst/>
              <a:gdLst>
                <a:gd name="T0" fmla="*/ 474 w 474"/>
                <a:gd name="T1" fmla="*/ 192 h 192"/>
                <a:gd name="T2" fmla="*/ 386 w 474"/>
                <a:gd name="T3" fmla="*/ 154 h 192"/>
                <a:gd name="T4" fmla="*/ 300 w 474"/>
                <a:gd name="T5" fmla="*/ 118 h 192"/>
                <a:gd name="T6" fmla="*/ 213 w 474"/>
                <a:gd name="T7" fmla="*/ 82 h 192"/>
                <a:gd name="T8" fmla="*/ 125 w 474"/>
                <a:gd name="T9" fmla="*/ 47 h 192"/>
                <a:gd name="T10" fmla="*/ 37 w 474"/>
                <a:gd name="T11" fmla="*/ 14 h 192"/>
                <a:gd name="T12" fmla="*/ 0 w 474"/>
                <a:gd name="T1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4" h="192">
                  <a:moveTo>
                    <a:pt x="474" y="192"/>
                  </a:moveTo>
                  <a:lnTo>
                    <a:pt x="386" y="154"/>
                  </a:lnTo>
                  <a:lnTo>
                    <a:pt x="300" y="118"/>
                  </a:lnTo>
                  <a:lnTo>
                    <a:pt x="213" y="82"/>
                  </a:lnTo>
                  <a:lnTo>
                    <a:pt x="125" y="47"/>
                  </a:lnTo>
                  <a:lnTo>
                    <a:pt x="37" y="1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29" name="Freeform 137"/>
            <p:cNvSpPr>
              <a:spLocks/>
            </p:cNvSpPr>
            <p:nvPr/>
          </p:nvSpPr>
          <p:spPr bwMode="auto">
            <a:xfrm>
              <a:off x="3671" y="1098"/>
              <a:ext cx="20" cy="8"/>
            </a:xfrm>
            <a:custGeom>
              <a:avLst/>
              <a:gdLst>
                <a:gd name="T0" fmla="*/ 93 w 93"/>
                <a:gd name="T1" fmla="*/ 34 h 34"/>
                <a:gd name="T2" fmla="*/ 69 w 93"/>
                <a:gd name="T3" fmla="*/ 24 h 34"/>
                <a:gd name="T4" fmla="*/ 0 w 93"/>
                <a:gd name="T5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3" h="34">
                  <a:moveTo>
                    <a:pt x="93" y="34"/>
                  </a:moveTo>
                  <a:lnTo>
                    <a:pt x="69" y="2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30" name="Freeform 138"/>
            <p:cNvSpPr>
              <a:spLocks/>
            </p:cNvSpPr>
            <p:nvPr/>
          </p:nvSpPr>
          <p:spPr bwMode="auto">
            <a:xfrm>
              <a:off x="3516" y="1051"/>
              <a:ext cx="129" cy="38"/>
            </a:xfrm>
            <a:custGeom>
              <a:avLst/>
              <a:gdLst>
                <a:gd name="T0" fmla="*/ 591 w 591"/>
                <a:gd name="T1" fmla="*/ 179 h 179"/>
                <a:gd name="T2" fmla="*/ 509 w 591"/>
                <a:gd name="T3" fmla="*/ 152 h 179"/>
                <a:gd name="T4" fmla="*/ 418 w 591"/>
                <a:gd name="T5" fmla="*/ 122 h 179"/>
                <a:gd name="T6" fmla="*/ 329 w 591"/>
                <a:gd name="T7" fmla="*/ 94 h 179"/>
                <a:gd name="T8" fmla="*/ 239 w 591"/>
                <a:gd name="T9" fmla="*/ 67 h 179"/>
                <a:gd name="T10" fmla="*/ 148 w 591"/>
                <a:gd name="T11" fmla="*/ 41 h 179"/>
                <a:gd name="T12" fmla="*/ 58 w 591"/>
                <a:gd name="T13" fmla="*/ 14 h 179"/>
                <a:gd name="T14" fmla="*/ 0 w 591"/>
                <a:gd name="T15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91" h="179">
                  <a:moveTo>
                    <a:pt x="591" y="179"/>
                  </a:moveTo>
                  <a:lnTo>
                    <a:pt x="509" y="152"/>
                  </a:lnTo>
                  <a:lnTo>
                    <a:pt x="418" y="122"/>
                  </a:lnTo>
                  <a:lnTo>
                    <a:pt x="329" y="94"/>
                  </a:lnTo>
                  <a:lnTo>
                    <a:pt x="239" y="67"/>
                  </a:lnTo>
                  <a:lnTo>
                    <a:pt x="148" y="41"/>
                  </a:lnTo>
                  <a:lnTo>
                    <a:pt x="58" y="1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31" name="Freeform 139"/>
            <p:cNvSpPr>
              <a:spLocks/>
            </p:cNvSpPr>
            <p:nvPr/>
          </p:nvSpPr>
          <p:spPr bwMode="auto">
            <a:xfrm>
              <a:off x="3469" y="1037"/>
              <a:ext cx="21" cy="6"/>
            </a:xfrm>
            <a:custGeom>
              <a:avLst/>
              <a:gdLst>
                <a:gd name="T0" fmla="*/ 96 w 96"/>
                <a:gd name="T1" fmla="*/ 24 h 24"/>
                <a:gd name="T2" fmla="*/ 90 w 96"/>
                <a:gd name="T3" fmla="*/ 23 h 24"/>
                <a:gd name="T4" fmla="*/ 0 w 96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6" h="24">
                  <a:moveTo>
                    <a:pt x="96" y="24"/>
                  </a:moveTo>
                  <a:lnTo>
                    <a:pt x="90" y="2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32" name="Freeform 140"/>
            <p:cNvSpPr>
              <a:spLocks/>
            </p:cNvSpPr>
            <p:nvPr/>
          </p:nvSpPr>
          <p:spPr bwMode="auto">
            <a:xfrm>
              <a:off x="3309" y="1005"/>
              <a:ext cx="133" cy="26"/>
            </a:xfrm>
            <a:custGeom>
              <a:avLst/>
              <a:gdLst>
                <a:gd name="T0" fmla="*/ 605 w 605"/>
                <a:gd name="T1" fmla="*/ 123 h 123"/>
                <a:gd name="T2" fmla="*/ 540 w 605"/>
                <a:gd name="T3" fmla="*/ 109 h 123"/>
                <a:gd name="T4" fmla="*/ 449 w 605"/>
                <a:gd name="T5" fmla="*/ 88 h 123"/>
                <a:gd name="T6" fmla="*/ 357 w 605"/>
                <a:gd name="T7" fmla="*/ 68 h 123"/>
                <a:gd name="T8" fmla="*/ 264 w 605"/>
                <a:gd name="T9" fmla="*/ 50 h 123"/>
                <a:gd name="T10" fmla="*/ 172 w 605"/>
                <a:gd name="T11" fmla="*/ 31 h 123"/>
                <a:gd name="T12" fmla="*/ 79 w 605"/>
                <a:gd name="T13" fmla="*/ 14 h 123"/>
                <a:gd name="T14" fmla="*/ 0 w 605"/>
                <a:gd name="T15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05" h="123">
                  <a:moveTo>
                    <a:pt x="605" y="123"/>
                  </a:moveTo>
                  <a:lnTo>
                    <a:pt x="540" y="109"/>
                  </a:lnTo>
                  <a:lnTo>
                    <a:pt x="449" y="88"/>
                  </a:lnTo>
                  <a:lnTo>
                    <a:pt x="357" y="68"/>
                  </a:lnTo>
                  <a:lnTo>
                    <a:pt x="264" y="50"/>
                  </a:lnTo>
                  <a:lnTo>
                    <a:pt x="172" y="31"/>
                  </a:lnTo>
                  <a:lnTo>
                    <a:pt x="79" y="1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33" name="Freeform 141"/>
            <p:cNvSpPr>
              <a:spLocks/>
            </p:cNvSpPr>
            <p:nvPr/>
          </p:nvSpPr>
          <p:spPr bwMode="auto">
            <a:xfrm>
              <a:off x="3262" y="997"/>
              <a:ext cx="21" cy="3"/>
            </a:xfrm>
            <a:custGeom>
              <a:avLst/>
              <a:gdLst>
                <a:gd name="T0" fmla="*/ 97 w 97"/>
                <a:gd name="T1" fmla="*/ 14 h 14"/>
                <a:gd name="T2" fmla="*/ 18 w 97"/>
                <a:gd name="T3" fmla="*/ 3 h 14"/>
                <a:gd name="T4" fmla="*/ 0 w 97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7" h="14">
                  <a:moveTo>
                    <a:pt x="97" y="14"/>
                  </a:moveTo>
                  <a:lnTo>
                    <a:pt x="18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34" name="Freeform 142"/>
            <p:cNvSpPr>
              <a:spLocks/>
            </p:cNvSpPr>
            <p:nvPr/>
          </p:nvSpPr>
          <p:spPr bwMode="auto">
            <a:xfrm>
              <a:off x="3101" y="979"/>
              <a:ext cx="134" cy="14"/>
            </a:xfrm>
            <a:custGeom>
              <a:avLst/>
              <a:gdLst>
                <a:gd name="T0" fmla="*/ 614 w 614"/>
                <a:gd name="T1" fmla="*/ 64 h 64"/>
                <a:gd name="T2" fmla="*/ 568 w 614"/>
                <a:gd name="T3" fmla="*/ 58 h 64"/>
                <a:gd name="T4" fmla="*/ 475 w 614"/>
                <a:gd name="T5" fmla="*/ 46 h 64"/>
                <a:gd name="T6" fmla="*/ 381 w 614"/>
                <a:gd name="T7" fmla="*/ 34 h 64"/>
                <a:gd name="T8" fmla="*/ 288 w 614"/>
                <a:gd name="T9" fmla="*/ 25 h 64"/>
                <a:gd name="T10" fmla="*/ 193 w 614"/>
                <a:gd name="T11" fmla="*/ 16 h 64"/>
                <a:gd name="T12" fmla="*/ 100 w 614"/>
                <a:gd name="T13" fmla="*/ 7 h 64"/>
                <a:gd name="T14" fmla="*/ 6 w 614"/>
                <a:gd name="T15" fmla="*/ 0 h 64"/>
                <a:gd name="T16" fmla="*/ 0 w 614"/>
                <a:gd name="T17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14" h="64">
                  <a:moveTo>
                    <a:pt x="614" y="64"/>
                  </a:moveTo>
                  <a:lnTo>
                    <a:pt x="568" y="58"/>
                  </a:lnTo>
                  <a:lnTo>
                    <a:pt x="475" y="46"/>
                  </a:lnTo>
                  <a:lnTo>
                    <a:pt x="381" y="34"/>
                  </a:lnTo>
                  <a:lnTo>
                    <a:pt x="288" y="25"/>
                  </a:lnTo>
                  <a:lnTo>
                    <a:pt x="193" y="16"/>
                  </a:lnTo>
                  <a:lnTo>
                    <a:pt x="100" y="7"/>
                  </a:lnTo>
                  <a:lnTo>
                    <a:pt x="6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35" name="Freeform 143"/>
            <p:cNvSpPr>
              <a:spLocks/>
            </p:cNvSpPr>
            <p:nvPr/>
          </p:nvSpPr>
          <p:spPr bwMode="auto">
            <a:xfrm>
              <a:off x="3051" y="976"/>
              <a:ext cx="22" cy="1"/>
            </a:xfrm>
            <a:custGeom>
              <a:avLst/>
              <a:gdLst>
                <a:gd name="T0" fmla="*/ 99 w 99"/>
                <a:gd name="T1" fmla="*/ 5 h 5"/>
                <a:gd name="T2" fmla="*/ 40 w 99"/>
                <a:gd name="T3" fmla="*/ 2 h 5"/>
                <a:gd name="T4" fmla="*/ 0 w 99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9" h="5">
                  <a:moveTo>
                    <a:pt x="99" y="5"/>
                  </a:moveTo>
                  <a:lnTo>
                    <a:pt x="40" y="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36" name="Freeform 144"/>
            <p:cNvSpPr>
              <a:spLocks/>
            </p:cNvSpPr>
            <p:nvPr/>
          </p:nvSpPr>
          <p:spPr bwMode="auto">
            <a:xfrm>
              <a:off x="2890" y="974"/>
              <a:ext cx="135" cy="2"/>
            </a:xfrm>
            <a:custGeom>
              <a:avLst/>
              <a:gdLst>
                <a:gd name="T0" fmla="*/ 617 w 617"/>
                <a:gd name="T1" fmla="*/ 7 h 7"/>
                <a:gd name="T2" fmla="*/ 592 w 617"/>
                <a:gd name="T3" fmla="*/ 6 h 7"/>
                <a:gd name="T4" fmla="*/ 497 w 617"/>
                <a:gd name="T5" fmla="*/ 3 h 7"/>
                <a:gd name="T6" fmla="*/ 402 w 617"/>
                <a:gd name="T7" fmla="*/ 1 h 7"/>
                <a:gd name="T8" fmla="*/ 309 w 617"/>
                <a:gd name="T9" fmla="*/ 0 h 7"/>
                <a:gd name="T10" fmla="*/ 214 w 617"/>
                <a:gd name="T11" fmla="*/ 0 h 7"/>
                <a:gd name="T12" fmla="*/ 120 w 617"/>
                <a:gd name="T13" fmla="*/ 0 h 7"/>
                <a:gd name="T14" fmla="*/ 26 w 617"/>
                <a:gd name="T15" fmla="*/ 2 h 7"/>
                <a:gd name="T16" fmla="*/ 0 w 617"/>
                <a:gd name="T17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17" h="7">
                  <a:moveTo>
                    <a:pt x="617" y="7"/>
                  </a:moveTo>
                  <a:lnTo>
                    <a:pt x="592" y="6"/>
                  </a:lnTo>
                  <a:lnTo>
                    <a:pt x="497" y="3"/>
                  </a:lnTo>
                  <a:lnTo>
                    <a:pt x="402" y="1"/>
                  </a:lnTo>
                  <a:lnTo>
                    <a:pt x="309" y="0"/>
                  </a:lnTo>
                  <a:lnTo>
                    <a:pt x="214" y="0"/>
                  </a:lnTo>
                  <a:lnTo>
                    <a:pt x="120" y="0"/>
                  </a:lnTo>
                  <a:lnTo>
                    <a:pt x="26" y="2"/>
                  </a:lnTo>
                  <a:lnTo>
                    <a:pt x="0" y="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37" name="Freeform 145"/>
            <p:cNvSpPr>
              <a:spLocks/>
            </p:cNvSpPr>
            <p:nvPr/>
          </p:nvSpPr>
          <p:spPr bwMode="auto">
            <a:xfrm>
              <a:off x="2841" y="974"/>
              <a:ext cx="22" cy="2"/>
            </a:xfrm>
            <a:custGeom>
              <a:avLst/>
              <a:gdLst>
                <a:gd name="T0" fmla="*/ 99 w 99"/>
                <a:gd name="T1" fmla="*/ 0 h 4"/>
                <a:gd name="T2" fmla="*/ 60 w 99"/>
                <a:gd name="T3" fmla="*/ 1 h 4"/>
                <a:gd name="T4" fmla="*/ 0 w 99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9" h="4">
                  <a:moveTo>
                    <a:pt x="99" y="0"/>
                  </a:moveTo>
                  <a:lnTo>
                    <a:pt x="60" y="1"/>
                  </a:lnTo>
                  <a:lnTo>
                    <a:pt x="0" y="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38" name="Freeform 146"/>
            <p:cNvSpPr>
              <a:spLocks/>
            </p:cNvSpPr>
            <p:nvPr/>
          </p:nvSpPr>
          <p:spPr bwMode="auto">
            <a:xfrm>
              <a:off x="2679" y="977"/>
              <a:ext cx="135" cy="13"/>
            </a:xfrm>
            <a:custGeom>
              <a:avLst/>
              <a:gdLst>
                <a:gd name="T0" fmla="*/ 615 w 615"/>
                <a:gd name="T1" fmla="*/ 0 h 55"/>
                <a:gd name="T2" fmla="*/ 609 w 615"/>
                <a:gd name="T3" fmla="*/ 0 h 55"/>
                <a:gd name="T4" fmla="*/ 515 w 615"/>
                <a:gd name="T5" fmla="*/ 6 h 55"/>
                <a:gd name="T6" fmla="*/ 422 w 615"/>
                <a:gd name="T7" fmla="*/ 13 h 55"/>
                <a:gd name="T8" fmla="*/ 327 w 615"/>
                <a:gd name="T9" fmla="*/ 20 h 55"/>
                <a:gd name="T10" fmla="*/ 234 w 615"/>
                <a:gd name="T11" fmla="*/ 29 h 55"/>
                <a:gd name="T12" fmla="*/ 140 w 615"/>
                <a:gd name="T13" fmla="*/ 38 h 55"/>
                <a:gd name="T14" fmla="*/ 46 w 615"/>
                <a:gd name="T15" fmla="*/ 49 h 55"/>
                <a:gd name="T16" fmla="*/ 0 w 615"/>
                <a:gd name="T17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15" h="55">
                  <a:moveTo>
                    <a:pt x="615" y="0"/>
                  </a:moveTo>
                  <a:lnTo>
                    <a:pt x="609" y="0"/>
                  </a:lnTo>
                  <a:lnTo>
                    <a:pt x="515" y="6"/>
                  </a:lnTo>
                  <a:lnTo>
                    <a:pt x="422" y="13"/>
                  </a:lnTo>
                  <a:lnTo>
                    <a:pt x="327" y="20"/>
                  </a:lnTo>
                  <a:lnTo>
                    <a:pt x="234" y="29"/>
                  </a:lnTo>
                  <a:lnTo>
                    <a:pt x="140" y="38"/>
                  </a:lnTo>
                  <a:lnTo>
                    <a:pt x="46" y="49"/>
                  </a:lnTo>
                  <a:lnTo>
                    <a:pt x="0" y="5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39" name="Freeform 147"/>
            <p:cNvSpPr>
              <a:spLocks/>
            </p:cNvSpPr>
            <p:nvPr/>
          </p:nvSpPr>
          <p:spPr bwMode="auto">
            <a:xfrm>
              <a:off x="2631" y="993"/>
              <a:ext cx="22" cy="3"/>
            </a:xfrm>
            <a:custGeom>
              <a:avLst/>
              <a:gdLst>
                <a:gd name="T0" fmla="*/ 98 w 98"/>
                <a:gd name="T1" fmla="*/ 0 h 13"/>
                <a:gd name="T2" fmla="*/ 79 w 98"/>
                <a:gd name="T3" fmla="*/ 3 h 13"/>
                <a:gd name="T4" fmla="*/ 0 w 98"/>
                <a:gd name="T5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8" h="13">
                  <a:moveTo>
                    <a:pt x="98" y="0"/>
                  </a:moveTo>
                  <a:lnTo>
                    <a:pt x="79" y="3"/>
                  </a:lnTo>
                  <a:lnTo>
                    <a:pt x="0" y="1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40" name="Freeform 148"/>
            <p:cNvSpPr>
              <a:spLocks/>
            </p:cNvSpPr>
            <p:nvPr/>
          </p:nvSpPr>
          <p:spPr bwMode="auto">
            <a:xfrm>
              <a:off x="2472" y="999"/>
              <a:ext cx="132" cy="26"/>
            </a:xfrm>
            <a:custGeom>
              <a:avLst/>
              <a:gdLst>
                <a:gd name="T0" fmla="*/ 606 w 606"/>
                <a:gd name="T1" fmla="*/ 0 h 114"/>
                <a:gd name="T2" fmla="*/ 529 w 606"/>
                <a:gd name="T3" fmla="*/ 13 h 114"/>
                <a:gd name="T4" fmla="*/ 435 w 606"/>
                <a:gd name="T5" fmla="*/ 29 h 114"/>
                <a:gd name="T6" fmla="*/ 343 w 606"/>
                <a:gd name="T7" fmla="*/ 45 h 114"/>
                <a:gd name="T8" fmla="*/ 250 w 606"/>
                <a:gd name="T9" fmla="*/ 62 h 114"/>
                <a:gd name="T10" fmla="*/ 158 w 606"/>
                <a:gd name="T11" fmla="*/ 81 h 114"/>
                <a:gd name="T12" fmla="*/ 65 w 606"/>
                <a:gd name="T13" fmla="*/ 100 h 114"/>
                <a:gd name="T14" fmla="*/ 0 w 606"/>
                <a:gd name="T15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06" h="114">
                  <a:moveTo>
                    <a:pt x="606" y="0"/>
                  </a:moveTo>
                  <a:lnTo>
                    <a:pt x="529" y="13"/>
                  </a:lnTo>
                  <a:lnTo>
                    <a:pt x="435" y="29"/>
                  </a:lnTo>
                  <a:lnTo>
                    <a:pt x="343" y="45"/>
                  </a:lnTo>
                  <a:lnTo>
                    <a:pt x="250" y="62"/>
                  </a:lnTo>
                  <a:lnTo>
                    <a:pt x="158" y="81"/>
                  </a:lnTo>
                  <a:lnTo>
                    <a:pt x="65" y="100"/>
                  </a:lnTo>
                  <a:lnTo>
                    <a:pt x="0" y="11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41" name="Freeform 149"/>
            <p:cNvSpPr>
              <a:spLocks/>
            </p:cNvSpPr>
            <p:nvPr/>
          </p:nvSpPr>
          <p:spPr bwMode="auto">
            <a:xfrm>
              <a:off x="2424" y="1029"/>
              <a:ext cx="22" cy="7"/>
            </a:xfrm>
            <a:custGeom>
              <a:avLst/>
              <a:gdLst>
                <a:gd name="T0" fmla="*/ 96 w 96"/>
                <a:gd name="T1" fmla="*/ 0 h 23"/>
                <a:gd name="T2" fmla="*/ 6 w 96"/>
                <a:gd name="T3" fmla="*/ 21 h 23"/>
                <a:gd name="T4" fmla="*/ 0 w 96"/>
                <a:gd name="T5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6" h="23">
                  <a:moveTo>
                    <a:pt x="96" y="0"/>
                  </a:moveTo>
                  <a:lnTo>
                    <a:pt x="6" y="21"/>
                  </a:lnTo>
                  <a:lnTo>
                    <a:pt x="0" y="2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42" name="Freeform 150"/>
            <p:cNvSpPr>
              <a:spLocks/>
            </p:cNvSpPr>
            <p:nvPr/>
          </p:nvSpPr>
          <p:spPr bwMode="auto">
            <a:xfrm>
              <a:off x="2268" y="1042"/>
              <a:ext cx="130" cy="37"/>
            </a:xfrm>
            <a:custGeom>
              <a:avLst/>
              <a:gdLst>
                <a:gd name="T0" fmla="*/ 593 w 593"/>
                <a:gd name="T1" fmla="*/ 0 h 171"/>
                <a:gd name="T2" fmla="*/ 535 w 593"/>
                <a:gd name="T3" fmla="*/ 14 h 171"/>
                <a:gd name="T4" fmla="*/ 443 w 593"/>
                <a:gd name="T5" fmla="*/ 39 h 171"/>
                <a:gd name="T6" fmla="*/ 353 w 593"/>
                <a:gd name="T7" fmla="*/ 64 h 171"/>
                <a:gd name="T8" fmla="*/ 263 w 593"/>
                <a:gd name="T9" fmla="*/ 90 h 171"/>
                <a:gd name="T10" fmla="*/ 172 w 593"/>
                <a:gd name="T11" fmla="*/ 117 h 171"/>
                <a:gd name="T12" fmla="*/ 82 w 593"/>
                <a:gd name="T13" fmla="*/ 145 h 171"/>
                <a:gd name="T14" fmla="*/ 0 w 593"/>
                <a:gd name="T15" fmla="*/ 171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93" h="171">
                  <a:moveTo>
                    <a:pt x="593" y="0"/>
                  </a:moveTo>
                  <a:lnTo>
                    <a:pt x="535" y="14"/>
                  </a:lnTo>
                  <a:lnTo>
                    <a:pt x="443" y="39"/>
                  </a:lnTo>
                  <a:lnTo>
                    <a:pt x="353" y="64"/>
                  </a:lnTo>
                  <a:lnTo>
                    <a:pt x="263" y="90"/>
                  </a:lnTo>
                  <a:lnTo>
                    <a:pt x="172" y="117"/>
                  </a:lnTo>
                  <a:lnTo>
                    <a:pt x="82" y="145"/>
                  </a:lnTo>
                  <a:lnTo>
                    <a:pt x="0" y="17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43" name="Freeform 151"/>
            <p:cNvSpPr>
              <a:spLocks/>
            </p:cNvSpPr>
            <p:nvPr/>
          </p:nvSpPr>
          <p:spPr bwMode="auto">
            <a:xfrm>
              <a:off x="2222" y="1088"/>
              <a:ext cx="20" cy="6"/>
            </a:xfrm>
            <a:custGeom>
              <a:avLst/>
              <a:gdLst>
                <a:gd name="T0" fmla="*/ 93 w 93"/>
                <a:gd name="T1" fmla="*/ 0 h 31"/>
                <a:gd name="T2" fmla="*/ 25 w 93"/>
                <a:gd name="T3" fmla="*/ 23 h 31"/>
                <a:gd name="T4" fmla="*/ 0 w 93"/>
                <a:gd name="T5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3" h="31">
                  <a:moveTo>
                    <a:pt x="93" y="0"/>
                  </a:moveTo>
                  <a:lnTo>
                    <a:pt x="25" y="23"/>
                  </a:lnTo>
                  <a:lnTo>
                    <a:pt x="0" y="3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44" name="Freeform 152"/>
            <p:cNvSpPr>
              <a:spLocks/>
            </p:cNvSpPr>
            <p:nvPr/>
          </p:nvSpPr>
          <p:spPr bwMode="auto">
            <a:xfrm>
              <a:off x="2093" y="1103"/>
              <a:ext cx="104" cy="41"/>
            </a:xfrm>
            <a:custGeom>
              <a:avLst/>
              <a:gdLst>
                <a:gd name="T0" fmla="*/ 476 w 476"/>
                <a:gd name="T1" fmla="*/ 0 h 185"/>
                <a:gd name="T2" fmla="*/ 438 w 476"/>
                <a:gd name="T3" fmla="*/ 14 h 185"/>
                <a:gd name="T4" fmla="*/ 350 w 476"/>
                <a:gd name="T5" fmla="*/ 47 h 185"/>
                <a:gd name="T6" fmla="*/ 263 w 476"/>
                <a:gd name="T7" fmla="*/ 80 h 185"/>
                <a:gd name="T8" fmla="*/ 174 w 476"/>
                <a:gd name="T9" fmla="*/ 115 h 185"/>
                <a:gd name="T10" fmla="*/ 87 w 476"/>
                <a:gd name="T11" fmla="*/ 150 h 185"/>
                <a:gd name="T12" fmla="*/ 0 w 476"/>
                <a:gd name="T13" fmla="*/ 185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6" h="185">
                  <a:moveTo>
                    <a:pt x="476" y="0"/>
                  </a:moveTo>
                  <a:lnTo>
                    <a:pt x="438" y="14"/>
                  </a:lnTo>
                  <a:lnTo>
                    <a:pt x="350" y="47"/>
                  </a:lnTo>
                  <a:lnTo>
                    <a:pt x="263" y="80"/>
                  </a:lnTo>
                  <a:lnTo>
                    <a:pt x="174" y="115"/>
                  </a:lnTo>
                  <a:lnTo>
                    <a:pt x="87" y="150"/>
                  </a:lnTo>
                  <a:lnTo>
                    <a:pt x="0" y="18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45" name="Line 153"/>
            <p:cNvSpPr>
              <a:spLocks noChangeShapeType="1"/>
            </p:cNvSpPr>
            <p:nvPr/>
          </p:nvSpPr>
          <p:spPr bwMode="auto">
            <a:xfrm>
              <a:off x="3108" y="980"/>
              <a:ext cx="8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46" name="Line 154"/>
            <p:cNvSpPr>
              <a:spLocks noChangeShapeType="1"/>
            </p:cNvSpPr>
            <p:nvPr/>
          </p:nvSpPr>
          <p:spPr bwMode="auto">
            <a:xfrm flipH="1">
              <a:off x="3108" y="735"/>
              <a:ext cx="798" cy="2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47" name="Line 155"/>
            <p:cNvSpPr>
              <a:spLocks noChangeShapeType="1"/>
            </p:cNvSpPr>
            <p:nvPr/>
          </p:nvSpPr>
          <p:spPr bwMode="auto">
            <a:xfrm>
              <a:off x="3926" y="980"/>
              <a:ext cx="34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48" name="Line 156"/>
            <p:cNvSpPr>
              <a:spLocks noChangeShapeType="1"/>
            </p:cNvSpPr>
            <p:nvPr/>
          </p:nvSpPr>
          <p:spPr bwMode="auto">
            <a:xfrm flipV="1">
              <a:off x="3906" y="640"/>
              <a:ext cx="309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49" name="Freeform 157"/>
            <p:cNvSpPr>
              <a:spLocks/>
            </p:cNvSpPr>
            <p:nvPr/>
          </p:nvSpPr>
          <p:spPr bwMode="auto">
            <a:xfrm>
              <a:off x="4185" y="732"/>
              <a:ext cx="24" cy="169"/>
            </a:xfrm>
            <a:custGeom>
              <a:avLst/>
              <a:gdLst>
                <a:gd name="T0" fmla="*/ 114 w 114"/>
                <a:gd name="T1" fmla="*/ 765 h 765"/>
                <a:gd name="T2" fmla="*/ 108 w 114"/>
                <a:gd name="T3" fmla="*/ 688 h 765"/>
                <a:gd name="T4" fmla="*/ 100 w 114"/>
                <a:gd name="T5" fmla="*/ 611 h 765"/>
                <a:gd name="T6" fmla="*/ 92 w 114"/>
                <a:gd name="T7" fmla="*/ 534 h 765"/>
                <a:gd name="T8" fmla="*/ 83 w 114"/>
                <a:gd name="T9" fmla="*/ 457 h 765"/>
                <a:gd name="T10" fmla="*/ 71 w 114"/>
                <a:gd name="T11" fmla="*/ 381 h 765"/>
                <a:gd name="T12" fmla="*/ 59 w 114"/>
                <a:gd name="T13" fmla="*/ 304 h 765"/>
                <a:gd name="T14" fmla="*/ 46 w 114"/>
                <a:gd name="T15" fmla="*/ 228 h 765"/>
                <a:gd name="T16" fmla="*/ 31 w 114"/>
                <a:gd name="T17" fmla="*/ 152 h 765"/>
                <a:gd name="T18" fmla="*/ 16 w 114"/>
                <a:gd name="T19" fmla="*/ 76 h 765"/>
                <a:gd name="T20" fmla="*/ 0 w 114"/>
                <a:gd name="T21" fmla="*/ 0 h 7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4" h="765">
                  <a:moveTo>
                    <a:pt x="114" y="765"/>
                  </a:moveTo>
                  <a:lnTo>
                    <a:pt x="108" y="688"/>
                  </a:lnTo>
                  <a:lnTo>
                    <a:pt x="100" y="611"/>
                  </a:lnTo>
                  <a:lnTo>
                    <a:pt x="92" y="534"/>
                  </a:lnTo>
                  <a:lnTo>
                    <a:pt x="83" y="457"/>
                  </a:lnTo>
                  <a:lnTo>
                    <a:pt x="71" y="381"/>
                  </a:lnTo>
                  <a:lnTo>
                    <a:pt x="59" y="304"/>
                  </a:lnTo>
                  <a:lnTo>
                    <a:pt x="46" y="228"/>
                  </a:lnTo>
                  <a:lnTo>
                    <a:pt x="31" y="152"/>
                  </a:lnTo>
                  <a:lnTo>
                    <a:pt x="16" y="76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50" name="Freeform 158"/>
            <p:cNvSpPr>
              <a:spLocks/>
            </p:cNvSpPr>
            <p:nvPr/>
          </p:nvSpPr>
          <p:spPr bwMode="auto">
            <a:xfrm>
              <a:off x="4197" y="899"/>
              <a:ext cx="26" cy="81"/>
            </a:xfrm>
            <a:custGeom>
              <a:avLst/>
              <a:gdLst>
                <a:gd name="T0" fmla="*/ 121 w 121"/>
                <a:gd name="T1" fmla="*/ 0 h 365"/>
                <a:gd name="T2" fmla="*/ 0 w 121"/>
                <a:gd name="T3" fmla="*/ 4 h 365"/>
                <a:gd name="T4" fmla="*/ 74 w 121"/>
                <a:gd name="T5" fmla="*/ 365 h 365"/>
                <a:gd name="T6" fmla="*/ 121 w 121"/>
                <a:gd name="T7" fmla="*/ 0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365">
                  <a:moveTo>
                    <a:pt x="121" y="0"/>
                  </a:moveTo>
                  <a:lnTo>
                    <a:pt x="0" y="4"/>
                  </a:lnTo>
                  <a:lnTo>
                    <a:pt x="74" y="365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51" name="Freeform 159"/>
            <p:cNvSpPr>
              <a:spLocks/>
            </p:cNvSpPr>
            <p:nvPr/>
          </p:nvSpPr>
          <p:spPr bwMode="auto">
            <a:xfrm>
              <a:off x="4197" y="899"/>
              <a:ext cx="26" cy="81"/>
            </a:xfrm>
            <a:custGeom>
              <a:avLst/>
              <a:gdLst>
                <a:gd name="T0" fmla="*/ 121 w 121"/>
                <a:gd name="T1" fmla="*/ 0 h 365"/>
                <a:gd name="T2" fmla="*/ 0 w 121"/>
                <a:gd name="T3" fmla="*/ 4 h 365"/>
                <a:gd name="T4" fmla="*/ 74 w 121"/>
                <a:gd name="T5" fmla="*/ 365 h 365"/>
                <a:gd name="T6" fmla="*/ 121 w 121"/>
                <a:gd name="T7" fmla="*/ 0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" h="365">
                  <a:moveTo>
                    <a:pt x="121" y="0"/>
                  </a:moveTo>
                  <a:lnTo>
                    <a:pt x="0" y="4"/>
                  </a:lnTo>
                  <a:lnTo>
                    <a:pt x="74" y="365"/>
                  </a:lnTo>
                  <a:lnTo>
                    <a:pt x="121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52" name="Freeform 160"/>
            <p:cNvSpPr>
              <a:spLocks/>
            </p:cNvSpPr>
            <p:nvPr/>
          </p:nvSpPr>
          <p:spPr bwMode="auto">
            <a:xfrm>
              <a:off x="4163" y="655"/>
              <a:ext cx="34" cy="82"/>
            </a:xfrm>
            <a:custGeom>
              <a:avLst/>
              <a:gdLst>
                <a:gd name="T0" fmla="*/ 36 w 152"/>
                <a:gd name="T1" fmla="*/ 367 h 367"/>
                <a:gd name="T2" fmla="*/ 152 w 152"/>
                <a:gd name="T3" fmla="*/ 336 h 367"/>
                <a:gd name="T4" fmla="*/ 0 w 152"/>
                <a:gd name="T5" fmla="*/ 0 h 367"/>
                <a:gd name="T6" fmla="*/ 36 w 152"/>
                <a:gd name="T7" fmla="*/ 367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2" h="367">
                  <a:moveTo>
                    <a:pt x="36" y="367"/>
                  </a:moveTo>
                  <a:lnTo>
                    <a:pt x="152" y="336"/>
                  </a:lnTo>
                  <a:lnTo>
                    <a:pt x="0" y="0"/>
                  </a:lnTo>
                  <a:lnTo>
                    <a:pt x="36" y="367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53" name="Freeform 161"/>
            <p:cNvSpPr>
              <a:spLocks/>
            </p:cNvSpPr>
            <p:nvPr/>
          </p:nvSpPr>
          <p:spPr bwMode="auto">
            <a:xfrm>
              <a:off x="4163" y="655"/>
              <a:ext cx="34" cy="82"/>
            </a:xfrm>
            <a:custGeom>
              <a:avLst/>
              <a:gdLst>
                <a:gd name="T0" fmla="*/ 36 w 152"/>
                <a:gd name="T1" fmla="*/ 367 h 367"/>
                <a:gd name="T2" fmla="*/ 152 w 152"/>
                <a:gd name="T3" fmla="*/ 336 h 367"/>
                <a:gd name="T4" fmla="*/ 0 w 152"/>
                <a:gd name="T5" fmla="*/ 0 h 367"/>
                <a:gd name="T6" fmla="*/ 36 w 152"/>
                <a:gd name="T7" fmla="*/ 367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2" h="367">
                  <a:moveTo>
                    <a:pt x="36" y="367"/>
                  </a:moveTo>
                  <a:lnTo>
                    <a:pt x="152" y="336"/>
                  </a:lnTo>
                  <a:lnTo>
                    <a:pt x="0" y="0"/>
                  </a:lnTo>
                  <a:lnTo>
                    <a:pt x="36" y="367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54" name="Freeform 162"/>
            <p:cNvSpPr>
              <a:spLocks/>
            </p:cNvSpPr>
            <p:nvPr/>
          </p:nvSpPr>
          <p:spPr bwMode="auto">
            <a:xfrm>
              <a:off x="4340" y="795"/>
              <a:ext cx="13" cy="44"/>
            </a:xfrm>
            <a:custGeom>
              <a:avLst/>
              <a:gdLst>
                <a:gd name="T0" fmla="*/ 34 w 68"/>
                <a:gd name="T1" fmla="*/ 0 h 203"/>
                <a:gd name="T2" fmla="*/ 5 w 68"/>
                <a:gd name="T3" fmla="*/ 37 h 203"/>
                <a:gd name="T4" fmla="*/ 0 w 68"/>
                <a:gd name="T5" fmla="*/ 97 h 203"/>
                <a:gd name="T6" fmla="*/ 6 w 68"/>
                <a:gd name="T7" fmla="*/ 165 h 203"/>
                <a:gd name="T8" fmla="*/ 25 w 68"/>
                <a:gd name="T9" fmla="*/ 203 h 203"/>
                <a:gd name="T10" fmla="*/ 60 w 68"/>
                <a:gd name="T11" fmla="*/ 203 h 203"/>
                <a:gd name="T12" fmla="*/ 68 w 68"/>
                <a:gd name="T13" fmla="*/ 170 h 203"/>
                <a:gd name="T14" fmla="*/ 43 w 68"/>
                <a:gd name="T15" fmla="*/ 170 h 203"/>
                <a:gd name="T16" fmla="*/ 32 w 68"/>
                <a:gd name="T17" fmla="*/ 145 h 203"/>
                <a:gd name="T18" fmla="*/ 26 w 68"/>
                <a:gd name="T19" fmla="*/ 85 h 203"/>
                <a:gd name="T20" fmla="*/ 34 w 68"/>
                <a:gd name="T21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8" h="203">
                  <a:moveTo>
                    <a:pt x="34" y="0"/>
                  </a:moveTo>
                  <a:lnTo>
                    <a:pt x="5" y="37"/>
                  </a:lnTo>
                  <a:lnTo>
                    <a:pt x="0" y="97"/>
                  </a:lnTo>
                  <a:lnTo>
                    <a:pt x="6" y="165"/>
                  </a:lnTo>
                  <a:lnTo>
                    <a:pt x="25" y="203"/>
                  </a:lnTo>
                  <a:lnTo>
                    <a:pt x="60" y="203"/>
                  </a:lnTo>
                  <a:lnTo>
                    <a:pt x="68" y="170"/>
                  </a:lnTo>
                  <a:lnTo>
                    <a:pt x="43" y="170"/>
                  </a:lnTo>
                  <a:lnTo>
                    <a:pt x="32" y="145"/>
                  </a:lnTo>
                  <a:lnTo>
                    <a:pt x="26" y="85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55" name="Freeform 163"/>
            <p:cNvSpPr>
              <a:spLocks/>
            </p:cNvSpPr>
            <p:nvPr/>
          </p:nvSpPr>
          <p:spPr bwMode="auto">
            <a:xfrm>
              <a:off x="4347" y="735"/>
              <a:ext cx="34" cy="54"/>
            </a:xfrm>
            <a:custGeom>
              <a:avLst/>
              <a:gdLst>
                <a:gd name="T0" fmla="*/ 134 w 154"/>
                <a:gd name="T1" fmla="*/ 0 h 246"/>
                <a:gd name="T2" fmla="*/ 82 w 154"/>
                <a:gd name="T3" fmla="*/ 105 h 246"/>
                <a:gd name="T4" fmla="*/ 42 w 154"/>
                <a:gd name="T5" fmla="*/ 167 h 246"/>
                <a:gd name="T6" fmla="*/ 18 w 154"/>
                <a:gd name="T7" fmla="*/ 205 h 246"/>
                <a:gd name="T8" fmla="*/ 11 w 154"/>
                <a:gd name="T9" fmla="*/ 216 h 246"/>
                <a:gd name="T10" fmla="*/ 0 w 154"/>
                <a:gd name="T11" fmla="*/ 228 h 246"/>
                <a:gd name="T12" fmla="*/ 19 w 154"/>
                <a:gd name="T13" fmla="*/ 246 h 246"/>
                <a:gd name="T14" fmla="*/ 48 w 154"/>
                <a:gd name="T15" fmla="*/ 199 h 246"/>
                <a:gd name="T16" fmla="*/ 65 w 154"/>
                <a:gd name="T17" fmla="*/ 172 h 246"/>
                <a:gd name="T18" fmla="*/ 100 w 154"/>
                <a:gd name="T19" fmla="*/ 116 h 246"/>
                <a:gd name="T20" fmla="*/ 154 w 154"/>
                <a:gd name="T21" fmla="*/ 11 h 246"/>
                <a:gd name="T22" fmla="*/ 134 w 154"/>
                <a:gd name="T23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4" h="246">
                  <a:moveTo>
                    <a:pt x="134" y="0"/>
                  </a:moveTo>
                  <a:lnTo>
                    <a:pt x="82" y="105"/>
                  </a:lnTo>
                  <a:lnTo>
                    <a:pt x="42" y="167"/>
                  </a:lnTo>
                  <a:lnTo>
                    <a:pt x="18" y="205"/>
                  </a:lnTo>
                  <a:lnTo>
                    <a:pt x="11" y="216"/>
                  </a:lnTo>
                  <a:lnTo>
                    <a:pt x="0" y="228"/>
                  </a:lnTo>
                  <a:lnTo>
                    <a:pt x="19" y="246"/>
                  </a:lnTo>
                  <a:lnTo>
                    <a:pt x="48" y="199"/>
                  </a:lnTo>
                  <a:lnTo>
                    <a:pt x="65" y="172"/>
                  </a:lnTo>
                  <a:lnTo>
                    <a:pt x="100" y="116"/>
                  </a:lnTo>
                  <a:lnTo>
                    <a:pt x="154" y="11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56" name="Freeform 164"/>
            <p:cNvSpPr>
              <a:spLocks/>
            </p:cNvSpPr>
            <p:nvPr/>
          </p:nvSpPr>
          <p:spPr bwMode="auto">
            <a:xfrm>
              <a:off x="4278" y="735"/>
              <a:ext cx="66" cy="104"/>
            </a:xfrm>
            <a:custGeom>
              <a:avLst/>
              <a:gdLst>
                <a:gd name="T0" fmla="*/ 302 w 302"/>
                <a:gd name="T1" fmla="*/ 0 h 482"/>
                <a:gd name="T2" fmla="*/ 248 w 302"/>
                <a:gd name="T3" fmla="*/ 0 h 482"/>
                <a:gd name="T4" fmla="*/ 189 w 302"/>
                <a:gd name="T5" fmla="*/ 34 h 482"/>
                <a:gd name="T6" fmla="*/ 120 w 302"/>
                <a:gd name="T7" fmla="*/ 103 h 482"/>
                <a:gd name="T8" fmla="*/ 79 w 302"/>
                <a:gd name="T9" fmla="*/ 171 h 482"/>
                <a:gd name="T10" fmla="*/ 28 w 302"/>
                <a:gd name="T11" fmla="*/ 271 h 482"/>
                <a:gd name="T12" fmla="*/ 0 w 302"/>
                <a:gd name="T13" fmla="*/ 374 h 482"/>
                <a:gd name="T14" fmla="*/ 7 w 302"/>
                <a:gd name="T15" fmla="*/ 446 h 482"/>
                <a:gd name="T16" fmla="*/ 50 w 302"/>
                <a:gd name="T17" fmla="*/ 482 h 482"/>
                <a:gd name="T18" fmla="*/ 64 w 302"/>
                <a:gd name="T19" fmla="*/ 449 h 482"/>
                <a:gd name="T20" fmla="*/ 31 w 302"/>
                <a:gd name="T21" fmla="*/ 422 h 482"/>
                <a:gd name="T22" fmla="*/ 26 w 302"/>
                <a:gd name="T23" fmla="*/ 365 h 482"/>
                <a:gd name="T24" fmla="*/ 50 w 302"/>
                <a:gd name="T25" fmla="*/ 276 h 482"/>
                <a:gd name="T26" fmla="*/ 96 w 302"/>
                <a:gd name="T27" fmla="*/ 183 h 482"/>
                <a:gd name="T28" fmla="*/ 135 w 302"/>
                <a:gd name="T29" fmla="*/ 121 h 482"/>
                <a:gd name="T30" fmla="*/ 195 w 302"/>
                <a:gd name="T31" fmla="*/ 62 h 482"/>
                <a:gd name="T32" fmla="*/ 245 w 302"/>
                <a:gd name="T33" fmla="*/ 32 h 482"/>
                <a:gd name="T34" fmla="*/ 284 w 302"/>
                <a:gd name="T35" fmla="*/ 32 h 482"/>
                <a:gd name="T36" fmla="*/ 302 w 302"/>
                <a:gd name="T37" fmla="*/ 0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02" h="482">
                  <a:moveTo>
                    <a:pt x="302" y="0"/>
                  </a:moveTo>
                  <a:lnTo>
                    <a:pt x="248" y="0"/>
                  </a:lnTo>
                  <a:lnTo>
                    <a:pt x="189" y="34"/>
                  </a:lnTo>
                  <a:lnTo>
                    <a:pt x="120" y="103"/>
                  </a:lnTo>
                  <a:lnTo>
                    <a:pt x="79" y="171"/>
                  </a:lnTo>
                  <a:lnTo>
                    <a:pt x="28" y="271"/>
                  </a:lnTo>
                  <a:lnTo>
                    <a:pt x="0" y="374"/>
                  </a:lnTo>
                  <a:lnTo>
                    <a:pt x="7" y="446"/>
                  </a:lnTo>
                  <a:lnTo>
                    <a:pt x="50" y="482"/>
                  </a:lnTo>
                  <a:lnTo>
                    <a:pt x="64" y="449"/>
                  </a:lnTo>
                  <a:lnTo>
                    <a:pt x="31" y="422"/>
                  </a:lnTo>
                  <a:lnTo>
                    <a:pt x="26" y="365"/>
                  </a:lnTo>
                  <a:lnTo>
                    <a:pt x="50" y="276"/>
                  </a:lnTo>
                  <a:lnTo>
                    <a:pt x="96" y="183"/>
                  </a:lnTo>
                  <a:lnTo>
                    <a:pt x="135" y="121"/>
                  </a:lnTo>
                  <a:lnTo>
                    <a:pt x="195" y="62"/>
                  </a:lnTo>
                  <a:lnTo>
                    <a:pt x="245" y="32"/>
                  </a:lnTo>
                  <a:lnTo>
                    <a:pt x="284" y="32"/>
                  </a:lnTo>
                  <a:lnTo>
                    <a:pt x="302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57" name="Freeform 165"/>
            <p:cNvSpPr>
              <a:spLocks/>
            </p:cNvSpPr>
            <p:nvPr/>
          </p:nvSpPr>
          <p:spPr bwMode="auto">
            <a:xfrm>
              <a:off x="4289" y="735"/>
              <a:ext cx="63" cy="104"/>
            </a:xfrm>
            <a:custGeom>
              <a:avLst/>
              <a:gdLst>
                <a:gd name="T0" fmla="*/ 252 w 285"/>
                <a:gd name="T1" fmla="*/ 0 h 482"/>
                <a:gd name="T2" fmla="*/ 234 w 285"/>
                <a:gd name="T3" fmla="*/ 32 h 482"/>
                <a:gd name="T4" fmla="*/ 245 w 285"/>
                <a:gd name="T5" fmla="*/ 57 h 482"/>
                <a:gd name="T6" fmla="*/ 251 w 285"/>
                <a:gd name="T7" fmla="*/ 118 h 482"/>
                <a:gd name="T8" fmla="*/ 237 w 285"/>
                <a:gd name="T9" fmla="*/ 274 h 482"/>
                <a:gd name="T10" fmla="*/ 197 w 285"/>
                <a:gd name="T11" fmla="*/ 327 h 482"/>
                <a:gd name="T12" fmla="*/ 105 w 285"/>
                <a:gd name="T13" fmla="*/ 420 h 482"/>
                <a:gd name="T14" fmla="*/ 54 w 285"/>
                <a:gd name="T15" fmla="*/ 449 h 482"/>
                <a:gd name="T16" fmla="*/ 14 w 285"/>
                <a:gd name="T17" fmla="*/ 449 h 482"/>
                <a:gd name="T18" fmla="*/ 0 w 285"/>
                <a:gd name="T19" fmla="*/ 482 h 482"/>
                <a:gd name="T20" fmla="*/ 51 w 285"/>
                <a:gd name="T21" fmla="*/ 482 h 482"/>
                <a:gd name="T22" fmla="*/ 111 w 285"/>
                <a:gd name="T23" fmla="*/ 447 h 482"/>
                <a:gd name="T24" fmla="*/ 210 w 285"/>
                <a:gd name="T25" fmla="*/ 347 h 482"/>
                <a:gd name="T26" fmla="*/ 233 w 285"/>
                <a:gd name="T27" fmla="*/ 316 h 482"/>
                <a:gd name="T28" fmla="*/ 262 w 285"/>
                <a:gd name="T29" fmla="*/ 279 h 482"/>
                <a:gd name="T30" fmla="*/ 284 w 285"/>
                <a:gd name="T31" fmla="*/ 249 h 482"/>
                <a:gd name="T32" fmla="*/ 285 w 285"/>
                <a:gd name="T33" fmla="*/ 248 h 482"/>
                <a:gd name="T34" fmla="*/ 266 w 285"/>
                <a:gd name="T35" fmla="*/ 230 h 482"/>
                <a:gd name="T36" fmla="*/ 277 w 285"/>
                <a:gd name="T37" fmla="*/ 107 h 482"/>
                <a:gd name="T38" fmla="*/ 270 w 285"/>
                <a:gd name="T39" fmla="*/ 38 h 482"/>
                <a:gd name="T40" fmla="*/ 252 w 285"/>
                <a:gd name="T41" fmla="*/ 0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5" h="482">
                  <a:moveTo>
                    <a:pt x="252" y="0"/>
                  </a:moveTo>
                  <a:lnTo>
                    <a:pt x="234" y="32"/>
                  </a:lnTo>
                  <a:lnTo>
                    <a:pt x="245" y="57"/>
                  </a:lnTo>
                  <a:lnTo>
                    <a:pt x="251" y="118"/>
                  </a:lnTo>
                  <a:lnTo>
                    <a:pt x="237" y="274"/>
                  </a:lnTo>
                  <a:lnTo>
                    <a:pt x="197" y="327"/>
                  </a:lnTo>
                  <a:lnTo>
                    <a:pt x="105" y="420"/>
                  </a:lnTo>
                  <a:lnTo>
                    <a:pt x="54" y="449"/>
                  </a:lnTo>
                  <a:lnTo>
                    <a:pt x="14" y="449"/>
                  </a:lnTo>
                  <a:lnTo>
                    <a:pt x="0" y="482"/>
                  </a:lnTo>
                  <a:lnTo>
                    <a:pt x="51" y="482"/>
                  </a:lnTo>
                  <a:lnTo>
                    <a:pt x="111" y="447"/>
                  </a:lnTo>
                  <a:lnTo>
                    <a:pt x="210" y="347"/>
                  </a:lnTo>
                  <a:lnTo>
                    <a:pt x="233" y="316"/>
                  </a:lnTo>
                  <a:lnTo>
                    <a:pt x="262" y="279"/>
                  </a:lnTo>
                  <a:lnTo>
                    <a:pt x="284" y="249"/>
                  </a:lnTo>
                  <a:lnTo>
                    <a:pt x="285" y="248"/>
                  </a:lnTo>
                  <a:lnTo>
                    <a:pt x="266" y="230"/>
                  </a:lnTo>
                  <a:lnTo>
                    <a:pt x="277" y="107"/>
                  </a:lnTo>
                  <a:lnTo>
                    <a:pt x="270" y="38"/>
                  </a:lnTo>
                  <a:lnTo>
                    <a:pt x="252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58" name="Line 166"/>
            <p:cNvSpPr>
              <a:spLocks noChangeShapeType="1"/>
            </p:cNvSpPr>
            <p:nvPr/>
          </p:nvSpPr>
          <p:spPr bwMode="auto">
            <a:xfrm flipV="1">
              <a:off x="3127" y="803"/>
              <a:ext cx="36" cy="1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59" name="Line 167"/>
            <p:cNvSpPr>
              <a:spLocks noChangeShapeType="1"/>
            </p:cNvSpPr>
            <p:nvPr/>
          </p:nvSpPr>
          <p:spPr bwMode="auto">
            <a:xfrm flipH="1">
              <a:off x="3139" y="864"/>
              <a:ext cx="5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60" name="Line 168"/>
            <p:cNvSpPr>
              <a:spLocks noChangeShapeType="1"/>
            </p:cNvSpPr>
            <p:nvPr/>
          </p:nvSpPr>
          <p:spPr bwMode="auto">
            <a:xfrm>
              <a:off x="3165" y="878"/>
              <a:ext cx="5" cy="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61" name="Freeform 169"/>
            <p:cNvSpPr>
              <a:spLocks/>
            </p:cNvSpPr>
            <p:nvPr/>
          </p:nvSpPr>
          <p:spPr bwMode="auto">
            <a:xfrm>
              <a:off x="2536" y="1353"/>
              <a:ext cx="834" cy="52"/>
            </a:xfrm>
            <a:custGeom>
              <a:avLst/>
              <a:gdLst>
                <a:gd name="T0" fmla="*/ 3812 w 3812"/>
                <a:gd name="T1" fmla="*/ 236 h 236"/>
                <a:gd name="T2" fmla="*/ 3742 w 3812"/>
                <a:gd name="T3" fmla="*/ 219 h 236"/>
                <a:gd name="T4" fmla="*/ 3673 w 3812"/>
                <a:gd name="T5" fmla="*/ 204 h 236"/>
                <a:gd name="T6" fmla="*/ 3604 w 3812"/>
                <a:gd name="T7" fmla="*/ 188 h 236"/>
                <a:gd name="T8" fmla="*/ 3534 w 3812"/>
                <a:gd name="T9" fmla="*/ 173 h 236"/>
                <a:gd name="T10" fmla="*/ 3464 w 3812"/>
                <a:gd name="T11" fmla="*/ 158 h 236"/>
                <a:gd name="T12" fmla="*/ 3394 w 3812"/>
                <a:gd name="T13" fmla="*/ 145 h 236"/>
                <a:gd name="T14" fmla="*/ 3324 w 3812"/>
                <a:gd name="T15" fmla="*/ 132 h 236"/>
                <a:gd name="T16" fmla="*/ 3254 w 3812"/>
                <a:gd name="T17" fmla="*/ 120 h 236"/>
                <a:gd name="T18" fmla="*/ 3184 w 3812"/>
                <a:gd name="T19" fmla="*/ 108 h 236"/>
                <a:gd name="T20" fmla="*/ 3114 w 3812"/>
                <a:gd name="T21" fmla="*/ 97 h 236"/>
                <a:gd name="T22" fmla="*/ 3043 w 3812"/>
                <a:gd name="T23" fmla="*/ 86 h 236"/>
                <a:gd name="T24" fmla="*/ 2973 w 3812"/>
                <a:gd name="T25" fmla="*/ 76 h 236"/>
                <a:gd name="T26" fmla="*/ 2901 w 3812"/>
                <a:gd name="T27" fmla="*/ 67 h 236"/>
                <a:gd name="T28" fmla="*/ 2831 w 3812"/>
                <a:gd name="T29" fmla="*/ 59 h 236"/>
                <a:gd name="T30" fmla="*/ 2761 w 3812"/>
                <a:gd name="T31" fmla="*/ 50 h 236"/>
                <a:gd name="T32" fmla="*/ 2689 w 3812"/>
                <a:gd name="T33" fmla="*/ 43 h 236"/>
                <a:gd name="T34" fmla="*/ 2619 w 3812"/>
                <a:gd name="T35" fmla="*/ 35 h 236"/>
                <a:gd name="T36" fmla="*/ 2547 w 3812"/>
                <a:gd name="T37" fmla="*/ 29 h 236"/>
                <a:gd name="T38" fmla="*/ 2477 w 3812"/>
                <a:gd name="T39" fmla="*/ 24 h 236"/>
                <a:gd name="T40" fmla="*/ 2405 w 3812"/>
                <a:gd name="T41" fmla="*/ 19 h 236"/>
                <a:gd name="T42" fmla="*/ 2335 w 3812"/>
                <a:gd name="T43" fmla="*/ 14 h 236"/>
                <a:gd name="T44" fmla="*/ 2263 w 3812"/>
                <a:gd name="T45" fmla="*/ 10 h 236"/>
                <a:gd name="T46" fmla="*/ 2192 w 3812"/>
                <a:gd name="T47" fmla="*/ 7 h 236"/>
                <a:gd name="T48" fmla="*/ 2121 w 3812"/>
                <a:gd name="T49" fmla="*/ 5 h 236"/>
                <a:gd name="T50" fmla="*/ 2050 w 3812"/>
                <a:gd name="T51" fmla="*/ 3 h 236"/>
                <a:gd name="T52" fmla="*/ 1978 w 3812"/>
                <a:gd name="T53" fmla="*/ 1 h 236"/>
                <a:gd name="T54" fmla="*/ 1907 w 3812"/>
                <a:gd name="T55" fmla="*/ 1 h 236"/>
                <a:gd name="T56" fmla="*/ 1837 w 3812"/>
                <a:gd name="T57" fmla="*/ 0 h 236"/>
                <a:gd name="T58" fmla="*/ 1765 w 3812"/>
                <a:gd name="T59" fmla="*/ 1 h 236"/>
                <a:gd name="T60" fmla="*/ 1694 w 3812"/>
                <a:gd name="T61" fmla="*/ 2 h 236"/>
                <a:gd name="T62" fmla="*/ 1622 w 3812"/>
                <a:gd name="T63" fmla="*/ 3 h 236"/>
                <a:gd name="T64" fmla="*/ 1552 w 3812"/>
                <a:gd name="T65" fmla="*/ 5 h 236"/>
                <a:gd name="T66" fmla="*/ 1480 w 3812"/>
                <a:gd name="T67" fmla="*/ 8 h 236"/>
                <a:gd name="T68" fmla="*/ 1409 w 3812"/>
                <a:gd name="T69" fmla="*/ 12 h 236"/>
                <a:gd name="T70" fmla="*/ 1337 w 3812"/>
                <a:gd name="T71" fmla="*/ 15 h 236"/>
                <a:gd name="T72" fmla="*/ 1267 w 3812"/>
                <a:gd name="T73" fmla="*/ 21 h 236"/>
                <a:gd name="T74" fmla="*/ 1195 w 3812"/>
                <a:gd name="T75" fmla="*/ 26 h 236"/>
                <a:gd name="T76" fmla="*/ 1125 w 3812"/>
                <a:gd name="T77" fmla="*/ 32 h 236"/>
                <a:gd name="T78" fmla="*/ 1053 w 3812"/>
                <a:gd name="T79" fmla="*/ 39 h 236"/>
                <a:gd name="T80" fmla="*/ 983 w 3812"/>
                <a:gd name="T81" fmla="*/ 46 h 236"/>
                <a:gd name="T82" fmla="*/ 912 w 3812"/>
                <a:gd name="T83" fmla="*/ 53 h 236"/>
                <a:gd name="T84" fmla="*/ 841 w 3812"/>
                <a:gd name="T85" fmla="*/ 62 h 236"/>
                <a:gd name="T86" fmla="*/ 771 w 3812"/>
                <a:gd name="T87" fmla="*/ 71 h 236"/>
                <a:gd name="T88" fmla="*/ 700 w 3812"/>
                <a:gd name="T89" fmla="*/ 81 h 236"/>
                <a:gd name="T90" fmla="*/ 630 w 3812"/>
                <a:gd name="T91" fmla="*/ 90 h 236"/>
                <a:gd name="T92" fmla="*/ 559 w 3812"/>
                <a:gd name="T93" fmla="*/ 102 h 236"/>
                <a:gd name="T94" fmla="*/ 489 w 3812"/>
                <a:gd name="T95" fmla="*/ 113 h 236"/>
                <a:gd name="T96" fmla="*/ 419 w 3812"/>
                <a:gd name="T97" fmla="*/ 125 h 236"/>
                <a:gd name="T98" fmla="*/ 348 w 3812"/>
                <a:gd name="T99" fmla="*/ 137 h 236"/>
                <a:gd name="T100" fmla="*/ 279 w 3812"/>
                <a:gd name="T101" fmla="*/ 151 h 236"/>
                <a:gd name="T102" fmla="*/ 208 w 3812"/>
                <a:gd name="T103" fmla="*/ 165 h 236"/>
                <a:gd name="T104" fmla="*/ 139 w 3812"/>
                <a:gd name="T105" fmla="*/ 179 h 236"/>
                <a:gd name="T106" fmla="*/ 70 w 3812"/>
                <a:gd name="T107" fmla="*/ 194 h 236"/>
                <a:gd name="T108" fmla="*/ 0 w 3812"/>
                <a:gd name="T109" fmla="*/ 210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812" h="236">
                  <a:moveTo>
                    <a:pt x="3812" y="236"/>
                  </a:moveTo>
                  <a:lnTo>
                    <a:pt x="3742" y="219"/>
                  </a:lnTo>
                  <a:lnTo>
                    <a:pt x="3673" y="204"/>
                  </a:lnTo>
                  <a:lnTo>
                    <a:pt x="3604" y="188"/>
                  </a:lnTo>
                  <a:lnTo>
                    <a:pt x="3534" y="173"/>
                  </a:lnTo>
                  <a:lnTo>
                    <a:pt x="3464" y="158"/>
                  </a:lnTo>
                  <a:lnTo>
                    <a:pt x="3394" y="145"/>
                  </a:lnTo>
                  <a:lnTo>
                    <a:pt x="3324" y="132"/>
                  </a:lnTo>
                  <a:lnTo>
                    <a:pt x="3254" y="120"/>
                  </a:lnTo>
                  <a:lnTo>
                    <a:pt x="3184" y="108"/>
                  </a:lnTo>
                  <a:lnTo>
                    <a:pt x="3114" y="97"/>
                  </a:lnTo>
                  <a:lnTo>
                    <a:pt x="3043" y="86"/>
                  </a:lnTo>
                  <a:lnTo>
                    <a:pt x="2973" y="76"/>
                  </a:lnTo>
                  <a:lnTo>
                    <a:pt x="2901" y="67"/>
                  </a:lnTo>
                  <a:lnTo>
                    <a:pt x="2831" y="59"/>
                  </a:lnTo>
                  <a:lnTo>
                    <a:pt x="2761" y="50"/>
                  </a:lnTo>
                  <a:lnTo>
                    <a:pt x="2689" y="43"/>
                  </a:lnTo>
                  <a:lnTo>
                    <a:pt x="2619" y="35"/>
                  </a:lnTo>
                  <a:lnTo>
                    <a:pt x="2547" y="29"/>
                  </a:lnTo>
                  <a:lnTo>
                    <a:pt x="2477" y="24"/>
                  </a:lnTo>
                  <a:lnTo>
                    <a:pt x="2405" y="19"/>
                  </a:lnTo>
                  <a:lnTo>
                    <a:pt x="2335" y="14"/>
                  </a:lnTo>
                  <a:lnTo>
                    <a:pt x="2263" y="10"/>
                  </a:lnTo>
                  <a:lnTo>
                    <a:pt x="2192" y="7"/>
                  </a:lnTo>
                  <a:lnTo>
                    <a:pt x="2121" y="5"/>
                  </a:lnTo>
                  <a:lnTo>
                    <a:pt x="2050" y="3"/>
                  </a:lnTo>
                  <a:lnTo>
                    <a:pt x="1978" y="1"/>
                  </a:lnTo>
                  <a:lnTo>
                    <a:pt x="1907" y="1"/>
                  </a:lnTo>
                  <a:lnTo>
                    <a:pt x="1837" y="0"/>
                  </a:lnTo>
                  <a:lnTo>
                    <a:pt x="1765" y="1"/>
                  </a:lnTo>
                  <a:lnTo>
                    <a:pt x="1694" y="2"/>
                  </a:lnTo>
                  <a:lnTo>
                    <a:pt x="1622" y="3"/>
                  </a:lnTo>
                  <a:lnTo>
                    <a:pt x="1552" y="5"/>
                  </a:lnTo>
                  <a:lnTo>
                    <a:pt x="1480" y="8"/>
                  </a:lnTo>
                  <a:lnTo>
                    <a:pt x="1409" y="12"/>
                  </a:lnTo>
                  <a:lnTo>
                    <a:pt x="1337" y="15"/>
                  </a:lnTo>
                  <a:lnTo>
                    <a:pt x="1267" y="21"/>
                  </a:lnTo>
                  <a:lnTo>
                    <a:pt x="1195" y="26"/>
                  </a:lnTo>
                  <a:lnTo>
                    <a:pt x="1125" y="32"/>
                  </a:lnTo>
                  <a:lnTo>
                    <a:pt x="1053" y="39"/>
                  </a:lnTo>
                  <a:lnTo>
                    <a:pt x="983" y="46"/>
                  </a:lnTo>
                  <a:lnTo>
                    <a:pt x="912" y="53"/>
                  </a:lnTo>
                  <a:lnTo>
                    <a:pt x="841" y="62"/>
                  </a:lnTo>
                  <a:lnTo>
                    <a:pt x="771" y="71"/>
                  </a:lnTo>
                  <a:lnTo>
                    <a:pt x="700" y="81"/>
                  </a:lnTo>
                  <a:lnTo>
                    <a:pt x="630" y="90"/>
                  </a:lnTo>
                  <a:lnTo>
                    <a:pt x="559" y="102"/>
                  </a:lnTo>
                  <a:lnTo>
                    <a:pt x="489" y="113"/>
                  </a:lnTo>
                  <a:lnTo>
                    <a:pt x="419" y="125"/>
                  </a:lnTo>
                  <a:lnTo>
                    <a:pt x="348" y="137"/>
                  </a:lnTo>
                  <a:lnTo>
                    <a:pt x="279" y="151"/>
                  </a:lnTo>
                  <a:lnTo>
                    <a:pt x="208" y="165"/>
                  </a:lnTo>
                  <a:lnTo>
                    <a:pt x="139" y="179"/>
                  </a:lnTo>
                  <a:lnTo>
                    <a:pt x="70" y="194"/>
                  </a:lnTo>
                  <a:lnTo>
                    <a:pt x="0" y="21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62" name="Freeform 170"/>
            <p:cNvSpPr>
              <a:spLocks/>
            </p:cNvSpPr>
            <p:nvPr/>
          </p:nvSpPr>
          <p:spPr bwMode="auto">
            <a:xfrm>
              <a:off x="3291" y="1374"/>
              <a:ext cx="79" cy="31"/>
            </a:xfrm>
            <a:custGeom>
              <a:avLst/>
              <a:gdLst>
                <a:gd name="T0" fmla="*/ 26 w 368"/>
                <a:gd name="T1" fmla="*/ 0 h 138"/>
                <a:gd name="T2" fmla="*/ 0 w 368"/>
                <a:gd name="T3" fmla="*/ 118 h 138"/>
                <a:gd name="T4" fmla="*/ 368 w 368"/>
                <a:gd name="T5" fmla="*/ 138 h 138"/>
                <a:gd name="T6" fmla="*/ 26 w 368"/>
                <a:gd name="T7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8" h="138">
                  <a:moveTo>
                    <a:pt x="26" y="0"/>
                  </a:moveTo>
                  <a:lnTo>
                    <a:pt x="0" y="118"/>
                  </a:lnTo>
                  <a:lnTo>
                    <a:pt x="368" y="138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63" name="Freeform 171"/>
            <p:cNvSpPr>
              <a:spLocks/>
            </p:cNvSpPr>
            <p:nvPr/>
          </p:nvSpPr>
          <p:spPr bwMode="auto">
            <a:xfrm>
              <a:off x="3291" y="1374"/>
              <a:ext cx="79" cy="31"/>
            </a:xfrm>
            <a:custGeom>
              <a:avLst/>
              <a:gdLst>
                <a:gd name="T0" fmla="*/ 26 w 368"/>
                <a:gd name="T1" fmla="*/ 0 h 138"/>
                <a:gd name="T2" fmla="*/ 0 w 368"/>
                <a:gd name="T3" fmla="*/ 118 h 138"/>
                <a:gd name="T4" fmla="*/ 368 w 368"/>
                <a:gd name="T5" fmla="*/ 138 h 138"/>
                <a:gd name="T6" fmla="*/ 26 w 368"/>
                <a:gd name="T7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8" h="138">
                  <a:moveTo>
                    <a:pt x="26" y="0"/>
                  </a:moveTo>
                  <a:lnTo>
                    <a:pt x="0" y="118"/>
                  </a:lnTo>
                  <a:lnTo>
                    <a:pt x="368" y="138"/>
                  </a:lnTo>
                  <a:lnTo>
                    <a:pt x="26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64" name="Line 172"/>
            <p:cNvSpPr>
              <a:spLocks noChangeShapeType="1"/>
            </p:cNvSpPr>
            <p:nvPr/>
          </p:nvSpPr>
          <p:spPr bwMode="auto">
            <a:xfrm>
              <a:off x="3188" y="980"/>
              <a:ext cx="75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65" name="Freeform 173"/>
            <p:cNvSpPr>
              <a:spLocks/>
            </p:cNvSpPr>
            <p:nvPr/>
          </p:nvSpPr>
          <p:spPr bwMode="auto">
            <a:xfrm>
              <a:off x="3944" y="967"/>
              <a:ext cx="80" cy="26"/>
            </a:xfrm>
            <a:custGeom>
              <a:avLst/>
              <a:gdLst>
                <a:gd name="T0" fmla="*/ 0 w 364"/>
                <a:gd name="T1" fmla="*/ 0 h 121"/>
                <a:gd name="T2" fmla="*/ 0 w 364"/>
                <a:gd name="T3" fmla="*/ 121 h 121"/>
                <a:gd name="T4" fmla="*/ 364 w 364"/>
                <a:gd name="T5" fmla="*/ 60 h 121"/>
                <a:gd name="T6" fmla="*/ 0 w 364"/>
                <a:gd name="T7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4" h="121">
                  <a:moveTo>
                    <a:pt x="0" y="0"/>
                  </a:moveTo>
                  <a:lnTo>
                    <a:pt x="0" y="121"/>
                  </a:lnTo>
                  <a:lnTo>
                    <a:pt x="364" y="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1966" name="Freeform 174"/>
            <p:cNvSpPr>
              <a:spLocks/>
            </p:cNvSpPr>
            <p:nvPr/>
          </p:nvSpPr>
          <p:spPr bwMode="auto">
            <a:xfrm>
              <a:off x="3944" y="967"/>
              <a:ext cx="80" cy="26"/>
            </a:xfrm>
            <a:custGeom>
              <a:avLst/>
              <a:gdLst>
                <a:gd name="T0" fmla="*/ 0 w 364"/>
                <a:gd name="T1" fmla="*/ 0 h 121"/>
                <a:gd name="T2" fmla="*/ 0 w 364"/>
                <a:gd name="T3" fmla="*/ 121 h 121"/>
                <a:gd name="T4" fmla="*/ 364 w 364"/>
                <a:gd name="T5" fmla="*/ 60 h 121"/>
                <a:gd name="T6" fmla="*/ 0 w 364"/>
                <a:gd name="T7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4" h="121">
                  <a:moveTo>
                    <a:pt x="0" y="0"/>
                  </a:moveTo>
                  <a:lnTo>
                    <a:pt x="0" y="121"/>
                  </a:lnTo>
                  <a:lnTo>
                    <a:pt x="364" y="6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46243426"/>
      </p:ext>
    </p:extLst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7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617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8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618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8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618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8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618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819" name="Text Box 3"/>
          <p:cNvSpPr txBox="1">
            <a:spLocks noChangeArrowheads="1"/>
          </p:cNvSpPr>
          <p:nvPr/>
        </p:nvSpPr>
        <p:spPr bwMode="auto">
          <a:xfrm>
            <a:off x="4075113" y="488950"/>
            <a:ext cx="4879975" cy="51260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    </a:t>
            </a:r>
            <a:r>
              <a:rPr kumimoji="1" lang="zh-CN" altLang="en-US" sz="36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当两齿轮啮合时，在中心的连线上，两齿廓的接触点，称为节点</a:t>
            </a:r>
            <a:r>
              <a:rPr kumimoji="1" lang="en-US" altLang="zh-CN" sz="36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(</a:t>
            </a:r>
            <a:r>
              <a:rPr kumimoji="1"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p</a:t>
            </a:r>
            <a:r>
              <a:rPr kumimoji="1" lang="en-US" altLang="zh-CN" sz="36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)</a:t>
            </a:r>
            <a:r>
              <a:rPr kumimoji="1" lang="zh-CN" altLang="en-US" sz="36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。以</a:t>
            </a:r>
            <a:r>
              <a:rPr kumimoji="1"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o</a:t>
            </a:r>
            <a:r>
              <a:rPr kumimoji="1" lang="en-US" altLang="zh-CN" sz="4000" baseline="-30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1</a:t>
            </a:r>
            <a:r>
              <a:rPr kumimoji="1" lang="zh-CN" altLang="en-US" sz="3600" b="1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，</a:t>
            </a:r>
            <a:r>
              <a:rPr kumimoji="1"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o</a:t>
            </a:r>
            <a:r>
              <a:rPr kumimoji="1" lang="en-US" altLang="zh-CN" sz="4000" baseline="-30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2</a:t>
            </a:r>
            <a:r>
              <a:rPr kumimoji="1" lang="zh-CN" altLang="en-US" sz="36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为圆心，分别过节点 </a:t>
            </a:r>
            <a:r>
              <a:rPr kumimoji="1"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p</a:t>
            </a:r>
            <a:r>
              <a:rPr kumimoji="1" lang="zh-CN" altLang="en-US" sz="36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所作的两个圆，称为节圆，两节圆相切，其直径分别用</a:t>
            </a:r>
            <a:r>
              <a:rPr kumimoji="1"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d</a:t>
            </a:r>
            <a:r>
              <a:rPr kumimoji="1" lang="en-US" altLang="zh-CN" sz="4000" baseline="-30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1</a:t>
            </a:r>
            <a:r>
              <a:rPr kumimoji="1"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′</a:t>
            </a:r>
            <a:r>
              <a:rPr kumimoji="1" lang="zh-CN" altLang="en-US" sz="3600" b="1">
                <a:solidFill>
                  <a:srgbClr val="000000"/>
                </a:solidFill>
                <a:latin typeface="ItalicT" pitchFamily="2" charset="0"/>
                <a:ea typeface="楷体_GB2312" pitchFamily="49" charset="-122"/>
              </a:rPr>
              <a:t>、</a:t>
            </a:r>
            <a:r>
              <a:rPr kumimoji="1"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d</a:t>
            </a:r>
            <a:r>
              <a:rPr kumimoji="1" lang="en-US" altLang="zh-CN" sz="4000" baseline="-30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2</a:t>
            </a:r>
            <a:r>
              <a:rPr kumimoji="1" lang="en-US" altLang="zh-CN" sz="4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′</a:t>
            </a:r>
            <a:r>
              <a:rPr kumimoji="1" lang="zh-CN" altLang="en-US" sz="36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表示。 </a:t>
            </a:r>
          </a:p>
        </p:txBody>
      </p:sp>
      <p:sp>
        <p:nvSpPr>
          <p:cNvPr id="162824" name="Rectangle 8"/>
          <p:cNvSpPr>
            <a:spLocks noChangeArrowheads="1"/>
          </p:cNvSpPr>
          <p:nvPr/>
        </p:nvSpPr>
        <p:spPr bwMode="auto">
          <a:xfrm>
            <a:off x="100013" y="55563"/>
            <a:ext cx="340042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(8)</a:t>
            </a:r>
            <a:r>
              <a:rPr kumimoji="1" lang="zh-CN" altLang="en-US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节圆</a:t>
            </a:r>
            <a:r>
              <a:rPr kumimoji="1" lang="en-US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(d′)</a:t>
            </a:r>
            <a:r>
              <a:rPr kumimoji="1" lang="zh-CN" altLang="en-US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：</a:t>
            </a:r>
          </a:p>
        </p:txBody>
      </p:sp>
      <p:sp>
        <p:nvSpPr>
          <p:cNvPr id="162825" name="Text Box 9"/>
          <p:cNvSpPr txBox="1">
            <a:spLocks noChangeArrowheads="1"/>
          </p:cNvSpPr>
          <p:nvPr/>
        </p:nvSpPr>
        <p:spPr bwMode="auto">
          <a:xfrm>
            <a:off x="95250" y="5978525"/>
            <a:ext cx="64087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000" b="1">
                <a:solidFill>
                  <a:srgbClr val="FF0000"/>
                </a:solidFill>
                <a:ea typeface="黑体" pitchFamily="2" charset="-122"/>
              </a:rPr>
              <a:t>注：</a:t>
            </a:r>
            <a:r>
              <a:rPr kumimoji="1" lang="zh-CN" altLang="en-US" sz="3600" b="1">
                <a:solidFill>
                  <a:srgbClr val="3333CC"/>
                </a:solidFill>
              </a:rPr>
              <a:t>标准齿轮的节圆</a:t>
            </a:r>
            <a:r>
              <a:rPr kumimoji="1" lang="en-US" altLang="zh-CN" sz="3600" b="1">
                <a:solidFill>
                  <a:srgbClr val="3333CC"/>
                </a:solidFill>
              </a:rPr>
              <a:t>=</a:t>
            </a:r>
            <a:r>
              <a:rPr kumimoji="1" lang="zh-CN" altLang="en-US" sz="3600" b="1">
                <a:solidFill>
                  <a:srgbClr val="3333CC"/>
                </a:solidFill>
              </a:rPr>
              <a:t>分度圆</a:t>
            </a:r>
            <a:r>
              <a:rPr kumimoji="1" lang="zh-CN" altLang="en-US" sz="2800" b="1">
                <a:solidFill>
                  <a:srgbClr val="3333CC"/>
                </a:solidFill>
              </a:rPr>
              <a:t>。</a:t>
            </a:r>
            <a:endParaRPr kumimoji="1" lang="zh-CN" altLang="en-US" sz="2800" b="1">
              <a:solidFill>
                <a:srgbClr val="000000"/>
              </a:solidFill>
            </a:endParaRPr>
          </a:p>
        </p:txBody>
      </p:sp>
      <p:grpSp>
        <p:nvGrpSpPr>
          <p:cNvPr id="162977" name="Group 161"/>
          <p:cNvGrpSpPr>
            <a:grpSpLocks/>
          </p:cNvGrpSpPr>
          <p:nvPr/>
        </p:nvGrpSpPr>
        <p:grpSpPr bwMode="auto">
          <a:xfrm>
            <a:off x="782638" y="688975"/>
            <a:ext cx="2905125" cy="5278438"/>
            <a:chOff x="1663" y="1601"/>
            <a:chExt cx="875" cy="1590"/>
          </a:xfrm>
        </p:grpSpPr>
        <p:sp>
          <p:nvSpPr>
            <p:cNvPr id="162829" name="Freeform 13"/>
            <p:cNvSpPr>
              <a:spLocks/>
            </p:cNvSpPr>
            <p:nvPr/>
          </p:nvSpPr>
          <p:spPr bwMode="auto">
            <a:xfrm>
              <a:off x="1787" y="2592"/>
              <a:ext cx="455" cy="71"/>
            </a:xfrm>
            <a:custGeom>
              <a:avLst/>
              <a:gdLst>
                <a:gd name="T0" fmla="*/ 3132 w 3181"/>
                <a:gd name="T1" fmla="*/ 222 h 499"/>
                <a:gd name="T2" fmla="*/ 3058 w 3181"/>
                <a:gd name="T3" fmla="*/ 197 h 499"/>
                <a:gd name="T4" fmla="*/ 2984 w 3181"/>
                <a:gd name="T5" fmla="*/ 173 h 499"/>
                <a:gd name="T6" fmla="*/ 2910 w 3181"/>
                <a:gd name="T7" fmla="*/ 150 h 499"/>
                <a:gd name="T8" fmla="*/ 2835 w 3181"/>
                <a:gd name="T9" fmla="*/ 129 h 499"/>
                <a:gd name="T10" fmla="*/ 2759 w 3181"/>
                <a:gd name="T11" fmla="*/ 110 h 499"/>
                <a:gd name="T12" fmla="*/ 2683 w 3181"/>
                <a:gd name="T13" fmla="*/ 92 h 499"/>
                <a:gd name="T14" fmla="*/ 2607 w 3181"/>
                <a:gd name="T15" fmla="*/ 75 h 499"/>
                <a:gd name="T16" fmla="*/ 2531 w 3181"/>
                <a:gd name="T17" fmla="*/ 61 h 499"/>
                <a:gd name="T18" fmla="*/ 2454 w 3181"/>
                <a:gd name="T19" fmla="*/ 48 h 499"/>
                <a:gd name="T20" fmla="*/ 2377 w 3181"/>
                <a:gd name="T21" fmla="*/ 37 h 499"/>
                <a:gd name="T22" fmla="*/ 2300 w 3181"/>
                <a:gd name="T23" fmla="*/ 27 h 499"/>
                <a:gd name="T24" fmla="*/ 2222 w 3181"/>
                <a:gd name="T25" fmla="*/ 18 h 499"/>
                <a:gd name="T26" fmla="*/ 2145 w 3181"/>
                <a:gd name="T27" fmla="*/ 11 h 499"/>
                <a:gd name="T28" fmla="*/ 2068 w 3181"/>
                <a:gd name="T29" fmla="*/ 7 h 499"/>
                <a:gd name="T30" fmla="*/ 1989 w 3181"/>
                <a:gd name="T31" fmla="*/ 2 h 499"/>
                <a:gd name="T32" fmla="*/ 1912 w 3181"/>
                <a:gd name="T33" fmla="*/ 1 h 499"/>
                <a:gd name="T34" fmla="*/ 1833 w 3181"/>
                <a:gd name="T35" fmla="*/ 1 h 499"/>
                <a:gd name="T36" fmla="*/ 1756 w 3181"/>
                <a:gd name="T37" fmla="*/ 2 h 499"/>
                <a:gd name="T38" fmla="*/ 1677 w 3181"/>
                <a:gd name="T39" fmla="*/ 6 h 499"/>
                <a:gd name="T40" fmla="*/ 1600 w 3181"/>
                <a:gd name="T41" fmla="*/ 10 h 499"/>
                <a:gd name="T42" fmla="*/ 1523 w 3181"/>
                <a:gd name="T43" fmla="*/ 17 h 499"/>
                <a:gd name="T44" fmla="*/ 1445 w 3181"/>
                <a:gd name="T45" fmla="*/ 24 h 499"/>
                <a:gd name="T46" fmla="*/ 1368 w 3181"/>
                <a:gd name="T47" fmla="*/ 33 h 499"/>
                <a:gd name="T48" fmla="*/ 1291 w 3181"/>
                <a:gd name="T49" fmla="*/ 44 h 499"/>
                <a:gd name="T50" fmla="*/ 1214 w 3181"/>
                <a:gd name="T51" fmla="*/ 58 h 499"/>
                <a:gd name="T52" fmla="*/ 1137 w 3181"/>
                <a:gd name="T53" fmla="*/ 72 h 499"/>
                <a:gd name="T54" fmla="*/ 1061 w 3181"/>
                <a:gd name="T55" fmla="*/ 87 h 499"/>
                <a:gd name="T56" fmla="*/ 985 w 3181"/>
                <a:gd name="T57" fmla="*/ 105 h 499"/>
                <a:gd name="T58" fmla="*/ 909 w 3181"/>
                <a:gd name="T59" fmla="*/ 124 h 499"/>
                <a:gd name="T60" fmla="*/ 835 w 3181"/>
                <a:gd name="T61" fmla="*/ 145 h 499"/>
                <a:gd name="T62" fmla="*/ 760 w 3181"/>
                <a:gd name="T63" fmla="*/ 167 h 499"/>
                <a:gd name="T64" fmla="*/ 686 w 3181"/>
                <a:gd name="T65" fmla="*/ 191 h 499"/>
                <a:gd name="T66" fmla="*/ 612 w 3181"/>
                <a:gd name="T67" fmla="*/ 217 h 499"/>
                <a:gd name="T68" fmla="*/ 539 w 3181"/>
                <a:gd name="T69" fmla="*/ 243 h 499"/>
                <a:gd name="T70" fmla="*/ 467 w 3181"/>
                <a:gd name="T71" fmla="*/ 271 h 499"/>
                <a:gd name="T72" fmla="*/ 394 w 3181"/>
                <a:gd name="T73" fmla="*/ 301 h 499"/>
                <a:gd name="T74" fmla="*/ 323 w 3181"/>
                <a:gd name="T75" fmla="*/ 333 h 499"/>
                <a:gd name="T76" fmla="*/ 253 w 3181"/>
                <a:gd name="T77" fmla="*/ 366 h 499"/>
                <a:gd name="T78" fmla="*/ 183 w 3181"/>
                <a:gd name="T79" fmla="*/ 400 h 499"/>
                <a:gd name="T80" fmla="*/ 113 w 3181"/>
                <a:gd name="T81" fmla="*/ 436 h 499"/>
                <a:gd name="T82" fmla="*/ 45 w 3181"/>
                <a:gd name="T83" fmla="*/ 47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181" h="499">
                  <a:moveTo>
                    <a:pt x="3181" y="241"/>
                  </a:moveTo>
                  <a:lnTo>
                    <a:pt x="3156" y="231"/>
                  </a:lnTo>
                  <a:lnTo>
                    <a:pt x="3132" y="222"/>
                  </a:lnTo>
                  <a:lnTo>
                    <a:pt x="3108" y="213"/>
                  </a:lnTo>
                  <a:lnTo>
                    <a:pt x="3082" y="206"/>
                  </a:lnTo>
                  <a:lnTo>
                    <a:pt x="3058" y="197"/>
                  </a:lnTo>
                  <a:lnTo>
                    <a:pt x="3034" y="189"/>
                  </a:lnTo>
                  <a:lnTo>
                    <a:pt x="3009" y="180"/>
                  </a:lnTo>
                  <a:lnTo>
                    <a:pt x="2984" y="173"/>
                  </a:lnTo>
                  <a:lnTo>
                    <a:pt x="2959" y="165"/>
                  </a:lnTo>
                  <a:lnTo>
                    <a:pt x="2934" y="157"/>
                  </a:lnTo>
                  <a:lnTo>
                    <a:pt x="2910" y="150"/>
                  </a:lnTo>
                  <a:lnTo>
                    <a:pt x="2884" y="143"/>
                  </a:lnTo>
                  <a:lnTo>
                    <a:pt x="2860" y="136"/>
                  </a:lnTo>
                  <a:lnTo>
                    <a:pt x="2835" y="129"/>
                  </a:lnTo>
                  <a:lnTo>
                    <a:pt x="2809" y="123"/>
                  </a:lnTo>
                  <a:lnTo>
                    <a:pt x="2785" y="116"/>
                  </a:lnTo>
                  <a:lnTo>
                    <a:pt x="2759" y="110"/>
                  </a:lnTo>
                  <a:lnTo>
                    <a:pt x="2734" y="104"/>
                  </a:lnTo>
                  <a:lnTo>
                    <a:pt x="2709" y="97"/>
                  </a:lnTo>
                  <a:lnTo>
                    <a:pt x="2683" y="92"/>
                  </a:lnTo>
                  <a:lnTo>
                    <a:pt x="2658" y="86"/>
                  </a:lnTo>
                  <a:lnTo>
                    <a:pt x="2632" y="81"/>
                  </a:lnTo>
                  <a:lnTo>
                    <a:pt x="2607" y="75"/>
                  </a:lnTo>
                  <a:lnTo>
                    <a:pt x="2581" y="71"/>
                  </a:lnTo>
                  <a:lnTo>
                    <a:pt x="2556" y="65"/>
                  </a:lnTo>
                  <a:lnTo>
                    <a:pt x="2531" y="61"/>
                  </a:lnTo>
                  <a:lnTo>
                    <a:pt x="2505" y="56"/>
                  </a:lnTo>
                  <a:lnTo>
                    <a:pt x="2480" y="52"/>
                  </a:lnTo>
                  <a:lnTo>
                    <a:pt x="2454" y="48"/>
                  </a:lnTo>
                  <a:lnTo>
                    <a:pt x="2428" y="43"/>
                  </a:lnTo>
                  <a:lnTo>
                    <a:pt x="2402" y="40"/>
                  </a:lnTo>
                  <a:lnTo>
                    <a:pt x="2377" y="37"/>
                  </a:lnTo>
                  <a:lnTo>
                    <a:pt x="2352" y="32"/>
                  </a:lnTo>
                  <a:lnTo>
                    <a:pt x="2325" y="29"/>
                  </a:lnTo>
                  <a:lnTo>
                    <a:pt x="2300" y="27"/>
                  </a:lnTo>
                  <a:lnTo>
                    <a:pt x="2274" y="23"/>
                  </a:lnTo>
                  <a:lnTo>
                    <a:pt x="2248" y="20"/>
                  </a:lnTo>
                  <a:lnTo>
                    <a:pt x="2222" y="18"/>
                  </a:lnTo>
                  <a:lnTo>
                    <a:pt x="2197" y="16"/>
                  </a:lnTo>
                  <a:lnTo>
                    <a:pt x="2170" y="13"/>
                  </a:lnTo>
                  <a:lnTo>
                    <a:pt x="2145" y="11"/>
                  </a:lnTo>
                  <a:lnTo>
                    <a:pt x="2118" y="9"/>
                  </a:lnTo>
                  <a:lnTo>
                    <a:pt x="2093" y="8"/>
                  </a:lnTo>
                  <a:lnTo>
                    <a:pt x="2068" y="7"/>
                  </a:lnTo>
                  <a:lnTo>
                    <a:pt x="2041" y="5"/>
                  </a:lnTo>
                  <a:lnTo>
                    <a:pt x="2016" y="3"/>
                  </a:lnTo>
                  <a:lnTo>
                    <a:pt x="1989" y="2"/>
                  </a:lnTo>
                  <a:lnTo>
                    <a:pt x="1964" y="2"/>
                  </a:lnTo>
                  <a:lnTo>
                    <a:pt x="1937" y="1"/>
                  </a:lnTo>
                  <a:lnTo>
                    <a:pt x="1912" y="1"/>
                  </a:lnTo>
                  <a:lnTo>
                    <a:pt x="1885" y="1"/>
                  </a:lnTo>
                  <a:lnTo>
                    <a:pt x="1860" y="0"/>
                  </a:lnTo>
                  <a:lnTo>
                    <a:pt x="1833" y="1"/>
                  </a:lnTo>
                  <a:lnTo>
                    <a:pt x="1808" y="1"/>
                  </a:lnTo>
                  <a:lnTo>
                    <a:pt x="1781" y="1"/>
                  </a:lnTo>
                  <a:lnTo>
                    <a:pt x="1756" y="2"/>
                  </a:lnTo>
                  <a:lnTo>
                    <a:pt x="1729" y="3"/>
                  </a:lnTo>
                  <a:lnTo>
                    <a:pt x="1704" y="5"/>
                  </a:lnTo>
                  <a:lnTo>
                    <a:pt x="1677" y="6"/>
                  </a:lnTo>
                  <a:lnTo>
                    <a:pt x="1652" y="7"/>
                  </a:lnTo>
                  <a:lnTo>
                    <a:pt x="1627" y="8"/>
                  </a:lnTo>
                  <a:lnTo>
                    <a:pt x="1600" y="10"/>
                  </a:lnTo>
                  <a:lnTo>
                    <a:pt x="1575" y="12"/>
                  </a:lnTo>
                  <a:lnTo>
                    <a:pt x="1548" y="13"/>
                  </a:lnTo>
                  <a:lnTo>
                    <a:pt x="1523" y="17"/>
                  </a:lnTo>
                  <a:lnTo>
                    <a:pt x="1497" y="19"/>
                  </a:lnTo>
                  <a:lnTo>
                    <a:pt x="1471" y="21"/>
                  </a:lnTo>
                  <a:lnTo>
                    <a:pt x="1445" y="24"/>
                  </a:lnTo>
                  <a:lnTo>
                    <a:pt x="1420" y="27"/>
                  </a:lnTo>
                  <a:lnTo>
                    <a:pt x="1393" y="30"/>
                  </a:lnTo>
                  <a:lnTo>
                    <a:pt x="1368" y="33"/>
                  </a:lnTo>
                  <a:lnTo>
                    <a:pt x="1342" y="37"/>
                  </a:lnTo>
                  <a:lnTo>
                    <a:pt x="1316" y="41"/>
                  </a:lnTo>
                  <a:lnTo>
                    <a:pt x="1291" y="44"/>
                  </a:lnTo>
                  <a:lnTo>
                    <a:pt x="1265" y="49"/>
                  </a:lnTo>
                  <a:lnTo>
                    <a:pt x="1240" y="53"/>
                  </a:lnTo>
                  <a:lnTo>
                    <a:pt x="1214" y="58"/>
                  </a:lnTo>
                  <a:lnTo>
                    <a:pt x="1189" y="62"/>
                  </a:lnTo>
                  <a:lnTo>
                    <a:pt x="1162" y="66"/>
                  </a:lnTo>
                  <a:lnTo>
                    <a:pt x="1137" y="72"/>
                  </a:lnTo>
                  <a:lnTo>
                    <a:pt x="1111" y="76"/>
                  </a:lnTo>
                  <a:lnTo>
                    <a:pt x="1086" y="82"/>
                  </a:lnTo>
                  <a:lnTo>
                    <a:pt x="1061" y="87"/>
                  </a:lnTo>
                  <a:lnTo>
                    <a:pt x="1036" y="93"/>
                  </a:lnTo>
                  <a:lnTo>
                    <a:pt x="1011" y="100"/>
                  </a:lnTo>
                  <a:lnTo>
                    <a:pt x="985" y="105"/>
                  </a:lnTo>
                  <a:lnTo>
                    <a:pt x="960" y="112"/>
                  </a:lnTo>
                  <a:lnTo>
                    <a:pt x="935" y="117"/>
                  </a:lnTo>
                  <a:lnTo>
                    <a:pt x="909" y="124"/>
                  </a:lnTo>
                  <a:lnTo>
                    <a:pt x="885" y="131"/>
                  </a:lnTo>
                  <a:lnTo>
                    <a:pt x="859" y="138"/>
                  </a:lnTo>
                  <a:lnTo>
                    <a:pt x="835" y="145"/>
                  </a:lnTo>
                  <a:lnTo>
                    <a:pt x="810" y="153"/>
                  </a:lnTo>
                  <a:lnTo>
                    <a:pt x="784" y="159"/>
                  </a:lnTo>
                  <a:lnTo>
                    <a:pt x="760" y="167"/>
                  </a:lnTo>
                  <a:lnTo>
                    <a:pt x="736" y="175"/>
                  </a:lnTo>
                  <a:lnTo>
                    <a:pt x="710" y="182"/>
                  </a:lnTo>
                  <a:lnTo>
                    <a:pt x="686" y="191"/>
                  </a:lnTo>
                  <a:lnTo>
                    <a:pt x="662" y="199"/>
                  </a:lnTo>
                  <a:lnTo>
                    <a:pt x="636" y="208"/>
                  </a:lnTo>
                  <a:lnTo>
                    <a:pt x="612" y="217"/>
                  </a:lnTo>
                  <a:lnTo>
                    <a:pt x="588" y="224"/>
                  </a:lnTo>
                  <a:lnTo>
                    <a:pt x="563" y="234"/>
                  </a:lnTo>
                  <a:lnTo>
                    <a:pt x="539" y="243"/>
                  </a:lnTo>
                  <a:lnTo>
                    <a:pt x="515" y="252"/>
                  </a:lnTo>
                  <a:lnTo>
                    <a:pt x="490" y="262"/>
                  </a:lnTo>
                  <a:lnTo>
                    <a:pt x="467" y="271"/>
                  </a:lnTo>
                  <a:lnTo>
                    <a:pt x="443" y="281"/>
                  </a:lnTo>
                  <a:lnTo>
                    <a:pt x="418" y="291"/>
                  </a:lnTo>
                  <a:lnTo>
                    <a:pt x="394" y="301"/>
                  </a:lnTo>
                  <a:lnTo>
                    <a:pt x="371" y="312"/>
                  </a:lnTo>
                  <a:lnTo>
                    <a:pt x="347" y="322"/>
                  </a:lnTo>
                  <a:lnTo>
                    <a:pt x="323" y="333"/>
                  </a:lnTo>
                  <a:lnTo>
                    <a:pt x="300" y="344"/>
                  </a:lnTo>
                  <a:lnTo>
                    <a:pt x="276" y="354"/>
                  </a:lnTo>
                  <a:lnTo>
                    <a:pt x="253" y="366"/>
                  </a:lnTo>
                  <a:lnTo>
                    <a:pt x="229" y="377"/>
                  </a:lnTo>
                  <a:lnTo>
                    <a:pt x="206" y="388"/>
                  </a:lnTo>
                  <a:lnTo>
                    <a:pt x="183" y="400"/>
                  </a:lnTo>
                  <a:lnTo>
                    <a:pt x="160" y="411"/>
                  </a:lnTo>
                  <a:lnTo>
                    <a:pt x="137" y="423"/>
                  </a:lnTo>
                  <a:lnTo>
                    <a:pt x="113" y="436"/>
                  </a:lnTo>
                  <a:lnTo>
                    <a:pt x="90" y="448"/>
                  </a:lnTo>
                  <a:lnTo>
                    <a:pt x="68" y="460"/>
                  </a:lnTo>
                  <a:lnTo>
                    <a:pt x="45" y="473"/>
                  </a:lnTo>
                  <a:lnTo>
                    <a:pt x="23" y="485"/>
                  </a:lnTo>
                  <a:lnTo>
                    <a:pt x="0" y="49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30" name="Line 14"/>
            <p:cNvSpPr>
              <a:spLocks noChangeShapeType="1"/>
            </p:cNvSpPr>
            <p:nvPr/>
          </p:nvSpPr>
          <p:spPr bwMode="auto">
            <a:xfrm flipV="1">
              <a:off x="2242" y="2507"/>
              <a:ext cx="45" cy="12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31" name="Line 15"/>
            <p:cNvSpPr>
              <a:spLocks noChangeShapeType="1"/>
            </p:cNvSpPr>
            <p:nvPr/>
          </p:nvSpPr>
          <p:spPr bwMode="auto">
            <a:xfrm flipH="1" flipV="1">
              <a:off x="1724" y="2552"/>
              <a:ext cx="63" cy="11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32" name="Freeform 16"/>
            <p:cNvSpPr>
              <a:spLocks/>
            </p:cNvSpPr>
            <p:nvPr/>
          </p:nvSpPr>
          <p:spPr bwMode="auto">
            <a:xfrm>
              <a:off x="2261" y="2497"/>
              <a:ext cx="26" cy="10"/>
            </a:xfrm>
            <a:custGeom>
              <a:avLst/>
              <a:gdLst>
                <a:gd name="T0" fmla="*/ 185 w 185"/>
                <a:gd name="T1" fmla="*/ 65 h 65"/>
                <a:gd name="T2" fmla="*/ 158 w 185"/>
                <a:gd name="T3" fmla="*/ 55 h 65"/>
                <a:gd name="T4" fmla="*/ 132 w 185"/>
                <a:gd name="T5" fmla="*/ 45 h 65"/>
                <a:gd name="T6" fmla="*/ 106 w 185"/>
                <a:gd name="T7" fmla="*/ 35 h 65"/>
                <a:gd name="T8" fmla="*/ 80 w 185"/>
                <a:gd name="T9" fmla="*/ 26 h 65"/>
                <a:gd name="T10" fmla="*/ 53 w 185"/>
                <a:gd name="T11" fmla="*/ 18 h 65"/>
                <a:gd name="T12" fmla="*/ 27 w 185"/>
                <a:gd name="T13" fmla="*/ 9 h 65"/>
                <a:gd name="T14" fmla="*/ 0 w 185"/>
                <a:gd name="T1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5" h="65">
                  <a:moveTo>
                    <a:pt x="185" y="65"/>
                  </a:moveTo>
                  <a:lnTo>
                    <a:pt x="158" y="55"/>
                  </a:lnTo>
                  <a:lnTo>
                    <a:pt x="132" y="45"/>
                  </a:lnTo>
                  <a:lnTo>
                    <a:pt x="106" y="35"/>
                  </a:lnTo>
                  <a:lnTo>
                    <a:pt x="80" y="26"/>
                  </a:lnTo>
                  <a:lnTo>
                    <a:pt x="53" y="18"/>
                  </a:lnTo>
                  <a:lnTo>
                    <a:pt x="27" y="9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33" name="Freeform 17"/>
            <p:cNvSpPr>
              <a:spLocks/>
            </p:cNvSpPr>
            <p:nvPr/>
          </p:nvSpPr>
          <p:spPr bwMode="auto">
            <a:xfrm>
              <a:off x="2253" y="2342"/>
              <a:ext cx="12" cy="155"/>
            </a:xfrm>
            <a:custGeom>
              <a:avLst/>
              <a:gdLst>
                <a:gd name="T0" fmla="*/ 0 w 84"/>
                <a:gd name="T1" fmla="*/ 0 h 1088"/>
                <a:gd name="T2" fmla="*/ 8 w 84"/>
                <a:gd name="T3" fmla="*/ 33 h 1088"/>
                <a:gd name="T4" fmla="*/ 22 w 84"/>
                <a:gd name="T5" fmla="*/ 112 h 1088"/>
                <a:gd name="T6" fmla="*/ 35 w 84"/>
                <a:gd name="T7" fmla="*/ 188 h 1088"/>
                <a:gd name="T8" fmla="*/ 46 w 84"/>
                <a:gd name="T9" fmla="*/ 261 h 1088"/>
                <a:gd name="T10" fmla="*/ 55 w 84"/>
                <a:gd name="T11" fmla="*/ 331 h 1088"/>
                <a:gd name="T12" fmla="*/ 64 w 84"/>
                <a:gd name="T13" fmla="*/ 398 h 1088"/>
                <a:gd name="T14" fmla="*/ 70 w 84"/>
                <a:gd name="T15" fmla="*/ 462 h 1088"/>
                <a:gd name="T16" fmla="*/ 75 w 84"/>
                <a:gd name="T17" fmla="*/ 523 h 1088"/>
                <a:gd name="T18" fmla="*/ 79 w 84"/>
                <a:gd name="T19" fmla="*/ 581 h 1088"/>
                <a:gd name="T20" fmla="*/ 84 w 84"/>
                <a:gd name="T21" fmla="*/ 636 h 1088"/>
                <a:gd name="T22" fmla="*/ 83 w 84"/>
                <a:gd name="T23" fmla="*/ 688 h 1088"/>
                <a:gd name="T24" fmla="*/ 84 w 84"/>
                <a:gd name="T25" fmla="*/ 736 h 1088"/>
                <a:gd name="T26" fmla="*/ 83 w 84"/>
                <a:gd name="T27" fmla="*/ 782 h 1088"/>
                <a:gd name="T28" fmla="*/ 83 w 84"/>
                <a:gd name="T29" fmla="*/ 824 h 1088"/>
                <a:gd name="T30" fmla="*/ 81 w 84"/>
                <a:gd name="T31" fmla="*/ 863 h 1088"/>
                <a:gd name="T32" fmla="*/ 78 w 84"/>
                <a:gd name="T33" fmla="*/ 899 h 1088"/>
                <a:gd name="T34" fmla="*/ 76 w 84"/>
                <a:gd name="T35" fmla="*/ 932 h 1088"/>
                <a:gd name="T36" fmla="*/ 73 w 84"/>
                <a:gd name="T37" fmla="*/ 962 h 1088"/>
                <a:gd name="T38" fmla="*/ 71 w 84"/>
                <a:gd name="T39" fmla="*/ 988 h 1088"/>
                <a:gd name="T40" fmla="*/ 67 w 84"/>
                <a:gd name="T41" fmla="*/ 1012 h 1088"/>
                <a:gd name="T42" fmla="*/ 64 w 84"/>
                <a:gd name="T43" fmla="*/ 1031 h 1088"/>
                <a:gd name="T44" fmla="*/ 62 w 84"/>
                <a:gd name="T45" fmla="*/ 1049 h 1088"/>
                <a:gd name="T46" fmla="*/ 60 w 84"/>
                <a:gd name="T47" fmla="*/ 1062 h 1088"/>
                <a:gd name="T48" fmla="*/ 57 w 84"/>
                <a:gd name="T49" fmla="*/ 1073 h 1088"/>
                <a:gd name="T50" fmla="*/ 55 w 84"/>
                <a:gd name="T51" fmla="*/ 1081 h 1088"/>
                <a:gd name="T52" fmla="*/ 54 w 84"/>
                <a:gd name="T53" fmla="*/ 1086 h 1088"/>
                <a:gd name="T54" fmla="*/ 54 w 84"/>
                <a:gd name="T55" fmla="*/ 1088 h 10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4" h="1088">
                  <a:moveTo>
                    <a:pt x="0" y="0"/>
                  </a:moveTo>
                  <a:lnTo>
                    <a:pt x="8" y="33"/>
                  </a:lnTo>
                  <a:lnTo>
                    <a:pt x="22" y="112"/>
                  </a:lnTo>
                  <a:lnTo>
                    <a:pt x="35" y="188"/>
                  </a:lnTo>
                  <a:lnTo>
                    <a:pt x="46" y="261"/>
                  </a:lnTo>
                  <a:lnTo>
                    <a:pt x="55" y="331"/>
                  </a:lnTo>
                  <a:lnTo>
                    <a:pt x="64" y="398"/>
                  </a:lnTo>
                  <a:lnTo>
                    <a:pt x="70" y="462"/>
                  </a:lnTo>
                  <a:lnTo>
                    <a:pt x="75" y="523"/>
                  </a:lnTo>
                  <a:lnTo>
                    <a:pt x="79" y="581"/>
                  </a:lnTo>
                  <a:lnTo>
                    <a:pt x="84" y="636"/>
                  </a:lnTo>
                  <a:lnTo>
                    <a:pt x="83" y="688"/>
                  </a:lnTo>
                  <a:lnTo>
                    <a:pt x="84" y="736"/>
                  </a:lnTo>
                  <a:lnTo>
                    <a:pt x="83" y="782"/>
                  </a:lnTo>
                  <a:lnTo>
                    <a:pt x="83" y="824"/>
                  </a:lnTo>
                  <a:lnTo>
                    <a:pt x="81" y="863"/>
                  </a:lnTo>
                  <a:lnTo>
                    <a:pt x="78" y="899"/>
                  </a:lnTo>
                  <a:lnTo>
                    <a:pt x="76" y="932"/>
                  </a:lnTo>
                  <a:lnTo>
                    <a:pt x="73" y="962"/>
                  </a:lnTo>
                  <a:lnTo>
                    <a:pt x="71" y="988"/>
                  </a:lnTo>
                  <a:lnTo>
                    <a:pt x="67" y="1012"/>
                  </a:lnTo>
                  <a:lnTo>
                    <a:pt x="64" y="1031"/>
                  </a:lnTo>
                  <a:lnTo>
                    <a:pt x="62" y="1049"/>
                  </a:lnTo>
                  <a:lnTo>
                    <a:pt x="60" y="1062"/>
                  </a:lnTo>
                  <a:lnTo>
                    <a:pt x="57" y="1073"/>
                  </a:lnTo>
                  <a:lnTo>
                    <a:pt x="55" y="1081"/>
                  </a:lnTo>
                  <a:lnTo>
                    <a:pt x="54" y="1086"/>
                  </a:lnTo>
                  <a:lnTo>
                    <a:pt x="54" y="108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34" name="Freeform 18"/>
            <p:cNvSpPr>
              <a:spLocks/>
            </p:cNvSpPr>
            <p:nvPr/>
          </p:nvSpPr>
          <p:spPr bwMode="auto">
            <a:xfrm>
              <a:off x="2191" y="2329"/>
              <a:ext cx="62" cy="13"/>
            </a:xfrm>
            <a:custGeom>
              <a:avLst/>
              <a:gdLst>
                <a:gd name="T0" fmla="*/ 434 w 434"/>
                <a:gd name="T1" fmla="*/ 93 h 93"/>
                <a:gd name="T2" fmla="*/ 403 w 434"/>
                <a:gd name="T3" fmla="*/ 86 h 93"/>
                <a:gd name="T4" fmla="*/ 373 w 434"/>
                <a:gd name="T5" fmla="*/ 78 h 93"/>
                <a:gd name="T6" fmla="*/ 342 w 434"/>
                <a:gd name="T7" fmla="*/ 70 h 93"/>
                <a:gd name="T8" fmla="*/ 311 w 434"/>
                <a:gd name="T9" fmla="*/ 63 h 93"/>
                <a:gd name="T10" fmla="*/ 280 w 434"/>
                <a:gd name="T11" fmla="*/ 56 h 93"/>
                <a:gd name="T12" fmla="*/ 249 w 434"/>
                <a:gd name="T13" fmla="*/ 49 h 93"/>
                <a:gd name="T14" fmla="*/ 218 w 434"/>
                <a:gd name="T15" fmla="*/ 42 h 93"/>
                <a:gd name="T16" fmla="*/ 186 w 434"/>
                <a:gd name="T17" fmla="*/ 36 h 93"/>
                <a:gd name="T18" fmla="*/ 155 w 434"/>
                <a:gd name="T19" fmla="*/ 29 h 93"/>
                <a:gd name="T20" fmla="*/ 124 w 434"/>
                <a:gd name="T21" fmla="*/ 24 h 93"/>
                <a:gd name="T22" fmla="*/ 93 w 434"/>
                <a:gd name="T23" fmla="*/ 17 h 93"/>
                <a:gd name="T24" fmla="*/ 63 w 434"/>
                <a:gd name="T25" fmla="*/ 11 h 93"/>
                <a:gd name="T26" fmla="*/ 30 w 434"/>
                <a:gd name="T27" fmla="*/ 6 h 93"/>
                <a:gd name="T28" fmla="*/ 0 w 434"/>
                <a:gd name="T29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4" h="93">
                  <a:moveTo>
                    <a:pt x="434" y="93"/>
                  </a:moveTo>
                  <a:lnTo>
                    <a:pt x="403" y="86"/>
                  </a:lnTo>
                  <a:lnTo>
                    <a:pt x="373" y="78"/>
                  </a:lnTo>
                  <a:lnTo>
                    <a:pt x="342" y="70"/>
                  </a:lnTo>
                  <a:lnTo>
                    <a:pt x="311" y="63"/>
                  </a:lnTo>
                  <a:lnTo>
                    <a:pt x="280" y="56"/>
                  </a:lnTo>
                  <a:lnTo>
                    <a:pt x="249" y="49"/>
                  </a:lnTo>
                  <a:lnTo>
                    <a:pt x="218" y="42"/>
                  </a:lnTo>
                  <a:lnTo>
                    <a:pt x="186" y="36"/>
                  </a:lnTo>
                  <a:lnTo>
                    <a:pt x="155" y="29"/>
                  </a:lnTo>
                  <a:lnTo>
                    <a:pt x="124" y="24"/>
                  </a:lnTo>
                  <a:lnTo>
                    <a:pt x="93" y="17"/>
                  </a:lnTo>
                  <a:lnTo>
                    <a:pt x="63" y="11"/>
                  </a:lnTo>
                  <a:lnTo>
                    <a:pt x="30" y="6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35" name="Freeform 19"/>
            <p:cNvSpPr>
              <a:spLocks/>
            </p:cNvSpPr>
            <p:nvPr/>
          </p:nvSpPr>
          <p:spPr bwMode="auto">
            <a:xfrm>
              <a:off x="2121" y="2329"/>
              <a:ext cx="70" cy="138"/>
            </a:xfrm>
            <a:custGeom>
              <a:avLst/>
              <a:gdLst>
                <a:gd name="T0" fmla="*/ 492 w 492"/>
                <a:gd name="T1" fmla="*/ 0 h 972"/>
                <a:gd name="T2" fmla="*/ 472 w 492"/>
                <a:gd name="T3" fmla="*/ 28 h 972"/>
                <a:gd name="T4" fmla="*/ 426 w 492"/>
                <a:gd name="T5" fmla="*/ 94 h 972"/>
                <a:gd name="T6" fmla="*/ 383 w 492"/>
                <a:gd name="T7" fmla="*/ 157 h 972"/>
                <a:gd name="T8" fmla="*/ 343 w 492"/>
                <a:gd name="T9" fmla="*/ 220 h 972"/>
                <a:gd name="T10" fmla="*/ 307 w 492"/>
                <a:gd name="T11" fmla="*/ 280 h 972"/>
                <a:gd name="T12" fmla="*/ 272 w 492"/>
                <a:gd name="T13" fmla="*/ 338 h 972"/>
                <a:gd name="T14" fmla="*/ 240 w 492"/>
                <a:gd name="T15" fmla="*/ 394 h 972"/>
                <a:gd name="T16" fmla="*/ 211 w 492"/>
                <a:gd name="T17" fmla="*/ 448 h 972"/>
                <a:gd name="T18" fmla="*/ 183 w 492"/>
                <a:gd name="T19" fmla="*/ 499 h 972"/>
                <a:gd name="T20" fmla="*/ 157 w 492"/>
                <a:gd name="T21" fmla="*/ 546 h 972"/>
                <a:gd name="T22" fmla="*/ 137 w 492"/>
                <a:gd name="T23" fmla="*/ 595 h 972"/>
                <a:gd name="T24" fmla="*/ 116 w 492"/>
                <a:gd name="T25" fmla="*/ 639 h 972"/>
                <a:gd name="T26" fmla="*/ 98 w 492"/>
                <a:gd name="T27" fmla="*/ 680 h 972"/>
                <a:gd name="T28" fmla="*/ 81 w 492"/>
                <a:gd name="T29" fmla="*/ 720 h 972"/>
                <a:gd name="T30" fmla="*/ 67 w 492"/>
                <a:gd name="T31" fmla="*/ 756 h 972"/>
                <a:gd name="T32" fmla="*/ 54 w 492"/>
                <a:gd name="T33" fmla="*/ 790 h 972"/>
                <a:gd name="T34" fmla="*/ 43 w 492"/>
                <a:gd name="T35" fmla="*/ 821 h 972"/>
                <a:gd name="T36" fmla="*/ 34 w 492"/>
                <a:gd name="T37" fmla="*/ 849 h 972"/>
                <a:gd name="T38" fmla="*/ 25 w 492"/>
                <a:gd name="T39" fmla="*/ 875 h 972"/>
                <a:gd name="T40" fmla="*/ 18 w 492"/>
                <a:gd name="T41" fmla="*/ 897 h 972"/>
                <a:gd name="T42" fmla="*/ 13 w 492"/>
                <a:gd name="T43" fmla="*/ 917 h 972"/>
                <a:gd name="T44" fmla="*/ 9 w 492"/>
                <a:gd name="T45" fmla="*/ 933 h 972"/>
                <a:gd name="T46" fmla="*/ 5 w 492"/>
                <a:gd name="T47" fmla="*/ 948 h 972"/>
                <a:gd name="T48" fmla="*/ 3 w 492"/>
                <a:gd name="T49" fmla="*/ 958 h 972"/>
                <a:gd name="T50" fmla="*/ 1 w 492"/>
                <a:gd name="T51" fmla="*/ 965 h 972"/>
                <a:gd name="T52" fmla="*/ 1 w 492"/>
                <a:gd name="T53" fmla="*/ 971 h 972"/>
                <a:gd name="T54" fmla="*/ 0 w 492"/>
                <a:gd name="T55" fmla="*/ 972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92" h="972">
                  <a:moveTo>
                    <a:pt x="492" y="0"/>
                  </a:moveTo>
                  <a:lnTo>
                    <a:pt x="472" y="28"/>
                  </a:lnTo>
                  <a:lnTo>
                    <a:pt x="426" y="94"/>
                  </a:lnTo>
                  <a:lnTo>
                    <a:pt x="383" y="157"/>
                  </a:lnTo>
                  <a:lnTo>
                    <a:pt x="343" y="220"/>
                  </a:lnTo>
                  <a:lnTo>
                    <a:pt x="307" y="280"/>
                  </a:lnTo>
                  <a:lnTo>
                    <a:pt x="272" y="338"/>
                  </a:lnTo>
                  <a:lnTo>
                    <a:pt x="240" y="394"/>
                  </a:lnTo>
                  <a:lnTo>
                    <a:pt x="211" y="448"/>
                  </a:lnTo>
                  <a:lnTo>
                    <a:pt x="183" y="499"/>
                  </a:lnTo>
                  <a:lnTo>
                    <a:pt x="157" y="546"/>
                  </a:lnTo>
                  <a:lnTo>
                    <a:pt x="137" y="595"/>
                  </a:lnTo>
                  <a:lnTo>
                    <a:pt x="116" y="639"/>
                  </a:lnTo>
                  <a:lnTo>
                    <a:pt x="98" y="680"/>
                  </a:lnTo>
                  <a:lnTo>
                    <a:pt x="81" y="720"/>
                  </a:lnTo>
                  <a:lnTo>
                    <a:pt x="67" y="756"/>
                  </a:lnTo>
                  <a:lnTo>
                    <a:pt x="54" y="790"/>
                  </a:lnTo>
                  <a:lnTo>
                    <a:pt x="43" y="821"/>
                  </a:lnTo>
                  <a:lnTo>
                    <a:pt x="34" y="849"/>
                  </a:lnTo>
                  <a:lnTo>
                    <a:pt x="25" y="875"/>
                  </a:lnTo>
                  <a:lnTo>
                    <a:pt x="18" y="897"/>
                  </a:lnTo>
                  <a:lnTo>
                    <a:pt x="13" y="917"/>
                  </a:lnTo>
                  <a:lnTo>
                    <a:pt x="9" y="933"/>
                  </a:lnTo>
                  <a:lnTo>
                    <a:pt x="5" y="948"/>
                  </a:lnTo>
                  <a:lnTo>
                    <a:pt x="3" y="958"/>
                  </a:lnTo>
                  <a:lnTo>
                    <a:pt x="1" y="965"/>
                  </a:lnTo>
                  <a:lnTo>
                    <a:pt x="1" y="971"/>
                  </a:lnTo>
                  <a:lnTo>
                    <a:pt x="0" y="97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36" name="Freeform 20"/>
            <p:cNvSpPr>
              <a:spLocks/>
            </p:cNvSpPr>
            <p:nvPr/>
          </p:nvSpPr>
          <p:spPr bwMode="auto">
            <a:xfrm>
              <a:off x="2075" y="2464"/>
              <a:ext cx="46" cy="3"/>
            </a:xfrm>
            <a:custGeom>
              <a:avLst/>
              <a:gdLst>
                <a:gd name="T0" fmla="*/ 322 w 322"/>
                <a:gd name="T1" fmla="*/ 22 h 22"/>
                <a:gd name="T2" fmla="*/ 293 w 322"/>
                <a:gd name="T3" fmla="*/ 19 h 22"/>
                <a:gd name="T4" fmla="*/ 264 w 322"/>
                <a:gd name="T5" fmla="*/ 16 h 22"/>
                <a:gd name="T6" fmla="*/ 234 w 322"/>
                <a:gd name="T7" fmla="*/ 14 h 22"/>
                <a:gd name="T8" fmla="*/ 206 w 322"/>
                <a:gd name="T9" fmla="*/ 12 h 22"/>
                <a:gd name="T10" fmla="*/ 176 w 322"/>
                <a:gd name="T11" fmla="*/ 10 h 22"/>
                <a:gd name="T12" fmla="*/ 147 w 322"/>
                <a:gd name="T13" fmla="*/ 8 h 22"/>
                <a:gd name="T14" fmla="*/ 117 w 322"/>
                <a:gd name="T15" fmla="*/ 5 h 22"/>
                <a:gd name="T16" fmla="*/ 88 w 322"/>
                <a:gd name="T17" fmla="*/ 4 h 22"/>
                <a:gd name="T18" fmla="*/ 59 w 322"/>
                <a:gd name="T19" fmla="*/ 3 h 22"/>
                <a:gd name="T20" fmla="*/ 29 w 322"/>
                <a:gd name="T21" fmla="*/ 1 h 22"/>
                <a:gd name="T22" fmla="*/ 0 w 322"/>
                <a:gd name="T2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22" h="22">
                  <a:moveTo>
                    <a:pt x="322" y="22"/>
                  </a:moveTo>
                  <a:lnTo>
                    <a:pt x="293" y="19"/>
                  </a:lnTo>
                  <a:lnTo>
                    <a:pt x="264" y="16"/>
                  </a:lnTo>
                  <a:lnTo>
                    <a:pt x="234" y="14"/>
                  </a:lnTo>
                  <a:lnTo>
                    <a:pt x="206" y="12"/>
                  </a:lnTo>
                  <a:lnTo>
                    <a:pt x="176" y="10"/>
                  </a:lnTo>
                  <a:lnTo>
                    <a:pt x="147" y="8"/>
                  </a:lnTo>
                  <a:lnTo>
                    <a:pt x="117" y="5"/>
                  </a:lnTo>
                  <a:lnTo>
                    <a:pt x="88" y="4"/>
                  </a:lnTo>
                  <a:lnTo>
                    <a:pt x="59" y="3"/>
                  </a:lnTo>
                  <a:lnTo>
                    <a:pt x="29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37" name="Freeform 21"/>
            <p:cNvSpPr>
              <a:spLocks/>
            </p:cNvSpPr>
            <p:nvPr/>
          </p:nvSpPr>
          <p:spPr bwMode="auto">
            <a:xfrm>
              <a:off x="2023" y="2317"/>
              <a:ext cx="52" cy="147"/>
            </a:xfrm>
            <a:custGeom>
              <a:avLst/>
              <a:gdLst>
                <a:gd name="T0" fmla="*/ 0 w 358"/>
                <a:gd name="T1" fmla="*/ 0 h 1028"/>
                <a:gd name="T2" fmla="*/ 15 w 358"/>
                <a:gd name="T3" fmla="*/ 30 h 1028"/>
                <a:gd name="T4" fmla="*/ 52 w 358"/>
                <a:gd name="T5" fmla="*/ 102 h 1028"/>
                <a:gd name="T6" fmla="*/ 86 w 358"/>
                <a:gd name="T7" fmla="*/ 170 h 1028"/>
                <a:gd name="T8" fmla="*/ 117 w 358"/>
                <a:gd name="T9" fmla="*/ 238 h 1028"/>
                <a:gd name="T10" fmla="*/ 146 w 358"/>
                <a:gd name="T11" fmla="*/ 302 h 1028"/>
                <a:gd name="T12" fmla="*/ 172 w 358"/>
                <a:gd name="T13" fmla="*/ 364 h 1028"/>
                <a:gd name="T14" fmla="*/ 197 w 358"/>
                <a:gd name="T15" fmla="*/ 423 h 1028"/>
                <a:gd name="T16" fmla="*/ 219 w 358"/>
                <a:gd name="T17" fmla="*/ 481 h 1028"/>
                <a:gd name="T18" fmla="*/ 240 w 358"/>
                <a:gd name="T19" fmla="*/ 535 h 1028"/>
                <a:gd name="T20" fmla="*/ 260 w 358"/>
                <a:gd name="T21" fmla="*/ 587 h 1028"/>
                <a:gd name="T22" fmla="*/ 273 w 358"/>
                <a:gd name="T23" fmla="*/ 637 h 1028"/>
                <a:gd name="T24" fmla="*/ 287 w 358"/>
                <a:gd name="T25" fmla="*/ 683 h 1028"/>
                <a:gd name="T26" fmla="*/ 299 w 358"/>
                <a:gd name="T27" fmla="*/ 727 h 1028"/>
                <a:gd name="T28" fmla="*/ 311 w 358"/>
                <a:gd name="T29" fmla="*/ 768 h 1028"/>
                <a:gd name="T30" fmla="*/ 320 w 358"/>
                <a:gd name="T31" fmla="*/ 806 h 1028"/>
                <a:gd name="T32" fmla="*/ 328 w 358"/>
                <a:gd name="T33" fmla="*/ 841 h 1028"/>
                <a:gd name="T34" fmla="*/ 336 w 358"/>
                <a:gd name="T35" fmla="*/ 873 h 1028"/>
                <a:gd name="T36" fmla="*/ 341 w 358"/>
                <a:gd name="T37" fmla="*/ 903 h 1028"/>
                <a:gd name="T38" fmla="*/ 346 w 358"/>
                <a:gd name="T39" fmla="*/ 928 h 1028"/>
                <a:gd name="T40" fmla="*/ 349 w 358"/>
                <a:gd name="T41" fmla="*/ 952 h 1028"/>
                <a:gd name="T42" fmla="*/ 353 w 358"/>
                <a:gd name="T43" fmla="*/ 973 h 1028"/>
                <a:gd name="T44" fmla="*/ 355 w 358"/>
                <a:gd name="T45" fmla="*/ 989 h 1028"/>
                <a:gd name="T46" fmla="*/ 356 w 358"/>
                <a:gd name="T47" fmla="*/ 1004 h 1028"/>
                <a:gd name="T48" fmla="*/ 357 w 358"/>
                <a:gd name="T49" fmla="*/ 1015 h 1028"/>
                <a:gd name="T50" fmla="*/ 358 w 358"/>
                <a:gd name="T51" fmla="*/ 1022 h 1028"/>
                <a:gd name="T52" fmla="*/ 358 w 358"/>
                <a:gd name="T53" fmla="*/ 1027 h 1028"/>
                <a:gd name="T54" fmla="*/ 358 w 358"/>
                <a:gd name="T55" fmla="*/ 1028 h 10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58" h="1028">
                  <a:moveTo>
                    <a:pt x="0" y="0"/>
                  </a:moveTo>
                  <a:lnTo>
                    <a:pt x="15" y="30"/>
                  </a:lnTo>
                  <a:lnTo>
                    <a:pt x="52" y="102"/>
                  </a:lnTo>
                  <a:lnTo>
                    <a:pt x="86" y="170"/>
                  </a:lnTo>
                  <a:lnTo>
                    <a:pt x="117" y="238"/>
                  </a:lnTo>
                  <a:lnTo>
                    <a:pt x="146" y="302"/>
                  </a:lnTo>
                  <a:lnTo>
                    <a:pt x="172" y="364"/>
                  </a:lnTo>
                  <a:lnTo>
                    <a:pt x="197" y="423"/>
                  </a:lnTo>
                  <a:lnTo>
                    <a:pt x="219" y="481"/>
                  </a:lnTo>
                  <a:lnTo>
                    <a:pt x="240" y="535"/>
                  </a:lnTo>
                  <a:lnTo>
                    <a:pt x="260" y="587"/>
                  </a:lnTo>
                  <a:lnTo>
                    <a:pt x="273" y="637"/>
                  </a:lnTo>
                  <a:lnTo>
                    <a:pt x="287" y="683"/>
                  </a:lnTo>
                  <a:lnTo>
                    <a:pt x="299" y="727"/>
                  </a:lnTo>
                  <a:lnTo>
                    <a:pt x="311" y="768"/>
                  </a:lnTo>
                  <a:lnTo>
                    <a:pt x="320" y="806"/>
                  </a:lnTo>
                  <a:lnTo>
                    <a:pt x="328" y="841"/>
                  </a:lnTo>
                  <a:lnTo>
                    <a:pt x="336" y="873"/>
                  </a:lnTo>
                  <a:lnTo>
                    <a:pt x="341" y="903"/>
                  </a:lnTo>
                  <a:lnTo>
                    <a:pt x="346" y="928"/>
                  </a:lnTo>
                  <a:lnTo>
                    <a:pt x="349" y="952"/>
                  </a:lnTo>
                  <a:lnTo>
                    <a:pt x="353" y="973"/>
                  </a:lnTo>
                  <a:lnTo>
                    <a:pt x="355" y="989"/>
                  </a:lnTo>
                  <a:lnTo>
                    <a:pt x="356" y="1004"/>
                  </a:lnTo>
                  <a:lnTo>
                    <a:pt x="357" y="1015"/>
                  </a:lnTo>
                  <a:lnTo>
                    <a:pt x="358" y="1022"/>
                  </a:lnTo>
                  <a:lnTo>
                    <a:pt x="358" y="1027"/>
                  </a:lnTo>
                  <a:lnTo>
                    <a:pt x="358" y="102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38" name="Freeform 22"/>
            <p:cNvSpPr>
              <a:spLocks/>
            </p:cNvSpPr>
            <p:nvPr/>
          </p:nvSpPr>
          <p:spPr bwMode="auto">
            <a:xfrm>
              <a:off x="1960" y="2317"/>
              <a:ext cx="63" cy="5"/>
            </a:xfrm>
            <a:custGeom>
              <a:avLst/>
              <a:gdLst>
                <a:gd name="T0" fmla="*/ 443 w 443"/>
                <a:gd name="T1" fmla="*/ 0 h 34"/>
                <a:gd name="T2" fmla="*/ 411 w 443"/>
                <a:gd name="T3" fmla="*/ 1 h 34"/>
                <a:gd name="T4" fmla="*/ 379 w 443"/>
                <a:gd name="T5" fmla="*/ 3 h 34"/>
                <a:gd name="T6" fmla="*/ 348 w 443"/>
                <a:gd name="T7" fmla="*/ 4 h 34"/>
                <a:gd name="T8" fmla="*/ 316 w 443"/>
                <a:gd name="T9" fmla="*/ 7 h 34"/>
                <a:gd name="T10" fmla="*/ 284 w 443"/>
                <a:gd name="T11" fmla="*/ 9 h 34"/>
                <a:gd name="T12" fmla="*/ 253 w 443"/>
                <a:gd name="T13" fmla="*/ 11 h 34"/>
                <a:gd name="T14" fmla="*/ 221 w 443"/>
                <a:gd name="T15" fmla="*/ 13 h 34"/>
                <a:gd name="T16" fmla="*/ 189 w 443"/>
                <a:gd name="T17" fmla="*/ 15 h 34"/>
                <a:gd name="T18" fmla="*/ 158 w 443"/>
                <a:gd name="T19" fmla="*/ 18 h 34"/>
                <a:gd name="T20" fmla="*/ 126 w 443"/>
                <a:gd name="T21" fmla="*/ 21 h 34"/>
                <a:gd name="T22" fmla="*/ 95 w 443"/>
                <a:gd name="T23" fmla="*/ 24 h 34"/>
                <a:gd name="T24" fmla="*/ 63 w 443"/>
                <a:gd name="T25" fmla="*/ 28 h 34"/>
                <a:gd name="T26" fmla="*/ 31 w 443"/>
                <a:gd name="T27" fmla="*/ 31 h 34"/>
                <a:gd name="T28" fmla="*/ 0 w 443"/>
                <a:gd name="T29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43" h="34">
                  <a:moveTo>
                    <a:pt x="443" y="0"/>
                  </a:moveTo>
                  <a:lnTo>
                    <a:pt x="411" y="1"/>
                  </a:lnTo>
                  <a:lnTo>
                    <a:pt x="379" y="3"/>
                  </a:lnTo>
                  <a:lnTo>
                    <a:pt x="348" y="4"/>
                  </a:lnTo>
                  <a:lnTo>
                    <a:pt x="316" y="7"/>
                  </a:lnTo>
                  <a:lnTo>
                    <a:pt x="284" y="9"/>
                  </a:lnTo>
                  <a:lnTo>
                    <a:pt x="253" y="11"/>
                  </a:lnTo>
                  <a:lnTo>
                    <a:pt x="221" y="13"/>
                  </a:lnTo>
                  <a:lnTo>
                    <a:pt x="189" y="15"/>
                  </a:lnTo>
                  <a:lnTo>
                    <a:pt x="158" y="18"/>
                  </a:lnTo>
                  <a:lnTo>
                    <a:pt x="126" y="21"/>
                  </a:lnTo>
                  <a:lnTo>
                    <a:pt x="95" y="24"/>
                  </a:lnTo>
                  <a:lnTo>
                    <a:pt x="63" y="28"/>
                  </a:lnTo>
                  <a:lnTo>
                    <a:pt x="31" y="31"/>
                  </a:lnTo>
                  <a:lnTo>
                    <a:pt x="0" y="3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39" name="Freeform 23"/>
            <p:cNvSpPr>
              <a:spLocks/>
            </p:cNvSpPr>
            <p:nvPr/>
          </p:nvSpPr>
          <p:spPr bwMode="auto">
            <a:xfrm>
              <a:off x="1931" y="2322"/>
              <a:ext cx="29" cy="153"/>
            </a:xfrm>
            <a:custGeom>
              <a:avLst/>
              <a:gdLst>
                <a:gd name="T0" fmla="*/ 201 w 201"/>
                <a:gd name="T1" fmla="*/ 0 h 1071"/>
                <a:gd name="T2" fmla="*/ 190 w 201"/>
                <a:gd name="T3" fmla="*/ 32 h 1071"/>
                <a:gd name="T4" fmla="*/ 164 w 201"/>
                <a:gd name="T5" fmla="*/ 109 h 1071"/>
                <a:gd name="T6" fmla="*/ 141 w 201"/>
                <a:gd name="T7" fmla="*/ 181 h 1071"/>
                <a:gd name="T8" fmla="*/ 120 w 201"/>
                <a:gd name="T9" fmla="*/ 252 h 1071"/>
                <a:gd name="T10" fmla="*/ 101 w 201"/>
                <a:gd name="T11" fmla="*/ 321 h 1071"/>
                <a:gd name="T12" fmla="*/ 85 w 201"/>
                <a:gd name="T13" fmla="*/ 386 h 1071"/>
                <a:gd name="T14" fmla="*/ 70 w 201"/>
                <a:gd name="T15" fmla="*/ 449 h 1071"/>
                <a:gd name="T16" fmla="*/ 57 w 201"/>
                <a:gd name="T17" fmla="*/ 509 h 1071"/>
                <a:gd name="T18" fmla="*/ 45 w 201"/>
                <a:gd name="T19" fmla="*/ 565 h 1071"/>
                <a:gd name="T20" fmla="*/ 33 w 201"/>
                <a:gd name="T21" fmla="*/ 619 h 1071"/>
                <a:gd name="T22" fmla="*/ 27 w 201"/>
                <a:gd name="T23" fmla="*/ 671 h 1071"/>
                <a:gd name="T24" fmla="*/ 21 w 201"/>
                <a:gd name="T25" fmla="*/ 719 h 1071"/>
                <a:gd name="T26" fmla="*/ 15 w 201"/>
                <a:gd name="T27" fmla="*/ 764 h 1071"/>
                <a:gd name="T28" fmla="*/ 10 w 201"/>
                <a:gd name="T29" fmla="*/ 806 h 1071"/>
                <a:gd name="T30" fmla="*/ 6 w 201"/>
                <a:gd name="T31" fmla="*/ 846 h 1071"/>
                <a:gd name="T32" fmla="*/ 4 w 201"/>
                <a:gd name="T33" fmla="*/ 881 h 1071"/>
                <a:gd name="T34" fmla="*/ 2 w 201"/>
                <a:gd name="T35" fmla="*/ 914 h 1071"/>
                <a:gd name="T36" fmla="*/ 1 w 201"/>
                <a:gd name="T37" fmla="*/ 944 h 1071"/>
                <a:gd name="T38" fmla="*/ 0 w 201"/>
                <a:gd name="T39" fmla="*/ 971 h 1071"/>
                <a:gd name="T40" fmla="*/ 0 w 201"/>
                <a:gd name="T41" fmla="*/ 994 h 1071"/>
                <a:gd name="T42" fmla="*/ 0 w 201"/>
                <a:gd name="T43" fmla="*/ 1015 h 1071"/>
                <a:gd name="T44" fmla="*/ 1 w 201"/>
                <a:gd name="T45" fmla="*/ 1031 h 1071"/>
                <a:gd name="T46" fmla="*/ 1 w 201"/>
                <a:gd name="T47" fmla="*/ 1046 h 1071"/>
                <a:gd name="T48" fmla="*/ 2 w 201"/>
                <a:gd name="T49" fmla="*/ 1057 h 1071"/>
                <a:gd name="T50" fmla="*/ 3 w 201"/>
                <a:gd name="T51" fmla="*/ 1065 h 1071"/>
                <a:gd name="T52" fmla="*/ 3 w 201"/>
                <a:gd name="T53" fmla="*/ 1069 h 1071"/>
                <a:gd name="T54" fmla="*/ 3 w 201"/>
                <a:gd name="T55" fmla="*/ 1071 h 10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01" h="1071">
                  <a:moveTo>
                    <a:pt x="201" y="0"/>
                  </a:moveTo>
                  <a:lnTo>
                    <a:pt x="190" y="32"/>
                  </a:lnTo>
                  <a:lnTo>
                    <a:pt x="164" y="109"/>
                  </a:lnTo>
                  <a:lnTo>
                    <a:pt x="141" y="181"/>
                  </a:lnTo>
                  <a:lnTo>
                    <a:pt x="120" y="252"/>
                  </a:lnTo>
                  <a:lnTo>
                    <a:pt x="101" y="321"/>
                  </a:lnTo>
                  <a:lnTo>
                    <a:pt x="85" y="386"/>
                  </a:lnTo>
                  <a:lnTo>
                    <a:pt x="70" y="449"/>
                  </a:lnTo>
                  <a:lnTo>
                    <a:pt x="57" y="509"/>
                  </a:lnTo>
                  <a:lnTo>
                    <a:pt x="45" y="565"/>
                  </a:lnTo>
                  <a:lnTo>
                    <a:pt x="33" y="619"/>
                  </a:lnTo>
                  <a:lnTo>
                    <a:pt x="27" y="671"/>
                  </a:lnTo>
                  <a:lnTo>
                    <a:pt x="21" y="719"/>
                  </a:lnTo>
                  <a:lnTo>
                    <a:pt x="15" y="764"/>
                  </a:lnTo>
                  <a:lnTo>
                    <a:pt x="10" y="806"/>
                  </a:lnTo>
                  <a:lnTo>
                    <a:pt x="6" y="846"/>
                  </a:lnTo>
                  <a:lnTo>
                    <a:pt x="4" y="881"/>
                  </a:lnTo>
                  <a:lnTo>
                    <a:pt x="2" y="914"/>
                  </a:lnTo>
                  <a:lnTo>
                    <a:pt x="1" y="944"/>
                  </a:lnTo>
                  <a:lnTo>
                    <a:pt x="0" y="971"/>
                  </a:lnTo>
                  <a:lnTo>
                    <a:pt x="0" y="994"/>
                  </a:lnTo>
                  <a:lnTo>
                    <a:pt x="0" y="1015"/>
                  </a:lnTo>
                  <a:lnTo>
                    <a:pt x="1" y="1031"/>
                  </a:lnTo>
                  <a:lnTo>
                    <a:pt x="1" y="1046"/>
                  </a:lnTo>
                  <a:lnTo>
                    <a:pt x="2" y="1057"/>
                  </a:lnTo>
                  <a:lnTo>
                    <a:pt x="3" y="1065"/>
                  </a:lnTo>
                  <a:lnTo>
                    <a:pt x="3" y="1069"/>
                  </a:lnTo>
                  <a:lnTo>
                    <a:pt x="3" y="107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40" name="Freeform 24"/>
            <p:cNvSpPr>
              <a:spLocks/>
            </p:cNvSpPr>
            <p:nvPr/>
          </p:nvSpPr>
          <p:spPr bwMode="auto">
            <a:xfrm>
              <a:off x="1887" y="2475"/>
              <a:ext cx="45" cy="10"/>
            </a:xfrm>
            <a:custGeom>
              <a:avLst/>
              <a:gdLst>
                <a:gd name="T0" fmla="*/ 315 w 315"/>
                <a:gd name="T1" fmla="*/ 0 h 71"/>
                <a:gd name="T2" fmla="*/ 286 w 315"/>
                <a:gd name="T3" fmla="*/ 6 h 71"/>
                <a:gd name="T4" fmla="*/ 257 w 315"/>
                <a:gd name="T5" fmla="*/ 11 h 71"/>
                <a:gd name="T6" fmla="*/ 229 w 315"/>
                <a:gd name="T7" fmla="*/ 17 h 71"/>
                <a:gd name="T8" fmla="*/ 200 w 315"/>
                <a:gd name="T9" fmla="*/ 23 h 71"/>
                <a:gd name="T10" fmla="*/ 171 w 315"/>
                <a:gd name="T11" fmla="*/ 29 h 71"/>
                <a:gd name="T12" fmla="*/ 142 w 315"/>
                <a:gd name="T13" fmla="*/ 36 h 71"/>
                <a:gd name="T14" fmla="*/ 114 w 315"/>
                <a:gd name="T15" fmla="*/ 42 h 71"/>
                <a:gd name="T16" fmla="*/ 85 w 315"/>
                <a:gd name="T17" fmla="*/ 49 h 71"/>
                <a:gd name="T18" fmla="*/ 57 w 315"/>
                <a:gd name="T19" fmla="*/ 57 h 71"/>
                <a:gd name="T20" fmla="*/ 29 w 315"/>
                <a:gd name="T21" fmla="*/ 63 h 71"/>
                <a:gd name="T22" fmla="*/ 0 w 315"/>
                <a:gd name="T23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15" h="71">
                  <a:moveTo>
                    <a:pt x="315" y="0"/>
                  </a:moveTo>
                  <a:lnTo>
                    <a:pt x="286" y="6"/>
                  </a:lnTo>
                  <a:lnTo>
                    <a:pt x="257" y="11"/>
                  </a:lnTo>
                  <a:lnTo>
                    <a:pt x="229" y="17"/>
                  </a:lnTo>
                  <a:lnTo>
                    <a:pt x="200" y="23"/>
                  </a:lnTo>
                  <a:lnTo>
                    <a:pt x="171" y="29"/>
                  </a:lnTo>
                  <a:lnTo>
                    <a:pt x="142" y="36"/>
                  </a:lnTo>
                  <a:lnTo>
                    <a:pt x="114" y="42"/>
                  </a:lnTo>
                  <a:lnTo>
                    <a:pt x="85" y="49"/>
                  </a:lnTo>
                  <a:lnTo>
                    <a:pt x="57" y="57"/>
                  </a:lnTo>
                  <a:lnTo>
                    <a:pt x="29" y="63"/>
                  </a:lnTo>
                  <a:lnTo>
                    <a:pt x="0" y="7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41" name="Freeform 25"/>
            <p:cNvSpPr>
              <a:spLocks/>
            </p:cNvSpPr>
            <p:nvPr/>
          </p:nvSpPr>
          <p:spPr bwMode="auto">
            <a:xfrm>
              <a:off x="1796" y="2359"/>
              <a:ext cx="91" cy="126"/>
            </a:xfrm>
            <a:custGeom>
              <a:avLst/>
              <a:gdLst>
                <a:gd name="T0" fmla="*/ 0 w 633"/>
                <a:gd name="T1" fmla="*/ 0 h 885"/>
                <a:gd name="T2" fmla="*/ 23 w 633"/>
                <a:gd name="T3" fmla="*/ 24 h 885"/>
                <a:gd name="T4" fmla="*/ 78 w 633"/>
                <a:gd name="T5" fmla="*/ 81 h 885"/>
                <a:gd name="T6" fmla="*/ 130 w 633"/>
                <a:gd name="T7" fmla="*/ 139 h 885"/>
                <a:gd name="T8" fmla="*/ 179 w 633"/>
                <a:gd name="T9" fmla="*/ 194 h 885"/>
                <a:gd name="T10" fmla="*/ 225 w 633"/>
                <a:gd name="T11" fmla="*/ 247 h 885"/>
                <a:gd name="T12" fmla="*/ 268 w 633"/>
                <a:gd name="T13" fmla="*/ 299 h 885"/>
                <a:gd name="T14" fmla="*/ 308 w 633"/>
                <a:gd name="T15" fmla="*/ 350 h 885"/>
                <a:gd name="T16" fmla="*/ 346 w 633"/>
                <a:gd name="T17" fmla="*/ 399 h 885"/>
                <a:gd name="T18" fmla="*/ 381 w 633"/>
                <a:gd name="T19" fmla="*/ 445 h 885"/>
                <a:gd name="T20" fmla="*/ 414 w 633"/>
                <a:gd name="T21" fmla="*/ 488 h 885"/>
                <a:gd name="T22" fmla="*/ 441 w 633"/>
                <a:gd name="T23" fmla="*/ 532 h 885"/>
                <a:gd name="T24" fmla="*/ 467 w 633"/>
                <a:gd name="T25" fmla="*/ 573 h 885"/>
                <a:gd name="T26" fmla="*/ 493 w 633"/>
                <a:gd name="T27" fmla="*/ 612 h 885"/>
                <a:gd name="T28" fmla="*/ 515 w 633"/>
                <a:gd name="T29" fmla="*/ 647 h 885"/>
                <a:gd name="T30" fmla="*/ 535 w 633"/>
                <a:gd name="T31" fmla="*/ 682 h 885"/>
                <a:gd name="T32" fmla="*/ 552 w 633"/>
                <a:gd name="T33" fmla="*/ 713 h 885"/>
                <a:gd name="T34" fmla="*/ 568 w 633"/>
                <a:gd name="T35" fmla="*/ 742 h 885"/>
                <a:gd name="T36" fmla="*/ 581 w 633"/>
                <a:gd name="T37" fmla="*/ 769 h 885"/>
                <a:gd name="T38" fmla="*/ 593 w 633"/>
                <a:gd name="T39" fmla="*/ 792 h 885"/>
                <a:gd name="T40" fmla="*/ 603 w 633"/>
                <a:gd name="T41" fmla="*/ 813 h 885"/>
                <a:gd name="T42" fmla="*/ 612 w 633"/>
                <a:gd name="T43" fmla="*/ 832 h 885"/>
                <a:gd name="T44" fmla="*/ 619 w 633"/>
                <a:gd name="T45" fmla="*/ 847 h 885"/>
                <a:gd name="T46" fmla="*/ 624 w 633"/>
                <a:gd name="T47" fmla="*/ 861 h 885"/>
                <a:gd name="T48" fmla="*/ 628 w 633"/>
                <a:gd name="T49" fmla="*/ 872 h 885"/>
                <a:gd name="T50" fmla="*/ 631 w 633"/>
                <a:gd name="T51" fmla="*/ 878 h 885"/>
                <a:gd name="T52" fmla="*/ 633 w 633"/>
                <a:gd name="T53" fmla="*/ 883 h 885"/>
                <a:gd name="T54" fmla="*/ 633 w 633"/>
                <a:gd name="T55" fmla="*/ 885 h 8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33" h="885">
                  <a:moveTo>
                    <a:pt x="0" y="0"/>
                  </a:moveTo>
                  <a:lnTo>
                    <a:pt x="23" y="24"/>
                  </a:lnTo>
                  <a:lnTo>
                    <a:pt x="78" y="81"/>
                  </a:lnTo>
                  <a:lnTo>
                    <a:pt x="130" y="139"/>
                  </a:lnTo>
                  <a:lnTo>
                    <a:pt x="179" y="194"/>
                  </a:lnTo>
                  <a:lnTo>
                    <a:pt x="225" y="247"/>
                  </a:lnTo>
                  <a:lnTo>
                    <a:pt x="268" y="299"/>
                  </a:lnTo>
                  <a:lnTo>
                    <a:pt x="308" y="350"/>
                  </a:lnTo>
                  <a:lnTo>
                    <a:pt x="346" y="399"/>
                  </a:lnTo>
                  <a:lnTo>
                    <a:pt x="381" y="445"/>
                  </a:lnTo>
                  <a:lnTo>
                    <a:pt x="414" y="488"/>
                  </a:lnTo>
                  <a:lnTo>
                    <a:pt x="441" y="532"/>
                  </a:lnTo>
                  <a:lnTo>
                    <a:pt x="467" y="573"/>
                  </a:lnTo>
                  <a:lnTo>
                    <a:pt x="493" y="612"/>
                  </a:lnTo>
                  <a:lnTo>
                    <a:pt x="515" y="647"/>
                  </a:lnTo>
                  <a:lnTo>
                    <a:pt x="535" y="682"/>
                  </a:lnTo>
                  <a:lnTo>
                    <a:pt x="552" y="713"/>
                  </a:lnTo>
                  <a:lnTo>
                    <a:pt x="568" y="742"/>
                  </a:lnTo>
                  <a:lnTo>
                    <a:pt x="581" y="769"/>
                  </a:lnTo>
                  <a:lnTo>
                    <a:pt x="593" y="792"/>
                  </a:lnTo>
                  <a:lnTo>
                    <a:pt x="603" y="813"/>
                  </a:lnTo>
                  <a:lnTo>
                    <a:pt x="612" y="832"/>
                  </a:lnTo>
                  <a:lnTo>
                    <a:pt x="619" y="847"/>
                  </a:lnTo>
                  <a:lnTo>
                    <a:pt x="624" y="861"/>
                  </a:lnTo>
                  <a:lnTo>
                    <a:pt x="628" y="872"/>
                  </a:lnTo>
                  <a:lnTo>
                    <a:pt x="631" y="878"/>
                  </a:lnTo>
                  <a:lnTo>
                    <a:pt x="633" y="883"/>
                  </a:lnTo>
                  <a:lnTo>
                    <a:pt x="633" y="88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42" name="Freeform 26"/>
            <p:cNvSpPr>
              <a:spLocks/>
            </p:cNvSpPr>
            <p:nvPr/>
          </p:nvSpPr>
          <p:spPr bwMode="auto">
            <a:xfrm>
              <a:off x="1724" y="2536"/>
              <a:ext cx="29" cy="16"/>
            </a:xfrm>
            <a:custGeom>
              <a:avLst/>
              <a:gdLst>
                <a:gd name="T0" fmla="*/ 207 w 207"/>
                <a:gd name="T1" fmla="*/ 0 h 112"/>
                <a:gd name="T2" fmla="*/ 180 w 207"/>
                <a:gd name="T3" fmla="*/ 14 h 112"/>
                <a:gd name="T4" fmla="*/ 155 w 207"/>
                <a:gd name="T5" fmla="*/ 27 h 112"/>
                <a:gd name="T6" fmla="*/ 128 w 207"/>
                <a:gd name="T7" fmla="*/ 41 h 112"/>
                <a:gd name="T8" fmla="*/ 103 w 207"/>
                <a:gd name="T9" fmla="*/ 55 h 112"/>
                <a:gd name="T10" fmla="*/ 76 w 207"/>
                <a:gd name="T11" fmla="*/ 69 h 112"/>
                <a:gd name="T12" fmla="*/ 51 w 207"/>
                <a:gd name="T13" fmla="*/ 83 h 112"/>
                <a:gd name="T14" fmla="*/ 25 w 207"/>
                <a:gd name="T15" fmla="*/ 97 h 112"/>
                <a:gd name="T16" fmla="*/ 0 w 207"/>
                <a:gd name="T17" fmla="*/ 1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7" h="112">
                  <a:moveTo>
                    <a:pt x="207" y="0"/>
                  </a:moveTo>
                  <a:lnTo>
                    <a:pt x="180" y="14"/>
                  </a:lnTo>
                  <a:lnTo>
                    <a:pt x="155" y="27"/>
                  </a:lnTo>
                  <a:lnTo>
                    <a:pt x="128" y="41"/>
                  </a:lnTo>
                  <a:lnTo>
                    <a:pt x="103" y="55"/>
                  </a:lnTo>
                  <a:lnTo>
                    <a:pt x="76" y="69"/>
                  </a:lnTo>
                  <a:lnTo>
                    <a:pt x="51" y="83"/>
                  </a:lnTo>
                  <a:lnTo>
                    <a:pt x="25" y="97"/>
                  </a:lnTo>
                  <a:lnTo>
                    <a:pt x="0" y="11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43" name="Freeform 27"/>
            <p:cNvSpPr>
              <a:spLocks/>
            </p:cNvSpPr>
            <p:nvPr/>
          </p:nvSpPr>
          <p:spPr bwMode="auto">
            <a:xfrm>
              <a:off x="1737" y="2359"/>
              <a:ext cx="59" cy="22"/>
            </a:xfrm>
            <a:custGeom>
              <a:avLst/>
              <a:gdLst>
                <a:gd name="T0" fmla="*/ 416 w 416"/>
                <a:gd name="T1" fmla="*/ 0 h 157"/>
                <a:gd name="T2" fmla="*/ 385 w 416"/>
                <a:gd name="T3" fmla="*/ 10 h 157"/>
                <a:gd name="T4" fmla="*/ 355 w 416"/>
                <a:gd name="T5" fmla="*/ 20 h 157"/>
                <a:gd name="T6" fmla="*/ 325 w 416"/>
                <a:gd name="T7" fmla="*/ 31 h 157"/>
                <a:gd name="T8" fmla="*/ 295 w 416"/>
                <a:gd name="T9" fmla="*/ 41 h 157"/>
                <a:gd name="T10" fmla="*/ 265 w 416"/>
                <a:gd name="T11" fmla="*/ 52 h 157"/>
                <a:gd name="T12" fmla="*/ 235 w 416"/>
                <a:gd name="T13" fmla="*/ 63 h 157"/>
                <a:gd name="T14" fmla="*/ 206 w 416"/>
                <a:gd name="T15" fmla="*/ 74 h 157"/>
                <a:gd name="T16" fmla="*/ 176 w 416"/>
                <a:gd name="T17" fmla="*/ 86 h 157"/>
                <a:gd name="T18" fmla="*/ 147 w 416"/>
                <a:gd name="T19" fmla="*/ 97 h 157"/>
                <a:gd name="T20" fmla="*/ 117 w 416"/>
                <a:gd name="T21" fmla="*/ 109 h 157"/>
                <a:gd name="T22" fmla="*/ 87 w 416"/>
                <a:gd name="T23" fmla="*/ 120 h 157"/>
                <a:gd name="T24" fmla="*/ 59 w 416"/>
                <a:gd name="T25" fmla="*/ 132 h 157"/>
                <a:gd name="T26" fmla="*/ 29 w 416"/>
                <a:gd name="T27" fmla="*/ 144 h 157"/>
                <a:gd name="T28" fmla="*/ 0 w 416"/>
                <a:gd name="T29" fmla="*/ 157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16" h="157">
                  <a:moveTo>
                    <a:pt x="416" y="0"/>
                  </a:moveTo>
                  <a:lnTo>
                    <a:pt x="385" y="10"/>
                  </a:lnTo>
                  <a:lnTo>
                    <a:pt x="355" y="20"/>
                  </a:lnTo>
                  <a:lnTo>
                    <a:pt x="325" y="31"/>
                  </a:lnTo>
                  <a:lnTo>
                    <a:pt x="295" y="41"/>
                  </a:lnTo>
                  <a:lnTo>
                    <a:pt x="265" y="52"/>
                  </a:lnTo>
                  <a:lnTo>
                    <a:pt x="235" y="63"/>
                  </a:lnTo>
                  <a:lnTo>
                    <a:pt x="206" y="74"/>
                  </a:lnTo>
                  <a:lnTo>
                    <a:pt x="176" y="86"/>
                  </a:lnTo>
                  <a:lnTo>
                    <a:pt x="147" y="97"/>
                  </a:lnTo>
                  <a:lnTo>
                    <a:pt x="117" y="109"/>
                  </a:lnTo>
                  <a:lnTo>
                    <a:pt x="87" y="120"/>
                  </a:lnTo>
                  <a:lnTo>
                    <a:pt x="59" y="132"/>
                  </a:lnTo>
                  <a:lnTo>
                    <a:pt x="29" y="144"/>
                  </a:lnTo>
                  <a:lnTo>
                    <a:pt x="0" y="15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44" name="Freeform 28"/>
            <p:cNvSpPr>
              <a:spLocks/>
            </p:cNvSpPr>
            <p:nvPr/>
          </p:nvSpPr>
          <p:spPr bwMode="auto">
            <a:xfrm>
              <a:off x="1736" y="2381"/>
              <a:ext cx="17" cy="155"/>
            </a:xfrm>
            <a:custGeom>
              <a:avLst/>
              <a:gdLst>
                <a:gd name="T0" fmla="*/ 6 w 119"/>
                <a:gd name="T1" fmla="*/ 0 h 1083"/>
                <a:gd name="T2" fmla="*/ 4 w 119"/>
                <a:gd name="T3" fmla="*/ 34 h 1083"/>
                <a:gd name="T4" fmla="*/ 2 w 119"/>
                <a:gd name="T5" fmla="*/ 115 h 1083"/>
                <a:gd name="T6" fmla="*/ 0 w 119"/>
                <a:gd name="T7" fmla="*/ 191 h 1083"/>
                <a:gd name="T8" fmla="*/ 0 w 119"/>
                <a:gd name="T9" fmla="*/ 265 h 1083"/>
                <a:gd name="T10" fmla="*/ 2 w 119"/>
                <a:gd name="T11" fmla="*/ 336 h 1083"/>
                <a:gd name="T12" fmla="*/ 4 w 119"/>
                <a:gd name="T13" fmla="*/ 403 h 1083"/>
                <a:gd name="T14" fmla="*/ 7 w 119"/>
                <a:gd name="T15" fmla="*/ 467 h 1083"/>
                <a:gd name="T16" fmla="*/ 12 w 119"/>
                <a:gd name="T17" fmla="*/ 528 h 1083"/>
                <a:gd name="T18" fmla="*/ 16 w 119"/>
                <a:gd name="T19" fmla="*/ 586 h 1083"/>
                <a:gd name="T20" fmla="*/ 19 w 119"/>
                <a:gd name="T21" fmla="*/ 642 h 1083"/>
                <a:gd name="T22" fmla="*/ 29 w 119"/>
                <a:gd name="T23" fmla="*/ 693 h 1083"/>
                <a:gd name="T24" fmla="*/ 36 w 119"/>
                <a:gd name="T25" fmla="*/ 740 h 1083"/>
                <a:gd name="T26" fmla="*/ 42 w 119"/>
                <a:gd name="T27" fmla="*/ 785 h 1083"/>
                <a:gd name="T28" fmla="*/ 50 w 119"/>
                <a:gd name="T29" fmla="*/ 827 h 1083"/>
                <a:gd name="T30" fmla="*/ 58 w 119"/>
                <a:gd name="T31" fmla="*/ 866 h 1083"/>
                <a:gd name="T32" fmla="*/ 66 w 119"/>
                <a:gd name="T33" fmla="*/ 901 h 1083"/>
                <a:gd name="T34" fmla="*/ 72 w 119"/>
                <a:gd name="T35" fmla="*/ 934 h 1083"/>
                <a:gd name="T36" fmla="*/ 80 w 119"/>
                <a:gd name="T37" fmla="*/ 962 h 1083"/>
                <a:gd name="T38" fmla="*/ 87 w 119"/>
                <a:gd name="T39" fmla="*/ 988 h 1083"/>
                <a:gd name="T40" fmla="*/ 93 w 119"/>
                <a:gd name="T41" fmla="*/ 1011 h 1083"/>
                <a:gd name="T42" fmla="*/ 100 w 119"/>
                <a:gd name="T43" fmla="*/ 1030 h 1083"/>
                <a:gd name="T44" fmla="*/ 104 w 119"/>
                <a:gd name="T45" fmla="*/ 1046 h 1083"/>
                <a:gd name="T46" fmla="*/ 110 w 119"/>
                <a:gd name="T47" fmla="*/ 1060 h 1083"/>
                <a:gd name="T48" fmla="*/ 113 w 119"/>
                <a:gd name="T49" fmla="*/ 1071 h 1083"/>
                <a:gd name="T50" fmla="*/ 117 w 119"/>
                <a:gd name="T51" fmla="*/ 1077 h 1083"/>
                <a:gd name="T52" fmla="*/ 118 w 119"/>
                <a:gd name="T53" fmla="*/ 1082 h 1083"/>
                <a:gd name="T54" fmla="*/ 119 w 119"/>
                <a:gd name="T55" fmla="*/ 1083 h 10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19" h="1083">
                  <a:moveTo>
                    <a:pt x="6" y="0"/>
                  </a:moveTo>
                  <a:lnTo>
                    <a:pt x="4" y="34"/>
                  </a:lnTo>
                  <a:lnTo>
                    <a:pt x="2" y="115"/>
                  </a:lnTo>
                  <a:lnTo>
                    <a:pt x="0" y="191"/>
                  </a:lnTo>
                  <a:lnTo>
                    <a:pt x="0" y="265"/>
                  </a:lnTo>
                  <a:lnTo>
                    <a:pt x="2" y="336"/>
                  </a:lnTo>
                  <a:lnTo>
                    <a:pt x="4" y="403"/>
                  </a:lnTo>
                  <a:lnTo>
                    <a:pt x="7" y="467"/>
                  </a:lnTo>
                  <a:lnTo>
                    <a:pt x="12" y="528"/>
                  </a:lnTo>
                  <a:lnTo>
                    <a:pt x="16" y="586"/>
                  </a:lnTo>
                  <a:lnTo>
                    <a:pt x="19" y="642"/>
                  </a:lnTo>
                  <a:lnTo>
                    <a:pt x="29" y="693"/>
                  </a:lnTo>
                  <a:lnTo>
                    <a:pt x="36" y="740"/>
                  </a:lnTo>
                  <a:lnTo>
                    <a:pt x="42" y="785"/>
                  </a:lnTo>
                  <a:lnTo>
                    <a:pt x="50" y="827"/>
                  </a:lnTo>
                  <a:lnTo>
                    <a:pt x="58" y="866"/>
                  </a:lnTo>
                  <a:lnTo>
                    <a:pt x="66" y="901"/>
                  </a:lnTo>
                  <a:lnTo>
                    <a:pt x="72" y="934"/>
                  </a:lnTo>
                  <a:lnTo>
                    <a:pt x="80" y="962"/>
                  </a:lnTo>
                  <a:lnTo>
                    <a:pt x="87" y="988"/>
                  </a:lnTo>
                  <a:lnTo>
                    <a:pt x="93" y="1011"/>
                  </a:lnTo>
                  <a:lnTo>
                    <a:pt x="100" y="1030"/>
                  </a:lnTo>
                  <a:lnTo>
                    <a:pt x="104" y="1046"/>
                  </a:lnTo>
                  <a:lnTo>
                    <a:pt x="110" y="1060"/>
                  </a:lnTo>
                  <a:lnTo>
                    <a:pt x="113" y="1071"/>
                  </a:lnTo>
                  <a:lnTo>
                    <a:pt x="117" y="1077"/>
                  </a:lnTo>
                  <a:lnTo>
                    <a:pt x="118" y="1082"/>
                  </a:lnTo>
                  <a:lnTo>
                    <a:pt x="119" y="108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45" name="Line 29"/>
            <p:cNvSpPr>
              <a:spLocks noChangeShapeType="1"/>
            </p:cNvSpPr>
            <p:nvPr/>
          </p:nvSpPr>
          <p:spPr bwMode="auto">
            <a:xfrm>
              <a:off x="2054" y="1601"/>
              <a:ext cx="0" cy="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46" name="Line 30"/>
            <p:cNvSpPr>
              <a:spLocks noChangeShapeType="1"/>
            </p:cNvSpPr>
            <p:nvPr/>
          </p:nvSpPr>
          <p:spPr bwMode="auto">
            <a:xfrm>
              <a:off x="2054" y="1659"/>
              <a:ext cx="0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47" name="Line 31"/>
            <p:cNvSpPr>
              <a:spLocks noChangeShapeType="1"/>
            </p:cNvSpPr>
            <p:nvPr/>
          </p:nvSpPr>
          <p:spPr bwMode="auto">
            <a:xfrm>
              <a:off x="2054" y="1680"/>
              <a:ext cx="0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48" name="Line 32"/>
            <p:cNvSpPr>
              <a:spLocks noChangeShapeType="1"/>
            </p:cNvSpPr>
            <p:nvPr/>
          </p:nvSpPr>
          <p:spPr bwMode="auto">
            <a:xfrm>
              <a:off x="2054" y="1750"/>
              <a:ext cx="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49" name="Line 33"/>
            <p:cNvSpPr>
              <a:spLocks noChangeShapeType="1"/>
            </p:cNvSpPr>
            <p:nvPr/>
          </p:nvSpPr>
          <p:spPr bwMode="auto">
            <a:xfrm>
              <a:off x="2054" y="1772"/>
              <a:ext cx="0" cy="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50" name="Line 34"/>
            <p:cNvSpPr>
              <a:spLocks noChangeShapeType="1"/>
            </p:cNvSpPr>
            <p:nvPr/>
          </p:nvSpPr>
          <p:spPr bwMode="auto">
            <a:xfrm>
              <a:off x="2054" y="1842"/>
              <a:ext cx="0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51" name="Line 35"/>
            <p:cNvSpPr>
              <a:spLocks noChangeShapeType="1"/>
            </p:cNvSpPr>
            <p:nvPr/>
          </p:nvSpPr>
          <p:spPr bwMode="auto">
            <a:xfrm>
              <a:off x="2054" y="1863"/>
              <a:ext cx="0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52" name="Line 36"/>
            <p:cNvSpPr>
              <a:spLocks noChangeShapeType="1"/>
            </p:cNvSpPr>
            <p:nvPr/>
          </p:nvSpPr>
          <p:spPr bwMode="auto">
            <a:xfrm>
              <a:off x="2054" y="1934"/>
              <a:ext cx="0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53" name="Line 37"/>
            <p:cNvSpPr>
              <a:spLocks noChangeShapeType="1"/>
            </p:cNvSpPr>
            <p:nvPr/>
          </p:nvSpPr>
          <p:spPr bwMode="auto">
            <a:xfrm>
              <a:off x="2054" y="1955"/>
              <a:ext cx="0" cy="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54" name="Line 38"/>
            <p:cNvSpPr>
              <a:spLocks noChangeShapeType="1"/>
            </p:cNvSpPr>
            <p:nvPr/>
          </p:nvSpPr>
          <p:spPr bwMode="auto">
            <a:xfrm>
              <a:off x="2054" y="2025"/>
              <a:ext cx="0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55" name="Line 39"/>
            <p:cNvSpPr>
              <a:spLocks noChangeShapeType="1"/>
            </p:cNvSpPr>
            <p:nvPr/>
          </p:nvSpPr>
          <p:spPr bwMode="auto">
            <a:xfrm>
              <a:off x="2054" y="2046"/>
              <a:ext cx="0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56" name="Line 40"/>
            <p:cNvSpPr>
              <a:spLocks noChangeShapeType="1"/>
            </p:cNvSpPr>
            <p:nvPr/>
          </p:nvSpPr>
          <p:spPr bwMode="auto">
            <a:xfrm>
              <a:off x="2054" y="2117"/>
              <a:ext cx="0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57" name="Line 41"/>
            <p:cNvSpPr>
              <a:spLocks noChangeShapeType="1"/>
            </p:cNvSpPr>
            <p:nvPr/>
          </p:nvSpPr>
          <p:spPr bwMode="auto">
            <a:xfrm>
              <a:off x="2054" y="2138"/>
              <a:ext cx="0" cy="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58" name="Line 42"/>
            <p:cNvSpPr>
              <a:spLocks noChangeShapeType="1"/>
            </p:cNvSpPr>
            <p:nvPr/>
          </p:nvSpPr>
          <p:spPr bwMode="auto">
            <a:xfrm>
              <a:off x="2054" y="2208"/>
              <a:ext cx="0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59" name="Line 43"/>
            <p:cNvSpPr>
              <a:spLocks noChangeShapeType="1"/>
            </p:cNvSpPr>
            <p:nvPr/>
          </p:nvSpPr>
          <p:spPr bwMode="auto">
            <a:xfrm>
              <a:off x="2054" y="2229"/>
              <a:ext cx="0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60" name="Line 44"/>
            <p:cNvSpPr>
              <a:spLocks noChangeShapeType="1"/>
            </p:cNvSpPr>
            <p:nvPr/>
          </p:nvSpPr>
          <p:spPr bwMode="auto">
            <a:xfrm>
              <a:off x="2054" y="2300"/>
              <a:ext cx="0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61" name="Line 45"/>
            <p:cNvSpPr>
              <a:spLocks noChangeShapeType="1"/>
            </p:cNvSpPr>
            <p:nvPr/>
          </p:nvSpPr>
          <p:spPr bwMode="auto">
            <a:xfrm>
              <a:off x="2054" y="2321"/>
              <a:ext cx="0" cy="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62" name="Line 46"/>
            <p:cNvSpPr>
              <a:spLocks noChangeShapeType="1"/>
            </p:cNvSpPr>
            <p:nvPr/>
          </p:nvSpPr>
          <p:spPr bwMode="auto">
            <a:xfrm>
              <a:off x="2054" y="2391"/>
              <a:ext cx="0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63" name="Line 47"/>
            <p:cNvSpPr>
              <a:spLocks noChangeShapeType="1"/>
            </p:cNvSpPr>
            <p:nvPr/>
          </p:nvSpPr>
          <p:spPr bwMode="auto">
            <a:xfrm>
              <a:off x="2054" y="2412"/>
              <a:ext cx="0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64" name="Line 48"/>
            <p:cNvSpPr>
              <a:spLocks noChangeShapeType="1"/>
            </p:cNvSpPr>
            <p:nvPr/>
          </p:nvSpPr>
          <p:spPr bwMode="auto">
            <a:xfrm>
              <a:off x="2054" y="2483"/>
              <a:ext cx="0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65" name="Line 49"/>
            <p:cNvSpPr>
              <a:spLocks noChangeShapeType="1"/>
            </p:cNvSpPr>
            <p:nvPr/>
          </p:nvSpPr>
          <p:spPr bwMode="auto">
            <a:xfrm>
              <a:off x="2054" y="2504"/>
              <a:ext cx="0" cy="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66" name="Line 50"/>
            <p:cNvSpPr>
              <a:spLocks noChangeShapeType="1"/>
            </p:cNvSpPr>
            <p:nvPr/>
          </p:nvSpPr>
          <p:spPr bwMode="auto">
            <a:xfrm>
              <a:off x="2054" y="2574"/>
              <a:ext cx="0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67" name="Line 51"/>
            <p:cNvSpPr>
              <a:spLocks noChangeShapeType="1"/>
            </p:cNvSpPr>
            <p:nvPr/>
          </p:nvSpPr>
          <p:spPr bwMode="auto">
            <a:xfrm>
              <a:off x="2054" y="2595"/>
              <a:ext cx="0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68" name="Line 52"/>
            <p:cNvSpPr>
              <a:spLocks noChangeShapeType="1"/>
            </p:cNvSpPr>
            <p:nvPr/>
          </p:nvSpPr>
          <p:spPr bwMode="auto">
            <a:xfrm>
              <a:off x="2054" y="2666"/>
              <a:ext cx="0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69" name="Line 53"/>
            <p:cNvSpPr>
              <a:spLocks noChangeShapeType="1"/>
            </p:cNvSpPr>
            <p:nvPr/>
          </p:nvSpPr>
          <p:spPr bwMode="auto">
            <a:xfrm>
              <a:off x="2054" y="2687"/>
              <a:ext cx="0" cy="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70" name="Line 54"/>
            <p:cNvSpPr>
              <a:spLocks noChangeShapeType="1"/>
            </p:cNvSpPr>
            <p:nvPr/>
          </p:nvSpPr>
          <p:spPr bwMode="auto">
            <a:xfrm>
              <a:off x="2054" y="2757"/>
              <a:ext cx="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71" name="Line 55"/>
            <p:cNvSpPr>
              <a:spLocks noChangeShapeType="1"/>
            </p:cNvSpPr>
            <p:nvPr/>
          </p:nvSpPr>
          <p:spPr bwMode="auto">
            <a:xfrm>
              <a:off x="2054" y="2778"/>
              <a:ext cx="0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72" name="Line 56"/>
            <p:cNvSpPr>
              <a:spLocks noChangeShapeType="1"/>
            </p:cNvSpPr>
            <p:nvPr/>
          </p:nvSpPr>
          <p:spPr bwMode="auto">
            <a:xfrm>
              <a:off x="2054" y="2849"/>
              <a:ext cx="0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73" name="Line 57"/>
            <p:cNvSpPr>
              <a:spLocks noChangeShapeType="1"/>
            </p:cNvSpPr>
            <p:nvPr/>
          </p:nvSpPr>
          <p:spPr bwMode="auto">
            <a:xfrm>
              <a:off x="2054" y="2870"/>
              <a:ext cx="0" cy="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74" name="Line 58"/>
            <p:cNvSpPr>
              <a:spLocks noChangeShapeType="1"/>
            </p:cNvSpPr>
            <p:nvPr/>
          </p:nvSpPr>
          <p:spPr bwMode="auto">
            <a:xfrm>
              <a:off x="2054" y="2940"/>
              <a:ext cx="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75" name="Line 59"/>
            <p:cNvSpPr>
              <a:spLocks noChangeShapeType="1"/>
            </p:cNvSpPr>
            <p:nvPr/>
          </p:nvSpPr>
          <p:spPr bwMode="auto">
            <a:xfrm>
              <a:off x="2054" y="2961"/>
              <a:ext cx="0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76" name="Line 60"/>
            <p:cNvSpPr>
              <a:spLocks noChangeShapeType="1"/>
            </p:cNvSpPr>
            <p:nvPr/>
          </p:nvSpPr>
          <p:spPr bwMode="auto">
            <a:xfrm>
              <a:off x="2054" y="3032"/>
              <a:ext cx="0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77" name="Line 61"/>
            <p:cNvSpPr>
              <a:spLocks noChangeShapeType="1"/>
            </p:cNvSpPr>
            <p:nvPr/>
          </p:nvSpPr>
          <p:spPr bwMode="auto">
            <a:xfrm>
              <a:off x="2054" y="3053"/>
              <a:ext cx="0" cy="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78" name="Line 62"/>
            <p:cNvSpPr>
              <a:spLocks noChangeShapeType="1"/>
            </p:cNvSpPr>
            <p:nvPr/>
          </p:nvSpPr>
          <p:spPr bwMode="auto">
            <a:xfrm>
              <a:off x="2054" y="3123"/>
              <a:ext cx="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79" name="Line 63"/>
            <p:cNvSpPr>
              <a:spLocks noChangeShapeType="1"/>
            </p:cNvSpPr>
            <p:nvPr/>
          </p:nvSpPr>
          <p:spPr bwMode="auto">
            <a:xfrm>
              <a:off x="2054" y="3144"/>
              <a:ext cx="0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80" name="Line 64"/>
            <p:cNvSpPr>
              <a:spLocks noChangeShapeType="1"/>
            </p:cNvSpPr>
            <p:nvPr/>
          </p:nvSpPr>
          <p:spPr bwMode="auto">
            <a:xfrm>
              <a:off x="2023" y="3127"/>
              <a:ext cx="6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81" name="Freeform 65"/>
            <p:cNvSpPr>
              <a:spLocks/>
            </p:cNvSpPr>
            <p:nvPr/>
          </p:nvSpPr>
          <p:spPr bwMode="auto">
            <a:xfrm>
              <a:off x="1916" y="2512"/>
              <a:ext cx="283" cy="17"/>
            </a:xfrm>
            <a:custGeom>
              <a:avLst/>
              <a:gdLst>
                <a:gd name="T0" fmla="*/ 1978 w 1978"/>
                <a:gd name="T1" fmla="*/ 122 h 122"/>
                <a:gd name="T2" fmla="*/ 1909 w 1978"/>
                <a:gd name="T3" fmla="*/ 106 h 122"/>
                <a:gd name="T4" fmla="*/ 1839 w 1978"/>
                <a:gd name="T5" fmla="*/ 90 h 122"/>
                <a:gd name="T6" fmla="*/ 1769 w 1978"/>
                <a:gd name="T7" fmla="*/ 76 h 122"/>
                <a:gd name="T8" fmla="*/ 1699 w 1978"/>
                <a:gd name="T9" fmla="*/ 64 h 122"/>
                <a:gd name="T10" fmla="*/ 1629 w 1978"/>
                <a:gd name="T11" fmla="*/ 52 h 122"/>
                <a:gd name="T12" fmla="*/ 1558 w 1978"/>
                <a:gd name="T13" fmla="*/ 42 h 122"/>
                <a:gd name="T14" fmla="*/ 1487 w 1978"/>
                <a:gd name="T15" fmla="*/ 32 h 122"/>
                <a:gd name="T16" fmla="*/ 1417 w 1978"/>
                <a:gd name="T17" fmla="*/ 24 h 122"/>
                <a:gd name="T18" fmla="*/ 1346 w 1978"/>
                <a:gd name="T19" fmla="*/ 17 h 122"/>
                <a:gd name="T20" fmla="*/ 1275 w 1978"/>
                <a:gd name="T21" fmla="*/ 11 h 122"/>
                <a:gd name="T22" fmla="*/ 1203 w 1978"/>
                <a:gd name="T23" fmla="*/ 6 h 122"/>
                <a:gd name="T24" fmla="*/ 1132 w 1978"/>
                <a:gd name="T25" fmla="*/ 3 h 122"/>
                <a:gd name="T26" fmla="*/ 1061 w 1978"/>
                <a:gd name="T27" fmla="*/ 1 h 122"/>
                <a:gd name="T28" fmla="*/ 990 w 1978"/>
                <a:gd name="T29" fmla="*/ 0 h 122"/>
                <a:gd name="T30" fmla="*/ 918 w 1978"/>
                <a:gd name="T31" fmla="*/ 0 h 122"/>
                <a:gd name="T32" fmla="*/ 847 w 1978"/>
                <a:gd name="T33" fmla="*/ 1 h 122"/>
                <a:gd name="T34" fmla="*/ 775 w 1978"/>
                <a:gd name="T35" fmla="*/ 3 h 122"/>
                <a:gd name="T36" fmla="*/ 705 w 1978"/>
                <a:gd name="T37" fmla="*/ 7 h 122"/>
                <a:gd name="T38" fmla="*/ 633 w 1978"/>
                <a:gd name="T39" fmla="*/ 12 h 122"/>
                <a:gd name="T40" fmla="*/ 562 w 1978"/>
                <a:gd name="T41" fmla="*/ 18 h 122"/>
                <a:gd name="T42" fmla="*/ 491 w 1978"/>
                <a:gd name="T43" fmla="*/ 25 h 122"/>
                <a:gd name="T44" fmla="*/ 421 w 1978"/>
                <a:gd name="T45" fmla="*/ 34 h 122"/>
                <a:gd name="T46" fmla="*/ 350 w 1978"/>
                <a:gd name="T47" fmla="*/ 43 h 122"/>
                <a:gd name="T48" fmla="*/ 279 w 1978"/>
                <a:gd name="T49" fmla="*/ 54 h 122"/>
                <a:gd name="T50" fmla="*/ 208 w 1978"/>
                <a:gd name="T51" fmla="*/ 66 h 122"/>
                <a:gd name="T52" fmla="*/ 139 w 1978"/>
                <a:gd name="T53" fmla="*/ 79 h 122"/>
                <a:gd name="T54" fmla="*/ 69 w 1978"/>
                <a:gd name="T55" fmla="*/ 92 h 122"/>
                <a:gd name="T56" fmla="*/ 0 w 1978"/>
                <a:gd name="T57" fmla="*/ 108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78" h="122">
                  <a:moveTo>
                    <a:pt x="1978" y="122"/>
                  </a:moveTo>
                  <a:lnTo>
                    <a:pt x="1909" y="106"/>
                  </a:lnTo>
                  <a:lnTo>
                    <a:pt x="1839" y="90"/>
                  </a:lnTo>
                  <a:lnTo>
                    <a:pt x="1769" y="76"/>
                  </a:lnTo>
                  <a:lnTo>
                    <a:pt x="1699" y="64"/>
                  </a:lnTo>
                  <a:lnTo>
                    <a:pt x="1629" y="52"/>
                  </a:lnTo>
                  <a:lnTo>
                    <a:pt x="1558" y="42"/>
                  </a:lnTo>
                  <a:lnTo>
                    <a:pt x="1487" y="32"/>
                  </a:lnTo>
                  <a:lnTo>
                    <a:pt x="1417" y="24"/>
                  </a:lnTo>
                  <a:lnTo>
                    <a:pt x="1346" y="17"/>
                  </a:lnTo>
                  <a:lnTo>
                    <a:pt x="1275" y="11"/>
                  </a:lnTo>
                  <a:lnTo>
                    <a:pt x="1203" y="6"/>
                  </a:lnTo>
                  <a:lnTo>
                    <a:pt x="1132" y="3"/>
                  </a:lnTo>
                  <a:lnTo>
                    <a:pt x="1061" y="1"/>
                  </a:lnTo>
                  <a:lnTo>
                    <a:pt x="990" y="0"/>
                  </a:lnTo>
                  <a:lnTo>
                    <a:pt x="918" y="0"/>
                  </a:lnTo>
                  <a:lnTo>
                    <a:pt x="847" y="1"/>
                  </a:lnTo>
                  <a:lnTo>
                    <a:pt x="775" y="3"/>
                  </a:lnTo>
                  <a:lnTo>
                    <a:pt x="705" y="7"/>
                  </a:lnTo>
                  <a:lnTo>
                    <a:pt x="633" y="12"/>
                  </a:lnTo>
                  <a:lnTo>
                    <a:pt x="562" y="18"/>
                  </a:lnTo>
                  <a:lnTo>
                    <a:pt x="491" y="25"/>
                  </a:lnTo>
                  <a:lnTo>
                    <a:pt x="421" y="34"/>
                  </a:lnTo>
                  <a:lnTo>
                    <a:pt x="350" y="43"/>
                  </a:lnTo>
                  <a:lnTo>
                    <a:pt x="279" y="54"/>
                  </a:lnTo>
                  <a:lnTo>
                    <a:pt x="208" y="66"/>
                  </a:lnTo>
                  <a:lnTo>
                    <a:pt x="139" y="79"/>
                  </a:lnTo>
                  <a:lnTo>
                    <a:pt x="69" y="92"/>
                  </a:lnTo>
                  <a:lnTo>
                    <a:pt x="0" y="10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82" name="Freeform 66"/>
            <p:cNvSpPr>
              <a:spLocks/>
            </p:cNvSpPr>
            <p:nvPr/>
          </p:nvSpPr>
          <p:spPr bwMode="auto">
            <a:xfrm>
              <a:off x="2172" y="2519"/>
              <a:ext cx="27" cy="10"/>
            </a:xfrm>
            <a:custGeom>
              <a:avLst/>
              <a:gdLst>
                <a:gd name="T0" fmla="*/ 14 w 191"/>
                <a:gd name="T1" fmla="*/ 0 h 72"/>
                <a:gd name="T2" fmla="*/ 0 w 191"/>
                <a:gd name="T3" fmla="*/ 62 h 72"/>
                <a:gd name="T4" fmla="*/ 191 w 191"/>
                <a:gd name="T5" fmla="*/ 72 h 72"/>
                <a:gd name="T6" fmla="*/ 14 w 191"/>
                <a:gd name="T7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1" h="72">
                  <a:moveTo>
                    <a:pt x="14" y="0"/>
                  </a:moveTo>
                  <a:lnTo>
                    <a:pt x="0" y="62"/>
                  </a:lnTo>
                  <a:lnTo>
                    <a:pt x="191" y="72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83" name="Freeform 67"/>
            <p:cNvSpPr>
              <a:spLocks/>
            </p:cNvSpPr>
            <p:nvPr/>
          </p:nvSpPr>
          <p:spPr bwMode="auto">
            <a:xfrm>
              <a:off x="2172" y="2519"/>
              <a:ext cx="27" cy="10"/>
            </a:xfrm>
            <a:custGeom>
              <a:avLst/>
              <a:gdLst>
                <a:gd name="T0" fmla="*/ 14 w 191"/>
                <a:gd name="T1" fmla="*/ 0 h 72"/>
                <a:gd name="T2" fmla="*/ 0 w 191"/>
                <a:gd name="T3" fmla="*/ 62 h 72"/>
                <a:gd name="T4" fmla="*/ 191 w 191"/>
                <a:gd name="T5" fmla="*/ 72 h 72"/>
                <a:gd name="T6" fmla="*/ 14 w 191"/>
                <a:gd name="T7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1" h="72">
                  <a:moveTo>
                    <a:pt x="14" y="0"/>
                  </a:moveTo>
                  <a:lnTo>
                    <a:pt x="0" y="62"/>
                  </a:lnTo>
                  <a:lnTo>
                    <a:pt x="191" y="72"/>
                  </a:lnTo>
                  <a:lnTo>
                    <a:pt x="14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84" name="Line 68"/>
            <p:cNvSpPr>
              <a:spLocks noChangeShapeType="1"/>
            </p:cNvSpPr>
            <p:nvPr/>
          </p:nvSpPr>
          <p:spPr bwMode="auto">
            <a:xfrm>
              <a:off x="2054" y="2383"/>
              <a:ext cx="6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85" name="Freeform 69"/>
            <p:cNvSpPr>
              <a:spLocks/>
            </p:cNvSpPr>
            <p:nvPr/>
          </p:nvSpPr>
          <p:spPr bwMode="auto">
            <a:xfrm>
              <a:off x="1843" y="2067"/>
              <a:ext cx="452" cy="85"/>
            </a:xfrm>
            <a:custGeom>
              <a:avLst/>
              <a:gdLst>
                <a:gd name="T0" fmla="*/ 28 w 3163"/>
                <a:gd name="T1" fmla="*/ 428 h 596"/>
                <a:gd name="T2" fmla="*/ 88 w 3163"/>
                <a:gd name="T3" fmla="*/ 445 h 596"/>
                <a:gd name="T4" fmla="*/ 147 w 3163"/>
                <a:gd name="T5" fmla="*/ 462 h 596"/>
                <a:gd name="T6" fmla="*/ 206 w 3163"/>
                <a:gd name="T7" fmla="*/ 478 h 596"/>
                <a:gd name="T8" fmla="*/ 266 w 3163"/>
                <a:gd name="T9" fmla="*/ 493 h 596"/>
                <a:gd name="T10" fmla="*/ 327 w 3163"/>
                <a:gd name="T11" fmla="*/ 507 h 596"/>
                <a:gd name="T12" fmla="*/ 386 w 3163"/>
                <a:gd name="T13" fmla="*/ 519 h 596"/>
                <a:gd name="T14" fmla="*/ 447 w 3163"/>
                <a:gd name="T15" fmla="*/ 532 h 596"/>
                <a:gd name="T16" fmla="*/ 508 w 3163"/>
                <a:gd name="T17" fmla="*/ 543 h 596"/>
                <a:gd name="T18" fmla="*/ 569 w 3163"/>
                <a:gd name="T19" fmla="*/ 553 h 596"/>
                <a:gd name="T20" fmla="*/ 630 w 3163"/>
                <a:gd name="T21" fmla="*/ 561 h 596"/>
                <a:gd name="T22" fmla="*/ 690 w 3163"/>
                <a:gd name="T23" fmla="*/ 569 h 596"/>
                <a:gd name="T24" fmla="*/ 752 w 3163"/>
                <a:gd name="T25" fmla="*/ 576 h 596"/>
                <a:gd name="T26" fmla="*/ 813 w 3163"/>
                <a:gd name="T27" fmla="*/ 582 h 596"/>
                <a:gd name="T28" fmla="*/ 875 w 3163"/>
                <a:gd name="T29" fmla="*/ 587 h 596"/>
                <a:gd name="T30" fmla="*/ 936 w 3163"/>
                <a:gd name="T31" fmla="*/ 590 h 596"/>
                <a:gd name="T32" fmla="*/ 998 w 3163"/>
                <a:gd name="T33" fmla="*/ 593 h 596"/>
                <a:gd name="T34" fmla="*/ 1059 w 3163"/>
                <a:gd name="T35" fmla="*/ 596 h 596"/>
                <a:gd name="T36" fmla="*/ 1120 w 3163"/>
                <a:gd name="T37" fmla="*/ 596 h 596"/>
                <a:gd name="T38" fmla="*/ 1182 w 3163"/>
                <a:gd name="T39" fmla="*/ 596 h 596"/>
                <a:gd name="T40" fmla="*/ 1244 w 3163"/>
                <a:gd name="T41" fmla="*/ 595 h 596"/>
                <a:gd name="T42" fmla="*/ 1306 w 3163"/>
                <a:gd name="T43" fmla="*/ 592 h 596"/>
                <a:gd name="T44" fmla="*/ 1367 w 3163"/>
                <a:gd name="T45" fmla="*/ 589 h 596"/>
                <a:gd name="T46" fmla="*/ 1429 w 3163"/>
                <a:gd name="T47" fmla="*/ 585 h 596"/>
                <a:gd name="T48" fmla="*/ 1489 w 3163"/>
                <a:gd name="T49" fmla="*/ 579 h 596"/>
                <a:gd name="T50" fmla="*/ 1551 w 3163"/>
                <a:gd name="T51" fmla="*/ 574 h 596"/>
                <a:gd name="T52" fmla="*/ 1612 w 3163"/>
                <a:gd name="T53" fmla="*/ 566 h 596"/>
                <a:gd name="T54" fmla="*/ 1673 w 3163"/>
                <a:gd name="T55" fmla="*/ 558 h 596"/>
                <a:gd name="T56" fmla="*/ 1735 w 3163"/>
                <a:gd name="T57" fmla="*/ 548 h 596"/>
                <a:gd name="T58" fmla="*/ 1796 w 3163"/>
                <a:gd name="T59" fmla="*/ 538 h 596"/>
                <a:gd name="T60" fmla="*/ 1855 w 3163"/>
                <a:gd name="T61" fmla="*/ 526 h 596"/>
                <a:gd name="T62" fmla="*/ 1916 w 3163"/>
                <a:gd name="T63" fmla="*/ 514 h 596"/>
                <a:gd name="T64" fmla="*/ 1976 w 3163"/>
                <a:gd name="T65" fmla="*/ 501 h 596"/>
                <a:gd name="T66" fmla="*/ 2037 w 3163"/>
                <a:gd name="T67" fmla="*/ 486 h 596"/>
                <a:gd name="T68" fmla="*/ 2096 w 3163"/>
                <a:gd name="T69" fmla="*/ 471 h 596"/>
                <a:gd name="T70" fmla="*/ 2155 w 3163"/>
                <a:gd name="T71" fmla="*/ 455 h 596"/>
                <a:gd name="T72" fmla="*/ 2214 w 3163"/>
                <a:gd name="T73" fmla="*/ 438 h 596"/>
                <a:gd name="T74" fmla="*/ 2273 w 3163"/>
                <a:gd name="T75" fmla="*/ 420 h 596"/>
                <a:gd name="T76" fmla="*/ 2332 w 3163"/>
                <a:gd name="T77" fmla="*/ 400 h 596"/>
                <a:gd name="T78" fmla="*/ 2390 w 3163"/>
                <a:gd name="T79" fmla="*/ 380 h 596"/>
                <a:gd name="T80" fmla="*/ 2448 w 3163"/>
                <a:gd name="T81" fmla="*/ 359 h 596"/>
                <a:gd name="T82" fmla="*/ 2505 w 3163"/>
                <a:gd name="T83" fmla="*/ 337 h 596"/>
                <a:gd name="T84" fmla="*/ 2563 w 3163"/>
                <a:gd name="T85" fmla="*/ 314 h 596"/>
                <a:gd name="T86" fmla="*/ 2619 w 3163"/>
                <a:gd name="T87" fmla="*/ 289 h 596"/>
                <a:gd name="T88" fmla="*/ 2675 w 3163"/>
                <a:gd name="T89" fmla="*/ 265 h 596"/>
                <a:gd name="T90" fmla="*/ 2732 w 3163"/>
                <a:gd name="T91" fmla="*/ 239 h 596"/>
                <a:gd name="T92" fmla="*/ 2787 w 3163"/>
                <a:gd name="T93" fmla="*/ 212 h 596"/>
                <a:gd name="T94" fmla="*/ 2842 w 3163"/>
                <a:gd name="T95" fmla="*/ 184 h 596"/>
                <a:gd name="T96" fmla="*/ 2896 w 3163"/>
                <a:gd name="T97" fmla="*/ 156 h 596"/>
                <a:gd name="T98" fmla="*/ 2951 w 3163"/>
                <a:gd name="T99" fmla="*/ 127 h 596"/>
                <a:gd name="T100" fmla="*/ 3005 w 3163"/>
                <a:gd name="T101" fmla="*/ 96 h 596"/>
                <a:gd name="T102" fmla="*/ 3058 w 3163"/>
                <a:gd name="T103" fmla="*/ 65 h 596"/>
                <a:gd name="T104" fmla="*/ 3111 w 3163"/>
                <a:gd name="T105" fmla="*/ 33 h 596"/>
                <a:gd name="T106" fmla="*/ 3163 w 3163"/>
                <a:gd name="T107" fmla="*/ 0 h 5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163" h="596">
                  <a:moveTo>
                    <a:pt x="0" y="419"/>
                  </a:moveTo>
                  <a:lnTo>
                    <a:pt x="28" y="428"/>
                  </a:lnTo>
                  <a:lnTo>
                    <a:pt x="58" y="436"/>
                  </a:lnTo>
                  <a:lnTo>
                    <a:pt x="88" y="445"/>
                  </a:lnTo>
                  <a:lnTo>
                    <a:pt x="117" y="454"/>
                  </a:lnTo>
                  <a:lnTo>
                    <a:pt x="147" y="462"/>
                  </a:lnTo>
                  <a:lnTo>
                    <a:pt x="176" y="471"/>
                  </a:lnTo>
                  <a:lnTo>
                    <a:pt x="206" y="478"/>
                  </a:lnTo>
                  <a:lnTo>
                    <a:pt x="236" y="486"/>
                  </a:lnTo>
                  <a:lnTo>
                    <a:pt x="266" y="493"/>
                  </a:lnTo>
                  <a:lnTo>
                    <a:pt x="296" y="501"/>
                  </a:lnTo>
                  <a:lnTo>
                    <a:pt x="327" y="507"/>
                  </a:lnTo>
                  <a:lnTo>
                    <a:pt x="357" y="514"/>
                  </a:lnTo>
                  <a:lnTo>
                    <a:pt x="386" y="519"/>
                  </a:lnTo>
                  <a:lnTo>
                    <a:pt x="416" y="526"/>
                  </a:lnTo>
                  <a:lnTo>
                    <a:pt x="447" y="532"/>
                  </a:lnTo>
                  <a:lnTo>
                    <a:pt x="477" y="537"/>
                  </a:lnTo>
                  <a:lnTo>
                    <a:pt x="508" y="543"/>
                  </a:lnTo>
                  <a:lnTo>
                    <a:pt x="538" y="548"/>
                  </a:lnTo>
                  <a:lnTo>
                    <a:pt x="569" y="553"/>
                  </a:lnTo>
                  <a:lnTo>
                    <a:pt x="599" y="557"/>
                  </a:lnTo>
                  <a:lnTo>
                    <a:pt x="630" y="561"/>
                  </a:lnTo>
                  <a:lnTo>
                    <a:pt x="659" y="566"/>
                  </a:lnTo>
                  <a:lnTo>
                    <a:pt x="690" y="569"/>
                  </a:lnTo>
                  <a:lnTo>
                    <a:pt x="721" y="572"/>
                  </a:lnTo>
                  <a:lnTo>
                    <a:pt x="752" y="576"/>
                  </a:lnTo>
                  <a:lnTo>
                    <a:pt x="782" y="579"/>
                  </a:lnTo>
                  <a:lnTo>
                    <a:pt x="813" y="582"/>
                  </a:lnTo>
                  <a:lnTo>
                    <a:pt x="844" y="585"/>
                  </a:lnTo>
                  <a:lnTo>
                    <a:pt x="875" y="587"/>
                  </a:lnTo>
                  <a:lnTo>
                    <a:pt x="905" y="589"/>
                  </a:lnTo>
                  <a:lnTo>
                    <a:pt x="936" y="590"/>
                  </a:lnTo>
                  <a:lnTo>
                    <a:pt x="967" y="592"/>
                  </a:lnTo>
                  <a:lnTo>
                    <a:pt x="998" y="593"/>
                  </a:lnTo>
                  <a:lnTo>
                    <a:pt x="1029" y="595"/>
                  </a:lnTo>
                  <a:lnTo>
                    <a:pt x="1059" y="596"/>
                  </a:lnTo>
                  <a:lnTo>
                    <a:pt x="1090" y="596"/>
                  </a:lnTo>
                  <a:lnTo>
                    <a:pt x="1120" y="596"/>
                  </a:lnTo>
                  <a:lnTo>
                    <a:pt x="1151" y="596"/>
                  </a:lnTo>
                  <a:lnTo>
                    <a:pt x="1182" y="596"/>
                  </a:lnTo>
                  <a:lnTo>
                    <a:pt x="1213" y="596"/>
                  </a:lnTo>
                  <a:lnTo>
                    <a:pt x="1244" y="595"/>
                  </a:lnTo>
                  <a:lnTo>
                    <a:pt x="1275" y="593"/>
                  </a:lnTo>
                  <a:lnTo>
                    <a:pt x="1306" y="592"/>
                  </a:lnTo>
                  <a:lnTo>
                    <a:pt x="1336" y="591"/>
                  </a:lnTo>
                  <a:lnTo>
                    <a:pt x="1367" y="589"/>
                  </a:lnTo>
                  <a:lnTo>
                    <a:pt x="1398" y="587"/>
                  </a:lnTo>
                  <a:lnTo>
                    <a:pt x="1429" y="585"/>
                  </a:lnTo>
                  <a:lnTo>
                    <a:pt x="1460" y="582"/>
                  </a:lnTo>
                  <a:lnTo>
                    <a:pt x="1489" y="579"/>
                  </a:lnTo>
                  <a:lnTo>
                    <a:pt x="1520" y="577"/>
                  </a:lnTo>
                  <a:lnTo>
                    <a:pt x="1551" y="574"/>
                  </a:lnTo>
                  <a:lnTo>
                    <a:pt x="1582" y="569"/>
                  </a:lnTo>
                  <a:lnTo>
                    <a:pt x="1612" y="566"/>
                  </a:lnTo>
                  <a:lnTo>
                    <a:pt x="1643" y="561"/>
                  </a:lnTo>
                  <a:lnTo>
                    <a:pt x="1673" y="558"/>
                  </a:lnTo>
                  <a:lnTo>
                    <a:pt x="1704" y="553"/>
                  </a:lnTo>
                  <a:lnTo>
                    <a:pt x="1735" y="548"/>
                  </a:lnTo>
                  <a:lnTo>
                    <a:pt x="1765" y="543"/>
                  </a:lnTo>
                  <a:lnTo>
                    <a:pt x="1796" y="538"/>
                  </a:lnTo>
                  <a:lnTo>
                    <a:pt x="1825" y="533"/>
                  </a:lnTo>
                  <a:lnTo>
                    <a:pt x="1855" y="526"/>
                  </a:lnTo>
                  <a:lnTo>
                    <a:pt x="1886" y="520"/>
                  </a:lnTo>
                  <a:lnTo>
                    <a:pt x="1916" y="514"/>
                  </a:lnTo>
                  <a:lnTo>
                    <a:pt x="1946" y="507"/>
                  </a:lnTo>
                  <a:lnTo>
                    <a:pt x="1976" y="501"/>
                  </a:lnTo>
                  <a:lnTo>
                    <a:pt x="2007" y="494"/>
                  </a:lnTo>
                  <a:lnTo>
                    <a:pt x="2037" y="486"/>
                  </a:lnTo>
                  <a:lnTo>
                    <a:pt x="2066" y="478"/>
                  </a:lnTo>
                  <a:lnTo>
                    <a:pt x="2096" y="471"/>
                  </a:lnTo>
                  <a:lnTo>
                    <a:pt x="2126" y="463"/>
                  </a:lnTo>
                  <a:lnTo>
                    <a:pt x="2155" y="455"/>
                  </a:lnTo>
                  <a:lnTo>
                    <a:pt x="2185" y="446"/>
                  </a:lnTo>
                  <a:lnTo>
                    <a:pt x="2214" y="438"/>
                  </a:lnTo>
                  <a:lnTo>
                    <a:pt x="2244" y="429"/>
                  </a:lnTo>
                  <a:lnTo>
                    <a:pt x="2273" y="420"/>
                  </a:lnTo>
                  <a:lnTo>
                    <a:pt x="2303" y="410"/>
                  </a:lnTo>
                  <a:lnTo>
                    <a:pt x="2332" y="400"/>
                  </a:lnTo>
                  <a:lnTo>
                    <a:pt x="2360" y="390"/>
                  </a:lnTo>
                  <a:lnTo>
                    <a:pt x="2390" y="380"/>
                  </a:lnTo>
                  <a:lnTo>
                    <a:pt x="2419" y="369"/>
                  </a:lnTo>
                  <a:lnTo>
                    <a:pt x="2448" y="359"/>
                  </a:lnTo>
                  <a:lnTo>
                    <a:pt x="2476" y="348"/>
                  </a:lnTo>
                  <a:lnTo>
                    <a:pt x="2505" y="337"/>
                  </a:lnTo>
                  <a:lnTo>
                    <a:pt x="2534" y="325"/>
                  </a:lnTo>
                  <a:lnTo>
                    <a:pt x="2563" y="314"/>
                  </a:lnTo>
                  <a:lnTo>
                    <a:pt x="2591" y="302"/>
                  </a:lnTo>
                  <a:lnTo>
                    <a:pt x="2619" y="289"/>
                  </a:lnTo>
                  <a:lnTo>
                    <a:pt x="2648" y="277"/>
                  </a:lnTo>
                  <a:lnTo>
                    <a:pt x="2675" y="265"/>
                  </a:lnTo>
                  <a:lnTo>
                    <a:pt x="2704" y="252"/>
                  </a:lnTo>
                  <a:lnTo>
                    <a:pt x="2732" y="239"/>
                  </a:lnTo>
                  <a:lnTo>
                    <a:pt x="2759" y="225"/>
                  </a:lnTo>
                  <a:lnTo>
                    <a:pt x="2787" y="212"/>
                  </a:lnTo>
                  <a:lnTo>
                    <a:pt x="2815" y="199"/>
                  </a:lnTo>
                  <a:lnTo>
                    <a:pt x="2842" y="184"/>
                  </a:lnTo>
                  <a:lnTo>
                    <a:pt x="2870" y="170"/>
                  </a:lnTo>
                  <a:lnTo>
                    <a:pt x="2896" y="156"/>
                  </a:lnTo>
                  <a:lnTo>
                    <a:pt x="2924" y="141"/>
                  </a:lnTo>
                  <a:lnTo>
                    <a:pt x="2951" y="127"/>
                  </a:lnTo>
                  <a:lnTo>
                    <a:pt x="2978" y="112"/>
                  </a:lnTo>
                  <a:lnTo>
                    <a:pt x="3005" y="96"/>
                  </a:lnTo>
                  <a:lnTo>
                    <a:pt x="3031" y="81"/>
                  </a:lnTo>
                  <a:lnTo>
                    <a:pt x="3058" y="65"/>
                  </a:lnTo>
                  <a:lnTo>
                    <a:pt x="3084" y="50"/>
                  </a:lnTo>
                  <a:lnTo>
                    <a:pt x="3111" y="33"/>
                  </a:lnTo>
                  <a:lnTo>
                    <a:pt x="3136" y="16"/>
                  </a:lnTo>
                  <a:lnTo>
                    <a:pt x="3163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86" name="Line 70"/>
            <p:cNvSpPr>
              <a:spLocks noChangeShapeType="1"/>
            </p:cNvSpPr>
            <p:nvPr/>
          </p:nvSpPr>
          <p:spPr bwMode="auto">
            <a:xfrm flipH="1">
              <a:off x="1804" y="2127"/>
              <a:ext cx="39" cy="12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87" name="Line 71"/>
            <p:cNvSpPr>
              <a:spLocks noChangeShapeType="1"/>
            </p:cNvSpPr>
            <p:nvPr/>
          </p:nvSpPr>
          <p:spPr bwMode="auto">
            <a:xfrm>
              <a:off x="2295" y="2067"/>
              <a:ext cx="69" cy="10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88" name="Freeform 72"/>
            <p:cNvSpPr>
              <a:spLocks/>
            </p:cNvSpPr>
            <p:nvPr/>
          </p:nvSpPr>
          <p:spPr bwMode="auto">
            <a:xfrm>
              <a:off x="1804" y="2249"/>
              <a:ext cx="26" cy="8"/>
            </a:xfrm>
            <a:custGeom>
              <a:avLst/>
              <a:gdLst>
                <a:gd name="T0" fmla="*/ 0 w 186"/>
                <a:gd name="T1" fmla="*/ 0 h 57"/>
                <a:gd name="T2" fmla="*/ 30 w 186"/>
                <a:gd name="T3" fmla="*/ 10 h 57"/>
                <a:gd name="T4" fmla="*/ 61 w 186"/>
                <a:gd name="T5" fmla="*/ 20 h 57"/>
                <a:gd name="T6" fmla="*/ 92 w 186"/>
                <a:gd name="T7" fmla="*/ 29 h 57"/>
                <a:gd name="T8" fmla="*/ 123 w 186"/>
                <a:gd name="T9" fmla="*/ 39 h 57"/>
                <a:gd name="T10" fmla="*/ 155 w 186"/>
                <a:gd name="T11" fmla="*/ 48 h 57"/>
                <a:gd name="T12" fmla="*/ 186 w 186"/>
                <a:gd name="T13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6" h="57">
                  <a:moveTo>
                    <a:pt x="0" y="0"/>
                  </a:moveTo>
                  <a:lnTo>
                    <a:pt x="30" y="10"/>
                  </a:lnTo>
                  <a:lnTo>
                    <a:pt x="61" y="20"/>
                  </a:lnTo>
                  <a:lnTo>
                    <a:pt x="92" y="29"/>
                  </a:lnTo>
                  <a:lnTo>
                    <a:pt x="123" y="39"/>
                  </a:lnTo>
                  <a:lnTo>
                    <a:pt x="155" y="48"/>
                  </a:lnTo>
                  <a:lnTo>
                    <a:pt x="186" y="5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89" name="Freeform 73"/>
            <p:cNvSpPr>
              <a:spLocks/>
            </p:cNvSpPr>
            <p:nvPr/>
          </p:nvSpPr>
          <p:spPr bwMode="auto">
            <a:xfrm>
              <a:off x="1828" y="2257"/>
              <a:ext cx="18" cy="155"/>
            </a:xfrm>
            <a:custGeom>
              <a:avLst/>
              <a:gdLst>
                <a:gd name="T0" fmla="*/ 124 w 124"/>
                <a:gd name="T1" fmla="*/ 1083 h 1083"/>
                <a:gd name="T2" fmla="*/ 116 w 124"/>
                <a:gd name="T3" fmla="*/ 1050 h 1083"/>
                <a:gd name="T4" fmla="*/ 97 w 124"/>
                <a:gd name="T5" fmla="*/ 971 h 1083"/>
                <a:gd name="T6" fmla="*/ 79 w 124"/>
                <a:gd name="T7" fmla="*/ 897 h 1083"/>
                <a:gd name="T8" fmla="*/ 65 w 124"/>
                <a:gd name="T9" fmla="*/ 824 h 1083"/>
                <a:gd name="T10" fmla="*/ 52 w 124"/>
                <a:gd name="T11" fmla="*/ 754 h 1083"/>
                <a:gd name="T12" fmla="*/ 41 w 124"/>
                <a:gd name="T13" fmla="*/ 688 h 1083"/>
                <a:gd name="T14" fmla="*/ 31 w 124"/>
                <a:gd name="T15" fmla="*/ 625 h 1083"/>
                <a:gd name="T16" fmla="*/ 23 w 124"/>
                <a:gd name="T17" fmla="*/ 564 h 1083"/>
                <a:gd name="T18" fmla="*/ 15 w 124"/>
                <a:gd name="T19" fmla="*/ 507 h 1083"/>
                <a:gd name="T20" fmla="*/ 9 w 124"/>
                <a:gd name="T21" fmla="*/ 452 h 1083"/>
                <a:gd name="T22" fmla="*/ 6 w 124"/>
                <a:gd name="T23" fmla="*/ 400 h 1083"/>
                <a:gd name="T24" fmla="*/ 4 w 124"/>
                <a:gd name="T25" fmla="*/ 351 h 1083"/>
                <a:gd name="T26" fmla="*/ 2 w 124"/>
                <a:gd name="T27" fmla="*/ 306 h 1083"/>
                <a:gd name="T28" fmla="*/ 1 w 124"/>
                <a:gd name="T29" fmla="*/ 264 h 1083"/>
                <a:gd name="T30" fmla="*/ 0 w 124"/>
                <a:gd name="T31" fmla="*/ 224 h 1083"/>
                <a:gd name="T32" fmla="*/ 1 w 124"/>
                <a:gd name="T33" fmla="*/ 189 h 1083"/>
                <a:gd name="T34" fmla="*/ 1 w 124"/>
                <a:gd name="T35" fmla="*/ 155 h 1083"/>
                <a:gd name="T36" fmla="*/ 2 w 124"/>
                <a:gd name="T37" fmla="*/ 126 h 1083"/>
                <a:gd name="T38" fmla="*/ 4 w 124"/>
                <a:gd name="T39" fmla="*/ 99 h 1083"/>
                <a:gd name="T40" fmla="*/ 5 w 124"/>
                <a:gd name="T41" fmla="*/ 76 h 1083"/>
                <a:gd name="T42" fmla="*/ 8 w 124"/>
                <a:gd name="T43" fmla="*/ 55 h 1083"/>
                <a:gd name="T44" fmla="*/ 10 w 124"/>
                <a:gd name="T45" fmla="*/ 38 h 1083"/>
                <a:gd name="T46" fmla="*/ 12 w 124"/>
                <a:gd name="T47" fmla="*/ 24 h 1083"/>
                <a:gd name="T48" fmla="*/ 13 w 124"/>
                <a:gd name="T49" fmla="*/ 13 h 1083"/>
                <a:gd name="T50" fmla="*/ 14 w 124"/>
                <a:gd name="T51" fmla="*/ 5 h 1083"/>
                <a:gd name="T52" fmla="*/ 15 w 124"/>
                <a:gd name="T53" fmla="*/ 1 h 1083"/>
                <a:gd name="T54" fmla="*/ 15 w 124"/>
                <a:gd name="T55" fmla="*/ 0 h 10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24" h="1083">
                  <a:moveTo>
                    <a:pt x="124" y="1083"/>
                  </a:moveTo>
                  <a:lnTo>
                    <a:pt x="116" y="1050"/>
                  </a:lnTo>
                  <a:lnTo>
                    <a:pt x="97" y="971"/>
                  </a:lnTo>
                  <a:lnTo>
                    <a:pt x="79" y="897"/>
                  </a:lnTo>
                  <a:lnTo>
                    <a:pt x="65" y="824"/>
                  </a:lnTo>
                  <a:lnTo>
                    <a:pt x="52" y="754"/>
                  </a:lnTo>
                  <a:lnTo>
                    <a:pt x="41" y="688"/>
                  </a:lnTo>
                  <a:lnTo>
                    <a:pt x="31" y="625"/>
                  </a:lnTo>
                  <a:lnTo>
                    <a:pt x="23" y="564"/>
                  </a:lnTo>
                  <a:lnTo>
                    <a:pt x="15" y="507"/>
                  </a:lnTo>
                  <a:lnTo>
                    <a:pt x="9" y="452"/>
                  </a:lnTo>
                  <a:lnTo>
                    <a:pt x="6" y="400"/>
                  </a:lnTo>
                  <a:lnTo>
                    <a:pt x="4" y="351"/>
                  </a:lnTo>
                  <a:lnTo>
                    <a:pt x="2" y="306"/>
                  </a:lnTo>
                  <a:lnTo>
                    <a:pt x="1" y="264"/>
                  </a:lnTo>
                  <a:lnTo>
                    <a:pt x="0" y="224"/>
                  </a:lnTo>
                  <a:lnTo>
                    <a:pt x="1" y="189"/>
                  </a:lnTo>
                  <a:lnTo>
                    <a:pt x="1" y="155"/>
                  </a:lnTo>
                  <a:lnTo>
                    <a:pt x="2" y="126"/>
                  </a:lnTo>
                  <a:lnTo>
                    <a:pt x="4" y="99"/>
                  </a:lnTo>
                  <a:lnTo>
                    <a:pt x="5" y="76"/>
                  </a:lnTo>
                  <a:lnTo>
                    <a:pt x="8" y="55"/>
                  </a:lnTo>
                  <a:lnTo>
                    <a:pt x="10" y="38"/>
                  </a:lnTo>
                  <a:lnTo>
                    <a:pt x="12" y="24"/>
                  </a:lnTo>
                  <a:lnTo>
                    <a:pt x="13" y="13"/>
                  </a:lnTo>
                  <a:lnTo>
                    <a:pt x="14" y="5"/>
                  </a:lnTo>
                  <a:lnTo>
                    <a:pt x="15" y="1"/>
                  </a:lnTo>
                  <a:lnTo>
                    <a:pt x="15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90" name="Freeform 74"/>
            <p:cNvSpPr>
              <a:spLocks/>
            </p:cNvSpPr>
            <p:nvPr/>
          </p:nvSpPr>
          <p:spPr bwMode="auto">
            <a:xfrm>
              <a:off x="1846" y="2412"/>
              <a:ext cx="63" cy="10"/>
            </a:xfrm>
            <a:custGeom>
              <a:avLst/>
              <a:gdLst>
                <a:gd name="T0" fmla="*/ 0 w 438"/>
                <a:gd name="T1" fmla="*/ 0 h 70"/>
                <a:gd name="T2" fmla="*/ 36 w 438"/>
                <a:gd name="T3" fmla="*/ 6 h 70"/>
                <a:gd name="T4" fmla="*/ 73 w 438"/>
                <a:gd name="T5" fmla="*/ 14 h 70"/>
                <a:gd name="T6" fmla="*/ 109 w 438"/>
                <a:gd name="T7" fmla="*/ 21 h 70"/>
                <a:gd name="T8" fmla="*/ 146 w 438"/>
                <a:gd name="T9" fmla="*/ 27 h 70"/>
                <a:gd name="T10" fmla="*/ 182 w 438"/>
                <a:gd name="T11" fmla="*/ 33 h 70"/>
                <a:gd name="T12" fmla="*/ 218 w 438"/>
                <a:gd name="T13" fmla="*/ 39 h 70"/>
                <a:gd name="T14" fmla="*/ 255 w 438"/>
                <a:gd name="T15" fmla="*/ 45 h 70"/>
                <a:gd name="T16" fmla="*/ 293 w 438"/>
                <a:gd name="T17" fmla="*/ 51 h 70"/>
                <a:gd name="T18" fmla="*/ 329 w 438"/>
                <a:gd name="T19" fmla="*/ 56 h 70"/>
                <a:gd name="T20" fmla="*/ 365 w 438"/>
                <a:gd name="T21" fmla="*/ 60 h 70"/>
                <a:gd name="T22" fmla="*/ 402 w 438"/>
                <a:gd name="T23" fmla="*/ 65 h 70"/>
                <a:gd name="T24" fmla="*/ 438 w 438"/>
                <a:gd name="T25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38" h="70">
                  <a:moveTo>
                    <a:pt x="0" y="0"/>
                  </a:moveTo>
                  <a:lnTo>
                    <a:pt x="36" y="6"/>
                  </a:lnTo>
                  <a:lnTo>
                    <a:pt x="73" y="14"/>
                  </a:lnTo>
                  <a:lnTo>
                    <a:pt x="109" y="21"/>
                  </a:lnTo>
                  <a:lnTo>
                    <a:pt x="146" y="27"/>
                  </a:lnTo>
                  <a:lnTo>
                    <a:pt x="182" y="33"/>
                  </a:lnTo>
                  <a:lnTo>
                    <a:pt x="218" y="39"/>
                  </a:lnTo>
                  <a:lnTo>
                    <a:pt x="255" y="45"/>
                  </a:lnTo>
                  <a:lnTo>
                    <a:pt x="293" y="51"/>
                  </a:lnTo>
                  <a:lnTo>
                    <a:pt x="329" y="56"/>
                  </a:lnTo>
                  <a:lnTo>
                    <a:pt x="365" y="60"/>
                  </a:lnTo>
                  <a:lnTo>
                    <a:pt x="402" y="65"/>
                  </a:lnTo>
                  <a:lnTo>
                    <a:pt x="438" y="7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91" name="Freeform 75"/>
            <p:cNvSpPr>
              <a:spLocks/>
            </p:cNvSpPr>
            <p:nvPr/>
          </p:nvSpPr>
          <p:spPr bwMode="auto">
            <a:xfrm>
              <a:off x="1909" y="2279"/>
              <a:ext cx="63" cy="143"/>
            </a:xfrm>
            <a:custGeom>
              <a:avLst/>
              <a:gdLst>
                <a:gd name="T0" fmla="*/ 0 w 443"/>
                <a:gd name="T1" fmla="*/ 995 h 995"/>
                <a:gd name="T2" fmla="*/ 19 w 443"/>
                <a:gd name="T3" fmla="*/ 967 h 995"/>
                <a:gd name="T4" fmla="*/ 61 w 443"/>
                <a:gd name="T5" fmla="*/ 898 h 995"/>
                <a:gd name="T6" fmla="*/ 101 w 443"/>
                <a:gd name="T7" fmla="*/ 832 h 995"/>
                <a:gd name="T8" fmla="*/ 137 w 443"/>
                <a:gd name="T9" fmla="*/ 768 h 995"/>
                <a:gd name="T10" fmla="*/ 172 w 443"/>
                <a:gd name="T11" fmla="*/ 706 h 995"/>
                <a:gd name="T12" fmla="*/ 203 w 443"/>
                <a:gd name="T13" fmla="*/ 646 h 995"/>
                <a:gd name="T14" fmla="*/ 233 w 443"/>
                <a:gd name="T15" fmla="*/ 589 h 995"/>
                <a:gd name="T16" fmla="*/ 259 w 443"/>
                <a:gd name="T17" fmla="*/ 533 h 995"/>
                <a:gd name="T18" fmla="*/ 284 w 443"/>
                <a:gd name="T19" fmla="*/ 481 h 995"/>
                <a:gd name="T20" fmla="*/ 308 w 443"/>
                <a:gd name="T21" fmla="*/ 432 h 995"/>
                <a:gd name="T22" fmla="*/ 325 w 443"/>
                <a:gd name="T23" fmla="*/ 383 h 995"/>
                <a:gd name="T24" fmla="*/ 344 w 443"/>
                <a:gd name="T25" fmla="*/ 338 h 995"/>
                <a:gd name="T26" fmla="*/ 360 w 443"/>
                <a:gd name="T27" fmla="*/ 296 h 995"/>
                <a:gd name="T28" fmla="*/ 374 w 443"/>
                <a:gd name="T29" fmla="*/ 256 h 995"/>
                <a:gd name="T30" fmla="*/ 387 w 443"/>
                <a:gd name="T31" fmla="*/ 218 h 995"/>
                <a:gd name="T32" fmla="*/ 398 w 443"/>
                <a:gd name="T33" fmla="*/ 184 h 995"/>
                <a:gd name="T34" fmla="*/ 407 w 443"/>
                <a:gd name="T35" fmla="*/ 152 h 995"/>
                <a:gd name="T36" fmla="*/ 416 w 443"/>
                <a:gd name="T37" fmla="*/ 123 h 995"/>
                <a:gd name="T38" fmla="*/ 423 w 443"/>
                <a:gd name="T39" fmla="*/ 98 h 995"/>
                <a:gd name="T40" fmla="*/ 428 w 443"/>
                <a:gd name="T41" fmla="*/ 75 h 995"/>
                <a:gd name="T42" fmla="*/ 433 w 443"/>
                <a:gd name="T43" fmla="*/ 55 h 995"/>
                <a:gd name="T44" fmla="*/ 436 w 443"/>
                <a:gd name="T45" fmla="*/ 38 h 995"/>
                <a:gd name="T46" fmla="*/ 439 w 443"/>
                <a:gd name="T47" fmla="*/ 25 h 995"/>
                <a:gd name="T48" fmla="*/ 440 w 443"/>
                <a:gd name="T49" fmla="*/ 14 h 995"/>
                <a:gd name="T50" fmla="*/ 441 w 443"/>
                <a:gd name="T51" fmla="*/ 6 h 995"/>
                <a:gd name="T52" fmla="*/ 443 w 443"/>
                <a:gd name="T53" fmla="*/ 2 h 995"/>
                <a:gd name="T54" fmla="*/ 443 w 443"/>
                <a:gd name="T55" fmla="*/ 0 h 9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43" h="995">
                  <a:moveTo>
                    <a:pt x="0" y="995"/>
                  </a:moveTo>
                  <a:lnTo>
                    <a:pt x="19" y="967"/>
                  </a:lnTo>
                  <a:lnTo>
                    <a:pt x="61" y="898"/>
                  </a:lnTo>
                  <a:lnTo>
                    <a:pt x="101" y="832"/>
                  </a:lnTo>
                  <a:lnTo>
                    <a:pt x="137" y="768"/>
                  </a:lnTo>
                  <a:lnTo>
                    <a:pt x="172" y="706"/>
                  </a:lnTo>
                  <a:lnTo>
                    <a:pt x="203" y="646"/>
                  </a:lnTo>
                  <a:lnTo>
                    <a:pt x="233" y="589"/>
                  </a:lnTo>
                  <a:lnTo>
                    <a:pt x="259" y="533"/>
                  </a:lnTo>
                  <a:lnTo>
                    <a:pt x="284" y="481"/>
                  </a:lnTo>
                  <a:lnTo>
                    <a:pt x="308" y="432"/>
                  </a:lnTo>
                  <a:lnTo>
                    <a:pt x="325" y="383"/>
                  </a:lnTo>
                  <a:lnTo>
                    <a:pt x="344" y="338"/>
                  </a:lnTo>
                  <a:lnTo>
                    <a:pt x="360" y="296"/>
                  </a:lnTo>
                  <a:lnTo>
                    <a:pt x="374" y="256"/>
                  </a:lnTo>
                  <a:lnTo>
                    <a:pt x="387" y="218"/>
                  </a:lnTo>
                  <a:lnTo>
                    <a:pt x="398" y="184"/>
                  </a:lnTo>
                  <a:lnTo>
                    <a:pt x="407" y="152"/>
                  </a:lnTo>
                  <a:lnTo>
                    <a:pt x="416" y="123"/>
                  </a:lnTo>
                  <a:lnTo>
                    <a:pt x="423" y="98"/>
                  </a:lnTo>
                  <a:lnTo>
                    <a:pt x="428" y="75"/>
                  </a:lnTo>
                  <a:lnTo>
                    <a:pt x="433" y="55"/>
                  </a:lnTo>
                  <a:lnTo>
                    <a:pt x="436" y="38"/>
                  </a:lnTo>
                  <a:lnTo>
                    <a:pt x="439" y="25"/>
                  </a:lnTo>
                  <a:lnTo>
                    <a:pt x="440" y="14"/>
                  </a:lnTo>
                  <a:lnTo>
                    <a:pt x="441" y="6"/>
                  </a:lnTo>
                  <a:lnTo>
                    <a:pt x="443" y="2"/>
                  </a:lnTo>
                  <a:lnTo>
                    <a:pt x="443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92" name="Freeform 76"/>
            <p:cNvSpPr>
              <a:spLocks/>
            </p:cNvSpPr>
            <p:nvPr/>
          </p:nvSpPr>
          <p:spPr bwMode="auto">
            <a:xfrm>
              <a:off x="1972" y="2279"/>
              <a:ext cx="46" cy="1"/>
            </a:xfrm>
            <a:custGeom>
              <a:avLst/>
              <a:gdLst>
                <a:gd name="T0" fmla="*/ 0 w 322"/>
                <a:gd name="T1" fmla="*/ 0 h 5"/>
                <a:gd name="T2" fmla="*/ 36 w 322"/>
                <a:gd name="T3" fmla="*/ 2 h 5"/>
                <a:gd name="T4" fmla="*/ 71 w 322"/>
                <a:gd name="T5" fmla="*/ 3 h 5"/>
                <a:gd name="T6" fmla="*/ 107 w 322"/>
                <a:gd name="T7" fmla="*/ 4 h 5"/>
                <a:gd name="T8" fmla="*/ 143 w 322"/>
                <a:gd name="T9" fmla="*/ 5 h 5"/>
                <a:gd name="T10" fmla="*/ 179 w 322"/>
                <a:gd name="T11" fmla="*/ 5 h 5"/>
                <a:gd name="T12" fmla="*/ 215 w 322"/>
                <a:gd name="T13" fmla="*/ 5 h 5"/>
                <a:gd name="T14" fmla="*/ 250 w 322"/>
                <a:gd name="T15" fmla="*/ 5 h 5"/>
                <a:gd name="T16" fmla="*/ 287 w 322"/>
                <a:gd name="T17" fmla="*/ 5 h 5"/>
                <a:gd name="T18" fmla="*/ 322 w 322"/>
                <a:gd name="T1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2" h="5">
                  <a:moveTo>
                    <a:pt x="0" y="0"/>
                  </a:moveTo>
                  <a:lnTo>
                    <a:pt x="36" y="2"/>
                  </a:lnTo>
                  <a:lnTo>
                    <a:pt x="71" y="3"/>
                  </a:lnTo>
                  <a:lnTo>
                    <a:pt x="107" y="4"/>
                  </a:lnTo>
                  <a:lnTo>
                    <a:pt x="143" y="5"/>
                  </a:lnTo>
                  <a:lnTo>
                    <a:pt x="179" y="5"/>
                  </a:lnTo>
                  <a:lnTo>
                    <a:pt x="215" y="5"/>
                  </a:lnTo>
                  <a:lnTo>
                    <a:pt x="250" y="5"/>
                  </a:lnTo>
                  <a:lnTo>
                    <a:pt x="287" y="5"/>
                  </a:lnTo>
                  <a:lnTo>
                    <a:pt x="322" y="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93" name="Freeform 77"/>
            <p:cNvSpPr>
              <a:spLocks/>
            </p:cNvSpPr>
            <p:nvPr/>
          </p:nvSpPr>
          <p:spPr bwMode="auto">
            <a:xfrm>
              <a:off x="2018" y="2280"/>
              <a:ext cx="58" cy="144"/>
            </a:xfrm>
            <a:custGeom>
              <a:avLst/>
              <a:gdLst>
                <a:gd name="T0" fmla="*/ 410 w 410"/>
                <a:gd name="T1" fmla="*/ 1008 h 1008"/>
                <a:gd name="T2" fmla="*/ 393 w 410"/>
                <a:gd name="T3" fmla="*/ 979 h 1008"/>
                <a:gd name="T4" fmla="*/ 353 w 410"/>
                <a:gd name="T5" fmla="*/ 910 h 1008"/>
                <a:gd name="T6" fmla="*/ 315 w 410"/>
                <a:gd name="T7" fmla="*/ 842 h 1008"/>
                <a:gd name="T8" fmla="*/ 281 w 410"/>
                <a:gd name="T9" fmla="*/ 777 h 1008"/>
                <a:gd name="T10" fmla="*/ 249 w 410"/>
                <a:gd name="T11" fmla="*/ 714 h 1008"/>
                <a:gd name="T12" fmla="*/ 219 w 410"/>
                <a:gd name="T13" fmla="*/ 654 h 1008"/>
                <a:gd name="T14" fmla="*/ 193 w 410"/>
                <a:gd name="T15" fmla="*/ 596 h 1008"/>
                <a:gd name="T16" fmla="*/ 167 w 410"/>
                <a:gd name="T17" fmla="*/ 539 h 1008"/>
                <a:gd name="T18" fmla="*/ 144 w 410"/>
                <a:gd name="T19" fmla="*/ 486 h 1008"/>
                <a:gd name="T20" fmla="*/ 121 w 410"/>
                <a:gd name="T21" fmla="*/ 437 h 1008"/>
                <a:gd name="T22" fmla="*/ 105 w 410"/>
                <a:gd name="T23" fmla="*/ 387 h 1008"/>
                <a:gd name="T24" fmla="*/ 89 w 410"/>
                <a:gd name="T25" fmla="*/ 342 h 1008"/>
                <a:gd name="T26" fmla="*/ 74 w 410"/>
                <a:gd name="T27" fmla="*/ 299 h 1008"/>
                <a:gd name="T28" fmla="*/ 61 w 410"/>
                <a:gd name="T29" fmla="*/ 258 h 1008"/>
                <a:gd name="T30" fmla="*/ 49 w 410"/>
                <a:gd name="T31" fmla="*/ 220 h 1008"/>
                <a:gd name="T32" fmla="*/ 39 w 410"/>
                <a:gd name="T33" fmla="*/ 186 h 1008"/>
                <a:gd name="T34" fmla="*/ 31 w 410"/>
                <a:gd name="T35" fmla="*/ 154 h 1008"/>
                <a:gd name="T36" fmla="*/ 23 w 410"/>
                <a:gd name="T37" fmla="*/ 125 h 1008"/>
                <a:gd name="T38" fmla="*/ 18 w 410"/>
                <a:gd name="T39" fmla="*/ 98 h 1008"/>
                <a:gd name="T40" fmla="*/ 12 w 410"/>
                <a:gd name="T41" fmla="*/ 75 h 1008"/>
                <a:gd name="T42" fmla="*/ 9 w 410"/>
                <a:gd name="T43" fmla="*/ 55 h 1008"/>
                <a:gd name="T44" fmla="*/ 6 w 410"/>
                <a:gd name="T45" fmla="*/ 39 h 1008"/>
                <a:gd name="T46" fmla="*/ 4 w 410"/>
                <a:gd name="T47" fmla="*/ 24 h 1008"/>
                <a:gd name="T48" fmla="*/ 2 w 410"/>
                <a:gd name="T49" fmla="*/ 13 h 1008"/>
                <a:gd name="T50" fmla="*/ 1 w 410"/>
                <a:gd name="T51" fmla="*/ 6 h 1008"/>
                <a:gd name="T52" fmla="*/ 0 w 410"/>
                <a:gd name="T53" fmla="*/ 1 h 1008"/>
                <a:gd name="T54" fmla="*/ 0 w 410"/>
                <a:gd name="T55" fmla="*/ 0 h 10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10" h="1008">
                  <a:moveTo>
                    <a:pt x="410" y="1008"/>
                  </a:moveTo>
                  <a:lnTo>
                    <a:pt x="393" y="979"/>
                  </a:lnTo>
                  <a:lnTo>
                    <a:pt x="353" y="910"/>
                  </a:lnTo>
                  <a:lnTo>
                    <a:pt x="315" y="842"/>
                  </a:lnTo>
                  <a:lnTo>
                    <a:pt x="281" y="777"/>
                  </a:lnTo>
                  <a:lnTo>
                    <a:pt x="249" y="714"/>
                  </a:lnTo>
                  <a:lnTo>
                    <a:pt x="219" y="654"/>
                  </a:lnTo>
                  <a:lnTo>
                    <a:pt x="193" y="596"/>
                  </a:lnTo>
                  <a:lnTo>
                    <a:pt x="167" y="539"/>
                  </a:lnTo>
                  <a:lnTo>
                    <a:pt x="144" y="486"/>
                  </a:lnTo>
                  <a:lnTo>
                    <a:pt x="121" y="437"/>
                  </a:lnTo>
                  <a:lnTo>
                    <a:pt x="105" y="387"/>
                  </a:lnTo>
                  <a:lnTo>
                    <a:pt x="89" y="342"/>
                  </a:lnTo>
                  <a:lnTo>
                    <a:pt x="74" y="299"/>
                  </a:lnTo>
                  <a:lnTo>
                    <a:pt x="61" y="258"/>
                  </a:lnTo>
                  <a:lnTo>
                    <a:pt x="49" y="220"/>
                  </a:lnTo>
                  <a:lnTo>
                    <a:pt x="39" y="186"/>
                  </a:lnTo>
                  <a:lnTo>
                    <a:pt x="31" y="154"/>
                  </a:lnTo>
                  <a:lnTo>
                    <a:pt x="23" y="125"/>
                  </a:lnTo>
                  <a:lnTo>
                    <a:pt x="18" y="98"/>
                  </a:lnTo>
                  <a:lnTo>
                    <a:pt x="12" y="75"/>
                  </a:lnTo>
                  <a:lnTo>
                    <a:pt x="9" y="55"/>
                  </a:lnTo>
                  <a:lnTo>
                    <a:pt x="6" y="39"/>
                  </a:lnTo>
                  <a:lnTo>
                    <a:pt x="4" y="24"/>
                  </a:lnTo>
                  <a:lnTo>
                    <a:pt x="2" y="13"/>
                  </a:lnTo>
                  <a:lnTo>
                    <a:pt x="1" y="6"/>
                  </a:lnTo>
                  <a:lnTo>
                    <a:pt x="0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94" name="Freeform 78"/>
            <p:cNvSpPr>
              <a:spLocks/>
            </p:cNvSpPr>
            <p:nvPr/>
          </p:nvSpPr>
          <p:spPr bwMode="auto">
            <a:xfrm>
              <a:off x="2076" y="2416"/>
              <a:ext cx="63" cy="8"/>
            </a:xfrm>
            <a:custGeom>
              <a:avLst/>
              <a:gdLst>
                <a:gd name="T0" fmla="*/ 0 w 441"/>
                <a:gd name="T1" fmla="*/ 56 h 56"/>
                <a:gd name="T2" fmla="*/ 37 w 441"/>
                <a:gd name="T3" fmla="*/ 53 h 56"/>
                <a:gd name="T4" fmla="*/ 74 w 441"/>
                <a:gd name="T5" fmla="*/ 49 h 56"/>
                <a:gd name="T6" fmla="*/ 111 w 441"/>
                <a:gd name="T7" fmla="*/ 46 h 56"/>
                <a:gd name="T8" fmla="*/ 147 w 441"/>
                <a:gd name="T9" fmla="*/ 42 h 56"/>
                <a:gd name="T10" fmla="*/ 185 w 441"/>
                <a:gd name="T11" fmla="*/ 37 h 56"/>
                <a:gd name="T12" fmla="*/ 221 w 441"/>
                <a:gd name="T13" fmla="*/ 33 h 56"/>
                <a:gd name="T14" fmla="*/ 258 w 441"/>
                <a:gd name="T15" fmla="*/ 27 h 56"/>
                <a:gd name="T16" fmla="*/ 294 w 441"/>
                <a:gd name="T17" fmla="*/ 23 h 56"/>
                <a:gd name="T18" fmla="*/ 332 w 441"/>
                <a:gd name="T19" fmla="*/ 17 h 56"/>
                <a:gd name="T20" fmla="*/ 368 w 441"/>
                <a:gd name="T21" fmla="*/ 12 h 56"/>
                <a:gd name="T22" fmla="*/ 405 w 441"/>
                <a:gd name="T23" fmla="*/ 6 h 56"/>
                <a:gd name="T24" fmla="*/ 441 w 441"/>
                <a:gd name="T25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1" h="56">
                  <a:moveTo>
                    <a:pt x="0" y="56"/>
                  </a:moveTo>
                  <a:lnTo>
                    <a:pt x="37" y="53"/>
                  </a:lnTo>
                  <a:lnTo>
                    <a:pt x="74" y="49"/>
                  </a:lnTo>
                  <a:lnTo>
                    <a:pt x="111" y="46"/>
                  </a:lnTo>
                  <a:lnTo>
                    <a:pt x="147" y="42"/>
                  </a:lnTo>
                  <a:lnTo>
                    <a:pt x="185" y="37"/>
                  </a:lnTo>
                  <a:lnTo>
                    <a:pt x="221" y="33"/>
                  </a:lnTo>
                  <a:lnTo>
                    <a:pt x="258" y="27"/>
                  </a:lnTo>
                  <a:lnTo>
                    <a:pt x="294" y="23"/>
                  </a:lnTo>
                  <a:lnTo>
                    <a:pt x="332" y="17"/>
                  </a:lnTo>
                  <a:lnTo>
                    <a:pt x="368" y="12"/>
                  </a:lnTo>
                  <a:lnTo>
                    <a:pt x="405" y="6"/>
                  </a:lnTo>
                  <a:lnTo>
                    <a:pt x="44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95" name="Freeform 79"/>
            <p:cNvSpPr>
              <a:spLocks/>
            </p:cNvSpPr>
            <p:nvPr/>
          </p:nvSpPr>
          <p:spPr bwMode="auto">
            <a:xfrm>
              <a:off x="2139" y="2262"/>
              <a:ext cx="22" cy="154"/>
            </a:xfrm>
            <a:custGeom>
              <a:avLst/>
              <a:gdLst>
                <a:gd name="T0" fmla="*/ 0 w 153"/>
                <a:gd name="T1" fmla="*/ 1079 h 1079"/>
                <a:gd name="T2" fmla="*/ 10 w 153"/>
                <a:gd name="T3" fmla="*/ 1047 h 1079"/>
                <a:gd name="T4" fmla="*/ 31 w 153"/>
                <a:gd name="T5" fmla="*/ 969 h 1079"/>
                <a:gd name="T6" fmla="*/ 50 w 153"/>
                <a:gd name="T7" fmla="*/ 894 h 1079"/>
                <a:gd name="T8" fmla="*/ 68 w 153"/>
                <a:gd name="T9" fmla="*/ 823 h 1079"/>
                <a:gd name="T10" fmla="*/ 82 w 153"/>
                <a:gd name="T11" fmla="*/ 754 h 1079"/>
                <a:gd name="T12" fmla="*/ 96 w 153"/>
                <a:gd name="T13" fmla="*/ 687 h 1079"/>
                <a:gd name="T14" fmla="*/ 108 w 153"/>
                <a:gd name="T15" fmla="*/ 624 h 1079"/>
                <a:gd name="T16" fmla="*/ 117 w 153"/>
                <a:gd name="T17" fmla="*/ 564 h 1079"/>
                <a:gd name="T18" fmla="*/ 127 w 153"/>
                <a:gd name="T19" fmla="*/ 507 h 1079"/>
                <a:gd name="T20" fmla="*/ 136 w 153"/>
                <a:gd name="T21" fmla="*/ 452 h 1079"/>
                <a:gd name="T22" fmla="*/ 138 w 153"/>
                <a:gd name="T23" fmla="*/ 401 h 1079"/>
                <a:gd name="T24" fmla="*/ 144 w 153"/>
                <a:gd name="T25" fmla="*/ 353 h 1079"/>
                <a:gd name="T26" fmla="*/ 147 w 153"/>
                <a:gd name="T27" fmla="*/ 307 h 1079"/>
                <a:gd name="T28" fmla="*/ 150 w 153"/>
                <a:gd name="T29" fmla="*/ 264 h 1079"/>
                <a:gd name="T30" fmla="*/ 152 w 153"/>
                <a:gd name="T31" fmla="*/ 225 h 1079"/>
                <a:gd name="T32" fmla="*/ 152 w 153"/>
                <a:gd name="T33" fmla="*/ 189 h 1079"/>
                <a:gd name="T34" fmla="*/ 153 w 153"/>
                <a:gd name="T35" fmla="*/ 156 h 1079"/>
                <a:gd name="T36" fmla="*/ 152 w 153"/>
                <a:gd name="T37" fmla="*/ 126 h 1079"/>
                <a:gd name="T38" fmla="*/ 152 w 153"/>
                <a:gd name="T39" fmla="*/ 99 h 1079"/>
                <a:gd name="T40" fmla="*/ 151 w 153"/>
                <a:gd name="T41" fmla="*/ 76 h 1079"/>
                <a:gd name="T42" fmla="*/ 150 w 153"/>
                <a:gd name="T43" fmla="*/ 56 h 1079"/>
                <a:gd name="T44" fmla="*/ 147 w 153"/>
                <a:gd name="T45" fmla="*/ 39 h 1079"/>
                <a:gd name="T46" fmla="*/ 146 w 153"/>
                <a:gd name="T47" fmla="*/ 24 h 1079"/>
                <a:gd name="T48" fmla="*/ 145 w 153"/>
                <a:gd name="T49" fmla="*/ 13 h 1079"/>
                <a:gd name="T50" fmla="*/ 144 w 153"/>
                <a:gd name="T51" fmla="*/ 6 h 1079"/>
                <a:gd name="T52" fmla="*/ 143 w 153"/>
                <a:gd name="T53" fmla="*/ 1 h 1079"/>
                <a:gd name="T54" fmla="*/ 143 w 153"/>
                <a:gd name="T55" fmla="*/ 0 h 10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53" h="1079">
                  <a:moveTo>
                    <a:pt x="0" y="1079"/>
                  </a:moveTo>
                  <a:lnTo>
                    <a:pt x="10" y="1047"/>
                  </a:lnTo>
                  <a:lnTo>
                    <a:pt x="31" y="969"/>
                  </a:lnTo>
                  <a:lnTo>
                    <a:pt x="50" y="894"/>
                  </a:lnTo>
                  <a:lnTo>
                    <a:pt x="68" y="823"/>
                  </a:lnTo>
                  <a:lnTo>
                    <a:pt x="82" y="754"/>
                  </a:lnTo>
                  <a:lnTo>
                    <a:pt x="96" y="687"/>
                  </a:lnTo>
                  <a:lnTo>
                    <a:pt x="108" y="624"/>
                  </a:lnTo>
                  <a:lnTo>
                    <a:pt x="117" y="564"/>
                  </a:lnTo>
                  <a:lnTo>
                    <a:pt x="127" y="507"/>
                  </a:lnTo>
                  <a:lnTo>
                    <a:pt x="136" y="452"/>
                  </a:lnTo>
                  <a:lnTo>
                    <a:pt x="138" y="401"/>
                  </a:lnTo>
                  <a:lnTo>
                    <a:pt x="144" y="353"/>
                  </a:lnTo>
                  <a:lnTo>
                    <a:pt x="147" y="307"/>
                  </a:lnTo>
                  <a:lnTo>
                    <a:pt x="150" y="264"/>
                  </a:lnTo>
                  <a:lnTo>
                    <a:pt x="152" y="225"/>
                  </a:lnTo>
                  <a:lnTo>
                    <a:pt x="152" y="189"/>
                  </a:lnTo>
                  <a:lnTo>
                    <a:pt x="153" y="156"/>
                  </a:lnTo>
                  <a:lnTo>
                    <a:pt x="152" y="126"/>
                  </a:lnTo>
                  <a:lnTo>
                    <a:pt x="152" y="99"/>
                  </a:lnTo>
                  <a:lnTo>
                    <a:pt x="151" y="76"/>
                  </a:lnTo>
                  <a:lnTo>
                    <a:pt x="150" y="56"/>
                  </a:lnTo>
                  <a:lnTo>
                    <a:pt x="147" y="39"/>
                  </a:lnTo>
                  <a:lnTo>
                    <a:pt x="146" y="24"/>
                  </a:lnTo>
                  <a:lnTo>
                    <a:pt x="145" y="13"/>
                  </a:lnTo>
                  <a:lnTo>
                    <a:pt x="144" y="6"/>
                  </a:lnTo>
                  <a:lnTo>
                    <a:pt x="143" y="1"/>
                  </a:lnTo>
                  <a:lnTo>
                    <a:pt x="143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96" name="Freeform 80"/>
            <p:cNvSpPr>
              <a:spLocks/>
            </p:cNvSpPr>
            <p:nvPr/>
          </p:nvSpPr>
          <p:spPr bwMode="auto">
            <a:xfrm>
              <a:off x="2160" y="2250"/>
              <a:ext cx="44" cy="12"/>
            </a:xfrm>
            <a:custGeom>
              <a:avLst/>
              <a:gdLst>
                <a:gd name="T0" fmla="*/ 0 w 312"/>
                <a:gd name="T1" fmla="*/ 86 h 86"/>
                <a:gd name="T2" fmla="*/ 35 w 312"/>
                <a:gd name="T3" fmla="*/ 77 h 86"/>
                <a:gd name="T4" fmla="*/ 70 w 312"/>
                <a:gd name="T5" fmla="*/ 68 h 86"/>
                <a:gd name="T6" fmla="*/ 105 w 312"/>
                <a:gd name="T7" fmla="*/ 59 h 86"/>
                <a:gd name="T8" fmla="*/ 139 w 312"/>
                <a:gd name="T9" fmla="*/ 50 h 86"/>
                <a:gd name="T10" fmla="*/ 173 w 312"/>
                <a:gd name="T11" fmla="*/ 41 h 86"/>
                <a:gd name="T12" fmla="*/ 209 w 312"/>
                <a:gd name="T13" fmla="*/ 31 h 86"/>
                <a:gd name="T14" fmla="*/ 243 w 312"/>
                <a:gd name="T15" fmla="*/ 21 h 86"/>
                <a:gd name="T16" fmla="*/ 277 w 312"/>
                <a:gd name="T17" fmla="*/ 10 h 86"/>
                <a:gd name="T18" fmla="*/ 312 w 312"/>
                <a:gd name="T1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2" h="86">
                  <a:moveTo>
                    <a:pt x="0" y="86"/>
                  </a:moveTo>
                  <a:lnTo>
                    <a:pt x="35" y="77"/>
                  </a:lnTo>
                  <a:lnTo>
                    <a:pt x="70" y="68"/>
                  </a:lnTo>
                  <a:lnTo>
                    <a:pt x="105" y="59"/>
                  </a:lnTo>
                  <a:lnTo>
                    <a:pt x="139" y="50"/>
                  </a:lnTo>
                  <a:lnTo>
                    <a:pt x="173" y="41"/>
                  </a:lnTo>
                  <a:lnTo>
                    <a:pt x="209" y="31"/>
                  </a:lnTo>
                  <a:lnTo>
                    <a:pt x="243" y="21"/>
                  </a:lnTo>
                  <a:lnTo>
                    <a:pt x="277" y="10"/>
                  </a:lnTo>
                  <a:lnTo>
                    <a:pt x="31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97" name="Freeform 81"/>
            <p:cNvSpPr>
              <a:spLocks/>
            </p:cNvSpPr>
            <p:nvPr/>
          </p:nvSpPr>
          <p:spPr bwMode="auto">
            <a:xfrm>
              <a:off x="2204" y="2250"/>
              <a:ext cx="97" cy="121"/>
            </a:xfrm>
            <a:custGeom>
              <a:avLst/>
              <a:gdLst>
                <a:gd name="T0" fmla="*/ 677 w 677"/>
                <a:gd name="T1" fmla="*/ 851 h 851"/>
                <a:gd name="T2" fmla="*/ 652 w 677"/>
                <a:gd name="T3" fmla="*/ 828 h 851"/>
                <a:gd name="T4" fmla="*/ 594 w 677"/>
                <a:gd name="T5" fmla="*/ 773 h 851"/>
                <a:gd name="T6" fmla="*/ 539 w 677"/>
                <a:gd name="T7" fmla="*/ 719 h 851"/>
                <a:gd name="T8" fmla="*/ 488 w 677"/>
                <a:gd name="T9" fmla="*/ 666 h 851"/>
                <a:gd name="T10" fmla="*/ 439 w 677"/>
                <a:gd name="T11" fmla="*/ 615 h 851"/>
                <a:gd name="T12" fmla="*/ 394 w 677"/>
                <a:gd name="T13" fmla="*/ 565 h 851"/>
                <a:gd name="T14" fmla="*/ 351 w 677"/>
                <a:gd name="T15" fmla="*/ 517 h 851"/>
                <a:gd name="T16" fmla="*/ 311 w 677"/>
                <a:gd name="T17" fmla="*/ 471 h 851"/>
                <a:gd name="T18" fmla="*/ 274 w 677"/>
                <a:gd name="T19" fmla="*/ 426 h 851"/>
                <a:gd name="T20" fmla="*/ 238 w 677"/>
                <a:gd name="T21" fmla="*/ 384 h 851"/>
                <a:gd name="T22" fmla="*/ 210 w 677"/>
                <a:gd name="T23" fmla="*/ 341 h 851"/>
                <a:gd name="T24" fmla="*/ 180 w 677"/>
                <a:gd name="T25" fmla="*/ 302 h 851"/>
                <a:gd name="T26" fmla="*/ 154 w 677"/>
                <a:gd name="T27" fmla="*/ 265 h 851"/>
                <a:gd name="T28" fmla="*/ 130 w 677"/>
                <a:gd name="T29" fmla="*/ 230 h 851"/>
                <a:gd name="T30" fmla="*/ 108 w 677"/>
                <a:gd name="T31" fmla="*/ 197 h 851"/>
                <a:gd name="T32" fmla="*/ 89 w 677"/>
                <a:gd name="T33" fmla="*/ 167 h 851"/>
                <a:gd name="T34" fmla="*/ 71 w 677"/>
                <a:gd name="T35" fmla="*/ 138 h 851"/>
                <a:gd name="T36" fmla="*/ 57 w 677"/>
                <a:gd name="T37" fmla="*/ 113 h 851"/>
                <a:gd name="T38" fmla="*/ 44 w 677"/>
                <a:gd name="T39" fmla="*/ 89 h 851"/>
                <a:gd name="T40" fmla="*/ 33 w 677"/>
                <a:gd name="T41" fmla="*/ 68 h 851"/>
                <a:gd name="T42" fmla="*/ 23 w 677"/>
                <a:gd name="T43" fmla="*/ 51 h 851"/>
                <a:gd name="T44" fmla="*/ 15 w 677"/>
                <a:gd name="T45" fmla="*/ 35 h 851"/>
                <a:gd name="T46" fmla="*/ 10 w 677"/>
                <a:gd name="T47" fmla="*/ 22 h 851"/>
                <a:gd name="T48" fmla="*/ 5 w 677"/>
                <a:gd name="T49" fmla="*/ 12 h 851"/>
                <a:gd name="T50" fmla="*/ 2 w 677"/>
                <a:gd name="T51" fmla="*/ 5 h 851"/>
                <a:gd name="T52" fmla="*/ 0 w 677"/>
                <a:gd name="T53" fmla="*/ 1 h 851"/>
                <a:gd name="T54" fmla="*/ 0 w 677"/>
                <a:gd name="T55" fmla="*/ 0 h 8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77" h="851">
                  <a:moveTo>
                    <a:pt x="677" y="851"/>
                  </a:moveTo>
                  <a:lnTo>
                    <a:pt x="652" y="828"/>
                  </a:lnTo>
                  <a:lnTo>
                    <a:pt x="594" y="773"/>
                  </a:lnTo>
                  <a:lnTo>
                    <a:pt x="539" y="719"/>
                  </a:lnTo>
                  <a:lnTo>
                    <a:pt x="488" y="666"/>
                  </a:lnTo>
                  <a:lnTo>
                    <a:pt x="439" y="615"/>
                  </a:lnTo>
                  <a:lnTo>
                    <a:pt x="394" y="565"/>
                  </a:lnTo>
                  <a:lnTo>
                    <a:pt x="351" y="517"/>
                  </a:lnTo>
                  <a:lnTo>
                    <a:pt x="311" y="471"/>
                  </a:lnTo>
                  <a:lnTo>
                    <a:pt x="274" y="426"/>
                  </a:lnTo>
                  <a:lnTo>
                    <a:pt x="238" y="384"/>
                  </a:lnTo>
                  <a:lnTo>
                    <a:pt x="210" y="341"/>
                  </a:lnTo>
                  <a:lnTo>
                    <a:pt x="180" y="302"/>
                  </a:lnTo>
                  <a:lnTo>
                    <a:pt x="154" y="265"/>
                  </a:lnTo>
                  <a:lnTo>
                    <a:pt x="130" y="230"/>
                  </a:lnTo>
                  <a:lnTo>
                    <a:pt x="108" y="197"/>
                  </a:lnTo>
                  <a:lnTo>
                    <a:pt x="89" y="167"/>
                  </a:lnTo>
                  <a:lnTo>
                    <a:pt x="71" y="138"/>
                  </a:lnTo>
                  <a:lnTo>
                    <a:pt x="57" y="113"/>
                  </a:lnTo>
                  <a:lnTo>
                    <a:pt x="44" y="89"/>
                  </a:lnTo>
                  <a:lnTo>
                    <a:pt x="33" y="68"/>
                  </a:lnTo>
                  <a:lnTo>
                    <a:pt x="23" y="51"/>
                  </a:lnTo>
                  <a:lnTo>
                    <a:pt x="15" y="35"/>
                  </a:lnTo>
                  <a:lnTo>
                    <a:pt x="10" y="22"/>
                  </a:lnTo>
                  <a:lnTo>
                    <a:pt x="5" y="12"/>
                  </a:lnTo>
                  <a:lnTo>
                    <a:pt x="2" y="5"/>
                  </a:lnTo>
                  <a:lnTo>
                    <a:pt x="0" y="1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98" name="Freeform 82"/>
            <p:cNvSpPr>
              <a:spLocks/>
            </p:cNvSpPr>
            <p:nvPr/>
          </p:nvSpPr>
          <p:spPr bwMode="auto">
            <a:xfrm>
              <a:off x="2335" y="2175"/>
              <a:ext cx="29" cy="17"/>
            </a:xfrm>
            <a:custGeom>
              <a:avLst/>
              <a:gdLst>
                <a:gd name="T0" fmla="*/ 0 w 200"/>
                <a:gd name="T1" fmla="*/ 121 h 121"/>
                <a:gd name="T2" fmla="*/ 29 w 200"/>
                <a:gd name="T3" fmla="*/ 105 h 121"/>
                <a:gd name="T4" fmla="*/ 57 w 200"/>
                <a:gd name="T5" fmla="*/ 88 h 121"/>
                <a:gd name="T6" fmla="*/ 86 w 200"/>
                <a:gd name="T7" fmla="*/ 71 h 121"/>
                <a:gd name="T8" fmla="*/ 115 w 200"/>
                <a:gd name="T9" fmla="*/ 53 h 121"/>
                <a:gd name="T10" fmla="*/ 144 w 200"/>
                <a:gd name="T11" fmla="*/ 35 h 121"/>
                <a:gd name="T12" fmla="*/ 172 w 200"/>
                <a:gd name="T13" fmla="*/ 17 h 121"/>
                <a:gd name="T14" fmla="*/ 200 w 200"/>
                <a:gd name="T15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0" h="121">
                  <a:moveTo>
                    <a:pt x="0" y="121"/>
                  </a:moveTo>
                  <a:lnTo>
                    <a:pt x="29" y="105"/>
                  </a:lnTo>
                  <a:lnTo>
                    <a:pt x="57" y="88"/>
                  </a:lnTo>
                  <a:lnTo>
                    <a:pt x="86" y="71"/>
                  </a:lnTo>
                  <a:lnTo>
                    <a:pt x="115" y="53"/>
                  </a:lnTo>
                  <a:lnTo>
                    <a:pt x="144" y="35"/>
                  </a:lnTo>
                  <a:lnTo>
                    <a:pt x="172" y="17"/>
                  </a:lnTo>
                  <a:lnTo>
                    <a:pt x="20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899" name="Freeform 83"/>
            <p:cNvSpPr>
              <a:spLocks/>
            </p:cNvSpPr>
            <p:nvPr/>
          </p:nvSpPr>
          <p:spPr bwMode="auto">
            <a:xfrm>
              <a:off x="2301" y="2346"/>
              <a:ext cx="58" cy="25"/>
            </a:xfrm>
            <a:custGeom>
              <a:avLst/>
              <a:gdLst>
                <a:gd name="T0" fmla="*/ 0 w 407"/>
                <a:gd name="T1" fmla="*/ 178 h 178"/>
                <a:gd name="T2" fmla="*/ 34 w 407"/>
                <a:gd name="T3" fmla="*/ 165 h 178"/>
                <a:gd name="T4" fmla="*/ 69 w 407"/>
                <a:gd name="T5" fmla="*/ 150 h 178"/>
                <a:gd name="T6" fmla="*/ 103 w 407"/>
                <a:gd name="T7" fmla="*/ 137 h 178"/>
                <a:gd name="T8" fmla="*/ 137 w 407"/>
                <a:gd name="T9" fmla="*/ 123 h 178"/>
                <a:gd name="T10" fmla="*/ 171 w 407"/>
                <a:gd name="T11" fmla="*/ 108 h 178"/>
                <a:gd name="T12" fmla="*/ 206 w 407"/>
                <a:gd name="T13" fmla="*/ 93 h 178"/>
                <a:gd name="T14" fmla="*/ 239 w 407"/>
                <a:gd name="T15" fmla="*/ 78 h 178"/>
                <a:gd name="T16" fmla="*/ 273 w 407"/>
                <a:gd name="T17" fmla="*/ 63 h 178"/>
                <a:gd name="T18" fmla="*/ 306 w 407"/>
                <a:gd name="T19" fmla="*/ 47 h 178"/>
                <a:gd name="T20" fmla="*/ 341 w 407"/>
                <a:gd name="T21" fmla="*/ 32 h 178"/>
                <a:gd name="T22" fmla="*/ 374 w 407"/>
                <a:gd name="T23" fmla="*/ 15 h 178"/>
                <a:gd name="T24" fmla="*/ 407 w 407"/>
                <a:gd name="T25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7" h="178">
                  <a:moveTo>
                    <a:pt x="0" y="178"/>
                  </a:moveTo>
                  <a:lnTo>
                    <a:pt x="34" y="165"/>
                  </a:lnTo>
                  <a:lnTo>
                    <a:pt x="69" y="150"/>
                  </a:lnTo>
                  <a:lnTo>
                    <a:pt x="103" y="137"/>
                  </a:lnTo>
                  <a:lnTo>
                    <a:pt x="137" y="123"/>
                  </a:lnTo>
                  <a:lnTo>
                    <a:pt x="171" y="108"/>
                  </a:lnTo>
                  <a:lnTo>
                    <a:pt x="206" y="93"/>
                  </a:lnTo>
                  <a:lnTo>
                    <a:pt x="239" y="78"/>
                  </a:lnTo>
                  <a:lnTo>
                    <a:pt x="273" y="63"/>
                  </a:lnTo>
                  <a:lnTo>
                    <a:pt x="306" y="47"/>
                  </a:lnTo>
                  <a:lnTo>
                    <a:pt x="341" y="32"/>
                  </a:lnTo>
                  <a:lnTo>
                    <a:pt x="374" y="15"/>
                  </a:lnTo>
                  <a:lnTo>
                    <a:pt x="407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00" name="Freeform 84"/>
            <p:cNvSpPr>
              <a:spLocks/>
            </p:cNvSpPr>
            <p:nvPr/>
          </p:nvSpPr>
          <p:spPr bwMode="auto">
            <a:xfrm>
              <a:off x="2335" y="2192"/>
              <a:ext cx="24" cy="154"/>
            </a:xfrm>
            <a:custGeom>
              <a:avLst/>
              <a:gdLst>
                <a:gd name="T0" fmla="*/ 167 w 167"/>
                <a:gd name="T1" fmla="*/ 1077 h 1077"/>
                <a:gd name="T2" fmla="*/ 167 w 167"/>
                <a:gd name="T3" fmla="*/ 1043 h 1077"/>
                <a:gd name="T4" fmla="*/ 166 w 167"/>
                <a:gd name="T5" fmla="*/ 962 h 1077"/>
                <a:gd name="T6" fmla="*/ 164 w 167"/>
                <a:gd name="T7" fmla="*/ 886 h 1077"/>
                <a:gd name="T8" fmla="*/ 159 w 167"/>
                <a:gd name="T9" fmla="*/ 812 h 1077"/>
                <a:gd name="T10" fmla="*/ 155 w 167"/>
                <a:gd name="T11" fmla="*/ 741 h 1077"/>
                <a:gd name="T12" fmla="*/ 148 w 167"/>
                <a:gd name="T13" fmla="*/ 675 h 1077"/>
                <a:gd name="T14" fmla="*/ 141 w 167"/>
                <a:gd name="T15" fmla="*/ 610 h 1077"/>
                <a:gd name="T16" fmla="*/ 135 w 167"/>
                <a:gd name="T17" fmla="*/ 550 h 1077"/>
                <a:gd name="T18" fmla="*/ 127 w 167"/>
                <a:gd name="T19" fmla="*/ 492 h 1077"/>
                <a:gd name="T20" fmla="*/ 120 w 167"/>
                <a:gd name="T21" fmla="*/ 437 h 1077"/>
                <a:gd name="T22" fmla="*/ 109 w 167"/>
                <a:gd name="T23" fmla="*/ 386 h 1077"/>
                <a:gd name="T24" fmla="*/ 99 w 167"/>
                <a:gd name="T25" fmla="*/ 339 h 1077"/>
                <a:gd name="T26" fmla="*/ 91 w 167"/>
                <a:gd name="T27" fmla="*/ 294 h 1077"/>
                <a:gd name="T28" fmla="*/ 81 w 167"/>
                <a:gd name="T29" fmla="*/ 252 h 1077"/>
                <a:gd name="T30" fmla="*/ 71 w 167"/>
                <a:gd name="T31" fmla="*/ 215 h 1077"/>
                <a:gd name="T32" fmla="*/ 62 w 167"/>
                <a:gd name="T33" fmla="*/ 179 h 1077"/>
                <a:gd name="T34" fmla="*/ 53 w 167"/>
                <a:gd name="T35" fmla="*/ 148 h 1077"/>
                <a:gd name="T36" fmla="*/ 44 w 167"/>
                <a:gd name="T37" fmla="*/ 120 h 1077"/>
                <a:gd name="T38" fmla="*/ 36 w 167"/>
                <a:gd name="T39" fmla="*/ 94 h 1077"/>
                <a:gd name="T40" fmla="*/ 29 w 167"/>
                <a:gd name="T41" fmla="*/ 72 h 1077"/>
                <a:gd name="T42" fmla="*/ 21 w 167"/>
                <a:gd name="T43" fmla="*/ 53 h 1077"/>
                <a:gd name="T44" fmla="*/ 15 w 167"/>
                <a:gd name="T45" fmla="*/ 37 h 1077"/>
                <a:gd name="T46" fmla="*/ 10 w 167"/>
                <a:gd name="T47" fmla="*/ 24 h 1077"/>
                <a:gd name="T48" fmla="*/ 5 w 167"/>
                <a:gd name="T49" fmla="*/ 14 h 1077"/>
                <a:gd name="T50" fmla="*/ 2 w 167"/>
                <a:gd name="T51" fmla="*/ 6 h 1077"/>
                <a:gd name="T52" fmla="*/ 0 w 167"/>
                <a:gd name="T53" fmla="*/ 3 h 1077"/>
                <a:gd name="T54" fmla="*/ 0 w 167"/>
                <a:gd name="T55" fmla="*/ 0 h 10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7" h="1077">
                  <a:moveTo>
                    <a:pt x="167" y="1077"/>
                  </a:moveTo>
                  <a:lnTo>
                    <a:pt x="167" y="1043"/>
                  </a:lnTo>
                  <a:lnTo>
                    <a:pt x="166" y="962"/>
                  </a:lnTo>
                  <a:lnTo>
                    <a:pt x="164" y="886"/>
                  </a:lnTo>
                  <a:lnTo>
                    <a:pt x="159" y="812"/>
                  </a:lnTo>
                  <a:lnTo>
                    <a:pt x="155" y="741"/>
                  </a:lnTo>
                  <a:lnTo>
                    <a:pt x="148" y="675"/>
                  </a:lnTo>
                  <a:lnTo>
                    <a:pt x="141" y="610"/>
                  </a:lnTo>
                  <a:lnTo>
                    <a:pt x="135" y="550"/>
                  </a:lnTo>
                  <a:lnTo>
                    <a:pt x="127" y="492"/>
                  </a:lnTo>
                  <a:lnTo>
                    <a:pt x="120" y="437"/>
                  </a:lnTo>
                  <a:lnTo>
                    <a:pt x="109" y="386"/>
                  </a:lnTo>
                  <a:lnTo>
                    <a:pt x="99" y="339"/>
                  </a:lnTo>
                  <a:lnTo>
                    <a:pt x="91" y="294"/>
                  </a:lnTo>
                  <a:lnTo>
                    <a:pt x="81" y="252"/>
                  </a:lnTo>
                  <a:lnTo>
                    <a:pt x="71" y="215"/>
                  </a:lnTo>
                  <a:lnTo>
                    <a:pt x="62" y="179"/>
                  </a:lnTo>
                  <a:lnTo>
                    <a:pt x="53" y="148"/>
                  </a:lnTo>
                  <a:lnTo>
                    <a:pt x="44" y="120"/>
                  </a:lnTo>
                  <a:lnTo>
                    <a:pt x="36" y="94"/>
                  </a:lnTo>
                  <a:lnTo>
                    <a:pt x="29" y="72"/>
                  </a:lnTo>
                  <a:lnTo>
                    <a:pt x="21" y="53"/>
                  </a:lnTo>
                  <a:lnTo>
                    <a:pt x="15" y="37"/>
                  </a:lnTo>
                  <a:lnTo>
                    <a:pt x="10" y="24"/>
                  </a:lnTo>
                  <a:lnTo>
                    <a:pt x="5" y="14"/>
                  </a:lnTo>
                  <a:lnTo>
                    <a:pt x="2" y="6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01" name="Line 85"/>
            <p:cNvSpPr>
              <a:spLocks noChangeShapeType="1"/>
            </p:cNvSpPr>
            <p:nvPr/>
          </p:nvSpPr>
          <p:spPr bwMode="auto">
            <a:xfrm>
              <a:off x="2023" y="1640"/>
              <a:ext cx="6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02" name="Freeform 86"/>
            <p:cNvSpPr>
              <a:spLocks/>
            </p:cNvSpPr>
            <p:nvPr/>
          </p:nvSpPr>
          <p:spPr bwMode="auto">
            <a:xfrm>
              <a:off x="1916" y="2214"/>
              <a:ext cx="283" cy="17"/>
            </a:xfrm>
            <a:custGeom>
              <a:avLst/>
              <a:gdLst>
                <a:gd name="T0" fmla="*/ 0 w 1978"/>
                <a:gd name="T1" fmla="*/ 14 h 122"/>
                <a:gd name="T2" fmla="*/ 32 w 1978"/>
                <a:gd name="T3" fmla="*/ 21 h 122"/>
                <a:gd name="T4" fmla="*/ 64 w 1978"/>
                <a:gd name="T5" fmla="*/ 28 h 122"/>
                <a:gd name="T6" fmla="*/ 97 w 1978"/>
                <a:gd name="T7" fmla="*/ 35 h 122"/>
                <a:gd name="T8" fmla="*/ 129 w 1978"/>
                <a:gd name="T9" fmla="*/ 42 h 122"/>
                <a:gd name="T10" fmla="*/ 162 w 1978"/>
                <a:gd name="T11" fmla="*/ 48 h 122"/>
                <a:gd name="T12" fmla="*/ 195 w 1978"/>
                <a:gd name="T13" fmla="*/ 54 h 122"/>
                <a:gd name="T14" fmla="*/ 227 w 1978"/>
                <a:gd name="T15" fmla="*/ 59 h 122"/>
                <a:gd name="T16" fmla="*/ 260 w 1978"/>
                <a:gd name="T17" fmla="*/ 65 h 122"/>
                <a:gd name="T18" fmla="*/ 294 w 1978"/>
                <a:gd name="T19" fmla="*/ 70 h 122"/>
                <a:gd name="T20" fmla="*/ 326 w 1978"/>
                <a:gd name="T21" fmla="*/ 76 h 122"/>
                <a:gd name="T22" fmla="*/ 359 w 1978"/>
                <a:gd name="T23" fmla="*/ 80 h 122"/>
                <a:gd name="T24" fmla="*/ 392 w 1978"/>
                <a:gd name="T25" fmla="*/ 85 h 122"/>
                <a:gd name="T26" fmla="*/ 425 w 1978"/>
                <a:gd name="T27" fmla="*/ 89 h 122"/>
                <a:gd name="T28" fmla="*/ 458 w 1978"/>
                <a:gd name="T29" fmla="*/ 94 h 122"/>
                <a:gd name="T30" fmla="*/ 491 w 1978"/>
                <a:gd name="T31" fmla="*/ 97 h 122"/>
                <a:gd name="T32" fmla="*/ 525 w 1978"/>
                <a:gd name="T33" fmla="*/ 100 h 122"/>
                <a:gd name="T34" fmla="*/ 558 w 1978"/>
                <a:gd name="T35" fmla="*/ 104 h 122"/>
                <a:gd name="T36" fmla="*/ 591 w 1978"/>
                <a:gd name="T37" fmla="*/ 107 h 122"/>
                <a:gd name="T38" fmla="*/ 624 w 1978"/>
                <a:gd name="T39" fmla="*/ 109 h 122"/>
                <a:gd name="T40" fmla="*/ 657 w 1978"/>
                <a:gd name="T41" fmla="*/ 112 h 122"/>
                <a:gd name="T42" fmla="*/ 690 w 1978"/>
                <a:gd name="T43" fmla="*/ 115 h 122"/>
                <a:gd name="T44" fmla="*/ 724 w 1978"/>
                <a:gd name="T45" fmla="*/ 116 h 122"/>
                <a:gd name="T46" fmla="*/ 757 w 1978"/>
                <a:gd name="T47" fmla="*/ 118 h 122"/>
                <a:gd name="T48" fmla="*/ 790 w 1978"/>
                <a:gd name="T49" fmla="*/ 119 h 122"/>
                <a:gd name="T50" fmla="*/ 823 w 1978"/>
                <a:gd name="T51" fmla="*/ 120 h 122"/>
                <a:gd name="T52" fmla="*/ 856 w 1978"/>
                <a:gd name="T53" fmla="*/ 121 h 122"/>
                <a:gd name="T54" fmla="*/ 889 w 1978"/>
                <a:gd name="T55" fmla="*/ 122 h 122"/>
                <a:gd name="T56" fmla="*/ 922 w 1978"/>
                <a:gd name="T57" fmla="*/ 122 h 122"/>
                <a:gd name="T58" fmla="*/ 957 w 1978"/>
                <a:gd name="T59" fmla="*/ 122 h 122"/>
                <a:gd name="T60" fmla="*/ 990 w 1978"/>
                <a:gd name="T61" fmla="*/ 122 h 122"/>
                <a:gd name="T62" fmla="*/ 1023 w 1978"/>
                <a:gd name="T63" fmla="*/ 122 h 122"/>
                <a:gd name="T64" fmla="*/ 1056 w 1978"/>
                <a:gd name="T65" fmla="*/ 121 h 122"/>
                <a:gd name="T66" fmla="*/ 1089 w 1978"/>
                <a:gd name="T67" fmla="*/ 120 h 122"/>
                <a:gd name="T68" fmla="*/ 1123 w 1978"/>
                <a:gd name="T69" fmla="*/ 119 h 122"/>
                <a:gd name="T70" fmla="*/ 1156 w 1978"/>
                <a:gd name="T71" fmla="*/ 118 h 122"/>
                <a:gd name="T72" fmla="*/ 1189 w 1978"/>
                <a:gd name="T73" fmla="*/ 117 h 122"/>
                <a:gd name="T74" fmla="*/ 1222 w 1978"/>
                <a:gd name="T75" fmla="*/ 115 h 122"/>
                <a:gd name="T76" fmla="*/ 1255 w 1978"/>
                <a:gd name="T77" fmla="*/ 112 h 122"/>
                <a:gd name="T78" fmla="*/ 1288 w 1978"/>
                <a:gd name="T79" fmla="*/ 110 h 122"/>
                <a:gd name="T80" fmla="*/ 1321 w 1978"/>
                <a:gd name="T81" fmla="*/ 107 h 122"/>
                <a:gd name="T82" fmla="*/ 1355 w 1978"/>
                <a:gd name="T83" fmla="*/ 105 h 122"/>
                <a:gd name="T84" fmla="*/ 1388 w 1978"/>
                <a:gd name="T85" fmla="*/ 101 h 122"/>
                <a:gd name="T86" fmla="*/ 1421 w 1978"/>
                <a:gd name="T87" fmla="*/ 98 h 122"/>
                <a:gd name="T88" fmla="*/ 1454 w 1978"/>
                <a:gd name="T89" fmla="*/ 94 h 122"/>
                <a:gd name="T90" fmla="*/ 1487 w 1978"/>
                <a:gd name="T91" fmla="*/ 90 h 122"/>
                <a:gd name="T92" fmla="*/ 1520 w 1978"/>
                <a:gd name="T93" fmla="*/ 86 h 122"/>
                <a:gd name="T94" fmla="*/ 1554 w 1978"/>
                <a:gd name="T95" fmla="*/ 81 h 122"/>
                <a:gd name="T96" fmla="*/ 1587 w 1978"/>
                <a:gd name="T97" fmla="*/ 77 h 122"/>
                <a:gd name="T98" fmla="*/ 1620 w 1978"/>
                <a:gd name="T99" fmla="*/ 72 h 122"/>
                <a:gd name="T100" fmla="*/ 1652 w 1978"/>
                <a:gd name="T101" fmla="*/ 66 h 122"/>
                <a:gd name="T102" fmla="*/ 1685 w 1978"/>
                <a:gd name="T103" fmla="*/ 62 h 122"/>
                <a:gd name="T104" fmla="*/ 1718 w 1978"/>
                <a:gd name="T105" fmla="*/ 55 h 122"/>
                <a:gd name="T106" fmla="*/ 1750 w 1978"/>
                <a:gd name="T107" fmla="*/ 49 h 122"/>
                <a:gd name="T108" fmla="*/ 1783 w 1978"/>
                <a:gd name="T109" fmla="*/ 43 h 122"/>
                <a:gd name="T110" fmla="*/ 1816 w 1978"/>
                <a:gd name="T111" fmla="*/ 36 h 122"/>
                <a:gd name="T112" fmla="*/ 1849 w 1978"/>
                <a:gd name="T113" fmla="*/ 30 h 122"/>
                <a:gd name="T114" fmla="*/ 1881 w 1978"/>
                <a:gd name="T115" fmla="*/ 23 h 122"/>
                <a:gd name="T116" fmla="*/ 1914 w 1978"/>
                <a:gd name="T117" fmla="*/ 15 h 122"/>
                <a:gd name="T118" fmla="*/ 1946 w 1978"/>
                <a:gd name="T119" fmla="*/ 9 h 122"/>
                <a:gd name="T120" fmla="*/ 1978 w 1978"/>
                <a:gd name="T12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978" h="122">
                  <a:moveTo>
                    <a:pt x="0" y="14"/>
                  </a:moveTo>
                  <a:lnTo>
                    <a:pt x="32" y="21"/>
                  </a:lnTo>
                  <a:lnTo>
                    <a:pt x="64" y="28"/>
                  </a:lnTo>
                  <a:lnTo>
                    <a:pt x="97" y="35"/>
                  </a:lnTo>
                  <a:lnTo>
                    <a:pt x="129" y="42"/>
                  </a:lnTo>
                  <a:lnTo>
                    <a:pt x="162" y="48"/>
                  </a:lnTo>
                  <a:lnTo>
                    <a:pt x="195" y="54"/>
                  </a:lnTo>
                  <a:lnTo>
                    <a:pt x="227" y="59"/>
                  </a:lnTo>
                  <a:lnTo>
                    <a:pt x="260" y="65"/>
                  </a:lnTo>
                  <a:lnTo>
                    <a:pt x="294" y="70"/>
                  </a:lnTo>
                  <a:lnTo>
                    <a:pt x="326" y="76"/>
                  </a:lnTo>
                  <a:lnTo>
                    <a:pt x="359" y="80"/>
                  </a:lnTo>
                  <a:lnTo>
                    <a:pt x="392" y="85"/>
                  </a:lnTo>
                  <a:lnTo>
                    <a:pt x="425" y="89"/>
                  </a:lnTo>
                  <a:lnTo>
                    <a:pt x="458" y="94"/>
                  </a:lnTo>
                  <a:lnTo>
                    <a:pt x="491" y="97"/>
                  </a:lnTo>
                  <a:lnTo>
                    <a:pt x="525" y="100"/>
                  </a:lnTo>
                  <a:lnTo>
                    <a:pt x="558" y="104"/>
                  </a:lnTo>
                  <a:lnTo>
                    <a:pt x="591" y="107"/>
                  </a:lnTo>
                  <a:lnTo>
                    <a:pt x="624" y="109"/>
                  </a:lnTo>
                  <a:lnTo>
                    <a:pt x="657" y="112"/>
                  </a:lnTo>
                  <a:lnTo>
                    <a:pt x="690" y="115"/>
                  </a:lnTo>
                  <a:lnTo>
                    <a:pt x="724" y="116"/>
                  </a:lnTo>
                  <a:lnTo>
                    <a:pt x="757" y="118"/>
                  </a:lnTo>
                  <a:lnTo>
                    <a:pt x="790" y="119"/>
                  </a:lnTo>
                  <a:lnTo>
                    <a:pt x="823" y="120"/>
                  </a:lnTo>
                  <a:lnTo>
                    <a:pt x="856" y="121"/>
                  </a:lnTo>
                  <a:lnTo>
                    <a:pt x="889" y="122"/>
                  </a:lnTo>
                  <a:lnTo>
                    <a:pt x="922" y="122"/>
                  </a:lnTo>
                  <a:lnTo>
                    <a:pt x="957" y="122"/>
                  </a:lnTo>
                  <a:lnTo>
                    <a:pt x="990" y="122"/>
                  </a:lnTo>
                  <a:lnTo>
                    <a:pt x="1023" y="122"/>
                  </a:lnTo>
                  <a:lnTo>
                    <a:pt x="1056" y="121"/>
                  </a:lnTo>
                  <a:lnTo>
                    <a:pt x="1089" y="120"/>
                  </a:lnTo>
                  <a:lnTo>
                    <a:pt x="1123" y="119"/>
                  </a:lnTo>
                  <a:lnTo>
                    <a:pt x="1156" y="118"/>
                  </a:lnTo>
                  <a:lnTo>
                    <a:pt x="1189" y="117"/>
                  </a:lnTo>
                  <a:lnTo>
                    <a:pt x="1222" y="115"/>
                  </a:lnTo>
                  <a:lnTo>
                    <a:pt x="1255" y="112"/>
                  </a:lnTo>
                  <a:lnTo>
                    <a:pt x="1288" y="110"/>
                  </a:lnTo>
                  <a:lnTo>
                    <a:pt x="1321" y="107"/>
                  </a:lnTo>
                  <a:lnTo>
                    <a:pt x="1355" y="105"/>
                  </a:lnTo>
                  <a:lnTo>
                    <a:pt x="1388" y="101"/>
                  </a:lnTo>
                  <a:lnTo>
                    <a:pt x="1421" y="98"/>
                  </a:lnTo>
                  <a:lnTo>
                    <a:pt x="1454" y="94"/>
                  </a:lnTo>
                  <a:lnTo>
                    <a:pt x="1487" y="90"/>
                  </a:lnTo>
                  <a:lnTo>
                    <a:pt x="1520" y="86"/>
                  </a:lnTo>
                  <a:lnTo>
                    <a:pt x="1554" y="81"/>
                  </a:lnTo>
                  <a:lnTo>
                    <a:pt x="1587" y="77"/>
                  </a:lnTo>
                  <a:lnTo>
                    <a:pt x="1620" y="72"/>
                  </a:lnTo>
                  <a:lnTo>
                    <a:pt x="1652" y="66"/>
                  </a:lnTo>
                  <a:lnTo>
                    <a:pt x="1685" y="62"/>
                  </a:lnTo>
                  <a:lnTo>
                    <a:pt x="1718" y="55"/>
                  </a:lnTo>
                  <a:lnTo>
                    <a:pt x="1750" y="49"/>
                  </a:lnTo>
                  <a:lnTo>
                    <a:pt x="1783" y="43"/>
                  </a:lnTo>
                  <a:lnTo>
                    <a:pt x="1816" y="36"/>
                  </a:lnTo>
                  <a:lnTo>
                    <a:pt x="1849" y="30"/>
                  </a:lnTo>
                  <a:lnTo>
                    <a:pt x="1881" y="23"/>
                  </a:lnTo>
                  <a:lnTo>
                    <a:pt x="1914" y="15"/>
                  </a:lnTo>
                  <a:lnTo>
                    <a:pt x="1946" y="9"/>
                  </a:lnTo>
                  <a:lnTo>
                    <a:pt x="197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03" name="Freeform 87"/>
            <p:cNvSpPr>
              <a:spLocks/>
            </p:cNvSpPr>
            <p:nvPr/>
          </p:nvSpPr>
          <p:spPr bwMode="auto">
            <a:xfrm>
              <a:off x="2172" y="2214"/>
              <a:ext cx="27" cy="10"/>
            </a:xfrm>
            <a:custGeom>
              <a:avLst/>
              <a:gdLst>
                <a:gd name="T0" fmla="*/ 14 w 191"/>
                <a:gd name="T1" fmla="*/ 72 h 72"/>
                <a:gd name="T2" fmla="*/ 0 w 191"/>
                <a:gd name="T3" fmla="*/ 10 h 72"/>
                <a:gd name="T4" fmla="*/ 191 w 191"/>
                <a:gd name="T5" fmla="*/ 0 h 72"/>
                <a:gd name="T6" fmla="*/ 14 w 191"/>
                <a:gd name="T7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1" h="72">
                  <a:moveTo>
                    <a:pt x="14" y="72"/>
                  </a:moveTo>
                  <a:lnTo>
                    <a:pt x="0" y="10"/>
                  </a:lnTo>
                  <a:lnTo>
                    <a:pt x="191" y="0"/>
                  </a:lnTo>
                  <a:lnTo>
                    <a:pt x="14" y="72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04" name="Freeform 88"/>
            <p:cNvSpPr>
              <a:spLocks/>
            </p:cNvSpPr>
            <p:nvPr/>
          </p:nvSpPr>
          <p:spPr bwMode="auto">
            <a:xfrm>
              <a:off x="2172" y="2214"/>
              <a:ext cx="27" cy="10"/>
            </a:xfrm>
            <a:custGeom>
              <a:avLst/>
              <a:gdLst>
                <a:gd name="T0" fmla="*/ 14 w 191"/>
                <a:gd name="T1" fmla="*/ 72 h 72"/>
                <a:gd name="T2" fmla="*/ 0 w 191"/>
                <a:gd name="T3" fmla="*/ 10 h 72"/>
                <a:gd name="T4" fmla="*/ 191 w 191"/>
                <a:gd name="T5" fmla="*/ 0 h 72"/>
                <a:gd name="T6" fmla="*/ 14 w 191"/>
                <a:gd name="T7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1" h="72">
                  <a:moveTo>
                    <a:pt x="14" y="72"/>
                  </a:moveTo>
                  <a:lnTo>
                    <a:pt x="0" y="10"/>
                  </a:lnTo>
                  <a:lnTo>
                    <a:pt x="191" y="0"/>
                  </a:lnTo>
                  <a:lnTo>
                    <a:pt x="14" y="72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05" name="Freeform 89"/>
            <p:cNvSpPr>
              <a:spLocks/>
            </p:cNvSpPr>
            <p:nvPr/>
          </p:nvSpPr>
          <p:spPr bwMode="auto">
            <a:xfrm>
              <a:off x="2259" y="2389"/>
              <a:ext cx="119" cy="44"/>
            </a:xfrm>
            <a:custGeom>
              <a:avLst/>
              <a:gdLst>
                <a:gd name="T0" fmla="*/ 830 w 830"/>
                <a:gd name="T1" fmla="*/ 308 h 308"/>
                <a:gd name="T2" fmla="*/ 744 w 830"/>
                <a:gd name="T3" fmla="*/ 269 h 308"/>
                <a:gd name="T4" fmla="*/ 658 w 830"/>
                <a:gd name="T5" fmla="*/ 231 h 308"/>
                <a:gd name="T6" fmla="*/ 570 w 830"/>
                <a:gd name="T7" fmla="*/ 195 h 308"/>
                <a:gd name="T8" fmla="*/ 482 w 830"/>
                <a:gd name="T9" fmla="*/ 160 h 308"/>
                <a:gd name="T10" fmla="*/ 394 w 830"/>
                <a:gd name="T11" fmla="*/ 126 h 308"/>
                <a:gd name="T12" fmla="*/ 304 w 830"/>
                <a:gd name="T13" fmla="*/ 95 h 308"/>
                <a:gd name="T14" fmla="*/ 213 w 830"/>
                <a:gd name="T15" fmla="*/ 65 h 308"/>
                <a:gd name="T16" fmla="*/ 124 w 830"/>
                <a:gd name="T17" fmla="*/ 37 h 308"/>
                <a:gd name="T18" fmla="*/ 33 w 830"/>
                <a:gd name="T19" fmla="*/ 9 h 308"/>
                <a:gd name="T20" fmla="*/ 0 w 830"/>
                <a:gd name="T21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30" h="308">
                  <a:moveTo>
                    <a:pt x="830" y="308"/>
                  </a:moveTo>
                  <a:lnTo>
                    <a:pt x="744" y="269"/>
                  </a:lnTo>
                  <a:lnTo>
                    <a:pt x="658" y="231"/>
                  </a:lnTo>
                  <a:lnTo>
                    <a:pt x="570" y="195"/>
                  </a:lnTo>
                  <a:lnTo>
                    <a:pt x="482" y="160"/>
                  </a:lnTo>
                  <a:lnTo>
                    <a:pt x="394" y="126"/>
                  </a:lnTo>
                  <a:lnTo>
                    <a:pt x="304" y="95"/>
                  </a:lnTo>
                  <a:lnTo>
                    <a:pt x="213" y="65"/>
                  </a:lnTo>
                  <a:lnTo>
                    <a:pt x="124" y="37"/>
                  </a:lnTo>
                  <a:lnTo>
                    <a:pt x="33" y="9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06" name="Freeform 90"/>
            <p:cNvSpPr>
              <a:spLocks/>
            </p:cNvSpPr>
            <p:nvPr/>
          </p:nvSpPr>
          <p:spPr bwMode="auto">
            <a:xfrm>
              <a:off x="2212" y="2377"/>
              <a:ext cx="21" cy="5"/>
            </a:xfrm>
            <a:custGeom>
              <a:avLst/>
              <a:gdLst>
                <a:gd name="T0" fmla="*/ 146 w 146"/>
                <a:gd name="T1" fmla="*/ 33 h 33"/>
                <a:gd name="T2" fmla="*/ 84 w 146"/>
                <a:gd name="T3" fmla="*/ 18 h 33"/>
                <a:gd name="T4" fmla="*/ 0 w 146"/>
                <a:gd name="T5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6" h="33">
                  <a:moveTo>
                    <a:pt x="146" y="33"/>
                  </a:moveTo>
                  <a:lnTo>
                    <a:pt x="84" y="18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07" name="Freeform 91"/>
            <p:cNvSpPr>
              <a:spLocks/>
            </p:cNvSpPr>
            <p:nvPr/>
          </p:nvSpPr>
          <p:spPr bwMode="auto">
            <a:xfrm>
              <a:off x="2054" y="2361"/>
              <a:ext cx="132" cy="11"/>
            </a:xfrm>
            <a:custGeom>
              <a:avLst/>
              <a:gdLst>
                <a:gd name="T0" fmla="*/ 928 w 928"/>
                <a:gd name="T1" fmla="*/ 80 h 80"/>
                <a:gd name="T2" fmla="*/ 917 w 928"/>
                <a:gd name="T3" fmla="*/ 79 h 80"/>
                <a:gd name="T4" fmla="*/ 825 w 928"/>
                <a:gd name="T5" fmla="*/ 64 h 80"/>
                <a:gd name="T6" fmla="*/ 731 w 928"/>
                <a:gd name="T7" fmla="*/ 49 h 80"/>
                <a:gd name="T8" fmla="*/ 637 w 928"/>
                <a:gd name="T9" fmla="*/ 37 h 80"/>
                <a:gd name="T10" fmla="*/ 543 w 928"/>
                <a:gd name="T11" fmla="*/ 27 h 80"/>
                <a:gd name="T12" fmla="*/ 449 w 928"/>
                <a:gd name="T13" fmla="*/ 18 h 80"/>
                <a:gd name="T14" fmla="*/ 354 w 928"/>
                <a:gd name="T15" fmla="*/ 11 h 80"/>
                <a:gd name="T16" fmla="*/ 259 w 928"/>
                <a:gd name="T17" fmla="*/ 6 h 80"/>
                <a:gd name="T18" fmla="*/ 165 w 928"/>
                <a:gd name="T19" fmla="*/ 2 h 80"/>
                <a:gd name="T20" fmla="*/ 70 w 928"/>
                <a:gd name="T21" fmla="*/ 0 h 80"/>
                <a:gd name="T22" fmla="*/ 0 w 928"/>
                <a:gd name="T2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28" h="80">
                  <a:moveTo>
                    <a:pt x="928" y="80"/>
                  </a:moveTo>
                  <a:lnTo>
                    <a:pt x="917" y="79"/>
                  </a:lnTo>
                  <a:lnTo>
                    <a:pt x="825" y="64"/>
                  </a:lnTo>
                  <a:lnTo>
                    <a:pt x="731" y="49"/>
                  </a:lnTo>
                  <a:lnTo>
                    <a:pt x="637" y="37"/>
                  </a:lnTo>
                  <a:lnTo>
                    <a:pt x="543" y="27"/>
                  </a:lnTo>
                  <a:lnTo>
                    <a:pt x="449" y="18"/>
                  </a:lnTo>
                  <a:lnTo>
                    <a:pt x="354" y="11"/>
                  </a:lnTo>
                  <a:lnTo>
                    <a:pt x="259" y="6"/>
                  </a:lnTo>
                  <a:lnTo>
                    <a:pt x="165" y="2"/>
                  </a:lnTo>
                  <a:lnTo>
                    <a:pt x="70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08" name="Freeform 92"/>
            <p:cNvSpPr>
              <a:spLocks/>
            </p:cNvSpPr>
            <p:nvPr/>
          </p:nvSpPr>
          <p:spPr bwMode="auto">
            <a:xfrm>
              <a:off x="2006" y="2361"/>
              <a:ext cx="21" cy="1"/>
            </a:xfrm>
            <a:custGeom>
              <a:avLst/>
              <a:gdLst>
                <a:gd name="T0" fmla="*/ 149 w 149"/>
                <a:gd name="T1" fmla="*/ 0 h 8"/>
                <a:gd name="T2" fmla="*/ 122 w 149"/>
                <a:gd name="T3" fmla="*/ 1 h 8"/>
                <a:gd name="T4" fmla="*/ 27 w 149"/>
                <a:gd name="T5" fmla="*/ 6 h 8"/>
                <a:gd name="T6" fmla="*/ 0 w 149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9" h="8">
                  <a:moveTo>
                    <a:pt x="149" y="0"/>
                  </a:moveTo>
                  <a:lnTo>
                    <a:pt x="122" y="1"/>
                  </a:lnTo>
                  <a:lnTo>
                    <a:pt x="27" y="6"/>
                  </a:lnTo>
                  <a:lnTo>
                    <a:pt x="0" y="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09" name="Freeform 93"/>
            <p:cNvSpPr>
              <a:spLocks/>
            </p:cNvSpPr>
            <p:nvPr/>
          </p:nvSpPr>
          <p:spPr bwMode="auto">
            <a:xfrm>
              <a:off x="1848" y="2364"/>
              <a:ext cx="131" cy="25"/>
            </a:xfrm>
            <a:custGeom>
              <a:avLst/>
              <a:gdLst>
                <a:gd name="T0" fmla="*/ 916 w 916"/>
                <a:gd name="T1" fmla="*/ 0 h 171"/>
                <a:gd name="T2" fmla="*/ 847 w 916"/>
                <a:gd name="T3" fmla="*/ 8 h 171"/>
                <a:gd name="T4" fmla="*/ 753 w 916"/>
                <a:gd name="T5" fmla="*/ 19 h 171"/>
                <a:gd name="T6" fmla="*/ 659 w 916"/>
                <a:gd name="T7" fmla="*/ 32 h 171"/>
                <a:gd name="T8" fmla="*/ 566 w 916"/>
                <a:gd name="T9" fmla="*/ 47 h 171"/>
                <a:gd name="T10" fmla="*/ 472 w 916"/>
                <a:gd name="T11" fmla="*/ 63 h 171"/>
                <a:gd name="T12" fmla="*/ 379 w 916"/>
                <a:gd name="T13" fmla="*/ 81 h 171"/>
                <a:gd name="T14" fmla="*/ 286 w 916"/>
                <a:gd name="T15" fmla="*/ 100 h 171"/>
                <a:gd name="T16" fmla="*/ 195 w 916"/>
                <a:gd name="T17" fmla="*/ 122 h 171"/>
                <a:gd name="T18" fmla="*/ 102 w 916"/>
                <a:gd name="T19" fmla="*/ 144 h 171"/>
                <a:gd name="T20" fmla="*/ 11 w 916"/>
                <a:gd name="T21" fmla="*/ 168 h 171"/>
                <a:gd name="T22" fmla="*/ 0 w 916"/>
                <a:gd name="T23" fmla="*/ 171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16" h="171">
                  <a:moveTo>
                    <a:pt x="916" y="0"/>
                  </a:moveTo>
                  <a:lnTo>
                    <a:pt x="847" y="8"/>
                  </a:lnTo>
                  <a:lnTo>
                    <a:pt x="753" y="19"/>
                  </a:lnTo>
                  <a:lnTo>
                    <a:pt x="659" y="32"/>
                  </a:lnTo>
                  <a:lnTo>
                    <a:pt x="566" y="47"/>
                  </a:lnTo>
                  <a:lnTo>
                    <a:pt x="472" y="63"/>
                  </a:lnTo>
                  <a:lnTo>
                    <a:pt x="379" y="81"/>
                  </a:lnTo>
                  <a:lnTo>
                    <a:pt x="286" y="100"/>
                  </a:lnTo>
                  <a:lnTo>
                    <a:pt x="195" y="122"/>
                  </a:lnTo>
                  <a:lnTo>
                    <a:pt x="102" y="144"/>
                  </a:lnTo>
                  <a:lnTo>
                    <a:pt x="11" y="168"/>
                  </a:lnTo>
                  <a:lnTo>
                    <a:pt x="0" y="17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10" name="Freeform 94"/>
            <p:cNvSpPr>
              <a:spLocks/>
            </p:cNvSpPr>
            <p:nvPr/>
          </p:nvSpPr>
          <p:spPr bwMode="auto">
            <a:xfrm>
              <a:off x="1802" y="2396"/>
              <a:ext cx="20" cy="7"/>
            </a:xfrm>
            <a:custGeom>
              <a:avLst/>
              <a:gdLst>
                <a:gd name="T0" fmla="*/ 143 w 143"/>
                <a:gd name="T1" fmla="*/ 0 h 48"/>
                <a:gd name="T2" fmla="*/ 61 w 143"/>
                <a:gd name="T3" fmla="*/ 28 h 48"/>
                <a:gd name="T4" fmla="*/ 0 w 143"/>
                <a:gd name="T5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3" h="48">
                  <a:moveTo>
                    <a:pt x="143" y="0"/>
                  </a:moveTo>
                  <a:lnTo>
                    <a:pt x="61" y="28"/>
                  </a:lnTo>
                  <a:lnTo>
                    <a:pt x="0" y="4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11" name="Freeform 95"/>
            <p:cNvSpPr>
              <a:spLocks/>
            </p:cNvSpPr>
            <p:nvPr/>
          </p:nvSpPr>
          <p:spPr bwMode="auto">
            <a:xfrm>
              <a:off x="1663" y="2412"/>
              <a:ext cx="114" cy="56"/>
            </a:xfrm>
            <a:custGeom>
              <a:avLst/>
              <a:gdLst>
                <a:gd name="T0" fmla="*/ 797 w 797"/>
                <a:gd name="T1" fmla="*/ 0 h 387"/>
                <a:gd name="T2" fmla="*/ 765 w 797"/>
                <a:gd name="T3" fmla="*/ 12 h 387"/>
                <a:gd name="T4" fmla="*/ 677 w 797"/>
                <a:gd name="T5" fmla="*/ 48 h 387"/>
                <a:gd name="T6" fmla="*/ 590 w 797"/>
                <a:gd name="T7" fmla="*/ 84 h 387"/>
                <a:gd name="T8" fmla="*/ 503 w 797"/>
                <a:gd name="T9" fmla="*/ 123 h 387"/>
                <a:gd name="T10" fmla="*/ 418 w 797"/>
                <a:gd name="T11" fmla="*/ 164 h 387"/>
                <a:gd name="T12" fmla="*/ 333 w 797"/>
                <a:gd name="T13" fmla="*/ 205 h 387"/>
                <a:gd name="T14" fmla="*/ 249 w 797"/>
                <a:gd name="T15" fmla="*/ 249 h 387"/>
                <a:gd name="T16" fmla="*/ 165 w 797"/>
                <a:gd name="T17" fmla="*/ 293 h 387"/>
                <a:gd name="T18" fmla="*/ 82 w 797"/>
                <a:gd name="T19" fmla="*/ 340 h 387"/>
                <a:gd name="T20" fmla="*/ 0 w 797"/>
                <a:gd name="T21" fmla="*/ 387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97" h="387">
                  <a:moveTo>
                    <a:pt x="797" y="0"/>
                  </a:moveTo>
                  <a:lnTo>
                    <a:pt x="765" y="12"/>
                  </a:lnTo>
                  <a:lnTo>
                    <a:pt x="677" y="48"/>
                  </a:lnTo>
                  <a:lnTo>
                    <a:pt x="590" y="84"/>
                  </a:lnTo>
                  <a:lnTo>
                    <a:pt x="503" y="123"/>
                  </a:lnTo>
                  <a:lnTo>
                    <a:pt x="418" y="164"/>
                  </a:lnTo>
                  <a:lnTo>
                    <a:pt x="333" y="205"/>
                  </a:lnTo>
                  <a:lnTo>
                    <a:pt x="249" y="249"/>
                  </a:lnTo>
                  <a:lnTo>
                    <a:pt x="165" y="293"/>
                  </a:lnTo>
                  <a:lnTo>
                    <a:pt x="82" y="340"/>
                  </a:lnTo>
                  <a:lnTo>
                    <a:pt x="0" y="38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12" name="Freeform 96"/>
            <p:cNvSpPr>
              <a:spLocks/>
            </p:cNvSpPr>
            <p:nvPr/>
          </p:nvSpPr>
          <p:spPr bwMode="auto">
            <a:xfrm>
              <a:off x="1775" y="2304"/>
              <a:ext cx="44" cy="17"/>
            </a:xfrm>
            <a:custGeom>
              <a:avLst/>
              <a:gdLst>
                <a:gd name="T0" fmla="*/ 0 w 313"/>
                <a:gd name="T1" fmla="*/ 0 h 118"/>
                <a:gd name="T2" fmla="*/ 50 w 313"/>
                <a:gd name="T3" fmla="*/ 20 h 118"/>
                <a:gd name="T4" fmla="*/ 101 w 313"/>
                <a:gd name="T5" fmla="*/ 41 h 118"/>
                <a:gd name="T6" fmla="*/ 151 w 313"/>
                <a:gd name="T7" fmla="*/ 61 h 118"/>
                <a:gd name="T8" fmla="*/ 202 w 313"/>
                <a:gd name="T9" fmla="*/ 80 h 118"/>
                <a:gd name="T10" fmla="*/ 253 w 313"/>
                <a:gd name="T11" fmla="*/ 99 h 118"/>
                <a:gd name="T12" fmla="*/ 305 w 313"/>
                <a:gd name="T13" fmla="*/ 116 h 118"/>
                <a:gd name="T14" fmla="*/ 313 w 313"/>
                <a:gd name="T15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13" h="118">
                  <a:moveTo>
                    <a:pt x="0" y="0"/>
                  </a:moveTo>
                  <a:lnTo>
                    <a:pt x="50" y="20"/>
                  </a:lnTo>
                  <a:lnTo>
                    <a:pt x="101" y="41"/>
                  </a:lnTo>
                  <a:lnTo>
                    <a:pt x="151" y="61"/>
                  </a:lnTo>
                  <a:lnTo>
                    <a:pt x="202" y="80"/>
                  </a:lnTo>
                  <a:lnTo>
                    <a:pt x="253" y="99"/>
                  </a:lnTo>
                  <a:lnTo>
                    <a:pt x="305" y="116"/>
                  </a:lnTo>
                  <a:lnTo>
                    <a:pt x="313" y="11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13" name="Freeform 97"/>
            <p:cNvSpPr>
              <a:spLocks/>
            </p:cNvSpPr>
            <p:nvPr/>
          </p:nvSpPr>
          <p:spPr bwMode="auto">
            <a:xfrm>
              <a:off x="1828" y="2324"/>
              <a:ext cx="7" cy="3"/>
            </a:xfrm>
            <a:custGeom>
              <a:avLst/>
              <a:gdLst>
                <a:gd name="T0" fmla="*/ 0 w 49"/>
                <a:gd name="T1" fmla="*/ 0 h 17"/>
                <a:gd name="T2" fmla="*/ 34 w 49"/>
                <a:gd name="T3" fmla="*/ 12 h 17"/>
                <a:gd name="T4" fmla="*/ 49 w 49"/>
                <a:gd name="T5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9" h="17">
                  <a:moveTo>
                    <a:pt x="0" y="0"/>
                  </a:moveTo>
                  <a:lnTo>
                    <a:pt x="34" y="12"/>
                  </a:lnTo>
                  <a:lnTo>
                    <a:pt x="49" y="1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14" name="Freeform 98"/>
            <p:cNvSpPr>
              <a:spLocks/>
            </p:cNvSpPr>
            <p:nvPr/>
          </p:nvSpPr>
          <p:spPr bwMode="auto">
            <a:xfrm>
              <a:off x="1844" y="2329"/>
              <a:ext cx="45" cy="12"/>
            </a:xfrm>
            <a:custGeom>
              <a:avLst/>
              <a:gdLst>
                <a:gd name="T0" fmla="*/ 0 w 314"/>
                <a:gd name="T1" fmla="*/ 0 h 85"/>
                <a:gd name="T2" fmla="*/ 28 w 314"/>
                <a:gd name="T3" fmla="*/ 9 h 85"/>
                <a:gd name="T4" fmla="*/ 80 w 314"/>
                <a:gd name="T5" fmla="*/ 23 h 85"/>
                <a:gd name="T6" fmla="*/ 132 w 314"/>
                <a:gd name="T7" fmla="*/ 39 h 85"/>
                <a:gd name="T8" fmla="*/ 185 w 314"/>
                <a:gd name="T9" fmla="*/ 53 h 85"/>
                <a:gd name="T10" fmla="*/ 238 w 314"/>
                <a:gd name="T11" fmla="*/ 66 h 85"/>
                <a:gd name="T12" fmla="*/ 290 w 314"/>
                <a:gd name="T13" fmla="*/ 79 h 85"/>
                <a:gd name="T14" fmla="*/ 314 w 314"/>
                <a:gd name="T15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14" h="85">
                  <a:moveTo>
                    <a:pt x="0" y="0"/>
                  </a:moveTo>
                  <a:lnTo>
                    <a:pt x="28" y="9"/>
                  </a:lnTo>
                  <a:lnTo>
                    <a:pt x="80" y="23"/>
                  </a:lnTo>
                  <a:lnTo>
                    <a:pt x="132" y="39"/>
                  </a:lnTo>
                  <a:lnTo>
                    <a:pt x="185" y="53"/>
                  </a:lnTo>
                  <a:lnTo>
                    <a:pt x="238" y="66"/>
                  </a:lnTo>
                  <a:lnTo>
                    <a:pt x="290" y="79"/>
                  </a:lnTo>
                  <a:lnTo>
                    <a:pt x="314" y="8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15" name="Freeform 99"/>
            <p:cNvSpPr>
              <a:spLocks/>
            </p:cNvSpPr>
            <p:nvPr/>
          </p:nvSpPr>
          <p:spPr bwMode="auto">
            <a:xfrm>
              <a:off x="1898" y="2343"/>
              <a:ext cx="7" cy="2"/>
            </a:xfrm>
            <a:custGeom>
              <a:avLst/>
              <a:gdLst>
                <a:gd name="T0" fmla="*/ 0 w 51"/>
                <a:gd name="T1" fmla="*/ 0 h 11"/>
                <a:gd name="T2" fmla="*/ 19 w 51"/>
                <a:gd name="T3" fmla="*/ 5 h 11"/>
                <a:gd name="T4" fmla="*/ 51 w 51"/>
                <a:gd name="T5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1" h="11">
                  <a:moveTo>
                    <a:pt x="0" y="0"/>
                  </a:moveTo>
                  <a:lnTo>
                    <a:pt x="19" y="5"/>
                  </a:lnTo>
                  <a:lnTo>
                    <a:pt x="51" y="1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16" name="Freeform 100"/>
            <p:cNvSpPr>
              <a:spLocks/>
            </p:cNvSpPr>
            <p:nvPr/>
          </p:nvSpPr>
          <p:spPr bwMode="auto">
            <a:xfrm>
              <a:off x="1914" y="2347"/>
              <a:ext cx="46" cy="7"/>
            </a:xfrm>
            <a:custGeom>
              <a:avLst/>
              <a:gdLst>
                <a:gd name="T0" fmla="*/ 0 w 321"/>
                <a:gd name="T1" fmla="*/ 0 h 53"/>
                <a:gd name="T2" fmla="*/ 12 w 321"/>
                <a:gd name="T3" fmla="*/ 3 h 53"/>
                <a:gd name="T4" fmla="*/ 65 w 321"/>
                <a:gd name="T5" fmla="*/ 13 h 53"/>
                <a:gd name="T6" fmla="*/ 119 w 321"/>
                <a:gd name="T7" fmla="*/ 22 h 53"/>
                <a:gd name="T8" fmla="*/ 172 w 321"/>
                <a:gd name="T9" fmla="*/ 30 h 53"/>
                <a:gd name="T10" fmla="*/ 227 w 321"/>
                <a:gd name="T11" fmla="*/ 39 h 53"/>
                <a:gd name="T12" fmla="*/ 281 w 321"/>
                <a:gd name="T13" fmla="*/ 47 h 53"/>
                <a:gd name="T14" fmla="*/ 321 w 321"/>
                <a:gd name="T1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1" h="53">
                  <a:moveTo>
                    <a:pt x="0" y="0"/>
                  </a:moveTo>
                  <a:lnTo>
                    <a:pt x="12" y="3"/>
                  </a:lnTo>
                  <a:lnTo>
                    <a:pt x="65" y="13"/>
                  </a:lnTo>
                  <a:lnTo>
                    <a:pt x="119" y="22"/>
                  </a:lnTo>
                  <a:lnTo>
                    <a:pt x="172" y="30"/>
                  </a:lnTo>
                  <a:lnTo>
                    <a:pt x="227" y="39"/>
                  </a:lnTo>
                  <a:lnTo>
                    <a:pt x="281" y="47"/>
                  </a:lnTo>
                  <a:lnTo>
                    <a:pt x="321" y="5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17" name="Freeform 101"/>
            <p:cNvSpPr>
              <a:spLocks/>
            </p:cNvSpPr>
            <p:nvPr/>
          </p:nvSpPr>
          <p:spPr bwMode="auto">
            <a:xfrm>
              <a:off x="1969" y="2355"/>
              <a:ext cx="7" cy="1"/>
            </a:xfrm>
            <a:custGeom>
              <a:avLst/>
              <a:gdLst>
                <a:gd name="T0" fmla="*/ 0 w 52"/>
                <a:gd name="T1" fmla="*/ 0 h 7"/>
                <a:gd name="T2" fmla="*/ 4 w 52"/>
                <a:gd name="T3" fmla="*/ 1 h 7"/>
                <a:gd name="T4" fmla="*/ 52 w 52"/>
                <a:gd name="T5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2" h="7">
                  <a:moveTo>
                    <a:pt x="0" y="0"/>
                  </a:moveTo>
                  <a:lnTo>
                    <a:pt x="4" y="1"/>
                  </a:lnTo>
                  <a:lnTo>
                    <a:pt x="52" y="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18" name="Freeform 102"/>
            <p:cNvSpPr>
              <a:spLocks/>
            </p:cNvSpPr>
            <p:nvPr/>
          </p:nvSpPr>
          <p:spPr bwMode="auto">
            <a:xfrm>
              <a:off x="1986" y="2357"/>
              <a:ext cx="46" cy="3"/>
            </a:xfrm>
            <a:custGeom>
              <a:avLst/>
              <a:gdLst>
                <a:gd name="T0" fmla="*/ 0 w 324"/>
                <a:gd name="T1" fmla="*/ 0 h 19"/>
                <a:gd name="T2" fmla="*/ 51 w 324"/>
                <a:gd name="T3" fmla="*/ 4 h 19"/>
                <a:gd name="T4" fmla="*/ 105 w 324"/>
                <a:gd name="T5" fmla="*/ 7 h 19"/>
                <a:gd name="T6" fmla="*/ 159 w 324"/>
                <a:gd name="T7" fmla="*/ 12 h 19"/>
                <a:gd name="T8" fmla="*/ 213 w 324"/>
                <a:gd name="T9" fmla="*/ 15 h 19"/>
                <a:gd name="T10" fmla="*/ 267 w 324"/>
                <a:gd name="T11" fmla="*/ 17 h 19"/>
                <a:gd name="T12" fmla="*/ 322 w 324"/>
                <a:gd name="T13" fmla="*/ 19 h 19"/>
                <a:gd name="T14" fmla="*/ 324 w 324"/>
                <a:gd name="T15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4" h="19">
                  <a:moveTo>
                    <a:pt x="0" y="0"/>
                  </a:moveTo>
                  <a:lnTo>
                    <a:pt x="51" y="4"/>
                  </a:lnTo>
                  <a:lnTo>
                    <a:pt x="105" y="7"/>
                  </a:lnTo>
                  <a:lnTo>
                    <a:pt x="159" y="12"/>
                  </a:lnTo>
                  <a:lnTo>
                    <a:pt x="213" y="15"/>
                  </a:lnTo>
                  <a:lnTo>
                    <a:pt x="267" y="17"/>
                  </a:lnTo>
                  <a:lnTo>
                    <a:pt x="322" y="19"/>
                  </a:lnTo>
                  <a:lnTo>
                    <a:pt x="324" y="1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19" name="Freeform 103"/>
            <p:cNvSpPr>
              <a:spLocks/>
            </p:cNvSpPr>
            <p:nvPr/>
          </p:nvSpPr>
          <p:spPr bwMode="auto">
            <a:xfrm>
              <a:off x="2041" y="2360"/>
              <a:ext cx="8" cy="1"/>
            </a:xfrm>
            <a:custGeom>
              <a:avLst/>
              <a:gdLst>
                <a:gd name="T0" fmla="*/ 0 w 52"/>
                <a:gd name="T1" fmla="*/ 0 h 1"/>
                <a:gd name="T2" fmla="*/ 42 w 52"/>
                <a:gd name="T3" fmla="*/ 1 h 1"/>
                <a:gd name="T4" fmla="*/ 52 w 5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2" h="1">
                  <a:moveTo>
                    <a:pt x="0" y="0"/>
                  </a:moveTo>
                  <a:lnTo>
                    <a:pt x="42" y="1"/>
                  </a:lnTo>
                  <a:lnTo>
                    <a:pt x="52" y="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20" name="Freeform 104"/>
            <p:cNvSpPr>
              <a:spLocks/>
            </p:cNvSpPr>
            <p:nvPr/>
          </p:nvSpPr>
          <p:spPr bwMode="auto">
            <a:xfrm>
              <a:off x="2058" y="2359"/>
              <a:ext cx="46" cy="2"/>
            </a:xfrm>
            <a:custGeom>
              <a:avLst/>
              <a:gdLst>
                <a:gd name="T0" fmla="*/ 0 w 324"/>
                <a:gd name="T1" fmla="*/ 12 h 12"/>
                <a:gd name="T2" fmla="*/ 34 w 324"/>
                <a:gd name="T3" fmla="*/ 12 h 12"/>
                <a:gd name="T4" fmla="*/ 88 w 324"/>
                <a:gd name="T5" fmla="*/ 11 h 12"/>
                <a:gd name="T6" fmla="*/ 142 w 324"/>
                <a:gd name="T7" fmla="*/ 8 h 12"/>
                <a:gd name="T8" fmla="*/ 197 w 324"/>
                <a:gd name="T9" fmla="*/ 6 h 12"/>
                <a:gd name="T10" fmla="*/ 252 w 324"/>
                <a:gd name="T11" fmla="*/ 4 h 12"/>
                <a:gd name="T12" fmla="*/ 306 w 324"/>
                <a:gd name="T13" fmla="*/ 1 h 12"/>
                <a:gd name="T14" fmla="*/ 324 w 324"/>
                <a:gd name="T1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4" h="12">
                  <a:moveTo>
                    <a:pt x="0" y="12"/>
                  </a:moveTo>
                  <a:lnTo>
                    <a:pt x="34" y="12"/>
                  </a:lnTo>
                  <a:lnTo>
                    <a:pt x="88" y="11"/>
                  </a:lnTo>
                  <a:lnTo>
                    <a:pt x="142" y="8"/>
                  </a:lnTo>
                  <a:lnTo>
                    <a:pt x="197" y="6"/>
                  </a:lnTo>
                  <a:lnTo>
                    <a:pt x="252" y="4"/>
                  </a:lnTo>
                  <a:lnTo>
                    <a:pt x="306" y="1"/>
                  </a:lnTo>
                  <a:lnTo>
                    <a:pt x="32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21" name="Freeform 105"/>
            <p:cNvSpPr>
              <a:spLocks/>
            </p:cNvSpPr>
            <p:nvPr/>
          </p:nvSpPr>
          <p:spPr bwMode="auto">
            <a:xfrm>
              <a:off x="2113" y="2357"/>
              <a:ext cx="8" cy="1"/>
            </a:xfrm>
            <a:custGeom>
              <a:avLst/>
              <a:gdLst>
                <a:gd name="T0" fmla="*/ 0 w 51"/>
                <a:gd name="T1" fmla="*/ 4 h 4"/>
                <a:gd name="T2" fmla="*/ 25 w 51"/>
                <a:gd name="T3" fmla="*/ 2 h 4"/>
                <a:gd name="T4" fmla="*/ 51 w 51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1" h="4">
                  <a:moveTo>
                    <a:pt x="0" y="4"/>
                  </a:moveTo>
                  <a:lnTo>
                    <a:pt x="25" y="2"/>
                  </a:lnTo>
                  <a:lnTo>
                    <a:pt x="5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22" name="Freeform 106"/>
            <p:cNvSpPr>
              <a:spLocks/>
            </p:cNvSpPr>
            <p:nvPr/>
          </p:nvSpPr>
          <p:spPr bwMode="auto">
            <a:xfrm>
              <a:off x="2130" y="2350"/>
              <a:ext cx="46" cy="6"/>
            </a:xfrm>
            <a:custGeom>
              <a:avLst/>
              <a:gdLst>
                <a:gd name="T0" fmla="*/ 0 w 321"/>
                <a:gd name="T1" fmla="*/ 44 h 44"/>
                <a:gd name="T2" fmla="*/ 18 w 321"/>
                <a:gd name="T3" fmla="*/ 42 h 44"/>
                <a:gd name="T4" fmla="*/ 72 w 321"/>
                <a:gd name="T5" fmla="*/ 36 h 44"/>
                <a:gd name="T6" fmla="*/ 126 w 321"/>
                <a:gd name="T7" fmla="*/ 30 h 44"/>
                <a:gd name="T8" fmla="*/ 180 w 321"/>
                <a:gd name="T9" fmla="*/ 22 h 44"/>
                <a:gd name="T10" fmla="*/ 233 w 321"/>
                <a:gd name="T11" fmla="*/ 14 h 44"/>
                <a:gd name="T12" fmla="*/ 287 w 321"/>
                <a:gd name="T13" fmla="*/ 5 h 44"/>
                <a:gd name="T14" fmla="*/ 321 w 321"/>
                <a:gd name="T1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1" h="44">
                  <a:moveTo>
                    <a:pt x="0" y="44"/>
                  </a:moveTo>
                  <a:lnTo>
                    <a:pt x="18" y="42"/>
                  </a:lnTo>
                  <a:lnTo>
                    <a:pt x="72" y="36"/>
                  </a:lnTo>
                  <a:lnTo>
                    <a:pt x="126" y="30"/>
                  </a:lnTo>
                  <a:lnTo>
                    <a:pt x="180" y="22"/>
                  </a:lnTo>
                  <a:lnTo>
                    <a:pt x="233" y="14"/>
                  </a:lnTo>
                  <a:lnTo>
                    <a:pt x="287" y="5"/>
                  </a:lnTo>
                  <a:lnTo>
                    <a:pt x="32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23" name="Freeform 107"/>
            <p:cNvSpPr>
              <a:spLocks/>
            </p:cNvSpPr>
            <p:nvPr/>
          </p:nvSpPr>
          <p:spPr bwMode="auto">
            <a:xfrm>
              <a:off x="2185" y="2347"/>
              <a:ext cx="7" cy="1"/>
            </a:xfrm>
            <a:custGeom>
              <a:avLst/>
              <a:gdLst>
                <a:gd name="T0" fmla="*/ 0 w 50"/>
                <a:gd name="T1" fmla="*/ 10 h 10"/>
                <a:gd name="T2" fmla="*/ 10 w 50"/>
                <a:gd name="T3" fmla="*/ 8 h 10"/>
                <a:gd name="T4" fmla="*/ 50 w 50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" h="10">
                  <a:moveTo>
                    <a:pt x="0" y="10"/>
                  </a:moveTo>
                  <a:lnTo>
                    <a:pt x="10" y="8"/>
                  </a:lnTo>
                  <a:lnTo>
                    <a:pt x="5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24" name="Freeform 108"/>
            <p:cNvSpPr>
              <a:spLocks/>
            </p:cNvSpPr>
            <p:nvPr/>
          </p:nvSpPr>
          <p:spPr bwMode="auto">
            <a:xfrm>
              <a:off x="2201" y="2334"/>
              <a:ext cx="45" cy="11"/>
            </a:xfrm>
            <a:custGeom>
              <a:avLst/>
              <a:gdLst>
                <a:gd name="T0" fmla="*/ 0 w 315"/>
                <a:gd name="T1" fmla="*/ 77 h 77"/>
                <a:gd name="T2" fmla="*/ 2 w 315"/>
                <a:gd name="T3" fmla="*/ 76 h 77"/>
                <a:gd name="T4" fmla="*/ 55 w 315"/>
                <a:gd name="T5" fmla="*/ 65 h 77"/>
                <a:gd name="T6" fmla="*/ 108 w 315"/>
                <a:gd name="T7" fmla="*/ 53 h 77"/>
                <a:gd name="T8" fmla="*/ 161 w 315"/>
                <a:gd name="T9" fmla="*/ 41 h 77"/>
                <a:gd name="T10" fmla="*/ 214 w 315"/>
                <a:gd name="T11" fmla="*/ 28 h 77"/>
                <a:gd name="T12" fmla="*/ 266 w 315"/>
                <a:gd name="T13" fmla="*/ 13 h 77"/>
                <a:gd name="T14" fmla="*/ 315 w 315"/>
                <a:gd name="T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15" h="77">
                  <a:moveTo>
                    <a:pt x="0" y="77"/>
                  </a:moveTo>
                  <a:lnTo>
                    <a:pt x="2" y="76"/>
                  </a:lnTo>
                  <a:lnTo>
                    <a:pt x="55" y="65"/>
                  </a:lnTo>
                  <a:lnTo>
                    <a:pt x="108" y="53"/>
                  </a:lnTo>
                  <a:lnTo>
                    <a:pt x="161" y="41"/>
                  </a:lnTo>
                  <a:lnTo>
                    <a:pt x="214" y="28"/>
                  </a:lnTo>
                  <a:lnTo>
                    <a:pt x="266" y="13"/>
                  </a:lnTo>
                  <a:lnTo>
                    <a:pt x="31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25" name="Freeform 109"/>
            <p:cNvSpPr>
              <a:spLocks/>
            </p:cNvSpPr>
            <p:nvPr/>
          </p:nvSpPr>
          <p:spPr bwMode="auto">
            <a:xfrm>
              <a:off x="2255" y="2330"/>
              <a:ext cx="7" cy="2"/>
            </a:xfrm>
            <a:custGeom>
              <a:avLst/>
              <a:gdLst>
                <a:gd name="T0" fmla="*/ 0 w 49"/>
                <a:gd name="T1" fmla="*/ 14 h 14"/>
                <a:gd name="T2" fmla="*/ 45 w 49"/>
                <a:gd name="T3" fmla="*/ 1 h 14"/>
                <a:gd name="T4" fmla="*/ 49 w 49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9" h="14">
                  <a:moveTo>
                    <a:pt x="0" y="14"/>
                  </a:moveTo>
                  <a:lnTo>
                    <a:pt x="45" y="1"/>
                  </a:lnTo>
                  <a:lnTo>
                    <a:pt x="4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26" name="Freeform 110"/>
            <p:cNvSpPr>
              <a:spLocks/>
            </p:cNvSpPr>
            <p:nvPr/>
          </p:nvSpPr>
          <p:spPr bwMode="auto">
            <a:xfrm>
              <a:off x="2271" y="2311"/>
              <a:ext cx="44" cy="16"/>
            </a:xfrm>
            <a:custGeom>
              <a:avLst/>
              <a:gdLst>
                <a:gd name="T0" fmla="*/ 0 w 306"/>
                <a:gd name="T1" fmla="*/ 107 h 107"/>
                <a:gd name="T2" fmla="*/ 38 w 306"/>
                <a:gd name="T3" fmla="*/ 95 h 107"/>
                <a:gd name="T4" fmla="*/ 90 w 306"/>
                <a:gd name="T5" fmla="*/ 78 h 107"/>
                <a:gd name="T6" fmla="*/ 142 w 306"/>
                <a:gd name="T7" fmla="*/ 61 h 107"/>
                <a:gd name="T8" fmla="*/ 193 w 306"/>
                <a:gd name="T9" fmla="*/ 42 h 107"/>
                <a:gd name="T10" fmla="*/ 243 w 306"/>
                <a:gd name="T11" fmla="*/ 23 h 107"/>
                <a:gd name="T12" fmla="*/ 294 w 306"/>
                <a:gd name="T13" fmla="*/ 4 h 107"/>
                <a:gd name="T14" fmla="*/ 306 w 306"/>
                <a:gd name="T15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6" h="107">
                  <a:moveTo>
                    <a:pt x="0" y="107"/>
                  </a:moveTo>
                  <a:lnTo>
                    <a:pt x="38" y="95"/>
                  </a:lnTo>
                  <a:lnTo>
                    <a:pt x="90" y="78"/>
                  </a:lnTo>
                  <a:lnTo>
                    <a:pt x="142" y="61"/>
                  </a:lnTo>
                  <a:lnTo>
                    <a:pt x="193" y="42"/>
                  </a:lnTo>
                  <a:lnTo>
                    <a:pt x="243" y="23"/>
                  </a:lnTo>
                  <a:lnTo>
                    <a:pt x="294" y="4"/>
                  </a:lnTo>
                  <a:lnTo>
                    <a:pt x="30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27" name="Freeform 111"/>
            <p:cNvSpPr>
              <a:spLocks/>
            </p:cNvSpPr>
            <p:nvPr/>
          </p:nvSpPr>
          <p:spPr bwMode="auto">
            <a:xfrm>
              <a:off x="2324" y="2305"/>
              <a:ext cx="7" cy="3"/>
            </a:xfrm>
            <a:custGeom>
              <a:avLst/>
              <a:gdLst>
                <a:gd name="T0" fmla="*/ 0 w 49"/>
                <a:gd name="T1" fmla="*/ 20 h 20"/>
                <a:gd name="T2" fmla="*/ 30 w 49"/>
                <a:gd name="T3" fmla="*/ 7 h 20"/>
                <a:gd name="T4" fmla="*/ 49 w 49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9" h="20">
                  <a:moveTo>
                    <a:pt x="0" y="20"/>
                  </a:moveTo>
                  <a:lnTo>
                    <a:pt x="30" y="7"/>
                  </a:lnTo>
                  <a:lnTo>
                    <a:pt x="4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28" name="Freeform 112"/>
            <p:cNvSpPr>
              <a:spLocks/>
            </p:cNvSpPr>
            <p:nvPr/>
          </p:nvSpPr>
          <p:spPr bwMode="auto">
            <a:xfrm>
              <a:off x="2339" y="2282"/>
              <a:ext cx="42" cy="19"/>
            </a:xfrm>
            <a:custGeom>
              <a:avLst/>
              <a:gdLst>
                <a:gd name="T0" fmla="*/ 0 w 293"/>
                <a:gd name="T1" fmla="*/ 138 h 138"/>
                <a:gd name="T2" fmla="*/ 22 w 293"/>
                <a:gd name="T3" fmla="*/ 128 h 138"/>
                <a:gd name="T4" fmla="*/ 72 w 293"/>
                <a:gd name="T5" fmla="*/ 106 h 138"/>
                <a:gd name="T6" fmla="*/ 121 w 293"/>
                <a:gd name="T7" fmla="*/ 84 h 138"/>
                <a:gd name="T8" fmla="*/ 171 w 293"/>
                <a:gd name="T9" fmla="*/ 61 h 138"/>
                <a:gd name="T10" fmla="*/ 219 w 293"/>
                <a:gd name="T11" fmla="*/ 38 h 138"/>
                <a:gd name="T12" fmla="*/ 269 w 293"/>
                <a:gd name="T13" fmla="*/ 13 h 138"/>
                <a:gd name="T14" fmla="*/ 293 w 293"/>
                <a:gd name="T15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3" h="138">
                  <a:moveTo>
                    <a:pt x="0" y="138"/>
                  </a:moveTo>
                  <a:lnTo>
                    <a:pt x="22" y="128"/>
                  </a:lnTo>
                  <a:lnTo>
                    <a:pt x="72" y="106"/>
                  </a:lnTo>
                  <a:lnTo>
                    <a:pt x="121" y="84"/>
                  </a:lnTo>
                  <a:lnTo>
                    <a:pt x="171" y="61"/>
                  </a:lnTo>
                  <a:lnTo>
                    <a:pt x="219" y="38"/>
                  </a:lnTo>
                  <a:lnTo>
                    <a:pt x="269" y="13"/>
                  </a:lnTo>
                  <a:lnTo>
                    <a:pt x="29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29" name="Freeform 113"/>
            <p:cNvSpPr>
              <a:spLocks/>
            </p:cNvSpPr>
            <p:nvPr/>
          </p:nvSpPr>
          <p:spPr bwMode="auto">
            <a:xfrm>
              <a:off x="2389" y="2274"/>
              <a:ext cx="7" cy="3"/>
            </a:xfrm>
            <a:custGeom>
              <a:avLst/>
              <a:gdLst>
                <a:gd name="T0" fmla="*/ 0 w 46"/>
                <a:gd name="T1" fmla="*/ 24 h 24"/>
                <a:gd name="T2" fmla="*/ 14 w 46"/>
                <a:gd name="T3" fmla="*/ 17 h 24"/>
                <a:gd name="T4" fmla="*/ 46 w 46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6" h="24">
                  <a:moveTo>
                    <a:pt x="0" y="24"/>
                  </a:moveTo>
                  <a:lnTo>
                    <a:pt x="14" y="17"/>
                  </a:lnTo>
                  <a:lnTo>
                    <a:pt x="4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30" name="Freeform 114"/>
            <p:cNvSpPr>
              <a:spLocks/>
            </p:cNvSpPr>
            <p:nvPr/>
          </p:nvSpPr>
          <p:spPr bwMode="auto">
            <a:xfrm>
              <a:off x="2404" y="2245"/>
              <a:ext cx="41" cy="25"/>
            </a:xfrm>
            <a:custGeom>
              <a:avLst/>
              <a:gdLst>
                <a:gd name="T0" fmla="*/ 0 w 287"/>
                <a:gd name="T1" fmla="*/ 172 h 172"/>
                <a:gd name="T2" fmla="*/ 7 w 287"/>
                <a:gd name="T3" fmla="*/ 168 h 172"/>
                <a:gd name="T4" fmla="*/ 54 w 287"/>
                <a:gd name="T5" fmla="*/ 141 h 172"/>
                <a:gd name="T6" fmla="*/ 101 w 287"/>
                <a:gd name="T7" fmla="*/ 113 h 172"/>
                <a:gd name="T8" fmla="*/ 148 w 287"/>
                <a:gd name="T9" fmla="*/ 86 h 172"/>
                <a:gd name="T10" fmla="*/ 195 w 287"/>
                <a:gd name="T11" fmla="*/ 57 h 172"/>
                <a:gd name="T12" fmla="*/ 240 w 287"/>
                <a:gd name="T13" fmla="*/ 28 h 172"/>
                <a:gd name="T14" fmla="*/ 287 w 287"/>
                <a:gd name="T15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7" h="172">
                  <a:moveTo>
                    <a:pt x="0" y="172"/>
                  </a:moveTo>
                  <a:lnTo>
                    <a:pt x="7" y="168"/>
                  </a:lnTo>
                  <a:lnTo>
                    <a:pt x="54" y="141"/>
                  </a:lnTo>
                  <a:lnTo>
                    <a:pt x="101" y="113"/>
                  </a:lnTo>
                  <a:lnTo>
                    <a:pt x="148" y="86"/>
                  </a:lnTo>
                  <a:lnTo>
                    <a:pt x="195" y="57"/>
                  </a:lnTo>
                  <a:lnTo>
                    <a:pt x="240" y="28"/>
                  </a:lnTo>
                  <a:lnTo>
                    <a:pt x="28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31" name="Line 115"/>
            <p:cNvSpPr>
              <a:spLocks noChangeShapeType="1"/>
            </p:cNvSpPr>
            <p:nvPr/>
          </p:nvSpPr>
          <p:spPr bwMode="auto">
            <a:xfrm>
              <a:off x="2054" y="1640"/>
              <a:ext cx="48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32" name="Line 116"/>
            <p:cNvSpPr>
              <a:spLocks noChangeShapeType="1"/>
            </p:cNvSpPr>
            <p:nvPr/>
          </p:nvSpPr>
          <p:spPr bwMode="auto">
            <a:xfrm>
              <a:off x="2023" y="3127"/>
              <a:ext cx="5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33" name="Line 117"/>
            <p:cNvSpPr>
              <a:spLocks noChangeShapeType="1"/>
            </p:cNvSpPr>
            <p:nvPr/>
          </p:nvSpPr>
          <p:spPr bwMode="auto">
            <a:xfrm>
              <a:off x="2502" y="1694"/>
              <a:ext cx="0" cy="13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34" name="Freeform 118"/>
            <p:cNvSpPr>
              <a:spLocks/>
            </p:cNvSpPr>
            <p:nvPr/>
          </p:nvSpPr>
          <p:spPr bwMode="auto">
            <a:xfrm>
              <a:off x="2493" y="1640"/>
              <a:ext cx="18" cy="54"/>
            </a:xfrm>
            <a:custGeom>
              <a:avLst/>
              <a:gdLst>
                <a:gd name="T0" fmla="*/ 0 w 126"/>
                <a:gd name="T1" fmla="*/ 378 h 378"/>
                <a:gd name="T2" fmla="*/ 126 w 126"/>
                <a:gd name="T3" fmla="*/ 378 h 378"/>
                <a:gd name="T4" fmla="*/ 63 w 126"/>
                <a:gd name="T5" fmla="*/ 0 h 378"/>
                <a:gd name="T6" fmla="*/ 0 w 126"/>
                <a:gd name="T7" fmla="*/ 378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6" h="378">
                  <a:moveTo>
                    <a:pt x="0" y="378"/>
                  </a:moveTo>
                  <a:lnTo>
                    <a:pt x="126" y="378"/>
                  </a:lnTo>
                  <a:lnTo>
                    <a:pt x="63" y="0"/>
                  </a:lnTo>
                  <a:lnTo>
                    <a:pt x="0" y="378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35" name="Freeform 119"/>
            <p:cNvSpPr>
              <a:spLocks/>
            </p:cNvSpPr>
            <p:nvPr/>
          </p:nvSpPr>
          <p:spPr bwMode="auto">
            <a:xfrm>
              <a:off x="2493" y="1640"/>
              <a:ext cx="18" cy="54"/>
            </a:xfrm>
            <a:custGeom>
              <a:avLst/>
              <a:gdLst>
                <a:gd name="T0" fmla="*/ 0 w 126"/>
                <a:gd name="T1" fmla="*/ 378 h 378"/>
                <a:gd name="T2" fmla="*/ 126 w 126"/>
                <a:gd name="T3" fmla="*/ 378 h 378"/>
                <a:gd name="T4" fmla="*/ 63 w 126"/>
                <a:gd name="T5" fmla="*/ 0 h 378"/>
                <a:gd name="T6" fmla="*/ 0 w 126"/>
                <a:gd name="T7" fmla="*/ 378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6" h="378">
                  <a:moveTo>
                    <a:pt x="0" y="378"/>
                  </a:moveTo>
                  <a:lnTo>
                    <a:pt x="126" y="378"/>
                  </a:lnTo>
                  <a:lnTo>
                    <a:pt x="63" y="0"/>
                  </a:lnTo>
                  <a:lnTo>
                    <a:pt x="0" y="378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36" name="Freeform 120"/>
            <p:cNvSpPr>
              <a:spLocks/>
            </p:cNvSpPr>
            <p:nvPr/>
          </p:nvSpPr>
          <p:spPr bwMode="auto">
            <a:xfrm>
              <a:off x="2493" y="3073"/>
              <a:ext cx="18" cy="54"/>
            </a:xfrm>
            <a:custGeom>
              <a:avLst/>
              <a:gdLst>
                <a:gd name="T0" fmla="*/ 0 w 126"/>
                <a:gd name="T1" fmla="*/ 0 h 378"/>
                <a:gd name="T2" fmla="*/ 126 w 126"/>
                <a:gd name="T3" fmla="*/ 0 h 378"/>
                <a:gd name="T4" fmla="*/ 63 w 126"/>
                <a:gd name="T5" fmla="*/ 378 h 378"/>
                <a:gd name="T6" fmla="*/ 0 w 126"/>
                <a:gd name="T7" fmla="*/ 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6" h="378">
                  <a:moveTo>
                    <a:pt x="0" y="0"/>
                  </a:moveTo>
                  <a:lnTo>
                    <a:pt x="126" y="0"/>
                  </a:lnTo>
                  <a:lnTo>
                    <a:pt x="63" y="3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37" name="Freeform 121"/>
            <p:cNvSpPr>
              <a:spLocks/>
            </p:cNvSpPr>
            <p:nvPr/>
          </p:nvSpPr>
          <p:spPr bwMode="auto">
            <a:xfrm>
              <a:off x="2493" y="3073"/>
              <a:ext cx="18" cy="54"/>
            </a:xfrm>
            <a:custGeom>
              <a:avLst/>
              <a:gdLst>
                <a:gd name="T0" fmla="*/ 0 w 126"/>
                <a:gd name="T1" fmla="*/ 0 h 378"/>
                <a:gd name="T2" fmla="*/ 126 w 126"/>
                <a:gd name="T3" fmla="*/ 0 h 378"/>
                <a:gd name="T4" fmla="*/ 63 w 126"/>
                <a:gd name="T5" fmla="*/ 378 h 378"/>
                <a:gd name="T6" fmla="*/ 0 w 126"/>
                <a:gd name="T7" fmla="*/ 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6" h="378">
                  <a:moveTo>
                    <a:pt x="0" y="0"/>
                  </a:moveTo>
                  <a:lnTo>
                    <a:pt x="126" y="0"/>
                  </a:lnTo>
                  <a:lnTo>
                    <a:pt x="63" y="37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38" name="Line 122"/>
            <p:cNvSpPr>
              <a:spLocks noChangeShapeType="1"/>
            </p:cNvSpPr>
            <p:nvPr/>
          </p:nvSpPr>
          <p:spPr bwMode="auto">
            <a:xfrm flipV="1">
              <a:off x="2427" y="2373"/>
              <a:ext cx="0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39" name="Freeform 123"/>
            <p:cNvSpPr>
              <a:spLocks/>
            </p:cNvSpPr>
            <p:nvPr/>
          </p:nvSpPr>
          <p:spPr bwMode="auto">
            <a:xfrm>
              <a:off x="2427" y="2366"/>
              <a:ext cx="16" cy="7"/>
            </a:xfrm>
            <a:custGeom>
              <a:avLst/>
              <a:gdLst>
                <a:gd name="T0" fmla="*/ 115 w 115"/>
                <a:gd name="T1" fmla="*/ 6 h 55"/>
                <a:gd name="T2" fmla="*/ 104 w 115"/>
                <a:gd name="T3" fmla="*/ 3 h 55"/>
                <a:gd name="T4" fmla="*/ 94 w 115"/>
                <a:gd name="T5" fmla="*/ 2 h 55"/>
                <a:gd name="T6" fmla="*/ 83 w 115"/>
                <a:gd name="T7" fmla="*/ 1 h 55"/>
                <a:gd name="T8" fmla="*/ 73 w 115"/>
                <a:gd name="T9" fmla="*/ 0 h 55"/>
                <a:gd name="T10" fmla="*/ 64 w 115"/>
                <a:gd name="T11" fmla="*/ 1 h 55"/>
                <a:gd name="T12" fmla="*/ 54 w 115"/>
                <a:gd name="T13" fmla="*/ 2 h 55"/>
                <a:gd name="T14" fmla="*/ 45 w 115"/>
                <a:gd name="T15" fmla="*/ 3 h 55"/>
                <a:gd name="T16" fmla="*/ 38 w 115"/>
                <a:gd name="T17" fmla="*/ 7 h 55"/>
                <a:gd name="T18" fmla="*/ 30 w 115"/>
                <a:gd name="T19" fmla="*/ 10 h 55"/>
                <a:gd name="T20" fmla="*/ 23 w 115"/>
                <a:gd name="T21" fmla="*/ 13 h 55"/>
                <a:gd name="T22" fmla="*/ 18 w 115"/>
                <a:gd name="T23" fmla="*/ 18 h 55"/>
                <a:gd name="T24" fmla="*/ 12 w 115"/>
                <a:gd name="T25" fmla="*/ 23 h 55"/>
                <a:gd name="T26" fmla="*/ 8 w 115"/>
                <a:gd name="T27" fmla="*/ 29 h 55"/>
                <a:gd name="T28" fmla="*/ 4 w 115"/>
                <a:gd name="T29" fmla="*/ 34 h 55"/>
                <a:gd name="T30" fmla="*/ 2 w 115"/>
                <a:gd name="T31" fmla="*/ 41 h 55"/>
                <a:gd name="T32" fmla="*/ 1 w 115"/>
                <a:gd name="T33" fmla="*/ 49 h 55"/>
                <a:gd name="T34" fmla="*/ 0 w 115"/>
                <a:gd name="T35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5" h="55">
                  <a:moveTo>
                    <a:pt x="115" y="6"/>
                  </a:moveTo>
                  <a:lnTo>
                    <a:pt x="104" y="3"/>
                  </a:lnTo>
                  <a:lnTo>
                    <a:pt x="94" y="2"/>
                  </a:lnTo>
                  <a:lnTo>
                    <a:pt x="83" y="1"/>
                  </a:lnTo>
                  <a:lnTo>
                    <a:pt x="73" y="0"/>
                  </a:lnTo>
                  <a:lnTo>
                    <a:pt x="64" y="1"/>
                  </a:lnTo>
                  <a:lnTo>
                    <a:pt x="54" y="2"/>
                  </a:lnTo>
                  <a:lnTo>
                    <a:pt x="45" y="3"/>
                  </a:lnTo>
                  <a:lnTo>
                    <a:pt x="38" y="7"/>
                  </a:lnTo>
                  <a:lnTo>
                    <a:pt x="30" y="10"/>
                  </a:lnTo>
                  <a:lnTo>
                    <a:pt x="23" y="13"/>
                  </a:lnTo>
                  <a:lnTo>
                    <a:pt x="18" y="18"/>
                  </a:lnTo>
                  <a:lnTo>
                    <a:pt x="12" y="23"/>
                  </a:lnTo>
                  <a:lnTo>
                    <a:pt x="8" y="29"/>
                  </a:lnTo>
                  <a:lnTo>
                    <a:pt x="4" y="34"/>
                  </a:lnTo>
                  <a:lnTo>
                    <a:pt x="2" y="41"/>
                  </a:lnTo>
                  <a:lnTo>
                    <a:pt x="1" y="49"/>
                  </a:lnTo>
                  <a:lnTo>
                    <a:pt x="0" y="5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40" name="Freeform 124"/>
            <p:cNvSpPr>
              <a:spLocks/>
            </p:cNvSpPr>
            <p:nvPr/>
          </p:nvSpPr>
          <p:spPr bwMode="auto">
            <a:xfrm>
              <a:off x="2443" y="2366"/>
              <a:ext cx="40" cy="28"/>
            </a:xfrm>
            <a:custGeom>
              <a:avLst/>
              <a:gdLst>
                <a:gd name="T0" fmla="*/ 0 w 277"/>
                <a:gd name="T1" fmla="*/ 0 h 190"/>
                <a:gd name="T2" fmla="*/ 277 w 277"/>
                <a:gd name="T3" fmla="*/ 75 h 190"/>
                <a:gd name="T4" fmla="*/ 277 w 277"/>
                <a:gd name="T5" fmla="*/ 19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77" h="190">
                  <a:moveTo>
                    <a:pt x="0" y="0"/>
                  </a:moveTo>
                  <a:lnTo>
                    <a:pt x="277" y="75"/>
                  </a:lnTo>
                  <a:lnTo>
                    <a:pt x="277" y="19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41" name="Freeform 125"/>
            <p:cNvSpPr>
              <a:spLocks/>
            </p:cNvSpPr>
            <p:nvPr/>
          </p:nvSpPr>
          <p:spPr bwMode="auto">
            <a:xfrm>
              <a:off x="2455" y="2386"/>
              <a:ext cx="28" cy="14"/>
            </a:xfrm>
            <a:custGeom>
              <a:avLst/>
              <a:gdLst>
                <a:gd name="T0" fmla="*/ 0 w 195"/>
                <a:gd name="T1" fmla="*/ 0 h 99"/>
                <a:gd name="T2" fmla="*/ 0 w 195"/>
                <a:gd name="T3" fmla="*/ 6 h 99"/>
                <a:gd name="T4" fmla="*/ 1 w 195"/>
                <a:gd name="T5" fmla="*/ 14 h 99"/>
                <a:gd name="T6" fmla="*/ 4 w 195"/>
                <a:gd name="T7" fmla="*/ 21 h 99"/>
                <a:gd name="T8" fmla="*/ 6 w 195"/>
                <a:gd name="T9" fmla="*/ 28 h 99"/>
                <a:gd name="T10" fmla="*/ 11 w 195"/>
                <a:gd name="T11" fmla="*/ 35 h 99"/>
                <a:gd name="T12" fmla="*/ 16 w 195"/>
                <a:gd name="T13" fmla="*/ 43 h 99"/>
                <a:gd name="T14" fmla="*/ 22 w 195"/>
                <a:gd name="T15" fmla="*/ 49 h 99"/>
                <a:gd name="T16" fmla="*/ 28 w 195"/>
                <a:gd name="T17" fmla="*/ 56 h 99"/>
                <a:gd name="T18" fmla="*/ 35 w 195"/>
                <a:gd name="T19" fmla="*/ 63 h 99"/>
                <a:gd name="T20" fmla="*/ 43 w 195"/>
                <a:gd name="T21" fmla="*/ 68 h 99"/>
                <a:gd name="T22" fmla="*/ 52 w 195"/>
                <a:gd name="T23" fmla="*/ 74 h 99"/>
                <a:gd name="T24" fmla="*/ 61 w 195"/>
                <a:gd name="T25" fmla="*/ 79 h 99"/>
                <a:gd name="T26" fmla="*/ 69 w 195"/>
                <a:gd name="T27" fmla="*/ 84 h 99"/>
                <a:gd name="T28" fmla="*/ 78 w 195"/>
                <a:gd name="T29" fmla="*/ 88 h 99"/>
                <a:gd name="T30" fmla="*/ 88 w 195"/>
                <a:gd name="T31" fmla="*/ 91 h 99"/>
                <a:gd name="T32" fmla="*/ 98 w 195"/>
                <a:gd name="T33" fmla="*/ 95 h 99"/>
                <a:gd name="T34" fmla="*/ 107 w 195"/>
                <a:gd name="T35" fmla="*/ 97 h 99"/>
                <a:gd name="T36" fmla="*/ 117 w 195"/>
                <a:gd name="T37" fmla="*/ 98 h 99"/>
                <a:gd name="T38" fmla="*/ 126 w 195"/>
                <a:gd name="T39" fmla="*/ 99 h 99"/>
                <a:gd name="T40" fmla="*/ 136 w 195"/>
                <a:gd name="T41" fmla="*/ 99 h 99"/>
                <a:gd name="T42" fmla="*/ 143 w 195"/>
                <a:gd name="T43" fmla="*/ 99 h 99"/>
                <a:gd name="T44" fmla="*/ 152 w 195"/>
                <a:gd name="T45" fmla="*/ 98 h 99"/>
                <a:gd name="T46" fmla="*/ 160 w 195"/>
                <a:gd name="T47" fmla="*/ 96 h 99"/>
                <a:gd name="T48" fmla="*/ 167 w 195"/>
                <a:gd name="T49" fmla="*/ 94 h 99"/>
                <a:gd name="T50" fmla="*/ 173 w 195"/>
                <a:gd name="T51" fmla="*/ 90 h 99"/>
                <a:gd name="T52" fmla="*/ 179 w 195"/>
                <a:gd name="T53" fmla="*/ 86 h 99"/>
                <a:gd name="T54" fmla="*/ 184 w 195"/>
                <a:gd name="T55" fmla="*/ 81 h 99"/>
                <a:gd name="T56" fmla="*/ 189 w 195"/>
                <a:gd name="T57" fmla="*/ 77 h 99"/>
                <a:gd name="T58" fmla="*/ 192 w 195"/>
                <a:gd name="T59" fmla="*/ 71 h 99"/>
                <a:gd name="T60" fmla="*/ 194 w 195"/>
                <a:gd name="T61" fmla="*/ 65 h 99"/>
                <a:gd name="T62" fmla="*/ 195 w 195"/>
                <a:gd name="T63" fmla="*/ 59 h 99"/>
                <a:gd name="T64" fmla="*/ 195 w 195"/>
                <a:gd name="T65" fmla="*/ 5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95" h="99">
                  <a:moveTo>
                    <a:pt x="0" y="0"/>
                  </a:moveTo>
                  <a:lnTo>
                    <a:pt x="0" y="6"/>
                  </a:lnTo>
                  <a:lnTo>
                    <a:pt x="1" y="14"/>
                  </a:lnTo>
                  <a:lnTo>
                    <a:pt x="4" y="21"/>
                  </a:lnTo>
                  <a:lnTo>
                    <a:pt x="6" y="28"/>
                  </a:lnTo>
                  <a:lnTo>
                    <a:pt x="11" y="35"/>
                  </a:lnTo>
                  <a:lnTo>
                    <a:pt x="16" y="43"/>
                  </a:lnTo>
                  <a:lnTo>
                    <a:pt x="22" y="49"/>
                  </a:lnTo>
                  <a:lnTo>
                    <a:pt x="28" y="56"/>
                  </a:lnTo>
                  <a:lnTo>
                    <a:pt x="35" y="63"/>
                  </a:lnTo>
                  <a:lnTo>
                    <a:pt x="43" y="68"/>
                  </a:lnTo>
                  <a:lnTo>
                    <a:pt x="52" y="74"/>
                  </a:lnTo>
                  <a:lnTo>
                    <a:pt x="61" y="79"/>
                  </a:lnTo>
                  <a:lnTo>
                    <a:pt x="69" y="84"/>
                  </a:lnTo>
                  <a:lnTo>
                    <a:pt x="78" y="88"/>
                  </a:lnTo>
                  <a:lnTo>
                    <a:pt x="88" y="91"/>
                  </a:lnTo>
                  <a:lnTo>
                    <a:pt x="98" y="95"/>
                  </a:lnTo>
                  <a:lnTo>
                    <a:pt x="107" y="97"/>
                  </a:lnTo>
                  <a:lnTo>
                    <a:pt x="117" y="98"/>
                  </a:lnTo>
                  <a:lnTo>
                    <a:pt x="126" y="99"/>
                  </a:lnTo>
                  <a:lnTo>
                    <a:pt x="136" y="99"/>
                  </a:lnTo>
                  <a:lnTo>
                    <a:pt x="143" y="99"/>
                  </a:lnTo>
                  <a:lnTo>
                    <a:pt x="152" y="98"/>
                  </a:lnTo>
                  <a:lnTo>
                    <a:pt x="160" y="96"/>
                  </a:lnTo>
                  <a:lnTo>
                    <a:pt x="167" y="94"/>
                  </a:lnTo>
                  <a:lnTo>
                    <a:pt x="173" y="90"/>
                  </a:lnTo>
                  <a:lnTo>
                    <a:pt x="179" y="86"/>
                  </a:lnTo>
                  <a:lnTo>
                    <a:pt x="184" y="81"/>
                  </a:lnTo>
                  <a:lnTo>
                    <a:pt x="189" y="77"/>
                  </a:lnTo>
                  <a:lnTo>
                    <a:pt x="192" y="71"/>
                  </a:lnTo>
                  <a:lnTo>
                    <a:pt x="194" y="65"/>
                  </a:lnTo>
                  <a:lnTo>
                    <a:pt x="195" y="59"/>
                  </a:lnTo>
                  <a:lnTo>
                    <a:pt x="195" y="5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42" name="Line 126"/>
            <p:cNvSpPr>
              <a:spLocks noChangeShapeType="1"/>
            </p:cNvSpPr>
            <p:nvPr/>
          </p:nvSpPr>
          <p:spPr bwMode="auto">
            <a:xfrm flipV="1">
              <a:off x="2455" y="2370"/>
              <a:ext cx="0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43" name="Line 127"/>
            <p:cNvSpPr>
              <a:spLocks noChangeShapeType="1"/>
            </p:cNvSpPr>
            <p:nvPr/>
          </p:nvSpPr>
          <p:spPr bwMode="auto">
            <a:xfrm flipV="1">
              <a:off x="1969" y="3053"/>
              <a:ext cx="8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44" name="Freeform 128"/>
            <p:cNvSpPr>
              <a:spLocks/>
            </p:cNvSpPr>
            <p:nvPr/>
          </p:nvSpPr>
          <p:spPr bwMode="auto">
            <a:xfrm>
              <a:off x="1977" y="3034"/>
              <a:ext cx="28" cy="19"/>
            </a:xfrm>
            <a:custGeom>
              <a:avLst/>
              <a:gdLst>
                <a:gd name="T0" fmla="*/ 189 w 196"/>
                <a:gd name="T1" fmla="*/ 134 h 134"/>
                <a:gd name="T2" fmla="*/ 191 w 196"/>
                <a:gd name="T3" fmla="*/ 125 h 134"/>
                <a:gd name="T4" fmla="*/ 193 w 196"/>
                <a:gd name="T5" fmla="*/ 116 h 134"/>
                <a:gd name="T6" fmla="*/ 195 w 196"/>
                <a:gd name="T7" fmla="*/ 106 h 134"/>
                <a:gd name="T8" fmla="*/ 196 w 196"/>
                <a:gd name="T9" fmla="*/ 97 h 134"/>
                <a:gd name="T10" fmla="*/ 196 w 196"/>
                <a:gd name="T11" fmla="*/ 87 h 134"/>
                <a:gd name="T12" fmla="*/ 196 w 196"/>
                <a:gd name="T13" fmla="*/ 78 h 134"/>
                <a:gd name="T14" fmla="*/ 195 w 196"/>
                <a:gd name="T15" fmla="*/ 69 h 134"/>
                <a:gd name="T16" fmla="*/ 193 w 196"/>
                <a:gd name="T17" fmla="*/ 62 h 134"/>
                <a:gd name="T18" fmla="*/ 191 w 196"/>
                <a:gd name="T19" fmla="*/ 54 h 134"/>
                <a:gd name="T20" fmla="*/ 189 w 196"/>
                <a:gd name="T21" fmla="*/ 46 h 134"/>
                <a:gd name="T22" fmla="*/ 187 w 196"/>
                <a:gd name="T23" fmla="*/ 39 h 134"/>
                <a:gd name="T24" fmla="*/ 183 w 196"/>
                <a:gd name="T25" fmla="*/ 33 h 134"/>
                <a:gd name="T26" fmla="*/ 180 w 196"/>
                <a:gd name="T27" fmla="*/ 26 h 134"/>
                <a:gd name="T28" fmla="*/ 176 w 196"/>
                <a:gd name="T29" fmla="*/ 21 h 134"/>
                <a:gd name="T30" fmla="*/ 171 w 196"/>
                <a:gd name="T31" fmla="*/ 16 h 134"/>
                <a:gd name="T32" fmla="*/ 167 w 196"/>
                <a:gd name="T33" fmla="*/ 12 h 134"/>
                <a:gd name="T34" fmla="*/ 161 w 196"/>
                <a:gd name="T35" fmla="*/ 8 h 134"/>
                <a:gd name="T36" fmla="*/ 156 w 196"/>
                <a:gd name="T37" fmla="*/ 5 h 134"/>
                <a:gd name="T38" fmla="*/ 150 w 196"/>
                <a:gd name="T39" fmla="*/ 3 h 134"/>
                <a:gd name="T40" fmla="*/ 144 w 196"/>
                <a:gd name="T41" fmla="*/ 1 h 134"/>
                <a:gd name="T42" fmla="*/ 137 w 196"/>
                <a:gd name="T43" fmla="*/ 0 h 134"/>
                <a:gd name="T44" fmla="*/ 130 w 196"/>
                <a:gd name="T45" fmla="*/ 0 h 134"/>
                <a:gd name="T46" fmla="*/ 124 w 196"/>
                <a:gd name="T47" fmla="*/ 0 h 134"/>
                <a:gd name="T48" fmla="*/ 117 w 196"/>
                <a:gd name="T49" fmla="*/ 1 h 134"/>
                <a:gd name="T50" fmla="*/ 109 w 196"/>
                <a:gd name="T51" fmla="*/ 3 h 134"/>
                <a:gd name="T52" fmla="*/ 103 w 196"/>
                <a:gd name="T53" fmla="*/ 5 h 134"/>
                <a:gd name="T54" fmla="*/ 95 w 196"/>
                <a:gd name="T55" fmla="*/ 8 h 134"/>
                <a:gd name="T56" fmla="*/ 88 w 196"/>
                <a:gd name="T57" fmla="*/ 12 h 134"/>
                <a:gd name="T58" fmla="*/ 81 w 196"/>
                <a:gd name="T59" fmla="*/ 16 h 134"/>
                <a:gd name="T60" fmla="*/ 74 w 196"/>
                <a:gd name="T61" fmla="*/ 21 h 134"/>
                <a:gd name="T62" fmla="*/ 66 w 196"/>
                <a:gd name="T63" fmla="*/ 26 h 134"/>
                <a:gd name="T64" fmla="*/ 60 w 196"/>
                <a:gd name="T65" fmla="*/ 33 h 134"/>
                <a:gd name="T66" fmla="*/ 53 w 196"/>
                <a:gd name="T67" fmla="*/ 39 h 134"/>
                <a:gd name="T68" fmla="*/ 46 w 196"/>
                <a:gd name="T69" fmla="*/ 46 h 134"/>
                <a:gd name="T70" fmla="*/ 41 w 196"/>
                <a:gd name="T71" fmla="*/ 54 h 134"/>
                <a:gd name="T72" fmla="*/ 34 w 196"/>
                <a:gd name="T73" fmla="*/ 62 h 134"/>
                <a:gd name="T74" fmla="*/ 29 w 196"/>
                <a:gd name="T75" fmla="*/ 69 h 134"/>
                <a:gd name="T76" fmla="*/ 23 w 196"/>
                <a:gd name="T77" fmla="*/ 78 h 134"/>
                <a:gd name="T78" fmla="*/ 19 w 196"/>
                <a:gd name="T79" fmla="*/ 87 h 134"/>
                <a:gd name="T80" fmla="*/ 14 w 196"/>
                <a:gd name="T81" fmla="*/ 97 h 134"/>
                <a:gd name="T82" fmla="*/ 10 w 196"/>
                <a:gd name="T83" fmla="*/ 106 h 134"/>
                <a:gd name="T84" fmla="*/ 7 w 196"/>
                <a:gd name="T85" fmla="*/ 116 h 134"/>
                <a:gd name="T86" fmla="*/ 3 w 196"/>
                <a:gd name="T87" fmla="*/ 125 h 134"/>
                <a:gd name="T88" fmla="*/ 0 w 196"/>
                <a:gd name="T89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96" h="134">
                  <a:moveTo>
                    <a:pt x="189" y="134"/>
                  </a:moveTo>
                  <a:lnTo>
                    <a:pt x="191" y="125"/>
                  </a:lnTo>
                  <a:lnTo>
                    <a:pt x="193" y="116"/>
                  </a:lnTo>
                  <a:lnTo>
                    <a:pt x="195" y="106"/>
                  </a:lnTo>
                  <a:lnTo>
                    <a:pt x="196" y="97"/>
                  </a:lnTo>
                  <a:lnTo>
                    <a:pt x="196" y="87"/>
                  </a:lnTo>
                  <a:lnTo>
                    <a:pt x="196" y="78"/>
                  </a:lnTo>
                  <a:lnTo>
                    <a:pt x="195" y="69"/>
                  </a:lnTo>
                  <a:lnTo>
                    <a:pt x="193" y="62"/>
                  </a:lnTo>
                  <a:lnTo>
                    <a:pt x="191" y="54"/>
                  </a:lnTo>
                  <a:lnTo>
                    <a:pt x="189" y="46"/>
                  </a:lnTo>
                  <a:lnTo>
                    <a:pt x="187" y="39"/>
                  </a:lnTo>
                  <a:lnTo>
                    <a:pt x="183" y="33"/>
                  </a:lnTo>
                  <a:lnTo>
                    <a:pt x="180" y="26"/>
                  </a:lnTo>
                  <a:lnTo>
                    <a:pt x="176" y="21"/>
                  </a:lnTo>
                  <a:lnTo>
                    <a:pt x="171" y="16"/>
                  </a:lnTo>
                  <a:lnTo>
                    <a:pt x="167" y="12"/>
                  </a:lnTo>
                  <a:lnTo>
                    <a:pt x="161" y="8"/>
                  </a:lnTo>
                  <a:lnTo>
                    <a:pt x="156" y="5"/>
                  </a:lnTo>
                  <a:lnTo>
                    <a:pt x="150" y="3"/>
                  </a:lnTo>
                  <a:lnTo>
                    <a:pt x="144" y="1"/>
                  </a:lnTo>
                  <a:lnTo>
                    <a:pt x="137" y="0"/>
                  </a:lnTo>
                  <a:lnTo>
                    <a:pt x="130" y="0"/>
                  </a:lnTo>
                  <a:lnTo>
                    <a:pt x="124" y="0"/>
                  </a:lnTo>
                  <a:lnTo>
                    <a:pt x="117" y="1"/>
                  </a:lnTo>
                  <a:lnTo>
                    <a:pt x="109" y="3"/>
                  </a:lnTo>
                  <a:lnTo>
                    <a:pt x="103" y="5"/>
                  </a:lnTo>
                  <a:lnTo>
                    <a:pt x="95" y="8"/>
                  </a:lnTo>
                  <a:lnTo>
                    <a:pt x="88" y="12"/>
                  </a:lnTo>
                  <a:lnTo>
                    <a:pt x="81" y="16"/>
                  </a:lnTo>
                  <a:lnTo>
                    <a:pt x="74" y="21"/>
                  </a:lnTo>
                  <a:lnTo>
                    <a:pt x="66" y="26"/>
                  </a:lnTo>
                  <a:lnTo>
                    <a:pt x="60" y="33"/>
                  </a:lnTo>
                  <a:lnTo>
                    <a:pt x="53" y="39"/>
                  </a:lnTo>
                  <a:lnTo>
                    <a:pt x="46" y="46"/>
                  </a:lnTo>
                  <a:lnTo>
                    <a:pt x="41" y="54"/>
                  </a:lnTo>
                  <a:lnTo>
                    <a:pt x="34" y="62"/>
                  </a:lnTo>
                  <a:lnTo>
                    <a:pt x="29" y="69"/>
                  </a:lnTo>
                  <a:lnTo>
                    <a:pt x="23" y="78"/>
                  </a:lnTo>
                  <a:lnTo>
                    <a:pt x="19" y="87"/>
                  </a:lnTo>
                  <a:lnTo>
                    <a:pt x="14" y="97"/>
                  </a:lnTo>
                  <a:lnTo>
                    <a:pt x="10" y="106"/>
                  </a:lnTo>
                  <a:lnTo>
                    <a:pt x="7" y="116"/>
                  </a:lnTo>
                  <a:lnTo>
                    <a:pt x="3" y="125"/>
                  </a:lnTo>
                  <a:lnTo>
                    <a:pt x="0" y="13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45" name="Line 129"/>
            <p:cNvSpPr>
              <a:spLocks noChangeShapeType="1"/>
            </p:cNvSpPr>
            <p:nvPr/>
          </p:nvSpPr>
          <p:spPr bwMode="auto">
            <a:xfrm flipH="1">
              <a:off x="1996" y="3053"/>
              <a:ext cx="8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46" name="Freeform 130"/>
            <p:cNvSpPr>
              <a:spLocks/>
            </p:cNvSpPr>
            <p:nvPr/>
          </p:nvSpPr>
          <p:spPr bwMode="auto">
            <a:xfrm>
              <a:off x="1968" y="3084"/>
              <a:ext cx="28" cy="19"/>
            </a:xfrm>
            <a:custGeom>
              <a:avLst/>
              <a:gdLst>
                <a:gd name="T0" fmla="*/ 7 w 196"/>
                <a:gd name="T1" fmla="*/ 0 h 135"/>
                <a:gd name="T2" fmla="*/ 4 w 196"/>
                <a:gd name="T3" fmla="*/ 10 h 135"/>
                <a:gd name="T4" fmla="*/ 2 w 196"/>
                <a:gd name="T5" fmla="*/ 20 h 135"/>
                <a:gd name="T6" fmla="*/ 1 w 196"/>
                <a:gd name="T7" fmla="*/ 29 h 135"/>
                <a:gd name="T8" fmla="*/ 0 w 196"/>
                <a:gd name="T9" fmla="*/ 39 h 135"/>
                <a:gd name="T10" fmla="*/ 0 w 196"/>
                <a:gd name="T11" fmla="*/ 48 h 135"/>
                <a:gd name="T12" fmla="*/ 0 w 196"/>
                <a:gd name="T13" fmla="*/ 56 h 135"/>
                <a:gd name="T14" fmla="*/ 1 w 196"/>
                <a:gd name="T15" fmla="*/ 65 h 135"/>
                <a:gd name="T16" fmla="*/ 2 w 196"/>
                <a:gd name="T17" fmla="*/ 73 h 135"/>
                <a:gd name="T18" fmla="*/ 3 w 196"/>
                <a:gd name="T19" fmla="*/ 81 h 135"/>
                <a:gd name="T20" fmla="*/ 5 w 196"/>
                <a:gd name="T21" fmla="*/ 88 h 135"/>
                <a:gd name="T22" fmla="*/ 9 w 196"/>
                <a:gd name="T23" fmla="*/ 96 h 135"/>
                <a:gd name="T24" fmla="*/ 12 w 196"/>
                <a:gd name="T25" fmla="*/ 103 h 135"/>
                <a:gd name="T26" fmla="*/ 15 w 196"/>
                <a:gd name="T27" fmla="*/ 108 h 135"/>
                <a:gd name="T28" fmla="*/ 19 w 196"/>
                <a:gd name="T29" fmla="*/ 114 h 135"/>
                <a:gd name="T30" fmla="*/ 24 w 196"/>
                <a:gd name="T31" fmla="*/ 118 h 135"/>
                <a:gd name="T32" fmla="*/ 29 w 196"/>
                <a:gd name="T33" fmla="*/ 123 h 135"/>
                <a:gd name="T34" fmla="*/ 34 w 196"/>
                <a:gd name="T35" fmla="*/ 127 h 135"/>
                <a:gd name="T36" fmla="*/ 40 w 196"/>
                <a:gd name="T37" fmla="*/ 129 h 135"/>
                <a:gd name="T38" fmla="*/ 45 w 196"/>
                <a:gd name="T39" fmla="*/ 133 h 135"/>
                <a:gd name="T40" fmla="*/ 52 w 196"/>
                <a:gd name="T41" fmla="*/ 134 h 135"/>
                <a:gd name="T42" fmla="*/ 57 w 196"/>
                <a:gd name="T43" fmla="*/ 135 h 135"/>
                <a:gd name="T44" fmla="*/ 64 w 196"/>
                <a:gd name="T45" fmla="*/ 135 h 135"/>
                <a:gd name="T46" fmla="*/ 72 w 196"/>
                <a:gd name="T47" fmla="*/ 135 h 135"/>
                <a:gd name="T48" fmla="*/ 78 w 196"/>
                <a:gd name="T49" fmla="*/ 134 h 135"/>
                <a:gd name="T50" fmla="*/ 85 w 196"/>
                <a:gd name="T51" fmla="*/ 133 h 135"/>
                <a:gd name="T52" fmla="*/ 93 w 196"/>
                <a:gd name="T53" fmla="*/ 129 h 135"/>
                <a:gd name="T54" fmla="*/ 99 w 196"/>
                <a:gd name="T55" fmla="*/ 127 h 135"/>
                <a:gd name="T56" fmla="*/ 107 w 196"/>
                <a:gd name="T57" fmla="*/ 123 h 135"/>
                <a:gd name="T58" fmla="*/ 114 w 196"/>
                <a:gd name="T59" fmla="*/ 118 h 135"/>
                <a:gd name="T60" fmla="*/ 121 w 196"/>
                <a:gd name="T61" fmla="*/ 114 h 135"/>
                <a:gd name="T62" fmla="*/ 128 w 196"/>
                <a:gd name="T63" fmla="*/ 108 h 135"/>
                <a:gd name="T64" fmla="*/ 135 w 196"/>
                <a:gd name="T65" fmla="*/ 103 h 135"/>
                <a:gd name="T66" fmla="*/ 141 w 196"/>
                <a:gd name="T67" fmla="*/ 96 h 135"/>
                <a:gd name="T68" fmla="*/ 148 w 196"/>
                <a:gd name="T69" fmla="*/ 88 h 135"/>
                <a:gd name="T70" fmla="*/ 155 w 196"/>
                <a:gd name="T71" fmla="*/ 81 h 135"/>
                <a:gd name="T72" fmla="*/ 160 w 196"/>
                <a:gd name="T73" fmla="*/ 73 h 135"/>
                <a:gd name="T74" fmla="*/ 166 w 196"/>
                <a:gd name="T75" fmla="*/ 65 h 135"/>
                <a:gd name="T76" fmla="*/ 171 w 196"/>
                <a:gd name="T77" fmla="*/ 56 h 135"/>
                <a:gd name="T78" fmla="*/ 177 w 196"/>
                <a:gd name="T79" fmla="*/ 48 h 135"/>
                <a:gd name="T80" fmla="*/ 181 w 196"/>
                <a:gd name="T81" fmla="*/ 39 h 135"/>
                <a:gd name="T82" fmla="*/ 186 w 196"/>
                <a:gd name="T83" fmla="*/ 29 h 135"/>
                <a:gd name="T84" fmla="*/ 189 w 196"/>
                <a:gd name="T85" fmla="*/ 20 h 135"/>
                <a:gd name="T86" fmla="*/ 192 w 196"/>
                <a:gd name="T87" fmla="*/ 10 h 135"/>
                <a:gd name="T88" fmla="*/ 196 w 196"/>
                <a:gd name="T8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96" h="135">
                  <a:moveTo>
                    <a:pt x="7" y="0"/>
                  </a:moveTo>
                  <a:lnTo>
                    <a:pt x="4" y="10"/>
                  </a:lnTo>
                  <a:lnTo>
                    <a:pt x="2" y="20"/>
                  </a:lnTo>
                  <a:lnTo>
                    <a:pt x="1" y="29"/>
                  </a:lnTo>
                  <a:lnTo>
                    <a:pt x="0" y="39"/>
                  </a:lnTo>
                  <a:lnTo>
                    <a:pt x="0" y="48"/>
                  </a:lnTo>
                  <a:lnTo>
                    <a:pt x="0" y="56"/>
                  </a:lnTo>
                  <a:lnTo>
                    <a:pt x="1" y="65"/>
                  </a:lnTo>
                  <a:lnTo>
                    <a:pt x="2" y="73"/>
                  </a:lnTo>
                  <a:lnTo>
                    <a:pt x="3" y="81"/>
                  </a:lnTo>
                  <a:lnTo>
                    <a:pt x="5" y="88"/>
                  </a:lnTo>
                  <a:lnTo>
                    <a:pt x="9" y="96"/>
                  </a:lnTo>
                  <a:lnTo>
                    <a:pt x="12" y="103"/>
                  </a:lnTo>
                  <a:lnTo>
                    <a:pt x="15" y="108"/>
                  </a:lnTo>
                  <a:lnTo>
                    <a:pt x="19" y="114"/>
                  </a:lnTo>
                  <a:lnTo>
                    <a:pt x="24" y="118"/>
                  </a:lnTo>
                  <a:lnTo>
                    <a:pt x="29" y="123"/>
                  </a:lnTo>
                  <a:lnTo>
                    <a:pt x="34" y="127"/>
                  </a:lnTo>
                  <a:lnTo>
                    <a:pt x="40" y="129"/>
                  </a:lnTo>
                  <a:lnTo>
                    <a:pt x="45" y="133"/>
                  </a:lnTo>
                  <a:lnTo>
                    <a:pt x="52" y="134"/>
                  </a:lnTo>
                  <a:lnTo>
                    <a:pt x="57" y="135"/>
                  </a:lnTo>
                  <a:lnTo>
                    <a:pt x="64" y="135"/>
                  </a:lnTo>
                  <a:lnTo>
                    <a:pt x="72" y="135"/>
                  </a:lnTo>
                  <a:lnTo>
                    <a:pt x="78" y="134"/>
                  </a:lnTo>
                  <a:lnTo>
                    <a:pt x="85" y="133"/>
                  </a:lnTo>
                  <a:lnTo>
                    <a:pt x="93" y="129"/>
                  </a:lnTo>
                  <a:lnTo>
                    <a:pt x="99" y="127"/>
                  </a:lnTo>
                  <a:lnTo>
                    <a:pt x="107" y="123"/>
                  </a:lnTo>
                  <a:lnTo>
                    <a:pt x="114" y="118"/>
                  </a:lnTo>
                  <a:lnTo>
                    <a:pt x="121" y="114"/>
                  </a:lnTo>
                  <a:lnTo>
                    <a:pt x="128" y="108"/>
                  </a:lnTo>
                  <a:lnTo>
                    <a:pt x="135" y="103"/>
                  </a:lnTo>
                  <a:lnTo>
                    <a:pt x="141" y="96"/>
                  </a:lnTo>
                  <a:lnTo>
                    <a:pt x="148" y="88"/>
                  </a:lnTo>
                  <a:lnTo>
                    <a:pt x="155" y="81"/>
                  </a:lnTo>
                  <a:lnTo>
                    <a:pt x="160" y="73"/>
                  </a:lnTo>
                  <a:lnTo>
                    <a:pt x="166" y="65"/>
                  </a:lnTo>
                  <a:lnTo>
                    <a:pt x="171" y="56"/>
                  </a:lnTo>
                  <a:lnTo>
                    <a:pt x="177" y="48"/>
                  </a:lnTo>
                  <a:lnTo>
                    <a:pt x="181" y="39"/>
                  </a:lnTo>
                  <a:lnTo>
                    <a:pt x="186" y="29"/>
                  </a:lnTo>
                  <a:lnTo>
                    <a:pt x="189" y="20"/>
                  </a:lnTo>
                  <a:lnTo>
                    <a:pt x="192" y="10"/>
                  </a:lnTo>
                  <a:lnTo>
                    <a:pt x="19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47" name="Freeform 131"/>
            <p:cNvSpPr>
              <a:spLocks/>
            </p:cNvSpPr>
            <p:nvPr/>
          </p:nvSpPr>
          <p:spPr bwMode="auto">
            <a:xfrm>
              <a:off x="2022" y="3058"/>
              <a:ext cx="13" cy="47"/>
            </a:xfrm>
            <a:custGeom>
              <a:avLst/>
              <a:gdLst>
                <a:gd name="T0" fmla="*/ 0 w 87"/>
                <a:gd name="T1" fmla="*/ 324 h 324"/>
                <a:gd name="T2" fmla="*/ 87 w 87"/>
                <a:gd name="T3" fmla="*/ 0 h 324"/>
                <a:gd name="T4" fmla="*/ 17 w 87"/>
                <a:gd name="T5" fmla="*/ 72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7" h="324">
                  <a:moveTo>
                    <a:pt x="0" y="324"/>
                  </a:moveTo>
                  <a:lnTo>
                    <a:pt x="87" y="0"/>
                  </a:lnTo>
                  <a:lnTo>
                    <a:pt x="17" y="7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48" name="Line 132"/>
            <p:cNvSpPr>
              <a:spLocks noChangeShapeType="1"/>
            </p:cNvSpPr>
            <p:nvPr/>
          </p:nvSpPr>
          <p:spPr bwMode="auto">
            <a:xfrm flipV="1">
              <a:off x="1969" y="1698"/>
              <a:ext cx="8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49" name="Freeform 133"/>
            <p:cNvSpPr>
              <a:spLocks/>
            </p:cNvSpPr>
            <p:nvPr/>
          </p:nvSpPr>
          <p:spPr bwMode="auto">
            <a:xfrm>
              <a:off x="1977" y="1679"/>
              <a:ext cx="28" cy="19"/>
            </a:xfrm>
            <a:custGeom>
              <a:avLst/>
              <a:gdLst>
                <a:gd name="T0" fmla="*/ 190 w 196"/>
                <a:gd name="T1" fmla="*/ 131 h 135"/>
                <a:gd name="T2" fmla="*/ 192 w 196"/>
                <a:gd name="T3" fmla="*/ 121 h 135"/>
                <a:gd name="T4" fmla="*/ 193 w 196"/>
                <a:gd name="T5" fmla="*/ 112 h 135"/>
                <a:gd name="T6" fmla="*/ 195 w 196"/>
                <a:gd name="T7" fmla="*/ 103 h 135"/>
                <a:gd name="T8" fmla="*/ 196 w 196"/>
                <a:gd name="T9" fmla="*/ 93 h 135"/>
                <a:gd name="T10" fmla="*/ 196 w 196"/>
                <a:gd name="T11" fmla="*/ 84 h 135"/>
                <a:gd name="T12" fmla="*/ 196 w 196"/>
                <a:gd name="T13" fmla="*/ 76 h 135"/>
                <a:gd name="T14" fmla="*/ 195 w 196"/>
                <a:gd name="T15" fmla="*/ 68 h 135"/>
                <a:gd name="T16" fmla="*/ 193 w 196"/>
                <a:gd name="T17" fmla="*/ 60 h 135"/>
                <a:gd name="T18" fmla="*/ 191 w 196"/>
                <a:gd name="T19" fmla="*/ 52 h 135"/>
                <a:gd name="T20" fmla="*/ 189 w 196"/>
                <a:gd name="T21" fmla="*/ 44 h 135"/>
                <a:gd name="T22" fmla="*/ 186 w 196"/>
                <a:gd name="T23" fmla="*/ 38 h 135"/>
                <a:gd name="T24" fmla="*/ 182 w 196"/>
                <a:gd name="T25" fmla="*/ 32 h 135"/>
                <a:gd name="T26" fmla="*/ 179 w 196"/>
                <a:gd name="T27" fmla="*/ 26 h 135"/>
                <a:gd name="T28" fmla="*/ 175 w 196"/>
                <a:gd name="T29" fmla="*/ 21 h 135"/>
                <a:gd name="T30" fmla="*/ 170 w 196"/>
                <a:gd name="T31" fmla="*/ 16 h 135"/>
                <a:gd name="T32" fmla="*/ 166 w 196"/>
                <a:gd name="T33" fmla="*/ 12 h 135"/>
                <a:gd name="T34" fmla="*/ 160 w 196"/>
                <a:gd name="T35" fmla="*/ 8 h 135"/>
                <a:gd name="T36" fmla="*/ 155 w 196"/>
                <a:gd name="T37" fmla="*/ 6 h 135"/>
                <a:gd name="T38" fmla="*/ 149 w 196"/>
                <a:gd name="T39" fmla="*/ 3 h 135"/>
                <a:gd name="T40" fmla="*/ 144 w 196"/>
                <a:gd name="T41" fmla="*/ 1 h 135"/>
                <a:gd name="T42" fmla="*/ 137 w 196"/>
                <a:gd name="T43" fmla="*/ 0 h 135"/>
                <a:gd name="T44" fmla="*/ 130 w 196"/>
                <a:gd name="T45" fmla="*/ 0 h 135"/>
                <a:gd name="T46" fmla="*/ 124 w 196"/>
                <a:gd name="T47" fmla="*/ 0 h 135"/>
                <a:gd name="T48" fmla="*/ 117 w 196"/>
                <a:gd name="T49" fmla="*/ 1 h 135"/>
                <a:gd name="T50" fmla="*/ 111 w 196"/>
                <a:gd name="T51" fmla="*/ 3 h 135"/>
                <a:gd name="T52" fmla="*/ 103 w 196"/>
                <a:gd name="T53" fmla="*/ 6 h 135"/>
                <a:gd name="T54" fmla="*/ 96 w 196"/>
                <a:gd name="T55" fmla="*/ 8 h 135"/>
                <a:gd name="T56" fmla="*/ 90 w 196"/>
                <a:gd name="T57" fmla="*/ 12 h 135"/>
                <a:gd name="T58" fmla="*/ 82 w 196"/>
                <a:gd name="T59" fmla="*/ 16 h 135"/>
                <a:gd name="T60" fmla="*/ 75 w 196"/>
                <a:gd name="T61" fmla="*/ 21 h 135"/>
                <a:gd name="T62" fmla="*/ 69 w 196"/>
                <a:gd name="T63" fmla="*/ 26 h 135"/>
                <a:gd name="T64" fmla="*/ 62 w 196"/>
                <a:gd name="T65" fmla="*/ 32 h 135"/>
                <a:gd name="T66" fmla="*/ 55 w 196"/>
                <a:gd name="T67" fmla="*/ 38 h 135"/>
                <a:gd name="T68" fmla="*/ 49 w 196"/>
                <a:gd name="T69" fmla="*/ 44 h 135"/>
                <a:gd name="T70" fmla="*/ 42 w 196"/>
                <a:gd name="T71" fmla="*/ 52 h 135"/>
                <a:gd name="T72" fmla="*/ 36 w 196"/>
                <a:gd name="T73" fmla="*/ 60 h 135"/>
                <a:gd name="T74" fmla="*/ 31 w 196"/>
                <a:gd name="T75" fmla="*/ 68 h 135"/>
                <a:gd name="T76" fmla="*/ 25 w 196"/>
                <a:gd name="T77" fmla="*/ 76 h 135"/>
                <a:gd name="T78" fmla="*/ 21 w 196"/>
                <a:gd name="T79" fmla="*/ 84 h 135"/>
                <a:gd name="T80" fmla="*/ 15 w 196"/>
                <a:gd name="T81" fmla="*/ 93 h 135"/>
                <a:gd name="T82" fmla="*/ 12 w 196"/>
                <a:gd name="T83" fmla="*/ 103 h 135"/>
                <a:gd name="T84" fmla="*/ 8 w 196"/>
                <a:gd name="T85" fmla="*/ 112 h 135"/>
                <a:gd name="T86" fmla="*/ 4 w 196"/>
                <a:gd name="T87" fmla="*/ 121 h 135"/>
                <a:gd name="T88" fmla="*/ 1 w 196"/>
                <a:gd name="T89" fmla="*/ 131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96" h="135">
                  <a:moveTo>
                    <a:pt x="189" y="135"/>
                  </a:moveTo>
                  <a:lnTo>
                    <a:pt x="190" y="131"/>
                  </a:lnTo>
                  <a:lnTo>
                    <a:pt x="191" y="126"/>
                  </a:lnTo>
                  <a:lnTo>
                    <a:pt x="192" y="121"/>
                  </a:lnTo>
                  <a:lnTo>
                    <a:pt x="193" y="116"/>
                  </a:lnTo>
                  <a:lnTo>
                    <a:pt x="193" y="112"/>
                  </a:lnTo>
                  <a:lnTo>
                    <a:pt x="195" y="107"/>
                  </a:lnTo>
                  <a:lnTo>
                    <a:pt x="195" y="103"/>
                  </a:lnTo>
                  <a:lnTo>
                    <a:pt x="196" y="97"/>
                  </a:lnTo>
                  <a:lnTo>
                    <a:pt x="196" y="93"/>
                  </a:lnTo>
                  <a:lnTo>
                    <a:pt x="196" y="89"/>
                  </a:lnTo>
                  <a:lnTo>
                    <a:pt x="196" y="84"/>
                  </a:lnTo>
                  <a:lnTo>
                    <a:pt x="196" y="80"/>
                  </a:lnTo>
                  <a:lnTo>
                    <a:pt x="196" y="76"/>
                  </a:lnTo>
                  <a:lnTo>
                    <a:pt x="195" y="72"/>
                  </a:lnTo>
                  <a:lnTo>
                    <a:pt x="195" y="68"/>
                  </a:lnTo>
                  <a:lnTo>
                    <a:pt x="193" y="63"/>
                  </a:lnTo>
                  <a:lnTo>
                    <a:pt x="193" y="60"/>
                  </a:lnTo>
                  <a:lnTo>
                    <a:pt x="192" y="55"/>
                  </a:lnTo>
                  <a:lnTo>
                    <a:pt x="191" y="52"/>
                  </a:lnTo>
                  <a:lnTo>
                    <a:pt x="190" y="49"/>
                  </a:lnTo>
                  <a:lnTo>
                    <a:pt x="189" y="44"/>
                  </a:lnTo>
                  <a:lnTo>
                    <a:pt x="188" y="41"/>
                  </a:lnTo>
                  <a:lnTo>
                    <a:pt x="186" y="38"/>
                  </a:lnTo>
                  <a:lnTo>
                    <a:pt x="185" y="34"/>
                  </a:lnTo>
                  <a:lnTo>
                    <a:pt x="182" y="32"/>
                  </a:lnTo>
                  <a:lnTo>
                    <a:pt x="181" y="29"/>
                  </a:lnTo>
                  <a:lnTo>
                    <a:pt x="179" y="26"/>
                  </a:lnTo>
                  <a:lnTo>
                    <a:pt x="177" y="23"/>
                  </a:lnTo>
                  <a:lnTo>
                    <a:pt x="175" y="21"/>
                  </a:lnTo>
                  <a:lnTo>
                    <a:pt x="172" y="18"/>
                  </a:lnTo>
                  <a:lnTo>
                    <a:pt x="170" y="16"/>
                  </a:lnTo>
                  <a:lnTo>
                    <a:pt x="168" y="13"/>
                  </a:lnTo>
                  <a:lnTo>
                    <a:pt x="166" y="12"/>
                  </a:lnTo>
                  <a:lnTo>
                    <a:pt x="164" y="10"/>
                  </a:lnTo>
                  <a:lnTo>
                    <a:pt x="160" y="8"/>
                  </a:lnTo>
                  <a:lnTo>
                    <a:pt x="158" y="7"/>
                  </a:lnTo>
                  <a:lnTo>
                    <a:pt x="155" y="6"/>
                  </a:lnTo>
                  <a:lnTo>
                    <a:pt x="153" y="5"/>
                  </a:lnTo>
                  <a:lnTo>
                    <a:pt x="149" y="3"/>
                  </a:lnTo>
                  <a:lnTo>
                    <a:pt x="146" y="2"/>
                  </a:lnTo>
                  <a:lnTo>
                    <a:pt x="144" y="1"/>
                  </a:lnTo>
                  <a:lnTo>
                    <a:pt x="140" y="1"/>
                  </a:lnTo>
                  <a:lnTo>
                    <a:pt x="137" y="0"/>
                  </a:lnTo>
                  <a:lnTo>
                    <a:pt x="134" y="0"/>
                  </a:lnTo>
                  <a:lnTo>
                    <a:pt x="130" y="0"/>
                  </a:lnTo>
                  <a:lnTo>
                    <a:pt x="127" y="0"/>
                  </a:lnTo>
                  <a:lnTo>
                    <a:pt x="124" y="0"/>
                  </a:lnTo>
                  <a:lnTo>
                    <a:pt x="120" y="1"/>
                  </a:lnTo>
                  <a:lnTo>
                    <a:pt x="117" y="1"/>
                  </a:lnTo>
                  <a:lnTo>
                    <a:pt x="114" y="2"/>
                  </a:lnTo>
                  <a:lnTo>
                    <a:pt x="111" y="3"/>
                  </a:lnTo>
                  <a:lnTo>
                    <a:pt x="107" y="5"/>
                  </a:lnTo>
                  <a:lnTo>
                    <a:pt x="103" y="6"/>
                  </a:lnTo>
                  <a:lnTo>
                    <a:pt x="99" y="7"/>
                  </a:lnTo>
                  <a:lnTo>
                    <a:pt x="96" y="8"/>
                  </a:lnTo>
                  <a:lnTo>
                    <a:pt x="93" y="10"/>
                  </a:lnTo>
                  <a:lnTo>
                    <a:pt x="90" y="12"/>
                  </a:lnTo>
                  <a:lnTo>
                    <a:pt x="85" y="13"/>
                  </a:lnTo>
                  <a:lnTo>
                    <a:pt x="82" y="16"/>
                  </a:lnTo>
                  <a:lnTo>
                    <a:pt x="78" y="18"/>
                  </a:lnTo>
                  <a:lnTo>
                    <a:pt x="75" y="21"/>
                  </a:lnTo>
                  <a:lnTo>
                    <a:pt x="72" y="23"/>
                  </a:lnTo>
                  <a:lnTo>
                    <a:pt x="69" y="26"/>
                  </a:lnTo>
                  <a:lnTo>
                    <a:pt x="65" y="29"/>
                  </a:lnTo>
                  <a:lnTo>
                    <a:pt x="62" y="32"/>
                  </a:lnTo>
                  <a:lnTo>
                    <a:pt x="59" y="34"/>
                  </a:lnTo>
                  <a:lnTo>
                    <a:pt x="55" y="38"/>
                  </a:lnTo>
                  <a:lnTo>
                    <a:pt x="52" y="41"/>
                  </a:lnTo>
                  <a:lnTo>
                    <a:pt x="49" y="44"/>
                  </a:lnTo>
                  <a:lnTo>
                    <a:pt x="45" y="49"/>
                  </a:lnTo>
                  <a:lnTo>
                    <a:pt x="42" y="52"/>
                  </a:lnTo>
                  <a:lnTo>
                    <a:pt x="40" y="55"/>
                  </a:lnTo>
                  <a:lnTo>
                    <a:pt x="36" y="60"/>
                  </a:lnTo>
                  <a:lnTo>
                    <a:pt x="33" y="63"/>
                  </a:lnTo>
                  <a:lnTo>
                    <a:pt x="31" y="68"/>
                  </a:lnTo>
                  <a:lnTo>
                    <a:pt x="28" y="72"/>
                  </a:lnTo>
                  <a:lnTo>
                    <a:pt x="25" y="76"/>
                  </a:lnTo>
                  <a:lnTo>
                    <a:pt x="23" y="80"/>
                  </a:lnTo>
                  <a:lnTo>
                    <a:pt x="21" y="84"/>
                  </a:lnTo>
                  <a:lnTo>
                    <a:pt x="18" y="89"/>
                  </a:lnTo>
                  <a:lnTo>
                    <a:pt x="15" y="93"/>
                  </a:lnTo>
                  <a:lnTo>
                    <a:pt x="13" y="97"/>
                  </a:lnTo>
                  <a:lnTo>
                    <a:pt x="12" y="103"/>
                  </a:lnTo>
                  <a:lnTo>
                    <a:pt x="10" y="107"/>
                  </a:lnTo>
                  <a:lnTo>
                    <a:pt x="8" y="112"/>
                  </a:lnTo>
                  <a:lnTo>
                    <a:pt x="6" y="116"/>
                  </a:lnTo>
                  <a:lnTo>
                    <a:pt x="4" y="121"/>
                  </a:lnTo>
                  <a:lnTo>
                    <a:pt x="3" y="126"/>
                  </a:lnTo>
                  <a:lnTo>
                    <a:pt x="1" y="131"/>
                  </a:lnTo>
                  <a:lnTo>
                    <a:pt x="0" y="13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50" name="Line 134"/>
            <p:cNvSpPr>
              <a:spLocks noChangeShapeType="1"/>
            </p:cNvSpPr>
            <p:nvPr/>
          </p:nvSpPr>
          <p:spPr bwMode="auto">
            <a:xfrm flipH="1">
              <a:off x="1996" y="1698"/>
              <a:ext cx="8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51" name="Freeform 135"/>
            <p:cNvSpPr>
              <a:spLocks/>
            </p:cNvSpPr>
            <p:nvPr/>
          </p:nvSpPr>
          <p:spPr bwMode="auto">
            <a:xfrm>
              <a:off x="1968" y="1729"/>
              <a:ext cx="28" cy="19"/>
            </a:xfrm>
            <a:custGeom>
              <a:avLst/>
              <a:gdLst>
                <a:gd name="T0" fmla="*/ 5 w 196"/>
                <a:gd name="T1" fmla="*/ 5 h 135"/>
                <a:gd name="T2" fmla="*/ 3 w 196"/>
                <a:gd name="T3" fmla="*/ 14 h 135"/>
                <a:gd name="T4" fmla="*/ 1 w 196"/>
                <a:gd name="T5" fmla="*/ 24 h 135"/>
                <a:gd name="T6" fmla="*/ 0 w 196"/>
                <a:gd name="T7" fmla="*/ 33 h 135"/>
                <a:gd name="T8" fmla="*/ 0 w 196"/>
                <a:gd name="T9" fmla="*/ 42 h 135"/>
                <a:gd name="T10" fmla="*/ 0 w 196"/>
                <a:gd name="T11" fmla="*/ 50 h 135"/>
                <a:gd name="T12" fmla="*/ 0 w 196"/>
                <a:gd name="T13" fmla="*/ 59 h 135"/>
                <a:gd name="T14" fmla="*/ 1 w 196"/>
                <a:gd name="T15" fmla="*/ 67 h 135"/>
                <a:gd name="T16" fmla="*/ 2 w 196"/>
                <a:gd name="T17" fmla="*/ 76 h 135"/>
                <a:gd name="T18" fmla="*/ 4 w 196"/>
                <a:gd name="T19" fmla="*/ 84 h 135"/>
                <a:gd name="T20" fmla="*/ 7 w 196"/>
                <a:gd name="T21" fmla="*/ 90 h 135"/>
                <a:gd name="T22" fmla="*/ 9 w 196"/>
                <a:gd name="T23" fmla="*/ 97 h 135"/>
                <a:gd name="T24" fmla="*/ 12 w 196"/>
                <a:gd name="T25" fmla="*/ 103 h 135"/>
                <a:gd name="T26" fmla="*/ 16 w 196"/>
                <a:gd name="T27" fmla="*/ 109 h 135"/>
                <a:gd name="T28" fmla="*/ 20 w 196"/>
                <a:gd name="T29" fmla="*/ 114 h 135"/>
                <a:gd name="T30" fmla="*/ 24 w 196"/>
                <a:gd name="T31" fmla="*/ 119 h 135"/>
                <a:gd name="T32" fmla="*/ 30 w 196"/>
                <a:gd name="T33" fmla="*/ 123 h 135"/>
                <a:gd name="T34" fmla="*/ 34 w 196"/>
                <a:gd name="T35" fmla="*/ 127 h 135"/>
                <a:gd name="T36" fmla="*/ 40 w 196"/>
                <a:gd name="T37" fmla="*/ 130 h 135"/>
                <a:gd name="T38" fmla="*/ 45 w 196"/>
                <a:gd name="T39" fmla="*/ 132 h 135"/>
                <a:gd name="T40" fmla="*/ 52 w 196"/>
                <a:gd name="T41" fmla="*/ 133 h 135"/>
                <a:gd name="T42" fmla="*/ 58 w 196"/>
                <a:gd name="T43" fmla="*/ 134 h 135"/>
                <a:gd name="T44" fmla="*/ 64 w 196"/>
                <a:gd name="T45" fmla="*/ 135 h 135"/>
                <a:gd name="T46" fmla="*/ 72 w 196"/>
                <a:gd name="T47" fmla="*/ 134 h 135"/>
                <a:gd name="T48" fmla="*/ 78 w 196"/>
                <a:gd name="T49" fmla="*/ 133 h 135"/>
                <a:gd name="T50" fmla="*/ 85 w 196"/>
                <a:gd name="T51" fmla="*/ 132 h 135"/>
                <a:gd name="T52" fmla="*/ 92 w 196"/>
                <a:gd name="T53" fmla="*/ 130 h 135"/>
                <a:gd name="T54" fmla="*/ 99 w 196"/>
                <a:gd name="T55" fmla="*/ 127 h 135"/>
                <a:gd name="T56" fmla="*/ 106 w 196"/>
                <a:gd name="T57" fmla="*/ 123 h 135"/>
                <a:gd name="T58" fmla="*/ 113 w 196"/>
                <a:gd name="T59" fmla="*/ 119 h 135"/>
                <a:gd name="T60" fmla="*/ 120 w 196"/>
                <a:gd name="T61" fmla="*/ 114 h 135"/>
                <a:gd name="T62" fmla="*/ 127 w 196"/>
                <a:gd name="T63" fmla="*/ 109 h 135"/>
                <a:gd name="T64" fmla="*/ 134 w 196"/>
                <a:gd name="T65" fmla="*/ 103 h 135"/>
                <a:gd name="T66" fmla="*/ 140 w 196"/>
                <a:gd name="T67" fmla="*/ 97 h 135"/>
                <a:gd name="T68" fmla="*/ 147 w 196"/>
                <a:gd name="T69" fmla="*/ 90 h 135"/>
                <a:gd name="T70" fmla="*/ 152 w 196"/>
                <a:gd name="T71" fmla="*/ 84 h 135"/>
                <a:gd name="T72" fmla="*/ 159 w 196"/>
                <a:gd name="T73" fmla="*/ 76 h 135"/>
                <a:gd name="T74" fmla="*/ 165 w 196"/>
                <a:gd name="T75" fmla="*/ 67 h 135"/>
                <a:gd name="T76" fmla="*/ 170 w 196"/>
                <a:gd name="T77" fmla="*/ 59 h 135"/>
                <a:gd name="T78" fmla="*/ 175 w 196"/>
                <a:gd name="T79" fmla="*/ 50 h 135"/>
                <a:gd name="T80" fmla="*/ 179 w 196"/>
                <a:gd name="T81" fmla="*/ 42 h 135"/>
                <a:gd name="T82" fmla="*/ 183 w 196"/>
                <a:gd name="T83" fmla="*/ 33 h 135"/>
                <a:gd name="T84" fmla="*/ 188 w 196"/>
                <a:gd name="T85" fmla="*/ 24 h 135"/>
                <a:gd name="T86" fmla="*/ 191 w 196"/>
                <a:gd name="T87" fmla="*/ 14 h 135"/>
                <a:gd name="T88" fmla="*/ 193 w 196"/>
                <a:gd name="T89" fmla="*/ 5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96" h="135">
                  <a:moveTo>
                    <a:pt x="7" y="0"/>
                  </a:moveTo>
                  <a:lnTo>
                    <a:pt x="5" y="5"/>
                  </a:lnTo>
                  <a:lnTo>
                    <a:pt x="4" y="9"/>
                  </a:lnTo>
                  <a:lnTo>
                    <a:pt x="3" y="14"/>
                  </a:lnTo>
                  <a:lnTo>
                    <a:pt x="2" y="18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3"/>
                  </a:lnTo>
                  <a:lnTo>
                    <a:pt x="0" y="37"/>
                  </a:lnTo>
                  <a:lnTo>
                    <a:pt x="0" y="42"/>
                  </a:lnTo>
                  <a:lnTo>
                    <a:pt x="0" y="46"/>
                  </a:lnTo>
                  <a:lnTo>
                    <a:pt x="0" y="50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1" y="71"/>
                  </a:lnTo>
                  <a:lnTo>
                    <a:pt x="2" y="76"/>
                  </a:lnTo>
                  <a:lnTo>
                    <a:pt x="3" y="79"/>
                  </a:lnTo>
                  <a:lnTo>
                    <a:pt x="4" y="84"/>
                  </a:lnTo>
                  <a:lnTo>
                    <a:pt x="5" y="87"/>
                  </a:lnTo>
                  <a:lnTo>
                    <a:pt x="7" y="90"/>
                  </a:lnTo>
                  <a:lnTo>
                    <a:pt x="8" y="93"/>
                  </a:lnTo>
                  <a:lnTo>
                    <a:pt x="9" y="97"/>
                  </a:lnTo>
                  <a:lnTo>
                    <a:pt x="11" y="100"/>
                  </a:lnTo>
                  <a:lnTo>
                    <a:pt x="12" y="103"/>
                  </a:lnTo>
                  <a:lnTo>
                    <a:pt x="14" y="107"/>
                  </a:lnTo>
                  <a:lnTo>
                    <a:pt x="16" y="109"/>
                  </a:lnTo>
                  <a:lnTo>
                    <a:pt x="18" y="112"/>
                  </a:lnTo>
                  <a:lnTo>
                    <a:pt x="20" y="114"/>
                  </a:lnTo>
                  <a:lnTo>
                    <a:pt x="22" y="117"/>
                  </a:lnTo>
                  <a:lnTo>
                    <a:pt x="24" y="119"/>
                  </a:lnTo>
                  <a:lnTo>
                    <a:pt x="26" y="121"/>
                  </a:lnTo>
                  <a:lnTo>
                    <a:pt x="30" y="123"/>
                  </a:lnTo>
                  <a:lnTo>
                    <a:pt x="32" y="126"/>
                  </a:lnTo>
                  <a:lnTo>
                    <a:pt x="34" y="127"/>
                  </a:lnTo>
                  <a:lnTo>
                    <a:pt x="37" y="129"/>
                  </a:lnTo>
                  <a:lnTo>
                    <a:pt x="40" y="130"/>
                  </a:lnTo>
                  <a:lnTo>
                    <a:pt x="43" y="131"/>
                  </a:lnTo>
                  <a:lnTo>
                    <a:pt x="45" y="132"/>
                  </a:lnTo>
                  <a:lnTo>
                    <a:pt x="49" y="133"/>
                  </a:lnTo>
                  <a:lnTo>
                    <a:pt x="52" y="133"/>
                  </a:lnTo>
                  <a:lnTo>
                    <a:pt x="55" y="134"/>
                  </a:lnTo>
                  <a:lnTo>
                    <a:pt x="58" y="134"/>
                  </a:lnTo>
                  <a:lnTo>
                    <a:pt x="62" y="134"/>
                  </a:lnTo>
                  <a:lnTo>
                    <a:pt x="64" y="135"/>
                  </a:lnTo>
                  <a:lnTo>
                    <a:pt x="67" y="134"/>
                  </a:lnTo>
                  <a:lnTo>
                    <a:pt x="72" y="134"/>
                  </a:lnTo>
                  <a:lnTo>
                    <a:pt x="75" y="134"/>
                  </a:lnTo>
                  <a:lnTo>
                    <a:pt x="78" y="133"/>
                  </a:lnTo>
                  <a:lnTo>
                    <a:pt x="82" y="133"/>
                  </a:lnTo>
                  <a:lnTo>
                    <a:pt x="85" y="132"/>
                  </a:lnTo>
                  <a:lnTo>
                    <a:pt x="88" y="131"/>
                  </a:lnTo>
                  <a:lnTo>
                    <a:pt x="92" y="130"/>
                  </a:lnTo>
                  <a:lnTo>
                    <a:pt x="95" y="129"/>
                  </a:lnTo>
                  <a:lnTo>
                    <a:pt x="99" y="127"/>
                  </a:lnTo>
                  <a:lnTo>
                    <a:pt x="103" y="126"/>
                  </a:lnTo>
                  <a:lnTo>
                    <a:pt x="106" y="123"/>
                  </a:lnTo>
                  <a:lnTo>
                    <a:pt x="109" y="121"/>
                  </a:lnTo>
                  <a:lnTo>
                    <a:pt x="113" y="119"/>
                  </a:lnTo>
                  <a:lnTo>
                    <a:pt x="117" y="117"/>
                  </a:lnTo>
                  <a:lnTo>
                    <a:pt x="120" y="114"/>
                  </a:lnTo>
                  <a:lnTo>
                    <a:pt x="124" y="112"/>
                  </a:lnTo>
                  <a:lnTo>
                    <a:pt x="127" y="109"/>
                  </a:lnTo>
                  <a:lnTo>
                    <a:pt x="130" y="107"/>
                  </a:lnTo>
                  <a:lnTo>
                    <a:pt x="134" y="103"/>
                  </a:lnTo>
                  <a:lnTo>
                    <a:pt x="137" y="100"/>
                  </a:lnTo>
                  <a:lnTo>
                    <a:pt x="140" y="97"/>
                  </a:lnTo>
                  <a:lnTo>
                    <a:pt x="144" y="93"/>
                  </a:lnTo>
                  <a:lnTo>
                    <a:pt x="147" y="90"/>
                  </a:lnTo>
                  <a:lnTo>
                    <a:pt x="150" y="87"/>
                  </a:lnTo>
                  <a:lnTo>
                    <a:pt x="152" y="84"/>
                  </a:lnTo>
                  <a:lnTo>
                    <a:pt x="156" y="79"/>
                  </a:lnTo>
                  <a:lnTo>
                    <a:pt x="159" y="76"/>
                  </a:lnTo>
                  <a:lnTo>
                    <a:pt x="161" y="71"/>
                  </a:lnTo>
                  <a:lnTo>
                    <a:pt x="165" y="67"/>
                  </a:lnTo>
                  <a:lnTo>
                    <a:pt x="167" y="64"/>
                  </a:lnTo>
                  <a:lnTo>
                    <a:pt x="170" y="59"/>
                  </a:lnTo>
                  <a:lnTo>
                    <a:pt x="172" y="55"/>
                  </a:lnTo>
                  <a:lnTo>
                    <a:pt x="175" y="50"/>
                  </a:lnTo>
                  <a:lnTo>
                    <a:pt x="177" y="46"/>
                  </a:lnTo>
                  <a:lnTo>
                    <a:pt x="179" y="42"/>
                  </a:lnTo>
                  <a:lnTo>
                    <a:pt x="181" y="37"/>
                  </a:lnTo>
                  <a:lnTo>
                    <a:pt x="183" y="33"/>
                  </a:lnTo>
                  <a:lnTo>
                    <a:pt x="186" y="28"/>
                  </a:lnTo>
                  <a:lnTo>
                    <a:pt x="188" y="24"/>
                  </a:lnTo>
                  <a:lnTo>
                    <a:pt x="189" y="18"/>
                  </a:lnTo>
                  <a:lnTo>
                    <a:pt x="191" y="14"/>
                  </a:lnTo>
                  <a:lnTo>
                    <a:pt x="192" y="9"/>
                  </a:lnTo>
                  <a:lnTo>
                    <a:pt x="193" y="5"/>
                  </a:lnTo>
                  <a:lnTo>
                    <a:pt x="19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52" name="Freeform 136"/>
            <p:cNvSpPr>
              <a:spLocks/>
            </p:cNvSpPr>
            <p:nvPr/>
          </p:nvSpPr>
          <p:spPr bwMode="auto">
            <a:xfrm>
              <a:off x="2025" y="1703"/>
              <a:ext cx="10" cy="8"/>
            </a:xfrm>
            <a:custGeom>
              <a:avLst/>
              <a:gdLst>
                <a:gd name="T0" fmla="*/ 66 w 66"/>
                <a:gd name="T1" fmla="*/ 0 h 54"/>
                <a:gd name="T2" fmla="*/ 63 w 66"/>
                <a:gd name="T3" fmla="*/ 0 h 54"/>
                <a:gd name="T4" fmla="*/ 60 w 66"/>
                <a:gd name="T5" fmla="*/ 0 h 54"/>
                <a:gd name="T6" fmla="*/ 58 w 66"/>
                <a:gd name="T7" fmla="*/ 0 h 54"/>
                <a:gd name="T8" fmla="*/ 56 w 66"/>
                <a:gd name="T9" fmla="*/ 2 h 54"/>
                <a:gd name="T10" fmla="*/ 52 w 66"/>
                <a:gd name="T11" fmla="*/ 2 h 54"/>
                <a:gd name="T12" fmla="*/ 50 w 66"/>
                <a:gd name="T13" fmla="*/ 3 h 54"/>
                <a:gd name="T14" fmla="*/ 47 w 66"/>
                <a:gd name="T15" fmla="*/ 4 h 54"/>
                <a:gd name="T16" fmla="*/ 45 w 66"/>
                <a:gd name="T17" fmla="*/ 5 h 54"/>
                <a:gd name="T18" fmla="*/ 42 w 66"/>
                <a:gd name="T19" fmla="*/ 7 h 54"/>
                <a:gd name="T20" fmla="*/ 39 w 66"/>
                <a:gd name="T21" fmla="*/ 8 h 54"/>
                <a:gd name="T22" fmla="*/ 37 w 66"/>
                <a:gd name="T23" fmla="*/ 10 h 54"/>
                <a:gd name="T24" fmla="*/ 33 w 66"/>
                <a:gd name="T25" fmla="*/ 12 h 54"/>
                <a:gd name="T26" fmla="*/ 31 w 66"/>
                <a:gd name="T27" fmla="*/ 14 h 54"/>
                <a:gd name="T28" fmla="*/ 29 w 66"/>
                <a:gd name="T29" fmla="*/ 16 h 54"/>
                <a:gd name="T30" fmla="*/ 26 w 66"/>
                <a:gd name="T31" fmla="*/ 18 h 54"/>
                <a:gd name="T32" fmla="*/ 24 w 66"/>
                <a:gd name="T33" fmla="*/ 20 h 54"/>
                <a:gd name="T34" fmla="*/ 21 w 66"/>
                <a:gd name="T35" fmla="*/ 24 h 54"/>
                <a:gd name="T36" fmla="*/ 19 w 66"/>
                <a:gd name="T37" fmla="*/ 26 h 54"/>
                <a:gd name="T38" fmla="*/ 17 w 66"/>
                <a:gd name="T39" fmla="*/ 29 h 54"/>
                <a:gd name="T40" fmla="*/ 15 w 66"/>
                <a:gd name="T41" fmla="*/ 31 h 54"/>
                <a:gd name="T42" fmla="*/ 12 w 66"/>
                <a:gd name="T43" fmla="*/ 35 h 54"/>
                <a:gd name="T44" fmla="*/ 10 w 66"/>
                <a:gd name="T45" fmla="*/ 38 h 54"/>
                <a:gd name="T46" fmla="*/ 8 w 66"/>
                <a:gd name="T47" fmla="*/ 40 h 54"/>
                <a:gd name="T48" fmla="*/ 6 w 66"/>
                <a:gd name="T49" fmla="*/ 44 h 54"/>
                <a:gd name="T50" fmla="*/ 5 w 66"/>
                <a:gd name="T51" fmla="*/ 47 h 54"/>
                <a:gd name="T52" fmla="*/ 3 w 66"/>
                <a:gd name="T53" fmla="*/ 50 h 54"/>
                <a:gd name="T54" fmla="*/ 0 w 66"/>
                <a:gd name="T5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6" h="54">
                  <a:moveTo>
                    <a:pt x="66" y="0"/>
                  </a:moveTo>
                  <a:lnTo>
                    <a:pt x="63" y="0"/>
                  </a:lnTo>
                  <a:lnTo>
                    <a:pt x="60" y="0"/>
                  </a:lnTo>
                  <a:lnTo>
                    <a:pt x="58" y="0"/>
                  </a:lnTo>
                  <a:lnTo>
                    <a:pt x="56" y="2"/>
                  </a:lnTo>
                  <a:lnTo>
                    <a:pt x="52" y="2"/>
                  </a:lnTo>
                  <a:lnTo>
                    <a:pt x="50" y="3"/>
                  </a:lnTo>
                  <a:lnTo>
                    <a:pt x="47" y="4"/>
                  </a:lnTo>
                  <a:lnTo>
                    <a:pt x="45" y="5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7" y="10"/>
                  </a:lnTo>
                  <a:lnTo>
                    <a:pt x="33" y="12"/>
                  </a:lnTo>
                  <a:lnTo>
                    <a:pt x="31" y="14"/>
                  </a:lnTo>
                  <a:lnTo>
                    <a:pt x="29" y="16"/>
                  </a:lnTo>
                  <a:lnTo>
                    <a:pt x="26" y="18"/>
                  </a:lnTo>
                  <a:lnTo>
                    <a:pt x="24" y="20"/>
                  </a:lnTo>
                  <a:lnTo>
                    <a:pt x="21" y="24"/>
                  </a:lnTo>
                  <a:lnTo>
                    <a:pt x="19" y="26"/>
                  </a:lnTo>
                  <a:lnTo>
                    <a:pt x="17" y="29"/>
                  </a:lnTo>
                  <a:lnTo>
                    <a:pt x="15" y="31"/>
                  </a:lnTo>
                  <a:lnTo>
                    <a:pt x="12" y="35"/>
                  </a:lnTo>
                  <a:lnTo>
                    <a:pt x="10" y="38"/>
                  </a:lnTo>
                  <a:lnTo>
                    <a:pt x="8" y="40"/>
                  </a:lnTo>
                  <a:lnTo>
                    <a:pt x="6" y="44"/>
                  </a:lnTo>
                  <a:lnTo>
                    <a:pt x="5" y="47"/>
                  </a:lnTo>
                  <a:lnTo>
                    <a:pt x="3" y="50"/>
                  </a:lnTo>
                  <a:lnTo>
                    <a:pt x="0" y="5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53" name="Freeform 137"/>
            <p:cNvSpPr>
              <a:spLocks/>
            </p:cNvSpPr>
            <p:nvPr/>
          </p:nvSpPr>
          <p:spPr bwMode="auto">
            <a:xfrm>
              <a:off x="2035" y="1703"/>
              <a:ext cx="5" cy="16"/>
            </a:xfrm>
            <a:custGeom>
              <a:avLst/>
              <a:gdLst>
                <a:gd name="T0" fmla="*/ 13 w 34"/>
                <a:gd name="T1" fmla="*/ 110 h 110"/>
                <a:gd name="T2" fmla="*/ 15 w 34"/>
                <a:gd name="T3" fmla="*/ 107 h 110"/>
                <a:gd name="T4" fmla="*/ 17 w 34"/>
                <a:gd name="T5" fmla="*/ 104 h 110"/>
                <a:gd name="T6" fmla="*/ 18 w 34"/>
                <a:gd name="T7" fmla="*/ 101 h 110"/>
                <a:gd name="T8" fmla="*/ 21 w 34"/>
                <a:gd name="T9" fmla="*/ 98 h 110"/>
                <a:gd name="T10" fmla="*/ 22 w 34"/>
                <a:gd name="T11" fmla="*/ 94 h 110"/>
                <a:gd name="T12" fmla="*/ 24 w 34"/>
                <a:gd name="T13" fmla="*/ 91 h 110"/>
                <a:gd name="T14" fmla="*/ 25 w 34"/>
                <a:gd name="T15" fmla="*/ 88 h 110"/>
                <a:gd name="T16" fmla="*/ 26 w 34"/>
                <a:gd name="T17" fmla="*/ 84 h 110"/>
                <a:gd name="T18" fmla="*/ 28 w 34"/>
                <a:gd name="T19" fmla="*/ 81 h 110"/>
                <a:gd name="T20" fmla="*/ 29 w 34"/>
                <a:gd name="T21" fmla="*/ 78 h 110"/>
                <a:gd name="T22" fmla="*/ 30 w 34"/>
                <a:gd name="T23" fmla="*/ 75 h 110"/>
                <a:gd name="T24" fmla="*/ 30 w 34"/>
                <a:gd name="T25" fmla="*/ 71 h 110"/>
                <a:gd name="T26" fmla="*/ 32 w 34"/>
                <a:gd name="T27" fmla="*/ 68 h 110"/>
                <a:gd name="T28" fmla="*/ 33 w 34"/>
                <a:gd name="T29" fmla="*/ 65 h 110"/>
                <a:gd name="T30" fmla="*/ 33 w 34"/>
                <a:gd name="T31" fmla="*/ 61 h 110"/>
                <a:gd name="T32" fmla="*/ 34 w 34"/>
                <a:gd name="T33" fmla="*/ 58 h 110"/>
                <a:gd name="T34" fmla="*/ 34 w 34"/>
                <a:gd name="T35" fmla="*/ 55 h 110"/>
                <a:gd name="T36" fmla="*/ 34 w 34"/>
                <a:gd name="T37" fmla="*/ 51 h 110"/>
                <a:gd name="T38" fmla="*/ 34 w 34"/>
                <a:gd name="T39" fmla="*/ 48 h 110"/>
                <a:gd name="T40" fmla="*/ 34 w 34"/>
                <a:gd name="T41" fmla="*/ 45 h 110"/>
                <a:gd name="T42" fmla="*/ 34 w 34"/>
                <a:gd name="T43" fmla="*/ 41 h 110"/>
                <a:gd name="T44" fmla="*/ 34 w 34"/>
                <a:gd name="T45" fmla="*/ 38 h 110"/>
                <a:gd name="T46" fmla="*/ 34 w 34"/>
                <a:gd name="T47" fmla="*/ 36 h 110"/>
                <a:gd name="T48" fmla="*/ 33 w 34"/>
                <a:gd name="T49" fmla="*/ 33 h 110"/>
                <a:gd name="T50" fmla="*/ 33 w 34"/>
                <a:gd name="T51" fmla="*/ 29 h 110"/>
                <a:gd name="T52" fmla="*/ 32 w 34"/>
                <a:gd name="T53" fmla="*/ 27 h 110"/>
                <a:gd name="T54" fmla="*/ 30 w 34"/>
                <a:gd name="T55" fmla="*/ 25 h 110"/>
                <a:gd name="T56" fmla="*/ 30 w 34"/>
                <a:gd name="T57" fmla="*/ 21 h 110"/>
                <a:gd name="T58" fmla="*/ 29 w 34"/>
                <a:gd name="T59" fmla="*/ 19 h 110"/>
                <a:gd name="T60" fmla="*/ 28 w 34"/>
                <a:gd name="T61" fmla="*/ 17 h 110"/>
                <a:gd name="T62" fmla="*/ 26 w 34"/>
                <a:gd name="T63" fmla="*/ 15 h 110"/>
                <a:gd name="T64" fmla="*/ 25 w 34"/>
                <a:gd name="T65" fmla="*/ 13 h 110"/>
                <a:gd name="T66" fmla="*/ 24 w 34"/>
                <a:gd name="T67" fmla="*/ 12 h 110"/>
                <a:gd name="T68" fmla="*/ 22 w 34"/>
                <a:gd name="T69" fmla="*/ 9 h 110"/>
                <a:gd name="T70" fmla="*/ 21 w 34"/>
                <a:gd name="T71" fmla="*/ 8 h 110"/>
                <a:gd name="T72" fmla="*/ 18 w 34"/>
                <a:gd name="T73" fmla="*/ 6 h 110"/>
                <a:gd name="T74" fmla="*/ 17 w 34"/>
                <a:gd name="T75" fmla="*/ 5 h 110"/>
                <a:gd name="T76" fmla="*/ 15 w 34"/>
                <a:gd name="T77" fmla="*/ 4 h 110"/>
                <a:gd name="T78" fmla="*/ 13 w 34"/>
                <a:gd name="T79" fmla="*/ 3 h 110"/>
                <a:gd name="T80" fmla="*/ 11 w 34"/>
                <a:gd name="T81" fmla="*/ 2 h 110"/>
                <a:gd name="T82" fmla="*/ 8 w 34"/>
                <a:gd name="T83" fmla="*/ 2 h 110"/>
                <a:gd name="T84" fmla="*/ 6 w 34"/>
                <a:gd name="T85" fmla="*/ 0 h 110"/>
                <a:gd name="T86" fmla="*/ 4 w 34"/>
                <a:gd name="T87" fmla="*/ 0 h 110"/>
                <a:gd name="T88" fmla="*/ 2 w 34"/>
                <a:gd name="T89" fmla="*/ 0 h 110"/>
                <a:gd name="T90" fmla="*/ 0 w 34"/>
                <a:gd name="T91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4" h="110">
                  <a:moveTo>
                    <a:pt x="13" y="110"/>
                  </a:moveTo>
                  <a:lnTo>
                    <a:pt x="15" y="107"/>
                  </a:lnTo>
                  <a:lnTo>
                    <a:pt x="17" y="104"/>
                  </a:lnTo>
                  <a:lnTo>
                    <a:pt x="18" y="101"/>
                  </a:lnTo>
                  <a:lnTo>
                    <a:pt x="21" y="98"/>
                  </a:lnTo>
                  <a:lnTo>
                    <a:pt x="22" y="94"/>
                  </a:lnTo>
                  <a:lnTo>
                    <a:pt x="24" y="91"/>
                  </a:lnTo>
                  <a:lnTo>
                    <a:pt x="25" y="88"/>
                  </a:lnTo>
                  <a:lnTo>
                    <a:pt x="26" y="84"/>
                  </a:lnTo>
                  <a:lnTo>
                    <a:pt x="28" y="81"/>
                  </a:lnTo>
                  <a:lnTo>
                    <a:pt x="29" y="78"/>
                  </a:lnTo>
                  <a:lnTo>
                    <a:pt x="30" y="75"/>
                  </a:lnTo>
                  <a:lnTo>
                    <a:pt x="30" y="71"/>
                  </a:lnTo>
                  <a:lnTo>
                    <a:pt x="32" y="68"/>
                  </a:lnTo>
                  <a:lnTo>
                    <a:pt x="33" y="65"/>
                  </a:lnTo>
                  <a:lnTo>
                    <a:pt x="33" y="61"/>
                  </a:lnTo>
                  <a:lnTo>
                    <a:pt x="34" y="58"/>
                  </a:lnTo>
                  <a:lnTo>
                    <a:pt x="34" y="55"/>
                  </a:lnTo>
                  <a:lnTo>
                    <a:pt x="34" y="51"/>
                  </a:lnTo>
                  <a:lnTo>
                    <a:pt x="34" y="48"/>
                  </a:lnTo>
                  <a:lnTo>
                    <a:pt x="34" y="45"/>
                  </a:lnTo>
                  <a:lnTo>
                    <a:pt x="34" y="41"/>
                  </a:lnTo>
                  <a:lnTo>
                    <a:pt x="34" y="38"/>
                  </a:lnTo>
                  <a:lnTo>
                    <a:pt x="34" y="36"/>
                  </a:lnTo>
                  <a:lnTo>
                    <a:pt x="33" y="33"/>
                  </a:lnTo>
                  <a:lnTo>
                    <a:pt x="33" y="29"/>
                  </a:lnTo>
                  <a:lnTo>
                    <a:pt x="32" y="27"/>
                  </a:lnTo>
                  <a:lnTo>
                    <a:pt x="30" y="25"/>
                  </a:lnTo>
                  <a:lnTo>
                    <a:pt x="30" y="21"/>
                  </a:lnTo>
                  <a:lnTo>
                    <a:pt x="29" y="19"/>
                  </a:lnTo>
                  <a:lnTo>
                    <a:pt x="28" y="17"/>
                  </a:lnTo>
                  <a:lnTo>
                    <a:pt x="26" y="15"/>
                  </a:lnTo>
                  <a:lnTo>
                    <a:pt x="25" y="13"/>
                  </a:lnTo>
                  <a:lnTo>
                    <a:pt x="24" y="12"/>
                  </a:lnTo>
                  <a:lnTo>
                    <a:pt x="22" y="9"/>
                  </a:lnTo>
                  <a:lnTo>
                    <a:pt x="21" y="8"/>
                  </a:lnTo>
                  <a:lnTo>
                    <a:pt x="18" y="6"/>
                  </a:lnTo>
                  <a:lnTo>
                    <a:pt x="17" y="5"/>
                  </a:lnTo>
                  <a:lnTo>
                    <a:pt x="15" y="4"/>
                  </a:lnTo>
                  <a:lnTo>
                    <a:pt x="13" y="3"/>
                  </a:lnTo>
                  <a:lnTo>
                    <a:pt x="11" y="2"/>
                  </a:lnTo>
                  <a:lnTo>
                    <a:pt x="8" y="2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54" name="Freeform 138"/>
            <p:cNvSpPr>
              <a:spLocks/>
            </p:cNvSpPr>
            <p:nvPr/>
          </p:nvSpPr>
          <p:spPr bwMode="auto">
            <a:xfrm>
              <a:off x="2015" y="1719"/>
              <a:ext cx="22" cy="30"/>
            </a:xfrm>
            <a:custGeom>
              <a:avLst/>
              <a:gdLst>
                <a:gd name="T0" fmla="*/ 151 w 151"/>
                <a:gd name="T1" fmla="*/ 0 h 214"/>
                <a:gd name="T2" fmla="*/ 0 w 151"/>
                <a:gd name="T3" fmla="*/ 214 h 214"/>
                <a:gd name="T4" fmla="*/ 101 w 151"/>
                <a:gd name="T5" fmla="*/ 214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1" h="214">
                  <a:moveTo>
                    <a:pt x="151" y="0"/>
                  </a:moveTo>
                  <a:lnTo>
                    <a:pt x="0" y="214"/>
                  </a:lnTo>
                  <a:lnTo>
                    <a:pt x="101" y="21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55" name="Line 139"/>
            <p:cNvSpPr>
              <a:spLocks noChangeShapeType="1"/>
            </p:cNvSpPr>
            <p:nvPr/>
          </p:nvSpPr>
          <p:spPr bwMode="auto">
            <a:xfrm flipV="1">
              <a:off x="2135" y="2471"/>
              <a:ext cx="196" cy="4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56" name="Freeform 140"/>
            <p:cNvSpPr>
              <a:spLocks/>
            </p:cNvSpPr>
            <p:nvPr/>
          </p:nvSpPr>
          <p:spPr bwMode="auto">
            <a:xfrm>
              <a:off x="2064" y="2836"/>
              <a:ext cx="69" cy="67"/>
            </a:xfrm>
            <a:custGeom>
              <a:avLst/>
              <a:gdLst>
                <a:gd name="T0" fmla="*/ 0 w 482"/>
                <a:gd name="T1" fmla="*/ 0 h 470"/>
                <a:gd name="T2" fmla="*/ 482 w 482"/>
                <a:gd name="T3" fmla="*/ 375 h 470"/>
                <a:gd name="T4" fmla="*/ 441 w 482"/>
                <a:gd name="T5" fmla="*/ 470 h 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82" h="470">
                  <a:moveTo>
                    <a:pt x="0" y="0"/>
                  </a:moveTo>
                  <a:lnTo>
                    <a:pt x="482" y="375"/>
                  </a:lnTo>
                  <a:lnTo>
                    <a:pt x="441" y="47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57" name="Freeform 141"/>
            <p:cNvSpPr>
              <a:spLocks/>
            </p:cNvSpPr>
            <p:nvPr/>
          </p:nvSpPr>
          <p:spPr bwMode="auto">
            <a:xfrm>
              <a:off x="2109" y="2903"/>
              <a:ext cx="18" cy="5"/>
            </a:xfrm>
            <a:custGeom>
              <a:avLst/>
              <a:gdLst>
                <a:gd name="T0" fmla="*/ 0 w 125"/>
                <a:gd name="T1" fmla="*/ 1 h 31"/>
                <a:gd name="T2" fmla="*/ 4 w 125"/>
                <a:gd name="T3" fmla="*/ 3 h 31"/>
                <a:gd name="T4" fmla="*/ 7 w 125"/>
                <a:gd name="T5" fmla="*/ 5 h 31"/>
                <a:gd name="T6" fmla="*/ 10 w 125"/>
                <a:gd name="T7" fmla="*/ 7 h 31"/>
                <a:gd name="T8" fmla="*/ 12 w 125"/>
                <a:gd name="T9" fmla="*/ 8 h 31"/>
                <a:gd name="T10" fmla="*/ 16 w 125"/>
                <a:gd name="T11" fmla="*/ 11 h 31"/>
                <a:gd name="T12" fmla="*/ 19 w 125"/>
                <a:gd name="T13" fmla="*/ 13 h 31"/>
                <a:gd name="T14" fmla="*/ 22 w 125"/>
                <a:gd name="T15" fmla="*/ 15 h 31"/>
                <a:gd name="T16" fmla="*/ 26 w 125"/>
                <a:gd name="T17" fmla="*/ 16 h 31"/>
                <a:gd name="T18" fmla="*/ 29 w 125"/>
                <a:gd name="T19" fmla="*/ 18 h 31"/>
                <a:gd name="T20" fmla="*/ 32 w 125"/>
                <a:gd name="T21" fmla="*/ 19 h 31"/>
                <a:gd name="T22" fmla="*/ 34 w 125"/>
                <a:gd name="T23" fmla="*/ 21 h 31"/>
                <a:gd name="T24" fmla="*/ 38 w 125"/>
                <a:gd name="T25" fmla="*/ 22 h 31"/>
                <a:gd name="T26" fmla="*/ 41 w 125"/>
                <a:gd name="T27" fmla="*/ 24 h 31"/>
                <a:gd name="T28" fmla="*/ 44 w 125"/>
                <a:gd name="T29" fmla="*/ 25 h 31"/>
                <a:gd name="T30" fmla="*/ 48 w 125"/>
                <a:gd name="T31" fmla="*/ 25 h 31"/>
                <a:gd name="T32" fmla="*/ 51 w 125"/>
                <a:gd name="T33" fmla="*/ 26 h 31"/>
                <a:gd name="T34" fmla="*/ 53 w 125"/>
                <a:gd name="T35" fmla="*/ 27 h 31"/>
                <a:gd name="T36" fmla="*/ 57 w 125"/>
                <a:gd name="T37" fmla="*/ 28 h 31"/>
                <a:gd name="T38" fmla="*/ 60 w 125"/>
                <a:gd name="T39" fmla="*/ 28 h 31"/>
                <a:gd name="T40" fmla="*/ 63 w 125"/>
                <a:gd name="T41" fmla="*/ 29 h 31"/>
                <a:gd name="T42" fmla="*/ 65 w 125"/>
                <a:gd name="T43" fmla="*/ 29 h 31"/>
                <a:gd name="T44" fmla="*/ 69 w 125"/>
                <a:gd name="T45" fmla="*/ 29 h 31"/>
                <a:gd name="T46" fmla="*/ 72 w 125"/>
                <a:gd name="T47" fmla="*/ 31 h 31"/>
                <a:gd name="T48" fmla="*/ 74 w 125"/>
                <a:gd name="T49" fmla="*/ 31 h 31"/>
                <a:gd name="T50" fmla="*/ 78 w 125"/>
                <a:gd name="T51" fmla="*/ 31 h 31"/>
                <a:gd name="T52" fmla="*/ 80 w 125"/>
                <a:gd name="T53" fmla="*/ 29 h 31"/>
                <a:gd name="T54" fmla="*/ 83 w 125"/>
                <a:gd name="T55" fmla="*/ 29 h 31"/>
                <a:gd name="T56" fmla="*/ 85 w 125"/>
                <a:gd name="T57" fmla="*/ 29 h 31"/>
                <a:gd name="T58" fmla="*/ 89 w 125"/>
                <a:gd name="T59" fmla="*/ 29 h 31"/>
                <a:gd name="T60" fmla="*/ 91 w 125"/>
                <a:gd name="T61" fmla="*/ 28 h 31"/>
                <a:gd name="T62" fmla="*/ 93 w 125"/>
                <a:gd name="T63" fmla="*/ 27 h 31"/>
                <a:gd name="T64" fmla="*/ 95 w 125"/>
                <a:gd name="T65" fmla="*/ 27 h 31"/>
                <a:gd name="T66" fmla="*/ 99 w 125"/>
                <a:gd name="T67" fmla="*/ 26 h 31"/>
                <a:gd name="T68" fmla="*/ 101 w 125"/>
                <a:gd name="T69" fmla="*/ 25 h 31"/>
                <a:gd name="T70" fmla="*/ 103 w 125"/>
                <a:gd name="T71" fmla="*/ 24 h 31"/>
                <a:gd name="T72" fmla="*/ 105 w 125"/>
                <a:gd name="T73" fmla="*/ 23 h 31"/>
                <a:gd name="T74" fmla="*/ 106 w 125"/>
                <a:gd name="T75" fmla="*/ 22 h 31"/>
                <a:gd name="T76" fmla="*/ 109 w 125"/>
                <a:gd name="T77" fmla="*/ 21 h 31"/>
                <a:gd name="T78" fmla="*/ 111 w 125"/>
                <a:gd name="T79" fmla="*/ 18 h 31"/>
                <a:gd name="T80" fmla="*/ 113 w 125"/>
                <a:gd name="T81" fmla="*/ 17 h 31"/>
                <a:gd name="T82" fmla="*/ 114 w 125"/>
                <a:gd name="T83" fmla="*/ 15 h 31"/>
                <a:gd name="T84" fmla="*/ 116 w 125"/>
                <a:gd name="T85" fmla="*/ 14 h 31"/>
                <a:gd name="T86" fmla="*/ 117 w 125"/>
                <a:gd name="T87" fmla="*/ 12 h 31"/>
                <a:gd name="T88" fmla="*/ 120 w 125"/>
                <a:gd name="T89" fmla="*/ 10 h 31"/>
                <a:gd name="T90" fmla="*/ 121 w 125"/>
                <a:gd name="T91" fmla="*/ 8 h 31"/>
                <a:gd name="T92" fmla="*/ 122 w 125"/>
                <a:gd name="T93" fmla="*/ 6 h 31"/>
                <a:gd name="T94" fmla="*/ 123 w 125"/>
                <a:gd name="T95" fmla="*/ 4 h 31"/>
                <a:gd name="T96" fmla="*/ 124 w 125"/>
                <a:gd name="T97" fmla="*/ 2 h 31"/>
                <a:gd name="T98" fmla="*/ 125 w 125"/>
                <a:gd name="T9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25" h="31">
                  <a:moveTo>
                    <a:pt x="0" y="1"/>
                  </a:moveTo>
                  <a:lnTo>
                    <a:pt x="4" y="3"/>
                  </a:lnTo>
                  <a:lnTo>
                    <a:pt x="7" y="5"/>
                  </a:lnTo>
                  <a:lnTo>
                    <a:pt x="10" y="7"/>
                  </a:lnTo>
                  <a:lnTo>
                    <a:pt x="12" y="8"/>
                  </a:lnTo>
                  <a:lnTo>
                    <a:pt x="16" y="11"/>
                  </a:lnTo>
                  <a:lnTo>
                    <a:pt x="19" y="13"/>
                  </a:lnTo>
                  <a:lnTo>
                    <a:pt x="22" y="15"/>
                  </a:lnTo>
                  <a:lnTo>
                    <a:pt x="26" y="16"/>
                  </a:lnTo>
                  <a:lnTo>
                    <a:pt x="29" y="18"/>
                  </a:lnTo>
                  <a:lnTo>
                    <a:pt x="32" y="19"/>
                  </a:lnTo>
                  <a:lnTo>
                    <a:pt x="34" y="21"/>
                  </a:lnTo>
                  <a:lnTo>
                    <a:pt x="38" y="22"/>
                  </a:lnTo>
                  <a:lnTo>
                    <a:pt x="41" y="24"/>
                  </a:lnTo>
                  <a:lnTo>
                    <a:pt x="44" y="25"/>
                  </a:lnTo>
                  <a:lnTo>
                    <a:pt x="48" y="25"/>
                  </a:lnTo>
                  <a:lnTo>
                    <a:pt x="51" y="26"/>
                  </a:lnTo>
                  <a:lnTo>
                    <a:pt x="53" y="27"/>
                  </a:lnTo>
                  <a:lnTo>
                    <a:pt x="57" y="28"/>
                  </a:lnTo>
                  <a:lnTo>
                    <a:pt x="60" y="28"/>
                  </a:lnTo>
                  <a:lnTo>
                    <a:pt x="63" y="29"/>
                  </a:lnTo>
                  <a:lnTo>
                    <a:pt x="65" y="29"/>
                  </a:lnTo>
                  <a:lnTo>
                    <a:pt x="69" y="29"/>
                  </a:lnTo>
                  <a:lnTo>
                    <a:pt x="72" y="31"/>
                  </a:lnTo>
                  <a:lnTo>
                    <a:pt x="74" y="31"/>
                  </a:lnTo>
                  <a:lnTo>
                    <a:pt x="78" y="31"/>
                  </a:lnTo>
                  <a:lnTo>
                    <a:pt x="80" y="29"/>
                  </a:lnTo>
                  <a:lnTo>
                    <a:pt x="83" y="29"/>
                  </a:lnTo>
                  <a:lnTo>
                    <a:pt x="85" y="29"/>
                  </a:lnTo>
                  <a:lnTo>
                    <a:pt x="89" y="29"/>
                  </a:lnTo>
                  <a:lnTo>
                    <a:pt x="91" y="28"/>
                  </a:lnTo>
                  <a:lnTo>
                    <a:pt x="93" y="27"/>
                  </a:lnTo>
                  <a:lnTo>
                    <a:pt x="95" y="27"/>
                  </a:lnTo>
                  <a:lnTo>
                    <a:pt x="99" y="26"/>
                  </a:lnTo>
                  <a:lnTo>
                    <a:pt x="101" y="25"/>
                  </a:lnTo>
                  <a:lnTo>
                    <a:pt x="103" y="24"/>
                  </a:lnTo>
                  <a:lnTo>
                    <a:pt x="105" y="23"/>
                  </a:lnTo>
                  <a:lnTo>
                    <a:pt x="106" y="22"/>
                  </a:lnTo>
                  <a:lnTo>
                    <a:pt x="109" y="21"/>
                  </a:lnTo>
                  <a:lnTo>
                    <a:pt x="111" y="18"/>
                  </a:lnTo>
                  <a:lnTo>
                    <a:pt x="113" y="17"/>
                  </a:lnTo>
                  <a:lnTo>
                    <a:pt x="114" y="15"/>
                  </a:lnTo>
                  <a:lnTo>
                    <a:pt x="116" y="14"/>
                  </a:lnTo>
                  <a:lnTo>
                    <a:pt x="117" y="12"/>
                  </a:lnTo>
                  <a:lnTo>
                    <a:pt x="120" y="10"/>
                  </a:lnTo>
                  <a:lnTo>
                    <a:pt x="121" y="8"/>
                  </a:lnTo>
                  <a:lnTo>
                    <a:pt x="122" y="6"/>
                  </a:lnTo>
                  <a:lnTo>
                    <a:pt x="123" y="4"/>
                  </a:lnTo>
                  <a:lnTo>
                    <a:pt x="124" y="2"/>
                  </a:lnTo>
                  <a:lnTo>
                    <a:pt x="12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58" name="Line 142"/>
            <p:cNvSpPr>
              <a:spLocks noChangeShapeType="1"/>
            </p:cNvSpPr>
            <p:nvPr/>
          </p:nvSpPr>
          <p:spPr bwMode="auto">
            <a:xfrm flipH="1" flipV="1">
              <a:off x="2090" y="2889"/>
              <a:ext cx="19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59" name="Freeform 143"/>
            <p:cNvSpPr>
              <a:spLocks/>
            </p:cNvSpPr>
            <p:nvPr/>
          </p:nvSpPr>
          <p:spPr bwMode="auto">
            <a:xfrm>
              <a:off x="2081" y="2868"/>
              <a:ext cx="9" cy="21"/>
            </a:xfrm>
            <a:custGeom>
              <a:avLst/>
              <a:gdLst>
                <a:gd name="T0" fmla="*/ 5 w 68"/>
                <a:gd name="T1" fmla="*/ 0 h 146"/>
                <a:gd name="T2" fmla="*/ 3 w 68"/>
                <a:gd name="T3" fmla="*/ 2 h 146"/>
                <a:gd name="T4" fmla="*/ 2 w 68"/>
                <a:gd name="T5" fmla="*/ 4 h 146"/>
                <a:gd name="T6" fmla="*/ 2 w 68"/>
                <a:gd name="T7" fmla="*/ 6 h 146"/>
                <a:gd name="T8" fmla="*/ 1 w 68"/>
                <a:gd name="T9" fmla="*/ 10 h 146"/>
                <a:gd name="T10" fmla="*/ 1 w 68"/>
                <a:gd name="T11" fmla="*/ 12 h 146"/>
                <a:gd name="T12" fmla="*/ 0 w 68"/>
                <a:gd name="T13" fmla="*/ 15 h 146"/>
                <a:gd name="T14" fmla="*/ 0 w 68"/>
                <a:gd name="T15" fmla="*/ 17 h 146"/>
                <a:gd name="T16" fmla="*/ 0 w 68"/>
                <a:gd name="T17" fmla="*/ 21 h 146"/>
                <a:gd name="T18" fmla="*/ 0 w 68"/>
                <a:gd name="T19" fmla="*/ 23 h 146"/>
                <a:gd name="T20" fmla="*/ 0 w 68"/>
                <a:gd name="T21" fmla="*/ 26 h 146"/>
                <a:gd name="T22" fmla="*/ 0 w 68"/>
                <a:gd name="T23" fmla="*/ 30 h 146"/>
                <a:gd name="T24" fmla="*/ 0 w 68"/>
                <a:gd name="T25" fmla="*/ 32 h 146"/>
                <a:gd name="T26" fmla="*/ 0 w 68"/>
                <a:gd name="T27" fmla="*/ 35 h 146"/>
                <a:gd name="T28" fmla="*/ 0 w 68"/>
                <a:gd name="T29" fmla="*/ 38 h 146"/>
                <a:gd name="T30" fmla="*/ 1 w 68"/>
                <a:gd name="T31" fmla="*/ 42 h 146"/>
                <a:gd name="T32" fmla="*/ 1 w 68"/>
                <a:gd name="T33" fmla="*/ 45 h 146"/>
                <a:gd name="T34" fmla="*/ 2 w 68"/>
                <a:gd name="T35" fmla="*/ 48 h 146"/>
                <a:gd name="T36" fmla="*/ 2 w 68"/>
                <a:gd name="T37" fmla="*/ 52 h 146"/>
                <a:gd name="T38" fmla="*/ 3 w 68"/>
                <a:gd name="T39" fmla="*/ 55 h 146"/>
                <a:gd name="T40" fmla="*/ 5 w 68"/>
                <a:gd name="T41" fmla="*/ 58 h 146"/>
                <a:gd name="T42" fmla="*/ 6 w 68"/>
                <a:gd name="T43" fmla="*/ 62 h 146"/>
                <a:gd name="T44" fmla="*/ 7 w 68"/>
                <a:gd name="T45" fmla="*/ 65 h 146"/>
                <a:gd name="T46" fmla="*/ 8 w 68"/>
                <a:gd name="T47" fmla="*/ 68 h 146"/>
                <a:gd name="T48" fmla="*/ 9 w 68"/>
                <a:gd name="T49" fmla="*/ 72 h 146"/>
                <a:gd name="T50" fmla="*/ 11 w 68"/>
                <a:gd name="T51" fmla="*/ 75 h 146"/>
                <a:gd name="T52" fmla="*/ 12 w 68"/>
                <a:gd name="T53" fmla="*/ 78 h 146"/>
                <a:gd name="T54" fmla="*/ 13 w 68"/>
                <a:gd name="T55" fmla="*/ 82 h 146"/>
                <a:gd name="T56" fmla="*/ 16 w 68"/>
                <a:gd name="T57" fmla="*/ 85 h 146"/>
                <a:gd name="T58" fmla="*/ 17 w 68"/>
                <a:gd name="T59" fmla="*/ 88 h 146"/>
                <a:gd name="T60" fmla="*/ 19 w 68"/>
                <a:gd name="T61" fmla="*/ 92 h 146"/>
                <a:gd name="T62" fmla="*/ 21 w 68"/>
                <a:gd name="T63" fmla="*/ 95 h 146"/>
                <a:gd name="T64" fmla="*/ 23 w 68"/>
                <a:gd name="T65" fmla="*/ 97 h 146"/>
                <a:gd name="T66" fmla="*/ 26 w 68"/>
                <a:gd name="T67" fmla="*/ 100 h 146"/>
                <a:gd name="T68" fmla="*/ 28 w 68"/>
                <a:gd name="T69" fmla="*/ 104 h 146"/>
                <a:gd name="T70" fmla="*/ 30 w 68"/>
                <a:gd name="T71" fmla="*/ 107 h 146"/>
                <a:gd name="T72" fmla="*/ 32 w 68"/>
                <a:gd name="T73" fmla="*/ 110 h 146"/>
                <a:gd name="T74" fmla="*/ 34 w 68"/>
                <a:gd name="T75" fmla="*/ 114 h 146"/>
                <a:gd name="T76" fmla="*/ 37 w 68"/>
                <a:gd name="T77" fmla="*/ 116 h 146"/>
                <a:gd name="T78" fmla="*/ 39 w 68"/>
                <a:gd name="T79" fmla="*/ 119 h 146"/>
                <a:gd name="T80" fmla="*/ 42 w 68"/>
                <a:gd name="T81" fmla="*/ 122 h 146"/>
                <a:gd name="T82" fmla="*/ 44 w 68"/>
                <a:gd name="T83" fmla="*/ 125 h 146"/>
                <a:gd name="T84" fmla="*/ 47 w 68"/>
                <a:gd name="T85" fmla="*/ 128 h 146"/>
                <a:gd name="T86" fmla="*/ 50 w 68"/>
                <a:gd name="T87" fmla="*/ 131 h 146"/>
                <a:gd name="T88" fmla="*/ 52 w 68"/>
                <a:gd name="T89" fmla="*/ 134 h 146"/>
                <a:gd name="T90" fmla="*/ 55 w 68"/>
                <a:gd name="T91" fmla="*/ 136 h 146"/>
                <a:gd name="T92" fmla="*/ 59 w 68"/>
                <a:gd name="T93" fmla="*/ 139 h 146"/>
                <a:gd name="T94" fmla="*/ 61 w 68"/>
                <a:gd name="T95" fmla="*/ 141 h 146"/>
                <a:gd name="T96" fmla="*/ 64 w 68"/>
                <a:gd name="T97" fmla="*/ 143 h 146"/>
                <a:gd name="T98" fmla="*/ 68 w 68"/>
                <a:gd name="T99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8" h="146">
                  <a:moveTo>
                    <a:pt x="5" y="0"/>
                  </a:moveTo>
                  <a:lnTo>
                    <a:pt x="3" y="2"/>
                  </a:lnTo>
                  <a:lnTo>
                    <a:pt x="2" y="4"/>
                  </a:lnTo>
                  <a:lnTo>
                    <a:pt x="2" y="6"/>
                  </a:lnTo>
                  <a:lnTo>
                    <a:pt x="1" y="10"/>
                  </a:lnTo>
                  <a:lnTo>
                    <a:pt x="1" y="12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30"/>
                  </a:lnTo>
                  <a:lnTo>
                    <a:pt x="0" y="32"/>
                  </a:lnTo>
                  <a:lnTo>
                    <a:pt x="0" y="35"/>
                  </a:lnTo>
                  <a:lnTo>
                    <a:pt x="0" y="38"/>
                  </a:lnTo>
                  <a:lnTo>
                    <a:pt x="1" y="42"/>
                  </a:lnTo>
                  <a:lnTo>
                    <a:pt x="1" y="45"/>
                  </a:lnTo>
                  <a:lnTo>
                    <a:pt x="2" y="48"/>
                  </a:lnTo>
                  <a:lnTo>
                    <a:pt x="2" y="52"/>
                  </a:lnTo>
                  <a:lnTo>
                    <a:pt x="3" y="55"/>
                  </a:lnTo>
                  <a:lnTo>
                    <a:pt x="5" y="58"/>
                  </a:lnTo>
                  <a:lnTo>
                    <a:pt x="6" y="62"/>
                  </a:lnTo>
                  <a:lnTo>
                    <a:pt x="7" y="65"/>
                  </a:lnTo>
                  <a:lnTo>
                    <a:pt x="8" y="68"/>
                  </a:lnTo>
                  <a:lnTo>
                    <a:pt x="9" y="72"/>
                  </a:lnTo>
                  <a:lnTo>
                    <a:pt x="11" y="75"/>
                  </a:lnTo>
                  <a:lnTo>
                    <a:pt x="12" y="78"/>
                  </a:lnTo>
                  <a:lnTo>
                    <a:pt x="13" y="82"/>
                  </a:lnTo>
                  <a:lnTo>
                    <a:pt x="16" y="85"/>
                  </a:lnTo>
                  <a:lnTo>
                    <a:pt x="17" y="88"/>
                  </a:lnTo>
                  <a:lnTo>
                    <a:pt x="19" y="92"/>
                  </a:lnTo>
                  <a:lnTo>
                    <a:pt x="21" y="95"/>
                  </a:lnTo>
                  <a:lnTo>
                    <a:pt x="23" y="97"/>
                  </a:lnTo>
                  <a:lnTo>
                    <a:pt x="26" y="100"/>
                  </a:lnTo>
                  <a:lnTo>
                    <a:pt x="28" y="104"/>
                  </a:lnTo>
                  <a:lnTo>
                    <a:pt x="30" y="107"/>
                  </a:lnTo>
                  <a:lnTo>
                    <a:pt x="32" y="110"/>
                  </a:lnTo>
                  <a:lnTo>
                    <a:pt x="34" y="114"/>
                  </a:lnTo>
                  <a:lnTo>
                    <a:pt x="37" y="116"/>
                  </a:lnTo>
                  <a:lnTo>
                    <a:pt x="39" y="119"/>
                  </a:lnTo>
                  <a:lnTo>
                    <a:pt x="42" y="122"/>
                  </a:lnTo>
                  <a:lnTo>
                    <a:pt x="44" y="125"/>
                  </a:lnTo>
                  <a:lnTo>
                    <a:pt x="47" y="128"/>
                  </a:lnTo>
                  <a:lnTo>
                    <a:pt x="50" y="131"/>
                  </a:lnTo>
                  <a:lnTo>
                    <a:pt x="52" y="134"/>
                  </a:lnTo>
                  <a:lnTo>
                    <a:pt x="55" y="136"/>
                  </a:lnTo>
                  <a:lnTo>
                    <a:pt x="59" y="139"/>
                  </a:lnTo>
                  <a:lnTo>
                    <a:pt x="61" y="141"/>
                  </a:lnTo>
                  <a:lnTo>
                    <a:pt x="64" y="143"/>
                  </a:lnTo>
                  <a:lnTo>
                    <a:pt x="68" y="14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60" name="Line 144"/>
            <p:cNvSpPr>
              <a:spLocks noChangeShapeType="1"/>
            </p:cNvSpPr>
            <p:nvPr/>
          </p:nvSpPr>
          <p:spPr bwMode="auto">
            <a:xfrm flipV="1">
              <a:off x="2081" y="2854"/>
              <a:ext cx="6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61" name="Line 145"/>
            <p:cNvSpPr>
              <a:spLocks noChangeShapeType="1"/>
            </p:cNvSpPr>
            <p:nvPr/>
          </p:nvSpPr>
          <p:spPr bwMode="auto">
            <a:xfrm flipH="1" flipV="1">
              <a:off x="2073" y="2815"/>
              <a:ext cx="14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62" name="Freeform 146"/>
            <p:cNvSpPr>
              <a:spLocks/>
            </p:cNvSpPr>
            <p:nvPr/>
          </p:nvSpPr>
          <p:spPr bwMode="auto">
            <a:xfrm>
              <a:off x="2106" y="2790"/>
              <a:ext cx="53" cy="41"/>
            </a:xfrm>
            <a:custGeom>
              <a:avLst/>
              <a:gdLst>
                <a:gd name="T0" fmla="*/ 370 w 370"/>
                <a:gd name="T1" fmla="*/ 288 h 288"/>
                <a:gd name="T2" fmla="*/ 0 w 370"/>
                <a:gd name="T3" fmla="*/ 0 h 288"/>
                <a:gd name="T4" fmla="*/ 54 w 370"/>
                <a:gd name="T5" fmla="*/ 128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70" h="288">
                  <a:moveTo>
                    <a:pt x="370" y="288"/>
                  </a:moveTo>
                  <a:lnTo>
                    <a:pt x="0" y="0"/>
                  </a:lnTo>
                  <a:lnTo>
                    <a:pt x="54" y="12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63" name="Freeform 147"/>
            <p:cNvSpPr>
              <a:spLocks/>
            </p:cNvSpPr>
            <p:nvPr/>
          </p:nvSpPr>
          <p:spPr bwMode="auto">
            <a:xfrm>
              <a:off x="2322" y="2421"/>
              <a:ext cx="30" cy="53"/>
            </a:xfrm>
            <a:custGeom>
              <a:avLst/>
              <a:gdLst>
                <a:gd name="T0" fmla="*/ 0 w 205"/>
                <a:gd name="T1" fmla="*/ 323 h 372"/>
                <a:gd name="T2" fmla="*/ 116 w 205"/>
                <a:gd name="T3" fmla="*/ 372 h 372"/>
                <a:gd name="T4" fmla="*/ 205 w 205"/>
                <a:gd name="T5" fmla="*/ 0 h 372"/>
                <a:gd name="T6" fmla="*/ 0 w 205"/>
                <a:gd name="T7" fmla="*/ 323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5" h="372">
                  <a:moveTo>
                    <a:pt x="0" y="323"/>
                  </a:moveTo>
                  <a:lnTo>
                    <a:pt x="116" y="372"/>
                  </a:lnTo>
                  <a:lnTo>
                    <a:pt x="205" y="0"/>
                  </a:lnTo>
                  <a:lnTo>
                    <a:pt x="0" y="323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64" name="Freeform 148"/>
            <p:cNvSpPr>
              <a:spLocks/>
            </p:cNvSpPr>
            <p:nvPr/>
          </p:nvSpPr>
          <p:spPr bwMode="auto">
            <a:xfrm>
              <a:off x="2322" y="2421"/>
              <a:ext cx="30" cy="53"/>
            </a:xfrm>
            <a:custGeom>
              <a:avLst/>
              <a:gdLst>
                <a:gd name="T0" fmla="*/ 0 w 205"/>
                <a:gd name="T1" fmla="*/ 323 h 372"/>
                <a:gd name="T2" fmla="*/ 116 w 205"/>
                <a:gd name="T3" fmla="*/ 372 h 372"/>
                <a:gd name="T4" fmla="*/ 205 w 205"/>
                <a:gd name="T5" fmla="*/ 0 h 372"/>
                <a:gd name="T6" fmla="*/ 0 w 205"/>
                <a:gd name="T7" fmla="*/ 323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5" h="372">
                  <a:moveTo>
                    <a:pt x="0" y="323"/>
                  </a:moveTo>
                  <a:lnTo>
                    <a:pt x="116" y="372"/>
                  </a:lnTo>
                  <a:lnTo>
                    <a:pt x="205" y="0"/>
                  </a:lnTo>
                  <a:lnTo>
                    <a:pt x="0" y="323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65" name="Line 149"/>
            <p:cNvSpPr>
              <a:spLocks noChangeShapeType="1"/>
            </p:cNvSpPr>
            <p:nvPr/>
          </p:nvSpPr>
          <p:spPr bwMode="auto">
            <a:xfrm>
              <a:off x="2178" y="1839"/>
              <a:ext cx="228" cy="3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66" name="Freeform 150"/>
            <p:cNvSpPr>
              <a:spLocks/>
            </p:cNvSpPr>
            <p:nvPr/>
          </p:nvSpPr>
          <p:spPr bwMode="auto">
            <a:xfrm>
              <a:off x="2207" y="1837"/>
              <a:ext cx="91" cy="25"/>
            </a:xfrm>
            <a:custGeom>
              <a:avLst/>
              <a:gdLst>
                <a:gd name="T0" fmla="*/ 638 w 638"/>
                <a:gd name="T1" fmla="*/ 0 h 178"/>
                <a:gd name="T2" fmla="*/ 55 w 638"/>
                <a:gd name="T3" fmla="*/ 178 h 178"/>
                <a:gd name="T4" fmla="*/ 0 w 638"/>
                <a:gd name="T5" fmla="*/ 91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38" h="178">
                  <a:moveTo>
                    <a:pt x="638" y="0"/>
                  </a:moveTo>
                  <a:lnTo>
                    <a:pt x="55" y="178"/>
                  </a:lnTo>
                  <a:lnTo>
                    <a:pt x="0" y="9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67" name="Freeform 151"/>
            <p:cNvSpPr>
              <a:spLocks/>
            </p:cNvSpPr>
            <p:nvPr/>
          </p:nvSpPr>
          <p:spPr bwMode="auto">
            <a:xfrm>
              <a:off x="2206" y="1835"/>
              <a:ext cx="11" cy="15"/>
            </a:xfrm>
            <a:custGeom>
              <a:avLst/>
              <a:gdLst>
                <a:gd name="T0" fmla="*/ 78 w 78"/>
                <a:gd name="T1" fmla="*/ 0 h 103"/>
                <a:gd name="T2" fmla="*/ 70 w 78"/>
                <a:gd name="T3" fmla="*/ 2 h 103"/>
                <a:gd name="T4" fmla="*/ 64 w 78"/>
                <a:gd name="T5" fmla="*/ 6 h 103"/>
                <a:gd name="T6" fmla="*/ 56 w 78"/>
                <a:gd name="T7" fmla="*/ 8 h 103"/>
                <a:gd name="T8" fmla="*/ 49 w 78"/>
                <a:gd name="T9" fmla="*/ 11 h 103"/>
                <a:gd name="T10" fmla="*/ 44 w 78"/>
                <a:gd name="T11" fmla="*/ 15 h 103"/>
                <a:gd name="T12" fmla="*/ 37 w 78"/>
                <a:gd name="T13" fmla="*/ 19 h 103"/>
                <a:gd name="T14" fmla="*/ 32 w 78"/>
                <a:gd name="T15" fmla="*/ 22 h 103"/>
                <a:gd name="T16" fmla="*/ 27 w 78"/>
                <a:gd name="T17" fmla="*/ 27 h 103"/>
                <a:gd name="T18" fmla="*/ 22 w 78"/>
                <a:gd name="T19" fmla="*/ 31 h 103"/>
                <a:gd name="T20" fmla="*/ 17 w 78"/>
                <a:gd name="T21" fmla="*/ 36 h 103"/>
                <a:gd name="T22" fmla="*/ 14 w 78"/>
                <a:gd name="T23" fmla="*/ 40 h 103"/>
                <a:gd name="T24" fmla="*/ 10 w 78"/>
                <a:gd name="T25" fmla="*/ 44 h 103"/>
                <a:gd name="T26" fmla="*/ 7 w 78"/>
                <a:gd name="T27" fmla="*/ 50 h 103"/>
                <a:gd name="T28" fmla="*/ 4 w 78"/>
                <a:gd name="T29" fmla="*/ 54 h 103"/>
                <a:gd name="T30" fmla="*/ 2 w 78"/>
                <a:gd name="T31" fmla="*/ 59 h 103"/>
                <a:gd name="T32" fmla="*/ 1 w 78"/>
                <a:gd name="T33" fmla="*/ 64 h 103"/>
                <a:gd name="T34" fmla="*/ 0 w 78"/>
                <a:gd name="T35" fmla="*/ 69 h 103"/>
                <a:gd name="T36" fmla="*/ 0 w 78"/>
                <a:gd name="T37" fmla="*/ 74 h 103"/>
                <a:gd name="T38" fmla="*/ 0 w 78"/>
                <a:gd name="T39" fmla="*/ 79 h 103"/>
                <a:gd name="T40" fmla="*/ 0 w 78"/>
                <a:gd name="T41" fmla="*/ 84 h 103"/>
                <a:gd name="T42" fmla="*/ 1 w 78"/>
                <a:gd name="T43" fmla="*/ 89 h 103"/>
                <a:gd name="T44" fmla="*/ 2 w 78"/>
                <a:gd name="T45" fmla="*/ 94 h 103"/>
                <a:gd name="T46" fmla="*/ 4 w 78"/>
                <a:gd name="T47" fmla="*/ 99 h 103"/>
                <a:gd name="T48" fmla="*/ 7 w 78"/>
                <a:gd name="T49" fmla="*/ 10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8" h="103">
                  <a:moveTo>
                    <a:pt x="78" y="0"/>
                  </a:moveTo>
                  <a:lnTo>
                    <a:pt x="70" y="2"/>
                  </a:lnTo>
                  <a:lnTo>
                    <a:pt x="64" y="6"/>
                  </a:lnTo>
                  <a:lnTo>
                    <a:pt x="56" y="8"/>
                  </a:lnTo>
                  <a:lnTo>
                    <a:pt x="49" y="11"/>
                  </a:lnTo>
                  <a:lnTo>
                    <a:pt x="44" y="15"/>
                  </a:lnTo>
                  <a:lnTo>
                    <a:pt x="37" y="19"/>
                  </a:lnTo>
                  <a:lnTo>
                    <a:pt x="32" y="22"/>
                  </a:lnTo>
                  <a:lnTo>
                    <a:pt x="27" y="27"/>
                  </a:lnTo>
                  <a:lnTo>
                    <a:pt x="22" y="31"/>
                  </a:lnTo>
                  <a:lnTo>
                    <a:pt x="17" y="36"/>
                  </a:lnTo>
                  <a:lnTo>
                    <a:pt x="14" y="40"/>
                  </a:lnTo>
                  <a:lnTo>
                    <a:pt x="10" y="44"/>
                  </a:lnTo>
                  <a:lnTo>
                    <a:pt x="7" y="50"/>
                  </a:lnTo>
                  <a:lnTo>
                    <a:pt x="4" y="54"/>
                  </a:lnTo>
                  <a:lnTo>
                    <a:pt x="2" y="59"/>
                  </a:lnTo>
                  <a:lnTo>
                    <a:pt x="1" y="64"/>
                  </a:lnTo>
                  <a:lnTo>
                    <a:pt x="0" y="69"/>
                  </a:lnTo>
                  <a:lnTo>
                    <a:pt x="0" y="74"/>
                  </a:lnTo>
                  <a:lnTo>
                    <a:pt x="0" y="79"/>
                  </a:lnTo>
                  <a:lnTo>
                    <a:pt x="0" y="84"/>
                  </a:lnTo>
                  <a:lnTo>
                    <a:pt x="1" y="89"/>
                  </a:lnTo>
                  <a:lnTo>
                    <a:pt x="2" y="94"/>
                  </a:lnTo>
                  <a:lnTo>
                    <a:pt x="4" y="99"/>
                  </a:lnTo>
                  <a:lnTo>
                    <a:pt x="7" y="10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68" name="Line 152"/>
            <p:cNvSpPr>
              <a:spLocks noChangeShapeType="1"/>
            </p:cNvSpPr>
            <p:nvPr/>
          </p:nvSpPr>
          <p:spPr bwMode="auto">
            <a:xfrm flipV="1">
              <a:off x="2217" y="1828"/>
              <a:ext cx="23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69" name="Freeform 153"/>
            <p:cNvSpPr>
              <a:spLocks/>
            </p:cNvSpPr>
            <p:nvPr/>
          </p:nvSpPr>
          <p:spPr bwMode="auto">
            <a:xfrm>
              <a:off x="2240" y="1827"/>
              <a:ext cx="22" cy="6"/>
            </a:xfrm>
            <a:custGeom>
              <a:avLst/>
              <a:gdLst>
                <a:gd name="T0" fmla="*/ 156 w 156"/>
                <a:gd name="T1" fmla="*/ 41 h 41"/>
                <a:gd name="T2" fmla="*/ 154 w 156"/>
                <a:gd name="T3" fmla="*/ 36 h 41"/>
                <a:gd name="T4" fmla="*/ 150 w 156"/>
                <a:gd name="T5" fmla="*/ 33 h 41"/>
                <a:gd name="T6" fmla="*/ 146 w 156"/>
                <a:gd name="T7" fmla="*/ 29 h 41"/>
                <a:gd name="T8" fmla="*/ 142 w 156"/>
                <a:gd name="T9" fmla="*/ 25 h 41"/>
                <a:gd name="T10" fmla="*/ 136 w 156"/>
                <a:gd name="T11" fmla="*/ 21 h 41"/>
                <a:gd name="T12" fmla="*/ 132 w 156"/>
                <a:gd name="T13" fmla="*/ 17 h 41"/>
                <a:gd name="T14" fmla="*/ 126 w 156"/>
                <a:gd name="T15" fmla="*/ 14 h 41"/>
                <a:gd name="T16" fmla="*/ 120 w 156"/>
                <a:gd name="T17" fmla="*/ 12 h 41"/>
                <a:gd name="T18" fmla="*/ 114 w 156"/>
                <a:gd name="T19" fmla="*/ 9 h 41"/>
                <a:gd name="T20" fmla="*/ 108 w 156"/>
                <a:gd name="T21" fmla="*/ 6 h 41"/>
                <a:gd name="T22" fmla="*/ 100 w 156"/>
                <a:gd name="T23" fmla="*/ 5 h 41"/>
                <a:gd name="T24" fmla="*/ 93 w 156"/>
                <a:gd name="T25" fmla="*/ 3 h 41"/>
                <a:gd name="T26" fmla="*/ 86 w 156"/>
                <a:gd name="T27" fmla="*/ 2 h 41"/>
                <a:gd name="T28" fmla="*/ 79 w 156"/>
                <a:gd name="T29" fmla="*/ 1 h 41"/>
                <a:gd name="T30" fmla="*/ 71 w 156"/>
                <a:gd name="T31" fmla="*/ 0 h 41"/>
                <a:gd name="T32" fmla="*/ 63 w 156"/>
                <a:gd name="T33" fmla="*/ 0 h 41"/>
                <a:gd name="T34" fmla="*/ 56 w 156"/>
                <a:gd name="T35" fmla="*/ 0 h 41"/>
                <a:gd name="T36" fmla="*/ 47 w 156"/>
                <a:gd name="T37" fmla="*/ 0 h 41"/>
                <a:gd name="T38" fmla="*/ 39 w 156"/>
                <a:gd name="T39" fmla="*/ 0 h 41"/>
                <a:gd name="T40" fmla="*/ 31 w 156"/>
                <a:gd name="T41" fmla="*/ 1 h 41"/>
                <a:gd name="T42" fmla="*/ 24 w 156"/>
                <a:gd name="T43" fmla="*/ 2 h 41"/>
                <a:gd name="T44" fmla="*/ 16 w 156"/>
                <a:gd name="T45" fmla="*/ 4 h 41"/>
                <a:gd name="T46" fmla="*/ 8 w 156"/>
                <a:gd name="T47" fmla="*/ 5 h 41"/>
                <a:gd name="T48" fmla="*/ 0 w 156"/>
                <a:gd name="T4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6" h="41">
                  <a:moveTo>
                    <a:pt x="156" y="41"/>
                  </a:moveTo>
                  <a:lnTo>
                    <a:pt x="154" y="36"/>
                  </a:lnTo>
                  <a:lnTo>
                    <a:pt x="150" y="33"/>
                  </a:lnTo>
                  <a:lnTo>
                    <a:pt x="146" y="29"/>
                  </a:lnTo>
                  <a:lnTo>
                    <a:pt x="142" y="25"/>
                  </a:lnTo>
                  <a:lnTo>
                    <a:pt x="136" y="21"/>
                  </a:lnTo>
                  <a:lnTo>
                    <a:pt x="132" y="17"/>
                  </a:lnTo>
                  <a:lnTo>
                    <a:pt x="126" y="14"/>
                  </a:lnTo>
                  <a:lnTo>
                    <a:pt x="120" y="12"/>
                  </a:lnTo>
                  <a:lnTo>
                    <a:pt x="114" y="9"/>
                  </a:lnTo>
                  <a:lnTo>
                    <a:pt x="108" y="6"/>
                  </a:lnTo>
                  <a:lnTo>
                    <a:pt x="100" y="5"/>
                  </a:lnTo>
                  <a:lnTo>
                    <a:pt x="93" y="3"/>
                  </a:lnTo>
                  <a:lnTo>
                    <a:pt x="86" y="2"/>
                  </a:lnTo>
                  <a:lnTo>
                    <a:pt x="79" y="1"/>
                  </a:lnTo>
                  <a:lnTo>
                    <a:pt x="71" y="0"/>
                  </a:lnTo>
                  <a:lnTo>
                    <a:pt x="63" y="0"/>
                  </a:lnTo>
                  <a:lnTo>
                    <a:pt x="56" y="0"/>
                  </a:lnTo>
                  <a:lnTo>
                    <a:pt x="47" y="0"/>
                  </a:lnTo>
                  <a:lnTo>
                    <a:pt x="39" y="0"/>
                  </a:lnTo>
                  <a:lnTo>
                    <a:pt x="31" y="1"/>
                  </a:lnTo>
                  <a:lnTo>
                    <a:pt x="24" y="2"/>
                  </a:lnTo>
                  <a:lnTo>
                    <a:pt x="16" y="4"/>
                  </a:lnTo>
                  <a:lnTo>
                    <a:pt x="8" y="5"/>
                  </a:lnTo>
                  <a:lnTo>
                    <a:pt x="0" y="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70" name="Line 154"/>
            <p:cNvSpPr>
              <a:spLocks noChangeShapeType="1"/>
            </p:cNvSpPr>
            <p:nvPr/>
          </p:nvSpPr>
          <p:spPr bwMode="auto">
            <a:xfrm>
              <a:off x="2262" y="1833"/>
              <a:ext cx="8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71" name="Line 155"/>
            <p:cNvSpPr>
              <a:spLocks noChangeShapeType="1"/>
            </p:cNvSpPr>
            <p:nvPr/>
          </p:nvSpPr>
          <p:spPr bwMode="auto">
            <a:xfrm flipV="1">
              <a:off x="2290" y="1856"/>
              <a:ext cx="20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72" name="Freeform 156"/>
            <p:cNvSpPr>
              <a:spLocks/>
            </p:cNvSpPr>
            <p:nvPr/>
          </p:nvSpPr>
          <p:spPr bwMode="auto">
            <a:xfrm>
              <a:off x="2296" y="1892"/>
              <a:ext cx="16" cy="5"/>
            </a:xfrm>
            <a:custGeom>
              <a:avLst/>
              <a:gdLst>
                <a:gd name="T0" fmla="*/ 112 w 112"/>
                <a:gd name="T1" fmla="*/ 39 h 39"/>
                <a:gd name="T2" fmla="*/ 109 w 112"/>
                <a:gd name="T3" fmla="*/ 35 h 39"/>
                <a:gd name="T4" fmla="*/ 106 w 112"/>
                <a:gd name="T5" fmla="*/ 30 h 39"/>
                <a:gd name="T6" fmla="*/ 102 w 112"/>
                <a:gd name="T7" fmla="*/ 27 h 39"/>
                <a:gd name="T8" fmla="*/ 98 w 112"/>
                <a:gd name="T9" fmla="*/ 23 h 39"/>
                <a:gd name="T10" fmla="*/ 93 w 112"/>
                <a:gd name="T11" fmla="*/ 20 h 39"/>
                <a:gd name="T12" fmla="*/ 88 w 112"/>
                <a:gd name="T13" fmla="*/ 17 h 39"/>
                <a:gd name="T14" fmla="*/ 84 w 112"/>
                <a:gd name="T15" fmla="*/ 14 h 39"/>
                <a:gd name="T16" fmla="*/ 77 w 112"/>
                <a:gd name="T17" fmla="*/ 11 h 39"/>
                <a:gd name="T18" fmla="*/ 71 w 112"/>
                <a:gd name="T19" fmla="*/ 9 h 39"/>
                <a:gd name="T20" fmla="*/ 65 w 112"/>
                <a:gd name="T21" fmla="*/ 7 h 39"/>
                <a:gd name="T22" fmla="*/ 58 w 112"/>
                <a:gd name="T23" fmla="*/ 5 h 39"/>
                <a:gd name="T24" fmla="*/ 51 w 112"/>
                <a:gd name="T25" fmla="*/ 4 h 39"/>
                <a:gd name="T26" fmla="*/ 45 w 112"/>
                <a:gd name="T27" fmla="*/ 2 h 39"/>
                <a:gd name="T28" fmla="*/ 37 w 112"/>
                <a:gd name="T29" fmla="*/ 1 h 39"/>
                <a:gd name="T30" fmla="*/ 29 w 112"/>
                <a:gd name="T31" fmla="*/ 0 h 39"/>
                <a:gd name="T32" fmla="*/ 23 w 112"/>
                <a:gd name="T33" fmla="*/ 0 h 39"/>
                <a:gd name="T34" fmla="*/ 15 w 112"/>
                <a:gd name="T35" fmla="*/ 0 h 39"/>
                <a:gd name="T36" fmla="*/ 7 w 112"/>
                <a:gd name="T37" fmla="*/ 1 h 39"/>
                <a:gd name="T38" fmla="*/ 0 w 112"/>
                <a:gd name="T39" fmla="*/ 1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2" h="39">
                  <a:moveTo>
                    <a:pt x="112" y="39"/>
                  </a:moveTo>
                  <a:lnTo>
                    <a:pt x="109" y="35"/>
                  </a:lnTo>
                  <a:lnTo>
                    <a:pt x="106" y="30"/>
                  </a:lnTo>
                  <a:lnTo>
                    <a:pt x="102" y="27"/>
                  </a:lnTo>
                  <a:lnTo>
                    <a:pt x="98" y="23"/>
                  </a:lnTo>
                  <a:lnTo>
                    <a:pt x="93" y="20"/>
                  </a:lnTo>
                  <a:lnTo>
                    <a:pt x="88" y="17"/>
                  </a:lnTo>
                  <a:lnTo>
                    <a:pt x="84" y="14"/>
                  </a:lnTo>
                  <a:lnTo>
                    <a:pt x="77" y="11"/>
                  </a:lnTo>
                  <a:lnTo>
                    <a:pt x="71" y="9"/>
                  </a:lnTo>
                  <a:lnTo>
                    <a:pt x="65" y="7"/>
                  </a:lnTo>
                  <a:lnTo>
                    <a:pt x="58" y="5"/>
                  </a:lnTo>
                  <a:lnTo>
                    <a:pt x="51" y="4"/>
                  </a:lnTo>
                  <a:lnTo>
                    <a:pt x="45" y="2"/>
                  </a:lnTo>
                  <a:lnTo>
                    <a:pt x="37" y="1"/>
                  </a:lnTo>
                  <a:lnTo>
                    <a:pt x="29" y="0"/>
                  </a:lnTo>
                  <a:lnTo>
                    <a:pt x="23" y="0"/>
                  </a:lnTo>
                  <a:lnTo>
                    <a:pt x="15" y="0"/>
                  </a:lnTo>
                  <a:lnTo>
                    <a:pt x="7" y="1"/>
                  </a:lnTo>
                  <a:lnTo>
                    <a:pt x="0" y="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73" name="Freeform 157"/>
            <p:cNvSpPr>
              <a:spLocks/>
            </p:cNvSpPr>
            <p:nvPr/>
          </p:nvSpPr>
          <p:spPr bwMode="auto">
            <a:xfrm>
              <a:off x="2295" y="1897"/>
              <a:ext cx="18" cy="14"/>
            </a:xfrm>
            <a:custGeom>
              <a:avLst/>
              <a:gdLst>
                <a:gd name="T0" fmla="*/ 0 w 127"/>
                <a:gd name="T1" fmla="*/ 97 h 97"/>
                <a:gd name="T2" fmla="*/ 6 w 127"/>
                <a:gd name="T3" fmla="*/ 97 h 97"/>
                <a:gd name="T4" fmla="*/ 14 w 127"/>
                <a:gd name="T5" fmla="*/ 97 h 97"/>
                <a:gd name="T6" fmla="*/ 22 w 127"/>
                <a:gd name="T7" fmla="*/ 97 h 97"/>
                <a:gd name="T8" fmla="*/ 29 w 127"/>
                <a:gd name="T9" fmla="*/ 96 h 97"/>
                <a:gd name="T10" fmla="*/ 36 w 127"/>
                <a:gd name="T11" fmla="*/ 95 h 97"/>
                <a:gd name="T12" fmla="*/ 43 w 127"/>
                <a:gd name="T13" fmla="*/ 94 h 97"/>
                <a:gd name="T14" fmla="*/ 51 w 127"/>
                <a:gd name="T15" fmla="*/ 92 h 97"/>
                <a:gd name="T16" fmla="*/ 57 w 127"/>
                <a:gd name="T17" fmla="*/ 91 h 97"/>
                <a:gd name="T18" fmla="*/ 64 w 127"/>
                <a:gd name="T19" fmla="*/ 88 h 97"/>
                <a:gd name="T20" fmla="*/ 71 w 127"/>
                <a:gd name="T21" fmla="*/ 85 h 97"/>
                <a:gd name="T22" fmla="*/ 77 w 127"/>
                <a:gd name="T23" fmla="*/ 83 h 97"/>
                <a:gd name="T24" fmla="*/ 83 w 127"/>
                <a:gd name="T25" fmla="*/ 80 h 97"/>
                <a:gd name="T26" fmla="*/ 89 w 127"/>
                <a:gd name="T27" fmla="*/ 76 h 97"/>
                <a:gd name="T28" fmla="*/ 94 w 127"/>
                <a:gd name="T29" fmla="*/ 73 h 97"/>
                <a:gd name="T30" fmla="*/ 99 w 127"/>
                <a:gd name="T31" fmla="*/ 70 h 97"/>
                <a:gd name="T32" fmla="*/ 104 w 127"/>
                <a:gd name="T33" fmla="*/ 66 h 97"/>
                <a:gd name="T34" fmla="*/ 108 w 127"/>
                <a:gd name="T35" fmla="*/ 62 h 97"/>
                <a:gd name="T36" fmla="*/ 113 w 127"/>
                <a:gd name="T37" fmla="*/ 57 h 97"/>
                <a:gd name="T38" fmla="*/ 116 w 127"/>
                <a:gd name="T39" fmla="*/ 53 h 97"/>
                <a:gd name="T40" fmla="*/ 119 w 127"/>
                <a:gd name="T41" fmla="*/ 49 h 97"/>
                <a:gd name="T42" fmla="*/ 121 w 127"/>
                <a:gd name="T43" fmla="*/ 44 h 97"/>
                <a:gd name="T44" fmla="*/ 124 w 127"/>
                <a:gd name="T45" fmla="*/ 40 h 97"/>
                <a:gd name="T46" fmla="*/ 125 w 127"/>
                <a:gd name="T47" fmla="*/ 35 h 97"/>
                <a:gd name="T48" fmla="*/ 126 w 127"/>
                <a:gd name="T49" fmla="*/ 31 h 97"/>
                <a:gd name="T50" fmla="*/ 127 w 127"/>
                <a:gd name="T51" fmla="*/ 26 h 97"/>
                <a:gd name="T52" fmla="*/ 127 w 127"/>
                <a:gd name="T53" fmla="*/ 22 h 97"/>
                <a:gd name="T54" fmla="*/ 127 w 127"/>
                <a:gd name="T55" fmla="*/ 17 h 97"/>
                <a:gd name="T56" fmla="*/ 126 w 127"/>
                <a:gd name="T57" fmla="*/ 12 h 97"/>
                <a:gd name="T58" fmla="*/ 125 w 127"/>
                <a:gd name="T59" fmla="*/ 8 h 97"/>
                <a:gd name="T60" fmla="*/ 122 w 127"/>
                <a:gd name="T61" fmla="*/ 4 h 97"/>
                <a:gd name="T62" fmla="*/ 120 w 127"/>
                <a:gd name="T63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7" h="97">
                  <a:moveTo>
                    <a:pt x="0" y="97"/>
                  </a:moveTo>
                  <a:lnTo>
                    <a:pt x="6" y="97"/>
                  </a:lnTo>
                  <a:lnTo>
                    <a:pt x="14" y="97"/>
                  </a:lnTo>
                  <a:lnTo>
                    <a:pt x="22" y="97"/>
                  </a:lnTo>
                  <a:lnTo>
                    <a:pt x="29" y="96"/>
                  </a:lnTo>
                  <a:lnTo>
                    <a:pt x="36" y="95"/>
                  </a:lnTo>
                  <a:lnTo>
                    <a:pt x="43" y="94"/>
                  </a:lnTo>
                  <a:lnTo>
                    <a:pt x="51" y="92"/>
                  </a:lnTo>
                  <a:lnTo>
                    <a:pt x="57" y="91"/>
                  </a:lnTo>
                  <a:lnTo>
                    <a:pt x="64" y="88"/>
                  </a:lnTo>
                  <a:lnTo>
                    <a:pt x="71" y="85"/>
                  </a:lnTo>
                  <a:lnTo>
                    <a:pt x="77" y="83"/>
                  </a:lnTo>
                  <a:lnTo>
                    <a:pt x="83" y="80"/>
                  </a:lnTo>
                  <a:lnTo>
                    <a:pt x="89" y="76"/>
                  </a:lnTo>
                  <a:lnTo>
                    <a:pt x="94" y="73"/>
                  </a:lnTo>
                  <a:lnTo>
                    <a:pt x="99" y="70"/>
                  </a:lnTo>
                  <a:lnTo>
                    <a:pt x="104" y="66"/>
                  </a:lnTo>
                  <a:lnTo>
                    <a:pt x="108" y="62"/>
                  </a:lnTo>
                  <a:lnTo>
                    <a:pt x="113" y="57"/>
                  </a:lnTo>
                  <a:lnTo>
                    <a:pt x="116" y="53"/>
                  </a:lnTo>
                  <a:lnTo>
                    <a:pt x="119" y="49"/>
                  </a:lnTo>
                  <a:lnTo>
                    <a:pt x="121" y="44"/>
                  </a:lnTo>
                  <a:lnTo>
                    <a:pt x="124" y="40"/>
                  </a:lnTo>
                  <a:lnTo>
                    <a:pt x="125" y="35"/>
                  </a:lnTo>
                  <a:lnTo>
                    <a:pt x="126" y="31"/>
                  </a:lnTo>
                  <a:lnTo>
                    <a:pt x="127" y="26"/>
                  </a:lnTo>
                  <a:lnTo>
                    <a:pt x="127" y="22"/>
                  </a:lnTo>
                  <a:lnTo>
                    <a:pt x="127" y="17"/>
                  </a:lnTo>
                  <a:lnTo>
                    <a:pt x="126" y="12"/>
                  </a:lnTo>
                  <a:lnTo>
                    <a:pt x="125" y="8"/>
                  </a:lnTo>
                  <a:lnTo>
                    <a:pt x="122" y="4"/>
                  </a:lnTo>
                  <a:lnTo>
                    <a:pt x="12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74" name="Freeform 158"/>
            <p:cNvSpPr>
              <a:spLocks/>
            </p:cNvSpPr>
            <p:nvPr/>
          </p:nvSpPr>
          <p:spPr bwMode="auto">
            <a:xfrm>
              <a:off x="2242" y="1908"/>
              <a:ext cx="53" cy="18"/>
            </a:xfrm>
            <a:custGeom>
              <a:avLst/>
              <a:gdLst>
                <a:gd name="T0" fmla="*/ 366 w 366"/>
                <a:gd name="T1" fmla="*/ 20 h 120"/>
                <a:gd name="T2" fmla="*/ 0 w 366"/>
                <a:gd name="T3" fmla="*/ 0 h 120"/>
                <a:gd name="T4" fmla="*/ 75 w 366"/>
                <a:gd name="T5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66" h="120">
                  <a:moveTo>
                    <a:pt x="366" y="20"/>
                  </a:moveTo>
                  <a:lnTo>
                    <a:pt x="0" y="0"/>
                  </a:lnTo>
                  <a:lnTo>
                    <a:pt x="75" y="12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75" name="Freeform 159"/>
            <p:cNvSpPr>
              <a:spLocks/>
            </p:cNvSpPr>
            <p:nvPr/>
          </p:nvSpPr>
          <p:spPr bwMode="auto">
            <a:xfrm>
              <a:off x="2399" y="2201"/>
              <a:ext cx="36" cy="50"/>
            </a:xfrm>
            <a:custGeom>
              <a:avLst/>
              <a:gdLst>
                <a:gd name="T0" fmla="*/ 107 w 253"/>
                <a:gd name="T1" fmla="*/ 0 h 354"/>
                <a:gd name="T2" fmla="*/ 0 w 253"/>
                <a:gd name="T3" fmla="*/ 66 h 354"/>
                <a:gd name="T4" fmla="*/ 253 w 253"/>
                <a:gd name="T5" fmla="*/ 354 h 354"/>
                <a:gd name="T6" fmla="*/ 107 w 253"/>
                <a:gd name="T7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3" h="354">
                  <a:moveTo>
                    <a:pt x="107" y="0"/>
                  </a:moveTo>
                  <a:lnTo>
                    <a:pt x="0" y="66"/>
                  </a:lnTo>
                  <a:lnTo>
                    <a:pt x="253" y="354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2976" name="Freeform 160"/>
            <p:cNvSpPr>
              <a:spLocks/>
            </p:cNvSpPr>
            <p:nvPr/>
          </p:nvSpPr>
          <p:spPr bwMode="auto">
            <a:xfrm>
              <a:off x="2399" y="2201"/>
              <a:ext cx="36" cy="50"/>
            </a:xfrm>
            <a:custGeom>
              <a:avLst/>
              <a:gdLst>
                <a:gd name="T0" fmla="*/ 107 w 253"/>
                <a:gd name="T1" fmla="*/ 0 h 354"/>
                <a:gd name="T2" fmla="*/ 0 w 253"/>
                <a:gd name="T3" fmla="*/ 66 h 354"/>
                <a:gd name="T4" fmla="*/ 253 w 253"/>
                <a:gd name="T5" fmla="*/ 354 h 354"/>
                <a:gd name="T6" fmla="*/ 107 w 253"/>
                <a:gd name="T7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3" h="354">
                  <a:moveTo>
                    <a:pt x="107" y="0"/>
                  </a:moveTo>
                  <a:lnTo>
                    <a:pt x="0" y="66"/>
                  </a:lnTo>
                  <a:lnTo>
                    <a:pt x="253" y="354"/>
                  </a:lnTo>
                  <a:lnTo>
                    <a:pt x="107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210382"/>
      </p:ext>
    </p:extLst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8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628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8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28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628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2819" grpId="0" build="p" autoUpdateAnimBg="0"/>
      <p:bldP spid="162825" grpId="0" autoUpdateAnimBg="0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65" name="Text Box 29"/>
          <p:cNvSpPr txBox="1">
            <a:spLocks noChangeArrowheads="1"/>
          </p:cNvSpPr>
          <p:nvPr/>
        </p:nvSpPr>
        <p:spPr bwMode="auto">
          <a:xfrm>
            <a:off x="104775" y="2403009"/>
            <a:ext cx="5121275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9999FF">
                        <a:gamma/>
                        <a:shade val="78431"/>
                        <a:invGamma/>
                      </a:srgbClr>
                    </a:gs>
                    <a:gs pos="100000">
                      <a:srgbClr val="9999FF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2800" b="1" dirty="0">
                <a:solidFill>
                  <a:srgbClr val="000000"/>
                </a:solidFill>
              </a:rPr>
              <a:t>★</a:t>
            </a:r>
            <a:r>
              <a:rPr kumimoji="1" lang="zh-CN" altLang="en-US" sz="2800" b="1" dirty="0">
                <a:solidFill>
                  <a:srgbClr val="FF0000"/>
                </a:solidFill>
              </a:rPr>
              <a:t>齿顶圆</a:t>
            </a:r>
            <a:r>
              <a:rPr kumimoji="1" lang="zh-CN" altLang="en-US" sz="2800" b="1" dirty="0">
                <a:solidFill>
                  <a:srgbClr val="000000"/>
                </a:solidFill>
              </a:rPr>
              <a:t>画</a:t>
            </a:r>
            <a:r>
              <a:rPr kumimoji="1" lang="zh-CN" altLang="en-US" sz="2800" b="1" dirty="0">
                <a:solidFill>
                  <a:srgbClr val="FF0000"/>
                </a:solidFill>
              </a:rPr>
              <a:t>粗实线</a:t>
            </a:r>
            <a:r>
              <a:rPr kumimoji="1" lang="zh-CN" altLang="en-US" sz="2800" b="1" dirty="0">
                <a:solidFill>
                  <a:srgbClr val="000000"/>
                </a:solidFill>
              </a:rPr>
              <a:t>。</a:t>
            </a:r>
          </a:p>
        </p:txBody>
      </p:sp>
      <p:sp>
        <p:nvSpPr>
          <p:cNvPr id="116766" name="Text Box 30"/>
          <p:cNvSpPr txBox="1">
            <a:spLocks noChangeArrowheads="1"/>
          </p:cNvSpPr>
          <p:nvPr/>
        </p:nvSpPr>
        <p:spPr bwMode="auto">
          <a:xfrm>
            <a:off x="104775" y="3489434"/>
            <a:ext cx="3243089" cy="181588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9999FF">
                        <a:gamma/>
                        <a:shade val="78431"/>
                        <a:invGamma/>
                      </a:srgbClr>
                    </a:gs>
                    <a:gs pos="100000">
                      <a:srgbClr val="9999FF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2800" b="1" dirty="0">
                <a:solidFill>
                  <a:srgbClr val="000000"/>
                </a:solidFill>
              </a:rPr>
              <a:t>★</a:t>
            </a:r>
            <a:r>
              <a:rPr kumimoji="1" lang="zh-CN" altLang="en-US" sz="2800" b="1" dirty="0">
                <a:solidFill>
                  <a:srgbClr val="FF0000"/>
                </a:solidFill>
              </a:rPr>
              <a:t>齿根圆</a:t>
            </a:r>
            <a:r>
              <a:rPr kumimoji="1" lang="zh-CN" altLang="en-US" sz="2800" b="1" dirty="0">
                <a:solidFill>
                  <a:srgbClr val="000000"/>
                </a:solidFill>
              </a:rPr>
              <a:t>在剖视图 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2800" b="1" dirty="0">
                <a:solidFill>
                  <a:srgbClr val="000000"/>
                </a:solidFill>
              </a:rPr>
              <a:t>    中画</a:t>
            </a:r>
            <a:r>
              <a:rPr kumimoji="1" lang="zh-CN" altLang="en-US" sz="2800" b="1" dirty="0">
                <a:solidFill>
                  <a:srgbClr val="FF0000"/>
                </a:solidFill>
              </a:rPr>
              <a:t>粗实线</a:t>
            </a:r>
            <a:r>
              <a:rPr kumimoji="1" lang="zh-CN" altLang="en-US" sz="2800" b="1" dirty="0">
                <a:solidFill>
                  <a:srgbClr val="000000"/>
                </a:solidFill>
              </a:rPr>
              <a:t>，在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2800" b="1" dirty="0">
                <a:solidFill>
                  <a:srgbClr val="000000"/>
                </a:solidFill>
              </a:rPr>
              <a:t>    端视图中画</a:t>
            </a:r>
            <a:r>
              <a:rPr kumimoji="1" lang="zh-CN" altLang="en-US" sz="2800" b="1" dirty="0">
                <a:solidFill>
                  <a:srgbClr val="FF0000"/>
                </a:solidFill>
              </a:rPr>
              <a:t>细实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2800" b="1" dirty="0">
                <a:solidFill>
                  <a:srgbClr val="FF0000"/>
                </a:solidFill>
              </a:rPr>
              <a:t>    线</a:t>
            </a:r>
            <a:r>
              <a:rPr kumimoji="1" lang="zh-CN" altLang="en-US" sz="2800" b="1" dirty="0">
                <a:solidFill>
                  <a:srgbClr val="000000"/>
                </a:solidFill>
              </a:rPr>
              <a:t>或</a:t>
            </a:r>
            <a:r>
              <a:rPr kumimoji="1" lang="zh-CN" altLang="en-US" sz="2800" b="1" dirty="0">
                <a:solidFill>
                  <a:srgbClr val="FF0000"/>
                </a:solidFill>
              </a:rPr>
              <a:t>省略不画</a:t>
            </a:r>
            <a:r>
              <a:rPr kumimoji="1" lang="zh-CN" altLang="en-US" sz="2800" b="1" dirty="0">
                <a:solidFill>
                  <a:srgbClr val="000000"/>
                </a:solidFill>
              </a:rPr>
              <a:t>。</a:t>
            </a:r>
          </a:p>
        </p:txBody>
      </p:sp>
      <p:sp>
        <p:nvSpPr>
          <p:cNvPr id="116767" name="Rectangle 31"/>
          <p:cNvSpPr>
            <a:spLocks noGrp="1" noChangeArrowheads="1"/>
          </p:cNvSpPr>
          <p:nvPr>
            <p:ph type="title" idx="4294967295"/>
          </p:nvPr>
        </p:nvSpPr>
        <p:spPr>
          <a:xfrm>
            <a:off x="100013" y="71438"/>
            <a:ext cx="9043987" cy="601662"/>
          </a:xfrm>
          <a:noFill/>
          <a:ln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33CCCC"/>
                    </a:gs>
                    <a:gs pos="50000">
                      <a:srgbClr val="33CCCC">
                        <a:gamma/>
                        <a:tint val="0"/>
                        <a:invGamma/>
                      </a:srgbClr>
                    </a:gs>
                    <a:gs pos="100000">
                      <a:srgbClr val="33CCCC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l"/>
            <a:r>
              <a:rPr lang="zh-CN" altLang="en-US" b="1" dirty="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二、圆柱齿轮的画法</a:t>
            </a:r>
          </a:p>
        </p:txBody>
      </p:sp>
      <p:sp>
        <p:nvSpPr>
          <p:cNvPr id="116768" name="Text Box 32"/>
          <p:cNvSpPr txBox="1">
            <a:spLocks noChangeArrowheads="1"/>
          </p:cNvSpPr>
          <p:nvPr/>
        </p:nvSpPr>
        <p:spPr bwMode="auto">
          <a:xfrm>
            <a:off x="104775" y="5363021"/>
            <a:ext cx="3243089" cy="138499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9999FF">
                        <a:gamma/>
                        <a:shade val="78431"/>
                        <a:invGamma/>
                      </a:srgbClr>
                    </a:gs>
                    <a:gs pos="100000">
                      <a:srgbClr val="9999FF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2800" b="1" dirty="0">
                <a:solidFill>
                  <a:srgbClr val="000000"/>
                </a:solidFill>
              </a:rPr>
              <a:t>★</a:t>
            </a:r>
            <a:r>
              <a:rPr kumimoji="1" lang="zh-CN" altLang="en-US" sz="2800" b="1" dirty="0">
                <a:solidFill>
                  <a:srgbClr val="000000"/>
                </a:solidFill>
              </a:rPr>
              <a:t>在非圆投影的剖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2800" b="1" dirty="0">
                <a:solidFill>
                  <a:srgbClr val="000000"/>
                </a:solidFill>
              </a:rPr>
              <a:t>    视图中</a:t>
            </a:r>
            <a:r>
              <a:rPr kumimoji="1" lang="zh-CN" altLang="en-US" sz="2800" b="1" dirty="0">
                <a:solidFill>
                  <a:srgbClr val="FF0000"/>
                </a:solidFill>
              </a:rPr>
              <a:t>轮齿</a:t>
            </a:r>
            <a:r>
              <a:rPr kumimoji="1" lang="zh-CN" altLang="en-US" sz="2800" b="1" dirty="0">
                <a:solidFill>
                  <a:srgbClr val="000000"/>
                </a:solidFill>
              </a:rPr>
              <a:t>部分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2800" b="1" dirty="0">
                <a:solidFill>
                  <a:srgbClr val="000000"/>
                </a:solidFill>
              </a:rPr>
              <a:t>    </a:t>
            </a:r>
            <a:r>
              <a:rPr kumimoji="1" lang="zh-CN" altLang="en-US" sz="2800" b="1" dirty="0">
                <a:solidFill>
                  <a:srgbClr val="FF0000"/>
                </a:solidFill>
              </a:rPr>
              <a:t>不画剖面线</a:t>
            </a:r>
            <a:r>
              <a:rPr kumimoji="1" lang="zh-CN" altLang="en-US" sz="2800" b="1" dirty="0">
                <a:solidFill>
                  <a:srgbClr val="000000"/>
                </a:solidFill>
              </a:rPr>
              <a:t>。</a:t>
            </a:r>
          </a:p>
        </p:txBody>
      </p:sp>
      <p:sp>
        <p:nvSpPr>
          <p:cNvPr id="116770" name="Text Box 34"/>
          <p:cNvSpPr txBox="1">
            <a:spLocks noChangeArrowheads="1"/>
          </p:cNvSpPr>
          <p:nvPr/>
        </p:nvSpPr>
        <p:spPr bwMode="auto">
          <a:xfrm>
            <a:off x="85725" y="617538"/>
            <a:ext cx="9144000" cy="11906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 dirty="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⑴ </a:t>
            </a:r>
            <a:r>
              <a:rPr kumimoji="1" lang="zh-CN" altLang="en-US" sz="3600" b="1" dirty="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单个圆柱齿轮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 dirty="0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   的画法</a:t>
            </a:r>
          </a:p>
        </p:txBody>
      </p:sp>
      <p:sp>
        <p:nvSpPr>
          <p:cNvPr id="116785" name="Text Box 49"/>
          <p:cNvSpPr txBox="1">
            <a:spLocks noChangeArrowheads="1"/>
          </p:cNvSpPr>
          <p:nvPr/>
        </p:nvSpPr>
        <p:spPr bwMode="auto">
          <a:xfrm>
            <a:off x="101600" y="1701800"/>
            <a:ext cx="298767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>
                <a:solidFill>
                  <a:srgbClr val="3333CC"/>
                </a:solidFill>
                <a:ea typeface="黑体" pitchFamily="2" charset="-122"/>
              </a:rPr>
              <a:t>画图要点：</a:t>
            </a:r>
          </a:p>
        </p:txBody>
      </p:sp>
      <p:sp>
        <p:nvSpPr>
          <p:cNvPr id="116786" name="Text Box 50"/>
          <p:cNvSpPr txBox="1">
            <a:spLocks noChangeArrowheads="1"/>
          </p:cNvSpPr>
          <p:nvPr/>
        </p:nvSpPr>
        <p:spPr bwMode="auto">
          <a:xfrm>
            <a:off x="104776" y="2885609"/>
            <a:ext cx="3794124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2800" b="1" dirty="0">
                <a:solidFill>
                  <a:srgbClr val="000000"/>
                </a:solidFill>
              </a:rPr>
              <a:t>★</a:t>
            </a:r>
            <a:r>
              <a:rPr kumimoji="1" lang="zh-CN" altLang="en-US" sz="2800" b="1" dirty="0">
                <a:solidFill>
                  <a:srgbClr val="FF0000"/>
                </a:solidFill>
              </a:rPr>
              <a:t>分度圆</a:t>
            </a:r>
            <a:r>
              <a:rPr kumimoji="1" lang="zh-CN" altLang="en-US" sz="2800" b="1" dirty="0" smtClean="0">
                <a:solidFill>
                  <a:srgbClr val="000000"/>
                </a:solidFill>
              </a:rPr>
              <a:t>画</a:t>
            </a:r>
            <a:r>
              <a:rPr kumimoji="1" lang="zh-CN" altLang="en-US" sz="2800" b="1" dirty="0" smtClean="0">
                <a:solidFill>
                  <a:srgbClr val="FF0000"/>
                </a:solidFill>
              </a:rPr>
              <a:t>细点</a:t>
            </a:r>
            <a:r>
              <a:rPr kumimoji="1" lang="zh-CN" altLang="en-US" sz="2800" b="1" dirty="0">
                <a:solidFill>
                  <a:srgbClr val="FF0000"/>
                </a:solidFill>
              </a:rPr>
              <a:t>画线</a:t>
            </a:r>
            <a:r>
              <a:rPr kumimoji="1" lang="zh-CN" altLang="en-US" sz="2800" b="1" dirty="0">
                <a:solidFill>
                  <a:srgbClr val="000000"/>
                </a:solidFill>
              </a:rPr>
              <a:t>。</a:t>
            </a:r>
          </a:p>
        </p:txBody>
      </p:sp>
      <p:grpSp>
        <p:nvGrpSpPr>
          <p:cNvPr id="117257" name="Group 521"/>
          <p:cNvGrpSpPr>
            <a:grpSpLocks/>
          </p:cNvGrpSpPr>
          <p:nvPr/>
        </p:nvGrpSpPr>
        <p:grpSpPr bwMode="auto">
          <a:xfrm>
            <a:off x="3898900" y="868363"/>
            <a:ext cx="1482725" cy="1701800"/>
            <a:chOff x="2456" y="547"/>
            <a:chExt cx="934" cy="1072"/>
          </a:xfrm>
        </p:grpSpPr>
        <p:sp>
          <p:nvSpPr>
            <p:cNvPr id="117258" name="Line 522"/>
            <p:cNvSpPr>
              <a:spLocks noChangeShapeType="1"/>
            </p:cNvSpPr>
            <p:nvPr/>
          </p:nvSpPr>
          <p:spPr bwMode="auto">
            <a:xfrm flipV="1">
              <a:off x="2456" y="788"/>
              <a:ext cx="418" cy="83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259" name="Line 523"/>
            <p:cNvSpPr>
              <a:spLocks noChangeShapeType="1"/>
            </p:cNvSpPr>
            <p:nvPr/>
          </p:nvSpPr>
          <p:spPr bwMode="auto">
            <a:xfrm flipV="1">
              <a:off x="2912" y="632"/>
              <a:ext cx="121" cy="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260" name="Line 524"/>
            <p:cNvSpPr>
              <a:spLocks noChangeShapeType="1"/>
            </p:cNvSpPr>
            <p:nvPr/>
          </p:nvSpPr>
          <p:spPr bwMode="auto">
            <a:xfrm>
              <a:off x="2975" y="551"/>
              <a:ext cx="0" cy="8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261" name="Line 525"/>
            <p:cNvSpPr>
              <a:spLocks noChangeShapeType="1"/>
            </p:cNvSpPr>
            <p:nvPr/>
          </p:nvSpPr>
          <p:spPr bwMode="auto">
            <a:xfrm>
              <a:off x="2941" y="578"/>
              <a:ext cx="2" cy="6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262" name="Line 526"/>
            <p:cNvSpPr>
              <a:spLocks noChangeShapeType="1"/>
            </p:cNvSpPr>
            <p:nvPr/>
          </p:nvSpPr>
          <p:spPr bwMode="auto">
            <a:xfrm flipV="1">
              <a:off x="2975" y="592"/>
              <a:ext cx="40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263" name="Line 527"/>
            <p:cNvSpPr>
              <a:spLocks noChangeShapeType="1"/>
            </p:cNvSpPr>
            <p:nvPr/>
          </p:nvSpPr>
          <p:spPr bwMode="auto">
            <a:xfrm>
              <a:off x="2932" y="663"/>
              <a:ext cx="2" cy="8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264" name="Line 528"/>
            <p:cNvSpPr>
              <a:spLocks noChangeShapeType="1"/>
            </p:cNvSpPr>
            <p:nvPr/>
          </p:nvSpPr>
          <p:spPr bwMode="auto">
            <a:xfrm flipV="1">
              <a:off x="3008" y="656"/>
              <a:ext cx="2" cy="10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265" name="Freeform 529"/>
            <p:cNvSpPr>
              <a:spLocks/>
            </p:cNvSpPr>
            <p:nvPr/>
          </p:nvSpPr>
          <p:spPr bwMode="auto">
            <a:xfrm>
              <a:off x="2948" y="652"/>
              <a:ext cx="27" cy="85"/>
            </a:xfrm>
            <a:custGeom>
              <a:avLst/>
              <a:gdLst>
                <a:gd name="T0" fmla="*/ 81 w 81"/>
                <a:gd name="T1" fmla="*/ 0 h 266"/>
                <a:gd name="T2" fmla="*/ 66 w 81"/>
                <a:gd name="T3" fmla="*/ 118 h 266"/>
                <a:gd name="T4" fmla="*/ 0 w 81"/>
                <a:gd name="T5" fmla="*/ 266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1" h="266">
                  <a:moveTo>
                    <a:pt x="81" y="0"/>
                  </a:moveTo>
                  <a:lnTo>
                    <a:pt x="66" y="118"/>
                  </a:lnTo>
                  <a:lnTo>
                    <a:pt x="0" y="26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266" name="Line 530"/>
            <p:cNvSpPr>
              <a:spLocks noChangeShapeType="1"/>
            </p:cNvSpPr>
            <p:nvPr/>
          </p:nvSpPr>
          <p:spPr bwMode="auto">
            <a:xfrm>
              <a:off x="2975" y="688"/>
              <a:ext cx="24" cy="3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267" name="Line 531"/>
            <p:cNvSpPr>
              <a:spLocks noChangeShapeType="1"/>
            </p:cNvSpPr>
            <p:nvPr/>
          </p:nvSpPr>
          <p:spPr bwMode="auto">
            <a:xfrm flipV="1">
              <a:off x="2932" y="741"/>
              <a:ext cx="76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268" name="Line 532"/>
            <p:cNvSpPr>
              <a:spLocks noChangeShapeType="1"/>
            </p:cNvSpPr>
            <p:nvPr/>
          </p:nvSpPr>
          <p:spPr bwMode="auto">
            <a:xfrm flipV="1">
              <a:off x="3064" y="612"/>
              <a:ext cx="51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269" name="Line 533"/>
            <p:cNvSpPr>
              <a:spLocks noChangeShapeType="1"/>
            </p:cNvSpPr>
            <p:nvPr/>
          </p:nvSpPr>
          <p:spPr bwMode="auto">
            <a:xfrm>
              <a:off x="3093" y="547"/>
              <a:ext cx="0" cy="2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270" name="Line 534"/>
            <p:cNvSpPr>
              <a:spLocks noChangeShapeType="1"/>
            </p:cNvSpPr>
            <p:nvPr/>
          </p:nvSpPr>
          <p:spPr bwMode="auto">
            <a:xfrm flipH="1">
              <a:off x="3064" y="618"/>
              <a:ext cx="29" cy="9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271" name="Line 535"/>
            <p:cNvSpPr>
              <a:spLocks noChangeShapeType="1"/>
            </p:cNvSpPr>
            <p:nvPr/>
          </p:nvSpPr>
          <p:spPr bwMode="auto">
            <a:xfrm>
              <a:off x="3093" y="630"/>
              <a:ext cx="22" cy="2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272" name="Line 536"/>
            <p:cNvSpPr>
              <a:spLocks noChangeShapeType="1"/>
            </p:cNvSpPr>
            <p:nvPr/>
          </p:nvSpPr>
          <p:spPr bwMode="auto">
            <a:xfrm>
              <a:off x="3127" y="556"/>
              <a:ext cx="0" cy="18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273" name="Line 537"/>
            <p:cNvSpPr>
              <a:spLocks noChangeShapeType="1"/>
            </p:cNvSpPr>
            <p:nvPr/>
          </p:nvSpPr>
          <p:spPr bwMode="auto">
            <a:xfrm flipV="1">
              <a:off x="3120" y="710"/>
              <a:ext cx="31" cy="3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274" name="Line 538"/>
            <p:cNvSpPr>
              <a:spLocks noChangeShapeType="1"/>
            </p:cNvSpPr>
            <p:nvPr/>
          </p:nvSpPr>
          <p:spPr bwMode="auto">
            <a:xfrm flipV="1">
              <a:off x="3127" y="563"/>
              <a:ext cx="42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275" name="Line 539"/>
            <p:cNvSpPr>
              <a:spLocks noChangeShapeType="1"/>
            </p:cNvSpPr>
            <p:nvPr/>
          </p:nvSpPr>
          <p:spPr bwMode="auto">
            <a:xfrm flipH="1">
              <a:off x="3167" y="556"/>
              <a:ext cx="4" cy="7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276" name="Line 540"/>
            <p:cNvSpPr>
              <a:spLocks noChangeShapeType="1"/>
            </p:cNvSpPr>
            <p:nvPr/>
          </p:nvSpPr>
          <p:spPr bwMode="auto">
            <a:xfrm flipH="1">
              <a:off x="3127" y="634"/>
              <a:ext cx="44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277" name="Line 541"/>
            <p:cNvSpPr>
              <a:spLocks noChangeShapeType="1"/>
            </p:cNvSpPr>
            <p:nvPr/>
          </p:nvSpPr>
          <p:spPr bwMode="auto">
            <a:xfrm flipV="1">
              <a:off x="3127" y="598"/>
              <a:ext cx="31" cy="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278" name="Freeform 542"/>
            <p:cNvSpPr>
              <a:spLocks/>
            </p:cNvSpPr>
            <p:nvPr/>
          </p:nvSpPr>
          <p:spPr bwMode="auto">
            <a:xfrm>
              <a:off x="3136" y="641"/>
              <a:ext cx="60" cy="91"/>
            </a:xfrm>
            <a:custGeom>
              <a:avLst/>
              <a:gdLst>
                <a:gd name="T0" fmla="*/ 0 w 191"/>
                <a:gd name="T1" fmla="*/ 0 h 288"/>
                <a:gd name="T2" fmla="*/ 132 w 191"/>
                <a:gd name="T3" fmla="*/ 288 h 288"/>
                <a:gd name="T4" fmla="*/ 191 w 191"/>
                <a:gd name="T5" fmla="*/ 288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1" h="288">
                  <a:moveTo>
                    <a:pt x="0" y="0"/>
                  </a:moveTo>
                  <a:lnTo>
                    <a:pt x="132" y="288"/>
                  </a:lnTo>
                  <a:lnTo>
                    <a:pt x="191" y="288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279" name="Line 543"/>
            <p:cNvSpPr>
              <a:spLocks noChangeShapeType="1"/>
            </p:cNvSpPr>
            <p:nvPr/>
          </p:nvSpPr>
          <p:spPr bwMode="auto">
            <a:xfrm flipH="1">
              <a:off x="3156" y="652"/>
              <a:ext cx="26" cy="3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280" name="Line 544"/>
            <p:cNvSpPr>
              <a:spLocks noChangeShapeType="1"/>
            </p:cNvSpPr>
            <p:nvPr/>
          </p:nvSpPr>
          <p:spPr bwMode="auto">
            <a:xfrm>
              <a:off x="3236" y="556"/>
              <a:ext cx="0" cy="19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281" name="Line 545"/>
            <p:cNvSpPr>
              <a:spLocks noChangeShapeType="1"/>
            </p:cNvSpPr>
            <p:nvPr/>
          </p:nvSpPr>
          <p:spPr bwMode="auto">
            <a:xfrm flipV="1">
              <a:off x="3236" y="572"/>
              <a:ext cx="96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282" name="Line 546"/>
            <p:cNvSpPr>
              <a:spLocks noChangeShapeType="1"/>
            </p:cNvSpPr>
            <p:nvPr/>
          </p:nvSpPr>
          <p:spPr bwMode="auto">
            <a:xfrm flipH="1">
              <a:off x="3332" y="558"/>
              <a:ext cx="2" cy="19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283" name="Freeform 547"/>
            <p:cNvSpPr>
              <a:spLocks/>
            </p:cNvSpPr>
            <p:nvPr/>
          </p:nvSpPr>
          <p:spPr bwMode="auto">
            <a:xfrm>
              <a:off x="3236" y="739"/>
              <a:ext cx="96" cy="11"/>
            </a:xfrm>
            <a:custGeom>
              <a:avLst/>
              <a:gdLst>
                <a:gd name="T0" fmla="*/ 0 w 302"/>
                <a:gd name="T1" fmla="*/ 14 h 36"/>
                <a:gd name="T2" fmla="*/ 288 w 302"/>
                <a:gd name="T3" fmla="*/ 0 h 36"/>
                <a:gd name="T4" fmla="*/ 302 w 302"/>
                <a:gd name="T5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2" h="36">
                  <a:moveTo>
                    <a:pt x="0" y="14"/>
                  </a:moveTo>
                  <a:lnTo>
                    <a:pt x="288" y="0"/>
                  </a:lnTo>
                  <a:lnTo>
                    <a:pt x="302" y="36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284" name="Line 548"/>
            <p:cNvSpPr>
              <a:spLocks noChangeShapeType="1"/>
            </p:cNvSpPr>
            <p:nvPr/>
          </p:nvSpPr>
          <p:spPr bwMode="auto">
            <a:xfrm>
              <a:off x="3265" y="589"/>
              <a:ext cx="0" cy="4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285" name="Line 549"/>
            <p:cNvSpPr>
              <a:spLocks noChangeShapeType="1"/>
            </p:cNvSpPr>
            <p:nvPr/>
          </p:nvSpPr>
          <p:spPr bwMode="auto">
            <a:xfrm flipV="1">
              <a:off x="3265" y="592"/>
              <a:ext cx="43" cy="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286" name="Line 550"/>
            <p:cNvSpPr>
              <a:spLocks noChangeShapeType="1"/>
            </p:cNvSpPr>
            <p:nvPr/>
          </p:nvSpPr>
          <p:spPr bwMode="auto">
            <a:xfrm flipH="1">
              <a:off x="3308" y="585"/>
              <a:ext cx="2" cy="4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287" name="Line 551"/>
            <p:cNvSpPr>
              <a:spLocks noChangeShapeType="1"/>
            </p:cNvSpPr>
            <p:nvPr/>
          </p:nvSpPr>
          <p:spPr bwMode="auto">
            <a:xfrm flipV="1">
              <a:off x="3265" y="625"/>
              <a:ext cx="45" cy="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288" name="Line 552"/>
            <p:cNvSpPr>
              <a:spLocks noChangeShapeType="1"/>
            </p:cNvSpPr>
            <p:nvPr/>
          </p:nvSpPr>
          <p:spPr bwMode="auto">
            <a:xfrm>
              <a:off x="3261" y="639"/>
              <a:ext cx="0" cy="6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289" name="Line 553"/>
            <p:cNvSpPr>
              <a:spLocks noChangeShapeType="1"/>
            </p:cNvSpPr>
            <p:nvPr/>
          </p:nvSpPr>
          <p:spPr bwMode="auto">
            <a:xfrm flipV="1">
              <a:off x="3261" y="643"/>
              <a:ext cx="49" cy="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290" name="Line 554"/>
            <p:cNvSpPr>
              <a:spLocks noChangeShapeType="1"/>
            </p:cNvSpPr>
            <p:nvPr/>
          </p:nvSpPr>
          <p:spPr bwMode="auto">
            <a:xfrm flipH="1">
              <a:off x="3310" y="636"/>
              <a:ext cx="2" cy="6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291" name="Freeform 555"/>
            <p:cNvSpPr>
              <a:spLocks/>
            </p:cNvSpPr>
            <p:nvPr/>
          </p:nvSpPr>
          <p:spPr bwMode="auto">
            <a:xfrm>
              <a:off x="3250" y="694"/>
              <a:ext cx="31" cy="43"/>
            </a:xfrm>
            <a:custGeom>
              <a:avLst/>
              <a:gdLst>
                <a:gd name="T0" fmla="*/ 97 w 97"/>
                <a:gd name="T1" fmla="*/ 0 h 133"/>
                <a:gd name="T2" fmla="*/ 67 w 97"/>
                <a:gd name="T3" fmla="*/ 66 h 133"/>
                <a:gd name="T4" fmla="*/ 0 w 97"/>
                <a:gd name="T5" fmla="*/ 13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7" h="133">
                  <a:moveTo>
                    <a:pt x="97" y="0"/>
                  </a:moveTo>
                  <a:lnTo>
                    <a:pt x="67" y="66"/>
                  </a:lnTo>
                  <a:lnTo>
                    <a:pt x="0" y="133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292" name="Line 556"/>
            <p:cNvSpPr>
              <a:spLocks noChangeShapeType="1"/>
            </p:cNvSpPr>
            <p:nvPr/>
          </p:nvSpPr>
          <p:spPr bwMode="auto">
            <a:xfrm>
              <a:off x="3287" y="697"/>
              <a:ext cx="27" cy="2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293" name="Line 557"/>
            <p:cNvSpPr>
              <a:spLocks noChangeShapeType="1"/>
            </p:cNvSpPr>
            <p:nvPr/>
          </p:nvSpPr>
          <p:spPr bwMode="auto">
            <a:xfrm flipH="1">
              <a:off x="3281" y="661"/>
              <a:ext cx="4" cy="3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294" name="Line 558"/>
            <p:cNvSpPr>
              <a:spLocks noChangeShapeType="1"/>
            </p:cNvSpPr>
            <p:nvPr/>
          </p:nvSpPr>
          <p:spPr bwMode="auto">
            <a:xfrm>
              <a:off x="2874" y="788"/>
              <a:ext cx="516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17295" name="Group 559"/>
          <p:cNvGrpSpPr>
            <a:grpSpLocks/>
          </p:cNvGrpSpPr>
          <p:nvPr/>
        </p:nvGrpSpPr>
        <p:grpSpPr bwMode="auto">
          <a:xfrm>
            <a:off x="3544888" y="2089150"/>
            <a:ext cx="5454650" cy="3929063"/>
            <a:chOff x="2233" y="1316"/>
            <a:chExt cx="3436" cy="2475"/>
          </a:xfrm>
        </p:grpSpPr>
        <p:sp>
          <p:nvSpPr>
            <p:cNvPr id="117296" name="Line 560"/>
            <p:cNvSpPr>
              <a:spLocks noChangeShapeType="1"/>
            </p:cNvSpPr>
            <p:nvPr/>
          </p:nvSpPr>
          <p:spPr bwMode="auto">
            <a:xfrm flipH="1">
              <a:off x="2713" y="2555"/>
              <a:ext cx="29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297" name="Line 561"/>
            <p:cNvSpPr>
              <a:spLocks noChangeShapeType="1"/>
            </p:cNvSpPr>
            <p:nvPr/>
          </p:nvSpPr>
          <p:spPr bwMode="auto">
            <a:xfrm flipH="1">
              <a:off x="2617" y="2555"/>
              <a:ext cx="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298" name="Line 562"/>
            <p:cNvSpPr>
              <a:spLocks noChangeShapeType="1"/>
            </p:cNvSpPr>
            <p:nvPr/>
          </p:nvSpPr>
          <p:spPr bwMode="auto">
            <a:xfrm flipH="1">
              <a:off x="2269" y="2555"/>
              <a:ext cx="29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299" name="Line 563"/>
            <p:cNvSpPr>
              <a:spLocks noChangeShapeType="1"/>
            </p:cNvSpPr>
            <p:nvPr/>
          </p:nvSpPr>
          <p:spPr bwMode="auto">
            <a:xfrm>
              <a:off x="3162" y="2555"/>
              <a:ext cx="3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00" name="Line 564"/>
            <p:cNvSpPr>
              <a:spLocks noChangeShapeType="1"/>
            </p:cNvSpPr>
            <p:nvPr/>
          </p:nvSpPr>
          <p:spPr bwMode="auto">
            <a:xfrm>
              <a:off x="3529" y="2555"/>
              <a:ext cx="4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01" name="Line 565"/>
            <p:cNvSpPr>
              <a:spLocks noChangeShapeType="1"/>
            </p:cNvSpPr>
            <p:nvPr/>
          </p:nvSpPr>
          <p:spPr bwMode="auto">
            <a:xfrm>
              <a:off x="3625" y="2555"/>
              <a:ext cx="4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02" name="Line 566"/>
            <p:cNvSpPr>
              <a:spLocks noChangeShapeType="1"/>
            </p:cNvSpPr>
            <p:nvPr/>
          </p:nvSpPr>
          <p:spPr bwMode="auto">
            <a:xfrm>
              <a:off x="4105" y="2555"/>
              <a:ext cx="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03" name="Line 567"/>
            <p:cNvSpPr>
              <a:spLocks noChangeShapeType="1"/>
            </p:cNvSpPr>
            <p:nvPr/>
          </p:nvSpPr>
          <p:spPr bwMode="auto">
            <a:xfrm>
              <a:off x="4201" y="2555"/>
              <a:ext cx="4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04" name="Line 568"/>
            <p:cNvSpPr>
              <a:spLocks noChangeShapeType="1"/>
            </p:cNvSpPr>
            <p:nvPr/>
          </p:nvSpPr>
          <p:spPr bwMode="auto">
            <a:xfrm>
              <a:off x="4682" y="2555"/>
              <a:ext cx="4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05" name="Line 569"/>
            <p:cNvSpPr>
              <a:spLocks noChangeShapeType="1"/>
            </p:cNvSpPr>
            <p:nvPr/>
          </p:nvSpPr>
          <p:spPr bwMode="auto">
            <a:xfrm>
              <a:off x="4778" y="2555"/>
              <a:ext cx="4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06" name="Line 570"/>
            <p:cNvSpPr>
              <a:spLocks noChangeShapeType="1"/>
            </p:cNvSpPr>
            <p:nvPr/>
          </p:nvSpPr>
          <p:spPr bwMode="auto">
            <a:xfrm>
              <a:off x="5260" y="2555"/>
              <a:ext cx="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07" name="Line 571"/>
            <p:cNvSpPr>
              <a:spLocks noChangeShapeType="1"/>
            </p:cNvSpPr>
            <p:nvPr/>
          </p:nvSpPr>
          <p:spPr bwMode="auto">
            <a:xfrm>
              <a:off x="5356" y="2555"/>
              <a:ext cx="3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08" name="Line 572"/>
            <p:cNvSpPr>
              <a:spLocks noChangeShapeType="1"/>
            </p:cNvSpPr>
            <p:nvPr/>
          </p:nvSpPr>
          <p:spPr bwMode="auto">
            <a:xfrm>
              <a:off x="4409" y="1316"/>
              <a:ext cx="0" cy="2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09" name="Line 573"/>
            <p:cNvSpPr>
              <a:spLocks noChangeShapeType="1"/>
            </p:cNvSpPr>
            <p:nvPr/>
          </p:nvSpPr>
          <p:spPr bwMode="auto">
            <a:xfrm>
              <a:off x="4409" y="1666"/>
              <a:ext cx="0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10" name="Line 574"/>
            <p:cNvSpPr>
              <a:spLocks noChangeShapeType="1"/>
            </p:cNvSpPr>
            <p:nvPr/>
          </p:nvSpPr>
          <p:spPr bwMode="auto">
            <a:xfrm>
              <a:off x="4409" y="1762"/>
              <a:ext cx="0" cy="4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11" name="Line 575"/>
            <p:cNvSpPr>
              <a:spLocks noChangeShapeType="1"/>
            </p:cNvSpPr>
            <p:nvPr/>
          </p:nvSpPr>
          <p:spPr bwMode="auto">
            <a:xfrm>
              <a:off x="4409" y="2243"/>
              <a:ext cx="0" cy="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12" name="Line 576"/>
            <p:cNvSpPr>
              <a:spLocks noChangeShapeType="1"/>
            </p:cNvSpPr>
            <p:nvPr/>
          </p:nvSpPr>
          <p:spPr bwMode="auto">
            <a:xfrm>
              <a:off x="4409" y="2339"/>
              <a:ext cx="0" cy="4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13" name="Line 577"/>
            <p:cNvSpPr>
              <a:spLocks noChangeShapeType="1"/>
            </p:cNvSpPr>
            <p:nvPr/>
          </p:nvSpPr>
          <p:spPr bwMode="auto">
            <a:xfrm>
              <a:off x="4409" y="2821"/>
              <a:ext cx="0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14" name="Line 578"/>
            <p:cNvSpPr>
              <a:spLocks noChangeShapeType="1"/>
            </p:cNvSpPr>
            <p:nvPr/>
          </p:nvSpPr>
          <p:spPr bwMode="auto">
            <a:xfrm>
              <a:off x="4409" y="2917"/>
              <a:ext cx="0" cy="4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15" name="Line 579"/>
            <p:cNvSpPr>
              <a:spLocks noChangeShapeType="1"/>
            </p:cNvSpPr>
            <p:nvPr/>
          </p:nvSpPr>
          <p:spPr bwMode="auto">
            <a:xfrm>
              <a:off x="4409" y="3398"/>
              <a:ext cx="0" cy="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16" name="Line 580"/>
            <p:cNvSpPr>
              <a:spLocks noChangeShapeType="1"/>
            </p:cNvSpPr>
            <p:nvPr/>
          </p:nvSpPr>
          <p:spPr bwMode="auto">
            <a:xfrm>
              <a:off x="4409" y="3494"/>
              <a:ext cx="0" cy="2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17" name="Line 581"/>
            <p:cNvSpPr>
              <a:spLocks noChangeShapeType="1"/>
            </p:cNvSpPr>
            <p:nvPr/>
          </p:nvSpPr>
          <p:spPr bwMode="auto">
            <a:xfrm flipV="1">
              <a:off x="2336" y="1619"/>
              <a:ext cx="82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18" name="Line 582"/>
            <p:cNvSpPr>
              <a:spLocks noChangeShapeType="1"/>
            </p:cNvSpPr>
            <p:nvPr/>
          </p:nvSpPr>
          <p:spPr bwMode="auto">
            <a:xfrm flipV="1">
              <a:off x="2336" y="1619"/>
              <a:ext cx="216" cy="2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19" name="Line 583"/>
            <p:cNvSpPr>
              <a:spLocks noChangeShapeType="1"/>
            </p:cNvSpPr>
            <p:nvPr/>
          </p:nvSpPr>
          <p:spPr bwMode="auto">
            <a:xfrm flipV="1">
              <a:off x="2336" y="1619"/>
              <a:ext cx="351" cy="3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20" name="Line 584"/>
            <p:cNvSpPr>
              <a:spLocks noChangeShapeType="1"/>
            </p:cNvSpPr>
            <p:nvPr/>
          </p:nvSpPr>
          <p:spPr bwMode="auto">
            <a:xfrm flipV="1">
              <a:off x="2434" y="1619"/>
              <a:ext cx="387" cy="3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21" name="Line 585"/>
            <p:cNvSpPr>
              <a:spLocks noChangeShapeType="1"/>
            </p:cNvSpPr>
            <p:nvPr/>
          </p:nvSpPr>
          <p:spPr bwMode="auto">
            <a:xfrm flipV="1">
              <a:off x="2568" y="1639"/>
              <a:ext cx="366" cy="3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22" name="Line 586"/>
            <p:cNvSpPr>
              <a:spLocks noChangeShapeType="1"/>
            </p:cNvSpPr>
            <p:nvPr/>
          </p:nvSpPr>
          <p:spPr bwMode="auto">
            <a:xfrm flipV="1">
              <a:off x="2702" y="1774"/>
              <a:ext cx="232" cy="2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23" name="Line 587"/>
            <p:cNvSpPr>
              <a:spLocks noChangeShapeType="1"/>
            </p:cNvSpPr>
            <p:nvPr/>
          </p:nvSpPr>
          <p:spPr bwMode="auto">
            <a:xfrm flipV="1">
              <a:off x="2836" y="1910"/>
              <a:ext cx="98" cy="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24" name="Line 588"/>
            <p:cNvSpPr>
              <a:spLocks noChangeShapeType="1"/>
            </p:cNvSpPr>
            <p:nvPr/>
          </p:nvSpPr>
          <p:spPr bwMode="auto">
            <a:xfrm flipV="1">
              <a:off x="2336" y="2982"/>
              <a:ext cx="62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25" name="Line 589"/>
            <p:cNvSpPr>
              <a:spLocks noChangeShapeType="1"/>
            </p:cNvSpPr>
            <p:nvPr/>
          </p:nvSpPr>
          <p:spPr bwMode="auto">
            <a:xfrm flipV="1">
              <a:off x="2336" y="2982"/>
              <a:ext cx="196" cy="1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26" name="Line 590"/>
            <p:cNvSpPr>
              <a:spLocks noChangeShapeType="1"/>
            </p:cNvSpPr>
            <p:nvPr/>
          </p:nvSpPr>
          <p:spPr bwMode="auto">
            <a:xfrm flipV="1">
              <a:off x="2336" y="2982"/>
              <a:ext cx="333" cy="3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27" name="Line 591"/>
            <p:cNvSpPr>
              <a:spLocks noChangeShapeType="1"/>
            </p:cNvSpPr>
            <p:nvPr/>
          </p:nvSpPr>
          <p:spPr bwMode="auto">
            <a:xfrm flipV="1">
              <a:off x="2336" y="2982"/>
              <a:ext cx="467" cy="46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28" name="Line 592"/>
            <p:cNvSpPr>
              <a:spLocks noChangeShapeType="1"/>
            </p:cNvSpPr>
            <p:nvPr/>
          </p:nvSpPr>
          <p:spPr bwMode="auto">
            <a:xfrm flipV="1">
              <a:off x="2430" y="3004"/>
              <a:ext cx="484" cy="4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29" name="Line 593"/>
            <p:cNvSpPr>
              <a:spLocks noChangeShapeType="1"/>
            </p:cNvSpPr>
            <p:nvPr/>
          </p:nvSpPr>
          <p:spPr bwMode="auto">
            <a:xfrm flipV="1">
              <a:off x="2564" y="3118"/>
              <a:ext cx="370" cy="3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30" name="Line 594"/>
            <p:cNvSpPr>
              <a:spLocks noChangeShapeType="1"/>
            </p:cNvSpPr>
            <p:nvPr/>
          </p:nvSpPr>
          <p:spPr bwMode="auto">
            <a:xfrm flipV="1">
              <a:off x="2698" y="3252"/>
              <a:ext cx="236" cy="2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31" name="Line 595"/>
            <p:cNvSpPr>
              <a:spLocks noChangeShapeType="1"/>
            </p:cNvSpPr>
            <p:nvPr/>
          </p:nvSpPr>
          <p:spPr bwMode="auto">
            <a:xfrm flipV="1">
              <a:off x="2832" y="3387"/>
              <a:ext cx="102" cy="1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32" name="Line 596"/>
            <p:cNvSpPr>
              <a:spLocks noChangeShapeType="1"/>
            </p:cNvSpPr>
            <p:nvPr/>
          </p:nvSpPr>
          <p:spPr bwMode="auto">
            <a:xfrm flipV="1">
              <a:off x="2336" y="1421"/>
              <a:ext cx="0" cy="113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33" name="Line 597"/>
            <p:cNvSpPr>
              <a:spLocks noChangeShapeType="1"/>
            </p:cNvSpPr>
            <p:nvPr/>
          </p:nvSpPr>
          <p:spPr bwMode="auto">
            <a:xfrm flipH="1" flipV="1">
              <a:off x="2336" y="2104"/>
              <a:ext cx="42" cy="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34" name="Line 598"/>
            <p:cNvSpPr>
              <a:spLocks noChangeShapeType="1"/>
            </p:cNvSpPr>
            <p:nvPr/>
          </p:nvSpPr>
          <p:spPr bwMode="auto">
            <a:xfrm flipH="1">
              <a:off x="2336" y="1378"/>
              <a:ext cx="42" cy="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35" name="Line 599"/>
            <p:cNvSpPr>
              <a:spLocks noChangeShapeType="1"/>
            </p:cNvSpPr>
            <p:nvPr/>
          </p:nvSpPr>
          <p:spPr bwMode="auto">
            <a:xfrm>
              <a:off x="2378" y="1378"/>
              <a:ext cx="51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36" name="Line 600"/>
            <p:cNvSpPr>
              <a:spLocks noChangeShapeType="1"/>
            </p:cNvSpPr>
            <p:nvPr/>
          </p:nvSpPr>
          <p:spPr bwMode="auto">
            <a:xfrm>
              <a:off x="2934" y="1421"/>
              <a:ext cx="0" cy="226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37" name="Line 601"/>
            <p:cNvSpPr>
              <a:spLocks noChangeShapeType="1"/>
            </p:cNvSpPr>
            <p:nvPr/>
          </p:nvSpPr>
          <p:spPr bwMode="auto">
            <a:xfrm>
              <a:off x="2892" y="2982"/>
              <a:ext cx="42" cy="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38" name="Line 602"/>
            <p:cNvSpPr>
              <a:spLocks noChangeShapeType="1"/>
            </p:cNvSpPr>
            <p:nvPr/>
          </p:nvSpPr>
          <p:spPr bwMode="auto">
            <a:xfrm>
              <a:off x="2892" y="1378"/>
              <a:ext cx="42" cy="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39" name="Line 603"/>
            <p:cNvSpPr>
              <a:spLocks noChangeShapeType="1"/>
            </p:cNvSpPr>
            <p:nvPr/>
          </p:nvSpPr>
          <p:spPr bwMode="auto">
            <a:xfrm flipH="1">
              <a:off x="2378" y="3731"/>
              <a:ext cx="51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40" name="Line 604"/>
            <p:cNvSpPr>
              <a:spLocks noChangeShapeType="1"/>
            </p:cNvSpPr>
            <p:nvPr/>
          </p:nvSpPr>
          <p:spPr bwMode="auto">
            <a:xfrm>
              <a:off x="2336" y="3688"/>
              <a:ext cx="42" cy="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41" name="Line 605"/>
            <p:cNvSpPr>
              <a:spLocks noChangeShapeType="1"/>
            </p:cNvSpPr>
            <p:nvPr/>
          </p:nvSpPr>
          <p:spPr bwMode="auto">
            <a:xfrm flipH="1">
              <a:off x="2892" y="3688"/>
              <a:ext cx="42" cy="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42" name="Line 606"/>
            <p:cNvSpPr>
              <a:spLocks noChangeShapeType="1"/>
            </p:cNvSpPr>
            <p:nvPr/>
          </p:nvSpPr>
          <p:spPr bwMode="auto">
            <a:xfrm flipV="1">
              <a:off x="2336" y="2555"/>
              <a:ext cx="0" cy="113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43" name="Line 607"/>
            <p:cNvSpPr>
              <a:spLocks noChangeShapeType="1"/>
            </p:cNvSpPr>
            <p:nvPr/>
          </p:nvSpPr>
          <p:spPr bwMode="auto">
            <a:xfrm flipH="1">
              <a:off x="2336" y="2982"/>
              <a:ext cx="42" cy="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44" name="Line 608"/>
            <p:cNvSpPr>
              <a:spLocks noChangeShapeType="1"/>
            </p:cNvSpPr>
            <p:nvPr/>
          </p:nvSpPr>
          <p:spPr bwMode="auto">
            <a:xfrm flipH="1">
              <a:off x="2378" y="2982"/>
              <a:ext cx="51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45" name="Freeform 609"/>
            <p:cNvSpPr>
              <a:spLocks/>
            </p:cNvSpPr>
            <p:nvPr/>
          </p:nvSpPr>
          <p:spPr bwMode="auto">
            <a:xfrm>
              <a:off x="3982" y="2147"/>
              <a:ext cx="854" cy="835"/>
            </a:xfrm>
            <a:custGeom>
              <a:avLst/>
              <a:gdLst>
                <a:gd name="T0" fmla="*/ 836 w 2678"/>
                <a:gd name="T1" fmla="*/ 36 h 2617"/>
                <a:gd name="T2" fmla="*/ 690 w 2678"/>
                <a:gd name="T3" fmla="*/ 106 h 2617"/>
                <a:gd name="T4" fmla="*/ 554 w 2678"/>
                <a:gd name="T5" fmla="*/ 193 h 2617"/>
                <a:gd name="T6" fmla="*/ 429 w 2678"/>
                <a:gd name="T7" fmla="*/ 295 h 2617"/>
                <a:gd name="T8" fmla="*/ 317 w 2678"/>
                <a:gd name="T9" fmla="*/ 412 h 2617"/>
                <a:gd name="T10" fmla="*/ 221 w 2678"/>
                <a:gd name="T11" fmla="*/ 541 h 2617"/>
                <a:gd name="T12" fmla="*/ 140 w 2678"/>
                <a:gd name="T13" fmla="*/ 682 h 2617"/>
                <a:gd name="T14" fmla="*/ 77 w 2678"/>
                <a:gd name="T15" fmla="*/ 831 h 2617"/>
                <a:gd name="T16" fmla="*/ 32 w 2678"/>
                <a:gd name="T17" fmla="*/ 986 h 2617"/>
                <a:gd name="T18" fmla="*/ 7 w 2678"/>
                <a:gd name="T19" fmla="*/ 1146 h 2617"/>
                <a:gd name="T20" fmla="*/ 0 w 2678"/>
                <a:gd name="T21" fmla="*/ 1307 h 2617"/>
                <a:gd name="T22" fmla="*/ 14 w 2678"/>
                <a:gd name="T23" fmla="*/ 1468 h 2617"/>
                <a:gd name="T24" fmla="*/ 46 w 2678"/>
                <a:gd name="T25" fmla="*/ 1626 h 2617"/>
                <a:gd name="T26" fmla="*/ 97 w 2678"/>
                <a:gd name="T27" fmla="*/ 1779 h 2617"/>
                <a:gd name="T28" fmla="*/ 167 w 2678"/>
                <a:gd name="T29" fmla="*/ 1925 h 2617"/>
                <a:gd name="T30" fmla="*/ 254 w 2678"/>
                <a:gd name="T31" fmla="*/ 2062 h 2617"/>
                <a:gd name="T32" fmla="*/ 356 w 2678"/>
                <a:gd name="T33" fmla="*/ 2187 h 2617"/>
                <a:gd name="T34" fmla="*/ 472 w 2678"/>
                <a:gd name="T35" fmla="*/ 2299 h 2617"/>
                <a:gd name="T36" fmla="*/ 602 w 2678"/>
                <a:gd name="T37" fmla="*/ 2396 h 2617"/>
                <a:gd name="T38" fmla="*/ 741 w 2678"/>
                <a:gd name="T39" fmla="*/ 2477 h 2617"/>
                <a:gd name="T40" fmla="*/ 890 w 2678"/>
                <a:gd name="T41" fmla="*/ 2541 h 2617"/>
                <a:gd name="T42" fmla="*/ 1045 w 2678"/>
                <a:gd name="T43" fmla="*/ 2585 h 2617"/>
                <a:gd name="T44" fmla="*/ 1204 w 2678"/>
                <a:gd name="T45" fmla="*/ 2611 h 2617"/>
                <a:gd name="T46" fmla="*/ 1366 w 2678"/>
                <a:gd name="T47" fmla="*/ 2617 h 2617"/>
                <a:gd name="T48" fmla="*/ 1527 w 2678"/>
                <a:gd name="T49" fmla="*/ 2604 h 2617"/>
                <a:gd name="T50" fmla="*/ 1686 w 2678"/>
                <a:gd name="T51" fmla="*/ 2572 h 2617"/>
                <a:gd name="T52" fmla="*/ 1839 w 2678"/>
                <a:gd name="T53" fmla="*/ 2521 h 2617"/>
                <a:gd name="T54" fmla="*/ 1985 w 2678"/>
                <a:gd name="T55" fmla="*/ 2452 h 2617"/>
                <a:gd name="T56" fmla="*/ 2121 w 2678"/>
                <a:gd name="T57" fmla="*/ 2366 h 2617"/>
                <a:gd name="T58" fmla="*/ 2246 w 2678"/>
                <a:gd name="T59" fmla="*/ 2264 h 2617"/>
                <a:gd name="T60" fmla="*/ 2359 w 2678"/>
                <a:gd name="T61" fmla="*/ 2147 h 2617"/>
                <a:gd name="T62" fmla="*/ 2456 w 2678"/>
                <a:gd name="T63" fmla="*/ 2018 h 2617"/>
                <a:gd name="T64" fmla="*/ 2536 w 2678"/>
                <a:gd name="T65" fmla="*/ 1878 h 2617"/>
                <a:gd name="T66" fmla="*/ 2600 w 2678"/>
                <a:gd name="T67" fmla="*/ 1729 h 2617"/>
                <a:gd name="T68" fmla="*/ 2645 w 2678"/>
                <a:gd name="T69" fmla="*/ 1574 h 2617"/>
                <a:gd name="T70" fmla="*/ 2671 w 2678"/>
                <a:gd name="T71" fmla="*/ 1414 h 2617"/>
                <a:gd name="T72" fmla="*/ 2678 w 2678"/>
                <a:gd name="T73" fmla="*/ 1253 h 2617"/>
                <a:gd name="T74" fmla="*/ 2665 w 2678"/>
                <a:gd name="T75" fmla="*/ 1092 h 2617"/>
                <a:gd name="T76" fmla="*/ 2633 w 2678"/>
                <a:gd name="T77" fmla="*/ 934 h 2617"/>
                <a:gd name="T78" fmla="*/ 2582 w 2678"/>
                <a:gd name="T79" fmla="*/ 780 h 2617"/>
                <a:gd name="T80" fmla="*/ 2513 w 2678"/>
                <a:gd name="T81" fmla="*/ 634 h 2617"/>
                <a:gd name="T82" fmla="*/ 2427 w 2678"/>
                <a:gd name="T83" fmla="*/ 497 h 2617"/>
                <a:gd name="T84" fmla="*/ 2326 w 2678"/>
                <a:gd name="T85" fmla="*/ 372 h 2617"/>
                <a:gd name="T86" fmla="*/ 2209 w 2678"/>
                <a:gd name="T87" fmla="*/ 259 h 2617"/>
                <a:gd name="T88" fmla="*/ 2080 w 2678"/>
                <a:gd name="T89" fmla="*/ 162 h 2617"/>
                <a:gd name="T90" fmla="*/ 1940 w 2678"/>
                <a:gd name="T91" fmla="*/ 81 h 2617"/>
                <a:gd name="T92" fmla="*/ 1792 w 2678"/>
                <a:gd name="T93" fmla="*/ 17 h 2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678" h="2617">
                  <a:moveTo>
                    <a:pt x="937" y="0"/>
                  </a:moveTo>
                  <a:lnTo>
                    <a:pt x="886" y="17"/>
                  </a:lnTo>
                  <a:lnTo>
                    <a:pt x="836" y="36"/>
                  </a:lnTo>
                  <a:lnTo>
                    <a:pt x="786" y="58"/>
                  </a:lnTo>
                  <a:lnTo>
                    <a:pt x="738" y="81"/>
                  </a:lnTo>
                  <a:lnTo>
                    <a:pt x="690" y="106"/>
                  </a:lnTo>
                  <a:lnTo>
                    <a:pt x="643" y="133"/>
                  </a:lnTo>
                  <a:lnTo>
                    <a:pt x="599" y="162"/>
                  </a:lnTo>
                  <a:lnTo>
                    <a:pt x="554" y="193"/>
                  </a:lnTo>
                  <a:lnTo>
                    <a:pt x="511" y="225"/>
                  </a:lnTo>
                  <a:lnTo>
                    <a:pt x="470" y="259"/>
                  </a:lnTo>
                  <a:lnTo>
                    <a:pt x="429" y="295"/>
                  </a:lnTo>
                  <a:lnTo>
                    <a:pt x="390" y="332"/>
                  </a:lnTo>
                  <a:lnTo>
                    <a:pt x="353" y="372"/>
                  </a:lnTo>
                  <a:lnTo>
                    <a:pt x="317" y="412"/>
                  </a:lnTo>
                  <a:lnTo>
                    <a:pt x="283" y="454"/>
                  </a:lnTo>
                  <a:lnTo>
                    <a:pt x="251" y="497"/>
                  </a:lnTo>
                  <a:lnTo>
                    <a:pt x="221" y="541"/>
                  </a:lnTo>
                  <a:lnTo>
                    <a:pt x="192" y="587"/>
                  </a:lnTo>
                  <a:lnTo>
                    <a:pt x="165" y="634"/>
                  </a:lnTo>
                  <a:lnTo>
                    <a:pt x="140" y="682"/>
                  </a:lnTo>
                  <a:lnTo>
                    <a:pt x="117" y="731"/>
                  </a:lnTo>
                  <a:lnTo>
                    <a:pt x="96" y="780"/>
                  </a:lnTo>
                  <a:lnTo>
                    <a:pt x="77" y="831"/>
                  </a:lnTo>
                  <a:lnTo>
                    <a:pt x="60" y="882"/>
                  </a:lnTo>
                  <a:lnTo>
                    <a:pt x="45" y="934"/>
                  </a:lnTo>
                  <a:lnTo>
                    <a:pt x="32" y="986"/>
                  </a:lnTo>
                  <a:lnTo>
                    <a:pt x="21" y="1038"/>
                  </a:lnTo>
                  <a:lnTo>
                    <a:pt x="13" y="1092"/>
                  </a:lnTo>
                  <a:lnTo>
                    <a:pt x="7" y="1146"/>
                  </a:lnTo>
                  <a:lnTo>
                    <a:pt x="2" y="1199"/>
                  </a:lnTo>
                  <a:lnTo>
                    <a:pt x="0" y="1253"/>
                  </a:lnTo>
                  <a:lnTo>
                    <a:pt x="0" y="1307"/>
                  </a:lnTo>
                  <a:lnTo>
                    <a:pt x="2" y="1361"/>
                  </a:lnTo>
                  <a:lnTo>
                    <a:pt x="7" y="1414"/>
                  </a:lnTo>
                  <a:lnTo>
                    <a:pt x="14" y="1468"/>
                  </a:lnTo>
                  <a:lnTo>
                    <a:pt x="22" y="1522"/>
                  </a:lnTo>
                  <a:lnTo>
                    <a:pt x="33" y="1574"/>
                  </a:lnTo>
                  <a:lnTo>
                    <a:pt x="46" y="1626"/>
                  </a:lnTo>
                  <a:lnTo>
                    <a:pt x="61" y="1678"/>
                  </a:lnTo>
                  <a:lnTo>
                    <a:pt x="78" y="1729"/>
                  </a:lnTo>
                  <a:lnTo>
                    <a:pt x="97" y="1779"/>
                  </a:lnTo>
                  <a:lnTo>
                    <a:pt x="118" y="1829"/>
                  </a:lnTo>
                  <a:lnTo>
                    <a:pt x="142" y="1878"/>
                  </a:lnTo>
                  <a:lnTo>
                    <a:pt x="167" y="1925"/>
                  </a:lnTo>
                  <a:lnTo>
                    <a:pt x="194" y="1972"/>
                  </a:lnTo>
                  <a:lnTo>
                    <a:pt x="223" y="2018"/>
                  </a:lnTo>
                  <a:lnTo>
                    <a:pt x="254" y="2062"/>
                  </a:lnTo>
                  <a:lnTo>
                    <a:pt x="285" y="2105"/>
                  </a:lnTo>
                  <a:lnTo>
                    <a:pt x="320" y="2147"/>
                  </a:lnTo>
                  <a:lnTo>
                    <a:pt x="356" y="2187"/>
                  </a:lnTo>
                  <a:lnTo>
                    <a:pt x="393" y="2226"/>
                  </a:lnTo>
                  <a:lnTo>
                    <a:pt x="431" y="2264"/>
                  </a:lnTo>
                  <a:lnTo>
                    <a:pt x="472" y="2299"/>
                  </a:lnTo>
                  <a:lnTo>
                    <a:pt x="514" y="2333"/>
                  </a:lnTo>
                  <a:lnTo>
                    <a:pt x="557" y="2366"/>
                  </a:lnTo>
                  <a:lnTo>
                    <a:pt x="602" y="2396"/>
                  </a:lnTo>
                  <a:lnTo>
                    <a:pt x="646" y="2424"/>
                  </a:lnTo>
                  <a:lnTo>
                    <a:pt x="693" y="2452"/>
                  </a:lnTo>
                  <a:lnTo>
                    <a:pt x="741" y="2477"/>
                  </a:lnTo>
                  <a:lnTo>
                    <a:pt x="790" y="2500"/>
                  </a:lnTo>
                  <a:lnTo>
                    <a:pt x="839" y="2521"/>
                  </a:lnTo>
                  <a:lnTo>
                    <a:pt x="890" y="2541"/>
                  </a:lnTo>
                  <a:lnTo>
                    <a:pt x="941" y="2558"/>
                  </a:lnTo>
                  <a:lnTo>
                    <a:pt x="993" y="2572"/>
                  </a:lnTo>
                  <a:lnTo>
                    <a:pt x="1045" y="2585"/>
                  </a:lnTo>
                  <a:lnTo>
                    <a:pt x="1098" y="2596"/>
                  </a:lnTo>
                  <a:lnTo>
                    <a:pt x="1151" y="2604"/>
                  </a:lnTo>
                  <a:lnTo>
                    <a:pt x="1204" y="2611"/>
                  </a:lnTo>
                  <a:lnTo>
                    <a:pt x="1259" y="2615"/>
                  </a:lnTo>
                  <a:lnTo>
                    <a:pt x="1312" y="2617"/>
                  </a:lnTo>
                  <a:lnTo>
                    <a:pt x="1366" y="2617"/>
                  </a:lnTo>
                  <a:lnTo>
                    <a:pt x="1420" y="2615"/>
                  </a:lnTo>
                  <a:lnTo>
                    <a:pt x="1474" y="2611"/>
                  </a:lnTo>
                  <a:lnTo>
                    <a:pt x="1527" y="2604"/>
                  </a:lnTo>
                  <a:lnTo>
                    <a:pt x="1580" y="2596"/>
                  </a:lnTo>
                  <a:lnTo>
                    <a:pt x="1632" y="2585"/>
                  </a:lnTo>
                  <a:lnTo>
                    <a:pt x="1686" y="2572"/>
                  </a:lnTo>
                  <a:lnTo>
                    <a:pt x="1737" y="2558"/>
                  </a:lnTo>
                  <a:lnTo>
                    <a:pt x="1788" y="2541"/>
                  </a:lnTo>
                  <a:lnTo>
                    <a:pt x="1839" y="2521"/>
                  </a:lnTo>
                  <a:lnTo>
                    <a:pt x="1888" y="2500"/>
                  </a:lnTo>
                  <a:lnTo>
                    <a:pt x="1937" y="2477"/>
                  </a:lnTo>
                  <a:lnTo>
                    <a:pt x="1985" y="2452"/>
                  </a:lnTo>
                  <a:lnTo>
                    <a:pt x="2031" y="2424"/>
                  </a:lnTo>
                  <a:lnTo>
                    <a:pt x="2076" y="2396"/>
                  </a:lnTo>
                  <a:lnTo>
                    <a:pt x="2121" y="2366"/>
                  </a:lnTo>
                  <a:lnTo>
                    <a:pt x="2164" y="2333"/>
                  </a:lnTo>
                  <a:lnTo>
                    <a:pt x="2206" y="2299"/>
                  </a:lnTo>
                  <a:lnTo>
                    <a:pt x="2246" y="2264"/>
                  </a:lnTo>
                  <a:lnTo>
                    <a:pt x="2285" y="2226"/>
                  </a:lnTo>
                  <a:lnTo>
                    <a:pt x="2322" y="2187"/>
                  </a:lnTo>
                  <a:lnTo>
                    <a:pt x="2359" y="2147"/>
                  </a:lnTo>
                  <a:lnTo>
                    <a:pt x="2393" y="2105"/>
                  </a:lnTo>
                  <a:lnTo>
                    <a:pt x="2425" y="2062"/>
                  </a:lnTo>
                  <a:lnTo>
                    <a:pt x="2456" y="2018"/>
                  </a:lnTo>
                  <a:lnTo>
                    <a:pt x="2484" y="1972"/>
                  </a:lnTo>
                  <a:lnTo>
                    <a:pt x="2511" y="1925"/>
                  </a:lnTo>
                  <a:lnTo>
                    <a:pt x="2536" y="1878"/>
                  </a:lnTo>
                  <a:lnTo>
                    <a:pt x="2560" y="1829"/>
                  </a:lnTo>
                  <a:lnTo>
                    <a:pt x="2581" y="1779"/>
                  </a:lnTo>
                  <a:lnTo>
                    <a:pt x="2600" y="1729"/>
                  </a:lnTo>
                  <a:lnTo>
                    <a:pt x="2617" y="1678"/>
                  </a:lnTo>
                  <a:lnTo>
                    <a:pt x="2632" y="1626"/>
                  </a:lnTo>
                  <a:lnTo>
                    <a:pt x="2645" y="1574"/>
                  </a:lnTo>
                  <a:lnTo>
                    <a:pt x="2656" y="1522"/>
                  </a:lnTo>
                  <a:lnTo>
                    <a:pt x="2664" y="1468"/>
                  </a:lnTo>
                  <a:lnTo>
                    <a:pt x="2671" y="1414"/>
                  </a:lnTo>
                  <a:lnTo>
                    <a:pt x="2676" y="1361"/>
                  </a:lnTo>
                  <a:lnTo>
                    <a:pt x="2678" y="1307"/>
                  </a:lnTo>
                  <a:lnTo>
                    <a:pt x="2678" y="1253"/>
                  </a:lnTo>
                  <a:lnTo>
                    <a:pt x="2676" y="1199"/>
                  </a:lnTo>
                  <a:lnTo>
                    <a:pt x="2672" y="1146"/>
                  </a:lnTo>
                  <a:lnTo>
                    <a:pt x="2665" y="1092"/>
                  </a:lnTo>
                  <a:lnTo>
                    <a:pt x="2657" y="1038"/>
                  </a:lnTo>
                  <a:lnTo>
                    <a:pt x="2646" y="986"/>
                  </a:lnTo>
                  <a:lnTo>
                    <a:pt x="2633" y="934"/>
                  </a:lnTo>
                  <a:lnTo>
                    <a:pt x="2618" y="882"/>
                  </a:lnTo>
                  <a:lnTo>
                    <a:pt x="2601" y="831"/>
                  </a:lnTo>
                  <a:lnTo>
                    <a:pt x="2582" y="780"/>
                  </a:lnTo>
                  <a:lnTo>
                    <a:pt x="2561" y="731"/>
                  </a:lnTo>
                  <a:lnTo>
                    <a:pt x="2539" y="682"/>
                  </a:lnTo>
                  <a:lnTo>
                    <a:pt x="2513" y="634"/>
                  </a:lnTo>
                  <a:lnTo>
                    <a:pt x="2486" y="587"/>
                  </a:lnTo>
                  <a:lnTo>
                    <a:pt x="2458" y="541"/>
                  </a:lnTo>
                  <a:lnTo>
                    <a:pt x="2427" y="497"/>
                  </a:lnTo>
                  <a:lnTo>
                    <a:pt x="2395" y="454"/>
                  </a:lnTo>
                  <a:lnTo>
                    <a:pt x="2361" y="412"/>
                  </a:lnTo>
                  <a:lnTo>
                    <a:pt x="2326" y="372"/>
                  </a:lnTo>
                  <a:lnTo>
                    <a:pt x="2288" y="332"/>
                  </a:lnTo>
                  <a:lnTo>
                    <a:pt x="2249" y="295"/>
                  </a:lnTo>
                  <a:lnTo>
                    <a:pt x="2209" y="259"/>
                  </a:lnTo>
                  <a:lnTo>
                    <a:pt x="2167" y="225"/>
                  </a:lnTo>
                  <a:lnTo>
                    <a:pt x="2124" y="193"/>
                  </a:lnTo>
                  <a:lnTo>
                    <a:pt x="2080" y="162"/>
                  </a:lnTo>
                  <a:lnTo>
                    <a:pt x="2035" y="133"/>
                  </a:lnTo>
                  <a:lnTo>
                    <a:pt x="1988" y="106"/>
                  </a:lnTo>
                  <a:lnTo>
                    <a:pt x="1940" y="81"/>
                  </a:lnTo>
                  <a:lnTo>
                    <a:pt x="1891" y="58"/>
                  </a:lnTo>
                  <a:lnTo>
                    <a:pt x="1842" y="36"/>
                  </a:lnTo>
                  <a:lnTo>
                    <a:pt x="1792" y="17"/>
                  </a:lnTo>
                  <a:lnTo>
                    <a:pt x="1741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46" name="Freeform 610"/>
            <p:cNvSpPr>
              <a:spLocks/>
            </p:cNvSpPr>
            <p:nvPr/>
          </p:nvSpPr>
          <p:spPr bwMode="auto">
            <a:xfrm>
              <a:off x="3234" y="1378"/>
              <a:ext cx="2350" cy="2353"/>
            </a:xfrm>
            <a:custGeom>
              <a:avLst/>
              <a:gdLst>
                <a:gd name="T0" fmla="*/ 7349 w 7366"/>
                <a:gd name="T1" fmla="*/ 3329 h 7370"/>
                <a:gd name="T2" fmla="*/ 7278 w 7366"/>
                <a:gd name="T3" fmla="*/ 2890 h 7370"/>
                <a:gd name="T4" fmla="*/ 7157 w 7366"/>
                <a:gd name="T5" fmla="*/ 2463 h 7370"/>
                <a:gd name="T6" fmla="*/ 6983 w 7366"/>
                <a:gd name="T7" fmla="*/ 2052 h 7370"/>
                <a:gd name="T8" fmla="*/ 6763 w 7366"/>
                <a:gd name="T9" fmla="*/ 1666 h 7370"/>
                <a:gd name="T10" fmla="*/ 6498 w 7366"/>
                <a:gd name="T11" fmla="*/ 1310 h 7370"/>
                <a:gd name="T12" fmla="*/ 6191 w 7366"/>
                <a:gd name="T13" fmla="*/ 987 h 7370"/>
                <a:gd name="T14" fmla="*/ 5847 w 7366"/>
                <a:gd name="T15" fmla="*/ 704 h 7370"/>
                <a:gd name="T16" fmla="*/ 5473 w 7366"/>
                <a:gd name="T17" fmla="*/ 465 h 7370"/>
                <a:gd name="T18" fmla="*/ 5072 w 7366"/>
                <a:gd name="T19" fmla="*/ 273 h 7370"/>
                <a:gd name="T20" fmla="*/ 4650 w 7366"/>
                <a:gd name="T21" fmla="*/ 130 h 7370"/>
                <a:gd name="T22" fmla="*/ 4215 w 7366"/>
                <a:gd name="T23" fmla="*/ 40 h 7370"/>
                <a:gd name="T24" fmla="*/ 3772 w 7366"/>
                <a:gd name="T25" fmla="*/ 1 h 7370"/>
                <a:gd name="T26" fmla="*/ 3328 w 7366"/>
                <a:gd name="T27" fmla="*/ 18 h 7370"/>
                <a:gd name="T28" fmla="*/ 2888 w 7366"/>
                <a:gd name="T29" fmla="*/ 87 h 7370"/>
                <a:gd name="T30" fmla="*/ 2461 w 7366"/>
                <a:gd name="T31" fmla="*/ 210 h 7370"/>
                <a:gd name="T32" fmla="*/ 2051 w 7366"/>
                <a:gd name="T33" fmla="*/ 382 h 7370"/>
                <a:gd name="T34" fmla="*/ 1665 w 7366"/>
                <a:gd name="T35" fmla="*/ 603 h 7370"/>
                <a:gd name="T36" fmla="*/ 1308 w 7366"/>
                <a:gd name="T37" fmla="*/ 869 h 7370"/>
                <a:gd name="T38" fmla="*/ 986 w 7366"/>
                <a:gd name="T39" fmla="*/ 1175 h 7370"/>
                <a:gd name="T40" fmla="*/ 704 w 7366"/>
                <a:gd name="T41" fmla="*/ 1519 h 7370"/>
                <a:gd name="T42" fmla="*/ 465 w 7366"/>
                <a:gd name="T43" fmla="*/ 1894 h 7370"/>
                <a:gd name="T44" fmla="*/ 273 w 7366"/>
                <a:gd name="T45" fmla="*/ 2295 h 7370"/>
                <a:gd name="T46" fmla="*/ 130 w 7366"/>
                <a:gd name="T47" fmla="*/ 2717 h 7370"/>
                <a:gd name="T48" fmla="*/ 40 w 7366"/>
                <a:gd name="T49" fmla="*/ 3153 h 7370"/>
                <a:gd name="T50" fmla="*/ 2 w 7366"/>
                <a:gd name="T51" fmla="*/ 3596 h 7370"/>
                <a:gd name="T52" fmla="*/ 18 w 7366"/>
                <a:gd name="T53" fmla="*/ 4040 h 7370"/>
                <a:gd name="T54" fmla="*/ 88 w 7366"/>
                <a:gd name="T55" fmla="*/ 4480 h 7370"/>
                <a:gd name="T56" fmla="*/ 209 w 7366"/>
                <a:gd name="T57" fmla="*/ 4908 h 7370"/>
                <a:gd name="T58" fmla="*/ 382 w 7366"/>
                <a:gd name="T59" fmla="*/ 5318 h 7370"/>
                <a:gd name="T60" fmla="*/ 603 w 7366"/>
                <a:gd name="T61" fmla="*/ 5704 h 7370"/>
                <a:gd name="T62" fmla="*/ 868 w 7366"/>
                <a:gd name="T63" fmla="*/ 6061 h 7370"/>
                <a:gd name="T64" fmla="*/ 1175 w 7366"/>
                <a:gd name="T65" fmla="*/ 6383 h 7370"/>
                <a:gd name="T66" fmla="*/ 1519 w 7366"/>
                <a:gd name="T67" fmla="*/ 6666 h 7370"/>
                <a:gd name="T68" fmla="*/ 1894 w 7366"/>
                <a:gd name="T69" fmla="*/ 6905 h 7370"/>
                <a:gd name="T70" fmla="*/ 2294 w 7366"/>
                <a:gd name="T71" fmla="*/ 7097 h 7370"/>
                <a:gd name="T72" fmla="*/ 2716 w 7366"/>
                <a:gd name="T73" fmla="*/ 7240 h 7370"/>
                <a:gd name="T74" fmla="*/ 3151 w 7366"/>
                <a:gd name="T75" fmla="*/ 7331 h 7370"/>
                <a:gd name="T76" fmla="*/ 3594 w 7366"/>
                <a:gd name="T77" fmla="*/ 7369 h 7370"/>
                <a:gd name="T78" fmla="*/ 4038 w 7366"/>
                <a:gd name="T79" fmla="*/ 7353 h 7370"/>
                <a:gd name="T80" fmla="*/ 4478 w 7366"/>
                <a:gd name="T81" fmla="*/ 7282 h 7370"/>
                <a:gd name="T82" fmla="*/ 4905 w 7366"/>
                <a:gd name="T83" fmla="*/ 7161 h 7370"/>
                <a:gd name="T84" fmla="*/ 5315 w 7366"/>
                <a:gd name="T85" fmla="*/ 6988 h 7370"/>
                <a:gd name="T86" fmla="*/ 5701 w 7366"/>
                <a:gd name="T87" fmla="*/ 6767 h 7370"/>
                <a:gd name="T88" fmla="*/ 6057 w 7366"/>
                <a:gd name="T89" fmla="*/ 6501 h 7370"/>
                <a:gd name="T90" fmla="*/ 6380 w 7366"/>
                <a:gd name="T91" fmla="*/ 6194 h 7370"/>
                <a:gd name="T92" fmla="*/ 6662 w 7366"/>
                <a:gd name="T93" fmla="*/ 5850 h 7370"/>
                <a:gd name="T94" fmla="*/ 6902 w 7366"/>
                <a:gd name="T95" fmla="*/ 5476 h 7370"/>
                <a:gd name="T96" fmla="*/ 7093 w 7366"/>
                <a:gd name="T97" fmla="*/ 5074 h 7370"/>
                <a:gd name="T98" fmla="*/ 7236 w 7366"/>
                <a:gd name="T99" fmla="*/ 4653 h 7370"/>
                <a:gd name="T100" fmla="*/ 7326 w 7366"/>
                <a:gd name="T101" fmla="*/ 4217 h 7370"/>
                <a:gd name="T102" fmla="*/ 7365 w 7366"/>
                <a:gd name="T103" fmla="*/ 3774 h 7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366" h="7370">
                  <a:moveTo>
                    <a:pt x="7366" y="3685"/>
                  </a:moveTo>
                  <a:lnTo>
                    <a:pt x="7365" y="3596"/>
                  </a:lnTo>
                  <a:lnTo>
                    <a:pt x="7362" y="3507"/>
                  </a:lnTo>
                  <a:lnTo>
                    <a:pt x="7356" y="3419"/>
                  </a:lnTo>
                  <a:lnTo>
                    <a:pt x="7349" y="3329"/>
                  </a:lnTo>
                  <a:lnTo>
                    <a:pt x="7338" y="3241"/>
                  </a:lnTo>
                  <a:lnTo>
                    <a:pt x="7326" y="3153"/>
                  </a:lnTo>
                  <a:lnTo>
                    <a:pt x="7313" y="3065"/>
                  </a:lnTo>
                  <a:lnTo>
                    <a:pt x="7297" y="2977"/>
                  </a:lnTo>
                  <a:lnTo>
                    <a:pt x="7278" y="2890"/>
                  </a:lnTo>
                  <a:lnTo>
                    <a:pt x="7258" y="2803"/>
                  </a:lnTo>
                  <a:lnTo>
                    <a:pt x="7236" y="2717"/>
                  </a:lnTo>
                  <a:lnTo>
                    <a:pt x="7211" y="2632"/>
                  </a:lnTo>
                  <a:lnTo>
                    <a:pt x="7185" y="2547"/>
                  </a:lnTo>
                  <a:lnTo>
                    <a:pt x="7157" y="2463"/>
                  </a:lnTo>
                  <a:lnTo>
                    <a:pt x="7126" y="2379"/>
                  </a:lnTo>
                  <a:lnTo>
                    <a:pt x="7093" y="2295"/>
                  </a:lnTo>
                  <a:lnTo>
                    <a:pt x="7059" y="2214"/>
                  </a:lnTo>
                  <a:lnTo>
                    <a:pt x="7023" y="2133"/>
                  </a:lnTo>
                  <a:lnTo>
                    <a:pt x="6983" y="2052"/>
                  </a:lnTo>
                  <a:lnTo>
                    <a:pt x="6944" y="1973"/>
                  </a:lnTo>
                  <a:lnTo>
                    <a:pt x="6902" y="1894"/>
                  </a:lnTo>
                  <a:lnTo>
                    <a:pt x="6857" y="1817"/>
                  </a:lnTo>
                  <a:lnTo>
                    <a:pt x="6811" y="1741"/>
                  </a:lnTo>
                  <a:lnTo>
                    <a:pt x="6763" y="1666"/>
                  </a:lnTo>
                  <a:lnTo>
                    <a:pt x="6713" y="1592"/>
                  </a:lnTo>
                  <a:lnTo>
                    <a:pt x="6662" y="1519"/>
                  </a:lnTo>
                  <a:lnTo>
                    <a:pt x="6609" y="1448"/>
                  </a:lnTo>
                  <a:lnTo>
                    <a:pt x="6554" y="1378"/>
                  </a:lnTo>
                  <a:lnTo>
                    <a:pt x="6498" y="1310"/>
                  </a:lnTo>
                  <a:lnTo>
                    <a:pt x="6439" y="1241"/>
                  </a:lnTo>
                  <a:lnTo>
                    <a:pt x="6380" y="1175"/>
                  </a:lnTo>
                  <a:lnTo>
                    <a:pt x="6318" y="1112"/>
                  </a:lnTo>
                  <a:lnTo>
                    <a:pt x="6255" y="1049"/>
                  </a:lnTo>
                  <a:lnTo>
                    <a:pt x="6191" y="987"/>
                  </a:lnTo>
                  <a:lnTo>
                    <a:pt x="6125" y="927"/>
                  </a:lnTo>
                  <a:lnTo>
                    <a:pt x="6057" y="869"/>
                  </a:lnTo>
                  <a:lnTo>
                    <a:pt x="5989" y="812"/>
                  </a:lnTo>
                  <a:lnTo>
                    <a:pt x="5919" y="757"/>
                  </a:lnTo>
                  <a:lnTo>
                    <a:pt x="5847" y="704"/>
                  </a:lnTo>
                  <a:lnTo>
                    <a:pt x="5775" y="653"/>
                  </a:lnTo>
                  <a:lnTo>
                    <a:pt x="5701" y="603"/>
                  </a:lnTo>
                  <a:lnTo>
                    <a:pt x="5626" y="555"/>
                  </a:lnTo>
                  <a:lnTo>
                    <a:pt x="5550" y="509"/>
                  </a:lnTo>
                  <a:lnTo>
                    <a:pt x="5473" y="465"/>
                  </a:lnTo>
                  <a:lnTo>
                    <a:pt x="5395" y="423"/>
                  </a:lnTo>
                  <a:lnTo>
                    <a:pt x="5315" y="382"/>
                  </a:lnTo>
                  <a:lnTo>
                    <a:pt x="5235" y="344"/>
                  </a:lnTo>
                  <a:lnTo>
                    <a:pt x="5154" y="307"/>
                  </a:lnTo>
                  <a:lnTo>
                    <a:pt x="5072" y="273"/>
                  </a:lnTo>
                  <a:lnTo>
                    <a:pt x="4989" y="240"/>
                  </a:lnTo>
                  <a:lnTo>
                    <a:pt x="4905" y="210"/>
                  </a:lnTo>
                  <a:lnTo>
                    <a:pt x="4821" y="181"/>
                  </a:lnTo>
                  <a:lnTo>
                    <a:pt x="4736" y="154"/>
                  </a:lnTo>
                  <a:lnTo>
                    <a:pt x="4650" y="130"/>
                  </a:lnTo>
                  <a:lnTo>
                    <a:pt x="4564" y="108"/>
                  </a:lnTo>
                  <a:lnTo>
                    <a:pt x="4478" y="87"/>
                  </a:lnTo>
                  <a:lnTo>
                    <a:pt x="4391" y="69"/>
                  </a:lnTo>
                  <a:lnTo>
                    <a:pt x="4303" y="53"/>
                  </a:lnTo>
                  <a:lnTo>
                    <a:pt x="4215" y="40"/>
                  </a:lnTo>
                  <a:lnTo>
                    <a:pt x="4127" y="28"/>
                  </a:lnTo>
                  <a:lnTo>
                    <a:pt x="4038" y="18"/>
                  </a:lnTo>
                  <a:lnTo>
                    <a:pt x="3950" y="11"/>
                  </a:lnTo>
                  <a:lnTo>
                    <a:pt x="3861" y="4"/>
                  </a:lnTo>
                  <a:lnTo>
                    <a:pt x="3772" y="1"/>
                  </a:lnTo>
                  <a:lnTo>
                    <a:pt x="3683" y="0"/>
                  </a:lnTo>
                  <a:lnTo>
                    <a:pt x="3594" y="1"/>
                  </a:lnTo>
                  <a:lnTo>
                    <a:pt x="3505" y="4"/>
                  </a:lnTo>
                  <a:lnTo>
                    <a:pt x="3416" y="11"/>
                  </a:lnTo>
                  <a:lnTo>
                    <a:pt x="3328" y="18"/>
                  </a:lnTo>
                  <a:lnTo>
                    <a:pt x="3240" y="28"/>
                  </a:lnTo>
                  <a:lnTo>
                    <a:pt x="3151" y="40"/>
                  </a:lnTo>
                  <a:lnTo>
                    <a:pt x="3063" y="53"/>
                  </a:lnTo>
                  <a:lnTo>
                    <a:pt x="2976" y="69"/>
                  </a:lnTo>
                  <a:lnTo>
                    <a:pt x="2888" y="87"/>
                  </a:lnTo>
                  <a:lnTo>
                    <a:pt x="2802" y="108"/>
                  </a:lnTo>
                  <a:lnTo>
                    <a:pt x="2716" y="130"/>
                  </a:lnTo>
                  <a:lnTo>
                    <a:pt x="2631" y="154"/>
                  </a:lnTo>
                  <a:lnTo>
                    <a:pt x="2545" y="181"/>
                  </a:lnTo>
                  <a:lnTo>
                    <a:pt x="2461" y="210"/>
                  </a:lnTo>
                  <a:lnTo>
                    <a:pt x="2377" y="240"/>
                  </a:lnTo>
                  <a:lnTo>
                    <a:pt x="2294" y="273"/>
                  </a:lnTo>
                  <a:lnTo>
                    <a:pt x="2212" y="307"/>
                  </a:lnTo>
                  <a:lnTo>
                    <a:pt x="2131" y="344"/>
                  </a:lnTo>
                  <a:lnTo>
                    <a:pt x="2051" y="382"/>
                  </a:lnTo>
                  <a:lnTo>
                    <a:pt x="1971" y="423"/>
                  </a:lnTo>
                  <a:lnTo>
                    <a:pt x="1894" y="465"/>
                  </a:lnTo>
                  <a:lnTo>
                    <a:pt x="1816" y="509"/>
                  </a:lnTo>
                  <a:lnTo>
                    <a:pt x="1740" y="555"/>
                  </a:lnTo>
                  <a:lnTo>
                    <a:pt x="1665" y="603"/>
                  </a:lnTo>
                  <a:lnTo>
                    <a:pt x="1591" y="653"/>
                  </a:lnTo>
                  <a:lnTo>
                    <a:pt x="1519" y="704"/>
                  </a:lnTo>
                  <a:lnTo>
                    <a:pt x="1448" y="757"/>
                  </a:lnTo>
                  <a:lnTo>
                    <a:pt x="1377" y="812"/>
                  </a:lnTo>
                  <a:lnTo>
                    <a:pt x="1308" y="869"/>
                  </a:lnTo>
                  <a:lnTo>
                    <a:pt x="1241" y="927"/>
                  </a:lnTo>
                  <a:lnTo>
                    <a:pt x="1175" y="987"/>
                  </a:lnTo>
                  <a:lnTo>
                    <a:pt x="1111" y="1049"/>
                  </a:lnTo>
                  <a:lnTo>
                    <a:pt x="1048" y="1112"/>
                  </a:lnTo>
                  <a:lnTo>
                    <a:pt x="986" y="1175"/>
                  </a:lnTo>
                  <a:lnTo>
                    <a:pt x="927" y="1241"/>
                  </a:lnTo>
                  <a:lnTo>
                    <a:pt x="868" y="1310"/>
                  </a:lnTo>
                  <a:lnTo>
                    <a:pt x="812" y="1378"/>
                  </a:lnTo>
                  <a:lnTo>
                    <a:pt x="758" y="1448"/>
                  </a:lnTo>
                  <a:lnTo>
                    <a:pt x="704" y="1519"/>
                  </a:lnTo>
                  <a:lnTo>
                    <a:pt x="652" y="1592"/>
                  </a:lnTo>
                  <a:lnTo>
                    <a:pt x="603" y="1666"/>
                  </a:lnTo>
                  <a:lnTo>
                    <a:pt x="555" y="1741"/>
                  </a:lnTo>
                  <a:lnTo>
                    <a:pt x="509" y="1817"/>
                  </a:lnTo>
                  <a:lnTo>
                    <a:pt x="465" y="1894"/>
                  </a:lnTo>
                  <a:lnTo>
                    <a:pt x="422" y="1973"/>
                  </a:lnTo>
                  <a:lnTo>
                    <a:pt x="382" y="2052"/>
                  </a:lnTo>
                  <a:lnTo>
                    <a:pt x="343" y="2133"/>
                  </a:lnTo>
                  <a:lnTo>
                    <a:pt x="307" y="2214"/>
                  </a:lnTo>
                  <a:lnTo>
                    <a:pt x="273" y="2295"/>
                  </a:lnTo>
                  <a:lnTo>
                    <a:pt x="240" y="2379"/>
                  </a:lnTo>
                  <a:lnTo>
                    <a:pt x="209" y="2463"/>
                  </a:lnTo>
                  <a:lnTo>
                    <a:pt x="180" y="2547"/>
                  </a:lnTo>
                  <a:lnTo>
                    <a:pt x="155" y="2632"/>
                  </a:lnTo>
                  <a:lnTo>
                    <a:pt x="130" y="2717"/>
                  </a:lnTo>
                  <a:lnTo>
                    <a:pt x="108" y="2803"/>
                  </a:lnTo>
                  <a:lnTo>
                    <a:pt x="88" y="2890"/>
                  </a:lnTo>
                  <a:lnTo>
                    <a:pt x="70" y="2977"/>
                  </a:lnTo>
                  <a:lnTo>
                    <a:pt x="54" y="3065"/>
                  </a:lnTo>
                  <a:lnTo>
                    <a:pt x="40" y="3153"/>
                  </a:lnTo>
                  <a:lnTo>
                    <a:pt x="27" y="3241"/>
                  </a:lnTo>
                  <a:lnTo>
                    <a:pt x="18" y="3329"/>
                  </a:lnTo>
                  <a:lnTo>
                    <a:pt x="10" y="3419"/>
                  </a:lnTo>
                  <a:lnTo>
                    <a:pt x="5" y="3507"/>
                  </a:lnTo>
                  <a:lnTo>
                    <a:pt x="2" y="3596"/>
                  </a:lnTo>
                  <a:lnTo>
                    <a:pt x="0" y="3685"/>
                  </a:lnTo>
                  <a:lnTo>
                    <a:pt x="2" y="3774"/>
                  </a:lnTo>
                  <a:lnTo>
                    <a:pt x="5" y="3863"/>
                  </a:lnTo>
                  <a:lnTo>
                    <a:pt x="10" y="3952"/>
                  </a:lnTo>
                  <a:lnTo>
                    <a:pt x="18" y="4040"/>
                  </a:lnTo>
                  <a:lnTo>
                    <a:pt x="27" y="4129"/>
                  </a:lnTo>
                  <a:lnTo>
                    <a:pt x="40" y="4217"/>
                  </a:lnTo>
                  <a:lnTo>
                    <a:pt x="54" y="4306"/>
                  </a:lnTo>
                  <a:lnTo>
                    <a:pt x="70" y="4393"/>
                  </a:lnTo>
                  <a:lnTo>
                    <a:pt x="88" y="4480"/>
                  </a:lnTo>
                  <a:lnTo>
                    <a:pt x="108" y="4566"/>
                  </a:lnTo>
                  <a:lnTo>
                    <a:pt x="130" y="4653"/>
                  </a:lnTo>
                  <a:lnTo>
                    <a:pt x="155" y="4739"/>
                  </a:lnTo>
                  <a:lnTo>
                    <a:pt x="180" y="4824"/>
                  </a:lnTo>
                  <a:lnTo>
                    <a:pt x="209" y="4908"/>
                  </a:lnTo>
                  <a:lnTo>
                    <a:pt x="240" y="4991"/>
                  </a:lnTo>
                  <a:lnTo>
                    <a:pt x="273" y="5074"/>
                  </a:lnTo>
                  <a:lnTo>
                    <a:pt x="307" y="5156"/>
                  </a:lnTo>
                  <a:lnTo>
                    <a:pt x="343" y="5238"/>
                  </a:lnTo>
                  <a:lnTo>
                    <a:pt x="382" y="5318"/>
                  </a:lnTo>
                  <a:lnTo>
                    <a:pt x="422" y="5397"/>
                  </a:lnTo>
                  <a:lnTo>
                    <a:pt x="465" y="5476"/>
                  </a:lnTo>
                  <a:lnTo>
                    <a:pt x="509" y="5553"/>
                  </a:lnTo>
                  <a:lnTo>
                    <a:pt x="555" y="5629"/>
                  </a:lnTo>
                  <a:lnTo>
                    <a:pt x="603" y="5704"/>
                  </a:lnTo>
                  <a:lnTo>
                    <a:pt x="652" y="5778"/>
                  </a:lnTo>
                  <a:lnTo>
                    <a:pt x="704" y="5850"/>
                  </a:lnTo>
                  <a:lnTo>
                    <a:pt x="758" y="5922"/>
                  </a:lnTo>
                  <a:lnTo>
                    <a:pt x="812" y="5992"/>
                  </a:lnTo>
                  <a:lnTo>
                    <a:pt x="868" y="6061"/>
                  </a:lnTo>
                  <a:lnTo>
                    <a:pt x="927" y="6128"/>
                  </a:lnTo>
                  <a:lnTo>
                    <a:pt x="986" y="6194"/>
                  </a:lnTo>
                  <a:lnTo>
                    <a:pt x="1048" y="6259"/>
                  </a:lnTo>
                  <a:lnTo>
                    <a:pt x="1111" y="6322"/>
                  </a:lnTo>
                  <a:lnTo>
                    <a:pt x="1175" y="6383"/>
                  </a:lnTo>
                  <a:lnTo>
                    <a:pt x="1241" y="6443"/>
                  </a:lnTo>
                  <a:lnTo>
                    <a:pt x="1308" y="6501"/>
                  </a:lnTo>
                  <a:lnTo>
                    <a:pt x="1377" y="6557"/>
                  </a:lnTo>
                  <a:lnTo>
                    <a:pt x="1448" y="6613"/>
                  </a:lnTo>
                  <a:lnTo>
                    <a:pt x="1519" y="6666"/>
                  </a:lnTo>
                  <a:lnTo>
                    <a:pt x="1591" y="6717"/>
                  </a:lnTo>
                  <a:lnTo>
                    <a:pt x="1665" y="6767"/>
                  </a:lnTo>
                  <a:lnTo>
                    <a:pt x="1740" y="6815"/>
                  </a:lnTo>
                  <a:lnTo>
                    <a:pt x="1816" y="6861"/>
                  </a:lnTo>
                  <a:lnTo>
                    <a:pt x="1894" y="6905"/>
                  </a:lnTo>
                  <a:lnTo>
                    <a:pt x="1971" y="6948"/>
                  </a:lnTo>
                  <a:lnTo>
                    <a:pt x="2051" y="6988"/>
                  </a:lnTo>
                  <a:lnTo>
                    <a:pt x="2131" y="7027"/>
                  </a:lnTo>
                  <a:lnTo>
                    <a:pt x="2212" y="7063"/>
                  </a:lnTo>
                  <a:lnTo>
                    <a:pt x="2294" y="7097"/>
                  </a:lnTo>
                  <a:lnTo>
                    <a:pt x="2377" y="7130"/>
                  </a:lnTo>
                  <a:lnTo>
                    <a:pt x="2461" y="7161"/>
                  </a:lnTo>
                  <a:lnTo>
                    <a:pt x="2545" y="7190"/>
                  </a:lnTo>
                  <a:lnTo>
                    <a:pt x="2631" y="7215"/>
                  </a:lnTo>
                  <a:lnTo>
                    <a:pt x="2716" y="7240"/>
                  </a:lnTo>
                  <a:lnTo>
                    <a:pt x="2802" y="7262"/>
                  </a:lnTo>
                  <a:lnTo>
                    <a:pt x="2888" y="7282"/>
                  </a:lnTo>
                  <a:lnTo>
                    <a:pt x="2976" y="7300"/>
                  </a:lnTo>
                  <a:lnTo>
                    <a:pt x="3063" y="7317"/>
                  </a:lnTo>
                  <a:lnTo>
                    <a:pt x="3151" y="7331"/>
                  </a:lnTo>
                  <a:lnTo>
                    <a:pt x="3240" y="7343"/>
                  </a:lnTo>
                  <a:lnTo>
                    <a:pt x="3328" y="7353"/>
                  </a:lnTo>
                  <a:lnTo>
                    <a:pt x="3416" y="7360"/>
                  </a:lnTo>
                  <a:lnTo>
                    <a:pt x="3505" y="7365"/>
                  </a:lnTo>
                  <a:lnTo>
                    <a:pt x="3594" y="7369"/>
                  </a:lnTo>
                  <a:lnTo>
                    <a:pt x="3683" y="7370"/>
                  </a:lnTo>
                  <a:lnTo>
                    <a:pt x="3772" y="7369"/>
                  </a:lnTo>
                  <a:lnTo>
                    <a:pt x="3861" y="7365"/>
                  </a:lnTo>
                  <a:lnTo>
                    <a:pt x="3950" y="7360"/>
                  </a:lnTo>
                  <a:lnTo>
                    <a:pt x="4038" y="7353"/>
                  </a:lnTo>
                  <a:lnTo>
                    <a:pt x="4127" y="7343"/>
                  </a:lnTo>
                  <a:lnTo>
                    <a:pt x="4215" y="7331"/>
                  </a:lnTo>
                  <a:lnTo>
                    <a:pt x="4303" y="7317"/>
                  </a:lnTo>
                  <a:lnTo>
                    <a:pt x="4391" y="7300"/>
                  </a:lnTo>
                  <a:lnTo>
                    <a:pt x="4478" y="7282"/>
                  </a:lnTo>
                  <a:lnTo>
                    <a:pt x="4564" y="7262"/>
                  </a:lnTo>
                  <a:lnTo>
                    <a:pt x="4650" y="7240"/>
                  </a:lnTo>
                  <a:lnTo>
                    <a:pt x="4736" y="7215"/>
                  </a:lnTo>
                  <a:lnTo>
                    <a:pt x="4821" y="7190"/>
                  </a:lnTo>
                  <a:lnTo>
                    <a:pt x="4905" y="7161"/>
                  </a:lnTo>
                  <a:lnTo>
                    <a:pt x="4989" y="7130"/>
                  </a:lnTo>
                  <a:lnTo>
                    <a:pt x="5072" y="7097"/>
                  </a:lnTo>
                  <a:lnTo>
                    <a:pt x="5154" y="7063"/>
                  </a:lnTo>
                  <a:lnTo>
                    <a:pt x="5235" y="7027"/>
                  </a:lnTo>
                  <a:lnTo>
                    <a:pt x="5315" y="6988"/>
                  </a:lnTo>
                  <a:lnTo>
                    <a:pt x="5395" y="6948"/>
                  </a:lnTo>
                  <a:lnTo>
                    <a:pt x="5473" y="6905"/>
                  </a:lnTo>
                  <a:lnTo>
                    <a:pt x="5550" y="6861"/>
                  </a:lnTo>
                  <a:lnTo>
                    <a:pt x="5626" y="6815"/>
                  </a:lnTo>
                  <a:lnTo>
                    <a:pt x="5701" y="6767"/>
                  </a:lnTo>
                  <a:lnTo>
                    <a:pt x="5775" y="6717"/>
                  </a:lnTo>
                  <a:lnTo>
                    <a:pt x="5847" y="6666"/>
                  </a:lnTo>
                  <a:lnTo>
                    <a:pt x="5919" y="6613"/>
                  </a:lnTo>
                  <a:lnTo>
                    <a:pt x="5989" y="6557"/>
                  </a:lnTo>
                  <a:lnTo>
                    <a:pt x="6057" y="6501"/>
                  </a:lnTo>
                  <a:lnTo>
                    <a:pt x="6125" y="6443"/>
                  </a:lnTo>
                  <a:lnTo>
                    <a:pt x="6191" y="6383"/>
                  </a:lnTo>
                  <a:lnTo>
                    <a:pt x="6255" y="6322"/>
                  </a:lnTo>
                  <a:lnTo>
                    <a:pt x="6318" y="6259"/>
                  </a:lnTo>
                  <a:lnTo>
                    <a:pt x="6380" y="6194"/>
                  </a:lnTo>
                  <a:lnTo>
                    <a:pt x="6439" y="6128"/>
                  </a:lnTo>
                  <a:lnTo>
                    <a:pt x="6498" y="6061"/>
                  </a:lnTo>
                  <a:lnTo>
                    <a:pt x="6554" y="5992"/>
                  </a:lnTo>
                  <a:lnTo>
                    <a:pt x="6609" y="5922"/>
                  </a:lnTo>
                  <a:lnTo>
                    <a:pt x="6662" y="5850"/>
                  </a:lnTo>
                  <a:lnTo>
                    <a:pt x="6713" y="5778"/>
                  </a:lnTo>
                  <a:lnTo>
                    <a:pt x="6763" y="5704"/>
                  </a:lnTo>
                  <a:lnTo>
                    <a:pt x="6811" y="5629"/>
                  </a:lnTo>
                  <a:lnTo>
                    <a:pt x="6857" y="5553"/>
                  </a:lnTo>
                  <a:lnTo>
                    <a:pt x="6902" y="5476"/>
                  </a:lnTo>
                  <a:lnTo>
                    <a:pt x="6944" y="5397"/>
                  </a:lnTo>
                  <a:lnTo>
                    <a:pt x="6983" y="5318"/>
                  </a:lnTo>
                  <a:lnTo>
                    <a:pt x="7023" y="5238"/>
                  </a:lnTo>
                  <a:lnTo>
                    <a:pt x="7059" y="5156"/>
                  </a:lnTo>
                  <a:lnTo>
                    <a:pt x="7093" y="5074"/>
                  </a:lnTo>
                  <a:lnTo>
                    <a:pt x="7126" y="4991"/>
                  </a:lnTo>
                  <a:lnTo>
                    <a:pt x="7157" y="4908"/>
                  </a:lnTo>
                  <a:lnTo>
                    <a:pt x="7185" y="4824"/>
                  </a:lnTo>
                  <a:lnTo>
                    <a:pt x="7211" y="4739"/>
                  </a:lnTo>
                  <a:lnTo>
                    <a:pt x="7236" y="4653"/>
                  </a:lnTo>
                  <a:lnTo>
                    <a:pt x="7258" y="4566"/>
                  </a:lnTo>
                  <a:lnTo>
                    <a:pt x="7278" y="4480"/>
                  </a:lnTo>
                  <a:lnTo>
                    <a:pt x="7297" y="4393"/>
                  </a:lnTo>
                  <a:lnTo>
                    <a:pt x="7313" y="4306"/>
                  </a:lnTo>
                  <a:lnTo>
                    <a:pt x="7326" y="4217"/>
                  </a:lnTo>
                  <a:lnTo>
                    <a:pt x="7338" y="4129"/>
                  </a:lnTo>
                  <a:lnTo>
                    <a:pt x="7349" y="4040"/>
                  </a:lnTo>
                  <a:lnTo>
                    <a:pt x="7356" y="3952"/>
                  </a:lnTo>
                  <a:lnTo>
                    <a:pt x="7362" y="3863"/>
                  </a:lnTo>
                  <a:lnTo>
                    <a:pt x="7365" y="3774"/>
                  </a:lnTo>
                  <a:lnTo>
                    <a:pt x="7366" y="3685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47" name="Freeform 611"/>
            <p:cNvSpPr>
              <a:spLocks/>
            </p:cNvSpPr>
            <p:nvPr/>
          </p:nvSpPr>
          <p:spPr bwMode="auto">
            <a:xfrm>
              <a:off x="5399" y="2151"/>
              <a:ext cx="78" cy="404"/>
            </a:xfrm>
            <a:custGeom>
              <a:avLst/>
              <a:gdLst>
                <a:gd name="T0" fmla="*/ 248 w 248"/>
                <a:gd name="T1" fmla="*/ 1267 h 1267"/>
                <a:gd name="T2" fmla="*/ 247 w 248"/>
                <a:gd name="T3" fmla="*/ 1182 h 1267"/>
                <a:gd name="T4" fmla="*/ 244 w 248"/>
                <a:gd name="T5" fmla="*/ 1098 h 1267"/>
                <a:gd name="T6" fmla="*/ 239 w 248"/>
                <a:gd name="T7" fmla="*/ 1012 h 1267"/>
                <a:gd name="T8" fmla="*/ 231 w 248"/>
                <a:gd name="T9" fmla="*/ 928 h 1267"/>
                <a:gd name="T10" fmla="*/ 222 w 248"/>
                <a:gd name="T11" fmla="*/ 844 h 1267"/>
                <a:gd name="T12" fmla="*/ 210 w 248"/>
                <a:gd name="T13" fmla="*/ 760 h 1267"/>
                <a:gd name="T14" fmla="*/ 196 w 248"/>
                <a:gd name="T15" fmla="*/ 676 h 1267"/>
                <a:gd name="T16" fmla="*/ 180 w 248"/>
                <a:gd name="T17" fmla="*/ 593 h 1267"/>
                <a:gd name="T18" fmla="*/ 162 w 248"/>
                <a:gd name="T19" fmla="*/ 510 h 1267"/>
                <a:gd name="T20" fmla="*/ 142 w 248"/>
                <a:gd name="T21" fmla="*/ 428 h 1267"/>
                <a:gd name="T22" fmla="*/ 120 w 248"/>
                <a:gd name="T23" fmla="*/ 346 h 1267"/>
                <a:gd name="T24" fmla="*/ 95 w 248"/>
                <a:gd name="T25" fmla="*/ 264 h 1267"/>
                <a:gd name="T26" fmla="*/ 68 w 248"/>
                <a:gd name="T27" fmla="*/ 184 h 1267"/>
                <a:gd name="T28" fmla="*/ 41 w 248"/>
                <a:gd name="T29" fmla="*/ 104 h 1267"/>
                <a:gd name="T30" fmla="*/ 10 w 248"/>
                <a:gd name="T31" fmla="*/ 24 h 1267"/>
                <a:gd name="T32" fmla="*/ 0 w 248"/>
                <a:gd name="T33" fmla="*/ 0 h 1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8" h="1267">
                  <a:moveTo>
                    <a:pt x="248" y="1267"/>
                  </a:moveTo>
                  <a:lnTo>
                    <a:pt x="247" y="1182"/>
                  </a:lnTo>
                  <a:lnTo>
                    <a:pt x="244" y="1098"/>
                  </a:lnTo>
                  <a:lnTo>
                    <a:pt x="239" y="1012"/>
                  </a:lnTo>
                  <a:lnTo>
                    <a:pt x="231" y="928"/>
                  </a:lnTo>
                  <a:lnTo>
                    <a:pt x="222" y="844"/>
                  </a:lnTo>
                  <a:lnTo>
                    <a:pt x="210" y="760"/>
                  </a:lnTo>
                  <a:lnTo>
                    <a:pt x="196" y="676"/>
                  </a:lnTo>
                  <a:lnTo>
                    <a:pt x="180" y="593"/>
                  </a:lnTo>
                  <a:lnTo>
                    <a:pt x="162" y="510"/>
                  </a:lnTo>
                  <a:lnTo>
                    <a:pt x="142" y="428"/>
                  </a:lnTo>
                  <a:lnTo>
                    <a:pt x="120" y="346"/>
                  </a:lnTo>
                  <a:lnTo>
                    <a:pt x="95" y="264"/>
                  </a:lnTo>
                  <a:lnTo>
                    <a:pt x="68" y="184"/>
                  </a:lnTo>
                  <a:lnTo>
                    <a:pt x="41" y="104"/>
                  </a:lnTo>
                  <a:lnTo>
                    <a:pt x="10" y="2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48" name="Freeform 612"/>
            <p:cNvSpPr>
              <a:spLocks/>
            </p:cNvSpPr>
            <p:nvPr/>
          </p:nvSpPr>
          <p:spPr bwMode="auto">
            <a:xfrm>
              <a:off x="5358" y="2066"/>
              <a:ext cx="18" cy="38"/>
            </a:xfrm>
            <a:custGeom>
              <a:avLst/>
              <a:gdLst>
                <a:gd name="T0" fmla="*/ 57 w 57"/>
                <a:gd name="T1" fmla="*/ 117 h 117"/>
                <a:gd name="T2" fmla="*/ 29 w 57"/>
                <a:gd name="T3" fmla="*/ 57 h 117"/>
                <a:gd name="T4" fmla="*/ 0 w 57"/>
                <a:gd name="T5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7" h="117">
                  <a:moveTo>
                    <a:pt x="57" y="117"/>
                  </a:moveTo>
                  <a:lnTo>
                    <a:pt x="29" y="57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49" name="Freeform 613"/>
            <p:cNvSpPr>
              <a:spLocks/>
            </p:cNvSpPr>
            <p:nvPr/>
          </p:nvSpPr>
          <p:spPr bwMode="auto">
            <a:xfrm>
              <a:off x="5064" y="1711"/>
              <a:ext cx="270" cy="308"/>
            </a:xfrm>
            <a:custGeom>
              <a:avLst/>
              <a:gdLst>
                <a:gd name="T0" fmla="*/ 849 w 849"/>
                <a:gd name="T1" fmla="*/ 972 h 972"/>
                <a:gd name="T2" fmla="*/ 835 w 849"/>
                <a:gd name="T3" fmla="*/ 948 h 972"/>
                <a:gd name="T4" fmla="*/ 790 w 849"/>
                <a:gd name="T5" fmla="*/ 875 h 972"/>
                <a:gd name="T6" fmla="*/ 745 w 849"/>
                <a:gd name="T7" fmla="*/ 804 h 972"/>
                <a:gd name="T8" fmla="*/ 698 w 849"/>
                <a:gd name="T9" fmla="*/ 734 h 972"/>
                <a:gd name="T10" fmla="*/ 648 w 849"/>
                <a:gd name="T11" fmla="*/ 664 h 972"/>
                <a:gd name="T12" fmla="*/ 598 w 849"/>
                <a:gd name="T13" fmla="*/ 596 h 972"/>
                <a:gd name="T14" fmla="*/ 545 w 849"/>
                <a:gd name="T15" fmla="*/ 530 h 972"/>
                <a:gd name="T16" fmla="*/ 490 w 849"/>
                <a:gd name="T17" fmla="*/ 465 h 972"/>
                <a:gd name="T18" fmla="*/ 434 w 849"/>
                <a:gd name="T19" fmla="*/ 402 h 972"/>
                <a:gd name="T20" fmla="*/ 376 w 849"/>
                <a:gd name="T21" fmla="*/ 340 h 972"/>
                <a:gd name="T22" fmla="*/ 317 w 849"/>
                <a:gd name="T23" fmla="*/ 279 h 972"/>
                <a:gd name="T24" fmla="*/ 256 w 849"/>
                <a:gd name="T25" fmla="*/ 219 h 972"/>
                <a:gd name="T26" fmla="*/ 194 w 849"/>
                <a:gd name="T27" fmla="*/ 162 h 972"/>
                <a:gd name="T28" fmla="*/ 130 w 849"/>
                <a:gd name="T29" fmla="*/ 106 h 972"/>
                <a:gd name="T30" fmla="*/ 65 w 849"/>
                <a:gd name="T31" fmla="*/ 51 h 972"/>
                <a:gd name="T32" fmla="*/ 0 w 849"/>
                <a:gd name="T33" fmla="*/ 0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49" h="972">
                  <a:moveTo>
                    <a:pt x="849" y="972"/>
                  </a:moveTo>
                  <a:lnTo>
                    <a:pt x="835" y="948"/>
                  </a:lnTo>
                  <a:lnTo>
                    <a:pt x="790" y="875"/>
                  </a:lnTo>
                  <a:lnTo>
                    <a:pt x="745" y="804"/>
                  </a:lnTo>
                  <a:lnTo>
                    <a:pt x="698" y="734"/>
                  </a:lnTo>
                  <a:lnTo>
                    <a:pt x="648" y="664"/>
                  </a:lnTo>
                  <a:lnTo>
                    <a:pt x="598" y="596"/>
                  </a:lnTo>
                  <a:lnTo>
                    <a:pt x="545" y="530"/>
                  </a:lnTo>
                  <a:lnTo>
                    <a:pt x="490" y="465"/>
                  </a:lnTo>
                  <a:lnTo>
                    <a:pt x="434" y="402"/>
                  </a:lnTo>
                  <a:lnTo>
                    <a:pt x="376" y="340"/>
                  </a:lnTo>
                  <a:lnTo>
                    <a:pt x="317" y="279"/>
                  </a:lnTo>
                  <a:lnTo>
                    <a:pt x="256" y="219"/>
                  </a:lnTo>
                  <a:lnTo>
                    <a:pt x="194" y="162"/>
                  </a:lnTo>
                  <a:lnTo>
                    <a:pt x="130" y="106"/>
                  </a:lnTo>
                  <a:lnTo>
                    <a:pt x="65" y="5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50" name="Freeform 614"/>
            <p:cNvSpPr>
              <a:spLocks/>
            </p:cNvSpPr>
            <p:nvPr/>
          </p:nvSpPr>
          <p:spPr bwMode="auto">
            <a:xfrm>
              <a:off x="4988" y="1655"/>
              <a:ext cx="33" cy="25"/>
            </a:xfrm>
            <a:custGeom>
              <a:avLst/>
              <a:gdLst>
                <a:gd name="T0" fmla="*/ 109 w 109"/>
                <a:gd name="T1" fmla="*/ 72 h 72"/>
                <a:gd name="T2" fmla="*/ 100 w 109"/>
                <a:gd name="T3" fmla="*/ 67 h 72"/>
                <a:gd name="T4" fmla="*/ 30 w 109"/>
                <a:gd name="T5" fmla="*/ 19 h 72"/>
                <a:gd name="T6" fmla="*/ 0 w 109"/>
                <a:gd name="T7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9" h="72">
                  <a:moveTo>
                    <a:pt x="109" y="72"/>
                  </a:moveTo>
                  <a:lnTo>
                    <a:pt x="100" y="67"/>
                  </a:lnTo>
                  <a:lnTo>
                    <a:pt x="30" y="19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51" name="Freeform 615"/>
            <p:cNvSpPr>
              <a:spLocks/>
            </p:cNvSpPr>
            <p:nvPr/>
          </p:nvSpPr>
          <p:spPr bwMode="auto">
            <a:xfrm>
              <a:off x="4554" y="1496"/>
              <a:ext cx="389" cy="132"/>
            </a:xfrm>
            <a:custGeom>
              <a:avLst/>
              <a:gdLst>
                <a:gd name="T0" fmla="*/ 1220 w 1220"/>
                <a:gd name="T1" fmla="*/ 419 h 419"/>
                <a:gd name="T2" fmla="*/ 1171 w 1220"/>
                <a:gd name="T3" fmla="*/ 390 h 419"/>
                <a:gd name="T4" fmla="*/ 1097 w 1220"/>
                <a:gd name="T5" fmla="*/ 351 h 419"/>
                <a:gd name="T6" fmla="*/ 1021 w 1220"/>
                <a:gd name="T7" fmla="*/ 312 h 419"/>
                <a:gd name="T8" fmla="*/ 945 w 1220"/>
                <a:gd name="T9" fmla="*/ 275 h 419"/>
                <a:gd name="T10" fmla="*/ 867 w 1220"/>
                <a:gd name="T11" fmla="*/ 241 h 419"/>
                <a:gd name="T12" fmla="*/ 789 w 1220"/>
                <a:gd name="T13" fmla="*/ 209 h 419"/>
                <a:gd name="T14" fmla="*/ 709 w 1220"/>
                <a:gd name="T15" fmla="*/ 178 h 419"/>
                <a:gd name="T16" fmla="*/ 629 w 1220"/>
                <a:gd name="T17" fmla="*/ 149 h 419"/>
                <a:gd name="T18" fmla="*/ 550 w 1220"/>
                <a:gd name="T19" fmla="*/ 123 h 419"/>
                <a:gd name="T20" fmla="*/ 468 w 1220"/>
                <a:gd name="T21" fmla="*/ 98 h 419"/>
                <a:gd name="T22" fmla="*/ 386 w 1220"/>
                <a:gd name="T23" fmla="*/ 76 h 419"/>
                <a:gd name="T24" fmla="*/ 304 w 1220"/>
                <a:gd name="T25" fmla="*/ 56 h 419"/>
                <a:gd name="T26" fmla="*/ 221 w 1220"/>
                <a:gd name="T27" fmla="*/ 38 h 419"/>
                <a:gd name="T28" fmla="*/ 138 w 1220"/>
                <a:gd name="T29" fmla="*/ 22 h 419"/>
                <a:gd name="T30" fmla="*/ 54 w 1220"/>
                <a:gd name="T31" fmla="*/ 8 h 419"/>
                <a:gd name="T32" fmla="*/ 0 w 1220"/>
                <a:gd name="T33" fmla="*/ 0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20" h="419">
                  <a:moveTo>
                    <a:pt x="1220" y="419"/>
                  </a:moveTo>
                  <a:lnTo>
                    <a:pt x="1171" y="390"/>
                  </a:lnTo>
                  <a:lnTo>
                    <a:pt x="1097" y="351"/>
                  </a:lnTo>
                  <a:lnTo>
                    <a:pt x="1021" y="312"/>
                  </a:lnTo>
                  <a:lnTo>
                    <a:pt x="945" y="275"/>
                  </a:lnTo>
                  <a:lnTo>
                    <a:pt x="867" y="241"/>
                  </a:lnTo>
                  <a:lnTo>
                    <a:pt x="789" y="209"/>
                  </a:lnTo>
                  <a:lnTo>
                    <a:pt x="709" y="178"/>
                  </a:lnTo>
                  <a:lnTo>
                    <a:pt x="629" y="149"/>
                  </a:lnTo>
                  <a:lnTo>
                    <a:pt x="550" y="123"/>
                  </a:lnTo>
                  <a:lnTo>
                    <a:pt x="468" y="98"/>
                  </a:lnTo>
                  <a:lnTo>
                    <a:pt x="386" y="76"/>
                  </a:lnTo>
                  <a:lnTo>
                    <a:pt x="304" y="56"/>
                  </a:lnTo>
                  <a:lnTo>
                    <a:pt x="221" y="38"/>
                  </a:lnTo>
                  <a:lnTo>
                    <a:pt x="138" y="22"/>
                  </a:lnTo>
                  <a:lnTo>
                    <a:pt x="54" y="8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52" name="Freeform 616"/>
            <p:cNvSpPr>
              <a:spLocks/>
            </p:cNvSpPr>
            <p:nvPr/>
          </p:nvSpPr>
          <p:spPr bwMode="auto">
            <a:xfrm>
              <a:off x="4460" y="1488"/>
              <a:ext cx="41" cy="2"/>
            </a:xfrm>
            <a:custGeom>
              <a:avLst/>
              <a:gdLst>
                <a:gd name="T0" fmla="*/ 129 w 129"/>
                <a:gd name="T1" fmla="*/ 8 h 8"/>
                <a:gd name="T2" fmla="*/ 92 w 129"/>
                <a:gd name="T3" fmla="*/ 5 h 8"/>
                <a:gd name="T4" fmla="*/ 8 w 129"/>
                <a:gd name="T5" fmla="*/ 0 h 8"/>
                <a:gd name="T6" fmla="*/ 0 w 129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9" h="8">
                  <a:moveTo>
                    <a:pt x="129" y="8"/>
                  </a:moveTo>
                  <a:lnTo>
                    <a:pt x="92" y="5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53" name="Freeform 617"/>
            <p:cNvSpPr>
              <a:spLocks/>
            </p:cNvSpPr>
            <p:nvPr/>
          </p:nvSpPr>
          <p:spPr bwMode="auto">
            <a:xfrm>
              <a:off x="4005" y="1485"/>
              <a:ext cx="404" cy="81"/>
            </a:xfrm>
            <a:custGeom>
              <a:avLst/>
              <a:gdLst>
                <a:gd name="T0" fmla="*/ 1265 w 1265"/>
                <a:gd name="T1" fmla="*/ 0 h 250"/>
                <a:gd name="T2" fmla="*/ 1180 w 1265"/>
                <a:gd name="T3" fmla="*/ 2 h 250"/>
                <a:gd name="T4" fmla="*/ 1095 w 1265"/>
                <a:gd name="T5" fmla="*/ 5 h 250"/>
                <a:gd name="T6" fmla="*/ 1011 w 1265"/>
                <a:gd name="T7" fmla="*/ 10 h 250"/>
                <a:gd name="T8" fmla="*/ 926 w 1265"/>
                <a:gd name="T9" fmla="*/ 18 h 250"/>
                <a:gd name="T10" fmla="*/ 842 w 1265"/>
                <a:gd name="T11" fmla="*/ 27 h 250"/>
                <a:gd name="T12" fmla="*/ 758 w 1265"/>
                <a:gd name="T13" fmla="*/ 39 h 250"/>
                <a:gd name="T14" fmla="*/ 675 w 1265"/>
                <a:gd name="T15" fmla="*/ 53 h 250"/>
                <a:gd name="T16" fmla="*/ 592 w 1265"/>
                <a:gd name="T17" fmla="*/ 69 h 250"/>
                <a:gd name="T18" fmla="*/ 509 w 1265"/>
                <a:gd name="T19" fmla="*/ 87 h 250"/>
                <a:gd name="T20" fmla="*/ 426 w 1265"/>
                <a:gd name="T21" fmla="*/ 107 h 250"/>
                <a:gd name="T22" fmla="*/ 345 w 1265"/>
                <a:gd name="T23" fmla="*/ 129 h 250"/>
                <a:gd name="T24" fmla="*/ 263 w 1265"/>
                <a:gd name="T25" fmla="*/ 154 h 250"/>
                <a:gd name="T26" fmla="*/ 183 w 1265"/>
                <a:gd name="T27" fmla="*/ 180 h 250"/>
                <a:gd name="T28" fmla="*/ 103 w 1265"/>
                <a:gd name="T29" fmla="*/ 209 h 250"/>
                <a:gd name="T30" fmla="*/ 23 w 1265"/>
                <a:gd name="T31" fmla="*/ 240 h 250"/>
                <a:gd name="T32" fmla="*/ 0 w 1265"/>
                <a:gd name="T33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65" h="250">
                  <a:moveTo>
                    <a:pt x="1265" y="0"/>
                  </a:moveTo>
                  <a:lnTo>
                    <a:pt x="1180" y="2"/>
                  </a:lnTo>
                  <a:lnTo>
                    <a:pt x="1095" y="5"/>
                  </a:lnTo>
                  <a:lnTo>
                    <a:pt x="1011" y="10"/>
                  </a:lnTo>
                  <a:lnTo>
                    <a:pt x="926" y="18"/>
                  </a:lnTo>
                  <a:lnTo>
                    <a:pt x="842" y="27"/>
                  </a:lnTo>
                  <a:lnTo>
                    <a:pt x="758" y="39"/>
                  </a:lnTo>
                  <a:lnTo>
                    <a:pt x="675" y="53"/>
                  </a:lnTo>
                  <a:lnTo>
                    <a:pt x="592" y="69"/>
                  </a:lnTo>
                  <a:lnTo>
                    <a:pt x="509" y="87"/>
                  </a:lnTo>
                  <a:lnTo>
                    <a:pt x="426" y="107"/>
                  </a:lnTo>
                  <a:lnTo>
                    <a:pt x="345" y="129"/>
                  </a:lnTo>
                  <a:lnTo>
                    <a:pt x="263" y="154"/>
                  </a:lnTo>
                  <a:lnTo>
                    <a:pt x="183" y="180"/>
                  </a:lnTo>
                  <a:lnTo>
                    <a:pt x="103" y="209"/>
                  </a:lnTo>
                  <a:lnTo>
                    <a:pt x="23" y="240"/>
                  </a:lnTo>
                  <a:lnTo>
                    <a:pt x="0" y="25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54" name="Freeform 618"/>
            <p:cNvSpPr>
              <a:spLocks/>
            </p:cNvSpPr>
            <p:nvPr/>
          </p:nvSpPr>
          <p:spPr bwMode="auto">
            <a:xfrm>
              <a:off x="3920" y="1586"/>
              <a:ext cx="38" cy="18"/>
            </a:xfrm>
            <a:custGeom>
              <a:avLst/>
              <a:gdLst>
                <a:gd name="T0" fmla="*/ 118 w 118"/>
                <a:gd name="T1" fmla="*/ 0 h 57"/>
                <a:gd name="T2" fmla="*/ 58 w 118"/>
                <a:gd name="T3" fmla="*/ 28 h 57"/>
                <a:gd name="T4" fmla="*/ 0 w 118"/>
                <a:gd name="T5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8" h="57">
                  <a:moveTo>
                    <a:pt x="118" y="0"/>
                  </a:moveTo>
                  <a:lnTo>
                    <a:pt x="58" y="28"/>
                  </a:lnTo>
                  <a:lnTo>
                    <a:pt x="0" y="5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55" name="Freeform 619"/>
            <p:cNvSpPr>
              <a:spLocks/>
            </p:cNvSpPr>
            <p:nvPr/>
          </p:nvSpPr>
          <p:spPr bwMode="auto">
            <a:xfrm>
              <a:off x="3565" y="1628"/>
              <a:ext cx="310" cy="273"/>
            </a:xfrm>
            <a:custGeom>
              <a:avLst/>
              <a:gdLst>
                <a:gd name="T0" fmla="*/ 972 w 972"/>
                <a:gd name="T1" fmla="*/ 0 h 848"/>
                <a:gd name="T2" fmla="*/ 947 w 972"/>
                <a:gd name="T3" fmla="*/ 14 h 848"/>
                <a:gd name="T4" fmla="*/ 874 w 972"/>
                <a:gd name="T5" fmla="*/ 57 h 848"/>
                <a:gd name="T6" fmla="*/ 802 w 972"/>
                <a:gd name="T7" fmla="*/ 103 h 848"/>
                <a:gd name="T8" fmla="*/ 732 w 972"/>
                <a:gd name="T9" fmla="*/ 151 h 848"/>
                <a:gd name="T10" fmla="*/ 664 w 972"/>
                <a:gd name="T11" fmla="*/ 200 h 848"/>
                <a:gd name="T12" fmla="*/ 596 w 972"/>
                <a:gd name="T13" fmla="*/ 251 h 848"/>
                <a:gd name="T14" fmla="*/ 530 w 972"/>
                <a:gd name="T15" fmla="*/ 304 h 848"/>
                <a:gd name="T16" fmla="*/ 465 w 972"/>
                <a:gd name="T17" fmla="*/ 359 h 848"/>
                <a:gd name="T18" fmla="*/ 401 w 972"/>
                <a:gd name="T19" fmla="*/ 415 h 848"/>
                <a:gd name="T20" fmla="*/ 338 w 972"/>
                <a:gd name="T21" fmla="*/ 472 h 848"/>
                <a:gd name="T22" fmla="*/ 278 w 972"/>
                <a:gd name="T23" fmla="*/ 532 h 848"/>
                <a:gd name="T24" fmla="*/ 219 w 972"/>
                <a:gd name="T25" fmla="*/ 593 h 848"/>
                <a:gd name="T26" fmla="*/ 161 w 972"/>
                <a:gd name="T27" fmla="*/ 655 h 848"/>
                <a:gd name="T28" fmla="*/ 105 w 972"/>
                <a:gd name="T29" fmla="*/ 718 h 848"/>
                <a:gd name="T30" fmla="*/ 51 w 972"/>
                <a:gd name="T31" fmla="*/ 783 h 848"/>
                <a:gd name="T32" fmla="*/ 0 w 972"/>
                <a:gd name="T33" fmla="*/ 848 h 8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72" h="848">
                  <a:moveTo>
                    <a:pt x="972" y="0"/>
                  </a:moveTo>
                  <a:lnTo>
                    <a:pt x="947" y="14"/>
                  </a:lnTo>
                  <a:lnTo>
                    <a:pt x="874" y="57"/>
                  </a:lnTo>
                  <a:lnTo>
                    <a:pt x="802" y="103"/>
                  </a:lnTo>
                  <a:lnTo>
                    <a:pt x="732" y="151"/>
                  </a:lnTo>
                  <a:lnTo>
                    <a:pt x="664" y="200"/>
                  </a:lnTo>
                  <a:lnTo>
                    <a:pt x="596" y="251"/>
                  </a:lnTo>
                  <a:lnTo>
                    <a:pt x="530" y="304"/>
                  </a:lnTo>
                  <a:lnTo>
                    <a:pt x="465" y="359"/>
                  </a:lnTo>
                  <a:lnTo>
                    <a:pt x="401" y="415"/>
                  </a:lnTo>
                  <a:lnTo>
                    <a:pt x="338" y="472"/>
                  </a:lnTo>
                  <a:lnTo>
                    <a:pt x="278" y="532"/>
                  </a:lnTo>
                  <a:lnTo>
                    <a:pt x="219" y="593"/>
                  </a:lnTo>
                  <a:lnTo>
                    <a:pt x="161" y="655"/>
                  </a:lnTo>
                  <a:lnTo>
                    <a:pt x="105" y="718"/>
                  </a:lnTo>
                  <a:lnTo>
                    <a:pt x="51" y="783"/>
                  </a:lnTo>
                  <a:lnTo>
                    <a:pt x="0" y="84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56" name="Freeform 620"/>
            <p:cNvSpPr>
              <a:spLocks/>
            </p:cNvSpPr>
            <p:nvPr/>
          </p:nvSpPr>
          <p:spPr bwMode="auto">
            <a:xfrm>
              <a:off x="3511" y="1941"/>
              <a:ext cx="22" cy="36"/>
            </a:xfrm>
            <a:custGeom>
              <a:avLst/>
              <a:gdLst>
                <a:gd name="T0" fmla="*/ 73 w 73"/>
                <a:gd name="T1" fmla="*/ 0 h 108"/>
                <a:gd name="T2" fmla="*/ 67 w 73"/>
                <a:gd name="T3" fmla="*/ 8 h 108"/>
                <a:gd name="T4" fmla="*/ 19 w 73"/>
                <a:gd name="T5" fmla="*/ 78 h 108"/>
                <a:gd name="T6" fmla="*/ 0 w 73"/>
                <a:gd name="T7" fmla="*/ 10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108">
                  <a:moveTo>
                    <a:pt x="73" y="0"/>
                  </a:moveTo>
                  <a:lnTo>
                    <a:pt x="67" y="8"/>
                  </a:lnTo>
                  <a:lnTo>
                    <a:pt x="19" y="78"/>
                  </a:lnTo>
                  <a:lnTo>
                    <a:pt x="0" y="10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57" name="Freeform 621"/>
            <p:cNvSpPr>
              <a:spLocks/>
            </p:cNvSpPr>
            <p:nvPr/>
          </p:nvSpPr>
          <p:spPr bwMode="auto">
            <a:xfrm>
              <a:off x="3350" y="2019"/>
              <a:ext cx="134" cy="391"/>
            </a:xfrm>
            <a:custGeom>
              <a:avLst/>
              <a:gdLst>
                <a:gd name="T0" fmla="*/ 417 w 417"/>
                <a:gd name="T1" fmla="*/ 0 h 1221"/>
                <a:gd name="T2" fmla="*/ 389 w 417"/>
                <a:gd name="T3" fmla="*/ 49 h 1221"/>
                <a:gd name="T4" fmla="*/ 349 w 417"/>
                <a:gd name="T5" fmla="*/ 125 h 1221"/>
                <a:gd name="T6" fmla="*/ 311 w 417"/>
                <a:gd name="T7" fmla="*/ 200 h 1221"/>
                <a:gd name="T8" fmla="*/ 274 w 417"/>
                <a:gd name="T9" fmla="*/ 277 h 1221"/>
                <a:gd name="T10" fmla="*/ 239 w 417"/>
                <a:gd name="T11" fmla="*/ 354 h 1221"/>
                <a:gd name="T12" fmla="*/ 207 w 417"/>
                <a:gd name="T13" fmla="*/ 432 h 1221"/>
                <a:gd name="T14" fmla="*/ 177 w 417"/>
                <a:gd name="T15" fmla="*/ 512 h 1221"/>
                <a:gd name="T16" fmla="*/ 149 w 417"/>
                <a:gd name="T17" fmla="*/ 592 h 1221"/>
                <a:gd name="T18" fmla="*/ 122 w 417"/>
                <a:gd name="T19" fmla="*/ 672 h 1221"/>
                <a:gd name="T20" fmla="*/ 98 w 417"/>
                <a:gd name="T21" fmla="*/ 754 h 1221"/>
                <a:gd name="T22" fmla="*/ 75 w 417"/>
                <a:gd name="T23" fmla="*/ 836 h 1221"/>
                <a:gd name="T24" fmla="*/ 55 w 417"/>
                <a:gd name="T25" fmla="*/ 918 h 1221"/>
                <a:gd name="T26" fmla="*/ 37 w 417"/>
                <a:gd name="T27" fmla="*/ 1001 h 1221"/>
                <a:gd name="T28" fmla="*/ 21 w 417"/>
                <a:gd name="T29" fmla="*/ 1084 h 1221"/>
                <a:gd name="T30" fmla="*/ 7 w 417"/>
                <a:gd name="T31" fmla="*/ 1168 h 1221"/>
                <a:gd name="T32" fmla="*/ 0 w 417"/>
                <a:gd name="T33" fmla="*/ 1221 h 1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7" h="1221">
                  <a:moveTo>
                    <a:pt x="417" y="0"/>
                  </a:moveTo>
                  <a:lnTo>
                    <a:pt x="389" y="49"/>
                  </a:lnTo>
                  <a:lnTo>
                    <a:pt x="349" y="125"/>
                  </a:lnTo>
                  <a:lnTo>
                    <a:pt x="311" y="200"/>
                  </a:lnTo>
                  <a:lnTo>
                    <a:pt x="274" y="277"/>
                  </a:lnTo>
                  <a:lnTo>
                    <a:pt x="239" y="354"/>
                  </a:lnTo>
                  <a:lnTo>
                    <a:pt x="207" y="432"/>
                  </a:lnTo>
                  <a:lnTo>
                    <a:pt x="177" y="512"/>
                  </a:lnTo>
                  <a:lnTo>
                    <a:pt x="149" y="592"/>
                  </a:lnTo>
                  <a:lnTo>
                    <a:pt x="122" y="672"/>
                  </a:lnTo>
                  <a:lnTo>
                    <a:pt x="98" y="754"/>
                  </a:lnTo>
                  <a:lnTo>
                    <a:pt x="75" y="836"/>
                  </a:lnTo>
                  <a:lnTo>
                    <a:pt x="55" y="918"/>
                  </a:lnTo>
                  <a:lnTo>
                    <a:pt x="37" y="1001"/>
                  </a:lnTo>
                  <a:lnTo>
                    <a:pt x="21" y="1084"/>
                  </a:lnTo>
                  <a:lnTo>
                    <a:pt x="7" y="1168"/>
                  </a:lnTo>
                  <a:lnTo>
                    <a:pt x="0" y="122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58" name="Freeform 622"/>
            <p:cNvSpPr>
              <a:spLocks/>
            </p:cNvSpPr>
            <p:nvPr/>
          </p:nvSpPr>
          <p:spPr bwMode="auto">
            <a:xfrm>
              <a:off x="3341" y="2462"/>
              <a:ext cx="5" cy="42"/>
            </a:xfrm>
            <a:custGeom>
              <a:avLst/>
              <a:gdLst>
                <a:gd name="T0" fmla="*/ 10 w 10"/>
                <a:gd name="T1" fmla="*/ 0 h 130"/>
                <a:gd name="T2" fmla="*/ 6 w 10"/>
                <a:gd name="T3" fmla="*/ 37 h 130"/>
                <a:gd name="T4" fmla="*/ 1 w 10"/>
                <a:gd name="T5" fmla="*/ 123 h 130"/>
                <a:gd name="T6" fmla="*/ 0 w 10"/>
                <a:gd name="T7" fmla="*/ 13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30">
                  <a:moveTo>
                    <a:pt x="10" y="0"/>
                  </a:moveTo>
                  <a:lnTo>
                    <a:pt x="6" y="37"/>
                  </a:lnTo>
                  <a:lnTo>
                    <a:pt x="1" y="123"/>
                  </a:lnTo>
                  <a:lnTo>
                    <a:pt x="0" y="13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59" name="Freeform 623"/>
            <p:cNvSpPr>
              <a:spLocks/>
            </p:cNvSpPr>
            <p:nvPr/>
          </p:nvSpPr>
          <p:spPr bwMode="auto">
            <a:xfrm>
              <a:off x="3341" y="2555"/>
              <a:ext cx="78" cy="405"/>
            </a:xfrm>
            <a:custGeom>
              <a:avLst/>
              <a:gdLst>
                <a:gd name="T0" fmla="*/ 0 w 248"/>
                <a:gd name="T1" fmla="*/ 0 h 1267"/>
                <a:gd name="T2" fmla="*/ 1 w 248"/>
                <a:gd name="T3" fmla="*/ 85 h 1267"/>
                <a:gd name="T4" fmla="*/ 4 w 248"/>
                <a:gd name="T5" fmla="*/ 170 h 1267"/>
                <a:gd name="T6" fmla="*/ 9 w 248"/>
                <a:gd name="T7" fmla="*/ 254 h 1267"/>
                <a:gd name="T8" fmla="*/ 17 w 248"/>
                <a:gd name="T9" fmla="*/ 338 h 1267"/>
                <a:gd name="T10" fmla="*/ 27 w 248"/>
                <a:gd name="T11" fmla="*/ 424 h 1267"/>
                <a:gd name="T12" fmla="*/ 38 w 248"/>
                <a:gd name="T13" fmla="*/ 508 h 1267"/>
                <a:gd name="T14" fmla="*/ 52 w 248"/>
                <a:gd name="T15" fmla="*/ 591 h 1267"/>
                <a:gd name="T16" fmla="*/ 68 w 248"/>
                <a:gd name="T17" fmla="*/ 675 h 1267"/>
                <a:gd name="T18" fmla="*/ 86 w 248"/>
                <a:gd name="T19" fmla="*/ 757 h 1267"/>
                <a:gd name="T20" fmla="*/ 106 w 248"/>
                <a:gd name="T21" fmla="*/ 840 h 1267"/>
                <a:gd name="T22" fmla="*/ 129 w 248"/>
                <a:gd name="T23" fmla="*/ 922 h 1267"/>
                <a:gd name="T24" fmla="*/ 153 w 248"/>
                <a:gd name="T25" fmla="*/ 1003 h 1267"/>
                <a:gd name="T26" fmla="*/ 180 w 248"/>
                <a:gd name="T27" fmla="*/ 1084 h 1267"/>
                <a:gd name="T28" fmla="*/ 208 w 248"/>
                <a:gd name="T29" fmla="*/ 1164 h 1267"/>
                <a:gd name="T30" fmla="*/ 238 w 248"/>
                <a:gd name="T31" fmla="*/ 1242 h 1267"/>
                <a:gd name="T32" fmla="*/ 248 w 248"/>
                <a:gd name="T33" fmla="*/ 1267 h 1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8" h="1267">
                  <a:moveTo>
                    <a:pt x="0" y="0"/>
                  </a:moveTo>
                  <a:lnTo>
                    <a:pt x="1" y="85"/>
                  </a:lnTo>
                  <a:lnTo>
                    <a:pt x="4" y="170"/>
                  </a:lnTo>
                  <a:lnTo>
                    <a:pt x="9" y="254"/>
                  </a:lnTo>
                  <a:lnTo>
                    <a:pt x="17" y="338"/>
                  </a:lnTo>
                  <a:lnTo>
                    <a:pt x="27" y="424"/>
                  </a:lnTo>
                  <a:lnTo>
                    <a:pt x="38" y="508"/>
                  </a:lnTo>
                  <a:lnTo>
                    <a:pt x="52" y="591"/>
                  </a:lnTo>
                  <a:lnTo>
                    <a:pt x="68" y="675"/>
                  </a:lnTo>
                  <a:lnTo>
                    <a:pt x="86" y="757"/>
                  </a:lnTo>
                  <a:lnTo>
                    <a:pt x="106" y="840"/>
                  </a:lnTo>
                  <a:lnTo>
                    <a:pt x="129" y="922"/>
                  </a:lnTo>
                  <a:lnTo>
                    <a:pt x="153" y="1003"/>
                  </a:lnTo>
                  <a:lnTo>
                    <a:pt x="180" y="1084"/>
                  </a:lnTo>
                  <a:lnTo>
                    <a:pt x="208" y="1164"/>
                  </a:lnTo>
                  <a:lnTo>
                    <a:pt x="238" y="1242"/>
                  </a:lnTo>
                  <a:lnTo>
                    <a:pt x="248" y="126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60" name="Freeform 624"/>
            <p:cNvSpPr>
              <a:spLocks/>
            </p:cNvSpPr>
            <p:nvPr/>
          </p:nvSpPr>
          <p:spPr bwMode="auto">
            <a:xfrm>
              <a:off x="3439" y="3007"/>
              <a:ext cx="21" cy="38"/>
            </a:xfrm>
            <a:custGeom>
              <a:avLst/>
              <a:gdLst>
                <a:gd name="T0" fmla="*/ 0 w 57"/>
                <a:gd name="T1" fmla="*/ 0 h 116"/>
                <a:gd name="T2" fmla="*/ 29 w 57"/>
                <a:gd name="T3" fmla="*/ 59 h 116"/>
                <a:gd name="T4" fmla="*/ 57 w 57"/>
                <a:gd name="T5" fmla="*/ 11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7" h="116">
                  <a:moveTo>
                    <a:pt x="0" y="0"/>
                  </a:moveTo>
                  <a:lnTo>
                    <a:pt x="29" y="59"/>
                  </a:lnTo>
                  <a:lnTo>
                    <a:pt x="57" y="11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61" name="Freeform 625"/>
            <p:cNvSpPr>
              <a:spLocks/>
            </p:cNvSpPr>
            <p:nvPr/>
          </p:nvSpPr>
          <p:spPr bwMode="auto">
            <a:xfrm>
              <a:off x="3484" y="3089"/>
              <a:ext cx="270" cy="311"/>
            </a:xfrm>
            <a:custGeom>
              <a:avLst/>
              <a:gdLst>
                <a:gd name="T0" fmla="*/ 0 w 849"/>
                <a:gd name="T1" fmla="*/ 0 h 973"/>
                <a:gd name="T2" fmla="*/ 14 w 849"/>
                <a:gd name="T3" fmla="*/ 24 h 973"/>
                <a:gd name="T4" fmla="*/ 58 w 849"/>
                <a:gd name="T5" fmla="*/ 96 h 973"/>
                <a:gd name="T6" fmla="*/ 103 w 849"/>
                <a:gd name="T7" fmla="*/ 168 h 973"/>
                <a:gd name="T8" fmla="*/ 151 w 849"/>
                <a:gd name="T9" fmla="*/ 238 h 973"/>
                <a:gd name="T10" fmla="*/ 200 w 849"/>
                <a:gd name="T11" fmla="*/ 307 h 973"/>
                <a:gd name="T12" fmla="*/ 251 w 849"/>
                <a:gd name="T13" fmla="*/ 375 h 973"/>
                <a:gd name="T14" fmla="*/ 305 w 849"/>
                <a:gd name="T15" fmla="*/ 441 h 973"/>
                <a:gd name="T16" fmla="*/ 359 w 849"/>
                <a:gd name="T17" fmla="*/ 506 h 973"/>
                <a:gd name="T18" fmla="*/ 415 w 849"/>
                <a:gd name="T19" fmla="*/ 570 h 973"/>
                <a:gd name="T20" fmla="*/ 473 w 849"/>
                <a:gd name="T21" fmla="*/ 633 h 973"/>
                <a:gd name="T22" fmla="*/ 532 w 849"/>
                <a:gd name="T23" fmla="*/ 694 h 973"/>
                <a:gd name="T24" fmla="*/ 592 w 849"/>
                <a:gd name="T25" fmla="*/ 752 h 973"/>
                <a:gd name="T26" fmla="*/ 655 w 849"/>
                <a:gd name="T27" fmla="*/ 811 h 973"/>
                <a:gd name="T28" fmla="*/ 719 w 849"/>
                <a:gd name="T29" fmla="*/ 866 h 973"/>
                <a:gd name="T30" fmla="*/ 784 w 849"/>
                <a:gd name="T31" fmla="*/ 920 h 973"/>
                <a:gd name="T32" fmla="*/ 849 w 849"/>
                <a:gd name="T33" fmla="*/ 973 h 9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49" h="973">
                  <a:moveTo>
                    <a:pt x="0" y="0"/>
                  </a:moveTo>
                  <a:lnTo>
                    <a:pt x="14" y="24"/>
                  </a:lnTo>
                  <a:lnTo>
                    <a:pt x="58" y="96"/>
                  </a:lnTo>
                  <a:lnTo>
                    <a:pt x="103" y="168"/>
                  </a:lnTo>
                  <a:lnTo>
                    <a:pt x="151" y="238"/>
                  </a:lnTo>
                  <a:lnTo>
                    <a:pt x="200" y="307"/>
                  </a:lnTo>
                  <a:lnTo>
                    <a:pt x="251" y="375"/>
                  </a:lnTo>
                  <a:lnTo>
                    <a:pt x="305" y="441"/>
                  </a:lnTo>
                  <a:lnTo>
                    <a:pt x="359" y="506"/>
                  </a:lnTo>
                  <a:lnTo>
                    <a:pt x="415" y="570"/>
                  </a:lnTo>
                  <a:lnTo>
                    <a:pt x="473" y="633"/>
                  </a:lnTo>
                  <a:lnTo>
                    <a:pt x="532" y="694"/>
                  </a:lnTo>
                  <a:lnTo>
                    <a:pt x="592" y="752"/>
                  </a:lnTo>
                  <a:lnTo>
                    <a:pt x="655" y="811"/>
                  </a:lnTo>
                  <a:lnTo>
                    <a:pt x="719" y="866"/>
                  </a:lnTo>
                  <a:lnTo>
                    <a:pt x="784" y="920"/>
                  </a:lnTo>
                  <a:lnTo>
                    <a:pt x="849" y="97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62" name="Freeform 626"/>
            <p:cNvSpPr>
              <a:spLocks/>
            </p:cNvSpPr>
            <p:nvPr/>
          </p:nvSpPr>
          <p:spPr bwMode="auto">
            <a:xfrm>
              <a:off x="3797" y="3431"/>
              <a:ext cx="33" cy="23"/>
            </a:xfrm>
            <a:custGeom>
              <a:avLst/>
              <a:gdLst>
                <a:gd name="T0" fmla="*/ 0 w 108"/>
                <a:gd name="T1" fmla="*/ 0 h 73"/>
                <a:gd name="T2" fmla="*/ 7 w 108"/>
                <a:gd name="T3" fmla="*/ 6 h 73"/>
                <a:gd name="T4" fmla="*/ 77 w 108"/>
                <a:gd name="T5" fmla="*/ 54 h 73"/>
                <a:gd name="T6" fmla="*/ 108 w 108"/>
                <a:gd name="T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8" h="73">
                  <a:moveTo>
                    <a:pt x="0" y="0"/>
                  </a:moveTo>
                  <a:lnTo>
                    <a:pt x="7" y="6"/>
                  </a:lnTo>
                  <a:lnTo>
                    <a:pt x="77" y="54"/>
                  </a:lnTo>
                  <a:lnTo>
                    <a:pt x="108" y="7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63" name="Freeform 627"/>
            <p:cNvSpPr>
              <a:spLocks/>
            </p:cNvSpPr>
            <p:nvPr/>
          </p:nvSpPr>
          <p:spPr bwMode="auto">
            <a:xfrm>
              <a:off x="3875" y="3480"/>
              <a:ext cx="389" cy="134"/>
            </a:xfrm>
            <a:custGeom>
              <a:avLst/>
              <a:gdLst>
                <a:gd name="T0" fmla="*/ 0 w 1220"/>
                <a:gd name="T1" fmla="*/ 0 h 417"/>
                <a:gd name="T2" fmla="*/ 49 w 1220"/>
                <a:gd name="T3" fmla="*/ 28 h 417"/>
                <a:gd name="T4" fmla="*/ 123 w 1220"/>
                <a:gd name="T5" fmla="*/ 68 h 417"/>
                <a:gd name="T6" fmla="*/ 199 w 1220"/>
                <a:gd name="T7" fmla="*/ 106 h 417"/>
                <a:gd name="T8" fmla="*/ 276 w 1220"/>
                <a:gd name="T9" fmla="*/ 143 h 417"/>
                <a:gd name="T10" fmla="*/ 353 w 1220"/>
                <a:gd name="T11" fmla="*/ 177 h 417"/>
                <a:gd name="T12" fmla="*/ 431 w 1220"/>
                <a:gd name="T13" fmla="*/ 210 h 417"/>
                <a:gd name="T14" fmla="*/ 511 w 1220"/>
                <a:gd name="T15" fmla="*/ 240 h 417"/>
                <a:gd name="T16" fmla="*/ 591 w 1220"/>
                <a:gd name="T17" fmla="*/ 268 h 417"/>
                <a:gd name="T18" fmla="*/ 671 w 1220"/>
                <a:gd name="T19" fmla="*/ 295 h 417"/>
                <a:gd name="T20" fmla="*/ 753 w 1220"/>
                <a:gd name="T21" fmla="*/ 319 h 417"/>
                <a:gd name="T22" fmla="*/ 834 w 1220"/>
                <a:gd name="T23" fmla="*/ 342 h 417"/>
                <a:gd name="T24" fmla="*/ 917 w 1220"/>
                <a:gd name="T25" fmla="*/ 362 h 417"/>
                <a:gd name="T26" fmla="*/ 1000 w 1220"/>
                <a:gd name="T27" fmla="*/ 380 h 417"/>
                <a:gd name="T28" fmla="*/ 1083 w 1220"/>
                <a:gd name="T29" fmla="*/ 396 h 417"/>
                <a:gd name="T30" fmla="*/ 1166 w 1220"/>
                <a:gd name="T31" fmla="*/ 410 h 417"/>
                <a:gd name="T32" fmla="*/ 1220 w 1220"/>
                <a:gd name="T33" fmla="*/ 417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20" h="417">
                  <a:moveTo>
                    <a:pt x="0" y="0"/>
                  </a:moveTo>
                  <a:lnTo>
                    <a:pt x="49" y="28"/>
                  </a:lnTo>
                  <a:lnTo>
                    <a:pt x="123" y="68"/>
                  </a:lnTo>
                  <a:lnTo>
                    <a:pt x="199" y="106"/>
                  </a:lnTo>
                  <a:lnTo>
                    <a:pt x="276" y="143"/>
                  </a:lnTo>
                  <a:lnTo>
                    <a:pt x="353" y="177"/>
                  </a:lnTo>
                  <a:lnTo>
                    <a:pt x="431" y="210"/>
                  </a:lnTo>
                  <a:lnTo>
                    <a:pt x="511" y="240"/>
                  </a:lnTo>
                  <a:lnTo>
                    <a:pt x="591" y="268"/>
                  </a:lnTo>
                  <a:lnTo>
                    <a:pt x="671" y="295"/>
                  </a:lnTo>
                  <a:lnTo>
                    <a:pt x="753" y="319"/>
                  </a:lnTo>
                  <a:lnTo>
                    <a:pt x="834" y="342"/>
                  </a:lnTo>
                  <a:lnTo>
                    <a:pt x="917" y="362"/>
                  </a:lnTo>
                  <a:lnTo>
                    <a:pt x="1000" y="380"/>
                  </a:lnTo>
                  <a:lnTo>
                    <a:pt x="1083" y="396"/>
                  </a:lnTo>
                  <a:lnTo>
                    <a:pt x="1166" y="410"/>
                  </a:lnTo>
                  <a:lnTo>
                    <a:pt x="1220" y="41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64" name="Freeform 628"/>
            <p:cNvSpPr>
              <a:spLocks/>
            </p:cNvSpPr>
            <p:nvPr/>
          </p:nvSpPr>
          <p:spPr bwMode="auto">
            <a:xfrm>
              <a:off x="4315" y="3619"/>
              <a:ext cx="43" cy="4"/>
            </a:xfrm>
            <a:custGeom>
              <a:avLst/>
              <a:gdLst>
                <a:gd name="T0" fmla="*/ 0 w 130"/>
                <a:gd name="T1" fmla="*/ 0 h 10"/>
                <a:gd name="T2" fmla="*/ 38 w 130"/>
                <a:gd name="T3" fmla="*/ 4 h 10"/>
                <a:gd name="T4" fmla="*/ 122 w 130"/>
                <a:gd name="T5" fmla="*/ 9 h 10"/>
                <a:gd name="T6" fmla="*/ 130 w 130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0" h="10">
                  <a:moveTo>
                    <a:pt x="0" y="0"/>
                  </a:moveTo>
                  <a:lnTo>
                    <a:pt x="38" y="4"/>
                  </a:lnTo>
                  <a:lnTo>
                    <a:pt x="122" y="9"/>
                  </a:lnTo>
                  <a:lnTo>
                    <a:pt x="130" y="1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65" name="Freeform 629"/>
            <p:cNvSpPr>
              <a:spLocks/>
            </p:cNvSpPr>
            <p:nvPr/>
          </p:nvSpPr>
          <p:spPr bwMode="auto">
            <a:xfrm>
              <a:off x="4409" y="3545"/>
              <a:ext cx="404" cy="78"/>
            </a:xfrm>
            <a:custGeom>
              <a:avLst/>
              <a:gdLst>
                <a:gd name="T0" fmla="*/ 0 w 1266"/>
                <a:gd name="T1" fmla="*/ 249 h 249"/>
                <a:gd name="T2" fmla="*/ 85 w 1266"/>
                <a:gd name="T3" fmla="*/ 248 h 249"/>
                <a:gd name="T4" fmla="*/ 170 w 1266"/>
                <a:gd name="T5" fmla="*/ 245 h 249"/>
                <a:gd name="T6" fmla="*/ 254 w 1266"/>
                <a:gd name="T7" fmla="*/ 240 h 249"/>
                <a:gd name="T8" fmla="*/ 338 w 1266"/>
                <a:gd name="T9" fmla="*/ 232 h 249"/>
                <a:gd name="T10" fmla="*/ 423 w 1266"/>
                <a:gd name="T11" fmla="*/ 223 h 249"/>
                <a:gd name="T12" fmla="*/ 507 w 1266"/>
                <a:gd name="T13" fmla="*/ 211 h 249"/>
                <a:gd name="T14" fmla="*/ 591 w 1266"/>
                <a:gd name="T15" fmla="*/ 197 h 249"/>
                <a:gd name="T16" fmla="*/ 674 w 1266"/>
                <a:gd name="T17" fmla="*/ 181 h 249"/>
                <a:gd name="T18" fmla="*/ 757 w 1266"/>
                <a:gd name="T19" fmla="*/ 163 h 249"/>
                <a:gd name="T20" fmla="*/ 839 w 1266"/>
                <a:gd name="T21" fmla="*/ 143 h 249"/>
                <a:gd name="T22" fmla="*/ 921 w 1266"/>
                <a:gd name="T23" fmla="*/ 120 h 249"/>
                <a:gd name="T24" fmla="*/ 1003 w 1266"/>
                <a:gd name="T25" fmla="*/ 96 h 249"/>
                <a:gd name="T26" fmla="*/ 1082 w 1266"/>
                <a:gd name="T27" fmla="*/ 69 h 249"/>
                <a:gd name="T28" fmla="*/ 1162 w 1266"/>
                <a:gd name="T29" fmla="*/ 41 h 249"/>
                <a:gd name="T30" fmla="*/ 1242 w 1266"/>
                <a:gd name="T31" fmla="*/ 11 h 249"/>
                <a:gd name="T32" fmla="*/ 1266 w 1266"/>
                <a:gd name="T33" fmla="*/ 0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66" h="249">
                  <a:moveTo>
                    <a:pt x="0" y="249"/>
                  </a:moveTo>
                  <a:lnTo>
                    <a:pt x="85" y="248"/>
                  </a:lnTo>
                  <a:lnTo>
                    <a:pt x="170" y="245"/>
                  </a:lnTo>
                  <a:lnTo>
                    <a:pt x="254" y="240"/>
                  </a:lnTo>
                  <a:lnTo>
                    <a:pt x="338" y="232"/>
                  </a:lnTo>
                  <a:lnTo>
                    <a:pt x="423" y="223"/>
                  </a:lnTo>
                  <a:lnTo>
                    <a:pt x="507" y="211"/>
                  </a:lnTo>
                  <a:lnTo>
                    <a:pt x="591" y="197"/>
                  </a:lnTo>
                  <a:lnTo>
                    <a:pt x="674" y="181"/>
                  </a:lnTo>
                  <a:lnTo>
                    <a:pt x="757" y="163"/>
                  </a:lnTo>
                  <a:lnTo>
                    <a:pt x="839" y="143"/>
                  </a:lnTo>
                  <a:lnTo>
                    <a:pt x="921" y="120"/>
                  </a:lnTo>
                  <a:lnTo>
                    <a:pt x="1003" y="96"/>
                  </a:lnTo>
                  <a:lnTo>
                    <a:pt x="1082" y="69"/>
                  </a:lnTo>
                  <a:lnTo>
                    <a:pt x="1162" y="41"/>
                  </a:lnTo>
                  <a:lnTo>
                    <a:pt x="1242" y="11"/>
                  </a:lnTo>
                  <a:lnTo>
                    <a:pt x="126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66" name="Freeform 630"/>
            <p:cNvSpPr>
              <a:spLocks/>
            </p:cNvSpPr>
            <p:nvPr/>
          </p:nvSpPr>
          <p:spPr bwMode="auto">
            <a:xfrm>
              <a:off x="4860" y="3505"/>
              <a:ext cx="38" cy="18"/>
            </a:xfrm>
            <a:custGeom>
              <a:avLst/>
              <a:gdLst>
                <a:gd name="T0" fmla="*/ 0 w 116"/>
                <a:gd name="T1" fmla="*/ 56 h 56"/>
                <a:gd name="T2" fmla="*/ 59 w 116"/>
                <a:gd name="T3" fmla="*/ 28 h 56"/>
                <a:gd name="T4" fmla="*/ 116 w 116"/>
                <a:gd name="T5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6" h="56">
                  <a:moveTo>
                    <a:pt x="0" y="56"/>
                  </a:moveTo>
                  <a:lnTo>
                    <a:pt x="59" y="28"/>
                  </a:lnTo>
                  <a:lnTo>
                    <a:pt x="11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67" name="Freeform 631"/>
            <p:cNvSpPr>
              <a:spLocks/>
            </p:cNvSpPr>
            <p:nvPr/>
          </p:nvSpPr>
          <p:spPr bwMode="auto">
            <a:xfrm>
              <a:off x="4943" y="3210"/>
              <a:ext cx="310" cy="270"/>
            </a:xfrm>
            <a:custGeom>
              <a:avLst/>
              <a:gdLst>
                <a:gd name="T0" fmla="*/ 0 w 973"/>
                <a:gd name="T1" fmla="*/ 849 h 849"/>
                <a:gd name="T2" fmla="*/ 25 w 973"/>
                <a:gd name="T3" fmla="*/ 834 h 849"/>
                <a:gd name="T4" fmla="*/ 97 w 973"/>
                <a:gd name="T5" fmla="*/ 790 h 849"/>
                <a:gd name="T6" fmla="*/ 169 w 973"/>
                <a:gd name="T7" fmla="*/ 745 h 849"/>
                <a:gd name="T8" fmla="*/ 239 w 973"/>
                <a:gd name="T9" fmla="*/ 697 h 849"/>
                <a:gd name="T10" fmla="*/ 308 w 973"/>
                <a:gd name="T11" fmla="*/ 648 h 849"/>
                <a:gd name="T12" fmla="*/ 376 w 973"/>
                <a:gd name="T13" fmla="*/ 597 h 849"/>
                <a:gd name="T14" fmla="*/ 442 w 973"/>
                <a:gd name="T15" fmla="*/ 543 h 849"/>
                <a:gd name="T16" fmla="*/ 507 w 973"/>
                <a:gd name="T17" fmla="*/ 489 h 849"/>
                <a:gd name="T18" fmla="*/ 571 w 973"/>
                <a:gd name="T19" fmla="*/ 434 h 849"/>
                <a:gd name="T20" fmla="*/ 633 w 973"/>
                <a:gd name="T21" fmla="*/ 375 h 849"/>
                <a:gd name="T22" fmla="*/ 694 w 973"/>
                <a:gd name="T23" fmla="*/ 317 h 849"/>
                <a:gd name="T24" fmla="*/ 753 w 973"/>
                <a:gd name="T25" fmla="*/ 256 h 849"/>
                <a:gd name="T26" fmla="*/ 811 w 973"/>
                <a:gd name="T27" fmla="*/ 193 h 849"/>
                <a:gd name="T28" fmla="*/ 867 w 973"/>
                <a:gd name="T29" fmla="*/ 129 h 849"/>
                <a:gd name="T30" fmla="*/ 922 w 973"/>
                <a:gd name="T31" fmla="*/ 64 h 849"/>
                <a:gd name="T32" fmla="*/ 973 w 973"/>
                <a:gd name="T33" fmla="*/ 0 h 8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73" h="849">
                  <a:moveTo>
                    <a:pt x="0" y="849"/>
                  </a:moveTo>
                  <a:lnTo>
                    <a:pt x="25" y="834"/>
                  </a:lnTo>
                  <a:lnTo>
                    <a:pt x="97" y="790"/>
                  </a:lnTo>
                  <a:lnTo>
                    <a:pt x="169" y="745"/>
                  </a:lnTo>
                  <a:lnTo>
                    <a:pt x="239" y="697"/>
                  </a:lnTo>
                  <a:lnTo>
                    <a:pt x="308" y="648"/>
                  </a:lnTo>
                  <a:lnTo>
                    <a:pt x="376" y="597"/>
                  </a:lnTo>
                  <a:lnTo>
                    <a:pt x="442" y="543"/>
                  </a:lnTo>
                  <a:lnTo>
                    <a:pt x="507" y="489"/>
                  </a:lnTo>
                  <a:lnTo>
                    <a:pt x="571" y="434"/>
                  </a:lnTo>
                  <a:lnTo>
                    <a:pt x="633" y="375"/>
                  </a:lnTo>
                  <a:lnTo>
                    <a:pt x="694" y="317"/>
                  </a:lnTo>
                  <a:lnTo>
                    <a:pt x="753" y="256"/>
                  </a:lnTo>
                  <a:lnTo>
                    <a:pt x="811" y="193"/>
                  </a:lnTo>
                  <a:lnTo>
                    <a:pt x="867" y="129"/>
                  </a:lnTo>
                  <a:lnTo>
                    <a:pt x="922" y="64"/>
                  </a:lnTo>
                  <a:lnTo>
                    <a:pt x="97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68" name="Freeform 632"/>
            <p:cNvSpPr>
              <a:spLocks/>
            </p:cNvSpPr>
            <p:nvPr/>
          </p:nvSpPr>
          <p:spPr bwMode="auto">
            <a:xfrm>
              <a:off x="5285" y="3134"/>
              <a:ext cx="22" cy="34"/>
            </a:xfrm>
            <a:custGeom>
              <a:avLst/>
              <a:gdLst>
                <a:gd name="T0" fmla="*/ 0 w 71"/>
                <a:gd name="T1" fmla="*/ 109 h 109"/>
                <a:gd name="T2" fmla="*/ 5 w 71"/>
                <a:gd name="T3" fmla="*/ 100 h 109"/>
                <a:gd name="T4" fmla="*/ 52 w 71"/>
                <a:gd name="T5" fmla="*/ 30 h 109"/>
                <a:gd name="T6" fmla="*/ 71 w 71"/>
                <a:gd name="T7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109">
                  <a:moveTo>
                    <a:pt x="0" y="109"/>
                  </a:moveTo>
                  <a:lnTo>
                    <a:pt x="5" y="100"/>
                  </a:lnTo>
                  <a:lnTo>
                    <a:pt x="52" y="30"/>
                  </a:lnTo>
                  <a:lnTo>
                    <a:pt x="7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69" name="Freeform 633"/>
            <p:cNvSpPr>
              <a:spLocks/>
            </p:cNvSpPr>
            <p:nvPr/>
          </p:nvSpPr>
          <p:spPr bwMode="auto">
            <a:xfrm>
              <a:off x="5334" y="2698"/>
              <a:ext cx="134" cy="391"/>
            </a:xfrm>
            <a:custGeom>
              <a:avLst/>
              <a:gdLst>
                <a:gd name="T0" fmla="*/ 0 w 417"/>
                <a:gd name="T1" fmla="*/ 1222 h 1222"/>
                <a:gd name="T2" fmla="*/ 28 w 417"/>
                <a:gd name="T3" fmla="*/ 1173 h 1222"/>
                <a:gd name="T4" fmla="*/ 68 w 417"/>
                <a:gd name="T5" fmla="*/ 1098 h 1222"/>
                <a:gd name="T6" fmla="*/ 107 w 417"/>
                <a:gd name="T7" fmla="*/ 1022 h 1222"/>
                <a:gd name="T8" fmla="*/ 143 w 417"/>
                <a:gd name="T9" fmla="*/ 946 h 1222"/>
                <a:gd name="T10" fmla="*/ 177 w 417"/>
                <a:gd name="T11" fmla="*/ 868 h 1222"/>
                <a:gd name="T12" fmla="*/ 210 w 417"/>
                <a:gd name="T13" fmla="*/ 789 h 1222"/>
                <a:gd name="T14" fmla="*/ 241 w 417"/>
                <a:gd name="T15" fmla="*/ 711 h 1222"/>
                <a:gd name="T16" fmla="*/ 268 w 417"/>
                <a:gd name="T17" fmla="*/ 631 h 1222"/>
                <a:gd name="T18" fmla="*/ 295 w 417"/>
                <a:gd name="T19" fmla="*/ 550 h 1222"/>
                <a:gd name="T20" fmla="*/ 320 w 417"/>
                <a:gd name="T21" fmla="*/ 469 h 1222"/>
                <a:gd name="T22" fmla="*/ 342 w 417"/>
                <a:gd name="T23" fmla="*/ 387 h 1222"/>
                <a:gd name="T24" fmla="*/ 362 w 417"/>
                <a:gd name="T25" fmla="*/ 304 h 1222"/>
                <a:gd name="T26" fmla="*/ 380 w 417"/>
                <a:gd name="T27" fmla="*/ 222 h 1222"/>
                <a:gd name="T28" fmla="*/ 396 w 417"/>
                <a:gd name="T29" fmla="*/ 138 h 1222"/>
                <a:gd name="T30" fmla="*/ 410 w 417"/>
                <a:gd name="T31" fmla="*/ 55 h 1222"/>
                <a:gd name="T32" fmla="*/ 417 w 417"/>
                <a:gd name="T33" fmla="*/ 0 h 1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7" h="1222">
                  <a:moveTo>
                    <a:pt x="0" y="1222"/>
                  </a:moveTo>
                  <a:lnTo>
                    <a:pt x="28" y="1173"/>
                  </a:lnTo>
                  <a:lnTo>
                    <a:pt x="68" y="1098"/>
                  </a:lnTo>
                  <a:lnTo>
                    <a:pt x="107" y="1022"/>
                  </a:lnTo>
                  <a:lnTo>
                    <a:pt x="143" y="946"/>
                  </a:lnTo>
                  <a:lnTo>
                    <a:pt x="177" y="868"/>
                  </a:lnTo>
                  <a:lnTo>
                    <a:pt x="210" y="789"/>
                  </a:lnTo>
                  <a:lnTo>
                    <a:pt x="241" y="711"/>
                  </a:lnTo>
                  <a:lnTo>
                    <a:pt x="268" y="631"/>
                  </a:lnTo>
                  <a:lnTo>
                    <a:pt x="295" y="550"/>
                  </a:lnTo>
                  <a:lnTo>
                    <a:pt x="320" y="469"/>
                  </a:lnTo>
                  <a:lnTo>
                    <a:pt x="342" y="387"/>
                  </a:lnTo>
                  <a:lnTo>
                    <a:pt x="362" y="304"/>
                  </a:lnTo>
                  <a:lnTo>
                    <a:pt x="380" y="222"/>
                  </a:lnTo>
                  <a:lnTo>
                    <a:pt x="396" y="138"/>
                  </a:lnTo>
                  <a:lnTo>
                    <a:pt x="410" y="55"/>
                  </a:lnTo>
                  <a:lnTo>
                    <a:pt x="41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70" name="Freeform 634"/>
            <p:cNvSpPr>
              <a:spLocks/>
            </p:cNvSpPr>
            <p:nvPr/>
          </p:nvSpPr>
          <p:spPr bwMode="auto">
            <a:xfrm>
              <a:off x="5472" y="2607"/>
              <a:ext cx="3" cy="40"/>
            </a:xfrm>
            <a:custGeom>
              <a:avLst/>
              <a:gdLst>
                <a:gd name="T0" fmla="*/ 0 w 8"/>
                <a:gd name="T1" fmla="*/ 129 h 129"/>
                <a:gd name="T2" fmla="*/ 3 w 8"/>
                <a:gd name="T3" fmla="*/ 91 h 129"/>
                <a:gd name="T4" fmla="*/ 8 w 8"/>
                <a:gd name="T5" fmla="*/ 7 h 129"/>
                <a:gd name="T6" fmla="*/ 8 w 8"/>
                <a:gd name="T7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29">
                  <a:moveTo>
                    <a:pt x="0" y="129"/>
                  </a:moveTo>
                  <a:lnTo>
                    <a:pt x="3" y="91"/>
                  </a:lnTo>
                  <a:lnTo>
                    <a:pt x="8" y="7"/>
                  </a:lnTo>
                  <a:lnTo>
                    <a:pt x="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71" name="Freeform 635"/>
            <p:cNvSpPr>
              <a:spLocks/>
            </p:cNvSpPr>
            <p:nvPr/>
          </p:nvSpPr>
          <p:spPr bwMode="auto">
            <a:xfrm>
              <a:off x="3938" y="2102"/>
              <a:ext cx="940" cy="923"/>
            </a:xfrm>
            <a:custGeom>
              <a:avLst/>
              <a:gdLst>
                <a:gd name="T0" fmla="*/ 965 w 2946"/>
                <a:gd name="T1" fmla="*/ 35 h 2891"/>
                <a:gd name="T2" fmla="*/ 809 w 2946"/>
                <a:gd name="T3" fmla="*/ 102 h 2891"/>
                <a:gd name="T4" fmla="*/ 663 w 2946"/>
                <a:gd name="T5" fmla="*/ 187 h 2891"/>
                <a:gd name="T6" fmla="*/ 528 w 2946"/>
                <a:gd name="T7" fmla="*/ 287 h 2891"/>
                <a:gd name="T8" fmla="*/ 406 w 2946"/>
                <a:gd name="T9" fmla="*/ 403 h 2891"/>
                <a:gd name="T10" fmla="*/ 296 w 2946"/>
                <a:gd name="T11" fmla="*/ 532 h 2891"/>
                <a:gd name="T12" fmla="*/ 202 w 2946"/>
                <a:gd name="T13" fmla="*/ 673 h 2891"/>
                <a:gd name="T14" fmla="*/ 126 w 2946"/>
                <a:gd name="T15" fmla="*/ 823 h 2891"/>
                <a:gd name="T16" fmla="*/ 66 w 2946"/>
                <a:gd name="T17" fmla="*/ 980 h 2891"/>
                <a:gd name="T18" fmla="*/ 26 w 2946"/>
                <a:gd name="T19" fmla="*/ 1144 h 2891"/>
                <a:gd name="T20" fmla="*/ 4 w 2946"/>
                <a:gd name="T21" fmla="*/ 1312 h 2891"/>
                <a:gd name="T22" fmla="*/ 1 w 2946"/>
                <a:gd name="T23" fmla="*/ 1481 h 2891"/>
                <a:gd name="T24" fmla="*/ 18 w 2946"/>
                <a:gd name="T25" fmla="*/ 1649 h 2891"/>
                <a:gd name="T26" fmla="*/ 54 w 2946"/>
                <a:gd name="T27" fmla="*/ 1814 h 2891"/>
                <a:gd name="T28" fmla="*/ 109 w 2946"/>
                <a:gd name="T29" fmla="*/ 1974 h 2891"/>
                <a:gd name="T30" fmla="*/ 181 w 2946"/>
                <a:gd name="T31" fmla="*/ 2126 h 2891"/>
                <a:gd name="T32" fmla="*/ 270 w 2946"/>
                <a:gd name="T33" fmla="*/ 2270 h 2891"/>
                <a:gd name="T34" fmla="*/ 376 w 2946"/>
                <a:gd name="T35" fmla="*/ 2402 h 2891"/>
                <a:gd name="T36" fmla="*/ 495 w 2946"/>
                <a:gd name="T37" fmla="*/ 2521 h 2891"/>
                <a:gd name="T38" fmla="*/ 628 w 2946"/>
                <a:gd name="T39" fmla="*/ 2625 h 2891"/>
                <a:gd name="T40" fmla="*/ 771 w 2946"/>
                <a:gd name="T41" fmla="*/ 2714 h 2891"/>
                <a:gd name="T42" fmla="*/ 924 w 2946"/>
                <a:gd name="T43" fmla="*/ 2786 h 2891"/>
                <a:gd name="T44" fmla="*/ 1084 w 2946"/>
                <a:gd name="T45" fmla="*/ 2839 h 2891"/>
                <a:gd name="T46" fmla="*/ 1249 w 2946"/>
                <a:gd name="T47" fmla="*/ 2874 h 2891"/>
                <a:gd name="T48" fmla="*/ 1417 w 2946"/>
                <a:gd name="T49" fmla="*/ 2890 h 2891"/>
                <a:gd name="T50" fmla="*/ 1585 w 2946"/>
                <a:gd name="T51" fmla="*/ 2887 h 2891"/>
                <a:gd name="T52" fmla="*/ 1753 w 2946"/>
                <a:gd name="T53" fmla="*/ 2865 h 2891"/>
                <a:gd name="T54" fmla="*/ 1917 w 2946"/>
                <a:gd name="T55" fmla="*/ 2823 h 2891"/>
                <a:gd name="T56" fmla="*/ 2074 w 2946"/>
                <a:gd name="T57" fmla="*/ 2764 h 2891"/>
                <a:gd name="T58" fmla="*/ 2224 w 2946"/>
                <a:gd name="T59" fmla="*/ 2686 h 2891"/>
                <a:gd name="T60" fmla="*/ 2364 w 2946"/>
                <a:gd name="T61" fmla="*/ 2592 h 2891"/>
                <a:gd name="T62" fmla="*/ 2493 w 2946"/>
                <a:gd name="T63" fmla="*/ 2482 h 2891"/>
                <a:gd name="T64" fmla="*/ 2607 w 2946"/>
                <a:gd name="T65" fmla="*/ 2359 h 2891"/>
                <a:gd name="T66" fmla="*/ 2707 w 2946"/>
                <a:gd name="T67" fmla="*/ 2223 h 2891"/>
                <a:gd name="T68" fmla="*/ 2791 w 2946"/>
                <a:gd name="T69" fmla="*/ 2076 h 2891"/>
                <a:gd name="T70" fmla="*/ 2858 w 2946"/>
                <a:gd name="T71" fmla="*/ 1921 h 2891"/>
                <a:gd name="T72" fmla="*/ 2906 w 2946"/>
                <a:gd name="T73" fmla="*/ 1760 h 2891"/>
                <a:gd name="T74" fmla="*/ 2936 w 2946"/>
                <a:gd name="T75" fmla="*/ 1594 h 2891"/>
                <a:gd name="T76" fmla="*/ 2946 w 2946"/>
                <a:gd name="T77" fmla="*/ 1424 h 2891"/>
                <a:gd name="T78" fmla="*/ 2937 w 2946"/>
                <a:gd name="T79" fmla="*/ 1256 h 2891"/>
                <a:gd name="T80" fmla="*/ 2909 w 2946"/>
                <a:gd name="T81" fmla="*/ 1090 h 2891"/>
                <a:gd name="T82" fmla="*/ 2862 w 2946"/>
                <a:gd name="T83" fmla="*/ 927 h 2891"/>
                <a:gd name="T84" fmla="*/ 2797 w 2946"/>
                <a:gd name="T85" fmla="*/ 772 h 2891"/>
                <a:gd name="T86" fmla="*/ 2714 w 2946"/>
                <a:gd name="T87" fmla="*/ 625 h 2891"/>
                <a:gd name="T88" fmla="*/ 2615 w 2946"/>
                <a:gd name="T89" fmla="*/ 487 h 2891"/>
                <a:gd name="T90" fmla="*/ 2501 w 2946"/>
                <a:gd name="T91" fmla="*/ 363 h 2891"/>
                <a:gd name="T92" fmla="*/ 2374 w 2946"/>
                <a:gd name="T93" fmla="*/ 252 h 2891"/>
                <a:gd name="T94" fmla="*/ 2235 w 2946"/>
                <a:gd name="T95" fmla="*/ 156 h 2891"/>
                <a:gd name="T96" fmla="*/ 2086 w 2946"/>
                <a:gd name="T97" fmla="*/ 77 h 2891"/>
                <a:gd name="T98" fmla="*/ 1928 w 2946"/>
                <a:gd name="T99" fmla="*/ 17 h 28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946" h="2891">
                  <a:moveTo>
                    <a:pt x="1071" y="0"/>
                  </a:moveTo>
                  <a:lnTo>
                    <a:pt x="1018" y="17"/>
                  </a:lnTo>
                  <a:lnTo>
                    <a:pt x="965" y="35"/>
                  </a:lnTo>
                  <a:lnTo>
                    <a:pt x="911" y="55"/>
                  </a:lnTo>
                  <a:lnTo>
                    <a:pt x="860" y="77"/>
                  </a:lnTo>
                  <a:lnTo>
                    <a:pt x="809" y="102"/>
                  </a:lnTo>
                  <a:lnTo>
                    <a:pt x="760" y="129"/>
                  </a:lnTo>
                  <a:lnTo>
                    <a:pt x="711" y="156"/>
                  </a:lnTo>
                  <a:lnTo>
                    <a:pt x="663" y="187"/>
                  </a:lnTo>
                  <a:lnTo>
                    <a:pt x="618" y="219"/>
                  </a:lnTo>
                  <a:lnTo>
                    <a:pt x="572" y="252"/>
                  </a:lnTo>
                  <a:lnTo>
                    <a:pt x="528" y="287"/>
                  </a:lnTo>
                  <a:lnTo>
                    <a:pt x="486" y="324"/>
                  </a:lnTo>
                  <a:lnTo>
                    <a:pt x="445" y="363"/>
                  </a:lnTo>
                  <a:lnTo>
                    <a:pt x="406" y="403"/>
                  </a:lnTo>
                  <a:lnTo>
                    <a:pt x="367" y="445"/>
                  </a:lnTo>
                  <a:lnTo>
                    <a:pt x="331" y="487"/>
                  </a:lnTo>
                  <a:lnTo>
                    <a:pt x="296" y="532"/>
                  </a:lnTo>
                  <a:lnTo>
                    <a:pt x="263" y="578"/>
                  </a:lnTo>
                  <a:lnTo>
                    <a:pt x="232" y="625"/>
                  </a:lnTo>
                  <a:lnTo>
                    <a:pt x="202" y="673"/>
                  </a:lnTo>
                  <a:lnTo>
                    <a:pt x="175" y="722"/>
                  </a:lnTo>
                  <a:lnTo>
                    <a:pt x="149" y="772"/>
                  </a:lnTo>
                  <a:lnTo>
                    <a:pt x="126" y="823"/>
                  </a:lnTo>
                  <a:lnTo>
                    <a:pt x="104" y="875"/>
                  </a:lnTo>
                  <a:lnTo>
                    <a:pt x="84" y="927"/>
                  </a:lnTo>
                  <a:lnTo>
                    <a:pt x="66" y="980"/>
                  </a:lnTo>
                  <a:lnTo>
                    <a:pt x="51" y="1035"/>
                  </a:lnTo>
                  <a:lnTo>
                    <a:pt x="37" y="1090"/>
                  </a:lnTo>
                  <a:lnTo>
                    <a:pt x="26" y="1144"/>
                  </a:lnTo>
                  <a:lnTo>
                    <a:pt x="16" y="1200"/>
                  </a:lnTo>
                  <a:lnTo>
                    <a:pt x="10" y="1256"/>
                  </a:lnTo>
                  <a:lnTo>
                    <a:pt x="4" y="1312"/>
                  </a:lnTo>
                  <a:lnTo>
                    <a:pt x="1" y="1368"/>
                  </a:lnTo>
                  <a:lnTo>
                    <a:pt x="0" y="1424"/>
                  </a:lnTo>
                  <a:lnTo>
                    <a:pt x="1" y="1481"/>
                  </a:lnTo>
                  <a:lnTo>
                    <a:pt x="5" y="1537"/>
                  </a:lnTo>
                  <a:lnTo>
                    <a:pt x="11" y="1594"/>
                  </a:lnTo>
                  <a:lnTo>
                    <a:pt x="18" y="1649"/>
                  </a:lnTo>
                  <a:lnTo>
                    <a:pt x="28" y="1704"/>
                  </a:lnTo>
                  <a:lnTo>
                    <a:pt x="40" y="1760"/>
                  </a:lnTo>
                  <a:lnTo>
                    <a:pt x="54" y="1814"/>
                  </a:lnTo>
                  <a:lnTo>
                    <a:pt x="70" y="1868"/>
                  </a:lnTo>
                  <a:lnTo>
                    <a:pt x="88" y="1921"/>
                  </a:lnTo>
                  <a:lnTo>
                    <a:pt x="109" y="1974"/>
                  </a:lnTo>
                  <a:lnTo>
                    <a:pt x="131" y="2026"/>
                  </a:lnTo>
                  <a:lnTo>
                    <a:pt x="155" y="2076"/>
                  </a:lnTo>
                  <a:lnTo>
                    <a:pt x="181" y="2126"/>
                  </a:lnTo>
                  <a:lnTo>
                    <a:pt x="209" y="2175"/>
                  </a:lnTo>
                  <a:lnTo>
                    <a:pt x="238" y="2223"/>
                  </a:lnTo>
                  <a:lnTo>
                    <a:pt x="270" y="2270"/>
                  </a:lnTo>
                  <a:lnTo>
                    <a:pt x="303" y="2314"/>
                  </a:lnTo>
                  <a:lnTo>
                    <a:pt x="339" y="2359"/>
                  </a:lnTo>
                  <a:lnTo>
                    <a:pt x="376" y="2402"/>
                  </a:lnTo>
                  <a:lnTo>
                    <a:pt x="414" y="2442"/>
                  </a:lnTo>
                  <a:lnTo>
                    <a:pt x="454" y="2482"/>
                  </a:lnTo>
                  <a:lnTo>
                    <a:pt x="495" y="2521"/>
                  </a:lnTo>
                  <a:lnTo>
                    <a:pt x="538" y="2557"/>
                  </a:lnTo>
                  <a:lnTo>
                    <a:pt x="582" y="2592"/>
                  </a:lnTo>
                  <a:lnTo>
                    <a:pt x="628" y="2625"/>
                  </a:lnTo>
                  <a:lnTo>
                    <a:pt x="674" y="2656"/>
                  </a:lnTo>
                  <a:lnTo>
                    <a:pt x="722" y="2686"/>
                  </a:lnTo>
                  <a:lnTo>
                    <a:pt x="771" y="2714"/>
                  </a:lnTo>
                  <a:lnTo>
                    <a:pt x="821" y="2740"/>
                  </a:lnTo>
                  <a:lnTo>
                    <a:pt x="872" y="2764"/>
                  </a:lnTo>
                  <a:lnTo>
                    <a:pt x="924" y="2786"/>
                  </a:lnTo>
                  <a:lnTo>
                    <a:pt x="976" y="2805"/>
                  </a:lnTo>
                  <a:lnTo>
                    <a:pt x="1030" y="2823"/>
                  </a:lnTo>
                  <a:lnTo>
                    <a:pt x="1084" y="2839"/>
                  </a:lnTo>
                  <a:lnTo>
                    <a:pt x="1138" y="2853"/>
                  </a:lnTo>
                  <a:lnTo>
                    <a:pt x="1194" y="2865"/>
                  </a:lnTo>
                  <a:lnTo>
                    <a:pt x="1249" y="2874"/>
                  </a:lnTo>
                  <a:lnTo>
                    <a:pt x="1304" y="2882"/>
                  </a:lnTo>
                  <a:lnTo>
                    <a:pt x="1361" y="2887"/>
                  </a:lnTo>
                  <a:lnTo>
                    <a:pt x="1417" y="2890"/>
                  </a:lnTo>
                  <a:lnTo>
                    <a:pt x="1473" y="2891"/>
                  </a:lnTo>
                  <a:lnTo>
                    <a:pt x="1529" y="2890"/>
                  </a:lnTo>
                  <a:lnTo>
                    <a:pt x="1585" y="2887"/>
                  </a:lnTo>
                  <a:lnTo>
                    <a:pt x="1642" y="2882"/>
                  </a:lnTo>
                  <a:lnTo>
                    <a:pt x="1697" y="2874"/>
                  </a:lnTo>
                  <a:lnTo>
                    <a:pt x="1753" y="2865"/>
                  </a:lnTo>
                  <a:lnTo>
                    <a:pt x="1808" y="2853"/>
                  </a:lnTo>
                  <a:lnTo>
                    <a:pt x="1862" y="2839"/>
                  </a:lnTo>
                  <a:lnTo>
                    <a:pt x="1917" y="2823"/>
                  </a:lnTo>
                  <a:lnTo>
                    <a:pt x="1970" y="2805"/>
                  </a:lnTo>
                  <a:lnTo>
                    <a:pt x="2022" y="2786"/>
                  </a:lnTo>
                  <a:lnTo>
                    <a:pt x="2074" y="2764"/>
                  </a:lnTo>
                  <a:lnTo>
                    <a:pt x="2125" y="2740"/>
                  </a:lnTo>
                  <a:lnTo>
                    <a:pt x="2175" y="2714"/>
                  </a:lnTo>
                  <a:lnTo>
                    <a:pt x="2224" y="2686"/>
                  </a:lnTo>
                  <a:lnTo>
                    <a:pt x="2271" y="2656"/>
                  </a:lnTo>
                  <a:lnTo>
                    <a:pt x="2318" y="2625"/>
                  </a:lnTo>
                  <a:lnTo>
                    <a:pt x="2364" y="2592"/>
                  </a:lnTo>
                  <a:lnTo>
                    <a:pt x="2407" y="2557"/>
                  </a:lnTo>
                  <a:lnTo>
                    <a:pt x="2451" y="2521"/>
                  </a:lnTo>
                  <a:lnTo>
                    <a:pt x="2493" y="2482"/>
                  </a:lnTo>
                  <a:lnTo>
                    <a:pt x="2532" y="2442"/>
                  </a:lnTo>
                  <a:lnTo>
                    <a:pt x="2570" y="2402"/>
                  </a:lnTo>
                  <a:lnTo>
                    <a:pt x="2607" y="2359"/>
                  </a:lnTo>
                  <a:lnTo>
                    <a:pt x="2642" y="2314"/>
                  </a:lnTo>
                  <a:lnTo>
                    <a:pt x="2676" y="2270"/>
                  </a:lnTo>
                  <a:lnTo>
                    <a:pt x="2707" y="2223"/>
                  </a:lnTo>
                  <a:lnTo>
                    <a:pt x="2737" y="2175"/>
                  </a:lnTo>
                  <a:lnTo>
                    <a:pt x="2765" y="2126"/>
                  </a:lnTo>
                  <a:lnTo>
                    <a:pt x="2791" y="2076"/>
                  </a:lnTo>
                  <a:lnTo>
                    <a:pt x="2815" y="2026"/>
                  </a:lnTo>
                  <a:lnTo>
                    <a:pt x="2838" y="1974"/>
                  </a:lnTo>
                  <a:lnTo>
                    <a:pt x="2858" y="1921"/>
                  </a:lnTo>
                  <a:lnTo>
                    <a:pt x="2876" y="1868"/>
                  </a:lnTo>
                  <a:lnTo>
                    <a:pt x="2892" y="1814"/>
                  </a:lnTo>
                  <a:lnTo>
                    <a:pt x="2906" y="1760"/>
                  </a:lnTo>
                  <a:lnTo>
                    <a:pt x="2918" y="1704"/>
                  </a:lnTo>
                  <a:lnTo>
                    <a:pt x="2928" y="1649"/>
                  </a:lnTo>
                  <a:lnTo>
                    <a:pt x="2936" y="1594"/>
                  </a:lnTo>
                  <a:lnTo>
                    <a:pt x="2941" y="1537"/>
                  </a:lnTo>
                  <a:lnTo>
                    <a:pt x="2944" y="1481"/>
                  </a:lnTo>
                  <a:lnTo>
                    <a:pt x="2946" y="1424"/>
                  </a:lnTo>
                  <a:lnTo>
                    <a:pt x="2945" y="1368"/>
                  </a:lnTo>
                  <a:lnTo>
                    <a:pt x="2942" y="1312"/>
                  </a:lnTo>
                  <a:lnTo>
                    <a:pt x="2937" y="1256"/>
                  </a:lnTo>
                  <a:lnTo>
                    <a:pt x="2930" y="1200"/>
                  </a:lnTo>
                  <a:lnTo>
                    <a:pt x="2921" y="1144"/>
                  </a:lnTo>
                  <a:lnTo>
                    <a:pt x="2909" y="1090"/>
                  </a:lnTo>
                  <a:lnTo>
                    <a:pt x="2895" y="1035"/>
                  </a:lnTo>
                  <a:lnTo>
                    <a:pt x="2879" y="980"/>
                  </a:lnTo>
                  <a:lnTo>
                    <a:pt x="2862" y="927"/>
                  </a:lnTo>
                  <a:lnTo>
                    <a:pt x="2842" y="875"/>
                  </a:lnTo>
                  <a:lnTo>
                    <a:pt x="2821" y="823"/>
                  </a:lnTo>
                  <a:lnTo>
                    <a:pt x="2797" y="772"/>
                  </a:lnTo>
                  <a:lnTo>
                    <a:pt x="2771" y="722"/>
                  </a:lnTo>
                  <a:lnTo>
                    <a:pt x="2744" y="673"/>
                  </a:lnTo>
                  <a:lnTo>
                    <a:pt x="2714" y="625"/>
                  </a:lnTo>
                  <a:lnTo>
                    <a:pt x="2683" y="578"/>
                  </a:lnTo>
                  <a:lnTo>
                    <a:pt x="2650" y="532"/>
                  </a:lnTo>
                  <a:lnTo>
                    <a:pt x="2615" y="487"/>
                  </a:lnTo>
                  <a:lnTo>
                    <a:pt x="2579" y="445"/>
                  </a:lnTo>
                  <a:lnTo>
                    <a:pt x="2541" y="403"/>
                  </a:lnTo>
                  <a:lnTo>
                    <a:pt x="2501" y="363"/>
                  </a:lnTo>
                  <a:lnTo>
                    <a:pt x="2461" y="324"/>
                  </a:lnTo>
                  <a:lnTo>
                    <a:pt x="2418" y="287"/>
                  </a:lnTo>
                  <a:lnTo>
                    <a:pt x="2374" y="252"/>
                  </a:lnTo>
                  <a:lnTo>
                    <a:pt x="2329" y="219"/>
                  </a:lnTo>
                  <a:lnTo>
                    <a:pt x="2283" y="187"/>
                  </a:lnTo>
                  <a:lnTo>
                    <a:pt x="2235" y="156"/>
                  </a:lnTo>
                  <a:lnTo>
                    <a:pt x="2186" y="129"/>
                  </a:lnTo>
                  <a:lnTo>
                    <a:pt x="2137" y="102"/>
                  </a:lnTo>
                  <a:lnTo>
                    <a:pt x="2086" y="77"/>
                  </a:lnTo>
                  <a:lnTo>
                    <a:pt x="2034" y="55"/>
                  </a:lnTo>
                  <a:lnTo>
                    <a:pt x="1982" y="35"/>
                  </a:lnTo>
                  <a:lnTo>
                    <a:pt x="1928" y="17"/>
                  </a:lnTo>
                  <a:lnTo>
                    <a:pt x="1875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72" name="Line 636"/>
            <p:cNvSpPr>
              <a:spLocks noChangeShapeType="1"/>
            </p:cNvSpPr>
            <p:nvPr/>
          </p:nvSpPr>
          <p:spPr bwMode="auto">
            <a:xfrm flipV="1">
              <a:off x="4279" y="2008"/>
              <a:ext cx="0" cy="13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73" name="Line 637"/>
            <p:cNvSpPr>
              <a:spLocks noChangeShapeType="1"/>
            </p:cNvSpPr>
            <p:nvPr/>
          </p:nvSpPr>
          <p:spPr bwMode="auto">
            <a:xfrm>
              <a:off x="4279" y="2008"/>
              <a:ext cx="25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74" name="Line 638"/>
            <p:cNvSpPr>
              <a:spLocks noChangeShapeType="1"/>
            </p:cNvSpPr>
            <p:nvPr/>
          </p:nvSpPr>
          <p:spPr bwMode="auto">
            <a:xfrm>
              <a:off x="4536" y="2008"/>
              <a:ext cx="0" cy="13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75" name="Line 639"/>
            <p:cNvSpPr>
              <a:spLocks noChangeShapeType="1"/>
            </p:cNvSpPr>
            <p:nvPr/>
          </p:nvSpPr>
          <p:spPr bwMode="auto">
            <a:xfrm flipH="1">
              <a:off x="2336" y="2008"/>
              <a:ext cx="59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76" name="Line 640"/>
            <p:cNvSpPr>
              <a:spLocks noChangeShapeType="1"/>
            </p:cNvSpPr>
            <p:nvPr/>
          </p:nvSpPr>
          <p:spPr bwMode="auto">
            <a:xfrm flipH="1">
              <a:off x="2378" y="2147"/>
              <a:ext cx="51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77" name="Line 641"/>
            <p:cNvSpPr>
              <a:spLocks noChangeShapeType="1"/>
            </p:cNvSpPr>
            <p:nvPr/>
          </p:nvSpPr>
          <p:spPr bwMode="auto">
            <a:xfrm flipH="1">
              <a:off x="2892" y="2104"/>
              <a:ext cx="42" cy="4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78" name="Line 642"/>
            <p:cNvSpPr>
              <a:spLocks noChangeShapeType="1"/>
            </p:cNvSpPr>
            <p:nvPr/>
          </p:nvSpPr>
          <p:spPr bwMode="auto">
            <a:xfrm>
              <a:off x="2378" y="2147"/>
              <a:ext cx="0" cy="8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79" name="Line 643"/>
            <p:cNvSpPr>
              <a:spLocks noChangeShapeType="1"/>
            </p:cNvSpPr>
            <p:nvPr/>
          </p:nvSpPr>
          <p:spPr bwMode="auto">
            <a:xfrm>
              <a:off x="2892" y="2147"/>
              <a:ext cx="0" cy="8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80" name="Line 644"/>
            <p:cNvSpPr>
              <a:spLocks noChangeShapeType="1"/>
            </p:cNvSpPr>
            <p:nvPr/>
          </p:nvSpPr>
          <p:spPr bwMode="auto">
            <a:xfrm flipH="1">
              <a:off x="2695" y="1485"/>
              <a:ext cx="3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81" name="Line 645"/>
            <p:cNvSpPr>
              <a:spLocks noChangeShapeType="1"/>
            </p:cNvSpPr>
            <p:nvPr/>
          </p:nvSpPr>
          <p:spPr bwMode="auto">
            <a:xfrm flipH="1">
              <a:off x="2599" y="1485"/>
              <a:ext cx="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82" name="Line 646"/>
            <p:cNvSpPr>
              <a:spLocks noChangeShapeType="1"/>
            </p:cNvSpPr>
            <p:nvPr/>
          </p:nvSpPr>
          <p:spPr bwMode="auto">
            <a:xfrm flipH="1">
              <a:off x="2233" y="1485"/>
              <a:ext cx="3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83" name="Line 647"/>
            <p:cNvSpPr>
              <a:spLocks noChangeShapeType="1"/>
            </p:cNvSpPr>
            <p:nvPr/>
          </p:nvSpPr>
          <p:spPr bwMode="auto">
            <a:xfrm flipH="1">
              <a:off x="2707" y="3623"/>
              <a:ext cx="30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84" name="Line 648"/>
            <p:cNvSpPr>
              <a:spLocks noChangeShapeType="1"/>
            </p:cNvSpPr>
            <p:nvPr/>
          </p:nvSpPr>
          <p:spPr bwMode="auto">
            <a:xfrm flipH="1">
              <a:off x="2611" y="3623"/>
              <a:ext cx="4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85" name="Line 649"/>
            <p:cNvSpPr>
              <a:spLocks noChangeShapeType="1"/>
            </p:cNvSpPr>
            <p:nvPr/>
          </p:nvSpPr>
          <p:spPr bwMode="auto">
            <a:xfrm flipH="1">
              <a:off x="2251" y="3623"/>
              <a:ext cx="30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86" name="Line 650"/>
            <p:cNvSpPr>
              <a:spLocks noChangeShapeType="1"/>
            </p:cNvSpPr>
            <p:nvPr/>
          </p:nvSpPr>
          <p:spPr bwMode="auto">
            <a:xfrm>
              <a:off x="2336" y="1619"/>
              <a:ext cx="59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87" name="Line 651"/>
            <p:cNvSpPr>
              <a:spLocks noChangeShapeType="1"/>
            </p:cNvSpPr>
            <p:nvPr/>
          </p:nvSpPr>
          <p:spPr bwMode="auto">
            <a:xfrm>
              <a:off x="2336" y="3489"/>
              <a:ext cx="59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17433" name="Group 697"/>
          <p:cNvGrpSpPr>
            <a:grpSpLocks/>
          </p:cNvGrpSpPr>
          <p:nvPr/>
        </p:nvGrpSpPr>
        <p:grpSpPr bwMode="auto">
          <a:xfrm>
            <a:off x="5851525" y="312738"/>
            <a:ext cx="2625725" cy="1654175"/>
            <a:chOff x="3686" y="197"/>
            <a:chExt cx="1654" cy="1042"/>
          </a:xfrm>
        </p:grpSpPr>
        <p:sp>
          <p:nvSpPr>
            <p:cNvPr id="117389" name="Line 653"/>
            <p:cNvSpPr>
              <a:spLocks noChangeShapeType="1"/>
            </p:cNvSpPr>
            <p:nvPr/>
          </p:nvSpPr>
          <p:spPr bwMode="auto">
            <a:xfrm flipH="1">
              <a:off x="4602" y="584"/>
              <a:ext cx="201" cy="20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90" name="Line 654"/>
            <p:cNvSpPr>
              <a:spLocks noChangeShapeType="1"/>
            </p:cNvSpPr>
            <p:nvPr/>
          </p:nvSpPr>
          <p:spPr bwMode="auto">
            <a:xfrm flipH="1">
              <a:off x="4999" y="1033"/>
              <a:ext cx="201" cy="20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91" name="Line 655"/>
            <p:cNvSpPr>
              <a:spLocks noChangeShapeType="1"/>
            </p:cNvSpPr>
            <p:nvPr/>
          </p:nvSpPr>
          <p:spPr bwMode="auto">
            <a:xfrm flipV="1">
              <a:off x="5139" y="734"/>
              <a:ext cx="201" cy="20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92" name="Line 656"/>
            <p:cNvSpPr>
              <a:spLocks noChangeShapeType="1"/>
            </p:cNvSpPr>
            <p:nvPr/>
          </p:nvSpPr>
          <p:spPr bwMode="auto">
            <a:xfrm flipH="1">
              <a:off x="5073" y="706"/>
              <a:ext cx="202" cy="20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93" name="Line 657"/>
            <p:cNvSpPr>
              <a:spLocks noChangeShapeType="1"/>
            </p:cNvSpPr>
            <p:nvPr/>
          </p:nvSpPr>
          <p:spPr bwMode="auto">
            <a:xfrm flipH="1">
              <a:off x="5084" y="307"/>
              <a:ext cx="201" cy="20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94" name="Line 658"/>
            <p:cNvSpPr>
              <a:spLocks noChangeShapeType="1"/>
            </p:cNvSpPr>
            <p:nvPr/>
          </p:nvSpPr>
          <p:spPr bwMode="auto">
            <a:xfrm flipH="1">
              <a:off x="4928" y="261"/>
              <a:ext cx="201" cy="20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95" name="Line 659"/>
            <p:cNvSpPr>
              <a:spLocks noChangeShapeType="1"/>
            </p:cNvSpPr>
            <p:nvPr/>
          </p:nvSpPr>
          <p:spPr bwMode="auto">
            <a:xfrm flipH="1">
              <a:off x="4502" y="198"/>
              <a:ext cx="200" cy="20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96" name="Line 660"/>
            <p:cNvSpPr>
              <a:spLocks noChangeShapeType="1"/>
            </p:cNvSpPr>
            <p:nvPr/>
          </p:nvSpPr>
          <p:spPr bwMode="auto">
            <a:xfrm flipH="1">
              <a:off x="4338" y="198"/>
              <a:ext cx="201" cy="20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97" name="Line 661"/>
            <p:cNvSpPr>
              <a:spLocks noChangeShapeType="1"/>
            </p:cNvSpPr>
            <p:nvPr/>
          </p:nvSpPr>
          <p:spPr bwMode="auto">
            <a:xfrm flipH="1">
              <a:off x="3911" y="261"/>
              <a:ext cx="201" cy="20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98" name="Line 662"/>
            <p:cNvSpPr>
              <a:spLocks noChangeShapeType="1"/>
            </p:cNvSpPr>
            <p:nvPr/>
          </p:nvSpPr>
          <p:spPr bwMode="auto">
            <a:xfrm flipH="1">
              <a:off x="3754" y="307"/>
              <a:ext cx="201" cy="20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399" name="Freeform 663"/>
            <p:cNvSpPr>
              <a:spLocks/>
            </p:cNvSpPr>
            <p:nvPr/>
          </p:nvSpPr>
          <p:spPr bwMode="auto">
            <a:xfrm>
              <a:off x="3955" y="261"/>
              <a:ext cx="157" cy="46"/>
            </a:xfrm>
            <a:custGeom>
              <a:avLst/>
              <a:gdLst>
                <a:gd name="T0" fmla="*/ 648 w 648"/>
                <a:gd name="T1" fmla="*/ 0 h 191"/>
                <a:gd name="T2" fmla="*/ 576 w 648"/>
                <a:gd name="T3" fmla="*/ 18 h 191"/>
                <a:gd name="T4" fmla="*/ 503 w 648"/>
                <a:gd name="T5" fmla="*/ 38 h 191"/>
                <a:gd name="T6" fmla="*/ 431 w 648"/>
                <a:gd name="T7" fmla="*/ 58 h 191"/>
                <a:gd name="T8" fmla="*/ 358 w 648"/>
                <a:gd name="T9" fmla="*/ 78 h 191"/>
                <a:gd name="T10" fmla="*/ 286 w 648"/>
                <a:gd name="T11" fmla="*/ 100 h 191"/>
                <a:gd name="T12" fmla="*/ 214 w 648"/>
                <a:gd name="T13" fmla="*/ 121 h 191"/>
                <a:gd name="T14" fmla="*/ 143 w 648"/>
                <a:gd name="T15" fmla="*/ 144 h 191"/>
                <a:gd name="T16" fmla="*/ 70 w 648"/>
                <a:gd name="T17" fmla="*/ 167 h 191"/>
                <a:gd name="T18" fmla="*/ 0 w 648"/>
                <a:gd name="T19" fmla="*/ 19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48" h="191">
                  <a:moveTo>
                    <a:pt x="648" y="0"/>
                  </a:moveTo>
                  <a:lnTo>
                    <a:pt x="576" y="18"/>
                  </a:lnTo>
                  <a:lnTo>
                    <a:pt x="503" y="38"/>
                  </a:lnTo>
                  <a:lnTo>
                    <a:pt x="431" y="58"/>
                  </a:lnTo>
                  <a:lnTo>
                    <a:pt x="358" y="78"/>
                  </a:lnTo>
                  <a:lnTo>
                    <a:pt x="286" y="100"/>
                  </a:lnTo>
                  <a:lnTo>
                    <a:pt x="214" y="121"/>
                  </a:lnTo>
                  <a:lnTo>
                    <a:pt x="143" y="144"/>
                  </a:lnTo>
                  <a:lnTo>
                    <a:pt x="70" y="167"/>
                  </a:lnTo>
                  <a:lnTo>
                    <a:pt x="0" y="19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400" name="Freeform 664"/>
            <p:cNvSpPr>
              <a:spLocks/>
            </p:cNvSpPr>
            <p:nvPr/>
          </p:nvSpPr>
          <p:spPr bwMode="auto">
            <a:xfrm>
              <a:off x="4112" y="261"/>
              <a:ext cx="177" cy="264"/>
            </a:xfrm>
            <a:custGeom>
              <a:avLst/>
              <a:gdLst>
                <a:gd name="T0" fmla="*/ 0 w 735"/>
                <a:gd name="T1" fmla="*/ 0 h 1100"/>
                <a:gd name="T2" fmla="*/ 34 w 735"/>
                <a:gd name="T3" fmla="*/ 39 h 1100"/>
                <a:gd name="T4" fmla="*/ 111 w 735"/>
                <a:gd name="T5" fmla="*/ 133 h 1100"/>
                <a:gd name="T6" fmla="*/ 183 w 735"/>
                <a:gd name="T7" fmla="*/ 226 h 1100"/>
                <a:gd name="T8" fmla="*/ 252 w 735"/>
                <a:gd name="T9" fmla="*/ 315 h 1100"/>
                <a:gd name="T10" fmla="*/ 315 w 735"/>
                <a:gd name="T11" fmla="*/ 402 h 1100"/>
                <a:gd name="T12" fmla="*/ 374 w 735"/>
                <a:gd name="T13" fmla="*/ 486 h 1100"/>
                <a:gd name="T14" fmla="*/ 429 w 735"/>
                <a:gd name="T15" fmla="*/ 567 h 1100"/>
                <a:gd name="T16" fmla="*/ 480 w 735"/>
                <a:gd name="T17" fmla="*/ 646 h 1100"/>
                <a:gd name="T18" fmla="*/ 528 w 735"/>
                <a:gd name="T19" fmla="*/ 720 h 1100"/>
                <a:gd name="T20" fmla="*/ 573 w 735"/>
                <a:gd name="T21" fmla="*/ 790 h 1100"/>
                <a:gd name="T22" fmla="*/ 609 w 735"/>
                <a:gd name="T23" fmla="*/ 860 h 1100"/>
                <a:gd name="T24" fmla="*/ 646 w 735"/>
                <a:gd name="T25" fmla="*/ 926 h 1100"/>
                <a:gd name="T26" fmla="*/ 678 w 735"/>
                <a:gd name="T27" fmla="*/ 987 h 1100"/>
                <a:gd name="T28" fmla="*/ 708 w 735"/>
                <a:gd name="T29" fmla="*/ 1044 h 1100"/>
                <a:gd name="T30" fmla="*/ 734 w 735"/>
                <a:gd name="T31" fmla="*/ 1098 h 1100"/>
                <a:gd name="T32" fmla="*/ 735 w 735"/>
                <a:gd name="T33" fmla="*/ 1100 h 1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35" h="1100">
                  <a:moveTo>
                    <a:pt x="0" y="0"/>
                  </a:moveTo>
                  <a:lnTo>
                    <a:pt x="34" y="39"/>
                  </a:lnTo>
                  <a:lnTo>
                    <a:pt x="111" y="133"/>
                  </a:lnTo>
                  <a:lnTo>
                    <a:pt x="183" y="226"/>
                  </a:lnTo>
                  <a:lnTo>
                    <a:pt x="252" y="315"/>
                  </a:lnTo>
                  <a:lnTo>
                    <a:pt x="315" y="402"/>
                  </a:lnTo>
                  <a:lnTo>
                    <a:pt x="374" y="486"/>
                  </a:lnTo>
                  <a:lnTo>
                    <a:pt x="429" y="567"/>
                  </a:lnTo>
                  <a:lnTo>
                    <a:pt x="480" y="646"/>
                  </a:lnTo>
                  <a:lnTo>
                    <a:pt x="528" y="720"/>
                  </a:lnTo>
                  <a:lnTo>
                    <a:pt x="573" y="790"/>
                  </a:lnTo>
                  <a:lnTo>
                    <a:pt x="609" y="860"/>
                  </a:lnTo>
                  <a:lnTo>
                    <a:pt x="646" y="926"/>
                  </a:lnTo>
                  <a:lnTo>
                    <a:pt x="678" y="987"/>
                  </a:lnTo>
                  <a:lnTo>
                    <a:pt x="708" y="1044"/>
                  </a:lnTo>
                  <a:lnTo>
                    <a:pt x="734" y="1098"/>
                  </a:lnTo>
                  <a:lnTo>
                    <a:pt x="735" y="110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401" name="Freeform 665"/>
            <p:cNvSpPr>
              <a:spLocks/>
            </p:cNvSpPr>
            <p:nvPr/>
          </p:nvSpPr>
          <p:spPr bwMode="auto">
            <a:xfrm>
              <a:off x="4539" y="197"/>
              <a:ext cx="163" cy="1"/>
            </a:xfrm>
            <a:custGeom>
              <a:avLst/>
              <a:gdLst>
                <a:gd name="T0" fmla="*/ 678 w 678"/>
                <a:gd name="T1" fmla="*/ 7 h 7"/>
                <a:gd name="T2" fmla="*/ 602 w 678"/>
                <a:gd name="T3" fmla="*/ 4 h 7"/>
                <a:gd name="T4" fmla="*/ 526 w 678"/>
                <a:gd name="T5" fmla="*/ 2 h 7"/>
                <a:gd name="T6" fmla="*/ 452 w 678"/>
                <a:gd name="T7" fmla="*/ 1 h 7"/>
                <a:gd name="T8" fmla="*/ 376 w 678"/>
                <a:gd name="T9" fmla="*/ 0 h 7"/>
                <a:gd name="T10" fmla="*/ 301 w 678"/>
                <a:gd name="T11" fmla="*/ 0 h 7"/>
                <a:gd name="T12" fmla="*/ 226 w 678"/>
                <a:gd name="T13" fmla="*/ 1 h 7"/>
                <a:gd name="T14" fmla="*/ 151 w 678"/>
                <a:gd name="T15" fmla="*/ 2 h 7"/>
                <a:gd name="T16" fmla="*/ 75 w 678"/>
                <a:gd name="T17" fmla="*/ 4 h 7"/>
                <a:gd name="T18" fmla="*/ 0 w 678"/>
                <a:gd name="T1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78" h="7">
                  <a:moveTo>
                    <a:pt x="678" y="7"/>
                  </a:moveTo>
                  <a:lnTo>
                    <a:pt x="602" y="4"/>
                  </a:lnTo>
                  <a:lnTo>
                    <a:pt x="526" y="2"/>
                  </a:lnTo>
                  <a:lnTo>
                    <a:pt x="452" y="1"/>
                  </a:lnTo>
                  <a:lnTo>
                    <a:pt x="376" y="0"/>
                  </a:lnTo>
                  <a:lnTo>
                    <a:pt x="301" y="0"/>
                  </a:lnTo>
                  <a:lnTo>
                    <a:pt x="226" y="1"/>
                  </a:lnTo>
                  <a:lnTo>
                    <a:pt x="151" y="2"/>
                  </a:lnTo>
                  <a:lnTo>
                    <a:pt x="75" y="4"/>
                  </a:lnTo>
                  <a:lnTo>
                    <a:pt x="0" y="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402" name="Freeform 666"/>
            <p:cNvSpPr>
              <a:spLocks/>
            </p:cNvSpPr>
            <p:nvPr/>
          </p:nvSpPr>
          <p:spPr bwMode="auto">
            <a:xfrm>
              <a:off x="4702" y="198"/>
              <a:ext cx="101" cy="386"/>
            </a:xfrm>
            <a:custGeom>
              <a:avLst/>
              <a:gdLst>
                <a:gd name="T0" fmla="*/ 0 w 424"/>
                <a:gd name="T1" fmla="*/ 0 h 1603"/>
                <a:gd name="T2" fmla="*/ 20 w 424"/>
                <a:gd name="T3" fmla="*/ 48 h 1603"/>
                <a:gd name="T4" fmla="*/ 67 w 424"/>
                <a:gd name="T5" fmla="*/ 160 h 1603"/>
                <a:gd name="T6" fmla="*/ 110 w 424"/>
                <a:gd name="T7" fmla="*/ 269 h 1603"/>
                <a:gd name="T8" fmla="*/ 150 w 424"/>
                <a:gd name="T9" fmla="*/ 374 h 1603"/>
                <a:gd name="T10" fmla="*/ 187 w 424"/>
                <a:gd name="T11" fmla="*/ 475 h 1603"/>
                <a:gd name="T12" fmla="*/ 219 w 424"/>
                <a:gd name="T13" fmla="*/ 573 h 1603"/>
                <a:gd name="T14" fmla="*/ 249 w 424"/>
                <a:gd name="T15" fmla="*/ 667 h 1603"/>
                <a:gd name="T16" fmla="*/ 276 w 424"/>
                <a:gd name="T17" fmla="*/ 756 h 1603"/>
                <a:gd name="T18" fmla="*/ 301 w 424"/>
                <a:gd name="T19" fmla="*/ 840 h 1603"/>
                <a:gd name="T20" fmla="*/ 326 w 424"/>
                <a:gd name="T21" fmla="*/ 921 h 1603"/>
                <a:gd name="T22" fmla="*/ 340 w 424"/>
                <a:gd name="T23" fmla="*/ 999 h 1603"/>
                <a:gd name="T24" fmla="*/ 356 w 424"/>
                <a:gd name="T25" fmla="*/ 1070 h 1603"/>
                <a:gd name="T26" fmla="*/ 371 w 424"/>
                <a:gd name="T27" fmla="*/ 1139 h 1603"/>
                <a:gd name="T28" fmla="*/ 382 w 424"/>
                <a:gd name="T29" fmla="*/ 1202 h 1603"/>
                <a:gd name="T30" fmla="*/ 393 w 424"/>
                <a:gd name="T31" fmla="*/ 1260 h 1603"/>
                <a:gd name="T32" fmla="*/ 401 w 424"/>
                <a:gd name="T33" fmla="*/ 1315 h 1603"/>
                <a:gd name="T34" fmla="*/ 408 w 424"/>
                <a:gd name="T35" fmla="*/ 1365 h 1603"/>
                <a:gd name="T36" fmla="*/ 413 w 424"/>
                <a:gd name="T37" fmla="*/ 1410 h 1603"/>
                <a:gd name="T38" fmla="*/ 417 w 424"/>
                <a:gd name="T39" fmla="*/ 1451 h 1603"/>
                <a:gd name="T40" fmla="*/ 420 w 424"/>
                <a:gd name="T41" fmla="*/ 1486 h 1603"/>
                <a:gd name="T42" fmla="*/ 422 w 424"/>
                <a:gd name="T43" fmla="*/ 1517 h 1603"/>
                <a:gd name="T44" fmla="*/ 423 w 424"/>
                <a:gd name="T45" fmla="*/ 1543 h 1603"/>
                <a:gd name="T46" fmla="*/ 423 w 424"/>
                <a:gd name="T47" fmla="*/ 1565 h 1603"/>
                <a:gd name="T48" fmla="*/ 424 w 424"/>
                <a:gd name="T49" fmla="*/ 1582 h 1603"/>
                <a:gd name="T50" fmla="*/ 424 w 424"/>
                <a:gd name="T51" fmla="*/ 1594 h 1603"/>
                <a:gd name="T52" fmla="*/ 424 w 424"/>
                <a:gd name="T53" fmla="*/ 1601 h 1603"/>
                <a:gd name="T54" fmla="*/ 423 w 424"/>
                <a:gd name="T55" fmla="*/ 1603 h 1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24" h="1603">
                  <a:moveTo>
                    <a:pt x="0" y="0"/>
                  </a:moveTo>
                  <a:lnTo>
                    <a:pt x="20" y="48"/>
                  </a:lnTo>
                  <a:lnTo>
                    <a:pt x="67" y="160"/>
                  </a:lnTo>
                  <a:lnTo>
                    <a:pt x="110" y="269"/>
                  </a:lnTo>
                  <a:lnTo>
                    <a:pt x="150" y="374"/>
                  </a:lnTo>
                  <a:lnTo>
                    <a:pt x="187" y="475"/>
                  </a:lnTo>
                  <a:lnTo>
                    <a:pt x="219" y="573"/>
                  </a:lnTo>
                  <a:lnTo>
                    <a:pt x="249" y="667"/>
                  </a:lnTo>
                  <a:lnTo>
                    <a:pt x="276" y="756"/>
                  </a:lnTo>
                  <a:lnTo>
                    <a:pt x="301" y="840"/>
                  </a:lnTo>
                  <a:lnTo>
                    <a:pt x="326" y="921"/>
                  </a:lnTo>
                  <a:lnTo>
                    <a:pt x="340" y="999"/>
                  </a:lnTo>
                  <a:lnTo>
                    <a:pt x="356" y="1070"/>
                  </a:lnTo>
                  <a:lnTo>
                    <a:pt x="371" y="1139"/>
                  </a:lnTo>
                  <a:lnTo>
                    <a:pt x="382" y="1202"/>
                  </a:lnTo>
                  <a:lnTo>
                    <a:pt x="393" y="1260"/>
                  </a:lnTo>
                  <a:lnTo>
                    <a:pt x="401" y="1315"/>
                  </a:lnTo>
                  <a:lnTo>
                    <a:pt x="408" y="1365"/>
                  </a:lnTo>
                  <a:lnTo>
                    <a:pt x="413" y="1410"/>
                  </a:lnTo>
                  <a:lnTo>
                    <a:pt x="417" y="1451"/>
                  </a:lnTo>
                  <a:lnTo>
                    <a:pt x="420" y="1486"/>
                  </a:lnTo>
                  <a:lnTo>
                    <a:pt x="422" y="1517"/>
                  </a:lnTo>
                  <a:lnTo>
                    <a:pt x="423" y="1543"/>
                  </a:lnTo>
                  <a:lnTo>
                    <a:pt x="423" y="1565"/>
                  </a:lnTo>
                  <a:lnTo>
                    <a:pt x="424" y="1582"/>
                  </a:lnTo>
                  <a:lnTo>
                    <a:pt x="424" y="1594"/>
                  </a:lnTo>
                  <a:lnTo>
                    <a:pt x="424" y="1601"/>
                  </a:lnTo>
                  <a:lnTo>
                    <a:pt x="423" y="160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403" name="Freeform 667"/>
            <p:cNvSpPr>
              <a:spLocks/>
            </p:cNvSpPr>
            <p:nvPr/>
          </p:nvSpPr>
          <p:spPr bwMode="auto">
            <a:xfrm>
              <a:off x="4803" y="584"/>
              <a:ext cx="29" cy="4"/>
            </a:xfrm>
            <a:custGeom>
              <a:avLst/>
              <a:gdLst>
                <a:gd name="T0" fmla="*/ 114 w 114"/>
                <a:gd name="T1" fmla="*/ 14 h 14"/>
                <a:gd name="T2" fmla="*/ 57 w 114"/>
                <a:gd name="T3" fmla="*/ 6 h 14"/>
                <a:gd name="T4" fmla="*/ 0 w 114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4" h="14">
                  <a:moveTo>
                    <a:pt x="114" y="14"/>
                  </a:moveTo>
                  <a:lnTo>
                    <a:pt x="57" y="6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404" name="Freeform 668"/>
            <p:cNvSpPr>
              <a:spLocks/>
            </p:cNvSpPr>
            <p:nvPr/>
          </p:nvSpPr>
          <p:spPr bwMode="auto">
            <a:xfrm>
              <a:off x="5129" y="261"/>
              <a:ext cx="156" cy="46"/>
            </a:xfrm>
            <a:custGeom>
              <a:avLst/>
              <a:gdLst>
                <a:gd name="T0" fmla="*/ 649 w 649"/>
                <a:gd name="T1" fmla="*/ 191 h 191"/>
                <a:gd name="T2" fmla="*/ 578 w 649"/>
                <a:gd name="T3" fmla="*/ 167 h 191"/>
                <a:gd name="T4" fmla="*/ 506 w 649"/>
                <a:gd name="T5" fmla="*/ 144 h 191"/>
                <a:gd name="T6" fmla="*/ 435 w 649"/>
                <a:gd name="T7" fmla="*/ 121 h 191"/>
                <a:gd name="T8" fmla="*/ 364 w 649"/>
                <a:gd name="T9" fmla="*/ 100 h 191"/>
                <a:gd name="T10" fmla="*/ 291 w 649"/>
                <a:gd name="T11" fmla="*/ 78 h 191"/>
                <a:gd name="T12" fmla="*/ 218 w 649"/>
                <a:gd name="T13" fmla="*/ 58 h 191"/>
                <a:gd name="T14" fmla="*/ 146 w 649"/>
                <a:gd name="T15" fmla="*/ 38 h 191"/>
                <a:gd name="T16" fmla="*/ 73 w 649"/>
                <a:gd name="T17" fmla="*/ 18 h 191"/>
                <a:gd name="T18" fmla="*/ 0 w 649"/>
                <a:gd name="T19" fmla="*/ 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49" h="191">
                  <a:moveTo>
                    <a:pt x="649" y="191"/>
                  </a:moveTo>
                  <a:lnTo>
                    <a:pt x="578" y="167"/>
                  </a:lnTo>
                  <a:lnTo>
                    <a:pt x="506" y="144"/>
                  </a:lnTo>
                  <a:lnTo>
                    <a:pt x="435" y="121"/>
                  </a:lnTo>
                  <a:lnTo>
                    <a:pt x="364" y="100"/>
                  </a:lnTo>
                  <a:lnTo>
                    <a:pt x="291" y="78"/>
                  </a:lnTo>
                  <a:lnTo>
                    <a:pt x="218" y="58"/>
                  </a:lnTo>
                  <a:lnTo>
                    <a:pt x="146" y="38"/>
                  </a:lnTo>
                  <a:lnTo>
                    <a:pt x="73" y="18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405" name="Freeform 669"/>
            <p:cNvSpPr>
              <a:spLocks/>
            </p:cNvSpPr>
            <p:nvPr/>
          </p:nvSpPr>
          <p:spPr bwMode="auto">
            <a:xfrm>
              <a:off x="5275" y="307"/>
              <a:ext cx="23" cy="399"/>
            </a:xfrm>
            <a:custGeom>
              <a:avLst/>
              <a:gdLst>
                <a:gd name="T0" fmla="*/ 45 w 99"/>
                <a:gd name="T1" fmla="*/ 0 h 1657"/>
                <a:gd name="T2" fmla="*/ 53 w 99"/>
                <a:gd name="T3" fmla="*/ 52 h 1657"/>
                <a:gd name="T4" fmla="*/ 65 w 99"/>
                <a:gd name="T5" fmla="*/ 172 h 1657"/>
                <a:gd name="T6" fmla="*/ 77 w 99"/>
                <a:gd name="T7" fmla="*/ 289 h 1657"/>
                <a:gd name="T8" fmla="*/ 85 w 99"/>
                <a:gd name="T9" fmla="*/ 401 h 1657"/>
                <a:gd name="T10" fmla="*/ 92 w 99"/>
                <a:gd name="T11" fmla="*/ 509 h 1657"/>
                <a:gd name="T12" fmla="*/ 96 w 99"/>
                <a:gd name="T13" fmla="*/ 612 h 1657"/>
                <a:gd name="T14" fmla="*/ 98 w 99"/>
                <a:gd name="T15" fmla="*/ 709 h 1657"/>
                <a:gd name="T16" fmla="*/ 98 w 99"/>
                <a:gd name="T17" fmla="*/ 803 h 1657"/>
                <a:gd name="T18" fmla="*/ 99 w 99"/>
                <a:gd name="T19" fmla="*/ 891 h 1657"/>
                <a:gd name="T20" fmla="*/ 99 w 99"/>
                <a:gd name="T21" fmla="*/ 975 h 1657"/>
                <a:gd name="T22" fmla="*/ 91 w 99"/>
                <a:gd name="T23" fmla="*/ 1053 h 1657"/>
                <a:gd name="T24" fmla="*/ 86 w 99"/>
                <a:gd name="T25" fmla="*/ 1128 h 1657"/>
                <a:gd name="T26" fmla="*/ 81 w 99"/>
                <a:gd name="T27" fmla="*/ 1197 h 1657"/>
                <a:gd name="T28" fmla="*/ 75 w 99"/>
                <a:gd name="T29" fmla="*/ 1261 h 1657"/>
                <a:gd name="T30" fmla="*/ 67 w 99"/>
                <a:gd name="T31" fmla="*/ 1320 h 1657"/>
                <a:gd name="T32" fmla="*/ 60 w 99"/>
                <a:gd name="T33" fmla="*/ 1375 h 1657"/>
                <a:gd name="T34" fmla="*/ 53 w 99"/>
                <a:gd name="T35" fmla="*/ 1424 h 1657"/>
                <a:gd name="T36" fmla="*/ 44 w 99"/>
                <a:gd name="T37" fmla="*/ 1469 h 1657"/>
                <a:gd name="T38" fmla="*/ 37 w 99"/>
                <a:gd name="T39" fmla="*/ 1509 h 1657"/>
                <a:gd name="T40" fmla="*/ 30 w 99"/>
                <a:gd name="T41" fmla="*/ 1544 h 1657"/>
                <a:gd name="T42" fmla="*/ 23 w 99"/>
                <a:gd name="T43" fmla="*/ 1574 h 1657"/>
                <a:gd name="T44" fmla="*/ 17 w 99"/>
                <a:gd name="T45" fmla="*/ 1600 h 1657"/>
                <a:gd name="T46" fmla="*/ 12 w 99"/>
                <a:gd name="T47" fmla="*/ 1621 h 1657"/>
                <a:gd name="T48" fmla="*/ 8 w 99"/>
                <a:gd name="T49" fmla="*/ 1637 h 1657"/>
                <a:gd name="T50" fmla="*/ 3 w 99"/>
                <a:gd name="T51" fmla="*/ 1649 h 1657"/>
                <a:gd name="T52" fmla="*/ 1 w 99"/>
                <a:gd name="T53" fmla="*/ 1655 h 1657"/>
                <a:gd name="T54" fmla="*/ 0 w 99"/>
                <a:gd name="T55" fmla="*/ 1657 h 1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9" h="1657">
                  <a:moveTo>
                    <a:pt x="45" y="0"/>
                  </a:moveTo>
                  <a:lnTo>
                    <a:pt x="53" y="52"/>
                  </a:lnTo>
                  <a:lnTo>
                    <a:pt x="65" y="172"/>
                  </a:lnTo>
                  <a:lnTo>
                    <a:pt x="77" y="289"/>
                  </a:lnTo>
                  <a:lnTo>
                    <a:pt x="85" y="401"/>
                  </a:lnTo>
                  <a:lnTo>
                    <a:pt x="92" y="509"/>
                  </a:lnTo>
                  <a:lnTo>
                    <a:pt x="96" y="612"/>
                  </a:lnTo>
                  <a:lnTo>
                    <a:pt x="98" y="709"/>
                  </a:lnTo>
                  <a:lnTo>
                    <a:pt x="98" y="803"/>
                  </a:lnTo>
                  <a:lnTo>
                    <a:pt x="99" y="891"/>
                  </a:lnTo>
                  <a:lnTo>
                    <a:pt x="99" y="975"/>
                  </a:lnTo>
                  <a:lnTo>
                    <a:pt x="91" y="1053"/>
                  </a:lnTo>
                  <a:lnTo>
                    <a:pt x="86" y="1128"/>
                  </a:lnTo>
                  <a:lnTo>
                    <a:pt x="81" y="1197"/>
                  </a:lnTo>
                  <a:lnTo>
                    <a:pt x="75" y="1261"/>
                  </a:lnTo>
                  <a:lnTo>
                    <a:pt x="67" y="1320"/>
                  </a:lnTo>
                  <a:lnTo>
                    <a:pt x="60" y="1375"/>
                  </a:lnTo>
                  <a:lnTo>
                    <a:pt x="53" y="1424"/>
                  </a:lnTo>
                  <a:lnTo>
                    <a:pt x="44" y="1469"/>
                  </a:lnTo>
                  <a:lnTo>
                    <a:pt x="37" y="1509"/>
                  </a:lnTo>
                  <a:lnTo>
                    <a:pt x="30" y="1544"/>
                  </a:lnTo>
                  <a:lnTo>
                    <a:pt x="23" y="1574"/>
                  </a:lnTo>
                  <a:lnTo>
                    <a:pt x="17" y="1600"/>
                  </a:lnTo>
                  <a:lnTo>
                    <a:pt x="12" y="1621"/>
                  </a:lnTo>
                  <a:lnTo>
                    <a:pt x="8" y="1637"/>
                  </a:lnTo>
                  <a:lnTo>
                    <a:pt x="3" y="1649"/>
                  </a:lnTo>
                  <a:lnTo>
                    <a:pt x="1" y="1655"/>
                  </a:lnTo>
                  <a:lnTo>
                    <a:pt x="0" y="1657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406" name="Freeform 670"/>
            <p:cNvSpPr>
              <a:spLocks/>
            </p:cNvSpPr>
            <p:nvPr/>
          </p:nvSpPr>
          <p:spPr bwMode="auto">
            <a:xfrm>
              <a:off x="5275" y="706"/>
              <a:ext cx="65" cy="28"/>
            </a:xfrm>
            <a:custGeom>
              <a:avLst/>
              <a:gdLst>
                <a:gd name="T0" fmla="*/ 274 w 274"/>
                <a:gd name="T1" fmla="*/ 121 h 121"/>
                <a:gd name="T2" fmla="*/ 205 w 274"/>
                <a:gd name="T3" fmla="*/ 90 h 121"/>
                <a:gd name="T4" fmla="*/ 138 w 274"/>
                <a:gd name="T5" fmla="*/ 59 h 121"/>
                <a:gd name="T6" fmla="*/ 70 w 274"/>
                <a:gd name="T7" fmla="*/ 30 h 121"/>
                <a:gd name="T8" fmla="*/ 0 w 274"/>
                <a:gd name="T9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4" h="121">
                  <a:moveTo>
                    <a:pt x="274" y="121"/>
                  </a:moveTo>
                  <a:lnTo>
                    <a:pt x="205" y="90"/>
                  </a:lnTo>
                  <a:lnTo>
                    <a:pt x="138" y="59"/>
                  </a:lnTo>
                  <a:lnTo>
                    <a:pt x="70" y="30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407" name="Line 671"/>
            <p:cNvSpPr>
              <a:spLocks noChangeShapeType="1"/>
            </p:cNvSpPr>
            <p:nvPr/>
          </p:nvSpPr>
          <p:spPr bwMode="auto">
            <a:xfrm flipV="1">
              <a:off x="5200" y="734"/>
              <a:ext cx="140" cy="29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408" name="Freeform 672"/>
            <p:cNvSpPr>
              <a:spLocks/>
            </p:cNvSpPr>
            <p:nvPr/>
          </p:nvSpPr>
          <p:spPr bwMode="auto">
            <a:xfrm>
              <a:off x="3829" y="1105"/>
              <a:ext cx="1170" cy="134"/>
            </a:xfrm>
            <a:custGeom>
              <a:avLst/>
              <a:gdLst>
                <a:gd name="T0" fmla="*/ 4806 w 4861"/>
                <a:gd name="T1" fmla="*/ 510 h 555"/>
                <a:gd name="T2" fmla="*/ 4697 w 4861"/>
                <a:gd name="T3" fmla="*/ 461 h 555"/>
                <a:gd name="T4" fmla="*/ 4586 w 4861"/>
                <a:gd name="T5" fmla="*/ 415 h 555"/>
                <a:gd name="T6" fmla="*/ 4476 w 4861"/>
                <a:gd name="T7" fmla="*/ 372 h 555"/>
                <a:gd name="T8" fmla="*/ 4364 w 4861"/>
                <a:gd name="T9" fmla="*/ 331 h 555"/>
                <a:gd name="T10" fmla="*/ 4250 w 4861"/>
                <a:gd name="T11" fmla="*/ 291 h 555"/>
                <a:gd name="T12" fmla="*/ 4137 w 4861"/>
                <a:gd name="T13" fmla="*/ 255 h 555"/>
                <a:gd name="T14" fmla="*/ 4022 w 4861"/>
                <a:gd name="T15" fmla="*/ 221 h 555"/>
                <a:gd name="T16" fmla="*/ 3906 w 4861"/>
                <a:gd name="T17" fmla="*/ 189 h 555"/>
                <a:gd name="T18" fmla="*/ 3791 w 4861"/>
                <a:gd name="T19" fmla="*/ 160 h 555"/>
                <a:gd name="T20" fmla="*/ 3674 w 4861"/>
                <a:gd name="T21" fmla="*/ 132 h 555"/>
                <a:gd name="T22" fmla="*/ 3557 w 4861"/>
                <a:gd name="T23" fmla="*/ 108 h 555"/>
                <a:gd name="T24" fmla="*/ 3440 w 4861"/>
                <a:gd name="T25" fmla="*/ 86 h 555"/>
                <a:gd name="T26" fmla="*/ 3322 w 4861"/>
                <a:gd name="T27" fmla="*/ 67 h 555"/>
                <a:gd name="T28" fmla="*/ 3203 w 4861"/>
                <a:gd name="T29" fmla="*/ 50 h 555"/>
                <a:gd name="T30" fmla="*/ 3084 w 4861"/>
                <a:gd name="T31" fmla="*/ 36 h 555"/>
                <a:gd name="T32" fmla="*/ 2966 w 4861"/>
                <a:gd name="T33" fmla="*/ 23 h 555"/>
                <a:gd name="T34" fmla="*/ 2847 w 4861"/>
                <a:gd name="T35" fmla="*/ 14 h 555"/>
                <a:gd name="T36" fmla="*/ 2727 w 4861"/>
                <a:gd name="T37" fmla="*/ 6 h 555"/>
                <a:gd name="T38" fmla="*/ 2607 w 4861"/>
                <a:gd name="T39" fmla="*/ 2 h 555"/>
                <a:gd name="T40" fmla="*/ 2488 w 4861"/>
                <a:gd name="T41" fmla="*/ 0 h 555"/>
                <a:gd name="T42" fmla="*/ 2368 w 4861"/>
                <a:gd name="T43" fmla="*/ 1 h 555"/>
                <a:gd name="T44" fmla="*/ 2249 w 4861"/>
                <a:gd name="T45" fmla="*/ 4 h 555"/>
                <a:gd name="T46" fmla="*/ 2129 w 4861"/>
                <a:gd name="T47" fmla="*/ 9 h 555"/>
                <a:gd name="T48" fmla="*/ 2010 w 4861"/>
                <a:gd name="T49" fmla="*/ 18 h 555"/>
                <a:gd name="T50" fmla="*/ 1891 w 4861"/>
                <a:gd name="T51" fmla="*/ 28 h 555"/>
                <a:gd name="T52" fmla="*/ 1772 w 4861"/>
                <a:gd name="T53" fmla="*/ 41 h 555"/>
                <a:gd name="T54" fmla="*/ 1654 w 4861"/>
                <a:gd name="T55" fmla="*/ 57 h 555"/>
                <a:gd name="T56" fmla="*/ 1535 w 4861"/>
                <a:gd name="T57" fmla="*/ 75 h 555"/>
                <a:gd name="T58" fmla="*/ 1417 w 4861"/>
                <a:gd name="T59" fmla="*/ 95 h 555"/>
                <a:gd name="T60" fmla="*/ 1300 w 4861"/>
                <a:gd name="T61" fmla="*/ 118 h 555"/>
                <a:gd name="T62" fmla="*/ 1183 w 4861"/>
                <a:gd name="T63" fmla="*/ 143 h 555"/>
                <a:gd name="T64" fmla="*/ 1067 w 4861"/>
                <a:gd name="T65" fmla="*/ 171 h 555"/>
                <a:gd name="T66" fmla="*/ 952 w 4861"/>
                <a:gd name="T67" fmla="*/ 202 h 555"/>
                <a:gd name="T68" fmla="*/ 836 w 4861"/>
                <a:gd name="T69" fmla="*/ 234 h 555"/>
                <a:gd name="T70" fmla="*/ 722 w 4861"/>
                <a:gd name="T71" fmla="*/ 269 h 555"/>
                <a:gd name="T72" fmla="*/ 609 w 4861"/>
                <a:gd name="T73" fmla="*/ 307 h 555"/>
                <a:gd name="T74" fmla="*/ 495 w 4861"/>
                <a:gd name="T75" fmla="*/ 347 h 555"/>
                <a:gd name="T76" fmla="*/ 384 w 4861"/>
                <a:gd name="T77" fmla="*/ 389 h 555"/>
                <a:gd name="T78" fmla="*/ 272 w 4861"/>
                <a:gd name="T79" fmla="*/ 434 h 555"/>
                <a:gd name="T80" fmla="*/ 163 w 4861"/>
                <a:gd name="T81" fmla="*/ 480 h 555"/>
                <a:gd name="T82" fmla="*/ 54 w 4861"/>
                <a:gd name="T83" fmla="*/ 530 h 5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861" h="555">
                  <a:moveTo>
                    <a:pt x="4861" y="535"/>
                  </a:moveTo>
                  <a:lnTo>
                    <a:pt x="4806" y="510"/>
                  </a:lnTo>
                  <a:lnTo>
                    <a:pt x="4752" y="486"/>
                  </a:lnTo>
                  <a:lnTo>
                    <a:pt x="4697" y="461"/>
                  </a:lnTo>
                  <a:lnTo>
                    <a:pt x="4642" y="438"/>
                  </a:lnTo>
                  <a:lnTo>
                    <a:pt x="4586" y="415"/>
                  </a:lnTo>
                  <a:lnTo>
                    <a:pt x="4532" y="393"/>
                  </a:lnTo>
                  <a:lnTo>
                    <a:pt x="4476" y="372"/>
                  </a:lnTo>
                  <a:lnTo>
                    <a:pt x="4419" y="351"/>
                  </a:lnTo>
                  <a:lnTo>
                    <a:pt x="4364" y="331"/>
                  </a:lnTo>
                  <a:lnTo>
                    <a:pt x="4307" y="311"/>
                  </a:lnTo>
                  <a:lnTo>
                    <a:pt x="4250" y="291"/>
                  </a:lnTo>
                  <a:lnTo>
                    <a:pt x="4193" y="273"/>
                  </a:lnTo>
                  <a:lnTo>
                    <a:pt x="4137" y="255"/>
                  </a:lnTo>
                  <a:lnTo>
                    <a:pt x="4079" y="238"/>
                  </a:lnTo>
                  <a:lnTo>
                    <a:pt x="4022" y="221"/>
                  </a:lnTo>
                  <a:lnTo>
                    <a:pt x="3964" y="205"/>
                  </a:lnTo>
                  <a:lnTo>
                    <a:pt x="3906" y="189"/>
                  </a:lnTo>
                  <a:lnTo>
                    <a:pt x="3848" y="174"/>
                  </a:lnTo>
                  <a:lnTo>
                    <a:pt x="3791" y="160"/>
                  </a:lnTo>
                  <a:lnTo>
                    <a:pt x="3733" y="146"/>
                  </a:lnTo>
                  <a:lnTo>
                    <a:pt x="3674" y="132"/>
                  </a:lnTo>
                  <a:lnTo>
                    <a:pt x="3615" y="121"/>
                  </a:lnTo>
                  <a:lnTo>
                    <a:pt x="3557" y="108"/>
                  </a:lnTo>
                  <a:lnTo>
                    <a:pt x="3498" y="97"/>
                  </a:lnTo>
                  <a:lnTo>
                    <a:pt x="3440" y="86"/>
                  </a:lnTo>
                  <a:lnTo>
                    <a:pt x="3381" y="77"/>
                  </a:lnTo>
                  <a:lnTo>
                    <a:pt x="3322" y="67"/>
                  </a:lnTo>
                  <a:lnTo>
                    <a:pt x="3262" y="58"/>
                  </a:lnTo>
                  <a:lnTo>
                    <a:pt x="3203" y="50"/>
                  </a:lnTo>
                  <a:lnTo>
                    <a:pt x="3144" y="42"/>
                  </a:lnTo>
                  <a:lnTo>
                    <a:pt x="3084" y="36"/>
                  </a:lnTo>
                  <a:lnTo>
                    <a:pt x="3025" y="29"/>
                  </a:lnTo>
                  <a:lnTo>
                    <a:pt x="2966" y="23"/>
                  </a:lnTo>
                  <a:lnTo>
                    <a:pt x="2906" y="18"/>
                  </a:lnTo>
                  <a:lnTo>
                    <a:pt x="2847" y="14"/>
                  </a:lnTo>
                  <a:lnTo>
                    <a:pt x="2787" y="10"/>
                  </a:lnTo>
                  <a:lnTo>
                    <a:pt x="2727" y="6"/>
                  </a:lnTo>
                  <a:lnTo>
                    <a:pt x="2667" y="4"/>
                  </a:lnTo>
                  <a:lnTo>
                    <a:pt x="2607" y="2"/>
                  </a:lnTo>
                  <a:lnTo>
                    <a:pt x="2547" y="1"/>
                  </a:lnTo>
                  <a:lnTo>
                    <a:pt x="2488" y="0"/>
                  </a:lnTo>
                  <a:lnTo>
                    <a:pt x="2428" y="0"/>
                  </a:lnTo>
                  <a:lnTo>
                    <a:pt x="2368" y="1"/>
                  </a:lnTo>
                  <a:lnTo>
                    <a:pt x="2309" y="2"/>
                  </a:lnTo>
                  <a:lnTo>
                    <a:pt x="2249" y="4"/>
                  </a:lnTo>
                  <a:lnTo>
                    <a:pt x="2189" y="6"/>
                  </a:lnTo>
                  <a:lnTo>
                    <a:pt x="2129" y="9"/>
                  </a:lnTo>
                  <a:lnTo>
                    <a:pt x="2070" y="13"/>
                  </a:lnTo>
                  <a:lnTo>
                    <a:pt x="2010" y="18"/>
                  </a:lnTo>
                  <a:lnTo>
                    <a:pt x="1950" y="22"/>
                  </a:lnTo>
                  <a:lnTo>
                    <a:pt x="1891" y="28"/>
                  </a:lnTo>
                  <a:lnTo>
                    <a:pt x="1831" y="34"/>
                  </a:lnTo>
                  <a:lnTo>
                    <a:pt x="1772" y="41"/>
                  </a:lnTo>
                  <a:lnTo>
                    <a:pt x="1713" y="48"/>
                  </a:lnTo>
                  <a:lnTo>
                    <a:pt x="1654" y="57"/>
                  </a:lnTo>
                  <a:lnTo>
                    <a:pt x="1595" y="65"/>
                  </a:lnTo>
                  <a:lnTo>
                    <a:pt x="1535" y="75"/>
                  </a:lnTo>
                  <a:lnTo>
                    <a:pt x="1476" y="84"/>
                  </a:lnTo>
                  <a:lnTo>
                    <a:pt x="1417" y="95"/>
                  </a:lnTo>
                  <a:lnTo>
                    <a:pt x="1358" y="106"/>
                  </a:lnTo>
                  <a:lnTo>
                    <a:pt x="1300" y="118"/>
                  </a:lnTo>
                  <a:lnTo>
                    <a:pt x="1242" y="130"/>
                  </a:lnTo>
                  <a:lnTo>
                    <a:pt x="1183" y="143"/>
                  </a:lnTo>
                  <a:lnTo>
                    <a:pt x="1125" y="157"/>
                  </a:lnTo>
                  <a:lnTo>
                    <a:pt x="1067" y="171"/>
                  </a:lnTo>
                  <a:lnTo>
                    <a:pt x="1009" y="186"/>
                  </a:lnTo>
                  <a:lnTo>
                    <a:pt x="952" y="202"/>
                  </a:lnTo>
                  <a:lnTo>
                    <a:pt x="894" y="218"/>
                  </a:lnTo>
                  <a:lnTo>
                    <a:pt x="836" y="234"/>
                  </a:lnTo>
                  <a:lnTo>
                    <a:pt x="779" y="251"/>
                  </a:lnTo>
                  <a:lnTo>
                    <a:pt x="722" y="269"/>
                  </a:lnTo>
                  <a:lnTo>
                    <a:pt x="666" y="288"/>
                  </a:lnTo>
                  <a:lnTo>
                    <a:pt x="609" y="307"/>
                  </a:lnTo>
                  <a:lnTo>
                    <a:pt x="552" y="327"/>
                  </a:lnTo>
                  <a:lnTo>
                    <a:pt x="495" y="347"/>
                  </a:lnTo>
                  <a:lnTo>
                    <a:pt x="440" y="368"/>
                  </a:lnTo>
                  <a:lnTo>
                    <a:pt x="384" y="389"/>
                  </a:lnTo>
                  <a:lnTo>
                    <a:pt x="328" y="411"/>
                  </a:lnTo>
                  <a:lnTo>
                    <a:pt x="272" y="434"/>
                  </a:lnTo>
                  <a:lnTo>
                    <a:pt x="218" y="457"/>
                  </a:lnTo>
                  <a:lnTo>
                    <a:pt x="163" y="480"/>
                  </a:lnTo>
                  <a:lnTo>
                    <a:pt x="108" y="506"/>
                  </a:lnTo>
                  <a:lnTo>
                    <a:pt x="54" y="530"/>
                  </a:lnTo>
                  <a:lnTo>
                    <a:pt x="0" y="55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409" name="Line 673"/>
            <p:cNvSpPr>
              <a:spLocks noChangeShapeType="1"/>
            </p:cNvSpPr>
            <p:nvPr/>
          </p:nvSpPr>
          <p:spPr bwMode="auto">
            <a:xfrm flipV="1">
              <a:off x="4999" y="935"/>
              <a:ext cx="140" cy="29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410" name="Line 674"/>
            <p:cNvSpPr>
              <a:spLocks noChangeShapeType="1"/>
            </p:cNvSpPr>
            <p:nvPr/>
          </p:nvSpPr>
          <p:spPr bwMode="auto">
            <a:xfrm flipH="1" flipV="1">
              <a:off x="3687" y="941"/>
              <a:ext cx="142" cy="29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411" name="Freeform 675"/>
            <p:cNvSpPr>
              <a:spLocks/>
            </p:cNvSpPr>
            <p:nvPr/>
          </p:nvSpPr>
          <p:spPr bwMode="auto">
            <a:xfrm>
              <a:off x="5073" y="907"/>
              <a:ext cx="66" cy="28"/>
            </a:xfrm>
            <a:custGeom>
              <a:avLst/>
              <a:gdLst>
                <a:gd name="T0" fmla="*/ 272 w 272"/>
                <a:gd name="T1" fmla="*/ 120 h 120"/>
                <a:gd name="T2" fmla="*/ 205 w 272"/>
                <a:gd name="T3" fmla="*/ 88 h 120"/>
                <a:gd name="T4" fmla="*/ 136 w 272"/>
                <a:gd name="T5" fmla="*/ 58 h 120"/>
                <a:gd name="T6" fmla="*/ 68 w 272"/>
                <a:gd name="T7" fmla="*/ 28 h 120"/>
                <a:gd name="T8" fmla="*/ 0 w 272"/>
                <a:gd name="T9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2" h="120">
                  <a:moveTo>
                    <a:pt x="272" y="120"/>
                  </a:moveTo>
                  <a:lnTo>
                    <a:pt x="205" y="88"/>
                  </a:lnTo>
                  <a:lnTo>
                    <a:pt x="136" y="58"/>
                  </a:lnTo>
                  <a:lnTo>
                    <a:pt x="68" y="28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412" name="Freeform 676"/>
            <p:cNvSpPr>
              <a:spLocks/>
            </p:cNvSpPr>
            <p:nvPr/>
          </p:nvSpPr>
          <p:spPr bwMode="auto">
            <a:xfrm>
              <a:off x="5073" y="507"/>
              <a:ext cx="24" cy="400"/>
            </a:xfrm>
            <a:custGeom>
              <a:avLst/>
              <a:gdLst>
                <a:gd name="T0" fmla="*/ 45 w 97"/>
                <a:gd name="T1" fmla="*/ 0 h 1658"/>
                <a:gd name="T2" fmla="*/ 51 w 97"/>
                <a:gd name="T3" fmla="*/ 51 h 1658"/>
                <a:gd name="T4" fmla="*/ 65 w 97"/>
                <a:gd name="T5" fmla="*/ 172 h 1658"/>
                <a:gd name="T6" fmla="*/ 75 w 97"/>
                <a:gd name="T7" fmla="*/ 289 h 1658"/>
                <a:gd name="T8" fmla="*/ 84 w 97"/>
                <a:gd name="T9" fmla="*/ 401 h 1658"/>
                <a:gd name="T10" fmla="*/ 90 w 97"/>
                <a:gd name="T11" fmla="*/ 508 h 1658"/>
                <a:gd name="T12" fmla="*/ 94 w 97"/>
                <a:gd name="T13" fmla="*/ 611 h 1658"/>
                <a:gd name="T14" fmla="*/ 96 w 97"/>
                <a:gd name="T15" fmla="*/ 709 h 1658"/>
                <a:gd name="T16" fmla="*/ 96 w 97"/>
                <a:gd name="T17" fmla="*/ 802 h 1658"/>
                <a:gd name="T18" fmla="*/ 97 w 97"/>
                <a:gd name="T19" fmla="*/ 891 h 1658"/>
                <a:gd name="T20" fmla="*/ 97 w 97"/>
                <a:gd name="T21" fmla="*/ 975 h 1658"/>
                <a:gd name="T22" fmla="*/ 90 w 97"/>
                <a:gd name="T23" fmla="*/ 1054 h 1658"/>
                <a:gd name="T24" fmla="*/ 85 w 97"/>
                <a:gd name="T25" fmla="*/ 1127 h 1658"/>
                <a:gd name="T26" fmla="*/ 80 w 97"/>
                <a:gd name="T27" fmla="*/ 1197 h 1658"/>
                <a:gd name="T28" fmla="*/ 73 w 97"/>
                <a:gd name="T29" fmla="*/ 1261 h 1658"/>
                <a:gd name="T30" fmla="*/ 66 w 97"/>
                <a:gd name="T31" fmla="*/ 1321 h 1658"/>
                <a:gd name="T32" fmla="*/ 59 w 97"/>
                <a:gd name="T33" fmla="*/ 1374 h 1658"/>
                <a:gd name="T34" fmla="*/ 51 w 97"/>
                <a:gd name="T35" fmla="*/ 1425 h 1658"/>
                <a:gd name="T36" fmla="*/ 44 w 97"/>
                <a:gd name="T37" fmla="*/ 1469 h 1658"/>
                <a:gd name="T38" fmla="*/ 35 w 97"/>
                <a:gd name="T39" fmla="*/ 1509 h 1658"/>
                <a:gd name="T40" fmla="*/ 29 w 97"/>
                <a:gd name="T41" fmla="*/ 1544 h 1658"/>
                <a:gd name="T42" fmla="*/ 22 w 97"/>
                <a:gd name="T43" fmla="*/ 1575 h 1658"/>
                <a:gd name="T44" fmla="*/ 15 w 97"/>
                <a:gd name="T45" fmla="*/ 1600 h 1658"/>
                <a:gd name="T46" fmla="*/ 10 w 97"/>
                <a:gd name="T47" fmla="*/ 1621 h 1658"/>
                <a:gd name="T48" fmla="*/ 6 w 97"/>
                <a:gd name="T49" fmla="*/ 1637 h 1658"/>
                <a:gd name="T50" fmla="*/ 2 w 97"/>
                <a:gd name="T51" fmla="*/ 1649 h 1658"/>
                <a:gd name="T52" fmla="*/ 0 w 97"/>
                <a:gd name="T53" fmla="*/ 1655 h 1658"/>
                <a:gd name="T54" fmla="*/ 0 w 97"/>
                <a:gd name="T55" fmla="*/ 1658 h 1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7" h="1658">
                  <a:moveTo>
                    <a:pt x="45" y="0"/>
                  </a:moveTo>
                  <a:lnTo>
                    <a:pt x="51" y="51"/>
                  </a:lnTo>
                  <a:lnTo>
                    <a:pt x="65" y="172"/>
                  </a:lnTo>
                  <a:lnTo>
                    <a:pt x="75" y="289"/>
                  </a:lnTo>
                  <a:lnTo>
                    <a:pt x="84" y="401"/>
                  </a:lnTo>
                  <a:lnTo>
                    <a:pt x="90" y="508"/>
                  </a:lnTo>
                  <a:lnTo>
                    <a:pt x="94" y="611"/>
                  </a:lnTo>
                  <a:lnTo>
                    <a:pt x="96" y="709"/>
                  </a:lnTo>
                  <a:lnTo>
                    <a:pt x="96" y="802"/>
                  </a:lnTo>
                  <a:lnTo>
                    <a:pt x="97" y="891"/>
                  </a:lnTo>
                  <a:lnTo>
                    <a:pt x="97" y="975"/>
                  </a:lnTo>
                  <a:lnTo>
                    <a:pt x="90" y="1054"/>
                  </a:lnTo>
                  <a:lnTo>
                    <a:pt x="85" y="1127"/>
                  </a:lnTo>
                  <a:lnTo>
                    <a:pt x="80" y="1197"/>
                  </a:lnTo>
                  <a:lnTo>
                    <a:pt x="73" y="1261"/>
                  </a:lnTo>
                  <a:lnTo>
                    <a:pt x="66" y="1321"/>
                  </a:lnTo>
                  <a:lnTo>
                    <a:pt x="59" y="1374"/>
                  </a:lnTo>
                  <a:lnTo>
                    <a:pt x="51" y="1425"/>
                  </a:lnTo>
                  <a:lnTo>
                    <a:pt x="44" y="1469"/>
                  </a:lnTo>
                  <a:lnTo>
                    <a:pt x="35" y="1509"/>
                  </a:lnTo>
                  <a:lnTo>
                    <a:pt x="29" y="1544"/>
                  </a:lnTo>
                  <a:lnTo>
                    <a:pt x="22" y="1575"/>
                  </a:lnTo>
                  <a:lnTo>
                    <a:pt x="15" y="1600"/>
                  </a:lnTo>
                  <a:lnTo>
                    <a:pt x="10" y="1621"/>
                  </a:lnTo>
                  <a:lnTo>
                    <a:pt x="6" y="1637"/>
                  </a:lnTo>
                  <a:lnTo>
                    <a:pt x="2" y="1649"/>
                  </a:lnTo>
                  <a:lnTo>
                    <a:pt x="0" y="1655"/>
                  </a:lnTo>
                  <a:lnTo>
                    <a:pt x="0" y="165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413" name="Freeform 677"/>
            <p:cNvSpPr>
              <a:spLocks/>
            </p:cNvSpPr>
            <p:nvPr/>
          </p:nvSpPr>
          <p:spPr bwMode="auto">
            <a:xfrm>
              <a:off x="4928" y="461"/>
              <a:ext cx="156" cy="46"/>
            </a:xfrm>
            <a:custGeom>
              <a:avLst/>
              <a:gdLst>
                <a:gd name="T0" fmla="*/ 650 w 650"/>
                <a:gd name="T1" fmla="*/ 192 h 192"/>
                <a:gd name="T2" fmla="*/ 578 w 650"/>
                <a:gd name="T3" fmla="*/ 167 h 192"/>
                <a:gd name="T4" fmla="*/ 506 w 650"/>
                <a:gd name="T5" fmla="*/ 144 h 192"/>
                <a:gd name="T6" fmla="*/ 434 w 650"/>
                <a:gd name="T7" fmla="*/ 122 h 192"/>
                <a:gd name="T8" fmla="*/ 363 w 650"/>
                <a:gd name="T9" fmla="*/ 100 h 192"/>
                <a:gd name="T10" fmla="*/ 290 w 650"/>
                <a:gd name="T11" fmla="*/ 79 h 192"/>
                <a:gd name="T12" fmla="*/ 218 w 650"/>
                <a:gd name="T13" fmla="*/ 58 h 192"/>
                <a:gd name="T14" fmla="*/ 145 w 650"/>
                <a:gd name="T15" fmla="*/ 38 h 192"/>
                <a:gd name="T16" fmla="*/ 73 w 650"/>
                <a:gd name="T17" fmla="*/ 19 h 192"/>
                <a:gd name="T18" fmla="*/ 0 w 650"/>
                <a:gd name="T19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50" h="192">
                  <a:moveTo>
                    <a:pt x="650" y="192"/>
                  </a:moveTo>
                  <a:lnTo>
                    <a:pt x="578" y="167"/>
                  </a:lnTo>
                  <a:lnTo>
                    <a:pt x="506" y="144"/>
                  </a:lnTo>
                  <a:lnTo>
                    <a:pt x="434" y="122"/>
                  </a:lnTo>
                  <a:lnTo>
                    <a:pt x="363" y="100"/>
                  </a:lnTo>
                  <a:lnTo>
                    <a:pt x="290" y="79"/>
                  </a:lnTo>
                  <a:lnTo>
                    <a:pt x="218" y="58"/>
                  </a:lnTo>
                  <a:lnTo>
                    <a:pt x="145" y="38"/>
                  </a:lnTo>
                  <a:lnTo>
                    <a:pt x="73" y="19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414" name="Freeform 678"/>
            <p:cNvSpPr>
              <a:spLocks/>
            </p:cNvSpPr>
            <p:nvPr/>
          </p:nvSpPr>
          <p:spPr bwMode="auto">
            <a:xfrm>
              <a:off x="4721" y="461"/>
              <a:ext cx="207" cy="341"/>
            </a:xfrm>
            <a:custGeom>
              <a:avLst/>
              <a:gdLst>
                <a:gd name="T0" fmla="*/ 860 w 860"/>
                <a:gd name="T1" fmla="*/ 0 h 1418"/>
                <a:gd name="T2" fmla="*/ 827 w 860"/>
                <a:gd name="T3" fmla="*/ 40 h 1418"/>
                <a:gd name="T4" fmla="*/ 750 w 860"/>
                <a:gd name="T5" fmla="*/ 135 h 1418"/>
                <a:gd name="T6" fmla="*/ 677 w 860"/>
                <a:gd name="T7" fmla="*/ 227 h 1418"/>
                <a:gd name="T8" fmla="*/ 609 w 860"/>
                <a:gd name="T9" fmla="*/ 317 h 1418"/>
                <a:gd name="T10" fmla="*/ 546 w 860"/>
                <a:gd name="T11" fmla="*/ 404 h 1418"/>
                <a:gd name="T12" fmla="*/ 487 w 860"/>
                <a:gd name="T13" fmla="*/ 488 h 1418"/>
                <a:gd name="T14" fmla="*/ 432 w 860"/>
                <a:gd name="T15" fmla="*/ 569 h 1418"/>
                <a:gd name="T16" fmla="*/ 381 w 860"/>
                <a:gd name="T17" fmla="*/ 647 h 1418"/>
                <a:gd name="T18" fmla="*/ 333 w 860"/>
                <a:gd name="T19" fmla="*/ 721 h 1418"/>
                <a:gd name="T20" fmla="*/ 287 w 860"/>
                <a:gd name="T21" fmla="*/ 792 h 1418"/>
                <a:gd name="T22" fmla="*/ 252 w 860"/>
                <a:gd name="T23" fmla="*/ 862 h 1418"/>
                <a:gd name="T24" fmla="*/ 215 w 860"/>
                <a:gd name="T25" fmla="*/ 926 h 1418"/>
                <a:gd name="T26" fmla="*/ 182 w 860"/>
                <a:gd name="T27" fmla="*/ 987 h 1418"/>
                <a:gd name="T28" fmla="*/ 153 w 860"/>
                <a:gd name="T29" fmla="*/ 1045 h 1418"/>
                <a:gd name="T30" fmla="*/ 127 w 860"/>
                <a:gd name="T31" fmla="*/ 1099 h 1418"/>
                <a:gd name="T32" fmla="*/ 103 w 860"/>
                <a:gd name="T33" fmla="*/ 1149 h 1418"/>
                <a:gd name="T34" fmla="*/ 82 w 860"/>
                <a:gd name="T35" fmla="*/ 1194 h 1418"/>
                <a:gd name="T36" fmla="*/ 66 w 860"/>
                <a:gd name="T37" fmla="*/ 1236 h 1418"/>
                <a:gd name="T38" fmla="*/ 50 w 860"/>
                <a:gd name="T39" fmla="*/ 1274 h 1418"/>
                <a:gd name="T40" fmla="*/ 37 w 860"/>
                <a:gd name="T41" fmla="*/ 1308 h 1418"/>
                <a:gd name="T42" fmla="*/ 27 w 860"/>
                <a:gd name="T43" fmla="*/ 1336 h 1418"/>
                <a:gd name="T44" fmla="*/ 17 w 860"/>
                <a:gd name="T45" fmla="*/ 1361 h 1418"/>
                <a:gd name="T46" fmla="*/ 11 w 860"/>
                <a:gd name="T47" fmla="*/ 1381 h 1418"/>
                <a:gd name="T48" fmla="*/ 6 w 860"/>
                <a:gd name="T49" fmla="*/ 1398 h 1418"/>
                <a:gd name="T50" fmla="*/ 2 w 860"/>
                <a:gd name="T51" fmla="*/ 1410 h 1418"/>
                <a:gd name="T52" fmla="*/ 0 w 860"/>
                <a:gd name="T53" fmla="*/ 1416 h 1418"/>
                <a:gd name="T54" fmla="*/ 0 w 860"/>
                <a:gd name="T55" fmla="*/ 1418 h 1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60" h="1418">
                  <a:moveTo>
                    <a:pt x="860" y="0"/>
                  </a:moveTo>
                  <a:lnTo>
                    <a:pt x="827" y="40"/>
                  </a:lnTo>
                  <a:lnTo>
                    <a:pt x="750" y="135"/>
                  </a:lnTo>
                  <a:lnTo>
                    <a:pt x="677" y="227"/>
                  </a:lnTo>
                  <a:lnTo>
                    <a:pt x="609" y="317"/>
                  </a:lnTo>
                  <a:lnTo>
                    <a:pt x="546" y="404"/>
                  </a:lnTo>
                  <a:lnTo>
                    <a:pt x="487" y="488"/>
                  </a:lnTo>
                  <a:lnTo>
                    <a:pt x="432" y="569"/>
                  </a:lnTo>
                  <a:lnTo>
                    <a:pt x="381" y="647"/>
                  </a:lnTo>
                  <a:lnTo>
                    <a:pt x="333" y="721"/>
                  </a:lnTo>
                  <a:lnTo>
                    <a:pt x="287" y="792"/>
                  </a:lnTo>
                  <a:lnTo>
                    <a:pt x="252" y="862"/>
                  </a:lnTo>
                  <a:lnTo>
                    <a:pt x="215" y="926"/>
                  </a:lnTo>
                  <a:lnTo>
                    <a:pt x="182" y="987"/>
                  </a:lnTo>
                  <a:lnTo>
                    <a:pt x="153" y="1045"/>
                  </a:lnTo>
                  <a:lnTo>
                    <a:pt x="127" y="1099"/>
                  </a:lnTo>
                  <a:lnTo>
                    <a:pt x="103" y="1149"/>
                  </a:lnTo>
                  <a:lnTo>
                    <a:pt x="82" y="1194"/>
                  </a:lnTo>
                  <a:lnTo>
                    <a:pt x="66" y="1236"/>
                  </a:lnTo>
                  <a:lnTo>
                    <a:pt x="50" y="1274"/>
                  </a:lnTo>
                  <a:lnTo>
                    <a:pt x="37" y="1308"/>
                  </a:lnTo>
                  <a:lnTo>
                    <a:pt x="27" y="1336"/>
                  </a:lnTo>
                  <a:lnTo>
                    <a:pt x="17" y="1361"/>
                  </a:lnTo>
                  <a:lnTo>
                    <a:pt x="11" y="1381"/>
                  </a:lnTo>
                  <a:lnTo>
                    <a:pt x="6" y="1398"/>
                  </a:lnTo>
                  <a:lnTo>
                    <a:pt x="2" y="1410"/>
                  </a:lnTo>
                  <a:lnTo>
                    <a:pt x="0" y="1416"/>
                  </a:lnTo>
                  <a:lnTo>
                    <a:pt x="0" y="141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415" name="Freeform 679"/>
            <p:cNvSpPr>
              <a:spLocks/>
            </p:cNvSpPr>
            <p:nvPr/>
          </p:nvSpPr>
          <p:spPr bwMode="auto">
            <a:xfrm>
              <a:off x="4602" y="787"/>
              <a:ext cx="119" cy="15"/>
            </a:xfrm>
            <a:custGeom>
              <a:avLst/>
              <a:gdLst>
                <a:gd name="T0" fmla="*/ 486 w 486"/>
                <a:gd name="T1" fmla="*/ 69 h 69"/>
                <a:gd name="T2" fmla="*/ 417 w 486"/>
                <a:gd name="T3" fmla="*/ 57 h 69"/>
                <a:gd name="T4" fmla="*/ 348 w 486"/>
                <a:gd name="T5" fmla="*/ 46 h 69"/>
                <a:gd name="T6" fmla="*/ 278 w 486"/>
                <a:gd name="T7" fmla="*/ 35 h 69"/>
                <a:gd name="T8" fmla="*/ 209 w 486"/>
                <a:gd name="T9" fmla="*/ 25 h 69"/>
                <a:gd name="T10" fmla="*/ 138 w 486"/>
                <a:gd name="T11" fmla="*/ 15 h 69"/>
                <a:gd name="T12" fmla="*/ 69 w 486"/>
                <a:gd name="T13" fmla="*/ 7 h 69"/>
                <a:gd name="T14" fmla="*/ 0 w 486"/>
                <a:gd name="T15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6" h="69">
                  <a:moveTo>
                    <a:pt x="486" y="69"/>
                  </a:moveTo>
                  <a:lnTo>
                    <a:pt x="417" y="57"/>
                  </a:lnTo>
                  <a:lnTo>
                    <a:pt x="348" y="46"/>
                  </a:lnTo>
                  <a:lnTo>
                    <a:pt x="278" y="35"/>
                  </a:lnTo>
                  <a:lnTo>
                    <a:pt x="209" y="25"/>
                  </a:lnTo>
                  <a:lnTo>
                    <a:pt x="138" y="15"/>
                  </a:lnTo>
                  <a:lnTo>
                    <a:pt x="69" y="7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416" name="Freeform 680"/>
            <p:cNvSpPr>
              <a:spLocks/>
            </p:cNvSpPr>
            <p:nvPr/>
          </p:nvSpPr>
          <p:spPr bwMode="auto">
            <a:xfrm>
              <a:off x="4502" y="399"/>
              <a:ext cx="100" cy="388"/>
            </a:xfrm>
            <a:custGeom>
              <a:avLst/>
              <a:gdLst>
                <a:gd name="T0" fmla="*/ 0 w 425"/>
                <a:gd name="T1" fmla="*/ 0 h 1604"/>
                <a:gd name="T2" fmla="*/ 21 w 425"/>
                <a:gd name="T3" fmla="*/ 47 h 1604"/>
                <a:gd name="T4" fmla="*/ 67 w 425"/>
                <a:gd name="T5" fmla="*/ 160 h 1604"/>
                <a:gd name="T6" fmla="*/ 111 w 425"/>
                <a:gd name="T7" fmla="*/ 269 h 1604"/>
                <a:gd name="T8" fmla="*/ 150 w 425"/>
                <a:gd name="T9" fmla="*/ 374 h 1604"/>
                <a:gd name="T10" fmla="*/ 187 w 425"/>
                <a:gd name="T11" fmla="*/ 475 h 1604"/>
                <a:gd name="T12" fmla="*/ 220 w 425"/>
                <a:gd name="T13" fmla="*/ 573 h 1604"/>
                <a:gd name="T14" fmla="*/ 250 w 425"/>
                <a:gd name="T15" fmla="*/ 666 h 1604"/>
                <a:gd name="T16" fmla="*/ 276 w 425"/>
                <a:gd name="T17" fmla="*/ 756 h 1604"/>
                <a:gd name="T18" fmla="*/ 302 w 425"/>
                <a:gd name="T19" fmla="*/ 841 h 1604"/>
                <a:gd name="T20" fmla="*/ 326 w 425"/>
                <a:gd name="T21" fmla="*/ 921 h 1604"/>
                <a:gd name="T22" fmla="*/ 341 w 425"/>
                <a:gd name="T23" fmla="*/ 998 h 1604"/>
                <a:gd name="T24" fmla="*/ 356 w 425"/>
                <a:gd name="T25" fmla="*/ 1071 h 1604"/>
                <a:gd name="T26" fmla="*/ 371 w 425"/>
                <a:gd name="T27" fmla="*/ 1138 h 1604"/>
                <a:gd name="T28" fmla="*/ 383 w 425"/>
                <a:gd name="T29" fmla="*/ 1202 h 1604"/>
                <a:gd name="T30" fmla="*/ 393 w 425"/>
                <a:gd name="T31" fmla="*/ 1261 h 1604"/>
                <a:gd name="T32" fmla="*/ 402 w 425"/>
                <a:gd name="T33" fmla="*/ 1315 h 1604"/>
                <a:gd name="T34" fmla="*/ 408 w 425"/>
                <a:gd name="T35" fmla="*/ 1365 h 1604"/>
                <a:gd name="T36" fmla="*/ 413 w 425"/>
                <a:gd name="T37" fmla="*/ 1410 h 1604"/>
                <a:gd name="T38" fmla="*/ 417 w 425"/>
                <a:gd name="T39" fmla="*/ 1450 h 1604"/>
                <a:gd name="T40" fmla="*/ 420 w 425"/>
                <a:gd name="T41" fmla="*/ 1486 h 1604"/>
                <a:gd name="T42" fmla="*/ 423 w 425"/>
                <a:gd name="T43" fmla="*/ 1517 h 1604"/>
                <a:gd name="T44" fmla="*/ 424 w 425"/>
                <a:gd name="T45" fmla="*/ 1544 h 1604"/>
                <a:gd name="T46" fmla="*/ 425 w 425"/>
                <a:gd name="T47" fmla="*/ 1565 h 1604"/>
                <a:gd name="T48" fmla="*/ 425 w 425"/>
                <a:gd name="T49" fmla="*/ 1582 h 1604"/>
                <a:gd name="T50" fmla="*/ 425 w 425"/>
                <a:gd name="T51" fmla="*/ 1594 h 1604"/>
                <a:gd name="T52" fmla="*/ 425 w 425"/>
                <a:gd name="T53" fmla="*/ 1601 h 1604"/>
                <a:gd name="T54" fmla="*/ 425 w 425"/>
                <a:gd name="T55" fmla="*/ 1604 h 1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25" h="1604">
                  <a:moveTo>
                    <a:pt x="0" y="0"/>
                  </a:moveTo>
                  <a:lnTo>
                    <a:pt x="21" y="47"/>
                  </a:lnTo>
                  <a:lnTo>
                    <a:pt x="67" y="160"/>
                  </a:lnTo>
                  <a:lnTo>
                    <a:pt x="111" y="269"/>
                  </a:lnTo>
                  <a:lnTo>
                    <a:pt x="150" y="374"/>
                  </a:lnTo>
                  <a:lnTo>
                    <a:pt x="187" y="475"/>
                  </a:lnTo>
                  <a:lnTo>
                    <a:pt x="220" y="573"/>
                  </a:lnTo>
                  <a:lnTo>
                    <a:pt x="250" y="666"/>
                  </a:lnTo>
                  <a:lnTo>
                    <a:pt x="276" y="756"/>
                  </a:lnTo>
                  <a:lnTo>
                    <a:pt x="302" y="841"/>
                  </a:lnTo>
                  <a:lnTo>
                    <a:pt x="326" y="921"/>
                  </a:lnTo>
                  <a:lnTo>
                    <a:pt x="341" y="998"/>
                  </a:lnTo>
                  <a:lnTo>
                    <a:pt x="356" y="1071"/>
                  </a:lnTo>
                  <a:lnTo>
                    <a:pt x="371" y="1138"/>
                  </a:lnTo>
                  <a:lnTo>
                    <a:pt x="383" y="1202"/>
                  </a:lnTo>
                  <a:lnTo>
                    <a:pt x="393" y="1261"/>
                  </a:lnTo>
                  <a:lnTo>
                    <a:pt x="402" y="1315"/>
                  </a:lnTo>
                  <a:lnTo>
                    <a:pt x="408" y="1365"/>
                  </a:lnTo>
                  <a:lnTo>
                    <a:pt x="413" y="1410"/>
                  </a:lnTo>
                  <a:lnTo>
                    <a:pt x="417" y="1450"/>
                  </a:lnTo>
                  <a:lnTo>
                    <a:pt x="420" y="1486"/>
                  </a:lnTo>
                  <a:lnTo>
                    <a:pt x="423" y="1517"/>
                  </a:lnTo>
                  <a:lnTo>
                    <a:pt x="424" y="1544"/>
                  </a:lnTo>
                  <a:lnTo>
                    <a:pt x="425" y="1565"/>
                  </a:lnTo>
                  <a:lnTo>
                    <a:pt x="425" y="1582"/>
                  </a:lnTo>
                  <a:lnTo>
                    <a:pt x="425" y="1594"/>
                  </a:lnTo>
                  <a:lnTo>
                    <a:pt x="425" y="1601"/>
                  </a:lnTo>
                  <a:lnTo>
                    <a:pt x="425" y="160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417" name="Freeform 681"/>
            <p:cNvSpPr>
              <a:spLocks/>
            </p:cNvSpPr>
            <p:nvPr/>
          </p:nvSpPr>
          <p:spPr bwMode="auto">
            <a:xfrm>
              <a:off x="4338" y="399"/>
              <a:ext cx="164" cy="0"/>
            </a:xfrm>
            <a:custGeom>
              <a:avLst/>
              <a:gdLst>
                <a:gd name="T0" fmla="*/ 677 w 677"/>
                <a:gd name="T1" fmla="*/ 6 h 6"/>
                <a:gd name="T2" fmla="*/ 601 w 677"/>
                <a:gd name="T3" fmla="*/ 4 h 6"/>
                <a:gd name="T4" fmla="*/ 527 w 677"/>
                <a:gd name="T5" fmla="*/ 2 h 6"/>
                <a:gd name="T6" fmla="*/ 451 w 677"/>
                <a:gd name="T7" fmla="*/ 0 h 6"/>
                <a:gd name="T8" fmla="*/ 375 w 677"/>
                <a:gd name="T9" fmla="*/ 0 h 6"/>
                <a:gd name="T10" fmla="*/ 301 w 677"/>
                <a:gd name="T11" fmla="*/ 0 h 6"/>
                <a:gd name="T12" fmla="*/ 225 w 677"/>
                <a:gd name="T13" fmla="*/ 0 h 6"/>
                <a:gd name="T14" fmla="*/ 150 w 677"/>
                <a:gd name="T15" fmla="*/ 2 h 6"/>
                <a:gd name="T16" fmla="*/ 75 w 677"/>
                <a:gd name="T17" fmla="*/ 4 h 6"/>
                <a:gd name="T18" fmla="*/ 0 w 677"/>
                <a:gd name="T1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77" h="6">
                  <a:moveTo>
                    <a:pt x="677" y="6"/>
                  </a:moveTo>
                  <a:lnTo>
                    <a:pt x="601" y="4"/>
                  </a:lnTo>
                  <a:lnTo>
                    <a:pt x="527" y="2"/>
                  </a:lnTo>
                  <a:lnTo>
                    <a:pt x="451" y="0"/>
                  </a:lnTo>
                  <a:lnTo>
                    <a:pt x="375" y="0"/>
                  </a:lnTo>
                  <a:lnTo>
                    <a:pt x="301" y="0"/>
                  </a:lnTo>
                  <a:lnTo>
                    <a:pt x="225" y="0"/>
                  </a:lnTo>
                  <a:lnTo>
                    <a:pt x="150" y="2"/>
                  </a:lnTo>
                  <a:lnTo>
                    <a:pt x="75" y="4"/>
                  </a:lnTo>
                  <a:lnTo>
                    <a:pt x="0" y="6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418" name="Freeform 682"/>
            <p:cNvSpPr>
              <a:spLocks/>
            </p:cNvSpPr>
            <p:nvPr/>
          </p:nvSpPr>
          <p:spPr bwMode="auto">
            <a:xfrm>
              <a:off x="4235" y="399"/>
              <a:ext cx="103" cy="388"/>
            </a:xfrm>
            <a:custGeom>
              <a:avLst/>
              <a:gdLst>
                <a:gd name="T0" fmla="*/ 426 w 426"/>
                <a:gd name="T1" fmla="*/ 0 h 1604"/>
                <a:gd name="T2" fmla="*/ 405 w 426"/>
                <a:gd name="T3" fmla="*/ 47 h 1604"/>
                <a:gd name="T4" fmla="*/ 358 w 426"/>
                <a:gd name="T5" fmla="*/ 160 h 1604"/>
                <a:gd name="T6" fmla="*/ 315 w 426"/>
                <a:gd name="T7" fmla="*/ 269 h 1604"/>
                <a:gd name="T8" fmla="*/ 275 w 426"/>
                <a:gd name="T9" fmla="*/ 374 h 1604"/>
                <a:gd name="T10" fmla="*/ 238 w 426"/>
                <a:gd name="T11" fmla="*/ 475 h 1604"/>
                <a:gd name="T12" fmla="*/ 205 w 426"/>
                <a:gd name="T13" fmla="*/ 573 h 1604"/>
                <a:gd name="T14" fmla="*/ 176 w 426"/>
                <a:gd name="T15" fmla="*/ 666 h 1604"/>
                <a:gd name="T16" fmla="*/ 149 w 426"/>
                <a:gd name="T17" fmla="*/ 756 h 1604"/>
                <a:gd name="T18" fmla="*/ 123 w 426"/>
                <a:gd name="T19" fmla="*/ 841 h 1604"/>
                <a:gd name="T20" fmla="*/ 99 w 426"/>
                <a:gd name="T21" fmla="*/ 921 h 1604"/>
                <a:gd name="T22" fmla="*/ 84 w 426"/>
                <a:gd name="T23" fmla="*/ 998 h 1604"/>
                <a:gd name="T24" fmla="*/ 69 w 426"/>
                <a:gd name="T25" fmla="*/ 1071 h 1604"/>
                <a:gd name="T26" fmla="*/ 54 w 426"/>
                <a:gd name="T27" fmla="*/ 1138 h 1604"/>
                <a:gd name="T28" fmla="*/ 42 w 426"/>
                <a:gd name="T29" fmla="*/ 1202 h 1604"/>
                <a:gd name="T30" fmla="*/ 32 w 426"/>
                <a:gd name="T31" fmla="*/ 1261 h 1604"/>
                <a:gd name="T32" fmla="*/ 23 w 426"/>
                <a:gd name="T33" fmla="*/ 1315 h 1604"/>
                <a:gd name="T34" fmla="*/ 17 w 426"/>
                <a:gd name="T35" fmla="*/ 1365 h 1604"/>
                <a:gd name="T36" fmla="*/ 12 w 426"/>
                <a:gd name="T37" fmla="*/ 1410 h 1604"/>
                <a:gd name="T38" fmla="*/ 8 w 426"/>
                <a:gd name="T39" fmla="*/ 1450 h 1604"/>
                <a:gd name="T40" fmla="*/ 5 w 426"/>
                <a:gd name="T41" fmla="*/ 1486 h 1604"/>
                <a:gd name="T42" fmla="*/ 2 w 426"/>
                <a:gd name="T43" fmla="*/ 1517 h 1604"/>
                <a:gd name="T44" fmla="*/ 1 w 426"/>
                <a:gd name="T45" fmla="*/ 1544 h 1604"/>
                <a:gd name="T46" fmla="*/ 1 w 426"/>
                <a:gd name="T47" fmla="*/ 1565 h 1604"/>
                <a:gd name="T48" fmla="*/ 0 w 426"/>
                <a:gd name="T49" fmla="*/ 1582 h 1604"/>
                <a:gd name="T50" fmla="*/ 0 w 426"/>
                <a:gd name="T51" fmla="*/ 1594 h 1604"/>
                <a:gd name="T52" fmla="*/ 1 w 426"/>
                <a:gd name="T53" fmla="*/ 1601 h 1604"/>
                <a:gd name="T54" fmla="*/ 1 w 426"/>
                <a:gd name="T55" fmla="*/ 1604 h 1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26" h="1604">
                  <a:moveTo>
                    <a:pt x="426" y="0"/>
                  </a:moveTo>
                  <a:lnTo>
                    <a:pt x="405" y="47"/>
                  </a:lnTo>
                  <a:lnTo>
                    <a:pt x="358" y="160"/>
                  </a:lnTo>
                  <a:lnTo>
                    <a:pt x="315" y="269"/>
                  </a:lnTo>
                  <a:lnTo>
                    <a:pt x="275" y="374"/>
                  </a:lnTo>
                  <a:lnTo>
                    <a:pt x="238" y="475"/>
                  </a:lnTo>
                  <a:lnTo>
                    <a:pt x="205" y="573"/>
                  </a:lnTo>
                  <a:lnTo>
                    <a:pt x="176" y="666"/>
                  </a:lnTo>
                  <a:lnTo>
                    <a:pt x="149" y="756"/>
                  </a:lnTo>
                  <a:lnTo>
                    <a:pt x="123" y="841"/>
                  </a:lnTo>
                  <a:lnTo>
                    <a:pt x="99" y="921"/>
                  </a:lnTo>
                  <a:lnTo>
                    <a:pt x="84" y="998"/>
                  </a:lnTo>
                  <a:lnTo>
                    <a:pt x="69" y="1071"/>
                  </a:lnTo>
                  <a:lnTo>
                    <a:pt x="54" y="1138"/>
                  </a:lnTo>
                  <a:lnTo>
                    <a:pt x="42" y="1202"/>
                  </a:lnTo>
                  <a:lnTo>
                    <a:pt x="32" y="1261"/>
                  </a:lnTo>
                  <a:lnTo>
                    <a:pt x="23" y="1315"/>
                  </a:lnTo>
                  <a:lnTo>
                    <a:pt x="17" y="1365"/>
                  </a:lnTo>
                  <a:lnTo>
                    <a:pt x="12" y="1410"/>
                  </a:lnTo>
                  <a:lnTo>
                    <a:pt x="8" y="1450"/>
                  </a:lnTo>
                  <a:lnTo>
                    <a:pt x="5" y="1486"/>
                  </a:lnTo>
                  <a:lnTo>
                    <a:pt x="2" y="1517"/>
                  </a:lnTo>
                  <a:lnTo>
                    <a:pt x="1" y="1544"/>
                  </a:lnTo>
                  <a:lnTo>
                    <a:pt x="1" y="1565"/>
                  </a:lnTo>
                  <a:lnTo>
                    <a:pt x="0" y="1582"/>
                  </a:lnTo>
                  <a:lnTo>
                    <a:pt x="0" y="1594"/>
                  </a:lnTo>
                  <a:lnTo>
                    <a:pt x="1" y="1601"/>
                  </a:lnTo>
                  <a:lnTo>
                    <a:pt x="1" y="160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419" name="Freeform 683"/>
            <p:cNvSpPr>
              <a:spLocks/>
            </p:cNvSpPr>
            <p:nvPr/>
          </p:nvSpPr>
          <p:spPr bwMode="auto">
            <a:xfrm>
              <a:off x="4118" y="787"/>
              <a:ext cx="117" cy="15"/>
            </a:xfrm>
            <a:custGeom>
              <a:avLst/>
              <a:gdLst>
                <a:gd name="T0" fmla="*/ 487 w 487"/>
                <a:gd name="T1" fmla="*/ 0 h 69"/>
                <a:gd name="T2" fmla="*/ 417 w 487"/>
                <a:gd name="T3" fmla="*/ 7 h 69"/>
                <a:gd name="T4" fmla="*/ 348 w 487"/>
                <a:gd name="T5" fmla="*/ 15 h 69"/>
                <a:gd name="T6" fmla="*/ 278 w 487"/>
                <a:gd name="T7" fmla="*/ 25 h 69"/>
                <a:gd name="T8" fmla="*/ 208 w 487"/>
                <a:gd name="T9" fmla="*/ 35 h 69"/>
                <a:gd name="T10" fmla="*/ 138 w 487"/>
                <a:gd name="T11" fmla="*/ 46 h 69"/>
                <a:gd name="T12" fmla="*/ 69 w 487"/>
                <a:gd name="T13" fmla="*/ 57 h 69"/>
                <a:gd name="T14" fmla="*/ 0 w 487"/>
                <a:gd name="T15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7" h="69">
                  <a:moveTo>
                    <a:pt x="487" y="0"/>
                  </a:moveTo>
                  <a:lnTo>
                    <a:pt x="417" y="7"/>
                  </a:lnTo>
                  <a:lnTo>
                    <a:pt x="348" y="15"/>
                  </a:lnTo>
                  <a:lnTo>
                    <a:pt x="278" y="25"/>
                  </a:lnTo>
                  <a:lnTo>
                    <a:pt x="208" y="35"/>
                  </a:lnTo>
                  <a:lnTo>
                    <a:pt x="138" y="46"/>
                  </a:lnTo>
                  <a:lnTo>
                    <a:pt x="69" y="57"/>
                  </a:lnTo>
                  <a:lnTo>
                    <a:pt x="0" y="6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420" name="Freeform 684"/>
            <p:cNvSpPr>
              <a:spLocks/>
            </p:cNvSpPr>
            <p:nvPr/>
          </p:nvSpPr>
          <p:spPr bwMode="auto">
            <a:xfrm>
              <a:off x="3911" y="461"/>
              <a:ext cx="207" cy="341"/>
            </a:xfrm>
            <a:custGeom>
              <a:avLst/>
              <a:gdLst>
                <a:gd name="T0" fmla="*/ 0 w 859"/>
                <a:gd name="T1" fmla="*/ 0 h 1418"/>
                <a:gd name="T2" fmla="*/ 32 w 859"/>
                <a:gd name="T3" fmla="*/ 40 h 1418"/>
                <a:gd name="T4" fmla="*/ 110 w 859"/>
                <a:gd name="T5" fmla="*/ 135 h 1418"/>
                <a:gd name="T6" fmla="*/ 182 w 859"/>
                <a:gd name="T7" fmla="*/ 227 h 1418"/>
                <a:gd name="T8" fmla="*/ 250 w 859"/>
                <a:gd name="T9" fmla="*/ 317 h 1418"/>
                <a:gd name="T10" fmla="*/ 313 w 859"/>
                <a:gd name="T11" fmla="*/ 404 h 1418"/>
                <a:gd name="T12" fmla="*/ 372 w 859"/>
                <a:gd name="T13" fmla="*/ 488 h 1418"/>
                <a:gd name="T14" fmla="*/ 428 w 859"/>
                <a:gd name="T15" fmla="*/ 569 h 1418"/>
                <a:gd name="T16" fmla="*/ 478 w 859"/>
                <a:gd name="T17" fmla="*/ 647 h 1418"/>
                <a:gd name="T18" fmla="*/ 527 w 859"/>
                <a:gd name="T19" fmla="*/ 721 h 1418"/>
                <a:gd name="T20" fmla="*/ 573 w 859"/>
                <a:gd name="T21" fmla="*/ 792 h 1418"/>
                <a:gd name="T22" fmla="*/ 609 w 859"/>
                <a:gd name="T23" fmla="*/ 862 h 1418"/>
                <a:gd name="T24" fmla="*/ 644 w 859"/>
                <a:gd name="T25" fmla="*/ 926 h 1418"/>
                <a:gd name="T26" fmla="*/ 677 w 859"/>
                <a:gd name="T27" fmla="*/ 987 h 1418"/>
                <a:gd name="T28" fmla="*/ 706 w 859"/>
                <a:gd name="T29" fmla="*/ 1045 h 1418"/>
                <a:gd name="T30" fmla="*/ 733 w 859"/>
                <a:gd name="T31" fmla="*/ 1099 h 1418"/>
                <a:gd name="T32" fmla="*/ 756 w 859"/>
                <a:gd name="T33" fmla="*/ 1149 h 1418"/>
                <a:gd name="T34" fmla="*/ 777 w 859"/>
                <a:gd name="T35" fmla="*/ 1194 h 1418"/>
                <a:gd name="T36" fmla="*/ 795 w 859"/>
                <a:gd name="T37" fmla="*/ 1236 h 1418"/>
                <a:gd name="T38" fmla="*/ 809 w 859"/>
                <a:gd name="T39" fmla="*/ 1274 h 1418"/>
                <a:gd name="T40" fmla="*/ 823 w 859"/>
                <a:gd name="T41" fmla="*/ 1308 h 1418"/>
                <a:gd name="T42" fmla="*/ 833 w 859"/>
                <a:gd name="T43" fmla="*/ 1336 h 1418"/>
                <a:gd name="T44" fmla="*/ 842 w 859"/>
                <a:gd name="T45" fmla="*/ 1361 h 1418"/>
                <a:gd name="T46" fmla="*/ 848 w 859"/>
                <a:gd name="T47" fmla="*/ 1381 h 1418"/>
                <a:gd name="T48" fmla="*/ 853 w 859"/>
                <a:gd name="T49" fmla="*/ 1398 h 1418"/>
                <a:gd name="T50" fmla="*/ 857 w 859"/>
                <a:gd name="T51" fmla="*/ 1410 h 1418"/>
                <a:gd name="T52" fmla="*/ 859 w 859"/>
                <a:gd name="T53" fmla="*/ 1416 h 1418"/>
                <a:gd name="T54" fmla="*/ 859 w 859"/>
                <a:gd name="T55" fmla="*/ 1418 h 1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59" h="1418">
                  <a:moveTo>
                    <a:pt x="0" y="0"/>
                  </a:moveTo>
                  <a:lnTo>
                    <a:pt x="32" y="40"/>
                  </a:lnTo>
                  <a:lnTo>
                    <a:pt x="110" y="135"/>
                  </a:lnTo>
                  <a:lnTo>
                    <a:pt x="182" y="227"/>
                  </a:lnTo>
                  <a:lnTo>
                    <a:pt x="250" y="317"/>
                  </a:lnTo>
                  <a:lnTo>
                    <a:pt x="313" y="404"/>
                  </a:lnTo>
                  <a:lnTo>
                    <a:pt x="372" y="488"/>
                  </a:lnTo>
                  <a:lnTo>
                    <a:pt x="428" y="569"/>
                  </a:lnTo>
                  <a:lnTo>
                    <a:pt x="478" y="647"/>
                  </a:lnTo>
                  <a:lnTo>
                    <a:pt x="527" y="721"/>
                  </a:lnTo>
                  <a:lnTo>
                    <a:pt x="573" y="792"/>
                  </a:lnTo>
                  <a:lnTo>
                    <a:pt x="609" y="862"/>
                  </a:lnTo>
                  <a:lnTo>
                    <a:pt x="644" y="926"/>
                  </a:lnTo>
                  <a:lnTo>
                    <a:pt x="677" y="987"/>
                  </a:lnTo>
                  <a:lnTo>
                    <a:pt x="706" y="1045"/>
                  </a:lnTo>
                  <a:lnTo>
                    <a:pt x="733" y="1099"/>
                  </a:lnTo>
                  <a:lnTo>
                    <a:pt x="756" y="1149"/>
                  </a:lnTo>
                  <a:lnTo>
                    <a:pt x="777" y="1194"/>
                  </a:lnTo>
                  <a:lnTo>
                    <a:pt x="795" y="1236"/>
                  </a:lnTo>
                  <a:lnTo>
                    <a:pt x="809" y="1274"/>
                  </a:lnTo>
                  <a:lnTo>
                    <a:pt x="823" y="1308"/>
                  </a:lnTo>
                  <a:lnTo>
                    <a:pt x="833" y="1336"/>
                  </a:lnTo>
                  <a:lnTo>
                    <a:pt x="842" y="1361"/>
                  </a:lnTo>
                  <a:lnTo>
                    <a:pt x="848" y="1381"/>
                  </a:lnTo>
                  <a:lnTo>
                    <a:pt x="853" y="1398"/>
                  </a:lnTo>
                  <a:lnTo>
                    <a:pt x="857" y="1410"/>
                  </a:lnTo>
                  <a:lnTo>
                    <a:pt x="859" y="1416"/>
                  </a:lnTo>
                  <a:lnTo>
                    <a:pt x="859" y="141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421" name="Freeform 685"/>
            <p:cNvSpPr>
              <a:spLocks/>
            </p:cNvSpPr>
            <p:nvPr/>
          </p:nvSpPr>
          <p:spPr bwMode="auto">
            <a:xfrm>
              <a:off x="3687" y="907"/>
              <a:ext cx="77" cy="34"/>
            </a:xfrm>
            <a:custGeom>
              <a:avLst/>
              <a:gdLst>
                <a:gd name="T0" fmla="*/ 326 w 326"/>
                <a:gd name="T1" fmla="*/ 0 h 145"/>
                <a:gd name="T2" fmla="*/ 260 w 326"/>
                <a:gd name="T3" fmla="*/ 27 h 145"/>
                <a:gd name="T4" fmla="*/ 195 w 326"/>
                <a:gd name="T5" fmla="*/ 56 h 145"/>
                <a:gd name="T6" fmla="*/ 129 w 326"/>
                <a:gd name="T7" fmla="*/ 85 h 145"/>
                <a:gd name="T8" fmla="*/ 65 w 326"/>
                <a:gd name="T9" fmla="*/ 115 h 145"/>
                <a:gd name="T10" fmla="*/ 0 w 326"/>
                <a:gd name="T11" fmla="*/ 145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6" h="145">
                  <a:moveTo>
                    <a:pt x="326" y="0"/>
                  </a:moveTo>
                  <a:lnTo>
                    <a:pt x="260" y="27"/>
                  </a:lnTo>
                  <a:lnTo>
                    <a:pt x="195" y="56"/>
                  </a:lnTo>
                  <a:lnTo>
                    <a:pt x="129" y="85"/>
                  </a:lnTo>
                  <a:lnTo>
                    <a:pt x="65" y="115"/>
                  </a:lnTo>
                  <a:lnTo>
                    <a:pt x="0" y="14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422" name="Freeform 686"/>
            <p:cNvSpPr>
              <a:spLocks/>
            </p:cNvSpPr>
            <p:nvPr/>
          </p:nvSpPr>
          <p:spPr bwMode="auto">
            <a:xfrm>
              <a:off x="3754" y="461"/>
              <a:ext cx="157" cy="46"/>
            </a:xfrm>
            <a:custGeom>
              <a:avLst/>
              <a:gdLst>
                <a:gd name="T0" fmla="*/ 650 w 650"/>
                <a:gd name="T1" fmla="*/ 0 h 192"/>
                <a:gd name="T2" fmla="*/ 576 w 650"/>
                <a:gd name="T3" fmla="*/ 19 h 192"/>
                <a:gd name="T4" fmla="*/ 504 w 650"/>
                <a:gd name="T5" fmla="*/ 38 h 192"/>
                <a:gd name="T6" fmla="*/ 431 w 650"/>
                <a:gd name="T7" fmla="*/ 58 h 192"/>
                <a:gd name="T8" fmla="*/ 359 w 650"/>
                <a:gd name="T9" fmla="*/ 79 h 192"/>
                <a:gd name="T10" fmla="*/ 287 w 650"/>
                <a:gd name="T11" fmla="*/ 100 h 192"/>
                <a:gd name="T12" fmla="*/ 215 w 650"/>
                <a:gd name="T13" fmla="*/ 122 h 192"/>
                <a:gd name="T14" fmla="*/ 143 w 650"/>
                <a:gd name="T15" fmla="*/ 144 h 192"/>
                <a:gd name="T16" fmla="*/ 72 w 650"/>
                <a:gd name="T17" fmla="*/ 167 h 192"/>
                <a:gd name="T18" fmla="*/ 0 w 650"/>
                <a:gd name="T19" fmla="*/ 19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50" h="192">
                  <a:moveTo>
                    <a:pt x="650" y="0"/>
                  </a:moveTo>
                  <a:lnTo>
                    <a:pt x="576" y="19"/>
                  </a:lnTo>
                  <a:lnTo>
                    <a:pt x="504" y="38"/>
                  </a:lnTo>
                  <a:lnTo>
                    <a:pt x="431" y="58"/>
                  </a:lnTo>
                  <a:lnTo>
                    <a:pt x="359" y="79"/>
                  </a:lnTo>
                  <a:lnTo>
                    <a:pt x="287" y="100"/>
                  </a:lnTo>
                  <a:lnTo>
                    <a:pt x="215" y="122"/>
                  </a:lnTo>
                  <a:lnTo>
                    <a:pt x="143" y="144"/>
                  </a:lnTo>
                  <a:lnTo>
                    <a:pt x="72" y="167"/>
                  </a:lnTo>
                  <a:lnTo>
                    <a:pt x="0" y="19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423" name="Freeform 687"/>
            <p:cNvSpPr>
              <a:spLocks/>
            </p:cNvSpPr>
            <p:nvPr/>
          </p:nvSpPr>
          <p:spPr bwMode="auto">
            <a:xfrm>
              <a:off x="3741" y="507"/>
              <a:ext cx="23" cy="400"/>
            </a:xfrm>
            <a:custGeom>
              <a:avLst/>
              <a:gdLst>
                <a:gd name="T0" fmla="*/ 53 w 98"/>
                <a:gd name="T1" fmla="*/ 0 h 1658"/>
                <a:gd name="T2" fmla="*/ 46 w 98"/>
                <a:gd name="T3" fmla="*/ 51 h 1658"/>
                <a:gd name="T4" fmla="*/ 33 w 98"/>
                <a:gd name="T5" fmla="*/ 172 h 1658"/>
                <a:gd name="T6" fmla="*/ 22 w 98"/>
                <a:gd name="T7" fmla="*/ 289 h 1658"/>
                <a:gd name="T8" fmla="*/ 13 w 98"/>
                <a:gd name="T9" fmla="*/ 401 h 1658"/>
                <a:gd name="T10" fmla="*/ 7 w 98"/>
                <a:gd name="T11" fmla="*/ 508 h 1658"/>
                <a:gd name="T12" fmla="*/ 3 w 98"/>
                <a:gd name="T13" fmla="*/ 611 h 1658"/>
                <a:gd name="T14" fmla="*/ 1 w 98"/>
                <a:gd name="T15" fmla="*/ 709 h 1658"/>
                <a:gd name="T16" fmla="*/ 1 w 98"/>
                <a:gd name="T17" fmla="*/ 802 h 1658"/>
                <a:gd name="T18" fmla="*/ 0 w 98"/>
                <a:gd name="T19" fmla="*/ 891 h 1658"/>
                <a:gd name="T20" fmla="*/ 0 w 98"/>
                <a:gd name="T21" fmla="*/ 975 h 1658"/>
                <a:gd name="T22" fmla="*/ 8 w 98"/>
                <a:gd name="T23" fmla="*/ 1054 h 1658"/>
                <a:gd name="T24" fmla="*/ 12 w 98"/>
                <a:gd name="T25" fmla="*/ 1127 h 1658"/>
                <a:gd name="T26" fmla="*/ 18 w 98"/>
                <a:gd name="T27" fmla="*/ 1197 h 1658"/>
                <a:gd name="T28" fmla="*/ 25 w 98"/>
                <a:gd name="T29" fmla="*/ 1261 h 1658"/>
                <a:gd name="T30" fmla="*/ 31 w 98"/>
                <a:gd name="T31" fmla="*/ 1321 h 1658"/>
                <a:gd name="T32" fmla="*/ 39 w 98"/>
                <a:gd name="T33" fmla="*/ 1374 h 1658"/>
                <a:gd name="T34" fmla="*/ 46 w 98"/>
                <a:gd name="T35" fmla="*/ 1425 h 1658"/>
                <a:gd name="T36" fmla="*/ 54 w 98"/>
                <a:gd name="T37" fmla="*/ 1469 h 1658"/>
                <a:gd name="T38" fmla="*/ 62 w 98"/>
                <a:gd name="T39" fmla="*/ 1509 h 1658"/>
                <a:gd name="T40" fmla="*/ 69 w 98"/>
                <a:gd name="T41" fmla="*/ 1544 h 1658"/>
                <a:gd name="T42" fmla="*/ 75 w 98"/>
                <a:gd name="T43" fmla="*/ 1575 h 1658"/>
                <a:gd name="T44" fmla="*/ 82 w 98"/>
                <a:gd name="T45" fmla="*/ 1600 h 1658"/>
                <a:gd name="T46" fmla="*/ 87 w 98"/>
                <a:gd name="T47" fmla="*/ 1621 h 1658"/>
                <a:gd name="T48" fmla="*/ 92 w 98"/>
                <a:gd name="T49" fmla="*/ 1637 h 1658"/>
                <a:gd name="T50" fmla="*/ 95 w 98"/>
                <a:gd name="T51" fmla="*/ 1649 h 1658"/>
                <a:gd name="T52" fmla="*/ 97 w 98"/>
                <a:gd name="T53" fmla="*/ 1655 h 1658"/>
                <a:gd name="T54" fmla="*/ 98 w 98"/>
                <a:gd name="T55" fmla="*/ 1658 h 1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8" h="1658">
                  <a:moveTo>
                    <a:pt x="53" y="0"/>
                  </a:moveTo>
                  <a:lnTo>
                    <a:pt x="46" y="51"/>
                  </a:lnTo>
                  <a:lnTo>
                    <a:pt x="33" y="172"/>
                  </a:lnTo>
                  <a:lnTo>
                    <a:pt x="22" y="289"/>
                  </a:lnTo>
                  <a:lnTo>
                    <a:pt x="13" y="401"/>
                  </a:lnTo>
                  <a:lnTo>
                    <a:pt x="7" y="508"/>
                  </a:lnTo>
                  <a:lnTo>
                    <a:pt x="3" y="611"/>
                  </a:lnTo>
                  <a:lnTo>
                    <a:pt x="1" y="709"/>
                  </a:lnTo>
                  <a:lnTo>
                    <a:pt x="1" y="802"/>
                  </a:lnTo>
                  <a:lnTo>
                    <a:pt x="0" y="891"/>
                  </a:lnTo>
                  <a:lnTo>
                    <a:pt x="0" y="975"/>
                  </a:lnTo>
                  <a:lnTo>
                    <a:pt x="8" y="1054"/>
                  </a:lnTo>
                  <a:lnTo>
                    <a:pt x="12" y="1127"/>
                  </a:lnTo>
                  <a:lnTo>
                    <a:pt x="18" y="1197"/>
                  </a:lnTo>
                  <a:lnTo>
                    <a:pt x="25" y="1261"/>
                  </a:lnTo>
                  <a:lnTo>
                    <a:pt x="31" y="1321"/>
                  </a:lnTo>
                  <a:lnTo>
                    <a:pt x="39" y="1374"/>
                  </a:lnTo>
                  <a:lnTo>
                    <a:pt x="46" y="1425"/>
                  </a:lnTo>
                  <a:lnTo>
                    <a:pt x="54" y="1469"/>
                  </a:lnTo>
                  <a:lnTo>
                    <a:pt x="62" y="1509"/>
                  </a:lnTo>
                  <a:lnTo>
                    <a:pt x="69" y="1544"/>
                  </a:lnTo>
                  <a:lnTo>
                    <a:pt x="75" y="1575"/>
                  </a:lnTo>
                  <a:lnTo>
                    <a:pt x="82" y="1600"/>
                  </a:lnTo>
                  <a:lnTo>
                    <a:pt x="87" y="1621"/>
                  </a:lnTo>
                  <a:lnTo>
                    <a:pt x="92" y="1637"/>
                  </a:lnTo>
                  <a:lnTo>
                    <a:pt x="95" y="1649"/>
                  </a:lnTo>
                  <a:lnTo>
                    <a:pt x="97" y="1655"/>
                  </a:lnTo>
                  <a:lnTo>
                    <a:pt x="98" y="1658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424" name="Line 688"/>
            <p:cNvSpPr>
              <a:spLocks noChangeShapeType="1"/>
            </p:cNvSpPr>
            <p:nvPr/>
          </p:nvSpPr>
          <p:spPr bwMode="auto">
            <a:xfrm flipH="1">
              <a:off x="3788" y="483"/>
              <a:ext cx="44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425" name="Line 689"/>
            <p:cNvSpPr>
              <a:spLocks noChangeShapeType="1"/>
            </p:cNvSpPr>
            <p:nvPr/>
          </p:nvSpPr>
          <p:spPr bwMode="auto">
            <a:xfrm flipV="1">
              <a:off x="3717" y="908"/>
              <a:ext cx="42" cy="1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426" name="Freeform 690"/>
            <p:cNvSpPr>
              <a:spLocks/>
            </p:cNvSpPr>
            <p:nvPr/>
          </p:nvSpPr>
          <p:spPr bwMode="auto">
            <a:xfrm>
              <a:off x="4803" y="584"/>
              <a:ext cx="29" cy="4"/>
            </a:xfrm>
            <a:custGeom>
              <a:avLst/>
              <a:gdLst>
                <a:gd name="T0" fmla="*/ 114 w 114"/>
                <a:gd name="T1" fmla="*/ 14 h 14"/>
                <a:gd name="T2" fmla="*/ 57 w 114"/>
                <a:gd name="T3" fmla="*/ 6 h 14"/>
                <a:gd name="T4" fmla="*/ 0 w 114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4" h="14">
                  <a:moveTo>
                    <a:pt x="114" y="14"/>
                  </a:moveTo>
                  <a:lnTo>
                    <a:pt x="57" y="6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427" name="Freeform 691"/>
            <p:cNvSpPr>
              <a:spLocks/>
            </p:cNvSpPr>
            <p:nvPr/>
          </p:nvSpPr>
          <p:spPr bwMode="auto">
            <a:xfrm>
              <a:off x="4928" y="461"/>
              <a:ext cx="156" cy="46"/>
            </a:xfrm>
            <a:custGeom>
              <a:avLst/>
              <a:gdLst>
                <a:gd name="T0" fmla="*/ 650 w 650"/>
                <a:gd name="T1" fmla="*/ 192 h 192"/>
                <a:gd name="T2" fmla="*/ 578 w 650"/>
                <a:gd name="T3" fmla="*/ 167 h 192"/>
                <a:gd name="T4" fmla="*/ 506 w 650"/>
                <a:gd name="T5" fmla="*/ 144 h 192"/>
                <a:gd name="T6" fmla="*/ 434 w 650"/>
                <a:gd name="T7" fmla="*/ 122 h 192"/>
                <a:gd name="T8" fmla="*/ 363 w 650"/>
                <a:gd name="T9" fmla="*/ 100 h 192"/>
                <a:gd name="T10" fmla="*/ 290 w 650"/>
                <a:gd name="T11" fmla="*/ 79 h 192"/>
                <a:gd name="T12" fmla="*/ 218 w 650"/>
                <a:gd name="T13" fmla="*/ 58 h 192"/>
                <a:gd name="T14" fmla="*/ 145 w 650"/>
                <a:gd name="T15" fmla="*/ 38 h 192"/>
                <a:gd name="T16" fmla="*/ 73 w 650"/>
                <a:gd name="T17" fmla="*/ 19 h 192"/>
                <a:gd name="T18" fmla="*/ 0 w 650"/>
                <a:gd name="T19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50" h="192">
                  <a:moveTo>
                    <a:pt x="650" y="192"/>
                  </a:moveTo>
                  <a:lnTo>
                    <a:pt x="578" y="167"/>
                  </a:lnTo>
                  <a:lnTo>
                    <a:pt x="506" y="144"/>
                  </a:lnTo>
                  <a:lnTo>
                    <a:pt x="434" y="122"/>
                  </a:lnTo>
                  <a:lnTo>
                    <a:pt x="363" y="100"/>
                  </a:lnTo>
                  <a:lnTo>
                    <a:pt x="290" y="79"/>
                  </a:lnTo>
                  <a:lnTo>
                    <a:pt x="218" y="58"/>
                  </a:lnTo>
                  <a:lnTo>
                    <a:pt x="145" y="38"/>
                  </a:lnTo>
                  <a:lnTo>
                    <a:pt x="73" y="19"/>
                  </a:lnTo>
                  <a:lnTo>
                    <a:pt x="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428" name="Freeform 692"/>
            <p:cNvSpPr>
              <a:spLocks/>
            </p:cNvSpPr>
            <p:nvPr/>
          </p:nvSpPr>
          <p:spPr bwMode="auto">
            <a:xfrm>
              <a:off x="4118" y="787"/>
              <a:ext cx="117" cy="15"/>
            </a:xfrm>
            <a:custGeom>
              <a:avLst/>
              <a:gdLst>
                <a:gd name="T0" fmla="*/ 487 w 487"/>
                <a:gd name="T1" fmla="*/ 0 h 69"/>
                <a:gd name="T2" fmla="*/ 417 w 487"/>
                <a:gd name="T3" fmla="*/ 7 h 69"/>
                <a:gd name="T4" fmla="*/ 348 w 487"/>
                <a:gd name="T5" fmla="*/ 15 h 69"/>
                <a:gd name="T6" fmla="*/ 278 w 487"/>
                <a:gd name="T7" fmla="*/ 25 h 69"/>
                <a:gd name="T8" fmla="*/ 208 w 487"/>
                <a:gd name="T9" fmla="*/ 35 h 69"/>
                <a:gd name="T10" fmla="*/ 138 w 487"/>
                <a:gd name="T11" fmla="*/ 46 h 69"/>
                <a:gd name="T12" fmla="*/ 69 w 487"/>
                <a:gd name="T13" fmla="*/ 57 h 69"/>
                <a:gd name="T14" fmla="*/ 0 w 487"/>
                <a:gd name="T15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7" h="69">
                  <a:moveTo>
                    <a:pt x="487" y="0"/>
                  </a:moveTo>
                  <a:lnTo>
                    <a:pt x="417" y="7"/>
                  </a:lnTo>
                  <a:lnTo>
                    <a:pt x="348" y="15"/>
                  </a:lnTo>
                  <a:lnTo>
                    <a:pt x="278" y="25"/>
                  </a:lnTo>
                  <a:lnTo>
                    <a:pt x="208" y="35"/>
                  </a:lnTo>
                  <a:lnTo>
                    <a:pt x="138" y="46"/>
                  </a:lnTo>
                  <a:lnTo>
                    <a:pt x="69" y="57"/>
                  </a:lnTo>
                  <a:lnTo>
                    <a:pt x="0" y="6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429" name="Freeform 693"/>
            <p:cNvSpPr>
              <a:spLocks/>
            </p:cNvSpPr>
            <p:nvPr/>
          </p:nvSpPr>
          <p:spPr bwMode="auto">
            <a:xfrm>
              <a:off x="3687" y="907"/>
              <a:ext cx="77" cy="34"/>
            </a:xfrm>
            <a:custGeom>
              <a:avLst/>
              <a:gdLst>
                <a:gd name="T0" fmla="*/ 326 w 326"/>
                <a:gd name="T1" fmla="*/ 0 h 145"/>
                <a:gd name="T2" fmla="*/ 260 w 326"/>
                <a:gd name="T3" fmla="*/ 27 h 145"/>
                <a:gd name="T4" fmla="*/ 195 w 326"/>
                <a:gd name="T5" fmla="*/ 56 h 145"/>
                <a:gd name="T6" fmla="*/ 129 w 326"/>
                <a:gd name="T7" fmla="*/ 85 h 145"/>
                <a:gd name="T8" fmla="*/ 65 w 326"/>
                <a:gd name="T9" fmla="*/ 115 h 145"/>
                <a:gd name="T10" fmla="*/ 0 w 326"/>
                <a:gd name="T11" fmla="*/ 145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6" h="145">
                  <a:moveTo>
                    <a:pt x="326" y="0"/>
                  </a:moveTo>
                  <a:lnTo>
                    <a:pt x="260" y="27"/>
                  </a:lnTo>
                  <a:lnTo>
                    <a:pt x="195" y="56"/>
                  </a:lnTo>
                  <a:lnTo>
                    <a:pt x="129" y="85"/>
                  </a:lnTo>
                  <a:lnTo>
                    <a:pt x="65" y="115"/>
                  </a:lnTo>
                  <a:lnTo>
                    <a:pt x="0" y="14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430" name="Line 694"/>
            <p:cNvSpPr>
              <a:spLocks noChangeShapeType="1"/>
            </p:cNvSpPr>
            <p:nvPr/>
          </p:nvSpPr>
          <p:spPr bwMode="auto">
            <a:xfrm flipH="1">
              <a:off x="3788" y="483"/>
              <a:ext cx="44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431" name="Line 695"/>
            <p:cNvSpPr>
              <a:spLocks noChangeShapeType="1"/>
            </p:cNvSpPr>
            <p:nvPr/>
          </p:nvSpPr>
          <p:spPr bwMode="auto">
            <a:xfrm flipH="1">
              <a:off x="4116" y="666"/>
              <a:ext cx="134" cy="1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7432" name="Line 696"/>
            <p:cNvSpPr>
              <a:spLocks noChangeShapeType="1"/>
            </p:cNvSpPr>
            <p:nvPr/>
          </p:nvSpPr>
          <p:spPr bwMode="auto">
            <a:xfrm flipH="1">
              <a:off x="3686" y="872"/>
              <a:ext cx="68" cy="6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17435" name="Group 699"/>
          <p:cNvGrpSpPr>
            <a:grpSpLocks/>
          </p:cNvGrpSpPr>
          <p:nvPr/>
        </p:nvGrpSpPr>
        <p:grpSpPr bwMode="auto">
          <a:xfrm>
            <a:off x="4335463" y="1439863"/>
            <a:ext cx="1641475" cy="1050925"/>
            <a:chOff x="2731" y="907"/>
            <a:chExt cx="1034" cy="662"/>
          </a:xfrm>
        </p:grpSpPr>
        <p:grpSp>
          <p:nvGrpSpPr>
            <p:cNvPr id="117221" name="Group 485"/>
            <p:cNvGrpSpPr>
              <a:grpSpLocks/>
            </p:cNvGrpSpPr>
            <p:nvPr/>
          </p:nvGrpSpPr>
          <p:grpSpPr bwMode="auto">
            <a:xfrm>
              <a:off x="2731" y="907"/>
              <a:ext cx="659" cy="471"/>
              <a:chOff x="2731" y="907"/>
              <a:chExt cx="659" cy="471"/>
            </a:xfrm>
          </p:grpSpPr>
          <p:sp>
            <p:nvSpPr>
              <p:cNvPr id="117222" name="Line 486"/>
              <p:cNvSpPr>
                <a:spLocks noChangeShapeType="1"/>
              </p:cNvSpPr>
              <p:nvPr/>
            </p:nvSpPr>
            <p:spPr bwMode="auto">
              <a:xfrm flipV="1">
                <a:off x="2731" y="1141"/>
                <a:ext cx="143" cy="23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23" name="Line 487"/>
              <p:cNvSpPr>
                <a:spLocks noChangeShapeType="1"/>
              </p:cNvSpPr>
              <p:nvPr/>
            </p:nvSpPr>
            <p:spPr bwMode="auto">
              <a:xfrm flipV="1">
                <a:off x="2912" y="985"/>
                <a:ext cx="121" cy="1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24" name="Line 488"/>
              <p:cNvSpPr>
                <a:spLocks noChangeShapeType="1"/>
              </p:cNvSpPr>
              <p:nvPr/>
            </p:nvSpPr>
            <p:spPr bwMode="auto">
              <a:xfrm>
                <a:off x="2975" y="907"/>
                <a:ext cx="0" cy="8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25" name="Line 489"/>
              <p:cNvSpPr>
                <a:spLocks noChangeShapeType="1"/>
              </p:cNvSpPr>
              <p:nvPr/>
            </p:nvSpPr>
            <p:spPr bwMode="auto">
              <a:xfrm>
                <a:off x="2941" y="931"/>
                <a:ext cx="2" cy="6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26" name="Line 490"/>
              <p:cNvSpPr>
                <a:spLocks noChangeShapeType="1"/>
              </p:cNvSpPr>
              <p:nvPr/>
            </p:nvSpPr>
            <p:spPr bwMode="auto">
              <a:xfrm flipV="1">
                <a:off x="2975" y="947"/>
                <a:ext cx="40" cy="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27" name="Line 491"/>
              <p:cNvSpPr>
                <a:spLocks noChangeShapeType="1"/>
              </p:cNvSpPr>
              <p:nvPr/>
            </p:nvSpPr>
            <p:spPr bwMode="auto">
              <a:xfrm>
                <a:off x="2932" y="1016"/>
                <a:ext cx="2" cy="8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28" name="Line 492"/>
              <p:cNvSpPr>
                <a:spLocks noChangeShapeType="1"/>
              </p:cNvSpPr>
              <p:nvPr/>
            </p:nvSpPr>
            <p:spPr bwMode="auto">
              <a:xfrm flipV="1">
                <a:off x="3008" y="1009"/>
                <a:ext cx="2" cy="10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29" name="Freeform 493"/>
              <p:cNvSpPr>
                <a:spLocks/>
              </p:cNvSpPr>
              <p:nvPr/>
            </p:nvSpPr>
            <p:spPr bwMode="auto">
              <a:xfrm>
                <a:off x="2948" y="1005"/>
                <a:ext cx="27" cy="85"/>
              </a:xfrm>
              <a:custGeom>
                <a:avLst/>
                <a:gdLst>
                  <a:gd name="T0" fmla="*/ 81 w 81"/>
                  <a:gd name="T1" fmla="*/ 0 h 266"/>
                  <a:gd name="T2" fmla="*/ 66 w 81"/>
                  <a:gd name="T3" fmla="*/ 118 h 266"/>
                  <a:gd name="T4" fmla="*/ 0 w 81"/>
                  <a:gd name="T5" fmla="*/ 266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1" h="266">
                    <a:moveTo>
                      <a:pt x="81" y="0"/>
                    </a:moveTo>
                    <a:lnTo>
                      <a:pt x="66" y="118"/>
                    </a:lnTo>
                    <a:lnTo>
                      <a:pt x="0" y="266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30" name="Line 494"/>
              <p:cNvSpPr>
                <a:spLocks noChangeShapeType="1"/>
              </p:cNvSpPr>
              <p:nvPr/>
            </p:nvSpPr>
            <p:spPr bwMode="auto">
              <a:xfrm>
                <a:off x="2975" y="1043"/>
                <a:ext cx="24" cy="3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31" name="Line 495"/>
              <p:cNvSpPr>
                <a:spLocks noChangeShapeType="1"/>
              </p:cNvSpPr>
              <p:nvPr/>
            </p:nvSpPr>
            <p:spPr bwMode="auto">
              <a:xfrm flipV="1">
                <a:off x="2932" y="1094"/>
                <a:ext cx="76" cy="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32" name="Line 496"/>
              <p:cNvSpPr>
                <a:spLocks noChangeShapeType="1"/>
              </p:cNvSpPr>
              <p:nvPr/>
            </p:nvSpPr>
            <p:spPr bwMode="auto">
              <a:xfrm flipV="1">
                <a:off x="3066" y="942"/>
                <a:ext cx="54" cy="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33" name="Line 497"/>
              <p:cNvSpPr>
                <a:spLocks noChangeShapeType="1"/>
              </p:cNvSpPr>
              <p:nvPr/>
            </p:nvSpPr>
            <p:spPr bwMode="auto">
              <a:xfrm flipH="1" flipV="1">
                <a:off x="3071" y="1059"/>
                <a:ext cx="24" cy="3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34" name="Line 498"/>
              <p:cNvSpPr>
                <a:spLocks noChangeShapeType="1"/>
              </p:cNvSpPr>
              <p:nvPr/>
            </p:nvSpPr>
            <p:spPr bwMode="auto">
              <a:xfrm flipV="1">
                <a:off x="3095" y="947"/>
                <a:ext cx="0" cy="14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35" name="Line 499"/>
              <p:cNvSpPr>
                <a:spLocks noChangeShapeType="1"/>
              </p:cNvSpPr>
              <p:nvPr/>
            </p:nvSpPr>
            <p:spPr bwMode="auto">
              <a:xfrm flipV="1">
                <a:off x="3120" y="913"/>
                <a:ext cx="71" cy="1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36" name="Line 500"/>
              <p:cNvSpPr>
                <a:spLocks noChangeShapeType="1"/>
              </p:cNvSpPr>
              <p:nvPr/>
            </p:nvSpPr>
            <p:spPr bwMode="auto">
              <a:xfrm>
                <a:off x="3127" y="956"/>
                <a:ext cx="0" cy="10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37" name="Line 501"/>
              <p:cNvSpPr>
                <a:spLocks noChangeShapeType="1"/>
              </p:cNvSpPr>
              <p:nvPr/>
            </p:nvSpPr>
            <p:spPr bwMode="auto">
              <a:xfrm flipV="1">
                <a:off x="3127" y="960"/>
                <a:ext cx="53" cy="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38" name="Line 502"/>
              <p:cNvSpPr>
                <a:spLocks noChangeShapeType="1"/>
              </p:cNvSpPr>
              <p:nvPr/>
            </p:nvSpPr>
            <p:spPr bwMode="auto">
              <a:xfrm flipH="1">
                <a:off x="3178" y="954"/>
                <a:ext cx="2" cy="10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39" name="Line 503"/>
              <p:cNvSpPr>
                <a:spLocks noChangeShapeType="1"/>
              </p:cNvSpPr>
              <p:nvPr/>
            </p:nvSpPr>
            <p:spPr bwMode="auto">
              <a:xfrm flipV="1">
                <a:off x="3145" y="920"/>
                <a:ext cx="6" cy="4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40" name="Freeform 504"/>
              <p:cNvSpPr>
                <a:spLocks/>
              </p:cNvSpPr>
              <p:nvPr/>
            </p:nvSpPr>
            <p:spPr bwMode="auto">
              <a:xfrm>
                <a:off x="3107" y="983"/>
                <a:ext cx="44" cy="134"/>
              </a:xfrm>
              <a:custGeom>
                <a:avLst/>
                <a:gdLst>
                  <a:gd name="T0" fmla="*/ 141 w 141"/>
                  <a:gd name="T1" fmla="*/ 0 h 420"/>
                  <a:gd name="T2" fmla="*/ 133 w 141"/>
                  <a:gd name="T3" fmla="*/ 132 h 420"/>
                  <a:gd name="T4" fmla="*/ 97 w 141"/>
                  <a:gd name="T5" fmla="*/ 309 h 420"/>
                  <a:gd name="T6" fmla="*/ 0 w 141"/>
                  <a:gd name="T7" fmla="*/ 420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1" h="420">
                    <a:moveTo>
                      <a:pt x="141" y="0"/>
                    </a:moveTo>
                    <a:lnTo>
                      <a:pt x="133" y="132"/>
                    </a:lnTo>
                    <a:lnTo>
                      <a:pt x="97" y="309"/>
                    </a:lnTo>
                    <a:lnTo>
                      <a:pt x="0" y="42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41" name="Line 505"/>
              <p:cNvSpPr>
                <a:spLocks noChangeShapeType="1"/>
              </p:cNvSpPr>
              <p:nvPr/>
            </p:nvSpPr>
            <p:spPr bwMode="auto">
              <a:xfrm>
                <a:off x="3151" y="1061"/>
                <a:ext cx="34" cy="4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42" name="Line 506"/>
              <p:cNvSpPr>
                <a:spLocks noChangeShapeType="1"/>
              </p:cNvSpPr>
              <p:nvPr/>
            </p:nvSpPr>
            <p:spPr bwMode="auto">
              <a:xfrm>
                <a:off x="3236" y="911"/>
                <a:ext cx="0" cy="19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43" name="Line 507"/>
              <p:cNvSpPr>
                <a:spLocks noChangeShapeType="1"/>
              </p:cNvSpPr>
              <p:nvPr/>
            </p:nvSpPr>
            <p:spPr bwMode="auto">
              <a:xfrm flipV="1">
                <a:off x="3236" y="925"/>
                <a:ext cx="96" cy="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44" name="Line 508"/>
              <p:cNvSpPr>
                <a:spLocks noChangeShapeType="1"/>
              </p:cNvSpPr>
              <p:nvPr/>
            </p:nvSpPr>
            <p:spPr bwMode="auto">
              <a:xfrm flipH="1">
                <a:off x="3332" y="913"/>
                <a:ext cx="2" cy="19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45" name="Freeform 509"/>
              <p:cNvSpPr>
                <a:spLocks/>
              </p:cNvSpPr>
              <p:nvPr/>
            </p:nvSpPr>
            <p:spPr bwMode="auto">
              <a:xfrm>
                <a:off x="3236" y="1092"/>
                <a:ext cx="96" cy="11"/>
              </a:xfrm>
              <a:custGeom>
                <a:avLst/>
                <a:gdLst>
                  <a:gd name="T0" fmla="*/ 0 w 302"/>
                  <a:gd name="T1" fmla="*/ 15 h 36"/>
                  <a:gd name="T2" fmla="*/ 288 w 302"/>
                  <a:gd name="T3" fmla="*/ 0 h 36"/>
                  <a:gd name="T4" fmla="*/ 302 w 302"/>
                  <a:gd name="T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2" h="36">
                    <a:moveTo>
                      <a:pt x="0" y="15"/>
                    </a:moveTo>
                    <a:lnTo>
                      <a:pt x="288" y="0"/>
                    </a:lnTo>
                    <a:lnTo>
                      <a:pt x="302" y="36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46" name="Line 510"/>
              <p:cNvSpPr>
                <a:spLocks noChangeShapeType="1"/>
              </p:cNvSpPr>
              <p:nvPr/>
            </p:nvSpPr>
            <p:spPr bwMode="auto">
              <a:xfrm>
                <a:off x="3265" y="942"/>
                <a:ext cx="0" cy="5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47" name="Line 511"/>
              <p:cNvSpPr>
                <a:spLocks noChangeShapeType="1"/>
              </p:cNvSpPr>
              <p:nvPr/>
            </p:nvSpPr>
            <p:spPr bwMode="auto">
              <a:xfrm flipV="1">
                <a:off x="3265" y="947"/>
                <a:ext cx="43" cy="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48" name="Line 512"/>
              <p:cNvSpPr>
                <a:spLocks noChangeShapeType="1"/>
              </p:cNvSpPr>
              <p:nvPr/>
            </p:nvSpPr>
            <p:spPr bwMode="auto">
              <a:xfrm flipH="1">
                <a:off x="3308" y="938"/>
                <a:ext cx="2" cy="4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49" name="Line 513"/>
              <p:cNvSpPr>
                <a:spLocks noChangeShapeType="1"/>
              </p:cNvSpPr>
              <p:nvPr/>
            </p:nvSpPr>
            <p:spPr bwMode="auto">
              <a:xfrm flipV="1">
                <a:off x="3265" y="978"/>
                <a:ext cx="45" cy="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50" name="Line 514"/>
              <p:cNvSpPr>
                <a:spLocks noChangeShapeType="1"/>
              </p:cNvSpPr>
              <p:nvPr/>
            </p:nvSpPr>
            <p:spPr bwMode="auto">
              <a:xfrm>
                <a:off x="3261" y="994"/>
                <a:ext cx="0" cy="6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51" name="Line 515"/>
              <p:cNvSpPr>
                <a:spLocks noChangeShapeType="1"/>
              </p:cNvSpPr>
              <p:nvPr/>
            </p:nvSpPr>
            <p:spPr bwMode="auto">
              <a:xfrm flipV="1">
                <a:off x="3261" y="998"/>
                <a:ext cx="49" cy="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52" name="Line 516"/>
              <p:cNvSpPr>
                <a:spLocks noChangeShapeType="1"/>
              </p:cNvSpPr>
              <p:nvPr/>
            </p:nvSpPr>
            <p:spPr bwMode="auto">
              <a:xfrm flipH="1">
                <a:off x="3310" y="992"/>
                <a:ext cx="2" cy="5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53" name="Freeform 517"/>
              <p:cNvSpPr>
                <a:spLocks/>
              </p:cNvSpPr>
              <p:nvPr/>
            </p:nvSpPr>
            <p:spPr bwMode="auto">
              <a:xfrm>
                <a:off x="3250" y="1047"/>
                <a:ext cx="31" cy="43"/>
              </a:xfrm>
              <a:custGeom>
                <a:avLst/>
                <a:gdLst>
                  <a:gd name="T0" fmla="*/ 97 w 97"/>
                  <a:gd name="T1" fmla="*/ 0 h 133"/>
                  <a:gd name="T2" fmla="*/ 67 w 97"/>
                  <a:gd name="T3" fmla="*/ 66 h 133"/>
                  <a:gd name="T4" fmla="*/ 0 w 97"/>
                  <a:gd name="T5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7" h="133">
                    <a:moveTo>
                      <a:pt x="97" y="0"/>
                    </a:moveTo>
                    <a:lnTo>
                      <a:pt x="67" y="66"/>
                    </a:lnTo>
                    <a:lnTo>
                      <a:pt x="0" y="133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54" name="Line 518"/>
              <p:cNvSpPr>
                <a:spLocks noChangeShapeType="1"/>
              </p:cNvSpPr>
              <p:nvPr/>
            </p:nvSpPr>
            <p:spPr bwMode="auto">
              <a:xfrm>
                <a:off x="3287" y="1050"/>
                <a:ext cx="27" cy="2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55" name="Line 519"/>
              <p:cNvSpPr>
                <a:spLocks noChangeShapeType="1"/>
              </p:cNvSpPr>
              <p:nvPr/>
            </p:nvSpPr>
            <p:spPr bwMode="auto">
              <a:xfrm flipH="1">
                <a:off x="3281" y="1014"/>
                <a:ext cx="4" cy="3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56" name="Line 520"/>
              <p:cNvSpPr>
                <a:spLocks noChangeShapeType="1"/>
              </p:cNvSpPr>
              <p:nvPr/>
            </p:nvSpPr>
            <p:spPr bwMode="auto">
              <a:xfrm>
                <a:off x="2874" y="1141"/>
                <a:ext cx="516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117434" name="Line 698"/>
            <p:cNvSpPr>
              <a:spLocks noChangeShapeType="1"/>
            </p:cNvSpPr>
            <p:nvPr/>
          </p:nvSpPr>
          <p:spPr bwMode="auto">
            <a:xfrm>
              <a:off x="3390" y="1140"/>
              <a:ext cx="375" cy="42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17437" name="Group 701"/>
          <p:cNvGrpSpPr>
            <a:grpSpLocks/>
          </p:cNvGrpSpPr>
          <p:nvPr/>
        </p:nvGrpSpPr>
        <p:grpSpPr bwMode="auto">
          <a:xfrm>
            <a:off x="4711700" y="5653088"/>
            <a:ext cx="1741488" cy="1004887"/>
            <a:chOff x="2968" y="3561"/>
            <a:chExt cx="1097" cy="633"/>
          </a:xfrm>
        </p:grpSpPr>
        <p:grpSp>
          <p:nvGrpSpPr>
            <p:cNvPr id="117186" name="Group 450"/>
            <p:cNvGrpSpPr>
              <a:grpSpLocks/>
            </p:cNvGrpSpPr>
            <p:nvPr/>
          </p:nvGrpSpPr>
          <p:grpSpPr bwMode="auto">
            <a:xfrm>
              <a:off x="2968" y="3623"/>
              <a:ext cx="751" cy="570"/>
              <a:chOff x="2968" y="3623"/>
              <a:chExt cx="751" cy="570"/>
            </a:xfrm>
          </p:grpSpPr>
          <p:sp>
            <p:nvSpPr>
              <p:cNvPr id="117187" name="Line 451"/>
              <p:cNvSpPr>
                <a:spLocks noChangeShapeType="1"/>
              </p:cNvSpPr>
              <p:nvPr/>
            </p:nvSpPr>
            <p:spPr bwMode="auto">
              <a:xfrm>
                <a:off x="2968" y="3623"/>
                <a:ext cx="235" cy="57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188" name="Freeform 452"/>
              <p:cNvSpPr>
                <a:spLocks/>
              </p:cNvSpPr>
              <p:nvPr/>
            </p:nvSpPr>
            <p:spPr bwMode="auto">
              <a:xfrm>
                <a:off x="3299" y="4126"/>
                <a:ext cx="26" cy="36"/>
              </a:xfrm>
              <a:custGeom>
                <a:avLst/>
                <a:gdLst>
                  <a:gd name="T0" fmla="*/ 81 w 81"/>
                  <a:gd name="T1" fmla="*/ 0 h 111"/>
                  <a:gd name="T2" fmla="*/ 52 w 81"/>
                  <a:gd name="T3" fmla="*/ 111 h 111"/>
                  <a:gd name="T4" fmla="*/ 0 w 81"/>
                  <a:gd name="T5" fmla="*/ 3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1" h="111">
                    <a:moveTo>
                      <a:pt x="81" y="0"/>
                    </a:moveTo>
                    <a:lnTo>
                      <a:pt x="52" y="111"/>
                    </a:lnTo>
                    <a:lnTo>
                      <a:pt x="0" y="3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189" name="Line 453"/>
              <p:cNvSpPr>
                <a:spLocks noChangeShapeType="1"/>
              </p:cNvSpPr>
              <p:nvPr/>
            </p:nvSpPr>
            <p:spPr bwMode="auto">
              <a:xfrm flipH="1">
                <a:off x="3328" y="4061"/>
                <a:ext cx="9" cy="6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190" name="Line 454"/>
              <p:cNvSpPr>
                <a:spLocks noChangeShapeType="1"/>
              </p:cNvSpPr>
              <p:nvPr/>
            </p:nvSpPr>
            <p:spPr bwMode="auto">
              <a:xfrm flipV="1">
                <a:off x="3274" y="4068"/>
                <a:ext cx="60" cy="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191" name="Freeform 455"/>
              <p:cNvSpPr>
                <a:spLocks/>
              </p:cNvSpPr>
              <p:nvPr/>
            </p:nvSpPr>
            <p:spPr bwMode="auto">
              <a:xfrm>
                <a:off x="3334" y="4017"/>
                <a:ext cx="38" cy="53"/>
              </a:xfrm>
              <a:custGeom>
                <a:avLst/>
                <a:gdLst>
                  <a:gd name="T0" fmla="*/ 0 w 118"/>
                  <a:gd name="T1" fmla="*/ 0 h 170"/>
                  <a:gd name="T2" fmla="*/ 67 w 118"/>
                  <a:gd name="T3" fmla="*/ 170 h 170"/>
                  <a:gd name="T4" fmla="*/ 118 w 118"/>
                  <a:gd name="T5" fmla="*/ 170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8" h="170">
                    <a:moveTo>
                      <a:pt x="0" y="0"/>
                    </a:moveTo>
                    <a:lnTo>
                      <a:pt x="67" y="170"/>
                    </a:lnTo>
                    <a:lnTo>
                      <a:pt x="118" y="17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192" name="Line 456"/>
              <p:cNvSpPr>
                <a:spLocks noChangeShapeType="1"/>
              </p:cNvSpPr>
              <p:nvPr/>
            </p:nvSpPr>
            <p:spPr bwMode="auto">
              <a:xfrm>
                <a:off x="3319" y="3958"/>
                <a:ext cx="18" cy="5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193" name="Freeform 457"/>
              <p:cNvSpPr>
                <a:spLocks/>
              </p:cNvSpPr>
              <p:nvPr/>
            </p:nvSpPr>
            <p:spPr bwMode="auto">
              <a:xfrm>
                <a:off x="3241" y="3999"/>
                <a:ext cx="53" cy="85"/>
              </a:xfrm>
              <a:custGeom>
                <a:avLst/>
                <a:gdLst>
                  <a:gd name="T0" fmla="*/ 169 w 169"/>
                  <a:gd name="T1" fmla="*/ 0 h 266"/>
                  <a:gd name="T2" fmla="*/ 88 w 169"/>
                  <a:gd name="T3" fmla="*/ 140 h 266"/>
                  <a:gd name="T4" fmla="*/ 0 w 169"/>
                  <a:gd name="T5" fmla="*/ 266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9" h="266">
                    <a:moveTo>
                      <a:pt x="169" y="0"/>
                    </a:moveTo>
                    <a:lnTo>
                      <a:pt x="88" y="140"/>
                    </a:lnTo>
                    <a:lnTo>
                      <a:pt x="0" y="266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194" name="Freeform 458"/>
              <p:cNvSpPr>
                <a:spLocks/>
              </p:cNvSpPr>
              <p:nvPr/>
            </p:nvSpPr>
            <p:spPr bwMode="auto">
              <a:xfrm>
                <a:off x="3252" y="4070"/>
                <a:ext cx="47" cy="94"/>
              </a:xfrm>
              <a:custGeom>
                <a:avLst/>
                <a:gdLst>
                  <a:gd name="T0" fmla="*/ 148 w 148"/>
                  <a:gd name="T1" fmla="*/ 0 h 295"/>
                  <a:gd name="T2" fmla="*/ 97 w 148"/>
                  <a:gd name="T3" fmla="*/ 177 h 295"/>
                  <a:gd name="T4" fmla="*/ 0 w 148"/>
                  <a:gd name="T5" fmla="*/ 295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8" h="295">
                    <a:moveTo>
                      <a:pt x="148" y="0"/>
                    </a:moveTo>
                    <a:lnTo>
                      <a:pt x="97" y="177"/>
                    </a:lnTo>
                    <a:lnTo>
                      <a:pt x="0" y="295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195" name="Freeform 459"/>
              <p:cNvSpPr>
                <a:spLocks/>
              </p:cNvSpPr>
              <p:nvPr/>
            </p:nvSpPr>
            <p:spPr bwMode="auto">
              <a:xfrm>
                <a:off x="3395" y="3987"/>
                <a:ext cx="38" cy="181"/>
              </a:xfrm>
              <a:custGeom>
                <a:avLst/>
                <a:gdLst>
                  <a:gd name="T0" fmla="*/ 118 w 118"/>
                  <a:gd name="T1" fmla="*/ 0 h 569"/>
                  <a:gd name="T2" fmla="*/ 104 w 118"/>
                  <a:gd name="T3" fmla="*/ 229 h 569"/>
                  <a:gd name="T4" fmla="*/ 59 w 118"/>
                  <a:gd name="T5" fmla="*/ 451 h 569"/>
                  <a:gd name="T6" fmla="*/ 0 w 118"/>
                  <a:gd name="T7" fmla="*/ 569 h 5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8" h="569">
                    <a:moveTo>
                      <a:pt x="118" y="0"/>
                    </a:moveTo>
                    <a:lnTo>
                      <a:pt x="104" y="229"/>
                    </a:lnTo>
                    <a:lnTo>
                      <a:pt x="59" y="451"/>
                    </a:lnTo>
                    <a:lnTo>
                      <a:pt x="0" y="569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196" name="Line 460"/>
              <p:cNvSpPr>
                <a:spLocks noChangeShapeType="1"/>
              </p:cNvSpPr>
              <p:nvPr/>
            </p:nvSpPr>
            <p:spPr bwMode="auto">
              <a:xfrm>
                <a:off x="3466" y="3954"/>
                <a:ext cx="11" cy="3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197" name="Line 461"/>
              <p:cNvSpPr>
                <a:spLocks noChangeShapeType="1"/>
              </p:cNvSpPr>
              <p:nvPr/>
            </p:nvSpPr>
            <p:spPr bwMode="auto">
              <a:xfrm flipV="1">
                <a:off x="3433" y="3994"/>
                <a:ext cx="96" cy="11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198" name="Line 462"/>
              <p:cNvSpPr>
                <a:spLocks noChangeShapeType="1"/>
              </p:cNvSpPr>
              <p:nvPr/>
            </p:nvSpPr>
            <p:spPr bwMode="auto">
              <a:xfrm>
                <a:off x="3460" y="4005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199" name="Line 463"/>
              <p:cNvSpPr>
                <a:spLocks noChangeShapeType="1"/>
              </p:cNvSpPr>
              <p:nvPr/>
            </p:nvSpPr>
            <p:spPr bwMode="auto">
              <a:xfrm flipV="1">
                <a:off x="3460" y="4066"/>
                <a:ext cx="37" cy="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00" name="Line 464"/>
              <p:cNvSpPr>
                <a:spLocks noChangeShapeType="1"/>
              </p:cNvSpPr>
              <p:nvPr/>
            </p:nvSpPr>
            <p:spPr bwMode="auto">
              <a:xfrm flipV="1">
                <a:off x="3493" y="4003"/>
                <a:ext cx="2" cy="6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01" name="Line 465"/>
              <p:cNvSpPr>
                <a:spLocks noChangeShapeType="1"/>
              </p:cNvSpPr>
              <p:nvPr/>
            </p:nvSpPr>
            <p:spPr bwMode="auto">
              <a:xfrm flipV="1">
                <a:off x="3453" y="4086"/>
                <a:ext cx="47" cy="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02" name="Line 466"/>
              <p:cNvSpPr>
                <a:spLocks noChangeShapeType="1"/>
              </p:cNvSpPr>
              <p:nvPr/>
            </p:nvSpPr>
            <p:spPr bwMode="auto">
              <a:xfrm flipH="1">
                <a:off x="3417" y="4133"/>
                <a:ext cx="58" cy="4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03" name="Freeform 467"/>
              <p:cNvSpPr>
                <a:spLocks/>
              </p:cNvSpPr>
              <p:nvPr/>
            </p:nvSpPr>
            <p:spPr bwMode="auto">
              <a:xfrm>
                <a:off x="3475" y="4079"/>
                <a:ext cx="27" cy="54"/>
              </a:xfrm>
              <a:custGeom>
                <a:avLst/>
                <a:gdLst>
                  <a:gd name="T0" fmla="*/ 0 w 82"/>
                  <a:gd name="T1" fmla="*/ 170 h 170"/>
                  <a:gd name="T2" fmla="*/ 44 w 82"/>
                  <a:gd name="T3" fmla="*/ 103 h 170"/>
                  <a:gd name="T4" fmla="*/ 82 w 82"/>
                  <a:gd name="T5" fmla="*/ 0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2" h="170">
                    <a:moveTo>
                      <a:pt x="0" y="170"/>
                    </a:moveTo>
                    <a:lnTo>
                      <a:pt x="44" y="103"/>
                    </a:lnTo>
                    <a:lnTo>
                      <a:pt x="82" y="0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04" name="Freeform 468"/>
              <p:cNvSpPr>
                <a:spLocks/>
              </p:cNvSpPr>
              <p:nvPr/>
            </p:nvSpPr>
            <p:spPr bwMode="auto">
              <a:xfrm>
                <a:off x="3453" y="4106"/>
                <a:ext cx="80" cy="67"/>
              </a:xfrm>
              <a:custGeom>
                <a:avLst/>
                <a:gdLst>
                  <a:gd name="T0" fmla="*/ 0 w 251"/>
                  <a:gd name="T1" fmla="*/ 0 h 214"/>
                  <a:gd name="T2" fmla="*/ 207 w 251"/>
                  <a:gd name="T3" fmla="*/ 214 h 214"/>
                  <a:gd name="T4" fmla="*/ 251 w 251"/>
                  <a:gd name="T5" fmla="*/ 214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1" h="214">
                    <a:moveTo>
                      <a:pt x="0" y="0"/>
                    </a:moveTo>
                    <a:lnTo>
                      <a:pt x="207" y="214"/>
                    </a:lnTo>
                    <a:lnTo>
                      <a:pt x="251" y="214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05" name="Line 469"/>
              <p:cNvSpPr>
                <a:spLocks noChangeShapeType="1"/>
              </p:cNvSpPr>
              <p:nvPr/>
            </p:nvSpPr>
            <p:spPr bwMode="auto">
              <a:xfrm flipV="1">
                <a:off x="3435" y="4034"/>
                <a:ext cx="94" cy="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06" name="Line 470"/>
              <p:cNvSpPr>
                <a:spLocks noChangeShapeType="1"/>
              </p:cNvSpPr>
              <p:nvPr/>
            </p:nvSpPr>
            <p:spPr bwMode="auto">
              <a:xfrm>
                <a:off x="3567" y="3961"/>
                <a:ext cx="0" cy="198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07" name="Line 471"/>
              <p:cNvSpPr>
                <a:spLocks noChangeShapeType="1"/>
              </p:cNvSpPr>
              <p:nvPr/>
            </p:nvSpPr>
            <p:spPr bwMode="auto">
              <a:xfrm flipV="1">
                <a:off x="3567" y="3976"/>
                <a:ext cx="98" cy="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08" name="Line 472"/>
              <p:cNvSpPr>
                <a:spLocks noChangeShapeType="1"/>
              </p:cNvSpPr>
              <p:nvPr/>
            </p:nvSpPr>
            <p:spPr bwMode="auto">
              <a:xfrm flipH="1">
                <a:off x="3665" y="3963"/>
                <a:ext cx="2" cy="196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09" name="Freeform 473"/>
              <p:cNvSpPr>
                <a:spLocks/>
              </p:cNvSpPr>
              <p:nvPr/>
            </p:nvSpPr>
            <p:spPr bwMode="auto">
              <a:xfrm>
                <a:off x="3567" y="4144"/>
                <a:ext cx="98" cy="11"/>
              </a:xfrm>
              <a:custGeom>
                <a:avLst/>
                <a:gdLst>
                  <a:gd name="T0" fmla="*/ 0 w 303"/>
                  <a:gd name="T1" fmla="*/ 15 h 36"/>
                  <a:gd name="T2" fmla="*/ 288 w 303"/>
                  <a:gd name="T3" fmla="*/ 0 h 36"/>
                  <a:gd name="T4" fmla="*/ 303 w 303"/>
                  <a:gd name="T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3" h="36">
                    <a:moveTo>
                      <a:pt x="0" y="15"/>
                    </a:moveTo>
                    <a:lnTo>
                      <a:pt x="288" y="0"/>
                    </a:lnTo>
                    <a:lnTo>
                      <a:pt x="303" y="36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10" name="Line 474"/>
              <p:cNvSpPr>
                <a:spLocks noChangeShapeType="1"/>
              </p:cNvSpPr>
              <p:nvPr/>
            </p:nvSpPr>
            <p:spPr bwMode="auto">
              <a:xfrm>
                <a:off x="3596" y="3994"/>
                <a:ext cx="0" cy="4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11" name="Line 475"/>
              <p:cNvSpPr>
                <a:spLocks noChangeShapeType="1"/>
              </p:cNvSpPr>
              <p:nvPr/>
            </p:nvSpPr>
            <p:spPr bwMode="auto">
              <a:xfrm flipV="1">
                <a:off x="3596" y="3996"/>
                <a:ext cx="42" cy="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12" name="Line 476"/>
              <p:cNvSpPr>
                <a:spLocks noChangeShapeType="1"/>
              </p:cNvSpPr>
              <p:nvPr/>
            </p:nvSpPr>
            <p:spPr bwMode="auto">
              <a:xfrm flipH="1">
                <a:off x="3638" y="3990"/>
                <a:ext cx="2" cy="4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13" name="Line 477"/>
              <p:cNvSpPr>
                <a:spLocks noChangeShapeType="1"/>
              </p:cNvSpPr>
              <p:nvPr/>
            </p:nvSpPr>
            <p:spPr bwMode="auto">
              <a:xfrm flipV="1">
                <a:off x="3596" y="4030"/>
                <a:ext cx="44" cy="4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14" name="Line 478"/>
              <p:cNvSpPr>
                <a:spLocks noChangeShapeType="1"/>
              </p:cNvSpPr>
              <p:nvPr/>
            </p:nvSpPr>
            <p:spPr bwMode="auto">
              <a:xfrm>
                <a:off x="3591" y="4043"/>
                <a:ext cx="0" cy="6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15" name="Line 479"/>
              <p:cNvSpPr>
                <a:spLocks noChangeShapeType="1"/>
              </p:cNvSpPr>
              <p:nvPr/>
            </p:nvSpPr>
            <p:spPr bwMode="auto">
              <a:xfrm flipV="1">
                <a:off x="3591" y="4048"/>
                <a:ext cx="49" cy="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16" name="Line 480"/>
              <p:cNvSpPr>
                <a:spLocks noChangeShapeType="1"/>
              </p:cNvSpPr>
              <p:nvPr/>
            </p:nvSpPr>
            <p:spPr bwMode="auto">
              <a:xfrm flipH="1">
                <a:off x="3640" y="4041"/>
                <a:ext cx="3" cy="6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17" name="Freeform 481"/>
              <p:cNvSpPr>
                <a:spLocks/>
              </p:cNvSpPr>
              <p:nvPr/>
            </p:nvSpPr>
            <p:spPr bwMode="auto">
              <a:xfrm>
                <a:off x="3582" y="4099"/>
                <a:ext cx="32" cy="43"/>
              </a:xfrm>
              <a:custGeom>
                <a:avLst/>
                <a:gdLst>
                  <a:gd name="T0" fmla="*/ 97 w 97"/>
                  <a:gd name="T1" fmla="*/ 0 h 133"/>
                  <a:gd name="T2" fmla="*/ 67 w 97"/>
                  <a:gd name="T3" fmla="*/ 66 h 133"/>
                  <a:gd name="T4" fmla="*/ 0 w 97"/>
                  <a:gd name="T5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7" h="133">
                    <a:moveTo>
                      <a:pt x="97" y="0"/>
                    </a:moveTo>
                    <a:lnTo>
                      <a:pt x="67" y="66"/>
                    </a:lnTo>
                    <a:lnTo>
                      <a:pt x="0" y="133"/>
                    </a:ln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18" name="Line 482"/>
              <p:cNvSpPr>
                <a:spLocks noChangeShapeType="1"/>
              </p:cNvSpPr>
              <p:nvPr/>
            </p:nvSpPr>
            <p:spPr bwMode="auto">
              <a:xfrm>
                <a:off x="3620" y="4101"/>
                <a:ext cx="25" cy="27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19" name="Line 483"/>
              <p:cNvSpPr>
                <a:spLocks noChangeShapeType="1"/>
              </p:cNvSpPr>
              <p:nvPr/>
            </p:nvSpPr>
            <p:spPr bwMode="auto">
              <a:xfrm flipH="1">
                <a:off x="3614" y="4066"/>
                <a:ext cx="4" cy="33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17220" name="Line 484"/>
              <p:cNvSpPr>
                <a:spLocks noChangeShapeType="1"/>
              </p:cNvSpPr>
              <p:nvPr/>
            </p:nvSpPr>
            <p:spPr bwMode="auto">
              <a:xfrm>
                <a:off x="3203" y="4193"/>
                <a:ext cx="516" cy="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117436" name="Line 700"/>
            <p:cNvSpPr>
              <a:spLocks noChangeShapeType="1"/>
            </p:cNvSpPr>
            <p:nvPr/>
          </p:nvSpPr>
          <p:spPr bwMode="auto">
            <a:xfrm flipV="1">
              <a:off x="3720" y="3561"/>
              <a:ext cx="345" cy="63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24142156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1167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174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117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1174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174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17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37" dur="500"/>
                                        <p:tgtEl>
                                          <p:spTgt spid="1167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18" presetClass="entr" presetSubtype="3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42" dur="500"/>
                                        <p:tgtEl>
                                          <p:spTgt spid="1167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1167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2" dur="500"/>
                                        <p:tgtEl>
                                          <p:spTgt spid="1167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7" dur="500"/>
                                        <p:tgtEl>
                                          <p:spTgt spid="1167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6765" grpId="0" autoUpdateAnimBg="0"/>
      <p:bldP spid="116766" grpId="0" autoUpdateAnimBg="0"/>
      <p:bldP spid="116768" grpId="0" autoUpdateAnimBg="0"/>
      <p:bldP spid="116770" grpId="0" autoUpdateAnimBg="0"/>
      <p:bldP spid="116785" grpId="0" autoUpdateAnimBg="0"/>
      <p:bldP spid="116786" grpId="0" autoUpdateAnimBg="0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987" name="Text Box 3"/>
          <p:cNvSpPr txBox="1">
            <a:spLocks noChangeArrowheads="1"/>
          </p:cNvSpPr>
          <p:nvPr/>
        </p:nvSpPr>
        <p:spPr bwMode="auto">
          <a:xfrm>
            <a:off x="100013" y="96838"/>
            <a:ext cx="9043987" cy="11906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    </a:t>
            </a:r>
            <a:r>
              <a:rPr kumimoji="1" lang="zh-CN" altLang="en-US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如需要表示轮齿</a:t>
            </a:r>
            <a:r>
              <a:rPr kumimoji="1" lang="en-US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(</a:t>
            </a:r>
            <a:r>
              <a:rPr kumimoji="1" lang="zh-CN" altLang="en-US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斜齿、人字齿</a:t>
            </a:r>
            <a:r>
              <a:rPr kumimoji="1" lang="en-US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)</a:t>
            </a:r>
            <a:r>
              <a:rPr kumimoji="1" lang="zh-CN" altLang="en-US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的方向时，可用三条与轮齿方向一致的细实线表示。</a:t>
            </a:r>
            <a:r>
              <a:rPr kumimoji="1" lang="zh-CN" altLang="en-US" sz="3600" b="1">
                <a:solidFill>
                  <a:srgbClr val="FF0000"/>
                </a:solidFill>
                <a:latin typeface="宋体" pitchFamily="2" charset="-122"/>
              </a:rPr>
              <a:t> </a:t>
            </a:r>
          </a:p>
        </p:txBody>
      </p:sp>
      <p:grpSp>
        <p:nvGrpSpPr>
          <p:cNvPr id="170042" name="Group 58"/>
          <p:cNvGrpSpPr>
            <a:grpSpLocks/>
          </p:cNvGrpSpPr>
          <p:nvPr/>
        </p:nvGrpSpPr>
        <p:grpSpPr bwMode="auto">
          <a:xfrm>
            <a:off x="2727325" y="1754188"/>
            <a:ext cx="3857625" cy="4660900"/>
            <a:chOff x="1979" y="1078"/>
            <a:chExt cx="2430" cy="2936"/>
          </a:xfrm>
        </p:grpSpPr>
        <p:sp>
          <p:nvSpPr>
            <p:cNvPr id="169995" name="Line 11"/>
            <p:cNvSpPr>
              <a:spLocks noChangeShapeType="1"/>
            </p:cNvSpPr>
            <p:nvPr/>
          </p:nvSpPr>
          <p:spPr bwMode="auto">
            <a:xfrm flipH="1">
              <a:off x="2582" y="2544"/>
              <a:ext cx="36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9996" name="Line 12"/>
            <p:cNvSpPr>
              <a:spLocks noChangeShapeType="1"/>
            </p:cNvSpPr>
            <p:nvPr/>
          </p:nvSpPr>
          <p:spPr bwMode="auto">
            <a:xfrm flipH="1">
              <a:off x="2462" y="2544"/>
              <a:ext cx="5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9997" name="Line 13"/>
            <p:cNvSpPr>
              <a:spLocks noChangeShapeType="1"/>
            </p:cNvSpPr>
            <p:nvPr/>
          </p:nvSpPr>
          <p:spPr bwMode="auto">
            <a:xfrm flipH="1">
              <a:off x="2025" y="2544"/>
              <a:ext cx="36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9998" name="Line 14"/>
            <p:cNvSpPr>
              <a:spLocks noChangeShapeType="1"/>
            </p:cNvSpPr>
            <p:nvPr/>
          </p:nvSpPr>
          <p:spPr bwMode="auto">
            <a:xfrm flipV="1">
              <a:off x="2108" y="1131"/>
              <a:ext cx="0" cy="141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69999" name="Line 15"/>
            <p:cNvSpPr>
              <a:spLocks noChangeShapeType="1"/>
            </p:cNvSpPr>
            <p:nvPr/>
          </p:nvSpPr>
          <p:spPr bwMode="auto">
            <a:xfrm flipH="1">
              <a:off x="2108" y="1078"/>
              <a:ext cx="53" cy="5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0000" name="Line 16"/>
            <p:cNvSpPr>
              <a:spLocks noChangeShapeType="1"/>
            </p:cNvSpPr>
            <p:nvPr/>
          </p:nvSpPr>
          <p:spPr bwMode="auto">
            <a:xfrm>
              <a:off x="2161" y="1078"/>
              <a:ext cx="64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0001" name="Line 17"/>
            <p:cNvSpPr>
              <a:spLocks noChangeShapeType="1"/>
            </p:cNvSpPr>
            <p:nvPr/>
          </p:nvSpPr>
          <p:spPr bwMode="auto">
            <a:xfrm>
              <a:off x="2856" y="1131"/>
              <a:ext cx="0" cy="282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0002" name="Line 18"/>
            <p:cNvSpPr>
              <a:spLocks noChangeShapeType="1"/>
            </p:cNvSpPr>
            <p:nvPr/>
          </p:nvSpPr>
          <p:spPr bwMode="auto">
            <a:xfrm>
              <a:off x="2803" y="1078"/>
              <a:ext cx="53" cy="5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0003" name="Line 19"/>
            <p:cNvSpPr>
              <a:spLocks noChangeShapeType="1"/>
            </p:cNvSpPr>
            <p:nvPr/>
          </p:nvSpPr>
          <p:spPr bwMode="auto">
            <a:xfrm flipH="1">
              <a:off x="2161" y="4014"/>
              <a:ext cx="64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0004" name="Line 20"/>
            <p:cNvSpPr>
              <a:spLocks noChangeShapeType="1"/>
            </p:cNvSpPr>
            <p:nvPr/>
          </p:nvSpPr>
          <p:spPr bwMode="auto">
            <a:xfrm>
              <a:off x="2108" y="3958"/>
              <a:ext cx="53" cy="5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0005" name="Line 21"/>
            <p:cNvSpPr>
              <a:spLocks noChangeShapeType="1"/>
            </p:cNvSpPr>
            <p:nvPr/>
          </p:nvSpPr>
          <p:spPr bwMode="auto">
            <a:xfrm flipH="1">
              <a:off x="2803" y="3958"/>
              <a:ext cx="53" cy="5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0006" name="Line 22"/>
            <p:cNvSpPr>
              <a:spLocks noChangeShapeType="1"/>
            </p:cNvSpPr>
            <p:nvPr/>
          </p:nvSpPr>
          <p:spPr bwMode="auto">
            <a:xfrm flipV="1">
              <a:off x="2108" y="2544"/>
              <a:ext cx="0" cy="141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0007" name="Line 23"/>
            <p:cNvSpPr>
              <a:spLocks noChangeShapeType="1"/>
            </p:cNvSpPr>
            <p:nvPr/>
          </p:nvSpPr>
          <p:spPr bwMode="auto">
            <a:xfrm flipH="1">
              <a:off x="2558" y="1210"/>
              <a:ext cx="3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0008" name="Line 24"/>
            <p:cNvSpPr>
              <a:spLocks noChangeShapeType="1"/>
            </p:cNvSpPr>
            <p:nvPr/>
          </p:nvSpPr>
          <p:spPr bwMode="auto">
            <a:xfrm flipH="1">
              <a:off x="2439" y="1210"/>
              <a:ext cx="5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0009" name="Line 25"/>
            <p:cNvSpPr>
              <a:spLocks noChangeShapeType="1"/>
            </p:cNvSpPr>
            <p:nvPr/>
          </p:nvSpPr>
          <p:spPr bwMode="auto">
            <a:xfrm flipH="1">
              <a:off x="1979" y="1210"/>
              <a:ext cx="3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0010" name="Line 26"/>
            <p:cNvSpPr>
              <a:spLocks noChangeShapeType="1"/>
            </p:cNvSpPr>
            <p:nvPr/>
          </p:nvSpPr>
          <p:spPr bwMode="auto">
            <a:xfrm flipH="1">
              <a:off x="2572" y="3878"/>
              <a:ext cx="38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0011" name="Line 27"/>
            <p:cNvSpPr>
              <a:spLocks noChangeShapeType="1"/>
            </p:cNvSpPr>
            <p:nvPr/>
          </p:nvSpPr>
          <p:spPr bwMode="auto">
            <a:xfrm flipH="1">
              <a:off x="2452" y="3878"/>
              <a:ext cx="5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0012" name="Line 28"/>
            <p:cNvSpPr>
              <a:spLocks noChangeShapeType="1"/>
            </p:cNvSpPr>
            <p:nvPr/>
          </p:nvSpPr>
          <p:spPr bwMode="auto">
            <a:xfrm flipH="1">
              <a:off x="2002" y="3878"/>
              <a:ext cx="38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0016" name="Line 32"/>
            <p:cNvSpPr>
              <a:spLocks noChangeShapeType="1"/>
            </p:cNvSpPr>
            <p:nvPr/>
          </p:nvSpPr>
          <p:spPr bwMode="auto">
            <a:xfrm flipH="1">
              <a:off x="4035" y="2544"/>
              <a:ext cx="36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0017" name="Line 33"/>
            <p:cNvSpPr>
              <a:spLocks noChangeShapeType="1"/>
            </p:cNvSpPr>
            <p:nvPr/>
          </p:nvSpPr>
          <p:spPr bwMode="auto">
            <a:xfrm flipH="1">
              <a:off x="3916" y="2544"/>
              <a:ext cx="5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0018" name="Line 34"/>
            <p:cNvSpPr>
              <a:spLocks noChangeShapeType="1"/>
            </p:cNvSpPr>
            <p:nvPr/>
          </p:nvSpPr>
          <p:spPr bwMode="auto">
            <a:xfrm flipH="1">
              <a:off x="3479" y="2544"/>
              <a:ext cx="36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0019" name="Line 35"/>
            <p:cNvSpPr>
              <a:spLocks noChangeShapeType="1"/>
            </p:cNvSpPr>
            <p:nvPr/>
          </p:nvSpPr>
          <p:spPr bwMode="auto">
            <a:xfrm flipV="1">
              <a:off x="3561" y="1131"/>
              <a:ext cx="0" cy="141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0020" name="Line 36"/>
            <p:cNvSpPr>
              <a:spLocks noChangeShapeType="1"/>
            </p:cNvSpPr>
            <p:nvPr/>
          </p:nvSpPr>
          <p:spPr bwMode="auto">
            <a:xfrm flipH="1">
              <a:off x="3561" y="1078"/>
              <a:ext cx="53" cy="5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0021" name="Line 37"/>
            <p:cNvSpPr>
              <a:spLocks noChangeShapeType="1"/>
            </p:cNvSpPr>
            <p:nvPr/>
          </p:nvSpPr>
          <p:spPr bwMode="auto">
            <a:xfrm>
              <a:off x="3614" y="1078"/>
              <a:ext cx="64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0022" name="Line 38"/>
            <p:cNvSpPr>
              <a:spLocks noChangeShapeType="1"/>
            </p:cNvSpPr>
            <p:nvPr/>
          </p:nvSpPr>
          <p:spPr bwMode="auto">
            <a:xfrm>
              <a:off x="4310" y="1131"/>
              <a:ext cx="0" cy="282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0023" name="Line 39"/>
            <p:cNvSpPr>
              <a:spLocks noChangeShapeType="1"/>
            </p:cNvSpPr>
            <p:nvPr/>
          </p:nvSpPr>
          <p:spPr bwMode="auto">
            <a:xfrm>
              <a:off x="4257" y="1078"/>
              <a:ext cx="53" cy="5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0024" name="Line 40"/>
            <p:cNvSpPr>
              <a:spLocks noChangeShapeType="1"/>
            </p:cNvSpPr>
            <p:nvPr/>
          </p:nvSpPr>
          <p:spPr bwMode="auto">
            <a:xfrm flipH="1">
              <a:off x="3614" y="4014"/>
              <a:ext cx="64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0025" name="Line 41"/>
            <p:cNvSpPr>
              <a:spLocks noChangeShapeType="1"/>
            </p:cNvSpPr>
            <p:nvPr/>
          </p:nvSpPr>
          <p:spPr bwMode="auto">
            <a:xfrm>
              <a:off x="3561" y="3958"/>
              <a:ext cx="53" cy="5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0026" name="Line 42"/>
            <p:cNvSpPr>
              <a:spLocks noChangeShapeType="1"/>
            </p:cNvSpPr>
            <p:nvPr/>
          </p:nvSpPr>
          <p:spPr bwMode="auto">
            <a:xfrm flipH="1">
              <a:off x="4257" y="3958"/>
              <a:ext cx="53" cy="5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0027" name="Line 43"/>
            <p:cNvSpPr>
              <a:spLocks noChangeShapeType="1"/>
            </p:cNvSpPr>
            <p:nvPr/>
          </p:nvSpPr>
          <p:spPr bwMode="auto">
            <a:xfrm flipV="1">
              <a:off x="3561" y="2544"/>
              <a:ext cx="0" cy="141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0028" name="Line 44"/>
            <p:cNvSpPr>
              <a:spLocks noChangeShapeType="1"/>
            </p:cNvSpPr>
            <p:nvPr/>
          </p:nvSpPr>
          <p:spPr bwMode="auto">
            <a:xfrm flipH="1">
              <a:off x="4012" y="1210"/>
              <a:ext cx="39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0029" name="Line 45"/>
            <p:cNvSpPr>
              <a:spLocks noChangeShapeType="1"/>
            </p:cNvSpPr>
            <p:nvPr/>
          </p:nvSpPr>
          <p:spPr bwMode="auto">
            <a:xfrm flipH="1">
              <a:off x="3893" y="1210"/>
              <a:ext cx="5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0030" name="Line 46"/>
            <p:cNvSpPr>
              <a:spLocks noChangeShapeType="1"/>
            </p:cNvSpPr>
            <p:nvPr/>
          </p:nvSpPr>
          <p:spPr bwMode="auto">
            <a:xfrm flipH="1">
              <a:off x="3432" y="1210"/>
              <a:ext cx="3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0031" name="Line 47"/>
            <p:cNvSpPr>
              <a:spLocks noChangeShapeType="1"/>
            </p:cNvSpPr>
            <p:nvPr/>
          </p:nvSpPr>
          <p:spPr bwMode="auto">
            <a:xfrm flipH="1">
              <a:off x="4025" y="3878"/>
              <a:ext cx="38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0032" name="Line 48"/>
            <p:cNvSpPr>
              <a:spLocks noChangeShapeType="1"/>
            </p:cNvSpPr>
            <p:nvPr/>
          </p:nvSpPr>
          <p:spPr bwMode="auto">
            <a:xfrm flipH="1">
              <a:off x="3906" y="3878"/>
              <a:ext cx="5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0033" name="Line 49"/>
            <p:cNvSpPr>
              <a:spLocks noChangeShapeType="1"/>
            </p:cNvSpPr>
            <p:nvPr/>
          </p:nvSpPr>
          <p:spPr bwMode="auto">
            <a:xfrm flipH="1">
              <a:off x="3456" y="3878"/>
              <a:ext cx="38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70043" name="Group 59"/>
          <p:cNvGrpSpPr>
            <a:grpSpLocks/>
          </p:cNvGrpSpPr>
          <p:nvPr/>
        </p:nvGrpSpPr>
        <p:grpSpPr bwMode="auto">
          <a:xfrm>
            <a:off x="2932113" y="2447925"/>
            <a:ext cx="1187450" cy="1192213"/>
            <a:chOff x="2108" y="1515"/>
            <a:chExt cx="748" cy="751"/>
          </a:xfrm>
        </p:grpSpPr>
        <p:sp>
          <p:nvSpPr>
            <p:cNvPr id="170044" name="Line 60"/>
            <p:cNvSpPr>
              <a:spLocks noChangeShapeType="1"/>
            </p:cNvSpPr>
            <p:nvPr/>
          </p:nvSpPr>
          <p:spPr bwMode="auto">
            <a:xfrm flipV="1">
              <a:off x="2108" y="1515"/>
              <a:ext cx="748" cy="43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0045" name="Line 61"/>
            <p:cNvSpPr>
              <a:spLocks noChangeShapeType="1"/>
            </p:cNvSpPr>
            <p:nvPr/>
          </p:nvSpPr>
          <p:spPr bwMode="auto">
            <a:xfrm flipV="1">
              <a:off x="2108" y="1677"/>
              <a:ext cx="748" cy="43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0046" name="Line 62"/>
            <p:cNvSpPr>
              <a:spLocks noChangeShapeType="1"/>
            </p:cNvSpPr>
            <p:nvPr/>
          </p:nvSpPr>
          <p:spPr bwMode="auto">
            <a:xfrm flipV="1">
              <a:off x="2108" y="1836"/>
              <a:ext cx="748" cy="43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70047" name="Group 63"/>
          <p:cNvGrpSpPr>
            <a:grpSpLocks/>
          </p:cNvGrpSpPr>
          <p:nvPr/>
        </p:nvGrpSpPr>
        <p:grpSpPr bwMode="auto">
          <a:xfrm>
            <a:off x="5238750" y="2536825"/>
            <a:ext cx="1189038" cy="850900"/>
            <a:chOff x="3561" y="1571"/>
            <a:chExt cx="749" cy="536"/>
          </a:xfrm>
        </p:grpSpPr>
        <p:sp>
          <p:nvSpPr>
            <p:cNvPr id="170048" name="Line 64"/>
            <p:cNvSpPr>
              <a:spLocks noChangeShapeType="1"/>
            </p:cNvSpPr>
            <p:nvPr/>
          </p:nvSpPr>
          <p:spPr bwMode="auto">
            <a:xfrm flipV="1">
              <a:off x="3561" y="1571"/>
              <a:ext cx="375" cy="2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0049" name="Line 65"/>
            <p:cNvSpPr>
              <a:spLocks noChangeShapeType="1"/>
            </p:cNvSpPr>
            <p:nvPr/>
          </p:nvSpPr>
          <p:spPr bwMode="auto">
            <a:xfrm flipV="1">
              <a:off x="3561" y="1730"/>
              <a:ext cx="375" cy="2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0050" name="Line 66"/>
            <p:cNvSpPr>
              <a:spLocks noChangeShapeType="1"/>
            </p:cNvSpPr>
            <p:nvPr/>
          </p:nvSpPr>
          <p:spPr bwMode="auto">
            <a:xfrm flipV="1">
              <a:off x="3561" y="1892"/>
              <a:ext cx="375" cy="2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0051" name="Line 67"/>
            <p:cNvSpPr>
              <a:spLocks noChangeShapeType="1"/>
            </p:cNvSpPr>
            <p:nvPr/>
          </p:nvSpPr>
          <p:spPr bwMode="auto">
            <a:xfrm flipH="1" flipV="1">
              <a:off x="3936" y="1571"/>
              <a:ext cx="374" cy="2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0052" name="Line 68"/>
            <p:cNvSpPr>
              <a:spLocks noChangeShapeType="1"/>
            </p:cNvSpPr>
            <p:nvPr/>
          </p:nvSpPr>
          <p:spPr bwMode="auto">
            <a:xfrm flipH="1" flipV="1">
              <a:off x="3936" y="1730"/>
              <a:ext cx="374" cy="2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0053" name="Line 69"/>
            <p:cNvSpPr>
              <a:spLocks noChangeShapeType="1"/>
            </p:cNvSpPr>
            <p:nvPr/>
          </p:nvSpPr>
          <p:spPr bwMode="auto">
            <a:xfrm flipH="1" flipV="1">
              <a:off x="3936" y="1892"/>
              <a:ext cx="374" cy="2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98807494"/>
      </p:ext>
    </p:extLst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0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700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700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0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1700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011" name="Text Box 3"/>
          <p:cNvSpPr txBox="1">
            <a:spLocks noChangeArrowheads="1"/>
          </p:cNvSpPr>
          <p:nvPr/>
        </p:nvSpPr>
        <p:spPr bwMode="auto">
          <a:xfrm>
            <a:off x="114300" y="76200"/>
            <a:ext cx="638333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圆柱齿轮的图样格式</a:t>
            </a:r>
            <a:r>
              <a:rPr kumimoji="1" lang="zh-CN" altLang="en-US" sz="4000" b="1">
                <a:solidFill>
                  <a:srgbClr val="0000FF"/>
                </a:solidFill>
                <a:latin typeface="楷体_GB2312" pitchFamily="49" charset="-122"/>
                <a:ea typeface="楷体_GB2312" pitchFamily="49" charset="-122"/>
              </a:rPr>
              <a:t> </a:t>
            </a:r>
          </a:p>
        </p:txBody>
      </p:sp>
      <p:grpSp>
        <p:nvGrpSpPr>
          <p:cNvPr id="171017" name="Group 9"/>
          <p:cNvGrpSpPr>
            <a:grpSpLocks/>
          </p:cNvGrpSpPr>
          <p:nvPr/>
        </p:nvGrpSpPr>
        <p:grpSpPr bwMode="auto">
          <a:xfrm>
            <a:off x="255588" y="1108075"/>
            <a:ext cx="8631237" cy="5472113"/>
            <a:chOff x="161" y="698"/>
            <a:chExt cx="5437" cy="3447"/>
          </a:xfrm>
        </p:grpSpPr>
        <p:sp>
          <p:nvSpPr>
            <p:cNvPr id="171018" name="Line 10"/>
            <p:cNvSpPr>
              <a:spLocks noChangeShapeType="1"/>
            </p:cNvSpPr>
            <p:nvPr/>
          </p:nvSpPr>
          <p:spPr bwMode="auto">
            <a:xfrm flipH="1">
              <a:off x="298" y="3305"/>
              <a:ext cx="37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19" name="Line 11"/>
            <p:cNvSpPr>
              <a:spLocks noChangeShapeType="1"/>
            </p:cNvSpPr>
            <p:nvPr/>
          </p:nvSpPr>
          <p:spPr bwMode="auto">
            <a:xfrm flipH="1">
              <a:off x="298" y="1191"/>
              <a:ext cx="37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20" name="Line 12"/>
            <p:cNvSpPr>
              <a:spLocks noChangeShapeType="1"/>
            </p:cNvSpPr>
            <p:nvPr/>
          </p:nvSpPr>
          <p:spPr bwMode="auto">
            <a:xfrm flipV="1">
              <a:off x="352" y="1257"/>
              <a:ext cx="0" cy="19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21" name="Freeform 13"/>
            <p:cNvSpPr>
              <a:spLocks/>
            </p:cNvSpPr>
            <p:nvPr/>
          </p:nvSpPr>
          <p:spPr bwMode="auto">
            <a:xfrm>
              <a:off x="341" y="3238"/>
              <a:ext cx="23" cy="67"/>
            </a:xfrm>
            <a:custGeom>
              <a:avLst/>
              <a:gdLst>
                <a:gd name="T0" fmla="*/ 0 w 81"/>
                <a:gd name="T1" fmla="*/ 0 h 243"/>
                <a:gd name="T2" fmla="*/ 81 w 81"/>
                <a:gd name="T3" fmla="*/ 0 h 243"/>
                <a:gd name="T4" fmla="*/ 40 w 81"/>
                <a:gd name="T5" fmla="*/ 243 h 243"/>
                <a:gd name="T6" fmla="*/ 0 w 81"/>
                <a:gd name="T7" fmla="*/ 0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243">
                  <a:moveTo>
                    <a:pt x="0" y="0"/>
                  </a:moveTo>
                  <a:lnTo>
                    <a:pt x="81" y="0"/>
                  </a:lnTo>
                  <a:lnTo>
                    <a:pt x="40" y="2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22" name="Freeform 14"/>
            <p:cNvSpPr>
              <a:spLocks/>
            </p:cNvSpPr>
            <p:nvPr/>
          </p:nvSpPr>
          <p:spPr bwMode="auto">
            <a:xfrm>
              <a:off x="341" y="3238"/>
              <a:ext cx="23" cy="67"/>
            </a:xfrm>
            <a:custGeom>
              <a:avLst/>
              <a:gdLst>
                <a:gd name="T0" fmla="*/ 0 w 81"/>
                <a:gd name="T1" fmla="*/ 0 h 243"/>
                <a:gd name="T2" fmla="*/ 81 w 81"/>
                <a:gd name="T3" fmla="*/ 0 h 243"/>
                <a:gd name="T4" fmla="*/ 40 w 81"/>
                <a:gd name="T5" fmla="*/ 243 h 243"/>
                <a:gd name="T6" fmla="*/ 0 w 81"/>
                <a:gd name="T7" fmla="*/ 0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243">
                  <a:moveTo>
                    <a:pt x="0" y="0"/>
                  </a:moveTo>
                  <a:lnTo>
                    <a:pt x="81" y="0"/>
                  </a:lnTo>
                  <a:lnTo>
                    <a:pt x="40" y="24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23" name="Freeform 15"/>
            <p:cNvSpPr>
              <a:spLocks/>
            </p:cNvSpPr>
            <p:nvPr/>
          </p:nvSpPr>
          <p:spPr bwMode="auto">
            <a:xfrm>
              <a:off x="341" y="1191"/>
              <a:ext cx="23" cy="66"/>
            </a:xfrm>
            <a:custGeom>
              <a:avLst/>
              <a:gdLst>
                <a:gd name="T0" fmla="*/ 0 w 81"/>
                <a:gd name="T1" fmla="*/ 244 h 244"/>
                <a:gd name="T2" fmla="*/ 81 w 81"/>
                <a:gd name="T3" fmla="*/ 244 h 244"/>
                <a:gd name="T4" fmla="*/ 40 w 81"/>
                <a:gd name="T5" fmla="*/ 0 h 244"/>
                <a:gd name="T6" fmla="*/ 0 w 81"/>
                <a:gd name="T7" fmla="*/ 244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244">
                  <a:moveTo>
                    <a:pt x="0" y="244"/>
                  </a:moveTo>
                  <a:lnTo>
                    <a:pt x="81" y="244"/>
                  </a:lnTo>
                  <a:lnTo>
                    <a:pt x="40" y="0"/>
                  </a:lnTo>
                  <a:lnTo>
                    <a:pt x="0" y="244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24" name="Freeform 16"/>
            <p:cNvSpPr>
              <a:spLocks/>
            </p:cNvSpPr>
            <p:nvPr/>
          </p:nvSpPr>
          <p:spPr bwMode="auto">
            <a:xfrm>
              <a:off x="341" y="1191"/>
              <a:ext cx="23" cy="66"/>
            </a:xfrm>
            <a:custGeom>
              <a:avLst/>
              <a:gdLst>
                <a:gd name="T0" fmla="*/ 0 w 81"/>
                <a:gd name="T1" fmla="*/ 244 h 244"/>
                <a:gd name="T2" fmla="*/ 81 w 81"/>
                <a:gd name="T3" fmla="*/ 244 h 244"/>
                <a:gd name="T4" fmla="*/ 40 w 81"/>
                <a:gd name="T5" fmla="*/ 0 h 244"/>
                <a:gd name="T6" fmla="*/ 0 w 81"/>
                <a:gd name="T7" fmla="*/ 244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244">
                  <a:moveTo>
                    <a:pt x="0" y="244"/>
                  </a:moveTo>
                  <a:lnTo>
                    <a:pt x="81" y="244"/>
                  </a:lnTo>
                  <a:lnTo>
                    <a:pt x="40" y="0"/>
                  </a:lnTo>
                  <a:lnTo>
                    <a:pt x="0" y="244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25" name="Line 17"/>
            <p:cNvSpPr>
              <a:spLocks noChangeShapeType="1"/>
            </p:cNvSpPr>
            <p:nvPr/>
          </p:nvSpPr>
          <p:spPr bwMode="auto">
            <a:xfrm flipH="1" flipV="1">
              <a:off x="252" y="2379"/>
              <a:ext cx="85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26" name="Freeform 18"/>
            <p:cNvSpPr>
              <a:spLocks/>
            </p:cNvSpPr>
            <p:nvPr/>
          </p:nvSpPr>
          <p:spPr bwMode="auto">
            <a:xfrm>
              <a:off x="265" y="2379"/>
              <a:ext cx="58" cy="41"/>
            </a:xfrm>
            <a:custGeom>
              <a:avLst/>
              <a:gdLst>
                <a:gd name="T0" fmla="*/ 103 w 205"/>
                <a:gd name="T1" fmla="*/ 5 h 153"/>
                <a:gd name="T2" fmla="*/ 91 w 205"/>
                <a:gd name="T3" fmla="*/ 2 h 153"/>
                <a:gd name="T4" fmla="*/ 79 w 205"/>
                <a:gd name="T5" fmla="*/ 1 h 153"/>
                <a:gd name="T6" fmla="*/ 69 w 205"/>
                <a:gd name="T7" fmla="*/ 0 h 153"/>
                <a:gd name="T8" fmla="*/ 58 w 205"/>
                <a:gd name="T9" fmla="*/ 0 h 153"/>
                <a:gd name="T10" fmla="*/ 48 w 205"/>
                <a:gd name="T11" fmla="*/ 1 h 153"/>
                <a:gd name="T12" fmla="*/ 39 w 205"/>
                <a:gd name="T13" fmla="*/ 4 h 153"/>
                <a:gd name="T14" fmla="*/ 30 w 205"/>
                <a:gd name="T15" fmla="*/ 6 h 153"/>
                <a:gd name="T16" fmla="*/ 23 w 205"/>
                <a:gd name="T17" fmla="*/ 10 h 153"/>
                <a:gd name="T18" fmla="*/ 15 w 205"/>
                <a:gd name="T19" fmla="*/ 16 h 153"/>
                <a:gd name="T20" fmla="*/ 10 w 205"/>
                <a:gd name="T21" fmla="*/ 21 h 153"/>
                <a:gd name="T22" fmla="*/ 6 w 205"/>
                <a:gd name="T23" fmla="*/ 27 h 153"/>
                <a:gd name="T24" fmla="*/ 2 w 205"/>
                <a:gd name="T25" fmla="*/ 34 h 153"/>
                <a:gd name="T26" fmla="*/ 0 w 205"/>
                <a:gd name="T27" fmla="*/ 41 h 153"/>
                <a:gd name="T28" fmla="*/ 0 w 205"/>
                <a:gd name="T29" fmla="*/ 49 h 153"/>
                <a:gd name="T30" fmla="*/ 0 w 205"/>
                <a:gd name="T31" fmla="*/ 57 h 153"/>
                <a:gd name="T32" fmla="*/ 2 w 205"/>
                <a:gd name="T33" fmla="*/ 66 h 153"/>
                <a:gd name="T34" fmla="*/ 6 w 205"/>
                <a:gd name="T35" fmla="*/ 74 h 153"/>
                <a:gd name="T36" fmla="*/ 10 w 205"/>
                <a:gd name="T37" fmla="*/ 83 h 153"/>
                <a:gd name="T38" fmla="*/ 15 w 205"/>
                <a:gd name="T39" fmla="*/ 91 h 153"/>
                <a:gd name="T40" fmla="*/ 23 w 205"/>
                <a:gd name="T41" fmla="*/ 100 h 153"/>
                <a:gd name="T42" fmla="*/ 30 w 205"/>
                <a:gd name="T43" fmla="*/ 108 h 153"/>
                <a:gd name="T44" fmla="*/ 39 w 205"/>
                <a:gd name="T45" fmla="*/ 116 h 153"/>
                <a:gd name="T46" fmla="*/ 48 w 205"/>
                <a:gd name="T47" fmla="*/ 122 h 153"/>
                <a:gd name="T48" fmla="*/ 58 w 205"/>
                <a:gd name="T49" fmla="*/ 130 h 153"/>
                <a:gd name="T50" fmla="*/ 69 w 205"/>
                <a:gd name="T51" fmla="*/ 135 h 153"/>
                <a:gd name="T52" fmla="*/ 79 w 205"/>
                <a:gd name="T53" fmla="*/ 140 h 153"/>
                <a:gd name="T54" fmla="*/ 91 w 205"/>
                <a:gd name="T55" fmla="*/ 145 h 153"/>
                <a:gd name="T56" fmla="*/ 103 w 205"/>
                <a:gd name="T57" fmla="*/ 148 h 153"/>
                <a:gd name="T58" fmla="*/ 113 w 205"/>
                <a:gd name="T59" fmla="*/ 151 h 153"/>
                <a:gd name="T60" fmla="*/ 125 w 205"/>
                <a:gd name="T61" fmla="*/ 152 h 153"/>
                <a:gd name="T62" fmla="*/ 136 w 205"/>
                <a:gd name="T63" fmla="*/ 153 h 153"/>
                <a:gd name="T64" fmla="*/ 146 w 205"/>
                <a:gd name="T65" fmla="*/ 153 h 153"/>
                <a:gd name="T66" fmla="*/ 157 w 205"/>
                <a:gd name="T67" fmla="*/ 152 h 153"/>
                <a:gd name="T68" fmla="*/ 166 w 205"/>
                <a:gd name="T69" fmla="*/ 150 h 153"/>
                <a:gd name="T70" fmla="*/ 175 w 205"/>
                <a:gd name="T71" fmla="*/ 147 h 153"/>
                <a:gd name="T72" fmla="*/ 182 w 205"/>
                <a:gd name="T73" fmla="*/ 142 h 153"/>
                <a:gd name="T74" fmla="*/ 189 w 205"/>
                <a:gd name="T75" fmla="*/ 138 h 153"/>
                <a:gd name="T76" fmla="*/ 194 w 205"/>
                <a:gd name="T77" fmla="*/ 133 h 153"/>
                <a:gd name="T78" fmla="*/ 198 w 205"/>
                <a:gd name="T79" fmla="*/ 126 h 153"/>
                <a:gd name="T80" fmla="*/ 202 w 205"/>
                <a:gd name="T81" fmla="*/ 119 h 153"/>
                <a:gd name="T82" fmla="*/ 204 w 205"/>
                <a:gd name="T83" fmla="*/ 112 h 153"/>
                <a:gd name="T84" fmla="*/ 205 w 205"/>
                <a:gd name="T85" fmla="*/ 104 h 153"/>
                <a:gd name="T86" fmla="*/ 204 w 205"/>
                <a:gd name="T87" fmla="*/ 96 h 153"/>
                <a:gd name="T88" fmla="*/ 202 w 205"/>
                <a:gd name="T89" fmla="*/ 87 h 153"/>
                <a:gd name="T90" fmla="*/ 198 w 205"/>
                <a:gd name="T91" fmla="*/ 79 h 153"/>
                <a:gd name="T92" fmla="*/ 194 w 205"/>
                <a:gd name="T93" fmla="*/ 70 h 153"/>
                <a:gd name="T94" fmla="*/ 189 w 205"/>
                <a:gd name="T95" fmla="*/ 61 h 153"/>
                <a:gd name="T96" fmla="*/ 182 w 205"/>
                <a:gd name="T97" fmla="*/ 53 h 153"/>
                <a:gd name="T98" fmla="*/ 175 w 205"/>
                <a:gd name="T99" fmla="*/ 46 h 153"/>
                <a:gd name="T100" fmla="*/ 166 w 205"/>
                <a:gd name="T101" fmla="*/ 38 h 153"/>
                <a:gd name="T102" fmla="*/ 157 w 205"/>
                <a:gd name="T103" fmla="*/ 31 h 153"/>
                <a:gd name="T104" fmla="*/ 146 w 205"/>
                <a:gd name="T105" fmla="*/ 24 h 153"/>
                <a:gd name="T106" fmla="*/ 136 w 205"/>
                <a:gd name="T107" fmla="*/ 18 h 153"/>
                <a:gd name="T108" fmla="*/ 125 w 205"/>
                <a:gd name="T109" fmla="*/ 13 h 153"/>
                <a:gd name="T110" fmla="*/ 113 w 205"/>
                <a:gd name="T111" fmla="*/ 8 h 153"/>
                <a:gd name="T112" fmla="*/ 103 w 205"/>
                <a:gd name="T113" fmla="*/ 5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05" h="153">
                  <a:moveTo>
                    <a:pt x="103" y="5"/>
                  </a:moveTo>
                  <a:lnTo>
                    <a:pt x="91" y="2"/>
                  </a:lnTo>
                  <a:lnTo>
                    <a:pt x="79" y="1"/>
                  </a:lnTo>
                  <a:lnTo>
                    <a:pt x="69" y="0"/>
                  </a:lnTo>
                  <a:lnTo>
                    <a:pt x="58" y="0"/>
                  </a:lnTo>
                  <a:lnTo>
                    <a:pt x="48" y="1"/>
                  </a:lnTo>
                  <a:lnTo>
                    <a:pt x="39" y="4"/>
                  </a:lnTo>
                  <a:lnTo>
                    <a:pt x="30" y="6"/>
                  </a:lnTo>
                  <a:lnTo>
                    <a:pt x="23" y="10"/>
                  </a:lnTo>
                  <a:lnTo>
                    <a:pt x="15" y="16"/>
                  </a:lnTo>
                  <a:lnTo>
                    <a:pt x="10" y="21"/>
                  </a:lnTo>
                  <a:lnTo>
                    <a:pt x="6" y="27"/>
                  </a:lnTo>
                  <a:lnTo>
                    <a:pt x="2" y="34"/>
                  </a:lnTo>
                  <a:lnTo>
                    <a:pt x="0" y="41"/>
                  </a:lnTo>
                  <a:lnTo>
                    <a:pt x="0" y="49"/>
                  </a:lnTo>
                  <a:lnTo>
                    <a:pt x="0" y="57"/>
                  </a:lnTo>
                  <a:lnTo>
                    <a:pt x="2" y="66"/>
                  </a:lnTo>
                  <a:lnTo>
                    <a:pt x="6" y="74"/>
                  </a:lnTo>
                  <a:lnTo>
                    <a:pt x="10" y="83"/>
                  </a:lnTo>
                  <a:lnTo>
                    <a:pt x="15" y="91"/>
                  </a:lnTo>
                  <a:lnTo>
                    <a:pt x="23" y="100"/>
                  </a:lnTo>
                  <a:lnTo>
                    <a:pt x="30" y="108"/>
                  </a:lnTo>
                  <a:lnTo>
                    <a:pt x="39" y="116"/>
                  </a:lnTo>
                  <a:lnTo>
                    <a:pt x="48" y="122"/>
                  </a:lnTo>
                  <a:lnTo>
                    <a:pt x="58" y="130"/>
                  </a:lnTo>
                  <a:lnTo>
                    <a:pt x="69" y="135"/>
                  </a:lnTo>
                  <a:lnTo>
                    <a:pt x="79" y="140"/>
                  </a:lnTo>
                  <a:lnTo>
                    <a:pt x="91" y="145"/>
                  </a:lnTo>
                  <a:lnTo>
                    <a:pt x="103" y="148"/>
                  </a:lnTo>
                  <a:lnTo>
                    <a:pt x="113" y="151"/>
                  </a:lnTo>
                  <a:lnTo>
                    <a:pt x="125" y="152"/>
                  </a:lnTo>
                  <a:lnTo>
                    <a:pt x="136" y="153"/>
                  </a:lnTo>
                  <a:lnTo>
                    <a:pt x="146" y="153"/>
                  </a:lnTo>
                  <a:lnTo>
                    <a:pt x="157" y="152"/>
                  </a:lnTo>
                  <a:lnTo>
                    <a:pt x="166" y="150"/>
                  </a:lnTo>
                  <a:lnTo>
                    <a:pt x="175" y="147"/>
                  </a:lnTo>
                  <a:lnTo>
                    <a:pt x="182" y="142"/>
                  </a:lnTo>
                  <a:lnTo>
                    <a:pt x="189" y="138"/>
                  </a:lnTo>
                  <a:lnTo>
                    <a:pt x="194" y="133"/>
                  </a:lnTo>
                  <a:lnTo>
                    <a:pt x="198" y="126"/>
                  </a:lnTo>
                  <a:lnTo>
                    <a:pt x="202" y="119"/>
                  </a:lnTo>
                  <a:lnTo>
                    <a:pt x="204" y="112"/>
                  </a:lnTo>
                  <a:lnTo>
                    <a:pt x="205" y="104"/>
                  </a:lnTo>
                  <a:lnTo>
                    <a:pt x="204" y="96"/>
                  </a:lnTo>
                  <a:lnTo>
                    <a:pt x="202" y="87"/>
                  </a:lnTo>
                  <a:lnTo>
                    <a:pt x="198" y="79"/>
                  </a:lnTo>
                  <a:lnTo>
                    <a:pt x="194" y="70"/>
                  </a:lnTo>
                  <a:lnTo>
                    <a:pt x="189" y="61"/>
                  </a:lnTo>
                  <a:lnTo>
                    <a:pt x="182" y="53"/>
                  </a:lnTo>
                  <a:lnTo>
                    <a:pt x="175" y="46"/>
                  </a:lnTo>
                  <a:lnTo>
                    <a:pt x="166" y="38"/>
                  </a:lnTo>
                  <a:lnTo>
                    <a:pt x="157" y="31"/>
                  </a:lnTo>
                  <a:lnTo>
                    <a:pt x="146" y="24"/>
                  </a:lnTo>
                  <a:lnTo>
                    <a:pt x="136" y="18"/>
                  </a:lnTo>
                  <a:lnTo>
                    <a:pt x="125" y="13"/>
                  </a:lnTo>
                  <a:lnTo>
                    <a:pt x="113" y="8"/>
                  </a:lnTo>
                  <a:lnTo>
                    <a:pt x="103" y="5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27" name="Freeform 19"/>
            <p:cNvSpPr>
              <a:spLocks/>
            </p:cNvSpPr>
            <p:nvPr/>
          </p:nvSpPr>
          <p:spPr bwMode="auto">
            <a:xfrm>
              <a:off x="252" y="2325"/>
              <a:ext cx="85" cy="46"/>
            </a:xfrm>
            <a:custGeom>
              <a:avLst/>
              <a:gdLst>
                <a:gd name="T0" fmla="*/ 307 w 307"/>
                <a:gd name="T1" fmla="*/ 165 h 165"/>
                <a:gd name="T2" fmla="*/ 307 w 307"/>
                <a:gd name="T3" fmla="*/ 117 h 165"/>
                <a:gd name="T4" fmla="*/ 306 w 307"/>
                <a:gd name="T5" fmla="*/ 111 h 165"/>
                <a:gd name="T6" fmla="*/ 304 w 307"/>
                <a:gd name="T7" fmla="*/ 103 h 165"/>
                <a:gd name="T8" fmla="*/ 301 w 307"/>
                <a:gd name="T9" fmla="*/ 96 h 165"/>
                <a:gd name="T10" fmla="*/ 295 w 307"/>
                <a:gd name="T11" fmla="*/ 89 h 165"/>
                <a:gd name="T12" fmla="*/ 290 w 307"/>
                <a:gd name="T13" fmla="*/ 82 h 165"/>
                <a:gd name="T14" fmla="*/ 283 w 307"/>
                <a:gd name="T15" fmla="*/ 76 h 165"/>
                <a:gd name="T16" fmla="*/ 275 w 307"/>
                <a:gd name="T17" fmla="*/ 69 h 165"/>
                <a:gd name="T18" fmla="*/ 266 w 307"/>
                <a:gd name="T19" fmla="*/ 64 h 165"/>
                <a:gd name="T20" fmla="*/ 258 w 307"/>
                <a:gd name="T21" fmla="*/ 59 h 165"/>
                <a:gd name="T22" fmla="*/ 248 w 307"/>
                <a:gd name="T23" fmla="*/ 54 h 165"/>
                <a:gd name="T24" fmla="*/ 239 w 307"/>
                <a:gd name="T25" fmla="*/ 51 h 165"/>
                <a:gd name="T26" fmla="*/ 205 w 307"/>
                <a:gd name="T27" fmla="*/ 43 h 165"/>
                <a:gd name="T28" fmla="*/ 195 w 307"/>
                <a:gd name="T29" fmla="*/ 41 h 165"/>
                <a:gd name="T30" fmla="*/ 186 w 307"/>
                <a:gd name="T31" fmla="*/ 40 h 165"/>
                <a:gd name="T32" fmla="*/ 176 w 307"/>
                <a:gd name="T33" fmla="*/ 40 h 165"/>
                <a:gd name="T34" fmla="*/ 167 w 307"/>
                <a:gd name="T35" fmla="*/ 41 h 165"/>
                <a:gd name="T36" fmla="*/ 160 w 307"/>
                <a:gd name="T37" fmla="*/ 43 h 165"/>
                <a:gd name="T38" fmla="*/ 153 w 307"/>
                <a:gd name="T39" fmla="*/ 45 h 165"/>
                <a:gd name="T40" fmla="*/ 147 w 307"/>
                <a:gd name="T41" fmla="*/ 49 h 165"/>
                <a:gd name="T42" fmla="*/ 142 w 307"/>
                <a:gd name="T43" fmla="*/ 53 h 165"/>
                <a:gd name="T44" fmla="*/ 139 w 307"/>
                <a:gd name="T45" fmla="*/ 60 h 165"/>
                <a:gd name="T46" fmla="*/ 137 w 307"/>
                <a:gd name="T47" fmla="*/ 65 h 165"/>
                <a:gd name="T48" fmla="*/ 137 w 307"/>
                <a:gd name="T49" fmla="*/ 72 h 165"/>
                <a:gd name="T50" fmla="*/ 137 w 307"/>
                <a:gd name="T51" fmla="*/ 119 h 165"/>
                <a:gd name="T52" fmla="*/ 0 w 307"/>
                <a:gd name="T53" fmla="*/ 83 h 165"/>
                <a:gd name="T54" fmla="*/ 0 w 307"/>
                <a:gd name="T55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07" h="165">
                  <a:moveTo>
                    <a:pt x="307" y="165"/>
                  </a:moveTo>
                  <a:lnTo>
                    <a:pt x="307" y="117"/>
                  </a:lnTo>
                  <a:lnTo>
                    <a:pt x="306" y="111"/>
                  </a:lnTo>
                  <a:lnTo>
                    <a:pt x="304" y="103"/>
                  </a:lnTo>
                  <a:lnTo>
                    <a:pt x="301" y="96"/>
                  </a:lnTo>
                  <a:lnTo>
                    <a:pt x="295" y="89"/>
                  </a:lnTo>
                  <a:lnTo>
                    <a:pt x="290" y="82"/>
                  </a:lnTo>
                  <a:lnTo>
                    <a:pt x="283" y="76"/>
                  </a:lnTo>
                  <a:lnTo>
                    <a:pt x="275" y="69"/>
                  </a:lnTo>
                  <a:lnTo>
                    <a:pt x="266" y="64"/>
                  </a:lnTo>
                  <a:lnTo>
                    <a:pt x="258" y="59"/>
                  </a:lnTo>
                  <a:lnTo>
                    <a:pt x="248" y="54"/>
                  </a:lnTo>
                  <a:lnTo>
                    <a:pt x="239" y="51"/>
                  </a:lnTo>
                  <a:lnTo>
                    <a:pt x="205" y="43"/>
                  </a:lnTo>
                  <a:lnTo>
                    <a:pt x="195" y="41"/>
                  </a:lnTo>
                  <a:lnTo>
                    <a:pt x="186" y="40"/>
                  </a:lnTo>
                  <a:lnTo>
                    <a:pt x="176" y="40"/>
                  </a:lnTo>
                  <a:lnTo>
                    <a:pt x="167" y="41"/>
                  </a:lnTo>
                  <a:lnTo>
                    <a:pt x="160" y="43"/>
                  </a:lnTo>
                  <a:lnTo>
                    <a:pt x="153" y="45"/>
                  </a:lnTo>
                  <a:lnTo>
                    <a:pt x="147" y="49"/>
                  </a:lnTo>
                  <a:lnTo>
                    <a:pt x="142" y="53"/>
                  </a:lnTo>
                  <a:lnTo>
                    <a:pt x="139" y="60"/>
                  </a:lnTo>
                  <a:lnTo>
                    <a:pt x="137" y="65"/>
                  </a:lnTo>
                  <a:lnTo>
                    <a:pt x="137" y="72"/>
                  </a:lnTo>
                  <a:lnTo>
                    <a:pt x="137" y="119"/>
                  </a:lnTo>
                  <a:lnTo>
                    <a:pt x="0" y="8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28" name="Freeform 20"/>
            <p:cNvSpPr>
              <a:spLocks/>
            </p:cNvSpPr>
            <p:nvPr/>
          </p:nvSpPr>
          <p:spPr bwMode="auto">
            <a:xfrm>
              <a:off x="252" y="2278"/>
              <a:ext cx="85" cy="47"/>
            </a:xfrm>
            <a:custGeom>
              <a:avLst/>
              <a:gdLst>
                <a:gd name="T0" fmla="*/ 307 w 307"/>
                <a:gd name="T1" fmla="*/ 165 h 165"/>
                <a:gd name="T2" fmla="*/ 307 w 307"/>
                <a:gd name="T3" fmla="*/ 117 h 165"/>
                <a:gd name="T4" fmla="*/ 306 w 307"/>
                <a:gd name="T5" fmla="*/ 111 h 165"/>
                <a:gd name="T6" fmla="*/ 304 w 307"/>
                <a:gd name="T7" fmla="*/ 103 h 165"/>
                <a:gd name="T8" fmla="*/ 301 w 307"/>
                <a:gd name="T9" fmla="*/ 96 h 165"/>
                <a:gd name="T10" fmla="*/ 295 w 307"/>
                <a:gd name="T11" fmla="*/ 88 h 165"/>
                <a:gd name="T12" fmla="*/ 290 w 307"/>
                <a:gd name="T13" fmla="*/ 82 h 165"/>
                <a:gd name="T14" fmla="*/ 283 w 307"/>
                <a:gd name="T15" fmla="*/ 76 h 165"/>
                <a:gd name="T16" fmla="*/ 275 w 307"/>
                <a:gd name="T17" fmla="*/ 69 h 165"/>
                <a:gd name="T18" fmla="*/ 266 w 307"/>
                <a:gd name="T19" fmla="*/ 64 h 165"/>
                <a:gd name="T20" fmla="*/ 258 w 307"/>
                <a:gd name="T21" fmla="*/ 59 h 165"/>
                <a:gd name="T22" fmla="*/ 248 w 307"/>
                <a:gd name="T23" fmla="*/ 54 h 165"/>
                <a:gd name="T24" fmla="*/ 239 w 307"/>
                <a:gd name="T25" fmla="*/ 51 h 165"/>
                <a:gd name="T26" fmla="*/ 205 w 307"/>
                <a:gd name="T27" fmla="*/ 43 h 165"/>
                <a:gd name="T28" fmla="*/ 195 w 307"/>
                <a:gd name="T29" fmla="*/ 40 h 165"/>
                <a:gd name="T30" fmla="*/ 186 w 307"/>
                <a:gd name="T31" fmla="*/ 39 h 165"/>
                <a:gd name="T32" fmla="*/ 176 w 307"/>
                <a:gd name="T33" fmla="*/ 39 h 165"/>
                <a:gd name="T34" fmla="*/ 167 w 307"/>
                <a:gd name="T35" fmla="*/ 40 h 165"/>
                <a:gd name="T36" fmla="*/ 160 w 307"/>
                <a:gd name="T37" fmla="*/ 43 h 165"/>
                <a:gd name="T38" fmla="*/ 153 w 307"/>
                <a:gd name="T39" fmla="*/ 45 h 165"/>
                <a:gd name="T40" fmla="*/ 147 w 307"/>
                <a:gd name="T41" fmla="*/ 49 h 165"/>
                <a:gd name="T42" fmla="*/ 142 w 307"/>
                <a:gd name="T43" fmla="*/ 53 h 165"/>
                <a:gd name="T44" fmla="*/ 139 w 307"/>
                <a:gd name="T45" fmla="*/ 60 h 165"/>
                <a:gd name="T46" fmla="*/ 137 w 307"/>
                <a:gd name="T47" fmla="*/ 65 h 165"/>
                <a:gd name="T48" fmla="*/ 137 w 307"/>
                <a:gd name="T49" fmla="*/ 72 h 165"/>
                <a:gd name="T50" fmla="*/ 137 w 307"/>
                <a:gd name="T51" fmla="*/ 119 h 165"/>
                <a:gd name="T52" fmla="*/ 0 w 307"/>
                <a:gd name="T53" fmla="*/ 83 h 165"/>
                <a:gd name="T54" fmla="*/ 0 w 307"/>
                <a:gd name="T55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07" h="165">
                  <a:moveTo>
                    <a:pt x="307" y="165"/>
                  </a:moveTo>
                  <a:lnTo>
                    <a:pt x="307" y="117"/>
                  </a:lnTo>
                  <a:lnTo>
                    <a:pt x="306" y="111"/>
                  </a:lnTo>
                  <a:lnTo>
                    <a:pt x="304" y="103"/>
                  </a:lnTo>
                  <a:lnTo>
                    <a:pt x="301" y="96"/>
                  </a:lnTo>
                  <a:lnTo>
                    <a:pt x="295" y="88"/>
                  </a:lnTo>
                  <a:lnTo>
                    <a:pt x="290" y="82"/>
                  </a:lnTo>
                  <a:lnTo>
                    <a:pt x="283" y="76"/>
                  </a:lnTo>
                  <a:lnTo>
                    <a:pt x="275" y="69"/>
                  </a:lnTo>
                  <a:lnTo>
                    <a:pt x="266" y="64"/>
                  </a:lnTo>
                  <a:lnTo>
                    <a:pt x="258" y="59"/>
                  </a:lnTo>
                  <a:lnTo>
                    <a:pt x="248" y="54"/>
                  </a:lnTo>
                  <a:lnTo>
                    <a:pt x="239" y="51"/>
                  </a:lnTo>
                  <a:lnTo>
                    <a:pt x="205" y="43"/>
                  </a:lnTo>
                  <a:lnTo>
                    <a:pt x="195" y="40"/>
                  </a:lnTo>
                  <a:lnTo>
                    <a:pt x="186" y="39"/>
                  </a:lnTo>
                  <a:lnTo>
                    <a:pt x="176" y="39"/>
                  </a:lnTo>
                  <a:lnTo>
                    <a:pt x="167" y="40"/>
                  </a:lnTo>
                  <a:lnTo>
                    <a:pt x="160" y="43"/>
                  </a:lnTo>
                  <a:lnTo>
                    <a:pt x="153" y="45"/>
                  </a:lnTo>
                  <a:lnTo>
                    <a:pt x="147" y="49"/>
                  </a:lnTo>
                  <a:lnTo>
                    <a:pt x="142" y="53"/>
                  </a:lnTo>
                  <a:lnTo>
                    <a:pt x="139" y="60"/>
                  </a:lnTo>
                  <a:lnTo>
                    <a:pt x="137" y="65"/>
                  </a:lnTo>
                  <a:lnTo>
                    <a:pt x="137" y="72"/>
                  </a:lnTo>
                  <a:lnTo>
                    <a:pt x="137" y="119"/>
                  </a:lnTo>
                  <a:lnTo>
                    <a:pt x="0" y="8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29" name="Freeform 21"/>
            <p:cNvSpPr>
              <a:spLocks/>
            </p:cNvSpPr>
            <p:nvPr/>
          </p:nvSpPr>
          <p:spPr bwMode="auto">
            <a:xfrm>
              <a:off x="198" y="2191"/>
              <a:ext cx="52" cy="14"/>
            </a:xfrm>
            <a:custGeom>
              <a:avLst/>
              <a:gdLst>
                <a:gd name="T0" fmla="*/ 0 w 191"/>
                <a:gd name="T1" fmla="*/ 0 h 52"/>
                <a:gd name="T2" fmla="*/ 15 w 191"/>
                <a:gd name="T3" fmla="*/ 8 h 52"/>
                <a:gd name="T4" fmla="*/ 30 w 191"/>
                <a:gd name="T5" fmla="*/ 17 h 52"/>
                <a:gd name="T6" fmla="*/ 46 w 191"/>
                <a:gd name="T7" fmla="*/ 24 h 52"/>
                <a:gd name="T8" fmla="*/ 62 w 191"/>
                <a:gd name="T9" fmla="*/ 32 h 52"/>
                <a:gd name="T10" fmla="*/ 79 w 191"/>
                <a:gd name="T11" fmla="*/ 37 h 52"/>
                <a:gd name="T12" fmla="*/ 95 w 191"/>
                <a:gd name="T13" fmla="*/ 42 h 52"/>
                <a:gd name="T14" fmla="*/ 112 w 191"/>
                <a:gd name="T15" fmla="*/ 45 h 52"/>
                <a:gd name="T16" fmla="*/ 128 w 191"/>
                <a:gd name="T17" fmla="*/ 49 h 52"/>
                <a:gd name="T18" fmla="*/ 144 w 191"/>
                <a:gd name="T19" fmla="*/ 51 h 52"/>
                <a:gd name="T20" fmla="*/ 160 w 191"/>
                <a:gd name="T21" fmla="*/ 52 h 52"/>
                <a:gd name="T22" fmla="*/ 176 w 191"/>
                <a:gd name="T23" fmla="*/ 52 h 52"/>
                <a:gd name="T24" fmla="*/ 191 w 191"/>
                <a:gd name="T25" fmla="*/ 5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1" h="52">
                  <a:moveTo>
                    <a:pt x="0" y="0"/>
                  </a:moveTo>
                  <a:lnTo>
                    <a:pt x="15" y="8"/>
                  </a:lnTo>
                  <a:lnTo>
                    <a:pt x="30" y="17"/>
                  </a:lnTo>
                  <a:lnTo>
                    <a:pt x="46" y="24"/>
                  </a:lnTo>
                  <a:lnTo>
                    <a:pt x="62" y="32"/>
                  </a:lnTo>
                  <a:lnTo>
                    <a:pt x="79" y="37"/>
                  </a:lnTo>
                  <a:lnTo>
                    <a:pt x="95" y="42"/>
                  </a:lnTo>
                  <a:lnTo>
                    <a:pt x="112" y="45"/>
                  </a:lnTo>
                  <a:lnTo>
                    <a:pt x="128" y="49"/>
                  </a:lnTo>
                  <a:lnTo>
                    <a:pt x="144" y="51"/>
                  </a:lnTo>
                  <a:lnTo>
                    <a:pt x="160" y="52"/>
                  </a:lnTo>
                  <a:lnTo>
                    <a:pt x="176" y="52"/>
                  </a:lnTo>
                  <a:lnTo>
                    <a:pt x="191" y="5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30" name="Freeform 22"/>
            <p:cNvSpPr>
              <a:spLocks/>
            </p:cNvSpPr>
            <p:nvPr/>
          </p:nvSpPr>
          <p:spPr bwMode="auto">
            <a:xfrm>
              <a:off x="194" y="2182"/>
              <a:ext cx="4" cy="9"/>
            </a:xfrm>
            <a:custGeom>
              <a:avLst/>
              <a:gdLst>
                <a:gd name="T0" fmla="*/ 12 w 12"/>
                <a:gd name="T1" fmla="*/ 0 h 34"/>
                <a:gd name="T2" fmla="*/ 8 w 12"/>
                <a:gd name="T3" fmla="*/ 2 h 34"/>
                <a:gd name="T4" fmla="*/ 5 w 12"/>
                <a:gd name="T5" fmla="*/ 4 h 34"/>
                <a:gd name="T6" fmla="*/ 2 w 12"/>
                <a:gd name="T7" fmla="*/ 7 h 34"/>
                <a:gd name="T8" fmla="*/ 1 w 12"/>
                <a:gd name="T9" fmla="*/ 10 h 34"/>
                <a:gd name="T10" fmla="*/ 0 w 12"/>
                <a:gd name="T11" fmla="*/ 13 h 34"/>
                <a:gd name="T12" fmla="*/ 1 w 12"/>
                <a:gd name="T13" fmla="*/ 18 h 34"/>
                <a:gd name="T14" fmla="*/ 2 w 12"/>
                <a:gd name="T15" fmla="*/ 22 h 34"/>
                <a:gd name="T16" fmla="*/ 5 w 12"/>
                <a:gd name="T17" fmla="*/ 26 h 34"/>
                <a:gd name="T18" fmla="*/ 8 w 12"/>
                <a:gd name="T19" fmla="*/ 29 h 34"/>
                <a:gd name="T20" fmla="*/ 12 w 12"/>
                <a:gd name="T2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" h="34">
                  <a:moveTo>
                    <a:pt x="12" y="0"/>
                  </a:moveTo>
                  <a:lnTo>
                    <a:pt x="8" y="2"/>
                  </a:lnTo>
                  <a:lnTo>
                    <a:pt x="5" y="4"/>
                  </a:lnTo>
                  <a:lnTo>
                    <a:pt x="2" y="7"/>
                  </a:lnTo>
                  <a:lnTo>
                    <a:pt x="1" y="10"/>
                  </a:lnTo>
                  <a:lnTo>
                    <a:pt x="0" y="13"/>
                  </a:lnTo>
                  <a:lnTo>
                    <a:pt x="1" y="18"/>
                  </a:lnTo>
                  <a:lnTo>
                    <a:pt x="2" y="22"/>
                  </a:lnTo>
                  <a:lnTo>
                    <a:pt x="5" y="26"/>
                  </a:lnTo>
                  <a:lnTo>
                    <a:pt x="8" y="29"/>
                  </a:lnTo>
                  <a:lnTo>
                    <a:pt x="12" y="3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31" name="Freeform 23"/>
            <p:cNvSpPr>
              <a:spLocks/>
            </p:cNvSpPr>
            <p:nvPr/>
          </p:nvSpPr>
          <p:spPr bwMode="auto">
            <a:xfrm>
              <a:off x="198" y="2182"/>
              <a:ext cx="52" cy="15"/>
            </a:xfrm>
            <a:custGeom>
              <a:avLst/>
              <a:gdLst>
                <a:gd name="T0" fmla="*/ 191 w 191"/>
                <a:gd name="T1" fmla="*/ 53 h 53"/>
                <a:gd name="T2" fmla="*/ 176 w 191"/>
                <a:gd name="T3" fmla="*/ 43 h 53"/>
                <a:gd name="T4" fmla="*/ 160 w 191"/>
                <a:gd name="T5" fmla="*/ 35 h 53"/>
                <a:gd name="T6" fmla="*/ 144 w 191"/>
                <a:gd name="T7" fmla="*/ 27 h 53"/>
                <a:gd name="T8" fmla="*/ 128 w 191"/>
                <a:gd name="T9" fmla="*/ 21 h 53"/>
                <a:gd name="T10" fmla="*/ 112 w 191"/>
                <a:gd name="T11" fmla="*/ 14 h 53"/>
                <a:gd name="T12" fmla="*/ 95 w 191"/>
                <a:gd name="T13" fmla="*/ 10 h 53"/>
                <a:gd name="T14" fmla="*/ 79 w 191"/>
                <a:gd name="T15" fmla="*/ 6 h 53"/>
                <a:gd name="T16" fmla="*/ 62 w 191"/>
                <a:gd name="T17" fmla="*/ 3 h 53"/>
                <a:gd name="T18" fmla="*/ 46 w 191"/>
                <a:gd name="T19" fmla="*/ 1 h 53"/>
                <a:gd name="T20" fmla="*/ 30 w 191"/>
                <a:gd name="T21" fmla="*/ 0 h 53"/>
                <a:gd name="T22" fmla="*/ 15 w 191"/>
                <a:gd name="T23" fmla="*/ 0 h 53"/>
                <a:gd name="T24" fmla="*/ 0 w 191"/>
                <a:gd name="T25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1" h="53">
                  <a:moveTo>
                    <a:pt x="191" y="53"/>
                  </a:moveTo>
                  <a:lnTo>
                    <a:pt x="176" y="43"/>
                  </a:lnTo>
                  <a:lnTo>
                    <a:pt x="160" y="35"/>
                  </a:lnTo>
                  <a:lnTo>
                    <a:pt x="144" y="27"/>
                  </a:lnTo>
                  <a:lnTo>
                    <a:pt x="128" y="21"/>
                  </a:lnTo>
                  <a:lnTo>
                    <a:pt x="112" y="14"/>
                  </a:lnTo>
                  <a:lnTo>
                    <a:pt x="95" y="10"/>
                  </a:lnTo>
                  <a:lnTo>
                    <a:pt x="79" y="6"/>
                  </a:lnTo>
                  <a:lnTo>
                    <a:pt x="62" y="3"/>
                  </a:lnTo>
                  <a:lnTo>
                    <a:pt x="46" y="1"/>
                  </a:lnTo>
                  <a:lnTo>
                    <a:pt x="30" y="0"/>
                  </a:lnTo>
                  <a:lnTo>
                    <a:pt x="15" y="0"/>
                  </a:lnTo>
                  <a:lnTo>
                    <a:pt x="0" y="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32" name="Freeform 24"/>
            <p:cNvSpPr>
              <a:spLocks/>
            </p:cNvSpPr>
            <p:nvPr/>
          </p:nvSpPr>
          <p:spPr bwMode="auto">
            <a:xfrm>
              <a:off x="250" y="2197"/>
              <a:ext cx="4" cy="8"/>
            </a:xfrm>
            <a:custGeom>
              <a:avLst/>
              <a:gdLst>
                <a:gd name="T0" fmla="*/ 0 w 12"/>
                <a:gd name="T1" fmla="*/ 33 h 33"/>
                <a:gd name="T2" fmla="*/ 4 w 12"/>
                <a:gd name="T3" fmla="*/ 32 h 33"/>
                <a:gd name="T4" fmla="*/ 7 w 12"/>
                <a:gd name="T5" fmla="*/ 29 h 33"/>
                <a:gd name="T6" fmla="*/ 10 w 12"/>
                <a:gd name="T7" fmla="*/ 26 h 33"/>
                <a:gd name="T8" fmla="*/ 12 w 12"/>
                <a:gd name="T9" fmla="*/ 23 h 33"/>
                <a:gd name="T10" fmla="*/ 12 w 12"/>
                <a:gd name="T11" fmla="*/ 19 h 33"/>
                <a:gd name="T12" fmla="*/ 12 w 12"/>
                <a:gd name="T13" fmla="*/ 15 h 33"/>
                <a:gd name="T14" fmla="*/ 10 w 12"/>
                <a:gd name="T15" fmla="*/ 12 h 33"/>
                <a:gd name="T16" fmla="*/ 7 w 12"/>
                <a:gd name="T17" fmla="*/ 7 h 33"/>
                <a:gd name="T18" fmla="*/ 4 w 12"/>
                <a:gd name="T19" fmla="*/ 3 h 33"/>
                <a:gd name="T20" fmla="*/ 0 w 12"/>
                <a:gd name="T2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" h="33">
                  <a:moveTo>
                    <a:pt x="0" y="33"/>
                  </a:moveTo>
                  <a:lnTo>
                    <a:pt x="4" y="32"/>
                  </a:lnTo>
                  <a:lnTo>
                    <a:pt x="7" y="29"/>
                  </a:lnTo>
                  <a:lnTo>
                    <a:pt x="10" y="26"/>
                  </a:lnTo>
                  <a:lnTo>
                    <a:pt x="12" y="23"/>
                  </a:lnTo>
                  <a:lnTo>
                    <a:pt x="12" y="19"/>
                  </a:lnTo>
                  <a:lnTo>
                    <a:pt x="12" y="15"/>
                  </a:lnTo>
                  <a:lnTo>
                    <a:pt x="10" y="12"/>
                  </a:lnTo>
                  <a:lnTo>
                    <a:pt x="7" y="7"/>
                  </a:lnTo>
                  <a:lnTo>
                    <a:pt x="4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33" name="Line 25"/>
            <p:cNvSpPr>
              <a:spLocks noChangeShapeType="1"/>
            </p:cNvSpPr>
            <p:nvPr/>
          </p:nvSpPr>
          <p:spPr bwMode="auto">
            <a:xfrm flipV="1">
              <a:off x="318" y="2218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34" name="Freeform 26"/>
            <p:cNvSpPr>
              <a:spLocks/>
            </p:cNvSpPr>
            <p:nvPr/>
          </p:nvSpPr>
          <p:spPr bwMode="auto">
            <a:xfrm>
              <a:off x="283" y="2191"/>
              <a:ext cx="52" cy="14"/>
            </a:xfrm>
            <a:custGeom>
              <a:avLst/>
              <a:gdLst>
                <a:gd name="T0" fmla="*/ 0 w 190"/>
                <a:gd name="T1" fmla="*/ 0 h 52"/>
                <a:gd name="T2" fmla="*/ 15 w 190"/>
                <a:gd name="T3" fmla="*/ 9 h 52"/>
                <a:gd name="T4" fmla="*/ 31 w 190"/>
                <a:gd name="T5" fmla="*/ 18 h 52"/>
                <a:gd name="T6" fmla="*/ 46 w 190"/>
                <a:gd name="T7" fmla="*/ 25 h 52"/>
                <a:gd name="T8" fmla="*/ 63 w 190"/>
                <a:gd name="T9" fmla="*/ 31 h 52"/>
                <a:gd name="T10" fmla="*/ 79 w 190"/>
                <a:gd name="T11" fmla="*/ 38 h 52"/>
                <a:gd name="T12" fmla="*/ 96 w 190"/>
                <a:gd name="T13" fmla="*/ 42 h 52"/>
                <a:gd name="T14" fmla="*/ 112 w 190"/>
                <a:gd name="T15" fmla="*/ 46 h 52"/>
                <a:gd name="T16" fmla="*/ 129 w 190"/>
                <a:gd name="T17" fmla="*/ 50 h 52"/>
                <a:gd name="T18" fmla="*/ 145 w 190"/>
                <a:gd name="T19" fmla="*/ 52 h 52"/>
                <a:gd name="T20" fmla="*/ 161 w 190"/>
                <a:gd name="T21" fmla="*/ 52 h 52"/>
                <a:gd name="T22" fmla="*/ 176 w 190"/>
                <a:gd name="T23" fmla="*/ 52 h 52"/>
                <a:gd name="T24" fmla="*/ 190 w 190"/>
                <a:gd name="T25" fmla="*/ 5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0" h="52">
                  <a:moveTo>
                    <a:pt x="0" y="0"/>
                  </a:moveTo>
                  <a:lnTo>
                    <a:pt x="15" y="9"/>
                  </a:lnTo>
                  <a:lnTo>
                    <a:pt x="31" y="18"/>
                  </a:lnTo>
                  <a:lnTo>
                    <a:pt x="46" y="25"/>
                  </a:lnTo>
                  <a:lnTo>
                    <a:pt x="63" y="31"/>
                  </a:lnTo>
                  <a:lnTo>
                    <a:pt x="79" y="38"/>
                  </a:lnTo>
                  <a:lnTo>
                    <a:pt x="96" y="42"/>
                  </a:lnTo>
                  <a:lnTo>
                    <a:pt x="112" y="46"/>
                  </a:lnTo>
                  <a:lnTo>
                    <a:pt x="129" y="50"/>
                  </a:lnTo>
                  <a:lnTo>
                    <a:pt x="145" y="52"/>
                  </a:lnTo>
                  <a:lnTo>
                    <a:pt x="161" y="52"/>
                  </a:lnTo>
                  <a:lnTo>
                    <a:pt x="176" y="52"/>
                  </a:lnTo>
                  <a:lnTo>
                    <a:pt x="190" y="5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35" name="Freeform 27"/>
            <p:cNvSpPr>
              <a:spLocks/>
            </p:cNvSpPr>
            <p:nvPr/>
          </p:nvSpPr>
          <p:spPr bwMode="auto">
            <a:xfrm>
              <a:off x="279" y="2182"/>
              <a:ext cx="4" cy="9"/>
            </a:xfrm>
            <a:custGeom>
              <a:avLst/>
              <a:gdLst>
                <a:gd name="T0" fmla="*/ 12 w 12"/>
                <a:gd name="T1" fmla="*/ 0 h 33"/>
                <a:gd name="T2" fmla="*/ 8 w 12"/>
                <a:gd name="T3" fmla="*/ 1 h 33"/>
                <a:gd name="T4" fmla="*/ 4 w 12"/>
                <a:gd name="T5" fmla="*/ 3 h 33"/>
                <a:gd name="T6" fmla="*/ 2 w 12"/>
                <a:gd name="T7" fmla="*/ 6 h 33"/>
                <a:gd name="T8" fmla="*/ 0 w 12"/>
                <a:gd name="T9" fmla="*/ 9 h 33"/>
                <a:gd name="T10" fmla="*/ 0 w 12"/>
                <a:gd name="T11" fmla="*/ 13 h 33"/>
                <a:gd name="T12" fmla="*/ 0 w 12"/>
                <a:gd name="T13" fmla="*/ 17 h 33"/>
                <a:gd name="T14" fmla="*/ 2 w 12"/>
                <a:gd name="T15" fmla="*/ 21 h 33"/>
                <a:gd name="T16" fmla="*/ 4 w 12"/>
                <a:gd name="T17" fmla="*/ 25 h 33"/>
                <a:gd name="T18" fmla="*/ 8 w 12"/>
                <a:gd name="T19" fmla="*/ 29 h 33"/>
                <a:gd name="T20" fmla="*/ 12 w 12"/>
                <a:gd name="T21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" h="33">
                  <a:moveTo>
                    <a:pt x="12" y="0"/>
                  </a:moveTo>
                  <a:lnTo>
                    <a:pt x="8" y="1"/>
                  </a:lnTo>
                  <a:lnTo>
                    <a:pt x="4" y="3"/>
                  </a:lnTo>
                  <a:lnTo>
                    <a:pt x="2" y="6"/>
                  </a:lnTo>
                  <a:lnTo>
                    <a:pt x="0" y="9"/>
                  </a:lnTo>
                  <a:lnTo>
                    <a:pt x="0" y="13"/>
                  </a:lnTo>
                  <a:lnTo>
                    <a:pt x="0" y="17"/>
                  </a:lnTo>
                  <a:lnTo>
                    <a:pt x="2" y="21"/>
                  </a:lnTo>
                  <a:lnTo>
                    <a:pt x="4" y="25"/>
                  </a:lnTo>
                  <a:lnTo>
                    <a:pt x="8" y="29"/>
                  </a:lnTo>
                  <a:lnTo>
                    <a:pt x="12" y="3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36" name="Freeform 28"/>
            <p:cNvSpPr>
              <a:spLocks/>
            </p:cNvSpPr>
            <p:nvPr/>
          </p:nvSpPr>
          <p:spPr bwMode="auto">
            <a:xfrm>
              <a:off x="283" y="2182"/>
              <a:ext cx="52" cy="13"/>
            </a:xfrm>
            <a:custGeom>
              <a:avLst/>
              <a:gdLst>
                <a:gd name="T0" fmla="*/ 190 w 190"/>
                <a:gd name="T1" fmla="*/ 53 h 53"/>
                <a:gd name="T2" fmla="*/ 176 w 190"/>
                <a:gd name="T3" fmla="*/ 43 h 53"/>
                <a:gd name="T4" fmla="*/ 161 w 190"/>
                <a:gd name="T5" fmla="*/ 36 h 53"/>
                <a:gd name="T6" fmla="*/ 145 w 190"/>
                <a:gd name="T7" fmla="*/ 28 h 53"/>
                <a:gd name="T8" fmla="*/ 129 w 190"/>
                <a:gd name="T9" fmla="*/ 21 h 53"/>
                <a:gd name="T10" fmla="*/ 112 w 190"/>
                <a:gd name="T11" fmla="*/ 15 h 53"/>
                <a:gd name="T12" fmla="*/ 96 w 190"/>
                <a:gd name="T13" fmla="*/ 10 h 53"/>
                <a:gd name="T14" fmla="*/ 79 w 190"/>
                <a:gd name="T15" fmla="*/ 6 h 53"/>
                <a:gd name="T16" fmla="*/ 63 w 190"/>
                <a:gd name="T17" fmla="*/ 4 h 53"/>
                <a:gd name="T18" fmla="*/ 46 w 190"/>
                <a:gd name="T19" fmla="*/ 2 h 53"/>
                <a:gd name="T20" fmla="*/ 31 w 190"/>
                <a:gd name="T21" fmla="*/ 0 h 53"/>
                <a:gd name="T22" fmla="*/ 15 w 190"/>
                <a:gd name="T23" fmla="*/ 0 h 53"/>
                <a:gd name="T24" fmla="*/ 0 w 190"/>
                <a:gd name="T25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0" h="53">
                  <a:moveTo>
                    <a:pt x="190" y="53"/>
                  </a:moveTo>
                  <a:lnTo>
                    <a:pt x="176" y="43"/>
                  </a:lnTo>
                  <a:lnTo>
                    <a:pt x="161" y="36"/>
                  </a:lnTo>
                  <a:lnTo>
                    <a:pt x="145" y="28"/>
                  </a:lnTo>
                  <a:lnTo>
                    <a:pt x="129" y="21"/>
                  </a:lnTo>
                  <a:lnTo>
                    <a:pt x="112" y="15"/>
                  </a:lnTo>
                  <a:lnTo>
                    <a:pt x="96" y="10"/>
                  </a:lnTo>
                  <a:lnTo>
                    <a:pt x="79" y="6"/>
                  </a:lnTo>
                  <a:lnTo>
                    <a:pt x="63" y="4"/>
                  </a:lnTo>
                  <a:lnTo>
                    <a:pt x="46" y="2"/>
                  </a:lnTo>
                  <a:lnTo>
                    <a:pt x="31" y="0"/>
                  </a:lnTo>
                  <a:lnTo>
                    <a:pt x="15" y="0"/>
                  </a:lnTo>
                  <a:lnTo>
                    <a:pt x="0" y="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37" name="Freeform 29"/>
            <p:cNvSpPr>
              <a:spLocks/>
            </p:cNvSpPr>
            <p:nvPr/>
          </p:nvSpPr>
          <p:spPr bwMode="auto">
            <a:xfrm>
              <a:off x="335" y="2195"/>
              <a:ext cx="4" cy="10"/>
            </a:xfrm>
            <a:custGeom>
              <a:avLst/>
              <a:gdLst>
                <a:gd name="T0" fmla="*/ 0 w 13"/>
                <a:gd name="T1" fmla="*/ 33 h 33"/>
                <a:gd name="T2" fmla="*/ 5 w 13"/>
                <a:gd name="T3" fmla="*/ 32 h 33"/>
                <a:gd name="T4" fmla="*/ 8 w 13"/>
                <a:gd name="T5" fmla="*/ 29 h 33"/>
                <a:gd name="T6" fmla="*/ 11 w 13"/>
                <a:gd name="T7" fmla="*/ 26 h 33"/>
                <a:gd name="T8" fmla="*/ 12 w 13"/>
                <a:gd name="T9" fmla="*/ 23 h 33"/>
                <a:gd name="T10" fmla="*/ 13 w 13"/>
                <a:gd name="T11" fmla="*/ 20 h 33"/>
                <a:gd name="T12" fmla="*/ 12 w 13"/>
                <a:gd name="T13" fmla="*/ 16 h 33"/>
                <a:gd name="T14" fmla="*/ 11 w 13"/>
                <a:gd name="T15" fmla="*/ 11 h 33"/>
                <a:gd name="T16" fmla="*/ 8 w 13"/>
                <a:gd name="T17" fmla="*/ 7 h 33"/>
                <a:gd name="T18" fmla="*/ 5 w 13"/>
                <a:gd name="T19" fmla="*/ 3 h 33"/>
                <a:gd name="T20" fmla="*/ 0 w 13"/>
                <a:gd name="T2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33">
                  <a:moveTo>
                    <a:pt x="0" y="33"/>
                  </a:moveTo>
                  <a:lnTo>
                    <a:pt x="5" y="32"/>
                  </a:lnTo>
                  <a:lnTo>
                    <a:pt x="8" y="29"/>
                  </a:lnTo>
                  <a:lnTo>
                    <a:pt x="11" y="26"/>
                  </a:lnTo>
                  <a:lnTo>
                    <a:pt x="12" y="23"/>
                  </a:lnTo>
                  <a:lnTo>
                    <a:pt x="13" y="20"/>
                  </a:lnTo>
                  <a:lnTo>
                    <a:pt x="12" y="16"/>
                  </a:lnTo>
                  <a:lnTo>
                    <a:pt x="11" y="11"/>
                  </a:lnTo>
                  <a:lnTo>
                    <a:pt x="8" y="7"/>
                  </a:lnTo>
                  <a:lnTo>
                    <a:pt x="5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38" name="Line 30"/>
            <p:cNvSpPr>
              <a:spLocks noChangeShapeType="1"/>
            </p:cNvSpPr>
            <p:nvPr/>
          </p:nvSpPr>
          <p:spPr bwMode="auto">
            <a:xfrm flipH="1" flipV="1">
              <a:off x="335" y="2178"/>
              <a:ext cx="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39" name="Freeform 31"/>
            <p:cNvSpPr>
              <a:spLocks/>
            </p:cNvSpPr>
            <p:nvPr/>
          </p:nvSpPr>
          <p:spPr bwMode="auto">
            <a:xfrm>
              <a:off x="283" y="2145"/>
              <a:ext cx="52" cy="13"/>
            </a:xfrm>
            <a:custGeom>
              <a:avLst/>
              <a:gdLst>
                <a:gd name="T0" fmla="*/ 0 w 190"/>
                <a:gd name="T1" fmla="*/ 0 h 54"/>
                <a:gd name="T2" fmla="*/ 15 w 190"/>
                <a:gd name="T3" fmla="*/ 10 h 54"/>
                <a:gd name="T4" fmla="*/ 31 w 190"/>
                <a:gd name="T5" fmla="*/ 18 h 54"/>
                <a:gd name="T6" fmla="*/ 46 w 190"/>
                <a:gd name="T7" fmla="*/ 26 h 54"/>
                <a:gd name="T8" fmla="*/ 63 w 190"/>
                <a:gd name="T9" fmla="*/ 32 h 54"/>
                <a:gd name="T10" fmla="*/ 79 w 190"/>
                <a:gd name="T11" fmla="*/ 39 h 54"/>
                <a:gd name="T12" fmla="*/ 96 w 190"/>
                <a:gd name="T13" fmla="*/ 43 h 54"/>
                <a:gd name="T14" fmla="*/ 112 w 190"/>
                <a:gd name="T15" fmla="*/ 47 h 54"/>
                <a:gd name="T16" fmla="*/ 129 w 190"/>
                <a:gd name="T17" fmla="*/ 50 h 54"/>
                <a:gd name="T18" fmla="*/ 145 w 190"/>
                <a:gd name="T19" fmla="*/ 53 h 54"/>
                <a:gd name="T20" fmla="*/ 161 w 190"/>
                <a:gd name="T21" fmla="*/ 54 h 54"/>
                <a:gd name="T22" fmla="*/ 176 w 190"/>
                <a:gd name="T23" fmla="*/ 53 h 54"/>
                <a:gd name="T24" fmla="*/ 190 w 190"/>
                <a:gd name="T25" fmla="*/ 51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0" h="54">
                  <a:moveTo>
                    <a:pt x="0" y="0"/>
                  </a:moveTo>
                  <a:lnTo>
                    <a:pt x="15" y="10"/>
                  </a:lnTo>
                  <a:lnTo>
                    <a:pt x="31" y="18"/>
                  </a:lnTo>
                  <a:lnTo>
                    <a:pt x="46" y="26"/>
                  </a:lnTo>
                  <a:lnTo>
                    <a:pt x="63" y="32"/>
                  </a:lnTo>
                  <a:lnTo>
                    <a:pt x="79" y="39"/>
                  </a:lnTo>
                  <a:lnTo>
                    <a:pt x="96" y="43"/>
                  </a:lnTo>
                  <a:lnTo>
                    <a:pt x="112" y="47"/>
                  </a:lnTo>
                  <a:lnTo>
                    <a:pt x="129" y="50"/>
                  </a:lnTo>
                  <a:lnTo>
                    <a:pt x="145" y="53"/>
                  </a:lnTo>
                  <a:lnTo>
                    <a:pt x="161" y="54"/>
                  </a:lnTo>
                  <a:lnTo>
                    <a:pt x="176" y="53"/>
                  </a:lnTo>
                  <a:lnTo>
                    <a:pt x="190" y="5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40" name="Freeform 32"/>
            <p:cNvSpPr>
              <a:spLocks/>
            </p:cNvSpPr>
            <p:nvPr/>
          </p:nvSpPr>
          <p:spPr bwMode="auto">
            <a:xfrm>
              <a:off x="279" y="2135"/>
              <a:ext cx="4" cy="10"/>
            </a:xfrm>
            <a:custGeom>
              <a:avLst/>
              <a:gdLst>
                <a:gd name="T0" fmla="*/ 12 w 12"/>
                <a:gd name="T1" fmla="*/ 0 h 33"/>
                <a:gd name="T2" fmla="*/ 8 w 12"/>
                <a:gd name="T3" fmla="*/ 1 h 33"/>
                <a:gd name="T4" fmla="*/ 4 w 12"/>
                <a:gd name="T5" fmla="*/ 4 h 33"/>
                <a:gd name="T6" fmla="*/ 2 w 12"/>
                <a:gd name="T7" fmla="*/ 7 h 33"/>
                <a:gd name="T8" fmla="*/ 0 w 12"/>
                <a:gd name="T9" fmla="*/ 10 h 33"/>
                <a:gd name="T10" fmla="*/ 0 w 12"/>
                <a:gd name="T11" fmla="*/ 14 h 33"/>
                <a:gd name="T12" fmla="*/ 0 w 12"/>
                <a:gd name="T13" fmla="*/ 17 h 33"/>
                <a:gd name="T14" fmla="*/ 2 w 12"/>
                <a:gd name="T15" fmla="*/ 22 h 33"/>
                <a:gd name="T16" fmla="*/ 4 w 12"/>
                <a:gd name="T17" fmla="*/ 26 h 33"/>
                <a:gd name="T18" fmla="*/ 8 w 12"/>
                <a:gd name="T19" fmla="*/ 30 h 33"/>
                <a:gd name="T20" fmla="*/ 12 w 12"/>
                <a:gd name="T21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" h="33">
                  <a:moveTo>
                    <a:pt x="12" y="0"/>
                  </a:moveTo>
                  <a:lnTo>
                    <a:pt x="8" y="1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0"/>
                  </a:lnTo>
                  <a:lnTo>
                    <a:pt x="0" y="14"/>
                  </a:lnTo>
                  <a:lnTo>
                    <a:pt x="0" y="17"/>
                  </a:lnTo>
                  <a:lnTo>
                    <a:pt x="2" y="22"/>
                  </a:lnTo>
                  <a:lnTo>
                    <a:pt x="4" y="26"/>
                  </a:lnTo>
                  <a:lnTo>
                    <a:pt x="8" y="30"/>
                  </a:lnTo>
                  <a:lnTo>
                    <a:pt x="12" y="3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41" name="Freeform 33"/>
            <p:cNvSpPr>
              <a:spLocks/>
            </p:cNvSpPr>
            <p:nvPr/>
          </p:nvSpPr>
          <p:spPr bwMode="auto">
            <a:xfrm>
              <a:off x="283" y="2135"/>
              <a:ext cx="52" cy="14"/>
            </a:xfrm>
            <a:custGeom>
              <a:avLst/>
              <a:gdLst>
                <a:gd name="T0" fmla="*/ 190 w 190"/>
                <a:gd name="T1" fmla="*/ 52 h 52"/>
                <a:gd name="T2" fmla="*/ 176 w 190"/>
                <a:gd name="T3" fmla="*/ 44 h 52"/>
                <a:gd name="T4" fmla="*/ 161 w 190"/>
                <a:gd name="T5" fmla="*/ 35 h 52"/>
                <a:gd name="T6" fmla="*/ 145 w 190"/>
                <a:gd name="T7" fmla="*/ 28 h 52"/>
                <a:gd name="T8" fmla="*/ 129 w 190"/>
                <a:gd name="T9" fmla="*/ 21 h 52"/>
                <a:gd name="T10" fmla="*/ 112 w 190"/>
                <a:gd name="T11" fmla="*/ 15 h 52"/>
                <a:gd name="T12" fmla="*/ 96 w 190"/>
                <a:gd name="T13" fmla="*/ 10 h 52"/>
                <a:gd name="T14" fmla="*/ 79 w 190"/>
                <a:gd name="T15" fmla="*/ 6 h 52"/>
                <a:gd name="T16" fmla="*/ 63 w 190"/>
                <a:gd name="T17" fmla="*/ 3 h 52"/>
                <a:gd name="T18" fmla="*/ 46 w 190"/>
                <a:gd name="T19" fmla="*/ 1 h 52"/>
                <a:gd name="T20" fmla="*/ 31 w 190"/>
                <a:gd name="T21" fmla="*/ 0 h 52"/>
                <a:gd name="T22" fmla="*/ 15 w 190"/>
                <a:gd name="T23" fmla="*/ 0 h 52"/>
                <a:gd name="T24" fmla="*/ 0 w 190"/>
                <a:gd name="T25" fmla="*/ 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0" h="52">
                  <a:moveTo>
                    <a:pt x="190" y="52"/>
                  </a:moveTo>
                  <a:lnTo>
                    <a:pt x="176" y="44"/>
                  </a:lnTo>
                  <a:lnTo>
                    <a:pt x="161" y="35"/>
                  </a:lnTo>
                  <a:lnTo>
                    <a:pt x="145" y="28"/>
                  </a:lnTo>
                  <a:lnTo>
                    <a:pt x="129" y="21"/>
                  </a:lnTo>
                  <a:lnTo>
                    <a:pt x="112" y="15"/>
                  </a:lnTo>
                  <a:lnTo>
                    <a:pt x="96" y="10"/>
                  </a:lnTo>
                  <a:lnTo>
                    <a:pt x="79" y="6"/>
                  </a:lnTo>
                  <a:lnTo>
                    <a:pt x="63" y="3"/>
                  </a:lnTo>
                  <a:lnTo>
                    <a:pt x="46" y="1"/>
                  </a:lnTo>
                  <a:lnTo>
                    <a:pt x="31" y="0"/>
                  </a:lnTo>
                  <a:lnTo>
                    <a:pt x="15" y="0"/>
                  </a:lnTo>
                  <a:lnTo>
                    <a:pt x="0" y="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42" name="Freeform 34"/>
            <p:cNvSpPr>
              <a:spLocks/>
            </p:cNvSpPr>
            <p:nvPr/>
          </p:nvSpPr>
          <p:spPr bwMode="auto">
            <a:xfrm>
              <a:off x="335" y="2149"/>
              <a:ext cx="4" cy="9"/>
            </a:xfrm>
            <a:custGeom>
              <a:avLst/>
              <a:gdLst>
                <a:gd name="T0" fmla="*/ 0 w 13"/>
                <a:gd name="T1" fmla="*/ 33 h 33"/>
                <a:gd name="T2" fmla="*/ 5 w 13"/>
                <a:gd name="T3" fmla="*/ 32 h 33"/>
                <a:gd name="T4" fmla="*/ 8 w 13"/>
                <a:gd name="T5" fmla="*/ 30 h 33"/>
                <a:gd name="T6" fmla="*/ 11 w 13"/>
                <a:gd name="T7" fmla="*/ 27 h 33"/>
                <a:gd name="T8" fmla="*/ 12 w 13"/>
                <a:gd name="T9" fmla="*/ 24 h 33"/>
                <a:gd name="T10" fmla="*/ 13 w 13"/>
                <a:gd name="T11" fmla="*/ 21 h 33"/>
                <a:gd name="T12" fmla="*/ 12 w 13"/>
                <a:gd name="T13" fmla="*/ 16 h 33"/>
                <a:gd name="T14" fmla="*/ 11 w 13"/>
                <a:gd name="T15" fmla="*/ 12 h 33"/>
                <a:gd name="T16" fmla="*/ 8 w 13"/>
                <a:gd name="T17" fmla="*/ 8 h 33"/>
                <a:gd name="T18" fmla="*/ 5 w 13"/>
                <a:gd name="T19" fmla="*/ 5 h 33"/>
                <a:gd name="T20" fmla="*/ 0 w 13"/>
                <a:gd name="T2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33">
                  <a:moveTo>
                    <a:pt x="0" y="33"/>
                  </a:moveTo>
                  <a:lnTo>
                    <a:pt x="5" y="32"/>
                  </a:lnTo>
                  <a:lnTo>
                    <a:pt x="8" y="30"/>
                  </a:lnTo>
                  <a:lnTo>
                    <a:pt x="11" y="27"/>
                  </a:lnTo>
                  <a:lnTo>
                    <a:pt x="12" y="24"/>
                  </a:lnTo>
                  <a:lnTo>
                    <a:pt x="13" y="21"/>
                  </a:lnTo>
                  <a:lnTo>
                    <a:pt x="12" y="16"/>
                  </a:lnTo>
                  <a:lnTo>
                    <a:pt x="11" y="12"/>
                  </a:lnTo>
                  <a:lnTo>
                    <a:pt x="8" y="8"/>
                  </a:lnTo>
                  <a:lnTo>
                    <a:pt x="5" y="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43" name="Freeform 35"/>
            <p:cNvSpPr>
              <a:spLocks/>
            </p:cNvSpPr>
            <p:nvPr/>
          </p:nvSpPr>
          <p:spPr bwMode="auto">
            <a:xfrm>
              <a:off x="283" y="2112"/>
              <a:ext cx="52" cy="14"/>
            </a:xfrm>
            <a:custGeom>
              <a:avLst/>
              <a:gdLst>
                <a:gd name="T0" fmla="*/ 0 w 190"/>
                <a:gd name="T1" fmla="*/ 0 h 52"/>
                <a:gd name="T2" fmla="*/ 15 w 190"/>
                <a:gd name="T3" fmla="*/ 9 h 52"/>
                <a:gd name="T4" fmla="*/ 31 w 190"/>
                <a:gd name="T5" fmla="*/ 17 h 52"/>
                <a:gd name="T6" fmla="*/ 46 w 190"/>
                <a:gd name="T7" fmla="*/ 25 h 52"/>
                <a:gd name="T8" fmla="*/ 63 w 190"/>
                <a:gd name="T9" fmla="*/ 31 h 52"/>
                <a:gd name="T10" fmla="*/ 79 w 190"/>
                <a:gd name="T11" fmla="*/ 38 h 52"/>
                <a:gd name="T12" fmla="*/ 96 w 190"/>
                <a:gd name="T13" fmla="*/ 42 h 52"/>
                <a:gd name="T14" fmla="*/ 112 w 190"/>
                <a:gd name="T15" fmla="*/ 46 h 52"/>
                <a:gd name="T16" fmla="*/ 129 w 190"/>
                <a:gd name="T17" fmla="*/ 49 h 52"/>
                <a:gd name="T18" fmla="*/ 145 w 190"/>
                <a:gd name="T19" fmla="*/ 51 h 52"/>
                <a:gd name="T20" fmla="*/ 161 w 190"/>
                <a:gd name="T21" fmla="*/ 52 h 52"/>
                <a:gd name="T22" fmla="*/ 176 w 190"/>
                <a:gd name="T23" fmla="*/ 52 h 52"/>
                <a:gd name="T24" fmla="*/ 190 w 190"/>
                <a:gd name="T25" fmla="*/ 5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0" h="52">
                  <a:moveTo>
                    <a:pt x="0" y="0"/>
                  </a:moveTo>
                  <a:lnTo>
                    <a:pt x="15" y="9"/>
                  </a:lnTo>
                  <a:lnTo>
                    <a:pt x="31" y="17"/>
                  </a:lnTo>
                  <a:lnTo>
                    <a:pt x="46" y="25"/>
                  </a:lnTo>
                  <a:lnTo>
                    <a:pt x="63" y="31"/>
                  </a:lnTo>
                  <a:lnTo>
                    <a:pt x="79" y="38"/>
                  </a:lnTo>
                  <a:lnTo>
                    <a:pt x="96" y="42"/>
                  </a:lnTo>
                  <a:lnTo>
                    <a:pt x="112" y="46"/>
                  </a:lnTo>
                  <a:lnTo>
                    <a:pt x="129" y="49"/>
                  </a:lnTo>
                  <a:lnTo>
                    <a:pt x="145" y="51"/>
                  </a:lnTo>
                  <a:lnTo>
                    <a:pt x="161" y="52"/>
                  </a:lnTo>
                  <a:lnTo>
                    <a:pt x="176" y="52"/>
                  </a:lnTo>
                  <a:lnTo>
                    <a:pt x="190" y="5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44" name="Freeform 36"/>
            <p:cNvSpPr>
              <a:spLocks/>
            </p:cNvSpPr>
            <p:nvPr/>
          </p:nvSpPr>
          <p:spPr bwMode="auto">
            <a:xfrm>
              <a:off x="279" y="2102"/>
              <a:ext cx="4" cy="10"/>
            </a:xfrm>
            <a:custGeom>
              <a:avLst/>
              <a:gdLst>
                <a:gd name="T0" fmla="*/ 12 w 12"/>
                <a:gd name="T1" fmla="*/ 0 h 34"/>
                <a:gd name="T2" fmla="*/ 8 w 12"/>
                <a:gd name="T3" fmla="*/ 2 h 34"/>
                <a:gd name="T4" fmla="*/ 4 w 12"/>
                <a:gd name="T5" fmla="*/ 5 h 34"/>
                <a:gd name="T6" fmla="*/ 2 w 12"/>
                <a:gd name="T7" fmla="*/ 7 h 34"/>
                <a:gd name="T8" fmla="*/ 0 w 12"/>
                <a:gd name="T9" fmla="*/ 10 h 34"/>
                <a:gd name="T10" fmla="*/ 0 w 12"/>
                <a:gd name="T11" fmla="*/ 14 h 34"/>
                <a:gd name="T12" fmla="*/ 0 w 12"/>
                <a:gd name="T13" fmla="*/ 18 h 34"/>
                <a:gd name="T14" fmla="*/ 2 w 12"/>
                <a:gd name="T15" fmla="*/ 22 h 34"/>
                <a:gd name="T16" fmla="*/ 4 w 12"/>
                <a:gd name="T17" fmla="*/ 26 h 34"/>
                <a:gd name="T18" fmla="*/ 8 w 12"/>
                <a:gd name="T19" fmla="*/ 30 h 34"/>
                <a:gd name="T20" fmla="*/ 12 w 12"/>
                <a:gd name="T2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" h="34">
                  <a:moveTo>
                    <a:pt x="12" y="0"/>
                  </a:moveTo>
                  <a:lnTo>
                    <a:pt x="8" y="2"/>
                  </a:lnTo>
                  <a:lnTo>
                    <a:pt x="4" y="5"/>
                  </a:lnTo>
                  <a:lnTo>
                    <a:pt x="2" y="7"/>
                  </a:lnTo>
                  <a:lnTo>
                    <a:pt x="0" y="10"/>
                  </a:lnTo>
                  <a:lnTo>
                    <a:pt x="0" y="14"/>
                  </a:lnTo>
                  <a:lnTo>
                    <a:pt x="0" y="18"/>
                  </a:lnTo>
                  <a:lnTo>
                    <a:pt x="2" y="22"/>
                  </a:lnTo>
                  <a:lnTo>
                    <a:pt x="4" y="26"/>
                  </a:lnTo>
                  <a:lnTo>
                    <a:pt x="8" y="30"/>
                  </a:lnTo>
                  <a:lnTo>
                    <a:pt x="12" y="3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45" name="Freeform 37"/>
            <p:cNvSpPr>
              <a:spLocks/>
            </p:cNvSpPr>
            <p:nvPr/>
          </p:nvSpPr>
          <p:spPr bwMode="auto">
            <a:xfrm>
              <a:off x="283" y="2102"/>
              <a:ext cx="52" cy="14"/>
            </a:xfrm>
            <a:custGeom>
              <a:avLst/>
              <a:gdLst>
                <a:gd name="T0" fmla="*/ 190 w 190"/>
                <a:gd name="T1" fmla="*/ 52 h 52"/>
                <a:gd name="T2" fmla="*/ 176 w 190"/>
                <a:gd name="T3" fmla="*/ 44 h 52"/>
                <a:gd name="T4" fmla="*/ 161 w 190"/>
                <a:gd name="T5" fmla="*/ 35 h 52"/>
                <a:gd name="T6" fmla="*/ 145 w 190"/>
                <a:gd name="T7" fmla="*/ 28 h 52"/>
                <a:gd name="T8" fmla="*/ 129 w 190"/>
                <a:gd name="T9" fmla="*/ 20 h 52"/>
                <a:gd name="T10" fmla="*/ 112 w 190"/>
                <a:gd name="T11" fmla="*/ 15 h 52"/>
                <a:gd name="T12" fmla="*/ 96 w 190"/>
                <a:gd name="T13" fmla="*/ 10 h 52"/>
                <a:gd name="T14" fmla="*/ 79 w 190"/>
                <a:gd name="T15" fmla="*/ 7 h 52"/>
                <a:gd name="T16" fmla="*/ 63 w 190"/>
                <a:gd name="T17" fmla="*/ 3 h 52"/>
                <a:gd name="T18" fmla="*/ 46 w 190"/>
                <a:gd name="T19" fmla="*/ 1 h 52"/>
                <a:gd name="T20" fmla="*/ 31 w 190"/>
                <a:gd name="T21" fmla="*/ 0 h 52"/>
                <a:gd name="T22" fmla="*/ 15 w 190"/>
                <a:gd name="T23" fmla="*/ 0 h 52"/>
                <a:gd name="T24" fmla="*/ 0 w 190"/>
                <a:gd name="T25" fmla="*/ 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0" h="52">
                  <a:moveTo>
                    <a:pt x="190" y="52"/>
                  </a:moveTo>
                  <a:lnTo>
                    <a:pt x="176" y="44"/>
                  </a:lnTo>
                  <a:lnTo>
                    <a:pt x="161" y="35"/>
                  </a:lnTo>
                  <a:lnTo>
                    <a:pt x="145" y="28"/>
                  </a:lnTo>
                  <a:lnTo>
                    <a:pt x="129" y="20"/>
                  </a:lnTo>
                  <a:lnTo>
                    <a:pt x="112" y="15"/>
                  </a:lnTo>
                  <a:lnTo>
                    <a:pt x="96" y="10"/>
                  </a:lnTo>
                  <a:lnTo>
                    <a:pt x="79" y="7"/>
                  </a:lnTo>
                  <a:lnTo>
                    <a:pt x="63" y="3"/>
                  </a:lnTo>
                  <a:lnTo>
                    <a:pt x="46" y="1"/>
                  </a:lnTo>
                  <a:lnTo>
                    <a:pt x="31" y="0"/>
                  </a:lnTo>
                  <a:lnTo>
                    <a:pt x="15" y="0"/>
                  </a:lnTo>
                  <a:lnTo>
                    <a:pt x="0" y="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46" name="Freeform 38"/>
            <p:cNvSpPr>
              <a:spLocks/>
            </p:cNvSpPr>
            <p:nvPr/>
          </p:nvSpPr>
          <p:spPr bwMode="auto">
            <a:xfrm>
              <a:off x="335" y="2116"/>
              <a:ext cx="4" cy="10"/>
            </a:xfrm>
            <a:custGeom>
              <a:avLst/>
              <a:gdLst>
                <a:gd name="T0" fmla="*/ 0 w 13"/>
                <a:gd name="T1" fmla="*/ 34 h 34"/>
                <a:gd name="T2" fmla="*/ 5 w 13"/>
                <a:gd name="T3" fmla="*/ 32 h 34"/>
                <a:gd name="T4" fmla="*/ 8 w 13"/>
                <a:gd name="T5" fmla="*/ 30 h 34"/>
                <a:gd name="T6" fmla="*/ 11 w 13"/>
                <a:gd name="T7" fmla="*/ 28 h 34"/>
                <a:gd name="T8" fmla="*/ 12 w 13"/>
                <a:gd name="T9" fmla="*/ 24 h 34"/>
                <a:gd name="T10" fmla="*/ 13 w 13"/>
                <a:gd name="T11" fmla="*/ 21 h 34"/>
                <a:gd name="T12" fmla="*/ 12 w 13"/>
                <a:gd name="T13" fmla="*/ 16 h 34"/>
                <a:gd name="T14" fmla="*/ 11 w 13"/>
                <a:gd name="T15" fmla="*/ 12 h 34"/>
                <a:gd name="T16" fmla="*/ 8 w 13"/>
                <a:gd name="T17" fmla="*/ 8 h 34"/>
                <a:gd name="T18" fmla="*/ 5 w 13"/>
                <a:gd name="T19" fmla="*/ 5 h 34"/>
                <a:gd name="T20" fmla="*/ 0 w 13"/>
                <a:gd name="T21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34">
                  <a:moveTo>
                    <a:pt x="0" y="34"/>
                  </a:moveTo>
                  <a:lnTo>
                    <a:pt x="5" y="32"/>
                  </a:lnTo>
                  <a:lnTo>
                    <a:pt x="8" y="30"/>
                  </a:lnTo>
                  <a:lnTo>
                    <a:pt x="11" y="28"/>
                  </a:lnTo>
                  <a:lnTo>
                    <a:pt x="12" y="24"/>
                  </a:lnTo>
                  <a:lnTo>
                    <a:pt x="13" y="21"/>
                  </a:lnTo>
                  <a:lnTo>
                    <a:pt x="12" y="16"/>
                  </a:lnTo>
                  <a:lnTo>
                    <a:pt x="11" y="12"/>
                  </a:lnTo>
                  <a:lnTo>
                    <a:pt x="8" y="8"/>
                  </a:lnTo>
                  <a:lnTo>
                    <a:pt x="5" y="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47" name="Freeform 39"/>
            <p:cNvSpPr>
              <a:spLocks/>
            </p:cNvSpPr>
            <p:nvPr/>
          </p:nvSpPr>
          <p:spPr bwMode="auto">
            <a:xfrm>
              <a:off x="279" y="2069"/>
              <a:ext cx="60" cy="28"/>
            </a:xfrm>
            <a:custGeom>
              <a:avLst/>
              <a:gdLst>
                <a:gd name="T0" fmla="*/ 0 w 214"/>
                <a:gd name="T1" fmla="*/ 0 h 98"/>
                <a:gd name="T2" fmla="*/ 4 w 214"/>
                <a:gd name="T3" fmla="*/ 10 h 98"/>
                <a:gd name="T4" fmla="*/ 11 w 214"/>
                <a:gd name="T5" fmla="*/ 19 h 98"/>
                <a:gd name="T6" fmla="*/ 18 w 214"/>
                <a:gd name="T7" fmla="*/ 29 h 98"/>
                <a:gd name="T8" fmla="*/ 28 w 214"/>
                <a:gd name="T9" fmla="*/ 37 h 98"/>
                <a:gd name="T10" fmla="*/ 37 w 214"/>
                <a:gd name="T11" fmla="*/ 46 h 98"/>
                <a:gd name="T12" fmla="*/ 47 w 214"/>
                <a:gd name="T13" fmla="*/ 53 h 98"/>
                <a:gd name="T14" fmla="*/ 59 w 214"/>
                <a:gd name="T15" fmla="*/ 60 h 98"/>
                <a:gd name="T16" fmla="*/ 70 w 214"/>
                <a:gd name="T17" fmla="*/ 66 h 98"/>
                <a:gd name="T18" fmla="*/ 83 w 214"/>
                <a:gd name="T19" fmla="*/ 71 h 98"/>
                <a:gd name="T20" fmla="*/ 95 w 214"/>
                <a:gd name="T21" fmla="*/ 76 h 98"/>
                <a:gd name="T22" fmla="*/ 167 w 214"/>
                <a:gd name="T23" fmla="*/ 95 h 98"/>
                <a:gd name="T24" fmla="*/ 175 w 214"/>
                <a:gd name="T25" fmla="*/ 97 h 98"/>
                <a:gd name="T26" fmla="*/ 182 w 214"/>
                <a:gd name="T27" fmla="*/ 98 h 98"/>
                <a:gd name="T28" fmla="*/ 189 w 214"/>
                <a:gd name="T29" fmla="*/ 97 h 98"/>
                <a:gd name="T30" fmla="*/ 195 w 214"/>
                <a:gd name="T31" fmla="*/ 96 h 98"/>
                <a:gd name="T32" fmla="*/ 200 w 214"/>
                <a:gd name="T33" fmla="*/ 95 h 98"/>
                <a:gd name="T34" fmla="*/ 206 w 214"/>
                <a:gd name="T35" fmla="*/ 91 h 98"/>
                <a:gd name="T36" fmla="*/ 210 w 214"/>
                <a:gd name="T37" fmla="*/ 88 h 98"/>
                <a:gd name="T38" fmla="*/ 212 w 214"/>
                <a:gd name="T39" fmla="*/ 84 h 98"/>
                <a:gd name="T40" fmla="*/ 214 w 214"/>
                <a:gd name="T41" fmla="*/ 80 h 98"/>
                <a:gd name="T42" fmla="*/ 214 w 214"/>
                <a:gd name="T43" fmla="*/ 74 h 98"/>
                <a:gd name="T44" fmla="*/ 214 w 214"/>
                <a:gd name="T45" fmla="*/ 69 h 98"/>
                <a:gd name="T46" fmla="*/ 212 w 214"/>
                <a:gd name="T47" fmla="*/ 64 h 98"/>
                <a:gd name="T48" fmla="*/ 210 w 214"/>
                <a:gd name="T49" fmla="*/ 57 h 98"/>
                <a:gd name="T50" fmla="*/ 206 w 214"/>
                <a:gd name="T51" fmla="*/ 52 h 98"/>
                <a:gd name="T52" fmla="*/ 200 w 214"/>
                <a:gd name="T53" fmla="*/ 47 h 98"/>
                <a:gd name="T54" fmla="*/ 195 w 214"/>
                <a:gd name="T55" fmla="*/ 43 h 98"/>
                <a:gd name="T56" fmla="*/ 189 w 214"/>
                <a:gd name="T57" fmla="*/ 38 h 98"/>
                <a:gd name="T58" fmla="*/ 182 w 214"/>
                <a:gd name="T59" fmla="*/ 34 h 98"/>
                <a:gd name="T60" fmla="*/ 175 w 214"/>
                <a:gd name="T61" fmla="*/ 31 h 98"/>
                <a:gd name="T62" fmla="*/ 167 w 214"/>
                <a:gd name="T63" fmla="*/ 29 h 98"/>
                <a:gd name="T64" fmla="*/ 143 w 214"/>
                <a:gd name="T65" fmla="*/ 22 h 98"/>
                <a:gd name="T66" fmla="*/ 136 w 214"/>
                <a:gd name="T67" fmla="*/ 20 h 98"/>
                <a:gd name="T68" fmla="*/ 129 w 214"/>
                <a:gd name="T69" fmla="*/ 18 h 98"/>
                <a:gd name="T70" fmla="*/ 123 w 214"/>
                <a:gd name="T71" fmla="*/ 18 h 98"/>
                <a:gd name="T72" fmla="*/ 116 w 214"/>
                <a:gd name="T73" fmla="*/ 18 h 98"/>
                <a:gd name="T74" fmla="*/ 110 w 214"/>
                <a:gd name="T75" fmla="*/ 20 h 98"/>
                <a:gd name="T76" fmla="*/ 105 w 214"/>
                <a:gd name="T77" fmla="*/ 22 h 98"/>
                <a:gd name="T78" fmla="*/ 101 w 214"/>
                <a:gd name="T79" fmla="*/ 24 h 98"/>
                <a:gd name="T80" fmla="*/ 98 w 214"/>
                <a:gd name="T81" fmla="*/ 29 h 98"/>
                <a:gd name="T82" fmla="*/ 96 w 214"/>
                <a:gd name="T83" fmla="*/ 33 h 98"/>
                <a:gd name="T84" fmla="*/ 95 w 214"/>
                <a:gd name="T85" fmla="*/ 37 h 98"/>
                <a:gd name="T86" fmla="*/ 95 w 214"/>
                <a:gd name="T87" fmla="*/ 43 h 98"/>
                <a:gd name="T88" fmla="*/ 95 w 214"/>
                <a:gd name="T89" fmla="*/ 76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14" h="98">
                  <a:moveTo>
                    <a:pt x="0" y="0"/>
                  </a:moveTo>
                  <a:lnTo>
                    <a:pt x="4" y="10"/>
                  </a:lnTo>
                  <a:lnTo>
                    <a:pt x="11" y="19"/>
                  </a:lnTo>
                  <a:lnTo>
                    <a:pt x="18" y="29"/>
                  </a:lnTo>
                  <a:lnTo>
                    <a:pt x="28" y="37"/>
                  </a:lnTo>
                  <a:lnTo>
                    <a:pt x="37" y="46"/>
                  </a:lnTo>
                  <a:lnTo>
                    <a:pt x="47" y="53"/>
                  </a:lnTo>
                  <a:lnTo>
                    <a:pt x="59" y="60"/>
                  </a:lnTo>
                  <a:lnTo>
                    <a:pt x="70" y="66"/>
                  </a:lnTo>
                  <a:lnTo>
                    <a:pt x="83" y="71"/>
                  </a:lnTo>
                  <a:lnTo>
                    <a:pt x="95" y="76"/>
                  </a:lnTo>
                  <a:lnTo>
                    <a:pt x="167" y="95"/>
                  </a:lnTo>
                  <a:lnTo>
                    <a:pt x="175" y="97"/>
                  </a:lnTo>
                  <a:lnTo>
                    <a:pt x="182" y="98"/>
                  </a:lnTo>
                  <a:lnTo>
                    <a:pt x="189" y="97"/>
                  </a:lnTo>
                  <a:lnTo>
                    <a:pt x="195" y="96"/>
                  </a:lnTo>
                  <a:lnTo>
                    <a:pt x="200" y="95"/>
                  </a:lnTo>
                  <a:lnTo>
                    <a:pt x="206" y="91"/>
                  </a:lnTo>
                  <a:lnTo>
                    <a:pt x="210" y="88"/>
                  </a:lnTo>
                  <a:lnTo>
                    <a:pt x="212" y="84"/>
                  </a:lnTo>
                  <a:lnTo>
                    <a:pt x="214" y="80"/>
                  </a:lnTo>
                  <a:lnTo>
                    <a:pt x="214" y="74"/>
                  </a:lnTo>
                  <a:lnTo>
                    <a:pt x="214" y="69"/>
                  </a:lnTo>
                  <a:lnTo>
                    <a:pt x="212" y="64"/>
                  </a:lnTo>
                  <a:lnTo>
                    <a:pt x="210" y="57"/>
                  </a:lnTo>
                  <a:lnTo>
                    <a:pt x="206" y="52"/>
                  </a:lnTo>
                  <a:lnTo>
                    <a:pt x="200" y="47"/>
                  </a:lnTo>
                  <a:lnTo>
                    <a:pt x="195" y="43"/>
                  </a:lnTo>
                  <a:lnTo>
                    <a:pt x="189" y="38"/>
                  </a:lnTo>
                  <a:lnTo>
                    <a:pt x="182" y="34"/>
                  </a:lnTo>
                  <a:lnTo>
                    <a:pt x="175" y="31"/>
                  </a:lnTo>
                  <a:lnTo>
                    <a:pt x="167" y="29"/>
                  </a:lnTo>
                  <a:lnTo>
                    <a:pt x="143" y="22"/>
                  </a:lnTo>
                  <a:lnTo>
                    <a:pt x="136" y="20"/>
                  </a:lnTo>
                  <a:lnTo>
                    <a:pt x="129" y="18"/>
                  </a:lnTo>
                  <a:lnTo>
                    <a:pt x="123" y="18"/>
                  </a:lnTo>
                  <a:lnTo>
                    <a:pt x="116" y="18"/>
                  </a:lnTo>
                  <a:lnTo>
                    <a:pt x="110" y="20"/>
                  </a:lnTo>
                  <a:lnTo>
                    <a:pt x="105" y="22"/>
                  </a:lnTo>
                  <a:lnTo>
                    <a:pt x="101" y="24"/>
                  </a:lnTo>
                  <a:lnTo>
                    <a:pt x="98" y="29"/>
                  </a:lnTo>
                  <a:lnTo>
                    <a:pt x="96" y="33"/>
                  </a:lnTo>
                  <a:lnTo>
                    <a:pt x="95" y="37"/>
                  </a:lnTo>
                  <a:lnTo>
                    <a:pt x="95" y="43"/>
                  </a:lnTo>
                  <a:lnTo>
                    <a:pt x="95" y="7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48" name="Line 40"/>
            <p:cNvSpPr>
              <a:spLocks noChangeShapeType="1"/>
            </p:cNvSpPr>
            <p:nvPr/>
          </p:nvSpPr>
          <p:spPr bwMode="auto">
            <a:xfrm>
              <a:off x="639" y="3267"/>
              <a:ext cx="0" cy="2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49" name="Line 41"/>
            <p:cNvSpPr>
              <a:spLocks noChangeShapeType="1"/>
            </p:cNvSpPr>
            <p:nvPr/>
          </p:nvSpPr>
          <p:spPr bwMode="auto">
            <a:xfrm>
              <a:off x="1176" y="3267"/>
              <a:ext cx="0" cy="2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50" name="Line 42"/>
            <p:cNvSpPr>
              <a:spLocks noChangeShapeType="1"/>
            </p:cNvSpPr>
            <p:nvPr/>
          </p:nvSpPr>
          <p:spPr bwMode="auto">
            <a:xfrm>
              <a:off x="706" y="3480"/>
              <a:ext cx="40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51" name="Freeform 43"/>
            <p:cNvSpPr>
              <a:spLocks/>
            </p:cNvSpPr>
            <p:nvPr/>
          </p:nvSpPr>
          <p:spPr bwMode="auto">
            <a:xfrm>
              <a:off x="639" y="3468"/>
              <a:ext cx="67" cy="21"/>
            </a:xfrm>
            <a:custGeom>
              <a:avLst/>
              <a:gdLst>
                <a:gd name="T0" fmla="*/ 244 w 244"/>
                <a:gd name="T1" fmla="*/ 0 h 81"/>
                <a:gd name="T2" fmla="*/ 244 w 244"/>
                <a:gd name="T3" fmla="*/ 81 h 81"/>
                <a:gd name="T4" fmla="*/ 0 w 244"/>
                <a:gd name="T5" fmla="*/ 41 h 81"/>
                <a:gd name="T6" fmla="*/ 244 w 244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4" h="81">
                  <a:moveTo>
                    <a:pt x="244" y="0"/>
                  </a:moveTo>
                  <a:lnTo>
                    <a:pt x="244" y="81"/>
                  </a:lnTo>
                  <a:lnTo>
                    <a:pt x="0" y="41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52" name="Freeform 44"/>
            <p:cNvSpPr>
              <a:spLocks/>
            </p:cNvSpPr>
            <p:nvPr/>
          </p:nvSpPr>
          <p:spPr bwMode="auto">
            <a:xfrm>
              <a:off x="639" y="3468"/>
              <a:ext cx="67" cy="21"/>
            </a:xfrm>
            <a:custGeom>
              <a:avLst/>
              <a:gdLst>
                <a:gd name="T0" fmla="*/ 244 w 244"/>
                <a:gd name="T1" fmla="*/ 0 h 81"/>
                <a:gd name="T2" fmla="*/ 244 w 244"/>
                <a:gd name="T3" fmla="*/ 81 h 81"/>
                <a:gd name="T4" fmla="*/ 0 w 244"/>
                <a:gd name="T5" fmla="*/ 41 h 81"/>
                <a:gd name="T6" fmla="*/ 244 w 244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4" h="81">
                  <a:moveTo>
                    <a:pt x="244" y="0"/>
                  </a:moveTo>
                  <a:lnTo>
                    <a:pt x="244" y="81"/>
                  </a:lnTo>
                  <a:lnTo>
                    <a:pt x="0" y="41"/>
                  </a:lnTo>
                  <a:lnTo>
                    <a:pt x="244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53" name="Freeform 45"/>
            <p:cNvSpPr>
              <a:spLocks/>
            </p:cNvSpPr>
            <p:nvPr/>
          </p:nvSpPr>
          <p:spPr bwMode="auto">
            <a:xfrm>
              <a:off x="1111" y="3468"/>
              <a:ext cx="65" cy="21"/>
            </a:xfrm>
            <a:custGeom>
              <a:avLst/>
              <a:gdLst>
                <a:gd name="T0" fmla="*/ 0 w 244"/>
                <a:gd name="T1" fmla="*/ 0 h 81"/>
                <a:gd name="T2" fmla="*/ 0 w 244"/>
                <a:gd name="T3" fmla="*/ 81 h 81"/>
                <a:gd name="T4" fmla="*/ 244 w 244"/>
                <a:gd name="T5" fmla="*/ 41 h 81"/>
                <a:gd name="T6" fmla="*/ 0 w 244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4" h="81">
                  <a:moveTo>
                    <a:pt x="0" y="0"/>
                  </a:moveTo>
                  <a:lnTo>
                    <a:pt x="0" y="81"/>
                  </a:lnTo>
                  <a:lnTo>
                    <a:pt x="244" y="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54" name="Freeform 46"/>
            <p:cNvSpPr>
              <a:spLocks/>
            </p:cNvSpPr>
            <p:nvPr/>
          </p:nvSpPr>
          <p:spPr bwMode="auto">
            <a:xfrm>
              <a:off x="1111" y="3468"/>
              <a:ext cx="65" cy="21"/>
            </a:xfrm>
            <a:custGeom>
              <a:avLst/>
              <a:gdLst>
                <a:gd name="T0" fmla="*/ 0 w 244"/>
                <a:gd name="T1" fmla="*/ 0 h 81"/>
                <a:gd name="T2" fmla="*/ 0 w 244"/>
                <a:gd name="T3" fmla="*/ 81 h 81"/>
                <a:gd name="T4" fmla="*/ 244 w 244"/>
                <a:gd name="T5" fmla="*/ 41 h 81"/>
                <a:gd name="T6" fmla="*/ 0 w 244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4" h="81">
                  <a:moveTo>
                    <a:pt x="0" y="0"/>
                  </a:moveTo>
                  <a:lnTo>
                    <a:pt x="0" y="81"/>
                  </a:lnTo>
                  <a:lnTo>
                    <a:pt x="244" y="4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55" name="Freeform 47"/>
            <p:cNvSpPr>
              <a:spLocks/>
            </p:cNvSpPr>
            <p:nvPr/>
          </p:nvSpPr>
          <p:spPr bwMode="auto">
            <a:xfrm>
              <a:off x="879" y="3379"/>
              <a:ext cx="23" cy="83"/>
            </a:xfrm>
            <a:custGeom>
              <a:avLst/>
              <a:gdLst>
                <a:gd name="T0" fmla="*/ 0 w 82"/>
                <a:gd name="T1" fmla="*/ 306 h 306"/>
                <a:gd name="T2" fmla="*/ 82 w 82"/>
                <a:gd name="T3" fmla="*/ 0 h 306"/>
                <a:gd name="T4" fmla="*/ 16 w 82"/>
                <a:gd name="T5" fmla="*/ 68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2" h="306">
                  <a:moveTo>
                    <a:pt x="0" y="306"/>
                  </a:moveTo>
                  <a:lnTo>
                    <a:pt x="82" y="0"/>
                  </a:lnTo>
                  <a:lnTo>
                    <a:pt x="16" y="6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56" name="Freeform 48"/>
            <p:cNvSpPr>
              <a:spLocks/>
            </p:cNvSpPr>
            <p:nvPr/>
          </p:nvSpPr>
          <p:spPr bwMode="auto">
            <a:xfrm>
              <a:off x="904" y="3379"/>
              <a:ext cx="33" cy="66"/>
            </a:xfrm>
            <a:custGeom>
              <a:avLst/>
              <a:gdLst>
                <a:gd name="T0" fmla="*/ 111 w 119"/>
                <a:gd name="T1" fmla="*/ 0 h 238"/>
                <a:gd name="T2" fmla="*/ 0 w 119"/>
                <a:gd name="T3" fmla="*/ 238 h 238"/>
                <a:gd name="T4" fmla="*/ 119 w 119"/>
                <a:gd name="T5" fmla="*/ 238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9" h="238">
                  <a:moveTo>
                    <a:pt x="111" y="0"/>
                  </a:moveTo>
                  <a:lnTo>
                    <a:pt x="0" y="238"/>
                  </a:lnTo>
                  <a:lnTo>
                    <a:pt x="119" y="23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57" name="Line 49"/>
            <p:cNvSpPr>
              <a:spLocks noChangeShapeType="1"/>
            </p:cNvSpPr>
            <p:nvPr/>
          </p:nvSpPr>
          <p:spPr bwMode="auto">
            <a:xfrm flipH="1">
              <a:off x="923" y="3425"/>
              <a:ext cx="10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58" name="Line 50"/>
            <p:cNvSpPr>
              <a:spLocks noChangeShapeType="1"/>
            </p:cNvSpPr>
            <p:nvPr/>
          </p:nvSpPr>
          <p:spPr bwMode="auto">
            <a:xfrm flipV="1">
              <a:off x="2902" y="1605"/>
              <a:ext cx="0" cy="1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59" name="Line 51"/>
            <p:cNvSpPr>
              <a:spLocks noChangeShapeType="1"/>
            </p:cNvSpPr>
            <p:nvPr/>
          </p:nvSpPr>
          <p:spPr bwMode="auto">
            <a:xfrm flipV="1">
              <a:off x="3132" y="1605"/>
              <a:ext cx="0" cy="1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60" name="Line 52"/>
            <p:cNvSpPr>
              <a:spLocks noChangeShapeType="1"/>
            </p:cNvSpPr>
            <p:nvPr/>
          </p:nvSpPr>
          <p:spPr bwMode="auto">
            <a:xfrm>
              <a:off x="2969" y="1659"/>
              <a:ext cx="9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61" name="Line 53"/>
            <p:cNvSpPr>
              <a:spLocks noChangeShapeType="1"/>
            </p:cNvSpPr>
            <p:nvPr/>
          </p:nvSpPr>
          <p:spPr bwMode="auto">
            <a:xfrm>
              <a:off x="3132" y="1659"/>
              <a:ext cx="37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62" name="Freeform 54"/>
            <p:cNvSpPr>
              <a:spLocks/>
            </p:cNvSpPr>
            <p:nvPr/>
          </p:nvSpPr>
          <p:spPr bwMode="auto">
            <a:xfrm>
              <a:off x="2902" y="1648"/>
              <a:ext cx="67" cy="23"/>
            </a:xfrm>
            <a:custGeom>
              <a:avLst/>
              <a:gdLst>
                <a:gd name="T0" fmla="*/ 243 w 243"/>
                <a:gd name="T1" fmla="*/ 0 h 81"/>
                <a:gd name="T2" fmla="*/ 243 w 243"/>
                <a:gd name="T3" fmla="*/ 81 h 81"/>
                <a:gd name="T4" fmla="*/ 0 w 243"/>
                <a:gd name="T5" fmla="*/ 41 h 81"/>
                <a:gd name="T6" fmla="*/ 243 w 243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3" h="81">
                  <a:moveTo>
                    <a:pt x="243" y="0"/>
                  </a:moveTo>
                  <a:lnTo>
                    <a:pt x="243" y="81"/>
                  </a:lnTo>
                  <a:lnTo>
                    <a:pt x="0" y="41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63" name="Freeform 55"/>
            <p:cNvSpPr>
              <a:spLocks/>
            </p:cNvSpPr>
            <p:nvPr/>
          </p:nvSpPr>
          <p:spPr bwMode="auto">
            <a:xfrm>
              <a:off x="2902" y="1648"/>
              <a:ext cx="67" cy="23"/>
            </a:xfrm>
            <a:custGeom>
              <a:avLst/>
              <a:gdLst>
                <a:gd name="T0" fmla="*/ 243 w 243"/>
                <a:gd name="T1" fmla="*/ 0 h 81"/>
                <a:gd name="T2" fmla="*/ 243 w 243"/>
                <a:gd name="T3" fmla="*/ 81 h 81"/>
                <a:gd name="T4" fmla="*/ 0 w 243"/>
                <a:gd name="T5" fmla="*/ 41 h 81"/>
                <a:gd name="T6" fmla="*/ 243 w 243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3" h="81">
                  <a:moveTo>
                    <a:pt x="243" y="0"/>
                  </a:moveTo>
                  <a:lnTo>
                    <a:pt x="243" y="81"/>
                  </a:lnTo>
                  <a:lnTo>
                    <a:pt x="0" y="41"/>
                  </a:lnTo>
                  <a:lnTo>
                    <a:pt x="243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64" name="Freeform 56"/>
            <p:cNvSpPr>
              <a:spLocks/>
            </p:cNvSpPr>
            <p:nvPr/>
          </p:nvSpPr>
          <p:spPr bwMode="auto">
            <a:xfrm>
              <a:off x="3064" y="1648"/>
              <a:ext cx="68" cy="23"/>
            </a:xfrm>
            <a:custGeom>
              <a:avLst/>
              <a:gdLst>
                <a:gd name="T0" fmla="*/ 0 w 243"/>
                <a:gd name="T1" fmla="*/ 0 h 81"/>
                <a:gd name="T2" fmla="*/ 0 w 243"/>
                <a:gd name="T3" fmla="*/ 81 h 81"/>
                <a:gd name="T4" fmla="*/ 243 w 243"/>
                <a:gd name="T5" fmla="*/ 41 h 81"/>
                <a:gd name="T6" fmla="*/ 0 w 243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3" h="81">
                  <a:moveTo>
                    <a:pt x="0" y="0"/>
                  </a:moveTo>
                  <a:lnTo>
                    <a:pt x="0" y="81"/>
                  </a:lnTo>
                  <a:lnTo>
                    <a:pt x="243" y="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65" name="Freeform 57"/>
            <p:cNvSpPr>
              <a:spLocks/>
            </p:cNvSpPr>
            <p:nvPr/>
          </p:nvSpPr>
          <p:spPr bwMode="auto">
            <a:xfrm>
              <a:off x="3064" y="1648"/>
              <a:ext cx="68" cy="23"/>
            </a:xfrm>
            <a:custGeom>
              <a:avLst/>
              <a:gdLst>
                <a:gd name="T0" fmla="*/ 0 w 243"/>
                <a:gd name="T1" fmla="*/ 0 h 81"/>
                <a:gd name="T2" fmla="*/ 0 w 243"/>
                <a:gd name="T3" fmla="*/ 81 h 81"/>
                <a:gd name="T4" fmla="*/ 243 w 243"/>
                <a:gd name="T5" fmla="*/ 41 h 81"/>
                <a:gd name="T6" fmla="*/ 0 w 243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3" h="81">
                  <a:moveTo>
                    <a:pt x="0" y="0"/>
                  </a:moveTo>
                  <a:lnTo>
                    <a:pt x="0" y="81"/>
                  </a:lnTo>
                  <a:lnTo>
                    <a:pt x="243" y="4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66" name="Freeform 58"/>
            <p:cNvSpPr>
              <a:spLocks/>
            </p:cNvSpPr>
            <p:nvPr/>
          </p:nvSpPr>
          <p:spPr bwMode="auto">
            <a:xfrm>
              <a:off x="3215" y="1559"/>
              <a:ext cx="37" cy="85"/>
            </a:xfrm>
            <a:custGeom>
              <a:avLst/>
              <a:gdLst>
                <a:gd name="T0" fmla="*/ 138 w 138"/>
                <a:gd name="T1" fmla="*/ 0 h 307"/>
                <a:gd name="T2" fmla="*/ 127 w 138"/>
                <a:gd name="T3" fmla="*/ 5 h 307"/>
                <a:gd name="T4" fmla="*/ 118 w 138"/>
                <a:gd name="T5" fmla="*/ 12 h 307"/>
                <a:gd name="T6" fmla="*/ 107 w 138"/>
                <a:gd name="T7" fmla="*/ 19 h 307"/>
                <a:gd name="T8" fmla="*/ 98 w 138"/>
                <a:gd name="T9" fmla="*/ 28 h 307"/>
                <a:gd name="T10" fmla="*/ 88 w 138"/>
                <a:gd name="T11" fmla="*/ 37 h 307"/>
                <a:gd name="T12" fmla="*/ 79 w 138"/>
                <a:gd name="T13" fmla="*/ 48 h 307"/>
                <a:gd name="T14" fmla="*/ 70 w 138"/>
                <a:gd name="T15" fmla="*/ 58 h 307"/>
                <a:gd name="T16" fmla="*/ 61 w 138"/>
                <a:gd name="T17" fmla="*/ 70 h 307"/>
                <a:gd name="T18" fmla="*/ 54 w 138"/>
                <a:gd name="T19" fmla="*/ 83 h 307"/>
                <a:gd name="T20" fmla="*/ 47 w 138"/>
                <a:gd name="T21" fmla="*/ 96 h 307"/>
                <a:gd name="T22" fmla="*/ 40 w 138"/>
                <a:gd name="T23" fmla="*/ 109 h 307"/>
                <a:gd name="T24" fmla="*/ 35 w 138"/>
                <a:gd name="T25" fmla="*/ 122 h 307"/>
                <a:gd name="T26" fmla="*/ 31 w 138"/>
                <a:gd name="T27" fmla="*/ 136 h 307"/>
                <a:gd name="T28" fmla="*/ 3 w 138"/>
                <a:gd name="T29" fmla="*/ 238 h 307"/>
                <a:gd name="T30" fmla="*/ 1 w 138"/>
                <a:gd name="T31" fmla="*/ 248 h 307"/>
                <a:gd name="T32" fmla="*/ 0 w 138"/>
                <a:gd name="T33" fmla="*/ 258 h 307"/>
                <a:gd name="T34" fmla="*/ 0 w 138"/>
                <a:gd name="T35" fmla="*/ 267 h 307"/>
                <a:gd name="T36" fmla="*/ 1 w 138"/>
                <a:gd name="T37" fmla="*/ 276 h 307"/>
                <a:gd name="T38" fmla="*/ 2 w 138"/>
                <a:gd name="T39" fmla="*/ 283 h 307"/>
                <a:gd name="T40" fmla="*/ 5 w 138"/>
                <a:gd name="T41" fmla="*/ 291 h 307"/>
                <a:gd name="T42" fmla="*/ 9 w 138"/>
                <a:gd name="T43" fmla="*/ 296 h 307"/>
                <a:gd name="T44" fmla="*/ 14 w 138"/>
                <a:gd name="T45" fmla="*/ 300 h 307"/>
                <a:gd name="T46" fmla="*/ 20 w 138"/>
                <a:gd name="T47" fmla="*/ 304 h 307"/>
                <a:gd name="T48" fmla="*/ 25 w 138"/>
                <a:gd name="T49" fmla="*/ 307 h 307"/>
                <a:gd name="T50" fmla="*/ 32 w 138"/>
                <a:gd name="T51" fmla="*/ 307 h 307"/>
                <a:gd name="T52" fmla="*/ 39 w 138"/>
                <a:gd name="T53" fmla="*/ 307 h 307"/>
                <a:gd name="T54" fmla="*/ 47 w 138"/>
                <a:gd name="T55" fmla="*/ 304 h 307"/>
                <a:gd name="T56" fmla="*/ 54 w 138"/>
                <a:gd name="T57" fmla="*/ 300 h 307"/>
                <a:gd name="T58" fmla="*/ 60 w 138"/>
                <a:gd name="T59" fmla="*/ 296 h 307"/>
                <a:gd name="T60" fmla="*/ 68 w 138"/>
                <a:gd name="T61" fmla="*/ 291 h 307"/>
                <a:gd name="T62" fmla="*/ 74 w 138"/>
                <a:gd name="T63" fmla="*/ 283 h 307"/>
                <a:gd name="T64" fmla="*/ 81 w 138"/>
                <a:gd name="T65" fmla="*/ 276 h 307"/>
                <a:gd name="T66" fmla="*/ 86 w 138"/>
                <a:gd name="T67" fmla="*/ 267 h 307"/>
                <a:gd name="T68" fmla="*/ 91 w 138"/>
                <a:gd name="T69" fmla="*/ 258 h 307"/>
                <a:gd name="T70" fmla="*/ 94 w 138"/>
                <a:gd name="T71" fmla="*/ 248 h 307"/>
                <a:gd name="T72" fmla="*/ 98 w 138"/>
                <a:gd name="T73" fmla="*/ 238 h 307"/>
                <a:gd name="T74" fmla="*/ 107 w 138"/>
                <a:gd name="T75" fmla="*/ 204 h 307"/>
                <a:gd name="T76" fmla="*/ 109 w 138"/>
                <a:gd name="T77" fmla="*/ 196 h 307"/>
                <a:gd name="T78" fmla="*/ 112 w 138"/>
                <a:gd name="T79" fmla="*/ 187 h 307"/>
                <a:gd name="T80" fmla="*/ 113 w 138"/>
                <a:gd name="T81" fmla="*/ 179 h 307"/>
                <a:gd name="T82" fmla="*/ 113 w 138"/>
                <a:gd name="T83" fmla="*/ 171 h 307"/>
                <a:gd name="T84" fmla="*/ 112 w 138"/>
                <a:gd name="T85" fmla="*/ 164 h 307"/>
                <a:gd name="T86" fmla="*/ 110 w 138"/>
                <a:gd name="T87" fmla="*/ 156 h 307"/>
                <a:gd name="T88" fmla="*/ 107 w 138"/>
                <a:gd name="T89" fmla="*/ 151 h 307"/>
                <a:gd name="T90" fmla="*/ 104 w 138"/>
                <a:gd name="T91" fmla="*/ 146 h 307"/>
                <a:gd name="T92" fmla="*/ 100 w 138"/>
                <a:gd name="T93" fmla="*/ 142 h 307"/>
                <a:gd name="T94" fmla="*/ 96 w 138"/>
                <a:gd name="T95" fmla="*/ 138 h 307"/>
                <a:gd name="T96" fmla="*/ 90 w 138"/>
                <a:gd name="T97" fmla="*/ 136 h 307"/>
                <a:gd name="T98" fmla="*/ 84 w 138"/>
                <a:gd name="T99" fmla="*/ 136 h 307"/>
                <a:gd name="T100" fmla="*/ 77 w 138"/>
                <a:gd name="T101" fmla="*/ 136 h 307"/>
                <a:gd name="T102" fmla="*/ 31 w 138"/>
                <a:gd name="T103" fmla="*/ 136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8" h="307">
                  <a:moveTo>
                    <a:pt x="138" y="0"/>
                  </a:moveTo>
                  <a:lnTo>
                    <a:pt x="127" y="5"/>
                  </a:lnTo>
                  <a:lnTo>
                    <a:pt x="118" y="12"/>
                  </a:lnTo>
                  <a:lnTo>
                    <a:pt x="107" y="19"/>
                  </a:lnTo>
                  <a:lnTo>
                    <a:pt x="98" y="28"/>
                  </a:lnTo>
                  <a:lnTo>
                    <a:pt x="88" y="37"/>
                  </a:lnTo>
                  <a:lnTo>
                    <a:pt x="79" y="48"/>
                  </a:lnTo>
                  <a:lnTo>
                    <a:pt x="70" y="58"/>
                  </a:lnTo>
                  <a:lnTo>
                    <a:pt x="61" y="70"/>
                  </a:lnTo>
                  <a:lnTo>
                    <a:pt x="54" y="83"/>
                  </a:lnTo>
                  <a:lnTo>
                    <a:pt x="47" y="96"/>
                  </a:lnTo>
                  <a:lnTo>
                    <a:pt x="40" y="109"/>
                  </a:lnTo>
                  <a:lnTo>
                    <a:pt x="35" y="122"/>
                  </a:lnTo>
                  <a:lnTo>
                    <a:pt x="31" y="136"/>
                  </a:lnTo>
                  <a:lnTo>
                    <a:pt x="3" y="238"/>
                  </a:lnTo>
                  <a:lnTo>
                    <a:pt x="1" y="248"/>
                  </a:lnTo>
                  <a:lnTo>
                    <a:pt x="0" y="258"/>
                  </a:lnTo>
                  <a:lnTo>
                    <a:pt x="0" y="267"/>
                  </a:lnTo>
                  <a:lnTo>
                    <a:pt x="1" y="276"/>
                  </a:lnTo>
                  <a:lnTo>
                    <a:pt x="2" y="283"/>
                  </a:lnTo>
                  <a:lnTo>
                    <a:pt x="5" y="291"/>
                  </a:lnTo>
                  <a:lnTo>
                    <a:pt x="9" y="296"/>
                  </a:lnTo>
                  <a:lnTo>
                    <a:pt x="14" y="300"/>
                  </a:lnTo>
                  <a:lnTo>
                    <a:pt x="20" y="304"/>
                  </a:lnTo>
                  <a:lnTo>
                    <a:pt x="25" y="307"/>
                  </a:lnTo>
                  <a:lnTo>
                    <a:pt x="32" y="307"/>
                  </a:lnTo>
                  <a:lnTo>
                    <a:pt x="39" y="307"/>
                  </a:lnTo>
                  <a:lnTo>
                    <a:pt x="47" y="304"/>
                  </a:lnTo>
                  <a:lnTo>
                    <a:pt x="54" y="300"/>
                  </a:lnTo>
                  <a:lnTo>
                    <a:pt x="60" y="296"/>
                  </a:lnTo>
                  <a:lnTo>
                    <a:pt x="68" y="291"/>
                  </a:lnTo>
                  <a:lnTo>
                    <a:pt x="74" y="283"/>
                  </a:lnTo>
                  <a:lnTo>
                    <a:pt x="81" y="276"/>
                  </a:lnTo>
                  <a:lnTo>
                    <a:pt x="86" y="267"/>
                  </a:lnTo>
                  <a:lnTo>
                    <a:pt x="91" y="258"/>
                  </a:lnTo>
                  <a:lnTo>
                    <a:pt x="94" y="248"/>
                  </a:lnTo>
                  <a:lnTo>
                    <a:pt x="98" y="238"/>
                  </a:lnTo>
                  <a:lnTo>
                    <a:pt x="107" y="204"/>
                  </a:lnTo>
                  <a:lnTo>
                    <a:pt x="109" y="196"/>
                  </a:lnTo>
                  <a:lnTo>
                    <a:pt x="112" y="187"/>
                  </a:lnTo>
                  <a:lnTo>
                    <a:pt x="113" y="179"/>
                  </a:lnTo>
                  <a:lnTo>
                    <a:pt x="113" y="171"/>
                  </a:lnTo>
                  <a:lnTo>
                    <a:pt x="112" y="164"/>
                  </a:lnTo>
                  <a:lnTo>
                    <a:pt x="110" y="156"/>
                  </a:lnTo>
                  <a:lnTo>
                    <a:pt x="107" y="151"/>
                  </a:lnTo>
                  <a:lnTo>
                    <a:pt x="104" y="146"/>
                  </a:lnTo>
                  <a:lnTo>
                    <a:pt x="100" y="142"/>
                  </a:lnTo>
                  <a:lnTo>
                    <a:pt x="96" y="138"/>
                  </a:lnTo>
                  <a:lnTo>
                    <a:pt x="90" y="136"/>
                  </a:lnTo>
                  <a:lnTo>
                    <a:pt x="84" y="136"/>
                  </a:lnTo>
                  <a:lnTo>
                    <a:pt x="77" y="136"/>
                  </a:lnTo>
                  <a:lnTo>
                    <a:pt x="31" y="13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67" name="Line 59"/>
            <p:cNvSpPr>
              <a:spLocks noChangeShapeType="1"/>
            </p:cNvSpPr>
            <p:nvPr/>
          </p:nvSpPr>
          <p:spPr bwMode="auto">
            <a:xfrm>
              <a:off x="3256" y="1644"/>
              <a:ext cx="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68" name="Line 60"/>
            <p:cNvSpPr>
              <a:spLocks noChangeShapeType="1"/>
            </p:cNvSpPr>
            <p:nvPr/>
          </p:nvSpPr>
          <p:spPr bwMode="auto">
            <a:xfrm flipV="1">
              <a:off x="3275" y="1588"/>
              <a:ext cx="10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69" name="Line 61"/>
            <p:cNvSpPr>
              <a:spLocks noChangeShapeType="1"/>
            </p:cNvSpPr>
            <p:nvPr/>
          </p:nvSpPr>
          <p:spPr bwMode="auto">
            <a:xfrm>
              <a:off x="3265" y="1607"/>
              <a:ext cx="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70" name="Freeform 62"/>
            <p:cNvSpPr>
              <a:spLocks/>
            </p:cNvSpPr>
            <p:nvPr/>
          </p:nvSpPr>
          <p:spPr bwMode="auto">
            <a:xfrm>
              <a:off x="3310" y="1565"/>
              <a:ext cx="21" cy="75"/>
            </a:xfrm>
            <a:custGeom>
              <a:avLst/>
              <a:gdLst>
                <a:gd name="T0" fmla="*/ 75 w 75"/>
                <a:gd name="T1" fmla="*/ 0 h 272"/>
                <a:gd name="T2" fmla="*/ 64 w 75"/>
                <a:gd name="T3" fmla="*/ 18 h 272"/>
                <a:gd name="T4" fmla="*/ 53 w 75"/>
                <a:gd name="T5" fmla="*/ 37 h 272"/>
                <a:gd name="T6" fmla="*/ 43 w 75"/>
                <a:gd name="T7" fmla="*/ 56 h 272"/>
                <a:gd name="T8" fmla="*/ 35 w 75"/>
                <a:gd name="T9" fmla="*/ 76 h 272"/>
                <a:gd name="T10" fmla="*/ 27 w 75"/>
                <a:gd name="T11" fmla="*/ 96 h 272"/>
                <a:gd name="T12" fmla="*/ 20 w 75"/>
                <a:gd name="T13" fmla="*/ 116 h 272"/>
                <a:gd name="T14" fmla="*/ 15 w 75"/>
                <a:gd name="T15" fmla="*/ 136 h 272"/>
                <a:gd name="T16" fmla="*/ 9 w 75"/>
                <a:gd name="T17" fmla="*/ 156 h 272"/>
                <a:gd name="T18" fmla="*/ 5 w 75"/>
                <a:gd name="T19" fmla="*/ 177 h 272"/>
                <a:gd name="T20" fmla="*/ 3 w 75"/>
                <a:gd name="T21" fmla="*/ 197 h 272"/>
                <a:gd name="T22" fmla="*/ 1 w 75"/>
                <a:gd name="T23" fmla="*/ 216 h 272"/>
                <a:gd name="T24" fmla="*/ 0 w 75"/>
                <a:gd name="T25" fmla="*/ 236 h 272"/>
                <a:gd name="T26" fmla="*/ 1 w 75"/>
                <a:gd name="T27" fmla="*/ 254 h 272"/>
                <a:gd name="T28" fmla="*/ 2 w 75"/>
                <a:gd name="T29" fmla="*/ 272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5" h="272">
                  <a:moveTo>
                    <a:pt x="75" y="0"/>
                  </a:moveTo>
                  <a:lnTo>
                    <a:pt x="64" y="18"/>
                  </a:lnTo>
                  <a:lnTo>
                    <a:pt x="53" y="37"/>
                  </a:lnTo>
                  <a:lnTo>
                    <a:pt x="43" y="56"/>
                  </a:lnTo>
                  <a:lnTo>
                    <a:pt x="35" y="76"/>
                  </a:lnTo>
                  <a:lnTo>
                    <a:pt x="27" y="96"/>
                  </a:lnTo>
                  <a:lnTo>
                    <a:pt x="20" y="116"/>
                  </a:lnTo>
                  <a:lnTo>
                    <a:pt x="15" y="136"/>
                  </a:lnTo>
                  <a:lnTo>
                    <a:pt x="9" y="156"/>
                  </a:lnTo>
                  <a:lnTo>
                    <a:pt x="5" y="177"/>
                  </a:lnTo>
                  <a:lnTo>
                    <a:pt x="3" y="197"/>
                  </a:lnTo>
                  <a:lnTo>
                    <a:pt x="1" y="216"/>
                  </a:lnTo>
                  <a:lnTo>
                    <a:pt x="0" y="236"/>
                  </a:lnTo>
                  <a:lnTo>
                    <a:pt x="1" y="254"/>
                  </a:lnTo>
                  <a:lnTo>
                    <a:pt x="2" y="27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71" name="Freeform 63"/>
            <p:cNvSpPr>
              <a:spLocks/>
            </p:cNvSpPr>
            <p:nvPr/>
          </p:nvSpPr>
          <p:spPr bwMode="auto">
            <a:xfrm>
              <a:off x="3331" y="1559"/>
              <a:ext cx="12" cy="6"/>
            </a:xfrm>
            <a:custGeom>
              <a:avLst/>
              <a:gdLst>
                <a:gd name="T0" fmla="*/ 47 w 47"/>
                <a:gd name="T1" fmla="*/ 17 h 17"/>
                <a:gd name="T2" fmla="*/ 46 w 47"/>
                <a:gd name="T3" fmla="*/ 12 h 17"/>
                <a:gd name="T4" fmla="*/ 43 w 47"/>
                <a:gd name="T5" fmla="*/ 7 h 17"/>
                <a:gd name="T6" fmla="*/ 40 w 47"/>
                <a:gd name="T7" fmla="*/ 3 h 17"/>
                <a:gd name="T8" fmla="*/ 35 w 47"/>
                <a:gd name="T9" fmla="*/ 1 h 17"/>
                <a:gd name="T10" fmla="*/ 31 w 47"/>
                <a:gd name="T11" fmla="*/ 0 h 17"/>
                <a:gd name="T12" fmla="*/ 26 w 47"/>
                <a:gd name="T13" fmla="*/ 0 h 17"/>
                <a:gd name="T14" fmla="*/ 21 w 47"/>
                <a:gd name="T15" fmla="*/ 1 h 17"/>
                <a:gd name="T16" fmla="*/ 15 w 47"/>
                <a:gd name="T17" fmla="*/ 3 h 17"/>
                <a:gd name="T18" fmla="*/ 10 w 47"/>
                <a:gd name="T19" fmla="*/ 7 h 17"/>
                <a:gd name="T20" fmla="*/ 5 w 47"/>
                <a:gd name="T21" fmla="*/ 12 h 17"/>
                <a:gd name="T22" fmla="*/ 0 w 47"/>
                <a:gd name="T23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7" h="17">
                  <a:moveTo>
                    <a:pt x="47" y="17"/>
                  </a:moveTo>
                  <a:lnTo>
                    <a:pt x="46" y="12"/>
                  </a:lnTo>
                  <a:lnTo>
                    <a:pt x="43" y="7"/>
                  </a:lnTo>
                  <a:lnTo>
                    <a:pt x="40" y="3"/>
                  </a:lnTo>
                  <a:lnTo>
                    <a:pt x="35" y="1"/>
                  </a:lnTo>
                  <a:lnTo>
                    <a:pt x="31" y="0"/>
                  </a:lnTo>
                  <a:lnTo>
                    <a:pt x="26" y="0"/>
                  </a:lnTo>
                  <a:lnTo>
                    <a:pt x="21" y="1"/>
                  </a:lnTo>
                  <a:lnTo>
                    <a:pt x="15" y="3"/>
                  </a:lnTo>
                  <a:lnTo>
                    <a:pt x="10" y="7"/>
                  </a:lnTo>
                  <a:lnTo>
                    <a:pt x="5" y="12"/>
                  </a:lnTo>
                  <a:lnTo>
                    <a:pt x="0" y="1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72" name="Freeform 64"/>
            <p:cNvSpPr>
              <a:spLocks/>
            </p:cNvSpPr>
            <p:nvPr/>
          </p:nvSpPr>
          <p:spPr bwMode="auto">
            <a:xfrm>
              <a:off x="3323" y="1565"/>
              <a:ext cx="22" cy="75"/>
            </a:xfrm>
            <a:custGeom>
              <a:avLst/>
              <a:gdLst>
                <a:gd name="T0" fmla="*/ 0 w 74"/>
                <a:gd name="T1" fmla="*/ 272 h 272"/>
                <a:gd name="T2" fmla="*/ 10 w 74"/>
                <a:gd name="T3" fmla="*/ 254 h 272"/>
                <a:gd name="T4" fmla="*/ 21 w 74"/>
                <a:gd name="T5" fmla="*/ 236 h 272"/>
                <a:gd name="T6" fmla="*/ 31 w 74"/>
                <a:gd name="T7" fmla="*/ 216 h 272"/>
                <a:gd name="T8" fmla="*/ 39 w 74"/>
                <a:gd name="T9" fmla="*/ 197 h 272"/>
                <a:gd name="T10" fmla="*/ 48 w 74"/>
                <a:gd name="T11" fmla="*/ 177 h 272"/>
                <a:gd name="T12" fmla="*/ 54 w 74"/>
                <a:gd name="T13" fmla="*/ 156 h 272"/>
                <a:gd name="T14" fmla="*/ 60 w 74"/>
                <a:gd name="T15" fmla="*/ 136 h 272"/>
                <a:gd name="T16" fmla="*/ 65 w 74"/>
                <a:gd name="T17" fmla="*/ 116 h 272"/>
                <a:gd name="T18" fmla="*/ 69 w 74"/>
                <a:gd name="T19" fmla="*/ 96 h 272"/>
                <a:gd name="T20" fmla="*/ 72 w 74"/>
                <a:gd name="T21" fmla="*/ 76 h 272"/>
                <a:gd name="T22" fmla="*/ 73 w 74"/>
                <a:gd name="T23" fmla="*/ 56 h 272"/>
                <a:gd name="T24" fmla="*/ 74 w 74"/>
                <a:gd name="T25" fmla="*/ 37 h 272"/>
                <a:gd name="T26" fmla="*/ 74 w 74"/>
                <a:gd name="T27" fmla="*/ 18 h 272"/>
                <a:gd name="T28" fmla="*/ 72 w 74"/>
                <a:gd name="T29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4" h="272">
                  <a:moveTo>
                    <a:pt x="0" y="272"/>
                  </a:moveTo>
                  <a:lnTo>
                    <a:pt x="10" y="254"/>
                  </a:lnTo>
                  <a:lnTo>
                    <a:pt x="21" y="236"/>
                  </a:lnTo>
                  <a:lnTo>
                    <a:pt x="31" y="216"/>
                  </a:lnTo>
                  <a:lnTo>
                    <a:pt x="39" y="197"/>
                  </a:lnTo>
                  <a:lnTo>
                    <a:pt x="48" y="177"/>
                  </a:lnTo>
                  <a:lnTo>
                    <a:pt x="54" y="156"/>
                  </a:lnTo>
                  <a:lnTo>
                    <a:pt x="60" y="136"/>
                  </a:lnTo>
                  <a:lnTo>
                    <a:pt x="65" y="116"/>
                  </a:lnTo>
                  <a:lnTo>
                    <a:pt x="69" y="96"/>
                  </a:lnTo>
                  <a:lnTo>
                    <a:pt x="72" y="76"/>
                  </a:lnTo>
                  <a:lnTo>
                    <a:pt x="73" y="56"/>
                  </a:lnTo>
                  <a:lnTo>
                    <a:pt x="74" y="37"/>
                  </a:lnTo>
                  <a:lnTo>
                    <a:pt x="74" y="18"/>
                  </a:lnTo>
                  <a:lnTo>
                    <a:pt x="7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73" name="Freeform 65"/>
            <p:cNvSpPr>
              <a:spLocks/>
            </p:cNvSpPr>
            <p:nvPr/>
          </p:nvSpPr>
          <p:spPr bwMode="auto">
            <a:xfrm>
              <a:off x="3310" y="1640"/>
              <a:ext cx="13" cy="4"/>
            </a:xfrm>
            <a:custGeom>
              <a:avLst/>
              <a:gdLst>
                <a:gd name="T0" fmla="*/ 0 w 48"/>
                <a:gd name="T1" fmla="*/ 0 h 18"/>
                <a:gd name="T2" fmla="*/ 2 w 48"/>
                <a:gd name="T3" fmla="*/ 6 h 18"/>
                <a:gd name="T4" fmla="*/ 4 w 48"/>
                <a:gd name="T5" fmla="*/ 11 h 18"/>
                <a:gd name="T6" fmla="*/ 8 w 48"/>
                <a:gd name="T7" fmla="*/ 14 h 18"/>
                <a:gd name="T8" fmla="*/ 12 w 48"/>
                <a:gd name="T9" fmla="*/ 16 h 18"/>
                <a:gd name="T10" fmla="*/ 17 w 48"/>
                <a:gd name="T11" fmla="*/ 18 h 18"/>
                <a:gd name="T12" fmla="*/ 21 w 48"/>
                <a:gd name="T13" fmla="*/ 18 h 18"/>
                <a:gd name="T14" fmla="*/ 26 w 48"/>
                <a:gd name="T15" fmla="*/ 16 h 18"/>
                <a:gd name="T16" fmla="*/ 32 w 48"/>
                <a:gd name="T17" fmla="*/ 14 h 18"/>
                <a:gd name="T18" fmla="*/ 37 w 48"/>
                <a:gd name="T19" fmla="*/ 11 h 18"/>
                <a:gd name="T20" fmla="*/ 42 w 48"/>
                <a:gd name="T21" fmla="*/ 6 h 18"/>
                <a:gd name="T22" fmla="*/ 48 w 48"/>
                <a:gd name="T2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18">
                  <a:moveTo>
                    <a:pt x="0" y="0"/>
                  </a:moveTo>
                  <a:lnTo>
                    <a:pt x="2" y="6"/>
                  </a:lnTo>
                  <a:lnTo>
                    <a:pt x="4" y="11"/>
                  </a:lnTo>
                  <a:lnTo>
                    <a:pt x="8" y="14"/>
                  </a:lnTo>
                  <a:lnTo>
                    <a:pt x="12" y="16"/>
                  </a:lnTo>
                  <a:lnTo>
                    <a:pt x="17" y="18"/>
                  </a:lnTo>
                  <a:lnTo>
                    <a:pt x="21" y="18"/>
                  </a:lnTo>
                  <a:lnTo>
                    <a:pt x="26" y="16"/>
                  </a:lnTo>
                  <a:lnTo>
                    <a:pt x="32" y="14"/>
                  </a:lnTo>
                  <a:lnTo>
                    <a:pt x="37" y="11"/>
                  </a:lnTo>
                  <a:lnTo>
                    <a:pt x="42" y="6"/>
                  </a:lnTo>
                  <a:lnTo>
                    <a:pt x="4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74" name="Line 66"/>
            <p:cNvSpPr>
              <a:spLocks noChangeShapeType="1"/>
            </p:cNvSpPr>
            <p:nvPr/>
          </p:nvSpPr>
          <p:spPr bwMode="auto">
            <a:xfrm flipV="1">
              <a:off x="3349" y="1640"/>
              <a:ext cx="1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75" name="Freeform 67"/>
            <p:cNvSpPr>
              <a:spLocks/>
            </p:cNvSpPr>
            <p:nvPr/>
          </p:nvSpPr>
          <p:spPr bwMode="auto">
            <a:xfrm>
              <a:off x="3376" y="1565"/>
              <a:ext cx="21" cy="75"/>
            </a:xfrm>
            <a:custGeom>
              <a:avLst/>
              <a:gdLst>
                <a:gd name="T0" fmla="*/ 76 w 76"/>
                <a:gd name="T1" fmla="*/ 0 h 272"/>
                <a:gd name="T2" fmla="*/ 64 w 76"/>
                <a:gd name="T3" fmla="*/ 18 h 272"/>
                <a:gd name="T4" fmla="*/ 53 w 76"/>
                <a:gd name="T5" fmla="*/ 37 h 272"/>
                <a:gd name="T6" fmla="*/ 44 w 76"/>
                <a:gd name="T7" fmla="*/ 56 h 272"/>
                <a:gd name="T8" fmla="*/ 35 w 76"/>
                <a:gd name="T9" fmla="*/ 76 h 272"/>
                <a:gd name="T10" fmla="*/ 28 w 76"/>
                <a:gd name="T11" fmla="*/ 96 h 272"/>
                <a:gd name="T12" fmla="*/ 20 w 76"/>
                <a:gd name="T13" fmla="*/ 116 h 272"/>
                <a:gd name="T14" fmla="*/ 15 w 76"/>
                <a:gd name="T15" fmla="*/ 136 h 272"/>
                <a:gd name="T16" fmla="*/ 10 w 76"/>
                <a:gd name="T17" fmla="*/ 156 h 272"/>
                <a:gd name="T18" fmla="*/ 6 w 76"/>
                <a:gd name="T19" fmla="*/ 177 h 272"/>
                <a:gd name="T20" fmla="*/ 3 w 76"/>
                <a:gd name="T21" fmla="*/ 197 h 272"/>
                <a:gd name="T22" fmla="*/ 1 w 76"/>
                <a:gd name="T23" fmla="*/ 216 h 272"/>
                <a:gd name="T24" fmla="*/ 0 w 76"/>
                <a:gd name="T25" fmla="*/ 236 h 272"/>
                <a:gd name="T26" fmla="*/ 1 w 76"/>
                <a:gd name="T27" fmla="*/ 254 h 272"/>
                <a:gd name="T28" fmla="*/ 2 w 76"/>
                <a:gd name="T29" fmla="*/ 272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272">
                  <a:moveTo>
                    <a:pt x="76" y="0"/>
                  </a:moveTo>
                  <a:lnTo>
                    <a:pt x="64" y="18"/>
                  </a:lnTo>
                  <a:lnTo>
                    <a:pt x="53" y="37"/>
                  </a:lnTo>
                  <a:lnTo>
                    <a:pt x="44" y="56"/>
                  </a:lnTo>
                  <a:lnTo>
                    <a:pt x="35" y="76"/>
                  </a:lnTo>
                  <a:lnTo>
                    <a:pt x="28" y="96"/>
                  </a:lnTo>
                  <a:lnTo>
                    <a:pt x="20" y="116"/>
                  </a:lnTo>
                  <a:lnTo>
                    <a:pt x="15" y="136"/>
                  </a:lnTo>
                  <a:lnTo>
                    <a:pt x="10" y="156"/>
                  </a:lnTo>
                  <a:lnTo>
                    <a:pt x="6" y="177"/>
                  </a:lnTo>
                  <a:lnTo>
                    <a:pt x="3" y="197"/>
                  </a:lnTo>
                  <a:lnTo>
                    <a:pt x="1" y="216"/>
                  </a:lnTo>
                  <a:lnTo>
                    <a:pt x="0" y="236"/>
                  </a:lnTo>
                  <a:lnTo>
                    <a:pt x="1" y="254"/>
                  </a:lnTo>
                  <a:lnTo>
                    <a:pt x="2" y="27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76" name="Freeform 68"/>
            <p:cNvSpPr>
              <a:spLocks/>
            </p:cNvSpPr>
            <p:nvPr/>
          </p:nvSpPr>
          <p:spPr bwMode="auto">
            <a:xfrm>
              <a:off x="3397" y="1559"/>
              <a:ext cx="12" cy="6"/>
            </a:xfrm>
            <a:custGeom>
              <a:avLst/>
              <a:gdLst>
                <a:gd name="T0" fmla="*/ 47 w 47"/>
                <a:gd name="T1" fmla="*/ 17 h 17"/>
                <a:gd name="T2" fmla="*/ 46 w 47"/>
                <a:gd name="T3" fmla="*/ 12 h 17"/>
                <a:gd name="T4" fmla="*/ 42 w 47"/>
                <a:gd name="T5" fmla="*/ 7 h 17"/>
                <a:gd name="T6" fmla="*/ 39 w 47"/>
                <a:gd name="T7" fmla="*/ 3 h 17"/>
                <a:gd name="T8" fmla="*/ 35 w 47"/>
                <a:gd name="T9" fmla="*/ 1 h 17"/>
                <a:gd name="T10" fmla="*/ 31 w 47"/>
                <a:gd name="T11" fmla="*/ 0 h 17"/>
                <a:gd name="T12" fmla="*/ 25 w 47"/>
                <a:gd name="T13" fmla="*/ 0 h 17"/>
                <a:gd name="T14" fmla="*/ 20 w 47"/>
                <a:gd name="T15" fmla="*/ 1 h 17"/>
                <a:gd name="T16" fmla="*/ 15 w 47"/>
                <a:gd name="T17" fmla="*/ 3 h 17"/>
                <a:gd name="T18" fmla="*/ 9 w 47"/>
                <a:gd name="T19" fmla="*/ 7 h 17"/>
                <a:gd name="T20" fmla="*/ 4 w 47"/>
                <a:gd name="T21" fmla="*/ 12 h 17"/>
                <a:gd name="T22" fmla="*/ 0 w 47"/>
                <a:gd name="T23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7" h="17">
                  <a:moveTo>
                    <a:pt x="47" y="17"/>
                  </a:moveTo>
                  <a:lnTo>
                    <a:pt x="46" y="12"/>
                  </a:lnTo>
                  <a:lnTo>
                    <a:pt x="42" y="7"/>
                  </a:lnTo>
                  <a:lnTo>
                    <a:pt x="39" y="3"/>
                  </a:lnTo>
                  <a:lnTo>
                    <a:pt x="35" y="1"/>
                  </a:lnTo>
                  <a:lnTo>
                    <a:pt x="31" y="0"/>
                  </a:lnTo>
                  <a:lnTo>
                    <a:pt x="25" y="0"/>
                  </a:lnTo>
                  <a:lnTo>
                    <a:pt x="20" y="1"/>
                  </a:lnTo>
                  <a:lnTo>
                    <a:pt x="15" y="3"/>
                  </a:lnTo>
                  <a:lnTo>
                    <a:pt x="9" y="7"/>
                  </a:lnTo>
                  <a:lnTo>
                    <a:pt x="4" y="12"/>
                  </a:lnTo>
                  <a:lnTo>
                    <a:pt x="0" y="1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77" name="Freeform 69"/>
            <p:cNvSpPr>
              <a:spLocks/>
            </p:cNvSpPr>
            <p:nvPr/>
          </p:nvSpPr>
          <p:spPr bwMode="auto">
            <a:xfrm>
              <a:off x="3389" y="1565"/>
              <a:ext cx="21" cy="75"/>
            </a:xfrm>
            <a:custGeom>
              <a:avLst/>
              <a:gdLst>
                <a:gd name="T0" fmla="*/ 0 w 75"/>
                <a:gd name="T1" fmla="*/ 272 h 272"/>
                <a:gd name="T2" fmla="*/ 11 w 75"/>
                <a:gd name="T3" fmla="*/ 254 h 272"/>
                <a:gd name="T4" fmla="*/ 22 w 75"/>
                <a:gd name="T5" fmla="*/ 236 h 272"/>
                <a:gd name="T6" fmla="*/ 31 w 75"/>
                <a:gd name="T7" fmla="*/ 216 h 272"/>
                <a:gd name="T8" fmla="*/ 40 w 75"/>
                <a:gd name="T9" fmla="*/ 197 h 272"/>
                <a:gd name="T10" fmla="*/ 48 w 75"/>
                <a:gd name="T11" fmla="*/ 177 h 272"/>
                <a:gd name="T12" fmla="*/ 55 w 75"/>
                <a:gd name="T13" fmla="*/ 156 h 272"/>
                <a:gd name="T14" fmla="*/ 61 w 75"/>
                <a:gd name="T15" fmla="*/ 136 h 272"/>
                <a:gd name="T16" fmla="*/ 65 w 75"/>
                <a:gd name="T17" fmla="*/ 116 h 272"/>
                <a:gd name="T18" fmla="*/ 69 w 75"/>
                <a:gd name="T19" fmla="*/ 96 h 272"/>
                <a:gd name="T20" fmla="*/ 73 w 75"/>
                <a:gd name="T21" fmla="*/ 76 h 272"/>
                <a:gd name="T22" fmla="*/ 74 w 75"/>
                <a:gd name="T23" fmla="*/ 56 h 272"/>
                <a:gd name="T24" fmla="*/ 75 w 75"/>
                <a:gd name="T25" fmla="*/ 37 h 272"/>
                <a:gd name="T26" fmla="*/ 75 w 75"/>
                <a:gd name="T27" fmla="*/ 18 h 272"/>
                <a:gd name="T28" fmla="*/ 73 w 75"/>
                <a:gd name="T29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5" h="272">
                  <a:moveTo>
                    <a:pt x="0" y="272"/>
                  </a:moveTo>
                  <a:lnTo>
                    <a:pt x="11" y="254"/>
                  </a:lnTo>
                  <a:lnTo>
                    <a:pt x="22" y="236"/>
                  </a:lnTo>
                  <a:lnTo>
                    <a:pt x="31" y="216"/>
                  </a:lnTo>
                  <a:lnTo>
                    <a:pt x="40" y="197"/>
                  </a:lnTo>
                  <a:lnTo>
                    <a:pt x="48" y="177"/>
                  </a:lnTo>
                  <a:lnTo>
                    <a:pt x="55" y="156"/>
                  </a:lnTo>
                  <a:lnTo>
                    <a:pt x="61" y="136"/>
                  </a:lnTo>
                  <a:lnTo>
                    <a:pt x="65" y="116"/>
                  </a:lnTo>
                  <a:lnTo>
                    <a:pt x="69" y="96"/>
                  </a:lnTo>
                  <a:lnTo>
                    <a:pt x="73" y="76"/>
                  </a:lnTo>
                  <a:lnTo>
                    <a:pt x="74" y="56"/>
                  </a:lnTo>
                  <a:lnTo>
                    <a:pt x="75" y="37"/>
                  </a:lnTo>
                  <a:lnTo>
                    <a:pt x="75" y="18"/>
                  </a:lnTo>
                  <a:lnTo>
                    <a:pt x="7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78" name="Freeform 70"/>
            <p:cNvSpPr>
              <a:spLocks/>
            </p:cNvSpPr>
            <p:nvPr/>
          </p:nvSpPr>
          <p:spPr bwMode="auto">
            <a:xfrm>
              <a:off x="3376" y="1640"/>
              <a:ext cx="13" cy="4"/>
            </a:xfrm>
            <a:custGeom>
              <a:avLst/>
              <a:gdLst>
                <a:gd name="T0" fmla="*/ 0 w 48"/>
                <a:gd name="T1" fmla="*/ 0 h 18"/>
                <a:gd name="T2" fmla="*/ 2 w 48"/>
                <a:gd name="T3" fmla="*/ 6 h 18"/>
                <a:gd name="T4" fmla="*/ 5 w 48"/>
                <a:gd name="T5" fmla="*/ 11 h 18"/>
                <a:gd name="T6" fmla="*/ 9 w 48"/>
                <a:gd name="T7" fmla="*/ 14 h 18"/>
                <a:gd name="T8" fmla="*/ 12 w 48"/>
                <a:gd name="T9" fmla="*/ 16 h 18"/>
                <a:gd name="T10" fmla="*/ 17 w 48"/>
                <a:gd name="T11" fmla="*/ 18 h 18"/>
                <a:gd name="T12" fmla="*/ 22 w 48"/>
                <a:gd name="T13" fmla="*/ 18 h 18"/>
                <a:gd name="T14" fmla="*/ 27 w 48"/>
                <a:gd name="T15" fmla="*/ 16 h 18"/>
                <a:gd name="T16" fmla="*/ 33 w 48"/>
                <a:gd name="T17" fmla="*/ 14 h 18"/>
                <a:gd name="T18" fmla="*/ 39 w 48"/>
                <a:gd name="T19" fmla="*/ 11 h 18"/>
                <a:gd name="T20" fmla="*/ 43 w 48"/>
                <a:gd name="T21" fmla="*/ 6 h 18"/>
                <a:gd name="T22" fmla="*/ 48 w 48"/>
                <a:gd name="T2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18">
                  <a:moveTo>
                    <a:pt x="0" y="0"/>
                  </a:moveTo>
                  <a:lnTo>
                    <a:pt x="2" y="6"/>
                  </a:lnTo>
                  <a:lnTo>
                    <a:pt x="5" y="11"/>
                  </a:lnTo>
                  <a:lnTo>
                    <a:pt x="9" y="14"/>
                  </a:lnTo>
                  <a:lnTo>
                    <a:pt x="12" y="16"/>
                  </a:lnTo>
                  <a:lnTo>
                    <a:pt x="17" y="18"/>
                  </a:lnTo>
                  <a:lnTo>
                    <a:pt x="22" y="18"/>
                  </a:lnTo>
                  <a:lnTo>
                    <a:pt x="27" y="16"/>
                  </a:lnTo>
                  <a:lnTo>
                    <a:pt x="33" y="14"/>
                  </a:lnTo>
                  <a:lnTo>
                    <a:pt x="39" y="11"/>
                  </a:lnTo>
                  <a:lnTo>
                    <a:pt x="43" y="6"/>
                  </a:lnTo>
                  <a:lnTo>
                    <a:pt x="4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79" name="Freeform 71"/>
            <p:cNvSpPr>
              <a:spLocks/>
            </p:cNvSpPr>
            <p:nvPr/>
          </p:nvSpPr>
          <p:spPr bwMode="auto">
            <a:xfrm>
              <a:off x="3428" y="1559"/>
              <a:ext cx="23" cy="85"/>
            </a:xfrm>
            <a:custGeom>
              <a:avLst/>
              <a:gdLst>
                <a:gd name="T0" fmla="*/ 0 w 82"/>
                <a:gd name="T1" fmla="*/ 307 h 307"/>
                <a:gd name="T2" fmla="*/ 82 w 82"/>
                <a:gd name="T3" fmla="*/ 0 h 307"/>
                <a:gd name="T4" fmla="*/ 16 w 82"/>
                <a:gd name="T5" fmla="*/ 68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2" h="307">
                  <a:moveTo>
                    <a:pt x="0" y="307"/>
                  </a:moveTo>
                  <a:lnTo>
                    <a:pt x="82" y="0"/>
                  </a:lnTo>
                  <a:lnTo>
                    <a:pt x="16" y="6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80" name="Freeform 72"/>
            <p:cNvSpPr>
              <a:spLocks/>
            </p:cNvSpPr>
            <p:nvPr/>
          </p:nvSpPr>
          <p:spPr bwMode="auto">
            <a:xfrm>
              <a:off x="3447" y="1559"/>
              <a:ext cx="47" cy="85"/>
            </a:xfrm>
            <a:custGeom>
              <a:avLst/>
              <a:gdLst>
                <a:gd name="T0" fmla="*/ 0 w 166"/>
                <a:gd name="T1" fmla="*/ 307 h 307"/>
                <a:gd name="T2" fmla="*/ 48 w 166"/>
                <a:gd name="T3" fmla="*/ 307 h 307"/>
                <a:gd name="T4" fmla="*/ 55 w 166"/>
                <a:gd name="T5" fmla="*/ 307 h 307"/>
                <a:gd name="T6" fmla="*/ 62 w 166"/>
                <a:gd name="T7" fmla="*/ 304 h 307"/>
                <a:gd name="T8" fmla="*/ 69 w 166"/>
                <a:gd name="T9" fmla="*/ 300 h 307"/>
                <a:gd name="T10" fmla="*/ 77 w 166"/>
                <a:gd name="T11" fmla="*/ 296 h 307"/>
                <a:gd name="T12" fmla="*/ 83 w 166"/>
                <a:gd name="T13" fmla="*/ 291 h 307"/>
                <a:gd name="T14" fmla="*/ 91 w 166"/>
                <a:gd name="T15" fmla="*/ 283 h 307"/>
                <a:gd name="T16" fmla="*/ 97 w 166"/>
                <a:gd name="T17" fmla="*/ 276 h 307"/>
                <a:gd name="T18" fmla="*/ 102 w 166"/>
                <a:gd name="T19" fmla="*/ 267 h 307"/>
                <a:gd name="T20" fmla="*/ 107 w 166"/>
                <a:gd name="T21" fmla="*/ 258 h 307"/>
                <a:gd name="T22" fmla="*/ 111 w 166"/>
                <a:gd name="T23" fmla="*/ 248 h 307"/>
                <a:gd name="T24" fmla="*/ 114 w 166"/>
                <a:gd name="T25" fmla="*/ 238 h 307"/>
                <a:gd name="T26" fmla="*/ 124 w 166"/>
                <a:gd name="T27" fmla="*/ 204 h 307"/>
                <a:gd name="T28" fmla="*/ 125 w 166"/>
                <a:gd name="T29" fmla="*/ 195 h 307"/>
                <a:gd name="T30" fmla="*/ 127 w 166"/>
                <a:gd name="T31" fmla="*/ 185 h 307"/>
                <a:gd name="T32" fmla="*/ 127 w 166"/>
                <a:gd name="T33" fmla="*/ 177 h 307"/>
                <a:gd name="T34" fmla="*/ 126 w 166"/>
                <a:gd name="T35" fmla="*/ 168 h 307"/>
                <a:gd name="T36" fmla="*/ 124 w 166"/>
                <a:gd name="T37" fmla="*/ 160 h 307"/>
                <a:gd name="T38" fmla="*/ 120 w 166"/>
                <a:gd name="T39" fmla="*/ 153 h 307"/>
                <a:gd name="T40" fmla="*/ 116 w 166"/>
                <a:gd name="T41" fmla="*/ 147 h 307"/>
                <a:gd name="T42" fmla="*/ 112 w 166"/>
                <a:gd name="T43" fmla="*/ 143 h 307"/>
                <a:gd name="T44" fmla="*/ 107 w 166"/>
                <a:gd name="T45" fmla="*/ 139 h 307"/>
                <a:gd name="T46" fmla="*/ 100 w 166"/>
                <a:gd name="T47" fmla="*/ 137 h 307"/>
                <a:gd name="T48" fmla="*/ 94 w 166"/>
                <a:gd name="T49" fmla="*/ 136 h 307"/>
                <a:gd name="T50" fmla="*/ 46 w 166"/>
                <a:gd name="T51" fmla="*/ 136 h 307"/>
                <a:gd name="T52" fmla="*/ 82 w 166"/>
                <a:gd name="T53" fmla="*/ 0 h 307"/>
                <a:gd name="T54" fmla="*/ 166 w 166"/>
                <a:gd name="T55" fmla="*/ 0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6" h="307">
                  <a:moveTo>
                    <a:pt x="0" y="307"/>
                  </a:moveTo>
                  <a:lnTo>
                    <a:pt x="48" y="307"/>
                  </a:lnTo>
                  <a:lnTo>
                    <a:pt x="55" y="307"/>
                  </a:lnTo>
                  <a:lnTo>
                    <a:pt x="62" y="304"/>
                  </a:lnTo>
                  <a:lnTo>
                    <a:pt x="69" y="300"/>
                  </a:lnTo>
                  <a:lnTo>
                    <a:pt x="77" y="296"/>
                  </a:lnTo>
                  <a:lnTo>
                    <a:pt x="83" y="291"/>
                  </a:lnTo>
                  <a:lnTo>
                    <a:pt x="91" y="283"/>
                  </a:lnTo>
                  <a:lnTo>
                    <a:pt x="97" y="276"/>
                  </a:lnTo>
                  <a:lnTo>
                    <a:pt x="102" y="267"/>
                  </a:lnTo>
                  <a:lnTo>
                    <a:pt x="107" y="258"/>
                  </a:lnTo>
                  <a:lnTo>
                    <a:pt x="111" y="248"/>
                  </a:lnTo>
                  <a:lnTo>
                    <a:pt x="114" y="238"/>
                  </a:lnTo>
                  <a:lnTo>
                    <a:pt x="124" y="204"/>
                  </a:lnTo>
                  <a:lnTo>
                    <a:pt x="125" y="195"/>
                  </a:lnTo>
                  <a:lnTo>
                    <a:pt x="127" y="185"/>
                  </a:lnTo>
                  <a:lnTo>
                    <a:pt x="127" y="177"/>
                  </a:lnTo>
                  <a:lnTo>
                    <a:pt x="126" y="168"/>
                  </a:lnTo>
                  <a:lnTo>
                    <a:pt x="124" y="160"/>
                  </a:lnTo>
                  <a:lnTo>
                    <a:pt x="120" y="153"/>
                  </a:lnTo>
                  <a:lnTo>
                    <a:pt x="116" y="147"/>
                  </a:lnTo>
                  <a:lnTo>
                    <a:pt x="112" y="143"/>
                  </a:lnTo>
                  <a:lnTo>
                    <a:pt x="107" y="139"/>
                  </a:lnTo>
                  <a:lnTo>
                    <a:pt x="100" y="137"/>
                  </a:lnTo>
                  <a:lnTo>
                    <a:pt x="94" y="136"/>
                  </a:lnTo>
                  <a:lnTo>
                    <a:pt x="46" y="136"/>
                  </a:lnTo>
                  <a:lnTo>
                    <a:pt x="82" y="0"/>
                  </a:lnTo>
                  <a:lnTo>
                    <a:pt x="16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81" name="Line 73"/>
            <p:cNvSpPr>
              <a:spLocks noChangeShapeType="1"/>
            </p:cNvSpPr>
            <p:nvPr/>
          </p:nvSpPr>
          <p:spPr bwMode="auto">
            <a:xfrm flipH="1">
              <a:off x="2459" y="1756"/>
              <a:ext cx="44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82" name="Line 74"/>
            <p:cNvSpPr>
              <a:spLocks noChangeShapeType="1"/>
            </p:cNvSpPr>
            <p:nvPr/>
          </p:nvSpPr>
          <p:spPr bwMode="auto">
            <a:xfrm flipH="1">
              <a:off x="2459" y="2632"/>
              <a:ext cx="55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83" name="Line 75"/>
            <p:cNvSpPr>
              <a:spLocks noChangeShapeType="1"/>
            </p:cNvSpPr>
            <p:nvPr/>
          </p:nvSpPr>
          <p:spPr bwMode="auto">
            <a:xfrm>
              <a:off x="2513" y="1824"/>
              <a:ext cx="0" cy="7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84" name="Freeform 76"/>
            <p:cNvSpPr>
              <a:spLocks/>
            </p:cNvSpPr>
            <p:nvPr/>
          </p:nvSpPr>
          <p:spPr bwMode="auto">
            <a:xfrm>
              <a:off x="2501" y="1756"/>
              <a:ext cx="24" cy="68"/>
            </a:xfrm>
            <a:custGeom>
              <a:avLst/>
              <a:gdLst>
                <a:gd name="T0" fmla="*/ 0 w 81"/>
                <a:gd name="T1" fmla="*/ 244 h 244"/>
                <a:gd name="T2" fmla="*/ 81 w 81"/>
                <a:gd name="T3" fmla="*/ 244 h 244"/>
                <a:gd name="T4" fmla="*/ 40 w 81"/>
                <a:gd name="T5" fmla="*/ 0 h 244"/>
                <a:gd name="T6" fmla="*/ 0 w 81"/>
                <a:gd name="T7" fmla="*/ 244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244">
                  <a:moveTo>
                    <a:pt x="0" y="244"/>
                  </a:moveTo>
                  <a:lnTo>
                    <a:pt x="81" y="244"/>
                  </a:lnTo>
                  <a:lnTo>
                    <a:pt x="40" y="0"/>
                  </a:lnTo>
                  <a:lnTo>
                    <a:pt x="0" y="244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85" name="Freeform 77"/>
            <p:cNvSpPr>
              <a:spLocks/>
            </p:cNvSpPr>
            <p:nvPr/>
          </p:nvSpPr>
          <p:spPr bwMode="auto">
            <a:xfrm>
              <a:off x="2501" y="1756"/>
              <a:ext cx="24" cy="68"/>
            </a:xfrm>
            <a:custGeom>
              <a:avLst/>
              <a:gdLst>
                <a:gd name="T0" fmla="*/ 0 w 81"/>
                <a:gd name="T1" fmla="*/ 244 h 244"/>
                <a:gd name="T2" fmla="*/ 81 w 81"/>
                <a:gd name="T3" fmla="*/ 244 h 244"/>
                <a:gd name="T4" fmla="*/ 40 w 81"/>
                <a:gd name="T5" fmla="*/ 0 h 244"/>
                <a:gd name="T6" fmla="*/ 0 w 81"/>
                <a:gd name="T7" fmla="*/ 244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244">
                  <a:moveTo>
                    <a:pt x="0" y="244"/>
                  </a:moveTo>
                  <a:lnTo>
                    <a:pt x="81" y="244"/>
                  </a:lnTo>
                  <a:lnTo>
                    <a:pt x="40" y="0"/>
                  </a:lnTo>
                  <a:lnTo>
                    <a:pt x="0" y="244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86" name="Freeform 78"/>
            <p:cNvSpPr>
              <a:spLocks/>
            </p:cNvSpPr>
            <p:nvPr/>
          </p:nvSpPr>
          <p:spPr bwMode="auto">
            <a:xfrm>
              <a:off x="2501" y="2565"/>
              <a:ext cx="24" cy="67"/>
            </a:xfrm>
            <a:custGeom>
              <a:avLst/>
              <a:gdLst>
                <a:gd name="T0" fmla="*/ 0 w 81"/>
                <a:gd name="T1" fmla="*/ 0 h 244"/>
                <a:gd name="T2" fmla="*/ 81 w 81"/>
                <a:gd name="T3" fmla="*/ 0 h 244"/>
                <a:gd name="T4" fmla="*/ 40 w 81"/>
                <a:gd name="T5" fmla="*/ 244 h 244"/>
                <a:gd name="T6" fmla="*/ 0 w 81"/>
                <a:gd name="T7" fmla="*/ 0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244">
                  <a:moveTo>
                    <a:pt x="0" y="0"/>
                  </a:moveTo>
                  <a:lnTo>
                    <a:pt x="81" y="0"/>
                  </a:lnTo>
                  <a:lnTo>
                    <a:pt x="40" y="2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87" name="Freeform 79"/>
            <p:cNvSpPr>
              <a:spLocks/>
            </p:cNvSpPr>
            <p:nvPr/>
          </p:nvSpPr>
          <p:spPr bwMode="auto">
            <a:xfrm>
              <a:off x="2501" y="2565"/>
              <a:ext cx="24" cy="67"/>
            </a:xfrm>
            <a:custGeom>
              <a:avLst/>
              <a:gdLst>
                <a:gd name="T0" fmla="*/ 0 w 81"/>
                <a:gd name="T1" fmla="*/ 0 h 244"/>
                <a:gd name="T2" fmla="*/ 81 w 81"/>
                <a:gd name="T3" fmla="*/ 0 h 244"/>
                <a:gd name="T4" fmla="*/ 40 w 81"/>
                <a:gd name="T5" fmla="*/ 244 h 244"/>
                <a:gd name="T6" fmla="*/ 0 w 81"/>
                <a:gd name="T7" fmla="*/ 0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244">
                  <a:moveTo>
                    <a:pt x="0" y="0"/>
                  </a:moveTo>
                  <a:lnTo>
                    <a:pt x="81" y="0"/>
                  </a:lnTo>
                  <a:lnTo>
                    <a:pt x="40" y="24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88" name="Freeform 80"/>
            <p:cNvSpPr>
              <a:spLocks/>
            </p:cNvSpPr>
            <p:nvPr/>
          </p:nvSpPr>
          <p:spPr bwMode="auto">
            <a:xfrm>
              <a:off x="2412" y="2164"/>
              <a:ext cx="14" cy="16"/>
            </a:xfrm>
            <a:custGeom>
              <a:avLst/>
              <a:gdLst>
                <a:gd name="T0" fmla="*/ 0 w 51"/>
                <a:gd name="T1" fmla="*/ 0 h 61"/>
                <a:gd name="T2" fmla="*/ 0 w 51"/>
                <a:gd name="T3" fmla="*/ 6 h 61"/>
                <a:gd name="T4" fmla="*/ 2 w 51"/>
                <a:gd name="T5" fmla="*/ 13 h 61"/>
                <a:gd name="T6" fmla="*/ 4 w 51"/>
                <a:gd name="T7" fmla="*/ 20 h 61"/>
                <a:gd name="T8" fmla="*/ 9 w 51"/>
                <a:gd name="T9" fmla="*/ 26 h 61"/>
                <a:gd name="T10" fmla="*/ 14 w 51"/>
                <a:gd name="T11" fmla="*/ 34 h 61"/>
                <a:gd name="T12" fmla="*/ 19 w 51"/>
                <a:gd name="T13" fmla="*/ 40 h 61"/>
                <a:gd name="T14" fmla="*/ 27 w 51"/>
                <a:gd name="T15" fmla="*/ 46 h 61"/>
                <a:gd name="T16" fmla="*/ 34 w 51"/>
                <a:gd name="T17" fmla="*/ 52 h 61"/>
                <a:gd name="T18" fmla="*/ 42 w 51"/>
                <a:gd name="T19" fmla="*/ 57 h 61"/>
                <a:gd name="T20" fmla="*/ 51 w 51"/>
                <a:gd name="T21" fmla="*/ 6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" h="61">
                  <a:moveTo>
                    <a:pt x="0" y="0"/>
                  </a:moveTo>
                  <a:lnTo>
                    <a:pt x="0" y="6"/>
                  </a:lnTo>
                  <a:lnTo>
                    <a:pt x="2" y="13"/>
                  </a:lnTo>
                  <a:lnTo>
                    <a:pt x="4" y="20"/>
                  </a:lnTo>
                  <a:lnTo>
                    <a:pt x="9" y="26"/>
                  </a:lnTo>
                  <a:lnTo>
                    <a:pt x="14" y="34"/>
                  </a:lnTo>
                  <a:lnTo>
                    <a:pt x="19" y="40"/>
                  </a:lnTo>
                  <a:lnTo>
                    <a:pt x="27" y="46"/>
                  </a:lnTo>
                  <a:lnTo>
                    <a:pt x="34" y="52"/>
                  </a:lnTo>
                  <a:lnTo>
                    <a:pt x="42" y="57"/>
                  </a:lnTo>
                  <a:lnTo>
                    <a:pt x="51" y="6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89" name="Freeform 81"/>
            <p:cNvSpPr>
              <a:spLocks/>
            </p:cNvSpPr>
            <p:nvPr/>
          </p:nvSpPr>
          <p:spPr bwMode="auto">
            <a:xfrm>
              <a:off x="2412" y="2155"/>
              <a:ext cx="29" cy="9"/>
            </a:xfrm>
            <a:custGeom>
              <a:avLst/>
              <a:gdLst>
                <a:gd name="T0" fmla="*/ 103 w 103"/>
                <a:gd name="T1" fmla="*/ 20 h 33"/>
                <a:gd name="T2" fmla="*/ 95 w 103"/>
                <a:gd name="T3" fmla="*/ 14 h 33"/>
                <a:gd name="T4" fmla="*/ 86 w 103"/>
                <a:gd name="T5" fmla="*/ 10 h 33"/>
                <a:gd name="T6" fmla="*/ 77 w 103"/>
                <a:gd name="T7" fmla="*/ 6 h 33"/>
                <a:gd name="T8" fmla="*/ 67 w 103"/>
                <a:gd name="T9" fmla="*/ 3 h 33"/>
                <a:gd name="T10" fmla="*/ 58 w 103"/>
                <a:gd name="T11" fmla="*/ 1 h 33"/>
                <a:gd name="T12" fmla="*/ 48 w 103"/>
                <a:gd name="T13" fmla="*/ 0 h 33"/>
                <a:gd name="T14" fmla="*/ 38 w 103"/>
                <a:gd name="T15" fmla="*/ 0 h 33"/>
                <a:gd name="T16" fmla="*/ 30 w 103"/>
                <a:gd name="T17" fmla="*/ 1 h 33"/>
                <a:gd name="T18" fmla="*/ 22 w 103"/>
                <a:gd name="T19" fmla="*/ 3 h 33"/>
                <a:gd name="T20" fmla="*/ 16 w 103"/>
                <a:gd name="T21" fmla="*/ 6 h 33"/>
                <a:gd name="T22" fmla="*/ 10 w 103"/>
                <a:gd name="T23" fmla="*/ 10 h 33"/>
                <a:gd name="T24" fmla="*/ 5 w 103"/>
                <a:gd name="T25" fmla="*/ 14 h 33"/>
                <a:gd name="T26" fmla="*/ 2 w 103"/>
                <a:gd name="T27" fmla="*/ 20 h 33"/>
                <a:gd name="T28" fmla="*/ 0 w 103"/>
                <a:gd name="T29" fmla="*/ 26 h 33"/>
                <a:gd name="T30" fmla="*/ 0 w 103"/>
                <a:gd name="T31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3" h="33">
                  <a:moveTo>
                    <a:pt x="103" y="20"/>
                  </a:moveTo>
                  <a:lnTo>
                    <a:pt x="95" y="14"/>
                  </a:lnTo>
                  <a:lnTo>
                    <a:pt x="86" y="10"/>
                  </a:lnTo>
                  <a:lnTo>
                    <a:pt x="77" y="6"/>
                  </a:lnTo>
                  <a:lnTo>
                    <a:pt x="67" y="3"/>
                  </a:lnTo>
                  <a:lnTo>
                    <a:pt x="58" y="1"/>
                  </a:lnTo>
                  <a:lnTo>
                    <a:pt x="48" y="0"/>
                  </a:lnTo>
                  <a:lnTo>
                    <a:pt x="38" y="0"/>
                  </a:lnTo>
                  <a:lnTo>
                    <a:pt x="30" y="1"/>
                  </a:lnTo>
                  <a:lnTo>
                    <a:pt x="22" y="3"/>
                  </a:lnTo>
                  <a:lnTo>
                    <a:pt x="16" y="6"/>
                  </a:lnTo>
                  <a:lnTo>
                    <a:pt x="10" y="10"/>
                  </a:lnTo>
                  <a:lnTo>
                    <a:pt x="5" y="14"/>
                  </a:lnTo>
                  <a:lnTo>
                    <a:pt x="2" y="20"/>
                  </a:lnTo>
                  <a:lnTo>
                    <a:pt x="0" y="26"/>
                  </a:lnTo>
                  <a:lnTo>
                    <a:pt x="0" y="3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90" name="Freeform 82"/>
            <p:cNvSpPr>
              <a:spLocks/>
            </p:cNvSpPr>
            <p:nvPr/>
          </p:nvSpPr>
          <p:spPr bwMode="auto">
            <a:xfrm>
              <a:off x="2441" y="2160"/>
              <a:ext cx="56" cy="39"/>
            </a:xfrm>
            <a:custGeom>
              <a:avLst/>
              <a:gdLst>
                <a:gd name="T0" fmla="*/ 0 w 204"/>
                <a:gd name="T1" fmla="*/ 0 h 142"/>
                <a:gd name="T2" fmla="*/ 204 w 204"/>
                <a:gd name="T3" fmla="*/ 142 h 142"/>
                <a:gd name="T4" fmla="*/ 204 w 204"/>
                <a:gd name="T5" fmla="*/ 4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4" h="142">
                  <a:moveTo>
                    <a:pt x="0" y="0"/>
                  </a:moveTo>
                  <a:lnTo>
                    <a:pt x="204" y="142"/>
                  </a:lnTo>
                  <a:lnTo>
                    <a:pt x="204" y="4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91" name="Freeform 83"/>
            <p:cNvSpPr>
              <a:spLocks/>
            </p:cNvSpPr>
            <p:nvPr/>
          </p:nvSpPr>
          <p:spPr bwMode="auto">
            <a:xfrm>
              <a:off x="2412" y="2118"/>
              <a:ext cx="14" cy="15"/>
            </a:xfrm>
            <a:custGeom>
              <a:avLst/>
              <a:gdLst>
                <a:gd name="T0" fmla="*/ 0 w 51"/>
                <a:gd name="T1" fmla="*/ 0 h 62"/>
                <a:gd name="T2" fmla="*/ 0 w 51"/>
                <a:gd name="T3" fmla="*/ 7 h 62"/>
                <a:gd name="T4" fmla="*/ 2 w 51"/>
                <a:gd name="T5" fmla="*/ 14 h 62"/>
                <a:gd name="T6" fmla="*/ 4 w 51"/>
                <a:gd name="T7" fmla="*/ 21 h 62"/>
                <a:gd name="T8" fmla="*/ 9 w 51"/>
                <a:gd name="T9" fmla="*/ 28 h 62"/>
                <a:gd name="T10" fmla="*/ 14 w 51"/>
                <a:gd name="T11" fmla="*/ 34 h 62"/>
                <a:gd name="T12" fmla="*/ 19 w 51"/>
                <a:gd name="T13" fmla="*/ 41 h 62"/>
                <a:gd name="T14" fmla="*/ 27 w 51"/>
                <a:gd name="T15" fmla="*/ 47 h 62"/>
                <a:gd name="T16" fmla="*/ 34 w 51"/>
                <a:gd name="T17" fmla="*/ 53 h 62"/>
                <a:gd name="T18" fmla="*/ 42 w 51"/>
                <a:gd name="T19" fmla="*/ 58 h 62"/>
                <a:gd name="T20" fmla="*/ 51 w 51"/>
                <a:gd name="T21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" h="62">
                  <a:moveTo>
                    <a:pt x="0" y="0"/>
                  </a:moveTo>
                  <a:lnTo>
                    <a:pt x="0" y="7"/>
                  </a:lnTo>
                  <a:lnTo>
                    <a:pt x="2" y="14"/>
                  </a:lnTo>
                  <a:lnTo>
                    <a:pt x="4" y="21"/>
                  </a:lnTo>
                  <a:lnTo>
                    <a:pt x="9" y="28"/>
                  </a:lnTo>
                  <a:lnTo>
                    <a:pt x="14" y="34"/>
                  </a:lnTo>
                  <a:lnTo>
                    <a:pt x="19" y="41"/>
                  </a:lnTo>
                  <a:lnTo>
                    <a:pt x="27" y="47"/>
                  </a:lnTo>
                  <a:lnTo>
                    <a:pt x="34" y="53"/>
                  </a:lnTo>
                  <a:lnTo>
                    <a:pt x="42" y="58"/>
                  </a:lnTo>
                  <a:lnTo>
                    <a:pt x="51" y="6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92" name="Freeform 84"/>
            <p:cNvSpPr>
              <a:spLocks/>
            </p:cNvSpPr>
            <p:nvPr/>
          </p:nvSpPr>
          <p:spPr bwMode="auto">
            <a:xfrm>
              <a:off x="2412" y="2108"/>
              <a:ext cx="29" cy="10"/>
            </a:xfrm>
            <a:custGeom>
              <a:avLst/>
              <a:gdLst>
                <a:gd name="T0" fmla="*/ 103 w 103"/>
                <a:gd name="T1" fmla="*/ 21 h 33"/>
                <a:gd name="T2" fmla="*/ 95 w 103"/>
                <a:gd name="T3" fmla="*/ 15 h 33"/>
                <a:gd name="T4" fmla="*/ 86 w 103"/>
                <a:gd name="T5" fmla="*/ 11 h 33"/>
                <a:gd name="T6" fmla="*/ 77 w 103"/>
                <a:gd name="T7" fmla="*/ 7 h 33"/>
                <a:gd name="T8" fmla="*/ 67 w 103"/>
                <a:gd name="T9" fmla="*/ 4 h 33"/>
                <a:gd name="T10" fmla="*/ 58 w 103"/>
                <a:gd name="T11" fmla="*/ 1 h 33"/>
                <a:gd name="T12" fmla="*/ 48 w 103"/>
                <a:gd name="T13" fmla="*/ 0 h 33"/>
                <a:gd name="T14" fmla="*/ 38 w 103"/>
                <a:gd name="T15" fmla="*/ 0 h 33"/>
                <a:gd name="T16" fmla="*/ 30 w 103"/>
                <a:gd name="T17" fmla="*/ 1 h 33"/>
                <a:gd name="T18" fmla="*/ 22 w 103"/>
                <a:gd name="T19" fmla="*/ 4 h 33"/>
                <a:gd name="T20" fmla="*/ 16 w 103"/>
                <a:gd name="T21" fmla="*/ 7 h 33"/>
                <a:gd name="T22" fmla="*/ 10 w 103"/>
                <a:gd name="T23" fmla="*/ 11 h 33"/>
                <a:gd name="T24" fmla="*/ 5 w 103"/>
                <a:gd name="T25" fmla="*/ 15 h 33"/>
                <a:gd name="T26" fmla="*/ 2 w 103"/>
                <a:gd name="T27" fmla="*/ 21 h 33"/>
                <a:gd name="T28" fmla="*/ 0 w 103"/>
                <a:gd name="T29" fmla="*/ 27 h 33"/>
                <a:gd name="T30" fmla="*/ 0 w 103"/>
                <a:gd name="T31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3" h="33">
                  <a:moveTo>
                    <a:pt x="103" y="21"/>
                  </a:moveTo>
                  <a:lnTo>
                    <a:pt x="95" y="15"/>
                  </a:lnTo>
                  <a:lnTo>
                    <a:pt x="86" y="11"/>
                  </a:lnTo>
                  <a:lnTo>
                    <a:pt x="77" y="7"/>
                  </a:lnTo>
                  <a:lnTo>
                    <a:pt x="67" y="4"/>
                  </a:lnTo>
                  <a:lnTo>
                    <a:pt x="58" y="1"/>
                  </a:lnTo>
                  <a:lnTo>
                    <a:pt x="48" y="0"/>
                  </a:lnTo>
                  <a:lnTo>
                    <a:pt x="38" y="0"/>
                  </a:lnTo>
                  <a:lnTo>
                    <a:pt x="30" y="1"/>
                  </a:lnTo>
                  <a:lnTo>
                    <a:pt x="22" y="4"/>
                  </a:lnTo>
                  <a:lnTo>
                    <a:pt x="16" y="7"/>
                  </a:lnTo>
                  <a:lnTo>
                    <a:pt x="10" y="11"/>
                  </a:lnTo>
                  <a:lnTo>
                    <a:pt x="5" y="15"/>
                  </a:lnTo>
                  <a:lnTo>
                    <a:pt x="2" y="21"/>
                  </a:lnTo>
                  <a:lnTo>
                    <a:pt x="0" y="27"/>
                  </a:lnTo>
                  <a:lnTo>
                    <a:pt x="0" y="3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93" name="Freeform 85"/>
            <p:cNvSpPr>
              <a:spLocks/>
            </p:cNvSpPr>
            <p:nvPr/>
          </p:nvSpPr>
          <p:spPr bwMode="auto">
            <a:xfrm>
              <a:off x="2441" y="2114"/>
              <a:ext cx="56" cy="39"/>
            </a:xfrm>
            <a:custGeom>
              <a:avLst/>
              <a:gdLst>
                <a:gd name="T0" fmla="*/ 0 w 204"/>
                <a:gd name="T1" fmla="*/ 0 h 142"/>
                <a:gd name="T2" fmla="*/ 204 w 204"/>
                <a:gd name="T3" fmla="*/ 142 h 142"/>
                <a:gd name="T4" fmla="*/ 204 w 204"/>
                <a:gd name="T5" fmla="*/ 4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4" h="142">
                  <a:moveTo>
                    <a:pt x="0" y="0"/>
                  </a:moveTo>
                  <a:lnTo>
                    <a:pt x="204" y="142"/>
                  </a:lnTo>
                  <a:lnTo>
                    <a:pt x="204" y="4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94" name="Line 86"/>
            <p:cNvSpPr>
              <a:spLocks noChangeShapeType="1"/>
            </p:cNvSpPr>
            <p:nvPr/>
          </p:nvSpPr>
          <p:spPr bwMode="auto">
            <a:xfrm flipH="1" flipV="1">
              <a:off x="2492" y="2106"/>
              <a:ext cx="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95" name="Freeform 87"/>
            <p:cNvSpPr>
              <a:spLocks/>
            </p:cNvSpPr>
            <p:nvPr/>
          </p:nvSpPr>
          <p:spPr bwMode="auto">
            <a:xfrm>
              <a:off x="2412" y="2042"/>
              <a:ext cx="37" cy="27"/>
            </a:xfrm>
            <a:custGeom>
              <a:avLst/>
              <a:gdLst>
                <a:gd name="T0" fmla="*/ 68 w 136"/>
                <a:gd name="T1" fmla="*/ 3 h 102"/>
                <a:gd name="T2" fmla="*/ 58 w 136"/>
                <a:gd name="T3" fmla="*/ 1 h 102"/>
                <a:gd name="T4" fmla="*/ 49 w 136"/>
                <a:gd name="T5" fmla="*/ 0 h 102"/>
                <a:gd name="T6" fmla="*/ 39 w 136"/>
                <a:gd name="T7" fmla="*/ 0 h 102"/>
                <a:gd name="T8" fmla="*/ 31 w 136"/>
                <a:gd name="T9" fmla="*/ 1 h 102"/>
                <a:gd name="T10" fmla="*/ 24 w 136"/>
                <a:gd name="T11" fmla="*/ 3 h 102"/>
                <a:gd name="T12" fmla="*/ 16 w 136"/>
                <a:gd name="T13" fmla="*/ 6 h 102"/>
                <a:gd name="T14" fmla="*/ 11 w 136"/>
                <a:gd name="T15" fmla="*/ 10 h 102"/>
                <a:gd name="T16" fmla="*/ 5 w 136"/>
                <a:gd name="T17" fmla="*/ 15 h 102"/>
                <a:gd name="T18" fmla="*/ 2 w 136"/>
                <a:gd name="T19" fmla="*/ 20 h 102"/>
                <a:gd name="T20" fmla="*/ 0 w 136"/>
                <a:gd name="T21" fmla="*/ 27 h 102"/>
                <a:gd name="T22" fmla="*/ 0 w 136"/>
                <a:gd name="T23" fmla="*/ 33 h 102"/>
                <a:gd name="T24" fmla="*/ 0 w 136"/>
                <a:gd name="T25" fmla="*/ 40 h 102"/>
                <a:gd name="T26" fmla="*/ 2 w 136"/>
                <a:gd name="T27" fmla="*/ 47 h 102"/>
                <a:gd name="T28" fmla="*/ 5 w 136"/>
                <a:gd name="T29" fmla="*/ 54 h 102"/>
                <a:gd name="T30" fmla="*/ 11 w 136"/>
                <a:gd name="T31" fmla="*/ 62 h 102"/>
                <a:gd name="T32" fmla="*/ 16 w 136"/>
                <a:gd name="T33" fmla="*/ 69 h 102"/>
                <a:gd name="T34" fmla="*/ 24 w 136"/>
                <a:gd name="T35" fmla="*/ 76 h 102"/>
                <a:gd name="T36" fmla="*/ 31 w 136"/>
                <a:gd name="T37" fmla="*/ 82 h 102"/>
                <a:gd name="T38" fmla="*/ 39 w 136"/>
                <a:gd name="T39" fmla="*/ 87 h 102"/>
                <a:gd name="T40" fmla="*/ 49 w 136"/>
                <a:gd name="T41" fmla="*/ 91 h 102"/>
                <a:gd name="T42" fmla="*/ 58 w 136"/>
                <a:gd name="T43" fmla="*/ 96 h 102"/>
                <a:gd name="T44" fmla="*/ 68 w 136"/>
                <a:gd name="T45" fmla="*/ 99 h 102"/>
                <a:gd name="T46" fmla="*/ 78 w 136"/>
                <a:gd name="T47" fmla="*/ 101 h 102"/>
                <a:gd name="T48" fmla="*/ 87 w 136"/>
                <a:gd name="T49" fmla="*/ 102 h 102"/>
                <a:gd name="T50" fmla="*/ 96 w 136"/>
                <a:gd name="T51" fmla="*/ 102 h 102"/>
                <a:gd name="T52" fmla="*/ 104 w 136"/>
                <a:gd name="T53" fmla="*/ 101 h 102"/>
                <a:gd name="T54" fmla="*/ 112 w 136"/>
                <a:gd name="T55" fmla="*/ 99 h 102"/>
                <a:gd name="T56" fmla="*/ 119 w 136"/>
                <a:gd name="T57" fmla="*/ 96 h 102"/>
                <a:gd name="T58" fmla="*/ 125 w 136"/>
                <a:gd name="T59" fmla="*/ 93 h 102"/>
                <a:gd name="T60" fmla="*/ 130 w 136"/>
                <a:gd name="T61" fmla="*/ 87 h 102"/>
                <a:gd name="T62" fmla="*/ 133 w 136"/>
                <a:gd name="T63" fmla="*/ 82 h 102"/>
                <a:gd name="T64" fmla="*/ 135 w 136"/>
                <a:gd name="T65" fmla="*/ 76 h 102"/>
                <a:gd name="T66" fmla="*/ 136 w 136"/>
                <a:gd name="T67" fmla="*/ 69 h 102"/>
                <a:gd name="T68" fmla="*/ 135 w 136"/>
                <a:gd name="T69" fmla="*/ 63 h 102"/>
                <a:gd name="T70" fmla="*/ 133 w 136"/>
                <a:gd name="T71" fmla="*/ 55 h 102"/>
                <a:gd name="T72" fmla="*/ 130 w 136"/>
                <a:gd name="T73" fmla="*/ 48 h 102"/>
                <a:gd name="T74" fmla="*/ 125 w 136"/>
                <a:gd name="T75" fmla="*/ 40 h 102"/>
                <a:gd name="T76" fmla="*/ 119 w 136"/>
                <a:gd name="T77" fmla="*/ 34 h 102"/>
                <a:gd name="T78" fmla="*/ 112 w 136"/>
                <a:gd name="T79" fmla="*/ 27 h 102"/>
                <a:gd name="T80" fmla="*/ 104 w 136"/>
                <a:gd name="T81" fmla="*/ 21 h 102"/>
                <a:gd name="T82" fmla="*/ 96 w 136"/>
                <a:gd name="T83" fmla="*/ 15 h 102"/>
                <a:gd name="T84" fmla="*/ 87 w 136"/>
                <a:gd name="T85" fmla="*/ 11 h 102"/>
                <a:gd name="T86" fmla="*/ 78 w 136"/>
                <a:gd name="T87" fmla="*/ 6 h 102"/>
                <a:gd name="T88" fmla="*/ 68 w 136"/>
                <a:gd name="T89" fmla="*/ 3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6" h="102">
                  <a:moveTo>
                    <a:pt x="68" y="3"/>
                  </a:moveTo>
                  <a:lnTo>
                    <a:pt x="58" y="1"/>
                  </a:lnTo>
                  <a:lnTo>
                    <a:pt x="49" y="0"/>
                  </a:lnTo>
                  <a:lnTo>
                    <a:pt x="39" y="0"/>
                  </a:lnTo>
                  <a:lnTo>
                    <a:pt x="31" y="1"/>
                  </a:lnTo>
                  <a:lnTo>
                    <a:pt x="24" y="3"/>
                  </a:lnTo>
                  <a:lnTo>
                    <a:pt x="16" y="6"/>
                  </a:lnTo>
                  <a:lnTo>
                    <a:pt x="11" y="10"/>
                  </a:lnTo>
                  <a:lnTo>
                    <a:pt x="5" y="15"/>
                  </a:lnTo>
                  <a:lnTo>
                    <a:pt x="2" y="20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2" y="47"/>
                  </a:lnTo>
                  <a:lnTo>
                    <a:pt x="5" y="54"/>
                  </a:lnTo>
                  <a:lnTo>
                    <a:pt x="11" y="62"/>
                  </a:lnTo>
                  <a:lnTo>
                    <a:pt x="16" y="69"/>
                  </a:lnTo>
                  <a:lnTo>
                    <a:pt x="24" y="76"/>
                  </a:lnTo>
                  <a:lnTo>
                    <a:pt x="31" y="82"/>
                  </a:lnTo>
                  <a:lnTo>
                    <a:pt x="39" y="87"/>
                  </a:lnTo>
                  <a:lnTo>
                    <a:pt x="49" y="91"/>
                  </a:lnTo>
                  <a:lnTo>
                    <a:pt x="58" y="96"/>
                  </a:lnTo>
                  <a:lnTo>
                    <a:pt x="68" y="99"/>
                  </a:lnTo>
                  <a:lnTo>
                    <a:pt x="78" y="101"/>
                  </a:lnTo>
                  <a:lnTo>
                    <a:pt x="87" y="102"/>
                  </a:lnTo>
                  <a:lnTo>
                    <a:pt x="96" y="102"/>
                  </a:lnTo>
                  <a:lnTo>
                    <a:pt x="104" y="101"/>
                  </a:lnTo>
                  <a:lnTo>
                    <a:pt x="112" y="99"/>
                  </a:lnTo>
                  <a:lnTo>
                    <a:pt x="119" y="96"/>
                  </a:lnTo>
                  <a:lnTo>
                    <a:pt x="125" y="93"/>
                  </a:lnTo>
                  <a:lnTo>
                    <a:pt x="130" y="87"/>
                  </a:lnTo>
                  <a:lnTo>
                    <a:pt x="133" y="82"/>
                  </a:lnTo>
                  <a:lnTo>
                    <a:pt x="135" y="76"/>
                  </a:lnTo>
                  <a:lnTo>
                    <a:pt x="136" y="69"/>
                  </a:lnTo>
                  <a:lnTo>
                    <a:pt x="135" y="63"/>
                  </a:lnTo>
                  <a:lnTo>
                    <a:pt x="133" y="55"/>
                  </a:lnTo>
                  <a:lnTo>
                    <a:pt x="130" y="48"/>
                  </a:lnTo>
                  <a:lnTo>
                    <a:pt x="125" y="40"/>
                  </a:lnTo>
                  <a:lnTo>
                    <a:pt x="119" y="34"/>
                  </a:lnTo>
                  <a:lnTo>
                    <a:pt x="112" y="27"/>
                  </a:lnTo>
                  <a:lnTo>
                    <a:pt x="104" y="21"/>
                  </a:lnTo>
                  <a:lnTo>
                    <a:pt x="96" y="15"/>
                  </a:lnTo>
                  <a:lnTo>
                    <a:pt x="87" y="11"/>
                  </a:lnTo>
                  <a:lnTo>
                    <a:pt x="78" y="6"/>
                  </a:lnTo>
                  <a:lnTo>
                    <a:pt x="68" y="3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96" name="Freeform 88"/>
            <p:cNvSpPr>
              <a:spLocks/>
            </p:cNvSpPr>
            <p:nvPr/>
          </p:nvSpPr>
          <p:spPr bwMode="auto">
            <a:xfrm>
              <a:off x="2449" y="2052"/>
              <a:ext cx="19" cy="27"/>
            </a:xfrm>
            <a:custGeom>
              <a:avLst/>
              <a:gdLst>
                <a:gd name="T0" fmla="*/ 69 w 69"/>
                <a:gd name="T1" fmla="*/ 3 h 98"/>
                <a:gd name="T2" fmla="*/ 58 w 69"/>
                <a:gd name="T3" fmla="*/ 1 h 98"/>
                <a:gd name="T4" fmla="*/ 49 w 69"/>
                <a:gd name="T5" fmla="*/ 0 h 98"/>
                <a:gd name="T6" fmla="*/ 40 w 69"/>
                <a:gd name="T7" fmla="*/ 0 h 98"/>
                <a:gd name="T8" fmla="*/ 31 w 69"/>
                <a:gd name="T9" fmla="*/ 0 h 98"/>
                <a:gd name="T10" fmla="*/ 24 w 69"/>
                <a:gd name="T11" fmla="*/ 2 h 98"/>
                <a:gd name="T12" fmla="*/ 16 w 69"/>
                <a:gd name="T13" fmla="*/ 6 h 98"/>
                <a:gd name="T14" fmla="*/ 11 w 69"/>
                <a:gd name="T15" fmla="*/ 10 h 98"/>
                <a:gd name="T16" fmla="*/ 6 w 69"/>
                <a:gd name="T17" fmla="*/ 14 h 98"/>
                <a:gd name="T18" fmla="*/ 3 w 69"/>
                <a:gd name="T19" fmla="*/ 19 h 98"/>
                <a:gd name="T20" fmla="*/ 0 w 69"/>
                <a:gd name="T21" fmla="*/ 26 h 98"/>
                <a:gd name="T22" fmla="*/ 0 w 69"/>
                <a:gd name="T23" fmla="*/ 32 h 98"/>
                <a:gd name="T24" fmla="*/ 0 w 69"/>
                <a:gd name="T25" fmla="*/ 40 h 98"/>
                <a:gd name="T26" fmla="*/ 3 w 69"/>
                <a:gd name="T27" fmla="*/ 47 h 98"/>
                <a:gd name="T28" fmla="*/ 6 w 69"/>
                <a:gd name="T29" fmla="*/ 53 h 98"/>
                <a:gd name="T30" fmla="*/ 11 w 69"/>
                <a:gd name="T31" fmla="*/ 61 h 98"/>
                <a:gd name="T32" fmla="*/ 16 w 69"/>
                <a:gd name="T33" fmla="*/ 68 h 98"/>
                <a:gd name="T34" fmla="*/ 24 w 69"/>
                <a:gd name="T35" fmla="*/ 75 h 98"/>
                <a:gd name="T36" fmla="*/ 31 w 69"/>
                <a:gd name="T37" fmla="*/ 81 h 98"/>
                <a:gd name="T38" fmla="*/ 40 w 69"/>
                <a:gd name="T39" fmla="*/ 86 h 98"/>
                <a:gd name="T40" fmla="*/ 49 w 69"/>
                <a:gd name="T41" fmla="*/ 92 h 98"/>
                <a:gd name="T42" fmla="*/ 58 w 69"/>
                <a:gd name="T43" fmla="*/ 95 h 98"/>
                <a:gd name="T44" fmla="*/ 69 w 69"/>
                <a:gd name="T45" fmla="*/ 9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9" h="98">
                  <a:moveTo>
                    <a:pt x="69" y="3"/>
                  </a:moveTo>
                  <a:lnTo>
                    <a:pt x="58" y="1"/>
                  </a:lnTo>
                  <a:lnTo>
                    <a:pt x="49" y="0"/>
                  </a:lnTo>
                  <a:lnTo>
                    <a:pt x="40" y="0"/>
                  </a:lnTo>
                  <a:lnTo>
                    <a:pt x="31" y="0"/>
                  </a:lnTo>
                  <a:lnTo>
                    <a:pt x="24" y="2"/>
                  </a:lnTo>
                  <a:lnTo>
                    <a:pt x="16" y="6"/>
                  </a:lnTo>
                  <a:lnTo>
                    <a:pt x="11" y="10"/>
                  </a:lnTo>
                  <a:lnTo>
                    <a:pt x="6" y="14"/>
                  </a:lnTo>
                  <a:lnTo>
                    <a:pt x="3" y="19"/>
                  </a:lnTo>
                  <a:lnTo>
                    <a:pt x="0" y="26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3" y="47"/>
                  </a:lnTo>
                  <a:lnTo>
                    <a:pt x="6" y="53"/>
                  </a:lnTo>
                  <a:lnTo>
                    <a:pt x="11" y="61"/>
                  </a:lnTo>
                  <a:lnTo>
                    <a:pt x="16" y="68"/>
                  </a:lnTo>
                  <a:lnTo>
                    <a:pt x="24" y="75"/>
                  </a:lnTo>
                  <a:lnTo>
                    <a:pt x="31" y="81"/>
                  </a:lnTo>
                  <a:lnTo>
                    <a:pt x="40" y="86"/>
                  </a:lnTo>
                  <a:lnTo>
                    <a:pt x="49" y="92"/>
                  </a:lnTo>
                  <a:lnTo>
                    <a:pt x="58" y="95"/>
                  </a:lnTo>
                  <a:lnTo>
                    <a:pt x="69" y="9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97" name="Line 89"/>
            <p:cNvSpPr>
              <a:spLocks noChangeShapeType="1"/>
            </p:cNvSpPr>
            <p:nvPr/>
          </p:nvSpPr>
          <p:spPr bwMode="auto">
            <a:xfrm>
              <a:off x="2468" y="2054"/>
              <a:ext cx="10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98" name="Freeform 90"/>
            <p:cNvSpPr>
              <a:spLocks/>
            </p:cNvSpPr>
            <p:nvPr/>
          </p:nvSpPr>
          <p:spPr bwMode="auto">
            <a:xfrm>
              <a:off x="2478" y="2056"/>
              <a:ext cx="19" cy="27"/>
            </a:xfrm>
            <a:custGeom>
              <a:avLst/>
              <a:gdLst>
                <a:gd name="T0" fmla="*/ 0 w 68"/>
                <a:gd name="T1" fmla="*/ 96 h 99"/>
                <a:gd name="T2" fmla="*/ 9 w 68"/>
                <a:gd name="T3" fmla="*/ 98 h 99"/>
                <a:gd name="T4" fmla="*/ 19 w 68"/>
                <a:gd name="T5" fmla="*/ 99 h 99"/>
                <a:gd name="T6" fmla="*/ 27 w 68"/>
                <a:gd name="T7" fmla="*/ 99 h 99"/>
                <a:gd name="T8" fmla="*/ 36 w 68"/>
                <a:gd name="T9" fmla="*/ 98 h 99"/>
                <a:gd name="T10" fmla="*/ 44 w 68"/>
                <a:gd name="T11" fmla="*/ 96 h 99"/>
                <a:gd name="T12" fmla="*/ 51 w 68"/>
                <a:gd name="T13" fmla="*/ 93 h 99"/>
                <a:gd name="T14" fmla="*/ 56 w 68"/>
                <a:gd name="T15" fmla="*/ 89 h 99"/>
                <a:gd name="T16" fmla="*/ 61 w 68"/>
                <a:gd name="T17" fmla="*/ 84 h 99"/>
                <a:gd name="T18" fmla="*/ 65 w 68"/>
                <a:gd name="T19" fmla="*/ 79 h 99"/>
                <a:gd name="T20" fmla="*/ 67 w 68"/>
                <a:gd name="T21" fmla="*/ 72 h 99"/>
                <a:gd name="T22" fmla="*/ 68 w 68"/>
                <a:gd name="T23" fmla="*/ 66 h 99"/>
                <a:gd name="T24" fmla="*/ 67 w 68"/>
                <a:gd name="T25" fmla="*/ 60 h 99"/>
                <a:gd name="T26" fmla="*/ 65 w 68"/>
                <a:gd name="T27" fmla="*/ 52 h 99"/>
                <a:gd name="T28" fmla="*/ 61 w 68"/>
                <a:gd name="T29" fmla="*/ 45 h 99"/>
                <a:gd name="T30" fmla="*/ 56 w 68"/>
                <a:gd name="T31" fmla="*/ 37 h 99"/>
                <a:gd name="T32" fmla="*/ 51 w 68"/>
                <a:gd name="T33" fmla="*/ 31 h 99"/>
                <a:gd name="T34" fmla="*/ 44 w 68"/>
                <a:gd name="T35" fmla="*/ 23 h 99"/>
                <a:gd name="T36" fmla="*/ 36 w 68"/>
                <a:gd name="T37" fmla="*/ 18 h 99"/>
                <a:gd name="T38" fmla="*/ 27 w 68"/>
                <a:gd name="T39" fmla="*/ 12 h 99"/>
                <a:gd name="T40" fmla="*/ 19 w 68"/>
                <a:gd name="T41" fmla="*/ 7 h 99"/>
                <a:gd name="T42" fmla="*/ 9 w 68"/>
                <a:gd name="T43" fmla="*/ 3 h 99"/>
                <a:gd name="T44" fmla="*/ 0 w 68"/>
                <a:gd name="T45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8" h="99">
                  <a:moveTo>
                    <a:pt x="0" y="96"/>
                  </a:moveTo>
                  <a:lnTo>
                    <a:pt x="9" y="98"/>
                  </a:lnTo>
                  <a:lnTo>
                    <a:pt x="19" y="99"/>
                  </a:lnTo>
                  <a:lnTo>
                    <a:pt x="27" y="99"/>
                  </a:lnTo>
                  <a:lnTo>
                    <a:pt x="36" y="98"/>
                  </a:lnTo>
                  <a:lnTo>
                    <a:pt x="44" y="96"/>
                  </a:lnTo>
                  <a:lnTo>
                    <a:pt x="51" y="93"/>
                  </a:lnTo>
                  <a:lnTo>
                    <a:pt x="56" y="89"/>
                  </a:lnTo>
                  <a:lnTo>
                    <a:pt x="61" y="84"/>
                  </a:lnTo>
                  <a:lnTo>
                    <a:pt x="65" y="79"/>
                  </a:lnTo>
                  <a:lnTo>
                    <a:pt x="67" y="72"/>
                  </a:lnTo>
                  <a:lnTo>
                    <a:pt x="68" y="66"/>
                  </a:lnTo>
                  <a:lnTo>
                    <a:pt x="67" y="60"/>
                  </a:lnTo>
                  <a:lnTo>
                    <a:pt x="65" y="52"/>
                  </a:lnTo>
                  <a:lnTo>
                    <a:pt x="61" y="45"/>
                  </a:lnTo>
                  <a:lnTo>
                    <a:pt x="56" y="37"/>
                  </a:lnTo>
                  <a:lnTo>
                    <a:pt x="51" y="31"/>
                  </a:lnTo>
                  <a:lnTo>
                    <a:pt x="44" y="23"/>
                  </a:lnTo>
                  <a:lnTo>
                    <a:pt x="36" y="18"/>
                  </a:lnTo>
                  <a:lnTo>
                    <a:pt x="27" y="12"/>
                  </a:lnTo>
                  <a:lnTo>
                    <a:pt x="19" y="7"/>
                  </a:lnTo>
                  <a:lnTo>
                    <a:pt x="9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099" name="Line 91"/>
            <p:cNvSpPr>
              <a:spLocks noChangeShapeType="1"/>
            </p:cNvSpPr>
            <p:nvPr/>
          </p:nvSpPr>
          <p:spPr bwMode="auto">
            <a:xfrm flipH="1" flipV="1">
              <a:off x="2468" y="2079"/>
              <a:ext cx="10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00" name="Line 92"/>
            <p:cNvSpPr>
              <a:spLocks noChangeShapeType="1"/>
            </p:cNvSpPr>
            <p:nvPr/>
          </p:nvSpPr>
          <p:spPr bwMode="auto">
            <a:xfrm flipH="1" flipV="1">
              <a:off x="2381" y="2025"/>
              <a:ext cx="26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01" name="Line 93"/>
            <p:cNvSpPr>
              <a:spLocks noChangeShapeType="1"/>
            </p:cNvSpPr>
            <p:nvPr/>
          </p:nvSpPr>
          <p:spPr bwMode="auto">
            <a:xfrm flipV="1">
              <a:off x="2395" y="2019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02" name="Freeform 94"/>
            <p:cNvSpPr>
              <a:spLocks/>
            </p:cNvSpPr>
            <p:nvPr/>
          </p:nvSpPr>
          <p:spPr bwMode="auto">
            <a:xfrm>
              <a:off x="2358" y="1992"/>
              <a:ext cx="52" cy="14"/>
            </a:xfrm>
            <a:custGeom>
              <a:avLst/>
              <a:gdLst>
                <a:gd name="T0" fmla="*/ 0 w 192"/>
                <a:gd name="T1" fmla="*/ 0 h 52"/>
                <a:gd name="T2" fmla="*/ 15 w 192"/>
                <a:gd name="T3" fmla="*/ 8 h 52"/>
                <a:gd name="T4" fmla="*/ 31 w 192"/>
                <a:gd name="T5" fmla="*/ 17 h 52"/>
                <a:gd name="T6" fmla="*/ 47 w 192"/>
                <a:gd name="T7" fmla="*/ 24 h 52"/>
                <a:gd name="T8" fmla="*/ 63 w 192"/>
                <a:gd name="T9" fmla="*/ 31 h 52"/>
                <a:gd name="T10" fmla="*/ 79 w 192"/>
                <a:gd name="T11" fmla="*/ 37 h 52"/>
                <a:gd name="T12" fmla="*/ 96 w 192"/>
                <a:gd name="T13" fmla="*/ 41 h 52"/>
                <a:gd name="T14" fmla="*/ 113 w 192"/>
                <a:gd name="T15" fmla="*/ 46 h 52"/>
                <a:gd name="T16" fmla="*/ 129 w 192"/>
                <a:gd name="T17" fmla="*/ 49 h 52"/>
                <a:gd name="T18" fmla="*/ 145 w 192"/>
                <a:gd name="T19" fmla="*/ 51 h 52"/>
                <a:gd name="T20" fmla="*/ 161 w 192"/>
                <a:gd name="T21" fmla="*/ 52 h 52"/>
                <a:gd name="T22" fmla="*/ 177 w 192"/>
                <a:gd name="T23" fmla="*/ 52 h 52"/>
                <a:gd name="T24" fmla="*/ 192 w 192"/>
                <a:gd name="T25" fmla="*/ 5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2" h="52">
                  <a:moveTo>
                    <a:pt x="0" y="0"/>
                  </a:moveTo>
                  <a:lnTo>
                    <a:pt x="15" y="8"/>
                  </a:lnTo>
                  <a:lnTo>
                    <a:pt x="31" y="17"/>
                  </a:lnTo>
                  <a:lnTo>
                    <a:pt x="47" y="24"/>
                  </a:lnTo>
                  <a:lnTo>
                    <a:pt x="63" y="31"/>
                  </a:lnTo>
                  <a:lnTo>
                    <a:pt x="79" y="37"/>
                  </a:lnTo>
                  <a:lnTo>
                    <a:pt x="96" y="41"/>
                  </a:lnTo>
                  <a:lnTo>
                    <a:pt x="113" y="46"/>
                  </a:lnTo>
                  <a:lnTo>
                    <a:pt x="129" y="49"/>
                  </a:lnTo>
                  <a:lnTo>
                    <a:pt x="145" y="51"/>
                  </a:lnTo>
                  <a:lnTo>
                    <a:pt x="161" y="52"/>
                  </a:lnTo>
                  <a:lnTo>
                    <a:pt x="177" y="52"/>
                  </a:lnTo>
                  <a:lnTo>
                    <a:pt x="192" y="5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03" name="Freeform 95"/>
            <p:cNvSpPr>
              <a:spLocks/>
            </p:cNvSpPr>
            <p:nvPr/>
          </p:nvSpPr>
          <p:spPr bwMode="auto">
            <a:xfrm>
              <a:off x="2354" y="1982"/>
              <a:ext cx="4" cy="10"/>
            </a:xfrm>
            <a:custGeom>
              <a:avLst/>
              <a:gdLst>
                <a:gd name="T0" fmla="*/ 12 w 12"/>
                <a:gd name="T1" fmla="*/ 0 h 34"/>
                <a:gd name="T2" fmla="*/ 9 w 12"/>
                <a:gd name="T3" fmla="*/ 2 h 34"/>
                <a:gd name="T4" fmla="*/ 5 w 12"/>
                <a:gd name="T5" fmla="*/ 4 h 34"/>
                <a:gd name="T6" fmla="*/ 2 w 12"/>
                <a:gd name="T7" fmla="*/ 6 h 34"/>
                <a:gd name="T8" fmla="*/ 1 w 12"/>
                <a:gd name="T9" fmla="*/ 9 h 34"/>
                <a:gd name="T10" fmla="*/ 0 w 12"/>
                <a:gd name="T11" fmla="*/ 14 h 34"/>
                <a:gd name="T12" fmla="*/ 1 w 12"/>
                <a:gd name="T13" fmla="*/ 18 h 34"/>
                <a:gd name="T14" fmla="*/ 2 w 12"/>
                <a:gd name="T15" fmla="*/ 21 h 34"/>
                <a:gd name="T16" fmla="*/ 5 w 12"/>
                <a:gd name="T17" fmla="*/ 25 h 34"/>
                <a:gd name="T18" fmla="*/ 9 w 12"/>
                <a:gd name="T19" fmla="*/ 30 h 34"/>
                <a:gd name="T20" fmla="*/ 12 w 12"/>
                <a:gd name="T2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" h="34">
                  <a:moveTo>
                    <a:pt x="12" y="0"/>
                  </a:moveTo>
                  <a:lnTo>
                    <a:pt x="9" y="2"/>
                  </a:lnTo>
                  <a:lnTo>
                    <a:pt x="5" y="4"/>
                  </a:lnTo>
                  <a:lnTo>
                    <a:pt x="2" y="6"/>
                  </a:lnTo>
                  <a:lnTo>
                    <a:pt x="1" y="9"/>
                  </a:lnTo>
                  <a:lnTo>
                    <a:pt x="0" y="14"/>
                  </a:lnTo>
                  <a:lnTo>
                    <a:pt x="1" y="18"/>
                  </a:lnTo>
                  <a:lnTo>
                    <a:pt x="2" y="21"/>
                  </a:lnTo>
                  <a:lnTo>
                    <a:pt x="5" y="25"/>
                  </a:lnTo>
                  <a:lnTo>
                    <a:pt x="9" y="30"/>
                  </a:lnTo>
                  <a:lnTo>
                    <a:pt x="12" y="3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04" name="Freeform 96"/>
            <p:cNvSpPr>
              <a:spLocks/>
            </p:cNvSpPr>
            <p:nvPr/>
          </p:nvSpPr>
          <p:spPr bwMode="auto">
            <a:xfrm>
              <a:off x="2358" y="1982"/>
              <a:ext cx="52" cy="14"/>
            </a:xfrm>
            <a:custGeom>
              <a:avLst/>
              <a:gdLst>
                <a:gd name="T0" fmla="*/ 192 w 192"/>
                <a:gd name="T1" fmla="*/ 52 h 52"/>
                <a:gd name="T2" fmla="*/ 177 w 192"/>
                <a:gd name="T3" fmla="*/ 43 h 52"/>
                <a:gd name="T4" fmla="*/ 161 w 192"/>
                <a:gd name="T5" fmla="*/ 35 h 52"/>
                <a:gd name="T6" fmla="*/ 145 w 192"/>
                <a:gd name="T7" fmla="*/ 27 h 52"/>
                <a:gd name="T8" fmla="*/ 129 w 192"/>
                <a:gd name="T9" fmla="*/ 20 h 52"/>
                <a:gd name="T10" fmla="*/ 113 w 192"/>
                <a:gd name="T11" fmla="*/ 15 h 52"/>
                <a:gd name="T12" fmla="*/ 96 w 192"/>
                <a:gd name="T13" fmla="*/ 9 h 52"/>
                <a:gd name="T14" fmla="*/ 79 w 192"/>
                <a:gd name="T15" fmla="*/ 6 h 52"/>
                <a:gd name="T16" fmla="*/ 63 w 192"/>
                <a:gd name="T17" fmla="*/ 3 h 52"/>
                <a:gd name="T18" fmla="*/ 47 w 192"/>
                <a:gd name="T19" fmla="*/ 1 h 52"/>
                <a:gd name="T20" fmla="*/ 31 w 192"/>
                <a:gd name="T21" fmla="*/ 0 h 52"/>
                <a:gd name="T22" fmla="*/ 15 w 192"/>
                <a:gd name="T23" fmla="*/ 0 h 52"/>
                <a:gd name="T24" fmla="*/ 0 w 192"/>
                <a:gd name="T25" fmla="*/ 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2" h="52">
                  <a:moveTo>
                    <a:pt x="192" y="52"/>
                  </a:moveTo>
                  <a:lnTo>
                    <a:pt x="177" y="43"/>
                  </a:lnTo>
                  <a:lnTo>
                    <a:pt x="161" y="35"/>
                  </a:lnTo>
                  <a:lnTo>
                    <a:pt x="145" y="27"/>
                  </a:lnTo>
                  <a:lnTo>
                    <a:pt x="129" y="20"/>
                  </a:lnTo>
                  <a:lnTo>
                    <a:pt x="113" y="15"/>
                  </a:lnTo>
                  <a:lnTo>
                    <a:pt x="96" y="9"/>
                  </a:lnTo>
                  <a:lnTo>
                    <a:pt x="79" y="6"/>
                  </a:lnTo>
                  <a:lnTo>
                    <a:pt x="63" y="3"/>
                  </a:lnTo>
                  <a:lnTo>
                    <a:pt x="47" y="1"/>
                  </a:lnTo>
                  <a:lnTo>
                    <a:pt x="31" y="0"/>
                  </a:lnTo>
                  <a:lnTo>
                    <a:pt x="15" y="0"/>
                  </a:lnTo>
                  <a:lnTo>
                    <a:pt x="0" y="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05" name="Freeform 97"/>
            <p:cNvSpPr>
              <a:spLocks/>
            </p:cNvSpPr>
            <p:nvPr/>
          </p:nvSpPr>
          <p:spPr bwMode="auto">
            <a:xfrm>
              <a:off x="2410" y="1996"/>
              <a:ext cx="4" cy="10"/>
            </a:xfrm>
            <a:custGeom>
              <a:avLst/>
              <a:gdLst>
                <a:gd name="T0" fmla="*/ 0 w 11"/>
                <a:gd name="T1" fmla="*/ 34 h 34"/>
                <a:gd name="T2" fmla="*/ 3 w 11"/>
                <a:gd name="T3" fmla="*/ 32 h 34"/>
                <a:gd name="T4" fmla="*/ 7 w 11"/>
                <a:gd name="T5" fmla="*/ 30 h 34"/>
                <a:gd name="T6" fmla="*/ 9 w 11"/>
                <a:gd name="T7" fmla="*/ 28 h 34"/>
                <a:gd name="T8" fmla="*/ 10 w 11"/>
                <a:gd name="T9" fmla="*/ 23 h 34"/>
                <a:gd name="T10" fmla="*/ 11 w 11"/>
                <a:gd name="T11" fmla="*/ 20 h 34"/>
                <a:gd name="T12" fmla="*/ 10 w 11"/>
                <a:gd name="T13" fmla="*/ 16 h 34"/>
                <a:gd name="T14" fmla="*/ 9 w 11"/>
                <a:gd name="T15" fmla="*/ 12 h 34"/>
                <a:gd name="T16" fmla="*/ 7 w 11"/>
                <a:gd name="T17" fmla="*/ 7 h 34"/>
                <a:gd name="T18" fmla="*/ 3 w 11"/>
                <a:gd name="T19" fmla="*/ 4 h 34"/>
                <a:gd name="T20" fmla="*/ 0 w 11"/>
                <a:gd name="T21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" h="34">
                  <a:moveTo>
                    <a:pt x="0" y="34"/>
                  </a:moveTo>
                  <a:lnTo>
                    <a:pt x="3" y="32"/>
                  </a:lnTo>
                  <a:lnTo>
                    <a:pt x="7" y="30"/>
                  </a:lnTo>
                  <a:lnTo>
                    <a:pt x="9" y="28"/>
                  </a:lnTo>
                  <a:lnTo>
                    <a:pt x="10" y="23"/>
                  </a:lnTo>
                  <a:lnTo>
                    <a:pt x="11" y="20"/>
                  </a:lnTo>
                  <a:lnTo>
                    <a:pt x="10" y="16"/>
                  </a:lnTo>
                  <a:lnTo>
                    <a:pt x="9" y="12"/>
                  </a:lnTo>
                  <a:lnTo>
                    <a:pt x="7" y="7"/>
                  </a:lnTo>
                  <a:lnTo>
                    <a:pt x="3" y="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06" name="Line 98"/>
            <p:cNvSpPr>
              <a:spLocks noChangeShapeType="1"/>
            </p:cNvSpPr>
            <p:nvPr/>
          </p:nvSpPr>
          <p:spPr bwMode="auto">
            <a:xfrm flipH="1" flipV="1">
              <a:off x="2410" y="1979"/>
              <a:ext cx="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07" name="Freeform 99"/>
            <p:cNvSpPr>
              <a:spLocks/>
            </p:cNvSpPr>
            <p:nvPr/>
          </p:nvSpPr>
          <p:spPr bwMode="auto">
            <a:xfrm>
              <a:off x="2354" y="1940"/>
              <a:ext cx="60" cy="15"/>
            </a:xfrm>
            <a:custGeom>
              <a:avLst/>
              <a:gdLst>
                <a:gd name="T0" fmla="*/ 215 w 215"/>
                <a:gd name="T1" fmla="*/ 58 h 58"/>
                <a:gd name="T2" fmla="*/ 0 w 215"/>
                <a:gd name="T3" fmla="*/ 0 h 58"/>
                <a:gd name="T4" fmla="*/ 48 w 215"/>
                <a:gd name="T5" fmla="*/ 4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5" h="58">
                  <a:moveTo>
                    <a:pt x="215" y="58"/>
                  </a:moveTo>
                  <a:lnTo>
                    <a:pt x="0" y="0"/>
                  </a:lnTo>
                  <a:lnTo>
                    <a:pt x="48" y="4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08" name="Freeform 100"/>
            <p:cNvSpPr>
              <a:spLocks/>
            </p:cNvSpPr>
            <p:nvPr/>
          </p:nvSpPr>
          <p:spPr bwMode="auto">
            <a:xfrm>
              <a:off x="2443" y="1992"/>
              <a:ext cx="53" cy="14"/>
            </a:xfrm>
            <a:custGeom>
              <a:avLst/>
              <a:gdLst>
                <a:gd name="T0" fmla="*/ 0 w 190"/>
                <a:gd name="T1" fmla="*/ 0 h 52"/>
                <a:gd name="T2" fmla="*/ 15 w 190"/>
                <a:gd name="T3" fmla="*/ 10 h 52"/>
                <a:gd name="T4" fmla="*/ 30 w 190"/>
                <a:gd name="T5" fmla="*/ 17 h 52"/>
                <a:gd name="T6" fmla="*/ 45 w 190"/>
                <a:gd name="T7" fmla="*/ 24 h 52"/>
                <a:gd name="T8" fmla="*/ 63 w 190"/>
                <a:gd name="T9" fmla="*/ 32 h 52"/>
                <a:gd name="T10" fmla="*/ 79 w 190"/>
                <a:gd name="T11" fmla="*/ 37 h 52"/>
                <a:gd name="T12" fmla="*/ 96 w 190"/>
                <a:gd name="T13" fmla="*/ 43 h 52"/>
                <a:gd name="T14" fmla="*/ 112 w 190"/>
                <a:gd name="T15" fmla="*/ 47 h 52"/>
                <a:gd name="T16" fmla="*/ 129 w 190"/>
                <a:gd name="T17" fmla="*/ 49 h 52"/>
                <a:gd name="T18" fmla="*/ 145 w 190"/>
                <a:gd name="T19" fmla="*/ 51 h 52"/>
                <a:gd name="T20" fmla="*/ 160 w 190"/>
                <a:gd name="T21" fmla="*/ 52 h 52"/>
                <a:gd name="T22" fmla="*/ 175 w 190"/>
                <a:gd name="T23" fmla="*/ 52 h 52"/>
                <a:gd name="T24" fmla="*/ 190 w 190"/>
                <a:gd name="T25" fmla="*/ 5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0" h="52">
                  <a:moveTo>
                    <a:pt x="0" y="0"/>
                  </a:moveTo>
                  <a:lnTo>
                    <a:pt x="15" y="10"/>
                  </a:lnTo>
                  <a:lnTo>
                    <a:pt x="30" y="17"/>
                  </a:lnTo>
                  <a:lnTo>
                    <a:pt x="45" y="24"/>
                  </a:lnTo>
                  <a:lnTo>
                    <a:pt x="63" y="32"/>
                  </a:lnTo>
                  <a:lnTo>
                    <a:pt x="79" y="37"/>
                  </a:lnTo>
                  <a:lnTo>
                    <a:pt x="96" y="43"/>
                  </a:lnTo>
                  <a:lnTo>
                    <a:pt x="112" y="47"/>
                  </a:lnTo>
                  <a:lnTo>
                    <a:pt x="129" y="49"/>
                  </a:lnTo>
                  <a:lnTo>
                    <a:pt x="145" y="51"/>
                  </a:lnTo>
                  <a:lnTo>
                    <a:pt x="160" y="52"/>
                  </a:lnTo>
                  <a:lnTo>
                    <a:pt x="175" y="52"/>
                  </a:lnTo>
                  <a:lnTo>
                    <a:pt x="190" y="5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09" name="Freeform 101"/>
            <p:cNvSpPr>
              <a:spLocks/>
            </p:cNvSpPr>
            <p:nvPr/>
          </p:nvSpPr>
          <p:spPr bwMode="auto">
            <a:xfrm>
              <a:off x="2439" y="1982"/>
              <a:ext cx="4" cy="10"/>
            </a:xfrm>
            <a:custGeom>
              <a:avLst/>
              <a:gdLst>
                <a:gd name="T0" fmla="*/ 12 w 12"/>
                <a:gd name="T1" fmla="*/ 0 h 33"/>
                <a:gd name="T2" fmla="*/ 7 w 12"/>
                <a:gd name="T3" fmla="*/ 1 h 33"/>
                <a:gd name="T4" fmla="*/ 4 w 12"/>
                <a:gd name="T5" fmla="*/ 3 h 33"/>
                <a:gd name="T6" fmla="*/ 2 w 12"/>
                <a:gd name="T7" fmla="*/ 6 h 33"/>
                <a:gd name="T8" fmla="*/ 0 w 12"/>
                <a:gd name="T9" fmla="*/ 10 h 33"/>
                <a:gd name="T10" fmla="*/ 0 w 12"/>
                <a:gd name="T11" fmla="*/ 13 h 33"/>
                <a:gd name="T12" fmla="*/ 0 w 12"/>
                <a:gd name="T13" fmla="*/ 17 h 33"/>
                <a:gd name="T14" fmla="*/ 2 w 12"/>
                <a:gd name="T15" fmla="*/ 21 h 33"/>
                <a:gd name="T16" fmla="*/ 4 w 12"/>
                <a:gd name="T17" fmla="*/ 25 h 33"/>
                <a:gd name="T18" fmla="*/ 7 w 12"/>
                <a:gd name="T19" fmla="*/ 30 h 33"/>
                <a:gd name="T20" fmla="*/ 12 w 12"/>
                <a:gd name="T21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" h="33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2" y="6"/>
                  </a:lnTo>
                  <a:lnTo>
                    <a:pt x="0" y="10"/>
                  </a:lnTo>
                  <a:lnTo>
                    <a:pt x="0" y="13"/>
                  </a:lnTo>
                  <a:lnTo>
                    <a:pt x="0" y="17"/>
                  </a:lnTo>
                  <a:lnTo>
                    <a:pt x="2" y="21"/>
                  </a:lnTo>
                  <a:lnTo>
                    <a:pt x="4" y="25"/>
                  </a:lnTo>
                  <a:lnTo>
                    <a:pt x="7" y="30"/>
                  </a:lnTo>
                  <a:lnTo>
                    <a:pt x="12" y="3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10" name="Freeform 102"/>
            <p:cNvSpPr>
              <a:spLocks/>
            </p:cNvSpPr>
            <p:nvPr/>
          </p:nvSpPr>
          <p:spPr bwMode="auto">
            <a:xfrm>
              <a:off x="2443" y="1982"/>
              <a:ext cx="53" cy="16"/>
            </a:xfrm>
            <a:custGeom>
              <a:avLst/>
              <a:gdLst>
                <a:gd name="T0" fmla="*/ 190 w 190"/>
                <a:gd name="T1" fmla="*/ 52 h 52"/>
                <a:gd name="T2" fmla="*/ 175 w 190"/>
                <a:gd name="T3" fmla="*/ 42 h 52"/>
                <a:gd name="T4" fmla="*/ 160 w 190"/>
                <a:gd name="T5" fmla="*/ 34 h 52"/>
                <a:gd name="T6" fmla="*/ 145 w 190"/>
                <a:gd name="T7" fmla="*/ 26 h 52"/>
                <a:gd name="T8" fmla="*/ 129 w 190"/>
                <a:gd name="T9" fmla="*/ 20 h 52"/>
                <a:gd name="T10" fmla="*/ 112 w 190"/>
                <a:gd name="T11" fmla="*/ 14 h 52"/>
                <a:gd name="T12" fmla="*/ 96 w 190"/>
                <a:gd name="T13" fmla="*/ 9 h 52"/>
                <a:gd name="T14" fmla="*/ 79 w 190"/>
                <a:gd name="T15" fmla="*/ 5 h 52"/>
                <a:gd name="T16" fmla="*/ 63 w 190"/>
                <a:gd name="T17" fmla="*/ 2 h 52"/>
                <a:gd name="T18" fmla="*/ 45 w 190"/>
                <a:gd name="T19" fmla="*/ 0 h 52"/>
                <a:gd name="T20" fmla="*/ 30 w 190"/>
                <a:gd name="T21" fmla="*/ 0 h 52"/>
                <a:gd name="T22" fmla="*/ 15 w 190"/>
                <a:gd name="T23" fmla="*/ 0 h 52"/>
                <a:gd name="T24" fmla="*/ 0 w 190"/>
                <a:gd name="T25" fmla="*/ 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0" h="52">
                  <a:moveTo>
                    <a:pt x="190" y="52"/>
                  </a:moveTo>
                  <a:lnTo>
                    <a:pt x="175" y="42"/>
                  </a:lnTo>
                  <a:lnTo>
                    <a:pt x="160" y="34"/>
                  </a:lnTo>
                  <a:lnTo>
                    <a:pt x="145" y="26"/>
                  </a:lnTo>
                  <a:lnTo>
                    <a:pt x="129" y="20"/>
                  </a:lnTo>
                  <a:lnTo>
                    <a:pt x="112" y="14"/>
                  </a:lnTo>
                  <a:lnTo>
                    <a:pt x="96" y="9"/>
                  </a:lnTo>
                  <a:lnTo>
                    <a:pt x="79" y="5"/>
                  </a:lnTo>
                  <a:lnTo>
                    <a:pt x="63" y="2"/>
                  </a:lnTo>
                  <a:lnTo>
                    <a:pt x="45" y="0"/>
                  </a:lnTo>
                  <a:lnTo>
                    <a:pt x="30" y="0"/>
                  </a:lnTo>
                  <a:lnTo>
                    <a:pt x="15" y="0"/>
                  </a:lnTo>
                  <a:lnTo>
                    <a:pt x="0" y="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11" name="Freeform 103"/>
            <p:cNvSpPr>
              <a:spLocks/>
            </p:cNvSpPr>
            <p:nvPr/>
          </p:nvSpPr>
          <p:spPr bwMode="auto">
            <a:xfrm>
              <a:off x="2496" y="1998"/>
              <a:ext cx="1" cy="8"/>
            </a:xfrm>
            <a:custGeom>
              <a:avLst/>
              <a:gdLst>
                <a:gd name="T0" fmla="*/ 0 w 12"/>
                <a:gd name="T1" fmla="*/ 33 h 33"/>
                <a:gd name="T2" fmla="*/ 5 w 12"/>
                <a:gd name="T3" fmla="*/ 32 h 33"/>
                <a:gd name="T4" fmla="*/ 8 w 12"/>
                <a:gd name="T5" fmla="*/ 30 h 33"/>
                <a:gd name="T6" fmla="*/ 11 w 12"/>
                <a:gd name="T7" fmla="*/ 27 h 33"/>
                <a:gd name="T8" fmla="*/ 12 w 12"/>
                <a:gd name="T9" fmla="*/ 23 h 33"/>
                <a:gd name="T10" fmla="*/ 12 w 12"/>
                <a:gd name="T11" fmla="*/ 19 h 33"/>
                <a:gd name="T12" fmla="*/ 12 w 12"/>
                <a:gd name="T13" fmla="*/ 16 h 33"/>
                <a:gd name="T14" fmla="*/ 11 w 12"/>
                <a:gd name="T15" fmla="*/ 12 h 33"/>
                <a:gd name="T16" fmla="*/ 8 w 12"/>
                <a:gd name="T17" fmla="*/ 7 h 33"/>
                <a:gd name="T18" fmla="*/ 5 w 12"/>
                <a:gd name="T19" fmla="*/ 3 h 33"/>
                <a:gd name="T20" fmla="*/ 0 w 12"/>
                <a:gd name="T2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" h="33">
                  <a:moveTo>
                    <a:pt x="0" y="33"/>
                  </a:moveTo>
                  <a:lnTo>
                    <a:pt x="5" y="32"/>
                  </a:lnTo>
                  <a:lnTo>
                    <a:pt x="8" y="30"/>
                  </a:lnTo>
                  <a:lnTo>
                    <a:pt x="11" y="27"/>
                  </a:lnTo>
                  <a:lnTo>
                    <a:pt x="12" y="23"/>
                  </a:lnTo>
                  <a:lnTo>
                    <a:pt x="12" y="19"/>
                  </a:lnTo>
                  <a:lnTo>
                    <a:pt x="12" y="16"/>
                  </a:lnTo>
                  <a:lnTo>
                    <a:pt x="11" y="12"/>
                  </a:lnTo>
                  <a:lnTo>
                    <a:pt x="8" y="7"/>
                  </a:lnTo>
                  <a:lnTo>
                    <a:pt x="5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12" name="Line 104"/>
            <p:cNvSpPr>
              <a:spLocks noChangeShapeType="1"/>
            </p:cNvSpPr>
            <p:nvPr/>
          </p:nvSpPr>
          <p:spPr bwMode="auto">
            <a:xfrm>
              <a:off x="1140" y="2632"/>
              <a:ext cx="3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13" name="Line 105"/>
            <p:cNvSpPr>
              <a:spLocks noChangeShapeType="1"/>
            </p:cNvSpPr>
            <p:nvPr/>
          </p:nvSpPr>
          <p:spPr bwMode="auto">
            <a:xfrm flipV="1">
              <a:off x="1434" y="2089"/>
              <a:ext cx="0" cy="4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14" name="Freeform 106"/>
            <p:cNvSpPr>
              <a:spLocks/>
            </p:cNvSpPr>
            <p:nvPr/>
          </p:nvSpPr>
          <p:spPr bwMode="auto">
            <a:xfrm>
              <a:off x="1422" y="2565"/>
              <a:ext cx="23" cy="67"/>
            </a:xfrm>
            <a:custGeom>
              <a:avLst/>
              <a:gdLst>
                <a:gd name="T0" fmla="*/ 0 w 82"/>
                <a:gd name="T1" fmla="*/ 0 h 244"/>
                <a:gd name="T2" fmla="*/ 82 w 82"/>
                <a:gd name="T3" fmla="*/ 0 h 244"/>
                <a:gd name="T4" fmla="*/ 40 w 82"/>
                <a:gd name="T5" fmla="*/ 244 h 244"/>
                <a:gd name="T6" fmla="*/ 0 w 82"/>
                <a:gd name="T7" fmla="*/ 0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2" h="244">
                  <a:moveTo>
                    <a:pt x="0" y="0"/>
                  </a:moveTo>
                  <a:lnTo>
                    <a:pt x="82" y="0"/>
                  </a:lnTo>
                  <a:lnTo>
                    <a:pt x="40" y="2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15" name="Freeform 107"/>
            <p:cNvSpPr>
              <a:spLocks/>
            </p:cNvSpPr>
            <p:nvPr/>
          </p:nvSpPr>
          <p:spPr bwMode="auto">
            <a:xfrm>
              <a:off x="1422" y="2565"/>
              <a:ext cx="23" cy="67"/>
            </a:xfrm>
            <a:custGeom>
              <a:avLst/>
              <a:gdLst>
                <a:gd name="T0" fmla="*/ 0 w 82"/>
                <a:gd name="T1" fmla="*/ 0 h 244"/>
                <a:gd name="T2" fmla="*/ 82 w 82"/>
                <a:gd name="T3" fmla="*/ 0 h 244"/>
                <a:gd name="T4" fmla="*/ 40 w 82"/>
                <a:gd name="T5" fmla="*/ 244 h 244"/>
                <a:gd name="T6" fmla="*/ 0 w 82"/>
                <a:gd name="T7" fmla="*/ 0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2" h="244">
                  <a:moveTo>
                    <a:pt x="0" y="0"/>
                  </a:moveTo>
                  <a:lnTo>
                    <a:pt x="82" y="0"/>
                  </a:lnTo>
                  <a:lnTo>
                    <a:pt x="40" y="24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16" name="Line 108"/>
            <p:cNvSpPr>
              <a:spLocks noChangeShapeType="1"/>
            </p:cNvSpPr>
            <p:nvPr/>
          </p:nvSpPr>
          <p:spPr bwMode="auto">
            <a:xfrm flipH="1" flipV="1">
              <a:off x="1333" y="2365"/>
              <a:ext cx="85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17" name="Freeform 109"/>
            <p:cNvSpPr>
              <a:spLocks/>
            </p:cNvSpPr>
            <p:nvPr/>
          </p:nvSpPr>
          <p:spPr bwMode="auto">
            <a:xfrm>
              <a:off x="1347" y="2365"/>
              <a:ext cx="58" cy="43"/>
            </a:xfrm>
            <a:custGeom>
              <a:avLst/>
              <a:gdLst>
                <a:gd name="T0" fmla="*/ 103 w 205"/>
                <a:gd name="T1" fmla="*/ 4 h 153"/>
                <a:gd name="T2" fmla="*/ 91 w 205"/>
                <a:gd name="T3" fmla="*/ 2 h 153"/>
                <a:gd name="T4" fmla="*/ 80 w 205"/>
                <a:gd name="T5" fmla="*/ 0 h 153"/>
                <a:gd name="T6" fmla="*/ 69 w 205"/>
                <a:gd name="T7" fmla="*/ 0 h 153"/>
                <a:gd name="T8" fmla="*/ 58 w 205"/>
                <a:gd name="T9" fmla="*/ 0 h 153"/>
                <a:gd name="T10" fmla="*/ 48 w 205"/>
                <a:gd name="T11" fmla="*/ 1 h 153"/>
                <a:gd name="T12" fmla="*/ 39 w 205"/>
                <a:gd name="T13" fmla="*/ 3 h 153"/>
                <a:gd name="T14" fmla="*/ 30 w 205"/>
                <a:gd name="T15" fmla="*/ 6 h 153"/>
                <a:gd name="T16" fmla="*/ 23 w 205"/>
                <a:gd name="T17" fmla="*/ 10 h 153"/>
                <a:gd name="T18" fmla="*/ 16 w 205"/>
                <a:gd name="T19" fmla="*/ 15 h 153"/>
                <a:gd name="T20" fmla="*/ 10 w 205"/>
                <a:gd name="T21" fmla="*/ 20 h 153"/>
                <a:gd name="T22" fmla="*/ 6 w 205"/>
                <a:gd name="T23" fmla="*/ 26 h 153"/>
                <a:gd name="T24" fmla="*/ 3 w 205"/>
                <a:gd name="T25" fmla="*/ 34 h 153"/>
                <a:gd name="T26" fmla="*/ 0 w 205"/>
                <a:gd name="T27" fmla="*/ 41 h 153"/>
                <a:gd name="T28" fmla="*/ 0 w 205"/>
                <a:gd name="T29" fmla="*/ 49 h 153"/>
                <a:gd name="T30" fmla="*/ 0 w 205"/>
                <a:gd name="T31" fmla="*/ 57 h 153"/>
                <a:gd name="T32" fmla="*/ 3 w 205"/>
                <a:gd name="T33" fmla="*/ 65 h 153"/>
                <a:gd name="T34" fmla="*/ 6 w 205"/>
                <a:gd name="T35" fmla="*/ 74 h 153"/>
                <a:gd name="T36" fmla="*/ 10 w 205"/>
                <a:gd name="T37" fmla="*/ 83 h 153"/>
                <a:gd name="T38" fmla="*/ 16 w 205"/>
                <a:gd name="T39" fmla="*/ 91 h 153"/>
                <a:gd name="T40" fmla="*/ 23 w 205"/>
                <a:gd name="T41" fmla="*/ 99 h 153"/>
                <a:gd name="T42" fmla="*/ 30 w 205"/>
                <a:gd name="T43" fmla="*/ 107 h 153"/>
                <a:gd name="T44" fmla="*/ 39 w 205"/>
                <a:gd name="T45" fmla="*/ 115 h 153"/>
                <a:gd name="T46" fmla="*/ 48 w 205"/>
                <a:gd name="T47" fmla="*/ 122 h 153"/>
                <a:gd name="T48" fmla="*/ 58 w 205"/>
                <a:gd name="T49" fmla="*/ 129 h 153"/>
                <a:gd name="T50" fmla="*/ 69 w 205"/>
                <a:gd name="T51" fmla="*/ 135 h 153"/>
                <a:gd name="T52" fmla="*/ 80 w 205"/>
                <a:gd name="T53" fmla="*/ 139 h 153"/>
                <a:gd name="T54" fmla="*/ 91 w 205"/>
                <a:gd name="T55" fmla="*/ 145 h 153"/>
                <a:gd name="T56" fmla="*/ 103 w 205"/>
                <a:gd name="T57" fmla="*/ 148 h 153"/>
                <a:gd name="T58" fmla="*/ 114 w 205"/>
                <a:gd name="T59" fmla="*/ 150 h 153"/>
                <a:gd name="T60" fmla="*/ 125 w 205"/>
                <a:gd name="T61" fmla="*/ 152 h 153"/>
                <a:gd name="T62" fmla="*/ 137 w 205"/>
                <a:gd name="T63" fmla="*/ 153 h 153"/>
                <a:gd name="T64" fmla="*/ 147 w 205"/>
                <a:gd name="T65" fmla="*/ 152 h 153"/>
                <a:gd name="T66" fmla="*/ 157 w 205"/>
                <a:gd name="T67" fmla="*/ 151 h 153"/>
                <a:gd name="T68" fmla="*/ 167 w 205"/>
                <a:gd name="T69" fmla="*/ 149 h 153"/>
                <a:gd name="T70" fmla="*/ 175 w 205"/>
                <a:gd name="T71" fmla="*/ 146 h 153"/>
                <a:gd name="T72" fmla="*/ 183 w 205"/>
                <a:gd name="T73" fmla="*/ 143 h 153"/>
                <a:gd name="T74" fmla="*/ 189 w 205"/>
                <a:gd name="T75" fmla="*/ 137 h 153"/>
                <a:gd name="T76" fmla="*/ 194 w 205"/>
                <a:gd name="T77" fmla="*/ 132 h 153"/>
                <a:gd name="T78" fmla="*/ 200 w 205"/>
                <a:gd name="T79" fmla="*/ 125 h 153"/>
                <a:gd name="T80" fmla="*/ 202 w 205"/>
                <a:gd name="T81" fmla="*/ 119 h 153"/>
                <a:gd name="T82" fmla="*/ 204 w 205"/>
                <a:gd name="T83" fmla="*/ 112 h 153"/>
                <a:gd name="T84" fmla="*/ 205 w 205"/>
                <a:gd name="T85" fmla="*/ 103 h 153"/>
                <a:gd name="T86" fmla="*/ 204 w 205"/>
                <a:gd name="T87" fmla="*/ 96 h 153"/>
                <a:gd name="T88" fmla="*/ 202 w 205"/>
                <a:gd name="T89" fmla="*/ 87 h 153"/>
                <a:gd name="T90" fmla="*/ 200 w 205"/>
                <a:gd name="T91" fmla="*/ 79 h 153"/>
                <a:gd name="T92" fmla="*/ 194 w 205"/>
                <a:gd name="T93" fmla="*/ 70 h 153"/>
                <a:gd name="T94" fmla="*/ 189 w 205"/>
                <a:gd name="T95" fmla="*/ 62 h 153"/>
                <a:gd name="T96" fmla="*/ 183 w 205"/>
                <a:gd name="T97" fmla="*/ 53 h 153"/>
                <a:gd name="T98" fmla="*/ 175 w 205"/>
                <a:gd name="T99" fmla="*/ 45 h 153"/>
                <a:gd name="T100" fmla="*/ 167 w 205"/>
                <a:gd name="T101" fmla="*/ 37 h 153"/>
                <a:gd name="T102" fmla="*/ 157 w 205"/>
                <a:gd name="T103" fmla="*/ 30 h 153"/>
                <a:gd name="T104" fmla="*/ 147 w 205"/>
                <a:gd name="T105" fmla="*/ 23 h 153"/>
                <a:gd name="T106" fmla="*/ 137 w 205"/>
                <a:gd name="T107" fmla="*/ 18 h 153"/>
                <a:gd name="T108" fmla="*/ 125 w 205"/>
                <a:gd name="T109" fmla="*/ 13 h 153"/>
                <a:gd name="T110" fmla="*/ 114 w 205"/>
                <a:gd name="T111" fmla="*/ 8 h 153"/>
                <a:gd name="T112" fmla="*/ 103 w 205"/>
                <a:gd name="T113" fmla="*/ 4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05" h="153">
                  <a:moveTo>
                    <a:pt x="103" y="4"/>
                  </a:moveTo>
                  <a:lnTo>
                    <a:pt x="91" y="2"/>
                  </a:lnTo>
                  <a:lnTo>
                    <a:pt x="80" y="0"/>
                  </a:lnTo>
                  <a:lnTo>
                    <a:pt x="69" y="0"/>
                  </a:lnTo>
                  <a:lnTo>
                    <a:pt x="58" y="0"/>
                  </a:lnTo>
                  <a:lnTo>
                    <a:pt x="48" y="1"/>
                  </a:lnTo>
                  <a:lnTo>
                    <a:pt x="39" y="3"/>
                  </a:lnTo>
                  <a:lnTo>
                    <a:pt x="30" y="6"/>
                  </a:lnTo>
                  <a:lnTo>
                    <a:pt x="23" y="10"/>
                  </a:lnTo>
                  <a:lnTo>
                    <a:pt x="16" y="15"/>
                  </a:lnTo>
                  <a:lnTo>
                    <a:pt x="10" y="20"/>
                  </a:lnTo>
                  <a:lnTo>
                    <a:pt x="6" y="26"/>
                  </a:lnTo>
                  <a:lnTo>
                    <a:pt x="3" y="34"/>
                  </a:lnTo>
                  <a:lnTo>
                    <a:pt x="0" y="41"/>
                  </a:lnTo>
                  <a:lnTo>
                    <a:pt x="0" y="49"/>
                  </a:lnTo>
                  <a:lnTo>
                    <a:pt x="0" y="57"/>
                  </a:lnTo>
                  <a:lnTo>
                    <a:pt x="3" y="65"/>
                  </a:lnTo>
                  <a:lnTo>
                    <a:pt x="6" y="74"/>
                  </a:lnTo>
                  <a:lnTo>
                    <a:pt x="10" y="83"/>
                  </a:lnTo>
                  <a:lnTo>
                    <a:pt x="16" y="91"/>
                  </a:lnTo>
                  <a:lnTo>
                    <a:pt x="23" y="99"/>
                  </a:lnTo>
                  <a:lnTo>
                    <a:pt x="30" y="107"/>
                  </a:lnTo>
                  <a:lnTo>
                    <a:pt x="39" y="115"/>
                  </a:lnTo>
                  <a:lnTo>
                    <a:pt x="48" y="122"/>
                  </a:lnTo>
                  <a:lnTo>
                    <a:pt x="58" y="129"/>
                  </a:lnTo>
                  <a:lnTo>
                    <a:pt x="69" y="135"/>
                  </a:lnTo>
                  <a:lnTo>
                    <a:pt x="80" y="139"/>
                  </a:lnTo>
                  <a:lnTo>
                    <a:pt x="91" y="145"/>
                  </a:lnTo>
                  <a:lnTo>
                    <a:pt x="103" y="148"/>
                  </a:lnTo>
                  <a:lnTo>
                    <a:pt x="114" y="150"/>
                  </a:lnTo>
                  <a:lnTo>
                    <a:pt x="125" y="152"/>
                  </a:lnTo>
                  <a:lnTo>
                    <a:pt x="137" y="153"/>
                  </a:lnTo>
                  <a:lnTo>
                    <a:pt x="147" y="152"/>
                  </a:lnTo>
                  <a:lnTo>
                    <a:pt x="157" y="151"/>
                  </a:lnTo>
                  <a:lnTo>
                    <a:pt x="167" y="149"/>
                  </a:lnTo>
                  <a:lnTo>
                    <a:pt x="175" y="146"/>
                  </a:lnTo>
                  <a:lnTo>
                    <a:pt x="183" y="143"/>
                  </a:lnTo>
                  <a:lnTo>
                    <a:pt x="189" y="137"/>
                  </a:lnTo>
                  <a:lnTo>
                    <a:pt x="194" y="132"/>
                  </a:lnTo>
                  <a:lnTo>
                    <a:pt x="200" y="125"/>
                  </a:lnTo>
                  <a:lnTo>
                    <a:pt x="202" y="119"/>
                  </a:lnTo>
                  <a:lnTo>
                    <a:pt x="204" y="112"/>
                  </a:lnTo>
                  <a:lnTo>
                    <a:pt x="205" y="103"/>
                  </a:lnTo>
                  <a:lnTo>
                    <a:pt x="204" y="96"/>
                  </a:lnTo>
                  <a:lnTo>
                    <a:pt x="202" y="87"/>
                  </a:lnTo>
                  <a:lnTo>
                    <a:pt x="200" y="79"/>
                  </a:lnTo>
                  <a:lnTo>
                    <a:pt x="194" y="70"/>
                  </a:lnTo>
                  <a:lnTo>
                    <a:pt x="189" y="62"/>
                  </a:lnTo>
                  <a:lnTo>
                    <a:pt x="183" y="53"/>
                  </a:lnTo>
                  <a:lnTo>
                    <a:pt x="175" y="45"/>
                  </a:lnTo>
                  <a:lnTo>
                    <a:pt x="167" y="37"/>
                  </a:lnTo>
                  <a:lnTo>
                    <a:pt x="157" y="30"/>
                  </a:lnTo>
                  <a:lnTo>
                    <a:pt x="147" y="23"/>
                  </a:lnTo>
                  <a:lnTo>
                    <a:pt x="137" y="18"/>
                  </a:lnTo>
                  <a:lnTo>
                    <a:pt x="125" y="13"/>
                  </a:lnTo>
                  <a:lnTo>
                    <a:pt x="114" y="8"/>
                  </a:lnTo>
                  <a:lnTo>
                    <a:pt x="103" y="4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18" name="Freeform 110"/>
            <p:cNvSpPr>
              <a:spLocks/>
            </p:cNvSpPr>
            <p:nvPr/>
          </p:nvSpPr>
          <p:spPr bwMode="auto">
            <a:xfrm>
              <a:off x="1333" y="2321"/>
              <a:ext cx="14" cy="17"/>
            </a:xfrm>
            <a:custGeom>
              <a:avLst/>
              <a:gdLst>
                <a:gd name="T0" fmla="*/ 0 w 51"/>
                <a:gd name="T1" fmla="*/ 0 h 61"/>
                <a:gd name="T2" fmla="*/ 0 w 51"/>
                <a:gd name="T3" fmla="*/ 7 h 61"/>
                <a:gd name="T4" fmla="*/ 2 w 51"/>
                <a:gd name="T5" fmla="*/ 13 h 61"/>
                <a:gd name="T6" fmla="*/ 6 w 51"/>
                <a:gd name="T7" fmla="*/ 21 h 61"/>
                <a:gd name="T8" fmla="*/ 9 w 51"/>
                <a:gd name="T9" fmla="*/ 27 h 61"/>
                <a:gd name="T10" fmla="*/ 14 w 51"/>
                <a:gd name="T11" fmla="*/ 33 h 61"/>
                <a:gd name="T12" fmla="*/ 21 w 51"/>
                <a:gd name="T13" fmla="*/ 40 h 61"/>
                <a:gd name="T14" fmla="*/ 27 w 51"/>
                <a:gd name="T15" fmla="*/ 46 h 61"/>
                <a:gd name="T16" fmla="*/ 34 w 51"/>
                <a:gd name="T17" fmla="*/ 52 h 61"/>
                <a:gd name="T18" fmla="*/ 43 w 51"/>
                <a:gd name="T19" fmla="*/ 57 h 61"/>
                <a:gd name="T20" fmla="*/ 51 w 51"/>
                <a:gd name="T21" fmla="*/ 6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" h="61">
                  <a:moveTo>
                    <a:pt x="0" y="0"/>
                  </a:moveTo>
                  <a:lnTo>
                    <a:pt x="0" y="7"/>
                  </a:lnTo>
                  <a:lnTo>
                    <a:pt x="2" y="13"/>
                  </a:lnTo>
                  <a:lnTo>
                    <a:pt x="6" y="21"/>
                  </a:lnTo>
                  <a:lnTo>
                    <a:pt x="9" y="27"/>
                  </a:lnTo>
                  <a:lnTo>
                    <a:pt x="14" y="33"/>
                  </a:lnTo>
                  <a:lnTo>
                    <a:pt x="21" y="40"/>
                  </a:lnTo>
                  <a:lnTo>
                    <a:pt x="27" y="46"/>
                  </a:lnTo>
                  <a:lnTo>
                    <a:pt x="34" y="52"/>
                  </a:lnTo>
                  <a:lnTo>
                    <a:pt x="43" y="57"/>
                  </a:lnTo>
                  <a:lnTo>
                    <a:pt x="51" y="6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19" name="Freeform 111"/>
            <p:cNvSpPr>
              <a:spLocks/>
            </p:cNvSpPr>
            <p:nvPr/>
          </p:nvSpPr>
          <p:spPr bwMode="auto">
            <a:xfrm>
              <a:off x="1333" y="2313"/>
              <a:ext cx="29" cy="8"/>
            </a:xfrm>
            <a:custGeom>
              <a:avLst/>
              <a:gdLst>
                <a:gd name="T0" fmla="*/ 104 w 104"/>
                <a:gd name="T1" fmla="*/ 21 h 33"/>
                <a:gd name="T2" fmla="*/ 95 w 104"/>
                <a:gd name="T3" fmla="*/ 15 h 33"/>
                <a:gd name="T4" fmla="*/ 87 w 104"/>
                <a:gd name="T5" fmla="*/ 10 h 33"/>
                <a:gd name="T6" fmla="*/ 77 w 104"/>
                <a:gd name="T7" fmla="*/ 6 h 33"/>
                <a:gd name="T8" fmla="*/ 67 w 104"/>
                <a:gd name="T9" fmla="*/ 4 h 33"/>
                <a:gd name="T10" fmla="*/ 58 w 104"/>
                <a:gd name="T11" fmla="*/ 1 h 33"/>
                <a:gd name="T12" fmla="*/ 48 w 104"/>
                <a:gd name="T13" fmla="*/ 0 h 33"/>
                <a:gd name="T14" fmla="*/ 40 w 104"/>
                <a:gd name="T15" fmla="*/ 0 h 33"/>
                <a:gd name="T16" fmla="*/ 31 w 104"/>
                <a:gd name="T17" fmla="*/ 1 h 33"/>
                <a:gd name="T18" fmla="*/ 23 w 104"/>
                <a:gd name="T19" fmla="*/ 4 h 33"/>
                <a:gd name="T20" fmla="*/ 16 w 104"/>
                <a:gd name="T21" fmla="*/ 7 h 33"/>
                <a:gd name="T22" fmla="*/ 11 w 104"/>
                <a:gd name="T23" fmla="*/ 10 h 33"/>
                <a:gd name="T24" fmla="*/ 6 w 104"/>
                <a:gd name="T25" fmla="*/ 15 h 33"/>
                <a:gd name="T26" fmla="*/ 2 w 104"/>
                <a:gd name="T27" fmla="*/ 21 h 33"/>
                <a:gd name="T28" fmla="*/ 0 w 104"/>
                <a:gd name="T29" fmla="*/ 26 h 33"/>
                <a:gd name="T30" fmla="*/ 0 w 104"/>
                <a:gd name="T31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4" h="33">
                  <a:moveTo>
                    <a:pt x="104" y="21"/>
                  </a:moveTo>
                  <a:lnTo>
                    <a:pt x="95" y="15"/>
                  </a:lnTo>
                  <a:lnTo>
                    <a:pt x="87" y="10"/>
                  </a:lnTo>
                  <a:lnTo>
                    <a:pt x="77" y="6"/>
                  </a:lnTo>
                  <a:lnTo>
                    <a:pt x="67" y="4"/>
                  </a:lnTo>
                  <a:lnTo>
                    <a:pt x="58" y="1"/>
                  </a:lnTo>
                  <a:lnTo>
                    <a:pt x="48" y="0"/>
                  </a:lnTo>
                  <a:lnTo>
                    <a:pt x="40" y="0"/>
                  </a:lnTo>
                  <a:lnTo>
                    <a:pt x="31" y="1"/>
                  </a:lnTo>
                  <a:lnTo>
                    <a:pt x="23" y="4"/>
                  </a:lnTo>
                  <a:lnTo>
                    <a:pt x="16" y="7"/>
                  </a:lnTo>
                  <a:lnTo>
                    <a:pt x="11" y="10"/>
                  </a:lnTo>
                  <a:lnTo>
                    <a:pt x="6" y="15"/>
                  </a:lnTo>
                  <a:lnTo>
                    <a:pt x="2" y="21"/>
                  </a:lnTo>
                  <a:lnTo>
                    <a:pt x="0" y="26"/>
                  </a:lnTo>
                  <a:lnTo>
                    <a:pt x="0" y="3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20" name="Freeform 112"/>
            <p:cNvSpPr>
              <a:spLocks/>
            </p:cNvSpPr>
            <p:nvPr/>
          </p:nvSpPr>
          <p:spPr bwMode="auto">
            <a:xfrm>
              <a:off x="1362" y="2319"/>
              <a:ext cx="56" cy="39"/>
            </a:xfrm>
            <a:custGeom>
              <a:avLst/>
              <a:gdLst>
                <a:gd name="T0" fmla="*/ 0 w 203"/>
                <a:gd name="T1" fmla="*/ 0 h 142"/>
                <a:gd name="T2" fmla="*/ 203 w 203"/>
                <a:gd name="T3" fmla="*/ 142 h 142"/>
                <a:gd name="T4" fmla="*/ 203 w 203"/>
                <a:gd name="T5" fmla="*/ 46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3" h="142">
                  <a:moveTo>
                    <a:pt x="0" y="0"/>
                  </a:moveTo>
                  <a:lnTo>
                    <a:pt x="203" y="142"/>
                  </a:lnTo>
                  <a:lnTo>
                    <a:pt x="203" y="4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21" name="Freeform 113"/>
            <p:cNvSpPr>
              <a:spLocks/>
            </p:cNvSpPr>
            <p:nvPr/>
          </p:nvSpPr>
          <p:spPr bwMode="auto">
            <a:xfrm>
              <a:off x="1337" y="2284"/>
              <a:ext cx="75" cy="20"/>
            </a:xfrm>
            <a:custGeom>
              <a:avLst/>
              <a:gdLst>
                <a:gd name="T0" fmla="*/ 0 w 273"/>
                <a:gd name="T1" fmla="*/ 0 h 76"/>
                <a:gd name="T2" fmla="*/ 19 w 273"/>
                <a:gd name="T3" fmla="*/ 12 h 76"/>
                <a:gd name="T4" fmla="*/ 38 w 273"/>
                <a:gd name="T5" fmla="*/ 22 h 76"/>
                <a:gd name="T6" fmla="*/ 57 w 273"/>
                <a:gd name="T7" fmla="*/ 32 h 76"/>
                <a:gd name="T8" fmla="*/ 76 w 273"/>
                <a:gd name="T9" fmla="*/ 40 h 76"/>
                <a:gd name="T10" fmla="*/ 96 w 273"/>
                <a:gd name="T11" fmla="*/ 48 h 76"/>
                <a:gd name="T12" fmla="*/ 116 w 273"/>
                <a:gd name="T13" fmla="*/ 55 h 76"/>
                <a:gd name="T14" fmla="*/ 137 w 273"/>
                <a:gd name="T15" fmla="*/ 61 h 76"/>
                <a:gd name="T16" fmla="*/ 157 w 273"/>
                <a:gd name="T17" fmla="*/ 66 h 76"/>
                <a:gd name="T18" fmla="*/ 177 w 273"/>
                <a:gd name="T19" fmla="*/ 70 h 76"/>
                <a:gd name="T20" fmla="*/ 197 w 273"/>
                <a:gd name="T21" fmla="*/ 72 h 76"/>
                <a:gd name="T22" fmla="*/ 217 w 273"/>
                <a:gd name="T23" fmla="*/ 74 h 76"/>
                <a:gd name="T24" fmla="*/ 236 w 273"/>
                <a:gd name="T25" fmla="*/ 76 h 76"/>
                <a:gd name="T26" fmla="*/ 255 w 273"/>
                <a:gd name="T27" fmla="*/ 74 h 76"/>
                <a:gd name="T28" fmla="*/ 273 w 273"/>
                <a:gd name="T29" fmla="*/ 7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3" h="76">
                  <a:moveTo>
                    <a:pt x="0" y="0"/>
                  </a:moveTo>
                  <a:lnTo>
                    <a:pt x="19" y="12"/>
                  </a:lnTo>
                  <a:lnTo>
                    <a:pt x="38" y="22"/>
                  </a:lnTo>
                  <a:lnTo>
                    <a:pt x="57" y="32"/>
                  </a:lnTo>
                  <a:lnTo>
                    <a:pt x="76" y="40"/>
                  </a:lnTo>
                  <a:lnTo>
                    <a:pt x="96" y="48"/>
                  </a:lnTo>
                  <a:lnTo>
                    <a:pt x="116" y="55"/>
                  </a:lnTo>
                  <a:lnTo>
                    <a:pt x="137" y="61"/>
                  </a:lnTo>
                  <a:lnTo>
                    <a:pt x="157" y="66"/>
                  </a:lnTo>
                  <a:lnTo>
                    <a:pt x="177" y="70"/>
                  </a:lnTo>
                  <a:lnTo>
                    <a:pt x="197" y="72"/>
                  </a:lnTo>
                  <a:lnTo>
                    <a:pt x="217" y="74"/>
                  </a:lnTo>
                  <a:lnTo>
                    <a:pt x="236" y="76"/>
                  </a:lnTo>
                  <a:lnTo>
                    <a:pt x="255" y="74"/>
                  </a:lnTo>
                  <a:lnTo>
                    <a:pt x="273" y="7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22" name="Freeform 114"/>
            <p:cNvSpPr>
              <a:spLocks/>
            </p:cNvSpPr>
            <p:nvPr/>
          </p:nvSpPr>
          <p:spPr bwMode="auto">
            <a:xfrm>
              <a:off x="1333" y="2271"/>
              <a:ext cx="4" cy="13"/>
            </a:xfrm>
            <a:custGeom>
              <a:avLst/>
              <a:gdLst>
                <a:gd name="T0" fmla="*/ 17 w 17"/>
                <a:gd name="T1" fmla="*/ 0 h 47"/>
                <a:gd name="T2" fmla="*/ 12 w 17"/>
                <a:gd name="T3" fmla="*/ 1 h 47"/>
                <a:gd name="T4" fmla="*/ 8 w 17"/>
                <a:gd name="T5" fmla="*/ 4 h 47"/>
                <a:gd name="T6" fmla="*/ 4 w 17"/>
                <a:gd name="T7" fmla="*/ 8 h 47"/>
                <a:gd name="T8" fmla="*/ 1 w 17"/>
                <a:gd name="T9" fmla="*/ 12 h 47"/>
                <a:gd name="T10" fmla="*/ 0 w 17"/>
                <a:gd name="T11" fmla="*/ 16 h 47"/>
                <a:gd name="T12" fmla="*/ 0 w 17"/>
                <a:gd name="T13" fmla="*/ 21 h 47"/>
                <a:gd name="T14" fmla="*/ 1 w 17"/>
                <a:gd name="T15" fmla="*/ 27 h 47"/>
                <a:gd name="T16" fmla="*/ 4 w 17"/>
                <a:gd name="T17" fmla="*/ 32 h 47"/>
                <a:gd name="T18" fmla="*/ 8 w 17"/>
                <a:gd name="T19" fmla="*/ 37 h 47"/>
                <a:gd name="T20" fmla="*/ 12 w 17"/>
                <a:gd name="T21" fmla="*/ 43 h 47"/>
                <a:gd name="T22" fmla="*/ 17 w 17"/>
                <a:gd name="T23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" h="47">
                  <a:moveTo>
                    <a:pt x="17" y="0"/>
                  </a:moveTo>
                  <a:lnTo>
                    <a:pt x="12" y="1"/>
                  </a:lnTo>
                  <a:lnTo>
                    <a:pt x="8" y="4"/>
                  </a:lnTo>
                  <a:lnTo>
                    <a:pt x="4" y="8"/>
                  </a:lnTo>
                  <a:lnTo>
                    <a:pt x="1" y="12"/>
                  </a:lnTo>
                  <a:lnTo>
                    <a:pt x="0" y="16"/>
                  </a:lnTo>
                  <a:lnTo>
                    <a:pt x="0" y="21"/>
                  </a:lnTo>
                  <a:lnTo>
                    <a:pt x="1" y="27"/>
                  </a:lnTo>
                  <a:lnTo>
                    <a:pt x="4" y="32"/>
                  </a:lnTo>
                  <a:lnTo>
                    <a:pt x="8" y="37"/>
                  </a:lnTo>
                  <a:lnTo>
                    <a:pt x="12" y="43"/>
                  </a:lnTo>
                  <a:lnTo>
                    <a:pt x="17" y="4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23" name="Freeform 115"/>
            <p:cNvSpPr>
              <a:spLocks/>
            </p:cNvSpPr>
            <p:nvPr/>
          </p:nvSpPr>
          <p:spPr bwMode="auto">
            <a:xfrm>
              <a:off x="1337" y="2271"/>
              <a:ext cx="75" cy="19"/>
            </a:xfrm>
            <a:custGeom>
              <a:avLst/>
              <a:gdLst>
                <a:gd name="T0" fmla="*/ 273 w 273"/>
                <a:gd name="T1" fmla="*/ 74 h 74"/>
                <a:gd name="T2" fmla="*/ 255 w 273"/>
                <a:gd name="T3" fmla="*/ 64 h 74"/>
                <a:gd name="T4" fmla="*/ 236 w 273"/>
                <a:gd name="T5" fmla="*/ 53 h 74"/>
                <a:gd name="T6" fmla="*/ 217 w 273"/>
                <a:gd name="T7" fmla="*/ 44 h 74"/>
                <a:gd name="T8" fmla="*/ 197 w 273"/>
                <a:gd name="T9" fmla="*/ 35 h 74"/>
                <a:gd name="T10" fmla="*/ 177 w 273"/>
                <a:gd name="T11" fmla="*/ 27 h 74"/>
                <a:gd name="T12" fmla="*/ 157 w 273"/>
                <a:gd name="T13" fmla="*/ 20 h 74"/>
                <a:gd name="T14" fmla="*/ 137 w 273"/>
                <a:gd name="T15" fmla="*/ 14 h 74"/>
                <a:gd name="T16" fmla="*/ 116 w 273"/>
                <a:gd name="T17" fmla="*/ 10 h 74"/>
                <a:gd name="T18" fmla="*/ 96 w 273"/>
                <a:gd name="T19" fmla="*/ 5 h 74"/>
                <a:gd name="T20" fmla="*/ 76 w 273"/>
                <a:gd name="T21" fmla="*/ 2 h 74"/>
                <a:gd name="T22" fmla="*/ 57 w 273"/>
                <a:gd name="T23" fmla="*/ 1 h 74"/>
                <a:gd name="T24" fmla="*/ 38 w 273"/>
                <a:gd name="T25" fmla="*/ 0 h 74"/>
                <a:gd name="T26" fmla="*/ 19 w 273"/>
                <a:gd name="T27" fmla="*/ 0 h 74"/>
                <a:gd name="T28" fmla="*/ 0 w 273"/>
                <a:gd name="T29" fmla="*/ 2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3" h="74">
                  <a:moveTo>
                    <a:pt x="273" y="74"/>
                  </a:moveTo>
                  <a:lnTo>
                    <a:pt x="255" y="64"/>
                  </a:lnTo>
                  <a:lnTo>
                    <a:pt x="236" y="53"/>
                  </a:lnTo>
                  <a:lnTo>
                    <a:pt x="217" y="44"/>
                  </a:lnTo>
                  <a:lnTo>
                    <a:pt x="197" y="35"/>
                  </a:lnTo>
                  <a:lnTo>
                    <a:pt x="177" y="27"/>
                  </a:lnTo>
                  <a:lnTo>
                    <a:pt x="157" y="20"/>
                  </a:lnTo>
                  <a:lnTo>
                    <a:pt x="137" y="14"/>
                  </a:lnTo>
                  <a:lnTo>
                    <a:pt x="116" y="10"/>
                  </a:lnTo>
                  <a:lnTo>
                    <a:pt x="96" y="5"/>
                  </a:lnTo>
                  <a:lnTo>
                    <a:pt x="76" y="2"/>
                  </a:lnTo>
                  <a:lnTo>
                    <a:pt x="57" y="1"/>
                  </a:lnTo>
                  <a:lnTo>
                    <a:pt x="38" y="0"/>
                  </a:lnTo>
                  <a:lnTo>
                    <a:pt x="19" y="0"/>
                  </a:lnTo>
                  <a:lnTo>
                    <a:pt x="0" y="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24" name="Freeform 116"/>
            <p:cNvSpPr>
              <a:spLocks/>
            </p:cNvSpPr>
            <p:nvPr/>
          </p:nvSpPr>
          <p:spPr bwMode="auto">
            <a:xfrm>
              <a:off x="1412" y="2290"/>
              <a:ext cx="6" cy="14"/>
            </a:xfrm>
            <a:custGeom>
              <a:avLst/>
              <a:gdLst>
                <a:gd name="T0" fmla="*/ 0 w 17"/>
                <a:gd name="T1" fmla="*/ 48 h 48"/>
                <a:gd name="T2" fmla="*/ 5 w 17"/>
                <a:gd name="T3" fmla="*/ 46 h 48"/>
                <a:gd name="T4" fmla="*/ 10 w 17"/>
                <a:gd name="T5" fmla="*/ 44 h 48"/>
                <a:gd name="T6" fmla="*/ 13 w 17"/>
                <a:gd name="T7" fmla="*/ 41 h 48"/>
                <a:gd name="T8" fmla="*/ 16 w 17"/>
                <a:gd name="T9" fmla="*/ 37 h 48"/>
                <a:gd name="T10" fmla="*/ 17 w 17"/>
                <a:gd name="T11" fmla="*/ 31 h 48"/>
                <a:gd name="T12" fmla="*/ 17 w 17"/>
                <a:gd name="T13" fmla="*/ 27 h 48"/>
                <a:gd name="T14" fmla="*/ 16 w 17"/>
                <a:gd name="T15" fmla="*/ 22 h 48"/>
                <a:gd name="T16" fmla="*/ 13 w 17"/>
                <a:gd name="T17" fmla="*/ 16 h 48"/>
                <a:gd name="T18" fmla="*/ 10 w 17"/>
                <a:gd name="T19" fmla="*/ 11 h 48"/>
                <a:gd name="T20" fmla="*/ 5 w 17"/>
                <a:gd name="T21" fmla="*/ 6 h 48"/>
                <a:gd name="T22" fmla="*/ 0 w 17"/>
                <a:gd name="T2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" h="48">
                  <a:moveTo>
                    <a:pt x="0" y="48"/>
                  </a:moveTo>
                  <a:lnTo>
                    <a:pt x="5" y="46"/>
                  </a:lnTo>
                  <a:lnTo>
                    <a:pt x="10" y="44"/>
                  </a:lnTo>
                  <a:lnTo>
                    <a:pt x="13" y="41"/>
                  </a:lnTo>
                  <a:lnTo>
                    <a:pt x="16" y="37"/>
                  </a:lnTo>
                  <a:lnTo>
                    <a:pt x="17" y="31"/>
                  </a:lnTo>
                  <a:lnTo>
                    <a:pt x="17" y="27"/>
                  </a:lnTo>
                  <a:lnTo>
                    <a:pt x="16" y="22"/>
                  </a:lnTo>
                  <a:lnTo>
                    <a:pt x="13" y="16"/>
                  </a:lnTo>
                  <a:lnTo>
                    <a:pt x="10" y="11"/>
                  </a:lnTo>
                  <a:lnTo>
                    <a:pt x="5" y="6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25" name="Line 117"/>
            <p:cNvSpPr>
              <a:spLocks noChangeShapeType="1"/>
            </p:cNvSpPr>
            <p:nvPr/>
          </p:nvSpPr>
          <p:spPr bwMode="auto">
            <a:xfrm flipH="1" flipV="1">
              <a:off x="1302" y="2251"/>
              <a:ext cx="25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26" name="Line 118"/>
            <p:cNvSpPr>
              <a:spLocks noChangeShapeType="1"/>
            </p:cNvSpPr>
            <p:nvPr/>
          </p:nvSpPr>
          <p:spPr bwMode="auto">
            <a:xfrm flipV="1">
              <a:off x="1316" y="2245"/>
              <a:ext cx="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27" name="Freeform 119"/>
            <p:cNvSpPr>
              <a:spLocks/>
            </p:cNvSpPr>
            <p:nvPr/>
          </p:nvSpPr>
          <p:spPr bwMode="auto">
            <a:xfrm>
              <a:off x="1279" y="2216"/>
              <a:ext cx="52" cy="16"/>
            </a:xfrm>
            <a:custGeom>
              <a:avLst/>
              <a:gdLst>
                <a:gd name="T0" fmla="*/ 0 w 191"/>
                <a:gd name="T1" fmla="*/ 0 h 54"/>
                <a:gd name="T2" fmla="*/ 15 w 191"/>
                <a:gd name="T3" fmla="*/ 10 h 54"/>
                <a:gd name="T4" fmla="*/ 30 w 191"/>
                <a:gd name="T5" fmla="*/ 18 h 54"/>
                <a:gd name="T6" fmla="*/ 46 w 191"/>
                <a:gd name="T7" fmla="*/ 26 h 54"/>
                <a:gd name="T8" fmla="*/ 62 w 191"/>
                <a:gd name="T9" fmla="*/ 32 h 54"/>
                <a:gd name="T10" fmla="*/ 79 w 191"/>
                <a:gd name="T11" fmla="*/ 39 h 54"/>
                <a:gd name="T12" fmla="*/ 95 w 191"/>
                <a:gd name="T13" fmla="*/ 43 h 54"/>
                <a:gd name="T14" fmla="*/ 112 w 191"/>
                <a:gd name="T15" fmla="*/ 47 h 54"/>
                <a:gd name="T16" fmla="*/ 128 w 191"/>
                <a:gd name="T17" fmla="*/ 50 h 54"/>
                <a:gd name="T18" fmla="*/ 144 w 191"/>
                <a:gd name="T19" fmla="*/ 52 h 54"/>
                <a:gd name="T20" fmla="*/ 160 w 191"/>
                <a:gd name="T21" fmla="*/ 54 h 54"/>
                <a:gd name="T22" fmla="*/ 176 w 191"/>
                <a:gd name="T23" fmla="*/ 52 h 54"/>
                <a:gd name="T24" fmla="*/ 191 w 191"/>
                <a:gd name="T25" fmla="*/ 51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1" h="54">
                  <a:moveTo>
                    <a:pt x="0" y="0"/>
                  </a:moveTo>
                  <a:lnTo>
                    <a:pt x="15" y="10"/>
                  </a:lnTo>
                  <a:lnTo>
                    <a:pt x="30" y="18"/>
                  </a:lnTo>
                  <a:lnTo>
                    <a:pt x="46" y="26"/>
                  </a:lnTo>
                  <a:lnTo>
                    <a:pt x="62" y="32"/>
                  </a:lnTo>
                  <a:lnTo>
                    <a:pt x="79" y="39"/>
                  </a:lnTo>
                  <a:lnTo>
                    <a:pt x="95" y="43"/>
                  </a:lnTo>
                  <a:lnTo>
                    <a:pt x="112" y="47"/>
                  </a:lnTo>
                  <a:lnTo>
                    <a:pt x="128" y="50"/>
                  </a:lnTo>
                  <a:lnTo>
                    <a:pt x="144" y="52"/>
                  </a:lnTo>
                  <a:lnTo>
                    <a:pt x="160" y="54"/>
                  </a:lnTo>
                  <a:lnTo>
                    <a:pt x="176" y="52"/>
                  </a:lnTo>
                  <a:lnTo>
                    <a:pt x="191" y="5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28" name="Freeform 120"/>
            <p:cNvSpPr>
              <a:spLocks/>
            </p:cNvSpPr>
            <p:nvPr/>
          </p:nvSpPr>
          <p:spPr bwMode="auto">
            <a:xfrm>
              <a:off x="1275" y="2207"/>
              <a:ext cx="4" cy="9"/>
            </a:xfrm>
            <a:custGeom>
              <a:avLst/>
              <a:gdLst>
                <a:gd name="T0" fmla="*/ 12 w 12"/>
                <a:gd name="T1" fmla="*/ 0 h 33"/>
                <a:gd name="T2" fmla="*/ 8 w 12"/>
                <a:gd name="T3" fmla="*/ 1 h 33"/>
                <a:gd name="T4" fmla="*/ 5 w 12"/>
                <a:gd name="T5" fmla="*/ 4 h 33"/>
                <a:gd name="T6" fmla="*/ 2 w 12"/>
                <a:gd name="T7" fmla="*/ 7 h 33"/>
                <a:gd name="T8" fmla="*/ 1 w 12"/>
                <a:gd name="T9" fmla="*/ 10 h 33"/>
                <a:gd name="T10" fmla="*/ 0 w 12"/>
                <a:gd name="T11" fmla="*/ 14 h 33"/>
                <a:gd name="T12" fmla="*/ 1 w 12"/>
                <a:gd name="T13" fmla="*/ 17 h 33"/>
                <a:gd name="T14" fmla="*/ 2 w 12"/>
                <a:gd name="T15" fmla="*/ 22 h 33"/>
                <a:gd name="T16" fmla="*/ 5 w 12"/>
                <a:gd name="T17" fmla="*/ 26 h 33"/>
                <a:gd name="T18" fmla="*/ 8 w 12"/>
                <a:gd name="T19" fmla="*/ 30 h 33"/>
                <a:gd name="T20" fmla="*/ 12 w 12"/>
                <a:gd name="T21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" h="33">
                  <a:moveTo>
                    <a:pt x="12" y="0"/>
                  </a:moveTo>
                  <a:lnTo>
                    <a:pt x="8" y="1"/>
                  </a:lnTo>
                  <a:lnTo>
                    <a:pt x="5" y="4"/>
                  </a:lnTo>
                  <a:lnTo>
                    <a:pt x="2" y="7"/>
                  </a:lnTo>
                  <a:lnTo>
                    <a:pt x="1" y="10"/>
                  </a:lnTo>
                  <a:lnTo>
                    <a:pt x="0" y="14"/>
                  </a:lnTo>
                  <a:lnTo>
                    <a:pt x="1" y="17"/>
                  </a:lnTo>
                  <a:lnTo>
                    <a:pt x="2" y="22"/>
                  </a:lnTo>
                  <a:lnTo>
                    <a:pt x="5" y="26"/>
                  </a:lnTo>
                  <a:lnTo>
                    <a:pt x="8" y="30"/>
                  </a:lnTo>
                  <a:lnTo>
                    <a:pt x="12" y="3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29" name="Freeform 121"/>
            <p:cNvSpPr>
              <a:spLocks/>
            </p:cNvSpPr>
            <p:nvPr/>
          </p:nvSpPr>
          <p:spPr bwMode="auto">
            <a:xfrm>
              <a:off x="1279" y="2207"/>
              <a:ext cx="52" cy="15"/>
            </a:xfrm>
            <a:custGeom>
              <a:avLst/>
              <a:gdLst>
                <a:gd name="T0" fmla="*/ 191 w 191"/>
                <a:gd name="T1" fmla="*/ 52 h 52"/>
                <a:gd name="T2" fmla="*/ 176 w 191"/>
                <a:gd name="T3" fmla="*/ 44 h 52"/>
                <a:gd name="T4" fmla="*/ 160 w 191"/>
                <a:gd name="T5" fmla="*/ 35 h 52"/>
                <a:gd name="T6" fmla="*/ 144 w 191"/>
                <a:gd name="T7" fmla="*/ 28 h 52"/>
                <a:gd name="T8" fmla="*/ 128 w 191"/>
                <a:gd name="T9" fmla="*/ 20 h 52"/>
                <a:gd name="T10" fmla="*/ 112 w 191"/>
                <a:gd name="T11" fmla="*/ 15 h 52"/>
                <a:gd name="T12" fmla="*/ 95 w 191"/>
                <a:gd name="T13" fmla="*/ 10 h 52"/>
                <a:gd name="T14" fmla="*/ 79 w 191"/>
                <a:gd name="T15" fmla="*/ 6 h 52"/>
                <a:gd name="T16" fmla="*/ 62 w 191"/>
                <a:gd name="T17" fmla="*/ 3 h 52"/>
                <a:gd name="T18" fmla="*/ 46 w 191"/>
                <a:gd name="T19" fmla="*/ 1 h 52"/>
                <a:gd name="T20" fmla="*/ 30 w 191"/>
                <a:gd name="T21" fmla="*/ 0 h 52"/>
                <a:gd name="T22" fmla="*/ 15 w 191"/>
                <a:gd name="T23" fmla="*/ 0 h 52"/>
                <a:gd name="T24" fmla="*/ 0 w 191"/>
                <a:gd name="T25" fmla="*/ 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1" h="52">
                  <a:moveTo>
                    <a:pt x="191" y="52"/>
                  </a:moveTo>
                  <a:lnTo>
                    <a:pt x="176" y="44"/>
                  </a:lnTo>
                  <a:lnTo>
                    <a:pt x="160" y="35"/>
                  </a:lnTo>
                  <a:lnTo>
                    <a:pt x="144" y="28"/>
                  </a:lnTo>
                  <a:lnTo>
                    <a:pt x="128" y="20"/>
                  </a:lnTo>
                  <a:lnTo>
                    <a:pt x="112" y="15"/>
                  </a:lnTo>
                  <a:lnTo>
                    <a:pt x="95" y="10"/>
                  </a:lnTo>
                  <a:lnTo>
                    <a:pt x="79" y="6"/>
                  </a:lnTo>
                  <a:lnTo>
                    <a:pt x="62" y="3"/>
                  </a:lnTo>
                  <a:lnTo>
                    <a:pt x="46" y="1"/>
                  </a:lnTo>
                  <a:lnTo>
                    <a:pt x="30" y="0"/>
                  </a:lnTo>
                  <a:lnTo>
                    <a:pt x="15" y="0"/>
                  </a:lnTo>
                  <a:lnTo>
                    <a:pt x="0" y="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30" name="Freeform 122"/>
            <p:cNvSpPr>
              <a:spLocks/>
            </p:cNvSpPr>
            <p:nvPr/>
          </p:nvSpPr>
          <p:spPr bwMode="auto">
            <a:xfrm>
              <a:off x="1331" y="2222"/>
              <a:ext cx="4" cy="8"/>
            </a:xfrm>
            <a:custGeom>
              <a:avLst/>
              <a:gdLst>
                <a:gd name="T0" fmla="*/ 0 w 12"/>
                <a:gd name="T1" fmla="*/ 33 h 33"/>
                <a:gd name="T2" fmla="*/ 4 w 12"/>
                <a:gd name="T3" fmla="*/ 32 h 33"/>
                <a:gd name="T4" fmla="*/ 7 w 12"/>
                <a:gd name="T5" fmla="*/ 30 h 33"/>
                <a:gd name="T6" fmla="*/ 10 w 12"/>
                <a:gd name="T7" fmla="*/ 27 h 33"/>
                <a:gd name="T8" fmla="*/ 12 w 12"/>
                <a:gd name="T9" fmla="*/ 24 h 33"/>
                <a:gd name="T10" fmla="*/ 12 w 12"/>
                <a:gd name="T11" fmla="*/ 21 h 33"/>
                <a:gd name="T12" fmla="*/ 12 w 12"/>
                <a:gd name="T13" fmla="*/ 16 h 33"/>
                <a:gd name="T14" fmla="*/ 10 w 12"/>
                <a:gd name="T15" fmla="*/ 12 h 33"/>
                <a:gd name="T16" fmla="*/ 7 w 12"/>
                <a:gd name="T17" fmla="*/ 8 h 33"/>
                <a:gd name="T18" fmla="*/ 4 w 12"/>
                <a:gd name="T19" fmla="*/ 5 h 33"/>
                <a:gd name="T20" fmla="*/ 0 w 12"/>
                <a:gd name="T2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" h="33">
                  <a:moveTo>
                    <a:pt x="0" y="33"/>
                  </a:moveTo>
                  <a:lnTo>
                    <a:pt x="4" y="32"/>
                  </a:lnTo>
                  <a:lnTo>
                    <a:pt x="7" y="30"/>
                  </a:lnTo>
                  <a:lnTo>
                    <a:pt x="10" y="27"/>
                  </a:lnTo>
                  <a:lnTo>
                    <a:pt x="12" y="24"/>
                  </a:lnTo>
                  <a:lnTo>
                    <a:pt x="12" y="21"/>
                  </a:lnTo>
                  <a:lnTo>
                    <a:pt x="12" y="16"/>
                  </a:lnTo>
                  <a:lnTo>
                    <a:pt x="10" y="12"/>
                  </a:lnTo>
                  <a:lnTo>
                    <a:pt x="7" y="8"/>
                  </a:lnTo>
                  <a:lnTo>
                    <a:pt x="4" y="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31" name="Line 123"/>
            <p:cNvSpPr>
              <a:spLocks noChangeShapeType="1"/>
            </p:cNvSpPr>
            <p:nvPr/>
          </p:nvSpPr>
          <p:spPr bwMode="auto">
            <a:xfrm flipH="1" flipV="1">
              <a:off x="1331" y="2203"/>
              <a:ext cx="4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32" name="Freeform 124"/>
            <p:cNvSpPr>
              <a:spLocks/>
            </p:cNvSpPr>
            <p:nvPr/>
          </p:nvSpPr>
          <p:spPr bwMode="auto">
            <a:xfrm>
              <a:off x="1279" y="2170"/>
              <a:ext cx="52" cy="16"/>
            </a:xfrm>
            <a:custGeom>
              <a:avLst/>
              <a:gdLst>
                <a:gd name="T0" fmla="*/ 0 w 191"/>
                <a:gd name="T1" fmla="*/ 0 h 53"/>
                <a:gd name="T2" fmla="*/ 15 w 191"/>
                <a:gd name="T3" fmla="*/ 10 h 53"/>
                <a:gd name="T4" fmla="*/ 30 w 191"/>
                <a:gd name="T5" fmla="*/ 18 h 53"/>
                <a:gd name="T6" fmla="*/ 46 w 191"/>
                <a:gd name="T7" fmla="*/ 26 h 53"/>
                <a:gd name="T8" fmla="*/ 62 w 191"/>
                <a:gd name="T9" fmla="*/ 32 h 53"/>
                <a:gd name="T10" fmla="*/ 79 w 191"/>
                <a:gd name="T11" fmla="*/ 39 h 53"/>
                <a:gd name="T12" fmla="*/ 95 w 191"/>
                <a:gd name="T13" fmla="*/ 43 h 53"/>
                <a:gd name="T14" fmla="*/ 112 w 191"/>
                <a:gd name="T15" fmla="*/ 47 h 53"/>
                <a:gd name="T16" fmla="*/ 128 w 191"/>
                <a:gd name="T17" fmla="*/ 50 h 53"/>
                <a:gd name="T18" fmla="*/ 144 w 191"/>
                <a:gd name="T19" fmla="*/ 52 h 53"/>
                <a:gd name="T20" fmla="*/ 160 w 191"/>
                <a:gd name="T21" fmla="*/ 53 h 53"/>
                <a:gd name="T22" fmla="*/ 176 w 191"/>
                <a:gd name="T23" fmla="*/ 53 h 53"/>
                <a:gd name="T24" fmla="*/ 191 w 191"/>
                <a:gd name="T25" fmla="*/ 5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1" h="53">
                  <a:moveTo>
                    <a:pt x="0" y="0"/>
                  </a:moveTo>
                  <a:lnTo>
                    <a:pt x="15" y="10"/>
                  </a:lnTo>
                  <a:lnTo>
                    <a:pt x="30" y="18"/>
                  </a:lnTo>
                  <a:lnTo>
                    <a:pt x="46" y="26"/>
                  </a:lnTo>
                  <a:lnTo>
                    <a:pt x="62" y="32"/>
                  </a:lnTo>
                  <a:lnTo>
                    <a:pt x="79" y="39"/>
                  </a:lnTo>
                  <a:lnTo>
                    <a:pt x="95" y="43"/>
                  </a:lnTo>
                  <a:lnTo>
                    <a:pt x="112" y="47"/>
                  </a:lnTo>
                  <a:lnTo>
                    <a:pt x="128" y="50"/>
                  </a:lnTo>
                  <a:lnTo>
                    <a:pt x="144" y="52"/>
                  </a:lnTo>
                  <a:lnTo>
                    <a:pt x="160" y="53"/>
                  </a:lnTo>
                  <a:lnTo>
                    <a:pt x="176" y="53"/>
                  </a:lnTo>
                  <a:lnTo>
                    <a:pt x="191" y="5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33" name="Freeform 125"/>
            <p:cNvSpPr>
              <a:spLocks/>
            </p:cNvSpPr>
            <p:nvPr/>
          </p:nvSpPr>
          <p:spPr bwMode="auto">
            <a:xfrm>
              <a:off x="1275" y="2162"/>
              <a:ext cx="4" cy="8"/>
            </a:xfrm>
            <a:custGeom>
              <a:avLst/>
              <a:gdLst>
                <a:gd name="T0" fmla="*/ 12 w 12"/>
                <a:gd name="T1" fmla="*/ 0 h 33"/>
                <a:gd name="T2" fmla="*/ 8 w 12"/>
                <a:gd name="T3" fmla="*/ 1 h 33"/>
                <a:gd name="T4" fmla="*/ 5 w 12"/>
                <a:gd name="T5" fmla="*/ 3 h 33"/>
                <a:gd name="T6" fmla="*/ 2 w 12"/>
                <a:gd name="T7" fmla="*/ 7 h 33"/>
                <a:gd name="T8" fmla="*/ 1 w 12"/>
                <a:gd name="T9" fmla="*/ 10 h 33"/>
                <a:gd name="T10" fmla="*/ 0 w 12"/>
                <a:gd name="T11" fmla="*/ 14 h 33"/>
                <a:gd name="T12" fmla="*/ 1 w 12"/>
                <a:gd name="T13" fmla="*/ 17 h 33"/>
                <a:gd name="T14" fmla="*/ 2 w 12"/>
                <a:gd name="T15" fmla="*/ 21 h 33"/>
                <a:gd name="T16" fmla="*/ 5 w 12"/>
                <a:gd name="T17" fmla="*/ 26 h 33"/>
                <a:gd name="T18" fmla="*/ 8 w 12"/>
                <a:gd name="T19" fmla="*/ 30 h 33"/>
                <a:gd name="T20" fmla="*/ 12 w 12"/>
                <a:gd name="T21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" h="33">
                  <a:moveTo>
                    <a:pt x="12" y="0"/>
                  </a:moveTo>
                  <a:lnTo>
                    <a:pt x="8" y="1"/>
                  </a:lnTo>
                  <a:lnTo>
                    <a:pt x="5" y="3"/>
                  </a:lnTo>
                  <a:lnTo>
                    <a:pt x="2" y="7"/>
                  </a:lnTo>
                  <a:lnTo>
                    <a:pt x="1" y="10"/>
                  </a:lnTo>
                  <a:lnTo>
                    <a:pt x="0" y="14"/>
                  </a:lnTo>
                  <a:lnTo>
                    <a:pt x="1" y="17"/>
                  </a:lnTo>
                  <a:lnTo>
                    <a:pt x="2" y="21"/>
                  </a:lnTo>
                  <a:lnTo>
                    <a:pt x="5" y="26"/>
                  </a:lnTo>
                  <a:lnTo>
                    <a:pt x="8" y="30"/>
                  </a:lnTo>
                  <a:lnTo>
                    <a:pt x="12" y="3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34" name="Freeform 126"/>
            <p:cNvSpPr>
              <a:spLocks/>
            </p:cNvSpPr>
            <p:nvPr/>
          </p:nvSpPr>
          <p:spPr bwMode="auto">
            <a:xfrm>
              <a:off x="1279" y="2160"/>
              <a:ext cx="52" cy="16"/>
            </a:xfrm>
            <a:custGeom>
              <a:avLst/>
              <a:gdLst>
                <a:gd name="T0" fmla="*/ 191 w 191"/>
                <a:gd name="T1" fmla="*/ 52 h 52"/>
                <a:gd name="T2" fmla="*/ 176 w 191"/>
                <a:gd name="T3" fmla="*/ 44 h 52"/>
                <a:gd name="T4" fmla="*/ 160 w 191"/>
                <a:gd name="T5" fmla="*/ 35 h 52"/>
                <a:gd name="T6" fmla="*/ 144 w 191"/>
                <a:gd name="T7" fmla="*/ 28 h 52"/>
                <a:gd name="T8" fmla="*/ 128 w 191"/>
                <a:gd name="T9" fmla="*/ 20 h 52"/>
                <a:gd name="T10" fmla="*/ 112 w 191"/>
                <a:gd name="T11" fmla="*/ 15 h 52"/>
                <a:gd name="T12" fmla="*/ 95 w 191"/>
                <a:gd name="T13" fmla="*/ 10 h 52"/>
                <a:gd name="T14" fmla="*/ 79 w 191"/>
                <a:gd name="T15" fmla="*/ 6 h 52"/>
                <a:gd name="T16" fmla="*/ 62 w 191"/>
                <a:gd name="T17" fmla="*/ 3 h 52"/>
                <a:gd name="T18" fmla="*/ 46 w 191"/>
                <a:gd name="T19" fmla="*/ 1 h 52"/>
                <a:gd name="T20" fmla="*/ 30 w 191"/>
                <a:gd name="T21" fmla="*/ 0 h 52"/>
                <a:gd name="T22" fmla="*/ 15 w 191"/>
                <a:gd name="T23" fmla="*/ 0 h 52"/>
                <a:gd name="T24" fmla="*/ 0 w 191"/>
                <a:gd name="T25" fmla="*/ 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1" h="52">
                  <a:moveTo>
                    <a:pt x="191" y="52"/>
                  </a:moveTo>
                  <a:lnTo>
                    <a:pt x="176" y="44"/>
                  </a:lnTo>
                  <a:lnTo>
                    <a:pt x="160" y="35"/>
                  </a:lnTo>
                  <a:lnTo>
                    <a:pt x="144" y="28"/>
                  </a:lnTo>
                  <a:lnTo>
                    <a:pt x="128" y="20"/>
                  </a:lnTo>
                  <a:lnTo>
                    <a:pt x="112" y="15"/>
                  </a:lnTo>
                  <a:lnTo>
                    <a:pt x="95" y="10"/>
                  </a:lnTo>
                  <a:lnTo>
                    <a:pt x="79" y="6"/>
                  </a:lnTo>
                  <a:lnTo>
                    <a:pt x="62" y="3"/>
                  </a:lnTo>
                  <a:lnTo>
                    <a:pt x="46" y="1"/>
                  </a:lnTo>
                  <a:lnTo>
                    <a:pt x="30" y="0"/>
                  </a:lnTo>
                  <a:lnTo>
                    <a:pt x="15" y="0"/>
                  </a:lnTo>
                  <a:lnTo>
                    <a:pt x="0" y="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35" name="Freeform 127"/>
            <p:cNvSpPr>
              <a:spLocks/>
            </p:cNvSpPr>
            <p:nvPr/>
          </p:nvSpPr>
          <p:spPr bwMode="auto">
            <a:xfrm>
              <a:off x="1331" y="2176"/>
              <a:ext cx="4" cy="10"/>
            </a:xfrm>
            <a:custGeom>
              <a:avLst/>
              <a:gdLst>
                <a:gd name="T0" fmla="*/ 0 w 12"/>
                <a:gd name="T1" fmla="*/ 33 h 33"/>
                <a:gd name="T2" fmla="*/ 4 w 12"/>
                <a:gd name="T3" fmla="*/ 32 h 33"/>
                <a:gd name="T4" fmla="*/ 7 w 12"/>
                <a:gd name="T5" fmla="*/ 30 h 33"/>
                <a:gd name="T6" fmla="*/ 10 w 12"/>
                <a:gd name="T7" fmla="*/ 27 h 33"/>
                <a:gd name="T8" fmla="*/ 12 w 12"/>
                <a:gd name="T9" fmla="*/ 24 h 33"/>
                <a:gd name="T10" fmla="*/ 12 w 12"/>
                <a:gd name="T11" fmla="*/ 21 h 33"/>
                <a:gd name="T12" fmla="*/ 12 w 12"/>
                <a:gd name="T13" fmla="*/ 16 h 33"/>
                <a:gd name="T14" fmla="*/ 10 w 12"/>
                <a:gd name="T15" fmla="*/ 12 h 33"/>
                <a:gd name="T16" fmla="*/ 7 w 12"/>
                <a:gd name="T17" fmla="*/ 8 h 33"/>
                <a:gd name="T18" fmla="*/ 4 w 12"/>
                <a:gd name="T19" fmla="*/ 5 h 33"/>
                <a:gd name="T20" fmla="*/ 0 w 12"/>
                <a:gd name="T2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" h="33">
                  <a:moveTo>
                    <a:pt x="0" y="33"/>
                  </a:moveTo>
                  <a:lnTo>
                    <a:pt x="4" y="32"/>
                  </a:lnTo>
                  <a:lnTo>
                    <a:pt x="7" y="30"/>
                  </a:lnTo>
                  <a:lnTo>
                    <a:pt x="10" y="27"/>
                  </a:lnTo>
                  <a:lnTo>
                    <a:pt x="12" y="24"/>
                  </a:lnTo>
                  <a:lnTo>
                    <a:pt x="12" y="21"/>
                  </a:lnTo>
                  <a:lnTo>
                    <a:pt x="12" y="16"/>
                  </a:lnTo>
                  <a:lnTo>
                    <a:pt x="10" y="12"/>
                  </a:lnTo>
                  <a:lnTo>
                    <a:pt x="7" y="8"/>
                  </a:lnTo>
                  <a:lnTo>
                    <a:pt x="4" y="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36" name="Freeform 128"/>
            <p:cNvSpPr>
              <a:spLocks/>
            </p:cNvSpPr>
            <p:nvPr/>
          </p:nvSpPr>
          <p:spPr bwMode="auto">
            <a:xfrm>
              <a:off x="1275" y="2133"/>
              <a:ext cx="10" cy="12"/>
            </a:xfrm>
            <a:custGeom>
              <a:avLst/>
              <a:gdLst>
                <a:gd name="T0" fmla="*/ 0 w 36"/>
                <a:gd name="T1" fmla="*/ 0 h 42"/>
                <a:gd name="T2" fmla="*/ 1 w 36"/>
                <a:gd name="T3" fmla="*/ 5 h 42"/>
                <a:gd name="T4" fmla="*/ 3 w 36"/>
                <a:gd name="T5" fmla="*/ 12 h 42"/>
                <a:gd name="T6" fmla="*/ 6 w 36"/>
                <a:gd name="T7" fmla="*/ 17 h 42"/>
                <a:gd name="T8" fmla="*/ 10 w 36"/>
                <a:gd name="T9" fmla="*/ 23 h 42"/>
                <a:gd name="T10" fmla="*/ 16 w 36"/>
                <a:gd name="T11" fmla="*/ 29 h 42"/>
                <a:gd name="T12" fmla="*/ 21 w 36"/>
                <a:gd name="T13" fmla="*/ 34 h 42"/>
                <a:gd name="T14" fmla="*/ 28 w 36"/>
                <a:gd name="T15" fmla="*/ 39 h 42"/>
                <a:gd name="T16" fmla="*/ 36 w 36"/>
                <a:gd name="T17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42">
                  <a:moveTo>
                    <a:pt x="0" y="0"/>
                  </a:moveTo>
                  <a:lnTo>
                    <a:pt x="1" y="5"/>
                  </a:lnTo>
                  <a:lnTo>
                    <a:pt x="3" y="12"/>
                  </a:lnTo>
                  <a:lnTo>
                    <a:pt x="6" y="17"/>
                  </a:lnTo>
                  <a:lnTo>
                    <a:pt x="10" y="23"/>
                  </a:lnTo>
                  <a:lnTo>
                    <a:pt x="16" y="29"/>
                  </a:lnTo>
                  <a:lnTo>
                    <a:pt x="21" y="34"/>
                  </a:lnTo>
                  <a:lnTo>
                    <a:pt x="28" y="39"/>
                  </a:lnTo>
                  <a:lnTo>
                    <a:pt x="36" y="4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37" name="Freeform 129"/>
            <p:cNvSpPr>
              <a:spLocks/>
            </p:cNvSpPr>
            <p:nvPr/>
          </p:nvSpPr>
          <p:spPr bwMode="auto">
            <a:xfrm>
              <a:off x="1275" y="2126"/>
              <a:ext cx="21" cy="7"/>
            </a:xfrm>
            <a:custGeom>
              <a:avLst/>
              <a:gdLst>
                <a:gd name="T0" fmla="*/ 73 w 73"/>
                <a:gd name="T1" fmla="*/ 15 h 24"/>
                <a:gd name="T2" fmla="*/ 67 w 73"/>
                <a:gd name="T3" fmla="*/ 11 h 24"/>
                <a:gd name="T4" fmla="*/ 59 w 73"/>
                <a:gd name="T5" fmla="*/ 7 h 24"/>
                <a:gd name="T6" fmla="*/ 53 w 73"/>
                <a:gd name="T7" fmla="*/ 5 h 24"/>
                <a:gd name="T8" fmla="*/ 45 w 73"/>
                <a:gd name="T9" fmla="*/ 3 h 24"/>
                <a:gd name="T10" fmla="*/ 38 w 73"/>
                <a:gd name="T11" fmla="*/ 2 h 24"/>
                <a:gd name="T12" fmla="*/ 32 w 73"/>
                <a:gd name="T13" fmla="*/ 0 h 24"/>
                <a:gd name="T14" fmla="*/ 24 w 73"/>
                <a:gd name="T15" fmla="*/ 2 h 24"/>
                <a:gd name="T16" fmla="*/ 19 w 73"/>
                <a:gd name="T17" fmla="*/ 3 h 24"/>
                <a:gd name="T18" fmla="*/ 13 w 73"/>
                <a:gd name="T19" fmla="*/ 5 h 24"/>
                <a:gd name="T20" fmla="*/ 8 w 73"/>
                <a:gd name="T21" fmla="*/ 7 h 24"/>
                <a:gd name="T22" fmla="*/ 5 w 73"/>
                <a:gd name="T23" fmla="*/ 10 h 24"/>
                <a:gd name="T24" fmla="*/ 2 w 73"/>
                <a:gd name="T25" fmla="*/ 14 h 24"/>
                <a:gd name="T26" fmla="*/ 1 w 73"/>
                <a:gd name="T27" fmla="*/ 19 h 24"/>
                <a:gd name="T28" fmla="*/ 0 w 73"/>
                <a:gd name="T29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3" h="24">
                  <a:moveTo>
                    <a:pt x="73" y="15"/>
                  </a:moveTo>
                  <a:lnTo>
                    <a:pt x="67" y="11"/>
                  </a:lnTo>
                  <a:lnTo>
                    <a:pt x="59" y="7"/>
                  </a:lnTo>
                  <a:lnTo>
                    <a:pt x="53" y="5"/>
                  </a:lnTo>
                  <a:lnTo>
                    <a:pt x="45" y="3"/>
                  </a:lnTo>
                  <a:lnTo>
                    <a:pt x="38" y="2"/>
                  </a:lnTo>
                  <a:lnTo>
                    <a:pt x="32" y="0"/>
                  </a:lnTo>
                  <a:lnTo>
                    <a:pt x="24" y="2"/>
                  </a:lnTo>
                  <a:lnTo>
                    <a:pt x="19" y="3"/>
                  </a:lnTo>
                  <a:lnTo>
                    <a:pt x="13" y="5"/>
                  </a:lnTo>
                  <a:lnTo>
                    <a:pt x="8" y="7"/>
                  </a:lnTo>
                  <a:lnTo>
                    <a:pt x="5" y="10"/>
                  </a:lnTo>
                  <a:lnTo>
                    <a:pt x="2" y="14"/>
                  </a:lnTo>
                  <a:lnTo>
                    <a:pt x="1" y="19"/>
                  </a:lnTo>
                  <a:lnTo>
                    <a:pt x="0" y="2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38" name="Freeform 130"/>
            <p:cNvSpPr>
              <a:spLocks/>
            </p:cNvSpPr>
            <p:nvPr/>
          </p:nvSpPr>
          <p:spPr bwMode="auto">
            <a:xfrm>
              <a:off x="1296" y="2131"/>
              <a:ext cx="39" cy="27"/>
            </a:xfrm>
            <a:custGeom>
              <a:avLst/>
              <a:gdLst>
                <a:gd name="T0" fmla="*/ 0 w 142"/>
                <a:gd name="T1" fmla="*/ 0 h 99"/>
                <a:gd name="T2" fmla="*/ 142 w 142"/>
                <a:gd name="T3" fmla="*/ 99 h 99"/>
                <a:gd name="T4" fmla="*/ 142 w 142"/>
                <a:gd name="T5" fmla="*/ 3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2" h="99">
                  <a:moveTo>
                    <a:pt x="0" y="0"/>
                  </a:moveTo>
                  <a:lnTo>
                    <a:pt x="142" y="99"/>
                  </a:lnTo>
                  <a:lnTo>
                    <a:pt x="142" y="3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39" name="Freeform 131"/>
            <p:cNvSpPr>
              <a:spLocks/>
            </p:cNvSpPr>
            <p:nvPr/>
          </p:nvSpPr>
          <p:spPr bwMode="auto">
            <a:xfrm>
              <a:off x="1275" y="2100"/>
              <a:ext cx="60" cy="16"/>
            </a:xfrm>
            <a:custGeom>
              <a:avLst/>
              <a:gdLst>
                <a:gd name="T0" fmla="*/ 215 w 215"/>
                <a:gd name="T1" fmla="*/ 57 h 57"/>
                <a:gd name="T2" fmla="*/ 0 w 215"/>
                <a:gd name="T3" fmla="*/ 0 h 57"/>
                <a:gd name="T4" fmla="*/ 48 w 215"/>
                <a:gd name="T5" fmla="*/ 4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5" h="57">
                  <a:moveTo>
                    <a:pt x="215" y="57"/>
                  </a:moveTo>
                  <a:lnTo>
                    <a:pt x="0" y="0"/>
                  </a:lnTo>
                  <a:lnTo>
                    <a:pt x="48" y="4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40" name="Freeform 132"/>
            <p:cNvSpPr>
              <a:spLocks/>
            </p:cNvSpPr>
            <p:nvPr/>
          </p:nvSpPr>
          <p:spPr bwMode="auto">
            <a:xfrm>
              <a:off x="1364" y="2218"/>
              <a:ext cx="52" cy="14"/>
            </a:xfrm>
            <a:custGeom>
              <a:avLst/>
              <a:gdLst>
                <a:gd name="T0" fmla="*/ 0 w 191"/>
                <a:gd name="T1" fmla="*/ 0 h 52"/>
                <a:gd name="T2" fmla="*/ 15 w 191"/>
                <a:gd name="T3" fmla="*/ 8 h 52"/>
                <a:gd name="T4" fmla="*/ 31 w 191"/>
                <a:gd name="T5" fmla="*/ 17 h 52"/>
                <a:gd name="T6" fmla="*/ 47 w 191"/>
                <a:gd name="T7" fmla="*/ 24 h 52"/>
                <a:gd name="T8" fmla="*/ 63 w 191"/>
                <a:gd name="T9" fmla="*/ 31 h 52"/>
                <a:gd name="T10" fmla="*/ 79 w 191"/>
                <a:gd name="T11" fmla="*/ 37 h 52"/>
                <a:gd name="T12" fmla="*/ 96 w 191"/>
                <a:gd name="T13" fmla="*/ 42 h 52"/>
                <a:gd name="T14" fmla="*/ 112 w 191"/>
                <a:gd name="T15" fmla="*/ 45 h 52"/>
                <a:gd name="T16" fmla="*/ 129 w 191"/>
                <a:gd name="T17" fmla="*/ 48 h 52"/>
                <a:gd name="T18" fmla="*/ 145 w 191"/>
                <a:gd name="T19" fmla="*/ 51 h 52"/>
                <a:gd name="T20" fmla="*/ 161 w 191"/>
                <a:gd name="T21" fmla="*/ 52 h 52"/>
                <a:gd name="T22" fmla="*/ 177 w 191"/>
                <a:gd name="T23" fmla="*/ 52 h 52"/>
                <a:gd name="T24" fmla="*/ 191 w 191"/>
                <a:gd name="T25" fmla="*/ 5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1" h="52">
                  <a:moveTo>
                    <a:pt x="0" y="0"/>
                  </a:moveTo>
                  <a:lnTo>
                    <a:pt x="15" y="8"/>
                  </a:lnTo>
                  <a:lnTo>
                    <a:pt x="31" y="17"/>
                  </a:lnTo>
                  <a:lnTo>
                    <a:pt x="47" y="24"/>
                  </a:lnTo>
                  <a:lnTo>
                    <a:pt x="63" y="31"/>
                  </a:lnTo>
                  <a:lnTo>
                    <a:pt x="79" y="37"/>
                  </a:lnTo>
                  <a:lnTo>
                    <a:pt x="96" y="42"/>
                  </a:lnTo>
                  <a:lnTo>
                    <a:pt x="112" y="45"/>
                  </a:lnTo>
                  <a:lnTo>
                    <a:pt x="129" y="48"/>
                  </a:lnTo>
                  <a:lnTo>
                    <a:pt x="145" y="51"/>
                  </a:lnTo>
                  <a:lnTo>
                    <a:pt x="161" y="52"/>
                  </a:lnTo>
                  <a:lnTo>
                    <a:pt x="177" y="52"/>
                  </a:lnTo>
                  <a:lnTo>
                    <a:pt x="191" y="5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41" name="Freeform 133"/>
            <p:cNvSpPr>
              <a:spLocks/>
            </p:cNvSpPr>
            <p:nvPr/>
          </p:nvSpPr>
          <p:spPr bwMode="auto">
            <a:xfrm>
              <a:off x="1360" y="2209"/>
              <a:ext cx="4" cy="9"/>
            </a:xfrm>
            <a:custGeom>
              <a:avLst/>
              <a:gdLst>
                <a:gd name="T0" fmla="*/ 12 w 12"/>
                <a:gd name="T1" fmla="*/ 0 h 33"/>
                <a:gd name="T2" fmla="*/ 8 w 12"/>
                <a:gd name="T3" fmla="*/ 1 h 33"/>
                <a:gd name="T4" fmla="*/ 5 w 12"/>
                <a:gd name="T5" fmla="*/ 3 h 33"/>
                <a:gd name="T6" fmla="*/ 2 w 12"/>
                <a:gd name="T7" fmla="*/ 6 h 33"/>
                <a:gd name="T8" fmla="*/ 0 w 12"/>
                <a:gd name="T9" fmla="*/ 9 h 33"/>
                <a:gd name="T10" fmla="*/ 0 w 12"/>
                <a:gd name="T11" fmla="*/ 12 h 33"/>
                <a:gd name="T12" fmla="*/ 0 w 12"/>
                <a:gd name="T13" fmla="*/ 17 h 33"/>
                <a:gd name="T14" fmla="*/ 2 w 12"/>
                <a:gd name="T15" fmla="*/ 21 h 33"/>
                <a:gd name="T16" fmla="*/ 5 w 12"/>
                <a:gd name="T17" fmla="*/ 25 h 33"/>
                <a:gd name="T18" fmla="*/ 8 w 12"/>
                <a:gd name="T19" fmla="*/ 28 h 33"/>
                <a:gd name="T20" fmla="*/ 12 w 12"/>
                <a:gd name="T21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" h="33">
                  <a:moveTo>
                    <a:pt x="12" y="0"/>
                  </a:moveTo>
                  <a:lnTo>
                    <a:pt x="8" y="1"/>
                  </a:lnTo>
                  <a:lnTo>
                    <a:pt x="5" y="3"/>
                  </a:lnTo>
                  <a:lnTo>
                    <a:pt x="2" y="6"/>
                  </a:lnTo>
                  <a:lnTo>
                    <a:pt x="0" y="9"/>
                  </a:lnTo>
                  <a:lnTo>
                    <a:pt x="0" y="12"/>
                  </a:lnTo>
                  <a:lnTo>
                    <a:pt x="0" y="17"/>
                  </a:lnTo>
                  <a:lnTo>
                    <a:pt x="2" y="21"/>
                  </a:lnTo>
                  <a:lnTo>
                    <a:pt x="5" y="25"/>
                  </a:lnTo>
                  <a:lnTo>
                    <a:pt x="8" y="28"/>
                  </a:lnTo>
                  <a:lnTo>
                    <a:pt x="12" y="3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42" name="Freeform 134"/>
            <p:cNvSpPr>
              <a:spLocks/>
            </p:cNvSpPr>
            <p:nvPr/>
          </p:nvSpPr>
          <p:spPr bwMode="auto">
            <a:xfrm>
              <a:off x="1364" y="2209"/>
              <a:ext cx="52" cy="13"/>
            </a:xfrm>
            <a:custGeom>
              <a:avLst/>
              <a:gdLst>
                <a:gd name="T0" fmla="*/ 191 w 191"/>
                <a:gd name="T1" fmla="*/ 54 h 54"/>
                <a:gd name="T2" fmla="*/ 177 w 191"/>
                <a:gd name="T3" fmla="*/ 44 h 54"/>
                <a:gd name="T4" fmla="*/ 161 w 191"/>
                <a:gd name="T5" fmla="*/ 36 h 54"/>
                <a:gd name="T6" fmla="*/ 145 w 191"/>
                <a:gd name="T7" fmla="*/ 28 h 54"/>
                <a:gd name="T8" fmla="*/ 129 w 191"/>
                <a:gd name="T9" fmla="*/ 22 h 54"/>
                <a:gd name="T10" fmla="*/ 112 w 191"/>
                <a:gd name="T11" fmla="*/ 15 h 54"/>
                <a:gd name="T12" fmla="*/ 96 w 191"/>
                <a:gd name="T13" fmla="*/ 11 h 54"/>
                <a:gd name="T14" fmla="*/ 79 w 191"/>
                <a:gd name="T15" fmla="*/ 7 h 54"/>
                <a:gd name="T16" fmla="*/ 63 w 191"/>
                <a:gd name="T17" fmla="*/ 4 h 54"/>
                <a:gd name="T18" fmla="*/ 47 w 191"/>
                <a:gd name="T19" fmla="*/ 1 h 54"/>
                <a:gd name="T20" fmla="*/ 31 w 191"/>
                <a:gd name="T21" fmla="*/ 0 h 54"/>
                <a:gd name="T22" fmla="*/ 15 w 191"/>
                <a:gd name="T23" fmla="*/ 0 h 54"/>
                <a:gd name="T24" fmla="*/ 0 w 191"/>
                <a:gd name="T25" fmla="*/ 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1" h="54">
                  <a:moveTo>
                    <a:pt x="191" y="54"/>
                  </a:moveTo>
                  <a:lnTo>
                    <a:pt x="177" y="44"/>
                  </a:lnTo>
                  <a:lnTo>
                    <a:pt x="161" y="36"/>
                  </a:lnTo>
                  <a:lnTo>
                    <a:pt x="145" y="28"/>
                  </a:lnTo>
                  <a:lnTo>
                    <a:pt x="129" y="22"/>
                  </a:lnTo>
                  <a:lnTo>
                    <a:pt x="112" y="15"/>
                  </a:lnTo>
                  <a:lnTo>
                    <a:pt x="96" y="11"/>
                  </a:lnTo>
                  <a:lnTo>
                    <a:pt x="79" y="7"/>
                  </a:lnTo>
                  <a:lnTo>
                    <a:pt x="63" y="4"/>
                  </a:lnTo>
                  <a:lnTo>
                    <a:pt x="47" y="1"/>
                  </a:lnTo>
                  <a:lnTo>
                    <a:pt x="31" y="0"/>
                  </a:lnTo>
                  <a:lnTo>
                    <a:pt x="15" y="0"/>
                  </a:lnTo>
                  <a:lnTo>
                    <a:pt x="0" y="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43" name="Freeform 135"/>
            <p:cNvSpPr>
              <a:spLocks/>
            </p:cNvSpPr>
            <p:nvPr/>
          </p:nvSpPr>
          <p:spPr bwMode="auto">
            <a:xfrm>
              <a:off x="1416" y="2222"/>
              <a:ext cx="4" cy="10"/>
            </a:xfrm>
            <a:custGeom>
              <a:avLst/>
              <a:gdLst>
                <a:gd name="T0" fmla="*/ 0 w 12"/>
                <a:gd name="T1" fmla="*/ 33 h 33"/>
                <a:gd name="T2" fmla="*/ 4 w 12"/>
                <a:gd name="T3" fmla="*/ 32 h 33"/>
                <a:gd name="T4" fmla="*/ 8 w 12"/>
                <a:gd name="T5" fmla="*/ 29 h 33"/>
                <a:gd name="T6" fmla="*/ 10 w 12"/>
                <a:gd name="T7" fmla="*/ 26 h 33"/>
                <a:gd name="T8" fmla="*/ 11 w 12"/>
                <a:gd name="T9" fmla="*/ 23 h 33"/>
                <a:gd name="T10" fmla="*/ 12 w 12"/>
                <a:gd name="T11" fmla="*/ 19 h 33"/>
                <a:gd name="T12" fmla="*/ 11 w 12"/>
                <a:gd name="T13" fmla="*/ 16 h 33"/>
                <a:gd name="T14" fmla="*/ 10 w 12"/>
                <a:gd name="T15" fmla="*/ 11 h 33"/>
                <a:gd name="T16" fmla="*/ 8 w 12"/>
                <a:gd name="T17" fmla="*/ 7 h 33"/>
                <a:gd name="T18" fmla="*/ 4 w 12"/>
                <a:gd name="T19" fmla="*/ 3 h 33"/>
                <a:gd name="T20" fmla="*/ 0 w 12"/>
                <a:gd name="T2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" h="33">
                  <a:moveTo>
                    <a:pt x="0" y="33"/>
                  </a:moveTo>
                  <a:lnTo>
                    <a:pt x="4" y="32"/>
                  </a:lnTo>
                  <a:lnTo>
                    <a:pt x="8" y="29"/>
                  </a:lnTo>
                  <a:lnTo>
                    <a:pt x="10" y="26"/>
                  </a:lnTo>
                  <a:lnTo>
                    <a:pt x="11" y="23"/>
                  </a:lnTo>
                  <a:lnTo>
                    <a:pt x="12" y="19"/>
                  </a:lnTo>
                  <a:lnTo>
                    <a:pt x="11" y="16"/>
                  </a:lnTo>
                  <a:lnTo>
                    <a:pt x="10" y="11"/>
                  </a:lnTo>
                  <a:lnTo>
                    <a:pt x="8" y="7"/>
                  </a:lnTo>
                  <a:lnTo>
                    <a:pt x="4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44" name="Line 136"/>
            <p:cNvSpPr>
              <a:spLocks noChangeShapeType="1"/>
            </p:cNvSpPr>
            <p:nvPr/>
          </p:nvSpPr>
          <p:spPr bwMode="auto">
            <a:xfrm flipV="1">
              <a:off x="639" y="1120"/>
              <a:ext cx="110" cy="1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45" name="Line 137"/>
            <p:cNvSpPr>
              <a:spLocks noChangeShapeType="1"/>
            </p:cNvSpPr>
            <p:nvPr/>
          </p:nvSpPr>
          <p:spPr bwMode="auto">
            <a:xfrm>
              <a:off x="749" y="1120"/>
              <a:ext cx="3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46" name="Line 138"/>
            <p:cNvSpPr>
              <a:spLocks noChangeShapeType="1"/>
            </p:cNvSpPr>
            <p:nvPr/>
          </p:nvSpPr>
          <p:spPr bwMode="auto">
            <a:xfrm>
              <a:off x="1068" y="1120"/>
              <a:ext cx="72" cy="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47" name="Line 139"/>
            <p:cNvSpPr>
              <a:spLocks noChangeShapeType="1"/>
            </p:cNvSpPr>
            <p:nvPr/>
          </p:nvSpPr>
          <p:spPr bwMode="auto">
            <a:xfrm flipH="1">
              <a:off x="859" y="1093"/>
              <a:ext cx="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48" name="Freeform 140"/>
            <p:cNvSpPr>
              <a:spLocks/>
            </p:cNvSpPr>
            <p:nvPr/>
          </p:nvSpPr>
          <p:spPr bwMode="auto">
            <a:xfrm>
              <a:off x="850" y="1071"/>
              <a:ext cx="9" cy="22"/>
            </a:xfrm>
            <a:custGeom>
              <a:avLst/>
              <a:gdLst>
                <a:gd name="T0" fmla="*/ 3 w 37"/>
                <a:gd name="T1" fmla="*/ 0 h 77"/>
                <a:gd name="T2" fmla="*/ 1 w 37"/>
                <a:gd name="T3" fmla="*/ 9 h 77"/>
                <a:gd name="T4" fmla="*/ 0 w 37"/>
                <a:gd name="T5" fmla="*/ 20 h 77"/>
                <a:gd name="T6" fmla="*/ 0 w 37"/>
                <a:gd name="T7" fmla="*/ 30 h 77"/>
                <a:gd name="T8" fmla="*/ 0 w 37"/>
                <a:gd name="T9" fmla="*/ 39 h 77"/>
                <a:gd name="T10" fmla="*/ 2 w 37"/>
                <a:gd name="T11" fmla="*/ 48 h 77"/>
                <a:gd name="T12" fmla="*/ 4 w 37"/>
                <a:gd name="T13" fmla="*/ 55 h 77"/>
                <a:gd name="T14" fmla="*/ 8 w 37"/>
                <a:gd name="T15" fmla="*/ 61 h 77"/>
                <a:gd name="T16" fmla="*/ 12 w 37"/>
                <a:gd name="T17" fmla="*/ 67 h 77"/>
                <a:gd name="T18" fmla="*/ 18 w 37"/>
                <a:gd name="T19" fmla="*/ 72 h 77"/>
                <a:gd name="T20" fmla="*/ 23 w 37"/>
                <a:gd name="T21" fmla="*/ 75 h 77"/>
                <a:gd name="T22" fmla="*/ 30 w 37"/>
                <a:gd name="T23" fmla="*/ 77 h 77"/>
                <a:gd name="T24" fmla="*/ 37 w 37"/>
                <a:gd name="T25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7" h="77">
                  <a:moveTo>
                    <a:pt x="3" y="0"/>
                  </a:moveTo>
                  <a:lnTo>
                    <a:pt x="1" y="9"/>
                  </a:lnTo>
                  <a:lnTo>
                    <a:pt x="0" y="20"/>
                  </a:lnTo>
                  <a:lnTo>
                    <a:pt x="0" y="30"/>
                  </a:lnTo>
                  <a:lnTo>
                    <a:pt x="0" y="39"/>
                  </a:lnTo>
                  <a:lnTo>
                    <a:pt x="2" y="48"/>
                  </a:lnTo>
                  <a:lnTo>
                    <a:pt x="4" y="55"/>
                  </a:lnTo>
                  <a:lnTo>
                    <a:pt x="8" y="61"/>
                  </a:lnTo>
                  <a:lnTo>
                    <a:pt x="12" y="67"/>
                  </a:lnTo>
                  <a:lnTo>
                    <a:pt x="18" y="72"/>
                  </a:lnTo>
                  <a:lnTo>
                    <a:pt x="23" y="75"/>
                  </a:lnTo>
                  <a:lnTo>
                    <a:pt x="30" y="77"/>
                  </a:lnTo>
                  <a:lnTo>
                    <a:pt x="37" y="7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49" name="Line 141"/>
            <p:cNvSpPr>
              <a:spLocks noChangeShapeType="1"/>
            </p:cNvSpPr>
            <p:nvPr/>
          </p:nvSpPr>
          <p:spPr bwMode="auto">
            <a:xfrm flipV="1">
              <a:off x="850" y="1029"/>
              <a:ext cx="11" cy="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50" name="Freeform 142"/>
            <p:cNvSpPr>
              <a:spLocks/>
            </p:cNvSpPr>
            <p:nvPr/>
          </p:nvSpPr>
          <p:spPr bwMode="auto">
            <a:xfrm>
              <a:off x="861" y="1007"/>
              <a:ext cx="21" cy="22"/>
            </a:xfrm>
            <a:custGeom>
              <a:avLst/>
              <a:gdLst>
                <a:gd name="T0" fmla="*/ 76 w 76"/>
                <a:gd name="T1" fmla="*/ 0 h 79"/>
                <a:gd name="T2" fmla="*/ 69 w 76"/>
                <a:gd name="T3" fmla="*/ 2 h 79"/>
                <a:gd name="T4" fmla="*/ 61 w 76"/>
                <a:gd name="T5" fmla="*/ 4 h 79"/>
                <a:gd name="T6" fmla="*/ 54 w 76"/>
                <a:gd name="T7" fmla="*/ 7 h 79"/>
                <a:gd name="T8" fmla="*/ 45 w 76"/>
                <a:gd name="T9" fmla="*/ 11 h 79"/>
                <a:gd name="T10" fmla="*/ 38 w 76"/>
                <a:gd name="T11" fmla="*/ 16 h 79"/>
                <a:gd name="T12" fmla="*/ 31 w 76"/>
                <a:gd name="T13" fmla="*/ 24 h 79"/>
                <a:gd name="T14" fmla="*/ 24 w 76"/>
                <a:gd name="T15" fmla="*/ 31 h 79"/>
                <a:gd name="T16" fmla="*/ 18 w 76"/>
                <a:gd name="T17" fmla="*/ 40 h 79"/>
                <a:gd name="T18" fmla="*/ 12 w 76"/>
                <a:gd name="T19" fmla="*/ 49 h 79"/>
                <a:gd name="T20" fmla="*/ 8 w 76"/>
                <a:gd name="T21" fmla="*/ 59 h 79"/>
                <a:gd name="T22" fmla="*/ 4 w 76"/>
                <a:gd name="T23" fmla="*/ 69 h 79"/>
                <a:gd name="T24" fmla="*/ 0 w 76"/>
                <a:gd name="T2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79">
                  <a:moveTo>
                    <a:pt x="76" y="0"/>
                  </a:moveTo>
                  <a:lnTo>
                    <a:pt x="69" y="2"/>
                  </a:lnTo>
                  <a:lnTo>
                    <a:pt x="61" y="4"/>
                  </a:lnTo>
                  <a:lnTo>
                    <a:pt x="54" y="7"/>
                  </a:lnTo>
                  <a:lnTo>
                    <a:pt x="45" y="11"/>
                  </a:lnTo>
                  <a:lnTo>
                    <a:pt x="38" y="16"/>
                  </a:lnTo>
                  <a:lnTo>
                    <a:pt x="31" y="24"/>
                  </a:lnTo>
                  <a:lnTo>
                    <a:pt x="24" y="31"/>
                  </a:lnTo>
                  <a:lnTo>
                    <a:pt x="18" y="40"/>
                  </a:lnTo>
                  <a:lnTo>
                    <a:pt x="12" y="49"/>
                  </a:lnTo>
                  <a:lnTo>
                    <a:pt x="8" y="59"/>
                  </a:lnTo>
                  <a:lnTo>
                    <a:pt x="4" y="69"/>
                  </a:lnTo>
                  <a:lnTo>
                    <a:pt x="0" y="7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51" name="Line 143"/>
            <p:cNvSpPr>
              <a:spLocks noChangeShapeType="1"/>
            </p:cNvSpPr>
            <p:nvPr/>
          </p:nvSpPr>
          <p:spPr bwMode="auto">
            <a:xfrm>
              <a:off x="882" y="1007"/>
              <a:ext cx="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52" name="Freeform 144"/>
            <p:cNvSpPr>
              <a:spLocks/>
            </p:cNvSpPr>
            <p:nvPr/>
          </p:nvSpPr>
          <p:spPr bwMode="auto">
            <a:xfrm>
              <a:off x="904" y="1007"/>
              <a:ext cx="23" cy="86"/>
            </a:xfrm>
            <a:custGeom>
              <a:avLst/>
              <a:gdLst>
                <a:gd name="T0" fmla="*/ 0 w 84"/>
                <a:gd name="T1" fmla="*/ 313 h 313"/>
                <a:gd name="T2" fmla="*/ 84 w 84"/>
                <a:gd name="T3" fmla="*/ 0 h 313"/>
                <a:gd name="T4" fmla="*/ 17 w 84"/>
                <a:gd name="T5" fmla="*/ 71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4" h="313">
                  <a:moveTo>
                    <a:pt x="0" y="313"/>
                  </a:moveTo>
                  <a:lnTo>
                    <a:pt x="84" y="0"/>
                  </a:lnTo>
                  <a:lnTo>
                    <a:pt x="17" y="7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53" name="Line 145"/>
            <p:cNvSpPr>
              <a:spLocks noChangeShapeType="1"/>
            </p:cNvSpPr>
            <p:nvPr/>
          </p:nvSpPr>
          <p:spPr bwMode="auto">
            <a:xfrm flipV="1">
              <a:off x="639" y="2561"/>
              <a:ext cx="110" cy="1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54" name="Line 146"/>
            <p:cNvSpPr>
              <a:spLocks noChangeShapeType="1"/>
            </p:cNvSpPr>
            <p:nvPr/>
          </p:nvSpPr>
          <p:spPr bwMode="auto">
            <a:xfrm>
              <a:off x="749" y="2561"/>
              <a:ext cx="3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55" name="Line 147"/>
            <p:cNvSpPr>
              <a:spLocks noChangeShapeType="1"/>
            </p:cNvSpPr>
            <p:nvPr/>
          </p:nvSpPr>
          <p:spPr bwMode="auto">
            <a:xfrm>
              <a:off x="1068" y="2561"/>
              <a:ext cx="72" cy="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56" name="Line 148"/>
            <p:cNvSpPr>
              <a:spLocks noChangeShapeType="1"/>
            </p:cNvSpPr>
            <p:nvPr/>
          </p:nvSpPr>
          <p:spPr bwMode="auto">
            <a:xfrm flipH="1">
              <a:off x="859" y="2536"/>
              <a:ext cx="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57" name="Freeform 149"/>
            <p:cNvSpPr>
              <a:spLocks/>
            </p:cNvSpPr>
            <p:nvPr/>
          </p:nvSpPr>
          <p:spPr bwMode="auto">
            <a:xfrm>
              <a:off x="850" y="2514"/>
              <a:ext cx="9" cy="22"/>
            </a:xfrm>
            <a:custGeom>
              <a:avLst/>
              <a:gdLst>
                <a:gd name="T0" fmla="*/ 3 w 37"/>
                <a:gd name="T1" fmla="*/ 0 h 78"/>
                <a:gd name="T2" fmla="*/ 1 w 37"/>
                <a:gd name="T3" fmla="*/ 10 h 78"/>
                <a:gd name="T4" fmla="*/ 0 w 37"/>
                <a:gd name="T5" fmla="*/ 20 h 78"/>
                <a:gd name="T6" fmla="*/ 0 w 37"/>
                <a:gd name="T7" fmla="*/ 29 h 78"/>
                <a:gd name="T8" fmla="*/ 0 w 37"/>
                <a:gd name="T9" fmla="*/ 39 h 78"/>
                <a:gd name="T10" fmla="*/ 2 w 37"/>
                <a:gd name="T11" fmla="*/ 48 h 78"/>
                <a:gd name="T12" fmla="*/ 4 w 37"/>
                <a:gd name="T13" fmla="*/ 55 h 78"/>
                <a:gd name="T14" fmla="*/ 8 w 37"/>
                <a:gd name="T15" fmla="*/ 61 h 78"/>
                <a:gd name="T16" fmla="*/ 12 w 37"/>
                <a:gd name="T17" fmla="*/ 68 h 78"/>
                <a:gd name="T18" fmla="*/ 18 w 37"/>
                <a:gd name="T19" fmla="*/ 72 h 78"/>
                <a:gd name="T20" fmla="*/ 23 w 37"/>
                <a:gd name="T21" fmla="*/ 75 h 78"/>
                <a:gd name="T22" fmla="*/ 30 w 37"/>
                <a:gd name="T23" fmla="*/ 77 h 78"/>
                <a:gd name="T24" fmla="*/ 37 w 37"/>
                <a:gd name="T25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7" h="78">
                  <a:moveTo>
                    <a:pt x="3" y="0"/>
                  </a:moveTo>
                  <a:lnTo>
                    <a:pt x="1" y="10"/>
                  </a:lnTo>
                  <a:lnTo>
                    <a:pt x="0" y="20"/>
                  </a:lnTo>
                  <a:lnTo>
                    <a:pt x="0" y="29"/>
                  </a:lnTo>
                  <a:lnTo>
                    <a:pt x="0" y="39"/>
                  </a:lnTo>
                  <a:lnTo>
                    <a:pt x="2" y="48"/>
                  </a:lnTo>
                  <a:lnTo>
                    <a:pt x="4" y="55"/>
                  </a:lnTo>
                  <a:lnTo>
                    <a:pt x="8" y="61"/>
                  </a:lnTo>
                  <a:lnTo>
                    <a:pt x="12" y="68"/>
                  </a:lnTo>
                  <a:lnTo>
                    <a:pt x="18" y="72"/>
                  </a:lnTo>
                  <a:lnTo>
                    <a:pt x="23" y="75"/>
                  </a:lnTo>
                  <a:lnTo>
                    <a:pt x="30" y="77"/>
                  </a:lnTo>
                  <a:lnTo>
                    <a:pt x="37" y="7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58" name="Line 150"/>
            <p:cNvSpPr>
              <a:spLocks noChangeShapeType="1"/>
            </p:cNvSpPr>
            <p:nvPr/>
          </p:nvSpPr>
          <p:spPr bwMode="auto">
            <a:xfrm flipV="1">
              <a:off x="850" y="2470"/>
              <a:ext cx="11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59" name="Freeform 151"/>
            <p:cNvSpPr>
              <a:spLocks/>
            </p:cNvSpPr>
            <p:nvPr/>
          </p:nvSpPr>
          <p:spPr bwMode="auto">
            <a:xfrm>
              <a:off x="861" y="2449"/>
              <a:ext cx="21" cy="21"/>
            </a:xfrm>
            <a:custGeom>
              <a:avLst/>
              <a:gdLst>
                <a:gd name="T0" fmla="*/ 76 w 76"/>
                <a:gd name="T1" fmla="*/ 0 h 78"/>
                <a:gd name="T2" fmla="*/ 69 w 76"/>
                <a:gd name="T3" fmla="*/ 0 h 78"/>
                <a:gd name="T4" fmla="*/ 61 w 76"/>
                <a:gd name="T5" fmla="*/ 3 h 78"/>
                <a:gd name="T6" fmla="*/ 54 w 76"/>
                <a:gd name="T7" fmla="*/ 6 h 78"/>
                <a:gd name="T8" fmla="*/ 45 w 76"/>
                <a:gd name="T9" fmla="*/ 10 h 78"/>
                <a:gd name="T10" fmla="*/ 38 w 76"/>
                <a:gd name="T11" fmla="*/ 16 h 78"/>
                <a:gd name="T12" fmla="*/ 31 w 76"/>
                <a:gd name="T13" fmla="*/ 23 h 78"/>
                <a:gd name="T14" fmla="*/ 24 w 76"/>
                <a:gd name="T15" fmla="*/ 30 h 78"/>
                <a:gd name="T16" fmla="*/ 18 w 76"/>
                <a:gd name="T17" fmla="*/ 39 h 78"/>
                <a:gd name="T18" fmla="*/ 12 w 76"/>
                <a:gd name="T19" fmla="*/ 48 h 78"/>
                <a:gd name="T20" fmla="*/ 8 w 76"/>
                <a:gd name="T21" fmla="*/ 58 h 78"/>
                <a:gd name="T22" fmla="*/ 4 w 76"/>
                <a:gd name="T23" fmla="*/ 67 h 78"/>
                <a:gd name="T24" fmla="*/ 0 w 76"/>
                <a:gd name="T25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78">
                  <a:moveTo>
                    <a:pt x="76" y="0"/>
                  </a:moveTo>
                  <a:lnTo>
                    <a:pt x="69" y="0"/>
                  </a:lnTo>
                  <a:lnTo>
                    <a:pt x="61" y="3"/>
                  </a:lnTo>
                  <a:lnTo>
                    <a:pt x="54" y="6"/>
                  </a:lnTo>
                  <a:lnTo>
                    <a:pt x="45" y="10"/>
                  </a:lnTo>
                  <a:lnTo>
                    <a:pt x="38" y="16"/>
                  </a:lnTo>
                  <a:lnTo>
                    <a:pt x="31" y="23"/>
                  </a:lnTo>
                  <a:lnTo>
                    <a:pt x="24" y="30"/>
                  </a:lnTo>
                  <a:lnTo>
                    <a:pt x="18" y="39"/>
                  </a:lnTo>
                  <a:lnTo>
                    <a:pt x="12" y="48"/>
                  </a:lnTo>
                  <a:lnTo>
                    <a:pt x="8" y="58"/>
                  </a:lnTo>
                  <a:lnTo>
                    <a:pt x="4" y="67"/>
                  </a:lnTo>
                  <a:lnTo>
                    <a:pt x="0" y="7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60" name="Line 152"/>
            <p:cNvSpPr>
              <a:spLocks noChangeShapeType="1"/>
            </p:cNvSpPr>
            <p:nvPr/>
          </p:nvSpPr>
          <p:spPr bwMode="auto">
            <a:xfrm>
              <a:off x="882" y="2449"/>
              <a:ext cx="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61" name="Freeform 153"/>
            <p:cNvSpPr>
              <a:spLocks/>
            </p:cNvSpPr>
            <p:nvPr/>
          </p:nvSpPr>
          <p:spPr bwMode="auto">
            <a:xfrm>
              <a:off x="904" y="2449"/>
              <a:ext cx="23" cy="87"/>
            </a:xfrm>
            <a:custGeom>
              <a:avLst/>
              <a:gdLst>
                <a:gd name="T0" fmla="*/ 0 w 84"/>
                <a:gd name="T1" fmla="*/ 313 h 313"/>
                <a:gd name="T2" fmla="*/ 84 w 84"/>
                <a:gd name="T3" fmla="*/ 0 h 313"/>
                <a:gd name="T4" fmla="*/ 17 w 84"/>
                <a:gd name="T5" fmla="*/ 70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4" h="313">
                  <a:moveTo>
                    <a:pt x="0" y="313"/>
                  </a:moveTo>
                  <a:lnTo>
                    <a:pt x="84" y="0"/>
                  </a:lnTo>
                  <a:lnTo>
                    <a:pt x="17" y="7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62" name="Line 154"/>
            <p:cNvSpPr>
              <a:spLocks noChangeShapeType="1"/>
            </p:cNvSpPr>
            <p:nvPr/>
          </p:nvSpPr>
          <p:spPr bwMode="auto">
            <a:xfrm>
              <a:off x="3590" y="3323"/>
              <a:ext cx="10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63" name="Line 155"/>
            <p:cNvSpPr>
              <a:spLocks noChangeShapeType="1"/>
            </p:cNvSpPr>
            <p:nvPr/>
          </p:nvSpPr>
          <p:spPr bwMode="auto">
            <a:xfrm flipH="1" flipV="1">
              <a:off x="3590" y="3323"/>
              <a:ext cx="54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64" name="Line 156"/>
            <p:cNvSpPr>
              <a:spLocks noChangeShapeType="1"/>
            </p:cNvSpPr>
            <p:nvPr/>
          </p:nvSpPr>
          <p:spPr bwMode="auto">
            <a:xfrm flipV="1">
              <a:off x="3644" y="3215"/>
              <a:ext cx="117" cy="2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65" name="Line 157"/>
            <p:cNvSpPr>
              <a:spLocks noChangeShapeType="1"/>
            </p:cNvSpPr>
            <p:nvPr/>
          </p:nvSpPr>
          <p:spPr bwMode="auto">
            <a:xfrm>
              <a:off x="3761" y="3215"/>
              <a:ext cx="26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66" name="Freeform 158"/>
            <p:cNvSpPr>
              <a:spLocks/>
            </p:cNvSpPr>
            <p:nvPr/>
          </p:nvSpPr>
          <p:spPr bwMode="auto">
            <a:xfrm>
              <a:off x="3761" y="3230"/>
              <a:ext cx="38" cy="85"/>
            </a:xfrm>
            <a:custGeom>
              <a:avLst/>
              <a:gdLst>
                <a:gd name="T0" fmla="*/ 0 w 142"/>
                <a:gd name="T1" fmla="*/ 307 h 307"/>
                <a:gd name="T2" fmla="*/ 82 w 142"/>
                <a:gd name="T3" fmla="*/ 0 h 307"/>
                <a:gd name="T4" fmla="*/ 142 w 142"/>
                <a:gd name="T5" fmla="*/ 0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2" h="307">
                  <a:moveTo>
                    <a:pt x="0" y="307"/>
                  </a:moveTo>
                  <a:lnTo>
                    <a:pt x="82" y="0"/>
                  </a:lnTo>
                  <a:lnTo>
                    <a:pt x="14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67" name="Freeform 159"/>
            <p:cNvSpPr>
              <a:spLocks/>
            </p:cNvSpPr>
            <p:nvPr/>
          </p:nvSpPr>
          <p:spPr bwMode="auto">
            <a:xfrm>
              <a:off x="3788" y="3230"/>
              <a:ext cx="23" cy="46"/>
            </a:xfrm>
            <a:custGeom>
              <a:avLst/>
              <a:gdLst>
                <a:gd name="T0" fmla="*/ 0 w 87"/>
                <a:gd name="T1" fmla="*/ 170 h 170"/>
                <a:gd name="T2" fmla="*/ 5 w 87"/>
                <a:gd name="T3" fmla="*/ 170 h 170"/>
                <a:gd name="T4" fmla="*/ 9 w 87"/>
                <a:gd name="T5" fmla="*/ 169 h 170"/>
                <a:gd name="T6" fmla="*/ 14 w 87"/>
                <a:gd name="T7" fmla="*/ 168 h 170"/>
                <a:gd name="T8" fmla="*/ 19 w 87"/>
                <a:gd name="T9" fmla="*/ 167 h 170"/>
                <a:gd name="T10" fmla="*/ 23 w 87"/>
                <a:gd name="T11" fmla="*/ 165 h 170"/>
                <a:gd name="T12" fmla="*/ 29 w 87"/>
                <a:gd name="T13" fmla="*/ 162 h 170"/>
                <a:gd name="T14" fmla="*/ 33 w 87"/>
                <a:gd name="T15" fmla="*/ 159 h 170"/>
                <a:gd name="T16" fmla="*/ 38 w 87"/>
                <a:gd name="T17" fmla="*/ 155 h 170"/>
                <a:gd name="T18" fmla="*/ 42 w 87"/>
                <a:gd name="T19" fmla="*/ 152 h 170"/>
                <a:gd name="T20" fmla="*/ 47 w 87"/>
                <a:gd name="T21" fmla="*/ 148 h 170"/>
                <a:gd name="T22" fmla="*/ 51 w 87"/>
                <a:gd name="T23" fmla="*/ 144 h 170"/>
                <a:gd name="T24" fmla="*/ 55 w 87"/>
                <a:gd name="T25" fmla="*/ 138 h 170"/>
                <a:gd name="T26" fmla="*/ 59 w 87"/>
                <a:gd name="T27" fmla="*/ 133 h 170"/>
                <a:gd name="T28" fmla="*/ 64 w 87"/>
                <a:gd name="T29" fmla="*/ 128 h 170"/>
                <a:gd name="T30" fmla="*/ 67 w 87"/>
                <a:gd name="T31" fmla="*/ 122 h 170"/>
                <a:gd name="T32" fmla="*/ 70 w 87"/>
                <a:gd name="T33" fmla="*/ 116 h 170"/>
                <a:gd name="T34" fmla="*/ 73 w 87"/>
                <a:gd name="T35" fmla="*/ 111 h 170"/>
                <a:gd name="T36" fmla="*/ 76 w 87"/>
                <a:gd name="T37" fmla="*/ 104 h 170"/>
                <a:gd name="T38" fmla="*/ 79 w 87"/>
                <a:gd name="T39" fmla="*/ 98 h 170"/>
                <a:gd name="T40" fmla="*/ 81 w 87"/>
                <a:gd name="T41" fmla="*/ 92 h 170"/>
                <a:gd name="T42" fmla="*/ 83 w 87"/>
                <a:gd name="T43" fmla="*/ 85 h 170"/>
                <a:gd name="T44" fmla="*/ 84 w 87"/>
                <a:gd name="T45" fmla="*/ 79 h 170"/>
                <a:gd name="T46" fmla="*/ 85 w 87"/>
                <a:gd name="T47" fmla="*/ 72 h 170"/>
                <a:gd name="T48" fmla="*/ 86 w 87"/>
                <a:gd name="T49" fmla="*/ 66 h 170"/>
                <a:gd name="T50" fmla="*/ 87 w 87"/>
                <a:gd name="T51" fmla="*/ 60 h 170"/>
                <a:gd name="T52" fmla="*/ 87 w 87"/>
                <a:gd name="T53" fmla="*/ 54 h 170"/>
                <a:gd name="T54" fmla="*/ 87 w 87"/>
                <a:gd name="T55" fmla="*/ 48 h 170"/>
                <a:gd name="T56" fmla="*/ 86 w 87"/>
                <a:gd name="T57" fmla="*/ 43 h 170"/>
                <a:gd name="T58" fmla="*/ 85 w 87"/>
                <a:gd name="T59" fmla="*/ 37 h 170"/>
                <a:gd name="T60" fmla="*/ 84 w 87"/>
                <a:gd name="T61" fmla="*/ 32 h 170"/>
                <a:gd name="T62" fmla="*/ 82 w 87"/>
                <a:gd name="T63" fmla="*/ 28 h 170"/>
                <a:gd name="T64" fmla="*/ 81 w 87"/>
                <a:gd name="T65" fmla="*/ 22 h 170"/>
                <a:gd name="T66" fmla="*/ 79 w 87"/>
                <a:gd name="T67" fmla="*/ 18 h 170"/>
                <a:gd name="T68" fmla="*/ 75 w 87"/>
                <a:gd name="T69" fmla="*/ 15 h 170"/>
                <a:gd name="T70" fmla="*/ 72 w 87"/>
                <a:gd name="T71" fmla="*/ 12 h 170"/>
                <a:gd name="T72" fmla="*/ 69 w 87"/>
                <a:gd name="T73" fmla="*/ 8 h 170"/>
                <a:gd name="T74" fmla="*/ 66 w 87"/>
                <a:gd name="T75" fmla="*/ 6 h 170"/>
                <a:gd name="T76" fmla="*/ 63 w 87"/>
                <a:gd name="T77" fmla="*/ 4 h 170"/>
                <a:gd name="T78" fmla="*/ 58 w 87"/>
                <a:gd name="T79" fmla="*/ 2 h 170"/>
                <a:gd name="T80" fmla="*/ 54 w 87"/>
                <a:gd name="T81" fmla="*/ 1 h 170"/>
                <a:gd name="T82" fmla="*/ 50 w 87"/>
                <a:gd name="T83" fmla="*/ 0 h 170"/>
                <a:gd name="T84" fmla="*/ 46 w 87"/>
                <a:gd name="T85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7" h="170">
                  <a:moveTo>
                    <a:pt x="0" y="170"/>
                  </a:moveTo>
                  <a:lnTo>
                    <a:pt x="5" y="170"/>
                  </a:lnTo>
                  <a:lnTo>
                    <a:pt x="9" y="169"/>
                  </a:lnTo>
                  <a:lnTo>
                    <a:pt x="14" y="168"/>
                  </a:lnTo>
                  <a:lnTo>
                    <a:pt x="19" y="167"/>
                  </a:lnTo>
                  <a:lnTo>
                    <a:pt x="23" y="165"/>
                  </a:lnTo>
                  <a:lnTo>
                    <a:pt x="29" y="162"/>
                  </a:lnTo>
                  <a:lnTo>
                    <a:pt x="33" y="159"/>
                  </a:lnTo>
                  <a:lnTo>
                    <a:pt x="38" y="155"/>
                  </a:lnTo>
                  <a:lnTo>
                    <a:pt x="42" y="152"/>
                  </a:lnTo>
                  <a:lnTo>
                    <a:pt x="47" y="148"/>
                  </a:lnTo>
                  <a:lnTo>
                    <a:pt x="51" y="144"/>
                  </a:lnTo>
                  <a:lnTo>
                    <a:pt x="55" y="138"/>
                  </a:lnTo>
                  <a:lnTo>
                    <a:pt x="59" y="133"/>
                  </a:lnTo>
                  <a:lnTo>
                    <a:pt x="64" y="128"/>
                  </a:lnTo>
                  <a:lnTo>
                    <a:pt x="67" y="122"/>
                  </a:lnTo>
                  <a:lnTo>
                    <a:pt x="70" y="116"/>
                  </a:lnTo>
                  <a:lnTo>
                    <a:pt x="73" y="111"/>
                  </a:lnTo>
                  <a:lnTo>
                    <a:pt x="76" y="104"/>
                  </a:lnTo>
                  <a:lnTo>
                    <a:pt x="79" y="98"/>
                  </a:lnTo>
                  <a:lnTo>
                    <a:pt x="81" y="92"/>
                  </a:lnTo>
                  <a:lnTo>
                    <a:pt x="83" y="85"/>
                  </a:lnTo>
                  <a:lnTo>
                    <a:pt x="84" y="79"/>
                  </a:lnTo>
                  <a:lnTo>
                    <a:pt x="85" y="72"/>
                  </a:lnTo>
                  <a:lnTo>
                    <a:pt x="86" y="66"/>
                  </a:lnTo>
                  <a:lnTo>
                    <a:pt x="87" y="60"/>
                  </a:lnTo>
                  <a:lnTo>
                    <a:pt x="87" y="54"/>
                  </a:lnTo>
                  <a:lnTo>
                    <a:pt x="87" y="48"/>
                  </a:lnTo>
                  <a:lnTo>
                    <a:pt x="86" y="43"/>
                  </a:lnTo>
                  <a:lnTo>
                    <a:pt x="85" y="37"/>
                  </a:lnTo>
                  <a:lnTo>
                    <a:pt x="84" y="32"/>
                  </a:lnTo>
                  <a:lnTo>
                    <a:pt x="82" y="28"/>
                  </a:lnTo>
                  <a:lnTo>
                    <a:pt x="81" y="22"/>
                  </a:lnTo>
                  <a:lnTo>
                    <a:pt x="79" y="18"/>
                  </a:lnTo>
                  <a:lnTo>
                    <a:pt x="75" y="15"/>
                  </a:lnTo>
                  <a:lnTo>
                    <a:pt x="72" y="12"/>
                  </a:lnTo>
                  <a:lnTo>
                    <a:pt x="69" y="8"/>
                  </a:lnTo>
                  <a:lnTo>
                    <a:pt x="66" y="6"/>
                  </a:lnTo>
                  <a:lnTo>
                    <a:pt x="63" y="4"/>
                  </a:lnTo>
                  <a:lnTo>
                    <a:pt x="58" y="2"/>
                  </a:lnTo>
                  <a:lnTo>
                    <a:pt x="54" y="1"/>
                  </a:lnTo>
                  <a:lnTo>
                    <a:pt x="50" y="0"/>
                  </a:lnTo>
                  <a:lnTo>
                    <a:pt x="4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68" name="Line 160"/>
            <p:cNvSpPr>
              <a:spLocks noChangeShapeType="1"/>
            </p:cNvSpPr>
            <p:nvPr/>
          </p:nvSpPr>
          <p:spPr bwMode="auto">
            <a:xfrm flipH="1">
              <a:off x="3770" y="3276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69" name="Line 161"/>
            <p:cNvSpPr>
              <a:spLocks noChangeShapeType="1"/>
            </p:cNvSpPr>
            <p:nvPr/>
          </p:nvSpPr>
          <p:spPr bwMode="auto">
            <a:xfrm>
              <a:off x="3790" y="3276"/>
              <a:ext cx="3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70" name="Line 162"/>
            <p:cNvSpPr>
              <a:spLocks noChangeShapeType="1"/>
            </p:cNvSpPr>
            <p:nvPr/>
          </p:nvSpPr>
          <p:spPr bwMode="auto">
            <a:xfrm>
              <a:off x="3832" y="3259"/>
              <a:ext cx="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71" name="Freeform 163"/>
            <p:cNvSpPr>
              <a:spLocks/>
            </p:cNvSpPr>
            <p:nvPr/>
          </p:nvSpPr>
          <p:spPr bwMode="auto">
            <a:xfrm>
              <a:off x="3844" y="3259"/>
              <a:ext cx="7" cy="16"/>
            </a:xfrm>
            <a:custGeom>
              <a:avLst/>
              <a:gdLst>
                <a:gd name="T0" fmla="*/ 26 w 29"/>
                <a:gd name="T1" fmla="*/ 60 h 60"/>
                <a:gd name="T2" fmla="*/ 28 w 29"/>
                <a:gd name="T3" fmla="*/ 54 h 60"/>
                <a:gd name="T4" fmla="*/ 28 w 29"/>
                <a:gd name="T5" fmla="*/ 49 h 60"/>
                <a:gd name="T6" fmla="*/ 29 w 29"/>
                <a:gd name="T7" fmla="*/ 45 h 60"/>
                <a:gd name="T8" fmla="*/ 29 w 29"/>
                <a:gd name="T9" fmla="*/ 40 h 60"/>
                <a:gd name="T10" fmla="*/ 29 w 29"/>
                <a:gd name="T11" fmla="*/ 34 h 60"/>
                <a:gd name="T12" fmla="*/ 29 w 29"/>
                <a:gd name="T13" fmla="*/ 30 h 60"/>
                <a:gd name="T14" fmla="*/ 28 w 29"/>
                <a:gd name="T15" fmla="*/ 26 h 60"/>
                <a:gd name="T16" fmla="*/ 27 w 29"/>
                <a:gd name="T17" fmla="*/ 21 h 60"/>
                <a:gd name="T18" fmla="*/ 26 w 29"/>
                <a:gd name="T19" fmla="*/ 18 h 60"/>
                <a:gd name="T20" fmla="*/ 24 w 29"/>
                <a:gd name="T21" fmla="*/ 14 h 60"/>
                <a:gd name="T22" fmla="*/ 22 w 29"/>
                <a:gd name="T23" fmla="*/ 11 h 60"/>
                <a:gd name="T24" fmla="*/ 19 w 29"/>
                <a:gd name="T25" fmla="*/ 9 h 60"/>
                <a:gd name="T26" fmla="*/ 16 w 29"/>
                <a:gd name="T27" fmla="*/ 5 h 60"/>
                <a:gd name="T28" fmla="*/ 14 w 29"/>
                <a:gd name="T29" fmla="*/ 3 h 60"/>
                <a:gd name="T30" fmla="*/ 11 w 29"/>
                <a:gd name="T31" fmla="*/ 2 h 60"/>
                <a:gd name="T32" fmla="*/ 8 w 29"/>
                <a:gd name="T33" fmla="*/ 1 h 60"/>
                <a:gd name="T34" fmla="*/ 4 w 29"/>
                <a:gd name="T35" fmla="*/ 0 h 60"/>
                <a:gd name="T36" fmla="*/ 0 w 29"/>
                <a:gd name="T37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9" h="60">
                  <a:moveTo>
                    <a:pt x="26" y="60"/>
                  </a:moveTo>
                  <a:lnTo>
                    <a:pt x="28" y="54"/>
                  </a:lnTo>
                  <a:lnTo>
                    <a:pt x="28" y="49"/>
                  </a:lnTo>
                  <a:lnTo>
                    <a:pt x="29" y="45"/>
                  </a:lnTo>
                  <a:lnTo>
                    <a:pt x="29" y="40"/>
                  </a:lnTo>
                  <a:lnTo>
                    <a:pt x="29" y="34"/>
                  </a:lnTo>
                  <a:lnTo>
                    <a:pt x="29" y="30"/>
                  </a:lnTo>
                  <a:lnTo>
                    <a:pt x="28" y="26"/>
                  </a:lnTo>
                  <a:lnTo>
                    <a:pt x="27" y="21"/>
                  </a:lnTo>
                  <a:lnTo>
                    <a:pt x="26" y="18"/>
                  </a:lnTo>
                  <a:lnTo>
                    <a:pt x="24" y="14"/>
                  </a:lnTo>
                  <a:lnTo>
                    <a:pt x="22" y="11"/>
                  </a:lnTo>
                  <a:lnTo>
                    <a:pt x="19" y="9"/>
                  </a:lnTo>
                  <a:lnTo>
                    <a:pt x="16" y="5"/>
                  </a:lnTo>
                  <a:lnTo>
                    <a:pt x="14" y="3"/>
                  </a:lnTo>
                  <a:lnTo>
                    <a:pt x="11" y="2"/>
                  </a:lnTo>
                  <a:lnTo>
                    <a:pt x="8" y="1"/>
                  </a:lnTo>
                  <a:lnTo>
                    <a:pt x="4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72" name="Freeform 164"/>
            <p:cNvSpPr>
              <a:spLocks/>
            </p:cNvSpPr>
            <p:nvPr/>
          </p:nvSpPr>
          <p:spPr bwMode="auto">
            <a:xfrm>
              <a:off x="3822" y="3275"/>
              <a:ext cx="27" cy="40"/>
            </a:xfrm>
            <a:custGeom>
              <a:avLst/>
              <a:gdLst>
                <a:gd name="T0" fmla="*/ 98 w 98"/>
                <a:gd name="T1" fmla="*/ 0 h 145"/>
                <a:gd name="T2" fmla="*/ 59 w 98"/>
                <a:gd name="T3" fmla="*/ 145 h 145"/>
                <a:gd name="T4" fmla="*/ 0 w 98"/>
                <a:gd name="T5" fmla="*/ 145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8" h="145">
                  <a:moveTo>
                    <a:pt x="98" y="0"/>
                  </a:moveTo>
                  <a:lnTo>
                    <a:pt x="59" y="145"/>
                  </a:lnTo>
                  <a:lnTo>
                    <a:pt x="0" y="14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73" name="Freeform 165"/>
            <p:cNvSpPr>
              <a:spLocks/>
            </p:cNvSpPr>
            <p:nvPr/>
          </p:nvSpPr>
          <p:spPr bwMode="auto">
            <a:xfrm>
              <a:off x="3817" y="3286"/>
              <a:ext cx="13" cy="29"/>
            </a:xfrm>
            <a:custGeom>
              <a:avLst/>
              <a:gdLst>
                <a:gd name="T0" fmla="*/ 52 w 52"/>
                <a:gd name="T1" fmla="*/ 0 h 103"/>
                <a:gd name="T2" fmla="*/ 49 w 52"/>
                <a:gd name="T3" fmla="*/ 0 h 103"/>
                <a:gd name="T4" fmla="*/ 45 w 52"/>
                <a:gd name="T5" fmla="*/ 1 h 103"/>
                <a:gd name="T6" fmla="*/ 42 w 52"/>
                <a:gd name="T7" fmla="*/ 2 h 103"/>
                <a:gd name="T8" fmla="*/ 39 w 52"/>
                <a:gd name="T9" fmla="*/ 4 h 103"/>
                <a:gd name="T10" fmla="*/ 34 w 52"/>
                <a:gd name="T11" fmla="*/ 6 h 103"/>
                <a:gd name="T12" fmla="*/ 31 w 52"/>
                <a:gd name="T13" fmla="*/ 8 h 103"/>
                <a:gd name="T14" fmla="*/ 28 w 52"/>
                <a:gd name="T15" fmla="*/ 11 h 103"/>
                <a:gd name="T16" fmla="*/ 25 w 52"/>
                <a:gd name="T17" fmla="*/ 14 h 103"/>
                <a:gd name="T18" fmla="*/ 22 w 52"/>
                <a:gd name="T19" fmla="*/ 17 h 103"/>
                <a:gd name="T20" fmla="*/ 18 w 52"/>
                <a:gd name="T21" fmla="*/ 21 h 103"/>
                <a:gd name="T22" fmla="*/ 15 w 52"/>
                <a:gd name="T23" fmla="*/ 25 h 103"/>
                <a:gd name="T24" fmla="*/ 12 w 52"/>
                <a:gd name="T25" fmla="*/ 29 h 103"/>
                <a:gd name="T26" fmla="*/ 10 w 52"/>
                <a:gd name="T27" fmla="*/ 33 h 103"/>
                <a:gd name="T28" fmla="*/ 8 w 52"/>
                <a:gd name="T29" fmla="*/ 38 h 103"/>
                <a:gd name="T30" fmla="*/ 6 w 52"/>
                <a:gd name="T31" fmla="*/ 42 h 103"/>
                <a:gd name="T32" fmla="*/ 5 w 52"/>
                <a:gd name="T33" fmla="*/ 47 h 103"/>
                <a:gd name="T34" fmla="*/ 2 w 52"/>
                <a:gd name="T35" fmla="*/ 51 h 103"/>
                <a:gd name="T36" fmla="*/ 1 w 52"/>
                <a:gd name="T37" fmla="*/ 57 h 103"/>
                <a:gd name="T38" fmla="*/ 0 w 52"/>
                <a:gd name="T39" fmla="*/ 61 h 103"/>
                <a:gd name="T40" fmla="*/ 0 w 52"/>
                <a:gd name="T41" fmla="*/ 65 h 103"/>
                <a:gd name="T42" fmla="*/ 0 w 52"/>
                <a:gd name="T43" fmla="*/ 71 h 103"/>
                <a:gd name="T44" fmla="*/ 0 w 52"/>
                <a:gd name="T45" fmla="*/ 75 h 103"/>
                <a:gd name="T46" fmla="*/ 0 w 52"/>
                <a:gd name="T47" fmla="*/ 78 h 103"/>
                <a:gd name="T48" fmla="*/ 1 w 52"/>
                <a:gd name="T49" fmla="*/ 82 h 103"/>
                <a:gd name="T50" fmla="*/ 2 w 52"/>
                <a:gd name="T51" fmla="*/ 87 h 103"/>
                <a:gd name="T52" fmla="*/ 5 w 52"/>
                <a:gd name="T53" fmla="*/ 90 h 103"/>
                <a:gd name="T54" fmla="*/ 6 w 52"/>
                <a:gd name="T55" fmla="*/ 93 h 103"/>
                <a:gd name="T56" fmla="*/ 8 w 52"/>
                <a:gd name="T57" fmla="*/ 95 h 103"/>
                <a:gd name="T58" fmla="*/ 10 w 52"/>
                <a:gd name="T59" fmla="*/ 97 h 103"/>
                <a:gd name="T60" fmla="*/ 13 w 52"/>
                <a:gd name="T61" fmla="*/ 99 h 103"/>
                <a:gd name="T62" fmla="*/ 15 w 52"/>
                <a:gd name="T63" fmla="*/ 100 h 103"/>
                <a:gd name="T64" fmla="*/ 18 w 52"/>
                <a:gd name="T65" fmla="*/ 102 h 103"/>
                <a:gd name="T66" fmla="*/ 22 w 52"/>
                <a:gd name="T67" fmla="*/ 103 h 103"/>
                <a:gd name="T68" fmla="*/ 25 w 52"/>
                <a:gd name="T69" fmla="*/ 10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2" h="103">
                  <a:moveTo>
                    <a:pt x="52" y="0"/>
                  </a:moveTo>
                  <a:lnTo>
                    <a:pt x="49" y="0"/>
                  </a:lnTo>
                  <a:lnTo>
                    <a:pt x="45" y="1"/>
                  </a:lnTo>
                  <a:lnTo>
                    <a:pt x="42" y="2"/>
                  </a:lnTo>
                  <a:lnTo>
                    <a:pt x="39" y="4"/>
                  </a:lnTo>
                  <a:lnTo>
                    <a:pt x="34" y="6"/>
                  </a:lnTo>
                  <a:lnTo>
                    <a:pt x="31" y="8"/>
                  </a:lnTo>
                  <a:lnTo>
                    <a:pt x="28" y="11"/>
                  </a:lnTo>
                  <a:lnTo>
                    <a:pt x="25" y="14"/>
                  </a:lnTo>
                  <a:lnTo>
                    <a:pt x="22" y="17"/>
                  </a:lnTo>
                  <a:lnTo>
                    <a:pt x="18" y="21"/>
                  </a:lnTo>
                  <a:lnTo>
                    <a:pt x="15" y="25"/>
                  </a:lnTo>
                  <a:lnTo>
                    <a:pt x="12" y="29"/>
                  </a:lnTo>
                  <a:lnTo>
                    <a:pt x="10" y="33"/>
                  </a:lnTo>
                  <a:lnTo>
                    <a:pt x="8" y="38"/>
                  </a:lnTo>
                  <a:lnTo>
                    <a:pt x="6" y="42"/>
                  </a:lnTo>
                  <a:lnTo>
                    <a:pt x="5" y="47"/>
                  </a:lnTo>
                  <a:lnTo>
                    <a:pt x="2" y="51"/>
                  </a:lnTo>
                  <a:lnTo>
                    <a:pt x="1" y="57"/>
                  </a:lnTo>
                  <a:lnTo>
                    <a:pt x="0" y="61"/>
                  </a:lnTo>
                  <a:lnTo>
                    <a:pt x="0" y="65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1" y="82"/>
                  </a:lnTo>
                  <a:lnTo>
                    <a:pt x="2" y="87"/>
                  </a:lnTo>
                  <a:lnTo>
                    <a:pt x="5" y="90"/>
                  </a:lnTo>
                  <a:lnTo>
                    <a:pt x="6" y="93"/>
                  </a:lnTo>
                  <a:lnTo>
                    <a:pt x="8" y="95"/>
                  </a:lnTo>
                  <a:lnTo>
                    <a:pt x="10" y="97"/>
                  </a:lnTo>
                  <a:lnTo>
                    <a:pt x="13" y="99"/>
                  </a:lnTo>
                  <a:lnTo>
                    <a:pt x="15" y="100"/>
                  </a:lnTo>
                  <a:lnTo>
                    <a:pt x="18" y="102"/>
                  </a:lnTo>
                  <a:lnTo>
                    <a:pt x="22" y="103"/>
                  </a:lnTo>
                  <a:lnTo>
                    <a:pt x="25" y="10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74" name="Line 166"/>
            <p:cNvSpPr>
              <a:spLocks noChangeShapeType="1"/>
            </p:cNvSpPr>
            <p:nvPr/>
          </p:nvSpPr>
          <p:spPr bwMode="auto">
            <a:xfrm>
              <a:off x="3830" y="3286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75" name="Line 167"/>
            <p:cNvSpPr>
              <a:spLocks noChangeShapeType="1"/>
            </p:cNvSpPr>
            <p:nvPr/>
          </p:nvSpPr>
          <p:spPr bwMode="auto">
            <a:xfrm>
              <a:off x="3908" y="3230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76" name="Freeform 168"/>
            <p:cNvSpPr>
              <a:spLocks/>
            </p:cNvSpPr>
            <p:nvPr/>
          </p:nvSpPr>
          <p:spPr bwMode="auto">
            <a:xfrm>
              <a:off x="3911" y="3230"/>
              <a:ext cx="20" cy="37"/>
            </a:xfrm>
            <a:custGeom>
              <a:avLst/>
              <a:gdLst>
                <a:gd name="T0" fmla="*/ 0 w 71"/>
                <a:gd name="T1" fmla="*/ 136 h 136"/>
                <a:gd name="T2" fmla="*/ 5 w 71"/>
                <a:gd name="T3" fmla="*/ 136 h 136"/>
                <a:gd name="T4" fmla="*/ 9 w 71"/>
                <a:gd name="T5" fmla="*/ 135 h 136"/>
                <a:gd name="T6" fmla="*/ 13 w 71"/>
                <a:gd name="T7" fmla="*/ 134 h 136"/>
                <a:gd name="T8" fmla="*/ 17 w 71"/>
                <a:gd name="T9" fmla="*/ 133 h 136"/>
                <a:gd name="T10" fmla="*/ 22 w 71"/>
                <a:gd name="T11" fmla="*/ 131 h 136"/>
                <a:gd name="T12" fmla="*/ 26 w 71"/>
                <a:gd name="T13" fmla="*/ 128 h 136"/>
                <a:gd name="T14" fmla="*/ 30 w 71"/>
                <a:gd name="T15" fmla="*/ 126 h 136"/>
                <a:gd name="T16" fmla="*/ 34 w 71"/>
                <a:gd name="T17" fmla="*/ 122 h 136"/>
                <a:gd name="T18" fmla="*/ 38 w 71"/>
                <a:gd name="T19" fmla="*/ 118 h 136"/>
                <a:gd name="T20" fmla="*/ 42 w 71"/>
                <a:gd name="T21" fmla="*/ 114 h 136"/>
                <a:gd name="T22" fmla="*/ 45 w 71"/>
                <a:gd name="T23" fmla="*/ 110 h 136"/>
                <a:gd name="T24" fmla="*/ 49 w 71"/>
                <a:gd name="T25" fmla="*/ 105 h 136"/>
                <a:gd name="T26" fmla="*/ 52 w 71"/>
                <a:gd name="T27" fmla="*/ 101 h 136"/>
                <a:gd name="T28" fmla="*/ 56 w 71"/>
                <a:gd name="T29" fmla="*/ 96 h 136"/>
                <a:gd name="T30" fmla="*/ 58 w 71"/>
                <a:gd name="T31" fmla="*/ 90 h 136"/>
                <a:gd name="T32" fmla="*/ 61 w 71"/>
                <a:gd name="T33" fmla="*/ 85 h 136"/>
                <a:gd name="T34" fmla="*/ 63 w 71"/>
                <a:gd name="T35" fmla="*/ 80 h 136"/>
                <a:gd name="T36" fmla="*/ 65 w 71"/>
                <a:gd name="T37" fmla="*/ 73 h 136"/>
                <a:gd name="T38" fmla="*/ 66 w 71"/>
                <a:gd name="T39" fmla="*/ 68 h 136"/>
                <a:gd name="T40" fmla="*/ 68 w 71"/>
                <a:gd name="T41" fmla="*/ 63 h 136"/>
                <a:gd name="T42" fmla="*/ 69 w 71"/>
                <a:gd name="T43" fmla="*/ 57 h 136"/>
                <a:gd name="T44" fmla="*/ 69 w 71"/>
                <a:gd name="T45" fmla="*/ 51 h 136"/>
                <a:gd name="T46" fmla="*/ 71 w 71"/>
                <a:gd name="T47" fmla="*/ 46 h 136"/>
                <a:gd name="T48" fmla="*/ 69 w 71"/>
                <a:gd name="T49" fmla="*/ 40 h 136"/>
                <a:gd name="T50" fmla="*/ 69 w 71"/>
                <a:gd name="T51" fmla="*/ 36 h 136"/>
                <a:gd name="T52" fmla="*/ 68 w 71"/>
                <a:gd name="T53" fmla="*/ 31 h 136"/>
                <a:gd name="T54" fmla="*/ 67 w 71"/>
                <a:gd name="T55" fmla="*/ 27 h 136"/>
                <a:gd name="T56" fmla="*/ 66 w 71"/>
                <a:gd name="T57" fmla="*/ 22 h 136"/>
                <a:gd name="T58" fmla="*/ 65 w 71"/>
                <a:gd name="T59" fmla="*/ 18 h 136"/>
                <a:gd name="T60" fmla="*/ 63 w 71"/>
                <a:gd name="T61" fmla="*/ 15 h 136"/>
                <a:gd name="T62" fmla="*/ 60 w 71"/>
                <a:gd name="T63" fmla="*/ 11 h 136"/>
                <a:gd name="T64" fmla="*/ 58 w 71"/>
                <a:gd name="T65" fmla="*/ 8 h 136"/>
                <a:gd name="T66" fmla="*/ 55 w 71"/>
                <a:gd name="T67" fmla="*/ 5 h 136"/>
                <a:gd name="T68" fmla="*/ 51 w 71"/>
                <a:gd name="T69" fmla="*/ 3 h 136"/>
                <a:gd name="T70" fmla="*/ 48 w 71"/>
                <a:gd name="T71" fmla="*/ 2 h 136"/>
                <a:gd name="T72" fmla="*/ 45 w 71"/>
                <a:gd name="T73" fmla="*/ 1 h 136"/>
                <a:gd name="T74" fmla="*/ 41 w 71"/>
                <a:gd name="T75" fmla="*/ 0 h 136"/>
                <a:gd name="T76" fmla="*/ 38 w 71"/>
                <a:gd name="T77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1" h="136">
                  <a:moveTo>
                    <a:pt x="0" y="136"/>
                  </a:moveTo>
                  <a:lnTo>
                    <a:pt x="5" y="136"/>
                  </a:lnTo>
                  <a:lnTo>
                    <a:pt x="9" y="135"/>
                  </a:lnTo>
                  <a:lnTo>
                    <a:pt x="13" y="134"/>
                  </a:lnTo>
                  <a:lnTo>
                    <a:pt x="17" y="133"/>
                  </a:lnTo>
                  <a:lnTo>
                    <a:pt x="22" y="131"/>
                  </a:lnTo>
                  <a:lnTo>
                    <a:pt x="26" y="128"/>
                  </a:lnTo>
                  <a:lnTo>
                    <a:pt x="30" y="126"/>
                  </a:lnTo>
                  <a:lnTo>
                    <a:pt x="34" y="122"/>
                  </a:lnTo>
                  <a:lnTo>
                    <a:pt x="38" y="118"/>
                  </a:lnTo>
                  <a:lnTo>
                    <a:pt x="42" y="114"/>
                  </a:lnTo>
                  <a:lnTo>
                    <a:pt x="45" y="110"/>
                  </a:lnTo>
                  <a:lnTo>
                    <a:pt x="49" y="105"/>
                  </a:lnTo>
                  <a:lnTo>
                    <a:pt x="52" y="101"/>
                  </a:lnTo>
                  <a:lnTo>
                    <a:pt x="56" y="96"/>
                  </a:lnTo>
                  <a:lnTo>
                    <a:pt x="58" y="90"/>
                  </a:lnTo>
                  <a:lnTo>
                    <a:pt x="61" y="85"/>
                  </a:lnTo>
                  <a:lnTo>
                    <a:pt x="63" y="80"/>
                  </a:lnTo>
                  <a:lnTo>
                    <a:pt x="65" y="73"/>
                  </a:lnTo>
                  <a:lnTo>
                    <a:pt x="66" y="68"/>
                  </a:lnTo>
                  <a:lnTo>
                    <a:pt x="68" y="63"/>
                  </a:lnTo>
                  <a:lnTo>
                    <a:pt x="69" y="57"/>
                  </a:lnTo>
                  <a:lnTo>
                    <a:pt x="69" y="51"/>
                  </a:lnTo>
                  <a:lnTo>
                    <a:pt x="71" y="46"/>
                  </a:lnTo>
                  <a:lnTo>
                    <a:pt x="69" y="40"/>
                  </a:lnTo>
                  <a:lnTo>
                    <a:pt x="69" y="36"/>
                  </a:lnTo>
                  <a:lnTo>
                    <a:pt x="68" y="31"/>
                  </a:lnTo>
                  <a:lnTo>
                    <a:pt x="67" y="27"/>
                  </a:lnTo>
                  <a:lnTo>
                    <a:pt x="66" y="22"/>
                  </a:lnTo>
                  <a:lnTo>
                    <a:pt x="65" y="18"/>
                  </a:lnTo>
                  <a:lnTo>
                    <a:pt x="63" y="15"/>
                  </a:lnTo>
                  <a:lnTo>
                    <a:pt x="60" y="11"/>
                  </a:lnTo>
                  <a:lnTo>
                    <a:pt x="58" y="8"/>
                  </a:lnTo>
                  <a:lnTo>
                    <a:pt x="55" y="5"/>
                  </a:lnTo>
                  <a:lnTo>
                    <a:pt x="51" y="3"/>
                  </a:lnTo>
                  <a:lnTo>
                    <a:pt x="48" y="2"/>
                  </a:lnTo>
                  <a:lnTo>
                    <a:pt x="45" y="1"/>
                  </a:lnTo>
                  <a:lnTo>
                    <a:pt x="41" y="0"/>
                  </a:lnTo>
                  <a:lnTo>
                    <a:pt x="3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77" name="Line 169"/>
            <p:cNvSpPr>
              <a:spLocks noChangeShapeType="1"/>
            </p:cNvSpPr>
            <p:nvPr/>
          </p:nvSpPr>
          <p:spPr bwMode="auto">
            <a:xfrm flipH="1">
              <a:off x="3906" y="3267"/>
              <a:ext cx="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78" name="Freeform 170"/>
            <p:cNvSpPr>
              <a:spLocks/>
            </p:cNvSpPr>
            <p:nvPr/>
          </p:nvSpPr>
          <p:spPr bwMode="auto">
            <a:xfrm>
              <a:off x="3911" y="3267"/>
              <a:ext cx="10" cy="19"/>
            </a:xfrm>
            <a:custGeom>
              <a:avLst/>
              <a:gdLst>
                <a:gd name="T0" fmla="*/ 30 w 33"/>
                <a:gd name="T1" fmla="*/ 68 h 68"/>
                <a:gd name="T2" fmla="*/ 31 w 33"/>
                <a:gd name="T3" fmla="*/ 63 h 68"/>
                <a:gd name="T4" fmla="*/ 32 w 33"/>
                <a:gd name="T5" fmla="*/ 58 h 68"/>
                <a:gd name="T6" fmla="*/ 33 w 33"/>
                <a:gd name="T7" fmla="*/ 51 h 68"/>
                <a:gd name="T8" fmla="*/ 33 w 33"/>
                <a:gd name="T9" fmla="*/ 46 h 68"/>
                <a:gd name="T10" fmla="*/ 33 w 33"/>
                <a:gd name="T11" fmla="*/ 41 h 68"/>
                <a:gd name="T12" fmla="*/ 33 w 33"/>
                <a:gd name="T13" fmla="*/ 36 h 68"/>
                <a:gd name="T14" fmla="*/ 32 w 33"/>
                <a:gd name="T15" fmla="*/ 31 h 68"/>
                <a:gd name="T16" fmla="*/ 31 w 33"/>
                <a:gd name="T17" fmla="*/ 27 h 68"/>
                <a:gd name="T18" fmla="*/ 30 w 33"/>
                <a:gd name="T19" fmla="*/ 23 h 68"/>
                <a:gd name="T20" fmla="*/ 28 w 33"/>
                <a:gd name="T21" fmla="*/ 18 h 68"/>
                <a:gd name="T22" fmla="*/ 26 w 33"/>
                <a:gd name="T23" fmla="*/ 15 h 68"/>
                <a:gd name="T24" fmla="*/ 24 w 33"/>
                <a:gd name="T25" fmla="*/ 12 h 68"/>
                <a:gd name="T26" fmla="*/ 22 w 33"/>
                <a:gd name="T27" fmla="*/ 9 h 68"/>
                <a:gd name="T28" fmla="*/ 18 w 33"/>
                <a:gd name="T29" fmla="*/ 7 h 68"/>
                <a:gd name="T30" fmla="*/ 15 w 33"/>
                <a:gd name="T31" fmla="*/ 4 h 68"/>
                <a:gd name="T32" fmla="*/ 12 w 33"/>
                <a:gd name="T33" fmla="*/ 2 h 68"/>
                <a:gd name="T34" fmla="*/ 9 w 33"/>
                <a:gd name="T35" fmla="*/ 1 h 68"/>
                <a:gd name="T36" fmla="*/ 5 w 33"/>
                <a:gd name="T37" fmla="*/ 0 h 68"/>
                <a:gd name="T38" fmla="*/ 0 w 33"/>
                <a:gd name="T3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3" h="68">
                  <a:moveTo>
                    <a:pt x="30" y="68"/>
                  </a:moveTo>
                  <a:lnTo>
                    <a:pt x="31" y="63"/>
                  </a:lnTo>
                  <a:lnTo>
                    <a:pt x="32" y="58"/>
                  </a:lnTo>
                  <a:lnTo>
                    <a:pt x="33" y="51"/>
                  </a:lnTo>
                  <a:lnTo>
                    <a:pt x="33" y="46"/>
                  </a:lnTo>
                  <a:lnTo>
                    <a:pt x="33" y="41"/>
                  </a:lnTo>
                  <a:lnTo>
                    <a:pt x="33" y="36"/>
                  </a:lnTo>
                  <a:lnTo>
                    <a:pt x="32" y="31"/>
                  </a:lnTo>
                  <a:lnTo>
                    <a:pt x="31" y="27"/>
                  </a:lnTo>
                  <a:lnTo>
                    <a:pt x="30" y="23"/>
                  </a:lnTo>
                  <a:lnTo>
                    <a:pt x="28" y="18"/>
                  </a:lnTo>
                  <a:lnTo>
                    <a:pt x="26" y="15"/>
                  </a:lnTo>
                  <a:lnTo>
                    <a:pt x="24" y="12"/>
                  </a:lnTo>
                  <a:lnTo>
                    <a:pt x="22" y="9"/>
                  </a:lnTo>
                  <a:lnTo>
                    <a:pt x="18" y="7"/>
                  </a:lnTo>
                  <a:lnTo>
                    <a:pt x="15" y="4"/>
                  </a:lnTo>
                  <a:lnTo>
                    <a:pt x="12" y="2"/>
                  </a:lnTo>
                  <a:lnTo>
                    <a:pt x="9" y="1"/>
                  </a:lnTo>
                  <a:lnTo>
                    <a:pt x="5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79" name="Line 171"/>
            <p:cNvSpPr>
              <a:spLocks noChangeShapeType="1"/>
            </p:cNvSpPr>
            <p:nvPr/>
          </p:nvSpPr>
          <p:spPr bwMode="auto">
            <a:xfrm flipH="1">
              <a:off x="3917" y="3286"/>
              <a:ext cx="2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80" name="Freeform 172"/>
            <p:cNvSpPr>
              <a:spLocks/>
            </p:cNvSpPr>
            <p:nvPr/>
          </p:nvSpPr>
          <p:spPr bwMode="auto">
            <a:xfrm>
              <a:off x="3900" y="3296"/>
              <a:ext cx="17" cy="19"/>
            </a:xfrm>
            <a:custGeom>
              <a:avLst/>
              <a:gdLst>
                <a:gd name="T0" fmla="*/ 0 w 64"/>
                <a:gd name="T1" fmla="*/ 69 h 69"/>
                <a:gd name="T2" fmla="*/ 3 w 64"/>
                <a:gd name="T3" fmla="*/ 69 h 69"/>
                <a:gd name="T4" fmla="*/ 7 w 64"/>
                <a:gd name="T5" fmla="*/ 68 h 69"/>
                <a:gd name="T6" fmla="*/ 11 w 64"/>
                <a:gd name="T7" fmla="*/ 66 h 69"/>
                <a:gd name="T8" fmla="*/ 15 w 64"/>
                <a:gd name="T9" fmla="*/ 65 h 69"/>
                <a:gd name="T10" fmla="*/ 20 w 64"/>
                <a:gd name="T11" fmla="*/ 63 h 69"/>
                <a:gd name="T12" fmla="*/ 24 w 64"/>
                <a:gd name="T13" fmla="*/ 61 h 69"/>
                <a:gd name="T14" fmla="*/ 28 w 64"/>
                <a:gd name="T15" fmla="*/ 58 h 69"/>
                <a:gd name="T16" fmla="*/ 33 w 64"/>
                <a:gd name="T17" fmla="*/ 55 h 69"/>
                <a:gd name="T18" fmla="*/ 36 w 64"/>
                <a:gd name="T19" fmla="*/ 50 h 69"/>
                <a:gd name="T20" fmla="*/ 40 w 64"/>
                <a:gd name="T21" fmla="*/ 47 h 69"/>
                <a:gd name="T22" fmla="*/ 44 w 64"/>
                <a:gd name="T23" fmla="*/ 43 h 69"/>
                <a:gd name="T24" fmla="*/ 47 w 64"/>
                <a:gd name="T25" fmla="*/ 38 h 69"/>
                <a:gd name="T26" fmla="*/ 51 w 64"/>
                <a:gd name="T27" fmla="*/ 33 h 69"/>
                <a:gd name="T28" fmla="*/ 54 w 64"/>
                <a:gd name="T29" fmla="*/ 28 h 69"/>
                <a:gd name="T30" fmla="*/ 56 w 64"/>
                <a:gd name="T31" fmla="*/ 23 h 69"/>
                <a:gd name="T32" fmla="*/ 59 w 64"/>
                <a:gd name="T33" fmla="*/ 17 h 69"/>
                <a:gd name="T34" fmla="*/ 61 w 64"/>
                <a:gd name="T35" fmla="*/ 12 h 69"/>
                <a:gd name="T36" fmla="*/ 63 w 64"/>
                <a:gd name="T37" fmla="*/ 6 h 69"/>
                <a:gd name="T38" fmla="*/ 64 w 64"/>
                <a:gd name="T39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4" h="69">
                  <a:moveTo>
                    <a:pt x="0" y="69"/>
                  </a:moveTo>
                  <a:lnTo>
                    <a:pt x="3" y="69"/>
                  </a:lnTo>
                  <a:lnTo>
                    <a:pt x="7" y="68"/>
                  </a:lnTo>
                  <a:lnTo>
                    <a:pt x="11" y="66"/>
                  </a:lnTo>
                  <a:lnTo>
                    <a:pt x="15" y="65"/>
                  </a:lnTo>
                  <a:lnTo>
                    <a:pt x="20" y="63"/>
                  </a:lnTo>
                  <a:lnTo>
                    <a:pt x="24" y="61"/>
                  </a:lnTo>
                  <a:lnTo>
                    <a:pt x="28" y="58"/>
                  </a:lnTo>
                  <a:lnTo>
                    <a:pt x="33" y="55"/>
                  </a:lnTo>
                  <a:lnTo>
                    <a:pt x="36" y="50"/>
                  </a:lnTo>
                  <a:lnTo>
                    <a:pt x="40" y="47"/>
                  </a:lnTo>
                  <a:lnTo>
                    <a:pt x="44" y="43"/>
                  </a:lnTo>
                  <a:lnTo>
                    <a:pt x="47" y="38"/>
                  </a:lnTo>
                  <a:lnTo>
                    <a:pt x="51" y="33"/>
                  </a:lnTo>
                  <a:lnTo>
                    <a:pt x="54" y="28"/>
                  </a:lnTo>
                  <a:lnTo>
                    <a:pt x="56" y="23"/>
                  </a:lnTo>
                  <a:lnTo>
                    <a:pt x="59" y="17"/>
                  </a:lnTo>
                  <a:lnTo>
                    <a:pt x="61" y="12"/>
                  </a:lnTo>
                  <a:lnTo>
                    <a:pt x="63" y="6"/>
                  </a:lnTo>
                  <a:lnTo>
                    <a:pt x="6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81" name="Line 173"/>
            <p:cNvSpPr>
              <a:spLocks noChangeShapeType="1"/>
            </p:cNvSpPr>
            <p:nvPr/>
          </p:nvSpPr>
          <p:spPr bwMode="auto">
            <a:xfrm flipH="1">
              <a:off x="3886" y="3315"/>
              <a:ext cx="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82" name="Line 174"/>
            <p:cNvSpPr>
              <a:spLocks noChangeShapeType="1"/>
            </p:cNvSpPr>
            <p:nvPr/>
          </p:nvSpPr>
          <p:spPr bwMode="auto">
            <a:xfrm flipV="1">
              <a:off x="3933" y="3309"/>
              <a:ext cx="0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83" name="Freeform 175"/>
            <p:cNvSpPr>
              <a:spLocks/>
            </p:cNvSpPr>
            <p:nvPr/>
          </p:nvSpPr>
          <p:spPr bwMode="auto">
            <a:xfrm>
              <a:off x="3969" y="3230"/>
              <a:ext cx="18" cy="14"/>
            </a:xfrm>
            <a:custGeom>
              <a:avLst/>
              <a:gdLst>
                <a:gd name="T0" fmla="*/ 62 w 62"/>
                <a:gd name="T1" fmla="*/ 0 h 51"/>
                <a:gd name="T2" fmla="*/ 58 w 62"/>
                <a:gd name="T3" fmla="*/ 0 h 51"/>
                <a:gd name="T4" fmla="*/ 54 w 62"/>
                <a:gd name="T5" fmla="*/ 1 h 51"/>
                <a:gd name="T6" fmla="*/ 49 w 62"/>
                <a:gd name="T7" fmla="*/ 2 h 51"/>
                <a:gd name="T8" fmla="*/ 45 w 62"/>
                <a:gd name="T9" fmla="*/ 3 h 51"/>
                <a:gd name="T10" fmla="*/ 41 w 62"/>
                <a:gd name="T11" fmla="*/ 5 h 51"/>
                <a:gd name="T12" fmla="*/ 36 w 62"/>
                <a:gd name="T13" fmla="*/ 7 h 51"/>
                <a:gd name="T14" fmla="*/ 32 w 62"/>
                <a:gd name="T15" fmla="*/ 11 h 51"/>
                <a:gd name="T16" fmla="*/ 28 w 62"/>
                <a:gd name="T17" fmla="*/ 14 h 51"/>
                <a:gd name="T18" fmla="*/ 24 w 62"/>
                <a:gd name="T19" fmla="*/ 18 h 51"/>
                <a:gd name="T20" fmla="*/ 21 w 62"/>
                <a:gd name="T21" fmla="*/ 21 h 51"/>
                <a:gd name="T22" fmla="*/ 16 w 62"/>
                <a:gd name="T23" fmla="*/ 26 h 51"/>
                <a:gd name="T24" fmla="*/ 13 w 62"/>
                <a:gd name="T25" fmla="*/ 31 h 51"/>
                <a:gd name="T26" fmla="*/ 9 w 62"/>
                <a:gd name="T27" fmla="*/ 35 h 51"/>
                <a:gd name="T28" fmla="*/ 6 w 62"/>
                <a:gd name="T29" fmla="*/ 40 h 51"/>
                <a:gd name="T30" fmla="*/ 3 w 62"/>
                <a:gd name="T31" fmla="*/ 46 h 51"/>
                <a:gd name="T32" fmla="*/ 0 w 62"/>
                <a:gd name="T3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2" h="51">
                  <a:moveTo>
                    <a:pt x="62" y="0"/>
                  </a:moveTo>
                  <a:lnTo>
                    <a:pt x="58" y="0"/>
                  </a:lnTo>
                  <a:lnTo>
                    <a:pt x="54" y="1"/>
                  </a:lnTo>
                  <a:lnTo>
                    <a:pt x="49" y="2"/>
                  </a:lnTo>
                  <a:lnTo>
                    <a:pt x="45" y="3"/>
                  </a:lnTo>
                  <a:lnTo>
                    <a:pt x="41" y="5"/>
                  </a:lnTo>
                  <a:lnTo>
                    <a:pt x="36" y="7"/>
                  </a:lnTo>
                  <a:lnTo>
                    <a:pt x="32" y="11"/>
                  </a:lnTo>
                  <a:lnTo>
                    <a:pt x="28" y="14"/>
                  </a:lnTo>
                  <a:lnTo>
                    <a:pt x="24" y="18"/>
                  </a:lnTo>
                  <a:lnTo>
                    <a:pt x="21" y="21"/>
                  </a:lnTo>
                  <a:lnTo>
                    <a:pt x="16" y="26"/>
                  </a:lnTo>
                  <a:lnTo>
                    <a:pt x="13" y="31"/>
                  </a:lnTo>
                  <a:lnTo>
                    <a:pt x="9" y="35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0" y="5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84" name="Freeform 176"/>
            <p:cNvSpPr>
              <a:spLocks/>
            </p:cNvSpPr>
            <p:nvPr/>
          </p:nvSpPr>
          <p:spPr bwMode="auto">
            <a:xfrm>
              <a:off x="3987" y="3230"/>
              <a:ext cx="9" cy="29"/>
            </a:xfrm>
            <a:custGeom>
              <a:avLst/>
              <a:gdLst>
                <a:gd name="T0" fmla="*/ 13 w 33"/>
                <a:gd name="T1" fmla="*/ 104 h 104"/>
                <a:gd name="T2" fmla="*/ 16 w 33"/>
                <a:gd name="T3" fmla="*/ 99 h 104"/>
                <a:gd name="T4" fmla="*/ 18 w 33"/>
                <a:gd name="T5" fmla="*/ 94 h 104"/>
                <a:gd name="T6" fmla="*/ 21 w 33"/>
                <a:gd name="T7" fmla="*/ 88 h 104"/>
                <a:gd name="T8" fmla="*/ 23 w 33"/>
                <a:gd name="T9" fmla="*/ 83 h 104"/>
                <a:gd name="T10" fmla="*/ 26 w 33"/>
                <a:gd name="T11" fmla="*/ 78 h 104"/>
                <a:gd name="T12" fmla="*/ 28 w 33"/>
                <a:gd name="T13" fmla="*/ 72 h 104"/>
                <a:gd name="T14" fmla="*/ 30 w 33"/>
                <a:gd name="T15" fmla="*/ 67 h 104"/>
                <a:gd name="T16" fmla="*/ 31 w 33"/>
                <a:gd name="T17" fmla="*/ 62 h 104"/>
                <a:gd name="T18" fmla="*/ 32 w 33"/>
                <a:gd name="T19" fmla="*/ 55 h 104"/>
                <a:gd name="T20" fmla="*/ 32 w 33"/>
                <a:gd name="T21" fmla="*/ 50 h 104"/>
                <a:gd name="T22" fmla="*/ 33 w 33"/>
                <a:gd name="T23" fmla="*/ 45 h 104"/>
                <a:gd name="T24" fmla="*/ 33 w 33"/>
                <a:gd name="T25" fmla="*/ 39 h 104"/>
                <a:gd name="T26" fmla="*/ 32 w 33"/>
                <a:gd name="T27" fmla="*/ 35 h 104"/>
                <a:gd name="T28" fmla="*/ 31 w 33"/>
                <a:gd name="T29" fmla="*/ 30 h 104"/>
                <a:gd name="T30" fmla="*/ 30 w 33"/>
                <a:gd name="T31" fmla="*/ 26 h 104"/>
                <a:gd name="T32" fmla="*/ 29 w 33"/>
                <a:gd name="T33" fmla="*/ 21 h 104"/>
                <a:gd name="T34" fmla="*/ 27 w 33"/>
                <a:gd name="T35" fmla="*/ 17 h 104"/>
                <a:gd name="T36" fmla="*/ 26 w 33"/>
                <a:gd name="T37" fmla="*/ 14 h 104"/>
                <a:gd name="T38" fmla="*/ 22 w 33"/>
                <a:gd name="T39" fmla="*/ 11 h 104"/>
                <a:gd name="T40" fmla="*/ 20 w 33"/>
                <a:gd name="T41" fmla="*/ 7 h 104"/>
                <a:gd name="T42" fmla="*/ 17 w 33"/>
                <a:gd name="T43" fmla="*/ 5 h 104"/>
                <a:gd name="T44" fmla="*/ 14 w 33"/>
                <a:gd name="T45" fmla="*/ 3 h 104"/>
                <a:gd name="T46" fmla="*/ 11 w 33"/>
                <a:gd name="T47" fmla="*/ 2 h 104"/>
                <a:gd name="T48" fmla="*/ 7 w 33"/>
                <a:gd name="T49" fmla="*/ 1 h 104"/>
                <a:gd name="T50" fmla="*/ 3 w 33"/>
                <a:gd name="T51" fmla="*/ 0 h 104"/>
                <a:gd name="T52" fmla="*/ 0 w 33"/>
                <a:gd name="T53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3" h="104">
                  <a:moveTo>
                    <a:pt x="13" y="104"/>
                  </a:moveTo>
                  <a:lnTo>
                    <a:pt x="16" y="99"/>
                  </a:lnTo>
                  <a:lnTo>
                    <a:pt x="18" y="94"/>
                  </a:lnTo>
                  <a:lnTo>
                    <a:pt x="21" y="88"/>
                  </a:lnTo>
                  <a:lnTo>
                    <a:pt x="23" y="83"/>
                  </a:lnTo>
                  <a:lnTo>
                    <a:pt x="26" y="78"/>
                  </a:lnTo>
                  <a:lnTo>
                    <a:pt x="28" y="72"/>
                  </a:lnTo>
                  <a:lnTo>
                    <a:pt x="30" y="67"/>
                  </a:lnTo>
                  <a:lnTo>
                    <a:pt x="31" y="62"/>
                  </a:lnTo>
                  <a:lnTo>
                    <a:pt x="32" y="55"/>
                  </a:lnTo>
                  <a:lnTo>
                    <a:pt x="32" y="50"/>
                  </a:lnTo>
                  <a:lnTo>
                    <a:pt x="33" y="45"/>
                  </a:lnTo>
                  <a:lnTo>
                    <a:pt x="33" y="39"/>
                  </a:lnTo>
                  <a:lnTo>
                    <a:pt x="32" y="35"/>
                  </a:lnTo>
                  <a:lnTo>
                    <a:pt x="31" y="30"/>
                  </a:lnTo>
                  <a:lnTo>
                    <a:pt x="30" y="26"/>
                  </a:lnTo>
                  <a:lnTo>
                    <a:pt x="29" y="21"/>
                  </a:lnTo>
                  <a:lnTo>
                    <a:pt x="27" y="17"/>
                  </a:lnTo>
                  <a:lnTo>
                    <a:pt x="26" y="14"/>
                  </a:lnTo>
                  <a:lnTo>
                    <a:pt x="22" y="11"/>
                  </a:lnTo>
                  <a:lnTo>
                    <a:pt x="20" y="7"/>
                  </a:lnTo>
                  <a:lnTo>
                    <a:pt x="17" y="5"/>
                  </a:lnTo>
                  <a:lnTo>
                    <a:pt x="14" y="3"/>
                  </a:lnTo>
                  <a:lnTo>
                    <a:pt x="11" y="2"/>
                  </a:lnTo>
                  <a:lnTo>
                    <a:pt x="7" y="1"/>
                  </a:ln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85" name="Freeform 177"/>
            <p:cNvSpPr>
              <a:spLocks/>
            </p:cNvSpPr>
            <p:nvPr/>
          </p:nvSpPr>
          <p:spPr bwMode="auto">
            <a:xfrm>
              <a:off x="3952" y="3259"/>
              <a:ext cx="39" cy="56"/>
            </a:xfrm>
            <a:custGeom>
              <a:avLst/>
              <a:gdLst>
                <a:gd name="T0" fmla="*/ 143 w 143"/>
                <a:gd name="T1" fmla="*/ 0 h 203"/>
                <a:gd name="T2" fmla="*/ 0 w 143"/>
                <a:gd name="T3" fmla="*/ 203 h 203"/>
                <a:gd name="T4" fmla="*/ 95 w 143"/>
                <a:gd name="T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3" h="203">
                  <a:moveTo>
                    <a:pt x="143" y="0"/>
                  </a:moveTo>
                  <a:lnTo>
                    <a:pt x="0" y="203"/>
                  </a:lnTo>
                  <a:lnTo>
                    <a:pt x="95" y="20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86" name="Line 178"/>
            <p:cNvSpPr>
              <a:spLocks noChangeShapeType="1"/>
            </p:cNvSpPr>
            <p:nvPr/>
          </p:nvSpPr>
          <p:spPr bwMode="auto">
            <a:xfrm flipH="1" flipV="1">
              <a:off x="4109" y="3323"/>
              <a:ext cx="54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87" name="Line 179"/>
            <p:cNvSpPr>
              <a:spLocks noChangeShapeType="1"/>
            </p:cNvSpPr>
            <p:nvPr/>
          </p:nvSpPr>
          <p:spPr bwMode="auto">
            <a:xfrm flipV="1">
              <a:off x="4163" y="3215"/>
              <a:ext cx="116" cy="2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88" name="Freeform 180"/>
            <p:cNvSpPr>
              <a:spLocks/>
            </p:cNvSpPr>
            <p:nvPr/>
          </p:nvSpPr>
          <p:spPr bwMode="auto">
            <a:xfrm>
              <a:off x="4047" y="3240"/>
              <a:ext cx="15" cy="176"/>
            </a:xfrm>
            <a:custGeom>
              <a:avLst/>
              <a:gdLst>
                <a:gd name="T0" fmla="*/ 58 w 58"/>
                <a:gd name="T1" fmla="*/ 0 h 638"/>
                <a:gd name="T2" fmla="*/ 49 w 58"/>
                <a:gd name="T3" fmla="*/ 22 h 638"/>
                <a:gd name="T4" fmla="*/ 42 w 58"/>
                <a:gd name="T5" fmla="*/ 46 h 638"/>
                <a:gd name="T6" fmla="*/ 34 w 58"/>
                <a:gd name="T7" fmla="*/ 69 h 638"/>
                <a:gd name="T8" fmla="*/ 29 w 58"/>
                <a:gd name="T9" fmla="*/ 93 h 638"/>
                <a:gd name="T10" fmla="*/ 22 w 58"/>
                <a:gd name="T11" fmla="*/ 116 h 638"/>
                <a:gd name="T12" fmla="*/ 17 w 58"/>
                <a:gd name="T13" fmla="*/ 139 h 638"/>
                <a:gd name="T14" fmla="*/ 13 w 58"/>
                <a:gd name="T15" fmla="*/ 163 h 638"/>
                <a:gd name="T16" fmla="*/ 10 w 58"/>
                <a:gd name="T17" fmla="*/ 186 h 638"/>
                <a:gd name="T18" fmla="*/ 7 w 58"/>
                <a:gd name="T19" fmla="*/ 211 h 638"/>
                <a:gd name="T20" fmla="*/ 3 w 58"/>
                <a:gd name="T21" fmla="*/ 235 h 638"/>
                <a:gd name="T22" fmla="*/ 1 w 58"/>
                <a:gd name="T23" fmla="*/ 259 h 638"/>
                <a:gd name="T24" fmla="*/ 0 w 58"/>
                <a:gd name="T25" fmla="*/ 283 h 638"/>
                <a:gd name="T26" fmla="*/ 0 w 58"/>
                <a:gd name="T27" fmla="*/ 307 h 638"/>
                <a:gd name="T28" fmla="*/ 0 w 58"/>
                <a:gd name="T29" fmla="*/ 331 h 638"/>
                <a:gd name="T30" fmla="*/ 0 w 58"/>
                <a:gd name="T31" fmla="*/ 356 h 638"/>
                <a:gd name="T32" fmla="*/ 1 w 58"/>
                <a:gd name="T33" fmla="*/ 379 h 638"/>
                <a:gd name="T34" fmla="*/ 3 w 58"/>
                <a:gd name="T35" fmla="*/ 403 h 638"/>
                <a:gd name="T36" fmla="*/ 7 w 58"/>
                <a:gd name="T37" fmla="*/ 428 h 638"/>
                <a:gd name="T38" fmla="*/ 10 w 58"/>
                <a:gd name="T39" fmla="*/ 451 h 638"/>
                <a:gd name="T40" fmla="*/ 13 w 58"/>
                <a:gd name="T41" fmla="*/ 475 h 638"/>
                <a:gd name="T42" fmla="*/ 17 w 58"/>
                <a:gd name="T43" fmla="*/ 499 h 638"/>
                <a:gd name="T44" fmla="*/ 22 w 58"/>
                <a:gd name="T45" fmla="*/ 523 h 638"/>
                <a:gd name="T46" fmla="*/ 29 w 58"/>
                <a:gd name="T47" fmla="*/ 546 h 638"/>
                <a:gd name="T48" fmla="*/ 34 w 58"/>
                <a:gd name="T49" fmla="*/ 570 h 638"/>
                <a:gd name="T50" fmla="*/ 42 w 58"/>
                <a:gd name="T51" fmla="*/ 593 h 638"/>
                <a:gd name="T52" fmla="*/ 49 w 58"/>
                <a:gd name="T53" fmla="*/ 615 h 638"/>
                <a:gd name="T54" fmla="*/ 58 w 58"/>
                <a:gd name="T55" fmla="*/ 638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8" h="638">
                  <a:moveTo>
                    <a:pt x="58" y="0"/>
                  </a:moveTo>
                  <a:lnTo>
                    <a:pt x="49" y="22"/>
                  </a:lnTo>
                  <a:lnTo>
                    <a:pt x="42" y="46"/>
                  </a:lnTo>
                  <a:lnTo>
                    <a:pt x="34" y="69"/>
                  </a:lnTo>
                  <a:lnTo>
                    <a:pt x="29" y="93"/>
                  </a:lnTo>
                  <a:lnTo>
                    <a:pt x="22" y="116"/>
                  </a:lnTo>
                  <a:lnTo>
                    <a:pt x="17" y="139"/>
                  </a:lnTo>
                  <a:lnTo>
                    <a:pt x="13" y="163"/>
                  </a:lnTo>
                  <a:lnTo>
                    <a:pt x="10" y="186"/>
                  </a:lnTo>
                  <a:lnTo>
                    <a:pt x="7" y="211"/>
                  </a:lnTo>
                  <a:lnTo>
                    <a:pt x="3" y="235"/>
                  </a:lnTo>
                  <a:lnTo>
                    <a:pt x="1" y="259"/>
                  </a:lnTo>
                  <a:lnTo>
                    <a:pt x="0" y="283"/>
                  </a:lnTo>
                  <a:lnTo>
                    <a:pt x="0" y="307"/>
                  </a:lnTo>
                  <a:lnTo>
                    <a:pt x="0" y="331"/>
                  </a:lnTo>
                  <a:lnTo>
                    <a:pt x="0" y="356"/>
                  </a:lnTo>
                  <a:lnTo>
                    <a:pt x="1" y="379"/>
                  </a:lnTo>
                  <a:lnTo>
                    <a:pt x="3" y="403"/>
                  </a:lnTo>
                  <a:lnTo>
                    <a:pt x="7" y="428"/>
                  </a:lnTo>
                  <a:lnTo>
                    <a:pt x="10" y="451"/>
                  </a:lnTo>
                  <a:lnTo>
                    <a:pt x="13" y="475"/>
                  </a:lnTo>
                  <a:lnTo>
                    <a:pt x="17" y="499"/>
                  </a:lnTo>
                  <a:lnTo>
                    <a:pt x="22" y="523"/>
                  </a:lnTo>
                  <a:lnTo>
                    <a:pt x="29" y="546"/>
                  </a:lnTo>
                  <a:lnTo>
                    <a:pt x="34" y="570"/>
                  </a:lnTo>
                  <a:lnTo>
                    <a:pt x="42" y="593"/>
                  </a:lnTo>
                  <a:lnTo>
                    <a:pt x="49" y="615"/>
                  </a:lnTo>
                  <a:lnTo>
                    <a:pt x="58" y="63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89" name="Freeform 181"/>
            <p:cNvSpPr>
              <a:spLocks/>
            </p:cNvSpPr>
            <p:nvPr/>
          </p:nvSpPr>
          <p:spPr bwMode="auto">
            <a:xfrm>
              <a:off x="4287" y="3240"/>
              <a:ext cx="15" cy="176"/>
            </a:xfrm>
            <a:custGeom>
              <a:avLst/>
              <a:gdLst>
                <a:gd name="T0" fmla="*/ 0 w 58"/>
                <a:gd name="T1" fmla="*/ 638 h 638"/>
                <a:gd name="T2" fmla="*/ 9 w 58"/>
                <a:gd name="T3" fmla="*/ 615 h 638"/>
                <a:gd name="T4" fmla="*/ 16 w 58"/>
                <a:gd name="T5" fmla="*/ 593 h 638"/>
                <a:gd name="T6" fmla="*/ 22 w 58"/>
                <a:gd name="T7" fmla="*/ 570 h 638"/>
                <a:gd name="T8" fmla="*/ 29 w 58"/>
                <a:gd name="T9" fmla="*/ 546 h 638"/>
                <a:gd name="T10" fmla="*/ 35 w 58"/>
                <a:gd name="T11" fmla="*/ 523 h 638"/>
                <a:gd name="T12" fmla="*/ 39 w 58"/>
                <a:gd name="T13" fmla="*/ 499 h 638"/>
                <a:gd name="T14" fmla="*/ 45 w 58"/>
                <a:gd name="T15" fmla="*/ 475 h 638"/>
                <a:gd name="T16" fmla="*/ 48 w 58"/>
                <a:gd name="T17" fmla="*/ 451 h 638"/>
                <a:gd name="T18" fmla="*/ 51 w 58"/>
                <a:gd name="T19" fmla="*/ 428 h 638"/>
                <a:gd name="T20" fmla="*/ 54 w 58"/>
                <a:gd name="T21" fmla="*/ 403 h 638"/>
                <a:gd name="T22" fmla="*/ 55 w 58"/>
                <a:gd name="T23" fmla="*/ 379 h 638"/>
                <a:gd name="T24" fmla="*/ 58 w 58"/>
                <a:gd name="T25" fmla="*/ 356 h 638"/>
                <a:gd name="T26" fmla="*/ 58 w 58"/>
                <a:gd name="T27" fmla="*/ 331 h 638"/>
                <a:gd name="T28" fmla="*/ 58 w 58"/>
                <a:gd name="T29" fmla="*/ 307 h 638"/>
                <a:gd name="T30" fmla="*/ 58 w 58"/>
                <a:gd name="T31" fmla="*/ 283 h 638"/>
                <a:gd name="T32" fmla="*/ 55 w 58"/>
                <a:gd name="T33" fmla="*/ 259 h 638"/>
                <a:gd name="T34" fmla="*/ 54 w 58"/>
                <a:gd name="T35" fmla="*/ 235 h 638"/>
                <a:gd name="T36" fmla="*/ 51 w 58"/>
                <a:gd name="T37" fmla="*/ 211 h 638"/>
                <a:gd name="T38" fmla="*/ 48 w 58"/>
                <a:gd name="T39" fmla="*/ 186 h 638"/>
                <a:gd name="T40" fmla="*/ 45 w 58"/>
                <a:gd name="T41" fmla="*/ 163 h 638"/>
                <a:gd name="T42" fmla="*/ 39 w 58"/>
                <a:gd name="T43" fmla="*/ 139 h 638"/>
                <a:gd name="T44" fmla="*/ 35 w 58"/>
                <a:gd name="T45" fmla="*/ 116 h 638"/>
                <a:gd name="T46" fmla="*/ 29 w 58"/>
                <a:gd name="T47" fmla="*/ 93 h 638"/>
                <a:gd name="T48" fmla="*/ 22 w 58"/>
                <a:gd name="T49" fmla="*/ 69 h 638"/>
                <a:gd name="T50" fmla="*/ 16 w 58"/>
                <a:gd name="T51" fmla="*/ 46 h 638"/>
                <a:gd name="T52" fmla="*/ 9 w 58"/>
                <a:gd name="T53" fmla="*/ 22 h 638"/>
                <a:gd name="T54" fmla="*/ 0 w 58"/>
                <a:gd name="T55" fmla="*/ 0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8" h="638">
                  <a:moveTo>
                    <a:pt x="0" y="638"/>
                  </a:moveTo>
                  <a:lnTo>
                    <a:pt x="9" y="615"/>
                  </a:lnTo>
                  <a:lnTo>
                    <a:pt x="16" y="593"/>
                  </a:lnTo>
                  <a:lnTo>
                    <a:pt x="22" y="570"/>
                  </a:lnTo>
                  <a:lnTo>
                    <a:pt x="29" y="546"/>
                  </a:lnTo>
                  <a:lnTo>
                    <a:pt x="35" y="523"/>
                  </a:lnTo>
                  <a:lnTo>
                    <a:pt x="39" y="499"/>
                  </a:lnTo>
                  <a:lnTo>
                    <a:pt x="45" y="475"/>
                  </a:lnTo>
                  <a:lnTo>
                    <a:pt x="48" y="451"/>
                  </a:lnTo>
                  <a:lnTo>
                    <a:pt x="51" y="428"/>
                  </a:lnTo>
                  <a:lnTo>
                    <a:pt x="54" y="403"/>
                  </a:lnTo>
                  <a:lnTo>
                    <a:pt x="55" y="379"/>
                  </a:lnTo>
                  <a:lnTo>
                    <a:pt x="58" y="356"/>
                  </a:lnTo>
                  <a:lnTo>
                    <a:pt x="58" y="331"/>
                  </a:lnTo>
                  <a:lnTo>
                    <a:pt x="58" y="307"/>
                  </a:lnTo>
                  <a:lnTo>
                    <a:pt x="58" y="283"/>
                  </a:lnTo>
                  <a:lnTo>
                    <a:pt x="55" y="259"/>
                  </a:lnTo>
                  <a:lnTo>
                    <a:pt x="54" y="235"/>
                  </a:lnTo>
                  <a:lnTo>
                    <a:pt x="51" y="211"/>
                  </a:lnTo>
                  <a:lnTo>
                    <a:pt x="48" y="186"/>
                  </a:lnTo>
                  <a:lnTo>
                    <a:pt x="45" y="163"/>
                  </a:lnTo>
                  <a:lnTo>
                    <a:pt x="39" y="139"/>
                  </a:lnTo>
                  <a:lnTo>
                    <a:pt x="35" y="116"/>
                  </a:lnTo>
                  <a:lnTo>
                    <a:pt x="29" y="93"/>
                  </a:lnTo>
                  <a:lnTo>
                    <a:pt x="22" y="69"/>
                  </a:lnTo>
                  <a:lnTo>
                    <a:pt x="16" y="46"/>
                  </a:lnTo>
                  <a:lnTo>
                    <a:pt x="9" y="2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90" name="Line 182"/>
            <p:cNvSpPr>
              <a:spLocks noChangeShapeType="1"/>
            </p:cNvSpPr>
            <p:nvPr/>
          </p:nvSpPr>
          <p:spPr bwMode="auto">
            <a:xfrm>
              <a:off x="341" y="1096"/>
              <a:ext cx="10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91" name="Line 183"/>
            <p:cNvSpPr>
              <a:spLocks noChangeShapeType="1"/>
            </p:cNvSpPr>
            <p:nvPr/>
          </p:nvSpPr>
          <p:spPr bwMode="auto">
            <a:xfrm flipH="1" flipV="1">
              <a:off x="341" y="1096"/>
              <a:ext cx="54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92" name="Line 184"/>
            <p:cNvSpPr>
              <a:spLocks noChangeShapeType="1"/>
            </p:cNvSpPr>
            <p:nvPr/>
          </p:nvSpPr>
          <p:spPr bwMode="auto">
            <a:xfrm flipV="1">
              <a:off x="395" y="988"/>
              <a:ext cx="116" cy="2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93" name="Line 185"/>
            <p:cNvSpPr>
              <a:spLocks noChangeShapeType="1"/>
            </p:cNvSpPr>
            <p:nvPr/>
          </p:nvSpPr>
          <p:spPr bwMode="auto">
            <a:xfrm>
              <a:off x="511" y="988"/>
              <a:ext cx="26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94" name="Freeform 186"/>
            <p:cNvSpPr>
              <a:spLocks/>
            </p:cNvSpPr>
            <p:nvPr/>
          </p:nvSpPr>
          <p:spPr bwMode="auto">
            <a:xfrm>
              <a:off x="511" y="1004"/>
              <a:ext cx="39" cy="85"/>
            </a:xfrm>
            <a:custGeom>
              <a:avLst/>
              <a:gdLst>
                <a:gd name="T0" fmla="*/ 0 w 142"/>
                <a:gd name="T1" fmla="*/ 307 h 307"/>
                <a:gd name="T2" fmla="*/ 82 w 142"/>
                <a:gd name="T3" fmla="*/ 0 h 307"/>
                <a:gd name="T4" fmla="*/ 142 w 142"/>
                <a:gd name="T5" fmla="*/ 0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2" h="307">
                  <a:moveTo>
                    <a:pt x="0" y="307"/>
                  </a:moveTo>
                  <a:lnTo>
                    <a:pt x="82" y="0"/>
                  </a:lnTo>
                  <a:lnTo>
                    <a:pt x="14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95" name="Freeform 187"/>
            <p:cNvSpPr>
              <a:spLocks/>
            </p:cNvSpPr>
            <p:nvPr/>
          </p:nvSpPr>
          <p:spPr bwMode="auto">
            <a:xfrm>
              <a:off x="536" y="1004"/>
              <a:ext cx="25" cy="46"/>
            </a:xfrm>
            <a:custGeom>
              <a:avLst/>
              <a:gdLst>
                <a:gd name="T0" fmla="*/ 0 w 86"/>
                <a:gd name="T1" fmla="*/ 170 h 170"/>
                <a:gd name="T2" fmla="*/ 7 w 86"/>
                <a:gd name="T3" fmla="*/ 170 h 170"/>
                <a:gd name="T4" fmla="*/ 15 w 86"/>
                <a:gd name="T5" fmla="*/ 168 h 170"/>
                <a:gd name="T6" fmla="*/ 22 w 86"/>
                <a:gd name="T7" fmla="*/ 165 h 170"/>
                <a:gd name="T8" fmla="*/ 30 w 86"/>
                <a:gd name="T9" fmla="*/ 160 h 170"/>
                <a:gd name="T10" fmla="*/ 38 w 86"/>
                <a:gd name="T11" fmla="*/ 155 h 170"/>
                <a:gd name="T12" fmla="*/ 45 w 86"/>
                <a:gd name="T13" fmla="*/ 149 h 170"/>
                <a:gd name="T14" fmla="*/ 52 w 86"/>
                <a:gd name="T15" fmla="*/ 142 h 170"/>
                <a:gd name="T16" fmla="*/ 59 w 86"/>
                <a:gd name="T17" fmla="*/ 134 h 170"/>
                <a:gd name="T18" fmla="*/ 65 w 86"/>
                <a:gd name="T19" fmla="*/ 125 h 170"/>
                <a:gd name="T20" fmla="*/ 70 w 86"/>
                <a:gd name="T21" fmla="*/ 116 h 170"/>
                <a:gd name="T22" fmla="*/ 76 w 86"/>
                <a:gd name="T23" fmla="*/ 106 h 170"/>
                <a:gd name="T24" fmla="*/ 79 w 86"/>
                <a:gd name="T25" fmla="*/ 95 h 170"/>
                <a:gd name="T26" fmla="*/ 82 w 86"/>
                <a:gd name="T27" fmla="*/ 85 h 170"/>
                <a:gd name="T28" fmla="*/ 85 w 86"/>
                <a:gd name="T29" fmla="*/ 75 h 170"/>
                <a:gd name="T30" fmla="*/ 86 w 86"/>
                <a:gd name="T31" fmla="*/ 65 h 170"/>
                <a:gd name="T32" fmla="*/ 86 w 86"/>
                <a:gd name="T33" fmla="*/ 55 h 170"/>
                <a:gd name="T34" fmla="*/ 86 w 86"/>
                <a:gd name="T35" fmla="*/ 45 h 170"/>
                <a:gd name="T36" fmla="*/ 85 w 86"/>
                <a:gd name="T37" fmla="*/ 37 h 170"/>
                <a:gd name="T38" fmla="*/ 82 w 86"/>
                <a:gd name="T39" fmla="*/ 28 h 170"/>
                <a:gd name="T40" fmla="*/ 80 w 86"/>
                <a:gd name="T41" fmla="*/ 22 h 170"/>
                <a:gd name="T42" fmla="*/ 76 w 86"/>
                <a:gd name="T43" fmla="*/ 16 h 170"/>
                <a:gd name="T44" fmla="*/ 70 w 86"/>
                <a:gd name="T45" fmla="*/ 10 h 170"/>
                <a:gd name="T46" fmla="*/ 65 w 86"/>
                <a:gd name="T47" fmla="*/ 6 h 170"/>
                <a:gd name="T48" fmla="*/ 60 w 86"/>
                <a:gd name="T49" fmla="*/ 3 h 170"/>
                <a:gd name="T50" fmla="*/ 52 w 86"/>
                <a:gd name="T51" fmla="*/ 1 h 170"/>
                <a:gd name="T52" fmla="*/ 46 w 86"/>
                <a:gd name="T53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6" h="170">
                  <a:moveTo>
                    <a:pt x="0" y="170"/>
                  </a:moveTo>
                  <a:lnTo>
                    <a:pt x="7" y="170"/>
                  </a:lnTo>
                  <a:lnTo>
                    <a:pt x="15" y="168"/>
                  </a:lnTo>
                  <a:lnTo>
                    <a:pt x="22" y="165"/>
                  </a:lnTo>
                  <a:lnTo>
                    <a:pt x="30" y="160"/>
                  </a:lnTo>
                  <a:lnTo>
                    <a:pt x="38" y="155"/>
                  </a:lnTo>
                  <a:lnTo>
                    <a:pt x="45" y="149"/>
                  </a:lnTo>
                  <a:lnTo>
                    <a:pt x="52" y="142"/>
                  </a:lnTo>
                  <a:lnTo>
                    <a:pt x="59" y="134"/>
                  </a:lnTo>
                  <a:lnTo>
                    <a:pt x="65" y="125"/>
                  </a:lnTo>
                  <a:lnTo>
                    <a:pt x="70" y="116"/>
                  </a:lnTo>
                  <a:lnTo>
                    <a:pt x="76" y="106"/>
                  </a:lnTo>
                  <a:lnTo>
                    <a:pt x="79" y="95"/>
                  </a:lnTo>
                  <a:lnTo>
                    <a:pt x="82" y="85"/>
                  </a:lnTo>
                  <a:lnTo>
                    <a:pt x="85" y="75"/>
                  </a:lnTo>
                  <a:lnTo>
                    <a:pt x="86" y="65"/>
                  </a:lnTo>
                  <a:lnTo>
                    <a:pt x="86" y="55"/>
                  </a:lnTo>
                  <a:lnTo>
                    <a:pt x="86" y="45"/>
                  </a:lnTo>
                  <a:lnTo>
                    <a:pt x="85" y="37"/>
                  </a:lnTo>
                  <a:lnTo>
                    <a:pt x="82" y="28"/>
                  </a:lnTo>
                  <a:lnTo>
                    <a:pt x="80" y="22"/>
                  </a:lnTo>
                  <a:lnTo>
                    <a:pt x="76" y="16"/>
                  </a:lnTo>
                  <a:lnTo>
                    <a:pt x="70" y="10"/>
                  </a:lnTo>
                  <a:lnTo>
                    <a:pt x="65" y="6"/>
                  </a:lnTo>
                  <a:lnTo>
                    <a:pt x="60" y="3"/>
                  </a:lnTo>
                  <a:lnTo>
                    <a:pt x="52" y="1"/>
                  </a:lnTo>
                  <a:lnTo>
                    <a:pt x="4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96" name="Line 188"/>
            <p:cNvSpPr>
              <a:spLocks noChangeShapeType="1"/>
            </p:cNvSpPr>
            <p:nvPr/>
          </p:nvSpPr>
          <p:spPr bwMode="auto">
            <a:xfrm flipH="1">
              <a:off x="521" y="1050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97" name="Line 189"/>
            <p:cNvSpPr>
              <a:spLocks noChangeShapeType="1"/>
            </p:cNvSpPr>
            <p:nvPr/>
          </p:nvSpPr>
          <p:spPr bwMode="auto">
            <a:xfrm>
              <a:off x="540" y="1050"/>
              <a:ext cx="4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98" name="Line 190"/>
            <p:cNvSpPr>
              <a:spLocks noChangeShapeType="1"/>
            </p:cNvSpPr>
            <p:nvPr/>
          </p:nvSpPr>
          <p:spPr bwMode="auto">
            <a:xfrm>
              <a:off x="581" y="1031"/>
              <a:ext cx="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199" name="Freeform 191"/>
            <p:cNvSpPr>
              <a:spLocks/>
            </p:cNvSpPr>
            <p:nvPr/>
          </p:nvSpPr>
          <p:spPr bwMode="auto">
            <a:xfrm>
              <a:off x="592" y="1031"/>
              <a:ext cx="10" cy="17"/>
            </a:xfrm>
            <a:custGeom>
              <a:avLst/>
              <a:gdLst>
                <a:gd name="T0" fmla="*/ 26 w 29"/>
                <a:gd name="T1" fmla="*/ 59 h 59"/>
                <a:gd name="T2" fmla="*/ 28 w 29"/>
                <a:gd name="T3" fmla="*/ 52 h 59"/>
                <a:gd name="T4" fmla="*/ 29 w 29"/>
                <a:gd name="T5" fmla="*/ 44 h 59"/>
                <a:gd name="T6" fmla="*/ 29 w 29"/>
                <a:gd name="T7" fmla="*/ 35 h 59"/>
                <a:gd name="T8" fmla="*/ 28 w 29"/>
                <a:gd name="T9" fmla="*/ 28 h 59"/>
                <a:gd name="T10" fmla="*/ 26 w 29"/>
                <a:gd name="T11" fmla="*/ 21 h 59"/>
                <a:gd name="T12" fmla="*/ 24 w 29"/>
                <a:gd name="T13" fmla="*/ 15 h 59"/>
                <a:gd name="T14" fmla="*/ 20 w 29"/>
                <a:gd name="T15" fmla="*/ 9 h 59"/>
                <a:gd name="T16" fmla="*/ 16 w 29"/>
                <a:gd name="T17" fmla="*/ 6 h 59"/>
                <a:gd name="T18" fmla="*/ 11 w 29"/>
                <a:gd name="T19" fmla="*/ 3 h 59"/>
                <a:gd name="T20" fmla="*/ 6 w 29"/>
                <a:gd name="T21" fmla="*/ 1 h 59"/>
                <a:gd name="T22" fmla="*/ 0 w 29"/>
                <a:gd name="T23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59">
                  <a:moveTo>
                    <a:pt x="26" y="59"/>
                  </a:moveTo>
                  <a:lnTo>
                    <a:pt x="28" y="52"/>
                  </a:lnTo>
                  <a:lnTo>
                    <a:pt x="29" y="44"/>
                  </a:lnTo>
                  <a:lnTo>
                    <a:pt x="29" y="35"/>
                  </a:lnTo>
                  <a:lnTo>
                    <a:pt x="28" y="28"/>
                  </a:lnTo>
                  <a:lnTo>
                    <a:pt x="26" y="21"/>
                  </a:lnTo>
                  <a:lnTo>
                    <a:pt x="24" y="15"/>
                  </a:lnTo>
                  <a:lnTo>
                    <a:pt x="20" y="9"/>
                  </a:lnTo>
                  <a:lnTo>
                    <a:pt x="16" y="6"/>
                  </a:lnTo>
                  <a:lnTo>
                    <a:pt x="11" y="3"/>
                  </a:lnTo>
                  <a:lnTo>
                    <a:pt x="6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00" name="Freeform 192"/>
            <p:cNvSpPr>
              <a:spLocks/>
            </p:cNvSpPr>
            <p:nvPr/>
          </p:nvSpPr>
          <p:spPr bwMode="auto">
            <a:xfrm>
              <a:off x="573" y="1048"/>
              <a:ext cx="27" cy="41"/>
            </a:xfrm>
            <a:custGeom>
              <a:avLst/>
              <a:gdLst>
                <a:gd name="T0" fmla="*/ 99 w 99"/>
                <a:gd name="T1" fmla="*/ 0 h 146"/>
                <a:gd name="T2" fmla="*/ 60 w 99"/>
                <a:gd name="T3" fmla="*/ 146 h 146"/>
                <a:gd name="T4" fmla="*/ 0 w 99"/>
                <a:gd name="T5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9" h="146">
                  <a:moveTo>
                    <a:pt x="99" y="0"/>
                  </a:moveTo>
                  <a:lnTo>
                    <a:pt x="60" y="146"/>
                  </a:lnTo>
                  <a:lnTo>
                    <a:pt x="0" y="14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01" name="Freeform 193"/>
            <p:cNvSpPr>
              <a:spLocks/>
            </p:cNvSpPr>
            <p:nvPr/>
          </p:nvSpPr>
          <p:spPr bwMode="auto">
            <a:xfrm>
              <a:off x="565" y="1060"/>
              <a:ext cx="16" cy="29"/>
            </a:xfrm>
            <a:custGeom>
              <a:avLst/>
              <a:gdLst>
                <a:gd name="T0" fmla="*/ 53 w 53"/>
                <a:gd name="T1" fmla="*/ 0 h 102"/>
                <a:gd name="T2" fmla="*/ 47 w 53"/>
                <a:gd name="T3" fmla="*/ 0 h 102"/>
                <a:gd name="T4" fmla="*/ 41 w 53"/>
                <a:gd name="T5" fmla="*/ 2 h 102"/>
                <a:gd name="T6" fmla="*/ 34 w 53"/>
                <a:gd name="T7" fmla="*/ 5 h 102"/>
                <a:gd name="T8" fmla="*/ 29 w 53"/>
                <a:gd name="T9" fmla="*/ 10 h 102"/>
                <a:gd name="T10" fmla="*/ 24 w 53"/>
                <a:gd name="T11" fmla="*/ 15 h 102"/>
                <a:gd name="T12" fmla="*/ 19 w 53"/>
                <a:gd name="T13" fmla="*/ 20 h 102"/>
                <a:gd name="T14" fmla="*/ 13 w 53"/>
                <a:gd name="T15" fmla="*/ 28 h 102"/>
                <a:gd name="T16" fmla="*/ 9 w 53"/>
                <a:gd name="T17" fmla="*/ 35 h 102"/>
                <a:gd name="T18" fmla="*/ 6 w 53"/>
                <a:gd name="T19" fmla="*/ 43 h 102"/>
                <a:gd name="T20" fmla="*/ 4 w 53"/>
                <a:gd name="T21" fmla="*/ 51 h 102"/>
                <a:gd name="T22" fmla="*/ 1 w 53"/>
                <a:gd name="T23" fmla="*/ 59 h 102"/>
                <a:gd name="T24" fmla="*/ 0 w 53"/>
                <a:gd name="T25" fmla="*/ 66 h 102"/>
                <a:gd name="T26" fmla="*/ 1 w 53"/>
                <a:gd name="T27" fmla="*/ 74 h 102"/>
                <a:gd name="T28" fmla="*/ 3 w 53"/>
                <a:gd name="T29" fmla="*/ 81 h 102"/>
                <a:gd name="T30" fmla="*/ 4 w 53"/>
                <a:gd name="T31" fmla="*/ 87 h 102"/>
                <a:gd name="T32" fmla="*/ 7 w 53"/>
                <a:gd name="T33" fmla="*/ 92 h 102"/>
                <a:gd name="T34" fmla="*/ 11 w 53"/>
                <a:gd name="T35" fmla="*/ 96 h 102"/>
                <a:gd name="T36" fmla="*/ 15 w 53"/>
                <a:gd name="T37" fmla="*/ 99 h 102"/>
                <a:gd name="T38" fmla="*/ 20 w 53"/>
                <a:gd name="T39" fmla="*/ 101 h 102"/>
                <a:gd name="T40" fmla="*/ 25 w 53"/>
                <a:gd name="T41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3" h="102">
                  <a:moveTo>
                    <a:pt x="53" y="0"/>
                  </a:moveTo>
                  <a:lnTo>
                    <a:pt x="47" y="0"/>
                  </a:lnTo>
                  <a:lnTo>
                    <a:pt x="41" y="2"/>
                  </a:lnTo>
                  <a:lnTo>
                    <a:pt x="34" y="5"/>
                  </a:lnTo>
                  <a:lnTo>
                    <a:pt x="29" y="10"/>
                  </a:lnTo>
                  <a:lnTo>
                    <a:pt x="24" y="15"/>
                  </a:lnTo>
                  <a:lnTo>
                    <a:pt x="19" y="20"/>
                  </a:lnTo>
                  <a:lnTo>
                    <a:pt x="13" y="28"/>
                  </a:lnTo>
                  <a:lnTo>
                    <a:pt x="9" y="35"/>
                  </a:lnTo>
                  <a:lnTo>
                    <a:pt x="6" y="43"/>
                  </a:lnTo>
                  <a:lnTo>
                    <a:pt x="4" y="51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4"/>
                  </a:lnTo>
                  <a:lnTo>
                    <a:pt x="3" y="81"/>
                  </a:lnTo>
                  <a:lnTo>
                    <a:pt x="4" y="87"/>
                  </a:lnTo>
                  <a:lnTo>
                    <a:pt x="7" y="92"/>
                  </a:lnTo>
                  <a:lnTo>
                    <a:pt x="11" y="96"/>
                  </a:lnTo>
                  <a:lnTo>
                    <a:pt x="15" y="99"/>
                  </a:lnTo>
                  <a:lnTo>
                    <a:pt x="20" y="101"/>
                  </a:lnTo>
                  <a:lnTo>
                    <a:pt x="25" y="10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02" name="Line 194"/>
            <p:cNvSpPr>
              <a:spLocks noChangeShapeType="1"/>
            </p:cNvSpPr>
            <p:nvPr/>
          </p:nvSpPr>
          <p:spPr bwMode="auto">
            <a:xfrm>
              <a:off x="581" y="1060"/>
              <a:ext cx="1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03" name="Freeform 195"/>
            <p:cNvSpPr>
              <a:spLocks/>
            </p:cNvSpPr>
            <p:nvPr/>
          </p:nvSpPr>
          <p:spPr bwMode="auto">
            <a:xfrm>
              <a:off x="648" y="1004"/>
              <a:ext cx="24" cy="85"/>
            </a:xfrm>
            <a:custGeom>
              <a:avLst/>
              <a:gdLst>
                <a:gd name="T0" fmla="*/ 0 w 82"/>
                <a:gd name="T1" fmla="*/ 307 h 307"/>
                <a:gd name="T2" fmla="*/ 82 w 82"/>
                <a:gd name="T3" fmla="*/ 0 h 307"/>
                <a:gd name="T4" fmla="*/ 16 w 82"/>
                <a:gd name="T5" fmla="*/ 68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2" h="307">
                  <a:moveTo>
                    <a:pt x="0" y="307"/>
                  </a:moveTo>
                  <a:lnTo>
                    <a:pt x="82" y="0"/>
                  </a:lnTo>
                  <a:lnTo>
                    <a:pt x="16" y="6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04" name="Line 196"/>
            <p:cNvSpPr>
              <a:spLocks noChangeShapeType="1"/>
            </p:cNvSpPr>
            <p:nvPr/>
          </p:nvSpPr>
          <p:spPr bwMode="auto">
            <a:xfrm flipV="1">
              <a:off x="668" y="1083"/>
              <a:ext cx="2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05" name="Freeform 197"/>
            <p:cNvSpPr>
              <a:spLocks/>
            </p:cNvSpPr>
            <p:nvPr/>
          </p:nvSpPr>
          <p:spPr bwMode="auto">
            <a:xfrm>
              <a:off x="693" y="1004"/>
              <a:ext cx="39" cy="85"/>
            </a:xfrm>
            <a:custGeom>
              <a:avLst/>
              <a:gdLst>
                <a:gd name="T0" fmla="*/ 139 w 139"/>
                <a:gd name="T1" fmla="*/ 0 h 307"/>
                <a:gd name="T2" fmla="*/ 128 w 139"/>
                <a:gd name="T3" fmla="*/ 5 h 307"/>
                <a:gd name="T4" fmla="*/ 117 w 139"/>
                <a:gd name="T5" fmla="*/ 11 h 307"/>
                <a:gd name="T6" fmla="*/ 108 w 139"/>
                <a:gd name="T7" fmla="*/ 19 h 307"/>
                <a:gd name="T8" fmla="*/ 97 w 139"/>
                <a:gd name="T9" fmla="*/ 27 h 307"/>
                <a:gd name="T10" fmla="*/ 88 w 139"/>
                <a:gd name="T11" fmla="*/ 37 h 307"/>
                <a:gd name="T12" fmla="*/ 79 w 139"/>
                <a:gd name="T13" fmla="*/ 48 h 307"/>
                <a:gd name="T14" fmla="*/ 69 w 139"/>
                <a:gd name="T15" fmla="*/ 58 h 307"/>
                <a:gd name="T16" fmla="*/ 62 w 139"/>
                <a:gd name="T17" fmla="*/ 70 h 307"/>
                <a:gd name="T18" fmla="*/ 54 w 139"/>
                <a:gd name="T19" fmla="*/ 83 h 307"/>
                <a:gd name="T20" fmla="*/ 47 w 139"/>
                <a:gd name="T21" fmla="*/ 95 h 307"/>
                <a:gd name="T22" fmla="*/ 41 w 139"/>
                <a:gd name="T23" fmla="*/ 109 h 307"/>
                <a:gd name="T24" fmla="*/ 35 w 139"/>
                <a:gd name="T25" fmla="*/ 123 h 307"/>
                <a:gd name="T26" fmla="*/ 30 w 139"/>
                <a:gd name="T27" fmla="*/ 136 h 307"/>
                <a:gd name="T28" fmla="*/ 3 w 139"/>
                <a:gd name="T29" fmla="*/ 239 h 307"/>
                <a:gd name="T30" fmla="*/ 1 w 139"/>
                <a:gd name="T31" fmla="*/ 249 h 307"/>
                <a:gd name="T32" fmla="*/ 0 w 139"/>
                <a:gd name="T33" fmla="*/ 258 h 307"/>
                <a:gd name="T34" fmla="*/ 0 w 139"/>
                <a:gd name="T35" fmla="*/ 267 h 307"/>
                <a:gd name="T36" fmla="*/ 0 w 139"/>
                <a:gd name="T37" fmla="*/ 275 h 307"/>
                <a:gd name="T38" fmla="*/ 2 w 139"/>
                <a:gd name="T39" fmla="*/ 283 h 307"/>
                <a:gd name="T40" fmla="*/ 6 w 139"/>
                <a:gd name="T41" fmla="*/ 290 h 307"/>
                <a:gd name="T42" fmla="*/ 10 w 139"/>
                <a:gd name="T43" fmla="*/ 296 h 307"/>
                <a:gd name="T44" fmla="*/ 14 w 139"/>
                <a:gd name="T45" fmla="*/ 301 h 307"/>
                <a:gd name="T46" fmla="*/ 19 w 139"/>
                <a:gd name="T47" fmla="*/ 304 h 307"/>
                <a:gd name="T48" fmla="*/ 26 w 139"/>
                <a:gd name="T49" fmla="*/ 306 h 307"/>
                <a:gd name="T50" fmla="*/ 32 w 139"/>
                <a:gd name="T51" fmla="*/ 307 h 307"/>
                <a:gd name="T52" fmla="*/ 40 w 139"/>
                <a:gd name="T53" fmla="*/ 306 h 307"/>
                <a:gd name="T54" fmla="*/ 47 w 139"/>
                <a:gd name="T55" fmla="*/ 304 h 307"/>
                <a:gd name="T56" fmla="*/ 54 w 139"/>
                <a:gd name="T57" fmla="*/ 301 h 307"/>
                <a:gd name="T58" fmla="*/ 61 w 139"/>
                <a:gd name="T59" fmla="*/ 296 h 307"/>
                <a:gd name="T60" fmla="*/ 68 w 139"/>
                <a:gd name="T61" fmla="*/ 290 h 307"/>
                <a:gd name="T62" fmla="*/ 75 w 139"/>
                <a:gd name="T63" fmla="*/ 283 h 307"/>
                <a:gd name="T64" fmla="*/ 81 w 139"/>
                <a:gd name="T65" fmla="*/ 275 h 307"/>
                <a:gd name="T66" fmla="*/ 87 w 139"/>
                <a:gd name="T67" fmla="*/ 267 h 307"/>
                <a:gd name="T68" fmla="*/ 92 w 139"/>
                <a:gd name="T69" fmla="*/ 258 h 307"/>
                <a:gd name="T70" fmla="*/ 95 w 139"/>
                <a:gd name="T71" fmla="*/ 249 h 307"/>
                <a:gd name="T72" fmla="*/ 98 w 139"/>
                <a:gd name="T73" fmla="*/ 239 h 307"/>
                <a:gd name="T74" fmla="*/ 108 w 139"/>
                <a:gd name="T75" fmla="*/ 205 h 307"/>
                <a:gd name="T76" fmla="*/ 110 w 139"/>
                <a:gd name="T77" fmla="*/ 196 h 307"/>
                <a:gd name="T78" fmla="*/ 112 w 139"/>
                <a:gd name="T79" fmla="*/ 187 h 307"/>
                <a:gd name="T80" fmla="*/ 113 w 139"/>
                <a:gd name="T81" fmla="*/ 180 h 307"/>
                <a:gd name="T82" fmla="*/ 113 w 139"/>
                <a:gd name="T83" fmla="*/ 171 h 307"/>
                <a:gd name="T84" fmla="*/ 112 w 139"/>
                <a:gd name="T85" fmla="*/ 164 h 307"/>
                <a:gd name="T86" fmla="*/ 110 w 139"/>
                <a:gd name="T87" fmla="*/ 157 h 307"/>
                <a:gd name="T88" fmla="*/ 108 w 139"/>
                <a:gd name="T89" fmla="*/ 151 h 307"/>
                <a:gd name="T90" fmla="*/ 105 w 139"/>
                <a:gd name="T91" fmla="*/ 146 h 307"/>
                <a:gd name="T92" fmla="*/ 100 w 139"/>
                <a:gd name="T93" fmla="*/ 141 h 307"/>
                <a:gd name="T94" fmla="*/ 95 w 139"/>
                <a:gd name="T95" fmla="*/ 138 h 307"/>
                <a:gd name="T96" fmla="*/ 90 w 139"/>
                <a:gd name="T97" fmla="*/ 137 h 307"/>
                <a:gd name="T98" fmla="*/ 84 w 139"/>
                <a:gd name="T99" fmla="*/ 136 h 307"/>
                <a:gd name="T100" fmla="*/ 78 w 139"/>
                <a:gd name="T101" fmla="*/ 136 h 307"/>
                <a:gd name="T102" fmla="*/ 30 w 139"/>
                <a:gd name="T103" fmla="*/ 136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9" h="307">
                  <a:moveTo>
                    <a:pt x="139" y="0"/>
                  </a:moveTo>
                  <a:lnTo>
                    <a:pt x="128" y="5"/>
                  </a:lnTo>
                  <a:lnTo>
                    <a:pt x="117" y="11"/>
                  </a:lnTo>
                  <a:lnTo>
                    <a:pt x="108" y="19"/>
                  </a:lnTo>
                  <a:lnTo>
                    <a:pt x="97" y="27"/>
                  </a:lnTo>
                  <a:lnTo>
                    <a:pt x="88" y="37"/>
                  </a:lnTo>
                  <a:lnTo>
                    <a:pt x="79" y="48"/>
                  </a:lnTo>
                  <a:lnTo>
                    <a:pt x="69" y="58"/>
                  </a:lnTo>
                  <a:lnTo>
                    <a:pt x="62" y="70"/>
                  </a:lnTo>
                  <a:lnTo>
                    <a:pt x="54" y="83"/>
                  </a:lnTo>
                  <a:lnTo>
                    <a:pt x="47" y="95"/>
                  </a:lnTo>
                  <a:lnTo>
                    <a:pt x="41" y="109"/>
                  </a:lnTo>
                  <a:lnTo>
                    <a:pt x="35" y="123"/>
                  </a:lnTo>
                  <a:lnTo>
                    <a:pt x="30" y="136"/>
                  </a:lnTo>
                  <a:lnTo>
                    <a:pt x="3" y="239"/>
                  </a:lnTo>
                  <a:lnTo>
                    <a:pt x="1" y="249"/>
                  </a:lnTo>
                  <a:lnTo>
                    <a:pt x="0" y="258"/>
                  </a:lnTo>
                  <a:lnTo>
                    <a:pt x="0" y="267"/>
                  </a:lnTo>
                  <a:lnTo>
                    <a:pt x="0" y="275"/>
                  </a:lnTo>
                  <a:lnTo>
                    <a:pt x="2" y="283"/>
                  </a:lnTo>
                  <a:lnTo>
                    <a:pt x="6" y="290"/>
                  </a:lnTo>
                  <a:lnTo>
                    <a:pt x="10" y="296"/>
                  </a:lnTo>
                  <a:lnTo>
                    <a:pt x="14" y="301"/>
                  </a:lnTo>
                  <a:lnTo>
                    <a:pt x="19" y="304"/>
                  </a:lnTo>
                  <a:lnTo>
                    <a:pt x="26" y="306"/>
                  </a:lnTo>
                  <a:lnTo>
                    <a:pt x="32" y="307"/>
                  </a:lnTo>
                  <a:lnTo>
                    <a:pt x="40" y="306"/>
                  </a:lnTo>
                  <a:lnTo>
                    <a:pt x="47" y="304"/>
                  </a:lnTo>
                  <a:lnTo>
                    <a:pt x="54" y="301"/>
                  </a:lnTo>
                  <a:lnTo>
                    <a:pt x="61" y="296"/>
                  </a:lnTo>
                  <a:lnTo>
                    <a:pt x="68" y="290"/>
                  </a:lnTo>
                  <a:lnTo>
                    <a:pt x="75" y="283"/>
                  </a:lnTo>
                  <a:lnTo>
                    <a:pt x="81" y="275"/>
                  </a:lnTo>
                  <a:lnTo>
                    <a:pt x="87" y="267"/>
                  </a:lnTo>
                  <a:lnTo>
                    <a:pt x="92" y="258"/>
                  </a:lnTo>
                  <a:lnTo>
                    <a:pt x="95" y="249"/>
                  </a:lnTo>
                  <a:lnTo>
                    <a:pt x="98" y="239"/>
                  </a:lnTo>
                  <a:lnTo>
                    <a:pt x="108" y="205"/>
                  </a:lnTo>
                  <a:lnTo>
                    <a:pt x="110" y="196"/>
                  </a:lnTo>
                  <a:lnTo>
                    <a:pt x="112" y="187"/>
                  </a:lnTo>
                  <a:lnTo>
                    <a:pt x="113" y="180"/>
                  </a:lnTo>
                  <a:lnTo>
                    <a:pt x="113" y="171"/>
                  </a:lnTo>
                  <a:lnTo>
                    <a:pt x="112" y="164"/>
                  </a:lnTo>
                  <a:lnTo>
                    <a:pt x="110" y="157"/>
                  </a:lnTo>
                  <a:lnTo>
                    <a:pt x="108" y="151"/>
                  </a:lnTo>
                  <a:lnTo>
                    <a:pt x="105" y="146"/>
                  </a:lnTo>
                  <a:lnTo>
                    <a:pt x="100" y="141"/>
                  </a:lnTo>
                  <a:lnTo>
                    <a:pt x="95" y="138"/>
                  </a:lnTo>
                  <a:lnTo>
                    <a:pt x="90" y="137"/>
                  </a:lnTo>
                  <a:lnTo>
                    <a:pt x="84" y="136"/>
                  </a:lnTo>
                  <a:lnTo>
                    <a:pt x="78" y="136"/>
                  </a:lnTo>
                  <a:lnTo>
                    <a:pt x="30" y="13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06" name="Line 198"/>
            <p:cNvSpPr>
              <a:spLocks noChangeShapeType="1"/>
            </p:cNvSpPr>
            <p:nvPr/>
          </p:nvSpPr>
          <p:spPr bwMode="auto">
            <a:xfrm>
              <a:off x="1225" y="1193"/>
              <a:ext cx="10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07" name="Line 199"/>
            <p:cNvSpPr>
              <a:spLocks noChangeShapeType="1"/>
            </p:cNvSpPr>
            <p:nvPr/>
          </p:nvSpPr>
          <p:spPr bwMode="auto">
            <a:xfrm flipH="1" flipV="1">
              <a:off x="1225" y="1193"/>
              <a:ext cx="54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08" name="Line 200"/>
            <p:cNvSpPr>
              <a:spLocks noChangeShapeType="1"/>
            </p:cNvSpPr>
            <p:nvPr/>
          </p:nvSpPr>
          <p:spPr bwMode="auto">
            <a:xfrm flipV="1">
              <a:off x="1279" y="1085"/>
              <a:ext cx="116" cy="2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09" name="Line 201"/>
            <p:cNvSpPr>
              <a:spLocks noChangeShapeType="1"/>
            </p:cNvSpPr>
            <p:nvPr/>
          </p:nvSpPr>
          <p:spPr bwMode="auto">
            <a:xfrm>
              <a:off x="1395" y="1085"/>
              <a:ext cx="26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10" name="Freeform 202"/>
            <p:cNvSpPr>
              <a:spLocks/>
            </p:cNvSpPr>
            <p:nvPr/>
          </p:nvSpPr>
          <p:spPr bwMode="auto">
            <a:xfrm>
              <a:off x="1395" y="1100"/>
              <a:ext cx="39" cy="84"/>
            </a:xfrm>
            <a:custGeom>
              <a:avLst/>
              <a:gdLst>
                <a:gd name="T0" fmla="*/ 0 w 142"/>
                <a:gd name="T1" fmla="*/ 306 h 306"/>
                <a:gd name="T2" fmla="*/ 82 w 142"/>
                <a:gd name="T3" fmla="*/ 0 h 306"/>
                <a:gd name="T4" fmla="*/ 142 w 142"/>
                <a:gd name="T5" fmla="*/ 0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2" h="306">
                  <a:moveTo>
                    <a:pt x="0" y="306"/>
                  </a:moveTo>
                  <a:lnTo>
                    <a:pt x="82" y="0"/>
                  </a:lnTo>
                  <a:lnTo>
                    <a:pt x="14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11" name="Freeform 203"/>
            <p:cNvSpPr>
              <a:spLocks/>
            </p:cNvSpPr>
            <p:nvPr/>
          </p:nvSpPr>
          <p:spPr bwMode="auto">
            <a:xfrm>
              <a:off x="1422" y="1100"/>
              <a:ext cx="23" cy="47"/>
            </a:xfrm>
            <a:custGeom>
              <a:avLst/>
              <a:gdLst>
                <a:gd name="T0" fmla="*/ 0 w 86"/>
                <a:gd name="T1" fmla="*/ 170 h 170"/>
                <a:gd name="T2" fmla="*/ 6 w 86"/>
                <a:gd name="T3" fmla="*/ 170 h 170"/>
                <a:gd name="T4" fmla="*/ 15 w 86"/>
                <a:gd name="T5" fmla="*/ 168 h 170"/>
                <a:gd name="T6" fmla="*/ 22 w 86"/>
                <a:gd name="T7" fmla="*/ 165 h 170"/>
                <a:gd name="T8" fmla="*/ 30 w 86"/>
                <a:gd name="T9" fmla="*/ 161 h 170"/>
                <a:gd name="T10" fmla="*/ 37 w 86"/>
                <a:gd name="T11" fmla="*/ 155 h 170"/>
                <a:gd name="T12" fmla="*/ 45 w 86"/>
                <a:gd name="T13" fmla="*/ 149 h 170"/>
                <a:gd name="T14" fmla="*/ 52 w 86"/>
                <a:gd name="T15" fmla="*/ 141 h 170"/>
                <a:gd name="T16" fmla="*/ 58 w 86"/>
                <a:gd name="T17" fmla="*/ 134 h 170"/>
                <a:gd name="T18" fmla="*/ 65 w 86"/>
                <a:gd name="T19" fmla="*/ 124 h 170"/>
                <a:gd name="T20" fmla="*/ 70 w 86"/>
                <a:gd name="T21" fmla="*/ 116 h 170"/>
                <a:gd name="T22" fmla="*/ 74 w 86"/>
                <a:gd name="T23" fmla="*/ 105 h 170"/>
                <a:gd name="T24" fmla="*/ 79 w 86"/>
                <a:gd name="T25" fmla="*/ 96 h 170"/>
                <a:gd name="T26" fmla="*/ 82 w 86"/>
                <a:gd name="T27" fmla="*/ 85 h 170"/>
                <a:gd name="T28" fmla="*/ 84 w 86"/>
                <a:gd name="T29" fmla="*/ 75 h 170"/>
                <a:gd name="T30" fmla="*/ 85 w 86"/>
                <a:gd name="T31" fmla="*/ 65 h 170"/>
                <a:gd name="T32" fmla="*/ 86 w 86"/>
                <a:gd name="T33" fmla="*/ 55 h 170"/>
                <a:gd name="T34" fmla="*/ 86 w 86"/>
                <a:gd name="T35" fmla="*/ 46 h 170"/>
                <a:gd name="T36" fmla="*/ 84 w 86"/>
                <a:gd name="T37" fmla="*/ 37 h 170"/>
                <a:gd name="T38" fmla="*/ 82 w 86"/>
                <a:gd name="T39" fmla="*/ 29 h 170"/>
                <a:gd name="T40" fmla="*/ 79 w 86"/>
                <a:gd name="T41" fmla="*/ 21 h 170"/>
                <a:gd name="T42" fmla="*/ 74 w 86"/>
                <a:gd name="T43" fmla="*/ 15 h 170"/>
                <a:gd name="T44" fmla="*/ 70 w 86"/>
                <a:gd name="T45" fmla="*/ 9 h 170"/>
                <a:gd name="T46" fmla="*/ 65 w 86"/>
                <a:gd name="T47" fmla="*/ 5 h 170"/>
                <a:gd name="T48" fmla="*/ 58 w 86"/>
                <a:gd name="T49" fmla="*/ 3 h 170"/>
                <a:gd name="T50" fmla="*/ 52 w 86"/>
                <a:gd name="T51" fmla="*/ 1 h 170"/>
                <a:gd name="T52" fmla="*/ 45 w 86"/>
                <a:gd name="T53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6" h="170">
                  <a:moveTo>
                    <a:pt x="0" y="170"/>
                  </a:moveTo>
                  <a:lnTo>
                    <a:pt x="6" y="170"/>
                  </a:lnTo>
                  <a:lnTo>
                    <a:pt x="15" y="168"/>
                  </a:lnTo>
                  <a:lnTo>
                    <a:pt x="22" y="165"/>
                  </a:lnTo>
                  <a:lnTo>
                    <a:pt x="30" y="161"/>
                  </a:lnTo>
                  <a:lnTo>
                    <a:pt x="37" y="155"/>
                  </a:lnTo>
                  <a:lnTo>
                    <a:pt x="45" y="149"/>
                  </a:lnTo>
                  <a:lnTo>
                    <a:pt x="52" y="141"/>
                  </a:lnTo>
                  <a:lnTo>
                    <a:pt x="58" y="134"/>
                  </a:lnTo>
                  <a:lnTo>
                    <a:pt x="65" y="124"/>
                  </a:lnTo>
                  <a:lnTo>
                    <a:pt x="70" y="116"/>
                  </a:lnTo>
                  <a:lnTo>
                    <a:pt x="74" y="105"/>
                  </a:lnTo>
                  <a:lnTo>
                    <a:pt x="79" y="96"/>
                  </a:lnTo>
                  <a:lnTo>
                    <a:pt x="82" y="85"/>
                  </a:lnTo>
                  <a:lnTo>
                    <a:pt x="84" y="75"/>
                  </a:lnTo>
                  <a:lnTo>
                    <a:pt x="85" y="65"/>
                  </a:lnTo>
                  <a:lnTo>
                    <a:pt x="86" y="55"/>
                  </a:lnTo>
                  <a:lnTo>
                    <a:pt x="86" y="46"/>
                  </a:lnTo>
                  <a:lnTo>
                    <a:pt x="84" y="37"/>
                  </a:lnTo>
                  <a:lnTo>
                    <a:pt x="82" y="29"/>
                  </a:lnTo>
                  <a:lnTo>
                    <a:pt x="79" y="21"/>
                  </a:lnTo>
                  <a:lnTo>
                    <a:pt x="74" y="15"/>
                  </a:lnTo>
                  <a:lnTo>
                    <a:pt x="70" y="9"/>
                  </a:lnTo>
                  <a:lnTo>
                    <a:pt x="65" y="5"/>
                  </a:lnTo>
                  <a:lnTo>
                    <a:pt x="58" y="3"/>
                  </a:lnTo>
                  <a:lnTo>
                    <a:pt x="52" y="1"/>
                  </a:lnTo>
                  <a:lnTo>
                    <a:pt x="4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12" name="Line 204"/>
            <p:cNvSpPr>
              <a:spLocks noChangeShapeType="1"/>
            </p:cNvSpPr>
            <p:nvPr/>
          </p:nvSpPr>
          <p:spPr bwMode="auto">
            <a:xfrm flipH="1">
              <a:off x="1405" y="1147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13" name="Line 205"/>
            <p:cNvSpPr>
              <a:spLocks noChangeShapeType="1"/>
            </p:cNvSpPr>
            <p:nvPr/>
          </p:nvSpPr>
          <p:spPr bwMode="auto">
            <a:xfrm>
              <a:off x="1426" y="1147"/>
              <a:ext cx="2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14" name="Line 206"/>
            <p:cNvSpPr>
              <a:spLocks noChangeShapeType="1"/>
            </p:cNvSpPr>
            <p:nvPr/>
          </p:nvSpPr>
          <p:spPr bwMode="auto">
            <a:xfrm>
              <a:off x="1467" y="1127"/>
              <a:ext cx="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15" name="Freeform 207"/>
            <p:cNvSpPr>
              <a:spLocks/>
            </p:cNvSpPr>
            <p:nvPr/>
          </p:nvSpPr>
          <p:spPr bwMode="auto">
            <a:xfrm>
              <a:off x="1478" y="1127"/>
              <a:ext cx="8" cy="18"/>
            </a:xfrm>
            <a:custGeom>
              <a:avLst/>
              <a:gdLst>
                <a:gd name="T0" fmla="*/ 27 w 29"/>
                <a:gd name="T1" fmla="*/ 60 h 60"/>
                <a:gd name="T2" fmla="*/ 28 w 29"/>
                <a:gd name="T3" fmla="*/ 51 h 60"/>
                <a:gd name="T4" fmla="*/ 29 w 29"/>
                <a:gd name="T5" fmla="*/ 44 h 60"/>
                <a:gd name="T6" fmla="*/ 29 w 29"/>
                <a:gd name="T7" fmla="*/ 35 h 60"/>
                <a:gd name="T8" fmla="*/ 28 w 29"/>
                <a:gd name="T9" fmla="*/ 28 h 60"/>
                <a:gd name="T10" fmla="*/ 27 w 29"/>
                <a:gd name="T11" fmla="*/ 21 h 60"/>
                <a:gd name="T12" fmla="*/ 24 w 29"/>
                <a:gd name="T13" fmla="*/ 15 h 60"/>
                <a:gd name="T14" fmla="*/ 20 w 29"/>
                <a:gd name="T15" fmla="*/ 10 h 60"/>
                <a:gd name="T16" fmla="*/ 16 w 29"/>
                <a:gd name="T17" fmla="*/ 5 h 60"/>
                <a:gd name="T18" fmla="*/ 12 w 29"/>
                <a:gd name="T19" fmla="*/ 3 h 60"/>
                <a:gd name="T20" fmla="*/ 7 w 29"/>
                <a:gd name="T21" fmla="*/ 1 h 60"/>
                <a:gd name="T22" fmla="*/ 0 w 29"/>
                <a:gd name="T23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60">
                  <a:moveTo>
                    <a:pt x="27" y="60"/>
                  </a:moveTo>
                  <a:lnTo>
                    <a:pt x="28" y="51"/>
                  </a:lnTo>
                  <a:lnTo>
                    <a:pt x="29" y="44"/>
                  </a:lnTo>
                  <a:lnTo>
                    <a:pt x="29" y="35"/>
                  </a:lnTo>
                  <a:lnTo>
                    <a:pt x="28" y="28"/>
                  </a:lnTo>
                  <a:lnTo>
                    <a:pt x="27" y="21"/>
                  </a:lnTo>
                  <a:lnTo>
                    <a:pt x="24" y="15"/>
                  </a:lnTo>
                  <a:lnTo>
                    <a:pt x="20" y="10"/>
                  </a:lnTo>
                  <a:lnTo>
                    <a:pt x="16" y="5"/>
                  </a:lnTo>
                  <a:lnTo>
                    <a:pt x="12" y="3"/>
                  </a:lnTo>
                  <a:lnTo>
                    <a:pt x="7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16" name="Freeform 208"/>
            <p:cNvSpPr>
              <a:spLocks/>
            </p:cNvSpPr>
            <p:nvPr/>
          </p:nvSpPr>
          <p:spPr bwMode="auto">
            <a:xfrm>
              <a:off x="1457" y="1145"/>
              <a:ext cx="29" cy="39"/>
            </a:xfrm>
            <a:custGeom>
              <a:avLst/>
              <a:gdLst>
                <a:gd name="T0" fmla="*/ 99 w 99"/>
                <a:gd name="T1" fmla="*/ 0 h 144"/>
                <a:gd name="T2" fmla="*/ 59 w 99"/>
                <a:gd name="T3" fmla="*/ 144 h 144"/>
                <a:gd name="T4" fmla="*/ 0 w 99"/>
                <a:gd name="T5" fmla="*/ 144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9" h="144">
                  <a:moveTo>
                    <a:pt x="99" y="0"/>
                  </a:moveTo>
                  <a:lnTo>
                    <a:pt x="59" y="144"/>
                  </a:lnTo>
                  <a:lnTo>
                    <a:pt x="0" y="14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17" name="Freeform 209"/>
            <p:cNvSpPr>
              <a:spLocks/>
            </p:cNvSpPr>
            <p:nvPr/>
          </p:nvSpPr>
          <p:spPr bwMode="auto">
            <a:xfrm>
              <a:off x="1451" y="1156"/>
              <a:ext cx="14" cy="28"/>
            </a:xfrm>
            <a:custGeom>
              <a:avLst/>
              <a:gdLst>
                <a:gd name="T0" fmla="*/ 52 w 52"/>
                <a:gd name="T1" fmla="*/ 0 h 102"/>
                <a:gd name="T2" fmla="*/ 46 w 52"/>
                <a:gd name="T3" fmla="*/ 1 h 102"/>
                <a:gd name="T4" fmla="*/ 41 w 52"/>
                <a:gd name="T5" fmla="*/ 3 h 102"/>
                <a:gd name="T6" fmla="*/ 34 w 52"/>
                <a:gd name="T7" fmla="*/ 7 h 102"/>
                <a:gd name="T8" fmla="*/ 29 w 52"/>
                <a:gd name="T9" fmla="*/ 11 h 102"/>
                <a:gd name="T10" fmla="*/ 23 w 52"/>
                <a:gd name="T11" fmla="*/ 15 h 102"/>
                <a:gd name="T12" fmla="*/ 17 w 52"/>
                <a:gd name="T13" fmla="*/ 22 h 102"/>
                <a:gd name="T14" fmla="*/ 13 w 52"/>
                <a:gd name="T15" fmla="*/ 29 h 102"/>
                <a:gd name="T16" fmla="*/ 9 w 52"/>
                <a:gd name="T17" fmla="*/ 36 h 102"/>
                <a:gd name="T18" fmla="*/ 6 w 52"/>
                <a:gd name="T19" fmla="*/ 44 h 102"/>
                <a:gd name="T20" fmla="*/ 2 w 52"/>
                <a:gd name="T21" fmla="*/ 51 h 102"/>
                <a:gd name="T22" fmla="*/ 1 w 52"/>
                <a:gd name="T23" fmla="*/ 60 h 102"/>
                <a:gd name="T24" fmla="*/ 0 w 52"/>
                <a:gd name="T25" fmla="*/ 67 h 102"/>
                <a:gd name="T26" fmla="*/ 0 w 52"/>
                <a:gd name="T27" fmla="*/ 75 h 102"/>
                <a:gd name="T28" fmla="*/ 1 w 52"/>
                <a:gd name="T29" fmla="*/ 82 h 102"/>
                <a:gd name="T30" fmla="*/ 3 w 52"/>
                <a:gd name="T31" fmla="*/ 88 h 102"/>
                <a:gd name="T32" fmla="*/ 7 w 52"/>
                <a:gd name="T33" fmla="*/ 93 h 102"/>
                <a:gd name="T34" fmla="*/ 10 w 52"/>
                <a:gd name="T35" fmla="*/ 97 h 102"/>
                <a:gd name="T36" fmla="*/ 14 w 52"/>
                <a:gd name="T37" fmla="*/ 100 h 102"/>
                <a:gd name="T38" fmla="*/ 19 w 52"/>
                <a:gd name="T39" fmla="*/ 102 h 102"/>
                <a:gd name="T40" fmla="*/ 25 w 52"/>
                <a:gd name="T41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2" h="102">
                  <a:moveTo>
                    <a:pt x="52" y="0"/>
                  </a:moveTo>
                  <a:lnTo>
                    <a:pt x="46" y="1"/>
                  </a:lnTo>
                  <a:lnTo>
                    <a:pt x="41" y="3"/>
                  </a:lnTo>
                  <a:lnTo>
                    <a:pt x="34" y="7"/>
                  </a:lnTo>
                  <a:lnTo>
                    <a:pt x="29" y="11"/>
                  </a:lnTo>
                  <a:lnTo>
                    <a:pt x="23" y="15"/>
                  </a:lnTo>
                  <a:lnTo>
                    <a:pt x="17" y="22"/>
                  </a:lnTo>
                  <a:lnTo>
                    <a:pt x="13" y="29"/>
                  </a:lnTo>
                  <a:lnTo>
                    <a:pt x="9" y="36"/>
                  </a:lnTo>
                  <a:lnTo>
                    <a:pt x="6" y="44"/>
                  </a:lnTo>
                  <a:lnTo>
                    <a:pt x="2" y="51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0" y="75"/>
                  </a:lnTo>
                  <a:lnTo>
                    <a:pt x="1" y="82"/>
                  </a:lnTo>
                  <a:lnTo>
                    <a:pt x="3" y="88"/>
                  </a:lnTo>
                  <a:lnTo>
                    <a:pt x="7" y="93"/>
                  </a:lnTo>
                  <a:lnTo>
                    <a:pt x="10" y="97"/>
                  </a:lnTo>
                  <a:lnTo>
                    <a:pt x="14" y="100"/>
                  </a:lnTo>
                  <a:lnTo>
                    <a:pt x="19" y="102"/>
                  </a:lnTo>
                  <a:lnTo>
                    <a:pt x="25" y="10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18" name="Line 210"/>
            <p:cNvSpPr>
              <a:spLocks noChangeShapeType="1"/>
            </p:cNvSpPr>
            <p:nvPr/>
          </p:nvSpPr>
          <p:spPr bwMode="auto">
            <a:xfrm>
              <a:off x="1465" y="1156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19" name="Freeform 211"/>
            <p:cNvSpPr>
              <a:spLocks/>
            </p:cNvSpPr>
            <p:nvPr/>
          </p:nvSpPr>
          <p:spPr bwMode="auto">
            <a:xfrm>
              <a:off x="1528" y="1104"/>
              <a:ext cx="20" cy="76"/>
            </a:xfrm>
            <a:custGeom>
              <a:avLst/>
              <a:gdLst>
                <a:gd name="T0" fmla="*/ 75 w 75"/>
                <a:gd name="T1" fmla="*/ 0 h 272"/>
                <a:gd name="T2" fmla="*/ 64 w 75"/>
                <a:gd name="T3" fmla="*/ 18 h 272"/>
                <a:gd name="T4" fmla="*/ 53 w 75"/>
                <a:gd name="T5" fmla="*/ 37 h 272"/>
                <a:gd name="T6" fmla="*/ 44 w 75"/>
                <a:gd name="T7" fmla="*/ 56 h 272"/>
                <a:gd name="T8" fmla="*/ 35 w 75"/>
                <a:gd name="T9" fmla="*/ 76 h 272"/>
                <a:gd name="T10" fmla="*/ 27 w 75"/>
                <a:gd name="T11" fmla="*/ 96 h 272"/>
                <a:gd name="T12" fmla="*/ 20 w 75"/>
                <a:gd name="T13" fmla="*/ 116 h 272"/>
                <a:gd name="T14" fmla="*/ 14 w 75"/>
                <a:gd name="T15" fmla="*/ 136 h 272"/>
                <a:gd name="T16" fmla="*/ 10 w 75"/>
                <a:gd name="T17" fmla="*/ 156 h 272"/>
                <a:gd name="T18" fmla="*/ 6 w 75"/>
                <a:gd name="T19" fmla="*/ 177 h 272"/>
                <a:gd name="T20" fmla="*/ 2 w 75"/>
                <a:gd name="T21" fmla="*/ 197 h 272"/>
                <a:gd name="T22" fmla="*/ 1 w 75"/>
                <a:gd name="T23" fmla="*/ 217 h 272"/>
                <a:gd name="T24" fmla="*/ 0 w 75"/>
                <a:gd name="T25" fmla="*/ 236 h 272"/>
                <a:gd name="T26" fmla="*/ 0 w 75"/>
                <a:gd name="T27" fmla="*/ 254 h 272"/>
                <a:gd name="T28" fmla="*/ 2 w 75"/>
                <a:gd name="T29" fmla="*/ 272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5" h="272">
                  <a:moveTo>
                    <a:pt x="75" y="0"/>
                  </a:moveTo>
                  <a:lnTo>
                    <a:pt x="64" y="18"/>
                  </a:lnTo>
                  <a:lnTo>
                    <a:pt x="53" y="37"/>
                  </a:lnTo>
                  <a:lnTo>
                    <a:pt x="44" y="56"/>
                  </a:lnTo>
                  <a:lnTo>
                    <a:pt x="35" y="76"/>
                  </a:lnTo>
                  <a:lnTo>
                    <a:pt x="27" y="96"/>
                  </a:lnTo>
                  <a:lnTo>
                    <a:pt x="20" y="116"/>
                  </a:lnTo>
                  <a:lnTo>
                    <a:pt x="14" y="136"/>
                  </a:lnTo>
                  <a:lnTo>
                    <a:pt x="10" y="156"/>
                  </a:lnTo>
                  <a:lnTo>
                    <a:pt x="6" y="177"/>
                  </a:lnTo>
                  <a:lnTo>
                    <a:pt x="2" y="197"/>
                  </a:lnTo>
                  <a:lnTo>
                    <a:pt x="1" y="217"/>
                  </a:lnTo>
                  <a:lnTo>
                    <a:pt x="0" y="236"/>
                  </a:lnTo>
                  <a:lnTo>
                    <a:pt x="0" y="254"/>
                  </a:lnTo>
                  <a:lnTo>
                    <a:pt x="2" y="27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20" name="Freeform 212"/>
            <p:cNvSpPr>
              <a:spLocks/>
            </p:cNvSpPr>
            <p:nvPr/>
          </p:nvSpPr>
          <p:spPr bwMode="auto">
            <a:xfrm>
              <a:off x="1548" y="1100"/>
              <a:ext cx="13" cy="4"/>
            </a:xfrm>
            <a:custGeom>
              <a:avLst/>
              <a:gdLst>
                <a:gd name="T0" fmla="*/ 48 w 48"/>
                <a:gd name="T1" fmla="*/ 17 h 17"/>
                <a:gd name="T2" fmla="*/ 46 w 48"/>
                <a:gd name="T3" fmla="*/ 12 h 17"/>
                <a:gd name="T4" fmla="*/ 43 w 48"/>
                <a:gd name="T5" fmla="*/ 7 h 17"/>
                <a:gd name="T6" fmla="*/ 39 w 48"/>
                <a:gd name="T7" fmla="*/ 4 h 17"/>
                <a:gd name="T8" fmla="*/ 36 w 48"/>
                <a:gd name="T9" fmla="*/ 1 h 17"/>
                <a:gd name="T10" fmla="*/ 31 w 48"/>
                <a:gd name="T11" fmla="*/ 0 h 17"/>
                <a:gd name="T12" fmla="*/ 25 w 48"/>
                <a:gd name="T13" fmla="*/ 0 h 17"/>
                <a:gd name="T14" fmla="*/ 21 w 48"/>
                <a:gd name="T15" fmla="*/ 1 h 17"/>
                <a:gd name="T16" fmla="*/ 15 w 48"/>
                <a:gd name="T17" fmla="*/ 4 h 17"/>
                <a:gd name="T18" fmla="*/ 9 w 48"/>
                <a:gd name="T19" fmla="*/ 7 h 17"/>
                <a:gd name="T20" fmla="*/ 5 w 48"/>
                <a:gd name="T21" fmla="*/ 12 h 17"/>
                <a:gd name="T22" fmla="*/ 0 w 48"/>
                <a:gd name="T23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17">
                  <a:moveTo>
                    <a:pt x="48" y="17"/>
                  </a:moveTo>
                  <a:lnTo>
                    <a:pt x="46" y="12"/>
                  </a:lnTo>
                  <a:lnTo>
                    <a:pt x="43" y="7"/>
                  </a:lnTo>
                  <a:lnTo>
                    <a:pt x="39" y="4"/>
                  </a:lnTo>
                  <a:lnTo>
                    <a:pt x="36" y="1"/>
                  </a:lnTo>
                  <a:lnTo>
                    <a:pt x="31" y="0"/>
                  </a:lnTo>
                  <a:lnTo>
                    <a:pt x="25" y="0"/>
                  </a:lnTo>
                  <a:lnTo>
                    <a:pt x="21" y="1"/>
                  </a:lnTo>
                  <a:lnTo>
                    <a:pt x="15" y="4"/>
                  </a:lnTo>
                  <a:lnTo>
                    <a:pt x="9" y="7"/>
                  </a:lnTo>
                  <a:lnTo>
                    <a:pt x="5" y="12"/>
                  </a:lnTo>
                  <a:lnTo>
                    <a:pt x="0" y="1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21" name="Freeform 213"/>
            <p:cNvSpPr>
              <a:spLocks/>
            </p:cNvSpPr>
            <p:nvPr/>
          </p:nvSpPr>
          <p:spPr bwMode="auto">
            <a:xfrm>
              <a:off x="1542" y="1104"/>
              <a:ext cx="19" cy="76"/>
            </a:xfrm>
            <a:custGeom>
              <a:avLst/>
              <a:gdLst>
                <a:gd name="T0" fmla="*/ 0 w 76"/>
                <a:gd name="T1" fmla="*/ 272 h 272"/>
                <a:gd name="T2" fmla="*/ 12 w 76"/>
                <a:gd name="T3" fmla="*/ 254 h 272"/>
                <a:gd name="T4" fmla="*/ 23 w 76"/>
                <a:gd name="T5" fmla="*/ 236 h 272"/>
                <a:gd name="T6" fmla="*/ 32 w 76"/>
                <a:gd name="T7" fmla="*/ 217 h 272"/>
                <a:gd name="T8" fmla="*/ 41 w 76"/>
                <a:gd name="T9" fmla="*/ 197 h 272"/>
                <a:gd name="T10" fmla="*/ 48 w 76"/>
                <a:gd name="T11" fmla="*/ 177 h 272"/>
                <a:gd name="T12" fmla="*/ 56 w 76"/>
                <a:gd name="T13" fmla="*/ 156 h 272"/>
                <a:gd name="T14" fmla="*/ 61 w 76"/>
                <a:gd name="T15" fmla="*/ 136 h 272"/>
                <a:gd name="T16" fmla="*/ 66 w 76"/>
                <a:gd name="T17" fmla="*/ 116 h 272"/>
                <a:gd name="T18" fmla="*/ 70 w 76"/>
                <a:gd name="T19" fmla="*/ 96 h 272"/>
                <a:gd name="T20" fmla="*/ 73 w 76"/>
                <a:gd name="T21" fmla="*/ 76 h 272"/>
                <a:gd name="T22" fmla="*/ 75 w 76"/>
                <a:gd name="T23" fmla="*/ 56 h 272"/>
                <a:gd name="T24" fmla="*/ 76 w 76"/>
                <a:gd name="T25" fmla="*/ 37 h 272"/>
                <a:gd name="T26" fmla="*/ 75 w 76"/>
                <a:gd name="T27" fmla="*/ 18 h 272"/>
                <a:gd name="T28" fmla="*/ 74 w 76"/>
                <a:gd name="T29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272">
                  <a:moveTo>
                    <a:pt x="0" y="272"/>
                  </a:moveTo>
                  <a:lnTo>
                    <a:pt x="12" y="254"/>
                  </a:lnTo>
                  <a:lnTo>
                    <a:pt x="23" y="236"/>
                  </a:lnTo>
                  <a:lnTo>
                    <a:pt x="32" y="217"/>
                  </a:lnTo>
                  <a:lnTo>
                    <a:pt x="41" y="197"/>
                  </a:lnTo>
                  <a:lnTo>
                    <a:pt x="48" y="177"/>
                  </a:lnTo>
                  <a:lnTo>
                    <a:pt x="56" y="156"/>
                  </a:lnTo>
                  <a:lnTo>
                    <a:pt x="61" y="136"/>
                  </a:lnTo>
                  <a:lnTo>
                    <a:pt x="66" y="116"/>
                  </a:lnTo>
                  <a:lnTo>
                    <a:pt x="70" y="96"/>
                  </a:lnTo>
                  <a:lnTo>
                    <a:pt x="73" y="76"/>
                  </a:lnTo>
                  <a:lnTo>
                    <a:pt x="75" y="56"/>
                  </a:lnTo>
                  <a:lnTo>
                    <a:pt x="76" y="37"/>
                  </a:lnTo>
                  <a:lnTo>
                    <a:pt x="75" y="18"/>
                  </a:lnTo>
                  <a:lnTo>
                    <a:pt x="7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22" name="Freeform 214"/>
            <p:cNvSpPr>
              <a:spLocks/>
            </p:cNvSpPr>
            <p:nvPr/>
          </p:nvSpPr>
          <p:spPr bwMode="auto">
            <a:xfrm>
              <a:off x="1528" y="1180"/>
              <a:ext cx="14" cy="4"/>
            </a:xfrm>
            <a:custGeom>
              <a:avLst/>
              <a:gdLst>
                <a:gd name="T0" fmla="*/ 0 w 47"/>
                <a:gd name="T1" fmla="*/ 0 h 17"/>
                <a:gd name="T2" fmla="*/ 1 w 47"/>
                <a:gd name="T3" fmla="*/ 6 h 17"/>
                <a:gd name="T4" fmla="*/ 5 w 47"/>
                <a:gd name="T5" fmla="*/ 11 h 17"/>
                <a:gd name="T6" fmla="*/ 8 w 47"/>
                <a:gd name="T7" fmla="*/ 14 h 17"/>
                <a:gd name="T8" fmla="*/ 12 w 47"/>
                <a:gd name="T9" fmla="*/ 16 h 17"/>
                <a:gd name="T10" fmla="*/ 16 w 47"/>
                <a:gd name="T11" fmla="*/ 17 h 17"/>
                <a:gd name="T12" fmla="*/ 22 w 47"/>
                <a:gd name="T13" fmla="*/ 17 h 17"/>
                <a:gd name="T14" fmla="*/ 27 w 47"/>
                <a:gd name="T15" fmla="*/ 16 h 17"/>
                <a:gd name="T16" fmla="*/ 32 w 47"/>
                <a:gd name="T17" fmla="*/ 14 h 17"/>
                <a:gd name="T18" fmla="*/ 38 w 47"/>
                <a:gd name="T19" fmla="*/ 11 h 17"/>
                <a:gd name="T20" fmla="*/ 43 w 47"/>
                <a:gd name="T21" fmla="*/ 6 h 17"/>
                <a:gd name="T22" fmla="*/ 47 w 47"/>
                <a:gd name="T23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7" h="17">
                  <a:moveTo>
                    <a:pt x="0" y="0"/>
                  </a:moveTo>
                  <a:lnTo>
                    <a:pt x="1" y="6"/>
                  </a:lnTo>
                  <a:lnTo>
                    <a:pt x="5" y="11"/>
                  </a:lnTo>
                  <a:lnTo>
                    <a:pt x="8" y="14"/>
                  </a:lnTo>
                  <a:lnTo>
                    <a:pt x="12" y="16"/>
                  </a:lnTo>
                  <a:lnTo>
                    <a:pt x="16" y="17"/>
                  </a:lnTo>
                  <a:lnTo>
                    <a:pt x="22" y="17"/>
                  </a:lnTo>
                  <a:lnTo>
                    <a:pt x="27" y="16"/>
                  </a:lnTo>
                  <a:lnTo>
                    <a:pt x="32" y="14"/>
                  </a:lnTo>
                  <a:lnTo>
                    <a:pt x="38" y="11"/>
                  </a:lnTo>
                  <a:lnTo>
                    <a:pt x="43" y="6"/>
                  </a:lnTo>
                  <a:lnTo>
                    <a:pt x="4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23" name="Line 215"/>
            <p:cNvSpPr>
              <a:spLocks noChangeShapeType="1"/>
            </p:cNvSpPr>
            <p:nvPr/>
          </p:nvSpPr>
          <p:spPr bwMode="auto">
            <a:xfrm flipV="1">
              <a:off x="1567" y="1180"/>
              <a:ext cx="0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24" name="Freeform 216"/>
            <p:cNvSpPr>
              <a:spLocks/>
            </p:cNvSpPr>
            <p:nvPr/>
          </p:nvSpPr>
          <p:spPr bwMode="auto">
            <a:xfrm>
              <a:off x="1604" y="1100"/>
              <a:ext cx="27" cy="37"/>
            </a:xfrm>
            <a:custGeom>
              <a:avLst/>
              <a:gdLst>
                <a:gd name="T0" fmla="*/ 99 w 102"/>
                <a:gd name="T1" fmla="*/ 68 h 136"/>
                <a:gd name="T2" fmla="*/ 100 w 102"/>
                <a:gd name="T3" fmla="*/ 58 h 136"/>
                <a:gd name="T4" fmla="*/ 102 w 102"/>
                <a:gd name="T5" fmla="*/ 49 h 136"/>
                <a:gd name="T6" fmla="*/ 102 w 102"/>
                <a:gd name="T7" fmla="*/ 40 h 136"/>
                <a:gd name="T8" fmla="*/ 101 w 102"/>
                <a:gd name="T9" fmla="*/ 32 h 136"/>
                <a:gd name="T10" fmla="*/ 99 w 102"/>
                <a:gd name="T11" fmla="*/ 23 h 136"/>
                <a:gd name="T12" fmla="*/ 96 w 102"/>
                <a:gd name="T13" fmla="*/ 17 h 136"/>
                <a:gd name="T14" fmla="*/ 91 w 102"/>
                <a:gd name="T15" fmla="*/ 10 h 136"/>
                <a:gd name="T16" fmla="*/ 87 w 102"/>
                <a:gd name="T17" fmla="*/ 6 h 136"/>
                <a:gd name="T18" fmla="*/ 82 w 102"/>
                <a:gd name="T19" fmla="*/ 3 h 136"/>
                <a:gd name="T20" fmla="*/ 75 w 102"/>
                <a:gd name="T21" fmla="*/ 1 h 136"/>
                <a:gd name="T22" fmla="*/ 69 w 102"/>
                <a:gd name="T23" fmla="*/ 0 h 136"/>
                <a:gd name="T24" fmla="*/ 62 w 102"/>
                <a:gd name="T25" fmla="*/ 1 h 136"/>
                <a:gd name="T26" fmla="*/ 55 w 102"/>
                <a:gd name="T27" fmla="*/ 3 h 136"/>
                <a:gd name="T28" fmla="*/ 48 w 102"/>
                <a:gd name="T29" fmla="*/ 6 h 136"/>
                <a:gd name="T30" fmla="*/ 40 w 102"/>
                <a:gd name="T31" fmla="*/ 10 h 136"/>
                <a:gd name="T32" fmla="*/ 33 w 102"/>
                <a:gd name="T33" fmla="*/ 17 h 136"/>
                <a:gd name="T34" fmla="*/ 26 w 102"/>
                <a:gd name="T35" fmla="*/ 23 h 136"/>
                <a:gd name="T36" fmla="*/ 20 w 102"/>
                <a:gd name="T37" fmla="*/ 32 h 136"/>
                <a:gd name="T38" fmla="*/ 15 w 102"/>
                <a:gd name="T39" fmla="*/ 40 h 136"/>
                <a:gd name="T40" fmla="*/ 10 w 102"/>
                <a:gd name="T41" fmla="*/ 49 h 136"/>
                <a:gd name="T42" fmla="*/ 6 w 102"/>
                <a:gd name="T43" fmla="*/ 58 h 136"/>
                <a:gd name="T44" fmla="*/ 3 w 102"/>
                <a:gd name="T45" fmla="*/ 68 h 136"/>
                <a:gd name="T46" fmla="*/ 1 w 102"/>
                <a:gd name="T47" fmla="*/ 78 h 136"/>
                <a:gd name="T48" fmla="*/ 0 w 102"/>
                <a:gd name="T49" fmla="*/ 87 h 136"/>
                <a:gd name="T50" fmla="*/ 0 w 102"/>
                <a:gd name="T51" fmla="*/ 97 h 136"/>
                <a:gd name="T52" fmla="*/ 1 w 102"/>
                <a:gd name="T53" fmla="*/ 105 h 136"/>
                <a:gd name="T54" fmla="*/ 3 w 102"/>
                <a:gd name="T55" fmla="*/ 113 h 136"/>
                <a:gd name="T56" fmla="*/ 5 w 102"/>
                <a:gd name="T57" fmla="*/ 120 h 136"/>
                <a:gd name="T58" fmla="*/ 9 w 102"/>
                <a:gd name="T59" fmla="*/ 125 h 136"/>
                <a:gd name="T60" fmla="*/ 14 w 102"/>
                <a:gd name="T61" fmla="*/ 131 h 136"/>
                <a:gd name="T62" fmla="*/ 20 w 102"/>
                <a:gd name="T63" fmla="*/ 134 h 136"/>
                <a:gd name="T64" fmla="*/ 25 w 102"/>
                <a:gd name="T65" fmla="*/ 136 h 136"/>
                <a:gd name="T66" fmla="*/ 33 w 102"/>
                <a:gd name="T67" fmla="*/ 136 h 136"/>
                <a:gd name="T68" fmla="*/ 39 w 102"/>
                <a:gd name="T69" fmla="*/ 136 h 136"/>
                <a:gd name="T70" fmla="*/ 47 w 102"/>
                <a:gd name="T71" fmla="*/ 134 h 136"/>
                <a:gd name="T72" fmla="*/ 54 w 102"/>
                <a:gd name="T73" fmla="*/ 131 h 136"/>
                <a:gd name="T74" fmla="*/ 60 w 102"/>
                <a:gd name="T75" fmla="*/ 125 h 136"/>
                <a:gd name="T76" fmla="*/ 68 w 102"/>
                <a:gd name="T77" fmla="*/ 120 h 136"/>
                <a:gd name="T78" fmla="*/ 74 w 102"/>
                <a:gd name="T79" fmla="*/ 113 h 136"/>
                <a:gd name="T80" fmla="*/ 81 w 102"/>
                <a:gd name="T81" fmla="*/ 105 h 136"/>
                <a:gd name="T82" fmla="*/ 86 w 102"/>
                <a:gd name="T83" fmla="*/ 97 h 136"/>
                <a:gd name="T84" fmla="*/ 91 w 102"/>
                <a:gd name="T85" fmla="*/ 87 h 136"/>
                <a:gd name="T86" fmla="*/ 96 w 102"/>
                <a:gd name="T87" fmla="*/ 78 h 136"/>
                <a:gd name="T88" fmla="*/ 99 w 102"/>
                <a:gd name="T89" fmla="*/ 68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02" h="136">
                  <a:moveTo>
                    <a:pt x="99" y="68"/>
                  </a:moveTo>
                  <a:lnTo>
                    <a:pt x="100" y="58"/>
                  </a:lnTo>
                  <a:lnTo>
                    <a:pt x="102" y="49"/>
                  </a:lnTo>
                  <a:lnTo>
                    <a:pt x="102" y="40"/>
                  </a:lnTo>
                  <a:lnTo>
                    <a:pt x="101" y="32"/>
                  </a:lnTo>
                  <a:lnTo>
                    <a:pt x="99" y="23"/>
                  </a:lnTo>
                  <a:lnTo>
                    <a:pt x="96" y="17"/>
                  </a:lnTo>
                  <a:lnTo>
                    <a:pt x="91" y="10"/>
                  </a:lnTo>
                  <a:lnTo>
                    <a:pt x="87" y="6"/>
                  </a:lnTo>
                  <a:lnTo>
                    <a:pt x="82" y="3"/>
                  </a:lnTo>
                  <a:lnTo>
                    <a:pt x="75" y="1"/>
                  </a:lnTo>
                  <a:lnTo>
                    <a:pt x="69" y="0"/>
                  </a:lnTo>
                  <a:lnTo>
                    <a:pt x="62" y="1"/>
                  </a:lnTo>
                  <a:lnTo>
                    <a:pt x="55" y="3"/>
                  </a:lnTo>
                  <a:lnTo>
                    <a:pt x="48" y="6"/>
                  </a:lnTo>
                  <a:lnTo>
                    <a:pt x="40" y="10"/>
                  </a:lnTo>
                  <a:lnTo>
                    <a:pt x="33" y="17"/>
                  </a:lnTo>
                  <a:lnTo>
                    <a:pt x="26" y="23"/>
                  </a:lnTo>
                  <a:lnTo>
                    <a:pt x="20" y="32"/>
                  </a:lnTo>
                  <a:lnTo>
                    <a:pt x="15" y="40"/>
                  </a:lnTo>
                  <a:lnTo>
                    <a:pt x="10" y="49"/>
                  </a:lnTo>
                  <a:lnTo>
                    <a:pt x="6" y="58"/>
                  </a:lnTo>
                  <a:lnTo>
                    <a:pt x="3" y="68"/>
                  </a:lnTo>
                  <a:lnTo>
                    <a:pt x="1" y="78"/>
                  </a:lnTo>
                  <a:lnTo>
                    <a:pt x="0" y="87"/>
                  </a:lnTo>
                  <a:lnTo>
                    <a:pt x="0" y="97"/>
                  </a:lnTo>
                  <a:lnTo>
                    <a:pt x="1" y="105"/>
                  </a:lnTo>
                  <a:lnTo>
                    <a:pt x="3" y="113"/>
                  </a:lnTo>
                  <a:lnTo>
                    <a:pt x="5" y="120"/>
                  </a:lnTo>
                  <a:lnTo>
                    <a:pt x="9" y="125"/>
                  </a:lnTo>
                  <a:lnTo>
                    <a:pt x="14" y="131"/>
                  </a:lnTo>
                  <a:lnTo>
                    <a:pt x="20" y="134"/>
                  </a:lnTo>
                  <a:lnTo>
                    <a:pt x="25" y="136"/>
                  </a:lnTo>
                  <a:lnTo>
                    <a:pt x="33" y="136"/>
                  </a:lnTo>
                  <a:lnTo>
                    <a:pt x="39" y="136"/>
                  </a:lnTo>
                  <a:lnTo>
                    <a:pt x="47" y="134"/>
                  </a:lnTo>
                  <a:lnTo>
                    <a:pt x="54" y="131"/>
                  </a:lnTo>
                  <a:lnTo>
                    <a:pt x="60" y="125"/>
                  </a:lnTo>
                  <a:lnTo>
                    <a:pt x="68" y="120"/>
                  </a:lnTo>
                  <a:lnTo>
                    <a:pt x="74" y="113"/>
                  </a:lnTo>
                  <a:lnTo>
                    <a:pt x="81" y="105"/>
                  </a:lnTo>
                  <a:lnTo>
                    <a:pt x="86" y="97"/>
                  </a:lnTo>
                  <a:lnTo>
                    <a:pt x="91" y="87"/>
                  </a:lnTo>
                  <a:lnTo>
                    <a:pt x="96" y="78"/>
                  </a:lnTo>
                  <a:lnTo>
                    <a:pt x="99" y="68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25" name="Freeform 217"/>
            <p:cNvSpPr>
              <a:spLocks/>
            </p:cNvSpPr>
            <p:nvPr/>
          </p:nvSpPr>
          <p:spPr bwMode="auto">
            <a:xfrm>
              <a:off x="1594" y="1137"/>
              <a:ext cx="27" cy="19"/>
            </a:xfrm>
            <a:custGeom>
              <a:avLst/>
              <a:gdLst>
                <a:gd name="T0" fmla="*/ 95 w 98"/>
                <a:gd name="T1" fmla="*/ 68 h 68"/>
                <a:gd name="T2" fmla="*/ 97 w 98"/>
                <a:gd name="T3" fmla="*/ 59 h 68"/>
                <a:gd name="T4" fmla="*/ 98 w 98"/>
                <a:gd name="T5" fmla="*/ 49 h 68"/>
                <a:gd name="T6" fmla="*/ 98 w 98"/>
                <a:gd name="T7" fmla="*/ 41 h 68"/>
                <a:gd name="T8" fmla="*/ 97 w 98"/>
                <a:gd name="T9" fmla="*/ 32 h 68"/>
                <a:gd name="T10" fmla="*/ 95 w 98"/>
                <a:gd name="T11" fmla="*/ 24 h 68"/>
                <a:gd name="T12" fmla="*/ 92 w 98"/>
                <a:gd name="T13" fmla="*/ 17 h 68"/>
                <a:gd name="T14" fmla="*/ 88 w 98"/>
                <a:gd name="T15" fmla="*/ 11 h 68"/>
                <a:gd name="T16" fmla="*/ 84 w 98"/>
                <a:gd name="T17" fmla="*/ 6 h 68"/>
                <a:gd name="T18" fmla="*/ 78 w 98"/>
                <a:gd name="T19" fmla="*/ 3 h 68"/>
                <a:gd name="T20" fmla="*/ 72 w 98"/>
                <a:gd name="T21" fmla="*/ 1 h 68"/>
                <a:gd name="T22" fmla="*/ 66 w 98"/>
                <a:gd name="T23" fmla="*/ 0 h 68"/>
                <a:gd name="T24" fmla="*/ 58 w 98"/>
                <a:gd name="T25" fmla="*/ 1 h 68"/>
                <a:gd name="T26" fmla="*/ 51 w 98"/>
                <a:gd name="T27" fmla="*/ 3 h 68"/>
                <a:gd name="T28" fmla="*/ 43 w 98"/>
                <a:gd name="T29" fmla="*/ 6 h 68"/>
                <a:gd name="T30" fmla="*/ 37 w 98"/>
                <a:gd name="T31" fmla="*/ 11 h 68"/>
                <a:gd name="T32" fmla="*/ 30 w 98"/>
                <a:gd name="T33" fmla="*/ 17 h 68"/>
                <a:gd name="T34" fmla="*/ 23 w 98"/>
                <a:gd name="T35" fmla="*/ 24 h 68"/>
                <a:gd name="T36" fmla="*/ 17 w 98"/>
                <a:gd name="T37" fmla="*/ 32 h 68"/>
                <a:gd name="T38" fmla="*/ 12 w 98"/>
                <a:gd name="T39" fmla="*/ 41 h 68"/>
                <a:gd name="T40" fmla="*/ 6 w 98"/>
                <a:gd name="T41" fmla="*/ 49 h 68"/>
                <a:gd name="T42" fmla="*/ 2 w 98"/>
                <a:gd name="T43" fmla="*/ 59 h 68"/>
                <a:gd name="T44" fmla="*/ 0 w 98"/>
                <a:gd name="T45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8" h="68">
                  <a:moveTo>
                    <a:pt x="95" y="68"/>
                  </a:moveTo>
                  <a:lnTo>
                    <a:pt x="97" y="59"/>
                  </a:lnTo>
                  <a:lnTo>
                    <a:pt x="98" y="49"/>
                  </a:lnTo>
                  <a:lnTo>
                    <a:pt x="98" y="41"/>
                  </a:lnTo>
                  <a:lnTo>
                    <a:pt x="97" y="32"/>
                  </a:lnTo>
                  <a:lnTo>
                    <a:pt x="95" y="24"/>
                  </a:lnTo>
                  <a:lnTo>
                    <a:pt x="92" y="17"/>
                  </a:lnTo>
                  <a:lnTo>
                    <a:pt x="88" y="11"/>
                  </a:lnTo>
                  <a:lnTo>
                    <a:pt x="84" y="6"/>
                  </a:lnTo>
                  <a:lnTo>
                    <a:pt x="78" y="3"/>
                  </a:lnTo>
                  <a:lnTo>
                    <a:pt x="72" y="1"/>
                  </a:lnTo>
                  <a:lnTo>
                    <a:pt x="66" y="0"/>
                  </a:lnTo>
                  <a:lnTo>
                    <a:pt x="58" y="1"/>
                  </a:lnTo>
                  <a:lnTo>
                    <a:pt x="51" y="3"/>
                  </a:lnTo>
                  <a:lnTo>
                    <a:pt x="43" y="6"/>
                  </a:lnTo>
                  <a:lnTo>
                    <a:pt x="37" y="11"/>
                  </a:lnTo>
                  <a:lnTo>
                    <a:pt x="30" y="17"/>
                  </a:lnTo>
                  <a:lnTo>
                    <a:pt x="23" y="24"/>
                  </a:lnTo>
                  <a:lnTo>
                    <a:pt x="17" y="32"/>
                  </a:lnTo>
                  <a:lnTo>
                    <a:pt x="12" y="41"/>
                  </a:lnTo>
                  <a:lnTo>
                    <a:pt x="6" y="49"/>
                  </a:lnTo>
                  <a:lnTo>
                    <a:pt x="2" y="59"/>
                  </a:lnTo>
                  <a:lnTo>
                    <a:pt x="0" y="6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26" name="Line 218"/>
            <p:cNvSpPr>
              <a:spLocks noChangeShapeType="1"/>
            </p:cNvSpPr>
            <p:nvPr/>
          </p:nvSpPr>
          <p:spPr bwMode="auto">
            <a:xfrm flipH="1">
              <a:off x="1617" y="1156"/>
              <a:ext cx="2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27" name="Freeform 219"/>
            <p:cNvSpPr>
              <a:spLocks/>
            </p:cNvSpPr>
            <p:nvPr/>
          </p:nvSpPr>
          <p:spPr bwMode="auto">
            <a:xfrm>
              <a:off x="1590" y="1166"/>
              <a:ext cx="27" cy="18"/>
            </a:xfrm>
            <a:custGeom>
              <a:avLst/>
              <a:gdLst>
                <a:gd name="T0" fmla="*/ 3 w 99"/>
                <a:gd name="T1" fmla="*/ 0 h 68"/>
                <a:gd name="T2" fmla="*/ 1 w 99"/>
                <a:gd name="T3" fmla="*/ 10 h 68"/>
                <a:gd name="T4" fmla="*/ 0 w 99"/>
                <a:gd name="T5" fmla="*/ 19 h 68"/>
                <a:gd name="T6" fmla="*/ 0 w 99"/>
                <a:gd name="T7" fmla="*/ 29 h 68"/>
                <a:gd name="T8" fmla="*/ 1 w 99"/>
                <a:gd name="T9" fmla="*/ 38 h 68"/>
                <a:gd name="T10" fmla="*/ 3 w 99"/>
                <a:gd name="T11" fmla="*/ 45 h 68"/>
                <a:gd name="T12" fmla="*/ 6 w 99"/>
                <a:gd name="T13" fmla="*/ 52 h 68"/>
                <a:gd name="T14" fmla="*/ 10 w 99"/>
                <a:gd name="T15" fmla="*/ 58 h 68"/>
                <a:gd name="T16" fmla="*/ 15 w 99"/>
                <a:gd name="T17" fmla="*/ 63 h 68"/>
                <a:gd name="T18" fmla="*/ 20 w 99"/>
                <a:gd name="T19" fmla="*/ 66 h 68"/>
                <a:gd name="T20" fmla="*/ 26 w 99"/>
                <a:gd name="T21" fmla="*/ 68 h 68"/>
                <a:gd name="T22" fmla="*/ 33 w 99"/>
                <a:gd name="T23" fmla="*/ 68 h 68"/>
                <a:gd name="T24" fmla="*/ 39 w 99"/>
                <a:gd name="T25" fmla="*/ 68 h 68"/>
                <a:gd name="T26" fmla="*/ 47 w 99"/>
                <a:gd name="T27" fmla="*/ 66 h 68"/>
                <a:gd name="T28" fmla="*/ 54 w 99"/>
                <a:gd name="T29" fmla="*/ 63 h 68"/>
                <a:gd name="T30" fmla="*/ 62 w 99"/>
                <a:gd name="T31" fmla="*/ 58 h 68"/>
                <a:gd name="T32" fmla="*/ 68 w 99"/>
                <a:gd name="T33" fmla="*/ 52 h 68"/>
                <a:gd name="T34" fmla="*/ 75 w 99"/>
                <a:gd name="T35" fmla="*/ 45 h 68"/>
                <a:gd name="T36" fmla="*/ 81 w 99"/>
                <a:gd name="T37" fmla="*/ 38 h 68"/>
                <a:gd name="T38" fmla="*/ 86 w 99"/>
                <a:gd name="T39" fmla="*/ 29 h 68"/>
                <a:gd name="T40" fmla="*/ 92 w 99"/>
                <a:gd name="T41" fmla="*/ 19 h 68"/>
                <a:gd name="T42" fmla="*/ 96 w 99"/>
                <a:gd name="T43" fmla="*/ 10 h 68"/>
                <a:gd name="T44" fmla="*/ 99 w 99"/>
                <a:gd name="T4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9" h="68">
                  <a:moveTo>
                    <a:pt x="3" y="0"/>
                  </a:moveTo>
                  <a:lnTo>
                    <a:pt x="1" y="10"/>
                  </a:lnTo>
                  <a:lnTo>
                    <a:pt x="0" y="19"/>
                  </a:lnTo>
                  <a:lnTo>
                    <a:pt x="0" y="29"/>
                  </a:lnTo>
                  <a:lnTo>
                    <a:pt x="1" y="38"/>
                  </a:lnTo>
                  <a:lnTo>
                    <a:pt x="3" y="45"/>
                  </a:lnTo>
                  <a:lnTo>
                    <a:pt x="6" y="52"/>
                  </a:lnTo>
                  <a:lnTo>
                    <a:pt x="10" y="58"/>
                  </a:lnTo>
                  <a:lnTo>
                    <a:pt x="15" y="63"/>
                  </a:lnTo>
                  <a:lnTo>
                    <a:pt x="20" y="66"/>
                  </a:lnTo>
                  <a:lnTo>
                    <a:pt x="26" y="68"/>
                  </a:lnTo>
                  <a:lnTo>
                    <a:pt x="33" y="68"/>
                  </a:lnTo>
                  <a:lnTo>
                    <a:pt x="39" y="68"/>
                  </a:lnTo>
                  <a:lnTo>
                    <a:pt x="47" y="66"/>
                  </a:lnTo>
                  <a:lnTo>
                    <a:pt x="54" y="63"/>
                  </a:lnTo>
                  <a:lnTo>
                    <a:pt x="62" y="58"/>
                  </a:lnTo>
                  <a:lnTo>
                    <a:pt x="68" y="52"/>
                  </a:lnTo>
                  <a:lnTo>
                    <a:pt x="75" y="45"/>
                  </a:lnTo>
                  <a:lnTo>
                    <a:pt x="81" y="38"/>
                  </a:lnTo>
                  <a:lnTo>
                    <a:pt x="86" y="29"/>
                  </a:lnTo>
                  <a:lnTo>
                    <a:pt x="92" y="19"/>
                  </a:lnTo>
                  <a:lnTo>
                    <a:pt x="96" y="10"/>
                  </a:lnTo>
                  <a:lnTo>
                    <a:pt x="9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28" name="Line 220"/>
            <p:cNvSpPr>
              <a:spLocks noChangeShapeType="1"/>
            </p:cNvSpPr>
            <p:nvPr/>
          </p:nvSpPr>
          <p:spPr bwMode="auto">
            <a:xfrm flipV="1">
              <a:off x="1590" y="1156"/>
              <a:ext cx="4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29" name="Line 221"/>
            <p:cNvSpPr>
              <a:spLocks noChangeShapeType="1"/>
            </p:cNvSpPr>
            <p:nvPr/>
          </p:nvSpPr>
          <p:spPr bwMode="auto">
            <a:xfrm>
              <a:off x="1494" y="2538"/>
              <a:ext cx="10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30" name="Line 222"/>
            <p:cNvSpPr>
              <a:spLocks noChangeShapeType="1"/>
            </p:cNvSpPr>
            <p:nvPr/>
          </p:nvSpPr>
          <p:spPr bwMode="auto">
            <a:xfrm flipH="1" flipV="1">
              <a:off x="1494" y="2538"/>
              <a:ext cx="54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31" name="Line 223"/>
            <p:cNvSpPr>
              <a:spLocks noChangeShapeType="1"/>
            </p:cNvSpPr>
            <p:nvPr/>
          </p:nvSpPr>
          <p:spPr bwMode="auto">
            <a:xfrm flipV="1">
              <a:off x="1548" y="2431"/>
              <a:ext cx="116" cy="2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32" name="Line 224"/>
            <p:cNvSpPr>
              <a:spLocks noChangeShapeType="1"/>
            </p:cNvSpPr>
            <p:nvPr/>
          </p:nvSpPr>
          <p:spPr bwMode="auto">
            <a:xfrm>
              <a:off x="1664" y="2431"/>
              <a:ext cx="26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33" name="Freeform 225"/>
            <p:cNvSpPr>
              <a:spLocks/>
            </p:cNvSpPr>
            <p:nvPr/>
          </p:nvSpPr>
          <p:spPr bwMode="auto">
            <a:xfrm>
              <a:off x="1664" y="2447"/>
              <a:ext cx="39" cy="83"/>
            </a:xfrm>
            <a:custGeom>
              <a:avLst/>
              <a:gdLst>
                <a:gd name="T0" fmla="*/ 0 w 142"/>
                <a:gd name="T1" fmla="*/ 306 h 306"/>
                <a:gd name="T2" fmla="*/ 82 w 142"/>
                <a:gd name="T3" fmla="*/ 0 h 306"/>
                <a:gd name="T4" fmla="*/ 142 w 142"/>
                <a:gd name="T5" fmla="*/ 0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2" h="306">
                  <a:moveTo>
                    <a:pt x="0" y="306"/>
                  </a:moveTo>
                  <a:lnTo>
                    <a:pt x="82" y="0"/>
                  </a:lnTo>
                  <a:lnTo>
                    <a:pt x="14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34" name="Freeform 226"/>
            <p:cNvSpPr>
              <a:spLocks/>
            </p:cNvSpPr>
            <p:nvPr/>
          </p:nvSpPr>
          <p:spPr bwMode="auto">
            <a:xfrm>
              <a:off x="1691" y="2447"/>
              <a:ext cx="23" cy="46"/>
            </a:xfrm>
            <a:custGeom>
              <a:avLst/>
              <a:gdLst>
                <a:gd name="T0" fmla="*/ 0 w 87"/>
                <a:gd name="T1" fmla="*/ 170 h 170"/>
                <a:gd name="T2" fmla="*/ 7 w 87"/>
                <a:gd name="T3" fmla="*/ 169 h 170"/>
                <a:gd name="T4" fmla="*/ 15 w 87"/>
                <a:gd name="T5" fmla="*/ 168 h 170"/>
                <a:gd name="T6" fmla="*/ 23 w 87"/>
                <a:gd name="T7" fmla="*/ 165 h 170"/>
                <a:gd name="T8" fmla="*/ 31 w 87"/>
                <a:gd name="T9" fmla="*/ 160 h 170"/>
                <a:gd name="T10" fmla="*/ 38 w 87"/>
                <a:gd name="T11" fmla="*/ 155 h 170"/>
                <a:gd name="T12" fmla="*/ 46 w 87"/>
                <a:gd name="T13" fmla="*/ 149 h 170"/>
                <a:gd name="T14" fmla="*/ 53 w 87"/>
                <a:gd name="T15" fmla="*/ 141 h 170"/>
                <a:gd name="T16" fmla="*/ 60 w 87"/>
                <a:gd name="T17" fmla="*/ 133 h 170"/>
                <a:gd name="T18" fmla="*/ 66 w 87"/>
                <a:gd name="T19" fmla="*/ 124 h 170"/>
                <a:gd name="T20" fmla="*/ 71 w 87"/>
                <a:gd name="T21" fmla="*/ 115 h 170"/>
                <a:gd name="T22" fmla="*/ 76 w 87"/>
                <a:gd name="T23" fmla="*/ 105 h 170"/>
                <a:gd name="T24" fmla="*/ 80 w 87"/>
                <a:gd name="T25" fmla="*/ 94 h 170"/>
                <a:gd name="T26" fmla="*/ 83 w 87"/>
                <a:gd name="T27" fmla="*/ 85 h 170"/>
                <a:gd name="T28" fmla="*/ 85 w 87"/>
                <a:gd name="T29" fmla="*/ 74 h 170"/>
                <a:gd name="T30" fmla="*/ 86 w 87"/>
                <a:gd name="T31" fmla="*/ 65 h 170"/>
                <a:gd name="T32" fmla="*/ 87 w 87"/>
                <a:gd name="T33" fmla="*/ 54 h 170"/>
                <a:gd name="T34" fmla="*/ 86 w 87"/>
                <a:gd name="T35" fmla="*/ 45 h 170"/>
                <a:gd name="T36" fmla="*/ 85 w 87"/>
                <a:gd name="T37" fmla="*/ 36 h 170"/>
                <a:gd name="T38" fmla="*/ 83 w 87"/>
                <a:gd name="T39" fmla="*/ 28 h 170"/>
                <a:gd name="T40" fmla="*/ 80 w 87"/>
                <a:gd name="T41" fmla="*/ 21 h 170"/>
                <a:gd name="T42" fmla="*/ 76 w 87"/>
                <a:gd name="T43" fmla="*/ 15 h 170"/>
                <a:gd name="T44" fmla="*/ 71 w 87"/>
                <a:gd name="T45" fmla="*/ 9 h 170"/>
                <a:gd name="T46" fmla="*/ 66 w 87"/>
                <a:gd name="T47" fmla="*/ 5 h 170"/>
                <a:gd name="T48" fmla="*/ 60 w 87"/>
                <a:gd name="T49" fmla="*/ 2 h 170"/>
                <a:gd name="T50" fmla="*/ 53 w 87"/>
                <a:gd name="T51" fmla="*/ 0 h 170"/>
                <a:gd name="T52" fmla="*/ 46 w 87"/>
                <a:gd name="T53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7" h="170">
                  <a:moveTo>
                    <a:pt x="0" y="170"/>
                  </a:moveTo>
                  <a:lnTo>
                    <a:pt x="7" y="169"/>
                  </a:lnTo>
                  <a:lnTo>
                    <a:pt x="15" y="168"/>
                  </a:lnTo>
                  <a:lnTo>
                    <a:pt x="23" y="165"/>
                  </a:lnTo>
                  <a:lnTo>
                    <a:pt x="31" y="160"/>
                  </a:lnTo>
                  <a:lnTo>
                    <a:pt x="38" y="155"/>
                  </a:lnTo>
                  <a:lnTo>
                    <a:pt x="46" y="149"/>
                  </a:lnTo>
                  <a:lnTo>
                    <a:pt x="53" y="141"/>
                  </a:lnTo>
                  <a:lnTo>
                    <a:pt x="60" y="133"/>
                  </a:lnTo>
                  <a:lnTo>
                    <a:pt x="66" y="124"/>
                  </a:lnTo>
                  <a:lnTo>
                    <a:pt x="71" y="115"/>
                  </a:lnTo>
                  <a:lnTo>
                    <a:pt x="76" y="105"/>
                  </a:lnTo>
                  <a:lnTo>
                    <a:pt x="80" y="94"/>
                  </a:lnTo>
                  <a:lnTo>
                    <a:pt x="83" y="85"/>
                  </a:lnTo>
                  <a:lnTo>
                    <a:pt x="85" y="74"/>
                  </a:lnTo>
                  <a:lnTo>
                    <a:pt x="86" y="65"/>
                  </a:lnTo>
                  <a:lnTo>
                    <a:pt x="87" y="54"/>
                  </a:lnTo>
                  <a:lnTo>
                    <a:pt x="86" y="45"/>
                  </a:lnTo>
                  <a:lnTo>
                    <a:pt x="85" y="36"/>
                  </a:lnTo>
                  <a:lnTo>
                    <a:pt x="83" y="28"/>
                  </a:lnTo>
                  <a:lnTo>
                    <a:pt x="80" y="21"/>
                  </a:lnTo>
                  <a:lnTo>
                    <a:pt x="76" y="15"/>
                  </a:lnTo>
                  <a:lnTo>
                    <a:pt x="71" y="9"/>
                  </a:lnTo>
                  <a:lnTo>
                    <a:pt x="66" y="5"/>
                  </a:lnTo>
                  <a:lnTo>
                    <a:pt x="60" y="2"/>
                  </a:lnTo>
                  <a:lnTo>
                    <a:pt x="53" y="0"/>
                  </a:lnTo>
                  <a:lnTo>
                    <a:pt x="4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35" name="Line 227"/>
            <p:cNvSpPr>
              <a:spLocks noChangeShapeType="1"/>
            </p:cNvSpPr>
            <p:nvPr/>
          </p:nvSpPr>
          <p:spPr bwMode="auto">
            <a:xfrm flipH="1">
              <a:off x="1674" y="2493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36" name="Line 228"/>
            <p:cNvSpPr>
              <a:spLocks noChangeShapeType="1"/>
            </p:cNvSpPr>
            <p:nvPr/>
          </p:nvSpPr>
          <p:spPr bwMode="auto">
            <a:xfrm>
              <a:off x="1693" y="2493"/>
              <a:ext cx="4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37" name="Line 229"/>
            <p:cNvSpPr>
              <a:spLocks noChangeShapeType="1"/>
            </p:cNvSpPr>
            <p:nvPr/>
          </p:nvSpPr>
          <p:spPr bwMode="auto">
            <a:xfrm>
              <a:off x="1735" y="2474"/>
              <a:ext cx="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38" name="Freeform 230"/>
            <p:cNvSpPr>
              <a:spLocks/>
            </p:cNvSpPr>
            <p:nvPr/>
          </p:nvSpPr>
          <p:spPr bwMode="auto">
            <a:xfrm>
              <a:off x="1747" y="2474"/>
              <a:ext cx="8" cy="17"/>
            </a:xfrm>
            <a:custGeom>
              <a:avLst/>
              <a:gdLst>
                <a:gd name="T0" fmla="*/ 26 w 29"/>
                <a:gd name="T1" fmla="*/ 59 h 59"/>
                <a:gd name="T2" fmla="*/ 28 w 29"/>
                <a:gd name="T3" fmla="*/ 51 h 59"/>
                <a:gd name="T4" fmla="*/ 29 w 29"/>
                <a:gd name="T5" fmla="*/ 42 h 59"/>
                <a:gd name="T6" fmla="*/ 29 w 29"/>
                <a:gd name="T7" fmla="*/ 35 h 59"/>
                <a:gd name="T8" fmla="*/ 28 w 29"/>
                <a:gd name="T9" fmla="*/ 28 h 59"/>
                <a:gd name="T10" fmla="*/ 27 w 29"/>
                <a:gd name="T11" fmla="*/ 20 h 59"/>
                <a:gd name="T12" fmla="*/ 24 w 29"/>
                <a:gd name="T13" fmla="*/ 15 h 59"/>
                <a:gd name="T14" fmla="*/ 21 w 29"/>
                <a:gd name="T15" fmla="*/ 9 h 59"/>
                <a:gd name="T16" fmla="*/ 16 w 29"/>
                <a:gd name="T17" fmla="*/ 5 h 59"/>
                <a:gd name="T18" fmla="*/ 12 w 29"/>
                <a:gd name="T19" fmla="*/ 2 h 59"/>
                <a:gd name="T20" fmla="*/ 7 w 29"/>
                <a:gd name="T21" fmla="*/ 0 h 59"/>
                <a:gd name="T22" fmla="*/ 0 w 29"/>
                <a:gd name="T23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59">
                  <a:moveTo>
                    <a:pt x="26" y="59"/>
                  </a:moveTo>
                  <a:lnTo>
                    <a:pt x="28" y="51"/>
                  </a:lnTo>
                  <a:lnTo>
                    <a:pt x="29" y="42"/>
                  </a:lnTo>
                  <a:lnTo>
                    <a:pt x="29" y="35"/>
                  </a:lnTo>
                  <a:lnTo>
                    <a:pt x="28" y="28"/>
                  </a:lnTo>
                  <a:lnTo>
                    <a:pt x="27" y="20"/>
                  </a:lnTo>
                  <a:lnTo>
                    <a:pt x="24" y="15"/>
                  </a:lnTo>
                  <a:lnTo>
                    <a:pt x="21" y="9"/>
                  </a:lnTo>
                  <a:lnTo>
                    <a:pt x="16" y="5"/>
                  </a:lnTo>
                  <a:lnTo>
                    <a:pt x="12" y="2"/>
                  </a:lnTo>
                  <a:lnTo>
                    <a:pt x="7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39" name="Freeform 231"/>
            <p:cNvSpPr>
              <a:spLocks/>
            </p:cNvSpPr>
            <p:nvPr/>
          </p:nvSpPr>
          <p:spPr bwMode="auto">
            <a:xfrm>
              <a:off x="1726" y="2491"/>
              <a:ext cx="27" cy="39"/>
            </a:xfrm>
            <a:custGeom>
              <a:avLst/>
              <a:gdLst>
                <a:gd name="T0" fmla="*/ 98 w 98"/>
                <a:gd name="T1" fmla="*/ 0 h 145"/>
                <a:gd name="T2" fmla="*/ 60 w 98"/>
                <a:gd name="T3" fmla="*/ 145 h 145"/>
                <a:gd name="T4" fmla="*/ 0 w 98"/>
                <a:gd name="T5" fmla="*/ 145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8" h="145">
                  <a:moveTo>
                    <a:pt x="98" y="0"/>
                  </a:moveTo>
                  <a:lnTo>
                    <a:pt x="60" y="145"/>
                  </a:lnTo>
                  <a:lnTo>
                    <a:pt x="0" y="14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40" name="Freeform 232"/>
            <p:cNvSpPr>
              <a:spLocks/>
            </p:cNvSpPr>
            <p:nvPr/>
          </p:nvSpPr>
          <p:spPr bwMode="auto">
            <a:xfrm>
              <a:off x="1720" y="2503"/>
              <a:ext cx="13" cy="27"/>
            </a:xfrm>
            <a:custGeom>
              <a:avLst/>
              <a:gdLst>
                <a:gd name="T0" fmla="*/ 53 w 53"/>
                <a:gd name="T1" fmla="*/ 0 h 102"/>
                <a:gd name="T2" fmla="*/ 46 w 53"/>
                <a:gd name="T3" fmla="*/ 1 h 102"/>
                <a:gd name="T4" fmla="*/ 41 w 53"/>
                <a:gd name="T5" fmla="*/ 2 h 102"/>
                <a:gd name="T6" fmla="*/ 35 w 53"/>
                <a:gd name="T7" fmla="*/ 5 h 102"/>
                <a:gd name="T8" fmla="*/ 28 w 53"/>
                <a:gd name="T9" fmla="*/ 10 h 102"/>
                <a:gd name="T10" fmla="*/ 23 w 53"/>
                <a:gd name="T11" fmla="*/ 15 h 102"/>
                <a:gd name="T12" fmla="*/ 18 w 53"/>
                <a:gd name="T13" fmla="*/ 21 h 102"/>
                <a:gd name="T14" fmla="*/ 13 w 53"/>
                <a:gd name="T15" fmla="*/ 28 h 102"/>
                <a:gd name="T16" fmla="*/ 9 w 53"/>
                <a:gd name="T17" fmla="*/ 35 h 102"/>
                <a:gd name="T18" fmla="*/ 6 w 53"/>
                <a:gd name="T19" fmla="*/ 43 h 102"/>
                <a:gd name="T20" fmla="*/ 3 w 53"/>
                <a:gd name="T21" fmla="*/ 51 h 102"/>
                <a:gd name="T22" fmla="*/ 2 w 53"/>
                <a:gd name="T23" fmla="*/ 59 h 102"/>
                <a:gd name="T24" fmla="*/ 0 w 53"/>
                <a:gd name="T25" fmla="*/ 67 h 102"/>
                <a:gd name="T26" fmla="*/ 0 w 53"/>
                <a:gd name="T27" fmla="*/ 75 h 102"/>
                <a:gd name="T28" fmla="*/ 2 w 53"/>
                <a:gd name="T29" fmla="*/ 81 h 102"/>
                <a:gd name="T30" fmla="*/ 4 w 53"/>
                <a:gd name="T31" fmla="*/ 87 h 102"/>
                <a:gd name="T32" fmla="*/ 7 w 53"/>
                <a:gd name="T33" fmla="*/ 93 h 102"/>
                <a:gd name="T34" fmla="*/ 10 w 53"/>
                <a:gd name="T35" fmla="*/ 97 h 102"/>
                <a:gd name="T36" fmla="*/ 14 w 53"/>
                <a:gd name="T37" fmla="*/ 100 h 102"/>
                <a:gd name="T38" fmla="*/ 20 w 53"/>
                <a:gd name="T39" fmla="*/ 101 h 102"/>
                <a:gd name="T40" fmla="*/ 25 w 53"/>
                <a:gd name="T41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3" h="102">
                  <a:moveTo>
                    <a:pt x="53" y="0"/>
                  </a:moveTo>
                  <a:lnTo>
                    <a:pt x="46" y="1"/>
                  </a:lnTo>
                  <a:lnTo>
                    <a:pt x="41" y="2"/>
                  </a:lnTo>
                  <a:lnTo>
                    <a:pt x="35" y="5"/>
                  </a:lnTo>
                  <a:lnTo>
                    <a:pt x="28" y="10"/>
                  </a:lnTo>
                  <a:lnTo>
                    <a:pt x="23" y="15"/>
                  </a:lnTo>
                  <a:lnTo>
                    <a:pt x="18" y="21"/>
                  </a:lnTo>
                  <a:lnTo>
                    <a:pt x="13" y="28"/>
                  </a:lnTo>
                  <a:lnTo>
                    <a:pt x="9" y="35"/>
                  </a:lnTo>
                  <a:lnTo>
                    <a:pt x="6" y="43"/>
                  </a:lnTo>
                  <a:lnTo>
                    <a:pt x="3" y="51"/>
                  </a:lnTo>
                  <a:lnTo>
                    <a:pt x="2" y="59"/>
                  </a:lnTo>
                  <a:lnTo>
                    <a:pt x="0" y="67"/>
                  </a:lnTo>
                  <a:lnTo>
                    <a:pt x="0" y="75"/>
                  </a:lnTo>
                  <a:lnTo>
                    <a:pt x="2" y="81"/>
                  </a:lnTo>
                  <a:lnTo>
                    <a:pt x="4" y="87"/>
                  </a:lnTo>
                  <a:lnTo>
                    <a:pt x="7" y="93"/>
                  </a:lnTo>
                  <a:lnTo>
                    <a:pt x="10" y="97"/>
                  </a:lnTo>
                  <a:lnTo>
                    <a:pt x="14" y="100"/>
                  </a:lnTo>
                  <a:lnTo>
                    <a:pt x="20" y="101"/>
                  </a:lnTo>
                  <a:lnTo>
                    <a:pt x="25" y="10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41" name="Line 233"/>
            <p:cNvSpPr>
              <a:spLocks noChangeShapeType="1"/>
            </p:cNvSpPr>
            <p:nvPr/>
          </p:nvSpPr>
          <p:spPr bwMode="auto">
            <a:xfrm>
              <a:off x="1733" y="2503"/>
              <a:ext cx="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42" name="Freeform 234"/>
            <p:cNvSpPr>
              <a:spLocks/>
            </p:cNvSpPr>
            <p:nvPr/>
          </p:nvSpPr>
          <p:spPr bwMode="auto">
            <a:xfrm>
              <a:off x="1803" y="2447"/>
              <a:ext cx="21" cy="83"/>
            </a:xfrm>
            <a:custGeom>
              <a:avLst/>
              <a:gdLst>
                <a:gd name="T0" fmla="*/ 0 w 82"/>
                <a:gd name="T1" fmla="*/ 306 h 306"/>
                <a:gd name="T2" fmla="*/ 82 w 82"/>
                <a:gd name="T3" fmla="*/ 0 h 306"/>
                <a:gd name="T4" fmla="*/ 16 w 82"/>
                <a:gd name="T5" fmla="*/ 68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2" h="306">
                  <a:moveTo>
                    <a:pt x="0" y="306"/>
                  </a:moveTo>
                  <a:lnTo>
                    <a:pt x="82" y="0"/>
                  </a:lnTo>
                  <a:lnTo>
                    <a:pt x="16" y="6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43" name="Line 235"/>
            <p:cNvSpPr>
              <a:spLocks noChangeShapeType="1"/>
            </p:cNvSpPr>
            <p:nvPr/>
          </p:nvSpPr>
          <p:spPr bwMode="auto">
            <a:xfrm flipV="1">
              <a:off x="1822" y="2526"/>
              <a:ext cx="0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44" name="Freeform 236"/>
            <p:cNvSpPr>
              <a:spLocks/>
            </p:cNvSpPr>
            <p:nvPr/>
          </p:nvSpPr>
          <p:spPr bwMode="auto">
            <a:xfrm>
              <a:off x="1846" y="2447"/>
              <a:ext cx="38" cy="83"/>
            </a:xfrm>
            <a:custGeom>
              <a:avLst/>
              <a:gdLst>
                <a:gd name="T0" fmla="*/ 139 w 139"/>
                <a:gd name="T1" fmla="*/ 0 h 306"/>
                <a:gd name="T2" fmla="*/ 129 w 139"/>
                <a:gd name="T3" fmla="*/ 5 h 306"/>
                <a:gd name="T4" fmla="*/ 118 w 139"/>
                <a:gd name="T5" fmla="*/ 11 h 306"/>
                <a:gd name="T6" fmla="*/ 108 w 139"/>
                <a:gd name="T7" fmla="*/ 19 h 306"/>
                <a:gd name="T8" fmla="*/ 98 w 139"/>
                <a:gd name="T9" fmla="*/ 27 h 306"/>
                <a:gd name="T10" fmla="*/ 89 w 139"/>
                <a:gd name="T11" fmla="*/ 37 h 306"/>
                <a:gd name="T12" fmla="*/ 79 w 139"/>
                <a:gd name="T13" fmla="*/ 46 h 306"/>
                <a:gd name="T14" fmla="*/ 71 w 139"/>
                <a:gd name="T15" fmla="*/ 58 h 306"/>
                <a:gd name="T16" fmla="*/ 62 w 139"/>
                <a:gd name="T17" fmla="*/ 70 h 306"/>
                <a:gd name="T18" fmla="*/ 55 w 139"/>
                <a:gd name="T19" fmla="*/ 82 h 306"/>
                <a:gd name="T20" fmla="*/ 47 w 139"/>
                <a:gd name="T21" fmla="*/ 95 h 306"/>
                <a:gd name="T22" fmla="*/ 41 w 139"/>
                <a:gd name="T23" fmla="*/ 108 h 306"/>
                <a:gd name="T24" fmla="*/ 35 w 139"/>
                <a:gd name="T25" fmla="*/ 122 h 306"/>
                <a:gd name="T26" fmla="*/ 31 w 139"/>
                <a:gd name="T27" fmla="*/ 136 h 306"/>
                <a:gd name="T28" fmla="*/ 3 w 139"/>
                <a:gd name="T29" fmla="*/ 238 h 306"/>
                <a:gd name="T30" fmla="*/ 1 w 139"/>
                <a:gd name="T31" fmla="*/ 248 h 306"/>
                <a:gd name="T32" fmla="*/ 0 w 139"/>
                <a:gd name="T33" fmla="*/ 257 h 306"/>
                <a:gd name="T34" fmla="*/ 0 w 139"/>
                <a:gd name="T35" fmla="*/ 267 h 306"/>
                <a:gd name="T36" fmla="*/ 1 w 139"/>
                <a:gd name="T37" fmla="*/ 275 h 306"/>
                <a:gd name="T38" fmla="*/ 3 w 139"/>
                <a:gd name="T39" fmla="*/ 283 h 306"/>
                <a:gd name="T40" fmla="*/ 7 w 139"/>
                <a:gd name="T41" fmla="*/ 289 h 306"/>
                <a:gd name="T42" fmla="*/ 10 w 139"/>
                <a:gd name="T43" fmla="*/ 296 h 306"/>
                <a:gd name="T44" fmla="*/ 15 w 139"/>
                <a:gd name="T45" fmla="*/ 300 h 306"/>
                <a:gd name="T46" fmla="*/ 21 w 139"/>
                <a:gd name="T47" fmla="*/ 303 h 306"/>
                <a:gd name="T48" fmla="*/ 27 w 139"/>
                <a:gd name="T49" fmla="*/ 305 h 306"/>
                <a:gd name="T50" fmla="*/ 33 w 139"/>
                <a:gd name="T51" fmla="*/ 306 h 306"/>
                <a:gd name="T52" fmla="*/ 40 w 139"/>
                <a:gd name="T53" fmla="*/ 305 h 306"/>
                <a:gd name="T54" fmla="*/ 47 w 139"/>
                <a:gd name="T55" fmla="*/ 303 h 306"/>
                <a:gd name="T56" fmla="*/ 55 w 139"/>
                <a:gd name="T57" fmla="*/ 300 h 306"/>
                <a:gd name="T58" fmla="*/ 62 w 139"/>
                <a:gd name="T59" fmla="*/ 296 h 306"/>
                <a:gd name="T60" fmla="*/ 68 w 139"/>
                <a:gd name="T61" fmla="*/ 289 h 306"/>
                <a:gd name="T62" fmla="*/ 76 w 139"/>
                <a:gd name="T63" fmla="*/ 283 h 306"/>
                <a:gd name="T64" fmla="*/ 81 w 139"/>
                <a:gd name="T65" fmla="*/ 275 h 306"/>
                <a:gd name="T66" fmla="*/ 88 w 139"/>
                <a:gd name="T67" fmla="*/ 267 h 306"/>
                <a:gd name="T68" fmla="*/ 92 w 139"/>
                <a:gd name="T69" fmla="*/ 257 h 306"/>
                <a:gd name="T70" fmla="*/ 96 w 139"/>
                <a:gd name="T71" fmla="*/ 248 h 306"/>
                <a:gd name="T72" fmla="*/ 99 w 139"/>
                <a:gd name="T73" fmla="*/ 238 h 306"/>
                <a:gd name="T74" fmla="*/ 108 w 139"/>
                <a:gd name="T75" fmla="*/ 204 h 306"/>
                <a:gd name="T76" fmla="*/ 111 w 139"/>
                <a:gd name="T77" fmla="*/ 196 h 306"/>
                <a:gd name="T78" fmla="*/ 113 w 139"/>
                <a:gd name="T79" fmla="*/ 187 h 306"/>
                <a:gd name="T80" fmla="*/ 113 w 139"/>
                <a:gd name="T81" fmla="*/ 178 h 306"/>
                <a:gd name="T82" fmla="*/ 113 w 139"/>
                <a:gd name="T83" fmla="*/ 170 h 306"/>
                <a:gd name="T84" fmla="*/ 113 w 139"/>
                <a:gd name="T85" fmla="*/ 163 h 306"/>
                <a:gd name="T86" fmla="*/ 111 w 139"/>
                <a:gd name="T87" fmla="*/ 156 h 306"/>
                <a:gd name="T88" fmla="*/ 109 w 139"/>
                <a:gd name="T89" fmla="*/ 150 h 306"/>
                <a:gd name="T90" fmla="*/ 105 w 139"/>
                <a:gd name="T91" fmla="*/ 144 h 306"/>
                <a:gd name="T92" fmla="*/ 100 w 139"/>
                <a:gd name="T93" fmla="*/ 141 h 306"/>
                <a:gd name="T94" fmla="*/ 96 w 139"/>
                <a:gd name="T95" fmla="*/ 138 h 306"/>
                <a:gd name="T96" fmla="*/ 91 w 139"/>
                <a:gd name="T97" fmla="*/ 136 h 306"/>
                <a:gd name="T98" fmla="*/ 84 w 139"/>
                <a:gd name="T99" fmla="*/ 135 h 306"/>
                <a:gd name="T100" fmla="*/ 79 w 139"/>
                <a:gd name="T101" fmla="*/ 136 h 306"/>
                <a:gd name="T102" fmla="*/ 31 w 139"/>
                <a:gd name="T103" fmla="*/ 136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9" h="306">
                  <a:moveTo>
                    <a:pt x="139" y="0"/>
                  </a:moveTo>
                  <a:lnTo>
                    <a:pt x="129" y="5"/>
                  </a:lnTo>
                  <a:lnTo>
                    <a:pt x="118" y="11"/>
                  </a:lnTo>
                  <a:lnTo>
                    <a:pt x="108" y="19"/>
                  </a:lnTo>
                  <a:lnTo>
                    <a:pt x="98" y="27"/>
                  </a:lnTo>
                  <a:lnTo>
                    <a:pt x="89" y="37"/>
                  </a:lnTo>
                  <a:lnTo>
                    <a:pt x="79" y="46"/>
                  </a:lnTo>
                  <a:lnTo>
                    <a:pt x="71" y="58"/>
                  </a:lnTo>
                  <a:lnTo>
                    <a:pt x="62" y="70"/>
                  </a:lnTo>
                  <a:lnTo>
                    <a:pt x="55" y="82"/>
                  </a:lnTo>
                  <a:lnTo>
                    <a:pt x="47" y="95"/>
                  </a:lnTo>
                  <a:lnTo>
                    <a:pt x="41" y="108"/>
                  </a:lnTo>
                  <a:lnTo>
                    <a:pt x="35" y="122"/>
                  </a:lnTo>
                  <a:lnTo>
                    <a:pt x="31" y="136"/>
                  </a:lnTo>
                  <a:lnTo>
                    <a:pt x="3" y="238"/>
                  </a:lnTo>
                  <a:lnTo>
                    <a:pt x="1" y="248"/>
                  </a:lnTo>
                  <a:lnTo>
                    <a:pt x="0" y="257"/>
                  </a:lnTo>
                  <a:lnTo>
                    <a:pt x="0" y="267"/>
                  </a:lnTo>
                  <a:lnTo>
                    <a:pt x="1" y="275"/>
                  </a:lnTo>
                  <a:lnTo>
                    <a:pt x="3" y="283"/>
                  </a:lnTo>
                  <a:lnTo>
                    <a:pt x="7" y="289"/>
                  </a:lnTo>
                  <a:lnTo>
                    <a:pt x="10" y="296"/>
                  </a:lnTo>
                  <a:lnTo>
                    <a:pt x="15" y="300"/>
                  </a:lnTo>
                  <a:lnTo>
                    <a:pt x="21" y="303"/>
                  </a:lnTo>
                  <a:lnTo>
                    <a:pt x="27" y="305"/>
                  </a:lnTo>
                  <a:lnTo>
                    <a:pt x="33" y="306"/>
                  </a:lnTo>
                  <a:lnTo>
                    <a:pt x="40" y="305"/>
                  </a:lnTo>
                  <a:lnTo>
                    <a:pt x="47" y="303"/>
                  </a:lnTo>
                  <a:lnTo>
                    <a:pt x="55" y="300"/>
                  </a:lnTo>
                  <a:lnTo>
                    <a:pt x="62" y="296"/>
                  </a:lnTo>
                  <a:lnTo>
                    <a:pt x="68" y="289"/>
                  </a:lnTo>
                  <a:lnTo>
                    <a:pt x="76" y="283"/>
                  </a:lnTo>
                  <a:lnTo>
                    <a:pt x="81" y="275"/>
                  </a:lnTo>
                  <a:lnTo>
                    <a:pt x="88" y="267"/>
                  </a:lnTo>
                  <a:lnTo>
                    <a:pt x="92" y="257"/>
                  </a:lnTo>
                  <a:lnTo>
                    <a:pt x="96" y="248"/>
                  </a:lnTo>
                  <a:lnTo>
                    <a:pt x="99" y="238"/>
                  </a:lnTo>
                  <a:lnTo>
                    <a:pt x="108" y="204"/>
                  </a:lnTo>
                  <a:lnTo>
                    <a:pt x="111" y="196"/>
                  </a:lnTo>
                  <a:lnTo>
                    <a:pt x="113" y="187"/>
                  </a:lnTo>
                  <a:lnTo>
                    <a:pt x="113" y="178"/>
                  </a:lnTo>
                  <a:lnTo>
                    <a:pt x="113" y="170"/>
                  </a:lnTo>
                  <a:lnTo>
                    <a:pt x="113" y="163"/>
                  </a:lnTo>
                  <a:lnTo>
                    <a:pt x="111" y="156"/>
                  </a:lnTo>
                  <a:lnTo>
                    <a:pt x="109" y="150"/>
                  </a:lnTo>
                  <a:lnTo>
                    <a:pt x="105" y="144"/>
                  </a:lnTo>
                  <a:lnTo>
                    <a:pt x="100" y="141"/>
                  </a:lnTo>
                  <a:lnTo>
                    <a:pt x="96" y="138"/>
                  </a:lnTo>
                  <a:lnTo>
                    <a:pt x="91" y="136"/>
                  </a:lnTo>
                  <a:lnTo>
                    <a:pt x="84" y="135"/>
                  </a:lnTo>
                  <a:lnTo>
                    <a:pt x="79" y="136"/>
                  </a:lnTo>
                  <a:lnTo>
                    <a:pt x="31" y="13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45" name="Line 237"/>
            <p:cNvSpPr>
              <a:spLocks noChangeShapeType="1"/>
            </p:cNvSpPr>
            <p:nvPr/>
          </p:nvSpPr>
          <p:spPr bwMode="auto">
            <a:xfrm>
              <a:off x="1140" y="2632"/>
              <a:ext cx="59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46" name="Line 238"/>
            <p:cNvSpPr>
              <a:spLocks noChangeShapeType="1"/>
            </p:cNvSpPr>
            <p:nvPr/>
          </p:nvSpPr>
          <p:spPr bwMode="auto">
            <a:xfrm>
              <a:off x="1244" y="1286"/>
              <a:ext cx="18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47" name="Line 239"/>
            <p:cNvSpPr>
              <a:spLocks noChangeShapeType="1"/>
            </p:cNvSpPr>
            <p:nvPr/>
          </p:nvSpPr>
          <p:spPr bwMode="auto">
            <a:xfrm>
              <a:off x="3383" y="1955"/>
              <a:ext cx="1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48" name="Line 240"/>
            <p:cNvSpPr>
              <a:spLocks noChangeShapeType="1"/>
            </p:cNvSpPr>
            <p:nvPr/>
          </p:nvSpPr>
          <p:spPr bwMode="auto">
            <a:xfrm flipH="1" flipV="1">
              <a:off x="3383" y="1955"/>
              <a:ext cx="55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49" name="Line 241"/>
            <p:cNvSpPr>
              <a:spLocks noChangeShapeType="1"/>
            </p:cNvSpPr>
            <p:nvPr/>
          </p:nvSpPr>
          <p:spPr bwMode="auto">
            <a:xfrm flipV="1">
              <a:off x="3438" y="1847"/>
              <a:ext cx="117" cy="2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50" name="Line 242"/>
            <p:cNvSpPr>
              <a:spLocks noChangeShapeType="1"/>
            </p:cNvSpPr>
            <p:nvPr/>
          </p:nvSpPr>
          <p:spPr bwMode="auto">
            <a:xfrm>
              <a:off x="3555" y="1847"/>
              <a:ext cx="26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51" name="Freeform 243"/>
            <p:cNvSpPr>
              <a:spLocks/>
            </p:cNvSpPr>
            <p:nvPr/>
          </p:nvSpPr>
          <p:spPr bwMode="auto">
            <a:xfrm>
              <a:off x="3555" y="1862"/>
              <a:ext cx="39" cy="86"/>
            </a:xfrm>
            <a:custGeom>
              <a:avLst/>
              <a:gdLst>
                <a:gd name="T0" fmla="*/ 0 w 141"/>
                <a:gd name="T1" fmla="*/ 307 h 307"/>
                <a:gd name="T2" fmla="*/ 82 w 141"/>
                <a:gd name="T3" fmla="*/ 0 h 307"/>
                <a:gd name="T4" fmla="*/ 141 w 141"/>
                <a:gd name="T5" fmla="*/ 0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1" h="307">
                  <a:moveTo>
                    <a:pt x="0" y="307"/>
                  </a:moveTo>
                  <a:lnTo>
                    <a:pt x="82" y="0"/>
                  </a:lnTo>
                  <a:lnTo>
                    <a:pt x="14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52" name="Freeform 244"/>
            <p:cNvSpPr>
              <a:spLocks/>
            </p:cNvSpPr>
            <p:nvPr/>
          </p:nvSpPr>
          <p:spPr bwMode="auto">
            <a:xfrm>
              <a:off x="3581" y="1862"/>
              <a:ext cx="25" cy="47"/>
            </a:xfrm>
            <a:custGeom>
              <a:avLst/>
              <a:gdLst>
                <a:gd name="T0" fmla="*/ 0 w 87"/>
                <a:gd name="T1" fmla="*/ 171 h 171"/>
                <a:gd name="T2" fmla="*/ 7 w 87"/>
                <a:gd name="T3" fmla="*/ 170 h 171"/>
                <a:gd name="T4" fmla="*/ 14 w 87"/>
                <a:gd name="T5" fmla="*/ 169 h 171"/>
                <a:gd name="T6" fmla="*/ 22 w 87"/>
                <a:gd name="T7" fmla="*/ 166 h 171"/>
                <a:gd name="T8" fmla="*/ 30 w 87"/>
                <a:gd name="T9" fmla="*/ 161 h 171"/>
                <a:gd name="T10" fmla="*/ 38 w 87"/>
                <a:gd name="T11" fmla="*/ 156 h 171"/>
                <a:gd name="T12" fmla="*/ 45 w 87"/>
                <a:gd name="T13" fmla="*/ 150 h 171"/>
                <a:gd name="T14" fmla="*/ 52 w 87"/>
                <a:gd name="T15" fmla="*/ 142 h 171"/>
                <a:gd name="T16" fmla="*/ 58 w 87"/>
                <a:gd name="T17" fmla="*/ 134 h 171"/>
                <a:gd name="T18" fmla="*/ 64 w 87"/>
                <a:gd name="T19" fmla="*/ 125 h 171"/>
                <a:gd name="T20" fmla="*/ 70 w 87"/>
                <a:gd name="T21" fmla="*/ 115 h 171"/>
                <a:gd name="T22" fmla="*/ 75 w 87"/>
                <a:gd name="T23" fmla="*/ 106 h 171"/>
                <a:gd name="T24" fmla="*/ 79 w 87"/>
                <a:gd name="T25" fmla="*/ 95 h 171"/>
                <a:gd name="T26" fmla="*/ 83 w 87"/>
                <a:gd name="T27" fmla="*/ 86 h 171"/>
                <a:gd name="T28" fmla="*/ 85 w 87"/>
                <a:gd name="T29" fmla="*/ 75 h 171"/>
                <a:gd name="T30" fmla="*/ 86 w 87"/>
                <a:gd name="T31" fmla="*/ 65 h 171"/>
                <a:gd name="T32" fmla="*/ 87 w 87"/>
                <a:gd name="T33" fmla="*/ 55 h 171"/>
                <a:gd name="T34" fmla="*/ 86 w 87"/>
                <a:gd name="T35" fmla="*/ 46 h 171"/>
                <a:gd name="T36" fmla="*/ 85 w 87"/>
                <a:gd name="T37" fmla="*/ 37 h 171"/>
                <a:gd name="T38" fmla="*/ 83 w 87"/>
                <a:gd name="T39" fmla="*/ 29 h 171"/>
                <a:gd name="T40" fmla="*/ 79 w 87"/>
                <a:gd name="T41" fmla="*/ 22 h 171"/>
                <a:gd name="T42" fmla="*/ 75 w 87"/>
                <a:gd name="T43" fmla="*/ 15 h 171"/>
                <a:gd name="T44" fmla="*/ 71 w 87"/>
                <a:gd name="T45" fmla="*/ 10 h 171"/>
                <a:gd name="T46" fmla="*/ 64 w 87"/>
                <a:gd name="T47" fmla="*/ 6 h 171"/>
                <a:gd name="T48" fmla="*/ 59 w 87"/>
                <a:gd name="T49" fmla="*/ 3 h 171"/>
                <a:gd name="T50" fmla="*/ 53 w 87"/>
                <a:gd name="T51" fmla="*/ 0 h 171"/>
                <a:gd name="T52" fmla="*/ 45 w 87"/>
                <a:gd name="T53" fmla="*/ 0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7" h="171">
                  <a:moveTo>
                    <a:pt x="0" y="171"/>
                  </a:moveTo>
                  <a:lnTo>
                    <a:pt x="7" y="170"/>
                  </a:lnTo>
                  <a:lnTo>
                    <a:pt x="14" y="169"/>
                  </a:lnTo>
                  <a:lnTo>
                    <a:pt x="22" y="166"/>
                  </a:lnTo>
                  <a:lnTo>
                    <a:pt x="30" y="161"/>
                  </a:lnTo>
                  <a:lnTo>
                    <a:pt x="38" y="156"/>
                  </a:lnTo>
                  <a:lnTo>
                    <a:pt x="45" y="150"/>
                  </a:lnTo>
                  <a:lnTo>
                    <a:pt x="52" y="142"/>
                  </a:lnTo>
                  <a:lnTo>
                    <a:pt x="58" y="134"/>
                  </a:lnTo>
                  <a:lnTo>
                    <a:pt x="64" y="125"/>
                  </a:lnTo>
                  <a:lnTo>
                    <a:pt x="70" y="115"/>
                  </a:lnTo>
                  <a:lnTo>
                    <a:pt x="75" y="106"/>
                  </a:lnTo>
                  <a:lnTo>
                    <a:pt x="79" y="95"/>
                  </a:lnTo>
                  <a:lnTo>
                    <a:pt x="83" y="86"/>
                  </a:lnTo>
                  <a:lnTo>
                    <a:pt x="85" y="75"/>
                  </a:lnTo>
                  <a:lnTo>
                    <a:pt x="86" y="65"/>
                  </a:lnTo>
                  <a:lnTo>
                    <a:pt x="87" y="55"/>
                  </a:lnTo>
                  <a:lnTo>
                    <a:pt x="86" y="46"/>
                  </a:lnTo>
                  <a:lnTo>
                    <a:pt x="85" y="37"/>
                  </a:lnTo>
                  <a:lnTo>
                    <a:pt x="83" y="29"/>
                  </a:lnTo>
                  <a:lnTo>
                    <a:pt x="79" y="22"/>
                  </a:lnTo>
                  <a:lnTo>
                    <a:pt x="75" y="15"/>
                  </a:lnTo>
                  <a:lnTo>
                    <a:pt x="71" y="10"/>
                  </a:lnTo>
                  <a:lnTo>
                    <a:pt x="64" y="6"/>
                  </a:lnTo>
                  <a:lnTo>
                    <a:pt x="59" y="3"/>
                  </a:lnTo>
                  <a:lnTo>
                    <a:pt x="53" y="0"/>
                  </a:lnTo>
                  <a:lnTo>
                    <a:pt x="4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53" name="Line 245"/>
            <p:cNvSpPr>
              <a:spLocks noChangeShapeType="1"/>
            </p:cNvSpPr>
            <p:nvPr/>
          </p:nvSpPr>
          <p:spPr bwMode="auto">
            <a:xfrm flipH="1">
              <a:off x="3565" y="1909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54" name="Line 246"/>
            <p:cNvSpPr>
              <a:spLocks noChangeShapeType="1"/>
            </p:cNvSpPr>
            <p:nvPr/>
          </p:nvSpPr>
          <p:spPr bwMode="auto">
            <a:xfrm>
              <a:off x="3585" y="1909"/>
              <a:ext cx="3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55" name="Line 247"/>
            <p:cNvSpPr>
              <a:spLocks noChangeShapeType="1"/>
            </p:cNvSpPr>
            <p:nvPr/>
          </p:nvSpPr>
          <p:spPr bwMode="auto">
            <a:xfrm>
              <a:off x="3625" y="1891"/>
              <a:ext cx="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56" name="Freeform 248"/>
            <p:cNvSpPr>
              <a:spLocks/>
            </p:cNvSpPr>
            <p:nvPr/>
          </p:nvSpPr>
          <p:spPr bwMode="auto">
            <a:xfrm>
              <a:off x="3637" y="1891"/>
              <a:ext cx="7" cy="16"/>
            </a:xfrm>
            <a:custGeom>
              <a:avLst/>
              <a:gdLst>
                <a:gd name="T0" fmla="*/ 25 w 29"/>
                <a:gd name="T1" fmla="*/ 59 h 59"/>
                <a:gd name="T2" fmla="*/ 28 w 29"/>
                <a:gd name="T3" fmla="*/ 51 h 59"/>
                <a:gd name="T4" fmla="*/ 29 w 29"/>
                <a:gd name="T5" fmla="*/ 42 h 59"/>
                <a:gd name="T6" fmla="*/ 29 w 29"/>
                <a:gd name="T7" fmla="*/ 35 h 59"/>
                <a:gd name="T8" fmla="*/ 28 w 29"/>
                <a:gd name="T9" fmla="*/ 27 h 59"/>
                <a:gd name="T10" fmla="*/ 25 w 29"/>
                <a:gd name="T11" fmla="*/ 20 h 59"/>
                <a:gd name="T12" fmla="*/ 23 w 29"/>
                <a:gd name="T13" fmla="*/ 14 h 59"/>
                <a:gd name="T14" fmla="*/ 20 w 29"/>
                <a:gd name="T15" fmla="*/ 9 h 59"/>
                <a:gd name="T16" fmla="*/ 16 w 29"/>
                <a:gd name="T17" fmla="*/ 5 h 59"/>
                <a:gd name="T18" fmla="*/ 11 w 29"/>
                <a:gd name="T19" fmla="*/ 2 h 59"/>
                <a:gd name="T20" fmla="*/ 5 w 29"/>
                <a:gd name="T21" fmla="*/ 0 h 59"/>
                <a:gd name="T22" fmla="*/ 0 w 29"/>
                <a:gd name="T23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59">
                  <a:moveTo>
                    <a:pt x="25" y="59"/>
                  </a:moveTo>
                  <a:lnTo>
                    <a:pt x="28" y="51"/>
                  </a:lnTo>
                  <a:lnTo>
                    <a:pt x="29" y="42"/>
                  </a:lnTo>
                  <a:lnTo>
                    <a:pt x="29" y="35"/>
                  </a:lnTo>
                  <a:lnTo>
                    <a:pt x="28" y="27"/>
                  </a:lnTo>
                  <a:lnTo>
                    <a:pt x="25" y="20"/>
                  </a:lnTo>
                  <a:lnTo>
                    <a:pt x="23" y="14"/>
                  </a:lnTo>
                  <a:lnTo>
                    <a:pt x="20" y="9"/>
                  </a:lnTo>
                  <a:lnTo>
                    <a:pt x="16" y="5"/>
                  </a:lnTo>
                  <a:lnTo>
                    <a:pt x="11" y="2"/>
                  </a:lnTo>
                  <a:lnTo>
                    <a:pt x="5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57" name="Freeform 249"/>
            <p:cNvSpPr>
              <a:spLocks/>
            </p:cNvSpPr>
            <p:nvPr/>
          </p:nvSpPr>
          <p:spPr bwMode="auto">
            <a:xfrm>
              <a:off x="3617" y="1907"/>
              <a:ext cx="27" cy="41"/>
            </a:xfrm>
            <a:custGeom>
              <a:avLst/>
              <a:gdLst>
                <a:gd name="T0" fmla="*/ 98 w 98"/>
                <a:gd name="T1" fmla="*/ 0 h 145"/>
                <a:gd name="T2" fmla="*/ 60 w 98"/>
                <a:gd name="T3" fmla="*/ 145 h 145"/>
                <a:gd name="T4" fmla="*/ 0 w 98"/>
                <a:gd name="T5" fmla="*/ 145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8" h="145">
                  <a:moveTo>
                    <a:pt x="98" y="0"/>
                  </a:moveTo>
                  <a:lnTo>
                    <a:pt x="60" y="145"/>
                  </a:lnTo>
                  <a:lnTo>
                    <a:pt x="0" y="14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58" name="Freeform 250"/>
            <p:cNvSpPr>
              <a:spLocks/>
            </p:cNvSpPr>
            <p:nvPr/>
          </p:nvSpPr>
          <p:spPr bwMode="auto">
            <a:xfrm>
              <a:off x="3610" y="1919"/>
              <a:ext cx="15" cy="29"/>
            </a:xfrm>
            <a:custGeom>
              <a:avLst/>
              <a:gdLst>
                <a:gd name="T0" fmla="*/ 51 w 51"/>
                <a:gd name="T1" fmla="*/ 0 h 102"/>
                <a:gd name="T2" fmla="*/ 46 w 51"/>
                <a:gd name="T3" fmla="*/ 0 h 102"/>
                <a:gd name="T4" fmla="*/ 39 w 51"/>
                <a:gd name="T5" fmla="*/ 2 h 102"/>
                <a:gd name="T6" fmla="*/ 34 w 51"/>
                <a:gd name="T7" fmla="*/ 5 h 102"/>
                <a:gd name="T8" fmla="*/ 28 w 51"/>
                <a:gd name="T9" fmla="*/ 9 h 102"/>
                <a:gd name="T10" fmla="*/ 22 w 51"/>
                <a:gd name="T11" fmla="*/ 15 h 102"/>
                <a:gd name="T12" fmla="*/ 17 w 51"/>
                <a:gd name="T13" fmla="*/ 21 h 102"/>
                <a:gd name="T14" fmla="*/ 12 w 51"/>
                <a:gd name="T15" fmla="*/ 28 h 102"/>
                <a:gd name="T16" fmla="*/ 9 w 51"/>
                <a:gd name="T17" fmla="*/ 35 h 102"/>
                <a:gd name="T18" fmla="*/ 4 w 51"/>
                <a:gd name="T19" fmla="*/ 42 h 102"/>
                <a:gd name="T20" fmla="*/ 2 w 51"/>
                <a:gd name="T21" fmla="*/ 51 h 102"/>
                <a:gd name="T22" fmla="*/ 0 w 51"/>
                <a:gd name="T23" fmla="*/ 58 h 102"/>
                <a:gd name="T24" fmla="*/ 0 w 51"/>
                <a:gd name="T25" fmla="*/ 67 h 102"/>
                <a:gd name="T26" fmla="*/ 0 w 51"/>
                <a:gd name="T27" fmla="*/ 74 h 102"/>
                <a:gd name="T28" fmla="*/ 1 w 51"/>
                <a:gd name="T29" fmla="*/ 81 h 102"/>
                <a:gd name="T30" fmla="*/ 3 w 51"/>
                <a:gd name="T31" fmla="*/ 87 h 102"/>
                <a:gd name="T32" fmla="*/ 5 w 51"/>
                <a:gd name="T33" fmla="*/ 93 h 102"/>
                <a:gd name="T34" fmla="*/ 10 w 51"/>
                <a:gd name="T35" fmla="*/ 97 h 102"/>
                <a:gd name="T36" fmla="*/ 14 w 51"/>
                <a:gd name="T37" fmla="*/ 100 h 102"/>
                <a:gd name="T38" fmla="*/ 19 w 51"/>
                <a:gd name="T39" fmla="*/ 101 h 102"/>
                <a:gd name="T40" fmla="*/ 24 w 51"/>
                <a:gd name="T41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1" h="102">
                  <a:moveTo>
                    <a:pt x="51" y="0"/>
                  </a:moveTo>
                  <a:lnTo>
                    <a:pt x="46" y="0"/>
                  </a:lnTo>
                  <a:lnTo>
                    <a:pt x="39" y="2"/>
                  </a:lnTo>
                  <a:lnTo>
                    <a:pt x="34" y="5"/>
                  </a:lnTo>
                  <a:lnTo>
                    <a:pt x="28" y="9"/>
                  </a:lnTo>
                  <a:lnTo>
                    <a:pt x="22" y="15"/>
                  </a:lnTo>
                  <a:lnTo>
                    <a:pt x="17" y="21"/>
                  </a:lnTo>
                  <a:lnTo>
                    <a:pt x="12" y="28"/>
                  </a:lnTo>
                  <a:lnTo>
                    <a:pt x="9" y="35"/>
                  </a:lnTo>
                  <a:lnTo>
                    <a:pt x="4" y="42"/>
                  </a:lnTo>
                  <a:lnTo>
                    <a:pt x="2" y="51"/>
                  </a:lnTo>
                  <a:lnTo>
                    <a:pt x="0" y="58"/>
                  </a:lnTo>
                  <a:lnTo>
                    <a:pt x="0" y="67"/>
                  </a:lnTo>
                  <a:lnTo>
                    <a:pt x="0" y="74"/>
                  </a:lnTo>
                  <a:lnTo>
                    <a:pt x="1" y="81"/>
                  </a:lnTo>
                  <a:lnTo>
                    <a:pt x="3" y="87"/>
                  </a:lnTo>
                  <a:lnTo>
                    <a:pt x="5" y="93"/>
                  </a:lnTo>
                  <a:lnTo>
                    <a:pt x="10" y="97"/>
                  </a:lnTo>
                  <a:lnTo>
                    <a:pt x="14" y="100"/>
                  </a:lnTo>
                  <a:lnTo>
                    <a:pt x="19" y="101"/>
                  </a:lnTo>
                  <a:lnTo>
                    <a:pt x="24" y="10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59" name="Line 251"/>
            <p:cNvSpPr>
              <a:spLocks noChangeShapeType="1"/>
            </p:cNvSpPr>
            <p:nvPr/>
          </p:nvSpPr>
          <p:spPr bwMode="auto">
            <a:xfrm>
              <a:off x="3625" y="1919"/>
              <a:ext cx="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60" name="Freeform 252"/>
            <p:cNvSpPr>
              <a:spLocks/>
            </p:cNvSpPr>
            <p:nvPr/>
          </p:nvSpPr>
          <p:spPr bwMode="auto">
            <a:xfrm>
              <a:off x="3683" y="1862"/>
              <a:ext cx="39" cy="86"/>
            </a:xfrm>
            <a:custGeom>
              <a:avLst/>
              <a:gdLst>
                <a:gd name="T0" fmla="*/ 139 w 139"/>
                <a:gd name="T1" fmla="*/ 0 h 307"/>
                <a:gd name="T2" fmla="*/ 128 w 139"/>
                <a:gd name="T3" fmla="*/ 6 h 307"/>
                <a:gd name="T4" fmla="*/ 117 w 139"/>
                <a:gd name="T5" fmla="*/ 12 h 307"/>
                <a:gd name="T6" fmla="*/ 108 w 139"/>
                <a:gd name="T7" fmla="*/ 20 h 307"/>
                <a:gd name="T8" fmla="*/ 97 w 139"/>
                <a:gd name="T9" fmla="*/ 28 h 307"/>
                <a:gd name="T10" fmla="*/ 88 w 139"/>
                <a:gd name="T11" fmla="*/ 38 h 307"/>
                <a:gd name="T12" fmla="*/ 79 w 139"/>
                <a:gd name="T13" fmla="*/ 47 h 307"/>
                <a:gd name="T14" fmla="*/ 69 w 139"/>
                <a:gd name="T15" fmla="*/ 59 h 307"/>
                <a:gd name="T16" fmla="*/ 62 w 139"/>
                <a:gd name="T17" fmla="*/ 71 h 307"/>
                <a:gd name="T18" fmla="*/ 53 w 139"/>
                <a:gd name="T19" fmla="*/ 82 h 307"/>
                <a:gd name="T20" fmla="*/ 47 w 139"/>
                <a:gd name="T21" fmla="*/ 96 h 307"/>
                <a:gd name="T22" fmla="*/ 41 w 139"/>
                <a:gd name="T23" fmla="*/ 109 h 307"/>
                <a:gd name="T24" fmla="*/ 35 w 139"/>
                <a:gd name="T25" fmla="*/ 123 h 307"/>
                <a:gd name="T26" fmla="*/ 30 w 139"/>
                <a:gd name="T27" fmla="*/ 137 h 307"/>
                <a:gd name="T28" fmla="*/ 3 w 139"/>
                <a:gd name="T29" fmla="*/ 239 h 307"/>
                <a:gd name="T30" fmla="*/ 1 w 139"/>
                <a:gd name="T31" fmla="*/ 249 h 307"/>
                <a:gd name="T32" fmla="*/ 0 w 139"/>
                <a:gd name="T33" fmla="*/ 258 h 307"/>
                <a:gd name="T34" fmla="*/ 0 w 139"/>
                <a:gd name="T35" fmla="*/ 267 h 307"/>
                <a:gd name="T36" fmla="*/ 0 w 139"/>
                <a:gd name="T37" fmla="*/ 276 h 307"/>
                <a:gd name="T38" fmla="*/ 2 w 139"/>
                <a:gd name="T39" fmla="*/ 284 h 307"/>
                <a:gd name="T40" fmla="*/ 6 w 139"/>
                <a:gd name="T41" fmla="*/ 290 h 307"/>
                <a:gd name="T42" fmla="*/ 10 w 139"/>
                <a:gd name="T43" fmla="*/ 296 h 307"/>
                <a:gd name="T44" fmla="*/ 14 w 139"/>
                <a:gd name="T45" fmla="*/ 301 h 307"/>
                <a:gd name="T46" fmla="*/ 19 w 139"/>
                <a:gd name="T47" fmla="*/ 304 h 307"/>
                <a:gd name="T48" fmla="*/ 26 w 139"/>
                <a:gd name="T49" fmla="*/ 306 h 307"/>
                <a:gd name="T50" fmla="*/ 32 w 139"/>
                <a:gd name="T51" fmla="*/ 307 h 307"/>
                <a:gd name="T52" fmla="*/ 40 w 139"/>
                <a:gd name="T53" fmla="*/ 306 h 307"/>
                <a:gd name="T54" fmla="*/ 47 w 139"/>
                <a:gd name="T55" fmla="*/ 304 h 307"/>
                <a:gd name="T56" fmla="*/ 53 w 139"/>
                <a:gd name="T57" fmla="*/ 301 h 307"/>
                <a:gd name="T58" fmla="*/ 61 w 139"/>
                <a:gd name="T59" fmla="*/ 296 h 307"/>
                <a:gd name="T60" fmla="*/ 68 w 139"/>
                <a:gd name="T61" fmla="*/ 290 h 307"/>
                <a:gd name="T62" fmla="*/ 75 w 139"/>
                <a:gd name="T63" fmla="*/ 284 h 307"/>
                <a:gd name="T64" fmla="*/ 81 w 139"/>
                <a:gd name="T65" fmla="*/ 276 h 307"/>
                <a:gd name="T66" fmla="*/ 86 w 139"/>
                <a:gd name="T67" fmla="*/ 267 h 307"/>
                <a:gd name="T68" fmla="*/ 92 w 139"/>
                <a:gd name="T69" fmla="*/ 258 h 307"/>
                <a:gd name="T70" fmla="*/ 95 w 139"/>
                <a:gd name="T71" fmla="*/ 249 h 307"/>
                <a:gd name="T72" fmla="*/ 98 w 139"/>
                <a:gd name="T73" fmla="*/ 239 h 307"/>
                <a:gd name="T74" fmla="*/ 108 w 139"/>
                <a:gd name="T75" fmla="*/ 205 h 307"/>
                <a:gd name="T76" fmla="*/ 110 w 139"/>
                <a:gd name="T77" fmla="*/ 196 h 307"/>
                <a:gd name="T78" fmla="*/ 112 w 139"/>
                <a:gd name="T79" fmla="*/ 188 h 307"/>
                <a:gd name="T80" fmla="*/ 113 w 139"/>
                <a:gd name="T81" fmla="*/ 179 h 307"/>
                <a:gd name="T82" fmla="*/ 113 w 139"/>
                <a:gd name="T83" fmla="*/ 171 h 307"/>
                <a:gd name="T84" fmla="*/ 112 w 139"/>
                <a:gd name="T85" fmla="*/ 163 h 307"/>
                <a:gd name="T86" fmla="*/ 110 w 139"/>
                <a:gd name="T87" fmla="*/ 157 h 307"/>
                <a:gd name="T88" fmla="*/ 108 w 139"/>
                <a:gd name="T89" fmla="*/ 151 h 307"/>
                <a:gd name="T90" fmla="*/ 105 w 139"/>
                <a:gd name="T91" fmla="*/ 145 h 307"/>
                <a:gd name="T92" fmla="*/ 100 w 139"/>
                <a:gd name="T93" fmla="*/ 141 h 307"/>
                <a:gd name="T94" fmla="*/ 95 w 139"/>
                <a:gd name="T95" fmla="*/ 139 h 307"/>
                <a:gd name="T96" fmla="*/ 90 w 139"/>
                <a:gd name="T97" fmla="*/ 137 h 307"/>
                <a:gd name="T98" fmla="*/ 84 w 139"/>
                <a:gd name="T99" fmla="*/ 136 h 307"/>
                <a:gd name="T100" fmla="*/ 78 w 139"/>
                <a:gd name="T101" fmla="*/ 137 h 307"/>
                <a:gd name="T102" fmla="*/ 30 w 139"/>
                <a:gd name="T103" fmla="*/ 137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9" h="307">
                  <a:moveTo>
                    <a:pt x="139" y="0"/>
                  </a:moveTo>
                  <a:lnTo>
                    <a:pt x="128" y="6"/>
                  </a:lnTo>
                  <a:lnTo>
                    <a:pt x="117" y="12"/>
                  </a:lnTo>
                  <a:lnTo>
                    <a:pt x="108" y="20"/>
                  </a:lnTo>
                  <a:lnTo>
                    <a:pt x="97" y="28"/>
                  </a:lnTo>
                  <a:lnTo>
                    <a:pt x="88" y="38"/>
                  </a:lnTo>
                  <a:lnTo>
                    <a:pt x="79" y="47"/>
                  </a:lnTo>
                  <a:lnTo>
                    <a:pt x="69" y="59"/>
                  </a:lnTo>
                  <a:lnTo>
                    <a:pt x="62" y="71"/>
                  </a:lnTo>
                  <a:lnTo>
                    <a:pt x="53" y="82"/>
                  </a:lnTo>
                  <a:lnTo>
                    <a:pt x="47" y="96"/>
                  </a:lnTo>
                  <a:lnTo>
                    <a:pt x="41" y="109"/>
                  </a:lnTo>
                  <a:lnTo>
                    <a:pt x="35" y="123"/>
                  </a:lnTo>
                  <a:lnTo>
                    <a:pt x="30" y="137"/>
                  </a:lnTo>
                  <a:lnTo>
                    <a:pt x="3" y="239"/>
                  </a:lnTo>
                  <a:lnTo>
                    <a:pt x="1" y="249"/>
                  </a:lnTo>
                  <a:lnTo>
                    <a:pt x="0" y="258"/>
                  </a:lnTo>
                  <a:lnTo>
                    <a:pt x="0" y="267"/>
                  </a:lnTo>
                  <a:lnTo>
                    <a:pt x="0" y="276"/>
                  </a:lnTo>
                  <a:lnTo>
                    <a:pt x="2" y="284"/>
                  </a:lnTo>
                  <a:lnTo>
                    <a:pt x="6" y="290"/>
                  </a:lnTo>
                  <a:lnTo>
                    <a:pt x="10" y="296"/>
                  </a:lnTo>
                  <a:lnTo>
                    <a:pt x="14" y="301"/>
                  </a:lnTo>
                  <a:lnTo>
                    <a:pt x="19" y="304"/>
                  </a:lnTo>
                  <a:lnTo>
                    <a:pt x="26" y="306"/>
                  </a:lnTo>
                  <a:lnTo>
                    <a:pt x="32" y="307"/>
                  </a:lnTo>
                  <a:lnTo>
                    <a:pt x="40" y="306"/>
                  </a:lnTo>
                  <a:lnTo>
                    <a:pt x="47" y="304"/>
                  </a:lnTo>
                  <a:lnTo>
                    <a:pt x="53" y="301"/>
                  </a:lnTo>
                  <a:lnTo>
                    <a:pt x="61" y="296"/>
                  </a:lnTo>
                  <a:lnTo>
                    <a:pt x="68" y="290"/>
                  </a:lnTo>
                  <a:lnTo>
                    <a:pt x="75" y="284"/>
                  </a:lnTo>
                  <a:lnTo>
                    <a:pt x="81" y="276"/>
                  </a:lnTo>
                  <a:lnTo>
                    <a:pt x="86" y="267"/>
                  </a:lnTo>
                  <a:lnTo>
                    <a:pt x="92" y="258"/>
                  </a:lnTo>
                  <a:lnTo>
                    <a:pt x="95" y="249"/>
                  </a:lnTo>
                  <a:lnTo>
                    <a:pt x="98" y="239"/>
                  </a:lnTo>
                  <a:lnTo>
                    <a:pt x="108" y="205"/>
                  </a:lnTo>
                  <a:lnTo>
                    <a:pt x="110" y="196"/>
                  </a:lnTo>
                  <a:lnTo>
                    <a:pt x="112" y="188"/>
                  </a:lnTo>
                  <a:lnTo>
                    <a:pt x="113" y="179"/>
                  </a:lnTo>
                  <a:lnTo>
                    <a:pt x="113" y="171"/>
                  </a:lnTo>
                  <a:lnTo>
                    <a:pt x="112" y="163"/>
                  </a:lnTo>
                  <a:lnTo>
                    <a:pt x="110" y="157"/>
                  </a:lnTo>
                  <a:lnTo>
                    <a:pt x="108" y="151"/>
                  </a:lnTo>
                  <a:lnTo>
                    <a:pt x="105" y="145"/>
                  </a:lnTo>
                  <a:lnTo>
                    <a:pt x="100" y="141"/>
                  </a:lnTo>
                  <a:lnTo>
                    <a:pt x="95" y="139"/>
                  </a:lnTo>
                  <a:lnTo>
                    <a:pt x="90" y="137"/>
                  </a:lnTo>
                  <a:lnTo>
                    <a:pt x="84" y="136"/>
                  </a:lnTo>
                  <a:lnTo>
                    <a:pt x="78" y="137"/>
                  </a:lnTo>
                  <a:lnTo>
                    <a:pt x="30" y="13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61" name="Line 253"/>
            <p:cNvSpPr>
              <a:spLocks noChangeShapeType="1"/>
            </p:cNvSpPr>
            <p:nvPr/>
          </p:nvSpPr>
          <p:spPr bwMode="auto">
            <a:xfrm flipV="1">
              <a:off x="3726" y="1942"/>
              <a:ext cx="2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62" name="Line 254"/>
            <p:cNvSpPr>
              <a:spLocks noChangeShapeType="1"/>
            </p:cNvSpPr>
            <p:nvPr/>
          </p:nvSpPr>
          <p:spPr bwMode="auto">
            <a:xfrm>
              <a:off x="3768" y="1862"/>
              <a:ext cx="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63" name="Freeform 255"/>
            <p:cNvSpPr>
              <a:spLocks/>
            </p:cNvSpPr>
            <p:nvPr/>
          </p:nvSpPr>
          <p:spPr bwMode="auto">
            <a:xfrm>
              <a:off x="3772" y="1862"/>
              <a:ext cx="19" cy="39"/>
            </a:xfrm>
            <a:custGeom>
              <a:avLst/>
              <a:gdLst>
                <a:gd name="T0" fmla="*/ 0 w 70"/>
                <a:gd name="T1" fmla="*/ 137 h 137"/>
                <a:gd name="T2" fmla="*/ 8 w 70"/>
                <a:gd name="T3" fmla="*/ 136 h 137"/>
                <a:gd name="T4" fmla="*/ 14 w 70"/>
                <a:gd name="T5" fmla="*/ 134 h 137"/>
                <a:gd name="T6" fmla="*/ 22 w 70"/>
                <a:gd name="T7" fmla="*/ 130 h 137"/>
                <a:gd name="T8" fmla="*/ 29 w 70"/>
                <a:gd name="T9" fmla="*/ 126 h 137"/>
                <a:gd name="T10" fmla="*/ 37 w 70"/>
                <a:gd name="T11" fmla="*/ 120 h 137"/>
                <a:gd name="T12" fmla="*/ 43 w 70"/>
                <a:gd name="T13" fmla="*/ 113 h 137"/>
                <a:gd name="T14" fmla="*/ 49 w 70"/>
                <a:gd name="T15" fmla="*/ 105 h 137"/>
                <a:gd name="T16" fmla="*/ 55 w 70"/>
                <a:gd name="T17" fmla="*/ 96 h 137"/>
                <a:gd name="T18" fmla="*/ 59 w 70"/>
                <a:gd name="T19" fmla="*/ 88 h 137"/>
                <a:gd name="T20" fmla="*/ 63 w 70"/>
                <a:gd name="T21" fmla="*/ 78 h 137"/>
                <a:gd name="T22" fmla="*/ 66 w 70"/>
                <a:gd name="T23" fmla="*/ 69 h 137"/>
                <a:gd name="T24" fmla="*/ 69 w 70"/>
                <a:gd name="T25" fmla="*/ 59 h 137"/>
                <a:gd name="T26" fmla="*/ 70 w 70"/>
                <a:gd name="T27" fmla="*/ 49 h 137"/>
                <a:gd name="T28" fmla="*/ 70 w 70"/>
                <a:gd name="T29" fmla="*/ 40 h 137"/>
                <a:gd name="T30" fmla="*/ 69 w 70"/>
                <a:gd name="T31" fmla="*/ 31 h 137"/>
                <a:gd name="T32" fmla="*/ 66 w 70"/>
                <a:gd name="T33" fmla="*/ 24 h 137"/>
                <a:gd name="T34" fmla="*/ 64 w 70"/>
                <a:gd name="T35" fmla="*/ 16 h 137"/>
                <a:gd name="T36" fmla="*/ 60 w 70"/>
                <a:gd name="T37" fmla="*/ 11 h 137"/>
                <a:gd name="T38" fmla="*/ 55 w 70"/>
                <a:gd name="T39" fmla="*/ 7 h 137"/>
                <a:gd name="T40" fmla="*/ 49 w 70"/>
                <a:gd name="T41" fmla="*/ 3 h 137"/>
                <a:gd name="T42" fmla="*/ 44 w 70"/>
                <a:gd name="T43" fmla="*/ 0 h 137"/>
                <a:gd name="T44" fmla="*/ 37 w 70"/>
                <a:gd name="T45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0" h="137">
                  <a:moveTo>
                    <a:pt x="0" y="137"/>
                  </a:moveTo>
                  <a:lnTo>
                    <a:pt x="8" y="136"/>
                  </a:lnTo>
                  <a:lnTo>
                    <a:pt x="14" y="134"/>
                  </a:lnTo>
                  <a:lnTo>
                    <a:pt x="22" y="130"/>
                  </a:lnTo>
                  <a:lnTo>
                    <a:pt x="29" y="126"/>
                  </a:lnTo>
                  <a:lnTo>
                    <a:pt x="37" y="120"/>
                  </a:lnTo>
                  <a:lnTo>
                    <a:pt x="43" y="113"/>
                  </a:lnTo>
                  <a:lnTo>
                    <a:pt x="49" y="105"/>
                  </a:lnTo>
                  <a:lnTo>
                    <a:pt x="55" y="96"/>
                  </a:lnTo>
                  <a:lnTo>
                    <a:pt x="59" y="88"/>
                  </a:lnTo>
                  <a:lnTo>
                    <a:pt x="63" y="78"/>
                  </a:lnTo>
                  <a:lnTo>
                    <a:pt x="66" y="69"/>
                  </a:lnTo>
                  <a:lnTo>
                    <a:pt x="69" y="59"/>
                  </a:lnTo>
                  <a:lnTo>
                    <a:pt x="70" y="49"/>
                  </a:lnTo>
                  <a:lnTo>
                    <a:pt x="70" y="40"/>
                  </a:lnTo>
                  <a:lnTo>
                    <a:pt x="69" y="31"/>
                  </a:lnTo>
                  <a:lnTo>
                    <a:pt x="66" y="24"/>
                  </a:lnTo>
                  <a:lnTo>
                    <a:pt x="64" y="16"/>
                  </a:lnTo>
                  <a:lnTo>
                    <a:pt x="60" y="11"/>
                  </a:lnTo>
                  <a:lnTo>
                    <a:pt x="55" y="7"/>
                  </a:lnTo>
                  <a:lnTo>
                    <a:pt x="49" y="3"/>
                  </a:lnTo>
                  <a:lnTo>
                    <a:pt x="44" y="0"/>
                  </a:lnTo>
                  <a:lnTo>
                    <a:pt x="3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64" name="Line 256"/>
            <p:cNvSpPr>
              <a:spLocks noChangeShapeType="1"/>
            </p:cNvSpPr>
            <p:nvPr/>
          </p:nvSpPr>
          <p:spPr bwMode="auto">
            <a:xfrm flipH="1">
              <a:off x="3764" y="1901"/>
              <a:ext cx="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65" name="Freeform 257"/>
            <p:cNvSpPr>
              <a:spLocks/>
            </p:cNvSpPr>
            <p:nvPr/>
          </p:nvSpPr>
          <p:spPr bwMode="auto">
            <a:xfrm>
              <a:off x="3772" y="1901"/>
              <a:ext cx="8" cy="18"/>
            </a:xfrm>
            <a:custGeom>
              <a:avLst/>
              <a:gdLst>
                <a:gd name="T0" fmla="*/ 30 w 33"/>
                <a:gd name="T1" fmla="*/ 68 h 68"/>
                <a:gd name="T2" fmla="*/ 32 w 33"/>
                <a:gd name="T3" fmla="*/ 58 h 68"/>
                <a:gd name="T4" fmla="*/ 33 w 33"/>
                <a:gd name="T5" fmla="*/ 49 h 68"/>
                <a:gd name="T6" fmla="*/ 33 w 33"/>
                <a:gd name="T7" fmla="*/ 39 h 68"/>
                <a:gd name="T8" fmla="*/ 32 w 33"/>
                <a:gd name="T9" fmla="*/ 31 h 68"/>
                <a:gd name="T10" fmla="*/ 30 w 33"/>
                <a:gd name="T11" fmla="*/ 23 h 68"/>
                <a:gd name="T12" fmla="*/ 27 w 33"/>
                <a:gd name="T13" fmla="*/ 16 h 68"/>
                <a:gd name="T14" fmla="*/ 24 w 33"/>
                <a:gd name="T15" fmla="*/ 10 h 68"/>
                <a:gd name="T16" fmla="*/ 19 w 33"/>
                <a:gd name="T17" fmla="*/ 6 h 68"/>
                <a:gd name="T18" fmla="*/ 13 w 33"/>
                <a:gd name="T19" fmla="*/ 2 h 68"/>
                <a:gd name="T20" fmla="*/ 7 w 33"/>
                <a:gd name="T21" fmla="*/ 0 h 68"/>
                <a:gd name="T22" fmla="*/ 0 w 33"/>
                <a:gd name="T23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" h="68">
                  <a:moveTo>
                    <a:pt x="30" y="68"/>
                  </a:moveTo>
                  <a:lnTo>
                    <a:pt x="32" y="58"/>
                  </a:lnTo>
                  <a:lnTo>
                    <a:pt x="33" y="49"/>
                  </a:lnTo>
                  <a:lnTo>
                    <a:pt x="33" y="39"/>
                  </a:lnTo>
                  <a:lnTo>
                    <a:pt x="32" y="31"/>
                  </a:lnTo>
                  <a:lnTo>
                    <a:pt x="30" y="23"/>
                  </a:lnTo>
                  <a:lnTo>
                    <a:pt x="27" y="16"/>
                  </a:lnTo>
                  <a:lnTo>
                    <a:pt x="24" y="10"/>
                  </a:lnTo>
                  <a:lnTo>
                    <a:pt x="19" y="6"/>
                  </a:lnTo>
                  <a:lnTo>
                    <a:pt x="13" y="2"/>
                  </a:lnTo>
                  <a:lnTo>
                    <a:pt x="7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66" name="Line 258"/>
            <p:cNvSpPr>
              <a:spLocks noChangeShapeType="1"/>
            </p:cNvSpPr>
            <p:nvPr/>
          </p:nvSpPr>
          <p:spPr bwMode="auto">
            <a:xfrm flipH="1">
              <a:off x="3778" y="1919"/>
              <a:ext cx="2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67" name="Freeform 259"/>
            <p:cNvSpPr>
              <a:spLocks/>
            </p:cNvSpPr>
            <p:nvPr/>
          </p:nvSpPr>
          <p:spPr bwMode="auto">
            <a:xfrm>
              <a:off x="3759" y="1928"/>
              <a:ext cx="19" cy="20"/>
            </a:xfrm>
            <a:custGeom>
              <a:avLst/>
              <a:gdLst>
                <a:gd name="T0" fmla="*/ 0 w 66"/>
                <a:gd name="T1" fmla="*/ 68 h 68"/>
                <a:gd name="T2" fmla="*/ 7 w 66"/>
                <a:gd name="T3" fmla="*/ 67 h 68"/>
                <a:gd name="T4" fmla="*/ 15 w 66"/>
                <a:gd name="T5" fmla="*/ 65 h 68"/>
                <a:gd name="T6" fmla="*/ 21 w 66"/>
                <a:gd name="T7" fmla="*/ 62 h 68"/>
                <a:gd name="T8" fmla="*/ 28 w 66"/>
                <a:gd name="T9" fmla="*/ 57 h 68"/>
                <a:gd name="T10" fmla="*/ 36 w 66"/>
                <a:gd name="T11" fmla="*/ 51 h 68"/>
                <a:gd name="T12" fmla="*/ 42 w 66"/>
                <a:gd name="T13" fmla="*/ 45 h 68"/>
                <a:gd name="T14" fmla="*/ 49 w 66"/>
                <a:gd name="T15" fmla="*/ 37 h 68"/>
                <a:gd name="T16" fmla="*/ 54 w 66"/>
                <a:gd name="T17" fmla="*/ 28 h 68"/>
                <a:gd name="T18" fmla="*/ 59 w 66"/>
                <a:gd name="T19" fmla="*/ 19 h 68"/>
                <a:gd name="T20" fmla="*/ 62 w 66"/>
                <a:gd name="T21" fmla="*/ 10 h 68"/>
                <a:gd name="T22" fmla="*/ 66 w 66"/>
                <a:gd name="T23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6" h="68">
                  <a:moveTo>
                    <a:pt x="0" y="68"/>
                  </a:moveTo>
                  <a:lnTo>
                    <a:pt x="7" y="67"/>
                  </a:lnTo>
                  <a:lnTo>
                    <a:pt x="15" y="65"/>
                  </a:lnTo>
                  <a:lnTo>
                    <a:pt x="21" y="62"/>
                  </a:lnTo>
                  <a:lnTo>
                    <a:pt x="28" y="57"/>
                  </a:lnTo>
                  <a:lnTo>
                    <a:pt x="36" y="51"/>
                  </a:lnTo>
                  <a:lnTo>
                    <a:pt x="42" y="45"/>
                  </a:lnTo>
                  <a:lnTo>
                    <a:pt x="49" y="37"/>
                  </a:lnTo>
                  <a:lnTo>
                    <a:pt x="54" y="28"/>
                  </a:lnTo>
                  <a:lnTo>
                    <a:pt x="59" y="19"/>
                  </a:lnTo>
                  <a:lnTo>
                    <a:pt x="62" y="10"/>
                  </a:lnTo>
                  <a:lnTo>
                    <a:pt x="6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68" name="Line 260"/>
            <p:cNvSpPr>
              <a:spLocks noChangeShapeType="1"/>
            </p:cNvSpPr>
            <p:nvPr/>
          </p:nvSpPr>
          <p:spPr bwMode="auto">
            <a:xfrm flipH="1">
              <a:off x="3745" y="1948"/>
              <a:ext cx="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69" name="Freeform 261"/>
            <p:cNvSpPr>
              <a:spLocks/>
            </p:cNvSpPr>
            <p:nvPr/>
          </p:nvSpPr>
          <p:spPr bwMode="auto">
            <a:xfrm>
              <a:off x="3068" y="1756"/>
              <a:ext cx="31" cy="68"/>
            </a:xfrm>
            <a:custGeom>
              <a:avLst/>
              <a:gdLst>
                <a:gd name="T0" fmla="*/ 33 w 110"/>
                <a:gd name="T1" fmla="*/ 245 h 245"/>
                <a:gd name="T2" fmla="*/ 0 w 110"/>
                <a:gd name="T3" fmla="*/ 0 h 245"/>
                <a:gd name="T4" fmla="*/ 110 w 110"/>
                <a:gd name="T5" fmla="*/ 220 h 245"/>
                <a:gd name="T6" fmla="*/ 33 w 110"/>
                <a:gd name="T7" fmla="*/ 24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0" h="245">
                  <a:moveTo>
                    <a:pt x="33" y="245"/>
                  </a:moveTo>
                  <a:lnTo>
                    <a:pt x="0" y="0"/>
                  </a:lnTo>
                  <a:lnTo>
                    <a:pt x="110" y="220"/>
                  </a:lnTo>
                  <a:lnTo>
                    <a:pt x="33" y="245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70" name="Freeform 262"/>
            <p:cNvSpPr>
              <a:spLocks/>
            </p:cNvSpPr>
            <p:nvPr/>
          </p:nvSpPr>
          <p:spPr bwMode="auto">
            <a:xfrm>
              <a:off x="3068" y="1756"/>
              <a:ext cx="31" cy="68"/>
            </a:xfrm>
            <a:custGeom>
              <a:avLst/>
              <a:gdLst>
                <a:gd name="T0" fmla="*/ 33 w 110"/>
                <a:gd name="T1" fmla="*/ 245 h 245"/>
                <a:gd name="T2" fmla="*/ 0 w 110"/>
                <a:gd name="T3" fmla="*/ 0 h 245"/>
                <a:gd name="T4" fmla="*/ 110 w 110"/>
                <a:gd name="T5" fmla="*/ 220 h 245"/>
                <a:gd name="T6" fmla="*/ 33 w 110"/>
                <a:gd name="T7" fmla="*/ 24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0" h="245">
                  <a:moveTo>
                    <a:pt x="33" y="245"/>
                  </a:moveTo>
                  <a:lnTo>
                    <a:pt x="0" y="0"/>
                  </a:lnTo>
                  <a:lnTo>
                    <a:pt x="110" y="220"/>
                  </a:lnTo>
                  <a:lnTo>
                    <a:pt x="33" y="245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71" name="Freeform 263"/>
            <p:cNvSpPr>
              <a:spLocks/>
            </p:cNvSpPr>
            <p:nvPr/>
          </p:nvSpPr>
          <p:spPr bwMode="auto">
            <a:xfrm>
              <a:off x="3089" y="1820"/>
              <a:ext cx="403" cy="230"/>
            </a:xfrm>
            <a:custGeom>
              <a:avLst/>
              <a:gdLst>
                <a:gd name="T0" fmla="*/ 0 w 1462"/>
                <a:gd name="T1" fmla="*/ 0 h 831"/>
                <a:gd name="T2" fmla="*/ 257 w 1462"/>
                <a:gd name="T3" fmla="*/ 831 h 831"/>
                <a:gd name="T4" fmla="*/ 1462 w 1462"/>
                <a:gd name="T5" fmla="*/ 831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62" h="831">
                  <a:moveTo>
                    <a:pt x="0" y="0"/>
                  </a:moveTo>
                  <a:lnTo>
                    <a:pt x="257" y="831"/>
                  </a:lnTo>
                  <a:lnTo>
                    <a:pt x="1462" y="83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72" name="Line 264"/>
            <p:cNvSpPr>
              <a:spLocks noChangeShapeType="1"/>
            </p:cNvSpPr>
            <p:nvPr/>
          </p:nvSpPr>
          <p:spPr bwMode="auto">
            <a:xfrm>
              <a:off x="4523" y="1125"/>
              <a:ext cx="0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73" name="Line 265"/>
            <p:cNvSpPr>
              <a:spLocks noChangeShapeType="1"/>
            </p:cNvSpPr>
            <p:nvPr/>
          </p:nvSpPr>
          <p:spPr bwMode="auto">
            <a:xfrm flipV="1">
              <a:off x="4509" y="1158"/>
              <a:ext cx="25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74" name="Line 266"/>
            <p:cNvSpPr>
              <a:spLocks noChangeShapeType="1"/>
            </p:cNvSpPr>
            <p:nvPr/>
          </p:nvSpPr>
          <p:spPr bwMode="auto">
            <a:xfrm>
              <a:off x="4515" y="1137"/>
              <a:ext cx="2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75" name="Line 267"/>
            <p:cNvSpPr>
              <a:spLocks noChangeShapeType="1"/>
            </p:cNvSpPr>
            <p:nvPr/>
          </p:nvSpPr>
          <p:spPr bwMode="auto">
            <a:xfrm flipH="1">
              <a:off x="4509" y="1164"/>
              <a:ext cx="12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76" name="Line 268"/>
            <p:cNvSpPr>
              <a:spLocks noChangeShapeType="1"/>
            </p:cNvSpPr>
            <p:nvPr/>
          </p:nvSpPr>
          <p:spPr bwMode="auto">
            <a:xfrm>
              <a:off x="4526" y="1168"/>
              <a:ext cx="6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77" name="Line 269"/>
            <p:cNvSpPr>
              <a:spLocks noChangeShapeType="1"/>
            </p:cNvSpPr>
            <p:nvPr/>
          </p:nvSpPr>
          <p:spPr bwMode="auto">
            <a:xfrm>
              <a:off x="4552" y="1124"/>
              <a:ext cx="0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78" name="Line 270"/>
            <p:cNvSpPr>
              <a:spLocks noChangeShapeType="1"/>
            </p:cNvSpPr>
            <p:nvPr/>
          </p:nvSpPr>
          <p:spPr bwMode="auto">
            <a:xfrm flipV="1">
              <a:off x="4534" y="1158"/>
              <a:ext cx="33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79" name="Line 271"/>
            <p:cNvSpPr>
              <a:spLocks noChangeShapeType="1"/>
            </p:cNvSpPr>
            <p:nvPr/>
          </p:nvSpPr>
          <p:spPr bwMode="auto">
            <a:xfrm>
              <a:off x="4540" y="1170"/>
              <a:ext cx="0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80" name="Line 272"/>
            <p:cNvSpPr>
              <a:spLocks noChangeShapeType="1"/>
            </p:cNvSpPr>
            <p:nvPr/>
          </p:nvSpPr>
          <p:spPr bwMode="auto">
            <a:xfrm flipV="1">
              <a:off x="4540" y="1172"/>
              <a:ext cx="19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81" name="Freeform 273"/>
            <p:cNvSpPr>
              <a:spLocks/>
            </p:cNvSpPr>
            <p:nvPr/>
          </p:nvSpPr>
          <p:spPr bwMode="auto">
            <a:xfrm>
              <a:off x="4552" y="1168"/>
              <a:ext cx="7" cy="50"/>
            </a:xfrm>
            <a:custGeom>
              <a:avLst/>
              <a:gdLst>
                <a:gd name="T0" fmla="*/ 30 w 30"/>
                <a:gd name="T1" fmla="*/ 0 h 181"/>
                <a:gd name="T2" fmla="*/ 30 w 30"/>
                <a:gd name="T3" fmla="*/ 181 h 181"/>
                <a:gd name="T4" fmla="*/ 0 w 30"/>
                <a:gd name="T5" fmla="*/ 15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" h="181">
                  <a:moveTo>
                    <a:pt x="30" y="0"/>
                  </a:moveTo>
                  <a:lnTo>
                    <a:pt x="30" y="181"/>
                  </a:lnTo>
                  <a:lnTo>
                    <a:pt x="0" y="15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82" name="Line 274"/>
            <p:cNvSpPr>
              <a:spLocks noChangeShapeType="1"/>
            </p:cNvSpPr>
            <p:nvPr/>
          </p:nvSpPr>
          <p:spPr bwMode="auto">
            <a:xfrm flipV="1">
              <a:off x="4540" y="1182"/>
              <a:ext cx="15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83" name="Line 275"/>
            <p:cNvSpPr>
              <a:spLocks noChangeShapeType="1"/>
            </p:cNvSpPr>
            <p:nvPr/>
          </p:nvSpPr>
          <p:spPr bwMode="auto">
            <a:xfrm flipV="1">
              <a:off x="4540" y="1195"/>
              <a:ext cx="15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84" name="Line 276"/>
            <p:cNvSpPr>
              <a:spLocks noChangeShapeType="1"/>
            </p:cNvSpPr>
            <p:nvPr/>
          </p:nvSpPr>
          <p:spPr bwMode="auto">
            <a:xfrm flipV="1">
              <a:off x="4540" y="1149"/>
              <a:ext cx="21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85" name="Line 277"/>
            <p:cNvSpPr>
              <a:spLocks noChangeShapeType="1"/>
            </p:cNvSpPr>
            <p:nvPr/>
          </p:nvSpPr>
          <p:spPr bwMode="auto">
            <a:xfrm flipV="1">
              <a:off x="4536" y="1137"/>
              <a:ext cx="27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86" name="Line 278"/>
            <p:cNvSpPr>
              <a:spLocks noChangeShapeType="1"/>
            </p:cNvSpPr>
            <p:nvPr/>
          </p:nvSpPr>
          <p:spPr bwMode="auto">
            <a:xfrm flipH="1">
              <a:off x="4526" y="1135"/>
              <a:ext cx="6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87" name="Freeform 279"/>
            <p:cNvSpPr>
              <a:spLocks/>
            </p:cNvSpPr>
            <p:nvPr/>
          </p:nvSpPr>
          <p:spPr bwMode="auto">
            <a:xfrm>
              <a:off x="4579" y="1141"/>
              <a:ext cx="17" cy="81"/>
            </a:xfrm>
            <a:custGeom>
              <a:avLst/>
              <a:gdLst>
                <a:gd name="T0" fmla="*/ 62 w 62"/>
                <a:gd name="T1" fmla="*/ 0 h 295"/>
                <a:gd name="T2" fmla="*/ 55 w 62"/>
                <a:gd name="T3" fmla="*/ 119 h 295"/>
                <a:gd name="T4" fmla="*/ 31 w 62"/>
                <a:gd name="T5" fmla="*/ 234 h 295"/>
                <a:gd name="T6" fmla="*/ 0 w 62"/>
                <a:gd name="T7" fmla="*/ 295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2" h="295">
                  <a:moveTo>
                    <a:pt x="62" y="0"/>
                  </a:moveTo>
                  <a:lnTo>
                    <a:pt x="55" y="119"/>
                  </a:lnTo>
                  <a:lnTo>
                    <a:pt x="31" y="234"/>
                  </a:lnTo>
                  <a:lnTo>
                    <a:pt x="0" y="29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88" name="Line 280"/>
            <p:cNvSpPr>
              <a:spLocks noChangeShapeType="1"/>
            </p:cNvSpPr>
            <p:nvPr/>
          </p:nvSpPr>
          <p:spPr bwMode="auto">
            <a:xfrm>
              <a:off x="4610" y="1125"/>
              <a:ext cx="5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89" name="Line 281"/>
            <p:cNvSpPr>
              <a:spLocks noChangeShapeType="1"/>
            </p:cNvSpPr>
            <p:nvPr/>
          </p:nvSpPr>
          <p:spPr bwMode="auto">
            <a:xfrm flipV="1">
              <a:off x="4596" y="1143"/>
              <a:ext cx="43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90" name="Line 282"/>
            <p:cNvSpPr>
              <a:spLocks noChangeShapeType="1"/>
            </p:cNvSpPr>
            <p:nvPr/>
          </p:nvSpPr>
          <p:spPr bwMode="auto">
            <a:xfrm>
              <a:off x="4608" y="1149"/>
              <a:ext cx="0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91" name="Line 283"/>
            <p:cNvSpPr>
              <a:spLocks noChangeShapeType="1"/>
            </p:cNvSpPr>
            <p:nvPr/>
          </p:nvSpPr>
          <p:spPr bwMode="auto">
            <a:xfrm flipV="1">
              <a:off x="4608" y="1176"/>
              <a:ext cx="15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92" name="Line 284"/>
            <p:cNvSpPr>
              <a:spLocks noChangeShapeType="1"/>
            </p:cNvSpPr>
            <p:nvPr/>
          </p:nvSpPr>
          <p:spPr bwMode="auto">
            <a:xfrm flipV="1">
              <a:off x="4621" y="1147"/>
              <a:ext cx="2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93" name="Line 285"/>
            <p:cNvSpPr>
              <a:spLocks noChangeShapeType="1"/>
            </p:cNvSpPr>
            <p:nvPr/>
          </p:nvSpPr>
          <p:spPr bwMode="auto">
            <a:xfrm flipV="1">
              <a:off x="4604" y="1184"/>
              <a:ext cx="21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94" name="Line 286"/>
            <p:cNvSpPr>
              <a:spLocks noChangeShapeType="1"/>
            </p:cNvSpPr>
            <p:nvPr/>
          </p:nvSpPr>
          <p:spPr bwMode="auto">
            <a:xfrm flipH="1">
              <a:off x="4588" y="1205"/>
              <a:ext cx="27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95" name="Freeform 287"/>
            <p:cNvSpPr>
              <a:spLocks/>
            </p:cNvSpPr>
            <p:nvPr/>
          </p:nvSpPr>
          <p:spPr bwMode="auto">
            <a:xfrm>
              <a:off x="4615" y="1182"/>
              <a:ext cx="12" cy="23"/>
            </a:xfrm>
            <a:custGeom>
              <a:avLst/>
              <a:gdLst>
                <a:gd name="T0" fmla="*/ 0 w 42"/>
                <a:gd name="T1" fmla="*/ 88 h 88"/>
                <a:gd name="T2" fmla="*/ 23 w 42"/>
                <a:gd name="T3" fmla="*/ 54 h 88"/>
                <a:gd name="T4" fmla="*/ 42 w 42"/>
                <a:gd name="T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" h="88">
                  <a:moveTo>
                    <a:pt x="0" y="88"/>
                  </a:moveTo>
                  <a:lnTo>
                    <a:pt x="23" y="54"/>
                  </a:lnTo>
                  <a:lnTo>
                    <a:pt x="4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96" name="Freeform 288"/>
            <p:cNvSpPr>
              <a:spLocks/>
            </p:cNvSpPr>
            <p:nvPr/>
          </p:nvSpPr>
          <p:spPr bwMode="auto">
            <a:xfrm>
              <a:off x="4604" y="1193"/>
              <a:ext cx="37" cy="31"/>
            </a:xfrm>
            <a:custGeom>
              <a:avLst/>
              <a:gdLst>
                <a:gd name="T0" fmla="*/ 0 w 130"/>
                <a:gd name="T1" fmla="*/ 0 h 112"/>
                <a:gd name="T2" fmla="*/ 106 w 130"/>
                <a:gd name="T3" fmla="*/ 112 h 112"/>
                <a:gd name="T4" fmla="*/ 130 w 130"/>
                <a:gd name="T5" fmla="*/ 1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0" h="112">
                  <a:moveTo>
                    <a:pt x="0" y="0"/>
                  </a:moveTo>
                  <a:lnTo>
                    <a:pt x="106" y="112"/>
                  </a:lnTo>
                  <a:lnTo>
                    <a:pt x="130" y="11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97" name="Line 289"/>
            <p:cNvSpPr>
              <a:spLocks noChangeShapeType="1"/>
            </p:cNvSpPr>
            <p:nvPr/>
          </p:nvSpPr>
          <p:spPr bwMode="auto">
            <a:xfrm flipV="1">
              <a:off x="4596" y="1160"/>
              <a:ext cx="43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98" name="Line 290"/>
            <p:cNvSpPr>
              <a:spLocks noChangeShapeType="1"/>
            </p:cNvSpPr>
            <p:nvPr/>
          </p:nvSpPr>
          <p:spPr bwMode="auto">
            <a:xfrm flipV="1">
              <a:off x="4701" y="1189"/>
              <a:ext cx="42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299" name="Line 291"/>
            <p:cNvSpPr>
              <a:spLocks noChangeShapeType="1"/>
            </p:cNvSpPr>
            <p:nvPr/>
          </p:nvSpPr>
          <p:spPr bwMode="auto">
            <a:xfrm>
              <a:off x="4712" y="1195"/>
              <a:ext cx="4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00" name="Freeform 292"/>
            <p:cNvSpPr>
              <a:spLocks/>
            </p:cNvSpPr>
            <p:nvPr/>
          </p:nvSpPr>
          <p:spPr bwMode="auto">
            <a:xfrm>
              <a:off x="4722" y="1211"/>
              <a:ext cx="9" cy="9"/>
            </a:xfrm>
            <a:custGeom>
              <a:avLst/>
              <a:gdLst>
                <a:gd name="T0" fmla="*/ 35 w 35"/>
                <a:gd name="T1" fmla="*/ 28 h 31"/>
                <a:gd name="T2" fmla="*/ 35 w 35"/>
                <a:gd name="T3" fmla="*/ 31 h 31"/>
                <a:gd name="T4" fmla="*/ 0 w 35"/>
                <a:gd name="T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31">
                  <a:moveTo>
                    <a:pt x="35" y="28"/>
                  </a:moveTo>
                  <a:lnTo>
                    <a:pt x="35" y="3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01" name="Line 293"/>
            <p:cNvSpPr>
              <a:spLocks noChangeShapeType="1"/>
            </p:cNvSpPr>
            <p:nvPr/>
          </p:nvSpPr>
          <p:spPr bwMode="auto">
            <a:xfrm>
              <a:off x="4731" y="1178"/>
              <a:ext cx="0" cy="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02" name="Line 294"/>
            <p:cNvSpPr>
              <a:spLocks noChangeShapeType="1"/>
            </p:cNvSpPr>
            <p:nvPr/>
          </p:nvSpPr>
          <p:spPr bwMode="auto">
            <a:xfrm flipV="1">
              <a:off x="4724" y="1155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03" name="Line 295"/>
            <p:cNvSpPr>
              <a:spLocks noChangeShapeType="1"/>
            </p:cNvSpPr>
            <p:nvPr/>
          </p:nvSpPr>
          <p:spPr bwMode="auto">
            <a:xfrm flipH="1">
              <a:off x="4695" y="1172"/>
              <a:ext cx="54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04" name="Line 296"/>
            <p:cNvSpPr>
              <a:spLocks noChangeShapeType="1"/>
            </p:cNvSpPr>
            <p:nvPr/>
          </p:nvSpPr>
          <p:spPr bwMode="auto">
            <a:xfrm flipV="1">
              <a:off x="4708" y="1160"/>
              <a:ext cx="31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05" name="Line 297"/>
            <p:cNvSpPr>
              <a:spLocks noChangeShapeType="1"/>
            </p:cNvSpPr>
            <p:nvPr/>
          </p:nvSpPr>
          <p:spPr bwMode="auto">
            <a:xfrm flipH="1" flipV="1">
              <a:off x="4710" y="1139"/>
              <a:ext cx="6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06" name="Line 298"/>
            <p:cNvSpPr>
              <a:spLocks noChangeShapeType="1"/>
            </p:cNvSpPr>
            <p:nvPr/>
          </p:nvSpPr>
          <p:spPr bwMode="auto">
            <a:xfrm>
              <a:off x="4731" y="1139"/>
              <a:ext cx="6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07" name="Line 299"/>
            <p:cNvSpPr>
              <a:spLocks noChangeShapeType="1"/>
            </p:cNvSpPr>
            <p:nvPr/>
          </p:nvSpPr>
          <p:spPr bwMode="auto">
            <a:xfrm flipV="1">
              <a:off x="4728" y="1135"/>
              <a:ext cx="19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08" name="Line 300"/>
            <p:cNvSpPr>
              <a:spLocks noChangeShapeType="1"/>
            </p:cNvSpPr>
            <p:nvPr/>
          </p:nvSpPr>
          <p:spPr bwMode="auto">
            <a:xfrm flipH="1">
              <a:off x="4722" y="1125"/>
              <a:ext cx="9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09" name="Line 301"/>
            <p:cNvSpPr>
              <a:spLocks noChangeShapeType="1"/>
            </p:cNvSpPr>
            <p:nvPr/>
          </p:nvSpPr>
          <p:spPr bwMode="auto">
            <a:xfrm flipV="1">
              <a:off x="4704" y="1135"/>
              <a:ext cx="20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10" name="Line 302"/>
            <p:cNvSpPr>
              <a:spLocks noChangeShapeType="1"/>
            </p:cNvSpPr>
            <p:nvPr/>
          </p:nvSpPr>
          <p:spPr bwMode="auto">
            <a:xfrm flipH="1">
              <a:off x="4695" y="1125"/>
              <a:ext cx="17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11" name="Line 303"/>
            <p:cNvSpPr>
              <a:spLocks noChangeShapeType="1"/>
            </p:cNvSpPr>
            <p:nvPr/>
          </p:nvSpPr>
          <p:spPr bwMode="auto">
            <a:xfrm flipV="1">
              <a:off x="4766" y="1182"/>
              <a:ext cx="14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12" name="Line 304"/>
            <p:cNvSpPr>
              <a:spLocks noChangeShapeType="1"/>
            </p:cNvSpPr>
            <p:nvPr/>
          </p:nvSpPr>
          <p:spPr bwMode="auto">
            <a:xfrm flipV="1">
              <a:off x="4762" y="1197"/>
              <a:ext cx="18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13" name="Line 305"/>
            <p:cNvSpPr>
              <a:spLocks noChangeShapeType="1"/>
            </p:cNvSpPr>
            <p:nvPr/>
          </p:nvSpPr>
          <p:spPr bwMode="auto">
            <a:xfrm flipH="1">
              <a:off x="4764" y="1131"/>
              <a:ext cx="14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14" name="Line 306"/>
            <p:cNvSpPr>
              <a:spLocks noChangeShapeType="1"/>
            </p:cNvSpPr>
            <p:nvPr/>
          </p:nvSpPr>
          <p:spPr bwMode="auto">
            <a:xfrm flipH="1">
              <a:off x="4768" y="1153"/>
              <a:ext cx="18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15" name="Line 307"/>
            <p:cNvSpPr>
              <a:spLocks noChangeShapeType="1"/>
            </p:cNvSpPr>
            <p:nvPr/>
          </p:nvSpPr>
          <p:spPr bwMode="auto">
            <a:xfrm flipV="1">
              <a:off x="4762" y="1158"/>
              <a:ext cx="18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16" name="Line 308"/>
            <p:cNvSpPr>
              <a:spLocks noChangeShapeType="1"/>
            </p:cNvSpPr>
            <p:nvPr/>
          </p:nvSpPr>
          <p:spPr bwMode="auto">
            <a:xfrm flipV="1">
              <a:off x="4788" y="1137"/>
              <a:ext cx="21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17" name="Line 309"/>
            <p:cNvSpPr>
              <a:spLocks noChangeShapeType="1"/>
            </p:cNvSpPr>
            <p:nvPr/>
          </p:nvSpPr>
          <p:spPr bwMode="auto">
            <a:xfrm flipH="1">
              <a:off x="4803" y="1135"/>
              <a:ext cx="8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18" name="Line 310"/>
            <p:cNvSpPr>
              <a:spLocks noChangeShapeType="1"/>
            </p:cNvSpPr>
            <p:nvPr/>
          </p:nvSpPr>
          <p:spPr bwMode="auto">
            <a:xfrm flipV="1">
              <a:off x="4801" y="1164"/>
              <a:ext cx="1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19" name="Freeform 311"/>
            <p:cNvSpPr>
              <a:spLocks/>
            </p:cNvSpPr>
            <p:nvPr/>
          </p:nvSpPr>
          <p:spPr bwMode="auto">
            <a:xfrm>
              <a:off x="4786" y="1162"/>
              <a:ext cx="27" cy="58"/>
            </a:xfrm>
            <a:custGeom>
              <a:avLst/>
              <a:gdLst>
                <a:gd name="T0" fmla="*/ 99 w 99"/>
                <a:gd name="T1" fmla="*/ 0 h 206"/>
                <a:gd name="T2" fmla="*/ 65 w 99"/>
                <a:gd name="T3" fmla="*/ 118 h 206"/>
                <a:gd name="T4" fmla="*/ 0 w 99"/>
                <a:gd name="T5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9" h="206">
                  <a:moveTo>
                    <a:pt x="99" y="0"/>
                  </a:moveTo>
                  <a:lnTo>
                    <a:pt x="65" y="118"/>
                  </a:lnTo>
                  <a:lnTo>
                    <a:pt x="0" y="20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20" name="Freeform 312"/>
            <p:cNvSpPr>
              <a:spLocks/>
            </p:cNvSpPr>
            <p:nvPr/>
          </p:nvSpPr>
          <p:spPr bwMode="auto">
            <a:xfrm>
              <a:off x="4776" y="1141"/>
              <a:ext cx="21" cy="77"/>
            </a:xfrm>
            <a:custGeom>
              <a:avLst/>
              <a:gdLst>
                <a:gd name="T0" fmla="*/ 76 w 76"/>
                <a:gd name="T1" fmla="*/ 0 h 281"/>
                <a:gd name="T2" fmla="*/ 53 w 76"/>
                <a:gd name="T3" fmla="*/ 162 h 281"/>
                <a:gd name="T4" fmla="*/ 29 w 76"/>
                <a:gd name="T5" fmla="*/ 231 h 281"/>
                <a:gd name="T6" fmla="*/ 0 w 76"/>
                <a:gd name="T7" fmla="*/ 281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281">
                  <a:moveTo>
                    <a:pt x="76" y="0"/>
                  </a:moveTo>
                  <a:lnTo>
                    <a:pt x="53" y="162"/>
                  </a:lnTo>
                  <a:lnTo>
                    <a:pt x="29" y="231"/>
                  </a:lnTo>
                  <a:lnTo>
                    <a:pt x="0" y="28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21" name="Freeform 313"/>
            <p:cNvSpPr>
              <a:spLocks/>
            </p:cNvSpPr>
            <p:nvPr/>
          </p:nvSpPr>
          <p:spPr bwMode="auto">
            <a:xfrm>
              <a:off x="4793" y="1172"/>
              <a:ext cx="27" cy="46"/>
            </a:xfrm>
            <a:custGeom>
              <a:avLst/>
              <a:gdLst>
                <a:gd name="T0" fmla="*/ 0 w 96"/>
                <a:gd name="T1" fmla="*/ 0 h 165"/>
                <a:gd name="T2" fmla="*/ 69 w 96"/>
                <a:gd name="T3" fmla="*/ 165 h 165"/>
                <a:gd name="T4" fmla="*/ 96 w 96"/>
                <a:gd name="T5" fmla="*/ 165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6" h="165">
                  <a:moveTo>
                    <a:pt x="0" y="0"/>
                  </a:moveTo>
                  <a:lnTo>
                    <a:pt x="69" y="165"/>
                  </a:lnTo>
                  <a:lnTo>
                    <a:pt x="96" y="16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22" name="Freeform 314"/>
            <p:cNvSpPr>
              <a:spLocks/>
            </p:cNvSpPr>
            <p:nvPr/>
          </p:nvSpPr>
          <p:spPr bwMode="auto">
            <a:xfrm>
              <a:off x="4488" y="1321"/>
              <a:ext cx="19" cy="21"/>
            </a:xfrm>
            <a:custGeom>
              <a:avLst/>
              <a:gdLst>
                <a:gd name="T0" fmla="*/ 0 w 65"/>
                <a:gd name="T1" fmla="*/ 72 h 72"/>
                <a:gd name="T2" fmla="*/ 65 w 65"/>
                <a:gd name="T3" fmla="*/ 69 h 72"/>
                <a:gd name="T4" fmla="*/ 58 w 65"/>
                <a:gd name="T5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5" h="72">
                  <a:moveTo>
                    <a:pt x="0" y="72"/>
                  </a:moveTo>
                  <a:lnTo>
                    <a:pt x="65" y="69"/>
                  </a:lnTo>
                  <a:lnTo>
                    <a:pt x="5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23" name="Line 315"/>
            <p:cNvSpPr>
              <a:spLocks noChangeShapeType="1"/>
            </p:cNvSpPr>
            <p:nvPr/>
          </p:nvSpPr>
          <p:spPr bwMode="auto">
            <a:xfrm flipV="1">
              <a:off x="4449" y="1265"/>
              <a:ext cx="33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24" name="Freeform 316"/>
            <p:cNvSpPr>
              <a:spLocks/>
            </p:cNvSpPr>
            <p:nvPr/>
          </p:nvSpPr>
          <p:spPr bwMode="auto">
            <a:xfrm>
              <a:off x="4482" y="1298"/>
              <a:ext cx="6" cy="44"/>
            </a:xfrm>
            <a:custGeom>
              <a:avLst/>
              <a:gdLst>
                <a:gd name="T0" fmla="*/ 0 w 23"/>
                <a:gd name="T1" fmla="*/ 0 h 161"/>
                <a:gd name="T2" fmla="*/ 0 w 23"/>
                <a:gd name="T3" fmla="*/ 142 h 161"/>
                <a:gd name="T4" fmla="*/ 23 w 23"/>
                <a:gd name="T5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161">
                  <a:moveTo>
                    <a:pt x="0" y="0"/>
                  </a:moveTo>
                  <a:lnTo>
                    <a:pt x="0" y="142"/>
                  </a:lnTo>
                  <a:lnTo>
                    <a:pt x="23" y="16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25" name="Line 317"/>
            <p:cNvSpPr>
              <a:spLocks noChangeShapeType="1"/>
            </p:cNvSpPr>
            <p:nvPr/>
          </p:nvSpPr>
          <p:spPr bwMode="auto">
            <a:xfrm flipH="1">
              <a:off x="4482" y="1300"/>
              <a:ext cx="17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26" name="Line 318"/>
            <p:cNvSpPr>
              <a:spLocks noChangeShapeType="1"/>
            </p:cNvSpPr>
            <p:nvPr/>
          </p:nvSpPr>
          <p:spPr bwMode="auto">
            <a:xfrm flipH="1">
              <a:off x="4497" y="1273"/>
              <a:ext cx="2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27" name="Line 319"/>
            <p:cNvSpPr>
              <a:spLocks noChangeShapeType="1"/>
            </p:cNvSpPr>
            <p:nvPr/>
          </p:nvSpPr>
          <p:spPr bwMode="auto">
            <a:xfrm flipV="1">
              <a:off x="4482" y="1274"/>
              <a:ext cx="15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28" name="Line 320"/>
            <p:cNvSpPr>
              <a:spLocks noChangeShapeType="1"/>
            </p:cNvSpPr>
            <p:nvPr/>
          </p:nvSpPr>
          <p:spPr bwMode="auto">
            <a:xfrm>
              <a:off x="4465" y="1269"/>
              <a:ext cx="0" cy="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29" name="Freeform 321"/>
            <p:cNvSpPr>
              <a:spLocks/>
            </p:cNvSpPr>
            <p:nvPr/>
          </p:nvSpPr>
          <p:spPr bwMode="auto">
            <a:xfrm>
              <a:off x="4455" y="1271"/>
              <a:ext cx="4" cy="46"/>
            </a:xfrm>
            <a:custGeom>
              <a:avLst/>
              <a:gdLst>
                <a:gd name="T0" fmla="*/ 12 w 12"/>
                <a:gd name="T1" fmla="*/ 0 h 165"/>
                <a:gd name="T2" fmla="*/ 12 w 12"/>
                <a:gd name="T3" fmla="*/ 92 h 165"/>
                <a:gd name="T4" fmla="*/ 0 w 12"/>
                <a:gd name="T5" fmla="*/ 165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65">
                  <a:moveTo>
                    <a:pt x="12" y="0"/>
                  </a:moveTo>
                  <a:lnTo>
                    <a:pt x="12" y="92"/>
                  </a:lnTo>
                  <a:lnTo>
                    <a:pt x="0" y="16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30" name="Line 322"/>
            <p:cNvSpPr>
              <a:spLocks noChangeShapeType="1"/>
            </p:cNvSpPr>
            <p:nvPr/>
          </p:nvSpPr>
          <p:spPr bwMode="auto">
            <a:xfrm flipV="1">
              <a:off x="4455" y="1321"/>
              <a:ext cx="1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31" name="Line 323"/>
            <p:cNvSpPr>
              <a:spLocks noChangeShapeType="1"/>
            </p:cNvSpPr>
            <p:nvPr/>
          </p:nvSpPr>
          <p:spPr bwMode="auto">
            <a:xfrm flipV="1">
              <a:off x="4451" y="1332"/>
              <a:ext cx="19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32" name="Line 324"/>
            <p:cNvSpPr>
              <a:spLocks noChangeShapeType="1"/>
            </p:cNvSpPr>
            <p:nvPr/>
          </p:nvSpPr>
          <p:spPr bwMode="auto">
            <a:xfrm flipH="1">
              <a:off x="4472" y="1282"/>
              <a:ext cx="2" cy="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33" name="Line 325"/>
            <p:cNvSpPr>
              <a:spLocks noChangeShapeType="1"/>
            </p:cNvSpPr>
            <p:nvPr/>
          </p:nvSpPr>
          <p:spPr bwMode="auto">
            <a:xfrm flipV="1">
              <a:off x="4451" y="1284"/>
              <a:ext cx="21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34" name="Line 326"/>
            <p:cNvSpPr>
              <a:spLocks noChangeShapeType="1"/>
            </p:cNvSpPr>
            <p:nvPr/>
          </p:nvSpPr>
          <p:spPr bwMode="auto">
            <a:xfrm>
              <a:off x="4451" y="1282"/>
              <a:ext cx="0" cy="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35" name="Line 327"/>
            <p:cNvSpPr>
              <a:spLocks noChangeShapeType="1"/>
            </p:cNvSpPr>
            <p:nvPr/>
          </p:nvSpPr>
          <p:spPr bwMode="auto">
            <a:xfrm>
              <a:off x="4465" y="1311"/>
              <a:ext cx="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36" name="Line 328"/>
            <p:cNvSpPr>
              <a:spLocks noChangeShapeType="1"/>
            </p:cNvSpPr>
            <p:nvPr/>
          </p:nvSpPr>
          <p:spPr bwMode="auto">
            <a:xfrm flipH="1">
              <a:off x="4519" y="1261"/>
              <a:ext cx="21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37" name="Line 329"/>
            <p:cNvSpPr>
              <a:spLocks noChangeShapeType="1"/>
            </p:cNvSpPr>
            <p:nvPr/>
          </p:nvSpPr>
          <p:spPr bwMode="auto">
            <a:xfrm>
              <a:off x="4532" y="1280"/>
              <a:ext cx="0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38" name="Line 330"/>
            <p:cNvSpPr>
              <a:spLocks noChangeShapeType="1"/>
            </p:cNvSpPr>
            <p:nvPr/>
          </p:nvSpPr>
          <p:spPr bwMode="auto">
            <a:xfrm>
              <a:off x="4546" y="1265"/>
              <a:ext cx="2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39" name="Line 331"/>
            <p:cNvSpPr>
              <a:spLocks noChangeShapeType="1"/>
            </p:cNvSpPr>
            <p:nvPr/>
          </p:nvSpPr>
          <p:spPr bwMode="auto">
            <a:xfrm flipH="1">
              <a:off x="4571" y="1263"/>
              <a:ext cx="2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40" name="Line 332"/>
            <p:cNvSpPr>
              <a:spLocks noChangeShapeType="1"/>
            </p:cNvSpPr>
            <p:nvPr/>
          </p:nvSpPr>
          <p:spPr bwMode="auto">
            <a:xfrm flipV="1">
              <a:off x="4552" y="1282"/>
              <a:ext cx="15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41" name="Line 333"/>
            <p:cNvSpPr>
              <a:spLocks noChangeShapeType="1"/>
            </p:cNvSpPr>
            <p:nvPr/>
          </p:nvSpPr>
          <p:spPr bwMode="auto">
            <a:xfrm flipV="1">
              <a:off x="4546" y="1267"/>
              <a:ext cx="27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42" name="Line 334"/>
            <p:cNvSpPr>
              <a:spLocks noChangeShapeType="1"/>
            </p:cNvSpPr>
            <p:nvPr/>
          </p:nvSpPr>
          <p:spPr bwMode="auto">
            <a:xfrm flipV="1">
              <a:off x="4548" y="1296"/>
              <a:ext cx="23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43" name="Line 335"/>
            <p:cNvSpPr>
              <a:spLocks noChangeShapeType="1"/>
            </p:cNvSpPr>
            <p:nvPr/>
          </p:nvSpPr>
          <p:spPr bwMode="auto">
            <a:xfrm>
              <a:off x="4542" y="1302"/>
              <a:ext cx="2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44" name="Freeform 336"/>
            <p:cNvSpPr>
              <a:spLocks/>
            </p:cNvSpPr>
            <p:nvPr/>
          </p:nvSpPr>
          <p:spPr bwMode="auto">
            <a:xfrm>
              <a:off x="4563" y="1303"/>
              <a:ext cx="12" cy="49"/>
            </a:xfrm>
            <a:custGeom>
              <a:avLst/>
              <a:gdLst>
                <a:gd name="T0" fmla="*/ 46 w 46"/>
                <a:gd name="T1" fmla="*/ 0 h 176"/>
                <a:gd name="T2" fmla="*/ 41 w 46"/>
                <a:gd name="T3" fmla="*/ 85 h 176"/>
                <a:gd name="T4" fmla="*/ 34 w 46"/>
                <a:gd name="T5" fmla="*/ 176 h 176"/>
                <a:gd name="T6" fmla="*/ 0 w 46"/>
                <a:gd name="T7" fmla="*/ 142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6" h="176">
                  <a:moveTo>
                    <a:pt x="46" y="0"/>
                  </a:moveTo>
                  <a:lnTo>
                    <a:pt x="41" y="85"/>
                  </a:lnTo>
                  <a:lnTo>
                    <a:pt x="34" y="176"/>
                  </a:lnTo>
                  <a:lnTo>
                    <a:pt x="0" y="14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45" name="Line 337"/>
            <p:cNvSpPr>
              <a:spLocks noChangeShapeType="1"/>
            </p:cNvSpPr>
            <p:nvPr/>
          </p:nvSpPr>
          <p:spPr bwMode="auto">
            <a:xfrm flipV="1">
              <a:off x="4542" y="1307"/>
              <a:ext cx="33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46" name="Line 338"/>
            <p:cNvSpPr>
              <a:spLocks noChangeShapeType="1"/>
            </p:cNvSpPr>
            <p:nvPr/>
          </p:nvSpPr>
          <p:spPr bwMode="auto">
            <a:xfrm flipV="1">
              <a:off x="4550" y="1327"/>
              <a:ext cx="17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47" name="Line 339"/>
            <p:cNvSpPr>
              <a:spLocks noChangeShapeType="1"/>
            </p:cNvSpPr>
            <p:nvPr/>
          </p:nvSpPr>
          <p:spPr bwMode="auto">
            <a:xfrm>
              <a:off x="4563" y="1317"/>
              <a:ext cx="6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48" name="Line 340"/>
            <p:cNvSpPr>
              <a:spLocks noChangeShapeType="1"/>
            </p:cNvSpPr>
            <p:nvPr/>
          </p:nvSpPr>
          <p:spPr bwMode="auto">
            <a:xfrm flipH="1">
              <a:off x="4557" y="1269"/>
              <a:ext cx="2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49" name="Line 341"/>
            <p:cNvSpPr>
              <a:spLocks noChangeShapeType="1"/>
            </p:cNvSpPr>
            <p:nvPr/>
          </p:nvSpPr>
          <p:spPr bwMode="auto">
            <a:xfrm flipV="1">
              <a:off x="4449" y="1425"/>
              <a:ext cx="54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50" name="Line 342"/>
            <p:cNvSpPr>
              <a:spLocks noChangeShapeType="1"/>
            </p:cNvSpPr>
            <p:nvPr/>
          </p:nvSpPr>
          <p:spPr bwMode="auto">
            <a:xfrm>
              <a:off x="4476" y="1389"/>
              <a:ext cx="0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51" name="Line 343"/>
            <p:cNvSpPr>
              <a:spLocks noChangeShapeType="1"/>
            </p:cNvSpPr>
            <p:nvPr/>
          </p:nvSpPr>
          <p:spPr bwMode="auto">
            <a:xfrm>
              <a:off x="4463" y="1400"/>
              <a:ext cx="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52" name="Line 344"/>
            <p:cNvSpPr>
              <a:spLocks noChangeShapeType="1"/>
            </p:cNvSpPr>
            <p:nvPr/>
          </p:nvSpPr>
          <p:spPr bwMode="auto">
            <a:xfrm flipV="1">
              <a:off x="4476" y="1408"/>
              <a:ext cx="20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53" name="Line 345"/>
            <p:cNvSpPr>
              <a:spLocks noChangeShapeType="1"/>
            </p:cNvSpPr>
            <p:nvPr/>
          </p:nvSpPr>
          <p:spPr bwMode="auto">
            <a:xfrm>
              <a:off x="4459" y="1439"/>
              <a:ext cx="0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54" name="Line 346"/>
            <p:cNvSpPr>
              <a:spLocks noChangeShapeType="1"/>
            </p:cNvSpPr>
            <p:nvPr/>
          </p:nvSpPr>
          <p:spPr bwMode="auto">
            <a:xfrm flipV="1">
              <a:off x="4492" y="1437"/>
              <a:ext cx="2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55" name="Freeform 347"/>
            <p:cNvSpPr>
              <a:spLocks/>
            </p:cNvSpPr>
            <p:nvPr/>
          </p:nvSpPr>
          <p:spPr bwMode="auto">
            <a:xfrm>
              <a:off x="4465" y="1433"/>
              <a:ext cx="11" cy="39"/>
            </a:xfrm>
            <a:custGeom>
              <a:avLst/>
              <a:gdLst>
                <a:gd name="T0" fmla="*/ 43 w 43"/>
                <a:gd name="T1" fmla="*/ 0 h 139"/>
                <a:gd name="T2" fmla="*/ 35 w 43"/>
                <a:gd name="T3" fmla="*/ 62 h 139"/>
                <a:gd name="T4" fmla="*/ 0 w 43"/>
                <a:gd name="T5" fmla="*/ 139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3" h="139">
                  <a:moveTo>
                    <a:pt x="43" y="0"/>
                  </a:moveTo>
                  <a:lnTo>
                    <a:pt x="35" y="62"/>
                  </a:lnTo>
                  <a:lnTo>
                    <a:pt x="0" y="13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56" name="Line 348"/>
            <p:cNvSpPr>
              <a:spLocks noChangeShapeType="1"/>
            </p:cNvSpPr>
            <p:nvPr/>
          </p:nvSpPr>
          <p:spPr bwMode="auto">
            <a:xfrm>
              <a:off x="4476" y="1450"/>
              <a:ext cx="12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57" name="Line 349"/>
            <p:cNvSpPr>
              <a:spLocks noChangeShapeType="1"/>
            </p:cNvSpPr>
            <p:nvPr/>
          </p:nvSpPr>
          <p:spPr bwMode="auto">
            <a:xfrm flipV="1">
              <a:off x="4459" y="1474"/>
              <a:ext cx="33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58" name="Line 350"/>
            <p:cNvSpPr>
              <a:spLocks noChangeShapeType="1"/>
            </p:cNvSpPr>
            <p:nvPr/>
          </p:nvSpPr>
          <p:spPr bwMode="auto">
            <a:xfrm flipV="1">
              <a:off x="4519" y="1404"/>
              <a:ext cx="25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59" name="Line 351"/>
            <p:cNvSpPr>
              <a:spLocks noChangeShapeType="1"/>
            </p:cNvSpPr>
            <p:nvPr/>
          </p:nvSpPr>
          <p:spPr bwMode="auto">
            <a:xfrm flipV="1">
              <a:off x="4517" y="1431"/>
              <a:ext cx="25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60" name="Line 352"/>
            <p:cNvSpPr>
              <a:spLocks noChangeShapeType="1"/>
            </p:cNvSpPr>
            <p:nvPr/>
          </p:nvSpPr>
          <p:spPr bwMode="auto">
            <a:xfrm flipV="1">
              <a:off x="4519" y="1447"/>
              <a:ext cx="25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61" name="Line 353"/>
            <p:cNvSpPr>
              <a:spLocks noChangeShapeType="1"/>
            </p:cNvSpPr>
            <p:nvPr/>
          </p:nvSpPr>
          <p:spPr bwMode="auto">
            <a:xfrm flipH="1">
              <a:off x="4519" y="1389"/>
              <a:ext cx="13" cy="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62" name="Line 354"/>
            <p:cNvSpPr>
              <a:spLocks noChangeShapeType="1"/>
            </p:cNvSpPr>
            <p:nvPr/>
          </p:nvSpPr>
          <p:spPr bwMode="auto">
            <a:xfrm>
              <a:off x="4532" y="1414"/>
              <a:ext cx="0" cy="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63" name="Freeform 355"/>
            <p:cNvSpPr>
              <a:spLocks/>
            </p:cNvSpPr>
            <p:nvPr/>
          </p:nvSpPr>
          <p:spPr bwMode="auto">
            <a:xfrm>
              <a:off x="4555" y="1400"/>
              <a:ext cx="20" cy="31"/>
            </a:xfrm>
            <a:custGeom>
              <a:avLst/>
              <a:gdLst>
                <a:gd name="T0" fmla="*/ 0 w 73"/>
                <a:gd name="T1" fmla="*/ 0 h 111"/>
                <a:gd name="T2" fmla="*/ 46 w 73"/>
                <a:gd name="T3" fmla="*/ 111 h 111"/>
                <a:gd name="T4" fmla="*/ 73 w 73"/>
                <a:gd name="T5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3" h="111">
                  <a:moveTo>
                    <a:pt x="0" y="0"/>
                  </a:moveTo>
                  <a:lnTo>
                    <a:pt x="46" y="111"/>
                  </a:lnTo>
                  <a:lnTo>
                    <a:pt x="73" y="11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64" name="Freeform 356"/>
            <p:cNvSpPr>
              <a:spLocks/>
            </p:cNvSpPr>
            <p:nvPr/>
          </p:nvSpPr>
          <p:spPr bwMode="auto">
            <a:xfrm>
              <a:off x="4552" y="1462"/>
              <a:ext cx="19" cy="16"/>
            </a:xfrm>
            <a:custGeom>
              <a:avLst/>
              <a:gdLst>
                <a:gd name="T0" fmla="*/ 0 w 70"/>
                <a:gd name="T1" fmla="*/ 43 h 62"/>
                <a:gd name="T2" fmla="*/ 20 w 70"/>
                <a:gd name="T3" fmla="*/ 62 h 62"/>
                <a:gd name="T4" fmla="*/ 70 w 70"/>
                <a:gd name="T5" fmla="*/ 62 h 62"/>
                <a:gd name="T6" fmla="*/ 65 w 70"/>
                <a:gd name="T7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0" h="62">
                  <a:moveTo>
                    <a:pt x="0" y="43"/>
                  </a:moveTo>
                  <a:lnTo>
                    <a:pt x="20" y="62"/>
                  </a:lnTo>
                  <a:lnTo>
                    <a:pt x="70" y="62"/>
                  </a:lnTo>
                  <a:lnTo>
                    <a:pt x="6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65" name="Line 357"/>
            <p:cNvSpPr>
              <a:spLocks noChangeShapeType="1"/>
            </p:cNvSpPr>
            <p:nvPr/>
          </p:nvSpPr>
          <p:spPr bwMode="auto">
            <a:xfrm flipV="1">
              <a:off x="4552" y="1433"/>
              <a:ext cx="15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66" name="Line 358"/>
            <p:cNvSpPr>
              <a:spLocks noChangeShapeType="1"/>
            </p:cNvSpPr>
            <p:nvPr/>
          </p:nvSpPr>
          <p:spPr bwMode="auto">
            <a:xfrm>
              <a:off x="4552" y="1429"/>
              <a:ext cx="0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67" name="Freeform 359"/>
            <p:cNvSpPr>
              <a:spLocks/>
            </p:cNvSpPr>
            <p:nvPr/>
          </p:nvSpPr>
          <p:spPr bwMode="auto">
            <a:xfrm>
              <a:off x="4542" y="1390"/>
              <a:ext cx="13" cy="51"/>
            </a:xfrm>
            <a:custGeom>
              <a:avLst/>
              <a:gdLst>
                <a:gd name="T0" fmla="*/ 53 w 53"/>
                <a:gd name="T1" fmla="*/ 0 h 181"/>
                <a:gd name="T2" fmla="*/ 30 w 53"/>
                <a:gd name="T3" fmla="*/ 88 h 181"/>
                <a:gd name="T4" fmla="*/ 0 w 53"/>
                <a:gd name="T5" fmla="*/ 18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3" h="181">
                  <a:moveTo>
                    <a:pt x="53" y="0"/>
                  </a:moveTo>
                  <a:lnTo>
                    <a:pt x="30" y="88"/>
                  </a:lnTo>
                  <a:lnTo>
                    <a:pt x="0" y="18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68" name="Freeform 360"/>
            <p:cNvSpPr>
              <a:spLocks/>
            </p:cNvSpPr>
            <p:nvPr/>
          </p:nvSpPr>
          <p:spPr bwMode="auto">
            <a:xfrm>
              <a:off x="5039" y="1284"/>
              <a:ext cx="43" cy="58"/>
            </a:xfrm>
            <a:custGeom>
              <a:avLst/>
              <a:gdLst>
                <a:gd name="T0" fmla="*/ 56 w 153"/>
                <a:gd name="T1" fmla="*/ 0 h 209"/>
                <a:gd name="T2" fmla="*/ 153 w 153"/>
                <a:gd name="T3" fmla="*/ 0 h 209"/>
                <a:gd name="T4" fmla="*/ 0 w 153"/>
                <a:gd name="T5" fmla="*/ 209 h 209"/>
                <a:gd name="T6" fmla="*/ 98 w 153"/>
                <a:gd name="T7" fmla="*/ 209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3" h="209">
                  <a:moveTo>
                    <a:pt x="56" y="0"/>
                  </a:moveTo>
                  <a:lnTo>
                    <a:pt x="153" y="0"/>
                  </a:lnTo>
                  <a:lnTo>
                    <a:pt x="0" y="209"/>
                  </a:lnTo>
                  <a:lnTo>
                    <a:pt x="98" y="20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69" name="Freeform 361"/>
            <p:cNvSpPr>
              <a:spLocks/>
            </p:cNvSpPr>
            <p:nvPr/>
          </p:nvSpPr>
          <p:spPr bwMode="auto">
            <a:xfrm>
              <a:off x="5099" y="1296"/>
              <a:ext cx="10" cy="7"/>
            </a:xfrm>
            <a:custGeom>
              <a:avLst/>
              <a:gdLst>
                <a:gd name="T0" fmla="*/ 35 w 35"/>
                <a:gd name="T1" fmla="*/ 0 h 29"/>
                <a:gd name="T2" fmla="*/ 30 w 35"/>
                <a:gd name="T3" fmla="*/ 0 h 29"/>
                <a:gd name="T4" fmla="*/ 23 w 35"/>
                <a:gd name="T5" fmla="*/ 2 h 29"/>
                <a:gd name="T6" fmla="*/ 18 w 35"/>
                <a:gd name="T7" fmla="*/ 5 h 29"/>
                <a:gd name="T8" fmla="*/ 13 w 35"/>
                <a:gd name="T9" fmla="*/ 11 h 29"/>
                <a:gd name="T10" fmla="*/ 7 w 35"/>
                <a:gd name="T11" fmla="*/ 16 h 29"/>
                <a:gd name="T12" fmla="*/ 3 w 35"/>
                <a:gd name="T13" fmla="*/ 22 h 29"/>
                <a:gd name="T14" fmla="*/ 0 w 35"/>
                <a:gd name="T15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5" h="29">
                  <a:moveTo>
                    <a:pt x="35" y="0"/>
                  </a:moveTo>
                  <a:lnTo>
                    <a:pt x="30" y="0"/>
                  </a:lnTo>
                  <a:lnTo>
                    <a:pt x="23" y="2"/>
                  </a:lnTo>
                  <a:lnTo>
                    <a:pt x="18" y="5"/>
                  </a:lnTo>
                  <a:lnTo>
                    <a:pt x="13" y="11"/>
                  </a:lnTo>
                  <a:lnTo>
                    <a:pt x="7" y="16"/>
                  </a:lnTo>
                  <a:lnTo>
                    <a:pt x="3" y="22"/>
                  </a:lnTo>
                  <a:lnTo>
                    <a:pt x="0" y="2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70" name="Freeform 362"/>
            <p:cNvSpPr>
              <a:spLocks/>
            </p:cNvSpPr>
            <p:nvPr/>
          </p:nvSpPr>
          <p:spPr bwMode="auto">
            <a:xfrm>
              <a:off x="5109" y="1296"/>
              <a:ext cx="5" cy="15"/>
            </a:xfrm>
            <a:custGeom>
              <a:avLst/>
              <a:gdLst>
                <a:gd name="T0" fmla="*/ 7 w 18"/>
                <a:gd name="T1" fmla="*/ 59 h 59"/>
                <a:gd name="T2" fmla="*/ 11 w 18"/>
                <a:gd name="T3" fmla="*/ 53 h 59"/>
                <a:gd name="T4" fmla="*/ 14 w 18"/>
                <a:gd name="T5" fmla="*/ 47 h 59"/>
                <a:gd name="T6" fmla="*/ 16 w 18"/>
                <a:gd name="T7" fmla="*/ 39 h 59"/>
                <a:gd name="T8" fmla="*/ 18 w 18"/>
                <a:gd name="T9" fmla="*/ 33 h 59"/>
                <a:gd name="T10" fmla="*/ 18 w 18"/>
                <a:gd name="T11" fmla="*/ 25 h 59"/>
                <a:gd name="T12" fmla="*/ 18 w 18"/>
                <a:gd name="T13" fmla="*/ 20 h 59"/>
                <a:gd name="T14" fmla="*/ 17 w 18"/>
                <a:gd name="T15" fmla="*/ 14 h 59"/>
                <a:gd name="T16" fmla="*/ 15 w 18"/>
                <a:gd name="T17" fmla="*/ 9 h 59"/>
                <a:gd name="T18" fmla="*/ 12 w 18"/>
                <a:gd name="T19" fmla="*/ 5 h 59"/>
                <a:gd name="T20" fmla="*/ 9 w 18"/>
                <a:gd name="T21" fmla="*/ 2 h 59"/>
                <a:gd name="T22" fmla="*/ 4 w 18"/>
                <a:gd name="T23" fmla="*/ 0 h 59"/>
                <a:gd name="T24" fmla="*/ 0 w 18"/>
                <a:gd name="T25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" h="59">
                  <a:moveTo>
                    <a:pt x="7" y="59"/>
                  </a:moveTo>
                  <a:lnTo>
                    <a:pt x="11" y="53"/>
                  </a:lnTo>
                  <a:lnTo>
                    <a:pt x="14" y="47"/>
                  </a:lnTo>
                  <a:lnTo>
                    <a:pt x="16" y="39"/>
                  </a:lnTo>
                  <a:lnTo>
                    <a:pt x="18" y="33"/>
                  </a:lnTo>
                  <a:lnTo>
                    <a:pt x="18" y="25"/>
                  </a:lnTo>
                  <a:lnTo>
                    <a:pt x="18" y="20"/>
                  </a:lnTo>
                  <a:lnTo>
                    <a:pt x="17" y="14"/>
                  </a:lnTo>
                  <a:lnTo>
                    <a:pt x="15" y="9"/>
                  </a:lnTo>
                  <a:lnTo>
                    <a:pt x="12" y="5"/>
                  </a:lnTo>
                  <a:lnTo>
                    <a:pt x="9" y="2"/>
                  </a:lnTo>
                  <a:lnTo>
                    <a:pt x="4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71" name="Freeform 363"/>
            <p:cNvSpPr>
              <a:spLocks/>
            </p:cNvSpPr>
            <p:nvPr/>
          </p:nvSpPr>
          <p:spPr bwMode="auto">
            <a:xfrm>
              <a:off x="5087" y="1311"/>
              <a:ext cx="24" cy="33"/>
            </a:xfrm>
            <a:custGeom>
              <a:avLst/>
              <a:gdLst>
                <a:gd name="T0" fmla="*/ 82 w 82"/>
                <a:gd name="T1" fmla="*/ 0 h 117"/>
                <a:gd name="T2" fmla="*/ 0 w 82"/>
                <a:gd name="T3" fmla="*/ 117 h 117"/>
                <a:gd name="T4" fmla="*/ 55 w 82"/>
                <a:gd name="T5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2" h="117">
                  <a:moveTo>
                    <a:pt x="82" y="0"/>
                  </a:moveTo>
                  <a:lnTo>
                    <a:pt x="0" y="117"/>
                  </a:lnTo>
                  <a:lnTo>
                    <a:pt x="55" y="11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72" name="Line 364"/>
            <p:cNvSpPr>
              <a:spLocks noChangeShapeType="1"/>
            </p:cNvSpPr>
            <p:nvPr/>
          </p:nvSpPr>
          <p:spPr bwMode="auto">
            <a:xfrm>
              <a:off x="4733" y="1394"/>
              <a:ext cx="0" cy="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73" name="Freeform 365"/>
            <p:cNvSpPr>
              <a:spLocks/>
            </p:cNvSpPr>
            <p:nvPr/>
          </p:nvSpPr>
          <p:spPr bwMode="auto">
            <a:xfrm>
              <a:off x="4714" y="1408"/>
              <a:ext cx="10" cy="41"/>
            </a:xfrm>
            <a:custGeom>
              <a:avLst/>
              <a:gdLst>
                <a:gd name="T0" fmla="*/ 35 w 35"/>
                <a:gd name="T1" fmla="*/ 0 h 151"/>
                <a:gd name="T2" fmla="*/ 23 w 35"/>
                <a:gd name="T3" fmla="*/ 81 h 151"/>
                <a:gd name="T4" fmla="*/ 0 w 35"/>
                <a:gd name="T5" fmla="*/ 15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51">
                  <a:moveTo>
                    <a:pt x="35" y="0"/>
                  </a:moveTo>
                  <a:lnTo>
                    <a:pt x="23" y="81"/>
                  </a:lnTo>
                  <a:lnTo>
                    <a:pt x="0" y="15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74" name="Line 366"/>
            <p:cNvSpPr>
              <a:spLocks noChangeShapeType="1"/>
            </p:cNvSpPr>
            <p:nvPr/>
          </p:nvSpPr>
          <p:spPr bwMode="auto">
            <a:xfrm flipV="1">
              <a:off x="4712" y="1450"/>
              <a:ext cx="41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75" name="Line 367"/>
            <p:cNvSpPr>
              <a:spLocks noChangeShapeType="1"/>
            </p:cNvSpPr>
            <p:nvPr/>
          </p:nvSpPr>
          <p:spPr bwMode="auto">
            <a:xfrm flipV="1">
              <a:off x="4722" y="1427"/>
              <a:ext cx="27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76" name="Line 368"/>
            <p:cNvSpPr>
              <a:spLocks noChangeShapeType="1"/>
            </p:cNvSpPr>
            <p:nvPr/>
          </p:nvSpPr>
          <p:spPr bwMode="auto">
            <a:xfrm>
              <a:off x="4704" y="1416"/>
              <a:ext cx="0" cy="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77" name="Line 369"/>
            <p:cNvSpPr>
              <a:spLocks noChangeShapeType="1"/>
            </p:cNvSpPr>
            <p:nvPr/>
          </p:nvSpPr>
          <p:spPr bwMode="auto">
            <a:xfrm flipH="1">
              <a:off x="4691" y="1394"/>
              <a:ext cx="21" cy="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78" name="Line 370"/>
            <p:cNvSpPr>
              <a:spLocks noChangeShapeType="1"/>
            </p:cNvSpPr>
            <p:nvPr/>
          </p:nvSpPr>
          <p:spPr bwMode="auto">
            <a:xfrm>
              <a:off x="4867" y="1394"/>
              <a:ext cx="0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79" name="Line 371"/>
            <p:cNvSpPr>
              <a:spLocks noChangeShapeType="1"/>
            </p:cNvSpPr>
            <p:nvPr/>
          </p:nvSpPr>
          <p:spPr bwMode="auto">
            <a:xfrm flipV="1">
              <a:off x="4867" y="1400"/>
              <a:ext cx="27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80" name="Line 372"/>
            <p:cNvSpPr>
              <a:spLocks noChangeShapeType="1"/>
            </p:cNvSpPr>
            <p:nvPr/>
          </p:nvSpPr>
          <p:spPr bwMode="auto">
            <a:xfrm flipH="1">
              <a:off x="4892" y="1396"/>
              <a:ext cx="4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81" name="Line 373"/>
            <p:cNvSpPr>
              <a:spLocks noChangeShapeType="1"/>
            </p:cNvSpPr>
            <p:nvPr/>
          </p:nvSpPr>
          <p:spPr bwMode="auto">
            <a:xfrm flipH="1">
              <a:off x="4867" y="1421"/>
              <a:ext cx="29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82" name="Line 374"/>
            <p:cNvSpPr>
              <a:spLocks noChangeShapeType="1"/>
            </p:cNvSpPr>
            <p:nvPr/>
          </p:nvSpPr>
          <p:spPr bwMode="auto">
            <a:xfrm flipV="1">
              <a:off x="4851" y="1433"/>
              <a:ext cx="55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83" name="Line 375"/>
            <p:cNvSpPr>
              <a:spLocks noChangeShapeType="1"/>
            </p:cNvSpPr>
            <p:nvPr/>
          </p:nvSpPr>
          <p:spPr bwMode="auto">
            <a:xfrm flipH="1">
              <a:off x="4867" y="1437"/>
              <a:ext cx="4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84" name="Freeform 376"/>
            <p:cNvSpPr>
              <a:spLocks/>
            </p:cNvSpPr>
            <p:nvPr/>
          </p:nvSpPr>
          <p:spPr bwMode="auto">
            <a:xfrm>
              <a:off x="4875" y="1449"/>
              <a:ext cx="21" cy="44"/>
            </a:xfrm>
            <a:custGeom>
              <a:avLst/>
              <a:gdLst>
                <a:gd name="T0" fmla="*/ 80 w 80"/>
                <a:gd name="T1" fmla="*/ 0 h 157"/>
                <a:gd name="T2" fmla="*/ 34 w 80"/>
                <a:gd name="T3" fmla="*/ 157 h 157"/>
                <a:gd name="T4" fmla="*/ 0 w 80"/>
                <a:gd name="T5" fmla="*/ 95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0" h="157">
                  <a:moveTo>
                    <a:pt x="80" y="0"/>
                  </a:moveTo>
                  <a:lnTo>
                    <a:pt x="34" y="157"/>
                  </a:lnTo>
                  <a:lnTo>
                    <a:pt x="0" y="9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85" name="Line 377"/>
            <p:cNvSpPr>
              <a:spLocks noChangeShapeType="1"/>
            </p:cNvSpPr>
            <p:nvPr/>
          </p:nvSpPr>
          <p:spPr bwMode="auto">
            <a:xfrm flipH="1">
              <a:off x="4865" y="1452"/>
              <a:ext cx="31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86" name="Freeform 378"/>
            <p:cNvSpPr>
              <a:spLocks/>
            </p:cNvSpPr>
            <p:nvPr/>
          </p:nvSpPr>
          <p:spPr bwMode="auto">
            <a:xfrm>
              <a:off x="5289" y="1135"/>
              <a:ext cx="29" cy="39"/>
            </a:xfrm>
            <a:custGeom>
              <a:avLst/>
              <a:gdLst>
                <a:gd name="T0" fmla="*/ 101 w 104"/>
                <a:gd name="T1" fmla="*/ 70 h 139"/>
                <a:gd name="T2" fmla="*/ 103 w 104"/>
                <a:gd name="T3" fmla="*/ 60 h 139"/>
                <a:gd name="T4" fmla="*/ 104 w 104"/>
                <a:gd name="T5" fmla="*/ 52 h 139"/>
                <a:gd name="T6" fmla="*/ 104 w 104"/>
                <a:gd name="T7" fmla="*/ 42 h 139"/>
                <a:gd name="T8" fmla="*/ 104 w 104"/>
                <a:gd name="T9" fmla="*/ 35 h 139"/>
                <a:gd name="T10" fmla="*/ 102 w 104"/>
                <a:gd name="T11" fmla="*/ 27 h 139"/>
                <a:gd name="T12" fmla="*/ 100 w 104"/>
                <a:gd name="T13" fmla="*/ 20 h 139"/>
                <a:gd name="T14" fmla="*/ 97 w 104"/>
                <a:gd name="T15" fmla="*/ 15 h 139"/>
                <a:gd name="T16" fmla="*/ 92 w 104"/>
                <a:gd name="T17" fmla="*/ 9 h 139"/>
                <a:gd name="T18" fmla="*/ 88 w 104"/>
                <a:gd name="T19" fmla="*/ 5 h 139"/>
                <a:gd name="T20" fmla="*/ 83 w 104"/>
                <a:gd name="T21" fmla="*/ 2 h 139"/>
                <a:gd name="T22" fmla="*/ 77 w 104"/>
                <a:gd name="T23" fmla="*/ 1 h 139"/>
                <a:gd name="T24" fmla="*/ 71 w 104"/>
                <a:gd name="T25" fmla="*/ 0 h 139"/>
                <a:gd name="T26" fmla="*/ 65 w 104"/>
                <a:gd name="T27" fmla="*/ 1 h 139"/>
                <a:gd name="T28" fmla="*/ 57 w 104"/>
                <a:gd name="T29" fmla="*/ 2 h 139"/>
                <a:gd name="T30" fmla="*/ 51 w 104"/>
                <a:gd name="T31" fmla="*/ 5 h 139"/>
                <a:gd name="T32" fmla="*/ 44 w 104"/>
                <a:gd name="T33" fmla="*/ 9 h 139"/>
                <a:gd name="T34" fmla="*/ 37 w 104"/>
                <a:gd name="T35" fmla="*/ 15 h 139"/>
                <a:gd name="T36" fmla="*/ 31 w 104"/>
                <a:gd name="T37" fmla="*/ 20 h 139"/>
                <a:gd name="T38" fmla="*/ 25 w 104"/>
                <a:gd name="T39" fmla="*/ 27 h 139"/>
                <a:gd name="T40" fmla="*/ 20 w 104"/>
                <a:gd name="T41" fmla="*/ 35 h 139"/>
                <a:gd name="T42" fmla="*/ 15 w 104"/>
                <a:gd name="T43" fmla="*/ 42 h 139"/>
                <a:gd name="T44" fmla="*/ 10 w 104"/>
                <a:gd name="T45" fmla="*/ 52 h 139"/>
                <a:gd name="T46" fmla="*/ 6 w 104"/>
                <a:gd name="T47" fmla="*/ 60 h 139"/>
                <a:gd name="T48" fmla="*/ 4 w 104"/>
                <a:gd name="T49" fmla="*/ 70 h 139"/>
                <a:gd name="T50" fmla="*/ 2 w 104"/>
                <a:gd name="T51" fmla="*/ 78 h 139"/>
                <a:gd name="T52" fmla="*/ 1 w 104"/>
                <a:gd name="T53" fmla="*/ 87 h 139"/>
                <a:gd name="T54" fmla="*/ 0 w 104"/>
                <a:gd name="T55" fmla="*/ 97 h 139"/>
                <a:gd name="T56" fmla="*/ 1 w 104"/>
                <a:gd name="T57" fmla="*/ 104 h 139"/>
                <a:gd name="T58" fmla="*/ 2 w 104"/>
                <a:gd name="T59" fmla="*/ 111 h 139"/>
                <a:gd name="T60" fmla="*/ 5 w 104"/>
                <a:gd name="T61" fmla="*/ 119 h 139"/>
                <a:gd name="T62" fmla="*/ 8 w 104"/>
                <a:gd name="T63" fmla="*/ 124 h 139"/>
                <a:gd name="T64" fmla="*/ 11 w 104"/>
                <a:gd name="T65" fmla="*/ 130 h 139"/>
                <a:gd name="T66" fmla="*/ 17 w 104"/>
                <a:gd name="T67" fmla="*/ 134 h 139"/>
                <a:gd name="T68" fmla="*/ 22 w 104"/>
                <a:gd name="T69" fmla="*/ 137 h 139"/>
                <a:gd name="T70" fmla="*/ 27 w 104"/>
                <a:gd name="T71" fmla="*/ 138 h 139"/>
                <a:gd name="T72" fmla="*/ 34 w 104"/>
                <a:gd name="T73" fmla="*/ 139 h 139"/>
                <a:gd name="T74" fmla="*/ 40 w 104"/>
                <a:gd name="T75" fmla="*/ 138 h 139"/>
                <a:gd name="T76" fmla="*/ 47 w 104"/>
                <a:gd name="T77" fmla="*/ 137 h 139"/>
                <a:gd name="T78" fmla="*/ 54 w 104"/>
                <a:gd name="T79" fmla="*/ 134 h 139"/>
                <a:gd name="T80" fmla="*/ 60 w 104"/>
                <a:gd name="T81" fmla="*/ 130 h 139"/>
                <a:gd name="T82" fmla="*/ 67 w 104"/>
                <a:gd name="T83" fmla="*/ 124 h 139"/>
                <a:gd name="T84" fmla="*/ 73 w 104"/>
                <a:gd name="T85" fmla="*/ 119 h 139"/>
                <a:gd name="T86" fmla="*/ 80 w 104"/>
                <a:gd name="T87" fmla="*/ 111 h 139"/>
                <a:gd name="T88" fmla="*/ 85 w 104"/>
                <a:gd name="T89" fmla="*/ 104 h 139"/>
                <a:gd name="T90" fmla="*/ 90 w 104"/>
                <a:gd name="T91" fmla="*/ 97 h 139"/>
                <a:gd name="T92" fmla="*/ 95 w 104"/>
                <a:gd name="T93" fmla="*/ 87 h 139"/>
                <a:gd name="T94" fmla="*/ 98 w 104"/>
                <a:gd name="T95" fmla="*/ 78 h 139"/>
                <a:gd name="T96" fmla="*/ 101 w 104"/>
                <a:gd name="T97" fmla="*/ 7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4" h="139">
                  <a:moveTo>
                    <a:pt x="101" y="70"/>
                  </a:moveTo>
                  <a:lnTo>
                    <a:pt x="103" y="60"/>
                  </a:lnTo>
                  <a:lnTo>
                    <a:pt x="104" y="52"/>
                  </a:lnTo>
                  <a:lnTo>
                    <a:pt x="104" y="42"/>
                  </a:lnTo>
                  <a:lnTo>
                    <a:pt x="104" y="35"/>
                  </a:lnTo>
                  <a:lnTo>
                    <a:pt x="102" y="27"/>
                  </a:lnTo>
                  <a:lnTo>
                    <a:pt x="100" y="20"/>
                  </a:lnTo>
                  <a:lnTo>
                    <a:pt x="97" y="15"/>
                  </a:lnTo>
                  <a:lnTo>
                    <a:pt x="92" y="9"/>
                  </a:lnTo>
                  <a:lnTo>
                    <a:pt x="88" y="5"/>
                  </a:lnTo>
                  <a:lnTo>
                    <a:pt x="83" y="2"/>
                  </a:lnTo>
                  <a:lnTo>
                    <a:pt x="77" y="1"/>
                  </a:lnTo>
                  <a:lnTo>
                    <a:pt x="71" y="0"/>
                  </a:lnTo>
                  <a:lnTo>
                    <a:pt x="65" y="1"/>
                  </a:lnTo>
                  <a:lnTo>
                    <a:pt x="57" y="2"/>
                  </a:lnTo>
                  <a:lnTo>
                    <a:pt x="51" y="5"/>
                  </a:lnTo>
                  <a:lnTo>
                    <a:pt x="44" y="9"/>
                  </a:lnTo>
                  <a:lnTo>
                    <a:pt x="37" y="15"/>
                  </a:lnTo>
                  <a:lnTo>
                    <a:pt x="31" y="20"/>
                  </a:lnTo>
                  <a:lnTo>
                    <a:pt x="25" y="27"/>
                  </a:lnTo>
                  <a:lnTo>
                    <a:pt x="20" y="35"/>
                  </a:lnTo>
                  <a:lnTo>
                    <a:pt x="15" y="42"/>
                  </a:lnTo>
                  <a:lnTo>
                    <a:pt x="10" y="52"/>
                  </a:lnTo>
                  <a:lnTo>
                    <a:pt x="6" y="60"/>
                  </a:lnTo>
                  <a:lnTo>
                    <a:pt x="4" y="70"/>
                  </a:lnTo>
                  <a:lnTo>
                    <a:pt x="2" y="78"/>
                  </a:lnTo>
                  <a:lnTo>
                    <a:pt x="1" y="87"/>
                  </a:lnTo>
                  <a:lnTo>
                    <a:pt x="0" y="97"/>
                  </a:lnTo>
                  <a:lnTo>
                    <a:pt x="1" y="104"/>
                  </a:lnTo>
                  <a:lnTo>
                    <a:pt x="2" y="111"/>
                  </a:lnTo>
                  <a:lnTo>
                    <a:pt x="5" y="119"/>
                  </a:lnTo>
                  <a:lnTo>
                    <a:pt x="8" y="124"/>
                  </a:lnTo>
                  <a:lnTo>
                    <a:pt x="11" y="130"/>
                  </a:lnTo>
                  <a:lnTo>
                    <a:pt x="17" y="134"/>
                  </a:lnTo>
                  <a:lnTo>
                    <a:pt x="22" y="137"/>
                  </a:lnTo>
                  <a:lnTo>
                    <a:pt x="27" y="138"/>
                  </a:lnTo>
                  <a:lnTo>
                    <a:pt x="34" y="139"/>
                  </a:lnTo>
                  <a:lnTo>
                    <a:pt x="40" y="138"/>
                  </a:lnTo>
                  <a:lnTo>
                    <a:pt x="47" y="137"/>
                  </a:lnTo>
                  <a:lnTo>
                    <a:pt x="54" y="134"/>
                  </a:lnTo>
                  <a:lnTo>
                    <a:pt x="60" y="130"/>
                  </a:lnTo>
                  <a:lnTo>
                    <a:pt x="67" y="124"/>
                  </a:lnTo>
                  <a:lnTo>
                    <a:pt x="73" y="119"/>
                  </a:lnTo>
                  <a:lnTo>
                    <a:pt x="80" y="111"/>
                  </a:lnTo>
                  <a:lnTo>
                    <a:pt x="85" y="104"/>
                  </a:lnTo>
                  <a:lnTo>
                    <a:pt x="90" y="97"/>
                  </a:lnTo>
                  <a:lnTo>
                    <a:pt x="95" y="87"/>
                  </a:lnTo>
                  <a:lnTo>
                    <a:pt x="98" y="78"/>
                  </a:lnTo>
                  <a:lnTo>
                    <a:pt x="101" y="7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87" name="Freeform 379"/>
            <p:cNvSpPr>
              <a:spLocks/>
            </p:cNvSpPr>
            <p:nvPr/>
          </p:nvSpPr>
          <p:spPr bwMode="auto">
            <a:xfrm>
              <a:off x="5281" y="1174"/>
              <a:ext cx="27" cy="19"/>
            </a:xfrm>
            <a:custGeom>
              <a:avLst/>
              <a:gdLst>
                <a:gd name="T0" fmla="*/ 97 w 100"/>
                <a:gd name="T1" fmla="*/ 69 h 69"/>
                <a:gd name="T2" fmla="*/ 99 w 100"/>
                <a:gd name="T3" fmla="*/ 61 h 69"/>
                <a:gd name="T4" fmla="*/ 100 w 100"/>
                <a:gd name="T5" fmla="*/ 51 h 69"/>
                <a:gd name="T6" fmla="*/ 100 w 100"/>
                <a:gd name="T7" fmla="*/ 43 h 69"/>
                <a:gd name="T8" fmla="*/ 100 w 100"/>
                <a:gd name="T9" fmla="*/ 35 h 69"/>
                <a:gd name="T10" fmla="*/ 98 w 100"/>
                <a:gd name="T11" fmla="*/ 27 h 69"/>
                <a:gd name="T12" fmla="*/ 96 w 100"/>
                <a:gd name="T13" fmla="*/ 20 h 69"/>
                <a:gd name="T14" fmla="*/ 92 w 100"/>
                <a:gd name="T15" fmla="*/ 14 h 69"/>
                <a:gd name="T16" fmla="*/ 88 w 100"/>
                <a:gd name="T17" fmla="*/ 10 h 69"/>
                <a:gd name="T18" fmla="*/ 84 w 100"/>
                <a:gd name="T19" fmla="*/ 5 h 69"/>
                <a:gd name="T20" fmla="*/ 79 w 100"/>
                <a:gd name="T21" fmla="*/ 2 h 69"/>
                <a:gd name="T22" fmla="*/ 73 w 100"/>
                <a:gd name="T23" fmla="*/ 0 h 69"/>
                <a:gd name="T24" fmla="*/ 67 w 100"/>
                <a:gd name="T25" fmla="*/ 0 h 69"/>
                <a:gd name="T26" fmla="*/ 60 w 100"/>
                <a:gd name="T27" fmla="*/ 0 h 69"/>
                <a:gd name="T28" fmla="*/ 53 w 100"/>
                <a:gd name="T29" fmla="*/ 2 h 69"/>
                <a:gd name="T30" fmla="*/ 47 w 100"/>
                <a:gd name="T31" fmla="*/ 5 h 69"/>
                <a:gd name="T32" fmla="*/ 40 w 100"/>
                <a:gd name="T33" fmla="*/ 10 h 69"/>
                <a:gd name="T34" fmla="*/ 33 w 100"/>
                <a:gd name="T35" fmla="*/ 14 h 69"/>
                <a:gd name="T36" fmla="*/ 26 w 100"/>
                <a:gd name="T37" fmla="*/ 20 h 69"/>
                <a:gd name="T38" fmla="*/ 21 w 100"/>
                <a:gd name="T39" fmla="*/ 27 h 69"/>
                <a:gd name="T40" fmla="*/ 16 w 100"/>
                <a:gd name="T41" fmla="*/ 35 h 69"/>
                <a:gd name="T42" fmla="*/ 10 w 100"/>
                <a:gd name="T43" fmla="*/ 43 h 69"/>
                <a:gd name="T44" fmla="*/ 6 w 100"/>
                <a:gd name="T45" fmla="*/ 51 h 69"/>
                <a:gd name="T46" fmla="*/ 2 w 100"/>
                <a:gd name="T47" fmla="*/ 61 h 69"/>
                <a:gd name="T48" fmla="*/ 0 w 100"/>
                <a:gd name="T49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0" h="69">
                  <a:moveTo>
                    <a:pt x="97" y="69"/>
                  </a:moveTo>
                  <a:lnTo>
                    <a:pt x="99" y="61"/>
                  </a:lnTo>
                  <a:lnTo>
                    <a:pt x="100" y="51"/>
                  </a:lnTo>
                  <a:lnTo>
                    <a:pt x="100" y="43"/>
                  </a:lnTo>
                  <a:lnTo>
                    <a:pt x="100" y="35"/>
                  </a:lnTo>
                  <a:lnTo>
                    <a:pt x="98" y="27"/>
                  </a:lnTo>
                  <a:lnTo>
                    <a:pt x="96" y="20"/>
                  </a:lnTo>
                  <a:lnTo>
                    <a:pt x="92" y="14"/>
                  </a:lnTo>
                  <a:lnTo>
                    <a:pt x="88" y="10"/>
                  </a:lnTo>
                  <a:lnTo>
                    <a:pt x="84" y="5"/>
                  </a:lnTo>
                  <a:lnTo>
                    <a:pt x="79" y="2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2"/>
                  </a:lnTo>
                  <a:lnTo>
                    <a:pt x="47" y="5"/>
                  </a:lnTo>
                  <a:lnTo>
                    <a:pt x="40" y="10"/>
                  </a:lnTo>
                  <a:lnTo>
                    <a:pt x="33" y="14"/>
                  </a:lnTo>
                  <a:lnTo>
                    <a:pt x="26" y="20"/>
                  </a:lnTo>
                  <a:lnTo>
                    <a:pt x="21" y="27"/>
                  </a:lnTo>
                  <a:lnTo>
                    <a:pt x="16" y="35"/>
                  </a:lnTo>
                  <a:lnTo>
                    <a:pt x="10" y="43"/>
                  </a:lnTo>
                  <a:lnTo>
                    <a:pt x="6" y="51"/>
                  </a:lnTo>
                  <a:lnTo>
                    <a:pt x="2" y="61"/>
                  </a:lnTo>
                  <a:lnTo>
                    <a:pt x="0" y="6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88" name="Line 380"/>
            <p:cNvSpPr>
              <a:spLocks noChangeShapeType="1"/>
            </p:cNvSpPr>
            <p:nvPr/>
          </p:nvSpPr>
          <p:spPr bwMode="auto">
            <a:xfrm flipH="1">
              <a:off x="5304" y="1193"/>
              <a:ext cx="2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89" name="Freeform 381"/>
            <p:cNvSpPr>
              <a:spLocks/>
            </p:cNvSpPr>
            <p:nvPr/>
          </p:nvSpPr>
          <p:spPr bwMode="auto">
            <a:xfrm>
              <a:off x="5277" y="1203"/>
              <a:ext cx="27" cy="19"/>
            </a:xfrm>
            <a:custGeom>
              <a:avLst/>
              <a:gdLst>
                <a:gd name="T0" fmla="*/ 3 w 100"/>
                <a:gd name="T1" fmla="*/ 0 h 70"/>
                <a:gd name="T2" fmla="*/ 1 w 100"/>
                <a:gd name="T3" fmla="*/ 9 h 70"/>
                <a:gd name="T4" fmla="*/ 0 w 100"/>
                <a:gd name="T5" fmla="*/ 19 h 70"/>
                <a:gd name="T6" fmla="*/ 0 w 100"/>
                <a:gd name="T7" fmla="*/ 27 h 70"/>
                <a:gd name="T8" fmla="*/ 0 w 100"/>
                <a:gd name="T9" fmla="*/ 36 h 70"/>
                <a:gd name="T10" fmla="*/ 2 w 100"/>
                <a:gd name="T11" fmla="*/ 43 h 70"/>
                <a:gd name="T12" fmla="*/ 4 w 100"/>
                <a:gd name="T13" fmla="*/ 49 h 70"/>
                <a:gd name="T14" fmla="*/ 7 w 100"/>
                <a:gd name="T15" fmla="*/ 56 h 70"/>
                <a:gd name="T16" fmla="*/ 12 w 100"/>
                <a:gd name="T17" fmla="*/ 61 h 70"/>
                <a:gd name="T18" fmla="*/ 16 w 100"/>
                <a:gd name="T19" fmla="*/ 64 h 70"/>
                <a:gd name="T20" fmla="*/ 21 w 100"/>
                <a:gd name="T21" fmla="*/ 68 h 70"/>
                <a:gd name="T22" fmla="*/ 27 w 100"/>
                <a:gd name="T23" fmla="*/ 70 h 70"/>
                <a:gd name="T24" fmla="*/ 33 w 100"/>
                <a:gd name="T25" fmla="*/ 70 h 70"/>
                <a:gd name="T26" fmla="*/ 39 w 100"/>
                <a:gd name="T27" fmla="*/ 70 h 70"/>
                <a:gd name="T28" fmla="*/ 47 w 100"/>
                <a:gd name="T29" fmla="*/ 68 h 70"/>
                <a:gd name="T30" fmla="*/ 53 w 100"/>
                <a:gd name="T31" fmla="*/ 64 h 70"/>
                <a:gd name="T32" fmla="*/ 60 w 100"/>
                <a:gd name="T33" fmla="*/ 61 h 70"/>
                <a:gd name="T34" fmla="*/ 67 w 100"/>
                <a:gd name="T35" fmla="*/ 56 h 70"/>
                <a:gd name="T36" fmla="*/ 73 w 100"/>
                <a:gd name="T37" fmla="*/ 49 h 70"/>
                <a:gd name="T38" fmla="*/ 79 w 100"/>
                <a:gd name="T39" fmla="*/ 43 h 70"/>
                <a:gd name="T40" fmla="*/ 84 w 100"/>
                <a:gd name="T41" fmla="*/ 36 h 70"/>
                <a:gd name="T42" fmla="*/ 89 w 100"/>
                <a:gd name="T43" fmla="*/ 27 h 70"/>
                <a:gd name="T44" fmla="*/ 94 w 100"/>
                <a:gd name="T45" fmla="*/ 19 h 70"/>
                <a:gd name="T46" fmla="*/ 98 w 100"/>
                <a:gd name="T47" fmla="*/ 9 h 70"/>
                <a:gd name="T48" fmla="*/ 100 w 100"/>
                <a:gd name="T4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0" h="70">
                  <a:moveTo>
                    <a:pt x="3" y="0"/>
                  </a:moveTo>
                  <a:lnTo>
                    <a:pt x="1" y="9"/>
                  </a:lnTo>
                  <a:lnTo>
                    <a:pt x="0" y="19"/>
                  </a:lnTo>
                  <a:lnTo>
                    <a:pt x="0" y="27"/>
                  </a:lnTo>
                  <a:lnTo>
                    <a:pt x="0" y="36"/>
                  </a:lnTo>
                  <a:lnTo>
                    <a:pt x="2" y="43"/>
                  </a:lnTo>
                  <a:lnTo>
                    <a:pt x="4" y="49"/>
                  </a:lnTo>
                  <a:lnTo>
                    <a:pt x="7" y="56"/>
                  </a:lnTo>
                  <a:lnTo>
                    <a:pt x="12" y="61"/>
                  </a:lnTo>
                  <a:lnTo>
                    <a:pt x="16" y="64"/>
                  </a:lnTo>
                  <a:lnTo>
                    <a:pt x="21" y="68"/>
                  </a:lnTo>
                  <a:lnTo>
                    <a:pt x="27" y="70"/>
                  </a:lnTo>
                  <a:lnTo>
                    <a:pt x="33" y="70"/>
                  </a:lnTo>
                  <a:lnTo>
                    <a:pt x="39" y="70"/>
                  </a:lnTo>
                  <a:lnTo>
                    <a:pt x="47" y="68"/>
                  </a:lnTo>
                  <a:lnTo>
                    <a:pt x="53" y="64"/>
                  </a:lnTo>
                  <a:lnTo>
                    <a:pt x="60" y="61"/>
                  </a:lnTo>
                  <a:lnTo>
                    <a:pt x="67" y="56"/>
                  </a:lnTo>
                  <a:lnTo>
                    <a:pt x="73" y="49"/>
                  </a:lnTo>
                  <a:lnTo>
                    <a:pt x="79" y="43"/>
                  </a:lnTo>
                  <a:lnTo>
                    <a:pt x="84" y="36"/>
                  </a:lnTo>
                  <a:lnTo>
                    <a:pt x="89" y="27"/>
                  </a:lnTo>
                  <a:lnTo>
                    <a:pt x="94" y="19"/>
                  </a:lnTo>
                  <a:lnTo>
                    <a:pt x="98" y="9"/>
                  </a:lnTo>
                  <a:lnTo>
                    <a:pt x="10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90" name="Line 382"/>
            <p:cNvSpPr>
              <a:spLocks noChangeShapeType="1"/>
            </p:cNvSpPr>
            <p:nvPr/>
          </p:nvSpPr>
          <p:spPr bwMode="auto">
            <a:xfrm flipV="1">
              <a:off x="5277" y="1193"/>
              <a:ext cx="4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91" name="Freeform 383"/>
            <p:cNvSpPr>
              <a:spLocks/>
            </p:cNvSpPr>
            <p:nvPr/>
          </p:nvSpPr>
          <p:spPr bwMode="auto">
            <a:xfrm>
              <a:off x="5337" y="1135"/>
              <a:ext cx="27" cy="39"/>
            </a:xfrm>
            <a:custGeom>
              <a:avLst/>
              <a:gdLst>
                <a:gd name="T0" fmla="*/ 101 w 104"/>
                <a:gd name="T1" fmla="*/ 70 h 139"/>
                <a:gd name="T2" fmla="*/ 103 w 104"/>
                <a:gd name="T3" fmla="*/ 60 h 139"/>
                <a:gd name="T4" fmla="*/ 104 w 104"/>
                <a:gd name="T5" fmla="*/ 52 h 139"/>
                <a:gd name="T6" fmla="*/ 104 w 104"/>
                <a:gd name="T7" fmla="*/ 42 h 139"/>
                <a:gd name="T8" fmla="*/ 104 w 104"/>
                <a:gd name="T9" fmla="*/ 35 h 139"/>
                <a:gd name="T10" fmla="*/ 102 w 104"/>
                <a:gd name="T11" fmla="*/ 27 h 139"/>
                <a:gd name="T12" fmla="*/ 100 w 104"/>
                <a:gd name="T13" fmla="*/ 20 h 139"/>
                <a:gd name="T14" fmla="*/ 97 w 104"/>
                <a:gd name="T15" fmla="*/ 15 h 139"/>
                <a:gd name="T16" fmla="*/ 93 w 104"/>
                <a:gd name="T17" fmla="*/ 9 h 139"/>
                <a:gd name="T18" fmla="*/ 89 w 104"/>
                <a:gd name="T19" fmla="*/ 5 h 139"/>
                <a:gd name="T20" fmla="*/ 83 w 104"/>
                <a:gd name="T21" fmla="*/ 2 h 139"/>
                <a:gd name="T22" fmla="*/ 78 w 104"/>
                <a:gd name="T23" fmla="*/ 1 h 139"/>
                <a:gd name="T24" fmla="*/ 71 w 104"/>
                <a:gd name="T25" fmla="*/ 0 h 139"/>
                <a:gd name="T26" fmla="*/ 65 w 104"/>
                <a:gd name="T27" fmla="*/ 1 h 139"/>
                <a:gd name="T28" fmla="*/ 58 w 104"/>
                <a:gd name="T29" fmla="*/ 2 h 139"/>
                <a:gd name="T30" fmla="*/ 51 w 104"/>
                <a:gd name="T31" fmla="*/ 5 h 139"/>
                <a:gd name="T32" fmla="*/ 45 w 104"/>
                <a:gd name="T33" fmla="*/ 9 h 139"/>
                <a:gd name="T34" fmla="*/ 37 w 104"/>
                <a:gd name="T35" fmla="*/ 15 h 139"/>
                <a:gd name="T36" fmla="*/ 31 w 104"/>
                <a:gd name="T37" fmla="*/ 20 h 139"/>
                <a:gd name="T38" fmla="*/ 26 w 104"/>
                <a:gd name="T39" fmla="*/ 27 h 139"/>
                <a:gd name="T40" fmla="*/ 20 w 104"/>
                <a:gd name="T41" fmla="*/ 35 h 139"/>
                <a:gd name="T42" fmla="*/ 15 w 104"/>
                <a:gd name="T43" fmla="*/ 42 h 139"/>
                <a:gd name="T44" fmla="*/ 11 w 104"/>
                <a:gd name="T45" fmla="*/ 52 h 139"/>
                <a:gd name="T46" fmla="*/ 7 w 104"/>
                <a:gd name="T47" fmla="*/ 60 h 139"/>
                <a:gd name="T48" fmla="*/ 4 w 104"/>
                <a:gd name="T49" fmla="*/ 70 h 139"/>
                <a:gd name="T50" fmla="*/ 2 w 104"/>
                <a:gd name="T51" fmla="*/ 78 h 139"/>
                <a:gd name="T52" fmla="*/ 1 w 104"/>
                <a:gd name="T53" fmla="*/ 87 h 139"/>
                <a:gd name="T54" fmla="*/ 0 w 104"/>
                <a:gd name="T55" fmla="*/ 97 h 139"/>
                <a:gd name="T56" fmla="*/ 1 w 104"/>
                <a:gd name="T57" fmla="*/ 104 h 139"/>
                <a:gd name="T58" fmla="*/ 2 w 104"/>
                <a:gd name="T59" fmla="*/ 111 h 139"/>
                <a:gd name="T60" fmla="*/ 5 w 104"/>
                <a:gd name="T61" fmla="*/ 119 h 139"/>
                <a:gd name="T62" fmla="*/ 9 w 104"/>
                <a:gd name="T63" fmla="*/ 124 h 139"/>
                <a:gd name="T64" fmla="*/ 12 w 104"/>
                <a:gd name="T65" fmla="*/ 130 h 139"/>
                <a:gd name="T66" fmla="*/ 17 w 104"/>
                <a:gd name="T67" fmla="*/ 134 h 139"/>
                <a:gd name="T68" fmla="*/ 22 w 104"/>
                <a:gd name="T69" fmla="*/ 137 h 139"/>
                <a:gd name="T70" fmla="*/ 28 w 104"/>
                <a:gd name="T71" fmla="*/ 138 h 139"/>
                <a:gd name="T72" fmla="*/ 34 w 104"/>
                <a:gd name="T73" fmla="*/ 139 h 139"/>
                <a:gd name="T74" fmla="*/ 41 w 104"/>
                <a:gd name="T75" fmla="*/ 138 h 139"/>
                <a:gd name="T76" fmla="*/ 47 w 104"/>
                <a:gd name="T77" fmla="*/ 137 h 139"/>
                <a:gd name="T78" fmla="*/ 54 w 104"/>
                <a:gd name="T79" fmla="*/ 134 h 139"/>
                <a:gd name="T80" fmla="*/ 61 w 104"/>
                <a:gd name="T81" fmla="*/ 130 h 139"/>
                <a:gd name="T82" fmla="*/ 67 w 104"/>
                <a:gd name="T83" fmla="*/ 124 h 139"/>
                <a:gd name="T84" fmla="*/ 74 w 104"/>
                <a:gd name="T85" fmla="*/ 119 h 139"/>
                <a:gd name="T86" fmla="*/ 80 w 104"/>
                <a:gd name="T87" fmla="*/ 111 h 139"/>
                <a:gd name="T88" fmla="*/ 85 w 104"/>
                <a:gd name="T89" fmla="*/ 104 h 139"/>
                <a:gd name="T90" fmla="*/ 91 w 104"/>
                <a:gd name="T91" fmla="*/ 97 h 139"/>
                <a:gd name="T92" fmla="*/ 95 w 104"/>
                <a:gd name="T93" fmla="*/ 87 h 139"/>
                <a:gd name="T94" fmla="*/ 98 w 104"/>
                <a:gd name="T95" fmla="*/ 78 h 139"/>
                <a:gd name="T96" fmla="*/ 101 w 104"/>
                <a:gd name="T97" fmla="*/ 7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4" h="139">
                  <a:moveTo>
                    <a:pt x="101" y="70"/>
                  </a:moveTo>
                  <a:lnTo>
                    <a:pt x="103" y="60"/>
                  </a:lnTo>
                  <a:lnTo>
                    <a:pt x="104" y="52"/>
                  </a:lnTo>
                  <a:lnTo>
                    <a:pt x="104" y="42"/>
                  </a:lnTo>
                  <a:lnTo>
                    <a:pt x="104" y="35"/>
                  </a:lnTo>
                  <a:lnTo>
                    <a:pt x="102" y="27"/>
                  </a:lnTo>
                  <a:lnTo>
                    <a:pt x="100" y="20"/>
                  </a:lnTo>
                  <a:lnTo>
                    <a:pt x="97" y="15"/>
                  </a:lnTo>
                  <a:lnTo>
                    <a:pt x="93" y="9"/>
                  </a:lnTo>
                  <a:lnTo>
                    <a:pt x="89" y="5"/>
                  </a:lnTo>
                  <a:lnTo>
                    <a:pt x="83" y="2"/>
                  </a:lnTo>
                  <a:lnTo>
                    <a:pt x="78" y="1"/>
                  </a:lnTo>
                  <a:lnTo>
                    <a:pt x="71" y="0"/>
                  </a:lnTo>
                  <a:lnTo>
                    <a:pt x="65" y="1"/>
                  </a:lnTo>
                  <a:lnTo>
                    <a:pt x="58" y="2"/>
                  </a:lnTo>
                  <a:lnTo>
                    <a:pt x="51" y="5"/>
                  </a:lnTo>
                  <a:lnTo>
                    <a:pt x="45" y="9"/>
                  </a:lnTo>
                  <a:lnTo>
                    <a:pt x="37" y="15"/>
                  </a:lnTo>
                  <a:lnTo>
                    <a:pt x="31" y="20"/>
                  </a:lnTo>
                  <a:lnTo>
                    <a:pt x="26" y="27"/>
                  </a:lnTo>
                  <a:lnTo>
                    <a:pt x="20" y="35"/>
                  </a:lnTo>
                  <a:lnTo>
                    <a:pt x="15" y="42"/>
                  </a:lnTo>
                  <a:lnTo>
                    <a:pt x="11" y="52"/>
                  </a:lnTo>
                  <a:lnTo>
                    <a:pt x="7" y="60"/>
                  </a:lnTo>
                  <a:lnTo>
                    <a:pt x="4" y="70"/>
                  </a:lnTo>
                  <a:lnTo>
                    <a:pt x="2" y="78"/>
                  </a:lnTo>
                  <a:lnTo>
                    <a:pt x="1" y="87"/>
                  </a:lnTo>
                  <a:lnTo>
                    <a:pt x="0" y="97"/>
                  </a:lnTo>
                  <a:lnTo>
                    <a:pt x="1" y="104"/>
                  </a:lnTo>
                  <a:lnTo>
                    <a:pt x="2" y="111"/>
                  </a:lnTo>
                  <a:lnTo>
                    <a:pt x="5" y="119"/>
                  </a:lnTo>
                  <a:lnTo>
                    <a:pt x="9" y="124"/>
                  </a:lnTo>
                  <a:lnTo>
                    <a:pt x="12" y="130"/>
                  </a:lnTo>
                  <a:lnTo>
                    <a:pt x="17" y="134"/>
                  </a:lnTo>
                  <a:lnTo>
                    <a:pt x="22" y="137"/>
                  </a:lnTo>
                  <a:lnTo>
                    <a:pt x="28" y="138"/>
                  </a:lnTo>
                  <a:lnTo>
                    <a:pt x="34" y="139"/>
                  </a:lnTo>
                  <a:lnTo>
                    <a:pt x="41" y="138"/>
                  </a:lnTo>
                  <a:lnTo>
                    <a:pt x="47" y="137"/>
                  </a:lnTo>
                  <a:lnTo>
                    <a:pt x="54" y="134"/>
                  </a:lnTo>
                  <a:lnTo>
                    <a:pt x="61" y="130"/>
                  </a:lnTo>
                  <a:lnTo>
                    <a:pt x="67" y="124"/>
                  </a:lnTo>
                  <a:lnTo>
                    <a:pt x="74" y="119"/>
                  </a:lnTo>
                  <a:lnTo>
                    <a:pt x="80" y="111"/>
                  </a:lnTo>
                  <a:lnTo>
                    <a:pt x="85" y="104"/>
                  </a:lnTo>
                  <a:lnTo>
                    <a:pt x="91" y="97"/>
                  </a:lnTo>
                  <a:lnTo>
                    <a:pt x="95" y="87"/>
                  </a:lnTo>
                  <a:lnTo>
                    <a:pt x="98" y="78"/>
                  </a:lnTo>
                  <a:lnTo>
                    <a:pt x="101" y="7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92" name="Freeform 384"/>
            <p:cNvSpPr>
              <a:spLocks/>
            </p:cNvSpPr>
            <p:nvPr/>
          </p:nvSpPr>
          <p:spPr bwMode="auto">
            <a:xfrm>
              <a:off x="5327" y="1174"/>
              <a:ext cx="27" cy="19"/>
            </a:xfrm>
            <a:custGeom>
              <a:avLst/>
              <a:gdLst>
                <a:gd name="T0" fmla="*/ 97 w 100"/>
                <a:gd name="T1" fmla="*/ 69 h 69"/>
                <a:gd name="T2" fmla="*/ 99 w 100"/>
                <a:gd name="T3" fmla="*/ 61 h 69"/>
                <a:gd name="T4" fmla="*/ 100 w 100"/>
                <a:gd name="T5" fmla="*/ 51 h 69"/>
                <a:gd name="T6" fmla="*/ 100 w 100"/>
                <a:gd name="T7" fmla="*/ 43 h 69"/>
                <a:gd name="T8" fmla="*/ 100 w 100"/>
                <a:gd name="T9" fmla="*/ 35 h 69"/>
                <a:gd name="T10" fmla="*/ 98 w 100"/>
                <a:gd name="T11" fmla="*/ 27 h 69"/>
                <a:gd name="T12" fmla="*/ 96 w 100"/>
                <a:gd name="T13" fmla="*/ 20 h 69"/>
                <a:gd name="T14" fmla="*/ 93 w 100"/>
                <a:gd name="T15" fmla="*/ 14 h 69"/>
                <a:gd name="T16" fmla="*/ 88 w 100"/>
                <a:gd name="T17" fmla="*/ 10 h 69"/>
                <a:gd name="T18" fmla="*/ 84 w 100"/>
                <a:gd name="T19" fmla="*/ 5 h 69"/>
                <a:gd name="T20" fmla="*/ 79 w 100"/>
                <a:gd name="T21" fmla="*/ 2 h 69"/>
                <a:gd name="T22" fmla="*/ 74 w 100"/>
                <a:gd name="T23" fmla="*/ 0 h 69"/>
                <a:gd name="T24" fmla="*/ 67 w 100"/>
                <a:gd name="T25" fmla="*/ 0 h 69"/>
                <a:gd name="T26" fmla="*/ 61 w 100"/>
                <a:gd name="T27" fmla="*/ 0 h 69"/>
                <a:gd name="T28" fmla="*/ 53 w 100"/>
                <a:gd name="T29" fmla="*/ 2 h 69"/>
                <a:gd name="T30" fmla="*/ 47 w 100"/>
                <a:gd name="T31" fmla="*/ 5 h 69"/>
                <a:gd name="T32" fmla="*/ 41 w 100"/>
                <a:gd name="T33" fmla="*/ 10 h 69"/>
                <a:gd name="T34" fmla="*/ 33 w 100"/>
                <a:gd name="T35" fmla="*/ 14 h 69"/>
                <a:gd name="T36" fmla="*/ 27 w 100"/>
                <a:gd name="T37" fmla="*/ 20 h 69"/>
                <a:gd name="T38" fmla="*/ 21 w 100"/>
                <a:gd name="T39" fmla="*/ 27 h 69"/>
                <a:gd name="T40" fmla="*/ 16 w 100"/>
                <a:gd name="T41" fmla="*/ 35 h 69"/>
                <a:gd name="T42" fmla="*/ 11 w 100"/>
                <a:gd name="T43" fmla="*/ 43 h 69"/>
                <a:gd name="T44" fmla="*/ 7 w 100"/>
                <a:gd name="T45" fmla="*/ 51 h 69"/>
                <a:gd name="T46" fmla="*/ 2 w 100"/>
                <a:gd name="T47" fmla="*/ 61 h 69"/>
                <a:gd name="T48" fmla="*/ 0 w 100"/>
                <a:gd name="T49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0" h="69">
                  <a:moveTo>
                    <a:pt x="97" y="69"/>
                  </a:moveTo>
                  <a:lnTo>
                    <a:pt x="99" y="61"/>
                  </a:lnTo>
                  <a:lnTo>
                    <a:pt x="100" y="51"/>
                  </a:lnTo>
                  <a:lnTo>
                    <a:pt x="100" y="43"/>
                  </a:lnTo>
                  <a:lnTo>
                    <a:pt x="100" y="35"/>
                  </a:lnTo>
                  <a:lnTo>
                    <a:pt x="98" y="27"/>
                  </a:lnTo>
                  <a:lnTo>
                    <a:pt x="96" y="20"/>
                  </a:lnTo>
                  <a:lnTo>
                    <a:pt x="93" y="14"/>
                  </a:lnTo>
                  <a:lnTo>
                    <a:pt x="88" y="10"/>
                  </a:lnTo>
                  <a:lnTo>
                    <a:pt x="84" y="5"/>
                  </a:lnTo>
                  <a:lnTo>
                    <a:pt x="79" y="2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3" y="2"/>
                  </a:lnTo>
                  <a:lnTo>
                    <a:pt x="47" y="5"/>
                  </a:lnTo>
                  <a:lnTo>
                    <a:pt x="41" y="10"/>
                  </a:lnTo>
                  <a:lnTo>
                    <a:pt x="33" y="14"/>
                  </a:lnTo>
                  <a:lnTo>
                    <a:pt x="27" y="20"/>
                  </a:lnTo>
                  <a:lnTo>
                    <a:pt x="21" y="27"/>
                  </a:lnTo>
                  <a:lnTo>
                    <a:pt x="16" y="35"/>
                  </a:lnTo>
                  <a:lnTo>
                    <a:pt x="11" y="43"/>
                  </a:lnTo>
                  <a:lnTo>
                    <a:pt x="7" y="51"/>
                  </a:lnTo>
                  <a:lnTo>
                    <a:pt x="2" y="61"/>
                  </a:lnTo>
                  <a:lnTo>
                    <a:pt x="0" y="6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93" name="Line 385"/>
            <p:cNvSpPr>
              <a:spLocks noChangeShapeType="1"/>
            </p:cNvSpPr>
            <p:nvPr/>
          </p:nvSpPr>
          <p:spPr bwMode="auto">
            <a:xfrm flipH="1">
              <a:off x="5350" y="1193"/>
              <a:ext cx="4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94" name="Freeform 386"/>
            <p:cNvSpPr>
              <a:spLocks/>
            </p:cNvSpPr>
            <p:nvPr/>
          </p:nvSpPr>
          <p:spPr bwMode="auto">
            <a:xfrm>
              <a:off x="5323" y="1203"/>
              <a:ext cx="27" cy="19"/>
            </a:xfrm>
            <a:custGeom>
              <a:avLst/>
              <a:gdLst>
                <a:gd name="T0" fmla="*/ 4 w 100"/>
                <a:gd name="T1" fmla="*/ 0 h 70"/>
                <a:gd name="T2" fmla="*/ 1 w 100"/>
                <a:gd name="T3" fmla="*/ 9 h 70"/>
                <a:gd name="T4" fmla="*/ 0 w 100"/>
                <a:gd name="T5" fmla="*/ 19 h 70"/>
                <a:gd name="T6" fmla="*/ 0 w 100"/>
                <a:gd name="T7" fmla="*/ 27 h 70"/>
                <a:gd name="T8" fmla="*/ 0 w 100"/>
                <a:gd name="T9" fmla="*/ 36 h 70"/>
                <a:gd name="T10" fmla="*/ 2 w 100"/>
                <a:gd name="T11" fmla="*/ 43 h 70"/>
                <a:gd name="T12" fmla="*/ 5 w 100"/>
                <a:gd name="T13" fmla="*/ 49 h 70"/>
                <a:gd name="T14" fmla="*/ 8 w 100"/>
                <a:gd name="T15" fmla="*/ 56 h 70"/>
                <a:gd name="T16" fmla="*/ 12 w 100"/>
                <a:gd name="T17" fmla="*/ 61 h 70"/>
                <a:gd name="T18" fmla="*/ 16 w 100"/>
                <a:gd name="T19" fmla="*/ 64 h 70"/>
                <a:gd name="T20" fmla="*/ 22 w 100"/>
                <a:gd name="T21" fmla="*/ 68 h 70"/>
                <a:gd name="T22" fmla="*/ 27 w 100"/>
                <a:gd name="T23" fmla="*/ 70 h 70"/>
                <a:gd name="T24" fmla="*/ 33 w 100"/>
                <a:gd name="T25" fmla="*/ 70 h 70"/>
                <a:gd name="T26" fmla="*/ 40 w 100"/>
                <a:gd name="T27" fmla="*/ 70 h 70"/>
                <a:gd name="T28" fmla="*/ 47 w 100"/>
                <a:gd name="T29" fmla="*/ 68 h 70"/>
                <a:gd name="T30" fmla="*/ 54 w 100"/>
                <a:gd name="T31" fmla="*/ 64 h 70"/>
                <a:gd name="T32" fmla="*/ 60 w 100"/>
                <a:gd name="T33" fmla="*/ 61 h 70"/>
                <a:gd name="T34" fmla="*/ 67 w 100"/>
                <a:gd name="T35" fmla="*/ 56 h 70"/>
                <a:gd name="T36" fmla="*/ 74 w 100"/>
                <a:gd name="T37" fmla="*/ 49 h 70"/>
                <a:gd name="T38" fmla="*/ 79 w 100"/>
                <a:gd name="T39" fmla="*/ 43 h 70"/>
                <a:gd name="T40" fmla="*/ 84 w 100"/>
                <a:gd name="T41" fmla="*/ 36 h 70"/>
                <a:gd name="T42" fmla="*/ 90 w 100"/>
                <a:gd name="T43" fmla="*/ 27 h 70"/>
                <a:gd name="T44" fmla="*/ 94 w 100"/>
                <a:gd name="T45" fmla="*/ 19 h 70"/>
                <a:gd name="T46" fmla="*/ 98 w 100"/>
                <a:gd name="T47" fmla="*/ 9 h 70"/>
                <a:gd name="T48" fmla="*/ 100 w 100"/>
                <a:gd name="T4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0" h="70">
                  <a:moveTo>
                    <a:pt x="4" y="0"/>
                  </a:moveTo>
                  <a:lnTo>
                    <a:pt x="1" y="9"/>
                  </a:lnTo>
                  <a:lnTo>
                    <a:pt x="0" y="19"/>
                  </a:lnTo>
                  <a:lnTo>
                    <a:pt x="0" y="27"/>
                  </a:lnTo>
                  <a:lnTo>
                    <a:pt x="0" y="36"/>
                  </a:lnTo>
                  <a:lnTo>
                    <a:pt x="2" y="43"/>
                  </a:lnTo>
                  <a:lnTo>
                    <a:pt x="5" y="49"/>
                  </a:lnTo>
                  <a:lnTo>
                    <a:pt x="8" y="56"/>
                  </a:lnTo>
                  <a:lnTo>
                    <a:pt x="12" y="61"/>
                  </a:lnTo>
                  <a:lnTo>
                    <a:pt x="16" y="64"/>
                  </a:lnTo>
                  <a:lnTo>
                    <a:pt x="22" y="68"/>
                  </a:lnTo>
                  <a:lnTo>
                    <a:pt x="27" y="70"/>
                  </a:lnTo>
                  <a:lnTo>
                    <a:pt x="33" y="70"/>
                  </a:lnTo>
                  <a:lnTo>
                    <a:pt x="40" y="70"/>
                  </a:lnTo>
                  <a:lnTo>
                    <a:pt x="47" y="68"/>
                  </a:lnTo>
                  <a:lnTo>
                    <a:pt x="54" y="64"/>
                  </a:lnTo>
                  <a:lnTo>
                    <a:pt x="60" y="61"/>
                  </a:lnTo>
                  <a:lnTo>
                    <a:pt x="67" y="56"/>
                  </a:lnTo>
                  <a:lnTo>
                    <a:pt x="74" y="49"/>
                  </a:lnTo>
                  <a:lnTo>
                    <a:pt x="79" y="43"/>
                  </a:lnTo>
                  <a:lnTo>
                    <a:pt x="84" y="36"/>
                  </a:lnTo>
                  <a:lnTo>
                    <a:pt x="90" y="27"/>
                  </a:lnTo>
                  <a:lnTo>
                    <a:pt x="94" y="19"/>
                  </a:lnTo>
                  <a:lnTo>
                    <a:pt x="98" y="9"/>
                  </a:lnTo>
                  <a:lnTo>
                    <a:pt x="10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95" name="Line 387"/>
            <p:cNvSpPr>
              <a:spLocks noChangeShapeType="1"/>
            </p:cNvSpPr>
            <p:nvPr/>
          </p:nvSpPr>
          <p:spPr bwMode="auto">
            <a:xfrm flipV="1">
              <a:off x="5325" y="1193"/>
              <a:ext cx="2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96" name="Freeform 388"/>
            <p:cNvSpPr>
              <a:spLocks/>
            </p:cNvSpPr>
            <p:nvPr/>
          </p:nvSpPr>
          <p:spPr bwMode="auto">
            <a:xfrm>
              <a:off x="5379" y="1135"/>
              <a:ext cx="37" cy="87"/>
            </a:xfrm>
            <a:custGeom>
              <a:avLst/>
              <a:gdLst>
                <a:gd name="T0" fmla="*/ 0 w 133"/>
                <a:gd name="T1" fmla="*/ 313 h 313"/>
                <a:gd name="T2" fmla="*/ 133 w 133"/>
                <a:gd name="T3" fmla="*/ 0 h 313"/>
                <a:gd name="T4" fmla="*/ 35 w 133"/>
                <a:gd name="T5" fmla="*/ 0 h 313"/>
                <a:gd name="T6" fmla="*/ 25 w 133"/>
                <a:gd name="T7" fmla="*/ 35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3" h="313">
                  <a:moveTo>
                    <a:pt x="0" y="313"/>
                  </a:moveTo>
                  <a:lnTo>
                    <a:pt x="133" y="0"/>
                  </a:lnTo>
                  <a:lnTo>
                    <a:pt x="35" y="0"/>
                  </a:lnTo>
                  <a:lnTo>
                    <a:pt x="25" y="3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97" name="Freeform 389"/>
            <p:cNvSpPr>
              <a:spLocks/>
            </p:cNvSpPr>
            <p:nvPr/>
          </p:nvSpPr>
          <p:spPr bwMode="auto">
            <a:xfrm>
              <a:off x="5412" y="1135"/>
              <a:ext cx="51" cy="87"/>
            </a:xfrm>
            <a:custGeom>
              <a:avLst/>
              <a:gdLst>
                <a:gd name="T0" fmla="*/ 0 w 182"/>
                <a:gd name="T1" fmla="*/ 313 h 313"/>
                <a:gd name="T2" fmla="*/ 84 w 182"/>
                <a:gd name="T3" fmla="*/ 0 h 313"/>
                <a:gd name="T4" fmla="*/ 182 w 182"/>
                <a:gd name="T5" fmla="*/ 0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2" h="313">
                  <a:moveTo>
                    <a:pt x="0" y="313"/>
                  </a:moveTo>
                  <a:lnTo>
                    <a:pt x="84" y="0"/>
                  </a:lnTo>
                  <a:lnTo>
                    <a:pt x="18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98" name="Line 390"/>
            <p:cNvSpPr>
              <a:spLocks noChangeShapeType="1"/>
            </p:cNvSpPr>
            <p:nvPr/>
          </p:nvSpPr>
          <p:spPr bwMode="auto">
            <a:xfrm>
              <a:off x="5426" y="1174"/>
              <a:ext cx="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399" name="Freeform 391"/>
            <p:cNvSpPr>
              <a:spLocks/>
            </p:cNvSpPr>
            <p:nvPr/>
          </p:nvSpPr>
          <p:spPr bwMode="auto">
            <a:xfrm>
              <a:off x="5461" y="1135"/>
              <a:ext cx="27" cy="87"/>
            </a:xfrm>
            <a:custGeom>
              <a:avLst/>
              <a:gdLst>
                <a:gd name="T0" fmla="*/ 83 w 96"/>
                <a:gd name="T1" fmla="*/ 0 h 313"/>
                <a:gd name="T2" fmla="*/ 0 w 96"/>
                <a:gd name="T3" fmla="*/ 313 h 313"/>
                <a:gd name="T4" fmla="*/ 96 w 96"/>
                <a:gd name="T5" fmla="*/ 313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6" h="313">
                  <a:moveTo>
                    <a:pt x="83" y="0"/>
                  </a:moveTo>
                  <a:lnTo>
                    <a:pt x="0" y="313"/>
                  </a:lnTo>
                  <a:lnTo>
                    <a:pt x="96" y="31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00" name="Line 392"/>
            <p:cNvSpPr>
              <a:spLocks noChangeShapeType="1"/>
            </p:cNvSpPr>
            <p:nvPr/>
          </p:nvSpPr>
          <p:spPr bwMode="auto">
            <a:xfrm flipV="1">
              <a:off x="639" y="1228"/>
              <a:ext cx="0" cy="101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01" name="Line 393"/>
            <p:cNvSpPr>
              <a:spLocks noChangeShapeType="1"/>
            </p:cNvSpPr>
            <p:nvPr/>
          </p:nvSpPr>
          <p:spPr bwMode="auto">
            <a:xfrm>
              <a:off x="677" y="1191"/>
              <a:ext cx="46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02" name="Line 394"/>
            <p:cNvSpPr>
              <a:spLocks noChangeShapeType="1"/>
            </p:cNvSpPr>
            <p:nvPr/>
          </p:nvSpPr>
          <p:spPr bwMode="auto">
            <a:xfrm>
              <a:off x="1176" y="1228"/>
              <a:ext cx="0" cy="203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03" name="Line 395"/>
            <p:cNvSpPr>
              <a:spLocks noChangeShapeType="1"/>
            </p:cNvSpPr>
            <p:nvPr/>
          </p:nvSpPr>
          <p:spPr bwMode="auto">
            <a:xfrm flipH="1">
              <a:off x="677" y="3305"/>
              <a:ext cx="46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04" name="Line 396"/>
            <p:cNvSpPr>
              <a:spLocks noChangeShapeType="1"/>
            </p:cNvSpPr>
            <p:nvPr/>
          </p:nvSpPr>
          <p:spPr bwMode="auto">
            <a:xfrm flipV="1">
              <a:off x="639" y="2247"/>
              <a:ext cx="0" cy="102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05" name="Line 397"/>
            <p:cNvSpPr>
              <a:spLocks noChangeShapeType="1"/>
            </p:cNvSpPr>
            <p:nvPr/>
          </p:nvSpPr>
          <p:spPr bwMode="auto">
            <a:xfrm flipH="1">
              <a:off x="677" y="2632"/>
              <a:ext cx="46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06" name="Freeform 398"/>
            <p:cNvSpPr>
              <a:spLocks/>
            </p:cNvSpPr>
            <p:nvPr/>
          </p:nvSpPr>
          <p:spPr bwMode="auto">
            <a:xfrm>
              <a:off x="2633" y="1882"/>
              <a:ext cx="768" cy="750"/>
            </a:xfrm>
            <a:custGeom>
              <a:avLst/>
              <a:gdLst>
                <a:gd name="T0" fmla="*/ 880 w 2782"/>
                <a:gd name="T1" fmla="*/ 33 h 2719"/>
                <a:gd name="T2" fmla="*/ 745 w 2782"/>
                <a:gd name="T3" fmla="*/ 95 h 2719"/>
                <a:gd name="T4" fmla="*/ 617 w 2782"/>
                <a:gd name="T5" fmla="*/ 171 h 2719"/>
                <a:gd name="T6" fmla="*/ 498 w 2782"/>
                <a:gd name="T7" fmla="*/ 260 h 2719"/>
                <a:gd name="T8" fmla="*/ 389 w 2782"/>
                <a:gd name="T9" fmla="*/ 362 h 2719"/>
                <a:gd name="T10" fmla="*/ 291 w 2782"/>
                <a:gd name="T11" fmla="*/ 474 h 2719"/>
                <a:gd name="T12" fmla="*/ 206 w 2782"/>
                <a:gd name="T13" fmla="*/ 597 h 2719"/>
                <a:gd name="T14" fmla="*/ 136 w 2782"/>
                <a:gd name="T15" fmla="*/ 728 h 2719"/>
                <a:gd name="T16" fmla="*/ 78 w 2782"/>
                <a:gd name="T17" fmla="*/ 865 h 2719"/>
                <a:gd name="T18" fmla="*/ 37 w 2782"/>
                <a:gd name="T19" fmla="*/ 1009 h 2719"/>
                <a:gd name="T20" fmla="*/ 10 w 2782"/>
                <a:gd name="T21" fmla="*/ 1155 h 2719"/>
                <a:gd name="T22" fmla="*/ 0 w 2782"/>
                <a:gd name="T23" fmla="*/ 1304 h 2719"/>
                <a:gd name="T24" fmla="*/ 5 w 2782"/>
                <a:gd name="T25" fmla="*/ 1453 h 2719"/>
                <a:gd name="T26" fmla="*/ 26 w 2782"/>
                <a:gd name="T27" fmla="*/ 1600 h 2719"/>
                <a:gd name="T28" fmla="*/ 63 w 2782"/>
                <a:gd name="T29" fmla="*/ 1745 h 2719"/>
                <a:gd name="T30" fmla="*/ 116 w 2782"/>
                <a:gd name="T31" fmla="*/ 1884 h 2719"/>
                <a:gd name="T32" fmla="*/ 183 w 2782"/>
                <a:gd name="T33" fmla="*/ 2017 h 2719"/>
                <a:gd name="T34" fmla="*/ 263 w 2782"/>
                <a:gd name="T35" fmla="*/ 2142 h 2719"/>
                <a:gd name="T36" fmla="*/ 356 w 2782"/>
                <a:gd name="T37" fmla="*/ 2258 h 2719"/>
                <a:gd name="T38" fmla="*/ 462 w 2782"/>
                <a:gd name="T39" fmla="*/ 2363 h 2719"/>
                <a:gd name="T40" fmla="*/ 578 w 2782"/>
                <a:gd name="T41" fmla="*/ 2457 h 2719"/>
                <a:gd name="T42" fmla="*/ 702 w 2782"/>
                <a:gd name="T43" fmla="*/ 2537 h 2719"/>
                <a:gd name="T44" fmla="*/ 835 w 2782"/>
                <a:gd name="T45" fmla="*/ 2604 h 2719"/>
                <a:gd name="T46" fmla="*/ 975 w 2782"/>
                <a:gd name="T47" fmla="*/ 2656 h 2719"/>
                <a:gd name="T48" fmla="*/ 1120 w 2782"/>
                <a:gd name="T49" fmla="*/ 2692 h 2719"/>
                <a:gd name="T50" fmla="*/ 1267 w 2782"/>
                <a:gd name="T51" fmla="*/ 2713 h 2719"/>
                <a:gd name="T52" fmla="*/ 1416 w 2782"/>
                <a:gd name="T53" fmla="*/ 2719 h 2719"/>
                <a:gd name="T54" fmla="*/ 1564 w 2782"/>
                <a:gd name="T55" fmla="*/ 2708 h 2719"/>
                <a:gd name="T56" fmla="*/ 1711 w 2782"/>
                <a:gd name="T57" fmla="*/ 2682 h 2719"/>
                <a:gd name="T58" fmla="*/ 1853 w 2782"/>
                <a:gd name="T59" fmla="*/ 2640 h 2719"/>
                <a:gd name="T60" fmla="*/ 1991 w 2782"/>
                <a:gd name="T61" fmla="*/ 2583 h 2719"/>
                <a:gd name="T62" fmla="*/ 2122 w 2782"/>
                <a:gd name="T63" fmla="*/ 2512 h 2719"/>
                <a:gd name="T64" fmla="*/ 2244 w 2782"/>
                <a:gd name="T65" fmla="*/ 2427 h 2719"/>
                <a:gd name="T66" fmla="*/ 2356 w 2782"/>
                <a:gd name="T67" fmla="*/ 2329 h 2719"/>
                <a:gd name="T68" fmla="*/ 2458 w 2782"/>
                <a:gd name="T69" fmla="*/ 2220 h 2719"/>
                <a:gd name="T70" fmla="*/ 2547 w 2782"/>
                <a:gd name="T71" fmla="*/ 2101 h 2719"/>
                <a:gd name="T72" fmla="*/ 2623 w 2782"/>
                <a:gd name="T73" fmla="*/ 1973 h 2719"/>
                <a:gd name="T74" fmla="*/ 2685 w 2782"/>
                <a:gd name="T75" fmla="*/ 1837 h 2719"/>
                <a:gd name="T76" fmla="*/ 2732 w 2782"/>
                <a:gd name="T77" fmla="*/ 1697 h 2719"/>
                <a:gd name="T78" fmla="*/ 2764 w 2782"/>
                <a:gd name="T79" fmla="*/ 1551 h 2719"/>
                <a:gd name="T80" fmla="*/ 2780 w 2782"/>
                <a:gd name="T81" fmla="*/ 1403 h 2719"/>
                <a:gd name="T82" fmla="*/ 2780 w 2782"/>
                <a:gd name="T83" fmla="*/ 1254 h 2719"/>
                <a:gd name="T84" fmla="*/ 2764 w 2782"/>
                <a:gd name="T85" fmla="*/ 1106 h 2719"/>
                <a:gd name="T86" fmla="*/ 2733 w 2782"/>
                <a:gd name="T87" fmla="*/ 960 h 2719"/>
                <a:gd name="T88" fmla="*/ 2686 w 2782"/>
                <a:gd name="T89" fmla="*/ 819 h 2719"/>
                <a:gd name="T90" fmla="*/ 2624 w 2782"/>
                <a:gd name="T91" fmla="*/ 683 h 2719"/>
                <a:gd name="T92" fmla="*/ 2548 w 2782"/>
                <a:gd name="T93" fmla="*/ 555 h 2719"/>
                <a:gd name="T94" fmla="*/ 2459 w 2782"/>
                <a:gd name="T95" fmla="*/ 436 h 2719"/>
                <a:gd name="T96" fmla="*/ 2358 w 2782"/>
                <a:gd name="T97" fmla="*/ 326 h 2719"/>
                <a:gd name="T98" fmla="*/ 2245 w 2782"/>
                <a:gd name="T99" fmla="*/ 230 h 2719"/>
                <a:gd name="T100" fmla="*/ 2123 w 2782"/>
                <a:gd name="T101" fmla="*/ 144 h 2719"/>
                <a:gd name="T102" fmla="*/ 1993 w 2782"/>
                <a:gd name="T103" fmla="*/ 73 h 2719"/>
                <a:gd name="T104" fmla="*/ 1855 w 2782"/>
                <a:gd name="T105" fmla="*/ 16 h 27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782" h="2719">
                  <a:moveTo>
                    <a:pt x="974" y="0"/>
                  </a:moveTo>
                  <a:lnTo>
                    <a:pt x="926" y="16"/>
                  </a:lnTo>
                  <a:lnTo>
                    <a:pt x="880" y="33"/>
                  </a:lnTo>
                  <a:lnTo>
                    <a:pt x="834" y="52"/>
                  </a:lnTo>
                  <a:lnTo>
                    <a:pt x="789" y="73"/>
                  </a:lnTo>
                  <a:lnTo>
                    <a:pt x="745" y="95"/>
                  </a:lnTo>
                  <a:lnTo>
                    <a:pt x="701" y="119"/>
                  </a:lnTo>
                  <a:lnTo>
                    <a:pt x="659" y="144"/>
                  </a:lnTo>
                  <a:lnTo>
                    <a:pt x="617" y="171"/>
                  </a:lnTo>
                  <a:lnTo>
                    <a:pt x="576" y="200"/>
                  </a:lnTo>
                  <a:lnTo>
                    <a:pt x="536" y="230"/>
                  </a:lnTo>
                  <a:lnTo>
                    <a:pt x="498" y="260"/>
                  </a:lnTo>
                  <a:lnTo>
                    <a:pt x="461" y="293"/>
                  </a:lnTo>
                  <a:lnTo>
                    <a:pt x="423" y="326"/>
                  </a:lnTo>
                  <a:lnTo>
                    <a:pt x="389" y="362"/>
                  </a:lnTo>
                  <a:lnTo>
                    <a:pt x="355" y="399"/>
                  </a:lnTo>
                  <a:lnTo>
                    <a:pt x="322" y="436"/>
                  </a:lnTo>
                  <a:lnTo>
                    <a:pt x="291" y="474"/>
                  </a:lnTo>
                  <a:lnTo>
                    <a:pt x="261" y="515"/>
                  </a:lnTo>
                  <a:lnTo>
                    <a:pt x="234" y="555"/>
                  </a:lnTo>
                  <a:lnTo>
                    <a:pt x="206" y="597"/>
                  </a:lnTo>
                  <a:lnTo>
                    <a:pt x="182" y="639"/>
                  </a:lnTo>
                  <a:lnTo>
                    <a:pt x="157" y="683"/>
                  </a:lnTo>
                  <a:lnTo>
                    <a:pt x="136" y="728"/>
                  </a:lnTo>
                  <a:lnTo>
                    <a:pt x="115" y="772"/>
                  </a:lnTo>
                  <a:lnTo>
                    <a:pt x="95" y="819"/>
                  </a:lnTo>
                  <a:lnTo>
                    <a:pt x="78" y="865"/>
                  </a:lnTo>
                  <a:lnTo>
                    <a:pt x="63" y="913"/>
                  </a:lnTo>
                  <a:lnTo>
                    <a:pt x="48" y="960"/>
                  </a:lnTo>
                  <a:lnTo>
                    <a:pt x="37" y="1009"/>
                  </a:lnTo>
                  <a:lnTo>
                    <a:pt x="26" y="1057"/>
                  </a:lnTo>
                  <a:lnTo>
                    <a:pt x="18" y="1106"/>
                  </a:lnTo>
                  <a:lnTo>
                    <a:pt x="10" y="1155"/>
                  </a:lnTo>
                  <a:lnTo>
                    <a:pt x="5" y="1205"/>
                  </a:lnTo>
                  <a:lnTo>
                    <a:pt x="2" y="1254"/>
                  </a:lnTo>
                  <a:lnTo>
                    <a:pt x="0" y="1304"/>
                  </a:lnTo>
                  <a:lnTo>
                    <a:pt x="0" y="1353"/>
                  </a:lnTo>
                  <a:lnTo>
                    <a:pt x="2" y="1403"/>
                  </a:lnTo>
                  <a:lnTo>
                    <a:pt x="5" y="1453"/>
                  </a:lnTo>
                  <a:lnTo>
                    <a:pt x="10" y="1502"/>
                  </a:lnTo>
                  <a:lnTo>
                    <a:pt x="18" y="1551"/>
                  </a:lnTo>
                  <a:lnTo>
                    <a:pt x="26" y="1600"/>
                  </a:lnTo>
                  <a:lnTo>
                    <a:pt x="37" y="1649"/>
                  </a:lnTo>
                  <a:lnTo>
                    <a:pt x="50" y="1697"/>
                  </a:lnTo>
                  <a:lnTo>
                    <a:pt x="63" y="1745"/>
                  </a:lnTo>
                  <a:lnTo>
                    <a:pt x="79" y="1791"/>
                  </a:lnTo>
                  <a:lnTo>
                    <a:pt x="96" y="1837"/>
                  </a:lnTo>
                  <a:lnTo>
                    <a:pt x="116" y="1884"/>
                  </a:lnTo>
                  <a:lnTo>
                    <a:pt x="136" y="1929"/>
                  </a:lnTo>
                  <a:lnTo>
                    <a:pt x="158" y="1973"/>
                  </a:lnTo>
                  <a:lnTo>
                    <a:pt x="183" y="2017"/>
                  </a:lnTo>
                  <a:lnTo>
                    <a:pt x="207" y="2060"/>
                  </a:lnTo>
                  <a:lnTo>
                    <a:pt x="235" y="2101"/>
                  </a:lnTo>
                  <a:lnTo>
                    <a:pt x="263" y="2142"/>
                  </a:lnTo>
                  <a:lnTo>
                    <a:pt x="292" y="2182"/>
                  </a:lnTo>
                  <a:lnTo>
                    <a:pt x="323" y="2220"/>
                  </a:lnTo>
                  <a:lnTo>
                    <a:pt x="356" y="2258"/>
                  </a:lnTo>
                  <a:lnTo>
                    <a:pt x="390" y="2294"/>
                  </a:lnTo>
                  <a:lnTo>
                    <a:pt x="425" y="2329"/>
                  </a:lnTo>
                  <a:lnTo>
                    <a:pt x="462" y="2363"/>
                  </a:lnTo>
                  <a:lnTo>
                    <a:pt x="499" y="2396"/>
                  </a:lnTo>
                  <a:lnTo>
                    <a:pt x="537" y="2427"/>
                  </a:lnTo>
                  <a:lnTo>
                    <a:pt x="578" y="2457"/>
                  </a:lnTo>
                  <a:lnTo>
                    <a:pt x="618" y="2484"/>
                  </a:lnTo>
                  <a:lnTo>
                    <a:pt x="660" y="2512"/>
                  </a:lnTo>
                  <a:lnTo>
                    <a:pt x="702" y="2537"/>
                  </a:lnTo>
                  <a:lnTo>
                    <a:pt x="746" y="2561"/>
                  </a:lnTo>
                  <a:lnTo>
                    <a:pt x="791" y="2583"/>
                  </a:lnTo>
                  <a:lnTo>
                    <a:pt x="835" y="2604"/>
                  </a:lnTo>
                  <a:lnTo>
                    <a:pt x="881" y="2623"/>
                  </a:lnTo>
                  <a:lnTo>
                    <a:pt x="928" y="2640"/>
                  </a:lnTo>
                  <a:lnTo>
                    <a:pt x="975" y="2656"/>
                  </a:lnTo>
                  <a:lnTo>
                    <a:pt x="1023" y="2670"/>
                  </a:lnTo>
                  <a:lnTo>
                    <a:pt x="1071" y="2682"/>
                  </a:lnTo>
                  <a:lnTo>
                    <a:pt x="1120" y="2692"/>
                  </a:lnTo>
                  <a:lnTo>
                    <a:pt x="1169" y="2702"/>
                  </a:lnTo>
                  <a:lnTo>
                    <a:pt x="1218" y="2708"/>
                  </a:lnTo>
                  <a:lnTo>
                    <a:pt x="1267" y="2713"/>
                  </a:lnTo>
                  <a:lnTo>
                    <a:pt x="1317" y="2718"/>
                  </a:lnTo>
                  <a:lnTo>
                    <a:pt x="1366" y="2719"/>
                  </a:lnTo>
                  <a:lnTo>
                    <a:pt x="1416" y="2719"/>
                  </a:lnTo>
                  <a:lnTo>
                    <a:pt x="1465" y="2718"/>
                  </a:lnTo>
                  <a:lnTo>
                    <a:pt x="1515" y="2713"/>
                  </a:lnTo>
                  <a:lnTo>
                    <a:pt x="1564" y="2708"/>
                  </a:lnTo>
                  <a:lnTo>
                    <a:pt x="1613" y="2702"/>
                  </a:lnTo>
                  <a:lnTo>
                    <a:pt x="1662" y="2692"/>
                  </a:lnTo>
                  <a:lnTo>
                    <a:pt x="1711" y="2682"/>
                  </a:lnTo>
                  <a:lnTo>
                    <a:pt x="1759" y="2670"/>
                  </a:lnTo>
                  <a:lnTo>
                    <a:pt x="1806" y="2656"/>
                  </a:lnTo>
                  <a:lnTo>
                    <a:pt x="1853" y="2640"/>
                  </a:lnTo>
                  <a:lnTo>
                    <a:pt x="1900" y="2623"/>
                  </a:lnTo>
                  <a:lnTo>
                    <a:pt x="1946" y="2604"/>
                  </a:lnTo>
                  <a:lnTo>
                    <a:pt x="1991" y="2583"/>
                  </a:lnTo>
                  <a:lnTo>
                    <a:pt x="2035" y="2561"/>
                  </a:lnTo>
                  <a:lnTo>
                    <a:pt x="2079" y="2537"/>
                  </a:lnTo>
                  <a:lnTo>
                    <a:pt x="2122" y="2512"/>
                  </a:lnTo>
                  <a:lnTo>
                    <a:pt x="2163" y="2484"/>
                  </a:lnTo>
                  <a:lnTo>
                    <a:pt x="2204" y="2457"/>
                  </a:lnTo>
                  <a:lnTo>
                    <a:pt x="2244" y="2427"/>
                  </a:lnTo>
                  <a:lnTo>
                    <a:pt x="2282" y="2396"/>
                  </a:lnTo>
                  <a:lnTo>
                    <a:pt x="2320" y="2363"/>
                  </a:lnTo>
                  <a:lnTo>
                    <a:pt x="2356" y="2329"/>
                  </a:lnTo>
                  <a:lnTo>
                    <a:pt x="2391" y="2294"/>
                  </a:lnTo>
                  <a:lnTo>
                    <a:pt x="2425" y="2258"/>
                  </a:lnTo>
                  <a:lnTo>
                    <a:pt x="2458" y="2220"/>
                  </a:lnTo>
                  <a:lnTo>
                    <a:pt x="2489" y="2182"/>
                  </a:lnTo>
                  <a:lnTo>
                    <a:pt x="2519" y="2142"/>
                  </a:lnTo>
                  <a:lnTo>
                    <a:pt x="2547" y="2101"/>
                  </a:lnTo>
                  <a:lnTo>
                    <a:pt x="2574" y="2060"/>
                  </a:lnTo>
                  <a:lnTo>
                    <a:pt x="2599" y="2017"/>
                  </a:lnTo>
                  <a:lnTo>
                    <a:pt x="2623" y="1973"/>
                  </a:lnTo>
                  <a:lnTo>
                    <a:pt x="2646" y="1929"/>
                  </a:lnTo>
                  <a:lnTo>
                    <a:pt x="2666" y="1884"/>
                  </a:lnTo>
                  <a:lnTo>
                    <a:pt x="2685" y="1837"/>
                  </a:lnTo>
                  <a:lnTo>
                    <a:pt x="2702" y="1791"/>
                  </a:lnTo>
                  <a:lnTo>
                    <a:pt x="2718" y="1745"/>
                  </a:lnTo>
                  <a:lnTo>
                    <a:pt x="2732" y="1697"/>
                  </a:lnTo>
                  <a:lnTo>
                    <a:pt x="2745" y="1649"/>
                  </a:lnTo>
                  <a:lnTo>
                    <a:pt x="2755" y="1600"/>
                  </a:lnTo>
                  <a:lnTo>
                    <a:pt x="2764" y="1551"/>
                  </a:lnTo>
                  <a:lnTo>
                    <a:pt x="2771" y="1502"/>
                  </a:lnTo>
                  <a:lnTo>
                    <a:pt x="2777" y="1453"/>
                  </a:lnTo>
                  <a:lnTo>
                    <a:pt x="2780" y="1403"/>
                  </a:lnTo>
                  <a:lnTo>
                    <a:pt x="2782" y="1353"/>
                  </a:lnTo>
                  <a:lnTo>
                    <a:pt x="2782" y="1304"/>
                  </a:lnTo>
                  <a:lnTo>
                    <a:pt x="2780" y="1254"/>
                  </a:lnTo>
                  <a:lnTo>
                    <a:pt x="2777" y="1205"/>
                  </a:lnTo>
                  <a:lnTo>
                    <a:pt x="2771" y="1155"/>
                  </a:lnTo>
                  <a:lnTo>
                    <a:pt x="2764" y="1106"/>
                  </a:lnTo>
                  <a:lnTo>
                    <a:pt x="2755" y="1057"/>
                  </a:lnTo>
                  <a:lnTo>
                    <a:pt x="2745" y="1009"/>
                  </a:lnTo>
                  <a:lnTo>
                    <a:pt x="2733" y="960"/>
                  </a:lnTo>
                  <a:lnTo>
                    <a:pt x="2719" y="913"/>
                  </a:lnTo>
                  <a:lnTo>
                    <a:pt x="2703" y="865"/>
                  </a:lnTo>
                  <a:lnTo>
                    <a:pt x="2686" y="819"/>
                  </a:lnTo>
                  <a:lnTo>
                    <a:pt x="2667" y="772"/>
                  </a:lnTo>
                  <a:lnTo>
                    <a:pt x="2646" y="728"/>
                  </a:lnTo>
                  <a:lnTo>
                    <a:pt x="2624" y="683"/>
                  </a:lnTo>
                  <a:lnTo>
                    <a:pt x="2600" y="639"/>
                  </a:lnTo>
                  <a:lnTo>
                    <a:pt x="2575" y="597"/>
                  </a:lnTo>
                  <a:lnTo>
                    <a:pt x="2548" y="555"/>
                  </a:lnTo>
                  <a:lnTo>
                    <a:pt x="2520" y="515"/>
                  </a:lnTo>
                  <a:lnTo>
                    <a:pt x="2490" y="474"/>
                  </a:lnTo>
                  <a:lnTo>
                    <a:pt x="2459" y="436"/>
                  </a:lnTo>
                  <a:lnTo>
                    <a:pt x="2426" y="399"/>
                  </a:lnTo>
                  <a:lnTo>
                    <a:pt x="2393" y="362"/>
                  </a:lnTo>
                  <a:lnTo>
                    <a:pt x="2358" y="326"/>
                  </a:lnTo>
                  <a:lnTo>
                    <a:pt x="2322" y="293"/>
                  </a:lnTo>
                  <a:lnTo>
                    <a:pt x="2284" y="260"/>
                  </a:lnTo>
                  <a:lnTo>
                    <a:pt x="2245" y="230"/>
                  </a:lnTo>
                  <a:lnTo>
                    <a:pt x="2206" y="200"/>
                  </a:lnTo>
                  <a:lnTo>
                    <a:pt x="2165" y="171"/>
                  </a:lnTo>
                  <a:lnTo>
                    <a:pt x="2123" y="144"/>
                  </a:lnTo>
                  <a:lnTo>
                    <a:pt x="2080" y="119"/>
                  </a:lnTo>
                  <a:lnTo>
                    <a:pt x="2036" y="95"/>
                  </a:lnTo>
                  <a:lnTo>
                    <a:pt x="1993" y="73"/>
                  </a:lnTo>
                  <a:lnTo>
                    <a:pt x="1947" y="52"/>
                  </a:lnTo>
                  <a:lnTo>
                    <a:pt x="1901" y="33"/>
                  </a:lnTo>
                  <a:lnTo>
                    <a:pt x="1855" y="16"/>
                  </a:lnTo>
                  <a:lnTo>
                    <a:pt x="1808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07" name="Freeform 399"/>
            <p:cNvSpPr>
              <a:spLocks/>
            </p:cNvSpPr>
            <p:nvPr/>
          </p:nvSpPr>
          <p:spPr bwMode="auto">
            <a:xfrm>
              <a:off x="1960" y="1191"/>
              <a:ext cx="2114" cy="2114"/>
            </a:xfrm>
            <a:custGeom>
              <a:avLst/>
              <a:gdLst>
                <a:gd name="T0" fmla="*/ 7636 w 7651"/>
                <a:gd name="T1" fmla="*/ 3494 h 7655"/>
                <a:gd name="T2" fmla="*/ 7578 w 7651"/>
                <a:gd name="T3" fmla="*/ 3081 h 7655"/>
                <a:gd name="T4" fmla="*/ 7474 w 7651"/>
                <a:gd name="T5" fmla="*/ 2676 h 7655"/>
                <a:gd name="T6" fmla="*/ 7327 w 7651"/>
                <a:gd name="T7" fmla="*/ 2286 h 7655"/>
                <a:gd name="T8" fmla="*/ 7139 w 7651"/>
                <a:gd name="T9" fmla="*/ 1914 h 7655"/>
                <a:gd name="T10" fmla="*/ 6911 w 7651"/>
                <a:gd name="T11" fmla="*/ 1564 h 7655"/>
                <a:gd name="T12" fmla="*/ 6646 w 7651"/>
                <a:gd name="T13" fmla="*/ 1241 h 7655"/>
                <a:gd name="T14" fmla="*/ 6348 w 7651"/>
                <a:gd name="T15" fmla="*/ 949 h 7655"/>
                <a:gd name="T16" fmla="*/ 6020 w 7651"/>
                <a:gd name="T17" fmla="*/ 692 h 7655"/>
                <a:gd name="T18" fmla="*/ 5665 w 7651"/>
                <a:gd name="T19" fmla="*/ 471 h 7655"/>
                <a:gd name="T20" fmla="*/ 5289 w 7651"/>
                <a:gd name="T21" fmla="*/ 291 h 7655"/>
                <a:gd name="T22" fmla="*/ 4896 w 7651"/>
                <a:gd name="T23" fmla="*/ 153 h 7655"/>
                <a:gd name="T24" fmla="*/ 4490 w 7651"/>
                <a:gd name="T25" fmla="*/ 58 h 7655"/>
                <a:gd name="T26" fmla="*/ 4075 w 7651"/>
                <a:gd name="T27" fmla="*/ 8 h 7655"/>
                <a:gd name="T28" fmla="*/ 3659 w 7651"/>
                <a:gd name="T29" fmla="*/ 4 h 7655"/>
                <a:gd name="T30" fmla="*/ 3244 w 7651"/>
                <a:gd name="T31" fmla="*/ 44 h 7655"/>
                <a:gd name="T32" fmla="*/ 2836 w 7651"/>
                <a:gd name="T33" fmla="*/ 131 h 7655"/>
                <a:gd name="T34" fmla="*/ 2439 w 7651"/>
                <a:gd name="T35" fmla="*/ 261 h 7655"/>
                <a:gd name="T36" fmla="*/ 2060 w 7651"/>
                <a:gd name="T37" fmla="*/ 432 h 7655"/>
                <a:gd name="T38" fmla="*/ 1701 w 7651"/>
                <a:gd name="T39" fmla="*/ 645 h 7655"/>
                <a:gd name="T40" fmla="*/ 1367 w 7651"/>
                <a:gd name="T41" fmla="*/ 895 h 7655"/>
                <a:gd name="T42" fmla="*/ 1062 w 7651"/>
                <a:gd name="T43" fmla="*/ 1180 h 7655"/>
                <a:gd name="T44" fmla="*/ 790 w 7651"/>
                <a:gd name="T45" fmla="*/ 1498 h 7655"/>
                <a:gd name="T46" fmla="*/ 555 w 7651"/>
                <a:gd name="T47" fmla="*/ 1842 h 7655"/>
                <a:gd name="T48" fmla="*/ 359 w 7651"/>
                <a:gd name="T49" fmla="*/ 2210 h 7655"/>
                <a:gd name="T50" fmla="*/ 204 w 7651"/>
                <a:gd name="T51" fmla="*/ 2598 h 7655"/>
                <a:gd name="T52" fmla="*/ 91 w 7651"/>
                <a:gd name="T53" fmla="*/ 2999 h 7655"/>
                <a:gd name="T54" fmla="*/ 23 w 7651"/>
                <a:gd name="T55" fmla="*/ 3411 h 7655"/>
                <a:gd name="T56" fmla="*/ 0 w 7651"/>
                <a:gd name="T57" fmla="*/ 3827 h 7655"/>
                <a:gd name="T58" fmla="*/ 23 w 7651"/>
                <a:gd name="T59" fmla="*/ 4245 h 7655"/>
                <a:gd name="T60" fmla="*/ 91 w 7651"/>
                <a:gd name="T61" fmla="*/ 4655 h 7655"/>
                <a:gd name="T62" fmla="*/ 204 w 7651"/>
                <a:gd name="T63" fmla="*/ 5058 h 7655"/>
                <a:gd name="T64" fmla="*/ 359 w 7651"/>
                <a:gd name="T65" fmla="*/ 5445 h 7655"/>
                <a:gd name="T66" fmla="*/ 555 w 7651"/>
                <a:gd name="T67" fmla="*/ 5813 h 7655"/>
                <a:gd name="T68" fmla="*/ 790 w 7651"/>
                <a:gd name="T69" fmla="*/ 6158 h 7655"/>
                <a:gd name="T70" fmla="*/ 1062 w 7651"/>
                <a:gd name="T71" fmla="*/ 6474 h 7655"/>
                <a:gd name="T72" fmla="*/ 1367 w 7651"/>
                <a:gd name="T73" fmla="*/ 6759 h 7655"/>
                <a:gd name="T74" fmla="*/ 1701 w 7651"/>
                <a:gd name="T75" fmla="*/ 7009 h 7655"/>
                <a:gd name="T76" fmla="*/ 2060 w 7651"/>
                <a:gd name="T77" fmla="*/ 7222 h 7655"/>
                <a:gd name="T78" fmla="*/ 2439 w 7651"/>
                <a:gd name="T79" fmla="*/ 7395 h 7655"/>
                <a:gd name="T80" fmla="*/ 2836 w 7651"/>
                <a:gd name="T81" fmla="*/ 7525 h 7655"/>
                <a:gd name="T82" fmla="*/ 3244 w 7651"/>
                <a:gd name="T83" fmla="*/ 7610 h 7655"/>
                <a:gd name="T84" fmla="*/ 3659 w 7651"/>
                <a:gd name="T85" fmla="*/ 7651 h 7655"/>
                <a:gd name="T86" fmla="*/ 4075 w 7651"/>
                <a:gd name="T87" fmla="*/ 7647 h 7655"/>
                <a:gd name="T88" fmla="*/ 4490 w 7651"/>
                <a:gd name="T89" fmla="*/ 7597 h 7655"/>
                <a:gd name="T90" fmla="*/ 4896 w 7651"/>
                <a:gd name="T91" fmla="*/ 7502 h 7655"/>
                <a:gd name="T92" fmla="*/ 5289 w 7651"/>
                <a:gd name="T93" fmla="*/ 7364 h 7655"/>
                <a:gd name="T94" fmla="*/ 5665 w 7651"/>
                <a:gd name="T95" fmla="*/ 7183 h 7655"/>
                <a:gd name="T96" fmla="*/ 6020 w 7651"/>
                <a:gd name="T97" fmla="*/ 6963 h 7655"/>
                <a:gd name="T98" fmla="*/ 6348 w 7651"/>
                <a:gd name="T99" fmla="*/ 6705 h 7655"/>
                <a:gd name="T100" fmla="*/ 6646 w 7651"/>
                <a:gd name="T101" fmla="*/ 6413 h 7655"/>
                <a:gd name="T102" fmla="*/ 6911 w 7651"/>
                <a:gd name="T103" fmla="*/ 6091 h 7655"/>
                <a:gd name="T104" fmla="*/ 7139 w 7651"/>
                <a:gd name="T105" fmla="*/ 5741 h 7655"/>
                <a:gd name="T106" fmla="*/ 7327 w 7651"/>
                <a:gd name="T107" fmla="*/ 5369 h 7655"/>
                <a:gd name="T108" fmla="*/ 7474 w 7651"/>
                <a:gd name="T109" fmla="*/ 4978 h 7655"/>
                <a:gd name="T110" fmla="*/ 7578 w 7651"/>
                <a:gd name="T111" fmla="*/ 4575 h 7655"/>
                <a:gd name="T112" fmla="*/ 7636 w 7651"/>
                <a:gd name="T113" fmla="*/ 4161 h 76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651" h="7655">
                  <a:moveTo>
                    <a:pt x="7651" y="3827"/>
                  </a:moveTo>
                  <a:lnTo>
                    <a:pt x="7650" y="3744"/>
                  </a:lnTo>
                  <a:lnTo>
                    <a:pt x="7648" y="3660"/>
                  </a:lnTo>
                  <a:lnTo>
                    <a:pt x="7642" y="3577"/>
                  </a:lnTo>
                  <a:lnTo>
                    <a:pt x="7636" y="3494"/>
                  </a:lnTo>
                  <a:lnTo>
                    <a:pt x="7629" y="3411"/>
                  </a:lnTo>
                  <a:lnTo>
                    <a:pt x="7618" y="3328"/>
                  </a:lnTo>
                  <a:lnTo>
                    <a:pt x="7606" y="3245"/>
                  </a:lnTo>
                  <a:lnTo>
                    <a:pt x="7592" y="3163"/>
                  </a:lnTo>
                  <a:lnTo>
                    <a:pt x="7578" y="3081"/>
                  </a:lnTo>
                  <a:lnTo>
                    <a:pt x="7561" y="2999"/>
                  </a:lnTo>
                  <a:lnTo>
                    <a:pt x="7541" y="2918"/>
                  </a:lnTo>
                  <a:lnTo>
                    <a:pt x="7521" y="2837"/>
                  </a:lnTo>
                  <a:lnTo>
                    <a:pt x="7498" y="2756"/>
                  </a:lnTo>
                  <a:lnTo>
                    <a:pt x="7474" y="2676"/>
                  </a:lnTo>
                  <a:lnTo>
                    <a:pt x="7448" y="2598"/>
                  </a:lnTo>
                  <a:lnTo>
                    <a:pt x="7420" y="2519"/>
                  </a:lnTo>
                  <a:lnTo>
                    <a:pt x="7391" y="2440"/>
                  </a:lnTo>
                  <a:lnTo>
                    <a:pt x="7360" y="2362"/>
                  </a:lnTo>
                  <a:lnTo>
                    <a:pt x="7327" y="2286"/>
                  </a:lnTo>
                  <a:lnTo>
                    <a:pt x="7292" y="2210"/>
                  </a:lnTo>
                  <a:lnTo>
                    <a:pt x="7256" y="2134"/>
                  </a:lnTo>
                  <a:lnTo>
                    <a:pt x="7219" y="2060"/>
                  </a:lnTo>
                  <a:lnTo>
                    <a:pt x="7179" y="1986"/>
                  </a:lnTo>
                  <a:lnTo>
                    <a:pt x="7139" y="1914"/>
                  </a:lnTo>
                  <a:lnTo>
                    <a:pt x="7096" y="1842"/>
                  </a:lnTo>
                  <a:lnTo>
                    <a:pt x="7052" y="1771"/>
                  </a:lnTo>
                  <a:lnTo>
                    <a:pt x="7007" y="1701"/>
                  </a:lnTo>
                  <a:lnTo>
                    <a:pt x="6959" y="1632"/>
                  </a:lnTo>
                  <a:lnTo>
                    <a:pt x="6911" y="1564"/>
                  </a:lnTo>
                  <a:lnTo>
                    <a:pt x="6861" y="1498"/>
                  </a:lnTo>
                  <a:lnTo>
                    <a:pt x="6809" y="1432"/>
                  </a:lnTo>
                  <a:lnTo>
                    <a:pt x="6757" y="1367"/>
                  </a:lnTo>
                  <a:lnTo>
                    <a:pt x="6701" y="1304"/>
                  </a:lnTo>
                  <a:lnTo>
                    <a:pt x="6646" y="1241"/>
                  </a:lnTo>
                  <a:lnTo>
                    <a:pt x="6589" y="1180"/>
                  </a:lnTo>
                  <a:lnTo>
                    <a:pt x="6531" y="1121"/>
                  </a:lnTo>
                  <a:lnTo>
                    <a:pt x="6471" y="1062"/>
                  </a:lnTo>
                  <a:lnTo>
                    <a:pt x="6411" y="1006"/>
                  </a:lnTo>
                  <a:lnTo>
                    <a:pt x="6348" y="949"/>
                  </a:lnTo>
                  <a:lnTo>
                    <a:pt x="6285" y="895"/>
                  </a:lnTo>
                  <a:lnTo>
                    <a:pt x="6220" y="842"/>
                  </a:lnTo>
                  <a:lnTo>
                    <a:pt x="6154" y="791"/>
                  </a:lnTo>
                  <a:lnTo>
                    <a:pt x="6088" y="741"/>
                  </a:lnTo>
                  <a:lnTo>
                    <a:pt x="6020" y="692"/>
                  </a:lnTo>
                  <a:lnTo>
                    <a:pt x="5951" y="645"/>
                  </a:lnTo>
                  <a:lnTo>
                    <a:pt x="5881" y="599"/>
                  </a:lnTo>
                  <a:lnTo>
                    <a:pt x="5810" y="556"/>
                  </a:lnTo>
                  <a:lnTo>
                    <a:pt x="5739" y="513"/>
                  </a:lnTo>
                  <a:lnTo>
                    <a:pt x="5665" y="471"/>
                  </a:lnTo>
                  <a:lnTo>
                    <a:pt x="5592" y="432"/>
                  </a:lnTo>
                  <a:lnTo>
                    <a:pt x="5517" y="395"/>
                  </a:lnTo>
                  <a:lnTo>
                    <a:pt x="5443" y="359"/>
                  </a:lnTo>
                  <a:lnTo>
                    <a:pt x="5366" y="324"/>
                  </a:lnTo>
                  <a:lnTo>
                    <a:pt x="5289" y="291"/>
                  </a:lnTo>
                  <a:lnTo>
                    <a:pt x="5213" y="261"/>
                  </a:lnTo>
                  <a:lnTo>
                    <a:pt x="5134" y="231"/>
                  </a:lnTo>
                  <a:lnTo>
                    <a:pt x="5055" y="203"/>
                  </a:lnTo>
                  <a:lnTo>
                    <a:pt x="4976" y="178"/>
                  </a:lnTo>
                  <a:lnTo>
                    <a:pt x="4896" y="153"/>
                  </a:lnTo>
                  <a:lnTo>
                    <a:pt x="4815" y="131"/>
                  </a:lnTo>
                  <a:lnTo>
                    <a:pt x="4735" y="109"/>
                  </a:lnTo>
                  <a:lnTo>
                    <a:pt x="4654" y="90"/>
                  </a:lnTo>
                  <a:lnTo>
                    <a:pt x="4572" y="73"/>
                  </a:lnTo>
                  <a:lnTo>
                    <a:pt x="4490" y="58"/>
                  </a:lnTo>
                  <a:lnTo>
                    <a:pt x="4408" y="44"/>
                  </a:lnTo>
                  <a:lnTo>
                    <a:pt x="4325" y="33"/>
                  </a:lnTo>
                  <a:lnTo>
                    <a:pt x="4243" y="22"/>
                  </a:lnTo>
                  <a:lnTo>
                    <a:pt x="4160" y="15"/>
                  </a:lnTo>
                  <a:lnTo>
                    <a:pt x="4075" y="8"/>
                  </a:lnTo>
                  <a:lnTo>
                    <a:pt x="3992" y="4"/>
                  </a:lnTo>
                  <a:lnTo>
                    <a:pt x="3909" y="1"/>
                  </a:lnTo>
                  <a:lnTo>
                    <a:pt x="3826" y="0"/>
                  </a:lnTo>
                  <a:lnTo>
                    <a:pt x="3742" y="1"/>
                  </a:lnTo>
                  <a:lnTo>
                    <a:pt x="3659" y="4"/>
                  </a:lnTo>
                  <a:lnTo>
                    <a:pt x="3576" y="8"/>
                  </a:lnTo>
                  <a:lnTo>
                    <a:pt x="3492" y="15"/>
                  </a:lnTo>
                  <a:lnTo>
                    <a:pt x="3409" y="22"/>
                  </a:lnTo>
                  <a:lnTo>
                    <a:pt x="3327" y="33"/>
                  </a:lnTo>
                  <a:lnTo>
                    <a:pt x="3244" y="44"/>
                  </a:lnTo>
                  <a:lnTo>
                    <a:pt x="3162" y="58"/>
                  </a:lnTo>
                  <a:lnTo>
                    <a:pt x="3080" y="73"/>
                  </a:lnTo>
                  <a:lnTo>
                    <a:pt x="2998" y="90"/>
                  </a:lnTo>
                  <a:lnTo>
                    <a:pt x="2917" y="109"/>
                  </a:lnTo>
                  <a:lnTo>
                    <a:pt x="2836" y="131"/>
                  </a:lnTo>
                  <a:lnTo>
                    <a:pt x="2755" y="153"/>
                  </a:lnTo>
                  <a:lnTo>
                    <a:pt x="2675" y="178"/>
                  </a:lnTo>
                  <a:lnTo>
                    <a:pt x="2596" y="203"/>
                  </a:lnTo>
                  <a:lnTo>
                    <a:pt x="2518" y="231"/>
                  </a:lnTo>
                  <a:lnTo>
                    <a:pt x="2439" y="261"/>
                  </a:lnTo>
                  <a:lnTo>
                    <a:pt x="2362" y="291"/>
                  </a:lnTo>
                  <a:lnTo>
                    <a:pt x="2285" y="324"/>
                  </a:lnTo>
                  <a:lnTo>
                    <a:pt x="2209" y="359"/>
                  </a:lnTo>
                  <a:lnTo>
                    <a:pt x="2134" y="395"/>
                  </a:lnTo>
                  <a:lnTo>
                    <a:pt x="2060" y="432"/>
                  </a:lnTo>
                  <a:lnTo>
                    <a:pt x="1986" y="471"/>
                  </a:lnTo>
                  <a:lnTo>
                    <a:pt x="1913" y="513"/>
                  </a:lnTo>
                  <a:lnTo>
                    <a:pt x="1841" y="556"/>
                  </a:lnTo>
                  <a:lnTo>
                    <a:pt x="1770" y="599"/>
                  </a:lnTo>
                  <a:lnTo>
                    <a:pt x="1701" y="645"/>
                  </a:lnTo>
                  <a:lnTo>
                    <a:pt x="1632" y="692"/>
                  </a:lnTo>
                  <a:lnTo>
                    <a:pt x="1563" y="741"/>
                  </a:lnTo>
                  <a:lnTo>
                    <a:pt x="1497" y="791"/>
                  </a:lnTo>
                  <a:lnTo>
                    <a:pt x="1431" y="842"/>
                  </a:lnTo>
                  <a:lnTo>
                    <a:pt x="1367" y="895"/>
                  </a:lnTo>
                  <a:lnTo>
                    <a:pt x="1304" y="949"/>
                  </a:lnTo>
                  <a:lnTo>
                    <a:pt x="1242" y="1006"/>
                  </a:lnTo>
                  <a:lnTo>
                    <a:pt x="1180" y="1062"/>
                  </a:lnTo>
                  <a:lnTo>
                    <a:pt x="1121" y="1121"/>
                  </a:lnTo>
                  <a:lnTo>
                    <a:pt x="1062" y="1180"/>
                  </a:lnTo>
                  <a:lnTo>
                    <a:pt x="1006" y="1241"/>
                  </a:lnTo>
                  <a:lnTo>
                    <a:pt x="950" y="1304"/>
                  </a:lnTo>
                  <a:lnTo>
                    <a:pt x="896" y="1367"/>
                  </a:lnTo>
                  <a:lnTo>
                    <a:pt x="843" y="1432"/>
                  </a:lnTo>
                  <a:lnTo>
                    <a:pt x="790" y="1498"/>
                  </a:lnTo>
                  <a:lnTo>
                    <a:pt x="740" y="1564"/>
                  </a:lnTo>
                  <a:lnTo>
                    <a:pt x="692" y="1632"/>
                  </a:lnTo>
                  <a:lnTo>
                    <a:pt x="646" y="1701"/>
                  </a:lnTo>
                  <a:lnTo>
                    <a:pt x="600" y="1771"/>
                  </a:lnTo>
                  <a:lnTo>
                    <a:pt x="555" y="1842"/>
                  </a:lnTo>
                  <a:lnTo>
                    <a:pt x="513" y="1914"/>
                  </a:lnTo>
                  <a:lnTo>
                    <a:pt x="472" y="1986"/>
                  </a:lnTo>
                  <a:lnTo>
                    <a:pt x="433" y="2060"/>
                  </a:lnTo>
                  <a:lnTo>
                    <a:pt x="395" y="2134"/>
                  </a:lnTo>
                  <a:lnTo>
                    <a:pt x="359" y="2210"/>
                  </a:lnTo>
                  <a:lnTo>
                    <a:pt x="324" y="2286"/>
                  </a:lnTo>
                  <a:lnTo>
                    <a:pt x="292" y="2362"/>
                  </a:lnTo>
                  <a:lnTo>
                    <a:pt x="260" y="2440"/>
                  </a:lnTo>
                  <a:lnTo>
                    <a:pt x="231" y="2519"/>
                  </a:lnTo>
                  <a:lnTo>
                    <a:pt x="204" y="2598"/>
                  </a:lnTo>
                  <a:lnTo>
                    <a:pt x="177" y="2676"/>
                  </a:lnTo>
                  <a:lnTo>
                    <a:pt x="154" y="2756"/>
                  </a:lnTo>
                  <a:lnTo>
                    <a:pt x="130" y="2837"/>
                  </a:lnTo>
                  <a:lnTo>
                    <a:pt x="110" y="2918"/>
                  </a:lnTo>
                  <a:lnTo>
                    <a:pt x="91" y="2999"/>
                  </a:lnTo>
                  <a:lnTo>
                    <a:pt x="74" y="3081"/>
                  </a:lnTo>
                  <a:lnTo>
                    <a:pt x="59" y="3163"/>
                  </a:lnTo>
                  <a:lnTo>
                    <a:pt x="45" y="3245"/>
                  </a:lnTo>
                  <a:lnTo>
                    <a:pt x="33" y="3328"/>
                  </a:lnTo>
                  <a:lnTo>
                    <a:pt x="23" y="3411"/>
                  </a:lnTo>
                  <a:lnTo>
                    <a:pt x="15" y="3494"/>
                  </a:lnTo>
                  <a:lnTo>
                    <a:pt x="9" y="3577"/>
                  </a:lnTo>
                  <a:lnTo>
                    <a:pt x="5" y="3660"/>
                  </a:lnTo>
                  <a:lnTo>
                    <a:pt x="1" y="3744"/>
                  </a:lnTo>
                  <a:lnTo>
                    <a:pt x="0" y="3827"/>
                  </a:lnTo>
                  <a:lnTo>
                    <a:pt x="1" y="3911"/>
                  </a:lnTo>
                  <a:lnTo>
                    <a:pt x="5" y="3994"/>
                  </a:lnTo>
                  <a:lnTo>
                    <a:pt x="9" y="4077"/>
                  </a:lnTo>
                  <a:lnTo>
                    <a:pt x="15" y="4161"/>
                  </a:lnTo>
                  <a:lnTo>
                    <a:pt x="23" y="4245"/>
                  </a:lnTo>
                  <a:lnTo>
                    <a:pt x="33" y="4326"/>
                  </a:lnTo>
                  <a:lnTo>
                    <a:pt x="45" y="4410"/>
                  </a:lnTo>
                  <a:lnTo>
                    <a:pt x="59" y="4492"/>
                  </a:lnTo>
                  <a:lnTo>
                    <a:pt x="74" y="4575"/>
                  </a:lnTo>
                  <a:lnTo>
                    <a:pt x="91" y="4655"/>
                  </a:lnTo>
                  <a:lnTo>
                    <a:pt x="110" y="4737"/>
                  </a:lnTo>
                  <a:lnTo>
                    <a:pt x="130" y="4818"/>
                  </a:lnTo>
                  <a:lnTo>
                    <a:pt x="154" y="4898"/>
                  </a:lnTo>
                  <a:lnTo>
                    <a:pt x="177" y="4978"/>
                  </a:lnTo>
                  <a:lnTo>
                    <a:pt x="204" y="5058"/>
                  </a:lnTo>
                  <a:lnTo>
                    <a:pt x="231" y="5137"/>
                  </a:lnTo>
                  <a:lnTo>
                    <a:pt x="260" y="5214"/>
                  </a:lnTo>
                  <a:lnTo>
                    <a:pt x="292" y="5292"/>
                  </a:lnTo>
                  <a:lnTo>
                    <a:pt x="324" y="5369"/>
                  </a:lnTo>
                  <a:lnTo>
                    <a:pt x="359" y="5445"/>
                  </a:lnTo>
                  <a:lnTo>
                    <a:pt x="395" y="5520"/>
                  </a:lnTo>
                  <a:lnTo>
                    <a:pt x="433" y="5594"/>
                  </a:lnTo>
                  <a:lnTo>
                    <a:pt x="472" y="5668"/>
                  </a:lnTo>
                  <a:lnTo>
                    <a:pt x="513" y="5741"/>
                  </a:lnTo>
                  <a:lnTo>
                    <a:pt x="555" y="5813"/>
                  </a:lnTo>
                  <a:lnTo>
                    <a:pt x="600" y="5884"/>
                  </a:lnTo>
                  <a:lnTo>
                    <a:pt x="646" y="5954"/>
                  </a:lnTo>
                  <a:lnTo>
                    <a:pt x="692" y="6022"/>
                  </a:lnTo>
                  <a:lnTo>
                    <a:pt x="740" y="6091"/>
                  </a:lnTo>
                  <a:lnTo>
                    <a:pt x="790" y="6158"/>
                  </a:lnTo>
                  <a:lnTo>
                    <a:pt x="843" y="6223"/>
                  </a:lnTo>
                  <a:lnTo>
                    <a:pt x="896" y="6288"/>
                  </a:lnTo>
                  <a:lnTo>
                    <a:pt x="950" y="6351"/>
                  </a:lnTo>
                  <a:lnTo>
                    <a:pt x="1006" y="6413"/>
                  </a:lnTo>
                  <a:lnTo>
                    <a:pt x="1062" y="6474"/>
                  </a:lnTo>
                  <a:lnTo>
                    <a:pt x="1121" y="6534"/>
                  </a:lnTo>
                  <a:lnTo>
                    <a:pt x="1180" y="6592"/>
                  </a:lnTo>
                  <a:lnTo>
                    <a:pt x="1242" y="6650"/>
                  </a:lnTo>
                  <a:lnTo>
                    <a:pt x="1304" y="6705"/>
                  </a:lnTo>
                  <a:lnTo>
                    <a:pt x="1367" y="6759"/>
                  </a:lnTo>
                  <a:lnTo>
                    <a:pt x="1431" y="6812"/>
                  </a:lnTo>
                  <a:lnTo>
                    <a:pt x="1497" y="6864"/>
                  </a:lnTo>
                  <a:lnTo>
                    <a:pt x="1563" y="6914"/>
                  </a:lnTo>
                  <a:lnTo>
                    <a:pt x="1632" y="6963"/>
                  </a:lnTo>
                  <a:lnTo>
                    <a:pt x="1701" y="7009"/>
                  </a:lnTo>
                  <a:lnTo>
                    <a:pt x="1770" y="7055"/>
                  </a:lnTo>
                  <a:lnTo>
                    <a:pt x="1841" y="7100"/>
                  </a:lnTo>
                  <a:lnTo>
                    <a:pt x="1913" y="7142"/>
                  </a:lnTo>
                  <a:lnTo>
                    <a:pt x="1986" y="7183"/>
                  </a:lnTo>
                  <a:lnTo>
                    <a:pt x="2060" y="7222"/>
                  </a:lnTo>
                  <a:lnTo>
                    <a:pt x="2134" y="7261"/>
                  </a:lnTo>
                  <a:lnTo>
                    <a:pt x="2209" y="7296"/>
                  </a:lnTo>
                  <a:lnTo>
                    <a:pt x="2285" y="7331"/>
                  </a:lnTo>
                  <a:lnTo>
                    <a:pt x="2362" y="7364"/>
                  </a:lnTo>
                  <a:lnTo>
                    <a:pt x="2439" y="7395"/>
                  </a:lnTo>
                  <a:lnTo>
                    <a:pt x="2518" y="7424"/>
                  </a:lnTo>
                  <a:lnTo>
                    <a:pt x="2596" y="7452"/>
                  </a:lnTo>
                  <a:lnTo>
                    <a:pt x="2675" y="7478"/>
                  </a:lnTo>
                  <a:lnTo>
                    <a:pt x="2755" y="7502"/>
                  </a:lnTo>
                  <a:lnTo>
                    <a:pt x="2836" y="7525"/>
                  </a:lnTo>
                  <a:lnTo>
                    <a:pt x="2917" y="7545"/>
                  </a:lnTo>
                  <a:lnTo>
                    <a:pt x="2998" y="7564"/>
                  </a:lnTo>
                  <a:lnTo>
                    <a:pt x="3080" y="7581"/>
                  </a:lnTo>
                  <a:lnTo>
                    <a:pt x="3162" y="7597"/>
                  </a:lnTo>
                  <a:lnTo>
                    <a:pt x="3244" y="7610"/>
                  </a:lnTo>
                  <a:lnTo>
                    <a:pt x="3327" y="7623"/>
                  </a:lnTo>
                  <a:lnTo>
                    <a:pt x="3409" y="7632"/>
                  </a:lnTo>
                  <a:lnTo>
                    <a:pt x="3492" y="7641"/>
                  </a:lnTo>
                  <a:lnTo>
                    <a:pt x="3576" y="7647"/>
                  </a:lnTo>
                  <a:lnTo>
                    <a:pt x="3659" y="7651"/>
                  </a:lnTo>
                  <a:lnTo>
                    <a:pt x="3742" y="7654"/>
                  </a:lnTo>
                  <a:lnTo>
                    <a:pt x="3826" y="7655"/>
                  </a:lnTo>
                  <a:lnTo>
                    <a:pt x="3909" y="7654"/>
                  </a:lnTo>
                  <a:lnTo>
                    <a:pt x="3992" y="7651"/>
                  </a:lnTo>
                  <a:lnTo>
                    <a:pt x="4075" y="7647"/>
                  </a:lnTo>
                  <a:lnTo>
                    <a:pt x="4160" y="7641"/>
                  </a:lnTo>
                  <a:lnTo>
                    <a:pt x="4243" y="7632"/>
                  </a:lnTo>
                  <a:lnTo>
                    <a:pt x="4325" y="7623"/>
                  </a:lnTo>
                  <a:lnTo>
                    <a:pt x="4408" y="7610"/>
                  </a:lnTo>
                  <a:lnTo>
                    <a:pt x="4490" y="7597"/>
                  </a:lnTo>
                  <a:lnTo>
                    <a:pt x="4572" y="7581"/>
                  </a:lnTo>
                  <a:lnTo>
                    <a:pt x="4654" y="7564"/>
                  </a:lnTo>
                  <a:lnTo>
                    <a:pt x="4735" y="7545"/>
                  </a:lnTo>
                  <a:lnTo>
                    <a:pt x="4815" y="7525"/>
                  </a:lnTo>
                  <a:lnTo>
                    <a:pt x="4896" y="7502"/>
                  </a:lnTo>
                  <a:lnTo>
                    <a:pt x="4976" y="7478"/>
                  </a:lnTo>
                  <a:lnTo>
                    <a:pt x="5055" y="7452"/>
                  </a:lnTo>
                  <a:lnTo>
                    <a:pt x="5134" y="7424"/>
                  </a:lnTo>
                  <a:lnTo>
                    <a:pt x="5213" y="7395"/>
                  </a:lnTo>
                  <a:lnTo>
                    <a:pt x="5289" y="7364"/>
                  </a:lnTo>
                  <a:lnTo>
                    <a:pt x="5366" y="7331"/>
                  </a:lnTo>
                  <a:lnTo>
                    <a:pt x="5443" y="7296"/>
                  </a:lnTo>
                  <a:lnTo>
                    <a:pt x="5517" y="7261"/>
                  </a:lnTo>
                  <a:lnTo>
                    <a:pt x="5592" y="7222"/>
                  </a:lnTo>
                  <a:lnTo>
                    <a:pt x="5665" y="7183"/>
                  </a:lnTo>
                  <a:lnTo>
                    <a:pt x="5739" y="7142"/>
                  </a:lnTo>
                  <a:lnTo>
                    <a:pt x="5810" y="7100"/>
                  </a:lnTo>
                  <a:lnTo>
                    <a:pt x="5881" y="7055"/>
                  </a:lnTo>
                  <a:lnTo>
                    <a:pt x="5951" y="7009"/>
                  </a:lnTo>
                  <a:lnTo>
                    <a:pt x="6020" y="6963"/>
                  </a:lnTo>
                  <a:lnTo>
                    <a:pt x="6088" y="6914"/>
                  </a:lnTo>
                  <a:lnTo>
                    <a:pt x="6154" y="6864"/>
                  </a:lnTo>
                  <a:lnTo>
                    <a:pt x="6220" y="6812"/>
                  </a:lnTo>
                  <a:lnTo>
                    <a:pt x="6285" y="6759"/>
                  </a:lnTo>
                  <a:lnTo>
                    <a:pt x="6348" y="6705"/>
                  </a:lnTo>
                  <a:lnTo>
                    <a:pt x="6411" y="6650"/>
                  </a:lnTo>
                  <a:lnTo>
                    <a:pt x="6471" y="6592"/>
                  </a:lnTo>
                  <a:lnTo>
                    <a:pt x="6531" y="6534"/>
                  </a:lnTo>
                  <a:lnTo>
                    <a:pt x="6589" y="6474"/>
                  </a:lnTo>
                  <a:lnTo>
                    <a:pt x="6646" y="6413"/>
                  </a:lnTo>
                  <a:lnTo>
                    <a:pt x="6701" y="6351"/>
                  </a:lnTo>
                  <a:lnTo>
                    <a:pt x="6757" y="6288"/>
                  </a:lnTo>
                  <a:lnTo>
                    <a:pt x="6809" y="6223"/>
                  </a:lnTo>
                  <a:lnTo>
                    <a:pt x="6861" y="6158"/>
                  </a:lnTo>
                  <a:lnTo>
                    <a:pt x="6911" y="6091"/>
                  </a:lnTo>
                  <a:lnTo>
                    <a:pt x="6959" y="6022"/>
                  </a:lnTo>
                  <a:lnTo>
                    <a:pt x="7007" y="5954"/>
                  </a:lnTo>
                  <a:lnTo>
                    <a:pt x="7052" y="5884"/>
                  </a:lnTo>
                  <a:lnTo>
                    <a:pt x="7096" y="5813"/>
                  </a:lnTo>
                  <a:lnTo>
                    <a:pt x="7139" y="5741"/>
                  </a:lnTo>
                  <a:lnTo>
                    <a:pt x="7179" y="5668"/>
                  </a:lnTo>
                  <a:lnTo>
                    <a:pt x="7219" y="5594"/>
                  </a:lnTo>
                  <a:lnTo>
                    <a:pt x="7256" y="5520"/>
                  </a:lnTo>
                  <a:lnTo>
                    <a:pt x="7292" y="5445"/>
                  </a:lnTo>
                  <a:lnTo>
                    <a:pt x="7327" y="5369"/>
                  </a:lnTo>
                  <a:lnTo>
                    <a:pt x="7360" y="5292"/>
                  </a:lnTo>
                  <a:lnTo>
                    <a:pt x="7391" y="5214"/>
                  </a:lnTo>
                  <a:lnTo>
                    <a:pt x="7420" y="5137"/>
                  </a:lnTo>
                  <a:lnTo>
                    <a:pt x="7448" y="5058"/>
                  </a:lnTo>
                  <a:lnTo>
                    <a:pt x="7474" y="4978"/>
                  </a:lnTo>
                  <a:lnTo>
                    <a:pt x="7498" y="4898"/>
                  </a:lnTo>
                  <a:lnTo>
                    <a:pt x="7521" y="4818"/>
                  </a:lnTo>
                  <a:lnTo>
                    <a:pt x="7541" y="4737"/>
                  </a:lnTo>
                  <a:lnTo>
                    <a:pt x="7561" y="4655"/>
                  </a:lnTo>
                  <a:lnTo>
                    <a:pt x="7578" y="4575"/>
                  </a:lnTo>
                  <a:lnTo>
                    <a:pt x="7592" y="4492"/>
                  </a:lnTo>
                  <a:lnTo>
                    <a:pt x="7606" y="4410"/>
                  </a:lnTo>
                  <a:lnTo>
                    <a:pt x="7618" y="4326"/>
                  </a:lnTo>
                  <a:lnTo>
                    <a:pt x="7629" y="4245"/>
                  </a:lnTo>
                  <a:lnTo>
                    <a:pt x="7636" y="4161"/>
                  </a:lnTo>
                  <a:lnTo>
                    <a:pt x="7642" y="4077"/>
                  </a:lnTo>
                  <a:lnTo>
                    <a:pt x="7648" y="3994"/>
                  </a:lnTo>
                  <a:lnTo>
                    <a:pt x="7650" y="3911"/>
                  </a:lnTo>
                  <a:lnTo>
                    <a:pt x="7651" y="3827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08" name="Freeform 400"/>
            <p:cNvSpPr>
              <a:spLocks/>
            </p:cNvSpPr>
            <p:nvPr/>
          </p:nvSpPr>
          <p:spPr bwMode="auto">
            <a:xfrm>
              <a:off x="3958" y="2054"/>
              <a:ext cx="19" cy="193"/>
            </a:xfrm>
            <a:custGeom>
              <a:avLst/>
              <a:gdLst>
                <a:gd name="T0" fmla="*/ 70 w 70"/>
                <a:gd name="T1" fmla="*/ 699 h 699"/>
                <a:gd name="T2" fmla="*/ 70 w 70"/>
                <a:gd name="T3" fmla="*/ 620 h 699"/>
                <a:gd name="T4" fmla="*/ 67 w 70"/>
                <a:gd name="T5" fmla="*/ 541 h 699"/>
                <a:gd name="T6" fmla="*/ 62 w 70"/>
                <a:gd name="T7" fmla="*/ 462 h 699"/>
                <a:gd name="T8" fmla="*/ 56 w 70"/>
                <a:gd name="T9" fmla="*/ 383 h 699"/>
                <a:gd name="T10" fmla="*/ 47 w 70"/>
                <a:gd name="T11" fmla="*/ 304 h 699"/>
                <a:gd name="T12" fmla="*/ 38 w 70"/>
                <a:gd name="T13" fmla="*/ 225 h 699"/>
                <a:gd name="T14" fmla="*/ 26 w 70"/>
                <a:gd name="T15" fmla="*/ 148 h 699"/>
                <a:gd name="T16" fmla="*/ 12 w 70"/>
                <a:gd name="T17" fmla="*/ 69 h 699"/>
                <a:gd name="T18" fmla="*/ 0 w 70"/>
                <a:gd name="T19" fmla="*/ 0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0" h="699">
                  <a:moveTo>
                    <a:pt x="70" y="699"/>
                  </a:moveTo>
                  <a:lnTo>
                    <a:pt x="70" y="620"/>
                  </a:lnTo>
                  <a:lnTo>
                    <a:pt x="67" y="541"/>
                  </a:lnTo>
                  <a:lnTo>
                    <a:pt x="62" y="462"/>
                  </a:lnTo>
                  <a:lnTo>
                    <a:pt x="56" y="383"/>
                  </a:lnTo>
                  <a:lnTo>
                    <a:pt x="47" y="304"/>
                  </a:lnTo>
                  <a:lnTo>
                    <a:pt x="38" y="225"/>
                  </a:lnTo>
                  <a:lnTo>
                    <a:pt x="26" y="148"/>
                  </a:lnTo>
                  <a:lnTo>
                    <a:pt x="12" y="69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09" name="Line 401"/>
            <p:cNvSpPr>
              <a:spLocks noChangeShapeType="1"/>
            </p:cNvSpPr>
            <p:nvPr/>
          </p:nvSpPr>
          <p:spPr bwMode="auto">
            <a:xfrm flipH="1" flipV="1">
              <a:off x="3948" y="2011"/>
              <a:ext cx="4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10" name="Freeform 402"/>
            <p:cNvSpPr>
              <a:spLocks/>
            </p:cNvSpPr>
            <p:nvPr/>
          </p:nvSpPr>
          <p:spPr bwMode="auto">
            <a:xfrm>
              <a:off x="3871" y="1808"/>
              <a:ext cx="71" cy="180"/>
            </a:xfrm>
            <a:custGeom>
              <a:avLst/>
              <a:gdLst>
                <a:gd name="T0" fmla="*/ 257 w 257"/>
                <a:gd name="T1" fmla="*/ 654 h 654"/>
                <a:gd name="T2" fmla="*/ 235 w 257"/>
                <a:gd name="T3" fmla="*/ 579 h 654"/>
                <a:gd name="T4" fmla="*/ 211 w 257"/>
                <a:gd name="T5" fmla="*/ 503 h 654"/>
                <a:gd name="T6" fmla="*/ 186 w 257"/>
                <a:gd name="T7" fmla="*/ 428 h 654"/>
                <a:gd name="T8" fmla="*/ 158 w 257"/>
                <a:gd name="T9" fmla="*/ 354 h 654"/>
                <a:gd name="T10" fmla="*/ 129 w 257"/>
                <a:gd name="T11" fmla="*/ 280 h 654"/>
                <a:gd name="T12" fmla="*/ 98 w 257"/>
                <a:gd name="T13" fmla="*/ 207 h 654"/>
                <a:gd name="T14" fmla="*/ 66 w 257"/>
                <a:gd name="T15" fmla="*/ 135 h 654"/>
                <a:gd name="T16" fmla="*/ 32 w 257"/>
                <a:gd name="T17" fmla="*/ 63 h 654"/>
                <a:gd name="T18" fmla="*/ 0 w 257"/>
                <a:gd name="T19" fmla="*/ 0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7" h="654">
                  <a:moveTo>
                    <a:pt x="257" y="654"/>
                  </a:moveTo>
                  <a:lnTo>
                    <a:pt x="235" y="579"/>
                  </a:lnTo>
                  <a:lnTo>
                    <a:pt x="211" y="503"/>
                  </a:lnTo>
                  <a:lnTo>
                    <a:pt x="186" y="428"/>
                  </a:lnTo>
                  <a:lnTo>
                    <a:pt x="158" y="354"/>
                  </a:lnTo>
                  <a:lnTo>
                    <a:pt x="129" y="280"/>
                  </a:lnTo>
                  <a:lnTo>
                    <a:pt x="98" y="207"/>
                  </a:lnTo>
                  <a:lnTo>
                    <a:pt x="66" y="135"/>
                  </a:lnTo>
                  <a:lnTo>
                    <a:pt x="32" y="6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11" name="Line 403"/>
            <p:cNvSpPr>
              <a:spLocks noChangeShapeType="1"/>
            </p:cNvSpPr>
            <p:nvPr/>
          </p:nvSpPr>
          <p:spPr bwMode="auto">
            <a:xfrm flipH="1" flipV="1">
              <a:off x="3849" y="1770"/>
              <a:ext cx="10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12" name="Freeform 404"/>
            <p:cNvSpPr>
              <a:spLocks/>
            </p:cNvSpPr>
            <p:nvPr/>
          </p:nvSpPr>
          <p:spPr bwMode="auto">
            <a:xfrm>
              <a:off x="3720" y="1594"/>
              <a:ext cx="118" cy="154"/>
            </a:xfrm>
            <a:custGeom>
              <a:avLst/>
              <a:gdLst>
                <a:gd name="T0" fmla="*/ 424 w 424"/>
                <a:gd name="T1" fmla="*/ 560 h 560"/>
                <a:gd name="T2" fmla="*/ 383 w 424"/>
                <a:gd name="T3" fmla="*/ 493 h 560"/>
                <a:gd name="T4" fmla="*/ 339 w 424"/>
                <a:gd name="T5" fmla="*/ 427 h 560"/>
                <a:gd name="T6" fmla="*/ 294 w 424"/>
                <a:gd name="T7" fmla="*/ 361 h 560"/>
                <a:gd name="T8" fmla="*/ 247 w 424"/>
                <a:gd name="T9" fmla="*/ 297 h 560"/>
                <a:gd name="T10" fmla="*/ 199 w 424"/>
                <a:gd name="T11" fmla="*/ 235 h 560"/>
                <a:gd name="T12" fmla="*/ 150 w 424"/>
                <a:gd name="T13" fmla="*/ 173 h 560"/>
                <a:gd name="T14" fmla="*/ 99 w 424"/>
                <a:gd name="T15" fmla="*/ 111 h 560"/>
                <a:gd name="T16" fmla="*/ 47 w 424"/>
                <a:gd name="T17" fmla="*/ 52 h 560"/>
                <a:gd name="T18" fmla="*/ 0 w 424"/>
                <a:gd name="T19" fmla="*/ 0 h 5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4" h="560">
                  <a:moveTo>
                    <a:pt x="424" y="560"/>
                  </a:moveTo>
                  <a:lnTo>
                    <a:pt x="383" y="493"/>
                  </a:lnTo>
                  <a:lnTo>
                    <a:pt x="339" y="427"/>
                  </a:lnTo>
                  <a:lnTo>
                    <a:pt x="294" y="361"/>
                  </a:lnTo>
                  <a:lnTo>
                    <a:pt x="247" y="297"/>
                  </a:lnTo>
                  <a:lnTo>
                    <a:pt x="199" y="235"/>
                  </a:lnTo>
                  <a:lnTo>
                    <a:pt x="150" y="173"/>
                  </a:lnTo>
                  <a:lnTo>
                    <a:pt x="99" y="111"/>
                  </a:lnTo>
                  <a:lnTo>
                    <a:pt x="47" y="5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13" name="Line 405"/>
            <p:cNvSpPr>
              <a:spLocks noChangeShapeType="1"/>
            </p:cNvSpPr>
            <p:nvPr/>
          </p:nvSpPr>
          <p:spPr bwMode="auto">
            <a:xfrm flipH="1" flipV="1">
              <a:off x="3691" y="1563"/>
              <a:ext cx="13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14" name="Freeform 406"/>
            <p:cNvSpPr>
              <a:spLocks/>
            </p:cNvSpPr>
            <p:nvPr/>
          </p:nvSpPr>
          <p:spPr bwMode="auto">
            <a:xfrm>
              <a:off x="3519" y="1427"/>
              <a:ext cx="154" cy="118"/>
            </a:xfrm>
            <a:custGeom>
              <a:avLst/>
              <a:gdLst>
                <a:gd name="T0" fmla="*/ 560 w 560"/>
                <a:gd name="T1" fmla="*/ 426 h 426"/>
                <a:gd name="T2" fmla="*/ 501 w 560"/>
                <a:gd name="T3" fmla="*/ 372 h 426"/>
                <a:gd name="T4" fmla="*/ 441 w 560"/>
                <a:gd name="T5" fmla="*/ 320 h 426"/>
                <a:gd name="T6" fmla="*/ 381 w 560"/>
                <a:gd name="T7" fmla="*/ 269 h 426"/>
                <a:gd name="T8" fmla="*/ 318 w 560"/>
                <a:gd name="T9" fmla="*/ 220 h 426"/>
                <a:gd name="T10" fmla="*/ 255 w 560"/>
                <a:gd name="T11" fmla="*/ 172 h 426"/>
                <a:gd name="T12" fmla="*/ 191 w 560"/>
                <a:gd name="T13" fmla="*/ 126 h 426"/>
                <a:gd name="T14" fmla="*/ 126 w 560"/>
                <a:gd name="T15" fmla="*/ 81 h 426"/>
                <a:gd name="T16" fmla="*/ 59 w 560"/>
                <a:gd name="T17" fmla="*/ 37 h 426"/>
                <a:gd name="T18" fmla="*/ 0 w 560"/>
                <a:gd name="T19" fmla="*/ 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0" h="426">
                  <a:moveTo>
                    <a:pt x="560" y="426"/>
                  </a:moveTo>
                  <a:lnTo>
                    <a:pt x="501" y="372"/>
                  </a:lnTo>
                  <a:lnTo>
                    <a:pt x="441" y="320"/>
                  </a:lnTo>
                  <a:lnTo>
                    <a:pt x="381" y="269"/>
                  </a:lnTo>
                  <a:lnTo>
                    <a:pt x="318" y="220"/>
                  </a:lnTo>
                  <a:lnTo>
                    <a:pt x="255" y="172"/>
                  </a:lnTo>
                  <a:lnTo>
                    <a:pt x="191" y="126"/>
                  </a:lnTo>
                  <a:lnTo>
                    <a:pt x="126" y="81"/>
                  </a:lnTo>
                  <a:lnTo>
                    <a:pt x="59" y="37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15" name="Line 407"/>
            <p:cNvSpPr>
              <a:spLocks noChangeShapeType="1"/>
            </p:cNvSpPr>
            <p:nvPr/>
          </p:nvSpPr>
          <p:spPr bwMode="auto">
            <a:xfrm flipH="1" flipV="1">
              <a:off x="3480" y="1406"/>
              <a:ext cx="17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16" name="Freeform 408"/>
            <p:cNvSpPr>
              <a:spLocks/>
            </p:cNvSpPr>
            <p:nvPr/>
          </p:nvSpPr>
          <p:spPr bwMode="auto">
            <a:xfrm>
              <a:off x="3279" y="1323"/>
              <a:ext cx="180" cy="71"/>
            </a:xfrm>
            <a:custGeom>
              <a:avLst/>
              <a:gdLst>
                <a:gd name="T0" fmla="*/ 653 w 653"/>
                <a:gd name="T1" fmla="*/ 259 h 259"/>
                <a:gd name="T2" fmla="*/ 582 w 653"/>
                <a:gd name="T3" fmla="*/ 223 h 259"/>
                <a:gd name="T4" fmla="*/ 511 w 653"/>
                <a:gd name="T5" fmla="*/ 189 h 259"/>
                <a:gd name="T6" fmla="*/ 439 w 653"/>
                <a:gd name="T7" fmla="*/ 157 h 259"/>
                <a:gd name="T8" fmla="*/ 365 w 653"/>
                <a:gd name="T9" fmla="*/ 127 h 259"/>
                <a:gd name="T10" fmla="*/ 292 w 653"/>
                <a:gd name="T11" fmla="*/ 97 h 259"/>
                <a:gd name="T12" fmla="*/ 217 w 653"/>
                <a:gd name="T13" fmla="*/ 70 h 259"/>
                <a:gd name="T14" fmla="*/ 143 w 653"/>
                <a:gd name="T15" fmla="*/ 45 h 259"/>
                <a:gd name="T16" fmla="*/ 67 w 653"/>
                <a:gd name="T17" fmla="*/ 20 h 259"/>
                <a:gd name="T18" fmla="*/ 0 w 653"/>
                <a:gd name="T19" fmla="*/ 0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53" h="259">
                  <a:moveTo>
                    <a:pt x="653" y="259"/>
                  </a:moveTo>
                  <a:lnTo>
                    <a:pt x="582" y="223"/>
                  </a:lnTo>
                  <a:lnTo>
                    <a:pt x="511" y="189"/>
                  </a:lnTo>
                  <a:lnTo>
                    <a:pt x="439" y="157"/>
                  </a:lnTo>
                  <a:lnTo>
                    <a:pt x="365" y="127"/>
                  </a:lnTo>
                  <a:lnTo>
                    <a:pt x="292" y="97"/>
                  </a:lnTo>
                  <a:lnTo>
                    <a:pt x="217" y="70"/>
                  </a:lnTo>
                  <a:lnTo>
                    <a:pt x="143" y="45"/>
                  </a:lnTo>
                  <a:lnTo>
                    <a:pt x="67" y="2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17" name="Line 409"/>
            <p:cNvSpPr>
              <a:spLocks noChangeShapeType="1"/>
            </p:cNvSpPr>
            <p:nvPr/>
          </p:nvSpPr>
          <p:spPr bwMode="auto">
            <a:xfrm flipH="1" flipV="1">
              <a:off x="3236" y="1311"/>
              <a:ext cx="20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18" name="Freeform 410"/>
            <p:cNvSpPr>
              <a:spLocks/>
            </p:cNvSpPr>
            <p:nvPr/>
          </p:nvSpPr>
          <p:spPr bwMode="auto">
            <a:xfrm>
              <a:off x="3020" y="1286"/>
              <a:ext cx="191" cy="21"/>
            </a:xfrm>
            <a:custGeom>
              <a:avLst/>
              <a:gdLst>
                <a:gd name="T0" fmla="*/ 698 w 698"/>
                <a:gd name="T1" fmla="*/ 72 h 72"/>
                <a:gd name="T2" fmla="*/ 621 w 698"/>
                <a:gd name="T3" fmla="*/ 57 h 72"/>
                <a:gd name="T4" fmla="*/ 543 w 698"/>
                <a:gd name="T5" fmla="*/ 44 h 72"/>
                <a:gd name="T6" fmla="*/ 464 w 698"/>
                <a:gd name="T7" fmla="*/ 32 h 72"/>
                <a:gd name="T8" fmla="*/ 385 w 698"/>
                <a:gd name="T9" fmla="*/ 22 h 72"/>
                <a:gd name="T10" fmla="*/ 307 w 698"/>
                <a:gd name="T11" fmla="*/ 14 h 72"/>
                <a:gd name="T12" fmla="*/ 228 w 698"/>
                <a:gd name="T13" fmla="*/ 8 h 72"/>
                <a:gd name="T14" fmla="*/ 149 w 698"/>
                <a:gd name="T15" fmla="*/ 3 h 72"/>
                <a:gd name="T16" fmla="*/ 70 w 698"/>
                <a:gd name="T17" fmla="*/ 1 h 72"/>
                <a:gd name="T18" fmla="*/ 0 w 698"/>
                <a:gd name="T19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98" h="72">
                  <a:moveTo>
                    <a:pt x="698" y="72"/>
                  </a:moveTo>
                  <a:lnTo>
                    <a:pt x="621" y="57"/>
                  </a:lnTo>
                  <a:lnTo>
                    <a:pt x="543" y="44"/>
                  </a:lnTo>
                  <a:lnTo>
                    <a:pt x="464" y="32"/>
                  </a:lnTo>
                  <a:lnTo>
                    <a:pt x="385" y="22"/>
                  </a:lnTo>
                  <a:lnTo>
                    <a:pt x="307" y="14"/>
                  </a:lnTo>
                  <a:lnTo>
                    <a:pt x="228" y="8"/>
                  </a:lnTo>
                  <a:lnTo>
                    <a:pt x="149" y="3"/>
                  </a:lnTo>
                  <a:lnTo>
                    <a:pt x="70" y="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19" name="Line 411"/>
            <p:cNvSpPr>
              <a:spLocks noChangeShapeType="1"/>
            </p:cNvSpPr>
            <p:nvPr/>
          </p:nvSpPr>
          <p:spPr bwMode="auto">
            <a:xfrm flipH="1">
              <a:off x="2975" y="1286"/>
              <a:ext cx="20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20" name="Freeform 412"/>
            <p:cNvSpPr>
              <a:spLocks/>
            </p:cNvSpPr>
            <p:nvPr/>
          </p:nvSpPr>
          <p:spPr bwMode="auto">
            <a:xfrm>
              <a:off x="2761" y="1288"/>
              <a:ext cx="191" cy="33"/>
            </a:xfrm>
            <a:custGeom>
              <a:avLst/>
              <a:gdLst>
                <a:gd name="T0" fmla="*/ 693 w 693"/>
                <a:gd name="T1" fmla="*/ 0 h 119"/>
                <a:gd name="T2" fmla="*/ 614 w 693"/>
                <a:gd name="T3" fmla="*/ 6 h 119"/>
                <a:gd name="T4" fmla="*/ 535 w 693"/>
                <a:gd name="T5" fmla="*/ 14 h 119"/>
                <a:gd name="T6" fmla="*/ 456 w 693"/>
                <a:gd name="T7" fmla="*/ 24 h 119"/>
                <a:gd name="T8" fmla="*/ 378 w 693"/>
                <a:gd name="T9" fmla="*/ 36 h 119"/>
                <a:gd name="T10" fmla="*/ 300 w 693"/>
                <a:gd name="T11" fmla="*/ 49 h 119"/>
                <a:gd name="T12" fmla="*/ 222 w 693"/>
                <a:gd name="T13" fmla="*/ 64 h 119"/>
                <a:gd name="T14" fmla="*/ 144 w 693"/>
                <a:gd name="T15" fmla="*/ 81 h 119"/>
                <a:gd name="T16" fmla="*/ 68 w 693"/>
                <a:gd name="T17" fmla="*/ 101 h 119"/>
                <a:gd name="T18" fmla="*/ 0 w 693"/>
                <a:gd name="T19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93" h="119">
                  <a:moveTo>
                    <a:pt x="693" y="0"/>
                  </a:moveTo>
                  <a:lnTo>
                    <a:pt x="614" y="6"/>
                  </a:lnTo>
                  <a:lnTo>
                    <a:pt x="535" y="14"/>
                  </a:lnTo>
                  <a:lnTo>
                    <a:pt x="456" y="24"/>
                  </a:lnTo>
                  <a:lnTo>
                    <a:pt x="378" y="36"/>
                  </a:lnTo>
                  <a:lnTo>
                    <a:pt x="300" y="49"/>
                  </a:lnTo>
                  <a:lnTo>
                    <a:pt x="222" y="64"/>
                  </a:lnTo>
                  <a:lnTo>
                    <a:pt x="144" y="81"/>
                  </a:lnTo>
                  <a:lnTo>
                    <a:pt x="68" y="101"/>
                  </a:lnTo>
                  <a:lnTo>
                    <a:pt x="0" y="11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21" name="Line 413"/>
            <p:cNvSpPr>
              <a:spLocks noChangeShapeType="1"/>
            </p:cNvSpPr>
            <p:nvPr/>
          </p:nvSpPr>
          <p:spPr bwMode="auto">
            <a:xfrm flipH="1">
              <a:off x="2718" y="1329"/>
              <a:ext cx="17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22" name="Freeform 414"/>
            <p:cNvSpPr>
              <a:spLocks/>
            </p:cNvSpPr>
            <p:nvPr/>
          </p:nvSpPr>
          <p:spPr bwMode="auto">
            <a:xfrm>
              <a:off x="2519" y="1342"/>
              <a:ext cx="176" cy="83"/>
            </a:xfrm>
            <a:custGeom>
              <a:avLst/>
              <a:gdLst>
                <a:gd name="T0" fmla="*/ 634 w 634"/>
                <a:gd name="T1" fmla="*/ 0 h 301"/>
                <a:gd name="T2" fmla="*/ 560 w 634"/>
                <a:gd name="T3" fmla="*/ 27 h 301"/>
                <a:gd name="T4" fmla="*/ 486 w 634"/>
                <a:gd name="T5" fmla="*/ 57 h 301"/>
                <a:gd name="T6" fmla="*/ 413 w 634"/>
                <a:gd name="T7" fmla="*/ 87 h 301"/>
                <a:gd name="T8" fmla="*/ 341 w 634"/>
                <a:gd name="T9" fmla="*/ 119 h 301"/>
                <a:gd name="T10" fmla="*/ 269 w 634"/>
                <a:gd name="T11" fmla="*/ 153 h 301"/>
                <a:gd name="T12" fmla="*/ 199 w 634"/>
                <a:gd name="T13" fmla="*/ 189 h 301"/>
                <a:gd name="T14" fmla="*/ 129 w 634"/>
                <a:gd name="T15" fmla="*/ 226 h 301"/>
                <a:gd name="T16" fmla="*/ 60 w 634"/>
                <a:gd name="T17" fmla="*/ 265 h 301"/>
                <a:gd name="T18" fmla="*/ 0 w 634"/>
                <a:gd name="T19" fmla="*/ 301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4" h="301">
                  <a:moveTo>
                    <a:pt x="634" y="0"/>
                  </a:moveTo>
                  <a:lnTo>
                    <a:pt x="560" y="27"/>
                  </a:lnTo>
                  <a:lnTo>
                    <a:pt x="486" y="57"/>
                  </a:lnTo>
                  <a:lnTo>
                    <a:pt x="413" y="87"/>
                  </a:lnTo>
                  <a:lnTo>
                    <a:pt x="341" y="119"/>
                  </a:lnTo>
                  <a:lnTo>
                    <a:pt x="269" y="153"/>
                  </a:lnTo>
                  <a:lnTo>
                    <a:pt x="199" y="189"/>
                  </a:lnTo>
                  <a:lnTo>
                    <a:pt x="129" y="226"/>
                  </a:lnTo>
                  <a:lnTo>
                    <a:pt x="60" y="265"/>
                  </a:lnTo>
                  <a:lnTo>
                    <a:pt x="0" y="30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23" name="Line 415"/>
            <p:cNvSpPr>
              <a:spLocks noChangeShapeType="1"/>
            </p:cNvSpPr>
            <p:nvPr/>
          </p:nvSpPr>
          <p:spPr bwMode="auto">
            <a:xfrm flipH="1">
              <a:off x="2482" y="1439"/>
              <a:ext cx="17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24" name="Freeform 416"/>
            <p:cNvSpPr>
              <a:spLocks/>
            </p:cNvSpPr>
            <p:nvPr/>
          </p:nvSpPr>
          <p:spPr bwMode="auto">
            <a:xfrm>
              <a:off x="2316" y="1462"/>
              <a:ext cx="147" cy="128"/>
            </a:xfrm>
            <a:custGeom>
              <a:avLst/>
              <a:gdLst>
                <a:gd name="T0" fmla="*/ 530 w 530"/>
                <a:gd name="T1" fmla="*/ 0 h 461"/>
                <a:gd name="T2" fmla="*/ 466 w 530"/>
                <a:gd name="T3" fmla="*/ 46 h 461"/>
                <a:gd name="T4" fmla="*/ 403 w 530"/>
                <a:gd name="T5" fmla="*/ 94 h 461"/>
                <a:gd name="T6" fmla="*/ 341 w 530"/>
                <a:gd name="T7" fmla="*/ 143 h 461"/>
                <a:gd name="T8" fmla="*/ 280 w 530"/>
                <a:gd name="T9" fmla="*/ 194 h 461"/>
                <a:gd name="T10" fmla="*/ 220 w 530"/>
                <a:gd name="T11" fmla="*/ 246 h 461"/>
                <a:gd name="T12" fmla="*/ 162 w 530"/>
                <a:gd name="T13" fmla="*/ 300 h 461"/>
                <a:gd name="T14" fmla="*/ 105 w 530"/>
                <a:gd name="T15" fmla="*/ 354 h 461"/>
                <a:gd name="T16" fmla="*/ 49 w 530"/>
                <a:gd name="T17" fmla="*/ 411 h 461"/>
                <a:gd name="T18" fmla="*/ 0 w 530"/>
                <a:gd name="T19" fmla="*/ 461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30" h="461">
                  <a:moveTo>
                    <a:pt x="530" y="0"/>
                  </a:moveTo>
                  <a:lnTo>
                    <a:pt x="466" y="46"/>
                  </a:lnTo>
                  <a:lnTo>
                    <a:pt x="403" y="94"/>
                  </a:lnTo>
                  <a:lnTo>
                    <a:pt x="341" y="143"/>
                  </a:lnTo>
                  <a:lnTo>
                    <a:pt x="280" y="194"/>
                  </a:lnTo>
                  <a:lnTo>
                    <a:pt x="220" y="246"/>
                  </a:lnTo>
                  <a:lnTo>
                    <a:pt x="162" y="300"/>
                  </a:lnTo>
                  <a:lnTo>
                    <a:pt x="105" y="354"/>
                  </a:lnTo>
                  <a:lnTo>
                    <a:pt x="49" y="411"/>
                  </a:lnTo>
                  <a:lnTo>
                    <a:pt x="0" y="46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25" name="Line 417"/>
            <p:cNvSpPr>
              <a:spLocks noChangeShapeType="1"/>
            </p:cNvSpPr>
            <p:nvPr/>
          </p:nvSpPr>
          <p:spPr bwMode="auto">
            <a:xfrm flipH="1">
              <a:off x="2287" y="1607"/>
              <a:ext cx="13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26" name="Freeform 418"/>
            <p:cNvSpPr>
              <a:spLocks/>
            </p:cNvSpPr>
            <p:nvPr/>
          </p:nvSpPr>
          <p:spPr bwMode="auto">
            <a:xfrm>
              <a:off x="2165" y="1642"/>
              <a:ext cx="106" cy="161"/>
            </a:xfrm>
            <a:custGeom>
              <a:avLst/>
              <a:gdLst>
                <a:gd name="T0" fmla="*/ 385 w 385"/>
                <a:gd name="T1" fmla="*/ 0 h 586"/>
                <a:gd name="T2" fmla="*/ 336 w 385"/>
                <a:gd name="T3" fmla="*/ 62 h 586"/>
                <a:gd name="T4" fmla="*/ 288 w 385"/>
                <a:gd name="T5" fmla="*/ 124 h 586"/>
                <a:gd name="T6" fmla="*/ 241 w 385"/>
                <a:gd name="T7" fmla="*/ 188 h 586"/>
                <a:gd name="T8" fmla="*/ 197 w 385"/>
                <a:gd name="T9" fmla="*/ 254 h 586"/>
                <a:gd name="T10" fmla="*/ 153 w 385"/>
                <a:gd name="T11" fmla="*/ 320 h 586"/>
                <a:gd name="T12" fmla="*/ 111 w 385"/>
                <a:gd name="T13" fmla="*/ 387 h 586"/>
                <a:gd name="T14" fmla="*/ 71 w 385"/>
                <a:gd name="T15" fmla="*/ 456 h 586"/>
                <a:gd name="T16" fmla="*/ 33 w 385"/>
                <a:gd name="T17" fmla="*/ 525 h 586"/>
                <a:gd name="T18" fmla="*/ 0 w 385"/>
                <a:gd name="T19" fmla="*/ 586 h 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5" h="586">
                  <a:moveTo>
                    <a:pt x="385" y="0"/>
                  </a:moveTo>
                  <a:lnTo>
                    <a:pt x="336" y="62"/>
                  </a:lnTo>
                  <a:lnTo>
                    <a:pt x="288" y="124"/>
                  </a:lnTo>
                  <a:lnTo>
                    <a:pt x="241" y="188"/>
                  </a:lnTo>
                  <a:lnTo>
                    <a:pt x="197" y="254"/>
                  </a:lnTo>
                  <a:lnTo>
                    <a:pt x="153" y="320"/>
                  </a:lnTo>
                  <a:lnTo>
                    <a:pt x="111" y="387"/>
                  </a:lnTo>
                  <a:lnTo>
                    <a:pt x="71" y="456"/>
                  </a:lnTo>
                  <a:lnTo>
                    <a:pt x="33" y="525"/>
                  </a:lnTo>
                  <a:lnTo>
                    <a:pt x="0" y="58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27" name="Line 419"/>
            <p:cNvSpPr>
              <a:spLocks noChangeShapeType="1"/>
            </p:cNvSpPr>
            <p:nvPr/>
          </p:nvSpPr>
          <p:spPr bwMode="auto">
            <a:xfrm flipH="1">
              <a:off x="2145" y="1826"/>
              <a:ext cx="8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28" name="Freeform 420"/>
            <p:cNvSpPr>
              <a:spLocks/>
            </p:cNvSpPr>
            <p:nvPr/>
          </p:nvSpPr>
          <p:spPr bwMode="auto">
            <a:xfrm>
              <a:off x="2076" y="1864"/>
              <a:ext cx="60" cy="186"/>
            </a:xfrm>
            <a:custGeom>
              <a:avLst/>
              <a:gdLst>
                <a:gd name="T0" fmla="*/ 213 w 213"/>
                <a:gd name="T1" fmla="*/ 0 h 670"/>
                <a:gd name="T2" fmla="*/ 182 w 213"/>
                <a:gd name="T3" fmla="*/ 73 h 670"/>
                <a:gd name="T4" fmla="*/ 153 w 213"/>
                <a:gd name="T5" fmla="*/ 147 h 670"/>
                <a:gd name="T6" fmla="*/ 126 w 213"/>
                <a:gd name="T7" fmla="*/ 221 h 670"/>
                <a:gd name="T8" fmla="*/ 100 w 213"/>
                <a:gd name="T9" fmla="*/ 296 h 670"/>
                <a:gd name="T10" fmla="*/ 77 w 213"/>
                <a:gd name="T11" fmla="*/ 372 h 670"/>
                <a:gd name="T12" fmla="*/ 54 w 213"/>
                <a:gd name="T13" fmla="*/ 447 h 670"/>
                <a:gd name="T14" fmla="*/ 34 w 213"/>
                <a:gd name="T15" fmla="*/ 524 h 670"/>
                <a:gd name="T16" fmla="*/ 15 w 213"/>
                <a:gd name="T17" fmla="*/ 602 h 670"/>
                <a:gd name="T18" fmla="*/ 0 w 213"/>
                <a:gd name="T19" fmla="*/ 670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3" h="670">
                  <a:moveTo>
                    <a:pt x="213" y="0"/>
                  </a:moveTo>
                  <a:lnTo>
                    <a:pt x="182" y="73"/>
                  </a:lnTo>
                  <a:lnTo>
                    <a:pt x="153" y="147"/>
                  </a:lnTo>
                  <a:lnTo>
                    <a:pt x="126" y="221"/>
                  </a:lnTo>
                  <a:lnTo>
                    <a:pt x="100" y="296"/>
                  </a:lnTo>
                  <a:lnTo>
                    <a:pt x="77" y="372"/>
                  </a:lnTo>
                  <a:lnTo>
                    <a:pt x="54" y="447"/>
                  </a:lnTo>
                  <a:lnTo>
                    <a:pt x="34" y="524"/>
                  </a:lnTo>
                  <a:lnTo>
                    <a:pt x="15" y="602"/>
                  </a:lnTo>
                  <a:lnTo>
                    <a:pt x="0" y="67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29" name="Line 421"/>
            <p:cNvSpPr>
              <a:spLocks noChangeShapeType="1"/>
            </p:cNvSpPr>
            <p:nvPr/>
          </p:nvSpPr>
          <p:spPr bwMode="auto">
            <a:xfrm flipH="1">
              <a:off x="2068" y="2073"/>
              <a:ext cx="4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30" name="Freeform 422"/>
            <p:cNvSpPr>
              <a:spLocks/>
            </p:cNvSpPr>
            <p:nvPr/>
          </p:nvSpPr>
          <p:spPr bwMode="auto">
            <a:xfrm>
              <a:off x="2057" y="2118"/>
              <a:ext cx="7" cy="193"/>
            </a:xfrm>
            <a:custGeom>
              <a:avLst/>
              <a:gdLst>
                <a:gd name="T0" fmla="*/ 31 w 31"/>
                <a:gd name="T1" fmla="*/ 0 h 703"/>
                <a:gd name="T2" fmla="*/ 22 w 31"/>
                <a:gd name="T3" fmla="*/ 79 h 703"/>
                <a:gd name="T4" fmla="*/ 13 w 31"/>
                <a:gd name="T5" fmla="*/ 158 h 703"/>
                <a:gd name="T6" fmla="*/ 7 w 31"/>
                <a:gd name="T7" fmla="*/ 237 h 703"/>
                <a:gd name="T8" fmla="*/ 3 w 31"/>
                <a:gd name="T9" fmla="*/ 316 h 703"/>
                <a:gd name="T10" fmla="*/ 1 w 31"/>
                <a:gd name="T11" fmla="*/ 395 h 703"/>
                <a:gd name="T12" fmla="*/ 0 w 31"/>
                <a:gd name="T13" fmla="*/ 474 h 703"/>
                <a:gd name="T14" fmla="*/ 1 w 31"/>
                <a:gd name="T15" fmla="*/ 554 h 703"/>
                <a:gd name="T16" fmla="*/ 3 w 31"/>
                <a:gd name="T17" fmla="*/ 633 h 703"/>
                <a:gd name="T18" fmla="*/ 7 w 31"/>
                <a:gd name="T19" fmla="*/ 703 h 7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" h="703">
                  <a:moveTo>
                    <a:pt x="31" y="0"/>
                  </a:moveTo>
                  <a:lnTo>
                    <a:pt x="22" y="79"/>
                  </a:lnTo>
                  <a:lnTo>
                    <a:pt x="13" y="158"/>
                  </a:lnTo>
                  <a:lnTo>
                    <a:pt x="7" y="237"/>
                  </a:lnTo>
                  <a:lnTo>
                    <a:pt x="3" y="316"/>
                  </a:lnTo>
                  <a:lnTo>
                    <a:pt x="1" y="395"/>
                  </a:lnTo>
                  <a:lnTo>
                    <a:pt x="0" y="474"/>
                  </a:lnTo>
                  <a:lnTo>
                    <a:pt x="1" y="554"/>
                  </a:lnTo>
                  <a:lnTo>
                    <a:pt x="3" y="633"/>
                  </a:lnTo>
                  <a:lnTo>
                    <a:pt x="7" y="70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31" name="Line 423"/>
            <p:cNvSpPr>
              <a:spLocks noChangeShapeType="1"/>
            </p:cNvSpPr>
            <p:nvPr/>
          </p:nvSpPr>
          <p:spPr bwMode="auto">
            <a:xfrm>
              <a:off x="2060" y="2334"/>
              <a:ext cx="2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32" name="Freeform 424"/>
            <p:cNvSpPr>
              <a:spLocks/>
            </p:cNvSpPr>
            <p:nvPr/>
          </p:nvSpPr>
          <p:spPr bwMode="auto">
            <a:xfrm>
              <a:off x="2064" y="2379"/>
              <a:ext cx="47" cy="190"/>
            </a:xfrm>
            <a:custGeom>
              <a:avLst/>
              <a:gdLst>
                <a:gd name="T0" fmla="*/ 0 w 167"/>
                <a:gd name="T1" fmla="*/ 0 h 683"/>
                <a:gd name="T2" fmla="*/ 12 w 167"/>
                <a:gd name="T3" fmla="*/ 79 h 683"/>
                <a:gd name="T4" fmla="*/ 26 w 167"/>
                <a:gd name="T5" fmla="*/ 156 h 683"/>
                <a:gd name="T6" fmla="*/ 41 w 167"/>
                <a:gd name="T7" fmla="*/ 234 h 683"/>
                <a:gd name="T8" fmla="*/ 58 w 167"/>
                <a:gd name="T9" fmla="*/ 312 h 683"/>
                <a:gd name="T10" fmla="*/ 77 w 167"/>
                <a:gd name="T11" fmla="*/ 389 h 683"/>
                <a:gd name="T12" fmla="*/ 97 w 167"/>
                <a:gd name="T13" fmla="*/ 465 h 683"/>
                <a:gd name="T14" fmla="*/ 120 w 167"/>
                <a:gd name="T15" fmla="*/ 541 h 683"/>
                <a:gd name="T16" fmla="*/ 143 w 167"/>
                <a:gd name="T17" fmla="*/ 616 h 683"/>
                <a:gd name="T18" fmla="*/ 167 w 167"/>
                <a:gd name="T19" fmla="*/ 683 h 6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7" h="683">
                  <a:moveTo>
                    <a:pt x="0" y="0"/>
                  </a:moveTo>
                  <a:lnTo>
                    <a:pt x="12" y="79"/>
                  </a:lnTo>
                  <a:lnTo>
                    <a:pt x="26" y="156"/>
                  </a:lnTo>
                  <a:lnTo>
                    <a:pt x="41" y="234"/>
                  </a:lnTo>
                  <a:lnTo>
                    <a:pt x="58" y="312"/>
                  </a:lnTo>
                  <a:lnTo>
                    <a:pt x="77" y="389"/>
                  </a:lnTo>
                  <a:lnTo>
                    <a:pt x="97" y="465"/>
                  </a:lnTo>
                  <a:lnTo>
                    <a:pt x="120" y="541"/>
                  </a:lnTo>
                  <a:lnTo>
                    <a:pt x="143" y="616"/>
                  </a:lnTo>
                  <a:lnTo>
                    <a:pt x="167" y="68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33" name="Line 425"/>
            <p:cNvSpPr>
              <a:spLocks noChangeShapeType="1"/>
            </p:cNvSpPr>
            <p:nvPr/>
          </p:nvSpPr>
          <p:spPr bwMode="auto">
            <a:xfrm>
              <a:off x="2118" y="2590"/>
              <a:ext cx="8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34" name="Freeform 426"/>
            <p:cNvSpPr>
              <a:spLocks/>
            </p:cNvSpPr>
            <p:nvPr/>
          </p:nvSpPr>
          <p:spPr bwMode="auto">
            <a:xfrm>
              <a:off x="2136" y="2630"/>
              <a:ext cx="95" cy="171"/>
            </a:xfrm>
            <a:custGeom>
              <a:avLst/>
              <a:gdLst>
                <a:gd name="T0" fmla="*/ 0 w 344"/>
                <a:gd name="T1" fmla="*/ 0 h 614"/>
                <a:gd name="T2" fmla="*/ 32 w 344"/>
                <a:gd name="T3" fmla="*/ 73 h 614"/>
                <a:gd name="T4" fmla="*/ 66 w 344"/>
                <a:gd name="T5" fmla="*/ 144 h 614"/>
                <a:gd name="T6" fmla="*/ 102 w 344"/>
                <a:gd name="T7" fmla="*/ 215 h 614"/>
                <a:gd name="T8" fmla="*/ 140 w 344"/>
                <a:gd name="T9" fmla="*/ 285 h 614"/>
                <a:gd name="T10" fmla="*/ 178 w 344"/>
                <a:gd name="T11" fmla="*/ 354 h 614"/>
                <a:gd name="T12" fmla="*/ 218 w 344"/>
                <a:gd name="T13" fmla="*/ 422 h 614"/>
                <a:gd name="T14" fmla="*/ 260 w 344"/>
                <a:gd name="T15" fmla="*/ 489 h 614"/>
                <a:gd name="T16" fmla="*/ 304 w 344"/>
                <a:gd name="T17" fmla="*/ 556 h 614"/>
                <a:gd name="T18" fmla="*/ 344 w 344"/>
                <a:gd name="T19" fmla="*/ 614 h 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4" h="614">
                  <a:moveTo>
                    <a:pt x="0" y="0"/>
                  </a:moveTo>
                  <a:lnTo>
                    <a:pt x="32" y="73"/>
                  </a:lnTo>
                  <a:lnTo>
                    <a:pt x="66" y="144"/>
                  </a:lnTo>
                  <a:lnTo>
                    <a:pt x="102" y="215"/>
                  </a:lnTo>
                  <a:lnTo>
                    <a:pt x="140" y="285"/>
                  </a:lnTo>
                  <a:lnTo>
                    <a:pt x="178" y="354"/>
                  </a:lnTo>
                  <a:lnTo>
                    <a:pt x="218" y="422"/>
                  </a:lnTo>
                  <a:lnTo>
                    <a:pt x="260" y="489"/>
                  </a:lnTo>
                  <a:lnTo>
                    <a:pt x="304" y="556"/>
                  </a:lnTo>
                  <a:lnTo>
                    <a:pt x="344" y="61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35" name="Line 427"/>
            <p:cNvSpPr>
              <a:spLocks noChangeShapeType="1"/>
            </p:cNvSpPr>
            <p:nvPr/>
          </p:nvSpPr>
          <p:spPr bwMode="auto">
            <a:xfrm>
              <a:off x="2244" y="2820"/>
              <a:ext cx="12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36" name="Freeform 428"/>
            <p:cNvSpPr>
              <a:spLocks/>
            </p:cNvSpPr>
            <p:nvPr/>
          </p:nvSpPr>
          <p:spPr bwMode="auto">
            <a:xfrm>
              <a:off x="2271" y="2855"/>
              <a:ext cx="138" cy="137"/>
            </a:xfrm>
            <a:custGeom>
              <a:avLst/>
              <a:gdLst>
                <a:gd name="T0" fmla="*/ 0 w 496"/>
                <a:gd name="T1" fmla="*/ 0 h 497"/>
                <a:gd name="T2" fmla="*/ 51 w 496"/>
                <a:gd name="T3" fmla="*/ 60 h 497"/>
                <a:gd name="T4" fmla="*/ 103 w 496"/>
                <a:gd name="T5" fmla="*/ 120 h 497"/>
                <a:gd name="T6" fmla="*/ 157 w 496"/>
                <a:gd name="T7" fmla="*/ 178 h 497"/>
                <a:gd name="T8" fmla="*/ 211 w 496"/>
                <a:gd name="T9" fmla="*/ 236 h 497"/>
                <a:gd name="T10" fmla="*/ 267 w 496"/>
                <a:gd name="T11" fmla="*/ 291 h 497"/>
                <a:gd name="T12" fmla="*/ 324 w 496"/>
                <a:gd name="T13" fmla="*/ 347 h 497"/>
                <a:gd name="T14" fmla="*/ 382 w 496"/>
                <a:gd name="T15" fmla="*/ 400 h 497"/>
                <a:gd name="T16" fmla="*/ 442 w 496"/>
                <a:gd name="T17" fmla="*/ 452 h 497"/>
                <a:gd name="T18" fmla="*/ 496 w 496"/>
                <a:gd name="T19" fmla="*/ 497 h 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96" h="497">
                  <a:moveTo>
                    <a:pt x="0" y="0"/>
                  </a:moveTo>
                  <a:lnTo>
                    <a:pt x="51" y="60"/>
                  </a:lnTo>
                  <a:lnTo>
                    <a:pt x="103" y="120"/>
                  </a:lnTo>
                  <a:lnTo>
                    <a:pt x="157" y="178"/>
                  </a:lnTo>
                  <a:lnTo>
                    <a:pt x="211" y="236"/>
                  </a:lnTo>
                  <a:lnTo>
                    <a:pt x="267" y="291"/>
                  </a:lnTo>
                  <a:lnTo>
                    <a:pt x="324" y="347"/>
                  </a:lnTo>
                  <a:lnTo>
                    <a:pt x="382" y="400"/>
                  </a:lnTo>
                  <a:lnTo>
                    <a:pt x="442" y="452"/>
                  </a:lnTo>
                  <a:lnTo>
                    <a:pt x="496" y="49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37" name="Line 429"/>
            <p:cNvSpPr>
              <a:spLocks noChangeShapeType="1"/>
            </p:cNvSpPr>
            <p:nvPr/>
          </p:nvSpPr>
          <p:spPr bwMode="auto">
            <a:xfrm>
              <a:off x="2428" y="3008"/>
              <a:ext cx="15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38" name="Freeform 430"/>
            <p:cNvSpPr>
              <a:spLocks/>
            </p:cNvSpPr>
            <p:nvPr/>
          </p:nvSpPr>
          <p:spPr bwMode="auto">
            <a:xfrm>
              <a:off x="2463" y="3033"/>
              <a:ext cx="168" cy="96"/>
            </a:xfrm>
            <a:custGeom>
              <a:avLst/>
              <a:gdLst>
                <a:gd name="T0" fmla="*/ 0 w 612"/>
                <a:gd name="T1" fmla="*/ 0 h 346"/>
                <a:gd name="T2" fmla="*/ 65 w 612"/>
                <a:gd name="T3" fmla="*/ 44 h 346"/>
                <a:gd name="T4" fmla="*/ 132 w 612"/>
                <a:gd name="T5" fmla="*/ 88 h 346"/>
                <a:gd name="T6" fmla="*/ 199 w 612"/>
                <a:gd name="T7" fmla="*/ 131 h 346"/>
                <a:gd name="T8" fmla="*/ 267 w 612"/>
                <a:gd name="T9" fmla="*/ 171 h 346"/>
                <a:gd name="T10" fmla="*/ 336 w 612"/>
                <a:gd name="T11" fmla="*/ 210 h 346"/>
                <a:gd name="T12" fmla="*/ 406 w 612"/>
                <a:gd name="T13" fmla="*/ 247 h 346"/>
                <a:gd name="T14" fmla="*/ 476 w 612"/>
                <a:gd name="T15" fmla="*/ 283 h 346"/>
                <a:gd name="T16" fmla="*/ 548 w 612"/>
                <a:gd name="T17" fmla="*/ 316 h 346"/>
                <a:gd name="T18" fmla="*/ 612 w 612"/>
                <a:gd name="T19" fmla="*/ 346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2" h="346">
                  <a:moveTo>
                    <a:pt x="0" y="0"/>
                  </a:moveTo>
                  <a:lnTo>
                    <a:pt x="65" y="44"/>
                  </a:lnTo>
                  <a:lnTo>
                    <a:pt x="132" y="88"/>
                  </a:lnTo>
                  <a:lnTo>
                    <a:pt x="199" y="131"/>
                  </a:lnTo>
                  <a:lnTo>
                    <a:pt x="267" y="171"/>
                  </a:lnTo>
                  <a:lnTo>
                    <a:pt x="336" y="210"/>
                  </a:lnTo>
                  <a:lnTo>
                    <a:pt x="406" y="247"/>
                  </a:lnTo>
                  <a:lnTo>
                    <a:pt x="476" y="283"/>
                  </a:lnTo>
                  <a:lnTo>
                    <a:pt x="548" y="316"/>
                  </a:lnTo>
                  <a:lnTo>
                    <a:pt x="612" y="34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39" name="Line 431"/>
            <p:cNvSpPr>
              <a:spLocks noChangeShapeType="1"/>
            </p:cNvSpPr>
            <p:nvPr/>
          </p:nvSpPr>
          <p:spPr bwMode="auto">
            <a:xfrm>
              <a:off x="2654" y="3139"/>
              <a:ext cx="18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40" name="Freeform 432"/>
            <p:cNvSpPr>
              <a:spLocks/>
            </p:cNvSpPr>
            <p:nvPr/>
          </p:nvSpPr>
          <p:spPr bwMode="auto">
            <a:xfrm>
              <a:off x="2695" y="3155"/>
              <a:ext cx="189" cy="46"/>
            </a:xfrm>
            <a:custGeom>
              <a:avLst/>
              <a:gdLst>
                <a:gd name="T0" fmla="*/ 0 w 683"/>
                <a:gd name="T1" fmla="*/ 0 h 167"/>
                <a:gd name="T2" fmla="*/ 75 w 683"/>
                <a:gd name="T3" fmla="*/ 26 h 167"/>
                <a:gd name="T4" fmla="*/ 150 w 683"/>
                <a:gd name="T5" fmla="*/ 49 h 167"/>
                <a:gd name="T6" fmla="*/ 226 w 683"/>
                <a:gd name="T7" fmla="*/ 72 h 167"/>
                <a:gd name="T8" fmla="*/ 303 w 683"/>
                <a:gd name="T9" fmla="*/ 93 h 167"/>
                <a:gd name="T10" fmla="*/ 379 w 683"/>
                <a:gd name="T11" fmla="*/ 111 h 167"/>
                <a:gd name="T12" fmla="*/ 457 w 683"/>
                <a:gd name="T13" fmla="*/ 128 h 167"/>
                <a:gd name="T14" fmla="*/ 535 w 683"/>
                <a:gd name="T15" fmla="*/ 143 h 167"/>
                <a:gd name="T16" fmla="*/ 613 w 683"/>
                <a:gd name="T17" fmla="*/ 157 h 167"/>
                <a:gd name="T18" fmla="*/ 683 w 683"/>
                <a:gd name="T19" fmla="*/ 167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83" h="167">
                  <a:moveTo>
                    <a:pt x="0" y="0"/>
                  </a:moveTo>
                  <a:lnTo>
                    <a:pt x="75" y="26"/>
                  </a:lnTo>
                  <a:lnTo>
                    <a:pt x="150" y="49"/>
                  </a:lnTo>
                  <a:lnTo>
                    <a:pt x="226" y="72"/>
                  </a:lnTo>
                  <a:lnTo>
                    <a:pt x="303" y="93"/>
                  </a:lnTo>
                  <a:lnTo>
                    <a:pt x="379" y="111"/>
                  </a:lnTo>
                  <a:lnTo>
                    <a:pt x="457" y="128"/>
                  </a:lnTo>
                  <a:lnTo>
                    <a:pt x="535" y="143"/>
                  </a:lnTo>
                  <a:lnTo>
                    <a:pt x="613" y="157"/>
                  </a:lnTo>
                  <a:lnTo>
                    <a:pt x="683" y="16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41" name="Line 433"/>
            <p:cNvSpPr>
              <a:spLocks noChangeShapeType="1"/>
            </p:cNvSpPr>
            <p:nvPr/>
          </p:nvSpPr>
          <p:spPr bwMode="auto">
            <a:xfrm>
              <a:off x="2908" y="3203"/>
              <a:ext cx="19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42" name="Freeform 434"/>
            <p:cNvSpPr>
              <a:spLocks/>
            </p:cNvSpPr>
            <p:nvPr/>
          </p:nvSpPr>
          <p:spPr bwMode="auto">
            <a:xfrm>
              <a:off x="2952" y="3201"/>
              <a:ext cx="193" cy="8"/>
            </a:xfrm>
            <a:custGeom>
              <a:avLst/>
              <a:gdLst>
                <a:gd name="T0" fmla="*/ 0 w 701"/>
                <a:gd name="T1" fmla="*/ 23 h 30"/>
                <a:gd name="T2" fmla="*/ 79 w 701"/>
                <a:gd name="T3" fmla="*/ 27 h 30"/>
                <a:gd name="T4" fmla="*/ 157 w 701"/>
                <a:gd name="T5" fmla="*/ 30 h 30"/>
                <a:gd name="T6" fmla="*/ 237 w 701"/>
                <a:gd name="T7" fmla="*/ 30 h 30"/>
                <a:gd name="T8" fmla="*/ 316 w 701"/>
                <a:gd name="T9" fmla="*/ 30 h 30"/>
                <a:gd name="T10" fmla="*/ 395 w 701"/>
                <a:gd name="T11" fmla="*/ 27 h 30"/>
                <a:gd name="T12" fmla="*/ 474 w 701"/>
                <a:gd name="T13" fmla="*/ 23 h 30"/>
                <a:gd name="T14" fmla="*/ 553 w 701"/>
                <a:gd name="T15" fmla="*/ 17 h 30"/>
                <a:gd name="T16" fmla="*/ 631 w 701"/>
                <a:gd name="T17" fmla="*/ 8 h 30"/>
                <a:gd name="T18" fmla="*/ 701 w 701"/>
                <a:gd name="T1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01" h="30">
                  <a:moveTo>
                    <a:pt x="0" y="23"/>
                  </a:moveTo>
                  <a:lnTo>
                    <a:pt x="79" y="27"/>
                  </a:lnTo>
                  <a:lnTo>
                    <a:pt x="157" y="30"/>
                  </a:lnTo>
                  <a:lnTo>
                    <a:pt x="237" y="30"/>
                  </a:lnTo>
                  <a:lnTo>
                    <a:pt x="316" y="30"/>
                  </a:lnTo>
                  <a:lnTo>
                    <a:pt x="395" y="27"/>
                  </a:lnTo>
                  <a:lnTo>
                    <a:pt x="474" y="23"/>
                  </a:lnTo>
                  <a:lnTo>
                    <a:pt x="553" y="17"/>
                  </a:lnTo>
                  <a:lnTo>
                    <a:pt x="631" y="8"/>
                  </a:lnTo>
                  <a:lnTo>
                    <a:pt x="70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43" name="Line 435"/>
            <p:cNvSpPr>
              <a:spLocks noChangeShapeType="1"/>
            </p:cNvSpPr>
            <p:nvPr/>
          </p:nvSpPr>
          <p:spPr bwMode="auto">
            <a:xfrm flipV="1">
              <a:off x="3169" y="3193"/>
              <a:ext cx="19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44" name="Freeform 436"/>
            <p:cNvSpPr>
              <a:spLocks/>
            </p:cNvSpPr>
            <p:nvPr/>
          </p:nvSpPr>
          <p:spPr bwMode="auto">
            <a:xfrm>
              <a:off x="3211" y="3131"/>
              <a:ext cx="186" cy="58"/>
            </a:xfrm>
            <a:custGeom>
              <a:avLst/>
              <a:gdLst>
                <a:gd name="T0" fmla="*/ 0 w 670"/>
                <a:gd name="T1" fmla="*/ 212 h 212"/>
                <a:gd name="T2" fmla="*/ 78 w 670"/>
                <a:gd name="T3" fmla="*/ 195 h 212"/>
                <a:gd name="T4" fmla="*/ 155 w 670"/>
                <a:gd name="T5" fmla="*/ 177 h 212"/>
                <a:gd name="T6" fmla="*/ 231 w 670"/>
                <a:gd name="T7" fmla="*/ 156 h 212"/>
                <a:gd name="T8" fmla="*/ 307 w 670"/>
                <a:gd name="T9" fmla="*/ 133 h 212"/>
                <a:gd name="T10" fmla="*/ 383 w 670"/>
                <a:gd name="T11" fmla="*/ 110 h 212"/>
                <a:gd name="T12" fmla="*/ 457 w 670"/>
                <a:gd name="T13" fmla="*/ 84 h 212"/>
                <a:gd name="T14" fmla="*/ 532 w 670"/>
                <a:gd name="T15" fmla="*/ 57 h 212"/>
                <a:gd name="T16" fmla="*/ 605 w 670"/>
                <a:gd name="T17" fmla="*/ 28 h 212"/>
                <a:gd name="T18" fmla="*/ 670 w 670"/>
                <a:gd name="T19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70" h="212">
                  <a:moveTo>
                    <a:pt x="0" y="212"/>
                  </a:moveTo>
                  <a:lnTo>
                    <a:pt x="78" y="195"/>
                  </a:lnTo>
                  <a:lnTo>
                    <a:pt x="155" y="177"/>
                  </a:lnTo>
                  <a:lnTo>
                    <a:pt x="231" y="156"/>
                  </a:lnTo>
                  <a:lnTo>
                    <a:pt x="307" y="133"/>
                  </a:lnTo>
                  <a:lnTo>
                    <a:pt x="383" y="110"/>
                  </a:lnTo>
                  <a:lnTo>
                    <a:pt x="457" y="84"/>
                  </a:lnTo>
                  <a:lnTo>
                    <a:pt x="532" y="57"/>
                  </a:lnTo>
                  <a:lnTo>
                    <a:pt x="605" y="28"/>
                  </a:lnTo>
                  <a:lnTo>
                    <a:pt x="67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45" name="Line 437"/>
            <p:cNvSpPr>
              <a:spLocks noChangeShapeType="1"/>
            </p:cNvSpPr>
            <p:nvPr/>
          </p:nvSpPr>
          <p:spPr bwMode="auto">
            <a:xfrm flipV="1">
              <a:off x="3420" y="3112"/>
              <a:ext cx="18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46" name="Freeform 438"/>
            <p:cNvSpPr>
              <a:spLocks/>
            </p:cNvSpPr>
            <p:nvPr/>
          </p:nvSpPr>
          <p:spPr bwMode="auto">
            <a:xfrm>
              <a:off x="3459" y="2996"/>
              <a:ext cx="162" cy="106"/>
            </a:xfrm>
            <a:custGeom>
              <a:avLst/>
              <a:gdLst>
                <a:gd name="T0" fmla="*/ 0 w 587"/>
                <a:gd name="T1" fmla="*/ 385 h 385"/>
                <a:gd name="T2" fmla="*/ 70 w 587"/>
                <a:gd name="T3" fmla="*/ 348 h 385"/>
                <a:gd name="T4" fmla="*/ 138 w 587"/>
                <a:gd name="T5" fmla="*/ 309 h 385"/>
                <a:gd name="T6" fmla="*/ 206 w 587"/>
                <a:gd name="T7" fmla="*/ 269 h 385"/>
                <a:gd name="T8" fmla="*/ 273 w 587"/>
                <a:gd name="T9" fmla="*/ 226 h 385"/>
                <a:gd name="T10" fmla="*/ 340 w 587"/>
                <a:gd name="T11" fmla="*/ 182 h 385"/>
                <a:gd name="T12" fmla="*/ 405 w 587"/>
                <a:gd name="T13" fmla="*/ 138 h 385"/>
                <a:gd name="T14" fmla="*/ 469 w 587"/>
                <a:gd name="T15" fmla="*/ 92 h 385"/>
                <a:gd name="T16" fmla="*/ 532 w 587"/>
                <a:gd name="T17" fmla="*/ 44 h 385"/>
                <a:gd name="T18" fmla="*/ 587 w 587"/>
                <a:gd name="T19" fmla="*/ 0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7" h="385">
                  <a:moveTo>
                    <a:pt x="0" y="385"/>
                  </a:moveTo>
                  <a:lnTo>
                    <a:pt x="70" y="348"/>
                  </a:lnTo>
                  <a:lnTo>
                    <a:pt x="138" y="309"/>
                  </a:lnTo>
                  <a:lnTo>
                    <a:pt x="206" y="269"/>
                  </a:lnTo>
                  <a:lnTo>
                    <a:pt x="273" y="226"/>
                  </a:lnTo>
                  <a:lnTo>
                    <a:pt x="340" y="182"/>
                  </a:lnTo>
                  <a:lnTo>
                    <a:pt x="405" y="138"/>
                  </a:lnTo>
                  <a:lnTo>
                    <a:pt x="469" y="92"/>
                  </a:lnTo>
                  <a:lnTo>
                    <a:pt x="532" y="44"/>
                  </a:lnTo>
                  <a:lnTo>
                    <a:pt x="58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47" name="Line 439"/>
            <p:cNvSpPr>
              <a:spLocks noChangeShapeType="1"/>
            </p:cNvSpPr>
            <p:nvPr/>
          </p:nvSpPr>
          <p:spPr bwMode="auto">
            <a:xfrm flipV="1">
              <a:off x="3641" y="2967"/>
              <a:ext cx="13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48" name="Freeform 440"/>
            <p:cNvSpPr>
              <a:spLocks/>
            </p:cNvSpPr>
            <p:nvPr/>
          </p:nvSpPr>
          <p:spPr bwMode="auto">
            <a:xfrm>
              <a:off x="3673" y="2805"/>
              <a:ext cx="128" cy="147"/>
            </a:xfrm>
            <a:custGeom>
              <a:avLst/>
              <a:gdLst>
                <a:gd name="T0" fmla="*/ 0 w 462"/>
                <a:gd name="T1" fmla="*/ 530 h 530"/>
                <a:gd name="T2" fmla="*/ 56 w 462"/>
                <a:gd name="T3" fmla="*/ 474 h 530"/>
                <a:gd name="T4" fmla="*/ 113 w 462"/>
                <a:gd name="T5" fmla="*/ 419 h 530"/>
                <a:gd name="T6" fmla="*/ 167 w 462"/>
                <a:gd name="T7" fmla="*/ 361 h 530"/>
                <a:gd name="T8" fmla="*/ 220 w 462"/>
                <a:gd name="T9" fmla="*/ 303 h 530"/>
                <a:gd name="T10" fmla="*/ 272 w 462"/>
                <a:gd name="T11" fmla="*/ 243 h 530"/>
                <a:gd name="T12" fmla="*/ 323 w 462"/>
                <a:gd name="T13" fmla="*/ 183 h 530"/>
                <a:gd name="T14" fmla="*/ 372 w 462"/>
                <a:gd name="T15" fmla="*/ 121 h 530"/>
                <a:gd name="T16" fmla="*/ 420 w 462"/>
                <a:gd name="T17" fmla="*/ 57 h 530"/>
                <a:gd name="T18" fmla="*/ 462 w 462"/>
                <a:gd name="T19" fmla="*/ 0 h 5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2" h="530">
                  <a:moveTo>
                    <a:pt x="0" y="530"/>
                  </a:moveTo>
                  <a:lnTo>
                    <a:pt x="56" y="474"/>
                  </a:lnTo>
                  <a:lnTo>
                    <a:pt x="113" y="419"/>
                  </a:lnTo>
                  <a:lnTo>
                    <a:pt x="167" y="361"/>
                  </a:lnTo>
                  <a:lnTo>
                    <a:pt x="220" y="303"/>
                  </a:lnTo>
                  <a:lnTo>
                    <a:pt x="272" y="243"/>
                  </a:lnTo>
                  <a:lnTo>
                    <a:pt x="323" y="183"/>
                  </a:lnTo>
                  <a:lnTo>
                    <a:pt x="372" y="121"/>
                  </a:lnTo>
                  <a:lnTo>
                    <a:pt x="420" y="57"/>
                  </a:lnTo>
                  <a:lnTo>
                    <a:pt x="46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49" name="Line 441"/>
            <p:cNvSpPr>
              <a:spLocks noChangeShapeType="1"/>
            </p:cNvSpPr>
            <p:nvPr/>
          </p:nvSpPr>
          <p:spPr bwMode="auto">
            <a:xfrm flipV="1">
              <a:off x="3815" y="2768"/>
              <a:ext cx="9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50" name="Freeform 442"/>
            <p:cNvSpPr>
              <a:spLocks/>
            </p:cNvSpPr>
            <p:nvPr/>
          </p:nvSpPr>
          <p:spPr bwMode="auto">
            <a:xfrm>
              <a:off x="3838" y="2572"/>
              <a:ext cx="83" cy="176"/>
            </a:xfrm>
            <a:custGeom>
              <a:avLst/>
              <a:gdLst>
                <a:gd name="T0" fmla="*/ 0 w 302"/>
                <a:gd name="T1" fmla="*/ 635 h 635"/>
                <a:gd name="T2" fmla="*/ 41 w 302"/>
                <a:gd name="T3" fmla="*/ 567 h 635"/>
                <a:gd name="T4" fmla="*/ 79 w 302"/>
                <a:gd name="T5" fmla="*/ 498 h 635"/>
                <a:gd name="T6" fmla="*/ 116 w 302"/>
                <a:gd name="T7" fmla="*/ 428 h 635"/>
                <a:gd name="T8" fmla="*/ 152 w 302"/>
                <a:gd name="T9" fmla="*/ 357 h 635"/>
                <a:gd name="T10" fmla="*/ 186 w 302"/>
                <a:gd name="T11" fmla="*/ 286 h 635"/>
                <a:gd name="T12" fmla="*/ 218 w 302"/>
                <a:gd name="T13" fmla="*/ 213 h 635"/>
                <a:gd name="T14" fmla="*/ 249 w 302"/>
                <a:gd name="T15" fmla="*/ 141 h 635"/>
                <a:gd name="T16" fmla="*/ 278 w 302"/>
                <a:gd name="T17" fmla="*/ 67 h 635"/>
                <a:gd name="T18" fmla="*/ 302 w 302"/>
                <a:gd name="T19" fmla="*/ 0 h 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2" h="635">
                  <a:moveTo>
                    <a:pt x="0" y="635"/>
                  </a:moveTo>
                  <a:lnTo>
                    <a:pt x="41" y="567"/>
                  </a:lnTo>
                  <a:lnTo>
                    <a:pt x="79" y="498"/>
                  </a:lnTo>
                  <a:lnTo>
                    <a:pt x="116" y="428"/>
                  </a:lnTo>
                  <a:lnTo>
                    <a:pt x="152" y="357"/>
                  </a:lnTo>
                  <a:lnTo>
                    <a:pt x="186" y="286"/>
                  </a:lnTo>
                  <a:lnTo>
                    <a:pt x="218" y="213"/>
                  </a:lnTo>
                  <a:lnTo>
                    <a:pt x="249" y="141"/>
                  </a:lnTo>
                  <a:lnTo>
                    <a:pt x="278" y="67"/>
                  </a:lnTo>
                  <a:lnTo>
                    <a:pt x="30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51" name="Line 443"/>
            <p:cNvSpPr>
              <a:spLocks noChangeShapeType="1"/>
            </p:cNvSpPr>
            <p:nvPr/>
          </p:nvSpPr>
          <p:spPr bwMode="auto">
            <a:xfrm flipV="1">
              <a:off x="3929" y="2530"/>
              <a:ext cx="6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52" name="Freeform 444"/>
            <p:cNvSpPr>
              <a:spLocks/>
            </p:cNvSpPr>
            <p:nvPr/>
          </p:nvSpPr>
          <p:spPr bwMode="auto">
            <a:xfrm>
              <a:off x="3942" y="2315"/>
              <a:ext cx="33" cy="192"/>
            </a:xfrm>
            <a:custGeom>
              <a:avLst/>
              <a:gdLst>
                <a:gd name="T0" fmla="*/ 0 w 120"/>
                <a:gd name="T1" fmla="*/ 693 h 693"/>
                <a:gd name="T2" fmla="*/ 21 w 120"/>
                <a:gd name="T3" fmla="*/ 617 h 693"/>
                <a:gd name="T4" fmla="*/ 39 w 120"/>
                <a:gd name="T5" fmla="*/ 540 h 693"/>
                <a:gd name="T6" fmla="*/ 56 w 120"/>
                <a:gd name="T7" fmla="*/ 462 h 693"/>
                <a:gd name="T8" fmla="*/ 71 w 120"/>
                <a:gd name="T9" fmla="*/ 384 h 693"/>
                <a:gd name="T10" fmla="*/ 85 w 120"/>
                <a:gd name="T11" fmla="*/ 307 h 693"/>
                <a:gd name="T12" fmla="*/ 97 w 120"/>
                <a:gd name="T13" fmla="*/ 228 h 693"/>
                <a:gd name="T14" fmla="*/ 106 w 120"/>
                <a:gd name="T15" fmla="*/ 149 h 693"/>
                <a:gd name="T16" fmla="*/ 115 w 120"/>
                <a:gd name="T17" fmla="*/ 70 h 693"/>
                <a:gd name="T18" fmla="*/ 120 w 120"/>
                <a:gd name="T19" fmla="*/ 0 h 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693">
                  <a:moveTo>
                    <a:pt x="0" y="693"/>
                  </a:moveTo>
                  <a:lnTo>
                    <a:pt x="21" y="617"/>
                  </a:lnTo>
                  <a:lnTo>
                    <a:pt x="39" y="540"/>
                  </a:lnTo>
                  <a:lnTo>
                    <a:pt x="56" y="462"/>
                  </a:lnTo>
                  <a:lnTo>
                    <a:pt x="71" y="384"/>
                  </a:lnTo>
                  <a:lnTo>
                    <a:pt x="85" y="307"/>
                  </a:lnTo>
                  <a:lnTo>
                    <a:pt x="97" y="228"/>
                  </a:lnTo>
                  <a:lnTo>
                    <a:pt x="106" y="149"/>
                  </a:lnTo>
                  <a:lnTo>
                    <a:pt x="115" y="70"/>
                  </a:lnTo>
                  <a:lnTo>
                    <a:pt x="12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53" name="Line 445"/>
            <p:cNvSpPr>
              <a:spLocks noChangeShapeType="1"/>
            </p:cNvSpPr>
            <p:nvPr/>
          </p:nvSpPr>
          <p:spPr bwMode="auto">
            <a:xfrm flipV="1">
              <a:off x="3977" y="2273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54" name="Freeform 446"/>
            <p:cNvSpPr>
              <a:spLocks/>
            </p:cNvSpPr>
            <p:nvPr/>
          </p:nvSpPr>
          <p:spPr bwMode="auto">
            <a:xfrm>
              <a:off x="2594" y="1841"/>
              <a:ext cx="845" cy="830"/>
            </a:xfrm>
            <a:custGeom>
              <a:avLst/>
              <a:gdLst>
                <a:gd name="T0" fmla="*/ 1013 w 3060"/>
                <a:gd name="T1" fmla="*/ 32 h 3003"/>
                <a:gd name="T2" fmla="*/ 869 w 3060"/>
                <a:gd name="T3" fmla="*/ 91 h 3003"/>
                <a:gd name="T4" fmla="*/ 732 w 3060"/>
                <a:gd name="T5" fmla="*/ 167 h 3003"/>
                <a:gd name="T6" fmla="*/ 602 w 3060"/>
                <a:gd name="T7" fmla="*/ 255 h 3003"/>
                <a:gd name="T8" fmla="*/ 482 w 3060"/>
                <a:gd name="T9" fmla="*/ 356 h 3003"/>
                <a:gd name="T10" fmla="*/ 374 w 3060"/>
                <a:gd name="T11" fmla="*/ 469 h 3003"/>
                <a:gd name="T12" fmla="*/ 278 w 3060"/>
                <a:gd name="T13" fmla="*/ 593 h 3003"/>
                <a:gd name="T14" fmla="*/ 194 w 3060"/>
                <a:gd name="T15" fmla="*/ 725 h 3003"/>
                <a:gd name="T16" fmla="*/ 125 w 3060"/>
                <a:gd name="T17" fmla="*/ 865 h 3003"/>
                <a:gd name="T18" fmla="*/ 70 w 3060"/>
                <a:gd name="T19" fmla="*/ 1012 h 3003"/>
                <a:gd name="T20" fmla="*/ 31 w 3060"/>
                <a:gd name="T21" fmla="*/ 1163 h 3003"/>
                <a:gd name="T22" fmla="*/ 8 w 3060"/>
                <a:gd name="T23" fmla="*/ 1319 h 3003"/>
                <a:gd name="T24" fmla="*/ 0 w 3060"/>
                <a:gd name="T25" fmla="*/ 1475 h 3003"/>
                <a:gd name="T26" fmla="*/ 8 w 3060"/>
                <a:gd name="T27" fmla="*/ 1632 h 3003"/>
                <a:gd name="T28" fmla="*/ 32 w 3060"/>
                <a:gd name="T29" fmla="*/ 1786 h 3003"/>
                <a:gd name="T30" fmla="*/ 71 w 3060"/>
                <a:gd name="T31" fmla="*/ 1937 h 3003"/>
                <a:gd name="T32" fmla="*/ 127 w 3060"/>
                <a:gd name="T33" fmla="*/ 2084 h 3003"/>
                <a:gd name="T34" fmla="*/ 197 w 3060"/>
                <a:gd name="T35" fmla="*/ 2224 h 3003"/>
                <a:gd name="T36" fmla="*/ 280 w 3060"/>
                <a:gd name="T37" fmla="*/ 2357 h 3003"/>
                <a:gd name="T38" fmla="*/ 377 w 3060"/>
                <a:gd name="T39" fmla="*/ 2479 h 3003"/>
                <a:gd name="T40" fmla="*/ 487 w 3060"/>
                <a:gd name="T41" fmla="*/ 2592 h 3003"/>
                <a:gd name="T42" fmla="*/ 606 w 3060"/>
                <a:gd name="T43" fmla="*/ 2693 h 3003"/>
                <a:gd name="T44" fmla="*/ 736 w 3060"/>
                <a:gd name="T45" fmla="*/ 2781 h 3003"/>
                <a:gd name="T46" fmla="*/ 873 w 3060"/>
                <a:gd name="T47" fmla="*/ 2855 h 3003"/>
                <a:gd name="T48" fmla="*/ 1018 w 3060"/>
                <a:gd name="T49" fmla="*/ 2915 h 3003"/>
                <a:gd name="T50" fmla="*/ 1168 w 3060"/>
                <a:gd name="T51" fmla="*/ 2959 h 3003"/>
                <a:gd name="T52" fmla="*/ 1322 w 3060"/>
                <a:gd name="T53" fmla="*/ 2989 h 3003"/>
                <a:gd name="T54" fmla="*/ 1478 w 3060"/>
                <a:gd name="T55" fmla="*/ 3002 h 3003"/>
                <a:gd name="T56" fmla="*/ 1634 w 3060"/>
                <a:gd name="T57" fmla="*/ 3000 h 3003"/>
                <a:gd name="T58" fmla="*/ 1789 w 3060"/>
                <a:gd name="T59" fmla="*/ 2981 h 3003"/>
                <a:gd name="T60" fmla="*/ 1942 w 3060"/>
                <a:gd name="T61" fmla="*/ 2947 h 3003"/>
                <a:gd name="T62" fmla="*/ 2090 w 3060"/>
                <a:gd name="T63" fmla="*/ 2897 h 3003"/>
                <a:gd name="T64" fmla="*/ 2233 w 3060"/>
                <a:gd name="T65" fmla="*/ 2832 h 3003"/>
                <a:gd name="T66" fmla="*/ 2368 w 3060"/>
                <a:gd name="T67" fmla="*/ 2753 h 3003"/>
                <a:gd name="T68" fmla="*/ 2495 w 3060"/>
                <a:gd name="T69" fmla="*/ 2660 h 3003"/>
                <a:gd name="T70" fmla="*/ 2611 w 3060"/>
                <a:gd name="T71" fmla="*/ 2556 h 3003"/>
                <a:gd name="T72" fmla="*/ 2715 w 3060"/>
                <a:gd name="T73" fmla="*/ 2440 h 3003"/>
                <a:gd name="T74" fmla="*/ 2808 w 3060"/>
                <a:gd name="T75" fmla="*/ 2313 h 3003"/>
                <a:gd name="T76" fmla="*/ 2888 w 3060"/>
                <a:gd name="T77" fmla="*/ 2178 h 3003"/>
                <a:gd name="T78" fmla="*/ 2953 w 3060"/>
                <a:gd name="T79" fmla="*/ 2035 h 3003"/>
                <a:gd name="T80" fmla="*/ 3003 w 3060"/>
                <a:gd name="T81" fmla="*/ 1887 h 3003"/>
                <a:gd name="T82" fmla="*/ 3037 w 3060"/>
                <a:gd name="T83" fmla="*/ 1735 h 3003"/>
                <a:gd name="T84" fmla="*/ 3056 w 3060"/>
                <a:gd name="T85" fmla="*/ 1580 h 3003"/>
                <a:gd name="T86" fmla="*/ 3059 w 3060"/>
                <a:gd name="T87" fmla="*/ 1423 h 3003"/>
                <a:gd name="T88" fmla="*/ 3045 w 3060"/>
                <a:gd name="T89" fmla="*/ 1267 h 3003"/>
                <a:gd name="T90" fmla="*/ 3017 w 3060"/>
                <a:gd name="T91" fmla="*/ 1112 h 3003"/>
                <a:gd name="T92" fmla="*/ 2973 w 3060"/>
                <a:gd name="T93" fmla="*/ 962 h 3003"/>
                <a:gd name="T94" fmla="*/ 2913 w 3060"/>
                <a:gd name="T95" fmla="*/ 817 h 3003"/>
                <a:gd name="T96" fmla="*/ 2839 w 3060"/>
                <a:gd name="T97" fmla="*/ 680 h 3003"/>
                <a:gd name="T98" fmla="*/ 2752 w 3060"/>
                <a:gd name="T99" fmla="*/ 550 h 3003"/>
                <a:gd name="T100" fmla="*/ 2650 w 3060"/>
                <a:gd name="T101" fmla="*/ 430 h 3003"/>
                <a:gd name="T102" fmla="*/ 2539 w 3060"/>
                <a:gd name="T103" fmla="*/ 321 h 3003"/>
                <a:gd name="T104" fmla="*/ 2415 w 3060"/>
                <a:gd name="T105" fmla="*/ 224 h 3003"/>
                <a:gd name="T106" fmla="*/ 2283 w 3060"/>
                <a:gd name="T107" fmla="*/ 140 h 3003"/>
                <a:gd name="T108" fmla="*/ 2144 w 3060"/>
                <a:gd name="T109" fmla="*/ 70 h 3003"/>
                <a:gd name="T110" fmla="*/ 1997 w 3060"/>
                <a:gd name="T111" fmla="*/ 15 h 3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060" h="3003">
                  <a:moveTo>
                    <a:pt x="1113" y="0"/>
                  </a:moveTo>
                  <a:lnTo>
                    <a:pt x="1063" y="15"/>
                  </a:lnTo>
                  <a:lnTo>
                    <a:pt x="1013" y="32"/>
                  </a:lnTo>
                  <a:lnTo>
                    <a:pt x="964" y="50"/>
                  </a:lnTo>
                  <a:lnTo>
                    <a:pt x="916" y="70"/>
                  </a:lnTo>
                  <a:lnTo>
                    <a:pt x="869" y="91"/>
                  </a:lnTo>
                  <a:lnTo>
                    <a:pt x="822" y="115"/>
                  </a:lnTo>
                  <a:lnTo>
                    <a:pt x="776" y="140"/>
                  </a:lnTo>
                  <a:lnTo>
                    <a:pt x="732" y="167"/>
                  </a:lnTo>
                  <a:lnTo>
                    <a:pt x="687" y="195"/>
                  </a:lnTo>
                  <a:lnTo>
                    <a:pt x="644" y="224"/>
                  </a:lnTo>
                  <a:lnTo>
                    <a:pt x="602" y="255"/>
                  </a:lnTo>
                  <a:lnTo>
                    <a:pt x="561" y="287"/>
                  </a:lnTo>
                  <a:lnTo>
                    <a:pt x="521" y="321"/>
                  </a:lnTo>
                  <a:lnTo>
                    <a:pt x="482" y="356"/>
                  </a:lnTo>
                  <a:lnTo>
                    <a:pt x="445" y="393"/>
                  </a:lnTo>
                  <a:lnTo>
                    <a:pt x="409" y="430"/>
                  </a:lnTo>
                  <a:lnTo>
                    <a:pt x="374" y="469"/>
                  </a:lnTo>
                  <a:lnTo>
                    <a:pt x="341" y="509"/>
                  </a:lnTo>
                  <a:lnTo>
                    <a:pt x="308" y="550"/>
                  </a:lnTo>
                  <a:lnTo>
                    <a:pt x="278" y="593"/>
                  </a:lnTo>
                  <a:lnTo>
                    <a:pt x="248" y="635"/>
                  </a:lnTo>
                  <a:lnTo>
                    <a:pt x="221" y="680"/>
                  </a:lnTo>
                  <a:lnTo>
                    <a:pt x="194" y="725"/>
                  </a:lnTo>
                  <a:lnTo>
                    <a:pt x="169" y="771"/>
                  </a:lnTo>
                  <a:lnTo>
                    <a:pt x="147" y="817"/>
                  </a:lnTo>
                  <a:lnTo>
                    <a:pt x="125" y="865"/>
                  </a:lnTo>
                  <a:lnTo>
                    <a:pt x="106" y="913"/>
                  </a:lnTo>
                  <a:lnTo>
                    <a:pt x="87" y="962"/>
                  </a:lnTo>
                  <a:lnTo>
                    <a:pt x="70" y="1012"/>
                  </a:lnTo>
                  <a:lnTo>
                    <a:pt x="55" y="1062"/>
                  </a:lnTo>
                  <a:lnTo>
                    <a:pt x="43" y="1112"/>
                  </a:lnTo>
                  <a:lnTo>
                    <a:pt x="31" y="1163"/>
                  </a:lnTo>
                  <a:lnTo>
                    <a:pt x="21" y="1215"/>
                  </a:lnTo>
                  <a:lnTo>
                    <a:pt x="14" y="1267"/>
                  </a:lnTo>
                  <a:lnTo>
                    <a:pt x="8" y="1319"/>
                  </a:lnTo>
                  <a:lnTo>
                    <a:pt x="3" y="1371"/>
                  </a:lnTo>
                  <a:lnTo>
                    <a:pt x="0" y="1423"/>
                  </a:lnTo>
                  <a:lnTo>
                    <a:pt x="0" y="1475"/>
                  </a:lnTo>
                  <a:lnTo>
                    <a:pt x="0" y="1528"/>
                  </a:lnTo>
                  <a:lnTo>
                    <a:pt x="3" y="1580"/>
                  </a:lnTo>
                  <a:lnTo>
                    <a:pt x="8" y="1632"/>
                  </a:lnTo>
                  <a:lnTo>
                    <a:pt x="14" y="1683"/>
                  </a:lnTo>
                  <a:lnTo>
                    <a:pt x="22" y="1735"/>
                  </a:lnTo>
                  <a:lnTo>
                    <a:pt x="32" y="1786"/>
                  </a:lnTo>
                  <a:lnTo>
                    <a:pt x="44" y="1837"/>
                  </a:lnTo>
                  <a:lnTo>
                    <a:pt x="57" y="1887"/>
                  </a:lnTo>
                  <a:lnTo>
                    <a:pt x="71" y="1937"/>
                  </a:lnTo>
                  <a:lnTo>
                    <a:pt x="88" y="1987"/>
                  </a:lnTo>
                  <a:lnTo>
                    <a:pt x="107" y="2035"/>
                  </a:lnTo>
                  <a:lnTo>
                    <a:pt x="127" y="2084"/>
                  </a:lnTo>
                  <a:lnTo>
                    <a:pt x="149" y="2131"/>
                  </a:lnTo>
                  <a:lnTo>
                    <a:pt x="172" y="2178"/>
                  </a:lnTo>
                  <a:lnTo>
                    <a:pt x="197" y="2224"/>
                  </a:lnTo>
                  <a:lnTo>
                    <a:pt x="224" y="2270"/>
                  </a:lnTo>
                  <a:lnTo>
                    <a:pt x="251" y="2313"/>
                  </a:lnTo>
                  <a:lnTo>
                    <a:pt x="280" y="2357"/>
                  </a:lnTo>
                  <a:lnTo>
                    <a:pt x="311" y="2398"/>
                  </a:lnTo>
                  <a:lnTo>
                    <a:pt x="344" y="2440"/>
                  </a:lnTo>
                  <a:lnTo>
                    <a:pt x="377" y="2479"/>
                  </a:lnTo>
                  <a:lnTo>
                    <a:pt x="412" y="2519"/>
                  </a:lnTo>
                  <a:lnTo>
                    <a:pt x="448" y="2556"/>
                  </a:lnTo>
                  <a:lnTo>
                    <a:pt x="487" y="2592"/>
                  </a:lnTo>
                  <a:lnTo>
                    <a:pt x="525" y="2627"/>
                  </a:lnTo>
                  <a:lnTo>
                    <a:pt x="564" y="2660"/>
                  </a:lnTo>
                  <a:lnTo>
                    <a:pt x="606" y="2693"/>
                  </a:lnTo>
                  <a:lnTo>
                    <a:pt x="649" y="2724"/>
                  </a:lnTo>
                  <a:lnTo>
                    <a:pt x="691" y="2753"/>
                  </a:lnTo>
                  <a:lnTo>
                    <a:pt x="736" y="2781"/>
                  </a:lnTo>
                  <a:lnTo>
                    <a:pt x="781" y="2807"/>
                  </a:lnTo>
                  <a:lnTo>
                    <a:pt x="826" y="2832"/>
                  </a:lnTo>
                  <a:lnTo>
                    <a:pt x="873" y="2855"/>
                  </a:lnTo>
                  <a:lnTo>
                    <a:pt x="921" y="2876"/>
                  </a:lnTo>
                  <a:lnTo>
                    <a:pt x="969" y="2897"/>
                  </a:lnTo>
                  <a:lnTo>
                    <a:pt x="1018" y="2915"/>
                  </a:lnTo>
                  <a:lnTo>
                    <a:pt x="1067" y="2932"/>
                  </a:lnTo>
                  <a:lnTo>
                    <a:pt x="1117" y="2947"/>
                  </a:lnTo>
                  <a:lnTo>
                    <a:pt x="1168" y="2959"/>
                  </a:lnTo>
                  <a:lnTo>
                    <a:pt x="1218" y="2971"/>
                  </a:lnTo>
                  <a:lnTo>
                    <a:pt x="1270" y="2981"/>
                  </a:lnTo>
                  <a:lnTo>
                    <a:pt x="1322" y="2989"/>
                  </a:lnTo>
                  <a:lnTo>
                    <a:pt x="1374" y="2996"/>
                  </a:lnTo>
                  <a:lnTo>
                    <a:pt x="1426" y="3000"/>
                  </a:lnTo>
                  <a:lnTo>
                    <a:pt x="1478" y="3002"/>
                  </a:lnTo>
                  <a:lnTo>
                    <a:pt x="1530" y="3003"/>
                  </a:lnTo>
                  <a:lnTo>
                    <a:pt x="1582" y="3002"/>
                  </a:lnTo>
                  <a:lnTo>
                    <a:pt x="1634" y="3000"/>
                  </a:lnTo>
                  <a:lnTo>
                    <a:pt x="1686" y="2996"/>
                  </a:lnTo>
                  <a:lnTo>
                    <a:pt x="1738" y="2989"/>
                  </a:lnTo>
                  <a:lnTo>
                    <a:pt x="1789" y="2981"/>
                  </a:lnTo>
                  <a:lnTo>
                    <a:pt x="1841" y="2971"/>
                  </a:lnTo>
                  <a:lnTo>
                    <a:pt x="1891" y="2959"/>
                  </a:lnTo>
                  <a:lnTo>
                    <a:pt x="1942" y="2947"/>
                  </a:lnTo>
                  <a:lnTo>
                    <a:pt x="1992" y="2932"/>
                  </a:lnTo>
                  <a:lnTo>
                    <a:pt x="2041" y="2915"/>
                  </a:lnTo>
                  <a:lnTo>
                    <a:pt x="2090" y="2897"/>
                  </a:lnTo>
                  <a:lnTo>
                    <a:pt x="2138" y="2876"/>
                  </a:lnTo>
                  <a:lnTo>
                    <a:pt x="2186" y="2855"/>
                  </a:lnTo>
                  <a:lnTo>
                    <a:pt x="2233" y="2832"/>
                  </a:lnTo>
                  <a:lnTo>
                    <a:pt x="2279" y="2807"/>
                  </a:lnTo>
                  <a:lnTo>
                    <a:pt x="2324" y="2781"/>
                  </a:lnTo>
                  <a:lnTo>
                    <a:pt x="2368" y="2753"/>
                  </a:lnTo>
                  <a:lnTo>
                    <a:pt x="2411" y="2724"/>
                  </a:lnTo>
                  <a:lnTo>
                    <a:pt x="2453" y="2693"/>
                  </a:lnTo>
                  <a:lnTo>
                    <a:pt x="2495" y="2660"/>
                  </a:lnTo>
                  <a:lnTo>
                    <a:pt x="2534" y="2627"/>
                  </a:lnTo>
                  <a:lnTo>
                    <a:pt x="2574" y="2592"/>
                  </a:lnTo>
                  <a:lnTo>
                    <a:pt x="2611" y="2556"/>
                  </a:lnTo>
                  <a:lnTo>
                    <a:pt x="2647" y="2519"/>
                  </a:lnTo>
                  <a:lnTo>
                    <a:pt x="2682" y="2479"/>
                  </a:lnTo>
                  <a:lnTo>
                    <a:pt x="2715" y="2440"/>
                  </a:lnTo>
                  <a:lnTo>
                    <a:pt x="2748" y="2398"/>
                  </a:lnTo>
                  <a:lnTo>
                    <a:pt x="2779" y="2357"/>
                  </a:lnTo>
                  <a:lnTo>
                    <a:pt x="2808" y="2313"/>
                  </a:lnTo>
                  <a:lnTo>
                    <a:pt x="2837" y="2270"/>
                  </a:lnTo>
                  <a:lnTo>
                    <a:pt x="2862" y="2224"/>
                  </a:lnTo>
                  <a:lnTo>
                    <a:pt x="2888" y="2178"/>
                  </a:lnTo>
                  <a:lnTo>
                    <a:pt x="2910" y="2131"/>
                  </a:lnTo>
                  <a:lnTo>
                    <a:pt x="2933" y="2084"/>
                  </a:lnTo>
                  <a:lnTo>
                    <a:pt x="2953" y="2035"/>
                  </a:lnTo>
                  <a:lnTo>
                    <a:pt x="2971" y="1987"/>
                  </a:lnTo>
                  <a:lnTo>
                    <a:pt x="2988" y="1937"/>
                  </a:lnTo>
                  <a:lnTo>
                    <a:pt x="3003" y="1887"/>
                  </a:lnTo>
                  <a:lnTo>
                    <a:pt x="3016" y="1837"/>
                  </a:lnTo>
                  <a:lnTo>
                    <a:pt x="3027" y="1786"/>
                  </a:lnTo>
                  <a:lnTo>
                    <a:pt x="3037" y="1735"/>
                  </a:lnTo>
                  <a:lnTo>
                    <a:pt x="3045" y="1683"/>
                  </a:lnTo>
                  <a:lnTo>
                    <a:pt x="3052" y="1632"/>
                  </a:lnTo>
                  <a:lnTo>
                    <a:pt x="3056" y="1580"/>
                  </a:lnTo>
                  <a:lnTo>
                    <a:pt x="3059" y="1528"/>
                  </a:lnTo>
                  <a:lnTo>
                    <a:pt x="3060" y="1475"/>
                  </a:lnTo>
                  <a:lnTo>
                    <a:pt x="3059" y="1423"/>
                  </a:lnTo>
                  <a:lnTo>
                    <a:pt x="3056" y="1371"/>
                  </a:lnTo>
                  <a:lnTo>
                    <a:pt x="3052" y="1319"/>
                  </a:lnTo>
                  <a:lnTo>
                    <a:pt x="3045" y="1267"/>
                  </a:lnTo>
                  <a:lnTo>
                    <a:pt x="3038" y="1215"/>
                  </a:lnTo>
                  <a:lnTo>
                    <a:pt x="3028" y="1163"/>
                  </a:lnTo>
                  <a:lnTo>
                    <a:pt x="3017" y="1112"/>
                  </a:lnTo>
                  <a:lnTo>
                    <a:pt x="3004" y="1062"/>
                  </a:lnTo>
                  <a:lnTo>
                    <a:pt x="2989" y="1012"/>
                  </a:lnTo>
                  <a:lnTo>
                    <a:pt x="2973" y="962"/>
                  </a:lnTo>
                  <a:lnTo>
                    <a:pt x="2954" y="913"/>
                  </a:lnTo>
                  <a:lnTo>
                    <a:pt x="2935" y="865"/>
                  </a:lnTo>
                  <a:lnTo>
                    <a:pt x="2913" y="817"/>
                  </a:lnTo>
                  <a:lnTo>
                    <a:pt x="2890" y="771"/>
                  </a:lnTo>
                  <a:lnTo>
                    <a:pt x="2865" y="725"/>
                  </a:lnTo>
                  <a:lnTo>
                    <a:pt x="2839" y="680"/>
                  </a:lnTo>
                  <a:lnTo>
                    <a:pt x="2811" y="635"/>
                  </a:lnTo>
                  <a:lnTo>
                    <a:pt x="2781" y="593"/>
                  </a:lnTo>
                  <a:lnTo>
                    <a:pt x="2752" y="550"/>
                  </a:lnTo>
                  <a:lnTo>
                    <a:pt x="2719" y="509"/>
                  </a:lnTo>
                  <a:lnTo>
                    <a:pt x="2686" y="469"/>
                  </a:lnTo>
                  <a:lnTo>
                    <a:pt x="2650" y="430"/>
                  </a:lnTo>
                  <a:lnTo>
                    <a:pt x="2614" y="393"/>
                  </a:lnTo>
                  <a:lnTo>
                    <a:pt x="2577" y="356"/>
                  </a:lnTo>
                  <a:lnTo>
                    <a:pt x="2539" y="321"/>
                  </a:lnTo>
                  <a:lnTo>
                    <a:pt x="2498" y="287"/>
                  </a:lnTo>
                  <a:lnTo>
                    <a:pt x="2458" y="255"/>
                  </a:lnTo>
                  <a:lnTo>
                    <a:pt x="2415" y="224"/>
                  </a:lnTo>
                  <a:lnTo>
                    <a:pt x="2372" y="195"/>
                  </a:lnTo>
                  <a:lnTo>
                    <a:pt x="2329" y="167"/>
                  </a:lnTo>
                  <a:lnTo>
                    <a:pt x="2283" y="140"/>
                  </a:lnTo>
                  <a:lnTo>
                    <a:pt x="2237" y="115"/>
                  </a:lnTo>
                  <a:lnTo>
                    <a:pt x="2190" y="91"/>
                  </a:lnTo>
                  <a:lnTo>
                    <a:pt x="2144" y="70"/>
                  </a:lnTo>
                  <a:lnTo>
                    <a:pt x="2096" y="50"/>
                  </a:lnTo>
                  <a:lnTo>
                    <a:pt x="2047" y="32"/>
                  </a:lnTo>
                  <a:lnTo>
                    <a:pt x="1997" y="15"/>
                  </a:lnTo>
                  <a:lnTo>
                    <a:pt x="1947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55" name="Line 447"/>
            <p:cNvSpPr>
              <a:spLocks noChangeShapeType="1"/>
            </p:cNvSpPr>
            <p:nvPr/>
          </p:nvSpPr>
          <p:spPr bwMode="auto">
            <a:xfrm flipV="1">
              <a:off x="2902" y="1756"/>
              <a:ext cx="0" cy="12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56" name="Line 448"/>
            <p:cNvSpPr>
              <a:spLocks noChangeShapeType="1"/>
            </p:cNvSpPr>
            <p:nvPr/>
          </p:nvSpPr>
          <p:spPr bwMode="auto">
            <a:xfrm>
              <a:off x="2902" y="1756"/>
              <a:ext cx="23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57" name="Line 449"/>
            <p:cNvSpPr>
              <a:spLocks noChangeShapeType="1"/>
            </p:cNvSpPr>
            <p:nvPr/>
          </p:nvSpPr>
          <p:spPr bwMode="auto">
            <a:xfrm>
              <a:off x="3132" y="1756"/>
              <a:ext cx="0" cy="12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58" name="Line 450"/>
            <p:cNvSpPr>
              <a:spLocks noChangeShapeType="1"/>
            </p:cNvSpPr>
            <p:nvPr/>
          </p:nvSpPr>
          <p:spPr bwMode="auto">
            <a:xfrm flipH="1">
              <a:off x="639" y="1756"/>
              <a:ext cx="53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59" name="Line 451"/>
            <p:cNvSpPr>
              <a:spLocks noChangeShapeType="1"/>
            </p:cNvSpPr>
            <p:nvPr/>
          </p:nvSpPr>
          <p:spPr bwMode="auto">
            <a:xfrm flipH="1">
              <a:off x="677" y="1882"/>
              <a:ext cx="46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60" name="Line 452"/>
            <p:cNvSpPr>
              <a:spLocks noChangeShapeType="1"/>
            </p:cNvSpPr>
            <p:nvPr/>
          </p:nvSpPr>
          <p:spPr bwMode="auto">
            <a:xfrm flipH="1">
              <a:off x="639" y="1191"/>
              <a:ext cx="38" cy="3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61" name="Line 453"/>
            <p:cNvSpPr>
              <a:spLocks noChangeShapeType="1"/>
            </p:cNvSpPr>
            <p:nvPr/>
          </p:nvSpPr>
          <p:spPr bwMode="auto">
            <a:xfrm>
              <a:off x="1140" y="1191"/>
              <a:ext cx="36" cy="3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62" name="Line 454"/>
            <p:cNvSpPr>
              <a:spLocks noChangeShapeType="1"/>
            </p:cNvSpPr>
            <p:nvPr/>
          </p:nvSpPr>
          <p:spPr bwMode="auto">
            <a:xfrm flipH="1">
              <a:off x="1140" y="3267"/>
              <a:ext cx="36" cy="3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63" name="Line 455"/>
            <p:cNvSpPr>
              <a:spLocks noChangeShapeType="1"/>
            </p:cNvSpPr>
            <p:nvPr/>
          </p:nvSpPr>
          <p:spPr bwMode="auto">
            <a:xfrm>
              <a:off x="639" y="3267"/>
              <a:ext cx="38" cy="3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64" name="Line 456"/>
            <p:cNvSpPr>
              <a:spLocks noChangeShapeType="1"/>
            </p:cNvSpPr>
            <p:nvPr/>
          </p:nvSpPr>
          <p:spPr bwMode="auto">
            <a:xfrm flipH="1">
              <a:off x="639" y="2632"/>
              <a:ext cx="38" cy="3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65" name="Line 457"/>
            <p:cNvSpPr>
              <a:spLocks noChangeShapeType="1"/>
            </p:cNvSpPr>
            <p:nvPr/>
          </p:nvSpPr>
          <p:spPr bwMode="auto">
            <a:xfrm>
              <a:off x="1140" y="2632"/>
              <a:ext cx="36" cy="3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66" name="Line 458"/>
            <p:cNvSpPr>
              <a:spLocks noChangeShapeType="1"/>
            </p:cNvSpPr>
            <p:nvPr/>
          </p:nvSpPr>
          <p:spPr bwMode="auto">
            <a:xfrm flipH="1" flipV="1">
              <a:off x="639" y="1843"/>
              <a:ext cx="38" cy="3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67" name="Line 459"/>
            <p:cNvSpPr>
              <a:spLocks noChangeShapeType="1"/>
            </p:cNvSpPr>
            <p:nvPr/>
          </p:nvSpPr>
          <p:spPr bwMode="auto">
            <a:xfrm flipH="1">
              <a:off x="1140" y="1843"/>
              <a:ext cx="36" cy="3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68" name="Line 460"/>
            <p:cNvSpPr>
              <a:spLocks noChangeShapeType="1"/>
            </p:cNvSpPr>
            <p:nvPr/>
          </p:nvSpPr>
          <p:spPr bwMode="auto">
            <a:xfrm>
              <a:off x="677" y="1882"/>
              <a:ext cx="0" cy="7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69" name="Line 461"/>
            <p:cNvSpPr>
              <a:spLocks noChangeShapeType="1"/>
            </p:cNvSpPr>
            <p:nvPr/>
          </p:nvSpPr>
          <p:spPr bwMode="auto">
            <a:xfrm>
              <a:off x="1140" y="1882"/>
              <a:ext cx="0" cy="75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70" name="Line 462"/>
            <p:cNvSpPr>
              <a:spLocks noChangeShapeType="1"/>
            </p:cNvSpPr>
            <p:nvPr/>
          </p:nvSpPr>
          <p:spPr bwMode="auto">
            <a:xfrm flipH="1">
              <a:off x="1058" y="1286"/>
              <a:ext cx="18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71" name="Line 463"/>
            <p:cNvSpPr>
              <a:spLocks noChangeShapeType="1"/>
            </p:cNvSpPr>
            <p:nvPr/>
          </p:nvSpPr>
          <p:spPr bwMode="auto">
            <a:xfrm flipH="1">
              <a:off x="1016" y="1286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72" name="Line 464"/>
            <p:cNvSpPr>
              <a:spLocks noChangeShapeType="1"/>
            </p:cNvSpPr>
            <p:nvPr/>
          </p:nvSpPr>
          <p:spPr bwMode="auto">
            <a:xfrm flipH="1">
              <a:off x="799" y="1286"/>
              <a:ext cx="19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73" name="Line 465"/>
            <p:cNvSpPr>
              <a:spLocks noChangeShapeType="1"/>
            </p:cNvSpPr>
            <p:nvPr/>
          </p:nvSpPr>
          <p:spPr bwMode="auto">
            <a:xfrm flipH="1">
              <a:off x="757" y="1286"/>
              <a:ext cx="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74" name="Line 466"/>
            <p:cNvSpPr>
              <a:spLocks noChangeShapeType="1"/>
            </p:cNvSpPr>
            <p:nvPr/>
          </p:nvSpPr>
          <p:spPr bwMode="auto">
            <a:xfrm flipH="1">
              <a:off x="546" y="1286"/>
              <a:ext cx="18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75" name="Line 467"/>
            <p:cNvSpPr>
              <a:spLocks noChangeShapeType="1"/>
            </p:cNvSpPr>
            <p:nvPr/>
          </p:nvSpPr>
          <p:spPr bwMode="auto">
            <a:xfrm flipH="1">
              <a:off x="1070" y="3209"/>
              <a:ext cx="18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76" name="Line 468"/>
            <p:cNvSpPr>
              <a:spLocks noChangeShapeType="1"/>
            </p:cNvSpPr>
            <p:nvPr/>
          </p:nvSpPr>
          <p:spPr bwMode="auto">
            <a:xfrm flipH="1">
              <a:off x="1026" y="3209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77" name="Line 469"/>
            <p:cNvSpPr>
              <a:spLocks noChangeShapeType="1"/>
            </p:cNvSpPr>
            <p:nvPr/>
          </p:nvSpPr>
          <p:spPr bwMode="auto">
            <a:xfrm flipH="1">
              <a:off x="811" y="3209"/>
              <a:ext cx="1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78" name="Line 470"/>
            <p:cNvSpPr>
              <a:spLocks noChangeShapeType="1"/>
            </p:cNvSpPr>
            <p:nvPr/>
          </p:nvSpPr>
          <p:spPr bwMode="auto">
            <a:xfrm flipH="1">
              <a:off x="766" y="3209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79" name="Line 471"/>
            <p:cNvSpPr>
              <a:spLocks noChangeShapeType="1"/>
            </p:cNvSpPr>
            <p:nvPr/>
          </p:nvSpPr>
          <p:spPr bwMode="auto">
            <a:xfrm flipH="1">
              <a:off x="563" y="3209"/>
              <a:ext cx="18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80" name="Line 472"/>
            <p:cNvSpPr>
              <a:spLocks noChangeShapeType="1"/>
            </p:cNvSpPr>
            <p:nvPr/>
          </p:nvSpPr>
          <p:spPr bwMode="auto">
            <a:xfrm>
              <a:off x="639" y="1406"/>
              <a:ext cx="53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81" name="Line 473"/>
            <p:cNvSpPr>
              <a:spLocks noChangeShapeType="1"/>
            </p:cNvSpPr>
            <p:nvPr/>
          </p:nvSpPr>
          <p:spPr bwMode="auto">
            <a:xfrm>
              <a:off x="639" y="3089"/>
              <a:ext cx="53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82" name="Line 474"/>
            <p:cNvSpPr>
              <a:spLocks noChangeShapeType="1"/>
            </p:cNvSpPr>
            <p:nvPr/>
          </p:nvSpPr>
          <p:spPr bwMode="auto">
            <a:xfrm flipV="1">
              <a:off x="639" y="1406"/>
              <a:ext cx="73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83" name="Line 475"/>
            <p:cNvSpPr>
              <a:spLocks noChangeShapeType="1"/>
            </p:cNvSpPr>
            <p:nvPr/>
          </p:nvSpPr>
          <p:spPr bwMode="auto">
            <a:xfrm flipV="1">
              <a:off x="639" y="1406"/>
              <a:ext cx="195" cy="1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84" name="Line 476"/>
            <p:cNvSpPr>
              <a:spLocks noChangeShapeType="1"/>
            </p:cNvSpPr>
            <p:nvPr/>
          </p:nvSpPr>
          <p:spPr bwMode="auto">
            <a:xfrm flipV="1">
              <a:off x="639" y="1406"/>
              <a:ext cx="315" cy="3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85" name="Line 477"/>
            <p:cNvSpPr>
              <a:spLocks noChangeShapeType="1"/>
            </p:cNvSpPr>
            <p:nvPr/>
          </p:nvSpPr>
          <p:spPr bwMode="auto">
            <a:xfrm flipV="1">
              <a:off x="726" y="1406"/>
              <a:ext cx="350" cy="3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86" name="Line 478"/>
            <p:cNvSpPr>
              <a:spLocks noChangeShapeType="1"/>
            </p:cNvSpPr>
            <p:nvPr/>
          </p:nvSpPr>
          <p:spPr bwMode="auto">
            <a:xfrm flipV="1">
              <a:off x="848" y="1425"/>
              <a:ext cx="328" cy="3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87" name="Line 479"/>
            <p:cNvSpPr>
              <a:spLocks noChangeShapeType="1"/>
            </p:cNvSpPr>
            <p:nvPr/>
          </p:nvSpPr>
          <p:spPr bwMode="auto">
            <a:xfrm flipV="1">
              <a:off x="968" y="1547"/>
              <a:ext cx="208" cy="2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88" name="Line 480"/>
            <p:cNvSpPr>
              <a:spLocks noChangeShapeType="1"/>
            </p:cNvSpPr>
            <p:nvPr/>
          </p:nvSpPr>
          <p:spPr bwMode="auto">
            <a:xfrm flipV="1">
              <a:off x="1089" y="1667"/>
              <a:ext cx="87" cy="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89" name="Line 481"/>
            <p:cNvSpPr>
              <a:spLocks noChangeShapeType="1"/>
            </p:cNvSpPr>
            <p:nvPr/>
          </p:nvSpPr>
          <p:spPr bwMode="auto">
            <a:xfrm flipV="1">
              <a:off x="639" y="2632"/>
              <a:ext cx="56" cy="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90" name="Line 482"/>
            <p:cNvSpPr>
              <a:spLocks noChangeShapeType="1"/>
            </p:cNvSpPr>
            <p:nvPr/>
          </p:nvSpPr>
          <p:spPr bwMode="auto">
            <a:xfrm flipV="1">
              <a:off x="639" y="2632"/>
              <a:ext cx="178" cy="1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91" name="Line 483"/>
            <p:cNvSpPr>
              <a:spLocks noChangeShapeType="1"/>
            </p:cNvSpPr>
            <p:nvPr/>
          </p:nvSpPr>
          <p:spPr bwMode="auto">
            <a:xfrm flipV="1">
              <a:off x="639" y="2632"/>
              <a:ext cx="298" cy="2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92" name="Line 484"/>
            <p:cNvSpPr>
              <a:spLocks noChangeShapeType="1"/>
            </p:cNvSpPr>
            <p:nvPr/>
          </p:nvSpPr>
          <p:spPr bwMode="auto">
            <a:xfrm flipV="1">
              <a:off x="639" y="2632"/>
              <a:ext cx="419" cy="4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93" name="Line 485"/>
            <p:cNvSpPr>
              <a:spLocks noChangeShapeType="1"/>
            </p:cNvSpPr>
            <p:nvPr/>
          </p:nvSpPr>
          <p:spPr bwMode="auto">
            <a:xfrm flipV="1">
              <a:off x="722" y="2654"/>
              <a:ext cx="437" cy="4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94" name="Line 486"/>
            <p:cNvSpPr>
              <a:spLocks noChangeShapeType="1"/>
            </p:cNvSpPr>
            <p:nvPr/>
          </p:nvSpPr>
          <p:spPr bwMode="auto">
            <a:xfrm flipV="1">
              <a:off x="844" y="2756"/>
              <a:ext cx="332" cy="3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95" name="Line 487"/>
            <p:cNvSpPr>
              <a:spLocks noChangeShapeType="1"/>
            </p:cNvSpPr>
            <p:nvPr/>
          </p:nvSpPr>
          <p:spPr bwMode="auto">
            <a:xfrm flipV="1">
              <a:off x="964" y="2876"/>
              <a:ext cx="212" cy="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96" name="Line 488"/>
            <p:cNvSpPr>
              <a:spLocks noChangeShapeType="1"/>
            </p:cNvSpPr>
            <p:nvPr/>
          </p:nvSpPr>
          <p:spPr bwMode="auto">
            <a:xfrm flipV="1">
              <a:off x="1086" y="2998"/>
              <a:ext cx="9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97" name="Line 489"/>
            <p:cNvSpPr>
              <a:spLocks noChangeShapeType="1"/>
            </p:cNvSpPr>
            <p:nvPr/>
          </p:nvSpPr>
          <p:spPr bwMode="auto">
            <a:xfrm flipH="1">
              <a:off x="445" y="1286"/>
              <a:ext cx="10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98" name="Line 490"/>
            <p:cNvSpPr>
              <a:spLocks noChangeShapeType="1"/>
            </p:cNvSpPr>
            <p:nvPr/>
          </p:nvSpPr>
          <p:spPr bwMode="auto">
            <a:xfrm flipH="1">
              <a:off x="445" y="3209"/>
              <a:ext cx="1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499" name="Line 491"/>
            <p:cNvSpPr>
              <a:spLocks noChangeShapeType="1"/>
            </p:cNvSpPr>
            <p:nvPr/>
          </p:nvSpPr>
          <p:spPr bwMode="auto">
            <a:xfrm>
              <a:off x="499" y="1354"/>
              <a:ext cx="0" cy="17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00" name="Freeform 492"/>
            <p:cNvSpPr>
              <a:spLocks/>
            </p:cNvSpPr>
            <p:nvPr/>
          </p:nvSpPr>
          <p:spPr bwMode="auto">
            <a:xfrm>
              <a:off x="488" y="1286"/>
              <a:ext cx="21" cy="68"/>
            </a:xfrm>
            <a:custGeom>
              <a:avLst/>
              <a:gdLst>
                <a:gd name="T0" fmla="*/ 0 w 81"/>
                <a:gd name="T1" fmla="*/ 244 h 244"/>
                <a:gd name="T2" fmla="*/ 81 w 81"/>
                <a:gd name="T3" fmla="*/ 244 h 244"/>
                <a:gd name="T4" fmla="*/ 41 w 81"/>
                <a:gd name="T5" fmla="*/ 0 h 244"/>
                <a:gd name="T6" fmla="*/ 0 w 81"/>
                <a:gd name="T7" fmla="*/ 244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244">
                  <a:moveTo>
                    <a:pt x="0" y="244"/>
                  </a:moveTo>
                  <a:lnTo>
                    <a:pt x="81" y="244"/>
                  </a:lnTo>
                  <a:lnTo>
                    <a:pt x="41" y="0"/>
                  </a:lnTo>
                  <a:lnTo>
                    <a:pt x="0" y="244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01" name="Freeform 493"/>
            <p:cNvSpPr>
              <a:spLocks/>
            </p:cNvSpPr>
            <p:nvPr/>
          </p:nvSpPr>
          <p:spPr bwMode="auto">
            <a:xfrm>
              <a:off x="488" y="1286"/>
              <a:ext cx="21" cy="68"/>
            </a:xfrm>
            <a:custGeom>
              <a:avLst/>
              <a:gdLst>
                <a:gd name="T0" fmla="*/ 0 w 81"/>
                <a:gd name="T1" fmla="*/ 244 h 244"/>
                <a:gd name="T2" fmla="*/ 81 w 81"/>
                <a:gd name="T3" fmla="*/ 244 h 244"/>
                <a:gd name="T4" fmla="*/ 41 w 81"/>
                <a:gd name="T5" fmla="*/ 0 h 244"/>
                <a:gd name="T6" fmla="*/ 0 w 81"/>
                <a:gd name="T7" fmla="*/ 244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244">
                  <a:moveTo>
                    <a:pt x="0" y="244"/>
                  </a:moveTo>
                  <a:lnTo>
                    <a:pt x="81" y="244"/>
                  </a:lnTo>
                  <a:lnTo>
                    <a:pt x="41" y="0"/>
                  </a:lnTo>
                  <a:lnTo>
                    <a:pt x="0" y="244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02" name="Freeform 494"/>
            <p:cNvSpPr>
              <a:spLocks/>
            </p:cNvSpPr>
            <p:nvPr/>
          </p:nvSpPr>
          <p:spPr bwMode="auto">
            <a:xfrm>
              <a:off x="488" y="3143"/>
              <a:ext cx="21" cy="66"/>
            </a:xfrm>
            <a:custGeom>
              <a:avLst/>
              <a:gdLst>
                <a:gd name="T0" fmla="*/ 0 w 81"/>
                <a:gd name="T1" fmla="*/ 0 h 242"/>
                <a:gd name="T2" fmla="*/ 81 w 81"/>
                <a:gd name="T3" fmla="*/ 0 h 242"/>
                <a:gd name="T4" fmla="*/ 41 w 81"/>
                <a:gd name="T5" fmla="*/ 242 h 242"/>
                <a:gd name="T6" fmla="*/ 0 w 81"/>
                <a:gd name="T7" fmla="*/ 0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242">
                  <a:moveTo>
                    <a:pt x="0" y="0"/>
                  </a:moveTo>
                  <a:lnTo>
                    <a:pt x="81" y="0"/>
                  </a:lnTo>
                  <a:lnTo>
                    <a:pt x="41" y="2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03" name="Freeform 495"/>
            <p:cNvSpPr>
              <a:spLocks/>
            </p:cNvSpPr>
            <p:nvPr/>
          </p:nvSpPr>
          <p:spPr bwMode="auto">
            <a:xfrm>
              <a:off x="488" y="3143"/>
              <a:ext cx="21" cy="66"/>
            </a:xfrm>
            <a:custGeom>
              <a:avLst/>
              <a:gdLst>
                <a:gd name="T0" fmla="*/ 0 w 81"/>
                <a:gd name="T1" fmla="*/ 0 h 242"/>
                <a:gd name="T2" fmla="*/ 81 w 81"/>
                <a:gd name="T3" fmla="*/ 0 h 242"/>
                <a:gd name="T4" fmla="*/ 41 w 81"/>
                <a:gd name="T5" fmla="*/ 242 h 242"/>
                <a:gd name="T6" fmla="*/ 0 w 81"/>
                <a:gd name="T7" fmla="*/ 0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242">
                  <a:moveTo>
                    <a:pt x="0" y="0"/>
                  </a:moveTo>
                  <a:lnTo>
                    <a:pt x="81" y="0"/>
                  </a:lnTo>
                  <a:lnTo>
                    <a:pt x="41" y="24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04" name="Line 496"/>
            <p:cNvSpPr>
              <a:spLocks noChangeShapeType="1"/>
            </p:cNvSpPr>
            <p:nvPr/>
          </p:nvSpPr>
          <p:spPr bwMode="auto">
            <a:xfrm flipH="1" flipV="1">
              <a:off x="399" y="2274"/>
              <a:ext cx="85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05" name="Freeform 497"/>
            <p:cNvSpPr>
              <a:spLocks/>
            </p:cNvSpPr>
            <p:nvPr/>
          </p:nvSpPr>
          <p:spPr bwMode="auto">
            <a:xfrm>
              <a:off x="412" y="2274"/>
              <a:ext cx="57" cy="43"/>
            </a:xfrm>
            <a:custGeom>
              <a:avLst/>
              <a:gdLst>
                <a:gd name="T0" fmla="*/ 102 w 204"/>
                <a:gd name="T1" fmla="*/ 4 h 153"/>
                <a:gd name="T2" fmla="*/ 91 w 204"/>
                <a:gd name="T3" fmla="*/ 2 h 153"/>
                <a:gd name="T4" fmla="*/ 79 w 204"/>
                <a:gd name="T5" fmla="*/ 0 h 153"/>
                <a:gd name="T6" fmla="*/ 69 w 204"/>
                <a:gd name="T7" fmla="*/ 0 h 153"/>
                <a:gd name="T8" fmla="*/ 58 w 204"/>
                <a:gd name="T9" fmla="*/ 0 h 153"/>
                <a:gd name="T10" fmla="*/ 47 w 204"/>
                <a:gd name="T11" fmla="*/ 1 h 153"/>
                <a:gd name="T12" fmla="*/ 39 w 204"/>
                <a:gd name="T13" fmla="*/ 3 h 153"/>
                <a:gd name="T14" fmla="*/ 30 w 204"/>
                <a:gd name="T15" fmla="*/ 6 h 153"/>
                <a:gd name="T16" fmla="*/ 22 w 204"/>
                <a:gd name="T17" fmla="*/ 10 h 153"/>
                <a:gd name="T18" fmla="*/ 16 w 204"/>
                <a:gd name="T19" fmla="*/ 15 h 153"/>
                <a:gd name="T20" fmla="*/ 10 w 204"/>
                <a:gd name="T21" fmla="*/ 20 h 153"/>
                <a:gd name="T22" fmla="*/ 6 w 204"/>
                <a:gd name="T23" fmla="*/ 27 h 153"/>
                <a:gd name="T24" fmla="*/ 3 w 204"/>
                <a:gd name="T25" fmla="*/ 33 h 153"/>
                <a:gd name="T26" fmla="*/ 1 w 204"/>
                <a:gd name="T27" fmla="*/ 40 h 153"/>
                <a:gd name="T28" fmla="*/ 0 w 204"/>
                <a:gd name="T29" fmla="*/ 49 h 153"/>
                <a:gd name="T30" fmla="*/ 1 w 204"/>
                <a:gd name="T31" fmla="*/ 56 h 153"/>
                <a:gd name="T32" fmla="*/ 3 w 204"/>
                <a:gd name="T33" fmla="*/ 65 h 153"/>
                <a:gd name="T34" fmla="*/ 6 w 204"/>
                <a:gd name="T35" fmla="*/ 73 h 153"/>
                <a:gd name="T36" fmla="*/ 10 w 204"/>
                <a:gd name="T37" fmla="*/ 83 h 153"/>
                <a:gd name="T38" fmla="*/ 16 w 204"/>
                <a:gd name="T39" fmla="*/ 92 h 153"/>
                <a:gd name="T40" fmla="*/ 22 w 204"/>
                <a:gd name="T41" fmla="*/ 99 h 153"/>
                <a:gd name="T42" fmla="*/ 30 w 204"/>
                <a:gd name="T43" fmla="*/ 108 h 153"/>
                <a:gd name="T44" fmla="*/ 39 w 204"/>
                <a:gd name="T45" fmla="*/ 115 h 153"/>
                <a:gd name="T46" fmla="*/ 47 w 204"/>
                <a:gd name="T47" fmla="*/ 122 h 153"/>
                <a:gd name="T48" fmla="*/ 58 w 204"/>
                <a:gd name="T49" fmla="*/ 129 h 153"/>
                <a:gd name="T50" fmla="*/ 69 w 204"/>
                <a:gd name="T51" fmla="*/ 135 h 153"/>
                <a:gd name="T52" fmla="*/ 79 w 204"/>
                <a:gd name="T53" fmla="*/ 139 h 153"/>
                <a:gd name="T54" fmla="*/ 91 w 204"/>
                <a:gd name="T55" fmla="*/ 144 h 153"/>
                <a:gd name="T56" fmla="*/ 102 w 204"/>
                <a:gd name="T57" fmla="*/ 148 h 153"/>
                <a:gd name="T58" fmla="*/ 114 w 204"/>
                <a:gd name="T59" fmla="*/ 150 h 153"/>
                <a:gd name="T60" fmla="*/ 125 w 204"/>
                <a:gd name="T61" fmla="*/ 152 h 153"/>
                <a:gd name="T62" fmla="*/ 136 w 204"/>
                <a:gd name="T63" fmla="*/ 153 h 153"/>
                <a:gd name="T64" fmla="*/ 147 w 204"/>
                <a:gd name="T65" fmla="*/ 152 h 153"/>
                <a:gd name="T66" fmla="*/ 157 w 204"/>
                <a:gd name="T67" fmla="*/ 151 h 153"/>
                <a:gd name="T68" fmla="*/ 166 w 204"/>
                <a:gd name="T69" fmla="*/ 149 h 153"/>
                <a:gd name="T70" fmla="*/ 174 w 204"/>
                <a:gd name="T71" fmla="*/ 146 h 153"/>
                <a:gd name="T72" fmla="*/ 183 w 204"/>
                <a:gd name="T73" fmla="*/ 143 h 153"/>
                <a:gd name="T74" fmla="*/ 189 w 204"/>
                <a:gd name="T75" fmla="*/ 137 h 153"/>
                <a:gd name="T76" fmla="*/ 194 w 204"/>
                <a:gd name="T77" fmla="*/ 132 h 153"/>
                <a:gd name="T78" fmla="*/ 199 w 204"/>
                <a:gd name="T79" fmla="*/ 126 h 153"/>
                <a:gd name="T80" fmla="*/ 202 w 204"/>
                <a:gd name="T81" fmla="*/ 119 h 153"/>
                <a:gd name="T82" fmla="*/ 204 w 204"/>
                <a:gd name="T83" fmla="*/ 112 h 153"/>
                <a:gd name="T84" fmla="*/ 204 w 204"/>
                <a:gd name="T85" fmla="*/ 103 h 153"/>
                <a:gd name="T86" fmla="*/ 204 w 204"/>
                <a:gd name="T87" fmla="*/ 96 h 153"/>
                <a:gd name="T88" fmla="*/ 202 w 204"/>
                <a:gd name="T89" fmla="*/ 87 h 153"/>
                <a:gd name="T90" fmla="*/ 199 w 204"/>
                <a:gd name="T91" fmla="*/ 79 h 153"/>
                <a:gd name="T92" fmla="*/ 194 w 204"/>
                <a:gd name="T93" fmla="*/ 70 h 153"/>
                <a:gd name="T94" fmla="*/ 189 w 204"/>
                <a:gd name="T95" fmla="*/ 62 h 153"/>
                <a:gd name="T96" fmla="*/ 183 w 204"/>
                <a:gd name="T97" fmla="*/ 53 h 153"/>
                <a:gd name="T98" fmla="*/ 174 w 204"/>
                <a:gd name="T99" fmla="*/ 45 h 153"/>
                <a:gd name="T100" fmla="*/ 166 w 204"/>
                <a:gd name="T101" fmla="*/ 37 h 153"/>
                <a:gd name="T102" fmla="*/ 157 w 204"/>
                <a:gd name="T103" fmla="*/ 30 h 153"/>
                <a:gd name="T104" fmla="*/ 147 w 204"/>
                <a:gd name="T105" fmla="*/ 23 h 153"/>
                <a:gd name="T106" fmla="*/ 136 w 204"/>
                <a:gd name="T107" fmla="*/ 18 h 153"/>
                <a:gd name="T108" fmla="*/ 125 w 204"/>
                <a:gd name="T109" fmla="*/ 13 h 153"/>
                <a:gd name="T110" fmla="*/ 114 w 204"/>
                <a:gd name="T111" fmla="*/ 9 h 153"/>
                <a:gd name="T112" fmla="*/ 102 w 204"/>
                <a:gd name="T113" fmla="*/ 4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04" h="153">
                  <a:moveTo>
                    <a:pt x="102" y="4"/>
                  </a:moveTo>
                  <a:lnTo>
                    <a:pt x="91" y="2"/>
                  </a:lnTo>
                  <a:lnTo>
                    <a:pt x="79" y="0"/>
                  </a:lnTo>
                  <a:lnTo>
                    <a:pt x="69" y="0"/>
                  </a:lnTo>
                  <a:lnTo>
                    <a:pt x="58" y="0"/>
                  </a:lnTo>
                  <a:lnTo>
                    <a:pt x="47" y="1"/>
                  </a:lnTo>
                  <a:lnTo>
                    <a:pt x="39" y="3"/>
                  </a:lnTo>
                  <a:lnTo>
                    <a:pt x="30" y="6"/>
                  </a:lnTo>
                  <a:lnTo>
                    <a:pt x="22" y="10"/>
                  </a:lnTo>
                  <a:lnTo>
                    <a:pt x="16" y="15"/>
                  </a:lnTo>
                  <a:lnTo>
                    <a:pt x="10" y="20"/>
                  </a:lnTo>
                  <a:lnTo>
                    <a:pt x="6" y="27"/>
                  </a:lnTo>
                  <a:lnTo>
                    <a:pt x="3" y="33"/>
                  </a:lnTo>
                  <a:lnTo>
                    <a:pt x="1" y="40"/>
                  </a:lnTo>
                  <a:lnTo>
                    <a:pt x="0" y="49"/>
                  </a:lnTo>
                  <a:lnTo>
                    <a:pt x="1" y="56"/>
                  </a:lnTo>
                  <a:lnTo>
                    <a:pt x="3" y="65"/>
                  </a:lnTo>
                  <a:lnTo>
                    <a:pt x="6" y="73"/>
                  </a:lnTo>
                  <a:lnTo>
                    <a:pt x="10" y="83"/>
                  </a:lnTo>
                  <a:lnTo>
                    <a:pt x="16" y="92"/>
                  </a:lnTo>
                  <a:lnTo>
                    <a:pt x="22" y="99"/>
                  </a:lnTo>
                  <a:lnTo>
                    <a:pt x="30" y="108"/>
                  </a:lnTo>
                  <a:lnTo>
                    <a:pt x="39" y="115"/>
                  </a:lnTo>
                  <a:lnTo>
                    <a:pt x="47" y="122"/>
                  </a:lnTo>
                  <a:lnTo>
                    <a:pt x="58" y="129"/>
                  </a:lnTo>
                  <a:lnTo>
                    <a:pt x="69" y="135"/>
                  </a:lnTo>
                  <a:lnTo>
                    <a:pt x="79" y="139"/>
                  </a:lnTo>
                  <a:lnTo>
                    <a:pt x="91" y="144"/>
                  </a:lnTo>
                  <a:lnTo>
                    <a:pt x="102" y="148"/>
                  </a:lnTo>
                  <a:lnTo>
                    <a:pt x="114" y="150"/>
                  </a:lnTo>
                  <a:lnTo>
                    <a:pt x="125" y="152"/>
                  </a:lnTo>
                  <a:lnTo>
                    <a:pt x="136" y="153"/>
                  </a:lnTo>
                  <a:lnTo>
                    <a:pt x="147" y="152"/>
                  </a:lnTo>
                  <a:lnTo>
                    <a:pt x="157" y="151"/>
                  </a:lnTo>
                  <a:lnTo>
                    <a:pt x="166" y="149"/>
                  </a:lnTo>
                  <a:lnTo>
                    <a:pt x="174" y="146"/>
                  </a:lnTo>
                  <a:lnTo>
                    <a:pt x="183" y="143"/>
                  </a:lnTo>
                  <a:lnTo>
                    <a:pt x="189" y="137"/>
                  </a:lnTo>
                  <a:lnTo>
                    <a:pt x="194" y="132"/>
                  </a:lnTo>
                  <a:lnTo>
                    <a:pt x="199" y="126"/>
                  </a:lnTo>
                  <a:lnTo>
                    <a:pt x="202" y="119"/>
                  </a:lnTo>
                  <a:lnTo>
                    <a:pt x="204" y="112"/>
                  </a:lnTo>
                  <a:lnTo>
                    <a:pt x="204" y="103"/>
                  </a:lnTo>
                  <a:lnTo>
                    <a:pt x="204" y="96"/>
                  </a:lnTo>
                  <a:lnTo>
                    <a:pt x="202" y="87"/>
                  </a:lnTo>
                  <a:lnTo>
                    <a:pt x="199" y="79"/>
                  </a:lnTo>
                  <a:lnTo>
                    <a:pt x="194" y="70"/>
                  </a:lnTo>
                  <a:lnTo>
                    <a:pt x="189" y="62"/>
                  </a:lnTo>
                  <a:lnTo>
                    <a:pt x="183" y="53"/>
                  </a:lnTo>
                  <a:lnTo>
                    <a:pt x="174" y="45"/>
                  </a:lnTo>
                  <a:lnTo>
                    <a:pt x="166" y="37"/>
                  </a:lnTo>
                  <a:lnTo>
                    <a:pt x="157" y="30"/>
                  </a:lnTo>
                  <a:lnTo>
                    <a:pt x="147" y="23"/>
                  </a:lnTo>
                  <a:lnTo>
                    <a:pt x="136" y="18"/>
                  </a:lnTo>
                  <a:lnTo>
                    <a:pt x="125" y="13"/>
                  </a:lnTo>
                  <a:lnTo>
                    <a:pt x="114" y="9"/>
                  </a:lnTo>
                  <a:lnTo>
                    <a:pt x="102" y="4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06" name="Freeform 498"/>
            <p:cNvSpPr>
              <a:spLocks/>
            </p:cNvSpPr>
            <p:nvPr/>
          </p:nvSpPr>
          <p:spPr bwMode="auto">
            <a:xfrm>
              <a:off x="399" y="2222"/>
              <a:ext cx="85" cy="45"/>
            </a:xfrm>
            <a:custGeom>
              <a:avLst/>
              <a:gdLst>
                <a:gd name="T0" fmla="*/ 308 w 308"/>
                <a:gd name="T1" fmla="*/ 166 h 166"/>
                <a:gd name="T2" fmla="*/ 308 w 308"/>
                <a:gd name="T3" fmla="*/ 119 h 166"/>
                <a:gd name="T4" fmla="*/ 307 w 308"/>
                <a:gd name="T5" fmla="*/ 111 h 166"/>
                <a:gd name="T6" fmla="*/ 305 w 308"/>
                <a:gd name="T7" fmla="*/ 104 h 166"/>
                <a:gd name="T8" fmla="*/ 302 w 308"/>
                <a:gd name="T9" fmla="*/ 97 h 166"/>
                <a:gd name="T10" fmla="*/ 296 w 308"/>
                <a:gd name="T11" fmla="*/ 90 h 166"/>
                <a:gd name="T12" fmla="*/ 291 w 308"/>
                <a:gd name="T13" fmla="*/ 82 h 166"/>
                <a:gd name="T14" fmla="*/ 284 w 308"/>
                <a:gd name="T15" fmla="*/ 76 h 166"/>
                <a:gd name="T16" fmla="*/ 276 w 308"/>
                <a:gd name="T17" fmla="*/ 70 h 166"/>
                <a:gd name="T18" fmla="*/ 268 w 308"/>
                <a:gd name="T19" fmla="*/ 64 h 166"/>
                <a:gd name="T20" fmla="*/ 259 w 308"/>
                <a:gd name="T21" fmla="*/ 59 h 166"/>
                <a:gd name="T22" fmla="*/ 250 w 308"/>
                <a:gd name="T23" fmla="*/ 56 h 166"/>
                <a:gd name="T24" fmla="*/ 239 w 308"/>
                <a:gd name="T25" fmla="*/ 53 h 166"/>
                <a:gd name="T26" fmla="*/ 205 w 308"/>
                <a:gd name="T27" fmla="*/ 43 h 166"/>
                <a:gd name="T28" fmla="*/ 195 w 308"/>
                <a:gd name="T29" fmla="*/ 41 h 166"/>
                <a:gd name="T30" fmla="*/ 186 w 308"/>
                <a:gd name="T31" fmla="*/ 40 h 166"/>
                <a:gd name="T32" fmla="*/ 177 w 308"/>
                <a:gd name="T33" fmla="*/ 40 h 166"/>
                <a:gd name="T34" fmla="*/ 169 w 308"/>
                <a:gd name="T35" fmla="*/ 41 h 166"/>
                <a:gd name="T36" fmla="*/ 161 w 308"/>
                <a:gd name="T37" fmla="*/ 43 h 166"/>
                <a:gd name="T38" fmla="*/ 154 w 308"/>
                <a:gd name="T39" fmla="*/ 46 h 166"/>
                <a:gd name="T40" fmla="*/ 148 w 308"/>
                <a:gd name="T41" fmla="*/ 49 h 166"/>
                <a:gd name="T42" fmla="*/ 143 w 308"/>
                <a:gd name="T43" fmla="*/ 55 h 166"/>
                <a:gd name="T44" fmla="*/ 140 w 308"/>
                <a:gd name="T45" fmla="*/ 60 h 166"/>
                <a:gd name="T46" fmla="*/ 138 w 308"/>
                <a:gd name="T47" fmla="*/ 66 h 166"/>
                <a:gd name="T48" fmla="*/ 137 w 308"/>
                <a:gd name="T49" fmla="*/ 73 h 166"/>
                <a:gd name="T50" fmla="*/ 137 w 308"/>
                <a:gd name="T51" fmla="*/ 121 h 166"/>
                <a:gd name="T52" fmla="*/ 0 w 308"/>
                <a:gd name="T53" fmla="*/ 83 h 166"/>
                <a:gd name="T54" fmla="*/ 0 w 308"/>
                <a:gd name="T55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08" h="166">
                  <a:moveTo>
                    <a:pt x="308" y="166"/>
                  </a:moveTo>
                  <a:lnTo>
                    <a:pt x="308" y="119"/>
                  </a:lnTo>
                  <a:lnTo>
                    <a:pt x="307" y="111"/>
                  </a:lnTo>
                  <a:lnTo>
                    <a:pt x="305" y="104"/>
                  </a:lnTo>
                  <a:lnTo>
                    <a:pt x="302" y="97"/>
                  </a:lnTo>
                  <a:lnTo>
                    <a:pt x="296" y="90"/>
                  </a:lnTo>
                  <a:lnTo>
                    <a:pt x="291" y="82"/>
                  </a:lnTo>
                  <a:lnTo>
                    <a:pt x="284" y="76"/>
                  </a:lnTo>
                  <a:lnTo>
                    <a:pt x="276" y="70"/>
                  </a:lnTo>
                  <a:lnTo>
                    <a:pt x="268" y="64"/>
                  </a:lnTo>
                  <a:lnTo>
                    <a:pt x="259" y="59"/>
                  </a:lnTo>
                  <a:lnTo>
                    <a:pt x="250" y="56"/>
                  </a:lnTo>
                  <a:lnTo>
                    <a:pt x="239" y="53"/>
                  </a:lnTo>
                  <a:lnTo>
                    <a:pt x="205" y="43"/>
                  </a:lnTo>
                  <a:lnTo>
                    <a:pt x="195" y="41"/>
                  </a:lnTo>
                  <a:lnTo>
                    <a:pt x="186" y="40"/>
                  </a:lnTo>
                  <a:lnTo>
                    <a:pt x="177" y="40"/>
                  </a:lnTo>
                  <a:lnTo>
                    <a:pt x="169" y="41"/>
                  </a:lnTo>
                  <a:lnTo>
                    <a:pt x="161" y="43"/>
                  </a:lnTo>
                  <a:lnTo>
                    <a:pt x="154" y="46"/>
                  </a:lnTo>
                  <a:lnTo>
                    <a:pt x="148" y="49"/>
                  </a:lnTo>
                  <a:lnTo>
                    <a:pt x="143" y="55"/>
                  </a:lnTo>
                  <a:lnTo>
                    <a:pt x="140" y="60"/>
                  </a:lnTo>
                  <a:lnTo>
                    <a:pt x="138" y="66"/>
                  </a:lnTo>
                  <a:lnTo>
                    <a:pt x="137" y="73"/>
                  </a:lnTo>
                  <a:lnTo>
                    <a:pt x="137" y="121"/>
                  </a:lnTo>
                  <a:lnTo>
                    <a:pt x="0" y="8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07" name="Freeform 499"/>
            <p:cNvSpPr>
              <a:spLocks/>
            </p:cNvSpPr>
            <p:nvPr/>
          </p:nvSpPr>
          <p:spPr bwMode="auto">
            <a:xfrm>
              <a:off x="403" y="2193"/>
              <a:ext cx="75" cy="22"/>
            </a:xfrm>
            <a:custGeom>
              <a:avLst/>
              <a:gdLst>
                <a:gd name="T0" fmla="*/ 0 w 272"/>
                <a:gd name="T1" fmla="*/ 0 h 76"/>
                <a:gd name="T2" fmla="*/ 19 w 272"/>
                <a:gd name="T3" fmla="*/ 12 h 76"/>
                <a:gd name="T4" fmla="*/ 37 w 272"/>
                <a:gd name="T5" fmla="*/ 22 h 76"/>
                <a:gd name="T6" fmla="*/ 56 w 272"/>
                <a:gd name="T7" fmla="*/ 32 h 76"/>
                <a:gd name="T8" fmla="*/ 76 w 272"/>
                <a:gd name="T9" fmla="*/ 41 h 76"/>
                <a:gd name="T10" fmla="*/ 95 w 272"/>
                <a:gd name="T11" fmla="*/ 48 h 76"/>
                <a:gd name="T12" fmla="*/ 116 w 272"/>
                <a:gd name="T13" fmla="*/ 55 h 76"/>
                <a:gd name="T14" fmla="*/ 136 w 272"/>
                <a:gd name="T15" fmla="*/ 61 h 76"/>
                <a:gd name="T16" fmla="*/ 157 w 272"/>
                <a:gd name="T17" fmla="*/ 66 h 76"/>
                <a:gd name="T18" fmla="*/ 176 w 272"/>
                <a:gd name="T19" fmla="*/ 70 h 76"/>
                <a:gd name="T20" fmla="*/ 196 w 272"/>
                <a:gd name="T21" fmla="*/ 72 h 76"/>
                <a:gd name="T22" fmla="*/ 217 w 272"/>
                <a:gd name="T23" fmla="*/ 75 h 76"/>
                <a:gd name="T24" fmla="*/ 236 w 272"/>
                <a:gd name="T25" fmla="*/ 76 h 76"/>
                <a:gd name="T26" fmla="*/ 254 w 272"/>
                <a:gd name="T27" fmla="*/ 75 h 76"/>
                <a:gd name="T28" fmla="*/ 272 w 272"/>
                <a:gd name="T29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2" h="76">
                  <a:moveTo>
                    <a:pt x="0" y="0"/>
                  </a:moveTo>
                  <a:lnTo>
                    <a:pt x="19" y="12"/>
                  </a:lnTo>
                  <a:lnTo>
                    <a:pt x="37" y="22"/>
                  </a:lnTo>
                  <a:lnTo>
                    <a:pt x="56" y="32"/>
                  </a:lnTo>
                  <a:lnTo>
                    <a:pt x="76" y="41"/>
                  </a:lnTo>
                  <a:lnTo>
                    <a:pt x="95" y="48"/>
                  </a:lnTo>
                  <a:lnTo>
                    <a:pt x="116" y="55"/>
                  </a:lnTo>
                  <a:lnTo>
                    <a:pt x="136" y="61"/>
                  </a:lnTo>
                  <a:lnTo>
                    <a:pt x="157" y="66"/>
                  </a:lnTo>
                  <a:lnTo>
                    <a:pt x="176" y="70"/>
                  </a:lnTo>
                  <a:lnTo>
                    <a:pt x="196" y="72"/>
                  </a:lnTo>
                  <a:lnTo>
                    <a:pt x="217" y="75"/>
                  </a:lnTo>
                  <a:lnTo>
                    <a:pt x="236" y="76"/>
                  </a:lnTo>
                  <a:lnTo>
                    <a:pt x="254" y="75"/>
                  </a:lnTo>
                  <a:lnTo>
                    <a:pt x="272" y="7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08" name="Freeform 500"/>
            <p:cNvSpPr>
              <a:spLocks/>
            </p:cNvSpPr>
            <p:nvPr/>
          </p:nvSpPr>
          <p:spPr bwMode="auto">
            <a:xfrm>
              <a:off x="399" y="2180"/>
              <a:ext cx="4" cy="13"/>
            </a:xfrm>
            <a:custGeom>
              <a:avLst/>
              <a:gdLst>
                <a:gd name="T0" fmla="*/ 18 w 18"/>
                <a:gd name="T1" fmla="*/ 0 h 48"/>
                <a:gd name="T2" fmla="*/ 12 w 18"/>
                <a:gd name="T3" fmla="*/ 2 h 48"/>
                <a:gd name="T4" fmla="*/ 8 w 18"/>
                <a:gd name="T5" fmla="*/ 6 h 48"/>
                <a:gd name="T6" fmla="*/ 5 w 18"/>
                <a:gd name="T7" fmla="*/ 9 h 48"/>
                <a:gd name="T8" fmla="*/ 3 w 18"/>
                <a:gd name="T9" fmla="*/ 13 h 48"/>
                <a:gd name="T10" fmla="*/ 0 w 18"/>
                <a:gd name="T11" fmla="*/ 17 h 48"/>
                <a:gd name="T12" fmla="*/ 0 w 18"/>
                <a:gd name="T13" fmla="*/ 23 h 48"/>
                <a:gd name="T14" fmla="*/ 3 w 18"/>
                <a:gd name="T15" fmla="*/ 28 h 48"/>
                <a:gd name="T16" fmla="*/ 5 w 18"/>
                <a:gd name="T17" fmla="*/ 33 h 48"/>
                <a:gd name="T18" fmla="*/ 8 w 18"/>
                <a:gd name="T19" fmla="*/ 39 h 48"/>
                <a:gd name="T20" fmla="*/ 12 w 18"/>
                <a:gd name="T21" fmla="*/ 44 h 48"/>
                <a:gd name="T22" fmla="*/ 18 w 18"/>
                <a:gd name="T2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" h="48">
                  <a:moveTo>
                    <a:pt x="18" y="0"/>
                  </a:moveTo>
                  <a:lnTo>
                    <a:pt x="12" y="2"/>
                  </a:lnTo>
                  <a:lnTo>
                    <a:pt x="8" y="6"/>
                  </a:lnTo>
                  <a:lnTo>
                    <a:pt x="5" y="9"/>
                  </a:lnTo>
                  <a:lnTo>
                    <a:pt x="3" y="13"/>
                  </a:lnTo>
                  <a:lnTo>
                    <a:pt x="0" y="17"/>
                  </a:lnTo>
                  <a:lnTo>
                    <a:pt x="0" y="23"/>
                  </a:lnTo>
                  <a:lnTo>
                    <a:pt x="3" y="28"/>
                  </a:lnTo>
                  <a:lnTo>
                    <a:pt x="5" y="33"/>
                  </a:lnTo>
                  <a:lnTo>
                    <a:pt x="8" y="39"/>
                  </a:lnTo>
                  <a:lnTo>
                    <a:pt x="12" y="44"/>
                  </a:lnTo>
                  <a:lnTo>
                    <a:pt x="18" y="4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09" name="Freeform 501"/>
            <p:cNvSpPr>
              <a:spLocks/>
            </p:cNvSpPr>
            <p:nvPr/>
          </p:nvSpPr>
          <p:spPr bwMode="auto">
            <a:xfrm>
              <a:off x="403" y="2180"/>
              <a:ext cx="75" cy="21"/>
            </a:xfrm>
            <a:custGeom>
              <a:avLst/>
              <a:gdLst>
                <a:gd name="T0" fmla="*/ 272 w 272"/>
                <a:gd name="T1" fmla="*/ 75 h 75"/>
                <a:gd name="T2" fmla="*/ 254 w 272"/>
                <a:gd name="T3" fmla="*/ 64 h 75"/>
                <a:gd name="T4" fmla="*/ 236 w 272"/>
                <a:gd name="T5" fmla="*/ 53 h 75"/>
                <a:gd name="T6" fmla="*/ 217 w 272"/>
                <a:gd name="T7" fmla="*/ 44 h 75"/>
                <a:gd name="T8" fmla="*/ 196 w 272"/>
                <a:gd name="T9" fmla="*/ 35 h 75"/>
                <a:gd name="T10" fmla="*/ 176 w 272"/>
                <a:gd name="T11" fmla="*/ 27 h 75"/>
                <a:gd name="T12" fmla="*/ 157 w 272"/>
                <a:gd name="T13" fmla="*/ 20 h 75"/>
                <a:gd name="T14" fmla="*/ 136 w 272"/>
                <a:gd name="T15" fmla="*/ 14 h 75"/>
                <a:gd name="T16" fmla="*/ 116 w 272"/>
                <a:gd name="T17" fmla="*/ 10 h 75"/>
                <a:gd name="T18" fmla="*/ 95 w 272"/>
                <a:gd name="T19" fmla="*/ 5 h 75"/>
                <a:gd name="T20" fmla="*/ 76 w 272"/>
                <a:gd name="T21" fmla="*/ 2 h 75"/>
                <a:gd name="T22" fmla="*/ 56 w 272"/>
                <a:gd name="T23" fmla="*/ 1 h 75"/>
                <a:gd name="T24" fmla="*/ 37 w 272"/>
                <a:gd name="T25" fmla="*/ 0 h 75"/>
                <a:gd name="T26" fmla="*/ 19 w 272"/>
                <a:gd name="T27" fmla="*/ 0 h 75"/>
                <a:gd name="T28" fmla="*/ 0 w 272"/>
                <a:gd name="T29" fmla="*/ 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2" h="75">
                  <a:moveTo>
                    <a:pt x="272" y="75"/>
                  </a:moveTo>
                  <a:lnTo>
                    <a:pt x="254" y="64"/>
                  </a:lnTo>
                  <a:lnTo>
                    <a:pt x="236" y="53"/>
                  </a:lnTo>
                  <a:lnTo>
                    <a:pt x="217" y="44"/>
                  </a:lnTo>
                  <a:lnTo>
                    <a:pt x="196" y="35"/>
                  </a:lnTo>
                  <a:lnTo>
                    <a:pt x="176" y="27"/>
                  </a:lnTo>
                  <a:lnTo>
                    <a:pt x="157" y="20"/>
                  </a:lnTo>
                  <a:lnTo>
                    <a:pt x="136" y="14"/>
                  </a:lnTo>
                  <a:lnTo>
                    <a:pt x="116" y="10"/>
                  </a:lnTo>
                  <a:lnTo>
                    <a:pt x="95" y="5"/>
                  </a:lnTo>
                  <a:lnTo>
                    <a:pt x="76" y="2"/>
                  </a:lnTo>
                  <a:lnTo>
                    <a:pt x="56" y="1"/>
                  </a:lnTo>
                  <a:lnTo>
                    <a:pt x="37" y="0"/>
                  </a:lnTo>
                  <a:lnTo>
                    <a:pt x="19" y="0"/>
                  </a:lnTo>
                  <a:lnTo>
                    <a:pt x="0" y="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10" name="Freeform 502"/>
            <p:cNvSpPr>
              <a:spLocks/>
            </p:cNvSpPr>
            <p:nvPr/>
          </p:nvSpPr>
          <p:spPr bwMode="auto">
            <a:xfrm>
              <a:off x="478" y="2201"/>
              <a:ext cx="6" cy="12"/>
            </a:xfrm>
            <a:custGeom>
              <a:avLst/>
              <a:gdLst>
                <a:gd name="T0" fmla="*/ 0 w 17"/>
                <a:gd name="T1" fmla="*/ 48 h 48"/>
                <a:gd name="T2" fmla="*/ 6 w 17"/>
                <a:gd name="T3" fmla="*/ 45 h 48"/>
                <a:gd name="T4" fmla="*/ 11 w 17"/>
                <a:gd name="T5" fmla="*/ 43 h 48"/>
                <a:gd name="T6" fmla="*/ 14 w 17"/>
                <a:gd name="T7" fmla="*/ 39 h 48"/>
                <a:gd name="T8" fmla="*/ 16 w 17"/>
                <a:gd name="T9" fmla="*/ 36 h 48"/>
                <a:gd name="T10" fmla="*/ 17 w 17"/>
                <a:gd name="T11" fmla="*/ 31 h 48"/>
                <a:gd name="T12" fmla="*/ 17 w 17"/>
                <a:gd name="T13" fmla="*/ 25 h 48"/>
                <a:gd name="T14" fmla="*/ 16 w 17"/>
                <a:gd name="T15" fmla="*/ 21 h 48"/>
                <a:gd name="T16" fmla="*/ 14 w 17"/>
                <a:gd name="T17" fmla="*/ 15 h 48"/>
                <a:gd name="T18" fmla="*/ 11 w 17"/>
                <a:gd name="T19" fmla="*/ 9 h 48"/>
                <a:gd name="T20" fmla="*/ 6 w 17"/>
                <a:gd name="T21" fmla="*/ 5 h 48"/>
                <a:gd name="T22" fmla="*/ 0 w 17"/>
                <a:gd name="T2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" h="48">
                  <a:moveTo>
                    <a:pt x="0" y="48"/>
                  </a:moveTo>
                  <a:lnTo>
                    <a:pt x="6" y="45"/>
                  </a:lnTo>
                  <a:lnTo>
                    <a:pt x="11" y="43"/>
                  </a:lnTo>
                  <a:lnTo>
                    <a:pt x="14" y="39"/>
                  </a:lnTo>
                  <a:lnTo>
                    <a:pt x="16" y="36"/>
                  </a:lnTo>
                  <a:lnTo>
                    <a:pt x="17" y="31"/>
                  </a:lnTo>
                  <a:lnTo>
                    <a:pt x="17" y="25"/>
                  </a:lnTo>
                  <a:lnTo>
                    <a:pt x="16" y="21"/>
                  </a:lnTo>
                  <a:lnTo>
                    <a:pt x="14" y="15"/>
                  </a:lnTo>
                  <a:lnTo>
                    <a:pt x="11" y="9"/>
                  </a:lnTo>
                  <a:lnTo>
                    <a:pt x="6" y="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11" name="Line 503"/>
            <p:cNvSpPr>
              <a:spLocks noChangeShapeType="1"/>
            </p:cNvSpPr>
            <p:nvPr/>
          </p:nvSpPr>
          <p:spPr bwMode="auto">
            <a:xfrm flipH="1">
              <a:off x="1076" y="2247"/>
              <a:ext cx="16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12" name="Line 504"/>
            <p:cNvSpPr>
              <a:spLocks noChangeShapeType="1"/>
            </p:cNvSpPr>
            <p:nvPr/>
          </p:nvSpPr>
          <p:spPr bwMode="auto">
            <a:xfrm flipH="1">
              <a:off x="1031" y="2247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13" name="Line 505"/>
            <p:cNvSpPr>
              <a:spLocks noChangeShapeType="1"/>
            </p:cNvSpPr>
            <p:nvPr/>
          </p:nvSpPr>
          <p:spPr bwMode="auto">
            <a:xfrm flipH="1">
              <a:off x="815" y="2247"/>
              <a:ext cx="19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14" name="Line 506"/>
            <p:cNvSpPr>
              <a:spLocks noChangeShapeType="1"/>
            </p:cNvSpPr>
            <p:nvPr/>
          </p:nvSpPr>
          <p:spPr bwMode="auto">
            <a:xfrm flipH="1">
              <a:off x="772" y="2247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15" name="Line 507"/>
            <p:cNvSpPr>
              <a:spLocks noChangeShapeType="1"/>
            </p:cNvSpPr>
            <p:nvPr/>
          </p:nvSpPr>
          <p:spPr bwMode="auto">
            <a:xfrm flipH="1">
              <a:off x="579" y="2247"/>
              <a:ext cx="17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16" name="Line 508"/>
            <p:cNvSpPr>
              <a:spLocks noChangeShapeType="1"/>
            </p:cNvSpPr>
            <p:nvPr/>
          </p:nvSpPr>
          <p:spPr bwMode="auto">
            <a:xfrm>
              <a:off x="1896" y="2247"/>
              <a:ext cx="18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17" name="Line 509"/>
            <p:cNvSpPr>
              <a:spLocks noChangeShapeType="1"/>
            </p:cNvSpPr>
            <p:nvPr/>
          </p:nvSpPr>
          <p:spPr bwMode="auto">
            <a:xfrm>
              <a:off x="2105" y="2247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18" name="Line 510"/>
            <p:cNvSpPr>
              <a:spLocks noChangeShapeType="1"/>
            </p:cNvSpPr>
            <p:nvPr/>
          </p:nvSpPr>
          <p:spPr bwMode="auto">
            <a:xfrm>
              <a:off x="2147" y="2247"/>
              <a:ext cx="1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19" name="Line 511"/>
            <p:cNvSpPr>
              <a:spLocks noChangeShapeType="1"/>
            </p:cNvSpPr>
            <p:nvPr/>
          </p:nvSpPr>
          <p:spPr bwMode="auto">
            <a:xfrm>
              <a:off x="2364" y="2247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20" name="Line 512"/>
            <p:cNvSpPr>
              <a:spLocks noChangeShapeType="1"/>
            </p:cNvSpPr>
            <p:nvPr/>
          </p:nvSpPr>
          <p:spPr bwMode="auto">
            <a:xfrm>
              <a:off x="2409" y="2247"/>
              <a:ext cx="1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21" name="Line 513"/>
            <p:cNvSpPr>
              <a:spLocks noChangeShapeType="1"/>
            </p:cNvSpPr>
            <p:nvPr/>
          </p:nvSpPr>
          <p:spPr bwMode="auto">
            <a:xfrm>
              <a:off x="2623" y="2247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22" name="Line 514"/>
            <p:cNvSpPr>
              <a:spLocks noChangeShapeType="1"/>
            </p:cNvSpPr>
            <p:nvPr/>
          </p:nvSpPr>
          <p:spPr bwMode="auto">
            <a:xfrm>
              <a:off x="2668" y="2247"/>
              <a:ext cx="1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23" name="Line 515"/>
            <p:cNvSpPr>
              <a:spLocks noChangeShapeType="1"/>
            </p:cNvSpPr>
            <p:nvPr/>
          </p:nvSpPr>
          <p:spPr bwMode="auto">
            <a:xfrm>
              <a:off x="2882" y="2247"/>
              <a:ext cx="2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24" name="Line 516"/>
            <p:cNvSpPr>
              <a:spLocks noChangeShapeType="1"/>
            </p:cNvSpPr>
            <p:nvPr/>
          </p:nvSpPr>
          <p:spPr bwMode="auto">
            <a:xfrm>
              <a:off x="2927" y="2247"/>
              <a:ext cx="1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25" name="Line 517"/>
            <p:cNvSpPr>
              <a:spLocks noChangeShapeType="1"/>
            </p:cNvSpPr>
            <p:nvPr/>
          </p:nvSpPr>
          <p:spPr bwMode="auto">
            <a:xfrm>
              <a:off x="3144" y="2247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26" name="Line 518"/>
            <p:cNvSpPr>
              <a:spLocks noChangeShapeType="1"/>
            </p:cNvSpPr>
            <p:nvPr/>
          </p:nvSpPr>
          <p:spPr bwMode="auto">
            <a:xfrm>
              <a:off x="3186" y="2247"/>
              <a:ext cx="19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27" name="Line 519"/>
            <p:cNvSpPr>
              <a:spLocks noChangeShapeType="1"/>
            </p:cNvSpPr>
            <p:nvPr/>
          </p:nvSpPr>
          <p:spPr bwMode="auto">
            <a:xfrm>
              <a:off x="3403" y="2247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28" name="Line 520"/>
            <p:cNvSpPr>
              <a:spLocks noChangeShapeType="1"/>
            </p:cNvSpPr>
            <p:nvPr/>
          </p:nvSpPr>
          <p:spPr bwMode="auto">
            <a:xfrm>
              <a:off x="3445" y="2247"/>
              <a:ext cx="19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29" name="Line 521"/>
            <p:cNvSpPr>
              <a:spLocks noChangeShapeType="1"/>
            </p:cNvSpPr>
            <p:nvPr/>
          </p:nvSpPr>
          <p:spPr bwMode="auto">
            <a:xfrm>
              <a:off x="3662" y="2247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30" name="Line 522"/>
            <p:cNvSpPr>
              <a:spLocks noChangeShapeType="1"/>
            </p:cNvSpPr>
            <p:nvPr/>
          </p:nvSpPr>
          <p:spPr bwMode="auto">
            <a:xfrm>
              <a:off x="3704" y="2247"/>
              <a:ext cx="19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31" name="Line 523"/>
            <p:cNvSpPr>
              <a:spLocks noChangeShapeType="1"/>
            </p:cNvSpPr>
            <p:nvPr/>
          </p:nvSpPr>
          <p:spPr bwMode="auto">
            <a:xfrm>
              <a:off x="3921" y="2247"/>
              <a:ext cx="1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32" name="Line 524"/>
            <p:cNvSpPr>
              <a:spLocks noChangeShapeType="1"/>
            </p:cNvSpPr>
            <p:nvPr/>
          </p:nvSpPr>
          <p:spPr bwMode="auto">
            <a:xfrm>
              <a:off x="3964" y="2247"/>
              <a:ext cx="1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33" name="Line 525"/>
            <p:cNvSpPr>
              <a:spLocks noChangeShapeType="1"/>
            </p:cNvSpPr>
            <p:nvPr/>
          </p:nvSpPr>
          <p:spPr bwMode="auto">
            <a:xfrm>
              <a:off x="3016" y="1133"/>
              <a:ext cx="0" cy="1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34" name="Line 526"/>
            <p:cNvSpPr>
              <a:spLocks noChangeShapeType="1"/>
            </p:cNvSpPr>
            <p:nvPr/>
          </p:nvSpPr>
          <p:spPr bwMode="auto">
            <a:xfrm>
              <a:off x="3016" y="1329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35" name="Line 527"/>
            <p:cNvSpPr>
              <a:spLocks noChangeShapeType="1"/>
            </p:cNvSpPr>
            <p:nvPr/>
          </p:nvSpPr>
          <p:spPr bwMode="auto">
            <a:xfrm>
              <a:off x="3016" y="1371"/>
              <a:ext cx="0" cy="1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36" name="Line 528"/>
            <p:cNvSpPr>
              <a:spLocks noChangeShapeType="1"/>
            </p:cNvSpPr>
            <p:nvPr/>
          </p:nvSpPr>
          <p:spPr bwMode="auto">
            <a:xfrm>
              <a:off x="3016" y="1588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37" name="Line 529"/>
            <p:cNvSpPr>
              <a:spLocks noChangeShapeType="1"/>
            </p:cNvSpPr>
            <p:nvPr/>
          </p:nvSpPr>
          <p:spPr bwMode="auto">
            <a:xfrm>
              <a:off x="3016" y="1630"/>
              <a:ext cx="0" cy="1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38" name="Line 530"/>
            <p:cNvSpPr>
              <a:spLocks noChangeShapeType="1"/>
            </p:cNvSpPr>
            <p:nvPr/>
          </p:nvSpPr>
          <p:spPr bwMode="auto">
            <a:xfrm>
              <a:off x="3016" y="1847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39" name="Line 531"/>
            <p:cNvSpPr>
              <a:spLocks noChangeShapeType="1"/>
            </p:cNvSpPr>
            <p:nvPr/>
          </p:nvSpPr>
          <p:spPr bwMode="auto">
            <a:xfrm>
              <a:off x="3016" y="1891"/>
              <a:ext cx="0" cy="1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40" name="Line 532"/>
            <p:cNvSpPr>
              <a:spLocks noChangeShapeType="1"/>
            </p:cNvSpPr>
            <p:nvPr/>
          </p:nvSpPr>
          <p:spPr bwMode="auto">
            <a:xfrm>
              <a:off x="3016" y="2106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41" name="Line 533"/>
            <p:cNvSpPr>
              <a:spLocks noChangeShapeType="1"/>
            </p:cNvSpPr>
            <p:nvPr/>
          </p:nvSpPr>
          <p:spPr bwMode="auto">
            <a:xfrm>
              <a:off x="3016" y="2151"/>
              <a:ext cx="0" cy="1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42" name="Line 534"/>
            <p:cNvSpPr>
              <a:spLocks noChangeShapeType="1"/>
            </p:cNvSpPr>
            <p:nvPr/>
          </p:nvSpPr>
          <p:spPr bwMode="auto">
            <a:xfrm>
              <a:off x="3016" y="2367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43" name="Line 535"/>
            <p:cNvSpPr>
              <a:spLocks noChangeShapeType="1"/>
            </p:cNvSpPr>
            <p:nvPr/>
          </p:nvSpPr>
          <p:spPr bwMode="auto">
            <a:xfrm>
              <a:off x="3016" y="2410"/>
              <a:ext cx="0" cy="1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44" name="Line 536"/>
            <p:cNvSpPr>
              <a:spLocks noChangeShapeType="1"/>
            </p:cNvSpPr>
            <p:nvPr/>
          </p:nvSpPr>
          <p:spPr bwMode="auto">
            <a:xfrm>
              <a:off x="3016" y="2627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45" name="Line 537"/>
            <p:cNvSpPr>
              <a:spLocks noChangeShapeType="1"/>
            </p:cNvSpPr>
            <p:nvPr/>
          </p:nvSpPr>
          <p:spPr bwMode="auto">
            <a:xfrm>
              <a:off x="3016" y="2669"/>
              <a:ext cx="0" cy="1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46" name="Line 538"/>
            <p:cNvSpPr>
              <a:spLocks noChangeShapeType="1"/>
            </p:cNvSpPr>
            <p:nvPr/>
          </p:nvSpPr>
          <p:spPr bwMode="auto">
            <a:xfrm>
              <a:off x="3016" y="2886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47" name="Line 539"/>
            <p:cNvSpPr>
              <a:spLocks noChangeShapeType="1"/>
            </p:cNvSpPr>
            <p:nvPr/>
          </p:nvSpPr>
          <p:spPr bwMode="auto">
            <a:xfrm>
              <a:off x="3016" y="2928"/>
              <a:ext cx="0" cy="1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48" name="Line 540"/>
            <p:cNvSpPr>
              <a:spLocks noChangeShapeType="1"/>
            </p:cNvSpPr>
            <p:nvPr/>
          </p:nvSpPr>
          <p:spPr bwMode="auto">
            <a:xfrm>
              <a:off x="3016" y="3145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49" name="Line 541"/>
            <p:cNvSpPr>
              <a:spLocks noChangeShapeType="1"/>
            </p:cNvSpPr>
            <p:nvPr/>
          </p:nvSpPr>
          <p:spPr bwMode="auto">
            <a:xfrm>
              <a:off x="3016" y="3189"/>
              <a:ext cx="0" cy="1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50" name="Line 542"/>
            <p:cNvSpPr>
              <a:spLocks noChangeShapeType="1"/>
            </p:cNvSpPr>
            <p:nvPr/>
          </p:nvSpPr>
          <p:spPr bwMode="auto">
            <a:xfrm>
              <a:off x="161" y="698"/>
              <a:ext cx="543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51" name="Line 543"/>
            <p:cNvSpPr>
              <a:spLocks noChangeShapeType="1"/>
            </p:cNvSpPr>
            <p:nvPr/>
          </p:nvSpPr>
          <p:spPr bwMode="auto">
            <a:xfrm>
              <a:off x="5598" y="698"/>
              <a:ext cx="0" cy="34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52" name="Line 544"/>
            <p:cNvSpPr>
              <a:spLocks noChangeShapeType="1"/>
            </p:cNvSpPr>
            <p:nvPr/>
          </p:nvSpPr>
          <p:spPr bwMode="auto">
            <a:xfrm flipV="1">
              <a:off x="161" y="698"/>
              <a:ext cx="0" cy="344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53" name="Freeform 545"/>
            <p:cNvSpPr>
              <a:spLocks/>
            </p:cNvSpPr>
            <p:nvPr/>
          </p:nvSpPr>
          <p:spPr bwMode="auto">
            <a:xfrm>
              <a:off x="5356" y="731"/>
              <a:ext cx="18" cy="15"/>
            </a:xfrm>
            <a:custGeom>
              <a:avLst/>
              <a:gdLst>
                <a:gd name="T0" fmla="*/ 63 w 63"/>
                <a:gd name="T1" fmla="*/ 0 h 52"/>
                <a:gd name="T2" fmla="*/ 55 w 63"/>
                <a:gd name="T3" fmla="*/ 0 h 52"/>
                <a:gd name="T4" fmla="*/ 49 w 63"/>
                <a:gd name="T5" fmla="*/ 2 h 52"/>
                <a:gd name="T6" fmla="*/ 41 w 63"/>
                <a:gd name="T7" fmla="*/ 4 h 52"/>
                <a:gd name="T8" fmla="*/ 35 w 63"/>
                <a:gd name="T9" fmla="*/ 8 h 52"/>
                <a:gd name="T10" fmla="*/ 27 w 63"/>
                <a:gd name="T11" fmla="*/ 14 h 52"/>
                <a:gd name="T12" fmla="*/ 21 w 63"/>
                <a:gd name="T13" fmla="*/ 20 h 52"/>
                <a:gd name="T14" fmla="*/ 15 w 63"/>
                <a:gd name="T15" fmla="*/ 27 h 52"/>
                <a:gd name="T16" fmla="*/ 9 w 63"/>
                <a:gd name="T17" fmla="*/ 34 h 52"/>
                <a:gd name="T18" fmla="*/ 4 w 63"/>
                <a:gd name="T19" fmla="*/ 43 h 52"/>
                <a:gd name="T20" fmla="*/ 0 w 63"/>
                <a:gd name="T21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3" h="52">
                  <a:moveTo>
                    <a:pt x="63" y="0"/>
                  </a:moveTo>
                  <a:lnTo>
                    <a:pt x="55" y="0"/>
                  </a:lnTo>
                  <a:lnTo>
                    <a:pt x="49" y="2"/>
                  </a:lnTo>
                  <a:lnTo>
                    <a:pt x="41" y="4"/>
                  </a:lnTo>
                  <a:lnTo>
                    <a:pt x="35" y="8"/>
                  </a:lnTo>
                  <a:lnTo>
                    <a:pt x="27" y="14"/>
                  </a:lnTo>
                  <a:lnTo>
                    <a:pt x="21" y="20"/>
                  </a:lnTo>
                  <a:lnTo>
                    <a:pt x="15" y="27"/>
                  </a:lnTo>
                  <a:lnTo>
                    <a:pt x="9" y="34"/>
                  </a:lnTo>
                  <a:lnTo>
                    <a:pt x="4" y="43"/>
                  </a:lnTo>
                  <a:lnTo>
                    <a:pt x="0" y="5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54" name="Freeform 546"/>
            <p:cNvSpPr>
              <a:spLocks/>
            </p:cNvSpPr>
            <p:nvPr/>
          </p:nvSpPr>
          <p:spPr bwMode="auto">
            <a:xfrm>
              <a:off x="5374" y="731"/>
              <a:ext cx="9" cy="29"/>
            </a:xfrm>
            <a:custGeom>
              <a:avLst/>
              <a:gdLst>
                <a:gd name="T0" fmla="*/ 12 w 33"/>
                <a:gd name="T1" fmla="*/ 105 h 105"/>
                <a:gd name="T2" fmla="*/ 18 w 33"/>
                <a:gd name="T3" fmla="*/ 98 h 105"/>
                <a:gd name="T4" fmla="*/ 22 w 33"/>
                <a:gd name="T5" fmla="*/ 88 h 105"/>
                <a:gd name="T6" fmla="*/ 26 w 33"/>
                <a:gd name="T7" fmla="*/ 80 h 105"/>
                <a:gd name="T8" fmla="*/ 28 w 33"/>
                <a:gd name="T9" fmla="*/ 70 h 105"/>
                <a:gd name="T10" fmla="*/ 30 w 33"/>
                <a:gd name="T11" fmla="*/ 62 h 105"/>
                <a:gd name="T12" fmla="*/ 33 w 33"/>
                <a:gd name="T13" fmla="*/ 52 h 105"/>
                <a:gd name="T14" fmla="*/ 33 w 33"/>
                <a:gd name="T15" fmla="*/ 44 h 105"/>
                <a:gd name="T16" fmla="*/ 33 w 33"/>
                <a:gd name="T17" fmla="*/ 35 h 105"/>
                <a:gd name="T18" fmla="*/ 30 w 33"/>
                <a:gd name="T19" fmla="*/ 28 h 105"/>
                <a:gd name="T20" fmla="*/ 28 w 33"/>
                <a:gd name="T21" fmla="*/ 20 h 105"/>
                <a:gd name="T22" fmla="*/ 25 w 33"/>
                <a:gd name="T23" fmla="*/ 14 h 105"/>
                <a:gd name="T24" fmla="*/ 21 w 33"/>
                <a:gd name="T25" fmla="*/ 8 h 105"/>
                <a:gd name="T26" fmla="*/ 17 w 33"/>
                <a:gd name="T27" fmla="*/ 5 h 105"/>
                <a:gd name="T28" fmla="*/ 11 w 33"/>
                <a:gd name="T29" fmla="*/ 2 h 105"/>
                <a:gd name="T30" fmla="*/ 5 w 33"/>
                <a:gd name="T31" fmla="*/ 0 h 105"/>
                <a:gd name="T32" fmla="*/ 0 w 33"/>
                <a:gd name="T33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3" h="105">
                  <a:moveTo>
                    <a:pt x="12" y="105"/>
                  </a:moveTo>
                  <a:lnTo>
                    <a:pt x="18" y="98"/>
                  </a:lnTo>
                  <a:lnTo>
                    <a:pt x="22" y="88"/>
                  </a:lnTo>
                  <a:lnTo>
                    <a:pt x="26" y="80"/>
                  </a:lnTo>
                  <a:lnTo>
                    <a:pt x="28" y="70"/>
                  </a:lnTo>
                  <a:lnTo>
                    <a:pt x="30" y="62"/>
                  </a:lnTo>
                  <a:lnTo>
                    <a:pt x="33" y="52"/>
                  </a:lnTo>
                  <a:lnTo>
                    <a:pt x="33" y="44"/>
                  </a:lnTo>
                  <a:lnTo>
                    <a:pt x="33" y="35"/>
                  </a:lnTo>
                  <a:lnTo>
                    <a:pt x="30" y="28"/>
                  </a:lnTo>
                  <a:lnTo>
                    <a:pt x="28" y="20"/>
                  </a:lnTo>
                  <a:lnTo>
                    <a:pt x="25" y="14"/>
                  </a:lnTo>
                  <a:lnTo>
                    <a:pt x="21" y="8"/>
                  </a:lnTo>
                  <a:lnTo>
                    <a:pt x="17" y="5"/>
                  </a:lnTo>
                  <a:lnTo>
                    <a:pt x="11" y="2"/>
                  </a:lnTo>
                  <a:lnTo>
                    <a:pt x="5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55" name="Freeform 547"/>
            <p:cNvSpPr>
              <a:spLocks/>
            </p:cNvSpPr>
            <p:nvPr/>
          </p:nvSpPr>
          <p:spPr bwMode="auto">
            <a:xfrm>
              <a:off x="5337" y="760"/>
              <a:ext cx="41" cy="58"/>
            </a:xfrm>
            <a:custGeom>
              <a:avLst/>
              <a:gdLst>
                <a:gd name="T0" fmla="*/ 146 w 146"/>
                <a:gd name="T1" fmla="*/ 0 h 208"/>
                <a:gd name="T2" fmla="*/ 0 w 146"/>
                <a:gd name="T3" fmla="*/ 208 h 208"/>
                <a:gd name="T4" fmla="*/ 97 w 146"/>
                <a:gd name="T5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6" h="208">
                  <a:moveTo>
                    <a:pt x="146" y="0"/>
                  </a:moveTo>
                  <a:lnTo>
                    <a:pt x="0" y="208"/>
                  </a:lnTo>
                  <a:lnTo>
                    <a:pt x="97" y="20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56" name="Line 548"/>
            <p:cNvSpPr>
              <a:spLocks noChangeShapeType="1"/>
            </p:cNvSpPr>
            <p:nvPr/>
          </p:nvSpPr>
          <p:spPr bwMode="auto">
            <a:xfrm flipV="1">
              <a:off x="5385" y="812"/>
              <a:ext cx="0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57" name="Freeform 549"/>
            <p:cNvSpPr>
              <a:spLocks/>
            </p:cNvSpPr>
            <p:nvPr/>
          </p:nvSpPr>
          <p:spPr bwMode="auto">
            <a:xfrm>
              <a:off x="5405" y="731"/>
              <a:ext cx="46" cy="87"/>
            </a:xfrm>
            <a:custGeom>
              <a:avLst/>
              <a:gdLst>
                <a:gd name="T0" fmla="*/ 0 w 169"/>
                <a:gd name="T1" fmla="*/ 313 h 313"/>
                <a:gd name="T2" fmla="*/ 48 w 169"/>
                <a:gd name="T3" fmla="*/ 313 h 313"/>
                <a:gd name="T4" fmla="*/ 55 w 169"/>
                <a:gd name="T5" fmla="*/ 312 h 313"/>
                <a:gd name="T6" fmla="*/ 62 w 169"/>
                <a:gd name="T7" fmla="*/ 310 h 313"/>
                <a:gd name="T8" fmla="*/ 68 w 169"/>
                <a:gd name="T9" fmla="*/ 308 h 313"/>
                <a:gd name="T10" fmla="*/ 76 w 169"/>
                <a:gd name="T11" fmla="*/ 303 h 313"/>
                <a:gd name="T12" fmla="*/ 82 w 169"/>
                <a:gd name="T13" fmla="*/ 298 h 313"/>
                <a:gd name="T14" fmla="*/ 89 w 169"/>
                <a:gd name="T15" fmla="*/ 293 h 313"/>
                <a:gd name="T16" fmla="*/ 94 w 169"/>
                <a:gd name="T17" fmla="*/ 285 h 313"/>
                <a:gd name="T18" fmla="*/ 100 w 169"/>
                <a:gd name="T19" fmla="*/ 278 h 313"/>
                <a:gd name="T20" fmla="*/ 105 w 169"/>
                <a:gd name="T21" fmla="*/ 269 h 313"/>
                <a:gd name="T22" fmla="*/ 109 w 169"/>
                <a:gd name="T23" fmla="*/ 261 h 313"/>
                <a:gd name="T24" fmla="*/ 113 w 169"/>
                <a:gd name="T25" fmla="*/ 252 h 313"/>
                <a:gd name="T26" fmla="*/ 116 w 169"/>
                <a:gd name="T27" fmla="*/ 243 h 313"/>
                <a:gd name="T28" fmla="*/ 125 w 169"/>
                <a:gd name="T29" fmla="*/ 209 h 313"/>
                <a:gd name="T30" fmla="*/ 127 w 169"/>
                <a:gd name="T31" fmla="*/ 199 h 313"/>
                <a:gd name="T32" fmla="*/ 128 w 169"/>
                <a:gd name="T33" fmla="*/ 191 h 313"/>
                <a:gd name="T34" fmla="*/ 129 w 169"/>
                <a:gd name="T35" fmla="*/ 182 h 313"/>
                <a:gd name="T36" fmla="*/ 128 w 169"/>
                <a:gd name="T37" fmla="*/ 173 h 313"/>
                <a:gd name="T38" fmla="*/ 127 w 169"/>
                <a:gd name="T39" fmla="*/ 166 h 313"/>
                <a:gd name="T40" fmla="*/ 124 w 169"/>
                <a:gd name="T41" fmla="*/ 159 h 313"/>
                <a:gd name="T42" fmla="*/ 121 w 169"/>
                <a:gd name="T43" fmla="*/ 153 h 313"/>
                <a:gd name="T44" fmla="*/ 117 w 169"/>
                <a:gd name="T45" fmla="*/ 148 h 313"/>
                <a:gd name="T46" fmla="*/ 112 w 169"/>
                <a:gd name="T47" fmla="*/ 144 h 313"/>
                <a:gd name="T48" fmla="*/ 107 w 169"/>
                <a:gd name="T49" fmla="*/ 140 h 313"/>
                <a:gd name="T50" fmla="*/ 101 w 169"/>
                <a:gd name="T51" fmla="*/ 139 h 313"/>
                <a:gd name="T52" fmla="*/ 95 w 169"/>
                <a:gd name="T53" fmla="*/ 138 h 313"/>
                <a:gd name="T54" fmla="*/ 46 w 169"/>
                <a:gd name="T55" fmla="*/ 138 h 313"/>
                <a:gd name="T56" fmla="*/ 83 w 169"/>
                <a:gd name="T57" fmla="*/ 0 h 313"/>
                <a:gd name="T58" fmla="*/ 169 w 169"/>
                <a:gd name="T59" fmla="*/ 0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9" h="313">
                  <a:moveTo>
                    <a:pt x="0" y="313"/>
                  </a:moveTo>
                  <a:lnTo>
                    <a:pt x="48" y="313"/>
                  </a:lnTo>
                  <a:lnTo>
                    <a:pt x="55" y="312"/>
                  </a:lnTo>
                  <a:lnTo>
                    <a:pt x="62" y="310"/>
                  </a:lnTo>
                  <a:lnTo>
                    <a:pt x="68" y="308"/>
                  </a:lnTo>
                  <a:lnTo>
                    <a:pt x="76" y="303"/>
                  </a:lnTo>
                  <a:lnTo>
                    <a:pt x="82" y="298"/>
                  </a:lnTo>
                  <a:lnTo>
                    <a:pt x="89" y="293"/>
                  </a:lnTo>
                  <a:lnTo>
                    <a:pt x="94" y="285"/>
                  </a:lnTo>
                  <a:lnTo>
                    <a:pt x="100" y="278"/>
                  </a:lnTo>
                  <a:lnTo>
                    <a:pt x="105" y="269"/>
                  </a:lnTo>
                  <a:lnTo>
                    <a:pt x="109" y="261"/>
                  </a:lnTo>
                  <a:lnTo>
                    <a:pt x="113" y="252"/>
                  </a:lnTo>
                  <a:lnTo>
                    <a:pt x="116" y="243"/>
                  </a:lnTo>
                  <a:lnTo>
                    <a:pt x="125" y="209"/>
                  </a:lnTo>
                  <a:lnTo>
                    <a:pt x="127" y="199"/>
                  </a:lnTo>
                  <a:lnTo>
                    <a:pt x="128" y="191"/>
                  </a:lnTo>
                  <a:lnTo>
                    <a:pt x="129" y="182"/>
                  </a:lnTo>
                  <a:lnTo>
                    <a:pt x="128" y="173"/>
                  </a:lnTo>
                  <a:lnTo>
                    <a:pt x="127" y="166"/>
                  </a:lnTo>
                  <a:lnTo>
                    <a:pt x="124" y="159"/>
                  </a:lnTo>
                  <a:lnTo>
                    <a:pt x="121" y="153"/>
                  </a:lnTo>
                  <a:lnTo>
                    <a:pt x="117" y="148"/>
                  </a:lnTo>
                  <a:lnTo>
                    <a:pt x="112" y="144"/>
                  </a:lnTo>
                  <a:lnTo>
                    <a:pt x="107" y="140"/>
                  </a:lnTo>
                  <a:lnTo>
                    <a:pt x="101" y="139"/>
                  </a:lnTo>
                  <a:lnTo>
                    <a:pt x="95" y="138"/>
                  </a:lnTo>
                  <a:lnTo>
                    <a:pt x="46" y="138"/>
                  </a:lnTo>
                  <a:lnTo>
                    <a:pt x="83" y="0"/>
                  </a:lnTo>
                  <a:lnTo>
                    <a:pt x="16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58" name="Line 550"/>
            <p:cNvSpPr>
              <a:spLocks noChangeShapeType="1"/>
            </p:cNvSpPr>
            <p:nvPr/>
          </p:nvSpPr>
          <p:spPr bwMode="auto">
            <a:xfrm>
              <a:off x="4374" y="831"/>
              <a:ext cx="12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59" name="Line 551"/>
            <p:cNvSpPr>
              <a:spLocks noChangeShapeType="1"/>
            </p:cNvSpPr>
            <p:nvPr/>
          </p:nvSpPr>
          <p:spPr bwMode="auto">
            <a:xfrm>
              <a:off x="4374" y="967"/>
              <a:ext cx="12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60" name="Freeform 552"/>
            <p:cNvSpPr>
              <a:spLocks/>
            </p:cNvSpPr>
            <p:nvPr/>
          </p:nvSpPr>
          <p:spPr bwMode="auto">
            <a:xfrm>
              <a:off x="5033" y="741"/>
              <a:ext cx="45" cy="56"/>
            </a:xfrm>
            <a:custGeom>
              <a:avLst/>
              <a:gdLst>
                <a:gd name="T0" fmla="*/ 0 w 160"/>
                <a:gd name="T1" fmla="*/ 208 h 208"/>
                <a:gd name="T2" fmla="*/ 57 w 160"/>
                <a:gd name="T3" fmla="*/ 0 h 208"/>
                <a:gd name="T4" fmla="*/ 160 w 160"/>
                <a:gd name="T5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0" h="208">
                  <a:moveTo>
                    <a:pt x="0" y="208"/>
                  </a:moveTo>
                  <a:lnTo>
                    <a:pt x="57" y="0"/>
                  </a:lnTo>
                  <a:lnTo>
                    <a:pt x="16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61" name="Freeform 553"/>
            <p:cNvSpPr>
              <a:spLocks/>
            </p:cNvSpPr>
            <p:nvPr/>
          </p:nvSpPr>
          <p:spPr bwMode="auto">
            <a:xfrm>
              <a:off x="5078" y="741"/>
              <a:ext cx="7" cy="15"/>
            </a:xfrm>
            <a:custGeom>
              <a:avLst/>
              <a:gdLst>
                <a:gd name="T0" fmla="*/ 27 w 29"/>
                <a:gd name="T1" fmla="*/ 60 h 60"/>
                <a:gd name="T2" fmla="*/ 28 w 29"/>
                <a:gd name="T3" fmla="*/ 52 h 60"/>
                <a:gd name="T4" fmla="*/ 29 w 29"/>
                <a:gd name="T5" fmla="*/ 43 h 60"/>
                <a:gd name="T6" fmla="*/ 29 w 29"/>
                <a:gd name="T7" fmla="*/ 35 h 60"/>
                <a:gd name="T8" fmla="*/ 29 w 29"/>
                <a:gd name="T9" fmla="*/ 27 h 60"/>
                <a:gd name="T10" fmla="*/ 27 w 29"/>
                <a:gd name="T11" fmla="*/ 21 h 60"/>
                <a:gd name="T12" fmla="*/ 23 w 29"/>
                <a:gd name="T13" fmla="*/ 15 h 60"/>
                <a:gd name="T14" fmla="*/ 20 w 29"/>
                <a:gd name="T15" fmla="*/ 9 h 60"/>
                <a:gd name="T16" fmla="*/ 16 w 29"/>
                <a:gd name="T17" fmla="*/ 5 h 60"/>
                <a:gd name="T18" fmla="*/ 12 w 29"/>
                <a:gd name="T19" fmla="*/ 2 h 60"/>
                <a:gd name="T20" fmla="*/ 5 w 29"/>
                <a:gd name="T21" fmla="*/ 0 h 60"/>
                <a:gd name="T22" fmla="*/ 0 w 29"/>
                <a:gd name="T23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60">
                  <a:moveTo>
                    <a:pt x="27" y="60"/>
                  </a:moveTo>
                  <a:lnTo>
                    <a:pt x="28" y="52"/>
                  </a:lnTo>
                  <a:lnTo>
                    <a:pt x="29" y="43"/>
                  </a:lnTo>
                  <a:lnTo>
                    <a:pt x="29" y="35"/>
                  </a:lnTo>
                  <a:lnTo>
                    <a:pt x="29" y="27"/>
                  </a:lnTo>
                  <a:lnTo>
                    <a:pt x="27" y="21"/>
                  </a:lnTo>
                  <a:lnTo>
                    <a:pt x="23" y="15"/>
                  </a:lnTo>
                  <a:lnTo>
                    <a:pt x="20" y="9"/>
                  </a:lnTo>
                  <a:lnTo>
                    <a:pt x="16" y="5"/>
                  </a:lnTo>
                  <a:lnTo>
                    <a:pt x="12" y="2"/>
                  </a:lnTo>
                  <a:lnTo>
                    <a:pt x="5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62" name="Line 554"/>
            <p:cNvSpPr>
              <a:spLocks noChangeShapeType="1"/>
            </p:cNvSpPr>
            <p:nvPr/>
          </p:nvSpPr>
          <p:spPr bwMode="auto">
            <a:xfrm flipH="1">
              <a:off x="5074" y="756"/>
              <a:ext cx="10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63" name="Line 555"/>
            <p:cNvSpPr>
              <a:spLocks noChangeShapeType="1"/>
            </p:cNvSpPr>
            <p:nvPr/>
          </p:nvSpPr>
          <p:spPr bwMode="auto">
            <a:xfrm flipV="1">
              <a:off x="5053" y="741"/>
              <a:ext cx="15" cy="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64" name="Line 556"/>
            <p:cNvSpPr>
              <a:spLocks noChangeShapeType="1"/>
            </p:cNvSpPr>
            <p:nvPr/>
          </p:nvSpPr>
          <p:spPr bwMode="auto">
            <a:xfrm>
              <a:off x="4544" y="779"/>
              <a:ext cx="13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65" name="Freeform 557"/>
            <p:cNvSpPr>
              <a:spLocks/>
            </p:cNvSpPr>
            <p:nvPr/>
          </p:nvSpPr>
          <p:spPr bwMode="auto">
            <a:xfrm>
              <a:off x="4526" y="764"/>
              <a:ext cx="20" cy="44"/>
            </a:xfrm>
            <a:custGeom>
              <a:avLst/>
              <a:gdLst>
                <a:gd name="T0" fmla="*/ 72 w 72"/>
                <a:gd name="T1" fmla="*/ 0 h 162"/>
                <a:gd name="T2" fmla="*/ 65 w 72"/>
                <a:gd name="T3" fmla="*/ 47 h 162"/>
                <a:gd name="T4" fmla="*/ 0 w 72"/>
                <a:gd name="T5" fmla="*/ 16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2" h="162">
                  <a:moveTo>
                    <a:pt x="72" y="0"/>
                  </a:moveTo>
                  <a:lnTo>
                    <a:pt x="65" y="47"/>
                  </a:lnTo>
                  <a:lnTo>
                    <a:pt x="0" y="16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66" name="Line 558"/>
            <p:cNvSpPr>
              <a:spLocks noChangeShapeType="1"/>
            </p:cNvSpPr>
            <p:nvPr/>
          </p:nvSpPr>
          <p:spPr bwMode="auto">
            <a:xfrm flipV="1">
              <a:off x="4534" y="754"/>
              <a:ext cx="18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67" name="Line 559"/>
            <p:cNvSpPr>
              <a:spLocks noChangeShapeType="1"/>
            </p:cNvSpPr>
            <p:nvPr/>
          </p:nvSpPr>
          <p:spPr bwMode="auto">
            <a:xfrm flipH="1">
              <a:off x="4555" y="741"/>
              <a:ext cx="2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68" name="Line 560"/>
            <p:cNvSpPr>
              <a:spLocks noChangeShapeType="1"/>
            </p:cNvSpPr>
            <p:nvPr/>
          </p:nvSpPr>
          <p:spPr bwMode="auto">
            <a:xfrm flipV="1">
              <a:off x="4528" y="775"/>
              <a:ext cx="37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69" name="Line 561"/>
            <p:cNvSpPr>
              <a:spLocks noChangeShapeType="1"/>
            </p:cNvSpPr>
            <p:nvPr/>
          </p:nvSpPr>
          <p:spPr bwMode="auto">
            <a:xfrm flipV="1">
              <a:off x="4534" y="762"/>
              <a:ext cx="23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70" name="Line 562"/>
            <p:cNvSpPr>
              <a:spLocks noChangeShapeType="1"/>
            </p:cNvSpPr>
            <p:nvPr/>
          </p:nvSpPr>
          <p:spPr bwMode="auto">
            <a:xfrm flipV="1">
              <a:off x="4534" y="742"/>
              <a:ext cx="21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71" name="Line 563"/>
            <p:cNvSpPr>
              <a:spLocks noChangeShapeType="1"/>
            </p:cNvSpPr>
            <p:nvPr/>
          </p:nvSpPr>
          <p:spPr bwMode="auto">
            <a:xfrm>
              <a:off x="4534" y="742"/>
              <a:ext cx="0" cy="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72" name="Line 564"/>
            <p:cNvSpPr>
              <a:spLocks noChangeShapeType="1"/>
            </p:cNvSpPr>
            <p:nvPr/>
          </p:nvSpPr>
          <p:spPr bwMode="auto">
            <a:xfrm>
              <a:off x="4557" y="804"/>
              <a:ext cx="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73" name="Line 565"/>
            <p:cNvSpPr>
              <a:spLocks noChangeShapeType="1"/>
            </p:cNvSpPr>
            <p:nvPr/>
          </p:nvSpPr>
          <p:spPr bwMode="auto">
            <a:xfrm>
              <a:off x="4519" y="750"/>
              <a:ext cx="6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74" name="Line 566"/>
            <p:cNvSpPr>
              <a:spLocks noChangeShapeType="1"/>
            </p:cNvSpPr>
            <p:nvPr/>
          </p:nvSpPr>
          <p:spPr bwMode="auto">
            <a:xfrm flipV="1">
              <a:off x="4507" y="742"/>
              <a:ext cx="21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75" name="Line 567"/>
            <p:cNvSpPr>
              <a:spLocks noChangeShapeType="1"/>
            </p:cNvSpPr>
            <p:nvPr/>
          </p:nvSpPr>
          <p:spPr bwMode="auto">
            <a:xfrm flipH="1">
              <a:off x="4505" y="744"/>
              <a:ext cx="14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76" name="Line 568"/>
            <p:cNvSpPr>
              <a:spLocks noChangeShapeType="1"/>
            </p:cNvSpPr>
            <p:nvPr/>
          </p:nvSpPr>
          <p:spPr bwMode="auto">
            <a:xfrm>
              <a:off x="4519" y="715"/>
              <a:ext cx="0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77" name="Line 569"/>
            <p:cNvSpPr>
              <a:spLocks noChangeShapeType="1"/>
            </p:cNvSpPr>
            <p:nvPr/>
          </p:nvSpPr>
          <p:spPr bwMode="auto">
            <a:xfrm>
              <a:off x="4536" y="717"/>
              <a:ext cx="4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78" name="Line 570"/>
            <p:cNvSpPr>
              <a:spLocks noChangeShapeType="1"/>
            </p:cNvSpPr>
            <p:nvPr/>
          </p:nvSpPr>
          <p:spPr bwMode="auto">
            <a:xfrm flipH="1">
              <a:off x="4548" y="715"/>
              <a:ext cx="4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79" name="Line 571"/>
            <p:cNvSpPr>
              <a:spLocks noChangeShapeType="1"/>
            </p:cNvSpPr>
            <p:nvPr/>
          </p:nvSpPr>
          <p:spPr bwMode="auto">
            <a:xfrm flipV="1">
              <a:off x="4528" y="731"/>
              <a:ext cx="33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80" name="Line 572"/>
            <p:cNvSpPr>
              <a:spLocks noChangeShapeType="1"/>
            </p:cNvSpPr>
            <p:nvPr/>
          </p:nvSpPr>
          <p:spPr bwMode="auto">
            <a:xfrm>
              <a:off x="4768" y="715"/>
              <a:ext cx="0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81" name="Line 573"/>
            <p:cNvSpPr>
              <a:spLocks noChangeShapeType="1"/>
            </p:cNvSpPr>
            <p:nvPr/>
          </p:nvSpPr>
          <p:spPr bwMode="auto">
            <a:xfrm flipV="1">
              <a:off x="4753" y="742"/>
              <a:ext cx="31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82" name="Line 574"/>
            <p:cNvSpPr>
              <a:spLocks noChangeShapeType="1"/>
            </p:cNvSpPr>
            <p:nvPr/>
          </p:nvSpPr>
          <p:spPr bwMode="auto">
            <a:xfrm flipH="1">
              <a:off x="4774" y="721"/>
              <a:ext cx="4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83" name="Line 575"/>
            <p:cNvSpPr>
              <a:spLocks noChangeShapeType="1"/>
            </p:cNvSpPr>
            <p:nvPr/>
          </p:nvSpPr>
          <p:spPr bwMode="auto">
            <a:xfrm>
              <a:off x="4759" y="725"/>
              <a:ext cx="3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84" name="Line 576"/>
            <p:cNvSpPr>
              <a:spLocks noChangeShapeType="1"/>
            </p:cNvSpPr>
            <p:nvPr/>
          </p:nvSpPr>
          <p:spPr bwMode="auto">
            <a:xfrm flipH="1">
              <a:off x="4751" y="744"/>
              <a:ext cx="17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85" name="Line 577"/>
            <p:cNvSpPr>
              <a:spLocks noChangeShapeType="1"/>
            </p:cNvSpPr>
            <p:nvPr/>
          </p:nvSpPr>
          <p:spPr bwMode="auto">
            <a:xfrm>
              <a:off x="4768" y="746"/>
              <a:ext cx="12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86" name="Freeform 578"/>
            <p:cNvSpPr>
              <a:spLocks/>
            </p:cNvSpPr>
            <p:nvPr/>
          </p:nvSpPr>
          <p:spPr bwMode="auto">
            <a:xfrm>
              <a:off x="4760" y="768"/>
              <a:ext cx="18" cy="33"/>
            </a:xfrm>
            <a:custGeom>
              <a:avLst/>
              <a:gdLst>
                <a:gd name="T0" fmla="*/ 24 w 65"/>
                <a:gd name="T1" fmla="*/ 0 h 119"/>
                <a:gd name="T2" fmla="*/ 0 w 65"/>
                <a:gd name="T3" fmla="*/ 81 h 119"/>
                <a:gd name="T4" fmla="*/ 65 w 65"/>
                <a:gd name="T5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5" h="119">
                  <a:moveTo>
                    <a:pt x="24" y="0"/>
                  </a:moveTo>
                  <a:lnTo>
                    <a:pt x="0" y="81"/>
                  </a:lnTo>
                  <a:lnTo>
                    <a:pt x="65" y="11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87" name="Freeform 579"/>
            <p:cNvSpPr>
              <a:spLocks/>
            </p:cNvSpPr>
            <p:nvPr/>
          </p:nvSpPr>
          <p:spPr bwMode="auto">
            <a:xfrm>
              <a:off x="4757" y="768"/>
              <a:ext cx="19" cy="40"/>
            </a:xfrm>
            <a:custGeom>
              <a:avLst/>
              <a:gdLst>
                <a:gd name="T0" fmla="*/ 72 w 72"/>
                <a:gd name="T1" fmla="*/ 0 h 146"/>
                <a:gd name="T2" fmla="*/ 57 w 72"/>
                <a:gd name="T3" fmla="*/ 69 h 146"/>
                <a:gd name="T4" fmla="*/ 34 w 72"/>
                <a:gd name="T5" fmla="*/ 115 h 146"/>
                <a:gd name="T6" fmla="*/ 0 w 72"/>
                <a:gd name="T7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2" h="146">
                  <a:moveTo>
                    <a:pt x="72" y="0"/>
                  </a:moveTo>
                  <a:lnTo>
                    <a:pt x="57" y="69"/>
                  </a:lnTo>
                  <a:lnTo>
                    <a:pt x="34" y="115"/>
                  </a:lnTo>
                  <a:lnTo>
                    <a:pt x="0" y="14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88" name="Line 580"/>
            <p:cNvSpPr>
              <a:spLocks noChangeShapeType="1"/>
            </p:cNvSpPr>
            <p:nvPr/>
          </p:nvSpPr>
          <p:spPr bwMode="auto">
            <a:xfrm flipV="1">
              <a:off x="4753" y="773"/>
              <a:ext cx="23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89" name="Freeform 581"/>
            <p:cNvSpPr>
              <a:spLocks/>
            </p:cNvSpPr>
            <p:nvPr/>
          </p:nvSpPr>
          <p:spPr bwMode="auto">
            <a:xfrm>
              <a:off x="4780" y="715"/>
              <a:ext cx="11" cy="55"/>
            </a:xfrm>
            <a:custGeom>
              <a:avLst/>
              <a:gdLst>
                <a:gd name="T0" fmla="*/ 42 w 42"/>
                <a:gd name="T1" fmla="*/ 0 h 191"/>
                <a:gd name="T2" fmla="*/ 34 w 42"/>
                <a:gd name="T3" fmla="*/ 73 h 191"/>
                <a:gd name="T4" fmla="*/ 23 w 42"/>
                <a:gd name="T5" fmla="*/ 119 h 191"/>
                <a:gd name="T6" fmla="*/ 0 w 42"/>
                <a:gd name="T7" fmla="*/ 19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2" h="191">
                  <a:moveTo>
                    <a:pt x="42" y="0"/>
                  </a:moveTo>
                  <a:lnTo>
                    <a:pt x="34" y="73"/>
                  </a:lnTo>
                  <a:lnTo>
                    <a:pt x="23" y="119"/>
                  </a:lnTo>
                  <a:lnTo>
                    <a:pt x="0" y="19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90" name="Line 582"/>
            <p:cNvSpPr>
              <a:spLocks noChangeShapeType="1"/>
            </p:cNvSpPr>
            <p:nvPr/>
          </p:nvSpPr>
          <p:spPr bwMode="auto">
            <a:xfrm flipV="1">
              <a:off x="4786" y="746"/>
              <a:ext cx="21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91" name="Freeform 583"/>
            <p:cNvSpPr>
              <a:spLocks/>
            </p:cNvSpPr>
            <p:nvPr/>
          </p:nvSpPr>
          <p:spPr bwMode="auto">
            <a:xfrm>
              <a:off x="4776" y="746"/>
              <a:ext cx="21" cy="64"/>
            </a:xfrm>
            <a:custGeom>
              <a:avLst/>
              <a:gdLst>
                <a:gd name="T0" fmla="*/ 80 w 80"/>
                <a:gd name="T1" fmla="*/ 0 h 230"/>
                <a:gd name="T2" fmla="*/ 69 w 80"/>
                <a:gd name="T3" fmla="*/ 99 h 230"/>
                <a:gd name="T4" fmla="*/ 46 w 80"/>
                <a:gd name="T5" fmla="*/ 169 h 230"/>
                <a:gd name="T6" fmla="*/ 0 w 80"/>
                <a:gd name="T7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" h="230">
                  <a:moveTo>
                    <a:pt x="80" y="0"/>
                  </a:moveTo>
                  <a:lnTo>
                    <a:pt x="69" y="99"/>
                  </a:lnTo>
                  <a:lnTo>
                    <a:pt x="46" y="169"/>
                  </a:lnTo>
                  <a:lnTo>
                    <a:pt x="0" y="23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92" name="Freeform 584"/>
            <p:cNvSpPr>
              <a:spLocks/>
            </p:cNvSpPr>
            <p:nvPr/>
          </p:nvSpPr>
          <p:spPr bwMode="auto">
            <a:xfrm>
              <a:off x="4784" y="760"/>
              <a:ext cx="25" cy="46"/>
            </a:xfrm>
            <a:custGeom>
              <a:avLst/>
              <a:gdLst>
                <a:gd name="T0" fmla="*/ 0 w 96"/>
                <a:gd name="T1" fmla="*/ 0 h 165"/>
                <a:gd name="T2" fmla="*/ 62 w 96"/>
                <a:gd name="T3" fmla="*/ 165 h 165"/>
                <a:gd name="T4" fmla="*/ 96 w 96"/>
                <a:gd name="T5" fmla="*/ 165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6" h="165">
                  <a:moveTo>
                    <a:pt x="0" y="0"/>
                  </a:moveTo>
                  <a:lnTo>
                    <a:pt x="62" y="165"/>
                  </a:lnTo>
                  <a:lnTo>
                    <a:pt x="96" y="16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93" name="Line 585"/>
            <p:cNvSpPr>
              <a:spLocks noChangeShapeType="1"/>
            </p:cNvSpPr>
            <p:nvPr/>
          </p:nvSpPr>
          <p:spPr bwMode="auto">
            <a:xfrm>
              <a:off x="5171" y="698"/>
              <a:ext cx="0" cy="8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94" name="Line 586"/>
            <p:cNvSpPr>
              <a:spLocks noChangeShapeType="1"/>
            </p:cNvSpPr>
            <p:nvPr/>
          </p:nvSpPr>
          <p:spPr bwMode="auto">
            <a:xfrm>
              <a:off x="4935" y="698"/>
              <a:ext cx="0" cy="8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95" name="Freeform 587"/>
            <p:cNvSpPr>
              <a:spLocks/>
            </p:cNvSpPr>
            <p:nvPr/>
          </p:nvSpPr>
          <p:spPr bwMode="auto">
            <a:xfrm>
              <a:off x="5356" y="1000"/>
              <a:ext cx="18" cy="15"/>
            </a:xfrm>
            <a:custGeom>
              <a:avLst/>
              <a:gdLst>
                <a:gd name="T0" fmla="*/ 63 w 63"/>
                <a:gd name="T1" fmla="*/ 0 h 52"/>
                <a:gd name="T2" fmla="*/ 55 w 63"/>
                <a:gd name="T3" fmla="*/ 0 h 52"/>
                <a:gd name="T4" fmla="*/ 49 w 63"/>
                <a:gd name="T5" fmla="*/ 2 h 52"/>
                <a:gd name="T6" fmla="*/ 41 w 63"/>
                <a:gd name="T7" fmla="*/ 5 h 52"/>
                <a:gd name="T8" fmla="*/ 35 w 63"/>
                <a:gd name="T9" fmla="*/ 9 h 52"/>
                <a:gd name="T10" fmla="*/ 27 w 63"/>
                <a:gd name="T11" fmla="*/ 14 h 52"/>
                <a:gd name="T12" fmla="*/ 21 w 63"/>
                <a:gd name="T13" fmla="*/ 20 h 52"/>
                <a:gd name="T14" fmla="*/ 15 w 63"/>
                <a:gd name="T15" fmla="*/ 27 h 52"/>
                <a:gd name="T16" fmla="*/ 9 w 63"/>
                <a:gd name="T17" fmla="*/ 35 h 52"/>
                <a:gd name="T18" fmla="*/ 4 w 63"/>
                <a:gd name="T19" fmla="*/ 43 h 52"/>
                <a:gd name="T20" fmla="*/ 0 w 63"/>
                <a:gd name="T21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3" h="52">
                  <a:moveTo>
                    <a:pt x="63" y="0"/>
                  </a:moveTo>
                  <a:lnTo>
                    <a:pt x="55" y="0"/>
                  </a:lnTo>
                  <a:lnTo>
                    <a:pt x="49" y="2"/>
                  </a:lnTo>
                  <a:lnTo>
                    <a:pt x="41" y="5"/>
                  </a:lnTo>
                  <a:lnTo>
                    <a:pt x="35" y="9"/>
                  </a:lnTo>
                  <a:lnTo>
                    <a:pt x="27" y="14"/>
                  </a:lnTo>
                  <a:lnTo>
                    <a:pt x="21" y="20"/>
                  </a:lnTo>
                  <a:lnTo>
                    <a:pt x="15" y="27"/>
                  </a:lnTo>
                  <a:lnTo>
                    <a:pt x="9" y="35"/>
                  </a:lnTo>
                  <a:lnTo>
                    <a:pt x="4" y="43"/>
                  </a:lnTo>
                  <a:lnTo>
                    <a:pt x="0" y="5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96" name="Freeform 588"/>
            <p:cNvSpPr>
              <a:spLocks/>
            </p:cNvSpPr>
            <p:nvPr/>
          </p:nvSpPr>
          <p:spPr bwMode="auto">
            <a:xfrm>
              <a:off x="5374" y="1000"/>
              <a:ext cx="9" cy="29"/>
            </a:xfrm>
            <a:custGeom>
              <a:avLst/>
              <a:gdLst>
                <a:gd name="T0" fmla="*/ 12 w 33"/>
                <a:gd name="T1" fmla="*/ 105 h 105"/>
                <a:gd name="T2" fmla="*/ 18 w 33"/>
                <a:gd name="T3" fmla="*/ 98 h 105"/>
                <a:gd name="T4" fmla="*/ 22 w 33"/>
                <a:gd name="T5" fmla="*/ 90 h 105"/>
                <a:gd name="T6" fmla="*/ 26 w 33"/>
                <a:gd name="T7" fmla="*/ 80 h 105"/>
                <a:gd name="T8" fmla="*/ 28 w 33"/>
                <a:gd name="T9" fmla="*/ 70 h 105"/>
                <a:gd name="T10" fmla="*/ 30 w 33"/>
                <a:gd name="T11" fmla="*/ 62 h 105"/>
                <a:gd name="T12" fmla="*/ 33 w 33"/>
                <a:gd name="T13" fmla="*/ 52 h 105"/>
                <a:gd name="T14" fmla="*/ 33 w 33"/>
                <a:gd name="T15" fmla="*/ 44 h 105"/>
                <a:gd name="T16" fmla="*/ 33 w 33"/>
                <a:gd name="T17" fmla="*/ 35 h 105"/>
                <a:gd name="T18" fmla="*/ 30 w 33"/>
                <a:gd name="T19" fmla="*/ 28 h 105"/>
                <a:gd name="T20" fmla="*/ 28 w 33"/>
                <a:gd name="T21" fmla="*/ 20 h 105"/>
                <a:gd name="T22" fmla="*/ 25 w 33"/>
                <a:gd name="T23" fmla="*/ 14 h 105"/>
                <a:gd name="T24" fmla="*/ 21 w 33"/>
                <a:gd name="T25" fmla="*/ 10 h 105"/>
                <a:gd name="T26" fmla="*/ 17 w 33"/>
                <a:gd name="T27" fmla="*/ 5 h 105"/>
                <a:gd name="T28" fmla="*/ 11 w 33"/>
                <a:gd name="T29" fmla="*/ 2 h 105"/>
                <a:gd name="T30" fmla="*/ 5 w 33"/>
                <a:gd name="T31" fmla="*/ 0 h 105"/>
                <a:gd name="T32" fmla="*/ 0 w 33"/>
                <a:gd name="T33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3" h="105">
                  <a:moveTo>
                    <a:pt x="12" y="105"/>
                  </a:moveTo>
                  <a:lnTo>
                    <a:pt x="18" y="98"/>
                  </a:lnTo>
                  <a:lnTo>
                    <a:pt x="22" y="90"/>
                  </a:lnTo>
                  <a:lnTo>
                    <a:pt x="26" y="80"/>
                  </a:lnTo>
                  <a:lnTo>
                    <a:pt x="28" y="70"/>
                  </a:lnTo>
                  <a:lnTo>
                    <a:pt x="30" y="62"/>
                  </a:lnTo>
                  <a:lnTo>
                    <a:pt x="33" y="52"/>
                  </a:lnTo>
                  <a:lnTo>
                    <a:pt x="33" y="44"/>
                  </a:lnTo>
                  <a:lnTo>
                    <a:pt x="33" y="35"/>
                  </a:lnTo>
                  <a:lnTo>
                    <a:pt x="30" y="28"/>
                  </a:lnTo>
                  <a:lnTo>
                    <a:pt x="28" y="20"/>
                  </a:lnTo>
                  <a:lnTo>
                    <a:pt x="25" y="14"/>
                  </a:lnTo>
                  <a:lnTo>
                    <a:pt x="21" y="10"/>
                  </a:lnTo>
                  <a:lnTo>
                    <a:pt x="17" y="5"/>
                  </a:lnTo>
                  <a:lnTo>
                    <a:pt x="11" y="2"/>
                  </a:lnTo>
                  <a:lnTo>
                    <a:pt x="5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97" name="Freeform 589"/>
            <p:cNvSpPr>
              <a:spLocks/>
            </p:cNvSpPr>
            <p:nvPr/>
          </p:nvSpPr>
          <p:spPr bwMode="auto">
            <a:xfrm>
              <a:off x="5337" y="1029"/>
              <a:ext cx="41" cy="58"/>
            </a:xfrm>
            <a:custGeom>
              <a:avLst/>
              <a:gdLst>
                <a:gd name="T0" fmla="*/ 146 w 146"/>
                <a:gd name="T1" fmla="*/ 0 h 208"/>
                <a:gd name="T2" fmla="*/ 0 w 146"/>
                <a:gd name="T3" fmla="*/ 208 h 208"/>
                <a:gd name="T4" fmla="*/ 97 w 146"/>
                <a:gd name="T5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6" h="208">
                  <a:moveTo>
                    <a:pt x="146" y="0"/>
                  </a:moveTo>
                  <a:lnTo>
                    <a:pt x="0" y="208"/>
                  </a:lnTo>
                  <a:lnTo>
                    <a:pt x="97" y="20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98" name="Freeform 590"/>
            <p:cNvSpPr>
              <a:spLocks/>
            </p:cNvSpPr>
            <p:nvPr/>
          </p:nvSpPr>
          <p:spPr bwMode="auto">
            <a:xfrm>
              <a:off x="5393" y="1006"/>
              <a:ext cx="19" cy="77"/>
            </a:xfrm>
            <a:custGeom>
              <a:avLst/>
              <a:gdLst>
                <a:gd name="T0" fmla="*/ 76 w 76"/>
                <a:gd name="T1" fmla="*/ 0 h 278"/>
                <a:gd name="T2" fmla="*/ 67 w 76"/>
                <a:gd name="T3" fmla="*/ 16 h 278"/>
                <a:gd name="T4" fmla="*/ 57 w 76"/>
                <a:gd name="T5" fmla="*/ 33 h 278"/>
                <a:gd name="T6" fmla="*/ 48 w 76"/>
                <a:gd name="T7" fmla="*/ 50 h 278"/>
                <a:gd name="T8" fmla="*/ 40 w 76"/>
                <a:gd name="T9" fmla="*/ 67 h 278"/>
                <a:gd name="T10" fmla="*/ 32 w 76"/>
                <a:gd name="T11" fmla="*/ 85 h 278"/>
                <a:gd name="T12" fmla="*/ 26 w 76"/>
                <a:gd name="T13" fmla="*/ 103 h 278"/>
                <a:gd name="T14" fmla="*/ 20 w 76"/>
                <a:gd name="T15" fmla="*/ 121 h 278"/>
                <a:gd name="T16" fmla="*/ 14 w 76"/>
                <a:gd name="T17" fmla="*/ 140 h 278"/>
                <a:gd name="T18" fmla="*/ 10 w 76"/>
                <a:gd name="T19" fmla="*/ 158 h 278"/>
                <a:gd name="T20" fmla="*/ 7 w 76"/>
                <a:gd name="T21" fmla="*/ 176 h 278"/>
                <a:gd name="T22" fmla="*/ 4 w 76"/>
                <a:gd name="T23" fmla="*/ 194 h 278"/>
                <a:gd name="T24" fmla="*/ 2 w 76"/>
                <a:gd name="T25" fmla="*/ 211 h 278"/>
                <a:gd name="T26" fmla="*/ 0 w 76"/>
                <a:gd name="T27" fmla="*/ 229 h 278"/>
                <a:gd name="T28" fmla="*/ 0 w 76"/>
                <a:gd name="T29" fmla="*/ 246 h 278"/>
                <a:gd name="T30" fmla="*/ 0 w 76"/>
                <a:gd name="T31" fmla="*/ 262 h 278"/>
                <a:gd name="T32" fmla="*/ 2 w 76"/>
                <a:gd name="T33" fmla="*/ 278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" h="278">
                  <a:moveTo>
                    <a:pt x="76" y="0"/>
                  </a:moveTo>
                  <a:lnTo>
                    <a:pt x="67" y="16"/>
                  </a:lnTo>
                  <a:lnTo>
                    <a:pt x="57" y="33"/>
                  </a:lnTo>
                  <a:lnTo>
                    <a:pt x="48" y="50"/>
                  </a:lnTo>
                  <a:lnTo>
                    <a:pt x="40" y="67"/>
                  </a:lnTo>
                  <a:lnTo>
                    <a:pt x="32" y="85"/>
                  </a:lnTo>
                  <a:lnTo>
                    <a:pt x="26" y="103"/>
                  </a:lnTo>
                  <a:lnTo>
                    <a:pt x="20" y="121"/>
                  </a:lnTo>
                  <a:lnTo>
                    <a:pt x="14" y="140"/>
                  </a:lnTo>
                  <a:lnTo>
                    <a:pt x="10" y="158"/>
                  </a:lnTo>
                  <a:lnTo>
                    <a:pt x="7" y="176"/>
                  </a:lnTo>
                  <a:lnTo>
                    <a:pt x="4" y="194"/>
                  </a:lnTo>
                  <a:lnTo>
                    <a:pt x="2" y="211"/>
                  </a:lnTo>
                  <a:lnTo>
                    <a:pt x="0" y="229"/>
                  </a:lnTo>
                  <a:lnTo>
                    <a:pt x="0" y="246"/>
                  </a:lnTo>
                  <a:lnTo>
                    <a:pt x="0" y="262"/>
                  </a:lnTo>
                  <a:lnTo>
                    <a:pt x="2" y="27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599" name="Freeform 591"/>
            <p:cNvSpPr>
              <a:spLocks/>
            </p:cNvSpPr>
            <p:nvPr/>
          </p:nvSpPr>
          <p:spPr bwMode="auto">
            <a:xfrm>
              <a:off x="5412" y="1000"/>
              <a:ext cx="14" cy="6"/>
            </a:xfrm>
            <a:custGeom>
              <a:avLst/>
              <a:gdLst>
                <a:gd name="T0" fmla="*/ 49 w 49"/>
                <a:gd name="T1" fmla="*/ 17 h 17"/>
                <a:gd name="T2" fmla="*/ 47 w 49"/>
                <a:gd name="T3" fmla="*/ 12 h 17"/>
                <a:gd name="T4" fmla="*/ 45 w 49"/>
                <a:gd name="T5" fmla="*/ 8 h 17"/>
                <a:gd name="T6" fmla="*/ 42 w 49"/>
                <a:gd name="T7" fmla="*/ 4 h 17"/>
                <a:gd name="T8" fmla="*/ 38 w 49"/>
                <a:gd name="T9" fmla="*/ 1 h 17"/>
                <a:gd name="T10" fmla="*/ 34 w 49"/>
                <a:gd name="T11" fmla="*/ 0 h 17"/>
                <a:gd name="T12" fmla="*/ 30 w 49"/>
                <a:gd name="T13" fmla="*/ 0 h 17"/>
                <a:gd name="T14" fmla="*/ 25 w 49"/>
                <a:gd name="T15" fmla="*/ 0 h 17"/>
                <a:gd name="T16" fmla="*/ 19 w 49"/>
                <a:gd name="T17" fmla="*/ 1 h 17"/>
                <a:gd name="T18" fmla="*/ 15 w 49"/>
                <a:gd name="T19" fmla="*/ 4 h 17"/>
                <a:gd name="T20" fmla="*/ 10 w 49"/>
                <a:gd name="T21" fmla="*/ 8 h 17"/>
                <a:gd name="T22" fmla="*/ 4 w 49"/>
                <a:gd name="T23" fmla="*/ 12 h 17"/>
                <a:gd name="T24" fmla="*/ 0 w 49"/>
                <a:gd name="T25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9" h="17">
                  <a:moveTo>
                    <a:pt x="49" y="17"/>
                  </a:moveTo>
                  <a:lnTo>
                    <a:pt x="47" y="12"/>
                  </a:lnTo>
                  <a:lnTo>
                    <a:pt x="45" y="8"/>
                  </a:lnTo>
                  <a:lnTo>
                    <a:pt x="42" y="4"/>
                  </a:lnTo>
                  <a:lnTo>
                    <a:pt x="38" y="1"/>
                  </a:lnTo>
                  <a:lnTo>
                    <a:pt x="34" y="0"/>
                  </a:lnTo>
                  <a:lnTo>
                    <a:pt x="30" y="0"/>
                  </a:lnTo>
                  <a:lnTo>
                    <a:pt x="25" y="0"/>
                  </a:lnTo>
                  <a:lnTo>
                    <a:pt x="19" y="1"/>
                  </a:lnTo>
                  <a:lnTo>
                    <a:pt x="15" y="4"/>
                  </a:lnTo>
                  <a:lnTo>
                    <a:pt x="10" y="8"/>
                  </a:lnTo>
                  <a:lnTo>
                    <a:pt x="4" y="12"/>
                  </a:lnTo>
                  <a:lnTo>
                    <a:pt x="0" y="1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00" name="Freeform 592"/>
            <p:cNvSpPr>
              <a:spLocks/>
            </p:cNvSpPr>
            <p:nvPr/>
          </p:nvSpPr>
          <p:spPr bwMode="auto">
            <a:xfrm>
              <a:off x="5407" y="1006"/>
              <a:ext cx="21" cy="77"/>
            </a:xfrm>
            <a:custGeom>
              <a:avLst/>
              <a:gdLst>
                <a:gd name="T0" fmla="*/ 0 w 76"/>
                <a:gd name="T1" fmla="*/ 278 h 278"/>
                <a:gd name="T2" fmla="*/ 9 w 76"/>
                <a:gd name="T3" fmla="*/ 262 h 278"/>
                <a:gd name="T4" fmla="*/ 19 w 76"/>
                <a:gd name="T5" fmla="*/ 246 h 278"/>
                <a:gd name="T6" fmla="*/ 28 w 76"/>
                <a:gd name="T7" fmla="*/ 229 h 278"/>
                <a:gd name="T8" fmla="*/ 36 w 76"/>
                <a:gd name="T9" fmla="*/ 211 h 278"/>
                <a:gd name="T10" fmla="*/ 43 w 76"/>
                <a:gd name="T11" fmla="*/ 194 h 278"/>
                <a:gd name="T12" fmla="*/ 50 w 76"/>
                <a:gd name="T13" fmla="*/ 176 h 278"/>
                <a:gd name="T14" fmla="*/ 56 w 76"/>
                <a:gd name="T15" fmla="*/ 158 h 278"/>
                <a:gd name="T16" fmla="*/ 61 w 76"/>
                <a:gd name="T17" fmla="*/ 140 h 278"/>
                <a:gd name="T18" fmla="*/ 66 w 76"/>
                <a:gd name="T19" fmla="*/ 121 h 278"/>
                <a:gd name="T20" fmla="*/ 70 w 76"/>
                <a:gd name="T21" fmla="*/ 103 h 278"/>
                <a:gd name="T22" fmla="*/ 72 w 76"/>
                <a:gd name="T23" fmla="*/ 85 h 278"/>
                <a:gd name="T24" fmla="*/ 74 w 76"/>
                <a:gd name="T25" fmla="*/ 67 h 278"/>
                <a:gd name="T26" fmla="*/ 75 w 76"/>
                <a:gd name="T27" fmla="*/ 50 h 278"/>
                <a:gd name="T28" fmla="*/ 76 w 76"/>
                <a:gd name="T29" fmla="*/ 33 h 278"/>
                <a:gd name="T30" fmla="*/ 75 w 76"/>
                <a:gd name="T31" fmla="*/ 16 h 278"/>
                <a:gd name="T32" fmla="*/ 74 w 76"/>
                <a:gd name="T33" fmla="*/ 0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" h="278">
                  <a:moveTo>
                    <a:pt x="0" y="278"/>
                  </a:moveTo>
                  <a:lnTo>
                    <a:pt x="9" y="262"/>
                  </a:lnTo>
                  <a:lnTo>
                    <a:pt x="19" y="246"/>
                  </a:lnTo>
                  <a:lnTo>
                    <a:pt x="28" y="229"/>
                  </a:lnTo>
                  <a:lnTo>
                    <a:pt x="36" y="211"/>
                  </a:lnTo>
                  <a:lnTo>
                    <a:pt x="43" y="194"/>
                  </a:lnTo>
                  <a:lnTo>
                    <a:pt x="50" y="176"/>
                  </a:lnTo>
                  <a:lnTo>
                    <a:pt x="56" y="158"/>
                  </a:lnTo>
                  <a:lnTo>
                    <a:pt x="61" y="140"/>
                  </a:lnTo>
                  <a:lnTo>
                    <a:pt x="66" y="121"/>
                  </a:lnTo>
                  <a:lnTo>
                    <a:pt x="70" y="103"/>
                  </a:lnTo>
                  <a:lnTo>
                    <a:pt x="72" y="85"/>
                  </a:lnTo>
                  <a:lnTo>
                    <a:pt x="74" y="67"/>
                  </a:lnTo>
                  <a:lnTo>
                    <a:pt x="75" y="50"/>
                  </a:lnTo>
                  <a:lnTo>
                    <a:pt x="76" y="33"/>
                  </a:lnTo>
                  <a:lnTo>
                    <a:pt x="75" y="16"/>
                  </a:lnTo>
                  <a:lnTo>
                    <a:pt x="7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01" name="Freeform 593"/>
            <p:cNvSpPr>
              <a:spLocks/>
            </p:cNvSpPr>
            <p:nvPr/>
          </p:nvSpPr>
          <p:spPr bwMode="auto">
            <a:xfrm>
              <a:off x="5393" y="1083"/>
              <a:ext cx="14" cy="4"/>
            </a:xfrm>
            <a:custGeom>
              <a:avLst/>
              <a:gdLst>
                <a:gd name="T0" fmla="*/ 0 w 49"/>
                <a:gd name="T1" fmla="*/ 0 h 18"/>
                <a:gd name="T2" fmla="*/ 2 w 49"/>
                <a:gd name="T3" fmla="*/ 5 h 18"/>
                <a:gd name="T4" fmla="*/ 4 w 49"/>
                <a:gd name="T5" fmla="*/ 10 h 18"/>
                <a:gd name="T6" fmla="*/ 7 w 49"/>
                <a:gd name="T7" fmla="*/ 14 h 18"/>
                <a:gd name="T8" fmla="*/ 11 w 49"/>
                <a:gd name="T9" fmla="*/ 16 h 18"/>
                <a:gd name="T10" fmla="*/ 14 w 49"/>
                <a:gd name="T11" fmla="*/ 17 h 18"/>
                <a:gd name="T12" fmla="*/ 20 w 49"/>
                <a:gd name="T13" fmla="*/ 18 h 18"/>
                <a:gd name="T14" fmla="*/ 24 w 49"/>
                <a:gd name="T15" fmla="*/ 17 h 18"/>
                <a:gd name="T16" fmla="*/ 29 w 49"/>
                <a:gd name="T17" fmla="*/ 16 h 18"/>
                <a:gd name="T18" fmla="*/ 35 w 49"/>
                <a:gd name="T19" fmla="*/ 14 h 18"/>
                <a:gd name="T20" fmla="*/ 39 w 49"/>
                <a:gd name="T21" fmla="*/ 10 h 18"/>
                <a:gd name="T22" fmla="*/ 44 w 49"/>
                <a:gd name="T23" fmla="*/ 5 h 18"/>
                <a:gd name="T24" fmla="*/ 49 w 49"/>
                <a:gd name="T2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9" h="18">
                  <a:moveTo>
                    <a:pt x="0" y="0"/>
                  </a:moveTo>
                  <a:lnTo>
                    <a:pt x="2" y="5"/>
                  </a:lnTo>
                  <a:lnTo>
                    <a:pt x="4" y="10"/>
                  </a:lnTo>
                  <a:lnTo>
                    <a:pt x="7" y="14"/>
                  </a:lnTo>
                  <a:lnTo>
                    <a:pt x="11" y="16"/>
                  </a:lnTo>
                  <a:lnTo>
                    <a:pt x="14" y="17"/>
                  </a:lnTo>
                  <a:lnTo>
                    <a:pt x="20" y="18"/>
                  </a:lnTo>
                  <a:lnTo>
                    <a:pt x="24" y="17"/>
                  </a:lnTo>
                  <a:lnTo>
                    <a:pt x="29" y="16"/>
                  </a:lnTo>
                  <a:lnTo>
                    <a:pt x="35" y="14"/>
                  </a:lnTo>
                  <a:lnTo>
                    <a:pt x="39" y="10"/>
                  </a:lnTo>
                  <a:lnTo>
                    <a:pt x="44" y="5"/>
                  </a:lnTo>
                  <a:lnTo>
                    <a:pt x="4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02" name="Freeform 594"/>
            <p:cNvSpPr>
              <a:spLocks/>
            </p:cNvSpPr>
            <p:nvPr/>
          </p:nvSpPr>
          <p:spPr bwMode="auto">
            <a:xfrm>
              <a:off x="5451" y="1000"/>
              <a:ext cx="21" cy="29"/>
            </a:xfrm>
            <a:custGeom>
              <a:avLst/>
              <a:gdLst>
                <a:gd name="T0" fmla="*/ 76 w 79"/>
                <a:gd name="T1" fmla="*/ 52 h 104"/>
                <a:gd name="T2" fmla="*/ 78 w 79"/>
                <a:gd name="T3" fmla="*/ 45 h 104"/>
                <a:gd name="T4" fmla="*/ 79 w 79"/>
                <a:gd name="T5" fmla="*/ 37 h 104"/>
                <a:gd name="T6" fmla="*/ 79 w 79"/>
                <a:gd name="T7" fmla="*/ 30 h 104"/>
                <a:gd name="T8" fmla="*/ 78 w 79"/>
                <a:gd name="T9" fmla="*/ 24 h 104"/>
                <a:gd name="T10" fmla="*/ 77 w 79"/>
                <a:gd name="T11" fmla="*/ 18 h 104"/>
                <a:gd name="T12" fmla="*/ 74 w 79"/>
                <a:gd name="T13" fmla="*/ 13 h 104"/>
                <a:gd name="T14" fmla="*/ 72 w 79"/>
                <a:gd name="T15" fmla="*/ 8 h 104"/>
                <a:gd name="T16" fmla="*/ 67 w 79"/>
                <a:gd name="T17" fmla="*/ 4 h 104"/>
                <a:gd name="T18" fmla="*/ 63 w 79"/>
                <a:gd name="T19" fmla="*/ 2 h 104"/>
                <a:gd name="T20" fmla="*/ 59 w 79"/>
                <a:gd name="T21" fmla="*/ 0 h 104"/>
                <a:gd name="T22" fmla="*/ 54 w 79"/>
                <a:gd name="T23" fmla="*/ 0 h 104"/>
                <a:gd name="T24" fmla="*/ 48 w 79"/>
                <a:gd name="T25" fmla="*/ 0 h 104"/>
                <a:gd name="T26" fmla="*/ 43 w 79"/>
                <a:gd name="T27" fmla="*/ 2 h 104"/>
                <a:gd name="T28" fmla="*/ 38 w 79"/>
                <a:gd name="T29" fmla="*/ 4 h 104"/>
                <a:gd name="T30" fmla="*/ 32 w 79"/>
                <a:gd name="T31" fmla="*/ 8 h 104"/>
                <a:gd name="T32" fmla="*/ 26 w 79"/>
                <a:gd name="T33" fmla="*/ 13 h 104"/>
                <a:gd name="T34" fmla="*/ 22 w 79"/>
                <a:gd name="T35" fmla="*/ 18 h 104"/>
                <a:gd name="T36" fmla="*/ 16 w 79"/>
                <a:gd name="T37" fmla="*/ 24 h 104"/>
                <a:gd name="T38" fmla="*/ 12 w 79"/>
                <a:gd name="T39" fmla="*/ 30 h 104"/>
                <a:gd name="T40" fmla="*/ 9 w 79"/>
                <a:gd name="T41" fmla="*/ 37 h 104"/>
                <a:gd name="T42" fmla="*/ 6 w 79"/>
                <a:gd name="T43" fmla="*/ 45 h 104"/>
                <a:gd name="T44" fmla="*/ 3 w 79"/>
                <a:gd name="T45" fmla="*/ 52 h 104"/>
                <a:gd name="T46" fmla="*/ 1 w 79"/>
                <a:gd name="T47" fmla="*/ 60 h 104"/>
                <a:gd name="T48" fmla="*/ 0 w 79"/>
                <a:gd name="T49" fmla="*/ 66 h 104"/>
                <a:gd name="T50" fmla="*/ 0 w 79"/>
                <a:gd name="T51" fmla="*/ 74 h 104"/>
                <a:gd name="T52" fmla="*/ 1 w 79"/>
                <a:gd name="T53" fmla="*/ 80 h 104"/>
                <a:gd name="T54" fmla="*/ 2 w 79"/>
                <a:gd name="T55" fmla="*/ 86 h 104"/>
                <a:gd name="T56" fmla="*/ 6 w 79"/>
                <a:gd name="T57" fmla="*/ 92 h 104"/>
                <a:gd name="T58" fmla="*/ 8 w 79"/>
                <a:gd name="T59" fmla="*/ 96 h 104"/>
                <a:gd name="T60" fmla="*/ 12 w 79"/>
                <a:gd name="T61" fmla="*/ 99 h 104"/>
                <a:gd name="T62" fmla="*/ 16 w 79"/>
                <a:gd name="T63" fmla="*/ 102 h 104"/>
                <a:gd name="T64" fmla="*/ 20 w 79"/>
                <a:gd name="T65" fmla="*/ 103 h 104"/>
                <a:gd name="T66" fmla="*/ 26 w 79"/>
                <a:gd name="T67" fmla="*/ 104 h 104"/>
                <a:gd name="T68" fmla="*/ 31 w 79"/>
                <a:gd name="T69" fmla="*/ 103 h 104"/>
                <a:gd name="T70" fmla="*/ 36 w 79"/>
                <a:gd name="T71" fmla="*/ 102 h 104"/>
                <a:gd name="T72" fmla="*/ 42 w 79"/>
                <a:gd name="T73" fmla="*/ 99 h 104"/>
                <a:gd name="T74" fmla="*/ 47 w 79"/>
                <a:gd name="T75" fmla="*/ 96 h 104"/>
                <a:gd name="T76" fmla="*/ 54 w 79"/>
                <a:gd name="T77" fmla="*/ 92 h 104"/>
                <a:gd name="T78" fmla="*/ 58 w 79"/>
                <a:gd name="T79" fmla="*/ 86 h 104"/>
                <a:gd name="T80" fmla="*/ 63 w 79"/>
                <a:gd name="T81" fmla="*/ 80 h 104"/>
                <a:gd name="T82" fmla="*/ 67 w 79"/>
                <a:gd name="T83" fmla="*/ 74 h 104"/>
                <a:gd name="T84" fmla="*/ 71 w 79"/>
                <a:gd name="T85" fmla="*/ 66 h 104"/>
                <a:gd name="T86" fmla="*/ 74 w 79"/>
                <a:gd name="T87" fmla="*/ 60 h 104"/>
                <a:gd name="T88" fmla="*/ 76 w 79"/>
                <a:gd name="T89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9" h="104">
                  <a:moveTo>
                    <a:pt x="76" y="52"/>
                  </a:moveTo>
                  <a:lnTo>
                    <a:pt x="78" y="45"/>
                  </a:lnTo>
                  <a:lnTo>
                    <a:pt x="79" y="37"/>
                  </a:lnTo>
                  <a:lnTo>
                    <a:pt x="79" y="30"/>
                  </a:lnTo>
                  <a:lnTo>
                    <a:pt x="78" y="24"/>
                  </a:lnTo>
                  <a:lnTo>
                    <a:pt x="77" y="18"/>
                  </a:lnTo>
                  <a:lnTo>
                    <a:pt x="74" y="13"/>
                  </a:lnTo>
                  <a:lnTo>
                    <a:pt x="72" y="8"/>
                  </a:lnTo>
                  <a:lnTo>
                    <a:pt x="67" y="4"/>
                  </a:lnTo>
                  <a:lnTo>
                    <a:pt x="63" y="2"/>
                  </a:lnTo>
                  <a:lnTo>
                    <a:pt x="59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3" y="2"/>
                  </a:lnTo>
                  <a:lnTo>
                    <a:pt x="38" y="4"/>
                  </a:lnTo>
                  <a:lnTo>
                    <a:pt x="32" y="8"/>
                  </a:lnTo>
                  <a:lnTo>
                    <a:pt x="26" y="13"/>
                  </a:lnTo>
                  <a:lnTo>
                    <a:pt x="22" y="18"/>
                  </a:lnTo>
                  <a:lnTo>
                    <a:pt x="16" y="24"/>
                  </a:lnTo>
                  <a:lnTo>
                    <a:pt x="12" y="30"/>
                  </a:lnTo>
                  <a:lnTo>
                    <a:pt x="9" y="37"/>
                  </a:lnTo>
                  <a:lnTo>
                    <a:pt x="6" y="45"/>
                  </a:lnTo>
                  <a:lnTo>
                    <a:pt x="3" y="52"/>
                  </a:lnTo>
                  <a:lnTo>
                    <a:pt x="1" y="60"/>
                  </a:lnTo>
                  <a:lnTo>
                    <a:pt x="0" y="66"/>
                  </a:lnTo>
                  <a:lnTo>
                    <a:pt x="0" y="74"/>
                  </a:lnTo>
                  <a:lnTo>
                    <a:pt x="1" y="80"/>
                  </a:lnTo>
                  <a:lnTo>
                    <a:pt x="2" y="86"/>
                  </a:lnTo>
                  <a:lnTo>
                    <a:pt x="6" y="92"/>
                  </a:lnTo>
                  <a:lnTo>
                    <a:pt x="8" y="96"/>
                  </a:lnTo>
                  <a:lnTo>
                    <a:pt x="12" y="99"/>
                  </a:lnTo>
                  <a:lnTo>
                    <a:pt x="16" y="102"/>
                  </a:lnTo>
                  <a:lnTo>
                    <a:pt x="20" y="103"/>
                  </a:lnTo>
                  <a:lnTo>
                    <a:pt x="26" y="104"/>
                  </a:lnTo>
                  <a:lnTo>
                    <a:pt x="31" y="103"/>
                  </a:lnTo>
                  <a:lnTo>
                    <a:pt x="36" y="102"/>
                  </a:lnTo>
                  <a:lnTo>
                    <a:pt x="42" y="99"/>
                  </a:lnTo>
                  <a:lnTo>
                    <a:pt x="47" y="96"/>
                  </a:lnTo>
                  <a:lnTo>
                    <a:pt x="54" y="92"/>
                  </a:lnTo>
                  <a:lnTo>
                    <a:pt x="58" y="86"/>
                  </a:lnTo>
                  <a:lnTo>
                    <a:pt x="63" y="80"/>
                  </a:lnTo>
                  <a:lnTo>
                    <a:pt x="67" y="74"/>
                  </a:lnTo>
                  <a:lnTo>
                    <a:pt x="71" y="66"/>
                  </a:lnTo>
                  <a:lnTo>
                    <a:pt x="74" y="60"/>
                  </a:lnTo>
                  <a:lnTo>
                    <a:pt x="76" y="52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03" name="Line 595"/>
            <p:cNvSpPr>
              <a:spLocks noChangeShapeType="1"/>
            </p:cNvSpPr>
            <p:nvPr/>
          </p:nvSpPr>
          <p:spPr bwMode="auto">
            <a:xfrm>
              <a:off x="4374" y="1100"/>
              <a:ext cx="4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04" name="Line 596"/>
            <p:cNvSpPr>
              <a:spLocks noChangeShapeType="1"/>
            </p:cNvSpPr>
            <p:nvPr/>
          </p:nvSpPr>
          <p:spPr bwMode="auto">
            <a:xfrm flipV="1">
              <a:off x="4509" y="1027"/>
              <a:ext cx="54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05" name="Line 597"/>
            <p:cNvSpPr>
              <a:spLocks noChangeShapeType="1"/>
            </p:cNvSpPr>
            <p:nvPr/>
          </p:nvSpPr>
          <p:spPr bwMode="auto">
            <a:xfrm>
              <a:off x="4538" y="992"/>
              <a:ext cx="0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06" name="Line 598"/>
            <p:cNvSpPr>
              <a:spLocks noChangeShapeType="1"/>
            </p:cNvSpPr>
            <p:nvPr/>
          </p:nvSpPr>
          <p:spPr bwMode="auto">
            <a:xfrm>
              <a:off x="4523" y="1004"/>
              <a:ext cx="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07" name="Line 599"/>
            <p:cNvSpPr>
              <a:spLocks noChangeShapeType="1"/>
            </p:cNvSpPr>
            <p:nvPr/>
          </p:nvSpPr>
          <p:spPr bwMode="auto">
            <a:xfrm flipV="1">
              <a:off x="4538" y="1009"/>
              <a:ext cx="17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08" name="Line 600"/>
            <p:cNvSpPr>
              <a:spLocks noChangeShapeType="1"/>
            </p:cNvSpPr>
            <p:nvPr/>
          </p:nvSpPr>
          <p:spPr bwMode="auto">
            <a:xfrm>
              <a:off x="4519" y="1042"/>
              <a:ext cx="0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09" name="Line 601"/>
            <p:cNvSpPr>
              <a:spLocks noChangeShapeType="1"/>
            </p:cNvSpPr>
            <p:nvPr/>
          </p:nvSpPr>
          <p:spPr bwMode="auto">
            <a:xfrm flipV="1">
              <a:off x="4552" y="1038"/>
              <a:ext cx="2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10" name="Freeform 602"/>
            <p:cNvSpPr>
              <a:spLocks/>
            </p:cNvSpPr>
            <p:nvPr/>
          </p:nvSpPr>
          <p:spPr bwMode="auto">
            <a:xfrm>
              <a:off x="4526" y="1037"/>
              <a:ext cx="12" cy="38"/>
            </a:xfrm>
            <a:custGeom>
              <a:avLst/>
              <a:gdLst>
                <a:gd name="T0" fmla="*/ 42 w 42"/>
                <a:gd name="T1" fmla="*/ 0 h 138"/>
                <a:gd name="T2" fmla="*/ 34 w 42"/>
                <a:gd name="T3" fmla="*/ 61 h 138"/>
                <a:gd name="T4" fmla="*/ 0 w 42"/>
                <a:gd name="T5" fmla="*/ 138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" h="138">
                  <a:moveTo>
                    <a:pt x="42" y="0"/>
                  </a:moveTo>
                  <a:lnTo>
                    <a:pt x="34" y="61"/>
                  </a:lnTo>
                  <a:lnTo>
                    <a:pt x="0" y="13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11" name="Line 603"/>
            <p:cNvSpPr>
              <a:spLocks noChangeShapeType="1"/>
            </p:cNvSpPr>
            <p:nvPr/>
          </p:nvSpPr>
          <p:spPr bwMode="auto">
            <a:xfrm>
              <a:off x="4538" y="1054"/>
              <a:ext cx="1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12" name="Line 604"/>
            <p:cNvSpPr>
              <a:spLocks noChangeShapeType="1"/>
            </p:cNvSpPr>
            <p:nvPr/>
          </p:nvSpPr>
          <p:spPr bwMode="auto">
            <a:xfrm flipV="1">
              <a:off x="4519" y="1077"/>
              <a:ext cx="33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13" name="Line 605"/>
            <p:cNvSpPr>
              <a:spLocks noChangeShapeType="1"/>
            </p:cNvSpPr>
            <p:nvPr/>
          </p:nvSpPr>
          <p:spPr bwMode="auto">
            <a:xfrm flipV="1">
              <a:off x="4627" y="1000"/>
              <a:ext cx="29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14" name="Line 606"/>
            <p:cNvSpPr>
              <a:spLocks noChangeShapeType="1"/>
            </p:cNvSpPr>
            <p:nvPr/>
          </p:nvSpPr>
          <p:spPr bwMode="auto">
            <a:xfrm flipV="1">
              <a:off x="4623" y="1033"/>
              <a:ext cx="37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15" name="Line 607"/>
            <p:cNvSpPr>
              <a:spLocks noChangeShapeType="1"/>
            </p:cNvSpPr>
            <p:nvPr/>
          </p:nvSpPr>
          <p:spPr bwMode="auto">
            <a:xfrm flipH="1">
              <a:off x="4625" y="1058"/>
              <a:ext cx="1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16" name="Line 608"/>
            <p:cNvSpPr>
              <a:spLocks noChangeShapeType="1"/>
            </p:cNvSpPr>
            <p:nvPr/>
          </p:nvSpPr>
          <p:spPr bwMode="auto">
            <a:xfrm flipH="1">
              <a:off x="4658" y="992"/>
              <a:ext cx="15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17" name="Line 609"/>
            <p:cNvSpPr>
              <a:spLocks noChangeShapeType="1"/>
            </p:cNvSpPr>
            <p:nvPr/>
          </p:nvSpPr>
          <p:spPr bwMode="auto">
            <a:xfrm flipH="1">
              <a:off x="4656" y="1019"/>
              <a:ext cx="17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18" name="Freeform 610"/>
            <p:cNvSpPr>
              <a:spLocks/>
            </p:cNvSpPr>
            <p:nvPr/>
          </p:nvSpPr>
          <p:spPr bwMode="auto">
            <a:xfrm>
              <a:off x="4650" y="1038"/>
              <a:ext cx="29" cy="49"/>
            </a:xfrm>
            <a:custGeom>
              <a:avLst/>
              <a:gdLst>
                <a:gd name="T0" fmla="*/ 104 w 104"/>
                <a:gd name="T1" fmla="*/ 0 h 177"/>
                <a:gd name="T2" fmla="*/ 77 w 104"/>
                <a:gd name="T3" fmla="*/ 73 h 177"/>
                <a:gd name="T4" fmla="*/ 46 w 104"/>
                <a:gd name="T5" fmla="*/ 131 h 177"/>
                <a:gd name="T6" fmla="*/ 0 w 104"/>
                <a:gd name="T7" fmla="*/ 177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4" h="177">
                  <a:moveTo>
                    <a:pt x="104" y="0"/>
                  </a:moveTo>
                  <a:lnTo>
                    <a:pt x="77" y="73"/>
                  </a:lnTo>
                  <a:lnTo>
                    <a:pt x="46" y="131"/>
                  </a:lnTo>
                  <a:lnTo>
                    <a:pt x="0" y="17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19" name="Line 611"/>
            <p:cNvSpPr>
              <a:spLocks noChangeShapeType="1"/>
            </p:cNvSpPr>
            <p:nvPr/>
          </p:nvSpPr>
          <p:spPr bwMode="auto">
            <a:xfrm flipV="1">
              <a:off x="4635" y="1040"/>
              <a:ext cx="2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20" name="Line 612"/>
            <p:cNvSpPr>
              <a:spLocks noChangeShapeType="1"/>
            </p:cNvSpPr>
            <p:nvPr/>
          </p:nvSpPr>
          <p:spPr bwMode="auto">
            <a:xfrm>
              <a:off x="4650" y="1002"/>
              <a:ext cx="0" cy="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21" name="Line 613"/>
            <p:cNvSpPr>
              <a:spLocks noChangeShapeType="1"/>
            </p:cNvSpPr>
            <p:nvPr/>
          </p:nvSpPr>
          <p:spPr bwMode="auto">
            <a:xfrm>
              <a:off x="4637" y="1006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22" name="Freeform 614"/>
            <p:cNvSpPr>
              <a:spLocks/>
            </p:cNvSpPr>
            <p:nvPr/>
          </p:nvSpPr>
          <p:spPr bwMode="auto">
            <a:xfrm>
              <a:off x="4741" y="990"/>
              <a:ext cx="27" cy="37"/>
            </a:xfrm>
            <a:custGeom>
              <a:avLst/>
              <a:gdLst>
                <a:gd name="T0" fmla="*/ 93 w 93"/>
                <a:gd name="T1" fmla="*/ 0 h 134"/>
                <a:gd name="T2" fmla="*/ 62 w 93"/>
                <a:gd name="T3" fmla="*/ 57 h 134"/>
                <a:gd name="T4" fmla="*/ 0 w 93"/>
                <a:gd name="T5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3" h="134">
                  <a:moveTo>
                    <a:pt x="93" y="0"/>
                  </a:moveTo>
                  <a:lnTo>
                    <a:pt x="62" y="57"/>
                  </a:lnTo>
                  <a:lnTo>
                    <a:pt x="0" y="13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23" name="Line 615"/>
            <p:cNvSpPr>
              <a:spLocks noChangeShapeType="1"/>
            </p:cNvSpPr>
            <p:nvPr/>
          </p:nvSpPr>
          <p:spPr bwMode="auto">
            <a:xfrm flipV="1">
              <a:off x="4760" y="1004"/>
              <a:ext cx="2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24" name="Line 616"/>
            <p:cNvSpPr>
              <a:spLocks noChangeShapeType="1"/>
            </p:cNvSpPr>
            <p:nvPr/>
          </p:nvSpPr>
          <p:spPr bwMode="auto">
            <a:xfrm flipH="1">
              <a:off x="4772" y="1002"/>
              <a:ext cx="1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25" name="Freeform 617"/>
            <p:cNvSpPr>
              <a:spLocks/>
            </p:cNvSpPr>
            <p:nvPr/>
          </p:nvSpPr>
          <p:spPr bwMode="auto">
            <a:xfrm>
              <a:off x="4778" y="1019"/>
              <a:ext cx="12" cy="66"/>
            </a:xfrm>
            <a:custGeom>
              <a:avLst/>
              <a:gdLst>
                <a:gd name="T0" fmla="*/ 39 w 39"/>
                <a:gd name="T1" fmla="*/ 0 h 242"/>
                <a:gd name="T2" fmla="*/ 34 w 39"/>
                <a:gd name="T3" fmla="*/ 242 h 242"/>
                <a:gd name="T4" fmla="*/ 0 w 39"/>
                <a:gd name="T5" fmla="*/ 207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" h="242">
                  <a:moveTo>
                    <a:pt x="39" y="0"/>
                  </a:moveTo>
                  <a:lnTo>
                    <a:pt x="34" y="242"/>
                  </a:lnTo>
                  <a:lnTo>
                    <a:pt x="0" y="20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26" name="Line 618"/>
            <p:cNvSpPr>
              <a:spLocks noChangeShapeType="1"/>
            </p:cNvSpPr>
            <p:nvPr/>
          </p:nvSpPr>
          <p:spPr bwMode="auto">
            <a:xfrm flipV="1">
              <a:off x="4760" y="1038"/>
              <a:ext cx="22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27" name="Line 619"/>
            <p:cNvSpPr>
              <a:spLocks noChangeShapeType="1"/>
            </p:cNvSpPr>
            <p:nvPr/>
          </p:nvSpPr>
          <p:spPr bwMode="auto">
            <a:xfrm flipH="1">
              <a:off x="4760" y="1058"/>
              <a:ext cx="2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28" name="Line 620"/>
            <p:cNvSpPr>
              <a:spLocks noChangeShapeType="1"/>
            </p:cNvSpPr>
            <p:nvPr/>
          </p:nvSpPr>
          <p:spPr bwMode="auto">
            <a:xfrm flipV="1">
              <a:off x="4770" y="1023"/>
              <a:ext cx="0" cy="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29" name="Line 621"/>
            <p:cNvSpPr>
              <a:spLocks noChangeShapeType="1"/>
            </p:cNvSpPr>
            <p:nvPr/>
          </p:nvSpPr>
          <p:spPr bwMode="auto">
            <a:xfrm flipV="1">
              <a:off x="4755" y="1021"/>
              <a:ext cx="35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30" name="Freeform 622"/>
            <p:cNvSpPr>
              <a:spLocks/>
            </p:cNvSpPr>
            <p:nvPr/>
          </p:nvSpPr>
          <p:spPr bwMode="auto">
            <a:xfrm>
              <a:off x="4739" y="1019"/>
              <a:ext cx="16" cy="64"/>
            </a:xfrm>
            <a:custGeom>
              <a:avLst/>
              <a:gdLst>
                <a:gd name="T0" fmla="*/ 59 w 59"/>
                <a:gd name="T1" fmla="*/ 0 h 234"/>
                <a:gd name="T2" fmla="*/ 55 w 59"/>
                <a:gd name="T3" fmla="*/ 103 h 234"/>
                <a:gd name="T4" fmla="*/ 40 w 59"/>
                <a:gd name="T5" fmla="*/ 181 h 234"/>
                <a:gd name="T6" fmla="*/ 0 w 59"/>
                <a:gd name="T7" fmla="*/ 2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9" h="234">
                  <a:moveTo>
                    <a:pt x="59" y="0"/>
                  </a:moveTo>
                  <a:lnTo>
                    <a:pt x="55" y="103"/>
                  </a:lnTo>
                  <a:lnTo>
                    <a:pt x="40" y="181"/>
                  </a:lnTo>
                  <a:lnTo>
                    <a:pt x="0" y="23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31" name="Line 623"/>
            <p:cNvSpPr>
              <a:spLocks noChangeShapeType="1"/>
            </p:cNvSpPr>
            <p:nvPr/>
          </p:nvSpPr>
          <p:spPr bwMode="auto">
            <a:xfrm>
              <a:off x="5360" y="866"/>
              <a:ext cx="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32" name="Freeform 624"/>
            <p:cNvSpPr>
              <a:spLocks/>
            </p:cNvSpPr>
            <p:nvPr/>
          </p:nvSpPr>
          <p:spPr bwMode="auto">
            <a:xfrm>
              <a:off x="5364" y="866"/>
              <a:ext cx="19" cy="39"/>
            </a:xfrm>
            <a:custGeom>
              <a:avLst/>
              <a:gdLst>
                <a:gd name="T0" fmla="*/ 0 w 72"/>
                <a:gd name="T1" fmla="*/ 140 h 140"/>
                <a:gd name="T2" fmla="*/ 8 w 72"/>
                <a:gd name="T3" fmla="*/ 139 h 140"/>
                <a:gd name="T4" fmla="*/ 14 w 72"/>
                <a:gd name="T5" fmla="*/ 138 h 140"/>
                <a:gd name="T6" fmla="*/ 20 w 72"/>
                <a:gd name="T7" fmla="*/ 135 h 140"/>
                <a:gd name="T8" fmla="*/ 28 w 72"/>
                <a:gd name="T9" fmla="*/ 130 h 140"/>
                <a:gd name="T10" fmla="*/ 34 w 72"/>
                <a:gd name="T11" fmla="*/ 125 h 140"/>
                <a:gd name="T12" fmla="*/ 41 w 72"/>
                <a:gd name="T13" fmla="*/ 120 h 140"/>
                <a:gd name="T14" fmla="*/ 47 w 72"/>
                <a:gd name="T15" fmla="*/ 112 h 140"/>
                <a:gd name="T16" fmla="*/ 52 w 72"/>
                <a:gd name="T17" fmla="*/ 105 h 140"/>
                <a:gd name="T18" fmla="*/ 58 w 72"/>
                <a:gd name="T19" fmla="*/ 96 h 140"/>
                <a:gd name="T20" fmla="*/ 62 w 72"/>
                <a:gd name="T21" fmla="*/ 88 h 140"/>
                <a:gd name="T22" fmla="*/ 65 w 72"/>
                <a:gd name="T23" fmla="*/ 79 h 140"/>
                <a:gd name="T24" fmla="*/ 68 w 72"/>
                <a:gd name="T25" fmla="*/ 70 h 140"/>
                <a:gd name="T26" fmla="*/ 70 w 72"/>
                <a:gd name="T27" fmla="*/ 61 h 140"/>
                <a:gd name="T28" fmla="*/ 72 w 72"/>
                <a:gd name="T29" fmla="*/ 52 h 140"/>
                <a:gd name="T30" fmla="*/ 72 w 72"/>
                <a:gd name="T31" fmla="*/ 43 h 140"/>
                <a:gd name="T32" fmla="*/ 70 w 72"/>
                <a:gd name="T33" fmla="*/ 36 h 140"/>
                <a:gd name="T34" fmla="*/ 69 w 72"/>
                <a:gd name="T35" fmla="*/ 28 h 140"/>
                <a:gd name="T36" fmla="*/ 67 w 72"/>
                <a:gd name="T37" fmla="*/ 21 h 140"/>
                <a:gd name="T38" fmla="*/ 64 w 72"/>
                <a:gd name="T39" fmla="*/ 15 h 140"/>
                <a:gd name="T40" fmla="*/ 60 w 72"/>
                <a:gd name="T41" fmla="*/ 10 h 140"/>
                <a:gd name="T42" fmla="*/ 56 w 72"/>
                <a:gd name="T43" fmla="*/ 6 h 140"/>
                <a:gd name="T44" fmla="*/ 50 w 72"/>
                <a:gd name="T45" fmla="*/ 3 h 140"/>
                <a:gd name="T46" fmla="*/ 44 w 72"/>
                <a:gd name="T47" fmla="*/ 2 h 140"/>
                <a:gd name="T48" fmla="*/ 39 w 72"/>
                <a:gd name="T49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2" h="140">
                  <a:moveTo>
                    <a:pt x="0" y="140"/>
                  </a:moveTo>
                  <a:lnTo>
                    <a:pt x="8" y="139"/>
                  </a:lnTo>
                  <a:lnTo>
                    <a:pt x="14" y="138"/>
                  </a:lnTo>
                  <a:lnTo>
                    <a:pt x="20" y="135"/>
                  </a:lnTo>
                  <a:lnTo>
                    <a:pt x="28" y="130"/>
                  </a:lnTo>
                  <a:lnTo>
                    <a:pt x="34" y="125"/>
                  </a:lnTo>
                  <a:lnTo>
                    <a:pt x="41" y="120"/>
                  </a:lnTo>
                  <a:lnTo>
                    <a:pt x="47" y="112"/>
                  </a:lnTo>
                  <a:lnTo>
                    <a:pt x="52" y="105"/>
                  </a:lnTo>
                  <a:lnTo>
                    <a:pt x="58" y="96"/>
                  </a:lnTo>
                  <a:lnTo>
                    <a:pt x="62" y="88"/>
                  </a:lnTo>
                  <a:lnTo>
                    <a:pt x="65" y="79"/>
                  </a:lnTo>
                  <a:lnTo>
                    <a:pt x="68" y="70"/>
                  </a:lnTo>
                  <a:lnTo>
                    <a:pt x="70" y="61"/>
                  </a:lnTo>
                  <a:lnTo>
                    <a:pt x="72" y="52"/>
                  </a:lnTo>
                  <a:lnTo>
                    <a:pt x="72" y="43"/>
                  </a:lnTo>
                  <a:lnTo>
                    <a:pt x="70" y="36"/>
                  </a:lnTo>
                  <a:lnTo>
                    <a:pt x="69" y="28"/>
                  </a:lnTo>
                  <a:lnTo>
                    <a:pt x="67" y="21"/>
                  </a:lnTo>
                  <a:lnTo>
                    <a:pt x="64" y="15"/>
                  </a:lnTo>
                  <a:lnTo>
                    <a:pt x="60" y="10"/>
                  </a:lnTo>
                  <a:lnTo>
                    <a:pt x="56" y="6"/>
                  </a:lnTo>
                  <a:lnTo>
                    <a:pt x="50" y="3"/>
                  </a:lnTo>
                  <a:lnTo>
                    <a:pt x="44" y="2"/>
                  </a:lnTo>
                  <a:lnTo>
                    <a:pt x="3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33" name="Line 625"/>
            <p:cNvSpPr>
              <a:spLocks noChangeShapeType="1"/>
            </p:cNvSpPr>
            <p:nvPr/>
          </p:nvSpPr>
          <p:spPr bwMode="auto">
            <a:xfrm flipH="1">
              <a:off x="5358" y="905"/>
              <a:ext cx="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34" name="Freeform 626"/>
            <p:cNvSpPr>
              <a:spLocks/>
            </p:cNvSpPr>
            <p:nvPr/>
          </p:nvSpPr>
          <p:spPr bwMode="auto">
            <a:xfrm>
              <a:off x="5364" y="905"/>
              <a:ext cx="10" cy="19"/>
            </a:xfrm>
            <a:custGeom>
              <a:avLst/>
              <a:gdLst>
                <a:gd name="T0" fmla="*/ 31 w 34"/>
                <a:gd name="T1" fmla="*/ 69 h 69"/>
                <a:gd name="T2" fmla="*/ 33 w 34"/>
                <a:gd name="T3" fmla="*/ 61 h 69"/>
                <a:gd name="T4" fmla="*/ 34 w 34"/>
                <a:gd name="T5" fmla="*/ 51 h 69"/>
                <a:gd name="T6" fmla="*/ 34 w 34"/>
                <a:gd name="T7" fmla="*/ 43 h 69"/>
                <a:gd name="T8" fmla="*/ 33 w 34"/>
                <a:gd name="T9" fmla="*/ 34 h 69"/>
                <a:gd name="T10" fmla="*/ 32 w 34"/>
                <a:gd name="T11" fmla="*/ 27 h 69"/>
                <a:gd name="T12" fmla="*/ 30 w 34"/>
                <a:gd name="T13" fmla="*/ 20 h 69"/>
                <a:gd name="T14" fmla="*/ 27 w 34"/>
                <a:gd name="T15" fmla="*/ 14 h 69"/>
                <a:gd name="T16" fmla="*/ 23 w 34"/>
                <a:gd name="T17" fmla="*/ 10 h 69"/>
                <a:gd name="T18" fmla="*/ 18 w 34"/>
                <a:gd name="T19" fmla="*/ 5 h 69"/>
                <a:gd name="T20" fmla="*/ 13 w 34"/>
                <a:gd name="T21" fmla="*/ 2 h 69"/>
                <a:gd name="T22" fmla="*/ 7 w 34"/>
                <a:gd name="T23" fmla="*/ 0 h 69"/>
                <a:gd name="T24" fmla="*/ 0 w 34"/>
                <a:gd name="T25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4" h="69">
                  <a:moveTo>
                    <a:pt x="31" y="69"/>
                  </a:moveTo>
                  <a:lnTo>
                    <a:pt x="33" y="61"/>
                  </a:lnTo>
                  <a:lnTo>
                    <a:pt x="34" y="51"/>
                  </a:lnTo>
                  <a:lnTo>
                    <a:pt x="34" y="43"/>
                  </a:lnTo>
                  <a:lnTo>
                    <a:pt x="33" y="34"/>
                  </a:lnTo>
                  <a:lnTo>
                    <a:pt x="32" y="27"/>
                  </a:lnTo>
                  <a:lnTo>
                    <a:pt x="30" y="20"/>
                  </a:lnTo>
                  <a:lnTo>
                    <a:pt x="27" y="14"/>
                  </a:lnTo>
                  <a:lnTo>
                    <a:pt x="23" y="10"/>
                  </a:lnTo>
                  <a:lnTo>
                    <a:pt x="18" y="5"/>
                  </a:lnTo>
                  <a:lnTo>
                    <a:pt x="13" y="2"/>
                  </a:lnTo>
                  <a:lnTo>
                    <a:pt x="7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35" name="Line 627"/>
            <p:cNvSpPr>
              <a:spLocks noChangeShapeType="1"/>
            </p:cNvSpPr>
            <p:nvPr/>
          </p:nvSpPr>
          <p:spPr bwMode="auto">
            <a:xfrm flipH="1">
              <a:off x="5370" y="924"/>
              <a:ext cx="2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36" name="Freeform 628"/>
            <p:cNvSpPr>
              <a:spLocks/>
            </p:cNvSpPr>
            <p:nvPr/>
          </p:nvSpPr>
          <p:spPr bwMode="auto">
            <a:xfrm>
              <a:off x="5350" y="934"/>
              <a:ext cx="20" cy="17"/>
            </a:xfrm>
            <a:custGeom>
              <a:avLst/>
              <a:gdLst>
                <a:gd name="T0" fmla="*/ 0 w 68"/>
                <a:gd name="T1" fmla="*/ 69 h 69"/>
                <a:gd name="T2" fmla="*/ 7 w 68"/>
                <a:gd name="T3" fmla="*/ 69 h 69"/>
                <a:gd name="T4" fmla="*/ 13 w 68"/>
                <a:gd name="T5" fmla="*/ 67 h 69"/>
                <a:gd name="T6" fmla="*/ 21 w 68"/>
                <a:gd name="T7" fmla="*/ 64 h 69"/>
                <a:gd name="T8" fmla="*/ 27 w 68"/>
                <a:gd name="T9" fmla="*/ 60 h 69"/>
                <a:gd name="T10" fmla="*/ 33 w 68"/>
                <a:gd name="T11" fmla="*/ 56 h 69"/>
                <a:gd name="T12" fmla="*/ 40 w 68"/>
                <a:gd name="T13" fmla="*/ 49 h 69"/>
                <a:gd name="T14" fmla="*/ 46 w 68"/>
                <a:gd name="T15" fmla="*/ 43 h 69"/>
                <a:gd name="T16" fmla="*/ 52 w 68"/>
                <a:gd name="T17" fmla="*/ 34 h 69"/>
                <a:gd name="T18" fmla="*/ 57 w 68"/>
                <a:gd name="T19" fmla="*/ 27 h 69"/>
                <a:gd name="T20" fmla="*/ 61 w 68"/>
                <a:gd name="T21" fmla="*/ 18 h 69"/>
                <a:gd name="T22" fmla="*/ 64 w 68"/>
                <a:gd name="T23" fmla="*/ 9 h 69"/>
                <a:gd name="T24" fmla="*/ 68 w 68"/>
                <a:gd name="T25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69">
                  <a:moveTo>
                    <a:pt x="0" y="69"/>
                  </a:moveTo>
                  <a:lnTo>
                    <a:pt x="7" y="69"/>
                  </a:lnTo>
                  <a:lnTo>
                    <a:pt x="13" y="67"/>
                  </a:lnTo>
                  <a:lnTo>
                    <a:pt x="21" y="64"/>
                  </a:lnTo>
                  <a:lnTo>
                    <a:pt x="27" y="60"/>
                  </a:lnTo>
                  <a:lnTo>
                    <a:pt x="33" y="56"/>
                  </a:lnTo>
                  <a:lnTo>
                    <a:pt x="40" y="49"/>
                  </a:lnTo>
                  <a:lnTo>
                    <a:pt x="46" y="43"/>
                  </a:lnTo>
                  <a:lnTo>
                    <a:pt x="52" y="34"/>
                  </a:lnTo>
                  <a:lnTo>
                    <a:pt x="57" y="27"/>
                  </a:lnTo>
                  <a:lnTo>
                    <a:pt x="61" y="18"/>
                  </a:lnTo>
                  <a:lnTo>
                    <a:pt x="64" y="9"/>
                  </a:lnTo>
                  <a:lnTo>
                    <a:pt x="6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37" name="Line 629"/>
            <p:cNvSpPr>
              <a:spLocks noChangeShapeType="1"/>
            </p:cNvSpPr>
            <p:nvPr/>
          </p:nvSpPr>
          <p:spPr bwMode="auto">
            <a:xfrm flipH="1">
              <a:off x="5337" y="951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38" name="Freeform 630"/>
            <p:cNvSpPr>
              <a:spLocks/>
            </p:cNvSpPr>
            <p:nvPr/>
          </p:nvSpPr>
          <p:spPr bwMode="auto">
            <a:xfrm>
              <a:off x="5393" y="870"/>
              <a:ext cx="19" cy="78"/>
            </a:xfrm>
            <a:custGeom>
              <a:avLst/>
              <a:gdLst>
                <a:gd name="T0" fmla="*/ 76 w 76"/>
                <a:gd name="T1" fmla="*/ 0 h 278"/>
                <a:gd name="T2" fmla="*/ 67 w 76"/>
                <a:gd name="T3" fmla="*/ 17 h 278"/>
                <a:gd name="T4" fmla="*/ 57 w 76"/>
                <a:gd name="T5" fmla="*/ 33 h 278"/>
                <a:gd name="T6" fmla="*/ 48 w 76"/>
                <a:gd name="T7" fmla="*/ 50 h 278"/>
                <a:gd name="T8" fmla="*/ 40 w 76"/>
                <a:gd name="T9" fmla="*/ 68 h 278"/>
                <a:gd name="T10" fmla="*/ 32 w 76"/>
                <a:gd name="T11" fmla="*/ 85 h 278"/>
                <a:gd name="T12" fmla="*/ 26 w 76"/>
                <a:gd name="T13" fmla="*/ 103 h 278"/>
                <a:gd name="T14" fmla="*/ 20 w 76"/>
                <a:gd name="T15" fmla="*/ 121 h 278"/>
                <a:gd name="T16" fmla="*/ 14 w 76"/>
                <a:gd name="T17" fmla="*/ 139 h 278"/>
                <a:gd name="T18" fmla="*/ 10 w 76"/>
                <a:gd name="T19" fmla="*/ 157 h 278"/>
                <a:gd name="T20" fmla="*/ 7 w 76"/>
                <a:gd name="T21" fmla="*/ 175 h 278"/>
                <a:gd name="T22" fmla="*/ 4 w 76"/>
                <a:gd name="T23" fmla="*/ 193 h 278"/>
                <a:gd name="T24" fmla="*/ 2 w 76"/>
                <a:gd name="T25" fmla="*/ 211 h 278"/>
                <a:gd name="T26" fmla="*/ 0 w 76"/>
                <a:gd name="T27" fmla="*/ 228 h 278"/>
                <a:gd name="T28" fmla="*/ 0 w 76"/>
                <a:gd name="T29" fmla="*/ 245 h 278"/>
                <a:gd name="T30" fmla="*/ 0 w 76"/>
                <a:gd name="T31" fmla="*/ 262 h 278"/>
                <a:gd name="T32" fmla="*/ 2 w 76"/>
                <a:gd name="T33" fmla="*/ 278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" h="278">
                  <a:moveTo>
                    <a:pt x="76" y="0"/>
                  </a:moveTo>
                  <a:lnTo>
                    <a:pt x="67" y="17"/>
                  </a:lnTo>
                  <a:lnTo>
                    <a:pt x="57" y="33"/>
                  </a:lnTo>
                  <a:lnTo>
                    <a:pt x="48" y="50"/>
                  </a:lnTo>
                  <a:lnTo>
                    <a:pt x="40" y="68"/>
                  </a:lnTo>
                  <a:lnTo>
                    <a:pt x="32" y="85"/>
                  </a:lnTo>
                  <a:lnTo>
                    <a:pt x="26" y="103"/>
                  </a:lnTo>
                  <a:lnTo>
                    <a:pt x="20" y="121"/>
                  </a:lnTo>
                  <a:lnTo>
                    <a:pt x="14" y="139"/>
                  </a:lnTo>
                  <a:lnTo>
                    <a:pt x="10" y="157"/>
                  </a:lnTo>
                  <a:lnTo>
                    <a:pt x="7" y="175"/>
                  </a:lnTo>
                  <a:lnTo>
                    <a:pt x="4" y="193"/>
                  </a:lnTo>
                  <a:lnTo>
                    <a:pt x="2" y="211"/>
                  </a:lnTo>
                  <a:lnTo>
                    <a:pt x="0" y="228"/>
                  </a:lnTo>
                  <a:lnTo>
                    <a:pt x="0" y="245"/>
                  </a:lnTo>
                  <a:lnTo>
                    <a:pt x="0" y="262"/>
                  </a:lnTo>
                  <a:lnTo>
                    <a:pt x="2" y="27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39" name="Freeform 631"/>
            <p:cNvSpPr>
              <a:spLocks/>
            </p:cNvSpPr>
            <p:nvPr/>
          </p:nvSpPr>
          <p:spPr bwMode="auto">
            <a:xfrm>
              <a:off x="5412" y="866"/>
              <a:ext cx="14" cy="4"/>
            </a:xfrm>
            <a:custGeom>
              <a:avLst/>
              <a:gdLst>
                <a:gd name="T0" fmla="*/ 49 w 49"/>
                <a:gd name="T1" fmla="*/ 18 h 18"/>
                <a:gd name="T2" fmla="*/ 47 w 49"/>
                <a:gd name="T3" fmla="*/ 13 h 18"/>
                <a:gd name="T4" fmla="*/ 45 w 49"/>
                <a:gd name="T5" fmla="*/ 9 h 18"/>
                <a:gd name="T6" fmla="*/ 42 w 49"/>
                <a:gd name="T7" fmla="*/ 5 h 18"/>
                <a:gd name="T8" fmla="*/ 38 w 49"/>
                <a:gd name="T9" fmla="*/ 3 h 18"/>
                <a:gd name="T10" fmla="*/ 34 w 49"/>
                <a:gd name="T11" fmla="*/ 0 h 18"/>
                <a:gd name="T12" fmla="*/ 30 w 49"/>
                <a:gd name="T13" fmla="*/ 0 h 18"/>
                <a:gd name="T14" fmla="*/ 25 w 49"/>
                <a:gd name="T15" fmla="*/ 0 h 18"/>
                <a:gd name="T16" fmla="*/ 19 w 49"/>
                <a:gd name="T17" fmla="*/ 3 h 18"/>
                <a:gd name="T18" fmla="*/ 15 w 49"/>
                <a:gd name="T19" fmla="*/ 5 h 18"/>
                <a:gd name="T20" fmla="*/ 10 w 49"/>
                <a:gd name="T21" fmla="*/ 9 h 18"/>
                <a:gd name="T22" fmla="*/ 4 w 49"/>
                <a:gd name="T23" fmla="*/ 13 h 18"/>
                <a:gd name="T24" fmla="*/ 0 w 49"/>
                <a:gd name="T2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9" h="18">
                  <a:moveTo>
                    <a:pt x="49" y="18"/>
                  </a:moveTo>
                  <a:lnTo>
                    <a:pt x="47" y="13"/>
                  </a:lnTo>
                  <a:lnTo>
                    <a:pt x="45" y="9"/>
                  </a:lnTo>
                  <a:lnTo>
                    <a:pt x="42" y="5"/>
                  </a:lnTo>
                  <a:lnTo>
                    <a:pt x="38" y="3"/>
                  </a:lnTo>
                  <a:lnTo>
                    <a:pt x="34" y="0"/>
                  </a:lnTo>
                  <a:lnTo>
                    <a:pt x="30" y="0"/>
                  </a:lnTo>
                  <a:lnTo>
                    <a:pt x="25" y="0"/>
                  </a:lnTo>
                  <a:lnTo>
                    <a:pt x="19" y="3"/>
                  </a:lnTo>
                  <a:lnTo>
                    <a:pt x="15" y="5"/>
                  </a:lnTo>
                  <a:lnTo>
                    <a:pt x="10" y="9"/>
                  </a:lnTo>
                  <a:lnTo>
                    <a:pt x="4" y="13"/>
                  </a:lnTo>
                  <a:lnTo>
                    <a:pt x="0" y="1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40" name="Freeform 632"/>
            <p:cNvSpPr>
              <a:spLocks/>
            </p:cNvSpPr>
            <p:nvPr/>
          </p:nvSpPr>
          <p:spPr bwMode="auto">
            <a:xfrm>
              <a:off x="5407" y="870"/>
              <a:ext cx="21" cy="78"/>
            </a:xfrm>
            <a:custGeom>
              <a:avLst/>
              <a:gdLst>
                <a:gd name="T0" fmla="*/ 0 w 76"/>
                <a:gd name="T1" fmla="*/ 278 h 278"/>
                <a:gd name="T2" fmla="*/ 9 w 76"/>
                <a:gd name="T3" fmla="*/ 262 h 278"/>
                <a:gd name="T4" fmla="*/ 19 w 76"/>
                <a:gd name="T5" fmla="*/ 245 h 278"/>
                <a:gd name="T6" fmla="*/ 28 w 76"/>
                <a:gd name="T7" fmla="*/ 228 h 278"/>
                <a:gd name="T8" fmla="*/ 36 w 76"/>
                <a:gd name="T9" fmla="*/ 211 h 278"/>
                <a:gd name="T10" fmla="*/ 43 w 76"/>
                <a:gd name="T11" fmla="*/ 193 h 278"/>
                <a:gd name="T12" fmla="*/ 50 w 76"/>
                <a:gd name="T13" fmla="*/ 175 h 278"/>
                <a:gd name="T14" fmla="*/ 56 w 76"/>
                <a:gd name="T15" fmla="*/ 157 h 278"/>
                <a:gd name="T16" fmla="*/ 61 w 76"/>
                <a:gd name="T17" fmla="*/ 139 h 278"/>
                <a:gd name="T18" fmla="*/ 66 w 76"/>
                <a:gd name="T19" fmla="*/ 121 h 278"/>
                <a:gd name="T20" fmla="*/ 70 w 76"/>
                <a:gd name="T21" fmla="*/ 103 h 278"/>
                <a:gd name="T22" fmla="*/ 72 w 76"/>
                <a:gd name="T23" fmla="*/ 85 h 278"/>
                <a:gd name="T24" fmla="*/ 74 w 76"/>
                <a:gd name="T25" fmla="*/ 68 h 278"/>
                <a:gd name="T26" fmla="*/ 75 w 76"/>
                <a:gd name="T27" fmla="*/ 50 h 278"/>
                <a:gd name="T28" fmla="*/ 76 w 76"/>
                <a:gd name="T29" fmla="*/ 33 h 278"/>
                <a:gd name="T30" fmla="*/ 75 w 76"/>
                <a:gd name="T31" fmla="*/ 17 h 278"/>
                <a:gd name="T32" fmla="*/ 74 w 76"/>
                <a:gd name="T33" fmla="*/ 0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" h="278">
                  <a:moveTo>
                    <a:pt x="0" y="278"/>
                  </a:moveTo>
                  <a:lnTo>
                    <a:pt x="9" y="262"/>
                  </a:lnTo>
                  <a:lnTo>
                    <a:pt x="19" y="245"/>
                  </a:lnTo>
                  <a:lnTo>
                    <a:pt x="28" y="228"/>
                  </a:lnTo>
                  <a:lnTo>
                    <a:pt x="36" y="211"/>
                  </a:lnTo>
                  <a:lnTo>
                    <a:pt x="43" y="193"/>
                  </a:lnTo>
                  <a:lnTo>
                    <a:pt x="50" y="175"/>
                  </a:lnTo>
                  <a:lnTo>
                    <a:pt x="56" y="157"/>
                  </a:lnTo>
                  <a:lnTo>
                    <a:pt x="61" y="139"/>
                  </a:lnTo>
                  <a:lnTo>
                    <a:pt x="66" y="121"/>
                  </a:lnTo>
                  <a:lnTo>
                    <a:pt x="70" y="103"/>
                  </a:lnTo>
                  <a:lnTo>
                    <a:pt x="72" y="85"/>
                  </a:lnTo>
                  <a:lnTo>
                    <a:pt x="74" y="68"/>
                  </a:lnTo>
                  <a:lnTo>
                    <a:pt x="75" y="50"/>
                  </a:lnTo>
                  <a:lnTo>
                    <a:pt x="76" y="33"/>
                  </a:lnTo>
                  <a:lnTo>
                    <a:pt x="75" y="17"/>
                  </a:lnTo>
                  <a:lnTo>
                    <a:pt x="7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41" name="Freeform 633"/>
            <p:cNvSpPr>
              <a:spLocks/>
            </p:cNvSpPr>
            <p:nvPr/>
          </p:nvSpPr>
          <p:spPr bwMode="auto">
            <a:xfrm>
              <a:off x="5393" y="948"/>
              <a:ext cx="14" cy="3"/>
            </a:xfrm>
            <a:custGeom>
              <a:avLst/>
              <a:gdLst>
                <a:gd name="T0" fmla="*/ 0 w 49"/>
                <a:gd name="T1" fmla="*/ 0 h 17"/>
                <a:gd name="T2" fmla="*/ 2 w 49"/>
                <a:gd name="T3" fmla="*/ 6 h 17"/>
                <a:gd name="T4" fmla="*/ 4 w 49"/>
                <a:gd name="T5" fmla="*/ 10 h 17"/>
                <a:gd name="T6" fmla="*/ 7 w 49"/>
                <a:gd name="T7" fmla="*/ 13 h 17"/>
                <a:gd name="T8" fmla="*/ 11 w 49"/>
                <a:gd name="T9" fmla="*/ 15 h 17"/>
                <a:gd name="T10" fmla="*/ 14 w 49"/>
                <a:gd name="T11" fmla="*/ 17 h 17"/>
                <a:gd name="T12" fmla="*/ 20 w 49"/>
                <a:gd name="T13" fmla="*/ 17 h 17"/>
                <a:gd name="T14" fmla="*/ 24 w 49"/>
                <a:gd name="T15" fmla="*/ 17 h 17"/>
                <a:gd name="T16" fmla="*/ 29 w 49"/>
                <a:gd name="T17" fmla="*/ 15 h 17"/>
                <a:gd name="T18" fmla="*/ 35 w 49"/>
                <a:gd name="T19" fmla="*/ 13 h 17"/>
                <a:gd name="T20" fmla="*/ 39 w 49"/>
                <a:gd name="T21" fmla="*/ 10 h 17"/>
                <a:gd name="T22" fmla="*/ 44 w 49"/>
                <a:gd name="T23" fmla="*/ 6 h 17"/>
                <a:gd name="T24" fmla="*/ 49 w 49"/>
                <a:gd name="T2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9" h="17">
                  <a:moveTo>
                    <a:pt x="0" y="0"/>
                  </a:moveTo>
                  <a:lnTo>
                    <a:pt x="2" y="6"/>
                  </a:lnTo>
                  <a:lnTo>
                    <a:pt x="4" y="10"/>
                  </a:lnTo>
                  <a:lnTo>
                    <a:pt x="7" y="13"/>
                  </a:lnTo>
                  <a:lnTo>
                    <a:pt x="11" y="15"/>
                  </a:lnTo>
                  <a:lnTo>
                    <a:pt x="14" y="17"/>
                  </a:lnTo>
                  <a:lnTo>
                    <a:pt x="20" y="17"/>
                  </a:lnTo>
                  <a:lnTo>
                    <a:pt x="24" y="17"/>
                  </a:lnTo>
                  <a:lnTo>
                    <a:pt x="29" y="15"/>
                  </a:lnTo>
                  <a:lnTo>
                    <a:pt x="35" y="13"/>
                  </a:lnTo>
                  <a:lnTo>
                    <a:pt x="39" y="10"/>
                  </a:lnTo>
                  <a:lnTo>
                    <a:pt x="44" y="6"/>
                  </a:lnTo>
                  <a:lnTo>
                    <a:pt x="4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42" name="Freeform 634"/>
            <p:cNvSpPr>
              <a:spLocks/>
            </p:cNvSpPr>
            <p:nvPr/>
          </p:nvSpPr>
          <p:spPr bwMode="auto">
            <a:xfrm>
              <a:off x="5039" y="880"/>
              <a:ext cx="43" cy="58"/>
            </a:xfrm>
            <a:custGeom>
              <a:avLst/>
              <a:gdLst>
                <a:gd name="T0" fmla="*/ 56 w 153"/>
                <a:gd name="T1" fmla="*/ 0 h 208"/>
                <a:gd name="T2" fmla="*/ 153 w 153"/>
                <a:gd name="T3" fmla="*/ 0 h 208"/>
                <a:gd name="T4" fmla="*/ 0 w 153"/>
                <a:gd name="T5" fmla="*/ 208 h 208"/>
                <a:gd name="T6" fmla="*/ 98 w 153"/>
                <a:gd name="T7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3" h="208">
                  <a:moveTo>
                    <a:pt x="56" y="0"/>
                  </a:moveTo>
                  <a:lnTo>
                    <a:pt x="153" y="0"/>
                  </a:lnTo>
                  <a:lnTo>
                    <a:pt x="0" y="208"/>
                  </a:lnTo>
                  <a:lnTo>
                    <a:pt x="98" y="20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43" name="Freeform 635"/>
            <p:cNvSpPr>
              <a:spLocks/>
            </p:cNvSpPr>
            <p:nvPr/>
          </p:nvSpPr>
          <p:spPr bwMode="auto">
            <a:xfrm>
              <a:off x="5095" y="891"/>
              <a:ext cx="14" cy="49"/>
            </a:xfrm>
            <a:custGeom>
              <a:avLst/>
              <a:gdLst>
                <a:gd name="T0" fmla="*/ 0 w 47"/>
                <a:gd name="T1" fmla="*/ 176 h 176"/>
                <a:gd name="T2" fmla="*/ 47 w 47"/>
                <a:gd name="T3" fmla="*/ 0 h 176"/>
                <a:gd name="T4" fmla="*/ 9 w 47"/>
                <a:gd name="T5" fmla="*/ 3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7" h="176">
                  <a:moveTo>
                    <a:pt x="0" y="176"/>
                  </a:moveTo>
                  <a:lnTo>
                    <a:pt x="47" y="0"/>
                  </a:lnTo>
                  <a:lnTo>
                    <a:pt x="9" y="3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44" name="Line 636"/>
            <p:cNvSpPr>
              <a:spLocks noChangeShapeType="1"/>
            </p:cNvSpPr>
            <p:nvPr/>
          </p:nvSpPr>
          <p:spPr bwMode="auto">
            <a:xfrm flipV="1">
              <a:off x="4505" y="893"/>
              <a:ext cx="56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45" name="Line 637"/>
            <p:cNvSpPr>
              <a:spLocks noChangeShapeType="1"/>
            </p:cNvSpPr>
            <p:nvPr/>
          </p:nvSpPr>
          <p:spPr bwMode="auto">
            <a:xfrm>
              <a:off x="4534" y="857"/>
              <a:ext cx="0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46" name="Line 638"/>
            <p:cNvSpPr>
              <a:spLocks noChangeShapeType="1"/>
            </p:cNvSpPr>
            <p:nvPr/>
          </p:nvSpPr>
          <p:spPr bwMode="auto">
            <a:xfrm>
              <a:off x="4519" y="868"/>
              <a:ext cx="2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47" name="Line 639"/>
            <p:cNvSpPr>
              <a:spLocks noChangeShapeType="1"/>
            </p:cNvSpPr>
            <p:nvPr/>
          </p:nvSpPr>
          <p:spPr bwMode="auto">
            <a:xfrm flipV="1">
              <a:off x="4534" y="876"/>
              <a:ext cx="18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48" name="Line 640"/>
            <p:cNvSpPr>
              <a:spLocks noChangeShapeType="1"/>
            </p:cNvSpPr>
            <p:nvPr/>
          </p:nvSpPr>
          <p:spPr bwMode="auto">
            <a:xfrm>
              <a:off x="4515" y="907"/>
              <a:ext cx="0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49" name="Line 641"/>
            <p:cNvSpPr>
              <a:spLocks noChangeShapeType="1"/>
            </p:cNvSpPr>
            <p:nvPr/>
          </p:nvSpPr>
          <p:spPr bwMode="auto">
            <a:xfrm flipV="1">
              <a:off x="4550" y="903"/>
              <a:ext cx="0" cy="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50" name="Freeform 642"/>
            <p:cNvSpPr>
              <a:spLocks/>
            </p:cNvSpPr>
            <p:nvPr/>
          </p:nvSpPr>
          <p:spPr bwMode="auto">
            <a:xfrm>
              <a:off x="4523" y="901"/>
              <a:ext cx="11" cy="39"/>
            </a:xfrm>
            <a:custGeom>
              <a:avLst/>
              <a:gdLst>
                <a:gd name="T0" fmla="*/ 42 w 42"/>
                <a:gd name="T1" fmla="*/ 0 h 139"/>
                <a:gd name="T2" fmla="*/ 34 w 42"/>
                <a:gd name="T3" fmla="*/ 62 h 139"/>
                <a:gd name="T4" fmla="*/ 0 w 42"/>
                <a:gd name="T5" fmla="*/ 139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" h="139">
                  <a:moveTo>
                    <a:pt x="42" y="0"/>
                  </a:moveTo>
                  <a:lnTo>
                    <a:pt x="34" y="62"/>
                  </a:lnTo>
                  <a:lnTo>
                    <a:pt x="0" y="13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51" name="Line 643"/>
            <p:cNvSpPr>
              <a:spLocks noChangeShapeType="1"/>
            </p:cNvSpPr>
            <p:nvPr/>
          </p:nvSpPr>
          <p:spPr bwMode="auto">
            <a:xfrm>
              <a:off x="4534" y="919"/>
              <a:ext cx="1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52" name="Line 644"/>
            <p:cNvSpPr>
              <a:spLocks noChangeShapeType="1"/>
            </p:cNvSpPr>
            <p:nvPr/>
          </p:nvSpPr>
          <p:spPr bwMode="auto">
            <a:xfrm flipV="1">
              <a:off x="4515" y="942"/>
              <a:ext cx="35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53" name="Line 645"/>
            <p:cNvSpPr>
              <a:spLocks noChangeShapeType="1"/>
            </p:cNvSpPr>
            <p:nvPr/>
          </p:nvSpPr>
          <p:spPr bwMode="auto">
            <a:xfrm>
              <a:off x="4768" y="859"/>
              <a:ext cx="0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54" name="Line 646"/>
            <p:cNvSpPr>
              <a:spLocks noChangeShapeType="1"/>
            </p:cNvSpPr>
            <p:nvPr/>
          </p:nvSpPr>
          <p:spPr bwMode="auto">
            <a:xfrm flipV="1">
              <a:off x="4753" y="884"/>
              <a:ext cx="31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55" name="Line 647"/>
            <p:cNvSpPr>
              <a:spLocks noChangeShapeType="1"/>
            </p:cNvSpPr>
            <p:nvPr/>
          </p:nvSpPr>
          <p:spPr bwMode="auto">
            <a:xfrm flipH="1">
              <a:off x="4774" y="864"/>
              <a:ext cx="4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56" name="Line 648"/>
            <p:cNvSpPr>
              <a:spLocks noChangeShapeType="1"/>
            </p:cNvSpPr>
            <p:nvPr/>
          </p:nvSpPr>
          <p:spPr bwMode="auto">
            <a:xfrm>
              <a:off x="4757" y="866"/>
              <a:ext cx="5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57" name="Line 649"/>
            <p:cNvSpPr>
              <a:spLocks noChangeShapeType="1"/>
            </p:cNvSpPr>
            <p:nvPr/>
          </p:nvSpPr>
          <p:spPr bwMode="auto">
            <a:xfrm flipH="1">
              <a:off x="4749" y="888"/>
              <a:ext cx="19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58" name="Line 650"/>
            <p:cNvSpPr>
              <a:spLocks noChangeShapeType="1"/>
            </p:cNvSpPr>
            <p:nvPr/>
          </p:nvSpPr>
          <p:spPr bwMode="auto">
            <a:xfrm>
              <a:off x="4768" y="890"/>
              <a:ext cx="10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59" name="Freeform 651"/>
            <p:cNvSpPr>
              <a:spLocks/>
            </p:cNvSpPr>
            <p:nvPr/>
          </p:nvSpPr>
          <p:spPr bwMode="auto">
            <a:xfrm>
              <a:off x="4760" y="909"/>
              <a:ext cx="18" cy="33"/>
            </a:xfrm>
            <a:custGeom>
              <a:avLst/>
              <a:gdLst>
                <a:gd name="T0" fmla="*/ 23 w 65"/>
                <a:gd name="T1" fmla="*/ 0 h 119"/>
                <a:gd name="T2" fmla="*/ 0 w 65"/>
                <a:gd name="T3" fmla="*/ 81 h 119"/>
                <a:gd name="T4" fmla="*/ 65 w 65"/>
                <a:gd name="T5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5" h="119">
                  <a:moveTo>
                    <a:pt x="23" y="0"/>
                  </a:moveTo>
                  <a:lnTo>
                    <a:pt x="0" y="81"/>
                  </a:lnTo>
                  <a:lnTo>
                    <a:pt x="65" y="11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60" name="Freeform 652"/>
            <p:cNvSpPr>
              <a:spLocks/>
            </p:cNvSpPr>
            <p:nvPr/>
          </p:nvSpPr>
          <p:spPr bwMode="auto">
            <a:xfrm>
              <a:off x="4755" y="911"/>
              <a:ext cx="21" cy="40"/>
            </a:xfrm>
            <a:custGeom>
              <a:avLst/>
              <a:gdLst>
                <a:gd name="T0" fmla="*/ 74 w 74"/>
                <a:gd name="T1" fmla="*/ 0 h 146"/>
                <a:gd name="T2" fmla="*/ 58 w 74"/>
                <a:gd name="T3" fmla="*/ 69 h 146"/>
                <a:gd name="T4" fmla="*/ 35 w 74"/>
                <a:gd name="T5" fmla="*/ 115 h 146"/>
                <a:gd name="T6" fmla="*/ 0 w 74"/>
                <a:gd name="T7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4" h="146">
                  <a:moveTo>
                    <a:pt x="74" y="0"/>
                  </a:moveTo>
                  <a:lnTo>
                    <a:pt x="58" y="69"/>
                  </a:lnTo>
                  <a:lnTo>
                    <a:pt x="35" y="115"/>
                  </a:lnTo>
                  <a:lnTo>
                    <a:pt x="0" y="14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61" name="Line 653"/>
            <p:cNvSpPr>
              <a:spLocks noChangeShapeType="1"/>
            </p:cNvSpPr>
            <p:nvPr/>
          </p:nvSpPr>
          <p:spPr bwMode="auto">
            <a:xfrm flipV="1">
              <a:off x="4753" y="917"/>
              <a:ext cx="21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62" name="Freeform 654"/>
            <p:cNvSpPr>
              <a:spLocks/>
            </p:cNvSpPr>
            <p:nvPr/>
          </p:nvSpPr>
          <p:spPr bwMode="auto">
            <a:xfrm>
              <a:off x="4778" y="859"/>
              <a:ext cx="13" cy="52"/>
            </a:xfrm>
            <a:custGeom>
              <a:avLst/>
              <a:gdLst>
                <a:gd name="T0" fmla="*/ 43 w 43"/>
                <a:gd name="T1" fmla="*/ 0 h 191"/>
                <a:gd name="T2" fmla="*/ 36 w 43"/>
                <a:gd name="T3" fmla="*/ 73 h 191"/>
                <a:gd name="T4" fmla="*/ 24 w 43"/>
                <a:gd name="T5" fmla="*/ 119 h 191"/>
                <a:gd name="T6" fmla="*/ 0 w 43"/>
                <a:gd name="T7" fmla="*/ 19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3" h="191">
                  <a:moveTo>
                    <a:pt x="43" y="0"/>
                  </a:moveTo>
                  <a:lnTo>
                    <a:pt x="36" y="73"/>
                  </a:lnTo>
                  <a:lnTo>
                    <a:pt x="24" y="119"/>
                  </a:lnTo>
                  <a:lnTo>
                    <a:pt x="0" y="19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63" name="Line 655"/>
            <p:cNvSpPr>
              <a:spLocks noChangeShapeType="1"/>
            </p:cNvSpPr>
            <p:nvPr/>
          </p:nvSpPr>
          <p:spPr bwMode="auto">
            <a:xfrm flipV="1">
              <a:off x="4786" y="888"/>
              <a:ext cx="19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64" name="Freeform 656"/>
            <p:cNvSpPr>
              <a:spLocks/>
            </p:cNvSpPr>
            <p:nvPr/>
          </p:nvSpPr>
          <p:spPr bwMode="auto">
            <a:xfrm>
              <a:off x="4774" y="890"/>
              <a:ext cx="23" cy="63"/>
            </a:xfrm>
            <a:custGeom>
              <a:avLst/>
              <a:gdLst>
                <a:gd name="T0" fmla="*/ 81 w 81"/>
                <a:gd name="T1" fmla="*/ 0 h 230"/>
                <a:gd name="T2" fmla="*/ 70 w 81"/>
                <a:gd name="T3" fmla="*/ 99 h 230"/>
                <a:gd name="T4" fmla="*/ 46 w 81"/>
                <a:gd name="T5" fmla="*/ 168 h 230"/>
                <a:gd name="T6" fmla="*/ 0 w 81"/>
                <a:gd name="T7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230">
                  <a:moveTo>
                    <a:pt x="81" y="0"/>
                  </a:moveTo>
                  <a:lnTo>
                    <a:pt x="70" y="99"/>
                  </a:lnTo>
                  <a:lnTo>
                    <a:pt x="46" y="168"/>
                  </a:lnTo>
                  <a:lnTo>
                    <a:pt x="0" y="23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65" name="Freeform 657"/>
            <p:cNvSpPr>
              <a:spLocks/>
            </p:cNvSpPr>
            <p:nvPr/>
          </p:nvSpPr>
          <p:spPr bwMode="auto">
            <a:xfrm>
              <a:off x="4782" y="903"/>
              <a:ext cx="27" cy="46"/>
            </a:xfrm>
            <a:custGeom>
              <a:avLst/>
              <a:gdLst>
                <a:gd name="T0" fmla="*/ 0 w 96"/>
                <a:gd name="T1" fmla="*/ 0 h 165"/>
                <a:gd name="T2" fmla="*/ 62 w 96"/>
                <a:gd name="T3" fmla="*/ 165 h 165"/>
                <a:gd name="T4" fmla="*/ 96 w 96"/>
                <a:gd name="T5" fmla="*/ 165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6" h="165">
                  <a:moveTo>
                    <a:pt x="0" y="0"/>
                  </a:moveTo>
                  <a:lnTo>
                    <a:pt x="62" y="165"/>
                  </a:lnTo>
                  <a:lnTo>
                    <a:pt x="96" y="16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66" name="Line 658"/>
            <p:cNvSpPr>
              <a:spLocks noChangeShapeType="1"/>
            </p:cNvSpPr>
            <p:nvPr/>
          </p:nvSpPr>
          <p:spPr bwMode="auto">
            <a:xfrm flipV="1">
              <a:off x="4374" y="698"/>
              <a:ext cx="0" cy="8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67" name="Freeform 659"/>
            <p:cNvSpPr>
              <a:spLocks/>
            </p:cNvSpPr>
            <p:nvPr/>
          </p:nvSpPr>
          <p:spPr bwMode="auto">
            <a:xfrm>
              <a:off x="4467" y="2897"/>
              <a:ext cx="13" cy="132"/>
            </a:xfrm>
            <a:custGeom>
              <a:avLst/>
              <a:gdLst>
                <a:gd name="T0" fmla="*/ 54 w 54"/>
                <a:gd name="T1" fmla="*/ 0 h 478"/>
                <a:gd name="T2" fmla="*/ 54 w 54"/>
                <a:gd name="T3" fmla="*/ 478 h 478"/>
                <a:gd name="T4" fmla="*/ 0 w 54"/>
                <a:gd name="T5" fmla="*/ 413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4" h="478">
                  <a:moveTo>
                    <a:pt x="54" y="0"/>
                  </a:moveTo>
                  <a:lnTo>
                    <a:pt x="54" y="478"/>
                  </a:lnTo>
                  <a:lnTo>
                    <a:pt x="0" y="41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68" name="Line 660"/>
            <p:cNvSpPr>
              <a:spLocks noChangeShapeType="1"/>
            </p:cNvSpPr>
            <p:nvPr/>
          </p:nvSpPr>
          <p:spPr bwMode="auto">
            <a:xfrm flipV="1">
              <a:off x="4463" y="2940"/>
              <a:ext cx="31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69" name="Line 661"/>
            <p:cNvSpPr>
              <a:spLocks noChangeShapeType="1"/>
            </p:cNvSpPr>
            <p:nvPr/>
          </p:nvSpPr>
          <p:spPr bwMode="auto">
            <a:xfrm flipV="1">
              <a:off x="4459" y="2959"/>
              <a:ext cx="35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70" name="Line 662"/>
            <p:cNvSpPr>
              <a:spLocks noChangeShapeType="1"/>
            </p:cNvSpPr>
            <p:nvPr/>
          </p:nvSpPr>
          <p:spPr bwMode="auto">
            <a:xfrm flipV="1">
              <a:off x="4496" y="2934"/>
              <a:ext cx="42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71" name="Line 663"/>
            <p:cNvSpPr>
              <a:spLocks noChangeShapeType="1"/>
            </p:cNvSpPr>
            <p:nvPr/>
          </p:nvSpPr>
          <p:spPr bwMode="auto">
            <a:xfrm>
              <a:off x="4513" y="2897"/>
              <a:ext cx="0" cy="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72" name="Line 664"/>
            <p:cNvSpPr>
              <a:spLocks noChangeShapeType="1"/>
            </p:cNvSpPr>
            <p:nvPr/>
          </p:nvSpPr>
          <p:spPr bwMode="auto">
            <a:xfrm flipV="1">
              <a:off x="4499" y="2957"/>
              <a:ext cx="29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73" name="Freeform 665"/>
            <p:cNvSpPr>
              <a:spLocks/>
            </p:cNvSpPr>
            <p:nvPr/>
          </p:nvSpPr>
          <p:spPr bwMode="auto">
            <a:xfrm>
              <a:off x="4484" y="2953"/>
              <a:ext cx="46" cy="76"/>
            </a:xfrm>
            <a:custGeom>
              <a:avLst/>
              <a:gdLst>
                <a:gd name="T0" fmla="*/ 168 w 168"/>
                <a:gd name="T1" fmla="*/ 0 h 275"/>
                <a:gd name="T2" fmla="*/ 119 w 168"/>
                <a:gd name="T3" fmla="*/ 130 h 275"/>
                <a:gd name="T4" fmla="*/ 76 w 168"/>
                <a:gd name="T5" fmla="*/ 194 h 275"/>
                <a:gd name="T6" fmla="*/ 0 w 168"/>
                <a:gd name="T7" fmla="*/ 275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8" h="275">
                  <a:moveTo>
                    <a:pt x="168" y="0"/>
                  </a:moveTo>
                  <a:lnTo>
                    <a:pt x="119" y="130"/>
                  </a:lnTo>
                  <a:lnTo>
                    <a:pt x="76" y="194"/>
                  </a:lnTo>
                  <a:lnTo>
                    <a:pt x="0" y="27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74" name="Freeform 666"/>
            <p:cNvSpPr>
              <a:spLocks/>
            </p:cNvSpPr>
            <p:nvPr/>
          </p:nvSpPr>
          <p:spPr bwMode="auto">
            <a:xfrm>
              <a:off x="4499" y="2971"/>
              <a:ext cx="45" cy="54"/>
            </a:xfrm>
            <a:custGeom>
              <a:avLst/>
              <a:gdLst>
                <a:gd name="T0" fmla="*/ 0 w 161"/>
                <a:gd name="T1" fmla="*/ 0 h 194"/>
                <a:gd name="T2" fmla="*/ 113 w 161"/>
                <a:gd name="T3" fmla="*/ 194 h 194"/>
                <a:gd name="T4" fmla="*/ 161 w 161"/>
                <a:gd name="T5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1" h="194">
                  <a:moveTo>
                    <a:pt x="0" y="0"/>
                  </a:moveTo>
                  <a:lnTo>
                    <a:pt x="113" y="194"/>
                  </a:lnTo>
                  <a:lnTo>
                    <a:pt x="161" y="19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75" name="Line 667"/>
            <p:cNvSpPr>
              <a:spLocks noChangeShapeType="1"/>
            </p:cNvSpPr>
            <p:nvPr/>
          </p:nvSpPr>
          <p:spPr bwMode="auto">
            <a:xfrm flipV="1">
              <a:off x="4563" y="2936"/>
              <a:ext cx="72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76" name="Line 668"/>
            <p:cNvSpPr>
              <a:spLocks noChangeShapeType="1"/>
            </p:cNvSpPr>
            <p:nvPr/>
          </p:nvSpPr>
          <p:spPr bwMode="auto">
            <a:xfrm flipV="1">
              <a:off x="4598" y="2899"/>
              <a:ext cx="0" cy="1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77" name="Line 669"/>
            <p:cNvSpPr>
              <a:spLocks noChangeShapeType="1"/>
            </p:cNvSpPr>
            <p:nvPr/>
          </p:nvSpPr>
          <p:spPr bwMode="auto">
            <a:xfrm>
              <a:off x="4613" y="2907"/>
              <a:ext cx="8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78" name="Freeform 670"/>
            <p:cNvSpPr>
              <a:spLocks/>
            </p:cNvSpPr>
            <p:nvPr/>
          </p:nvSpPr>
          <p:spPr bwMode="auto">
            <a:xfrm>
              <a:off x="4557" y="2946"/>
              <a:ext cx="39" cy="71"/>
            </a:xfrm>
            <a:custGeom>
              <a:avLst/>
              <a:gdLst>
                <a:gd name="T0" fmla="*/ 139 w 139"/>
                <a:gd name="T1" fmla="*/ 0 h 263"/>
                <a:gd name="T2" fmla="*/ 58 w 139"/>
                <a:gd name="T3" fmla="*/ 167 h 263"/>
                <a:gd name="T4" fmla="*/ 0 w 139"/>
                <a:gd name="T5" fmla="*/ 263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9" h="263">
                  <a:moveTo>
                    <a:pt x="139" y="0"/>
                  </a:moveTo>
                  <a:lnTo>
                    <a:pt x="58" y="167"/>
                  </a:lnTo>
                  <a:lnTo>
                    <a:pt x="0" y="26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79" name="Line 671"/>
            <p:cNvSpPr>
              <a:spLocks noChangeShapeType="1"/>
            </p:cNvSpPr>
            <p:nvPr/>
          </p:nvSpPr>
          <p:spPr bwMode="auto">
            <a:xfrm>
              <a:off x="4627" y="3011"/>
              <a:ext cx="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80" name="Line 672"/>
            <p:cNvSpPr>
              <a:spLocks noChangeShapeType="1"/>
            </p:cNvSpPr>
            <p:nvPr/>
          </p:nvSpPr>
          <p:spPr bwMode="auto">
            <a:xfrm flipH="1" flipV="1">
              <a:off x="4600" y="2946"/>
              <a:ext cx="27" cy="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81" name="Line 673"/>
            <p:cNvSpPr>
              <a:spLocks noChangeShapeType="1"/>
            </p:cNvSpPr>
            <p:nvPr/>
          </p:nvSpPr>
          <p:spPr bwMode="auto">
            <a:xfrm flipV="1">
              <a:off x="4662" y="2901"/>
              <a:ext cx="68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82" name="Line 674"/>
            <p:cNvSpPr>
              <a:spLocks noChangeShapeType="1"/>
            </p:cNvSpPr>
            <p:nvPr/>
          </p:nvSpPr>
          <p:spPr bwMode="auto">
            <a:xfrm flipH="1">
              <a:off x="4704" y="2903"/>
              <a:ext cx="0" cy="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83" name="Line 675"/>
            <p:cNvSpPr>
              <a:spLocks noChangeShapeType="1"/>
            </p:cNvSpPr>
            <p:nvPr/>
          </p:nvSpPr>
          <p:spPr bwMode="auto">
            <a:xfrm flipV="1">
              <a:off x="4687" y="2905"/>
              <a:ext cx="0" cy="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84" name="Line 676"/>
            <p:cNvSpPr>
              <a:spLocks noChangeShapeType="1"/>
            </p:cNvSpPr>
            <p:nvPr/>
          </p:nvSpPr>
          <p:spPr bwMode="auto">
            <a:xfrm flipH="1">
              <a:off x="4672" y="2952"/>
              <a:ext cx="50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85" name="Line 677"/>
            <p:cNvSpPr>
              <a:spLocks noChangeShapeType="1"/>
            </p:cNvSpPr>
            <p:nvPr/>
          </p:nvSpPr>
          <p:spPr bwMode="auto">
            <a:xfrm flipH="1">
              <a:off x="4720" y="2921"/>
              <a:ext cx="2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86" name="Line 678"/>
            <p:cNvSpPr>
              <a:spLocks noChangeShapeType="1"/>
            </p:cNvSpPr>
            <p:nvPr/>
          </p:nvSpPr>
          <p:spPr bwMode="auto">
            <a:xfrm flipV="1">
              <a:off x="4656" y="2975"/>
              <a:ext cx="83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87" name="Line 679"/>
            <p:cNvSpPr>
              <a:spLocks noChangeShapeType="1"/>
            </p:cNvSpPr>
            <p:nvPr/>
          </p:nvSpPr>
          <p:spPr bwMode="auto">
            <a:xfrm>
              <a:off x="4677" y="2998"/>
              <a:ext cx="51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88" name="Line 680"/>
            <p:cNvSpPr>
              <a:spLocks noChangeShapeType="1"/>
            </p:cNvSpPr>
            <p:nvPr/>
          </p:nvSpPr>
          <p:spPr bwMode="auto">
            <a:xfrm flipH="1">
              <a:off x="4697" y="2977"/>
              <a:ext cx="15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89" name="Line 681"/>
            <p:cNvSpPr>
              <a:spLocks noChangeShapeType="1"/>
            </p:cNvSpPr>
            <p:nvPr/>
          </p:nvSpPr>
          <p:spPr bwMode="auto">
            <a:xfrm flipH="1">
              <a:off x="4660" y="3008"/>
              <a:ext cx="35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90" name="Line 682"/>
            <p:cNvSpPr>
              <a:spLocks noChangeShapeType="1"/>
            </p:cNvSpPr>
            <p:nvPr/>
          </p:nvSpPr>
          <p:spPr bwMode="auto">
            <a:xfrm>
              <a:off x="4672" y="2921"/>
              <a:ext cx="0" cy="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91" name="Line 683"/>
            <p:cNvSpPr>
              <a:spLocks noChangeShapeType="1"/>
            </p:cNvSpPr>
            <p:nvPr/>
          </p:nvSpPr>
          <p:spPr bwMode="auto">
            <a:xfrm flipV="1">
              <a:off x="4672" y="2926"/>
              <a:ext cx="50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92" name="Line 684"/>
            <p:cNvSpPr>
              <a:spLocks noChangeShapeType="1"/>
            </p:cNvSpPr>
            <p:nvPr/>
          </p:nvSpPr>
          <p:spPr bwMode="auto">
            <a:xfrm flipH="1">
              <a:off x="4677" y="2959"/>
              <a:ext cx="20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93" name="Line 685"/>
            <p:cNvSpPr>
              <a:spLocks noChangeShapeType="1"/>
            </p:cNvSpPr>
            <p:nvPr/>
          </p:nvSpPr>
          <p:spPr bwMode="auto">
            <a:xfrm flipV="1">
              <a:off x="4757" y="2928"/>
              <a:ext cx="69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94" name="Line 686"/>
            <p:cNvSpPr>
              <a:spLocks noChangeShapeType="1"/>
            </p:cNvSpPr>
            <p:nvPr/>
          </p:nvSpPr>
          <p:spPr bwMode="auto">
            <a:xfrm>
              <a:off x="4807" y="2899"/>
              <a:ext cx="12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95" name="Freeform 687"/>
            <p:cNvSpPr>
              <a:spLocks/>
            </p:cNvSpPr>
            <p:nvPr/>
          </p:nvSpPr>
          <p:spPr bwMode="auto">
            <a:xfrm>
              <a:off x="4776" y="2895"/>
              <a:ext cx="17" cy="134"/>
            </a:xfrm>
            <a:custGeom>
              <a:avLst/>
              <a:gdLst>
                <a:gd name="T0" fmla="*/ 64 w 64"/>
                <a:gd name="T1" fmla="*/ 0 h 478"/>
                <a:gd name="T2" fmla="*/ 64 w 64"/>
                <a:gd name="T3" fmla="*/ 478 h 478"/>
                <a:gd name="T4" fmla="*/ 0 w 64"/>
                <a:gd name="T5" fmla="*/ 391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" h="478">
                  <a:moveTo>
                    <a:pt x="64" y="0"/>
                  </a:moveTo>
                  <a:lnTo>
                    <a:pt x="64" y="478"/>
                  </a:lnTo>
                  <a:lnTo>
                    <a:pt x="0" y="39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96" name="Line 688"/>
            <p:cNvSpPr>
              <a:spLocks noChangeShapeType="1"/>
            </p:cNvSpPr>
            <p:nvPr/>
          </p:nvSpPr>
          <p:spPr bwMode="auto">
            <a:xfrm flipV="1">
              <a:off x="4755" y="2975"/>
              <a:ext cx="33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97" name="Line 689"/>
            <p:cNvSpPr>
              <a:spLocks noChangeShapeType="1"/>
            </p:cNvSpPr>
            <p:nvPr/>
          </p:nvSpPr>
          <p:spPr bwMode="auto">
            <a:xfrm flipH="1" flipV="1">
              <a:off x="4764" y="2946"/>
              <a:ext cx="14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98" name="Freeform 690"/>
            <p:cNvSpPr>
              <a:spLocks/>
            </p:cNvSpPr>
            <p:nvPr/>
          </p:nvSpPr>
          <p:spPr bwMode="auto">
            <a:xfrm>
              <a:off x="4793" y="2953"/>
              <a:ext cx="45" cy="53"/>
            </a:xfrm>
            <a:custGeom>
              <a:avLst/>
              <a:gdLst>
                <a:gd name="T0" fmla="*/ 0 w 156"/>
                <a:gd name="T1" fmla="*/ 0 h 189"/>
                <a:gd name="T2" fmla="*/ 107 w 156"/>
                <a:gd name="T3" fmla="*/ 189 h 189"/>
                <a:gd name="T4" fmla="*/ 156 w 156"/>
                <a:gd name="T5" fmla="*/ 189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6" h="189">
                  <a:moveTo>
                    <a:pt x="0" y="0"/>
                  </a:moveTo>
                  <a:lnTo>
                    <a:pt x="107" y="189"/>
                  </a:lnTo>
                  <a:lnTo>
                    <a:pt x="156" y="18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699" name="Line 691"/>
            <p:cNvSpPr>
              <a:spLocks noChangeShapeType="1"/>
            </p:cNvSpPr>
            <p:nvPr/>
          </p:nvSpPr>
          <p:spPr bwMode="auto">
            <a:xfrm flipH="1">
              <a:off x="4801" y="2946"/>
              <a:ext cx="21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00" name="Line 692"/>
            <p:cNvSpPr>
              <a:spLocks noChangeShapeType="1"/>
            </p:cNvSpPr>
            <p:nvPr/>
          </p:nvSpPr>
          <p:spPr bwMode="auto">
            <a:xfrm flipH="1">
              <a:off x="161" y="4145"/>
              <a:ext cx="543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01" name="Line 693"/>
            <p:cNvSpPr>
              <a:spLocks noChangeShapeType="1"/>
            </p:cNvSpPr>
            <p:nvPr/>
          </p:nvSpPr>
          <p:spPr bwMode="auto">
            <a:xfrm flipV="1">
              <a:off x="5598" y="3441"/>
              <a:ext cx="0" cy="70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02" name="Line 694"/>
            <p:cNvSpPr>
              <a:spLocks noChangeShapeType="1"/>
            </p:cNvSpPr>
            <p:nvPr/>
          </p:nvSpPr>
          <p:spPr bwMode="auto">
            <a:xfrm>
              <a:off x="3084" y="3876"/>
              <a:ext cx="25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03" name="Line 695"/>
            <p:cNvSpPr>
              <a:spLocks noChangeShapeType="1"/>
            </p:cNvSpPr>
            <p:nvPr/>
          </p:nvSpPr>
          <p:spPr bwMode="auto">
            <a:xfrm>
              <a:off x="3084" y="4010"/>
              <a:ext cx="125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04" name="Line 696"/>
            <p:cNvSpPr>
              <a:spLocks noChangeShapeType="1"/>
            </p:cNvSpPr>
            <p:nvPr/>
          </p:nvSpPr>
          <p:spPr bwMode="auto">
            <a:xfrm flipH="1">
              <a:off x="3111" y="3772"/>
              <a:ext cx="5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05" name="Line 697"/>
            <p:cNvSpPr>
              <a:spLocks noChangeShapeType="1"/>
            </p:cNvSpPr>
            <p:nvPr/>
          </p:nvSpPr>
          <p:spPr bwMode="auto">
            <a:xfrm flipV="1">
              <a:off x="3115" y="3783"/>
              <a:ext cx="23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06" name="Line 698"/>
            <p:cNvSpPr>
              <a:spLocks noChangeShapeType="1"/>
            </p:cNvSpPr>
            <p:nvPr/>
          </p:nvSpPr>
          <p:spPr bwMode="auto">
            <a:xfrm flipV="1">
              <a:off x="3107" y="3799"/>
              <a:ext cx="35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07" name="Line 699"/>
            <p:cNvSpPr>
              <a:spLocks noChangeShapeType="1"/>
            </p:cNvSpPr>
            <p:nvPr/>
          </p:nvSpPr>
          <p:spPr bwMode="auto">
            <a:xfrm>
              <a:off x="3113" y="3810"/>
              <a:ext cx="0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08" name="Line 700"/>
            <p:cNvSpPr>
              <a:spLocks noChangeShapeType="1"/>
            </p:cNvSpPr>
            <p:nvPr/>
          </p:nvSpPr>
          <p:spPr bwMode="auto">
            <a:xfrm flipH="1" flipV="1">
              <a:off x="3128" y="3834"/>
              <a:ext cx="8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09" name="Line 701"/>
            <p:cNvSpPr>
              <a:spLocks noChangeShapeType="1"/>
            </p:cNvSpPr>
            <p:nvPr/>
          </p:nvSpPr>
          <p:spPr bwMode="auto">
            <a:xfrm>
              <a:off x="3145" y="3785"/>
              <a:ext cx="0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10" name="Freeform 702"/>
            <p:cNvSpPr>
              <a:spLocks/>
            </p:cNvSpPr>
            <p:nvPr/>
          </p:nvSpPr>
          <p:spPr bwMode="auto">
            <a:xfrm>
              <a:off x="3145" y="3764"/>
              <a:ext cx="12" cy="95"/>
            </a:xfrm>
            <a:custGeom>
              <a:avLst/>
              <a:gdLst>
                <a:gd name="T0" fmla="*/ 38 w 38"/>
                <a:gd name="T1" fmla="*/ 0 h 342"/>
                <a:gd name="T2" fmla="*/ 38 w 38"/>
                <a:gd name="T3" fmla="*/ 307 h 342"/>
                <a:gd name="T4" fmla="*/ 35 w 38"/>
                <a:gd name="T5" fmla="*/ 342 h 342"/>
                <a:gd name="T6" fmla="*/ 0 w 38"/>
                <a:gd name="T7" fmla="*/ 28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342">
                  <a:moveTo>
                    <a:pt x="38" y="0"/>
                  </a:moveTo>
                  <a:lnTo>
                    <a:pt x="38" y="307"/>
                  </a:lnTo>
                  <a:lnTo>
                    <a:pt x="35" y="342"/>
                  </a:lnTo>
                  <a:lnTo>
                    <a:pt x="0" y="28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11" name="Line 703"/>
            <p:cNvSpPr>
              <a:spLocks noChangeShapeType="1"/>
            </p:cNvSpPr>
            <p:nvPr/>
          </p:nvSpPr>
          <p:spPr bwMode="auto">
            <a:xfrm flipH="1">
              <a:off x="3136" y="3810"/>
              <a:ext cx="2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12" name="Line 704"/>
            <p:cNvSpPr>
              <a:spLocks noChangeShapeType="1"/>
            </p:cNvSpPr>
            <p:nvPr/>
          </p:nvSpPr>
          <p:spPr bwMode="auto">
            <a:xfrm flipV="1">
              <a:off x="3113" y="3814"/>
              <a:ext cx="25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13" name="Line 705"/>
            <p:cNvSpPr>
              <a:spLocks noChangeShapeType="1"/>
            </p:cNvSpPr>
            <p:nvPr/>
          </p:nvSpPr>
          <p:spPr bwMode="auto">
            <a:xfrm>
              <a:off x="3126" y="3764"/>
              <a:ext cx="0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14" name="Line 706"/>
            <p:cNvSpPr>
              <a:spLocks noChangeShapeType="1"/>
            </p:cNvSpPr>
            <p:nvPr/>
          </p:nvSpPr>
          <p:spPr bwMode="auto">
            <a:xfrm flipH="1">
              <a:off x="3223" y="3772"/>
              <a:ext cx="46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15" name="Line 707"/>
            <p:cNvSpPr>
              <a:spLocks noChangeShapeType="1"/>
            </p:cNvSpPr>
            <p:nvPr/>
          </p:nvSpPr>
          <p:spPr bwMode="auto">
            <a:xfrm flipV="1">
              <a:off x="3223" y="3845"/>
              <a:ext cx="42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16" name="Line 708"/>
            <p:cNvSpPr>
              <a:spLocks noChangeShapeType="1"/>
            </p:cNvSpPr>
            <p:nvPr/>
          </p:nvSpPr>
          <p:spPr bwMode="auto">
            <a:xfrm flipV="1">
              <a:off x="3267" y="3768"/>
              <a:ext cx="2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17" name="Freeform 709"/>
            <p:cNvSpPr>
              <a:spLocks/>
            </p:cNvSpPr>
            <p:nvPr/>
          </p:nvSpPr>
          <p:spPr bwMode="auto">
            <a:xfrm>
              <a:off x="3265" y="3845"/>
              <a:ext cx="2" cy="8"/>
            </a:xfrm>
            <a:custGeom>
              <a:avLst/>
              <a:gdLst>
                <a:gd name="T0" fmla="*/ 7 w 7"/>
                <a:gd name="T1" fmla="*/ 30 h 30"/>
                <a:gd name="T2" fmla="*/ 7 w 7"/>
                <a:gd name="T3" fmla="*/ 19 h 30"/>
                <a:gd name="T4" fmla="*/ 0 w 7"/>
                <a:gd name="T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30">
                  <a:moveTo>
                    <a:pt x="7" y="30"/>
                  </a:moveTo>
                  <a:lnTo>
                    <a:pt x="7" y="19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18" name="Line 710"/>
            <p:cNvSpPr>
              <a:spLocks noChangeShapeType="1"/>
            </p:cNvSpPr>
            <p:nvPr/>
          </p:nvSpPr>
          <p:spPr bwMode="auto">
            <a:xfrm>
              <a:off x="3223" y="3768"/>
              <a:ext cx="0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19" name="Line 711"/>
            <p:cNvSpPr>
              <a:spLocks noChangeShapeType="1"/>
            </p:cNvSpPr>
            <p:nvPr/>
          </p:nvSpPr>
          <p:spPr bwMode="auto">
            <a:xfrm>
              <a:off x="3223" y="3766"/>
              <a:ext cx="0" cy="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20" name="Line 712"/>
            <p:cNvSpPr>
              <a:spLocks noChangeShapeType="1"/>
            </p:cNvSpPr>
            <p:nvPr/>
          </p:nvSpPr>
          <p:spPr bwMode="auto">
            <a:xfrm flipH="1">
              <a:off x="3231" y="3781"/>
              <a:ext cx="15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21" name="Freeform 713"/>
            <p:cNvSpPr>
              <a:spLocks/>
            </p:cNvSpPr>
            <p:nvPr/>
          </p:nvSpPr>
          <p:spPr bwMode="auto">
            <a:xfrm>
              <a:off x="3240" y="3797"/>
              <a:ext cx="25" cy="23"/>
            </a:xfrm>
            <a:custGeom>
              <a:avLst/>
              <a:gdLst>
                <a:gd name="T0" fmla="*/ 0 w 96"/>
                <a:gd name="T1" fmla="*/ 0 h 81"/>
                <a:gd name="T2" fmla="*/ 77 w 96"/>
                <a:gd name="T3" fmla="*/ 81 h 81"/>
                <a:gd name="T4" fmla="*/ 96 w 96"/>
                <a:gd name="T5" fmla="*/ 7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6" h="81">
                  <a:moveTo>
                    <a:pt x="0" y="0"/>
                  </a:moveTo>
                  <a:lnTo>
                    <a:pt x="77" y="81"/>
                  </a:lnTo>
                  <a:lnTo>
                    <a:pt x="96" y="7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22" name="Line 714"/>
            <p:cNvSpPr>
              <a:spLocks noChangeShapeType="1"/>
            </p:cNvSpPr>
            <p:nvPr/>
          </p:nvSpPr>
          <p:spPr bwMode="auto">
            <a:xfrm>
              <a:off x="3242" y="3818"/>
              <a:ext cx="8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23" name="Line 715"/>
            <p:cNvSpPr>
              <a:spLocks noChangeShapeType="1"/>
            </p:cNvSpPr>
            <p:nvPr/>
          </p:nvSpPr>
          <p:spPr bwMode="auto">
            <a:xfrm>
              <a:off x="3240" y="3830"/>
              <a:ext cx="10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24" name="Line 716"/>
            <p:cNvSpPr>
              <a:spLocks noChangeShapeType="1"/>
            </p:cNvSpPr>
            <p:nvPr/>
          </p:nvSpPr>
          <p:spPr bwMode="auto">
            <a:xfrm flipV="1">
              <a:off x="3240" y="3789"/>
              <a:ext cx="14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25" name="Freeform 717"/>
            <p:cNvSpPr>
              <a:spLocks/>
            </p:cNvSpPr>
            <p:nvPr/>
          </p:nvSpPr>
          <p:spPr bwMode="auto">
            <a:xfrm>
              <a:off x="3240" y="3785"/>
              <a:ext cx="18" cy="27"/>
            </a:xfrm>
            <a:custGeom>
              <a:avLst/>
              <a:gdLst>
                <a:gd name="T0" fmla="*/ 0 w 60"/>
                <a:gd name="T1" fmla="*/ 100 h 100"/>
                <a:gd name="T2" fmla="*/ 22 w 60"/>
                <a:gd name="T3" fmla="*/ 69 h 100"/>
                <a:gd name="T4" fmla="*/ 60 w 60"/>
                <a:gd name="T5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" h="100">
                  <a:moveTo>
                    <a:pt x="0" y="100"/>
                  </a:moveTo>
                  <a:lnTo>
                    <a:pt x="22" y="69"/>
                  </a:lnTo>
                  <a:lnTo>
                    <a:pt x="6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26" name="Line 718"/>
            <p:cNvSpPr>
              <a:spLocks noChangeShapeType="1"/>
            </p:cNvSpPr>
            <p:nvPr/>
          </p:nvSpPr>
          <p:spPr bwMode="auto">
            <a:xfrm flipV="1">
              <a:off x="3225" y="3812"/>
              <a:ext cx="15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27" name="Line 719"/>
            <p:cNvSpPr>
              <a:spLocks noChangeShapeType="1"/>
            </p:cNvSpPr>
            <p:nvPr/>
          </p:nvSpPr>
          <p:spPr bwMode="auto">
            <a:xfrm>
              <a:off x="3962" y="4145"/>
              <a:ext cx="163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28" name="Line 720"/>
            <p:cNvSpPr>
              <a:spLocks noChangeShapeType="1"/>
            </p:cNvSpPr>
            <p:nvPr/>
          </p:nvSpPr>
          <p:spPr bwMode="auto">
            <a:xfrm flipH="1">
              <a:off x="3149" y="4048"/>
              <a:ext cx="6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29" name="Line 721"/>
            <p:cNvSpPr>
              <a:spLocks noChangeShapeType="1"/>
            </p:cNvSpPr>
            <p:nvPr/>
          </p:nvSpPr>
          <p:spPr bwMode="auto">
            <a:xfrm>
              <a:off x="3130" y="4058"/>
              <a:ext cx="0" cy="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30" name="Line 722"/>
            <p:cNvSpPr>
              <a:spLocks noChangeShapeType="1"/>
            </p:cNvSpPr>
            <p:nvPr/>
          </p:nvSpPr>
          <p:spPr bwMode="auto">
            <a:xfrm flipV="1">
              <a:off x="3118" y="4085"/>
              <a:ext cx="24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31" name="Line 723"/>
            <p:cNvSpPr>
              <a:spLocks noChangeShapeType="1"/>
            </p:cNvSpPr>
            <p:nvPr/>
          </p:nvSpPr>
          <p:spPr bwMode="auto">
            <a:xfrm flipV="1">
              <a:off x="3115" y="4099"/>
              <a:ext cx="30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32" name="Line 724"/>
            <p:cNvSpPr>
              <a:spLocks noChangeShapeType="1"/>
            </p:cNvSpPr>
            <p:nvPr/>
          </p:nvSpPr>
          <p:spPr bwMode="auto">
            <a:xfrm flipV="1">
              <a:off x="3115" y="4070"/>
              <a:ext cx="32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33" name="Line 725"/>
            <p:cNvSpPr>
              <a:spLocks noChangeShapeType="1"/>
            </p:cNvSpPr>
            <p:nvPr/>
          </p:nvSpPr>
          <p:spPr bwMode="auto">
            <a:xfrm flipH="1">
              <a:off x="3145" y="4066"/>
              <a:ext cx="2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34" name="Line 726"/>
            <p:cNvSpPr>
              <a:spLocks noChangeShapeType="1"/>
            </p:cNvSpPr>
            <p:nvPr/>
          </p:nvSpPr>
          <p:spPr bwMode="auto">
            <a:xfrm>
              <a:off x="3115" y="4066"/>
              <a:ext cx="0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35" name="Line 727"/>
            <p:cNvSpPr>
              <a:spLocks noChangeShapeType="1"/>
            </p:cNvSpPr>
            <p:nvPr/>
          </p:nvSpPr>
          <p:spPr bwMode="auto">
            <a:xfrm flipV="1">
              <a:off x="3109" y="4050"/>
              <a:ext cx="44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36" name="Line 728"/>
            <p:cNvSpPr>
              <a:spLocks noChangeShapeType="1"/>
            </p:cNvSpPr>
            <p:nvPr/>
          </p:nvSpPr>
          <p:spPr bwMode="auto">
            <a:xfrm flipH="1">
              <a:off x="3107" y="4048"/>
              <a:ext cx="2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37" name="Line 729"/>
            <p:cNvSpPr>
              <a:spLocks noChangeShapeType="1"/>
            </p:cNvSpPr>
            <p:nvPr/>
          </p:nvSpPr>
          <p:spPr bwMode="auto">
            <a:xfrm>
              <a:off x="3126" y="4033"/>
              <a:ext cx="6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38" name="Line 730"/>
            <p:cNvSpPr>
              <a:spLocks noChangeShapeType="1"/>
            </p:cNvSpPr>
            <p:nvPr/>
          </p:nvSpPr>
          <p:spPr bwMode="auto">
            <a:xfrm flipV="1">
              <a:off x="3215" y="4058"/>
              <a:ext cx="25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39" name="Line 731"/>
            <p:cNvSpPr>
              <a:spLocks noChangeShapeType="1"/>
            </p:cNvSpPr>
            <p:nvPr/>
          </p:nvSpPr>
          <p:spPr bwMode="auto">
            <a:xfrm>
              <a:off x="3231" y="4031"/>
              <a:ext cx="0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40" name="Line 732"/>
            <p:cNvSpPr>
              <a:spLocks noChangeShapeType="1"/>
            </p:cNvSpPr>
            <p:nvPr/>
          </p:nvSpPr>
          <p:spPr bwMode="auto">
            <a:xfrm flipH="1">
              <a:off x="3215" y="4060"/>
              <a:ext cx="16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41" name="Line 733"/>
            <p:cNvSpPr>
              <a:spLocks noChangeShapeType="1"/>
            </p:cNvSpPr>
            <p:nvPr/>
          </p:nvSpPr>
          <p:spPr bwMode="auto">
            <a:xfrm>
              <a:off x="3231" y="4066"/>
              <a:ext cx="9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42" name="Line 734"/>
            <p:cNvSpPr>
              <a:spLocks noChangeShapeType="1"/>
            </p:cNvSpPr>
            <p:nvPr/>
          </p:nvSpPr>
          <p:spPr bwMode="auto">
            <a:xfrm>
              <a:off x="3254" y="4031"/>
              <a:ext cx="4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43" name="Line 735"/>
            <p:cNvSpPr>
              <a:spLocks noChangeShapeType="1"/>
            </p:cNvSpPr>
            <p:nvPr/>
          </p:nvSpPr>
          <p:spPr bwMode="auto">
            <a:xfrm flipV="1">
              <a:off x="3240" y="4050"/>
              <a:ext cx="35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44" name="Line 736"/>
            <p:cNvSpPr>
              <a:spLocks noChangeShapeType="1"/>
            </p:cNvSpPr>
            <p:nvPr/>
          </p:nvSpPr>
          <p:spPr bwMode="auto">
            <a:xfrm>
              <a:off x="3258" y="4101"/>
              <a:ext cx="13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45" name="Line 737"/>
            <p:cNvSpPr>
              <a:spLocks noChangeShapeType="1"/>
            </p:cNvSpPr>
            <p:nvPr/>
          </p:nvSpPr>
          <p:spPr bwMode="auto">
            <a:xfrm flipH="1">
              <a:off x="3240" y="4066"/>
              <a:ext cx="25" cy="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46" name="Freeform 738"/>
            <p:cNvSpPr>
              <a:spLocks/>
            </p:cNvSpPr>
            <p:nvPr/>
          </p:nvSpPr>
          <p:spPr bwMode="auto">
            <a:xfrm>
              <a:off x="3236" y="4081"/>
              <a:ext cx="33" cy="45"/>
            </a:xfrm>
            <a:custGeom>
              <a:avLst/>
              <a:gdLst>
                <a:gd name="T0" fmla="*/ 116 w 116"/>
                <a:gd name="T1" fmla="*/ 0 h 165"/>
                <a:gd name="T2" fmla="*/ 73 w 116"/>
                <a:gd name="T3" fmla="*/ 73 h 165"/>
                <a:gd name="T4" fmla="*/ 0 w 116"/>
                <a:gd name="T5" fmla="*/ 165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6" h="165">
                  <a:moveTo>
                    <a:pt x="116" y="0"/>
                  </a:moveTo>
                  <a:lnTo>
                    <a:pt x="73" y="73"/>
                  </a:lnTo>
                  <a:lnTo>
                    <a:pt x="0" y="16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47" name="Line 739"/>
            <p:cNvSpPr>
              <a:spLocks noChangeShapeType="1"/>
            </p:cNvSpPr>
            <p:nvPr/>
          </p:nvSpPr>
          <p:spPr bwMode="auto">
            <a:xfrm flipH="1">
              <a:off x="3244" y="4056"/>
              <a:ext cx="12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48" name="Line 740"/>
            <p:cNvSpPr>
              <a:spLocks noChangeShapeType="1"/>
            </p:cNvSpPr>
            <p:nvPr/>
          </p:nvSpPr>
          <p:spPr bwMode="auto">
            <a:xfrm flipV="1">
              <a:off x="3242" y="4075"/>
              <a:ext cx="18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49" name="Freeform 741"/>
            <p:cNvSpPr>
              <a:spLocks/>
            </p:cNvSpPr>
            <p:nvPr/>
          </p:nvSpPr>
          <p:spPr bwMode="auto">
            <a:xfrm>
              <a:off x="3111" y="3897"/>
              <a:ext cx="9" cy="95"/>
            </a:xfrm>
            <a:custGeom>
              <a:avLst/>
              <a:gdLst>
                <a:gd name="T0" fmla="*/ 35 w 35"/>
                <a:gd name="T1" fmla="*/ 0 h 340"/>
                <a:gd name="T2" fmla="*/ 35 w 35"/>
                <a:gd name="T3" fmla="*/ 340 h 340"/>
                <a:gd name="T4" fmla="*/ 0 w 35"/>
                <a:gd name="T5" fmla="*/ 29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340">
                  <a:moveTo>
                    <a:pt x="35" y="0"/>
                  </a:moveTo>
                  <a:lnTo>
                    <a:pt x="35" y="340"/>
                  </a:lnTo>
                  <a:lnTo>
                    <a:pt x="0" y="29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50" name="Line 742"/>
            <p:cNvSpPr>
              <a:spLocks noChangeShapeType="1"/>
            </p:cNvSpPr>
            <p:nvPr/>
          </p:nvSpPr>
          <p:spPr bwMode="auto">
            <a:xfrm>
              <a:off x="3130" y="3942"/>
              <a:ext cx="2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51" name="Line 743"/>
            <p:cNvSpPr>
              <a:spLocks noChangeShapeType="1"/>
            </p:cNvSpPr>
            <p:nvPr/>
          </p:nvSpPr>
          <p:spPr bwMode="auto">
            <a:xfrm flipV="1">
              <a:off x="3132" y="3981"/>
              <a:ext cx="23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52" name="Line 744"/>
            <p:cNvSpPr>
              <a:spLocks noChangeShapeType="1"/>
            </p:cNvSpPr>
            <p:nvPr/>
          </p:nvSpPr>
          <p:spPr bwMode="auto">
            <a:xfrm flipV="1">
              <a:off x="3155" y="3938"/>
              <a:ext cx="2" cy="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53" name="Line 745"/>
            <p:cNvSpPr>
              <a:spLocks noChangeShapeType="1"/>
            </p:cNvSpPr>
            <p:nvPr/>
          </p:nvSpPr>
          <p:spPr bwMode="auto">
            <a:xfrm flipH="1">
              <a:off x="3130" y="3940"/>
              <a:ext cx="27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54" name="Line 746"/>
            <p:cNvSpPr>
              <a:spLocks noChangeShapeType="1"/>
            </p:cNvSpPr>
            <p:nvPr/>
          </p:nvSpPr>
          <p:spPr bwMode="auto">
            <a:xfrm>
              <a:off x="3144" y="3944"/>
              <a:ext cx="0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55" name="Line 747"/>
            <p:cNvSpPr>
              <a:spLocks noChangeShapeType="1"/>
            </p:cNvSpPr>
            <p:nvPr/>
          </p:nvSpPr>
          <p:spPr bwMode="auto">
            <a:xfrm flipV="1">
              <a:off x="3130" y="3961"/>
              <a:ext cx="27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56" name="Line 748"/>
            <p:cNvSpPr>
              <a:spLocks noChangeShapeType="1"/>
            </p:cNvSpPr>
            <p:nvPr/>
          </p:nvSpPr>
          <p:spPr bwMode="auto">
            <a:xfrm flipV="1">
              <a:off x="3128" y="3919"/>
              <a:ext cx="33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57" name="Line 749"/>
            <p:cNvSpPr>
              <a:spLocks noChangeShapeType="1"/>
            </p:cNvSpPr>
            <p:nvPr/>
          </p:nvSpPr>
          <p:spPr bwMode="auto">
            <a:xfrm flipH="1">
              <a:off x="3147" y="3897"/>
              <a:ext cx="4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58" name="Line 750"/>
            <p:cNvSpPr>
              <a:spLocks noChangeShapeType="1"/>
            </p:cNvSpPr>
            <p:nvPr/>
          </p:nvSpPr>
          <p:spPr bwMode="auto">
            <a:xfrm flipH="1" flipV="1">
              <a:off x="3136" y="3901"/>
              <a:ext cx="2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59" name="Line 751"/>
            <p:cNvSpPr>
              <a:spLocks noChangeShapeType="1"/>
            </p:cNvSpPr>
            <p:nvPr/>
          </p:nvSpPr>
          <p:spPr bwMode="auto">
            <a:xfrm flipV="1">
              <a:off x="3107" y="3938"/>
              <a:ext cx="19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60" name="Line 752"/>
            <p:cNvSpPr>
              <a:spLocks noChangeShapeType="1"/>
            </p:cNvSpPr>
            <p:nvPr/>
          </p:nvSpPr>
          <p:spPr bwMode="auto">
            <a:xfrm flipH="1">
              <a:off x="3107" y="3923"/>
              <a:ext cx="19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61" name="Line 753"/>
            <p:cNvSpPr>
              <a:spLocks noChangeShapeType="1"/>
            </p:cNvSpPr>
            <p:nvPr/>
          </p:nvSpPr>
          <p:spPr bwMode="auto">
            <a:xfrm flipH="1">
              <a:off x="3225" y="3907"/>
              <a:ext cx="46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62" name="Line 754"/>
            <p:cNvSpPr>
              <a:spLocks noChangeShapeType="1"/>
            </p:cNvSpPr>
            <p:nvPr/>
          </p:nvSpPr>
          <p:spPr bwMode="auto">
            <a:xfrm flipV="1">
              <a:off x="3225" y="3981"/>
              <a:ext cx="4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63" name="Line 755"/>
            <p:cNvSpPr>
              <a:spLocks noChangeShapeType="1"/>
            </p:cNvSpPr>
            <p:nvPr/>
          </p:nvSpPr>
          <p:spPr bwMode="auto">
            <a:xfrm flipV="1">
              <a:off x="3269" y="3903"/>
              <a:ext cx="2" cy="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64" name="Freeform 756"/>
            <p:cNvSpPr>
              <a:spLocks/>
            </p:cNvSpPr>
            <p:nvPr/>
          </p:nvSpPr>
          <p:spPr bwMode="auto">
            <a:xfrm>
              <a:off x="3267" y="3981"/>
              <a:ext cx="2" cy="7"/>
            </a:xfrm>
            <a:custGeom>
              <a:avLst/>
              <a:gdLst>
                <a:gd name="T0" fmla="*/ 8 w 8"/>
                <a:gd name="T1" fmla="*/ 31 h 31"/>
                <a:gd name="T2" fmla="*/ 8 w 8"/>
                <a:gd name="T3" fmla="*/ 19 h 31"/>
                <a:gd name="T4" fmla="*/ 0 w 8"/>
                <a:gd name="T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31">
                  <a:moveTo>
                    <a:pt x="8" y="31"/>
                  </a:moveTo>
                  <a:lnTo>
                    <a:pt x="8" y="19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65" name="Line 757"/>
            <p:cNvSpPr>
              <a:spLocks noChangeShapeType="1"/>
            </p:cNvSpPr>
            <p:nvPr/>
          </p:nvSpPr>
          <p:spPr bwMode="auto">
            <a:xfrm>
              <a:off x="3225" y="3903"/>
              <a:ext cx="0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66" name="Line 758"/>
            <p:cNvSpPr>
              <a:spLocks noChangeShapeType="1"/>
            </p:cNvSpPr>
            <p:nvPr/>
          </p:nvSpPr>
          <p:spPr bwMode="auto">
            <a:xfrm>
              <a:off x="3225" y="3901"/>
              <a:ext cx="0" cy="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67" name="Line 759"/>
            <p:cNvSpPr>
              <a:spLocks noChangeShapeType="1"/>
            </p:cNvSpPr>
            <p:nvPr/>
          </p:nvSpPr>
          <p:spPr bwMode="auto">
            <a:xfrm flipH="1">
              <a:off x="3232" y="3915"/>
              <a:ext cx="18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68" name="Freeform 760"/>
            <p:cNvSpPr>
              <a:spLocks/>
            </p:cNvSpPr>
            <p:nvPr/>
          </p:nvSpPr>
          <p:spPr bwMode="auto">
            <a:xfrm>
              <a:off x="3242" y="3932"/>
              <a:ext cx="27" cy="22"/>
            </a:xfrm>
            <a:custGeom>
              <a:avLst/>
              <a:gdLst>
                <a:gd name="T0" fmla="*/ 0 w 97"/>
                <a:gd name="T1" fmla="*/ 0 h 81"/>
                <a:gd name="T2" fmla="*/ 76 w 97"/>
                <a:gd name="T3" fmla="*/ 81 h 81"/>
                <a:gd name="T4" fmla="*/ 97 w 97"/>
                <a:gd name="T5" fmla="*/ 7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7" h="81">
                  <a:moveTo>
                    <a:pt x="0" y="0"/>
                  </a:moveTo>
                  <a:lnTo>
                    <a:pt x="76" y="81"/>
                  </a:lnTo>
                  <a:lnTo>
                    <a:pt x="97" y="7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69" name="Line 761"/>
            <p:cNvSpPr>
              <a:spLocks noChangeShapeType="1"/>
            </p:cNvSpPr>
            <p:nvPr/>
          </p:nvSpPr>
          <p:spPr bwMode="auto">
            <a:xfrm>
              <a:off x="3244" y="3954"/>
              <a:ext cx="8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70" name="Line 762"/>
            <p:cNvSpPr>
              <a:spLocks noChangeShapeType="1"/>
            </p:cNvSpPr>
            <p:nvPr/>
          </p:nvSpPr>
          <p:spPr bwMode="auto">
            <a:xfrm>
              <a:off x="3242" y="3965"/>
              <a:ext cx="10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71" name="Line 763"/>
            <p:cNvSpPr>
              <a:spLocks noChangeShapeType="1"/>
            </p:cNvSpPr>
            <p:nvPr/>
          </p:nvSpPr>
          <p:spPr bwMode="auto">
            <a:xfrm flipV="1">
              <a:off x="3242" y="3923"/>
              <a:ext cx="14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72" name="Freeform 764"/>
            <p:cNvSpPr>
              <a:spLocks/>
            </p:cNvSpPr>
            <p:nvPr/>
          </p:nvSpPr>
          <p:spPr bwMode="auto">
            <a:xfrm>
              <a:off x="3242" y="3919"/>
              <a:ext cx="18" cy="27"/>
            </a:xfrm>
            <a:custGeom>
              <a:avLst/>
              <a:gdLst>
                <a:gd name="T0" fmla="*/ 0 w 62"/>
                <a:gd name="T1" fmla="*/ 99 h 99"/>
                <a:gd name="T2" fmla="*/ 23 w 62"/>
                <a:gd name="T3" fmla="*/ 69 h 99"/>
                <a:gd name="T4" fmla="*/ 62 w 62"/>
                <a:gd name="T5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2" h="99">
                  <a:moveTo>
                    <a:pt x="0" y="99"/>
                  </a:moveTo>
                  <a:lnTo>
                    <a:pt x="23" y="69"/>
                  </a:lnTo>
                  <a:lnTo>
                    <a:pt x="6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73" name="Line 765"/>
            <p:cNvSpPr>
              <a:spLocks noChangeShapeType="1"/>
            </p:cNvSpPr>
            <p:nvPr/>
          </p:nvSpPr>
          <p:spPr bwMode="auto">
            <a:xfrm flipV="1">
              <a:off x="3229" y="3946"/>
              <a:ext cx="13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74" name="Line 766"/>
            <p:cNvSpPr>
              <a:spLocks noChangeShapeType="1"/>
            </p:cNvSpPr>
            <p:nvPr/>
          </p:nvSpPr>
          <p:spPr bwMode="auto">
            <a:xfrm>
              <a:off x="3084" y="3741"/>
              <a:ext cx="25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75" name="Line 767"/>
            <p:cNvSpPr>
              <a:spLocks noChangeShapeType="1"/>
            </p:cNvSpPr>
            <p:nvPr/>
          </p:nvSpPr>
          <p:spPr bwMode="auto">
            <a:xfrm>
              <a:off x="4341" y="3605"/>
              <a:ext cx="125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76" name="Line 768"/>
            <p:cNvSpPr>
              <a:spLocks noChangeShapeType="1"/>
            </p:cNvSpPr>
            <p:nvPr/>
          </p:nvSpPr>
          <p:spPr bwMode="auto">
            <a:xfrm>
              <a:off x="3084" y="3472"/>
              <a:ext cx="251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77" name="Line 769"/>
            <p:cNvSpPr>
              <a:spLocks noChangeShapeType="1"/>
            </p:cNvSpPr>
            <p:nvPr/>
          </p:nvSpPr>
          <p:spPr bwMode="auto">
            <a:xfrm>
              <a:off x="3084" y="3472"/>
              <a:ext cx="0" cy="67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78" name="Line 770"/>
            <p:cNvSpPr>
              <a:spLocks noChangeShapeType="1"/>
            </p:cNvSpPr>
            <p:nvPr/>
          </p:nvSpPr>
          <p:spPr bwMode="auto">
            <a:xfrm>
              <a:off x="4341" y="3472"/>
              <a:ext cx="0" cy="6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79" name="Line 771"/>
            <p:cNvSpPr>
              <a:spLocks noChangeShapeType="1"/>
            </p:cNvSpPr>
            <p:nvPr/>
          </p:nvSpPr>
          <p:spPr bwMode="auto">
            <a:xfrm>
              <a:off x="3320" y="3741"/>
              <a:ext cx="0" cy="4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80" name="Line 772"/>
            <p:cNvSpPr>
              <a:spLocks noChangeShapeType="1"/>
            </p:cNvSpPr>
            <p:nvPr/>
          </p:nvSpPr>
          <p:spPr bwMode="auto">
            <a:xfrm>
              <a:off x="3960" y="3741"/>
              <a:ext cx="0" cy="4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81" name="Line 773"/>
            <p:cNvSpPr>
              <a:spLocks noChangeShapeType="1"/>
            </p:cNvSpPr>
            <p:nvPr/>
          </p:nvSpPr>
          <p:spPr bwMode="auto">
            <a:xfrm flipV="1">
              <a:off x="4360" y="3559"/>
              <a:ext cx="23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82" name="Line 774"/>
            <p:cNvSpPr>
              <a:spLocks noChangeShapeType="1"/>
            </p:cNvSpPr>
            <p:nvPr/>
          </p:nvSpPr>
          <p:spPr bwMode="auto">
            <a:xfrm flipV="1">
              <a:off x="4366" y="3530"/>
              <a:ext cx="15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83" name="Freeform 775"/>
            <p:cNvSpPr>
              <a:spLocks/>
            </p:cNvSpPr>
            <p:nvPr/>
          </p:nvSpPr>
          <p:spPr bwMode="auto">
            <a:xfrm>
              <a:off x="4387" y="3493"/>
              <a:ext cx="25" cy="85"/>
            </a:xfrm>
            <a:custGeom>
              <a:avLst/>
              <a:gdLst>
                <a:gd name="T0" fmla="*/ 0 w 87"/>
                <a:gd name="T1" fmla="*/ 0 h 307"/>
                <a:gd name="T2" fmla="*/ 0 w 87"/>
                <a:gd name="T3" fmla="*/ 276 h 307"/>
                <a:gd name="T4" fmla="*/ 42 w 87"/>
                <a:gd name="T5" fmla="*/ 307 h 307"/>
                <a:gd name="T6" fmla="*/ 87 w 87"/>
                <a:gd name="T7" fmla="*/ 307 h 307"/>
                <a:gd name="T8" fmla="*/ 87 w 87"/>
                <a:gd name="T9" fmla="*/ 226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" h="307">
                  <a:moveTo>
                    <a:pt x="0" y="0"/>
                  </a:moveTo>
                  <a:lnTo>
                    <a:pt x="0" y="276"/>
                  </a:lnTo>
                  <a:lnTo>
                    <a:pt x="42" y="307"/>
                  </a:lnTo>
                  <a:lnTo>
                    <a:pt x="87" y="307"/>
                  </a:lnTo>
                  <a:lnTo>
                    <a:pt x="87" y="22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84" name="Line 776"/>
            <p:cNvSpPr>
              <a:spLocks noChangeShapeType="1"/>
            </p:cNvSpPr>
            <p:nvPr/>
          </p:nvSpPr>
          <p:spPr bwMode="auto">
            <a:xfrm flipV="1">
              <a:off x="4387" y="3516"/>
              <a:ext cx="21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85" name="Line 777"/>
            <p:cNvSpPr>
              <a:spLocks noChangeShapeType="1"/>
            </p:cNvSpPr>
            <p:nvPr/>
          </p:nvSpPr>
          <p:spPr bwMode="auto">
            <a:xfrm>
              <a:off x="4366" y="3499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86" name="Line 778"/>
            <p:cNvSpPr>
              <a:spLocks noChangeShapeType="1"/>
            </p:cNvSpPr>
            <p:nvPr/>
          </p:nvSpPr>
          <p:spPr bwMode="auto">
            <a:xfrm>
              <a:off x="4486" y="3509"/>
              <a:ext cx="0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87" name="Line 779"/>
            <p:cNvSpPr>
              <a:spLocks noChangeShapeType="1"/>
            </p:cNvSpPr>
            <p:nvPr/>
          </p:nvSpPr>
          <p:spPr bwMode="auto">
            <a:xfrm flipV="1">
              <a:off x="4494" y="3503"/>
              <a:ext cx="19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88" name="Line 780"/>
            <p:cNvSpPr>
              <a:spLocks noChangeShapeType="1"/>
            </p:cNvSpPr>
            <p:nvPr/>
          </p:nvSpPr>
          <p:spPr bwMode="auto">
            <a:xfrm flipV="1">
              <a:off x="4497" y="3522"/>
              <a:ext cx="12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89" name="Freeform 781"/>
            <p:cNvSpPr>
              <a:spLocks/>
            </p:cNvSpPr>
            <p:nvPr/>
          </p:nvSpPr>
          <p:spPr bwMode="auto">
            <a:xfrm>
              <a:off x="4494" y="3520"/>
              <a:ext cx="15" cy="54"/>
            </a:xfrm>
            <a:custGeom>
              <a:avLst/>
              <a:gdLst>
                <a:gd name="T0" fmla="*/ 0 w 57"/>
                <a:gd name="T1" fmla="*/ 196 h 196"/>
                <a:gd name="T2" fmla="*/ 41 w 57"/>
                <a:gd name="T3" fmla="*/ 100 h 196"/>
                <a:gd name="T4" fmla="*/ 57 w 57"/>
                <a:gd name="T5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7" h="196">
                  <a:moveTo>
                    <a:pt x="0" y="196"/>
                  </a:moveTo>
                  <a:lnTo>
                    <a:pt x="41" y="100"/>
                  </a:lnTo>
                  <a:lnTo>
                    <a:pt x="5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90" name="Line 782"/>
            <p:cNvSpPr>
              <a:spLocks noChangeShapeType="1"/>
            </p:cNvSpPr>
            <p:nvPr/>
          </p:nvSpPr>
          <p:spPr bwMode="auto">
            <a:xfrm>
              <a:off x="4496" y="3536"/>
              <a:ext cx="5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91" name="Line 783"/>
            <p:cNvSpPr>
              <a:spLocks noChangeShapeType="1"/>
            </p:cNvSpPr>
            <p:nvPr/>
          </p:nvSpPr>
          <p:spPr bwMode="auto">
            <a:xfrm flipV="1">
              <a:off x="4517" y="3514"/>
              <a:ext cx="0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92" name="Freeform 784"/>
            <p:cNvSpPr>
              <a:spLocks/>
            </p:cNvSpPr>
            <p:nvPr/>
          </p:nvSpPr>
          <p:spPr bwMode="auto">
            <a:xfrm>
              <a:off x="4517" y="3491"/>
              <a:ext cx="11" cy="91"/>
            </a:xfrm>
            <a:custGeom>
              <a:avLst/>
              <a:gdLst>
                <a:gd name="T0" fmla="*/ 38 w 38"/>
                <a:gd name="T1" fmla="*/ 0 h 330"/>
                <a:gd name="T2" fmla="*/ 38 w 38"/>
                <a:gd name="T3" fmla="*/ 330 h 330"/>
                <a:gd name="T4" fmla="*/ 0 w 38"/>
                <a:gd name="T5" fmla="*/ 280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" h="330">
                  <a:moveTo>
                    <a:pt x="38" y="0"/>
                  </a:moveTo>
                  <a:lnTo>
                    <a:pt x="38" y="330"/>
                  </a:lnTo>
                  <a:lnTo>
                    <a:pt x="0" y="28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93" name="Line 785"/>
            <p:cNvSpPr>
              <a:spLocks noChangeShapeType="1"/>
            </p:cNvSpPr>
            <p:nvPr/>
          </p:nvSpPr>
          <p:spPr bwMode="auto">
            <a:xfrm flipH="1">
              <a:off x="4472" y="3491"/>
              <a:ext cx="20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94" name="Line 786"/>
            <p:cNvSpPr>
              <a:spLocks noChangeShapeType="1"/>
            </p:cNvSpPr>
            <p:nvPr/>
          </p:nvSpPr>
          <p:spPr bwMode="auto">
            <a:xfrm flipH="1">
              <a:off x="4490" y="3507"/>
              <a:ext cx="11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95" name="Freeform 787"/>
            <p:cNvSpPr>
              <a:spLocks/>
            </p:cNvSpPr>
            <p:nvPr/>
          </p:nvSpPr>
          <p:spPr bwMode="auto">
            <a:xfrm>
              <a:off x="4372" y="3760"/>
              <a:ext cx="31" cy="16"/>
            </a:xfrm>
            <a:custGeom>
              <a:avLst/>
              <a:gdLst>
                <a:gd name="T0" fmla="*/ 115 w 115"/>
                <a:gd name="T1" fmla="*/ 0 h 55"/>
                <a:gd name="T2" fmla="*/ 68 w 115"/>
                <a:gd name="T3" fmla="*/ 31 h 55"/>
                <a:gd name="T4" fmla="*/ 0 w 115"/>
                <a:gd name="T5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5" h="55">
                  <a:moveTo>
                    <a:pt x="115" y="0"/>
                  </a:moveTo>
                  <a:lnTo>
                    <a:pt x="68" y="31"/>
                  </a:lnTo>
                  <a:lnTo>
                    <a:pt x="0" y="5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96" name="Line 788"/>
            <p:cNvSpPr>
              <a:spLocks noChangeShapeType="1"/>
            </p:cNvSpPr>
            <p:nvPr/>
          </p:nvSpPr>
          <p:spPr bwMode="auto">
            <a:xfrm flipV="1">
              <a:off x="4360" y="3779"/>
              <a:ext cx="6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97" name="Line 789"/>
            <p:cNvSpPr>
              <a:spLocks noChangeShapeType="1"/>
            </p:cNvSpPr>
            <p:nvPr/>
          </p:nvSpPr>
          <p:spPr bwMode="auto">
            <a:xfrm>
              <a:off x="4372" y="3791"/>
              <a:ext cx="2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98" name="Line 790"/>
            <p:cNvSpPr>
              <a:spLocks noChangeShapeType="1"/>
            </p:cNvSpPr>
            <p:nvPr/>
          </p:nvSpPr>
          <p:spPr bwMode="auto">
            <a:xfrm flipV="1">
              <a:off x="4374" y="3793"/>
              <a:ext cx="34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799" name="Line 791"/>
            <p:cNvSpPr>
              <a:spLocks noChangeShapeType="1"/>
            </p:cNvSpPr>
            <p:nvPr/>
          </p:nvSpPr>
          <p:spPr bwMode="auto">
            <a:xfrm flipH="1">
              <a:off x="4374" y="3818"/>
              <a:ext cx="36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00" name="Line 792"/>
            <p:cNvSpPr>
              <a:spLocks noChangeShapeType="1"/>
            </p:cNvSpPr>
            <p:nvPr/>
          </p:nvSpPr>
          <p:spPr bwMode="auto">
            <a:xfrm flipV="1">
              <a:off x="4378" y="3806"/>
              <a:ext cx="25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01" name="Line 793"/>
            <p:cNvSpPr>
              <a:spLocks noChangeShapeType="1"/>
            </p:cNvSpPr>
            <p:nvPr/>
          </p:nvSpPr>
          <p:spPr bwMode="auto">
            <a:xfrm>
              <a:off x="4391" y="3768"/>
              <a:ext cx="0" cy="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02" name="Line 794"/>
            <p:cNvSpPr>
              <a:spLocks noChangeShapeType="1"/>
            </p:cNvSpPr>
            <p:nvPr/>
          </p:nvSpPr>
          <p:spPr bwMode="auto">
            <a:xfrm flipH="1">
              <a:off x="4362" y="3847"/>
              <a:ext cx="58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03" name="Line 795"/>
            <p:cNvSpPr>
              <a:spLocks noChangeShapeType="1"/>
            </p:cNvSpPr>
            <p:nvPr/>
          </p:nvSpPr>
          <p:spPr bwMode="auto">
            <a:xfrm flipH="1">
              <a:off x="4407" y="3787"/>
              <a:ext cx="3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04" name="Line 796"/>
            <p:cNvSpPr>
              <a:spLocks noChangeShapeType="1"/>
            </p:cNvSpPr>
            <p:nvPr/>
          </p:nvSpPr>
          <p:spPr bwMode="auto">
            <a:xfrm flipH="1">
              <a:off x="4374" y="3834"/>
              <a:ext cx="33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05" name="Line 797"/>
            <p:cNvSpPr>
              <a:spLocks noChangeShapeType="1"/>
            </p:cNvSpPr>
            <p:nvPr/>
          </p:nvSpPr>
          <p:spPr bwMode="auto">
            <a:xfrm>
              <a:off x="4492" y="3762"/>
              <a:ext cx="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06" name="Line 798"/>
            <p:cNvSpPr>
              <a:spLocks noChangeShapeType="1"/>
            </p:cNvSpPr>
            <p:nvPr/>
          </p:nvSpPr>
          <p:spPr bwMode="auto">
            <a:xfrm flipV="1">
              <a:off x="4492" y="3766"/>
              <a:ext cx="29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07" name="Line 799"/>
            <p:cNvSpPr>
              <a:spLocks noChangeShapeType="1"/>
            </p:cNvSpPr>
            <p:nvPr/>
          </p:nvSpPr>
          <p:spPr bwMode="auto">
            <a:xfrm flipH="1">
              <a:off x="4519" y="3764"/>
              <a:ext cx="2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08" name="Line 800"/>
            <p:cNvSpPr>
              <a:spLocks noChangeShapeType="1"/>
            </p:cNvSpPr>
            <p:nvPr/>
          </p:nvSpPr>
          <p:spPr bwMode="auto">
            <a:xfrm flipH="1">
              <a:off x="4492" y="3785"/>
              <a:ext cx="29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09" name="Line 801"/>
            <p:cNvSpPr>
              <a:spLocks noChangeShapeType="1"/>
            </p:cNvSpPr>
            <p:nvPr/>
          </p:nvSpPr>
          <p:spPr bwMode="auto">
            <a:xfrm flipV="1">
              <a:off x="4474" y="3797"/>
              <a:ext cx="58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10" name="Line 802"/>
            <p:cNvSpPr>
              <a:spLocks noChangeShapeType="1"/>
            </p:cNvSpPr>
            <p:nvPr/>
          </p:nvSpPr>
          <p:spPr bwMode="auto">
            <a:xfrm>
              <a:off x="4490" y="3803"/>
              <a:ext cx="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11" name="Line 803"/>
            <p:cNvSpPr>
              <a:spLocks noChangeShapeType="1"/>
            </p:cNvSpPr>
            <p:nvPr/>
          </p:nvSpPr>
          <p:spPr bwMode="auto">
            <a:xfrm flipV="1">
              <a:off x="4490" y="3806"/>
              <a:ext cx="31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12" name="Line 804"/>
            <p:cNvSpPr>
              <a:spLocks noChangeShapeType="1"/>
            </p:cNvSpPr>
            <p:nvPr/>
          </p:nvSpPr>
          <p:spPr bwMode="auto">
            <a:xfrm flipH="1">
              <a:off x="4519" y="3803"/>
              <a:ext cx="2" cy="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13" name="Line 805"/>
            <p:cNvSpPr>
              <a:spLocks noChangeShapeType="1"/>
            </p:cNvSpPr>
            <p:nvPr/>
          </p:nvSpPr>
          <p:spPr bwMode="auto">
            <a:xfrm flipH="1">
              <a:off x="4490" y="3826"/>
              <a:ext cx="31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14" name="Line 806"/>
            <p:cNvSpPr>
              <a:spLocks noChangeShapeType="1"/>
            </p:cNvSpPr>
            <p:nvPr/>
          </p:nvSpPr>
          <p:spPr bwMode="auto">
            <a:xfrm>
              <a:off x="4505" y="3808"/>
              <a:ext cx="0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15" name="Line 807"/>
            <p:cNvSpPr>
              <a:spLocks noChangeShapeType="1"/>
            </p:cNvSpPr>
            <p:nvPr/>
          </p:nvSpPr>
          <p:spPr bwMode="auto">
            <a:xfrm flipV="1">
              <a:off x="4476" y="3849"/>
              <a:ext cx="52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16" name="Line 808"/>
            <p:cNvSpPr>
              <a:spLocks noChangeShapeType="1"/>
            </p:cNvSpPr>
            <p:nvPr/>
          </p:nvSpPr>
          <p:spPr bwMode="auto">
            <a:xfrm flipV="1">
              <a:off x="4486" y="3837"/>
              <a:ext cx="35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17" name="Line 809"/>
            <p:cNvSpPr>
              <a:spLocks noChangeShapeType="1"/>
            </p:cNvSpPr>
            <p:nvPr/>
          </p:nvSpPr>
          <p:spPr bwMode="auto">
            <a:xfrm flipV="1">
              <a:off x="4494" y="3818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18" name="Line 810"/>
            <p:cNvSpPr>
              <a:spLocks noChangeShapeType="1"/>
            </p:cNvSpPr>
            <p:nvPr/>
          </p:nvSpPr>
          <p:spPr bwMode="auto">
            <a:xfrm flipV="1">
              <a:off x="4492" y="3776"/>
              <a:ext cx="25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19" name="Line 811"/>
            <p:cNvSpPr>
              <a:spLocks noChangeShapeType="1"/>
            </p:cNvSpPr>
            <p:nvPr/>
          </p:nvSpPr>
          <p:spPr bwMode="auto">
            <a:xfrm>
              <a:off x="4403" y="3623"/>
              <a:ext cx="0" cy="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20" name="Freeform 812"/>
            <p:cNvSpPr>
              <a:spLocks/>
            </p:cNvSpPr>
            <p:nvPr/>
          </p:nvSpPr>
          <p:spPr bwMode="auto">
            <a:xfrm>
              <a:off x="4383" y="3636"/>
              <a:ext cx="10" cy="41"/>
            </a:xfrm>
            <a:custGeom>
              <a:avLst/>
              <a:gdLst>
                <a:gd name="T0" fmla="*/ 35 w 35"/>
                <a:gd name="T1" fmla="*/ 0 h 149"/>
                <a:gd name="T2" fmla="*/ 24 w 35"/>
                <a:gd name="T3" fmla="*/ 80 h 149"/>
                <a:gd name="T4" fmla="*/ 0 w 35"/>
                <a:gd name="T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49">
                  <a:moveTo>
                    <a:pt x="35" y="0"/>
                  </a:moveTo>
                  <a:lnTo>
                    <a:pt x="24" y="80"/>
                  </a:lnTo>
                  <a:lnTo>
                    <a:pt x="0" y="14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21" name="Line 813"/>
            <p:cNvSpPr>
              <a:spLocks noChangeShapeType="1"/>
            </p:cNvSpPr>
            <p:nvPr/>
          </p:nvSpPr>
          <p:spPr bwMode="auto">
            <a:xfrm flipV="1">
              <a:off x="4381" y="3679"/>
              <a:ext cx="41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22" name="Line 814"/>
            <p:cNvSpPr>
              <a:spLocks noChangeShapeType="1"/>
            </p:cNvSpPr>
            <p:nvPr/>
          </p:nvSpPr>
          <p:spPr bwMode="auto">
            <a:xfrm flipV="1">
              <a:off x="4391" y="3656"/>
              <a:ext cx="27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23" name="Line 815"/>
            <p:cNvSpPr>
              <a:spLocks noChangeShapeType="1"/>
            </p:cNvSpPr>
            <p:nvPr/>
          </p:nvSpPr>
          <p:spPr bwMode="auto">
            <a:xfrm>
              <a:off x="4374" y="3644"/>
              <a:ext cx="0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24" name="Line 816"/>
            <p:cNvSpPr>
              <a:spLocks noChangeShapeType="1"/>
            </p:cNvSpPr>
            <p:nvPr/>
          </p:nvSpPr>
          <p:spPr bwMode="auto">
            <a:xfrm flipH="1">
              <a:off x="4360" y="3623"/>
              <a:ext cx="21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25" name="Line 817"/>
            <p:cNvSpPr>
              <a:spLocks noChangeShapeType="1"/>
            </p:cNvSpPr>
            <p:nvPr/>
          </p:nvSpPr>
          <p:spPr bwMode="auto">
            <a:xfrm>
              <a:off x="4494" y="3625"/>
              <a:ext cx="0" cy="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26" name="Line 818"/>
            <p:cNvSpPr>
              <a:spLocks noChangeShapeType="1"/>
            </p:cNvSpPr>
            <p:nvPr/>
          </p:nvSpPr>
          <p:spPr bwMode="auto">
            <a:xfrm flipV="1">
              <a:off x="4478" y="3650"/>
              <a:ext cx="31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27" name="Line 819"/>
            <p:cNvSpPr>
              <a:spLocks noChangeShapeType="1"/>
            </p:cNvSpPr>
            <p:nvPr/>
          </p:nvSpPr>
          <p:spPr bwMode="auto">
            <a:xfrm flipH="1">
              <a:off x="4499" y="3630"/>
              <a:ext cx="4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28" name="Line 820"/>
            <p:cNvSpPr>
              <a:spLocks noChangeShapeType="1"/>
            </p:cNvSpPr>
            <p:nvPr/>
          </p:nvSpPr>
          <p:spPr bwMode="auto">
            <a:xfrm>
              <a:off x="4482" y="3634"/>
              <a:ext cx="6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29" name="Line 821"/>
            <p:cNvSpPr>
              <a:spLocks noChangeShapeType="1"/>
            </p:cNvSpPr>
            <p:nvPr/>
          </p:nvSpPr>
          <p:spPr bwMode="auto">
            <a:xfrm flipH="1">
              <a:off x="4474" y="3654"/>
              <a:ext cx="2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30" name="Line 822"/>
            <p:cNvSpPr>
              <a:spLocks noChangeShapeType="1"/>
            </p:cNvSpPr>
            <p:nvPr/>
          </p:nvSpPr>
          <p:spPr bwMode="auto">
            <a:xfrm>
              <a:off x="4494" y="3656"/>
              <a:ext cx="11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31" name="Freeform 823"/>
            <p:cNvSpPr>
              <a:spLocks/>
            </p:cNvSpPr>
            <p:nvPr/>
          </p:nvSpPr>
          <p:spPr bwMode="auto">
            <a:xfrm>
              <a:off x="4486" y="3677"/>
              <a:ext cx="17" cy="33"/>
            </a:xfrm>
            <a:custGeom>
              <a:avLst/>
              <a:gdLst>
                <a:gd name="T0" fmla="*/ 23 w 65"/>
                <a:gd name="T1" fmla="*/ 0 h 118"/>
                <a:gd name="T2" fmla="*/ 0 w 65"/>
                <a:gd name="T3" fmla="*/ 80 h 118"/>
                <a:gd name="T4" fmla="*/ 65 w 65"/>
                <a:gd name="T5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5" h="118">
                  <a:moveTo>
                    <a:pt x="23" y="0"/>
                  </a:moveTo>
                  <a:lnTo>
                    <a:pt x="0" y="80"/>
                  </a:lnTo>
                  <a:lnTo>
                    <a:pt x="65" y="11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32" name="Freeform 824"/>
            <p:cNvSpPr>
              <a:spLocks/>
            </p:cNvSpPr>
            <p:nvPr/>
          </p:nvSpPr>
          <p:spPr bwMode="auto">
            <a:xfrm>
              <a:off x="4482" y="3677"/>
              <a:ext cx="19" cy="41"/>
            </a:xfrm>
            <a:custGeom>
              <a:avLst/>
              <a:gdLst>
                <a:gd name="T0" fmla="*/ 72 w 72"/>
                <a:gd name="T1" fmla="*/ 0 h 146"/>
                <a:gd name="T2" fmla="*/ 57 w 72"/>
                <a:gd name="T3" fmla="*/ 69 h 146"/>
                <a:gd name="T4" fmla="*/ 34 w 72"/>
                <a:gd name="T5" fmla="*/ 115 h 146"/>
                <a:gd name="T6" fmla="*/ 0 w 72"/>
                <a:gd name="T7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2" h="146">
                  <a:moveTo>
                    <a:pt x="72" y="0"/>
                  </a:moveTo>
                  <a:lnTo>
                    <a:pt x="57" y="69"/>
                  </a:lnTo>
                  <a:lnTo>
                    <a:pt x="34" y="115"/>
                  </a:lnTo>
                  <a:lnTo>
                    <a:pt x="0" y="14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33" name="Line 825"/>
            <p:cNvSpPr>
              <a:spLocks noChangeShapeType="1"/>
            </p:cNvSpPr>
            <p:nvPr/>
          </p:nvSpPr>
          <p:spPr bwMode="auto">
            <a:xfrm flipV="1">
              <a:off x="4478" y="3685"/>
              <a:ext cx="21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34" name="Freeform 826"/>
            <p:cNvSpPr>
              <a:spLocks/>
            </p:cNvSpPr>
            <p:nvPr/>
          </p:nvSpPr>
          <p:spPr bwMode="auto">
            <a:xfrm>
              <a:off x="4505" y="3625"/>
              <a:ext cx="12" cy="54"/>
            </a:xfrm>
            <a:custGeom>
              <a:avLst/>
              <a:gdLst>
                <a:gd name="T0" fmla="*/ 41 w 41"/>
                <a:gd name="T1" fmla="*/ 0 h 191"/>
                <a:gd name="T2" fmla="*/ 34 w 41"/>
                <a:gd name="T3" fmla="*/ 72 h 191"/>
                <a:gd name="T4" fmla="*/ 22 w 41"/>
                <a:gd name="T5" fmla="*/ 118 h 191"/>
                <a:gd name="T6" fmla="*/ 0 w 41"/>
                <a:gd name="T7" fmla="*/ 19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" h="191">
                  <a:moveTo>
                    <a:pt x="41" y="0"/>
                  </a:moveTo>
                  <a:lnTo>
                    <a:pt x="34" y="72"/>
                  </a:lnTo>
                  <a:lnTo>
                    <a:pt x="22" y="118"/>
                  </a:lnTo>
                  <a:lnTo>
                    <a:pt x="0" y="19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35" name="Line 827"/>
            <p:cNvSpPr>
              <a:spLocks noChangeShapeType="1"/>
            </p:cNvSpPr>
            <p:nvPr/>
          </p:nvSpPr>
          <p:spPr bwMode="auto">
            <a:xfrm flipV="1">
              <a:off x="4511" y="3656"/>
              <a:ext cx="19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36" name="Freeform 828"/>
            <p:cNvSpPr>
              <a:spLocks/>
            </p:cNvSpPr>
            <p:nvPr/>
          </p:nvSpPr>
          <p:spPr bwMode="auto">
            <a:xfrm>
              <a:off x="4499" y="3656"/>
              <a:ext cx="24" cy="63"/>
            </a:xfrm>
            <a:custGeom>
              <a:avLst/>
              <a:gdLst>
                <a:gd name="T0" fmla="*/ 81 w 81"/>
                <a:gd name="T1" fmla="*/ 0 h 230"/>
                <a:gd name="T2" fmla="*/ 69 w 81"/>
                <a:gd name="T3" fmla="*/ 100 h 230"/>
                <a:gd name="T4" fmla="*/ 47 w 81"/>
                <a:gd name="T5" fmla="*/ 169 h 230"/>
                <a:gd name="T6" fmla="*/ 0 w 81"/>
                <a:gd name="T7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230">
                  <a:moveTo>
                    <a:pt x="81" y="0"/>
                  </a:moveTo>
                  <a:lnTo>
                    <a:pt x="69" y="100"/>
                  </a:lnTo>
                  <a:lnTo>
                    <a:pt x="47" y="169"/>
                  </a:lnTo>
                  <a:lnTo>
                    <a:pt x="0" y="23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37" name="Freeform 829"/>
            <p:cNvSpPr>
              <a:spLocks/>
            </p:cNvSpPr>
            <p:nvPr/>
          </p:nvSpPr>
          <p:spPr bwMode="auto">
            <a:xfrm>
              <a:off x="4507" y="3669"/>
              <a:ext cx="27" cy="47"/>
            </a:xfrm>
            <a:custGeom>
              <a:avLst/>
              <a:gdLst>
                <a:gd name="T0" fmla="*/ 0 w 96"/>
                <a:gd name="T1" fmla="*/ 0 h 165"/>
                <a:gd name="T2" fmla="*/ 60 w 96"/>
                <a:gd name="T3" fmla="*/ 165 h 165"/>
                <a:gd name="T4" fmla="*/ 96 w 96"/>
                <a:gd name="T5" fmla="*/ 165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6" h="165">
                  <a:moveTo>
                    <a:pt x="0" y="0"/>
                  </a:moveTo>
                  <a:lnTo>
                    <a:pt x="60" y="165"/>
                  </a:lnTo>
                  <a:lnTo>
                    <a:pt x="96" y="16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38" name="Line 830"/>
            <p:cNvSpPr>
              <a:spLocks noChangeShapeType="1"/>
            </p:cNvSpPr>
            <p:nvPr/>
          </p:nvSpPr>
          <p:spPr bwMode="auto">
            <a:xfrm>
              <a:off x="4577" y="3472"/>
              <a:ext cx="0" cy="4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39" name="Line 831"/>
            <p:cNvSpPr>
              <a:spLocks noChangeShapeType="1"/>
            </p:cNvSpPr>
            <p:nvPr/>
          </p:nvSpPr>
          <p:spPr bwMode="auto">
            <a:xfrm>
              <a:off x="4996" y="3472"/>
              <a:ext cx="0" cy="4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40" name="Line 832"/>
            <p:cNvSpPr>
              <a:spLocks noChangeShapeType="1"/>
            </p:cNvSpPr>
            <p:nvPr/>
          </p:nvSpPr>
          <p:spPr bwMode="auto">
            <a:xfrm flipV="1">
              <a:off x="3374" y="3592"/>
              <a:ext cx="110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41" name="Line 833"/>
            <p:cNvSpPr>
              <a:spLocks noChangeShapeType="1"/>
            </p:cNvSpPr>
            <p:nvPr/>
          </p:nvSpPr>
          <p:spPr bwMode="auto">
            <a:xfrm>
              <a:off x="3432" y="3518"/>
              <a:ext cx="0" cy="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42" name="Line 834"/>
            <p:cNvSpPr>
              <a:spLocks noChangeShapeType="1"/>
            </p:cNvSpPr>
            <p:nvPr/>
          </p:nvSpPr>
          <p:spPr bwMode="auto">
            <a:xfrm>
              <a:off x="3401" y="3541"/>
              <a:ext cx="2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43" name="Line 835"/>
            <p:cNvSpPr>
              <a:spLocks noChangeShapeType="1"/>
            </p:cNvSpPr>
            <p:nvPr/>
          </p:nvSpPr>
          <p:spPr bwMode="auto">
            <a:xfrm flipV="1">
              <a:off x="3432" y="3555"/>
              <a:ext cx="35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44" name="Line 836"/>
            <p:cNvSpPr>
              <a:spLocks noChangeShapeType="1"/>
            </p:cNvSpPr>
            <p:nvPr/>
          </p:nvSpPr>
          <p:spPr bwMode="auto">
            <a:xfrm>
              <a:off x="3393" y="3619"/>
              <a:ext cx="2" cy="7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45" name="Line 837"/>
            <p:cNvSpPr>
              <a:spLocks noChangeShapeType="1"/>
            </p:cNvSpPr>
            <p:nvPr/>
          </p:nvSpPr>
          <p:spPr bwMode="auto">
            <a:xfrm flipV="1">
              <a:off x="3461" y="3613"/>
              <a:ext cx="2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46" name="Freeform 838"/>
            <p:cNvSpPr>
              <a:spLocks/>
            </p:cNvSpPr>
            <p:nvPr/>
          </p:nvSpPr>
          <p:spPr bwMode="auto">
            <a:xfrm>
              <a:off x="3409" y="3607"/>
              <a:ext cx="23" cy="78"/>
            </a:xfrm>
            <a:custGeom>
              <a:avLst/>
              <a:gdLst>
                <a:gd name="T0" fmla="*/ 85 w 85"/>
                <a:gd name="T1" fmla="*/ 0 h 276"/>
                <a:gd name="T2" fmla="*/ 70 w 85"/>
                <a:gd name="T3" fmla="*/ 122 h 276"/>
                <a:gd name="T4" fmla="*/ 0 w 85"/>
                <a:gd name="T5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5" h="276">
                  <a:moveTo>
                    <a:pt x="85" y="0"/>
                  </a:moveTo>
                  <a:lnTo>
                    <a:pt x="70" y="122"/>
                  </a:lnTo>
                  <a:lnTo>
                    <a:pt x="0" y="27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47" name="Line 839"/>
            <p:cNvSpPr>
              <a:spLocks noChangeShapeType="1"/>
            </p:cNvSpPr>
            <p:nvPr/>
          </p:nvSpPr>
          <p:spPr bwMode="auto">
            <a:xfrm>
              <a:off x="3432" y="3642"/>
              <a:ext cx="21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48" name="Line 840"/>
            <p:cNvSpPr>
              <a:spLocks noChangeShapeType="1"/>
            </p:cNvSpPr>
            <p:nvPr/>
          </p:nvSpPr>
          <p:spPr bwMode="auto">
            <a:xfrm flipV="1">
              <a:off x="3393" y="3688"/>
              <a:ext cx="68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49" name="Line 841"/>
            <p:cNvSpPr>
              <a:spLocks noChangeShapeType="1"/>
            </p:cNvSpPr>
            <p:nvPr/>
          </p:nvSpPr>
          <p:spPr bwMode="auto">
            <a:xfrm flipV="1">
              <a:off x="3954" y="3547"/>
              <a:ext cx="54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50" name="Line 842"/>
            <p:cNvSpPr>
              <a:spLocks noChangeShapeType="1"/>
            </p:cNvSpPr>
            <p:nvPr/>
          </p:nvSpPr>
          <p:spPr bwMode="auto">
            <a:xfrm flipV="1">
              <a:off x="3952" y="3601"/>
              <a:ext cx="50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51" name="Line 843"/>
            <p:cNvSpPr>
              <a:spLocks noChangeShapeType="1"/>
            </p:cNvSpPr>
            <p:nvPr/>
          </p:nvSpPr>
          <p:spPr bwMode="auto">
            <a:xfrm flipV="1">
              <a:off x="3954" y="3636"/>
              <a:ext cx="52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52" name="Line 844"/>
            <p:cNvSpPr>
              <a:spLocks noChangeShapeType="1"/>
            </p:cNvSpPr>
            <p:nvPr/>
          </p:nvSpPr>
          <p:spPr bwMode="auto">
            <a:xfrm flipH="1">
              <a:off x="3956" y="3518"/>
              <a:ext cx="29" cy="9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53" name="Line 845"/>
            <p:cNvSpPr>
              <a:spLocks noChangeShapeType="1"/>
            </p:cNvSpPr>
            <p:nvPr/>
          </p:nvSpPr>
          <p:spPr bwMode="auto">
            <a:xfrm>
              <a:off x="3985" y="3571"/>
              <a:ext cx="0" cy="1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54" name="Freeform 846"/>
            <p:cNvSpPr>
              <a:spLocks/>
            </p:cNvSpPr>
            <p:nvPr/>
          </p:nvSpPr>
          <p:spPr bwMode="auto">
            <a:xfrm>
              <a:off x="4029" y="3541"/>
              <a:ext cx="39" cy="62"/>
            </a:xfrm>
            <a:custGeom>
              <a:avLst/>
              <a:gdLst>
                <a:gd name="T0" fmla="*/ 0 w 146"/>
                <a:gd name="T1" fmla="*/ 0 h 222"/>
                <a:gd name="T2" fmla="*/ 92 w 146"/>
                <a:gd name="T3" fmla="*/ 222 h 222"/>
                <a:gd name="T4" fmla="*/ 146 w 146"/>
                <a:gd name="T5" fmla="*/ 222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6" h="222">
                  <a:moveTo>
                    <a:pt x="0" y="0"/>
                  </a:moveTo>
                  <a:lnTo>
                    <a:pt x="92" y="222"/>
                  </a:lnTo>
                  <a:lnTo>
                    <a:pt x="146" y="22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55" name="Freeform 847"/>
            <p:cNvSpPr>
              <a:spLocks/>
            </p:cNvSpPr>
            <p:nvPr/>
          </p:nvSpPr>
          <p:spPr bwMode="auto">
            <a:xfrm>
              <a:off x="4022" y="3663"/>
              <a:ext cx="38" cy="35"/>
            </a:xfrm>
            <a:custGeom>
              <a:avLst/>
              <a:gdLst>
                <a:gd name="T0" fmla="*/ 0 w 138"/>
                <a:gd name="T1" fmla="*/ 85 h 124"/>
                <a:gd name="T2" fmla="*/ 38 w 138"/>
                <a:gd name="T3" fmla="*/ 124 h 124"/>
                <a:gd name="T4" fmla="*/ 138 w 138"/>
                <a:gd name="T5" fmla="*/ 124 h 124"/>
                <a:gd name="T6" fmla="*/ 131 w 138"/>
                <a:gd name="T7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8" h="124">
                  <a:moveTo>
                    <a:pt x="0" y="85"/>
                  </a:moveTo>
                  <a:lnTo>
                    <a:pt x="38" y="124"/>
                  </a:lnTo>
                  <a:lnTo>
                    <a:pt x="138" y="124"/>
                  </a:lnTo>
                  <a:lnTo>
                    <a:pt x="13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56" name="Line 848"/>
            <p:cNvSpPr>
              <a:spLocks noChangeShapeType="1"/>
            </p:cNvSpPr>
            <p:nvPr/>
          </p:nvSpPr>
          <p:spPr bwMode="auto">
            <a:xfrm flipV="1">
              <a:off x="4022" y="3605"/>
              <a:ext cx="29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57" name="Line 849"/>
            <p:cNvSpPr>
              <a:spLocks noChangeShapeType="1"/>
            </p:cNvSpPr>
            <p:nvPr/>
          </p:nvSpPr>
          <p:spPr bwMode="auto">
            <a:xfrm>
              <a:off x="4022" y="3598"/>
              <a:ext cx="0" cy="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58" name="Freeform 850"/>
            <p:cNvSpPr>
              <a:spLocks/>
            </p:cNvSpPr>
            <p:nvPr/>
          </p:nvSpPr>
          <p:spPr bwMode="auto">
            <a:xfrm>
              <a:off x="4000" y="3522"/>
              <a:ext cx="31" cy="101"/>
            </a:xfrm>
            <a:custGeom>
              <a:avLst/>
              <a:gdLst>
                <a:gd name="T0" fmla="*/ 108 w 108"/>
                <a:gd name="T1" fmla="*/ 0 h 361"/>
                <a:gd name="T2" fmla="*/ 62 w 108"/>
                <a:gd name="T3" fmla="*/ 177 h 361"/>
                <a:gd name="T4" fmla="*/ 0 w 108"/>
                <a:gd name="T5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8" h="361">
                  <a:moveTo>
                    <a:pt x="108" y="0"/>
                  </a:moveTo>
                  <a:lnTo>
                    <a:pt x="62" y="177"/>
                  </a:lnTo>
                  <a:lnTo>
                    <a:pt x="0" y="36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59" name="Line 851"/>
            <p:cNvSpPr>
              <a:spLocks noChangeShapeType="1"/>
            </p:cNvSpPr>
            <p:nvPr/>
          </p:nvSpPr>
          <p:spPr bwMode="auto">
            <a:xfrm>
              <a:off x="4422" y="3114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60" name="Line 852"/>
            <p:cNvSpPr>
              <a:spLocks noChangeShapeType="1"/>
            </p:cNvSpPr>
            <p:nvPr/>
          </p:nvSpPr>
          <p:spPr bwMode="auto">
            <a:xfrm flipH="1">
              <a:off x="4428" y="3153"/>
              <a:ext cx="2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61" name="Line 853"/>
            <p:cNvSpPr>
              <a:spLocks noChangeShapeType="1"/>
            </p:cNvSpPr>
            <p:nvPr/>
          </p:nvSpPr>
          <p:spPr bwMode="auto">
            <a:xfrm flipV="1">
              <a:off x="4391" y="3164"/>
              <a:ext cx="12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62" name="Line 854"/>
            <p:cNvSpPr>
              <a:spLocks noChangeShapeType="1"/>
            </p:cNvSpPr>
            <p:nvPr/>
          </p:nvSpPr>
          <p:spPr bwMode="auto">
            <a:xfrm flipV="1">
              <a:off x="4414" y="3168"/>
              <a:ext cx="16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63" name="Line 855"/>
            <p:cNvSpPr>
              <a:spLocks noChangeShapeType="1"/>
            </p:cNvSpPr>
            <p:nvPr/>
          </p:nvSpPr>
          <p:spPr bwMode="auto">
            <a:xfrm flipV="1">
              <a:off x="4414" y="3155"/>
              <a:ext cx="16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64" name="Line 856"/>
            <p:cNvSpPr>
              <a:spLocks noChangeShapeType="1"/>
            </p:cNvSpPr>
            <p:nvPr/>
          </p:nvSpPr>
          <p:spPr bwMode="auto">
            <a:xfrm>
              <a:off x="4414" y="3151"/>
              <a:ext cx="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65" name="Line 857"/>
            <p:cNvSpPr>
              <a:spLocks noChangeShapeType="1"/>
            </p:cNvSpPr>
            <p:nvPr/>
          </p:nvSpPr>
          <p:spPr bwMode="auto">
            <a:xfrm flipV="1">
              <a:off x="4412" y="3139"/>
              <a:ext cx="2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66" name="Line 858"/>
            <p:cNvSpPr>
              <a:spLocks noChangeShapeType="1"/>
            </p:cNvSpPr>
            <p:nvPr/>
          </p:nvSpPr>
          <p:spPr bwMode="auto">
            <a:xfrm flipV="1">
              <a:off x="4412" y="3126"/>
              <a:ext cx="20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67" name="Freeform 859"/>
            <p:cNvSpPr>
              <a:spLocks/>
            </p:cNvSpPr>
            <p:nvPr/>
          </p:nvSpPr>
          <p:spPr bwMode="auto">
            <a:xfrm>
              <a:off x="4428" y="3104"/>
              <a:ext cx="9" cy="87"/>
            </a:xfrm>
            <a:custGeom>
              <a:avLst/>
              <a:gdLst>
                <a:gd name="T0" fmla="*/ 38 w 38"/>
                <a:gd name="T1" fmla="*/ 0 h 316"/>
                <a:gd name="T2" fmla="*/ 34 w 38"/>
                <a:gd name="T3" fmla="*/ 316 h 316"/>
                <a:gd name="T4" fmla="*/ 0 w 38"/>
                <a:gd name="T5" fmla="*/ 273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" h="316">
                  <a:moveTo>
                    <a:pt x="38" y="0"/>
                  </a:moveTo>
                  <a:lnTo>
                    <a:pt x="34" y="316"/>
                  </a:lnTo>
                  <a:lnTo>
                    <a:pt x="0" y="27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68" name="Line 860"/>
            <p:cNvSpPr>
              <a:spLocks noChangeShapeType="1"/>
            </p:cNvSpPr>
            <p:nvPr/>
          </p:nvSpPr>
          <p:spPr bwMode="auto">
            <a:xfrm flipV="1">
              <a:off x="4407" y="3108"/>
              <a:ext cx="30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69" name="Freeform 861"/>
            <p:cNvSpPr>
              <a:spLocks/>
            </p:cNvSpPr>
            <p:nvPr/>
          </p:nvSpPr>
          <p:spPr bwMode="auto">
            <a:xfrm>
              <a:off x="4397" y="3102"/>
              <a:ext cx="10" cy="91"/>
            </a:xfrm>
            <a:custGeom>
              <a:avLst/>
              <a:gdLst>
                <a:gd name="T0" fmla="*/ 35 w 35"/>
                <a:gd name="T1" fmla="*/ 0 h 327"/>
                <a:gd name="T2" fmla="*/ 31 w 35"/>
                <a:gd name="T3" fmla="*/ 200 h 327"/>
                <a:gd name="T4" fmla="*/ 0 w 35"/>
                <a:gd name="T5" fmla="*/ 327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327">
                  <a:moveTo>
                    <a:pt x="35" y="0"/>
                  </a:moveTo>
                  <a:lnTo>
                    <a:pt x="31" y="200"/>
                  </a:lnTo>
                  <a:lnTo>
                    <a:pt x="0" y="32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70" name="Line 862"/>
            <p:cNvSpPr>
              <a:spLocks noChangeShapeType="1"/>
            </p:cNvSpPr>
            <p:nvPr/>
          </p:nvSpPr>
          <p:spPr bwMode="auto">
            <a:xfrm>
              <a:off x="4387" y="3104"/>
              <a:ext cx="10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71" name="Line 863"/>
            <p:cNvSpPr>
              <a:spLocks noChangeShapeType="1"/>
            </p:cNvSpPr>
            <p:nvPr/>
          </p:nvSpPr>
          <p:spPr bwMode="auto">
            <a:xfrm flipH="1">
              <a:off x="4391" y="3133"/>
              <a:ext cx="2" cy="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72" name="Line 864"/>
            <p:cNvSpPr>
              <a:spLocks noChangeShapeType="1"/>
            </p:cNvSpPr>
            <p:nvPr/>
          </p:nvSpPr>
          <p:spPr bwMode="auto">
            <a:xfrm flipV="1">
              <a:off x="4379" y="3135"/>
              <a:ext cx="14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73" name="Line 865"/>
            <p:cNvSpPr>
              <a:spLocks noChangeShapeType="1"/>
            </p:cNvSpPr>
            <p:nvPr/>
          </p:nvSpPr>
          <p:spPr bwMode="auto">
            <a:xfrm flipH="1">
              <a:off x="4472" y="3139"/>
              <a:ext cx="27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74" name="Line 866"/>
            <p:cNvSpPr>
              <a:spLocks noChangeShapeType="1"/>
            </p:cNvSpPr>
            <p:nvPr/>
          </p:nvSpPr>
          <p:spPr bwMode="auto">
            <a:xfrm>
              <a:off x="4488" y="3170"/>
              <a:ext cx="19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75" name="Freeform 867"/>
            <p:cNvSpPr>
              <a:spLocks/>
            </p:cNvSpPr>
            <p:nvPr/>
          </p:nvSpPr>
          <p:spPr bwMode="auto">
            <a:xfrm>
              <a:off x="4465" y="3153"/>
              <a:ext cx="21" cy="40"/>
            </a:xfrm>
            <a:custGeom>
              <a:avLst/>
              <a:gdLst>
                <a:gd name="T0" fmla="*/ 77 w 77"/>
                <a:gd name="T1" fmla="*/ 0 h 150"/>
                <a:gd name="T2" fmla="*/ 66 w 77"/>
                <a:gd name="T3" fmla="*/ 69 h 150"/>
                <a:gd name="T4" fmla="*/ 43 w 77"/>
                <a:gd name="T5" fmla="*/ 115 h 150"/>
                <a:gd name="T6" fmla="*/ 0 w 77"/>
                <a:gd name="T7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7" h="150">
                  <a:moveTo>
                    <a:pt x="77" y="0"/>
                  </a:moveTo>
                  <a:lnTo>
                    <a:pt x="66" y="69"/>
                  </a:lnTo>
                  <a:lnTo>
                    <a:pt x="43" y="115"/>
                  </a:lnTo>
                  <a:lnTo>
                    <a:pt x="0" y="15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76" name="Line 868"/>
            <p:cNvSpPr>
              <a:spLocks noChangeShapeType="1"/>
            </p:cNvSpPr>
            <p:nvPr/>
          </p:nvSpPr>
          <p:spPr bwMode="auto">
            <a:xfrm flipH="1">
              <a:off x="4499" y="3133"/>
              <a:ext cx="0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77" name="Line 869"/>
            <p:cNvSpPr>
              <a:spLocks noChangeShapeType="1"/>
            </p:cNvSpPr>
            <p:nvPr/>
          </p:nvSpPr>
          <p:spPr bwMode="auto">
            <a:xfrm>
              <a:off x="4472" y="3135"/>
              <a:ext cx="0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78" name="Line 870"/>
            <p:cNvSpPr>
              <a:spLocks noChangeShapeType="1"/>
            </p:cNvSpPr>
            <p:nvPr/>
          </p:nvSpPr>
          <p:spPr bwMode="auto">
            <a:xfrm flipV="1">
              <a:off x="4484" y="3110"/>
              <a:ext cx="2" cy="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79" name="Line 871"/>
            <p:cNvSpPr>
              <a:spLocks noChangeShapeType="1"/>
            </p:cNvSpPr>
            <p:nvPr/>
          </p:nvSpPr>
          <p:spPr bwMode="auto">
            <a:xfrm flipV="1">
              <a:off x="4467" y="3122"/>
              <a:ext cx="42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80" name="Freeform 872"/>
            <p:cNvSpPr>
              <a:spLocks/>
            </p:cNvSpPr>
            <p:nvPr/>
          </p:nvSpPr>
          <p:spPr bwMode="auto">
            <a:xfrm>
              <a:off x="4451" y="3100"/>
              <a:ext cx="14" cy="89"/>
            </a:xfrm>
            <a:custGeom>
              <a:avLst/>
              <a:gdLst>
                <a:gd name="T0" fmla="*/ 46 w 46"/>
                <a:gd name="T1" fmla="*/ 0 h 322"/>
                <a:gd name="T2" fmla="*/ 42 w 46"/>
                <a:gd name="T3" fmla="*/ 138 h 322"/>
                <a:gd name="T4" fmla="*/ 30 w 46"/>
                <a:gd name="T5" fmla="*/ 230 h 322"/>
                <a:gd name="T6" fmla="*/ 0 w 46"/>
                <a:gd name="T7" fmla="*/ 32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6" h="322">
                  <a:moveTo>
                    <a:pt x="46" y="0"/>
                  </a:moveTo>
                  <a:lnTo>
                    <a:pt x="42" y="138"/>
                  </a:lnTo>
                  <a:lnTo>
                    <a:pt x="30" y="230"/>
                  </a:lnTo>
                  <a:lnTo>
                    <a:pt x="0" y="32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81" name="Line 873"/>
            <p:cNvSpPr>
              <a:spLocks noChangeShapeType="1"/>
            </p:cNvSpPr>
            <p:nvPr/>
          </p:nvSpPr>
          <p:spPr bwMode="auto">
            <a:xfrm flipH="1">
              <a:off x="4465" y="3102"/>
              <a:ext cx="36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82" name="Freeform 874"/>
            <p:cNvSpPr>
              <a:spLocks/>
            </p:cNvSpPr>
            <p:nvPr/>
          </p:nvSpPr>
          <p:spPr bwMode="auto">
            <a:xfrm>
              <a:off x="4521" y="3108"/>
              <a:ext cx="15" cy="56"/>
            </a:xfrm>
            <a:custGeom>
              <a:avLst/>
              <a:gdLst>
                <a:gd name="T0" fmla="*/ 57 w 57"/>
                <a:gd name="T1" fmla="*/ 0 h 203"/>
                <a:gd name="T2" fmla="*/ 38 w 57"/>
                <a:gd name="T3" fmla="*/ 99 h 203"/>
                <a:gd name="T4" fmla="*/ 0 w 57"/>
                <a:gd name="T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7" h="203">
                  <a:moveTo>
                    <a:pt x="57" y="0"/>
                  </a:moveTo>
                  <a:lnTo>
                    <a:pt x="38" y="99"/>
                  </a:lnTo>
                  <a:lnTo>
                    <a:pt x="0" y="20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83" name="Line 875"/>
            <p:cNvSpPr>
              <a:spLocks noChangeShapeType="1"/>
            </p:cNvSpPr>
            <p:nvPr/>
          </p:nvSpPr>
          <p:spPr bwMode="auto">
            <a:xfrm flipV="1">
              <a:off x="4532" y="3133"/>
              <a:ext cx="16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84" name="Line 876"/>
            <p:cNvSpPr>
              <a:spLocks noChangeShapeType="1"/>
            </p:cNvSpPr>
            <p:nvPr/>
          </p:nvSpPr>
          <p:spPr bwMode="auto">
            <a:xfrm flipH="1">
              <a:off x="4521" y="3172"/>
              <a:ext cx="15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85" name="Freeform 877"/>
            <p:cNvSpPr>
              <a:spLocks/>
            </p:cNvSpPr>
            <p:nvPr/>
          </p:nvSpPr>
          <p:spPr bwMode="auto">
            <a:xfrm>
              <a:off x="4530" y="3147"/>
              <a:ext cx="49" cy="46"/>
            </a:xfrm>
            <a:custGeom>
              <a:avLst/>
              <a:gdLst>
                <a:gd name="T0" fmla="*/ 0 w 176"/>
                <a:gd name="T1" fmla="*/ 0 h 168"/>
                <a:gd name="T2" fmla="*/ 138 w 176"/>
                <a:gd name="T3" fmla="*/ 168 h 168"/>
                <a:gd name="T4" fmla="*/ 176 w 176"/>
                <a:gd name="T5" fmla="*/ 165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6" h="168">
                  <a:moveTo>
                    <a:pt x="0" y="0"/>
                  </a:moveTo>
                  <a:lnTo>
                    <a:pt x="138" y="168"/>
                  </a:lnTo>
                  <a:lnTo>
                    <a:pt x="176" y="16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86" name="Line 878"/>
            <p:cNvSpPr>
              <a:spLocks noChangeShapeType="1"/>
            </p:cNvSpPr>
            <p:nvPr/>
          </p:nvSpPr>
          <p:spPr bwMode="auto">
            <a:xfrm>
              <a:off x="4559" y="3100"/>
              <a:ext cx="0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87" name="Line 879"/>
            <p:cNvSpPr>
              <a:spLocks noChangeShapeType="1"/>
            </p:cNvSpPr>
            <p:nvPr/>
          </p:nvSpPr>
          <p:spPr bwMode="auto">
            <a:xfrm>
              <a:off x="4561" y="3135"/>
              <a:ext cx="16" cy="2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88" name="Freeform 880"/>
            <p:cNvSpPr>
              <a:spLocks/>
            </p:cNvSpPr>
            <p:nvPr/>
          </p:nvSpPr>
          <p:spPr bwMode="auto">
            <a:xfrm>
              <a:off x="4536" y="3129"/>
              <a:ext cx="12" cy="43"/>
            </a:xfrm>
            <a:custGeom>
              <a:avLst/>
              <a:gdLst>
                <a:gd name="T0" fmla="*/ 46 w 46"/>
                <a:gd name="T1" fmla="*/ 0 h 157"/>
                <a:gd name="T2" fmla="*/ 26 w 46"/>
                <a:gd name="T3" fmla="*/ 88 h 157"/>
                <a:gd name="T4" fmla="*/ 0 w 46"/>
                <a:gd name="T5" fmla="*/ 157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6" h="157">
                  <a:moveTo>
                    <a:pt x="46" y="0"/>
                  </a:moveTo>
                  <a:lnTo>
                    <a:pt x="26" y="88"/>
                  </a:lnTo>
                  <a:lnTo>
                    <a:pt x="0" y="15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89" name="Line 881"/>
            <p:cNvSpPr>
              <a:spLocks noChangeShapeType="1"/>
            </p:cNvSpPr>
            <p:nvPr/>
          </p:nvSpPr>
          <p:spPr bwMode="auto">
            <a:xfrm flipV="1">
              <a:off x="4621" y="3126"/>
              <a:ext cx="16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90" name="Line 882"/>
            <p:cNvSpPr>
              <a:spLocks noChangeShapeType="1"/>
            </p:cNvSpPr>
            <p:nvPr/>
          </p:nvSpPr>
          <p:spPr bwMode="auto">
            <a:xfrm flipV="1">
              <a:off x="4602" y="3116"/>
              <a:ext cx="0" cy="5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91" name="Line 883"/>
            <p:cNvSpPr>
              <a:spLocks noChangeShapeType="1"/>
            </p:cNvSpPr>
            <p:nvPr/>
          </p:nvSpPr>
          <p:spPr bwMode="auto">
            <a:xfrm flipH="1">
              <a:off x="4641" y="3104"/>
              <a:ext cx="2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92" name="Line 884"/>
            <p:cNvSpPr>
              <a:spLocks noChangeShapeType="1"/>
            </p:cNvSpPr>
            <p:nvPr/>
          </p:nvSpPr>
          <p:spPr bwMode="auto">
            <a:xfrm>
              <a:off x="4615" y="3106"/>
              <a:ext cx="2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93" name="Line 885"/>
            <p:cNvSpPr>
              <a:spLocks noChangeShapeType="1"/>
            </p:cNvSpPr>
            <p:nvPr/>
          </p:nvSpPr>
          <p:spPr bwMode="auto">
            <a:xfrm flipV="1">
              <a:off x="4613" y="3184"/>
              <a:ext cx="35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94" name="Line 886"/>
            <p:cNvSpPr>
              <a:spLocks noChangeShapeType="1"/>
            </p:cNvSpPr>
            <p:nvPr/>
          </p:nvSpPr>
          <p:spPr bwMode="auto">
            <a:xfrm flipV="1">
              <a:off x="4590" y="3114"/>
              <a:ext cx="22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95" name="Line 887"/>
            <p:cNvSpPr>
              <a:spLocks noChangeShapeType="1"/>
            </p:cNvSpPr>
            <p:nvPr/>
          </p:nvSpPr>
          <p:spPr bwMode="auto">
            <a:xfrm flipV="1">
              <a:off x="4590" y="3158"/>
              <a:ext cx="25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96" name="Line 888"/>
            <p:cNvSpPr>
              <a:spLocks noChangeShapeType="1"/>
            </p:cNvSpPr>
            <p:nvPr/>
          </p:nvSpPr>
          <p:spPr bwMode="auto">
            <a:xfrm flipV="1">
              <a:off x="4615" y="3164"/>
              <a:ext cx="29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97" name="Line 889"/>
            <p:cNvSpPr>
              <a:spLocks noChangeShapeType="1"/>
            </p:cNvSpPr>
            <p:nvPr/>
          </p:nvSpPr>
          <p:spPr bwMode="auto">
            <a:xfrm flipV="1">
              <a:off x="4617" y="3108"/>
              <a:ext cx="24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98" name="Line 890"/>
            <p:cNvSpPr>
              <a:spLocks noChangeShapeType="1"/>
            </p:cNvSpPr>
            <p:nvPr/>
          </p:nvSpPr>
          <p:spPr bwMode="auto">
            <a:xfrm flipV="1">
              <a:off x="4592" y="3137"/>
              <a:ext cx="20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899" name="Line 891"/>
            <p:cNvSpPr>
              <a:spLocks noChangeShapeType="1"/>
            </p:cNvSpPr>
            <p:nvPr/>
          </p:nvSpPr>
          <p:spPr bwMode="auto">
            <a:xfrm flipV="1">
              <a:off x="4617" y="3145"/>
              <a:ext cx="27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00" name="Line 892"/>
            <p:cNvSpPr>
              <a:spLocks noChangeShapeType="1"/>
            </p:cNvSpPr>
            <p:nvPr/>
          </p:nvSpPr>
          <p:spPr bwMode="auto">
            <a:xfrm>
              <a:off x="4631" y="3110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01" name="Freeform 893"/>
            <p:cNvSpPr>
              <a:spLocks/>
            </p:cNvSpPr>
            <p:nvPr/>
          </p:nvSpPr>
          <p:spPr bwMode="auto">
            <a:xfrm>
              <a:off x="4733" y="3100"/>
              <a:ext cx="18" cy="16"/>
            </a:xfrm>
            <a:custGeom>
              <a:avLst/>
              <a:gdLst>
                <a:gd name="T0" fmla="*/ 62 w 62"/>
                <a:gd name="T1" fmla="*/ 0 h 52"/>
                <a:gd name="T2" fmla="*/ 60 w 62"/>
                <a:gd name="T3" fmla="*/ 0 h 52"/>
                <a:gd name="T4" fmla="*/ 57 w 62"/>
                <a:gd name="T5" fmla="*/ 1 h 52"/>
                <a:gd name="T6" fmla="*/ 54 w 62"/>
                <a:gd name="T7" fmla="*/ 1 h 52"/>
                <a:gd name="T8" fmla="*/ 50 w 62"/>
                <a:gd name="T9" fmla="*/ 2 h 52"/>
                <a:gd name="T10" fmla="*/ 47 w 62"/>
                <a:gd name="T11" fmla="*/ 3 h 52"/>
                <a:gd name="T12" fmla="*/ 44 w 62"/>
                <a:gd name="T13" fmla="*/ 4 h 52"/>
                <a:gd name="T14" fmla="*/ 41 w 62"/>
                <a:gd name="T15" fmla="*/ 6 h 52"/>
                <a:gd name="T16" fmla="*/ 38 w 62"/>
                <a:gd name="T17" fmla="*/ 7 h 52"/>
                <a:gd name="T18" fmla="*/ 34 w 62"/>
                <a:gd name="T19" fmla="*/ 9 h 52"/>
                <a:gd name="T20" fmla="*/ 31 w 62"/>
                <a:gd name="T21" fmla="*/ 11 h 52"/>
                <a:gd name="T22" fmla="*/ 28 w 62"/>
                <a:gd name="T23" fmla="*/ 14 h 52"/>
                <a:gd name="T24" fmla="*/ 25 w 62"/>
                <a:gd name="T25" fmla="*/ 17 h 52"/>
                <a:gd name="T26" fmla="*/ 23 w 62"/>
                <a:gd name="T27" fmla="*/ 20 h 52"/>
                <a:gd name="T28" fmla="*/ 19 w 62"/>
                <a:gd name="T29" fmla="*/ 23 h 52"/>
                <a:gd name="T30" fmla="*/ 16 w 62"/>
                <a:gd name="T31" fmla="*/ 26 h 52"/>
                <a:gd name="T32" fmla="*/ 14 w 62"/>
                <a:gd name="T33" fmla="*/ 29 h 52"/>
                <a:gd name="T34" fmla="*/ 11 w 62"/>
                <a:gd name="T35" fmla="*/ 33 h 52"/>
                <a:gd name="T36" fmla="*/ 9 w 62"/>
                <a:gd name="T37" fmla="*/ 37 h 52"/>
                <a:gd name="T38" fmla="*/ 7 w 62"/>
                <a:gd name="T39" fmla="*/ 40 h 52"/>
                <a:gd name="T40" fmla="*/ 4 w 62"/>
                <a:gd name="T41" fmla="*/ 44 h 52"/>
                <a:gd name="T42" fmla="*/ 2 w 62"/>
                <a:gd name="T43" fmla="*/ 48 h 52"/>
                <a:gd name="T44" fmla="*/ 0 w 62"/>
                <a:gd name="T45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2" h="52">
                  <a:moveTo>
                    <a:pt x="62" y="0"/>
                  </a:moveTo>
                  <a:lnTo>
                    <a:pt x="60" y="0"/>
                  </a:lnTo>
                  <a:lnTo>
                    <a:pt x="57" y="1"/>
                  </a:lnTo>
                  <a:lnTo>
                    <a:pt x="54" y="1"/>
                  </a:lnTo>
                  <a:lnTo>
                    <a:pt x="50" y="2"/>
                  </a:lnTo>
                  <a:lnTo>
                    <a:pt x="47" y="3"/>
                  </a:lnTo>
                  <a:lnTo>
                    <a:pt x="44" y="4"/>
                  </a:lnTo>
                  <a:lnTo>
                    <a:pt x="41" y="6"/>
                  </a:lnTo>
                  <a:lnTo>
                    <a:pt x="38" y="7"/>
                  </a:lnTo>
                  <a:lnTo>
                    <a:pt x="34" y="9"/>
                  </a:lnTo>
                  <a:lnTo>
                    <a:pt x="31" y="11"/>
                  </a:lnTo>
                  <a:lnTo>
                    <a:pt x="28" y="14"/>
                  </a:lnTo>
                  <a:lnTo>
                    <a:pt x="25" y="17"/>
                  </a:lnTo>
                  <a:lnTo>
                    <a:pt x="23" y="20"/>
                  </a:lnTo>
                  <a:lnTo>
                    <a:pt x="19" y="23"/>
                  </a:lnTo>
                  <a:lnTo>
                    <a:pt x="16" y="26"/>
                  </a:lnTo>
                  <a:lnTo>
                    <a:pt x="14" y="29"/>
                  </a:lnTo>
                  <a:lnTo>
                    <a:pt x="11" y="33"/>
                  </a:lnTo>
                  <a:lnTo>
                    <a:pt x="9" y="37"/>
                  </a:lnTo>
                  <a:lnTo>
                    <a:pt x="7" y="40"/>
                  </a:lnTo>
                  <a:lnTo>
                    <a:pt x="4" y="44"/>
                  </a:lnTo>
                  <a:lnTo>
                    <a:pt x="2" y="48"/>
                  </a:lnTo>
                  <a:lnTo>
                    <a:pt x="0" y="5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02" name="Freeform 894"/>
            <p:cNvSpPr>
              <a:spLocks/>
            </p:cNvSpPr>
            <p:nvPr/>
          </p:nvSpPr>
          <p:spPr bwMode="auto">
            <a:xfrm>
              <a:off x="4751" y="3100"/>
              <a:ext cx="9" cy="29"/>
            </a:xfrm>
            <a:custGeom>
              <a:avLst/>
              <a:gdLst>
                <a:gd name="T0" fmla="*/ 14 w 34"/>
                <a:gd name="T1" fmla="*/ 106 h 106"/>
                <a:gd name="T2" fmla="*/ 16 w 34"/>
                <a:gd name="T3" fmla="*/ 103 h 106"/>
                <a:gd name="T4" fmla="*/ 18 w 34"/>
                <a:gd name="T5" fmla="*/ 99 h 106"/>
                <a:gd name="T6" fmla="*/ 20 w 34"/>
                <a:gd name="T7" fmla="*/ 95 h 106"/>
                <a:gd name="T8" fmla="*/ 22 w 34"/>
                <a:gd name="T9" fmla="*/ 91 h 106"/>
                <a:gd name="T10" fmla="*/ 25 w 34"/>
                <a:gd name="T11" fmla="*/ 88 h 106"/>
                <a:gd name="T12" fmla="*/ 26 w 34"/>
                <a:gd name="T13" fmla="*/ 84 h 106"/>
                <a:gd name="T14" fmla="*/ 28 w 34"/>
                <a:gd name="T15" fmla="*/ 80 h 106"/>
                <a:gd name="T16" fmla="*/ 29 w 34"/>
                <a:gd name="T17" fmla="*/ 76 h 106"/>
                <a:gd name="T18" fmla="*/ 30 w 34"/>
                <a:gd name="T19" fmla="*/ 72 h 106"/>
                <a:gd name="T20" fmla="*/ 31 w 34"/>
                <a:gd name="T21" fmla="*/ 68 h 106"/>
                <a:gd name="T22" fmla="*/ 32 w 34"/>
                <a:gd name="T23" fmla="*/ 64 h 106"/>
                <a:gd name="T24" fmla="*/ 33 w 34"/>
                <a:gd name="T25" fmla="*/ 60 h 106"/>
                <a:gd name="T26" fmla="*/ 33 w 34"/>
                <a:gd name="T27" fmla="*/ 56 h 106"/>
                <a:gd name="T28" fmla="*/ 34 w 34"/>
                <a:gd name="T29" fmla="*/ 52 h 106"/>
                <a:gd name="T30" fmla="*/ 34 w 34"/>
                <a:gd name="T31" fmla="*/ 48 h 106"/>
                <a:gd name="T32" fmla="*/ 34 w 34"/>
                <a:gd name="T33" fmla="*/ 44 h 106"/>
                <a:gd name="T34" fmla="*/ 34 w 34"/>
                <a:gd name="T35" fmla="*/ 41 h 106"/>
                <a:gd name="T36" fmla="*/ 34 w 34"/>
                <a:gd name="T37" fmla="*/ 37 h 106"/>
                <a:gd name="T38" fmla="*/ 33 w 34"/>
                <a:gd name="T39" fmla="*/ 34 h 106"/>
                <a:gd name="T40" fmla="*/ 33 w 34"/>
                <a:gd name="T41" fmla="*/ 30 h 106"/>
                <a:gd name="T42" fmla="*/ 32 w 34"/>
                <a:gd name="T43" fmla="*/ 27 h 106"/>
                <a:gd name="T44" fmla="*/ 31 w 34"/>
                <a:gd name="T45" fmla="*/ 24 h 106"/>
                <a:gd name="T46" fmla="*/ 30 w 34"/>
                <a:gd name="T47" fmla="*/ 21 h 106"/>
                <a:gd name="T48" fmla="*/ 29 w 34"/>
                <a:gd name="T49" fmla="*/ 19 h 106"/>
                <a:gd name="T50" fmla="*/ 28 w 34"/>
                <a:gd name="T51" fmla="*/ 15 h 106"/>
                <a:gd name="T52" fmla="*/ 26 w 34"/>
                <a:gd name="T53" fmla="*/ 13 h 106"/>
                <a:gd name="T54" fmla="*/ 25 w 34"/>
                <a:gd name="T55" fmla="*/ 11 h 106"/>
                <a:gd name="T56" fmla="*/ 22 w 34"/>
                <a:gd name="T57" fmla="*/ 9 h 106"/>
                <a:gd name="T58" fmla="*/ 20 w 34"/>
                <a:gd name="T59" fmla="*/ 7 h 106"/>
                <a:gd name="T60" fmla="*/ 18 w 34"/>
                <a:gd name="T61" fmla="*/ 5 h 106"/>
                <a:gd name="T62" fmla="*/ 16 w 34"/>
                <a:gd name="T63" fmla="*/ 4 h 106"/>
                <a:gd name="T64" fmla="*/ 14 w 34"/>
                <a:gd name="T65" fmla="*/ 3 h 106"/>
                <a:gd name="T66" fmla="*/ 11 w 34"/>
                <a:gd name="T67" fmla="*/ 2 h 106"/>
                <a:gd name="T68" fmla="*/ 9 w 34"/>
                <a:gd name="T69" fmla="*/ 1 h 106"/>
                <a:gd name="T70" fmla="*/ 6 w 34"/>
                <a:gd name="T71" fmla="*/ 1 h 106"/>
                <a:gd name="T72" fmla="*/ 3 w 34"/>
                <a:gd name="T73" fmla="*/ 0 h 106"/>
                <a:gd name="T74" fmla="*/ 0 w 34"/>
                <a:gd name="T75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4" h="106">
                  <a:moveTo>
                    <a:pt x="14" y="106"/>
                  </a:moveTo>
                  <a:lnTo>
                    <a:pt x="16" y="103"/>
                  </a:lnTo>
                  <a:lnTo>
                    <a:pt x="18" y="99"/>
                  </a:lnTo>
                  <a:lnTo>
                    <a:pt x="20" y="95"/>
                  </a:lnTo>
                  <a:lnTo>
                    <a:pt x="22" y="91"/>
                  </a:lnTo>
                  <a:lnTo>
                    <a:pt x="25" y="88"/>
                  </a:lnTo>
                  <a:lnTo>
                    <a:pt x="26" y="84"/>
                  </a:lnTo>
                  <a:lnTo>
                    <a:pt x="28" y="80"/>
                  </a:lnTo>
                  <a:lnTo>
                    <a:pt x="29" y="76"/>
                  </a:lnTo>
                  <a:lnTo>
                    <a:pt x="30" y="72"/>
                  </a:lnTo>
                  <a:lnTo>
                    <a:pt x="31" y="68"/>
                  </a:lnTo>
                  <a:lnTo>
                    <a:pt x="32" y="64"/>
                  </a:lnTo>
                  <a:lnTo>
                    <a:pt x="33" y="60"/>
                  </a:lnTo>
                  <a:lnTo>
                    <a:pt x="33" y="56"/>
                  </a:lnTo>
                  <a:lnTo>
                    <a:pt x="34" y="52"/>
                  </a:lnTo>
                  <a:lnTo>
                    <a:pt x="34" y="48"/>
                  </a:lnTo>
                  <a:lnTo>
                    <a:pt x="34" y="44"/>
                  </a:lnTo>
                  <a:lnTo>
                    <a:pt x="34" y="41"/>
                  </a:lnTo>
                  <a:lnTo>
                    <a:pt x="34" y="37"/>
                  </a:lnTo>
                  <a:lnTo>
                    <a:pt x="33" y="34"/>
                  </a:lnTo>
                  <a:lnTo>
                    <a:pt x="33" y="30"/>
                  </a:lnTo>
                  <a:lnTo>
                    <a:pt x="32" y="27"/>
                  </a:lnTo>
                  <a:lnTo>
                    <a:pt x="31" y="24"/>
                  </a:lnTo>
                  <a:lnTo>
                    <a:pt x="30" y="21"/>
                  </a:lnTo>
                  <a:lnTo>
                    <a:pt x="29" y="19"/>
                  </a:lnTo>
                  <a:lnTo>
                    <a:pt x="28" y="15"/>
                  </a:lnTo>
                  <a:lnTo>
                    <a:pt x="26" y="13"/>
                  </a:lnTo>
                  <a:lnTo>
                    <a:pt x="25" y="11"/>
                  </a:lnTo>
                  <a:lnTo>
                    <a:pt x="22" y="9"/>
                  </a:lnTo>
                  <a:lnTo>
                    <a:pt x="20" y="7"/>
                  </a:lnTo>
                  <a:lnTo>
                    <a:pt x="18" y="5"/>
                  </a:lnTo>
                  <a:lnTo>
                    <a:pt x="16" y="4"/>
                  </a:lnTo>
                  <a:lnTo>
                    <a:pt x="14" y="3"/>
                  </a:lnTo>
                  <a:lnTo>
                    <a:pt x="11" y="2"/>
                  </a:lnTo>
                  <a:lnTo>
                    <a:pt x="9" y="1"/>
                  </a:lnTo>
                  <a:lnTo>
                    <a:pt x="6" y="1"/>
                  </a:ln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03" name="Freeform 895"/>
            <p:cNvSpPr>
              <a:spLocks/>
            </p:cNvSpPr>
            <p:nvPr/>
          </p:nvSpPr>
          <p:spPr bwMode="auto">
            <a:xfrm>
              <a:off x="4714" y="3129"/>
              <a:ext cx="41" cy="59"/>
            </a:xfrm>
            <a:custGeom>
              <a:avLst/>
              <a:gdLst>
                <a:gd name="T0" fmla="*/ 146 w 146"/>
                <a:gd name="T1" fmla="*/ 0 h 207"/>
                <a:gd name="T2" fmla="*/ 0 w 146"/>
                <a:gd name="T3" fmla="*/ 207 h 207"/>
                <a:gd name="T4" fmla="*/ 97 w 146"/>
                <a:gd name="T5" fmla="*/ 207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6" h="207">
                  <a:moveTo>
                    <a:pt x="146" y="0"/>
                  </a:moveTo>
                  <a:lnTo>
                    <a:pt x="0" y="207"/>
                  </a:lnTo>
                  <a:lnTo>
                    <a:pt x="97" y="20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04" name="Line 896"/>
            <p:cNvSpPr>
              <a:spLocks noChangeShapeType="1"/>
            </p:cNvSpPr>
            <p:nvPr/>
          </p:nvSpPr>
          <p:spPr bwMode="auto">
            <a:xfrm>
              <a:off x="4784" y="3100"/>
              <a:ext cx="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05" name="Freeform 897"/>
            <p:cNvSpPr>
              <a:spLocks/>
            </p:cNvSpPr>
            <p:nvPr/>
          </p:nvSpPr>
          <p:spPr bwMode="auto">
            <a:xfrm>
              <a:off x="4788" y="3100"/>
              <a:ext cx="19" cy="39"/>
            </a:xfrm>
            <a:custGeom>
              <a:avLst/>
              <a:gdLst>
                <a:gd name="T0" fmla="*/ 0 w 71"/>
                <a:gd name="T1" fmla="*/ 139 h 139"/>
                <a:gd name="T2" fmla="*/ 2 w 71"/>
                <a:gd name="T3" fmla="*/ 139 h 139"/>
                <a:gd name="T4" fmla="*/ 6 w 71"/>
                <a:gd name="T5" fmla="*/ 139 h 139"/>
                <a:gd name="T6" fmla="*/ 9 w 71"/>
                <a:gd name="T7" fmla="*/ 138 h 139"/>
                <a:gd name="T8" fmla="*/ 12 w 71"/>
                <a:gd name="T9" fmla="*/ 137 h 139"/>
                <a:gd name="T10" fmla="*/ 14 w 71"/>
                <a:gd name="T11" fmla="*/ 136 h 139"/>
                <a:gd name="T12" fmla="*/ 17 w 71"/>
                <a:gd name="T13" fmla="*/ 135 h 139"/>
                <a:gd name="T14" fmla="*/ 20 w 71"/>
                <a:gd name="T15" fmla="*/ 134 h 139"/>
                <a:gd name="T16" fmla="*/ 24 w 71"/>
                <a:gd name="T17" fmla="*/ 132 h 139"/>
                <a:gd name="T18" fmla="*/ 27 w 71"/>
                <a:gd name="T19" fmla="*/ 129 h 139"/>
                <a:gd name="T20" fmla="*/ 30 w 71"/>
                <a:gd name="T21" fmla="*/ 127 h 139"/>
                <a:gd name="T22" fmla="*/ 32 w 71"/>
                <a:gd name="T23" fmla="*/ 125 h 139"/>
                <a:gd name="T24" fmla="*/ 35 w 71"/>
                <a:gd name="T25" fmla="*/ 123 h 139"/>
                <a:gd name="T26" fmla="*/ 39 w 71"/>
                <a:gd name="T27" fmla="*/ 120 h 139"/>
                <a:gd name="T28" fmla="*/ 41 w 71"/>
                <a:gd name="T29" fmla="*/ 118 h 139"/>
                <a:gd name="T30" fmla="*/ 44 w 71"/>
                <a:gd name="T31" fmla="*/ 114 h 139"/>
                <a:gd name="T32" fmla="*/ 46 w 71"/>
                <a:gd name="T33" fmla="*/ 111 h 139"/>
                <a:gd name="T34" fmla="*/ 49 w 71"/>
                <a:gd name="T35" fmla="*/ 108 h 139"/>
                <a:gd name="T36" fmla="*/ 51 w 71"/>
                <a:gd name="T37" fmla="*/ 104 h 139"/>
                <a:gd name="T38" fmla="*/ 53 w 71"/>
                <a:gd name="T39" fmla="*/ 101 h 139"/>
                <a:gd name="T40" fmla="*/ 56 w 71"/>
                <a:gd name="T41" fmla="*/ 97 h 139"/>
                <a:gd name="T42" fmla="*/ 58 w 71"/>
                <a:gd name="T43" fmla="*/ 93 h 139"/>
                <a:gd name="T44" fmla="*/ 60 w 71"/>
                <a:gd name="T45" fmla="*/ 89 h 139"/>
                <a:gd name="T46" fmla="*/ 61 w 71"/>
                <a:gd name="T47" fmla="*/ 86 h 139"/>
                <a:gd name="T48" fmla="*/ 63 w 71"/>
                <a:gd name="T49" fmla="*/ 81 h 139"/>
                <a:gd name="T50" fmla="*/ 64 w 71"/>
                <a:gd name="T51" fmla="*/ 77 h 139"/>
                <a:gd name="T52" fmla="*/ 66 w 71"/>
                <a:gd name="T53" fmla="*/ 73 h 139"/>
                <a:gd name="T54" fmla="*/ 67 w 71"/>
                <a:gd name="T55" fmla="*/ 70 h 139"/>
                <a:gd name="T56" fmla="*/ 68 w 71"/>
                <a:gd name="T57" fmla="*/ 66 h 139"/>
                <a:gd name="T58" fmla="*/ 68 w 71"/>
                <a:gd name="T59" fmla="*/ 61 h 139"/>
                <a:gd name="T60" fmla="*/ 69 w 71"/>
                <a:gd name="T61" fmla="*/ 57 h 139"/>
                <a:gd name="T62" fmla="*/ 71 w 71"/>
                <a:gd name="T63" fmla="*/ 54 h 139"/>
                <a:gd name="T64" fmla="*/ 71 w 71"/>
                <a:gd name="T65" fmla="*/ 50 h 139"/>
                <a:gd name="T66" fmla="*/ 71 w 71"/>
                <a:gd name="T67" fmla="*/ 45 h 139"/>
                <a:gd name="T68" fmla="*/ 71 w 71"/>
                <a:gd name="T69" fmla="*/ 42 h 139"/>
                <a:gd name="T70" fmla="*/ 71 w 71"/>
                <a:gd name="T71" fmla="*/ 38 h 139"/>
                <a:gd name="T72" fmla="*/ 69 w 71"/>
                <a:gd name="T73" fmla="*/ 35 h 139"/>
                <a:gd name="T74" fmla="*/ 69 w 71"/>
                <a:gd name="T75" fmla="*/ 31 h 139"/>
                <a:gd name="T76" fmla="*/ 68 w 71"/>
                <a:gd name="T77" fmla="*/ 28 h 139"/>
                <a:gd name="T78" fmla="*/ 67 w 71"/>
                <a:gd name="T79" fmla="*/ 25 h 139"/>
                <a:gd name="T80" fmla="*/ 66 w 71"/>
                <a:gd name="T81" fmla="*/ 22 h 139"/>
                <a:gd name="T82" fmla="*/ 65 w 71"/>
                <a:gd name="T83" fmla="*/ 19 h 139"/>
                <a:gd name="T84" fmla="*/ 64 w 71"/>
                <a:gd name="T85" fmla="*/ 17 h 139"/>
                <a:gd name="T86" fmla="*/ 62 w 71"/>
                <a:gd name="T87" fmla="*/ 13 h 139"/>
                <a:gd name="T88" fmla="*/ 61 w 71"/>
                <a:gd name="T89" fmla="*/ 11 h 139"/>
                <a:gd name="T90" fmla="*/ 59 w 71"/>
                <a:gd name="T91" fmla="*/ 9 h 139"/>
                <a:gd name="T92" fmla="*/ 57 w 71"/>
                <a:gd name="T93" fmla="*/ 7 h 139"/>
                <a:gd name="T94" fmla="*/ 55 w 71"/>
                <a:gd name="T95" fmla="*/ 6 h 139"/>
                <a:gd name="T96" fmla="*/ 52 w 71"/>
                <a:gd name="T97" fmla="*/ 4 h 139"/>
                <a:gd name="T98" fmla="*/ 50 w 71"/>
                <a:gd name="T99" fmla="*/ 3 h 139"/>
                <a:gd name="T100" fmla="*/ 48 w 71"/>
                <a:gd name="T101" fmla="*/ 2 h 139"/>
                <a:gd name="T102" fmla="*/ 45 w 71"/>
                <a:gd name="T103" fmla="*/ 1 h 139"/>
                <a:gd name="T104" fmla="*/ 43 w 71"/>
                <a:gd name="T105" fmla="*/ 1 h 139"/>
                <a:gd name="T106" fmla="*/ 40 w 71"/>
                <a:gd name="T107" fmla="*/ 0 h 139"/>
                <a:gd name="T108" fmla="*/ 38 w 71"/>
                <a:gd name="T109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1" h="139">
                  <a:moveTo>
                    <a:pt x="0" y="139"/>
                  </a:moveTo>
                  <a:lnTo>
                    <a:pt x="2" y="139"/>
                  </a:lnTo>
                  <a:lnTo>
                    <a:pt x="6" y="139"/>
                  </a:lnTo>
                  <a:lnTo>
                    <a:pt x="9" y="138"/>
                  </a:lnTo>
                  <a:lnTo>
                    <a:pt x="12" y="137"/>
                  </a:lnTo>
                  <a:lnTo>
                    <a:pt x="14" y="136"/>
                  </a:lnTo>
                  <a:lnTo>
                    <a:pt x="17" y="135"/>
                  </a:lnTo>
                  <a:lnTo>
                    <a:pt x="20" y="134"/>
                  </a:lnTo>
                  <a:lnTo>
                    <a:pt x="24" y="132"/>
                  </a:lnTo>
                  <a:lnTo>
                    <a:pt x="27" y="129"/>
                  </a:lnTo>
                  <a:lnTo>
                    <a:pt x="30" y="127"/>
                  </a:lnTo>
                  <a:lnTo>
                    <a:pt x="32" y="125"/>
                  </a:lnTo>
                  <a:lnTo>
                    <a:pt x="35" y="123"/>
                  </a:lnTo>
                  <a:lnTo>
                    <a:pt x="39" y="120"/>
                  </a:lnTo>
                  <a:lnTo>
                    <a:pt x="41" y="118"/>
                  </a:lnTo>
                  <a:lnTo>
                    <a:pt x="44" y="114"/>
                  </a:lnTo>
                  <a:lnTo>
                    <a:pt x="46" y="111"/>
                  </a:lnTo>
                  <a:lnTo>
                    <a:pt x="49" y="108"/>
                  </a:lnTo>
                  <a:lnTo>
                    <a:pt x="51" y="104"/>
                  </a:lnTo>
                  <a:lnTo>
                    <a:pt x="53" y="101"/>
                  </a:lnTo>
                  <a:lnTo>
                    <a:pt x="56" y="97"/>
                  </a:lnTo>
                  <a:lnTo>
                    <a:pt x="58" y="93"/>
                  </a:lnTo>
                  <a:lnTo>
                    <a:pt x="60" y="89"/>
                  </a:lnTo>
                  <a:lnTo>
                    <a:pt x="61" y="86"/>
                  </a:lnTo>
                  <a:lnTo>
                    <a:pt x="63" y="81"/>
                  </a:lnTo>
                  <a:lnTo>
                    <a:pt x="64" y="77"/>
                  </a:lnTo>
                  <a:lnTo>
                    <a:pt x="66" y="73"/>
                  </a:lnTo>
                  <a:lnTo>
                    <a:pt x="67" y="70"/>
                  </a:lnTo>
                  <a:lnTo>
                    <a:pt x="68" y="66"/>
                  </a:lnTo>
                  <a:lnTo>
                    <a:pt x="68" y="61"/>
                  </a:lnTo>
                  <a:lnTo>
                    <a:pt x="69" y="57"/>
                  </a:lnTo>
                  <a:lnTo>
                    <a:pt x="71" y="54"/>
                  </a:lnTo>
                  <a:lnTo>
                    <a:pt x="71" y="50"/>
                  </a:lnTo>
                  <a:lnTo>
                    <a:pt x="71" y="45"/>
                  </a:lnTo>
                  <a:lnTo>
                    <a:pt x="71" y="42"/>
                  </a:lnTo>
                  <a:lnTo>
                    <a:pt x="71" y="38"/>
                  </a:lnTo>
                  <a:lnTo>
                    <a:pt x="69" y="35"/>
                  </a:lnTo>
                  <a:lnTo>
                    <a:pt x="69" y="31"/>
                  </a:lnTo>
                  <a:lnTo>
                    <a:pt x="68" y="28"/>
                  </a:lnTo>
                  <a:lnTo>
                    <a:pt x="67" y="25"/>
                  </a:lnTo>
                  <a:lnTo>
                    <a:pt x="66" y="22"/>
                  </a:lnTo>
                  <a:lnTo>
                    <a:pt x="65" y="19"/>
                  </a:lnTo>
                  <a:lnTo>
                    <a:pt x="64" y="17"/>
                  </a:lnTo>
                  <a:lnTo>
                    <a:pt x="62" y="13"/>
                  </a:lnTo>
                  <a:lnTo>
                    <a:pt x="61" y="11"/>
                  </a:lnTo>
                  <a:lnTo>
                    <a:pt x="59" y="9"/>
                  </a:lnTo>
                  <a:lnTo>
                    <a:pt x="57" y="7"/>
                  </a:lnTo>
                  <a:lnTo>
                    <a:pt x="55" y="6"/>
                  </a:lnTo>
                  <a:lnTo>
                    <a:pt x="52" y="4"/>
                  </a:lnTo>
                  <a:lnTo>
                    <a:pt x="50" y="3"/>
                  </a:lnTo>
                  <a:lnTo>
                    <a:pt x="48" y="2"/>
                  </a:lnTo>
                  <a:lnTo>
                    <a:pt x="45" y="1"/>
                  </a:lnTo>
                  <a:lnTo>
                    <a:pt x="43" y="1"/>
                  </a:lnTo>
                  <a:lnTo>
                    <a:pt x="40" y="0"/>
                  </a:lnTo>
                  <a:lnTo>
                    <a:pt x="3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06" name="Line 898"/>
            <p:cNvSpPr>
              <a:spLocks noChangeShapeType="1"/>
            </p:cNvSpPr>
            <p:nvPr/>
          </p:nvSpPr>
          <p:spPr bwMode="auto">
            <a:xfrm flipH="1">
              <a:off x="4780" y="3139"/>
              <a:ext cx="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07" name="Freeform 899"/>
            <p:cNvSpPr>
              <a:spLocks/>
            </p:cNvSpPr>
            <p:nvPr/>
          </p:nvSpPr>
          <p:spPr bwMode="auto">
            <a:xfrm>
              <a:off x="4788" y="3139"/>
              <a:ext cx="9" cy="19"/>
            </a:xfrm>
            <a:custGeom>
              <a:avLst/>
              <a:gdLst>
                <a:gd name="T0" fmla="*/ 30 w 33"/>
                <a:gd name="T1" fmla="*/ 69 h 69"/>
                <a:gd name="T2" fmla="*/ 31 w 33"/>
                <a:gd name="T3" fmla="*/ 66 h 69"/>
                <a:gd name="T4" fmla="*/ 31 w 33"/>
                <a:gd name="T5" fmla="*/ 62 h 69"/>
                <a:gd name="T6" fmla="*/ 32 w 33"/>
                <a:gd name="T7" fmla="*/ 57 h 69"/>
                <a:gd name="T8" fmla="*/ 33 w 33"/>
                <a:gd name="T9" fmla="*/ 53 h 69"/>
                <a:gd name="T10" fmla="*/ 33 w 33"/>
                <a:gd name="T11" fmla="*/ 50 h 69"/>
                <a:gd name="T12" fmla="*/ 33 w 33"/>
                <a:gd name="T13" fmla="*/ 46 h 69"/>
                <a:gd name="T14" fmla="*/ 33 w 33"/>
                <a:gd name="T15" fmla="*/ 43 h 69"/>
                <a:gd name="T16" fmla="*/ 33 w 33"/>
                <a:gd name="T17" fmla="*/ 38 h 69"/>
                <a:gd name="T18" fmla="*/ 32 w 33"/>
                <a:gd name="T19" fmla="*/ 35 h 69"/>
                <a:gd name="T20" fmla="*/ 32 w 33"/>
                <a:gd name="T21" fmla="*/ 31 h 69"/>
                <a:gd name="T22" fmla="*/ 31 w 33"/>
                <a:gd name="T23" fmla="*/ 28 h 69"/>
                <a:gd name="T24" fmla="*/ 30 w 33"/>
                <a:gd name="T25" fmla="*/ 24 h 69"/>
                <a:gd name="T26" fmla="*/ 29 w 33"/>
                <a:gd name="T27" fmla="*/ 22 h 69"/>
                <a:gd name="T28" fmla="*/ 28 w 33"/>
                <a:gd name="T29" fmla="*/ 19 h 69"/>
                <a:gd name="T30" fmla="*/ 27 w 33"/>
                <a:gd name="T31" fmla="*/ 16 h 69"/>
                <a:gd name="T32" fmla="*/ 25 w 33"/>
                <a:gd name="T33" fmla="*/ 14 h 69"/>
                <a:gd name="T34" fmla="*/ 24 w 33"/>
                <a:gd name="T35" fmla="*/ 12 h 69"/>
                <a:gd name="T36" fmla="*/ 22 w 33"/>
                <a:gd name="T37" fmla="*/ 10 h 69"/>
                <a:gd name="T38" fmla="*/ 19 w 33"/>
                <a:gd name="T39" fmla="*/ 7 h 69"/>
                <a:gd name="T40" fmla="*/ 17 w 33"/>
                <a:gd name="T41" fmla="*/ 5 h 69"/>
                <a:gd name="T42" fmla="*/ 15 w 33"/>
                <a:gd name="T43" fmla="*/ 4 h 69"/>
                <a:gd name="T44" fmla="*/ 13 w 33"/>
                <a:gd name="T45" fmla="*/ 3 h 69"/>
                <a:gd name="T46" fmla="*/ 11 w 33"/>
                <a:gd name="T47" fmla="*/ 2 h 69"/>
                <a:gd name="T48" fmla="*/ 8 w 33"/>
                <a:gd name="T49" fmla="*/ 1 h 69"/>
                <a:gd name="T50" fmla="*/ 6 w 33"/>
                <a:gd name="T51" fmla="*/ 0 h 69"/>
                <a:gd name="T52" fmla="*/ 2 w 33"/>
                <a:gd name="T53" fmla="*/ 0 h 69"/>
                <a:gd name="T54" fmla="*/ 0 w 33"/>
                <a:gd name="T55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3" h="69">
                  <a:moveTo>
                    <a:pt x="30" y="69"/>
                  </a:moveTo>
                  <a:lnTo>
                    <a:pt x="31" y="66"/>
                  </a:lnTo>
                  <a:lnTo>
                    <a:pt x="31" y="62"/>
                  </a:lnTo>
                  <a:lnTo>
                    <a:pt x="32" y="57"/>
                  </a:lnTo>
                  <a:lnTo>
                    <a:pt x="33" y="53"/>
                  </a:lnTo>
                  <a:lnTo>
                    <a:pt x="33" y="50"/>
                  </a:lnTo>
                  <a:lnTo>
                    <a:pt x="33" y="46"/>
                  </a:lnTo>
                  <a:lnTo>
                    <a:pt x="33" y="43"/>
                  </a:lnTo>
                  <a:lnTo>
                    <a:pt x="33" y="38"/>
                  </a:lnTo>
                  <a:lnTo>
                    <a:pt x="32" y="35"/>
                  </a:lnTo>
                  <a:lnTo>
                    <a:pt x="32" y="31"/>
                  </a:lnTo>
                  <a:lnTo>
                    <a:pt x="31" y="28"/>
                  </a:lnTo>
                  <a:lnTo>
                    <a:pt x="30" y="24"/>
                  </a:lnTo>
                  <a:lnTo>
                    <a:pt x="29" y="22"/>
                  </a:lnTo>
                  <a:lnTo>
                    <a:pt x="28" y="19"/>
                  </a:lnTo>
                  <a:lnTo>
                    <a:pt x="27" y="16"/>
                  </a:lnTo>
                  <a:lnTo>
                    <a:pt x="25" y="14"/>
                  </a:lnTo>
                  <a:lnTo>
                    <a:pt x="24" y="12"/>
                  </a:lnTo>
                  <a:lnTo>
                    <a:pt x="22" y="10"/>
                  </a:lnTo>
                  <a:lnTo>
                    <a:pt x="19" y="7"/>
                  </a:lnTo>
                  <a:lnTo>
                    <a:pt x="17" y="5"/>
                  </a:lnTo>
                  <a:lnTo>
                    <a:pt x="15" y="4"/>
                  </a:lnTo>
                  <a:lnTo>
                    <a:pt x="13" y="3"/>
                  </a:lnTo>
                  <a:lnTo>
                    <a:pt x="11" y="2"/>
                  </a:lnTo>
                  <a:lnTo>
                    <a:pt x="8" y="1"/>
                  </a:lnTo>
                  <a:lnTo>
                    <a:pt x="6" y="0"/>
                  </a:ln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08" name="Line 900"/>
            <p:cNvSpPr>
              <a:spLocks noChangeShapeType="1"/>
            </p:cNvSpPr>
            <p:nvPr/>
          </p:nvSpPr>
          <p:spPr bwMode="auto">
            <a:xfrm flipH="1">
              <a:off x="4793" y="3158"/>
              <a:ext cx="2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09" name="Freeform 901"/>
            <p:cNvSpPr>
              <a:spLocks/>
            </p:cNvSpPr>
            <p:nvPr/>
          </p:nvSpPr>
          <p:spPr bwMode="auto">
            <a:xfrm>
              <a:off x="4774" y="3168"/>
              <a:ext cx="19" cy="20"/>
            </a:xfrm>
            <a:custGeom>
              <a:avLst/>
              <a:gdLst>
                <a:gd name="T0" fmla="*/ 0 w 67"/>
                <a:gd name="T1" fmla="*/ 70 h 70"/>
                <a:gd name="T2" fmla="*/ 3 w 67"/>
                <a:gd name="T3" fmla="*/ 70 h 70"/>
                <a:gd name="T4" fmla="*/ 6 w 67"/>
                <a:gd name="T5" fmla="*/ 70 h 70"/>
                <a:gd name="T6" fmla="*/ 9 w 67"/>
                <a:gd name="T7" fmla="*/ 68 h 70"/>
                <a:gd name="T8" fmla="*/ 12 w 67"/>
                <a:gd name="T9" fmla="*/ 68 h 70"/>
                <a:gd name="T10" fmla="*/ 15 w 67"/>
                <a:gd name="T11" fmla="*/ 67 h 70"/>
                <a:gd name="T12" fmla="*/ 17 w 67"/>
                <a:gd name="T13" fmla="*/ 66 h 70"/>
                <a:gd name="T14" fmla="*/ 21 w 67"/>
                <a:gd name="T15" fmla="*/ 64 h 70"/>
                <a:gd name="T16" fmla="*/ 24 w 67"/>
                <a:gd name="T17" fmla="*/ 62 h 70"/>
                <a:gd name="T18" fmla="*/ 27 w 67"/>
                <a:gd name="T19" fmla="*/ 61 h 70"/>
                <a:gd name="T20" fmla="*/ 30 w 67"/>
                <a:gd name="T21" fmla="*/ 59 h 70"/>
                <a:gd name="T22" fmla="*/ 33 w 67"/>
                <a:gd name="T23" fmla="*/ 57 h 70"/>
                <a:gd name="T24" fmla="*/ 36 w 67"/>
                <a:gd name="T25" fmla="*/ 54 h 70"/>
                <a:gd name="T26" fmla="*/ 39 w 67"/>
                <a:gd name="T27" fmla="*/ 51 h 70"/>
                <a:gd name="T28" fmla="*/ 42 w 67"/>
                <a:gd name="T29" fmla="*/ 48 h 70"/>
                <a:gd name="T30" fmla="*/ 44 w 67"/>
                <a:gd name="T31" fmla="*/ 45 h 70"/>
                <a:gd name="T32" fmla="*/ 46 w 67"/>
                <a:gd name="T33" fmla="*/ 42 h 70"/>
                <a:gd name="T34" fmla="*/ 49 w 67"/>
                <a:gd name="T35" fmla="*/ 39 h 70"/>
                <a:gd name="T36" fmla="*/ 52 w 67"/>
                <a:gd name="T37" fmla="*/ 35 h 70"/>
                <a:gd name="T38" fmla="*/ 54 w 67"/>
                <a:gd name="T39" fmla="*/ 31 h 70"/>
                <a:gd name="T40" fmla="*/ 56 w 67"/>
                <a:gd name="T41" fmla="*/ 28 h 70"/>
                <a:gd name="T42" fmla="*/ 58 w 67"/>
                <a:gd name="T43" fmla="*/ 24 h 70"/>
                <a:gd name="T44" fmla="*/ 60 w 67"/>
                <a:gd name="T45" fmla="*/ 21 h 70"/>
                <a:gd name="T46" fmla="*/ 62 w 67"/>
                <a:gd name="T47" fmla="*/ 16 h 70"/>
                <a:gd name="T48" fmla="*/ 63 w 67"/>
                <a:gd name="T49" fmla="*/ 12 h 70"/>
                <a:gd name="T50" fmla="*/ 65 w 67"/>
                <a:gd name="T51" fmla="*/ 9 h 70"/>
                <a:gd name="T52" fmla="*/ 66 w 67"/>
                <a:gd name="T53" fmla="*/ 5 h 70"/>
                <a:gd name="T54" fmla="*/ 67 w 67"/>
                <a:gd name="T55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7" h="70">
                  <a:moveTo>
                    <a:pt x="0" y="70"/>
                  </a:moveTo>
                  <a:lnTo>
                    <a:pt x="3" y="70"/>
                  </a:lnTo>
                  <a:lnTo>
                    <a:pt x="6" y="70"/>
                  </a:lnTo>
                  <a:lnTo>
                    <a:pt x="9" y="68"/>
                  </a:lnTo>
                  <a:lnTo>
                    <a:pt x="12" y="68"/>
                  </a:lnTo>
                  <a:lnTo>
                    <a:pt x="15" y="67"/>
                  </a:lnTo>
                  <a:lnTo>
                    <a:pt x="17" y="66"/>
                  </a:lnTo>
                  <a:lnTo>
                    <a:pt x="21" y="64"/>
                  </a:lnTo>
                  <a:lnTo>
                    <a:pt x="24" y="62"/>
                  </a:lnTo>
                  <a:lnTo>
                    <a:pt x="27" y="61"/>
                  </a:lnTo>
                  <a:lnTo>
                    <a:pt x="30" y="59"/>
                  </a:lnTo>
                  <a:lnTo>
                    <a:pt x="33" y="57"/>
                  </a:lnTo>
                  <a:lnTo>
                    <a:pt x="36" y="54"/>
                  </a:lnTo>
                  <a:lnTo>
                    <a:pt x="39" y="51"/>
                  </a:lnTo>
                  <a:lnTo>
                    <a:pt x="42" y="48"/>
                  </a:lnTo>
                  <a:lnTo>
                    <a:pt x="44" y="45"/>
                  </a:lnTo>
                  <a:lnTo>
                    <a:pt x="46" y="42"/>
                  </a:lnTo>
                  <a:lnTo>
                    <a:pt x="49" y="39"/>
                  </a:lnTo>
                  <a:lnTo>
                    <a:pt x="52" y="35"/>
                  </a:lnTo>
                  <a:lnTo>
                    <a:pt x="54" y="31"/>
                  </a:lnTo>
                  <a:lnTo>
                    <a:pt x="56" y="28"/>
                  </a:lnTo>
                  <a:lnTo>
                    <a:pt x="58" y="24"/>
                  </a:lnTo>
                  <a:lnTo>
                    <a:pt x="60" y="21"/>
                  </a:lnTo>
                  <a:lnTo>
                    <a:pt x="62" y="16"/>
                  </a:lnTo>
                  <a:lnTo>
                    <a:pt x="63" y="12"/>
                  </a:lnTo>
                  <a:lnTo>
                    <a:pt x="65" y="9"/>
                  </a:lnTo>
                  <a:lnTo>
                    <a:pt x="66" y="5"/>
                  </a:lnTo>
                  <a:lnTo>
                    <a:pt x="6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10" name="Line 902"/>
            <p:cNvSpPr>
              <a:spLocks noChangeShapeType="1"/>
            </p:cNvSpPr>
            <p:nvPr/>
          </p:nvSpPr>
          <p:spPr bwMode="auto">
            <a:xfrm flipH="1">
              <a:off x="4760" y="3188"/>
              <a:ext cx="1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11" name="Freeform 903"/>
            <p:cNvSpPr>
              <a:spLocks/>
            </p:cNvSpPr>
            <p:nvPr/>
          </p:nvSpPr>
          <p:spPr bwMode="auto">
            <a:xfrm>
              <a:off x="4815" y="3106"/>
              <a:ext cx="21" cy="76"/>
            </a:xfrm>
            <a:custGeom>
              <a:avLst/>
              <a:gdLst>
                <a:gd name="T0" fmla="*/ 76 w 76"/>
                <a:gd name="T1" fmla="*/ 0 h 277"/>
                <a:gd name="T2" fmla="*/ 72 w 76"/>
                <a:gd name="T3" fmla="*/ 7 h 277"/>
                <a:gd name="T4" fmla="*/ 68 w 76"/>
                <a:gd name="T5" fmla="*/ 15 h 277"/>
                <a:gd name="T6" fmla="*/ 63 w 76"/>
                <a:gd name="T7" fmla="*/ 22 h 277"/>
                <a:gd name="T8" fmla="*/ 59 w 76"/>
                <a:gd name="T9" fmla="*/ 29 h 277"/>
                <a:gd name="T10" fmla="*/ 55 w 76"/>
                <a:gd name="T11" fmla="*/ 37 h 277"/>
                <a:gd name="T12" fmla="*/ 51 w 76"/>
                <a:gd name="T13" fmla="*/ 44 h 277"/>
                <a:gd name="T14" fmla="*/ 46 w 76"/>
                <a:gd name="T15" fmla="*/ 53 h 277"/>
                <a:gd name="T16" fmla="*/ 43 w 76"/>
                <a:gd name="T17" fmla="*/ 60 h 277"/>
                <a:gd name="T18" fmla="*/ 39 w 76"/>
                <a:gd name="T19" fmla="*/ 69 h 277"/>
                <a:gd name="T20" fmla="*/ 36 w 76"/>
                <a:gd name="T21" fmla="*/ 76 h 277"/>
                <a:gd name="T22" fmla="*/ 32 w 76"/>
                <a:gd name="T23" fmla="*/ 85 h 277"/>
                <a:gd name="T24" fmla="*/ 29 w 76"/>
                <a:gd name="T25" fmla="*/ 93 h 277"/>
                <a:gd name="T26" fmla="*/ 26 w 76"/>
                <a:gd name="T27" fmla="*/ 101 h 277"/>
                <a:gd name="T28" fmla="*/ 23 w 76"/>
                <a:gd name="T29" fmla="*/ 109 h 277"/>
                <a:gd name="T30" fmla="*/ 21 w 76"/>
                <a:gd name="T31" fmla="*/ 118 h 277"/>
                <a:gd name="T32" fmla="*/ 19 w 76"/>
                <a:gd name="T33" fmla="*/ 126 h 277"/>
                <a:gd name="T34" fmla="*/ 15 w 76"/>
                <a:gd name="T35" fmla="*/ 134 h 277"/>
                <a:gd name="T36" fmla="*/ 13 w 76"/>
                <a:gd name="T37" fmla="*/ 142 h 277"/>
                <a:gd name="T38" fmla="*/ 11 w 76"/>
                <a:gd name="T39" fmla="*/ 151 h 277"/>
                <a:gd name="T40" fmla="*/ 10 w 76"/>
                <a:gd name="T41" fmla="*/ 159 h 277"/>
                <a:gd name="T42" fmla="*/ 8 w 76"/>
                <a:gd name="T43" fmla="*/ 168 h 277"/>
                <a:gd name="T44" fmla="*/ 6 w 76"/>
                <a:gd name="T45" fmla="*/ 175 h 277"/>
                <a:gd name="T46" fmla="*/ 5 w 76"/>
                <a:gd name="T47" fmla="*/ 184 h 277"/>
                <a:gd name="T48" fmla="*/ 4 w 76"/>
                <a:gd name="T49" fmla="*/ 192 h 277"/>
                <a:gd name="T50" fmla="*/ 3 w 76"/>
                <a:gd name="T51" fmla="*/ 200 h 277"/>
                <a:gd name="T52" fmla="*/ 2 w 76"/>
                <a:gd name="T53" fmla="*/ 208 h 277"/>
                <a:gd name="T54" fmla="*/ 2 w 76"/>
                <a:gd name="T55" fmla="*/ 216 h 277"/>
                <a:gd name="T56" fmla="*/ 0 w 76"/>
                <a:gd name="T57" fmla="*/ 224 h 277"/>
                <a:gd name="T58" fmla="*/ 0 w 76"/>
                <a:gd name="T59" fmla="*/ 232 h 277"/>
                <a:gd name="T60" fmla="*/ 0 w 76"/>
                <a:gd name="T61" fmla="*/ 240 h 277"/>
                <a:gd name="T62" fmla="*/ 0 w 76"/>
                <a:gd name="T63" fmla="*/ 248 h 277"/>
                <a:gd name="T64" fmla="*/ 0 w 76"/>
                <a:gd name="T65" fmla="*/ 255 h 277"/>
                <a:gd name="T66" fmla="*/ 0 w 76"/>
                <a:gd name="T67" fmla="*/ 263 h 277"/>
                <a:gd name="T68" fmla="*/ 2 w 76"/>
                <a:gd name="T69" fmla="*/ 270 h 277"/>
                <a:gd name="T70" fmla="*/ 2 w 76"/>
                <a:gd name="T71" fmla="*/ 27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6" h="277">
                  <a:moveTo>
                    <a:pt x="76" y="0"/>
                  </a:moveTo>
                  <a:lnTo>
                    <a:pt x="72" y="7"/>
                  </a:lnTo>
                  <a:lnTo>
                    <a:pt x="68" y="15"/>
                  </a:lnTo>
                  <a:lnTo>
                    <a:pt x="63" y="22"/>
                  </a:lnTo>
                  <a:lnTo>
                    <a:pt x="59" y="29"/>
                  </a:lnTo>
                  <a:lnTo>
                    <a:pt x="55" y="37"/>
                  </a:lnTo>
                  <a:lnTo>
                    <a:pt x="51" y="44"/>
                  </a:lnTo>
                  <a:lnTo>
                    <a:pt x="46" y="53"/>
                  </a:lnTo>
                  <a:lnTo>
                    <a:pt x="43" y="60"/>
                  </a:lnTo>
                  <a:lnTo>
                    <a:pt x="39" y="69"/>
                  </a:lnTo>
                  <a:lnTo>
                    <a:pt x="36" y="76"/>
                  </a:lnTo>
                  <a:lnTo>
                    <a:pt x="32" y="85"/>
                  </a:lnTo>
                  <a:lnTo>
                    <a:pt x="29" y="93"/>
                  </a:lnTo>
                  <a:lnTo>
                    <a:pt x="26" y="101"/>
                  </a:lnTo>
                  <a:lnTo>
                    <a:pt x="23" y="109"/>
                  </a:lnTo>
                  <a:lnTo>
                    <a:pt x="21" y="118"/>
                  </a:lnTo>
                  <a:lnTo>
                    <a:pt x="19" y="126"/>
                  </a:lnTo>
                  <a:lnTo>
                    <a:pt x="15" y="134"/>
                  </a:lnTo>
                  <a:lnTo>
                    <a:pt x="13" y="142"/>
                  </a:lnTo>
                  <a:lnTo>
                    <a:pt x="11" y="151"/>
                  </a:lnTo>
                  <a:lnTo>
                    <a:pt x="10" y="159"/>
                  </a:lnTo>
                  <a:lnTo>
                    <a:pt x="8" y="168"/>
                  </a:lnTo>
                  <a:lnTo>
                    <a:pt x="6" y="175"/>
                  </a:lnTo>
                  <a:lnTo>
                    <a:pt x="5" y="184"/>
                  </a:lnTo>
                  <a:lnTo>
                    <a:pt x="4" y="192"/>
                  </a:lnTo>
                  <a:lnTo>
                    <a:pt x="3" y="200"/>
                  </a:lnTo>
                  <a:lnTo>
                    <a:pt x="2" y="208"/>
                  </a:lnTo>
                  <a:lnTo>
                    <a:pt x="2" y="216"/>
                  </a:lnTo>
                  <a:lnTo>
                    <a:pt x="0" y="224"/>
                  </a:lnTo>
                  <a:lnTo>
                    <a:pt x="0" y="232"/>
                  </a:lnTo>
                  <a:lnTo>
                    <a:pt x="0" y="240"/>
                  </a:lnTo>
                  <a:lnTo>
                    <a:pt x="0" y="248"/>
                  </a:lnTo>
                  <a:lnTo>
                    <a:pt x="0" y="255"/>
                  </a:lnTo>
                  <a:lnTo>
                    <a:pt x="0" y="263"/>
                  </a:lnTo>
                  <a:lnTo>
                    <a:pt x="2" y="270"/>
                  </a:lnTo>
                  <a:lnTo>
                    <a:pt x="2" y="27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12" name="Freeform 904"/>
            <p:cNvSpPr>
              <a:spLocks/>
            </p:cNvSpPr>
            <p:nvPr/>
          </p:nvSpPr>
          <p:spPr bwMode="auto">
            <a:xfrm>
              <a:off x="4836" y="3100"/>
              <a:ext cx="13" cy="6"/>
            </a:xfrm>
            <a:custGeom>
              <a:avLst/>
              <a:gdLst>
                <a:gd name="T0" fmla="*/ 49 w 49"/>
                <a:gd name="T1" fmla="*/ 18 h 18"/>
                <a:gd name="T2" fmla="*/ 48 w 49"/>
                <a:gd name="T3" fmla="*/ 14 h 18"/>
                <a:gd name="T4" fmla="*/ 47 w 49"/>
                <a:gd name="T5" fmla="*/ 12 h 18"/>
                <a:gd name="T6" fmla="*/ 46 w 49"/>
                <a:gd name="T7" fmla="*/ 10 h 18"/>
                <a:gd name="T8" fmla="*/ 45 w 49"/>
                <a:gd name="T9" fmla="*/ 8 h 18"/>
                <a:gd name="T10" fmla="*/ 44 w 49"/>
                <a:gd name="T11" fmla="*/ 6 h 18"/>
                <a:gd name="T12" fmla="*/ 43 w 49"/>
                <a:gd name="T13" fmla="*/ 5 h 18"/>
                <a:gd name="T14" fmla="*/ 41 w 49"/>
                <a:gd name="T15" fmla="*/ 4 h 18"/>
                <a:gd name="T16" fmla="*/ 38 w 49"/>
                <a:gd name="T17" fmla="*/ 2 h 18"/>
                <a:gd name="T18" fmla="*/ 37 w 49"/>
                <a:gd name="T19" fmla="*/ 2 h 18"/>
                <a:gd name="T20" fmla="*/ 35 w 49"/>
                <a:gd name="T21" fmla="*/ 1 h 18"/>
                <a:gd name="T22" fmla="*/ 33 w 49"/>
                <a:gd name="T23" fmla="*/ 0 h 18"/>
                <a:gd name="T24" fmla="*/ 31 w 49"/>
                <a:gd name="T25" fmla="*/ 0 h 18"/>
                <a:gd name="T26" fmla="*/ 29 w 49"/>
                <a:gd name="T27" fmla="*/ 0 h 18"/>
                <a:gd name="T28" fmla="*/ 26 w 49"/>
                <a:gd name="T29" fmla="*/ 0 h 18"/>
                <a:gd name="T30" fmla="*/ 23 w 49"/>
                <a:gd name="T31" fmla="*/ 1 h 18"/>
                <a:gd name="T32" fmla="*/ 21 w 49"/>
                <a:gd name="T33" fmla="*/ 2 h 18"/>
                <a:gd name="T34" fmla="*/ 19 w 49"/>
                <a:gd name="T35" fmla="*/ 2 h 18"/>
                <a:gd name="T36" fmla="*/ 16 w 49"/>
                <a:gd name="T37" fmla="*/ 4 h 18"/>
                <a:gd name="T38" fmla="*/ 14 w 49"/>
                <a:gd name="T39" fmla="*/ 5 h 18"/>
                <a:gd name="T40" fmla="*/ 12 w 49"/>
                <a:gd name="T41" fmla="*/ 6 h 18"/>
                <a:gd name="T42" fmla="*/ 10 w 49"/>
                <a:gd name="T43" fmla="*/ 8 h 18"/>
                <a:gd name="T44" fmla="*/ 6 w 49"/>
                <a:gd name="T45" fmla="*/ 10 h 18"/>
                <a:gd name="T46" fmla="*/ 4 w 49"/>
                <a:gd name="T47" fmla="*/ 12 h 18"/>
                <a:gd name="T48" fmla="*/ 2 w 49"/>
                <a:gd name="T49" fmla="*/ 14 h 18"/>
                <a:gd name="T50" fmla="*/ 0 w 49"/>
                <a:gd name="T51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9" h="18">
                  <a:moveTo>
                    <a:pt x="49" y="18"/>
                  </a:moveTo>
                  <a:lnTo>
                    <a:pt x="48" y="14"/>
                  </a:lnTo>
                  <a:lnTo>
                    <a:pt x="47" y="12"/>
                  </a:lnTo>
                  <a:lnTo>
                    <a:pt x="46" y="10"/>
                  </a:lnTo>
                  <a:lnTo>
                    <a:pt x="45" y="8"/>
                  </a:lnTo>
                  <a:lnTo>
                    <a:pt x="44" y="6"/>
                  </a:lnTo>
                  <a:lnTo>
                    <a:pt x="43" y="5"/>
                  </a:lnTo>
                  <a:lnTo>
                    <a:pt x="41" y="4"/>
                  </a:lnTo>
                  <a:lnTo>
                    <a:pt x="38" y="2"/>
                  </a:lnTo>
                  <a:lnTo>
                    <a:pt x="37" y="2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6" y="0"/>
                  </a:lnTo>
                  <a:lnTo>
                    <a:pt x="23" y="1"/>
                  </a:lnTo>
                  <a:lnTo>
                    <a:pt x="21" y="2"/>
                  </a:lnTo>
                  <a:lnTo>
                    <a:pt x="19" y="2"/>
                  </a:lnTo>
                  <a:lnTo>
                    <a:pt x="16" y="4"/>
                  </a:lnTo>
                  <a:lnTo>
                    <a:pt x="14" y="5"/>
                  </a:lnTo>
                  <a:lnTo>
                    <a:pt x="12" y="6"/>
                  </a:lnTo>
                  <a:lnTo>
                    <a:pt x="10" y="8"/>
                  </a:lnTo>
                  <a:lnTo>
                    <a:pt x="6" y="10"/>
                  </a:lnTo>
                  <a:lnTo>
                    <a:pt x="4" y="12"/>
                  </a:lnTo>
                  <a:lnTo>
                    <a:pt x="2" y="14"/>
                  </a:lnTo>
                  <a:lnTo>
                    <a:pt x="0" y="1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13" name="Freeform 905"/>
            <p:cNvSpPr>
              <a:spLocks/>
            </p:cNvSpPr>
            <p:nvPr/>
          </p:nvSpPr>
          <p:spPr bwMode="auto">
            <a:xfrm>
              <a:off x="4830" y="3106"/>
              <a:ext cx="21" cy="76"/>
            </a:xfrm>
            <a:custGeom>
              <a:avLst/>
              <a:gdLst>
                <a:gd name="T0" fmla="*/ 0 w 76"/>
                <a:gd name="T1" fmla="*/ 277 h 277"/>
                <a:gd name="T2" fmla="*/ 4 w 76"/>
                <a:gd name="T3" fmla="*/ 270 h 277"/>
                <a:gd name="T4" fmla="*/ 9 w 76"/>
                <a:gd name="T5" fmla="*/ 263 h 277"/>
                <a:gd name="T6" fmla="*/ 13 w 76"/>
                <a:gd name="T7" fmla="*/ 255 h 277"/>
                <a:gd name="T8" fmla="*/ 18 w 76"/>
                <a:gd name="T9" fmla="*/ 248 h 277"/>
                <a:gd name="T10" fmla="*/ 22 w 76"/>
                <a:gd name="T11" fmla="*/ 240 h 277"/>
                <a:gd name="T12" fmla="*/ 25 w 76"/>
                <a:gd name="T13" fmla="*/ 232 h 277"/>
                <a:gd name="T14" fmla="*/ 29 w 76"/>
                <a:gd name="T15" fmla="*/ 224 h 277"/>
                <a:gd name="T16" fmla="*/ 34 w 76"/>
                <a:gd name="T17" fmla="*/ 216 h 277"/>
                <a:gd name="T18" fmla="*/ 37 w 76"/>
                <a:gd name="T19" fmla="*/ 208 h 277"/>
                <a:gd name="T20" fmla="*/ 40 w 76"/>
                <a:gd name="T21" fmla="*/ 200 h 277"/>
                <a:gd name="T22" fmla="*/ 43 w 76"/>
                <a:gd name="T23" fmla="*/ 192 h 277"/>
                <a:gd name="T24" fmla="*/ 46 w 76"/>
                <a:gd name="T25" fmla="*/ 184 h 277"/>
                <a:gd name="T26" fmla="*/ 50 w 76"/>
                <a:gd name="T27" fmla="*/ 175 h 277"/>
                <a:gd name="T28" fmla="*/ 53 w 76"/>
                <a:gd name="T29" fmla="*/ 168 h 277"/>
                <a:gd name="T30" fmla="*/ 55 w 76"/>
                <a:gd name="T31" fmla="*/ 159 h 277"/>
                <a:gd name="T32" fmla="*/ 58 w 76"/>
                <a:gd name="T33" fmla="*/ 151 h 277"/>
                <a:gd name="T34" fmla="*/ 60 w 76"/>
                <a:gd name="T35" fmla="*/ 142 h 277"/>
                <a:gd name="T36" fmla="*/ 62 w 76"/>
                <a:gd name="T37" fmla="*/ 134 h 277"/>
                <a:gd name="T38" fmla="*/ 64 w 76"/>
                <a:gd name="T39" fmla="*/ 126 h 277"/>
                <a:gd name="T40" fmla="*/ 67 w 76"/>
                <a:gd name="T41" fmla="*/ 118 h 277"/>
                <a:gd name="T42" fmla="*/ 68 w 76"/>
                <a:gd name="T43" fmla="*/ 109 h 277"/>
                <a:gd name="T44" fmla="*/ 70 w 76"/>
                <a:gd name="T45" fmla="*/ 101 h 277"/>
                <a:gd name="T46" fmla="*/ 71 w 76"/>
                <a:gd name="T47" fmla="*/ 93 h 277"/>
                <a:gd name="T48" fmla="*/ 72 w 76"/>
                <a:gd name="T49" fmla="*/ 85 h 277"/>
                <a:gd name="T50" fmla="*/ 73 w 76"/>
                <a:gd name="T51" fmla="*/ 76 h 277"/>
                <a:gd name="T52" fmla="*/ 74 w 76"/>
                <a:gd name="T53" fmla="*/ 69 h 277"/>
                <a:gd name="T54" fmla="*/ 75 w 76"/>
                <a:gd name="T55" fmla="*/ 60 h 277"/>
                <a:gd name="T56" fmla="*/ 75 w 76"/>
                <a:gd name="T57" fmla="*/ 53 h 277"/>
                <a:gd name="T58" fmla="*/ 76 w 76"/>
                <a:gd name="T59" fmla="*/ 44 h 277"/>
                <a:gd name="T60" fmla="*/ 76 w 76"/>
                <a:gd name="T61" fmla="*/ 37 h 277"/>
                <a:gd name="T62" fmla="*/ 76 w 76"/>
                <a:gd name="T63" fmla="*/ 29 h 277"/>
                <a:gd name="T64" fmla="*/ 76 w 76"/>
                <a:gd name="T65" fmla="*/ 22 h 277"/>
                <a:gd name="T66" fmla="*/ 75 w 76"/>
                <a:gd name="T67" fmla="*/ 15 h 277"/>
                <a:gd name="T68" fmla="*/ 75 w 76"/>
                <a:gd name="T69" fmla="*/ 7 h 277"/>
                <a:gd name="T70" fmla="*/ 74 w 76"/>
                <a:gd name="T71" fmla="*/ 0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6" h="277">
                  <a:moveTo>
                    <a:pt x="0" y="277"/>
                  </a:moveTo>
                  <a:lnTo>
                    <a:pt x="4" y="270"/>
                  </a:lnTo>
                  <a:lnTo>
                    <a:pt x="9" y="263"/>
                  </a:lnTo>
                  <a:lnTo>
                    <a:pt x="13" y="255"/>
                  </a:lnTo>
                  <a:lnTo>
                    <a:pt x="18" y="248"/>
                  </a:lnTo>
                  <a:lnTo>
                    <a:pt x="22" y="240"/>
                  </a:lnTo>
                  <a:lnTo>
                    <a:pt x="25" y="232"/>
                  </a:lnTo>
                  <a:lnTo>
                    <a:pt x="29" y="224"/>
                  </a:lnTo>
                  <a:lnTo>
                    <a:pt x="34" y="216"/>
                  </a:lnTo>
                  <a:lnTo>
                    <a:pt x="37" y="208"/>
                  </a:lnTo>
                  <a:lnTo>
                    <a:pt x="40" y="200"/>
                  </a:lnTo>
                  <a:lnTo>
                    <a:pt x="43" y="192"/>
                  </a:lnTo>
                  <a:lnTo>
                    <a:pt x="46" y="184"/>
                  </a:lnTo>
                  <a:lnTo>
                    <a:pt x="50" y="175"/>
                  </a:lnTo>
                  <a:lnTo>
                    <a:pt x="53" y="168"/>
                  </a:lnTo>
                  <a:lnTo>
                    <a:pt x="55" y="159"/>
                  </a:lnTo>
                  <a:lnTo>
                    <a:pt x="58" y="151"/>
                  </a:lnTo>
                  <a:lnTo>
                    <a:pt x="60" y="142"/>
                  </a:lnTo>
                  <a:lnTo>
                    <a:pt x="62" y="134"/>
                  </a:lnTo>
                  <a:lnTo>
                    <a:pt x="64" y="126"/>
                  </a:lnTo>
                  <a:lnTo>
                    <a:pt x="67" y="118"/>
                  </a:lnTo>
                  <a:lnTo>
                    <a:pt x="68" y="109"/>
                  </a:lnTo>
                  <a:lnTo>
                    <a:pt x="70" y="101"/>
                  </a:lnTo>
                  <a:lnTo>
                    <a:pt x="71" y="93"/>
                  </a:lnTo>
                  <a:lnTo>
                    <a:pt x="72" y="85"/>
                  </a:lnTo>
                  <a:lnTo>
                    <a:pt x="73" y="76"/>
                  </a:lnTo>
                  <a:lnTo>
                    <a:pt x="74" y="69"/>
                  </a:lnTo>
                  <a:lnTo>
                    <a:pt x="75" y="60"/>
                  </a:lnTo>
                  <a:lnTo>
                    <a:pt x="75" y="53"/>
                  </a:lnTo>
                  <a:lnTo>
                    <a:pt x="76" y="44"/>
                  </a:lnTo>
                  <a:lnTo>
                    <a:pt x="76" y="37"/>
                  </a:lnTo>
                  <a:lnTo>
                    <a:pt x="76" y="29"/>
                  </a:lnTo>
                  <a:lnTo>
                    <a:pt x="76" y="22"/>
                  </a:lnTo>
                  <a:lnTo>
                    <a:pt x="75" y="15"/>
                  </a:lnTo>
                  <a:lnTo>
                    <a:pt x="75" y="7"/>
                  </a:lnTo>
                  <a:lnTo>
                    <a:pt x="7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14" name="Freeform 906"/>
            <p:cNvSpPr>
              <a:spLocks/>
            </p:cNvSpPr>
            <p:nvPr/>
          </p:nvSpPr>
          <p:spPr bwMode="auto">
            <a:xfrm>
              <a:off x="4817" y="3182"/>
              <a:ext cx="13" cy="6"/>
            </a:xfrm>
            <a:custGeom>
              <a:avLst/>
              <a:gdLst>
                <a:gd name="T0" fmla="*/ 0 w 49"/>
                <a:gd name="T1" fmla="*/ 0 h 19"/>
                <a:gd name="T2" fmla="*/ 1 w 49"/>
                <a:gd name="T3" fmla="*/ 3 h 19"/>
                <a:gd name="T4" fmla="*/ 2 w 49"/>
                <a:gd name="T5" fmla="*/ 6 h 19"/>
                <a:gd name="T6" fmla="*/ 3 w 49"/>
                <a:gd name="T7" fmla="*/ 8 h 19"/>
                <a:gd name="T8" fmla="*/ 4 w 49"/>
                <a:gd name="T9" fmla="*/ 10 h 19"/>
                <a:gd name="T10" fmla="*/ 5 w 49"/>
                <a:gd name="T11" fmla="*/ 11 h 19"/>
                <a:gd name="T12" fmla="*/ 7 w 49"/>
                <a:gd name="T13" fmla="*/ 13 h 19"/>
                <a:gd name="T14" fmla="*/ 8 w 49"/>
                <a:gd name="T15" fmla="*/ 14 h 19"/>
                <a:gd name="T16" fmla="*/ 10 w 49"/>
                <a:gd name="T17" fmla="*/ 15 h 19"/>
                <a:gd name="T18" fmla="*/ 12 w 49"/>
                <a:gd name="T19" fmla="*/ 16 h 19"/>
                <a:gd name="T20" fmla="*/ 14 w 49"/>
                <a:gd name="T21" fmla="*/ 18 h 19"/>
                <a:gd name="T22" fmla="*/ 17 w 49"/>
                <a:gd name="T23" fmla="*/ 18 h 19"/>
                <a:gd name="T24" fmla="*/ 19 w 49"/>
                <a:gd name="T25" fmla="*/ 19 h 19"/>
                <a:gd name="T26" fmla="*/ 21 w 49"/>
                <a:gd name="T27" fmla="*/ 19 h 19"/>
                <a:gd name="T28" fmla="*/ 23 w 49"/>
                <a:gd name="T29" fmla="*/ 18 h 19"/>
                <a:gd name="T30" fmla="*/ 25 w 49"/>
                <a:gd name="T31" fmla="*/ 18 h 19"/>
                <a:gd name="T32" fmla="*/ 27 w 49"/>
                <a:gd name="T33" fmla="*/ 16 h 19"/>
                <a:gd name="T34" fmla="*/ 30 w 49"/>
                <a:gd name="T35" fmla="*/ 15 h 19"/>
                <a:gd name="T36" fmla="*/ 33 w 49"/>
                <a:gd name="T37" fmla="*/ 14 h 19"/>
                <a:gd name="T38" fmla="*/ 35 w 49"/>
                <a:gd name="T39" fmla="*/ 13 h 19"/>
                <a:gd name="T40" fmla="*/ 38 w 49"/>
                <a:gd name="T41" fmla="*/ 11 h 19"/>
                <a:gd name="T42" fmla="*/ 40 w 49"/>
                <a:gd name="T43" fmla="*/ 10 h 19"/>
                <a:gd name="T44" fmla="*/ 42 w 49"/>
                <a:gd name="T45" fmla="*/ 8 h 19"/>
                <a:gd name="T46" fmla="*/ 44 w 49"/>
                <a:gd name="T47" fmla="*/ 6 h 19"/>
                <a:gd name="T48" fmla="*/ 46 w 49"/>
                <a:gd name="T49" fmla="*/ 3 h 19"/>
                <a:gd name="T50" fmla="*/ 49 w 49"/>
                <a:gd name="T51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9" h="19">
                  <a:moveTo>
                    <a:pt x="0" y="0"/>
                  </a:moveTo>
                  <a:lnTo>
                    <a:pt x="1" y="3"/>
                  </a:lnTo>
                  <a:lnTo>
                    <a:pt x="2" y="6"/>
                  </a:lnTo>
                  <a:lnTo>
                    <a:pt x="3" y="8"/>
                  </a:lnTo>
                  <a:lnTo>
                    <a:pt x="4" y="10"/>
                  </a:lnTo>
                  <a:lnTo>
                    <a:pt x="5" y="11"/>
                  </a:lnTo>
                  <a:lnTo>
                    <a:pt x="7" y="13"/>
                  </a:lnTo>
                  <a:lnTo>
                    <a:pt x="8" y="14"/>
                  </a:lnTo>
                  <a:lnTo>
                    <a:pt x="10" y="15"/>
                  </a:lnTo>
                  <a:lnTo>
                    <a:pt x="12" y="16"/>
                  </a:lnTo>
                  <a:lnTo>
                    <a:pt x="14" y="18"/>
                  </a:lnTo>
                  <a:lnTo>
                    <a:pt x="17" y="18"/>
                  </a:lnTo>
                  <a:lnTo>
                    <a:pt x="19" y="19"/>
                  </a:lnTo>
                  <a:lnTo>
                    <a:pt x="21" y="19"/>
                  </a:lnTo>
                  <a:lnTo>
                    <a:pt x="23" y="18"/>
                  </a:lnTo>
                  <a:lnTo>
                    <a:pt x="25" y="18"/>
                  </a:lnTo>
                  <a:lnTo>
                    <a:pt x="27" y="16"/>
                  </a:lnTo>
                  <a:lnTo>
                    <a:pt x="30" y="15"/>
                  </a:lnTo>
                  <a:lnTo>
                    <a:pt x="33" y="14"/>
                  </a:lnTo>
                  <a:lnTo>
                    <a:pt x="35" y="13"/>
                  </a:lnTo>
                  <a:lnTo>
                    <a:pt x="38" y="11"/>
                  </a:lnTo>
                  <a:lnTo>
                    <a:pt x="40" y="10"/>
                  </a:lnTo>
                  <a:lnTo>
                    <a:pt x="42" y="8"/>
                  </a:lnTo>
                  <a:lnTo>
                    <a:pt x="44" y="6"/>
                  </a:lnTo>
                  <a:lnTo>
                    <a:pt x="46" y="3"/>
                  </a:lnTo>
                  <a:lnTo>
                    <a:pt x="4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15" name="Line 907"/>
            <p:cNvSpPr>
              <a:spLocks noChangeShapeType="1"/>
            </p:cNvSpPr>
            <p:nvPr/>
          </p:nvSpPr>
          <p:spPr bwMode="auto">
            <a:xfrm>
              <a:off x="4863" y="3158"/>
              <a:ext cx="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16" name="Freeform 908"/>
            <p:cNvSpPr>
              <a:spLocks/>
            </p:cNvSpPr>
            <p:nvPr/>
          </p:nvSpPr>
          <p:spPr bwMode="auto">
            <a:xfrm>
              <a:off x="4921" y="3100"/>
              <a:ext cx="17" cy="16"/>
            </a:xfrm>
            <a:custGeom>
              <a:avLst/>
              <a:gdLst>
                <a:gd name="T0" fmla="*/ 63 w 63"/>
                <a:gd name="T1" fmla="*/ 0 h 52"/>
                <a:gd name="T2" fmla="*/ 59 w 63"/>
                <a:gd name="T3" fmla="*/ 0 h 52"/>
                <a:gd name="T4" fmla="*/ 56 w 63"/>
                <a:gd name="T5" fmla="*/ 1 h 52"/>
                <a:gd name="T6" fmla="*/ 53 w 63"/>
                <a:gd name="T7" fmla="*/ 1 h 52"/>
                <a:gd name="T8" fmla="*/ 50 w 63"/>
                <a:gd name="T9" fmla="*/ 2 h 52"/>
                <a:gd name="T10" fmla="*/ 47 w 63"/>
                <a:gd name="T11" fmla="*/ 3 h 52"/>
                <a:gd name="T12" fmla="*/ 43 w 63"/>
                <a:gd name="T13" fmla="*/ 4 h 52"/>
                <a:gd name="T14" fmla="*/ 40 w 63"/>
                <a:gd name="T15" fmla="*/ 6 h 52"/>
                <a:gd name="T16" fmla="*/ 37 w 63"/>
                <a:gd name="T17" fmla="*/ 7 h 52"/>
                <a:gd name="T18" fmla="*/ 34 w 63"/>
                <a:gd name="T19" fmla="*/ 9 h 52"/>
                <a:gd name="T20" fmla="*/ 31 w 63"/>
                <a:gd name="T21" fmla="*/ 11 h 52"/>
                <a:gd name="T22" fmla="*/ 27 w 63"/>
                <a:gd name="T23" fmla="*/ 14 h 52"/>
                <a:gd name="T24" fmla="*/ 24 w 63"/>
                <a:gd name="T25" fmla="*/ 17 h 52"/>
                <a:gd name="T26" fmla="*/ 22 w 63"/>
                <a:gd name="T27" fmla="*/ 20 h 52"/>
                <a:gd name="T28" fmla="*/ 19 w 63"/>
                <a:gd name="T29" fmla="*/ 23 h 52"/>
                <a:gd name="T30" fmla="*/ 16 w 63"/>
                <a:gd name="T31" fmla="*/ 26 h 52"/>
                <a:gd name="T32" fmla="*/ 14 w 63"/>
                <a:gd name="T33" fmla="*/ 29 h 52"/>
                <a:gd name="T34" fmla="*/ 10 w 63"/>
                <a:gd name="T35" fmla="*/ 33 h 52"/>
                <a:gd name="T36" fmla="*/ 8 w 63"/>
                <a:gd name="T37" fmla="*/ 37 h 52"/>
                <a:gd name="T38" fmla="*/ 6 w 63"/>
                <a:gd name="T39" fmla="*/ 40 h 52"/>
                <a:gd name="T40" fmla="*/ 4 w 63"/>
                <a:gd name="T41" fmla="*/ 44 h 52"/>
                <a:gd name="T42" fmla="*/ 2 w 63"/>
                <a:gd name="T43" fmla="*/ 48 h 52"/>
                <a:gd name="T44" fmla="*/ 0 w 63"/>
                <a:gd name="T45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3" h="52">
                  <a:moveTo>
                    <a:pt x="63" y="0"/>
                  </a:moveTo>
                  <a:lnTo>
                    <a:pt x="59" y="0"/>
                  </a:lnTo>
                  <a:lnTo>
                    <a:pt x="56" y="1"/>
                  </a:lnTo>
                  <a:lnTo>
                    <a:pt x="53" y="1"/>
                  </a:lnTo>
                  <a:lnTo>
                    <a:pt x="50" y="2"/>
                  </a:lnTo>
                  <a:lnTo>
                    <a:pt x="47" y="3"/>
                  </a:lnTo>
                  <a:lnTo>
                    <a:pt x="43" y="4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1"/>
                  </a:lnTo>
                  <a:lnTo>
                    <a:pt x="27" y="14"/>
                  </a:lnTo>
                  <a:lnTo>
                    <a:pt x="24" y="17"/>
                  </a:lnTo>
                  <a:lnTo>
                    <a:pt x="22" y="20"/>
                  </a:lnTo>
                  <a:lnTo>
                    <a:pt x="19" y="23"/>
                  </a:lnTo>
                  <a:lnTo>
                    <a:pt x="16" y="26"/>
                  </a:lnTo>
                  <a:lnTo>
                    <a:pt x="14" y="29"/>
                  </a:lnTo>
                  <a:lnTo>
                    <a:pt x="10" y="33"/>
                  </a:lnTo>
                  <a:lnTo>
                    <a:pt x="8" y="37"/>
                  </a:lnTo>
                  <a:lnTo>
                    <a:pt x="6" y="40"/>
                  </a:lnTo>
                  <a:lnTo>
                    <a:pt x="4" y="44"/>
                  </a:lnTo>
                  <a:lnTo>
                    <a:pt x="2" y="48"/>
                  </a:lnTo>
                  <a:lnTo>
                    <a:pt x="0" y="5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17" name="Freeform 909"/>
            <p:cNvSpPr>
              <a:spLocks/>
            </p:cNvSpPr>
            <p:nvPr/>
          </p:nvSpPr>
          <p:spPr bwMode="auto">
            <a:xfrm>
              <a:off x="4938" y="3100"/>
              <a:ext cx="10" cy="29"/>
            </a:xfrm>
            <a:custGeom>
              <a:avLst/>
              <a:gdLst>
                <a:gd name="T0" fmla="*/ 12 w 33"/>
                <a:gd name="T1" fmla="*/ 106 h 106"/>
                <a:gd name="T2" fmla="*/ 15 w 33"/>
                <a:gd name="T3" fmla="*/ 103 h 106"/>
                <a:gd name="T4" fmla="*/ 17 w 33"/>
                <a:gd name="T5" fmla="*/ 99 h 106"/>
                <a:gd name="T6" fmla="*/ 19 w 33"/>
                <a:gd name="T7" fmla="*/ 95 h 106"/>
                <a:gd name="T8" fmla="*/ 21 w 33"/>
                <a:gd name="T9" fmla="*/ 91 h 106"/>
                <a:gd name="T10" fmla="*/ 23 w 33"/>
                <a:gd name="T11" fmla="*/ 88 h 106"/>
                <a:gd name="T12" fmla="*/ 24 w 33"/>
                <a:gd name="T13" fmla="*/ 84 h 106"/>
                <a:gd name="T14" fmla="*/ 26 w 33"/>
                <a:gd name="T15" fmla="*/ 80 h 106"/>
                <a:gd name="T16" fmla="*/ 27 w 33"/>
                <a:gd name="T17" fmla="*/ 76 h 106"/>
                <a:gd name="T18" fmla="*/ 28 w 33"/>
                <a:gd name="T19" fmla="*/ 72 h 106"/>
                <a:gd name="T20" fmla="*/ 29 w 33"/>
                <a:gd name="T21" fmla="*/ 68 h 106"/>
                <a:gd name="T22" fmla="*/ 31 w 33"/>
                <a:gd name="T23" fmla="*/ 64 h 106"/>
                <a:gd name="T24" fmla="*/ 32 w 33"/>
                <a:gd name="T25" fmla="*/ 60 h 106"/>
                <a:gd name="T26" fmla="*/ 32 w 33"/>
                <a:gd name="T27" fmla="*/ 56 h 106"/>
                <a:gd name="T28" fmla="*/ 33 w 33"/>
                <a:gd name="T29" fmla="*/ 52 h 106"/>
                <a:gd name="T30" fmla="*/ 33 w 33"/>
                <a:gd name="T31" fmla="*/ 48 h 106"/>
                <a:gd name="T32" fmla="*/ 33 w 33"/>
                <a:gd name="T33" fmla="*/ 44 h 106"/>
                <a:gd name="T34" fmla="*/ 33 w 33"/>
                <a:gd name="T35" fmla="*/ 41 h 106"/>
                <a:gd name="T36" fmla="*/ 33 w 33"/>
                <a:gd name="T37" fmla="*/ 37 h 106"/>
                <a:gd name="T38" fmla="*/ 32 w 33"/>
                <a:gd name="T39" fmla="*/ 34 h 106"/>
                <a:gd name="T40" fmla="*/ 32 w 33"/>
                <a:gd name="T41" fmla="*/ 30 h 106"/>
                <a:gd name="T42" fmla="*/ 31 w 33"/>
                <a:gd name="T43" fmla="*/ 27 h 106"/>
                <a:gd name="T44" fmla="*/ 29 w 33"/>
                <a:gd name="T45" fmla="*/ 24 h 106"/>
                <a:gd name="T46" fmla="*/ 28 w 33"/>
                <a:gd name="T47" fmla="*/ 21 h 106"/>
                <a:gd name="T48" fmla="*/ 27 w 33"/>
                <a:gd name="T49" fmla="*/ 19 h 106"/>
                <a:gd name="T50" fmla="*/ 26 w 33"/>
                <a:gd name="T51" fmla="*/ 15 h 106"/>
                <a:gd name="T52" fmla="*/ 24 w 33"/>
                <a:gd name="T53" fmla="*/ 13 h 106"/>
                <a:gd name="T54" fmla="*/ 23 w 33"/>
                <a:gd name="T55" fmla="*/ 11 h 106"/>
                <a:gd name="T56" fmla="*/ 21 w 33"/>
                <a:gd name="T57" fmla="*/ 9 h 106"/>
                <a:gd name="T58" fmla="*/ 19 w 33"/>
                <a:gd name="T59" fmla="*/ 7 h 106"/>
                <a:gd name="T60" fmla="*/ 17 w 33"/>
                <a:gd name="T61" fmla="*/ 5 h 106"/>
                <a:gd name="T62" fmla="*/ 15 w 33"/>
                <a:gd name="T63" fmla="*/ 4 h 106"/>
                <a:gd name="T64" fmla="*/ 12 w 33"/>
                <a:gd name="T65" fmla="*/ 3 h 106"/>
                <a:gd name="T66" fmla="*/ 10 w 33"/>
                <a:gd name="T67" fmla="*/ 2 h 106"/>
                <a:gd name="T68" fmla="*/ 7 w 33"/>
                <a:gd name="T69" fmla="*/ 1 h 106"/>
                <a:gd name="T70" fmla="*/ 5 w 33"/>
                <a:gd name="T71" fmla="*/ 1 h 106"/>
                <a:gd name="T72" fmla="*/ 2 w 33"/>
                <a:gd name="T73" fmla="*/ 0 h 106"/>
                <a:gd name="T74" fmla="*/ 0 w 33"/>
                <a:gd name="T75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3" h="106">
                  <a:moveTo>
                    <a:pt x="12" y="106"/>
                  </a:moveTo>
                  <a:lnTo>
                    <a:pt x="15" y="103"/>
                  </a:lnTo>
                  <a:lnTo>
                    <a:pt x="17" y="99"/>
                  </a:lnTo>
                  <a:lnTo>
                    <a:pt x="19" y="95"/>
                  </a:lnTo>
                  <a:lnTo>
                    <a:pt x="21" y="91"/>
                  </a:lnTo>
                  <a:lnTo>
                    <a:pt x="23" y="88"/>
                  </a:lnTo>
                  <a:lnTo>
                    <a:pt x="24" y="84"/>
                  </a:lnTo>
                  <a:lnTo>
                    <a:pt x="26" y="80"/>
                  </a:lnTo>
                  <a:lnTo>
                    <a:pt x="27" y="76"/>
                  </a:lnTo>
                  <a:lnTo>
                    <a:pt x="28" y="72"/>
                  </a:lnTo>
                  <a:lnTo>
                    <a:pt x="29" y="68"/>
                  </a:lnTo>
                  <a:lnTo>
                    <a:pt x="31" y="64"/>
                  </a:lnTo>
                  <a:lnTo>
                    <a:pt x="32" y="60"/>
                  </a:lnTo>
                  <a:lnTo>
                    <a:pt x="32" y="56"/>
                  </a:lnTo>
                  <a:lnTo>
                    <a:pt x="33" y="52"/>
                  </a:lnTo>
                  <a:lnTo>
                    <a:pt x="33" y="48"/>
                  </a:lnTo>
                  <a:lnTo>
                    <a:pt x="33" y="44"/>
                  </a:lnTo>
                  <a:lnTo>
                    <a:pt x="33" y="41"/>
                  </a:lnTo>
                  <a:lnTo>
                    <a:pt x="33" y="37"/>
                  </a:lnTo>
                  <a:lnTo>
                    <a:pt x="32" y="34"/>
                  </a:lnTo>
                  <a:lnTo>
                    <a:pt x="32" y="30"/>
                  </a:lnTo>
                  <a:lnTo>
                    <a:pt x="31" y="27"/>
                  </a:lnTo>
                  <a:lnTo>
                    <a:pt x="29" y="24"/>
                  </a:lnTo>
                  <a:lnTo>
                    <a:pt x="28" y="21"/>
                  </a:lnTo>
                  <a:lnTo>
                    <a:pt x="27" y="19"/>
                  </a:lnTo>
                  <a:lnTo>
                    <a:pt x="26" y="15"/>
                  </a:lnTo>
                  <a:lnTo>
                    <a:pt x="24" y="13"/>
                  </a:lnTo>
                  <a:lnTo>
                    <a:pt x="23" y="11"/>
                  </a:lnTo>
                  <a:lnTo>
                    <a:pt x="21" y="9"/>
                  </a:lnTo>
                  <a:lnTo>
                    <a:pt x="19" y="7"/>
                  </a:lnTo>
                  <a:lnTo>
                    <a:pt x="17" y="5"/>
                  </a:lnTo>
                  <a:lnTo>
                    <a:pt x="15" y="4"/>
                  </a:lnTo>
                  <a:lnTo>
                    <a:pt x="12" y="3"/>
                  </a:lnTo>
                  <a:lnTo>
                    <a:pt x="10" y="2"/>
                  </a:lnTo>
                  <a:lnTo>
                    <a:pt x="7" y="1"/>
                  </a:lnTo>
                  <a:lnTo>
                    <a:pt x="5" y="1"/>
                  </a:ln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18" name="Freeform 910"/>
            <p:cNvSpPr>
              <a:spLocks/>
            </p:cNvSpPr>
            <p:nvPr/>
          </p:nvSpPr>
          <p:spPr bwMode="auto">
            <a:xfrm>
              <a:off x="4902" y="3129"/>
              <a:ext cx="40" cy="59"/>
            </a:xfrm>
            <a:custGeom>
              <a:avLst/>
              <a:gdLst>
                <a:gd name="T0" fmla="*/ 145 w 145"/>
                <a:gd name="T1" fmla="*/ 0 h 207"/>
                <a:gd name="T2" fmla="*/ 0 w 145"/>
                <a:gd name="T3" fmla="*/ 207 h 207"/>
                <a:gd name="T4" fmla="*/ 97 w 145"/>
                <a:gd name="T5" fmla="*/ 207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5" h="207">
                  <a:moveTo>
                    <a:pt x="145" y="0"/>
                  </a:moveTo>
                  <a:lnTo>
                    <a:pt x="0" y="207"/>
                  </a:lnTo>
                  <a:lnTo>
                    <a:pt x="97" y="20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19" name="Freeform 911"/>
            <p:cNvSpPr>
              <a:spLocks/>
            </p:cNvSpPr>
            <p:nvPr/>
          </p:nvSpPr>
          <p:spPr bwMode="auto">
            <a:xfrm>
              <a:off x="4966" y="3100"/>
              <a:ext cx="29" cy="39"/>
            </a:xfrm>
            <a:custGeom>
              <a:avLst/>
              <a:gdLst>
                <a:gd name="T0" fmla="*/ 102 w 104"/>
                <a:gd name="T1" fmla="*/ 66 h 139"/>
                <a:gd name="T2" fmla="*/ 103 w 104"/>
                <a:gd name="T3" fmla="*/ 57 h 139"/>
                <a:gd name="T4" fmla="*/ 104 w 104"/>
                <a:gd name="T5" fmla="*/ 50 h 139"/>
                <a:gd name="T6" fmla="*/ 104 w 104"/>
                <a:gd name="T7" fmla="*/ 42 h 139"/>
                <a:gd name="T8" fmla="*/ 103 w 104"/>
                <a:gd name="T9" fmla="*/ 35 h 139"/>
                <a:gd name="T10" fmla="*/ 102 w 104"/>
                <a:gd name="T11" fmla="*/ 28 h 139"/>
                <a:gd name="T12" fmla="*/ 100 w 104"/>
                <a:gd name="T13" fmla="*/ 22 h 139"/>
                <a:gd name="T14" fmla="*/ 98 w 104"/>
                <a:gd name="T15" fmla="*/ 17 h 139"/>
                <a:gd name="T16" fmla="*/ 94 w 104"/>
                <a:gd name="T17" fmla="*/ 11 h 139"/>
                <a:gd name="T18" fmla="*/ 90 w 104"/>
                <a:gd name="T19" fmla="*/ 7 h 139"/>
                <a:gd name="T20" fmla="*/ 86 w 104"/>
                <a:gd name="T21" fmla="*/ 4 h 139"/>
                <a:gd name="T22" fmla="*/ 82 w 104"/>
                <a:gd name="T23" fmla="*/ 2 h 139"/>
                <a:gd name="T24" fmla="*/ 76 w 104"/>
                <a:gd name="T25" fmla="*/ 1 h 139"/>
                <a:gd name="T26" fmla="*/ 71 w 104"/>
                <a:gd name="T27" fmla="*/ 0 h 139"/>
                <a:gd name="T28" fmla="*/ 65 w 104"/>
                <a:gd name="T29" fmla="*/ 1 h 139"/>
                <a:gd name="T30" fmla="*/ 59 w 104"/>
                <a:gd name="T31" fmla="*/ 2 h 139"/>
                <a:gd name="T32" fmla="*/ 53 w 104"/>
                <a:gd name="T33" fmla="*/ 4 h 139"/>
                <a:gd name="T34" fmla="*/ 47 w 104"/>
                <a:gd name="T35" fmla="*/ 7 h 139"/>
                <a:gd name="T36" fmla="*/ 41 w 104"/>
                <a:gd name="T37" fmla="*/ 11 h 139"/>
                <a:gd name="T38" fmla="*/ 35 w 104"/>
                <a:gd name="T39" fmla="*/ 17 h 139"/>
                <a:gd name="T40" fmla="*/ 29 w 104"/>
                <a:gd name="T41" fmla="*/ 22 h 139"/>
                <a:gd name="T42" fmla="*/ 24 w 104"/>
                <a:gd name="T43" fmla="*/ 28 h 139"/>
                <a:gd name="T44" fmla="*/ 19 w 104"/>
                <a:gd name="T45" fmla="*/ 35 h 139"/>
                <a:gd name="T46" fmla="*/ 15 w 104"/>
                <a:gd name="T47" fmla="*/ 42 h 139"/>
                <a:gd name="T48" fmla="*/ 10 w 104"/>
                <a:gd name="T49" fmla="*/ 50 h 139"/>
                <a:gd name="T50" fmla="*/ 7 w 104"/>
                <a:gd name="T51" fmla="*/ 57 h 139"/>
                <a:gd name="T52" fmla="*/ 5 w 104"/>
                <a:gd name="T53" fmla="*/ 66 h 139"/>
                <a:gd name="T54" fmla="*/ 2 w 104"/>
                <a:gd name="T55" fmla="*/ 73 h 139"/>
                <a:gd name="T56" fmla="*/ 1 w 104"/>
                <a:gd name="T57" fmla="*/ 81 h 139"/>
                <a:gd name="T58" fmla="*/ 0 w 104"/>
                <a:gd name="T59" fmla="*/ 89 h 139"/>
                <a:gd name="T60" fmla="*/ 0 w 104"/>
                <a:gd name="T61" fmla="*/ 97 h 139"/>
                <a:gd name="T62" fmla="*/ 1 w 104"/>
                <a:gd name="T63" fmla="*/ 104 h 139"/>
                <a:gd name="T64" fmla="*/ 2 w 104"/>
                <a:gd name="T65" fmla="*/ 111 h 139"/>
                <a:gd name="T66" fmla="*/ 4 w 104"/>
                <a:gd name="T67" fmla="*/ 118 h 139"/>
                <a:gd name="T68" fmla="*/ 6 w 104"/>
                <a:gd name="T69" fmla="*/ 123 h 139"/>
                <a:gd name="T70" fmla="*/ 9 w 104"/>
                <a:gd name="T71" fmla="*/ 127 h 139"/>
                <a:gd name="T72" fmla="*/ 13 w 104"/>
                <a:gd name="T73" fmla="*/ 132 h 139"/>
                <a:gd name="T74" fmla="*/ 18 w 104"/>
                <a:gd name="T75" fmla="*/ 135 h 139"/>
                <a:gd name="T76" fmla="*/ 23 w 104"/>
                <a:gd name="T77" fmla="*/ 137 h 139"/>
                <a:gd name="T78" fmla="*/ 27 w 104"/>
                <a:gd name="T79" fmla="*/ 139 h 139"/>
                <a:gd name="T80" fmla="*/ 34 w 104"/>
                <a:gd name="T81" fmla="*/ 139 h 139"/>
                <a:gd name="T82" fmla="*/ 39 w 104"/>
                <a:gd name="T83" fmla="*/ 139 h 139"/>
                <a:gd name="T84" fmla="*/ 45 w 104"/>
                <a:gd name="T85" fmla="*/ 137 h 139"/>
                <a:gd name="T86" fmla="*/ 51 w 104"/>
                <a:gd name="T87" fmla="*/ 135 h 139"/>
                <a:gd name="T88" fmla="*/ 57 w 104"/>
                <a:gd name="T89" fmla="*/ 132 h 139"/>
                <a:gd name="T90" fmla="*/ 64 w 104"/>
                <a:gd name="T91" fmla="*/ 127 h 139"/>
                <a:gd name="T92" fmla="*/ 69 w 104"/>
                <a:gd name="T93" fmla="*/ 123 h 139"/>
                <a:gd name="T94" fmla="*/ 74 w 104"/>
                <a:gd name="T95" fmla="*/ 118 h 139"/>
                <a:gd name="T96" fmla="*/ 80 w 104"/>
                <a:gd name="T97" fmla="*/ 111 h 139"/>
                <a:gd name="T98" fmla="*/ 85 w 104"/>
                <a:gd name="T99" fmla="*/ 104 h 139"/>
                <a:gd name="T100" fmla="*/ 89 w 104"/>
                <a:gd name="T101" fmla="*/ 97 h 139"/>
                <a:gd name="T102" fmla="*/ 93 w 104"/>
                <a:gd name="T103" fmla="*/ 89 h 139"/>
                <a:gd name="T104" fmla="*/ 97 w 104"/>
                <a:gd name="T105" fmla="*/ 81 h 139"/>
                <a:gd name="T106" fmla="*/ 100 w 104"/>
                <a:gd name="T107" fmla="*/ 73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04" h="139">
                  <a:moveTo>
                    <a:pt x="101" y="70"/>
                  </a:moveTo>
                  <a:lnTo>
                    <a:pt x="102" y="66"/>
                  </a:lnTo>
                  <a:lnTo>
                    <a:pt x="103" y="61"/>
                  </a:lnTo>
                  <a:lnTo>
                    <a:pt x="103" y="57"/>
                  </a:lnTo>
                  <a:lnTo>
                    <a:pt x="104" y="54"/>
                  </a:lnTo>
                  <a:lnTo>
                    <a:pt x="104" y="50"/>
                  </a:lnTo>
                  <a:lnTo>
                    <a:pt x="104" y="45"/>
                  </a:lnTo>
                  <a:lnTo>
                    <a:pt x="104" y="42"/>
                  </a:lnTo>
                  <a:lnTo>
                    <a:pt x="104" y="38"/>
                  </a:lnTo>
                  <a:lnTo>
                    <a:pt x="103" y="35"/>
                  </a:lnTo>
                  <a:lnTo>
                    <a:pt x="103" y="31"/>
                  </a:lnTo>
                  <a:lnTo>
                    <a:pt x="102" y="28"/>
                  </a:lnTo>
                  <a:lnTo>
                    <a:pt x="101" y="25"/>
                  </a:lnTo>
                  <a:lnTo>
                    <a:pt x="100" y="22"/>
                  </a:lnTo>
                  <a:lnTo>
                    <a:pt x="99" y="19"/>
                  </a:lnTo>
                  <a:lnTo>
                    <a:pt x="98" y="17"/>
                  </a:lnTo>
                  <a:lnTo>
                    <a:pt x="95" y="13"/>
                  </a:lnTo>
                  <a:lnTo>
                    <a:pt x="94" y="11"/>
                  </a:lnTo>
                  <a:lnTo>
                    <a:pt x="92" y="9"/>
                  </a:lnTo>
                  <a:lnTo>
                    <a:pt x="90" y="7"/>
                  </a:lnTo>
                  <a:lnTo>
                    <a:pt x="88" y="6"/>
                  </a:lnTo>
                  <a:lnTo>
                    <a:pt x="86" y="4"/>
                  </a:lnTo>
                  <a:lnTo>
                    <a:pt x="84" y="3"/>
                  </a:lnTo>
                  <a:lnTo>
                    <a:pt x="82" y="2"/>
                  </a:lnTo>
                  <a:lnTo>
                    <a:pt x="78" y="1"/>
                  </a:lnTo>
                  <a:lnTo>
                    <a:pt x="76" y="1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68" y="0"/>
                  </a:lnTo>
                  <a:lnTo>
                    <a:pt x="65" y="1"/>
                  </a:lnTo>
                  <a:lnTo>
                    <a:pt x="61" y="1"/>
                  </a:lnTo>
                  <a:lnTo>
                    <a:pt x="59" y="2"/>
                  </a:lnTo>
                  <a:lnTo>
                    <a:pt x="56" y="3"/>
                  </a:lnTo>
                  <a:lnTo>
                    <a:pt x="53" y="4"/>
                  </a:lnTo>
                  <a:lnTo>
                    <a:pt x="50" y="6"/>
                  </a:lnTo>
                  <a:lnTo>
                    <a:pt x="47" y="7"/>
                  </a:lnTo>
                  <a:lnTo>
                    <a:pt x="43" y="9"/>
                  </a:lnTo>
                  <a:lnTo>
                    <a:pt x="41" y="11"/>
                  </a:lnTo>
                  <a:lnTo>
                    <a:pt x="38" y="13"/>
                  </a:lnTo>
                  <a:lnTo>
                    <a:pt x="35" y="17"/>
                  </a:lnTo>
                  <a:lnTo>
                    <a:pt x="32" y="19"/>
                  </a:lnTo>
                  <a:lnTo>
                    <a:pt x="29" y="22"/>
                  </a:lnTo>
                  <a:lnTo>
                    <a:pt x="26" y="25"/>
                  </a:lnTo>
                  <a:lnTo>
                    <a:pt x="24" y="28"/>
                  </a:lnTo>
                  <a:lnTo>
                    <a:pt x="22" y="31"/>
                  </a:lnTo>
                  <a:lnTo>
                    <a:pt x="19" y="35"/>
                  </a:lnTo>
                  <a:lnTo>
                    <a:pt x="17" y="38"/>
                  </a:lnTo>
                  <a:lnTo>
                    <a:pt x="15" y="42"/>
                  </a:lnTo>
                  <a:lnTo>
                    <a:pt x="12" y="45"/>
                  </a:lnTo>
                  <a:lnTo>
                    <a:pt x="10" y="50"/>
                  </a:lnTo>
                  <a:lnTo>
                    <a:pt x="9" y="54"/>
                  </a:lnTo>
                  <a:lnTo>
                    <a:pt x="7" y="57"/>
                  </a:lnTo>
                  <a:lnTo>
                    <a:pt x="6" y="61"/>
                  </a:lnTo>
                  <a:lnTo>
                    <a:pt x="5" y="66"/>
                  </a:lnTo>
                  <a:lnTo>
                    <a:pt x="3" y="70"/>
                  </a:lnTo>
                  <a:lnTo>
                    <a:pt x="2" y="73"/>
                  </a:lnTo>
                  <a:lnTo>
                    <a:pt x="2" y="77"/>
                  </a:lnTo>
                  <a:lnTo>
                    <a:pt x="1" y="81"/>
                  </a:lnTo>
                  <a:lnTo>
                    <a:pt x="1" y="86"/>
                  </a:lnTo>
                  <a:lnTo>
                    <a:pt x="0" y="89"/>
                  </a:lnTo>
                  <a:lnTo>
                    <a:pt x="0" y="93"/>
                  </a:lnTo>
                  <a:lnTo>
                    <a:pt x="0" y="97"/>
                  </a:lnTo>
                  <a:lnTo>
                    <a:pt x="0" y="101"/>
                  </a:lnTo>
                  <a:lnTo>
                    <a:pt x="1" y="104"/>
                  </a:lnTo>
                  <a:lnTo>
                    <a:pt x="1" y="108"/>
                  </a:lnTo>
                  <a:lnTo>
                    <a:pt x="2" y="111"/>
                  </a:lnTo>
                  <a:lnTo>
                    <a:pt x="3" y="114"/>
                  </a:lnTo>
                  <a:lnTo>
                    <a:pt x="4" y="118"/>
                  </a:lnTo>
                  <a:lnTo>
                    <a:pt x="5" y="120"/>
                  </a:lnTo>
                  <a:lnTo>
                    <a:pt x="6" y="123"/>
                  </a:lnTo>
                  <a:lnTo>
                    <a:pt x="8" y="125"/>
                  </a:lnTo>
                  <a:lnTo>
                    <a:pt x="9" y="127"/>
                  </a:lnTo>
                  <a:lnTo>
                    <a:pt x="11" y="129"/>
                  </a:lnTo>
                  <a:lnTo>
                    <a:pt x="13" y="132"/>
                  </a:lnTo>
                  <a:lnTo>
                    <a:pt x="16" y="134"/>
                  </a:lnTo>
                  <a:lnTo>
                    <a:pt x="18" y="135"/>
                  </a:lnTo>
                  <a:lnTo>
                    <a:pt x="20" y="136"/>
                  </a:lnTo>
                  <a:lnTo>
                    <a:pt x="23" y="137"/>
                  </a:lnTo>
                  <a:lnTo>
                    <a:pt x="25" y="138"/>
                  </a:lnTo>
                  <a:lnTo>
                    <a:pt x="27" y="139"/>
                  </a:lnTo>
                  <a:lnTo>
                    <a:pt x="31" y="139"/>
                  </a:lnTo>
                  <a:lnTo>
                    <a:pt x="34" y="139"/>
                  </a:lnTo>
                  <a:lnTo>
                    <a:pt x="36" y="139"/>
                  </a:lnTo>
                  <a:lnTo>
                    <a:pt x="39" y="139"/>
                  </a:lnTo>
                  <a:lnTo>
                    <a:pt x="42" y="138"/>
                  </a:lnTo>
                  <a:lnTo>
                    <a:pt x="45" y="137"/>
                  </a:lnTo>
                  <a:lnTo>
                    <a:pt x="48" y="136"/>
                  </a:lnTo>
                  <a:lnTo>
                    <a:pt x="51" y="135"/>
                  </a:lnTo>
                  <a:lnTo>
                    <a:pt x="54" y="134"/>
                  </a:lnTo>
                  <a:lnTo>
                    <a:pt x="57" y="132"/>
                  </a:lnTo>
                  <a:lnTo>
                    <a:pt x="60" y="129"/>
                  </a:lnTo>
                  <a:lnTo>
                    <a:pt x="64" y="127"/>
                  </a:lnTo>
                  <a:lnTo>
                    <a:pt x="66" y="125"/>
                  </a:lnTo>
                  <a:lnTo>
                    <a:pt x="69" y="123"/>
                  </a:lnTo>
                  <a:lnTo>
                    <a:pt x="72" y="120"/>
                  </a:lnTo>
                  <a:lnTo>
                    <a:pt x="74" y="118"/>
                  </a:lnTo>
                  <a:lnTo>
                    <a:pt x="77" y="114"/>
                  </a:lnTo>
                  <a:lnTo>
                    <a:pt x="80" y="111"/>
                  </a:lnTo>
                  <a:lnTo>
                    <a:pt x="83" y="108"/>
                  </a:lnTo>
                  <a:lnTo>
                    <a:pt x="85" y="104"/>
                  </a:lnTo>
                  <a:lnTo>
                    <a:pt x="87" y="101"/>
                  </a:lnTo>
                  <a:lnTo>
                    <a:pt x="89" y="97"/>
                  </a:lnTo>
                  <a:lnTo>
                    <a:pt x="91" y="93"/>
                  </a:lnTo>
                  <a:lnTo>
                    <a:pt x="93" y="89"/>
                  </a:lnTo>
                  <a:lnTo>
                    <a:pt x="95" y="86"/>
                  </a:lnTo>
                  <a:lnTo>
                    <a:pt x="97" y="81"/>
                  </a:lnTo>
                  <a:lnTo>
                    <a:pt x="99" y="77"/>
                  </a:lnTo>
                  <a:lnTo>
                    <a:pt x="100" y="73"/>
                  </a:lnTo>
                  <a:lnTo>
                    <a:pt x="101" y="7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20" name="Freeform 912"/>
            <p:cNvSpPr>
              <a:spLocks/>
            </p:cNvSpPr>
            <p:nvPr/>
          </p:nvSpPr>
          <p:spPr bwMode="auto">
            <a:xfrm>
              <a:off x="4958" y="3139"/>
              <a:ext cx="27" cy="19"/>
            </a:xfrm>
            <a:custGeom>
              <a:avLst/>
              <a:gdLst>
                <a:gd name="T0" fmla="*/ 98 w 101"/>
                <a:gd name="T1" fmla="*/ 69 h 69"/>
                <a:gd name="T2" fmla="*/ 99 w 101"/>
                <a:gd name="T3" fmla="*/ 66 h 69"/>
                <a:gd name="T4" fmla="*/ 100 w 101"/>
                <a:gd name="T5" fmla="*/ 62 h 69"/>
                <a:gd name="T6" fmla="*/ 100 w 101"/>
                <a:gd name="T7" fmla="*/ 57 h 69"/>
                <a:gd name="T8" fmla="*/ 101 w 101"/>
                <a:gd name="T9" fmla="*/ 53 h 69"/>
                <a:gd name="T10" fmla="*/ 101 w 101"/>
                <a:gd name="T11" fmla="*/ 50 h 69"/>
                <a:gd name="T12" fmla="*/ 101 w 101"/>
                <a:gd name="T13" fmla="*/ 46 h 69"/>
                <a:gd name="T14" fmla="*/ 101 w 101"/>
                <a:gd name="T15" fmla="*/ 43 h 69"/>
                <a:gd name="T16" fmla="*/ 101 w 101"/>
                <a:gd name="T17" fmla="*/ 38 h 69"/>
                <a:gd name="T18" fmla="*/ 100 w 101"/>
                <a:gd name="T19" fmla="*/ 35 h 69"/>
                <a:gd name="T20" fmla="*/ 100 w 101"/>
                <a:gd name="T21" fmla="*/ 31 h 69"/>
                <a:gd name="T22" fmla="*/ 99 w 101"/>
                <a:gd name="T23" fmla="*/ 28 h 69"/>
                <a:gd name="T24" fmla="*/ 98 w 101"/>
                <a:gd name="T25" fmla="*/ 24 h 69"/>
                <a:gd name="T26" fmla="*/ 96 w 101"/>
                <a:gd name="T27" fmla="*/ 22 h 69"/>
                <a:gd name="T28" fmla="*/ 95 w 101"/>
                <a:gd name="T29" fmla="*/ 19 h 69"/>
                <a:gd name="T30" fmla="*/ 94 w 101"/>
                <a:gd name="T31" fmla="*/ 16 h 69"/>
                <a:gd name="T32" fmla="*/ 92 w 101"/>
                <a:gd name="T33" fmla="*/ 14 h 69"/>
                <a:gd name="T34" fmla="*/ 91 w 101"/>
                <a:gd name="T35" fmla="*/ 12 h 69"/>
                <a:gd name="T36" fmla="*/ 89 w 101"/>
                <a:gd name="T37" fmla="*/ 10 h 69"/>
                <a:gd name="T38" fmla="*/ 87 w 101"/>
                <a:gd name="T39" fmla="*/ 7 h 69"/>
                <a:gd name="T40" fmla="*/ 85 w 101"/>
                <a:gd name="T41" fmla="*/ 5 h 69"/>
                <a:gd name="T42" fmla="*/ 83 w 101"/>
                <a:gd name="T43" fmla="*/ 4 h 69"/>
                <a:gd name="T44" fmla="*/ 81 w 101"/>
                <a:gd name="T45" fmla="*/ 3 h 69"/>
                <a:gd name="T46" fmla="*/ 78 w 101"/>
                <a:gd name="T47" fmla="*/ 2 h 69"/>
                <a:gd name="T48" fmla="*/ 75 w 101"/>
                <a:gd name="T49" fmla="*/ 1 h 69"/>
                <a:gd name="T50" fmla="*/ 73 w 101"/>
                <a:gd name="T51" fmla="*/ 0 h 69"/>
                <a:gd name="T52" fmla="*/ 70 w 101"/>
                <a:gd name="T53" fmla="*/ 0 h 69"/>
                <a:gd name="T54" fmla="*/ 68 w 101"/>
                <a:gd name="T55" fmla="*/ 0 h 69"/>
                <a:gd name="T56" fmla="*/ 65 w 101"/>
                <a:gd name="T57" fmla="*/ 0 h 69"/>
                <a:gd name="T58" fmla="*/ 61 w 101"/>
                <a:gd name="T59" fmla="*/ 0 h 69"/>
                <a:gd name="T60" fmla="*/ 58 w 101"/>
                <a:gd name="T61" fmla="*/ 1 h 69"/>
                <a:gd name="T62" fmla="*/ 56 w 101"/>
                <a:gd name="T63" fmla="*/ 2 h 69"/>
                <a:gd name="T64" fmla="*/ 53 w 101"/>
                <a:gd name="T65" fmla="*/ 3 h 69"/>
                <a:gd name="T66" fmla="*/ 50 w 101"/>
                <a:gd name="T67" fmla="*/ 4 h 69"/>
                <a:gd name="T68" fmla="*/ 46 w 101"/>
                <a:gd name="T69" fmla="*/ 5 h 69"/>
                <a:gd name="T70" fmla="*/ 43 w 101"/>
                <a:gd name="T71" fmla="*/ 7 h 69"/>
                <a:gd name="T72" fmla="*/ 40 w 101"/>
                <a:gd name="T73" fmla="*/ 10 h 69"/>
                <a:gd name="T74" fmla="*/ 38 w 101"/>
                <a:gd name="T75" fmla="*/ 12 h 69"/>
                <a:gd name="T76" fmla="*/ 35 w 101"/>
                <a:gd name="T77" fmla="*/ 14 h 69"/>
                <a:gd name="T78" fmla="*/ 32 w 101"/>
                <a:gd name="T79" fmla="*/ 16 h 69"/>
                <a:gd name="T80" fmla="*/ 28 w 101"/>
                <a:gd name="T81" fmla="*/ 19 h 69"/>
                <a:gd name="T82" fmla="*/ 26 w 101"/>
                <a:gd name="T83" fmla="*/ 22 h 69"/>
                <a:gd name="T84" fmla="*/ 23 w 101"/>
                <a:gd name="T85" fmla="*/ 24 h 69"/>
                <a:gd name="T86" fmla="*/ 21 w 101"/>
                <a:gd name="T87" fmla="*/ 28 h 69"/>
                <a:gd name="T88" fmla="*/ 19 w 101"/>
                <a:gd name="T89" fmla="*/ 31 h 69"/>
                <a:gd name="T90" fmla="*/ 16 w 101"/>
                <a:gd name="T91" fmla="*/ 35 h 69"/>
                <a:gd name="T92" fmla="*/ 13 w 101"/>
                <a:gd name="T93" fmla="*/ 38 h 69"/>
                <a:gd name="T94" fmla="*/ 11 w 101"/>
                <a:gd name="T95" fmla="*/ 43 h 69"/>
                <a:gd name="T96" fmla="*/ 9 w 101"/>
                <a:gd name="T97" fmla="*/ 46 h 69"/>
                <a:gd name="T98" fmla="*/ 7 w 101"/>
                <a:gd name="T99" fmla="*/ 50 h 69"/>
                <a:gd name="T100" fmla="*/ 6 w 101"/>
                <a:gd name="T101" fmla="*/ 53 h 69"/>
                <a:gd name="T102" fmla="*/ 4 w 101"/>
                <a:gd name="T103" fmla="*/ 57 h 69"/>
                <a:gd name="T104" fmla="*/ 3 w 101"/>
                <a:gd name="T105" fmla="*/ 62 h 69"/>
                <a:gd name="T106" fmla="*/ 2 w 101"/>
                <a:gd name="T107" fmla="*/ 66 h 69"/>
                <a:gd name="T108" fmla="*/ 0 w 101"/>
                <a:gd name="T109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1" h="69">
                  <a:moveTo>
                    <a:pt x="98" y="69"/>
                  </a:moveTo>
                  <a:lnTo>
                    <a:pt x="99" y="66"/>
                  </a:lnTo>
                  <a:lnTo>
                    <a:pt x="100" y="62"/>
                  </a:lnTo>
                  <a:lnTo>
                    <a:pt x="100" y="57"/>
                  </a:lnTo>
                  <a:lnTo>
                    <a:pt x="101" y="53"/>
                  </a:lnTo>
                  <a:lnTo>
                    <a:pt x="101" y="50"/>
                  </a:lnTo>
                  <a:lnTo>
                    <a:pt x="101" y="46"/>
                  </a:lnTo>
                  <a:lnTo>
                    <a:pt x="101" y="43"/>
                  </a:lnTo>
                  <a:lnTo>
                    <a:pt x="101" y="38"/>
                  </a:lnTo>
                  <a:lnTo>
                    <a:pt x="100" y="35"/>
                  </a:lnTo>
                  <a:lnTo>
                    <a:pt x="100" y="31"/>
                  </a:lnTo>
                  <a:lnTo>
                    <a:pt x="99" y="28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5" y="19"/>
                  </a:lnTo>
                  <a:lnTo>
                    <a:pt x="94" y="16"/>
                  </a:lnTo>
                  <a:lnTo>
                    <a:pt x="92" y="14"/>
                  </a:lnTo>
                  <a:lnTo>
                    <a:pt x="91" y="12"/>
                  </a:lnTo>
                  <a:lnTo>
                    <a:pt x="89" y="10"/>
                  </a:lnTo>
                  <a:lnTo>
                    <a:pt x="87" y="7"/>
                  </a:lnTo>
                  <a:lnTo>
                    <a:pt x="85" y="5"/>
                  </a:lnTo>
                  <a:lnTo>
                    <a:pt x="83" y="4"/>
                  </a:lnTo>
                  <a:lnTo>
                    <a:pt x="81" y="3"/>
                  </a:lnTo>
                  <a:lnTo>
                    <a:pt x="78" y="2"/>
                  </a:lnTo>
                  <a:lnTo>
                    <a:pt x="75" y="1"/>
                  </a:lnTo>
                  <a:lnTo>
                    <a:pt x="73" y="0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5" y="0"/>
                  </a:lnTo>
                  <a:lnTo>
                    <a:pt x="61" y="0"/>
                  </a:lnTo>
                  <a:lnTo>
                    <a:pt x="58" y="1"/>
                  </a:lnTo>
                  <a:lnTo>
                    <a:pt x="56" y="2"/>
                  </a:lnTo>
                  <a:lnTo>
                    <a:pt x="53" y="3"/>
                  </a:lnTo>
                  <a:lnTo>
                    <a:pt x="50" y="4"/>
                  </a:lnTo>
                  <a:lnTo>
                    <a:pt x="46" y="5"/>
                  </a:lnTo>
                  <a:lnTo>
                    <a:pt x="43" y="7"/>
                  </a:lnTo>
                  <a:lnTo>
                    <a:pt x="40" y="10"/>
                  </a:lnTo>
                  <a:lnTo>
                    <a:pt x="38" y="12"/>
                  </a:lnTo>
                  <a:lnTo>
                    <a:pt x="35" y="14"/>
                  </a:lnTo>
                  <a:lnTo>
                    <a:pt x="32" y="16"/>
                  </a:lnTo>
                  <a:lnTo>
                    <a:pt x="28" y="19"/>
                  </a:lnTo>
                  <a:lnTo>
                    <a:pt x="26" y="22"/>
                  </a:lnTo>
                  <a:lnTo>
                    <a:pt x="23" y="24"/>
                  </a:lnTo>
                  <a:lnTo>
                    <a:pt x="21" y="28"/>
                  </a:lnTo>
                  <a:lnTo>
                    <a:pt x="19" y="31"/>
                  </a:lnTo>
                  <a:lnTo>
                    <a:pt x="16" y="35"/>
                  </a:lnTo>
                  <a:lnTo>
                    <a:pt x="13" y="38"/>
                  </a:lnTo>
                  <a:lnTo>
                    <a:pt x="11" y="43"/>
                  </a:lnTo>
                  <a:lnTo>
                    <a:pt x="9" y="46"/>
                  </a:lnTo>
                  <a:lnTo>
                    <a:pt x="7" y="50"/>
                  </a:lnTo>
                  <a:lnTo>
                    <a:pt x="6" y="53"/>
                  </a:lnTo>
                  <a:lnTo>
                    <a:pt x="4" y="57"/>
                  </a:lnTo>
                  <a:lnTo>
                    <a:pt x="3" y="62"/>
                  </a:lnTo>
                  <a:lnTo>
                    <a:pt x="2" y="66"/>
                  </a:lnTo>
                  <a:lnTo>
                    <a:pt x="0" y="6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21" name="Line 913"/>
            <p:cNvSpPr>
              <a:spLocks noChangeShapeType="1"/>
            </p:cNvSpPr>
            <p:nvPr/>
          </p:nvSpPr>
          <p:spPr bwMode="auto">
            <a:xfrm flipH="1">
              <a:off x="4981" y="3158"/>
              <a:ext cx="4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22" name="Freeform 914"/>
            <p:cNvSpPr>
              <a:spLocks/>
            </p:cNvSpPr>
            <p:nvPr/>
          </p:nvSpPr>
          <p:spPr bwMode="auto">
            <a:xfrm>
              <a:off x="4954" y="3168"/>
              <a:ext cx="27" cy="20"/>
            </a:xfrm>
            <a:custGeom>
              <a:avLst/>
              <a:gdLst>
                <a:gd name="T0" fmla="*/ 4 w 101"/>
                <a:gd name="T1" fmla="*/ 0 h 70"/>
                <a:gd name="T2" fmla="*/ 3 w 101"/>
                <a:gd name="T3" fmla="*/ 5 h 70"/>
                <a:gd name="T4" fmla="*/ 2 w 101"/>
                <a:gd name="T5" fmla="*/ 9 h 70"/>
                <a:gd name="T6" fmla="*/ 1 w 101"/>
                <a:gd name="T7" fmla="*/ 12 h 70"/>
                <a:gd name="T8" fmla="*/ 1 w 101"/>
                <a:gd name="T9" fmla="*/ 16 h 70"/>
                <a:gd name="T10" fmla="*/ 1 w 101"/>
                <a:gd name="T11" fmla="*/ 21 h 70"/>
                <a:gd name="T12" fmla="*/ 0 w 101"/>
                <a:gd name="T13" fmla="*/ 24 h 70"/>
                <a:gd name="T14" fmla="*/ 0 w 101"/>
                <a:gd name="T15" fmla="*/ 28 h 70"/>
                <a:gd name="T16" fmla="*/ 1 w 101"/>
                <a:gd name="T17" fmla="*/ 31 h 70"/>
                <a:gd name="T18" fmla="*/ 1 w 101"/>
                <a:gd name="T19" fmla="*/ 35 h 70"/>
                <a:gd name="T20" fmla="*/ 2 w 101"/>
                <a:gd name="T21" fmla="*/ 39 h 70"/>
                <a:gd name="T22" fmla="*/ 2 w 101"/>
                <a:gd name="T23" fmla="*/ 42 h 70"/>
                <a:gd name="T24" fmla="*/ 3 w 101"/>
                <a:gd name="T25" fmla="*/ 45 h 70"/>
                <a:gd name="T26" fmla="*/ 4 w 101"/>
                <a:gd name="T27" fmla="*/ 48 h 70"/>
                <a:gd name="T28" fmla="*/ 5 w 101"/>
                <a:gd name="T29" fmla="*/ 51 h 70"/>
                <a:gd name="T30" fmla="*/ 7 w 101"/>
                <a:gd name="T31" fmla="*/ 54 h 70"/>
                <a:gd name="T32" fmla="*/ 8 w 101"/>
                <a:gd name="T33" fmla="*/ 57 h 70"/>
                <a:gd name="T34" fmla="*/ 10 w 101"/>
                <a:gd name="T35" fmla="*/ 59 h 70"/>
                <a:gd name="T36" fmla="*/ 12 w 101"/>
                <a:gd name="T37" fmla="*/ 61 h 70"/>
                <a:gd name="T38" fmla="*/ 14 w 101"/>
                <a:gd name="T39" fmla="*/ 62 h 70"/>
                <a:gd name="T40" fmla="*/ 16 w 101"/>
                <a:gd name="T41" fmla="*/ 64 h 70"/>
                <a:gd name="T42" fmla="*/ 18 w 101"/>
                <a:gd name="T43" fmla="*/ 66 h 70"/>
                <a:gd name="T44" fmla="*/ 20 w 101"/>
                <a:gd name="T45" fmla="*/ 67 h 70"/>
                <a:gd name="T46" fmla="*/ 23 w 101"/>
                <a:gd name="T47" fmla="*/ 68 h 70"/>
                <a:gd name="T48" fmla="*/ 25 w 101"/>
                <a:gd name="T49" fmla="*/ 68 h 70"/>
                <a:gd name="T50" fmla="*/ 29 w 101"/>
                <a:gd name="T51" fmla="*/ 70 h 70"/>
                <a:gd name="T52" fmla="*/ 31 w 101"/>
                <a:gd name="T53" fmla="*/ 70 h 70"/>
                <a:gd name="T54" fmla="*/ 34 w 101"/>
                <a:gd name="T55" fmla="*/ 70 h 70"/>
                <a:gd name="T56" fmla="*/ 37 w 101"/>
                <a:gd name="T57" fmla="*/ 70 h 70"/>
                <a:gd name="T58" fmla="*/ 39 w 101"/>
                <a:gd name="T59" fmla="*/ 70 h 70"/>
                <a:gd name="T60" fmla="*/ 42 w 101"/>
                <a:gd name="T61" fmla="*/ 68 h 70"/>
                <a:gd name="T62" fmla="*/ 46 w 101"/>
                <a:gd name="T63" fmla="*/ 68 h 70"/>
                <a:gd name="T64" fmla="*/ 49 w 101"/>
                <a:gd name="T65" fmla="*/ 67 h 70"/>
                <a:gd name="T66" fmla="*/ 52 w 101"/>
                <a:gd name="T67" fmla="*/ 66 h 70"/>
                <a:gd name="T68" fmla="*/ 54 w 101"/>
                <a:gd name="T69" fmla="*/ 64 h 70"/>
                <a:gd name="T70" fmla="*/ 57 w 101"/>
                <a:gd name="T71" fmla="*/ 62 h 70"/>
                <a:gd name="T72" fmla="*/ 60 w 101"/>
                <a:gd name="T73" fmla="*/ 61 h 70"/>
                <a:gd name="T74" fmla="*/ 64 w 101"/>
                <a:gd name="T75" fmla="*/ 59 h 70"/>
                <a:gd name="T76" fmla="*/ 67 w 101"/>
                <a:gd name="T77" fmla="*/ 57 h 70"/>
                <a:gd name="T78" fmla="*/ 69 w 101"/>
                <a:gd name="T79" fmla="*/ 54 h 70"/>
                <a:gd name="T80" fmla="*/ 72 w 101"/>
                <a:gd name="T81" fmla="*/ 51 h 70"/>
                <a:gd name="T82" fmla="*/ 75 w 101"/>
                <a:gd name="T83" fmla="*/ 48 h 70"/>
                <a:gd name="T84" fmla="*/ 78 w 101"/>
                <a:gd name="T85" fmla="*/ 45 h 70"/>
                <a:gd name="T86" fmla="*/ 81 w 101"/>
                <a:gd name="T87" fmla="*/ 42 h 70"/>
                <a:gd name="T88" fmla="*/ 83 w 101"/>
                <a:gd name="T89" fmla="*/ 39 h 70"/>
                <a:gd name="T90" fmla="*/ 85 w 101"/>
                <a:gd name="T91" fmla="*/ 35 h 70"/>
                <a:gd name="T92" fmla="*/ 87 w 101"/>
                <a:gd name="T93" fmla="*/ 31 h 70"/>
                <a:gd name="T94" fmla="*/ 89 w 101"/>
                <a:gd name="T95" fmla="*/ 28 h 70"/>
                <a:gd name="T96" fmla="*/ 91 w 101"/>
                <a:gd name="T97" fmla="*/ 24 h 70"/>
                <a:gd name="T98" fmla="*/ 94 w 101"/>
                <a:gd name="T99" fmla="*/ 21 h 70"/>
                <a:gd name="T100" fmla="*/ 96 w 101"/>
                <a:gd name="T101" fmla="*/ 16 h 70"/>
                <a:gd name="T102" fmla="*/ 97 w 101"/>
                <a:gd name="T103" fmla="*/ 12 h 70"/>
                <a:gd name="T104" fmla="*/ 99 w 101"/>
                <a:gd name="T105" fmla="*/ 9 h 70"/>
                <a:gd name="T106" fmla="*/ 100 w 101"/>
                <a:gd name="T107" fmla="*/ 5 h 70"/>
                <a:gd name="T108" fmla="*/ 101 w 101"/>
                <a:gd name="T10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1" h="70">
                  <a:moveTo>
                    <a:pt x="4" y="0"/>
                  </a:moveTo>
                  <a:lnTo>
                    <a:pt x="3" y="5"/>
                  </a:lnTo>
                  <a:lnTo>
                    <a:pt x="2" y="9"/>
                  </a:lnTo>
                  <a:lnTo>
                    <a:pt x="1" y="12"/>
                  </a:lnTo>
                  <a:lnTo>
                    <a:pt x="1" y="16"/>
                  </a:lnTo>
                  <a:lnTo>
                    <a:pt x="1" y="21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2" y="39"/>
                  </a:lnTo>
                  <a:lnTo>
                    <a:pt x="2" y="42"/>
                  </a:lnTo>
                  <a:lnTo>
                    <a:pt x="3" y="45"/>
                  </a:lnTo>
                  <a:lnTo>
                    <a:pt x="4" y="48"/>
                  </a:lnTo>
                  <a:lnTo>
                    <a:pt x="5" y="51"/>
                  </a:lnTo>
                  <a:lnTo>
                    <a:pt x="7" y="54"/>
                  </a:lnTo>
                  <a:lnTo>
                    <a:pt x="8" y="57"/>
                  </a:lnTo>
                  <a:lnTo>
                    <a:pt x="10" y="59"/>
                  </a:lnTo>
                  <a:lnTo>
                    <a:pt x="12" y="61"/>
                  </a:lnTo>
                  <a:lnTo>
                    <a:pt x="14" y="62"/>
                  </a:lnTo>
                  <a:lnTo>
                    <a:pt x="16" y="64"/>
                  </a:lnTo>
                  <a:lnTo>
                    <a:pt x="18" y="66"/>
                  </a:lnTo>
                  <a:lnTo>
                    <a:pt x="20" y="67"/>
                  </a:lnTo>
                  <a:lnTo>
                    <a:pt x="23" y="68"/>
                  </a:lnTo>
                  <a:lnTo>
                    <a:pt x="25" y="68"/>
                  </a:lnTo>
                  <a:lnTo>
                    <a:pt x="29" y="70"/>
                  </a:lnTo>
                  <a:lnTo>
                    <a:pt x="31" y="70"/>
                  </a:lnTo>
                  <a:lnTo>
                    <a:pt x="34" y="70"/>
                  </a:lnTo>
                  <a:lnTo>
                    <a:pt x="37" y="70"/>
                  </a:lnTo>
                  <a:lnTo>
                    <a:pt x="39" y="70"/>
                  </a:lnTo>
                  <a:lnTo>
                    <a:pt x="42" y="68"/>
                  </a:lnTo>
                  <a:lnTo>
                    <a:pt x="46" y="68"/>
                  </a:lnTo>
                  <a:lnTo>
                    <a:pt x="49" y="67"/>
                  </a:lnTo>
                  <a:lnTo>
                    <a:pt x="52" y="66"/>
                  </a:lnTo>
                  <a:lnTo>
                    <a:pt x="54" y="64"/>
                  </a:lnTo>
                  <a:lnTo>
                    <a:pt x="57" y="62"/>
                  </a:lnTo>
                  <a:lnTo>
                    <a:pt x="60" y="61"/>
                  </a:lnTo>
                  <a:lnTo>
                    <a:pt x="64" y="59"/>
                  </a:lnTo>
                  <a:lnTo>
                    <a:pt x="67" y="57"/>
                  </a:lnTo>
                  <a:lnTo>
                    <a:pt x="69" y="54"/>
                  </a:lnTo>
                  <a:lnTo>
                    <a:pt x="72" y="51"/>
                  </a:lnTo>
                  <a:lnTo>
                    <a:pt x="75" y="48"/>
                  </a:lnTo>
                  <a:lnTo>
                    <a:pt x="78" y="45"/>
                  </a:lnTo>
                  <a:lnTo>
                    <a:pt x="81" y="42"/>
                  </a:lnTo>
                  <a:lnTo>
                    <a:pt x="83" y="39"/>
                  </a:lnTo>
                  <a:lnTo>
                    <a:pt x="85" y="35"/>
                  </a:lnTo>
                  <a:lnTo>
                    <a:pt x="87" y="31"/>
                  </a:lnTo>
                  <a:lnTo>
                    <a:pt x="89" y="28"/>
                  </a:lnTo>
                  <a:lnTo>
                    <a:pt x="91" y="24"/>
                  </a:lnTo>
                  <a:lnTo>
                    <a:pt x="94" y="21"/>
                  </a:lnTo>
                  <a:lnTo>
                    <a:pt x="96" y="16"/>
                  </a:lnTo>
                  <a:lnTo>
                    <a:pt x="97" y="12"/>
                  </a:lnTo>
                  <a:lnTo>
                    <a:pt x="99" y="9"/>
                  </a:lnTo>
                  <a:lnTo>
                    <a:pt x="100" y="5"/>
                  </a:lnTo>
                  <a:lnTo>
                    <a:pt x="10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23" name="Line 915"/>
            <p:cNvSpPr>
              <a:spLocks noChangeShapeType="1"/>
            </p:cNvSpPr>
            <p:nvPr/>
          </p:nvSpPr>
          <p:spPr bwMode="auto">
            <a:xfrm flipV="1">
              <a:off x="4954" y="3158"/>
              <a:ext cx="4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24" name="Freeform 916"/>
            <p:cNvSpPr>
              <a:spLocks/>
            </p:cNvSpPr>
            <p:nvPr/>
          </p:nvSpPr>
          <p:spPr bwMode="auto">
            <a:xfrm>
              <a:off x="5004" y="3106"/>
              <a:ext cx="21" cy="76"/>
            </a:xfrm>
            <a:custGeom>
              <a:avLst/>
              <a:gdLst>
                <a:gd name="T0" fmla="*/ 76 w 76"/>
                <a:gd name="T1" fmla="*/ 0 h 277"/>
                <a:gd name="T2" fmla="*/ 71 w 76"/>
                <a:gd name="T3" fmla="*/ 7 h 277"/>
                <a:gd name="T4" fmla="*/ 67 w 76"/>
                <a:gd name="T5" fmla="*/ 15 h 277"/>
                <a:gd name="T6" fmla="*/ 63 w 76"/>
                <a:gd name="T7" fmla="*/ 22 h 277"/>
                <a:gd name="T8" fmla="*/ 59 w 76"/>
                <a:gd name="T9" fmla="*/ 29 h 277"/>
                <a:gd name="T10" fmla="*/ 54 w 76"/>
                <a:gd name="T11" fmla="*/ 37 h 277"/>
                <a:gd name="T12" fmla="*/ 50 w 76"/>
                <a:gd name="T13" fmla="*/ 44 h 277"/>
                <a:gd name="T14" fmla="*/ 46 w 76"/>
                <a:gd name="T15" fmla="*/ 53 h 277"/>
                <a:gd name="T16" fmla="*/ 43 w 76"/>
                <a:gd name="T17" fmla="*/ 60 h 277"/>
                <a:gd name="T18" fmla="*/ 38 w 76"/>
                <a:gd name="T19" fmla="*/ 69 h 277"/>
                <a:gd name="T20" fmla="*/ 35 w 76"/>
                <a:gd name="T21" fmla="*/ 76 h 277"/>
                <a:gd name="T22" fmla="*/ 32 w 76"/>
                <a:gd name="T23" fmla="*/ 85 h 277"/>
                <a:gd name="T24" fmla="*/ 29 w 76"/>
                <a:gd name="T25" fmla="*/ 93 h 277"/>
                <a:gd name="T26" fmla="*/ 26 w 76"/>
                <a:gd name="T27" fmla="*/ 101 h 277"/>
                <a:gd name="T28" fmla="*/ 23 w 76"/>
                <a:gd name="T29" fmla="*/ 109 h 277"/>
                <a:gd name="T30" fmla="*/ 20 w 76"/>
                <a:gd name="T31" fmla="*/ 118 h 277"/>
                <a:gd name="T32" fmla="*/ 18 w 76"/>
                <a:gd name="T33" fmla="*/ 126 h 277"/>
                <a:gd name="T34" fmla="*/ 15 w 76"/>
                <a:gd name="T35" fmla="*/ 134 h 277"/>
                <a:gd name="T36" fmla="*/ 13 w 76"/>
                <a:gd name="T37" fmla="*/ 142 h 277"/>
                <a:gd name="T38" fmla="*/ 11 w 76"/>
                <a:gd name="T39" fmla="*/ 151 h 277"/>
                <a:gd name="T40" fmla="*/ 10 w 76"/>
                <a:gd name="T41" fmla="*/ 159 h 277"/>
                <a:gd name="T42" fmla="*/ 7 w 76"/>
                <a:gd name="T43" fmla="*/ 168 h 277"/>
                <a:gd name="T44" fmla="*/ 6 w 76"/>
                <a:gd name="T45" fmla="*/ 175 h 277"/>
                <a:gd name="T46" fmla="*/ 4 w 76"/>
                <a:gd name="T47" fmla="*/ 184 h 277"/>
                <a:gd name="T48" fmla="*/ 3 w 76"/>
                <a:gd name="T49" fmla="*/ 192 h 277"/>
                <a:gd name="T50" fmla="*/ 2 w 76"/>
                <a:gd name="T51" fmla="*/ 200 h 277"/>
                <a:gd name="T52" fmla="*/ 1 w 76"/>
                <a:gd name="T53" fmla="*/ 208 h 277"/>
                <a:gd name="T54" fmla="*/ 1 w 76"/>
                <a:gd name="T55" fmla="*/ 216 h 277"/>
                <a:gd name="T56" fmla="*/ 0 w 76"/>
                <a:gd name="T57" fmla="*/ 224 h 277"/>
                <a:gd name="T58" fmla="*/ 0 w 76"/>
                <a:gd name="T59" fmla="*/ 232 h 277"/>
                <a:gd name="T60" fmla="*/ 0 w 76"/>
                <a:gd name="T61" fmla="*/ 240 h 277"/>
                <a:gd name="T62" fmla="*/ 0 w 76"/>
                <a:gd name="T63" fmla="*/ 248 h 277"/>
                <a:gd name="T64" fmla="*/ 0 w 76"/>
                <a:gd name="T65" fmla="*/ 255 h 277"/>
                <a:gd name="T66" fmla="*/ 0 w 76"/>
                <a:gd name="T67" fmla="*/ 263 h 277"/>
                <a:gd name="T68" fmla="*/ 1 w 76"/>
                <a:gd name="T69" fmla="*/ 270 h 277"/>
                <a:gd name="T70" fmla="*/ 1 w 76"/>
                <a:gd name="T71" fmla="*/ 27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6" h="277">
                  <a:moveTo>
                    <a:pt x="76" y="0"/>
                  </a:moveTo>
                  <a:lnTo>
                    <a:pt x="71" y="7"/>
                  </a:lnTo>
                  <a:lnTo>
                    <a:pt x="67" y="15"/>
                  </a:lnTo>
                  <a:lnTo>
                    <a:pt x="63" y="22"/>
                  </a:lnTo>
                  <a:lnTo>
                    <a:pt x="59" y="29"/>
                  </a:lnTo>
                  <a:lnTo>
                    <a:pt x="54" y="37"/>
                  </a:lnTo>
                  <a:lnTo>
                    <a:pt x="50" y="44"/>
                  </a:lnTo>
                  <a:lnTo>
                    <a:pt x="46" y="53"/>
                  </a:lnTo>
                  <a:lnTo>
                    <a:pt x="43" y="60"/>
                  </a:lnTo>
                  <a:lnTo>
                    <a:pt x="38" y="69"/>
                  </a:lnTo>
                  <a:lnTo>
                    <a:pt x="35" y="76"/>
                  </a:lnTo>
                  <a:lnTo>
                    <a:pt x="32" y="85"/>
                  </a:lnTo>
                  <a:lnTo>
                    <a:pt x="29" y="93"/>
                  </a:lnTo>
                  <a:lnTo>
                    <a:pt x="26" y="101"/>
                  </a:lnTo>
                  <a:lnTo>
                    <a:pt x="23" y="109"/>
                  </a:lnTo>
                  <a:lnTo>
                    <a:pt x="20" y="118"/>
                  </a:lnTo>
                  <a:lnTo>
                    <a:pt x="18" y="126"/>
                  </a:lnTo>
                  <a:lnTo>
                    <a:pt x="15" y="134"/>
                  </a:lnTo>
                  <a:lnTo>
                    <a:pt x="13" y="142"/>
                  </a:lnTo>
                  <a:lnTo>
                    <a:pt x="11" y="151"/>
                  </a:lnTo>
                  <a:lnTo>
                    <a:pt x="10" y="159"/>
                  </a:lnTo>
                  <a:lnTo>
                    <a:pt x="7" y="168"/>
                  </a:lnTo>
                  <a:lnTo>
                    <a:pt x="6" y="175"/>
                  </a:lnTo>
                  <a:lnTo>
                    <a:pt x="4" y="184"/>
                  </a:lnTo>
                  <a:lnTo>
                    <a:pt x="3" y="192"/>
                  </a:lnTo>
                  <a:lnTo>
                    <a:pt x="2" y="200"/>
                  </a:lnTo>
                  <a:lnTo>
                    <a:pt x="1" y="208"/>
                  </a:lnTo>
                  <a:lnTo>
                    <a:pt x="1" y="216"/>
                  </a:lnTo>
                  <a:lnTo>
                    <a:pt x="0" y="224"/>
                  </a:lnTo>
                  <a:lnTo>
                    <a:pt x="0" y="232"/>
                  </a:lnTo>
                  <a:lnTo>
                    <a:pt x="0" y="240"/>
                  </a:lnTo>
                  <a:lnTo>
                    <a:pt x="0" y="248"/>
                  </a:lnTo>
                  <a:lnTo>
                    <a:pt x="0" y="255"/>
                  </a:lnTo>
                  <a:lnTo>
                    <a:pt x="0" y="263"/>
                  </a:lnTo>
                  <a:lnTo>
                    <a:pt x="1" y="270"/>
                  </a:lnTo>
                  <a:lnTo>
                    <a:pt x="1" y="27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25" name="Freeform 917"/>
            <p:cNvSpPr>
              <a:spLocks/>
            </p:cNvSpPr>
            <p:nvPr/>
          </p:nvSpPr>
          <p:spPr bwMode="auto">
            <a:xfrm>
              <a:off x="5025" y="3100"/>
              <a:ext cx="14" cy="6"/>
            </a:xfrm>
            <a:custGeom>
              <a:avLst/>
              <a:gdLst>
                <a:gd name="T0" fmla="*/ 49 w 49"/>
                <a:gd name="T1" fmla="*/ 18 h 18"/>
                <a:gd name="T2" fmla="*/ 47 w 49"/>
                <a:gd name="T3" fmla="*/ 14 h 18"/>
                <a:gd name="T4" fmla="*/ 47 w 49"/>
                <a:gd name="T5" fmla="*/ 12 h 18"/>
                <a:gd name="T6" fmla="*/ 46 w 49"/>
                <a:gd name="T7" fmla="*/ 10 h 18"/>
                <a:gd name="T8" fmla="*/ 44 w 49"/>
                <a:gd name="T9" fmla="*/ 8 h 18"/>
                <a:gd name="T10" fmla="*/ 43 w 49"/>
                <a:gd name="T11" fmla="*/ 6 h 18"/>
                <a:gd name="T12" fmla="*/ 42 w 49"/>
                <a:gd name="T13" fmla="*/ 5 h 18"/>
                <a:gd name="T14" fmla="*/ 40 w 49"/>
                <a:gd name="T15" fmla="*/ 4 h 18"/>
                <a:gd name="T16" fmla="*/ 38 w 49"/>
                <a:gd name="T17" fmla="*/ 2 h 18"/>
                <a:gd name="T18" fmla="*/ 37 w 49"/>
                <a:gd name="T19" fmla="*/ 2 h 18"/>
                <a:gd name="T20" fmla="*/ 35 w 49"/>
                <a:gd name="T21" fmla="*/ 1 h 18"/>
                <a:gd name="T22" fmla="*/ 33 w 49"/>
                <a:gd name="T23" fmla="*/ 0 h 18"/>
                <a:gd name="T24" fmla="*/ 30 w 49"/>
                <a:gd name="T25" fmla="*/ 0 h 18"/>
                <a:gd name="T26" fmla="*/ 28 w 49"/>
                <a:gd name="T27" fmla="*/ 0 h 18"/>
                <a:gd name="T28" fmla="*/ 25 w 49"/>
                <a:gd name="T29" fmla="*/ 0 h 18"/>
                <a:gd name="T30" fmla="*/ 23 w 49"/>
                <a:gd name="T31" fmla="*/ 1 h 18"/>
                <a:gd name="T32" fmla="*/ 21 w 49"/>
                <a:gd name="T33" fmla="*/ 2 h 18"/>
                <a:gd name="T34" fmla="*/ 19 w 49"/>
                <a:gd name="T35" fmla="*/ 2 h 18"/>
                <a:gd name="T36" fmla="*/ 16 w 49"/>
                <a:gd name="T37" fmla="*/ 4 h 18"/>
                <a:gd name="T38" fmla="*/ 13 w 49"/>
                <a:gd name="T39" fmla="*/ 5 h 18"/>
                <a:gd name="T40" fmla="*/ 11 w 49"/>
                <a:gd name="T41" fmla="*/ 6 h 18"/>
                <a:gd name="T42" fmla="*/ 9 w 49"/>
                <a:gd name="T43" fmla="*/ 8 h 18"/>
                <a:gd name="T44" fmla="*/ 7 w 49"/>
                <a:gd name="T45" fmla="*/ 10 h 18"/>
                <a:gd name="T46" fmla="*/ 4 w 49"/>
                <a:gd name="T47" fmla="*/ 12 h 18"/>
                <a:gd name="T48" fmla="*/ 2 w 49"/>
                <a:gd name="T49" fmla="*/ 14 h 18"/>
                <a:gd name="T50" fmla="*/ 0 w 49"/>
                <a:gd name="T51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9" h="18">
                  <a:moveTo>
                    <a:pt x="49" y="18"/>
                  </a:moveTo>
                  <a:lnTo>
                    <a:pt x="47" y="14"/>
                  </a:lnTo>
                  <a:lnTo>
                    <a:pt x="47" y="12"/>
                  </a:lnTo>
                  <a:lnTo>
                    <a:pt x="46" y="10"/>
                  </a:lnTo>
                  <a:lnTo>
                    <a:pt x="44" y="8"/>
                  </a:lnTo>
                  <a:lnTo>
                    <a:pt x="43" y="6"/>
                  </a:lnTo>
                  <a:lnTo>
                    <a:pt x="42" y="5"/>
                  </a:lnTo>
                  <a:lnTo>
                    <a:pt x="40" y="4"/>
                  </a:lnTo>
                  <a:lnTo>
                    <a:pt x="38" y="2"/>
                  </a:lnTo>
                  <a:lnTo>
                    <a:pt x="37" y="2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5" y="0"/>
                  </a:lnTo>
                  <a:lnTo>
                    <a:pt x="23" y="1"/>
                  </a:lnTo>
                  <a:lnTo>
                    <a:pt x="21" y="2"/>
                  </a:lnTo>
                  <a:lnTo>
                    <a:pt x="19" y="2"/>
                  </a:lnTo>
                  <a:lnTo>
                    <a:pt x="16" y="4"/>
                  </a:lnTo>
                  <a:lnTo>
                    <a:pt x="13" y="5"/>
                  </a:lnTo>
                  <a:lnTo>
                    <a:pt x="11" y="6"/>
                  </a:lnTo>
                  <a:lnTo>
                    <a:pt x="9" y="8"/>
                  </a:lnTo>
                  <a:lnTo>
                    <a:pt x="7" y="10"/>
                  </a:lnTo>
                  <a:lnTo>
                    <a:pt x="4" y="12"/>
                  </a:lnTo>
                  <a:lnTo>
                    <a:pt x="2" y="14"/>
                  </a:lnTo>
                  <a:lnTo>
                    <a:pt x="0" y="1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26" name="Freeform 918"/>
            <p:cNvSpPr>
              <a:spLocks/>
            </p:cNvSpPr>
            <p:nvPr/>
          </p:nvSpPr>
          <p:spPr bwMode="auto">
            <a:xfrm>
              <a:off x="5018" y="3106"/>
              <a:ext cx="21" cy="76"/>
            </a:xfrm>
            <a:custGeom>
              <a:avLst/>
              <a:gdLst>
                <a:gd name="T0" fmla="*/ 0 w 77"/>
                <a:gd name="T1" fmla="*/ 277 h 277"/>
                <a:gd name="T2" fmla="*/ 4 w 77"/>
                <a:gd name="T3" fmla="*/ 270 h 277"/>
                <a:gd name="T4" fmla="*/ 10 w 77"/>
                <a:gd name="T5" fmla="*/ 263 h 277"/>
                <a:gd name="T6" fmla="*/ 14 w 77"/>
                <a:gd name="T7" fmla="*/ 255 h 277"/>
                <a:gd name="T8" fmla="*/ 18 w 77"/>
                <a:gd name="T9" fmla="*/ 248 h 277"/>
                <a:gd name="T10" fmla="*/ 22 w 77"/>
                <a:gd name="T11" fmla="*/ 240 h 277"/>
                <a:gd name="T12" fmla="*/ 27 w 77"/>
                <a:gd name="T13" fmla="*/ 232 h 277"/>
                <a:gd name="T14" fmla="*/ 30 w 77"/>
                <a:gd name="T15" fmla="*/ 224 h 277"/>
                <a:gd name="T16" fmla="*/ 34 w 77"/>
                <a:gd name="T17" fmla="*/ 216 h 277"/>
                <a:gd name="T18" fmla="*/ 37 w 77"/>
                <a:gd name="T19" fmla="*/ 208 h 277"/>
                <a:gd name="T20" fmla="*/ 40 w 77"/>
                <a:gd name="T21" fmla="*/ 200 h 277"/>
                <a:gd name="T22" fmla="*/ 44 w 77"/>
                <a:gd name="T23" fmla="*/ 192 h 277"/>
                <a:gd name="T24" fmla="*/ 47 w 77"/>
                <a:gd name="T25" fmla="*/ 184 h 277"/>
                <a:gd name="T26" fmla="*/ 50 w 77"/>
                <a:gd name="T27" fmla="*/ 175 h 277"/>
                <a:gd name="T28" fmla="*/ 53 w 77"/>
                <a:gd name="T29" fmla="*/ 168 h 277"/>
                <a:gd name="T30" fmla="*/ 55 w 77"/>
                <a:gd name="T31" fmla="*/ 159 h 277"/>
                <a:gd name="T32" fmla="*/ 59 w 77"/>
                <a:gd name="T33" fmla="*/ 151 h 277"/>
                <a:gd name="T34" fmla="*/ 61 w 77"/>
                <a:gd name="T35" fmla="*/ 142 h 277"/>
                <a:gd name="T36" fmla="*/ 63 w 77"/>
                <a:gd name="T37" fmla="*/ 134 h 277"/>
                <a:gd name="T38" fmla="*/ 65 w 77"/>
                <a:gd name="T39" fmla="*/ 126 h 277"/>
                <a:gd name="T40" fmla="*/ 67 w 77"/>
                <a:gd name="T41" fmla="*/ 118 h 277"/>
                <a:gd name="T42" fmla="*/ 69 w 77"/>
                <a:gd name="T43" fmla="*/ 109 h 277"/>
                <a:gd name="T44" fmla="*/ 70 w 77"/>
                <a:gd name="T45" fmla="*/ 101 h 277"/>
                <a:gd name="T46" fmla="*/ 71 w 77"/>
                <a:gd name="T47" fmla="*/ 93 h 277"/>
                <a:gd name="T48" fmla="*/ 72 w 77"/>
                <a:gd name="T49" fmla="*/ 85 h 277"/>
                <a:gd name="T50" fmla="*/ 73 w 77"/>
                <a:gd name="T51" fmla="*/ 76 h 277"/>
                <a:gd name="T52" fmla="*/ 75 w 77"/>
                <a:gd name="T53" fmla="*/ 69 h 277"/>
                <a:gd name="T54" fmla="*/ 76 w 77"/>
                <a:gd name="T55" fmla="*/ 60 h 277"/>
                <a:gd name="T56" fmla="*/ 76 w 77"/>
                <a:gd name="T57" fmla="*/ 53 h 277"/>
                <a:gd name="T58" fmla="*/ 77 w 77"/>
                <a:gd name="T59" fmla="*/ 44 h 277"/>
                <a:gd name="T60" fmla="*/ 77 w 77"/>
                <a:gd name="T61" fmla="*/ 37 h 277"/>
                <a:gd name="T62" fmla="*/ 77 w 77"/>
                <a:gd name="T63" fmla="*/ 29 h 277"/>
                <a:gd name="T64" fmla="*/ 77 w 77"/>
                <a:gd name="T65" fmla="*/ 22 h 277"/>
                <a:gd name="T66" fmla="*/ 76 w 77"/>
                <a:gd name="T67" fmla="*/ 15 h 277"/>
                <a:gd name="T68" fmla="*/ 76 w 77"/>
                <a:gd name="T69" fmla="*/ 7 h 277"/>
                <a:gd name="T70" fmla="*/ 75 w 77"/>
                <a:gd name="T71" fmla="*/ 0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" h="277">
                  <a:moveTo>
                    <a:pt x="0" y="277"/>
                  </a:moveTo>
                  <a:lnTo>
                    <a:pt x="4" y="270"/>
                  </a:lnTo>
                  <a:lnTo>
                    <a:pt x="10" y="263"/>
                  </a:lnTo>
                  <a:lnTo>
                    <a:pt x="14" y="255"/>
                  </a:lnTo>
                  <a:lnTo>
                    <a:pt x="18" y="248"/>
                  </a:lnTo>
                  <a:lnTo>
                    <a:pt x="22" y="240"/>
                  </a:lnTo>
                  <a:lnTo>
                    <a:pt x="27" y="232"/>
                  </a:lnTo>
                  <a:lnTo>
                    <a:pt x="30" y="224"/>
                  </a:lnTo>
                  <a:lnTo>
                    <a:pt x="34" y="216"/>
                  </a:lnTo>
                  <a:lnTo>
                    <a:pt x="37" y="208"/>
                  </a:lnTo>
                  <a:lnTo>
                    <a:pt x="40" y="200"/>
                  </a:lnTo>
                  <a:lnTo>
                    <a:pt x="44" y="192"/>
                  </a:lnTo>
                  <a:lnTo>
                    <a:pt x="47" y="184"/>
                  </a:lnTo>
                  <a:lnTo>
                    <a:pt x="50" y="175"/>
                  </a:lnTo>
                  <a:lnTo>
                    <a:pt x="53" y="168"/>
                  </a:lnTo>
                  <a:lnTo>
                    <a:pt x="55" y="159"/>
                  </a:lnTo>
                  <a:lnTo>
                    <a:pt x="59" y="151"/>
                  </a:lnTo>
                  <a:lnTo>
                    <a:pt x="61" y="142"/>
                  </a:lnTo>
                  <a:lnTo>
                    <a:pt x="63" y="134"/>
                  </a:lnTo>
                  <a:lnTo>
                    <a:pt x="65" y="126"/>
                  </a:lnTo>
                  <a:lnTo>
                    <a:pt x="67" y="118"/>
                  </a:lnTo>
                  <a:lnTo>
                    <a:pt x="69" y="109"/>
                  </a:lnTo>
                  <a:lnTo>
                    <a:pt x="70" y="101"/>
                  </a:lnTo>
                  <a:lnTo>
                    <a:pt x="71" y="93"/>
                  </a:lnTo>
                  <a:lnTo>
                    <a:pt x="72" y="85"/>
                  </a:lnTo>
                  <a:lnTo>
                    <a:pt x="73" y="76"/>
                  </a:lnTo>
                  <a:lnTo>
                    <a:pt x="75" y="69"/>
                  </a:lnTo>
                  <a:lnTo>
                    <a:pt x="76" y="60"/>
                  </a:lnTo>
                  <a:lnTo>
                    <a:pt x="76" y="53"/>
                  </a:lnTo>
                  <a:lnTo>
                    <a:pt x="77" y="44"/>
                  </a:lnTo>
                  <a:lnTo>
                    <a:pt x="77" y="37"/>
                  </a:lnTo>
                  <a:lnTo>
                    <a:pt x="77" y="29"/>
                  </a:lnTo>
                  <a:lnTo>
                    <a:pt x="77" y="22"/>
                  </a:lnTo>
                  <a:lnTo>
                    <a:pt x="76" y="15"/>
                  </a:lnTo>
                  <a:lnTo>
                    <a:pt x="76" y="7"/>
                  </a:lnTo>
                  <a:lnTo>
                    <a:pt x="7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27" name="Freeform 919"/>
            <p:cNvSpPr>
              <a:spLocks/>
            </p:cNvSpPr>
            <p:nvPr/>
          </p:nvSpPr>
          <p:spPr bwMode="auto">
            <a:xfrm>
              <a:off x="5004" y="3182"/>
              <a:ext cx="14" cy="6"/>
            </a:xfrm>
            <a:custGeom>
              <a:avLst/>
              <a:gdLst>
                <a:gd name="T0" fmla="*/ 0 w 49"/>
                <a:gd name="T1" fmla="*/ 0 h 19"/>
                <a:gd name="T2" fmla="*/ 1 w 49"/>
                <a:gd name="T3" fmla="*/ 3 h 19"/>
                <a:gd name="T4" fmla="*/ 2 w 49"/>
                <a:gd name="T5" fmla="*/ 6 h 19"/>
                <a:gd name="T6" fmla="*/ 3 w 49"/>
                <a:gd name="T7" fmla="*/ 8 h 19"/>
                <a:gd name="T8" fmla="*/ 4 w 49"/>
                <a:gd name="T9" fmla="*/ 10 h 19"/>
                <a:gd name="T10" fmla="*/ 5 w 49"/>
                <a:gd name="T11" fmla="*/ 11 h 19"/>
                <a:gd name="T12" fmla="*/ 7 w 49"/>
                <a:gd name="T13" fmla="*/ 13 h 19"/>
                <a:gd name="T14" fmla="*/ 9 w 49"/>
                <a:gd name="T15" fmla="*/ 14 h 19"/>
                <a:gd name="T16" fmla="*/ 11 w 49"/>
                <a:gd name="T17" fmla="*/ 15 h 19"/>
                <a:gd name="T18" fmla="*/ 13 w 49"/>
                <a:gd name="T19" fmla="*/ 16 h 19"/>
                <a:gd name="T20" fmla="*/ 15 w 49"/>
                <a:gd name="T21" fmla="*/ 18 h 19"/>
                <a:gd name="T22" fmla="*/ 17 w 49"/>
                <a:gd name="T23" fmla="*/ 18 h 19"/>
                <a:gd name="T24" fmla="*/ 19 w 49"/>
                <a:gd name="T25" fmla="*/ 19 h 19"/>
                <a:gd name="T26" fmla="*/ 21 w 49"/>
                <a:gd name="T27" fmla="*/ 19 h 19"/>
                <a:gd name="T28" fmla="*/ 23 w 49"/>
                <a:gd name="T29" fmla="*/ 18 h 19"/>
                <a:gd name="T30" fmla="*/ 26 w 49"/>
                <a:gd name="T31" fmla="*/ 18 h 19"/>
                <a:gd name="T32" fmla="*/ 29 w 49"/>
                <a:gd name="T33" fmla="*/ 16 h 19"/>
                <a:gd name="T34" fmla="*/ 31 w 49"/>
                <a:gd name="T35" fmla="*/ 15 h 19"/>
                <a:gd name="T36" fmla="*/ 33 w 49"/>
                <a:gd name="T37" fmla="*/ 14 h 19"/>
                <a:gd name="T38" fmla="*/ 35 w 49"/>
                <a:gd name="T39" fmla="*/ 13 h 19"/>
                <a:gd name="T40" fmla="*/ 38 w 49"/>
                <a:gd name="T41" fmla="*/ 11 h 19"/>
                <a:gd name="T42" fmla="*/ 40 w 49"/>
                <a:gd name="T43" fmla="*/ 10 h 19"/>
                <a:gd name="T44" fmla="*/ 43 w 49"/>
                <a:gd name="T45" fmla="*/ 8 h 19"/>
                <a:gd name="T46" fmla="*/ 45 w 49"/>
                <a:gd name="T47" fmla="*/ 6 h 19"/>
                <a:gd name="T48" fmla="*/ 47 w 49"/>
                <a:gd name="T49" fmla="*/ 3 h 19"/>
                <a:gd name="T50" fmla="*/ 49 w 49"/>
                <a:gd name="T51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9" h="19">
                  <a:moveTo>
                    <a:pt x="0" y="0"/>
                  </a:moveTo>
                  <a:lnTo>
                    <a:pt x="1" y="3"/>
                  </a:lnTo>
                  <a:lnTo>
                    <a:pt x="2" y="6"/>
                  </a:lnTo>
                  <a:lnTo>
                    <a:pt x="3" y="8"/>
                  </a:lnTo>
                  <a:lnTo>
                    <a:pt x="4" y="10"/>
                  </a:lnTo>
                  <a:lnTo>
                    <a:pt x="5" y="11"/>
                  </a:lnTo>
                  <a:lnTo>
                    <a:pt x="7" y="13"/>
                  </a:lnTo>
                  <a:lnTo>
                    <a:pt x="9" y="14"/>
                  </a:lnTo>
                  <a:lnTo>
                    <a:pt x="11" y="15"/>
                  </a:lnTo>
                  <a:lnTo>
                    <a:pt x="13" y="16"/>
                  </a:lnTo>
                  <a:lnTo>
                    <a:pt x="15" y="18"/>
                  </a:lnTo>
                  <a:lnTo>
                    <a:pt x="17" y="18"/>
                  </a:lnTo>
                  <a:lnTo>
                    <a:pt x="19" y="19"/>
                  </a:lnTo>
                  <a:lnTo>
                    <a:pt x="21" y="19"/>
                  </a:lnTo>
                  <a:lnTo>
                    <a:pt x="23" y="18"/>
                  </a:lnTo>
                  <a:lnTo>
                    <a:pt x="26" y="18"/>
                  </a:lnTo>
                  <a:lnTo>
                    <a:pt x="29" y="16"/>
                  </a:lnTo>
                  <a:lnTo>
                    <a:pt x="31" y="15"/>
                  </a:lnTo>
                  <a:lnTo>
                    <a:pt x="33" y="14"/>
                  </a:lnTo>
                  <a:lnTo>
                    <a:pt x="35" y="13"/>
                  </a:lnTo>
                  <a:lnTo>
                    <a:pt x="38" y="11"/>
                  </a:lnTo>
                  <a:lnTo>
                    <a:pt x="40" y="10"/>
                  </a:lnTo>
                  <a:lnTo>
                    <a:pt x="43" y="8"/>
                  </a:lnTo>
                  <a:lnTo>
                    <a:pt x="45" y="6"/>
                  </a:lnTo>
                  <a:lnTo>
                    <a:pt x="47" y="3"/>
                  </a:lnTo>
                  <a:lnTo>
                    <a:pt x="4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28" name="Line 920"/>
            <p:cNvSpPr>
              <a:spLocks noChangeShapeType="1"/>
            </p:cNvSpPr>
            <p:nvPr/>
          </p:nvSpPr>
          <p:spPr bwMode="auto">
            <a:xfrm flipV="1">
              <a:off x="5043" y="3100"/>
              <a:ext cx="23" cy="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29" name="Line 921"/>
            <p:cNvSpPr>
              <a:spLocks noChangeShapeType="1"/>
            </p:cNvSpPr>
            <p:nvPr/>
          </p:nvSpPr>
          <p:spPr bwMode="auto">
            <a:xfrm>
              <a:off x="5056" y="3139"/>
              <a:ext cx="3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30" name="Line 922"/>
            <p:cNvSpPr>
              <a:spLocks noChangeShapeType="1"/>
            </p:cNvSpPr>
            <p:nvPr/>
          </p:nvSpPr>
          <p:spPr bwMode="auto">
            <a:xfrm flipH="1">
              <a:off x="5078" y="3100"/>
              <a:ext cx="23" cy="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31" name="Freeform 923"/>
            <p:cNvSpPr>
              <a:spLocks/>
            </p:cNvSpPr>
            <p:nvPr/>
          </p:nvSpPr>
          <p:spPr bwMode="auto">
            <a:xfrm>
              <a:off x="5097" y="3139"/>
              <a:ext cx="41" cy="49"/>
            </a:xfrm>
            <a:custGeom>
              <a:avLst/>
              <a:gdLst>
                <a:gd name="T0" fmla="*/ 0 w 150"/>
                <a:gd name="T1" fmla="*/ 174 h 174"/>
                <a:gd name="T2" fmla="*/ 61 w 150"/>
                <a:gd name="T3" fmla="*/ 174 h 174"/>
                <a:gd name="T4" fmla="*/ 64 w 150"/>
                <a:gd name="T5" fmla="*/ 174 h 174"/>
                <a:gd name="T6" fmla="*/ 68 w 150"/>
                <a:gd name="T7" fmla="*/ 174 h 174"/>
                <a:gd name="T8" fmla="*/ 71 w 150"/>
                <a:gd name="T9" fmla="*/ 172 h 174"/>
                <a:gd name="T10" fmla="*/ 75 w 150"/>
                <a:gd name="T11" fmla="*/ 172 h 174"/>
                <a:gd name="T12" fmla="*/ 78 w 150"/>
                <a:gd name="T13" fmla="*/ 171 h 174"/>
                <a:gd name="T14" fmla="*/ 81 w 150"/>
                <a:gd name="T15" fmla="*/ 169 h 174"/>
                <a:gd name="T16" fmla="*/ 85 w 150"/>
                <a:gd name="T17" fmla="*/ 168 h 174"/>
                <a:gd name="T18" fmla="*/ 88 w 150"/>
                <a:gd name="T19" fmla="*/ 166 h 174"/>
                <a:gd name="T20" fmla="*/ 92 w 150"/>
                <a:gd name="T21" fmla="*/ 165 h 174"/>
                <a:gd name="T22" fmla="*/ 95 w 150"/>
                <a:gd name="T23" fmla="*/ 163 h 174"/>
                <a:gd name="T24" fmla="*/ 98 w 150"/>
                <a:gd name="T25" fmla="*/ 160 h 174"/>
                <a:gd name="T26" fmla="*/ 102 w 150"/>
                <a:gd name="T27" fmla="*/ 158 h 174"/>
                <a:gd name="T28" fmla="*/ 105 w 150"/>
                <a:gd name="T29" fmla="*/ 154 h 174"/>
                <a:gd name="T30" fmla="*/ 108 w 150"/>
                <a:gd name="T31" fmla="*/ 151 h 174"/>
                <a:gd name="T32" fmla="*/ 111 w 150"/>
                <a:gd name="T33" fmla="*/ 149 h 174"/>
                <a:gd name="T34" fmla="*/ 114 w 150"/>
                <a:gd name="T35" fmla="*/ 145 h 174"/>
                <a:gd name="T36" fmla="*/ 118 w 150"/>
                <a:gd name="T37" fmla="*/ 142 h 174"/>
                <a:gd name="T38" fmla="*/ 121 w 150"/>
                <a:gd name="T39" fmla="*/ 138 h 174"/>
                <a:gd name="T40" fmla="*/ 123 w 150"/>
                <a:gd name="T41" fmla="*/ 134 h 174"/>
                <a:gd name="T42" fmla="*/ 126 w 150"/>
                <a:gd name="T43" fmla="*/ 131 h 174"/>
                <a:gd name="T44" fmla="*/ 128 w 150"/>
                <a:gd name="T45" fmla="*/ 127 h 174"/>
                <a:gd name="T46" fmla="*/ 130 w 150"/>
                <a:gd name="T47" fmla="*/ 122 h 174"/>
                <a:gd name="T48" fmla="*/ 134 w 150"/>
                <a:gd name="T49" fmla="*/ 118 h 174"/>
                <a:gd name="T50" fmla="*/ 136 w 150"/>
                <a:gd name="T51" fmla="*/ 114 h 174"/>
                <a:gd name="T52" fmla="*/ 138 w 150"/>
                <a:gd name="T53" fmla="*/ 110 h 174"/>
                <a:gd name="T54" fmla="*/ 139 w 150"/>
                <a:gd name="T55" fmla="*/ 105 h 174"/>
                <a:gd name="T56" fmla="*/ 141 w 150"/>
                <a:gd name="T57" fmla="*/ 101 h 174"/>
                <a:gd name="T58" fmla="*/ 143 w 150"/>
                <a:gd name="T59" fmla="*/ 96 h 174"/>
                <a:gd name="T60" fmla="*/ 144 w 150"/>
                <a:gd name="T61" fmla="*/ 92 h 174"/>
                <a:gd name="T62" fmla="*/ 145 w 150"/>
                <a:gd name="T63" fmla="*/ 87 h 174"/>
                <a:gd name="T64" fmla="*/ 146 w 150"/>
                <a:gd name="T65" fmla="*/ 82 h 174"/>
                <a:gd name="T66" fmla="*/ 147 w 150"/>
                <a:gd name="T67" fmla="*/ 78 h 174"/>
                <a:gd name="T68" fmla="*/ 149 w 150"/>
                <a:gd name="T69" fmla="*/ 73 h 174"/>
                <a:gd name="T70" fmla="*/ 150 w 150"/>
                <a:gd name="T71" fmla="*/ 69 h 174"/>
                <a:gd name="T72" fmla="*/ 150 w 150"/>
                <a:gd name="T73" fmla="*/ 65 h 174"/>
                <a:gd name="T74" fmla="*/ 150 w 150"/>
                <a:gd name="T75" fmla="*/ 60 h 174"/>
                <a:gd name="T76" fmla="*/ 150 w 150"/>
                <a:gd name="T77" fmla="*/ 55 h 174"/>
                <a:gd name="T78" fmla="*/ 150 w 150"/>
                <a:gd name="T79" fmla="*/ 52 h 174"/>
                <a:gd name="T80" fmla="*/ 150 w 150"/>
                <a:gd name="T81" fmla="*/ 48 h 174"/>
                <a:gd name="T82" fmla="*/ 150 w 150"/>
                <a:gd name="T83" fmla="*/ 44 h 174"/>
                <a:gd name="T84" fmla="*/ 149 w 150"/>
                <a:gd name="T85" fmla="*/ 39 h 174"/>
                <a:gd name="T86" fmla="*/ 147 w 150"/>
                <a:gd name="T87" fmla="*/ 36 h 174"/>
                <a:gd name="T88" fmla="*/ 146 w 150"/>
                <a:gd name="T89" fmla="*/ 32 h 174"/>
                <a:gd name="T90" fmla="*/ 145 w 150"/>
                <a:gd name="T91" fmla="*/ 29 h 174"/>
                <a:gd name="T92" fmla="*/ 144 w 150"/>
                <a:gd name="T93" fmla="*/ 26 h 174"/>
                <a:gd name="T94" fmla="*/ 143 w 150"/>
                <a:gd name="T95" fmla="*/ 22 h 174"/>
                <a:gd name="T96" fmla="*/ 141 w 150"/>
                <a:gd name="T97" fmla="*/ 19 h 174"/>
                <a:gd name="T98" fmla="*/ 139 w 150"/>
                <a:gd name="T99" fmla="*/ 17 h 174"/>
                <a:gd name="T100" fmla="*/ 138 w 150"/>
                <a:gd name="T101" fmla="*/ 14 h 174"/>
                <a:gd name="T102" fmla="*/ 136 w 150"/>
                <a:gd name="T103" fmla="*/ 12 h 174"/>
                <a:gd name="T104" fmla="*/ 134 w 150"/>
                <a:gd name="T105" fmla="*/ 10 h 174"/>
                <a:gd name="T106" fmla="*/ 130 w 150"/>
                <a:gd name="T107" fmla="*/ 7 h 174"/>
                <a:gd name="T108" fmla="*/ 128 w 150"/>
                <a:gd name="T109" fmla="*/ 5 h 174"/>
                <a:gd name="T110" fmla="*/ 126 w 150"/>
                <a:gd name="T111" fmla="*/ 4 h 174"/>
                <a:gd name="T112" fmla="*/ 123 w 150"/>
                <a:gd name="T113" fmla="*/ 3 h 174"/>
                <a:gd name="T114" fmla="*/ 120 w 150"/>
                <a:gd name="T115" fmla="*/ 2 h 174"/>
                <a:gd name="T116" fmla="*/ 118 w 150"/>
                <a:gd name="T117" fmla="*/ 1 h 174"/>
                <a:gd name="T118" fmla="*/ 114 w 150"/>
                <a:gd name="T119" fmla="*/ 0 h 174"/>
                <a:gd name="T120" fmla="*/ 111 w 150"/>
                <a:gd name="T121" fmla="*/ 0 h 174"/>
                <a:gd name="T122" fmla="*/ 108 w 150"/>
                <a:gd name="T123" fmla="*/ 0 h 174"/>
                <a:gd name="T124" fmla="*/ 47 w 150"/>
                <a:gd name="T12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0" h="174">
                  <a:moveTo>
                    <a:pt x="0" y="174"/>
                  </a:moveTo>
                  <a:lnTo>
                    <a:pt x="61" y="174"/>
                  </a:lnTo>
                  <a:lnTo>
                    <a:pt x="64" y="174"/>
                  </a:lnTo>
                  <a:lnTo>
                    <a:pt x="68" y="174"/>
                  </a:lnTo>
                  <a:lnTo>
                    <a:pt x="71" y="172"/>
                  </a:lnTo>
                  <a:lnTo>
                    <a:pt x="75" y="172"/>
                  </a:lnTo>
                  <a:lnTo>
                    <a:pt x="78" y="171"/>
                  </a:lnTo>
                  <a:lnTo>
                    <a:pt x="81" y="169"/>
                  </a:lnTo>
                  <a:lnTo>
                    <a:pt x="85" y="168"/>
                  </a:lnTo>
                  <a:lnTo>
                    <a:pt x="88" y="166"/>
                  </a:lnTo>
                  <a:lnTo>
                    <a:pt x="92" y="165"/>
                  </a:lnTo>
                  <a:lnTo>
                    <a:pt x="95" y="163"/>
                  </a:lnTo>
                  <a:lnTo>
                    <a:pt x="98" y="160"/>
                  </a:lnTo>
                  <a:lnTo>
                    <a:pt x="102" y="158"/>
                  </a:lnTo>
                  <a:lnTo>
                    <a:pt x="105" y="154"/>
                  </a:lnTo>
                  <a:lnTo>
                    <a:pt x="108" y="151"/>
                  </a:lnTo>
                  <a:lnTo>
                    <a:pt x="111" y="149"/>
                  </a:lnTo>
                  <a:lnTo>
                    <a:pt x="114" y="145"/>
                  </a:lnTo>
                  <a:lnTo>
                    <a:pt x="118" y="142"/>
                  </a:lnTo>
                  <a:lnTo>
                    <a:pt x="121" y="138"/>
                  </a:lnTo>
                  <a:lnTo>
                    <a:pt x="123" y="134"/>
                  </a:lnTo>
                  <a:lnTo>
                    <a:pt x="126" y="131"/>
                  </a:lnTo>
                  <a:lnTo>
                    <a:pt x="128" y="127"/>
                  </a:lnTo>
                  <a:lnTo>
                    <a:pt x="130" y="122"/>
                  </a:lnTo>
                  <a:lnTo>
                    <a:pt x="134" y="118"/>
                  </a:lnTo>
                  <a:lnTo>
                    <a:pt x="136" y="114"/>
                  </a:lnTo>
                  <a:lnTo>
                    <a:pt x="138" y="110"/>
                  </a:lnTo>
                  <a:lnTo>
                    <a:pt x="139" y="105"/>
                  </a:lnTo>
                  <a:lnTo>
                    <a:pt x="141" y="101"/>
                  </a:lnTo>
                  <a:lnTo>
                    <a:pt x="143" y="96"/>
                  </a:lnTo>
                  <a:lnTo>
                    <a:pt x="144" y="92"/>
                  </a:lnTo>
                  <a:lnTo>
                    <a:pt x="145" y="87"/>
                  </a:lnTo>
                  <a:lnTo>
                    <a:pt x="146" y="82"/>
                  </a:lnTo>
                  <a:lnTo>
                    <a:pt x="147" y="78"/>
                  </a:lnTo>
                  <a:lnTo>
                    <a:pt x="149" y="73"/>
                  </a:lnTo>
                  <a:lnTo>
                    <a:pt x="150" y="69"/>
                  </a:lnTo>
                  <a:lnTo>
                    <a:pt x="150" y="65"/>
                  </a:lnTo>
                  <a:lnTo>
                    <a:pt x="150" y="60"/>
                  </a:lnTo>
                  <a:lnTo>
                    <a:pt x="150" y="55"/>
                  </a:lnTo>
                  <a:lnTo>
                    <a:pt x="150" y="52"/>
                  </a:lnTo>
                  <a:lnTo>
                    <a:pt x="150" y="48"/>
                  </a:lnTo>
                  <a:lnTo>
                    <a:pt x="150" y="44"/>
                  </a:lnTo>
                  <a:lnTo>
                    <a:pt x="149" y="39"/>
                  </a:lnTo>
                  <a:lnTo>
                    <a:pt x="147" y="36"/>
                  </a:lnTo>
                  <a:lnTo>
                    <a:pt x="146" y="32"/>
                  </a:lnTo>
                  <a:lnTo>
                    <a:pt x="145" y="29"/>
                  </a:lnTo>
                  <a:lnTo>
                    <a:pt x="144" y="26"/>
                  </a:lnTo>
                  <a:lnTo>
                    <a:pt x="143" y="22"/>
                  </a:lnTo>
                  <a:lnTo>
                    <a:pt x="141" y="19"/>
                  </a:lnTo>
                  <a:lnTo>
                    <a:pt x="139" y="17"/>
                  </a:lnTo>
                  <a:lnTo>
                    <a:pt x="138" y="14"/>
                  </a:lnTo>
                  <a:lnTo>
                    <a:pt x="136" y="12"/>
                  </a:lnTo>
                  <a:lnTo>
                    <a:pt x="134" y="10"/>
                  </a:lnTo>
                  <a:lnTo>
                    <a:pt x="130" y="7"/>
                  </a:lnTo>
                  <a:lnTo>
                    <a:pt x="128" y="5"/>
                  </a:lnTo>
                  <a:lnTo>
                    <a:pt x="126" y="4"/>
                  </a:lnTo>
                  <a:lnTo>
                    <a:pt x="123" y="3"/>
                  </a:lnTo>
                  <a:lnTo>
                    <a:pt x="120" y="2"/>
                  </a:lnTo>
                  <a:lnTo>
                    <a:pt x="118" y="1"/>
                  </a:lnTo>
                  <a:lnTo>
                    <a:pt x="114" y="0"/>
                  </a:lnTo>
                  <a:lnTo>
                    <a:pt x="111" y="0"/>
                  </a:lnTo>
                  <a:lnTo>
                    <a:pt x="108" y="0"/>
                  </a:lnTo>
                  <a:lnTo>
                    <a:pt x="4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32" name="Freeform 924"/>
            <p:cNvSpPr>
              <a:spLocks/>
            </p:cNvSpPr>
            <p:nvPr/>
          </p:nvSpPr>
          <p:spPr bwMode="auto">
            <a:xfrm>
              <a:off x="5097" y="3100"/>
              <a:ext cx="48" cy="88"/>
            </a:xfrm>
            <a:custGeom>
              <a:avLst/>
              <a:gdLst>
                <a:gd name="T0" fmla="*/ 108 w 178"/>
                <a:gd name="T1" fmla="*/ 139 h 313"/>
                <a:gd name="T2" fmla="*/ 111 w 178"/>
                <a:gd name="T3" fmla="*/ 139 h 313"/>
                <a:gd name="T4" fmla="*/ 113 w 178"/>
                <a:gd name="T5" fmla="*/ 139 h 313"/>
                <a:gd name="T6" fmla="*/ 117 w 178"/>
                <a:gd name="T7" fmla="*/ 138 h 313"/>
                <a:gd name="T8" fmla="*/ 120 w 178"/>
                <a:gd name="T9" fmla="*/ 137 h 313"/>
                <a:gd name="T10" fmla="*/ 123 w 178"/>
                <a:gd name="T11" fmla="*/ 136 h 313"/>
                <a:gd name="T12" fmla="*/ 126 w 178"/>
                <a:gd name="T13" fmla="*/ 135 h 313"/>
                <a:gd name="T14" fmla="*/ 129 w 178"/>
                <a:gd name="T15" fmla="*/ 134 h 313"/>
                <a:gd name="T16" fmla="*/ 131 w 178"/>
                <a:gd name="T17" fmla="*/ 132 h 313"/>
                <a:gd name="T18" fmla="*/ 135 w 178"/>
                <a:gd name="T19" fmla="*/ 129 h 313"/>
                <a:gd name="T20" fmla="*/ 138 w 178"/>
                <a:gd name="T21" fmla="*/ 127 h 313"/>
                <a:gd name="T22" fmla="*/ 141 w 178"/>
                <a:gd name="T23" fmla="*/ 125 h 313"/>
                <a:gd name="T24" fmla="*/ 143 w 178"/>
                <a:gd name="T25" fmla="*/ 123 h 313"/>
                <a:gd name="T26" fmla="*/ 146 w 178"/>
                <a:gd name="T27" fmla="*/ 120 h 313"/>
                <a:gd name="T28" fmla="*/ 150 w 178"/>
                <a:gd name="T29" fmla="*/ 118 h 313"/>
                <a:gd name="T30" fmla="*/ 152 w 178"/>
                <a:gd name="T31" fmla="*/ 114 h 313"/>
                <a:gd name="T32" fmla="*/ 155 w 178"/>
                <a:gd name="T33" fmla="*/ 111 h 313"/>
                <a:gd name="T34" fmla="*/ 157 w 178"/>
                <a:gd name="T35" fmla="*/ 108 h 313"/>
                <a:gd name="T36" fmla="*/ 159 w 178"/>
                <a:gd name="T37" fmla="*/ 104 h 313"/>
                <a:gd name="T38" fmla="*/ 162 w 178"/>
                <a:gd name="T39" fmla="*/ 101 h 313"/>
                <a:gd name="T40" fmla="*/ 164 w 178"/>
                <a:gd name="T41" fmla="*/ 97 h 313"/>
                <a:gd name="T42" fmla="*/ 166 w 178"/>
                <a:gd name="T43" fmla="*/ 93 h 313"/>
                <a:gd name="T44" fmla="*/ 168 w 178"/>
                <a:gd name="T45" fmla="*/ 89 h 313"/>
                <a:gd name="T46" fmla="*/ 170 w 178"/>
                <a:gd name="T47" fmla="*/ 86 h 313"/>
                <a:gd name="T48" fmla="*/ 171 w 178"/>
                <a:gd name="T49" fmla="*/ 81 h 313"/>
                <a:gd name="T50" fmla="*/ 173 w 178"/>
                <a:gd name="T51" fmla="*/ 77 h 313"/>
                <a:gd name="T52" fmla="*/ 174 w 178"/>
                <a:gd name="T53" fmla="*/ 73 h 313"/>
                <a:gd name="T54" fmla="*/ 175 w 178"/>
                <a:gd name="T55" fmla="*/ 70 h 313"/>
                <a:gd name="T56" fmla="*/ 176 w 178"/>
                <a:gd name="T57" fmla="*/ 66 h 313"/>
                <a:gd name="T58" fmla="*/ 177 w 178"/>
                <a:gd name="T59" fmla="*/ 61 h 313"/>
                <a:gd name="T60" fmla="*/ 178 w 178"/>
                <a:gd name="T61" fmla="*/ 57 h 313"/>
                <a:gd name="T62" fmla="*/ 178 w 178"/>
                <a:gd name="T63" fmla="*/ 54 h 313"/>
                <a:gd name="T64" fmla="*/ 178 w 178"/>
                <a:gd name="T65" fmla="*/ 50 h 313"/>
                <a:gd name="T66" fmla="*/ 178 w 178"/>
                <a:gd name="T67" fmla="*/ 45 h 313"/>
                <a:gd name="T68" fmla="*/ 178 w 178"/>
                <a:gd name="T69" fmla="*/ 42 h 313"/>
                <a:gd name="T70" fmla="*/ 178 w 178"/>
                <a:gd name="T71" fmla="*/ 38 h 313"/>
                <a:gd name="T72" fmla="*/ 178 w 178"/>
                <a:gd name="T73" fmla="*/ 35 h 313"/>
                <a:gd name="T74" fmla="*/ 177 w 178"/>
                <a:gd name="T75" fmla="*/ 31 h 313"/>
                <a:gd name="T76" fmla="*/ 177 w 178"/>
                <a:gd name="T77" fmla="*/ 28 h 313"/>
                <a:gd name="T78" fmla="*/ 176 w 178"/>
                <a:gd name="T79" fmla="*/ 25 h 313"/>
                <a:gd name="T80" fmla="*/ 175 w 178"/>
                <a:gd name="T81" fmla="*/ 22 h 313"/>
                <a:gd name="T82" fmla="*/ 174 w 178"/>
                <a:gd name="T83" fmla="*/ 19 h 313"/>
                <a:gd name="T84" fmla="*/ 172 w 178"/>
                <a:gd name="T85" fmla="*/ 17 h 313"/>
                <a:gd name="T86" fmla="*/ 171 w 178"/>
                <a:gd name="T87" fmla="*/ 13 h 313"/>
                <a:gd name="T88" fmla="*/ 169 w 178"/>
                <a:gd name="T89" fmla="*/ 11 h 313"/>
                <a:gd name="T90" fmla="*/ 168 w 178"/>
                <a:gd name="T91" fmla="*/ 9 h 313"/>
                <a:gd name="T92" fmla="*/ 166 w 178"/>
                <a:gd name="T93" fmla="*/ 7 h 313"/>
                <a:gd name="T94" fmla="*/ 163 w 178"/>
                <a:gd name="T95" fmla="*/ 6 h 313"/>
                <a:gd name="T96" fmla="*/ 161 w 178"/>
                <a:gd name="T97" fmla="*/ 4 h 313"/>
                <a:gd name="T98" fmla="*/ 158 w 178"/>
                <a:gd name="T99" fmla="*/ 3 h 313"/>
                <a:gd name="T100" fmla="*/ 156 w 178"/>
                <a:gd name="T101" fmla="*/ 2 h 313"/>
                <a:gd name="T102" fmla="*/ 154 w 178"/>
                <a:gd name="T103" fmla="*/ 1 h 313"/>
                <a:gd name="T104" fmla="*/ 151 w 178"/>
                <a:gd name="T105" fmla="*/ 1 h 313"/>
                <a:gd name="T106" fmla="*/ 149 w 178"/>
                <a:gd name="T107" fmla="*/ 0 h 313"/>
                <a:gd name="T108" fmla="*/ 145 w 178"/>
                <a:gd name="T109" fmla="*/ 0 h 313"/>
                <a:gd name="T110" fmla="*/ 85 w 178"/>
                <a:gd name="T111" fmla="*/ 0 h 313"/>
                <a:gd name="T112" fmla="*/ 0 w 178"/>
                <a:gd name="T113" fmla="*/ 313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78" h="313">
                  <a:moveTo>
                    <a:pt x="108" y="139"/>
                  </a:moveTo>
                  <a:lnTo>
                    <a:pt x="111" y="139"/>
                  </a:lnTo>
                  <a:lnTo>
                    <a:pt x="113" y="139"/>
                  </a:lnTo>
                  <a:lnTo>
                    <a:pt x="117" y="138"/>
                  </a:lnTo>
                  <a:lnTo>
                    <a:pt x="120" y="137"/>
                  </a:lnTo>
                  <a:lnTo>
                    <a:pt x="123" y="136"/>
                  </a:lnTo>
                  <a:lnTo>
                    <a:pt x="126" y="135"/>
                  </a:lnTo>
                  <a:lnTo>
                    <a:pt x="129" y="134"/>
                  </a:lnTo>
                  <a:lnTo>
                    <a:pt x="131" y="132"/>
                  </a:lnTo>
                  <a:lnTo>
                    <a:pt x="135" y="129"/>
                  </a:lnTo>
                  <a:lnTo>
                    <a:pt x="138" y="127"/>
                  </a:lnTo>
                  <a:lnTo>
                    <a:pt x="141" y="125"/>
                  </a:lnTo>
                  <a:lnTo>
                    <a:pt x="143" y="123"/>
                  </a:lnTo>
                  <a:lnTo>
                    <a:pt x="146" y="120"/>
                  </a:lnTo>
                  <a:lnTo>
                    <a:pt x="150" y="118"/>
                  </a:lnTo>
                  <a:lnTo>
                    <a:pt x="152" y="114"/>
                  </a:lnTo>
                  <a:lnTo>
                    <a:pt x="155" y="111"/>
                  </a:lnTo>
                  <a:lnTo>
                    <a:pt x="157" y="108"/>
                  </a:lnTo>
                  <a:lnTo>
                    <a:pt x="159" y="104"/>
                  </a:lnTo>
                  <a:lnTo>
                    <a:pt x="162" y="101"/>
                  </a:lnTo>
                  <a:lnTo>
                    <a:pt x="164" y="97"/>
                  </a:lnTo>
                  <a:lnTo>
                    <a:pt x="166" y="93"/>
                  </a:lnTo>
                  <a:lnTo>
                    <a:pt x="168" y="89"/>
                  </a:lnTo>
                  <a:lnTo>
                    <a:pt x="170" y="86"/>
                  </a:lnTo>
                  <a:lnTo>
                    <a:pt x="171" y="81"/>
                  </a:lnTo>
                  <a:lnTo>
                    <a:pt x="173" y="77"/>
                  </a:lnTo>
                  <a:lnTo>
                    <a:pt x="174" y="73"/>
                  </a:lnTo>
                  <a:lnTo>
                    <a:pt x="175" y="70"/>
                  </a:lnTo>
                  <a:lnTo>
                    <a:pt x="176" y="66"/>
                  </a:lnTo>
                  <a:lnTo>
                    <a:pt x="177" y="61"/>
                  </a:lnTo>
                  <a:lnTo>
                    <a:pt x="178" y="57"/>
                  </a:lnTo>
                  <a:lnTo>
                    <a:pt x="178" y="54"/>
                  </a:lnTo>
                  <a:lnTo>
                    <a:pt x="178" y="50"/>
                  </a:lnTo>
                  <a:lnTo>
                    <a:pt x="178" y="45"/>
                  </a:lnTo>
                  <a:lnTo>
                    <a:pt x="178" y="42"/>
                  </a:lnTo>
                  <a:lnTo>
                    <a:pt x="178" y="38"/>
                  </a:lnTo>
                  <a:lnTo>
                    <a:pt x="178" y="35"/>
                  </a:lnTo>
                  <a:lnTo>
                    <a:pt x="177" y="31"/>
                  </a:lnTo>
                  <a:lnTo>
                    <a:pt x="177" y="28"/>
                  </a:lnTo>
                  <a:lnTo>
                    <a:pt x="176" y="25"/>
                  </a:lnTo>
                  <a:lnTo>
                    <a:pt x="175" y="22"/>
                  </a:lnTo>
                  <a:lnTo>
                    <a:pt x="174" y="19"/>
                  </a:lnTo>
                  <a:lnTo>
                    <a:pt x="172" y="17"/>
                  </a:lnTo>
                  <a:lnTo>
                    <a:pt x="171" y="13"/>
                  </a:lnTo>
                  <a:lnTo>
                    <a:pt x="169" y="11"/>
                  </a:lnTo>
                  <a:lnTo>
                    <a:pt x="168" y="9"/>
                  </a:lnTo>
                  <a:lnTo>
                    <a:pt x="166" y="7"/>
                  </a:lnTo>
                  <a:lnTo>
                    <a:pt x="163" y="6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6" y="2"/>
                  </a:lnTo>
                  <a:lnTo>
                    <a:pt x="154" y="1"/>
                  </a:lnTo>
                  <a:lnTo>
                    <a:pt x="151" y="1"/>
                  </a:lnTo>
                  <a:lnTo>
                    <a:pt x="149" y="0"/>
                  </a:lnTo>
                  <a:lnTo>
                    <a:pt x="145" y="0"/>
                  </a:lnTo>
                  <a:lnTo>
                    <a:pt x="85" y="0"/>
                  </a:lnTo>
                  <a:lnTo>
                    <a:pt x="0" y="31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33" name="Freeform 925"/>
            <p:cNvSpPr>
              <a:spLocks/>
            </p:cNvSpPr>
            <p:nvPr/>
          </p:nvSpPr>
          <p:spPr bwMode="auto">
            <a:xfrm>
              <a:off x="5169" y="3100"/>
              <a:ext cx="34" cy="51"/>
            </a:xfrm>
            <a:custGeom>
              <a:avLst/>
              <a:gdLst>
                <a:gd name="T0" fmla="*/ 127 w 127"/>
                <a:gd name="T1" fmla="*/ 18 h 181"/>
                <a:gd name="T2" fmla="*/ 123 w 127"/>
                <a:gd name="T3" fmla="*/ 14 h 181"/>
                <a:gd name="T4" fmla="*/ 118 w 127"/>
                <a:gd name="T5" fmla="*/ 12 h 181"/>
                <a:gd name="T6" fmla="*/ 114 w 127"/>
                <a:gd name="T7" fmla="*/ 10 h 181"/>
                <a:gd name="T8" fmla="*/ 110 w 127"/>
                <a:gd name="T9" fmla="*/ 8 h 181"/>
                <a:gd name="T10" fmla="*/ 106 w 127"/>
                <a:gd name="T11" fmla="*/ 6 h 181"/>
                <a:gd name="T12" fmla="*/ 100 w 127"/>
                <a:gd name="T13" fmla="*/ 5 h 181"/>
                <a:gd name="T14" fmla="*/ 96 w 127"/>
                <a:gd name="T15" fmla="*/ 3 h 181"/>
                <a:gd name="T16" fmla="*/ 91 w 127"/>
                <a:gd name="T17" fmla="*/ 2 h 181"/>
                <a:gd name="T18" fmla="*/ 86 w 127"/>
                <a:gd name="T19" fmla="*/ 1 h 181"/>
                <a:gd name="T20" fmla="*/ 81 w 127"/>
                <a:gd name="T21" fmla="*/ 1 h 181"/>
                <a:gd name="T22" fmla="*/ 76 w 127"/>
                <a:gd name="T23" fmla="*/ 0 h 181"/>
                <a:gd name="T24" fmla="*/ 70 w 127"/>
                <a:gd name="T25" fmla="*/ 0 h 181"/>
                <a:gd name="T26" fmla="*/ 68 w 127"/>
                <a:gd name="T27" fmla="*/ 0 h 181"/>
                <a:gd name="T28" fmla="*/ 65 w 127"/>
                <a:gd name="T29" fmla="*/ 1 h 181"/>
                <a:gd name="T30" fmla="*/ 62 w 127"/>
                <a:gd name="T31" fmla="*/ 1 h 181"/>
                <a:gd name="T32" fmla="*/ 59 w 127"/>
                <a:gd name="T33" fmla="*/ 2 h 181"/>
                <a:gd name="T34" fmla="*/ 57 w 127"/>
                <a:gd name="T35" fmla="*/ 3 h 181"/>
                <a:gd name="T36" fmla="*/ 53 w 127"/>
                <a:gd name="T37" fmla="*/ 4 h 181"/>
                <a:gd name="T38" fmla="*/ 50 w 127"/>
                <a:gd name="T39" fmla="*/ 6 h 181"/>
                <a:gd name="T40" fmla="*/ 47 w 127"/>
                <a:gd name="T41" fmla="*/ 7 h 181"/>
                <a:gd name="T42" fmla="*/ 44 w 127"/>
                <a:gd name="T43" fmla="*/ 9 h 181"/>
                <a:gd name="T44" fmla="*/ 41 w 127"/>
                <a:gd name="T45" fmla="*/ 11 h 181"/>
                <a:gd name="T46" fmla="*/ 38 w 127"/>
                <a:gd name="T47" fmla="*/ 13 h 181"/>
                <a:gd name="T48" fmla="*/ 35 w 127"/>
                <a:gd name="T49" fmla="*/ 17 h 181"/>
                <a:gd name="T50" fmla="*/ 32 w 127"/>
                <a:gd name="T51" fmla="*/ 19 h 181"/>
                <a:gd name="T52" fmla="*/ 30 w 127"/>
                <a:gd name="T53" fmla="*/ 22 h 181"/>
                <a:gd name="T54" fmla="*/ 27 w 127"/>
                <a:gd name="T55" fmla="*/ 25 h 181"/>
                <a:gd name="T56" fmla="*/ 25 w 127"/>
                <a:gd name="T57" fmla="*/ 28 h 181"/>
                <a:gd name="T58" fmla="*/ 21 w 127"/>
                <a:gd name="T59" fmla="*/ 31 h 181"/>
                <a:gd name="T60" fmla="*/ 19 w 127"/>
                <a:gd name="T61" fmla="*/ 35 h 181"/>
                <a:gd name="T62" fmla="*/ 17 w 127"/>
                <a:gd name="T63" fmla="*/ 39 h 181"/>
                <a:gd name="T64" fmla="*/ 15 w 127"/>
                <a:gd name="T65" fmla="*/ 42 h 181"/>
                <a:gd name="T66" fmla="*/ 13 w 127"/>
                <a:gd name="T67" fmla="*/ 46 h 181"/>
                <a:gd name="T68" fmla="*/ 11 w 127"/>
                <a:gd name="T69" fmla="*/ 50 h 181"/>
                <a:gd name="T70" fmla="*/ 9 w 127"/>
                <a:gd name="T71" fmla="*/ 54 h 181"/>
                <a:gd name="T72" fmla="*/ 8 w 127"/>
                <a:gd name="T73" fmla="*/ 58 h 181"/>
                <a:gd name="T74" fmla="*/ 7 w 127"/>
                <a:gd name="T75" fmla="*/ 61 h 181"/>
                <a:gd name="T76" fmla="*/ 4 w 127"/>
                <a:gd name="T77" fmla="*/ 66 h 181"/>
                <a:gd name="T78" fmla="*/ 3 w 127"/>
                <a:gd name="T79" fmla="*/ 70 h 181"/>
                <a:gd name="T80" fmla="*/ 2 w 127"/>
                <a:gd name="T81" fmla="*/ 74 h 181"/>
                <a:gd name="T82" fmla="*/ 1 w 127"/>
                <a:gd name="T83" fmla="*/ 78 h 181"/>
                <a:gd name="T84" fmla="*/ 1 w 127"/>
                <a:gd name="T85" fmla="*/ 81 h 181"/>
                <a:gd name="T86" fmla="*/ 0 w 127"/>
                <a:gd name="T87" fmla="*/ 86 h 181"/>
                <a:gd name="T88" fmla="*/ 0 w 127"/>
                <a:gd name="T89" fmla="*/ 90 h 181"/>
                <a:gd name="T90" fmla="*/ 0 w 127"/>
                <a:gd name="T91" fmla="*/ 93 h 181"/>
                <a:gd name="T92" fmla="*/ 0 w 127"/>
                <a:gd name="T93" fmla="*/ 97 h 181"/>
                <a:gd name="T94" fmla="*/ 0 w 127"/>
                <a:gd name="T95" fmla="*/ 101 h 181"/>
                <a:gd name="T96" fmla="*/ 1 w 127"/>
                <a:gd name="T97" fmla="*/ 105 h 181"/>
                <a:gd name="T98" fmla="*/ 1 w 127"/>
                <a:gd name="T99" fmla="*/ 108 h 181"/>
                <a:gd name="T100" fmla="*/ 2 w 127"/>
                <a:gd name="T101" fmla="*/ 111 h 181"/>
                <a:gd name="T102" fmla="*/ 3 w 127"/>
                <a:gd name="T103" fmla="*/ 114 h 181"/>
                <a:gd name="T104" fmla="*/ 4 w 127"/>
                <a:gd name="T105" fmla="*/ 118 h 181"/>
                <a:gd name="T106" fmla="*/ 5 w 127"/>
                <a:gd name="T107" fmla="*/ 121 h 181"/>
                <a:gd name="T108" fmla="*/ 7 w 127"/>
                <a:gd name="T109" fmla="*/ 123 h 181"/>
                <a:gd name="T110" fmla="*/ 8 w 127"/>
                <a:gd name="T111" fmla="*/ 125 h 181"/>
                <a:gd name="T112" fmla="*/ 10 w 127"/>
                <a:gd name="T113" fmla="*/ 128 h 181"/>
                <a:gd name="T114" fmla="*/ 12 w 127"/>
                <a:gd name="T115" fmla="*/ 130 h 181"/>
                <a:gd name="T116" fmla="*/ 14 w 127"/>
                <a:gd name="T117" fmla="*/ 133 h 181"/>
                <a:gd name="T118" fmla="*/ 68 w 127"/>
                <a:gd name="T119" fmla="*/ 18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7" h="181">
                  <a:moveTo>
                    <a:pt x="127" y="18"/>
                  </a:moveTo>
                  <a:lnTo>
                    <a:pt x="123" y="14"/>
                  </a:lnTo>
                  <a:lnTo>
                    <a:pt x="118" y="12"/>
                  </a:lnTo>
                  <a:lnTo>
                    <a:pt x="114" y="10"/>
                  </a:lnTo>
                  <a:lnTo>
                    <a:pt x="110" y="8"/>
                  </a:lnTo>
                  <a:lnTo>
                    <a:pt x="106" y="6"/>
                  </a:lnTo>
                  <a:lnTo>
                    <a:pt x="100" y="5"/>
                  </a:lnTo>
                  <a:lnTo>
                    <a:pt x="96" y="3"/>
                  </a:lnTo>
                  <a:lnTo>
                    <a:pt x="91" y="2"/>
                  </a:lnTo>
                  <a:lnTo>
                    <a:pt x="86" y="1"/>
                  </a:lnTo>
                  <a:lnTo>
                    <a:pt x="81" y="1"/>
                  </a:lnTo>
                  <a:lnTo>
                    <a:pt x="76" y="0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9" y="2"/>
                  </a:lnTo>
                  <a:lnTo>
                    <a:pt x="57" y="3"/>
                  </a:lnTo>
                  <a:lnTo>
                    <a:pt x="53" y="4"/>
                  </a:lnTo>
                  <a:lnTo>
                    <a:pt x="50" y="6"/>
                  </a:lnTo>
                  <a:lnTo>
                    <a:pt x="47" y="7"/>
                  </a:lnTo>
                  <a:lnTo>
                    <a:pt x="44" y="9"/>
                  </a:lnTo>
                  <a:lnTo>
                    <a:pt x="41" y="11"/>
                  </a:lnTo>
                  <a:lnTo>
                    <a:pt x="38" y="13"/>
                  </a:lnTo>
                  <a:lnTo>
                    <a:pt x="35" y="17"/>
                  </a:lnTo>
                  <a:lnTo>
                    <a:pt x="32" y="19"/>
                  </a:lnTo>
                  <a:lnTo>
                    <a:pt x="30" y="22"/>
                  </a:lnTo>
                  <a:lnTo>
                    <a:pt x="27" y="25"/>
                  </a:lnTo>
                  <a:lnTo>
                    <a:pt x="25" y="28"/>
                  </a:lnTo>
                  <a:lnTo>
                    <a:pt x="21" y="31"/>
                  </a:lnTo>
                  <a:lnTo>
                    <a:pt x="19" y="35"/>
                  </a:lnTo>
                  <a:lnTo>
                    <a:pt x="17" y="39"/>
                  </a:lnTo>
                  <a:lnTo>
                    <a:pt x="15" y="42"/>
                  </a:lnTo>
                  <a:lnTo>
                    <a:pt x="13" y="46"/>
                  </a:lnTo>
                  <a:lnTo>
                    <a:pt x="11" y="50"/>
                  </a:lnTo>
                  <a:lnTo>
                    <a:pt x="9" y="54"/>
                  </a:lnTo>
                  <a:lnTo>
                    <a:pt x="8" y="58"/>
                  </a:lnTo>
                  <a:lnTo>
                    <a:pt x="7" y="61"/>
                  </a:lnTo>
                  <a:lnTo>
                    <a:pt x="4" y="66"/>
                  </a:lnTo>
                  <a:lnTo>
                    <a:pt x="3" y="70"/>
                  </a:lnTo>
                  <a:lnTo>
                    <a:pt x="2" y="74"/>
                  </a:lnTo>
                  <a:lnTo>
                    <a:pt x="1" y="78"/>
                  </a:lnTo>
                  <a:lnTo>
                    <a:pt x="1" y="81"/>
                  </a:lnTo>
                  <a:lnTo>
                    <a:pt x="0" y="86"/>
                  </a:lnTo>
                  <a:lnTo>
                    <a:pt x="0" y="90"/>
                  </a:lnTo>
                  <a:lnTo>
                    <a:pt x="0" y="93"/>
                  </a:lnTo>
                  <a:lnTo>
                    <a:pt x="0" y="97"/>
                  </a:lnTo>
                  <a:lnTo>
                    <a:pt x="0" y="101"/>
                  </a:lnTo>
                  <a:lnTo>
                    <a:pt x="1" y="105"/>
                  </a:lnTo>
                  <a:lnTo>
                    <a:pt x="1" y="108"/>
                  </a:lnTo>
                  <a:lnTo>
                    <a:pt x="2" y="111"/>
                  </a:lnTo>
                  <a:lnTo>
                    <a:pt x="3" y="114"/>
                  </a:lnTo>
                  <a:lnTo>
                    <a:pt x="4" y="118"/>
                  </a:lnTo>
                  <a:lnTo>
                    <a:pt x="5" y="121"/>
                  </a:lnTo>
                  <a:lnTo>
                    <a:pt x="7" y="123"/>
                  </a:lnTo>
                  <a:lnTo>
                    <a:pt x="8" y="125"/>
                  </a:lnTo>
                  <a:lnTo>
                    <a:pt x="10" y="128"/>
                  </a:lnTo>
                  <a:lnTo>
                    <a:pt x="12" y="130"/>
                  </a:lnTo>
                  <a:lnTo>
                    <a:pt x="14" y="133"/>
                  </a:lnTo>
                  <a:lnTo>
                    <a:pt x="68" y="18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34" name="Freeform 926"/>
            <p:cNvSpPr>
              <a:spLocks/>
            </p:cNvSpPr>
            <p:nvPr/>
          </p:nvSpPr>
          <p:spPr bwMode="auto">
            <a:xfrm>
              <a:off x="5171" y="3151"/>
              <a:ext cx="19" cy="37"/>
            </a:xfrm>
            <a:custGeom>
              <a:avLst/>
              <a:gdLst>
                <a:gd name="T0" fmla="*/ 0 w 70"/>
                <a:gd name="T1" fmla="*/ 132 h 132"/>
                <a:gd name="T2" fmla="*/ 2 w 70"/>
                <a:gd name="T3" fmla="*/ 132 h 132"/>
                <a:gd name="T4" fmla="*/ 5 w 70"/>
                <a:gd name="T5" fmla="*/ 132 h 132"/>
                <a:gd name="T6" fmla="*/ 8 w 70"/>
                <a:gd name="T7" fmla="*/ 130 h 132"/>
                <a:gd name="T8" fmla="*/ 12 w 70"/>
                <a:gd name="T9" fmla="*/ 130 h 132"/>
                <a:gd name="T10" fmla="*/ 14 w 70"/>
                <a:gd name="T11" fmla="*/ 129 h 132"/>
                <a:gd name="T12" fmla="*/ 17 w 70"/>
                <a:gd name="T13" fmla="*/ 127 h 132"/>
                <a:gd name="T14" fmla="*/ 20 w 70"/>
                <a:gd name="T15" fmla="*/ 126 h 132"/>
                <a:gd name="T16" fmla="*/ 23 w 70"/>
                <a:gd name="T17" fmla="*/ 124 h 132"/>
                <a:gd name="T18" fmla="*/ 26 w 70"/>
                <a:gd name="T19" fmla="*/ 123 h 132"/>
                <a:gd name="T20" fmla="*/ 30 w 70"/>
                <a:gd name="T21" fmla="*/ 121 h 132"/>
                <a:gd name="T22" fmla="*/ 32 w 70"/>
                <a:gd name="T23" fmla="*/ 118 h 132"/>
                <a:gd name="T24" fmla="*/ 35 w 70"/>
                <a:gd name="T25" fmla="*/ 116 h 132"/>
                <a:gd name="T26" fmla="*/ 38 w 70"/>
                <a:gd name="T27" fmla="*/ 112 h 132"/>
                <a:gd name="T28" fmla="*/ 40 w 70"/>
                <a:gd name="T29" fmla="*/ 110 h 132"/>
                <a:gd name="T30" fmla="*/ 43 w 70"/>
                <a:gd name="T31" fmla="*/ 107 h 132"/>
                <a:gd name="T32" fmla="*/ 46 w 70"/>
                <a:gd name="T33" fmla="*/ 104 h 132"/>
                <a:gd name="T34" fmla="*/ 49 w 70"/>
                <a:gd name="T35" fmla="*/ 101 h 132"/>
                <a:gd name="T36" fmla="*/ 51 w 70"/>
                <a:gd name="T37" fmla="*/ 97 h 132"/>
                <a:gd name="T38" fmla="*/ 53 w 70"/>
                <a:gd name="T39" fmla="*/ 93 h 132"/>
                <a:gd name="T40" fmla="*/ 55 w 70"/>
                <a:gd name="T41" fmla="*/ 90 h 132"/>
                <a:gd name="T42" fmla="*/ 57 w 70"/>
                <a:gd name="T43" fmla="*/ 86 h 132"/>
                <a:gd name="T44" fmla="*/ 59 w 70"/>
                <a:gd name="T45" fmla="*/ 83 h 132"/>
                <a:gd name="T46" fmla="*/ 62 w 70"/>
                <a:gd name="T47" fmla="*/ 78 h 132"/>
                <a:gd name="T48" fmla="*/ 63 w 70"/>
                <a:gd name="T49" fmla="*/ 74 h 132"/>
                <a:gd name="T50" fmla="*/ 65 w 70"/>
                <a:gd name="T51" fmla="*/ 70 h 132"/>
                <a:gd name="T52" fmla="*/ 66 w 70"/>
                <a:gd name="T53" fmla="*/ 67 h 132"/>
                <a:gd name="T54" fmla="*/ 67 w 70"/>
                <a:gd name="T55" fmla="*/ 62 h 132"/>
                <a:gd name="T56" fmla="*/ 68 w 70"/>
                <a:gd name="T57" fmla="*/ 58 h 132"/>
                <a:gd name="T58" fmla="*/ 69 w 70"/>
                <a:gd name="T59" fmla="*/ 54 h 132"/>
                <a:gd name="T60" fmla="*/ 69 w 70"/>
                <a:gd name="T61" fmla="*/ 50 h 132"/>
                <a:gd name="T62" fmla="*/ 70 w 70"/>
                <a:gd name="T63" fmla="*/ 46 h 132"/>
                <a:gd name="T64" fmla="*/ 70 w 70"/>
                <a:gd name="T65" fmla="*/ 42 h 132"/>
                <a:gd name="T66" fmla="*/ 70 w 70"/>
                <a:gd name="T67" fmla="*/ 38 h 132"/>
                <a:gd name="T68" fmla="*/ 70 w 70"/>
                <a:gd name="T69" fmla="*/ 35 h 132"/>
                <a:gd name="T70" fmla="*/ 70 w 70"/>
                <a:gd name="T71" fmla="*/ 30 h 132"/>
                <a:gd name="T72" fmla="*/ 70 w 70"/>
                <a:gd name="T73" fmla="*/ 27 h 132"/>
                <a:gd name="T74" fmla="*/ 69 w 70"/>
                <a:gd name="T75" fmla="*/ 24 h 132"/>
                <a:gd name="T76" fmla="*/ 68 w 70"/>
                <a:gd name="T77" fmla="*/ 21 h 132"/>
                <a:gd name="T78" fmla="*/ 67 w 70"/>
                <a:gd name="T79" fmla="*/ 18 h 132"/>
                <a:gd name="T80" fmla="*/ 66 w 70"/>
                <a:gd name="T81" fmla="*/ 14 h 132"/>
                <a:gd name="T82" fmla="*/ 65 w 70"/>
                <a:gd name="T83" fmla="*/ 11 h 132"/>
                <a:gd name="T84" fmla="*/ 64 w 70"/>
                <a:gd name="T85" fmla="*/ 9 h 132"/>
                <a:gd name="T86" fmla="*/ 63 w 70"/>
                <a:gd name="T87" fmla="*/ 6 h 132"/>
                <a:gd name="T88" fmla="*/ 61 w 70"/>
                <a:gd name="T89" fmla="*/ 4 h 132"/>
                <a:gd name="T90" fmla="*/ 58 w 70"/>
                <a:gd name="T91" fmla="*/ 2 h 132"/>
                <a:gd name="T92" fmla="*/ 56 w 70"/>
                <a:gd name="T93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70" h="132">
                  <a:moveTo>
                    <a:pt x="0" y="132"/>
                  </a:moveTo>
                  <a:lnTo>
                    <a:pt x="2" y="132"/>
                  </a:lnTo>
                  <a:lnTo>
                    <a:pt x="5" y="132"/>
                  </a:lnTo>
                  <a:lnTo>
                    <a:pt x="8" y="130"/>
                  </a:lnTo>
                  <a:lnTo>
                    <a:pt x="12" y="130"/>
                  </a:lnTo>
                  <a:lnTo>
                    <a:pt x="14" y="129"/>
                  </a:lnTo>
                  <a:lnTo>
                    <a:pt x="17" y="127"/>
                  </a:lnTo>
                  <a:lnTo>
                    <a:pt x="20" y="126"/>
                  </a:lnTo>
                  <a:lnTo>
                    <a:pt x="23" y="124"/>
                  </a:lnTo>
                  <a:lnTo>
                    <a:pt x="26" y="123"/>
                  </a:lnTo>
                  <a:lnTo>
                    <a:pt x="30" y="121"/>
                  </a:lnTo>
                  <a:lnTo>
                    <a:pt x="32" y="118"/>
                  </a:lnTo>
                  <a:lnTo>
                    <a:pt x="35" y="116"/>
                  </a:lnTo>
                  <a:lnTo>
                    <a:pt x="38" y="112"/>
                  </a:lnTo>
                  <a:lnTo>
                    <a:pt x="40" y="110"/>
                  </a:lnTo>
                  <a:lnTo>
                    <a:pt x="43" y="107"/>
                  </a:lnTo>
                  <a:lnTo>
                    <a:pt x="46" y="104"/>
                  </a:lnTo>
                  <a:lnTo>
                    <a:pt x="49" y="101"/>
                  </a:lnTo>
                  <a:lnTo>
                    <a:pt x="51" y="97"/>
                  </a:lnTo>
                  <a:lnTo>
                    <a:pt x="53" y="93"/>
                  </a:lnTo>
                  <a:lnTo>
                    <a:pt x="55" y="90"/>
                  </a:lnTo>
                  <a:lnTo>
                    <a:pt x="57" y="86"/>
                  </a:lnTo>
                  <a:lnTo>
                    <a:pt x="59" y="83"/>
                  </a:lnTo>
                  <a:lnTo>
                    <a:pt x="62" y="78"/>
                  </a:lnTo>
                  <a:lnTo>
                    <a:pt x="63" y="74"/>
                  </a:lnTo>
                  <a:lnTo>
                    <a:pt x="65" y="70"/>
                  </a:lnTo>
                  <a:lnTo>
                    <a:pt x="66" y="67"/>
                  </a:lnTo>
                  <a:lnTo>
                    <a:pt x="67" y="62"/>
                  </a:lnTo>
                  <a:lnTo>
                    <a:pt x="68" y="58"/>
                  </a:lnTo>
                  <a:lnTo>
                    <a:pt x="69" y="54"/>
                  </a:lnTo>
                  <a:lnTo>
                    <a:pt x="69" y="50"/>
                  </a:lnTo>
                  <a:lnTo>
                    <a:pt x="70" y="46"/>
                  </a:lnTo>
                  <a:lnTo>
                    <a:pt x="70" y="42"/>
                  </a:lnTo>
                  <a:lnTo>
                    <a:pt x="70" y="38"/>
                  </a:lnTo>
                  <a:lnTo>
                    <a:pt x="70" y="35"/>
                  </a:lnTo>
                  <a:lnTo>
                    <a:pt x="70" y="30"/>
                  </a:lnTo>
                  <a:lnTo>
                    <a:pt x="70" y="27"/>
                  </a:lnTo>
                  <a:lnTo>
                    <a:pt x="69" y="24"/>
                  </a:lnTo>
                  <a:lnTo>
                    <a:pt x="68" y="21"/>
                  </a:lnTo>
                  <a:lnTo>
                    <a:pt x="67" y="18"/>
                  </a:lnTo>
                  <a:lnTo>
                    <a:pt x="66" y="14"/>
                  </a:lnTo>
                  <a:lnTo>
                    <a:pt x="65" y="11"/>
                  </a:lnTo>
                  <a:lnTo>
                    <a:pt x="64" y="9"/>
                  </a:lnTo>
                  <a:lnTo>
                    <a:pt x="63" y="6"/>
                  </a:lnTo>
                  <a:lnTo>
                    <a:pt x="61" y="4"/>
                  </a:lnTo>
                  <a:lnTo>
                    <a:pt x="58" y="2"/>
                  </a:lnTo>
                  <a:lnTo>
                    <a:pt x="5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35" name="Freeform 927"/>
            <p:cNvSpPr>
              <a:spLocks/>
            </p:cNvSpPr>
            <p:nvPr/>
          </p:nvSpPr>
          <p:spPr bwMode="auto">
            <a:xfrm>
              <a:off x="5153" y="3178"/>
              <a:ext cx="18" cy="10"/>
            </a:xfrm>
            <a:custGeom>
              <a:avLst/>
              <a:gdLst>
                <a:gd name="T0" fmla="*/ 0 w 64"/>
                <a:gd name="T1" fmla="*/ 0 h 35"/>
                <a:gd name="T2" fmla="*/ 3 w 64"/>
                <a:gd name="T3" fmla="*/ 4 h 35"/>
                <a:gd name="T4" fmla="*/ 6 w 64"/>
                <a:gd name="T5" fmla="*/ 8 h 35"/>
                <a:gd name="T6" fmla="*/ 10 w 64"/>
                <a:gd name="T7" fmla="*/ 11 h 35"/>
                <a:gd name="T8" fmla="*/ 13 w 64"/>
                <a:gd name="T9" fmla="*/ 14 h 35"/>
                <a:gd name="T10" fmla="*/ 16 w 64"/>
                <a:gd name="T11" fmla="*/ 17 h 35"/>
                <a:gd name="T12" fmla="*/ 20 w 64"/>
                <a:gd name="T13" fmla="*/ 20 h 35"/>
                <a:gd name="T14" fmla="*/ 23 w 64"/>
                <a:gd name="T15" fmla="*/ 23 h 35"/>
                <a:gd name="T16" fmla="*/ 28 w 64"/>
                <a:gd name="T17" fmla="*/ 25 h 35"/>
                <a:gd name="T18" fmla="*/ 32 w 64"/>
                <a:gd name="T19" fmla="*/ 27 h 35"/>
                <a:gd name="T20" fmla="*/ 36 w 64"/>
                <a:gd name="T21" fmla="*/ 29 h 35"/>
                <a:gd name="T22" fmla="*/ 40 w 64"/>
                <a:gd name="T23" fmla="*/ 30 h 35"/>
                <a:gd name="T24" fmla="*/ 45 w 64"/>
                <a:gd name="T25" fmla="*/ 32 h 35"/>
                <a:gd name="T26" fmla="*/ 49 w 64"/>
                <a:gd name="T27" fmla="*/ 33 h 35"/>
                <a:gd name="T28" fmla="*/ 54 w 64"/>
                <a:gd name="T29" fmla="*/ 33 h 35"/>
                <a:gd name="T30" fmla="*/ 59 w 64"/>
                <a:gd name="T31" fmla="*/ 35 h 35"/>
                <a:gd name="T32" fmla="*/ 64 w 64"/>
                <a:gd name="T33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4" h="35">
                  <a:moveTo>
                    <a:pt x="0" y="0"/>
                  </a:moveTo>
                  <a:lnTo>
                    <a:pt x="3" y="4"/>
                  </a:lnTo>
                  <a:lnTo>
                    <a:pt x="6" y="8"/>
                  </a:lnTo>
                  <a:lnTo>
                    <a:pt x="10" y="11"/>
                  </a:lnTo>
                  <a:lnTo>
                    <a:pt x="13" y="14"/>
                  </a:lnTo>
                  <a:lnTo>
                    <a:pt x="16" y="17"/>
                  </a:lnTo>
                  <a:lnTo>
                    <a:pt x="20" y="20"/>
                  </a:lnTo>
                  <a:lnTo>
                    <a:pt x="23" y="23"/>
                  </a:lnTo>
                  <a:lnTo>
                    <a:pt x="28" y="25"/>
                  </a:lnTo>
                  <a:lnTo>
                    <a:pt x="32" y="27"/>
                  </a:lnTo>
                  <a:lnTo>
                    <a:pt x="36" y="29"/>
                  </a:lnTo>
                  <a:lnTo>
                    <a:pt x="40" y="30"/>
                  </a:lnTo>
                  <a:lnTo>
                    <a:pt x="45" y="32"/>
                  </a:lnTo>
                  <a:lnTo>
                    <a:pt x="49" y="33"/>
                  </a:lnTo>
                  <a:lnTo>
                    <a:pt x="54" y="33"/>
                  </a:lnTo>
                  <a:lnTo>
                    <a:pt x="59" y="35"/>
                  </a:lnTo>
                  <a:lnTo>
                    <a:pt x="64" y="3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36" name="Freeform 928"/>
            <p:cNvSpPr>
              <a:spLocks/>
            </p:cNvSpPr>
            <p:nvPr/>
          </p:nvSpPr>
          <p:spPr bwMode="auto">
            <a:xfrm>
              <a:off x="5014" y="1013"/>
              <a:ext cx="62" cy="64"/>
            </a:xfrm>
            <a:custGeom>
              <a:avLst/>
              <a:gdLst>
                <a:gd name="T0" fmla="*/ 120 w 224"/>
                <a:gd name="T1" fmla="*/ 0 h 232"/>
                <a:gd name="T2" fmla="*/ 92 w 224"/>
                <a:gd name="T3" fmla="*/ 17 h 232"/>
                <a:gd name="T4" fmla="*/ 60 w 224"/>
                <a:gd name="T5" fmla="*/ 50 h 232"/>
                <a:gd name="T6" fmla="*/ 39 w 224"/>
                <a:gd name="T7" fmla="*/ 83 h 232"/>
                <a:gd name="T8" fmla="*/ 14 w 224"/>
                <a:gd name="T9" fmla="*/ 132 h 232"/>
                <a:gd name="T10" fmla="*/ 0 w 224"/>
                <a:gd name="T11" fmla="*/ 182 h 232"/>
                <a:gd name="T12" fmla="*/ 3 w 224"/>
                <a:gd name="T13" fmla="*/ 215 h 232"/>
                <a:gd name="T14" fmla="*/ 23 w 224"/>
                <a:gd name="T15" fmla="*/ 232 h 232"/>
                <a:gd name="T16" fmla="*/ 45 w 224"/>
                <a:gd name="T17" fmla="*/ 232 h 232"/>
                <a:gd name="T18" fmla="*/ 73 w 224"/>
                <a:gd name="T19" fmla="*/ 215 h 232"/>
                <a:gd name="T20" fmla="*/ 121 w 224"/>
                <a:gd name="T21" fmla="*/ 166 h 232"/>
                <a:gd name="T22" fmla="*/ 158 w 224"/>
                <a:gd name="T23" fmla="*/ 116 h 232"/>
                <a:gd name="T24" fmla="*/ 198 w 224"/>
                <a:gd name="T25" fmla="*/ 50 h 232"/>
                <a:gd name="T26" fmla="*/ 224 w 224"/>
                <a:gd name="T27" fmla="*/ 0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4" h="232">
                  <a:moveTo>
                    <a:pt x="120" y="0"/>
                  </a:moveTo>
                  <a:lnTo>
                    <a:pt x="92" y="17"/>
                  </a:lnTo>
                  <a:lnTo>
                    <a:pt x="60" y="50"/>
                  </a:lnTo>
                  <a:lnTo>
                    <a:pt x="39" y="83"/>
                  </a:lnTo>
                  <a:lnTo>
                    <a:pt x="14" y="132"/>
                  </a:lnTo>
                  <a:lnTo>
                    <a:pt x="0" y="182"/>
                  </a:lnTo>
                  <a:lnTo>
                    <a:pt x="3" y="215"/>
                  </a:lnTo>
                  <a:lnTo>
                    <a:pt x="23" y="232"/>
                  </a:lnTo>
                  <a:lnTo>
                    <a:pt x="45" y="232"/>
                  </a:lnTo>
                  <a:lnTo>
                    <a:pt x="73" y="215"/>
                  </a:lnTo>
                  <a:lnTo>
                    <a:pt x="121" y="166"/>
                  </a:lnTo>
                  <a:lnTo>
                    <a:pt x="158" y="116"/>
                  </a:lnTo>
                  <a:lnTo>
                    <a:pt x="198" y="50"/>
                  </a:lnTo>
                  <a:lnTo>
                    <a:pt x="22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37" name="Freeform 929"/>
            <p:cNvSpPr>
              <a:spLocks/>
            </p:cNvSpPr>
            <p:nvPr/>
          </p:nvSpPr>
          <p:spPr bwMode="auto">
            <a:xfrm>
              <a:off x="5047" y="1013"/>
              <a:ext cx="11" cy="64"/>
            </a:xfrm>
            <a:custGeom>
              <a:avLst/>
              <a:gdLst>
                <a:gd name="T0" fmla="*/ 0 w 41"/>
                <a:gd name="T1" fmla="*/ 0 h 232"/>
                <a:gd name="T2" fmla="*/ 22 w 41"/>
                <a:gd name="T3" fmla="*/ 0 h 232"/>
                <a:gd name="T4" fmla="*/ 29 w 41"/>
                <a:gd name="T5" fmla="*/ 17 h 232"/>
                <a:gd name="T6" fmla="*/ 33 w 41"/>
                <a:gd name="T7" fmla="*/ 50 h 232"/>
                <a:gd name="T8" fmla="*/ 20 w 41"/>
                <a:gd name="T9" fmla="*/ 182 h 232"/>
                <a:gd name="T10" fmla="*/ 23 w 41"/>
                <a:gd name="T11" fmla="*/ 215 h 232"/>
                <a:gd name="T12" fmla="*/ 29 w 41"/>
                <a:gd name="T13" fmla="*/ 232 h 232"/>
                <a:gd name="T14" fmla="*/ 41 w 41"/>
                <a:gd name="T15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1" h="232">
                  <a:moveTo>
                    <a:pt x="0" y="0"/>
                  </a:moveTo>
                  <a:lnTo>
                    <a:pt x="22" y="0"/>
                  </a:lnTo>
                  <a:lnTo>
                    <a:pt x="29" y="17"/>
                  </a:lnTo>
                  <a:lnTo>
                    <a:pt x="33" y="50"/>
                  </a:lnTo>
                  <a:lnTo>
                    <a:pt x="20" y="182"/>
                  </a:lnTo>
                  <a:lnTo>
                    <a:pt x="23" y="215"/>
                  </a:lnTo>
                  <a:lnTo>
                    <a:pt x="29" y="232"/>
                  </a:lnTo>
                  <a:lnTo>
                    <a:pt x="41" y="23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38" name="Line 930"/>
            <p:cNvSpPr>
              <a:spLocks noChangeShapeType="1"/>
            </p:cNvSpPr>
            <p:nvPr/>
          </p:nvSpPr>
          <p:spPr bwMode="auto">
            <a:xfrm flipV="1">
              <a:off x="3084" y="4010"/>
              <a:ext cx="0" cy="1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39" name="Line 931"/>
            <p:cNvSpPr>
              <a:spLocks noChangeShapeType="1"/>
            </p:cNvSpPr>
            <p:nvPr/>
          </p:nvSpPr>
          <p:spPr bwMode="auto">
            <a:xfrm flipV="1">
              <a:off x="3084" y="3944"/>
              <a:ext cx="0" cy="2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40" name="Line 932"/>
            <p:cNvSpPr>
              <a:spLocks noChangeShapeType="1"/>
            </p:cNvSpPr>
            <p:nvPr/>
          </p:nvSpPr>
          <p:spPr bwMode="auto">
            <a:xfrm>
              <a:off x="4374" y="1236"/>
              <a:ext cx="12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41" name="Line 933"/>
            <p:cNvSpPr>
              <a:spLocks noChangeShapeType="1"/>
            </p:cNvSpPr>
            <p:nvPr/>
          </p:nvSpPr>
          <p:spPr bwMode="auto">
            <a:xfrm>
              <a:off x="4648" y="1371"/>
              <a:ext cx="95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42" name="Line 934"/>
            <p:cNvSpPr>
              <a:spLocks noChangeShapeType="1"/>
            </p:cNvSpPr>
            <p:nvPr/>
          </p:nvSpPr>
          <p:spPr bwMode="auto">
            <a:xfrm>
              <a:off x="4374" y="1505"/>
              <a:ext cx="1224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43" name="Line 935"/>
            <p:cNvSpPr>
              <a:spLocks noChangeShapeType="1"/>
            </p:cNvSpPr>
            <p:nvPr/>
          </p:nvSpPr>
          <p:spPr bwMode="auto">
            <a:xfrm>
              <a:off x="4813" y="1100"/>
              <a:ext cx="78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44" name="Line 936"/>
            <p:cNvSpPr>
              <a:spLocks noChangeShapeType="1"/>
            </p:cNvSpPr>
            <p:nvPr/>
          </p:nvSpPr>
          <p:spPr bwMode="auto">
            <a:xfrm>
              <a:off x="4648" y="1236"/>
              <a:ext cx="0" cy="2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45" name="Line 937"/>
            <p:cNvSpPr>
              <a:spLocks noChangeShapeType="1"/>
            </p:cNvSpPr>
            <p:nvPr/>
          </p:nvSpPr>
          <p:spPr bwMode="auto">
            <a:xfrm flipV="1">
              <a:off x="4691" y="1298"/>
              <a:ext cx="54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46" name="Line 938"/>
            <p:cNvSpPr>
              <a:spLocks noChangeShapeType="1"/>
            </p:cNvSpPr>
            <p:nvPr/>
          </p:nvSpPr>
          <p:spPr bwMode="auto">
            <a:xfrm>
              <a:off x="4718" y="1261"/>
              <a:ext cx="0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47" name="Line 939"/>
            <p:cNvSpPr>
              <a:spLocks noChangeShapeType="1"/>
            </p:cNvSpPr>
            <p:nvPr/>
          </p:nvSpPr>
          <p:spPr bwMode="auto">
            <a:xfrm>
              <a:off x="4704" y="1273"/>
              <a:ext cx="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48" name="Line 940"/>
            <p:cNvSpPr>
              <a:spLocks noChangeShapeType="1"/>
            </p:cNvSpPr>
            <p:nvPr/>
          </p:nvSpPr>
          <p:spPr bwMode="auto">
            <a:xfrm flipV="1">
              <a:off x="4718" y="1278"/>
              <a:ext cx="19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49" name="Line 941"/>
            <p:cNvSpPr>
              <a:spLocks noChangeShapeType="1"/>
            </p:cNvSpPr>
            <p:nvPr/>
          </p:nvSpPr>
          <p:spPr bwMode="auto">
            <a:xfrm>
              <a:off x="4701" y="1311"/>
              <a:ext cx="0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50" name="Line 942"/>
            <p:cNvSpPr>
              <a:spLocks noChangeShapeType="1"/>
            </p:cNvSpPr>
            <p:nvPr/>
          </p:nvSpPr>
          <p:spPr bwMode="auto">
            <a:xfrm flipV="1">
              <a:off x="4733" y="1307"/>
              <a:ext cx="2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51" name="Freeform 943"/>
            <p:cNvSpPr>
              <a:spLocks/>
            </p:cNvSpPr>
            <p:nvPr/>
          </p:nvSpPr>
          <p:spPr bwMode="auto">
            <a:xfrm>
              <a:off x="4708" y="1305"/>
              <a:ext cx="10" cy="39"/>
            </a:xfrm>
            <a:custGeom>
              <a:avLst/>
              <a:gdLst>
                <a:gd name="T0" fmla="*/ 41 w 41"/>
                <a:gd name="T1" fmla="*/ 0 h 137"/>
                <a:gd name="T2" fmla="*/ 34 w 41"/>
                <a:gd name="T3" fmla="*/ 61 h 137"/>
                <a:gd name="T4" fmla="*/ 0 w 41"/>
                <a:gd name="T5" fmla="*/ 13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" h="137">
                  <a:moveTo>
                    <a:pt x="41" y="0"/>
                  </a:moveTo>
                  <a:lnTo>
                    <a:pt x="34" y="61"/>
                  </a:lnTo>
                  <a:lnTo>
                    <a:pt x="0" y="13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52" name="Line 944"/>
            <p:cNvSpPr>
              <a:spLocks noChangeShapeType="1"/>
            </p:cNvSpPr>
            <p:nvPr/>
          </p:nvSpPr>
          <p:spPr bwMode="auto">
            <a:xfrm>
              <a:off x="4718" y="1323"/>
              <a:ext cx="12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53" name="Line 945"/>
            <p:cNvSpPr>
              <a:spLocks noChangeShapeType="1"/>
            </p:cNvSpPr>
            <p:nvPr/>
          </p:nvSpPr>
          <p:spPr bwMode="auto">
            <a:xfrm flipV="1">
              <a:off x="4701" y="1346"/>
              <a:ext cx="32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54" name="Line 946"/>
            <p:cNvSpPr>
              <a:spLocks noChangeShapeType="1"/>
            </p:cNvSpPr>
            <p:nvPr/>
          </p:nvSpPr>
          <p:spPr bwMode="auto">
            <a:xfrm>
              <a:off x="4865" y="1263"/>
              <a:ext cx="0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55" name="Line 947"/>
            <p:cNvSpPr>
              <a:spLocks noChangeShapeType="1"/>
            </p:cNvSpPr>
            <p:nvPr/>
          </p:nvSpPr>
          <p:spPr bwMode="auto">
            <a:xfrm flipV="1">
              <a:off x="4849" y="1288"/>
              <a:ext cx="31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56" name="Line 948"/>
            <p:cNvSpPr>
              <a:spLocks noChangeShapeType="1"/>
            </p:cNvSpPr>
            <p:nvPr/>
          </p:nvSpPr>
          <p:spPr bwMode="auto">
            <a:xfrm flipH="1">
              <a:off x="4871" y="1267"/>
              <a:ext cx="4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57" name="Line 949"/>
            <p:cNvSpPr>
              <a:spLocks noChangeShapeType="1"/>
            </p:cNvSpPr>
            <p:nvPr/>
          </p:nvSpPr>
          <p:spPr bwMode="auto">
            <a:xfrm>
              <a:off x="4853" y="1271"/>
              <a:ext cx="6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58" name="Line 950"/>
            <p:cNvSpPr>
              <a:spLocks noChangeShapeType="1"/>
            </p:cNvSpPr>
            <p:nvPr/>
          </p:nvSpPr>
          <p:spPr bwMode="auto">
            <a:xfrm flipH="1">
              <a:off x="4846" y="1290"/>
              <a:ext cx="19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59" name="Line 951"/>
            <p:cNvSpPr>
              <a:spLocks noChangeShapeType="1"/>
            </p:cNvSpPr>
            <p:nvPr/>
          </p:nvSpPr>
          <p:spPr bwMode="auto">
            <a:xfrm>
              <a:off x="4865" y="1292"/>
              <a:ext cx="12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60" name="Freeform 952"/>
            <p:cNvSpPr>
              <a:spLocks/>
            </p:cNvSpPr>
            <p:nvPr/>
          </p:nvSpPr>
          <p:spPr bwMode="auto">
            <a:xfrm>
              <a:off x="4857" y="1313"/>
              <a:ext cx="18" cy="33"/>
            </a:xfrm>
            <a:custGeom>
              <a:avLst/>
              <a:gdLst>
                <a:gd name="T0" fmla="*/ 23 w 64"/>
                <a:gd name="T1" fmla="*/ 0 h 119"/>
                <a:gd name="T2" fmla="*/ 0 w 64"/>
                <a:gd name="T3" fmla="*/ 81 h 119"/>
                <a:gd name="T4" fmla="*/ 64 w 64"/>
                <a:gd name="T5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" h="119">
                  <a:moveTo>
                    <a:pt x="23" y="0"/>
                  </a:moveTo>
                  <a:lnTo>
                    <a:pt x="0" y="81"/>
                  </a:lnTo>
                  <a:lnTo>
                    <a:pt x="64" y="11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61" name="Freeform 953"/>
            <p:cNvSpPr>
              <a:spLocks/>
            </p:cNvSpPr>
            <p:nvPr/>
          </p:nvSpPr>
          <p:spPr bwMode="auto">
            <a:xfrm>
              <a:off x="4853" y="1313"/>
              <a:ext cx="20" cy="41"/>
            </a:xfrm>
            <a:custGeom>
              <a:avLst/>
              <a:gdLst>
                <a:gd name="T0" fmla="*/ 72 w 72"/>
                <a:gd name="T1" fmla="*/ 0 h 146"/>
                <a:gd name="T2" fmla="*/ 57 w 72"/>
                <a:gd name="T3" fmla="*/ 69 h 146"/>
                <a:gd name="T4" fmla="*/ 34 w 72"/>
                <a:gd name="T5" fmla="*/ 116 h 146"/>
                <a:gd name="T6" fmla="*/ 0 w 72"/>
                <a:gd name="T7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2" h="146">
                  <a:moveTo>
                    <a:pt x="72" y="0"/>
                  </a:moveTo>
                  <a:lnTo>
                    <a:pt x="57" y="69"/>
                  </a:lnTo>
                  <a:lnTo>
                    <a:pt x="34" y="116"/>
                  </a:lnTo>
                  <a:lnTo>
                    <a:pt x="0" y="14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62" name="Line 954"/>
            <p:cNvSpPr>
              <a:spLocks noChangeShapeType="1"/>
            </p:cNvSpPr>
            <p:nvPr/>
          </p:nvSpPr>
          <p:spPr bwMode="auto">
            <a:xfrm flipV="1">
              <a:off x="4849" y="1321"/>
              <a:ext cx="22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63" name="Freeform 955"/>
            <p:cNvSpPr>
              <a:spLocks/>
            </p:cNvSpPr>
            <p:nvPr/>
          </p:nvSpPr>
          <p:spPr bwMode="auto">
            <a:xfrm>
              <a:off x="4877" y="1263"/>
              <a:ext cx="11" cy="52"/>
            </a:xfrm>
            <a:custGeom>
              <a:avLst/>
              <a:gdLst>
                <a:gd name="T0" fmla="*/ 41 w 41"/>
                <a:gd name="T1" fmla="*/ 0 h 191"/>
                <a:gd name="T2" fmla="*/ 34 w 41"/>
                <a:gd name="T3" fmla="*/ 72 h 191"/>
                <a:gd name="T4" fmla="*/ 22 w 41"/>
                <a:gd name="T5" fmla="*/ 119 h 191"/>
                <a:gd name="T6" fmla="*/ 0 w 41"/>
                <a:gd name="T7" fmla="*/ 19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" h="191">
                  <a:moveTo>
                    <a:pt x="41" y="0"/>
                  </a:moveTo>
                  <a:lnTo>
                    <a:pt x="34" y="72"/>
                  </a:lnTo>
                  <a:lnTo>
                    <a:pt x="22" y="119"/>
                  </a:lnTo>
                  <a:lnTo>
                    <a:pt x="0" y="19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64" name="Line 956"/>
            <p:cNvSpPr>
              <a:spLocks noChangeShapeType="1"/>
            </p:cNvSpPr>
            <p:nvPr/>
          </p:nvSpPr>
          <p:spPr bwMode="auto">
            <a:xfrm flipV="1">
              <a:off x="4882" y="1292"/>
              <a:ext cx="20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65" name="Freeform 957"/>
            <p:cNvSpPr>
              <a:spLocks/>
            </p:cNvSpPr>
            <p:nvPr/>
          </p:nvSpPr>
          <p:spPr bwMode="auto">
            <a:xfrm>
              <a:off x="4871" y="1292"/>
              <a:ext cx="23" cy="64"/>
            </a:xfrm>
            <a:custGeom>
              <a:avLst/>
              <a:gdLst>
                <a:gd name="T0" fmla="*/ 81 w 81"/>
                <a:gd name="T1" fmla="*/ 0 h 231"/>
                <a:gd name="T2" fmla="*/ 69 w 81"/>
                <a:gd name="T3" fmla="*/ 100 h 231"/>
                <a:gd name="T4" fmla="*/ 47 w 81"/>
                <a:gd name="T5" fmla="*/ 170 h 231"/>
                <a:gd name="T6" fmla="*/ 0 w 81"/>
                <a:gd name="T7" fmla="*/ 231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231">
                  <a:moveTo>
                    <a:pt x="81" y="0"/>
                  </a:moveTo>
                  <a:lnTo>
                    <a:pt x="69" y="100"/>
                  </a:lnTo>
                  <a:lnTo>
                    <a:pt x="47" y="170"/>
                  </a:lnTo>
                  <a:lnTo>
                    <a:pt x="0" y="23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1966" name="Freeform 958"/>
            <p:cNvSpPr>
              <a:spLocks/>
            </p:cNvSpPr>
            <p:nvPr/>
          </p:nvSpPr>
          <p:spPr bwMode="auto">
            <a:xfrm>
              <a:off x="4878" y="1307"/>
              <a:ext cx="28" cy="45"/>
            </a:xfrm>
            <a:custGeom>
              <a:avLst/>
              <a:gdLst>
                <a:gd name="T0" fmla="*/ 0 w 96"/>
                <a:gd name="T1" fmla="*/ 0 h 165"/>
                <a:gd name="T2" fmla="*/ 61 w 96"/>
                <a:gd name="T3" fmla="*/ 165 h 165"/>
                <a:gd name="T4" fmla="*/ 96 w 96"/>
                <a:gd name="T5" fmla="*/ 165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6" h="165">
                  <a:moveTo>
                    <a:pt x="0" y="0"/>
                  </a:moveTo>
                  <a:lnTo>
                    <a:pt x="61" y="165"/>
                  </a:lnTo>
                  <a:lnTo>
                    <a:pt x="96" y="16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87550689"/>
      </p:ext>
    </p:extLst>
  </p:cSld>
  <p:clrMapOvr>
    <a:masterClrMapping/>
  </p:clrMapOvr>
  <p:transition>
    <p:random/>
  </p:transition>
  <p:timing>
    <p:tnLst>
      <p:par>
        <p:cTn id="1" dur="indefinite" restart="never" nodeType="tmRoot"/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2" name="Text Box 2"/>
          <p:cNvSpPr txBox="1">
            <a:spLocks noChangeArrowheads="1"/>
          </p:cNvSpPr>
          <p:nvPr/>
        </p:nvSpPr>
        <p:spPr bwMode="auto">
          <a:xfrm>
            <a:off x="82550" y="57150"/>
            <a:ext cx="5900738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⑵ </a:t>
            </a:r>
            <a:r>
              <a:rPr kumimoji="1" lang="zh-CN" altLang="en-US" sz="3600" b="1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两齿轮啮合的画法</a:t>
            </a:r>
          </a:p>
        </p:txBody>
      </p:sp>
      <p:sp>
        <p:nvSpPr>
          <p:cNvPr id="117763" name="Text Box 3"/>
          <p:cNvSpPr txBox="1">
            <a:spLocks noChangeArrowheads="1"/>
          </p:cNvSpPr>
          <p:nvPr/>
        </p:nvSpPr>
        <p:spPr bwMode="auto">
          <a:xfrm>
            <a:off x="96838" y="1138238"/>
            <a:ext cx="5200650" cy="301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9999FF">
                        <a:gamma/>
                        <a:shade val="78431"/>
                        <a:invGamma/>
                      </a:srgbClr>
                    </a:gs>
                    <a:gs pos="100000">
                      <a:srgbClr val="9999FF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</a:rPr>
              <a:t>★</a:t>
            </a:r>
            <a:r>
              <a:rPr kumimoji="1" lang="zh-CN" altLang="en-US" sz="3200" b="1">
                <a:solidFill>
                  <a:srgbClr val="000000"/>
                </a:solidFill>
              </a:rPr>
              <a:t>在非圆投影的剖视图中，两轮节线重合，画点画线。</a:t>
            </a:r>
            <a:r>
              <a:rPr kumimoji="1" lang="zh-CN" altLang="en-US" sz="3200" b="1">
                <a:solidFill>
                  <a:srgbClr val="FF0000"/>
                </a:solidFill>
              </a:rPr>
              <a:t>齿根线</a:t>
            </a:r>
            <a:r>
              <a:rPr kumimoji="1" lang="zh-CN" altLang="en-US" sz="3200" b="1">
                <a:solidFill>
                  <a:srgbClr val="000000"/>
                </a:solidFill>
              </a:rPr>
              <a:t>画</a:t>
            </a:r>
            <a:r>
              <a:rPr kumimoji="1" lang="zh-CN" altLang="en-US" sz="3200" b="1">
                <a:solidFill>
                  <a:srgbClr val="FF0000"/>
                </a:solidFill>
              </a:rPr>
              <a:t>粗实线</a:t>
            </a:r>
            <a:r>
              <a:rPr kumimoji="1" lang="zh-CN" altLang="en-US" sz="3200" b="1">
                <a:solidFill>
                  <a:srgbClr val="000000"/>
                </a:solidFill>
              </a:rPr>
              <a:t>。</a:t>
            </a:r>
            <a:r>
              <a:rPr kumimoji="1" lang="zh-CN" altLang="en-US" sz="3200" b="1">
                <a:solidFill>
                  <a:srgbClr val="FF0000"/>
                </a:solidFill>
              </a:rPr>
              <a:t>齿顶线</a:t>
            </a:r>
            <a:r>
              <a:rPr kumimoji="1" lang="zh-CN" altLang="en-US" sz="3200" b="1">
                <a:solidFill>
                  <a:srgbClr val="000000"/>
                </a:solidFill>
              </a:rPr>
              <a:t>画法为一个轮齿为可见，画粗实线，一个轮齿被遮住，画虚线。</a:t>
            </a:r>
            <a:endParaRPr kumimoji="1" lang="zh-CN" altLang="en-US" sz="3200" b="1">
              <a:solidFill>
                <a:srgbClr val="FF3300"/>
              </a:solidFill>
            </a:endParaRPr>
          </a:p>
        </p:txBody>
      </p:sp>
      <p:sp>
        <p:nvSpPr>
          <p:cNvPr id="117764" name="Text Box 4"/>
          <p:cNvSpPr txBox="1">
            <a:spLocks noChangeArrowheads="1"/>
          </p:cNvSpPr>
          <p:nvPr/>
        </p:nvSpPr>
        <p:spPr bwMode="auto">
          <a:xfrm>
            <a:off x="96838" y="4014788"/>
            <a:ext cx="5154612" cy="2041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9999FF">
                        <a:gamma/>
                        <a:shade val="78431"/>
                        <a:invGamma/>
                      </a:srgbClr>
                    </a:gs>
                    <a:gs pos="100000">
                      <a:srgbClr val="9999FF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</a:rPr>
              <a:t>★</a:t>
            </a:r>
            <a:r>
              <a:rPr kumimoji="1" lang="zh-CN" altLang="en-US" sz="3200" b="1">
                <a:solidFill>
                  <a:srgbClr val="000000"/>
                </a:solidFill>
              </a:rPr>
              <a:t>在投影为圆的视图中，两轮节圆相切，</a:t>
            </a:r>
            <a:r>
              <a:rPr kumimoji="1" lang="zh-CN" altLang="en-US" sz="3200" b="1">
                <a:solidFill>
                  <a:srgbClr val="FF0000"/>
                </a:solidFill>
              </a:rPr>
              <a:t>齿顶圆</a:t>
            </a:r>
            <a:r>
              <a:rPr kumimoji="1" lang="zh-CN" altLang="en-US" sz="3200" b="1">
                <a:solidFill>
                  <a:srgbClr val="000000"/>
                </a:solidFill>
              </a:rPr>
              <a:t>画</a:t>
            </a:r>
            <a:r>
              <a:rPr kumimoji="1" lang="zh-CN" altLang="en-US" sz="3200" b="1">
                <a:solidFill>
                  <a:srgbClr val="FF0000"/>
                </a:solidFill>
              </a:rPr>
              <a:t>粗实线</a:t>
            </a:r>
            <a:r>
              <a:rPr kumimoji="1" lang="zh-CN" altLang="en-US" sz="3200" b="1">
                <a:solidFill>
                  <a:srgbClr val="000000"/>
                </a:solidFill>
              </a:rPr>
              <a:t>，</a:t>
            </a:r>
            <a:r>
              <a:rPr kumimoji="1" lang="zh-CN" altLang="en-US" sz="3200" b="1">
                <a:solidFill>
                  <a:srgbClr val="FF0000"/>
                </a:solidFill>
              </a:rPr>
              <a:t>齿根圆</a:t>
            </a:r>
            <a:r>
              <a:rPr kumimoji="1" lang="zh-CN" altLang="en-US" sz="3200" b="1">
                <a:solidFill>
                  <a:srgbClr val="000000"/>
                </a:solidFill>
              </a:rPr>
              <a:t>画</a:t>
            </a:r>
            <a:r>
              <a:rPr kumimoji="1" lang="zh-CN" altLang="en-US" sz="3200" b="1">
                <a:solidFill>
                  <a:srgbClr val="FF0000"/>
                </a:solidFill>
              </a:rPr>
              <a:t>细实线</a:t>
            </a:r>
            <a:r>
              <a:rPr kumimoji="1" lang="zh-CN" altLang="en-US" sz="3200" b="1">
                <a:solidFill>
                  <a:srgbClr val="000000"/>
                </a:solidFill>
              </a:rPr>
              <a:t>或</a:t>
            </a:r>
            <a:r>
              <a:rPr kumimoji="1" lang="zh-CN" altLang="en-US" sz="3200" b="1">
                <a:solidFill>
                  <a:srgbClr val="FF0000"/>
                </a:solidFill>
              </a:rPr>
              <a:t>省略不画。</a:t>
            </a:r>
          </a:p>
        </p:txBody>
      </p:sp>
      <p:sp>
        <p:nvSpPr>
          <p:cNvPr id="117826" name="Text Box 66"/>
          <p:cNvSpPr txBox="1">
            <a:spLocks noChangeArrowheads="1"/>
          </p:cNvSpPr>
          <p:nvPr/>
        </p:nvSpPr>
        <p:spPr bwMode="auto">
          <a:xfrm>
            <a:off x="96838" y="628650"/>
            <a:ext cx="2814637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>
                <a:solidFill>
                  <a:srgbClr val="3333CC"/>
                </a:solidFill>
                <a:ea typeface="黑体" pitchFamily="2" charset="-122"/>
              </a:rPr>
              <a:t>画图要点：</a:t>
            </a:r>
          </a:p>
        </p:txBody>
      </p:sp>
      <p:sp>
        <p:nvSpPr>
          <p:cNvPr id="117827" name="Text Box 67"/>
          <p:cNvSpPr txBox="1">
            <a:spLocks noChangeArrowheads="1"/>
          </p:cNvSpPr>
          <p:nvPr/>
        </p:nvSpPr>
        <p:spPr bwMode="auto">
          <a:xfrm>
            <a:off x="1082675" y="5403850"/>
            <a:ext cx="184150" cy="15525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en-US" altLang="zh-CN" sz="2400">
              <a:solidFill>
                <a:srgbClr val="000000"/>
              </a:solidFill>
            </a:endParaRP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en-US" altLang="zh-CN" sz="2400">
              <a:solidFill>
                <a:srgbClr val="000000"/>
              </a:solidFill>
            </a:endParaRP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en-US" altLang="zh-CN" sz="2400">
              <a:solidFill>
                <a:srgbClr val="000000"/>
              </a:solidFill>
            </a:endParaRP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en-US" altLang="zh-CN" sz="2400">
              <a:solidFill>
                <a:srgbClr val="000000"/>
              </a:solidFill>
            </a:endParaRPr>
          </a:p>
        </p:txBody>
      </p:sp>
      <p:sp>
        <p:nvSpPr>
          <p:cNvPr id="117828" name="Text Box 68"/>
          <p:cNvSpPr txBox="1">
            <a:spLocks noChangeArrowheads="1"/>
          </p:cNvSpPr>
          <p:nvPr/>
        </p:nvSpPr>
        <p:spPr bwMode="auto">
          <a:xfrm>
            <a:off x="122238" y="5992813"/>
            <a:ext cx="5922962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000" b="1">
                <a:solidFill>
                  <a:srgbClr val="FF0000"/>
                </a:solidFill>
                <a:ea typeface="黑体" pitchFamily="2" charset="-122"/>
              </a:rPr>
              <a:t>注：</a:t>
            </a:r>
            <a:r>
              <a:rPr kumimoji="1" lang="zh-CN" altLang="en-US" sz="3200" b="1">
                <a:solidFill>
                  <a:srgbClr val="3333CC"/>
                </a:solidFill>
              </a:rPr>
              <a:t>标准齿轮的节圆</a:t>
            </a:r>
            <a:r>
              <a:rPr kumimoji="1" lang="en-US" altLang="zh-CN" sz="3200" b="1">
                <a:solidFill>
                  <a:srgbClr val="3333CC"/>
                </a:solidFill>
              </a:rPr>
              <a:t>=</a:t>
            </a:r>
            <a:r>
              <a:rPr kumimoji="1" lang="zh-CN" altLang="en-US" sz="3200" b="1">
                <a:solidFill>
                  <a:srgbClr val="3333CC"/>
                </a:solidFill>
              </a:rPr>
              <a:t>分度圆。</a:t>
            </a:r>
            <a:endParaRPr kumimoji="1" lang="zh-CN" altLang="en-US" sz="3200" b="1">
              <a:solidFill>
                <a:srgbClr val="000000"/>
              </a:solidFill>
            </a:endParaRPr>
          </a:p>
        </p:txBody>
      </p:sp>
      <p:grpSp>
        <p:nvGrpSpPr>
          <p:cNvPr id="118320" name="Group 560"/>
          <p:cNvGrpSpPr>
            <a:grpSpLocks/>
          </p:cNvGrpSpPr>
          <p:nvPr/>
        </p:nvGrpSpPr>
        <p:grpSpPr bwMode="auto">
          <a:xfrm>
            <a:off x="5611813" y="4511675"/>
            <a:ext cx="2286000" cy="2286000"/>
            <a:chOff x="3571" y="2890"/>
            <a:chExt cx="1293" cy="1293"/>
          </a:xfrm>
        </p:grpSpPr>
        <p:sp>
          <p:nvSpPr>
            <p:cNvPr id="118321" name="Line 561"/>
            <p:cNvSpPr>
              <a:spLocks noChangeShapeType="1"/>
            </p:cNvSpPr>
            <p:nvPr/>
          </p:nvSpPr>
          <p:spPr bwMode="auto">
            <a:xfrm>
              <a:off x="4645" y="3051"/>
              <a:ext cx="0" cy="537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322" name="Line 562"/>
            <p:cNvSpPr>
              <a:spLocks noChangeShapeType="1"/>
            </p:cNvSpPr>
            <p:nvPr/>
          </p:nvSpPr>
          <p:spPr bwMode="auto">
            <a:xfrm flipH="1">
              <a:off x="3877" y="3647"/>
              <a:ext cx="71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323" name="Line 563"/>
            <p:cNvSpPr>
              <a:spLocks noChangeShapeType="1"/>
            </p:cNvSpPr>
            <p:nvPr/>
          </p:nvSpPr>
          <p:spPr bwMode="auto">
            <a:xfrm>
              <a:off x="3817" y="3588"/>
              <a:ext cx="60" cy="5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324" name="Line 564"/>
            <p:cNvSpPr>
              <a:spLocks noChangeShapeType="1"/>
            </p:cNvSpPr>
            <p:nvPr/>
          </p:nvSpPr>
          <p:spPr bwMode="auto">
            <a:xfrm flipH="1">
              <a:off x="4587" y="3588"/>
              <a:ext cx="58" cy="5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325" name="Line 565"/>
            <p:cNvSpPr>
              <a:spLocks noChangeShapeType="1"/>
            </p:cNvSpPr>
            <p:nvPr/>
          </p:nvSpPr>
          <p:spPr bwMode="auto">
            <a:xfrm flipV="1">
              <a:off x="3817" y="3029"/>
              <a:ext cx="0" cy="559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326" name="Line 566"/>
            <p:cNvSpPr>
              <a:spLocks noChangeShapeType="1"/>
            </p:cNvSpPr>
            <p:nvPr/>
          </p:nvSpPr>
          <p:spPr bwMode="auto">
            <a:xfrm flipH="1">
              <a:off x="4677" y="3499"/>
              <a:ext cx="15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327" name="Line 567"/>
            <p:cNvSpPr>
              <a:spLocks noChangeShapeType="1"/>
            </p:cNvSpPr>
            <p:nvPr/>
          </p:nvSpPr>
          <p:spPr bwMode="auto">
            <a:xfrm flipH="1">
              <a:off x="4609" y="3499"/>
              <a:ext cx="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328" name="Line 568"/>
            <p:cNvSpPr>
              <a:spLocks noChangeShapeType="1"/>
            </p:cNvSpPr>
            <p:nvPr/>
          </p:nvSpPr>
          <p:spPr bwMode="auto">
            <a:xfrm flipH="1">
              <a:off x="4276" y="3499"/>
              <a:ext cx="29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329" name="Line 569"/>
            <p:cNvSpPr>
              <a:spLocks noChangeShapeType="1"/>
            </p:cNvSpPr>
            <p:nvPr/>
          </p:nvSpPr>
          <p:spPr bwMode="auto">
            <a:xfrm flipH="1">
              <a:off x="4210" y="3499"/>
              <a:ext cx="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330" name="Line 570"/>
            <p:cNvSpPr>
              <a:spLocks noChangeShapeType="1"/>
            </p:cNvSpPr>
            <p:nvPr/>
          </p:nvSpPr>
          <p:spPr bwMode="auto">
            <a:xfrm flipH="1">
              <a:off x="3877" y="3499"/>
              <a:ext cx="29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331" name="Line 571"/>
            <p:cNvSpPr>
              <a:spLocks noChangeShapeType="1"/>
            </p:cNvSpPr>
            <p:nvPr/>
          </p:nvSpPr>
          <p:spPr bwMode="auto">
            <a:xfrm flipH="1">
              <a:off x="3811" y="3499"/>
              <a:ext cx="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332" name="Line 572"/>
            <p:cNvSpPr>
              <a:spLocks noChangeShapeType="1"/>
            </p:cNvSpPr>
            <p:nvPr/>
          </p:nvSpPr>
          <p:spPr bwMode="auto">
            <a:xfrm flipH="1">
              <a:off x="3616" y="3499"/>
              <a:ext cx="15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333" name="Line 573"/>
            <p:cNvSpPr>
              <a:spLocks noChangeShapeType="1"/>
            </p:cNvSpPr>
            <p:nvPr/>
          </p:nvSpPr>
          <p:spPr bwMode="auto">
            <a:xfrm>
              <a:off x="3817" y="3314"/>
              <a:ext cx="828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334" name="Line 574"/>
            <p:cNvSpPr>
              <a:spLocks noChangeShapeType="1"/>
            </p:cNvSpPr>
            <p:nvPr/>
          </p:nvSpPr>
          <p:spPr bwMode="auto">
            <a:xfrm>
              <a:off x="3728" y="3410"/>
              <a:ext cx="0" cy="549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335" name="Line 575"/>
            <p:cNvSpPr>
              <a:spLocks noChangeShapeType="1"/>
            </p:cNvSpPr>
            <p:nvPr/>
          </p:nvSpPr>
          <p:spPr bwMode="auto">
            <a:xfrm flipH="1">
              <a:off x="3728" y="3350"/>
              <a:ext cx="60" cy="6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336" name="Line 576"/>
            <p:cNvSpPr>
              <a:spLocks noChangeShapeType="1"/>
            </p:cNvSpPr>
            <p:nvPr/>
          </p:nvSpPr>
          <p:spPr bwMode="auto">
            <a:xfrm>
              <a:off x="4734" y="3410"/>
              <a:ext cx="0" cy="515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337" name="Line 577"/>
            <p:cNvSpPr>
              <a:spLocks noChangeShapeType="1"/>
            </p:cNvSpPr>
            <p:nvPr/>
          </p:nvSpPr>
          <p:spPr bwMode="auto">
            <a:xfrm>
              <a:off x="4676" y="3350"/>
              <a:ext cx="58" cy="6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338" name="Line 578"/>
            <p:cNvSpPr>
              <a:spLocks noChangeShapeType="1"/>
            </p:cNvSpPr>
            <p:nvPr/>
          </p:nvSpPr>
          <p:spPr bwMode="auto">
            <a:xfrm flipH="1">
              <a:off x="4645" y="3350"/>
              <a:ext cx="31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339" name="Line 579"/>
            <p:cNvSpPr>
              <a:spLocks noChangeShapeType="1"/>
            </p:cNvSpPr>
            <p:nvPr/>
          </p:nvSpPr>
          <p:spPr bwMode="auto">
            <a:xfrm flipH="1">
              <a:off x="4517" y="3350"/>
              <a:ext cx="89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340" name="Line 580"/>
            <p:cNvSpPr>
              <a:spLocks noChangeShapeType="1"/>
            </p:cNvSpPr>
            <p:nvPr/>
          </p:nvSpPr>
          <p:spPr bwMode="auto">
            <a:xfrm flipH="1">
              <a:off x="4406" y="3350"/>
              <a:ext cx="89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341" name="Line 581"/>
            <p:cNvSpPr>
              <a:spLocks noChangeShapeType="1"/>
            </p:cNvSpPr>
            <p:nvPr/>
          </p:nvSpPr>
          <p:spPr bwMode="auto">
            <a:xfrm flipH="1">
              <a:off x="4296" y="3350"/>
              <a:ext cx="89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342" name="Line 582"/>
            <p:cNvSpPr>
              <a:spLocks noChangeShapeType="1"/>
            </p:cNvSpPr>
            <p:nvPr/>
          </p:nvSpPr>
          <p:spPr bwMode="auto">
            <a:xfrm flipH="1">
              <a:off x="4184" y="3350"/>
              <a:ext cx="89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343" name="Line 583"/>
            <p:cNvSpPr>
              <a:spLocks noChangeShapeType="1"/>
            </p:cNvSpPr>
            <p:nvPr/>
          </p:nvSpPr>
          <p:spPr bwMode="auto">
            <a:xfrm flipH="1">
              <a:off x="4073" y="3350"/>
              <a:ext cx="89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344" name="Line 584"/>
            <p:cNvSpPr>
              <a:spLocks noChangeShapeType="1"/>
            </p:cNvSpPr>
            <p:nvPr/>
          </p:nvSpPr>
          <p:spPr bwMode="auto">
            <a:xfrm flipH="1">
              <a:off x="3963" y="3350"/>
              <a:ext cx="89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345" name="Line 585"/>
            <p:cNvSpPr>
              <a:spLocks noChangeShapeType="1"/>
            </p:cNvSpPr>
            <p:nvPr/>
          </p:nvSpPr>
          <p:spPr bwMode="auto">
            <a:xfrm flipH="1">
              <a:off x="3850" y="3350"/>
              <a:ext cx="90" cy="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346" name="Line 586"/>
            <p:cNvSpPr>
              <a:spLocks noChangeShapeType="1"/>
            </p:cNvSpPr>
            <p:nvPr/>
          </p:nvSpPr>
          <p:spPr bwMode="auto">
            <a:xfrm flipH="1">
              <a:off x="3788" y="3350"/>
              <a:ext cx="29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347" name="Line 587"/>
            <p:cNvSpPr>
              <a:spLocks noChangeShapeType="1"/>
            </p:cNvSpPr>
            <p:nvPr/>
          </p:nvSpPr>
          <p:spPr bwMode="auto">
            <a:xfrm>
              <a:off x="3728" y="3683"/>
              <a:ext cx="1006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348" name="Line 588"/>
            <p:cNvSpPr>
              <a:spLocks noChangeShapeType="1"/>
            </p:cNvSpPr>
            <p:nvPr/>
          </p:nvSpPr>
          <p:spPr bwMode="auto">
            <a:xfrm flipH="1">
              <a:off x="3799" y="4028"/>
              <a:ext cx="839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349" name="Freeform 589"/>
            <p:cNvSpPr>
              <a:spLocks/>
            </p:cNvSpPr>
            <p:nvPr/>
          </p:nvSpPr>
          <p:spPr bwMode="auto">
            <a:xfrm>
              <a:off x="3571" y="2890"/>
              <a:ext cx="1293" cy="1293"/>
            </a:xfrm>
            <a:custGeom>
              <a:avLst/>
              <a:gdLst>
                <a:gd name="T0" fmla="*/ 5997 w 6006"/>
                <a:gd name="T1" fmla="*/ 2776 h 6009"/>
                <a:gd name="T2" fmla="*/ 5959 w 6006"/>
                <a:gd name="T3" fmla="*/ 2475 h 6009"/>
                <a:gd name="T4" fmla="*/ 5891 w 6006"/>
                <a:gd name="T5" fmla="*/ 2178 h 6009"/>
                <a:gd name="T6" fmla="*/ 5792 w 6006"/>
                <a:gd name="T7" fmla="*/ 1891 h 6009"/>
                <a:gd name="T8" fmla="*/ 5665 w 6006"/>
                <a:gd name="T9" fmla="*/ 1614 h 6009"/>
                <a:gd name="T10" fmla="*/ 5511 w 6006"/>
                <a:gd name="T11" fmla="*/ 1351 h 6009"/>
                <a:gd name="T12" fmla="*/ 5331 w 6006"/>
                <a:gd name="T13" fmla="*/ 1106 h 6009"/>
                <a:gd name="T14" fmla="*/ 5126 w 6006"/>
                <a:gd name="T15" fmla="*/ 880 h 6009"/>
                <a:gd name="T16" fmla="*/ 4901 w 6006"/>
                <a:gd name="T17" fmla="*/ 676 h 6009"/>
                <a:gd name="T18" fmla="*/ 4656 w 6006"/>
                <a:gd name="T19" fmla="*/ 496 h 6009"/>
                <a:gd name="T20" fmla="*/ 4394 w 6006"/>
                <a:gd name="T21" fmla="*/ 342 h 6009"/>
                <a:gd name="T22" fmla="*/ 4117 w 6006"/>
                <a:gd name="T23" fmla="*/ 215 h 6009"/>
                <a:gd name="T24" fmla="*/ 3830 w 6006"/>
                <a:gd name="T25" fmla="*/ 116 h 6009"/>
                <a:gd name="T26" fmla="*/ 3534 w 6006"/>
                <a:gd name="T27" fmla="*/ 48 h 6009"/>
                <a:gd name="T28" fmla="*/ 3232 w 6006"/>
                <a:gd name="T29" fmla="*/ 8 h 6009"/>
                <a:gd name="T30" fmla="*/ 2928 w 6006"/>
                <a:gd name="T31" fmla="*/ 1 h 6009"/>
                <a:gd name="T32" fmla="*/ 2624 w 6006"/>
                <a:gd name="T33" fmla="*/ 24 h 6009"/>
                <a:gd name="T34" fmla="*/ 2325 w 6006"/>
                <a:gd name="T35" fmla="*/ 78 h 6009"/>
                <a:gd name="T36" fmla="*/ 2032 w 6006"/>
                <a:gd name="T37" fmla="*/ 162 h 6009"/>
                <a:gd name="T38" fmla="*/ 1750 w 6006"/>
                <a:gd name="T39" fmla="*/ 275 h 6009"/>
                <a:gd name="T40" fmla="*/ 1481 w 6006"/>
                <a:gd name="T41" fmla="*/ 415 h 6009"/>
                <a:gd name="T42" fmla="*/ 1226 w 6006"/>
                <a:gd name="T43" fmla="*/ 583 h 6009"/>
                <a:gd name="T44" fmla="*/ 991 w 6006"/>
                <a:gd name="T45" fmla="*/ 775 h 6009"/>
                <a:gd name="T46" fmla="*/ 776 w 6006"/>
                <a:gd name="T47" fmla="*/ 990 h 6009"/>
                <a:gd name="T48" fmla="*/ 583 w 6006"/>
                <a:gd name="T49" fmla="*/ 1226 h 6009"/>
                <a:gd name="T50" fmla="*/ 416 w 6006"/>
                <a:gd name="T51" fmla="*/ 1481 h 6009"/>
                <a:gd name="T52" fmla="*/ 275 w 6006"/>
                <a:gd name="T53" fmla="*/ 1750 h 6009"/>
                <a:gd name="T54" fmla="*/ 162 w 6006"/>
                <a:gd name="T55" fmla="*/ 2033 h 6009"/>
                <a:gd name="T56" fmla="*/ 78 w 6006"/>
                <a:gd name="T57" fmla="*/ 2325 h 6009"/>
                <a:gd name="T58" fmla="*/ 25 w 6006"/>
                <a:gd name="T59" fmla="*/ 2625 h 6009"/>
                <a:gd name="T60" fmla="*/ 2 w 6006"/>
                <a:gd name="T61" fmla="*/ 2929 h 6009"/>
                <a:gd name="T62" fmla="*/ 10 w 6006"/>
                <a:gd name="T63" fmla="*/ 3233 h 6009"/>
                <a:gd name="T64" fmla="*/ 48 w 6006"/>
                <a:gd name="T65" fmla="*/ 3534 h 6009"/>
                <a:gd name="T66" fmla="*/ 117 w 6006"/>
                <a:gd name="T67" fmla="*/ 3831 h 6009"/>
                <a:gd name="T68" fmla="*/ 216 w 6006"/>
                <a:gd name="T69" fmla="*/ 4119 h 6009"/>
                <a:gd name="T70" fmla="*/ 342 w 6006"/>
                <a:gd name="T71" fmla="*/ 4396 h 6009"/>
                <a:gd name="T72" fmla="*/ 497 w 6006"/>
                <a:gd name="T73" fmla="*/ 4658 h 6009"/>
                <a:gd name="T74" fmla="*/ 677 w 6006"/>
                <a:gd name="T75" fmla="*/ 4904 h 6009"/>
                <a:gd name="T76" fmla="*/ 880 w 6006"/>
                <a:gd name="T77" fmla="*/ 5129 h 6009"/>
                <a:gd name="T78" fmla="*/ 1106 w 6006"/>
                <a:gd name="T79" fmla="*/ 5334 h 6009"/>
                <a:gd name="T80" fmla="*/ 1352 w 6006"/>
                <a:gd name="T81" fmla="*/ 5514 h 6009"/>
                <a:gd name="T82" fmla="*/ 1614 w 6006"/>
                <a:gd name="T83" fmla="*/ 5668 h 6009"/>
                <a:gd name="T84" fmla="*/ 1889 w 6006"/>
                <a:gd name="T85" fmla="*/ 5795 h 6009"/>
                <a:gd name="T86" fmla="*/ 2178 w 6006"/>
                <a:gd name="T87" fmla="*/ 5894 h 6009"/>
                <a:gd name="T88" fmla="*/ 2474 w 6006"/>
                <a:gd name="T89" fmla="*/ 5962 h 6009"/>
                <a:gd name="T90" fmla="*/ 2775 w 6006"/>
                <a:gd name="T91" fmla="*/ 6000 h 6009"/>
                <a:gd name="T92" fmla="*/ 3080 w 6006"/>
                <a:gd name="T93" fmla="*/ 6009 h 6009"/>
                <a:gd name="T94" fmla="*/ 3383 w 6006"/>
                <a:gd name="T95" fmla="*/ 5985 h 6009"/>
                <a:gd name="T96" fmla="*/ 3683 w 6006"/>
                <a:gd name="T97" fmla="*/ 5931 h 6009"/>
                <a:gd name="T98" fmla="*/ 3974 w 6006"/>
                <a:gd name="T99" fmla="*/ 5848 h 6009"/>
                <a:gd name="T100" fmla="*/ 4258 w 6006"/>
                <a:gd name="T101" fmla="*/ 5735 h 6009"/>
                <a:gd name="T102" fmla="*/ 4527 w 6006"/>
                <a:gd name="T103" fmla="*/ 5593 h 6009"/>
                <a:gd name="T104" fmla="*/ 4780 w 6006"/>
                <a:gd name="T105" fmla="*/ 5426 h 6009"/>
                <a:gd name="T106" fmla="*/ 5017 w 6006"/>
                <a:gd name="T107" fmla="*/ 5234 h 6009"/>
                <a:gd name="T108" fmla="*/ 5232 w 6006"/>
                <a:gd name="T109" fmla="*/ 5019 h 6009"/>
                <a:gd name="T110" fmla="*/ 5424 w 6006"/>
                <a:gd name="T111" fmla="*/ 4783 h 6009"/>
                <a:gd name="T112" fmla="*/ 5592 w 6006"/>
                <a:gd name="T113" fmla="*/ 4529 h 6009"/>
                <a:gd name="T114" fmla="*/ 5732 w 6006"/>
                <a:gd name="T115" fmla="*/ 4259 h 6009"/>
                <a:gd name="T116" fmla="*/ 5845 w 6006"/>
                <a:gd name="T117" fmla="*/ 3976 h 6009"/>
                <a:gd name="T118" fmla="*/ 5928 w 6006"/>
                <a:gd name="T119" fmla="*/ 3684 h 6009"/>
                <a:gd name="T120" fmla="*/ 5983 w 6006"/>
                <a:gd name="T121" fmla="*/ 3384 h 6009"/>
                <a:gd name="T122" fmla="*/ 6006 w 6006"/>
                <a:gd name="T123" fmla="*/ 3081 h 60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006" h="6009">
                  <a:moveTo>
                    <a:pt x="6006" y="3004"/>
                  </a:moveTo>
                  <a:lnTo>
                    <a:pt x="6006" y="2929"/>
                  </a:lnTo>
                  <a:lnTo>
                    <a:pt x="6003" y="2852"/>
                  </a:lnTo>
                  <a:lnTo>
                    <a:pt x="5997" y="2776"/>
                  </a:lnTo>
                  <a:lnTo>
                    <a:pt x="5991" y="2701"/>
                  </a:lnTo>
                  <a:lnTo>
                    <a:pt x="5983" y="2625"/>
                  </a:lnTo>
                  <a:lnTo>
                    <a:pt x="5972" y="2550"/>
                  </a:lnTo>
                  <a:lnTo>
                    <a:pt x="5959" y="2475"/>
                  </a:lnTo>
                  <a:lnTo>
                    <a:pt x="5945" y="2400"/>
                  </a:lnTo>
                  <a:lnTo>
                    <a:pt x="5928" y="2325"/>
                  </a:lnTo>
                  <a:lnTo>
                    <a:pt x="5910" y="2252"/>
                  </a:lnTo>
                  <a:lnTo>
                    <a:pt x="5891" y="2178"/>
                  </a:lnTo>
                  <a:lnTo>
                    <a:pt x="5869" y="2106"/>
                  </a:lnTo>
                  <a:lnTo>
                    <a:pt x="5845" y="2033"/>
                  </a:lnTo>
                  <a:lnTo>
                    <a:pt x="5820" y="1961"/>
                  </a:lnTo>
                  <a:lnTo>
                    <a:pt x="5792" y="1891"/>
                  </a:lnTo>
                  <a:lnTo>
                    <a:pt x="5763" y="1819"/>
                  </a:lnTo>
                  <a:lnTo>
                    <a:pt x="5732" y="1750"/>
                  </a:lnTo>
                  <a:lnTo>
                    <a:pt x="5699" y="1682"/>
                  </a:lnTo>
                  <a:lnTo>
                    <a:pt x="5665" y="1614"/>
                  </a:lnTo>
                  <a:lnTo>
                    <a:pt x="5629" y="1547"/>
                  </a:lnTo>
                  <a:lnTo>
                    <a:pt x="5592" y="1481"/>
                  </a:lnTo>
                  <a:lnTo>
                    <a:pt x="5552" y="1416"/>
                  </a:lnTo>
                  <a:lnTo>
                    <a:pt x="5511" y="1351"/>
                  </a:lnTo>
                  <a:lnTo>
                    <a:pt x="5468" y="1288"/>
                  </a:lnTo>
                  <a:lnTo>
                    <a:pt x="5424" y="1226"/>
                  </a:lnTo>
                  <a:lnTo>
                    <a:pt x="5378" y="1166"/>
                  </a:lnTo>
                  <a:lnTo>
                    <a:pt x="5331" y="1106"/>
                  </a:lnTo>
                  <a:lnTo>
                    <a:pt x="5282" y="1047"/>
                  </a:lnTo>
                  <a:lnTo>
                    <a:pt x="5232" y="990"/>
                  </a:lnTo>
                  <a:lnTo>
                    <a:pt x="5180" y="935"/>
                  </a:lnTo>
                  <a:lnTo>
                    <a:pt x="5126" y="880"/>
                  </a:lnTo>
                  <a:lnTo>
                    <a:pt x="5072" y="827"/>
                  </a:lnTo>
                  <a:lnTo>
                    <a:pt x="5017" y="775"/>
                  </a:lnTo>
                  <a:lnTo>
                    <a:pt x="4959" y="725"/>
                  </a:lnTo>
                  <a:lnTo>
                    <a:pt x="4901" y="676"/>
                  </a:lnTo>
                  <a:lnTo>
                    <a:pt x="4842" y="629"/>
                  </a:lnTo>
                  <a:lnTo>
                    <a:pt x="4780" y="583"/>
                  </a:lnTo>
                  <a:lnTo>
                    <a:pt x="4719" y="539"/>
                  </a:lnTo>
                  <a:lnTo>
                    <a:pt x="4656" y="496"/>
                  </a:lnTo>
                  <a:lnTo>
                    <a:pt x="4592" y="454"/>
                  </a:lnTo>
                  <a:lnTo>
                    <a:pt x="4527" y="415"/>
                  </a:lnTo>
                  <a:lnTo>
                    <a:pt x="4461" y="378"/>
                  </a:lnTo>
                  <a:lnTo>
                    <a:pt x="4394" y="342"/>
                  </a:lnTo>
                  <a:lnTo>
                    <a:pt x="4326" y="308"/>
                  </a:lnTo>
                  <a:lnTo>
                    <a:pt x="4258" y="275"/>
                  </a:lnTo>
                  <a:lnTo>
                    <a:pt x="4187" y="244"/>
                  </a:lnTo>
                  <a:lnTo>
                    <a:pt x="4117" y="215"/>
                  </a:lnTo>
                  <a:lnTo>
                    <a:pt x="4047" y="187"/>
                  </a:lnTo>
                  <a:lnTo>
                    <a:pt x="3974" y="162"/>
                  </a:lnTo>
                  <a:lnTo>
                    <a:pt x="3903" y="138"/>
                  </a:lnTo>
                  <a:lnTo>
                    <a:pt x="3830" y="116"/>
                  </a:lnTo>
                  <a:lnTo>
                    <a:pt x="3756" y="96"/>
                  </a:lnTo>
                  <a:lnTo>
                    <a:pt x="3683" y="78"/>
                  </a:lnTo>
                  <a:lnTo>
                    <a:pt x="3608" y="62"/>
                  </a:lnTo>
                  <a:lnTo>
                    <a:pt x="3534" y="48"/>
                  </a:lnTo>
                  <a:lnTo>
                    <a:pt x="3458" y="35"/>
                  </a:lnTo>
                  <a:lnTo>
                    <a:pt x="3383" y="24"/>
                  </a:lnTo>
                  <a:lnTo>
                    <a:pt x="3308" y="16"/>
                  </a:lnTo>
                  <a:lnTo>
                    <a:pt x="3232" y="8"/>
                  </a:lnTo>
                  <a:lnTo>
                    <a:pt x="3156" y="4"/>
                  </a:lnTo>
                  <a:lnTo>
                    <a:pt x="3080" y="1"/>
                  </a:lnTo>
                  <a:lnTo>
                    <a:pt x="3003" y="0"/>
                  </a:lnTo>
                  <a:lnTo>
                    <a:pt x="2928" y="1"/>
                  </a:lnTo>
                  <a:lnTo>
                    <a:pt x="2852" y="4"/>
                  </a:lnTo>
                  <a:lnTo>
                    <a:pt x="2775" y="8"/>
                  </a:lnTo>
                  <a:lnTo>
                    <a:pt x="2700" y="16"/>
                  </a:lnTo>
                  <a:lnTo>
                    <a:pt x="2624" y="24"/>
                  </a:lnTo>
                  <a:lnTo>
                    <a:pt x="2549" y="35"/>
                  </a:lnTo>
                  <a:lnTo>
                    <a:pt x="2474" y="48"/>
                  </a:lnTo>
                  <a:lnTo>
                    <a:pt x="2399" y="62"/>
                  </a:lnTo>
                  <a:lnTo>
                    <a:pt x="2325" y="78"/>
                  </a:lnTo>
                  <a:lnTo>
                    <a:pt x="2251" y="96"/>
                  </a:lnTo>
                  <a:lnTo>
                    <a:pt x="2178" y="116"/>
                  </a:lnTo>
                  <a:lnTo>
                    <a:pt x="2105" y="138"/>
                  </a:lnTo>
                  <a:lnTo>
                    <a:pt x="2032" y="162"/>
                  </a:lnTo>
                  <a:lnTo>
                    <a:pt x="1961" y="187"/>
                  </a:lnTo>
                  <a:lnTo>
                    <a:pt x="1889" y="215"/>
                  </a:lnTo>
                  <a:lnTo>
                    <a:pt x="1819" y="244"/>
                  </a:lnTo>
                  <a:lnTo>
                    <a:pt x="1750" y="275"/>
                  </a:lnTo>
                  <a:lnTo>
                    <a:pt x="1681" y="308"/>
                  </a:lnTo>
                  <a:lnTo>
                    <a:pt x="1614" y="342"/>
                  </a:lnTo>
                  <a:lnTo>
                    <a:pt x="1547" y="378"/>
                  </a:lnTo>
                  <a:lnTo>
                    <a:pt x="1481" y="415"/>
                  </a:lnTo>
                  <a:lnTo>
                    <a:pt x="1416" y="454"/>
                  </a:lnTo>
                  <a:lnTo>
                    <a:pt x="1352" y="496"/>
                  </a:lnTo>
                  <a:lnTo>
                    <a:pt x="1288" y="539"/>
                  </a:lnTo>
                  <a:lnTo>
                    <a:pt x="1226" y="583"/>
                  </a:lnTo>
                  <a:lnTo>
                    <a:pt x="1165" y="629"/>
                  </a:lnTo>
                  <a:lnTo>
                    <a:pt x="1106" y="676"/>
                  </a:lnTo>
                  <a:lnTo>
                    <a:pt x="1048" y="725"/>
                  </a:lnTo>
                  <a:lnTo>
                    <a:pt x="991" y="775"/>
                  </a:lnTo>
                  <a:lnTo>
                    <a:pt x="934" y="827"/>
                  </a:lnTo>
                  <a:lnTo>
                    <a:pt x="880" y="880"/>
                  </a:lnTo>
                  <a:lnTo>
                    <a:pt x="827" y="935"/>
                  </a:lnTo>
                  <a:lnTo>
                    <a:pt x="776" y="990"/>
                  </a:lnTo>
                  <a:lnTo>
                    <a:pt x="726" y="1047"/>
                  </a:lnTo>
                  <a:lnTo>
                    <a:pt x="677" y="1106"/>
                  </a:lnTo>
                  <a:lnTo>
                    <a:pt x="629" y="1166"/>
                  </a:lnTo>
                  <a:lnTo>
                    <a:pt x="583" y="1226"/>
                  </a:lnTo>
                  <a:lnTo>
                    <a:pt x="539" y="1288"/>
                  </a:lnTo>
                  <a:lnTo>
                    <a:pt x="497" y="1351"/>
                  </a:lnTo>
                  <a:lnTo>
                    <a:pt x="455" y="1416"/>
                  </a:lnTo>
                  <a:lnTo>
                    <a:pt x="416" y="1481"/>
                  </a:lnTo>
                  <a:lnTo>
                    <a:pt x="378" y="1547"/>
                  </a:lnTo>
                  <a:lnTo>
                    <a:pt x="342" y="1614"/>
                  </a:lnTo>
                  <a:lnTo>
                    <a:pt x="308" y="1682"/>
                  </a:lnTo>
                  <a:lnTo>
                    <a:pt x="275" y="1750"/>
                  </a:lnTo>
                  <a:lnTo>
                    <a:pt x="244" y="1819"/>
                  </a:lnTo>
                  <a:lnTo>
                    <a:pt x="216" y="1891"/>
                  </a:lnTo>
                  <a:lnTo>
                    <a:pt x="188" y="1961"/>
                  </a:lnTo>
                  <a:lnTo>
                    <a:pt x="162" y="2033"/>
                  </a:lnTo>
                  <a:lnTo>
                    <a:pt x="139" y="2106"/>
                  </a:lnTo>
                  <a:lnTo>
                    <a:pt x="117" y="2178"/>
                  </a:lnTo>
                  <a:lnTo>
                    <a:pt x="96" y="2252"/>
                  </a:lnTo>
                  <a:lnTo>
                    <a:pt x="78" y="2325"/>
                  </a:lnTo>
                  <a:lnTo>
                    <a:pt x="62" y="2400"/>
                  </a:lnTo>
                  <a:lnTo>
                    <a:pt x="48" y="2475"/>
                  </a:lnTo>
                  <a:lnTo>
                    <a:pt x="36" y="2550"/>
                  </a:lnTo>
                  <a:lnTo>
                    <a:pt x="25" y="2625"/>
                  </a:lnTo>
                  <a:lnTo>
                    <a:pt x="16" y="2701"/>
                  </a:lnTo>
                  <a:lnTo>
                    <a:pt x="10" y="2776"/>
                  </a:lnTo>
                  <a:lnTo>
                    <a:pt x="5" y="2852"/>
                  </a:lnTo>
                  <a:lnTo>
                    <a:pt x="2" y="2929"/>
                  </a:lnTo>
                  <a:lnTo>
                    <a:pt x="0" y="3004"/>
                  </a:lnTo>
                  <a:lnTo>
                    <a:pt x="2" y="3081"/>
                  </a:lnTo>
                  <a:lnTo>
                    <a:pt x="5" y="3157"/>
                  </a:lnTo>
                  <a:lnTo>
                    <a:pt x="10" y="3233"/>
                  </a:lnTo>
                  <a:lnTo>
                    <a:pt x="16" y="3309"/>
                  </a:lnTo>
                  <a:lnTo>
                    <a:pt x="25" y="3384"/>
                  </a:lnTo>
                  <a:lnTo>
                    <a:pt x="36" y="3460"/>
                  </a:lnTo>
                  <a:lnTo>
                    <a:pt x="48" y="3534"/>
                  </a:lnTo>
                  <a:lnTo>
                    <a:pt x="62" y="3609"/>
                  </a:lnTo>
                  <a:lnTo>
                    <a:pt x="78" y="3684"/>
                  </a:lnTo>
                  <a:lnTo>
                    <a:pt x="96" y="3758"/>
                  </a:lnTo>
                  <a:lnTo>
                    <a:pt x="117" y="3831"/>
                  </a:lnTo>
                  <a:lnTo>
                    <a:pt x="139" y="3904"/>
                  </a:lnTo>
                  <a:lnTo>
                    <a:pt x="162" y="3976"/>
                  </a:lnTo>
                  <a:lnTo>
                    <a:pt x="188" y="4049"/>
                  </a:lnTo>
                  <a:lnTo>
                    <a:pt x="216" y="4119"/>
                  </a:lnTo>
                  <a:lnTo>
                    <a:pt x="244" y="4189"/>
                  </a:lnTo>
                  <a:lnTo>
                    <a:pt x="275" y="4259"/>
                  </a:lnTo>
                  <a:lnTo>
                    <a:pt x="308" y="4328"/>
                  </a:lnTo>
                  <a:lnTo>
                    <a:pt x="342" y="4396"/>
                  </a:lnTo>
                  <a:lnTo>
                    <a:pt x="378" y="4463"/>
                  </a:lnTo>
                  <a:lnTo>
                    <a:pt x="416" y="4529"/>
                  </a:lnTo>
                  <a:lnTo>
                    <a:pt x="455" y="4594"/>
                  </a:lnTo>
                  <a:lnTo>
                    <a:pt x="497" y="4658"/>
                  </a:lnTo>
                  <a:lnTo>
                    <a:pt x="539" y="4722"/>
                  </a:lnTo>
                  <a:lnTo>
                    <a:pt x="583" y="4783"/>
                  </a:lnTo>
                  <a:lnTo>
                    <a:pt x="629" y="4844"/>
                  </a:lnTo>
                  <a:lnTo>
                    <a:pt x="677" y="4904"/>
                  </a:lnTo>
                  <a:lnTo>
                    <a:pt x="726" y="4962"/>
                  </a:lnTo>
                  <a:lnTo>
                    <a:pt x="776" y="5019"/>
                  </a:lnTo>
                  <a:lnTo>
                    <a:pt x="827" y="5075"/>
                  </a:lnTo>
                  <a:lnTo>
                    <a:pt x="880" y="5129"/>
                  </a:lnTo>
                  <a:lnTo>
                    <a:pt x="934" y="5183"/>
                  </a:lnTo>
                  <a:lnTo>
                    <a:pt x="991" y="5234"/>
                  </a:lnTo>
                  <a:lnTo>
                    <a:pt x="1048" y="5285"/>
                  </a:lnTo>
                  <a:lnTo>
                    <a:pt x="1106" y="5334"/>
                  </a:lnTo>
                  <a:lnTo>
                    <a:pt x="1165" y="5381"/>
                  </a:lnTo>
                  <a:lnTo>
                    <a:pt x="1226" y="5426"/>
                  </a:lnTo>
                  <a:lnTo>
                    <a:pt x="1288" y="5471"/>
                  </a:lnTo>
                  <a:lnTo>
                    <a:pt x="1352" y="5514"/>
                  </a:lnTo>
                  <a:lnTo>
                    <a:pt x="1416" y="5554"/>
                  </a:lnTo>
                  <a:lnTo>
                    <a:pt x="1481" y="5593"/>
                  </a:lnTo>
                  <a:lnTo>
                    <a:pt x="1547" y="5632"/>
                  </a:lnTo>
                  <a:lnTo>
                    <a:pt x="1614" y="5668"/>
                  </a:lnTo>
                  <a:lnTo>
                    <a:pt x="1681" y="5702"/>
                  </a:lnTo>
                  <a:lnTo>
                    <a:pt x="1750" y="5735"/>
                  </a:lnTo>
                  <a:lnTo>
                    <a:pt x="1819" y="5766"/>
                  </a:lnTo>
                  <a:lnTo>
                    <a:pt x="1889" y="5795"/>
                  </a:lnTo>
                  <a:lnTo>
                    <a:pt x="1961" y="5822"/>
                  </a:lnTo>
                  <a:lnTo>
                    <a:pt x="2032" y="5848"/>
                  </a:lnTo>
                  <a:lnTo>
                    <a:pt x="2105" y="5871"/>
                  </a:lnTo>
                  <a:lnTo>
                    <a:pt x="2178" y="5894"/>
                  </a:lnTo>
                  <a:lnTo>
                    <a:pt x="2251" y="5913"/>
                  </a:lnTo>
                  <a:lnTo>
                    <a:pt x="2325" y="5931"/>
                  </a:lnTo>
                  <a:lnTo>
                    <a:pt x="2399" y="5948"/>
                  </a:lnTo>
                  <a:lnTo>
                    <a:pt x="2474" y="5962"/>
                  </a:lnTo>
                  <a:lnTo>
                    <a:pt x="2549" y="5975"/>
                  </a:lnTo>
                  <a:lnTo>
                    <a:pt x="2624" y="5985"/>
                  </a:lnTo>
                  <a:lnTo>
                    <a:pt x="2700" y="5994"/>
                  </a:lnTo>
                  <a:lnTo>
                    <a:pt x="2775" y="6000"/>
                  </a:lnTo>
                  <a:lnTo>
                    <a:pt x="2852" y="6005"/>
                  </a:lnTo>
                  <a:lnTo>
                    <a:pt x="2928" y="6009"/>
                  </a:lnTo>
                  <a:lnTo>
                    <a:pt x="3003" y="6009"/>
                  </a:lnTo>
                  <a:lnTo>
                    <a:pt x="3080" y="6009"/>
                  </a:lnTo>
                  <a:lnTo>
                    <a:pt x="3156" y="6005"/>
                  </a:lnTo>
                  <a:lnTo>
                    <a:pt x="3232" y="6000"/>
                  </a:lnTo>
                  <a:lnTo>
                    <a:pt x="3308" y="5994"/>
                  </a:lnTo>
                  <a:lnTo>
                    <a:pt x="3383" y="5985"/>
                  </a:lnTo>
                  <a:lnTo>
                    <a:pt x="3458" y="5975"/>
                  </a:lnTo>
                  <a:lnTo>
                    <a:pt x="3534" y="5962"/>
                  </a:lnTo>
                  <a:lnTo>
                    <a:pt x="3608" y="5948"/>
                  </a:lnTo>
                  <a:lnTo>
                    <a:pt x="3683" y="5931"/>
                  </a:lnTo>
                  <a:lnTo>
                    <a:pt x="3756" y="5913"/>
                  </a:lnTo>
                  <a:lnTo>
                    <a:pt x="3830" y="5894"/>
                  </a:lnTo>
                  <a:lnTo>
                    <a:pt x="3903" y="5871"/>
                  </a:lnTo>
                  <a:lnTo>
                    <a:pt x="3974" y="5848"/>
                  </a:lnTo>
                  <a:lnTo>
                    <a:pt x="4047" y="5822"/>
                  </a:lnTo>
                  <a:lnTo>
                    <a:pt x="4117" y="5795"/>
                  </a:lnTo>
                  <a:lnTo>
                    <a:pt x="4187" y="5766"/>
                  </a:lnTo>
                  <a:lnTo>
                    <a:pt x="4258" y="5735"/>
                  </a:lnTo>
                  <a:lnTo>
                    <a:pt x="4326" y="5702"/>
                  </a:lnTo>
                  <a:lnTo>
                    <a:pt x="4394" y="5668"/>
                  </a:lnTo>
                  <a:lnTo>
                    <a:pt x="4461" y="5632"/>
                  </a:lnTo>
                  <a:lnTo>
                    <a:pt x="4527" y="5593"/>
                  </a:lnTo>
                  <a:lnTo>
                    <a:pt x="4592" y="5554"/>
                  </a:lnTo>
                  <a:lnTo>
                    <a:pt x="4656" y="5514"/>
                  </a:lnTo>
                  <a:lnTo>
                    <a:pt x="4719" y="5471"/>
                  </a:lnTo>
                  <a:lnTo>
                    <a:pt x="4780" y="5426"/>
                  </a:lnTo>
                  <a:lnTo>
                    <a:pt x="4842" y="5381"/>
                  </a:lnTo>
                  <a:lnTo>
                    <a:pt x="4901" y="5334"/>
                  </a:lnTo>
                  <a:lnTo>
                    <a:pt x="4959" y="5285"/>
                  </a:lnTo>
                  <a:lnTo>
                    <a:pt x="5017" y="5234"/>
                  </a:lnTo>
                  <a:lnTo>
                    <a:pt x="5072" y="5183"/>
                  </a:lnTo>
                  <a:lnTo>
                    <a:pt x="5126" y="5129"/>
                  </a:lnTo>
                  <a:lnTo>
                    <a:pt x="5180" y="5075"/>
                  </a:lnTo>
                  <a:lnTo>
                    <a:pt x="5232" y="5019"/>
                  </a:lnTo>
                  <a:lnTo>
                    <a:pt x="5282" y="4962"/>
                  </a:lnTo>
                  <a:lnTo>
                    <a:pt x="5331" y="4904"/>
                  </a:lnTo>
                  <a:lnTo>
                    <a:pt x="5378" y="4844"/>
                  </a:lnTo>
                  <a:lnTo>
                    <a:pt x="5424" y="4783"/>
                  </a:lnTo>
                  <a:lnTo>
                    <a:pt x="5468" y="4722"/>
                  </a:lnTo>
                  <a:lnTo>
                    <a:pt x="5511" y="4658"/>
                  </a:lnTo>
                  <a:lnTo>
                    <a:pt x="5552" y="4594"/>
                  </a:lnTo>
                  <a:lnTo>
                    <a:pt x="5592" y="4529"/>
                  </a:lnTo>
                  <a:lnTo>
                    <a:pt x="5629" y="4463"/>
                  </a:lnTo>
                  <a:lnTo>
                    <a:pt x="5665" y="4396"/>
                  </a:lnTo>
                  <a:lnTo>
                    <a:pt x="5699" y="4328"/>
                  </a:lnTo>
                  <a:lnTo>
                    <a:pt x="5732" y="4259"/>
                  </a:lnTo>
                  <a:lnTo>
                    <a:pt x="5763" y="4189"/>
                  </a:lnTo>
                  <a:lnTo>
                    <a:pt x="5792" y="4119"/>
                  </a:lnTo>
                  <a:lnTo>
                    <a:pt x="5820" y="4049"/>
                  </a:lnTo>
                  <a:lnTo>
                    <a:pt x="5845" y="3976"/>
                  </a:lnTo>
                  <a:lnTo>
                    <a:pt x="5869" y="3904"/>
                  </a:lnTo>
                  <a:lnTo>
                    <a:pt x="5891" y="3831"/>
                  </a:lnTo>
                  <a:lnTo>
                    <a:pt x="5910" y="3758"/>
                  </a:lnTo>
                  <a:lnTo>
                    <a:pt x="5928" y="3684"/>
                  </a:lnTo>
                  <a:lnTo>
                    <a:pt x="5945" y="3609"/>
                  </a:lnTo>
                  <a:lnTo>
                    <a:pt x="5959" y="3534"/>
                  </a:lnTo>
                  <a:lnTo>
                    <a:pt x="5972" y="3460"/>
                  </a:lnTo>
                  <a:lnTo>
                    <a:pt x="5983" y="3384"/>
                  </a:lnTo>
                  <a:lnTo>
                    <a:pt x="5991" y="3309"/>
                  </a:lnTo>
                  <a:lnTo>
                    <a:pt x="5997" y="3233"/>
                  </a:lnTo>
                  <a:lnTo>
                    <a:pt x="6003" y="3157"/>
                  </a:lnTo>
                  <a:lnTo>
                    <a:pt x="6006" y="3081"/>
                  </a:lnTo>
                  <a:lnTo>
                    <a:pt x="6006" y="3004"/>
                  </a:lnTo>
                  <a:close/>
                </a:path>
              </a:pathLst>
            </a:custGeom>
            <a:noFill/>
            <a:ln w="19050" cmpd="sng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350" name="Line 590"/>
            <p:cNvSpPr>
              <a:spLocks noChangeShapeType="1"/>
            </p:cNvSpPr>
            <p:nvPr/>
          </p:nvSpPr>
          <p:spPr bwMode="auto">
            <a:xfrm flipV="1">
              <a:off x="3817" y="2961"/>
              <a:ext cx="107" cy="10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351" name="Line 591"/>
            <p:cNvSpPr>
              <a:spLocks noChangeShapeType="1"/>
            </p:cNvSpPr>
            <p:nvPr/>
          </p:nvSpPr>
          <p:spPr bwMode="auto">
            <a:xfrm flipV="1">
              <a:off x="3817" y="2890"/>
              <a:ext cx="363" cy="36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352" name="Line 592"/>
            <p:cNvSpPr>
              <a:spLocks noChangeShapeType="1"/>
            </p:cNvSpPr>
            <p:nvPr/>
          </p:nvSpPr>
          <p:spPr bwMode="auto">
            <a:xfrm flipV="1">
              <a:off x="3943" y="2904"/>
              <a:ext cx="410" cy="41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353" name="Line 593"/>
            <p:cNvSpPr>
              <a:spLocks noChangeShapeType="1"/>
            </p:cNvSpPr>
            <p:nvPr/>
          </p:nvSpPr>
          <p:spPr bwMode="auto">
            <a:xfrm flipV="1">
              <a:off x="4130" y="2951"/>
              <a:ext cx="362" cy="36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354" name="Line 594"/>
            <p:cNvSpPr>
              <a:spLocks noChangeShapeType="1"/>
            </p:cNvSpPr>
            <p:nvPr/>
          </p:nvSpPr>
          <p:spPr bwMode="auto">
            <a:xfrm flipV="1">
              <a:off x="4315" y="3021"/>
              <a:ext cx="293" cy="29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355" name="Line 595"/>
            <p:cNvSpPr>
              <a:spLocks noChangeShapeType="1"/>
            </p:cNvSpPr>
            <p:nvPr/>
          </p:nvSpPr>
          <p:spPr bwMode="auto">
            <a:xfrm flipV="1">
              <a:off x="4502" y="3169"/>
              <a:ext cx="143" cy="14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356" name="Line 596"/>
            <p:cNvSpPr>
              <a:spLocks noChangeShapeType="1"/>
            </p:cNvSpPr>
            <p:nvPr/>
          </p:nvSpPr>
          <p:spPr bwMode="auto">
            <a:xfrm flipH="1" flipV="1">
              <a:off x="3728" y="3883"/>
              <a:ext cx="146" cy="145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357" name="Line 597"/>
            <p:cNvSpPr>
              <a:spLocks noChangeShapeType="1"/>
            </p:cNvSpPr>
            <p:nvPr/>
          </p:nvSpPr>
          <p:spPr bwMode="auto">
            <a:xfrm flipH="1" flipV="1">
              <a:off x="3728" y="3696"/>
              <a:ext cx="331" cy="332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358" name="Line 598"/>
            <p:cNvSpPr>
              <a:spLocks noChangeShapeType="1"/>
            </p:cNvSpPr>
            <p:nvPr/>
          </p:nvSpPr>
          <p:spPr bwMode="auto">
            <a:xfrm flipH="1" flipV="1">
              <a:off x="3901" y="3683"/>
              <a:ext cx="345" cy="345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359" name="Line 599"/>
            <p:cNvSpPr>
              <a:spLocks noChangeShapeType="1"/>
            </p:cNvSpPr>
            <p:nvPr/>
          </p:nvSpPr>
          <p:spPr bwMode="auto">
            <a:xfrm flipH="1" flipV="1">
              <a:off x="4086" y="3683"/>
              <a:ext cx="345" cy="345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360" name="Line 600"/>
            <p:cNvSpPr>
              <a:spLocks noChangeShapeType="1"/>
            </p:cNvSpPr>
            <p:nvPr/>
          </p:nvSpPr>
          <p:spPr bwMode="auto">
            <a:xfrm flipH="1" flipV="1">
              <a:off x="4273" y="3683"/>
              <a:ext cx="345" cy="345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361" name="Line 601"/>
            <p:cNvSpPr>
              <a:spLocks noChangeShapeType="1"/>
            </p:cNvSpPr>
            <p:nvPr/>
          </p:nvSpPr>
          <p:spPr bwMode="auto">
            <a:xfrm flipH="1" flipV="1">
              <a:off x="4460" y="3683"/>
              <a:ext cx="259" cy="26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362" name="Line 602"/>
            <p:cNvSpPr>
              <a:spLocks noChangeShapeType="1"/>
            </p:cNvSpPr>
            <p:nvPr/>
          </p:nvSpPr>
          <p:spPr bwMode="auto">
            <a:xfrm flipH="1" flipV="1">
              <a:off x="4645" y="3683"/>
              <a:ext cx="89" cy="90"/>
            </a:xfrm>
            <a:prstGeom prst="line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18548" name="Group 788"/>
          <p:cNvGrpSpPr>
            <a:grpSpLocks/>
          </p:cNvGrpSpPr>
          <p:nvPr/>
        </p:nvGrpSpPr>
        <p:grpSpPr bwMode="auto">
          <a:xfrm>
            <a:off x="5233988" y="285750"/>
            <a:ext cx="966787" cy="4348163"/>
            <a:chOff x="3297" y="180"/>
            <a:chExt cx="609" cy="2739"/>
          </a:xfrm>
        </p:grpSpPr>
        <p:sp>
          <p:nvSpPr>
            <p:cNvPr id="118549" name="Line 789"/>
            <p:cNvSpPr>
              <a:spLocks noChangeShapeType="1"/>
            </p:cNvSpPr>
            <p:nvPr/>
          </p:nvSpPr>
          <p:spPr bwMode="auto">
            <a:xfrm flipH="1">
              <a:off x="3659" y="995"/>
              <a:ext cx="20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550" name="Line 790"/>
            <p:cNvSpPr>
              <a:spLocks noChangeShapeType="1"/>
            </p:cNvSpPr>
            <p:nvPr/>
          </p:nvSpPr>
          <p:spPr bwMode="auto">
            <a:xfrm flipH="1">
              <a:off x="3592" y="995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551" name="Line 791"/>
            <p:cNvSpPr>
              <a:spLocks noChangeShapeType="1"/>
            </p:cNvSpPr>
            <p:nvPr/>
          </p:nvSpPr>
          <p:spPr bwMode="auto">
            <a:xfrm flipH="1">
              <a:off x="3351" y="995"/>
              <a:ext cx="20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552" name="Line 792"/>
            <p:cNvSpPr>
              <a:spLocks noChangeShapeType="1"/>
            </p:cNvSpPr>
            <p:nvPr/>
          </p:nvSpPr>
          <p:spPr bwMode="auto">
            <a:xfrm flipH="1">
              <a:off x="3396" y="180"/>
              <a:ext cx="31" cy="3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553" name="Line 793"/>
            <p:cNvSpPr>
              <a:spLocks noChangeShapeType="1"/>
            </p:cNvSpPr>
            <p:nvPr/>
          </p:nvSpPr>
          <p:spPr bwMode="auto">
            <a:xfrm>
              <a:off x="3427" y="180"/>
              <a:ext cx="35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554" name="Line 794"/>
            <p:cNvSpPr>
              <a:spLocks noChangeShapeType="1"/>
            </p:cNvSpPr>
            <p:nvPr/>
          </p:nvSpPr>
          <p:spPr bwMode="auto">
            <a:xfrm>
              <a:off x="3811" y="210"/>
              <a:ext cx="0" cy="3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555" name="Line 795"/>
            <p:cNvSpPr>
              <a:spLocks noChangeShapeType="1"/>
            </p:cNvSpPr>
            <p:nvPr/>
          </p:nvSpPr>
          <p:spPr bwMode="auto">
            <a:xfrm>
              <a:off x="3841" y="1290"/>
              <a:ext cx="30" cy="3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556" name="Line 796"/>
            <p:cNvSpPr>
              <a:spLocks noChangeShapeType="1"/>
            </p:cNvSpPr>
            <p:nvPr/>
          </p:nvSpPr>
          <p:spPr bwMode="auto">
            <a:xfrm>
              <a:off x="3782" y="180"/>
              <a:ext cx="29" cy="3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557" name="Line 797"/>
            <p:cNvSpPr>
              <a:spLocks noChangeShapeType="1"/>
            </p:cNvSpPr>
            <p:nvPr/>
          </p:nvSpPr>
          <p:spPr bwMode="auto">
            <a:xfrm flipH="1">
              <a:off x="3427" y="1808"/>
              <a:ext cx="35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558" name="Line 798"/>
            <p:cNvSpPr>
              <a:spLocks noChangeShapeType="1"/>
            </p:cNvSpPr>
            <p:nvPr/>
          </p:nvSpPr>
          <p:spPr bwMode="auto">
            <a:xfrm>
              <a:off x="3396" y="1778"/>
              <a:ext cx="31" cy="3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559" name="Line 799"/>
            <p:cNvSpPr>
              <a:spLocks noChangeShapeType="1"/>
            </p:cNvSpPr>
            <p:nvPr/>
          </p:nvSpPr>
          <p:spPr bwMode="auto">
            <a:xfrm flipH="1">
              <a:off x="3782" y="1778"/>
              <a:ext cx="29" cy="3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560" name="Line 800"/>
            <p:cNvSpPr>
              <a:spLocks noChangeShapeType="1"/>
            </p:cNvSpPr>
            <p:nvPr/>
          </p:nvSpPr>
          <p:spPr bwMode="auto">
            <a:xfrm flipV="1">
              <a:off x="3396" y="1468"/>
              <a:ext cx="0" cy="3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561" name="Line 801"/>
            <p:cNvSpPr>
              <a:spLocks noChangeShapeType="1"/>
            </p:cNvSpPr>
            <p:nvPr/>
          </p:nvSpPr>
          <p:spPr bwMode="auto">
            <a:xfrm flipH="1">
              <a:off x="3368" y="1290"/>
              <a:ext cx="47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562" name="Line 802"/>
            <p:cNvSpPr>
              <a:spLocks noChangeShapeType="1"/>
            </p:cNvSpPr>
            <p:nvPr/>
          </p:nvSpPr>
          <p:spPr bwMode="auto">
            <a:xfrm flipH="1">
              <a:off x="3338" y="615"/>
              <a:ext cx="53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563" name="Line 803"/>
            <p:cNvSpPr>
              <a:spLocks noChangeShapeType="1"/>
            </p:cNvSpPr>
            <p:nvPr/>
          </p:nvSpPr>
          <p:spPr bwMode="auto">
            <a:xfrm flipH="1">
              <a:off x="3368" y="712"/>
              <a:ext cx="47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564" name="Line 804"/>
            <p:cNvSpPr>
              <a:spLocks noChangeShapeType="1"/>
            </p:cNvSpPr>
            <p:nvPr/>
          </p:nvSpPr>
          <p:spPr bwMode="auto">
            <a:xfrm flipH="1">
              <a:off x="3841" y="681"/>
              <a:ext cx="30" cy="3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565" name="Line 805"/>
            <p:cNvSpPr>
              <a:spLocks noChangeShapeType="1"/>
            </p:cNvSpPr>
            <p:nvPr/>
          </p:nvSpPr>
          <p:spPr bwMode="auto">
            <a:xfrm>
              <a:off x="3841" y="712"/>
              <a:ext cx="0" cy="57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566" name="Line 806"/>
            <p:cNvSpPr>
              <a:spLocks noChangeShapeType="1"/>
            </p:cNvSpPr>
            <p:nvPr/>
          </p:nvSpPr>
          <p:spPr bwMode="auto">
            <a:xfrm flipH="1">
              <a:off x="3647" y="254"/>
              <a:ext cx="21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567" name="Line 807"/>
            <p:cNvSpPr>
              <a:spLocks noChangeShapeType="1"/>
            </p:cNvSpPr>
            <p:nvPr/>
          </p:nvSpPr>
          <p:spPr bwMode="auto">
            <a:xfrm flipH="1">
              <a:off x="3579" y="254"/>
              <a:ext cx="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568" name="Line 808"/>
            <p:cNvSpPr>
              <a:spLocks noChangeShapeType="1"/>
            </p:cNvSpPr>
            <p:nvPr/>
          </p:nvSpPr>
          <p:spPr bwMode="auto">
            <a:xfrm flipH="1">
              <a:off x="3326" y="254"/>
              <a:ext cx="2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569" name="Line 809"/>
            <p:cNvSpPr>
              <a:spLocks noChangeShapeType="1"/>
            </p:cNvSpPr>
            <p:nvPr/>
          </p:nvSpPr>
          <p:spPr bwMode="auto">
            <a:xfrm flipH="1">
              <a:off x="3653" y="1735"/>
              <a:ext cx="25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570" name="Line 810"/>
            <p:cNvSpPr>
              <a:spLocks noChangeShapeType="1"/>
            </p:cNvSpPr>
            <p:nvPr/>
          </p:nvSpPr>
          <p:spPr bwMode="auto">
            <a:xfrm flipH="1">
              <a:off x="3586" y="1735"/>
              <a:ext cx="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571" name="Line 811"/>
            <p:cNvSpPr>
              <a:spLocks noChangeShapeType="1"/>
            </p:cNvSpPr>
            <p:nvPr/>
          </p:nvSpPr>
          <p:spPr bwMode="auto">
            <a:xfrm flipH="1">
              <a:off x="3297" y="1735"/>
              <a:ext cx="25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572" name="Line 812"/>
            <p:cNvSpPr>
              <a:spLocks noChangeShapeType="1"/>
            </p:cNvSpPr>
            <p:nvPr/>
          </p:nvSpPr>
          <p:spPr bwMode="auto">
            <a:xfrm>
              <a:off x="3396" y="347"/>
              <a:ext cx="41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573" name="Line 813"/>
            <p:cNvSpPr>
              <a:spLocks noChangeShapeType="1"/>
            </p:cNvSpPr>
            <p:nvPr/>
          </p:nvSpPr>
          <p:spPr bwMode="auto">
            <a:xfrm>
              <a:off x="3396" y="1641"/>
              <a:ext cx="41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574" name="Line 814"/>
            <p:cNvSpPr>
              <a:spLocks noChangeShapeType="1"/>
            </p:cNvSpPr>
            <p:nvPr/>
          </p:nvSpPr>
          <p:spPr bwMode="auto">
            <a:xfrm>
              <a:off x="3314" y="2289"/>
              <a:ext cx="24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575" name="Line 815"/>
            <p:cNvSpPr>
              <a:spLocks noChangeShapeType="1"/>
            </p:cNvSpPr>
            <p:nvPr/>
          </p:nvSpPr>
          <p:spPr bwMode="auto">
            <a:xfrm>
              <a:off x="3594" y="2289"/>
              <a:ext cx="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576" name="Line 816"/>
            <p:cNvSpPr>
              <a:spLocks noChangeShapeType="1"/>
            </p:cNvSpPr>
            <p:nvPr/>
          </p:nvSpPr>
          <p:spPr bwMode="auto">
            <a:xfrm>
              <a:off x="3660" y="2289"/>
              <a:ext cx="24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577" name="Line 817"/>
            <p:cNvSpPr>
              <a:spLocks noChangeShapeType="1"/>
            </p:cNvSpPr>
            <p:nvPr/>
          </p:nvSpPr>
          <p:spPr bwMode="auto">
            <a:xfrm>
              <a:off x="3353" y="1689"/>
              <a:ext cx="0" cy="120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578" name="Line 818"/>
            <p:cNvSpPr>
              <a:spLocks noChangeShapeType="1"/>
            </p:cNvSpPr>
            <p:nvPr/>
          </p:nvSpPr>
          <p:spPr bwMode="auto">
            <a:xfrm>
              <a:off x="3856" y="1689"/>
              <a:ext cx="0" cy="120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579" name="Line 819"/>
            <p:cNvSpPr>
              <a:spLocks noChangeShapeType="1"/>
            </p:cNvSpPr>
            <p:nvPr/>
          </p:nvSpPr>
          <p:spPr bwMode="auto">
            <a:xfrm flipH="1">
              <a:off x="3653" y="2845"/>
              <a:ext cx="25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580" name="Line 820"/>
            <p:cNvSpPr>
              <a:spLocks noChangeShapeType="1"/>
            </p:cNvSpPr>
            <p:nvPr/>
          </p:nvSpPr>
          <p:spPr bwMode="auto">
            <a:xfrm flipH="1">
              <a:off x="3586" y="2845"/>
              <a:ext cx="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581" name="Line 821"/>
            <p:cNvSpPr>
              <a:spLocks noChangeShapeType="1"/>
            </p:cNvSpPr>
            <p:nvPr/>
          </p:nvSpPr>
          <p:spPr bwMode="auto">
            <a:xfrm flipH="1">
              <a:off x="3297" y="2845"/>
              <a:ext cx="25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582" name="Line 822"/>
            <p:cNvSpPr>
              <a:spLocks noChangeShapeType="1"/>
            </p:cNvSpPr>
            <p:nvPr/>
          </p:nvSpPr>
          <p:spPr bwMode="auto">
            <a:xfrm flipH="1">
              <a:off x="3811" y="1661"/>
              <a:ext cx="1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583" name="Line 823"/>
            <p:cNvSpPr>
              <a:spLocks noChangeShapeType="1"/>
            </p:cNvSpPr>
            <p:nvPr/>
          </p:nvSpPr>
          <p:spPr bwMode="auto">
            <a:xfrm flipH="1">
              <a:off x="3381" y="2919"/>
              <a:ext cx="44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584" name="Line 824"/>
            <p:cNvSpPr>
              <a:spLocks noChangeShapeType="1"/>
            </p:cNvSpPr>
            <p:nvPr/>
          </p:nvSpPr>
          <p:spPr bwMode="auto">
            <a:xfrm flipH="1">
              <a:off x="3353" y="1661"/>
              <a:ext cx="28" cy="2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585" name="Line 825"/>
            <p:cNvSpPr>
              <a:spLocks noChangeShapeType="1"/>
            </p:cNvSpPr>
            <p:nvPr/>
          </p:nvSpPr>
          <p:spPr bwMode="auto">
            <a:xfrm>
              <a:off x="3826" y="1661"/>
              <a:ext cx="30" cy="2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586" name="Line 826"/>
            <p:cNvSpPr>
              <a:spLocks noChangeShapeType="1"/>
            </p:cNvSpPr>
            <p:nvPr/>
          </p:nvSpPr>
          <p:spPr bwMode="auto">
            <a:xfrm>
              <a:off x="3353" y="2889"/>
              <a:ext cx="28" cy="3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587" name="Line 827"/>
            <p:cNvSpPr>
              <a:spLocks noChangeShapeType="1"/>
            </p:cNvSpPr>
            <p:nvPr/>
          </p:nvSpPr>
          <p:spPr bwMode="auto">
            <a:xfrm flipH="1">
              <a:off x="3826" y="2889"/>
              <a:ext cx="30" cy="3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588" name="Line 828"/>
            <p:cNvSpPr>
              <a:spLocks noChangeShapeType="1"/>
            </p:cNvSpPr>
            <p:nvPr/>
          </p:nvSpPr>
          <p:spPr bwMode="auto">
            <a:xfrm>
              <a:off x="3353" y="1827"/>
              <a:ext cx="50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589" name="Line 829"/>
            <p:cNvSpPr>
              <a:spLocks noChangeShapeType="1"/>
            </p:cNvSpPr>
            <p:nvPr/>
          </p:nvSpPr>
          <p:spPr bwMode="auto">
            <a:xfrm>
              <a:off x="3353" y="2752"/>
              <a:ext cx="50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590" name="Line 830"/>
            <p:cNvSpPr>
              <a:spLocks noChangeShapeType="1"/>
            </p:cNvSpPr>
            <p:nvPr/>
          </p:nvSpPr>
          <p:spPr bwMode="auto">
            <a:xfrm flipH="1">
              <a:off x="3353" y="2000"/>
              <a:ext cx="50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591" name="Line 831"/>
            <p:cNvSpPr>
              <a:spLocks noChangeShapeType="1"/>
            </p:cNvSpPr>
            <p:nvPr/>
          </p:nvSpPr>
          <p:spPr bwMode="auto">
            <a:xfrm flipH="1">
              <a:off x="3381" y="2080"/>
              <a:ext cx="44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592" name="Line 832"/>
            <p:cNvSpPr>
              <a:spLocks noChangeShapeType="1"/>
            </p:cNvSpPr>
            <p:nvPr/>
          </p:nvSpPr>
          <p:spPr bwMode="auto">
            <a:xfrm flipH="1">
              <a:off x="3381" y="2512"/>
              <a:ext cx="44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593" name="Line 833"/>
            <p:cNvSpPr>
              <a:spLocks noChangeShapeType="1"/>
            </p:cNvSpPr>
            <p:nvPr/>
          </p:nvSpPr>
          <p:spPr bwMode="auto">
            <a:xfrm flipH="1" flipV="1">
              <a:off x="3353" y="2051"/>
              <a:ext cx="28" cy="2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594" name="Line 834"/>
            <p:cNvSpPr>
              <a:spLocks noChangeShapeType="1"/>
            </p:cNvSpPr>
            <p:nvPr/>
          </p:nvSpPr>
          <p:spPr bwMode="auto">
            <a:xfrm flipH="1">
              <a:off x="3826" y="2051"/>
              <a:ext cx="30" cy="2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595" name="Line 835"/>
            <p:cNvSpPr>
              <a:spLocks noChangeShapeType="1"/>
            </p:cNvSpPr>
            <p:nvPr/>
          </p:nvSpPr>
          <p:spPr bwMode="auto">
            <a:xfrm>
              <a:off x="3826" y="2512"/>
              <a:ext cx="30" cy="2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596" name="Line 836"/>
            <p:cNvSpPr>
              <a:spLocks noChangeShapeType="1"/>
            </p:cNvSpPr>
            <p:nvPr/>
          </p:nvSpPr>
          <p:spPr bwMode="auto">
            <a:xfrm flipH="1">
              <a:off x="3353" y="2512"/>
              <a:ext cx="28" cy="2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597" name="Line 837"/>
            <p:cNvSpPr>
              <a:spLocks noChangeShapeType="1"/>
            </p:cNvSpPr>
            <p:nvPr/>
          </p:nvSpPr>
          <p:spPr bwMode="auto">
            <a:xfrm>
              <a:off x="3381" y="2080"/>
              <a:ext cx="0" cy="43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598" name="Line 838"/>
            <p:cNvSpPr>
              <a:spLocks noChangeShapeType="1"/>
            </p:cNvSpPr>
            <p:nvPr/>
          </p:nvSpPr>
          <p:spPr bwMode="auto">
            <a:xfrm>
              <a:off x="3826" y="2080"/>
              <a:ext cx="0" cy="43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599" name="Line 839"/>
            <p:cNvSpPr>
              <a:spLocks noChangeShapeType="1"/>
            </p:cNvSpPr>
            <p:nvPr/>
          </p:nvSpPr>
          <p:spPr bwMode="auto">
            <a:xfrm flipH="1" flipV="1">
              <a:off x="3353" y="2672"/>
              <a:ext cx="81" cy="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00" name="Line 840"/>
            <p:cNvSpPr>
              <a:spLocks noChangeShapeType="1"/>
            </p:cNvSpPr>
            <p:nvPr/>
          </p:nvSpPr>
          <p:spPr bwMode="auto">
            <a:xfrm flipH="1" flipV="1">
              <a:off x="3353" y="2578"/>
              <a:ext cx="173" cy="1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01" name="Line 841"/>
            <p:cNvSpPr>
              <a:spLocks noChangeShapeType="1"/>
            </p:cNvSpPr>
            <p:nvPr/>
          </p:nvSpPr>
          <p:spPr bwMode="auto">
            <a:xfrm flipH="1" flipV="1">
              <a:off x="3381" y="2514"/>
              <a:ext cx="238" cy="2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02" name="Line 842"/>
            <p:cNvSpPr>
              <a:spLocks noChangeShapeType="1"/>
            </p:cNvSpPr>
            <p:nvPr/>
          </p:nvSpPr>
          <p:spPr bwMode="auto">
            <a:xfrm flipH="1" flipV="1">
              <a:off x="3472" y="2512"/>
              <a:ext cx="241" cy="2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03" name="Line 843"/>
            <p:cNvSpPr>
              <a:spLocks noChangeShapeType="1"/>
            </p:cNvSpPr>
            <p:nvPr/>
          </p:nvSpPr>
          <p:spPr bwMode="auto">
            <a:xfrm flipH="1" flipV="1">
              <a:off x="3565" y="2512"/>
              <a:ext cx="241" cy="2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04" name="Line 844"/>
            <p:cNvSpPr>
              <a:spLocks noChangeShapeType="1"/>
            </p:cNvSpPr>
            <p:nvPr/>
          </p:nvSpPr>
          <p:spPr bwMode="auto">
            <a:xfrm flipH="1" flipV="1">
              <a:off x="3659" y="2512"/>
              <a:ext cx="197" cy="1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05" name="Line 845"/>
            <p:cNvSpPr>
              <a:spLocks noChangeShapeType="1"/>
            </p:cNvSpPr>
            <p:nvPr/>
          </p:nvSpPr>
          <p:spPr bwMode="auto">
            <a:xfrm flipH="1" flipV="1">
              <a:off x="3750" y="2512"/>
              <a:ext cx="106" cy="1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06" name="Line 846"/>
            <p:cNvSpPr>
              <a:spLocks noChangeShapeType="1"/>
            </p:cNvSpPr>
            <p:nvPr/>
          </p:nvSpPr>
          <p:spPr bwMode="auto">
            <a:xfrm flipH="1" flipV="1">
              <a:off x="3353" y="1926"/>
              <a:ext cx="72" cy="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07" name="Line 847"/>
            <p:cNvSpPr>
              <a:spLocks noChangeShapeType="1"/>
            </p:cNvSpPr>
            <p:nvPr/>
          </p:nvSpPr>
          <p:spPr bwMode="auto">
            <a:xfrm flipH="1" flipV="1">
              <a:off x="3353" y="1834"/>
              <a:ext cx="165" cy="1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08" name="Line 848"/>
            <p:cNvSpPr>
              <a:spLocks noChangeShapeType="1"/>
            </p:cNvSpPr>
            <p:nvPr/>
          </p:nvSpPr>
          <p:spPr bwMode="auto">
            <a:xfrm flipH="1" flipV="1">
              <a:off x="3439" y="1827"/>
              <a:ext cx="173" cy="1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09" name="Line 849"/>
            <p:cNvSpPr>
              <a:spLocks noChangeShapeType="1"/>
            </p:cNvSpPr>
            <p:nvPr/>
          </p:nvSpPr>
          <p:spPr bwMode="auto">
            <a:xfrm flipH="1" flipV="1">
              <a:off x="3532" y="1827"/>
              <a:ext cx="172" cy="1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10" name="Line 850"/>
            <p:cNvSpPr>
              <a:spLocks noChangeShapeType="1"/>
            </p:cNvSpPr>
            <p:nvPr/>
          </p:nvSpPr>
          <p:spPr bwMode="auto">
            <a:xfrm flipH="1" flipV="1">
              <a:off x="3625" y="1827"/>
              <a:ext cx="172" cy="1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11" name="Line 851"/>
            <p:cNvSpPr>
              <a:spLocks noChangeShapeType="1"/>
            </p:cNvSpPr>
            <p:nvPr/>
          </p:nvSpPr>
          <p:spPr bwMode="auto">
            <a:xfrm flipH="1" flipV="1">
              <a:off x="3717" y="1827"/>
              <a:ext cx="139" cy="1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12" name="Line 852"/>
            <p:cNvSpPr>
              <a:spLocks noChangeShapeType="1"/>
            </p:cNvSpPr>
            <p:nvPr/>
          </p:nvSpPr>
          <p:spPr bwMode="auto">
            <a:xfrm flipH="1" flipV="1">
              <a:off x="3811" y="1827"/>
              <a:ext cx="45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13" name="Line 853"/>
            <p:cNvSpPr>
              <a:spLocks noChangeShapeType="1"/>
            </p:cNvSpPr>
            <p:nvPr/>
          </p:nvSpPr>
          <p:spPr bwMode="auto">
            <a:xfrm>
              <a:off x="3811" y="520"/>
              <a:ext cx="6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14" name="Line 854"/>
            <p:cNvSpPr>
              <a:spLocks noChangeShapeType="1"/>
            </p:cNvSpPr>
            <p:nvPr/>
          </p:nvSpPr>
          <p:spPr bwMode="auto">
            <a:xfrm>
              <a:off x="3871" y="520"/>
              <a:ext cx="0" cy="94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15" name="Line 855"/>
            <p:cNvSpPr>
              <a:spLocks noChangeShapeType="1"/>
            </p:cNvSpPr>
            <p:nvPr/>
          </p:nvSpPr>
          <p:spPr bwMode="auto">
            <a:xfrm flipH="1">
              <a:off x="3811" y="1468"/>
              <a:ext cx="60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16" name="Line 856"/>
            <p:cNvSpPr>
              <a:spLocks noChangeShapeType="1"/>
            </p:cNvSpPr>
            <p:nvPr/>
          </p:nvSpPr>
          <p:spPr bwMode="auto">
            <a:xfrm flipH="1">
              <a:off x="3338" y="520"/>
              <a:ext cx="5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17" name="Line 857"/>
            <p:cNvSpPr>
              <a:spLocks noChangeShapeType="1"/>
            </p:cNvSpPr>
            <p:nvPr/>
          </p:nvSpPr>
          <p:spPr bwMode="auto">
            <a:xfrm>
              <a:off x="3338" y="520"/>
              <a:ext cx="0" cy="94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18" name="Line 858"/>
            <p:cNvSpPr>
              <a:spLocks noChangeShapeType="1"/>
            </p:cNvSpPr>
            <p:nvPr/>
          </p:nvSpPr>
          <p:spPr bwMode="auto">
            <a:xfrm>
              <a:off x="3338" y="1468"/>
              <a:ext cx="5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19" name="Line 859"/>
            <p:cNvSpPr>
              <a:spLocks noChangeShapeType="1"/>
            </p:cNvSpPr>
            <p:nvPr/>
          </p:nvSpPr>
          <p:spPr bwMode="auto">
            <a:xfrm flipH="1" flipV="1">
              <a:off x="3338" y="681"/>
              <a:ext cx="30" cy="3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20" name="Line 860"/>
            <p:cNvSpPr>
              <a:spLocks noChangeShapeType="1"/>
            </p:cNvSpPr>
            <p:nvPr/>
          </p:nvSpPr>
          <p:spPr bwMode="auto">
            <a:xfrm flipH="1">
              <a:off x="3338" y="1290"/>
              <a:ext cx="30" cy="3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21" name="Line 861"/>
            <p:cNvSpPr>
              <a:spLocks noChangeShapeType="1"/>
            </p:cNvSpPr>
            <p:nvPr/>
          </p:nvSpPr>
          <p:spPr bwMode="auto">
            <a:xfrm>
              <a:off x="3368" y="712"/>
              <a:ext cx="0" cy="57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22" name="Line 862"/>
            <p:cNvSpPr>
              <a:spLocks noChangeShapeType="1"/>
            </p:cNvSpPr>
            <p:nvPr/>
          </p:nvSpPr>
          <p:spPr bwMode="auto">
            <a:xfrm flipV="1">
              <a:off x="3396" y="210"/>
              <a:ext cx="0" cy="3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23" name="Line 863"/>
            <p:cNvSpPr>
              <a:spLocks noChangeShapeType="1"/>
            </p:cNvSpPr>
            <p:nvPr/>
          </p:nvSpPr>
          <p:spPr bwMode="auto">
            <a:xfrm>
              <a:off x="3811" y="1468"/>
              <a:ext cx="0" cy="3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24" name="Line 864"/>
            <p:cNvSpPr>
              <a:spLocks noChangeShapeType="1"/>
            </p:cNvSpPr>
            <p:nvPr/>
          </p:nvSpPr>
          <p:spPr bwMode="auto">
            <a:xfrm flipV="1">
              <a:off x="3396" y="347"/>
              <a:ext cx="56" cy="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25" name="Line 865"/>
            <p:cNvSpPr>
              <a:spLocks noChangeShapeType="1"/>
            </p:cNvSpPr>
            <p:nvPr/>
          </p:nvSpPr>
          <p:spPr bwMode="auto">
            <a:xfrm flipV="1">
              <a:off x="3338" y="520"/>
              <a:ext cx="34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26" name="Line 866"/>
            <p:cNvSpPr>
              <a:spLocks noChangeShapeType="1"/>
            </p:cNvSpPr>
            <p:nvPr/>
          </p:nvSpPr>
          <p:spPr bwMode="auto">
            <a:xfrm flipV="1">
              <a:off x="3396" y="347"/>
              <a:ext cx="150" cy="1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27" name="Line 867"/>
            <p:cNvSpPr>
              <a:spLocks noChangeShapeType="1"/>
            </p:cNvSpPr>
            <p:nvPr/>
          </p:nvSpPr>
          <p:spPr bwMode="auto">
            <a:xfrm flipV="1">
              <a:off x="3371" y="347"/>
              <a:ext cx="268" cy="26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28" name="Line 868"/>
            <p:cNvSpPr>
              <a:spLocks noChangeShapeType="1"/>
            </p:cNvSpPr>
            <p:nvPr/>
          </p:nvSpPr>
          <p:spPr bwMode="auto">
            <a:xfrm flipV="1">
              <a:off x="3463" y="347"/>
              <a:ext cx="269" cy="26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29" name="Line 869"/>
            <p:cNvSpPr>
              <a:spLocks noChangeShapeType="1"/>
            </p:cNvSpPr>
            <p:nvPr/>
          </p:nvSpPr>
          <p:spPr bwMode="auto">
            <a:xfrm flipV="1">
              <a:off x="3556" y="360"/>
              <a:ext cx="255" cy="2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30" name="Line 870"/>
            <p:cNvSpPr>
              <a:spLocks noChangeShapeType="1"/>
            </p:cNvSpPr>
            <p:nvPr/>
          </p:nvSpPr>
          <p:spPr bwMode="auto">
            <a:xfrm flipV="1">
              <a:off x="3650" y="452"/>
              <a:ext cx="161" cy="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31" name="Line 871"/>
            <p:cNvSpPr>
              <a:spLocks noChangeShapeType="1"/>
            </p:cNvSpPr>
            <p:nvPr/>
          </p:nvSpPr>
          <p:spPr bwMode="auto">
            <a:xfrm flipV="1">
              <a:off x="3741" y="520"/>
              <a:ext cx="95" cy="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32" name="Line 872"/>
            <p:cNvSpPr>
              <a:spLocks noChangeShapeType="1"/>
            </p:cNvSpPr>
            <p:nvPr/>
          </p:nvSpPr>
          <p:spPr bwMode="auto">
            <a:xfrm flipV="1">
              <a:off x="3835" y="580"/>
              <a:ext cx="36" cy="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33" name="Line 873"/>
            <p:cNvSpPr>
              <a:spLocks noChangeShapeType="1"/>
            </p:cNvSpPr>
            <p:nvPr/>
          </p:nvSpPr>
          <p:spPr bwMode="auto">
            <a:xfrm flipV="1">
              <a:off x="3338" y="1290"/>
              <a:ext cx="102" cy="1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34" name="Line 874"/>
            <p:cNvSpPr>
              <a:spLocks noChangeShapeType="1"/>
            </p:cNvSpPr>
            <p:nvPr/>
          </p:nvSpPr>
          <p:spPr bwMode="auto">
            <a:xfrm flipV="1">
              <a:off x="3354" y="1290"/>
              <a:ext cx="178" cy="1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35" name="Line 875"/>
            <p:cNvSpPr>
              <a:spLocks noChangeShapeType="1"/>
            </p:cNvSpPr>
            <p:nvPr/>
          </p:nvSpPr>
          <p:spPr bwMode="auto">
            <a:xfrm flipV="1">
              <a:off x="3396" y="1290"/>
              <a:ext cx="229" cy="2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36" name="Line 876"/>
            <p:cNvSpPr>
              <a:spLocks noChangeShapeType="1"/>
            </p:cNvSpPr>
            <p:nvPr/>
          </p:nvSpPr>
          <p:spPr bwMode="auto">
            <a:xfrm flipV="1">
              <a:off x="3396" y="1290"/>
              <a:ext cx="323" cy="3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37" name="Line 877"/>
            <p:cNvSpPr>
              <a:spLocks noChangeShapeType="1"/>
            </p:cNvSpPr>
            <p:nvPr/>
          </p:nvSpPr>
          <p:spPr bwMode="auto">
            <a:xfrm flipV="1">
              <a:off x="3460" y="1290"/>
              <a:ext cx="351" cy="3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38" name="Line 878"/>
            <p:cNvSpPr>
              <a:spLocks noChangeShapeType="1"/>
            </p:cNvSpPr>
            <p:nvPr/>
          </p:nvSpPr>
          <p:spPr bwMode="auto">
            <a:xfrm flipV="1">
              <a:off x="3553" y="1325"/>
              <a:ext cx="318" cy="3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39" name="Line 879"/>
            <p:cNvSpPr>
              <a:spLocks noChangeShapeType="1"/>
            </p:cNvSpPr>
            <p:nvPr/>
          </p:nvSpPr>
          <p:spPr bwMode="auto">
            <a:xfrm flipV="1">
              <a:off x="3647" y="1477"/>
              <a:ext cx="164" cy="1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40" name="Line 880"/>
            <p:cNvSpPr>
              <a:spLocks noChangeShapeType="1"/>
            </p:cNvSpPr>
            <p:nvPr/>
          </p:nvSpPr>
          <p:spPr bwMode="auto">
            <a:xfrm flipV="1">
              <a:off x="3820" y="1418"/>
              <a:ext cx="51" cy="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41" name="Line 881"/>
            <p:cNvSpPr>
              <a:spLocks noChangeShapeType="1"/>
            </p:cNvSpPr>
            <p:nvPr/>
          </p:nvSpPr>
          <p:spPr bwMode="auto">
            <a:xfrm flipV="1">
              <a:off x="3738" y="1570"/>
              <a:ext cx="73" cy="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42" name="Line 882"/>
            <p:cNvSpPr>
              <a:spLocks noChangeShapeType="1"/>
            </p:cNvSpPr>
            <p:nvPr/>
          </p:nvSpPr>
          <p:spPr bwMode="auto">
            <a:xfrm flipH="1">
              <a:off x="3725" y="1661"/>
              <a:ext cx="6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43" name="Line 883"/>
            <p:cNvSpPr>
              <a:spLocks noChangeShapeType="1"/>
            </p:cNvSpPr>
            <p:nvPr/>
          </p:nvSpPr>
          <p:spPr bwMode="auto">
            <a:xfrm flipH="1">
              <a:off x="3613" y="1661"/>
              <a:ext cx="8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44" name="Line 884"/>
            <p:cNvSpPr>
              <a:spLocks noChangeShapeType="1"/>
            </p:cNvSpPr>
            <p:nvPr/>
          </p:nvSpPr>
          <p:spPr bwMode="auto">
            <a:xfrm flipH="1">
              <a:off x="3503" y="1661"/>
              <a:ext cx="8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45" name="Line 885"/>
            <p:cNvSpPr>
              <a:spLocks noChangeShapeType="1"/>
            </p:cNvSpPr>
            <p:nvPr/>
          </p:nvSpPr>
          <p:spPr bwMode="auto">
            <a:xfrm flipH="1">
              <a:off x="3413" y="1661"/>
              <a:ext cx="6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46" name="Line 886"/>
            <p:cNvSpPr>
              <a:spLocks noChangeShapeType="1"/>
            </p:cNvSpPr>
            <p:nvPr/>
          </p:nvSpPr>
          <p:spPr bwMode="auto">
            <a:xfrm flipH="1">
              <a:off x="3381" y="1661"/>
              <a:ext cx="1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18647" name="Group 887"/>
          <p:cNvGrpSpPr>
            <a:grpSpLocks/>
          </p:cNvGrpSpPr>
          <p:nvPr/>
        </p:nvGrpSpPr>
        <p:grpSpPr bwMode="auto">
          <a:xfrm>
            <a:off x="6273800" y="215900"/>
            <a:ext cx="2755900" cy="4497388"/>
            <a:chOff x="3952" y="136"/>
            <a:chExt cx="1736" cy="2833"/>
          </a:xfrm>
        </p:grpSpPr>
        <p:sp>
          <p:nvSpPr>
            <p:cNvPr id="118648" name="Line 888"/>
            <p:cNvSpPr>
              <a:spLocks noChangeShapeType="1"/>
            </p:cNvSpPr>
            <p:nvPr/>
          </p:nvSpPr>
          <p:spPr bwMode="auto">
            <a:xfrm>
              <a:off x="3952" y="995"/>
              <a:ext cx="2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49" name="Line 889"/>
            <p:cNvSpPr>
              <a:spLocks noChangeShapeType="1"/>
            </p:cNvSpPr>
            <p:nvPr/>
          </p:nvSpPr>
          <p:spPr bwMode="auto">
            <a:xfrm>
              <a:off x="4205" y="995"/>
              <a:ext cx="3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50" name="Line 890"/>
            <p:cNvSpPr>
              <a:spLocks noChangeShapeType="1"/>
            </p:cNvSpPr>
            <p:nvPr/>
          </p:nvSpPr>
          <p:spPr bwMode="auto">
            <a:xfrm>
              <a:off x="4273" y="995"/>
              <a:ext cx="29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51" name="Line 891"/>
            <p:cNvSpPr>
              <a:spLocks noChangeShapeType="1"/>
            </p:cNvSpPr>
            <p:nvPr/>
          </p:nvSpPr>
          <p:spPr bwMode="auto">
            <a:xfrm>
              <a:off x="4606" y="995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52" name="Line 892"/>
            <p:cNvSpPr>
              <a:spLocks noChangeShapeType="1"/>
            </p:cNvSpPr>
            <p:nvPr/>
          </p:nvSpPr>
          <p:spPr bwMode="auto">
            <a:xfrm>
              <a:off x="4673" y="995"/>
              <a:ext cx="29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53" name="Line 893"/>
            <p:cNvSpPr>
              <a:spLocks noChangeShapeType="1"/>
            </p:cNvSpPr>
            <p:nvPr/>
          </p:nvSpPr>
          <p:spPr bwMode="auto">
            <a:xfrm>
              <a:off x="5006" y="995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54" name="Line 894"/>
            <p:cNvSpPr>
              <a:spLocks noChangeShapeType="1"/>
            </p:cNvSpPr>
            <p:nvPr/>
          </p:nvSpPr>
          <p:spPr bwMode="auto">
            <a:xfrm>
              <a:off x="5072" y="995"/>
              <a:ext cx="29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55" name="Line 895"/>
            <p:cNvSpPr>
              <a:spLocks noChangeShapeType="1"/>
            </p:cNvSpPr>
            <p:nvPr/>
          </p:nvSpPr>
          <p:spPr bwMode="auto">
            <a:xfrm>
              <a:off x="5405" y="995"/>
              <a:ext cx="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56" name="Line 896"/>
            <p:cNvSpPr>
              <a:spLocks noChangeShapeType="1"/>
            </p:cNvSpPr>
            <p:nvPr/>
          </p:nvSpPr>
          <p:spPr bwMode="auto">
            <a:xfrm>
              <a:off x="5471" y="995"/>
              <a:ext cx="2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57" name="Line 897"/>
            <p:cNvSpPr>
              <a:spLocks noChangeShapeType="1"/>
            </p:cNvSpPr>
            <p:nvPr/>
          </p:nvSpPr>
          <p:spPr bwMode="auto">
            <a:xfrm>
              <a:off x="4816" y="136"/>
              <a:ext cx="0" cy="1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58" name="Line 898"/>
            <p:cNvSpPr>
              <a:spLocks noChangeShapeType="1"/>
            </p:cNvSpPr>
            <p:nvPr/>
          </p:nvSpPr>
          <p:spPr bwMode="auto">
            <a:xfrm>
              <a:off x="4816" y="338"/>
              <a:ext cx="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59" name="Line 899"/>
            <p:cNvSpPr>
              <a:spLocks noChangeShapeType="1"/>
            </p:cNvSpPr>
            <p:nvPr/>
          </p:nvSpPr>
          <p:spPr bwMode="auto">
            <a:xfrm>
              <a:off x="4816" y="406"/>
              <a:ext cx="0" cy="2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60" name="Line 900"/>
            <p:cNvSpPr>
              <a:spLocks noChangeShapeType="1"/>
            </p:cNvSpPr>
            <p:nvPr/>
          </p:nvSpPr>
          <p:spPr bwMode="auto">
            <a:xfrm>
              <a:off x="4816" y="739"/>
              <a:ext cx="0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61" name="Line 901"/>
            <p:cNvSpPr>
              <a:spLocks noChangeShapeType="1"/>
            </p:cNvSpPr>
            <p:nvPr/>
          </p:nvSpPr>
          <p:spPr bwMode="auto">
            <a:xfrm>
              <a:off x="4816" y="805"/>
              <a:ext cx="0" cy="29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62" name="Line 902"/>
            <p:cNvSpPr>
              <a:spLocks noChangeShapeType="1"/>
            </p:cNvSpPr>
            <p:nvPr/>
          </p:nvSpPr>
          <p:spPr bwMode="auto">
            <a:xfrm>
              <a:off x="4816" y="1138"/>
              <a:ext cx="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63" name="Line 903"/>
            <p:cNvSpPr>
              <a:spLocks noChangeShapeType="1"/>
            </p:cNvSpPr>
            <p:nvPr/>
          </p:nvSpPr>
          <p:spPr bwMode="auto">
            <a:xfrm>
              <a:off x="4816" y="1204"/>
              <a:ext cx="0" cy="2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64" name="Line 904"/>
            <p:cNvSpPr>
              <a:spLocks noChangeShapeType="1"/>
            </p:cNvSpPr>
            <p:nvPr/>
          </p:nvSpPr>
          <p:spPr bwMode="auto">
            <a:xfrm>
              <a:off x="4816" y="1537"/>
              <a:ext cx="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65" name="Line 905"/>
            <p:cNvSpPr>
              <a:spLocks noChangeShapeType="1"/>
            </p:cNvSpPr>
            <p:nvPr/>
          </p:nvSpPr>
          <p:spPr bwMode="auto">
            <a:xfrm>
              <a:off x="4816" y="1604"/>
              <a:ext cx="0" cy="2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66" name="Line 906"/>
            <p:cNvSpPr>
              <a:spLocks noChangeShapeType="1"/>
            </p:cNvSpPr>
            <p:nvPr/>
          </p:nvSpPr>
          <p:spPr bwMode="auto">
            <a:xfrm>
              <a:off x="4816" y="1938"/>
              <a:ext cx="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67" name="Line 907"/>
            <p:cNvSpPr>
              <a:spLocks noChangeShapeType="1"/>
            </p:cNvSpPr>
            <p:nvPr/>
          </p:nvSpPr>
          <p:spPr bwMode="auto">
            <a:xfrm>
              <a:off x="4816" y="2004"/>
              <a:ext cx="0" cy="2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68" name="Line 908"/>
            <p:cNvSpPr>
              <a:spLocks noChangeShapeType="1"/>
            </p:cNvSpPr>
            <p:nvPr/>
          </p:nvSpPr>
          <p:spPr bwMode="auto">
            <a:xfrm>
              <a:off x="4816" y="2337"/>
              <a:ext cx="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69" name="Line 909"/>
            <p:cNvSpPr>
              <a:spLocks noChangeShapeType="1"/>
            </p:cNvSpPr>
            <p:nvPr/>
          </p:nvSpPr>
          <p:spPr bwMode="auto">
            <a:xfrm>
              <a:off x="4816" y="2404"/>
              <a:ext cx="0" cy="2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70" name="Line 910"/>
            <p:cNvSpPr>
              <a:spLocks noChangeShapeType="1"/>
            </p:cNvSpPr>
            <p:nvPr/>
          </p:nvSpPr>
          <p:spPr bwMode="auto">
            <a:xfrm>
              <a:off x="4816" y="2737"/>
              <a:ext cx="0" cy="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71" name="Line 911"/>
            <p:cNvSpPr>
              <a:spLocks noChangeShapeType="1"/>
            </p:cNvSpPr>
            <p:nvPr/>
          </p:nvSpPr>
          <p:spPr bwMode="auto">
            <a:xfrm>
              <a:off x="4816" y="2803"/>
              <a:ext cx="0" cy="1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72" name="Freeform 912"/>
            <p:cNvSpPr>
              <a:spLocks/>
            </p:cNvSpPr>
            <p:nvPr/>
          </p:nvSpPr>
          <p:spPr bwMode="auto">
            <a:xfrm>
              <a:off x="4520" y="712"/>
              <a:ext cx="591" cy="578"/>
            </a:xfrm>
            <a:custGeom>
              <a:avLst/>
              <a:gdLst>
                <a:gd name="T0" fmla="*/ 865 w 2749"/>
                <a:gd name="T1" fmla="*/ 36 h 2689"/>
                <a:gd name="T2" fmla="*/ 726 w 2749"/>
                <a:gd name="T3" fmla="*/ 100 h 2689"/>
                <a:gd name="T4" fmla="*/ 595 w 2749"/>
                <a:gd name="T5" fmla="*/ 180 h 2689"/>
                <a:gd name="T6" fmla="*/ 472 w 2749"/>
                <a:gd name="T7" fmla="*/ 274 h 2689"/>
                <a:gd name="T8" fmla="*/ 363 w 2749"/>
                <a:gd name="T9" fmla="*/ 382 h 2689"/>
                <a:gd name="T10" fmla="*/ 265 w 2749"/>
                <a:gd name="T11" fmla="*/ 501 h 2689"/>
                <a:gd name="T12" fmla="*/ 181 w 2749"/>
                <a:gd name="T13" fmla="*/ 630 h 2689"/>
                <a:gd name="T14" fmla="*/ 113 w 2749"/>
                <a:gd name="T15" fmla="*/ 768 h 2689"/>
                <a:gd name="T16" fmla="*/ 59 w 2749"/>
                <a:gd name="T17" fmla="*/ 912 h 2689"/>
                <a:gd name="T18" fmla="*/ 23 w 2749"/>
                <a:gd name="T19" fmla="*/ 1062 h 2689"/>
                <a:gd name="T20" fmla="*/ 3 w 2749"/>
                <a:gd name="T21" fmla="*/ 1214 h 2689"/>
                <a:gd name="T22" fmla="*/ 1 w 2749"/>
                <a:gd name="T23" fmla="*/ 1368 h 2689"/>
                <a:gd name="T24" fmla="*/ 16 w 2749"/>
                <a:gd name="T25" fmla="*/ 1522 h 2689"/>
                <a:gd name="T26" fmla="*/ 48 w 2749"/>
                <a:gd name="T27" fmla="*/ 1672 h 2689"/>
                <a:gd name="T28" fmla="*/ 95 w 2749"/>
                <a:gd name="T29" fmla="*/ 1819 h 2689"/>
                <a:gd name="T30" fmla="*/ 160 w 2749"/>
                <a:gd name="T31" fmla="*/ 1958 h 2689"/>
                <a:gd name="T32" fmla="*/ 240 w 2749"/>
                <a:gd name="T33" fmla="*/ 2090 h 2689"/>
                <a:gd name="T34" fmla="*/ 334 w 2749"/>
                <a:gd name="T35" fmla="*/ 2212 h 2689"/>
                <a:gd name="T36" fmla="*/ 440 w 2749"/>
                <a:gd name="T37" fmla="*/ 2322 h 2689"/>
                <a:gd name="T38" fmla="*/ 560 w 2749"/>
                <a:gd name="T39" fmla="*/ 2420 h 2689"/>
                <a:gd name="T40" fmla="*/ 689 w 2749"/>
                <a:gd name="T41" fmla="*/ 2506 h 2689"/>
                <a:gd name="T42" fmla="*/ 826 w 2749"/>
                <a:gd name="T43" fmla="*/ 2575 h 2689"/>
                <a:gd name="T44" fmla="*/ 970 w 2749"/>
                <a:gd name="T45" fmla="*/ 2628 h 2689"/>
                <a:gd name="T46" fmla="*/ 1120 w 2749"/>
                <a:gd name="T47" fmla="*/ 2665 h 2689"/>
                <a:gd name="T48" fmla="*/ 1272 w 2749"/>
                <a:gd name="T49" fmla="*/ 2684 h 2689"/>
                <a:gd name="T50" fmla="*/ 1425 w 2749"/>
                <a:gd name="T51" fmla="*/ 2688 h 2689"/>
                <a:gd name="T52" fmla="*/ 1579 w 2749"/>
                <a:gd name="T53" fmla="*/ 2674 h 2689"/>
                <a:gd name="T54" fmla="*/ 1730 w 2749"/>
                <a:gd name="T55" fmla="*/ 2642 h 2689"/>
                <a:gd name="T56" fmla="*/ 1876 w 2749"/>
                <a:gd name="T57" fmla="*/ 2594 h 2689"/>
                <a:gd name="T58" fmla="*/ 2015 w 2749"/>
                <a:gd name="T59" fmla="*/ 2530 h 2689"/>
                <a:gd name="T60" fmla="*/ 2147 w 2749"/>
                <a:gd name="T61" fmla="*/ 2450 h 2689"/>
                <a:gd name="T62" fmla="*/ 2270 w 2749"/>
                <a:gd name="T63" fmla="*/ 2356 h 2689"/>
                <a:gd name="T64" fmla="*/ 2381 w 2749"/>
                <a:gd name="T65" fmla="*/ 2250 h 2689"/>
                <a:gd name="T66" fmla="*/ 2480 w 2749"/>
                <a:gd name="T67" fmla="*/ 2132 h 2689"/>
                <a:gd name="T68" fmla="*/ 2564 w 2749"/>
                <a:gd name="T69" fmla="*/ 2003 h 2689"/>
                <a:gd name="T70" fmla="*/ 2633 w 2749"/>
                <a:gd name="T71" fmla="*/ 1866 h 2689"/>
                <a:gd name="T72" fmla="*/ 2687 w 2749"/>
                <a:gd name="T73" fmla="*/ 1722 h 2689"/>
                <a:gd name="T74" fmla="*/ 2725 w 2749"/>
                <a:gd name="T75" fmla="*/ 1572 h 2689"/>
                <a:gd name="T76" fmla="*/ 2745 w 2749"/>
                <a:gd name="T77" fmla="*/ 1420 h 2689"/>
                <a:gd name="T78" fmla="*/ 2749 w 2749"/>
                <a:gd name="T79" fmla="*/ 1266 h 2689"/>
                <a:gd name="T80" fmla="*/ 2735 w 2749"/>
                <a:gd name="T81" fmla="*/ 1113 h 2689"/>
                <a:gd name="T82" fmla="*/ 2703 w 2749"/>
                <a:gd name="T83" fmla="*/ 962 h 2689"/>
                <a:gd name="T84" fmla="*/ 2656 w 2749"/>
                <a:gd name="T85" fmla="*/ 815 h 2689"/>
                <a:gd name="T86" fmla="*/ 2592 w 2749"/>
                <a:gd name="T87" fmla="*/ 675 h 2689"/>
                <a:gd name="T88" fmla="*/ 2514 w 2749"/>
                <a:gd name="T89" fmla="*/ 542 h 2689"/>
                <a:gd name="T90" fmla="*/ 2421 w 2749"/>
                <a:gd name="T91" fmla="*/ 420 h 2689"/>
                <a:gd name="T92" fmla="*/ 2315 w 2749"/>
                <a:gd name="T93" fmla="*/ 309 h 2689"/>
                <a:gd name="T94" fmla="*/ 2196 w 2749"/>
                <a:gd name="T95" fmla="*/ 210 h 2689"/>
                <a:gd name="T96" fmla="*/ 2068 w 2749"/>
                <a:gd name="T97" fmla="*/ 125 h 2689"/>
                <a:gd name="T98" fmla="*/ 1931 w 2749"/>
                <a:gd name="T99" fmla="*/ 55 h 2689"/>
                <a:gd name="T100" fmla="*/ 1786 w 2749"/>
                <a:gd name="T101" fmla="*/ 0 h 2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749" h="2689">
                  <a:moveTo>
                    <a:pt x="962" y="0"/>
                  </a:moveTo>
                  <a:lnTo>
                    <a:pt x="913" y="17"/>
                  </a:lnTo>
                  <a:lnTo>
                    <a:pt x="865" y="36"/>
                  </a:lnTo>
                  <a:lnTo>
                    <a:pt x="818" y="55"/>
                  </a:lnTo>
                  <a:lnTo>
                    <a:pt x="772" y="77"/>
                  </a:lnTo>
                  <a:lnTo>
                    <a:pt x="726" y="100"/>
                  </a:lnTo>
                  <a:lnTo>
                    <a:pt x="681" y="125"/>
                  </a:lnTo>
                  <a:lnTo>
                    <a:pt x="637" y="152"/>
                  </a:lnTo>
                  <a:lnTo>
                    <a:pt x="595" y="180"/>
                  </a:lnTo>
                  <a:lnTo>
                    <a:pt x="552" y="210"/>
                  </a:lnTo>
                  <a:lnTo>
                    <a:pt x="512" y="241"/>
                  </a:lnTo>
                  <a:lnTo>
                    <a:pt x="472" y="274"/>
                  </a:lnTo>
                  <a:lnTo>
                    <a:pt x="435" y="309"/>
                  </a:lnTo>
                  <a:lnTo>
                    <a:pt x="398" y="344"/>
                  </a:lnTo>
                  <a:lnTo>
                    <a:pt x="363" y="382"/>
                  </a:lnTo>
                  <a:lnTo>
                    <a:pt x="329" y="420"/>
                  </a:lnTo>
                  <a:lnTo>
                    <a:pt x="296" y="460"/>
                  </a:lnTo>
                  <a:lnTo>
                    <a:pt x="265" y="501"/>
                  </a:lnTo>
                  <a:lnTo>
                    <a:pt x="235" y="542"/>
                  </a:lnTo>
                  <a:lnTo>
                    <a:pt x="207" y="586"/>
                  </a:lnTo>
                  <a:lnTo>
                    <a:pt x="181" y="630"/>
                  </a:lnTo>
                  <a:lnTo>
                    <a:pt x="156" y="675"/>
                  </a:lnTo>
                  <a:lnTo>
                    <a:pt x="134" y="721"/>
                  </a:lnTo>
                  <a:lnTo>
                    <a:pt x="113" y="768"/>
                  </a:lnTo>
                  <a:lnTo>
                    <a:pt x="92" y="815"/>
                  </a:lnTo>
                  <a:lnTo>
                    <a:pt x="75" y="864"/>
                  </a:lnTo>
                  <a:lnTo>
                    <a:pt x="59" y="912"/>
                  </a:lnTo>
                  <a:lnTo>
                    <a:pt x="45" y="962"/>
                  </a:lnTo>
                  <a:lnTo>
                    <a:pt x="33" y="1012"/>
                  </a:lnTo>
                  <a:lnTo>
                    <a:pt x="23" y="1062"/>
                  </a:lnTo>
                  <a:lnTo>
                    <a:pt x="15" y="1113"/>
                  </a:lnTo>
                  <a:lnTo>
                    <a:pt x="8" y="1163"/>
                  </a:lnTo>
                  <a:lnTo>
                    <a:pt x="3" y="1214"/>
                  </a:lnTo>
                  <a:lnTo>
                    <a:pt x="1" y="1266"/>
                  </a:lnTo>
                  <a:lnTo>
                    <a:pt x="0" y="1317"/>
                  </a:lnTo>
                  <a:lnTo>
                    <a:pt x="1" y="1368"/>
                  </a:lnTo>
                  <a:lnTo>
                    <a:pt x="4" y="1420"/>
                  </a:lnTo>
                  <a:lnTo>
                    <a:pt x="8" y="1471"/>
                  </a:lnTo>
                  <a:lnTo>
                    <a:pt x="16" y="1522"/>
                  </a:lnTo>
                  <a:lnTo>
                    <a:pt x="24" y="1572"/>
                  </a:lnTo>
                  <a:lnTo>
                    <a:pt x="35" y="1623"/>
                  </a:lnTo>
                  <a:lnTo>
                    <a:pt x="48" y="1672"/>
                  </a:lnTo>
                  <a:lnTo>
                    <a:pt x="61" y="1722"/>
                  </a:lnTo>
                  <a:lnTo>
                    <a:pt x="77" y="1771"/>
                  </a:lnTo>
                  <a:lnTo>
                    <a:pt x="95" y="1819"/>
                  </a:lnTo>
                  <a:lnTo>
                    <a:pt x="116" y="1866"/>
                  </a:lnTo>
                  <a:lnTo>
                    <a:pt x="137" y="1912"/>
                  </a:lnTo>
                  <a:lnTo>
                    <a:pt x="160" y="1958"/>
                  </a:lnTo>
                  <a:lnTo>
                    <a:pt x="185" y="2003"/>
                  </a:lnTo>
                  <a:lnTo>
                    <a:pt x="212" y="2047"/>
                  </a:lnTo>
                  <a:lnTo>
                    <a:pt x="240" y="2090"/>
                  </a:lnTo>
                  <a:lnTo>
                    <a:pt x="270" y="2132"/>
                  </a:lnTo>
                  <a:lnTo>
                    <a:pt x="301" y="2172"/>
                  </a:lnTo>
                  <a:lnTo>
                    <a:pt x="334" y="2212"/>
                  </a:lnTo>
                  <a:lnTo>
                    <a:pt x="368" y="2250"/>
                  </a:lnTo>
                  <a:lnTo>
                    <a:pt x="404" y="2287"/>
                  </a:lnTo>
                  <a:lnTo>
                    <a:pt x="440" y="2322"/>
                  </a:lnTo>
                  <a:lnTo>
                    <a:pt x="479" y="2356"/>
                  </a:lnTo>
                  <a:lnTo>
                    <a:pt x="518" y="2389"/>
                  </a:lnTo>
                  <a:lnTo>
                    <a:pt x="560" y="2420"/>
                  </a:lnTo>
                  <a:lnTo>
                    <a:pt x="601" y="2450"/>
                  </a:lnTo>
                  <a:lnTo>
                    <a:pt x="644" y="2479"/>
                  </a:lnTo>
                  <a:lnTo>
                    <a:pt x="689" y="2506"/>
                  </a:lnTo>
                  <a:lnTo>
                    <a:pt x="733" y="2530"/>
                  </a:lnTo>
                  <a:lnTo>
                    <a:pt x="779" y="2553"/>
                  </a:lnTo>
                  <a:lnTo>
                    <a:pt x="826" y="2575"/>
                  </a:lnTo>
                  <a:lnTo>
                    <a:pt x="873" y="2594"/>
                  </a:lnTo>
                  <a:lnTo>
                    <a:pt x="921" y="2612"/>
                  </a:lnTo>
                  <a:lnTo>
                    <a:pt x="970" y="2628"/>
                  </a:lnTo>
                  <a:lnTo>
                    <a:pt x="1020" y="2642"/>
                  </a:lnTo>
                  <a:lnTo>
                    <a:pt x="1069" y="2655"/>
                  </a:lnTo>
                  <a:lnTo>
                    <a:pt x="1120" y="2665"/>
                  </a:lnTo>
                  <a:lnTo>
                    <a:pt x="1170" y="2674"/>
                  </a:lnTo>
                  <a:lnTo>
                    <a:pt x="1221" y="2680"/>
                  </a:lnTo>
                  <a:lnTo>
                    <a:pt x="1272" y="2684"/>
                  </a:lnTo>
                  <a:lnTo>
                    <a:pt x="1323" y="2688"/>
                  </a:lnTo>
                  <a:lnTo>
                    <a:pt x="1374" y="2689"/>
                  </a:lnTo>
                  <a:lnTo>
                    <a:pt x="1425" y="2688"/>
                  </a:lnTo>
                  <a:lnTo>
                    <a:pt x="1477" y="2684"/>
                  </a:lnTo>
                  <a:lnTo>
                    <a:pt x="1528" y="2680"/>
                  </a:lnTo>
                  <a:lnTo>
                    <a:pt x="1579" y="2674"/>
                  </a:lnTo>
                  <a:lnTo>
                    <a:pt x="1630" y="2665"/>
                  </a:lnTo>
                  <a:lnTo>
                    <a:pt x="1680" y="2655"/>
                  </a:lnTo>
                  <a:lnTo>
                    <a:pt x="1730" y="2642"/>
                  </a:lnTo>
                  <a:lnTo>
                    <a:pt x="1779" y="2628"/>
                  </a:lnTo>
                  <a:lnTo>
                    <a:pt x="1828" y="2612"/>
                  </a:lnTo>
                  <a:lnTo>
                    <a:pt x="1876" y="2594"/>
                  </a:lnTo>
                  <a:lnTo>
                    <a:pt x="1924" y="2575"/>
                  </a:lnTo>
                  <a:lnTo>
                    <a:pt x="1970" y="2553"/>
                  </a:lnTo>
                  <a:lnTo>
                    <a:pt x="2015" y="2530"/>
                  </a:lnTo>
                  <a:lnTo>
                    <a:pt x="2061" y="2506"/>
                  </a:lnTo>
                  <a:lnTo>
                    <a:pt x="2105" y="2479"/>
                  </a:lnTo>
                  <a:lnTo>
                    <a:pt x="2147" y="2450"/>
                  </a:lnTo>
                  <a:lnTo>
                    <a:pt x="2190" y="2420"/>
                  </a:lnTo>
                  <a:lnTo>
                    <a:pt x="2230" y="2389"/>
                  </a:lnTo>
                  <a:lnTo>
                    <a:pt x="2270" y="2356"/>
                  </a:lnTo>
                  <a:lnTo>
                    <a:pt x="2308" y="2322"/>
                  </a:lnTo>
                  <a:lnTo>
                    <a:pt x="2345" y="2287"/>
                  </a:lnTo>
                  <a:lnTo>
                    <a:pt x="2381" y="2250"/>
                  </a:lnTo>
                  <a:lnTo>
                    <a:pt x="2415" y="2212"/>
                  </a:lnTo>
                  <a:lnTo>
                    <a:pt x="2448" y="2172"/>
                  </a:lnTo>
                  <a:lnTo>
                    <a:pt x="2480" y="2132"/>
                  </a:lnTo>
                  <a:lnTo>
                    <a:pt x="2509" y="2090"/>
                  </a:lnTo>
                  <a:lnTo>
                    <a:pt x="2537" y="2047"/>
                  </a:lnTo>
                  <a:lnTo>
                    <a:pt x="2564" y="2003"/>
                  </a:lnTo>
                  <a:lnTo>
                    <a:pt x="2588" y="1958"/>
                  </a:lnTo>
                  <a:lnTo>
                    <a:pt x="2612" y="1912"/>
                  </a:lnTo>
                  <a:lnTo>
                    <a:pt x="2633" y="1866"/>
                  </a:lnTo>
                  <a:lnTo>
                    <a:pt x="2653" y="1819"/>
                  </a:lnTo>
                  <a:lnTo>
                    <a:pt x="2671" y="1771"/>
                  </a:lnTo>
                  <a:lnTo>
                    <a:pt x="2687" y="1722"/>
                  </a:lnTo>
                  <a:lnTo>
                    <a:pt x="2701" y="1672"/>
                  </a:lnTo>
                  <a:lnTo>
                    <a:pt x="2714" y="1623"/>
                  </a:lnTo>
                  <a:lnTo>
                    <a:pt x="2725" y="1572"/>
                  </a:lnTo>
                  <a:lnTo>
                    <a:pt x="2733" y="1522"/>
                  </a:lnTo>
                  <a:lnTo>
                    <a:pt x="2740" y="1471"/>
                  </a:lnTo>
                  <a:lnTo>
                    <a:pt x="2745" y="1420"/>
                  </a:lnTo>
                  <a:lnTo>
                    <a:pt x="2748" y="1368"/>
                  </a:lnTo>
                  <a:lnTo>
                    <a:pt x="2749" y="1317"/>
                  </a:lnTo>
                  <a:lnTo>
                    <a:pt x="2749" y="1266"/>
                  </a:lnTo>
                  <a:lnTo>
                    <a:pt x="2746" y="1214"/>
                  </a:lnTo>
                  <a:lnTo>
                    <a:pt x="2742" y="1163"/>
                  </a:lnTo>
                  <a:lnTo>
                    <a:pt x="2735" y="1113"/>
                  </a:lnTo>
                  <a:lnTo>
                    <a:pt x="2727" y="1062"/>
                  </a:lnTo>
                  <a:lnTo>
                    <a:pt x="2716" y="1012"/>
                  </a:lnTo>
                  <a:lnTo>
                    <a:pt x="2703" y="962"/>
                  </a:lnTo>
                  <a:lnTo>
                    <a:pt x="2689" y="912"/>
                  </a:lnTo>
                  <a:lnTo>
                    <a:pt x="2673" y="864"/>
                  </a:lnTo>
                  <a:lnTo>
                    <a:pt x="2656" y="815"/>
                  </a:lnTo>
                  <a:lnTo>
                    <a:pt x="2637" y="768"/>
                  </a:lnTo>
                  <a:lnTo>
                    <a:pt x="2616" y="721"/>
                  </a:lnTo>
                  <a:lnTo>
                    <a:pt x="2592" y="675"/>
                  </a:lnTo>
                  <a:lnTo>
                    <a:pt x="2568" y="630"/>
                  </a:lnTo>
                  <a:lnTo>
                    <a:pt x="2541" y="586"/>
                  </a:lnTo>
                  <a:lnTo>
                    <a:pt x="2514" y="542"/>
                  </a:lnTo>
                  <a:lnTo>
                    <a:pt x="2484" y="501"/>
                  </a:lnTo>
                  <a:lnTo>
                    <a:pt x="2453" y="460"/>
                  </a:lnTo>
                  <a:lnTo>
                    <a:pt x="2421" y="420"/>
                  </a:lnTo>
                  <a:lnTo>
                    <a:pt x="2387" y="382"/>
                  </a:lnTo>
                  <a:lnTo>
                    <a:pt x="2351" y="344"/>
                  </a:lnTo>
                  <a:lnTo>
                    <a:pt x="2315" y="309"/>
                  </a:lnTo>
                  <a:lnTo>
                    <a:pt x="2276" y="274"/>
                  </a:lnTo>
                  <a:lnTo>
                    <a:pt x="2237" y="241"/>
                  </a:lnTo>
                  <a:lnTo>
                    <a:pt x="2196" y="210"/>
                  </a:lnTo>
                  <a:lnTo>
                    <a:pt x="2155" y="180"/>
                  </a:lnTo>
                  <a:lnTo>
                    <a:pt x="2112" y="152"/>
                  </a:lnTo>
                  <a:lnTo>
                    <a:pt x="2068" y="125"/>
                  </a:lnTo>
                  <a:lnTo>
                    <a:pt x="2023" y="100"/>
                  </a:lnTo>
                  <a:lnTo>
                    <a:pt x="1977" y="77"/>
                  </a:lnTo>
                  <a:lnTo>
                    <a:pt x="1931" y="55"/>
                  </a:lnTo>
                  <a:lnTo>
                    <a:pt x="1883" y="36"/>
                  </a:lnTo>
                  <a:lnTo>
                    <a:pt x="1835" y="17"/>
                  </a:lnTo>
                  <a:lnTo>
                    <a:pt x="178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73" name="Freeform 913"/>
            <p:cNvSpPr>
              <a:spLocks/>
            </p:cNvSpPr>
            <p:nvPr/>
          </p:nvSpPr>
          <p:spPr bwMode="auto">
            <a:xfrm>
              <a:off x="4002" y="180"/>
              <a:ext cx="1627" cy="1628"/>
            </a:xfrm>
            <a:custGeom>
              <a:avLst/>
              <a:gdLst>
                <a:gd name="T0" fmla="*/ 7548 w 7562"/>
                <a:gd name="T1" fmla="*/ 3443 h 7566"/>
                <a:gd name="T2" fmla="*/ 7486 w 7562"/>
                <a:gd name="T3" fmla="*/ 3024 h 7566"/>
                <a:gd name="T4" fmla="*/ 7377 w 7562"/>
                <a:gd name="T5" fmla="*/ 2614 h 7566"/>
                <a:gd name="T6" fmla="*/ 7224 w 7562"/>
                <a:gd name="T7" fmla="*/ 2218 h 7566"/>
                <a:gd name="T8" fmla="*/ 7027 w 7562"/>
                <a:gd name="T9" fmla="*/ 1842 h 7566"/>
                <a:gd name="T10" fmla="*/ 6789 w 7562"/>
                <a:gd name="T11" fmla="*/ 1491 h 7566"/>
                <a:gd name="T12" fmla="*/ 6515 w 7562"/>
                <a:gd name="T13" fmla="*/ 1168 h 7566"/>
                <a:gd name="T14" fmla="*/ 6205 w 7562"/>
                <a:gd name="T15" fmla="*/ 879 h 7566"/>
                <a:gd name="T16" fmla="*/ 5864 w 7562"/>
                <a:gd name="T17" fmla="*/ 625 h 7566"/>
                <a:gd name="T18" fmla="*/ 5498 w 7562"/>
                <a:gd name="T19" fmla="*/ 412 h 7566"/>
                <a:gd name="T20" fmla="*/ 5110 w 7562"/>
                <a:gd name="T21" fmla="*/ 241 h 7566"/>
                <a:gd name="T22" fmla="*/ 4706 w 7562"/>
                <a:gd name="T23" fmla="*/ 114 h 7566"/>
                <a:gd name="T24" fmla="*/ 4289 w 7562"/>
                <a:gd name="T25" fmla="*/ 34 h 7566"/>
                <a:gd name="T26" fmla="*/ 3867 w 7562"/>
                <a:gd name="T27" fmla="*/ 0 h 7566"/>
                <a:gd name="T28" fmla="*/ 3443 w 7562"/>
                <a:gd name="T29" fmla="*/ 15 h 7566"/>
                <a:gd name="T30" fmla="*/ 3023 w 7562"/>
                <a:gd name="T31" fmla="*/ 77 h 7566"/>
                <a:gd name="T32" fmla="*/ 2613 w 7562"/>
                <a:gd name="T33" fmla="*/ 185 h 7566"/>
                <a:gd name="T34" fmla="*/ 2218 w 7562"/>
                <a:gd name="T35" fmla="*/ 339 h 7566"/>
                <a:gd name="T36" fmla="*/ 1842 w 7562"/>
                <a:gd name="T37" fmla="*/ 536 h 7566"/>
                <a:gd name="T38" fmla="*/ 1491 w 7562"/>
                <a:gd name="T39" fmla="*/ 773 h 7566"/>
                <a:gd name="T40" fmla="*/ 1168 w 7562"/>
                <a:gd name="T41" fmla="*/ 1049 h 7566"/>
                <a:gd name="T42" fmla="*/ 879 w 7562"/>
                <a:gd name="T43" fmla="*/ 1359 h 7566"/>
                <a:gd name="T44" fmla="*/ 626 w 7562"/>
                <a:gd name="T45" fmla="*/ 1699 h 7566"/>
                <a:gd name="T46" fmla="*/ 412 w 7562"/>
                <a:gd name="T47" fmla="*/ 2066 h 7566"/>
                <a:gd name="T48" fmla="*/ 242 w 7562"/>
                <a:gd name="T49" fmla="*/ 2453 h 7566"/>
                <a:gd name="T50" fmla="*/ 115 w 7562"/>
                <a:gd name="T51" fmla="*/ 2859 h 7566"/>
                <a:gd name="T52" fmla="*/ 35 w 7562"/>
                <a:gd name="T53" fmla="*/ 3275 h 7566"/>
                <a:gd name="T54" fmla="*/ 1 w 7562"/>
                <a:gd name="T55" fmla="*/ 3698 h 7566"/>
                <a:gd name="T56" fmla="*/ 16 w 7562"/>
                <a:gd name="T57" fmla="*/ 4122 h 7566"/>
                <a:gd name="T58" fmla="*/ 78 w 7562"/>
                <a:gd name="T59" fmla="*/ 4542 h 7566"/>
                <a:gd name="T60" fmla="*/ 185 w 7562"/>
                <a:gd name="T61" fmla="*/ 4952 h 7566"/>
                <a:gd name="T62" fmla="*/ 339 w 7562"/>
                <a:gd name="T63" fmla="*/ 5347 h 7566"/>
                <a:gd name="T64" fmla="*/ 536 w 7562"/>
                <a:gd name="T65" fmla="*/ 5723 h 7566"/>
                <a:gd name="T66" fmla="*/ 773 w 7562"/>
                <a:gd name="T67" fmla="*/ 6074 h 7566"/>
                <a:gd name="T68" fmla="*/ 1049 w 7562"/>
                <a:gd name="T69" fmla="*/ 6397 h 7566"/>
                <a:gd name="T70" fmla="*/ 1359 w 7562"/>
                <a:gd name="T71" fmla="*/ 6687 h 7566"/>
                <a:gd name="T72" fmla="*/ 1699 w 7562"/>
                <a:gd name="T73" fmla="*/ 6940 h 7566"/>
                <a:gd name="T74" fmla="*/ 2065 w 7562"/>
                <a:gd name="T75" fmla="*/ 7154 h 7566"/>
                <a:gd name="T76" fmla="*/ 2454 w 7562"/>
                <a:gd name="T77" fmla="*/ 7325 h 7566"/>
                <a:gd name="T78" fmla="*/ 2858 w 7562"/>
                <a:gd name="T79" fmla="*/ 7451 h 7566"/>
                <a:gd name="T80" fmla="*/ 3274 w 7562"/>
                <a:gd name="T81" fmla="*/ 7532 h 7566"/>
                <a:gd name="T82" fmla="*/ 3696 w 7562"/>
                <a:gd name="T83" fmla="*/ 7565 h 7566"/>
                <a:gd name="T84" fmla="*/ 4120 w 7562"/>
                <a:gd name="T85" fmla="*/ 7551 h 7566"/>
                <a:gd name="T86" fmla="*/ 4539 w 7562"/>
                <a:gd name="T87" fmla="*/ 7489 h 7566"/>
                <a:gd name="T88" fmla="*/ 4949 w 7562"/>
                <a:gd name="T89" fmla="*/ 7381 h 7566"/>
                <a:gd name="T90" fmla="*/ 5346 w 7562"/>
                <a:gd name="T91" fmla="*/ 7227 h 7566"/>
                <a:gd name="T92" fmla="*/ 5720 w 7562"/>
                <a:gd name="T93" fmla="*/ 7030 h 7566"/>
                <a:gd name="T94" fmla="*/ 6072 w 7562"/>
                <a:gd name="T95" fmla="*/ 6793 h 7566"/>
                <a:gd name="T96" fmla="*/ 6394 w 7562"/>
                <a:gd name="T97" fmla="*/ 6517 h 7566"/>
                <a:gd name="T98" fmla="*/ 6684 w 7562"/>
                <a:gd name="T99" fmla="*/ 6207 h 7566"/>
                <a:gd name="T100" fmla="*/ 6936 w 7562"/>
                <a:gd name="T101" fmla="*/ 5867 h 7566"/>
                <a:gd name="T102" fmla="*/ 7150 w 7562"/>
                <a:gd name="T103" fmla="*/ 5500 h 7566"/>
                <a:gd name="T104" fmla="*/ 7321 w 7562"/>
                <a:gd name="T105" fmla="*/ 5112 h 7566"/>
                <a:gd name="T106" fmla="*/ 7447 w 7562"/>
                <a:gd name="T107" fmla="*/ 4707 h 7566"/>
                <a:gd name="T108" fmla="*/ 7528 w 7562"/>
                <a:gd name="T109" fmla="*/ 4291 h 7566"/>
                <a:gd name="T110" fmla="*/ 7561 w 7562"/>
                <a:gd name="T111" fmla="*/ 3868 h 7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562" h="7566">
                  <a:moveTo>
                    <a:pt x="7562" y="3783"/>
                  </a:moveTo>
                  <a:lnTo>
                    <a:pt x="7561" y="3698"/>
                  </a:lnTo>
                  <a:lnTo>
                    <a:pt x="7558" y="3613"/>
                  </a:lnTo>
                  <a:lnTo>
                    <a:pt x="7554" y="3529"/>
                  </a:lnTo>
                  <a:lnTo>
                    <a:pt x="7548" y="3443"/>
                  </a:lnTo>
                  <a:lnTo>
                    <a:pt x="7539" y="3359"/>
                  </a:lnTo>
                  <a:lnTo>
                    <a:pt x="7528" y="3275"/>
                  </a:lnTo>
                  <a:lnTo>
                    <a:pt x="7516" y="3191"/>
                  </a:lnTo>
                  <a:lnTo>
                    <a:pt x="7502" y="3107"/>
                  </a:lnTo>
                  <a:lnTo>
                    <a:pt x="7486" y="3024"/>
                  </a:lnTo>
                  <a:lnTo>
                    <a:pt x="7468" y="2941"/>
                  </a:lnTo>
                  <a:lnTo>
                    <a:pt x="7447" y="2859"/>
                  </a:lnTo>
                  <a:lnTo>
                    <a:pt x="7426" y="2777"/>
                  </a:lnTo>
                  <a:lnTo>
                    <a:pt x="7403" y="2695"/>
                  </a:lnTo>
                  <a:lnTo>
                    <a:pt x="7377" y="2614"/>
                  </a:lnTo>
                  <a:lnTo>
                    <a:pt x="7351" y="2533"/>
                  </a:lnTo>
                  <a:lnTo>
                    <a:pt x="7321" y="2453"/>
                  </a:lnTo>
                  <a:lnTo>
                    <a:pt x="7291" y="2375"/>
                  </a:lnTo>
                  <a:lnTo>
                    <a:pt x="7258" y="2296"/>
                  </a:lnTo>
                  <a:lnTo>
                    <a:pt x="7224" y="2218"/>
                  </a:lnTo>
                  <a:lnTo>
                    <a:pt x="7188" y="2141"/>
                  </a:lnTo>
                  <a:lnTo>
                    <a:pt x="7150" y="2066"/>
                  </a:lnTo>
                  <a:lnTo>
                    <a:pt x="7111" y="1990"/>
                  </a:lnTo>
                  <a:lnTo>
                    <a:pt x="7069" y="1916"/>
                  </a:lnTo>
                  <a:lnTo>
                    <a:pt x="7027" y="1842"/>
                  </a:lnTo>
                  <a:lnTo>
                    <a:pt x="6983" y="1770"/>
                  </a:lnTo>
                  <a:lnTo>
                    <a:pt x="6936" y="1699"/>
                  </a:lnTo>
                  <a:lnTo>
                    <a:pt x="6890" y="1628"/>
                  </a:lnTo>
                  <a:lnTo>
                    <a:pt x="6841" y="1559"/>
                  </a:lnTo>
                  <a:lnTo>
                    <a:pt x="6789" y="1491"/>
                  </a:lnTo>
                  <a:lnTo>
                    <a:pt x="6737" y="1424"/>
                  </a:lnTo>
                  <a:lnTo>
                    <a:pt x="6684" y="1359"/>
                  </a:lnTo>
                  <a:lnTo>
                    <a:pt x="6629" y="1294"/>
                  </a:lnTo>
                  <a:lnTo>
                    <a:pt x="6572" y="1231"/>
                  </a:lnTo>
                  <a:lnTo>
                    <a:pt x="6515" y="1168"/>
                  </a:lnTo>
                  <a:lnTo>
                    <a:pt x="6455" y="1108"/>
                  </a:lnTo>
                  <a:lnTo>
                    <a:pt x="6394" y="1049"/>
                  </a:lnTo>
                  <a:lnTo>
                    <a:pt x="6333" y="991"/>
                  </a:lnTo>
                  <a:lnTo>
                    <a:pt x="6269" y="934"/>
                  </a:lnTo>
                  <a:lnTo>
                    <a:pt x="6205" y="879"/>
                  </a:lnTo>
                  <a:lnTo>
                    <a:pt x="6139" y="826"/>
                  </a:lnTo>
                  <a:lnTo>
                    <a:pt x="6072" y="773"/>
                  </a:lnTo>
                  <a:lnTo>
                    <a:pt x="6004" y="722"/>
                  </a:lnTo>
                  <a:lnTo>
                    <a:pt x="5934" y="673"/>
                  </a:lnTo>
                  <a:lnTo>
                    <a:pt x="5864" y="625"/>
                  </a:lnTo>
                  <a:lnTo>
                    <a:pt x="5793" y="580"/>
                  </a:lnTo>
                  <a:lnTo>
                    <a:pt x="5720" y="536"/>
                  </a:lnTo>
                  <a:lnTo>
                    <a:pt x="5647" y="492"/>
                  </a:lnTo>
                  <a:lnTo>
                    <a:pt x="5573" y="452"/>
                  </a:lnTo>
                  <a:lnTo>
                    <a:pt x="5498" y="412"/>
                  </a:lnTo>
                  <a:lnTo>
                    <a:pt x="5422" y="374"/>
                  </a:lnTo>
                  <a:lnTo>
                    <a:pt x="5346" y="339"/>
                  </a:lnTo>
                  <a:lnTo>
                    <a:pt x="5268" y="304"/>
                  </a:lnTo>
                  <a:lnTo>
                    <a:pt x="5189" y="272"/>
                  </a:lnTo>
                  <a:lnTo>
                    <a:pt x="5110" y="241"/>
                  </a:lnTo>
                  <a:lnTo>
                    <a:pt x="5030" y="212"/>
                  </a:lnTo>
                  <a:lnTo>
                    <a:pt x="4949" y="185"/>
                  </a:lnTo>
                  <a:lnTo>
                    <a:pt x="4868" y="160"/>
                  </a:lnTo>
                  <a:lnTo>
                    <a:pt x="4788" y="137"/>
                  </a:lnTo>
                  <a:lnTo>
                    <a:pt x="4706" y="114"/>
                  </a:lnTo>
                  <a:lnTo>
                    <a:pt x="4623" y="95"/>
                  </a:lnTo>
                  <a:lnTo>
                    <a:pt x="4539" y="77"/>
                  </a:lnTo>
                  <a:lnTo>
                    <a:pt x="4456" y="61"/>
                  </a:lnTo>
                  <a:lnTo>
                    <a:pt x="4373" y="46"/>
                  </a:lnTo>
                  <a:lnTo>
                    <a:pt x="4289" y="34"/>
                  </a:lnTo>
                  <a:lnTo>
                    <a:pt x="4205" y="24"/>
                  </a:lnTo>
                  <a:lnTo>
                    <a:pt x="4120" y="15"/>
                  </a:lnTo>
                  <a:lnTo>
                    <a:pt x="4036" y="9"/>
                  </a:lnTo>
                  <a:lnTo>
                    <a:pt x="3951" y="4"/>
                  </a:lnTo>
                  <a:lnTo>
                    <a:pt x="3867" y="0"/>
                  </a:lnTo>
                  <a:lnTo>
                    <a:pt x="3781" y="0"/>
                  </a:lnTo>
                  <a:lnTo>
                    <a:pt x="3696" y="0"/>
                  </a:lnTo>
                  <a:lnTo>
                    <a:pt x="3612" y="4"/>
                  </a:lnTo>
                  <a:lnTo>
                    <a:pt x="3527" y="9"/>
                  </a:lnTo>
                  <a:lnTo>
                    <a:pt x="3443" y="15"/>
                  </a:lnTo>
                  <a:lnTo>
                    <a:pt x="3359" y="24"/>
                  </a:lnTo>
                  <a:lnTo>
                    <a:pt x="3274" y="34"/>
                  </a:lnTo>
                  <a:lnTo>
                    <a:pt x="3190" y="46"/>
                  </a:lnTo>
                  <a:lnTo>
                    <a:pt x="3106" y="61"/>
                  </a:lnTo>
                  <a:lnTo>
                    <a:pt x="3023" y="77"/>
                  </a:lnTo>
                  <a:lnTo>
                    <a:pt x="2940" y="95"/>
                  </a:lnTo>
                  <a:lnTo>
                    <a:pt x="2858" y="114"/>
                  </a:lnTo>
                  <a:lnTo>
                    <a:pt x="2776" y="137"/>
                  </a:lnTo>
                  <a:lnTo>
                    <a:pt x="2694" y="160"/>
                  </a:lnTo>
                  <a:lnTo>
                    <a:pt x="2613" y="185"/>
                  </a:lnTo>
                  <a:lnTo>
                    <a:pt x="2532" y="212"/>
                  </a:lnTo>
                  <a:lnTo>
                    <a:pt x="2454" y="241"/>
                  </a:lnTo>
                  <a:lnTo>
                    <a:pt x="2374" y="272"/>
                  </a:lnTo>
                  <a:lnTo>
                    <a:pt x="2296" y="304"/>
                  </a:lnTo>
                  <a:lnTo>
                    <a:pt x="2218" y="339"/>
                  </a:lnTo>
                  <a:lnTo>
                    <a:pt x="2142" y="374"/>
                  </a:lnTo>
                  <a:lnTo>
                    <a:pt x="2065" y="412"/>
                  </a:lnTo>
                  <a:lnTo>
                    <a:pt x="1990" y="452"/>
                  </a:lnTo>
                  <a:lnTo>
                    <a:pt x="1916" y="492"/>
                  </a:lnTo>
                  <a:lnTo>
                    <a:pt x="1842" y="536"/>
                  </a:lnTo>
                  <a:lnTo>
                    <a:pt x="1770" y="580"/>
                  </a:lnTo>
                  <a:lnTo>
                    <a:pt x="1699" y="625"/>
                  </a:lnTo>
                  <a:lnTo>
                    <a:pt x="1628" y="673"/>
                  </a:lnTo>
                  <a:lnTo>
                    <a:pt x="1559" y="722"/>
                  </a:lnTo>
                  <a:lnTo>
                    <a:pt x="1491" y="773"/>
                  </a:lnTo>
                  <a:lnTo>
                    <a:pt x="1424" y="826"/>
                  </a:lnTo>
                  <a:lnTo>
                    <a:pt x="1359" y="879"/>
                  </a:lnTo>
                  <a:lnTo>
                    <a:pt x="1294" y="934"/>
                  </a:lnTo>
                  <a:lnTo>
                    <a:pt x="1231" y="991"/>
                  </a:lnTo>
                  <a:lnTo>
                    <a:pt x="1168" y="1049"/>
                  </a:lnTo>
                  <a:lnTo>
                    <a:pt x="1108" y="1108"/>
                  </a:lnTo>
                  <a:lnTo>
                    <a:pt x="1049" y="1168"/>
                  </a:lnTo>
                  <a:lnTo>
                    <a:pt x="990" y="1231"/>
                  </a:lnTo>
                  <a:lnTo>
                    <a:pt x="934" y="1294"/>
                  </a:lnTo>
                  <a:lnTo>
                    <a:pt x="879" y="1359"/>
                  </a:lnTo>
                  <a:lnTo>
                    <a:pt x="825" y="1424"/>
                  </a:lnTo>
                  <a:lnTo>
                    <a:pt x="773" y="1491"/>
                  </a:lnTo>
                  <a:lnTo>
                    <a:pt x="723" y="1559"/>
                  </a:lnTo>
                  <a:lnTo>
                    <a:pt x="673" y="1628"/>
                  </a:lnTo>
                  <a:lnTo>
                    <a:pt x="626" y="1699"/>
                  </a:lnTo>
                  <a:lnTo>
                    <a:pt x="581" y="1770"/>
                  </a:lnTo>
                  <a:lnTo>
                    <a:pt x="536" y="1842"/>
                  </a:lnTo>
                  <a:lnTo>
                    <a:pt x="493" y="1916"/>
                  </a:lnTo>
                  <a:lnTo>
                    <a:pt x="452" y="1990"/>
                  </a:lnTo>
                  <a:lnTo>
                    <a:pt x="412" y="2066"/>
                  </a:lnTo>
                  <a:lnTo>
                    <a:pt x="375" y="2141"/>
                  </a:lnTo>
                  <a:lnTo>
                    <a:pt x="339" y="2218"/>
                  </a:lnTo>
                  <a:lnTo>
                    <a:pt x="305" y="2296"/>
                  </a:lnTo>
                  <a:lnTo>
                    <a:pt x="273" y="2375"/>
                  </a:lnTo>
                  <a:lnTo>
                    <a:pt x="242" y="2453"/>
                  </a:lnTo>
                  <a:lnTo>
                    <a:pt x="213" y="2533"/>
                  </a:lnTo>
                  <a:lnTo>
                    <a:pt x="185" y="2614"/>
                  </a:lnTo>
                  <a:lnTo>
                    <a:pt x="160" y="2695"/>
                  </a:lnTo>
                  <a:lnTo>
                    <a:pt x="136" y="2777"/>
                  </a:lnTo>
                  <a:lnTo>
                    <a:pt x="115" y="2859"/>
                  </a:lnTo>
                  <a:lnTo>
                    <a:pt x="95" y="2941"/>
                  </a:lnTo>
                  <a:lnTo>
                    <a:pt x="78" y="3024"/>
                  </a:lnTo>
                  <a:lnTo>
                    <a:pt x="61" y="3107"/>
                  </a:lnTo>
                  <a:lnTo>
                    <a:pt x="47" y="3191"/>
                  </a:lnTo>
                  <a:lnTo>
                    <a:pt x="35" y="3275"/>
                  </a:lnTo>
                  <a:lnTo>
                    <a:pt x="25" y="3359"/>
                  </a:lnTo>
                  <a:lnTo>
                    <a:pt x="16" y="3443"/>
                  </a:lnTo>
                  <a:lnTo>
                    <a:pt x="9" y="3529"/>
                  </a:lnTo>
                  <a:lnTo>
                    <a:pt x="4" y="3613"/>
                  </a:lnTo>
                  <a:lnTo>
                    <a:pt x="1" y="3698"/>
                  </a:lnTo>
                  <a:lnTo>
                    <a:pt x="0" y="3783"/>
                  </a:lnTo>
                  <a:lnTo>
                    <a:pt x="1" y="3868"/>
                  </a:lnTo>
                  <a:lnTo>
                    <a:pt x="4" y="3952"/>
                  </a:lnTo>
                  <a:lnTo>
                    <a:pt x="9" y="4038"/>
                  </a:lnTo>
                  <a:lnTo>
                    <a:pt x="16" y="4122"/>
                  </a:lnTo>
                  <a:lnTo>
                    <a:pt x="25" y="4207"/>
                  </a:lnTo>
                  <a:lnTo>
                    <a:pt x="35" y="4291"/>
                  </a:lnTo>
                  <a:lnTo>
                    <a:pt x="47" y="4375"/>
                  </a:lnTo>
                  <a:lnTo>
                    <a:pt x="61" y="4458"/>
                  </a:lnTo>
                  <a:lnTo>
                    <a:pt x="78" y="4542"/>
                  </a:lnTo>
                  <a:lnTo>
                    <a:pt x="95" y="4625"/>
                  </a:lnTo>
                  <a:lnTo>
                    <a:pt x="115" y="4707"/>
                  </a:lnTo>
                  <a:lnTo>
                    <a:pt x="136" y="4789"/>
                  </a:lnTo>
                  <a:lnTo>
                    <a:pt x="160" y="4871"/>
                  </a:lnTo>
                  <a:lnTo>
                    <a:pt x="185" y="4952"/>
                  </a:lnTo>
                  <a:lnTo>
                    <a:pt x="213" y="5032"/>
                  </a:lnTo>
                  <a:lnTo>
                    <a:pt x="242" y="5112"/>
                  </a:lnTo>
                  <a:lnTo>
                    <a:pt x="273" y="5192"/>
                  </a:lnTo>
                  <a:lnTo>
                    <a:pt x="305" y="5269"/>
                  </a:lnTo>
                  <a:lnTo>
                    <a:pt x="339" y="5347"/>
                  </a:lnTo>
                  <a:lnTo>
                    <a:pt x="375" y="5425"/>
                  </a:lnTo>
                  <a:lnTo>
                    <a:pt x="412" y="5500"/>
                  </a:lnTo>
                  <a:lnTo>
                    <a:pt x="452" y="5576"/>
                  </a:lnTo>
                  <a:lnTo>
                    <a:pt x="493" y="5649"/>
                  </a:lnTo>
                  <a:lnTo>
                    <a:pt x="536" y="5723"/>
                  </a:lnTo>
                  <a:lnTo>
                    <a:pt x="581" y="5795"/>
                  </a:lnTo>
                  <a:lnTo>
                    <a:pt x="626" y="5867"/>
                  </a:lnTo>
                  <a:lnTo>
                    <a:pt x="673" y="5937"/>
                  </a:lnTo>
                  <a:lnTo>
                    <a:pt x="723" y="6006"/>
                  </a:lnTo>
                  <a:lnTo>
                    <a:pt x="773" y="6074"/>
                  </a:lnTo>
                  <a:lnTo>
                    <a:pt x="825" y="6141"/>
                  </a:lnTo>
                  <a:lnTo>
                    <a:pt x="879" y="6207"/>
                  </a:lnTo>
                  <a:lnTo>
                    <a:pt x="934" y="6272"/>
                  </a:lnTo>
                  <a:lnTo>
                    <a:pt x="990" y="6335"/>
                  </a:lnTo>
                  <a:lnTo>
                    <a:pt x="1049" y="6397"/>
                  </a:lnTo>
                  <a:lnTo>
                    <a:pt x="1108" y="6457"/>
                  </a:lnTo>
                  <a:lnTo>
                    <a:pt x="1168" y="6517"/>
                  </a:lnTo>
                  <a:lnTo>
                    <a:pt x="1231" y="6576"/>
                  </a:lnTo>
                  <a:lnTo>
                    <a:pt x="1294" y="6632"/>
                  </a:lnTo>
                  <a:lnTo>
                    <a:pt x="1359" y="6687"/>
                  </a:lnTo>
                  <a:lnTo>
                    <a:pt x="1424" y="6741"/>
                  </a:lnTo>
                  <a:lnTo>
                    <a:pt x="1491" y="6793"/>
                  </a:lnTo>
                  <a:lnTo>
                    <a:pt x="1559" y="6844"/>
                  </a:lnTo>
                  <a:lnTo>
                    <a:pt x="1628" y="6893"/>
                  </a:lnTo>
                  <a:lnTo>
                    <a:pt x="1699" y="6940"/>
                  </a:lnTo>
                  <a:lnTo>
                    <a:pt x="1770" y="6987"/>
                  </a:lnTo>
                  <a:lnTo>
                    <a:pt x="1842" y="7030"/>
                  </a:lnTo>
                  <a:lnTo>
                    <a:pt x="1916" y="7073"/>
                  </a:lnTo>
                  <a:lnTo>
                    <a:pt x="1990" y="7114"/>
                  </a:lnTo>
                  <a:lnTo>
                    <a:pt x="2065" y="7154"/>
                  </a:lnTo>
                  <a:lnTo>
                    <a:pt x="2142" y="7191"/>
                  </a:lnTo>
                  <a:lnTo>
                    <a:pt x="2218" y="7227"/>
                  </a:lnTo>
                  <a:lnTo>
                    <a:pt x="2296" y="7261"/>
                  </a:lnTo>
                  <a:lnTo>
                    <a:pt x="2374" y="7294"/>
                  </a:lnTo>
                  <a:lnTo>
                    <a:pt x="2454" y="7325"/>
                  </a:lnTo>
                  <a:lnTo>
                    <a:pt x="2532" y="7354"/>
                  </a:lnTo>
                  <a:lnTo>
                    <a:pt x="2613" y="7381"/>
                  </a:lnTo>
                  <a:lnTo>
                    <a:pt x="2694" y="7406"/>
                  </a:lnTo>
                  <a:lnTo>
                    <a:pt x="2776" y="7430"/>
                  </a:lnTo>
                  <a:lnTo>
                    <a:pt x="2858" y="7451"/>
                  </a:lnTo>
                  <a:lnTo>
                    <a:pt x="2940" y="7471"/>
                  </a:lnTo>
                  <a:lnTo>
                    <a:pt x="3023" y="7489"/>
                  </a:lnTo>
                  <a:lnTo>
                    <a:pt x="3106" y="7505"/>
                  </a:lnTo>
                  <a:lnTo>
                    <a:pt x="3190" y="7519"/>
                  </a:lnTo>
                  <a:lnTo>
                    <a:pt x="3274" y="7532"/>
                  </a:lnTo>
                  <a:lnTo>
                    <a:pt x="3359" y="7542"/>
                  </a:lnTo>
                  <a:lnTo>
                    <a:pt x="3443" y="7551"/>
                  </a:lnTo>
                  <a:lnTo>
                    <a:pt x="3527" y="7557"/>
                  </a:lnTo>
                  <a:lnTo>
                    <a:pt x="3612" y="7563"/>
                  </a:lnTo>
                  <a:lnTo>
                    <a:pt x="3696" y="7565"/>
                  </a:lnTo>
                  <a:lnTo>
                    <a:pt x="3781" y="7566"/>
                  </a:lnTo>
                  <a:lnTo>
                    <a:pt x="3867" y="7565"/>
                  </a:lnTo>
                  <a:lnTo>
                    <a:pt x="3951" y="7563"/>
                  </a:lnTo>
                  <a:lnTo>
                    <a:pt x="4036" y="7557"/>
                  </a:lnTo>
                  <a:lnTo>
                    <a:pt x="4120" y="7551"/>
                  </a:lnTo>
                  <a:lnTo>
                    <a:pt x="4205" y="7542"/>
                  </a:lnTo>
                  <a:lnTo>
                    <a:pt x="4289" y="7532"/>
                  </a:lnTo>
                  <a:lnTo>
                    <a:pt x="4373" y="7519"/>
                  </a:lnTo>
                  <a:lnTo>
                    <a:pt x="4456" y="7505"/>
                  </a:lnTo>
                  <a:lnTo>
                    <a:pt x="4539" y="7489"/>
                  </a:lnTo>
                  <a:lnTo>
                    <a:pt x="4623" y="7471"/>
                  </a:lnTo>
                  <a:lnTo>
                    <a:pt x="4706" y="7451"/>
                  </a:lnTo>
                  <a:lnTo>
                    <a:pt x="4788" y="7430"/>
                  </a:lnTo>
                  <a:lnTo>
                    <a:pt x="4868" y="7406"/>
                  </a:lnTo>
                  <a:lnTo>
                    <a:pt x="4949" y="7381"/>
                  </a:lnTo>
                  <a:lnTo>
                    <a:pt x="5030" y="7354"/>
                  </a:lnTo>
                  <a:lnTo>
                    <a:pt x="5110" y="7325"/>
                  </a:lnTo>
                  <a:lnTo>
                    <a:pt x="5189" y="7294"/>
                  </a:lnTo>
                  <a:lnTo>
                    <a:pt x="5268" y="7261"/>
                  </a:lnTo>
                  <a:lnTo>
                    <a:pt x="5346" y="7227"/>
                  </a:lnTo>
                  <a:lnTo>
                    <a:pt x="5422" y="7191"/>
                  </a:lnTo>
                  <a:lnTo>
                    <a:pt x="5498" y="7154"/>
                  </a:lnTo>
                  <a:lnTo>
                    <a:pt x="5573" y="7114"/>
                  </a:lnTo>
                  <a:lnTo>
                    <a:pt x="5647" y="7073"/>
                  </a:lnTo>
                  <a:lnTo>
                    <a:pt x="5720" y="7030"/>
                  </a:lnTo>
                  <a:lnTo>
                    <a:pt x="5793" y="6987"/>
                  </a:lnTo>
                  <a:lnTo>
                    <a:pt x="5864" y="6940"/>
                  </a:lnTo>
                  <a:lnTo>
                    <a:pt x="5934" y="6893"/>
                  </a:lnTo>
                  <a:lnTo>
                    <a:pt x="6004" y="6844"/>
                  </a:lnTo>
                  <a:lnTo>
                    <a:pt x="6072" y="6793"/>
                  </a:lnTo>
                  <a:lnTo>
                    <a:pt x="6139" y="6741"/>
                  </a:lnTo>
                  <a:lnTo>
                    <a:pt x="6205" y="6687"/>
                  </a:lnTo>
                  <a:lnTo>
                    <a:pt x="6269" y="6632"/>
                  </a:lnTo>
                  <a:lnTo>
                    <a:pt x="6333" y="6576"/>
                  </a:lnTo>
                  <a:lnTo>
                    <a:pt x="6394" y="6517"/>
                  </a:lnTo>
                  <a:lnTo>
                    <a:pt x="6455" y="6457"/>
                  </a:lnTo>
                  <a:lnTo>
                    <a:pt x="6515" y="6397"/>
                  </a:lnTo>
                  <a:lnTo>
                    <a:pt x="6572" y="6335"/>
                  </a:lnTo>
                  <a:lnTo>
                    <a:pt x="6629" y="6272"/>
                  </a:lnTo>
                  <a:lnTo>
                    <a:pt x="6684" y="6207"/>
                  </a:lnTo>
                  <a:lnTo>
                    <a:pt x="6737" y="6141"/>
                  </a:lnTo>
                  <a:lnTo>
                    <a:pt x="6789" y="6074"/>
                  </a:lnTo>
                  <a:lnTo>
                    <a:pt x="6841" y="6006"/>
                  </a:lnTo>
                  <a:lnTo>
                    <a:pt x="6890" y="5937"/>
                  </a:lnTo>
                  <a:lnTo>
                    <a:pt x="6936" y="5867"/>
                  </a:lnTo>
                  <a:lnTo>
                    <a:pt x="6983" y="5795"/>
                  </a:lnTo>
                  <a:lnTo>
                    <a:pt x="7027" y="5723"/>
                  </a:lnTo>
                  <a:lnTo>
                    <a:pt x="7069" y="5649"/>
                  </a:lnTo>
                  <a:lnTo>
                    <a:pt x="7111" y="5576"/>
                  </a:lnTo>
                  <a:lnTo>
                    <a:pt x="7150" y="5500"/>
                  </a:lnTo>
                  <a:lnTo>
                    <a:pt x="7188" y="5425"/>
                  </a:lnTo>
                  <a:lnTo>
                    <a:pt x="7224" y="5347"/>
                  </a:lnTo>
                  <a:lnTo>
                    <a:pt x="7258" y="5269"/>
                  </a:lnTo>
                  <a:lnTo>
                    <a:pt x="7291" y="5192"/>
                  </a:lnTo>
                  <a:lnTo>
                    <a:pt x="7321" y="5112"/>
                  </a:lnTo>
                  <a:lnTo>
                    <a:pt x="7351" y="5032"/>
                  </a:lnTo>
                  <a:lnTo>
                    <a:pt x="7377" y="4952"/>
                  </a:lnTo>
                  <a:lnTo>
                    <a:pt x="7403" y="4871"/>
                  </a:lnTo>
                  <a:lnTo>
                    <a:pt x="7426" y="4789"/>
                  </a:lnTo>
                  <a:lnTo>
                    <a:pt x="7447" y="4707"/>
                  </a:lnTo>
                  <a:lnTo>
                    <a:pt x="7468" y="4625"/>
                  </a:lnTo>
                  <a:lnTo>
                    <a:pt x="7486" y="4542"/>
                  </a:lnTo>
                  <a:lnTo>
                    <a:pt x="7502" y="4458"/>
                  </a:lnTo>
                  <a:lnTo>
                    <a:pt x="7516" y="4375"/>
                  </a:lnTo>
                  <a:lnTo>
                    <a:pt x="7528" y="4291"/>
                  </a:lnTo>
                  <a:lnTo>
                    <a:pt x="7539" y="4207"/>
                  </a:lnTo>
                  <a:lnTo>
                    <a:pt x="7548" y="4122"/>
                  </a:lnTo>
                  <a:lnTo>
                    <a:pt x="7554" y="4038"/>
                  </a:lnTo>
                  <a:lnTo>
                    <a:pt x="7558" y="3952"/>
                  </a:lnTo>
                  <a:lnTo>
                    <a:pt x="7561" y="3868"/>
                  </a:lnTo>
                  <a:lnTo>
                    <a:pt x="7562" y="378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74" name="Freeform 914"/>
            <p:cNvSpPr>
              <a:spLocks/>
            </p:cNvSpPr>
            <p:nvPr/>
          </p:nvSpPr>
          <p:spPr bwMode="auto">
            <a:xfrm>
              <a:off x="5500" y="715"/>
              <a:ext cx="55" cy="280"/>
            </a:xfrm>
            <a:custGeom>
              <a:avLst/>
              <a:gdLst>
                <a:gd name="T0" fmla="*/ 256 w 256"/>
                <a:gd name="T1" fmla="*/ 1301 h 1301"/>
                <a:gd name="T2" fmla="*/ 254 w 256"/>
                <a:gd name="T3" fmla="*/ 1219 h 1301"/>
                <a:gd name="T4" fmla="*/ 251 w 256"/>
                <a:gd name="T5" fmla="*/ 1137 h 1301"/>
                <a:gd name="T6" fmla="*/ 247 w 256"/>
                <a:gd name="T7" fmla="*/ 1055 h 1301"/>
                <a:gd name="T8" fmla="*/ 240 w 256"/>
                <a:gd name="T9" fmla="*/ 974 h 1301"/>
                <a:gd name="T10" fmla="*/ 231 w 256"/>
                <a:gd name="T11" fmla="*/ 892 h 1301"/>
                <a:gd name="T12" fmla="*/ 220 w 256"/>
                <a:gd name="T13" fmla="*/ 811 h 1301"/>
                <a:gd name="T14" fmla="*/ 208 w 256"/>
                <a:gd name="T15" fmla="*/ 730 h 1301"/>
                <a:gd name="T16" fmla="*/ 194 w 256"/>
                <a:gd name="T17" fmla="*/ 651 h 1301"/>
                <a:gd name="T18" fmla="*/ 177 w 256"/>
                <a:gd name="T19" fmla="*/ 570 h 1301"/>
                <a:gd name="T20" fmla="*/ 159 w 256"/>
                <a:gd name="T21" fmla="*/ 490 h 1301"/>
                <a:gd name="T22" fmla="*/ 138 w 256"/>
                <a:gd name="T23" fmla="*/ 411 h 1301"/>
                <a:gd name="T24" fmla="*/ 116 w 256"/>
                <a:gd name="T25" fmla="*/ 332 h 1301"/>
                <a:gd name="T26" fmla="*/ 93 w 256"/>
                <a:gd name="T27" fmla="*/ 253 h 1301"/>
                <a:gd name="T28" fmla="*/ 67 w 256"/>
                <a:gd name="T29" fmla="*/ 176 h 1301"/>
                <a:gd name="T30" fmla="*/ 39 w 256"/>
                <a:gd name="T31" fmla="*/ 99 h 1301"/>
                <a:gd name="T32" fmla="*/ 10 w 256"/>
                <a:gd name="T33" fmla="*/ 22 h 1301"/>
                <a:gd name="T34" fmla="*/ 0 w 256"/>
                <a:gd name="T35" fmla="*/ 0 h 1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1301">
                  <a:moveTo>
                    <a:pt x="256" y="1301"/>
                  </a:moveTo>
                  <a:lnTo>
                    <a:pt x="254" y="1219"/>
                  </a:lnTo>
                  <a:lnTo>
                    <a:pt x="251" y="1137"/>
                  </a:lnTo>
                  <a:lnTo>
                    <a:pt x="247" y="1055"/>
                  </a:lnTo>
                  <a:lnTo>
                    <a:pt x="240" y="974"/>
                  </a:lnTo>
                  <a:lnTo>
                    <a:pt x="231" y="892"/>
                  </a:lnTo>
                  <a:lnTo>
                    <a:pt x="220" y="811"/>
                  </a:lnTo>
                  <a:lnTo>
                    <a:pt x="208" y="730"/>
                  </a:lnTo>
                  <a:lnTo>
                    <a:pt x="194" y="651"/>
                  </a:lnTo>
                  <a:lnTo>
                    <a:pt x="177" y="570"/>
                  </a:lnTo>
                  <a:lnTo>
                    <a:pt x="159" y="490"/>
                  </a:lnTo>
                  <a:lnTo>
                    <a:pt x="138" y="411"/>
                  </a:lnTo>
                  <a:lnTo>
                    <a:pt x="116" y="332"/>
                  </a:lnTo>
                  <a:lnTo>
                    <a:pt x="93" y="253"/>
                  </a:lnTo>
                  <a:lnTo>
                    <a:pt x="67" y="176"/>
                  </a:lnTo>
                  <a:lnTo>
                    <a:pt x="39" y="99"/>
                  </a:lnTo>
                  <a:lnTo>
                    <a:pt x="10" y="2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75" name="Freeform 915"/>
            <p:cNvSpPr>
              <a:spLocks/>
            </p:cNvSpPr>
            <p:nvPr/>
          </p:nvSpPr>
          <p:spPr bwMode="auto">
            <a:xfrm>
              <a:off x="5474" y="656"/>
              <a:ext cx="12" cy="25"/>
            </a:xfrm>
            <a:custGeom>
              <a:avLst/>
              <a:gdLst>
                <a:gd name="T0" fmla="*/ 58 w 58"/>
                <a:gd name="T1" fmla="*/ 120 h 120"/>
                <a:gd name="T2" fmla="*/ 36 w 58"/>
                <a:gd name="T3" fmla="*/ 70 h 120"/>
                <a:gd name="T4" fmla="*/ 0 w 58"/>
                <a:gd name="T5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8" h="120">
                  <a:moveTo>
                    <a:pt x="58" y="120"/>
                  </a:moveTo>
                  <a:lnTo>
                    <a:pt x="36" y="7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76" name="Freeform 916"/>
            <p:cNvSpPr>
              <a:spLocks/>
            </p:cNvSpPr>
            <p:nvPr/>
          </p:nvSpPr>
          <p:spPr bwMode="auto">
            <a:xfrm>
              <a:off x="5269" y="409"/>
              <a:ext cx="187" cy="215"/>
            </a:xfrm>
            <a:custGeom>
              <a:avLst/>
              <a:gdLst>
                <a:gd name="T0" fmla="*/ 873 w 873"/>
                <a:gd name="T1" fmla="*/ 999 h 999"/>
                <a:gd name="T2" fmla="*/ 830 w 873"/>
                <a:gd name="T3" fmla="*/ 928 h 999"/>
                <a:gd name="T4" fmla="*/ 787 w 873"/>
                <a:gd name="T5" fmla="*/ 858 h 999"/>
                <a:gd name="T6" fmla="*/ 742 w 873"/>
                <a:gd name="T7" fmla="*/ 790 h 999"/>
                <a:gd name="T8" fmla="*/ 696 w 873"/>
                <a:gd name="T9" fmla="*/ 723 h 999"/>
                <a:gd name="T10" fmla="*/ 647 w 873"/>
                <a:gd name="T11" fmla="*/ 657 h 999"/>
                <a:gd name="T12" fmla="*/ 597 w 873"/>
                <a:gd name="T13" fmla="*/ 592 h 999"/>
                <a:gd name="T14" fmla="*/ 546 w 873"/>
                <a:gd name="T15" fmla="*/ 528 h 999"/>
                <a:gd name="T16" fmla="*/ 493 w 873"/>
                <a:gd name="T17" fmla="*/ 465 h 999"/>
                <a:gd name="T18" fmla="*/ 439 w 873"/>
                <a:gd name="T19" fmla="*/ 405 h 999"/>
                <a:gd name="T20" fmla="*/ 383 w 873"/>
                <a:gd name="T21" fmla="*/ 345 h 999"/>
                <a:gd name="T22" fmla="*/ 326 w 873"/>
                <a:gd name="T23" fmla="*/ 286 h 999"/>
                <a:gd name="T24" fmla="*/ 268 w 873"/>
                <a:gd name="T25" fmla="*/ 229 h 999"/>
                <a:gd name="T26" fmla="*/ 207 w 873"/>
                <a:gd name="T27" fmla="*/ 174 h 999"/>
                <a:gd name="T28" fmla="*/ 146 w 873"/>
                <a:gd name="T29" fmla="*/ 119 h 999"/>
                <a:gd name="T30" fmla="*/ 84 w 873"/>
                <a:gd name="T31" fmla="*/ 66 h 999"/>
                <a:gd name="T32" fmla="*/ 21 w 873"/>
                <a:gd name="T33" fmla="*/ 15 h 999"/>
                <a:gd name="T34" fmla="*/ 0 w 873"/>
                <a:gd name="T35" fmla="*/ 0 h 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73" h="999">
                  <a:moveTo>
                    <a:pt x="873" y="999"/>
                  </a:moveTo>
                  <a:lnTo>
                    <a:pt x="830" y="928"/>
                  </a:lnTo>
                  <a:lnTo>
                    <a:pt x="787" y="858"/>
                  </a:lnTo>
                  <a:lnTo>
                    <a:pt x="742" y="790"/>
                  </a:lnTo>
                  <a:lnTo>
                    <a:pt x="696" y="723"/>
                  </a:lnTo>
                  <a:lnTo>
                    <a:pt x="647" y="657"/>
                  </a:lnTo>
                  <a:lnTo>
                    <a:pt x="597" y="592"/>
                  </a:lnTo>
                  <a:lnTo>
                    <a:pt x="546" y="528"/>
                  </a:lnTo>
                  <a:lnTo>
                    <a:pt x="493" y="465"/>
                  </a:lnTo>
                  <a:lnTo>
                    <a:pt x="439" y="405"/>
                  </a:lnTo>
                  <a:lnTo>
                    <a:pt x="383" y="345"/>
                  </a:lnTo>
                  <a:lnTo>
                    <a:pt x="326" y="286"/>
                  </a:lnTo>
                  <a:lnTo>
                    <a:pt x="268" y="229"/>
                  </a:lnTo>
                  <a:lnTo>
                    <a:pt x="207" y="174"/>
                  </a:lnTo>
                  <a:lnTo>
                    <a:pt x="146" y="119"/>
                  </a:lnTo>
                  <a:lnTo>
                    <a:pt x="84" y="66"/>
                  </a:lnTo>
                  <a:lnTo>
                    <a:pt x="21" y="15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77" name="Freeform 917"/>
            <p:cNvSpPr>
              <a:spLocks/>
            </p:cNvSpPr>
            <p:nvPr/>
          </p:nvSpPr>
          <p:spPr bwMode="auto">
            <a:xfrm>
              <a:off x="5216" y="373"/>
              <a:ext cx="23" cy="15"/>
            </a:xfrm>
            <a:custGeom>
              <a:avLst/>
              <a:gdLst>
                <a:gd name="T0" fmla="*/ 109 w 109"/>
                <a:gd name="T1" fmla="*/ 74 h 74"/>
                <a:gd name="T2" fmla="*/ 65 w 109"/>
                <a:gd name="T3" fmla="*/ 43 h 74"/>
                <a:gd name="T4" fmla="*/ 0 w 109"/>
                <a:gd name="T5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9" h="74">
                  <a:moveTo>
                    <a:pt x="109" y="74"/>
                  </a:moveTo>
                  <a:lnTo>
                    <a:pt x="65" y="4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78" name="Freeform 918"/>
            <p:cNvSpPr>
              <a:spLocks/>
            </p:cNvSpPr>
            <p:nvPr/>
          </p:nvSpPr>
          <p:spPr bwMode="auto">
            <a:xfrm>
              <a:off x="4915" y="261"/>
              <a:ext cx="270" cy="92"/>
            </a:xfrm>
            <a:custGeom>
              <a:avLst/>
              <a:gdLst>
                <a:gd name="T0" fmla="*/ 1253 w 1253"/>
                <a:gd name="T1" fmla="*/ 429 h 429"/>
                <a:gd name="T2" fmla="*/ 1182 w 1253"/>
                <a:gd name="T3" fmla="*/ 390 h 429"/>
                <a:gd name="T4" fmla="*/ 1109 w 1253"/>
                <a:gd name="T5" fmla="*/ 352 h 429"/>
                <a:gd name="T6" fmla="*/ 1037 w 1253"/>
                <a:gd name="T7" fmla="*/ 314 h 429"/>
                <a:gd name="T8" fmla="*/ 962 w 1253"/>
                <a:gd name="T9" fmla="*/ 279 h 429"/>
                <a:gd name="T10" fmla="*/ 888 w 1253"/>
                <a:gd name="T11" fmla="*/ 246 h 429"/>
                <a:gd name="T12" fmla="*/ 812 w 1253"/>
                <a:gd name="T13" fmla="*/ 215 h 429"/>
                <a:gd name="T14" fmla="*/ 735 w 1253"/>
                <a:gd name="T15" fmla="*/ 185 h 429"/>
                <a:gd name="T16" fmla="*/ 659 w 1253"/>
                <a:gd name="T17" fmla="*/ 158 h 429"/>
                <a:gd name="T18" fmla="*/ 581 w 1253"/>
                <a:gd name="T19" fmla="*/ 132 h 429"/>
                <a:gd name="T20" fmla="*/ 503 w 1253"/>
                <a:gd name="T21" fmla="*/ 108 h 429"/>
                <a:gd name="T22" fmla="*/ 425 w 1253"/>
                <a:gd name="T23" fmla="*/ 86 h 429"/>
                <a:gd name="T24" fmla="*/ 345 w 1253"/>
                <a:gd name="T25" fmla="*/ 66 h 429"/>
                <a:gd name="T26" fmla="*/ 265 w 1253"/>
                <a:gd name="T27" fmla="*/ 47 h 429"/>
                <a:gd name="T28" fmla="*/ 185 w 1253"/>
                <a:gd name="T29" fmla="*/ 31 h 429"/>
                <a:gd name="T30" fmla="*/ 104 w 1253"/>
                <a:gd name="T31" fmla="*/ 16 h 429"/>
                <a:gd name="T32" fmla="*/ 24 w 1253"/>
                <a:gd name="T33" fmla="*/ 3 h 429"/>
                <a:gd name="T34" fmla="*/ 0 w 1253"/>
                <a:gd name="T35" fmla="*/ 0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53" h="429">
                  <a:moveTo>
                    <a:pt x="1253" y="429"/>
                  </a:moveTo>
                  <a:lnTo>
                    <a:pt x="1182" y="390"/>
                  </a:lnTo>
                  <a:lnTo>
                    <a:pt x="1109" y="352"/>
                  </a:lnTo>
                  <a:lnTo>
                    <a:pt x="1037" y="314"/>
                  </a:lnTo>
                  <a:lnTo>
                    <a:pt x="962" y="279"/>
                  </a:lnTo>
                  <a:lnTo>
                    <a:pt x="888" y="246"/>
                  </a:lnTo>
                  <a:lnTo>
                    <a:pt x="812" y="215"/>
                  </a:lnTo>
                  <a:lnTo>
                    <a:pt x="735" y="185"/>
                  </a:lnTo>
                  <a:lnTo>
                    <a:pt x="659" y="158"/>
                  </a:lnTo>
                  <a:lnTo>
                    <a:pt x="581" y="132"/>
                  </a:lnTo>
                  <a:lnTo>
                    <a:pt x="503" y="108"/>
                  </a:lnTo>
                  <a:lnTo>
                    <a:pt x="425" y="86"/>
                  </a:lnTo>
                  <a:lnTo>
                    <a:pt x="345" y="66"/>
                  </a:lnTo>
                  <a:lnTo>
                    <a:pt x="265" y="47"/>
                  </a:lnTo>
                  <a:lnTo>
                    <a:pt x="185" y="31"/>
                  </a:lnTo>
                  <a:lnTo>
                    <a:pt x="104" y="16"/>
                  </a:lnTo>
                  <a:lnTo>
                    <a:pt x="24" y="3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79" name="Freeform 919"/>
            <p:cNvSpPr>
              <a:spLocks/>
            </p:cNvSpPr>
            <p:nvPr/>
          </p:nvSpPr>
          <p:spPr bwMode="auto">
            <a:xfrm>
              <a:off x="4852" y="255"/>
              <a:ext cx="28" cy="2"/>
            </a:xfrm>
            <a:custGeom>
              <a:avLst/>
              <a:gdLst>
                <a:gd name="T0" fmla="*/ 132 w 132"/>
                <a:gd name="T1" fmla="*/ 10 h 10"/>
                <a:gd name="T2" fmla="*/ 77 w 132"/>
                <a:gd name="T3" fmla="*/ 6 h 10"/>
                <a:gd name="T4" fmla="*/ 0 w 132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2" h="10">
                  <a:moveTo>
                    <a:pt x="132" y="10"/>
                  </a:moveTo>
                  <a:lnTo>
                    <a:pt x="77" y="6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80" name="Freeform 920"/>
            <p:cNvSpPr>
              <a:spLocks/>
            </p:cNvSpPr>
            <p:nvPr/>
          </p:nvSpPr>
          <p:spPr bwMode="auto">
            <a:xfrm>
              <a:off x="4535" y="254"/>
              <a:ext cx="281" cy="55"/>
            </a:xfrm>
            <a:custGeom>
              <a:avLst/>
              <a:gdLst>
                <a:gd name="T0" fmla="*/ 1300 w 1300"/>
                <a:gd name="T1" fmla="*/ 0 h 256"/>
                <a:gd name="T2" fmla="*/ 1218 w 1300"/>
                <a:gd name="T3" fmla="*/ 0 h 256"/>
                <a:gd name="T4" fmla="*/ 1137 w 1300"/>
                <a:gd name="T5" fmla="*/ 3 h 256"/>
                <a:gd name="T6" fmla="*/ 1055 w 1300"/>
                <a:gd name="T7" fmla="*/ 9 h 256"/>
                <a:gd name="T8" fmla="*/ 973 w 1300"/>
                <a:gd name="T9" fmla="*/ 15 h 256"/>
                <a:gd name="T10" fmla="*/ 893 w 1300"/>
                <a:gd name="T11" fmla="*/ 24 h 256"/>
                <a:gd name="T12" fmla="*/ 812 w 1300"/>
                <a:gd name="T13" fmla="*/ 34 h 256"/>
                <a:gd name="T14" fmla="*/ 731 w 1300"/>
                <a:gd name="T15" fmla="*/ 47 h 256"/>
                <a:gd name="T16" fmla="*/ 650 w 1300"/>
                <a:gd name="T17" fmla="*/ 62 h 256"/>
                <a:gd name="T18" fmla="*/ 570 w 1300"/>
                <a:gd name="T19" fmla="*/ 78 h 256"/>
                <a:gd name="T20" fmla="*/ 490 w 1300"/>
                <a:gd name="T21" fmla="*/ 97 h 256"/>
                <a:gd name="T22" fmla="*/ 411 w 1300"/>
                <a:gd name="T23" fmla="*/ 117 h 256"/>
                <a:gd name="T24" fmla="*/ 332 w 1300"/>
                <a:gd name="T25" fmla="*/ 139 h 256"/>
                <a:gd name="T26" fmla="*/ 254 w 1300"/>
                <a:gd name="T27" fmla="*/ 163 h 256"/>
                <a:gd name="T28" fmla="*/ 176 w 1300"/>
                <a:gd name="T29" fmla="*/ 189 h 256"/>
                <a:gd name="T30" fmla="*/ 99 w 1300"/>
                <a:gd name="T31" fmla="*/ 216 h 256"/>
                <a:gd name="T32" fmla="*/ 23 w 1300"/>
                <a:gd name="T33" fmla="*/ 246 h 256"/>
                <a:gd name="T34" fmla="*/ 0 w 1300"/>
                <a:gd name="T35" fmla="*/ 25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00" h="256">
                  <a:moveTo>
                    <a:pt x="1300" y="0"/>
                  </a:moveTo>
                  <a:lnTo>
                    <a:pt x="1218" y="0"/>
                  </a:lnTo>
                  <a:lnTo>
                    <a:pt x="1137" y="3"/>
                  </a:lnTo>
                  <a:lnTo>
                    <a:pt x="1055" y="9"/>
                  </a:lnTo>
                  <a:lnTo>
                    <a:pt x="973" y="15"/>
                  </a:lnTo>
                  <a:lnTo>
                    <a:pt x="893" y="24"/>
                  </a:lnTo>
                  <a:lnTo>
                    <a:pt x="812" y="34"/>
                  </a:lnTo>
                  <a:lnTo>
                    <a:pt x="731" y="47"/>
                  </a:lnTo>
                  <a:lnTo>
                    <a:pt x="650" y="62"/>
                  </a:lnTo>
                  <a:lnTo>
                    <a:pt x="570" y="78"/>
                  </a:lnTo>
                  <a:lnTo>
                    <a:pt x="490" y="97"/>
                  </a:lnTo>
                  <a:lnTo>
                    <a:pt x="411" y="117"/>
                  </a:lnTo>
                  <a:lnTo>
                    <a:pt x="332" y="139"/>
                  </a:lnTo>
                  <a:lnTo>
                    <a:pt x="254" y="163"/>
                  </a:lnTo>
                  <a:lnTo>
                    <a:pt x="176" y="189"/>
                  </a:lnTo>
                  <a:lnTo>
                    <a:pt x="99" y="216"/>
                  </a:lnTo>
                  <a:lnTo>
                    <a:pt x="23" y="246"/>
                  </a:lnTo>
                  <a:lnTo>
                    <a:pt x="0" y="25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81" name="Freeform 921"/>
            <p:cNvSpPr>
              <a:spLocks/>
            </p:cNvSpPr>
            <p:nvPr/>
          </p:nvSpPr>
          <p:spPr bwMode="auto">
            <a:xfrm>
              <a:off x="4477" y="323"/>
              <a:ext cx="25" cy="13"/>
            </a:xfrm>
            <a:custGeom>
              <a:avLst/>
              <a:gdLst>
                <a:gd name="T0" fmla="*/ 119 w 119"/>
                <a:gd name="T1" fmla="*/ 0 h 58"/>
                <a:gd name="T2" fmla="*/ 70 w 119"/>
                <a:gd name="T3" fmla="*/ 23 h 58"/>
                <a:gd name="T4" fmla="*/ 0 w 119"/>
                <a:gd name="T5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9" h="58">
                  <a:moveTo>
                    <a:pt x="119" y="0"/>
                  </a:moveTo>
                  <a:lnTo>
                    <a:pt x="70" y="23"/>
                  </a:lnTo>
                  <a:lnTo>
                    <a:pt x="0" y="5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82" name="Freeform 922"/>
            <p:cNvSpPr>
              <a:spLocks/>
            </p:cNvSpPr>
            <p:nvPr/>
          </p:nvSpPr>
          <p:spPr bwMode="auto">
            <a:xfrm>
              <a:off x="4231" y="353"/>
              <a:ext cx="214" cy="188"/>
            </a:xfrm>
            <a:custGeom>
              <a:avLst/>
              <a:gdLst>
                <a:gd name="T0" fmla="*/ 998 w 998"/>
                <a:gd name="T1" fmla="*/ 0 h 872"/>
                <a:gd name="T2" fmla="*/ 927 w 998"/>
                <a:gd name="T3" fmla="*/ 43 h 872"/>
                <a:gd name="T4" fmla="*/ 858 w 998"/>
                <a:gd name="T5" fmla="*/ 85 h 872"/>
                <a:gd name="T6" fmla="*/ 790 w 998"/>
                <a:gd name="T7" fmla="*/ 131 h 872"/>
                <a:gd name="T8" fmla="*/ 723 w 998"/>
                <a:gd name="T9" fmla="*/ 178 h 872"/>
                <a:gd name="T10" fmla="*/ 657 w 998"/>
                <a:gd name="T11" fmla="*/ 226 h 872"/>
                <a:gd name="T12" fmla="*/ 592 w 998"/>
                <a:gd name="T13" fmla="*/ 276 h 872"/>
                <a:gd name="T14" fmla="*/ 528 w 998"/>
                <a:gd name="T15" fmla="*/ 327 h 872"/>
                <a:gd name="T16" fmla="*/ 465 w 998"/>
                <a:gd name="T17" fmla="*/ 380 h 872"/>
                <a:gd name="T18" fmla="*/ 405 w 998"/>
                <a:gd name="T19" fmla="*/ 435 h 872"/>
                <a:gd name="T20" fmla="*/ 345 w 998"/>
                <a:gd name="T21" fmla="*/ 490 h 872"/>
                <a:gd name="T22" fmla="*/ 286 w 998"/>
                <a:gd name="T23" fmla="*/ 547 h 872"/>
                <a:gd name="T24" fmla="*/ 229 w 998"/>
                <a:gd name="T25" fmla="*/ 606 h 872"/>
                <a:gd name="T26" fmla="*/ 174 w 998"/>
                <a:gd name="T27" fmla="*/ 666 h 872"/>
                <a:gd name="T28" fmla="*/ 119 w 998"/>
                <a:gd name="T29" fmla="*/ 726 h 872"/>
                <a:gd name="T30" fmla="*/ 66 w 998"/>
                <a:gd name="T31" fmla="*/ 789 h 872"/>
                <a:gd name="T32" fmla="*/ 15 w 998"/>
                <a:gd name="T33" fmla="*/ 853 h 872"/>
                <a:gd name="T34" fmla="*/ 0 w 998"/>
                <a:gd name="T35" fmla="*/ 872 h 8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98" h="872">
                  <a:moveTo>
                    <a:pt x="998" y="0"/>
                  </a:moveTo>
                  <a:lnTo>
                    <a:pt x="927" y="43"/>
                  </a:lnTo>
                  <a:lnTo>
                    <a:pt x="858" y="85"/>
                  </a:lnTo>
                  <a:lnTo>
                    <a:pt x="790" y="131"/>
                  </a:lnTo>
                  <a:lnTo>
                    <a:pt x="723" y="178"/>
                  </a:lnTo>
                  <a:lnTo>
                    <a:pt x="657" y="226"/>
                  </a:lnTo>
                  <a:lnTo>
                    <a:pt x="592" y="276"/>
                  </a:lnTo>
                  <a:lnTo>
                    <a:pt x="528" y="327"/>
                  </a:lnTo>
                  <a:lnTo>
                    <a:pt x="465" y="380"/>
                  </a:lnTo>
                  <a:lnTo>
                    <a:pt x="405" y="435"/>
                  </a:lnTo>
                  <a:lnTo>
                    <a:pt x="345" y="490"/>
                  </a:lnTo>
                  <a:lnTo>
                    <a:pt x="286" y="547"/>
                  </a:lnTo>
                  <a:lnTo>
                    <a:pt x="229" y="606"/>
                  </a:lnTo>
                  <a:lnTo>
                    <a:pt x="174" y="666"/>
                  </a:lnTo>
                  <a:lnTo>
                    <a:pt x="119" y="726"/>
                  </a:lnTo>
                  <a:lnTo>
                    <a:pt x="66" y="789"/>
                  </a:lnTo>
                  <a:lnTo>
                    <a:pt x="15" y="853"/>
                  </a:lnTo>
                  <a:lnTo>
                    <a:pt x="0" y="87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83" name="Freeform 923"/>
            <p:cNvSpPr>
              <a:spLocks/>
            </p:cNvSpPr>
            <p:nvPr/>
          </p:nvSpPr>
          <p:spPr bwMode="auto">
            <a:xfrm>
              <a:off x="4193" y="570"/>
              <a:ext cx="17" cy="24"/>
            </a:xfrm>
            <a:custGeom>
              <a:avLst/>
              <a:gdLst>
                <a:gd name="T0" fmla="*/ 75 w 75"/>
                <a:gd name="T1" fmla="*/ 0 h 111"/>
                <a:gd name="T2" fmla="*/ 44 w 75"/>
                <a:gd name="T3" fmla="*/ 45 h 111"/>
                <a:gd name="T4" fmla="*/ 0 w 75"/>
                <a:gd name="T5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5" h="111">
                  <a:moveTo>
                    <a:pt x="75" y="0"/>
                  </a:moveTo>
                  <a:lnTo>
                    <a:pt x="44" y="45"/>
                  </a:lnTo>
                  <a:lnTo>
                    <a:pt x="0" y="11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84" name="Freeform 924"/>
            <p:cNvSpPr>
              <a:spLocks/>
            </p:cNvSpPr>
            <p:nvPr/>
          </p:nvSpPr>
          <p:spPr bwMode="auto">
            <a:xfrm>
              <a:off x="4082" y="624"/>
              <a:ext cx="93" cy="270"/>
            </a:xfrm>
            <a:custGeom>
              <a:avLst/>
              <a:gdLst>
                <a:gd name="T0" fmla="*/ 429 w 429"/>
                <a:gd name="T1" fmla="*/ 0 h 1254"/>
                <a:gd name="T2" fmla="*/ 389 w 429"/>
                <a:gd name="T3" fmla="*/ 71 h 1254"/>
                <a:gd name="T4" fmla="*/ 350 w 429"/>
                <a:gd name="T5" fmla="*/ 143 h 1254"/>
                <a:gd name="T6" fmla="*/ 314 w 429"/>
                <a:gd name="T7" fmla="*/ 216 h 1254"/>
                <a:gd name="T8" fmla="*/ 279 w 429"/>
                <a:gd name="T9" fmla="*/ 290 h 1254"/>
                <a:gd name="T10" fmla="*/ 246 w 429"/>
                <a:gd name="T11" fmla="*/ 365 h 1254"/>
                <a:gd name="T12" fmla="*/ 214 w 429"/>
                <a:gd name="T13" fmla="*/ 440 h 1254"/>
                <a:gd name="T14" fmla="*/ 185 w 429"/>
                <a:gd name="T15" fmla="*/ 517 h 1254"/>
                <a:gd name="T16" fmla="*/ 158 w 429"/>
                <a:gd name="T17" fmla="*/ 594 h 1254"/>
                <a:gd name="T18" fmla="*/ 131 w 429"/>
                <a:gd name="T19" fmla="*/ 671 h 1254"/>
                <a:gd name="T20" fmla="*/ 108 w 429"/>
                <a:gd name="T21" fmla="*/ 750 h 1254"/>
                <a:gd name="T22" fmla="*/ 85 w 429"/>
                <a:gd name="T23" fmla="*/ 829 h 1254"/>
                <a:gd name="T24" fmla="*/ 65 w 429"/>
                <a:gd name="T25" fmla="*/ 908 h 1254"/>
                <a:gd name="T26" fmla="*/ 47 w 429"/>
                <a:gd name="T27" fmla="*/ 988 h 1254"/>
                <a:gd name="T28" fmla="*/ 31 w 429"/>
                <a:gd name="T29" fmla="*/ 1069 h 1254"/>
                <a:gd name="T30" fmla="*/ 16 w 429"/>
                <a:gd name="T31" fmla="*/ 1148 h 1254"/>
                <a:gd name="T32" fmla="*/ 3 w 429"/>
                <a:gd name="T33" fmla="*/ 1229 h 1254"/>
                <a:gd name="T34" fmla="*/ 0 w 429"/>
                <a:gd name="T35" fmla="*/ 1254 h 1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29" h="1254">
                  <a:moveTo>
                    <a:pt x="429" y="0"/>
                  </a:moveTo>
                  <a:lnTo>
                    <a:pt x="389" y="71"/>
                  </a:lnTo>
                  <a:lnTo>
                    <a:pt x="350" y="143"/>
                  </a:lnTo>
                  <a:lnTo>
                    <a:pt x="314" y="216"/>
                  </a:lnTo>
                  <a:lnTo>
                    <a:pt x="279" y="290"/>
                  </a:lnTo>
                  <a:lnTo>
                    <a:pt x="246" y="365"/>
                  </a:lnTo>
                  <a:lnTo>
                    <a:pt x="214" y="440"/>
                  </a:lnTo>
                  <a:lnTo>
                    <a:pt x="185" y="517"/>
                  </a:lnTo>
                  <a:lnTo>
                    <a:pt x="158" y="594"/>
                  </a:lnTo>
                  <a:lnTo>
                    <a:pt x="131" y="671"/>
                  </a:lnTo>
                  <a:lnTo>
                    <a:pt x="108" y="750"/>
                  </a:lnTo>
                  <a:lnTo>
                    <a:pt x="85" y="829"/>
                  </a:lnTo>
                  <a:lnTo>
                    <a:pt x="65" y="908"/>
                  </a:lnTo>
                  <a:lnTo>
                    <a:pt x="47" y="988"/>
                  </a:lnTo>
                  <a:lnTo>
                    <a:pt x="31" y="1069"/>
                  </a:lnTo>
                  <a:lnTo>
                    <a:pt x="16" y="1148"/>
                  </a:lnTo>
                  <a:lnTo>
                    <a:pt x="3" y="1229"/>
                  </a:lnTo>
                  <a:lnTo>
                    <a:pt x="0" y="125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85" name="Freeform 925"/>
            <p:cNvSpPr>
              <a:spLocks/>
            </p:cNvSpPr>
            <p:nvPr/>
          </p:nvSpPr>
          <p:spPr bwMode="auto">
            <a:xfrm>
              <a:off x="4076" y="930"/>
              <a:ext cx="3" cy="29"/>
            </a:xfrm>
            <a:custGeom>
              <a:avLst/>
              <a:gdLst>
                <a:gd name="T0" fmla="*/ 10 w 10"/>
                <a:gd name="T1" fmla="*/ 0 h 133"/>
                <a:gd name="T2" fmla="*/ 5 w 10"/>
                <a:gd name="T3" fmla="*/ 54 h 133"/>
                <a:gd name="T4" fmla="*/ 0 w 10"/>
                <a:gd name="T5" fmla="*/ 13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133">
                  <a:moveTo>
                    <a:pt x="10" y="0"/>
                  </a:moveTo>
                  <a:lnTo>
                    <a:pt x="5" y="54"/>
                  </a:lnTo>
                  <a:lnTo>
                    <a:pt x="0" y="13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86" name="Freeform 926"/>
            <p:cNvSpPr>
              <a:spLocks/>
            </p:cNvSpPr>
            <p:nvPr/>
          </p:nvSpPr>
          <p:spPr bwMode="auto">
            <a:xfrm>
              <a:off x="4076" y="995"/>
              <a:ext cx="54" cy="279"/>
            </a:xfrm>
            <a:custGeom>
              <a:avLst/>
              <a:gdLst>
                <a:gd name="T0" fmla="*/ 0 w 256"/>
                <a:gd name="T1" fmla="*/ 0 h 1300"/>
                <a:gd name="T2" fmla="*/ 1 w 256"/>
                <a:gd name="T3" fmla="*/ 82 h 1300"/>
                <a:gd name="T4" fmla="*/ 4 w 256"/>
                <a:gd name="T5" fmla="*/ 164 h 1300"/>
                <a:gd name="T6" fmla="*/ 9 w 256"/>
                <a:gd name="T7" fmla="*/ 245 h 1300"/>
                <a:gd name="T8" fmla="*/ 16 w 256"/>
                <a:gd name="T9" fmla="*/ 327 h 1300"/>
                <a:gd name="T10" fmla="*/ 25 w 256"/>
                <a:gd name="T11" fmla="*/ 408 h 1300"/>
                <a:gd name="T12" fmla="*/ 35 w 256"/>
                <a:gd name="T13" fmla="*/ 490 h 1300"/>
                <a:gd name="T14" fmla="*/ 48 w 256"/>
                <a:gd name="T15" fmla="*/ 571 h 1300"/>
                <a:gd name="T16" fmla="*/ 63 w 256"/>
                <a:gd name="T17" fmla="*/ 651 h 1300"/>
                <a:gd name="T18" fmla="*/ 79 w 256"/>
                <a:gd name="T19" fmla="*/ 732 h 1300"/>
                <a:gd name="T20" fmla="*/ 97 w 256"/>
                <a:gd name="T21" fmla="*/ 810 h 1300"/>
                <a:gd name="T22" fmla="*/ 117 w 256"/>
                <a:gd name="T23" fmla="*/ 890 h 1300"/>
                <a:gd name="T24" fmla="*/ 140 w 256"/>
                <a:gd name="T25" fmla="*/ 969 h 1300"/>
                <a:gd name="T26" fmla="*/ 163 w 256"/>
                <a:gd name="T27" fmla="*/ 1047 h 1300"/>
                <a:gd name="T28" fmla="*/ 190 w 256"/>
                <a:gd name="T29" fmla="*/ 1124 h 1300"/>
                <a:gd name="T30" fmla="*/ 217 w 256"/>
                <a:gd name="T31" fmla="*/ 1202 h 1300"/>
                <a:gd name="T32" fmla="*/ 246 w 256"/>
                <a:gd name="T33" fmla="*/ 1278 h 1300"/>
                <a:gd name="T34" fmla="*/ 256 w 256"/>
                <a:gd name="T35" fmla="*/ 1300 h 1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6" h="1300">
                  <a:moveTo>
                    <a:pt x="0" y="0"/>
                  </a:moveTo>
                  <a:lnTo>
                    <a:pt x="1" y="82"/>
                  </a:lnTo>
                  <a:lnTo>
                    <a:pt x="4" y="164"/>
                  </a:lnTo>
                  <a:lnTo>
                    <a:pt x="9" y="245"/>
                  </a:lnTo>
                  <a:lnTo>
                    <a:pt x="16" y="327"/>
                  </a:lnTo>
                  <a:lnTo>
                    <a:pt x="25" y="408"/>
                  </a:lnTo>
                  <a:lnTo>
                    <a:pt x="35" y="490"/>
                  </a:lnTo>
                  <a:lnTo>
                    <a:pt x="48" y="571"/>
                  </a:lnTo>
                  <a:lnTo>
                    <a:pt x="63" y="651"/>
                  </a:lnTo>
                  <a:lnTo>
                    <a:pt x="79" y="732"/>
                  </a:lnTo>
                  <a:lnTo>
                    <a:pt x="97" y="810"/>
                  </a:lnTo>
                  <a:lnTo>
                    <a:pt x="117" y="890"/>
                  </a:lnTo>
                  <a:lnTo>
                    <a:pt x="140" y="969"/>
                  </a:lnTo>
                  <a:lnTo>
                    <a:pt x="163" y="1047"/>
                  </a:lnTo>
                  <a:lnTo>
                    <a:pt x="190" y="1124"/>
                  </a:lnTo>
                  <a:lnTo>
                    <a:pt x="217" y="1202"/>
                  </a:lnTo>
                  <a:lnTo>
                    <a:pt x="246" y="1278"/>
                  </a:lnTo>
                  <a:lnTo>
                    <a:pt x="256" y="130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87" name="Freeform 927"/>
            <p:cNvSpPr>
              <a:spLocks/>
            </p:cNvSpPr>
            <p:nvPr/>
          </p:nvSpPr>
          <p:spPr bwMode="auto">
            <a:xfrm>
              <a:off x="4145" y="1307"/>
              <a:ext cx="12" cy="25"/>
            </a:xfrm>
            <a:custGeom>
              <a:avLst/>
              <a:gdLst>
                <a:gd name="T0" fmla="*/ 0 w 58"/>
                <a:gd name="T1" fmla="*/ 0 h 121"/>
                <a:gd name="T2" fmla="*/ 23 w 58"/>
                <a:gd name="T3" fmla="*/ 49 h 121"/>
                <a:gd name="T4" fmla="*/ 58 w 58"/>
                <a:gd name="T5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8" h="121">
                  <a:moveTo>
                    <a:pt x="0" y="0"/>
                  </a:moveTo>
                  <a:lnTo>
                    <a:pt x="23" y="49"/>
                  </a:lnTo>
                  <a:lnTo>
                    <a:pt x="58" y="12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88" name="Freeform 928"/>
            <p:cNvSpPr>
              <a:spLocks/>
            </p:cNvSpPr>
            <p:nvPr/>
          </p:nvSpPr>
          <p:spPr bwMode="auto">
            <a:xfrm>
              <a:off x="4175" y="1364"/>
              <a:ext cx="187" cy="215"/>
            </a:xfrm>
            <a:custGeom>
              <a:avLst/>
              <a:gdLst>
                <a:gd name="T0" fmla="*/ 0 w 871"/>
                <a:gd name="T1" fmla="*/ 0 h 998"/>
                <a:gd name="T2" fmla="*/ 42 w 871"/>
                <a:gd name="T3" fmla="*/ 70 h 998"/>
                <a:gd name="T4" fmla="*/ 85 w 871"/>
                <a:gd name="T5" fmla="*/ 139 h 998"/>
                <a:gd name="T6" fmla="*/ 130 w 871"/>
                <a:gd name="T7" fmla="*/ 207 h 998"/>
                <a:gd name="T8" fmla="*/ 177 w 871"/>
                <a:gd name="T9" fmla="*/ 275 h 998"/>
                <a:gd name="T10" fmla="*/ 225 w 871"/>
                <a:gd name="T11" fmla="*/ 341 h 998"/>
                <a:gd name="T12" fmla="*/ 275 w 871"/>
                <a:gd name="T13" fmla="*/ 406 h 998"/>
                <a:gd name="T14" fmla="*/ 326 w 871"/>
                <a:gd name="T15" fmla="*/ 470 h 998"/>
                <a:gd name="T16" fmla="*/ 379 w 871"/>
                <a:gd name="T17" fmla="*/ 532 h 998"/>
                <a:gd name="T18" fmla="*/ 434 w 871"/>
                <a:gd name="T19" fmla="*/ 594 h 998"/>
                <a:gd name="T20" fmla="*/ 489 w 871"/>
                <a:gd name="T21" fmla="*/ 653 h 998"/>
                <a:gd name="T22" fmla="*/ 546 w 871"/>
                <a:gd name="T23" fmla="*/ 712 h 998"/>
                <a:gd name="T24" fmla="*/ 605 w 871"/>
                <a:gd name="T25" fmla="*/ 769 h 998"/>
                <a:gd name="T26" fmla="*/ 665 w 871"/>
                <a:gd name="T27" fmla="*/ 825 h 998"/>
                <a:gd name="T28" fmla="*/ 725 w 871"/>
                <a:gd name="T29" fmla="*/ 879 h 998"/>
                <a:gd name="T30" fmla="*/ 788 w 871"/>
                <a:gd name="T31" fmla="*/ 932 h 998"/>
                <a:gd name="T32" fmla="*/ 852 w 871"/>
                <a:gd name="T33" fmla="*/ 983 h 998"/>
                <a:gd name="T34" fmla="*/ 871 w 871"/>
                <a:gd name="T35" fmla="*/ 998 h 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71" h="998">
                  <a:moveTo>
                    <a:pt x="0" y="0"/>
                  </a:moveTo>
                  <a:lnTo>
                    <a:pt x="42" y="70"/>
                  </a:lnTo>
                  <a:lnTo>
                    <a:pt x="85" y="139"/>
                  </a:lnTo>
                  <a:lnTo>
                    <a:pt x="130" y="207"/>
                  </a:lnTo>
                  <a:lnTo>
                    <a:pt x="177" y="275"/>
                  </a:lnTo>
                  <a:lnTo>
                    <a:pt x="225" y="341"/>
                  </a:lnTo>
                  <a:lnTo>
                    <a:pt x="275" y="406"/>
                  </a:lnTo>
                  <a:lnTo>
                    <a:pt x="326" y="470"/>
                  </a:lnTo>
                  <a:lnTo>
                    <a:pt x="379" y="532"/>
                  </a:lnTo>
                  <a:lnTo>
                    <a:pt x="434" y="594"/>
                  </a:lnTo>
                  <a:lnTo>
                    <a:pt x="489" y="653"/>
                  </a:lnTo>
                  <a:lnTo>
                    <a:pt x="546" y="712"/>
                  </a:lnTo>
                  <a:lnTo>
                    <a:pt x="605" y="769"/>
                  </a:lnTo>
                  <a:lnTo>
                    <a:pt x="665" y="825"/>
                  </a:lnTo>
                  <a:lnTo>
                    <a:pt x="725" y="879"/>
                  </a:lnTo>
                  <a:lnTo>
                    <a:pt x="788" y="932"/>
                  </a:lnTo>
                  <a:lnTo>
                    <a:pt x="852" y="983"/>
                  </a:lnTo>
                  <a:lnTo>
                    <a:pt x="871" y="99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89" name="Freeform 929"/>
            <p:cNvSpPr>
              <a:spLocks/>
            </p:cNvSpPr>
            <p:nvPr/>
          </p:nvSpPr>
          <p:spPr bwMode="auto">
            <a:xfrm>
              <a:off x="4391" y="1601"/>
              <a:ext cx="24" cy="16"/>
            </a:xfrm>
            <a:custGeom>
              <a:avLst/>
              <a:gdLst>
                <a:gd name="T0" fmla="*/ 0 w 111"/>
                <a:gd name="T1" fmla="*/ 0 h 75"/>
                <a:gd name="T2" fmla="*/ 45 w 111"/>
                <a:gd name="T3" fmla="*/ 31 h 75"/>
                <a:gd name="T4" fmla="*/ 111 w 111"/>
                <a:gd name="T5" fmla="*/ 7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1" h="75">
                  <a:moveTo>
                    <a:pt x="0" y="0"/>
                  </a:moveTo>
                  <a:lnTo>
                    <a:pt x="45" y="31"/>
                  </a:lnTo>
                  <a:lnTo>
                    <a:pt x="111" y="7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90" name="Freeform 930"/>
            <p:cNvSpPr>
              <a:spLocks/>
            </p:cNvSpPr>
            <p:nvPr/>
          </p:nvSpPr>
          <p:spPr bwMode="auto">
            <a:xfrm>
              <a:off x="4445" y="1635"/>
              <a:ext cx="270" cy="92"/>
            </a:xfrm>
            <a:custGeom>
              <a:avLst/>
              <a:gdLst>
                <a:gd name="T0" fmla="*/ 0 w 1253"/>
                <a:gd name="T1" fmla="*/ 0 h 429"/>
                <a:gd name="T2" fmla="*/ 71 w 1253"/>
                <a:gd name="T3" fmla="*/ 40 h 429"/>
                <a:gd name="T4" fmla="*/ 143 w 1253"/>
                <a:gd name="T5" fmla="*/ 79 h 429"/>
                <a:gd name="T6" fmla="*/ 217 w 1253"/>
                <a:gd name="T7" fmla="*/ 115 h 429"/>
                <a:gd name="T8" fmla="*/ 290 w 1253"/>
                <a:gd name="T9" fmla="*/ 150 h 429"/>
                <a:gd name="T10" fmla="*/ 365 w 1253"/>
                <a:gd name="T11" fmla="*/ 183 h 429"/>
                <a:gd name="T12" fmla="*/ 441 w 1253"/>
                <a:gd name="T13" fmla="*/ 215 h 429"/>
                <a:gd name="T14" fmla="*/ 517 w 1253"/>
                <a:gd name="T15" fmla="*/ 244 h 429"/>
                <a:gd name="T16" fmla="*/ 594 w 1253"/>
                <a:gd name="T17" fmla="*/ 272 h 429"/>
                <a:gd name="T18" fmla="*/ 672 w 1253"/>
                <a:gd name="T19" fmla="*/ 298 h 429"/>
                <a:gd name="T20" fmla="*/ 750 w 1253"/>
                <a:gd name="T21" fmla="*/ 321 h 429"/>
                <a:gd name="T22" fmla="*/ 829 w 1253"/>
                <a:gd name="T23" fmla="*/ 344 h 429"/>
                <a:gd name="T24" fmla="*/ 908 w 1253"/>
                <a:gd name="T25" fmla="*/ 364 h 429"/>
                <a:gd name="T26" fmla="*/ 988 w 1253"/>
                <a:gd name="T27" fmla="*/ 382 h 429"/>
                <a:gd name="T28" fmla="*/ 1068 w 1253"/>
                <a:gd name="T29" fmla="*/ 399 h 429"/>
                <a:gd name="T30" fmla="*/ 1149 w 1253"/>
                <a:gd name="T31" fmla="*/ 413 h 429"/>
                <a:gd name="T32" fmla="*/ 1230 w 1253"/>
                <a:gd name="T33" fmla="*/ 426 h 429"/>
                <a:gd name="T34" fmla="*/ 1253 w 1253"/>
                <a:gd name="T35" fmla="*/ 429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53" h="429">
                  <a:moveTo>
                    <a:pt x="0" y="0"/>
                  </a:moveTo>
                  <a:lnTo>
                    <a:pt x="71" y="40"/>
                  </a:lnTo>
                  <a:lnTo>
                    <a:pt x="143" y="79"/>
                  </a:lnTo>
                  <a:lnTo>
                    <a:pt x="217" y="115"/>
                  </a:lnTo>
                  <a:lnTo>
                    <a:pt x="290" y="150"/>
                  </a:lnTo>
                  <a:lnTo>
                    <a:pt x="365" y="183"/>
                  </a:lnTo>
                  <a:lnTo>
                    <a:pt x="441" y="215"/>
                  </a:lnTo>
                  <a:lnTo>
                    <a:pt x="517" y="244"/>
                  </a:lnTo>
                  <a:lnTo>
                    <a:pt x="594" y="272"/>
                  </a:lnTo>
                  <a:lnTo>
                    <a:pt x="672" y="298"/>
                  </a:lnTo>
                  <a:lnTo>
                    <a:pt x="750" y="321"/>
                  </a:lnTo>
                  <a:lnTo>
                    <a:pt x="829" y="344"/>
                  </a:lnTo>
                  <a:lnTo>
                    <a:pt x="908" y="364"/>
                  </a:lnTo>
                  <a:lnTo>
                    <a:pt x="988" y="382"/>
                  </a:lnTo>
                  <a:lnTo>
                    <a:pt x="1068" y="399"/>
                  </a:lnTo>
                  <a:lnTo>
                    <a:pt x="1149" y="413"/>
                  </a:lnTo>
                  <a:lnTo>
                    <a:pt x="1230" y="426"/>
                  </a:lnTo>
                  <a:lnTo>
                    <a:pt x="1253" y="42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91" name="Freeform 931"/>
            <p:cNvSpPr>
              <a:spLocks/>
            </p:cNvSpPr>
            <p:nvPr/>
          </p:nvSpPr>
          <p:spPr bwMode="auto">
            <a:xfrm>
              <a:off x="4751" y="1732"/>
              <a:ext cx="29" cy="1"/>
            </a:xfrm>
            <a:custGeom>
              <a:avLst/>
              <a:gdLst>
                <a:gd name="T0" fmla="*/ 0 w 133"/>
                <a:gd name="T1" fmla="*/ 0 h 9"/>
                <a:gd name="T2" fmla="*/ 54 w 133"/>
                <a:gd name="T3" fmla="*/ 4 h 9"/>
                <a:gd name="T4" fmla="*/ 133 w 133"/>
                <a:gd name="T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3" h="9">
                  <a:moveTo>
                    <a:pt x="0" y="0"/>
                  </a:moveTo>
                  <a:lnTo>
                    <a:pt x="54" y="4"/>
                  </a:lnTo>
                  <a:lnTo>
                    <a:pt x="133" y="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92" name="Freeform 932"/>
            <p:cNvSpPr>
              <a:spLocks/>
            </p:cNvSpPr>
            <p:nvPr/>
          </p:nvSpPr>
          <p:spPr bwMode="auto">
            <a:xfrm>
              <a:off x="4816" y="1679"/>
              <a:ext cx="280" cy="56"/>
            </a:xfrm>
            <a:custGeom>
              <a:avLst/>
              <a:gdLst>
                <a:gd name="T0" fmla="*/ 0 w 1300"/>
                <a:gd name="T1" fmla="*/ 256 h 256"/>
                <a:gd name="T2" fmla="*/ 82 w 1300"/>
                <a:gd name="T3" fmla="*/ 255 h 256"/>
                <a:gd name="T4" fmla="*/ 164 w 1300"/>
                <a:gd name="T5" fmla="*/ 253 h 256"/>
                <a:gd name="T6" fmla="*/ 245 w 1300"/>
                <a:gd name="T7" fmla="*/ 247 h 256"/>
                <a:gd name="T8" fmla="*/ 327 w 1300"/>
                <a:gd name="T9" fmla="*/ 241 h 256"/>
                <a:gd name="T10" fmla="*/ 408 w 1300"/>
                <a:gd name="T11" fmla="*/ 231 h 256"/>
                <a:gd name="T12" fmla="*/ 490 w 1300"/>
                <a:gd name="T13" fmla="*/ 221 h 256"/>
                <a:gd name="T14" fmla="*/ 570 w 1300"/>
                <a:gd name="T15" fmla="*/ 208 h 256"/>
                <a:gd name="T16" fmla="*/ 651 w 1300"/>
                <a:gd name="T17" fmla="*/ 194 h 256"/>
                <a:gd name="T18" fmla="*/ 731 w 1300"/>
                <a:gd name="T19" fmla="*/ 177 h 256"/>
                <a:gd name="T20" fmla="*/ 811 w 1300"/>
                <a:gd name="T21" fmla="*/ 159 h 256"/>
                <a:gd name="T22" fmla="*/ 891 w 1300"/>
                <a:gd name="T23" fmla="*/ 139 h 256"/>
                <a:gd name="T24" fmla="*/ 969 w 1300"/>
                <a:gd name="T25" fmla="*/ 116 h 256"/>
                <a:gd name="T26" fmla="*/ 1047 w 1300"/>
                <a:gd name="T27" fmla="*/ 93 h 256"/>
                <a:gd name="T28" fmla="*/ 1125 w 1300"/>
                <a:gd name="T29" fmla="*/ 67 h 256"/>
                <a:gd name="T30" fmla="*/ 1201 w 1300"/>
                <a:gd name="T31" fmla="*/ 39 h 256"/>
                <a:gd name="T32" fmla="*/ 1278 w 1300"/>
                <a:gd name="T33" fmla="*/ 10 h 256"/>
                <a:gd name="T34" fmla="*/ 1300 w 1300"/>
                <a:gd name="T35" fmla="*/ 0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00" h="256">
                  <a:moveTo>
                    <a:pt x="0" y="256"/>
                  </a:moveTo>
                  <a:lnTo>
                    <a:pt x="82" y="255"/>
                  </a:lnTo>
                  <a:lnTo>
                    <a:pt x="164" y="253"/>
                  </a:lnTo>
                  <a:lnTo>
                    <a:pt x="245" y="247"/>
                  </a:lnTo>
                  <a:lnTo>
                    <a:pt x="327" y="241"/>
                  </a:lnTo>
                  <a:lnTo>
                    <a:pt x="408" y="231"/>
                  </a:lnTo>
                  <a:lnTo>
                    <a:pt x="490" y="221"/>
                  </a:lnTo>
                  <a:lnTo>
                    <a:pt x="570" y="208"/>
                  </a:lnTo>
                  <a:lnTo>
                    <a:pt x="651" y="194"/>
                  </a:lnTo>
                  <a:lnTo>
                    <a:pt x="731" y="177"/>
                  </a:lnTo>
                  <a:lnTo>
                    <a:pt x="811" y="159"/>
                  </a:lnTo>
                  <a:lnTo>
                    <a:pt x="891" y="139"/>
                  </a:lnTo>
                  <a:lnTo>
                    <a:pt x="969" y="116"/>
                  </a:lnTo>
                  <a:lnTo>
                    <a:pt x="1047" y="93"/>
                  </a:lnTo>
                  <a:lnTo>
                    <a:pt x="1125" y="67"/>
                  </a:lnTo>
                  <a:lnTo>
                    <a:pt x="1201" y="39"/>
                  </a:lnTo>
                  <a:lnTo>
                    <a:pt x="1278" y="10"/>
                  </a:lnTo>
                  <a:lnTo>
                    <a:pt x="130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93" name="Freeform 933"/>
            <p:cNvSpPr>
              <a:spLocks/>
            </p:cNvSpPr>
            <p:nvPr/>
          </p:nvSpPr>
          <p:spPr bwMode="auto">
            <a:xfrm>
              <a:off x="5128" y="1652"/>
              <a:ext cx="27" cy="13"/>
            </a:xfrm>
            <a:custGeom>
              <a:avLst/>
              <a:gdLst>
                <a:gd name="T0" fmla="*/ 0 w 120"/>
                <a:gd name="T1" fmla="*/ 58 h 58"/>
                <a:gd name="T2" fmla="*/ 50 w 120"/>
                <a:gd name="T3" fmla="*/ 35 h 58"/>
                <a:gd name="T4" fmla="*/ 120 w 120"/>
                <a:gd name="T5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0" h="58">
                  <a:moveTo>
                    <a:pt x="0" y="58"/>
                  </a:moveTo>
                  <a:lnTo>
                    <a:pt x="50" y="35"/>
                  </a:lnTo>
                  <a:lnTo>
                    <a:pt x="12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94" name="Freeform 934"/>
            <p:cNvSpPr>
              <a:spLocks/>
            </p:cNvSpPr>
            <p:nvPr/>
          </p:nvSpPr>
          <p:spPr bwMode="auto">
            <a:xfrm>
              <a:off x="5185" y="1448"/>
              <a:ext cx="215" cy="187"/>
            </a:xfrm>
            <a:custGeom>
              <a:avLst/>
              <a:gdLst>
                <a:gd name="T0" fmla="*/ 0 w 998"/>
                <a:gd name="T1" fmla="*/ 871 h 871"/>
                <a:gd name="T2" fmla="*/ 70 w 998"/>
                <a:gd name="T3" fmla="*/ 829 h 871"/>
                <a:gd name="T4" fmla="*/ 139 w 998"/>
                <a:gd name="T5" fmla="*/ 786 h 871"/>
                <a:gd name="T6" fmla="*/ 208 w 998"/>
                <a:gd name="T7" fmla="*/ 741 h 871"/>
                <a:gd name="T8" fmla="*/ 276 w 998"/>
                <a:gd name="T9" fmla="*/ 694 h 871"/>
                <a:gd name="T10" fmla="*/ 342 w 998"/>
                <a:gd name="T11" fmla="*/ 646 h 871"/>
                <a:gd name="T12" fmla="*/ 407 w 998"/>
                <a:gd name="T13" fmla="*/ 596 h 871"/>
                <a:gd name="T14" fmla="*/ 470 w 998"/>
                <a:gd name="T15" fmla="*/ 545 h 871"/>
                <a:gd name="T16" fmla="*/ 532 w 998"/>
                <a:gd name="T17" fmla="*/ 492 h 871"/>
                <a:gd name="T18" fmla="*/ 593 w 998"/>
                <a:gd name="T19" fmla="*/ 438 h 871"/>
                <a:gd name="T20" fmla="*/ 654 w 998"/>
                <a:gd name="T21" fmla="*/ 382 h 871"/>
                <a:gd name="T22" fmla="*/ 712 w 998"/>
                <a:gd name="T23" fmla="*/ 325 h 871"/>
                <a:gd name="T24" fmla="*/ 769 w 998"/>
                <a:gd name="T25" fmla="*/ 266 h 871"/>
                <a:gd name="T26" fmla="*/ 825 w 998"/>
                <a:gd name="T27" fmla="*/ 207 h 871"/>
                <a:gd name="T28" fmla="*/ 879 w 998"/>
                <a:gd name="T29" fmla="*/ 145 h 871"/>
                <a:gd name="T30" fmla="*/ 932 w 998"/>
                <a:gd name="T31" fmla="*/ 83 h 871"/>
                <a:gd name="T32" fmla="*/ 983 w 998"/>
                <a:gd name="T33" fmla="*/ 19 h 871"/>
                <a:gd name="T34" fmla="*/ 998 w 998"/>
                <a:gd name="T35" fmla="*/ 0 h 8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98" h="871">
                  <a:moveTo>
                    <a:pt x="0" y="871"/>
                  </a:moveTo>
                  <a:lnTo>
                    <a:pt x="70" y="829"/>
                  </a:lnTo>
                  <a:lnTo>
                    <a:pt x="139" y="786"/>
                  </a:lnTo>
                  <a:lnTo>
                    <a:pt x="208" y="741"/>
                  </a:lnTo>
                  <a:lnTo>
                    <a:pt x="276" y="694"/>
                  </a:lnTo>
                  <a:lnTo>
                    <a:pt x="342" y="646"/>
                  </a:lnTo>
                  <a:lnTo>
                    <a:pt x="407" y="596"/>
                  </a:lnTo>
                  <a:lnTo>
                    <a:pt x="470" y="545"/>
                  </a:lnTo>
                  <a:lnTo>
                    <a:pt x="532" y="492"/>
                  </a:lnTo>
                  <a:lnTo>
                    <a:pt x="593" y="438"/>
                  </a:lnTo>
                  <a:lnTo>
                    <a:pt x="654" y="382"/>
                  </a:lnTo>
                  <a:lnTo>
                    <a:pt x="712" y="325"/>
                  </a:lnTo>
                  <a:lnTo>
                    <a:pt x="769" y="266"/>
                  </a:lnTo>
                  <a:lnTo>
                    <a:pt x="825" y="207"/>
                  </a:lnTo>
                  <a:lnTo>
                    <a:pt x="879" y="145"/>
                  </a:lnTo>
                  <a:lnTo>
                    <a:pt x="932" y="83"/>
                  </a:lnTo>
                  <a:lnTo>
                    <a:pt x="983" y="19"/>
                  </a:lnTo>
                  <a:lnTo>
                    <a:pt x="99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95" name="Freeform 935"/>
            <p:cNvSpPr>
              <a:spLocks/>
            </p:cNvSpPr>
            <p:nvPr/>
          </p:nvSpPr>
          <p:spPr bwMode="auto">
            <a:xfrm>
              <a:off x="5421" y="1396"/>
              <a:ext cx="17" cy="22"/>
            </a:xfrm>
            <a:custGeom>
              <a:avLst/>
              <a:gdLst>
                <a:gd name="T0" fmla="*/ 0 w 74"/>
                <a:gd name="T1" fmla="*/ 111 h 111"/>
                <a:gd name="T2" fmla="*/ 31 w 74"/>
                <a:gd name="T3" fmla="*/ 65 h 111"/>
                <a:gd name="T4" fmla="*/ 74 w 74"/>
                <a:gd name="T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4" h="111">
                  <a:moveTo>
                    <a:pt x="0" y="111"/>
                  </a:moveTo>
                  <a:lnTo>
                    <a:pt x="31" y="65"/>
                  </a:lnTo>
                  <a:lnTo>
                    <a:pt x="7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96" name="Freeform 936"/>
            <p:cNvSpPr>
              <a:spLocks/>
            </p:cNvSpPr>
            <p:nvPr/>
          </p:nvSpPr>
          <p:spPr bwMode="auto">
            <a:xfrm>
              <a:off x="5456" y="1094"/>
              <a:ext cx="92" cy="270"/>
            </a:xfrm>
            <a:custGeom>
              <a:avLst/>
              <a:gdLst>
                <a:gd name="T0" fmla="*/ 0 w 428"/>
                <a:gd name="T1" fmla="*/ 1255 h 1255"/>
                <a:gd name="T2" fmla="*/ 39 w 428"/>
                <a:gd name="T3" fmla="*/ 1183 h 1255"/>
                <a:gd name="T4" fmla="*/ 77 w 428"/>
                <a:gd name="T5" fmla="*/ 1111 h 1255"/>
                <a:gd name="T6" fmla="*/ 115 w 428"/>
                <a:gd name="T7" fmla="*/ 1037 h 1255"/>
                <a:gd name="T8" fmla="*/ 149 w 428"/>
                <a:gd name="T9" fmla="*/ 964 h 1255"/>
                <a:gd name="T10" fmla="*/ 182 w 428"/>
                <a:gd name="T11" fmla="*/ 888 h 1255"/>
                <a:gd name="T12" fmla="*/ 214 w 428"/>
                <a:gd name="T13" fmla="*/ 813 h 1255"/>
                <a:gd name="T14" fmla="*/ 243 w 428"/>
                <a:gd name="T15" fmla="*/ 737 h 1255"/>
                <a:gd name="T16" fmla="*/ 271 w 428"/>
                <a:gd name="T17" fmla="*/ 659 h 1255"/>
                <a:gd name="T18" fmla="*/ 297 w 428"/>
                <a:gd name="T19" fmla="*/ 582 h 1255"/>
                <a:gd name="T20" fmla="*/ 320 w 428"/>
                <a:gd name="T21" fmla="*/ 504 h 1255"/>
                <a:gd name="T22" fmla="*/ 342 w 428"/>
                <a:gd name="T23" fmla="*/ 425 h 1255"/>
                <a:gd name="T24" fmla="*/ 363 w 428"/>
                <a:gd name="T25" fmla="*/ 345 h 1255"/>
                <a:gd name="T26" fmla="*/ 381 w 428"/>
                <a:gd name="T27" fmla="*/ 267 h 1255"/>
                <a:gd name="T28" fmla="*/ 398 w 428"/>
                <a:gd name="T29" fmla="*/ 186 h 1255"/>
                <a:gd name="T30" fmla="*/ 412 w 428"/>
                <a:gd name="T31" fmla="*/ 106 h 1255"/>
                <a:gd name="T32" fmla="*/ 424 w 428"/>
                <a:gd name="T33" fmla="*/ 25 h 1255"/>
                <a:gd name="T34" fmla="*/ 428 w 428"/>
                <a:gd name="T35" fmla="*/ 0 h 1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28" h="1255">
                  <a:moveTo>
                    <a:pt x="0" y="1255"/>
                  </a:moveTo>
                  <a:lnTo>
                    <a:pt x="39" y="1183"/>
                  </a:lnTo>
                  <a:lnTo>
                    <a:pt x="77" y="1111"/>
                  </a:lnTo>
                  <a:lnTo>
                    <a:pt x="115" y="1037"/>
                  </a:lnTo>
                  <a:lnTo>
                    <a:pt x="149" y="964"/>
                  </a:lnTo>
                  <a:lnTo>
                    <a:pt x="182" y="888"/>
                  </a:lnTo>
                  <a:lnTo>
                    <a:pt x="214" y="813"/>
                  </a:lnTo>
                  <a:lnTo>
                    <a:pt x="243" y="737"/>
                  </a:lnTo>
                  <a:lnTo>
                    <a:pt x="271" y="659"/>
                  </a:lnTo>
                  <a:lnTo>
                    <a:pt x="297" y="582"/>
                  </a:lnTo>
                  <a:lnTo>
                    <a:pt x="320" y="504"/>
                  </a:lnTo>
                  <a:lnTo>
                    <a:pt x="342" y="425"/>
                  </a:lnTo>
                  <a:lnTo>
                    <a:pt x="363" y="345"/>
                  </a:lnTo>
                  <a:lnTo>
                    <a:pt x="381" y="267"/>
                  </a:lnTo>
                  <a:lnTo>
                    <a:pt x="398" y="186"/>
                  </a:lnTo>
                  <a:lnTo>
                    <a:pt x="412" y="106"/>
                  </a:lnTo>
                  <a:lnTo>
                    <a:pt x="424" y="25"/>
                  </a:lnTo>
                  <a:lnTo>
                    <a:pt x="42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97" name="Freeform 937"/>
            <p:cNvSpPr>
              <a:spLocks/>
            </p:cNvSpPr>
            <p:nvPr/>
          </p:nvSpPr>
          <p:spPr bwMode="auto">
            <a:xfrm>
              <a:off x="5552" y="1029"/>
              <a:ext cx="2" cy="29"/>
            </a:xfrm>
            <a:custGeom>
              <a:avLst/>
              <a:gdLst>
                <a:gd name="T0" fmla="*/ 0 w 8"/>
                <a:gd name="T1" fmla="*/ 133 h 133"/>
                <a:gd name="T2" fmla="*/ 4 w 8"/>
                <a:gd name="T3" fmla="*/ 79 h 133"/>
                <a:gd name="T4" fmla="*/ 8 w 8"/>
                <a:gd name="T5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33">
                  <a:moveTo>
                    <a:pt x="0" y="133"/>
                  </a:moveTo>
                  <a:lnTo>
                    <a:pt x="4" y="79"/>
                  </a:lnTo>
                  <a:lnTo>
                    <a:pt x="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98" name="Freeform 938"/>
            <p:cNvSpPr>
              <a:spLocks/>
            </p:cNvSpPr>
            <p:nvPr/>
          </p:nvSpPr>
          <p:spPr bwMode="auto">
            <a:xfrm>
              <a:off x="4490" y="681"/>
              <a:ext cx="651" cy="639"/>
            </a:xfrm>
            <a:custGeom>
              <a:avLst/>
              <a:gdLst>
                <a:gd name="T0" fmla="*/ 998 w 3024"/>
                <a:gd name="T1" fmla="*/ 33 h 2969"/>
                <a:gd name="T2" fmla="*/ 849 w 3024"/>
                <a:gd name="T3" fmla="*/ 97 h 2969"/>
                <a:gd name="T4" fmla="*/ 708 w 3024"/>
                <a:gd name="T5" fmla="*/ 174 h 2969"/>
                <a:gd name="T6" fmla="*/ 576 w 3024"/>
                <a:gd name="T7" fmla="*/ 268 h 2969"/>
                <a:gd name="T8" fmla="*/ 455 w 3024"/>
                <a:gd name="T9" fmla="*/ 374 h 2969"/>
                <a:gd name="T10" fmla="*/ 345 w 3024"/>
                <a:gd name="T11" fmla="*/ 494 h 2969"/>
                <a:gd name="T12" fmla="*/ 249 w 3024"/>
                <a:gd name="T13" fmla="*/ 624 h 2969"/>
                <a:gd name="T14" fmla="*/ 169 w 3024"/>
                <a:gd name="T15" fmla="*/ 763 h 2969"/>
                <a:gd name="T16" fmla="*/ 103 w 3024"/>
                <a:gd name="T17" fmla="*/ 910 h 2969"/>
                <a:gd name="T18" fmla="*/ 51 w 3024"/>
                <a:gd name="T19" fmla="*/ 1063 h 2969"/>
                <a:gd name="T20" fmla="*/ 18 w 3024"/>
                <a:gd name="T21" fmla="*/ 1222 h 2969"/>
                <a:gd name="T22" fmla="*/ 2 w 3024"/>
                <a:gd name="T23" fmla="*/ 1383 h 2969"/>
                <a:gd name="T24" fmla="*/ 2 w 3024"/>
                <a:gd name="T25" fmla="*/ 1543 h 2969"/>
                <a:gd name="T26" fmla="*/ 21 w 3024"/>
                <a:gd name="T27" fmla="*/ 1704 h 2969"/>
                <a:gd name="T28" fmla="*/ 56 w 3024"/>
                <a:gd name="T29" fmla="*/ 1862 h 2969"/>
                <a:gd name="T30" fmla="*/ 107 w 3024"/>
                <a:gd name="T31" fmla="*/ 2015 h 2969"/>
                <a:gd name="T32" fmla="*/ 175 w 3024"/>
                <a:gd name="T33" fmla="*/ 2162 h 2969"/>
                <a:gd name="T34" fmla="*/ 258 w 3024"/>
                <a:gd name="T35" fmla="*/ 2300 h 2969"/>
                <a:gd name="T36" fmla="*/ 355 w 3024"/>
                <a:gd name="T37" fmla="*/ 2429 h 2969"/>
                <a:gd name="T38" fmla="*/ 465 w 3024"/>
                <a:gd name="T39" fmla="*/ 2547 h 2969"/>
                <a:gd name="T40" fmla="*/ 587 w 3024"/>
                <a:gd name="T41" fmla="*/ 2653 h 2969"/>
                <a:gd name="T42" fmla="*/ 720 w 3024"/>
                <a:gd name="T43" fmla="*/ 2744 h 2969"/>
                <a:gd name="T44" fmla="*/ 862 w 3024"/>
                <a:gd name="T45" fmla="*/ 2822 h 2969"/>
                <a:gd name="T46" fmla="*/ 1011 w 3024"/>
                <a:gd name="T47" fmla="*/ 2884 h 2969"/>
                <a:gd name="T48" fmla="*/ 1165 w 3024"/>
                <a:gd name="T49" fmla="*/ 2929 h 2969"/>
                <a:gd name="T50" fmla="*/ 1325 w 3024"/>
                <a:gd name="T51" fmla="*/ 2957 h 2969"/>
                <a:gd name="T52" fmla="*/ 1486 w 3024"/>
                <a:gd name="T53" fmla="*/ 2969 h 2969"/>
                <a:gd name="T54" fmla="*/ 1646 w 3024"/>
                <a:gd name="T55" fmla="*/ 2964 h 2969"/>
                <a:gd name="T56" fmla="*/ 1806 w 3024"/>
                <a:gd name="T57" fmla="*/ 2940 h 2969"/>
                <a:gd name="T58" fmla="*/ 1963 w 3024"/>
                <a:gd name="T59" fmla="*/ 2901 h 2969"/>
                <a:gd name="T60" fmla="*/ 2114 w 3024"/>
                <a:gd name="T61" fmla="*/ 2844 h 2969"/>
                <a:gd name="T62" fmla="*/ 2259 w 3024"/>
                <a:gd name="T63" fmla="*/ 2772 h 2969"/>
                <a:gd name="T64" fmla="*/ 2395 w 3024"/>
                <a:gd name="T65" fmla="*/ 2685 h 2969"/>
                <a:gd name="T66" fmla="*/ 2521 w 3024"/>
                <a:gd name="T67" fmla="*/ 2584 h 2969"/>
                <a:gd name="T68" fmla="*/ 2635 w 3024"/>
                <a:gd name="T69" fmla="*/ 2470 h 2969"/>
                <a:gd name="T70" fmla="*/ 2737 w 3024"/>
                <a:gd name="T71" fmla="*/ 2344 h 2969"/>
                <a:gd name="T72" fmla="*/ 2824 w 3024"/>
                <a:gd name="T73" fmla="*/ 2209 h 2969"/>
                <a:gd name="T74" fmla="*/ 2897 w 3024"/>
                <a:gd name="T75" fmla="*/ 2065 h 2969"/>
                <a:gd name="T76" fmla="*/ 2954 w 3024"/>
                <a:gd name="T77" fmla="*/ 1914 h 2969"/>
                <a:gd name="T78" fmla="*/ 2995 w 3024"/>
                <a:gd name="T79" fmla="*/ 1757 h 2969"/>
                <a:gd name="T80" fmla="*/ 3018 w 3024"/>
                <a:gd name="T81" fmla="*/ 1598 h 2969"/>
                <a:gd name="T82" fmla="*/ 3024 w 3024"/>
                <a:gd name="T83" fmla="*/ 1436 h 2969"/>
                <a:gd name="T84" fmla="*/ 3014 w 3024"/>
                <a:gd name="T85" fmla="*/ 1275 h 2969"/>
                <a:gd name="T86" fmla="*/ 2986 w 3024"/>
                <a:gd name="T87" fmla="*/ 1115 h 2969"/>
                <a:gd name="T88" fmla="*/ 2941 w 3024"/>
                <a:gd name="T89" fmla="*/ 961 h 2969"/>
                <a:gd name="T90" fmla="*/ 2881 w 3024"/>
                <a:gd name="T91" fmla="*/ 811 h 2969"/>
                <a:gd name="T92" fmla="*/ 2804 w 3024"/>
                <a:gd name="T93" fmla="*/ 668 h 2969"/>
                <a:gd name="T94" fmla="*/ 2712 w 3024"/>
                <a:gd name="T95" fmla="*/ 535 h 2969"/>
                <a:gd name="T96" fmla="*/ 2608 w 3024"/>
                <a:gd name="T97" fmla="*/ 413 h 2969"/>
                <a:gd name="T98" fmla="*/ 2491 w 3024"/>
                <a:gd name="T99" fmla="*/ 302 h 2969"/>
                <a:gd name="T100" fmla="*/ 2362 w 3024"/>
                <a:gd name="T101" fmla="*/ 204 h 2969"/>
                <a:gd name="T102" fmla="*/ 2224 w 3024"/>
                <a:gd name="T103" fmla="*/ 121 h 2969"/>
                <a:gd name="T104" fmla="*/ 2078 w 3024"/>
                <a:gd name="T105" fmla="*/ 53 h 2969"/>
                <a:gd name="T106" fmla="*/ 1924 w 3024"/>
                <a:gd name="T107" fmla="*/ 0 h 2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024" h="2969">
                  <a:moveTo>
                    <a:pt x="1100" y="0"/>
                  </a:moveTo>
                  <a:lnTo>
                    <a:pt x="1048" y="16"/>
                  </a:lnTo>
                  <a:lnTo>
                    <a:pt x="998" y="33"/>
                  </a:lnTo>
                  <a:lnTo>
                    <a:pt x="947" y="53"/>
                  </a:lnTo>
                  <a:lnTo>
                    <a:pt x="898" y="73"/>
                  </a:lnTo>
                  <a:lnTo>
                    <a:pt x="849" y="97"/>
                  </a:lnTo>
                  <a:lnTo>
                    <a:pt x="801" y="121"/>
                  </a:lnTo>
                  <a:lnTo>
                    <a:pt x="754" y="147"/>
                  </a:lnTo>
                  <a:lnTo>
                    <a:pt x="708" y="174"/>
                  </a:lnTo>
                  <a:lnTo>
                    <a:pt x="663" y="204"/>
                  </a:lnTo>
                  <a:lnTo>
                    <a:pt x="619" y="235"/>
                  </a:lnTo>
                  <a:lnTo>
                    <a:pt x="576" y="268"/>
                  </a:lnTo>
                  <a:lnTo>
                    <a:pt x="535" y="302"/>
                  </a:lnTo>
                  <a:lnTo>
                    <a:pt x="494" y="337"/>
                  </a:lnTo>
                  <a:lnTo>
                    <a:pt x="455" y="374"/>
                  </a:lnTo>
                  <a:lnTo>
                    <a:pt x="417" y="413"/>
                  </a:lnTo>
                  <a:lnTo>
                    <a:pt x="380" y="452"/>
                  </a:lnTo>
                  <a:lnTo>
                    <a:pt x="345" y="494"/>
                  </a:lnTo>
                  <a:lnTo>
                    <a:pt x="312" y="535"/>
                  </a:lnTo>
                  <a:lnTo>
                    <a:pt x="280" y="579"/>
                  </a:lnTo>
                  <a:lnTo>
                    <a:pt x="249" y="624"/>
                  </a:lnTo>
                  <a:lnTo>
                    <a:pt x="221" y="668"/>
                  </a:lnTo>
                  <a:lnTo>
                    <a:pt x="194" y="715"/>
                  </a:lnTo>
                  <a:lnTo>
                    <a:pt x="169" y="763"/>
                  </a:lnTo>
                  <a:lnTo>
                    <a:pt x="144" y="811"/>
                  </a:lnTo>
                  <a:lnTo>
                    <a:pt x="123" y="860"/>
                  </a:lnTo>
                  <a:lnTo>
                    <a:pt x="103" y="910"/>
                  </a:lnTo>
                  <a:lnTo>
                    <a:pt x="83" y="961"/>
                  </a:lnTo>
                  <a:lnTo>
                    <a:pt x="66" y="1012"/>
                  </a:lnTo>
                  <a:lnTo>
                    <a:pt x="51" y="1063"/>
                  </a:lnTo>
                  <a:lnTo>
                    <a:pt x="39" y="1115"/>
                  </a:lnTo>
                  <a:lnTo>
                    <a:pt x="28" y="1169"/>
                  </a:lnTo>
                  <a:lnTo>
                    <a:pt x="18" y="1222"/>
                  </a:lnTo>
                  <a:lnTo>
                    <a:pt x="11" y="1275"/>
                  </a:lnTo>
                  <a:lnTo>
                    <a:pt x="6" y="1328"/>
                  </a:lnTo>
                  <a:lnTo>
                    <a:pt x="2" y="1383"/>
                  </a:lnTo>
                  <a:lnTo>
                    <a:pt x="0" y="1436"/>
                  </a:lnTo>
                  <a:lnTo>
                    <a:pt x="0" y="1490"/>
                  </a:lnTo>
                  <a:lnTo>
                    <a:pt x="2" y="1543"/>
                  </a:lnTo>
                  <a:lnTo>
                    <a:pt x="7" y="1598"/>
                  </a:lnTo>
                  <a:lnTo>
                    <a:pt x="13" y="1651"/>
                  </a:lnTo>
                  <a:lnTo>
                    <a:pt x="21" y="1704"/>
                  </a:lnTo>
                  <a:lnTo>
                    <a:pt x="30" y="1757"/>
                  </a:lnTo>
                  <a:lnTo>
                    <a:pt x="42" y="1810"/>
                  </a:lnTo>
                  <a:lnTo>
                    <a:pt x="56" y="1862"/>
                  </a:lnTo>
                  <a:lnTo>
                    <a:pt x="71" y="1914"/>
                  </a:lnTo>
                  <a:lnTo>
                    <a:pt x="88" y="1965"/>
                  </a:lnTo>
                  <a:lnTo>
                    <a:pt x="107" y="2015"/>
                  </a:lnTo>
                  <a:lnTo>
                    <a:pt x="128" y="2065"/>
                  </a:lnTo>
                  <a:lnTo>
                    <a:pt x="150" y="2114"/>
                  </a:lnTo>
                  <a:lnTo>
                    <a:pt x="175" y="2162"/>
                  </a:lnTo>
                  <a:lnTo>
                    <a:pt x="200" y="2209"/>
                  </a:lnTo>
                  <a:lnTo>
                    <a:pt x="228" y="2255"/>
                  </a:lnTo>
                  <a:lnTo>
                    <a:pt x="258" y="2300"/>
                  </a:lnTo>
                  <a:lnTo>
                    <a:pt x="288" y="2344"/>
                  </a:lnTo>
                  <a:lnTo>
                    <a:pt x="321" y="2388"/>
                  </a:lnTo>
                  <a:lnTo>
                    <a:pt x="355" y="2429"/>
                  </a:lnTo>
                  <a:lnTo>
                    <a:pt x="390" y="2470"/>
                  </a:lnTo>
                  <a:lnTo>
                    <a:pt x="426" y="2509"/>
                  </a:lnTo>
                  <a:lnTo>
                    <a:pt x="465" y="2547"/>
                  </a:lnTo>
                  <a:lnTo>
                    <a:pt x="504" y="2584"/>
                  </a:lnTo>
                  <a:lnTo>
                    <a:pt x="545" y="2619"/>
                  </a:lnTo>
                  <a:lnTo>
                    <a:pt x="587" y="2653"/>
                  </a:lnTo>
                  <a:lnTo>
                    <a:pt x="631" y="2685"/>
                  </a:lnTo>
                  <a:lnTo>
                    <a:pt x="674" y="2716"/>
                  </a:lnTo>
                  <a:lnTo>
                    <a:pt x="720" y="2744"/>
                  </a:lnTo>
                  <a:lnTo>
                    <a:pt x="766" y="2772"/>
                  </a:lnTo>
                  <a:lnTo>
                    <a:pt x="814" y="2798"/>
                  </a:lnTo>
                  <a:lnTo>
                    <a:pt x="862" y="2822"/>
                  </a:lnTo>
                  <a:lnTo>
                    <a:pt x="911" y="2844"/>
                  </a:lnTo>
                  <a:lnTo>
                    <a:pt x="961" y="2865"/>
                  </a:lnTo>
                  <a:lnTo>
                    <a:pt x="1011" y="2884"/>
                  </a:lnTo>
                  <a:lnTo>
                    <a:pt x="1062" y="2901"/>
                  </a:lnTo>
                  <a:lnTo>
                    <a:pt x="1113" y="2916"/>
                  </a:lnTo>
                  <a:lnTo>
                    <a:pt x="1165" y="2929"/>
                  </a:lnTo>
                  <a:lnTo>
                    <a:pt x="1218" y="2940"/>
                  </a:lnTo>
                  <a:lnTo>
                    <a:pt x="1272" y="2950"/>
                  </a:lnTo>
                  <a:lnTo>
                    <a:pt x="1325" y="2957"/>
                  </a:lnTo>
                  <a:lnTo>
                    <a:pt x="1378" y="2964"/>
                  </a:lnTo>
                  <a:lnTo>
                    <a:pt x="1431" y="2967"/>
                  </a:lnTo>
                  <a:lnTo>
                    <a:pt x="1486" y="2969"/>
                  </a:lnTo>
                  <a:lnTo>
                    <a:pt x="1539" y="2969"/>
                  </a:lnTo>
                  <a:lnTo>
                    <a:pt x="1593" y="2967"/>
                  </a:lnTo>
                  <a:lnTo>
                    <a:pt x="1646" y="2964"/>
                  </a:lnTo>
                  <a:lnTo>
                    <a:pt x="1701" y="2957"/>
                  </a:lnTo>
                  <a:lnTo>
                    <a:pt x="1754" y="2950"/>
                  </a:lnTo>
                  <a:lnTo>
                    <a:pt x="1806" y="2940"/>
                  </a:lnTo>
                  <a:lnTo>
                    <a:pt x="1859" y="2929"/>
                  </a:lnTo>
                  <a:lnTo>
                    <a:pt x="1912" y="2916"/>
                  </a:lnTo>
                  <a:lnTo>
                    <a:pt x="1963" y="2901"/>
                  </a:lnTo>
                  <a:lnTo>
                    <a:pt x="2014" y="2884"/>
                  </a:lnTo>
                  <a:lnTo>
                    <a:pt x="2065" y="2865"/>
                  </a:lnTo>
                  <a:lnTo>
                    <a:pt x="2114" y="2844"/>
                  </a:lnTo>
                  <a:lnTo>
                    <a:pt x="2163" y="2822"/>
                  </a:lnTo>
                  <a:lnTo>
                    <a:pt x="2212" y="2798"/>
                  </a:lnTo>
                  <a:lnTo>
                    <a:pt x="2259" y="2772"/>
                  </a:lnTo>
                  <a:lnTo>
                    <a:pt x="2306" y="2744"/>
                  </a:lnTo>
                  <a:lnTo>
                    <a:pt x="2350" y="2716"/>
                  </a:lnTo>
                  <a:lnTo>
                    <a:pt x="2395" y="2685"/>
                  </a:lnTo>
                  <a:lnTo>
                    <a:pt x="2438" y="2653"/>
                  </a:lnTo>
                  <a:lnTo>
                    <a:pt x="2480" y="2619"/>
                  </a:lnTo>
                  <a:lnTo>
                    <a:pt x="2521" y="2584"/>
                  </a:lnTo>
                  <a:lnTo>
                    <a:pt x="2560" y="2547"/>
                  </a:lnTo>
                  <a:lnTo>
                    <a:pt x="2598" y="2509"/>
                  </a:lnTo>
                  <a:lnTo>
                    <a:pt x="2635" y="2470"/>
                  </a:lnTo>
                  <a:lnTo>
                    <a:pt x="2671" y="2429"/>
                  </a:lnTo>
                  <a:lnTo>
                    <a:pt x="2704" y="2388"/>
                  </a:lnTo>
                  <a:lnTo>
                    <a:pt x="2737" y="2344"/>
                  </a:lnTo>
                  <a:lnTo>
                    <a:pt x="2768" y="2300"/>
                  </a:lnTo>
                  <a:lnTo>
                    <a:pt x="2796" y="2255"/>
                  </a:lnTo>
                  <a:lnTo>
                    <a:pt x="2824" y="2209"/>
                  </a:lnTo>
                  <a:lnTo>
                    <a:pt x="2851" y="2162"/>
                  </a:lnTo>
                  <a:lnTo>
                    <a:pt x="2874" y="2114"/>
                  </a:lnTo>
                  <a:lnTo>
                    <a:pt x="2897" y="2065"/>
                  </a:lnTo>
                  <a:lnTo>
                    <a:pt x="2918" y="2015"/>
                  </a:lnTo>
                  <a:lnTo>
                    <a:pt x="2937" y="1965"/>
                  </a:lnTo>
                  <a:lnTo>
                    <a:pt x="2954" y="1914"/>
                  </a:lnTo>
                  <a:lnTo>
                    <a:pt x="2969" y="1862"/>
                  </a:lnTo>
                  <a:lnTo>
                    <a:pt x="2983" y="1810"/>
                  </a:lnTo>
                  <a:lnTo>
                    <a:pt x="2995" y="1757"/>
                  </a:lnTo>
                  <a:lnTo>
                    <a:pt x="3004" y="1704"/>
                  </a:lnTo>
                  <a:lnTo>
                    <a:pt x="3013" y="1651"/>
                  </a:lnTo>
                  <a:lnTo>
                    <a:pt x="3018" y="1598"/>
                  </a:lnTo>
                  <a:lnTo>
                    <a:pt x="3022" y="1543"/>
                  </a:lnTo>
                  <a:lnTo>
                    <a:pt x="3024" y="1490"/>
                  </a:lnTo>
                  <a:lnTo>
                    <a:pt x="3024" y="1436"/>
                  </a:lnTo>
                  <a:lnTo>
                    <a:pt x="3023" y="1383"/>
                  </a:lnTo>
                  <a:lnTo>
                    <a:pt x="3019" y="1328"/>
                  </a:lnTo>
                  <a:lnTo>
                    <a:pt x="3014" y="1275"/>
                  </a:lnTo>
                  <a:lnTo>
                    <a:pt x="3006" y="1222"/>
                  </a:lnTo>
                  <a:lnTo>
                    <a:pt x="2998" y="1169"/>
                  </a:lnTo>
                  <a:lnTo>
                    <a:pt x="2986" y="1115"/>
                  </a:lnTo>
                  <a:lnTo>
                    <a:pt x="2973" y="1063"/>
                  </a:lnTo>
                  <a:lnTo>
                    <a:pt x="2958" y="1012"/>
                  </a:lnTo>
                  <a:lnTo>
                    <a:pt x="2941" y="961"/>
                  </a:lnTo>
                  <a:lnTo>
                    <a:pt x="2923" y="910"/>
                  </a:lnTo>
                  <a:lnTo>
                    <a:pt x="2903" y="860"/>
                  </a:lnTo>
                  <a:lnTo>
                    <a:pt x="2881" y="811"/>
                  </a:lnTo>
                  <a:lnTo>
                    <a:pt x="2857" y="763"/>
                  </a:lnTo>
                  <a:lnTo>
                    <a:pt x="2832" y="715"/>
                  </a:lnTo>
                  <a:lnTo>
                    <a:pt x="2804" y="668"/>
                  </a:lnTo>
                  <a:lnTo>
                    <a:pt x="2775" y="624"/>
                  </a:lnTo>
                  <a:lnTo>
                    <a:pt x="2745" y="579"/>
                  </a:lnTo>
                  <a:lnTo>
                    <a:pt x="2712" y="535"/>
                  </a:lnTo>
                  <a:lnTo>
                    <a:pt x="2679" y="494"/>
                  </a:lnTo>
                  <a:lnTo>
                    <a:pt x="2644" y="452"/>
                  </a:lnTo>
                  <a:lnTo>
                    <a:pt x="2608" y="413"/>
                  </a:lnTo>
                  <a:lnTo>
                    <a:pt x="2570" y="374"/>
                  </a:lnTo>
                  <a:lnTo>
                    <a:pt x="2531" y="337"/>
                  </a:lnTo>
                  <a:lnTo>
                    <a:pt x="2491" y="302"/>
                  </a:lnTo>
                  <a:lnTo>
                    <a:pt x="2449" y="268"/>
                  </a:lnTo>
                  <a:lnTo>
                    <a:pt x="2406" y="235"/>
                  </a:lnTo>
                  <a:lnTo>
                    <a:pt x="2362" y="204"/>
                  </a:lnTo>
                  <a:lnTo>
                    <a:pt x="2317" y="174"/>
                  </a:lnTo>
                  <a:lnTo>
                    <a:pt x="2270" y="147"/>
                  </a:lnTo>
                  <a:lnTo>
                    <a:pt x="2224" y="121"/>
                  </a:lnTo>
                  <a:lnTo>
                    <a:pt x="2176" y="97"/>
                  </a:lnTo>
                  <a:lnTo>
                    <a:pt x="2127" y="73"/>
                  </a:lnTo>
                  <a:lnTo>
                    <a:pt x="2078" y="53"/>
                  </a:lnTo>
                  <a:lnTo>
                    <a:pt x="2028" y="33"/>
                  </a:lnTo>
                  <a:lnTo>
                    <a:pt x="1977" y="16"/>
                  </a:lnTo>
                  <a:lnTo>
                    <a:pt x="1924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699" name="Line 939"/>
            <p:cNvSpPr>
              <a:spLocks noChangeShapeType="1"/>
            </p:cNvSpPr>
            <p:nvPr/>
          </p:nvSpPr>
          <p:spPr bwMode="auto">
            <a:xfrm flipV="1">
              <a:off x="4727" y="615"/>
              <a:ext cx="0" cy="9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700" name="Line 940"/>
            <p:cNvSpPr>
              <a:spLocks noChangeShapeType="1"/>
            </p:cNvSpPr>
            <p:nvPr/>
          </p:nvSpPr>
          <p:spPr bwMode="auto">
            <a:xfrm>
              <a:off x="4727" y="615"/>
              <a:ext cx="17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701" name="Line 941"/>
            <p:cNvSpPr>
              <a:spLocks noChangeShapeType="1"/>
            </p:cNvSpPr>
            <p:nvPr/>
          </p:nvSpPr>
          <p:spPr bwMode="auto">
            <a:xfrm>
              <a:off x="4905" y="615"/>
              <a:ext cx="0" cy="9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702" name="Freeform 942"/>
            <p:cNvSpPr>
              <a:spLocks/>
            </p:cNvSpPr>
            <p:nvPr/>
          </p:nvSpPr>
          <p:spPr bwMode="auto">
            <a:xfrm>
              <a:off x="5298" y="2015"/>
              <a:ext cx="72" cy="274"/>
            </a:xfrm>
            <a:custGeom>
              <a:avLst/>
              <a:gdLst>
                <a:gd name="T0" fmla="*/ 337 w 337"/>
                <a:gd name="T1" fmla="*/ 1276 h 1276"/>
                <a:gd name="T2" fmla="*/ 336 w 337"/>
                <a:gd name="T3" fmla="*/ 1205 h 1276"/>
                <a:gd name="T4" fmla="*/ 334 w 337"/>
                <a:gd name="T5" fmla="*/ 1136 h 1276"/>
                <a:gd name="T6" fmla="*/ 329 w 337"/>
                <a:gd name="T7" fmla="*/ 1066 h 1276"/>
                <a:gd name="T8" fmla="*/ 322 w 337"/>
                <a:gd name="T9" fmla="*/ 997 h 1276"/>
                <a:gd name="T10" fmla="*/ 314 w 337"/>
                <a:gd name="T11" fmla="*/ 927 h 1276"/>
                <a:gd name="T12" fmla="*/ 303 w 337"/>
                <a:gd name="T13" fmla="*/ 858 h 1276"/>
                <a:gd name="T14" fmla="*/ 291 w 337"/>
                <a:gd name="T15" fmla="*/ 789 h 1276"/>
                <a:gd name="T16" fmla="*/ 277 w 337"/>
                <a:gd name="T17" fmla="*/ 721 h 1276"/>
                <a:gd name="T18" fmla="*/ 262 w 337"/>
                <a:gd name="T19" fmla="*/ 653 h 1276"/>
                <a:gd name="T20" fmla="*/ 244 w 337"/>
                <a:gd name="T21" fmla="*/ 586 h 1276"/>
                <a:gd name="T22" fmla="*/ 223 w 337"/>
                <a:gd name="T23" fmla="*/ 519 h 1276"/>
                <a:gd name="T24" fmla="*/ 202 w 337"/>
                <a:gd name="T25" fmla="*/ 451 h 1276"/>
                <a:gd name="T26" fmla="*/ 180 w 337"/>
                <a:gd name="T27" fmla="*/ 385 h 1276"/>
                <a:gd name="T28" fmla="*/ 154 w 337"/>
                <a:gd name="T29" fmla="*/ 321 h 1276"/>
                <a:gd name="T30" fmla="*/ 127 w 337"/>
                <a:gd name="T31" fmla="*/ 257 h 1276"/>
                <a:gd name="T32" fmla="*/ 99 w 337"/>
                <a:gd name="T33" fmla="*/ 193 h 1276"/>
                <a:gd name="T34" fmla="*/ 69 w 337"/>
                <a:gd name="T35" fmla="*/ 129 h 1276"/>
                <a:gd name="T36" fmla="*/ 37 w 337"/>
                <a:gd name="T37" fmla="*/ 67 h 1276"/>
                <a:gd name="T38" fmla="*/ 4 w 337"/>
                <a:gd name="T39" fmla="*/ 6 h 1276"/>
                <a:gd name="T40" fmla="*/ 0 w 337"/>
                <a:gd name="T41" fmla="*/ 0 h 1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7" h="1276">
                  <a:moveTo>
                    <a:pt x="337" y="1276"/>
                  </a:moveTo>
                  <a:lnTo>
                    <a:pt x="336" y="1205"/>
                  </a:lnTo>
                  <a:lnTo>
                    <a:pt x="334" y="1136"/>
                  </a:lnTo>
                  <a:lnTo>
                    <a:pt x="329" y="1066"/>
                  </a:lnTo>
                  <a:lnTo>
                    <a:pt x="322" y="997"/>
                  </a:lnTo>
                  <a:lnTo>
                    <a:pt x="314" y="927"/>
                  </a:lnTo>
                  <a:lnTo>
                    <a:pt x="303" y="858"/>
                  </a:lnTo>
                  <a:lnTo>
                    <a:pt x="291" y="789"/>
                  </a:lnTo>
                  <a:lnTo>
                    <a:pt x="277" y="721"/>
                  </a:lnTo>
                  <a:lnTo>
                    <a:pt x="262" y="653"/>
                  </a:lnTo>
                  <a:lnTo>
                    <a:pt x="244" y="586"/>
                  </a:lnTo>
                  <a:lnTo>
                    <a:pt x="223" y="519"/>
                  </a:lnTo>
                  <a:lnTo>
                    <a:pt x="202" y="451"/>
                  </a:lnTo>
                  <a:lnTo>
                    <a:pt x="180" y="385"/>
                  </a:lnTo>
                  <a:lnTo>
                    <a:pt x="154" y="321"/>
                  </a:lnTo>
                  <a:lnTo>
                    <a:pt x="127" y="257"/>
                  </a:lnTo>
                  <a:lnTo>
                    <a:pt x="99" y="193"/>
                  </a:lnTo>
                  <a:lnTo>
                    <a:pt x="69" y="129"/>
                  </a:lnTo>
                  <a:lnTo>
                    <a:pt x="37" y="67"/>
                  </a:lnTo>
                  <a:lnTo>
                    <a:pt x="4" y="6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703" name="Freeform 943"/>
            <p:cNvSpPr>
              <a:spLocks/>
            </p:cNvSpPr>
            <p:nvPr/>
          </p:nvSpPr>
          <p:spPr bwMode="auto">
            <a:xfrm>
              <a:off x="5263" y="1961"/>
              <a:ext cx="17" cy="24"/>
            </a:xfrm>
            <a:custGeom>
              <a:avLst/>
              <a:gdLst>
                <a:gd name="T0" fmla="*/ 76 w 76"/>
                <a:gd name="T1" fmla="*/ 109 h 109"/>
                <a:gd name="T2" fmla="*/ 56 w 76"/>
                <a:gd name="T3" fmla="*/ 79 h 109"/>
                <a:gd name="T4" fmla="*/ 16 w 76"/>
                <a:gd name="T5" fmla="*/ 21 h 109"/>
                <a:gd name="T6" fmla="*/ 0 w 76"/>
                <a:gd name="T7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109">
                  <a:moveTo>
                    <a:pt x="76" y="109"/>
                  </a:moveTo>
                  <a:lnTo>
                    <a:pt x="56" y="79"/>
                  </a:lnTo>
                  <a:lnTo>
                    <a:pt x="16" y="2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704" name="Freeform 944"/>
            <p:cNvSpPr>
              <a:spLocks/>
            </p:cNvSpPr>
            <p:nvPr/>
          </p:nvSpPr>
          <p:spPr bwMode="auto">
            <a:xfrm>
              <a:off x="5009" y="1769"/>
              <a:ext cx="232" cy="164"/>
            </a:xfrm>
            <a:custGeom>
              <a:avLst/>
              <a:gdLst>
                <a:gd name="T0" fmla="*/ 1078 w 1078"/>
                <a:gd name="T1" fmla="*/ 760 h 760"/>
                <a:gd name="T2" fmla="*/ 1067 w 1078"/>
                <a:gd name="T3" fmla="*/ 747 h 760"/>
                <a:gd name="T4" fmla="*/ 1021 w 1078"/>
                <a:gd name="T5" fmla="*/ 695 h 760"/>
                <a:gd name="T6" fmla="*/ 974 w 1078"/>
                <a:gd name="T7" fmla="*/ 644 h 760"/>
                <a:gd name="T8" fmla="*/ 925 w 1078"/>
                <a:gd name="T9" fmla="*/ 594 h 760"/>
                <a:gd name="T10" fmla="*/ 875 w 1078"/>
                <a:gd name="T11" fmla="*/ 545 h 760"/>
                <a:gd name="T12" fmla="*/ 824 w 1078"/>
                <a:gd name="T13" fmla="*/ 498 h 760"/>
                <a:gd name="T14" fmla="*/ 771 w 1078"/>
                <a:gd name="T15" fmla="*/ 451 h 760"/>
                <a:gd name="T16" fmla="*/ 718 w 1078"/>
                <a:gd name="T17" fmla="*/ 407 h 760"/>
                <a:gd name="T18" fmla="*/ 662 w 1078"/>
                <a:gd name="T19" fmla="*/ 364 h 760"/>
                <a:gd name="T20" fmla="*/ 607 w 1078"/>
                <a:gd name="T21" fmla="*/ 322 h 760"/>
                <a:gd name="T22" fmla="*/ 549 w 1078"/>
                <a:gd name="T23" fmla="*/ 283 h 760"/>
                <a:gd name="T24" fmla="*/ 491 w 1078"/>
                <a:gd name="T25" fmla="*/ 245 h 760"/>
                <a:gd name="T26" fmla="*/ 431 w 1078"/>
                <a:gd name="T27" fmla="*/ 207 h 760"/>
                <a:gd name="T28" fmla="*/ 372 w 1078"/>
                <a:gd name="T29" fmla="*/ 172 h 760"/>
                <a:gd name="T30" fmla="*/ 310 w 1078"/>
                <a:gd name="T31" fmla="*/ 138 h 760"/>
                <a:gd name="T32" fmla="*/ 248 w 1078"/>
                <a:gd name="T33" fmla="*/ 106 h 760"/>
                <a:gd name="T34" fmla="*/ 185 w 1078"/>
                <a:gd name="T35" fmla="*/ 76 h 760"/>
                <a:gd name="T36" fmla="*/ 121 w 1078"/>
                <a:gd name="T37" fmla="*/ 48 h 760"/>
                <a:gd name="T38" fmla="*/ 56 w 1078"/>
                <a:gd name="T39" fmla="*/ 21 h 760"/>
                <a:gd name="T40" fmla="*/ 0 w 1078"/>
                <a:gd name="T41" fmla="*/ 0 h 7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78" h="760">
                  <a:moveTo>
                    <a:pt x="1078" y="760"/>
                  </a:moveTo>
                  <a:lnTo>
                    <a:pt x="1067" y="747"/>
                  </a:lnTo>
                  <a:lnTo>
                    <a:pt x="1021" y="695"/>
                  </a:lnTo>
                  <a:lnTo>
                    <a:pt x="974" y="644"/>
                  </a:lnTo>
                  <a:lnTo>
                    <a:pt x="925" y="594"/>
                  </a:lnTo>
                  <a:lnTo>
                    <a:pt x="875" y="545"/>
                  </a:lnTo>
                  <a:lnTo>
                    <a:pt x="824" y="498"/>
                  </a:lnTo>
                  <a:lnTo>
                    <a:pt x="771" y="451"/>
                  </a:lnTo>
                  <a:lnTo>
                    <a:pt x="718" y="407"/>
                  </a:lnTo>
                  <a:lnTo>
                    <a:pt x="662" y="364"/>
                  </a:lnTo>
                  <a:lnTo>
                    <a:pt x="607" y="322"/>
                  </a:lnTo>
                  <a:lnTo>
                    <a:pt x="549" y="283"/>
                  </a:lnTo>
                  <a:lnTo>
                    <a:pt x="491" y="245"/>
                  </a:lnTo>
                  <a:lnTo>
                    <a:pt x="431" y="207"/>
                  </a:lnTo>
                  <a:lnTo>
                    <a:pt x="372" y="172"/>
                  </a:lnTo>
                  <a:lnTo>
                    <a:pt x="310" y="138"/>
                  </a:lnTo>
                  <a:lnTo>
                    <a:pt x="248" y="106"/>
                  </a:lnTo>
                  <a:lnTo>
                    <a:pt x="185" y="76"/>
                  </a:lnTo>
                  <a:lnTo>
                    <a:pt x="121" y="48"/>
                  </a:lnTo>
                  <a:lnTo>
                    <a:pt x="56" y="21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705" name="Freeform 945"/>
            <p:cNvSpPr>
              <a:spLocks/>
            </p:cNvSpPr>
            <p:nvPr/>
          </p:nvSpPr>
          <p:spPr bwMode="auto">
            <a:xfrm>
              <a:off x="4947" y="1750"/>
              <a:ext cx="27" cy="7"/>
            </a:xfrm>
            <a:custGeom>
              <a:avLst/>
              <a:gdLst>
                <a:gd name="T0" fmla="*/ 127 w 127"/>
                <a:gd name="T1" fmla="*/ 35 h 35"/>
                <a:gd name="T2" fmla="*/ 78 w 127"/>
                <a:gd name="T3" fmla="*/ 21 h 35"/>
                <a:gd name="T4" fmla="*/ 10 w 127"/>
                <a:gd name="T5" fmla="*/ 4 h 35"/>
                <a:gd name="T6" fmla="*/ 0 w 127"/>
                <a:gd name="T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7" h="35">
                  <a:moveTo>
                    <a:pt x="127" y="35"/>
                  </a:moveTo>
                  <a:lnTo>
                    <a:pt x="78" y="21"/>
                  </a:lnTo>
                  <a:lnTo>
                    <a:pt x="10" y="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706" name="Freeform 946"/>
            <p:cNvSpPr>
              <a:spLocks/>
            </p:cNvSpPr>
            <p:nvPr/>
          </p:nvSpPr>
          <p:spPr bwMode="auto">
            <a:xfrm>
              <a:off x="4629" y="1735"/>
              <a:ext cx="283" cy="31"/>
            </a:xfrm>
            <a:custGeom>
              <a:avLst/>
              <a:gdLst>
                <a:gd name="T0" fmla="*/ 1313 w 1313"/>
                <a:gd name="T1" fmla="*/ 39 h 150"/>
                <a:gd name="T2" fmla="*/ 1283 w 1313"/>
                <a:gd name="T3" fmla="*/ 34 h 150"/>
                <a:gd name="T4" fmla="*/ 1214 w 1313"/>
                <a:gd name="T5" fmla="*/ 23 h 150"/>
                <a:gd name="T6" fmla="*/ 1144 w 1313"/>
                <a:gd name="T7" fmla="*/ 15 h 150"/>
                <a:gd name="T8" fmla="*/ 1075 w 1313"/>
                <a:gd name="T9" fmla="*/ 8 h 150"/>
                <a:gd name="T10" fmla="*/ 1005 w 1313"/>
                <a:gd name="T11" fmla="*/ 4 h 150"/>
                <a:gd name="T12" fmla="*/ 936 w 1313"/>
                <a:gd name="T13" fmla="*/ 1 h 150"/>
                <a:gd name="T14" fmla="*/ 865 w 1313"/>
                <a:gd name="T15" fmla="*/ 0 h 150"/>
                <a:gd name="T16" fmla="*/ 796 w 1313"/>
                <a:gd name="T17" fmla="*/ 1 h 150"/>
                <a:gd name="T18" fmla="*/ 726 w 1313"/>
                <a:gd name="T19" fmla="*/ 4 h 150"/>
                <a:gd name="T20" fmla="*/ 657 w 1313"/>
                <a:gd name="T21" fmla="*/ 8 h 150"/>
                <a:gd name="T22" fmla="*/ 586 w 1313"/>
                <a:gd name="T23" fmla="*/ 15 h 150"/>
                <a:gd name="T24" fmla="*/ 517 w 1313"/>
                <a:gd name="T25" fmla="*/ 23 h 150"/>
                <a:gd name="T26" fmla="*/ 448 w 1313"/>
                <a:gd name="T27" fmla="*/ 34 h 150"/>
                <a:gd name="T28" fmla="*/ 380 w 1313"/>
                <a:gd name="T29" fmla="*/ 47 h 150"/>
                <a:gd name="T30" fmla="*/ 312 w 1313"/>
                <a:gd name="T31" fmla="*/ 61 h 150"/>
                <a:gd name="T32" fmla="*/ 243 w 1313"/>
                <a:gd name="T33" fmla="*/ 77 h 150"/>
                <a:gd name="T34" fmla="*/ 175 w 1313"/>
                <a:gd name="T35" fmla="*/ 94 h 150"/>
                <a:gd name="T36" fmla="*/ 109 w 1313"/>
                <a:gd name="T37" fmla="*/ 114 h 150"/>
                <a:gd name="T38" fmla="*/ 42 w 1313"/>
                <a:gd name="T39" fmla="*/ 135 h 150"/>
                <a:gd name="T40" fmla="*/ 0 w 1313"/>
                <a:gd name="T41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313" h="150">
                  <a:moveTo>
                    <a:pt x="1313" y="39"/>
                  </a:moveTo>
                  <a:lnTo>
                    <a:pt x="1283" y="34"/>
                  </a:lnTo>
                  <a:lnTo>
                    <a:pt x="1214" y="23"/>
                  </a:lnTo>
                  <a:lnTo>
                    <a:pt x="1144" y="15"/>
                  </a:lnTo>
                  <a:lnTo>
                    <a:pt x="1075" y="8"/>
                  </a:lnTo>
                  <a:lnTo>
                    <a:pt x="1005" y="4"/>
                  </a:lnTo>
                  <a:lnTo>
                    <a:pt x="936" y="1"/>
                  </a:lnTo>
                  <a:lnTo>
                    <a:pt x="865" y="0"/>
                  </a:lnTo>
                  <a:lnTo>
                    <a:pt x="796" y="1"/>
                  </a:lnTo>
                  <a:lnTo>
                    <a:pt x="726" y="4"/>
                  </a:lnTo>
                  <a:lnTo>
                    <a:pt x="657" y="8"/>
                  </a:lnTo>
                  <a:lnTo>
                    <a:pt x="586" y="15"/>
                  </a:lnTo>
                  <a:lnTo>
                    <a:pt x="517" y="23"/>
                  </a:lnTo>
                  <a:lnTo>
                    <a:pt x="448" y="34"/>
                  </a:lnTo>
                  <a:lnTo>
                    <a:pt x="380" y="47"/>
                  </a:lnTo>
                  <a:lnTo>
                    <a:pt x="312" y="61"/>
                  </a:lnTo>
                  <a:lnTo>
                    <a:pt x="243" y="77"/>
                  </a:lnTo>
                  <a:lnTo>
                    <a:pt x="175" y="94"/>
                  </a:lnTo>
                  <a:lnTo>
                    <a:pt x="109" y="114"/>
                  </a:lnTo>
                  <a:lnTo>
                    <a:pt x="42" y="135"/>
                  </a:lnTo>
                  <a:lnTo>
                    <a:pt x="0" y="15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707" name="Freeform 947"/>
            <p:cNvSpPr>
              <a:spLocks/>
            </p:cNvSpPr>
            <p:nvPr/>
          </p:nvSpPr>
          <p:spPr bwMode="auto">
            <a:xfrm>
              <a:off x="4570" y="1780"/>
              <a:ext cx="26" cy="12"/>
            </a:xfrm>
            <a:custGeom>
              <a:avLst/>
              <a:gdLst>
                <a:gd name="T0" fmla="*/ 120 w 120"/>
                <a:gd name="T1" fmla="*/ 0 h 56"/>
                <a:gd name="T2" fmla="*/ 59 w 120"/>
                <a:gd name="T3" fmla="*/ 27 h 56"/>
                <a:gd name="T4" fmla="*/ 0 w 120"/>
                <a:gd name="T5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0" h="56">
                  <a:moveTo>
                    <a:pt x="120" y="0"/>
                  </a:moveTo>
                  <a:lnTo>
                    <a:pt x="59" y="27"/>
                  </a:lnTo>
                  <a:lnTo>
                    <a:pt x="0" y="5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708" name="Freeform 948"/>
            <p:cNvSpPr>
              <a:spLocks/>
            </p:cNvSpPr>
            <p:nvPr/>
          </p:nvSpPr>
          <p:spPr bwMode="auto">
            <a:xfrm>
              <a:off x="4337" y="1808"/>
              <a:ext cx="201" cy="201"/>
            </a:xfrm>
            <a:custGeom>
              <a:avLst/>
              <a:gdLst>
                <a:gd name="T0" fmla="*/ 935 w 935"/>
                <a:gd name="T1" fmla="*/ 0 h 929"/>
                <a:gd name="T2" fmla="*/ 894 w 935"/>
                <a:gd name="T3" fmla="*/ 23 h 929"/>
                <a:gd name="T4" fmla="*/ 835 w 935"/>
                <a:gd name="T5" fmla="*/ 61 h 929"/>
                <a:gd name="T6" fmla="*/ 777 w 935"/>
                <a:gd name="T7" fmla="*/ 99 h 929"/>
                <a:gd name="T8" fmla="*/ 720 w 935"/>
                <a:gd name="T9" fmla="*/ 138 h 929"/>
                <a:gd name="T10" fmla="*/ 663 w 935"/>
                <a:gd name="T11" fmla="*/ 180 h 929"/>
                <a:gd name="T12" fmla="*/ 608 w 935"/>
                <a:gd name="T13" fmla="*/ 223 h 929"/>
                <a:gd name="T14" fmla="*/ 555 w 935"/>
                <a:gd name="T15" fmla="*/ 267 h 929"/>
                <a:gd name="T16" fmla="*/ 502 w 935"/>
                <a:gd name="T17" fmla="*/ 314 h 929"/>
                <a:gd name="T18" fmla="*/ 450 w 935"/>
                <a:gd name="T19" fmla="*/ 361 h 929"/>
                <a:gd name="T20" fmla="*/ 400 w 935"/>
                <a:gd name="T21" fmla="*/ 410 h 929"/>
                <a:gd name="T22" fmla="*/ 352 w 935"/>
                <a:gd name="T23" fmla="*/ 460 h 929"/>
                <a:gd name="T24" fmla="*/ 305 w 935"/>
                <a:gd name="T25" fmla="*/ 511 h 929"/>
                <a:gd name="T26" fmla="*/ 259 w 935"/>
                <a:gd name="T27" fmla="*/ 563 h 929"/>
                <a:gd name="T28" fmla="*/ 214 w 935"/>
                <a:gd name="T29" fmla="*/ 617 h 929"/>
                <a:gd name="T30" fmla="*/ 171 w 935"/>
                <a:gd name="T31" fmla="*/ 673 h 929"/>
                <a:gd name="T32" fmla="*/ 130 w 935"/>
                <a:gd name="T33" fmla="*/ 728 h 929"/>
                <a:gd name="T34" fmla="*/ 89 w 935"/>
                <a:gd name="T35" fmla="*/ 786 h 929"/>
                <a:gd name="T36" fmla="*/ 51 w 935"/>
                <a:gd name="T37" fmla="*/ 844 h 929"/>
                <a:gd name="T38" fmla="*/ 15 w 935"/>
                <a:gd name="T39" fmla="*/ 904 h 929"/>
                <a:gd name="T40" fmla="*/ 0 w 935"/>
                <a:gd name="T41" fmla="*/ 929 h 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35" h="929">
                  <a:moveTo>
                    <a:pt x="935" y="0"/>
                  </a:moveTo>
                  <a:lnTo>
                    <a:pt x="894" y="23"/>
                  </a:lnTo>
                  <a:lnTo>
                    <a:pt x="835" y="61"/>
                  </a:lnTo>
                  <a:lnTo>
                    <a:pt x="777" y="99"/>
                  </a:lnTo>
                  <a:lnTo>
                    <a:pt x="720" y="138"/>
                  </a:lnTo>
                  <a:lnTo>
                    <a:pt x="663" y="180"/>
                  </a:lnTo>
                  <a:lnTo>
                    <a:pt x="608" y="223"/>
                  </a:lnTo>
                  <a:lnTo>
                    <a:pt x="555" y="267"/>
                  </a:lnTo>
                  <a:lnTo>
                    <a:pt x="502" y="314"/>
                  </a:lnTo>
                  <a:lnTo>
                    <a:pt x="450" y="361"/>
                  </a:lnTo>
                  <a:lnTo>
                    <a:pt x="400" y="410"/>
                  </a:lnTo>
                  <a:lnTo>
                    <a:pt x="352" y="460"/>
                  </a:lnTo>
                  <a:lnTo>
                    <a:pt x="305" y="511"/>
                  </a:lnTo>
                  <a:lnTo>
                    <a:pt x="259" y="563"/>
                  </a:lnTo>
                  <a:lnTo>
                    <a:pt x="214" y="617"/>
                  </a:lnTo>
                  <a:lnTo>
                    <a:pt x="171" y="673"/>
                  </a:lnTo>
                  <a:lnTo>
                    <a:pt x="130" y="728"/>
                  </a:lnTo>
                  <a:lnTo>
                    <a:pt x="89" y="786"/>
                  </a:lnTo>
                  <a:lnTo>
                    <a:pt x="51" y="844"/>
                  </a:lnTo>
                  <a:lnTo>
                    <a:pt x="15" y="904"/>
                  </a:lnTo>
                  <a:lnTo>
                    <a:pt x="0" y="92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709" name="Freeform 949"/>
            <p:cNvSpPr>
              <a:spLocks/>
            </p:cNvSpPr>
            <p:nvPr/>
          </p:nvSpPr>
          <p:spPr bwMode="auto">
            <a:xfrm>
              <a:off x="4308" y="2040"/>
              <a:ext cx="12" cy="26"/>
            </a:xfrm>
            <a:custGeom>
              <a:avLst/>
              <a:gdLst>
                <a:gd name="T0" fmla="*/ 56 w 56"/>
                <a:gd name="T1" fmla="*/ 0 h 121"/>
                <a:gd name="T2" fmla="*/ 50 w 56"/>
                <a:gd name="T3" fmla="*/ 11 h 121"/>
                <a:gd name="T4" fmla="*/ 20 w 56"/>
                <a:gd name="T5" fmla="*/ 75 h 121"/>
                <a:gd name="T6" fmla="*/ 0 w 56"/>
                <a:gd name="T7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6" h="121">
                  <a:moveTo>
                    <a:pt x="56" y="0"/>
                  </a:moveTo>
                  <a:lnTo>
                    <a:pt x="50" y="11"/>
                  </a:lnTo>
                  <a:lnTo>
                    <a:pt x="20" y="75"/>
                  </a:lnTo>
                  <a:lnTo>
                    <a:pt x="0" y="12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710" name="Freeform 950"/>
            <p:cNvSpPr>
              <a:spLocks/>
            </p:cNvSpPr>
            <p:nvPr/>
          </p:nvSpPr>
          <p:spPr bwMode="auto">
            <a:xfrm>
              <a:off x="4261" y="2099"/>
              <a:ext cx="33" cy="283"/>
            </a:xfrm>
            <a:custGeom>
              <a:avLst/>
              <a:gdLst>
                <a:gd name="T0" fmla="*/ 156 w 156"/>
                <a:gd name="T1" fmla="*/ 0 h 1314"/>
                <a:gd name="T2" fmla="*/ 136 w 156"/>
                <a:gd name="T3" fmla="*/ 58 h 1314"/>
                <a:gd name="T4" fmla="*/ 114 w 156"/>
                <a:gd name="T5" fmla="*/ 126 h 1314"/>
                <a:gd name="T6" fmla="*/ 94 w 156"/>
                <a:gd name="T7" fmla="*/ 193 h 1314"/>
                <a:gd name="T8" fmla="*/ 77 w 156"/>
                <a:gd name="T9" fmla="*/ 260 h 1314"/>
                <a:gd name="T10" fmla="*/ 61 w 156"/>
                <a:gd name="T11" fmla="*/ 328 h 1314"/>
                <a:gd name="T12" fmla="*/ 47 w 156"/>
                <a:gd name="T13" fmla="*/ 396 h 1314"/>
                <a:gd name="T14" fmla="*/ 34 w 156"/>
                <a:gd name="T15" fmla="*/ 465 h 1314"/>
                <a:gd name="T16" fmla="*/ 24 w 156"/>
                <a:gd name="T17" fmla="*/ 534 h 1314"/>
                <a:gd name="T18" fmla="*/ 15 w 156"/>
                <a:gd name="T19" fmla="*/ 604 h 1314"/>
                <a:gd name="T20" fmla="*/ 9 w 156"/>
                <a:gd name="T21" fmla="*/ 673 h 1314"/>
                <a:gd name="T22" fmla="*/ 5 w 156"/>
                <a:gd name="T23" fmla="*/ 743 h 1314"/>
                <a:gd name="T24" fmla="*/ 1 w 156"/>
                <a:gd name="T25" fmla="*/ 812 h 1314"/>
                <a:gd name="T26" fmla="*/ 0 w 156"/>
                <a:gd name="T27" fmla="*/ 883 h 1314"/>
                <a:gd name="T28" fmla="*/ 1 w 156"/>
                <a:gd name="T29" fmla="*/ 952 h 1314"/>
                <a:gd name="T30" fmla="*/ 5 w 156"/>
                <a:gd name="T31" fmla="*/ 1022 h 1314"/>
                <a:gd name="T32" fmla="*/ 9 w 156"/>
                <a:gd name="T33" fmla="*/ 1092 h 1314"/>
                <a:gd name="T34" fmla="*/ 15 w 156"/>
                <a:gd name="T35" fmla="*/ 1161 h 1314"/>
                <a:gd name="T36" fmla="*/ 24 w 156"/>
                <a:gd name="T37" fmla="*/ 1231 h 1314"/>
                <a:gd name="T38" fmla="*/ 34 w 156"/>
                <a:gd name="T39" fmla="*/ 1300 h 1314"/>
                <a:gd name="T40" fmla="*/ 37 w 156"/>
                <a:gd name="T41" fmla="*/ 1314 h 1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56" h="1314">
                  <a:moveTo>
                    <a:pt x="156" y="0"/>
                  </a:moveTo>
                  <a:lnTo>
                    <a:pt x="136" y="58"/>
                  </a:lnTo>
                  <a:lnTo>
                    <a:pt x="114" y="126"/>
                  </a:lnTo>
                  <a:lnTo>
                    <a:pt x="94" y="193"/>
                  </a:lnTo>
                  <a:lnTo>
                    <a:pt x="77" y="260"/>
                  </a:lnTo>
                  <a:lnTo>
                    <a:pt x="61" y="328"/>
                  </a:lnTo>
                  <a:lnTo>
                    <a:pt x="47" y="396"/>
                  </a:lnTo>
                  <a:lnTo>
                    <a:pt x="34" y="465"/>
                  </a:lnTo>
                  <a:lnTo>
                    <a:pt x="24" y="534"/>
                  </a:lnTo>
                  <a:lnTo>
                    <a:pt x="15" y="604"/>
                  </a:lnTo>
                  <a:lnTo>
                    <a:pt x="9" y="673"/>
                  </a:lnTo>
                  <a:lnTo>
                    <a:pt x="5" y="743"/>
                  </a:lnTo>
                  <a:lnTo>
                    <a:pt x="1" y="812"/>
                  </a:lnTo>
                  <a:lnTo>
                    <a:pt x="0" y="883"/>
                  </a:lnTo>
                  <a:lnTo>
                    <a:pt x="1" y="952"/>
                  </a:lnTo>
                  <a:lnTo>
                    <a:pt x="5" y="1022"/>
                  </a:lnTo>
                  <a:lnTo>
                    <a:pt x="9" y="1092"/>
                  </a:lnTo>
                  <a:lnTo>
                    <a:pt x="15" y="1161"/>
                  </a:lnTo>
                  <a:lnTo>
                    <a:pt x="24" y="1231"/>
                  </a:lnTo>
                  <a:lnTo>
                    <a:pt x="34" y="1300"/>
                  </a:lnTo>
                  <a:lnTo>
                    <a:pt x="37" y="131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711" name="Freeform 951"/>
            <p:cNvSpPr>
              <a:spLocks/>
            </p:cNvSpPr>
            <p:nvPr/>
          </p:nvSpPr>
          <p:spPr bwMode="auto">
            <a:xfrm>
              <a:off x="4276" y="2417"/>
              <a:ext cx="8" cy="29"/>
            </a:xfrm>
            <a:custGeom>
              <a:avLst/>
              <a:gdLst>
                <a:gd name="T0" fmla="*/ 0 w 34"/>
                <a:gd name="T1" fmla="*/ 0 h 128"/>
                <a:gd name="T2" fmla="*/ 6 w 34"/>
                <a:gd name="T3" fmla="*/ 27 h 128"/>
                <a:gd name="T4" fmla="*/ 23 w 34"/>
                <a:gd name="T5" fmla="*/ 94 h 128"/>
                <a:gd name="T6" fmla="*/ 34 w 34"/>
                <a:gd name="T7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" h="128">
                  <a:moveTo>
                    <a:pt x="0" y="0"/>
                  </a:moveTo>
                  <a:lnTo>
                    <a:pt x="6" y="27"/>
                  </a:lnTo>
                  <a:lnTo>
                    <a:pt x="23" y="94"/>
                  </a:lnTo>
                  <a:lnTo>
                    <a:pt x="34" y="12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712" name="Freeform 952"/>
            <p:cNvSpPr>
              <a:spLocks/>
            </p:cNvSpPr>
            <p:nvPr/>
          </p:nvSpPr>
          <p:spPr bwMode="auto">
            <a:xfrm>
              <a:off x="4294" y="2479"/>
              <a:ext cx="162" cy="233"/>
            </a:xfrm>
            <a:custGeom>
              <a:avLst/>
              <a:gdLst>
                <a:gd name="T0" fmla="*/ 0 w 753"/>
                <a:gd name="T1" fmla="*/ 0 h 1084"/>
                <a:gd name="T2" fmla="*/ 3 w 753"/>
                <a:gd name="T3" fmla="*/ 8 h 1084"/>
                <a:gd name="T4" fmla="*/ 28 w 753"/>
                <a:gd name="T5" fmla="*/ 74 h 1084"/>
                <a:gd name="T6" fmla="*/ 54 w 753"/>
                <a:gd name="T7" fmla="*/ 137 h 1084"/>
                <a:gd name="T8" fmla="*/ 83 w 753"/>
                <a:gd name="T9" fmla="*/ 201 h 1084"/>
                <a:gd name="T10" fmla="*/ 113 w 753"/>
                <a:gd name="T11" fmla="*/ 264 h 1084"/>
                <a:gd name="T12" fmla="*/ 145 w 753"/>
                <a:gd name="T13" fmla="*/ 327 h 1084"/>
                <a:gd name="T14" fmla="*/ 179 w 753"/>
                <a:gd name="T15" fmla="*/ 388 h 1084"/>
                <a:gd name="T16" fmla="*/ 214 w 753"/>
                <a:gd name="T17" fmla="*/ 448 h 1084"/>
                <a:gd name="T18" fmla="*/ 250 w 753"/>
                <a:gd name="T19" fmla="*/ 508 h 1084"/>
                <a:gd name="T20" fmla="*/ 288 w 753"/>
                <a:gd name="T21" fmla="*/ 565 h 1084"/>
                <a:gd name="T22" fmla="*/ 329 w 753"/>
                <a:gd name="T23" fmla="*/ 623 h 1084"/>
                <a:gd name="T24" fmla="*/ 370 w 753"/>
                <a:gd name="T25" fmla="*/ 679 h 1084"/>
                <a:gd name="T26" fmla="*/ 413 w 753"/>
                <a:gd name="T27" fmla="*/ 735 h 1084"/>
                <a:gd name="T28" fmla="*/ 458 w 753"/>
                <a:gd name="T29" fmla="*/ 788 h 1084"/>
                <a:gd name="T30" fmla="*/ 504 w 753"/>
                <a:gd name="T31" fmla="*/ 841 h 1084"/>
                <a:gd name="T32" fmla="*/ 551 w 753"/>
                <a:gd name="T33" fmla="*/ 892 h 1084"/>
                <a:gd name="T34" fmla="*/ 599 w 753"/>
                <a:gd name="T35" fmla="*/ 942 h 1084"/>
                <a:gd name="T36" fmla="*/ 649 w 753"/>
                <a:gd name="T37" fmla="*/ 991 h 1084"/>
                <a:gd name="T38" fmla="*/ 701 w 753"/>
                <a:gd name="T39" fmla="*/ 1038 h 1084"/>
                <a:gd name="T40" fmla="*/ 753 w 753"/>
                <a:gd name="T41" fmla="*/ 1084 h 10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53" h="1084">
                  <a:moveTo>
                    <a:pt x="0" y="0"/>
                  </a:moveTo>
                  <a:lnTo>
                    <a:pt x="3" y="8"/>
                  </a:lnTo>
                  <a:lnTo>
                    <a:pt x="28" y="74"/>
                  </a:lnTo>
                  <a:lnTo>
                    <a:pt x="54" y="137"/>
                  </a:lnTo>
                  <a:lnTo>
                    <a:pt x="83" y="201"/>
                  </a:lnTo>
                  <a:lnTo>
                    <a:pt x="113" y="264"/>
                  </a:lnTo>
                  <a:lnTo>
                    <a:pt x="145" y="327"/>
                  </a:lnTo>
                  <a:lnTo>
                    <a:pt x="179" y="388"/>
                  </a:lnTo>
                  <a:lnTo>
                    <a:pt x="214" y="448"/>
                  </a:lnTo>
                  <a:lnTo>
                    <a:pt x="250" y="508"/>
                  </a:lnTo>
                  <a:lnTo>
                    <a:pt x="288" y="565"/>
                  </a:lnTo>
                  <a:lnTo>
                    <a:pt x="329" y="623"/>
                  </a:lnTo>
                  <a:lnTo>
                    <a:pt x="370" y="679"/>
                  </a:lnTo>
                  <a:lnTo>
                    <a:pt x="413" y="735"/>
                  </a:lnTo>
                  <a:lnTo>
                    <a:pt x="458" y="788"/>
                  </a:lnTo>
                  <a:lnTo>
                    <a:pt x="504" y="841"/>
                  </a:lnTo>
                  <a:lnTo>
                    <a:pt x="551" y="892"/>
                  </a:lnTo>
                  <a:lnTo>
                    <a:pt x="599" y="942"/>
                  </a:lnTo>
                  <a:lnTo>
                    <a:pt x="649" y="991"/>
                  </a:lnTo>
                  <a:lnTo>
                    <a:pt x="701" y="1038"/>
                  </a:lnTo>
                  <a:lnTo>
                    <a:pt x="753" y="108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713" name="Freeform 953"/>
            <p:cNvSpPr>
              <a:spLocks/>
            </p:cNvSpPr>
            <p:nvPr/>
          </p:nvSpPr>
          <p:spPr bwMode="auto">
            <a:xfrm>
              <a:off x="4484" y="2735"/>
              <a:ext cx="24" cy="17"/>
            </a:xfrm>
            <a:custGeom>
              <a:avLst/>
              <a:gdLst>
                <a:gd name="T0" fmla="*/ 0 w 108"/>
                <a:gd name="T1" fmla="*/ 0 h 77"/>
                <a:gd name="T2" fmla="*/ 35 w 108"/>
                <a:gd name="T3" fmla="*/ 27 h 77"/>
                <a:gd name="T4" fmla="*/ 92 w 108"/>
                <a:gd name="T5" fmla="*/ 66 h 77"/>
                <a:gd name="T6" fmla="*/ 108 w 108"/>
                <a:gd name="T7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8" h="77">
                  <a:moveTo>
                    <a:pt x="0" y="0"/>
                  </a:moveTo>
                  <a:lnTo>
                    <a:pt x="35" y="27"/>
                  </a:lnTo>
                  <a:lnTo>
                    <a:pt x="92" y="66"/>
                  </a:lnTo>
                  <a:lnTo>
                    <a:pt x="108" y="7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714" name="Freeform 954"/>
            <p:cNvSpPr>
              <a:spLocks/>
            </p:cNvSpPr>
            <p:nvPr/>
          </p:nvSpPr>
          <p:spPr bwMode="auto">
            <a:xfrm>
              <a:off x="4538" y="2770"/>
              <a:ext cx="273" cy="75"/>
            </a:xfrm>
            <a:custGeom>
              <a:avLst/>
              <a:gdLst>
                <a:gd name="T0" fmla="*/ 0 w 1271"/>
                <a:gd name="T1" fmla="*/ 0 h 345"/>
                <a:gd name="T2" fmla="*/ 20 w 1271"/>
                <a:gd name="T3" fmla="*/ 12 h 345"/>
                <a:gd name="T4" fmla="*/ 81 w 1271"/>
                <a:gd name="T5" fmla="*/ 45 h 345"/>
                <a:gd name="T6" fmla="*/ 143 w 1271"/>
                <a:gd name="T7" fmla="*/ 77 h 345"/>
                <a:gd name="T8" fmla="*/ 206 w 1271"/>
                <a:gd name="T9" fmla="*/ 108 h 345"/>
                <a:gd name="T10" fmla="*/ 269 w 1271"/>
                <a:gd name="T11" fmla="*/ 135 h 345"/>
                <a:gd name="T12" fmla="*/ 334 w 1271"/>
                <a:gd name="T13" fmla="*/ 163 h 345"/>
                <a:gd name="T14" fmla="*/ 399 w 1271"/>
                <a:gd name="T15" fmla="*/ 188 h 345"/>
                <a:gd name="T16" fmla="*/ 465 w 1271"/>
                <a:gd name="T17" fmla="*/ 211 h 345"/>
                <a:gd name="T18" fmla="*/ 532 w 1271"/>
                <a:gd name="T19" fmla="*/ 232 h 345"/>
                <a:gd name="T20" fmla="*/ 598 w 1271"/>
                <a:gd name="T21" fmla="*/ 251 h 345"/>
                <a:gd name="T22" fmla="*/ 666 w 1271"/>
                <a:gd name="T23" fmla="*/ 270 h 345"/>
                <a:gd name="T24" fmla="*/ 735 w 1271"/>
                <a:gd name="T25" fmla="*/ 285 h 345"/>
                <a:gd name="T26" fmla="*/ 803 w 1271"/>
                <a:gd name="T27" fmla="*/ 299 h 345"/>
                <a:gd name="T28" fmla="*/ 871 w 1271"/>
                <a:gd name="T29" fmla="*/ 312 h 345"/>
                <a:gd name="T30" fmla="*/ 940 w 1271"/>
                <a:gd name="T31" fmla="*/ 322 h 345"/>
                <a:gd name="T32" fmla="*/ 1009 w 1271"/>
                <a:gd name="T33" fmla="*/ 330 h 345"/>
                <a:gd name="T34" fmla="*/ 1080 w 1271"/>
                <a:gd name="T35" fmla="*/ 338 h 345"/>
                <a:gd name="T36" fmla="*/ 1149 w 1271"/>
                <a:gd name="T37" fmla="*/ 342 h 345"/>
                <a:gd name="T38" fmla="*/ 1219 w 1271"/>
                <a:gd name="T39" fmla="*/ 345 h 345"/>
                <a:gd name="T40" fmla="*/ 1271 w 1271"/>
                <a:gd name="T41" fmla="*/ 345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71" h="345">
                  <a:moveTo>
                    <a:pt x="0" y="0"/>
                  </a:moveTo>
                  <a:lnTo>
                    <a:pt x="20" y="12"/>
                  </a:lnTo>
                  <a:lnTo>
                    <a:pt x="81" y="45"/>
                  </a:lnTo>
                  <a:lnTo>
                    <a:pt x="143" y="77"/>
                  </a:lnTo>
                  <a:lnTo>
                    <a:pt x="206" y="108"/>
                  </a:lnTo>
                  <a:lnTo>
                    <a:pt x="269" y="135"/>
                  </a:lnTo>
                  <a:lnTo>
                    <a:pt x="334" y="163"/>
                  </a:lnTo>
                  <a:lnTo>
                    <a:pt x="399" y="188"/>
                  </a:lnTo>
                  <a:lnTo>
                    <a:pt x="465" y="211"/>
                  </a:lnTo>
                  <a:lnTo>
                    <a:pt x="532" y="232"/>
                  </a:lnTo>
                  <a:lnTo>
                    <a:pt x="598" y="251"/>
                  </a:lnTo>
                  <a:lnTo>
                    <a:pt x="666" y="270"/>
                  </a:lnTo>
                  <a:lnTo>
                    <a:pt x="735" y="285"/>
                  </a:lnTo>
                  <a:lnTo>
                    <a:pt x="803" y="299"/>
                  </a:lnTo>
                  <a:lnTo>
                    <a:pt x="871" y="312"/>
                  </a:lnTo>
                  <a:lnTo>
                    <a:pt x="940" y="322"/>
                  </a:lnTo>
                  <a:lnTo>
                    <a:pt x="1009" y="330"/>
                  </a:lnTo>
                  <a:lnTo>
                    <a:pt x="1080" y="338"/>
                  </a:lnTo>
                  <a:lnTo>
                    <a:pt x="1149" y="342"/>
                  </a:lnTo>
                  <a:lnTo>
                    <a:pt x="1219" y="345"/>
                  </a:lnTo>
                  <a:lnTo>
                    <a:pt x="1271" y="34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715" name="Freeform 955"/>
            <p:cNvSpPr>
              <a:spLocks/>
            </p:cNvSpPr>
            <p:nvPr/>
          </p:nvSpPr>
          <p:spPr bwMode="auto">
            <a:xfrm>
              <a:off x="4847" y="2842"/>
              <a:ext cx="29" cy="2"/>
            </a:xfrm>
            <a:custGeom>
              <a:avLst/>
              <a:gdLst>
                <a:gd name="T0" fmla="*/ 0 w 134"/>
                <a:gd name="T1" fmla="*/ 11 h 11"/>
                <a:gd name="T2" fmla="*/ 60 w 134"/>
                <a:gd name="T3" fmla="*/ 8 h 11"/>
                <a:gd name="T4" fmla="*/ 129 w 134"/>
                <a:gd name="T5" fmla="*/ 0 h 11"/>
                <a:gd name="T6" fmla="*/ 134 w 134"/>
                <a:gd name="T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4" h="11">
                  <a:moveTo>
                    <a:pt x="0" y="11"/>
                  </a:moveTo>
                  <a:lnTo>
                    <a:pt x="60" y="8"/>
                  </a:lnTo>
                  <a:lnTo>
                    <a:pt x="129" y="0"/>
                  </a:lnTo>
                  <a:lnTo>
                    <a:pt x="134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716" name="Freeform 956"/>
            <p:cNvSpPr>
              <a:spLocks/>
            </p:cNvSpPr>
            <p:nvPr/>
          </p:nvSpPr>
          <p:spPr bwMode="auto">
            <a:xfrm>
              <a:off x="4912" y="2717"/>
              <a:ext cx="258" cy="119"/>
            </a:xfrm>
            <a:custGeom>
              <a:avLst/>
              <a:gdLst>
                <a:gd name="T0" fmla="*/ 0 w 1196"/>
                <a:gd name="T1" fmla="*/ 554 h 554"/>
                <a:gd name="T2" fmla="*/ 38 w 1196"/>
                <a:gd name="T3" fmla="*/ 546 h 554"/>
                <a:gd name="T4" fmla="*/ 107 w 1196"/>
                <a:gd name="T5" fmla="*/ 532 h 554"/>
                <a:gd name="T6" fmla="*/ 174 w 1196"/>
                <a:gd name="T7" fmla="*/ 517 h 554"/>
                <a:gd name="T8" fmla="*/ 242 w 1196"/>
                <a:gd name="T9" fmla="*/ 498 h 554"/>
                <a:gd name="T10" fmla="*/ 309 w 1196"/>
                <a:gd name="T11" fmla="*/ 479 h 554"/>
                <a:gd name="T12" fmla="*/ 375 w 1196"/>
                <a:gd name="T13" fmla="*/ 458 h 554"/>
                <a:gd name="T14" fmla="*/ 441 w 1196"/>
                <a:gd name="T15" fmla="*/ 435 h 554"/>
                <a:gd name="T16" fmla="*/ 506 w 1196"/>
                <a:gd name="T17" fmla="*/ 410 h 554"/>
                <a:gd name="T18" fmla="*/ 571 w 1196"/>
                <a:gd name="T19" fmla="*/ 382 h 554"/>
                <a:gd name="T20" fmla="*/ 635 w 1196"/>
                <a:gd name="T21" fmla="*/ 355 h 554"/>
                <a:gd name="T22" fmla="*/ 698 w 1196"/>
                <a:gd name="T23" fmla="*/ 324 h 554"/>
                <a:gd name="T24" fmla="*/ 760 w 1196"/>
                <a:gd name="T25" fmla="*/ 292 h 554"/>
                <a:gd name="T26" fmla="*/ 822 w 1196"/>
                <a:gd name="T27" fmla="*/ 259 h 554"/>
                <a:gd name="T28" fmla="*/ 881 w 1196"/>
                <a:gd name="T29" fmla="*/ 224 h 554"/>
                <a:gd name="T30" fmla="*/ 941 w 1196"/>
                <a:gd name="T31" fmla="*/ 186 h 554"/>
                <a:gd name="T32" fmla="*/ 999 w 1196"/>
                <a:gd name="T33" fmla="*/ 148 h 554"/>
                <a:gd name="T34" fmla="*/ 1057 w 1196"/>
                <a:gd name="T35" fmla="*/ 109 h 554"/>
                <a:gd name="T36" fmla="*/ 1112 w 1196"/>
                <a:gd name="T37" fmla="*/ 67 h 554"/>
                <a:gd name="T38" fmla="*/ 1168 w 1196"/>
                <a:gd name="T39" fmla="*/ 24 h 554"/>
                <a:gd name="T40" fmla="*/ 1196 w 1196"/>
                <a:gd name="T41" fmla="*/ 0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96" h="554">
                  <a:moveTo>
                    <a:pt x="0" y="554"/>
                  </a:moveTo>
                  <a:lnTo>
                    <a:pt x="38" y="546"/>
                  </a:lnTo>
                  <a:lnTo>
                    <a:pt x="107" y="532"/>
                  </a:lnTo>
                  <a:lnTo>
                    <a:pt x="174" y="517"/>
                  </a:lnTo>
                  <a:lnTo>
                    <a:pt x="242" y="498"/>
                  </a:lnTo>
                  <a:lnTo>
                    <a:pt x="309" y="479"/>
                  </a:lnTo>
                  <a:lnTo>
                    <a:pt x="375" y="458"/>
                  </a:lnTo>
                  <a:lnTo>
                    <a:pt x="441" y="435"/>
                  </a:lnTo>
                  <a:lnTo>
                    <a:pt x="506" y="410"/>
                  </a:lnTo>
                  <a:lnTo>
                    <a:pt x="571" y="382"/>
                  </a:lnTo>
                  <a:lnTo>
                    <a:pt x="635" y="355"/>
                  </a:lnTo>
                  <a:lnTo>
                    <a:pt x="698" y="324"/>
                  </a:lnTo>
                  <a:lnTo>
                    <a:pt x="760" y="292"/>
                  </a:lnTo>
                  <a:lnTo>
                    <a:pt x="822" y="259"/>
                  </a:lnTo>
                  <a:lnTo>
                    <a:pt x="881" y="224"/>
                  </a:lnTo>
                  <a:lnTo>
                    <a:pt x="941" y="186"/>
                  </a:lnTo>
                  <a:lnTo>
                    <a:pt x="999" y="148"/>
                  </a:lnTo>
                  <a:lnTo>
                    <a:pt x="1057" y="109"/>
                  </a:lnTo>
                  <a:lnTo>
                    <a:pt x="1112" y="67"/>
                  </a:lnTo>
                  <a:lnTo>
                    <a:pt x="1168" y="24"/>
                  </a:lnTo>
                  <a:lnTo>
                    <a:pt x="119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717" name="Freeform 957"/>
            <p:cNvSpPr>
              <a:spLocks/>
            </p:cNvSpPr>
            <p:nvPr/>
          </p:nvSpPr>
          <p:spPr bwMode="auto">
            <a:xfrm>
              <a:off x="5197" y="2673"/>
              <a:ext cx="19" cy="20"/>
            </a:xfrm>
            <a:custGeom>
              <a:avLst/>
              <a:gdLst>
                <a:gd name="T0" fmla="*/ 0 w 95"/>
                <a:gd name="T1" fmla="*/ 93 h 93"/>
                <a:gd name="T2" fmla="*/ 4 w 95"/>
                <a:gd name="T3" fmla="*/ 90 h 93"/>
                <a:gd name="T4" fmla="*/ 54 w 95"/>
                <a:gd name="T5" fmla="*/ 41 h 93"/>
                <a:gd name="T6" fmla="*/ 95 w 95"/>
                <a:gd name="T7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5" h="93">
                  <a:moveTo>
                    <a:pt x="0" y="93"/>
                  </a:moveTo>
                  <a:lnTo>
                    <a:pt x="4" y="90"/>
                  </a:lnTo>
                  <a:lnTo>
                    <a:pt x="54" y="41"/>
                  </a:lnTo>
                  <a:lnTo>
                    <a:pt x="9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718" name="Freeform 958"/>
            <p:cNvSpPr>
              <a:spLocks/>
            </p:cNvSpPr>
            <p:nvPr/>
          </p:nvSpPr>
          <p:spPr bwMode="auto">
            <a:xfrm>
              <a:off x="5241" y="2390"/>
              <a:ext cx="120" cy="256"/>
            </a:xfrm>
            <a:custGeom>
              <a:avLst/>
              <a:gdLst>
                <a:gd name="T0" fmla="*/ 0 w 560"/>
                <a:gd name="T1" fmla="*/ 1193 h 1193"/>
                <a:gd name="T2" fmla="*/ 34 w 560"/>
                <a:gd name="T3" fmla="*/ 1152 h 1193"/>
                <a:gd name="T4" fmla="*/ 76 w 560"/>
                <a:gd name="T5" fmla="*/ 1096 h 1193"/>
                <a:gd name="T6" fmla="*/ 118 w 560"/>
                <a:gd name="T7" fmla="*/ 1040 h 1193"/>
                <a:gd name="T8" fmla="*/ 158 w 560"/>
                <a:gd name="T9" fmla="*/ 982 h 1193"/>
                <a:gd name="T10" fmla="*/ 197 w 560"/>
                <a:gd name="T11" fmla="*/ 925 h 1193"/>
                <a:gd name="T12" fmla="*/ 234 w 560"/>
                <a:gd name="T13" fmla="*/ 865 h 1193"/>
                <a:gd name="T14" fmla="*/ 269 w 560"/>
                <a:gd name="T15" fmla="*/ 805 h 1193"/>
                <a:gd name="T16" fmla="*/ 302 w 560"/>
                <a:gd name="T17" fmla="*/ 744 h 1193"/>
                <a:gd name="T18" fmla="*/ 334 w 560"/>
                <a:gd name="T19" fmla="*/ 681 h 1193"/>
                <a:gd name="T20" fmla="*/ 364 w 560"/>
                <a:gd name="T21" fmla="*/ 618 h 1193"/>
                <a:gd name="T22" fmla="*/ 392 w 560"/>
                <a:gd name="T23" fmla="*/ 554 h 1193"/>
                <a:gd name="T24" fmla="*/ 419 w 560"/>
                <a:gd name="T25" fmla="*/ 491 h 1193"/>
                <a:gd name="T26" fmla="*/ 445 w 560"/>
                <a:gd name="T27" fmla="*/ 425 h 1193"/>
                <a:gd name="T28" fmla="*/ 467 w 560"/>
                <a:gd name="T29" fmla="*/ 359 h 1193"/>
                <a:gd name="T30" fmla="*/ 488 w 560"/>
                <a:gd name="T31" fmla="*/ 292 h 1193"/>
                <a:gd name="T32" fmla="*/ 509 w 560"/>
                <a:gd name="T33" fmla="*/ 225 h 1193"/>
                <a:gd name="T34" fmla="*/ 527 w 560"/>
                <a:gd name="T35" fmla="*/ 158 h 1193"/>
                <a:gd name="T36" fmla="*/ 542 w 560"/>
                <a:gd name="T37" fmla="*/ 90 h 1193"/>
                <a:gd name="T38" fmla="*/ 556 w 560"/>
                <a:gd name="T39" fmla="*/ 21 h 1193"/>
                <a:gd name="T40" fmla="*/ 560 w 560"/>
                <a:gd name="T41" fmla="*/ 0 h 1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60" h="1193">
                  <a:moveTo>
                    <a:pt x="0" y="1193"/>
                  </a:moveTo>
                  <a:lnTo>
                    <a:pt x="34" y="1152"/>
                  </a:lnTo>
                  <a:lnTo>
                    <a:pt x="76" y="1096"/>
                  </a:lnTo>
                  <a:lnTo>
                    <a:pt x="118" y="1040"/>
                  </a:lnTo>
                  <a:lnTo>
                    <a:pt x="158" y="982"/>
                  </a:lnTo>
                  <a:lnTo>
                    <a:pt x="197" y="925"/>
                  </a:lnTo>
                  <a:lnTo>
                    <a:pt x="234" y="865"/>
                  </a:lnTo>
                  <a:lnTo>
                    <a:pt x="269" y="805"/>
                  </a:lnTo>
                  <a:lnTo>
                    <a:pt x="302" y="744"/>
                  </a:lnTo>
                  <a:lnTo>
                    <a:pt x="334" y="681"/>
                  </a:lnTo>
                  <a:lnTo>
                    <a:pt x="364" y="618"/>
                  </a:lnTo>
                  <a:lnTo>
                    <a:pt x="392" y="554"/>
                  </a:lnTo>
                  <a:lnTo>
                    <a:pt x="419" y="491"/>
                  </a:lnTo>
                  <a:lnTo>
                    <a:pt x="445" y="425"/>
                  </a:lnTo>
                  <a:lnTo>
                    <a:pt x="467" y="359"/>
                  </a:lnTo>
                  <a:lnTo>
                    <a:pt x="488" y="292"/>
                  </a:lnTo>
                  <a:lnTo>
                    <a:pt x="509" y="225"/>
                  </a:lnTo>
                  <a:lnTo>
                    <a:pt x="527" y="158"/>
                  </a:lnTo>
                  <a:lnTo>
                    <a:pt x="542" y="90"/>
                  </a:lnTo>
                  <a:lnTo>
                    <a:pt x="556" y="21"/>
                  </a:lnTo>
                  <a:lnTo>
                    <a:pt x="56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719" name="Freeform 959"/>
            <p:cNvSpPr>
              <a:spLocks/>
            </p:cNvSpPr>
            <p:nvPr/>
          </p:nvSpPr>
          <p:spPr bwMode="auto">
            <a:xfrm>
              <a:off x="5367" y="2325"/>
              <a:ext cx="2" cy="29"/>
            </a:xfrm>
            <a:custGeom>
              <a:avLst/>
              <a:gdLst>
                <a:gd name="T0" fmla="*/ 0 w 12"/>
                <a:gd name="T1" fmla="*/ 133 h 133"/>
                <a:gd name="T2" fmla="*/ 2 w 12"/>
                <a:gd name="T3" fmla="*/ 112 h 133"/>
                <a:gd name="T4" fmla="*/ 9 w 12"/>
                <a:gd name="T5" fmla="*/ 43 h 133"/>
                <a:gd name="T6" fmla="*/ 12 w 12"/>
                <a:gd name="T7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33">
                  <a:moveTo>
                    <a:pt x="0" y="133"/>
                  </a:moveTo>
                  <a:lnTo>
                    <a:pt x="2" y="112"/>
                  </a:lnTo>
                  <a:lnTo>
                    <a:pt x="9" y="43"/>
                  </a:lnTo>
                  <a:lnTo>
                    <a:pt x="1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720" name="Freeform 960"/>
            <p:cNvSpPr>
              <a:spLocks/>
            </p:cNvSpPr>
            <p:nvPr/>
          </p:nvSpPr>
          <p:spPr bwMode="auto">
            <a:xfrm>
              <a:off x="4186" y="1661"/>
              <a:ext cx="1258" cy="1258"/>
            </a:xfrm>
            <a:custGeom>
              <a:avLst/>
              <a:gdLst>
                <a:gd name="T0" fmla="*/ 5836 w 5844"/>
                <a:gd name="T1" fmla="*/ 2698 h 5847"/>
                <a:gd name="T2" fmla="*/ 5796 w 5844"/>
                <a:gd name="T3" fmla="*/ 2400 h 5847"/>
                <a:gd name="T4" fmla="*/ 5728 w 5844"/>
                <a:gd name="T5" fmla="*/ 2106 h 5847"/>
                <a:gd name="T6" fmla="*/ 5629 w 5844"/>
                <a:gd name="T7" fmla="*/ 1822 h 5847"/>
                <a:gd name="T8" fmla="*/ 5501 w 5844"/>
                <a:gd name="T9" fmla="*/ 1549 h 5847"/>
                <a:gd name="T10" fmla="*/ 5347 w 5844"/>
                <a:gd name="T11" fmla="*/ 1291 h 5847"/>
                <a:gd name="T12" fmla="*/ 5166 w 5844"/>
                <a:gd name="T13" fmla="*/ 1051 h 5847"/>
                <a:gd name="T14" fmla="*/ 4961 w 5844"/>
                <a:gd name="T15" fmla="*/ 830 h 5847"/>
                <a:gd name="T16" fmla="*/ 4736 w 5844"/>
                <a:gd name="T17" fmla="*/ 631 h 5847"/>
                <a:gd name="T18" fmla="*/ 4491 w 5844"/>
                <a:gd name="T19" fmla="*/ 457 h 5847"/>
                <a:gd name="T20" fmla="*/ 4229 w 5844"/>
                <a:gd name="T21" fmla="*/ 309 h 5847"/>
                <a:gd name="T22" fmla="*/ 3953 w 5844"/>
                <a:gd name="T23" fmla="*/ 188 h 5847"/>
                <a:gd name="T24" fmla="*/ 3667 w 5844"/>
                <a:gd name="T25" fmla="*/ 97 h 5847"/>
                <a:gd name="T26" fmla="*/ 3372 w 5844"/>
                <a:gd name="T27" fmla="*/ 35 h 5847"/>
                <a:gd name="T28" fmla="*/ 3072 w 5844"/>
                <a:gd name="T29" fmla="*/ 4 h 5847"/>
                <a:gd name="T30" fmla="*/ 2772 w 5844"/>
                <a:gd name="T31" fmla="*/ 4 h 5847"/>
                <a:gd name="T32" fmla="*/ 2473 w 5844"/>
                <a:gd name="T33" fmla="*/ 35 h 5847"/>
                <a:gd name="T34" fmla="*/ 2178 w 5844"/>
                <a:gd name="T35" fmla="*/ 97 h 5847"/>
                <a:gd name="T36" fmla="*/ 1892 w 5844"/>
                <a:gd name="T37" fmla="*/ 188 h 5847"/>
                <a:gd name="T38" fmla="*/ 1616 w 5844"/>
                <a:gd name="T39" fmla="*/ 309 h 5847"/>
                <a:gd name="T40" fmla="*/ 1355 w 5844"/>
                <a:gd name="T41" fmla="*/ 457 h 5847"/>
                <a:gd name="T42" fmla="*/ 1109 w 5844"/>
                <a:gd name="T43" fmla="*/ 631 h 5847"/>
                <a:gd name="T44" fmla="*/ 883 w 5844"/>
                <a:gd name="T45" fmla="*/ 830 h 5847"/>
                <a:gd name="T46" fmla="*/ 679 w 5844"/>
                <a:gd name="T47" fmla="*/ 1051 h 5847"/>
                <a:gd name="T48" fmla="*/ 499 w 5844"/>
                <a:gd name="T49" fmla="*/ 1291 h 5847"/>
                <a:gd name="T50" fmla="*/ 343 w 5844"/>
                <a:gd name="T51" fmla="*/ 1549 h 5847"/>
                <a:gd name="T52" fmla="*/ 217 w 5844"/>
                <a:gd name="T53" fmla="*/ 1822 h 5847"/>
                <a:gd name="T54" fmla="*/ 118 w 5844"/>
                <a:gd name="T55" fmla="*/ 2106 h 5847"/>
                <a:gd name="T56" fmla="*/ 48 w 5844"/>
                <a:gd name="T57" fmla="*/ 2400 h 5847"/>
                <a:gd name="T58" fmla="*/ 10 w 5844"/>
                <a:gd name="T59" fmla="*/ 2698 h 5847"/>
                <a:gd name="T60" fmla="*/ 2 w 5844"/>
                <a:gd name="T61" fmla="*/ 2999 h 5847"/>
                <a:gd name="T62" fmla="*/ 25 w 5844"/>
                <a:gd name="T63" fmla="*/ 3298 h 5847"/>
                <a:gd name="T64" fmla="*/ 79 w 5844"/>
                <a:gd name="T65" fmla="*/ 3595 h 5847"/>
                <a:gd name="T66" fmla="*/ 163 w 5844"/>
                <a:gd name="T67" fmla="*/ 3884 h 5847"/>
                <a:gd name="T68" fmla="*/ 276 w 5844"/>
                <a:gd name="T69" fmla="*/ 4163 h 5847"/>
                <a:gd name="T70" fmla="*/ 418 w 5844"/>
                <a:gd name="T71" fmla="*/ 4428 h 5847"/>
                <a:gd name="T72" fmla="*/ 586 w 5844"/>
                <a:gd name="T73" fmla="*/ 4678 h 5847"/>
                <a:gd name="T74" fmla="*/ 779 w 5844"/>
                <a:gd name="T75" fmla="*/ 4909 h 5847"/>
                <a:gd name="T76" fmla="*/ 994 w 5844"/>
                <a:gd name="T77" fmla="*/ 5119 h 5847"/>
                <a:gd name="T78" fmla="*/ 1229 w 5844"/>
                <a:gd name="T79" fmla="*/ 5306 h 5847"/>
                <a:gd name="T80" fmla="*/ 1484 w 5844"/>
                <a:gd name="T81" fmla="*/ 5467 h 5847"/>
                <a:gd name="T82" fmla="*/ 1752 w 5844"/>
                <a:gd name="T83" fmla="*/ 5602 h 5847"/>
                <a:gd name="T84" fmla="*/ 2034 w 5844"/>
                <a:gd name="T85" fmla="*/ 5709 h 5847"/>
                <a:gd name="T86" fmla="*/ 2325 w 5844"/>
                <a:gd name="T87" fmla="*/ 5785 h 5847"/>
                <a:gd name="T88" fmla="*/ 2622 w 5844"/>
                <a:gd name="T89" fmla="*/ 5831 h 5847"/>
                <a:gd name="T90" fmla="*/ 2922 w 5844"/>
                <a:gd name="T91" fmla="*/ 5847 h 5847"/>
                <a:gd name="T92" fmla="*/ 3223 w 5844"/>
                <a:gd name="T93" fmla="*/ 5831 h 5847"/>
                <a:gd name="T94" fmla="*/ 3520 w 5844"/>
                <a:gd name="T95" fmla="*/ 5785 h 5847"/>
                <a:gd name="T96" fmla="*/ 3811 w 5844"/>
                <a:gd name="T97" fmla="*/ 5709 h 5847"/>
                <a:gd name="T98" fmla="*/ 4093 w 5844"/>
                <a:gd name="T99" fmla="*/ 5602 h 5847"/>
                <a:gd name="T100" fmla="*/ 4362 w 5844"/>
                <a:gd name="T101" fmla="*/ 5467 h 5847"/>
                <a:gd name="T102" fmla="*/ 4615 w 5844"/>
                <a:gd name="T103" fmla="*/ 5306 h 5847"/>
                <a:gd name="T104" fmla="*/ 4851 w 5844"/>
                <a:gd name="T105" fmla="*/ 5119 h 5847"/>
                <a:gd name="T106" fmla="*/ 5067 w 5844"/>
                <a:gd name="T107" fmla="*/ 4909 h 5847"/>
                <a:gd name="T108" fmla="*/ 5260 w 5844"/>
                <a:gd name="T109" fmla="*/ 4678 h 5847"/>
                <a:gd name="T110" fmla="*/ 5427 w 5844"/>
                <a:gd name="T111" fmla="*/ 4428 h 5847"/>
                <a:gd name="T112" fmla="*/ 5568 w 5844"/>
                <a:gd name="T113" fmla="*/ 4163 h 5847"/>
                <a:gd name="T114" fmla="*/ 5682 w 5844"/>
                <a:gd name="T115" fmla="*/ 3884 h 5847"/>
                <a:gd name="T116" fmla="*/ 5766 w 5844"/>
                <a:gd name="T117" fmla="*/ 3595 h 5847"/>
                <a:gd name="T118" fmla="*/ 5820 w 5844"/>
                <a:gd name="T119" fmla="*/ 3298 h 5847"/>
                <a:gd name="T120" fmla="*/ 5843 w 5844"/>
                <a:gd name="T121" fmla="*/ 2999 h 5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44" h="5847">
                  <a:moveTo>
                    <a:pt x="5844" y="2924"/>
                  </a:moveTo>
                  <a:lnTo>
                    <a:pt x="5843" y="2848"/>
                  </a:lnTo>
                  <a:lnTo>
                    <a:pt x="5840" y="2773"/>
                  </a:lnTo>
                  <a:lnTo>
                    <a:pt x="5836" y="2698"/>
                  </a:lnTo>
                  <a:lnTo>
                    <a:pt x="5828" y="2623"/>
                  </a:lnTo>
                  <a:lnTo>
                    <a:pt x="5820" y="2548"/>
                  </a:lnTo>
                  <a:lnTo>
                    <a:pt x="5809" y="2473"/>
                  </a:lnTo>
                  <a:lnTo>
                    <a:pt x="5796" y="2400"/>
                  </a:lnTo>
                  <a:lnTo>
                    <a:pt x="5782" y="2325"/>
                  </a:lnTo>
                  <a:lnTo>
                    <a:pt x="5766" y="2252"/>
                  </a:lnTo>
                  <a:lnTo>
                    <a:pt x="5747" y="2179"/>
                  </a:lnTo>
                  <a:lnTo>
                    <a:pt x="5728" y="2106"/>
                  </a:lnTo>
                  <a:lnTo>
                    <a:pt x="5706" y="2035"/>
                  </a:lnTo>
                  <a:lnTo>
                    <a:pt x="5682" y="1963"/>
                  </a:lnTo>
                  <a:lnTo>
                    <a:pt x="5656" y="1892"/>
                  </a:lnTo>
                  <a:lnTo>
                    <a:pt x="5629" y="1822"/>
                  </a:lnTo>
                  <a:lnTo>
                    <a:pt x="5599" y="1752"/>
                  </a:lnTo>
                  <a:lnTo>
                    <a:pt x="5568" y="1684"/>
                  </a:lnTo>
                  <a:lnTo>
                    <a:pt x="5535" y="1616"/>
                  </a:lnTo>
                  <a:lnTo>
                    <a:pt x="5501" y="1549"/>
                  </a:lnTo>
                  <a:lnTo>
                    <a:pt x="5465" y="1483"/>
                  </a:lnTo>
                  <a:lnTo>
                    <a:pt x="5427" y="1418"/>
                  </a:lnTo>
                  <a:lnTo>
                    <a:pt x="5387" y="1354"/>
                  </a:lnTo>
                  <a:lnTo>
                    <a:pt x="5347" y="1291"/>
                  </a:lnTo>
                  <a:lnTo>
                    <a:pt x="5303" y="1230"/>
                  </a:lnTo>
                  <a:lnTo>
                    <a:pt x="5260" y="1169"/>
                  </a:lnTo>
                  <a:lnTo>
                    <a:pt x="5214" y="1109"/>
                  </a:lnTo>
                  <a:lnTo>
                    <a:pt x="5166" y="1051"/>
                  </a:lnTo>
                  <a:lnTo>
                    <a:pt x="5117" y="993"/>
                  </a:lnTo>
                  <a:lnTo>
                    <a:pt x="5067" y="938"/>
                  </a:lnTo>
                  <a:lnTo>
                    <a:pt x="5015" y="884"/>
                  </a:lnTo>
                  <a:lnTo>
                    <a:pt x="4961" y="830"/>
                  </a:lnTo>
                  <a:lnTo>
                    <a:pt x="4907" y="778"/>
                  </a:lnTo>
                  <a:lnTo>
                    <a:pt x="4851" y="727"/>
                  </a:lnTo>
                  <a:lnTo>
                    <a:pt x="4794" y="678"/>
                  </a:lnTo>
                  <a:lnTo>
                    <a:pt x="4736" y="631"/>
                  </a:lnTo>
                  <a:lnTo>
                    <a:pt x="4676" y="586"/>
                  </a:lnTo>
                  <a:lnTo>
                    <a:pt x="4615" y="541"/>
                  </a:lnTo>
                  <a:lnTo>
                    <a:pt x="4554" y="498"/>
                  </a:lnTo>
                  <a:lnTo>
                    <a:pt x="4491" y="457"/>
                  </a:lnTo>
                  <a:lnTo>
                    <a:pt x="4427" y="417"/>
                  </a:lnTo>
                  <a:lnTo>
                    <a:pt x="4362" y="379"/>
                  </a:lnTo>
                  <a:lnTo>
                    <a:pt x="4296" y="343"/>
                  </a:lnTo>
                  <a:lnTo>
                    <a:pt x="4229" y="309"/>
                  </a:lnTo>
                  <a:lnTo>
                    <a:pt x="4161" y="276"/>
                  </a:lnTo>
                  <a:lnTo>
                    <a:pt x="4093" y="245"/>
                  </a:lnTo>
                  <a:lnTo>
                    <a:pt x="4023" y="215"/>
                  </a:lnTo>
                  <a:lnTo>
                    <a:pt x="3953" y="188"/>
                  </a:lnTo>
                  <a:lnTo>
                    <a:pt x="3883" y="163"/>
                  </a:lnTo>
                  <a:lnTo>
                    <a:pt x="3811" y="138"/>
                  </a:lnTo>
                  <a:lnTo>
                    <a:pt x="3739" y="117"/>
                  </a:lnTo>
                  <a:lnTo>
                    <a:pt x="3667" y="97"/>
                  </a:lnTo>
                  <a:lnTo>
                    <a:pt x="3593" y="79"/>
                  </a:lnTo>
                  <a:lnTo>
                    <a:pt x="3520" y="62"/>
                  </a:lnTo>
                  <a:lnTo>
                    <a:pt x="3446" y="48"/>
                  </a:lnTo>
                  <a:lnTo>
                    <a:pt x="3372" y="35"/>
                  </a:lnTo>
                  <a:lnTo>
                    <a:pt x="3297" y="25"/>
                  </a:lnTo>
                  <a:lnTo>
                    <a:pt x="3223" y="16"/>
                  </a:lnTo>
                  <a:lnTo>
                    <a:pt x="3148" y="9"/>
                  </a:lnTo>
                  <a:lnTo>
                    <a:pt x="3072" y="4"/>
                  </a:lnTo>
                  <a:lnTo>
                    <a:pt x="2998" y="1"/>
                  </a:lnTo>
                  <a:lnTo>
                    <a:pt x="2922" y="0"/>
                  </a:lnTo>
                  <a:lnTo>
                    <a:pt x="2847" y="1"/>
                  </a:lnTo>
                  <a:lnTo>
                    <a:pt x="2772" y="4"/>
                  </a:lnTo>
                  <a:lnTo>
                    <a:pt x="2697" y="9"/>
                  </a:lnTo>
                  <a:lnTo>
                    <a:pt x="2622" y="16"/>
                  </a:lnTo>
                  <a:lnTo>
                    <a:pt x="2548" y="25"/>
                  </a:lnTo>
                  <a:lnTo>
                    <a:pt x="2473" y="35"/>
                  </a:lnTo>
                  <a:lnTo>
                    <a:pt x="2398" y="48"/>
                  </a:lnTo>
                  <a:lnTo>
                    <a:pt x="2325" y="62"/>
                  </a:lnTo>
                  <a:lnTo>
                    <a:pt x="2251" y="79"/>
                  </a:lnTo>
                  <a:lnTo>
                    <a:pt x="2178" y="97"/>
                  </a:lnTo>
                  <a:lnTo>
                    <a:pt x="2106" y="117"/>
                  </a:lnTo>
                  <a:lnTo>
                    <a:pt x="2034" y="138"/>
                  </a:lnTo>
                  <a:lnTo>
                    <a:pt x="1963" y="163"/>
                  </a:lnTo>
                  <a:lnTo>
                    <a:pt x="1892" y="188"/>
                  </a:lnTo>
                  <a:lnTo>
                    <a:pt x="1821" y="215"/>
                  </a:lnTo>
                  <a:lnTo>
                    <a:pt x="1752" y="245"/>
                  </a:lnTo>
                  <a:lnTo>
                    <a:pt x="1684" y="276"/>
                  </a:lnTo>
                  <a:lnTo>
                    <a:pt x="1616" y="309"/>
                  </a:lnTo>
                  <a:lnTo>
                    <a:pt x="1550" y="343"/>
                  </a:lnTo>
                  <a:lnTo>
                    <a:pt x="1484" y="379"/>
                  </a:lnTo>
                  <a:lnTo>
                    <a:pt x="1419" y="417"/>
                  </a:lnTo>
                  <a:lnTo>
                    <a:pt x="1355" y="457"/>
                  </a:lnTo>
                  <a:lnTo>
                    <a:pt x="1291" y="498"/>
                  </a:lnTo>
                  <a:lnTo>
                    <a:pt x="1229" y="541"/>
                  </a:lnTo>
                  <a:lnTo>
                    <a:pt x="1169" y="586"/>
                  </a:lnTo>
                  <a:lnTo>
                    <a:pt x="1109" y="631"/>
                  </a:lnTo>
                  <a:lnTo>
                    <a:pt x="1051" y="678"/>
                  </a:lnTo>
                  <a:lnTo>
                    <a:pt x="994" y="727"/>
                  </a:lnTo>
                  <a:lnTo>
                    <a:pt x="938" y="778"/>
                  </a:lnTo>
                  <a:lnTo>
                    <a:pt x="883" y="830"/>
                  </a:lnTo>
                  <a:lnTo>
                    <a:pt x="830" y="884"/>
                  </a:lnTo>
                  <a:lnTo>
                    <a:pt x="779" y="938"/>
                  </a:lnTo>
                  <a:lnTo>
                    <a:pt x="728" y="993"/>
                  </a:lnTo>
                  <a:lnTo>
                    <a:pt x="679" y="1051"/>
                  </a:lnTo>
                  <a:lnTo>
                    <a:pt x="632" y="1109"/>
                  </a:lnTo>
                  <a:lnTo>
                    <a:pt x="586" y="1169"/>
                  </a:lnTo>
                  <a:lnTo>
                    <a:pt x="541" y="1230"/>
                  </a:lnTo>
                  <a:lnTo>
                    <a:pt x="499" y="1291"/>
                  </a:lnTo>
                  <a:lnTo>
                    <a:pt x="457" y="1354"/>
                  </a:lnTo>
                  <a:lnTo>
                    <a:pt x="418" y="1418"/>
                  </a:lnTo>
                  <a:lnTo>
                    <a:pt x="380" y="1483"/>
                  </a:lnTo>
                  <a:lnTo>
                    <a:pt x="343" y="1549"/>
                  </a:lnTo>
                  <a:lnTo>
                    <a:pt x="309" y="1616"/>
                  </a:lnTo>
                  <a:lnTo>
                    <a:pt x="276" y="1684"/>
                  </a:lnTo>
                  <a:lnTo>
                    <a:pt x="245" y="1752"/>
                  </a:lnTo>
                  <a:lnTo>
                    <a:pt x="217" y="1822"/>
                  </a:lnTo>
                  <a:lnTo>
                    <a:pt x="189" y="1892"/>
                  </a:lnTo>
                  <a:lnTo>
                    <a:pt x="163" y="1963"/>
                  </a:lnTo>
                  <a:lnTo>
                    <a:pt x="139" y="2035"/>
                  </a:lnTo>
                  <a:lnTo>
                    <a:pt x="118" y="2106"/>
                  </a:lnTo>
                  <a:lnTo>
                    <a:pt x="97" y="2179"/>
                  </a:lnTo>
                  <a:lnTo>
                    <a:pt x="79" y="2252"/>
                  </a:lnTo>
                  <a:lnTo>
                    <a:pt x="62" y="2325"/>
                  </a:lnTo>
                  <a:lnTo>
                    <a:pt x="48" y="2400"/>
                  </a:lnTo>
                  <a:lnTo>
                    <a:pt x="36" y="2473"/>
                  </a:lnTo>
                  <a:lnTo>
                    <a:pt x="25" y="2548"/>
                  </a:lnTo>
                  <a:lnTo>
                    <a:pt x="16" y="2623"/>
                  </a:lnTo>
                  <a:lnTo>
                    <a:pt x="10" y="2698"/>
                  </a:lnTo>
                  <a:lnTo>
                    <a:pt x="5" y="2773"/>
                  </a:lnTo>
                  <a:lnTo>
                    <a:pt x="2" y="2848"/>
                  </a:lnTo>
                  <a:lnTo>
                    <a:pt x="0" y="2924"/>
                  </a:lnTo>
                  <a:lnTo>
                    <a:pt x="2" y="2999"/>
                  </a:lnTo>
                  <a:lnTo>
                    <a:pt x="5" y="3074"/>
                  </a:lnTo>
                  <a:lnTo>
                    <a:pt x="10" y="3149"/>
                  </a:lnTo>
                  <a:lnTo>
                    <a:pt x="16" y="3224"/>
                  </a:lnTo>
                  <a:lnTo>
                    <a:pt x="25" y="3298"/>
                  </a:lnTo>
                  <a:lnTo>
                    <a:pt x="36" y="3373"/>
                  </a:lnTo>
                  <a:lnTo>
                    <a:pt x="48" y="3447"/>
                  </a:lnTo>
                  <a:lnTo>
                    <a:pt x="62" y="3522"/>
                  </a:lnTo>
                  <a:lnTo>
                    <a:pt x="79" y="3595"/>
                  </a:lnTo>
                  <a:lnTo>
                    <a:pt x="97" y="3668"/>
                  </a:lnTo>
                  <a:lnTo>
                    <a:pt x="118" y="3740"/>
                  </a:lnTo>
                  <a:lnTo>
                    <a:pt x="139" y="3813"/>
                  </a:lnTo>
                  <a:lnTo>
                    <a:pt x="163" y="3884"/>
                  </a:lnTo>
                  <a:lnTo>
                    <a:pt x="189" y="3954"/>
                  </a:lnTo>
                  <a:lnTo>
                    <a:pt x="217" y="4024"/>
                  </a:lnTo>
                  <a:lnTo>
                    <a:pt x="245" y="4094"/>
                  </a:lnTo>
                  <a:lnTo>
                    <a:pt x="276" y="4163"/>
                  </a:lnTo>
                  <a:lnTo>
                    <a:pt x="309" y="4231"/>
                  </a:lnTo>
                  <a:lnTo>
                    <a:pt x="343" y="4297"/>
                  </a:lnTo>
                  <a:lnTo>
                    <a:pt x="380" y="4363"/>
                  </a:lnTo>
                  <a:lnTo>
                    <a:pt x="418" y="4428"/>
                  </a:lnTo>
                  <a:lnTo>
                    <a:pt x="457" y="4493"/>
                  </a:lnTo>
                  <a:lnTo>
                    <a:pt x="499" y="4556"/>
                  </a:lnTo>
                  <a:lnTo>
                    <a:pt x="541" y="4617"/>
                  </a:lnTo>
                  <a:lnTo>
                    <a:pt x="586" y="4678"/>
                  </a:lnTo>
                  <a:lnTo>
                    <a:pt x="632" y="4738"/>
                  </a:lnTo>
                  <a:lnTo>
                    <a:pt x="679" y="4796"/>
                  </a:lnTo>
                  <a:lnTo>
                    <a:pt x="728" y="4854"/>
                  </a:lnTo>
                  <a:lnTo>
                    <a:pt x="779" y="4909"/>
                  </a:lnTo>
                  <a:lnTo>
                    <a:pt x="830" y="4963"/>
                  </a:lnTo>
                  <a:lnTo>
                    <a:pt x="883" y="5017"/>
                  </a:lnTo>
                  <a:lnTo>
                    <a:pt x="938" y="5069"/>
                  </a:lnTo>
                  <a:lnTo>
                    <a:pt x="994" y="5119"/>
                  </a:lnTo>
                  <a:lnTo>
                    <a:pt x="1051" y="5168"/>
                  </a:lnTo>
                  <a:lnTo>
                    <a:pt x="1109" y="5216"/>
                  </a:lnTo>
                  <a:lnTo>
                    <a:pt x="1169" y="5261"/>
                  </a:lnTo>
                  <a:lnTo>
                    <a:pt x="1229" y="5306"/>
                  </a:lnTo>
                  <a:lnTo>
                    <a:pt x="1291" y="5349"/>
                  </a:lnTo>
                  <a:lnTo>
                    <a:pt x="1355" y="5390"/>
                  </a:lnTo>
                  <a:lnTo>
                    <a:pt x="1419" y="5430"/>
                  </a:lnTo>
                  <a:lnTo>
                    <a:pt x="1484" y="5467"/>
                  </a:lnTo>
                  <a:lnTo>
                    <a:pt x="1550" y="5504"/>
                  </a:lnTo>
                  <a:lnTo>
                    <a:pt x="1616" y="5538"/>
                  </a:lnTo>
                  <a:lnTo>
                    <a:pt x="1684" y="5571"/>
                  </a:lnTo>
                  <a:lnTo>
                    <a:pt x="1752" y="5602"/>
                  </a:lnTo>
                  <a:lnTo>
                    <a:pt x="1821" y="5631"/>
                  </a:lnTo>
                  <a:lnTo>
                    <a:pt x="1892" y="5659"/>
                  </a:lnTo>
                  <a:lnTo>
                    <a:pt x="1963" y="5684"/>
                  </a:lnTo>
                  <a:lnTo>
                    <a:pt x="2034" y="5709"/>
                  </a:lnTo>
                  <a:lnTo>
                    <a:pt x="2106" y="5730"/>
                  </a:lnTo>
                  <a:lnTo>
                    <a:pt x="2178" y="5750"/>
                  </a:lnTo>
                  <a:lnTo>
                    <a:pt x="2251" y="5768"/>
                  </a:lnTo>
                  <a:lnTo>
                    <a:pt x="2325" y="5785"/>
                  </a:lnTo>
                  <a:lnTo>
                    <a:pt x="2398" y="5799"/>
                  </a:lnTo>
                  <a:lnTo>
                    <a:pt x="2473" y="5812"/>
                  </a:lnTo>
                  <a:lnTo>
                    <a:pt x="2548" y="5823"/>
                  </a:lnTo>
                  <a:lnTo>
                    <a:pt x="2622" y="5831"/>
                  </a:lnTo>
                  <a:lnTo>
                    <a:pt x="2697" y="5837"/>
                  </a:lnTo>
                  <a:lnTo>
                    <a:pt x="2772" y="5843"/>
                  </a:lnTo>
                  <a:lnTo>
                    <a:pt x="2847" y="5846"/>
                  </a:lnTo>
                  <a:lnTo>
                    <a:pt x="2922" y="5847"/>
                  </a:lnTo>
                  <a:lnTo>
                    <a:pt x="2998" y="5846"/>
                  </a:lnTo>
                  <a:lnTo>
                    <a:pt x="3072" y="5843"/>
                  </a:lnTo>
                  <a:lnTo>
                    <a:pt x="3148" y="5837"/>
                  </a:lnTo>
                  <a:lnTo>
                    <a:pt x="3223" y="5831"/>
                  </a:lnTo>
                  <a:lnTo>
                    <a:pt x="3297" y="5823"/>
                  </a:lnTo>
                  <a:lnTo>
                    <a:pt x="3372" y="5812"/>
                  </a:lnTo>
                  <a:lnTo>
                    <a:pt x="3446" y="5799"/>
                  </a:lnTo>
                  <a:lnTo>
                    <a:pt x="3520" y="5785"/>
                  </a:lnTo>
                  <a:lnTo>
                    <a:pt x="3593" y="5768"/>
                  </a:lnTo>
                  <a:lnTo>
                    <a:pt x="3667" y="5750"/>
                  </a:lnTo>
                  <a:lnTo>
                    <a:pt x="3739" y="5730"/>
                  </a:lnTo>
                  <a:lnTo>
                    <a:pt x="3811" y="5709"/>
                  </a:lnTo>
                  <a:lnTo>
                    <a:pt x="3883" y="5684"/>
                  </a:lnTo>
                  <a:lnTo>
                    <a:pt x="3953" y="5659"/>
                  </a:lnTo>
                  <a:lnTo>
                    <a:pt x="4023" y="5631"/>
                  </a:lnTo>
                  <a:lnTo>
                    <a:pt x="4093" y="5602"/>
                  </a:lnTo>
                  <a:lnTo>
                    <a:pt x="4161" y="5571"/>
                  </a:lnTo>
                  <a:lnTo>
                    <a:pt x="4229" y="5538"/>
                  </a:lnTo>
                  <a:lnTo>
                    <a:pt x="4296" y="5504"/>
                  </a:lnTo>
                  <a:lnTo>
                    <a:pt x="4362" y="5467"/>
                  </a:lnTo>
                  <a:lnTo>
                    <a:pt x="4427" y="5430"/>
                  </a:lnTo>
                  <a:lnTo>
                    <a:pt x="4491" y="5390"/>
                  </a:lnTo>
                  <a:lnTo>
                    <a:pt x="4554" y="5349"/>
                  </a:lnTo>
                  <a:lnTo>
                    <a:pt x="4615" y="5306"/>
                  </a:lnTo>
                  <a:lnTo>
                    <a:pt x="4676" y="5261"/>
                  </a:lnTo>
                  <a:lnTo>
                    <a:pt x="4736" y="5216"/>
                  </a:lnTo>
                  <a:lnTo>
                    <a:pt x="4794" y="5168"/>
                  </a:lnTo>
                  <a:lnTo>
                    <a:pt x="4851" y="5119"/>
                  </a:lnTo>
                  <a:lnTo>
                    <a:pt x="4907" y="5069"/>
                  </a:lnTo>
                  <a:lnTo>
                    <a:pt x="4961" y="5017"/>
                  </a:lnTo>
                  <a:lnTo>
                    <a:pt x="5015" y="4963"/>
                  </a:lnTo>
                  <a:lnTo>
                    <a:pt x="5067" y="4909"/>
                  </a:lnTo>
                  <a:lnTo>
                    <a:pt x="5117" y="4854"/>
                  </a:lnTo>
                  <a:lnTo>
                    <a:pt x="5166" y="4796"/>
                  </a:lnTo>
                  <a:lnTo>
                    <a:pt x="5214" y="4738"/>
                  </a:lnTo>
                  <a:lnTo>
                    <a:pt x="5260" y="4678"/>
                  </a:lnTo>
                  <a:lnTo>
                    <a:pt x="5303" y="4617"/>
                  </a:lnTo>
                  <a:lnTo>
                    <a:pt x="5347" y="4556"/>
                  </a:lnTo>
                  <a:lnTo>
                    <a:pt x="5387" y="4493"/>
                  </a:lnTo>
                  <a:lnTo>
                    <a:pt x="5427" y="4428"/>
                  </a:lnTo>
                  <a:lnTo>
                    <a:pt x="5465" y="4363"/>
                  </a:lnTo>
                  <a:lnTo>
                    <a:pt x="5501" y="4297"/>
                  </a:lnTo>
                  <a:lnTo>
                    <a:pt x="5535" y="4231"/>
                  </a:lnTo>
                  <a:lnTo>
                    <a:pt x="5568" y="4163"/>
                  </a:lnTo>
                  <a:lnTo>
                    <a:pt x="5599" y="4094"/>
                  </a:lnTo>
                  <a:lnTo>
                    <a:pt x="5629" y="4024"/>
                  </a:lnTo>
                  <a:lnTo>
                    <a:pt x="5656" y="3954"/>
                  </a:lnTo>
                  <a:lnTo>
                    <a:pt x="5682" y="3884"/>
                  </a:lnTo>
                  <a:lnTo>
                    <a:pt x="5706" y="3813"/>
                  </a:lnTo>
                  <a:lnTo>
                    <a:pt x="5728" y="3740"/>
                  </a:lnTo>
                  <a:lnTo>
                    <a:pt x="5747" y="3668"/>
                  </a:lnTo>
                  <a:lnTo>
                    <a:pt x="5766" y="3595"/>
                  </a:lnTo>
                  <a:lnTo>
                    <a:pt x="5782" y="3522"/>
                  </a:lnTo>
                  <a:lnTo>
                    <a:pt x="5796" y="3447"/>
                  </a:lnTo>
                  <a:lnTo>
                    <a:pt x="5809" y="3373"/>
                  </a:lnTo>
                  <a:lnTo>
                    <a:pt x="5820" y="3298"/>
                  </a:lnTo>
                  <a:lnTo>
                    <a:pt x="5828" y="3224"/>
                  </a:lnTo>
                  <a:lnTo>
                    <a:pt x="5836" y="3149"/>
                  </a:lnTo>
                  <a:lnTo>
                    <a:pt x="5840" y="3074"/>
                  </a:lnTo>
                  <a:lnTo>
                    <a:pt x="5843" y="2999"/>
                  </a:lnTo>
                  <a:lnTo>
                    <a:pt x="5844" y="292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721" name="Freeform 961"/>
            <p:cNvSpPr>
              <a:spLocks/>
            </p:cNvSpPr>
            <p:nvPr/>
          </p:nvSpPr>
          <p:spPr bwMode="auto">
            <a:xfrm>
              <a:off x="4594" y="2080"/>
              <a:ext cx="443" cy="432"/>
            </a:xfrm>
            <a:custGeom>
              <a:avLst/>
              <a:gdLst>
                <a:gd name="T0" fmla="*/ 603 w 2062"/>
                <a:gd name="T1" fmla="*/ 35 h 2005"/>
                <a:gd name="T2" fmla="*/ 484 w 2062"/>
                <a:gd name="T3" fmla="*/ 98 h 2005"/>
                <a:gd name="T4" fmla="*/ 374 w 2062"/>
                <a:gd name="T5" fmla="*/ 178 h 2005"/>
                <a:gd name="T6" fmla="*/ 275 w 2062"/>
                <a:gd name="T7" fmla="*/ 271 h 2005"/>
                <a:gd name="T8" fmla="*/ 190 w 2062"/>
                <a:gd name="T9" fmla="*/ 375 h 2005"/>
                <a:gd name="T10" fmla="*/ 119 w 2062"/>
                <a:gd name="T11" fmla="*/ 491 h 2005"/>
                <a:gd name="T12" fmla="*/ 63 w 2062"/>
                <a:gd name="T13" fmla="*/ 615 h 2005"/>
                <a:gd name="T14" fmla="*/ 25 w 2062"/>
                <a:gd name="T15" fmla="*/ 745 h 2005"/>
                <a:gd name="T16" fmla="*/ 4 w 2062"/>
                <a:gd name="T17" fmla="*/ 878 h 2005"/>
                <a:gd name="T18" fmla="*/ 0 w 2062"/>
                <a:gd name="T19" fmla="*/ 1013 h 2005"/>
                <a:gd name="T20" fmla="*/ 14 w 2062"/>
                <a:gd name="T21" fmla="*/ 1148 h 2005"/>
                <a:gd name="T22" fmla="*/ 45 w 2062"/>
                <a:gd name="T23" fmla="*/ 1279 h 2005"/>
                <a:gd name="T24" fmla="*/ 94 w 2062"/>
                <a:gd name="T25" fmla="*/ 1406 h 2005"/>
                <a:gd name="T26" fmla="*/ 159 w 2062"/>
                <a:gd name="T27" fmla="*/ 1525 h 2005"/>
                <a:gd name="T28" fmla="*/ 239 w 2062"/>
                <a:gd name="T29" fmla="*/ 1635 h 2005"/>
                <a:gd name="T30" fmla="*/ 332 w 2062"/>
                <a:gd name="T31" fmla="*/ 1733 h 2005"/>
                <a:gd name="T32" fmla="*/ 437 w 2062"/>
                <a:gd name="T33" fmla="*/ 1818 h 2005"/>
                <a:gd name="T34" fmla="*/ 553 w 2062"/>
                <a:gd name="T35" fmla="*/ 1888 h 2005"/>
                <a:gd name="T36" fmla="*/ 677 w 2062"/>
                <a:gd name="T37" fmla="*/ 1942 h 2005"/>
                <a:gd name="T38" fmla="*/ 807 w 2062"/>
                <a:gd name="T39" fmla="*/ 1981 h 2005"/>
                <a:gd name="T40" fmla="*/ 940 w 2062"/>
                <a:gd name="T41" fmla="*/ 2001 h 2005"/>
                <a:gd name="T42" fmla="*/ 1076 w 2062"/>
                <a:gd name="T43" fmla="*/ 2004 h 2005"/>
                <a:gd name="T44" fmla="*/ 1210 w 2062"/>
                <a:gd name="T45" fmla="*/ 1989 h 2005"/>
                <a:gd name="T46" fmla="*/ 1341 w 2062"/>
                <a:gd name="T47" fmla="*/ 1957 h 2005"/>
                <a:gd name="T48" fmla="*/ 1468 w 2062"/>
                <a:gd name="T49" fmla="*/ 1908 h 2005"/>
                <a:gd name="T50" fmla="*/ 1586 w 2062"/>
                <a:gd name="T51" fmla="*/ 1842 h 2005"/>
                <a:gd name="T52" fmla="*/ 1695 w 2062"/>
                <a:gd name="T53" fmla="*/ 1762 h 2005"/>
                <a:gd name="T54" fmla="*/ 1793 w 2062"/>
                <a:gd name="T55" fmla="*/ 1669 h 2005"/>
                <a:gd name="T56" fmla="*/ 1877 w 2062"/>
                <a:gd name="T57" fmla="*/ 1562 h 2005"/>
                <a:gd name="T58" fmla="*/ 1947 w 2062"/>
                <a:gd name="T59" fmla="*/ 1446 h 2005"/>
                <a:gd name="T60" fmla="*/ 2000 w 2062"/>
                <a:gd name="T61" fmla="*/ 1323 h 2005"/>
                <a:gd name="T62" fmla="*/ 2038 w 2062"/>
                <a:gd name="T63" fmla="*/ 1192 h 2005"/>
                <a:gd name="T64" fmla="*/ 2058 w 2062"/>
                <a:gd name="T65" fmla="*/ 1059 h 2005"/>
                <a:gd name="T66" fmla="*/ 2060 w 2062"/>
                <a:gd name="T67" fmla="*/ 922 h 2005"/>
                <a:gd name="T68" fmla="*/ 2045 w 2062"/>
                <a:gd name="T69" fmla="*/ 788 h 2005"/>
                <a:gd name="T70" fmla="*/ 2012 w 2062"/>
                <a:gd name="T71" fmla="*/ 657 h 2005"/>
                <a:gd name="T72" fmla="*/ 1962 w 2062"/>
                <a:gd name="T73" fmla="*/ 532 h 2005"/>
                <a:gd name="T74" fmla="*/ 1896 w 2062"/>
                <a:gd name="T75" fmla="*/ 412 h 2005"/>
                <a:gd name="T76" fmla="*/ 1815 w 2062"/>
                <a:gd name="T77" fmla="*/ 304 h 2005"/>
                <a:gd name="T78" fmla="*/ 1721 w 2062"/>
                <a:gd name="T79" fmla="*/ 207 h 2005"/>
                <a:gd name="T80" fmla="*/ 1615 w 2062"/>
                <a:gd name="T81" fmla="*/ 123 h 2005"/>
                <a:gd name="T82" fmla="*/ 1499 w 2062"/>
                <a:gd name="T83" fmla="*/ 54 h 2005"/>
                <a:gd name="T84" fmla="*/ 1374 w 2062"/>
                <a:gd name="T85" fmla="*/ 0 h 20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62" h="2005">
                  <a:moveTo>
                    <a:pt x="686" y="0"/>
                  </a:moveTo>
                  <a:lnTo>
                    <a:pt x="645" y="16"/>
                  </a:lnTo>
                  <a:lnTo>
                    <a:pt x="603" y="35"/>
                  </a:lnTo>
                  <a:lnTo>
                    <a:pt x="563" y="54"/>
                  </a:lnTo>
                  <a:lnTo>
                    <a:pt x="522" y="75"/>
                  </a:lnTo>
                  <a:lnTo>
                    <a:pt x="484" y="98"/>
                  </a:lnTo>
                  <a:lnTo>
                    <a:pt x="446" y="123"/>
                  </a:lnTo>
                  <a:lnTo>
                    <a:pt x="410" y="149"/>
                  </a:lnTo>
                  <a:lnTo>
                    <a:pt x="374" y="178"/>
                  </a:lnTo>
                  <a:lnTo>
                    <a:pt x="340" y="207"/>
                  </a:lnTo>
                  <a:lnTo>
                    <a:pt x="307" y="238"/>
                  </a:lnTo>
                  <a:lnTo>
                    <a:pt x="275" y="271"/>
                  </a:lnTo>
                  <a:lnTo>
                    <a:pt x="246" y="304"/>
                  </a:lnTo>
                  <a:lnTo>
                    <a:pt x="217" y="339"/>
                  </a:lnTo>
                  <a:lnTo>
                    <a:pt x="190" y="375"/>
                  </a:lnTo>
                  <a:lnTo>
                    <a:pt x="165" y="412"/>
                  </a:lnTo>
                  <a:lnTo>
                    <a:pt x="141" y="452"/>
                  </a:lnTo>
                  <a:lnTo>
                    <a:pt x="119" y="491"/>
                  </a:lnTo>
                  <a:lnTo>
                    <a:pt x="99" y="532"/>
                  </a:lnTo>
                  <a:lnTo>
                    <a:pt x="81" y="572"/>
                  </a:lnTo>
                  <a:lnTo>
                    <a:pt x="63" y="615"/>
                  </a:lnTo>
                  <a:lnTo>
                    <a:pt x="49" y="657"/>
                  </a:lnTo>
                  <a:lnTo>
                    <a:pt x="36" y="700"/>
                  </a:lnTo>
                  <a:lnTo>
                    <a:pt x="25" y="745"/>
                  </a:lnTo>
                  <a:lnTo>
                    <a:pt x="16" y="788"/>
                  </a:lnTo>
                  <a:lnTo>
                    <a:pt x="9" y="833"/>
                  </a:lnTo>
                  <a:lnTo>
                    <a:pt x="4" y="878"/>
                  </a:lnTo>
                  <a:lnTo>
                    <a:pt x="1" y="922"/>
                  </a:lnTo>
                  <a:lnTo>
                    <a:pt x="0" y="968"/>
                  </a:lnTo>
                  <a:lnTo>
                    <a:pt x="0" y="1013"/>
                  </a:lnTo>
                  <a:lnTo>
                    <a:pt x="3" y="1059"/>
                  </a:lnTo>
                  <a:lnTo>
                    <a:pt x="7" y="1103"/>
                  </a:lnTo>
                  <a:lnTo>
                    <a:pt x="14" y="1148"/>
                  </a:lnTo>
                  <a:lnTo>
                    <a:pt x="23" y="1192"/>
                  </a:lnTo>
                  <a:lnTo>
                    <a:pt x="34" y="1237"/>
                  </a:lnTo>
                  <a:lnTo>
                    <a:pt x="45" y="1279"/>
                  </a:lnTo>
                  <a:lnTo>
                    <a:pt x="60" y="1323"/>
                  </a:lnTo>
                  <a:lnTo>
                    <a:pt x="76" y="1364"/>
                  </a:lnTo>
                  <a:lnTo>
                    <a:pt x="94" y="1406"/>
                  </a:lnTo>
                  <a:lnTo>
                    <a:pt x="115" y="1446"/>
                  </a:lnTo>
                  <a:lnTo>
                    <a:pt x="136" y="1487"/>
                  </a:lnTo>
                  <a:lnTo>
                    <a:pt x="159" y="1525"/>
                  </a:lnTo>
                  <a:lnTo>
                    <a:pt x="184" y="1562"/>
                  </a:lnTo>
                  <a:lnTo>
                    <a:pt x="210" y="1600"/>
                  </a:lnTo>
                  <a:lnTo>
                    <a:pt x="239" y="1635"/>
                  </a:lnTo>
                  <a:lnTo>
                    <a:pt x="268" y="1669"/>
                  </a:lnTo>
                  <a:lnTo>
                    <a:pt x="300" y="1701"/>
                  </a:lnTo>
                  <a:lnTo>
                    <a:pt x="332" y="1733"/>
                  </a:lnTo>
                  <a:lnTo>
                    <a:pt x="366" y="1762"/>
                  </a:lnTo>
                  <a:lnTo>
                    <a:pt x="401" y="1790"/>
                  </a:lnTo>
                  <a:lnTo>
                    <a:pt x="437" y="1818"/>
                  </a:lnTo>
                  <a:lnTo>
                    <a:pt x="474" y="1842"/>
                  </a:lnTo>
                  <a:lnTo>
                    <a:pt x="513" y="1866"/>
                  </a:lnTo>
                  <a:lnTo>
                    <a:pt x="553" y="1888"/>
                  </a:lnTo>
                  <a:lnTo>
                    <a:pt x="594" y="1908"/>
                  </a:lnTo>
                  <a:lnTo>
                    <a:pt x="634" y="1926"/>
                  </a:lnTo>
                  <a:lnTo>
                    <a:pt x="677" y="1942"/>
                  </a:lnTo>
                  <a:lnTo>
                    <a:pt x="719" y="1957"/>
                  </a:lnTo>
                  <a:lnTo>
                    <a:pt x="763" y="1970"/>
                  </a:lnTo>
                  <a:lnTo>
                    <a:pt x="807" y="1981"/>
                  </a:lnTo>
                  <a:lnTo>
                    <a:pt x="850" y="1989"/>
                  </a:lnTo>
                  <a:lnTo>
                    <a:pt x="895" y="1997"/>
                  </a:lnTo>
                  <a:lnTo>
                    <a:pt x="940" y="2001"/>
                  </a:lnTo>
                  <a:lnTo>
                    <a:pt x="986" y="2004"/>
                  </a:lnTo>
                  <a:lnTo>
                    <a:pt x="1030" y="2005"/>
                  </a:lnTo>
                  <a:lnTo>
                    <a:pt x="1076" y="2004"/>
                  </a:lnTo>
                  <a:lnTo>
                    <a:pt x="1121" y="2001"/>
                  </a:lnTo>
                  <a:lnTo>
                    <a:pt x="1166" y="1997"/>
                  </a:lnTo>
                  <a:lnTo>
                    <a:pt x="1210" y="1989"/>
                  </a:lnTo>
                  <a:lnTo>
                    <a:pt x="1254" y="1981"/>
                  </a:lnTo>
                  <a:lnTo>
                    <a:pt x="1299" y="1970"/>
                  </a:lnTo>
                  <a:lnTo>
                    <a:pt x="1341" y="1957"/>
                  </a:lnTo>
                  <a:lnTo>
                    <a:pt x="1384" y="1942"/>
                  </a:lnTo>
                  <a:lnTo>
                    <a:pt x="1426" y="1926"/>
                  </a:lnTo>
                  <a:lnTo>
                    <a:pt x="1468" y="1908"/>
                  </a:lnTo>
                  <a:lnTo>
                    <a:pt x="1508" y="1888"/>
                  </a:lnTo>
                  <a:lnTo>
                    <a:pt x="1548" y="1866"/>
                  </a:lnTo>
                  <a:lnTo>
                    <a:pt x="1586" y="1842"/>
                  </a:lnTo>
                  <a:lnTo>
                    <a:pt x="1623" y="1818"/>
                  </a:lnTo>
                  <a:lnTo>
                    <a:pt x="1660" y="1790"/>
                  </a:lnTo>
                  <a:lnTo>
                    <a:pt x="1695" y="1762"/>
                  </a:lnTo>
                  <a:lnTo>
                    <a:pt x="1729" y="1733"/>
                  </a:lnTo>
                  <a:lnTo>
                    <a:pt x="1762" y="1701"/>
                  </a:lnTo>
                  <a:lnTo>
                    <a:pt x="1793" y="1669"/>
                  </a:lnTo>
                  <a:lnTo>
                    <a:pt x="1823" y="1635"/>
                  </a:lnTo>
                  <a:lnTo>
                    <a:pt x="1850" y="1600"/>
                  </a:lnTo>
                  <a:lnTo>
                    <a:pt x="1877" y="1562"/>
                  </a:lnTo>
                  <a:lnTo>
                    <a:pt x="1902" y="1525"/>
                  </a:lnTo>
                  <a:lnTo>
                    <a:pt x="1925" y="1487"/>
                  </a:lnTo>
                  <a:lnTo>
                    <a:pt x="1947" y="1446"/>
                  </a:lnTo>
                  <a:lnTo>
                    <a:pt x="1966" y="1406"/>
                  </a:lnTo>
                  <a:lnTo>
                    <a:pt x="1984" y="1364"/>
                  </a:lnTo>
                  <a:lnTo>
                    <a:pt x="2000" y="1323"/>
                  </a:lnTo>
                  <a:lnTo>
                    <a:pt x="2015" y="1279"/>
                  </a:lnTo>
                  <a:lnTo>
                    <a:pt x="2028" y="1237"/>
                  </a:lnTo>
                  <a:lnTo>
                    <a:pt x="2038" y="1192"/>
                  </a:lnTo>
                  <a:lnTo>
                    <a:pt x="2047" y="1148"/>
                  </a:lnTo>
                  <a:lnTo>
                    <a:pt x="2054" y="1103"/>
                  </a:lnTo>
                  <a:lnTo>
                    <a:pt x="2058" y="1059"/>
                  </a:lnTo>
                  <a:lnTo>
                    <a:pt x="2061" y="1013"/>
                  </a:lnTo>
                  <a:lnTo>
                    <a:pt x="2062" y="968"/>
                  </a:lnTo>
                  <a:lnTo>
                    <a:pt x="2060" y="922"/>
                  </a:lnTo>
                  <a:lnTo>
                    <a:pt x="2057" y="878"/>
                  </a:lnTo>
                  <a:lnTo>
                    <a:pt x="2053" y="833"/>
                  </a:lnTo>
                  <a:lnTo>
                    <a:pt x="2045" y="788"/>
                  </a:lnTo>
                  <a:lnTo>
                    <a:pt x="2036" y="745"/>
                  </a:lnTo>
                  <a:lnTo>
                    <a:pt x="2025" y="700"/>
                  </a:lnTo>
                  <a:lnTo>
                    <a:pt x="2012" y="657"/>
                  </a:lnTo>
                  <a:lnTo>
                    <a:pt x="1997" y="615"/>
                  </a:lnTo>
                  <a:lnTo>
                    <a:pt x="1980" y="572"/>
                  </a:lnTo>
                  <a:lnTo>
                    <a:pt x="1962" y="532"/>
                  </a:lnTo>
                  <a:lnTo>
                    <a:pt x="1942" y="491"/>
                  </a:lnTo>
                  <a:lnTo>
                    <a:pt x="1919" y="452"/>
                  </a:lnTo>
                  <a:lnTo>
                    <a:pt x="1896" y="412"/>
                  </a:lnTo>
                  <a:lnTo>
                    <a:pt x="1870" y="375"/>
                  </a:lnTo>
                  <a:lnTo>
                    <a:pt x="1844" y="339"/>
                  </a:lnTo>
                  <a:lnTo>
                    <a:pt x="1815" y="304"/>
                  </a:lnTo>
                  <a:lnTo>
                    <a:pt x="1785" y="271"/>
                  </a:lnTo>
                  <a:lnTo>
                    <a:pt x="1754" y="238"/>
                  </a:lnTo>
                  <a:lnTo>
                    <a:pt x="1721" y="207"/>
                  </a:lnTo>
                  <a:lnTo>
                    <a:pt x="1687" y="178"/>
                  </a:lnTo>
                  <a:lnTo>
                    <a:pt x="1651" y="149"/>
                  </a:lnTo>
                  <a:lnTo>
                    <a:pt x="1615" y="123"/>
                  </a:lnTo>
                  <a:lnTo>
                    <a:pt x="1577" y="98"/>
                  </a:lnTo>
                  <a:lnTo>
                    <a:pt x="1538" y="75"/>
                  </a:lnTo>
                  <a:lnTo>
                    <a:pt x="1499" y="54"/>
                  </a:lnTo>
                  <a:lnTo>
                    <a:pt x="1458" y="35"/>
                  </a:lnTo>
                  <a:lnTo>
                    <a:pt x="1417" y="16"/>
                  </a:lnTo>
                  <a:lnTo>
                    <a:pt x="1374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722" name="Line 962"/>
            <p:cNvSpPr>
              <a:spLocks noChangeShapeType="1"/>
            </p:cNvSpPr>
            <p:nvPr/>
          </p:nvSpPr>
          <p:spPr bwMode="auto">
            <a:xfrm flipH="1">
              <a:off x="4742" y="2000"/>
              <a:ext cx="14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723" name="Line 963"/>
            <p:cNvSpPr>
              <a:spLocks noChangeShapeType="1"/>
            </p:cNvSpPr>
            <p:nvPr/>
          </p:nvSpPr>
          <p:spPr bwMode="auto">
            <a:xfrm>
              <a:off x="4742" y="2000"/>
              <a:ext cx="0" cy="8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724" name="Line 964"/>
            <p:cNvSpPr>
              <a:spLocks noChangeShapeType="1"/>
            </p:cNvSpPr>
            <p:nvPr/>
          </p:nvSpPr>
          <p:spPr bwMode="auto">
            <a:xfrm>
              <a:off x="4889" y="2000"/>
              <a:ext cx="0" cy="8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725" name="Freeform 965"/>
            <p:cNvSpPr>
              <a:spLocks/>
            </p:cNvSpPr>
            <p:nvPr/>
          </p:nvSpPr>
          <p:spPr bwMode="auto">
            <a:xfrm>
              <a:off x="4564" y="2050"/>
              <a:ext cx="503" cy="491"/>
            </a:xfrm>
            <a:custGeom>
              <a:avLst/>
              <a:gdLst>
                <a:gd name="T0" fmla="*/ 736 w 2336"/>
                <a:gd name="T1" fmla="*/ 32 h 2287"/>
                <a:gd name="T2" fmla="*/ 608 w 2336"/>
                <a:gd name="T3" fmla="*/ 91 h 2287"/>
                <a:gd name="T4" fmla="*/ 488 w 2336"/>
                <a:gd name="T5" fmla="*/ 167 h 2287"/>
                <a:gd name="T6" fmla="*/ 378 w 2336"/>
                <a:gd name="T7" fmla="*/ 255 h 2287"/>
                <a:gd name="T8" fmla="*/ 280 w 2336"/>
                <a:gd name="T9" fmla="*/ 357 h 2287"/>
                <a:gd name="T10" fmla="*/ 195 w 2336"/>
                <a:gd name="T11" fmla="*/ 470 h 2287"/>
                <a:gd name="T12" fmla="*/ 125 w 2336"/>
                <a:gd name="T13" fmla="*/ 593 h 2287"/>
                <a:gd name="T14" fmla="*/ 68 w 2336"/>
                <a:gd name="T15" fmla="*/ 723 h 2287"/>
                <a:gd name="T16" fmla="*/ 29 w 2336"/>
                <a:gd name="T17" fmla="*/ 858 h 2287"/>
                <a:gd name="T18" fmla="*/ 6 w 2336"/>
                <a:gd name="T19" fmla="*/ 997 h 2287"/>
                <a:gd name="T20" fmla="*/ 0 w 2336"/>
                <a:gd name="T21" fmla="*/ 1139 h 2287"/>
                <a:gd name="T22" fmla="*/ 11 w 2336"/>
                <a:gd name="T23" fmla="*/ 1279 h 2287"/>
                <a:gd name="T24" fmla="*/ 40 w 2336"/>
                <a:gd name="T25" fmla="*/ 1418 h 2287"/>
                <a:gd name="T26" fmla="*/ 83 w 2336"/>
                <a:gd name="T27" fmla="*/ 1552 h 2287"/>
                <a:gd name="T28" fmla="*/ 144 w 2336"/>
                <a:gd name="T29" fmla="*/ 1680 h 2287"/>
                <a:gd name="T30" fmla="*/ 220 w 2336"/>
                <a:gd name="T31" fmla="*/ 1800 h 2287"/>
                <a:gd name="T32" fmla="*/ 309 w 2336"/>
                <a:gd name="T33" fmla="*/ 1910 h 2287"/>
                <a:gd name="T34" fmla="*/ 410 w 2336"/>
                <a:gd name="T35" fmla="*/ 2008 h 2287"/>
                <a:gd name="T36" fmla="*/ 523 w 2336"/>
                <a:gd name="T37" fmla="*/ 2093 h 2287"/>
                <a:gd name="T38" fmla="*/ 646 w 2336"/>
                <a:gd name="T39" fmla="*/ 2163 h 2287"/>
                <a:gd name="T40" fmla="*/ 775 w 2336"/>
                <a:gd name="T41" fmla="*/ 2218 h 2287"/>
                <a:gd name="T42" fmla="*/ 912 w 2336"/>
                <a:gd name="T43" fmla="*/ 2258 h 2287"/>
                <a:gd name="T44" fmla="*/ 1051 w 2336"/>
                <a:gd name="T45" fmla="*/ 2281 h 2287"/>
                <a:gd name="T46" fmla="*/ 1192 w 2336"/>
                <a:gd name="T47" fmla="*/ 2287 h 2287"/>
                <a:gd name="T48" fmla="*/ 1333 w 2336"/>
                <a:gd name="T49" fmla="*/ 2275 h 2287"/>
                <a:gd name="T50" fmla="*/ 1472 w 2336"/>
                <a:gd name="T51" fmla="*/ 2247 h 2287"/>
                <a:gd name="T52" fmla="*/ 1605 w 2336"/>
                <a:gd name="T53" fmla="*/ 2202 h 2287"/>
                <a:gd name="T54" fmla="*/ 1733 w 2336"/>
                <a:gd name="T55" fmla="*/ 2142 h 2287"/>
                <a:gd name="T56" fmla="*/ 1852 w 2336"/>
                <a:gd name="T57" fmla="*/ 2066 h 2287"/>
                <a:gd name="T58" fmla="*/ 1962 w 2336"/>
                <a:gd name="T59" fmla="*/ 1976 h 2287"/>
                <a:gd name="T60" fmla="*/ 2060 w 2336"/>
                <a:gd name="T61" fmla="*/ 1874 h 2287"/>
                <a:gd name="T62" fmla="*/ 2144 w 2336"/>
                <a:gd name="T63" fmla="*/ 1761 h 2287"/>
                <a:gd name="T64" fmla="*/ 2215 w 2336"/>
                <a:gd name="T65" fmla="*/ 1638 h 2287"/>
                <a:gd name="T66" fmla="*/ 2270 w 2336"/>
                <a:gd name="T67" fmla="*/ 1508 h 2287"/>
                <a:gd name="T68" fmla="*/ 2309 w 2336"/>
                <a:gd name="T69" fmla="*/ 1372 h 2287"/>
                <a:gd name="T70" fmla="*/ 2331 w 2336"/>
                <a:gd name="T71" fmla="*/ 1233 h 2287"/>
                <a:gd name="T72" fmla="*/ 2336 w 2336"/>
                <a:gd name="T73" fmla="*/ 1092 h 2287"/>
                <a:gd name="T74" fmla="*/ 2325 w 2336"/>
                <a:gd name="T75" fmla="*/ 950 h 2287"/>
                <a:gd name="T76" fmla="*/ 2297 w 2336"/>
                <a:gd name="T77" fmla="*/ 812 h 2287"/>
                <a:gd name="T78" fmla="*/ 2251 w 2336"/>
                <a:gd name="T79" fmla="*/ 678 h 2287"/>
                <a:gd name="T80" fmla="*/ 2191 w 2336"/>
                <a:gd name="T81" fmla="*/ 551 h 2287"/>
                <a:gd name="T82" fmla="*/ 2115 w 2336"/>
                <a:gd name="T83" fmla="*/ 431 h 2287"/>
                <a:gd name="T84" fmla="*/ 2025 w 2336"/>
                <a:gd name="T85" fmla="*/ 322 h 2287"/>
                <a:gd name="T86" fmla="*/ 1923 w 2336"/>
                <a:gd name="T87" fmla="*/ 224 h 2287"/>
                <a:gd name="T88" fmla="*/ 1809 w 2336"/>
                <a:gd name="T89" fmla="*/ 140 h 2287"/>
                <a:gd name="T90" fmla="*/ 1687 w 2336"/>
                <a:gd name="T91" fmla="*/ 70 h 2287"/>
                <a:gd name="T92" fmla="*/ 1557 w 2336"/>
                <a:gd name="T93" fmla="*/ 15 h 2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336" h="2287">
                  <a:moveTo>
                    <a:pt x="824" y="0"/>
                  </a:moveTo>
                  <a:lnTo>
                    <a:pt x="780" y="15"/>
                  </a:lnTo>
                  <a:lnTo>
                    <a:pt x="736" y="32"/>
                  </a:lnTo>
                  <a:lnTo>
                    <a:pt x="692" y="50"/>
                  </a:lnTo>
                  <a:lnTo>
                    <a:pt x="650" y="70"/>
                  </a:lnTo>
                  <a:lnTo>
                    <a:pt x="608" y="91"/>
                  </a:lnTo>
                  <a:lnTo>
                    <a:pt x="567" y="115"/>
                  </a:lnTo>
                  <a:lnTo>
                    <a:pt x="527" y="140"/>
                  </a:lnTo>
                  <a:lnTo>
                    <a:pt x="488" y="167"/>
                  </a:lnTo>
                  <a:lnTo>
                    <a:pt x="451" y="194"/>
                  </a:lnTo>
                  <a:lnTo>
                    <a:pt x="414" y="224"/>
                  </a:lnTo>
                  <a:lnTo>
                    <a:pt x="378" y="255"/>
                  </a:lnTo>
                  <a:lnTo>
                    <a:pt x="344" y="288"/>
                  </a:lnTo>
                  <a:lnTo>
                    <a:pt x="312" y="322"/>
                  </a:lnTo>
                  <a:lnTo>
                    <a:pt x="280" y="357"/>
                  </a:lnTo>
                  <a:lnTo>
                    <a:pt x="250" y="394"/>
                  </a:lnTo>
                  <a:lnTo>
                    <a:pt x="222" y="431"/>
                  </a:lnTo>
                  <a:lnTo>
                    <a:pt x="195" y="470"/>
                  </a:lnTo>
                  <a:lnTo>
                    <a:pt x="170" y="510"/>
                  </a:lnTo>
                  <a:lnTo>
                    <a:pt x="146" y="551"/>
                  </a:lnTo>
                  <a:lnTo>
                    <a:pt x="125" y="593"/>
                  </a:lnTo>
                  <a:lnTo>
                    <a:pt x="104" y="635"/>
                  </a:lnTo>
                  <a:lnTo>
                    <a:pt x="85" y="678"/>
                  </a:lnTo>
                  <a:lnTo>
                    <a:pt x="68" y="723"/>
                  </a:lnTo>
                  <a:lnTo>
                    <a:pt x="53" y="767"/>
                  </a:lnTo>
                  <a:lnTo>
                    <a:pt x="41" y="812"/>
                  </a:lnTo>
                  <a:lnTo>
                    <a:pt x="29" y="858"/>
                  </a:lnTo>
                  <a:lnTo>
                    <a:pt x="19" y="905"/>
                  </a:lnTo>
                  <a:lnTo>
                    <a:pt x="12" y="950"/>
                  </a:lnTo>
                  <a:lnTo>
                    <a:pt x="6" y="997"/>
                  </a:lnTo>
                  <a:lnTo>
                    <a:pt x="2" y="1044"/>
                  </a:lnTo>
                  <a:lnTo>
                    <a:pt x="0" y="1092"/>
                  </a:lnTo>
                  <a:lnTo>
                    <a:pt x="0" y="1139"/>
                  </a:lnTo>
                  <a:lnTo>
                    <a:pt x="2" y="1186"/>
                  </a:lnTo>
                  <a:lnTo>
                    <a:pt x="6" y="1233"/>
                  </a:lnTo>
                  <a:lnTo>
                    <a:pt x="11" y="1279"/>
                  </a:lnTo>
                  <a:lnTo>
                    <a:pt x="18" y="1326"/>
                  </a:lnTo>
                  <a:lnTo>
                    <a:pt x="28" y="1372"/>
                  </a:lnTo>
                  <a:lnTo>
                    <a:pt x="40" y="1418"/>
                  </a:lnTo>
                  <a:lnTo>
                    <a:pt x="52" y="1464"/>
                  </a:lnTo>
                  <a:lnTo>
                    <a:pt x="67" y="1508"/>
                  </a:lnTo>
                  <a:lnTo>
                    <a:pt x="83" y="1552"/>
                  </a:lnTo>
                  <a:lnTo>
                    <a:pt x="102" y="1596"/>
                  </a:lnTo>
                  <a:lnTo>
                    <a:pt x="123" y="1638"/>
                  </a:lnTo>
                  <a:lnTo>
                    <a:pt x="144" y="1680"/>
                  </a:lnTo>
                  <a:lnTo>
                    <a:pt x="167" y="1721"/>
                  </a:lnTo>
                  <a:lnTo>
                    <a:pt x="193" y="1761"/>
                  </a:lnTo>
                  <a:lnTo>
                    <a:pt x="220" y="1800"/>
                  </a:lnTo>
                  <a:lnTo>
                    <a:pt x="247" y="1837"/>
                  </a:lnTo>
                  <a:lnTo>
                    <a:pt x="277" y="1874"/>
                  </a:lnTo>
                  <a:lnTo>
                    <a:pt x="309" y="1910"/>
                  </a:lnTo>
                  <a:lnTo>
                    <a:pt x="341" y="1944"/>
                  </a:lnTo>
                  <a:lnTo>
                    <a:pt x="375" y="1976"/>
                  </a:lnTo>
                  <a:lnTo>
                    <a:pt x="410" y="2008"/>
                  </a:lnTo>
                  <a:lnTo>
                    <a:pt x="447" y="2037"/>
                  </a:lnTo>
                  <a:lnTo>
                    <a:pt x="485" y="2066"/>
                  </a:lnTo>
                  <a:lnTo>
                    <a:pt x="523" y="2093"/>
                  </a:lnTo>
                  <a:lnTo>
                    <a:pt x="564" y="2117"/>
                  </a:lnTo>
                  <a:lnTo>
                    <a:pt x="604" y="2142"/>
                  </a:lnTo>
                  <a:lnTo>
                    <a:pt x="646" y="2163"/>
                  </a:lnTo>
                  <a:lnTo>
                    <a:pt x="688" y="2183"/>
                  </a:lnTo>
                  <a:lnTo>
                    <a:pt x="732" y="2202"/>
                  </a:lnTo>
                  <a:lnTo>
                    <a:pt x="775" y="2218"/>
                  </a:lnTo>
                  <a:lnTo>
                    <a:pt x="820" y="2233"/>
                  </a:lnTo>
                  <a:lnTo>
                    <a:pt x="866" y="2247"/>
                  </a:lnTo>
                  <a:lnTo>
                    <a:pt x="912" y="2258"/>
                  </a:lnTo>
                  <a:lnTo>
                    <a:pt x="957" y="2267"/>
                  </a:lnTo>
                  <a:lnTo>
                    <a:pt x="1004" y="2275"/>
                  </a:lnTo>
                  <a:lnTo>
                    <a:pt x="1051" y="2281"/>
                  </a:lnTo>
                  <a:lnTo>
                    <a:pt x="1098" y="2284"/>
                  </a:lnTo>
                  <a:lnTo>
                    <a:pt x="1145" y="2287"/>
                  </a:lnTo>
                  <a:lnTo>
                    <a:pt x="1192" y="2287"/>
                  </a:lnTo>
                  <a:lnTo>
                    <a:pt x="1239" y="2284"/>
                  </a:lnTo>
                  <a:lnTo>
                    <a:pt x="1287" y="2281"/>
                  </a:lnTo>
                  <a:lnTo>
                    <a:pt x="1333" y="2275"/>
                  </a:lnTo>
                  <a:lnTo>
                    <a:pt x="1379" y="2267"/>
                  </a:lnTo>
                  <a:lnTo>
                    <a:pt x="1426" y="2258"/>
                  </a:lnTo>
                  <a:lnTo>
                    <a:pt x="1472" y="2247"/>
                  </a:lnTo>
                  <a:lnTo>
                    <a:pt x="1517" y="2233"/>
                  </a:lnTo>
                  <a:lnTo>
                    <a:pt x="1561" y="2218"/>
                  </a:lnTo>
                  <a:lnTo>
                    <a:pt x="1605" y="2202"/>
                  </a:lnTo>
                  <a:lnTo>
                    <a:pt x="1649" y="2183"/>
                  </a:lnTo>
                  <a:lnTo>
                    <a:pt x="1691" y="2163"/>
                  </a:lnTo>
                  <a:lnTo>
                    <a:pt x="1733" y="2142"/>
                  </a:lnTo>
                  <a:lnTo>
                    <a:pt x="1774" y="2117"/>
                  </a:lnTo>
                  <a:lnTo>
                    <a:pt x="1814" y="2093"/>
                  </a:lnTo>
                  <a:lnTo>
                    <a:pt x="1852" y="2066"/>
                  </a:lnTo>
                  <a:lnTo>
                    <a:pt x="1890" y="2037"/>
                  </a:lnTo>
                  <a:lnTo>
                    <a:pt x="1926" y="2008"/>
                  </a:lnTo>
                  <a:lnTo>
                    <a:pt x="1962" y="1976"/>
                  </a:lnTo>
                  <a:lnTo>
                    <a:pt x="1996" y="1944"/>
                  </a:lnTo>
                  <a:lnTo>
                    <a:pt x="2029" y="1910"/>
                  </a:lnTo>
                  <a:lnTo>
                    <a:pt x="2060" y="1874"/>
                  </a:lnTo>
                  <a:lnTo>
                    <a:pt x="2089" y="1837"/>
                  </a:lnTo>
                  <a:lnTo>
                    <a:pt x="2117" y="1800"/>
                  </a:lnTo>
                  <a:lnTo>
                    <a:pt x="2144" y="1761"/>
                  </a:lnTo>
                  <a:lnTo>
                    <a:pt x="2169" y="1721"/>
                  </a:lnTo>
                  <a:lnTo>
                    <a:pt x="2193" y="1680"/>
                  </a:lnTo>
                  <a:lnTo>
                    <a:pt x="2215" y="1638"/>
                  </a:lnTo>
                  <a:lnTo>
                    <a:pt x="2235" y="1596"/>
                  </a:lnTo>
                  <a:lnTo>
                    <a:pt x="2253" y="1552"/>
                  </a:lnTo>
                  <a:lnTo>
                    <a:pt x="2270" y="1508"/>
                  </a:lnTo>
                  <a:lnTo>
                    <a:pt x="2284" y="1464"/>
                  </a:lnTo>
                  <a:lnTo>
                    <a:pt x="2298" y="1418"/>
                  </a:lnTo>
                  <a:lnTo>
                    <a:pt x="2309" y="1372"/>
                  </a:lnTo>
                  <a:lnTo>
                    <a:pt x="2318" y="1326"/>
                  </a:lnTo>
                  <a:lnTo>
                    <a:pt x="2326" y="1279"/>
                  </a:lnTo>
                  <a:lnTo>
                    <a:pt x="2331" y="1233"/>
                  </a:lnTo>
                  <a:lnTo>
                    <a:pt x="2335" y="1186"/>
                  </a:lnTo>
                  <a:lnTo>
                    <a:pt x="2336" y="1139"/>
                  </a:lnTo>
                  <a:lnTo>
                    <a:pt x="2336" y="1092"/>
                  </a:lnTo>
                  <a:lnTo>
                    <a:pt x="2334" y="1044"/>
                  </a:lnTo>
                  <a:lnTo>
                    <a:pt x="2331" y="997"/>
                  </a:lnTo>
                  <a:lnTo>
                    <a:pt x="2325" y="950"/>
                  </a:lnTo>
                  <a:lnTo>
                    <a:pt x="2317" y="905"/>
                  </a:lnTo>
                  <a:lnTo>
                    <a:pt x="2308" y="858"/>
                  </a:lnTo>
                  <a:lnTo>
                    <a:pt x="2297" y="812"/>
                  </a:lnTo>
                  <a:lnTo>
                    <a:pt x="2283" y="767"/>
                  </a:lnTo>
                  <a:lnTo>
                    <a:pt x="2268" y="723"/>
                  </a:lnTo>
                  <a:lnTo>
                    <a:pt x="2251" y="678"/>
                  </a:lnTo>
                  <a:lnTo>
                    <a:pt x="2233" y="635"/>
                  </a:lnTo>
                  <a:lnTo>
                    <a:pt x="2213" y="593"/>
                  </a:lnTo>
                  <a:lnTo>
                    <a:pt x="2191" y="551"/>
                  </a:lnTo>
                  <a:lnTo>
                    <a:pt x="2167" y="510"/>
                  </a:lnTo>
                  <a:lnTo>
                    <a:pt x="2142" y="470"/>
                  </a:lnTo>
                  <a:lnTo>
                    <a:pt x="2115" y="431"/>
                  </a:lnTo>
                  <a:lnTo>
                    <a:pt x="2086" y="394"/>
                  </a:lnTo>
                  <a:lnTo>
                    <a:pt x="2056" y="357"/>
                  </a:lnTo>
                  <a:lnTo>
                    <a:pt x="2025" y="322"/>
                  </a:lnTo>
                  <a:lnTo>
                    <a:pt x="1992" y="288"/>
                  </a:lnTo>
                  <a:lnTo>
                    <a:pt x="1958" y="255"/>
                  </a:lnTo>
                  <a:lnTo>
                    <a:pt x="1923" y="224"/>
                  </a:lnTo>
                  <a:lnTo>
                    <a:pt x="1886" y="194"/>
                  </a:lnTo>
                  <a:lnTo>
                    <a:pt x="1849" y="167"/>
                  </a:lnTo>
                  <a:lnTo>
                    <a:pt x="1809" y="140"/>
                  </a:lnTo>
                  <a:lnTo>
                    <a:pt x="1770" y="115"/>
                  </a:lnTo>
                  <a:lnTo>
                    <a:pt x="1728" y="91"/>
                  </a:lnTo>
                  <a:lnTo>
                    <a:pt x="1687" y="70"/>
                  </a:lnTo>
                  <a:lnTo>
                    <a:pt x="1644" y="50"/>
                  </a:lnTo>
                  <a:lnTo>
                    <a:pt x="1601" y="32"/>
                  </a:lnTo>
                  <a:lnTo>
                    <a:pt x="1557" y="15"/>
                  </a:lnTo>
                  <a:lnTo>
                    <a:pt x="1512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726" name="Freeform 966"/>
            <p:cNvSpPr>
              <a:spLocks/>
            </p:cNvSpPr>
            <p:nvPr/>
          </p:nvSpPr>
          <p:spPr bwMode="auto">
            <a:xfrm>
              <a:off x="4343" y="520"/>
              <a:ext cx="946" cy="948"/>
            </a:xfrm>
            <a:custGeom>
              <a:avLst/>
              <a:gdLst>
                <a:gd name="T0" fmla="*/ 4392 w 4400"/>
                <a:gd name="T1" fmla="*/ 2006 h 4403"/>
                <a:gd name="T2" fmla="*/ 4353 w 4400"/>
                <a:gd name="T3" fmla="*/ 1749 h 4403"/>
                <a:gd name="T4" fmla="*/ 4284 w 4400"/>
                <a:gd name="T5" fmla="*/ 1497 h 4403"/>
                <a:gd name="T6" fmla="*/ 4186 w 4400"/>
                <a:gd name="T7" fmla="*/ 1256 h 4403"/>
                <a:gd name="T8" fmla="*/ 4061 w 4400"/>
                <a:gd name="T9" fmla="*/ 1027 h 4403"/>
                <a:gd name="T10" fmla="*/ 3908 w 4400"/>
                <a:gd name="T11" fmla="*/ 815 h 4403"/>
                <a:gd name="T12" fmla="*/ 3733 w 4400"/>
                <a:gd name="T13" fmla="*/ 622 h 4403"/>
                <a:gd name="T14" fmla="*/ 3536 w 4400"/>
                <a:gd name="T15" fmla="*/ 453 h 4403"/>
                <a:gd name="T16" fmla="*/ 3319 w 4400"/>
                <a:gd name="T17" fmla="*/ 307 h 4403"/>
                <a:gd name="T18" fmla="*/ 3087 w 4400"/>
                <a:gd name="T19" fmla="*/ 188 h 4403"/>
                <a:gd name="T20" fmla="*/ 2842 w 4400"/>
                <a:gd name="T21" fmla="*/ 97 h 4403"/>
                <a:gd name="T22" fmla="*/ 2590 w 4400"/>
                <a:gd name="T23" fmla="*/ 36 h 4403"/>
                <a:gd name="T24" fmla="*/ 2331 w 4400"/>
                <a:gd name="T25" fmla="*/ 5 h 4403"/>
                <a:gd name="T26" fmla="*/ 2070 w 4400"/>
                <a:gd name="T27" fmla="*/ 5 h 4403"/>
                <a:gd name="T28" fmla="*/ 1812 w 4400"/>
                <a:gd name="T29" fmla="*/ 36 h 4403"/>
                <a:gd name="T30" fmla="*/ 1558 w 4400"/>
                <a:gd name="T31" fmla="*/ 97 h 4403"/>
                <a:gd name="T32" fmla="*/ 1313 w 4400"/>
                <a:gd name="T33" fmla="*/ 188 h 4403"/>
                <a:gd name="T34" fmla="*/ 1082 w 4400"/>
                <a:gd name="T35" fmla="*/ 307 h 4403"/>
                <a:gd name="T36" fmla="*/ 866 w 4400"/>
                <a:gd name="T37" fmla="*/ 453 h 4403"/>
                <a:gd name="T38" fmla="*/ 668 w 4400"/>
                <a:gd name="T39" fmla="*/ 622 h 4403"/>
                <a:gd name="T40" fmla="*/ 492 w 4400"/>
                <a:gd name="T41" fmla="*/ 815 h 4403"/>
                <a:gd name="T42" fmla="*/ 340 w 4400"/>
                <a:gd name="T43" fmla="*/ 1027 h 4403"/>
                <a:gd name="T44" fmla="*/ 214 w 4400"/>
                <a:gd name="T45" fmla="*/ 1256 h 4403"/>
                <a:gd name="T46" fmla="*/ 116 w 4400"/>
                <a:gd name="T47" fmla="*/ 1497 h 4403"/>
                <a:gd name="T48" fmla="*/ 48 w 4400"/>
                <a:gd name="T49" fmla="*/ 1749 h 4403"/>
                <a:gd name="T50" fmla="*/ 9 w 4400"/>
                <a:gd name="T51" fmla="*/ 2006 h 4403"/>
                <a:gd name="T52" fmla="*/ 1 w 4400"/>
                <a:gd name="T53" fmla="*/ 2267 h 4403"/>
                <a:gd name="T54" fmla="*/ 25 w 4400"/>
                <a:gd name="T55" fmla="*/ 2527 h 4403"/>
                <a:gd name="T56" fmla="*/ 78 w 4400"/>
                <a:gd name="T57" fmla="*/ 2782 h 4403"/>
                <a:gd name="T58" fmla="*/ 162 w 4400"/>
                <a:gd name="T59" fmla="*/ 3029 h 4403"/>
                <a:gd name="T60" fmla="*/ 274 w 4400"/>
                <a:gd name="T61" fmla="*/ 3265 h 4403"/>
                <a:gd name="T62" fmla="*/ 414 w 4400"/>
                <a:gd name="T63" fmla="*/ 3485 h 4403"/>
                <a:gd name="T64" fmla="*/ 578 w 4400"/>
                <a:gd name="T65" fmla="*/ 3687 h 4403"/>
                <a:gd name="T66" fmla="*/ 764 w 4400"/>
                <a:gd name="T67" fmla="*/ 3869 h 4403"/>
                <a:gd name="T68" fmla="*/ 972 w 4400"/>
                <a:gd name="T69" fmla="*/ 4028 h 4403"/>
                <a:gd name="T70" fmla="*/ 1196 w 4400"/>
                <a:gd name="T71" fmla="*/ 4160 h 4403"/>
                <a:gd name="T72" fmla="*/ 1435 w 4400"/>
                <a:gd name="T73" fmla="*/ 4265 h 4403"/>
                <a:gd name="T74" fmla="*/ 1684 w 4400"/>
                <a:gd name="T75" fmla="*/ 4341 h 4403"/>
                <a:gd name="T76" fmla="*/ 1941 w 4400"/>
                <a:gd name="T77" fmla="*/ 4388 h 4403"/>
                <a:gd name="T78" fmla="*/ 2200 w 4400"/>
                <a:gd name="T79" fmla="*/ 4403 h 4403"/>
                <a:gd name="T80" fmla="*/ 2460 w 4400"/>
                <a:gd name="T81" fmla="*/ 4388 h 4403"/>
                <a:gd name="T82" fmla="*/ 2717 w 4400"/>
                <a:gd name="T83" fmla="*/ 4341 h 4403"/>
                <a:gd name="T84" fmla="*/ 2966 w 4400"/>
                <a:gd name="T85" fmla="*/ 4265 h 4403"/>
                <a:gd name="T86" fmla="*/ 3204 w 4400"/>
                <a:gd name="T87" fmla="*/ 4160 h 4403"/>
                <a:gd name="T88" fmla="*/ 3429 w 4400"/>
                <a:gd name="T89" fmla="*/ 4028 h 4403"/>
                <a:gd name="T90" fmla="*/ 3637 w 4400"/>
                <a:gd name="T91" fmla="*/ 3869 h 4403"/>
                <a:gd name="T92" fmla="*/ 3823 w 4400"/>
                <a:gd name="T93" fmla="*/ 3687 h 4403"/>
                <a:gd name="T94" fmla="*/ 3988 w 4400"/>
                <a:gd name="T95" fmla="*/ 3485 h 4403"/>
                <a:gd name="T96" fmla="*/ 4127 w 4400"/>
                <a:gd name="T97" fmla="*/ 3265 h 4403"/>
                <a:gd name="T98" fmla="*/ 4239 w 4400"/>
                <a:gd name="T99" fmla="*/ 3029 h 4403"/>
                <a:gd name="T100" fmla="*/ 4322 w 4400"/>
                <a:gd name="T101" fmla="*/ 2782 h 4403"/>
                <a:gd name="T102" fmla="*/ 4376 w 4400"/>
                <a:gd name="T103" fmla="*/ 2527 h 4403"/>
                <a:gd name="T104" fmla="*/ 4399 w 4400"/>
                <a:gd name="T105" fmla="*/ 2267 h 4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400" h="4403">
                  <a:moveTo>
                    <a:pt x="4400" y="2202"/>
                  </a:moveTo>
                  <a:lnTo>
                    <a:pt x="4399" y="2137"/>
                  </a:lnTo>
                  <a:lnTo>
                    <a:pt x="4396" y="2071"/>
                  </a:lnTo>
                  <a:lnTo>
                    <a:pt x="4392" y="2006"/>
                  </a:lnTo>
                  <a:lnTo>
                    <a:pt x="4385" y="1941"/>
                  </a:lnTo>
                  <a:lnTo>
                    <a:pt x="4376" y="1877"/>
                  </a:lnTo>
                  <a:lnTo>
                    <a:pt x="4365" y="1812"/>
                  </a:lnTo>
                  <a:lnTo>
                    <a:pt x="4353" y="1749"/>
                  </a:lnTo>
                  <a:lnTo>
                    <a:pt x="4338" y="1685"/>
                  </a:lnTo>
                  <a:lnTo>
                    <a:pt x="4322" y="1622"/>
                  </a:lnTo>
                  <a:lnTo>
                    <a:pt x="4304" y="1559"/>
                  </a:lnTo>
                  <a:lnTo>
                    <a:pt x="4284" y="1497"/>
                  </a:lnTo>
                  <a:lnTo>
                    <a:pt x="4263" y="1436"/>
                  </a:lnTo>
                  <a:lnTo>
                    <a:pt x="4239" y="1375"/>
                  </a:lnTo>
                  <a:lnTo>
                    <a:pt x="4214" y="1314"/>
                  </a:lnTo>
                  <a:lnTo>
                    <a:pt x="4186" y="1256"/>
                  </a:lnTo>
                  <a:lnTo>
                    <a:pt x="4157" y="1197"/>
                  </a:lnTo>
                  <a:lnTo>
                    <a:pt x="4127" y="1140"/>
                  </a:lnTo>
                  <a:lnTo>
                    <a:pt x="4095" y="1083"/>
                  </a:lnTo>
                  <a:lnTo>
                    <a:pt x="4061" y="1027"/>
                  </a:lnTo>
                  <a:lnTo>
                    <a:pt x="4025" y="972"/>
                  </a:lnTo>
                  <a:lnTo>
                    <a:pt x="3988" y="919"/>
                  </a:lnTo>
                  <a:lnTo>
                    <a:pt x="3949" y="866"/>
                  </a:lnTo>
                  <a:lnTo>
                    <a:pt x="3908" y="815"/>
                  </a:lnTo>
                  <a:lnTo>
                    <a:pt x="3867" y="765"/>
                  </a:lnTo>
                  <a:lnTo>
                    <a:pt x="3823" y="716"/>
                  </a:lnTo>
                  <a:lnTo>
                    <a:pt x="3778" y="669"/>
                  </a:lnTo>
                  <a:lnTo>
                    <a:pt x="3733" y="622"/>
                  </a:lnTo>
                  <a:lnTo>
                    <a:pt x="3686" y="577"/>
                  </a:lnTo>
                  <a:lnTo>
                    <a:pt x="3637" y="535"/>
                  </a:lnTo>
                  <a:lnTo>
                    <a:pt x="3587" y="492"/>
                  </a:lnTo>
                  <a:lnTo>
                    <a:pt x="3536" y="453"/>
                  </a:lnTo>
                  <a:lnTo>
                    <a:pt x="3482" y="413"/>
                  </a:lnTo>
                  <a:lnTo>
                    <a:pt x="3429" y="376"/>
                  </a:lnTo>
                  <a:lnTo>
                    <a:pt x="3375" y="341"/>
                  </a:lnTo>
                  <a:lnTo>
                    <a:pt x="3319" y="307"/>
                  </a:lnTo>
                  <a:lnTo>
                    <a:pt x="3263" y="274"/>
                  </a:lnTo>
                  <a:lnTo>
                    <a:pt x="3204" y="244"/>
                  </a:lnTo>
                  <a:lnTo>
                    <a:pt x="3147" y="214"/>
                  </a:lnTo>
                  <a:lnTo>
                    <a:pt x="3087" y="188"/>
                  </a:lnTo>
                  <a:lnTo>
                    <a:pt x="3028" y="162"/>
                  </a:lnTo>
                  <a:lnTo>
                    <a:pt x="2966" y="139"/>
                  </a:lnTo>
                  <a:lnTo>
                    <a:pt x="2905" y="116"/>
                  </a:lnTo>
                  <a:lnTo>
                    <a:pt x="2842" y="97"/>
                  </a:lnTo>
                  <a:lnTo>
                    <a:pt x="2781" y="79"/>
                  </a:lnTo>
                  <a:lnTo>
                    <a:pt x="2717" y="62"/>
                  </a:lnTo>
                  <a:lnTo>
                    <a:pt x="2654" y="48"/>
                  </a:lnTo>
                  <a:lnTo>
                    <a:pt x="2590" y="36"/>
                  </a:lnTo>
                  <a:lnTo>
                    <a:pt x="2525" y="25"/>
                  </a:lnTo>
                  <a:lnTo>
                    <a:pt x="2460" y="16"/>
                  </a:lnTo>
                  <a:lnTo>
                    <a:pt x="2396" y="10"/>
                  </a:lnTo>
                  <a:lnTo>
                    <a:pt x="2331" y="5"/>
                  </a:lnTo>
                  <a:lnTo>
                    <a:pt x="2265" y="1"/>
                  </a:lnTo>
                  <a:lnTo>
                    <a:pt x="2200" y="0"/>
                  </a:lnTo>
                  <a:lnTo>
                    <a:pt x="2135" y="1"/>
                  </a:lnTo>
                  <a:lnTo>
                    <a:pt x="2070" y="5"/>
                  </a:lnTo>
                  <a:lnTo>
                    <a:pt x="2005" y="10"/>
                  </a:lnTo>
                  <a:lnTo>
                    <a:pt x="1941" y="16"/>
                  </a:lnTo>
                  <a:lnTo>
                    <a:pt x="1876" y="25"/>
                  </a:lnTo>
                  <a:lnTo>
                    <a:pt x="1812" y="36"/>
                  </a:lnTo>
                  <a:lnTo>
                    <a:pt x="1748" y="48"/>
                  </a:lnTo>
                  <a:lnTo>
                    <a:pt x="1684" y="62"/>
                  </a:lnTo>
                  <a:lnTo>
                    <a:pt x="1621" y="79"/>
                  </a:lnTo>
                  <a:lnTo>
                    <a:pt x="1558" y="97"/>
                  </a:lnTo>
                  <a:lnTo>
                    <a:pt x="1496" y="116"/>
                  </a:lnTo>
                  <a:lnTo>
                    <a:pt x="1435" y="139"/>
                  </a:lnTo>
                  <a:lnTo>
                    <a:pt x="1374" y="162"/>
                  </a:lnTo>
                  <a:lnTo>
                    <a:pt x="1313" y="188"/>
                  </a:lnTo>
                  <a:lnTo>
                    <a:pt x="1255" y="214"/>
                  </a:lnTo>
                  <a:lnTo>
                    <a:pt x="1196" y="244"/>
                  </a:lnTo>
                  <a:lnTo>
                    <a:pt x="1139" y="274"/>
                  </a:lnTo>
                  <a:lnTo>
                    <a:pt x="1082" y="307"/>
                  </a:lnTo>
                  <a:lnTo>
                    <a:pt x="1026" y="341"/>
                  </a:lnTo>
                  <a:lnTo>
                    <a:pt x="972" y="376"/>
                  </a:lnTo>
                  <a:lnTo>
                    <a:pt x="918" y="413"/>
                  </a:lnTo>
                  <a:lnTo>
                    <a:pt x="866" y="453"/>
                  </a:lnTo>
                  <a:lnTo>
                    <a:pt x="814" y="492"/>
                  </a:lnTo>
                  <a:lnTo>
                    <a:pt x="764" y="535"/>
                  </a:lnTo>
                  <a:lnTo>
                    <a:pt x="716" y="577"/>
                  </a:lnTo>
                  <a:lnTo>
                    <a:pt x="668" y="622"/>
                  </a:lnTo>
                  <a:lnTo>
                    <a:pt x="622" y="669"/>
                  </a:lnTo>
                  <a:lnTo>
                    <a:pt x="578" y="716"/>
                  </a:lnTo>
                  <a:lnTo>
                    <a:pt x="534" y="765"/>
                  </a:lnTo>
                  <a:lnTo>
                    <a:pt x="492" y="815"/>
                  </a:lnTo>
                  <a:lnTo>
                    <a:pt x="452" y="866"/>
                  </a:lnTo>
                  <a:lnTo>
                    <a:pt x="414" y="919"/>
                  </a:lnTo>
                  <a:lnTo>
                    <a:pt x="376" y="972"/>
                  </a:lnTo>
                  <a:lnTo>
                    <a:pt x="340" y="1027"/>
                  </a:lnTo>
                  <a:lnTo>
                    <a:pt x="306" y="1083"/>
                  </a:lnTo>
                  <a:lnTo>
                    <a:pt x="274" y="1140"/>
                  </a:lnTo>
                  <a:lnTo>
                    <a:pt x="243" y="1197"/>
                  </a:lnTo>
                  <a:lnTo>
                    <a:pt x="214" y="1256"/>
                  </a:lnTo>
                  <a:lnTo>
                    <a:pt x="188" y="1314"/>
                  </a:lnTo>
                  <a:lnTo>
                    <a:pt x="162" y="1375"/>
                  </a:lnTo>
                  <a:lnTo>
                    <a:pt x="139" y="1436"/>
                  </a:lnTo>
                  <a:lnTo>
                    <a:pt x="116" y="1497"/>
                  </a:lnTo>
                  <a:lnTo>
                    <a:pt x="96" y="1559"/>
                  </a:lnTo>
                  <a:lnTo>
                    <a:pt x="78" y="1622"/>
                  </a:lnTo>
                  <a:lnTo>
                    <a:pt x="62" y="1685"/>
                  </a:lnTo>
                  <a:lnTo>
                    <a:pt x="48" y="1749"/>
                  </a:lnTo>
                  <a:lnTo>
                    <a:pt x="36" y="1812"/>
                  </a:lnTo>
                  <a:lnTo>
                    <a:pt x="25" y="1877"/>
                  </a:lnTo>
                  <a:lnTo>
                    <a:pt x="16" y="1941"/>
                  </a:lnTo>
                  <a:lnTo>
                    <a:pt x="9" y="2006"/>
                  </a:lnTo>
                  <a:lnTo>
                    <a:pt x="5" y="2071"/>
                  </a:lnTo>
                  <a:lnTo>
                    <a:pt x="1" y="2137"/>
                  </a:lnTo>
                  <a:lnTo>
                    <a:pt x="0" y="2202"/>
                  </a:lnTo>
                  <a:lnTo>
                    <a:pt x="1" y="2267"/>
                  </a:lnTo>
                  <a:lnTo>
                    <a:pt x="5" y="2332"/>
                  </a:lnTo>
                  <a:lnTo>
                    <a:pt x="9" y="2397"/>
                  </a:lnTo>
                  <a:lnTo>
                    <a:pt x="16" y="2462"/>
                  </a:lnTo>
                  <a:lnTo>
                    <a:pt x="25" y="2527"/>
                  </a:lnTo>
                  <a:lnTo>
                    <a:pt x="36" y="2592"/>
                  </a:lnTo>
                  <a:lnTo>
                    <a:pt x="48" y="2656"/>
                  </a:lnTo>
                  <a:lnTo>
                    <a:pt x="62" y="2718"/>
                  </a:lnTo>
                  <a:lnTo>
                    <a:pt x="78" y="2782"/>
                  </a:lnTo>
                  <a:lnTo>
                    <a:pt x="96" y="2845"/>
                  </a:lnTo>
                  <a:lnTo>
                    <a:pt x="116" y="2907"/>
                  </a:lnTo>
                  <a:lnTo>
                    <a:pt x="139" y="2969"/>
                  </a:lnTo>
                  <a:lnTo>
                    <a:pt x="162" y="3029"/>
                  </a:lnTo>
                  <a:lnTo>
                    <a:pt x="188" y="3089"/>
                  </a:lnTo>
                  <a:lnTo>
                    <a:pt x="214" y="3149"/>
                  </a:lnTo>
                  <a:lnTo>
                    <a:pt x="243" y="3207"/>
                  </a:lnTo>
                  <a:lnTo>
                    <a:pt x="274" y="3265"/>
                  </a:lnTo>
                  <a:lnTo>
                    <a:pt x="306" y="3321"/>
                  </a:lnTo>
                  <a:lnTo>
                    <a:pt x="340" y="3376"/>
                  </a:lnTo>
                  <a:lnTo>
                    <a:pt x="376" y="3432"/>
                  </a:lnTo>
                  <a:lnTo>
                    <a:pt x="414" y="3485"/>
                  </a:lnTo>
                  <a:lnTo>
                    <a:pt x="452" y="3537"/>
                  </a:lnTo>
                  <a:lnTo>
                    <a:pt x="492" y="3589"/>
                  </a:lnTo>
                  <a:lnTo>
                    <a:pt x="534" y="3639"/>
                  </a:lnTo>
                  <a:lnTo>
                    <a:pt x="578" y="3687"/>
                  </a:lnTo>
                  <a:lnTo>
                    <a:pt x="622" y="3735"/>
                  </a:lnTo>
                  <a:lnTo>
                    <a:pt x="668" y="3781"/>
                  </a:lnTo>
                  <a:lnTo>
                    <a:pt x="716" y="3826"/>
                  </a:lnTo>
                  <a:lnTo>
                    <a:pt x="764" y="3869"/>
                  </a:lnTo>
                  <a:lnTo>
                    <a:pt x="814" y="3911"/>
                  </a:lnTo>
                  <a:lnTo>
                    <a:pt x="866" y="3951"/>
                  </a:lnTo>
                  <a:lnTo>
                    <a:pt x="918" y="3991"/>
                  </a:lnTo>
                  <a:lnTo>
                    <a:pt x="972" y="4028"/>
                  </a:lnTo>
                  <a:lnTo>
                    <a:pt x="1026" y="4063"/>
                  </a:lnTo>
                  <a:lnTo>
                    <a:pt x="1082" y="4097"/>
                  </a:lnTo>
                  <a:lnTo>
                    <a:pt x="1139" y="4129"/>
                  </a:lnTo>
                  <a:lnTo>
                    <a:pt x="1196" y="4160"/>
                  </a:lnTo>
                  <a:lnTo>
                    <a:pt x="1255" y="4189"/>
                  </a:lnTo>
                  <a:lnTo>
                    <a:pt x="1313" y="4216"/>
                  </a:lnTo>
                  <a:lnTo>
                    <a:pt x="1374" y="4242"/>
                  </a:lnTo>
                  <a:lnTo>
                    <a:pt x="1435" y="4265"/>
                  </a:lnTo>
                  <a:lnTo>
                    <a:pt x="1496" y="4287"/>
                  </a:lnTo>
                  <a:lnTo>
                    <a:pt x="1558" y="4307"/>
                  </a:lnTo>
                  <a:lnTo>
                    <a:pt x="1621" y="4325"/>
                  </a:lnTo>
                  <a:lnTo>
                    <a:pt x="1684" y="4341"/>
                  </a:lnTo>
                  <a:lnTo>
                    <a:pt x="1748" y="4356"/>
                  </a:lnTo>
                  <a:lnTo>
                    <a:pt x="1812" y="4369"/>
                  </a:lnTo>
                  <a:lnTo>
                    <a:pt x="1876" y="4379"/>
                  </a:lnTo>
                  <a:lnTo>
                    <a:pt x="1941" y="4388"/>
                  </a:lnTo>
                  <a:lnTo>
                    <a:pt x="2005" y="4394"/>
                  </a:lnTo>
                  <a:lnTo>
                    <a:pt x="2070" y="4400"/>
                  </a:lnTo>
                  <a:lnTo>
                    <a:pt x="2135" y="4402"/>
                  </a:lnTo>
                  <a:lnTo>
                    <a:pt x="2200" y="4403"/>
                  </a:lnTo>
                  <a:lnTo>
                    <a:pt x="2265" y="4402"/>
                  </a:lnTo>
                  <a:lnTo>
                    <a:pt x="2331" y="4400"/>
                  </a:lnTo>
                  <a:lnTo>
                    <a:pt x="2396" y="4394"/>
                  </a:lnTo>
                  <a:lnTo>
                    <a:pt x="2460" y="4388"/>
                  </a:lnTo>
                  <a:lnTo>
                    <a:pt x="2525" y="4379"/>
                  </a:lnTo>
                  <a:lnTo>
                    <a:pt x="2590" y="4369"/>
                  </a:lnTo>
                  <a:lnTo>
                    <a:pt x="2654" y="4356"/>
                  </a:lnTo>
                  <a:lnTo>
                    <a:pt x="2717" y="4341"/>
                  </a:lnTo>
                  <a:lnTo>
                    <a:pt x="2781" y="4325"/>
                  </a:lnTo>
                  <a:lnTo>
                    <a:pt x="2842" y="4307"/>
                  </a:lnTo>
                  <a:lnTo>
                    <a:pt x="2905" y="4287"/>
                  </a:lnTo>
                  <a:lnTo>
                    <a:pt x="2966" y="4265"/>
                  </a:lnTo>
                  <a:lnTo>
                    <a:pt x="3028" y="4242"/>
                  </a:lnTo>
                  <a:lnTo>
                    <a:pt x="3087" y="4216"/>
                  </a:lnTo>
                  <a:lnTo>
                    <a:pt x="3147" y="4189"/>
                  </a:lnTo>
                  <a:lnTo>
                    <a:pt x="3204" y="4160"/>
                  </a:lnTo>
                  <a:lnTo>
                    <a:pt x="3263" y="4129"/>
                  </a:lnTo>
                  <a:lnTo>
                    <a:pt x="3319" y="4097"/>
                  </a:lnTo>
                  <a:lnTo>
                    <a:pt x="3375" y="4063"/>
                  </a:lnTo>
                  <a:lnTo>
                    <a:pt x="3429" y="4028"/>
                  </a:lnTo>
                  <a:lnTo>
                    <a:pt x="3482" y="3991"/>
                  </a:lnTo>
                  <a:lnTo>
                    <a:pt x="3536" y="3951"/>
                  </a:lnTo>
                  <a:lnTo>
                    <a:pt x="3587" y="3911"/>
                  </a:lnTo>
                  <a:lnTo>
                    <a:pt x="3637" y="3869"/>
                  </a:lnTo>
                  <a:lnTo>
                    <a:pt x="3686" y="3826"/>
                  </a:lnTo>
                  <a:lnTo>
                    <a:pt x="3733" y="3781"/>
                  </a:lnTo>
                  <a:lnTo>
                    <a:pt x="3778" y="3735"/>
                  </a:lnTo>
                  <a:lnTo>
                    <a:pt x="3823" y="3687"/>
                  </a:lnTo>
                  <a:lnTo>
                    <a:pt x="3867" y="3639"/>
                  </a:lnTo>
                  <a:lnTo>
                    <a:pt x="3908" y="3589"/>
                  </a:lnTo>
                  <a:lnTo>
                    <a:pt x="3949" y="3537"/>
                  </a:lnTo>
                  <a:lnTo>
                    <a:pt x="3988" y="3485"/>
                  </a:lnTo>
                  <a:lnTo>
                    <a:pt x="4025" y="3432"/>
                  </a:lnTo>
                  <a:lnTo>
                    <a:pt x="4061" y="3376"/>
                  </a:lnTo>
                  <a:lnTo>
                    <a:pt x="4095" y="3321"/>
                  </a:lnTo>
                  <a:lnTo>
                    <a:pt x="4127" y="3265"/>
                  </a:lnTo>
                  <a:lnTo>
                    <a:pt x="4157" y="3207"/>
                  </a:lnTo>
                  <a:lnTo>
                    <a:pt x="4186" y="3149"/>
                  </a:lnTo>
                  <a:lnTo>
                    <a:pt x="4214" y="3089"/>
                  </a:lnTo>
                  <a:lnTo>
                    <a:pt x="4239" y="3029"/>
                  </a:lnTo>
                  <a:lnTo>
                    <a:pt x="4263" y="2969"/>
                  </a:lnTo>
                  <a:lnTo>
                    <a:pt x="4284" y="2907"/>
                  </a:lnTo>
                  <a:lnTo>
                    <a:pt x="4304" y="2845"/>
                  </a:lnTo>
                  <a:lnTo>
                    <a:pt x="4322" y="2782"/>
                  </a:lnTo>
                  <a:lnTo>
                    <a:pt x="4338" y="2718"/>
                  </a:lnTo>
                  <a:lnTo>
                    <a:pt x="4353" y="2656"/>
                  </a:lnTo>
                  <a:lnTo>
                    <a:pt x="4365" y="2592"/>
                  </a:lnTo>
                  <a:lnTo>
                    <a:pt x="4376" y="2527"/>
                  </a:lnTo>
                  <a:lnTo>
                    <a:pt x="4385" y="2462"/>
                  </a:lnTo>
                  <a:lnTo>
                    <a:pt x="4392" y="2397"/>
                  </a:lnTo>
                  <a:lnTo>
                    <a:pt x="4396" y="2332"/>
                  </a:lnTo>
                  <a:lnTo>
                    <a:pt x="4399" y="2267"/>
                  </a:lnTo>
                  <a:lnTo>
                    <a:pt x="4400" y="2202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727" name="Line 967"/>
            <p:cNvSpPr>
              <a:spLocks noChangeShapeType="1"/>
            </p:cNvSpPr>
            <p:nvPr/>
          </p:nvSpPr>
          <p:spPr bwMode="auto">
            <a:xfrm>
              <a:off x="4133" y="2289"/>
              <a:ext cx="24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728" name="Line 968"/>
            <p:cNvSpPr>
              <a:spLocks noChangeShapeType="1"/>
            </p:cNvSpPr>
            <p:nvPr/>
          </p:nvSpPr>
          <p:spPr bwMode="auto">
            <a:xfrm>
              <a:off x="4410" y="2289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729" name="Line 969"/>
            <p:cNvSpPr>
              <a:spLocks noChangeShapeType="1"/>
            </p:cNvSpPr>
            <p:nvPr/>
          </p:nvSpPr>
          <p:spPr bwMode="auto">
            <a:xfrm>
              <a:off x="4477" y="2289"/>
              <a:ext cx="29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730" name="Line 970"/>
            <p:cNvSpPr>
              <a:spLocks noChangeShapeType="1"/>
            </p:cNvSpPr>
            <p:nvPr/>
          </p:nvSpPr>
          <p:spPr bwMode="auto">
            <a:xfrm>
              <a:off x="4810" y="2289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731" name="Line 971"/>
            <p:cNvSpPr>
              <a:spLocks noChangeShapeType="1"/>
            </p:cNvSpPr>
            <p:nvPr/>
          </p:nvSpPr>
          <p:spPr bwMode="auto">
            <a:xfrm>
              <a:off x="4876" y="2289"/>
              <a:ext cx="29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732" name="Line 972"/>
            <p:cNvSpPr>
              <a:spLocks noChangeShapeType="1"/>
            </p:cNvSpPr>
            <p:nvPr/>
          </p:nvSpPr>
          <p:spPr bwMode="auto">
            <a:xfrm>
              <a:off x="5209" y="2289"/>
              <a:ext cx="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18733" name="Line 973"/>
            <p:cNvSpPr>
              <a:spLocks noChangeShapeType="1"/>
            </p:cNvSpPr>
            <p:nvPr/>
          </p:nvSpPr>
          <p:spPr bwMode="auto">
            <a:xfrm>
              <a:off x="5275" y="2289"/>
              <a:ext cx="24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41709511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8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1178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8" presetClass="entr" presetSubtype="3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7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12" dur="500"/>
                                        <p:tgtEl>
                                          <p:spTgt spid="1177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5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1185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1183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8" presetClass="entr" presetSubtype="1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27" dur="500"/>
                                        <p:tgtEl>
                                          <p:spTgt spid="1177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6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1186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178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178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7763" grpId="0" autoUpdateAnimBg="0"/>
      <p:bldP spid="117764" grpId="0" autoUpdateAnimBg="0"/>
      <p:bldP spid="117826" grpId="0" autoUpdateAnimBg="0"/>
      <p:bldP spid="117828" grpId="0" autoUpdateAnimBg="0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059" name="Text Box 3"/>
          <p:cNvSpPr txBox="1">
            <a:spLocks noChangeArrowheads="1"/>
          </p:cNvSpPr>
          <p:nvPr/>
        </p:nvSpPr>
        <p:spPr bwMode="auto">
          <a:xfrm>
            <a:off x="0" y="0"/>
            <a:ext cx="9144000" cy="2528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3333CC"/>
                </a:solidFill>
                <a:latin typeface="黑体" pitchFamily="2" charset="-122"/>
                <a:ea typeface="黑体" pitchFamily="2" charset="-122"/>
              </a:rPr>
              <a:t>    </a:t>
            </a:r>
            <a:r>
              <a:rPr kumimoji="1" lang="zh-CN" altLang="en-US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在平行于齿轮轴线的投影面上的外形视图中，啮合区只用粗实线画出节线，齿顶线和齿根线均不画。在两齿轮其它处的节线仍用细点画线绘制</a:t>
            </a:r>
            <a:r>
              <a:rPr kumimoji="1"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(</a:t>
            </a:r>
            <a:r>
              <a:rPr kumimoji="1" lang="zh-CN" altLang="en-US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图</a:t>
            </a:r>
            <a:r>
              <a:rPr kumimoji="1"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a)</a:t>
            </a:r>
            <a:r>
              <a:rPr kumimoji="1" lang="zh-CN" altLang="en-US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。如需表示轮齿的方向时，画法与单个齿轮相同</a:t>
            </a:r>
            <a:r>
              <a:rPr kumimoji="1"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(</a:t>
            </a:r>
            <a:r>
              <a:rPr kumimoji="1" lang="zh-CN" altLang="en-US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图</a:t>
            </a:r>
            <a:r>
              <a:rPr kumimoji="1"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b</a:t>
            </a:r>
            <a:r>
              <a:rPr kumimoji="1" lang="zh-CN" altLang="en-US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和</a:t>
            </a:r>
            <a:r>
              <a:rPr kumimoji="1"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c)</a:t>
            </a:r>
            <a:r>
              <a:rPr kumimoji="1" lang="zh-CN" altLang="en-US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。 </a:t>
            </a:r>
          </a:p>
        </p:txBody>
      </p:sp>
      <p:grpSp>
        <p:nvGrpSpPr>
          <p:cNvPr id="173307" name="Group 251"/>
          <p:cNvGrpSpPr>
            <a:grpSpLocks/>
          </p:cNvGrpSpPr>
          <p:nvPr/>
        </p:nvGrpSpPr>
        <p:grpSpPr bwMode="auto">
          <a:xfrm>
            <a:off x="2205038" y="2579688"/>
            <a:ext cx="1085850" cy="4133850"/>
            <a:chOff x="1389" y="1547"/>
            <a:chExt cx="684" cy="2604"/>
          </a:xfrm>
        </p:grpSpPr>
        <p:sp>
          <p:nvSpPr>
            <p:cNvPr id="173189" name="Line 133"/>
            <p:cNvSpPr>
              <a:spLocks noChangeShapeType="1"/>
            </p:cNvSpPr>
            <p:nvPr/>
          </p:nvSpPr>
          <p:spPr bwMode="auto">
            <a:xfrm flipH="1">
              <a:off x="1780" y="2331"/>
              <a:ext cx="29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190" name="Line 134"/>
            <p:cNvSpPr>
              <a:spLocks noChangeShapeType="1"/>
            </p:cNvSpPr>
            <p:nvPr/>
          </p:nvSpPr>
          <p:spPr bwMode="auto">
            <a:xfrm flipH="1">
              <a:off x="1717" y="2331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191" name="Line 135"/>
            <p:cNvSpPr>
              <a:spLocks noChangeShapeType="1"/>
            </p:cNvSpPr>
            <p:nvPr/>
          </p:nvSpPr>
          <p:spPr bwMode="auto">
            <a:xfrm flipH="1">
              <a:off x="1389" y="2331"/>
              <a:ext cx="2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192" name="Line 136"/>
            <p:cNvSpPr>
              <a:spLocks noChangeShapeType="1"/>
            </p:cNvSpPr>
            <p:nvPr/>
          </p:nvSpPr>
          <p:spPr bwMode="auto">
            <a:xfrm flipH="1">
              <a:off x="1533" y="1547"/>
              <a:ext cx="27" cy="2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193" name="Line 137"/>
            <p:cNvSpPr>
              <a:spLocks noChangeShapeType="1"/>
            </p:cNvSpPr>
            <p:nvPr/>
          </p:nvSpPr>
          <p:spPr bwMode="auto">
            <a:xfrm>
              <a:off x="1560" y="1547"/>
              <a:ext cx="34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194" name="Line 138"/>
            <p:cNvSpPr>
              <a:spLocks noChangeShapeType="1"/>
            </p:cNvSpPr>
            <p:nvPr/>
          </p:nvSpPr>
          <p:spPr bwMode="auto">
            <a:xfrm>
              <a:off x="1932" y="1576"/>
              <a:ext cx="0" cy="25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195" name="Line 139"/>
            <p:cNvSpPr>
              <a:spLocks noChangeShapeType="1"/>
            </p:cNvSpPr>
            <p:nvPr/>
          </p:nvSpPr>
          <p:spPr bwMode="auto">
            <a:xfrm>
              <a:off x="1903" y="1547"/>
              <a:ext cx="29" cy="2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196" name="Line 140"/>
            <p:cNvSpPr>
              <a:spLocks noChangeShapeType="1"/>
            </p:cNvSpPr>
            <p:nvPr/>
          </p:nvSpPr>
          <p:spPr bwMode="auto">
            <a:xfrm flipH="1">
              <a:off x="1560" y="4151"/>
              <a:ext cx="34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197" name="Line 141"/>
            <p:cNvSpPr>
              <a:spLocks noChangeShapeType="1"/>
            </p:cNvSpPr>
            <p:nvPr/>
          </p:nvSpPr>
          <p:spPr bwMode="auto">
            <a:xfrm>
              <a:off x="1533" y="4122"/>
              <a:ext cx="27" cy="2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198" name="Line 142"/>
            <p:cNvSpPr>
              <a:spLocks noChangeShapeType="1"/>
            </p:cNvSpPr>
            <p:nvPr/>
          </p:nvSpPr>
          <p:spPr bwMode="auto">
            <a:xfrm flipH="1">
              <a:off x="1903" y="4122"/>
              <a:ext cx="29" cy="2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199" name="Line 143"/>
            <p:cNvSpPr>
              <a:spLocks noChangeShapeType="1"/>
            </p:cNvSpPr>
            <p:nvPr/>
          </p:nvSpPr>
          <p:spPr bwMode="auto">
            <a:xfrm flipH="1">
              <a:off x="1772" y="1618"/>
              <a:ext cx="20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00" name="Line 144"/>
            <p:cNvSpPr>
              <a:spLocks noChangeShapeType="1"/>
            </p:cNvSpPr>
            <p:nvPr/>
          </p:nvSpPr>
          <p:spPr bwMode="auto">
            <a:xfrm flipH="1">
              <a:off x="1707" y="1618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01" name="Line 145"/>
            <p:cNvSpPr>
              <a:spLocks noChangeShapeType="1"/>
            </p:cNvSpPr>
            <p:nvPr/>
          </p:nvSpPr>
          <p:spPr bwMode="auto">
            <a:xfrm flipH="1">
              <a:off x="1464" y="1618"/>
              <a:ext cx="20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02" name="Line 146"/>
            <p:cNvSpPr>
              <a:spLocks noChangeShapeType="1"/>
            </p:cNvSpPr>
            <p:nvPr/>
          </p:nvSpPr>
          <p:spPr bwMode="auto">
            <a:xfrm flipH="1">
              <a:off x="1780" y="3580"/>
              <a:ext cx="25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03" name="Line 147"/>
            <p:cNvSpPr>
              <a:spLocks noChangeShapeType="1"/>
            </p:cNvSpPr>
            <p:nvPr/>
          </p:nvSpPr>
          <p:spPr bwMode="auto">
            <a:xfrm flipH="1">
              <a:off x="1717" y="3580"/>
              <a:ext cx="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04" name="Line 148"/>
            <p:cNvSpPr>
              <a:spLocks noChangeShapeType="1"/>
            </p:cNvSpPr>
            <p:nvPr/>
          </p:nvSpPr>
          <p:spPr bwMode="auto">
            <a:xfrm flipH="1">
              <a:off x="1427" y="3580"/>
              <a:ext cx="25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05" name="Line 149"/>
            <p:cNvSpPr>
              <a:spLocks noChangeShapeType="1"/>
            </p:cNvSpPr>
            <p:nvPr/>
          </p:nvSpPr>
          <p:spPr bwMode="auto">
            <a:xfrm>
              <a:off x="1533" y="1576"/>
              <a:ext cx="0" cy="25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06" name="Line 150"/>
            <p:cNvSpPr>
              <a:spLocks noChangeShapeType="1"/>
            </p:cNvSpPr>
            <p:nvPr/>
          </p:nvSpPr>
          <p:spPr bwMode="auto">
            <a:xfrm>
              <a:off x="1533" y="3045"/>
              <a:ext cx="399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07" name="Line 151"/>
            <p:cNvSpPr>
              <a:spLocks noChangeShapeType="1"/>
            </p:cNvSpPr>
            <p:nvPr/>
          </p:nvSpPr>
          <p:spPr bwMode="auto">
            <a:xfrm flipH="1">
              <a:off x="1784" y="4078"/>
              <a:ext cx="19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08" name="Line 152"/>
            <p:cNvSpPr>
              <a:spLocks noChangeShapeType="1"/>
            </p:cNvSpPr>
            <p:nvPr/>
          </p:nvSpPr>
          <p:spPr bwMode="auto">
            <a:xfrm flipH="1">
              <a:off x="1721" y="4078"/>
              <a:ext cx="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09" name="Line 153"/>
            <p:cNvSpPr>
              <a:spLocks noChangeShapeType="1"/>
            </p:cNvSpPr>
            <p:nvPr/>
          </p:nvSpPr>
          <p:spPr bwMode="auto">
            <a:xfrm flipH="1">
              <a:off x="1487" y="4078"/>
              <a:ext cx="19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10" name="Line 154"/>
            <p:cNvSpPr>
              <a:spLocks noChangeShapeType="1"/>
            </p:cNvSpPr>
            <p:nvPr/>
          </p:nvSpPr>
          <p:spPr bwMode="auto">
            <a:xfrm flipH="1">
              <a:off x="1475" y="1990"/>
              <a:ext cx="5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11" name="Line 155"/>
            <p:cNvSpPr>
              <a:spLocks noChangeShapeType="1"/>
            </p:cNvSpPr>
            <p:nvPr/>
          </p:nvSpPr>
          <p:spPr bwMode="auto">
            <a:xfrm>
              <a:off x="1475" y="1990"/>
              <a:ext cx="0" cy="6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12" name="Line 156"/>
            <p:cNvSpPr>
              <a:spLocks noChangeShapeType="1"/>
            </p:cNvSpPr>
            <p:nvPr/>
          </p:nvSpPr>
          <p:spPr bwMode="auto">
            <a:xfrm>
              <a:off x="1475" y="2675"/>
              <a:ext cx="5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13" name="Line 157"/>
            <p:cNvSpPr>
              <a:spLocks noChangeShapeType="1"/>
            </p:cNvSpPr>
            <p:nvPr/>
          </p:nvSpPr>
          <p:spPr bwMode="auto">
            <a:xfrm>
              <a:off x="1932" y="2675"/>
              <a:ext cx="5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14" name="Line 158"/>
            <p:cNvSpPr>
              <a:spLocks noChangeShapeType="1"/>
            </p:cNvSpPr>
            <p:nvPr/>
          </p:nvSpPr>
          <p:spPr bwMode="auto">
            <a:xfrm flipV="1">
              <a:off x="1987" y="1990"/>
              <a:ext cx="0" cy="6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15" name="Line 159"/>
            <p:cNvSpPr>
              <a:spLocks noChangeShapeType="1"/>
            </p:cNvSpPr>
            <p:nvPr/>
          </p:nvSpPr>
          <p:spPr bwMode="auto">
            <a:xfrm flipH="1">
              <a:off x="1932" y="1990"/>
              <a:ext cx="5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16" name="Line 160"/>
            <p:cNvSpPr>
              <a:spLocks noChangeShapeType="1"/>
            </p:cNvSpPr>
            <p:nvPr/>
          </p:nvSpPr>
          <p:spPr bwMode="auto">
            <a:xfrm flipH="1">
              <a:off x="1475" y="3238"/>
              <a:ext cx="5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17" name="Line 161"/>
            <p:cNvSpPr>
              <a:spLocks noChangeShapeType="1"/>
            </p:cNvSpPr>
            <p:nvPr/>
          </p:nvSpPr>
          <p:spPr bwMode="auto">
            <a:xfrm>
              <a:off x="1475" y="3238"/>
              <a:ext cx="0" cy="6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18" name="Line 162"/>
            <p:cNvSpPr>
              <a:spLocks noChangeShapeType="1"/>
            </p:cNvSpPr>
            <p:nvPr/>
          </p:nvSpPr>
          <p:spPr bwMode="auto">
            <a:xfrm>
              <a:off x="1475" y="3923"/>
              <a:ext cx="5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19" name="Line 163"/>
            <p:cNvSpPr>
              <a:spLocks noChangeShapeType="1"/>
            </p:cNvSpPr>
            <p:nvPr/>
          </p:nvSpPr>
          <p:spPr bwMode="auto">
            <a:xfrm>
              <a:off x="1932" y="3923"/>
              <a:ext cx="5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20" name="Line 164"/>
            <p:cNvSpPr>
              <a:spLocks noChangeShapeType="1"/>
            </p:cNvSpPr>
            <p:nvPr/>
          </p:nvSpPr>
          <p:spPr bwMode="auto">
            <a:xfrm flipV="1">
              <a:off x="1987" y="3238"/>
              <a:ext cx="0" cy="6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21" name="Line 165"/>
            <p:cNvSpPr>
              <a:spLocks noChangeShapeType="1"/>
            </p:cNvSpPr>
            <p:nvPr/>
          </p:nvSpPr>
          <p:spPr bwMode="auto">
            <a:xfrm flipH="1">
              <a:off x="1932" y="3238"/>
              <a:ext cx="55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73310" name="Group 254"/>
          <p:cNvGrpSpPr>
            <a:grpSpLocks/>
          </p:cNvGrpSpPr>
          <p:nvPr/>
        </p:nvGrpSpPr>
        <p:grpSpPr bwMode="auto">
          <a:xfrm>
            <a:off x="4002088" y="2579688"/>
            <a:ext cx="1084262" cy="4133850"/>
            <a:chOff x="2521" y="1547"/>
            <a:chExt cx="683" cy="2604"/>
          </a:xfrm>
        </p:grpSpPr>
        <p:sp>
          <p:nvSpPr>
            <p:cNvPr id="173222" name="Line 166"/>
            <p:cNvSpPr>
              <a:spLocks noChangeShapeType="1"/>
            </p:cNvSpPr>
            <p:nvPr/>
          </p:nvSpPr>
          <p:spPr bwMode="auto">
            <a:xfrm flipH="1">
              <a:off x="2912" y="2331"/>
              <a:ext cx="29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23" name="Line 167"/>
            <p:cNvSpPr>
              <a:spLocks noChangeShapeType="1"/>
            </p:cNvSpPr>
            <p:nvPr/>
          </p:nvSpPr>
          <p:spPr bwMode="auto">
            <a:xfrm flipH="1">
              <a:off x="2849" y="2331"/>
              <a:ext cx="2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24" name="Line 168"/>
            <p:cNvSpPr>
              <a:spLocks noChangeShapeType="1"/>
            </p:cNvSpPr>
            <p:nvPr/>
          </p:nvSpPr>
          <p:spPr bwMode="auto">
            <a:xfrm flipH="1">
              <a:off x="2521" y="2331"/>
              <a:ext cx="29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25" name="Line 169"/>
            <p:cNvSpPr>
              <a:spLocks noChangeShapeType="1"/>
            </p:cNvSpPr>
            <p:nvPr/>
          </p:nvSpPr>
          <p:spPr bwMode="auto">
            <a:xfrm flipH="1">
              <a:off x="2663" y="1547"/>
              <a:ext cx="29" cy="2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26" name="Line 170"/>
            <p:cNvSpPr>
              <a:spLocks noChangeShapeType="1"/>
            </p:cNvSpPr>
            <p:nvPr/>
          </p:nvSpPr>
          <p:spPr bwMode="auto">
            <a:xfrm>
              <a:off x="2692" y="1547"/>
              <a:ext cx="34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27" name="Line 171"/>
            <p:cNvSpPr>
              <a:spLocks noChangeShapeType="1"/>
            </p:cNvSpPr>
            <p:nvPr/>
          </p:nvSpPr>
          <p:spPr bwMode="auto">
            <a:xfrm>
              <a:off x="3062" y="1576"/>
              <a:ext cx="0" cy="25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28" name="Line 172"/>
            <p:cNvSpPr>
              <a:spLocks noChangeShapeType="1"/>
            </p:cNvSpPr>
            <p:nvPr/>
          </p:nvSpPr>
          <p:spPr bwMode="auto">
            <a:xfrm>
              <a:off x="3035" y="1547"/>
              <a:ext cx="27" cy="2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29" name="Line 173"/>
            <p:cNvSpPr>
              <a:spLocks noChangeShapeType="1"/>
            </p:cNvSpPr>
            <p:nvPr/>
          </p:nvSpPr>
          <p:spPr bwMode="auto">
            <a:xfrm flipH="1">
              <a:off x="2692" y="4151"/>
              <a:ext cx="34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30" name="Line 174"/>
            <p:cNvSpPr>
              <a:spLocks noChangeShapeType="1"/>
            </p:cNvSpPr>
            <p:nvPr/>
          </p:nvSpPr>
          <p:spPr bwMode="auto">
            <a:xfrm>
              <a:off x="2663" y="4122"/>
              <a:ext cx="29" cy="2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31" name="Line 175"/>
            <p:cNvSpPr>
              <a:spLocks noChangeShapeType="1"/>
            </p:cNvSpPr>
            <p:nvPr/>
          </p:nvSpPr>
          <p:spPr bwMode="auto">
            <a:xfrm flipH="1">
              <a:off x="3035" y="4122"/>
              <a:ext cx="27" cy="2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32" name="Line 176"/>
            <p:cNvSpPr>
              <a:spLocks noChangeShapeType="1"/>
            </p:cNvSpPr>
            <p:nvPr/>
          </p:nvSpPr>
          <p:spPr bwMode="auto">
            <a:xfrm flipH="1">
              <a:off x="2903" y="1618"/>
              <a:ext cx="2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33" name="Line 177"/>
            <p:cNvSpPr>
              <a:spLocks noChangeShapeType="1"/>
            </p:cNvSpPr>
            <p:nvPr/>
          </p:nvSpPr>
          <p:spPr bwMode="auto">
            <a:xfrm flipH="1">
              <a:off x="2839" y="1618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34" name="Line 178"/>
            <p:cNvSpPr>
              <a:spLocks noChangeShapeType="1"/>
            </p:cNvSpPr>
            <p:nvPr/>
          </p:nvSpPr>
          <p:spPr bwMode="auto">
            <a:xfrm flipH="1">
              <a:off x="2594" y="1618"/>
              <a:ext cx="20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35" name="Line 179"/>
            <p:cNvSpPr>
              <a:spLocks noChangeShapeType="1"/>
            </p:cNvSpPr>
            <p:nvPr/>
          </p:nvSpPr>
          <p:spPr bwMode="auto">
            <a:xfrm flipH="1">
              <a:off x="2914" y="3580"/>
              <a:ext cx="25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36" name="Line 180"/>
            <p:cNvSpPr>
              <a:spLocks noChangeShapeType="1"/>
            </p:cNvSpPr>
            <p:nvPr/>
          </p:nvSpPr>
          <p:spPr bwMode="auto">
            <a:xfrm flipH="1">
              <a:off x="2849" y="3580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37" name="Line 181"/>
            <p:cNvSpPr>
              <a:spLocks noChangeShapeType="1"/>
            </p:cNvSpPr>
            <p:nvPr/>
          </p:nvSpPr>
          <p:spPr bwMode="auto">
            <a:xfrm flipH="1">
              <a:off x="2558" y="3580"/>
              <a:ext cx="25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38" name="Line 182"/>
            <p:cNvSpPr>
              <a:spLocks noChangeShapeType="1"/>
            </p:cNvSpPr>
            <p:nvPr/>
          </p:nvSpPr>
          <p:spPr bwMode="auto">
            <a:xfrm>
              <a:off x="2663" y="1576"/>
              <a:ext cx="0" cy="25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39" name="Line 183"/>
            <p:cNvSpPr>
              <a:spLocks noChangeShapeType="1"/>
            </p:cNvSpPr>
            <p:nvPr/>
          </p:nvSpPr>
          <p:spPr bwMode="auto">
            <a:xfrm>
              <a:off x="2663" y="3045"/>
              <a:ext cx="399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40" name="Line 184"/>
            <p:cNvSpPr>
              <a:spLocks noChangeShapeType="1"/>
            </p:cNvSpPr>
            <p:nvPr/>
          </p:nvSpPr>
          <p:spPr bwMode="auto">
            <a:xfrm flipH="1">
              <a:off x="2916" y="4078"/>
              <a:ext cx="19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41" name="Line 185"/>
            <p:cNvSpPr>
              <a:spLocks noChangeShapeType="1"/>
            </p:cNvSpPr>
            <p:nvPr/>
          </p:nvSpPr>
          <p:spPr bwMode="auto">
            <a:xfrm flipH="1">
              <a:off x="2851" y="4078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42" name="Line 186"/>
            <p:cNvSpPr>
              <a:spLocks noChangeShapeType="1"/>
            </p:cNvSpPr>
            <p:nvPr/>
          </p:nvSpPr>
          <p:spPr bwMode="auto">
            <a:xfrm flipH="1">
              <a:off x="2619" y="4078"/>
              <a:ext cx="19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43" name="Line 187"/>
            <p:cNvSpPr>
              <a:spLocks noChangeShapeType="1"/>
            </p:cNvSpPr>
            <p:nvPr/>
          </p:nvSpPr>
          <p:spPr bwMode="auto">
            <a:xfrm flipH="1">
              <a:off x="2607" y="1990"/>
              <a:ext cx="5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44" name="Line 188"/>
            <p:cNvSpPr>
              <a:spLocks noChangeShapeType="1"/>
            </p:cNvSpPr>
            <p:nvPr/>
          </p:nvSpPr>
          <p:spPr bwMode="auto">
            <a:xfrm>
              <a:off x="2607" y="1990"/>
              <a:ext cx="0" cy="6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45" name="Line 189"/>
            <p:cNvSpPr>
              <a:spLocks noChangeShapeType="1"/>
            </p:cNvSpPr>
            <p:nvPr/>
          </p:nvSpPr>
          <p:spPr bwMode="auto">
            <a:xfrm>
              <a:off x="2607" y="2675"/>
              <a:ext cx="5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46" name="Line 190"/>
            <p:cNvSpPr>
              <a:spLocks noChangeShapeType="1"/>
            </p:cNvSpPr>
            <p:nvPr/>
          </p:nvSpPr>
          <p:spPr bwMode="auto">
            <a:xfrm>
              <a:off x="3062" y="2675"/>
              <a:ext cx="5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47" name="Line 191"/>
            <p:cNvSpPr>
              <a:spLocks noChangeShapeType="1"/>
            </p:cNvSpPr>
            <p:nvPr/>
          </p:nvSpPr>
          <p:spPr bwMode="auto">
            <a:xfrm flipV="1">
              <a:off x="3119" y="1990"/>
              <a:ext cx="0" cy="6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48" name="Line 192"/>
            <p:cNvSpPr>
              <a:spLocks noChangeShapeType="1"/>
            </p:cNvSpPr>
            <p:nvPr/>
          </p:nvSpPr>
          <p:spPr bwMode="auto">
            <a:xfrm flipH="1">
              <a:off x="3062" y="1990"/>
              <a:ext cx="5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49" name="Line 193"/>
            <p:cNvSpPr>
              <a:spLocks noChangeShapeType="1"/>
            </p:cNvSpPr>
            <p:nvPr/>
          </p:nvSpPr>
          <p:spPr bwMode="auto">
            <a:xfrm flipH="1">
              <a:off x="2607" y="3238"/>
              <a:ext cx="5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50" name="Line 194"/>
            <p:cNvSpPr>
              <a:spLocks noChangeShapeType="1"/>
            </p:cNvSpPr>
            <p:nvPr/>
          </p:nvSpPr>
          <p:spPr bwMode="auto">
            <a:xfrm>
              <a:off x="2607" y="3238"/>
              <a:ext cx="0" cy="6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51" name="Line 195"/>
            <p:cNvSpPr>
              <a:spLocks noChangeShapeType="1"/>
            </p:cNvSpPr>
            <p:nvPr/>
          </p:nvSpPr>
          <p:spPr bwMode="auto">
            <a:xfrm>
              <a:off x="2607" y="3923"/>
              <a:ext cx="56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52" name="Line 196"/>
            <p:cNvSpPr>
              <a:spLocks noChangeShapeType="1"/>
            </p:cNvSpPr>
            <p:nvPr/>
          </p:nvSpPr>
          <p:spPr bwMode="auto">
            <a:xfrm>
              <a:off x="3062" y="3923"/>
              <a:ext cx="5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53" name="Line 197"/>
            <p:cNvSpPr>
              <a:spLocks noChangeShapeType="1"/>
            </p:cNvSpPr>
            <p:nvPr/>
          </p:nvSpPr>
          <p:spPr bwMode="auto">
            <a:xfrm flipV="1">
              <a:off x="3119" y="3238"/>
              <a:ext cx="0" cy="6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54" name="Line 198"/>
            <p:cNvSpPr>
              <a:spLocks noChangeShapeType="1"/>
            </p:cNvSpPr>
            <p:nvPr/>
          </p:nvSpPr>
          <p:spPr bwMode="auto">
            <a:xfrm flipH="1">
              <a:off x="3062" y="3238"/>
              <a:ext cx="5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73311" name="Group 255"/>
          <p:cNvGrpSpPr>
            <a:grpSpLocks/>
          </p:cNvGrpSpPr>
          <p:nvPr/>
        </p:nvGrpSpPr>
        <p:grpSpPr bwMode="auto">
          <a:xfrm>
            <a:off x="5784850" y="2579688"/>
            <a:ext cx="1085850" cy="4133850"/>
            <a:chOff x="3644" y="1547"/>
            <a:chExt cx="684" cy="2604"/>
          </a:xfrm>
        </p:grpSpPr>
        <p:sp>
          <p:nvSpPr>
            <p:cNvPr id="173255" name="Line 199"/>
            <p:cNvSpPr>
              <a:spLocks noChangeShapeType="1"/>
            </p:cNvSpPr>
            <p:nvPr/>
          </p:nvSpPr>
          <p:spPr bwMode="auto">
            <a:xfrm flipH="1">
              <a:off x="4037" y="2331"/>
              <a:ext cx="29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56" name="Line 200"/>
            <p:cNvSpPr>
              <a:spLocks noChangeShapeType="1"/>
            </p:cNvSpPr>
            <p:nvPr/>
          </p:nvSpPr>
          <p:spPr bwMode="auto">
            <a:xfrm flipH="1">
              <a:off x="3971" y="2331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57" name="Line 201"/>
            <p:cNvSpPr>
              <a:spLocks noChangeShapeType="1"/>
            </p:cNvSpPr>
            <p:nvPr/>
          </p:nvSpPr>
          <p:spPr bwMode="auto">
            <a:xfrm flipH="1">
              <a:off x="3644" y="2331"/>
              <a:ext cx="29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58" name="Line 202"/>
            <p:cNvSpPr>
              <a:spLocks noChangeShapeType="1"/>
            </p:cNvSpPr>
            <p:nvPr/>
          </p:nvSpPr>
          <p:spPr bwMode="auto">
            <a:xfrm flipH="1">
              <a:off x="3787" y="1547"/>
              <a:ext cx="29" cy="2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59" name="Line 203"/>
            <p:cNvSpPr>
              <a:spLocks noChangeShapeType="1"/>
            </p:cNvSpPr>
            <p:nvPr/>
          </p:nvSpPr>
          <p:spPr bwMode="auto">
            <a:xfrm>
              <a:off x="3816" y="1547"/>
              <a:ext cx="34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60" name="Line 204"/>
            <p:cNvSpPr>
              <a:spLocks noChangeShapeType="1"/>
            </p:cNvSpPr>
            <p:nvPr/>
          </p:nvSpPr>
          <p:spPr bwMode="auto">
            <a:xfrm>
              <a:off x="4186" y="1576"/>
              <a:ext cx="0" cy="25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61" name="Line 205"/>
            <p:cNvSpPr>
              <a:spLocks noChangeShapeType="1"/>
            </p:cNvSpPr>
            <p:nvPr/>
          </p:nvSpPr>
          <p:spPr bwMode="auto">
            <a:xfrm>
              <a:off x="4157" y="1547"/>
              <a:ext cx="29" cy="2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62" name="Line 206"/>
            <p:cNvSpPr>
              <a:spLocks noChangeShapeType="1"/>
            </p:cNvSpPr>
            <p:nvPr/>
          </p:nvSpPr>
          <p:spPr bwMode="auto">
            <a:xfrm flipH="1">
              <a:off x="3816" y="4151"/>
              <a:ext cx="34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63" name="Line 207"/>
            <p:cNvSpPr>
              <a:spLocks noChangeShapeType="1"/>
            </p:cNvSpPr>
            <p:nvPr/>
          </p:nvSpPr>
          <p:spPr bwMode="auto">
            <a:xfrm>
              <a:off x="3787" y="4122"/>
              <a:ext cx="29" cy="2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64" name="Line 208"/>
            <p:cNvSpPr>
              <a:spLocks noChangeShapeType="1"/>
            </p:cNvSpPr>
            <p:nvPr/>
          </p:nvSpPr>
          <p:spPr bwMode="auto">
            <a:xfrm flipH="1">
              <a:off x="4157" y="4122"/>
              <a:ext cx="29" cy="2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65" name="Line 209"/>
            <p:cNvSpPr>
              <a:spLocks noChangeShapeType="1"/>
            </p:cNvSpPr>
            <p:nvPr/>
          </p:nvSpPr>
          <p:spPr bwMode="auto">
            <a:xfrm flipH="1">
              <a:off x="4027" y="1618"/>
              <a:ext cx="20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66" name="Line 210"/>
            <p:cNvSpPr>
              <a:spLocks noChangeShapeType="1"/>
            </p:cNvSpPr>
            <p:nvPr/>
          </p:nvSpPr>
          <p:spPr bwMode="auto">
            <a:xfrm flipH="1">
              <a:off x="3964" y="1618"/>
              <a:ext cx="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67" name="Line 211"/>
            <p:cNvSpPr>
              <a:spLocks noChangeShapeType="1"/>
            </p:cNvSpPr>
            <p:nvPr/>
          </p:nvSpPr>
          <p:spPr bwMode="auto">
            <a:xfrm flipH="1">
              <a:off x="3718" y="1618"/>
              <a:ext cx="20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68" name="Line 212"/>
            <p:cNvSpPr>
              <a:spLocks noChangeShapeType="1"/>
            </p:cNvSpPr>
            <p:nvPr/>
          </p:nvSpPr>
          <p:spPr bwMode="auto">
            <a:xfrm flipH="1">
              <a:off x="4040" y="3580"/>
              <a:ext cx="25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69" name="Line 213"/>
            <p:cNvSpPr>
              <a:spLocks noChangeShapeType="1"/>
            </p:cNvSpPr>
            <p:nvPr/>
          </p:nvSpPr>
          <p:spPr bwMode="auto">
            <a:xfrm flipH="1">
              <a:off x="3975" y="3580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70" name="Line 214"/>
            <p:cNvSpPr>
              <a:spLocks noChangeShapeType="1"/>
            </p:cNvSpPr>
            <p:nvPr/>
          </p:nvSpPr>
          <p:spPr bwMode="auto">
            <a:xfrm flipH="1">
              <a:off x="3686" y="3580"/>
              <a:ext cx="25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71" name="Line 215"/>
            <p:cNvSpPr>
              <a:spLocks noChangeShapeType="1"/>
            </p:cNvSpPr>
            <p:nvPr/>
          </p:nvSpPr>
          <p:spPr bwMode="auto">
            <a:xfrm>
              <a:off x="3787" y="1576"/>
              <a:ext cx="0" cy="254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72" name="Line 216"/>
            <p:cNvSpPr>
              <a:spLocks noChangeShapeType="1"/>
            </p:cNvSpPr>
            <p:nvPr/>
          </p:nvSpPr>
          <p:spPr bwMode="auto">
            <a:xfrm>
              <a:off x="3787" y="3045"/>
              <a:ext cx="399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73" name="Line 217"/>
            <p:cNvSpPr>
              <a:spLocks noChangeShapeType="1"/>
            </p:cNvSpPr>
            <p:nvPr/>
          </p:nvSpPr>
          <p:spPr bwMode="auto">
            <a:xfrm flipH="1">
              <a:off x="4040" y="4078"/>
              <a:ext cx="19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74" name="Line 218"/>
            <p:cNvSpPr>
              <a:spLocks noChangeShapeType="1"/>
            </p:cNvSpPr>
            <p:nvPr/>
          </p:nvSpPr>
          <p:spPr bwMode="auto">
            <a:xfrm flipH="1">
              <a:off x="3975" y="4078"/>
              <a:ext cx="2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75" name="Line 219"/>
            <p:cNvSpPr>
              <a:spLocks noChangeShapeType="1"/>
            </p:cNvSpPr>
            <p:nvPr/>
          </p:nvSpPr>
          <p:spPr bwMode="auto">
            <a:xfrm flipH="1">
              <a:off x="3743" y="4078"/>
              <a:ext cx="19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76" name="Line 220"/>
            <p:cNvSpPr>
              <a:spLocks noChangeShapeType="1"/>
            </p:cNvSpPr>
            <p:nvPr/>
          </p:nvSpPr>
          <p:spPr bwMode="auto">
            <a:xfrm flipH="1">
              <a:off x="3730" y="1990"/>
              <a:ext cx="5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77" name="Line 221"/>
            <p:cNvSpPr>
              <a:spLocks noChangeShapeType="1"/>
            </p:cNvSpPr>
            <p:nvPr/>
          </p:nvSpPr>
          <p:spPr bwMode="auto">
            <a:xfrm>
              <a:off x="3730" y="1990"/>
              <a:ext cx="0" cy="6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78" name="Line 222"/>
            <p:cNvSpPr>
              <a:spLocks noChangeShapeType="1"/>
            </p:cNvSpPr>
            <p:nvPr/>
          </p:nvSpPr>
          <p:spPr bwMode="auto">
            <a:xfrm>
              <a:off x="3730" y="2675"/>
              <a:ext cx="5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79" name="Line 223"/>
            <p:cNvSpPr>
              <a:spLocks noChangeShapeType="1"/>
            </p:cNvSpPr>
            <p:nvPr/>
          </p:nvSpPr>
          <p:spPr bwMode="auto">
            <a:xfrm>
              <a:off x="4186" y="2675"/>
              <a:ext cx="5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80" name="Line 224"/>
            <p:cNvSpPr>
              <a:spLocks noChangeShapeType="1"/>
            </p:cNvSpPr>
            <p:nvPr/>
          </p:nvSpPr>
          <p:spPr bwMode="auto">
            <a:xfrm flipV="1">
              <a:off x="4244" y="1990"/>
              <a:ext cx="0" cy="6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81" name="Line 225"/>
            <p:cNvSpPr>
              <a:spLocks noChangeShapeType="1"/>
            </p:cNvSpPr>
            <p:nvPr/>
          </p:nvSpPr>
          <p:spPr bwMode="auto">
            <a:xfrm flipH="1">
              <a:off x="4186" y="1990"/>
              <a:ext cx="5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82" name="Line 226"/>
            <p:cNvSpPr>
              <a:spLocks noChangeShapeType="1"/>
            </p:cNvSpPr>
            <p:nvPr/>
          </p:nvSpPr>
          <p:spPr bwMode="auto">
            <a:xfrm flipH="1">
              <a:off x="3730" y="3238"/>
              <a:ext cx="5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83" name="Line 227"/>
            <p:cNvSpPr>
              <a:spLocks noChangeShapeType="1"/>
            </p:cNvSpPr>
            <p:nvPr/>
          </p:nvSpPr>
          <p:spPr bwMode="auto">
            <a:xfrm>
              <a:off x="3730" y="3238"/>
              <a:ext cx="0" cy="6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84" name="Line 228"/>
            <p:cNvSpPr>
              <a:spLocks noChangeShapeType="1"/>
            </p:cNvSpPr>
            <p:nvPr/>
          </p:nvSpPr>
          <p:spPr bwMode="auto">
            <a:xfrm>
              <a:off x="3730" y="3923"/>
              <a:ext cx="5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85" name="Line 229"/>
            <p:cNvSpPr>
              <a:spLocks noChangeShapeType="1"/>
            </p:cNvSpPr>
            <p:nvPr/>
          </p:nvSpPr>
          <p:spPr bwMode="auto">
            <a:xfrm>
              <a:off x="4186" y="3923"/>
              <a:ext cx="5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86" name="Line 230"/>
            <p:cNvSpPr>
              <a:spLocks noChangeShapeType="1"/>
            </p:cNvSpPr>
            <p:nvPr/>
          </p:nvSpPr>
          <p:spPr bwMode="auto">
            <a:xfrm flipV="1">
              <a:off x="4244" y="3238"/>
              <a:ext cx="0" cy="68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287" name="Line 231"/>
            <p:cNvSpPr>
              <a:spLocks noChangeShapeType="1"/>
            </p:cNvSpPr>
            <p:nvPr/>
          </p:nvSpPr>
          <p:spPr bwMode="auto">
            <a:xfrm flipH="1">
              <a:off x="4186" y="3238"/>
              <a:ext cx="58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73312" name="Group 256"/>
          <p:cNvGrpSpPr>
            <a:grpSpLocks/>
          </p:cNvGrpSpPr>
          <p:nvPr/>
        </p:nvGrpSpPr>
        <p:grpSpPr bwMode="auto">
          <a:xfrm>
            <a:off x="4227513" y="2951163"/>
            <a:ext cx="633412" cy="639762"/>
            <a:chOff x="2663" y="1781"/>
            <a:chExt cx="399" cy="403"/>
          </a:xfrm>
        </p:grpSpPr>
        <p:sp>
          <p:nvSpPr>
            <p:cNvPr id="173313" name="Line 257"/>
            <p:cNvSpPr>
              <a:spLocks noChangeShapeType="1"/>
            </p:cNvSpPr>
            <p:nvPr/>
          </p:nvSpPr>
          <p:spPr bwMode="auto">
            <a:xfrm flipV="1">
              <a:off x="2663" y="1781"/>
              <a:ext cx="399" cy="23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314" name="Line 258"/>
            <p:cNvSpPr>
              <a:spLocks noChangeShapeType="1"/>
            </p:cNvSpPr>
            <p:nvPr/>
          </p:nvSpPr>
          <p:spPr bwMode="auto">
            <a:xfrm flipV="1">
              <a:off x="2663" y="1867"/>
              <a:ext cx="399" cy="23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315" name="Line 259"/>
            <p:cNvSpPr>
              <a:spLocks noChangeShapeType="1"/>
            </p:cNvSpPr>
            <p:nvPr/>
          </p:nvSpPr>
          <p:spPr bwMode="auto">
            <a:xfrm flipV="1">
              <a:off x="2663" y="1952"/>
              <a:ext cx="399" cy="23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73316" name="Group 260"/>
          <p:cNvGrpSpPr>
            <a:grpSpLocks/>
          </p:cNvGrpSpPr>
          <p:nvPr/>
        </p:nvGrpSpPr>
        <p:grpSpPr bwMode="auto">
          <a:xfrm>
            <a:off x="4227513" y="5876925"/>
            <a:ext cx="633412" cy="638175"/>
            <a:chOff x="2663" y="3624"/>
            <a:chExt cx="399" cy="402"/>
          </a:xfrm>
        </p:grpSpPr>
        <p:sp>
          <p:nvSpPr>
            <p:cNvPr id="173317" name="Line 261"/>
            <p:cNvSpPr>
              <a:spLocks noChangeShapeType="1"/>
            </p:cNvSpPr>
            <p:nvPr/>
          </p:nvSpPr>
          <p:spPr bwMode="auto">
            <a:xfrm>
              <a:off x="2663" y="3794"/>
              <a:ext cx="399" cy="23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318" name="Line 262"/>
            <p:cNvSpPr>
              <a:spLocks noChangeShapeType="1"/>
            </p:cNvSpPr>
            <p:nvPr/>
          </p:nvSpPr>
          <p:spPr bwMode="auto">
            <a:xfrm>
              <a:off x="2663" y="3710"/>
              <a:ext cx="399" cy="23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319" name="Line 263"/>
            <p:cNvSpPr>
              <a:spLocks noChangeShapeType="1"/>
            </p:cNvSpPr>
            <p:nvPr/>
          </p:nvSpPr>
          <p:spPr bwMode="auto">
            <a:xfrm>
              <a:off x="2663" y="3624"/>
              <a:ext cx="399" cy="23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73320" name="Group 264"/>
          <p:cNvGrpSpPr>
            <a:grpSpLocks/>
          </p:cNvGrpSpPr>
          <p:nvPr/>
        </p:nvGrpSpPr>
        <p:grpSpPr bwMode="auto">
          <a:xfrm>
            <a:off x="6011863" y="3000375"/>
            <a:ext cx="633412" cy="452438"/>
            <a:chOff x="3787" y="1812"/>
            <a:chExt cx="399" cy="285"/>
          </a:xfrm>
        </p:grpSpPr>
        <p:sp>
          <p:nvSpPr>
            <p:cNvPr id="173321" name="Line 265"/>
            <p:cNvSpPr>
              <a:spLocks noChangeShapeType="1"/>
            </p:cNvSpPr>
            <p:nvPr/>
          </p:nvSpPr>
          <p:spPr bwMode="auto">
            <a:xfrm flipV="1">
              <a:off x="3787" y="1812"/>
              <a:ext cx="200" cy="1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322" name="Line 266"/>
            <p:cNvSpPr>
              <a:spLocks noChangeShapeType="1"/>
            </p:cNvSpPr>
            <p:nvPr/>
          </p:nvSpPr>
          <p:spPr bwMode="auto">
            <a:xfrm flipV="1">
              <a:off x="3787" y="1896"/>
              <a:ext cx="200" cy="1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323" name="Line 267"/>
            <p:cNvSpPr>
              <a:spLocks noChangeShapeType="1"/>
            </p:cNvSpPr>
            <p:nvPr/>
          </p:nvSpPr>
          <p:spPr bwMode="auto">
            <a:xfrm flipV="1">
              <a:off x="3787" y="1982"/>
              <a:ext cx="200" cy="1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324" name="Line 268"/>
            <p:cNvSpPr>
              <a:spLocks noChangeShapeType="1"/>
            </p:cNvSpPr>
            <p:nvPr/>
          </p:nvSpPr>
          <p:spPr bwMode="auto">
            <a:xfrm flipH="1" flipV="1">
              <a:off x="3987" y="1812"/>
              <a:ext cx="199" cy="1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325" name="Line 269"/>
            <p:cNvSpPr>
              <a:spLocks noChangeShapeType="1"/>
            </p:cNvSpPr>
            <p:nvPr/>
          </p:nvSpPr>
          <p:spPr bwMode="auto">
            <a:xfrm flipH="1" flipV="1">
              <a:off x="3987" y="1896"/>
              <a:ext cx="199" cy="1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326" name="Line 270"/>
            <p:cNvSpPr>
              <a:spLocks noChangeShapeType="1"/>
            </p:cNvSpPr>
            <p:nvPr/>
          </p:nvSpPr>
          <p:spPr bwMode="auto">
            <a:xfrm flipH="1" flipV="1">
              <a:off x="3987" y="1982"/>
              <a:ext cx="199" cy="1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73327" name="Group 271"/>
          <p:cNvGrpSpPr>
            <a:grpSpLocks/>
          </p:cNvGrpSpPr>
          <p:nvPr/>
        </p:nvGrpSpPr>
        <p:grpSpPr bwMode="auto">
          <a:xfrm>
            <a:off x="6011863" y="6013450"/>
            <a:ext cx="633412" cy="454025"/>
            <a:chOff x="3787" y="3710"/>
            <a:chExt cx="399" cy="286"/>
          </a:xfrm>
        </p:grpSpPr>
        <p:sp>
          <p:nvSpPr>
            <p:cNvPr id="173328" name="Line 272"/>
            <p:cNvSpPr>
              <a:spLocks noChangeShapeType="1"/>
            </p:cNvSpPr>
            <p:nvPr/>
          </p:nvSpPr>
          <p:spPr bwMode="auto">
            <a:xfrm>
              <a:off x="3787" y="3881"/>
              <a:ext cx="200" cy="1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329" name="Line 273"/>
            <p:cNvSpPr>
              <a:spLocks noChangeShapeType="1"/>
            </p:cNvSpPr>
            <p:nvPr/>
          </p:nvSpPr>
          <p:spPr bwMode="auto">
            <a:xfrm>
              <a:off x="3787" y="3794"/>
              <a:ext cx="200" cy="1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330" name="Line 274"/>
            <p:cNvSpPr>
              <a:spLocks noChangeShapeType="1"/>
            </p:cNvSpPr>
            <p:nvPr/>
          </p:nvSpPr>
          <p:spPr bwMode="auto">
            <a:xfrm>
              <a:off x="3787" y="3710"/>
              <a:ext cx="200" cy="1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331" name="Line 275"/>
            <p:cNvSpPr>
              <a:spLocks noChangeShapeType="1"/>
            </p:cNvSpPr>
            <p:nvPr/>
          </p:nvSpPr>
          <p:spPr bwMode="auto">
            <a:xfrm flipH="1">
              <a:off x="3987" y="3881"/>
              <a:ext cx="199" cy="1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332" name="Line 276"/>
            <p:cNvSpPr>
              <a:spLocks noChangeShapeType="1"/>
            </p:cNvSpPr>
            <p:nvPr/>
          </p:nvSpPr>
          <p:spPr bwMode="auto">
            <a:xfrm flipH="1">
              <a:off x="3987" y="3794"/>
              <a:ext cx="199" cy="1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3333" name="Line 277"/>
            <p:cNvSpPr>
              <a:spLocks noChangeShapeType="1"/>
            </p:cNvSpPr>
            <p:nvPr/>
          </p:nvSpPr>
          <p:spPr bwMode="auto">
            <a:xfrm flipH="1">
              <a:off x="3987" y="3710"/>
              <a:ext cx="199" cy="1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32752650"/>
      </p:ext>
    </p:extLst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73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73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73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73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73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1733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173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83" name="Text Box 3"/>
          <p:cNvSpPr txBox="1">
            <a:spLocks noChangeArrowheads="1"/>
          </p:cNvSpPr>
          <p:nvPr/>
        </p:nvSpPr>
        <p:spPr bwMode="auto">
          <a:xfrm>
            <a:off x="114300" y="781050"/>
            <a:ext cx="9029700" cy="1739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    </a:t>
            </a:r>
            <a:r>
              <a:rPr kumimoji="1" lang="zh-CN" altLang="en-US" sz="3600" b="1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圆锥齿轮俗称伞齿轮，用于传递两</a:t>
            </a:r>
            <a:r>
              <a:rPr kumimoji="1" lang="zh-CN" altLang="en-US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相交</a:t>
            </a:r>
            <a:r>
              <a:rPr kumimoji="1" lang="zh-CN" altLang="en-US" sz="3600" b="1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轴间的回转运动，以两轴相交成</a:t>
            </a:r>
            <a:r>
              <a:rPr kumimoji="1" lang="zh-CN" altLang="en-US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直角</a:t>
            </a:r>
            <a:r>
              <a:rPr kumimoji="1" lang="zh-CN" altLang="en-US" sz="3600" b="1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的圆锥齿轮传动应用最广泛。 </a:t>
            </a:r>
          </a:p>
        </p:txBody>
      </p:sp>
      <p:sp>
        <p:nvSpPr>
          <p:cNvPr id="174084" name="Text Box 4"/>
          <p:cNvSpPr txBox="1">
            <a:spLocks noChangeArrowheads="1"/>
          </p:cNvSpPr>
          <p:nvPr/>
        </p:nvSpPr>
        <p:spPr bwMode="auto">
          <a:xfrm>
            <a:off x="100013" y="2538413"/>
            <a:ext cx="9043987" cy="3387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    </a:t>
            </a:r>
            <a:r>
              <a:rPr kumimoji="1" lang="zh-CN" altLang="en-US" sz="3600" b="1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由于锥齿轮的轮齿位于锥面上，所以轮齿的齿厚从大端到小端逐渐变小，模数和分度圆也随之变化。为了设计和制造的方便，规定几何尺寸的计算以</a:t>
            </a:r>
            <a:r>
              <a:rPr kumimoji="1" lang="zh-CN" altLang="en-US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大端为准</a:t>
            </a:r>
            <a:r>
              <a:rPr kumimoji="1" lang="zh-CN" altLang="en-US" sz="3600" b="1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，因此以</a:t>
            </a:r>
            <a:r>
              <a:rPr kumimoji="1" lang="zh-CN" altLang="en-US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大端模数为标准模数</a:t>
            </a:r>
            <a:r>
              <a:rPr kumimoji="1" lang="zh-CN" altLang="en-US" sz="3600" b="1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，来计算大端轮齿的各部分尺寸。 </a:t>
            </a:r>
          </a:p>
        </p:txBody>
      </p:sp>
      <p:sp>
        <p:nvSpPr>
          <p:cNvPr id="174092" name="Rectangle 12"/>
          <p:cNvSpPr>
            <a:spLocks noChangeArrowheads="1"/>
          </p:cNvSpPr>
          <p:nvPr/>
        </p:nvSpPr>
        <p:spPr bwMode="auto">
          <a:xfrm>
            <a:off x="119063" y="104775"/>
            <a:ext cx="4583112" cy="601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33CCCC"/>
                    </a:gs>
                    <a:gs pos="50000">
                      <a:srgbClr val="33CCCC">
                        <a:gamma/>
                        <a:tint val="0"/>
                        <a:invGamma/>
                      </a:srgbClr>
                    </a:gs>
                    <a:gs pos="100000">
                      <a:srgbClr val="33CCCC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三、圆锥齿轮</a:t>
            </a:r>
          </a:p>
        </p:txBody>
      </p:sp>
    </p:spTree>
    <p:extLst>
      <p:ext uri="{BB962C8B-B14F-4D97-AF65-F5344CB8AC3E}">
        <p14:creationId xmlns:p14="http://schemas.microsoft.com/office/powerpoint/2010/main" val="1534853136"/>
      </p:ext>
    </p:extLst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740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740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4083" grpId="0" autoUpdateAnimBg="0"/>
      <p:bldP spid="174084" grpId="0" autoUpdateAnimBg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112" name="Text Box 8"/>
          <p:cNvSpPr txBox="1">
            <a:spLocks noChangeArrowheads="1"/>
          </p:cNvSpPr>
          <p:nvPr/>
        </p:nvSpPr>
        <p:spPr bwMode="auto">
          <a:xfrm>
            <a:off x="104775" y="100013"/>
            <a:ext cx="813117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直齿圆锥齿轮各部分名称和画法</a:t>
            </a:r>
            <a:endParaRPr kumimoji="1" lang="zh-CN" altLang="en-US" sz="3600" b="1">
              <a:solidFill>
                <a:srgbClr val="0000FF"/>
              </a:solidFill>
              <a:latin typeface="楷体_GB2312" pitchFamily="49" charset="-122"/>
              <a:ea typeface="楷体_GB2312" pitchFamily="49" charset="-122"/>
            </a:endParaRPr>
          </a:p>
        </p:txBody>
      </p:sp>
      <p:grpSp>
        <p:nvGrpSpPr>
          <p:cNvPr id="175929" name="Group 825"/>
          <p:cNvGrpSpPr>
            <a:grpSpLocks/>
          </p:cNvGrpSpPr>
          <p:nvPr/>
        </p:nvGrpSpPr>
        <p:grpSpPr bwMode="auto">
          <a:xfrm>
            <a:off x="1185863" y="828675"/>
            <a:ext cx="6684962" cy="5776913"/>
            <a:chOff x="1755" y="841"/>
            <a:chExt cx="2836" cy="2451"/>
          </a:xfrm>
        </p:grpSpPr>
        <p:sp>
          <p:nvSpPr>
            <p:cNvPr id="175525" name="Line 421"/>
            <p:cNvSpPr>
              <a:spLocks noChangeShapeType="1"/>
            </p:cNvSpPr>
            <p:nvPr/>
          </p:nvSpPr>
          <p:spPr bwMode="auto">
            <a:xfrm>
              <a:off x="3017" y="1458"/>
              <a:ext cx="138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26" name="Line 422"/>
            <p:cNvSpPr>
              <a:spLocks noChangeShapeType="1"/>
            </p:cNvSpPr>
            <p:nvPr/>
          </p:nvSpPr>
          <p:spPr bwMode="auto">
            <a:xfrm>
              <a:off x="4327" y="1549"/>
              <a:ext cx="0" cy="8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27" name="Freeform 423"/>
            <p:cNvSpPr>
              <a:spLocks/>
            </p:cNvSpPr>
            <p:nvPr/>
          </p:nvSpPr>
          <p:spPr bwMode="auto">
            <a:xfrm>
              <a:off x="4312" y="1458"/>
              <a:ext cx="30" cy="91"/>
            </a:xfrm>
            <a:custGeom>
              <a:avLst/>
              <a:gdLst>
                <a:gd name="T0" fmla="*/ 0 w 211"/>
                <a:gd name="T1" fmla="*/ 634 h 634"/>
                <a:gd name="T2" fmla="*/ 211 w 211"/>
                <a:gd name="T3" fmla="*/ 634 h 634"/>
                <a:gd name="T4" fmla="*/ 105 w 211"/>
                <a:gd name="T5" fmla="*/ 0 h 634"/>
                <a:gd name="T6" fmla="*/ 0 w 211"/>
                <a:gd name="T7" fmla="*/ 63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634">
                  <a:moveTo>
                    <a:pt x="0" y="634"/>
                  </a:moveTo>
                  <a:lnTo>
                    <a:pt x="211" y="634"/>
                  </a:lnTo>
                  <a:lnTo>
                    <a:pt x="105" y="0"/>
                  </a:lnTo>
                  <a:lnTo>
                    <a:pt x="0" y="634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28" name="Freeform 424"/>
            <p:cNvSpPr>
              <a:spLocks/>
            </p:cNvSpPr>
            <p:nvPr/>
          </p:nvSpPr>
          <p:spPr bwMode="auto">
            <a:xfrm>
              <a:off x="4312" y="1458"/>
              <a:ext cx="30" cy="91"/>
            </a:xfrm>
            <a:custGeom>
              <a:avLst/>
              <a:gdLst>
                <a:gd name="T0" fmla="*/ 0 w 211"/>
                <a:gd name="T1" fmla="*/ 634 h 634"/>
                <a:gd name="T2" fmla="*/ 211 w 211"/>
                <a:gd name="T3" fmla="*/ 634 h 634"/>
                <a:gd name="T4" fmla="*/ 105 w 211"/>
                <a:gd name="T5" fmla="*/ 0 h 634"/>
                <a:gd name="T6" fmla="*/ 0 w 211"/>
                <a:gd name="T7" fmla="*/ 63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634">
                  <a:moveTo>
                    <a:pt x="0" y="634"/>
                  </a:moveTo>
                  <a:lnTo>
                    <a:pt x="211" y="634"/>
                  </a:lnTo>
                  <a:lnTo>
                    <a:pt x="105" y="0"/>
                  </a:lnTo>
                  <a:lnTo>
                    <a:pt x="0" y="634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29" name="Freeform 425"/>
            <p:cNvSpPr>
              <a:spLocks/>
            </p:cNvSpPr>
            <p:nvPr/>
          </p:nvSpPr>
          <p:spPr bwMode="auto">
            <a:xfrm>
              <a:off x="4192" y="2304"/>
              <a:ext cx="114" cy="51"/>
            </a:xfrm>
            <a:custGeom>
              <a:avLst/>
              <a:gdLst>
                <a:gd name="T0" fmla="*/ 0 w 798"/>
                <a:gd name="T1" fmla="*/ 0 h 354"/>
                <a:gd name="T2" fmla="*/ 798 w 798"/>
                <a:gd name="T3" fmla="*/ 214 h 354"/>
                <a:gd name="T4" fmla="*/ 798 w 798"/>
                <a:gd name="T5" fmla="*/ 354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98" h="354">
                  <a:moveTo>
                    <a:pt x="0" y="0"/>
                  </a:moveTo>
                  <a:lnTo>
                    <a:pt x="798" y="214"/>
                  </a:lnTo>
                  <a:lnTo>
                    <a:pt x="798" y="35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30" name="Freeform 426"/>
            <p:cNvSpPr>
              <a:spLocks/>
            </p:cNvSpPr>
            <p:nvPr/>
          </p:nvSpPr>
          <p:spPr bwMode="auto">
            <a:xfrm>
              <a:off x="4284" y="2355"/>
              <a:ext cx="22" cy="10"/>
            </a:xfrm>
            <a:custGeom>
              <a:avLst/>
              <a:gdLst>
                <a:gd name="T0" fmla="*/ 0 w 155"/>
                <a:gd name="T1" fmla="*/ 67 h 74"/>
                <a:gd name="T2" fmla="*/ 47 w 155"/>
                <a:gd name="T3" fmla="*/ 74 h 74"/>
                <a:gd name="T4" fmla="*/ 91 w 155"/>
                <a:gd name="T5" fmla="*/ 71 h 74"/>
                <a:gd name="T6" fmla="*/ 125 w 155"/>
                <a:gd name="T7" fmla="*/ 56 h 74"/>
                <a:gd name="T8" fmla="*/ 147 w 155"/>
                <a:gd name="T9" fmla="*/ 31 h 74"/>
                <a:gd name="T10" fmla="*/ 155 w 155"/>
                <a:gd name="T11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5" h="74">
                  <a:moveTo>
                    <a:pt x="0" y="67"/>
                  </a:moveTo>
                  <a:lnTo>
                    <a:pt x="47" y="74"/>
                  </a:lnTo>
                  <a:lnTo>
                    <a:pt x="91" y="71"/>
                  </a:lnTo>
                  <a:lnTo>
                    <a:pt x="125" y="56"/>
                  </a:lnTo>
                  <a:lnTo>
                    <a:pt x="147" y="31"/>
                  </a:lnTo>
                  <a:lnTo>
                    <a:pt x="15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31" name="Line 427"/>
            <p:cNvSpPr>
              <a:spLocks noChangeShapeType="1"/>
            </p:cNvSpPr>
            <p:nvPr/>
          </p:nvSpPr>
          <p:spPr bwMode="auto">
            <a:xfrm flipH="1" flipV="1">
              <a:off x="4252" y="2356"/>
              <a:ext cx="32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32" name="Freeform 428"/>
            <p:cNvSpPr>
              <a:spLocks/>
            </p:cNvSpPr>
            <p:nvPr/>
          </p:nvSpPr>
          <p:spPr bwMode="auto">
            <a:xfrm>
              <a:off x="4230" y="2334"/>
              <a:ext cx="22" cy="22"/>
            </a:xfrm>
            <a:custGeom>
              <a:avLst/>
              <a:gdLst>
                <a:gd name="T0" fmla="*/ 0 w 156"/>
                <a:gd name="T1" fmla="*/ 0 h 151"/>
                <a:gd name="T2" fmla="*/ 8 w 156"/>
                <a:gd name="T3" fmla="*/ 36 h 151"/>
                <a:gd name="T4" fmla="*/ 30 w 156"/>
                <a:gd name="T5" fmla="*/ 72 h 151"/>
                <a:gd name="T6" fmla="*/ 64 w 156"/>
                <a:gd name="T7" fmla="*/ 105 h 151"/>
                <a:gd name="T8" fmla="*/ 108 w 156"/>
                <a:gd name="T9" fmla="*/ 132 h 151"/>
                <a:gd name="T10" fmla="*/ 156 w 156"/>
                <a:gd name="T11" fmla="*/ 15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6" h="151">
                  <a:moveTo>
                    <a:pt x="0" y="0"/>
                  </a:moveTo>
                  <a:lnTo>
                    <a:pt x="8" y="36"/>
                  </a:lnTo>
                  <a:lnTo>
                    <a:pt x="30" y="72"/>
                  </a:lnTo>
                  <a:lnTo>
                    <a:pt x="64" y="105"/>
                  </a:lnTo>
                  <a:lnTo>
                    <a:pt x="108" y="132"/>
                  </a:lnTo>
                  <a:lnTo>
                    <a:pt x="156" y="15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33" name="Line 429"/>
            <p:cNvSpPr>
              <a:spLocks noChangeShapeType="1"/>
            </p:cNvSpPr>
            <p:nvPr/>
          </p:nvSpPr>
          <p:spPr bwMode="auto">
            <a:xfrm flipV="1">
              <a:off x="4230" y="2314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34" name="Line 430"/>
            <p:cNvSpPr>
              <a:spLocks noChangeShapeType="1"/>
            </p:cNvSpPr>
            <p:nvPr/>
          </p:nvSpPr>
          <p:spPr bwMode="auto">
            <a:xfrm>
              <a:off x="2940" y="1381"/>
              <a:ext cx="165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35" name="Line 431"/>
            <p:cNvSpPr>
              <a:spLocks noChangeShapeType="1"/>
            </p:cNvSpPr>
            <p:nvPr/>
          </p:nvSpPr>
          <p:spPr bwMode="auto">
            <a:xfrm>
              <a:off x="4519" y="1472"/>
              <a:ext cx="0" cy="9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36" name="Freeform 432"/>
            <p:cNvSpPr>
              <a:spLocks/>
            </p:cNvSpPr>
            <p:nvPr/>
          </p:nvSpPr>
          <p:spPr bwMode="auto">
            <a:xfrm>
              <a:off x="4504" y="1381"/>
              <a:ext cx="30" cy="91"/>
            </a:xfrm>
            <a:custGeom>
              <a:avLst/>
              <a:gdLst>
                <a:gd name="T0" fmla="*/ 0 w 211"/>
                <a:gd name="T1" fmla="*/ 634 h 634"/>
                <a:gd name="T2" fmla="*/ 211 w 211"/>
                <a:gd name="T3" fmla="*/ 634 h 634"/>
                <a:gd name="T4" fmla="*/ 105 w 211"/>
                <a:gd name="T5" fmla="*/ 0 h 634"/>
                <a:gd name="T6" fmla="*/ 0 w 211"/>
                <a:gd name="T7" fmla="*/ 63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634">
                  <a:moveTo>
                    <a:pt x="0" y="634"/>
                  </a:moveTo>
                  <a:lnTo>
                    <a:pt x="211" y="634"/>
                  </a:lnTo>
                  <a:lnTo>
                    <a:pt x="105" y="0"/>
                  </a:lnTo>
                  <a:lnTo>
                    <a:pt x="0" y="634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37" name="Freeform 433"/>
            <p:cNvSpPr>
              <a:spLocks/>
            </p:cNvSpPr>
            <p:nvPr/>
          </p:nvSpPr>
          <p:spPr bwMode="auto">
            <a:xfrm>
              <a:off x="4504" y="1381"/>
              <a:ext cx="30" cy="91"/>
            </a:xfrm>
            <a:custGeom>
              <a:avLst/>
              <a:gdLst>
                <a:gd name="T0" fmla="*/ 0 w 211"/>
                <a:gd name="T1" fmla="*/ 634 h 634"/>
                <a:gd name="T2" fmla="*/ 211 w 211"/>
                <a:gd name="T3" fmla="*/ 634 h 634"/>
                <a:gd name="T4" fmla="*/ 105 w 211"/>
                <a:gd name="T5" fmla="*/ 0 h 634"/>
                <a:gd name="T6" fmla="*/ 0 w 211"/>
                <a:gd name="T7" fmla="*/ 63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634">
                  <a:moveTo>
                    <a:pt x="0" y="634"/>
                  </a:moveTo>
                  <a:lnTo>
                    <a:pt x="211" y="634"/>
                  </a:lnTo>
                  <a:lnTo>
                    <a:pt x="105" y="0"/>
                  </a:lnTo>
                  <a:lnTo>
                    <a:pt x="0" y="634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38" name="Freeform 434"/>
            <p:cNvSpPr>
              <a:spLocks/>
            </p:cNvSpPr>
            <p:nvPr/>
          </p:nvSpPr>
          <p:spPr bwMode="auto">
            <a:xfrm>
              <a:off x="4384" y="2304"/>
              <a:ext cx="114" cy="51"/>
            </a:xfrm>
            <a:custGeom>
              <a:avLst/>
              <a:gdLst>
                <a:gd name="T0" fmla="*/ 0 w 799"/>
                <a:gd name="T1" fmla="*/ 0 h 354"/>
                <a:gd name="T2" fmla="*/ 799 w 799"/>
                <a:gd name="T3" fmla="*/ 214 h 354"/>
                <a:gd name="T4" fmla="*/ 799 w 799"/>
                <a:gd name="T5" fmla="*/ 354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99" h="354">
                  <a:moveTo>
                    <a:pt x="0" y="0"/>
                  </a:moveTo>
                  <a:lnTo>
                    <a:pt x="799" y="214"/>
                  </a:lnTo>
                  <a:lnTo>
                    <a:pt x="799" y="35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39" name="Freeform 435"/>
            <p:cNvSpPr>
              <a:spLocks/>
            </p:cNvSpPr>
            <p:nvPr/>
          </p:nvSpPr>
          <p:spPr bwMode="auto">
            <a:xfrm>
              <a:off x="4476" y="2355"/>
              <a:ext cx="22" cy="10"/>
            </a:xfrm>
            <a:custGeom>
              <a:avLst/>
              <a:gdLst>
                <a:gd name="T0" fmla="*/ 0 w 156"/>
                <a:gd name="T1" fmla="*/ 67 h 74"/>
                <a:gd name="T2" fmla="*/ 47 w 156"/>
                <a:gd name="T3" fmla="*/ 74 h 74"/>
                <a:gd name="T4" fmla="*/ 92 w 156"/>
                <a:gd name="T5" fmla="*/ 71 h 74"/>
                <a:gd name="T6" fmla="*/ 126 w 156"/>
                <a:gd name="T7" fmla="*/ 56 h 74"/>
                <a:gd name="T8" fmla="*/ 148 w 156"/>
                <a:gd name="T9" fmla="*/ 31 h 74"/>
                <a:gd name="T10" fmla="*/ 156 w 156"/>
                <a:gd name="T11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6" h="74">
                  <a:moveTo>
                    <a:pt x="0" y="67"/>
                  </a:moveTo>
                  <a:lnTo>
                    <a:pt x="47" y="74"/>
                  </a:lnTo>
                  <a:lnTo>
                    <a:pt x="92" y="71"/>
                  </a:lnTo>
                  <a:lnTo>
                    <a:pt x="126" y="56"/>
                  </a:lnTo>
                  <a:lnTo>
                    <a:pt x="148" y="31"/>
                  </a:lnTo>
                  <a:lnTo>
                    <a:pt x="15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40" name="Line 436"/>
            <p:cNvSpPr>
              <a:spLocks noChangeShapeType="1"/>
            </p:cNvSpPr>
            <p:nvPr/>
          </p:nvSpPr>
          <p:spPr bwMode="auto">
            <a:xfrm flipH="1" flipV="1">
              <a:off x="4444" y="2356"/>
              <a:ext cx="32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41" name="Freeform 437"/>
            <p:cNvSpPr>
              <a:spLocks/>
            </p:cNvSpPr>
            <p:nvPr/>
          </p:nvSpPr>
          <p:spPr bwMode="auto">
            <a:xfrm>
              <a:off x="4422" y="2334"/>
              <a:ext cx="22" cy="22"/>
            </a:xfrm>
            <a:custGeom>
              <a:avLst/>
              <a:gdLst>
                <a:gd name="T0" fmla="*/ 0 w 155"/>
                <a:gd name="T1" fmla="*/ 0 h 151"/>
                <a:gd name="T2" fmla="*/ 8 w 155"/>
                <a:gd name="T3" fmla="*/ 36 h 151"/>
                <a:gd name="T4" fmla="*/ 30 w 155"/>
                <a:gd name="T5" fmla="*/ 72 h 151"/>
                <a:gd name="T6" fmla="*/ 64 w 155"/>
                <a:gd name="T7" fmla="*/ 105 h 151"/>
                <a:gd name="T8" fmla="*/ 107 w 155"/>
                <a:gd name="T9" fmla="*/ 132 h 151"/>
                <a:gd name="T10" fmla="*/ 155 w 155"/>
                <a:gd name="T11" fmla="*/ 15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5" h="151">
                  <a:moveTo>
                    <a:pt x="0" y="0"/>
                  </a:moveTo>
                  <a:lnTo>
                    <a:pt x="8" y="36"/>
                  </a:lnTo>
                  <a:lnTo>
                    <a:pt x="30" y="72"/>
                  </a:lnTo>
                  <a:lnTo>
                    <a:pt x="64" y="105"/>
                  </a:lnTo>
                  <a:lnTo>
                    <a:pt x="107" y="132"/>
                  </a:lnTo>
                  <a:lnTo>
                    <a:pt x="155" y="15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42" name="Line 438"/>
            <p:cNvSpPr>
              <a:spLocks noChangeShapeType="1"/>
            </p:cNvSpPr>
            <p:nvPr/>
          </p:nvSpPr>
          <p:spPr bwMode="auto">
            <a:xfrm flipV="1">
              <a:off x="4422" y="2314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43" name="Freeform 439"/>
            <p:cNvSpPr>
              <a:spLocks/>
            </p:cNvSpPr>
            <p:nvPr/>
          </p:nvSpPr>
          <p:spPr bwMode="auto">
            <a:xfrm>
              <a:off x="4486" y="2283"/>
              <a:ext cx="11" cy="3"/>
            </a:xfrm>
            <a:custGeom>
              <a:avLst/>
              <a:gdLst>
                <a:gd name="T0" fmla="*/ 0 w 79"/>
                <a:gd name="T1" fmla="*/ 20 h 23"/>
                <a:gd name="T2" fmla="*/ 6 w 79"/>
                <a:gd name="T3" fmla="*/ 21 h 23"/>
                <a:gd name="T4" fmla="*/ 10 w 79"/>
                <a:gd name="T5" fmla="*/ 22 h 23"/>
                <a:gd name="T6" fmla="*/ 16 w 79"/>
                <a:gd name="T7" fmla="*/ 23 h 23"/>
                <a:gd name="T8" fmla="*/ 21 w 79"/>
                <a:gd name="T9" fmla="*/ 23 h 23"/>
                <a:gd name="T10" fmla="*/ 27 w 79"/>
                <a:gd name="T11" fmla="*/ 23 h 23"/>
                <a:gd name="T12" fmla="*/ 32 w 79"/>
                <a:gd name="T13" fmla="*/ 23 h 23"/>
                <a:gd name="T14" fmla="*/ 37 w 79"/>
                <a:gd name="T15" fmla="*/ 22 h 23"/>
                <a:gd name="T16" fmla="*/ 40 w 79"/>
                <a:gd name="T17" fmla="*/ 22 h 23"/>
                <a:gd name="T18" fmla="*/ 42 w 79"/>
                <a:gd name="T19" fmla="*/ 21 h 23"/>
                <a:gd name="T20" fmla="*/ 45 w 79"/>
                <a:gd name="T21" fmla="*/ 20 h 23"/>
                <a:gd name="T22" fmla="*/ 48 w 79"/>
                <a:gd name="T23" fmla="*/ 19 h 23"/>
                <a:gd name="T24" fmla="*/ 50 w 79"/>
                <a:gd name="T25" fmla="*/ 19 h 23"/>
                <a:gd name="T26" fmla="*/ 52 w 79"/>
                <a:gd name="T27" fmla="*/ 16 h 23"/>
                <a:gd name="T28" fmla="*/ 57 w 79"/>
                <a:gd name="T29" fmla="*/ 14 h 23"/>
                <a:gd name="T30" fmla="*/ 61 w 79"/>
                <a:gd name="T31" fmla="*/ 12 h 23"/>
                <a:gd name="T32" fmla="*/ 71 w 79"/>
                <a:gd name="T33" fmla="*/ 6 h 23"/>
                <a:gd name="T34" fmla="*/ 76 w 79"/>
                <a:gd name="T35" fmla="*/ 3 h 23"/>
                <a:gd name="T36" fmla="*/ 78 w 79"/>
                <a:gd name="T37" fmla="*/ 1 h 23"/>
                <a:gd name="T38" fmla="*/ 79 w 79"/>
                <a:gd name="T3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9" h="23">
                  <a:moveTo>
                    <a:pt x="0" y="20"/>
                  </a:moveTo>
                  <a:lnTo>
                    <a:pt x="6" y="21"/>
                  </a:lnTo>
                  <a:lnTo>
                    <a:pt x="10" y="22"/>
                  </a:lnTo>
                  <a:lnTo>
                    <a:pt x="16" y="23"/>
                  </a:lnTo>
                  <a:lnTo>
                    <a:pt x="21" y="23"/>
                  </a:lnTo>
                  <a:lnTo>
                    <a:pt x="27" y="23"/>
                  </a:lnTo>
                  <a:lnTo>
                    <a:pt x="32" y="23"/>
                  </a:lnTo>
                  <a:lnTo>
                    <a:pt x="37" y="22"/>
                  </a:lnTo>
                  <a:lnTo>
                    <a:pt x="40" y="22"/>
                  </a:lnTo>
                  <a:lnTo>
                    <a:pt x="42" y="21"/>
                  </a:lnTo>
                  <a:lnTo>
                    <a:pt x="45" y="20"/>
                  </a:lnTo>
                  <a:lnTo>
                    <a:pt x="48" y="19"/>
                  </a:lnTo>
                  <a:lnTo>
                    <a:pt x="50" y="19"/>
                  </a:lnTo>
                  <a:lnTo>
                    <a:pt x="52" y="16"/>
                  </a:lnTo>
                  <a:lnTo>
                    <a:pt x="57" y="14"/>
                  </a:lnTo>
                  <a:lnTo>
                    <a:pt x="61" y="12"/>
                  </a:lnTo>
                  <a:lnTo>
                    <a:pt x="71" y="6"/>
                  </a:lnTo>
                  <a:lnTo>
                    <a:pt x="76" y="3"/>
                  </a:lnTo>
                  <a:lnTo>
                    <a:pt x="78" y="1"/>
                  </a:lnTo>
                  <a:lnTo>
                    <a:pt x="7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44" name="Freeform 440"/>
            <p:cNvSpPr>
              <a:spLocks/>
            </p:cNvSpPr>
            <p:nvPr/>
          </p:nvSpPr>
          <p:spPr bwMode="auto">
            <a:xfrm>
              <a:off x="4443" y="2276"/>
              <a:ext cx="54" cy="35"/>
            </a:xfrm>
            <a:custGeom>
              <a:avLst/>
              <a:gdLst>
                <a:gd name="T0" fmla="*/ 43 w 381"/>
                <a:gd name="T1" fmla="*/ 0 h 243"/>
                <a:gd name="T2" fmla="*/ 31 w 381"/>
                <a:gd name="T3" fmla="*/ 1 h 243"/>
                <a:gd name="T4" fmla="*/ 18 w 381"/>
                <a:gd name="T5" fmla="*/ 5 h 243"/>
                <a:gd name="T6" fmla="*/ 9 w 381"/>
                <a:gd name="T7" fmla="*/ 9 h 243"/>
                <a:gd name="T8" fmla="*/ 4 w 381"/>
                <a:gd name="T9" fmla="*/ 12 h 243"/>
                <a:gd name="T10" fmla="*/ 1 w 381"/>
                <a:gd name="T11" fmla="*/ 18 h 243"/>
                <a:gd name="T12" fmla="*/ 0 w 381"/>
                <a:gd name="T13" fmla="*/ 23 h 243"/>
                <a:gd name="T14" fmla="*/ 0 w 381"/>
                <a:gd name="T15" fmla="*/ 43 h 243"/>
                <a:gd name="T16" fmla="*/ 0 w 381"/>
                <a:gd name="T17" fmla="*/ 68 h 243"/>
                <a:gd name="T18" fmla="*/ 1 w 381"/>
                <a:gd name="T19" fmla="*/ 91 h 243"/>
                <a:gd name="T20" fmla="*/ 3 w 381"/>
                <a:gd name="T21" fmla="*/ 103 h 243"/>
                <a:gd name="T22" fmla="*/ 6 w 381"/>
                <a:gd name="T23" fmla="*/ 114 h 243"/>
                <a:gd name="T24" fmla="*/ 11 w 381"/>
                <a:gd name="T25" fmla="*/ 125 h 243"/>
                <a:gd name="T26" fmla="*/ 18 w 381"/>
                <a:gd name="T27" fmla="*/ 135 h 243"/>
                <a:gd name="T28" fmla="*/ 28 w 381"/>
                <a:gd name="T29" fmla="*/ 147 h 243"/>
                <a:gd name="T30" fmla="*/ 43 w 381"/>
                <a:gd name="T31" fmla="*/ 161 h 243"/>
                <a:gd name="T32" fmla="*/ 52 w 381"/>
                <a:gd name="T33" fmla="*/ 168 h 243"/>
                <a:gd name="T34" fmla="*/ 79 w 381"/>
                <a:gd name="T35" fmla="*/ 184 h 243"/>
                <a:gd name="T36" fmla="*/ 90 w 381"/>
                <a:gd name="T37" fmla="*/ 189 h 243"/>
                <a:gd name="T38" fmla="*/ 109 w 381"/>
                <a:gd name="T39" fmla="*/ 195 h 243"/>
                <a:gd name="T40" fmla="*/ 201 w 381"/>
                <a:gd name="T41" fmla="*/ 220 h 243"/>
                <a:gd name="T42" fmla="*/ 262 w 381"/>
                <a:gd name="T43" fmla="*/ 237 h 243"/>
                <a:gd name="T44" fmla="*/ 293 w 381"/>
                <a:gd name="T45" fmla="*/ 243 h 243"/>
                <a:gd name="T46" fmla="*/ 305 w 381"/>
                <a:gd name="T47" fmla="*/ 243 h 243"/>
                <a:gd name="T48" fmla="*/ 317 w 381"/>
                <a:gd name="T49" fmla="*/ 243 h 243"/>
                <a:gd name="T50" fmla="*/ 329 w 381"/>
                <a:gd name="T51" fmla="*/ 241 h 243"/>
                <a:gd name="T52" fmla="*/ 340 w 381"/>
                <a:gd name="T53" fmla="*/ 239 h 243"/>
                <a:gd name="T54" fmla="*/ 351 w 381"/>
                <a:gd name="T55" fmla="*/ 235 h 243"/>
                <a:gd name="T56" fmla="*/ 361 w 381"/>
                <a:gd name="T57" fmla="*/ 228 h 243"/>
                <a:gd name="T58" fmla="*/ 370 w 381"/>
                <a:gd name="T59" fmla="*/ 220 h 243"/>
                <a:gd name="T60" fmla="*/ 377 w 381"/>
                <a:gd name="T61" fmla="*/ 209 h 243"/>
                <a:gd name="T62" fmla="*/ 380 w 381"/>
                <a:gd name="T63" fmla="*/ 198 h 243"/>
                <a:gd name="T64" fmla="*/ 381 w 381"/>
                <a:gd name="T65" fmla="*/ 186 h 243"/>
                <a:gd name="T66" fmla="*/ 380 w 381"/>
                <a:gd name="T67" fmla="*/ 155 h 243"/>
                <a:gd name="T68" fmla="*/ 381 w 381"/>
                <a:gd name="T69" fmla="*/ 138 h 243"/>
                <a:gd name="T70" fmla="*/ 379 w 381"/>
                <a:gd name="T71" fmla="*/ 127 h 243"/>
                <a:gd name="T72" fmla="*/ 374 w 381"/>
                <a:gd name="T73" fmla="*/ 116 h 243"/>
                <a:gd name="T74" fmla="*/ 367 w 381"/>
                <a:gd name="T75" fmla="*/ 106 h 243"/>
                <a:gd name="T76" fmla="*/ 359 w 381"/>
                <a:gd name="T77" fmla="*/ 98 h 243"/>
                <a:gd name="T78" fmla="*/ 350 w 381"/>
                <a:gd name="T79" fmla="*/ 90 h 243"/>
                <a:gd name="T80" fmla="*/ 340 w 381"/>
                <a:gd name="T81" fmla="*/ 83 h 243"/>
                <a:gd name="T82" fmla="*/ 329 w 381"/>
                <a:gd name="T83" fmla="*/ 78 h 243"/>
                <a:gd name="T84" fmla="*/ 310 w 381"/>
                <a:gd name="T85" fmla="*/ 71 h 243"/>
                <a:gd name="T86" fmla="*/ 288 w 381"/>
                <a:gd name="T87" fmla="*/ 64 h 243"/>
                <a:gd name="T88" fmla="*/ 234 w 381"/>
                <a:gd name="T89" fmla="*/ 51 h 243"/>
                <a:gd name="T90" fmla="*/ 142 w 381"/>
                <a:gd name="T91" fmla="*/ 27 h 243"/>
                <a:gd name="T92" fmla="*/ 88 w 381"/>
                <a:gd name="T93" fmla="*/ 11 h 243"/>
                <a:gd name="T94" fmla="*/ 65 w 381"/>
                <a:gd name="T95" fmla="*/ 6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81" h="243">
                  <a:moveTo>
                    <a:pt x="51" y="2"/>
                  </a:moveTo>
                  <a:lnTo>
                    <a:pt x="46" y="1"/>
                  </a:lnTo>
                  <a:lnTo>
                    <a:pt x="43" y="0"/>
                  </a:lnTo>
                  <a:lnTo>
                    <a:pt x="38" y="0"/>
                  </a:lnTo>
                  <a:lnTo>
                    <a:pt x="35" y="1"/>
                  </a:lnTo>
                  <a:lnTo>
                    <a:pt x="31" y="1"/>
                  </a:lnTo>
                  <a:lnTo>
                    <a:pt x="26" y="2"/>
                  </a:lnTo>
                  <a:lnTo>
                    <a:pt x="23" y="4"/>
                  </a:lnTo>
                  <a:lnTo>
                    <a:pt x="18" y="5"/>
                  </a:lnTo>
                  <a:lnTo>
                    <a:pt x="14" y="7"/>
                  </a:lnTo>
                  <a:lnTo>
                    <a:pt x="11" y="8"/>
                  </a:lnTo>
                  <a:lnTo>
                    <a:pt x="9" y="9"/>
                  </a:lnTo>
                  <a:lnTo>
                    <a:pt x="7" y="10"/>
                  </a:lnTo>
                  <a:lnTo>
                    <a:pt x="5" y="11"/>
                  </a:lnTo>
                  <a:lnTo>
                    <a:pt x="4" y="12"/>
                  </a:lnTo>
                  <a:lnTo>
                    <a:pt x="3" y="15"/>
                  </a:lnTo>
                  <a:lnTo>
                    <a:pt x="2" y="16"/>
                  </a:lnTo>
                  <a:lnTo>
                    <a:pt x="1" y="18"/>
                  </a:lnTo>
                  <a:lnTo>
                    <a:pt x="1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6"/>
                  </a:lnTo>
                  <a:lnTo>
                    <a:pt x="0" y="43"/>
                  </a:lnTo>
                  <a:lnTo>
                    <a:pt x="0" y="52"/>
                  </a:lnTo>
                  <a:lnTo>
                    <a:pt x="0" y="60"/>
                  </a:lnTo>
                  <a:lnTo>
                    <a:pt x="0" y="68"/>
                  </a:lnTo>
                  <a:lnTo>
                    <a:pt x="0" y="75"/>
                  </a:lnTo>
                  <a:lnTo>
                    <a:pt x="0" y="83"/>
                  </a:lnTo>
                  <a:lnTo>
                    <a:pt x="1" y="91"/>
                  </a:lnTo>
                  <a:lnTo>
                    <a:pt x="1" y="95"/>
                  </a:lnTo>
                  <a:lnTo>
                    <a:pt x="2" y="99"/>
                  </a:lnTo>
                  <a:lnTo>
                    <a:pt x="3" y="103"/>
                  </a:lnTo>
                  <a:lnTo>
                    <a:pt x="4" y="106"/>
                  </a:lnTo>
                  <a:lnTo>
                    <a:pt x="5" y="111"/>
                  </a:lnTo>
                  <a:lnTo>
                    <a:pt x="6" y="114"/>
                  </a:lnTo>
                  <a:lnTo>
                    <a:pt x="7" y="117"/>
                  </a:lnTo>
                  <a:lnTo>
                    <a:pt x="10" y="122"/>
                  </a:lnTo>
                  <a:lnTo>
                    <a:pt x="11" y="125"/>
                  </a:lnTo>
                  <a:lnTo>
                    <a:pt x="13" y="128"/>
                  </a:lnTo>
                  <a:lnTo>
                    <a:pt x="15" y="132"/>
                  </a:lnTo>
                  <a:lnTo>
                    <a:pt x="18" y="135"/>
                  </a:lnTo>
                  <a:lnTo>
                    <a:pt x="21" y="138"/>
                  </a:lnTo>
                  <a:lnTo>
                    <a:pt x="23" y="141"/>
                  </a:lnTo>
                  <a:lnTo>
                    <a:pt x="28" y="147"/>
                  </a:lnTo>
                  <a:lnTo>
                    <a:pt x="34" y="153"/>
                  </a:lnTo>
                  <a:lnTo>
                    <a:pt x="39" y="158"/>
                  </a:lnTo>
                  <a:lnTo>
                    <a:pt x="43" y="161"/>
                  </a:lnTo>
                  <a:lnTo>
                    <a:pt x="45" y="164"/>
                  </a:lnTo>
                  <a:lnTo>
                    <a:pt x="48" y="166"/>
                  </a:lnTo>
                  <a:lnTo>
                    <a:pt x="52" y="168"/>
                  </a:lnTo>
                  <a:lnTo>
                    <a:pt x="66" y="176"/>
                  </a:lnTo>
                  <a:lnTo>
                    <a:pt x="73" y="180"/>
                  </a:lnTo>
                  <a:lnTo>
                    <a:pt x="79" y="184"/>
                  </a:lnTo>
                  <a:lnTo>
                    <a:pt x="83" y="186"/>
                  </a:lnTo>
                  <a:lnTo>
                    <a:pt x="87" y="187"/>
                  </a:lnTo>
                  <a:lnTo>
                    <a:pt x="90" y="189"/>
                  </a:lnTo>
                  <a:lnTo>
                    <a:pt x="94" y="190"/>
                  </a:lnTo>
                  <a:lnTo>
                    <a:pt x="101" y="193"/>
                  </a:lnTo>
                  <a:lnTo>
                    <a:pt x="109" y="195"/>
                  </a:lnTo>
                  <a:lnTo>
                    <a:pt x="140" y="204"/>
                  </a:lnTo>
                  <a:lnTo>
                    <a:pt x="170" y="211"/>
                  </a:lnTo>
                  <a:lnTo>
                    <a:pt x="201" y="220"/>
                  </a:lnTo>
                  <a:lnTo>
                    <a:pt x="232" y="229"/>
                  </a:lnTo>
                  <a:lnTo>
                    <a:pt x="246" y="232"/>
                  </a:lnTo>
                  <a:lnTo>
                    <a:pt x="262" y="237"/>
                  </a:lnTo>
                  <a:lnTo>
                    <a:pt x="277" y="240"/>
                  </a:lnTo>
                  <a:lnTo>
                    <a:pt x="285" y="241"/>
                  </a:lnTo>
                  <a:lnTo>
                    <a:pt x="293" y="243"/>
                  </a:lnTo>
                  <a:lnTo>
                    <a:pt x="297" y="243"/>
                  </a:lnTo>
                  <a:lnTo>
                    <a:pt x="301" y="243"/>
                  </a:lnTo>
                  <a:lnTo>
                    <a:pt x="305" y="243"/>
                  </a:lnTo>
                  <a:lnTo>
                    <a:pt x="309" y="243"/>
                  </a:lnTo>
                  <a:lnTo>
                    <a:pt x="312" y="243"/>
                  </a:lnTo>
                  <a:lnTo>
                    <a:pt x="317" y="243"/>
                  </a:lnTo>
                  <a:lnTo>
                    <a:pt x="321" y="243"/>
                  </a:lnTo>
                  <a:lnTo>
                    <a:pt x="325" y="242"/>
                  </a:lnTo>
                  <a:lnTo>
                    <a:pt x="329" y="241"/>
                  </a:lnTo>
                  <a:lnTo>
                    <a:pt x="332" y="241"/>
                  </a:lnTo>
                  <a:lnTo>
                    <a:pt x="337" y="240"/>
                  </a:lnTo>
                  <a:lnTo>
                    <a:pt x="340" y="239"/>
                  </a:lnTo>
                  <a:lnTo>
                    <a:pt x="343" y="237"/>
                  </a:lnTo>
                  <a:lnTo>
                    <a:pt x="348" y="236"/>
                  </a:lnTo>
                  <a:lnTo>
                    <a:pt x="351" y="235"/>
                  </a:lnTo>
                  <a:lnTo>
                    <a:pt x="354" y="232"/>
                  </a:lnTo>
                  <a:lnTo>
                    <a:pt x="358" y="230"/>
                  </a:lnTo>
                  <a:lnTo>
                    <a:pt x="361" y="228"/>
                  </a:lnTo>
                  <a:lnTo>
                    <a:pt x="364" y="226"/>
                  </a:lnTo>
                  <a:lnTo>
                    <a:pt x="368" y="222"/>
                  </a:lnTo>
                  <a:lnTo>
                    <a:pt x="370" y="220"/>
                  </a:lnTo>
                  <a:lnTo>
                    <a:pt x="372" y="217"/>
                  </a:lnTo>
                  <a:lnTo>
                    <a:pt x="374" y="214"/>
                  </a:lnTo>
                  <a:lnTo>
                    <a:pt x="377" y="209"/>
                  </a:lnTo>
                  <a:lnTo>
                    <a:pt x="378" y="206"/>
                  </a:lnTo>
                  <a:lnTo>
                    <a:pt x="379" y="203"/>
                  </a:lnTo>
                  <a:lnTo>
                    <a:pt x="380" y="198"/>
                  </a:lnTo>
                  <a:lnTo>
                    <a:pt x="380" y="195"/>
                  </a:lnTo>
                  <a:lnTo>
                    <a:pt x="380" y="190"/>
                  </a:lnTo>
                  <a:lnTo>
                    <a:pt x="381" y="186"/>
                  </a:lnTo>
                  <a:lnTo>
                    <a:pt x="381" y="178"/>
                  </a:lnTo>
                  <a:lnTo>
                    <a:pt x="380" y="163"/>
                  </a:lnTo>
                  <a:lnTo>
                    <a:pt x="380" y="155"/>
                  </a:lnTo>
                  <a:lnTo>
                    <a:pt x="381" y="146"/>
                  </a:lnTo>
                  <a:lnTo>
                    <a:pt x="381" y="143"/>
                  </a:lnTo>
                  <a:lnTo>
                    <a:pt x="381" y="138"/>
                  </a:lnTo>
                  <a:lnTo>
                    <a:pt x="381" y="135"/>
                  </a:lnTo>
                  <a:lnTo>
                    <a:pt x="380" y="131"/>
                  </a:lnTo>
                  <a:lnTo>
                    <a:pt x="379" y="127"/>
                  </a:lnTo>
                  <a:lnTo>
                    <a:pt x="378" y="123"/>
                  </a:lnTo>
                  <a:lnTo>
                    <a:pt x="375" y="120"/>
                  </a:lnTo>
                  <a:lnTo>
                    <a:pt x="374" y="116"/>
                  </a:lnTo>
                  <a:lnTo>
                    <a:pt x="372" y="113"/>
                  </a:lnTo>
                  <a:lnTo>
                    <a:pt x="369" y="110"/>
                  </a:lnTo>
                  <a:lnTo>
                    <a:pt x="367" y="106"/>
                  </a:lnTo>
                  <a:lnTo>
                    <a:pt x="364" y="103"/>
                  </a:lnTo>
                  <a:lnTo>
                    <a:pt x="361" y="101"/>
                  </a:lnTo>
                  <a:lnTo>
                    <a:pt x="359" y="98"/>
                  </a:lnTo>
                  <a:lnTo>
                    <a:pt x="356" y="95"/>
                  </a:lnTo>
                  <a:lnTo>
                    <a:pt x="352" y="93"/>
                  </a:lnTo>
                  <a:lnTo>
                    <a:pt x="350" y="90"/>
                  </a:lnTo>
                  <a:lnTo>
                    <a:pt x="347" y="88"/>
                  </a:lnTo>
                  <a:lnTo>
                    <a:pt x="343" y="85"/>
                  </a:lnTo>
                  <a:lnTo>
                    <a:pt x="340" y="83"/>
                  </a:lnTo>
                  <a:lnTo>
                    <a:pt x="336" y="82"/>
                  </a:lnTo>
                  <a:lnTo>
                    <a:pt x="332" y="80"/>
                  </a:lnTo>
                  <a:lnTo>
                    <a:pt x="329" y="78"/>
                  </a:lnTo>
                  <a:lnTo>
                    <a:pt x="326" y="77"/>
                  </a:lnTo>
                  <a:lnTo>
                    <a:pt x="318" y="73"/>
                  </a:lnTo>
                  <a:lnTo>
                    <a:pt x="310" y="71"/>
                  </a:lnTo>
                  <a:lnTo>
                    <a:pt x="303" y="69"/>
                  </a:lnTo>
                  <a:lnTo>
                    <a:pt x="296" y="67"/>
                  </a:lnTo>
                  <a:lnTo>
                    <a:pt x="288" y="64"/>
                  </a:lnTo>
                  <a:lnTo>
                    <a:pt x="280" y="62"/>
                  </a:lnTo>
                  <a:lnTo>
                    <a:pt x="265" y="59"/>
                  </a:lnTo>
                  <a:lnTo>
                    <a:pt x="234" y="51"/>
                  </a:lnTo>
                  <a:lnTo>
                    <a:pt x="203" y="43"/>
                  </a:lnTo>
                  <a:lnTo>
                    <a:pt x="172" y="36"/>
                  </a:lnTo>
                  <a:lnTo>
                    <a:pt x="142" y="27"/>
                  </a:lnTo>
                  <a:lnTo>
                    <a:pt x="111" y="18"/>
                  </a:lnTo>
                  <a:lnTo>
                    <a:pt x="96" y="14"/>
                  </a:lnTo>
                  <a:lnTo>
                    <a:pt x="88" y="11"/>
                  </a:lnTo>
                  <a:lnTo>
                    <a:pt x="80" y="9"/>
                  </a:lnTo>
                  <a:lnTo>
                    <a:pt x="73" y="8"/>
                  </a:lnTo>
                  <a:lnTo>
                    <a:pt x="65" y="6"/>
                  </a:lnTo>
                  <a:lnTo>
                    <a:pt x="57" y="5"/>
                  </a:lnTo>
                  <a:lnTo>
                    <a:pt x="49" y="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45" name="Line 441"/>
            <p:cNvSpPr>
              <a:spLocks noChangeShapeType="1"/>
            </p:cNvSpPr>
            <p:nvPr/>
          </p:nvSpPr>
          <p:spPr bwMode="auto">
            <a:xfrm flipH="1" flipV="1">
              <a:off x="4078" y="2302"/>
              <a:ext cx="64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46" name="Freeform 442"/>
            <p:cNvSpPr>
              <a:spLocks/>
            </p:cNvSpPr>
            <p:nvPr/>
          </p:nvSpPr>
          <p:spPr bwMode="auto">
            <a:xfrm>
              <a:off x="4058" y="2286"/>
              <a:ext cx="20" cy="16"/>
            </a:xfrm>
            <a:custGeom>
              <a:avLst/>
              <a:gdLst>
                <a:gd name="T0" fmla="*/ 0 w 134"/>
                <a:gd name="T1" fmla="*/ 0 h 114"/>
                <a:gd name="T2" fmla="*/ 8 w 134"/>
                <a:gd name="T3" fmla="*/ 29 h 114"/>
                <a:gd name="T4" fmla="*/ 28 w 134"/>
                <a:gd name="T5" fmla="*/ 56 h 114"/>
                <a:gd name="T6" fmla="*/ 58 w 134"/>
                <a:gd name="T7" fmla="*/ 82 h 114"/>
                <a:gd name="T8" fmla="*/ 95 w 134"/>
                <a:gd name="T9" fmla="*/ 101 h 114"/>
                <a:gd name="T10" fmla="*/ 134 w 134"/>
                <a:gd name="T11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4" h="114">
                  <a:moveTo>
                    <a:pt x="0" y="0"/>
                  </a:moveTo>
                  <a:lnTo>
                    <a:pt x="8" y="29"/>
                  </a:lnTo>
                  <a:lnTo>
                    <a:pt x="28" y="56"/>
                  </a:lnTo>
                  <a:lnTo>
                    <a:pt x="58" y="82"/>
                  </a:lnTo>
                  <a:lnTo>
                    <a:pt x="95" y="101"/>
                  </a:lnTo>
                  <a:lnTo>
                    <a:pt x="134" y="11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47" name="Line 443"/>
            <p:cNvSpPr>
              <a:spLocks noChangeShapeType="1"/>
            </p:cNvSpPr>
            <p:nvPr/>
          </p:nvSpPr>
          <p:spPr bwMode="auto">
            <a:xfrm flipH="1" flipV="1">
              <a:off x="4086" y="2291"/>
              <a:ext cx="1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48" name="Line 444"/>
            <p:cNvSpPr>
              <a:spLocks noChangeShapeType="1"/>
            </p:cNvSpPr>
            <p:nvPr/>
          </p:nvSpPr>
          <p:spPr bwMode="auto">
            <a:xfrm flipH="1" flipV="1">
              <a:off x="2819" y="1260"/>
              <a:ext cx="198" cy="1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49" name="Line 445"/>
            <p:cNvSpPr>
              <a:spLocks noChangeShapeType="1"/>
            </p:cNvSpPr>
            <p:nvPr/>
          </p:nvSpPr>
          <p:spPr bwMode="auto">
            <a:xfrm flipH="1" flipV="1">
              <a:off x="2511" y="1567"/>
              <a:ext cx="198" cy="1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50" name="Line 446"/>
            <p:cNvSpPr>
              <a:spLocks noChangeShapeType="1"/>
            </p:cNvSpPr>
            <p:nvPr/>
          </p:nvSpPr>
          <p:spPr bwMode="auto">
            <a:xfrm flipH="1">
              <a:off x="2627" y="1375"/>
              <a:ext cx="179" cy="1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51" name="Freeform 447"/>
            <p:cNvSpPr>
              <a:spLocks/>
            </p:cNvSpPr>
            <p:nvPr/>
          </p:nvSpPr>
          <p:spPr bwMode="auto">
            <a:xfrm>
              <a:off x="2795" y="1311"/>
              <a:ext cx="75" cy="75"/>
            </a:xfrm>
            <a:custGeom>
              <a:avLst/>
              <a:gdLst>
                <a:gd name="T0" fmla="*/ 0 w 523"/>
                <a:gd name="T1" fmla="*/ 374 h 523"/>
                <a:gd name="T2" fmla="*/ 150 w 523"/>
                <a:gd name="T3" fmla="*/ 523 h 523"/>
                <a:gd name="T4" fmla="*/ 523 w 523"/>
                <a:gd name="T5" fmla="*/ 0 h 523"/>
                <a:gd name="T6" fmla="*/ 0 w 523"/>
                <a:gd name="T7" fmla="*/ 374 h 5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3" h="523">
                  <a:moveTo>
                    <a:pt x="0" y="374"/>
                  </a:moveTo>
                  <a:lnTo>
                    <a:pt x="150" y="523"/>
                  </a:lnTo>
                  <a:lnTo>
                    <a:pt x="523" y="0"/>
                  </a:lnTo>
                  <a:lnTo>
                    <a:pt x="0" y="374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52" name="Freeform 448"/>
            <p:cNvSpPr>
              <a:spLocks/>
            </p:cNvSpPr>
            <p:nvPr/>
          </p:nvSpPr>
          <p:spPr bwMode="auto">
            <a:xfrm>
              <a:off x="2795" y="1311"/>
              <a:ext cx="75" cy="75"/>
            </a:xfrm>
            <a:custGeom>
              <a:avLst/>
              <a:gdLst>
                <a:gd name="T0" fmla="*/ 0 w 523"/>
                <a:gd name="T1" fmla="*/ 374 h 523"/>
                <a:gd name="T2" fmla="*/ 150 w 523"/>
                <a:gd name="T3" fmla="*/ 523 h 523"/>
                <a:gd name="T4" fmla="*/ 523 w 523"/>
                <a:gd name="T5" fmla="*/ 0 h 523"/>
                <a:gd name="T6" fmla="*/ 0 w 523"/>
                <a:gd name="T7" fmla="*/ 374 h 5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3" h="523">
                  <a:moveTo>
                    <a:pt x="0" y="374"/>
                  </a:moveTo>
                  <a:lnTo>
                    <a:pt x="150" y="523"/>
                  </a:lnTo>
                  <a:lnTo>
                    <a:pt x="523" y="0"/>
                  </a:lnTo>
                  <a:lnTo>
                    <a:pt x="0" y="374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53" name="Freeform 449"/>
            <p:cNvSpPr>
              <a:spLocks/>
            </p:cNvSpPr>
            <p:nvPr/>
          </p:nvSpPr>
          <p:spPr bwMode="auto">
            <a:xfrm>
              <a:off x="2562" y="1544"/>
              <a:ext cx="75" cy="75"/>
            </a:xfrm>
            <a:custGeom>
              <a:avLst/>
              <a:gdLst>
                <a:gd name="T0" fmla="*/ 374 w 524"/>
                <a:gd name="T1" fmla="*/ 0 h 524"/>
                <a:gd name="T2" fmla="*/ 524 w 524"/>
                <a:gd name="T3" fmla="*/ 151 h 524"/>
                <a:gd name="T4" fmla="*/ 0 w 524"/>
                <a:gd name="T5" fmla="*/ 524 h 524"/>
                <a:gd name="T6" fmla="*/ 374 w 524"/>
                <a:gd name="T7" fmla="*/ 0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4" h="524">
                  <a:moveTo>
                    <a:pt x="374" y="0"/>
                  </a:moveTo>
                  <a:lnTo>
                    <a:pt x="524" y="151"/>
                  </a:lnTo>
                  <a:lnTo>
                    <a:pt x="0" y="524"/>
                  </a:lnTo>
                  <a:lnTo>
                    <a:pt x="374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54" name="Freeform 450"/>
            <p:cNvSpPr>
              <a:spLocks/>
            </p:cNvSpPr>
            <p:nvPr/>
          </p:nvSpPr>
          <p:spPr bwMode="auto">
            <a:xfrm>
              <a:off x="2562" y="1544"/>
              <a:ext cx="75" cy="75"/>
            </a:xfrm>
            <a:custGeom>
              <a:avLst/>
              <a:gdLst>
                <a:gd name="T0" fmla="*/ 374 w 524"/>
                <a:gd name="T1" fmla="*/ 0 h 524"/>
                <a:gd name="T2" fmla="*/ 524 w 524"/>
                <a:gd name="T3" fmla="*/ 151 h 524"/>
                <a:gd name="T4" fmla="*/ 0 w 524"/>
                <a:gd name="T5" fmla="*/ 524 h 524"/>
                <a:gd name="T6" fmla="*/ 374 w 524"/>
                <a:gd name="T7" fmla="*/ 0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4" h="524">
                  <a:moveTo>
                    <a:pt x="374" y="0"/>
                  </a:moveTo>
                  <a:lnTo>
                    <a:pt x="524" y="151"/>
                  </a:lnTo>
                  <a:lnTo>
                    <a:pt x="0" y="524"/>
                  </a:lnTo>
                  <a:lnTo>
                    <a:pt x="374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55" name="Freeform 451"/>
            <p:cNvSpPr>
              <a:spLocks/>
            </p:cNvSpPr>
            <p:nvPr/>
          </p:nvSpPr>
          <p:spPr bwMode="auto">
            <a:xfrm>
              <a:off x="2623" y="1367"/>
              <a:ext cx="78" cy="102"/>
            </a:xfrm>
            <a:custGeom>
              <a:avLst/>
              <a:gdLst>
                <a:gd name="T0" fmla="*/ 0 w 541"/>
                <a:gd name="T1" fmla="*/ 0 h 717"/>
                <a:gd name="T2" fmla="*/ 413 w 541"/>
                <a:gd name="T3" fmla="*/ 717 h 717"/>
                <a:gd name="T4" fmla="*/ 512 w 541"/>
                <a:gd name="T5" fmla="*/ 618 h 717"/>
                <a:gd name="T6" fmla="*/ 531 w 541"/>
                <a:gd name="T7" fmla="*/ 587 h 717"/>
                <a:gd name="T8" fmla="*/ 541 w 541"/>
                <a:gd name="T9" fmla="*/ 546 h 717"/>
                <a:gd name="T10" fmla="*/ 541 w 541"/>
                <a:gd name="T11" fmla="*/ 499 h 717"/>
                <a:gd name="T12" fmla="*/ 529 w 541"/>
                <a:gd name="T13" fmla="*/ 449 h 717"/>
                <a:gd name="T14" fmla="*/ 508 w 541"/>
                <a:gd name="T15" fmla="*/ 402 h 717"/>
                <a:gd name="T16" fmla="*/ 393 w 541"/>
                <a:gd name="T17" fmla="*/ 203 h 717"/>
                <a:gd name="T18" fmla="*/ 365 w 541"/>
                <a:gd name="T19" fmla="*/ 163 h 717"/>
                <a:gd name="T20" fmla="*/ 331 w 541"/>
                <a:gd name="T21" fmla="*/ 135 h 717"/>
                <a:gd name="T22" fmla="*/ 297 w 541"/>
                <a:gd name="T23" fmla="*/ 122 h 717"/>
                <a:gd name="T24" fmla="*/ 264 w 541"/>
                <a:gd name="T25" fmla="*/ 123 h 717"/>
                <a:gd name="T26" fmla="*/ 236 w 541"/>
                <a:gd name="T27" fmla="*/ 141 h 717"/>
                <a:gd name="T28" fmla="*/ 137 w 541"/>
                <a:gd name="T29" fmla="*/ 239 h 7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41" h="717">
                  <a:moveTo>
                    <a:pt x="0" y="0"/>
                  </a:moveTo>
                  <a:lnTo>
                    <a:pt x="413" y="717"/>
                  </a:lnTo>
                  <a:lnTo>
                    <a:pt x="512" y="618"/>
                  </a:lnTo>
                  <a:lnTo>
                    <a:pt x="531" y="587"/>
                  </a:lnTo>
                  <a:lnTo>
                    <a:pt x="541" y="546"/>
                  </a:lnTo>
                  <a:lnTo>
                    <a:pt x="541" y="499"/>
                  </a:lnTo>
                  <a:lnTo>
                    <a:pt x="529" y="449"/>
                  </a:lnTo>
                  <a:lnTo>
                    <a:pt x="508" y="402"/>
                  </a:lnTo>
                  <a:lnTo>
                    <a:pt x="393" y="203"/>
                  </a:lnTo>
                  <a:lnTo>
                    <a:pt x="365" y="163"/>
                  </a:lnTo>
                  <a:lnTo>
                    <a:pt x="331" y="135"/>
                  </a:lnTo>
                  <a:lnTo>
                    <a:pt x="297" y="122"/>
                  </a:lnTo>
                  <a:lnTo>
                    <a:pt x="264" y="123"/>
                  </a:lnTo>
                  <a:lnTo>
                    <a:pt x="236" y="141"/>
                  </a:lnTo>
                  <a:lnTo>
                    <a:pt x="137" y="23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56" name="Line 452"/>
            <p:cNvSpPr>
              <a:spLocks noChangeShapeType="1"/>
            </p:cNvSpPr>
            <p:nvPr/>
          </p:nvSpPr>
          <p:spPr bwMode="auto">
            <a:xfrm flipH="1" flipV="1">
              <a:off x="1816" y="2014"/>
              <a:ext cx="323" cy="3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57" name="Line 453"/>
            <p:cNvSpPr>
              <a:spLocks noChangeShapeType="1"/>
            </p:cNvSpPr>
            <p:nvPr/>
          </p:nvSpPr>
          <p:spPr bwMode="auto">
            <a:xfrm flipH="1" flipV="1">
              <a:off x="2694" y="1135"/>
              <a:ext cx="323" cy="3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58" name="Line 454"/>
            <p:cNvSpPr>
              <a:spLocks noChangeShapeType="1"/>
            </p:cNvSpPr>
            <p:nvPr/>
          </p:nvSpPr>
          <p:spPr bwMode="auto">
            <a:xfrm flipV="1">
              <a:off x="1932" y="1251"/>
              <a:ext cx="750" cy="7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59" name="Freeform 455"/>
            <p:cNvSpPr>
              <a:spLocks/>
            </p:cNvSpPr>
            <p:nvPr/>
          </p:nvSpPr>
          <p:spPr bwMode="auto">
            <a:xfrm>
              <a:off x="1868" y="1990"/>
              <a:ext cx="74" cy="75"/>
            </a:xfrm>
            <a:custGeom>
              <a:avLst/>
              <a:gdLst>
                <a:gd name="T0" fmla="*/ 375 w 524"/>
                <a:gd name="T1" fmla="*/ 0 h 524"/>
                <a:gd name="T2" fmla="*/ 524 w 524"/>
                <a:gd name="T3" fmla="*/ 150 h 524"/>
                <a:gd name="T4" fmla="*/ 0 w 524"/>
                <a:gd name="T5" fmla="*/ 524 h 524"/>
                <a:gd name="T6" fmla="*/ 375 w 524"/>
                <a:gd name="T7" fmla="*/ 0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4" h="524">
                  <a:moveTo>
                    <a:pt x="375" y="0"/>
                  </a:moveTo>
                  <a:lnTo>
                    <a:pt x="524" y="150"/>
                  </a:lnTo>
                  <a:lnTo>
                    <a:pt x="0" y="524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60" name="Freeform 456"/>
            <p:cNvSpPr>
              <a:spLocks/>
            </p:cNvSpPr>
            <p:nvPr/>
          </p:nvSpPr>
          <p:spPr bwMode="auto">
            <a:xfrm>
              <a:off x="1868" y="1990"/>
              <a:ext cx="74" cy="75"/>
            </a:xfrm>
            <a:custGeom>
              <a:avLst/>
              <a:gdLst>
                <a:gd name="T0" fmla="*/ 375 w 524"/>
                <a:gd name="T1" fmla="*/ 0 h 524"/>
                <a:gd name="T2" fmla="*/ 524 w 524"/>
                <a:gd name="T3" fmla="*/ 150 h 524"/>
                <a:gd name="T4" fmla="*/ 0 w 524"/>
                <a:gd name="T5" fmla="*/ 524 h 524"/>
                <a:gd name="T6" fmla="*/ 375 w 524"/>
                <a:gd name="T7" fmla="*/ 0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4" h="524">
                  <a:moveTo>
                    <a:pt x="375" y="0"/>
                  </a:moveTo>
                  <a:lnTo>
                    <a:pt x="524" y="150"/>
                  </a:lnTo>
                  <a:lnTo>
                    <a:pt x="0" y="524"/>
                  </a:lnTo>
                  <a:lnTo>
                    <a:pt x="375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61" name="Freeform 457"/>
            <p:cNvSpPr>
              <a:spLocks/>
            </p:cNvSpPr>
            <p:nvPr/>
          </p:nvSpPr>
          <p:spPr bwMode="auto">
            <a:xfrm>
              <a:off x="2671" y="1187"/>
              <a:ext cx="75" cy="74"/>
            </a:xfrm>
            <a:custGeom>
              <a:avLst/>
              <a:gdLst>
                <a:gd name="T0" fmla="*/ 0 w 522"/>
                <a:gd name="T1" fmla="*/ 375 h 524"/>
                <a:gd name="T2" fmla="*/ 149 w 522"/>
                <a:gd name="T3" fmla="*/ 524 h 524"/>
                <a:gd name="T4" fmla="*/ 522 w 522"/>
                <a:gd name="T5" fmla="*/ 0 h 524"/>
                <a:gd name="T6" fmla="*/ 0 w 522"/>
                <a:gd name="T7" fmla="*/ 375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2" h="524">
                  <a:moveTo>
                    <a:pt x="0" y="375"/>
                  </a:moveTo>
                  <a:lnTo>
                    <a:pt x="149" y="524"/>
                  </a:lnTo>
                  <a:lnTo>
                    <a:pt x="522" y="0"/>
                  </a:lnTo>
                  <a:lnTo>
                    <a:pt x="0" y="375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62" name="Freeform 458"/>
            <p:cNvSpPr>
              <a:spLocks/>
            </p:cNvSpPr>
            <p:nvPr/>
          </p:nvSpPr>
          <p:spPr bwMode="auto">
            <a:xfrm>
              <a:off x="2671" y="1187"/>
              <a:ext cx="75" cy="74"/>
            </a:xfrm>
            <a:custGeom>
              <a:avLst/>
              <a:gdLst>
                <a:gd name="T0" fmla="*/ 0 w 522"/>
                <a:gd name="T1" fmla="*/ 375 h 524"/>
                <a:gd name="T2" fmla="*/ 149 w 522"/>
                <a:gd name="T3" fmla="*/ 524 h 524"/>
                <a:gd name="T4" fmla="*/ 522 w 522"/>
                <a:gd name="T5" fmla="*/ 0 h 524"/>
                <a:gd name="T6" fmla="*/ 0 w 522"/>
                <a:gd name="T7" fmla="*/ 375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2" h="524">
                  <a:moveTo>
                    <a:pt x="0" y="375"/>
                  </a:moveTo>
                  <a:lnTo>
                    <a:pt x="149" y="524"/>
                  </a:lnTo>
                  <a:lnTo>
                    <a:pt x="522" y="0"/>
                  </a:lnTo>
                  <a:lnTo>
                    <a:pt x="0" y="375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63" name="Freeform 459"/>
            <p:cNvSpPr>
              <a:spLocks/>
            </p:cNvSpPr>
            <p:nvPr/>
          </p:nvSpPr>
          <p:spPr bwMode="auto">
            <a:xfrm>
              <a:off x="2188" y="1538"/>
              <a:ext cx="59" cy="118"/>
            </a:xfrm>
            <a:custGeom>
              <a:avLst/>
              <a:gdLst>
                <a:gd name="T0" fmla="*/ 414 w 414"/>
                <a:gd name="T1" fmla="*/ 826 h 826"/>
                <a:gd name="T2" fmla="*/ 0 w 414"/>
                <a:gd name="T3" fmla="*/ 109 h 826"/>
                <a:gd name="T4" fmla="*/ 111 w 414"/>
                <a:gd name="T5" fmla="*/ 0 h 8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4" h="826">
                  <a:moveTo>
                    <a:pt x="414" y="826"/>
                  </a:moveTo>
                  <a:lnTo>
                    <a:pt x="0" y="109"/>
                  </a:lnTo>
                  <a:lnTo>
                    <a:pt x="111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64" name="Freeform 460"/>
            <p:cNvSpPr>
              <a:spLocks/>
            </p:cNvSpPr>
            <p:nvPr/>
          </p:nvSpPr>
          <p:spPr bwMode="auto">
            <a:xfrm>
              <a:off x="2203" y="1534"/>
              <a:ext cx="39" cy="61"/>
            </a:xfrm>
            <a:custGeom>
              <a:avLst/>
              <a:gdLst>
                <a:gd name="T0" fmla="*/ 229 w 273"/>
                <a:gd name="T1" fmla="*/ 426 h 426"/>
                <a:gd name="T2" fmla="*/ 254 w 273"/>
                <a:gd name="T3" fmla="*/ 391 h 426"/>
                <a:gd name="T4" fmla="*/ 269 w 273"/>
                <a:gd name="T5" fmla="*/ 345 h 426"/>
                <a:gd name="T6" fmla="*/ 273 w 273"/>
                <a:gd name="T7" fmla="*/ 291 h 426"/>
                <a:gd name="T8" fmla="*/ 266 w 273"/>
                <a:gd name="T9" fmla="*/ 232 h 426"/>
                <a:gd name="T10" fmla="*/ 250 w 273"/>
                <a:gd name="T11" fmla="*/ 172 h 426"/>
                <a:gd name="T12" fmla="*/ 224 w 273"/>
                <a:gd name="T13" fmla="*/ 117 h 426"/>
                <a:gd name="T14" fmla="*/ 191 w 273"/>
                <a:gd name="T15" fmla="*/ 69 h 426"/>
                <a:gd name="T16" fmla="*/ 152 w 273"/>
                <a:gd name="T17" fmla="*/ 33 h 426"/>
                <a:gd name="T18" fmla="*/ 110 w 273"/>
                <a:gd name="T19" fmla="*/ 9 h 426"/>
                <a:gd name="T20" fmla="*/ 70 w 273"/>
                <a:gd name="T21" fmla="*/ 0 h 426"/>
                <a:gd name="T22" fmla="*/ 32 w 273"/>
                <a:gd name="T23" fmla="*/ 6 h 426"/>
                <a:gd name="T24" fmla="*/ 0 w 273"/>
                <a:gd name="T25" fmla="*/ 29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3" h="426">
                  <a:moveTo>
                    <a:pt x="229" y="426"/>
                  </a:moveTo>
                  <a:lnTo>
                    <a:pt x="254" y="391"/>
                  </a:lnTo>
                  <a:lnTo>
                    <a:pt x="269" y="345"/>
                  </a:lnTo>
                  <a:lnTo>
                    <a:pt x="273" y="291"/>
                  </a:lnTo>
                  <a:lnTo>
                    <a:pt x="266" y="232"/>
                  </a:lnTo>
                  <a:lnTo>
                    <a:pt x="250" y="172"/>
                  </a:lnTo>
                  <a:lnTo>
                    <a:pt x="224" y="117"/>
                  </a:lnTo>
                  <a:lnTo>
                    <a:pt x="191" y="69"/>
                  </a:lnTo>
                  <a:lnTo>
                    <a:pt x="152" y="33"/>
                  </a:lnTo>
                  <a:lnTo>
                    <a:pt x="110" y="9"/>
                  </a:lnTo>
                  <a:lnTo>
                    <a:pt x="70" y="0"/>
                  </a:lnTo>
                  <a:lnTo>
                    <a:pt x="32" y="6"/>
                  </a:lnTo>
                  <a:lnTo>
                    <a:pt x="0" y="2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65" name="Line 461"/>
            <p:cNvSpPr>
              <a:spLocks noChangeShapeType="1"/>
            </p:cNvSpPr>
            <p:nvPr/>
          </p:nvSpPr>
          <p:spPr bwMode="auto">
            <a:xfrm flipH="1">
              <a:off x="2220" y="1595"/>
              <a:ext cx="16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66" name="Line 462"/>
            <p:cNvSpPr>
              <a:spLocks noChangeShapeType="1"/>
            </p:cNvSpPr>
            <p:nvPr/>
          </p:nvSpPr>
          <p:spPr bwMode="auto">
            <a:xfrm>
              <a:off x="2239" y="1592"/>
              <a:ext cx="39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67" name="Line 463"/>
            <p:cNvSpPr>
              <a:spLocks noChangeShapeType="1"/>
            </p:cNvSpPr>
            <p:nvPr/>
          </p:nvSpPr>
          <p:spPr bwMode="auto">
            <a:xfrm>
              <a:off x="2054" y="2337"/>
              <a:ext cx="18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68" name="Line 464"/>
            <p:cNvSpPr>
              <a:spLocks noChangeShapeType="1"/>
            </p:cNvSpPr>
            <p:nvPr/>
          </p:nvSpPr>
          <p:spPr bwMode="auto">
            <a:xfrm>
              <a:off x="2270" y="2337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69" name="Line 465"/>
            <p:cNvSpPr>
              <a:spLocks noChangeShapeType="1"/>
            </p:cNvSpPr>
            <p:nvPr/>
          </p:nvSpPr>
          <p:spPr bwMode="auto">
            <a:xfrm>
              <a:off x="2319" y="2337"/>
              <a:ext cx="2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70" name="Line 466"/>
            <p:cNvSpPr>
              <a:spLocks noChangeShapeType="1"/>
            </p:cNvSpPr>
            <p:nvPr/>
          </p:nvSpPr>
          <p:spPr bwMode="auto">
            <a:xfrm>
              <a:off x="2563" y="2337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71" name="Line 467"/>
            <p:cNvSpPr>
              <a:spLocks noChangeShapeType="1"/>
            </p:cNvSpPr>
            <p:nvPr/>
          </p:nvSpPr>
          <p:spPr bwMode="auto">
            <a:xfrm>
              <a:off x="2612" y="2337"/>
              <a:ext cx="2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72" name="Line 468"/>
            <p:cNvSpPr>
              <a:spLocks noChangeShapeType="1"/>
            </p:cNvSpPr>
            <p:nvPr/>
          </p:nvSpPr>
          <p:spPr bwMode="auto">
            <a:xfrm>
              <a:off x="2857" y="2337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73" name="Line 469"/>
            <p:cNvSpPr>
              <a:spLocks noChangeShapeType="1"/>
            </p:cNvSpPr>
            <p:nvPr/>
          </p:nvSpPr>
          <p:spPr bwMode="auto">
            <a:xfrm>
              <a:off x="2906" y="2337"/>
              <a:ext cx="21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74" name="Line 470"/>
            <p:cNvSpPr>
              <a:spLocks noChangeShapeType="1"/>
            </p:cNvSpPr>
            <p:nvPr/>
          </p:nvSpPr>
          <p:spPr bwMode="auto">
            <a:xfrm>
              <a:off x="3150" y="2337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75" name="Line 471"/>
            <p:cNvSpPr>
              <a:spLocks noChangeShapeType="1"/>
            </p:cNvSpPr>
            <p:nvPr/>
          </p:nvSpPr>
          <p:spPr bwMode="auto">
            <a:xfrm>
              <a:off x="3199" y="2337"/>
              <a:ext cx="2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76" name="Line 472"/>
            <p:cNvSpPr>
              <a:spLocks noChangeShapeType="1"/>
            </p:cNvSpPr>
            <p:nvPr/>
          </p:nvSpPr>
          <p:spPr bwMode="auto">
            <a:xfrm>
              <a:off x="3444" y="2337"/>
              <a:ext cx="2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77" name="Line 473"/>
            <p:cNvSpPr>
              <a:spLocks noChangeShapeType="1"/>
            </p:cNvSpPr>
            <p:nvPr/>
          </p:nvSpPr>
          <p:spPr bwMode="auto">
            <a:xfrm>
              <a:off x="3492" y="2337"/>
              <a:ext cx="21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78" name="Line 474"/>
            <p:cNvSpPr>
              <a:spLocks noChangeShapeType="1"/>
            </p:cNvSpPr>
            <p:nvPr/>
          </p:nvSpPr>
          <p:spPr bwMode="auto">
            <a:xfrm>
              <a:off x="3737" y="2337"/>
              <a:ext cx="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79" name="Line 475"/>
            <p:cNvSpPr>
              <a:spLocks noChangeShapeType="1"/>
            </p:cNvSpPr>
            <p:nvPr/>
          </p:nvSpPr>
          <p:spPr bwMode="auto">
            <a:xfrm>
              <a:off x="3786" y="2337"/>
              <a:ext cx="18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80" name="Line 476"/>
            <p:cNvSpPr>
              <a:spLocks noChangeShapeType="1"/>
            </p:cNvSpPr>
            <p:nvPr/>
          </p:nvSpPr>
          <p:spPr bwMode="auto">
            <a:xfrm flipV="1">
              <a:off x="2139" y="2210"/>
              <a:ext cx="127" cy="1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81" name="Line 477"/>
            <p:cNvSpPr>
              <a:spLocks noChangeShapeType="1"/>
            </p:cNvSpPr>
            <p:nvPr/>
          </p:nvSpPr>
          <p:spPr bwMode="auto">
            <a:xfrm flipV="1">
              <a:off x="2285" y="2175"/>
              <a:ext cx="15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82" name="Line 478"/>
            <p:cNvSpPr>
              <a:spLocks noChangeShapeType="1"/>
            </p:cNvSpPr>
            <p:nvPr/>
          </p:nvSpPr>
          <p:spPr bwMode="auto">
            <a:xfrm flipV="1">
              <a:off x="2319" y="2002"/>
              <a:ext cx="154" cy="1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83" name="Line 479"/>
            <p:cNvSpPr>
              <a:spLocks noChangeShapeType="1"/>
            </p:cNvSpPr>
            <p:nvPr/>
          </p:nvSpPr>
          <p:spPr bwMode="auto">
            <a:xfrm flipV="1">
              <a:off x="2492" y="1967"/>
              <a:ext cx="16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84" name="Line 480"/>
            <p:cNvSpPr>
              <a:spLocks noChangeShapeType="1"/>
            </p:cNvSpPr>
            <p:nvPr/>
          </p:nvSpPr>
          <p:spPr bwMode="auto">
            <a:xfrm flipV="1">
              <a:off x="2527" y="1794"/>
              <a:ext cx="154" cy="1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85" name="Line 481"/>
            <p:cNvSpPr>
              <a:spLocks noChangeShapeType="1"/>
            </p:cNvSpPr>
            <p:nvPr/>
          </p:nvSpPr>
          <p:spPr bwMode="auto">
            <a:xfrm flipV="1">
              <a:off x="2700" y="1760"/>
              <a:ext cx="15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86" name="Line 482"/>
            <p:cNvSpPr>
              <a:spLocks noChangeShapeType="1"/>
            </p:cNvSpPr>
            <p:nvPr/>
          </p:nvSpPr>
          <p:spPr bwMode="auto">
            <a:xfrm flipV="1">
              <a:off x="2734" y="1587"/>
              <a:ext cx="154" cy="1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87" name="Line 483"/>
            <p:cNvSpPr>
              <a:spLocks noChangeShapeType="1"/>
            </p:cNvSpPr>
            <p:nvPr/>
          </p:nvSpPr>
          <p:spPr bwMode="auto">
            <a:xfrm flipV="1">
              <a:off x="2907" y="1552"/>
              <a:ext cx="16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88" name="Line 484"/>
            <p:cNvSpPr>
              <a:spLocks noChangeShapeType="1"/>
            </p:cNvSpPr>
            <p:nvPr/>
          </p:nvSpPr>
          <p:spPr bwMode="auto">
            <a:xfrm flipV="1">
              <a:off x="2942" y="1406"/>
              <a:ext cx="127" cy="1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89" name="Line 485"/>
            <p:cNvSpPr>
              <a:spLocks noChangeShapeType="1"/>
            </p:cNvSpPr>
            <p:nvPr/>
          </p:nvSpPr>
          <p:spPr bwMode="auto">
            <a:xfrm>
              <a:off x="2940" y="1381"/>
              <a:ext cx="955" cy="9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90" name="Line 486"/>
            <p:cNvSpPr>
              <a:spLocks noChangeShapeType="1"/>
            </p:cNvSpPr>
            <p:nvPr/>
          </p:nvSpPr>
          <p:spPr bwMode="auto">
            <a:xfrm flipV="1">
              <a:off x="2139" y="1816"/>
              <a:ext cx="620" cy="5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91" name="Line 487"/>
            <p:cNvSpPr>
              <a:spLocks noChangeShapeType="1"/>
            </p:cNvSpPr>
            <p:nvPr/>
          </p:nvSpPr>
          <p:spPr bwMode="auto">
            <a:xfrm flipV="1">
              <a:off x="2139" y="1716"/>
              <a:ext cx="520" cy="6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92" name="Line 488"/>
            <p:cNvSpPr>
              <a:spLocks noChangeShapeType="1"/>
            </p:cNvSpPr>
            <p:nvPr/>
          </p:nvSpPr>
          <p:spPr bwMode="auto">
            <a:xfrm>
              <a:off x="2659" y="1716"/>
              <a:ext cx="621" cy="6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93" name="Line 489"/>
            <p:cNvSpPr>
              <a:spLocks noChangeShapeType="1"/>
            </p:cNvSpPr>
            <p:nvPr/>
          </p:nvSpPr>
          <p:spPr bwMode="auto">
            <a:xfrm>
              <a:off x="2659" y="1716"/>
              <a:ext cx="0" cy="6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94" name="Line 490"/>
            <p:cNvSpPr>
              <a:spLocks noChangeShapeType="1"/>
            </p:cNvSpPr>
            <p:nvPr/>
          </p:nvSpPr>
          <p:spPr bwMode="auto">
            <a:xfrm flipV="1">
              <a:off x="2841" y="1897"/>
              <a:ext cx="0" cy="44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95" name="Line 491"/>
            <p:cNvSpPr>
              <a:spLocks noChangeShapeType="1"/>
            </p:cNvSpPr>
            <p:nvPr/>
          </p:nvSpPr>
          <p:spPr bwMode="auto">
            <a:xfrm flipV="1">
              <a:off x="3203" y="1644"/>
              <a:ext cx="0" cy="33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96" name="Line 492"/>
            <p:cNvSpPr>
              <a:spLocks noChangeShapeType="1"/>
            </p:cNvSpPr>
            <p:nvPr/>
          </p:nvSpPr>
          <p:spPr bwMode="auto">
            <a:xfrm>
              <a:off x="2940" y="1381"/>
              <a:ext cx="263" cy="26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97" name="Line 493"/>
            <p:cNvSpPr>
              <a:spLocks noChangeShapeType="1"/>
            </p:cNvSpPr>
            <p:nvPr/>
          </p:nvSpPr>
          <p:spPr bwMode="auto">
            <a:xfrm flipV="1">
              <a:off x="3493" y="2010"/>
              <a:ext cx="0" cy="32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98" name="Line 494"/>
            <p:cNvSpPr>
              <a:spLocks noChangeShapeType="1"/>
            </p:cNvSpPr>
            <p:nvPr/>
          </p:nvSpPr>
          <p:spPr bwMode="auto">
            <a:xfrm flipH="1">
              <a:off x="3203" y="1974"/>
              <a:ext cx="25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599" name="Line 495"/>
            <p:cNvSpPr>
              <a:spLocks noChangeShapeType="1"/>
            </p:cNvSpPr>
            <p:nvPr/>
          </p:nvSpPr>
          <p:spPr bwMode="auto">
            <a:xfrm flipV="1">
              <a:off x="3493" y="2065"/>
              <a:ext cx="0" cy="27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00" name="Line 496"/>
            <p:cNvSpPr>
              <a:spLocks noChangeShapeType="1"/>
            </p:cNvSpPr>
            <p:nvPr/>
          </p:nvSpPr>
          <p:spPr bwMode="auto">
            <a:xfrm flipH="1">
              <a:off x="2841" y="2282"/>
              <a:ext cx="65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01" name="Line 497"/>
            <p:cNvSpPr>
              <a:spLocks noChangeShapeType="1"/>
            </p:cNvSpPr>
            <p:nvPr/>
          </p:nvSpPr>
          <p:spPr bwMode="auto">
            <a:xfrm>
              <a:off x="3456" y="1974"/>
              <a:ext cx="37" cy="3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02" name="Line 498"/>
            <p:cNvSpPr>
              <a:spLocks noChangeShapeType="1"/>
            </p:cNvSpPr>
            <p:nvPr/>
          </p:nvSpPr>
          <p:spPr bwMode="auto">
            <a:xfrm>
              <a:off x="2659" y="1716"/>
              <a:ext cx="182" cy="18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03" name="Line 499"/>
            <p:cNvSpPr>
              <a:spLocks noChangeShapeType="1"/>
            </p:cNvSpPr>
            <p:nvPr/>
          </p:nvSpPr>
          <p:spPr bwMode="auto">
            <a:xfrm flipH="1">
              <a:off x="2841" y="2155"/>
              <a:ext cx="65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04" name="Line 500"/>
            <p:cNvSpPr>
              <a:spLocks noChangeShapeType="1"/>
            </p:cNvSpPr>
            <p:nvPr/>
          </p:nvSpPr>
          <p:spPr bwMode="auto">
            <a:xfrm>
              <a:off x="2139" y="2337"/>
              <a:ext cx="127" cy="1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05" name="Line 501"/>
            <p:cNvSpPr>
              <a:spLocks noChangeShapeType="1"/>
            </p:cNvSpPr>
            <p:nvPr/>
          </p:nvSpPr>
          <p:spPr bwMode="auto">
            <a:xfrm>
              <a:off x="2285" y="2483"/>
              <a:ext cx="15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06" name="Line 502"/>
            <p:cNvSpPr>
              <a:spLocks noChangeShapeType="1"/>
            </p:cNvSpPr>
            <p:nvPr/>
          </p:nvSpPr>
          <p:spPr bwMode="auto">
            <a:xfrm>
              <a:off x="2319" y="2517"/>
              <a:ext cx="154" cy="1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07" name="Line 503"/>
            <p:cNvSpPr>
              <a:spLocks noChangeShapeType="1"/>
            </p:cNvSpPr>
            <p:nvPr/>
          </p:nvSpPr>
          <p:spPr bwMode="auto">
            <a:xfrm>
              <a:off x="2492" y="2690"/>
              <a:ext cx="16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08" name="Line 504"/>
            <p:cNvSpPr>
              <a:spLocks noChangeShapeType="1"/>
            </p:cNvSpPr>
            <p:nvPr/>
          </p:nvSpPr>
          <p:spPr bwMode="auto">
            <a:xfrm>
              <a:off x="2527" y="2725"/>
              <a:ext cx="154" cy="1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09" name="Line 505"/>
            <p:cNvSpPr>
              <a:spLocks noChangeShapeType="1"/>
            </p:cNvSpPr>
            <p:nvPr/>
          </p:nvSpPr>
          <p:spPr bwMode="auto">
            <a:xfrm>
              <a:off x="2700" y="2898"/>
              <a:ext cx="15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10" name="Line 506"/>
            <p:cNvSpPr>
              <a:spLocks noChangeShapeType="1"/>
            </p:cNvSpPr>
            <p:nvPr/>
          </p:nvSpPr>
          <p:spPr bwMode="auto">
            <a:xfrm>
              <a:off x="2734" y="2933"/>
              <a:ext cx="154" cy="1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11" name="Line 507"/>
            <p:cNvSpPr>
              <a:spLocks noChangeShapeType="1"/>
            </p:cNvSpPr>
            <p:nvPr/>
          </p:nvSpPr>
          <p:spPr bwMode="auto">
            <a:xfrm>
              <a:off x="2907" y="3106"/>
              <a:ext cx="16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12" name="Line 508"/>
            <p:cNvSpPr>
              <a:spLocks noChangeShapeType="1"/>
            </p:cNvSpPr>
            <p:nvPr/>
          </p:nvSpPr>
          <p:spPr bwMode="auto">
            <a:xfrm>
              <a:off x="2942" y="3140"/>
              <a:ext cx="127" cy="1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13" name="Line 509"/>
            <p:cNvSpPr>
              <a:spLocks noChangeShapeType="1"/>
            </p:cNvSpPr>
            <p:nvPr/>
          </p:nvSpPr>
          <p:spPr bwMode="auto">
            <a:xfrm flipV="1">
              <a:off x="2940" y="2337"/>
              <a:ext cx="955" cy="9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14" name="Line 510"/>
            <p:cNvSpPr>
              <a:spLocks noChangeShapeType="1"/>
            </p:cNvSpPr>
            <p:nvPr/>
          </p:nvSpPr>
          <p:spPr bwMode="auto">
            <a:xfrm>
              <a:off x="2659" y="2958"/>
              <a:ext cx="281" cy="33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15" name="Line 511"/>
            <p:cNvSpPr>
              <a:spLocks noChangeShapeType="1"/>
            </p:cNvSpPr>
            <p:nvPr/>
          </p:nvSpPr>
          <p:spPr bwMode="auto">
            <a:xfrm flipV="1">
              <a:off x="2659" y="2337"/>
              <a:ext cx="0" cy="62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16" name="Line 512"/>
            <p:cNvSpPr>
              <a:spLocks noChangeShapeType="1"/>
            </p:cNvSpPr>
            <p:nvPr/>
          </p:nvSpPr>
          <p:spPr bwMode="auto">
            <a:xfrm>
              <a:off x="3203" y="2337"/>
              <a:ext cx="0" cy="69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17" name="Line 513"/>
            <p:cNvSpPr>
              <a:spLocks noChangeShapeType="1"/>
            </p:cNvSpPr>
            <p:nvPr/>
          </p:nvSpPr>
          <p:spPr bwMode="auto">
            <a:xfrm flipV="1">
              <a:off x="2940" y="3029"/>
              <a:ext cx="263" cy="26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18" name="Line 514"/>
            <p:cNvSpPr>
              <a:spLocks noChangeShapeType="1"/>
            </p:cNvSpPr>
            <p:nvPr/>
          </p:nvSpPr>
          <p:spPr bwMode="auto">
            <a:xfrm>
              <a:off x="3493" y="2337"/>
              <a:ext cx="0" cy="32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19" name="Line 515"/>
            <p:cNvSpPr>
              <a:spLocks noChangeShapeType="1"/>
            </p:cNvSpPr>
            <p:nvPr/>
          </p:nvSpPr>
          <p:spPr bwMode="auto">
            <a:xfrm flipV="1">
              <a:off x="3456" y="2663"/>
              <a:ext cx="37" cy="3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20" name="Line 516"/>
            <p:cNvSpPr>
              <a:spLocks noChangeShapeType="1"/>
            </p:cNvSpPr>
            <p:nvPr/>
          </p:nvSpPr>
          <p:spPr bwMode="auto">
            <a:xfrm flipH="1">
              <a:off x="3203" y="2699"/>
              <a:ext cx="25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21" name="Line 517"/>
            <p:cNvSpPr>
              <a:spLocks noChangeShapeType="1"/>
            </p:cNvSpPr>
            <p:nvPr/>
          </p:nvSpPr>
          <p:spPr bwMode="auto">
            <a:xfrm>
              <a:off x="3493" y="2337"/>
              <a:ext cx="0" cy="27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22" name="Line 518"/>
            <p:cNvSpPr>
              <a:spLocks noChangeShapeType="1"/>
            </p:cNvSpPr>
            <p:nvPr/>
          </p:nvSpPr>
          <p:spPr bwMode="auto">
            <a:xfrm flipV="1">
              <a:off x="3456" y="2337"/>
              <a:ext cx="0" cy="36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23" name="Line 519"/>
            <p:cNvSpPr>
              <a:spLocks noChangeShapeType="1"/>
            </p:cNvSpPr>
            <p:nvPr/>
          </p:nvSpPr>
          <p:spPr bwMode="auto">
            <a:xfrm flipV="1">
              <a:off x="2940" y="2337"/>
              <a:ext cx="0" cy="95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24" name="Line 520"/>
            <p:cNvSpPr>
              <a:spLocks noChangeShapeType="1"/>
            </p:cNvSpPr>
            <p:nvPr/>
          </p:nvSpPr>
          <p:spPr bwMode="auto">
            <a:xfrm flipV="1">
              <a:off x="2778" y="1617"/>
              <a:ext cx="218" cy="2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25" name="Line 521"/>
            <p:cNvSpPr>
              <a:spLocks noChangeShapeType="1"/>
            </p:cNvSpPr>
            <p:nvPr/>
          </p:nvSpPr>
          <p:spPr bwMode="auto">
            <a:xfrm flipV="1">
              <a:off x="2819" y="1568"/>
              <a:ext cx="307" cy="30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26" name="Freeform 522"/>
            <p:cNvSpPr>
              <a:spLocks/>
            </p:cNvSpPr>
            <p:nvPr/>
          </p:nvSpPr>
          <p:spPr bwMode="auto">
            <a:xfrm>
              <a:off x="2841" y="1608"/>
              <a:ext cx="326" cy="327"/>
            </a:xfrm>
            <a:custGeom>
              <a:avLst/>
              <a:gdLst>
                <a:gd name="T0" fmla="*/ 0 w 2285"/>
                <a:gd name="T1" fmla="*/ 2287 h 2287"/>
                <a:gd name="T2" fmla="*/ 133 w 2285"/>
                <a:gd name="T3" fmla="*/ 2154 h 2287"/>
                <a:gd name="T4" fmla="*/ 2285 w 2285"/>
                <a:gd name="T5" fmla="*/ 0 h 2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85" h="2287">
                  <a:moveTo>
                    <a:pt x="0" y="2287"/>
                  </a:moveTo>
                  <a:lnTo>
                    <a:pt x="133" y="2154"/>
                  </a:lnTo>
                  <a:lnTo>
                    <a:pt x="228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27" name="Freeform 523"/>
            <p:cNvSpPr>
              <a:spLocks/>
            </p:cNvSpPr>
            <p:nvPr/>
          </p:nvSpPr>
          <p:spPr bwMode="auto">
            <a:xfrm>
              <a:off x="2841" y="1654"/>
              <a:ext cx="362" cy="362"/>
            </a:xfrm>
            <a:custGeom>
              <a:avLst/>
              <a:gdLst>
                <a:gd name="T0" fmla="*/ 0 w 2536"/>
                <a:gd name="T1" fmla="*/ 2537 h 2537"/>
                <a:gd name="T2" fmla="*/ 417 w 2536"/>
                <a:gd name="T3" fmla="*/ 2118 h 2537"/>
                <a:gd name="T4" fmla="*/ 2536 w 2536"/>
                <a:gd name="T5" fmla="*/ 0 h 2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36" h="2537">
                  <a:moveTo>
                    <a:pt x="0" y="2537"/>
                  </a:moveTo>
                  <a:lnTo>
                    <a:pt x="417" y="2118"/>
                  </a:lnTo>
                  <a:lnTo>
                    <a:pt x="253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28" name="Freeform 524"/>
            <p:cNvSpPr>
              <a:spLocks/>
            </p:cNvSpPr>
            <p:nvPr/>
          </p:nvSpPr>
          <p:spPr bwMode="auto">
            <a:xfrm>
              <a:off x="2841" y="1735"/>
              <a:ext cx="362" cy="363"/>
            </a:xfrm>
            <a:custGeom>
              <a:avLst/>
              <a:gdLst>
                <a:gd name="T0" fmla="*/ 0 w 2536"/>
                <a:gd name="T1" fmla="*/ 2538 h 2538"/>
                <a:gd name="T2" fmla="*/ 703 w 2536"/>
                <a:gd name="T3" fmla="*/ 1835 h 2538"/>
                <a:gd name="T4" fmla="*/ 2536 w 2536"/>
                <a:gd name="T5" fmla="*/ 0 h 2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36" h="2538">
                  <a:moveTo>
                    <a:pt x="0" y="2538"/>
                  </a:moveTo>
                  <a:lnTo>
                    <a:pt x="703" y="1835"/>
                  </a:lnTo>
                  <a:lnTo>
                    <a:pt x="2536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29" name="Freeform 525"/>
            <p:cNvSpPr>
              <a:spLocks/>
            </p:cNvSpPr>
            <p:nvPr/>
          </p:nvSpPr>
          <p:spPr bwMode="auto">
            <a:xfrm>
              <a:off x="2865" y="1817"/>
              <a:ext cx="338" cy="338"/>
            </a:xfrm>
            <a:custGeom>
              <a:avLst/>
              <a:gdLst>
                <a:gd name="T0" fmla="*/ 0 w 2368"/>
                <a:gd name="T1" fmla="*/ 2370 h 2370"/>
                <a:gd name="T2" fmla="*/ 819 w 2368"/>
                <a:gd name="T3" fmla="*/ 1550 h 2370"/>
                <a:gd name="T4" fmla="*/ 2368 w 2368"/>
                <a:gd name="T5" fmla="*/ 0 h 2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68" h="2370">
                  <a:moveTo>
                    <a:pt x="0" y="2370"/>
                  </a:moveTo>
                  <a:lnTo>
                    <a:pt x="819" y="1550"/>
                  </a:lnTo>
                  <a:lnTo>
                    <a:pt x="236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30" name="Freeform 526"/>
            <p:cNvSpPr>
              <a:spLocks/>
            </p:cNvSpPr>
            <p:nvPr/>
          </p:nvSpPr>
          <p:spPr bwMode="auto">
            <a:xfrm>
              <a:off x="2946" y="1898"/>
              <a:ext cx="257" cy="257"/>
            </a:xfrm>
            <a:custGeom>
              <a:avLst/>
              <a:gdLst>
                <a:gd name="T0" fmla="*/ 0 w 1799"/>
                <a:gd name="T1" fmla="*/ 1801 h 1801"/>
                <a:gd name="T2" fmla="*/ 535 w 1799"/>
                <a:gd name="T3" fmla="*/ 1266 h 1801"/>
                <a:gd name="T4" fmla="*/ 1799 w 1799"/>
                <a:gd name="T5" fmla="*/ 0 h 18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99" h="1801">
                  <a:moveTo>
                    <a:pt x="0" y="1801"/>
                  </a:moveTo>
                  <a:lnTo>
                    <a:pt x="535" y="1266"/>
                  </a:lnTo>
                  <a:lnTo>
                    <a:pt x="1799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31" name="Freeform 527"/>
            <p:cNvSpPr>
              <a:spLocks/>
            </p:cNvSpPr>
            <p:nvPr/>
          </p:nvSpPr>
          <p:spPr bwMode="auto">
            <a:xfrm>
              <a:off x="3027" y="1974"/>
              <a:ext cx="181" cy="181"/>
            </a:xfrm>
            <a:custGeom>
              <a:avLst/>
              <a:gdLst>
                <a:gd name="T0" fmla="*/ 0 w 1268"/>
                <a:gd name="T1" fmla="*/ 1269 h 1269"/>
                <a:gd name="T2" fmla="*/ 250 w 1268"/>
                <a:gd name="T3" fmla="*/ 1018 h 1269"/>
                <a:gd name="T4" fmla="*/ 1268 w 1268"/>
                <a:gd name="T5" fmla="*/ 0 h 1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68" h="1269">
                  <a:moveTo>
                    <a:pt x="0" y="1269"/>
                  </a:moveTo>
                  <a:lnTo>
                    <a:pt x="250" y="1018"/>
                  </a:lnTo>
                  <a:lnTo>
                    <a:pt x="126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32" name="Line 528"/>
            <p:cNvSpPr>
              <a:spLocks noChangeShapeType="1"/>
            </p:cNvSpPr>
            <p:nvPr/>
          </p:nvSpPr>
          <p:spPr bwMode="auto">
            <a:xfrm flipV="1">
              <a:off x="3108" y="1974"/>
              <a:ext cx="182" cy="1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33" name="Line 529"/>
            <p:cNvSpPr>
              <a:spLocks noChangeShapeType="1"/>
            </p:cNvSpPr>
            <p:nvPr/>
          </p:nvSpPr>
          <p:spPr bwMode="auto">
            <a:xfrm flipV="1">
              <a:off x="3190" y="1974"/>
              <a:ext cx="181" cy="1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34" name="Line 530"/>
            <p:cNvSpPr>
              <a:spLocks noChangeShapeType="1"/>
            </p:cNvSpPr>
            <p:nvPr/>
          </p:nvSpPr>
          <p:spPr bwMode="auto">
            <a:xfrm flipV="1">
              <a:off x="3271" y="1974"/>
              <a:ext cx="181" cy="1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35" name="Line 531"/>
            <p:cNvSpPr>
              <a:spLocks noChangeShapeType="1"/>
            </p:cNvSpPr>
            <p:nvPr/>
          </p:nvSpPr>
          <p:spPr bwMode="auto">
            <a:xfrm flipV="1">
              <a:off x="3352" y="2015"/>
              <a:ext cx="141" cy="1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36" name="Line 532"/>
            <p:cNvSpPr>
              <a:spLocks noChangeShapeType="1"/>
            </p:cNvSpPr>
            <p:nvPr/>
          </p:nvSpPr>
          <p:spPr bwMode="auto">
            <a:xfrm flipV="1">
              <a:off x="3434" y="2096"/>
              <a:ext cx="59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37" name="Line 533"/>
            <p:cNvSpPr>
              <a:spLocks noChangeShapeType="1"/>
            </p:cNvSpPr>
            <p:nvPr/>
          </p:nvSpPr>
          <p:spPr bwMode="auto">
            <a:xfrm>
              <a:off x="3093" y="1535"/>
              <a:ext cx="111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38" name="Line 534"/>
            <p:cNvSpPr>
              <a:spLocks noChangeShapeType="1"/>
            </p:cNvSpPr>
            <p:nvPr/>
          </p:nvSpPr>
          <p:spPr bwMode="auto">
            <a:xfrm>
              <a:off x="4132" y="1626"/>
              <a:ext cx="0" cy="7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39" name="Freeform 535"/>
            <p:cNvSpPr>
              <a:spLocks/>
            </p:cNvSpPr>
            <p:nvPr/>
          </p:nvSpPr>
          <p:spPr bwMode="auto">
            <a:xfrm>
              <a:off x="4117" y="1535"/>
              <a:ext cx="30" cy="91"/>
            </a:xfrm>
            <a:custGeom>
              <a:avLst/>
              <a:gdLst>
                <a:gd name="T0" fmla="*/ 0 w 211"/>
                <a:gd name="T1" fmla="*/ 635 h 635"/>
                <a:gd name="T2" fmla="*/ 211 w 211"/>
                <a:gd name="T3" fmla="*/ 635 h 635"/>
                <a:gd name="T4" fmla="*/ 105 w 211"/>
                <a:gd name="T5" fmla="*/ 0 h 635"/>
                <a:gd name="T6" fmla="*/ 0 w 211"/>
                <a:gd name="T7" fmla="*/ 635 h 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635">
                  <a:moveTo>
                    <a:pt x="0" y="635"/>
                  </a:moveTo>
                  <a:lnTo>
                    <a:pt x="211" y="635"/>
                  </a:lnTo>
                  <a:lnTo>
                    <a:pt x="105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40" name="Freeform 536"/>
            <p:cNvSpPr>
              <a:spLocks/>
            </p:cNvSpPr>
            <p:nvPr/>
          </p:nvSpPr>
          <p:spPr bwMode="auto">
            <a:xfrm>
              <a:off x="4117" y="1535"/>
              <a:ext cx="30" cy="91"/>
            </a:xfrm>
            <a:custGeom>
              <a:avLst/>
              <a:gdLst>
                <a:gd name="T0" fmla="*/ 0 w 211"/>
                <a:gd name="T1" fmla="*/ 635 h 635"/>
                <a:gd name="T2" fmla="*/ 211 w 211"/>
                <a:gd name="T3" fmla="*/ 635 h 635"/>
                <a:gd name="T4" fmla="*/ 105 w 211"/>
                <a:gd name="T5" fmla="*/ 0 h 635"/>
                <a:gd name="T6" fmla="*/ 0 w 211"/>
                <a:gd name="T7" fmla="*/ 635 h 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635">
                  <a:moveTo>
                    <a:pt x="0" y="635"/>
                  </a:moveTo>
                  <a:lnTo>
                    <a:pt x="211" y="635"/>
                  </a:lnTo>
                  <a:lnTo>
                    <a:pt x="105" y="0"/>
                  </a:lnTo>
                  <a:lnTo>
                    <a:pt x="0" y="635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41" name="Freeform 537"/>
            <p:cNvSpPr>
              <a:spLocks/>
            </p:cNvSpPr>
            <p:nvPr/>
          </p:nvSpPr>
          <p:spPr bwMode="auto">
            <a:xfrm>
              <a:off x="3997" y="2304"/>
              <a:ext cx="114" cy="51"/>
            </a:xfrm>
            <a:custGeom>
              <a:avLst/>
              <a:gdLst>
                <a:gd name="T0" fmla="*/ 0 w 798"/>
                <a:gd name="T1" fmla="*/ 0 h 354"/>
                <a:gd name="T2" fmla="*/ 798 w 798"/>
                <a:gd name="T3" fmla="*/ 214 h 354"/>
                <a:gd name="T4" fmla="*/ 798 w 798"/>
                <a:gd name="T5" fmla="*/ 354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98" h="354">
                  <a:moveTo>
                    <a:pt x="0" y="0"/>
                  </a:moveTo>
                  <a:lnTo>
                    <a:pt x="798" y="214"/>
                  </a:lnTo>
                  <a:lnTo>
                    <a:pt x="798" y="35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42" name="Freeform 538"/>
            <p:cNvSpPr>
              <a:spLocks/>
            </p:cNvSpPr>
            <p:nvPr/>
          </p:nvSpPr>
          <p:spPr bwMode="auto">
            <a:xfrm>
              <a:off x="4089" y="2355"/>
              <a:ext cx="22" cy="11"/>
            </a:xfrm>
            <a:custGeom>
              <a:avLst/>
              <a:gdLst>
                <a:gd name="T0" fmla="*/ 0 w 155"/>
                <a:gd name="T1" fmla="*/ 67 h 75"/>
                <a:gd name="T2" fmla="*/ 8 w 155"/>
                <a:gd name="T3" fmla="*/ 70 h 75"/>
                <a:gd name="T4" fmla="*/ 16 w 155"/>
                <a:gd name="T5" fmla="*/ 71 h 75"/>
                <a:gd name="T6" fmla="*/ 24 w 155"/>
                <a:gd name="T7" fmla="*/ 72 h 75"/>
                <a:gd name="T8" fmla="*/ 32 w 155"/>
                <a:gd name="T9" fmla="*/ 73 h 75"/>
                <a:gd name="T10" fmla="*/ 40 w 155"/>
                <a:gd name="T11" fmla="*/ 74 h 75"/>
                <a:gd name="T12" fmla="*/ 47 w 155"/>
                <a:gd name="T13" fmla="*/ 74 h 75"/>
                <a:gd name="T14" fmla="*/ 55 w 155"/>
                <a:gd name="T15" fmla="*/ 75 h 75"/>
                <a:gd name="T16" fmla="*/ 63 w 155"/>
                <a:gd name="T17" fmla="*/ 74 h 75"/>
                <a:gd name="T18" fmla="*/ 71 w 155"/>
                <a:gd name="T19" fmla="*/ 74 h 75"/>
                <a:gd name="T20" fmla="*/ 77 w 155"/>
                <a:gd name="T21" fmla="*/ 73 h 75"/>
                <a:gd name="T22" fmla="*/ 85 w 155"/>
                <a:gd name="T23" fmla="*/ 72 h 75"/>
                <a:gd name="T24" fmla="*/ 92 w 155"/>
                <a:gd name="T25" fmla="*/ 71 h 75"/>
                <a:gd name="T26" fmla="*/ 97 w 155"/>
                <a:gd name="T27" fmla="*/ 68 h 75"/>
                <a:gd name="T28" fmla="*/ 104 w 155"/>
                <a:gd name="T29" fmla="*/ 67 h 75"/>
                <a:gd name="T30" fmla="*/ 109 w 155"/>
                <a:gd name="T31" fmla="*/ 64 h 75"/>
                <a:gd name="T32" fmla="*/ 115 w 155"/>
                <a:gd name="T33" fmla="*/ 62 h 75"/>
                <a:gd name="T34" fmla="*/ 120 w 155"/>
                <a:gd name="T35" fmla="*/ 58 h 75"/>
                <a:gd name="T36" fmla="*/ 126 w 155"/>
                <a:gd name="T37" fmla="*/ 56 h 75"/>
                <a:gd name="T38" fmla="*/ 130 w 155"/>
                <a:gd name="T39" fmla="*/ 52 h 75"/>
                <a:gd name="T40" fmla="*/ 135 w 155"/>
                <a:gd name="T41" fmla="*/ 49 h 75"/>
                <a:gd name="T42" fmla="*/ 138 w 155"/>
                <a:gd name="T43" fmla="*/ 44 h 75"/>
                <a:gd name="T44" fmla="*/ 141 w 155"/>
                <a:gd name="T45" fmla="*/ 41 h 75"/>
                <a:gd name="T46" fmla="*/ 145 w 155"/>
                <a:gd name="T47" fmla="*/ 36 h 75"/>
                <a:gd name="T48" fmla="*/ 148 w 155"/>
                <a:gd name="T49" fmla="*/ 31 h 75"/>
                <a:gd name="T50" fmla="*/ 150 w 155"/>
                <a:gd name="T51" fmla="*/ 26 h 75"/>
                <a:gd name="T52" fmla="*/ 151 w 155"/>
                <a:gd name="T53" fmla="*/ 22 h 75"/>
                <a:gd name="T54" fmla="*/ 154 w 155"/>
                <a:gd name="T55" fmla="*/ 16 h 75"/>
                <a:gd name="T56" fmla="*/ 155 w 155"/>
                <a:gd name="T57" fmla="*/ 11 h 75"/>
                <a:gd name="T58" fmla="*/ 155 w 155"/>
                <a:gd name="T59" fmla="*/ 5 h 75"/>
                <a:gd name="T60" fmla="*/ 155 w 155"/>
                <a:gd name="T61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55" h="75">
                  <a:moveTo>
                    <a:pt x="0" y="67"/>
                  </a:moveTo>
                  <a:lnTo>
                    <a:pt x="8" y="70"/>
                  </a:lnTo>
                  <a:lnTo>
                    <a:pt x="16" y="71"/>
                  </a:lnTo>
                  <a:lnTo>
                    <a:pt x="24" y="72"/>
                  </a:lnTo>
                  <a:lnTo>
                    <a:pt x="32" y="73"/>
                  </a:lnTo>
                  <a:lnTo>
                    <a:pt x="40" y="74"/>
                  </a:lnTo>
                  <a:lnTo>
                    <a:pt x="47" y="74"/>
                  </a:lnTo>
                  <a:lnTo>
                    <a:pt x="55" y="75"/>
                  </a:lnTo>
                  <a:lnTo>
                    <a:pt x="63" y="74"/>
                  </a:lnTo>
                  <a:lnTo>
                    <a:pt x="71" y="74"/>
                  </a:lnTo>
                  <a:lnTo>
                    <a:pt x="77" y="73"/>
                  </a:lnTo>
                  <a:lnTo>
                    <a:pt x="85" y="72"/>
                  </a:lnTo>
                  <a:lnTo>
                    <a:pt x="92" y="71"/>
                  </a:lnTo>
                  <a:lnTo>
                    <a:pt x="97" y="68"/>
                  </a:lnTo>
                  <a:lnTo>
                    <a:pt x="104" y="67"/>
                  </a:lnTo>
                  <a:lnTo>
                    <a:pt x="109" y="64"/>
                  </a:lnTo>
                  <a:lnTo>
                    <a:pt x="115" y="62"/>
                  </a:lnTo>
                  <a:lnTo>
                    <a:pt x="120" y="58"/>
                  </a:lnTo>
                  <a:lnTo>
                    <a:pt x="126" y="56"/>
                  </a:lnTo>
                  <a:lnTo>
                    <a:pt x="130" y="52"/>
                  </a:lnTo>
                  <a:lnTo>
                    <a:pt x="135" y="49"/>
                  </a:lnTo>
                  <a:lnTo>
                    <a:pt x="138" y="44"/>
                  </a:lnTo>
                  <a:lnTo>
                    <a:pt x="141" y="41"/>
                  </a:lnTo>
                  <a:lnTo>
                    <a:pt x="145" y="36"/>
                  </a:lnTo>
                  <a:lnTo>
                    <a:pt x="148" y="31"/>
                  </a:lnTo>
                  <a:lnTo>
                    <a:pt x="150" y="26"/>
                  </a:lnTo>
                  <a:lnTo>
                    <a:pt x="151" y="22"/>
                  </a:lnTo>
                  <a:lnTo>
                    <a:pt x="154" y="16"/>
                  </a:lnTo>
                  <a:lnTo>
                    <a:pt x="155" y="11"/>
                  </a:lnTo>
                  <a:lnTo>
                    <a:pt x="155" y="5"/>
                  </a:lnTo>
                  <a:lnTo>
                    <a:pt x="155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43" name="Line 539"/>
            <p:cNvSpPr>
              <a:spLocks noChangeShapeType="1"/>
            </p:cNvSpPr>
            <p:nvPr/>
          </p:nvSpPr>
          <p:spPr bwMode="auto">
            <a:xfrm flipH="1" flipV="1">
              <a:off x="4057" y="2356"/>
              <a:ext cx="32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44" name="Freeform 540"/>
            <p:cNvSpPr>
              <a:spLocks/>
            </p:cNvSpPr>
            <p:nvPr/>
          </p:nvSpPr>
          <p:spPr bwMode="auto">
            <a:xfrm>
              <a:off x="4035" y="2334"/>
              <a:ext cx="22" cy="22"/>
            </a:xfrm>
            <a:custGeom>
              <a:avLst/>
              <a:gdLst>
                <a:gd name="T0" fmla="*/ 0 w 155"/>
                <a:gd name="T1" fmla="*/ 0 h 151"/>
                <a:gd name="T2" fmla="*/ 0 w 155"/>
                <a:gd name="T3" fmla="*/ 6 h 151"/>
                <a:gd name="T4" fmla="*/ 0 w 155"/>
                <a:gd name="T5" fmla="*/ 11 h 151"/>
                <a:gd name="T6" fmla="*/ 1 w 155"/>
                <a:gd name="T7" fmla="*/ 18 h 151"/>
                <a:gd name="T8" fmla="*/ 3 w 155"/>
                <a:gd name="T9" fmla="*/ 24 h 151"/>
                <a:gd name="T10" fmla="*/ 4 w 155"/>
                <a:gd name="T11" fmla="*/ 29 h 151"/>
                <a:gd name="T12" fmla="*/ 8 w 155"/>
                <a:gd name="T13" fmla="*/ 36 h 151"/>
                <a:gd name="T14" fmla="*/ 10 w 155"/>
                <a:gd name="T15" fmla="*/ 41 h 151"/>
                <a:gd name="T16" fmla="*/ 13 w 155"/>
                <a:gd name="T17" fmla="*/ 48 h 151"/>
                <a:gd name="T18" fmla="*/ 17 w 155"/>
                <a:gd name="T19" fmla="*/ 54 h 151"/>
                <a:gd name="T20" fmla="*/ 20 w 155"/>
                <a:gd name="T21" fmla="*/ 60 h 151"/>
                <a:gd name="T22" fmla="*/ 24 w 155"/>
                <a:gd name="T23" fmla="*/ 66 h 151"/>
                <a:gd name="T24" fmla="*/ 29 w 155"/>
                <a:gd name="T25" fmla="*/ 72 h 151"/>
                <a:gd name="T26" fmla="*/ 34 w 155"/>
                <a:gd name="T27" fmla="*/ 78 h 151"/>
                <a:gd name="T28" fmla="*/ 40 w 155"/>
                <a:gd name="T29" fmla="*/ 83 h 151"/>
                <a:gd name="T30" fmla="*/ 45 w 155"/>
                <a:gd name="T31" fmla="*/ 89 h 151"/>
                <a:gd name="T32" fmla="*/ 51 w 155"/>
                <a:gd name="T33" fmla="*/ 94 h 151"/>
                <a:gd name="T34" fmla="*/ 57 w 155"/>
                <a:gd name="T35" fmla="*/ 100 h 151"/>
                <a:gd name="T36" fmla="*/ 64 w 155"/>
                <a:gd name="T37" fmla="*/ 105 h 151"/>
                <a:gd name="T38" fmla="*/ 71 w 155"/>
                <a:gd name="T39" fmla="*/ 110 h 151"/>
                <a:gd name="T40" fmla="*/ 77 w 155"/>
                <a:gd name="T41" fmla="*/ 115 h 151"/>
                <a:gd name="T42" fmla="*/ 84 w 155"/>
                <a:gd name="T43" fmla="*/ 120 h 151"/>
                <a:gd name="T44" fmla="*/ 92 w 155"/>
                <a:gd name="T45" fmla="*/ 124 h 151"/>
                <a:gd name="T46" fmla="*/ 99 w 155"/>
                <a:gd name="T47" fmla="*/ 129 h 151"/>
                <a:gd name="T48" fmla="*/ 107 w 155"/>
                <a:gd name="T49" fmla="*/ 132 h 151"/>
                <a:gd name="T50" fmla="*/ 115 w 155"/>
                <a:gd name="T51" fmla="*/ 136 h 151"/>
                <a:gd name="T52" fmla="*/ 123 w 155"/>
                <a:gd name="T53" fmla="*/ 140 h 151"/>
                <a:gd name="T54" fmla="*/ 130 w 155"/>
                <a:gd name="T55" fmla="*/ 143 h 151"/>
                <a:gd name="T56" fmla="*/ 139 w 155"/>
                <a:gd name="T57" fmla="*/ 145 h 151"/>
                <a:gd name="T58" fmla="*/ 147 w 155"/>
                <a:gd name="T59" fmla="*/ 148 h 151"/>
                <a:gd name="T60" fmla="*/ 155 w 155"/>
                <a:gd name="T61" fmla="*/ 15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55" h="151">
                  <a:moveTo>
                    <a:pt x="0" y="0"/>
                  </a:moveTo>
                  <a:lnTo>
                    <a:pt x="0" y="6"/>
                  </a:lnTo>
                  <a:lnTo>
                    <a:pt x="0" y="11"/>
                  </a:lnTo>
                  <a:lnTo>
                    <a:pt x="1" y="18"/>
                  </a:lnTo>
                  <a:lnTo>
                    <a:pt x="3" y="24"/>
                  </a:lnTo>
                  <a:lnTo>
                    <a:pt x="4" y="29"/>
                  </a:lnTo>
                  <a:lnTo>
                    <a:pt x="8" y="36"/>
                  </a:lnTo>
                  <a:lnTo>
                    <a:pt x="10" y="41"/>
                  </a:lnTo>
                  <a:lnTo>
                    <a:pt x="13" y="48"/>
                  </a:lnTo>
                  <a:lnTo>
                    <a:pt x="17" y="54"/>
                  </a:lnTo>
                  <a:lnTo>
                    <a:pt x="20" y="60"/>
                  </a:lnTo>
                  <a:lnTo>
                    <a:pt x="24" y="66"/>
                  </a:lnTo>
                  <a:lnTo>
                    <a:pt x="29" y="72"/>
                  </a:lnTo>
                  <a:lnTo>
                    <a:pt x="34" y="78"/>
                  </a:lnTo>
                  <a:lnTo>
                    <a:pt x="40" y="83"/>
                  </a:lnTo>
                  <a:lnTo>
                    <a:pt x="45" y="89"/>
                  </a:lnTo>
                  <a:lnTo>
                    <a:pt x="51" y="94"/>
                  </a:lnTo>
                  <a:lnTo>
                    <a:pt x="57" y="100"/>
                  </a:lnTo>
                  <a:lnTo>
                    <a:pt x="64" y="105"/>
                  </a:lnTo>
                  <a:lnTo>
                    <a:pt x="71" y="110"/>
                  </a:lnTo>
                  <a:lnTo>
                    <a:pt x="77" y="115"/>
                  </a:lnTo>
                  <a:lnTo>
                    <a:pt x="84" y="120"/>
                  </a:lnTo>
                  <a:lnTo>
                    <a:pt x="92" y="124"/>
                  </a:lnTo>
                  <a:lnTo>
                    <a:pt x="99" y="129"/>
                  </a:lnTo>
                  <a:lnTo>
                    <a:pt x="107" y="132"/>
                  </a:lnTo>
                  <a:lnTo>
                    <a:pt x="115" y="136"/>
                  </a:lnTo>
                  <a:lnTo>
                    <a:pt x="123" y="140"/>
                  </a:lnTo>
                  <a:lnTo>
                    <a:pt x="130" y="143"/>
                  </a:lnTo>
                  <a:lnTo>
                    <a:pt x="139" y="145"/>
                  </a:lnTo>
                  <a:lnTo>
                    <a:pt x="147" y="148"/>
                  </a:lnTo>
                  <a:lnTo>
                    <a:pt x="155" y="15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45" name="Line 541"/>
            <p:cNvSpPr>
              <a:spLocks noChangeShapeType="1"/>
            </p:cNvSpPr>
            <p:nvPr/>
          </p:nvSpPr>
          <p:spPr bwMode="auto">
            <a:xfrm flipV="1">
              <a:off x="4035" y="2314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46" name="Freeform 542"/>
            <p:cNvSpPr>
              <a:spLocks/>
            </p:cNvSpPr>
            <p:nvPr/>
          </p:nvSpPr>
          <p:spPr bwMode="auto">
            <a:xfrm>
              <a:off x="2490" y="2041"/>
              <a:ext cx="87" cy="159"/>
            </a:xfrm>
            <a:custGeom>
              <a:avLst/>
              <a:gdLst>
                <a:gd name="T0" fmla="*/ 607 w 607"/>
                <a:gd name="T1" fmla="*/ 1114 h 1114"/>
                <a:gd name="T2" fmla="*/ 522 w 607"/>
                <a:gd name="T3" fmla="*/ 873 h 1114"/>
                <a:gd name="T4" fmla="*/ 418 w 607"/>
                <a:gd name="T5" fmla="*/ 640 h 1114"/>
                <a:gd name="T6" fmla="*/ 297 w 607"/>
                <a:gd name="T7" fmla="*/ 415 h 1114"/>
                <a:gd name="T8" fmla="*/ 156 w 607"/>
                <a:gd name="T9" fmla="*/ 202 h 1114"/>
                <a:gd name="T10" fmla="*/ 0 w 607"/>
                <a:gd name="T11" fmla="*/ 0 h 1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07" h="1114">
                  <a:moveTo>
                    <a:pt x="607" y="1114"/>
                  </a:moveTo>
                  <a:lnTo>
                    <a:pt x="522" y="873"/>
                  </a:lnTo>
                  <a:lnTo>
                    <a:pt x="418" y="640"/>
                  </a:lnTo>
                  <a:lnTo>
                    <a:pt x="297" y="415"/>
                  </a:lnTo>
                  <a:lnTo>
                    <a:pt x="156" y="20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47" name="Freeform 543"/>
            <p:cNvSpPr>
              <a:spLocks/>
            </p:cNvSpPr>
            <p:nvPr/>
          </p:nvSpPr>
          <p:spPr bwMode="auto">
            <a:xfrm>
              <a:off x="2541" y="2116"/>
              <a:ext cx="36" cy="83"/>
            </a:xfrm>
            <a:custGeom>
              <a:avLst/>
              <a:gdLst>
                <a:gd name="T0" fmla="*/ 249 w 249"/>
                <a:gd name="T1" fmla="*/ 583 h 583"/>
                <a:gd name="T2" fmla="*/ 140 w 249"/>
                <a:gd name="T3" fmla="*/ 286 h 583"/>
                <a:gd name="T4" fmla="*/ 0 w 249"/>
                <a:gd name="T5" fmla="*/ 0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9" h="583">
                  <a:moveTo>
                    <a:pt x="249" y="583"/>
                  </a:moveTo>
                  <a:lnTo>
                    <a:pt x="140" y="286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48" name="Freeform 544"/>
            <p:cNvSpPr>
              <a:spLocks/>
            </p:cNvSpPr>
            <p:nvPr/>
          </p:nvSpPr>
          <p:spPr bwMode="auto">
            <a:xfrm>
              <a:off x="2276" y="1898"/>
              <a:ext cx="83" cy="35"/>
            </a:xfrm>
            <a:custGeom>
              <a:avLst/>
              <a:gdLst>
                <a:gd name="T0" fmla="*/ 584 w 584"/>
                <a:gd name="T1" fmla="*/ 248 h 248"/>
                <a:gd name="T2" fmla="*/ 297 w 584"/>
                <a:gd name="T3" fmla="*/ 110 h 248"/>
                <a:gd name="T4" fmla="*/ 0 w 584"/>
                <a:gd name="T5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84" h="248">
                  <a:moveTo>
                    <a:pt x="584" y="248"/>
                  </a:moveTo>
                  <a:lnTo>
                    <a:pt x="297" y="11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49" name="Freeform 545"/>
            <p:cNvSpPr>
              <a:spLocks/>
            </p:cNvSpPr>
            <p:nvPr/>
          </p:nvSpPr>
          <p:spPr bwMode="auto">
            <a:xfrm>
              <a:off x="2434" y="1985"/>
              <a:ext cx="56" cy="56"/>
            </a:xfrm>
            <a:custGeom>
              <a:avLst/>
              <a:gdLst>
                <a:gd name="T0" fmla="*/ 395 w 395"/>
                <a:gd name="T1" fmla="*/ 397 h 397"/>
                <a:gd name="T2" fmla="*/ 206 w 395"/>
                <a:gd name="T3" fmla="*/ 190 h 397"/>
                <a:gd name="T4" fmla="*/ 0 w 395"/>
                <a:gd name="T5" fmla="*/ 0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5" h="397">
                  <a:moveTo>
                    <a:pt x="395" y="397"/>
                  </a:moveTo>
                  <a:lnTo>
                    <a:pt x="206" y="19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50" name="Freeform 546"/>
            <p:cNvSpPr>
              <a:spLocks/>
            </p:cNvSpPr>
            <p:nvPr/>
          </p:nvSpPr>
          <p:spPr bwMode="auto">
            <a:xfrm>
              <a:off x="2490" y="2041"/>
              <a:ext cx="64" cy="84"/>
            </a:xfrm>
            <a:custGeom>
              <a:avLst/>
              <a:gdLst>
                <a:gd name="T0" fmla="*/ 271 w 445"/>
                <a:gd name="T1" fmla="*/ 583 h 583"/>
                <a:gd name="T2" fmla="*/ 445 w 445"/>
                <a:gd name="T3" fmla="*/ 464 h 583"/>
                <a:gd name="T4" fmla="*/ 0 w 445"/>
                <a:gd name="T5" fmla="*/ 0 h 583"/>
                <a:gd name="T6" fmla="*/ 271 w 445"/>
                <a:gd name="T7" fmla="*/ 583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5" h="583">
                  <a:moveTo>
                    <a:pt x="271" y="583"/>
                  </a:moveTo>
                  <a:lnTo>
                    <a:pt x="445" y="464"/>
                  </a:lnTo>
                  <a:lnTo>
                    <a:pt x="0" y="0"/>
                  </a:lnTo>
                  <a:lnTo>
                    <a:pt x="271" y="583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51" name="Freeform 547"/>
            <p:cNvSpPr>
              <a:spLocks/>
            </p:cNvSpPr>
            <p:nvPr/>
          </p:nvSpPr>
          <p:spPr bwMode="auto">
            <a:xfrm>
              <a:off x="2490" y="2041"/>
              <a:ext cx="64" cy="84"/>
            </a:xfrm>
            <a:custGeom>
              <a:avLst/>
              <a:gdLst>
                <a:gd name="T0" fmla="*/ 271 w 445"/>
                <a:gd name="T1" fmla="*/ 583 h 583"/>
                <a:gd name="T2" fmla="*/ 445 w 445"/>
                <a:gd name="T3" fmla="*/ 464 h 583"/>
                <a:gd name="T4" fmla="*/ 0 w 445"/>
                <a:gd name="T5" fmla="*/ 0 h 583"/>
                <a:gd name="T6" fmla="*/ 271 w 445"/>
                <a:gd name="T7" fmla="*/ 583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5" h="583">
                  <a:moveTo>
                    <a:pt x="271" y="583"/>
                  </a:moveTo>
                  <a:lnTo>
                    <a:pt x="445" y="464"/>
                  </a:lnTo>
                  <a:lnTo>
                    <a:pt x="0" y="0"/>
                  </a:lnTo>
                  <a:lnTo>
                    <a:pt x="271" y="583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52" name="Freeform 548"/>
            <p:cNvSpPr>
              <a:spLocks/>
            </p:cNvSpPr>
            <p:nvPr/>
          </p:nvSpPr>
          <p:spPr bwMode="auto">
            <a:xfrm>
              <a:off x="2351" y="1921"/>
              <a:ext cx="83" cy="64"/>
            </a:xfrm>
            <a:custGeom>
              <a:avLst/>
              <a:gdLst>
                <a:gd name="T0" fmla="*/ 119 w 584"/>
                <a:gd name="T1" fmla="*/ 0 h 445"/>
                <a:gd name="T2" fmla="*/ 0 w 584"/>
                <a:gd name="T3" fmla="*/ 174 h 445"/>
                <a:gd name="T4" fmla="*/ 584 w 584"/>
                <a:gd name="T5" fmla="*/ 445 h 445"/>
                <a:gd name="T6" fmla="*/ 119 w 584"/>
                <a:gd name="T7" fmla="*/ 0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4" h="445">
                  <a:moveTo>
                    <a:pt x="119" y="0"/>
                  </a:moveTo>
                  <a:lnTo>
                    <a:pt x="0" y="174"/>
                  </a:lnTo>
                  <a:lnTo>
                    <a:pt x="584" y="445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53" name="Freeform 549"/>
            <p:cNvSpPr>
              <a:spLocks/>
            </p:cNvSpPr>
            <p:nvPr/>
          </p:nvSpPr>
          <p:spPr bwMode="auto">
            <a:xfrm>
              <a:off x="2351" y="1921"/>
              <a:ext cx="83" cy="64"/>
            </a:xfrm>
            <a:custGeom>
              <a:avLst/>
              <a:gdLst>
                <a:gd name="T0" fmla="*/ 119 w 584"/>
                <a:gd name="T1" fmla="*/ 0 h 445"/>
                <a:gd name="T2" fmla="*/ 0 w 584"/>
                <a:gd name="T3" fmla="*/ 174 h 445"/>
                <a:gd name="T4" fmla="*/ 584 w 584"/>
                <a:gd name="T5" fmla="*/ 445 h 445"/>
                <a:gd name="T6" fmla="*/ 119 w 584"/>
                <a:gd name="T7" fmla="*/ 0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4" h="445">
                  <a:moveTo>
                    <a:pt x="119" y="0"/>
                  </a:moveTo>
                  <a:lnTo>
                    <a:pt x="0" y="174"/>
                  </a:lnTo>
                  <a:lnTo>
                    <a:pt x="584" y="445"/>
                  </a:lnTo>
                  <a:lnTo>
                    <a:pt x="119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54" name="Freeform 550"/>
            <p:cNvSpPr>
              <a:spLocks/>
            </p:cNvSpPr>
            <p:nvPr/>
          </p:nvSpPr>
          <p:spPr bwMode="auto">
            <a:xfrm>
              <a:off x="2420" y="2182"/>
              <a:ext cx="27" cy="65"/>
            </a:xfrm>
            <a:custGeom>
              <a:avLst/>
              <a:gdLst>
                <a:gd name="T0" fmla="*/ 188 w 188"/>
                <a:gd name="T1" fmla="*/ 454 h 454"/>
                <a:gd name="T2" fmla="*/ 106 w 188"/>
                <a:gd name="T3" fmla="*/ 222 h 454"/>
                <a:gd name="T4" fmla="*/ 0 w 188"/>
                <a:gd name="T5" fmla="*/ 0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8" h="454">
                  <a:moveTo>
                    <a:pt x="188" y="454"/>
                  </a:moveTo>
                  <a:lnTo>
                    <a:pt x="106" y="22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55" name="Freeform 551"/>
            <p:cNvSpPr>
              <a:spLocks/>
            </p:cNvSpPr>
            <p:nvPr/>
          </p:nvSpPr>
          <p:spPr bwMode="auto">
            <a:xfrm>
              <a:off x="2432" y="2245"/>
              <a:ext cx="30" cy="92"/>
            </a:xfrm>
            <a:custGeom>
              <a:avLst/>
              <a:gdLst>
                <a:gd name="T0" fmla="*/ 210 w 210"/>
                <a:gd name="T1" fmla="*/ 0 h 644"/>
                <a:gd name="T2" fmla="*/ 0 w 210"/>
                <a:gd name="T3" fmla="*/ 30 h 644"/>
                <a:gd name="T4" fmla="*/ 195 w 210"/>
                <a:gd name="T5" fmla="*/ 644 h 644"/>
                <a:gd name="T6" fmla="*/ 210 w 210"/>
                <a:gd name="T7" fmla="*/ 0 h 6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0" h="644">
                  <a:moveTo>
                    <a:pt x="210" y="0"/>
                  </a:moveTo>
                  <a:lnTo>
                    <a:pt x="0" y="30"/>
                  </a:lnTo>
                  <a:lnTo>
                    <a:pt x="195" y="644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56" name="Freeform 552"/>
            <p:cNvSpPr>
              <a:spLocks/>
            </p:cNvSpPr>
            <p:nvPr/>
          </p:nvSpPr>
          <p:spPr bwMode="auto">
            <a:xfrm>
              <a:off x="2432" y="2245"/>
              <a:ext cx="30" cy="92"/>
            </a:xfrm>
            <a:custGeom>
              <a:avLst/>
              <a:gdLst>
                <a:gd name="T0" fmla="*/ 210 w 210"/>
                <a:gd name="T1" fmla="*/ 0 h 644"/>
                <a:gd name="T2" fmla="*/ 0 w 210"/>
                <a:gd name="T3" fmla="*/ 30 h 644"/>
                <a:gd name="T4" fmla="*/ 195 w 210"/>
                <a:gd name="T5" fmla="*/ 644 h 644"/>
                <a:gd name="T6" fmla="*/ 210 w 210"/>
                <a:gd name="T7" fmla="*/ 0 h 6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0" h="644">
                  <a:moveTo>
                    <a:pt x="210" y="0"/>
                  </a:moveTo>
                  <a:lnTo>
                    <a:pt x="0" y="30"/>
                  </a:lnTo>
                  <a:lnTo>
                    <a:pt x="195" y="644"/>
                  </a:lnTo>
                  <a:lnTo>
                    <a:pt x="21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57" name="Freeform 553"/>
            <p:cNvSpPr>
              <a:spLocks/>
            </p:cNvSpPr>
            <p:nvPr/>
          </p:nvSpPr>
          <p:spPr bwMode="auto">
            <a:xfrm>
              <a:off x="2366" y="2109"/>
              <a:ext cx="66" cy="82"/>
            </a:xfrm>
            <a:custGeom>
              <a:avLst/>
              <a:gdLst>
                <a:gd name="T0" fmla="*/ 296 w 465"/>
                <a:gd name="T1" fmla="*/ 572 h 572"/>
                <a:gd name="T2" fmla="*/ 465 w 465"/>
                <a:gd name="T3" fmla="*/ 445 h 572"/>
                <a:gd name="T4" fmla="*/ 0 w 465"/>
                <a:gd name="T5" fmla="*/ 0 h 572"/>
                <a:gd name="T6" fmla="*/ 296 w 465"/>
                <a:gd name="T7" fmla="*/ 572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65" h="572">
                  <a:moveTo>
                    <a:pt x="296" y="572"/>
                  </a:moveTo>
                  <a:lnTo>
                    <a:pt x="465" y="445"/>
                  </a:lnTo>
                  <a:lnTo>
                    <a:pt x="0" y="0"/>
                  </a:lnTo>
                  <a:lnTo>
                    <a:pt x="296" y="572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58" name="Freeform 554"/>
            <p:cNvSpPr>
              <a:spLocks/>
            </p:cNvSpPr>
            <p:nvPr/>
          </p:nvSpPr>
          <p:spPr bwMode="auto">
            <a:xfrm>
              <a:off x="2366" y="2109"/>
              <a:ext cx="66" cy="82"/>
            </a:xfrm>
            <a:custGeom>
              <a:avLst/>
              <a:gdLst>
                <a:gd name="T0" fmla="*/ 296 w 465"/>
                <a:gd name="T1" fmla="*/ 572 h 572"/>
                <a:gd name="T2" fmla="*/ 465 w 465"/>
                <a:gd name="T3" fmla="*/ 445 h 572"/>
                <a:gd name="T4" fmla="*/ 0 w 465"/>
                <a:gd name="T5" fmla="*/ 0 h 572"/>
                <a:gd name="T6" fmla="*/ 296 w 465"/>
                <a:gd name="T7" fmla="*/ 572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65" h="572">
                  <a:moveTo>
                    <a:pt x="296" y="572"/>
                  </a:moveTo>
                  <a:lnTo>
                    <a:pt x="465" y="445"/>
                  </a:lnTo>
                  <a:lnTo>
                    <a:pt x="0" y="0"/>
                  </a:lnTo>
                  <a:lnTo>
                    <a:pt x="296" y="572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59" name="Line 555"/>
            <p:cNvSpPr>
              <a:spLocks noChangeShapeType="1"/>
            </p:cNvSpPr>
            <p:nvPr/>
          </p:nvSpPr>
          <p:spPr bwMode="auto">
            <a:xfrm flipV="1">
              <a:off x="3017" y="1087"/>
              <a:ext cx="371" cy="3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60" name="Line 556"/>
            <p:cNvSpPr>
              <a:spLocks noChangeShapeType="1"/>
            </p:cNvSpPr>
            <p:nvPr/>
          </p:nvSpPr>
          <p:spPr bwMode="auto">
            <a:xfrm flipV="1">
              <a:off x="3093" y="1163"/>
              <a:ext cx="372" cy="3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61" name="Line 557"/>
            <p:cNvSpPr>
              <a:spLocks noChangeShapeType="1"/>
            </p:cNvSpPr>
            <p:nvPr/>
          </p:nvSpPr>
          <p:spPr bwMode="auto">
            <a:xfrm flipH="1" flipV="1">
              <a:off x="3209" y="1010"/>
              <a:ext cx="64" cy="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62" name="Line 558"/>
            <p:cNvSpPr>
              <a:spLocks noChangeShapeType="1"/>
            </p:cNvSpPr>
            <p:nvPr/>
          </p:nvSpPr>
          <p:spPr bwMode="auto">
            <a:xfrm>
              <a:off x="3477" y="1279"/>
              <a:ext cx="123" cy="12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63" name="Line 559"/>
            <p:cNvSpPr>
              <a:spLocks noChangeShapeType="1"/>
            </p:cNvSpPr>
            <p:nvPr/>
          </p:nvSpPr>
          <p:spPr bwMode="auto">
            <a:xfrm>
              <a:off x="3337" y="1138"/>
              <a:ext cx="76" cy="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64" name="Freeform 560"/>
            <p:cNvSpPr>
              <a:spLocks/>
            </p:cNvSpPr>
            <p:nvPr/>
          </p:nvSpPr>
          <p:spPr bwMode="auto">
            <a:xfrm>
              <a:off x="3413" y="1215"/>
              <a:ext cx="75" cy="75"/>
            </a:xfrm>
            <a:custGeom>
              <a:avLst/>
              <a:gdLst>
                <a:gd name="T0" fmla="*/ 523 w 523"/>
                <a:gd name="T1" fmla="*/ 373 h 524"/>
                <a:gd name="T2" fmla="*/ 373 w 523"/>
                <a:gd name="T3" fmla="*/ 524 h 524"/>
                <a:gd name="T4" fmla="*/ 0 w 523"/>
                <a:gd name="T5" fmla="*/ 0 h 524"/>
                <a:gd name="T6" fmla="*/ 523 w 523"/>
                <a:gd name="T7" fmla="*/ 373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3" h="524">
                  <a:moveTo>
                    <a:pt x="523" y="373"/>
                  </a:moveTo>
                  <a:lnTo>
                    <a:pt x="373" y="524"/>
                  </a:lnTo>
                  <a:lnTo>
                    <a:pt x="0" y="0"/>
                  </a:lnTo>
                  <a:lnTo>
                    <a:pt x="523" y="373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65" name="Freeform 561"/>
            <p:cNvSpPr>
              <a:spLocks/>
            </p:cNvSpPr>
            <p:nvPr/>
          </p:nvSpPr>
          <p:spPr bwMode="auto">
            <a:xfrm>
              <a:off x="3413" y="1215"/>
              <a:ext cx="75" cy="75"/>
            </a:xfrm>
            <a:custGeom>
              <a:avLst/>
              <a:gdLst>
                <a:gd name="T0" fmla="*/ 523 w 523"/>
                <a:gd name="T1" fmla="*/ 373 h 524"/>
                <a:gd name="T2" fmla="*/ 373 w 523"/>
                <a:gd name="T3" fmla="*/ 524 h 524"/>
                <a:gd name="T4" fmla="*/ 0 w 523"/>
                <a:gd name="T5" fmla="*/ 0 h 524"/>
                <a:gd name="T6" fmla="*/ 523 w 523"/>
                <a:gd name="T7" fmla="*/ 373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3" h="524">
                  <a:moveTo>
                    <a:pt x="523" y="373"/>
                  </a:moveTo>
                  <a:lnTo>
                    <a:pt x="373" y="524"/>
                  </a:lnTo>
                  <a:lnTo>
                    <a:pt x="0" y="0"/>
                  </a:lnTo>
                  <a:lnTo>
                    <a:pt x="523" y="373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66" name="Line 562"/>
            <p:cNvSpPr>
              <a:spLocks noChangeShapeType="1"/>
            </p:cNvSpPr>
            <p:nvPr/>
          </p:nvSpPr>
          <p:spPr bwMode="auto">
            <a:xfrm flipV="1">
              <a:off x="3539" y="1227"/>
              <a:ext cx="102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67" name="Line 563"/>
            <p:cNvSpPr>
              <a:spLocks noChangeShapeType="1"/>
            </p:cNvSpPr>
            <p:nvPr/>
          </p:nvSpPr>
          <p:spPr bwMode="auto">
            <a:xfrm>
              <a:off x="3607" y="1246"/>
              <a:ext cx="14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68" name="Freeform 564"/>
            <p:cNvSpPr>
              <a:spLocks/>
            </p:cNvSpPr>
            <p:nvPr/>
          </p:nvSpPr>
          <p:spPr bwMode="auto">
            <a:xfrm>
              <a:off x="3612" y="1260"/>
              <a:ext cx="12" cy="23"/>
            </a:xfrm>
            <a:custGeom>
              <a:avLst/>
              <a:gdLst>
                <a:gd name="T0" fmla="*/ 0 w 81"/>
                <a:gd name="T1" fmla="*/ 157 h 157"/>
                <a:gd name="T2" fmla="*/ 39 w 81"/>
                <a:gd name="T3" fmla="*/ 129 h 157"/>
                <a:gd name="T4" fmla="*/ 66 w 81"/>
                <a:gd name="T5" fmla="*/ 95 h 157"/>
                <a:gd name="T6" fmla="*/ 81 w 81"/>
                <a:gd name="T7" fmla="*/ 61 h 157"/>
                <a:gd name="T8" fmla="*/ 78 w 81"/>
                <a:gd name="T9" fmla="*/ 28 h 157"/>
                <a:gd name="T10" fmla="*/ 62 w 81"/>
                <a:gd name="T1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1" h="157">
                  <a:moveTo>
                    <a:pt x="0" y="157"/>
                  </a:moveTo>
                  <a:lnTo>
                    <a:pt x="39" y="129"/>
                  </a:lnTo>
                  <a:lnTo>
                    <a:pt x="66" y="95"/>
                  </a:lnTo>
                  <a:lnTo>
                    <a:pt x="81" y="61"/>
                  </a:lnTo>
                  <a:lnTo>
                    <a:pt x="78" y="28"/>
                  </a:lnTo>
                  <a:lnTo>
                    <a:pt x="62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69" name="Line 565"/>
            <p:cNvSpPr>
              <a:spLocks noChangeShapeType="1"/>
            </p:cNvSpPr>
            <p:nvPr/>
          </p:nvSpPr>
          <p:spPr bwMode="auto">
            <a:xfrm flipH="1">
              <a:off x="3564" y="1283"/>
              <a:ext cx="48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70" name="Line 566"/>
            <p:cNvSpPr>
              <a:spLocks noChangeShapeType="1"/>
            </p:cNvSpPr>
            <p:nvPr/>
          </p:nvSpPr>
          <p:spPr bwMode="auto">
            <a:xfrm flipV="1">
              <a:off x="2940" y="1010"/>
              <a:ext cx="371" cy="3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71" name="Line 567"/>
            <p:cNvSpPr>
              <a:spLocks noChangeShapeType="1"/>
            </p:cNvSpPr>
            <p:nvPr/>
          </p:nvSpPr>
          <p:spPr bwMode="auto">
            <a:xfrm flipV="1">
              <a:off x="3017" y="1087"/>
              <a:ext cx="371" cy="3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72" name="Line 568"/>
            <p:cNvSpPr>
              <a:spLocks noChangeShapeType="1"/>
            </p:cNvSpPr>
            <p:nvPr/>
          </p:nvSpPr>
          <p:spPr bwMode="auto">
            <a:xfrm flipH="1" flipV="1">
              <a:off x="3132" y="933"/>
              <a:ext cx="64" cy="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73" name="Line 569"/>
            <p:cNvSpPr>
              <a:spLocks noChangeShapeType="1"/>
            </p:cNvSpPr>
            <p:nvPr/>
          </p:nvSpPr>
          <p:spPr bwMode="auto">
            <a:xfrm>
              <a:off x="3401" y="1202"/>
              <a:ext cx="64" cy="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74" name="Line 570"/>
            <p:cNvSpPr>
              <a:spLocks noChangeShapeType="1"/>
            </p:cNvSpPr>
            <p:nvPr/>
          </p:nvSpPr>
          <p:spPr bwMode="auto">
            <a:xfrm>
              <a:off x="3260" y="1061"/>
              <a:ext cx="77" cy="7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75" name="Freeform 571"/>
            <p:cNvSpPr>
              <a:spLocks/>
            </p:cNvSpPr>
            <p:nvPr/>
          </p:nvSpPr>
          <p:spPr bwMode="auto">
            <a:xfrm>
              <a:off x="3185" y="986"/>
              <a:ext cx="75" cy="75"/>
            </a:xfrm>
            <a:custGeom>
              <a:avLst/>
              <a:gdLst>
                <a:gd name="T0" fmla="*/ 150 w 523"/>
                <a:gd name="T1" fmla="*/ 0 h 523"/>
                <a:gd name="T2" fmla="*/ 0 w 523"/>
                <a:gd name="T3" fmla="*/ 150 h 523"/>
                <a:gd name="T4" fmla="*/ 523 w 523"/>
                <a:gd name="T5" fmla="*/ 523 h 523"/>
                <a:gd name="T6" fmla="*/ 150 w 523"/>
                <a:gd name="T7" fmla="*/ 0 h 5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3" h="523">
                  <a:moveTo>
                    <a:pt x="150" y="0"/>
                  </a:moveTo>
                  <a:lnTo>
                    <a:pt x="0" y="150"/>
                  </a:lnTo>
                  <a:lnTo>
                    <a:pt x="523" y="523"/>
                  </a:lnTo>
                  <a:lnTo>
                    <a:pt x="15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76" name="Freeform 572"/>
            <p:cNvSpPr>
              <a:spLocks/>
            </p:cNvSpPr>
            <p:nvPr/>
          </p:nvSpPr>
          <p:spPr bwMode="auto">
            <a:xfrm>
              <a:off x="3185" y="986"/>
              <a:ext cx="75" cy="75"/>
            </a:xfrm>
            <a:custGeom>
              <a:avLst/>
              <a:gdLst>
                <a:gd name="T0" fmla="*/ 150 w 523"/>
                <a:gd name="T1" fmla="*/ 0 h 523"/>
                <a:gd name="T2" fmla="*/ 0 w 523"/>
                <a:gd name="T3" fmla="*/ 150 h 523"/>
                <a:gd name="T4" fmla="*/ 523 w 523"/>
                <a:gd name="T5" fmla="*/ 523 h 523"/>
                <a:gd name="T6" fmla="*/ 150 w 523"/>
                <a:gd name="T7" fmla="*/ 0 h 5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3" h="523">
                  <a:moveTo>
                    <a:pt x="150" y="0"/>
                  </a:moveTo>
                  <a:lnTo>
                    <a:pt x="0" y="150"/>
                  </a:lnTo>
                  <a:lnTo>
                    <a:pt x="523" y="523"/>
                  </a:lnTo>
                  <a:lnTo>
                    <a:pt x="150" y="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77" name="Line 573"/>
            <p:cNvSpPr>
              <a:spLocks noChangeShapeType="1"/>
            </p:cNvSpPr>
            <p:nvPr/>
          </p:nvSpPr>
          <p:spPr bwMode="auto">
            <a:xfrm flipV="1">
              <a:off x="3170" y="841"/>
              <a:ext cx="102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78" name="Line 574"/>
            <p:cNvSpPr>
              <a:spLocks noChangeShapeType="1"/>
            </p:cNvSpPr>
            <p:nvPr/>
          </p:nvSpPr>
          <p:spPr bwMode="auto">
            <a:xfrm>
              <a:off x="3238" y="861"/>
              <a:ext cx="14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79" name="Freeform 575"/>
            <p:cNvSpPr>
              <a:spLocks/>
            </p:cNvSpPr>
            <p:nvPr/>
          </p:nvSpPr>
          <p:spPr bwMode="auto">
            <a:xfrm>
              <a:off x="3243" y="875"/>
              <a:ext cx="12" cy="23"/>
            </a:xfrm>
            <a:custGeom>
              <a:avLst/>
              <a:gdLst>
                <a:gd name="T0" fmla="*/ 0 w 82"/>
                <a:gd name="T1" fmla="*/ 157 h 157"/>
                <a:gd name="T2" fmla="*/ 40 w 82"/>
                <a:gd name="T3" fmla="*/ 129 h 157"/>
                <a:gd name="T4" fmla="*/ 68 w 82"/>
                <a:gd name="T5" fmla="*/ 96 h 157"/>
                <a:gd name="T6" fmla="*/ 82 w 82"/>
                <a:gd name="T7" fmla="*/ 60 h 157"/>
                <a:gd name="T8" fmla="*/ 80 w 82"/>
                <a:gd name="T9" fmla="*/ 28 h 157"/>
                <a:gd name="T10" fmla="*/ 63 w 82"/>
                <a:gd name="T1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2" h="157">
                  <a:moveTo>
                    <a:pt x="0" y="157"/>
                  </a:moveTo>
                  <a:lnTo>
                    <a:pt x="40" y="129"/>
                  </a:lnTo>
                  <a:lnTo>
                    <a:pt x="68" y="96"/>
                  </a:lnTo>
                  <a:lnTo>
                    <a:pt x="82" y="60"/>
                  </a:lnTo>
                  <a:lnTo>
                    <a:pt x="80" y="28"/>
                  </a:lnTo>
                  <a:lnTo>
                    <a:pt x="63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80" name="Line 576"/>
            <p:cNvSpPr>
              <a:spLocks noChangeShapeType="1"/>
            </p:cNvSpPr>
            <p:nvPr/>
          </p:nvSpPr>
          <p:spPr bwMode="auto">
            <a:xfrm flipH="1">
              <a:off x="3195" y="898"/>
              <a:ext cx="48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81" name="Freeform 577"/>
            <p:cNvSpPr>
              <a:spLocks/>
            </p:cNvSpPr>
            <p:nvPr/>
          </p:nvSpPr>
          <p:spPr bwMode="auto">
            <a:xfrm>
              <a:off x="3326" y="1127"/>
              <a:ext cx="22" cy="22"/>
            </a:xfrm>
            <a:custGeom>
              <a:avLst/>
              <a:gdLst>
                <a:gd name="T0" fmla="*/ 153 w 153"/>
                <a:gd name="T1" fmla="*/ 77 h 153"/>
                <a:gd name="T2" fmla="*/ 143 w 153"/>
                <a:gd name="T3" fmla="*/ 39 h 153"/>
                <a:gd name="T4" fmla="*/ 114 w 153"/>
                <a:gd name="T5" fmla="*/ 11 h 153"/>
                <a:gd name="T6" fmla="*/ 76 w 153"/>
                <a:gd name="T7" fmla="*/ 0 h 153"/>
                <a:gd name="T8" fmla="*/ 39 w 153"/>
                <a:gd name="T9" fmla="*/ 11 h 153"/>
                <a:gd name="T10" fmla="*/ 10 w 153"/>
                <a:gd name="T11" fmla="*/ 39 h 153"/>
                <a:gd name="T12" fmla="*/ 0 w 153"/>
                <a:gd name="T13" fmla="*/ 77 h 153"/>
                <a:gd name="T14" fmla="*/ 10 w 153"/>
                <a:gd name="T15" fmla="*/ 115 h 153"/>
                <a:gd name="T16" fmla="*/ 39 w 153"/>
                <a:gd name="T17" fmla="*/ 143 h 153"/>
                <a:gd name="T18" fmla="*/ 76 w 153"/>
                <a:gd name="T19" fmla="*/ 153 h 153"/>
                <a:gd name="T20" fmla="*/ 114 w 153"/>
                <a:gd name="T21" fmla="*/ 143 h 153"/>
                <a:gd name="T22" fmla="*/ 143 w 153"/>
                <a:gd name="T23" fmla="*/ 115 h 153"/>
                <a:gd name="T24" fmla="*/ 153 w 153"/>
                <a:gd name="T25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43" y="39"/>
                  </a:lnTo>
                  <a:lnTo>
                    <a:pt x="114" y="11"/>
                  </a:lnTo>
                  <a:lnTo>
                    <a:pt x="76" y="0"/>
                  </a:lnTo>
                  <a:lnTo>
                    <a:pt x="39" y="11"/>
                  </a:lnTo>
                  <a:lnTo>
                    <a:pt x="10" y="39"/>
                  </a:lnTo>
                  <a:lnTo>
                    <a:pt x="0" y="77"/>
                  </a:lnTo>
                  <a:lnTo>
                    <a:pt x="10" y="115"/>
                  </a:lnTo>
                  <a:lnTo>
                    <a:pt x="39" y="143"/>
                  </a:lnTo>
                  <a:lnTo>
                    <a:pt x="76" y="153"/>
                  </a:lnTo>
                  <a:lnTo>
                    <a:pt x="114" y="143"/>
                  </a:lnTo>
                  <a:lnTo>
                    <a:pt x="143" y="115"/>
                  </a:lnTo>
                  <a:lnTo>
                    <a:pt x="153" y="77"/>
                  </a:lnTo>
                  <a:close/>
                </a:path>
              </a:pathLst>
            </a:custGeom>
            <a:solidFill>
              <a:schemeClr val="tx1"/>
            </a:solidFill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82" name="Freeform 578"/>
            <p:cNvSpPr>
              <a:spLocks/>
            </p:cNvSpPr>
            <p:nvPr/>
          </p:nvSpPr>
          <p:spPr bwMode="auto">
            <a:xfrm>
              <a:off x="2453" y="2001"/>
              <a:ext cx="21" cy="22"/>
            </a:xfrm>
            <a:custGeom>
              <a:avLst/>
              <a:gdLst>
                <a:gd name="T0" fmla="*/ 151 w 151"/>
                <a:gd name="T1" fmla="*/ 76 h 152"/>
                <a:gd name="T2" fmla="*/ 142 w 151"/>
                <a:gd name="T3" fmla="*/ 37 h 152"/>
                <a:gd name="T4" fmla="*/ 114 w 151"/>
                <a:gd name="T5" fmla="*/ 10 h 152"/>
                <a:gd name="T6" fmla="*/ 76 w 151"/>
                <a:gd name="T7" fmla="*/ 0 h 152"/>
                <a:gd name="T8" fmla="*/ 38 w 151"/>
                <a:gd name="T9" fmla="*/ 10 h 152"/>
                <a:gd name="T10" fmla="*/ 10 w 151"/>
                <a:gd name="T11" fmla="*/ 37 h 152"/>
                <a:gd name="T12" fmla="*/ 0 w 151"/>
                <a:gd name="T13" fmla="*/ 76 h 152"/>
                <a:gd name="T14" fmla="*/ 10 w 151"/>
                <a:gd name="T15" fmla="*/ 114 h 152"/>
                <a:gd name="T16" fmla="*/ 38 w 151"/>
                <a:gd name="T17" fmla="*/ 141 h 152"/>
                <a:gd name="T18" fmla="*/ 76 w 151"/>
                <a:gd name="T19" fmla="*/ 152 h 152"/>
                <a:gd name="T20" fmla="*/ 114 w 151"/>
                <a:gd name="T21" fmla="*/ 141 h 152"/>
                <a:gd name="T22" fmla="*/ 142 w 151"/>
                <a:gd name="T23" fmla="*/ 114 h 152"/>
                <a:gd name="T24" fmla="*/ 151 w 151"/>
                <a:gd name="T25" fmla="*/ 76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1" h="152">
                  <a:moveTo>
                    <a:pt x="151" y="76"/>
                  </a:moveTo>
                  <a:lnTo>
                    <a:pt x="142" y="37"/>
                  </a:lnTo>
                  <a:lnTo>
                    <a:pt x="114" y="10"/>
                  </a:lnTo>
                  <a:lnTo>
                    <a:pt x="76" y="0"/>
                  </a:lnTo>
                  <a:lnTo>
                    <a:pt x="38" y="10"/>
                  </a:lnTo>
                  <a:lnTo>
                    <a:pt x="10" y="37"/>
                  </a:lnTo>
                  <a:lnTo>
                    <a:pt x="0" y="76"/>
                  </a:lnTo>
                  <a:lnTo>
                    <a:pt x="10" y="114"/>
                  </a:lnTo>
                  <a:lnTo>
                    <a:pt x="38" y="141"/>
                  </a:lnTo>
                  <a:lnTo>
                    <a:pt x="76" y="152"/>
                  </a:lnTo>
                  <a:lnTo>
                    <a:pt x="114" y="141"/>
                  </a:lnTo>
                  <a:lnTo>
                    <a:pt x="142" y="114"/>
                  </a:lnTo>
                  <a:lnTo>
                    <a:pt x="151" y="76"/>
                  </a:lnTo>
                  <a:close/>
                </a:path>
              </a:pathLst>
            </a:custGeom>
            <a:solidFill>
              <a:schemeClr val="tx1"/>
            </a:solidFill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83" name="Freeform 579"/>
            <p:cNvSpPr>
              <a:spLocks/>
            </p:cNvSpPr>
            <p:nvPr/>
          </p:nvSpPr>
          <p:spPr bwMode="auto">
            <a:xfrm>
              <a:off x="3226" y="961"/>
              <a:ext cx="6" cy="10"/>
            </a:xfrm>
            <a:custGeom>
              <a:avLst/>
              <a:gdLst>
                <a:gd name="T0" fmla="*/ 42 w 42"/>
                <a:gd name="T1" fmla="*/ 0 h 69"/>
                <a:gd name="T2" fmla="*/ 37 w 42"/>
                <a:gd name="T3" fmla="*/ 2 h 69"/>
                <a:gd name="T4" fmla="*/ 33 w 42"/>
                <a:gd name="T5" fmla="*/ 5 h 69"/>
                <a:gd name="T6" fmla="*/ 28 w 42"/>
                <a:gd name="T7" fmla="*/ 9 h 69"/>
                <a:gd name="T8" fmla="*/ 24 w 42"/>
                <a:gd name="T9" fmla="*/ 12 h 69"/>
                <a:gd name="T10" fmla="*/ 21 w 42"/>
                <a:gd name="T11" fmla="*/ 15 h 69"/>
                <a:gd name="T12" fmla="*/ 17 w 42"/>
                <a:gd name="T13" fmla="*/ 20 h 69"/>
                <a:gd name="T14" fmla="*/ 14 w 42"/>
                <a:gd name="T15" fmla="*/ 24 h 69"/>
                <a:gd name="T16" fmla="*/ 13 w 42"/>
                <a:gd name="T17" fmla="*/ 26 h 69"/>
                <a:gd name="T18" fmla="*/ 11 w 42"/>
                <a:gd name="T19" fmla="*/ 29 h 69"/>
                <a:gd name="T20" fmla="*/ 10 w 42"/>
                <a:gd name="T21" fmla="*/ 31 h 69"/>
                <a:gd name="T22" fmla="*/ 8 w 42"/>
                <a:gd name="T23" fmla="*/ 33 h 69"/>
                <a:gd name="T24" fmla="*/ 7 w 42"/>
                <a:gd name="T25" fmla="*/ 36 h 69"/>
                <a:gd name="T26" fmla="*/ 6 w 42"/>
                <a:gd name="T27" fmla="*/ 39 h 69"/>
                <a:gd name="T28" fmla="*/ 5 w 42"/>
                <a:gd name="T29" fmla="*/ 44 h 69"/>
                <a:gd name="T30" fmla="*/ 4 w 42"/>
                <a:gd name="T31" fmla="*/ 48 h 69"/>
                <a:gd name="T32" fmla="*/ 2 w 42"/>
                <a:gd name="T33" fmla="*/ 60 h 69"/>
                <a:gd name="T34" fmla="*/ 1 w 42"/>
                <a:gd name="T35" fmla="*/ 65 h 69"/>
                <a:gd name="T36" fmla="*/ 0 w 42"/>
                <a:gd name="T37" fmla="*/ 67 h 69"/>
                <a:gd name="T38" fmla="*/ 0 w 42"/>
                <a:gd name="T39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2" h="69">
                  <a:moveTo>
                    <a:pt x="42" y="0"/>
                  </a:moveTo>
                  <a:lnTo>
                    <a:pt x="37" y="2"/>
                  </a:lnTo>
                  <a:lnTo>
                    <a:pt x="33" y="5"/>
                  </a:lnTo>
                  <a:lnTo>
                    <a:pt x="28" y="9"/>
                  </a:lnTo>
                  <a:lnTo>
                    <a:pt x="24" y="12"/>
                  </a:lnTo>
                  <a:lnTo>
                    <a:pt x="21" y="15"/>
                  </a:lnTo>
                  <a:lnTo>
                    <a:pt x="17" y="20"/>
                  </a:lnTo>
                  <a:lnTo>
                    <a:pt x="14" y="24"/>
                  </a:lnTo>
                  <a:lnTo>
                    <a:pt x="13" y="26"/>
                  </a:lnTo>
                  <a:lnTo>
                    <a:pt x="11" y="29"/>
                  </a:lnTo>
                  <a:lnTo>
                    <a:pt x="10" y="31"/>
                  </a:lnTo>
                  <a:lnTo>
                    <a:pt x="8" y="33"/>
                  </a:lnTo>
                  <a:lnTo>
                    <a:pt x="7" y="36"/>
                  </a:lnTo>
                  <a:lnTo>
                    <a:pt x="6" y="39"/>
                  </a:lnTo>
                  <a:lnTo>
                    <a:pt x="5" y="44"/>
                  </a:lnTo>
                  <a:lnTo>
                    <a:pt x="4" y="48"/>
                  </a:lnTo>
                  <a:lnTo>
                    <a:pt x="2" y="60"/>
                  </a:lnTo>
                  <a:lnTo>
                    <a:pt x="1" y="65"/>
                  </a:lnTo>
                  <a:lnTo>
                    <a:pt x="0" y="67"/>
                  </a:lnTo>
                  <a:lnTo>
                    <a:pt x="0" y="6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84" name="Freeform 580"/>
            <p:cNvSpPr>
              <a:spLocks/>
            </p:cNvSpPr>
            <p:nvPr/>
          </p:nvSpPr>
          <p:spPr bwMode="auto">
            <a:xfrm>
              <a:off x="3210" y="926"/>
              <a:ext cx="57" cy="38"/>
            </a:xfrm>
            <a:custGeom>
              <a:avLst/>
              <a:gdLst>
                <a:gd name="T0" fmla="*/ 387 w 405"/>
                <a:gd name="T1" fmla="*/ 114 h 269"/>
                <a:gd name="T2" fmla="*/ 394 w 405"/>
                <a:gd name="T3" fmla="*/ 105 h 269"/>
                <a:gd name="T4" fmla="*/ 401 w 405"/>
                <a:gd name="T5" fmla="*/ 94 h 269"/>
                <a:gd name="T6" fmla="*/ 405 w 405"/>
                <a:gd name="T7" fmla="*/ 84 h 269"/>
                <a:gd name="T8" fmla="*/ 405 w 405"/>
                <a:gd name="T9" fmla="*/ 79 h 269"/>
                <a:gd name="T10" fmla="*/ 404 w 405"/>
                <a:gd name="T11" fmla="*/ 73 h 269"/>
                <a:gd name="T12" fmla="*/ 401 w 405"/>
                <a:gd name="T13" fmla="*/ 67 h 269"/>
                <a:gd name="T14" fmla="*/ 387 w 405"/>
                <a:gd name="T15" fmla="*/ 53 h 269"/>
                <a:gd name="T16" fmla="*/ 370 w 405"/>
                <a:gd name="T17" fmla="*/ 37 h 269"/>
                <a:gd name="T18" fmla="*/ 352 w 405"/>
                <a:gd name="T19" fmla="*/ 20 h 269"/>
                <a:gd name="T20" fmla="*/ 343 w 405"/>
                <a:gd name="T21" fmla="*/ 13 h 269"/>
                <a:gd name="T22" fmla="*/ 332 w 405"/>
                <a:gd name="T23" fmla="*/ 8 h 269"/>
                <a:gd name="T24" fmla="*/ 321 w 405"/>
                <a:gd name="T25" fmla="*/ 3 h 269"/>
                <a:gd name="T26" fmla="*/ 309 w 405"/>
                <a:gd name="T27" fmla="*/ 1 h 269"/>
                <a:gd name="T28" fmla="*/ 294 w 405"/>
                <a:gd name="T29" fmla="*/ 0 h 269"/>
                <a:gd name="T30" fmla="*/ 274 w 405"/>
                <a:gd name="T31" fmla="*/ 0 h 269"/>
                <a:gd name="T32" fmla="*/ 263 w 405"/>
                <a:gd name="T33" fmla="*/ 2 h 269"/>
                <a:gd name="T34" fmla="*/ 232 w 405"/>
                <a:gd name="T35" fmla="*/ 10 h 269"/>
                <a:gd name="T36" fmla="*/ 221 w 405"/>
                <a:gd name="T37" fmla="*/ 14 h 269"/>
                <a:gd name="T38" fmla="*/ 203 w 405"/>
                <a:gd name="T39" fmla="*/ 23 h 269"/>
                <a:gd name="T40" fmla="*/ 120 w 405"/>
                <a:gd name="T41" fmla="*/ 71 h 269"/>
                <a:gd name="T42" fmla="*/ 65 w 405"/>
                <a:gd name="T43" fmla="*/ 103 h 269"/>
                <a:gd name="T44" fmla="*/ 38 w 405"/>
                <a:gd name="T45" fmla="*/ 119 h 269"/>
                <a:gd name="T46" fmla="*/ 30 w 405"/>
                <a:gd name="T47" fmla="*/ 127 h 269"/>
                <a:gd name="T48" fmla="*/ 22 w 405"/>
                <a:gd name="T49" fmla="*/ 136 h 269"/>
                <a:gd name="T50" fmla="*/ 14 w 405"/>
                <a:gd name="T51" fmla="*/ 146 h 269"/>
                <a:gd name="T52" fmla="*/ 9 w 405"/>
                <a:gd name="T53" fmla="*/ 156 h 269"/>
                <a:gd name="T54" fmla="*/ 4 w 405"/>
                <a:gd name="T55" fmla="*/ 167 h 269"/>
                <a:gd name="T56" fmla="*/ 1 w 405"/>
                <a:gd name="T57" fmla="*/ 179 h 269"/>
                <a:gd name="T58" fmla="*/ 1 w 405"/>
                <a:gd name="T59" fmla="*/ 190 h 269"/>
                <a:gd name="T60" fmla="*/ 3 w 405"/>
                <a:gd name="T61" fmla="*/ 202 h 269"/>
                <a:gd name="T62" fmla="*/ 10 w 405"/>
                <a:gd name="T63" fmla="*/ 212 h 269"/>
                <a:gd name="T64" fmla="*/ 16 w 405"/>
                <a:gd name="T65" fmla="*/ 222 h 269"/>
                <a:gd name="T66" fmla="*/ 39 w 405"/>
                <a:gd name="T67" fmla="*/ 244 h 269"/>
                <a:gd name="T68" fmla="*/ 51 w 405"/>
                <a:gd name="T69" fmla="*/ 255 h 269"/>
                <a:gd name="T70" fmla="*/ 59 w 405"/>
                <a:gd name="T71" fmla="*/ 263 h 269"/>
                <a:gd name="T72" fmla="*/ 72 w 405"/>
                <a:gd name="T73" fmla="*/ 266 h 269"/>
                <a:gd name="T74" fmla="*/ 83 w 405"/>
                <a:gd name="T75" fmla="*/ 269 h 269"/>
                <a:gd name="T76" fmla="*/ 95 w 405"/>
                <a:gd name="T77" fmla="*/ 269 h 269"/>
                <a:gd name="T78" fmla="*/ 107 w 405"/>
                <a:gd name="T79" fmla="*/ 268 h 269"/>
                <a:gd name="T80" fmla="*/ 118 w 405"/>
                <a:gd name="T81" fmla="*/ 265 h 269"/>
                <a:gd name="T82" fmla="*/ 130 w 405"/>
                <a:gd name="T83" fmla="*/ 262 h 269"/>
                <a:gd name="T84" fmla="*/ 148 w 405"/>
                <a:gd name="T85" fmla="*/ 254 h 269"/>
                <a:gd name="T86" fmla="*/ 169 w 405"/>
                <a:gd name="T87" fmla="*/ 242 h 269"/>
                <a:gd name="T88" fmla="*/ 216 w 405"/>
                <a:gd name="T89" fmla="*/ 213 h 269"/>
                <a:gd name="T90" fmla="*/ 298 w 405"/>
                <a:gd name="T91" fmla="*/ 166 h 269"/>
                <a:gd name="T92" fmla="*/ 347 w 405"/>
                <a:gd name="T93" fmla="*/ 138 h 269"/>
                <a:gd name="T94" fmla="*/ 367 w 405"/>
                <a:gd name="T95" fmla="*/ 126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05" h="269">
                  <a:moveTo>
                    <a:pt x="381" y="118"/>
                  </a:moveTo>
                  <a:lnTo>
                    <a:pt x="384" y="116"/>
                  </a:lnTo>
                  <a:lnTo>
                    <a:pt x="387" y="114"/>
                  </a:lnTo>
                  <a:lnTo>
                    <a:pt x="390" y="111"/>
                  </a:lnTo>
                  <a:lnTo>
                    <a:pt x="392" y="108"/>
                  </a:lnTo>
                  <a:lnTo>
                    <a:pt x="394" y="105"/>
                  </a:lnTo>
                  <a:lnTo>
                    <a:pt x="396" y="102"/>
                  </a:lnTo>
                  <a:lnTo>
                    <a:pt x="399" y="97"/>
                  </a:lnTo>
                  <a:lnTo>
                    <a:pt x="401" y="94"/>
                  </a:lnTo>
                  <a:lnTo>
                    <a:pt x="403" y="90"/>
                  </a:lnTo>
                  <a:lnTo>
                    <a:pt x="404" y="86"/>
                  </a:lnTo>
                  <a:lnTo>
                    <a:pt x="405" y="84"/>
                  </a:lnTo>
                  <a:lnTo>
                    <a:pt x="405" y="82"/>
                  </a:lnTo>
                  <a:lnTo>
                    <a:pt x="405" y="80"/>
                  </a:lnTo>
                  <a:lnTo>
                    <a:pt x="405" y="79"/>
                  </a:lnTo>
                  <a:lnTo>
                    <a:pt x="405" y="76"/>
                  </a:lnTo>
                  <a:lnTo>
                    <a:pt x="405" y="74"/>
                  </a:lnTo>
                  <a:lnTo>
                    <a:pt x="404" y="73"/>
                  </a:lnTo>
                  <a:lnTo>
                    <a:pt x="403" y="71"/>
                  </a:lnTo>
                  <a:lnTo>
                    <a:pt x="403" y="70"/>
                  </a:lnTo>
                  <a:lnTo>
                    <a:pt x="401" y="67"/>
                  </a:lnTo>
                  <a:lnTo>
                    <a:pt x="399" y="65"/>
                  </a:lnTo>
                  <a:lnTo>
                    <a:pt x="393" y="59"/>
                  </a:lnTo>
                  <a:lnTo>
                    <a:pt x="387" y="53"/>
                  </a:lnTo>
                  <a:lnTo>
                    <a:pt x="381" y="48"/>
                  </a:lnTo>
                  <a:lnTo>
                    <a:pt x="375" y="42"/>
                  </a:lnTo>
                  <a:lnTo>
                    <a:pt x="370" y="37"/>
                  </a:lnTo>
                  <a:lnTo>
                    <a:pt x="364" y="31"/>
                  </a:lnTo>
                  <a:lnTo>
                    <a:pt x="359" y="25"/>
                  </a:lnTo>
                  <a:lnTo>
                    <a:pt x="352" y="20"/>
                  </a:lnTo>
                  <a:lnTo>
                    <a:pt x="350" y="18"/>
                  </a:lnTo>
                  <a:lnTo>
                    <a:pt x="347" y="16"/>
                  </a:lnTo>
                  <a:lnTo>
                    <a:pt x="343" y="13"/>
                  </a:lnTo>
                  <a:lnTo>
                    <a:pt x="340" y="11"/>
                  </a:lnTo>
                  <a:lnTo>
                    <a:pt x="336" y="10"/>
                  </a:lnTo>
                  <a:lnTo>
                    <a:pt x="332" y="8"/>
                  </a:lnTo>
                  <a:lnTo>
                    <a:pt x="329" y="7"/>
                  </a:lnTo>
                  <a:lnTo>
                    <a:pt x="325" y="4"/>
                  </a:lnTo>
                  <a:lnTo>
                    <a:pt x="321" y="3"/>
                  </a:lnTo>
                  <a:lnTo>
                    <a:pt x="317" y="3"/>
                  </a:lnTo>
                  <a:lnTo>
                    <a:pt x="314" y="2"/>
                  </a:lnTo>
                  <a:lnTo>
                    <a:pt x="309" y="1"/>
                  </a:lnTo>
                  <a:lnTo>
                    <a:pt x="306" y="1"/>
                  </a:lnTo>
                  <a:lnTo>
                    <a:pt x="301" y="1"/>
                  </a:lnTo>
                  <a:lnTo>
                    <a:pt x="294" y="0"/>
                  </a:lnTo>
                  <a:lnTo>
                    <a:pt x="286" y="0"/>
                  </a:lnTo>
                  <a:lnTo>
                    <a:pt x="278" y="0"/>
                  </a:lnTo>
                  <a:lnTo>
                    <a:pt x="274" y="0"/>
                  </a:lnTo>
                  <a:lnTo>
                    <a:pt x="270" y="1"/>
                  </a:lnTo>
                  <a:lnTo>
                    <a:pt x="266" y="1"/>
                  </a:lnTo>
                  <a:lnTo>
                    <a:pt x="263" y="2"/>
                  </a:lnTo>
                  <a:lnTo>
                    <a:pt x="247" y="7"/>
                  </a:lnTo>
                  <a:lnTo>
                    <a:pt x="240" y="8"/>
                  </a:lnTo>
                  <a:lnTo>
                    <a:pt x="232" y="10"/>
                  </a:lnTo>
                  <a:lnTo>
                    <a:pt x="227" y="11"/>
                  </a:lnTo>
                  <a:lnTo>
                    <a:pt x="224" y="13"/>
                  </a:lnTo>
                  <a:lnTo>
                    <a:pt x="221" y="14"/>
                  </a:lnTo>
                  <a:lnTo>
                    <a:pt x="216" y="16"/>
                  </a:lnTo>
                  <a:lnTo>
                    <a:pt x="210" y="20"/>
                  </a:lnTo>
                  <a:lnTo>
                    <a:pt x="203" y="23"/>
                  </a:lnTo>
                  <a:lnTo>
                    <a:pt x="175" y="40"/>
                  </a:lnTo>
                  <a:lnTo>
                    <a:pt x="148" y="55"/>
                  </a:lnTo>
                  <a:lnTo>
                    <a:pt x="120" y="71"/>
                  </a:lnTo>
                  <a:lnTo>
                    <a:pt x="93" y="86"/>
                  </a:lnTo>
                  <a:lnTo>
                    <a:pt x="79" y="94"/>
                  </a:lnTo>
                  <a:lnTo>
                    <a:pt x="65" y="103"/>
                  </a:lnTo>
                  <a:lnTo>
                    <a:pt x="52" y="111"/>
                  </a:lnTo>
                  <a:lnTo>
                    <a:pt x="45" y="115"/>
                  </a:lnTo>
                  <a:lnTo>
                    <a:pt x="38" y="119"/>
                  </a:lnTo>
                  <a:lnTo>
                    <a:pt x="35" y="123"/>
                  </a:lnTo>
                  <a:lnTo>
                    <a:pt x="33" y="125"/>
                  </a:lnTo>
                  <a:lnTo>
                    <a:pt x="30" y="127"/>
                  </a:lnTo>
                  <a:lnTo>
                    <a:pt x="26" y="130"/>
                  </a:lnTo>
                  <a:lnTo>
                    <a:pt x="24" y="134"/>
                  </a:lnTo>
                  <a:lnTo>
                    <a:pt x="22" y="136"/>
                  </a:lnTo>
                  <a:lnTo>
                    <a:pt x="18" y="139"/>
                  </a:lnTo>
                  <a:lnTo>
                    <a:pt x="16" y="143"/>
                  </a:lnTo>
                  <a:lnTo>
                    <a:pt x="14" y="146"/>
                  </a:lnTo>
                  <a:lnTo>
                    <a:pt x="12" y="149"/>
                  </a:lnTo>
                  <a:lnTo>
                    <a:pt x="11" y="153"/>
                  </a:lnTo>
                  <a:lnTo>
                    <a:pt x="9" y="156"/>
                  </a:lnTo>
                  <a:lnTo>
                    <a:pt x="6" y="160"/>
                  </a:lnTo>
                  <a:lnTo>
                    <a:pt x="5" y="164"/>
                  </a:lnTo>
                  <a:lnTo>
                    <a:pt x="4" y="167"/>
                  </a:lnTo>
                  <a:lnTo>
                    <a:pt x="3" y="171"/>
                  </a:lnTo>
                  <a:lnTo>
                    <a:pt x="2" y="175"/>
                  </a:lnTo>
                  <a:lnTo>
                    <a:pt x="1" y="179"/>
                  </a:lnTo>
                  <a:lnTo>
                    <a:pt x="1" y="182"/>
                  </a:lnTo>
                  <a:lnTo>
                    <a:pt x="0" y="187"/>
                  </a:lnTo>
                  <a:lnTo>
                    <a:pt x="1" y="190"/>
                  </a:lnTo>
                  <a:lnTo>
                    <a:pt x="1" y="195"/>
                  </a:lnTo>
                  <a:lnTo>
                    <a:pt x="2" y="199"/>
                  </a:lnTo>
                  <a:lnTo>
                    <a:pt x="3" y="202"/>
                  </a:lnTo>
                  <a:lnTo>
                    <a:pt x="5" y="206"/>
                  </a:lnTo>
                  <a:lnTo>
                    <a:pt x="7" y="209"/>
                  </a:lnTo>
                  <a:lnTo>
                    <a:pt x="10" y="212"/>
                  </a:lnTo>
                  <a:lnTo>
                    <a:pt x="12" y="216"/>
                  </a:lnTo>
                  <a:lnTo>
                    <a:pt x="14" y="219"/>
                  </a:lnTo>
                  <a:lnTo>
                    <a:pt x="16" y="222"/>
                  </a:lnTo>
                  <a:lnTo>
                    <a:pt x="22" y="228"/>
                  </a:lnTo>
                  <a:lnTo>
                    <a:pt x="34" y="239"/>
                  </a:lnTo>
                  <a:lnTo>
                    <a:pt x="39" y="244"/>
                  </a:lnTo>
                  <a:lnTo>
                    <a:pt x="45" y="250"/>
                  </a:lnTo>
                  <a:lnTo>
                    <a:pt x="47" y="253"/>
                  </a:lnTo>
                  <a:lnTo>
                    <a:pt x="51" y="255"/>
                  </a:lnTo>
                  <a:lnTo>
                    <a:pt x="53" y="259"/>
                  </a:lnTo>
                  <a:lnTo>
                    <a:pt x="56" y="261"/>
                  </a:lnTo>
                  <a:lnTo>
                    <a:pt x="59" y="263"/>
                  </a:lnTo>
                  <a:lnTo>
                    <a:pt x="64" y="264"/>
                  </a:lnTo>
                  <a:lnTo>
                    <a:pt x="67" y="265"/>
                  </a:lnTo>
                  <a:lnTo>
                    <a:pt x="72" y="266"/>
                  </a:lnTo>
                  <a:lnTo>
                    <a:pt x="75" y="268"/>
                  </a:lnTo>
                  <a:lnTo>
                    <a:pt x="79" y="269"/>
                  </a:lnTo>
                  <a:lnTo>
                    <a:pt x="83" y="269"/>
                  </a:lnTo>
                  <a:lnTo>
                    <a:pt x="87" y="269"/>
                  </a:lnTo>
                  <a:lnTo>
                    <a:pt x="91" y="269"/>
                  </a:lnTo>
                  <a:lnTo>
                    <a:pt x="95" y="269"/>
                  </a:lnTo>
                  <a:lnTo>
                    <a:pt x="99" y="269"/>
                  </a:lnTo>
                  <a:lnTo>
                    <a:pt x="102" y="269"/>
                  </a:lnTo>
                  <a:lnTo>
                    <a:pt x="107" y="268"/>
                  </a:lnTo>
                  <a:lnTo>
                    <a:pt x="110" y="268"/>
                  </a:lnTo>
                  <a:lnTo>
                    <a:pt x="115" y="266"/>
                  </a:lnTo>
                  <a:lnTo>
                    <a:pt x="118" y="265"/>
                  </a:lnTo>
                  <a:lnTo>
                    <a:pt x="122" y="264"/>
                  </a:lnTo>
                  <a:lnTo>
                    <a:pt x="126" y="263"/>
                  </a:lnTo>
                  <a:lnTo>
                    <a:pt x="130" y="262"/>
                  </a:lnTo>
                  <a:lnTo>
                    <a:pt x="133" y="261"/>
                  </a:lnTo>
                  <a:lnTo>
                    <a:pt x="141" y="258"/>
                  </a:lnTo>
                  <a:lnTo>
                    <a:pt x="148" y="254"/>
                  </a:lnTo>
                  <a:lnTo>
                    <a:pt x="154" y="250"/>
                  </a:lnTo>
                  <a:lnTo>
                    <a:pt x="162" y="247"/>
                  </a:lnTo>
                  <a:lnTo>
                    <a:pt x="169" y="242"/>
                  </a:lnTo>
                  <a:lnTo>
                    <a:pt x="175" y="239"/>
                  </a:lnTo>
                  <a:lnTo>
                    <a:pt x="189" y="230"/>
                  </a:lnTo>
                  <a:lnTo>
                    <a:pt x="216" y="213"/>
                  </a:lnTo>
                  <a:lnTo>
                    <a:pt x="243" y="197"/>
                  </a:lnTo>
                  <a:lnTo>
                    <a:pt x="270" y="181"/>
                  </a:lnTo>
                  <a:lnTo>
                    <a:pt x="298" y="166"/>
                  </a:lnTo>
                  <a:lnTo>
                    <a:pt x="326" y="150"/>
                  </a:lnTo>
                  <a:lnTo>
                    <a:pt x="340" y="143"/>
                  </a:lnTo>
                  <a:lnTo>
                    <a:pt x="347" y="138"/>
                  </a:lnTo>
                  <a:lnTo>
                    <a:pt x="353" y="135"/>
                  </a:lnTo>
                  <a:lnTo>
                    <a:pt x="360" y="130"/>
                  </a:lnTo>
                  <a:lnTo>
                    <a:pt x="367" y="126"/>
                  </a:lnTo>
                  <a:lnTo>
                    <a:pt x="373" y="122"/>
                  </a:lnTo>
                  <a:lnTo>
                    <a:pt x="381" y="11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85" name="Line 581"/>
            <p:cNvSpPr>
              <a:spLocks noChangeShapeType="1"/>
            </p:cNvSpPr>
            <p:nvPr/>
          </p:nvSpPr>
          <p:spPr bwMode="auto">
            <a:xfrm flipV="1">
              <a:off x="3554" y="1307"/>
              <a:ext cx="54" cy="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86" name="Freeform 582"/>
            <p:cNvSpPr>
              <a:spLocks/>
            </p:cNvSpPr>
            <p:nvPr/>
          </p:nvSpPr>
          <p:spPr bwMode="auto">
            <a:xfrm>
              <a:off x="3608" y="1302"/>
              <a:ext cx="25" cy="5"/>
            </a:xfrm>
            <a:custGeom>
              <a:avLst/>
              <a:gdLst>
                <a:gd name="T0" fmla="*/ 176 w 176"/>
                <a:gd name="T1" fmla="*/ 21 h 35"/>
                <a:gd name="T2" fmla="*/ 150 w 176"/>
                <a:gd name="T3" fmla="*/ 7 h 35"/>
                <a:gd name="T4" fmla="*/ 115 w 176"/>
                <a:gd name="T5" fmla="*/ 0 h 35"/>
                <a:gd name="T6" fmla="*/ 77 w 176"/>
                <a:gd name="T7" fmla="*/ 3 h 35"/>
                <a:gd name="T8" fmla="*/ 37 w 176"/>
                <a:gd name="T9" fmla="*/ 15 h 35"/>
                <a:gd name="T10" fmla="*/ 0 w 176"/>
                <a:gd name="T11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6" h="35">
                  <a:moveTo>
                    <a:pt x="176" y="21"/>
                  </a:moveTo>
                  <a:lnTo>
                    <a:pt x="150" y="7"/>
                  </a:lnTo>
                  <a:lnTo>
                    <a:pt x="115" y="0"/>
                  </a:lnTo>
                  <a:lnTo>
                    <a:pt x="77" y="3"/>
                  </a:lnTo>
                  <a:lnTo>
                    <a:pt x="37" y="15"/>
                  </a:lnTo>
                  <a:lnTo>
                    <a:pt x="0" y="3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87" name="Line 583"/>
            <p:cNvSpPr>
              <a:spLocks noChangeShapeType="1"/>
            </p:cNvSpPr>
            <p:nvPr/>
          </p:nvSpPr>
          <p:spPr bwMode="auto">
            <a:xfrm>
              <a:off x="3596" y="1308"/>
              <a:ext cx="14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88" name="Freeform 584"/>
            <p:cNvSpPr>
              <a:spLocks/>
            </p:cNvSpPr>
            <p:nvPr/>
          </p:nvSpPr>
          <p:spPr bwMode="auto">
            <a:xfrm>
              <a:off x="2330" y="1761"/>
              <a:ext cx="39" cy="105"/>
            </a:xfrm>
            <a:custGeom>
              <a:avLst/>
              <a:gdLst>
                <a:gd name="T0" fmla="*/ 236 w 273"/>
                <a:gd name="T1" fmla="*/ 0 h 735"/>
                <a:gd name="T2" fmla="*/ 183 w 273"/>
                <a:gd name="T3" fmla="*/ 4 h 735"/>
                <a:gd name="T4" fmla="*/ 213 w 273"/>
                <a:gd name="T5" fmla="*/ 35 h 735"/>
                <a:gd name="T6" fmla="*/ 221 w 273"/>
                <a:gd name="T7" fmla="*/ 84 h 735"/>
                <a:gd name="T8" fmla="*/ 218 w 273"/>
                <a:gd name="T9" fmla="*/ 135 h 735"/>
                <a:gd name="T10" fmla="*/ 208 w 273"/>
                <a:gd name="T11" fmla="*/ 202 h 735"/>
                <a:gd name="T12" fmla="*/ 190 w 273"/>
                <a:gd name="T13" fmla="*/ 286 h 735"/>
                <a:gd name="T14" fmla="*/ 172 w 273"/>
                <a:gd name="T15" fmla="*/ 355 h 735"/>
                <a:gd name="T16" fmla="*/ 0 w 273"/>
                <a:gd name="T17" fmla="*/ 355 h 735"/>
                <a:gd name="T18" fmla="*/ 165 w 273"/>
                <a:gd name="T19" fmla="*/ 380 h 735"/>
                <a:gd name="T20" fmla="*/ 139 w 273"/>
                <a:gd name="T21" fmla="*/ 472 h 735"/>
                <a:gd name="T22" fmla="*/ 115 w 273"/>
                <a:gd name="T23" fmla="*/ 549 h 735"/>
                <a:gd name="T24" fmla="*/ 90 w 273"/>
                <a:gd name="T25" fmla="*/ 610 h 735"/>
                <a:gd name="T26" fmla="*/ 82 w 273"/>
                <a:gd name="T27" fmla="*/ 627 h 735"/>
                <a:gd name="T28" fmla="*/ 35 w 273"/>
                <a:gd name="T29" fmla="*/ 701 h 735"/>
                <a:gd name="T30" fmla="*/ 10 w 273"/>
                <a:gd name="T31" fmla="*/ 721 h 735"/>
                <a:gd name="T32" fmla="*/ 31 w 273"/>
                <a:gd name="T33" fmla="*/ 735 h 735"/>
                <a:gd name="T34" fmla="*/ 82 w 273"/>
                <a:gd name="T35" fmla="*/ 692 h 735"/>
                <a:gd name="T36" fmla="*/ 103 w 273"/>
                <a:gd name="T37" fmla="*/ 665 h 735"/>
                <a:gd name="T38" fmla="*/ 133 w 273"/>
                <a:gd name="T39" fmla="*/ 616 h 735"/>
                <a:gd name="T40" fmla="*/ 163 w 273"/>
                <a:gd name="T41" fmla="*/ 550 h 735"/>
                <a:gd name="T42" fmla="*/ 193 w 273"/>
                <a:gd name="T43" fmla="*/ 471 h 735"/>
                <a:gd name="T44" fmla="*/ 220 w 273"/>
                <a:gd name="T45" fmla="*/ 385 h 735"/>
                <a:gd name="T46" fmla="*/ 245 w 273"/>
                <a:gd name="T47" fmla="*/ 289 h 735"/>
                <a:gd name="T48" fmla="*/ 263 w 273"/>
                <a:gd name="T49" fmla="*/ 210 h 735"/>
                <a:gd name="T50" fmla="*/ 271 w 273"/>
                <a:gd name="T51" fmla="*/ 146 h 735"/>
                <a:gd name="T52" fmla="*/ 273 w 273"/>
                <a:gd name="T53" fmla="*/ 108 h 735"/>
                <a:gd name="T54" fmla="*/ 263 w 273"/>
                <a:gd name="T55" fmla="*/ 42 h 735"/>
                <a:gd name="T56" fmla="*/ 236 w 273"/>
                <a:gd name="T57" fmla="*/ 0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3" h="735">
                  <a:moveTo>
                    <a:pt x="236" y="0"/>
                  </a:moveTo>
                  <a:lnTo>
                    <a:pt x="183" y="4"/>
                  </a:lnTo>
                  <a:lnTo>
                    <a:pt x="213" y="35"/>
                  </a:lnTo>
                  <a:lnTo>
                    <a:pt x="221" y="84"/>
                  </a:lnTo>
                  <a:lnTo>
                    <a:pt x="218" y="135"/>
                  </a:lnTo>
                  <a:lnTo>
                    <a:pt x="208" y="202"/>
                  </a:lnTo>
                  <a:lnTo>
                    <a:pt x="190" y="286"/>
                  </a:lnTo>
                  <a:lnTo>
                    <a:pt x="172" y="355"/>
                  </a:lnTo>
                  <a:lnTo>
                    <a:pt x="0" y="355"/>
                  </a:lnTo>
                  <a:lnTo>
                    <a:pt x="165" y="380"/>
                  </a:lnTo>
                  <a:lnTo>
                    <a:pt x="139" y="472"/>
                  </a:lnTo>
                  <a:lnTo>
                    <a:pt x="115" y="549"/>
                  </a:lnTo>
                  <a:lnTo>
                    <a:pt x="90" y="610"/>
                  </a:lnTo>
                  <a:lnTo>
                    <a:pt x="82" y="627"/>
                  </a:lnTo>
                  <a:lnTo>
                    <a:pt x="35" y="701"/>
                  </a:lnTo>
                  <a:lnTo>
                    <a:pt x="10" y="721"/>
                  </a:lnTo>
                  <a:lnTo>
                    <a:pt x="31" y="735"/>
                  </a:lnTo>
                  <a:lnTo>
                    <a:pt x="82" y="692"/>
                  </a:lnTo>
                  <a:lnTo>
                    <a:pt x="103" y="665"/>
                  </a:lnTo>
                  <a:lnTo>
                    <a:pt x="133" y="616"/>
                  </a:lnTo>
                  <a:lnTo>
                    <a:pt x="163" y="550"/>
                  </a:lnTo>
                  <a:lnTo>
                    <a:pt x="193" y="471"/>
                  </a:lnTo>
                  <a:lnTo>
                    <a:pt x="220" y="385"/>
                  </a:lnTo>
                  <a:lnTo>
                    <a:pt x="245" y="289"/>
                  </a:lnTo>
                  <a:lnTo>
                    <a:pt x="263" y="210"/>
                  </a:lnTo>
                  <a:lnTo>
                    <a:pt x="271" y="146"/>
                  </a:lnTo>
                  <a:lnTo>
                    <a:pt x="273" y="108"/>
                  </a:lnTo>
                  <a:lnTo>
                    <a:pt x="263" y="42"/>
                  </a:lnTo>
                  <a:lnTo>
                    <a:pt x="236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89" name="Freeform 585"/>
            <p:cNvSpPr>
              <a:spLocks/>
            </p:cNvSpPr>
            <p:nvPr/>
          </p:nvSpPr>
          <p:spPr bwMode="auto">
            <a:xfrm>
              <a:off x="2317" y="1758"/>
              <a:ext cx="47" cy="110"/>
            </a:xfrm>
            <a:custGeom>
              <a:avLst/>
              <a:gdLst>
                <a:gd name="T0" fmla="*/ 286 w 330"/>
                <a:gd name="T1" fmla="*/ 0 h 767"/>
                <a:gd name="T2" fmla="*/ 251 w 330"/>
                <a:gd name="T3" fmla="*/ 8 h 767"/>
                <a:gd name="T4" fmla="*/ 205 w 330"/>
                <a:gd name="T5" fmla="*/ 40 h 767"/>
                <a:gd name="T6" fmla="*/ 157 w 330"/>
                <a:gd name="T7" fmla="*/ 101 h 767"/>
                <a:gd name="T8" fmla="*/ 138 w 330"/>
                <a:gd name="T9" fmla="*/ 131 h 767"/>
                <a:gd name="T10" fmla="*/ 106 w 330"/>
                <a:gd name="T11" fmla="*/ 190 h 767"/>
                <a:gd name="T12" fmla="*/ 76 w 330"/>
                <a:gd name="T13" fmla="*/ 259 h 767"/>
                <a:gd name="T14" fmla="*/ 50 w 330"/>
                <a:gd name="T15" fmla="*/ 336 h 767"/>
                <a:gd name="T16" fmla="*/ 33 w 330"/>
                <a:gd name="T17" fmla="*/ 407 h 767"/>
                <a:gd name="T18" fmla="*/ 14 w 330"/>
                <a:gd name="T19" fmla="*/ 494 h 767"/>
                <a:gd name="T20" fmla="*/ 3 w 330"/>
                <a:gd name="T21" fmla="*/ 571 h 767"/>
                <a:gd name="T22" fmla="*/ 0 w 330"/>
                <a:gd name="T23" fmla="*/ 635 h 767"/>
                <a:gd name="T24" fmla="*/ 3 w 330"/>
                <a:gd name="T25" fmla="*/ 674 h 767"/>
                <a:gd name="T26" fmla="*/ 21 w 330"/>
                <a:gd name="T27" fmla="*/ 735 h 767"/>
                <a:gd name="T28" fmla="*/ 54 w 330"/>
                <a:gd name="T29" fmla="*/ 765 h 767"/>
                <a:gd name="T30" fmla="*/ 75 w 330"/>
                <a:gd name="T31" fmla="*/ 767 h 767"/>
                <a:gd name="T32" fmla="*/ 125 w 330"/>
                <a:gd name="T33" fmla="*/ 753 h 767"/>
                <a:gd name="T34" fmla="*/ 104 w 330"/>
                <a:gd name="T35" fmla="*/ 739 h 767"/>
                <a:gd name="T36" fmla="*/ 58 w 330"/>
                <a:gd name="T37" fmla="*/ 730 h 767"/>
                <a:gd name="T38" fmla="*/ 57 w 330"/>
                <a:gd name="T39" fmla="*/ 729 h 767"/>
                <a:gd name="T40" fmla="*/ 44 w 330"/>
                <a:gd name="T41" fmla="*/ 673 h 767"/>
                <a:gd name="T42" fmla="*/ 44 w 330"/>
                <a:gd name="T43" fmla="*/ 649 h 767"/>
                <a:gd name="T44" fmla="*/ 47 w 330"/>
                <a:gd name="T45" fmla="*/ 603 h 767"/>
                <a:gd name="T46" fmla="*/ 58 w 330"/>
                <a:gd name="T47" fmla="*/ 534 h 767"/>
                <a:gd name="T48" fmla="*/ 77 w 330"/>
                <a:gd name="T49" fmla="*/ 442 h 767"/>
                <a:gd name="T50" fmla="*/ 87 w 330"/>
                <a:gd name="T51" fmla="*/ 398 h 767"/>
                <a:gd name="T52" fmla="*/ 259 w 330"/>
                <a:gd name="T53" fmla="*/ 398 h 767"/>
                <a:gd name="T54" fmla="*/ 94 w 330"/>
                <a:gd name="T55" fmla="*/ 373 h 767"/>
                <a:gd name="T56" fmla="*/ 122 w 330"/>
                <a:gd name="T57" fmla="*/ 279 h 767"/>
                <a:gd name="T58" fmla="*/ 150 w 330"/>
                <a:gd name="T59" fmla="*/ 199 h 767"/>
                <a:gd name="T60" fmla="*/ 176 w 330"/>
                <a:gd name="T61" fmla="*/ 135 h 767"/>
                <a:gd name="T62" fmla="*/ 195 w 330"/>
                <a:gd name="T63" fmla="*/ 96 h 767"/>
                <a:gd name="T64" fmla="*/ 244 w 330"/>
                <a:gd name="T65" fmla="*/ 34 h 767"/>
                <a:gd name="T66" fmla="*/ 277 w 330"/>
                <a:gd name="T67" fmla="*/ 22 h 767"/>
                <a:gd name="T68" fmla="*/ 330 w 330"/>
                <a:gd name="T69" fmla="*/ 18 h 767"/>
                <a:gd name="T70" fmla="*/ 286 w 330"/>
                <a:gd name="T71" fmla="*/ 0 h 7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30" h="767">
                  <a:moveTo>
                    <a:pt x="286" y="0"/>
                  </a:moveTo>
                  <a:lnTo>
                    <a:pt x="251" y="8"/>
                  </a:lnTo>
                  <a:lnTo>
                    <a:pt x="205" y="40"/>
                  </a:lnTo>
                  <a:lnTo>
                    <a:pt x="157" y="101"/>
                  </a:lnTo>
                  <a:lnTo>
                    <a:pt x="138" y="131"/>
                  </a:lnTo>
                  <a:lnTo>
                    <a:pt x="106" y="190"/>
                  </a:lnTo>
                  <a:lnTo>
                    <a:pt x="76" y="259"/>
                  </a:lnTo>
                  <a:lnTo>
                    <a:pt x="50" y="336"/>
                  </a:lnTo>
                  <a:lnTo>
                    <a:pt x="33" y="407"/>
                  </a:lnTo>
                  <a:lnTo>
                    <a:pt x="14" y="494"/>
                  </a:lnTo>
                  <a:lnTo>
                    <a:pt x="3" y="571"/>
                  </a:lnTo>
                  <a:lnTo>
                    <a:pt x="0" y="635"/>
                  </a:lnTo>
                  <a:lnTo>
                    <a:pt x="3" y="674"/>
                  </a:lnTo>
                  <a:lnTo>
                    <a:pt x="21" y="735"/>
                  </a:lnTo>
                  <a:lnTo>
                    <a:pt x="54" y="765"/>
                  </a:lnTo>
                  <a:lnTo>
                    <a:pt x="75" y="767"/>
                  </a:lnTo>
                  <a:lnTo>
                    <a:pt x="125" y="753"/>
                  </a:lnTo>
                  <a:lnTo>
                    <a:pt x="104" y="739"/>
                  </a:lnTo>
                  <a:lnTo>
                    <a:pt x="58" y="730"/>
                  </a:lnTo>
                  <a:lnTo>
                    <a:pt x="57" y="729"/>
                  </a:lnTo>
                  <a:lnTo>
                    <a:pt x="44" y="673"/>
                  </a:lnTo>
                  <a:lnTo>
                    <a:pt x="44" y="649"/>
                  </a:lnTo>
                  <a:lnTo>
                    <a:pt x="47" y="603"/>
                  </a:lnTo>
                  <a:lnTo>
                    <a:pt x="58" y="534"/>
                  </a:lnTo>
                  <a:lnTo>
                    <a:pt x="77" y="442"/>
                  </a:lnTo>
                  <a:lnTo>
                    <a:pt x="87" y="398"/>
                  </a:lnTo>
                  <a:lnTo>
                    <a:pt x="259" y="398"/>
                  </a:lnTo>
                  <a:lnTo>
                    <a:pt x="94" y="373"/>
                  </a:lnTo>
                  <a:lnTo>
                    <a:pt x="122" y="279"/>
                  </a:lnTo>
                  <a:lnTo>
                    <a:pt x="150" y="199"/>
                  </a:lnTo>
                  <a:lnTo>
                    <a:pt x="176" y="135"/>
                  </a:lnTo>
                  <a:lnTo>
                    <a:pt x="195" y="96"/>
                  </a:lnTo>
                  <a:lnTo>
                    <a:pt x="244" y="34"/>
                  </a:lnTo>
                  <a:lnTo>
                    <a:pt x="277" y="22"/>
                  </a:lnTo>
                  <a:lnTo>
                    <a:pt x="330" y="18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90" name="Freeform 586"/>
            <p:cNvSpPr>
              <a:spLocks/>
            </p:cNvSpPr>
            <p:nvPr/>
          </p:nvSpPr>
          <p:spPr bwMode="auto">
            <a:xfrm>
              <a:off x="2318" y="2228"/>
              <a:ext cx="35" cy="67"/>
            </a:xfrm>
            <a:custGeom>
              <a:avLst/>
              <a:gdLst>
                <a:gd name="T0" fmla="*/ 181 w 251"/>
                <a:gd name="T1" fmla="*/ 0 h 471"/>
                <a:gd name="T2" fmla="*/ 128 w 251"/>
                <a:gd name="T3" fmla="*/ 41 h 471"/>
                <a:gd name="T4" fmla="*/ 106 w 251"/>
                <a:gd name="T5" fmla="*/ 64 h 471"/>
                <a:gd name="T6" fmla="*/ 65 w 251"/>
                <a:gd name="T7" fmla="*/ 124 h 471"/>
                <a:gd name="T8" fmla="*/ 32 w 251"/>
                <a:gd name="T9" fmla="*/ 194 h 471"/>
                <a:gd name="T10" fmla="*/ 18 w 251"/>
                <a:gd name="T11" fmla="*/ 242 h 471"/>
                <a:gd name="T12" fmla="*/ 1 w 251"/>
                <a:gd name="T13" fmla="*/ 321 h 471"/>
                <a:gd name="T14" fmla="*/ 0 w 251"/>
                <a:gd name="T15" fmla="*/ 386 h 471"/>
                <a:gd name="T16" fmla="*/ 10 w 251"/>
                <a:gd name="T17" fmla="*/ 425 h 471"/>
                <a:gd name="T18" fmla="*/ 34 w 251"/>
                <a:gd name="T19" fmla="*/ 471 h 471"/>
                <a:gd name="T20" fmla="*/ 115 w 251"/>
                <a:gd name="T21" fmla="*/ 469 h 471"/>
                <a:gd name="T22" fmla="*/ 72 w 251"/>
                <a:gd name="T23" fmla="*/ 456 h 471"/>
                <a:gd name="T24" fmla="*/ 52 w 251"/>
                <a:gd name="T25" fmla="*/ 410 h 471"/>
                <a:gd name="T26" fmla="*/ 50 w 251"/>
                <a:gd name="T27" fmla="*/ 353 h 471"/>
                <a:gd name="T28" fmla="*/ 63 w 251"/>
                <a:gd name="T29" fmla="*/ 277 h 471"/>
                <a:gd name="T30" fmla="*/ 75 w 251"/>
                <a:gd name="T31" fmla="*/ 232 h 471"/>
                <a:gd name="T32" fmla="*/ 105 w 251"/>
                <a:gd name="T33" fmla="*/ 147 h 471"/>
                <a:gd name="T34" fmla="*/ 138 w 251"/>
                <a:gd name="T35" fmla="*/ 83 h 471"/>
                <a:gd name="T36" fmla="*/ 151 w 251"/>
                <a:gd name="T37" fmla="*/ 64 h 471"/>
                <a:gd name="T38" fmla="*/ 198 w 251"/>
                <a:gd name="T39" fmla="*/ 20 h 471"/>
                <a:gd name="T40" fmla="*/ 251 w 251"/>
                <a:gd name="T41" fmla="*/ 0 h 471"/>
                <a:gd name="T42" fmla="*/ 181 w 251"/>
                <a:gd name="T43" fmla="*/ 0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1" h="471">
                  <a:moveTo>
                    <a:pt x="181" y="0"/>
                  </a:moveTo>
                  <a:lnTo>
                    <a:pt x="128" y="41"/>
                  </a:lnTo>
                  <a:lnTo>
                    <a:pt x="106" y="64"/>
                  </a:lnTo>
                  <a:lnTo>
                    <a:pt x="65" y="124"/>
                  </a:lnTo>
                  <a:lnTo>
                    <a:pt x="32" y="194"/>
                  </a:lnTo>
                  <a:lnTo>
                    <a:pt x="18" y="242"/>
                  </a:lnTo>
                  <a:lnTo>
                    <a:pt x="1" y="321"/>
                  </a:lnTo>
                  <a:lnTo>
                    <a:pt x="0" y="386"/>
                  </a:lnTo>
                  <a:lnTo>
                    <a:pt x="10" y="425"/>
                  </a:lnTo>
                  <a:lnTo>
                    <a:pt x="34" y="471"/>
                  </a:lnTo>
                  <a:lnTo>
                    <a:pt x="115" y="469"/>
                  </a:lnTo>
                  <a:lnTo>
                    <a:pt x="72" y="456"/>
                  </a:lnTo>
                  <a:lnTo>
                    <a:pt x="52" y="410"/>
                  </a:lnTo>
                  <a:lnTo>
                    <a:pt x="50" y="353"/>
                  </a:lnTo>
                  <a:lnTo>
                    <a:pt x="63" y="277"/>
                  </a:lnTo>
                  <a:lnTo>
                    <a:pt x="75" y="232"/>
                  </a:lnTo>
                  <a:lnTo>
                    <a:pt x="105" y="147"/>
                  </a:lnTo>
                  <a:lnTo>
                    <a:pt x="138" y="83"/>
                  </a:lnTo>
                  <a:lnTo>
                    <a:pt x="151" y="64"/>
                  </a:lnTo>
                  <a:lnTo>
                    <a:pt x="198" y="20"/>
                  </a:lnTo>
                  <a:lnTo>
                    <a:pt x="251" y="0"/>
                  </a:lnTo>
                  <a:lnTo>
                    <a:pt x="181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91" name="Freeform 587"/>
            <p:cNvSpPr>
              <a:spLocks/>
            </p:cNvSpPr>
            <p:nvPr/>
          </p:nvSpPr>
          <p:spPr bwMode="auto">
            <a:xfrm>
              <a:off x="2368" y="2187"/>
              <a:ext cx="13" cy="17"/>
            </a:xfrm>
            <a:custGeom>
              <a:avLst/>
              <a:gdLst>
                <a:gd name="T0" fmla="*/ 75 w 86"/>
                <a:gd name="T1" fmla="*/ 0 h 118"/>
                <a:gd name="T2" fmla="*/ 0 w 86"/>
                <a:gd name="T3" fmla="*/ 0 h 118"/>
                <a:gd name="T4" fmla="*/ 34 w 86"/>
                <a:gd name="T5" fmla="*/ 35 h 118"/>
                <a:gd name="T6" fmla="*/ 26 w 86"/>
                <a:gd name="T7" fmla="*/ 54 h 118"/>
                <a:gd name="T8" fmla="*/ 15 w 86"/>
                <a:gd name="T9" fmla="*/ 109 h 118"/>
                <a:gd name="T10" fmla="*/ 51 w 86"/>
                <a:gd name="T11" fmla="*/ 118 h 118"/>
                <a:gd name="T12" fmla="*/ 86 w 86"/>
                <a:gd name="T13" fmla="*/ 64 h 118"/>
                <a:gd name="T14" fmla="*/ 78 w 86"/>
                <a:gd name="T15" fmla="*/ 4 h 118"/>
                <a:gd name="T16" fmla="*/ 75 w 86"/>
                <a:gd name="T1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6" h="118">
                  <a:moveTo>
                    <a:pt x="75" y="0"/>
                  </a:moveTo>
                  <a:lnTo>
                    <a:pt x="0" y="0"/>
                  </a:lnTo>
                  <a:lnTo>
                    <a:pt x="34" y="35"/>
                  </a:lnTo>
                  <a:lnTo>
                    <a:pt x="26" y="54"/>
                  </a:lnTo>
                  <a:lnTo>
                    <a:pt x="15" y="109"/>
                  </a:lnTo>
                  <a:lnTo>
                    <a:pt x="51" y="118"/>
                  </a:lnTo>
                  <a:lnTo>
                    <a:pt x="86" y="64"/>
                  </a:lnTo>
                  <a:lnTo>
                    <a:pt x="78" y="4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92" name="Freeform 588"/>
            <p:cNvSpPr>
              <a:spLocks/>
            </p:cNvSpPr>
            <p:nvPr/>
          </p:nvSpPr>
          <p:spPr bwMode="auto">
            <a:xfrm>
              <a:off x="2322" y="2182"/>
              <a:ext cx="57" cy="117"/>
            </a:xfrm>
            <a:custGeom>
              <a:avLst/>
              <a:gdLst>
                <a:gd name="T0" fmla="*/ 313 w 397"/>
                <a:gd name="T1" fmla="*/ 0 h 819"/>
                <a:gd name="T2" fmla="*/ 257 w 397"/>
                <a:gd name="T3" fmla="*/ 6 h 819"/>
                <a:gd name="T4" fmla="*/ 208 w 397"/>
                <a:gd name="T5" fmla="*/ 34 h 819"/>
                <a:gd name="T6" fmla="*/ 164 w 397"/>
                <a:gd name="T7" fmla="*/ 91 h 819"/>
                <a:gd name="T8" fmla="*/ 146 w 397"/>
                <a:gd name="T9" fmla="*/ 148 h 819"/>
                <a:gd name="T10" fmla="*/ 146 w 397"/>
                <a:gd name="T11" fmla="*/ 196 h 819"/>
                <a:gd name="T12" fmla="*/ 167 w 397"/>
                <a:gd name="T13" fmla="*/ 248 h 819"/>
                <a:gd name="T14" fmla="*/ 204 w 397"/>
                <a:gd name="T15" fmla="*/ 296 h 819"/>
                <a:gd name="T16" fmla="*/ 147 w 397"/>
                <a:gd name="T17" fmla="*/ 320 h 819"/>
                <a:gd name="T18" fmla="*/ 217 w 397"/>
                <a:gd name="T19" fmla="*/ 320 h 819"/>
                <a:gd name="T20" fmla="*/ 255 w 397"/>
                <a:gd name="T21" fmla="*/ 364 h 819"/>
                <a:gd name="T22" fmla="*/ 273 w 397"/>
                <a:gd name="T23" fmla="*/ 413 h 819"/>
                <a:gd name="T24" fmla="*/ 273 w 397"/>
                <a:gd name="T25" fmla="*/ 420 h 819"/>
                <a:gd name="T26" fmla="*/ 269 w 397"/>
                <a:gd name="T27" fmla="*/ 484 h 819"/>
                <a:gd name="T28" fmla="*/ 252 w 397"/>
                <a:gd name="T29" fmla="*/ 565 h 819"/>
                <a:gd name="T30" fmla="*/ 250 w 397"/>
                <a:gd name="T31" fmla="*/ 572 h 819"/>
                <a:gd name="T32" fmla="*/ 220 w 397"/>
                <a:gd name="T33" fmla="*/ 651 h 819"/>
                <a:gd name="T34" fmla="*/ 185 w 397"/>
                <a:gd name="T35" fmla="*/ 716 h 819"/>
                <a:gd name="T36" fmla="*/ 178 w 397"/>
                <a:gd name="T37" fmla="*/ 725 h 819"/>
                <a:gd name="T38" fmla="*/ 129 w 397"/>
                <a:gd name="T39" fmla="*/ 773 h 819"/>
                <a:gd name="T40" fmla="*/ 81 w 397"/>
                <a:gd name="T41" fmla="*/ 789 h 819"/>
                <a:gd name="T42" fmla="*/ 0 w 397"/>
                <a:gd name="T43" fmla="*/ 791 h 819"/>
                <a:gd name="T44" fmla="*/ 41 w 397"/>
                <a:gd name="T45" fmla="*/ 815 h 819"/>
                <a:gd name="T46" fmla="*/ 70 w 397"/>
                <a:gd name="T47" fmla="*/ 819 h 819"/>
                <a:gd name="T48" fmla="*/ 124 w 397"/>
                <a:gd name="T49" fmla="*/ 809 h 819"/>
                <a:gd name="T50" fmla="*/ 177 w 397"/>
                <a:gd name="T51" fmla="*/ 777 h 819"/>
                <a:gd name="T52" fmla="*/ 206 w 397"/>
                <a:gd name="T53" fmla="*/ 750 h 819"/>
                <a:gd name="T54" fmla="*/ 251 w 397"/>
                <a:gd name="T55" fmla="*/ 695 h 819"/>
                <a:gd name="T56" fmla="*/ 287 w 397"/>
                <a:gd name="T57" fmla="*/ 628 h 819"/>
                <a:gd name="T58" fmla="*/ 304 w 397"/>
                <a:gd name="T59" fmla="*/ 577 h 819"/>
                <a:gd name="T60" fmla="*/ 322 w 397"/>
                <a:gd name="T61" fmla="*/ 498 h 819"/>
                <a:gd name="T62" fmla="*/ 322 w 397"/>
                <a:gd name="T63" fmla="*/ 433 h 819"/>
                <a:gd name="T64" fmla="*/ 318 w 397"/>
                <a:gd name="T65" fmla="*/ 410 h 819"/>
                <a:gd name="T66" fmla="*/ 295 w 397"/>
                <a:gd name="T67" fmla="*/ 352 h 819"/>
                <a:gd name="T68" fmla="*/ 267 w 397"/>
                <a:gd name="T69" fmla="*/ 316 h 819"/>
                <a:gd name="T70" fmla="*/ 238 w 397"/>
                <a:gd name="T71" fmla="*/ 280 h 819"/>
                <a:gd name="T72" fmla="*/ 215 w 397"/>
                <a:gd name="T73" fmla="*/ 223 h 819"/>
                <a:gd name="T74" fmla="*/ 211 w 397"/>
                <a:gd name="T75" fmla="*/ 212 h 819"/>
                <a:gd name="T76" fmla="*/ 204 w 397"/>
                <a:gd name="T77" fmla="*/ 142 h 819"/>
                <a:gd name="T78" fmla="*/ 224 w 397"/>
                <a:gd name="T79" fmla="*/ 82 h 819"/>
                <a:gd name="T80" fmla="*/ 228 w 397"/>
                <a:gd name="T81" fmla="*/ 74 h 819"/>
                <a:gd name="T82" fmla="*/ 273 w 397"/>
                <a:gd name="T83" fmla="*/ 36 h 819"/>
                <a:gd name="T84" fmla="*/ 322 w 397"/>
                <a:gd name="T85" fmla="*/ 34 h 819"/>
                <a:gd name="T86" fmla="*/ 397 w 397"/>
                <a:gd name="T87" fmla="*/ 34 h 819"/>
                <a:gd name="T88" fmla="*/ 362 w 397"/>
                <a:gd name="T89" fmla="*/ 10 h 819"/>
                <a:gd name="T90" fmla="*/ 313 w 397"/>
                <a:gd name="T91" fmla="*/ 0 h 8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97" h="819">
                  <a:moveTo>
                    <a:pt x="313" y="0"/>
                  </a:moveTo>
                  <a:lnTo>
                    <a:pt x="257" y="6"/>
                  </a:lnTo>
                  <a:lnTo>
                    <a:pt x="208" y="34"/>
                  </a:lnTo>
                  <a:lnTo>
                    <a:pt x="164" y="91"/>
                  </a:lnTo>
                  <a:lnTo>
                    <a:pt x="146" y="148"/>
                  </a:lnTo>
                  <a:lnTo>
                    <a:pt x="146" y="196"/>
                  </a:lnTo>
                  <a:lnTo>
                    <a:pt x="167" y="248"/>
                  </a:lnTo>
                  <a:lnTo>
                    <a:pt x="204" y="296"/>
                  </a:lnTo>
                  <a:lnTo>
                    <a:pt x="147" y="320"/>
                  </a:lnTo>
                  <a:lnTo>
                    <a:pt x="217" y="320"/>
                  </a:lnTo>
                  <a:lnTo>
                    <a:pt x="255" y="364"/>
                  </a:lnTo>
                  <a:lnTo>
                    <a:pt x="273" y="413"/>
                  </a:lnTo>
                  <a:lnTo>
                    <a:pt x="273" y="420"/>
                  </a:lnTo>
                  <a:lnTo>
                    <a:pt x="269" y="484"/>
                  </a:lnTo>
                  <a:lnTo>
                    <a:pt x="252" y="565"/>
                  </a:lnTo>
                  <a:lnTo>
                    <a:pt x="250" y="572"/>
                  </a:lnTo>
                  <a:lnTo>
                    <a:pt x="220" y="651"/>
                  </a:lnTo>
                  <a:lnTo>
                    <a:pt x="185" y="716"/>
                  </a:lnTo>
                  <a:lnTo>
                    <a:pt x="178" y="725"/>
                  </a:lnTo>
                  <a:lnTo>
                    <a:pt x="129" y="773"/>
                  </a:lnTo>
                  <a:lnTo>
                    <a:pt x="81" y="789"/>
                  </a:lnTo>
                  <a:lnTo>
                    <a:pt x="0" y="791"/>
                  </a:lnTo>
                  <a:lnTo>
                    <a:pt x="41" y="815"/>
                  </a:lnTo>
                  <a:lnTo>
                    <a:pt x="70" y="819"/>
                  </a:lnTo>
                  <a:lnTo>
                    <a:pt x="124" y="809"/>
                  </a:lnTo>
                  <a:lnTo>
                    <a:pt x="177" y="777"/>
                  </a:lnTo>
                  <a:lnTo>
                    <a:pt x="206" y="750"/>
                  </a:lnTo>
                  <a:lnTo>
                    <a:pt x="251" y="695"/>
                  </a:lnTo>
                  <a:lnTo>
                    <a:pt x="287" y="628"/>
                  </a:lnTo>
                  <a:lnTo>
                    <a:pt x="304" y="577"/>
                  </a:lnTo>
                  <a:lnTo>
                    <a:pt x="322" y="498"/>
                  </a:lnTo>
                  <a:lnTo>
                    <a:pt x="322" y="433"/>
                  </a:lnTo>
                  <a:lnTo>
                    <a:pt x="318" y="410"/>
                  </a:lnTo>
                  <a:lnTo>
                    <a:pt x="295" y="352"/>
                  </a:lnTo>
                  <a:lnTo>
                    <a:pt x="267" y="316"/>
                  </a:lnTo>
                  <a:lnTo>
                    <a:pt x="238" y="280"/>
                  </a:lnTo>
                  <a:lnTo>
                    <a:pt x="215" y="223"/>
                  </a:lnTo>
                  <a:lnTo>
                    <a:pt x="211" y="212"/>
                  </a:lnTo>
                  <a:lnTo>
                    <a:pt x="204" y="142"/>
                  </a:lnTo>
                  <a:lnTo>
                    <a:pt x="224" y="82"/>
                  </a:lnTo>
                  <a:lnTo>
                    <a:pt x="228" y="74"/>
                  </a:lnTo>
                  <a:lnTo>
                    <a:pt x="273" y="36"/>
                  </a:lnTo>
                  <a:lnTo>
                    <a:pt x="322" y="34"/>
                  </a:lnTo>
                  <a:lnTo>
                    <a:pt x="397" y="34"/>
                  </a:lnTo>
                  <a:lnTo>
                    <a:pt x="362" y="10"/>
                  </a:lnTo>
                  <a:lnTo>
                    <a:pt x="313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93" name="Freeform 589"/>
            <p:cNvSpPr>
              <a:spLocks/>
            </p:cNvSpPr>
            <p:nvPr/>
          </p:nvSpPr>
          <p:spPr bwMode="auto">
            <a:xfrm>
              <a:off x="2585" y="1993"/>
              <a:ext cx="39" cy="105"/>
            </a:xfrm>
            <a:custGeom>
              <a:avLst/>
              <a:gdLst>
                <a:gd name="T0" fmla="*/ 236 w 273"/>
                <a:gd name="T1" fmla="*/ 0 h 736"/>
                <a:gd name="T2" fmla="*/ 183 w 273"/>
                <a:gd name="T3" fmla="*/ 5 h 736"/>
                <a:gd name="T4" fmla="*/ 212 w 273"/>
                <a:gd name="T5" fmla="*/ 35 h 736"/>
                <a:gd name="T6" fmla="*/ 221 w 273"/>
                <a:gd name="T7" fmla="*/ 84 h 736"/>
                <a:gd name="T8" fmla="*/ 217 w 273"/>
                <a:gd name="T9" fmla="*/ 134 h 736"/>
                <a:gd name="T10" fmla="*/ 207 w 273"/>
                <a:gd name="T11" fmla="*/ 202 h 736"/>
                <a:gd name="T12" fmla="*/ 189 w 273"/>
                <a:gd name="T13" fmla="*/ 287 h 736"/>
                <a:gd name="T14" fmla="*/ 172 w 273"/>
                <a:gd name="T15" fmla="*/ 356 h 736"/>
                <a:gd name="T16" fmla="*/ 0 w 273"/>
                <a:gd name="T17" fmla="*/ 356 h 736"/>
                <a:gd name="T18" fmla="*/ 165 w 273"/>
                <a:gd name="T19" fmla="*/ 380 h 736"/>
                <a:gd name="T20" fmla="*/ 139 w 273"/>
                <a:gd name="T21" fmla="*/ 473 h 736"/>
                <a:gd name="T22" fmla="*/ 113 w 273"/>
                <a:gd name="T23" fmla="*/ 549 h 736"/>
                <a:gd name="T24" fmla="*/ 89 w 273"/>
                <a:gd name="T25" fmla="*/ 610 h 736"/>
                <a:gd name="T26" fmla="*/ 81 w 273"/>
                <a:gd name="T27" fmla="*/ 626 h 736"/>
                <a:gd name="T28" fmla="*/ 35 w 273"/>
                <a:gd name="T29" fmla="*/ 700 h 736"/>
                <a:gd name="T30" fmla="*/ 8 w 273"/>
                <a:gd name="T31" fmla="*/ 720 h 736"/>
                <a:gd name="T32" fmla="*/ 29 w 273"/>
                <a:gd name="T33" fmla="*/ 736 h 736"/>
                <a:gd name="T34" fmla="*/ 81 w 273"/>
                <a:gd name="T35" fmla="*/ 692 h 736"/>
                <a:gd name="T36" fmla="*/ 102 w 273"/>
                <a:gd name="T37" fmla="*/ 666 h 736"/>
                <a:gd name="T38" fmla="*/ 133 w 273"/>
                <a:gd name="T39" fmla="*/ 615 h 736"/>
                <a:gd name="T40" fmla="*/ 163 w 273"/>
                <a:gd name="T41" fmla="*/ 551 h 736"/>
                <a:gd name="T42" fmla="*/ 192 w 273"/>
                <a:gd name="T43" fmla="*/ 472 h 736"/>
                <a:gd name="T44" fmla="*/ 220 w 273"/>
                <a:gd name="T45" fmla="*/ 384 h 736"/>
                <a:gd name="T46" fmla="*/ 244 w 273"/>
                <a:gd name="T47" fmla="*/ 290 h 736"/>
                <a:gd name="T48" fmla="*/ 262 w 273"/>
                <a:gd name="T49" fmla="*/ 211 h 736"/>
                <a:gd name="T50" fmla="*/ 270 w 273"/>
                <a:gd name="T51" fmla="*/ 147 h 736"/>
                <a:gd name="T52" fmla="*/ 273 w 273"/>
                <a:gd name="T53" fmla="*/ 108 h 736"/>
                <a:gd name="T54" fmla="*/ 262 w 273"/>
                <a:gd name="T55" fmla="*/ 42 h 736"/>
                <a:gd name="T56" fmla="*/ 236 w 273"/>
                <a:gd name="T57" fmla="*/ 0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3" h="736">
                  <a:moveTo>
                    <a:pt x="236" y="0"/>
                  </a:moveTo>
                  <a:lnTo>
                    <a:pt x="183" y="5"/>
                  </a:lnTo>
                  <a:lnTo>
                    <a:pt x="212" y="35"/>
                  </a:lnTo>
                  <a:lnTo>
                    <a:pt x="221" y="84"/>
                  </a:lnTo>
                  <a:lnTo>
                    <a:pt x="217" y="134"/>
                  </a:lnTo>
                  <a:lnTo>
                    <a:pt x="207" y="202"/>
                  </a:lnTo>
                  <a:lnTo>
                    <a:pt x="189" y="287"/>
                  </a:lnTo>
                  <a:lnTo>
                    <a:pt x="172" y="356"/>
                  </a:lnTo>
                  <a:lnTo>
                    <a:pt x="0" y="356"/>
                  </a:lnTo>
                  <a:lnTo>
                    <a:pt x="165" y="380"/>
                  </a:lnTo>
                  <a:lnTo>
                    <a:pt x="139" y="473"/>
                  </a:lnTo>
                  <a:lnTo>
                    <a:pt x="113" y="549"/>
                  </a:lnTo>
                  <a:lnTo>
                    <a:pt x="89" y="610"/>
                  </a:lnTo>
                  <a:lnTo>
                    <a:pt x="81" y="626"/>
                  </a:lnTo>
                  <a:lnTo>
                    <a:pt x="35" y="700"/>
                  </a:lnTo>
                  <a:lnTo>
                    <a:pt x="8" y="720"/>
                  </a:lnTo>
                  <a:lnTo>
                    <a:pt x="29" y="736"/>
                  </a:lnTo>
                  <a:lnTo>
                    <a:pt x="81" y="692"/>
                  </a:lnTo>
                  <a:lnTo>
                    <a:pt x="102" y="666"/>
                  </a:lnTo>
                  <a:lnTo>
                    <a:pt x="133" y="615"/>
                  </a:lnTo>
                  <a:lnTo>
                    <a:pt x="163" y="551"/>
                  </a:lnTo>
                  <a:lnTo>
                    <a:pt x="192" y="472"/>
                  </a:lnTo>
                  <a:lnTo>
                    <a:pt x="220" y="384"/>
                  </a:lnTo>
                  <a:lnTo>
                    <a:pt x="244" y="290"/>
                  </a:lnTo>
                  <a:lnTo>
                    <a:pt x="262" y="211"/>
                  </a:lnTo>
                  <a:lnTo>
                    <a:pt x="270" y="147"/>
                  </a:lnTo>
                  <a:lnTo>
                    <a:pt x="273" y="108"/>
                  </a:lnTo>
                  <a:lnTo>
                    <a:pt x="262" y="42"/>
                  </a:lnTo>
                  <a:lnTo>
                    <a:pt x="236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94" name="Freeform 590"/>
            <p:cNvSpPr>
              <a:spLocks/>
            </p:cNvSpPr>
            <p:nvPr/>
          </p:nvSpPr>
          <p:spPr bwMode="auto">
            <a:xfrm>
              <a:off x="2572" y="1990"/>
              <a:ext cx="47" cy="110"/>
            </a:xfrm>
            <a:custGeom>
              <a:avLst/>
              <a:gdLst>
                <a:gd name="T0" fmla="*/ 285 w 330"/>
                <a:gd name="T1" fmla="*/ 0 h 768"/>
                <a:gd name="T2" fmla="*/ 249 w 330"/>
                <a:gd name="T3" fmla="*/ 8 h 768"/>
                <a:gd name="T4" fmla="*/ 205 w 330"/>
                <a:gd name="T5" fmla="*/ 40 h 768"/>
                <a:gd name="T6" fmla="*/ 155 w 330"/>
                <a:gd name="T7" fmla="*/ 102 h 768"/>
                <a:gd name="T8" fmla="*/ 137 w 330"/>
                <a:gd name="T9" fmla="*/ 131 h 768"/>
                <a:gd name="T10" fmla="*/ 105 w 330"/>
                <a:gd name="T11" fmla="*/ 190 h 768"/>
                <a:gd name="T12" fmla="*/ 76 w 330"/>
                <a:gd name="T13" fmla="*/ 259 h 768"/>
                <a:gd name="T14" fmla="*/ 50 w 330"/>
                <a:gd name="T15" fmla="*/ 336 h 768"/>
                <a:gd name="T16" fmla="*/ 32 w 330"/>
                <a:gd name="T17" fmla="*/ 408 h 768"/>
                <a:gd name="T18" fmla="*/ 13 w 330"/>
                <a:gd name="T19" fmla="*/ 495 h 768"/>
                <a:gd name="T20" fmla="*/ 2 w 330"/>
                <a:gd name="T21" fmla="*/ 570 h 768"/>
                <a:gd name="T22" fmla="*/ 0 w 330"/>
                <a:gd name="T23" fmla="*/ 635 h 768"/>
                <a:gd name="T24" fmla="*/ 2 w 330"/>
                <a:gd name="T25" fmla="*/ 674 h 768"/>
                <a:gd name="T26" fmla="*/ 21 w 330"/>
                <a:gd name="T27" fmla="*/ 735 h 768"/>
                <a:gd name="T28" fmla="*/ 54 w 330"/>
                <a:gd name="T29" fmla="*/ 765 h 768"/>
                <a:gd name="T30" fmla="*/ 74 w 330"/>
                <a:gd name="T31" fmla="*/ 768 h 768"/>
                <a:gd name="T32" fmla="*/ 123 w 330"/>
                <a:gd name="T33" fmla="*/ 754 h 768"/>
                <a:gd name="T34" fmla="*/ 102 w 330"/>
                <a:gd name="T35" fmla="*/ 738 h 768"/>
                <a:gd name="T36" fmla="*/ 57 w 330"/>
                <a:gd name="T37" fmla="*/ 729 h 768"/>
                <a:gd name="T38" fmla="*/ 57 w 330"/>
                <a:gd name="T39" fmla="*/ 728 h 768"/>
                <a:gd name="T40" fmla="*/ 43 w 330"/>
                <a:gd name="T41" fmla="*/ 674 h 768"/>
                <a:gd name="T42" fmla="*/ 43 w 330"/>
                <a:gd name="T43" fmla="*/ 650 h 768"/>
                <a:gd name="T44" fmla="*/ 46 w 330"/>
                <a:gd name="T45" fmla="*/ 603 h 768"/>
                <a:gd name="T46" fmla="*/ 57 w 330"/>
                <a:gd name="T47" fmla="*/ 534 h 768"/>
                <a:gd name="T48" fmla="*/ 76 w 330"/>
                <a:gd name="T49" fmla="*/ 442 h 768"/>
                <a:gd name="T50" fmla="*/ 87 w 330"/>
                <a:gd name="T51" fmla="*/ 398 h 768"/>
                <a:gd name="T52" fmla="*/ 259 w 330"/>
                <a:gd name="T53" fmla="*/ 398 h 768"/>
                <a:gd name="T54" fmla="*/ 94 w 330"/>
                <a:gd name="T55" fmla="*/ 374 h 768"/>
                <a:gd name="T56" fmla="*/ 121 w 330"/>
                <a:gd name="T57" fmla="*/ 278 h 768"/>
                <a:gd name="T58" fmla="*/ 149 w 330"/>
                <a:gd name="T59" fmla="*/ 199 h 768"/>
                <a:gd name="T60" fmla="*/ 175 w 330"/>
                <a:gd name="T61" fmla="*/ 135 h 768"/>
                <a:gd name="T62" fmla="*/ 194 w 330"/>
                <a:gd name="T63" fmla="*/ 97 h 768"/>
                <a:gd name="T64" fmla="*/ 243 w 330"/>
                <a:gd name="T65" fmla="*/ 34 h 768"/>
                <a:gd name="T66" fmla="*/ 277 w 330"/>
                <a:gd name="T67" fmla="*/ 23 h 768"/>
                <a:gd name="T68" fmla="*/ 330 w 330"/>
                <a:gd name="T69" fmla="*/ 18 h 768"/>
                <a:gd name="T70" fmla="*/ 285 w 330"/>
                <a:gd name="T71" fmla="*/ 0 h 7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30" h="768">
                  <a:moveTo>
                    <a:pt x="285" y="0"/>
                  </a:moveTo>
                  <a:lnTo>
                    <a:pt x="249" y="8"/>
                  </a:lnTo>
                  <a:lnTo>
                    <a:pt x="205" y="40"/>
                  </a:lnTo>
                  <a:lnTo>
                    <a:pt x="155" y="102"/>
                  </a:lnTo>
                  <a:lnTo>
                    <a:pt x="137" y="131"/>
                  </a:lnTo>
                  <a:lnTo>
                    <a:pt x="105" y="190"/>
                  </a:lnTo>
                  <a:lnTo>
                    <a:pt x="76" y="259"/>
                  </a:lnTo>
                  <a:lnTo>
                    <a:pt x="50" y="336"/>
                  </a:lnTo>
                  <a:lnTo>
                    <a:pt x="32" y="408"/>
                  </a:lnTo>
                  <a:lnTo>
                    <a:pt x="13" y="495"/>
                  </a:lnTo>
                  <a:lnTo>
                    <a:pt x="2" y="570"/>
                  </a:lnTo>
                  <a:lnTo>
                    <a:pt x="0" y="635"/>
                  </a:lnTo>
                  <a:lnTo>
                    <a:pt x="2" y="674"/>
                  </a:lnTo>
                  <a:lnTo>
                    <a:pt x="21" y="735"/>
                  </a:lnTo>
                  <a:lnTo>
                    <a:pt x="54" y="765"/>
                  </a:lnTo>
                  <a:lnTo>
                    <a:pt x="74" y="768"/>
                  </a:lnTo>
                  <a:lnTo>
                    <a:pt x="123" y="754"/>
                  </a:lnTo>
                  <a:lnTo>
                    <a:pt x="102" y="738"/>
                  </a:lnTo>
                  <a:lnTo>
                    <a:pt x="57" y="729"/>
                  </a:lnTo>
                  <a:lnTo>
                    <a:pt x="57" y="728"/>
                  </a:lnTo>
                  <a:lnTo>
                    <a:pt x="43" y="674"/>
                  </a:lnTo>
                  <a:lnTo>
                    <a:pt x="43" y="650"/>
                  </a:lnTo>
                  <a:lnTo>
                    <a:pt x="46" y="603"/>
                  </a:lnTo>
                  <a:lnTo>
                    <a:pt x="57" y="534"/>
                  </a:lnTo>
                  <a:lnTo>
                    <a:pt x="76" y="442"/>
                  </a:lnTo>
                  <a:lnTo>
                    <a:pt x="87" y="398"/>
                  </a:lnTo>
                  <a:lnTo>
                    <a:pt x="259" y="398"/>
                  </a:lnTo>
                  <a:lnTo>
                    <a:pt x="94" y="374"/>
                  </a:lnTo>
                  <a:lnTo>
                    <a:pt x="121" y="278"/>
                  </a:lnTo>
                  <a:lnTo>
                    <a:pt x="149" y="199"/>
                  </a:lnTo>
                  <a:lnTo>
                    <a:pt x="175" y="135"/>
                  </a:lnTo>
                  <a:lnTo>
                    <a:pt x="194" y="97"/>
                  </a:lnTo>
                  <a:lnTo>
                    <a:pt x="243" y="34"/>
                  </a:lnTo>
                  <a:lnTo>
                    <a:pt x="277" y="23"/>
                  </a:lnTo>
                  <a:lnTo>
                    <a:pt x="330" y="18"/>
                  </a:lnTo>
                  <a:lnTo>
                    <a:pt x="285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95" name="Freeform 591"/>
            <p:cNvSpPr>
              <a:spLocks/>
            </p:cNvSpPr>
            <p:nvPr/>
          </p:nvSpPr>
          <p:spPr bwMode="auto">
            <a:xfrm>
              <a:off x="2397" y="1876"/>
              <a:ext cx="3" cy="12"/>
            </a:xfrm>
            <a:custGeom>
              <a:avLst/>
              <a:gdLst>
                <a:gd name="T0" fmla="*/ 3 w 23"/>
                <a:gd name="T1" fmla="*/ 0 h 78"/>
                <a:gd name="T2" fmla="*/ 2 w 23"/>
                <a:gd name="T3" fmla="*/ 4 h 78"/>
                <a:gd name="T4" fmla="*/ 1 w 23"/>
                <a:gd name="T5" fmla="*/ 10 h 78"/>
                <a:gd name="T6" fmla="*/ 0 w 23"/>
                <a:gd name="T7" fmla="*/ 15 h 78"/>
                <a:gd name="T8" fmla="*/ 0 w 23"/>
                <a:gd name="T9" fmla="*/ 21 h 78"/>
                <a:gd name="T10" fmla="*/ 0 w 23"/>
                <a:gd name="T11" fmla="*/ 26 h 78"/>
                <a:gd name="T12" fmla="*/ 0 w 23"/>
                <a:gd name="T13" fmla="*/ 32 h 78"/>
                <a:gd name="T14" fmla="*/ 1 w 23"/>
                <a:gd name="T15" fmla="*/ 36 h 78"/>
                <a:gd name="T16" fmla="*/ 1 w 23"/>
                <a:gd name="T17" fmla="*/ 40 h 78"/>
                <a:gd name="T18" fmla="*/ 2 w 23"/>
                <a:gd name="T19" fmla="*/ 42 h 78"/>
                <a:gd name="T20" fmla="*/ 3 w 23"/>
                <a:gd name="T21" fmla="*/ 44 h 78"/>
                <a:gd name="T22" fmla="*/ 3 w 23"/>
                <a:gd name="T23" fmla="*/ 47 h 78"/>
                <a:gd name="T24" fmla="*/ 5 w 23"/>
                <a:gd name="T25" fmla="*/ 50 h 78"/>
                <a:gd name="T26" fmla="*/ 6 w 23"/>
                <a:gd name="T27" fmla="*/ 52 h 78"/>
                <a:gd name="T28" fmla="*/ 9 w 23"/>
                <a:gd name="T29" fmla="*/ 56 h 78"/>
                <a:gd name="T30" fmla="*/ 11 w 23"/>
                <a:gd name="T31" fmla="*/ 61 h 78"/>
                <a:gd name="T32" fmla="*/ 17 w 23"/>
                <a:gd name="T33" fmla="*/ 71 h 78"/>
                <a:gd name="T34" fmla="*/ 20 w 23"/>
                <a:gd name="T35" fmla="*/ 75 h 78"/>
                <a:gd name="T36" fmla="*/ 21 w 23"/>
                <a:gd name="T37" fmla="*/ 77 h 78"/>
                <a:gd name="T38" fmla="*/ 23 w 23"/>
                <a:gd name="T3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3" h="78">
                  <a:moveTo>
                    <a:pt x="3" y="0"/>
                  </a:moveTo>
                  <a:lnTo>
                    <a:pt x="2" y="4"/>
                  </a:lnTo>
                  <a:lnTo>
                    <a:pt x="1" y="10"/>
                  </a:lnTo>
                  <a:lnTo>
                    <a:pt x="0" y="15"/>
                  </a:lnTo>
                  <a:lnTo>
                    <a:pt x="0" y="21"/>
                  </a:lnTo>
                  <a:lnTo>
                    <a:pt x="0" y="26"/>
                  </a:lnTo>
                  <a:lnTo>
                    <a:pt x="0" y="32"/>
                  </a:lnTo>
                  <a:lnTo>
                    <a:pt x="1" y="36"/>
                  </a:lnTo>
                  <a:lnTo>
                    <a:pt x="1" y="40"/>
                  </a:lnTo>
                  <a:lnTo>
                    <a:pt x="2" y="42"/>
                  </a:lnTo>
                  <a:lnTo>
                    <a:pt x="3" y="44"/>
                  </a:lnTo>
                  <a:lnTo>
                    <a:pt x="3" y="47"/>
                  </a:lnTo>
                  <a:lnTo>
                    <a:pt x="5" y="50"/>
                  </a:lnTo>
                  <a:lnTo>
                    <a:pt x="6" y="52"/>
                  </a:lnTo>
                  <a:lnTo>
                    <a:pt x="9" y="56"/>
                  </a:lnTo>
                  <a:lnTo>
                    <a:pt x="11" y="61"/>
                  </a:lnTo>
                  <a:lnTo>
                    <a:pt x="17" y="71"/>
                  </a:lnTo>
                  <a:lnTo>
                    <a:pt x="20" y="75"/>
                  </a:lnTo>
                  <a:lnTo>
                    <a:pt x="21" y="77"/>
                  </a:lnTo>
                  <a:lnTo>
                    <a:pt x="23" y="7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96" name="Freeform 592"/>
            <p:cNvSpPr>
              <a:spLocks/>
            </p:cNvSpPr>
            <p:nvPr/>
          </p:nvSpPr>
          <p:spPr bwMode="auto">
            <a:xfrm>
              <a:off x="2372" y="1833"/>
              <a:ext cx="35" cy="55"/>
            </a:xfrm>
            <a:custGeom>
              <a:avLst/>
              <a:gdLst>
                <a:gd name="T0" fmla="*/ 243 w 243"/>
                <a:gd name="T1" fmla="*/ 42 h 382"/>
                <a:gd name="T2" fmla="*/ 242 w 243"/>
                <a:gd name="T3" fmla="*/ 31 h 382"/>
                <a:gd name="T4" fmla="*/ 239 w 243"/>
                <a:gd name="T5" fmla="*/ 19 h 382"/>
                <a:gd name="T6" fmla="*/ 235 w 243"/>
                <a:gd name="T7" fmla="*/ 9 h 382"/>
                <a:gd name="T8" fmla="*/ 231 w 243"/>
                <a:gd name="T9" fmla="*/ 5 h 382"/>
                <a:gd name="T10" fmla="*/ 226 w 243"/>
                <a:gd name="T11" fmla="*/ 1 h 382"/>
                <a:gd name="T12" fmla="*/ 221 w 243"/>
                <a:gd name="T13" fmla="*/ 0 h 382"/>
                <a:gd name="T14" fmla="*/ 200 w 243"/>
                <a:gd name="T15" fmla="*/ 0 h 382"/>
                <a:gd name="T16" fmla="*/ 176 w 243"/>
                <a:gd name="T17" fmla="*/ 0 h 382"/>
                <a:gd name="T18" fmla="*/ 153 w 243"/>
                <a:gd name="T19" fmla="*/ 1 h 382"/>
                <a:gd name="T20" fmla="*/ 141 w 243"/>
                <a:gd name="T21" fmla="*/ 2 h 382"/>
                <a:gd name="T22" fmla="*/ 130 w 243"/>
                <a:gd name="T23" fmla="*/ 6 h 382"/>
                <a:gd name="T24" fmla="*/ 119 w 243"/>
                <a:gd name="T25" fmla="*/ 11 h 382"/>
                <a:gd name="T26" fmla="*/ 109 w 243"/>
                <a:gd name="T27" fmla="*/ 18 h 382"/>
                <a:gd name="T28" fmla="*/ 97 w 243"/>
                <a:gd name="T29" fmla="*/ 29 h 382"/>
                <a:gd name="T30" fmla="*/ 84 w 243"/>
                <a:gd name="T31" fmla="*/ 42 h 382"/>
                <a:gd name="T32" fmla="*/ 76 w 243"/>
                <a:gd name="T33" fmla="*/ 52 h 382"/>
                <a:gd name="T34" fmla="*/ 60 w 243"/>
                <a:gd name="T35" fmla="*/ 80 h 382"/>
                <a:gd name="T36" fmla="*/ 55 w 243"/>
                <a:gd name="T37" fmla="*/ 91 h 382"/>
                <a:gd name="T38" fmla="*/ 49 w 243"/>
                <a:gd name="T39" fmla="*/ 110 h 382"/>
                <a:gd name="T40" fmla="*/ 24 w 243"/>
                <a:gd name="T41" fmla="*/ 201 h 382"/>
                <a:gd name="T42" fmla="*/ 7 w 243"/>
                <a:gd name="T43" fmla="*/ 262 h 382"/>
                <a:gd name="T44" fmla="*/ 1 w 243"/>
                <a:gd name="T45" fmla="*/ 293 h 382"/>
                <a:gd name="T46" fmla="*/ 0 w 243"/>
                <a:gd name="T47" fmla="*/ 305 h 382"/>
                <a:gd name="T48" fmla="*/ 1 w 243"/>
                <a:gd name="T49" fmla="*/ 317 h 382"/>
                <a:gd name="T50" fmla="*/ 2 w 243"/>
                <a:gd name="T51" fmla="*/ 330 h 382"/>
                <a:gd name="T52" fmla="*/ 5 w 243"/>
                <a:gd name="T53" fmla="*/ 341 h 382"/>
                <a:gd name="T54" fmla="*/ 10 w 243"/>
                <a:gd name="T55" fmla="*/ 352 h 382"/>
                <a:gd name="T56" fmla="*/ 16 w 243"/>
                <a:gd name="T57" fmla="*/ 362 h 382"/>
                <a:gd name="T58" fmla="*/ 24 w 243"/>
                <a:gd name="T59" fmla="*/ 370 h 382"/>
                <a:gd name="T60" fmla="*/ 34 w 243"/>
                <a:gd name="T61" fmla="*/ 377 h 382"/>
                <a:gd name="T62" fmla="*/ 46 w 243"/>
                <a:gd name="T63" fmla="*/ 380 h 382"/>
                <a:gd name="T64" fmla="*/ 57 w 243"/>
                <a:gd name="T65" fmla="*/ 382 h 382"/>
                <a:gd name="T66" fmla="*/ 89 w 243"/>
                <a:gd name="T67" fmla="*/ 380 h 382"/>
                <a:gd name="T68" fmla="*/ 106 w 243"/>
                <a:gd name="T69" fmla="*/ 382 h 382"/>
                <a:gd name="T70" fmla="*/ 117 w 243"/>
                <a:gd name="T71" fmla="*/ 379 h 382"/>
                <a:gd name="T72" fmla="*/ 128 w 243"/>
                <a:gd name="T73" fmla="*/ 375 h 382"/>
                <a:gd name="T74" fmla="*/ 138 w 243"/>
                <a:gd name="T75" fmla="*/ 367 h 382"/>
                <a:gd name="T76" fmla="*/ 147 w 243"/>
                <a:gd name="T77" fmla="*/ 359 h 382"/>
                <a:gd name="T78" fmla="*/ 153 w 243"/>
                <a:gd name="T79" fmla="*/ 349 h 382"/>
                <a:gd name="T80" fmla="*/ 160 w 243"/>
                <a:gd name="T81" fmla="*/ 340 h 382"/>
                <a:gd name="T82" fmla="*/ 165 w 243"/>
                <a:gd name="T83" fmla="*/ 330 h 382"/>
                <a:gd name="T84" fmla="*/ 173 w 243"/>
                <a:gd name="T85" fmla="*/ 311 h 382"/>
                <a:gd name="T86" fmla="*/ 180 w 243"/>
                <a:gd name="T87" fmla="*/ 289 h 382"/>
                <a:gd name="T88" fmla="*/ 193 w 243"/>
                <a:gd name="T89" fmla="*/ 235 h 382"/>
                <a:gd name="T90" fmla="*/ 217 w 243"/>
                <a:gd name="T91" fmla="*/ 142 h 382"/>
                <a:gd name="T92" fmla="*/ 233 w 243"/>
                <a:gd name="T93" fmla="*/ 89 h 382"/>
                <a:gd name="T94" fmla="*/ 238 w 243"/>
                <a:gd name="T95" fmla="*/ 65 h 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43" h="382">
                  <a:moveTo>
                    <a:pt x="242" y="50"/>
                  </a:moveTo>
                  <a:lnTo>
                    <a:pt x="243" y="47"/>
                  </a:lnTo>
                  <a:lnTo>
                    <a:pt x="243" y="42"/>
                  </a:lnTo>
                  <a:lnTo>
                    <a:pt x="243" y="39"/>
                  </a:lnTo>
                  <a:lnTo>
                    <a:pt x="243" y="34"/>
                  </a:lnTo>
                  <a:lnTo>
                    <a:pt x="242" y="31"/>
                  </a:lnTo>
                  <a:lnTo>
                    <a:pt x="242" y="27"/>
                  </a:lnTo>
                  <a:lnTo>
                    <a:pt x="241" y="22"/>
                  </a:lnTo>
                  <a:lnTo>
                    <a:pt x="239" y="19"/>
                  </a:lnTo>
                  <a:lnTo>
                    <a:pt x="237" y="15"/>
                  </a:lnTo>
                  <a:lnTo>
                    <a:pt x="236" y="11"/>
                  </a:lnTo>
                  <a:lnTo>
                    <a:pt x="235" y="9"/>
                  </a:lnTo>
                  <a:lnTo>
                    <a:pt x="234" y="7"/>
                  </a:lnTo>
                  <a:lnTo>
                    <a:pt x="233" y="6"/>
                  </a:lnTo>
                  <a:lnTo>
                    <a:pt x="231" y="5"/>
                  </a:lnTo>
                  <a:lnTo>
                    <a:pt x="229" y="4"/>
                  </a:lnTo>
                  <a:lnTo>
                    <a:pt x="228" y="2"/>
                  </a:lnTo>
                  <a:lnTo>
                    <a:pt x="226" y="1"/>
                  </a:lnTo>
                  <a:lnTo>
                    <a:pt x="225" y="0"/>
                  </a:lnTo>
                  <a:lnTo>
                    <a:pt x="223" y="0"/>
                  </a:lnTo>
                  <a:lnTo>
                    <a:pt x="221" y="0"/>
                  </a:lnTo>
                  <a:lnTo>
                    <a:pt x="216" y="0"/>
                  </a:lnTo>
                  <a:lnTo>
                    <a:pt x="208" y="0"/>
                  </a:lnTo>
                  <a:lnTo>
                    <a:pt x="200" y="0"/>
                  </a:lnTo>
                  <a:lnTo>
                    <a:pt x="192" y="0"/>
                  </a:lnTo>
                  <a:lnTo>
                    <a:pt x="184" y="0"/>
                  </a:lnTo>
                  <a:lnTo>
                    <a:pt x="176" y="0"/>
                  </a:lnTo>
                  <a:lnTo>
                    <a:pt x="169" y="0"/>
                  </a:lnTo>
                  <a:lnTo>
                    <a:pt x="161" y="0"/>
                  </a:lnTo>
                  <a:lnTo>
                    <a:pt x="153" y="1"/>
                  </a:lnTo>
                  <a:lnTo>
                    <a:pt x="149" y="1"/>
                  </a:lnTo>
                  <a:lnTo>
                    <a:pt x="145" y="2"/>
                  </a:lnTo>
                  <a:lnTo>
                    <a:pt x="141" y="2"/>
                  </a:lnTo>
                  <a:lnTo>
                    <a:pt x="138" y="4"/>
                  </a:lnTo>
                  <a:lnTo>
                    <a:pt x="133" y="5"/>
                  </a:lnTo>
                  <a:lnTo>
                    <a:pt x="130" y="6"/>
                  </a:lnTo>
                  <a:lnTo>
                    <a:pt x="126" y="8"/>
                  </a:lnTo>
                  <a:lnTo>
                    <a:pt x="122" y="9"/>
                  </a:lnTo>
                  <a:lnTo>
                    <a:pt x="119" y="11"/>
                  </a:lnTo>
                  <a:lnTo>
                    <a:pt x="116" y="13"/>
                  </a:lnTo>
                  <a:lnTo>
                    <a:pt x="112" y="16"/>
                  </a:lnTo>
                  <a:lnTo>
                    <a:pt x="109" y="18"/>
                  </a:lnTo>
                  <a:lnTo>
                    <a:pt x="106" y="20"/>
                  </a:lnTo>
                  <a:lnTo>
                    <a:pt x="103" y="23"/>
                  </a:lnTo>
                  <a:lnTo>
                    <a:pt x="97" y="29"/>
                  </a:lnTo>
                  <a:lnTo>
                    <a:pt x="91" y="34"/>
                  </a:lnTo>
                  <a:lnTo>
                    <a:pt x="86" y="40"/>
                  </a:lnTo>
                  <a:lnTo>
                    <a:pt x="84" y="42"/>
                  </a:lnTo>
                  <a:lnTo>
                    <a:pt x="80" y="46"/>
                  </a:lnTo>
                  <a:lnTo>
                    <a:pt x="78" y="49"/>
                  </a:lnTo>
                  <a:lnTo>
                    <a:pt x="76" y="52"/>
                  </a:lnTo>
                  <a:lnTo>
                    <a:pt x="68" y="65"/>
                  </a:lnTo>
                  <a:lnTo>
                    <a:pt x="64" y="73"/>
                  </a:lnTo>
                  <a:lnTo>
                    <a:pt x="60" y="80"/>
                  </a:lnTo>
                  <a:lnTo>
                    <a:pt x="58" y="83"/>
                  </a:lnTo>
                  <a:lnTo>
                    <a:pt x="56" y="86"/>
                  </a:lnTo>
                  <a:lnTo>
                    <a:pt x="55" y="91"/>
                  </a:lnTo>
                  <a:lnTo>
                    <a:pt x="54" y="94"/>
                  </a:lnTo>
                  <a:lnTo>
                    <a:pt x="52" y="102"/>
                  </a:lnTo>
                  <a:lnTo>
                    <a:pt x="49" y="110"/>
                  </a:lnTo>
                  <a:lnTo>
                    <a:pt x="40" y="139"/>
                  </a:lnTo>
                  <a:lnTo>
                    <a:pt x="33" y="170"/>
                  </a:lnTo>
                  <a:lnTo>
                    <a:pt x="24" y="201"/>
                  </a:lnTo>
                  <a:lnTo>
                    <a:pt x="15" y="231"/>
                  </a:lnTo>
                  <a:lnTo>
                    <a:pt x="12" y="247"/>
                  </a:lnTo>
                  <a:lnTo>
                    <a:pt x="7" y="262"/>
                  </a:lnTo>
                  <a:lnTo>
                    <a:pt x="4" y="278"/>
                  </a:lnTo>
                  <a:lnTo>
                    <a:pt x="2" y="285"/>
                  </a:lnTo>
                  <a:lnTo>
                    <a:pt x="1" y="293"/>
                  </a:lnTo>
                  <a:lnTo>
                    <a:pt x="1" y="298"/>
                  </a:lnTo>
                  <a:lnTo>
                    <a:pt x="1" y="302"/>
                  </a:lnTo>
                  <a:lnTo>
                    <a:pt x="0" y="305"/>
                  </a:lnTo>
                  <a:lnTo>
                    <a:pt x="0" y="310"/>
                  </a:lnTo>
                  <a:lnTo>
                    <a:pt x="1" y="313"/>
                  </a:lnTo>
                  <a:lnTo>
                    <a:pt x="1" y="317"/>
                  </a:lnTo>
                  <a:lnTo>
                    <a:pt x="1" y="321"/>
                  </a:lnTo>
                  <a:lnTo>
                    <a:pt x="2" y="325"/>
                  </a:lnTo>
                  <a:lnTo>
                    <a:pt x="2" y="330"/>
                  </a:lnTo>
                  <a:lnTo>
                    <a:pt x="3" y="333"/>
                  </a:lnTo>
                  <a:lnTo>
                    <a:pt x="4" y="337"/>
                  </a:lnTo>
                  <a:lnTo>
                    <a:pt x="5" y="341"/>
                  </a:lnTo>
                  <a:lnTo>
                    <a:pt x="7" y="344"/>
                  </a:lnTo>
                  <a:lnTo>
                    <a:pt x="8" y="348"/>
                  </a:lnTo>
                  <a:lnTo>
                    <a:pt x="10" y="352"/>
                  </a:lnTo>
                  <a:lnTo>
                    <a:pt x="12" y="355"/>
                  </a:lnTo>
                  <a:lnTo>
                    <a:pt x="14" y="358"/>
                  </a:lnTo>
                  <a:lnTo>
                    <a:pt x="16" y="362"/>
                  </a:lnTo>
                  <a:lnTo>
                    <a:pt x="18" y="365"/>
                  </a:lnTo>
                  <a:lnTo>
                    <a:pt x="22" y="368"/>
                  </a:lnTo>
                  <a:lnTo>
                    <a:pt x="24" y="370"/>
                  </a:lnTo>
                  <a:lnTo>
                    <a:pt x="27" y="373"/>
                  </a:lnTo>
                  <a:lnTo>
                    <a:pt x="31" y="375"/>
                  </a:lnTo>
                  <a:lnTo>
                    <a:pt x="34" y="377"/>
                  </a:lnTo>
                  <a:lnTo>
                    <a:pt x="38" y="378"/>
                  </a:lnTo>
                  <a:lnTo>
                    <a:pt x="42" y="379"/>
                  </a:lnTo>
                  <a:lnTo>
                    <a:pt x="46" y="380"/>
                  </a:lnTo>
                  <a:lnTo>
                    <a:pt x="49" y="380"/>
                  </a:lnTo>
                  <a:lnTo>
                    <a:pt x="54" y="380"/>
                  </a:lnTo>
                  <a:lnTo>
                    <a:pt x="57" y="382"/>
                  </a:lnTo>
                  <a:lnTo>
                    <a:pt x="66" y="382"/>
                  </a:lnTo>
                  <a:lnTo>
                    <a:pt x="81" y="380"/>
                  </a:lnTo>
                  <a:lnTo>
                    <a:pt x="89" y="380"/>
                  </a:lnTo>
                  <a:lnTo>
                    <a:pt x="97" y="382"/>
                  </a:lnTo>
                  <a:lnTo>
                    <a:pt x="101" y="382"/>
                  </a:lnTo>
                  <a:lnTo>
                    <a:pt x="106" y="382"/>
                  </a:lnTo>
                  <a:lnTo>
                    <a:pt x="109" y="382"/>
                  </a:lnTo>
                  <a:lnTo>
                    <a:pt x="113" y="380"/>
                  </a:lnTo>
                  <a:lnTo>
                    <a:pt x="117" y="379"/>
                  </a:lnTo>
                  <a:lnTo>
                    <a:pt x="120" y="378"/>
                  </a:lnTo>
                  <a:lnTo>
                    <a:pt x="124" y="376"/>
                  </a:lnTo>
                  <a:lnTo>
                    <a:pt x="128" y="375"/>
                  </a:lnTo>
                  <a:lnTo>
                    <a:pt x="131" y="373"/>
                  </a:lnTo>
                  <a:lnTo>
                    <a:pt x="134" y="369"/>
                  </a:lnTo>
                  <a:lnTo>
                    <a:pt x="138" y="367"/>
                  </a:lnTo>
                  <a:lnTo>
                    <a:pt x="141" y="365"/>
                  </a:lnTo>
                  <a:lnTo>
                    <a:pt x="143" y="362"/>
                  </a:lnTo>
                  <a:lnTo>
                    <a:pt x="147" y="359"/>
                  </a:lnTo>
                  <a:lnTo>
                    <a:pt x="149" y="356"/>
                  </a:lnTo>
                  <a:lnTo>
                    <a:pt x="151" y="353"/>
                  </a:lnTo>
                  <a:lnTo>
                    <a:pt x="153" y="349"/>
                  </a:lnTo>
                  <a:lnTo>
                    <a:pt x="157" y="347"/>
                  </a:lnTo>
                  <a:lnTo>
                    <a:pt x="159" y="344"/>
                  </a:lnTo>
                  <a:lnTo>
                    <a:pt x="160" y="340"/>
                  </a:lnTo>
                  <a:lnTo>
                    <a:pt x="162" y="336"/>
                  </a:lnTo>
                  <a:lnTo>
                    <a:pt x="164" y="333"/>
                  </a:lnTo>
                  <a:lnTo>
                    <a:pt x="165" y="330"/>
                  </a:lnTo>
                  <a:lnTo>
                    <a:pt x="168" y="326"/>
                  </a:lnTo>
                  <a:lnTo>
                    <a:pt x="171" y="319"/>
                  </a:lnTo>
                  <a:lnTo>
                    <a:pt x="173" y="311"/>
                  </a:lnTo>
                  <a:lnTo>
                    <a:pt x="175" y="303"/>
                  </a:lnTo>
                  <a:lnTo>
                    <a:pt x="178" y="296"/>
                  </a:lnTo>
                  <a:lnTo>
                    <a:pt x="180" y="289"/>
                  </a:lnTo>
                  <a:lnTo>
                    <a:pt x="182" y="281"/>
                  </a:lnTo>
                  <a:lnTo>
                    <a:pt x="185" y="265"/>
                  </a:lnTo>
                  <a:lnTo>
                    <a:pt x="193" y="235"/>
                  </a:lnTo>
                  <a:lnTo>
                    <a:pt x="201" y="204"/>
                  </a:lnTo>
                  <a:lnTo>
                    <a:pt x="208" y="173"/>
                  </a:lnTo>
                  <a:lnTo>
                    <a:pt x="217" y="142"/>
                  </a:lnTo>
                  <a:lnTo>
                    <a:pt x="226" y="112"/>
                  </a:lnTo>
                  <a:lnTo>
                    <a:pt x="231" y="96"/>
                  </a:lnTo>
                  <a:lnTo>
                    <a:pt x="233" y="89"/>
                  </a:lnTo>
                  <a:lnTo>
                    <a:pt x="234" y="81"/>
                  </a:lnTo>
                  <a:lnTo>
                    <a:pt x="236" y="73"/>
                  </a:lnTo>
                  <a:lnTo>
                    <a:pt x="238" y="65"/>
                  </a:lnTo>
                  <a:lnTo>
                    <a:pt x="239" y="58"/>
                  </a:lnTo>
                  <a:lnTo>
                    <a:pt x="242" y="50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97" name="Line 593"/>
            <p:cNvSpPr>
              <a:spLocks noChangeShapeType="1"/>
            </p:cNvSpPr>
            <p:nvPr/>
          </p:nvSpPr>
          <p:spPr bwMode="auto">
            <a:xfrm flipV="1">
              <a:off x="2619" y="2061"/>
              <a:ext cx="12" cy="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98" name="Freeform 594"/>
            <p:cNvSpPr>
              <a:spLocks/>
            </p:cNvSpPr>
            <p:nvPr/>
          </p:nvSpPr>
          <p:spPr bwMode="auto">
            <a:xfrm>
              <a:off x="2631" y="2042"/>
              <a:ext cx="17" cy="19"/>
            </a:xfrm>
            <a:custGeom>
              <a:avLst/>
              <a:gdLst>
                <a:gd name="T0" fmla="*/ 114 w 114"/>
                <a:gd name="T1" fmla="*/ 0 h 135"/>
                <a:gd name="T2" fmla="*/ 85 w 114"/>
                <a:gd name="T3" fmla="*/ 8 h 135"/>
                <a:gd name="T4" fmla="*/ 57 w 114"/>
                <a:gd name="T5" fmla="*/ 28 h 135"/>
                <a:gd name="T6" fmla="*/ 31 w 114"/>
                <a:gd name="T7" fmla="*/ 58 h 135"/>
                <a:gd name="T8" fmla="*/ 12 w 114"/>
                <a:gd name="T9" fmla="*/ 95 h 135"/>
                <a:gd name="T10" fmla="*/ 0 w 114"/>
                <a:gd name="T11" fmla="*/ 135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4" h="135">
                  <a:moveTo>
                    <a:pt x="114" y="0"/>
                  </a:moveTo>
                  <a:lnTo>
                    <a:pt x="85" y="8"/>
                  </a:lnTo>
                  <a:lnTo>
                    <a:pt x="57" y="28"/>
                  </a:lnTo>
                  <a:lnTo>
                    <a:pt x="31" y="58"/>
                  </a:lnTo>
                  <a:lnTo>
                    <a:pt x="12" y="95"/>
                  </a:lnTo>
                  <a:lnTo>
                    <a:pt x="0" y="13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699" name="Line 595"/>
            <p:cNvSpPr>
              <a:spLocks noChangeShapeType="1"/>
            </p:cNvSpPr>
            <p:nvPr/>
          </p:nvSpPr>
          <p:spPr bwMode="auto">
            <a:xfrm flipV="1">
              <a:off x="2623" y="2069"/>
              <a:ext cx="19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00" name="Line 596"/>
            <p:cNvSpPr>
              <a:spLocks noChangeShapeType="1"/>
            </p:cNvSpPr>
            <p:nvPr/>
          </p:nvSpPr>
          <p:spPr bwMode="auto">
            <a:xfrm flipH="1" flipV="1">
              <a:off x="2029" y="1545"/>
              <a:ext cx="333" cy="5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01" name="Line 597"/>
            <p:cNvSpPr>
              <a:spLocks noChangeShapeType="1"/>
            </p:cNvSpPr>
            <p:nvPr/>
          </p:nvSpPr>
          <p:spPr bwMode="auto">
            <a:xfrm flipH="1" flipV="1">
              <a:off x="2172" y="1084"/>
              <a:ext cx="439" cy="7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02" name="Line 598"/>
            <p:cNvSpPr>
              <a:spLocks noChangeShapeType="1"/>
            </p:cNvSpPr>
            <p:nvPr/>
          </p:nvSpPr>
          <p:spPr bwMode="auto">
            <a:xfrm flipH="1" flipV="1">
              <a:off x="2087" y="1306"/>
              <a:ext cx="496" cy="6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03" name="Line 599"/>
            <p:cNvSpPr>
              <a:spLocks noChangeShapeType="1"/>
            </p:cNvSpPr>
            <p:nvPr/>
          </p:nvSpPr>
          <p:spPr bwMode="auto">
            <a:xfrm flipV="1">
              <a:off x="1759" y="1413"/>
              <a:ext cx="32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04" name="Line 600"/>
            <p:cNvSpPr>
              <a:spLocks noChangeShapeType="1"/>
            </p:cNvSpPr>
            <p:nvPr/>
          </p:nvSpPr>
          <p:spPr bwMode="auto">
            <a:xfrm flipH="1" flipV="1">
              <a:off x="1762" y="1483"/>
              <a:ext cx="14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05" name="Line 601"/>
            <p:cNvSpPr>
              <a:spLocks noChangeShapeType="1"/>
            </p:cNvSpPr>
            <p:nvPr/>
          </p:nvSpPr>
          <p:spPr bwMode="auto">
            <a:xfrm flipV="1">
              <a:off x="1776" y="1416"/>
              <a:ext cx="0" cy="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06" name="Line 602"/>
            <p:cNvSpPr>
              <a:spLocks noChangeShapeType="1"/>
            </p:cNvSpPr>
            <p:nvPr/>
          </p:nvSpPr>
          <p:spPr bwMode="auto">
            <a:xfrm flipV="1">
              <a:off x="1791" y="1396"/>
              <a:ext cx="42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07" name="Line 603"/>
            <p:cNvSpPr>
              <a:spLocks noChangeShapeType="1"/>
            </p:cNvSpPr>
            <p:nvPr/>
          </p:nvSpPr>
          <p:spPr bwMode="auto">
            <a:xfrm>
              <a:off x="1794" y="1421"/>
              <a:ext cx="0" cy="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08" name="Line 604"/>
            <p:cNvSpPr>
              <a:spLocks noChangeShapeType="1"/>
            </p:cNvSpPr>
            <p:nvPr/>
          </p:nvSpPr>
          <p:spPr bwMode="auto">
            <a:xfrm flipV="1">
              <a:off x="1794" y="1424"/>
              <a:ext cx="32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09" name="Line 605"/>
            <p:cNvSpPr>
              <a:spLocks noChangeShapeType="1"/>
            </p:cNvSpPr>
            <p:nvPr/>
          </p:nvSpPr>
          <p:spPr bwMode="auto">
            <a:xfrm flipH="1">
              <a:off x="1825" y="1420"/>
              <a:ext cx="1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10" name="Line 606"/>
            <p:cNvSpPr>
              <a:spLocks noChangeShapeType="1"/>
            </p:cNvSpPr>
            <p:nvPr/>
          </p:nvSpPr>
          <p:spPr bwMode="auto">
            <a:xfrm flipV="1">
              <a:off x="1805" y="1400"/>
              <a:ext cx="4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11" name="Freeform 607"/>
            <p:cNvSpPr>
              <a:spLocks/>
            </p:cNvSpPr>
            <p:nvPr/>
          </p:nvSpPr>
          <p:spPr bwMode="auto">
            <a:xfrm>
              <a:off x="1783" y="1437"/>
              <a:ext cx="26" cy="79"/>
            </a:xfrm>
            <a:custGeom>
              <a:avLst/>
              <a:gdLst>
                <a:gd name="T0" fmla="*/ 186 w 186"/>
                <a:gd name="T1" fmla="*/ 0 h 558"/>
                <a:gd name="T2" fmla="*/ 176 w 186"/>
                <a:gd name="T3" fmla="*/ 177 h 558"/>
                <a:gd name="T4" fmla="*/ 127 w 186"/>
                <a:gd name="T5" fmla="*/ 412 h 558"/>
                <a:gd name="T6" fmla="*/ 0 w 186"/>
                <a:gd name="T7" fmla="*/ 558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6" h="558">
                  <a:moveTo>
                    <a:pt x="186" y="0"/>
                  </a:moveTo>
                  <a:lnTo>
                    <a:pt x="176" y="177"/>
                  </a:lnTo>
                  <a:lnTo>
                    <a:pt x="127" y="412"/>
                  </a:lnTo>
                  <a:lnTo>
                    <a:pt x="0" y="55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12" name="Line 608"/>
            <p:cNvSpPr>
              <a:spLocks noChangeShapeType="1"/>
            </p:cNvSpPr>
            <p:nvPr/>
          </p:nvSpPr>
          <p:spPr bwMode="auto">
            <a:xfrm>
              <a:off x="1809" y="1484"/>
              <a:ext cx="2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13" name="Line 609"/>
            <p:cNvSpPr>
              <a:spLocks noChangeShapeType="1"/>
            </p:cNvSpPr>
            <p:nvPr/>
          </p:nvSpPr>
          <p:spPr bwMode="auto">
            <a:xfrm flipH="1">
              <a:off x="1869" y="1438"/>
              <a:ext cx="2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14" name="Line 610"/>
            <p:cNvSpPr>
              <a:spLocks noChangeShapeType="1"/>
            </p:cNvSpPr>
            <p:nvPr/>
          </p:nvSpPr>
          <p:spPr bwMode="auto">
            <a:xfrm>
              <a:off x="1893" y="1421"/>
              <a:ext cx="0" cy="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15" name="Line 611"/>
            <p:cNvSpPr>
              <a:spLocks noChangeShapeType="1"/>
            </p:cNvSpPr>
            <p:nvPr/>
          </p:nvSpPr>
          <p:spPr bwMode="auto">
            <a:xfrm>
              <a:off x="1910" y="1425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16" name="Line 612"/>
            <p:cNvSpPr>
              <a:spLocks noChangeShapeType="1"/>
            </p:cNvSpPr>
            <p:nvPr/>
          </p:nvSpPr>
          <p:spPr bwMode="auto">
            <a:xfrm flipV="1">
              <a:off x="1896" y="1421"/>
              <a:ext cx="32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17" name="Line 613"/>
            <p:cNvSpPr>
              <a:spLocks noChangeShapeType="1"/>
            </p:cNvSpPr>
            <p:nvPr/>
          </p:nvSpPr>
          <p:spPr bwMode="auto">
            <a:xfrm flipV="1">
              <a:off x="1899" y="1446"/>
              <a:ext cx="25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18" name="Line 614"/>
            <p:cNvSpPr>
              <a:spLocks noChangeShapeType="1"/>
            </p:cNvSpPr>
            <p:nvPr/>
          </p:nvSpPr>
          <p:spPr bwMode="auto">
            <a:xfrm flipV="1">
              <a:off x="1899" y="1469"/>
              <a:ext cx="27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19" name="Line 615"/>
            <p:cNvSpPr>
              <a:spLocks noChangeShapeType="1"/>
            </p:cNvSpPr>
            <p:nvPr/>
          </p:nvSpPr>
          <p:spPr bwMode="auto">
            <a:xfrm flipV="1">
              <a:off x="1895" y="1495"/>
              <a:ext cx="33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20" name="Line 616"/>
            <p:cNvSpPr>
              <a:spLocks noChangeShapeType="1"/>
            </p:cNvSpPr>
            <p:nvPr/>
          </p:nvSpPr>
          <p:spPr bwMode="auto">
            <a:xfrm>
              <a:off x="1909" y="1396"/>
              <a:ext cx="5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21" name="Line 617"/>
            <p:cNvSpPr>
              <a:spLocks noChangeShapeType="1"/>
            </p:cNvSpPr>
            <p:nvPr/>
          </p:nvSpPr>
          <p:spPr bwMode="auto">
            <a:xfrm flipH="1">
              <a:off x="1884" y="1395"/>
              <a:ext cx="19" cy="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22" name="Line 618"/>
            <p:cNvSpPr>
              <a:spLocks noChangeShapeType="1"/>
            </p:cNvSpPr>
            <p:nvPr/>
          </p:nvSpPr>
          <p:spPr bwMode="auto">
            <a:xfrm flipV="1">
              <a:off x="1856" y="1463"/>
              <a:ext cx="28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23" name="Line 619"/>
            <p:cNvSpPr>
              <a:spLocks noChangeShapeType="1"/>
            </p:cNvSpPr>
            <p:nvPr/>
          </p:nvSpPr>
          <p:spPr bwMode="auto">
            <a:xfrm flipV="1">
              <a:off x="1867" y="1481"/>
              <a:ext cx="19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24" name="Line 620"/>
            <p:cNvSpPr>
              <a:spLocks noChangeShapeType="1"/>
            </p:cNvSpPr>
            <p:nvPr/>
          </p:nvSpPr>
          <p:spPr bwMode="auto">
            <a:xfrm flipV="1">
              <a:off x="1861" y="1437"/>
              <a:ext cx="23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26" name="Line 622"/>
            <p:cNvSpPr>
              <a:spLocks noChangeShapeType="1"/>
            </p:cNvSpPr>
            <p:nvPr/>
          </p:nvSpPr>
          <p:spPr bwMode="auto">
            <a:xfrm flipV="1">
              <a:off x="1865" y="1414"/>
              <a:ext cx="21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27" name="Line 623"/>
            <p:cNvSpPr>
              <a:spLocks noChangeShapeType="1"/>
            </p:cNvSpPr>
            <p:nvPr/>
          </p:nvSpPr>
          <p:spPr bwMode="auto">
            <a:xfrm flipH="1">
              <a:off x="1850" y="1395"/>
              <a:ext cx="25" cy="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28" name="Line 624"/>
            <p:cNvSpPr>
              <a:spLocks noChangeShapeType="1"/>
            </p:cNvSpPr>
            <p:nvPr/>
          </p:nvSpPr>
          <p:spPr bwMode="auto">
            <a:xfrm flipH="1">
              <a:off x="1944" y="1460"/>
              <a:ext cx="26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29" name="Line 625"/>
            <p:cNvSpPr>
              <a:spLocks noChangeShapeType="1"/>
            </p:cNvSpPr>
            <p:nvPr/>
          </p:nvSpPr>
          <p:spPr bwMode="auto">
            <a:xfrm flipH="1">
              <a:off x="1947" y="1421"/>
              <a:ext cx="20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30" name="Line 626"/>
            <p:cNvSpPr>
              <a:spLocks noChangeShapeType="1"/>
            </p:cNvSpPr>
            <p:nvPr/>
          </p:nvSpPr>
          <p:spPr bwMode="auto">
            <a:xfrm flipV="1">
              <a:off x="1941" y="1432"/>
              <a:ext cx="21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31" name="Line 627"/>
            <p:cNvSpPr>
              <a:spLocks noChangeShapeType="1"/>
            </p:cNvSpPr>
            <p:nvPr/>
          </p:nvSpPr>
          <p:spPr bwMode="auto">
            <a:xfrm flipV="1">
              <a:off x="1944" y="1480"/>
              <a:ext cx="28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32" name="Line 628"/>
            <p:cNvSpPr>
              <a:spLocks noChangeShapeType="1"/>
            </p:cNvSpPr>
            <p:nvPr/>
          </p:nvSpPr>
          <p:spPr bwMode="auto">
            <a:xfrm flipH="1">
              <a:off x="1944" y="1397"/>
              <a:ext cx="16" cy="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33" name="Line 629"/>
            <p:cNvSpPr>
              <a:spLocks noChangeShapeType="1"/>
            </p:cNvSpPr>
            <p:nvPr/>
          </p:nvSpPr>
          <p:spPr bwMode="auto">
            <a:xfrm flipV="1">
              <a:off x="1976" y="1420"/>
              <a:ext cx="31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34" name="Line 630"/>
            <p:cNvSpPr>
              <a:spLocks noChangeShapeType="1"/>
            </p:cNvSpPr>
            <p:nvPr/>
          </p:nvSpPr>
          <p:spPr bwMode="auto">
            <a:xfrm flipV="1">
              <a:off x="1974" y="1444"/>
              <a:ext cx="35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35" name="Freeform 631"/>
            <p:cNvSpPr>
              <a:spLocks/>
            </p:cNvSpPr>
            <p:nvPr/>
          </p:nvSpPr>
          <p:spPr bwMode="auto">
            <a:xfrm>
              <a:off x="1998" y="1484"/>
              <a:ext cx="20" cy="28"/>
            </a:xfrm>
            <a:custGeom>
              <a:avLst/>
              <a:gdLst>
                <a:gd name="T0" fmla="*/ 0 w 137"/>
                <a:gd name="T1" fmla="*/ 9 h 196"/>
                <a:gd name="T2" fmla="*/ 137 w 137"/>
                <a:gd name="T3" fmla="*/ 196 h 196"/>
                <a:gd name="T4" fmla="*/ 137 w 137"/>
                <a:gd name="T5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7" h="196">
                  <a:moveTo>
                    <a:pt x="0" y="9"/>
                  </a:moveTo>
                  <a:lnTo>
                    <a:pt x="137" y="196"/>
                  </a:lnTo>
                  <a:lnTo>
                    <a:pt x="13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36" name="Line 632"/>
            <p:cNvSpPr>
              <a:spLocks noChangeShapeType="1"/>
            </p:cNvSpPr>
            <p:nvPr/>
          </p:nvSpPr>
          <p:spPr bwMode="auto">
            <a:xfrm>
              <a:off x="1997" y="1399"/>
              <a:ext cx="1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37" name="Freeform 633"/>
            <p:cNvSpPr>
              <a:spLocks/>
            </p:cNvSpPr>
            <p:nvPr/>
          </p:nvSpPr>
          <p:spPr bwMode="auto">
            <a:xfrm>
              <a:off x="1984" y="1392"/>
              <a:ext cx="14" cy="93"/>
            </a:xfrm>
            <a:custGeom>
              <a:avLst/>
              <a:gdLst>
                <a:gd name="T0" fmla="*/ 0 w 97"/>
                <a:gd name="T1" fmla="*/ 0 h 655"/>
                <a:gd name="T2" fmla="*/ 29 w 97"/>
                <a:gd name="T3" fmla="*/ 450 h 655"/>
                <a:gd name="T4" fmla="*/ 97 w 97"/>
                <a:gd name="T5" fmla="*/ 655 h 6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7" h="655">
                  <a:moveTo>
                    <a:pt x="0" y="0"/>
                  </a:moveTo>
                  <a:lnTo>
                    <a:pt x="29" y="450"/>
                  </a:lnTo>
                  <a:lnTo>
                    <a:pt x="97" y="65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38" name="Freeform 634"/>
            <p:cNvSpPr>
              <a:spLocks/>
            </p:cNvSpPr>
            <p:nvPr/>
          </p:nvSpPr>
          <p:spPr bwMode="auto">
            <a:xfrm>
              <a:off x="1969" y="1456"/>
              <a:ext cx="39" cy="49"/>
            </a:xfrm>
            <a:custGeom>
              <a:avLst/>
              <a:gdLst>
                <a:gd name="T0" fmla="*/ 274 w 274"/>
                <a:gd name="T1" fmla="*/ 0 h 343"/>
                <a:gd name="T2" fmla="*/ 186 w 274"/>
                <a:gd name="T3" fmla="*/ 147 h 343"/>
                <a:gd name="T4" fmla="*/ 0 w 274"/>
                <a:gd name="T5" fmla="*/ 343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74" h="343">
                  <a:moveTo>
                    <a:pt x="274" y="0"/>
                  </a:moveTo>
                  <a:lnTo>
                    <a:pt x="186" y="147"/>
                  </a:lnTo>
                  <a:lnTo>
                    <a:pt x="0" y="34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39" name="Line 635"/>
            <p:cNvSpPr>
              <a:spLocks noChangeShapeType="1"/>
            </p:cNvSpPr>
            <p:nvPr/>
          </p:nvSpPr>
          <p:spPr bwMode="auto">
            <a:xfrm>
              <a:off x="1755" y="1545"/>
              <a:ext cx="27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40" name="Line 636"/>
            <p:cNvSpPr>
              <a:spLocks noChangeShapeType="1"/>
            </p:cNvSpPr>
            <p:nvPr/>
          </p:nvSpPr>
          <p:spPr bwMode="auto">
            <a:xfrm flipV="1">
              <a:off x="1817" y="1188"/>
              <a:ext cx="31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41" name="Line 637"/>
            <p:cNvSpPr>
              <a:spLocks noChangeShapeType="1"/>
            </p:cNvSpPr>
            <p:nvPr/>
          </p:nvSpPr>
          <p:spPr bwMode="auto">
            <a:xfrm>
              <a:off x="1834" y="1150"/>
              <a:ext cx="0" cy="1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42" name="Line 638"/>
            <p:cNvSpPr>
              <a:spLocks noChangeShapeType="1"/>
            </p:cNvSpPr>
            <p:nvPr/>
          </p:nvSpPr>
          <p:spPr bwMode="auto">
            <a:xfrm flipH="1">
              <a:off x="1817" y="1192"/>
              <a:ext cx="17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43" name="Line 639"/>
            <p:cNvSpPr>
              <a:spLocks noChangeShapeType="1"/>
            </p:cNvSpPr>
            <p:nvPr/>
          </p:nvSpPr>
          <p:spPr bwMode="auto">
            <a:xfrm>
              <a:off x="1834" y="1199"/>
              <a:ext cx="14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44" name="Line 640"/>
            <p:cNvSpPr>
              <a:spLocks noChangeShapeType="1"/>
            </p:cNvSpPr>
            <p:nvPr/>
          </p:nvSpPr>
          <p:spPr bwMode="auto">
            <a:xfrm>
              <a:off x="1853" y="1155"/>
              <a:ext cx="0" cy="10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45" name="Line 641"/>
            <p:cNvSpPr>
              <a:spLocks noChangeShapeType="1"/>
            </p:cNvSpPr>
            <p:nvPr/>
          </p:nvSpPr>
          <p:spPr bwMode="auto">
            <a:xfrm flipV="1">
              <a:off x="1851" y="1246"/>
              <a:ext cx="18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46" name="Line 642"/>
            <p:cNvSpPr>
              <a:spLocks noChangeShapeType="1"/>
            </p:cNvSpPr>
            <p:nvPr/>
          </p:nvSpPr>
          <p:spPr bwMode="auto">
            <a:xfrm flipV="1">
              <a:off x="1853" y="1160"/>
              <a:ext cx="25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47" name="Line 643"/>
            <p:cNvSpPr>
              <a:spLocks noChangeShapeType="1"/>
            </p:cNvSpPr>
            <p:nvPr/>
          </p:nvSpPr>
          <p:spPr bwMode="auto">
            <a:xfrm flipH="1">
              <a:off x="1877" y="1155"/>
              <a:ext cx="3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48" name="Line 644"/>
            <p:cNvSpPr>
              <a:spLocks noChangeShapeType="1"/>
            </p:cNvSpPr>
            <p:nvPr/>
          </p:nvSpPr>
          <p:spPr bwMode="auto">
            <a:xfrm flipH="1">
              <a:off x="1853" y="1202"/>
              <a:ext cx="27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49" name="Line 645"/>
            <p:cNvSpPr>
              <a:spLocks noChangeShapeType="1"/>
            </p:cNvSpPr>
            <p:nvPr/>
          </p:nvSpPr>
          <p:spPr bwMode="auto">
            <a:xfrm flipV="1">
              <a:off x="1853" y="1181"/>
              <a:ext cx="20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50" name="Freeform 646"/>
            <p:cNvSpPr>
              <a:spLocks/>
            </p:cNvSpPr>
            <p:nvPr/>
          </p:nvSpPr>
          <p:spPr bwMode="auto">
            <a:xfrm>
              <a:off x="1859" y="1206"/>
              <a:ext cx="36" cy="54"/>
            </a:xfrm>
            <a:custGeom>
              <a:avLst/>
              <a:gdLst>
                <a:gd name="T0" fmla="*/ 0 w 256"/>
                <a:gd name="T1" fmla="*/ 0 h 381"/>
                <a:gd name="T2" fmla="*/ 177 w 256"/>
                <a:gd name="T3" fmla="*/ 381 h 381"/>
                <a:gd name="T4" fmla="*/ 256 w 256"/>
                <a:gd name="T5" fmla="*/ 381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6" h="381">
                  <a:moveTo>
                    <a:pt x="0" y="0"/>
                  </a:moveTo>
                  <a:lnTo>
                    <a:pt x="177" y="381"/>
                  </a:lnTo>
                  <a:lnTo>
                    <a:pt x="256" y="38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51" name="Line 647"/>
            <p:cNvSpPr>
              <a:spLocks noChangeShapeType="1"/>
            </p:cNvSpPr>
            <p:nvPr/>
          </p:nvSpPr>
          <p:spPr bwMode="auto">
            <a:xfrm flipH="1">
              <a:off x="1872" y="1211"/>
              <a:ext cx="15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52" name="Line 648"/>
            <p:cNvSpPr>
              <a:spLocks noChangeShapeType="1"/>
            </p:cNvSpPr>
            <p:nvPr/>
          </p:nvSpPr>
          <p:spPr bwMode="auto">
            <a:xfrm flipH="1">
              <a:off x="1929" y="1199"/>
              <a:ext cx="1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53" name="Line 649"/>
            <p:cNvSpPr>
              <a:spLocks noChangeShapeType="1"/>
            </p:cNvSpPr>
            <p:nvPr/>
          </p:nvSpPr>
          <p:spPr bwMode="auto">
            <a:xfrm>
              <a:off x="1953" y="1182"/>
              <a:ext cx="0" cy="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54" name="Line 650"/>
            <p:cNvSpPr>
              <a:spLocks noChangeShapeType="1"/>
            </p:cNvSpPr>
            <p:nvPr/>
          </p:nvSpPr>
          <p:spPr bwMode="auto">
            <a:xfrm>
              <a:off x="1969" y="1186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55" name="Line 651"/>
            <p:cNvSpPr>
              <a:spLocks noChangeShapeType="1"/>
            </p:cNvSpPr>
            <p:nvPr/>
          </p:nvSpPr>
          <p:spPr bwMode="auto">
            <a:xfrm flipV="1">
              <a:off x="1955" y="1182"/>
              <a:ext cx="33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56" name="Line 652"/>
            <p:cNvSpPr>
              <a:spLocks noChangeShapeType="1"/>
            </p:cNvSpPr>
            <p:nvPr/>
          </p:nvSpPr>
          <p:spPr bwMode="auto">
            <a:xfrm flipV="1">
              <a:off x="1958" y="1207"/>
              <a:ext cx="25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57" name="Line 653"/>
            <p:cNvSpPr>
              <a:spLocks noChangeShapeType="1"/>
            </p:cNvSpPr>
            <p:nvPr/>
          </p:nvSpPr>
          <p:spPr bwMode="auto">
            <a:xfrm flipV="1">
              <a:off x="1958" y="1230"/>
              <a:ext cx="27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58" name="Line 654"/>
            <p:cNvSpPr>
              <a:spLocks noChangeShapeType="1"/>
            </p:cNvSpPr>
            <p:nvPr/>
          </p:nvSpPr>
          <p:spPr bwMode="auto">
            <a:xfrm flipV="1">
              <a:off x="1954" y="1256"/>
              <a:ext cx="34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59" name="Line 655"/>
            <p:cNvSpPr>
              <a:spLocks noChangeShapeType="1"/>
            </p:cNvSpPr>
            <p:nvPr/>
          </p:nvSpPr>
          <p:spPr bwMode="auto">
            <a:xfrm>
              <a:off x="1968" y="1157"/>
              <a:ext cx="6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60" name="Line 656"/>
            <p:cNvSpPr>
              <a:spLocks noChangeShapeType="1"/>
            </p:cNvSpPr>
            <p:nvPr/>
          </p:nvSpPr>
          <p:spPr bwMode="auto">
            <a:xfrm flipH="1">
              <a:off x="1943" y="1155"/>
              <a:ext cx="19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61" name="Line 657"/>
            <p:cNvSpPr>
              <a:spLocks noChangeShapeType="1"/>
            </p:cNvSpPr>
            <p:nvPr/>
          </p:nvSpPr>
          <p:spPr bwMode="auto">
            <a:xfrm flipV="1">
              <a:off x="1915" y="1224"/>
              <a:ext cx="28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62" name="Line 658"/>
            <p:cNvSpPr>
              <a:spLocks noChangeShapeType="1"/>
            </p:cNvSpPr>
            <p:nvPr/>
          </p:nvSpPr>
          <p:spPr bwMode="auto">
            <a:xfrm flipV="1">
              <a:off x="1926" y="1242"/>
              <a:ext cx="2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63" name="Line 659"/>
            <p:cNvSpPr>
              <a:spLocks noChangeShapeType="1"/>
            </p:cNvSpPr>
            <p:nvPr/>
          </p:nvSpPr>
          <p:spPr bwMode="auto">
            <a:xfrm flipV="1">
              <a:off x="1920" y="1197"/>
              <a:ext cx="23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64" name="Line 660"/>
            <p:cNvSpPr>
              <a:spLocks noChangeShapeType="1"/>
            </p:cNvSpPr>
            <p:nvPr/>
          </p:nvSpPr>
          <p:spPr bwMode="auto">
            <a:xfrm flipV="1">
              <a:off x="1925" y="1175"/>
              <a:ext cx="21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65" name="Line 661"/>
            <p:cNvSpPr>
              <a:spLocks noChangeShapeType="1"/>
            </p:cNvSpPr>
            <p:nvPr/>
          </p:nvSpPr>
          <p:spPr bwMode="auto">
            <a:xfrm flipH="1">
              <a:off x="1909" y="1155"/>
              <a:ext cx="26" cy="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66" name="Line 662"/>
            <p:cNvSpPr>
              <a:spLocks noChangeShapeType="1"/>
            </p:cNvSpPr>
            <p:nvPr/>
          </p:nvSpPr>
          <p:spPr bwMode="auto">
            <a:xfrm flipH="1">
              <a:off x="2003" y="1221"/>
              <a:ext cx="27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67" name="Line 663"/>
            <p:cNvSpPr>
              <a:spLocks noChangeShapeType="1"/>
            </p:cNvSpPr>
            <p:nvPr/>
          </p:nvSpPr>
          <p:spPr bwMode="auto">
            <a:xfrm flipH="1">
              <a:off x="2006" y="1182"/>
              <a:ext cx="21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68" name="Line 664"/>
            <p:cNvSpPr>
              <a:spLocks noChangeShapeType="1"/>
            </p:cNvSpPr>
            <p:nvPr/>
          </p:nvSpPr>
          <p:spPr bwMode="auto">
            <a:xfrm flipV="1">
              <a:off x="2000" y="1193"/>
              <a:ext cx="21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69" name="Line 665"/>
            <p:cNvSpPr>
              <a:spLocks noChangeShapeType="1"/>
            </p:cNvSpPr>
            <p:nvPr/>
          </p:nvSpPr>
          <p:spPr bwMode="auto">
            <a:xfrm flipV="1">
              <a:off x="2003" y="1241"/>
              <a:ext cx="28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70" name="Line 666"/>
            <p:cNvSpPr>
              <a:spLocks noChangeShapeType="1"/>
            </p:cNvSpPr>
            <p:nvPr/>
          </p:nvSpPr>
          <p:spPr bwMode="auto">
            <a:xfrm flipH="1">
              <a:off x="2003" y="1158"/>
              <a:ext cx="17" cy="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71" name="Line 667"/>
            <p:cNvSpPr>
              <a:spLocks noChangeShapeType="1"/>
            </p:cNvSpPr>
            <p:nvPr/>
          </p:nvSpPr>
          <p:spPr bwMode="auto">
            <a:xfrm flipV="1">
              <a:off x="2035" y="1181"/>
              <a:ext cx="31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72" name="Line 668"/>
            <p:cNvSpPr>
              <a:spLocks noChangeShapeType="1"/>
            </p:cNvSpPr>
            <p:nvPr/>
          </p:nvSpPr>
          <p:spPr bwMode="auto">
            <a:xfrm flipV="1">
              <a:off x="2034" y="1204"/>
              <a:ext cx="35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73" name="Freeform 669"/>
            <p:cNvSpPr>
              <a:spLocks/>
            </p:cNvSpPr>
            <p:nvPr/>
          </p:nvSpPr>
          <p:spPr bwMode="auto">
            <a:xfrm>
              <a:off x="2058" y="1245"/>
              <a:ext cx="19" cy="28"/>
            </a:xfrm>
            <a:custGeom>
              <a:avLst/>
              <a:gdLst>
                <a:gd name="T0" fmla="*/ 0 w 137"/>
                <a:gd name="T1" fmla="*/ 10 h 196"/>
                <a:gd name="T2" fmla="*/ 137 w 137"/>
                <a:gd name="T3" fmla="*/ 196 h 196"/>
                <a:gd name="T4" fmla="*/ 137 w 137"/>
                <a:gd name="T5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7" h="196">
                  <a:moveTo>
                    <a:pt x="0" y="10"/>
                  </a:moveTo>
                  <a:lnTo>
                    <a:pt x="137" y="196"/>
                  </a:lnTo>
                  <a:lnTo>
                    <a:pt x="13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74" name="Line 670"/>
            <p:cNvSpPr>
              <a:spLocks noChangeShapeType="1"/>
            </p:cNvSpPr>
            <p:nvPr/>
          </p:nvSpPr>
          <p:spPr bwMode="auto">
            <a:xfrm>
              <a:off x="2056" y="1160"/>
              <a:ext cx="10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75" name="Freeform 671"/>
            <p:cNvSpPr>
              <a:spLocks/>
            </p:cNvSpPr>
            <p:nvPr/>
          </p:nvSpPr>
          <p:spPr bwMode="auto">
            <a:xfrm>
              <a:off x="2043" y="1153"/>
              <a:ext cx="15" cy="93"/>
            </a:xfrm>
            <a:custGeom>
              <a:avLst/>
              <a:gdLst>
                <a:gd name="T0" fmla="*/ 0 w 99"/>
                <a:gd name="T1" fmla="*/ 0 h 657"/>
                <a:gd name="T2" fmla="*/ 30 w 99"/>
                <a:gd name="T3" fmla="*/ 450 h 657"/>
                <a:gd name="T4" fmla="*/ 99 w 99"/>
                <a:gd name="T5" fmla="*/ 657 h 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9" h="657">
                  <a:moveTo>
                    <a:pt x="0" y="0"/>
                  </a:moveTo>
                  <a:lnTo>
                    <a:pt x="30" y="450"/>
                  </a:lnTo>
                  <a:lnTo>
                    <a:pt x="99" y="65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76" name="Freeform 672"/>
            <p:cNvSpPr>
              <a:spLocks/>
            </p:cNvSpPr>
            <p:nvPr/>
          </p:nvSpPr>
          <p:spPr bwMode="auto">
            <a:xfrm>
              <a:off x="2028" y="1217"/>
              <a:ext cx="39" cy="49"/>
            </a:xfrm>
            <a:custGeom>
              <a:avLst/>
              <a:gdLst>
                <a:gd name="T0" fmla="*/ 274 w 274"/>
                <a:gd name="T1" fmla="*/ 0 h 344"/>
                <a:gd name="T2" fmla="*/ 186 w 274"/>
                <a:gd name="T3" fmla="*/ 147 h 344"/>
                <a:gd name="T4" fmla="*/ 0 w 274"/>
                <a:gd name="T5" fmla="*/ 344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74" h="344">
                  <a:moveTo>
                    <a:pt x="274" y="0"/>
                  </a:moveTo>
                  <a:lnTo>
                    <a:pt x="186" y="147"/>
                  </a:lnTo>
                  <a:lnTo>
                    <a:pt x="0" y="34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77" name="Line 673"/>
            <p:cNvSpPr>
              <a:spLocks noChangeShapeType="1"/>
            </p:cNvSpPr>
            <p:nvPr/>
          </p:nvSpPr>
          <p:spPr bwMode="auto">
            <a:xfrm>
              <a:off x="1813" y="1306"/>
              <a:ext cx="27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78" name="Freeform 674"/>
            <p:cNvSpPr>
              <a:spLocks/>
            </p:cNvSpPr>
            <p:nvPr/>
          </p:nvSpPr>
          <p:spPr bwMode="auto">
            <a:xfrm>
              <a:off x="1936" y="1031"/>
              <a:ext cx="15" cy="21"/>
            </a:xfrm>
            <a:custGeom>
              <a:avLst/>
              <a:gdLst>
                <a:gd name="T0" fmla="*/ 107 w 107"/>
                <a:gd name="T1" fmla="*/ 0 h 147"/>
                <a:gd name="T2" fmla="*/ 68 w 107"/>
                <a:gd name="T3" fmla="*/ 147 h 147"/>
                <a:gd name="T4" fmla="*/ 0 w 107"/>
                <a:gd name="T5" fmla="*/ 38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7" h="147">
                  <a:moveTo>
                    <a:pt x="107" y="0"/>
                  </a:moveTo>
                  <a:lnTo>
                    <a:pt x="68" y="147"/>
                  </a:lnTo>
                  <a:lnTo>
                    <a:pt x="0" y="38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79" name="Line 675"/>
            <p:cNvSpPr>
              <a:spLocks noChangeShapeType="1"/>
            </p:cNvSpPr>
            <p:nvPr/>
          </p:nvSpPr>
          <p:spPr bwMode="auto">
            <a:xfrm flipH="1">
              <a:off x="1953" y="992"/>
              <a:ext cx="5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80" name="Line 676"/>
            <p:cNvSpPr>
              <a:spLocks noChangeShapeType="1"/>
            </p:cNvSpPr>
            <p:nvPr/>
          </p:nvSpPr>
          <p:spPr bwMode="auto">
            <a:xfrm flipV="1">
              <a:off x="1921" y="996"/>
              <a:ext cx="36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81" name="Freeform 677"/>
            <p:cNvSpPr>
              <a:spLocks/>
            </p:cNvSpPr>
            <p:nvPr/>
          </p:nvSpPr>
          <p:spPr bwMode="auto">
            <a:xfrm>
              <a:off x="1957" y="966"/>
              <a:ext cx="22" cy="32"/>
            </a:xfrm>
            <a:custGeom>
              <a:avLst/>
              <a:gdLst>
                <a:gd name="T0" fmla="*/ 0 w 157"/>
                <a:gd name="T1" fmla="*/ 0 h 225"/>
                <a:gd name="T2" fmla="*/ 88 w 157"/>
                <a:gd name="T3" fmla="*/ 225 h 225"/>
                <a:gd name="T4" fmla="*/ 157 w 157"/>
                <a:gd name="T5" fmla="*/ 225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7" h="225">
                  <a:moveTo>
                    <a:pt x="0" y="0"/>
                  </a:moveTo>
                  <a:lnTo>
                    <a:pt x="88" y="225"/>
                  </a:lnTo>
                  <a:lnTo>
                    <a:pt x="157" y="225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82" name="Line 678"/>
            <p:cNvSpPr>
              <a:spLocks noChangeShapeType="1"/>
            </p:cNvSpPr>
            <p:nvPr/>
          </p:nvSpPr>
          <p:spPr bwMode="auto">
            <a:xfrm>
              <a:off x="1947" y="932"/>
              <a:ext cx="11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83" name="Freeform 679"/>
            <p:cNvSpPr>
              <a:spLocks/>
            </p:cNvSpPr>
            <p:nvPr/>
          </p:nvSpPr>
          <p:spPr bwMode="auto">
            <a:xfrm>
              <a:off x="1901" y="956"/>
              <a:ext cx="32" cy="50"/>
            </a:xfrm>
            <a:custGeom>
              <a:avLst/>
              <a:gdLst>
                <a:gd name="T0" fmla="*/ 226 w 226"/>
                <a:gd name="T1" fmla="*/ 0 h 353"/>
                <a:gd name="T2" fmla="*/ 118 w 226"/>
                <a:gd name="T3" fmla="*/ 186 h 353"/>
                <a:gd name="T4" fmla="*/ 0 w 226"/>
                <a:gd name="T5" fmla="*/ 353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6" h="353">
                  <a:moveTo>
                    <a:pt x="226" y="0"/>
                  </a:moveTo>
                  <a:lnTo>
                    <a:pt x="118" y="186"/>
                  </a:lnTo>
                  <a:lnTo>
                    <a:pt x="0" y="35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84" name="Freeform 680"/>
            <p:cNvSpPr>
              <a:spLocks/>
            </p:cNvSpPr>
            <p:nvPr/>
          </p:nvSpPr>
          <p:spPr bwMode="auto">
            <a:xfrm>
              <a:off x="1908" y="998"/>
              <a:ext cx="28" cy="56"/>
            </a:xfrm>
            <a:custGeom>
              <a:avLst/>
              <a:gdLst>
                <a:gd name="T0" fmla="*/ 197 w 197"/>
                <a:gd name="T1" fmla="*/ 0 h 391"/>
                <a:gd name="T2" fmla="*/ 128 w 197"/>
                <a:gd name="T3" fmla="*/ 236 h 391"/>
                <a:gd name="T4" fmla="*/ 0 w 197"/>
                <a:gd name="T5" fmla="*/ 391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391">
                  <a:moveTo>
                    <a:pt x="197" y="0"/>
                  </a:moveTo>
                  <a:lnTo>
                    <a:pt x="128" y="236"/>
                  </a:lnTo>
                  <a:lnTo>
                    <a:pt x="0" y="391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85" name="Line 681"/>
            <p:cNvSpPr>
              <a:spLocks noChangeShapeType="1"/>
            </p:cNvSpPr>
            <p:nvPr/>
          </p:nvSpPr>
          <p:spPr bwMode="auto">
            <a:xfrm flipH="1">
              <a:off x="2013" y="977"/>
              <a:ext cx="1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86" name="Line 682"/>
            <p:cNvSpPr>
              <a:spLocks noChangeShapeType="1"/>
            </p:cNvSpPr>
            <p:nvPr/>
          </p:nvSpPr>
          <p:spPr bwMode="auto">
            <a:xfrm>
              <a:off x="2037" y="960"/>
              <a:ext cx="0" cy="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87" name="Line 683"/>
            <p:cNvSpPr>
              <a:spLocks noChangeShapeType="1"/>
            </p:cNvSpPr>
            <p:nvPr/>
          </p:nvSpPr>
          <p:spPr bwMode="auto">
            <a:xfrm>
              <a:off x="2054" y="964"/>
              <a:ext cx="0" cy="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88" name="Line 684"/>
            <p:cNvSpPr>
              <a:spLocks noChangeShapeType="1"/>
            </p:cNvSpPr>
            <p:nvPr/>
          </p:nvSpPr>
          <p:spPr bwMode="auto">
            <a:xfrm flipV="1">
              <a:off x="2040" y="960"/>
              <a:ext cx="32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89" name="Line 685"/>
            <p:cNvSpPr>
              <a:spLocks noChangeShapeType="1"/>
            </p:cNvSpPr>
            <p:nvPr/>
          </p:nvSpPr>
          <p:spPr bwMode="auto">
            <a:xfrm flipV="1">
              <a:off x="2042" y="985"/>
              <a:ext cx="25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90" name="Line 686"/>
            <p:cNvSpPr>
              <a:spLocks noChangeShapeType="1"/>
            </p:cNvSpPr>
            <p:nvPr/>
          </p:nvSpPr>
          <p:spPr bwMode="auto">
            <a:xfrm flipV="1">
              <a:off x="2042" y="1008"/>
              <a:ext cx="27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91" name="Line 687"/>
            <p:cNvSpPr>
              <a:spLocks noChangeShapeType="1"/>
            </p:cNvSpPr>
            <p:nvPr/>
          </p:nvSpPr>
          <p:spPr bwMode="auto">
            <a:xfrm flipV="1">
              <a:off x="2038" y="1034"/>
              <a:ext cx="34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92" name="Line 688"/>
            <p:cNvSpPr>
              <a:spLocks noChangeShapeType="1"/>
            </p:cNvSpPr>
            <p:nvPr/>
          </p:nvSpPr>
          <p:spPr bwMode="auto">
            <a:xfrm>
              <a:off x="2052" y="935"/>
              <a:ext cx="6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93" name="Line 689"/>
            <p:cNvSpPr>
              <a:spLocks noChangeShapeType="1"/>
            </p:cNvSpPr>
            <p:nvPr/>
          </p:nvSpPr>
          <p:spPr bwMode="auto">
            <a:xfrm flipH="1">
              <a:off x="2027" y="933"/>
              <a:ext cx="19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94" name="Line 690"/>
            <p:cNvSpPr>
              <a:spLocks noChangeShapeType="1"/>
            </p:cNvSpPr>
            <p:nvPr/>
          </p:nvSpPr>
          <p:spPr bwMode="auto">
            <a:xfrm flipV="1">
              <a:off x="1999" y="1002"/>
              <a:ext cx="28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95" name="Line 691"/>
            <p:cNvSpPr>
              <a:spLocks noChangeShapeType="1"/>
            </p:cNvSpPr>
            <p:nvPr/>
          </p:nvSpPr>
          <p:spPr bwMode="auto">
            <a:xfrm flipV="1">
              <a:off x="2010" y="1020"/>
              <a:ext cx="2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96" name="Line 692"/>
            <p:cNvSpPr>
              <a:spLocks noChangeShapeType="1"/>
            </p:cNvSpPr>
            <p:nvPr/>
          </p:nvSpPr>
          <p:spPr bwMode="auto">
            <a:xfrm flipV="1">
              <a:off x="2005" y="975"/>
              <a:ext cx="22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97" name="Line 693"/>
            <p:cNvSpPr>
              <a:spLocks noChangeShapeType="1"/>
            </p:cNvSpPr>
            <p:nvPr/>
          </p:nvSpPr>
          <p:spPr bwMode="auto">
            <a:xfrm flipV="1">
              <a:off x="2009" y="953"/>
              <a:ext cx="21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98" name="Line 694"/>
            <p:cNvSpPr>
              <a:spLocks noChangeShapeType="1"/>
            </p:cNvSpPr>
            <p:nvPr/>
          </p:nvSpPr>
          <p:spPr bwMode="auto">
            <a:xfrm flipH="1">
              <a:off x="1993" y="933"/>
              <a:ext cx="26" cy="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799" name="Line 695"/>
            <p:cNvSpPr>
              <a:spLocks noChangeShapeType="1"/>
            </p:cNvSpPr>
            <p:nvPr/>
          </p:nvSpPr>
          <p:spPr bwMode="auto">
            <a:xfrm flipH="1">
              <a:off x="2087" y="999"/>
              <a:ext cx="27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00" name="Line 696"/>
            <p:cNvSpPr>
              <a:spLocks noChangeShapeType="1"/>
            </p:cNvSpPr>
            <p:nvPr/>
          </p:nvSpPr>
          <p:spPr bwMode="auto">
            <a:xfrm flipH="1">
              <a:off x="2090" y="960"/>
              <a:ext cx="21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01" name="Line 697"/>
            <p:cNvSpPr>
              <a:spLocks noChangeShapeType="1"/>
            </p:cNvSpPr>
            <p:nvPr/>
          </p:nvSpPr>
          <p:spPr bwMode="auto">
            <a:xfrm flipV="1">
              <a:off x="2084" y="971"/>
              <a:ext cx="21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02" name="Line 698"/>
            <p:cNvSpPr>
              <a:spLocks noChangeShapeType="1"/>
            </p:cNvSpPr>
            <p:nvPr/>
          </p:nvSpPr>
          <p:spPr bwMode="auto">
            <a:xfrm flipV="1">
              <a:off x="2087" y="1019"/>
              <a:ext cx="28" cy="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03" name="Line 699"/>
            <p:cNvSpPr>
              <a:spLocks noChangeShapeType="1"/>
            </p:cNvSpPr>
            <p:nvPr/>
          </p:nvSpPr>
          <p:spPr bwMode="auto">
            <a:xfrm flipH="1">
              <a:off x="2087" y="936"/>
              <a:ext cx="17" cy="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04" name="Line 700"/>
            <p:cNvSpPr>
              <a:spLocks noChangeShapeType="1"/>
            </p:cNvSpPr>
            <p:nvPr/>
          </p:nvSpPr>
          <p:spPr bwMode="auto">
            <a:xfrm flipV="1">
              <a:off x="2119" y="959"/>
              <a:ext cx="31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05" name="Line 701"/>
            <p:cNvSpPr>
              <a:spLocks noChangeShapeType="1"/>
            </p:cNvSpPr>
            <p:nvPr/>
          </p:nvSpPr>
          <p:spPr bwMode="auto">
            <a:xfrm flipV="1">
              <a:off x="2118" y="982"/>
              <a:ext cx="35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06" name="Freeform 702"/>
            <p:cNvSpPr>
              <a:spLocks/>
            </p:cNvSpPr>
            <p:nvPr/>
          </p:nvSpPr>
          <p:spPr bwMode="auto">
            <a:xfrm>
              <a:off x="2142" y="1023"/>
              <a:ext cx="19" cy="28"/>
            </a:xfrm>
            <a:custGeom>
              <a:avLst/>
              <a:gdLst>
                <a:gd name="T0" fmla="*/ 0 w 137"/>
                <a:gd name="T1" fmla="*/ 10 h 197"/>
                <a:gd name="T2" fmla="*/ 137 w 137"/>
                <a:gd name="T3" fmla="*/ 197 h 197"/>
                <a:gd name="T4" fmla="*/ 137 w 137"/>
                <a:gd name="T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7" h="197">
                  <a:moveTo>
                    <a:pt x="0" y="10"/>
                  </a:moveTo>
                  <a:lnTo>
                    <a:pt x="137" y="197"/>
                  </a:lnTo>
                  <a:lnTo>
                    <a:pt x="13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07" name="Line 703"/>
            <p:cNvSpPr>
              <a:spLocks noChangeShapeType="1"/>
            </p:cNvSpPr>
            <p:nvPr/>
          </p:nvSpPr>
          <p:spPr bwMode="auto">
            <a:xfrm>
              <a:off x="2140" y="938"/>
              <a:ext cx="10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08" name="Freeform 704"/>
            <p:cNvSpPr>
              <a:spLocks/>
            </p:cNvSpPr>
            <p:nvPr/>
          </p:nvSpPr>
          <p:spPr bwMode="auto">
            <a:xfrm>
              <a:off x="2128" y="930"/>
              <a:ext cx="14" cy="94"/>
            </a:xfrm>
            <a:custGeom>
              <a:avLst/>
              <a:gdLst>
                <a:gd name="T0" fmla="*/ 0 w 99"/>
                <a:gd name="T1" fmla="*/ 0 h 657"/>
                <a:gd name="T2" fmla="*/ 30 w 99"/>
                <a:gd name="T3" fmla="*/ 451 h 657"/>
                <a:gd name="T4" fmla="*/ 99 w 99"/>
                <a:gd name="T5" fmla="*/ 657 h 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9" h="657">
                  <a:moveTo>
                    <a:pt x="0" y="0"/>
                  </a:moveTo>
                  <a:lnTo>
                    <a:pt x="30" y="451"/>
                  </a:lnTo>
                  <a:lnTo>
                    <a:pt x="99" y="65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09" name="Freeform 705"/>
            <p:cNvSpPr>
              <a:spLocks/>
            </p:cNvSpPr>
            <p:nvPr/>
          </p:nvSpPr>
          <p:spPr bwMode="auto">
            <a:xfrm>
              <a:off x="2112" y="995"/>
              <a:ext cx="39" cy="49"/>
            </a:xfrm>
            <a:custGeom>
              <a:avLst/>
              <a:gdLst>
                <a:gd name="T0" fmla="*/ 274 w 274"/>
                <a:gd name="T1" fmla="*/ 0 h 343"/>
                <a:gd name="T2" fmla="*/ 186 w 274"/>
                <a:gd name="T3" fmla="*/ 147 h 343"/>
                <a:gd name="T4" fmla="*/ 0 w 274"/>
                <a:gd name="T5" fmla="*/ 343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74" h="343">
                  <a:moveTo>
                    <a:pt x="274" y="0"/>
                  </a:moveTo>
                  <a:lnTo>
                    <a:pt x="186" y="147"/>
                  </a:lnTo>
                  <a:lnTo>
                    <a:pt x="0" y="34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10" name="Line 706"/>
            <p:cNvSpPr>
              <a:spLocks noChangeShapeType="1"/>
            </p:cNvSpPr>
            <p:nvPr/>
          </p:nvSpPr>
          <p:spPr bwMode="auto">
            <a:xfrm>
              <a:off x="1897" y="1084"/>
              <a:ext cx="2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11" name="Line 707"/>
            <p:cNvSpPr>
              <a:spLocks noChangeShapeType="1"/>
            </p:cNvSpPr>
            <p:nvPr/>
          </p:nvSpPr>
          <p:spPr bwMode="auto">
            <a:xfrm flipV="1">
              <a:off x="3173" y="1966"/>
              <a:ext cx="540" cy="2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12" name="Line 708"/>
            <p:cNvSpPr>
              <a:spLocks noChangeShapeType="1"/>
            </p:cNvSpPr>
            <p:nvPr/>
          </p:nvSpPr>
          <p:spPr bwMode="auto">
            <a:xfrm>
              <a:off x="3738" y="1816"/>
              <a:ext cx="11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13" name="Line 709"/>
            <p:cNvSpPr>
              <a:spLocks noChangeShapeType="1"/>
            </p:cNvSpPr>
            <p:nvPr/>
          </p:nvSpPr>
          <p:spPr bwMode="auto">
            <a:xfrm flipV="1">
              <a:off x="3717" y="1838"/>
              <a:ext cx="75" cy="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14" name="Line 710"/>
            <p:cNvSpPr>
              <a:spLocks noChangeShapeType="1"/>
            </p:cNvSpPr>
            <p:nvPr/>
          </p:nvSpPr>
          <p:spPr bwMode="auto">
            <a:xfrm flipH="1">
              <a:off x="3760" y="1812"/>
              <a:ext cx="10" cy="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15" name="Line 711"/>
            <p:cNvSpPr>
              <a:spLocks noChangeShapeType="1"/>
            </p:cNvSpPr>
            <p:nvPr/>
          </p:nvSpPr>
          <p:spPr bwMode="auto">
            <a:xfrm>
              <a:off x="3732" y="1855"/>
              <a:ext cx="0" cy="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16" name="Freeform 712"/>
            <p:cNvSpPr>
              <a:spLocks/>
            </p:cNvSpPr>
            <p:nvPr/>
          </p:nvSpPr>
          <p:spPr bwMode="auto">
            <a:xfrm>
              <a:off x="3741" y="1855"/>
              <a:ext cx="11" cy="83"/>
            </a:xfrm>
            <a:custGeom>
              <a:avLst/>
              <a:gdLst>
                <a:gd name="T0" fmla="*/ 78 w 78"/>
                <a:gd name="T1" fmla="*/ 0 h 578"/>
                <a:gd name="T2" fmla="*/ 78 w 78"/>
                <a:gd name="T3" fmla="*/ 578 h 578"/>
                <a:gd name="T4" fmla="*/ 0 w 78"/>
                <a:gd name="T5" fmla="*/ 460 h 5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8" h="578">
                  <a:moveTo>
                    <a:pt x="78" y="0"/>
                  </a:moveTo>
                  <a:lnTo>
                    <a:pt x="78" y="578"/>
                  </a:lnTo>
                  <a:lnTo>
                    <a:pt x="0" y="46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17" name="Line 713"/>
            <p:cNvSpPr>
              <a:spLocks noChangeShapeType="1"/>
            </p:cNvSpPr>
            <p:nvPr/>
          </p:nvSpPr>
          <p:spPr bwMode="auto">
            <a:xfrm flipV="1">
              <a:off x="3732" y="1859"/>
              <a:ext cx="20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18" name="Line 714"/>
            <p:cNvSpPr>
              <a:spLocks noChangeShapeType="1"/>
            </p:cNvSpPr>
            <p:nvPr/>
          </p:nvSpPr>
          <p:spPr bwMode="auto">
            <a:xfrm flipV="1">
              <a:off x="3732" y="1880"/>
              <a:ext cx="16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19" name="Line 715"/>
            <p:cNvSpPr>
              <a:spLocks noChangeShapeType="1"/>
            </p:cNvSpPr>
            <p:nvPr/>
          </p:nvSpPr>
          <p:spPr bwMode="auto">
            <a:xfrm flipH="1">
              <a:off x="3732" y="1897"/>
              <a:ext cx="16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20" name="Line 716"/>
            <p:cNvSpPr>
              <a:spLocks noChangeShapeType="1"/>
            </p:cNvSpPr>
            <p:nvPr/>
          </p:nvSpPr>
          <p:spPr bwMode="auto">
            <a:xfrm>
              <a:off x="3765" y="1859"/>
              <a:ext cx="0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21" name="Freeform 717"/>
            <p:cNvSpPr>
              <a:spLocks/>
            </p:cNvSpPr>
            <p:nvPr/>
          </p:nvSpPr>
          <p:spPr bwMode="auto">
            <a:xfrm>
              <a:off x="3766" y="1849"/>
              <a:ext cx="14" cy="89"/>
            </a:xfrm>
            <a:custGeom>
              <a:avLst/>
              <a:gdLst>
                <a:gd name="T0" fmla="*/ 98 w 98"/>
                <a:gd name="T1" fmla="*/ 0 h 618"/>
                <a:gd name="T2" fmla="*/ 98 w 98"/>
                <a:gd name="T3" fmla="*/ 618 h 618"/>
                <a:gd name="T4" fmla="*/ 0 w 98"/>
                <a:gd name="T5" fmla="*/ 500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8" h="618">
                  <a:moveTo>
                    <a:pt x="98" y="0"/>
                  </a:moveTo>
                  <a:lnTo>
                    <a:pt x="98" y="618"/>
                  </a:lnTo>
                  <a:lnTo>
                    <a:pt x="0" y="50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22" name="Line 718"/>
            <p:cNvSpPr>
              <a:spLocks noChangeShapeType="1"/>
            </p:cNvSpPr>
            <p:nvPr/>
          </p:nvSpPr>
          <p:spPr bwMode="auto">
            <a:xfrm flipH="1">
              <a:off x="3828" y="1859"/>
              <a:ext cx="1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23" name="Line 719"/>
            <p:cNvSpPr>
              <a:spLocks noChangeShapeType="1"/>
            </p:cNvSpPr>
            <p:nvPr/>
          </p:nvSpPr>
          <p:spPr bwMode="auto">
            <a:xfrm>
              <a:off x="3851" y="1842"/>
              <a:ext cx="0" cy="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24" name="Line 720"/>
            <p:cNvSpPr>
              <a:spLocks noChangeShapeType="1"/>
            </p:cNvSpPr>
            <p:nvPr/>
          </p:nvSpPr>
          <p:spPr bwMode="auto">
            <a:xfrm>
              <a:off x="3868" y="1847"/>
              <a:ext cx="0" cy="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25" name="Line 721"/>
            <p:cNvSpPr>
              <a:spLocks noChangeShapeType="1"/>
            </p:cNvSpPr>
            <p:nvPr/>
          </p:nvSpPr>
          <p:spPr bwMode="auto">
            <a:xfrm flipV="1">
              <a:off x="3854" y="1842"/>
              <a:ext cx="32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26" name="Line 722"/>
            <p:cNvSpPr>
              <a:spLocks noChangeShapeType="1"/>
            </p:cNvSpPr>
            <p:nvPr/>
          </p:nvSpPr>
          <p:spPr bwMode="auto">
            <a:xfrm flipV="1">
              <a:off x="3857" y="1868"/>
              <a:ext cx="25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27" name="Line 723"/>
            <p:cNvSpPr>
              <a:spLocks noChangeShapeType="1"/>
            </p:cNvSpPr>
            <p:nvPr/>
          </p:nvSpPr>
          <p:spPr bwMode="auto">
            <a:xfrm flipV="1">
              <a:off x="3857" y="1890"/>
              <a:ext cx="26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28" name="Line 724"/>
            <p:cNvSpPr>
              <a:spLocks noChangeShapeType="1"/>
            </p:cNvSpPr>
            <p:nvPr/>
          </p:nvSpPr>
          <p:spPr bwMode="auto">
            <a:xfrm flipV="1">
              <a:off x="3853" y="1917"/>
              <a:ext cx="33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29" name="Line 725"/>
            <p:cNvSpPr>
              <a:spLocks noChangeShapeType="1"/>
            </p:cNvSpPr>
            <p:nvPr/>
          </p:nvSpPr>
          <p:spPr bwMode="auto">
            <a:xfrm>
              <a:off x="3867" y="1817"/>
              <a:ext cx="5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30" name="Line 726"/>
            <p:cNvSpPr>
              <a:spLocks noChangeShapeType="1"/>
            </p:cNvSpPr>
            <p:nvPr/>
          </p:nvSpPr>
          <p:spPr bwMode="auto">
            <a:xfrm flipH="1">
              <a:off x="3841" y="1816"/>
              <a:ext cx="20" cy="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31" name="Line 727"/>
            <p:cNvSpPr>
              <a:spLocks noChangeShapeType="1"/>
            </p:cNvSpPr>
            <p:nvPr/>
          </p:nvSpPr>
          <p:spPr bwMode="auto">
            <a:xfrm flipV="1">
              <a:off x="3813" y="1884"/>
              <a:ext cx="28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32" name="Line 728"/>
            <p:cNvSpPr>
              <a:spLocks noChangeShapeType="1"/>
            </p:cNvSpPr>
            <p:nvPr/>
          </p:nvSpPr>
          <p:spPr bwMode="auto">
            <a:xfrm flipV="1">
              <a:off x="3825" y="1903"/>
              <a:ext cx="19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33" name="Line 729"/>
            <p:cNvSpPr>
              <a:spLocks noChangeShapeType="1"/>
            </p:cNvSpPr>
            <p:nvPr/>
          </p:nvSpPr>
          <p:spPr bwMode="auto">
            <a:xfrm flipV="1">
              <a:off x="3819" y="1858"/>
              <a:ext cx="22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34" name="Line 730"/>
            <p:cNvSpPr>
              <a:spLocks noChangeShapeType="1"/>
            </p:cNvSpPr>
            <p:nvPr/>
          </p:nvSpPr>
          <p:spPr bwMode="auto">
            <a:xfrm flipV="1">
              <a:off x="3823" y="1836"/>
              <a:ext cx="21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35" name="Line 731"/>
            <p:cNvSpPr>
              <a:spLocks noChangeShapeType="1"/>
            </p:cNvSpPr>
            <p:nvPr/>
          </p:nvSpPr>
          <p:spPr bwMode="auto">
            <a:xfrm flipH="1">
              <a:off x="3808" y="1816"/>
              <a:ext cx="25" cy="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36" name="Line 732"/>
            <p:cNvSpPr>
              <a:spLocks noChangeShapeType="1"/>
            </p:cNvSpPr>
            <p:nvPr/>
          </p:nvSpPr>
          <p:spPr bwMode="auto">
            <a:xfrm>
              <a:off x="3713" y="1966"/>
              <a:ext cx="18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37" name="Line 733"/>
            <p:cNvSpPr>
              <a:spLocks noChangeShapeType="1"/>
            </p:cNvSpPr>
            <p:nvPr/>
          </p:nvSpPr>
          <p:spPr bwMode="auto">
            <a:xfrm>
              <a:off x="3309" y="2923"/>
              <a:ext cx="188" cy="1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38" name="Line 734"/>
            <p:cNvSpPr>
              <a:spLocks noChangeShapeType="1"/>
            </p:cNvSpPr>
            <p:nvPr/>
          </p:nvSpPr>
          <p:spPr bwMode="auto">
            <a:xfrm>
              <a:off x="3497" y="3111"/>
              <a:ext cx="56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39" name="Line 735"/>
            <p:cNvSpPr>
              <a:spLocks noChangeShapeType="1"/>
            </p:cNvSpPr>
            <p:nvPr/>
          </p:nvSpPr>
          <p:spPr bwMode="auto">
            <a:xfrm flipH="1" flipV="1">
              <a:off x="3675" y="3072"/>
              <a:ext cx="11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40" name="Freeform 736"/>
            <p:cNvSpPr>
              <a:spLocks/>
            </p:cNvSpPr>
            <p:nvPr/>
          </p:nvSpPr>
          <p:spPr bwMode="auto">
            <a:xfrm>
              <a:off x="3675" y="2961"/>
              <a:ext cx="32" cy="49"/>
            </a:xfrm>
            <a:custGeom>
              <a:avLst/>
              <a:gdLst>
                <a:gd name="T0" fmla="*/ 0 w 225"/>
                <a:gd name="T1" fmla="*/ 0 h 344"/>
                <a:gd name="T2" fmla="*/ 0 w 225"/>
                <a:gd name="T3" fmla="*/ 304 h 344"/>
                <a:gd name="T4" fmla="*/ 30 w 225"/>
                <a:gd name="T5" fmla="*/ 344 h 344"/>
                <a:gd name="T6" fmla="*/ 225 w 225"/>
                <a:gd name="T7" fmla="*/ 334 h 344"/>
                <a:gd name="T8" fmla="*/ 216 w 225"/>
                <a:gd name="T9" fmla="*/ 197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5" h="344">
                  <a:moveTo>
                    <a:pt x="0" y="0"/>
                  </a:moveTo>
                  <a:lnTo>
                    <a:pt x="0" y="304"/>
                  </a:lnTo>
                  <a:lnTo>
                    <a:pt x="30" y="344"/>
                  </a:lnTo>
                  <a:lnTo>
                    <a:pt x="225" y="334"/>
                  </a:lnTo>
                  <a:lnTo>
                    <a:pt x="216" y="19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41" name="Line 737"/>
            <p:cNvSpPr>
              <a:spLocks noChangeShapeType="1"/>
            </p:cNvSpPr>
            <p:nvPr/>
          </p:nvSpPr>
          <p:spPr bwMode="auto">
            <a:xfrm flipH="1">
              <a:off x="3675" y="2972"/>
              <a:ext cx="22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42" name="Line 738"/>
            <p:cNvSpPr>
              <a:spLocks noChangeShapeType="1"/>
            </p:cNvSpPr>
            <p:nvPr/>
          </p:nvSpPr>
          <p:spPr bwMode="auto">
            <a:xfrm>
              <a:off x="3660" y="2961"/>
              <a:ext cx="0" cy="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43" name="Line 739"/>
            <p:cNvSpPr>
              <a:spLocks noChangeShapeType="1"/>
            </p:cNvSpPr>
            <p:nvPr/>
          </p:nvSpPr>
          <p:spPr bwMode="auto">
            <a:xfrm flipV="1">
              <a:off x="3630" y="3000"/>
              <a:ext cx="30" cy="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44" name="Line 740"/>
            <p:cNvSpPr>
              <a:spLocks noChangeShapeType="1"/>
            </p:cNvSpPr>
            <p:nvPr/>
          </p:nvSpPr>
          <p:spPr bwMode="auto">
            <a:xfrm flipV="1">
              <a:off x="3639" y="2979"/>
              <a:ext cx="21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45" name="Line 741"/>
            <p:cNvSpPr>
              <a:spLocks noChangeShapeType="1"/>
            </p:cNvSpPr>
            <p:nvPr/>
          </p:nvSpPr>
          <p:spPr bwMode="auto">
            <a:xfrm flipV="1">
              <a:off x="3653" y="3022"/>
              <a:ext cx="33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46" name="Line 742"/>
            <p:cNvSpPr>
              <a:spLocks noChangeShapeType="1"/>
            </p:cNvSpPr>
            <p:nvPr/>
          </p:nvSpPr>
          <p:spPr bwMode="auto">
            <a:xfrm>
              <a:off x="3686" y="3020"/>
              <a:ext cx="0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47" name="Line 743"/>
            <p:cNvSpPr>
              <a:spLocks noChangeShapeType="1"/>
            </p:cNvSpPr>
            <p:nvPr/>
          </p:nvSpPr>
          <p:spPr bwMode="auto">
            <a:xfrm flipV="1">
              <a:off x="3653" y="3039"/>
              <a:ext cx="26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48" name="Line 744"/>
            <p:cNvSpPr>
              <a:spLocks noChangeShapeType="1"/>
            </p:cNvSpPr>
            <p:nvPr/>
          </p:nvSpPr>
          <p:spPr bwMode="auto">
            <a:xfrm flipV="1">
              <a:off x="3653" y="3052"/>
              <a:ext cx="26" cy="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49" name="Line 745"/>
            <p:cNvSpPr>
              <a:spLocks noChangeShapeType="1"/>
            </p:cNvSpPr>
            <p:nvPr/>
          </p:nvSpPr>
          <p:spPr bwMode="auto">
            <a:xfrm>
              <a:off x="3653" y="3018"/>
              <a:ext cx="0" cy="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50" name="Line 746"/>
            <p:cNvSpPr>
              <a:spLocks noChangeShapeType="1"/>
            </p:cNvSpPr>
            <p:nvPr/>
          </p:nvSpPr>
          <p:spPr bwMode="auto">
            <a:xfrm flipH="1">
              <a:off x="3742" y="3004"/>
              <a:ext cx="2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51" name="Line 747"/>
            <p:cNvSpPr>
              <a:spLocks noChangeShapeType="1"/>
            </p:cNvSpPr>
            <p:nvPr/>
          </p:nvSpPr>
          <p:spPr bwMode="auto">
            <a:xfrm>
              <a:off x="3766" y="2988"/>
              <a:ext cx="0" cy="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52" name="Line 748"/>
            <p:cNvSpPr>
              <a:spLocks noChangeShapeType="1"/>
            </p:cNvSpPr>
            <p:nvPr/>
          </p:nvSpPr>
          <p:spPr bwMode="auto">
            <a:xfrm>
              <a:off x="3783" y="2992"/>
              <a:ext cx="0" cy="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53" name="Line 749"/>
            <p:cNvSpPr>
              <a:spLocks noChangeShapeType="1"/>
            </p:cNvSpPr>
            <p:nvPr/>
          </p:nvSpPr>
          <p:spPr bwMode="auto">
            <a:xfrm flipV="1">
              <a:off x="3769" y="2988"/>
              <a:ext cx="32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54" name="Line 750"/>
            <p:cNvSpPr>
              <a:spLocks noChangeShapeType="1"/>
            </p:cNvSpPr>
            <p:nvPr/>
          </p:nvSpPr>
          <p:spPr bwMode="auto">
            <a:xfrm flipV="1">
              <a:off x="3771" y="3013"/>
              <a:ext cx="26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55" name="Line 751"/>
            <p:cNvSpPr>
              <a:spLocks noChangeShapeType="1"/>
            </p:cNvSpPr>
            <p:nvPr/>
          </p:nvSpPr>
          <p:spPr bwMode="auto">
            <a:xfrm flipV="1">
              <a:off x="3771" y="3035"/>
              <a:ext cx="27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56" name="Line 752"/>
            <p:cNvSpPr>
              <a:spLocks noChangeShapeType="1"/>
            </p:cNvSpPr>
            <p:nvPr/>
          </p:nvSpPr>
          <p:spPr bwMode="auto">
            <a:xfrm flipV="1">
              <a:off x="3767" y="3062"/>
              <a:ext cx="34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57" name="Line 753"/>
            <p:cNvSpPr>
              <a:spLocks noChangeShapeType="1"/>
            </p:cNvSpPr>
            <p:nvPr/>
          </p:nvSpPr>
          <p:spPr bwMode="auto">
            <a:xfrm>
              <a:off x="3781" y="2962"/>
              <a:ext cx="6" cy="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58" name="Line 754"/>
            <p:cNvSpPr>
              <a:spLocks noChangeShapeType="1"/>
            </p:cNvSpPr>
            <p:nvPr/>
          </p:nvSpPr>
          <p:spPr bwMode="auto">
            <a:xfrm flipH="1">
              <a:off x="3756" y="2961"/>
              <a:ext cx="20" cy="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59" name="Line 755"/>
            <p:cNvSpPr>
              <a:spLocks noChangeShapeType="1"/>
            </p:cNvSpPr>
            <p:nvPr/>
          </p:nvSpPr>
          <p:spPr bwMode="auto">
            <a:xfrm flipV="1">
              <a:off x="3728" y="3030"/>
              <a:ext cx="28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60" name="Line 756"/>
            <p:cNvSpPr>
              <a:spLocks noChangeShapeType="1"/>
            </p:cNvSpPr>
            <p:nvPr/>
          </p:nvSpPr>
          <p:spPr bwMode="auto">
            <a:xfrm flipV="1">
              <a:off x="3739" y="3048"/>
              <a:ext cx="2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61" name="Line 757"/>
            <p:cNvSpPr>
              <a:spLocks noChangeShapeType="1"/>
            </p:cNvSpPr>
            <p:nvPr/>
          </p:nvSpPr>
          <p:spPr bwMode="auto">
            <a:xfrm flipV="1">
              <a:off x="3734" y="3003"/>
              <a:ext cx="22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62" name="Line 758"/>
            <p:cNvSpPr>
              <a:spLocks noChangeShapeType="1"/>
            </p:cNvSpPr>
            <p:nvPr/>
          </p:nvSpPr>
          <p:spPr bwMode="auto">
            <a:xfrm flipV="1">
              <a:off x="3738" y="2980"/>
              <a:ext cx="21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63" name="Line 759"/>
            <p:cNvSpPr>
              <a:spLocks noChangeShapeType="1"/>
            </p:cNvSpPr>
            <p:nvPr/>
          </p:nvSpPr>
          <p:spPr bwMode="auto">
            <a:xfrm flipH="1">
              <a:off x="3723" y="2961"/>
              <a:ext cx="25" cy="6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64" name="Line 760"/>
            <p:cNvSpPr>
              <a:spLocks noChangeShapeType="1"/>
            </p:cNvSpPr>
            <p:nvPr/>
          </p:nvSpPr>
          <p:spPr bwMode="auto">
            <a:xfrm flipH="1">
              <a:off x="3816" y="3027"/>
              <a:ext cx="27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65" name="Line 761"/>
            <p:cNvSpPr>
              <a:spLocks noChangeShapeType="1"/>
            </p:cNvSpPr>
            <p:nvPr/>
          </p:nvSpPr>
          <p:spPr bwMode="auto">
            <a:xfrm flipH="1">
              <a:off x="3819" y="2988"/>
              <a:ext cx="21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66" name="Line 762"/>
            <p:cNvSpPr>
              <a:spLocks noChangeShapeType="1"/>
            </p:cNvSpPr>
            <p:nvPr/>
          </p:nvSpPr>
          <p:spPr bwMode="auto">
            <a:xfrm flipV="1">
              <a:off x="3813" y="2999"/>
              <a:ext cx="21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67" name="Line 763"/>
            <p:cNvSpPr>
              <a:spLocks noChangeShapeType="1"/>
            </p:cNvSpPr>
            <p:nvPr/>
          </p:nvSpPr>
          <p:spPr bwMode="auto">
            <a:xfrm flipV="1">
              <a:off x="3816" y="3046"/>
              <a:ext cx="28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68" name="Line 764"/>
            <p:cNvSpPr>
              <a:spLocks noChangeShapeType="1"/>
            </p:cNvSpPr>
            <p:nvPr/>
          </p:nvSpPr>
          <p:spPr bwMode="auto">
            <a:xfrm flipH="1">
              <a:off x="3816" y="2964"/>
              <a:ext cx="17" cy="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69" name="Line 765"/>
            <p:cNvSpPr>
              <a:spLocks noChangeShapeType="1"/>
            </p:cNvSpPr>
            <p:nvPr/>
          </p:nvSpPr>
          <p:spPr bwMode="auto">
            <a:xfrm flipV="1">
              <a:off x="3848" y="2986"/>
              <a:ext cx="31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70" name="Line 766"/>
            <p:cNvSpPr>
              <a:spLocks noChangeShapeType="1"/>
            </p:cNvSpPr>
            <p:nvPr/>
          </p:nvSpPr>
          <p:spPr bwMode="auto">
            <a:xfrm flipV="1">
              <a:off x="3847" y="3010"/>
              <a:ext cx="35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71" name="Freeform 767"/>
            <p:cNvSpPr>
              <a:spLocks/>
            </p:cNvSpPr>
            <p:nvPr/>
          </p:nvSpPr>
          <p:spPr bwMode="auto">
            <a:xfrm>
              <a:off x="3871" y="3051"/>
              <a:ext cx="19" cy="27"/>
            </a:xfrm>
            <a:custGeom>
              <a:avLst/>
              <a:gdLst>
                <a:gd name="T0" fmla="*/ 0 w 137"/>
                <a:gd name="T1" fmla="*/ 9 h 195"/>
                <a:gd name="T2" fmla="*/ 137 w 137"/>
                <a:gd name="T3" fmla="*/ 195 h 195"/>
                <a:gd name="T4" fmla="*/ 137 w 137"/>
                <a:gd name="T5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7" h="195">
                  <a:moveTo>
                    <a:pt x="0" y="9"/>
                  </a:moveTo>
                  <a:lnTo>
                    <a:pt x="137" y="195"/>
                  </a:lnTo>
                  <a:lnTo>
                    <a:pt x="13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72" name="Line 768"/>
            <p:cNvSpPr>
              <a:spLocks noChangeShapeType="1"/>
            </p:cNvSpPr>
            <p:nvPr/>
          </p:nvSpPr>
          <p:spPr bwMode="auto">
            <a:xfrm>
              <a:off x="3869" y="2965"/>
              <a:ext cx="1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73" name="Freeform 769"/>
            <p:cNvSpPr>
              <a:spLocks/>
            </p:cNvSpPr>
            <p:nvPr/>
          </p:nvSpPr>
          <p:spPr bwMode="auto">
            <a:xfrm>
              <a:off x="3857" y="2958"/>
              <a:ext cx="14" cy="94"/>
            </a:xfrm>
            <a:custGeom>
              <a:avLst/>
              <a:gdLst>
                <a:gd name="T0" fmla="*/ 0 w 98"/>
                <a:gd name="T1" fmla="*/ 0 h 656"/>
                <a:gd name="T2" fmla="*/ 29 w 98"/>
                <a:gd name="T3" fmla="*/ 450 h 656"/>
                <a:gd name="T4" fmla="*/ 98 w 98"/>
                <a:gd name="T5" fmla="*/ 656 h 6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8" h="656">
                  <a:moveTo>
                    <a:pt x="0" y="0"/>
                  </a:moveTo>
                  <a:lnTo>
                    <a:pt x="29" y="450"/>
                  </a:lnTo>
                  <a:lnTo>
                    <a:pt x="98" y="656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74" name="Freeform 770"/>
            <p:cNvSpPr>
              <a:spLocks/>
            </p:cNvSpPr>
            <p:nvPr/>
          </p:nvSpPr>
          <p:spPr bwMode="auto">
            <a:xfrm>
              <a:off x="3841" y="3022"/>
              <a:ext cx="40" cy="50"/>
            </a:xfrm>
            <a:custGeom>
              <a:avLst/>
              <a:gdLst>
                <a:gd name="T0" fmla="*/ 274 w 274"/>
                <a:gd name="T1" fmla="*/ 0 h 344"/>
                <a:gd name="T2" fmla="*/ 186 w 274"/>
                <a:gd name="T3" fmla="*/ 147 h 344"/>
                <a:gd name="T4" fmla="*/ 0 w 274"/>
                <a:gd name="T5" fmla="*/ 344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74" h="344">
                  <a:moveTo>
                    <a:pt x="274" y="0"/>
                  </a:moveTo>
                  <a:lnTo>
                    <a:pt x="186" y="147"/>
                  </a:lnTo>
                  <a:lnTo>
                    <a:pt x="0" y="34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75" name="Freeform 771"/>
            <p:cNvSpPr>
              <a:spLocks/>
            </p:cNvSpPr>
            <p:nvPr/>
          </p:nvSpPr>
          <p:spPr bwMode="auto">
            <a:xfrm>
              <a:off x="3511" y="3149"/>
              <a:ext cx="10" cy="117"/>
            </a:xfrm>
            <a:custGeom>
              <a:avLst/>
              <a:gdLst>
                <a:gd name="T0" fmla="*/ 71 w 71"/>
                <a:gd name="T1" fmla="*/ 0 h 814"/>
                <a:gd name="T2" fmla="*/ 24 w 71"/>
                <a:gd name="T3" fmla="*/ 160 h 814"/>
                <a:gd name="T4" fmla="*/ 0 w 71"/>
                <a:gd name="T5" fmla="*/ 325 h 814"/>
                <a:gd name="T6" fmla="*/ 0 w 71"/>
                <a:gd name="T7" fmla="*/ 490 h 814"/>
                <a:gd name="T8" fmla="*/ 24 w 71"/>
                <a:gd name="T9" fmla="*/ 655 h 814"/>
                <a:gd name="T10" fmla="*/ 71 w 71"/>
                <a:gd name="T11" fmla="*/ 814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1" h="814">
                  <a:moveTo>
                    <a:pt x="71" y="0"/>
                  </a:moveTo>
                  <a:lnTo>
                    <a:pt x="24" y="160"/>
                  </a:lnTo>
                  <a:lnTo>
                    <a:pt x="0" y="325"/>
                  </a:lnTo>
                  <a:lnTo>
                    <a:pt x="0" y="490"/>
                  </a:lnTo>
                  <a:lnTo>
                    <a:pt x="24" y="655"/>
                  </a:lnTo>
                  <a:lnTo>
                    <a:pt x="71" y="81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76" name="Line 772"/>
            <p:cNvSpPr>
              <a:spLocks noChangeShapeType="1"/>
            </p:cNvSpPr>
            <p:nvPr/>
          </p:nvSpPr>
          <p:spPr bwMode="auto">
            <a:xfrm flipH="1">
              <a:off x="3597" y="3185"/>
              <a:ext cx="7" cy="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77" name="Line 773"/>
            <p:cNvSpPr>
              <a:spLocks noChangeShapeType="1"/>
            </p:cNvSpPr>
            <p:nvPr/>
          </p:nvSpPr>
          <p:spPr bwMode="auto">
            <a:xfrm>
              <a:off x="3567" y="3189"/>
              <a:ext cx="0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78" name="Line 774"/>
            <p:cNvSpPr>
              <a:spLocks noChangeShapeType="1"/>
            </p:cNvSpPr>
            <p:nvPr/>
          </p:nvSpPr>
          <p:spPr bwMode="auto">
            <a:xfrm>
              <a:off x="3583" y="3154"/>
              <a:ext cx="0" cy="10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79" name="Line 775"/>
            <p:cNvSpPr>
              <a:spLocks noChangeShapeType="1"/>
            </p:cNvSpPr>
            <p:nvPr/>
          </p:nvSpPr>
          <p:spPr bwMode="auto">
            <a:xfrm flipV="1">
              <a:off x="3550" y="3174"/>
              <a:ext cx="67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80" name="Freeform 776"/>
            <p:cNvSpPr>
              <a:spLocks/>
            </p:cNvSpPr>
            <p:nvPr/>
          </p:nvSpPr>
          <p:spPr bwMode="auto">
            <a:xfrm>
              <a:off x="3557" y="3144"/>
              <a:ext cx="49" cy="14"/>
            </a:xfrm>
            <a:custGeom>
              <a:avLst/>
              <a:gdLst>
                <a:gd name="T0" fmla="*/ 343 w 343"/>
                <a:gd name="T1" fmla="*/ 0 h 99"/>
                <a:gd name="T2" fmla="*/ 186 w 343"/>
                <a:gd name="T3" fmla="*/ 59 h 99"/>
                <a:gd name="T4" fmla="*/ 0 w 343"/>
                <a:gd name="T5" fmla="*/ 99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3" h="99">
                  <a:moveTo>
                    <a:pt x="343" y="0"/>
                  </a:moveTo>
                  <a:lnTo>
                    <a:pt x="186" y="59"/>
                  </a:lnTo>
                  <a:lnTo>
                    <a:pt x="0" y="99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81" name="Line 777"/>
            <p:cNvSpPr>
              <a:spLocks noChangeShapeType="1"/>
            </p:cNvSpPr>
            <p:nvPr/>
          </p:nvSpPr>
          <p:spPr bwMode="auto">
            <a:xfrm flipV="1">
              <a:off x="3544" y="3203"/>
              <a:ext cx="80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82" name="Line 778"/>
            <p:cNvSpPr>
              <a:spLocks noChangeShapeType="1"/>
            </p:cNvSpPr>
            <p:nvPr/>
          </p:nvSpPr>
          <p:spPr bwMode="auto">
            <a:xfrm flipV="1">
              <a:off x="3549" y="3232"/>
              <a:ext cx="71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83" name="Line 779"/>
            <p:cNvSpPr>
              <a:spLocks noChangeShapeType="1"/>
            </p:cNvSpPr>
            <p:nvPr/>
          </p:nvSpPr>
          <p:spPr bwMode="auto">
            <a:xfrm flipH="1">
              <a:off x="3557" y="3255"/>
              <a:ext cx="54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84" name="Line 780"/>
            <p:cNvSpPr>
              <a:spLocks noChangeShapeType="1"/>
            </p:cNvSpPr>
            <p:nvPr/>
          </p:nvSpPr>
          <p:spPr bwMode="auto">
            <a:xfrm flipV="1">
              <a:off x="3642" y="3164"/>
              <a:ext cx="67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85" name="Line 781"/>
            <p:cNvSpPr>
              <a:spLocks noChangeShapeType="1"/>
            </p:cNvSpPr>
            <p:nvPr/>
          </p:nvSpPr>
          <p:spPr bwMode="auto">
            <a:xfrm flipH="1">
              <a:off x="3691" y="3183"/>
              <a:ext cx="2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86" name="Line 782"/>
            <p:cNvSpPr>
              <a:spLocks noChangeShapeType="1"/>
            </p:cNvSpPr>
            <p:nvPr/>
          </p:nvSpPr>
          <p:spPr bwMode="auto">
            <a:xfrm flipV="1">
              <a:off x="3659" y="3188"/>
              <a:ext cx="34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87" name="Line 783"/>
            <p:cNvSpPr>
              <a:spLocks noChangeShapeType="1"/>
            </p:cNvSpPr>
            <p:nvPr/>
          </p:nvSpPr>
          <p:spPr bwMode="auto">
            <a:xfrm flipV="1">
              <a:off x="3637" y="3256"/>
              <a:ext cx="78" cy="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88" name="Line 784"/>
            <p:cNvSpPr>
              <a:spLocks noChangeShapeType="1"/>
            </p:cNvSpPr>
            <p:nvPr/>
          </p:nvSpPr>
          <p:spPr bwMode="auto">
            <a:xfrm flipV="1">
              <a:off x="3659" y="3238"/>
              <a:ext cx="25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89" name="Line 785"/>
            <p:cNvSpPr>
              <a:spLocks noChangeShapeType="1"/>
            </p:cNvSpPr>
            <p:nvPr/>
          </p:nvSpPr>
          <p:spPr bwMode="auto">
            <a:xfrm flipV="1">
              <a:off x="3659" y="3223"/>
              <a:ext cx="25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90" name="Line 786"/>
            <p:cNvSpPr>
              <a:spLocks noChangeShapeType="1"/>
            </p:cNvSpPr>
            <p:nvPr/>
          </p:nvSpPr>
          <p:spPr bwMode="auto">
            <a:xfrm flipV="1">
              <a:off x="3659" y="3206"/>
              <a:ext cx="28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91" name="Line 787"/>
            <p:cNvSpPr>
              <a:spLocks noChangeShapeType="1"/>
            </p:cNvSpPr>
            <p:nvPr/>
          </p:nvSpPr>
          <p:spPr bwMode="auto">
            <a:xfrm>
              <a:off x="3659" y="3186"/>
              <a:ext cx="0" cy="7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92" name="Line 788"/>
            <p:cNvSpPr>
              <a:spLocks noChangeShapeType="1"/>
            </p:cNvSpPr>
            <p:nvPr/>
          </p:nvSpPr>
          <p:spPr bwMode="auto">
            <a:xfrm flipH="1">
              <a:off x="3673" y="3144"/>
              <a:ext cx="4" cy="4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93" name="Freeform 789"/>
            <p:cNvSpPr>
              <a:spLocks/>
            </p:cNvSpPr>
            <p:nvPr/>
          </p:nvSpPr>
          <p:spPr bwMode="auto">
            <a:xfrm>
              <a:off x="3764" y="3245"/>
              <a:ext cx="15" cy="21"/>
            </a:xfrm>
            <a:custGeom>
              <a:avLst/>
              <a:gdLst>
                <a:gd name="T0" fmla="*/ 107 w 107"/>
                <a:gd name="T1" fmla="*/ 0 h 147"/>
                <a:gd name="T2" fmla="*/ 69 w 107"/>
                <a:gd name="T3" fmla="*/ 147 h 147"/>
                <a:gd name="T4" fmla="*/ 0 w 107"/>
                <a:gd name="T5" fmla="*/ 40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7" h="147">
                  <a:moveTo>
                    <a:pt x="107" y="0"/>
                  </a:moveTo>
                  <a:lnTo>
                    <a:pt x="69" y="147"/>
                  </a:lnTo>
                  <a:lnTo>
                    <a:pt x="0" y="4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94" name="Line 790"/>
            <p:cNvSpPr>
              <a:spLocks noChangeShapeType="1"/>
            </p:cNvSpPr>
            <p:nvPr/>
          </p:nvSpPr>
          <p:spPr bwMode="auto">
            <a:xfrm flipH="1">
              <a:off x="3781" y="3206"/>
              <a:ext cx="5" cy="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95" name="Line 791"/>
            <p:cNvSpPr>
              <a:spLocks noChangeShapeType="1"/>
            </p:cNvSpPr>
            <p:nvPr/>
          </p:nvSpPr>
          <p:spPr bwMode="auto">
            <a:xfrm flipV="1">
              <a:off x="3748" y="3210"/>
              <a:ext cx="37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96" name="Freeform 792"/>
            <p:cNvSpPr>
              <a:spLocks/>
            </p:cNvSpPr>
            <p:nvPr/>
          </p:nvSpPr>
          <p:spPr bwMode="auto">
            <a:xfrm>
              <a:off x="3785" y="3179"/>
              <a:ext cx="22" cy="32"/>
            </a:xfrm>
            <a:custGeom>
              <a:avLst/>
              <a:gdLst>
                <a:gd name="T0" fmla="*/ 0 w 157"/>
                <a:gd name="T1" fmla="*/ 0 h 224"/>
                <a:gd name="T2" fmla="*/ 89 w 157"/>
                <a:gd name="T3" fmla="*/ 224 h 224"/>
                <a:gd name="T4" fmla="*/ 157 w 157"/>
                <a:gd name="T5" fmla="*/ 224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7" h="224">
                  <a:moveTo>
                    <a:pt x="0" y="0"/>
                  </a:moveTo>
                  <a:lnTo>
                    <a:pt x="89" y="224"/>
                  </a:lnTo>
                  <a:lnTo>
                    <a:pt x="157" y="22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97" name="Line 793"/>
            <p:cNvSpPr>
              <a:spLocks noChangeShapeType="1"/>
            </p:cNvSpPr>
            <p:nvPr/>
          </p:nvSpPr>
          <p:spPr bwMode="auto">
            <a:xfrm>
              <a:off x="3775" y="3146"/>
              <a:ext cx="11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98" name="Freeform 794"/>
            <p:cNvSpPr>
              <a:spLocks/>
            </p:cNvSpPr>
            <p:nvPr/>
          </p:nvSpPr>
          <p:spPr bwMode="auto">
            <a:xfrm>
              <a:off x="3729" y="3169"/>
              <a:ext cx="32" cy="51"/>
            </a:xfrm>
            <a:custGeom>
              <a:avLst/>
              <a:gdLst>
                <a:gd name="T0" fmla="*/ 225 w 225"/>
                <a:gd name="T1" fmla="*/ 0 h 354"/>
                <a:gd name="T2" fmla="*/ 117 w 225"/>
                <a:gd name="T3" fmla="*/ 187 h 354"/>
                <a:gd name="T4" fmla="*/ 0 w 225"/>
                <a:gd name="T5" fmla="*/ 354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5" h="354">
                  <a:moveTo>
                    <a:pt x="225" y="0"/>
                  </a:moveTo>
                  <a:lnTo>
                    <a:pt x="117" y="187"/>
                  </a:lnTo>
                  <a:lnTo>
                    <a:pt x="0" y="354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899" name="Freeform 795"/>
            <p:cNvSpPr>
              <a:spLocks/>
            </p:cNvSpPr>
            <p:nvPr/>
          </p:nvSpPr>
          <p:spPr bwMode="auto">
            <a:xfrm>
              <a:off x="3736" y="3211"/>
              <a:ext cx="28" cy="56"/>
            </a:xfrm>
            <a:custGeom>
              <a:avLst/>
              <a:gdLst>
                <a:gd name="T0" fmla="*/ 196 w 196"/>
                <a:gd name="T1" fmla="*/ 0 h 392"/>
                <a:gd name="T2" fmla="*/ 128 w 196"/>
                <a:gd name="T3" fmla="*/ 235 h 392"/>
                <a:gd name="T4" fmla="*/ 0 w 196"/>
                <a:gd name="T5" fmla="*/ 392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6" h="392">
                  <a:moveTo>
                    <a:pt x="196" y="0"/>
                  </a:moveTo>
                  <a:lnTo>
                    <a:pt x="128" y="235"/>
                  </a:lnTo>
                  <a:lnTo>
                    <a:pt x="0" y="392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900" name="Line 796"/>
            <p:cNvSpPr>
              <a:spLocks noChangeShapeType="1"/>
            </p:cNvSpPr>
            <p:nvPr/>
          </p:nvSpPr>
          <p:spPr bwMode="auto">
            <a:xfrm flipH="1">
              <a:off x="3841" y="3190"/>
              <a:ext cx="1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901" name="Line 797"/>
            <p:cNvSpPr>
              <a:spLocks noChangeShapeType="1"/>
            </p:cNvSpPr>
            <p:nvPr/>
          </p:nvSpPr>
          <p:spPr bwMode="auto">
            <a:xfrm>
              <a:off x="3864" y="3174"/>
              <a:ext cx="0" cy="8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902" name="Line 798"/>
            <p:cNvSpPr>
              <a:spLocks noChangeShapeType="1"/>
            </p:cNvSpPr>
            <p:nvPr/>
          </p:nvSpPr>
          <p:spPr bwMode="auto">
            <a:xfrm>
              <a:off x="3881" y="3178"/>
              <a:ext cx="0" cy="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903" name="Line 799"/>
            <p:cNvSpPr>
              <a:spLocks noChangeShapeType="1"/>
            </p:cNvSpPr>
            <p:nvPr/>
          </p:nvSpPr>
          <p:spPr bwMode="auto">
            <a:xfrm flipV="1">
              <a:off x="3867" y="3174"/>
              <a:ext cx="33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904" name="Line 800"/>
            <p:cNvSpPr>
              <a:spLocks noChangeShapeType="1"/>
            </p:cNvSpPr>
            <p:nvPr/>
          </p:nvSpPr>
          <p:spPr bwMode="auto">
            <a:xfrm flipV="1">
              <a:off x="3870" y="3199"/>
              <a:ext cx="25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905" name="Line 801"/>
            <p:cNvSpPr>
              <a:spLocks noChangeShapeType="1"/>
            </p:cNvSpPr>
            <p:nvPr/>
          </p:nvSpPr>
          <p:spPr bwMode="auto">
            <a:xfrm flipV="1">
              <a:off x="3870" y="3221"/>
              <a:ext cx="27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906" name="Line 802"/>
            <p:cNvSpPr>
              <a:spLocks noChangeShapeType="1"/>
            </p:cNvSpPr>
            <p:nvPr/>
          </p:nvSpPr>
          <p:spPr bwMode="auto">
            <a:xfrm flipV="1">
              <a:off x="3866" y="3248"/>
              <a:ext cx="34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907" name="Line 803"/>
            <p:cNvSpPr>
              <a:spLocks noChangeShapeType="1"/>
            </p:cNvSpPr>
            <p:nvPr/>
          </p:nvSpPr>
          <p:spPr bwMode="auto">
            <a:xfrm>
              <a:off x="3880" y="3149"/>
              <a:ext cx="5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908" name="Line 804"/>
            <p:cNvSpPr>
              <a:spLocks noChangeShapeType="1"/>
            </p:cNvSpPr>
            <p:nvPr/>
          </p:nvSpPr>
          <p:spPr bwMode="auto">
            <a:xfrm flipH="1">
              <a:off x="3855" y="3147"/>
              <a:ext cx="19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909" name="Line 805"/>
            <p:cNvSpPr>
              <a:spLocks noChangeShapeType="1"/>
            </p:cNvSpPr>
            <p:nvPr/>
          </p:nvSpPr>
          <p:spPr bwMode="auto">
            <a:xfrm flipV="1">
              <a:off x="3827" y="3216"/>
              <a:ext cx="28" cy="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910" name="Line 806"/>
            <p:cNvSpPr>
              <a:spLocks noChangeShapeType="1"/>
            </p:cNvSpPr>
            <p:nvPr/>
          </p:nvSpPr>
          <p:spPr bwMode="auto">
            <a:xfrm flipV="1">
              <a:off x="3838" y="3234"/>
              <a:ext cx="20" cy="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911" name="Line 807"/>
            <p:cNvSpPr>
              <a:spLocks noChangeShapeType="1"/>
            </p:cNvSpPr>
            <p:nvPr/>
          </p:nvSpPr>
          <p:spPr bwMode="auto">
            <a:xfrm flipV="1">
              <a:off x="3832" y="3189"/>
              <a:ext cx="23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912" name="Line 808"/>
            <p:cNvSpPr>
              <a:spLocks noChangeShapeType="1"/>
            </p:cNvSpPr>
            <p:nvPr/>
          </p:nvSpPr>
          <p:spPr bwMode="auto">
            <a:xfrm flipV="1">
              <a:off x="3837" y="3167"/>
              <a:ext cx="21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913" name="Line 809"/>
            <p:cNvSpPr>
              <a:spLocks noChangeShapeType="1"/>
            </p:cNvSpPr>
            <p:nvPr/>
          </p:nvSpPr>
          <p:spPr bwMode="auto">
            <a:xfrm flipH="1">
              <a:off x="3821" y="3147"/>
              <a:ext cx="25" cy="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914" name="Line 810"/>
            <p:cNvSpPr>
              <a:spLocks noChangeShapeType="1"/>
            </p:cNvSpPr>
            <p:nvPr/>
          </p:nvSpPr>
          <p:spPr bwMode="auto">
            <a:xfrm flipH="1">
              <a:off x="3915" y="3213"/>
              <a:ext cx="26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915" name="Line 811"/>
            <p:cNvSpPr>
              <a:spLocks noChangeShapeType="1"/>
            </p:cNvSpPr>
            <p:nvPr/>
          </p:nvSpPr>
          <p:spPr bwMode="auto">
            <a:xfrm flipH="1">
              <a:off x="3918" y="3174"/>
              <a:ext cx="21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916" name="Line 812"/>
            <p:cNvSpPr>
              <a:spLocks noChangeShapeType="1"/>
            </p:cNvSpPr>
            <p:nvPr/>
          </p:nvSpPr>
          <p:spPr bwMode="auto">
            <a:xfrm flipV="1">
              <a:off x="3912" y="3185"/>
              <a:ext cx="21" cy="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917" name="Line 813"/>
            <p:cNvSpPr>
              <a:spLocks noChangeShapeType="1"/>
            </p:cNvSpPr>
            <p:nvPr/>
          </p:nvSpPr>
          <p:spPr bwMode="auto">
            <a:xfrm flipV="1">
              <a:off x="3915" y="3232"/>
              <a:ext cx="28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918" name="Line 814"/>
            <p:cNvSpPr>
              <a:spLocks noChangeShapeType="1"/>
            </p:cNvSpPr>
            <p:nvPr/>
          </p:nvSpPr>
          <p:spPr bwMode="auto">
            <a:xfrm flipH="1">
              <a:off x="3915" y="3150"/>
              <a:ext cx="17" cy="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919" name="Line 815"/>
            <p:cNvSpPr>
              <a:spLocks noChangeShapeType="1"/>
            </p:cNvSpPr>
            <p:nvPr/>
          </p:nvSpPr>
          <p:spPr bwMode="auto">
            <a:xfrm flipV="1">
              <a:off x="3947" y="3172"/>
              <a:ext cx="31" cy="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920" name="Line 816"/>
            <p:cNvSpPr>
              <a:spLocks noChangeShapeType="1"/>
            </p:cNvSpPr>
            <p:nvPr/>
          </p:nvSpPr>
          <p:spPr bwMode="auto">
            <a:xfrm flipV="1">
              <a:off x="3946" y="3196"/>
              <a:ext cx="35" cy="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921" name="Freeform 817"/>
            <p:cNvSpPr>
              <a:spLocks/>
            </p:cNvSpPr>
            <p:nvPr/>
          </p:nvSpPr>
          <p:spPr bwMode="auto">
            <a:xfrm>
              <a:off x="3969" y="3237"/>
              <a:ext cx="20" cy="28"/>
            </a:xfrm>
            <a:custGeom>
              <a:avLst/>
              <a:gdLst>
                <a:gd name="T0" fmla="*/ 0 w 137"/>
                <a:gd name="T1" fmla="*/ 10 h 195"/>
                <a:gd name="T2" fmla="*/ 137 w 137"/>
                <a:gd name="T3" fmla="*/ 195 h 195"/>
                <a:gd name="T4" fmla="*/ 137 w 137"/>
                <a:gd name="T5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7" h="195">
                  <a:moveTo>
                    <a:pt x="0" y="10"/>
                  </a:moveTo>
                  <a:lnTo>
                    <a:pt x="137" y="195"/>
                  </a:lnTo>
                  <a:lnTo>
                    <a:pt x="13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922" name="Line 818"/>
            <p:cNvSpPr>
              <a:spLocks noChangeShapeType="1"/>
            </p:cNvSpPr>
            <p:nvPr/>
          </p:nvSpPr>
          <p:spPr bwMode="auto">
            <a:xfrm>
              <a:off x="3968" y="3151"/>
              <a:ext cx="10" cy="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923" name="Freeform 819"/>
            <p:cNvSpPr>
              <a:spLocks/>
            </p:cNvSpPr>
            <p:nvPr/>
          </p:nvSpPr>
          <p:spPr bwMode="auto">
            <a:xfrm>
              <a:off x="3955" y="3144"/>
              <a:ext cx="14" cy="94"/>
            </a:xfrm>
            <a:custGeom>
              <a:avLst/>
              <a:gdLst>
                <a:gd name="T0" fmla="*/ 0 w 98"/>
                <a:gd name="T1" fmla="*/ 0 h 657"/>
                <a:gd name="T2" fmla="*/ 30 w 98"/>
                <a:gd name="T3" fmla="*/ 451 h 657"/>
                <a:gd name="T4" fmla="*/ 98 w 98"/>
                <a:gd name="T5" fmla="*/ 657 h 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8" h="657">
                  <a:moveTo>
                    <a:pt x="0" y="0"/>
                  </a:moveTo>
                  <a:lnTo>
                    <a:pt x="30" y="451"/>
                  </a:lnTo>
                  <a:lnTo>
                    <a:pt x="98" y="657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924" name="Freeform 820"/>
            <p:cNvSpPr>
              <a:spLocks/>
            </p:cNvSpPr>
            <p:nvPr/>
          </p:nvSpPr>
          <p:spPr bwMode="auto">
            <a:xfrm>
              <a:off x="3940" y="3209"/>
              <a:ext cx="39" cy="49"/>
            </a:xfrm>
            <a:custGeom>
              <a:avLst/>
              <a:gdLst>
                <a:gd name="T0" fmla="*/ 274 w 274"/>
                <a:gd name="T1" fmla="*/ 0 h 343"/>
                <a:gd name="T2" fmla="*/ 185 w 274"/>
                <a:gd name="T3" fmla="*/ 147 h 343"/>
                <a:gd name="T4" fmla="*/ 0 w 274"/>
                <a:gd name="T5" fmla="*/ 343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74" h="343">
                  <a:moveTo>
                    <a:pt x="274" y="0"/>
                  </a:moveTo>
                  <a:lnTo>
                    <a:pt x="185" y="147"/>
                  </a:lnTo>
                  <a:lnTo>
                    <a:pt x="0" y="34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925" name="Freeform 821"/>
            <p:cNvSpPr>
              <a:spLocks/>
            </p:cNvSpPr>
            <p:nvPr/>
          </p:nvSpPr>
          <p:spPr bwMode="auto">
            <a:xfrm>
              <a:off x="4015" y="3149"/>
              <a:ext cx="10" cy="117"/>
            </a:xfrm>
            <a:custGeom>
              <a:avLst/>
              <a:gdLst>
                <a:gd name="T0" fmla="*/ 0 w 71"/>
                <a:gd name="T1" fmla="*/ 814 h 814"/>
                <a:gd name="T2" fmla="*/ 47 w 71"/>
                <a:gd name="T3" fmla="*/ 655 h 814"/>
                <a:gd name="T4" fmla="*/ 71 w 71"/>
                <a:gd name="T5" fmla="*/ 490 h 814"/>
                <a:gd name="T6" fmla="*/ 71 w 71"/>
                <a:gd name="T7" fmla="*/ 325 h 814"/>
                <a:gd name="T8" fmla="*/ 47 w 71"/>
                <a:gd name="T9" fmla="*/ 160 h 814"/>
                <a:gd name="T10" fmla="*/ 0 w 71"/>
                <a:gd name="T11" fmla="*/ 0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1" h="814">
                  <a:moveTo>
                    <a:pt x="0" y="814"/>
                  </a:moveTo>
                  <a:lnTo>
                    <a:pt x="47" y="655"/>
                  </a:lnTo>
                  <a:lnTo>
                    <a:pt x="71" y="490"/>
                  </a:lnTo>
                  <a:lnTo>
                    <a:pt x="71" y="325"/>
                  </a:lnTo>
                  <a:lnTo>
                    <a:pt x="47" y="16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927" name="Line 823"/>
            <p:cNvSpPr>
              <a:spLocks noChangeShapeType="1"/>
            </p:cNvSpPr>
            <p:nvPr/>
          </p:nvSpPr>
          <p:spPr bwMode="auto">
            <a:xfrm flipV="1">
              <a:off x="2659" y="1381"/>
              <a:ext cx="281" cy="3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75928" name="Line 824"/>
            <p:cNvSpPr>
              <a:spLocks noChangeShapeType="1"/>
            </p:cNvSpPr>
            <p:nvPr/>
          </p:nvSpPr>
          <p:spPr bwMode="auto">
            <a:xfrm flipV="1">
              <a:off x="2759" y="1535"/>
              <a:ext cx="334" cy="28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04071858"/>
      </p:ext>
    </p:extLst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9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759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131" name="Text Box 3"/>
          <p:cNvSpPr txBox="1">
            <a:spLocks noChangeArrowheads="1"/>
          </p:cNvSpPr>
          <p:nvPr/>
        </p:nvSpPr>
        <p:spPr bwMode="auto">
          <a:xfrm>
            <a:off x="119063" y="704850"/>
            <a:ext cx="9024937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    </a:t>
            </a:r>
            <a:r>
              <a:rPr kumimoji="1" lang="zh-CN" altLang="en-US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蜗轮蜗杆</a:t>
            </a:r>
            <a:r>
              <a:rPr kumimoji="1" lang="zh-CN" altLang="en-US" sz="3200" b="1">
                <a:solidFill>
                  <a:srgbClr val="3333CC"/>
                </a:solidFill>
                <a:latin typeface="楷体_GB2312" pitchFamily="49" charset="-122"/>
                <a:ea typeface="楷体_GB2312" pitchFamily="49" charset="-122"/>
              </a:rPr>
              <a:t>是用来传递空间交叉两轴间的回转运动，最常见的是两轴交叉成直角。</a:t>
            </a:r>
          </a:p>
        </p:txBody>
      </p:sp>
      <p:sp>
        <p:nvSpPr>
          <p:cNvPr id="176132" name="Text Box 4"/>
          <p:cNvSpPr txBox="1">
            <a:spLocks noChangeArrowheads="1"/>
          </p:cNvSpPr>
          <p:nvPr/>
        </p:nvSpPr>
        <p:spPr bwMode="auto">
          <a:xfrm>
            <a:off x="114300" y="1766888"/>
            <a:ext cx="902970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3333CC"/>
                </a:solidFill>
                <a:latin typeface="楷体_GB2312" pitchFamily="49" charset="-122"/>
                <a:ea typeface="楷体_GB2312" pitchFamily="49" charset="-122"/>
              </a:rPr>
              <a:t>    </a:t>
            </a:r>
            <a:r>
              <a:rPr kumimoji="1" lang="zh-CN" altLang="en-US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蜗杆</a:t>
            </a:r>
            <a:r>
              <a:rPr kumimoji="1" lang="zh-CN" altLang="en-US" sz="3200" b="1">
                <a:solidFill>
                  <a:srgbClr val="3333CC"/>
                </a:solidFill>
                <a:latin typeface="楷体_GB2312" pitchFamily="49" charset="-122"/>
                <a:ea typeface="楷体_GB2312" pitchFamily="49" charset="-122"/>
              </a:rPr>
              <a:t>为主动件，</a:t>
            </a:r>
            <a:r>
              <a:rPr kumimoji="1" lang="zh-CN" altLang="en-US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蜗轮</a:t>
            </a:r>
            <a:r>
              <a:rPr kumimoji="1" lang="zh-CN" altLang="en-US" sz="3200" b="1">
                <a:solidFill>
                  <a:srgbClr val="3333CC"/>
                </a:solidFill>
                <a:latin typeface="楷体_GB2312" pitchFamily="49" charset="-122"/>
                <a:ea typeface="楷体_GB2312" pitchFamily="49" charset="-122"/>
              </a:rPr>
              <a:t>为从动件。</a:t>
            </a:r>
            <a:r>
              <a:rPr kumimoji="1" lang="zh-CN" altLang="en-US" sz="28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</a:p>
        </p:txBody>
      </p:sp>
      <p:sp>
        <p:nvSpPr>
          <p:cNvPr id="176133" name="Text Box 5"/>
          <p:cNvSpPr txBox="1">
            <a:spLocks noChangeArrowheads="1"/>
          </p:cNvSpPr>
          <p:nvPr/>
        </p:nvSpPr>
        <p:spPr bwMode="auto">
          <a:xfrm>
            <a:off x="90488" y="2276475"/>
            <a:ext cx="9024937" cy="1128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3333CC"/>
                </a:solidFill>
                <a:latin typeface="楷体_GB2312" pitchFamily="49" charset="-122"/>
                <a:ea typeface="楷体_GB2312" pitchFamily="49" charset="-122"/>
              </a:rPr>
              <a:t>    </a:t>
            </a:r>
            <a:r>
              <a:rPr kumimoji="1" lang="zh-CN" altLang="en-US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蜗杆</a:t>
            </a:r>
            <a:r>
              <a:rPr kumimoji="1" lang="zh-CN" altLang="en-US" sz="3200" b="1">
                <a:solidFill>
                  <a:srgbClr val="3333CC"/>
                </a:solidFill>
                <a:latin typeface="楷体_GB2312" pitchFamily="49" charset="-122"/>
                <a:ea typeface="楷体_GB2312" pitchFamily="49" charset="-122"/>
              </a:rPr>
              <a:t>的齿数</a:t>
            </a:r>
            <a:r>
              <a:rPr kumimoji="1" lang="en-US" altLang="zh-CN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z</a:t>
            </a:r>
            <a:r>
              <a:rPr kumimoji="1" lang="en-US" altLang="zh-CN" sz="3600" b="1" baseline="-20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1</a:t>
            </a:r>
            <a:r>
              <a:rPr kumimoji="1" lang="zh-CN" altLang="en-US" sz="3200" b="1" i="1">
                <a:solidFill>
                  <a:srgbClr val="3333CC"/>
                </a:solidFill>
                <a:latin typeface="楷体_GB2312" pitchFamily="49" charset="-122"/>
                <a:ea typeface="楷体_GB2312" pitchFamily="49" charset="-122"/>
              </a:rPr>
              <a:t>，</a:t>
            </a:r>
            <a:r>
              <a:rPr kumimoji="1" lang="zh-CN" altLang="en-US" sz="3200" b="1">
                <a:solidFill>
                  <a:srgbClr val="3333CC"/>
                </a:solidFill>
                <a:latin typeface="楷体_GB2312" pitchFamily="49" charset="-122"/>
                <a:ea typeface="楷体_GB2312" pitchFamily="49" charset="-122"/>
              </a:rPr>
              <a:t>称为头数，相当于螺杆上螺纹的线数。</a:t>
            </a:r>
          </a:p>
        </p:txBody>
      </p:sp>
      <p:sp>
        <p:nvSpPr>
          <p:cNvPr id="176134" name="Text Box 6"/>
          <p:cNvSpPr txBox="1">
            <a:spLocks noChangeArrowheads="1"/>
          </p:cNvSpPr>
          <p:nvPr/>
        </p:nvSpPr>
        <p:spPr bwMode="auto">
          <a:xfrm>
            <a:off x="123825" y="3276600"/>
            <a:ext cx="9020175" cy="11890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3333CC"/>
                </a:solidFill>
                <a:latin typeface="楷体_GB2312" pitchFamily="49" charset="-122"/>
                <a:ea typeface="楷体_GB2312" pitchFamily="49" charset="-122"/>
              </a:rPr>
              <a:t>    </a:t>
            </a:r>
            <a:r>
              <a:rPr kumimoji="1" lang="zh-CN" altLang="en-US" sz="3200" b="1">
                <a:solidFill>
                  <a:srgbClr val="3333CC"/>
                </a:solidFill>
                <a:latin typeface="楷体_GB2312" pitchFamily="49" charset="-122"/>
                <a:ea typeface="楷体_GB2312" pitchFamily="49" charset="-122"/>
              </a:rPr>
              <a:t>用</a:t>
            </a:r>
            <a:r>
              <a:rPr kumimoji="1" lang="zh-CN" altLang="en-US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蜗杆</a:t>
            </a:r>
            <a:r>
              <a:rPr kumimoji="1" lang="zh-CN" altLang="en-US" sz="3200" b="1">
                <a:solidFill>
                  <a:srgbClr val="3333CC"/>
                </a:solidFill>
                <a:latin typeface="楷体_GB2312" pitchFamily="49" charset="-122"/>
                <a:ea typeface="楷体_GB2312" pitchFamily="49" charset="-122"/>
              </a:rPr>
              <a:t>和</a:t>
            </a:r>
            <a:r>
              <a:rPr kumimoji="1" lang="zh-CN" altLang="en-US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蜗轮</a:t>
            </a:r>
            <a:r>
              <a:rPr kumimoji="1" lang="zh-CN" altLang="en-US" sz="3200" b="1">
                <a:solidFill>
                  <a:srgbClr val="3333CC"/>
                </a:solidFill>
                <a:latin typeface="楷体_GB2312" pitchFamily="49" charset="-122"/>
                <a:ea typeface="楷体_GB2312" pitchFamily="49" charset="-122"/>
              </a:rPr>
              <a:t>传动，可得到较大的</a:t>
            </a:r>
            <a:r>
              <a:rPr kumimoji="1" lang="zh-CN" altLang="en-US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速比</a:t>
            </a:r>
            <a:r>
              <a:rPr kumimoji="1" lang="zh-CN" altLang="en-US" sz="3200" b="1">
                <a:solidFill>
                  <a:srgbClr val="3333CC"/>
                </a:solidFill>
                <a:latin typeface="楷体_GB2312" pitchFamily="49" charset="-122"/>
                <a:ea typeface="楷体_GB2312" pitchFamily="49" charset="-122"/>
              </a:rPr>
              <a:t>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3333CC"/>
                </a:solidFill>
                <a:latin typeface="楷体_GB2312" pitchFamily="49" charset="-122"/>
                <a:ea typeface="楷体_GB2312" pitchFamily="49" charset="-122"/>
              </a:rPr>
              <a:t>       （</a:t>
            </a:r>
            <a:r>
              <a:rPr kumimoji="1" lang="en-US" altLang="zh-CN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i</a:t>
            </a:r>
            <a:r>
              <a:rPr kumimoji="1" lang="zh-CN" altLang="en-US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＝</a:t>
            </a:r>
            <a:r>
              <a:rPr kumimoji="1" lang="en-US" altLang="zh-CN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z</a:t>
            </a:r>
            <a:r>
              <a:rPr kumimoji="1" lang="en-US" altLang="zh-CN" sz="4000" b="1" baseline="-20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2</a:t>
            </a:r>
            <a:r>
              <a:rPr kumimoji="1" lang="zh-CN" altLang="en-US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／</a:t>
            </a:r>
            <a:r>
              <a:rPr kumimoji="1" lang="en-US" altLang="zh-CN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z</a:t>
            </a:r>
            <a:r>
              <a:rPr kumimoji="1" lang="en-US" altLang="zh-CN" sz="4000" b="1" baseline="-20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1</a:t>
            </a:r>
            <a:r>
              <a:rPr kumimoji="1" lang="zh-CN" altLang="en-US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，</a:t>
            </a:r>
            <a:r>
              <a:rPr kumimoji="1" lang="en-US" altLang="zh-CN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z</a:t>
            </a:r>
            <a:r>
              <a:rPr kumimoji="1" lang="en-US" altLang="zh-CN" sz="4000" b="1" baseline="-20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2</a:t>
            </a:r>
            <a:r>
              <a:rPr kumimoji="1" lang="en-US" altLang="zh-CN" sz="3200" b="1" i="1" baseline="-30000">
                <a:solidFill>
                  <a:srgbClr val="3333CC"/>
                </a:solidFill>
                <a:ea typeface="楷体_GB2312" pitchFamily="49" charset="-122"/>
              </a:rPr>
              <a:t> </a:t>
            </a:r>
            <a:r>
              <a:rPr kumimoji="1" lang="zh-CN" altLang="en-US" sz="3200" b="1">
                <a:solidFill>
                  <a:srgbClr val="3333CC"/>
                </a:solidFill>
                <a:latin typeface="楷体_GB2312" pitchFamily="49" charset="-122"/>
                <a:ea typeface="楷体_GB2312" pitchFamily="49" charset="-122"/>
              </a:rPr>
              <a:t>为</a:t>
            </a:r>
            <a:r>
              <a:rPr kumimoji="1" lang="zh-CN" altLang="en-US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蜗轮</a:t>
            </a:r>
            <a:r>
              <a:rPr kumimoji="1" lang="zh-CN" altLang="en-US" sz="3200" b="1">
                <a:solidFill>
                  <a:srgbClr val="3333CC"/>
                </a:solidFill>
                <a:latin typeface="楷体_GB2312" pitchFamily="49" charset="-122"/>
                <a:ea typeface="楷体_GB2312" pitchFamily="49" charset="-122"/>
              </a:rPr>
              <a:t>齿数</a:t>
            </a:r>
            <a:r>
              <a:rPr kumimoji="1" lang="en-US" altLang="zh-CN" sz="3200" b="1">
                <a:solidFill>
                  <a:srgbClr val="3333CC"/>
                </a:solidFill>
                <a:latin typeface="楷体_GB2312" pitchFamily="49" charset="-122"/>
                <a:ea typeface="楷体_GB2312" pitchFamily="49" charset="-122"/>
              </a:rPr>
              <a:t>) </a:t>
            </a:r>
          </a:p>
        </p:txBody>
      </p:sp>
      <p:sp>
        <p:nvSpPr>
          <p:cNvPr id="176135" name="Text Box 7"/>
          <p:cNvSpPr txBox="1">
            <a:spLocks noChangeArrowheads="1"/>
          </p:cNvSpPr>
          <p:nvPr/>
        </p:nvSpPr>
        <p:spPr bwMode="auto">
          <a:xfrm>
            <a:off x="1757363" y="4867275"/>
            <a:ext cx="7034212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缺点</a:t>
            </a:r>
            <a:r>
              <a:rPr kumimoji="1" lang="zh-CN" altLang="en-US" sz="3200" b="1">
                <a:solidFill>
                  <a:srgbClr val="3333CC"/>
                </a:solidFill>
                <a:latin typeface="楷体_GB2312" pitchFamily="49" charset="-122"/>
                <a:ea typeface="楷体_GB2312" pitchFamily="49" charset="-122"/>
              </a:rPr>
              <a:t>是：摩擦大，发热多，效率低。</a:t>
            </a:r>
            <a:r>
              <a:rPr kumimoji="1" lang="zh-CN" altLang="en-US" sz="24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</a:p>
        </p:txBody>
      </p:sp>
      <p:sp>
        <p:nvSpPr>
          <p:cNvPr id="176136" name="Text Box 8"/>
          <p:cNvSpPr txBox="1">
            <a:spLocks noChangeArrowheads="1"/>
          </p:cNvSpPr>
          <p:nvPr/>
        </p:nvSpPr>
        <p:spPr bwMode="auto">
          <a:xfrm>
            <a:off x="104775" y="5783263"/>
            <a:ext cx="9039225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3333CC"/>
                </a:solidFill>
                <a:latin typeface="楷体_GB2312" pitchFamily="49" charset="-122"/>
                <a:ea typeface="楷体_GB2312" pitchFamily="49" charset="-122"/>
              </a:rPr>
              <a:t>    </a:t>
            </a:r>
            <a:r>
              <a:rPr kumimoji="1" lang="zh-CN" altLang="en-US" sz="3200" b="1">
                <a:solidFill>
                  <a:srgbClr val="3333CC"/>
                </a:solidFill>
                <a:latin typeface="楷体_GB2312" pitchFamily="49" charset="-122"/>
                <a:ea typeface="楷体_GB2312" pitchFamily="49" charset="-122"/>
              </a:rPr>
              <a:t>一对啮合的</a:t>
            </a:r>
            <a:r>
              <a:rPr kumimoji="1" lang="zh-CN" altLang="en-US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蜗杆</a:t>
            </a:r>
            <a:r>
              <a:rPr kumimoji="1" lang="zh-CN" altLang="en-US" sz="3200" b="1">
                <a:solidFill>
                  <a:srgbClr val="3333CC"/>
                </a:solidFill>
                <a:latin typeface="楷体_GB2312" pitchFamily="49" charset="-122"/>
                <a:ea typeface="楷体_GB2312" pitchFamily="49" charset="-122"/>
              </a:rPr>
              <a:t>和</a:t>
            </a:r>
            <a:r>
              <a:rPr kumimoji="1" lang="zh-CN" altLang="en-US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蜗轮</a:t>
            </a:r>
            <a:r>
              <a:rPr kumimoji="1" lang="zh-CN" altLang="en-US" sz="3200" b="1">
                <a:solidFill>
                  <a:srgbClr val="3333CC"/>
                </a:solidFill>
                <a:latin typeface="楷体_GB2312" pitchFamily="49" charset="-122"/>
                <a:ea typeface="楷体_GB2312" pitchFamily="49" charset="-122"/>
              </a:rPr>
              <a:t>，必须有相同的模数和齿形角。 </a:t>
            </a:r>
          </a:p>
        </p:txBody>
      </p:sp>
      <p:sp>
        <p:nvSpPr>
          <p:cNvPr id="176137" name="Text Box 9"/>
          <p:cNvSpPr txBox="1">
            <a:spLocks noChangeArrowheads="1"/>
          </p:cNvSpPr>
          <p:nvPr/>
        </p:nvSpPr>
        <p:spPr bwMode="auto">
          <a:xfrm>
            <a:off x="104775" y="4395788"/>
            <a:ext cx="9424988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3333CC"/>
                </a:solidFill>
                <a:latin typeface="楷体_GB2312" pitchFamily="49" charset="-122"/>
                <a:ea typeface="楷体_GB2312" pitchFamily="49" charset="-122"/>
              </a:rPr>
              <a:t>其传动的</a:t>
            </a:r>
            <a:r>
              <a:rPr kumimoji="1" lang="zh-CN" altLang="en-US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优点</a:t>
            </a:r>
            <a:r>
              <a:rPr kumimoji="1" lang="zh-CN" altLang="en-US" sz="3200" b="1">
                <a:solidFill>
                  <a:srgbClr val="3333CC"/>
                </a:solidFill>
                <a:latin typeface="楷体_GB2312" pitchFamily="49" charset="-122"/>
                <a:ea typeface="楷体_GB2312" pitchFamily="49" charset="-122"/>
              </a:rPr>
              <a:t>是：速比大，结构紧凑，传动平稳。</a:t>
            </a:r>
            <a:r>
              <a:rPr kumimoji="1" lang="zh-CN" altLang="en-US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</a:p>
        </p:txBody>
      </p:sp>
      <p:sp>
        <p:nvSpPr>
          <p:cNvPr id="176138" name="Text Box 10"/>
          <p:cNvSpPr txBox="1">
            <a:spLocks noChangeArrowheads="1"/>
          </p:cNvSpPr>
          <p:nvPr/>
        </p:nvSpPr>
        <p:spPr bwMode="auto">
          <a:xfrm>
            <a:off x="104775" y="5338763"/>
            <a:ext cx="889635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3333CC"/>
                </a:solidFill>
                <a:latin typeface="楷体_GB2312" pitchFamily="49" charset="-122"/>
                <a:ea typeface="楷体_GB2312" pitchFamily="49" charset="-122"/>
              </a:rPr>
              <a:t>    </a:t>
            </a:r>
            <a:r>
              <a:rPr kumimoji="1" lang="zh-CN" altLang="en-US" sz="3200" b="1">
                <a:solidFill>
                  <a:srgbClr val="3333CC"/>
                </a:solidFill>
                <a:latin typeface="楷体_GB2312" pitchFamily="49" charset="-122"/>
                <a:ea typeface="楷体_GB2312" pitchFamily="49" charset="-122"/>
              </a:rPr>
              <a:t>多用于传动速比较大或间歇工作的场合。</a:t>
            </a:r>
            <a:r>
              <a:rPr kumimoji="1" lang="zh-CN" altLang="en-US" sz="3200" b="1">
                <a:solidFill>
                  <a:srgbClr val="000000"/>
                </a:solidFill>
                <a:latin typeface="楷体_GB2312" pitchFamily="49" charset="-122"/>
                <a:ea typeface="楷体_GB2312" pitchFamily="49" charset="-122"/>
              </a:rPr>
              <a:t> </a:t>
            </a:r>
          </a:p>
        </p:txBody>
      </p:sp>
      <p:sp>
        <p:nvSpPr>
          <p:cNvPr id="176143" name="Rectangle 15"/>
          <p:cNvSpPr>
            <a:spLocks noChangeArrowheads="1"/>
          </p:cNvSpPr>
          <p:nvPr/>
        </p:nvSpPr>
        <p:spPr bwMode="auto">
          <a:xfrm>
            <a:off x="104775" y="104775"/>
            <a:ext cx="4583113" cy="601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33CCCC"/>
                    </a:gs>
                    <a:gs pos="50000">
                      <a:srgbClr val="33CCCC">
                        <a:gamma/>
                        <a:tint val="0"/>
                        <a:invGamma/>
                      </a:srgbClr>
                    </a:gs>
                    <a:gs pos="100000">
                      <a:srgbClr val="33CCCC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6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四、</a:t>
            </a:r>
            <a:r>
              <a:rPr lang="zh-CN" altLang="en-US" sz="3600" b="1">
                <a:solidFill>
                  <a:srgbClr val="FF0000"/>
                </a:solidFill>
                <a:latin typeface="楷体_GB2312" pitchFamily="49" charset="-122"/>
                <a:ea typeface="黑体" pitchFamily="2" charset="-122"/>
              </a:rPr>
              <a:t>蜗轮蜗杆</a:t>
            </a:r>
            <a:r>
              <a:rPr lang="zh-CN" altLang="en-US" sz="3200">
                <a:solidFill>
                  <a:srgbClr val="0000FF"/>
                </a:solidFill>
                <a:latin typeface="楷体_GB2312" pitchFamily="49" charset="-122"/>
                <a:ea typeface="楷体_GB2312" pitchFamily="49" charset="-122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159634489"/>
      </p:ext>
    </p:extLst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1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761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1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761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1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761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1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761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13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7613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1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761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1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761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1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1761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1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1761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6131" grpId="0" build="p" autoUpdateAnimBg="0"/>
      <p:bldP spid="176132" grpId="0" build="p" autoUpdateAnimBg="0"/>
      <p:bldP spid="176133" grpId="0" build="p" autoUpdateAnimBg="0"/>
      <p:bldP spid="176134" grpId="0" build="p" autoUpdateAnimBg="0"/>
      <p:bldP spid="176135" grpId="0" build="p" autoUpdateAnimBg="0"/>
      <p:bldP spid="176136" grpId="0" build="p" autoUpdateAnimBg="0"/>
      <p:bldP spid="176137" grpId="0" build="p" autoUpdateAnimBg="0"/>
      <p:bldP spid="176138" grpId="0" build="p" autoUpdateAnimBg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187" name="Rectangle 11"/>
          <p:cNvSpPr>
            <a:spLocks noChangeArrowheads="1"/>
          </p:cNvSpPr>
          <p:nvPr/>
        </p:nvSpPr>
        <p:spPr bwMode="auto">
          <a:xfrm>
            <a:off x="114300" y="123825"/>
            <a:ext cx="4583113" cy="601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33CCCC"/>
                    </a:gs>
                    <a:gs pos="50000">
                      <a:srgbClr val="33CCCC">
                        <a:gamma/>
                        <a:tint val="0"/>
                        <a:invGamma/>
                      </a:srgbClr>
                    </a:gs>
                    <a:gs pos="100000">
                      <a:srgbClr val="33CCCC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600" b="1">
                <a:solidFill>
                  <a:srgbClr val="FF0000"/>
                </a:solidFill>
                <a:latin typeface="楷体_GB2312" pitchFamily="49" charset="-122"/>
                <a:ea typeface="黑体" pitchFamily="2" charset="-122"/>
              </a:rPr>
              <a:t>蜗轮的画法</a:t>
            </a:r>
            <a:endParaRPr lang="zh-CN" altLang="en-US" sz="3200">
              <a:solidFill>
                <a:srgbClr val="0000FF"/>
              </a:solidFill>
              <a:latin typeface="楷体_GB2312" pitchFamily="49" charset="-122"/>
              <a:ea typeface="楷体_GB2312" pitchFamily="49" charset="-122"/>
            </a:endParaRPr>
          </a:p>
        </p:txBody>
      </p:sp>
      <p:pic>
        <p:nvPicPr>
          <p:cNvPr id="178189" name="Picture 13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857250"/>
            <a:ext cx="9144000" cy="60007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126230043"/>
      </p:ext>
    </p:extLst>
  </p:cSld>
  <p:clrMapOvr>
    <a:masterClrMapping/>
  </p:clrMapOvr>
  <p:transition>
    <p:random/>
  </p:transition>
  <p:timing>
    <p:tnLst>
      <p:par>
        <p:cTn id="1" dur="indefinite" restart="never" nodeType="tmRoot"/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211" name="Rectangle 11"/>
          <p:cNvSpPr>
            <a:spLocks noChangeArrowheads="1"/>
          </p:cNvSpPr>
          <p:nvPr/>
        </p:nvSpPr>
        <p:spPr bwMode="auto">
          <a:xfrm>
            <a:off x="104775" y="104775"/>
            <a:ext cx="4583113" cy="601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33CCCC"/>
                    </a:gs>
                    <a:gs pos="50000">
                      <a:srgbClr val="33CCCC">
                        <a:gamma/>
                        <a:tint val="0"/>
                        <a:invGamma/>
                      </a:srgbClr>
                    </a:gs>
                    <a:gs pos="100000">
                      <a:srgbClr val="33CCCC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600" b="1">
                <a:solidFill>
                  <a:srgbClr val="FF0000"/>
                </a:solidFill>
                <a:latin typeface="楷体_GB2312" pitchFamily="49" charset="-122"/>
                <a:ea typeface="黑体" pitchFamily="2" charset="-122"/>
              </a:rPr>
              <a:t>蜗杆的画法</a:t>
            </a:r>
            <a:r>
              <a:rPr lang="zh-CN" altLang="en-US" sz="3200">
                <a:solidFill>
                  <a:srgbClr val="0000FF"/>
                </a:solidFill>
                <a:latin typeface="楷体_GB2312" pitchFamily="49" charset="-122"/>
                <a:ea typeface="楷体_GB2312" pitchFamily="49" charset="-122"/>
              </a:rPr>
              <a:t> </a:t>
            </a:r>
          </a:p>
        </p:txBody>
      </p:sp>
      <p:pic>
        <p:nvPicPr>
          <p:cNvPr id="179214" name="Picture 14" descr="未命名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1252538"/>
            <a:ext cx="9144000" cy="37052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787063808"/>
      </p:ext>
    </p:extLst>
  </p:cSld>
  <p:clrMapOvr>
    <a:masterClrMapping/>
  </p:clrMapOvr>
  <p:transition>
    <p:random/>
  </p:transition>
  <p:timing>
    <p:tnLst>
      <p:par>
        <p:cTn id="1" dur="indefinite" restart="never" nodeType="tmRoot"/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168" name="Rectangle 16"/>
          <p:cNvSpPr>
            <a:spLocks noChangeArrowheads="1"/>
          </p:cNvSpPr>
          <p:nvPr/>
        </p:nvSpPr>
        <p:spPr bwMode="auto">
          <a:xfrm>
            <a:off x="104775" y="104775"/>
            <a:ext cx="4583113" cy="601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33CCCC"/>
                    </a:gs>
                    <a:gs pos="50000">
                      <a:srgbClr val="33CCCC">
                        <a:gamma/>
                        <a:tint val="0"/>
                        <a:invGamma/>
                      </a:srgbClr>
                    </a:gs>
                    <a:gs pos="100000">
                      <a:srgbClr val="33CCCC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algn="l"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algn="l"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algn="l"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algn="l"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zh-CN" altLang="en-US" sz="3600" b="1">
                <a:solidFill>
                  <a:srgbClr val="FF0000"/>
                </a:solidFill>
                <a:latin typeface="楷体_GB2312" pitchFamily="49" charset="-122"/>
                <a:ea typeface="黑体" pitchFamily="2" charset="-122"/>
              </a:rPr>
              <a:t>蜗轮蜗杆啮合的画法</a:t>
            </a:r>
            <a:r>
              <a:rPr lang="zh-CN" altLang="en-US" sz="3200">
                <a:solidFill>
                  <a:srgbClr val="0000FF"/>
                </a:solidFill>
                <a:latin typeface="楷体_GB2312" pitchFamily="49" charset="-122"/>
                <a:ea typeface="楷体_GB2312" pitchFamily="49" charset="-122"/>
              </a:rPr>
              <a:t> </a:t>
            </a:r>
          </a:p>
        </p:txBody>
      </p:sp>
      <p:pic>
        <p:nvPicPr>
          <p:cNvPr id="177169" name="Picture 17" descr="蜗轮蜗杆啮合画法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909638"/>
            <a:ext cx="9144000" cy="59451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77170" name="AutoShape 18">
            <a:hlinkClick r:id="rId3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610600" y="6318250"/>
            <a:ext cx="533400" cy="5334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92402268"/>
      </p:ext>
    </p:extLst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71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71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58" name="Text Box 6"/>
          <p:cNvSpPr txBox="1">
            <a:spLocks noChangeArrowheads="1"/>
          </p:cNvSpPr>
          <p:nvPr/>
        </p:nvSpPr>
        <p:spPr bwMode="auto">
          <a:xfrm>
            <a:off x="85725" y="725488"/>
            <a:ext cx="589438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FF3300">
                        <a:gamma/>
                        <a:shade val="15294"/>
                        <a:invGamma/>
                      </a:srgbClr>
                    </a:gs>
                    <a:gs pos="50000">
                      <a:srgbClr val="FF3300"/>
                    </a:gs>
                    <a:gs pos="100000">
                      <a:srgbClr val="FF3300">
                        <a:gamma/>
                        <a:shade val="15294"/>
                        <a:invGamma/>
                      </a:srgbClr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000" b="1">
                <a:solidFill>
                  <a:srgbClr val="3333CC"/>
                </a:solidFill>
                <a:ea typeface="黑体" pitchFamily="2" charset="-122"/>
              </a:rPr>
              <a:t>一、弹簧的作用和种类</a:t>
            </a:r>
            <a:endParaRPr kumimoji="1" lang="zh-CN" altLang="en-US" sz="4000">
              <a:solidFill>
                <a:srgbClr val="3333CC"/>
              </a:solidFill>
              <a:ea typeface="黑体" pitchFamily="2" charset="-122"/>
            </a:endParaRPr>
          </a:p>
        </p:txBody>
      </p:sp>
      <p:sp>
        <p:nvSpPr>
          <p:cNvPr id="125959" name="Text Box 7"/>
          <p:cNvSpPr txBox="1">
            <a:spLocks noChangeArrowheads="1"/>
          </p:cNvSpPr>
          <p:nvPr/>
        </p:nvSpPr>
        <p:spPr bwMode="auto">
          <a:xfrm>
            <a:off x="114300" y="1544638"/>
            <a:ext cx="4081463" cy="2041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FF0000"/>
                </a:solidFill>
              </a:rPr>
              <a:t>1. </a:t>
            </a:r>
            <a:r>
              <a:rPr kumimoji="1" lang="zh-CN" altLang="en-US" sz="3200" b="1">
                <a:solidFill>
                  <a:srgbClr val="FF0000"/>
                </a:solidFill>
              </a:rPr>
              <a:t>作用：</a:t>
            </a:r>
            <a:r>
              <a:rPr kumimoji="1" lang="zh-CN" altLang="en-US" sz="3200" b="1">
                <a:solidFill>
                  <a:srgbClr val="000000"/>
                </a:solidFill>
              </a:rPr>
              <a:t>弹簧在部件中的作用是减震、复位、夹紧、测力和储能。</a:t>
            </a:r>
          </a:p>
        </p:txBody>
      </p:sp>
      <p:sp>
        <p:nvSpPr>
          <p:cNvPr id="125960" name="Text Box 8"/>
          <p:cNvSpPr txBox="1">
            <a:spLocks noChangeArrowheads="1"/>
          </p:cNvSpPr>
          <p:nvPr/>
        </p:nvSpPr>
        <p:spPr bwMode="auto">
          <a:xfrm>
            <a:off x="111125" y="3806825"/>
            <a:ext cx="2017713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FF0000"/>
                </a:solidFill>
              </a:rPr>
              <a:t>2.</a:t>
            </a:r>
            <a:r>
              <a:rPr kumimoji="1" lang="zh-CN" altLang="en-US" sz="3200" b="1">
                <a:solidFill>
                  <a:srgbClr val="FF0000"/>
                </a:solidFill>
              </a:rPr>
              <a:t>种类：</a:t>
            </a:r>
          </a:p>
        </p:txBody>
      </p:sp>
      <p:sp>
        <p:nvSpPr>
          <p:cNvPr id="125978" name="Text Box 26"/>
          <p:cNvSpPr txBox="1">
            <a:spLocks noChangeArrowheads="1"/>
          </p:cNvSpPr>
          <p:nvPr/>
        </p:nvSpPr>
        <p:spPr bwMode="auto">
          <a:xfrm>
            <a:off x="1001713" y="0"/>
            <a:ext cx="7162800" cy="8239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57150">
                <a:pattFill prst="smCheck">
                  <a:fgClr>
                    <a:srgbClr val="FF3300"/>
                  </a:fgClr>
                  <a:bgClr>
                    <a:srgbClr val="FFFF00"/>
                  </a:bgClr>
                </a:patt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8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第五节   弹   簧</a:t>
            </a:r>
          </a:p>
        </p:txBody>
      </p:sp>
      <p:sp>
        <p:nvSpPr>
          <p:cNvPr id="125983" name="AutoShape 31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610600" y="6318250"/>
            <a:ext cx="533400" cy="5334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  <p:pic>
        <p:nvPicPr>
          <p:cNvPr id="125985" name="Picture 33" descr="u=11435408,202564569&amp;fm=23&amp;gp=0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048" t="14684" r="2191" b="15703"/>
          <a:stretch>
            <a:fillRect/>
          </a:stretch>
        </p:blipFill>
        <p:spPr bwMode="auto">
          <a:xfrm rot="-1623688">
            <a:off x="6932613" y="1970088"/>
            <a:ext cx="2022475" cy="14763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5986" name="Picture 34" descr="u=1482491114,3904508950&amp;fm=23&amp;gp=0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0476" b="7381"/>
          <a:stretch>
            <a:fillRect/>
          </a:stretch>
        </p:blipFill>
        <p:spPr bwMode="auto">
          <a:xfrm>
            <a:off x="7065963" y="3370263"/>
            <a:ext cx="1724025" cy="12430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5988" name="Picture 36" descr="u=4247992316,246488742&amp;fm=23&amp;gp=0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107" t="23569" r="24500" b="21375"/>
          <a:stretch>
            <a:fillRect/>
          </a:stretch>
        </p:blipFill>
        <p:spPr bwMode="auto">
          <a:xfrm>
            <a:off x="5062538" y="4700588"/>
            <a:ext cx="2862262" cy="18319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5994" name="Rectangle 42"/>
          <p:cNvSpPr>
            <a:spLocks noChangeArrowheads="1"/>
          </p:cNvSpPr>
          <p:nvPr/>
        </p:nvSpPr>
        <p:spPr bwMode="auto">
          <a:xfrm>
            <a:off x="1409700" y="3760788"/>
            <a:ext cx="1816100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3333CC"/>
                </a:solidFill>
              </a:rPr>
              <a:t>常用种类</a:t>
            </a:r>
          </a:p>
        </p:txBody>
      </p:sp>
      <p:sp>
        <p:nvSpPr>
          <p:cNvPr id="125995" name="Rectangle 43"/>
          <p:cNvSpPr>
            <a:spLocks noChangeArrowheads="1"/>
          </p:cNvSpPr>
          <p:nvPr/>
        </p:nvSpPr>
        <p:spPr bwMode="auto">
          <a:xfrm>
            <a:off x="3390900" y="3297238"/>
            <a:ext cx="2014538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2800" b="1">
                <a:solidFill>
                  <a:srgbClr val="3333CC"/>
                </a:solidFill>
              </a:rPr>
              <a:t>螺旋弹簧</a:t>
            </a:r>
          </a:p>
        </p:txBody>
      </p:sp>
      <p:sp>
        <p:nvSpPr>
          <p:cNvPr id="125996" name="Rectangle 44"/>
          <p:cNvSpPr>
            <a:spLocks noChangeArrowheads="1"/>
          </p:cNvSpPr>
          <p:nvPr/>
        </p:nvSpPr>
        <p:spPr bwMode="auto">
          <a:xfrm>
            <a:off x="3375025" y="5176838"/>
            <a:ext cx="2414588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2800" b="1">
                <a:solidFill>
                  <a:srgbClr val="3333CC"/>
                </a:solidFill>
              </a:rPr>
              <a:t>涡旋弹簧</a:t>
            </a:r>
          </a:p>
        </p:txBody>
      </p:sp>
      <p:sp>
        <p:nvSpPr>
          <p:cNvPr id="125997" name="Rectangle 45"/>
          <p:cNvSpPr>
            <a:spLocks noChangeArrowheads="1"/>
          </p:cNvSpPr>
          <p:nvPr/>
        </p:nvSpPr>
        <p:spPr bwMode="auto">
          <a:xfrm>
            <a:off x="5121275" y="1338263"/>
            <a:ext cx="2112963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2800" b="1">
                <a:solidFill>
                  <a:srgbClr val="FF0000"/>
                </a:solidFill>
              </a:rPr>
              <a:t>压力弹簧</a:t>
            </a:r>
          </a:p>
        </p:txBody>
      </p:sp>
      <p:sp>
        <p:nvSpPr>
          <p:cNvPr id="125998" name="Rectangle 46"/>
          <p:cNvSpPr>
            <a:spLocks noChangeArrowheads="1"/>
          </p:cNvSpPr>
          <p:nvPr/>
        </p:nvSpPr>
        <p:spPr bwMode="auto">
          <a:xfrm>
            <a:off x="5121275" y="2465388"/>
            <a:ext cx="2490788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2800" b="1">
                <a:solidFill>
                  <a:srgbClr val="FF0000"/>
                </a:solidFill>
              </a:rPr>
              <a:t>拉力弹簧</a:t>
            </a:r>
          </a:p>
        </p:txBody>
      </p:sp>
      <p:sp>
        <p:nvSpPr>
          <p:cNvPr id="125999" name="Rectangle 47"/>
          <p:cNvSpPr>
            <a:spLocks noChangeArrowheads="1"/>
          </p:cNvSpPr>
          <p:nvPr/>
        </p:nvSpPr>
        <p:spPr bwMode="auto">
          <a:xfrm>
            <a:off x="5170488" y="3756025"/>
            <a:ext cx="25019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2800" b="1">
                <a:solidFill>
                  <a:srgbClr val="FF0000"/>
                </a:solidFill>
              </a:rPr>
              <a:t>扭力弹簧</a:t>
            </a:r>
          </a:p>
        </p:txBody>
      </p:sp>
      <p:sp>
        <p:nvSpPr>
          <p:cNvPr id="126000" name="AutoShape 48"/>
          <p:cNvSpPr>
            <a:spLocks/>
          </p:cNvSpPr>
          <p:nvPr/>
        </p:nvSpPr>
        <p:spPr bwMode="auto">
          <a:xfrm>
            <a:off x="3268663" y="3529013"/>
            <a:ext cx="58737" cy="2105025"/>
          </a:xfrm>
          <a:prstGeom prst="leftBrace">
            <a:avLst>
              <a:gd name="adj1" fmla="val 298651"/>
              <a:gd name="adj2" fmla="val 23153"/>
            </a:avLst>
          </a:prstGeom>
          <a:noFill/>
          <a:ln w="2857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  <p:sp>
        <p:nvSpPr>
          <p:cNvPr id="126001" name="AutoShape 49"/>
          <p:cNvSpPr>
            <a:spLocks/>
          </p:cNvSpPr>
          <p:nvPr/>
        </p:nvSpPr>
        <p:spPr bwMode="auto">
          <a:xfrm>
            <a:off x="5032375" y="1557338"/>
            <a:ext cx="114300" cy="2593975"/>
          </a:xfrm>
          <a:prstGeom prst="leftBrace">
            <a:avLst>
              <a:gd name="adj1" fmla="val 189120"/>
              <a:gd name="adj2" fmla="val 77542"/>
            </a:avLst>
          </a:prstGeom>
          <a:noFill/>
          <a:ln w="2857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  <p:pic>
        <p:nvPicPr>
          <p:cNvPr id="125984" name="Picture 32" descr="7340451354981474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350" t="30179" r="6696" b="24947"/>
          <a:stretch>
            <a:fillRect/>
          </a:stretch>
        </p:blipFill>
        <p:spPr bwMode="auto">
          <a:xfrm>
            <a:off x="6902450" y="1116013"/>
            <a:ext cx="1874838" cy="9937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74195967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9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259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9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259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9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7" dur="500"/>
                                        <p:tgtEl>
                                          <p:spTgt spid="1259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9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259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0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260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259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0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260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9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1259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9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9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1259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9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9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1259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9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9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1259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9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5958" grpId="0" autoUpdateAnimBg="0"/>
      <p:bldP spid="125959" grpId="0" autoUpdateAnimBg="0"/>
      <p:bldP spid="125960" grpId="0" autoUpdateAnimBg="0"/>
      <p:bldP spid="125994" grpId="0"/>
      <p:bldP spid="125995" grpId="0"/>
      <p:bldP spid="125996" grpId="0"/>
      <p:bldP spid="125997" grpId="0"/>
      <p:bldP spid="125998" grpId="0"/>
      <p:bldP spid="125999" grpId="0"/>
      <p:bldP spid="126000" grpId="0" animBg="1"/>
      <p:bldP spid="126001" grpId="0" animBg="1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78" name="Text Box 2"/>
          <p:cNvSpPr txBox="1">
            <a:spLocks noChangeArrowheads="1"/>
          </p:cNvSpPr>
          <p:nvPr/>
        </p:nvSpPr>
        <p:spPr bwMode="auto">
          <a:xfrm>
            <a:off x="90488" y="85725"/>
            <a:ext cx="8161337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gradFill rotWithShape="0">
                  <a:gsLst>
                    <a:gs pos="0">
                      <a:srgbClr val="33CCCC"/>
                    </a:gs>
                    <a:gs pos="50000">
                      <a:srgbClr val="33CCCC">
                        <a:gamma/>
                        <a:tint val="0"/>
                        <a:invGamma/>
                      </a:srgbClr>
                    </a:gs>
                    <a:gs pos="100000">
                      <a:srgbClr val="33CCCC"/>
                    </a:gs>
                  </a:gsLst>
                  <a:lin ang="5400000" scaled="1"/>
                </a:gra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000" b="1">
                <a:solidFill>
                  <a:srgbClr val="FF0000"/>
                </a:solidFill>
                <a:ea typeface="黑体" pitchFamily="2" charset="-122"/>
              </a:rPr>
              <a:t>二、圆柱螺旋压力弹簧</a:t>
            </a:r>
          </a:p>
        </p:txBody>
      </p:sp>
      <p:sp>
        <p:nvSpPr>
          <p:cNvPr id="126979" name="Text Box 3"/>
          <p:cNvSpPr txBox="1">
            <a:spLocks noChangeArrowheads="1"/>
          </p:cNvSpPr>
          <p:nvPr/>
        </p:nvSpPr>
        <p:spPr bwMode="auto">
          <a:xfrm>
            <a:off x="85725" y="787400"/>
            <a:ext cx="8215313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000000"/>
                </a:solidFill>
              </a:rPr>
              <a:t>⒈ </a:t>
            </a:r>
            <a:r>
              <a:rPr kumimoji="1" lang="zh-CN" altLang="en-US" sz="3600" b="1">
                <a:solidFill>
                  <a:srgbClr val="000000"/>
                </a:solidFill>
              </a:rPr>
              <a:t>弹簧各部分的名称及尺寸关系</a:t>
            </a:r>
          </a:p>
        </p:txBody>
      </p:sp>
      <p:sp>
        <p:nvSpPr>
          <p:cNvPr id="126981" name="Text Box 5"/>
          <p:cNvSpPr txBox="1">
            <a:spLocks noChangeArrowheads="1"/>
          </p:cNvSpPr>
          <p:nvPr/>
        </p:nvSpPr>
        <p:spPr bwMode="auto">
          <a:xfrm>
            <a:off x="111125" y="1420813"/>
            <a:ext cx="4786313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FF3300"/>
                </a:solidFill>
              </a:rPr>
              <a:t>        </a:t>
            </a:r>
            <a:r>
              <a:rPr kumimoji="1" lang="zh-CN" altLang="en-US" sz="3200" b="1">
                <a:solidFill>
                  <a:srgbClr val="FF0000"/>
                </a:solidFill>
              </a:rPr>
              <a:t>支撑圈数</a:t>
            </a:r>
            <a:r>
              <a:rPr kumimoji="1" lang="en-US" altLang="zh-CN" sz="3200" b="1">
                <a:solidFill>
                  <a:srgbClr val="3333CC"/>
                </a:solidFill>
                <a:latin typeface="黑体" pitchFamily="2" charset="-122"/>
                <a:ea typeface="黑体" pitchFamily="2" charset="-122"/>
              </a:rPr>
              <a:t>n</a:t>
            </a:r>
            <a:r>
              <a:rPr kumimoji="1" lang="en-US" altLang="zh-CN" sz="3200" b="1" baseline="-25000">
                <a:solidFill>
                  <a:srgbClr val="3333CC"/>
                </a:solidFill>
                <a:latin typeface="黑体" pitchFamily="2" charset="-122"/>
                <a:ea typeface="黑体" pitchFamily="2" charset="-122"/>
              </a:rPr>
              <a:t>2</a:t>
            </a:r>
            <a:r>
              <a:rPr kumimoji="1" lang="en-US" altLang="zh-CN" sz="3200" b="1">
                <a:solidFill>
                  <a:srgbClr val="000000"/>
                </a:solidFill>
              </a:rPr>
              <a:t>:</a:t>
            </a:r>
            <a:r>
              <a:rPr kumimoji="1" lang="zh-CN" altLang="en-US" sz="3200" b="1">
                <a:solidFill>
                  <a:srgbClr val="000000"/>
                </a:solidFill>
              </a:rPr>
              <a:t>弹簧端部用于支承或固定的圈数。</a:t>
            </a:r>
            <a:endParaRPr kumimoji="1" lang="zh-CN" altLang="en-US" sz="3200">
              <a:solidFill>
                <a:srgbClr val="000000"/>
              </a:solidFill>
            </a:endParaRPr>
          </a:p>
        </p:txBody>
      </p:sp>
      <p:sp>
        <p:nvSpPr>
          <p:cNvPr id="126982" name="Text Box 6"/>
          <p:cNvSpPr txBox="1">
            <a:spLocks noChangeArrowheads="1"/>
          </p:cNvSpPr>
          <p:nvPr/>
        </p:nvSpPr>
        <p:spPr bwMode="auto">
          <a:xfrm>
            <a:off x="117475" y="2619375"/>
            <a:ext cx="4816475" cy="15541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FF3300"/>
                </a:solidFill>
              </a:rPr>
              <a:t>        </a:t>
            </a:r>
            <a:r>
              <a:rPr kumimoji="1" lang="zh-CN" altLang="en-US" sz="3200" b="1">
                <a:solidFill>
                  <a:srgbClr val="FF0000"/>
                </a:solidFill>
              </a:rPr>
              <a:t>有效圈数</a:t>
            </a:r>
            <a:r>
              <a:rPr kumimoji="1" lang="zh-CN" altLang="en-US" sz="3200" b="1">
                <a:solidFill>
                  <a:srgbClr val="FF3300"/>
                </a:solidFill>
              </a:rPr>
              <a:t> </a:t>
            </a:r>
            <a:r>
              <a:rPr kumimoji="1" lang="en-US" altLang="zh-CN" sz="3200" b="1">
                <a:solidFill>
                  <a:srgbClr val="3333CC"/>
                </a:solidFill>
                <a:latin typeface="黑体" pitchFamily="2" charset="-122"/>
                <a:ea typeface="黑体" pitchFamily="2" charset="-122"/>
              </a:rPr>
              <a:t>n</a:t>
            </a:r>
            <a:r>
              <a:rPr kumimoji="1" lang="en-US" altLang="zh-CN" sz="3200" b="1">
                <a:solidFill>
                  <a:srgbClr val="000000"/>
                </a:solidFill>
              </a:rPr>
              <a:t>:</a:t>
            </a:r>
            <a:r>
              <a:rPr kumimoji="1" lang="zh-CN" altLang="en-US" sz="3200" b="1">
                <a:solidFill>
                  <a:srgbClr val="000000"/>
                </a:solidFill>
              </a:rPr>
              <a:t>保持节距相等参加工作的圈数 </a:t>
            </a:r>
            <a:r>
              <a:rPr kumimoji="1" lang="en-US" altLang="zh-CN" sz="3200" b="1">
                <a:solidFill>
                  <a:srgbClr val="000000"/>
                </a:solidFill>
              </a:rPr>
              <a:t>(</a:t>
            </a:r>
            <a:r>
              <a:rPr kumimoji="1" lang="zh-CN" altLang="en-US" sz="3200" b="1">
                <a:solidFill>
                  <a:srgbClr val="000000"/>
                </a:solidFill>
              </a:rPr>
              <a:t>计算弹簧刚度时的圈数</a:t>
            </a:r>
            <a:r>
              <a:rPr kumimoji="1" lang="en-US" altLang="zh-CN" sz="3200" b="1">
                <a:solidFill>
                  <a:srgbClr val="000000"/>
                </a:solidFill>
              </a:rPr>
              <a:t>)</a:t>
            </a:r>
            <a:r>
              <a:rPr kumimoji="1" lang="zh-CN" altLang="en-US" sz="3200" b="1">
                <a:solidFill>
                  <a:srgbClr val="000000"/>
                </a:solidFill>
              </a:rPr>
              <a:t>。</a:t>
            </a:r>
            <a:endParaRPr kumimoji="1" lang="zh-CN" altLang="en-US" sz="3200">
              <a:solidFill>
                <a:srgbClr val="000000"/>
              </a:solidFill>
            </a:endParaRPr>
          </a:p>
        </p:txBody>
      </p:sp>
      <p:sp>
        <p:nvSpPr>
          <p:cNvPr id="126983" name="Text Box 7"/>
          <p:cNvSpPr txBox="1">
            <a:spLocks noChangeArrowheads="1"/>
          </p:cNvSpPr>
          <p:nvPr/>
        </p:nvSpPr>
        <p:spPr bwMode="auto">
          <a:xfrm>
            <a:off x="119063" y="4330700"/>
            <a:ext cx="4916487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FF3300"/>
                </a:solidFill>
              </a:rPr>
              <a:t>         </a:t>
            </a:r>
            <a:r>
              <a:rPr kumimoji="1" lang="zh-CN" altLang="en-US" sz="3200" b="1">
                <a:solidFill>
                  <a:srgbClr val="FF0000"/>
                </a:solidFill>
              </a:rPr>
              <a:t>总圈数</a:t>
            </a:r>
            <a:r>
              <a:rPr kumimoji="1" lang="en-US" altLang="zh-CN" sz="3200" b="1">
                <a:solidFill>
                  <a:srgbClr val="3333CC"/>
                </a:solidFill>
                <a:latin typeface="黑体" pitchFamily="2" charset="-122"/>
                <a:ea typeface="黑体" pitchFamily="2" charset="-122"/>
              </a:rPr>
              <a:t>n</a:t>
            </a:r>
            <a:r>
              <a:rPr kumimoji="1" lang="en-US" altLang="zh-CN" sz="3200" b="1" baseline="-25000">
                <a:solidFill>
                  <a:srgbClr val="3333CC"/>
                </a:solidFill>
                <a:latin typeface="黑体" pitchFamily="2" charset="-122"/>
                <a:ea typeface="黑体" pitchFamily="2" charset="-122"/>
              </a:rPr>
              <a:t>1</a:t>
            </a:r>
            <a:r>
              <a:rPr kumimoji="1" lang="en-US" altLang="zh-CN" sz="3200" b="1">
                <a:solidFill>
                  <a:srgbClr val="000000"/>
                </a:solidFill>
              </a:rPr>
              <a:t>:</a:t>
            </a:r>
            <a:r>
              <a:rPr kumimoji="1" lang="zh-CN" altLang="en-US" sz="3200" b="1">
                <a:solidFill>
                  <a:srgbClr val="000000"/>
                </a:solidFill>
              </a:rPr>
              <a:t>有效圈数与支 撑圈数之和。</a:t>
            </a:r>
            <a:endParaRPr kumimoji="1" lang="zh-CN" altLang="en-US" sz="3200">
              <a:solidFill>
                <a:srgbClr val="000000"/>
              </a:solidFill>
            </a:endParaRPr>
          </a:p>
        </p:txBody>
      </p:sp>
      <p:sp>
        <p:nvSpPr>
          <p:cNvPr id="126984" name="Text Box 8"/>
          <p:cNvSpPr txBox="1">
            <a:spLocks noChangeArrowheads="1"/>
          </p:cNvSpPr>
          <p:nvPr/>
        </p:nvSpPr>
        <p:spPr bwMode="auto">
          <a:xfrm>
            <a:off x="136525" y="5418138"/>
            <a:ext cx="2084388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n</a:t>
            </a:r>
            <a:r>
              <a:rPr kumimoji="1" lang="en-US" altLang="zh-CN" sz="4000" b="1" baseline="-25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1</a:t>
            </a:r>
            <a:r>
              <a:rPr kumimoji="1" lang="en-US" altLang="zh-CN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=n+n</a:t>
            </a:r>
            <a:r>
              <a:rPr kumimoji="1" lang="en-US" altLang="zh-CN" sz="4000" b="1" baseline="-25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2</a:t>
            </a:r>
            <a:endParaRPr kumimoji="1" lang="en-US" altLang="zh-CN" sz="4000" b="1">
              <a:solidFill>
                <a:srgbClr val="FF0000"/>
              </a:solidFill>
              <a:latin typeface="黑体" pitchFamily="2" charset="-122"/>
              <a:ea typeface="黑体" pitchFamily="2" charset="-122"/>
            </a:endParaRPr>
          </a:p>
        </p:txBody>
      </p:sp>
      <p:grpSp>
        <p:nvGrpSpPr>
          <p:cNvPr id="127265" name="Group 289"/>
          <p:cNvGrpSpPr>
            <a:grpSpLocks/>
          </p:cNvGrpSpPr>
          <p:nvPr/>
        </p:nvGrpSpPr>
        <p:grpSpPr bwMode="auto">
          <a:xfrm>
            <a:off x="7272338" y="1666875"/>
            <a:ext cx="1814512" cy="4948238"/>
            <a:chOff x="4581" y="1050"/>
            <a:chExt cx="1143" cy="3117"/>
          </a:xfrm>
        </p:grpSpPr>
        <p:sp>
          <p:nvSpPr>
            <p:cNvPr id="127266" name="Line 290"/>
            <p:cNvSpPr>
              <a:spLocks noChangeShapeType="1"/>
            </p:cNvSpPr>
            <p:nvPr/>
          </p:nvSpPr>
          <p:spPr bwMode="auto">
            <a:xfrm>
              <a:off x="5150" y="1050"/>
              <a:ext cx="0" cy="2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267" name="Line 291"/>
            <p:cNvSpPr>
              <a:spLocks noChangeShapeType="1"/>
            </p:cNvSpPr>
            <p:nvPr/>
          </p:nvSpPr>
          <p:spPr bwMode="auto">
            <a:xfrm>
              <a:off x="5150" y="1349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268" name="Line 292"/>
            <p:cNvSpPr>
              <a:spLocks noChangeShapeType="1"/>
            </p:cNvSpPr>
            <p:nvPr/>
          </p:nvSpPr>
          <p:spPr bwMode="auto">
            <a:xfrm>
              <a:off x="5150" y="1425"/>
              <a:ext cx="0" cy="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269" name="Line 293"/>
            <p:cNvSpPr>
              <a:spLocks noChangeShapeType="1"/>
            </p:cNvSpPr>
            <p:nvPr/>
          </p:nvSpPr>
          <p:spPr bwMode="auto">
            <a:xfrm>
              <a:off x="5150" y="1681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270" name="Line 294"/>
            <p:cNvSpPr>
              <a:spLocks noChangeShapeType="1"/>
            </p:cNvSpPr>
            <p:nvPr/>
          </p:nvSpPr>
          <p:spPr bwMode="auto">
            <a:xfrm>
              <a:off x="5150" y="1758"/>
              <a:ext cx="0" cy="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271" name="Line 295"/>
            <p:cNvSpPr>
              <a:spLocks noChangeShapeType="1"/>
            </p:cNvSpPr>
            <p:nvPr/>
          </p:nvSpPr>
          <p:spPr bwMode="auto">
            <a:xfrm>
              <a:off x="5150" y="2012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272" name="Line 296"/>
            <p:cNvSpPr>
              <a:spLocks noChangeShapeType="1"/>
            </p:cNvSpPr>
            <p:nvPr/>
          </p:nvSpPr>
          <p:spPr bwMode="auto">
            <a:xfrm>
              <a:off x="5150" y="2090"/>
              <a:ext cx="0" cy="2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273" name="Line 297"/>
            <p:cNvSpPr>
              <a:spLocks noChangeShapeType="1"/>
            </p:cNvSpPr>
            <p:nvPr/>
          </p:nvSpPr>
          <p:spPr bwMode="auto">
            <a:xfrm>
              <a:off x="5150" y="2344"/>
              <a:ext cx="0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274" name="Line 298"/>
            <p:cNvSpPr>
              <a:spLocks noChangeShapeType="1"/>
            </p:cNvSpPr>
            <p:nvPr/>
          </p:nvSpPr>
          <p:spPr bwMode="auto">
            <a:xfrm>
              <a:off x="5150" y="2421"/>
              <a:ext cx="0" cy="2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275" name="Line 299"/>
            <p:cNvSpPr>
              <a:spLocks noChangeShapeType="1"/>
            </p:cNvSpPr>
            <p:nvPr/>
          </p:nvSpPr>
          <p:spPr bwMode="auto">
            <a:xfrm>
              <a:off x="5555" y="1061"/>
              <a:ext cx="0" cy="2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276" name="Line 300"/>
            <p:cNvSpPr>
              <a:spLocks noChangeShapeType="1"/>
            </p:cNvSpPr>
            <p:nvPr/>
          </p:nvSpPr>
          <p:spPr bwMode="auto">
            <a:xfrm>
              <a:off x="5555" y="1344"/>
              <a:ext cx="0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277" name="Line 301"/>
            <p:cNvSpPr>
              <a:spLocks noChangeShapeType="1"/>
            </p:cNvSpPr>
            <p:nvPr/>
          </p:nvSpPr>
          <p:spPr bwMode="auto">
            <a:xfrm>
              <a:off x="5555" y="1421"/>
              <a:ext cx="0" cy="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278" name="Line 302"/>
            <p:cNvSpPr>
              <a:spLocks noChangeShapeType="1"/>
            </p:cNvSpPr>
            <p:nvPr/>
          </p:nvSpPr>
          <p:spPr bwMode="auto">
            <a:xfrm>
              <a:off x="5555" y="1677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279" name="Line 303"/>
            <p:cNvSpPr>
              <a:spLocks noChangeShapeType="1"/>
            </p:cNvSpPr>
            <p:nvPr/>
          </p:nvSpPr>
          <p:spPr bwMode="auto">
            <a:xfrm>
              <a:off x="5555" y="1753"/>
              <a:ext cx="0" cy="2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280" name="Line 304"/>
            <p:cNvSpPr>
              <a:spLocks noChangeShapeType="1"/>
            </p:cNvSpPr>
            <p:nvPr/>
          </p:nvSpPr>
          <p:spPr bwMode="auto">
            <a:xfrm>
              <a:off x="5555" y="2009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281" name="Line 305"/>
            <p:cNvSpPr>
              <a:spLocks noChangeShapeType="1"/>
            </p:cNvSpPr>
            <p:nvPr/>
          </p:nvSpPr>
          <p:spPr bwMode="auto">
            <a:xfrm>
              <a:off x="5555" y="2086"/>
              <a:ext cx="0" cy="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282" name="Line 306"/>
            <p:cNvSpPr>
              <a:spLocks noChangeShapeType="1"/>
            </p:cNvSpPr>
            <p:nvPr/>
          </p:nvSpPr>
          <p:spPr bwMode="auto">
            <a:xfrm>
              <a:off x="5555" y="2340"/>
              <a:ext cx="0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283" name="Line 307"/>
            <p:cNvSpPr>
              <a:spLocks noChangeShapeType="1"/>
            </p:cNvSpPr>
            <p:nvPr/>
          </p:nvSpPr>
          <p:spPr bwMode="auto">
            <a:xfrm>
              <a:off x="5555" y="2417"/>
              <a:ext cx="0" cy="2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284" name="Line 308"/>
            <p:cNvSpPr>
              <a:spLocks noChangeShapeType="1"/>
            </p:cNvSpPr>
            <p:nvPr/>
          </p:nvSpPr>
          <p:spPr bwMode="auto">
            <a:xfrm>
              <a:off x="4745" y="1058"/>
              <a:ext cx="0" cy="2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285" name="Line 309"/>
            <p:cNvSpPr>
              <a:spLocks noChangeShapeType="1"/>
            </p:cNvSpPr>
            <p:nvPr/>
          </p:nvSpPr>
          <p:spPr bwMode="auto">
            <a:xfrm>
              <a:off x="4745" y="1346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286" name="Line 310"/>
            <p:cNvSpPr>
              <a:spLocks noChangeShapeType="1"/>
            </p:cNvSpPr>
            <p:nvPr/>
          </p:nvSpPr>
          <p:spPr bwMode="auto">
            <a:xfrm>
              <a:off x="4745" y="1423"/>
              <a:ext cx="0" cy="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287" name="Line 311"/>
            <p:cNvSpPr>
              <a:spLocks noChangeShapeType="1"/>
            </p:cNvSpPr>
            <p:nvPr/>
          </p:nvSpPr>
          <p:spPr bwMode="auto">
            <a:xfrm>
              <a:off x="4745" y="1679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288" name="Line 312"/>
            <p:cNvSpPr>
              <a:spLocks noChangeShapeType="1"/>
            </p:cNvSpPr>
            <p:nvPr/>
          </p:nvSpPr>
          <p:spPr bwMode="auto">
            <a:xfrm>
              <a:off x="4745" y="1754"/>
              <a:ext cx="0" cy="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289" name="Line 313"/>
            <p:cNvSpPr>
              <a:spLocks noChangeShapeType="1"/>
            </p:cNvSpPr>
            <p:nvPr/>
          </p:nvSpPr>
          <p:spPr bwMode="auto">
            <a:xfrm>
              <a:off x="4745" y="2011"/>
              <a:ext cx="0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290" name="Line 314"/>
            <p:cNvSpPr>
              <a:spLocks noChangeShapeType="1"/>
            </p:cNvSpPr>
            <p:nvPr/>
          </p:nvSpPr>
          <p:spPr bwMode="auto">
            <a:xfrm>
              <a:off x="4745" y="2088"/>
              <a:ext cx="0" cy="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291" name="Line 315"/>
            <p:cNvSpPr>
              <a:spLocks noChangeShapeType="1"/>
            </p:cNvSpPr>
            <p:nvPr/>
          </p:nvSpPr>
          <p:spPr bwMode="auto">
            <a:xfrm>
              <a:off x="4745" y="2342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292" name="Line 316"/>
            <p:cNvSpPr>
              <a:spLocks noChangeShapeType="1"/>
            </p:cNvSpPr>
            <p:nvPr/>
          </p:nvSpPr>
          <p:spPr bwMode="auto">
            <a:xfrm>
              <a:off x="4745" y="2419"/>
              <a:ext cx="0" cy="2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293" name="Line 317"/>
            <p:cNvSpPr>
              <a:spLocks noChangeShapeType="1"/>
            </p:cNvSpPr>
            <p:nvPr/>
          </p:nvSpPr>
          <p:spPr bwMode="auto">
            <a:xfrm>
              <a:off x="4745" y="1108"/>
              <a:ext cx="88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294" name="Line 318"/>
            <p:cNvSpPr>
              <a:spLocks noChangeShapeType="1"/>
            </p:cNvSpPr>
            <p:nvPr/>
          </p:nvSpPr>
          <p:spPr bwMode="auto">
            <a:xfrm>
              <a:off x="4745" y="2626"/>
              <a:ext cx="88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295" name="Line 319"/>
            <p:cNvSpPr>
              <a:spLocks noChangeShapeType="1"/>
            </p:cNvSpPr>
            <p:nvPr/>
          </p:nvSpPr>
          <p:spPr bwMode="auto">
            <a:xfrm flipV="1">
              <a:off x="5485" y="1397"/>
              <a:ext cx="83" cy="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296" name="Line 320"/>
            <p:cNvSpPr>
              <a:spLocks noChangeShapeType="1"/>
            </p:cNvSpPr>
            <p:nvPr/>
          </p:nvSpPr>
          <p:spPr bwMode="auto">
            <a:xfrm flipV="1">
              <a:off x="5500" y="1410"/>
              <a:ext cx="98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297" name="Line 321"/>
            <p:cNvSpPr>
              <a:spLocks noChangeShapeType="1"/>
            </p:cNvSpPr>
            <p:nvPr/>
          </p:nvSpPr>
          <p:spPr bwMode="auto">
            <a:xfrm flipV="1">
              <a:off x="5524" y="1436"/>
              <a:ext cx="95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298" name="Line 322"/>
            <p:cNvSpPr>
              <a:spLocks noChangeShapeType="1"/>
            </p:cNvSpPr>
            <p:nvPr/>
          </p:nvSpPr>
          <p:spPr bwMode="auto">
            <a:xfrm flipV="1">
              <a:off x="5564" y="1476"/>
              <a:ext cx="62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299" name="Freeform 323"/>
            <p:cNvSpPr>
              <a:spLocks/>
            </p:cNvSpPr>
            <p:nvPr/>
          </p:nvSpPr>
          <p:spPr bwMode="auto">
            <a:xfrm>
              <a:off x="4673" y="1108"/>
              <a:ext cx="77" cy="142"/>
            </a:xfrm>
            <a:custGeom>
              <a:avLst/>
              <a:gdLst>
                <a:gd name="T0" fmla="*/ 285 w 285"/>
                <a:gd name="T1" fmla="*/ 1 h 525"/>
                <a:gd name="T2" fmla="*/ 265 w 285"/>
                <a:gd name="T3" fmla="*/ 0 h 525"/>
                <a:gd name="T4" fmla="*/ 244 w 285"/>
                <a:gd name="T5" fmla="*/ 0 h 525"/>
                <a:gd name="T6" fmla="*/ 223 w 285"/>
                <a:gd name="T7" fmla="*/ 2 h 525"/>
                <a:gd name="T8" fmla="*/ 203 w 285"/>
                <a:gd name="T9" fmla="*/ 6 h 525"/>
                <a:gd name="T10" fmla="*/ 183 w 285"/>
                <a:gd name="T11" fmla="*/ 12 h 525"/>
                <a:gd name="T12" fmla="*/ 163 w 285"/>
                <a:gd name="T13" fmla="*/ 18 h 525"/>
                <a:gd name="T14" fmla="*/ 145 w 285"/>
                <a:gd name="T15" fmla="*/ 27 h 525"/>
                <a:gd name="T16" fmla="*/ 127 w 285"/>
                <a:gd name="T17" fmla="*/ 37 h 525"/>
                <a:gd name="T18" fmla="*/ 109 w 285"/>
                <a:gd name="T19" fmla="*/ 48 h 525"/>
                <a:gd name="T20" fmla="*/ 94 w 285"/>
                <a:gd name="T21" fmla="*/ 60 h 525"/>
                <a:gd name="T22" fmla="*/ 78 w 285"/>
                <a:gd name="T23" fmla="*/ 75 h 525"/>
                <a:gd name="T24" fmla="*/ 64 w 285"/>
                <a:gd name="T25" fmla="*/ 90 h 525"/>
                <a:gd name="T26" fmla="*/ 51 w 285"/>
                <a:gd name="T27" fmla="*/ 106 h 525"/>
                <a:gd name="T28" fmla="*/ 40 w 285"/>
                <a:gd name="T29" fmla="*/ 123 h 525"/>
                <a:gd name="T30" fmla="*/ 30 w 285"/>
                <a:gd name="T31" fmla="*/ 141 h 525"/>
                <a:gd name="T32" fmla="*/ 21 w 285"/>
                <a:gd name="T33" fmla="*/ 160 h 525"/>
                <a:gd name="T34" fmla="*/ 13 w 285"/>
                <a:gd name="T35" fmla="*/ 179 h 525"/>
                <a:gd name="T36" fmla="*/ 7 w 285"/>
                <a:gd name="T37" fmla="*/ 199 h 525"/>
                <a:gd name="T38" fmla="*/ 3 w 285"/>
                <a:gd name="T39" fmla="*/ 220 h 525"/>
                <a:gd name="T40" fmla="*/ 1 w 285"/>
                <a:gd name="T41" fmla="*/ 239 h 525"/>
                <a:gd name="T42" fmla="*/ 0 w 285"/>
                <a:gd name="T43" fmla="*/ 260 h 525"/>
                <a:gd name="T44" fmla="*/ 0 w 285"/>
                <a:gd name="T45" fmla="*/ 281 h 525"/>
                <a:gd name="T46" fmla="*/ 2 w 285"/>
                <a:gd name="T47" fmla="*/ 301 h 525"/>
                <a:gd name="T48" fmla="*/ 6 w 285"/>
                <a:gd name="T49" fmla="*/ 322 h 525"/>
                <a:gd name="T50" fmla="*/ 12 w 285"/>
                <a:gd name="T51" fmla="*/ 342 h 525"/>
                <a:gd name="T52" fmla="*/ 19 w 285"/>
                <a:gd name="T53" fmla="*/ 361 h 525"/>
                <a:gd name="T54" fmla="*/ 27 w 285"/>
                <a:gd name="T55" fmla="*/ 380 h 525"/>
                <a:gd name="T56" fmla="*/ 37 w 285"/>
                <a:gd name="T57" fmla="*/ 399 h 525"/>
                <a:gd name="T58" fmla="*/ 48 w 285"/>
                <a:gd name="T59" fmla="*/ 415 h 525"/>
                <a:gd name="T60" fmla="*/ 61 w 285"/>
                <a:gd name="T61" fmla="*/ 432 h 525"/>
                <a:gd name="T62" fmla="*/ 75 w 285"/>
                <a:gd name="T63" fmla="*/ 447 h 525"/>
                <a:gd name="T64" fmla="*/ 90 w 285"/>
                <a:gd name="T65" fmla="*/ 462 h 525"/>
                <a:gd name="T66" fmla="*/ 106 w 285"/>
                <a:gd name="T67" fmla="*/ 474 h 525"/>
                <a:gd name="T68" fmla="*/ 124 w 285"/>
                <a:gd name="T69" fmla="*/ 486 h 525"/>
                <a:gd name="T70" fmla="*/ 141 w 285"/>
                <a:gd name="T71" fmla="*/ 496 h 525"/>
                <a:gd name="T72" fmla="*/ 160 w 285"/>
                <a:gd name="T73" fmla="*/ 505 h 525"/>
                <a:gd name="T74" fmla="*/ 179 w 285"/>
                <a:gd name="T75" fmla="*/ 512 h 525"/>
                <a:gd name="T76" fmla="*/ 199 w 285"/>
                <a:gd name="T77" fmla="*/ 518 h 525"/>
                <a:gd name="T78" fmla="*/ 219 w 285"/>
                <a:gd name="T79" fmla="*/ 522 h 525"/>
                <a:gd name="T80" fmla="*/ 240 w 285"/>
                <a:gd name="T81" fmla="*/ 525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85" h="525">
                  <a:moveTo>
                    <a:pt x="285" y="1"/>
                  </a:moveTo>
                  <a:lnTo>
                    <a:pt x="265" y="0"/>
                  </a:lnTo>
                  <a:lnTo>
                    <a:pt x="244" y="0"/>
                  </a:lnTo>
                  <a:lnTo>
                    <a:pt x="223" y="2"/>
                  </a:lnTo>
                  <a:lnTo>
                    <a:pt x="203" y="6"/>
                  </a:lnTo>
                  <a:lnTo>
                    <a:pt x="183" y="12"/>
                  </a:lnTo>
                  <a:lnTo>
                    <a:pt x="163" y="18"/>
                  </a:lnTo>
                  <a:lnTo>
                    <a:pt x="145" y="27"/>
                  </a:lnTo>
                  <a:lnTo>
                    <a:pt x="127" y="37"/>
                  </a:lnTo>
                  <a:lnTo>
                    <a:pt x="109" y="48"/>
                  </a:lnTo>
                  <a:lnTo>
                    <a:pt x="94" y="60"/>
                  </a:lnTo>
                  <a:lnTo>
                    <a:pt x="78" y="75"/>
                  </a:lnTo>
                  <a:lnTo>
                    <a:pt x="64" y="90"/>
                  </a:lnTo>
                  <a:lnTo>
                    <a:pt x="51" y="106"/>
                  </a:lnTo>
                  <a:lnTo>
                    <a:pt x="40" y="123"/>
                  </a:lnTo>
                  <a:lnTo>
                    <a:pt x="30" y="141"/>
                  </a:lnTo>
                  <a:lnTo>
                    <a:pt x="21" y="160"/>
                  </a:lnTo>
                  <a:lnTo>
                    <a:pt x="13" y="179"/>
                  </a:lnTo>
                  <a:lnTo>
                    <a:pt x="7" y="199"/>
                  </a:lnTo>
                  <a:lnTo>
                    <a:pt x="3" y="220"/>
                  </a:lnTo>
                  <a:lnTo>
                    <a:pt x="1" y="239"/>
                  </a:lnTo>
                  <a:lnTo>
                    <a:pt x="0" y="260"/>
                  </a:lnTo>
                  <a:lnTo>
                    <a:pt x="0" y="281"/>
                  </a:lnTo>
                  <a:lnTo>
                    <a:pt x="2" y="301"/>
                  </a:lnTo>
                  <a:lnTo>
                    <a:pt x="6" y="322"/>
                  </a:lnTo>
                  <a:lnTo>
                    <a:pt x="12" y="342"/>
                  </a:lnTo>
                  <a:lnTo>
                    <a:pt x="19" y="361"/>
                  </a:lnTo>
                  <a:lnTo>
                    <a:pt x="27" y="380"/>
                  </a:lnTo>
                  <a:lnTo>
                    <a:pt x="37" y="399"/>
                  </a:lnTo>
                  <a:lnTo>
                    <a:pt x="48" y="415"/>
                  </a:lnTo>
                  <a:lnTo>
                    <a:pt x="61" y="432"/>
                  </a:lnTo>
                  <a:lnTo>
                    <a:pt x="75" y="447"/>
                  </a:lnTo>
                  <a:lnTo>
                    <a:pt x="90" y="462"/>
                  </a:lnTo>
                  <a:lnTo>
                    <a:pt x="106" y="474"/>
                  </a:lnTo>
                  <a:lnTo>
                    <a:pt x="124" y="486"/>
                  </a:lnTo>
                  <a:lnTo>
                    <a:pt x="141" y="496"/>
                  </a:lnTo>
                  <a:lnTo>
                    <a:pt x="160" y="505"/>
                  </a:lnTo>
                  <a:lnTo>
                    <a:pt x="179" y="512"/>
                  </a:lnTo>
                  <a:lnTo>
                    <a:pt x="199" y="518"/>
                  </a:lnTo>
                  <a:lnTo>
                    <a:pt x="219" y="522"/>
                  </a:lnTo>
                  <a:lnTo>
                    <a:pt x="240" y="52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00" name="Freeform 324"/>
            <p:cNvSpPr>
              <a:spLocks/>
            </p:cNvSpPr>
            <p:nvPr/>
          </p:nvSpPr>
          <p:spPr bwMode="auto">
            <a:xfrm>
              <a:off x="5562" y="1108"/>
              <a:ext cx="64" cy="70"/>
            </a:xfrm>
            <a:custGeom>
              <a:avLst/>
              <a:gdLst>
                <a:gd name="T0" fmla="*/ 0 w 240"/>
                <a:gd name="T1" fmla="*/ 262 h 262"/>
                <a:gd name="T2" fmla="*/ 20 w 240"/>
                <a:gd name="T3" fmla="*/ 259 h 262"/>
                <a:gd name="T4" fmla="*/ 41 w 240"/>
                <a:gd name="T5" fmla="*/ 255 h 262"/>
                <a:gd name="T6" fmla="*/ 60 w 240"/>
                <a:gd name="T7" fmla="*/ 249 h 262"/>
                <a:gd name="T8" fmla="*/ 80 w 240"/>
                <a:gd name="T9" fmla="*/ 242 h 262"/>
                <a:gd name="T10" fmla="*/ 98 w 240"/>
                <a:gd name="T11" fmla="*/ 233 h 262"/>
                <a:gd name="T12" fmla="*/ 116 w 240"/>
                <a:gd name="T13" fmla="*/ 223 h 262"/>
                <a:gd name="T14" fmla="*/ 133 w 240"/>
                <a:gd name="T15" fmla="*/ 212 h 262"/>
                <a:gd name="T16" fmla="*/ 149 w 240"/>
                <a:gd name="T17" fmla="*/ 199 h 262"/>
                <a:gd name="T18" fmla="*/ 164 w 240"/>
                <a:gd name="T19" fmla="*/ 184 h 262"/>
                <a:gd name="T20" fmla="*/ 178 w 240"/>
                <a:gd name="T21" fmla="*/ 170 h 262"/>
                <a:gd name="T22" fmla="*/ 190 w 240"/>
                <a:gd name="T23" fmla="*/ 153 h 262"/>
                <a:gd name="T24" fmla="*/ 202 w 240"/>
                <a:gd name="T25" fmla="*/ 137 h 262"/>
                <a:gd name="T26" fmla="*/ 212 w 240"/>
                <a:gd name="T27" fmla="*/ 118 h 262"/>
                <a:gd name="T28" fmla="*/ 220 w 240"/>
                <a:gd name="T29" fmla="*/ 99 h 262"/>
                <a:gd name="T30" fmla="*/ 228 w 240"/>
                <a:gd name="T31" fmla="*/ 80 h 262"/>
                <a:gd name="T32" fmla="*/ 233 w 240"/>
                <a:gd name="T33" fmla="*/ 60 h 262"/>
                <a:gd name="T34" fmla="*/ 237 w 240"/>
                <a:gd name="T35" fmla="*/ 41 h 262"/>
                <a:gd name="T36" fmla="*/ 240 w 240"/>
                <a:gd name="T37" fmla="*/ 20 h 262"/>
                <a:gd name="T38" fmla="*/ 240 w 240"/>
                <a:gd name="T39" fmla="*/ 0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40" h="262">
                  <a:moveTo>
                    <a:pt x="0" y="262"/>
                  </a:moveTo>
                  <a:lnTo>
                    <a:pt x="20" y="259"/>
                  </a:lnTo>
                  <a:lnTo>
                    <a:pt x="41" y="255"/>
                  </a:lnTo>
                  <a:lnTo>
                    <a:pt x="60" y="249"/>
                  </a:lnTo>
                  <a:lnTo>
                    <a:pt x="80" y="242"/>
                  </a:lnTo>
                  <a:lnTo>
                    <a:pt x="98" y="233"/>
                  </a:lnTo>
                  <a:lnTo>
                    <a:pt x="116" y="223"/>
                  </a:lnTo>
                  <a:lnTo>
                    <a:pt x="133" y="212"/>
                  </a:lnTo>
                  <a:lnTo>
                    <a:pt x="149" y="199"/>
                  </a:lnTo>
                  <a:lnTo>
                    <a:pt x="164" y="184"/>
                  </a:lnTo>
                  <a:lnTo>
                    <a:pt x="178" y="170"/>
                  </a:lnTo>
                  <a:lnTo>
                    <a:pt x="190" y="153"/>
                  </a:lnTo>
                  <a:lnTo>
                    <a:pt x="202" y="137"/>
                  </a:lnTo>
                  <a:lnTo>
                    <a:pt x="212" y="118"/>
                  </a:lnTo>
                  <a:lnTo>
                    <a:pt x="220" y="99"/>
                  </a:lnTo>
                  <a:lnTo>
                    <a:pt x="228" y="80"/>
                  </a:lnTo>
                  <a:lnTo>
                    <a:pt x="233" y="60"/>
                  </a:lnTo>
                  <a:lnTo>
                    <a:pt x="237" y="41"/>
                  </a:lnTo>
                  <a:lnTo>
                    <a:pt x="240" y="20"/>
                  </a:lnTo>
                  <a:lnTo>
                    <a:pt x="24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01" name="Freeform 325"/>
            <p:cNvSpPr>
              <a:spLocks/>
            </p:cNvSpPr>
            <p:nvPr/>
          </p:nvSpPr>
          <p:spPr bwMode="auto">
            <a:xfrm>
              <a:off x="5534" y="1180"/>
              <a:ext cx="92" cy="139"/>
            </a:xfrm>
            <a:custGeom>
              <a:avLst/>
              <a:gdLst>
                <a:gd name="T0" fmla="*/ 117 w 345"/>
                <a:gd name="T1" fmla="*/ 524 h 524"/>
                <a:gd name="T2" fmla="*/ 137 w 345"/>
                <a:gd name="T3" fmla="*/ 520 h 524"/>
                <a:gd name="T4" fmla="*/ 158 w 345"/>
                <a:gd name="T5" fmla="*/ 515 h 524"/>
                <a:gd name="T6" fmla="*/ 177 w 345"/>
                <a:gd name="T7" fmla="*/ 508 h 524"/>
                <a:gd name="T8" fmla="*/ 197 w 345"/>
                <a:gd name="T9" fmla="*/ 500 h 524"/>
                <a:gd name="T10" fmla="*/ 214 w 345"/>
                <a:gd name="T11" fmla="*/ 490 h 524"/>
                <a:gd name="T12" fmla="*/ 232 w 345"/>
                <a:gd name="T13" fmla="*/ 479 h 524"/>
                <a:gd name="T14" fmla="*/ 249 w 345"/>
                <a:gd name="T15" fmla="*/ 466 h 524"/>
                <a:gd name="T16" fmla="*/ 264 w 345"/>
                <a:gd name="T17" fmla="*/ 453 h 524"/>
                <a:gd name="T18" fmla="*/ 279 w 345"/>
                <a:gd name="T19" fmla="*/ 437 h 524"/>
                <a:gd name="T20" fmla="*/ 292 w 345"/>
                <a:gd name="T21" fmla="*/ 422 h 524"/>
                <a:gd name="T22" fmla="*/ 304 w 345"/>
                <a:gd name="T23" fmla="*/ 404 h 524"/>
                <a:gd name="T24" fmla="*/ 315 w 345"/>
                <a:gd name="T25" fmla="*/ 387 h 524"/>
                <a:gd name="T26" fmla="*/ 324 w 345"/>
                <a:gd name="T27" fmla="*/ 368 h 524"/>
                <a:gd name="T28" fmla="*/ 331 w 345"/>
                <a:gd name="T29" fmla="*/ 348 h 524"/>
                <a:gd name="T30" fmla="*/ 337 w 345"/>
                <a:gd name="T31" fmla="*/ 328 h 524"/>
                <a:gd name="T32" fmla="*/ 342 w 345"/>
                <a:gd name="T33" fmla="*/ 308 h 524"/>
                <a:gd name="T34" fmla="*/ 344 w 345"/>
                <a:gd name="T35" fmla="*/ 287 h 524"/>
                <a:gd name="T36" fmla="*/ 345 w 345"/>
                <a:gd name="T37" fmla="*/ 266 h 524"/>
                <a:gd name="T38" fmla="*/ 345 w 345"/>
                <a:gd name="T39" fmla="*/ 245 h 524"/>
                <a:gd name="T40" fmla="*/ 343 w 345"/>
                <a:gd name="T41" fmla="*/ 225 h 524"/>
                <a:gd name="T42" fmla="*/ 338 w 345"/>
                <a:gd name="T43" fmla="*/ 204 h 524"/>
                <a:gd name="T44" fmla="*/ 333 w 345"/>
                <a:gd name="T45" fmla="*/ 184 h 524"/>
                <a:gd name="T46" fmla="*/ 326 w 345"/>
                <a:gd name="T47" fmla="*/ 164 h 524"/>
                <a:gd name="T48" fmla="*/ 317 w 345"/>
                <a:gd name="T49" fmla="*/ 146 h 524"/>
                <a:gd name="T50" fmla="*/ 307 w 345"/>
                <a:gd name="T51" fmla="*/ 127 h 524"/>
                <a:gd name="T52" fmla="*/ 296 w 345"/>
                <a:gd name="T53" fmla="*/ 110 h 524"/>
                <a:gd name="T54" fmla="*/ 283 w 345"/>
                <a:gd name="T55" fmla="*/ 94 h 524"/>
                <a:gd name="T56" fmla="*/ 270 w 345"/>
                <a:gd name="T57" fmla="*/ 78 h 524"/>
                <a:gd name="T58" fmla="*/ 254 w 345"/>
                <a:gd name="T59" fmla="*/ 64 h 524"/>
                <a:gd name="T60" fmla="*/ 238 w 345"/>
                <a:gd name="T61" fmla="*/ 51 h 524"/>
                <a:gd name="T62" fmla="*/ 221 w 345"/>
                <a:gd name="T63" fmla="*/ 39 h 524"/>
                <a:gd name="T64" fmla="*/ 202 w 345"/>
                <a:gd name="T65" fmla="*/ 28 h 524"/>
                <a:gd name="T66" fmla="*/ 184 w 345"/>
                <a:gd name="T67" fmla="*/ 20 h 524"/>
                <a:gd name="T68" fmla="*/ 164 w 345"/>
                <a:gd name="T69" fmla="*/ 13 h 524"/>
                <a:gd name="T70" fmla="*/ 144 w 345"/>
                <a:gd name="T71" fmla="*/ 7 h 524"/>
                <a:gd name="T72" fmla="*/ 124 w 345"/>
                <a:gd name="T73" fmla="*/ 3 h 524"/>
                <a:gd name="T74" fmla="*/ 103 w 345"/>
                <a:gd name="T75" fmla="*/ 1 h 524"/>
                <a:gd name="T76" fmla="*/ 82 w 345"/>
                <a:gd name="T77" fmla="*/ 0 h 524"/>
                <a:gd name="T78" fmla="*/ 61 w 345"/>
                <a:gd name="T79" fmla="*/ 1 h 524"/>
                <a:gd name="T80" fmla="*/ 41 w 345"/>
                <a:gd name="T81" fmla="*/ 3 h 524"/>
                <a:gd name="T82" fmla="*/ 20 w 345"/>
                <a:gd name="T83" fmla="*/ 7 h 524"/>
                <a:gd name="T84" fmla="*/ 0 w 345"/>
                <a:gd name="T85" fmla="*/ 13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45" h="524">
                  <a:moveTo>
                    <a:pt x="117" y="524"/>
                  </a:moveTo>
                  <a:lnTo>
                    <a:pt x="137" y="520"/>
                  </a:lnTo>
                  <a:lnTo>
                    <a:pt x="158" y="515"/>
                  </a:lnTo>
                  <a:lnTo>
                    <a:pt x="177" y="508"/>
                  </a:lnTo>
                  <a:lnTo>
                    <a:pt x="197" y="500"/>
                  </a:lnTo>
                  <a:lnTo>
                    <a:pt x="214" y="490"/>
                  </a:lnTo>
                  <a:lnTo>
                    <a:pt x="232" y="479"/>
                  </a:lnTo>
                  <a:lnTo>
                    <a:pt x="249" y="466"/>
                  </a:lnTo>
                  <a:lnTo>
                    <a:pt x="264" y="453"/>
                  </a:lnTo>
                  <a:lnTo>
                    <a:pt x="279" y="437"/>
                  </a:lnTo>
                  <a:lnTo>
                    <a:pt x="292" y="422"/>
                  </a:lnTo>
                  <a:lnTo>
                    <a:pt x="304" y="404"/>
                  </a:lnTo>
                  <a:lnTo>
                    <a:pt x="315" y="387"/>
                  </a:lnTo>
                  <a:lnTo>
                    <a:pt x="324" y="368"/>
                  </a:lnTo>
                  <a:lnTo>
                    <a:pt x="331" y="348"/>
                  </a:lnTo>
                  <a:lnTo>
                    <a:pt x="337" y="328"/>
                  </a:lnTo>
                  <a:lnTo>
                    <a:pt x="342" y="308"/>
                  </a:lnTo>
                  <a:lnTo>
                    <a:pt x="344" y="287"/>
                  </a:lnTo>
                  <a:lnTo>
                    <a:pt x="345" y="266"/>
                  </a:lnTo>
                  <a:lnTo>
                    <a:pt x="345" y="245"/>
                  </a:lnTo>
                  <a:lnTo>
                    <a:pt x="343" y="225"/>
                  </a:lnTo>
                  <a:lnTo>
                    <a:pt x="338" y="204"/>
                  </a:lnTo>
                  <a:lnTo>
                    <a:pt x="333" y="184"/>
                  </a:lnTo>
                  <a:lnTo>
                    <a:pt x="326" y="164"/>
                  </a:lnTo>
                  <a:lnTo>
                    <a:pt x="317" y="146"/>
                  </a:lnTo>
                  <a:lnTo>
                    <a:pt x="307" y="127"/>
                  </a:lnTo>
                  <a:lnTo>
                    <a:pt x="296" y="110"/>
                  </a:lnTo>
                  <a:lnTo>
                    <a:pt x="283" y="94"/>
                  </a:lnTo>
                  <a:lnTo>
                    <a:pt x="270" y="78"/>
                  </a:lnTo>
                  <a:lnTo>
                    <a:pt x="254" y="64"/>
                  </a:lnTo>
                  <a:lnTo>
                    <a:pt x="238" y="51"/>
                  </a:lnTo>
                  <a:lnTo>
                    <a:pt x="221" y="39"/>
                  </a:lnTo>
                  <a:lnTo>
                    <a:pt x="202" y="28"/>
                  </a:lnTo>
                  <a:lnTo>
                    <a:pt x="184" y="20"/>
                  </a:lnTo>
                  <a:lnTo>
                    <a:pt x="164" y="13"/>
                  </a:lnTo>
                  <a:lnTo>
                    <a:pt x="144" y="7"/>
                  </a:lnTo>
                  <a:lnTo>
                    <a:pt x="124" y="3"/>
                  </a:lnTo>
                  <a:lnTo>
                    <a:pt x="103" y="1"/>
                  </a:lnTo>
                  <a:lnTo>
                    <a:pt x="82" y="0"/>
                  </a:lnTo>
                  <a:lnTo>
                    <a:pt x="61" y="1"/>
                  </a:lnTo>
                  <a:lnTo>
                    <a:pt x="41" y="3"/>
                  </a:lnTo>
                  <a:lnTo>
                    <a:pt x="20" y="7"/>
                  </a:lnTo>
                  <a:lnTo>
                    <a:pt x="0" y="1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02" name="Freeform 326"/>
            <p:cNvSpPr>
              <a:spLocks/>
            </p:cNvSpPr>
            <p:nvPr/>
          </p:nvSpPr>
          <p:spPr bwMode="auto">
            <a:xfrm>
              <a:off x="5485" y="1395"/>
              <a:ext cx="141" cy="143"/>
            </a:xfrm>
            <a:custGeom>
              <a:avLst/>
              <a:gdLst>
                <a:gd name="T0" fmla="*/ 526 w 526"/>
                <a:gd name="T1" fmla="*/ 242 h 526"/>
                <a:gd name="T2" fmla="*/ 519 w 526"/>
                <a:gd name="T3" fmla="*/ 201 h 526"/>
                <a:gd name="T4" fmla="*/ 506 w 526"/>
                <a:gd name="T5" fmla="*/ 163 h 526"/>
                <a:gd name="T6" fmla="*/ 487 w 526"/>
                <a:gd name="T7" fmla="*/ 125 h 526"/>
                <a:gd name="T8" fmla="*/ 463 w 526"/>
                <a:gd name="T9" fmla="*/ 92 h 526"/>
                <a:gd name="T10" fmla="*/ 434 w 526"/>
                <a:gd name="T11" fmla="*/ 63 h 526"/>
                <a:gd name="T12" fmla="*/ 401 w 526"/>
                <a:gd name="T13" fmla="*/ 39 h 526"/>
                <a:gd name="T14" fmla="*/ 363 w 526"/>
                <a:gd name="T15" fmla="*/ 20 h 526"/>
                <a:gd name="T16" fmla="*/ 325 w 526"/>
                <a:gd name="T17" fmla="*/ 7 h 526"/>
                <a:gd name="T18" fmla="*/ 284 w 526"/>
                <a:gd name="T19" fmla="*/ 0 h 526"/>
                <a:gd name="T20" fmla="*/ 243 w 526"/>
                <a:gd name="T21" fmla="*/ 0 h 526"/>
                <a:gd name="T22" fmla="*/ 202 w 526"/>
                <a:gd name="T23" fmla="*/ 7 h 526"/>
                <a:gd name="T24" fmla="*/ 162 w 526"/>
                <a:gd name="T25" fmla="*/ 20 h 526"/>
                <a:gd name="T26" fmla="*/ 126 w 526"/>
                <a:gd name="T27" fmla="*/ 39 h 526"/>
                <a:gd name="T28" fmla="*/ 93 w 526"/>
                <a:gd name="T29" fmla="*/ 63 h 526"/>
                <a:gd name="T30" fmla="*/ 63 w 526"/>
                <a:gd name="T31" fmla="*/ 92 h 526"/>
                <a:gd name="T32" fmla="*/ 38 w 526"/>
                <a:gd name="T33" fmla="*/ 125 h 526"/>
                <a:gd name="T34" fmla="*/ 20 w 526"/>
                <a:gd name="T35" fmla="*/ 163 h 526"/>
                <a:gd name="T36" fmla="*/ 8 w 526"/>
                <a:gd name="T37" fmla="*/ 201 h 526"/>
                <a:gd name="T38" fmla="*/ 1 w 526"/>
                <a:gd name="T39" fmla="*/ 242 h 526"/>
                <a:gd name="T40" fmla="*/ 1 w 526"/>
                <a:gd name="T41" fmla="*/ 283 h 526"/>
                <a:gd name="T42" fmla="*/ 8 w 526"/>
                <a:gd name="T43" fmla="*/ 324 h 526"/>
                <a:gd name="T44" fmla="*/ 20 w 526"/>
                <a:gd name="T45" fmla="*/ 364 h 526"/>
                <a:gd name="T46" fmla="*/ 38 w 526"/>
                <a:gd name="T47" fmla="*/ 400 h 526"/>
                <a:gd name="T48" fmla="*/ 63 w 526"/>
                <a:gd name="T49" fmla="*/ 435 h 526"/>
                <a:gd name="T50" fmla="*/ 93 w 526"/>
                <a:gd name="T51" fmla="*/ 463 h 526"/>
                <a:gd name="T52" fmla="*/ 126 w 526"/>
                <a:gd name="T53" fmla="*/ 488 h 526"/>
                <a:gd name="T54" fmla="*/ 162 w 526"/>
                <a:gd name="T55" fmla="*/ 507 h 526"/>
                <a:gd name="T56" fmla="*/ 202 w 526"/>
                <a:gd name="T57" fmla="*/ 519 h 526"/>
                <a:gd name="T58" fmla="*/ 243 w 526"/>
                <a:gd name="T59" fmla="*/ 525 h 526"/>
                <a:gd name="T60" fmla="*/ 284 w 526"/>
                <a:gd name="T61" fmla="*/ 525 h 526"/>
                <a:gd name="T62" fmla="*/ 325 w 526"/>
                <a:gd name="T63" fmla="*/ 519 h 526"/>
                <a:gd name="T64" fmla="*/ 363 w 526"/>
                <a:gd name="T65" fmla="*/ 507 h 526"/>
                <a:gd name="T66" fmla="*/ 401 w 526"/>
                <a:gd name="T67" fmla="*/ 488 h 526"/>
                <a:gd name="T68" fmla="*/ 434 w 526"/>
                <a:gd name="T69" fmla="*/ 463 h 526"/>
                <a:gd name="T70" fmla="*/ 463 w 526"/>
                <a:gd name="T71" fmla="*/ 435 h 526"/>
                <a:gd name="T72" fmla="*/ 487 w 526"/>
                <a:gd name="T73" fmla="*/ 400 h 526"/>
                <a:gd name="T74" fmla="*/ 506 w 526"/>
                <a:gd name="T75" fmla="*/ 364 h 526"/>
                <a:gd name="T76" fmla="*/ 519 w 526"/>
                <a:gd name="T77" fmla="*/ 324 h 526"/>
                <a:gd name="T78" fmla="*/ 526 w 526"/>
                <a:gd name="T79" fmla="*/ 283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26" h="526">
                  <a:moveTo>
                    <a:pt x="526" y="263"/>
                  </a:moveTo>
                  <a:lnTo>
                    <a:pt x="526" y="242"/>
                  </a:lnTo>
                  <a:lnTo>
                    <a:pt x="523" y="222"/>
                  </a:lnTo>
                  <a:lnTo>
                    <a:pt x="519" y="201"/>
                  </a:lnTo>
                  <a:lnTo>
                    <a:pt x="514" y="182"/>
                  </a:lnTo>
                  <a:lnTo>
                    <a:pt x="506" y="163"/>
                  </a:lnTo>
                  <a:lnTo>
                    <a:pt x="497" y="144"/>
                  </a:lnTo>
                  <a:lnTo>
                    <a:pt x="487" y="125"/>
                  </a:lnTo>
                  <a:lnTo>
                    <a:pt x="476" y="109"/>
                  </a:lnTo>
                  <a:lnTo>
                    <a:pt x="463" y="92"/>
                  </a:lnTo>
                  <a:lnTo>
                    <a:pt x="450" y="77"/>
                  </a:lnTo>
                  <a:lnTo>
                    <a:pt x="434" y="63"/>
                  </a:lnTo>
                  <a:lnTo>
                    <a:pt x="418" y="50"/>
                  </a:lnTo>
                  <a:lnTo>
                    <a:pt x="401" y="39"/>
                  </a:lnTo>
                  <a:lnTo>
                    <a:pt x="382" y="29"/>
                  </a:lnTo>
                  <a:lnTo>
                    <a:pt x="363" y="20"/>
                  </a:lnTo>
                  <a:lnTo>
                    <a:pt x="345" y="12"/>
                  </a:lnTo>
                  <a:lnTo>
                    <a:pt x="325" y="7"/>
                  </a:lnTo>
                  <a:lnTo>
                    <a:pt x="305" y="4"/>
                  </a:lnTo>
                  <a:lnTo>
                    <a:pt x="284" y="0"/>
                  </a:lnTo>
                  <a:lnTo>
                    <a:pt x="263" y="0"/>
                  </a:lnTo>
                  <a:lnTo>
                    <a:pt x="243" y="0"/>
                  </a:lnTo>
                  <a:lnTo>
                    <a:pt x="222" y="4"/>
                  </a:lnTo>
                  <a:lnTo>
                    <a:pt x="202" y="7"/>
                  </a:lnTo>
                  <a:lnTo>
                    <a:pt x="182" y="12"/>
                  </a:lnTo>
                  <a:lnTo>
                    <a:pt x="162" y="20"/>
                  </a:lnTo>
                  <a:lnTo>
                    <a:pt x="143" y="29"/>
                  </a:lnTo>
                  <a:lnTo>
                    <a:pt x="126" y="39"/>
                  </a:lnTo>
                  <a:lnTo>
                    <a:pt x="108" y="50"/>
                  </a:lnTo>
                  <a:lnTo>
                    <a:pt x="93" y="63"/>
                  </a:lnTo>
                  <a:lnTo>
                    <a:pt x="77" y="77"/>
                  </a:lnTo>
                  <a:lnTo>
                    <a:pt x="63" y="92"/>
                  </a:lnTo>
                  <a:lnTo>
                    <a:pt x="51" y="109"/>
                  </a:lnTo>
                  <a:lnTo>
                    <a:pt x="38" y="125"/>
                  </a:lnTo>
                  <a:lnTo>
                    <a:pt x="29" y="144"/>
                  </a:lnTo>
                  <a:lnTo>
                    <a:pt x="20" y="163"/>
                  </a:lnTo>
                  <a:lnTo>
                    <a:pt x="13" y="182"/>
                  </a:lnTo>
                  <a:lnTo>
                    <a:pt x="8" y="201"/>
                  </a:lnTo>
                  <a:lnTo>
                    <a:pt x="3" y="222"/>
                  </a:lnTo>
                  <a:lnTo>
                    <a:pt x="1" y="242"/>
                  </a:lnTo>
                  <a:lnTo>
                    <a:pt x="0" y="263"/>
                  </a:lnTo>
                  <a:lnTo>
                    <a:pt x="1" y="283"/>
                  </a:lnTo>
                  <a:lnTo>
                    <a:pt x="3" y="304"/>
                  </a:lnTo>
                  <a:lnTo>
                    <a:pt x="8" y="324"/>
                  </a:lnTo>
                  <a:lnTo>
                    <a:pt x="13" y="344"/>
                  </a:lnTo>
                  <a:lnTo>
                    <a:pt x="20" y="364"/>
                  </a:lnTo>
                  <a:lnTo>
                    <a:pt x="29" y="383"/>
                  </a:lnTo>
                  <a:lnTo>
                    <a:pt x="38" y="400"/>
                  </a:lnTo>
                  <a:lnTo>
                    <a:pt x="51" y="418"/>
                  </a:lnTo>
                  <a:lnTo>
                    <a:pt x="63" y="435"/>
                  </a:lnTo>
                  <a:lnTo>
                    <a:pt x="77" y="449"/>
                  </a:lnTo>
                  <a:lnTo>
                    <a:pt x="93" y="463"/>
                  </a:lnTo>
                  <a:lnTo>
                    <a:pt x="108" y="477"/>
                  </a:lnTo>
                  <a:lnTo>
                    <a:pt x="126" y="488"/>
                  </a:lnTo>
                  <a:lnTo>
                    <a:pt x="143" y="498"/>
                  </a:lnTo>
                  <a:lnTo>
                    <a:pt x="162" y="507"/>
                  </a:lnTo>
                  <a:lnTo>
                    <a:pt x="182" y="513"/>
                  </a:lnTo>
                  <a:lnTo>
                    <a:pt x="202" y="519"/>
                  </a:lnTo>
                  <a:lnTo>
                    <a:pt x="222" y="523"/>
                  </a:lnTo>
                  <a:lnTo>
                    <a:pt x="243" y="525"/>
                  </a:lnTo>
                  <a:lnTo>
                    <a:pt x="263" y="526"/>
                  </a:lnTo>
                  <a:lnTo>
                    <a:pt x="284" y="525"/>
                  </a:lnTo>
                  <a:lnTo>
                    <a:pt x="305" y="523"/>
                  </a:lnTo>
                  <a:lnTo>
                    <a:pt x="325" y="519"/>
                  </a:lnTo>
                  <a:lnTo>
                    <a:pt x="345" y="513"/>
                  </a:lnTo>
                  <a:lnTo>
                    <a:pt x="363" y="507"/>
                  </a:lnTo>
                  <a:lnTo>
                    <a:pt x="382" y="498"/>
                  </a:lnTo>
                  <a:lnTo>
                    <a:pt x="401" y="488"/>
                  </a:lnTo>
                  <a:lnTo>
                    <a:pt x="418" y="477"/>
                  </a:lnTo>
                  <a:lnTo>
                    <a:pt x="434" y="463"/>
                  </a:lnTo>
                  <a:lnTo>
                    <a:pt x="450" y="449"/>
                  </a:lnTo>
                  <a:lnTo>
                    <a:pt x="463" y="435"/>
                  </a:lnTo>
                  <a:lnTo>
                    <a:pt x="476" y="418"/>
                  </a:lnTo>
                  <a:lnTo>
                    <a:pt x="487" y="400"/>
                  </a:lnTo>
                  <a:lnTo>
                    <a:pt x="497" y="383"/>
                  </a:lnTo>
                  <a:lnTo>
                    <a:pt x="506" y="364"/>
                  </a:lnTo>
                  <a:lnTo>
                    <a:pt x="514" y="344"/>
                  </a:lnTo>
                  <a:lnTo>
                    <a:pt x="519" y="324"/>
                  </a:lnTo>
                  <a:lnTo>
                    <a:pt x="523" y="304"/>
                  </a:lnTo>
                  <a:lnTo>
                    <a:pt x="526" y="283"/>
                  </a:lnTo>
                  <a:lnTo>
                    <a:pt x="526" y="26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03" name="Line 327"/>
            <p:cNvSpPr>
              <a:spLocks noChangeShapeType="1"/>
            </p:cNvSpPr>
            <p:nvPr/>
          </p:nvSpPr>
          <p:spPr bwMode="auto">
            <a:xfrm>
              <a:off x="5440" y="1466"/>
              <a:ext cx="2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04" name="Freeform 328"/>
            <p:cNvSpPr>
              <a:spLocks/>
            </p:cNvSpPr>
            <p:nvPr/>
          </p:nvSpPr>
          <p:spPr bwMode="auto">
            <a:xfrm>
              <a:off x="4673" y="1287"/>
              <a:ext cx="81" cy="142"/>
            </a:xfrm>
            <a:custGeom>
              <a:avLst/>
              <a:gdLst>
                <a:gd name="T0" fmla="*/ 229 w 297"/>
                <a:gd name="T1" fmla="*/ 0 h 524"/>
                <a:gd name="T2" fmla="*/ 208 w 297"/>
                <a:gd name="T3" fmla="*/ 4 h 524"/>
                <a:gd name="T4" fmla="*/ 188 w 297"/>
                <a:gd name="T5" fmla="*/ 9 h 524"/>
                <a:gd name="T6" fmla="*/ 168 w 297"/>
                <a:gd name="T7" fmla="*/ 16 h 524"/>
                <a:gd name="T8" fmla="*/ 149 w 297"/>
                <a:gd name="T9" fmla="*/ 23 h 524"/>
                <a:gd name="T10" fmla="*/ 131 w 297"/>
                <a:gd name="T11" fmla="*/ 33 h 524"/>
                <a:gd name="T12" fmla="*/ 114 w 297"/>
                <a:gd name="T13" fmla="*/ 44 h 524"/>
                <a:gd name="T14" fmla="*/ 97 w 297"/>
                <a:gd name="T15" fmla="*/ 57 h 524"/>
                <a:gd name="T16" fmla="*/ 82 w 297"/>
                <a:gd name="T17" fmla="*/ 70 h 524"/>
                <a:gd name="T18" fmla="*/ 67 w 297"/>
                <a:gd name="T19" fmla="*/ 85 h 524"/>
                <a:gd name="T20" fmla="*/ 54 w 297"/>
                <a:gd name="T21" fmla="*/ 101 h 524"/>
                <a:gd name="T22" fmla="*/ 42 w 297"/>
                <a:gd name="T23" fmla="*/ 117 h 524"/>
                <a:gd name="T24" fmla="*/ 31 w 297"/>
                <a:gd name="T25" fmla="*/ 135 h 524"/>
                <a:gd name="T26" fmla="*/ 22 w 297"/>
                <a:gd name="T27" fmla="*/ 154 h 524"/>
                <a:gd name="T28" fmla="*/ 14 w 297"/>
                <a:gd name="T29" fmla="*/ 174 h 524"/>
                <a:gd name="T30" fmla="*/ 9 w 297"/>
                <a:gd name="T31" fmla="*/ 193 h 524"/>
                <a:gd name="T32" fmla="*/ 4 w 297"/>
                <a:gd name="T33" fmla="*/ 214 h 524"/>
                <a:gd name="T34" fmla="*/ 1 w 297"/>
                <a:gd name="T35" fmla="*/ 233 h 524"/>
                <a:gd name="T36" fmla="*/ 0 w 297"/>
                <a:gd name="T37" fmla="*/ 254 h 524"/>
                <a:gd name="T38" fmla="*/ 0 w 297"/>
                <a:gd name="T39" fmla="*/ 275 h 524"/>
                <a:gd name="T40" fmla="*/ 2 w 297"/>
                <a:gd name="T41" fmla="*/ 295 h 524"/>
                <a:gd name="T42" fmla="*/ 5 w 297"/>
                <a:gd name="T43" fmla="*/ 316 h 524"/>
                <a:gd name="T44" fmla="*/ 11 w 297"/>
                <a:gd name="T45" fmla="*/ 336 h 524"/>
                <a:gd name="T46" fmla="*/ 17 w 297"/>
                <a:gd name="T47" fmla="*/ 356 h 524"/>
                <a:gd name="T48" fmla="*/ 25 w 297"/>
                <a:gd name="T49" fmla="*/ 375 h 524"/>
                <a:gd name="T50" fmla="*/ 35 w 297"/>
                <a:gd name="T51" fmla="*/ 393 h 524"/>
                <a:gd name="T52" fmla="*/ 46 w 297"/>
                <a:gd name="T53" fmla="*/ 410 h 524"/>
                <a:gd name="T54" fmla="*/ 58 w 297"/>
                <a:gd name="T55" fmla="*/ 427 h 524"/>
                <a:gd name="T56" fmla="*/ 72 w 297"/>
                <a:gd name="T57" fmla="*/ 442 h 524"/>
                <a:gd name="T58" fmla="*/ 87 w 297"/>
                <a:gd name="T59" fmla="*/ 457 h 524"/>
                <a:gd name="T60" fmla="*/ 103 w 297"/>
                <a:gd name="T61" fmla="*/ 470 h 524"/>
                <a:gd name="T62" fmla="*/ 119 w 297"/>
                <a:gd name="T63" fmla="*/ 482 h 524"/>
                <a:gd name="T64" fmla="*/ 137 w 297"/>
                <a:gd name="T65" fmla="*/ 492 h 524"/>
                <a:gd name="T66" fmla="*/ 156 w 297"/>
                <a:gd name="T67" fmla="*/ 502 h 524"/>
                <a:gd name="T68" fmla="*/ 175 w 297"/>
                <a:gd name="T69" fmla="*/ 510 h 524"/>
                <a:gd name="T70" fmla="*/ 194 w 297"/>
                <a:gd name="T71" fmla="*/ 515 h 524"/>
                <a:gd name="T72" fmla="*/ 215 w 297"/>
                <a:gd name="T73" fmla="*/ 520 h 524"/>
                <a:gd name="T74" fmla="*/ 235 w 297"/>
                <a:gd name="T75" fmla="*/ 523 h 524"/>
                <a:gd name="T76" fmla="*/ 256 w 297"/>
                <a:gd name="T77" fmla="*/ 524 h 524"/>
                <a:gd name="T78" fmla="*/ 277 w 297"/>
                <a:gd name="T79" fmla="*/ 524 h 524"/>
                <a:gd name="T80" fmla="*/ 297 w 297"/>
                <a:gd name="T81" fmla="*/ 522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97" h="524">
                  <a:moveTo>
                    <a:pt x="229" y="0"/>
                  </a:moveTo>
                  <a:lnTo>
                    <a:pt x="208" y="4"/>
                  </a:lnTo>
                  <a:lnTo>
                    <a:pt x="188" y="9"/>
                  </a:lnTo>
                  <a:lnTo>
                    <a:pt x="168" y="16"/>
                  </a:lnTo>
                  <a:lnTo>
                    <a:pt x="149" y="23"/>
                  </a:lnTo>
                  <a:lnTo>
                    <a:pt x="131" y="33"/>
                  </a:lnTo>
                  <a:lnTo>
                    <a:pt x="114" y="44"/>
                  </a:lnTo>
                  <a:lnTo>
                    <a:pt x="97" y="57"/>
                  </a:lnTo>
                  <a:lnTo>
                    <a:pt x="82" y="70"/>
                  </a:lnTo>
                  <a:lnTo>
                    <a:pt x="67" y="85"/>
                  </a:lnTo>
                  <a:lnTo>
                    <a:pt x="54" y="101"/>
                  </a:lnTo>
                  <a:lnTo>
                    <a:pt x="42" y="117"/>
                  </a:lnTo>
                  <a:lnTo>
                    <a:pt x="31" y="135"/>
                  </a:lnTo>
                  <a:lnTo>
                    <a:pt x="22" y="154"/>
                  </a:lnTo>
                  <a:lnTo>
                    <a:pt x="14" y="174"/>
                  </a:lnTo>
                  <a:lnTo>
                    <a:pt x="9" y="193"/>
                  </a:lnTo>
                  <a:lnTo>
                    <a:pt x="4" y="214"/>
                  </a:lnTo>
                  <a:lnTo>
                    <a:pt x="1" y="233"/>
                  </a:lnTo>
                  <a:lnTo>
                    <a:pt x="0" y="254"/>
                  </a:lnTo>
                  <a:lnTo>
                    <a:pt x="0" y="275"/>
                  </a:lnTo>
                  <a:lnTo>
                    <a:pt x="2" y="295"/>
                  </a:lnTo>
                  <a:lnTo>
                    <a:pt x="5" y="316"/>
                  </a:lnTo>
                  <a:lnTo>
                    <a:pt x="11" y="336"/>
                  </a:lnTo>
                  <a:lnTo>
                    <a:pt x="17" y="356"/>
                  </a:lnTo>
                  <a:lnTo>
                    <a:pt x="25" y="375"/>
                  </a:lnTo>
                  <a:lnTo>
                    <a:pt x="35" y="393"/>
                  </a:lnTo>
                  <a:lnTo>
                    <a:pt x="46" y="410"/>
                  </a:lnTo>
                  <a:lnTo>
                    <a:pt x="58" y="427"/>
                  </a:lnTo>
                  <a:lnTo>
                    <a:pt x="72" y="442"/>
                  </a:lnTo>
                  <a:lnTo>
                    <a:pt x="87" y="457"/>
                  </a:lnTo>
                  <a:lnTo>
                    <a:pt x="103" y="470"/>
                  </a:lnTo>
                  <a:lnTo>
                    <a:pt x="119" y="482"/>
                  </a:lnTo>
                  <a:lnTo>
                    <a:pt x="137" y="492"/>
                  </a:lnTo>
                  <a:lnTo>
                    <a:pt x="156" y="502"/>
                  </a:lnTo>
                  <a:lnTo>
                    <a:pt x="175" y="510"/>
                  </a:lnTo>
                  <a:lnTo>
                    <a:pt x="194" y="515"/>
                  </a:lnTo>
                  <a:lnTo>
                    <a:pt x="215" y="520"/>
                  </a:lnTo>
                  <a:lnTo>
                    <a:pt x="235" y="523"/>
                  </a:lnTo>
                  <a:lnTo>
                    <a:pt x="256" y="524"/>
                  </a:lnTo>
                  <a:lnTo>
                    <a:pt x="277" y="524"/>
                  </a:lnTo>
                  <a:lnTo>
                    <a:pt x="297" y="52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05" name="Line 329"/>
            <p:cNvSpPr>
              <a:spLocks noChangeShapeType="1"/>
            </p:cNvSpPr>
            <p:nvPr/>
          </p:nvSpPr>
          <p:spPr bwMode="auto">
            <a:xfrm>
              <a:off x="4745" y="2626"/>
              <a:ext cx="88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06" name="Freeform 330"/>
            <p:cNvSpPr>
              <a:spLocks/>
            </p:cNvSpPr>
            <p:nvPr/>
          </p:nvSpPr>
          <p:spPr bwMode="auto">
            <a:xfrm>
              <a:off x="4673" y="2485"/>
              <a:ext cx="77" cy="141"/>
            </a:xfrm>
            <a:custGeom>
              <a:avLst/>
              <a:gdLst>
                <a:gd name="T0" fmla="*/ 240 w 285"/>
                <a:gd name="T1" fmla="*/ 0 h 526"/>
                <a:gd name="T2" fmla="*/ 219 w 285"/>
                <a:gd name="T3" fmla="*/ 2 h 526"/>
                <a:gd name="T4" fmla="*/ 199 w 285"/>
                <a:gd name="T5" fmla="*/ 7 h 526"/>
                <a:gd name="T6" fmla="*/ 179 w 285"/>
                <a:gd name="T7" fmla="*/ 12 h 526"/>
                <a:gd name="T8" fmla="*/ 160 w 285"/>
                <a:gd name="T9" fmla="*/ 20 h 526"/>
                <a:gd name="T10" fmla="*/ 141 w 285"/>
                <a:gd name="T11" fmla="*/ 29 h 526"/>
                <a:gd name="T12" fmla="*/ 124 w 285"/>
                <a:gd name="T13" fmla="*/ 39 h 526"/>
                <a:gd name="T14" fmla="*/ 106 w 285"/>
                <a:gd name="T15" fmla="*/ 51 h 526"/>
                <a:gd name="T16" fmla="*/ 90 w 285"/>
                <a:gd name="T17" fmla="*/ 64 h 526"/>
                <a:gd name="T18" fmla="*/ 75 w 285"/>
                <a:gd name="T19" fmla="*/ 77 h 526"/>
                <a:gd name="T20" fmla="*/ 61 w 285"/>
                <a:gd name="T21" fmla="*/ 93 h 526"/>
                <a:gd name="T22" fmla="*/ 48 w 285"/>
                <a:gd name="T23" fmla="*/ 109 h 526"/>
                <a:gd name="T24" fmla="*/ 37 w 285"/>
                <a:gd name="T25" fmla="*/ 127 h 526"/>
                <a:gd name="T26" fmla="*/ 27 w 285"/>
                <a:gd name="T27" fmla="*/ 145 h 526"/>
                <a:gd name="T28" fmla="*/ 19 w 285"/>
                <a:gd name="T29" fmla="*/ 163 h 526"/>
                <a:gd name="T30" fmla="*/ 12 w 285"/>
                <a:gd name="T31" fmla="*/ 183 h 526"/>
                <a:gd name="T32" fmla="*/ 6 w 285"/>
                <a:gd name="T33" fmla="*/ 203 h 526"/>
                <a:gd name="T34" fmla="*/ 2 w 285"/>
                <a:gd name="T35" fmla="*/ 223 h 526"/>
                <a:gd name="T36" fmla="*/ 0 w 285"/>
                <a:gd name="T37" fmla="*/ 244 h 526"/>
                <a:gd name="T38" fmla="*/ 0 w 285"/>
                <a:gd name="T39" fmla="*/ 264 h 526"/>
                <a:gd name="T40" fmla="*/ 1 w 285"/>
                <a:gd name="T41" fmla="*/ 285 h 526"/>
                <a:gd name="T42" fmla="*/ 3 w 285"/>
                <a:gd name="T43" fmla="*/ 306 h 526"/>
                <a:gd name="T44" fmla="*/ 7 w 285"/>
                <a:gd name="T45" fmla="*/ 326 h 526"/>
                <a:gd name="T46" fmla="*/ 13 w 285"/>
                <a:gd name="T47" fmla="*/ 346 h 526"/>
                <a:gd name="T48" fmla="*/ 21 w 285"/>
                <a:gd name="T49" fmla="*/ 365 h 526"/>
                <a:gd name="T50" fmla="*/ 30 w 285"/>
                <a:gd name="T51" fmla="*/ 383 h 526"/>
                <a:gd name="T52" fmla="*/ 40 w 285"/>
                <a:gd name="T53" fmla="*/ 402 h 526"/>
                <a:gd name="T54" fmla="*/ 51 w 285"/>
                <a:gd name="T55" fmla="*/ 419 h 526"/>
                <a:gd name="T56" fmla="*/ 64 w 285"/>
                <a:gd name="T57" fmla="*/ 435 h 526"/>
                <a:gd name="T58" fmla="*/ 78 w 285"/>
                <a:gd name="T59" fmla="*/ 450 h 526"/>
                <a:gd name="T60" fmla="*/ 94 w 285"/>
                <a:gd name="T61" fmla="*/ 464 h 526"/>
                <a:gd name="T62" fmla="*/ 109 w 285"/>
                <a:gd name="T63" fmla="*/ 476 h 526"/>
                <a:gd name="T64" fmla="*/ 127 w 285"/>
                <a:gd name="T65" fmla="*/ 488 h 526"/>
                <a:gd name="T66" fmla="*/ 145 w 285"/>
                <a:gd name="T67" fmla="*/ 498 h 526"/>
                <a:gd name="T68" fmla="*/ 163 w 285"/>
                <a:gd name="T69" fmla="*/ 506 h 526"/>
                <a:gd name="T70" fmla="*/ 183 w 285"/>
                <a:gd name="T71" fmla="*/ 514 h 526"/>
                <a:gd name="T72" fmla="*/ 203 w 285"/>
                <a:gd name="T73" fmla="*/ 518 h 526"/>
                <a:gd name="T74" fmla="*/ 223 w 285"/>
                <a:gd name="T75" fmla="*/ 523 h 526"/>
                <a:gd name="T76" fmla="*/ 244 w 285"/>
                <a:gd name="T77" fmla="*/ 525 h 526"/>
                <a:gd name="T78" fmla="*/ 265 w 285"/>
                <a:gd name="T79" fmla="*/ 526 h 526"/>
                <a:gd name="T80" fmla="*/ 285 w 285"/>
                <a:gd name="T81" fmla="*/ 525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85" h="526">
                  <a:moveTo>
                    <a:pt x="240" y="0"/>
                  </a:moveTo>
                  <a:lnTo>
                    <a:pt x="219" y="2"/>
                  </a:lnTo>
                  <a:lnTo>
                    <a:pt x="199" y="7"/>
                  </a:lnTo>
                  <a:lnTo>
                    <a:pt x="179" y="12"/>
                  </a:lnTo>
                  <a:lnTo>
                    <a:pt x="160" y="20"/>
                  </a:lnTo>
                  <a:lnTo>
                    <a:pt x="141" y="29"/>
                  </a:lnTo>
                  <a:lnTo>
                    <a:pt x="124" y="39"/>
                  </a:lnTo>
                  <a:lnTo>
                    <a:pt x="106" y="51"/>
                  </a:lnTo>
                  <a:lnTo>
                    <a:pt x="90" y="64"/>
                  </a:lnTo>
                  <a:lnTo>
                    <a:pt x="75" y="77"/>
                  </a:lnTo>
                  <a:lnTo>
                    <a:pt x="61" y="93"/>
                  </a:lnTo>
                  <a:lnTo>
                    <a:pt x="48" y="109"/>
                  </a:lnTo>
                  <a:lnTo>
                    <a:pt x="37" y="127"/>
                  </a:lnTo>
                  <a:lnTo>
                    <a:pt x="27" y="145"/>
                  </a:lnTo>
                  <a:lnTo>
                    <a:pt x="19" y="163"/>
                  </a:lnTo>
                  <a:lnTo>
                    <a:pt x="12" y="183"/>
                  </a:lnTo>
                  <a:lnTo>
                    <a:pt x="6" y="203"/>
                  </a:lnTo>
                  <a:lnTo>
                    <a:pt x="2" y="223"/>
                  </a:lnTo>
                  <a:lnTo>
                    <a:pt x="0" y="244"/>
                  </a:lnTo>
                  <a:lnTo>
                    <a:pt x="0" y="264"/>
                  </a:lnTo>
                  <a:lnTo>
                    <a:pt x="1" y="285"/>
                  </a:lnTo>
                  <a:lnTo>
                    <a:pt x="3" y="306"/>
                  </a:lnTo>
                  <a:lnTo>
                    <a:pt x="7" y="326"/>
                  </a:lnTo>
                  <a:lnTo>
                    <a:pt x="13" y="346"/>
                  </a:lnTo>
                  <a:lnTo>
                    <a:pt x="21" y="365"/>
                  </a:lnTo>
                  <a:lnTo>
                    <a:pt x="30" y="383"/>
                  </a:lnTo>
                  <a:lnTo>
                    <a:pt x="40" y="402"/>
                  </a:lnTo>
                  <a:lnTo>
                    <a:pt x="51" y="419"/>
                  </a:lnTo>
                  <a:lnTo>
                    <a:pt x="64" y="435"/>
                  </a:lnTo>
                  <a:lnTo>
                    <a:pt x="78" y="450"/>
                  </a:lnTo>
                  <a:lnTo>
                    <a:pt x="94" y="464"/>
                  </a:lnTo>
                  <a:lnTo>
                    <a:pt x="109" y="476"/>
                  </a:lnTo>
                  <a:lnTo>
                    <a:pt x="127" y="488"/>
                  </a:lnTo>
                  <a:lnTo>
                    <a:pt x="145" y="498"/>
                  </a:lnTo>
                  <a:lnTo>
                    <a:pt x="163" y="506"/>
                  </a:lnTo>
                  <a:lnTo>
                    <a:pt x="183" y="514"/>
                  </a:lnTo>
                  <a:lnTo>
                    <a:pt x="203" y="518"/>
                  </a:lnTo>
                  <a:lnTo>
                    <a:pt x="223" y="523"/>
                  </a:lnTo>
                  <a:lnTo>
                    <a:pt x="244" y="525"/>
                  </a:lnTo>
                  <a:lnTo>
                    <a:pt x="265" y="526"/>
                  </a:lnTo>
                  <a:lnTo>
                    <a:pt x="285" y="52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07" name="Freeform 331"/>
            <p:cNvSpPr>
              <a:spLocks/>
            </p:cNvSpPr>
            <p:nvPr/>
          </p:nvSpPr>
          <p:spPr bwMode="auto">
            <a:xfrm>
              <a:off x="5549" y="2414"/>
              <a:ext cx="77" cy="141"/>
            </a:xfrm>
            <a:custGeom>
              <a:avLst/>
              <a:gdLst>
                <a:gd name="T0" fmla="*/ 45 w 285"/>
                <a:gd name="T1" fmla="*/ 525 h 525"/>
                <a:gd name="T2" fmla="*/ 66 w 285"/>
                <a:gd name="T3" fmla="*/ 523 h 525"/>
                <a:gd name="T4" fmla="*/ 86 w 285"/>
                <a:gd name="T5" fmla="*/ 518 h 525"/>
                <a:gd name="T6" fmla="*/ 106 w 285"/>
                <a:gd name="T7" fmla="*/ 513 h 525"/>
                <a:gd name="T8" fmla="*/ 125 w 285"/>
                <a:gd name="T9" fmla="*/ 505 h 525"/>
                <a:gd name="T10" fmla="*/ 143 w 285"/>
                <a:gd name="T11" fmla="*/ 496 h 525"/>
                <a:gd name="T12" fmla="*/ 161 w 285"/>
                <a:gd name="T13" fmla="*/ 486 h 525"/>
                <a:gd name="T14" fmla="*/ 179 w 285"/>
                <a:gd name="T15" fmla="*/ 475 h 525"/>
                <a:gd name="T16" fmla="*/ 194 w 285"/>
                <a:gd name="T17" fmla="*/ 462 h 525"/>
                <a:gd name="T18" fmla="*/ 210 w 285"/>
                <a:gd name="T19" fmla="*/ 447 h 525"/>
                <a:gd name="T20" fmla="*/ 224 w 285"/>
                <a:gd name="T21" fmla="*/ 432 h 525"/>
                <a:gd name="T22" fmla="*/ 236 w 285"/>
                <a:gd name="T23" fmla="*/ 416 h 525"/>
                <a:gd name="T24" fmla="*/ 247 w 285"/>
                <a:gd name="T25" fmla="*/ 399 h 525"/>
                <a:gd name="T26" fmla="*/ 257 w 285"/>
                <a:gd name="T27" fmla="*/ 380 h 525"/>
                <a:gd name="T28" fmla="*/ 266 w 285"/>
                <a:gd name="T29" fmla="*/ 361 h 525"/>
                <a:gd name="T30" fmla="*/ 273 w 285"/>
                <a:gd name="T31" fmla="*/ 342 h 525"/>
                <a:gd name="T32" fmla="*/ 278 w 285"/>
                <a:gd name="T33" fmla="*/ 322 h 525"/>
                <a:gd name="T34" fmla="*/ 283 w 285"/>
                <a:gd name="T35" fmla="*/ 301 h 525"/>
                <a:gd name="T36" fmla="*/ 285 w 285"/>
                <a:gd name="T37" fmla="*/ 282 h 525"/>
                <a:gd name="T38" fmla="*/ 285 w 285"/>
                <a:gd name="T39" fmla="*/ 261 h 525"/>
                <a:gd name="T40" fmla="*/ 284 w 285"/>
                <a:gd name="T41" fmla="*/ 240 h 525"/>
                <a:gd name="T42" fmla="*/ 282 w 285"/>
                <a:gd name="T43" fmla="*/ 220 h 525"/>
                <a:gd name="T44" fmla="*/ 277 w 285"/>
                <a:gd name="T45" fmla="*/ 200 h 525"/>
                <a:gd name="T46" fmla="*/ 272 w 285"/>
                <a:gd name="T47" fmla="*/ 180 h 525"/>
                <a:gd name="T48" fmla="*/ 264 w 285"/>
                <a:gd name="T49" fmla="*/ 160 h 525"/>
                <a:gd name="T50" fmla="*/ 255 w 285"/>
                <a:gd name="T51" fmla="*/ 141 h 525"/>
                <a:gd name="T52" fmla="*/ 245 w 285"/>
                <a:gd name="T53" fmla="*/ 124 h 525"/>
                <a:gd name="T54" fmla="*/ 234 w 285"/>
                <a:gd name="T55" fmla="*/ 106 h 525"/>
                <a:gd name="T56" fmla="*/ 221 w 285"/>
                <a:gd name="T57" fmla="*/ 90 h 525"/>
                <a:gd name="T58" fmla="*/ 206 w 285"/>
                <a:gd name="T59" fmla="*/ 75 h 525"/>
                <a:gd name="T60" fmla="*/ 191 w 285"/>
                <a:gd name="T61" fmla="*/ 62 h 525"/>
                <a:gd name="T62" fmla="*/ 175 w 285"/>
                <a:gd name="T63" fmla="*/ 48 h 525"/>
                <a:gd name="T64" fmla="*/ 158 w 285"/>
                <a:gd name="T65" fmla="*/ 37 h 525"/>
                <a:gd name="T66" fmla="*/ 140 w 285"/>
                <a:gd name="T67" fmla="*/ 27 h 525"/>
                <a:gd name="T68" fmla="*/ 120 w 285"/>
                <a:gd name="T69" fmla="*/ 19 h 525"/>
                <a:gd name="T70" fmla="*/ 101 w 285"/>
                <a:gd name="T71" fmla="*/ 12 h 525"/>
                <a:gd name="T72" fmla="*/ 82 w 285"/>
                <a:gd name="T73" fmla="*/ 6 h 525"/>
                <a:gd name="T74" fmla="*/ 62 w 285"/>
                <a:gd name="T75" fmla="*/ 3 h 525"/>
                <a:gd name="T76" fmla="*/ 41 w 285"/>
                <a:gd name="T77" fmla="*/ 0 h 525"/>
                <a:gd name="T78" fmla="*/ 20 w 285"/>
                <a:gd name="T79" fmla="*/ 0 h 525"/>
                <a:gd name="T80" fmla="*/ 0 w 285"/>
                <a:gd name="T81" fmla="*/ 1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85" h="525">
                  <a:moveTo>
                    <a:pt x="45" y="525"/>
                  </a:moveTo>
                  <a:lnTo>
                    <a:pt x="66" y="523"/>
                  </a:lnTo>
                  <a:lnTo>
                    <a:pt x="86" y="518"/>
                  </a:lnTo>
                  <a:lnTo>
                    <a:pt x="106" y="513"/>
                  </a:lnTo>
                  <a:lnTo>
                    <a:pt x="125" y="505"/>
                  </a:lnTo>
                  <a:lnTo>
                    <a:pt x="143" y="496"/>
                  </a:lnTo>
                  <a:lnTo>
                    <a:pt x="161" y="486"/>
                  </a:lnTo>
                  <a:lnTo>
                    <a:pt x="179" y="475"/>
                  </a:lnTo>
                  <a:lnTo>
                    <a:pt x="194" y="462"/>
                  </a:lnTo>
                  <a:lnTo>
                    <a:pt x="210" y="447"/>
                  </a:lnTo>
                  <a:lnTo>
                    <a:pt x="224" y="432"/>
                  </a:lnTo>
                  <a:lnTo>
                    <a:pt x="236" y="416"/>
                  </a:lnTo>
                  <a:lnTo>
                    <a:pt x="247" y="399"/>
                  </a:lnTo>
                  <a:lnTo>
                    <a:pt x="257" y="380"/>
                  </a:lnTo>
                  <a:lnTo>
                    <a:pt x="266" y="361"/>
                  </a:lnTo>
                  <a:lnTo>
                    <a:pt x="273" y="342"/>
                  </a:lnTo>
                  <a:lnTo>
                    <a:pt x="278" y="322"/>
                  </a:lnTo>
                  <a:lnTo>
                    <a:pt x="283" y="301"/>
                  </a:lnTo>
                  <a:lnTo>
                    <a:pt x="285" y="282"/>
                  </a:lnTo>
                  <a:lnTo>
                    <a:pt x="285" y="261"/>
                  </a:lnTo>
                  <a:lnTo>
                    <a:pt x="284" y="240"/>
                  </a:lnTo>
                  <a:lnTo>
                    <a:pt x="282" y="220"/>
                  </a:lnTo>
                  <a:lnTo>
                    <a:pt x="277" y="200"/>
                  </a:lnTo>
                  <a:lnTo>
                    <a:pt x="272" y="180"/>
                  </a:lnTo>
                  <a:lnTo>
                    <a:pt x="264" y="160"/>
                  </a:lnTo>
                  <a:lnTo>
                    <a:pt x="255" y="141"/>
                  </a:lnTo>
                  <a:lnTo>
                    <a:pt x="245" y="124"/>
                  </a:lnTo>
                  <a:lnTo>
                    <a:pt x="234" y="106"/>
                  </a:lnTo>
                  <a:lnTo>
                    <a:pt x="221" y="90"/>
                  </a:lnTo>
                  <a:lnTo>
                    <a:pt x="206" y="75"/>
                  </a:lnTo>
                  <a:lnTo>
                    <a:pt x="191" y="62"/>
                  </a:lnTo>
                  <a:lnTo>
                    <a:pt x="175" y="48"/>
                  </a:lnTo>
                  <a:lnTo>
                    <a:pt x="158" y="37"/>
                  </a:lnTo>
                  <a:lnTo>
                    <a:pt x="140" y="27"/>
                  </a:lnTo>
                  <a:lnTo>
                    <a:pt x="120" y="19"/>
                  </a:lnTo>
                  <a:lnTo>
                    <a:pt x="101" y="12"/>
                  </a:lnTo>
                  <a:lnTo>
                    <a:pt x="82" y="6"/>
                  </a:lnTo>
                  <a:lnTo>
                    <a:pt x="62" y="3"/>
                  </a:lnTo>
                  <a:lnTo>
                    <a:pt x="41" y="0"/>
                  </a:lnTo>
                  <a:lnTo>
                    <a:pt x="20" y="0"/>
                  </a:lnTo>
                  <a:lnTo>
                    <a:pt x="0" y="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08" name="Freeform 332"/>
            <p:cNvSpPr>
              <a:spLocks/>
            </p:cNvSpPr>
            <p:nvPr/>
          </p:nvSpPr>
          <p:spPr bwMode="auto">
            <a:xfrm>
              <a:off x="5545" y="2197"/>
              <a:ext cx="81" cy="141"/>
            </a:xfrm>
            <a:custGeom>
              <a:avLst/>
              <a:gdLst>
                <a:gd name="T0" fmla="*/ 69 w 297"/>
                <a:gd name="T1" fmla="*/ 525 h 525"/>
                <a:gd name="T2" fmla="*/ 89 w 297"/>
                <a:gd name="T3" fmla="*/ 521 h 525"/>
                <a:gd name="T4" fmla="*/ 109 w 297"/>
                <a:gd name="T5" fmla="*/ 516 h 525"/>
                <a:gd name="T6" fmla="*/ 129 w 297"/>
                <a:gd name="T7" fmla="*/ 510 h 525"/>
                <a:gd name="T8" fmla="*/ 148 w 297"/>
                <a:gd name="T9" fmla="*/ 501 h 525"/>
                <a:gd name="T10" fmla="*/ 166 w 297"/>
                <a:gd name="T11" fmla="*/ 492 h 525"/>
                <a:gd name="T12" fmla="*/ 183 w 297"/>
                <a:gd name="T13" fmla="*/ 481 h 525"/>
                <a:gd name="T14" fmla="*/ 200 w 297"/>
                <a:gd name="T15" fmla="*/ 468 h 525"/>
                <a:gd name="T16" fmla="*/ 215 w 297"/>
                <a:gd name="T17" fmla="*/ 454 h 525"/>
                <a:gd name="T18" fmla="*/ 229 w 297"/>
                <a:gd name="T19" fmla="*/ 440 h 525"/>
                <a:gd name="T20" fmla="*/ 243 w 297"/>
                <a:gd name="T21" fmla="*/ 423 h 525"/>
                <a:gd name="T22" fmla="*/ 255 w 297"/>
                <a:gd name="T23" fmla="*/ 407 h 525"/>
                <a:gd name="T24" fmla="*/ 266 w 297"/>
                <a:gd name="T25" fmla="*/ 389 h 525"/>
                <a:gd name="T26" fmla="*/ 275 w 297"/>
                <a:gd name="T27" fmla="*/ 370 h 525"/>
                <a:gd name="T28" fmla="*/ 283 w 297"/>
                <a:gd name="T29" fmla="*/ 352 h 525"/>
                <a:gd name="T30" fmla="*/ 288 w 297"/>
                <a:gd name="T31" fmla="*/ 332 h 525"/>
                <a:gd name="T32" fmla="*/ 292 w 297"/>
                <a:gd name="T33" fmla="*/ 311 h 525"/>
                <a:gd name="T34" fmla="*/ 296 w 297"/>
                <a:gd name="T35" fmla="*/ 291 h 525"/>
                <a:gd name="T36" fmla="*/ 297 w 297"/>
                <a:gd name="T37" fmla="*/ 270 h 525"/>
                <a:gd name="T38" fmla="*/ 297 w 297"/>
                <a:gd name="T39" fmla="*/ 250 h 525"/>
                <a:gd name="T40" fmla="*/ 295 w 297"/>
                <a:gd name="T41" fmla="*/ 229 h 525"/>
                <a:gd name="T42" fmla="*/ 291 w 297"/>
                <a:gd name="T43" fmla="*/ 209 h 525"/>
                <a:gd name="T44" fmla="*/ 286 w 297"/>
                <a:gd name="T45" fmla="*/ 188 h 525"/>
                <a:gd name="T46" fmla="*/ 279 w 297"/>
                <a:gd name="T47" fmla="*/ 169 h 525"/>
                <a:gd name="T48" fmla="*/ 271 w 297"/>
                <a:gd name="T49" fmla="*/ 150 h 525"/>
                <a:gd name="T50" fmla="*/ 262 w 297"/>
                <a:gd name="T51" fmla="*/ 132 h 525"/>
                <a:gd name="T52" fmla="*/ 250 w 297"/>
                <a:gd name="T53" fmla="*/ 114 h 525"/>
                <a:gd name="T54" fmla="*/ 238 w 297"/>
                <a:gd name="T55" fmla="*/ 97 h 525"/>
                <a:gd name="T56" fmla="*/ 225 w 297"/>
                <a:gd name="T57" fmla="*/ 82 h 525"/>
                <a:gd name="T58" fmla="*/ 210 w 297"/>
                <a:gd name="T59" fmla="*/ 68 h 525"/>
                <a:gd name="T60" fmla="*/ 194 w 297"/>
                <a:gd name="T61" fmla="*/ 54 h 525"/>
                <a:gd name="T62" fmla="*/ 178 w 297"/>
                <a:gd name="T63" fmla="*/ 42 h 525"/>
                <a:gd name="T64" fmla="*/ 160 w 297"/>
                <a:gd name="T65" fmla="*/ 32 h 525"/>
                <a:gd name="T66" fmla="*/ 141 w 297"/>
                <a:gd name="T67" fmla="*/ 23 h 525"/>
                <a:gd name="T68" fmla="*/ 121 w 297"/>
                <a:gd name="T69" fmla="*/ 16 h 525"/>
                <a:gd name="T70" fmla="*/ 102 w 297"/>
                <a:gd name="T71" fmla="*/ 9 h 525"/>
                <a:gd name="T72" fmla="*/ 81 w 297"/>
                <a:gd name="T73" fmla="*/ 5 h 525"/>
                <a:gd name="T74" fmla="*/ 61 w 297"/>
                <a:gd name="T75" fmla="*/ 1 h 525"/>
                <a:gd name="T76" fmla="*/ 40 w 297"/>
                <a:gd name="T77" fmla="*/ 0 h 525"/>
                <a:gd name="T78" fmla="*/ 19 w 297"/>
                <a:gd name="T79" fmla="*/ 1 h 525"/>
                <a:gd name="T80" fmla="*/ 0 w 297"/>
                <a:gd name="T81" fmla="*/ 2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97" h="525">
                  <a:moveTo>
                    <a:pt x="69" y="525"/>
                  </a:moveTo>
                  <a:lnTo>
                    <a:pt x="89" y="521"/>
                  </a:lnTo>
                  <a:lnTo>
                    <a:pt x="109" y="516"/>
                  </a:lnTo>
                  <a:lnTo>
                    <a:pt x="129" y="510"/>
                  </a:lnTo>
                  <a:lnTo>
                    <a:pt x="148" y="501"/>
                  </a:lnTo>
                  <a:lnTo>
                    <a:pt x="166" y="492"/>
                  </a:lnTo>
                  <a:lnTo>
                    <a:pt x="183" y="481"/>
                  </a:lnTo>
                  <a:lnTo>
                    <a:pt x="200" y="468"/>
                  </a:lnTo>
                  <a:lnTo>
                    <a:pt x="215" y="454"/>
                  </a:lnTo>
                  <a:lnTo>
                    <a:pt x="229" y="440"/>
                  </a:lnTo>
                  <a:lnTo>
                    <a:pt x="243" y="423"/>
                  </a:lnTo>
                  <a:lnTo>
                    <a:pt x="255" y="407"/>
                  </a:lnTo>
                  <a:lnTo>
                    <a:pt x="266" y="389"/>
                  </a:lnTo>
                  <a:lnTo>
                    <a:pt x="275" y="370"/>
                  </a:lnTo>
                  <a:lnTo>
                    <a:pt x="283" y="352"/>
                  </a:lnTo>
                  <a:lnTo>
                    <a:pt x="288" y="332"/>
                  </a:lnTo>
                  <a:lnTo>
                    <a:pt x="292" y="311"/>
                  </a:lnTo>
                  <a:lnTo>
                    <a:pt x="296" y="291"/>
                  </a:lnTo>
                  <a:lnTo>
                    <a:pt x="297" y="270"/>
                  </a:lnTo>
                  <a:lnTo>
                    <a:pt x="297" y="250"/>
                  </a:lnTo>
                  <a:lnTo>
                    <a:pt x="295" y="229"/>
                  </a:lnTo>
                  <a:lnTo>
                    <a:pt x="291" y="209"/>
                  </a:lnTo>
                  <a:lnTo>
                    <a:pt x="286" y="188"/>
                  </a:lnTo>
                  <a:lnTo>
                    <a:pt x="279" y="169"/>
                  </a:lnTo>
                  <a:lnTo>
                    <a:pt x="271" y="150"/>
                  </a:lnTo>
                  <a:lnTo>
                    <a:pt x="262" y="132"/>
                  </a:lnTo>
                  <a:lnTo>
                    <a:pt x="250" y="114"/>
                  </a:lnTo>
                  <a:lnTo>
                    <a:pt x="238" y="97"/>
                  </a:lnTo>
                  <a:lnTo>
                    <a:pt x="225" y="82"/>
                  </a:lnTo>
                  <a:lnTo>
                    <a:pt x="210" y="68"/>
                  </a:lnTo>
                  <a:lnTo>
                    <a:pt x="194" y="54"/>
                  </a:lnTo>
                  <a:lnTo>
                    <a:pt x="178" y="42"/>
                  </a:lnTo>
                  <a:lnTo>
                    <a:pt x="160" y="32"/>
                  </a:lnTo>
                  <a:lnTo>
                    <a:pt x="141" y="23"/>
                  </a:lnTo>
                  <a:lnTo>
                    <a:pt x="121" y="16"/>
                  </a:lnTo>
                  <a:lnTo>
                    <a:pt x="102" y="9"/>
                  </a:lnTo>
                  <a:lnTo>
                    <a:pt x="81" y="5"/>
                  </a:lnTo>
                  <a:lnTo>
                    <a:pt x="61" y="1"/>
                  </a:lnTo>
                  <a:lnTo>
                    <a:pt x="40" y="0"/>
                  </a:lnTo>
                  <a:lnTo>
                    <a:pt x="19" y="1"/>
                  </a:lnTo>
                  <a:lnTo>
                    <a:pt x="0" y="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09" name="Freeform 333"/>
            <p:cNvSpPr>
              <a:spLocks/>
            </p:cNvSpPr>
            <p:nvPr/>
          </p:nvSpPr>
          <p:spPr bwMode="auto">
            <a:xfrm>
              <a:off x="4673" y="2306"/>
              <a:ext cx="81" cy="141"/>
            </a:xfrm>
            <a:custGeom>
              <a:avLst/>
              <a:gdLst>
                <a:gd name="T0" fmla="*/ 227 w 297"/>
                <a:gd name="T1" fmla="*/ 0 h 524"/>
                <a:gd name="T2" fmla="*/ 208 w 297"/>
                <a:gd name="T3" fmla="*/ 3 h 524"/>
                <a:gd name="T4" fmla="*/ 188 w 297"/>
                <a:gd name="T5" fmla="*/ 8 h 524"/>
                <a:gd name="T6" fmla="*/ 168 w 297"/>
                <a:gd name="T7" fmla="*/ 15 h 524"/>
                <a:gd name="T8" fmla="*/ 149 w 297"/>
                <a:gd name="T9" fmla="*/ 23 h 524"/>
                <a:gd name="T10" fmla="*/ 130 w 297"/>
                <a:gd name="T11" fmla="*/ 33 h 524"/>
                <a:gd name="T12" fmla="*/ 114 w 297"/>
                <a:gd name="T13" fmla="*/ 44 h 524"/>
                <a:gd name="T14" fmla="*/ 97 w 297"/>
                <a:gd name="T15" fmla="*/ 56 h 524"/>
                <a:gd name="T16" fmla="*/ 82 w 297"/>
                <a:gd name="T17" fmla="*/ 70 h 524"/>
                <a:gd name="T18" fmla="*/ 67 w 297"/>
                <a:gd name="T19" fmla="*/ 85 h 524"/>
                <a:gd name="T20" fmla="*/ 54 w 297"/>
                <a:gd name="T21" fmla="*/ 101 h 524"/>
                <a:gd name="T22" fmla="*/ 42 w 297"/>
                <a:gd name="T23" fmla="*/ 118 h 524"/>
                <a:gd name="T24" fmla="*/ 31 w 297"/>
                <a:gd name="T25" fmla="*/ 136 h 524"/>
                <a:gd name="T26" fmla="*/ 22 w 297"/>
                <a:gd name="T27" fmla="*/ 154 h 524"/>
                <a:gd name="T28" fmla="*/ 14 w 297"/>
                <a:gd name="T29" fmla="*/ 173 h 524"/>
                <a:gd name="T30" fmla="*/ 9 w 297"/>
                <a:gd name="T31" fmla="*/ 193 h 524"/>
                <a:gd name="T32" fmla="*/ 4 w 297"/>
                <a:gd name="T33" fmla="*/ 213 h 524"/>
                <a:gd name="T34" fmla="*/ 1 w 297"/>
                <a:gd name="T35" fmla="*/ 234 h 524"/>
                <a:gd name="T36" fmla="*/ 0 w 297"/>
                <a:gd name="T37" fmla="*/ 254 h 524"/>
                <a:gd name="T38" fmla="*/ 0 w 297"/>
                <a:gd name="T39" fmla="*/ 275 h 524"/>
                <a:gd name="T40" fmla="*/ 2 w 297"/>
                <a:gd name="T41" fmla="*/ 296 h 524"/>
                <a:gd name="T42" fmla="*/ 5 w 297"/>
                <a:gd name="T43" fmla="*/ 316 h 524"/>
                <a:gd name="T44" fmla="*/ 11 w 297"/>
                <a:gd name="T45" fmla="*/ 336 h 524"/>
                <a:gd name="T46" fmla="*/ 17 w 297"/>
                <a:gd name="T47" fmla="*/ 356 h 524"/>
                <a:gd name="T48" fmla="*/ 25 w 297"/>
                <a:gd name="T49" fmla="*/ 374 h 524"/>
                <a:gd name="T50" fmla="*/ 35 w 297"/>
                <a:gd name="T51" fmla="*/ 393 h 524"/>
                <a:gd name="T52" fmla="*/ 46 w 297"/>
                <a:gd name="T53" fmla="*/ 411 h 524"/>
                <a:gd name="T54" fmla="*/ 58 w 297"/>
                <a:gd name="T55" fmla="*/ 426 h 524"/>
                <a:gd name="T56" fmla="*/ 72 w 297"/>
                <a:gd name="T57" fmla="*/ 443 h 524"/>
                <a:gd name="T58" fmla="*/ 87 w 297"/>
                <a:gd name="T59" fmla="*/ 457 h 524"/>
                <a:gd name="T60" fmla="*/ 103 w 297"/>
                <a:gd name="T61" fmla="*/ 469 h 524"/>
                <a:gd name="T62" fmla="*/ 119 w 297"/>
                <a:gd name="T63" fmla="*/ 482 h 524"/>
                <a:gd name="T64" fmla="*/ 137 w 297"/>
                <a:gd name="T65" fmla="*/ 493 h 524"/>
                <a:gd name="T66" fmla="*/ 156 w 297"/>
                <a:gd name="T67" fmla="*/ 501 h 524"/>
                <a:gd name="T68" fmla="*/ 175 w 297"/>
                <a:gd name="T69" fmla="*/ 509 h 524"/>
                <a:gd name="T70" fmla="*/ 194 w 297"/>
                <a:gd name="T71" fmla="*/ 515 h 524"/>
                <a:gd name="T72" fmla="*/ 215 w 297"/>
                <a:gd name="T73" fmla="*/ 520 h 524"/>
                <a:gd name="T74" fmla="*/ 235 w 297"/>
                <a:gd name="T75" fmla="*/ 522 h 524"/>
                <a:gd name="T76" fmla="*/ 256 w 297"/>
                <a:gd name="T77" fmla="*/ 524 h 524"/>
                <a:gd name="T78" fmla="*/ 277 w 297"/>
                <a:gd name="T79" fmla="*/ 524 h 524"/>
                <a:gd name="T80" fmla="*/ 297 w 297"/>
                <a:gd name="T81" fmla="*/ 52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97" h="524">
                  <a:moveTo>
                    <a:pt x="227" y="0"/>
                  </a:moveTo>
                  <a:lnTo>
                    <a:pt x="208" y="3"/>
                  </a:lnTo>
                  <a:lnTo>
                    <a:pt x="188" y="8"/>
                  </a:lnTo>
                  <a:lnTo>
                    <a:pt x="168" y="15"/>
                  </a:lnTo>
                  <a:lnTo>
                    <a:pt x="149" y="23"/>
                  </a:lnTo>
                  <a:lnTo>
                    <a:pt x="130" y="33"/>
                  </a:lnTo>
                  <a:lnTo>
                    <a:pt x="114" y="44"/>
                  </a:lnTo>
                  <a:lnTo>
                    <a:pt x="97" y="56"/>
                  </a:lnTo>
                  <a:lnTo>
                    <a:pt x="82" y="70"/>
                  </a:lnTo>
                  <a:lnTo>
                    <a:pt x="67" y="85"/>
                  </a:lnTo>
                  <a:lnTo>
                    <a:pt x="54" y="101"/>
                  </a:lnTo>
                  <a:lnTo>
                    <a:pt x="42" y="118"/>
                  </a:lnTo>
                  <a:lnTo>
                    <a:pt x="31" y="136"/>
                  </a:lnTo>
                  <a:lnTo>
                    <a:pt x="22" y="154"/>
                  </a:lnTo>
                  <a:lnTo>
                    <a:pt x="14" y="173"/>
                  </a:lnTo>
                  <a:lnTo>
                    <a:pt x="9" y="193"/>
                  </a:lnTo>
                  <a:lnTo>
                    <a:pt x="4" y="213"/>
                  </a:lnTo>
                  <a:lnTo>
                    <a:pt x="1" y="234"/>
                  </a:lnTo>
                  <a:lnTo>
                    <a:pt x="0" y="254"/>
                  </a:lnTo>
                  <a:lnTo>
                    <a:pt x="0" y="275"/>
                  </a:lnTo>
                  <a:lnTo>
                    <a:pt x="2" y="296"/>
                  </a:lnTo>
                  <a:lnTo>
                    <a:pt x="5" y="316"/>
                  </a:lnTo>
                  <a:lnTo>
                    <a:pt x="11" y="336"/>
                  </a:lnTo>
                  <a:lnTo>
                    <a:pt x="17" y="356"/>
                  </a:lnTo>
                  <a:lnTo>
                    <a:pt x="25" y="374"/>
                  </a:lnTo>
                  <a:lnTo>
                    <a:pt x="35" y="393"/>
                  </a:lnTo>
                  <a:lnTo>
                    <a:pt x="46" y="411"/>
                  </a:lnTo>
                  <a:lnTo>
                    <a:pt x="58" y="426"/>
                  </a:lnTo>
                  <a:lnTo>
                    <a:pt x="72" y="443"/>
                  </a:lnTo>
                  <a:lnTo>
                    <a:pt x="87" y="457"/>
                  </a:lnTo>
                  <a:lnTo>
                    <a:pt x="103" y="469"/>
                  </a:lnTo>
                  <a:lnTo>
                    <a:pt x="119" y="482"/>
                  </a:lnTo>
                  <a:lnTo>
                    <a:pt x="137" y="493"/>
                  </a:lnTo>
                  <a:lnTo>
                    <a:pt x="156" y="501"/>
                  </a:lnTo>
                  <a:lnTo>
                    <a:pt x="175" y="509"/>
                  </a:lnTo>
                  <a:lnTo>
                    <a:pt x="194" y="515"/>
                  </a:lnTo>
                  <a:lnTo>
                    <a:pt x="215" y="520"/>
                  </a:lnTo>
                  <a:lnTo>
                    <a:pt x="235" y="522"/>
                  </a:lnTo>
                  <a:lnTo>
                    <a:pt x="256" y="524"/>
                  </a:lnTo>
                  <a:lnTo>
                    <a:pt x="277" y="524"/>
                  </a:lnTo>
                  <a:lnTo>
                    <a:pt x="297" y="52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10" name="Line 334"/>
            <p:cNvSpPr>
              <a:spLocks noChangeShapeType="1"/>
            </p:cNvSpPr>
            <p:nvPr/>
          </p:nvSpPr>
          <p:spPr bwMode="auto">
            <a:xfrm flipV="1">
              <a:off x="5543" y="2555"/>
              <a:ext cx="1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11" name="Line 335"/>
            <p:cNvSpPr>
              <a:spLocks noChangeShapeType="1"/>
            </p:cNvSpPr>
            <p:nvPr/>
          </p:nvSpPr>
          <p:spPr bwMode="auto">
            <a:xfrm flipV="1">
              <a:off x="4681" y="2095"/>
              <a:ext cx="32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12" name="Line 336"/>
            <p:cNvSpPr>
              <a:spLocks noChangeShapeType="1"/>
            </p:cNvSpPr>
            <p:nvPr/>
          </p:nvSpPr>
          <p:spPr bwMode="auto">
            <a:xfrm flipV="1">
              <a:off x="4677" y="2092"/>
              <a:ext cx="87" cy="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13" name="Line 337"/>
            <p:cNvSpPr>
              <a:spLocks noChangeShapeType="1"/>
            </p:cNvSpPr>
            <p:nvPr/>
          </p:nvSpPr>
          <p:spPr bwMode="auto">
            <a:xfrm flipV="1">
              <a:off x="4692" y="2108"/>
              <a:ext cx="100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14" name="Line 338"/>
            <p:cNvSpPr>
              <a:spLocks noChangeShapeType="1"/>
            </p:cNvSpPr>
            <p:nvPr/>
          </p:nvSpPr>
          <p:spPr bwMode="auto">
            <a:xfrm flipV="1">
              <a:off x="4720" y="2137"/>
              <a:ext cx="91" cy="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15" name="Line 339"/>
            <p:cNvSpPr>
              <a:spLocks noChangeShapeType="1"/>
            </p:cNvSpPr>
            <p:nvPr/>
          </p:nvSpPr>
          <p:spPr bwMode="auto">
            <a:xfrm flipV="1">
              <a:off x="4765" y="2182"/>
              <a:ext cx="47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16" name="Line 340"/>
            <p:cNvSpPr>
              <a:spLocks noChangeShapeType="1"/>
            </p:cNvSpPr>
            <p:nvPr/>
          </p:nvSpPr>
          <p:spPr bwMode="auto">
            <a:xfrm flipH="1">
              <a:off x="4637" y="2159"/>
              <a:ext cx="2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17" name="Freeform 341"/>
            <p:cNvSpPr>
              <a:spLocks/>
            </p:cNvSpPr>
            <p:nvPr/>
          </p:nvSpPr>
          <p:spPr bwMode="auto">
            <a:xfrm>
              <a:off x="4673" y="2090"/>
              <a:ext cx="141" cy="141"/>
            </a:xfrm>
            <a:custGeom>
              <a:avLst/>
              <a:gdLst>
                <a:gd name="T0" fmla="*/ 525 w 526"/>
                <a:gd name="T1" fmla="*/ 243 h 527"/>
                <a:gd name="T2" fmla="*/ 518 w 526"/>
                <a:gd name="T3" fmla="*/ 202 h 527"/>
                <a:gd name="T4" fmla="*/ 506 w 526"/>
                <a:gd name="T5" fmla="*/ 162 h 527"/>
                <a:gd name="T6" fmla="*/ 487 w 526"/>
                <a:gd name="T7" fmla="*/ 126 h 527"/>
                <a:gd name="T8" fmla="*/ 463 w 526"/>
                <a:gd name="T9" fmla="*/ 93 h 527"/>
                <a:gd name="T10" fmla="*/ 433 w 526"/>
                <a:gd name="T11" fmla="*/ 63 h 527"/>
                <a:gd name="T12" fmla="*/ 400 w 526"/>
                <a:gd name="T13" fmla="*/ 38 h 527"/>
                <a:gd name="T14" fmla="*/ 363 w 526"/>
                <a:gd name="T15" fmla="*/ 20 h 527"/>
                <a:gd name="T16" fmla="*/ 324 w 526"/>
                <a:gd name="T17" fmla="*/ 8 h 527"/>
                <a:gd name="T18" fmla="*/ 283 w 526"/>
                <a:gd name="T19" fmla="*/ 1 h 527"/>
                <a:gd name="T20" fmla="*/ 242 w 526"/>
                <a:gd name="T21" fmla="*/ 1 h 527"/>
                <a:gd name="T22" fmla="*/ 201 w 526"/>
                <a:gd name="T23" fmla="*/ 8 h 527"/>
                <a:gd name="T24" fmla="*/ 162 w 526"/>
                <a:gd name="T25" fmla="*/ 20 h 527"/>
                <a:gd name="T26" fmla="*/ 125 w 526"/>
                <a:gd name="T27" fmla="*/ 38 h 527"/>
                <a:gd name="T28" fmla="*/ 91 w 526"/>
                <a:gd name="T29" fmla="*/ 63 h 527"/>
                <a:gd name="T30" fmla="*/ 63 w 526"/>
                <a:gd name="T31" fmla="*/ 93 h 527"/>
                <a:gd name="T32" fmla="*/ 38 w 526"/>
                <a:gd name="T33" fmla="*/ 126 h 527"/>
                <a:gd name="T34" fmla="*/ 20 w 526"/>
                <a:gd name="T35" fmla="*/ 162 h 527"/>
                <a:gd name="T36" fmla="*/ 6 w 526"/>
                <a:gd name="T37" fmla="*/ 202 h 527"/>
                <a:gd name="T38" fmla="*/ 0 w 526"/>
                <a:gd name="T39" fmla="*/ 243 h 527"/>
                <a:gd name="T40" fmla="*/ 0 w 526"/>
                <a:gd name="T41" fmla="*/ 284 h 527"/>
                <a:gd name="T42" fmla="*/ 6 w 526"/>
                <a:gd name="T43" fmla="*/ 325 h 527"/>
                <a:gd name="T44" fmla="*/ 20 w 526"/>
                <a:gd name="T45" fmla="*/ 365 h 527"/>
                <a:gd name="T46" fmla="*/ 38 w 526"/>
                <a:gd name="T47" fmla="*/ 401 h 527"/>
                <a:gd name="T48" fmla="*/ 63 w 526"/>
                <a:gd name="T49" fmla="*/ 434 h 527"/>
                <a:gd name="T50" fmla="*/ 91 w 526"/>
                <a:gd name="T51" fmla="*/ 464 h 527"/>
                <a:gd name="T52" fmla="*/ 125 w 526"/>
                <a:gd name="T53" fmla="*/ 488 h 527"/>
                <a:gd name="T54" fmla="*/ 162 w 526"/>
                <a:gd name="T55" fmla="*/ 507 h 527"/>
                <a:gd name="T56" fmla="*/ 201 w 526"/>
                <a:gd name="T57" fmla="*/ 519 h 527"/>
                <a:gd name="T58" fmla="*/ 242 w 526"/>
                <a:gd name="T59" fmla="*/ 526 h 527"/>
                <a:gd name="T60" fmla="*/ 283 w 526"/>
                <a:gd name="T61" fmla="*/ 526 h 527"/>
                <a:gd name="T62" fmla="*/ 324 w 526"/>
                <a:gd name="T63" fmla="*/ 519 h 527"/>
                <a:gd name="T64" fmla="*/ 363 w 526"/>
                <a:gd name="T65" fmla="*/ 507 h 527"/>
                <a:gd name="T66" fmla="*/ 400 w 526"/>
                <a:gd name="T67" fmla="*/ 488 h 527"/>
                <a:gd name="T68" fmla="*/ 433 w 526"/>
                <a:gd name="T69" fmla="*/ 464 h 527"/>
                <a:gd name="T70" fmla="*/ 463 w 526"/>
                <a:gd name="T71" fmla="*/ 434 h 527"/>
                <a:gd name="T72" fmla="*/ 487 w 526"/>
                <a:gd name="T73" fmla="*/ 401 h 527"/>
                <a:gd name="T74" fmla="*/ 506 w 526"/>
                <a:gd name="T75" fmla="*/ 365 h 527"/>
                <a:gd name="T76" fmla="*/ 518 w 526"/>
                <a:gd name="T77" fmla="*/ 325 h 527"/>
                <a:gd name="T78" fmla="*/ 525 w 526"/>
                <a:gd name="T79" fmla="*/ 284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26" h="527">
                  <a:moveTo>
                    <a:pt x="526" y="264"/>
                  </a:moveTo>
                  <a:lnTo>
                    <a:pt x="525" y="243"/>
                  </a:lnTo>
                  <a:lnTo>
                    <a:pt x="523" y="222"/>
                  </a:lnTo>
                  <a:lnTo>
                    <a:pt x="518" y="202"/>
                  </a:lnTo>
                  <a:lnTo>
                    <a:pt x="513" y="182"/>
                  </a:lnTo>
                  <a:lnTo>
                    <a:pt x="506" y="162"/>
                  </a:lnTo>
                  <a:lnTo>
                    <a:pt x="497" y="143"/>
                  </a:lnTo>
                  <a:lnTo>
                    <a:pt x="487" y="126"/>
                  </a:lnTo>
                  <a:lnTo>
                    <a:pt x="475" y="109"/>
                  </a:lnTo>
                  <a:lnTo>
                    <a:pt x="463" y="93"/>
                  </a:lnTo>
                  <a:lnTo>
                    <a:pt x="448" y="77"/>
                  </a:lnTo>
                  <a:lnTo>
                    <a:pt x="433" y="63"/>
                  </a:lnTo>
                  <a:lnTo>
                    <a:pt x="418" y="51"/>
                  </a:lnTo>
                  <a:lnTo>
                    <a:pt x="400" y="38"/>
                  </a:lnTo>
                  <a:lnTo>
                    <a:pt x="382" y="29"/>
                  </a:lnTo>
                  <a:lnTo>
                    <a:pt x="363" y="20"/>
                  </a:lnTo>
                  <a:lnTo>
                    <a:pt x="343" y="13"/>
                  </a:lnTo>
                  <a:lnTo>
                    <a:pt x="324" y="8"/>
                  </a:lnTo>
                  <a:lnTo>
                    <a:pt x="304" y="3"/>
                  </a:lnTo>
                  <a:lnTo>
                    <a:pt x="283" y="1"/>
                  </a:lnTo>
                  <a:lnTo>
                    <a:pt x="263" y="0"/>
                  </a:lnTo>
                  <a:lnTo>
                    <a:pt x="242" y="1"/>
                  </a:lnTo>
                  <a:lnTo>
                    <a:pt x="221" y="3"/>
                  </a:lnTo>
                  <a:lnTo>
                    <a:pt x="201" y="8"/>
                  </a:lnTo>
                  <a:lnTo>
                    <a:pt x="181" y="13"/>
                  </a:lnTo>
                  <a:lnTo>
                    <a:pt x="162" y="20"/>
                  </a:lnTo>
                  <a:lnTo>
                    <a:pt x="143" y="29"/>
                  </a:lnTo>
                  <a:lnTo>
                    <a:pt x="125" y="38"/>
                  </a:lnTo>
                  <a:lnTo>
                    <a:pt x="108" y="51"/>
                  </a:lnTo>
                  <a:lnTo>
                    <a:pt x="91" y="63"/>
                  </a:lnTo>
                  <a:lnTo>
                    <a:pt x="76" y="77"/>
                  </a:lnTo>
                  <a:lnTo>
                    <a:pt x="63" y="93"/>
                  </a:lnTo>
                  <a:lnTo>
                    <a:pt x="49" y="109"/>
                  </a:lnTo>
                  <a:lnTo>
                    <a:pt x="38" y="126"/>
                  </a:lnTo>
                  <a:lnTo>
                    <a:pt x="28" y="143"/>
                  </a:lnTo>
                  <a:lnTo>
                    <a:pt x="20" y="162"/>
                  </a:lnTo>
                  <a:lnTo>
                    <a:pt x="12" y="182"/>
                  </a:lnTo>
                  <a:lnTo>
                    <a:pt x="6" y="202"/>
                  </a:lnTo>
                  <a:lnTo>
                    <a:pt x="3" y="222"/>
                  </a:lnTo>
                  <a:lnTo>
                    <a:pt x="0" y="243"/>
                  </a:lnTo>
                  <a:lnTo>
                    <a:pt x="0" y="264"/>
                  </a:lnTo>
                  <a:lnTo>
                    <a:pt x="0" y="284"/>
                  </a:lnTo>
                  <a:lnTo>
                    <a:pt x="3" y="305"/>
                  </a:lnTo>
                  <a:lnTo>
                    <a:pt x="6" y="325"/>
                  </a:lnTo>
                  <a:lnTo>
                    <a:pt x="12" y="345"/>
                  </a:lnTo>
                  <a:lnTo>
                    <a:pt x="20" y="365"/>
                  </a:lnTo>
                  <a:lnTo>
                    <a:pt x="28" y="383"/>
                  </a:lnTo>
                  <a:lnTo>
                    <a:pt x="38" y="401"/>
                  </a:lnTo>
                  <a:lnTo>
                    <a:pt x="49" y="419"/>
                  </a:lnTo>
                  <a:lnTo>
                    <a:pt x="63" y="434"/>
                  </a:lnTo>
                  <a:lnTo>
                    <a:pt x="76" y="450"/>
                  </a:lnTo>
                  <a:lnTo>
                    <a:pt x="91" y="464"/>
                  </a:lnTo>
                  <a:lnTo>
                    <a:pt x="108" y="476"/>
                  </a:lnTo>
                  <a:lnTo>
                    <a:pt x="125" y="488"/>
                  </a:lnTo>
                  <a:lnTo>
                    <a:pt x="143" y="498"/>
                  </a:lnTo>
                  <a:lnTo>
                    <a:pt x="162" y="507"/>
                  </a:lnTo>
                  <a:lnTo>
                    <a:pt x="181" y="514"/>
                  </a:lnTo>
                  <a:lnTo>
                    <a:pt x="201" y="519"/>
                  </a:lnTo>
                  <a:lnTo>
                    <a:pt x="221" y="524"/>
                  </a:lnTo>
                  <a:lnTo>
                    <a:pt x="242" y="526"/>
                  </a:lnTo>
                  <a:lnTo>
                    <a:pt x="263" y="527"/>
                  </a:lnTo>
                  <a:lnTo>
                    <a:pt x="283" y="526"/>
                  </a:lnTo>
                  <a:lnTo>
                    <a:pt x="304" y="524"/>
                  </a:lnTo>
                  <a:lnTo>
                    <a:pt x="324" y="519"/>
                  </a:lnTo>
                  <a:lnTo>
                    <a:pt x="343" y="514"/>
                  </a:lnTo>
                  <a:lnTo>
                    <a:pt x="363" y="507"/>
                  </a:lnTo>
                  <a:lnTo>
                    <a:pt x="382" y="498"/>
                  </a:lnTo>
                  <a:lnTo>
                    <a:pt x="400" y="488"/>
                  </a:lnTo>
                  <a:lnTo>
                    <a:pt x="418" y="476"/>
                  </a:lnTo>
                  <a:lnTo>
                    <a:pt x="433" y="464"/>
                  </a:lnTo>
                  <a:lnTo>
                    <a:pt x="448" y="450"/>
                  </a:lnTo>
                  <a:lnTo>
                    <a:pt x="463" y="434"/>
                  </a:lnTo>
                  <a:lnTo>
                    <a:pt x="475" y="419"/>
                  </a:lnTo>
                  <a:lnTo>
                    <a:pt x="487" y="401"/>
                  </a:lnTo>
                  <a:lnTo>
                    <a:pt x="497" y="383"/>
                  </a:lnTo>
                  <a:lnTo>
                    <a:pt x="506" y="365"/>
                  </a:lnTo>
                  <a:lnTo>
                    <a:pt x="513" y="345"/>
                  </a:lnTo>
                  <a:lnTo>
                    <a:pt x="518" y="325"/>
                  </a:lnTo>
                  <a:lnTo>
                    <a:pt x="523" y="305"/>
                  </a:lnTo>
                  <a:lnTo>
                    <a:pt x="525" y="284"/>
                  </a:lnTo>
                  <a:lnTo>
                    <a:pt x="526" y="26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18" name="Line 342"/>
            <p:cNvSpPr>
              <a:spLocks noChangeShapeType="1"/>
            </p:cNvSpPr>
            <p:nvPr/>
          </p:nvSpPr>
          <p:spPr bwMode="auto">
            <a:xfrm flipH="1" flipV="1">
              <a:off x="4754" y="2090"/>
              <a:ext cx="810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19" name="Line 343"/>
            <p:cNvSpPr>
              <a:spLocks noChangeShapeType="1"/>
            </p:cNvSpPr>
            <p:nvPr/>
          </p:nvSpPr>
          <p:spPr bwMode="auto">
            <a:xfrm flipH="1" flipV="1">
              <a:off x="4735" y="2231"/>
              <a:ext cx="285" cy="3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20" name="Line 344"/>
            <p:cNvSpPr>
              <a:spLocks noChangeShapeType="1"/>
            </p:cNvSpPr>
            <p:nvPr/>
          </p:nvSpPr>
          <p:spPr bwMode="auto">
            <a:xfrm>
              <a:off x="5280" y="2376"/>
              <a:ext cx="284" cy="3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21" name="Line 345"/>
            <p:cNvSpPr>
              <a:spLocks noChangeShapeType="1"/>
            </p:cNvSpPr>
            <p:nvPr/>
          </p:nvSpPr>
          <p:spPr bwMode="auto">
            <a:xfrm>
              <a:off x="4735" y="2446"/>
              <a:ext cx="174" cy="2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22" name="Line 346"/>
            <p:cNvSpPr>
              <a:spLocks noChangeShapeType="1"/>
            </p:cNvSpPr>
            <p:nvPr/>
          </p:nvSpPr>
          <p:spPr bwMode="auto">
            <a:xfrm flipH="1" flipV="1">
              <a:off x="5280" y="1359"/>
              <a:ext cx="284" cy="3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23" name="Line 347"/>
            <p:cNvSpPr>
              <a:spLocks noChangeShapeType="1"/>
            </p:cNvSpPr>
            <p:nvPr/>
          </p:nvSpPr>
          <p:spPr bwMode="auto">
            <a:xfrm flipH="1" flipV="1">
              <a:off x="4735" y="1429"/>
              <a:ext cx="810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24" name="Line 348"/>
            <p:cNvSpPr>
              <a:spLocks noChangeShapeType="1"/>
            </p:cNvSpPr>
            <p:nvPr/>
          </p:nvSpPr>
          <p:spPr bwMode="auto">
            <a:xfrm flipH="1" flipV="1">
              <a:off x="4737" y="1250"/>
              <a:ext cx="173" cy="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25" name="Line 349"/>
            <p:cNvSpPr>
              <a:spLocks noChangeShapeType="1"/>
            </p:cNvSpPr>
            <p:nvPr/>
          </p:nvSpPr>
          <p:spPr bwMode="auto">
            <a:xfrm flipH="1">
              <a:off x="5543" y="3602"/>
              <a:ext cx="18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26" name="Line 350"/>
            <p:cNvSpPr>
              <a:spLocks noChangeShapeType="1"/>
            </p:cNvSpPr>
            <p:nvPr/>
          </p:nvSpPr>
          <p:spPr bwMode="auto">
            <a:xfrm flipH="1">
              <a:off x="5468" y="3602"/>
              <a:ext cx="3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27" name="Line 351"/>
            <p:cNvSpPr>
              <a:spLocks noChangeShapeType="1"/>
            </p:cNvSpPr>
            <p:nvPr/>
          </p:nvSpPr>
          <p:spPr bwMode="auto">
            <a:xfrm flipH="1">
              <a:off x="5212" y="3602"/>
              <a:ext cx="2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28" name="Line 352"/>
            <p:cNvSpPr>
              <a:spLocks noChangeShapeType="1"/>
            </p:cNvSpPr>
            <p:nvPr/>
          </p:nvSpPr>
          <p:spPr bwMode="auto">
            <a:xfrm flipH="1">
              <a:off x="5135" y="3602"/>
              <a:ext cx="3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29" name="Line 353"/>
            <p:cNvSpPr>
              <a:spLocks noChangeShapeType="1"/>
            </p:cNvSpPr>
            <p:nvPr/>
          </p:nvSpPr>
          <p:spPr bwMode="auto">
            <a:xfrm flipH="1">
              <a:off x="4880" y="3602"/>
              <a:ext cx="2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30" name="Line 354"/>
            <p:cNvSpPr>
              <a:spLocks noChangeShapeType="1"/>
            </p:cNvSpPr>
            <p:nvPr/>
          </p:nvSpPr>
          <p:spPr bwMode="auto">
            <a:xfrm flipH="1">
              <a:off x="4803" y="3602"/>
              <a:ext cx="3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31" name="Line 355"/>
            <p:cNvSpPr>
              <a:spLocks noChangeShapeType="1"/>
            </p:cNvSpPr>
            <p:nvPr/>
          </p:nvSpPr>
          <p:spPr bwMode="auto">
            <a:xfrm flipH="1">
              <a:off x="4581" y="3602"/>
              <a:ext cx="18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32" name="Freeform 356"/>
            <p:cNvSpPr>
              <a:spLocks/>
            </p:cNvSpPr>
            <p:nvPr/>
          </p:nvSpPr>
          <p:spPr bwMode="auto">
            <a:xfrm>
              <a:off x="4814" y="3267"/>
              <a:ext cx="671" cy="670"/>
            </a:xfrm>
            <a:custGeom>
              <a:avLst/>
              <a:gdLst>
                <a:gd name="T0" fmla="*/ 2484 w 2488"/>
                <a:gd name="T1" fmla="*/ 1154 h 2490"/>
                <a:gd name="T2" fmla="*/ 2468 w 2488"/>
                <a:gd name="T3" fmla="*/ 1019 h 2490"/>
                <a:gd name="T4" fmla="*/ 2436 w 2488"/>
                <a:gd name="T5" fmla="*/ 886 h 2490"/>
                <a:gd name="T6" fmla="*/ 2389 w 2488"/>
                <a:gd name="T7" fmla="*/ 758 h 2490"/>
                <a:gd name="T8" fmla="*/ 2329 w 2488"/>
                <a:gd name="T9" fmla="*/ 635 h 2490"/>
                <a:gd name="T10" fmla="*/ 2256 w 2488"/>
                <a:gd name="T11" fmla="*/ 520 h 2490"/>
                <a:gd name="T12" fmla="*/ 2171 w 2488"/>
                <a:gd name="T13" fmla="*/ 413 h 2490"/>
                <a:gd name="T14" fmla="*/ 2074 w 2488"/>
                <a:gd name="T15" fmla="*/ 317 h 2490"/>
                <a:gd name="T16" fmla="*/ 1968 w 2488"/>
                <a:gd name="T17" fmla="*/ 232 h 2490"/>
                <a:gd name="T18" fmla="*/ 1852 w 2488"/>
                <a:gd name="T19" fmla="*/ 159 h 2490"/>
                <a:gd name="T20" fmla="*/ 1731 w 2488"/>
                <a:gd name="T21" fmla="*/ 98 h 2490"/>
                <a:gd name="T22" fmla="*/ 1602 w 2488"/>
                <a:gd name="T23" fmla="*/ 52 h 2490"/>
                <a:gd name="T24" fmla="*/ 1470 w 2488"/>
                <a:gd name="T25" fmla="*/ 20 h 2490"/>
                <a:gd name="T26" fmla="*/ 1335 w 2488"/>
                <a:gd name="T27" fmla="*/ 3 h 2490"/>
                <a:gd name="T28" fmla="*/ 1198 w 2488"/>
                <a:gd name="T29" fmla="*/ 0 h 2490"/>
                <a:gd name="T30" fmla="*/ 1063 w 2488"/>
                <a:gd name="T31" fmla="*/ 13 h 2490"/>
                <a:gd name="T32" fmla="*/ 929 w 2488"/>
                <a:gd name="T33" fmla="*/ 40 h 2490"/>
                <a:gd name="T34" fmla="*/ 799 w 2488"/>
                <a:gd name="T35" fmla="*/ 82 h 2490"/>
                <a:gd name="T36" fmla="*/ 675 w 2488"/>
                <a:gd name="T37" fmla="*/ 137 h 2490"/>
                <a:gd name="T38" fmla="*/ 557 w 2488"/>
                <a:gd name="T39" fmla="*/ 207 h 2490"/>
                <a:gd name="T40" fmla="*/ 447 w 2488"/>
                <a:gd name="T41" fmla="*/ 287 h 2490"/>
                <a:gd name="T42" fmla="*/ 348 w 2488"/>
                <a:gd name="T43" fmla="*/ 380 h 2490"/>
                <a:gd name="T44" fmla="*/ 258 w 2488"/>
                <a:gd name="T45" fmla="*/ 484 h 2490"/>
                <a:gd name="T46" fmla="*/ 182 w 2488"/>
                <a:gd name="T47" fmla="*/ 596 h 2490"/>
                <a:gd name="T48" fmla="*/ 117 w 2488"/>
                <a:gd name="T49" fmla="*/ 716 h 2490"/>
                <a:gd name="T50" fmla="*/ 66 w 2488"/>
                <a:gd name="T51" fmla="*/ 842 h 2490"/>
                <a:gd name="T52" fmla="*/ 30 w 2488"/>
                <a:gd name="T53" fmla="*/ 974 h 2490"/>
                <a:gd name="T54" fmla="*/ 6 w 2488"/>
                <a:gd name="T55" fmla="*/ 1108 h 2490"/>
                <a:gd name="T56" fmla="*/ 0 w 2488"/>
                <a:gd name="T57" fmla="*/ 1244 h 2490"/>
                <a:gd name="T58" fmla="*/ 6 w 2488"/>
                <a:gd name="T59" fmla="*/ 1380 h 2490"/>
                <a:gd name="T60" fmla="*/ 30 w 2488"/>
                <a:gd name="T61" fmla="*/ 1515 h 2490"/>
                <a:gd name="T62" fmla="*/ 66 w 2488"/>
                <a:gd name="T63" fmla="*/ 1647 h 2490"/>
                <a:gd name="T64" fmla="*/ 117 w 2488"/>
                <a:gd name="T65" fmla="*/ 1773 h 2490"/>
                <a:gd name="T66" fmla="*/ 182 w 2488"/>
                <a:gd name="T67" fmla="*/ 1893 h 2490"/>
                <a:gd name="T68" fmla="*/ 258 w 2488"/>
                <a:gd name="T69" fmla="*/ 2006 h 2490"/>
                <a:gd name="T70" fmla="*/ 348 w 2488"/>
                <a:gd name="T71" fmla="*/ 2109 h 2490"/>
                <a:gd name="T72" fmla="*/ 447 w 2488"/>
                <a:gd name="T73" fmla="*/ 2202 h 2490"/>
                <a:gd name="T74" fmla="*/ 557 w 2488"/>
                <a:gd name="T75" fmla="*/ 2283 h 2490"/>
                <a:gd name="T76" fmla="*/ 675 w 2488"/>
                <a:gd name="T77" fmla="*/ 2352 h 2490"/>
                <a:gd name="T78" fmla="*/ 799 w 2488"/>
                <a:gd name="T79" fmla="*/ 2407 h 2490"/>
                <a:gd name="T80" fmla="*/ 929 w 2488"/>
                <a:gd name="T81" fmla="*/ 2449 h 2490"/>
                <a:gd name="T82" fmla="*/ 1063 w 2488"/>
                <a:gd name="T83" fmla="*/ 2477 h 2490"/>
                <a:gd name="T84" fmla="*/ 1198 w 2488"/>
                <a:gd name="T85" fmla="*/ 2489 h 2490"/>
                <a:gd name="T86" fmla="*/ 1335 w 2488"/>
                <a:gd name="T87" fmla="*/ 2487 h 2490"/>
                <a:gd name="T88" fmla="*/ 1470 w 2488"/>
                <a:gd name="T89" fmla="*/ 2469 h 2490"/>
                <a:gd name="T90" fmla="*/ 1602 w 2488"/>
                <a:gd name="T91" fmla="*/ 2437 h 2490"/>
                <a:gd name="T92" fmla="*/ 1731 w 2488"/>
                <a:gd name="T93" fmla="*/ 2391 h 2490"/>
                <a:gd name="T94" fmla="*/ 1852 w 2488"/>
                <a:gd name="T95" fmla="*/ 2331 h 2490"/>
                <a:gd name="T96" fmla="*/ 1968 w 2488"/>
                <a:gd name="T97" fmla="*/ 2257 h 2490"/>
                <a:gd name="T98" fmla="*/ 2074 w 2488"/>
                <a:gd name="T99" fmla="*/ 2172 h 2490"/>
                <a:gd name="T100" fmla="*/ 2171 w 2488"/>
                <a:gd name="T101" fmla="*/ 2076 h 2490"/>
                <a:gd name="T102" fmla="*/ 2256 w 2488"/>
                <a:gd name="T103" fmla="*/ 1969 h 2490"/>
                <a:gd name="T104" fmla="*/ 2329 w 2488"/>
                <a:gd name="T105" fmla="*/ 1854 h 2490"/>
                <a:gd name="T106" fmla="*/ 2389 w 2488"/>
                <a:gd name="T107" fmla="*/ 1732 h 2490"/>
                <a:gd name="T108" fmla="*/ 2436 w 2488"/>
                <a:gd name="T109" fmla="*/ 1604 h 2490"/>
                <a:gd name="T110" fmla="*/ 2468 w 2488"/>
                <a:gd name="T111" fmla="*/ 1471 h 2490"/>
                <a:gd name="T112" fmla="*/ 2484 w 2488"/>
                <a:gd name="T113" fmla="*/ 1335 h 2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88" h="2490">
                  <a:moveTo>
                    <a:pt x="2488" y="1244"/>
                  </a:moveTo>
                  <a:lnTo>
                    <a:pt x="2487" y="1199"/>
                  </a:lnTo>
                  <a:lnTo>
                    <a:pt x="2484" y="1154"/>
                  </a:lnTo>
                  <a:lnTo>
                    <a:pt x="2480" y="1108"/>
                  </a:lnTo>
                  <a:lnTo>
                    <a:pt x="2475" y="1063"/>
                  </a:lnTo>
                  <a:lnTo>
                    <a:pt x="2468" y="1019"/>
                  </a:lnTo>
                  <a:lnTo>
                    <a:pt x="2458" y="974"/>
                  </a:lnTo>
                  <a:lnTo>
                    <a:pt x="2448" y="929"/>
                  </a:lnTo>
                  <a:lnTo>
                    <a:pt x="2436" y="886"/>
                  </a:lnTo>
                  <a:lnTo>
                    <a:pt x="2421" y="842"/>
                  </a:lnTo>
                  <a:lnTo>
                    <a:pt x="2406" y="800"/>
                  </a:lnTo>
                  <a:lnTo>
                    <a:pt x="2389" y="758"/>
                  </a:lnTo>
                  <a:lnTo>
                    <a:pt x="2371" y="716"/>
                  </a:lnTo>
                  <a:lnTo>
                    <a:pt x="2351" y="675"/>
                  </a:lnTo>
                  <a:lnTo>
                    <a:pt x="2329" y="635"/>
                  </a:lnTo>
                  <a:lnTo>
                    <a:pt x="2305" y="596"/>
                  </a:lnTo>
                  <a:lnTo>
                    <a:pt x="2281" y="558"/>
                  </a:lnTo>
                  <a:lnTo>
                    <a:pt x="2256" y="520"/>
                  </a:lnTo>
                  <a:lnTo>
                    <a:pt x="2229" y="484"/>
                  </a:lnTo>
                  <a:lnTo>
                    <a:pt x="2200" y="449"/>
                  </a:lnTo>
                  <a:lnTo>
                    <a:pt x="2171" y="413"/>
                  </a:lnTo>
                  <a:lnTo>
                    <a:pt x="2140" y="380"/>
                  </a:lnTo>
                  <a:lnTo>
                    <a:pt x="2108" y="348"/>
                  </a:lnTo>
                  <a:lnTo>
                    <a:pt x="2074" y="317"/>
                  </a:lnTo>
                  <a:lnTo>
                    <a:pt x="2040" y="287"/>
                  </a:lnTo>
                  <a:lnTo>
                    <a:pt x="2005" y="260"/>
                  </a:lnTo>
                  <a:lnTo>
                    <a:pt x="1968" y="232"/>
                  </a:lnTo>
                  <a:lnTo>
                    <a:pt x="1931" y="207"/>
                  </a:lnTo>
                  <a:lnTo>
                    <a:pt x="1892" y="182"/>
                  </a:lnTo>
                  <a:lnTo>
                    <a:pt x="1852" y="159"/>
                  </a:lnTo>
                  <a:lnTo>
                    <a:pt x="1812" y="137"/>
                  </a:lnTo>
                  <a:lnTo>
                    <a:pt x="1772" y="117"/>
                  </a:lnTo>
                  <a:lnTo>
                    <a:pt x="1731" y="98"/>
                  </a:lnTo>
                  <a:lnTo>
                    <a:pt x="1689" y="82"/>
                  </a:lnTo>
                  <a:lnTo>
                    <a:pt x="1646" y="66"/>
                  </a:lnTo>
                  <a:lnTo>
                    <a:pt x="1602" y="52"/>
                  </a:lnTo>
                  <a:lnTo>
                    <a:pt x="1558" y="40"/>
                  </a:lnTo>
                  <a:lnTo>
                    <a:pt x="1514" y="30"/>
                  </a:lnTo>
                  <a:lnTo>
                    <a:pt x="1470" y="20"/>
                  </a:lnTo>
                  <a:lnTo>
                    <a:pt x="1425" y="13"/>
                  </a:lnTo>
                  <a:lnTo>
                    <a:pt x="1380" y="6"/>
                  </a:lnTo>
                  <a:lnTo>
                    <a:pt x="1335" y="3"/>
                  </a:lnTo>
                  <a:lnTo>
                    <a:pt x="1290" y="0"/>
                  </a:lnTo>
                  <a:lnTo>
                    <a:pt x="1243" y="0"/>
                  </a:lnTo>
                  <a:lnTo>
                    <a:pt x="1198" y="0"/>
                  </a:lnTo>
                  <a:lnTo>
                    <a:pt x="1153" y="3"/>
                  </a:lnTo>
                  <a:lnTo>
                    <a:pt x="1107" y="6"/>
                  </a:lnTo>
                  <a:lnTo>
                    <a:pt x="1063" y="13"/>
                  </a:lnTo>
                  <a:lnTo>
                    <a:pt x="1018" y="20"/>
                  </a:lnTo>
                  <a:lnTo>
                    <a:pt x="974" y="30"/>
                  </a:lnTo>
                  <a:lnTo>
                    <a:pt x="929" y="40"/>
                  </a:lnTo>
                  <a:lnTo>
                    <a:pt x="885" y="52"/>
                  </a:lnTo>
                  <a:lnTo>
                    <a:pt x="842" y="66"/>
                  </a:lnTo>
                  <a:lnTo>
                    <a:pt x="799" y="82"/>
                  </a:lnTo>
                  <a:lnTo>
                    <a:pt x="757" y="98"/>
                  </a:lnTo>
                  <a:lnTo>
                    <a:pt x="716" y="117"/>
                  </a:lnTo>
                  <a:lnTo>
                    <a:pt x="675" y="137"/>
                  </a:lnTo>
                  <a:lnTo>
                    <a:pt x="635" y="159"/>
                  </a:lnTo>
                  <a:lnTo>
                    <a:pt x="596" y="182"/>
                  </a:lnTo>
                  <a:lnTo>
                    <a:pt x="557" y="207"/>
                  </a:lnTo>
                  <a:lnTo>
                    <a:pt x="519" y="232"/>
                  </a:lnTo>
                  <a:lnTo>
                    <a:pt x="483" y="260"/>
                  </a:lnTo>
                  <a:lnTo>
                    <a:pt x="447" y="287"/>
                  </a:lnTo>
                  <a:lnTo>
                    <a:pt x="413" y="317"/>
                  </a:lnTo>
                  <a:lnTo>
                    <a:pt x="380" y="348"/>
                  </a:lnTo>
                  <a:lnTo>
                    <a:pt x="348" y="380"/>
                  </a:lnTo>
                  <a:lnTo>
                    <a:pt x="317" y="413"/>
                  </a:lnTo>
                  <a:lnTo>
                    <a:pt x="287" y="449"/>
                  </a:lnTo>
                  <a:lnTo>
                    <a:pt x="258" y="484"/>
                  </a:lnTo>
                  <a:lnTo>
                    <a:pt x="232" y="520"/>
                  </a:lnTo>
                  <a:lnTo>
                    <a:pt x="207" y="558"/>
                  </a:lnTo>
                  <a:lnTo>
                    <a:pt x="182" y="596"/>
                  </a:lnTo>
                  <a:lnTo>
                    <a:pt x="159" y="635"/>
                  </a:lnTo>
                  <a:lnTo>
                    <a:pt x="137" y="675"/>
                  </a:lnTo>
                  <a:lnTo>
                    <a:pt x="117" y="716"/>
                  </a:lnTo>
                  <a:lnTo>
                    <a:pt x="98" y="758"/>
                  </a:lnTo>
                  <a:lnTo>
                    <a:pt x="82" y="800"/>
                  </a:lnTo>
                  <a:lnTo>
                    <a:pt x="66" y="842"/>
                  </a:lnTo>
                  <a:lnTo>
                    <a:pt x="52" y="886"/>
                  </a:lnTo>
                  <a:lnTo>
                    <a:pt x="40" y="929"/>
                  </a:lnTo>
                  <a:lnTo>
                    <a:pt x="30" y="974"/>
                  </a:lnTo>
                  <a:lnTo>
                    <a:pt x="20" y="1019"/>
                  </a:lnTo>
                  <a:lnTo>
                    <a:pt x="13" y="1063"/>
                  </a:lnTo>
                  <a:lnTo>
                    <a:pt x="6" y="1108"/>
                  </a:lnTo>
                  <a:lnTo>
                    <a:pt x="3" y="1154"/>
                  </a:lnTo>
                  <a:lnTo>
                    <a:pt x="0" y="1199"/>
                  </a:lnTo>
                  <a:lnTo>
                    <a:pt x="0" y="1244"/>
                  </a:lnTo>
                  <a:lnTo>
                    <a:pt x="0" y="1290"/>
                  </a:lnTo>
                  <a:lnTo>
                    <a:pt x="3" y="1335"/>
                  </a:lnTo>
                  <a:lnTo>
                    <a:pt x="6" y="1380"/>
                  </a:lnTo>
                  <a:lnTo>
                    <a:pt x="13" y="1426"/>
                  </a:lnTo>
                  <a:lnTo>
                    <a:pt x="20" y="1471"/>
                  </a:lnTo>
                  <a:lnTo>
                    <a:pt x="30" y="1515"/>
                  </a:lnTo>
                  <a:lnTo>
                    <a:pt x="40" y="1559"/>
                  </a:lnTo>
                  <a:lnTo>
                    <a:pt x="52" y="1604"/>
                  </a:lnTo>
                  <a:lnTo>
                    <a:pt x="66" y="1647"/>
                  </a:lnTo>
                  <a:lnTo>
                    <a:pt x="82" y="1690"/>
                  </a:lnTo>
                  <a:lnTo>
                    <a:pt x="98" y="1732"/>
                  </a:lnTo>
                  <a:lnTo>
                    <a:pt x="117" y="1773"/>
                  </a:lnTo>
                  <a:lnTo>
                    <a:pt x="137" y="1814"/>
                  </a:lnTo>
                  <a:lnTo>
                    <a:pt x="159" y="1854"/>
                  </a:lnTo>
                  <a:lnTo>
                    <a:pt x="182" y="1893"/>
                  </a:lnTo>
                  <a:lnTo>
                    <a:pt x="207" y="1932"/>
                  </a:lnTo>
                  <a:lnTo>
                    <a:pt x="232" y="1969"/>
                  </a:lnTo>
                  <a:lnTo>
                    <a:pt x="258" y="2006"/>
                  </a:lnTo>
                  <a:lnTo>
                    <a:pt x="287" y="2041"/>
                  </a:lnTo>
                  <a:lnTo>
                    <a:pt x="317" y="2076"/>
                  </a:lnTo>
                  <a:lnTo>
                    <a:pt x="348" y="2109"/>
                  </a:lnTo>
                  <a:lnTo>
                    <a:pt x="380" y="2141"/>
                  </a:lnTo>
                  <a:lnTo>
                    <a:pt x="413" y="2172"/>
                  </a:lnTo>
                  <a:lnTo>
                    <a:pt x="447" y="2202"/>
                  </a:lnTo>
                  <a:lnTo>
                    <a:pt x="483" y="2230"/>
                  </a:lnTo>
                  <a:lnTo>
                    <a:pt x="519" y="2257"/>
                  </a:lnTo>
                  <a:lnTo>
                    <a:pt x="557" y="2283"/>
                  </a:lnTo>
                  <a:lnTo>
                    <a:pt x="596" y="2308"/>
                  </a:lnTo>
                  <a:lnTo>
                    <a:pt x="635" y="2331"/>
                  </a:lnTo>
                  <a:lnTo>
                    <a:pt x="675" y="2352"/>
                  </a:lnTo>
                  <a:lnTo>
                    <a:pt x="716" y="2372"/>
                  </a:lnTo>
                  <a:lnTo>
                    <a:pt x="757" y="2391"/>
                  </a:lnTo>
                  <a:lnTo>
                    <a:pt x="799" y="2407"/>
                  </a:lnTo>
                  <a:lnTo>
                    <a:pt x="842" y="2423"/>
                  </a:lnTo>
                  <a:lnTo>
                    <a:pt x="885" y="2437"/>
                  </a:lnTo>
                  <a:lnTo>
                    <a:pt x="929" y="2449"/>
                  </a:lnTo>
                  <a:lnTo>
                    <a:pt x="974" y="2460"/>
                  </a:lnTo>
                  <a:lnTo>
                    <a:pt x="1018" y="2469"/>
                  </a:lnTo>
                  <a:lnTo>
                    <a:pt x="1063" y="2477"/>
                  </a:lnTo>
                  <a:lnTo>
                    <a:pt x="1107" y="2482"/>
                  </a:lnTo>
                  <a:lnTo>
                    <a:pt x="1153" y="2487"/>
                  </a:lnTo>
                  <a:lnTo>
                    <a:pt x="1198" y="2489"/>
                  </a:lnTo>
                  <a:lnTo>
                    <a:pt x="1243" y="2490"/>
                  </a:lnTo>
                  <a:lnTo>
                    <a:pt x="1290" y="2489"/>
                  </a:lnTo>
                  <a:lnTo>
                    <a:pt x="1335" y="2487"/>
                  </a:lnTo>
                  <a:lnTo>
                    <a:pt x="1380" y="2482"/>
                  </a:lnTo>
                  <a:lnTo>
                    <a:pt x="1425" y="2477"/>
                  </a:lnTo>
                  <a:lnTo>
                    <a:pt x="1470" y="2469"/>
                  </a:lnTo>
                  <a:lnTo>
                    <a:pt x="1514" y="2460"/>
                  </a:lnTo>
                  <a:lnTo>
                    <a:pt x="1558" y="2449"/>
                  </a:lnTo>
                  <a:lnTo>
                    <a:pt x="1602" y="2437"/>
                  </a:lnTo>
                  <a:lnTo>
                    <a:pt x="1646" y="2423"/>
                  </a:lnTo>
                  <a:lnTo>
                    <a:pt x="1689" y="2407"/>
                  </a:lnTo>
                  <a:lnTo>
                    <a:pt x="1731" y="2391"/>
                  </a:lnTo>
                  <a:lnTo>
                    <a:pt x="1772" y="2372"/>
                  </a:lnTo>
                  <a:lnTo>
                    <a:pt x="1812" y="2352"/>
                  </a:lnTo>
                  <a:lnTo>
                    <a:pt x="1852" y="2331"/>
                  </a:lnTo>
                  <a:lnTo>
                    <a:pt x="1892" y="2308"/>
                  </a:lnTo>
                  <a:lnTo>
                    <a:pt x="1931" y="2283"/>
                  </a:lnTo>
                  <a:lnTo>
                    <a:pt x="1968" y="2257"/>
                  </a:lnTo>
                  <a:lnTo>
                    <a:pt x="2005" y="2230"/>
                  </a:lnTo>
                  <a:lnTo>
                    <a:pt x="2040" y="2202"/>
                  </a:lnTo>
                  <a:lnTo>
                    <a:pt x="2074" y="2172"/>
                  </a:lnTo>
                  <a:lnTo>
                    <a:pt x="2108" y="2141"/>
                  </a:lnTo>
                  <a:lnTo>
                    <a:pt x="2140" y="2109"/>
                  </a:lnTo>
                  <a:lnTo>
                    <a:pt x="2171" y="2076"/>
                  </a:lnTo>
                  <a:lnTo>
                    <a:pt x="2200" y="2041"/>
                  </a:lnTo>
                  <a:lnTo>
                    <a:pt x="2229" y="2006"/>
                  </a:lnTo>
                  <a:lnTo>
                    <a:pt x="2256" y="1969"/>
                  </a:lnTo>
                  <a:lnTo>
                    <a:pt x="2281" y="1932"/>
                  </a:lnTo>
                  <a:lnTo>
                    <a:pt x="2305" y="1893"/>
                  </a:lnTo>
                  <a:lnTo>
                    <a:pt x="2329" y="1854"/>
                  </a:lnTo>
                  <a:lnTo>
                    <a:pt x="2351" y="1814"/>
                  </a:lnTo>
                  <a:lnTo>
                    <a:pt x="2371" y="1773"/>
                  </a:lnTo>
                  <a:lnTo>
                    <a:pt x="2389" y="1732"/>
                  </a:lnTo>
                  <a:lnTo>
                    <a:pt x="2406" y="1690"/>
                  </a:lnTo>
                  <a:lnTo>
                    <a:pt x="2421" y="1647"/>
                  </a:lnTo>
                  <a:lnTo>
                    <a:pt x="2436" y="1604"/>
                  </a:lnTo>
                  <a:lnTo>
                    <a:pt x="2448" y="1559"/>
                  </a:lnTo>
                  <a:lnTo>
                    <a:pt x="2458" y="1515"/>
                  </a:lnTo>
                  <a:lnTo>
                    <a:pt x="2468" y="1471"/>
                  </a:lnTo>
                  <a:lnTo>
                    <a:pt x="2475" y="1426"/>
                  </a:lnTo>
                  <a:lnTo>
                    <a:pt x="2480" y="1380"/>
                  </a:lnTo>
                  <a:lnTo>
                    <a:pt x="2484" y="1335"/>
                  </a:lnTo>
                  <a:lnTo>
                    <a:pt x="2487" y="1290"/>
                  </a:lnTo>
                  <a:lnTo>
                    <a:pt x="2488" y="124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33" name="Freeform 357"/>
            <p:cNvSpPr>
              <a:spLocks/>
            </p:cNvSpPr>
            <p:nvPr/>
          </p:nvSpPr>
          <p:spPr bwMode="auto">
            <a:xfrm>
              <a:off x="4673" y="3125"/>
              <a:ext cx="953" cy="953"/>
            </a:xfrm>
            <a:custGeom>
              <a:avLst/>
              <a:gdLst>
                <a:gd name="T0" fmla="*/ 3532 w 3540"/>
                <a:gd name="T1" fmla="*/ 1608 h 3543"/>
                <a:gd name="T2" fmla="*/ 3499 w 3540"/>
                <a:gd name="T3" fmla="*/ 1392 h 3543"/>
                <a:gd name="T4" fmla="*/ 3439 w 3540"/>
                <a:gd name="T5" fmla="*/ 1182 h 3543"/>
                <a:gd name="T6" fmla="*/ 3354 w 3540"/>
                <a:gd name="T7" fmla="*/ 982 h 3543"/>
                <a:gd name="T8" fmla="*/ 3246 w 3540"/>
                <a:gd name="T9" fmla="*/ 793 h 3543"/>
                <a:gd name="T10" fmla="*/ 3114 w 3540"/>
                <a:gd name="T11" fmla="*/ 619 h 3543"/>
                <a:gd name="T12" fmla="*/ 2963 w 3540"/>
                <a:gd name="T13" fmla="*/ 463 h 3543"/>
                <a:gd name="T14" fmla="*/ 2793 w 3540"/>
                <a:gd name="T15" fmla="*/ 326 h 3543"/>
                <a:gd name="T16" fmla="*/ 2607 w 3540"/>
                <a:gd name="T17" fmla="*/ 211 h 3543"/>
                <a:gd name="T18" fmla="*/ 2409 w 3540"/>
                <a:gd name="T19" fmla="*/ 119 h 3543"/>
                <a:gd name="T20" fmla="*/ 2201 w 3540"/>
                <a:gd name="T21" fmla="*/ 54 h 3543"/>
                <a:gd name="T22" fmla="*/ 1987 w 3540"/>
                <a:gd name="T23" fmla="*/ 13 h 3543"/>
                <a:gd name="T24" fmla="*/ 1769 w 3540"/>
                <a:gd name="T25" fmla="*/ 0 h 3543"/>
                <a:gd name="T26" fmla="*/ 1553 w 3540"/>
                <a:gd name="T27" fmla="*/ 13 h 3543"/>
                <a:gd name="T28" fmla="*/ 1338 w 3540"/>
                <a:gd name="T29" fmla="*/ 54 h 3543"/>
                <a:gd name="T30" fmla="*/ 1130 w 3540"/>
                <a:gd name="T31" fmla="*/ 119 h 3543"/>
                <a:gd name="T32" fmla="*/ 933 w 3540"/>
                <a:gd name="T33" fmla="*/ 211 h 3543"/>
                <a:gd name="T34" fmla="*/ 747 w 3540"/>
                <a:gd name="T35" fmla="*/ 326 h 3543"/>
                <a:gd name="T36" fmla="*/ 577 w 3540"/>
                <a:gd name="T37" fmla="*/ 463 h 3543"/>
                <a:gd name="T38" fmla="*/ 425 w 3540"/>
                <a:gd name="T39" fmla="*/ 619 h 3543"/>
                <a:gd name="T40" fmla="*/ 294 w 3540"/>
                <a:gd name="T41" fmla="*/ 793 h 3543"/>
                <a:gd name="T42" fmla="*/ 185 w 3540"/>
                <a:gd name="T43" fmla="*/ 982 h 3543"/>
                <a:gd name="T44" fmla="*/ 100 w 3540"/>
                <a:gd name="T45" fmla="*/ 1182 h 3543"/>
                <a:gd name="T46" fmla="*/ 41 w 3540"/>
                <a:gd name="T47" fmla="*/ 1392 h 3543"/>
                <a:gd name="T48" fmla="*/ 6 w 3540"/>
                <a:gd name="T49" fmla="*/ 1608 h 3543"/>
                <a:gd name="T50" fmla="*/ 0 w 3540"/>
                <a:gd name="T51" fmla="*/ 1827 h 3543"/>
                <a:gd name="T52" fmla="*/ 21 w 3540"/>
                <a:gd name="T53" fmla="*/ 2043 h 3543"/>
                <a:gd name="T54" fmla="*/ 67 w 3540"/>
                <a:gd name="T55" fmla="*/ 2257 h 3543"/>
                <a:gd name="T56" fmla="*/ 139 w 3540"/>
                <a:gd name="T57" fmla="*/ 2462 h 3543"/>
                <a:gd name="T58" fmla="*/ 236 w 3540"/>
                <a:gd name="T59" fmla="*/ 2658 h 3543"/>
                <a:gd name="T60" fmla="*/ 357 w 3540"/>
                <a:gd name="T61" fmla="*/ 2839 h 3543"/>
                <a:gd name="T62" fmla="*/ 499 w 3540"/>
                <a:gd name="T63" fmla="*/ 3005 h 3543"/>
                <a:gd name="T64" fmla="*/ 660 w 3540"/>
                <a:gd name="T65" fmla="*/ 3152 h 3543"/>
                <a:gd name="T66" fmla="*/ 838 w 3540"/>
                <a:gd name="T67" fmla="*/ 3278 h 3543"/>
                <a:gd name="T68" fmla="*/ 1030 w 3540"/>
                <a:gd name="T69" fmla="*/ 3381 h 3543"/>
                <a:gd name="T70" fmla="*/ 1233 w 3540"/>
                <a:gd name="T71" fmla="*/ 3460 h 3543"/>
                <a:gd name="T72" fmla="*/ 1444 w 3540"/>
                <a:gd name="T73" fmla="*/ 3513 h 3543"/>
                <a:gd name="T74" fmla="*/ 1661 w 3540"/>
                <a:gd name="T75" fmla="*/ 3540 h 3543"/>
                <a:gd name="T76" fmla="*/ 1879 w 3540"/>
                <a:gd name="T77" fmla="*/ 3540 h 3543"/>
                <a:gd name="T78" fmla="*/ 2095 w 3540"/>
                <a:gd name="T79" fmla="*/ 3513 h 3543"/>
                <a:gd name="T80" fmla="*/ 2306 w 3540"/>
                <a:gd name="T81" fmla="*/ 3460 h 3543"/>
                <a:gd name="T82" fmla="*/ 2510 w 3540"/>
                <a:gd name="T83" fmla="*/ 3381 h 3543"/>
                <a:gd name="T84" fmla="*/ 2702 w 3540"/>
                <a:gd name="T85" fmla="*/ 3278 h 3543"/>
                <a:gd name="T86" fmla="*/ 2880 w 3540"/>
                <a:gd name="T87" fmla="*/ 3152 h 3543"/>
                <a:gd name="T88" fmla="*/ 3040 w 3540"/>
                <a:gd name="T89" fmla="*/ 3005 h 3543"/>
                <a:gd name="T90" fmla="*/ 3183 w 3540"/>
                <a:gd name="T91" fmla="*/ 2839 h 3543"/>
                <a:gd name="T92" fmla="*/ 3303 w 3540"/>
                <a:gd name="T93" fmla="*/ 2658 h 3543"/>
                <a:gd name="T94" fmla="*/ 3401 w 3540"/>
                <a:gd name="T95" fmla="*/ 2462 h 3543"/>
                <a:gd name="T96" fmla="*/ 3472 w 3540"/>
                <a:gd name="T97" fmla="*/ 2257 h 3543"/>
                <a:gd name="T98" fmla="*/ 3519 w 3540"/>
                <a:gd name="T99" fmla="*/ 2043 h 3543"/>
                <a:gd name="T100" fmla="*/ 3540 w 3540"/>
                <a:gd name="T101" fmla="*/ 1827 h 3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540" h="3543">
                  <a:moveTo>
                    <a:pt x="3540" y="1771"/>
                  </a:moveTo>
                  <a:lnTo>
                    <a:pt x="3540" y="1717"/>
                  </a:lnTo>
                  <a:lnTo>
                    <a:pt x="3537" y="1663"/>
                  </a:lnTo>
                  <a:lnTo>
                    <a:pt x="3532" y="1608"/>
                  </a:lnTo>
                  <a:lnTo>
                    <a:pt x="3527" y="1554"/>
                  </a:lnTo>
                  <a:lnTo>
                    <a:pt x="3519" y="1499"/>
                  </a:lnTo>
                  <a:lnTo>
                    <a:pt x="3510" y="1446"/>
                  </a:lnTo>
                  <a:lnTo>
                    <a:pt x="3499" y="1392"/>
                  </a:lnTo>
                  <a:lnTo>
                    <a:pt x="3487" y="1339"/>
                  </a:lnTo>
                  <a:lnTo>
                    <a:pt x="3472" y="1287"/>
                  </a:lnTo>
                  <a:lnTo>
                    <a:pt x="3457" y="1234"/>
                  </a:lnTo>
                  <a:lnTo>
                    <a:pt x="3439" y="1182"/>
                  </a:lnTo>
                  <a:lnTo>
                    <a:pt x="3421" y="1131"/>
                  </a:lnTo>
                  <a:lnTo>
                    <a:pt x="3401" y="1081"/>
                  </a:lnTo>
                  <a:lnTo>
                    <a:pt x="3379" y="1031"/>
                  </a:lnTo>
                  <a:lnTo>
                    <a:pt x="3354" y="982"/>
                  </a:lnTo>
                  <a:lnTo>
                    <a:pt x="3330" y="934"/>
                  </a:lnTo>
                  <a:lnTo>
                    <a:pt x="3303" y="886"/>
                  </a:lnTo>
                  <a:lnTo>
                    <a:pt x="3275" y="839"/>
                  </a:lnTo>
                  <a:lnTo>
                    <a:pt x="3246" y="793"/>
                  </a:lnTo>
                  <a:lnTo>
                    <a:pt x="3215" y="748"/>
                  </a:lnTo>
                  <a:lnTo>
                    <a:pt x="3183" y="704"/>
                  </a:lnTo>
                  <a:lnTo>
                    <a:pt x="3149" y="661"/>
                  </a:lnTo>
                  <a:lnTo>
                    <a:pt x="3114" y="619"/>
                  </a:lnTo>
                  <a:lnTo>
                    <a:pt x="3078" y="578"/>
                  </a:lnTo>
                  <a:lnTo>
                    <a:pt x="3040" y="538"/>
                  </a:lnTo>
                  <a:lnTo>
                    <a:pt x="3003" y="499"/>
                  </a:lnTo>
                  <a:lnTo>
                    <a:pt x="2963" y="463"/>
                  </a:lnTo>
                  <a:lnTo>
                    <a:pt x="2922" y="426"/>
                  </a:lnTo>
                  <a:lnTo>
                    <a:pt x="2880" y="391"/>
                  </a:lnTo>
                  <a:lnTo>
                    <a:pt x="2837" y="358"/>
                  </a:lnTo>
                  <a:lnTo>
                    <a:pt x="2793" y="326"/>
                  </a:lnTo>
                  <a:lnTo>
                    <a:pt x="2747" y="295"/>
                  </a:lnTo>
                  <a:lnTo>
                    <a:pt x="2702" y="265"/>
                  </a:lnTo>
                  <a:lnTo>
                    <a:pt x="2655" y="237"/>
                  </a:lnTo>
                  <a:lnTo>
                    <a:pt x="2607" y="211"/>
                  </a:lnTo>
                  <a:lnTo>
                    <a:pt x="2558" y="185"/>
                  </a:lnTo>
                  <a:lnTo>
                    <a:pt x="2510" y="162"/>
                  </a:lnTo>
                  <a:lnTo>
                    <a:pt x="2460" y="140"/>
                  </a:lnTo>
                  <a:lnTo>
                    <a:pt x="2409" y="119"/>
                  </a:lnTo>
                  <a:lnTo>
                    <a:pt x="2358" y="100"/>
                  </a:lnTo>
                  <a:lnTo>
                    <a:pt x="2306" y="84"/>
                  </a:lnTo>
                  <a:lnTo>
                    <a:pt x="2254" y="67"/>
                  </a:lnTo>
                  <a:lnTo>
                    <a:pt x="2201" y="54"/>
                  </a:lnTo>
                  <a:lnTo>
                    <a:pt x="2148" y="41"/>
                  </a:lnTo>
                  <a:lnTo>
                    <a:pt x="2095" y="29"/>
                  </a:lnTo>
                  <a:lnTo>
                    <a:pt x="2041" y="21"/>
                  </a:lnTo>
                  <a:lnTo>
                    <a:pt x="1987" y="13"/>
                  </a:lnTo>
                  <a:lnTo>
                    <a:pt x="1933" y="7"/>
                  </a:lnTo>
                  <a:lnTo>
                    <a:pt x="1879" y="3"/>
                  </a:lnTo>
                  <a:lnTo>
                    <a:pt x="1825" y="1"/>
                  </a:lnTo>
                  <a:lnTo>
                    <a:pt x="1769" y="0"/>
                  </a:lnTo>
                  <a:lnTo>
                    <a:pt x="1715" y="1"/>
                  </a:lnTo>
                  <a:lnTo>
                    <a:pt x="1661" y="3"/>
                  </a:lnTo>
                  <a:lnTo>
                    <a:pt x="1607" y="7"/>
                  </a:lnTo>
                  <a:lnTo>
                    <a:pt x="1553" y="13"/>
                  </a:lnTo>
                  <a:lnTo>
                    <a:pt x="1498" y="21"/>
                  </a:lnTo>
                  <a:lnTo>
                    <a:pt x="1444" y="29"/>
                  </a:lnTo>
                  <a:lnTo>
                    <a:pt x="1391" y="41"/>
                  </a:lnTo>
                  <a:lnTo>
                    <a:pt x="1338" y="54"/>
                  </a:lnTo>
                  <a:lnTo>
                    <a:pt x="1285" y="67"/>
                  </a:lnTo>
                  <a:lnTo>
                    <a:pt x="1233" y="84"/>
                  </a:lnTo>
                  <a:lnTo>
                    <a:pt x="1181" y="100"/>
                  </a:lnTo>
                  <a:lnTo>
                    <a:pt x="1130" y="119"/>
                  </a:lnTo>
                  <a:lnTo>
                    <a:pt x="1080" y="140"/>
                  </a:lnTo>
                  <a:lnTo>
                    <a:pt x="1030" y="162"/>
                  </a:lnTo>
                  <a:lnTo>
                    <a:pt x="980" y="185"/>
                  </a:lnTo>
                  <a:lnTo>
                    <a:pt x="933" y="211"/>
                  </a:lnTo>
                  <a:lnTo>
                    <a:pt x="885" y="237"/>
                  </a:lnTo>
                  <a:lnTo>
                    <a:pt x="838" y="265"/>
                  </a:lnTo>
                  <a:lnTo>
                    <a:pt x="792" y="295"/>
                  </a:lnTo>
                  <a:lnTo>
                    <a:pt x="747" y="326"/>
                  </a:lnTo>
                  <a:lnTo>
                    <a:pt x="703" y="358"/>
                  </a:lnTo>
                  <a:lnTo>
                    <a:pt x="660" y="391"/>
                  </a:lnTo>
                  <a:lnTo>
                    <a:pt x="618" y="426"/>
                  </a:lnTo>
                  <a:lnTo>
                    <a:pt x="577" y="463"/>
                  </a:lnTo>
                  <a:lnTo>
                    <a:pt x="537" y="499"/>
                  </a:lnTo>
                  <a:lnTo>
                    <a:pt x="499" y="538"/>
                  </a:lnTo>
                  <a:lnTo>
                    <a:pt x="462" y="578"/>
                  </a:lnTo>
                  <a:lnTo>
                    <a:pt x="425" y="619"/>
                  </a:lnTo>
                  <a:lnTo>
                    <a:pt x="391" y="661"/>
                  </a:lnTo>
                  <a:lnTo>
                    <a:pt x="357" y="704"/>
                  </a:lnTo>
                  <a:lnTo>
                    <a:pt x="325" y="748"/>
                  </a:lnTo>
                  <a:lnTo>
                    <a:pt x="294" y="793"/>
                  </a:lnTo>
                  <a:lnTo>
                    <a:pt x="265" y="839"/>
                  </a:lnTo>
                  <a:lnTo>
                    <a:pt x="236" y="886"/>
                  </a:lnTo>
                  <a:lnTo>
                    <a:pt x="210" y="934"/>
                  </a:lnTo>
                  <a:lnTo>
                    <a:pt x="185" y="982"/>
                  </a:lnTo>
                  <a:lnTo>
                    <a:pt x="161" y="1031"/>
                  </a:lnTo>
                  <a:lnTo>
                    <a:pt x="139" y="1081"/>
                  </a:lnTo>
                  <a:lnTo>
                    <a:pt x="119" y="1131"/>
                  </a:lnTo>
                  <a:lnTo>
                    <a:pt x="100" y="1182"/>
                  </a:lnTo>
                  <a:lnTo>
                    <a:pt x="83" y="1234"/>
                  </a:lnTo>
                  <a:lnTo>
                    <a:pt x="67" y="1287"/>
                  </a:lnTo>
                  <a:lnTo>
                    <a:pt x="53" y="1339"/>
                  </a:lnTo>
                  <a:lnTo>
                    <a:pt x="41" y="1392"/>
                  </a:lnTo>
                  <a:lnTo>
                    <a:pt x="30" y="1446"/>
                  </a:lnTo>
                  <a:lnTo>
                    <a:pt x="21" y="1499"/>
                  </a:lnTo>
                  <a:lnTo>
                    <a:pt x="13" y="1554"/>
                  </a:lnTo>
                  <a:lnTo>
                    <a:pt x="6" y="1608"/>
                  </a:lnTo>
                  <a:lnTo>
                    <a:pt x="3" y="1663"/>
                  </a:lnTo>
                  <a:lnTo>
                    <a:pt x="0" y="1717"/>
                  </a:lnTo>
                  <a:lnTo>
                    <a:pt x="0" y="1771"/>
                  </a:lnTo>
                  <a:lnTo>
                    <a:pt x="0" y="1827"/>
                  </a:lnTo>
                  <a:lnTo>
                    <a:pt x="3" y="1881"/>
                  </a:lnTo>
                  <a:lnTo>
                    <a:pt x="6" y="1935"/>
                  </a:lnTo>
                  <a:lnTo>
                    <a:pt x="13" y="1989"/>
                  </a:lnTo>
                  <a:lnTo>
                    <a:pt x="21" y="2043"/>
                  </a:lnTo>
                  <a:lnTo>
                    <a:pt x="30" y="2097"/>
                  </a:lnTo>
                  <a:lnTo>
                    <a:pt x="41" y="2150"/>
                  </a:lnTo>
                  <a:lnTo>
                    <a:pt x="53" y="2204"/>
                  </a:lnTo>
                  <a:lnTo>
                    <a:pt x="67" y="2257"/>
                  </a:lnTo>
                  <a:lnTo>
                    <a:pt x="83" y="2309"/>
                  </a:lnTo>
                  <a:lnTo>
                    <a:pt x="100" y="2360"/>
                  </a:lnTo>
                  <a:lnTo>
                    <a:pt x="119" y="2411"/>
                  </a:lnTo>
                  <a:lnTo>
                    <a:pt x="139" y="2462"/>
                  </a:lnTo>
                  <a:lnTo>
                    <a:pt x="161" y="2512"/>
                  </a:lnTo>
                  <a:lnTo>
                    <a:pt x="185" y="2562"/>
                  </a:lnTo>
                  <a:lnTo>
                    <a:pt x="210" y="2610"/>
                  </a:lnTo>
                  <a:lnTo>
                    <a:pt x="236" y="2658"/>
                  </a:lnTo>
                  <a:lnTo>
                    <a:pt x="265" y="2704"/>
                  </a:lnTo>
                  <a:lnTo>
                    <a:pt x="294" y="2751"/>
                  </a:lnTo>
                  <a:lnTo>
                    <a:pt x="325" y="2795"/>
                  </a:lnTo>
                  <a:lnTo>
                    <a:pt x="357" y="2839"/>
                  </a:lnTo>
                  <a:lnTo>
                    <a:pt x="391" y="2882"/>
                  </a:lnTo>
                  <a:lnTo>
                    <a:pt x="425" y="2924"/>
                  </a:lnTo>
                  <a:lnTo>
                    <a:pt x="462" y="2965"/>
                  </a:lnTo>
                  <a:lnTo>
                    <a:pt x="499" y="3005"/>
                  </a:lnTo>
                  <a:lnTo>
                    <a:pt x="537" y="3044"/>
                  </a:lnTo>
                  <a:lnTo>
                    <a:pt x="577" y="3081"/>
                  </a:lnTo>
                  <a:lnTo>
                    <a:pt x="618" y="3118"/>
                  </a:lnTo>
                  <a:lnTo>
                    <a:pt x="660" y="3152"/>
                  </a:lnTo>
                  <a:lnTo>
                    <a:pt x="703" y="3185"/>
                  </a:lnTo>
                  <a:lnTo>
                    <a:pt x="747" y="3218"/>
                  </a:lnTo>
                  <a:lnTo>
                    <a:pt x="792" y="3248"/>
                  </a:lnTo>
                  <a:lnTo>
                    <a:pt x="838" y="3278"/>
                  </a:lnTo>
                  <a:lnTo>
                    <a:pt x="885" y="3305"/>
                  </a:lnTo>
                  <a:lnTo>
                    <a:pt x="933" y="3332"/>
                  </a:lnTo>
                  <a:lnTo>
                    <a:pt x="980" y="3357"/>
                  </a:lnTo>
                  <a:lnTo>
                    <a:pt x="1030" y="3381"/>
                  </a:lnTo>
                  <a:lnTo>
                    <a:pt x="1080" y="3403"/>
                  </a:lnTo>
                  <a:lnTo>
                    <a:pt x="1130" y="3424"/>
                  </a:lnTo>
                  <a:lnTo>
                    <a:pt x="1181" y="3443"/>
                  </a:lnTo>
                  <a:lnTo>
                    <a:pt x="1233" y="3460"/>
                  </a:lnTo>
                  <a:lnTo>
                    <a:pt x="1285" y="3476"/>
                  </a:lnTo>
                  <a:lnTo>
                    <a:pt x="1338" y="3490"/>
                  </a:lnTo>
                  <a:lnTo>
                    <a:pt x="1391" y="3502"/>
                  </a:lnTo>
                  <a:lnTo>
                    <a:pt x="1444" y="3513"/>
                  </a:lnTo>
                  <a:lnTo>
                    <a:pt x="1498" y="3522"/>
                  </a:lnTo>
                  <a:lnTo>
                    <a:pt x="1553" y="3530"/>
                  </a:lnTo>
                  <a:lnTo>
                    <a:pt x="1607" y="3535"/>
                  </a:lnTo>
                  <a:lnTo>
                    <a:pt x="1661" y="3540"/>
                  </a:lnTo>
                  <a:lnTo>
                    <a:pt x="1715" y="3542"/>
                  </a:lnTo>
                  <a:lnTo>
                    <a:pt x="1769" y="3543"/>
                  </a:lnTo>
                  <a:lnTo>
                    <a:pt x="1825" y="3542"/>
                  </a:lnTo>
                  <a:lnTo>
                    <a:pt x="1879" y="3540"/>
                  </a:lnTo>
                  <a:lnTo>
                    <a:pt x="1933" y="3535"/>
                  </a:lnTo>
                  <a:lnTo>
                    <a:pt x="1987" y="3530"/>
                  </a:lnTo>
                  <a:lnTo>
                    <a:pt x="2041" y="3522"/>
                  </a:lnTo>
                  <a:lnTo>
                    <a:pt x="2095" y="3513"/>
                  </a:lnTo>
                  <a:lnTo>
                    <a:pt x="2148" y="3502"/>
                  </a:lnTo>
                  <a:lnTo>
                    <a:pt x="2201" y="3490"/>
                  </a:lnTo>
                  <a:lnTo>
                    <a:pt x="2254" y="3476"/>
                  </a:lnTo>
                  <a:lnTo>
                    <a:pt x="2306" y="3460"/>
                  </a:lnTo>
                  <a:lnTo>
                    <a:pt x="2358" y="3443"/>
                  </a:lnTo>
                  <a:lnTo>
                    <a:pt x="2409" y="3424"/>
                  </a:lnTo>
                  <a:lnTo>
                    <a:pt x="2460" y="3403"/>
                  </a:lnTo>
                  <a:lnTo>
                    <a:pt x="2510" y="3381"/>
                  </a:lnTo>
                  <a:lnTo>
                    <a:pt x="2558" y="3357"/>
                  </a:lnTo>
                  <a:lnTo>
                    <a:pt x="2607" y="3332"/>
                  </a:lnTo>
                  <a:lnTo>
                    <a:pt x="2655" y="3305"/>
                  </a:lnTo>
                  <a:lnTo>
                    <a:pt x="2702" y="3278"/>
                  </a:lnTo>
                  <a:lnTo>
                    <a:pt x="2747" y="3248"/>
                  </a:lnTo>
                  <a:lnTo>
                    <a:pt x="2793" y="3218"/>
                  </a:lnTo>
                  <a:lnTo>
                    <a:pt x="2837" y="3185"/>
                  </a:lnTo>
                  <a:lnTo>
                    <a:pt x="2880" y="3152"/>
                  </a:lnTo>
                  <a:lnTo>
                    <a:pt x="2922" y="3118"/>
                  </a:lnTo>
                  <a:lnTo>
                    <a:pt x="2963" y="3081"/>
                  </a:lnTo>
                  <a:lnTo>
                    <a:pt x="3003" y="3044"/>
                  </a:lnTo>
                  <a:lnTo>
                    <a:pt x="3040" y="3005"/>
                  </a:lnTo>
                  <a:lnTo>
                    <a:pt x="3078" y="2965"/>
                  </a:lnTo>
                  <a:lnTo>
                    <a:pt x="3114" y="2924"/>
                  </a:lnTo>
                  <a:lnTo>
                    <a:pt x="3149" y="2882"/>
                  </a:lnTo>
                  <a:lnTo>
                    <a:pt x="3183" y="2839"/>
                  </a:lnTo>
                  <a:lnTo>
                    <a:pt x="3215" y="2795"/>
                  </a:lnTo>
                  <a:lnTo>
                    <a:pt x="3246" y="2751"/>
                  </a:lnTo>
                  <a:lnTo>
                    <a:pt x="3275" y="2704"/>
                  </a:lnTo>
                  <a:lnTo>
                    <a:pt x="3303" y="2658"/>
                  </a:lnTo>
                  <a:lnTo>
                    <a:pt x="3330" y="2610"/>
                  </a:lnTo>
                  <a:lnTo>
                    <a:pt x="3354" y="2562"/>
                  </a:lnTo>
                  <a:lnTo>
                    <a:pt x="3379" y="2512"/>
                  </a:lnTo>
                  <a:lnTo>
                    <a:pt x="3401" y="2462"/>
                  </a:lnTo>
                  <a:lnTo>
                    <a:pt x="3421" y="2411"/>
                  </a:lnTo>
                  <a:lnTo>
                    <a:pt x="3439" y="2360"/>
                  </a:lnTo>
                  <a:lnTo>
                    <a:pt x="3457" y="2309"/>
                  </a:lnTo>
                  <a:lnTo>
                    <a:pt x="3472" y="2257"/>
                  </a:lnTo>
                  <a:lnTo>
                    <a:pt x="3487" y="2204"/>
                  </a:lnTo>
                  <a:lnTo>
                    <a:pt x="3499" y="2150"/>
                  </a:lnTo>
                  <a:lnTo>
                    <a:pt x="3510" y="2097"/>
                  </a:lnTo>
                  <a:lnTo>
                    <a:pt x="3519" y="2043"/>
                  </a:lnTo>
                  <a:lnTo>
                    <a:pt x="3527" y="1989"/>
                  </a:lnTo>
                  <a:lnTo>
                    <a:pt x="3532" y="1935"/>
                  </a:lnTo>
                  <a:lnTo>
                    <a:pt x="3537" y="1881"/>
                  </a:lnTo>
                  <a:lnTo>
                    <a:pt x="3540" y="1827"/>
                  </a:lnTo>
                  <a:lnTo>
                    <a:pt x="3540" y="1771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34" name="Freeform 358"/>
            <p:cNvSpPr>
              <a:spLocks/>
            </p:cNvSpPr>
            <p:nvPr/>
          </p:nvSpPr>
          <p:spPr bwMode="auto">
            <a:xfrm>
              <a:off x="5086" y="3125"/>
              <a:ext cx="192" cy="168"/>
            </a:xfrm>
            <a:custGeom>
              <a:avLst/>
              <a:gdLst>
                <a:gd name="T0" fmla="*/ 569 w 712"/>
                <a:gd name="T1" fmla="*/ 31 h 619"/>
                <a:gd name="T2" fmla="*/ 469 w 712"/>
                <a:gd name="T3" fmla="*/ 14 h 619"/>
                <a:gd name="T4" fmla="*/ 395 w 712"/>
                <a:gd name="T5" fmla="*/ 5 h 619"/>
                <a:gd name="T6" fmla="*/ 345 w 712"/>
                <a:gd name="T7" fmla="*/ 1 h 619"/>
                <a:gd name="T8" fmla="*/ 295 w 712"/>
                <a:gd name="T9" fmla="*/ 0 h 619"/>
                <a:gd name="T10" fmla="*/ 244 w 712"/>
                <a:gd name="T11" fmla="*/ 2 h 619"/>
                <a:gd name="T12" fmla="*/ 193 w 712"/>
                <a:gd name="T13" fmla="*/ 8 h 619"/>
                <a:gd name="T14" fmla="*/ 169 w 712"/>
                <a:gd name="T15" fmla="*/ 13 h 619"/>
                <a:gd name="T16" fmla="*/ 145 w 712"/>
                <a:gd name="T17" fmla="*/ 20 h 619"/>
                <a:gd name="T18" fmla="*/ 121 w 712"/>
                <a:gd name="T19" fmla="*/ 29 h 619"/>
                <a:gd name="T20" fmla="*/ 99 w 712"/>
                <a:gd name="T21" fmla="*/ 41 h 619"/>
                <a:gd name="T22" fmla="*/ 78 w 712"/>
                <a:gd name="T23" fmla="*/ 54 h 619"/>
                <a:gd name="T24" fmla="*/ 57 w 712"/>
                <a:gd name="T25" fmla="*/ 71 h 619"/>
                <a:gd name="T26" fmla="*/ 37 w 712"/>
                <a:gd name="T27" fmla="*/ 87 h 619"/>
                <a:gd name="T28" fmla="*/ 20 w 712"/>
                <a:gd name="T29" fmla="*/ 106 h 619"/>
                <a:gd name="T30" fmla="*/ 7 w 712"/>
                <a:gd name="T31" fmla="*/ 127 h 619"/>
                <a:gd name="T32" fmla="*/ 3 w 712"/>
                <a:gd name="T33" fmla="*/ 139 h 619"/>
                <a:gd name="T34" fmla="*/ 1 w 712"/>
                <a:gd name="T35" fmla="*/ 150 h 619"/>
                <a:gd name="T36" fmla="*/ 1 w 712"/>
                <a:gd name="T37" fmla="*/ 176 h 619"/>
                <a:gd name="T38" fmla="*/ 6 w 712"/>
                <a:gd name="T39" fmla="*/ 201 h 619"/>
                <a:gd name="T40" fmla="*/ 16 w 712"/>
                <a:gd name="T41" fmla="*/ 226 h 619"/>
                <a:gd name="T42" fmla="*/ 30 w 712"/>
                <a:gd name="T43" fmla="*/ 250 h 619"/>
                <a:gd name="T44" fmla="*/ 46 w 712"/>
                <a:gd name="T45" fmla="*/ 271 h 619"/>
                <a:gd name="T46" fmla="*/ 63 w 712"/>
                <a:gd name="T47" fmla="*/ 289 h 619"/>
                <a:gd name="T48" fmla="*/ 82 w 712"/>
                <a:gd name="T49" fmla="*/ 306 h 619"/>
                <a:gd name="T50" fmla="*/ 122 w 712"/>
                <a:gd name="T51" fmla="*/ 335 h 619"/>
                <a:gd name="T52" fmla="*/ 209 w 712"/>
                <a:gd name="T53" fmla="*/ 389 h 619"/>
                <a:gd name="T54" fmla="*/ 274 w 712"/>
                <a:gd name="T55" fmla="*/ 428 h 619"/>
                <a:gd name="T56" fmla="*/ 318 w 712"/>
                <a:gd name="T57" fmla="*/ 451 h 619"/>
                <a:gd name="T58" fmla="*/ 363 w 712"/>
                <a:gd name="T59" fmla="*/ 473 h 619"/>
                <a:gd name="T60" fmla="*/ 410 w 712"/>
                <a:gd name="T61" fmla="*/ 492 h 619"/>
                <a:gd name="T62" fmla="*/ 482 w 712"/>
                <a:gd name="T63" fmla="*/ 516 h 619"/>
                <a:gd name="T64" fmla="*/ 552 w 712"/>
                <a:gd name="T65" fmla="*/ 543 h 619"/>
                <a:gd name="T66" fmla="*/ 599 w 712"/>
                <a:gd name="T67" fmla="*/ 562 h 619"/>
                <a:gd name="T68" fmla="*/ 666 w 712"/>
                <a:gd name="T69" fmla="*/ 596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12" h="619">
                  <a:moveTo>
                    <a:pt x="668" y="51"/>
                  </a:moveTo>
                  <a:lnTo>
                    <a:pt x="569" y="31"/>
                  </a:lnTo>
                  <a:lnTo>
                    <a:pt x="519" y="22"/>
                  </a:lnTo>
                  <a:lnTo>
                    <a:pt x="469" y="14"/>
                  </a:lnTo>
                  <a:lnTo>
                    <a:pt x="420" y="8"/>
                  </a:lnTo>
                  <a:lnTo>
                    <a:pt x="395" y="5"/>
                  </a:lnTo>
                  <a:lnTo>
                    <a:pt x="370" y="3"/>
                  </a:lnTo>
                  <a:lnTo>
                    <a:pt x="345" y="1"/>
                  </a:lnTo>
                  <a:lnTo>
                    <a:pt x="320" y="0"/>
                  </a:lnTo>
                  <a:lnTo>
                    <a:pt x="295" y="0"/>
                  </a:lnTo>
                  <a:lnTo>
                    <a:pt x="269" y="0"/>
                  </a:lnTo>
                  <a:lnTo>
                    <a:pt x="244" y="2"/>
                  </a:lnTo>
                  <a:lnTo>
                    <a:pt x="219" y="4"/>
                  </a:lnTo>
                  <a:lnTo>
                    <a:pt x="193" y="8"/>
                  </a:lnTo>
                  <a:lnTo>
                    <a:pt x="181" y="10"/>
                  </a:lnTo>
                  <a:lnTo>
                    <a:pt x="169" y="13"/>
                  </a:lnTo>
                  <a:lnTo>
                    <a:pt x="157" y="15"/>
                  </a:lnTo>
                  <a:lnTo>
                    <a:pt x="145" y="20"/>
                  </a:lnTo>
                  <a:lnTo>
                    <a:pt x="132" y="24"/>
                  </a:lnTo>
                  <a:lnTo>
                    <a:pt x="121" y="29"/>
                  </a:lnTo>
                  <a:lnTo>
                    <a:pt x="110" y="34"/>
                  </a:lnTo>
                  <a:lnTo>
                    <a:pt x="99" y="41"/>
                  </a:lnTo>
                  <a:lnTo>
                    <a:pt x="88" y="47"/>
                  </a:lnTo>
                  <a:lnTo>
                    <a:pt x="78" y="54"/>
                  </a:lnTo>
                  <a:lnTo>
                    <a:pt x="68" y="62"/>
                  </a:lnTo>
                  <a:lnTo>
                    <a:pt x="57" y="71"/>
                  </a:lnTo>
                  <a:lnTo>
                    <a:pt x="47" y="78"/>
                  </a:lnTo>
                  <a:lnTo>
                    <a:pt x="37" y="87"/>
                  </a:lnTo>
                  <a:lnTo>
                    <a:pt x="28" y="96"/>
                  </a:lnTo>
                  <a:lnTo>
                    <a:pt x="20" y="106"/>
                  </a:lnTo>
                  <a:lnTo>
                    <a:pt x="13" y="117"/>
                  </a:lnTo>
                  <a:lnTo>
                    <a:pt x="7" y="127"/>
                  </a:lnTo>
                  <a:lnTo>
                    <a:pt x="4" y="132"/>
                  </a:lnTo>
                  <a:lnTo>
                    <a:pt x="3" y="139"/>
                  </a:lnTo>
                  <a:lnTo>
                    <a:pt x="1" y="145"/>
                  </a:lnTo>
                  <a:lnTo>
                    <a:pt x="1" y="150"/>
                  </a:lnTo>
                  <a:lnTo>
                    <a:pt x="0" y="162"/>
                  </a:lnTo>
                  <a:lnTo>
                    <a:pt x="1" y="176"/>
                  </a:lnTo>
                  <a:lnTo>
                    <a:pt x="3" y="188"/>
                  </a:lnTo>
                  <a:lnTo>
                    <a:pt x="6" y="201"/>
                  </a:lnTo>
                  <a:lnTo>
                    <a:pt x="11" y="213"/>
                  </a:lnTo>
                  <a:lnTo>
                    <a:pt x="16" y="226"/>
                  </a:lnTo>
                  <a:lnTo>
                    <a:pt x="23" y="237"/>
                  </a:lnTo>
                  <a:lnTo>
                    <a:pt x="30" y="250"/>
                  </a:lnTo>
                  <a:lnTo>
                    <a:pt x="37" y="261"/>
                  </a:lnTo>
                  <a:lnTo>
                    <a:pt x="46" y="271"/>
                  </a:lnTo>
                  <a:lnTo>
                    <a:pt x="54" y="281"/>
                  </a:lnTo>
                  <a:lnTo>
                    <a:pt x="63" y="289"/>
                  </a:lnTo>
                  <a:lnTo>
                    <a:pt x="73" y="297"/>
                  </a:lnTo>
                  <a:lnTo>
                    <a:pt x="82" y="306"/>
                  </a:lnTo>
                  <a:lnTo>
                    <a:pt x="103" y="321"/>
                  </a:lnTo>
                  <a:lnTo>
                    <a:pt x="122" y="335"/>
                  </a:lnTo>
                  <a:lnTo>
                    <a:pt x="166" y="362"/>
                  </a:lnTo>
                  <a:lnTo>
                    <a:pt x="209" y="389"/>
                  </a:lnTo>
                  <a:lnTo>
                    <a:pt x="252" y="414"/>
                  </a:lnTo>
                  <a:lnTo>
                    <a:pt x="274" y="428"/>
                  </a:lnTo>
                  <a:lnTo>
                    <a:pt x="296" y="440"/>
                  </a:lnTo>
                  <a:lnTo>
                    <a:pt x="318" y="451"/>
                  </a:lnTo>
                  <a:lnTo>
                    <a:pt x="340" y="462"/>
                  </a:lnTo>
                  <a:lnTo>
                    <a:pt x="363" y="473"/>
                  </a:lnTo>
                  <a:lnTo>
                    <a:pt x="387" y="482"/>
                  </a:lnTo>
                  <a:lnTo>
                    <a:pt x="410" y="492"/>
                  </a:lnTo>
                  <a:lnTo>
                    <a:pt x="434" y="499"/>
                  </a:lnTo>
                  <a:lnTo>
                    <a:pt x="482" y="516"/>
                  </a:lnTo>
                  <a:lnTo>
                    <a:pt x="529" y="534"/>
                  </a:lnTo>
                  <a:lnTo>
                    <a:pt x="552" y="543"/>
                  </a:lnTo>
                  <a:lnTo>
                    <a:pt x="576" y="552"/>
                  </a:lnTo>
                  <a:lnTo>
                    <a:pt x="599" y="562"/>
                  </a:lnTo>
                  <a:lnTo>
                    <a:pt x="622" y="573"/>
                  </a:lnTo>
                  <a:lnTo>
                    <a:pt x="666" y="596"/>
                  </a:lnTo>
                  <a:lnTo>
                    <a:pt x="712" y="61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35" name="Freeform 359"/>
            <p:cNvSpPr>
              <a:spLocks/>
            </p:cNvSpPr>
            <p:nvPr/>
          </p:nvSpPr>
          <p:spPr bwMode="auto">
            <a:xfrm>
              <a:off x="4715" y="3602"/>
              <a:ext cx="158" cy="316"/>
            </a:xfrm>
            <a:custGeom>
              <a:avLst/>
              <a:gdLst>
                <a:gd name="T0" fmla="*/ 551 w 588"/>
                <a:gd name="T1" fmla="*/ 647 h 1174"/>
                <a:gd name="T2" fmla="*/ 514 w 588"/>
                <a:gd name="T3" fmla="*/ 591 h 1174"/>
                <a:gd name="T4" fmla="*/ 480 w 588"/>
                <a:gd name="T5" fmla="*/ 533 h 1174"/>
                <a:gd name="T6" fmla="*/ 415 w 588"/>
                <a:gd name="T7" fmla="*/ 416 h 1174"/>
                <a:gd name="T8" fmla="*/ 382 w 588"/>
                <a:gd name="T9" fmla="*/ 357 h 1174"/>
                <a:gd name="T10" fmla="*/ 312 w 588"/>
                <a:gd name="T11" fmla="*/ 244 h 1174"/>
                <a:gd name="T12" fmla="*/ 245 w 588"/>
                <a:gd name="T13" fmla="*/ 127 h 1174"/>
                <a:gd name="T14" fmla="*/ 218 w 588"/>
                <a:gd name="T15" fmla="*/ 84 h 1174"/>
                <a:gd name="T16" fmla="*/ 198 w 588"/>
                <a:gd name="T17" fmla="*/ 58 h 1174"/>
                <a:gd name="T18" fmla="*/ 175 w 588"/>
                <a:gd name="T19" fmla="*/ 34 h 1174"/>
                <a:gd name="T20" fmla="*/ 155 w 588"/>
                <a:gd name="T21" fmla="*/ 19 h 1174"/>
                <a:gd name="T22" fmla="*/ 140 w 588"/>
                <a:gd name="T23" fmla="*/ 10 h 1174"/>
                <a:gd name="T24" fmla="*/ 123 w 588"/>
                <a:gd name="T25" fmla="*/ 4 h 1174"/>
                <a:gd name="T26" fmla="*/ 106 w 588"/>
                <a:gd name="T27" fmla="*/ 0 h 1174"/>
                <a:gd name="T28" fmla="*/ 91 w 588"/>
                <a:gd name="T29" fmla="*/ 1 h 1174"/>
                <a:gd name="T30" fmla="*/ 76 w 588"/>
                <a:gd name="T31" fmla="*/ 8 h 1174"/>
                <a:gd name="T32" fmla="*/ 61 w 588"/>
                <a:gd name="T33" fmla="*/ 18 h 1174"/>
                <a:gd name="T34" fmla="*/ 48 w 588"/>
                <a:gd name="T35" fmla="*/ 29 h 1174"/>
                <a:gd name="T36" fmla="*/ 37 w 588"/>
                <a:gd name="T37" fmla="*/ 42 h 1174"/>
                <a:gd name="T38" fmla="*/ 27 w 588"/>
                <a:gd name="T39" fmla="*/ 56 h 1174"/>
                <a:gd name="T40" fmla="*/ 19 w 588"/>
                <a:gd name="T41" fmla="*/ 71 h 1174"/>
                <a:gd name="T42" fmla="*/ 14 w 588"/>
                <a:gd name="T43" fmla="*/ 87 h 1174"/>
                <a:gd name="T44" fmla="*/ 9 w 588"/>
                <a:gd name="T45" fmla="*/ 111 h 1174"/>
                <a:gd name="T46" fmla="*/ 6 w 588"/>
                <a:gd name="T47" fmla="*/ 162 h 1174"/>
                <a:gd name="T48" fmla="*/ 0 w 588"/>
                <a:gd name="T49" fmla="*/ 262 h 1174"/>
                <a:gd name="T50" fmla="*/ 1 w 588"/>
                <a:gd name="T51" fmla="*/ 329 h 1174"/>
                <a:gd name="T52" fmla="*/ 8 w 588"/>
                <a:gd name="T53" fmla="*/ 396 h 1174"/>
                <a:gd name="T54" fmla="*/ 25 w 588"/>
                <a:gd name="T55" fmla="*/ 496 h 1174"/>
                <a:gd name="T56" fmla="*/ 37 w 588"/>
                <a:gd name="T57" fmla="*/ 562 h 1174"/>
                <a:gd name="T58" fmla="*/ 50 w 588"/>
                <a:gd name="T59" fmla="*/ 627 h 1174"/>
                <a:gd name="T60" fmla="*/ 67 w 588"/>
                <a:gd name="T61" fmla="*/ 691 h 1174"/>
                <a:gd name="T62" fmla="*/ 87 w 588"/>
                <a:gd name="T63" fmla="*/ 755 h 1174"/>
                <a:gd name="T64" fmla="*/ 130 w 588"/>
                <a:gd name="T65" fmla="*/ 882 h 1174"/>
                <a:gd name="T66" fmla="*/ 153 w 588"/>
                <a:gd name="T67" fmla="*/ 946 h 1174"/>
                <a:gd name="T68" fmla="*/ 178 w 588"/>
                <a:gd name="T69" fmla="*/ 1007 h 1174"/>
                <a:gd name="T70" fmla="*/ 194 w 588"/>
                <a:gd name="T71" fmla="*/ 1037 h 1174"/>
                <a:gd name="T72" fmla="*/ 210 w 588"/>
                <a:gd name="T73" fmla="*/ 1066 h 1174"/>
                <a:gd name="T74" fmla="*/ 249 w 588"/>
                <a:gd name="T75" fmla="*/ 1121 h 1174"/>
                <a:gd name="T76" fmla="*/ 290 w 588"/>
                <a:gd name="T77" fmla="*/ 1174 h 1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88" h="1174">
                  <a:moveTo>
                    <a:pt x="588" y="702"/>
                  </a:moveTo>
                  <a:lnTo>
                    <a:pt x="551" y="647"/>
                  </a:lnTo>
                  <a:lnTo>
                    <a:pt x="532" y="618"/>
                  </a:lnTo>
                  <a:lnTo>
                    <a:pt x="514" y="591"/>
                  </a:lnTo>
                  <a:lnTo>
                    <a:pt x="497" y="562"/>
                  </a:lnTo>
                  <a:lnTo>
                    <a:pt x="480" y="533"/>
                  </a:lnTo>
                  <a:lnTo>
                    <a:pt x="448" y="475"/>
                  </a:lnTo>
                  <a:lnTo>
                    <a:pt x="415" y="416"/>
                  </a:lnTo>
                  <a:lnTo>
                    <a:pt x="399" y="386"/>
                  </a:lnTo>
                  <a:lnTo>
                    <a:pt x="382" y="357"/>
                  </a:lnTo>
                  <a:lnTo>
                    <a:pt x="347" y="301"/>
                  </a:lnTo>
                  <a:lnTo>
                    <a:pt x="312" y="244"/>
                  </a:lnTo>
                  <a:lnTo>
                    <a:pt x="278" y="186"/>
                  </a:lnTo>
                  <a:lnTo>
                    <a:pt x="245" y="127"/>
                  </a:lnTo>
                  <a:lnTo>
                    <a:pt x="227" y="98"/>
                  </a:lnTo>
                  <a:lnTo>
                    <a:pt x="218" y="84"/>
                  </a:lnTo>
                  <a:lnTo>
                    <a:pt x="208" y="70"/>
                  </a:lnTo>
                  <a:lnTo>
                    <a:pt x="198" y="58"/>
                  </a:lnTo>
                  <a:lnTo>
                    <a:pt x="187" y="46"/>
                  </a:lnTo>
                  <a:lnTo>
                    <a:pt x="175" y="34"/>
                  </a:lnTo>
                  <a:lnTo>
                    <a:pt x="162" y="24"/>
                  </a:lnTo>
                  <a:lnTo>
                    <a:pt x="155" y="19"/>
                  </a:lnTo>
                  <a:lnTo>
                    <a:pt x="147" y="14"/>
                  </a:lnTo>
                  <a:lnTo>
                    <a:pt x="140" y="10"/>
                  </a:lnTo>
                  <a:lnTo>
                    <a:pt x="132" y="6"/>
                  </a:lnTo>
                  <a:lnTo>
                    <a:pt x="123" y="4"/>
                  </a:lnTo>
                  <a:lnTo>
                    <a:pt x="115" y="1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1" y="1"/>
                  </a:lnTo>
                  <a:lnTo>
                    <a:pt x="82" y="5"/>
                  </a:lnTo>
                  <a:lnTo>
                    <a:pt x="76" y="8"/>
                  </a:lnTo>
                  <a:lnTo>
                    <a:pt x="68" y="13"/>
                  </a:lnTo>
                  <a:lnTo>
                    <a:pt x="61" y="18"/>
                  </a:lnTo>
                  <a:lnTo>
                    <a:pt x="55" y="24"/>
                  </a:lnTo>
                  <a:lnTo>
                    <a:pt x="48" y="29"/>
                  </a:lnTo>
                  <a:lnTo>
                    <a:pt x="42" y="36"/>
                  </a:lnTo>
                  <a:lnTo>
                    <a:pt x="37" y="42"/>
                  </a:lnTo>
                  <a:lnTo>
                    <a:pt x="31" y="49"/>
                  </a:lnTo>
                  <a:lnTo>
                    <a:pt x="27" y="56"/>
                  </a:lnTo>
                  <a:lnTo>
                    <a:pt x="24" y="63"/>
                  </a:lnTo>
                  <a:lnTo>
                    <a:pt x="19" y="71"/>
                  </a:lnTo>
                  <a:lnTo>
                    <a:pt x="17" y="79"/>
                  </a:lnTo>
                  <a:lnTo>
                    <a:pt x="14" y="87"/>
                  </a:lnTo>
                  <a:lnTo>
                    <a:pt x="13" y="94"/>
                  </a:lnTo>
                  <a:lnTo>
                    <a:pt x="9" y="111"/>
                  </a:lnTo>
                  <a:lnTo>
                    <a:pt x="8" y="129"/>
                  </a:lnTo>
                  <a:lnTo>
                    <a:pt x="6" y="162"/>
                  </a:lnTo>
                  <a:lnTo>
                    <a:pt x="3" y="229"/>
                  </a:lnTo>
                  <a:lnTo>
                    <a:pt x="0" y="262"/>
                  </a:lnTo>
                  <a:lnTo>
                    <a:pt x="0" y="295"/>
                  </a:lnTo>
                  <a:lnTo>
                    <a:pt x="1" y="329"/>
                  </a:lnTo>
                  <a:lnTo>
                    <a:pt x="5" y="363"/>
                  </a:lnTo>
                  <a:lnTo>
                    <a:pt x="8" y="396"/>
                  </a:lnTo>
                  <a:lnTo>
                    <a:pt x="14" y="429"/>
                  </a:lnTo>
                  <a:lnTo>
                    <a:pt x="25" y="496"/>
                  </a:lnTo>
                  <a:lnTo>
                    <a:pt x="30" y="529"/>
                  </a:lnTo>
                  <a:lnTo>
                    <a:pt x="37" y="562"/>
                  </a:lnTo>
                  <a:lnTo>
                    <a:pt x="43" y="594"/>
                  </a:lnTo>
                  <a:lnTo>
                    <a:pt x="50" y="627"/>
                  </a:lnTo>
                  <a:lnTo>
                    <a:pt x="59" y="659"/>
                  </a:lnTo>
                  <a:lnTo>
                    <a:pt x="67" y="691"/>
                  </a:lnTo>
                  <a:lnTo>
                    <a:pt x="77" y="723"/>
                  </a:lnTo>
                  <a:lnTo>
                    <a:pt x="87" y="755"/>
                  </a:lnTo>
                  <a:lnTo>
                    <a:pt x="108" y="819"/>
                  </a:lnTo>
                  <a:lnTo>
                    <a:pt x="130" y="882"/>
                  </a:lnTo>
                  <a:lnTo>
                    <a:pt x="141" y="914"/>
                  </a:lnTo>
                  <a:lnTo>
                    <a:pt x="153" y="946"/>
                  </a:lnTo>
                  <a:lnTo>
                    <a:pt x="165" y="977"/>
                  </a:lnTo>
                  <a:lnTo>
                    <a:pt x="178" y="1007"/>
                  </a:lnTo>
                  <a:lnTo>
                    <a:pt x="186" y="1023"/>
                  </a:lnTo>
                  <a:lnTo>
                    <a:pt x="194" y="1037"/>
                  </a:lnTo>
                  <a:lnTo>
                    <a:pt x="202" y="1051"/>
                  </a:lnTo>
                  <a:lnTo>
                    <a:pt x="210" y="1066"/>
                  </a:lnTo>
                  <a:lnTo>
                    <a:pt x="229" y="1093"/>
                  </a:lnTo>
                  <a:lnTo>
                    <a:pt x="249" y="1121"/>
                  </a:lnTo>
                  <a:lnTo>
                    <a:pt x="269" y="1148"/>
                  </a:lnTo>
                  <a:lnTo>
                    <a:pt x="290" y="117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36" name="Line 360"/>
            <p:cNvSpPr>
              <a:spLocks noChangeShapeType="1"/>
            </p:cNvSpPr>
            <p:nvPr/>
          </p:nvSpPr>
          <p:spPr bwMode="auto">
            <a:xfrm>
              <a:off x="5150" y="3045"/>
              <a:ext cx="0" cy="1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37" name="Line 361"/>
            <p:cNvSpPr>
              <a:spLocks noChangeShapeType="1"/>
            </p:cNvSpPr>
            <p:nvPr/>
          </p:nvSpPr>
          <p:spPr bwMode="auto">
            <a:xfrm>
              <a:off x="5150" y="3257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38" name="Line 362"/>
            <p:cNvSpPr>
              <a:spLocks noChangeShapeType="1"/>
            </p:cNvSpPr>
            <p:nvPr/>
          </p:nvSpPr>
          <p:spPr bwMode="auto">
            <a:xfrm>
              <a:off x="5150" y="3333"/>
              <a:ext cx="0" cy="2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39" name="Line 363"/>
            <p:cNvSpPr>
              <a:spLocks noChangeShapeType="1"/>
            </p:cNvSpPr>
            <p:nvPr/>
          </p:nvSpPr>
          <p:spPr bwMode="auto">
            <a:xfrm>
              <a:off x="5150" y="3589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40" name="Line 364"/>
            <p:cNvSpPr>
              <a:spLocks noChangeShapeType="1"/>
            </p:cNvSpPr>
            <p:nvPr/>
          </p:nvSpPr>
          <p:spPr bwMode="auto">
            <a:xfrm>
              <a:off x="5150" y="3666"/>
              <a:ext cx="0" cy="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41" name="Line 365"/>
            <p:cNvSpPr>
              <a:spLocks noChangeShapeType="1"/>
            </p:cNvSpPr>
            <p:nvPr/>
          </p:nvSpPr>
          <p:spPr bwMode="auto">
            <a:xfrm>
              <a:off x="5150" y="3920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42" name="Line 366"/>
            <p:cNvSpPr>
              <a:spLocks noChangeShapeType="1"/>
            </p:cNvSpPr>
            <p:nvPr/>
          </p:nvSpPr>
          <p:spPr bwMode="auto">
            <a:xfrm>
              <a:off x="5150" y="3997"/>
              <a:ext cx="0" cy="1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43" name="Line 367"/>
            <p:cNvSpPr>
              <a:spLocks noChangeShapeType="1"/>
            </p:cNvSpPr>
            <p:nvPr/>
          </p:nvSpPr>
          <p:spPr bwMode="auto">
            <a:xfrm flipV="1">
              <a:off x="4750" y="2555"/>
              <a:ext cx="812" cy="7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44" name="Line 368"/>
            <p:cNvSpPr>
              <a:spLocks noChangeShapeType="1"/>
            </p:cNvSpPr>
            <p:nvPr/>
          </p:nvSpPr>
          <p:spPr bwMode="auto">
            <a:xfrm flipV="1">
              <a:off x="4737" y="2414"/>
              <a:ext cx="812" cy="7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45" name="Line 369"/>
            <p:cNvSpPr>
              <a:spLocks noChangeShapeType="1"/>
            </p:cNvSpPr>
            <p:nvPr/>
          </p:nvSpPr>
          <p:spPr bwMode="auto">
            <a:xfrm flipV="1">
              <a:off x="4754" y="2338"/>
              <a:ext cx="810" cy="10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46" name="Line 370"/>
            <p:cNvSpPr>
              <a:spLocks noChangeShapeType="1"/>
            </p:cNvSpPr>
            <p:nvPr/>
          </p:nvSpPr>
          <p:spPr bwMode="auto">
            <a:xfrm flipV="1">
              <a:off x="4735" y="2197"/>
              <a:ext cx="810" cy="10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47" name="Line 371"/>
            <p:cNvSpPr>
              <a:spLocks noChangeShapeType="1"/>
            </p:cNvSpPr>
            <p:nvPr/>
          </p:nvSpPr>
          <p:spPr bwMode="auto">
            <a:xfrm flipV="1">
              <a:off x="4754" y="1319"/>
              <a:ext cx="810" cy="1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48" name="Line 372"/>
            <p:cNvSpPr>
              <a:spLocks noChangeShapeType="1"/>
            </p:cNvSpPr>
            <p:nvPr/>
          </p:nvSpPr>
          <p:spPr bwMode="auto">
            <a:xfrm flipV="1">
              <a:off x="4735" y="1178"/>
              <a:ext cx="829" cy="10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49" name="Line 373"/>
            <p:cNvSpPr>
              <a:spLocks noChangeShapeType="1"/>
            </p:cNvSpPr>
            <p:nvPr/>
          </p:nvSpPr>
          <p:spPr bwMode="auto">
            <a:xfrm flipV="1">
              <a:off x="4750" y="1178"/>
              <a:ext cx="812" cy="7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50" name="Freeform 374"/>
            <p:cNvSpPr>
              <a:spLocks/>
            </p:cNvSpPr>
            <p:nvPr/>
          </p:nvSpPr>
          <p:spPr bwMode="auto">
            <a:xfrm flipV="1">
              <a:off x="5566" y="2562"/>
              <a:ext cx="60" cy="66"/>
            </a:xfrm>
            <a:custGeom>
              <a:avLst/>
              <a:gdLst>
                <a:gd name="T0" fmla="*/ 0 w 240"/>
                <a:gd name="T1" fmla="*/ 262 h 262"/>
                <a:gd name="T2" fmla="*/ 20 w 240"/>
                <a:gd name="T3" fmla="*/ 259 h 262"/>
                <a:gd name="T4" fmla="*/ 41 w 240"/>
                <a:gd name="T5" fmla="*/ 255 h 262"/>
                <a:gd name="T6" fmla="*/ 60 w 240"/>
                <a:gd name="T7" fmla="*/ 249 h 262"/>
                <a:gd name="T8" fmla="*/ 80 w 240"/>
                <a:gd name="T9" fmla="*/ 242 h 262"/>
                <a:gd name="T10" fmla="*/ 98 w 240"/>
                <a:gd name="T11" fmla="*/ 233 h 262"/>
                <a:gd name="T12" fmla="*/ 116 w 240"/>
                <a:gd name="T13" fmla="*/ 223 h 262"/>
                <a:gd name="T14" fmla="*/ 133 w 240"/>
                <a:gd name="T15" fmla="*/ 212 h 262"/>
                <a:gd name="T16" fmla="*/ 149 w 240"/>
                <a:gd name="T17" fmla="*/ 199 h 262"/>
                <a:gd name="T18" fmla="*/ 164 w 240"/>
                <a:gd name="T19" fmla="*/ 184 h 262"/>
                <a:gd name="T20" fmla="*/ 178 w 240"/>
                <a:gd name="T21" fmla="*/ 170 h 262"/>
                <a:gd name="T22" fmla="*/ 190 w 240"/>
                <a:gd name="T23" fmla="*/ 153 h 262"/>
                <a:gd name="T24" fmla="*/ 202 w 240"/>
                <a:gd name="T25" fmla="*/ 137 h 262"/>
                <a:gd name="T26" fmla="*/ 212 w 240"/>
                <a:gd name="T27" fmla="*/ 118 h 262"/>
                <a:gd name="T28" fmla="*/ 220 w 240"/>
                <a:gd name="T29" fmla="*/ 99 h 262"/>
                <a:gd name="T30" fmla="*/ 228 w 240"/>
                <a:gd name="T31" fmla="*/ 80 h 262"/>
                <a:gd name="T32" fmla="*/ 233 w 240"/>
                <a:gd name="T33" fmla="*/ 60 h 262"/>
                <a:gd name="T34" fmla="*/ 237 w 240"/>
                <a:gd name="T35" fmla="*/ 41 h 262"/>
                <a:gd name="T36" fmla="*/ 240 w 240"/>
                <a:gd name="T37" fmla="*/ 20 h 262"/>
                <a:gd name="T38" fmla="*/ 240 w 240"/>
                <a:gd name="T39" fmla="*/ 0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40" h="262">
                  <a:moveTo>
                    <a:pt x="0" y="262"/>
                  </a:moveTo>
                  <a:lnTo>
                    <a:pt x="20" y="259"/>
                  </a:lnTo>
                  <a:lnTo>
                    <a:pt x="41" y="255"/>
                  </a:lnTo>
                  <a:lnTo>
                    <a:pt x="60" y="249"/>
                  </a:lnTo>
                  <a:lnTo>
                    <a:pt x="80" y="242"/>
                  </a:lnTo>
                  <a:lnTo>
                    <a:pt x="98" y="233"/>
                  </a:lnTo>
                  <a:lnTo>
                    <a:pt x="116" y="223"/>
                  </a:lnTo>
                  <a:lnTo>
                    <a:pt x="133" y="212"/>
                  </a:lnTo>
                  <a:lnTo>
                    <a:pt x="149" y="199"/>
                  </a:lnTo>
                  <a:lnTo>
                    <a:pt x="164" y="184"/>
                  </a:lnTo>
                  <a:lnTo>
                    <a:pt x="178" y="170"/>
                  </a:lnTo>
                  <a:lnTo>
                    <a:pt x="190" y="153"/>
                  </a:lnTo>
                  <a:lnTo>
                    <a:pt x="202" y="137"/>
                  </a:lnTo>
                  <a:lnTo>
                    <a:pt x="212" y="118"/>
                  </a:lnTo>
                  <a:lnTo>
                    <a:pt x="220" y="99"/>
                  </a:lnTo>
                  <a:lnTo>
                    <a:pt x="228" y="80"/>
                  </a:lnTo>
                  <a:lnTo>
                    <a:pt x="233" y="60"/>
                  </a:lnTo>
                  <a:lnTo>
                    <a:pt x="237" y="41"/>
                  </a:lnTo>
                  <a:lnTo>
                    <a:pt x="240" y="20"/>
                  </a:lnTo>
                  <a:lnTo>
                    <a:pt x="24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27351" name="Group 375"/>
          <p:cNvGrpSpPr>
            <a:grpSpLocks/>
          </p:cNvGrpSpPr>
          <p:nvPr/>
        </p:nvGrpSpPr>
        <p:grpSpPr bwMode="auto">
          <a:xfrm>
            <a:off x="5053013" y="1666875"/>
            <a:ext cx="1749425" cy="4948238"/>
            <a:chOff x="3183" y="1050"/>
            <a:chExt cx="1102" cy="3117"/>
          </a:xfrm>
        </p:grpSpPr>
        <p:sp>
          <p:nvSpPr>
            <p:cNvPr id="127352" name="Line 376"/>
            <p:cNvSpPr>
              <a:spLocks noChangeShapeType="1"/>
            </p:cNvSpPr>
            <p:nvPr/>
          </p:nvSpPr>
          <p:spPr bwMode="auto">
            <a:xfrm>
              <a:off x="3723" y="1050"/>
              <a:ext cx="0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53" name="Line 377"/>
            <p:cNvSpPr>
              <a:spLocks noChangeShapeType="1"/>
            </p:cNvSpPr>
            <p:nvPr/>
          </p:nvSpPr>
          <p:spPr bwMode="auto">
            <a:xfrm>
              <a:off x="3723" y="1157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54" name="Line 378"/>
            <p:cNvSpPr>
              <a:spLocks noChangeShapeType="1"/>
            </p:cNvSpPr>
            <p:nvPr/>
          </p:nvSpPr>
          <p:spPr bwMode="auto">
            <a:xfrm>
              <a:off x="3723" y="1204"/>
              <a:ext cx="0" cy="1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55" name="Line 379"/>
            <p:cNvSpPr>
              <a:spLocks noChangeShapeType="1"/>
            </p:cNvSpPr>
            <p:nvPr/>
          </p:nvSpPr>
          <p:spPr bwMode="auto">
            <a:xfrm>
              <a:off x="3723" y="1357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56" name="Line 380"/>
            <p:cNvSpPr>
              <a:spLocks noChangeShapeType="1"/>
            </p:cNvSpPr>
            <p:nvPr/>
          </p:nvSpPr>
          <p:spPr bwMode="auto">
            <a:xfrm>
              <a:off x="3723" y="1402"/>
              <a:ext cx="0" cy="1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57" name="Line 381"/>
            <p:cNvSpPr>
              <a:spLocks noChangeShapeType="1"/>
            </p:cNvSpPr>
            <p:nvPr/>
          </p:nvSpPr>
          <p:spPr bwMode="auto">
            <a:xfrm>
              <a:off x="3723" y="1557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58" name="Line 382"/>
            <p:cNvSpPr>
              <a:spLocks noChangeShapeType="1"/>
            </p:cNvSpPr>
            <p:nvPr/>
          </p:nvSpPr>
          <p:spPr bwMode="auto">
            <a:xfrm>
              <a:off x="3723" y="1602"/>
              <a:ext cx="0" cy="1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59" name="Line 383"/>
            <p:cNvSpPr>
              <a:spLocks noChangeShapeType="1"/>
            </p:cNvSpPr>
            <p:nvPr/>
          </p:nvSpPr>
          <p:spPr bwMode="auto">
            <a:xfrm>
              <a:off x="3723" y="1756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60" name="Line 384"/>
            <p:cNvSpPr>
              <a:spLocks noChangeShapeType="1"/>
            </p:cNvSpPr>
            <p:nvPr/>
          </p:nvSpPr>
          <p:spPr bwMode="auto">
            <a:xfrm>
              <a:off x="3723" y="1801"/>
              <a:ext cx="0" cy="1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61" name="Line 385"/>
            <p:cNvSpPr>
              <a:spLocks noChangeShapeType="1"/>
            </p:cNvSpPr>
            <p:nvPr/>
          </p:nvSpPr>
          <p:spPr bwMode="auto">
            <a:xfrm>
              <a:off x="3723" y="2027"/>
              <a:ext cx="0" cy="2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62" name="Line 386"/>
            <p:cNvSpPr>
              <a:spLocks noChangeShapeType="1"/>
            </p:cNvSpPr>
            <p:nvPr/>
          </p:nvSpPr>
          <p:spPr bwMode="auto">
            <a:xfrm>
              <a:off x="3723" y="2334"/>
              <a:ext cx="0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63" name="Line 387"/>
            <p:cNvSpPr>
              <a:spLocks noChangeShapeType="1"/>
            </p:cNvSpPr>
            <p:nvPr/>
          </p:nvSpPr>
          <p:spPr bwMode="auto">
            <a:xfrm>
              <a:off x="3723" y="2412"/>
              <a:ext cx="0" cy="2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64" name="Line 388"/>
            <p:cNvSpPr>
              <a:spLocks noChangeShapeType="1"/>
            </p:cNvSpPr>
            <p:nvPr/>
          </p:nvSpPr>
          <p:spPr bwMode="auto">
            <a:xfrm>
              <a:off x="4130" y="1058"/>
              <a:ext cx="0" cy="2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65" name="Line 389"/>
            <p:cNvSpPr>
              <a:spLocks noChangeShapeType="1"/>
            </p:cNvSpPr>
            <p:nvPr/>
          </p:nvSpPr>
          <p:spPr bwMode="auto">
            <a:xfrm>
              <a:off x="4130" y="1344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66" name="Line 390"/>
            <p:cNvSpPr>
              <a:spLocks noChangeShapeType="1"/>
            </p:cNvSpPr>
            <p:nvPr/>
          </p:nvSpPr>
          <p:spPr bwMode="auto">
            <a:xfrm>
              <a:off x="4130" y="1419"/>
              <a:ext cx="0" cy="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67" name="Line 391"/>
            <p:cNvSpPr>
              <a:spLocks noChangeShapeType="1"/>
            </p:cNvSpPr>
            <p:nvPr/>
          </p:nvSpPr>
          <p:spPr bwMode="auto">
            <a:xfrm>
              <a:off x="4130" y="1675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68" name="Line 392"/>
            <p:cNvSpPr>
              <a:spLocks noChangeShapeType="1"/>
            </p:cNvSpPr>
            <p:nvPr/>
          </p:nvSpPr>
          <p:spPr bwMode="auto">
            <a:xfrm>
              <a:off x="4130" y="1753"/>
              <a:ext cx="0" cy="2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69" name="Line 393"/>
            <p:cNvSpPr>
              <a:spLocks noChangeShapeType="1"/>
            </p:cNvSpPr>
            <p:nvPr/>
          </p:nvSpPr>
          <p:spPr bwMode="auto">
            <a:xfrm>
              <a:off x="4130" y="2007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70" name="Line 394"/>
            <p:cNvSpPr>
              <a:spLocks noChangeShapeType="1"/>
            </p:cNvSpPr>
            <p:nvPr/>
          </p:nvSpPr>
          <p:spPr bwMode="auto">
            <a:xfrm>
              <a:off x="4130" y="2084"/>
              <a:ext cx="0" cy="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71" name="Line 395"/>
            <p:cNvSpPr>
              <a:spLocks noChangeShapeType="1"/>
            </p:cNvSpPr>
            <p:nvPr/>
          </p:nvSpPr>
          <p:spPr bwMode="auto">
            <a:xfrm>
              <a:off x="4130" y="2340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72" name="Line 396"/>
            <p:cNvSpPr>
              <a:spLocks noChangeShapeType="1"/>
            </p:cNvSpPr>
            <p:nvPr/>
          </p:nvSpPr>
          <p:spPr bwMode="auto">
            <a:xfrm>
              <a:off x="4130" y="2415"/>
              <a:ext cx="0" cy="2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73" name="Line 397"/>
            <p:cNvSpPr>
              <a:spLocks noChangeShapeType="1"/>
            </p:cNvSpPr>
            <p:nvPr/>
          </p:nvSpPr>
          <p:spPr bwMode="auto">
            <a:xfrm>
              <a:off x="3318" y="1050"/>
              <a:ext cx="0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74" name="Line 398"/>
            <p:cNvSpPr>
              <a:spLocks noChangeShapeType="1"/>
            </p:cNvSpPr>
            <p:nvPr/>
          </p:nvSpPr>
          <p:spPr bwMode="auto">
            <a:xfrm>
              <a:off x="3318" y="1344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75" name="Line 399"/>
            <p:cNvSpPr>
              <a:spLocks noChangeShapeType="1"/>
            </p:cNvSpPr>
            <p:nvPr/>
          </p:nvSpPr>
          <p:spPr bwMode="auto">
            <a:xfrm>
              <a:off x="3318" y="1419"/>
              <a:ext cx="0" cy="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76" name="Line 400"/>
            <p:cNvSpPr>
              <a:spLocks noChangeShapeType="1"/>
            </p:cNvSpPr>
            <p:nvPr/>
          </p:nvSpPr>
          <p:spPr bwMode="auto">
            <a:xfrm>
              <a:off x="3318" y="1675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77" name="Line 401"/>
            <p:cNvSpPr>
              <a:spLocks noChangeShapeType="1"/>
            </p:cNvSpPr>
            <p:nvPr/>
          </p:nvSpPr>
          <p:spPr bwMode="auto">
            <a:xfrm>
              <a:off x="3318" y="1753"/>
              <a:ext cx="0" cy="2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78" name="Line 402"/>
            <p:cNvSpPr>
              <a:spLocks noChangeShapeType="1"/>
            </p:cNvSpPr>
            <p:nvPr/>
          </p:nvSpPr>
          <p:spPr bwMode="auto">
            <a:xfrm>
              <a:off x="3318" y="2007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79" name="Line 403"/>
            <p:cNvSpPr>
              <a:spLocks noChangeShapeType="1"/>
            </p:cNvSpPr>
            <p:nvPr/>
          </p:nvSpPr>
          <p:spPr bwMode="auto">
            <a:xfrm>
              <a:off x="3318" y="2084"/>
              <a:ext cx="0" cy="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80" name="Line 404"/>
            <p:cNvSpPr>
              <a:spLocks noChangeShapeType="1"/>
            </p:cNvSpPr>
            <p:nvPr/>
          </p:nvSpPr>
          <p:spPr bwMode="auto">
            <a:xfrm>
              <a:off x="3318" y="2338"/>
              <a:ext cx="0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81" name="Line 405"/>
            <p:cNvSpPr>
              <a:spLocks noChangeShapeType="1"/>
            </p:cNvSpPr>
            <p:nvPr/>
          </p:nvSpPr>
          <p:spPr bwMode="auto">
            <a:xfrm>
              <a:off x="3318" y="2415"/>
              <a:ext cx="0" cy="2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82" name="Line 406"/>
            <p:cNvSpPr>
              <a:spLocks noChangeShapeType="1"/>
            </p:cNvSpPr>
            <p:nvPr/>
          </p:nvSpPr>
          <p:spPr bwMode="auto">
            <a:xfrm>
              <a:off x="3671" y="1108"/>
              <a:ext cx="52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83" name="Line 407"/>
            <p:cNvSpPr>
              <a:spLocks noChangeShapeType="1"/>
            </p:cNvSpPr>
            <p:nvPr/>
          </p:nvSpPr>
          <p:spPr bwMode="auto">
            <a:xfrm>
              <a:off x="3318" y="2626"/>
              <a:ext cx="88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84" name="Line 408"/>
            <p:cNvSpPr>
              <a:spLocks noChangeShapeType="1"/>
            </p:cNvSpPr>
            <p:nvPr/>
          </p:nvSpPr>
          <p:spPr bwMode="auto">
            <a:xfrm flipV="1">
              <a:off x="3249" y="1108"/>
              <a:ext cx="79" cy="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85" name="Line 409"/>
            <p:cNvSpPr>
              <a:spLocks noChangeShapeType="1"/>
            </p:cNvSpPr>
            <p:nvPr/>
          </p:nvSpPr>
          <p:spPr bwMode="auto">
            <a:xfrm flipV="1">
              <a:off x="3262" y="1122"/>
              <a:ext cx="98" cy="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86" name="Line 410"/>
            <p:cNvSpPr>
              <a:spLocks noChangeShapeType="1"/>
            </p:cNvSpPr>
            <p:nvPr/>
          </p:nvSpPr>
          <p:spPr bwMode="auto">
            <a:xfrm flipV="1">
              <a:off x="3286" y="1148"/>
              <a:ext cx="95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87" name="Line 411"/>
            <p:cNvSpPr>
              <a:spLocks noChangeShapeType="1"/>
            </p:cNvSpPr>
            <p:nvPr/>
          </p:nvSpPr>
          <p:spPr bwMode="auto">
            <a:xfrm flipV="1">
              <a:off x="3326" y="1186"/>
              <a:ext cx="62" cy="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88" name="Line 412"/>
            <p:cNvSpPr>
              <a:spLocks noChangeShapeType="1"/>
            </p:cNvSpPr>
            <p:nvPr/>
          </p:nvSpPr>
          <p:spPr bwMode="auto">
            <a:xfrm flipV="1">
              <a:off x="4059" y="1397"/>
              <a:ext cx="82" cy="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89" name="Line 413"/>
            <p:cNvSpPr>
              <a:spLocks noChangeShapeType="1"/>
            </p:cNvSpPr>
            <p:nvPr/>
          </p:nvSpPr>
          <p:spPr bwMode="auto">
            <a:xfrm flipV="1">
              <a:off x="4074" y="1410"/>
              <a:ext cx="99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90" name="Line 414"/>
            <p:cNvSpPr>
              <a:spLocks noChangeShapeType="1"/>
            </p:cNvSpPr>
            <p:nvPr/>
          </p:nvSpPr>
          <p:spPr bwMode="auto">
            <a:xfrm flipV="1">
              <a:off x="4098" y="1436"/>
              <a:ext cx="96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91" name="Line 415"/>
            <p:cNvSpPr>
              <a:spLocks noChangeShapeType="1"/>
            </p:cNvSpPr>
            <p:nvPr/>
          </p:nvSpPr>
          <p:spPr bwMode="auto">
            <a:xfrm flipV="1">
              <a:off x="4140" y="1476"/>
              <a:ext cx="60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92" name="Line 416"/>
            <p:cNvSpPr>
              <a:spLocks noChangeShapeType="1"/>
            </p:cNvSpPr>
            <p:nvPr/>
          </p:nvSpPr>
          <p:spPr bwMode="auto">
            <a:xfrm flipV="1">
              <a:off x="4059" y="1180"/>
              <a:ext cx="71" cy="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93" name="Line 417"/>
            <p:cNvSpPr>
              <a:spLocks noChangeShapeType="1"/>
            </p:cNvSpPr>
            <p:nvPr/>
          </p:nvSpPr>
          <p:spPr bwMode="auto">
            <a:xfrm flipV="1">
              <a:off x="4068" y="1189"/>
              <a:ext cx="98" cy="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94" name="Line 418"/>
            <p:cNvSpPr>
              <a:spLocks noChangeShapeType="1"/>
            </p:cNvSpPr>
            <p:nvPr/>
          </p:nvSpPr>
          <p:spPr bwMode="auto">
            <a:xfrm flipV="1">
              <a:off x="4091" y="1212"/>
              <a:ext cx="98" cy="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95" name="Line 419"/>
            <p:cNvSpPr>
              <a:spLocks noChangeShapeType="1"/>
            </p:cNvSpPr>
            <p:nvPr/>
          </p:nvSpPr>
          <p:spPr bwMode="auto">
            <a:xfrm flipV="1">
              <a:off x="4126" y="1246"/>
              <a:ext cx="74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96" name="Line 420"/>
            <p:cNvSpPr>
              <a:spLocks noChangeShapeType="1"/>
            </p:cNvSpPr>
            <p:nvPr/>
          </p:nvSpPr>
          <p:spPr bwMode="auto">
            <a:xfrm flipV="1">
              <a:off x="3249" y="1289"/>
              <a:ext cx="83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97" name="Line 421"/>
            <p:cNvSpPr>
              <a:spLocks noChangeShapeType="1"/>
            </p:cNvSpPr>
            <p:nvPr/>
          </p:nvSpPr>
          <p:spPr bwMode="auto">
            <a:xfrm flipV="1">
              <a:off x="3264" y="1304"/>
              <a:ext cx="100" cy="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98" name="Line 422"/>
            <p:cNvSpPr>
              <a:spLocks noChangeShapeType="1"/>
            </p:cNvSpPr>
            <p:nvPr/>
          </p:nvSpPr>
          <p:spPr bwMode="auto">
            <a:xfrm flipV="1">
              <a:off x="3290" y="1329"/>
              <a:ext cx="92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399" name="Line 423"/>
            <p:cNvSpPr>
              <a:spLocks noChangeShapeType="1"/>
            </p:cNvSpPr>
            <p:nvPr/>
          </p:nvSpPr>
          <p:spPr bwMode="auto">
            <a:xfrm flipV="1">
              <a:off x="3330" y="1370"/>
              <a:ext cx="58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00" name="Freeform 424"/>
            <p:cNvSpPr>
              <a:spLocks/>
            </p:cNvSpPr>
            <p:nvPr/>
          </p:nvSpPr>
          <p:spPr bwMode="auto">
            <a:xfrm>
              <a:off x="3247" y="1108"/>
              <a:ext cx="141" cy="142"/>
            </a:xfrm>
            <a:custGeom>
              <a:avLst/>
              <a:gdLst>
                <a:gd name="T0" fmla="*/ 525 w 526"/>
                <a:gd name="T1" fmla="*/ 238 h 526"/>
                <a:gd name="T2" fmla="*/ 516 w 526"/>
                <a:gd name="T3" fmla="*/ 191 h 526"/>
                <a:gd name="T4" fmla="*/ 498 w 526"/>
                <a:gd name="T5" fmla="*/ 146 h 526"/>
                <a:gd name="T6" fmla="*/ 473 w 526"/>
                <a:gd name="T7" fmla="*/ 104 h 526"/>
                <a:gd name="T8" fmla="*/ 441 w 526"/>
                <a:gd name="T9" fmla="*/ 68 h 526"/>
                <a:gd name="T10" fmla="*/ 401 w 526"/>
                <a:gd name="T11" fmla="*/ 38 h 526"/>
                <a:gd name="T12" fmla="*/ 358 w 526"/>
                <a:gd name="T13" fmla="*/ 17 h 526"/>
                <a:gd name="T14" fmla="*/ 312 w 526"/>
                <a:gd name="T15" fmla="*/ 4 h 526"/>
                <a:gd name="T16" fmla="*/ 263 w 526"/>
                <a:gd name="T17" fmla="*/ 0 h 526"/>
                <a:gd name="T18" fmla="*/ 214 w 526"/>
                <a:gd name="T19" fmla="*/ 4 h 526"/>
                <a:gd name="T20" fmla="*/ 168 w 526"/>
                <a:gd name="T21" fmla="*/ 17 h 526"/>
                <a:gd name="T22" fmla="*/ 125 w 526"/>
                <a:gd name="T23" fmla="*/ 38 h 526"/>
                <a:gd name="T24" fmla="*/ 86 w 526"/>
                <a:gd name="T25" fmla="*/ 68 h 526"/>
                <a:gd name="T26" fmla="*/ 53 w 526"/>
                <a:gd name="T27" fmla="*/ 104 h 526"/>
                <a:gd name="T28" fmla="*/ 27 w 526"/>
                <a:gd name="T29" fmla="*/ 146 h 526"/>
                <a:gd name="T30" fmla="*/ 10 w 526"/>
                <a:gd name="T31" fmla="*/ 191 h 526"/>
                <a:gd name="T32" fmla="*/ 1 w 526"/>
                <a:gd name="T33" fmla="*/ 238 h 526"/>
                <a:gd name="T34" fmla="*/ 1 w 526"/>
                <a:gd name="T35" fmla="*/ 287 h 526"/>
                <a:gd name="T36" fmla="*/ 10 w 526"/>
                <a:gd name="T37" fmla="*/ 335 h 526"/>
                <a:gd name="T38" fmla="*/ 27 w 526"/>
                <a:gd name="T39" fmla="*/ 380 h 526"/>
                <a:gd name="T40" fmla="*/ 53 w 526"/>
                <a:gd name="T41" fmla="*/ 421 h 526"/>
                <a:gd name="T42" fmla="*/ 86 w 526"/>
                <a:gd name="T43" fmla="*/ 457 h 526"/>
                <a:gd name="T44" fmla="*/ 125 w 526"/>
                <a:gd name="T45" fmla="*/ 486 h 526"/>
                <a:gd name="T46" fmla="*/ 168 w 526"/>
                <a:gd name="T47" fmla="*/ 508 h 526"/>
                <a:gd name="T48" fmla="*/ 214 w 526"/>
                <a:gd name="T49" fmla="*/ 521 h 526"/>
                <a:gd name="T50" fmla="*/ 263 w 526"/>
                <a:gd name="T51" fmla="*/ 526 h 526"/>
                <a:gd name="T52" fmla="*/ 312 w 526"/>
                <a:gd name="T53" fmla="*/ 521 h 526"/>
                <a:gd name="T54" fmla="*/ 358 w 526"/>
                <a:gd name="T55" fmla="*/ 508 h 526"/>
                <a:gd name="T56" fmla="*/ 401 w 526"/>
                <a:gd name="T57" fmla="*/ 486 h 526"/>
                <a:gd name="T58" fmla="*/ 441 w 526"/>
                <a:gd name="T59" fmla="*/ 457 h 526"/>
                <a:gd name="T60" fmla="*/ 473 w 526"/>
                <a:gd name="T61" fmla="*/ 421 h 526"/>
                <a:gd name="T62" fmla="*/ 498 w 526"/>
                <a:gd name="T63" fmla="*/ 380 h 526"/>
                <a:gd name="T64" fmla="*/ 516 w 526"/>
                <a:gd name="T65" fmla="*/ 335 h 526"/>
                <a:gd name="T66" fmla="*/ 525 w 526"/>
                <a:gd name="T67" fmla="*/ 287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6" h="526">
                  <a:moveTo>
                    <a:pt x="526" y="263"/>
                  </a:moveTo>
                  <a:lnTo>
                    <a:pt x="525" y="238"/>
                  </a:lnTo>
                  <a:lnTo>
                    <a:pt x="522" y="214"/>
                  </a:lnTo>
                  <a:lnTo>
                    <a:pt x="516" y="191"/>
                  </a:lnTo>
                  <a:lnTo>
                    <a:pt x="508" y="168"/>
                  </a:lnTo>
                  <a:lnTo>
                    <a:pt x="498" y="146"/>
                  </a:lnTo>
                  <a:lnTo>
                    <a:pt x="487" y="123"/>
                  </a:lnTo>
                  <a:lnTo>
                    <a:pt x="473" y="104"/>
                  </a:lnTo>
                  <a:lnTo>
                    <a:pt x="457" y="85"/>
                  </a:lnTo>
                  <a:lnTo>
                    <a:pt x="441" y="68"/>
                  </a:lnTo>
                  <a:lnTo>
                    <a:pt x="422" y="53"/>
                  </a:lnTo>
                  <a:lnTo>
                    <a:pt x="401" y="38"/>
                  </a:lnTo>
                  <a:lnTo>
                    <a:pt x="380" y="27"/>
                  </a:lnTo>
                  <a:lnTo>
                    <a:pt x="358" y="17"/>
                  </a:lnTo>
                  <a:lnTo>
                    <a:pt x="335" y="10"/>
                  </a:lnTo>
                  <a:lnTo>
                    <a:pt x="312" y="4"/>
                  </a:lnTo>
                  <a:lnTo>
                    <a:pt x="287" y="1"/>
                  </a:lnTo>
                  <a:lnTo>
                    <a:pt x="263" y="0"/>
                  </a:lnTo>
                  <a:lnTo>
                    <a:pt x="239" y="1"/>
                  </a:lnTo>
                  <a:lnTo>
                    <a:pt x="214" y="4"/>
                  </a:lnTo>
                  <a:lnTo>
                    <a:pt x="191" y="10"/>
                  </a:lnTo>
                  <a:lnTo>
                    <a:pt x="168" y="17"/>
                  </a:lnTo>
                  <a:lnTo>
                    <a:pt x="146" y="27"/>
                  </a:lnTo>
                  <a:lnTo>
                    <a:pt x="125" y="38"/>
                  </a:lnTo>
                  <a:lnTo>
                    <a:pt x="105" y="53"/>
                  </a:lnTo>
                  <a:lnTo>
                    <a:pt x="86" y="68"/>
                  </a:lnTo>
                  <a:lnTo>
                    <a:pt x="68" y="85"/>
                  </a:lnTo>
                  <a:lnTo>
                    <a:pt x="53" y="104"/>
                  </a:lnTo>
                  <a:lnTo>
                    <a:pt x="40" y="123"/>
                  </a:lnTo>
                  <a:lnTo>
                    <a:pt x="27" y="146"/>
                  </a:lnTo>
                  <a:lnTo>
                    <a:pt x="18" y="168"/>
                  </a:lnTo>
                  <a:lnTo>
                    <a:pt x="10" y="191"/>
                  </a:lnTo>
                  <a:lnTo>
                    <a:pt x="4" y="214"/>
                  </a:lnTo>
                  <a:lnTo>
                    <a:pt x="1" y="238"/>
                  </a:lnTo>
                  <a:lnTo>
                    <a:pt x="0" y="263"/>
                  </a:lnTo>
                  <a:lnTo>
                    <a:pt x="1" y="287"/>
                  </a:lnTo>
                  <a:lnTo>
                    <a:pt x="4" y="311"/>
                  </a:lnTo>
                  <a:lnTo>
                    <a:pt x="10" y="335"/>
                  </a:lnTo>
                  <a:lnTo>
                    <a:pt x="18" y="358"/>
                  </a:lnTo>
                  <a:lnTo>
                    <a:pt x="27" y="380"/>
                  </a:lnTo>
                  <a:lnTo>
                    <a:pt x="40" y="401"/>
                  </a:lnTo>
                  <a:lnTo>
                    <a:pt x="53" y="421"/>
                  </a:lnTo>
                  <a:lnTo>
                    <a:pt x="68" y="440"/>
                  </a:lnTo>
                  <a:lnTo>
                    <a:pt x="86" y="457"/>
                  </a:lnTo>
                  <a:lnTo>
                    <a:pt x="105" y="473"/>
                  </a:lnTo>
                  <a:lnTo>
                    <a:pt x="125" y="486"/>
                  </a:lnTo>
                  <a:lnTo>
                    <a:pt x="146" y="498"/>
                  </a:lnTo>
                  <a:lnTo>
                    <a:pt x="168" y="508"/>
                  </a:lnTo>
                  <a:lnTo>
                    <a:pt x="191" y="516"/>
                  </a:lnTo>
                  <a:lnTo>
                    <a:pt x="214" y="521"/>
                  </a:lnTo>
                  <a:lnTo>
                    <a:pt x="239" y="525"/>
                  </a:lnTo>
                  <a:lnTo>
                    <a:pt x="263" y="526"/>
                  </a:lnTo>
                  <a:lnTo>
                    <a:pt x="287" y="525"/>
                  </a:lnTo>
                  <a:lnTo>
                    <a:pt x="312" y="521"/>
                  </a:lnTo>
                  <a:lnTo>
                    <a:pt x="335" y="516"/>
                  </a:lnTo>
                  <a:lnTo>
                    <a:pt x="358" y="508"/>
                  </a:lnTo>
                  <a:lnTo>
                    <a:pt x="380" y="498"/>
                  </a:lnTo>
                  <a:lnTo>
                    <a:pt x="401" y="486"/>
                  </a:lnTo>
                  <a:lnTo>
                    <a:pt x="422" y="473"/>
                  </a:lnTo>
                  <a:lnTo>
                    <a:pt x="441" y="457"/>
                  </a:lnTo>
                  <a:lnTo>
                    <a:pt x="457" y="440"/>
                  </a:lnTo>
                  <a:lnTo>
                    <a:pt x="473" y="421"/>
                  </a:lnTo>
                  <a:lnTo>
                    <a:pt x="487" y="401"/>
                  </a:lnTo>
                  <a:lnTo>
                    <a:pt x="498" y="380"/>
                  </a:lnTo>
                  <a:lnTo>
                    <a:pt x="508" y="358"/>
                  </a:lnTo>
                  <a:lnTo>
                    <a:pt x="516" y="335"/>
                  </a:lnTo>
                  <a:lnTo>
                    <a:pt x="522" y="311"/>
                  </a:lnTo>
                  <a:lnTo>
                    <a:pt x="525" y="287"/>
                  </a:lnTo>
                  <a:lnTo>
                    <a:pt x="526" y="26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01" name="Line 425"/>
            <p:cNvSpPr>
              <a:spLocks noChangeShapeType="1"/>
            </p:cNvSpPr>
            <p:nvPr/>
          </p:nvSpPr>
          <p:spPr bwMode="auto">
            <a:xfrm flipV="1">
              <a:off x="4130" y="1108"/>
              <a:ext cx="7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02" name="Freeform 426"/>
            <p:cNvSpPr>
              <a:spLocks/>
            </p:cNvSpPr>
            <p:nvPr/>
          </p:nvSpPr>
          <p:spPr bwMode="auto">
            <a:xfrm>
              <a:off x="4059" y="1108"/>
              <a:ext cx="141" cy="72"/>
            </a:xfrm>
            <a:custGeom>
              <a:avLst/>
              <a:gdLst>
                <a:gd name="T0" fmla="*/ 0 w 526"/>
                <a:gd name="T1" fmla="*/ 0 h 263"/>
                <a:gd name="T2" fmla="*/ 1 w 526"/>
                <a:gd name="T3" fmla="*/ 24 h 263"/>
                <a:gd name="T4" fmla="*/ 4 w 526"/>
                <a:gd name="T5" fmla="*/ 47 h 263"/>
                <a:gd name="T6" fmla="*/ 10 w 526"/>
                <a:gd name="T7" fmla="*/ 71 h 263"/>
                <a:gd name="T8" fmla="*/ 18 w 526"/>
                <a:gd name="T9" fmla="*/ 95 h 263"/>
                <a:gd name="T10" fmla="*/ 28 w 526"/>
                <a:gd name="T11" fmla="*/ 117 h 263"/>
                <a:gd name="T12" fmla="*/ 39 w 526"/>
                <a:gd name="T13" fmla="*/ 138 h 263"/>
                <a:gd name="T14" fmla="*/ 53 w 526"/>
                <a:gd name="T15" fmla="*/ 158 h 263"/>
                <a:gd name="T16" fmla="*/ 69 w 526"/>
                <a:gd name="T17" fmla="*/ 176 h 263"/>
                <a:gd name="T18" fmla="*/ 85 w 526"/>
                <a:gd name="T19" fmla="*/ 194 h 263"/>
                <a:gd name="T20" fmla="*/ 104 w 526"/>
                <a:gd name="T21" fmla="*/ 210 h 263"/>
                <a:gd name="T22" fmla="*/ 124 w 526"/>
                <a:gd name="T23" fmla="*/ 223 h 263"/>
                <a:gd name="T24" fmla="*/ 146 w 526"/>
                <a:gd name="T25" fmla="*/ 235 h 263"/>
                <a:gd name="T26" fmla="*/ 168 w 526"/>
                <a:gd name="T27" fmla="*/ 245 h 263"/>
                <a:gd name="T28" fmla="*/ 191 w 526"/>
                <a:gd name="T29" fmla="*/ 253 h 263"/>
                <a:gd name="T30" fmla="*/ 214 w 526"/>
                <a:gd name="T31" fmla="*/ 258 h 263"/>
                <a:gd name="T32" fmla="*/ 239 w 526"/>
                <a:gd name="T33" fmla="*/ 262 h 263"/>
                <a:gd name="T34" fmla="*/ 263 w 526"/>
                <a:gd name="T35" fmla="*/ 263 h 263"/>
                <a:gd name="T36" fmla="*/ 287 w 526"/>
                <a:gd name="T37" fmla="*/ 262 h 263"/>
                <a:gd name="T38" fmla="*/ 312 w 526"/>
                <a:gd name="T39" fmla="*/ 258 h 263"/>
                <a:gd name="T40" fmla="*/ 335 w 526"/>
                <a:gd name="T41" fmla="*/ 253 h 263"/>
                <a:gd name="T42" fmla="*/ 358 w 526"/>
                <a:gd name="T43" fmla="*/ 245 h 263"/>
                <a:gd name="T44" fmla="*/ 380 w 526"/>
                <a:gd name="T45" fmla="*/ 235 h 263"/>
                <a:gd name="T46" fmla="*/ 401 w 526"/>
                <a:gd name="T47" fmla="*/ 223 h 263"/>
                <a:gd name="T48" fmla="*/ 421 w 526"/>
                <a:gd name="T49" fmla="*/ 210 h 263"/>
                <a:gd name="T50" fmla="*/ 440 w 526"/>
                <a:gd name="T51" fmla="*/ 194 h 263"/>
                <a:gd name="T52" fmla="*/ 458 w 526"/>
                <a:gd name="T53" fmla="*/ 176 h 263"/>
                <a:gd name="T54" fmla="*/ 473 w 526"/>
                <a:gd name="T55" fmla="*/ 158 h 263"/>
                <a:gd name="T56" fmla="*/ 486 w 526"/>
                <a:gd name="T57" fmla="*/ 138 h 263"/>
                <a:gd name="T58" fmla="*/ 498 w 526"/>
                <a:gd name="T59" fmla="*/ 117 h 263"/>
                <a:gd name="T60" fmla="*/ 508 w 526"/>
                <a:gd name="T61" fmla="*/ 95 h 263"/>
                <a:gd name="T62" fmla="*/ 516 w 526"/>
                <a:gd name="T63" fmla="*/ 71 h 263"/>
                <a:gd name="T64" fmla="*/ 522 w 526"/>
                <a:gd name="T65" fmla="*/ 47 h 263"/>
                <a:gd name="T66" fmla="*/ 525 w 526"/>
                <a:gd name="T67" fmla="*/ 24 h 263"/>
                <a:gd name="T68" fmla="*/ 526 w 526"/>
                <a:gd name="T69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26" h="263">
                  <a:moveTo>
                    <a:pt x="0" y="0"/>
                  </a:moveTo>
                  <a:lnTo>
                    <a:pt x="1" y="24"/>
                  </a:lnTo>
                  <a:lnTo>
                    <a:pt x="4" y="47"/>
                  </a:lnTo>
                  <a:lnTo>
                    <a:pt x="10" y="71"/>
                  </a:lnTo>
                  <a:lnTo>
                    <a:pt x="18" y="95"/>
                  </a:lnTo>
                  <a:lnTo>
                    <a:pt x="28" y="117"/>
                  </a:lnTo>
                  <a:lnTo>
                    <a:pt x="39" y="138"/>
                  </a:lnTo>
                  <a:lnTo>
                    <a:pt x="53" y="158"/>
                  </a:lnTo>
                  <a:lnTo>
                    <a:pt x="69" y="176"/>
                  </a:lnTo>
                  <a:lnTo>
                    <a:pt x="85" y="194"/>
                  </a:lnTo>
                  <a:lnTo>
                    <a:pt x="104" y="210"/>
                  </a:lnTo>
                  <a:lnTo>
                    <a:pt x="124" y="223"/>
                  </a:lnTo>
                  <a:lnTo>
                    <a:pt x="146" y="235"/>
                  </a:lnTo>
                  <a:lnTo>
                    <a:pt x="168" y="245"/>
                  </a:lnTo>
                  <a:lnTo>
                    <a:pt x="191" y="253"/>
                  </a:lnTo>
                  <a:lnTo>
                    <a:pt x="214" y="258"/>
                  </a:lnTo>
                  <a:lnTo>
                    <a:pt x="239" y="262"/>
                  </a:lnTo>
                  <a:lnTo>
                    <a:pt x="263" y="263"/>
                  </a:lnTo>
                  <a:lnTo>
                    <a:pt x="287" y="262"/>
                  </a:lnTo>
                  <a:lnTo>
                    <a:pt x="312" y="258"/>
                  </a:lnTo>
                  <a:lnTo>
                    <a:pt x="335" y="253"/>
                  </a:lnTo>
                  <a:lnTo>
                    <a:pt x="358" y="245"/>
                  </a:lnTo>
                  <a:lnTo>
                    <a:pt x="380" y="235"/>
                  </a:lnTo>
                  <a:lnTo>
                    <a:pt x="401" y="223"/>
                  </a:lnTo>
                  <a:lnTo>
                    <a:pt x="421" y="210"/>
                  </a:lnTo>
                  <a:lnTo>
                    <a:pt x="440" y="194"/>
                  </a:lnTo>
                  <a:lnTo>
                    <a:pt x="458" y="176"/>
                  </a:lnTo>
                  <a:lnTo>
                    <a:pt x="473" y="158"/>
                  </a:lnTo>
                  <a:lnTo>
                    <a:pt x="486" y="138"/>
                  </a:lnTo>
                  <a:lnTo>
                    <a:pt x="498" y="117"/>
                  </a:lnTo>
                  <a:lnTo>
                    <a:pt x="508" y="95"/>
                  </a:lnTo>
                  <a:lnTo>
                    <a:pt x="516" y="71"/>
                  </a:lnTo>
                  <a:lnTo>
                    <a:pt x="522" y="47"/>
                  </a:lnTo>
                  <a:lnTo>
                    <a:pt x="525" y="24"/>
                  </a:lnTo>
                  <a:lnTo>
                    <a:pt x="52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03" name="Line 427"/>
            <p:cNvSpPr>
              <a:spLocks noChangeShapeType="1"/>
            </p:cNvSpPr>
            <p:nvPr/>
          </p:nvSpPr>
          <p:spPr bwMode="auto">
            <a:xfrm flipH="1">
              <a:off x="3204" y="1180"/>
              <a:ext cx="2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04" name="Freeform 428"/>
            <p:cNvSpPr>
              <a:spLocks/>
            </p:cNvSpPr>
            <p:nvPr/>
          </p:nvSpPr>
          <p:spPr bwMode="auto">
            <a:xfrm>
              <a:off x="4059" y="1180"/>
              <a:ext cx="141" cy="141"/>
            </a:xfrm>
            <a:custGeom>
              <a:avLst/>
              <a:gdLst>
                <a:gd name="T0" fmla="*/ 525 w 526"/>
                <a:gd name="T1" fmla="*/ 238 h 526"/>
                <a:gd name="T2" fmla="*/ 516 w 526"/>
                <a:gd name="T3" fmla="*/ 191 h 526"/>
                <a:gd name="T4" fmla="*/ 498 w 526"/>
                <a:gd name="T5" fmla="*/ 146 h 526"/>
                <a:gd name="T6" fmla="*/ 473 w 526"/>
                <a:gd name="T7" fmla="*/ 105 h 526"/>
                <a:gd name="T8" fmla="*/ 440 w 526"/>
                <a:gd name="T9" fmla="*/ 68 h 526"/>
                <a:gd name="T10" fmla="*/ 401 w 526"/>
                <a:gd name="T11" fmla="*/ 39 h 526"/>
                <a:gd name="T12" fmla="*/ 358 w 526"/>
                <a:gd name="T13" fmla="*/ 17 h 526"/>
                <a:gd name="T14" fmla="*/ 312 w 526"/>
                <a:gd name="T15" fmla="*/ 4 h 526"/>
                <a:gd name="T16" fmla="*/ 263 w 526"/>
                <a:gd name="T17" fmla="*/ 0 h 526"/>
                <a:gd name="T18" fmla="*/ 214 w 526"/>
                <a:gd name="T19" fmla="*/ 4 h 526"/>
                <a:gd name="T20" fmla="*/ 168 w 526"/>
                <a:gd name="T21" fmla="*/ 17 h 526"/>
                <a:gd name="T22" fmla="*/ 124 w 526"/>
                <a:gd name="T23" fmla="*/ 39 h 526"/>
                <a:gd name="T24" fmla="*/ 85 w 526"/>
                <a:gd name="T25" fmla="*/ 68 h 526"/>
                <a:gd name="T26" fmla="*/ 53 w 526"/>
                <a:gd name="T27" fmla="*/ 105 h 526"/>
                <a:gd name="T28" fmla="*/ 28 w 526"/>
                <a:gd name="T29" fmla="*/ 146 h 526"/>
                <a:gd name="T30" fmla="*/ 10 w 526"/>
                <a:gd name="T31" fmla="*/ 191 h 526"/>
                <a:gd name="T32" fmla="*/ 1 w 526"/>
                <a:gd name="T33" fmla="*/ 238 h 526"/>
                <a:gd name="T34" fmla="*/ 1 w 526"/>
                <a:gd name="T35" fmla="*/ 287 h 526"/>
                <a:gd name="T36" fmla="*/ 10 w 526"/>
                <a:gd name="T37" fmla="*/ 335 h 526"/>
                <a:gd name="T38" fmla="*/ 28 w 526"/>
                <a:gd name="T39" fmla="*/ 380 h 526"/>
                <a:gd name="T40" fmla="*/ 53 w 526"/>
                <a:gd name="T41" fmla="*/ 422 h 526"/>
                <a:gd name="T42" fmla="*/ 85 w 526"/>
                <a:gd name="T43" fmla="*/ 457 h 526"/>
                <a:gd name="T44" fmla="*/ 124 w 526"/>
                <a:gd name="T45" fmla="*/ 487 h 526"/>
                <a:gd name="T46" fmla="*/ 168 w 526"/>
                <a:gd name="T47" fmla="*/ 508 h 526"/>
                <a:gd name="T48" fmla="*/ 214 w 526"/>
                <a:gd name="T49" fmla="*/ 521 h 526"/>
                <a:gd name="T50" fmla="*/ 263 w 526"/>
                <a:gd name="T51" fmla="*/ 526 h 526"/>
                <a:gd name="T52" fmla="*/ 312 w 526"/>
                <a:gd name="T53" fmla="*/ 521 h 526"/>
                <a:gd name="T54" fmla="*/ 358 w 526"/>
                <a:gd name="T55" fmla="*/ 508 h 526"/>
                <a:gd name="T56" fmla="*/ 401 w 526"/>
                <a:gd name="T57" fmla="*/ 487 h 526"/>
                <a:gd name="T58" fmla="*/ 440 w 526"/>
                <a:gd name="T59" fmla="*/ 457 h 526"/>
                <a:gd name="T60" fmla="*/ 473 w 526"/>
                <a:gd name="T61" fmla="*/ 422 h 526"/>
                <a:gd name="T62" fmla="*/ 498 w 526"/>
                <a:gd name="T63" fmla="*/ 380 h 526"/>
                <a:gd name="T64" fmla="*/ 516 w 526"/>
                <a:gd name="T65" fmla="*/ 335 h 526"/>
                <a:gd name="T66" fmla="*/ 525 w 526"/>
                <a:gd name="T67" fmla="*/ 287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6" h="526">
                  <a:moveTo>
                    <a:pt x="526" y="263"/>
                  </a:moveTo>
                  <a:lnTo>
                    <a:pt x="525" y="238"/>
                  </a:lnTo>
                  <a:lnTo>
                    <a:pt x="522" y="214"/>
                  </a:lnTo>
                  <a:lnTo>
                    <a:pt x="516" y="191"/>
                  </a:lnTo>
                  <a:lnTo>
                    <a:pt x="508" y="168"/>
                  </a:lnTo>
                  <a:lnTo>
                    <a:pt x="498" y="146"/>
                  </a:lnTo>
                  <a:lnTo>
                    <a:pt x="486" y="125"/>
                  </a:lnTo>
                  <a:lnTo>
                    <a:pt x="473" y="105"/>
                  </a:lnTo>
                  <a:lnTo>
                    <a:pt x="458" y="86"/>
                  </a:lnTo>
                  <a:lnTo>
                    <a:pt x="440" y="68"/>
                  </a:lnTo>
                  <a:lnTo>
                    <a:pt x="421" y="53"/>
                  </a:lnTo>
                  <a:lnTo>
                    <a:pt x="401" y="39"/>
                  </a:lnTo>
                  <a:lnTo>
                    <a:pt x="380" y="27"/>
                  </a:lnTo>
                  <a:lnTo>
                    <a:pt x="358" y="17"/>
                  </a:lnTo>
                  <a:lnTo>
                    <a:pt x="335" y="10"/>
                  </a:lnTo>
                  <a:lnTo>
                    <a:pt x="312" y="4"/>
                  </a:lnTo>
                  <a:lnTo>
                    <a:pt x="287" y="1"/>
                  </a:lnTo>
                  <a:lnTo>
                    <a:pt x="263" y="0"/>
                  </a:lnTo>
                  <a:lnTo>
                    <a:pt x="239" y="1"/>
                  </a:lnTo>
                  <a:lnTo>
                    <a:pt x="214" y="4"/>
                  </a:lnTo>
                  <a:lnTo>
                    <a:pt x="191" y="10"/>
                  </a:lnTo>
                  <a:lnTo>
                    <a:pt x="168" y="17"/>
                  </a:lnTo>
                  <a:lnTo>
                    <a:pt x="146" y="27"/>
                  </a:lnTo>
                  <a:lnTo>
                    <a:pt x="124" y="39"/>
                  </a:lnTo>
                  <a:lnTo>
                    <a:pt x="104" y="53"/>
                  </a:lnTo>
                  <a:lnTo>
                    <a:pt x="85" y="68"/>
                  </a:lnTo>
                  <a:lnTo>
                    <a:pt x="69" y="86"/>
                  </a:lnTo>
                  <a:lnTo>
                    <a:pt x="53" y="105"/>
                  </a:lnTo>
                  <a:lnTo>
                    <a:pt x="39" y="125"/>
                  </a:lnTo>
                  <a:lnTo>
                    <a:pt x="28" y="146"/>
                  </a:lnTo>
                  <a:lnTo>
                    <a:pt x="18" y="168"/>
                  </a:lnTo>
                  <a:lnTo>
                    <a:pt x="10" y="191"/>
                  </a:lnTo>
                  <a:lnTo>
                    <a:pt x="4" y="214"/>
                  </a:lnTo>
                  <a:lnTo>
                    <a:pt x="1" y="238"/>
                  </a:lnTo>
                  <a:lnTo>
                    <a:pt x="0" y="263"/>
                  </a:lnTo>
                  <a:lnTo>
                    <a:pt x="1" y="287"/>
                  </a:lnTo>
                  <a:lnTo>
                    <a:pt x="4" y="311"/>
                  </a:lnTo>
                  <a:lnTo>
                    <a:pt x="10" y="335"/>
                  </a:lnTo>
                  <a:lnTo>
                    <a:pt x="18" y="358"/>
                  </a:lnTo>
                  <a:lnTo>
                    <a:pt x="28" y="380"/>
                  </a:lnTo>
                  <a:lnTo>
                    <a:pt x="39" y="402"/>
                  </a:lnTo>
                  <a:lnTo>
                    <a:pt x="53" y="422"/>
                  </a:lnTo>
                  <a:lnTo>
                    <a:pt x="69" y="441"/>
                  </a:lnTo>
                  <a:lnTo>
                    <a:pt x="85" y="457"/>
                  </a:lnTo>
                  <a:lnTo>
                    <a:pt x="104" y="473"/>
                  </a:lnTo>
                  <a:lnTo>
                    <a:pt x="124" y="487"/>
                  </a:lnTo>
                  <a:lnTo>
                    <a:pt x="146" y="498"/>
                  </a:lnTo>
                  <a:lnTo>
                    <a:pt x="168" y="508"/>
                  </a:lnTo>
                  <a:lnTo>
                    <a:pt x="191" y="516"/>
                  </a:lnTo>
                  <a:lnTo>
                    <a:pt x="214" y="521"/>
                  </a:lnTo>
                  <a:lnTo>
                    <a:pt x="239" y="525"/>
                  </a:lnTo>
                  <a:lnTo>
                    <a:pt x="263" y="526"/>
                  </a:lnTo>
                  <a:lnTo>
                    <a:pt x="287" y="525"/>
                  </a:lnTo>
                  <a:lnTo>
                    <a:pt x="312" y="521"/>
                  </a:lnTo>
                  <a:lnTo>
                    <a:pt x="335" y="516"/>
                  </a:lnTo>
                  <a:lnTo>
                    <a:pt x="358" y="508"/>
                  </a:lnTo>
                  <a:lnTo>
                    <a:pt x="380" y="498"/>
                  </a:lnTo>
                  <a:lnTo>
                    <a:pt x="401" y="487"/>
                  </a:lnTo>
                  <a:lnTo>
                    <a:pt x="421" y="473"/>
                  </a:lnTo>
                  <a:lnTo>
                    <a:pt x="440" y="457"/>
                  </a:lnTo>
                  <a:lnTo>
                    <a:pt x="458" y="441"/>
                  </a:lnTo>
                  <a:lnTo>
                    <a:pt x="473" y="422"/>
                  </a:lnTo>
                  <a:lnTo>
                    <a:pt x="486" y="402"/>
                  </a:lnTo>
                  <a:lnTo>
                    <a:pt x="498" y="380"/>
                  </a:lnTo>
                  <a:lnTo>
                    <a:pt x="508" y="358"/>
                  </a:lnTo>
                  <a:lnTo>
                    <a:pt x="516" y="335"/>
                  </a:lnTo>
                  <a:lnTo>
                    <a:pt x="522" y="311"/>
                  </a:lnTo>
                  <a:lnTo>
                    <a:pt x="525" y="287"/>
                  </a:lnTo>
                  <a:lnTo>
                    <a:pt x="526" y="26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05" name="Line 429"/>
            <p:cNvSpPr>
              <a:spLocks noChangeShapeType="1"/>
            </p:cNvSpPr>
            <p:nvPr/>
          </p:nvSpPr>
          <p:spPr bwMode="auto">
            <a:xfrm>
              <a:off x="4013" y="1250"/>
              <a:ext cx="2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06" name="Freeform 430"/>
            <p:cNvSpPr>
              <a:spLocks/>
            </p:cNvSpPr>
            <p:nvPr/>
          </p:nvSpPr>
          <p:spPr bwMode="auto">
            <a:xfrm>
              <a:off x="4059" y="1395"/>
              <a:ext cx="141" cy="143"/>
            </a:xfrm>
            <a:custGeom>
              <a:avLst/>
              <a:gdLst>
                <a:gd name="T0" fmla="*/ 525 w 526"/>
                <a:gd name="T1" fmla="*/ 239 h 526"/>
                <a:gd name="T2" fmla="*/ 516 w 526"/>
                <a:gd name="T3" fmla="*/ 192 h 526"/>
                <a:gd name="T4" fmla="*/ 498 w 526"/>
                <a:gd name="T5" fmla="*/ 146 h 526"/>
                <a:gd name="T6" fmla="*/ 473 w 526"/>
                <a:gd name="T7" fmla="*/ 104 h 526"/>
                <a:gd name="T8" fmla="*/ 440 w 526"/>
                <a:gd name="T9" fmla="*/ 69 h 526"/>
                <a:gd name="T10" fmla="*/ 401 w 526"/>
                <a:gd name="T11" fmla="*/ 39 h 526"/>
                <a:gd name="T12" fmla="*/ 358 w 526"/>
                <a:gd name="T13" fmla="*/ 18 h 526"/>
                <a:gd name="T14" fmla="*/ 312 w 526"/>
                <a:gd name="T15" fmla="*/ 5 h 526"/>
                <a:gd name="T16" fmla="*/ 263 w 526"/>
                <a:gd name="T17" fmla="*/ 0 h 526"/>
                <a:gd name="T18" fmla="*/ 214 w 526"/>
                <a:gd name="T19" fmla="*/ 5 h 526"/>
                <a:gd name="T20" fmla="*/ 168 w 526"/>
                <a:gd name="T21" fmla="*/ 18 h 526"/>
                <a:gd name="T22" fmla="*/ 124 w 526"/>
                <a:gd name="T23" fmla="*/ 39 h 526"/>
                <a:gd name="T24" fmla="*/ 85 w 526"/>
                <a:gd name="T25" fmla="*/ 69 h 526"/>
                <a:gd name="T26" fmla="*/ 53 w 526"/>
                <a:gd name="T27" fmla="*/ 104 h 526"/>
                <a:gd name="T28" fmla="*/ 28 w 526"/>
                <a:gd name="T29" fmla="*/ 146 h 526"/>
                <a:gd name="T30" fmla="*/ 10 w 526"/>
                <a:gd name="T31" fmla="*/ 192 h 526"/>
                <a:gd name="T32" fmla="*/ 1 w 526"/>
                <a:gd name="T33" fmla="*/ 239 h 526"/>
                <a:gd name="T34" fmla="*/ 1 w 526"/>
                <a:gd name="T35" fmla="*/ 288 h 526"/>
                <a:gd name="T36" fmla="*/ 10 w 526"/>
                <a:gd name="T37" fmla="*/ 335 h 526"/>
                <a:gd name="T38" fmla="*/ 28 w 526"/>
                <a:gd name="T39" fmla="*/ 381 h 526"/>
                <a:gd name="T40" fmla="*/ 53 w 526"/>
                <a:gd name="T41" fmla="*/ 421 h 526"/>
                <a:gd name="T42" fmla="*/ 85 w 526"/>
                <a:gd name="T43" fmla="*/ 458 h 526"/>
                <a:gd name="T44" fmla="*/ 124 w 526"/>
                <a:gd name="T45" fmla="*/ 487 h 526"/>
                <a:gd name="T46" fmla="*/ 168 w 526"/>
                <a:gd name="T47" fmla="*/ 509 h 526"/>
                <a:gd name="T48" fmla="*/ 214 w 526"/>
                <a:gd name="T49" fmla="*/ 522 h 526"/>
                <a:gd name="T50" fmla="*/ 263 w 526"/>
                <a:gd name="T51" fmla="*/ 526 h 526"/>
                <a:gd name="T52" fmla="*/ 312 w 526"/>
                <a:gd name="T53" fmla="*/ 522 h 526"/>
                <a:gd name="T54" fmla="*/ 358 w 526"/>
                <a:gd name="T55" fmla="*/ 509 h 526"/>
                <a:gd name="T56" fmla="*/ 401 w 526"/>
                <a:gd name="T57" fmla="*/ 487 h 526"/>
                <a:gd name="T58" fmla="*/ 440 w 526"/>
                <a:gd name="T59" fmla="*/ 458 h 526"/>
                <a:gd name="T60" fmla="*/ 473 w 526"/>
                <a:gd name="T61" fmla="*/ 421 h 526"/>
                <a:gd name="T62" fmla="*/ 498 w 526"/>
                <a:gd name="T63" fmla="*/ 381 h 526"/>
                <a:gd name="T64" fmla="*/ 516 w 526"/>
                <a:gd name="T65" fmla="*/ 335 h 526"/>
                <a:gd name="T66" fmla="*/ 525 w 526"/>
                <a:gd name="T67" fmla="*/ 288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6" h="526">
                  <a:moveTo>
                    <a:pt x="526" y="263"/>
                  </a:moveTo>
                  <a:lnTo>
                    <a:pt x="525" y="239"/>
                  </a:lnTo>
                  <a:lnTo>
                    <a:pt x="522" y="215"/>
                  </a:lnTo>
                  <a:lnTo>
                    <a:pt x="516" y="192"/>
                  </a:lnTo>
                  <a:lnTo>
                    <a:pt x="508" y="168"/>
                  </a:lnTo>
                  <a:lnTo>
                    <a:pt x="498" y="146"/>
                  </a:lnTo>
                  <a:lnTo>
                    <a:pt x="486" y="124"/>
                  </a:lnTo>
                  <a:lnTo>
                    <a:pt x="473" y="104"/>
                  </a:lnTo>
                  <a:lnTo>
                    <a:pt x="458" y="85"/>
                  </a:lnTo>
                  <a:lnTo>
                    <a:pt x="440" y="69"/>
                  </a:lnTo>
                  <a:lnTo>
                    <a:pt x="421" y="53"/>
                  </a:lnTo>
                  <a:lnTo>
                    <a:pt x="401" y="39"/>
                  </a:lnTo>
                  <a:lnTo>
                    <a:pt x="380" y="28"/>
                  </a:lnTo>
                  <a:lnTo>
                    <a:pt x="358" y="18"/>
                  </a:lnTo>
                  <a:lnTo>
                    <a:pt x="335" y="10"/>
                  </a:lnTo>
                  <a:lnTo>
                    <a:pt x="312" y="5"/>
                  </a:lnTo>
                  <a:lnTo>
                    <a:pt x="287" y="1"/>
                  </a:lnTo>
                  <a:lnTo>
                    <a:pt x="263" y="0"/>
                  </a:lnTo>
                  <a:lnTo>
                    <a:pt x="239" y="1"/>
                  </a:lnTo>
                  <a:lnTo>
                    <a:pt x="214" y="5"/>
                  </a:lnTo>
                  <a:lnTo>
                    <a:pt x="191" y="10"/>
                  </a:lnTo>
                  <a:lnTo>
                    <a:pt x="168" y="18"/>
                  </a:lnTo>
                  <a:lnTo>
                    <a:pt x="146" y="28"/>
                  </a:lnTo>
                  <a:lnTo>
                    <a:pt x="124" y="39"/>
                  </a:lnTo>
                  <a:lnTo>
                    <a:pt x="104" y="53"/>
                  </a:lnTo>
                  <a:lnTo>
                    <a:pt x="85" y="69"/>
                  </a:lnTo>
                  <a:lnTo>
                    <a:pt x="69" y="85"/>
                  </a:lnTo>
                  <a:lnTo>
                    <a:pt x="53" y="104"/>
                  </a:lnTo>
                  <a:lnTo>
                    <a:pt x="39" y="124"/>
                  </a:lnTo>
                  <a:lnTo>
                    <a:pt x="28" y="146"/>
                  </a:lnTo>
                  <a:lnTo>
                    <a:pt x="18" y="168"/>
                  </a:lnTo>
                  <a:lnTo>
                    <a:pt x="10" y="192"/>
                  </a:lnTo>
                  <a:lnTo>
                    <a:pt x="4" y="215"/>
                  </a:lnTo>
                  <a:lnTo>
                    <a:pt x="1" y="239"/>
                  </a:lnTo>
                  <a:lnTo>
                    <a:pt x="0" y="263"/>
                  </a:lnTo>
                  <a:lnTo>
                    <a:pt x="1" y="288"/>
                  </a:lnTo>
                  <a:lnTo>
                    <a:pt x="4" y="312"/>
                  </a:lnTo>
                  <a:lnTo>
                    <a:pt x="10" y="335"/>
                  </a:lnTo>
                  <a:lnTo>
                    <a:pt x="18" y="358"/>
                  </a:lnTo>
                  <a:lnTo>
                    <a:pt x="28" y="381"/>
                  </a:lnTo>
                  <a:lnTo>
                    <a:pt x="39" y="402"/>
                  </a:lnTo>
                  <a:lnTo>
                    <a:pt x="53" y="421"/>
                  </a:lnTo>
                  <a:lnTo>
                    <a:pt x="69" y="440"/>
                  </a:lnTo>
                  <a:lnTo>
                    <a:pt x="85" y="458"/>
                  </a:lnTo>
                  <a:lnTo>
                    <a:pt x="104" y="473"/>
                  </a:lnTo>
                  <a:lnTo>
                    <a:pt x="124" y="487"/>
                  </a:lnTo>
                  <a:lnTo>
                    <a:pt x="146" y="499"/>
                  </a:lnTo>
                  <a:lnTo>
                    <a:pt x="168" y="509"/>
                  </a:lnTo>
                  <a:lnTo>
                    <a:pt x="191" y="516"/>
                  </a:lnTo>
                  <a:lnTo>
                    <a:pt x="214" y="522"/>
                  </a:lnTo>
                  <a:lnTo>
                    <a:pt x="239" y="525"/>
                  </a:lnTo>
                  <a:lnTo>
                    <a:pt x="263" y="526"/>
                  </a:lnTo>
                  <a:lnTo>
                    <a:pt x="287" y="525"/>
                  </a:lnTo>
                  <a:lnTo>
                    <a:pt x="312" y="522"/>
                  </a:lnTo>
                  <a:lnTo>
                    <a:pt x="335" y="516"/>
                  </a:lnTo>
                  <a:lnTo>
                    <a:pt x="358" y="509"/>
                  </a:lnTo>
                  <a:lnTo>
                    <a:pt x="380" y="499"/>
                  </a:lnTo>
                  <a:lnTo>
                    <a:pt x="401" y="487"/>
                  </a:lnTo>
                  <a:lnTo>
                    <a:pt x="421" y="473"/>
                  </a:lnTo>
                  <a:lnTo>
                    <a:pt x="440" y="458"/>
                  </a:lnTo>
                  <a:lnTo>
                    <a:pt x="458" y="440"/>
                  </a:lnTo>
                  <a:lnTo>
                    <a:pt x="473" y="421"/>
                  </a:lnTo>
                  <a:lnTo>
                    <a:pt x="486" y="402"/>
                  </a:lnTo>
                  <a:lnTo>
                    <a:pt x="498" y="381"/>
                  </a:lnTo>
                  <a:lnTo>
                    <a:pt x="508" y="358"/>
                  </a:lnTo>
                  <a:lnTo>
                    <a:pt x="516" y="335"/>
                  </a:lnTo>
                  <a:lnTo>
                    <a:pt x="522" y="312"/>
                  </a:lnTo>
                  <a:lnTo>
                    <a:pt x="525" y="288"/>
                  </a:lnTo>
                  <a:lnTo>
                    <a:pt x="526" y="26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07" name="Line 431"/>
            <p:cNvSpPr>
              <a:spLocks noChangeShapeType="1"/>
            </p:cNvSpPr>
            <p:nvPr/>
          </p:nvSpPr>
          <p:spPr bwMode="auto">
            <a:xfrm>
              <a:off x="4013" y="1466"/>
              <a:ext cx="2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08" name="Line 432"/>
            <p:cNvSpPr>
              <a:spLocks noChangeShapeType="1"/>
            </p:cNvSpPr>
            <p:nvPr/>
          </p:nvSpPr>
          <p:spPr bwMode="auto">
            <a:xfrm flipH="1">
              <a:off x="3200" y="1359"/>
              <a:ext cx="2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09" name="Freeform 433"/>
            <p:cNvSpPr>
              <a:spLocks/>
            </p:cNvSpPr>
            <p:nvPr/>
          </p:nvSpPr>
          <p:spPr bwMode="auto">
            <a:xfrm>
              <a:off x="3247" y="1287"/>
              <a:ext cx="141" cy="142"/>
            </a:xfrm>
            <a:custGeom>
              <a:avLst/>
              <a:gdLst>
                <a:gd name="T0" fmla="*/ 525 w 526"/>
                <a:gd name="T1" fmla="*/ 239 h 526"/>
                <a:gd name="T2" fmla="*/ 516 w 526"/>
                <a:gd name="T3" fmla="*/ 191 h 526"/>
                <a:gd name="T4" fmla="*/ 498 w 526"/>
                <a:gd name="T5" fmla="*/ 146 h 526"/>
                <a:gd name="T6" fmla="*/ 473 w 526"/>
                <a:gd name="T7" fmla="*/ 104 h 526"/>
                <a:gd name="T8" fmla="*/ 441 w 526"/>
                <a:gd name="T9" fmla="*/ 69 h 526"/>
                <a:gd name="T10" fmla="*/ 401 w 526"/>
                <a:gd name="T11" fmla="*/ 39 h 526"/>
                <a:gd name="T12" fmla="*/ 358 w 526"/>
                <a:gd name="T13" fmla="*/ 18 h 526"/>
                <a:gd name="T14" fmla="*/ 312 w 526"/>
                <a:gd name="T15" fmla="*/ 4 h 526"/>
                <a:gd name="T16" fmla="*/ 263 w 526"/>
                <a:gd name="T17" fmla="*/ 0 h 526"/>
                <a:gd name="T18" fmla="*/ 214 w 526"/>
                <a:gd name="T19" fmla="*/ 4 h 526"/>
                <a:gd name="T20" fmla="*/ 168 w 526"/>
                <a:gd name="T21" fmla="*/ 18 h 526"/>
                <a:gd name="T22" fmla="*/ 125 w 526"/>
                <a:gd name="T23" fmla="*/ 39 h 526"/>
                <a:gd name="T24" fmla="*/ 86 w 526"/>
                <a:gd name="T25" fmla="*/ 69 h 526"/>
                <a:gd name="T26" fmla="*/ 53 w 526"/>
                <a:gd name="T27" fmla="*/ 104 h 526"/>
                <a:gd name="T28" fmla="*/ 27 w 526"/>
                <a:gd name="T29" fmla="*/ 146 h 526"/>
                <a:gd name="T30" fmla="*/ 10 w 526"/>
                <a:gd name="T31" fmla="*/ 191 h 526"/>
                <a:gd name="T32" fmla="*/ 1 w 526"/>
                <a:gd name="T33" fmla="*/ 239 h 526"/>
                <a:gd name="T34" fmla="*/ 1 w 526"/>
                <a:gd name="T35" fmla="*/ 287 h 526"/>
                <a:gd name="T36" fmla="*/ 10 w 526"/>
                <a:gd name="T37" fmla="*/ 335 h 526"/>
                <a:gd name="T38" fmla="*/ 27 w 526"/>
                <a:gd name="T39" fmla="*/ 380 h 526"/>
                <a:gd name="T40" fmla="*/ 53 w 526"/>
                <a:gd name="T41" fmla="*/ 422 h 526"/>
                <a:gd name="T42" fmla="*/ 86 w 526"/>
                <a:gd name="T43" fmla="*/ 458 h 526"/>
                <a:gd name="T44" fmla="*/ 125 w 526"/>
                <a:gd name="T45" fmla="*/ 486 h 526"/>
                <a:gd name="T46" fmla="*/ 168 w 526"/>
                <a:gd name="T47" fmla="*/ 508 h 526"/>
                <a:gd name="T48" fmla="*/ 214 w 526"/>
                <a:gd name="T49" fmla="*/ 522 h 526"/>
                <a:gd name="T50" fmla="*/ 263 w 526"/>
                <a:gd name="T51" fmla="*/ 526 h 526"/>
                <a:gd name="T52" fmla="*/ 312 w 526"/>
                <a:gd name="T53" fmla="*/ 522 h 526"/>
                <a:gd name="T54" fmla="*/ 358 w 526"/>
                <a:gd name="T55" fmla="*/ 508 h 526"/>
                <a:gd name="T56" fmla="*/ 401 w 526"/>
                <a:gd name="T57" fmla="*/ 486 h 526"/>
                <a:gd name="T58" fmla="*/ 441 w 526"/>
                <a:gd name="T59" fmla="*/ 458 h 526"/>
                <a:gd name="T60" fmla="*/ 473 w 526"/>
                <a:gd name="T61" fmla="*/ 422 h 526"/>
                <a:gd name="T62" fmla="*/ 498 w 526"/>
                <a:gd name="T63" fmla="*/ 380 h 526"/>
                <a:gd name="T64" fmla="*/ 516 w 526"/>
                <a:gd name="T65" fmla="*/ 335 h 526"/>
                <a:gd name="T66" fmla="*/ 525 w 526"/>
                <a:gd name="T67" fmla="*/ 287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6" h="526">
                  <a:moveTo>
                    <a:pt x="526" y="263"/>
                  </a:moveTo>
                  <a:lnTo>
                    <a:pt x="525" y="239"/>
                  </a:lnTo>
                  <a:lnTo>
                    <a:pt x="522" y="214"/>
                  </a:lnTo>
                  <a:lnTo>
                    <a:pt x="516" y="191"/>
                  </a:lnTo>
                  <a:lnTo>
                    <a:pt x="508" y="168"/>
                  </a:lnTo>
                  <a:lnTo>
                    <a:pt x="498" y="146"/>
                  </a:lnTo>
                  <a:lnTo>
                    <a:pt x="487" y="125"/>
                  </a:lnTo>
                  <a:lnTo>
                    <a:pt x="473" y="104"/>
                  </a:lnTo>
                  <a:lnTo>
                    <a:pt x="457" y="85"/>
                  </a:lnTo>
                  <a:lnTo>
                    <a:pt x="441" y="69"/>
                  </a:lnTo>
                  <a:lnTo>
                    <a:pt x="422" y="53"/>
                  </a:lnTo>
                  <a:lnTo>
                    <a:pt x="401" y="39"/>
                  </a:lnTo>
                  <a:lnTo>
                    <a:pt x="380" y="28"/>
                  </a:lnTo>
                  <a:lnTo>
                    <a:pt x="358" y="18"/>
                  </a:lnTo>
                  <a:lnTo>
                    <a:pt x="335" y="10"/>
                  </a:lnTo>
                  <a:lnTo>
                    <a:pt x="312" y="4"/>
                  </a:lnTo>
                  <a:lnTo>
                    <a:pt x="287" y="1"/>
                  </a:lnTo>
                  <a:lnTo>
                    <a:pt x="263" y="0"/>
                  </a:lnTo>
                  <a:lnTo>
                    <a:pt x="239" y="1"/>
                  </a:lnTo>
                  <a:lnTo>
                    <a:pt x="214" y="4"/>
                  </a:lnTo>
                  <a:lnTo>
                    <a:pt x="191" y="10"/>
                  </a:lnTo>
                  <a:lnTo>
                    <a:pt x="168" y="18"/>
                  </a:lnTo>
                  <a:lnTo>
                    <a:pt x="146" y="28"/>
                  </a:lnTo>
                  <a:lnTo>
                    <a:pt x="125" y="39"/>
                  </a:lnTo>
                  <a:lnTo>
                    <a:pt x="105" y="53"/>
                  </a:lnTo>
                  <a:lnTo>
                    <a:pt x="86" y="69"/>
                  </a:lnTo>
                  <a:lnTo>
                    <a:pt x="68" y="85"/>
                  </a:lnTo>
                  <a:lnTo>
                    <a:pt x="53" y="104"/>
                  </a:lnTo>
                  <a:lnTo>
                    <a:pt x="40" y="125"/>
                  </a:lnTo>
                  <a:lnTo>
                    <a:pt x="27" y="146"/>
                  </a:lnTo>
                  <a:lnTo>
                    <a:pt x="18" y="168"/>
                  </a:lnTo>
                  <a:lnTo>
                    <a:pt x="10" y="191"/>
                  </a:lnTo>
                  <a:lnTo>
                    <a:pt x="4" y="214"/>
                  </a:lnTo>
                  <a:lnTo>
                    <a:pt x="1" y="239"/>
                  </a:lnTo>
                  <a:lnTo>
                    <a:pt x="0" y="263"/>
                  </a:lnTo>
                  <a:lnTo>
                    <a:pt x="1" y="287"/>
                  </a:lnTo>
                  <a:lnTo>
                    <a:pt x="4" y="312"/>
                  </a:lnTo>
                  <a:lnTo>
                    <a:pt x="10" y="335"/>
                  </a:lnTo>
                  <a:lnTo>
                    <a:pt x="18" y="358"/>
                  </a:lnTo>
                  <a:lnTo>
                    <a:pt x="27" y="380"/>
                  </a:lnTo>
                  <a:lnTo>
                    <a:pt x="40" y="401"/>
                  </a:lnTo>
                  <a:lnTo>
                    <a:pt x="53" y="422"/>
                  </a:lnTo>
                  <a:lnTo>
                    <a:pt x="68" y="440"/>
                  </a:lnTo>
                  <a:lnTo>
                    <a:pt x="86" y="458"/>
                  </a:lnTo>
                  <a:lnTo>
                    <a:pt x="105" y="473"/>
                  </a:lnTo>
                  <a:lnTo>
                    <a:pt x="125" y="486"/>
                  </a:lnTo>
                  <a:lnTo>
                    <a:pt x="146" y="498"/>
                  </a:lnTo>
                  <a:lnTo>
                    <a:pt x="168" y="508"/>
                  </a:lnTo>
                  <a:lnTo>
                    <a:pt x="191" y="516"/>
                  </a:lnTo>
                  <a:lnTo>
                    <a:pt x="214" y="522"/>
                  </a:lnTo>
                  <a:lnTo>
                    <a:pt x="239" y="525"/>
                  </a:lnTo>
                  <a:lnTo>
                    <a:pt x="263" y="526"/>
                  </a:lnTo>
                  <a:lnTo>
                    <a:pt x="287" y="525"/>
                  </a:lnTo>
                  <a:lnTo>
                    <a:pt x="312" y="522"/>
                  </a:lnTo>
                  <a:lnTo>
                    <a:pt x="335" y="516"/>
                  </a:lnTo>
                  <a:lnTo>
                    <a:pt x="358" y="508"/>
                  </a:lnTo>
                  <a:lnTo>
                    <a:pt x="380" y="498"/>
                  </a:lnTo>
                  <a:lnTo>
                    <a:pt x="401" y="486"/>
                  </a:lnTo>
                  <a:lnTo>
                    <a:pt x="422" y="473"/>
                  </a:lnTo>
                  <a:lnTo>
                    <a:pt x="441" y="458"/>
                  </a:lnTo>
                  <a:lnTo>
                    <a:pt x="457" y="440"/>
                  </a:lnTo>
                  <a:lnTo>
                    <a:pt x="473" y="422"/>
                  </a:lnTo>
                  <a:lnTo>
                    <a:pt x="487" y="401"/>
                  </a:lnTo>
                  <a:lnTo>
                    <a:pt x="498" y="380"/>
                  </a:lnTo>
                  <a:lnTo>
                    <a:pt x="508" y="358"/>
                  </a:lnTo>
                  <a:lnTo>
                    <a:pt x="516" y="335"/>
                  </a:lnTo>
                  <a:lnTo>
                    <a:pt x="522" y="312"/>
                  </a:lnTo>
                  <a:lnTo>
                    <a:pt x="525" y="287"/>
                  </a:lnTo>
                  <a:lnTo>
                    <a:pt x="526" y="26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10" name="Line 434"/>
            <p:cNvSpPr>
              <a:spLocks noChangeShapeType="1"/>
            </p:cNvSpPr>
            <p:nvPr/>
          </p:nvSpPr>
          <p:spPr bwMode="auto">
            <a:xfrm flipV="1">
              <a:off x="4096" y="1108"/>
              <a:ext cx="64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11" name="Line 435"/>
            <p:cNvSpPr>
              <a:spLocks noChangeShapeType="1"/>
            </p:cNvSpPr>
            <p:nvPr/>
          </p:nvSpPr>
          <p:spPr bwMode="auto">
            <a:xfrm flipV="1">
              <a:off x="4059" y="1108"/>
              <a:ext cx="5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12" name="Line 436"/>
            <p:cNvSpPr>
              <a:spLocks noChangeShapeType="1"/>
            </p:cNvSpPr>
            <p:nvPr/>
          </p:nvSpPr>
          <p:spPr bwMode="auto">
            <a:xfrm flipV="1">
              <a:off x="4070" y="1108"/>
              <a:ext cx="41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13" name="Line 437"/>
            <p:cNvSpPr>
              <a:spLocks noChangeShapeType="1"/>
            </p:cNvSpPr>
            <p:nvPr/>
          </p:nvSpPr>
          <p:spPr bwMode="auto">
            <a:xfrm>
              <a:off x="3318" y="2626"/>
              <a:ext cx="88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14" name="Line 438"/>
            <p:cNvSpPr>
              <a:spLocks noChangeShapeType="1"/>
            </p:cNvSpPr>
            <p:nvPr/>
          </p:nvSpPr>
          <p:spPr bwMode="auto">
            <a:xfrm flipV="1">
              <a:off x="3247" y="2485"/>
              <a:ext cx="64" cy="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15" name="Line 439"/>
            <p:cNvSpPr>
              <a:spLocks noChangeShapeType="1"/>
            </p:cNvSpPr>
            <p:nvPr/>
          </p:nvSpPr>
          <p:spPr bwMode="auto">
            <a:xfrm flipV="1">
              <a:off x="3254" y="2493"/>
              <a:ext cx="96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16" name="Line 440"/>
            <p:cNvSpPr>
              <a:spLocks noChangeShapeType="1"/>
            </p:cNvSpPr>
            <p:nvPr/>
          </p:nvSpPr>
          <p:spPr bwMode="auto">
            <a:xfrm flipV="1">
              <a:off x="3275" y="2513"/>
              <a:ext cx="100" cy="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17" name="Line 441"/>
            <p:cNvSpPr>
              <a:spLocks noChangeShapeType="1"/>
            </p:cNvSpPr>
            <p:nvPr/>
          </p:nvSpPr>
          <p:spPr bwMode="auto">
            <a:xfrm flipV="1">
              <a:off x="3309" y="2545"/>
              <a:ext cx="79" cy="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18" name="Line 442"/>
            <p:cNvSpPr>
              <a:spLocks noChangeShapeType="1"/>
            </p:cNvSpPr>
            <p:nvPr/>
          </p:nvSpPr>
          <p:spPr bwMode="auto">
            <a:xfrm flipV="1">
              <a:off x="4068" y="2206"/>
              <a:ext cx="24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19" name="Line 443"/>
            <p:cNvSpPr>
              <a:spLocks noChangeShapeType="1"/>
            </p:cNvSpPr>
            <p:nvPr/>
          </p:nvSpPr>
          <p:spPr bwMode="auto">
            <a:xfrm flipV="1">
              <a:off x="4060" y="2199"/>
              <a:ext cx="87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20" name="Line 444"/>
            <p:cNvSpPr>
              <a:spLocks noChangeShapeType="1"/>
            </p:cNvSpPr>
            <p:nvPr/>
          </p:nvSpPr>
          <p:spPr bwMode="auto">
            <a:xfrm flipV="1">
              <a:off x="4077" y="2216"/>
              <a:ext cx="100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21" name="Line 445"/>
            <p:cNvSpPr>
              <a:spLocks noChangeShapeType="1"/>
            </p:cNvSpPr>
            <p:nvPr/>
          </p:nvSpPr>
          <p:spPr bwMode="auto">
            <a:xfrm flipV="1">
              <a:off x="4104" y="2242"/>
              <a:ext cx="92" cy="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22" name="Line 446"/>
            <p:cNvSpPr>
              <a:spLocks noChangeShapeType="1"/>
            </p:cNvSpPr>
            <p:nvPr/>
          </p:nvSpPr>
          <p:spPr bwMode="auto">
            <a:xfrm flipV="1">
              <a:off x="4147" y="2285"/>
              <a:ext cx="51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23" name="Line 447"/>
            <p:cNvSpPr>
              <a:spLocks noChangeShapeType="1"/>
            </p:cNvSpPr>
            <p:nvPr/>
          </p:nvSpPr>
          <p:spPr bwMode="auto">
            <a:xfrm flipV="1">
              <a:off x="4060" y="2415"/>
              <a:ext cx="55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24" name="Line 448"/>
            <p:cNvSpPr>
              <a:spLocks noChangeShapeType="1"/>
            </p:cNvSpPr>
            <p:nvPr/>
          </p:nvSpPr>
          <p:spPr bwMode="auto">
            <a:xfrm flipV="1">
              <a:off x="4064" y="2419"/>
              <a:ext cx="92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25" name="Line 449"/>
            <p:cNvSpPr>
              <a:spLocks noChangeShapeType="1"/>
            </p:cNvSpPr>
            <p:nvPr/>
          </p:nvSpPr>
          <p:spPr bwMode="auto">
            <a:xfrm flipV="1">
              <a:off x="4083" y="2438"/>
              <a:ext cx="100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26" name="Line 450"/>
            <p:cNvSpPr>
              <a:spLocks noChangeShapeType="1"/>
            </p:cNvSpPr>
            <p:nvPr/>
          </p:nvSpPr>
          <p:spPr bwMode="auto">
            <a:xfrm flipV="1">
              <a:off x="4113" y="2468"/>
              <a:ext cx="85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27" name="Line 451"/>
            <p:cNvSpPr>
              <a:spLocks noChangeShapeType="1"/>
            </p:cNvSpPr>
            <p:nvPr/>
          </p:nvSpPr>
          <p:spPr bwMode="auto">
            <a:xfrm flipV="1">
              <a:off x="4173" y="2528"/>
              <a:ext cx="12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28" name="Line 452"/>
            <p:cNvSpPr>
              <a:spLocks noChangeShapeType="1"/>
            </p:cNvSpPr>
            <p:nvPr/>
          </p:nvSpPr>
          <p:spPr bwMode="auto">
            <a:xfrm flipV="1">
              <a:off x="3249" y="2306"/>
              <a:ext cx="58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29" name="Line 453"/>
            <p:cNvSpPr>
              <a:spLocks noChangeShapeType="1"/>
            </p:cNvSpPr>
            <p:nvPr/>
          </p:nvSpPr>
          <p:spPr bwMode="auto">
            <a:xfrm flipV="1">
              <a:off x="3254" y="2312"/>
              <a:ext cx="93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30" name="Line 454"/>
            <p:cNvSpPr>
              <a:spLocks noChangeShapeType="1"/>
            </p:cNvSpPr>
            <p:nvPr/>
          </p:nvSpPr>
          <p:spPr bwMode="auto">
            <a:xfrm flipV="1">
              <a:off x="3273" y="2333"/>
              <a:ext cx="100" cy="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31" name="Line 455"/>
            <p:cNvSpPr>
              <a:spLocks noChangeShapeType="1"/>
            </p:cNvSpPr>
            <p:nvPr/>
          </p:nvSpPr>
          <p:spPr bwMode="auto">
            <a:xfrm flipV="1">
              <a:off x="3305" y="2363"/>
              <a:ext cx="83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32" name="Freeform 456"/>
            <p:cNvSpPr>
              <a:spLocks/>
            </p:cNvSpPr>
            <p:nvPr/>
          </p:nvSpPr>
          <p:spPr bwMode="auto">
            <a:xfrm>
              <a:off x="3247" y="2485"/>
              <a:ext cx="141" cy="141"/>
            </a:xfrm>
            <a:custGeom>
              <a:avLst/>
              <a:gdLst>
                <a:gd name="T0" fmla="*/ 525 w 526"/>
                <a:gd name="T1" fmla="*/ 239 h 527"/>
                <a:gd name="T2" fmla="*/ 516 w 526"/>
                <a:gd name="T3" fmla="*/ 191 h 527"/>
                <a:gd name="T4" fmla="*/ 498 w 526"/>
                <a:gd name="T5" fmla="*/ 146 h 527"/>
                <a:gd name="T6" fmla="*/ 473 w 526"/>
                <a:gd name="T7" fmla="*/ 105 h 527"/>
                <a:gd name="T8" fmla="*/ 441 w 526"/>
                <a:gd name="T9" fmla="*/ 68 h 527"/>
                <a:gd name="T10" fmla="*/ 401 w 526"/>
                <a:gd name="T11" fmla="*/ 40 h 527"/>
                <a:gd name="T12" fmla="*/ 358 w 526"/>
                <a:gd name="T13" fmla="*/ 17 h 527"/>
                <a:gd name="T14" fmla="*/ 312 w 526"/>
                <a:gd name="T15" fmla="*/ 4 h 527"/>
                <a:gd name="T16" fmla="*/ 263 w 526"/>
                <a:gd name="T17" fmla="*/ 0 h 527"/>
                <a:gd name="T18" fmla="*/ 214 w 526"/>
                <a:gd name="T19" fmla="*/ 4 h 527"/>
                <a:gd name="T20" fmla="*/ 168 w 526"/>
                <a:gd name="T21" fmla="*/ 17 h 527"/>
                <a:gd name="T22" fmla="*/ 125 w 526"/>
                <a:gd name="T23" fmla="*/ 40 h 527"/>
                <a:gd name="T24" fmla="*/ 86 w 526"/>
                <a:gd name="T25" fmla="*/ 68 h 527"/>
                <a:gd name="T26" fmla="*/ 53 w 526"/>
                <a:gd name="T27" fmla="*/ 105 h 527"/>
                <a:gd name="T28" fmla="*/ 27 w 526"/>
                <a:gd name="T29" fmla="*/ 146 h 527"/>
                <a:gd name="T30" fmla="*/ 10 w 526"/>
                <a:gd name="T31" fmla="*/ 191 h 527"/>
                <a:gd name="T32" fmla="*/ 1 w 526"/>
                <a:gd name="T33" fmla="*/ 239 h 527"/>
                <a:gd name="T34" fmla="*/ 1 w 526"/>
                <a:gd name="T35" fmla="*/ 287 h 527"/>
                <a:gd name="T36" fmla="*/ 10 w 526"/>
                <a:gd name="T37" fmla="*/ 336 h 527"/>
                <a:gd name="T38" fmla="*/ 27 w 526"/>
                <a:gd name="T39" fmla="*/ 381 h 527"/>
                <a:gd name="T40" fmla="*/ 53 w 526"/>
                <a:gd name="T41" fmla="*/ 422 h 527"/>
                <a:gd name="T42" fmla="*/ 86 w 526"/>
                <a:gd name="T43" fmla="*/ 457 h 527"/>
                <a:gd name="T44" fmla="*/ 125 w 526"/>
                <a:gd name="T45" fmla="*/ 487 h 527"/>
                <a:gd name="T46" fmla="*/ 168 w 526"/>
                <a:gd name="T47" fmla="*/ 508 h 527"/>
                <a:gd name="T48" fmla="*/ 214 w 526"/>
                <a:gd name="T49" fmla="*/ 521 h 527"/>
                <a:gd name="T50" fmla="*/ 263 w 526"/>
                <a:gd name="T51" fmla="*/ 527 h 527"/>
                <a:gd name="T52" fmla="*/ 312 w 526"/>
                <a:gd name="T53" fmla="*/ 521 h 527"/>
                <a:gd name="T54" fmla="*/ 358 w 526"/>
                <a:gd name="T55" fmla="*/ 508 h 527"/>
                <a:gd name="T56" fmla="*/ 401 w 526"/>
                <a:gd name="T57" fmla="*/ 487 h 527"/>
                <a:gd name="T58" fmla="*/ 441 w 526"/>
                <a:gd name="T59" fmla="*/ 457 h 527"/>
                <a:gd name="T60" fmla="*/ 473 w 526"/>
                <a:gd name="T61" fmla="*/ 422 h 527"/>
                <a:gd name="T62" fmla="*/ 498 w 526"/>
                <a:gd name="T63" fmla="*/ 381 h 527"/>
                <a:gd name="T64" fmla="*/ 516 w 526"/>
                <a:gd name="T65" fmla="*/ 336 h 527"/>
                <a:gd name="T66" fmla="*/ 525 w 526"/>
                <a:gd name="T67" fmla="*/ 287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6" h="527">
                  <a:moveTo>
                    <a:pt x="526" y="263"/>
                  </a:moveTo>
                  <a:lnTo>
                    <a:pt x="525" y="239"/>
                  </a:lnTo>
                  <a:lnTo>
                    <a:pt x="522" y="215"/>
                  </a:lnTo>
                  <a:lnTo>
                    <a:pt x="516" y="191"/>
                  </a:lnTo>
                  <a:lnTo>
                    <a:pt x="508" y="168"/>
                  </a:lnTo>
                  <a:lnTo>
                    <a:pt x="498" y="146"/>
                  </a:lnTo>
                  <a:lnTo>
                    <a:pt x="487" y="125"/>
                  </a:lnTo>
                  <a:lnTo>
                    <a:pt x="473" y="105"/>
                  </a:lnTo>
                  <a:lnTo>
                    <a:pt x="457" y="86"/>
                  </a:lnTo>
                  <a:lnTo>
                    <a:pt x="441" y="68"/>
                  </a:lnTo>
                  <a:lnTo>
                    <a:pt x="422" y="53"/>
                  </a:lnTo>
                  <a:lnTo>
                    <a:pt x="401" y="40"/>
                  </a:lnTo>
                  <a:lnTo>
                    <a:pt x="380" y="27"/>
                  </a:lnTo>
                  <a:lnTo>
                    <a:pt x="358" y="17"/>
                  </a:lnTo>
                  <a:lnTo>
                    <a:pt x="335" y="10"/>
                  </a:lnTo>
                  <a:lnTo>
                    <a:pt x="312" y="4"/>
                  </a:lnTo>
                  <a:lnTo>
                    <a:pt x="287" y="1"/>
                  </a:lnTo>
                  <a:lnTo>
                    <a:pt x="263" y="0"/>
                  </a:lnTo>
                  <a:lnTo>
                    <a:pt x="239" y="1"/>
                  </a:lnTo>
                  <a:lnTo>
                    <a:pt x="214" y="4"/>
                  </a:lnTo>
                  <a:lnTo>
                    <a:pt x="191" y="10"/>
                  </a:lnTo>
                  <a:lnTo>
                    <a:pt x="168" y="17"/>
                  </a:lnTo>
                  <a:lnTo>
                    <a:pt x="146" y="27"/>
                  </a:lnTo>
                  <a:lnTo>
                    <a:pt x="125" y="40"/>
                  </a:lnTo>
                  <a:lnTo>
                    <a:pt x="105" y="53"/>
                  </a:lnTo>
                  <a:lnTo>
                    <a:pt x="86" y="68"/>
                  </a:lnTo>
                  <a:lnTo>
                    <a:pt x="68" y="86"/>
                  </a:lnTo>
                  <a:lnTo>
                    <a:pt x="53" y="105"/>
                  </a:lnTo>
                  <a:lnTo>
                    <a:pt x="40" y="125"/>
                  </a:lnTo>
                  <a:lnTo>
                    <a:pt x="27" y="146"/>
                  </a:lnTo>
                  <a:lnTo>
                    <a:pt x="18" y="168"/>
                  </a:lnTo>
                  <a:lnTo>
                    <a:pt x="10" y="191"/>
                  </a:lnTo>
                  <a:lnTo>
                    <a:pt x="4" y="215"/>
                  </a:lnTo>
                  <a:lnTo>
                    <a:pt x="1" y="239"/>
                  </a:lnTo>
                  <a:lnTo>
                    <a:pt x="0" y="263"/>
                  </a:lnTo>
                  <a:lnTo>
                    <a:pt x="1" y="287"/>
                  </a:lnTo>
                  <a:lnTo>
                    <a:pt x="4" y="311"/>
                  </a:lnTo>
                  <a:lnTo>
                    <a:pt x="10" y="336"/>
                  </a:lnTo>
                  <a:lnTo>
                    <a:pt x="18" y="358"/>
                  </a:lnTo>
                  <a:lnTo>
                    <a:pt x="27" y="381"/>
                  </a:lnTo>
                  <a:lnTo>
                    <a:pt x="40" y="402"/>
                  </a:lnTo>
                  <a:lnTo>
                    <a:pt x="53" y="422"/>
                  </a:lnTo>
                  <a:lnTo>
                    <a:pt x="68" y="441"/>
                  </a:lnTo>
                  <a:lnTo>
                    <a:pt x="86" y="457"/>
                  </a:lnTo>
                  <a:lnTo>
                    <a:pt x="105" y="473"/>
                  </a:lnTo>
                  <a:lnTo>
                    <a:pt x="125" y="487"/>
                  </a:lnTo>
                  <a:lnTo>
                    <a:pt x="146" y="499"/>
                  </a:lnTo>
                  <a:lnTo>
                    <a:pt x="168" y="508"/>
                  </a:lnTo>
                  <a:lnTo>
                    <a:pt x="191" y="516"/>
                  </a:lnTo>
                  <a:lnTo>
                    <a:pt x="214" y="521"/>
                  </a:lnTo>
                  <a:lnTo>
                    <a:pt x="239" y="526"/>
                  </a:lnTo>
                  <a:lnTo>
                    <a:pt x="263" y="527"/>
                  </a:lnTo>
                  <a:lnTo>
                    <a:pt x="287" y="526"/>
                  </a:lnTo>
                  <a:lnTo>
                    <a:pt x="312" y="521"/>
                  </a:lnTo>
                  <a:lnTo>
                    <a:pt x="335" y="516"/>
                  </a:lnTo>
                  <a:lnTo>
                    <a:pt x="358" y="508"/>
                  </a:lnTo>
                  <a:lnTo>
                    <a:pt x="380" y="499"/>
                  </a:lnTo>
                  <a:lnTo>
                    <a:pt x="401" y="487"/>
                  </a:lnTo>
                  <a:lnTo>
                    <a:pt x="422" y="473"/>
                  </a:lnTo>
                  <a:lnTo>
                    <a:pt x="441" y="457"/>
                  </a:lnTo>
                  <a:lnTo>
                    <a:pt x="457" y="441"/>
                  </a:lnTo>
                  <a:lnTo>
                    <a:pt x="473" y="422"/>
                  </a:lnTo>
                  <a:lnTo>
                    <a:pt x="487" y="402"/>
                  </a:lnTo>
                  <a:lnTo>
                    <a:pt x="498" y="381"/>
                  </a:lnTo>
                  <a:lnTo>
                    <a:pt x="508" y="358"/>
                  </a:lnTo>
                  <a:lnTo>
                    <a:pt x="516" y="336"/>
                  </a:lnTo>
                  <a:lnTo>
                    <a:pt x="522" y="311"/>
                  </a:lnTo>
                  <a:lnTo>
                    <a:pt x="525" y="287"/>
                  </a:lnTo>
                  <a:lnTo>
                    <a:pt x="526" y="26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33" name="Freeform 457"/>
            <p:cNvSpPr>
              <a:spLocks/>
            </p:cNvSpPr>
            <p:nvPr/>
          </p:nvSpPr>
          <p:spPr bwMode="auto">
            <a:xfrm>
              <a:off x="4059" y="2555"/>
              <a:ext cx="141" cy="71"/>
            </a:xfrm>
            <a:custGeom>
              <a:avLst/>
              <a:gdLst>
                <a:gd name="T0" fmla="*/ 526 w 526"/>
                <a:gd name="T1" fmla="*/ 264 h 264"/>
                <a:gd name="T2" fmla="*/ 525 w 526"/>
                <a:gd name="T3" fmla="*/ 240 h 264"/>
                <a:gd name="T4" fmla="*/ 522 w 526"/>
                <a:gd name="T5" fmla="*/ 215 h 264"/>
                <a:gd name="T6" fmla="*/ 516 w 526"/>
                <a:gd name="T7" fmla="*/ 191 h 264"/>
                <a:gd name="T8" fmla="*/ 508 w 526"/>
                <a:gd name="T9" fmla="*/ 169 h 264"/>
                <a:gd name="T10" fmla="*/ 498 w 526"/>
                <a:gd name="T11" fmla="*/ 146 h 264"/>
                <a:gd name="T12" fmla="*/ 486 w 526"/>
                <a:gd name="T13" fmla="*/ 125 h 264"/>
                <a:gd name="T14" fmla="*/ 473 w 526"/>
                <a:gd name="T15" fmla="*/ 105 h 264"/>
                <a:gd name="T16" fmla="*/ 458 w 526"/>
                <a:gd name="T17" fmla="*/ 86 h 264"/>
                <a:gd name="T18" fmla="*/ 440 w 526"/>
                <a:gd name="T19" fmla="*/ 69 h 264"/>
                <a:gd name="T20" fmla="*/ 421 w 526"/>
                <a:gd name="T21" fmla="*/ 53 h 264"/>
                <a:gd name="T22" fmla="*/ 401 w 526"/>
                <a:gd name="T23" fmla="*/ 40 h 264"/>
                <a:gd name="T24" fmla="*/ 380 w 526"/>
                <a:gd name="T25" fmla="*/ 27 h 264"/>
                <a:gd name="T26" fmla="*/ 358 w 526"/>
                <a:gd name="T27" fmla="*/ 18 h 264"/>
                <a:gd name="T28" fmla="*/ 335 w 526"/>
                <a:gd name="T29" fmla="*/ 10 h 264"/>
                <a:gd name="T30" fmla="*/ 312 w 526"/>
                <a:gd name="T31" fmla="*/ 4 h 264"/>
                <a:gd name="T32" fmla="*/ 287 w 526"/>
                <a:gd name="T33" fmla="*/ 1 h 264"/>
                <a:gd name="T34" fmla="*/ 263 w 526"/>
                <a:gd name="T35" fmla="*/ 0 h 264"/>
                <a:gd name="T36" fmla="*/ 239 w 526"/>
                <a:gd name="T37" fmla="*/ 1 h 264"/>
                <a:gd name="T38" fmla="*/ 214 w 526"/>
                <a:gd name="T39" fmla="*/ 4 h 264"/>
                <a:gd name="T40" fmla="*/ 191 w 526"/>
                <a:gd name="T41" fmla="*/ 10 h 264"/>
                <a:gd name="T42" fmla="*/ 168 w 526"/>
                <a:gd name="T43" fmla="*/ 18 h 264"/>
                <a:gd name="T44" fmla="*/ 146 w 526"/>
                <a:gd name="T45" fmla="*/ 27 h 264"/>
                <a:gd name="T46" fmla="*/ 124 w 526"/>
                <a:gd name="T47" fmla="*/ 40 h 264"/>
                <a:gd name="T48" fmla="*/ 104 w 526"/>
                <a:gd name="T49" fmla="*/ 53 h 264"/>
                <a:gd name="T50" fmla="*/ 85 w 526"/>
                <a:gd name="T51" fmla="*/ 69 h 264"/>
                <a:gd name="T52" fmla="*/ 69 w 526"/>
                <a:gd name="T53" fmla="*/ 86 h 264"/>
                <a:gd name="T54" fmla="*/ 53 w 526"/>
                <a:gd name="T55" fmla="*/ 105 h 264"/>
                <a:gd name="T56" fmla="*/ 39 w 526"/>
                <a:gd name="T57" fmla="*/ 125 h 264"/>
                <a:gd name="T58" fmla="*/ 28 w 526"/>
                <a:gd name="T59" fmla="*/ 146 h 264"/>
                <a:gd name="T60" fmla="*/ 18 w 526"/>
                <a:gd name="T61" fmla="*/ 169 h 264"/>
                <a:gd name="T62" fmla="*/ 10 w 526"/>
                <a:gd name="T63" fmla="*/ 191 h 264"/>
                <a:gd name="T64" fmla="*/ 4 w 526"/>
                <a:gd name="T65" fmla="*/ 215 h 264"/>
                <a:gd name="T66" fmla="*/ 1 w 526"/>
                <a:gd name="T67" fmla="*/ 240 h 264"/>
                <a:gd name="T68" fmla="*/ 0 w 526"/>
                <a:gd name="T69" fmla="*/ 264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26" h="264">
                  <a:moveTo>
                    <a:pt x="526" y="264"/>
                  </a:moveTo>
                  <a:lnTo>
                    <a:pt x="525" y="240"/>
                  </a:lnTo>
                  <a:lnTo>
                    <a:pt x="522" y="215"/>
                  </a:lnTo>
                  <a:lnTo>
                    <a:pt x="516" y="191"/>
                  </a:lnTo>
                  <a:lnTo>
                    <a:pt x="508" y="169"/>
                  </a:lnTo>
                  <a:lnTo>
                    <a:pt x="498" y="146"/>
                  </a:lnTo>
                  <a:lnTo>
                    <a:pt x="486" y="125"/>
                  </a:lnTo>
                  <a:lnTo>
                    <a:pt x="473" y="105"/>
                  </a:lnTo>
                  <a:lnTo>
                    <a:pt x="458" y="86"/>
                  </a:lnTo>
                  <a:lnTo>
                    <a:pt x="440" y="69"/>
                  </a:lnTo>
                  <a:lnTo>
                    <a:pt x="421" y="53"/>
                  </a:lnTo>
                  <a:lnTo>
                    <a:pt x="401" y="40"/>
                  </a:lnTo>
                  <a:lnTo>
                    <a:pt x="380" y="27"/>
                  </a:lnTo>
                  <a:lnTo>
                    <a:pt x="358" y="18"/>
                  </a:lnTo>
                  <a:lnTo>
                    <a:pt x="335" y="10"/>
                  </a:lnTo>
                  <a:lnTo>
                    <a:pt x="312" y="4"/>
                  </a:lnTo>
                  <a:lnTo>
                    <a:pt x="287" y="1"/>
                  </a:lnTo>
                  <a:lnTo>
                    <a:pt x="263" y="0"/>
                  </a:lnTo>
                  <a:lnTo>
                    <a:pt x="239" y="1"/>
                  </a:lnTo>
                  <a:lnTo>
                    <a:pt x="214" y="4"/>
                  </a:lnTo>
                  <a:lnTo>
                    <a:pt x="191" y="10"/>
                  </a:lnTo>
                  <a:lnTo>
                    <a:pt x="168" y="18"/>
                  </a:lnTo>
                  <a:lnTo>
                    <a:pt x="146" y="27"/>
                  </a:lnTo>
                  <a:lnTo>
                    <a:pt x="124" y="40"/>
                  </a:lnTo>
                  <a:lnTo>
                    <a:pt x="104" y="53"/>
                  </a:lnTo>
                  <a:lnTo>
                    <a:pt x="85" y="69"/>
                  </a:lnTo>
                  <a:lnTo>
                    <a:pt x="69" y="86"/>
                  </a:lnTo>
                  <a:lnTo>
                    <a:pt x="53" y="105"/>
                  </a:lnTo>
                  <a:lnTo>
                    <a:pt x="39" y="125"/>
                  </a:lnTo>
                  <a:lnTo>
                    <a:pt x="28" y="146"/>
                  </a:lnTo>
                  <a:lnTo>
                    <a:pt x="18" y="169"/>
                  </a:lnTo>
                  <a:lnTo>
                    <a:pt x="10" y="191"/>
                  </a:lnTo>
                  <a:lnTo>
                    <a:pt x="4" y="215"/>
                  </a:lnTo>
                  <a:lnTo>
                    <a:pt x="1" y="240"/>
                  </a:lnTo>
                  <a:lnTo>
                    <a:pt x="0" y="26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34" name="Line 458"/>
            <p:cNvSpPr>
              <a:spLocks noChangeShapeType="1"/>
            </p:cNvSpPr>
            <p:nvPr/>
          </p:nvSpPr>
          <p:spPr bwMode="auto">
            <a:xfrm flipH="1">
              <a:off x="3211" y="2555"/>
              <a:ext cx="23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35" name="Freeform 459"/>
            <p:cNvSpPr>
              <a:spLocks/>
            </p:cNvSpPr>
            <p:nvPr/>
          </p:nvSpPr>
          <p:spPr bwMode="auto">
            <a:xfrm>
              <a:off x="4059" y="2414"/>
              <a:ext cx="141" cy="141"/>
            </a:xfrm>
            <a:custGeom>
              <a:avLst/>
              <a:gdLst>
                <a:gd name="T0" fmla="*/ 525 w 526"/>
                <a:gd name="T1" fmla="*/ 238 h 526"/>
                <a:gd name="T2" fmla="*/ 516 w 526"/>
                <a:gd name="T3" fmla="*/ 191 h 526"/>
                <a:gd name="T4" fmla="*/ 498 w 526"/>
                <a:gd name="T5" fmla="*/ 146 h 526"/>
                <a:gd name="T6" fmla="*/ 473 w 526"/>
                <a:gd name="T7" fmla="*/ 105 h 526"/>
                <a:gd name="T8" fmla="*/ 440 w 526"/>
                <a:gd name="T9" fmla="*/ 68 h 526"/>
                <a:gd name="T10" fmla="*/ 401 w 526"/>
                <a:gd name="T11" fmla="*/ 40 h 526"/>
                <a:gd name="T12" fmla="*/ 358 w 526"/>
                <a:gd name="T13" fmla="*/ 17 h 526"/>
                <a:gd name="T14" fmla="*/ 312 w 526"/>
                <a:gd name="T15" fmla="*/ 4 h 526"/>
                <a:gd name="T16" fmla="*/ 263 w 526"/>
                <a:gd name="T17" fmla="*/ 0 h 526"/>
                <a:gd name="T18" fmla="*/ 214 w 526"/>
                <a:gd name="T19" fmla="*/ 4 h 526"/>
                <a:gd name="T20" fmla="*/ 168 w 526"/>
                <a:gd name="T21" fmla="*/ 17 h 526"/>
                <a:gd name="T22" fmla="*/ 124 w 526"/>
                <a:gd name="T23" fmla="*/ 40 h 526"/>
                <a:gd name="T24" fmla="*/ 85 w 526"/>
                <a:gd name="T25" fmla="*/ 68 h 526"/>
                <a:gd name="T26" fmla="*/ 53 w 526"/>
                <a:gd name="T27" fmla="*/ 105 h 526"/>
                <a:gd name="T28" fmla="*/ 28 w 526"/>
                <a:gd name="T29" fmla="*/ 146 h 526"/>
                <a:gd name="T30" fmla="*/ 10 w 526"/>
                <a:gd name="T31" fmla="*/ 191 h 526"/>
                <a:gd name="T32" fmla="*/ 1 w 526"/>
                <a:gd name="T33" fmla="*/ 238 h 526"/>
                <a:gd name="T34" fmla="*/ 1 w 526"/>
                <a:gd name="T35" fmla="*/ 287 h 526"/>
                <a:gd name="T36" fmla="*/ 10 w 526"/>
                <a:gd name="T37" fmla="*/ 335 h 526"/>
                <a:gd name="T38" fmla="*/ 28 w 526"/>
                <a:gd name="T39" fmla="*/ 380 h 526"/>
                <a:gd name="T40" fmla="*/ 53 w 526"/>
                <a:gd name="T41" fmla="*/ 422 h 526"/>
                <a:gd name="T42" fmla="*/ 85 w 526"/>
                <a:gd name="T43" fmla="*/ 457 h 526"/>
                <a:gd name="T44" fmla="*/ 124 w 526"/>
                <a:gd name="T45" fmla="*/ 487 h 526"/>
                <a:gd name="T46" fmla="*/ 168 w 526"/>
                <a:gd name="T47" fmla="*/ 508 h 526"/>
                <a:gd name="T48" fmla="*/ 214 w 526"/>
                <a:gd name="T49" fmla="*/ 521 h 526"/>
                <a:gd name="T50" fmla="*/ 263 w 526"/>
                <a:gd name="T51" fmla="*/ 526 h 526"/>
                <a:gd name="T52" fmla="*/ 312 w 526"/>
                <a:gd name="T53" fmla="*/ 521 h 526"/>
                <a:gd name="T54" fmla="*/ 358 w 526"/>
                <a:gd name="T55" fmla="*/ 508 h 526"/>
                <a:gd name="T56" fmla="*/ 401 w 526"/>
                <a:gd name="T57" fmla="*/ 487 h 526"/>
                <a:gd name="T58" fmla="*/ 440 w 526"/>
                <a:gd name="T59" fmla="*/ 457 h 526"/>
                <a:gd name="T60" fmla="*/ 473 w 526"/>
                <a:gd name="T61" fmla="*/ 422 h 526"/>
                <a:gd name="T62" fmla="*/ 498 w 526"/>
                <a:gd name="T63" fmla="*/ 380 h 526"/>
                <a:gd name="T64" fmla="*/ 516 w 526"/>
                <a:gd name="T65" fmla="*/ 335 h 526"/>
                <a:gd name="T66" fmla="*/ 525 w 526"/>
                <a:gd name="T67" fmla="*/ 287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6" h="526">
                  <a:moveTo>
                    <a:pt x="526" y="263"/>
                  </a:moveTo>
                  <a:lnTo>
                    <a:pt x="525" y="238"/>
                  </a:lnTo>
                  <a:lnTo>
                    <a:pt x="522" y="214"/>
                  </a:lnTo>
                  <a:lnTo>
                    <a:pt x="516" y="191"/>
                  </a:lnTo>
                  <a:lnTo>
                    <a:pt x="508" y="168"/>
                  </a:lnTo>
                  <a:lnTo>
                    <a:pt x="498" y="146"/>
                  </a:lnTo>
                  <a:lnTo>
                    <a:pt x="486" y="125"/>
                  </a:lnTo>
                  <a:lnTo>
                    <a:pt x="473" y="105"/>
                  </a:lnTo>
                  <a:lnTo>
                    <a:pt x="458" y="86"/>
                  </a:lnTo>
                  <a:lnTo>
                    <a:pt x="440" y="68"/>
                  </a:lnTo>
                  <a:lnTo>
                    <a:pt x="421" y="53"/>
                  </a:lnTo>
                  <a:lnTo>
                    <a:pt x="401" y="40"/>
                  </a:lnTo>
                  <a:lnTo>
                    <a:pt x="380" y="27"/>
                  </a:lnTo>
                  <a:lnTo>
                    <a:pt x="358" y="17"/>
                  </a:lnTo>
                  <a:lnTo>
                    <a:pt x="335" y="10"/>
                  </a:lnTo>
                  <a:lnTo>
                    <a:pt x="312" y="4"/>
                  </a:lnTo>
                  <a:lnTo>
                    <a:pt x="287" y="1"/>
                  </a:lnTo>
                  <a:lnTo>
                    <a:pt x="263" y="0"/>
                  </a:lnTo>
                  <a:lnTo>
                    <a:pt x="239" y="1"/>
                  </a:lnTo>
                  <a:lnTo>
                    <a:pt x="214" y="4"/>
                  </a:lnTo>
                  <a:lnTo>
                    <a:pt x="191" y="10"/>
                  </a:lnTo>
                  <a:lnTo>
                    <a:pt x="168" y="17"/>
                  </a:lnTo>
                  <a:lnTo>
                    <a:pt x="146" y="27"/>
                  </a:lnTo>
                  <a:lnTo>
                    <a:pt x="124" y="40"/>
                  </a:lnTo>
                  <a:lnTo>
                    <a:pt x="104" y="53"/>
                  </a:lnTo>
                  <a:lnTo>
                    <a:pt x="85" y="68"/>
                  </a:lnTo>
                  <a:lnTo>
                    <a:pt x="69" y="86"/>
                  </a:lnTo>
                  <a:lnTo>
                    <a:pt x="53" y="105"/>
                  </a:lnTo>
                  <a:lnTo>
                    <a:pt x="39" y="125"/>
                  </a:lnTo>
                  <a:lnTo>
                    <a:pt x="28" y="146"/>
                  </a:lnTo>
                  <a:lnTo>
                    <a:pt x="18" y="168"/>
                  </a:lnTo>
                  <a:lnTo>
                    <a:pt x="10" y="191"/>
                  </a:lnTo>
                  <a:lnTo>
                    <a:pt x="4" y="214"/>
                  </a:lnTo>
                  <a:lnTo>
                    <a:pt x="1" y="238"/>
                  </a:lnTo>
                  <a:lnTo>
                    <a:pt x="0" y="263"/>
                  </a:lnTo>
                  <a:lnTo>
                    <a:pt x="1" y="287"/>
                  </a:lnTo>
                  <a:lnTo>
                    <a:pt x="4" y="311"/>
                  </a:lnTo>
                  <a:lnTo>
                    <a:pt x="10" y="335"/>
                  </a:lnTo>
                  <a:lnTo>
                    <a:pt x="18" y="358"/>
                  </a:lnTo>
                  <a:lnTo>
                    <a:pt x="28" y="380"/>
                  </a:lnTo>
                  <a:lnTo>
                    <a:pt x="39" y="402"/>
                  </a:lnTo>
                  <a:lnTo>
                    <a:pt x="53" y="422"/>
                  </a:lnTo>
                  <a:lnTo>
                    <a:pt x="69" y="441"/>
                  </a:lnTo>
                  <a:lnTo>
                    <a:pt x="85" y="457"/>
                  </a:lnTo>
                  <a:lnTo>
                    <a:pt x="104" y="473"/>
                  </a:lnTo>
                  <a:lnTo>
                    <a:pt x="124" y="487"/>
                  </a:lnTo>
                  <a:lnTo>
                    <a:pt x="146" y="498"/>
                  </a:lnTo>
                  <a:lnTo>
                    <a:pt x="168" y="508"/>
                  </a:lnTo>
                  <a:lnTo>
                    <a:pt x="191" y="516"/>
                  </a:lnTo>
                  <a:lnTo>
                    <a:pt x="214" y="521"/>
                  </a:lnTo>
                  <a:lnTo>
                    <a:pt x="239" y="525"/>
                  </a:lnTo>
                  <a:lnTo>
                    <a:pt x="263" y="526"/>
                  </a:lnTo>
                  <a:lnTo>
                    <a:pt x="287" y="525"/>
                  </a:lnTo>
                  <a:lnTo>
                    <a:pt x="312" y="521"/>
                  </a:lnTo>
                  <a:lnTo>
                    <a:pt x="335" y="516"/>
                  </a:lnTo>
                  <a:lnTo>
                    <a:pt x="358" y="508"/>
                  </a:lnTo>
                  <a:lnTo>
                    <a:pt x="380" y="498"/>
                  </a:lnTo>
                  <a:lnTo>
                    <a:pt x="401" y="487"/>
                  </a:lnTo>
                  <a:lnTo>
                    <a:pt x="421" y="473"/>
                  </a:lnTo>
                  <a:lnTo>
                    <a:pt x="440" y="457"/>
                  </a:lnTo>
                  <a:lnTo>
                    <a:pt x="458" y="441"/>
                  </a:lnTo>
                  <a:lnTo>
                    <a:pt x="473" y="422"/>
                  </a:lnTo>
                  <a:lnTo>
                    <a:pt x="486" y="402"/>
                  </a:lnTo>
                  <a:lnTo>
                    <a:pt x="498" y="380"/>
                  </a:lnTo>
                  <a:lnTo>
                    <a:pt x="508" y="358"/>
                  </a:lnTo>
                  <a:lnTo>
                    <a:pt x="516" y="335"/>
                  </a:lnTo>
                  <a:lnTo>
                    <a:pt x="522" y="311"/>
                  </a:lnTo>
                  <a:lnTo>
                    <a:pt x="525" y="287"/>
                  </a:lnTo>
                  <a:lnTo>
                    <a:pt x="526" y="26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36" name="Line 460"/>
            <p:cNvSpPr>
              <a:spLocks noChangeShapeType="1"/>
            </p:cNvSpPr>
            <p:nvPr/>
          </p:nvSpPr>
          <p:spPr bwMode="auto">
            <a:xfrm>
              <a:off x="4013" y="2485"/>
              <a:ext cx="2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37" name="Freeform 461"/>
            <p:cNvSpPr>
              <a:spLocks/>
            </p:cNvSpPr>
            <p:nvPr/>
          </p:nvSpPr>
          <p:spPr bwMode="auto">
            <a:xfrm>
              <a:off x="4059" y="2197"/>
              <a:ext cx="141" cy="141"/>
            </a:xfrm>
            <a:custGeom>
              <a:avLst/>
              <a:gdLst>
                <a:gd name="T0" fmla="*/ 525 w 526"/>
                <a:gd name="T1" fmla="*/ 239 h 527"/>
                <a:gd name="T2" fmla="*/ 516 w 526"/>
                <a:gd name="T3" fmla="*/ 191 h 527"/>
                <a:gd name="T4" fmla="*/ 498 w 526"/>
                <a:gd name="T5" fmla="*/ 146 h 527"/>
                <a:gd name="T6" fmla="*/ 473 w 526"/>
                <a:gd name="T7" fmla="*/ 105 h 527"/>
                <a:gd name="T8" fmla="*/ 440 w 526"/>
                <a:gd name="T9" fmla="*/ 69 h 527"/>
                <a:gd name="T10" fmla="*/ 401 w 526"/>
                <a:gd name="T11" fmla="*/ 40 h 527"/>
                <a:gd name="T12" fmla="*/ 358 w 526"/>
                <a:gd name="T13" fmla="*/ 18 h 527"/>
                <a:gd name="T14" fmla="*/ 312 w 526"/>
                <a:gd name="T15" fmla="*/ 5 h 527"/>
                <a:gd name="T16" fmla="*/ 263 w 526"/>
                <a:gd name="T17" fmla="*/ 0 h 527"/>
                <a:gd name="T18" fmla="*/ 214 w 526"/>
                <a:gd name="T19" fmla="*/ 5 h 527"/>
                <a:gd name="T20" fmla="*/ 168 w 526"/>
                <a:gd name="T21" fmla="*/ 18 h 527"/>
                <a:gd name="T22" fmla="*/ 124 w 526"/>
                <a:gd name="T23" fmla="*/ 40 h 527"/>
                <a:gd name="T24" fmla="*/ 85 w 526"/>
                <a:gd name="T25" fmla="*/ 69 h 527"/>
                <a:gd name="T26" fmla="*/ 53 w 526"/>
                <a:gd name="T27" fmla="*/ 105 h 527"/>
                <a:gd name="T28" fmla="*/ 28 w 526"/>
                <a:gd name="T29" fmla="*/ 146 h 527"/>
                <a:gd name="T30" fmla="*/ 10 w 526"/>
                <a:gd name="T31" fmla="*/ 191 h 527"/>
                <a:gd name="T32" fmla="*/ 1 w 526"/>
                <a:gd name="T33" fmla="*/ 239 h 527"/>
                <a:gd name="T34" fmla="*/ 1 w 526"/>
                <a:gd name="T35" fmla="*/ 287 h 527"/>
                <a:gd name="T36" fmla="*/ 10 w 526"/>
                <a:gd name="T37" fmla="*/ 336 h 527"/>
                <a:gd name="T38" fmla="*/ 28 w 526"/>
                <a:gd name="T39" fmla="*/ 381 h 527"/>
                <a:gd name="T40" fmla="*/ 53 w 526"/>
                <a:gd name="T41" fmla="*/ 422 h 527"/>
                <a:gd name="T42" fmla="*/ 85 w 526"/>
                <a:gd name="T43" fmla="*/ 458 h 527"/>
                <a:gd name="T44" fmla="*/ 124 w 526"/>
                <a:gd name="T45" fmla="*/ 488 h 527"/>
                <a:gd name="T46" fmla="*/ 168 w 526"/>
                <a:gd name="T47" fmla="*/ 510 h 527"/>
                <a:gd name="T48" fmla="*/ 214 w 526"/>
                <a:gd name="T49" fmla="*/ 523 h 527"/>
                <a:gd name="T50" fmla="*/ 263 w 526"/>
                <a:gd name="T51" fmla="*/ 527 h 527"/>
                <a:gd name="T52" fmla="*/ 312 w 526"/>
                <a:gd name="T53" fmla="*/ 523 h 527"/>
                <a:gd name="T54" fmla="*/ 358 w 526"/>
                <a:gd name="T55" fmla="*/ 510 h 527"/>
                <a:gd name="T56" fmla="*/ 401 w 526"/>
                <a:gd name="T57" fmla="*/ 488 h 527"/>
                <a:gd name="T58" fmla="*/ 440 w 526"/>
                <a:gd name="T59" fmla="*/ 458 h 527"/>
                <a:gd name="T60" fmla="*/ 473 w 526"/>
                <a:gd name="T61" fmla="*/ 422 h 527"/>
                <a:gd name="T62" fmla="*/ 498 w 526"/>
                <a:gd name="T63" fmla="*/ 381 h 527"/>
                <a:gd name="T64" fmla="*/ 516 w 526"/>
                <a:gd name="T65" fmla="*/ 336 h 527"/>
                <a:gd name="T66" fmla="*/ 525 w 526"/>
                <a:gd name="T67" fmla="*/ 287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6" h="527">
                  <a:moveTo>
                    <a:pt x="526" y="263"/>
                  </a:moveTo>
                  <a:lnTo>
                    <a:pt x="525" y="239"/>
                  </a:lnTo>
                  <a:lnTo>
                    <a:pt x="522" y="216"/>
                  </a:lnTo>
                  <a:lnTo>
                    <a:pt x="516" y="191"/>
                  </a:lnTo>
                  <a:lnTo>
                    <a:pt x="508" y="168"/>
                  </a:lnTo>
                  <a:lnTo>
                    <a:pt x="498" y="146"/>
                  </a:lnTo>
                  <a:lnTo>
                    <a:pt x="486" y="125"/>
                  </a:lnTo>
                  <a:lnTo>
                    <a:pt x="473" y="105"/>
                  </a:lnTo>
                  <a:lnTo>
                    <a:pt x="458" y="86"/>
                  </a:lnTo>
                  <a:lnTo>
                    <a:pt x="440" y="69"/>
                  </a:lnTo>
                  <a:lnTo>
                    <a:pt x="421" y="53"/>
                  </a:lnTo>
                  <a:lnTo>
                    <a:pt x="401" y="40"/>
                  </a:lnTo>
                  <a:lnTo>
                    <a:pt x="380" y="28"/>
                  </a:lnTo>
                  <a:lnTo>
                    <a:pt x="358" y="18"/>
                  </a:lnTo>
                  <a:lnTo>
                    <a:pt x="335" y="10"/>
                  </a:lnTo>
                  <a:lnTo>
                    <a:pt x="312" y="5"/>
                  </a:lnTo>
                  <a:lnTo>
                    <a:pt x="287" y="1"/>
                  </a:lnTo>
                  <a:lnTo>
                    <a:pt x="263" y="0"/>
                  </a:lnTo>
                  <a:lnTo>
                    <a:pt x="239" y="1"/>
                  </a:lnTo>
                  <a:lnTo>
                    <a:pt x="214" y="5"/>
                  </a:lnTo>
                  <a:lnTo>
                    <a:pt x="191" y="10"/>
                  </a:lnTo>
                  <a:lnTo>
                    <a:pt x="168" y="18"/>
                  </a:lnTo>
                  <a:lnTo>
                    <a:pt x="146" y="28"/>
                  </a:lnTo>
                  <a:lnTo>
                    <a:pt x="124" y="40"/>
                  </a:lnTo>
                  <a:lnTo>
                    <a:pt x="104" y="53"/>
                  </a:lnTo>
                  <a:lnTo>
                    <a:pt x="85" y="69"/>
                  </a:lnTo>
                  <a:lnTo>
                    <a:pt x="69" y="86"/>
                  </a:lnTo>
                  <a:lnTo>
                    <a:pt x="53" y="105"/>
                  </a:lnTo>
                  <a:lnTo>
                    <a:pt x="39" y="125"/>
                  </a:lnTo>
                  <a:lnTo>
                    <a:pt x="28" y="146"/>
                  </a:lnTo>
                  <a:lnTo>
                    <a:pt x="18" y="168"/>
                  </a:lnTo>
                  <a:lnTo>
                    <a:pt x="10" y="191"/>
                  </a:lnTo>
                  <a:lnTo>
                    <a:pt x="4" y="216"/>
                  </a:lnTo>
                  <a:lnTo>
                    <a:pt x="1" y="239"/>
                  </a:lnTo>
                  <a:lnTo>
                    <a:pt x="0" y="263"/>
                  </a:lnTo>
                  <a:lnTo>
                    <a:pt x="1" y="287"/>
                  </a:lnTo>
                  <a:lnTo>
                    <a:pt x="4" y="312"/>
                  </a:lnTo>
                  <a:lnTo>
                    <a:pt x="10" y="336"/>
                  </a:lnTo>
                  <a:lnTo>
                    <a:pt x="18" y="358"/>
                  </a:lnTo>
                  <a:lnTo>
                    <a:pt x="28" y="381"/>
                  </a:lnTo>
                  <a:lnTo>
                    <a:pt x="39" y="402"/>
                  </a:lnTo>
                  <a:lnTo>
                    <a:pt x="53" y="422"/>
                  </a:lnTo>
                  <a:lnTo>
                    <a:pt x="69" y="441"/>
                  </a:lnTo>
                  <a:lnTo>
                    <a:pt x="85" y="458"/>
                  </a:lnTo>
                  <a:lnTo>
                    <a:pt x="104" y="474"/>
                  </a:lnTo>
                  <a:lnTo>
                    <a:pt x="124" y="488"/>
                  </a:lnTo>
                  <a:lnTo>
                    <a:pt x="146" y="500"/>
                  </a:lnTo>
                  <a:lnTo>
                    <a:pt x="168" y="510"/>
                  </a:lnTo>
                  <a:lnTo>
                    <a:pt x="191" y="517"/>
                  </a:lnTo>
                  <a:lnTo>
                    <a:pt x="214" y="523"/>
                  </a:lnTo>
                  <a:lnTo>
                    <a:pt x="239" y="526"/>
                  </a:lnTo>
                  <a:lnTo>
                    <a:pt x="263" y="527"/>
                  </a:lnTo>
                  <a:lnTo>
                    <a:pt x="287" y="526"/>
                  </a:lnTo>
                  <a:lnTo>
                    <a:pt x="312" y="523"/>
                  </a:lnTo>
                  <a:lnTo>
                    <a:pt x="335" y="517"/>
                  </a:lnTo>
                  <a:lnTo>
                    <a:pt x="358" y="510"/>
                  </a:lnTo>
                  <a:lnTo>
                    <a:pt x="380" y="500"/>
                  </a:lnTo>
                  <a:lnTo>
                    <a:pt x="401" y="488"/>
                  </a:lnTo>
                  <a:lnTo>
                    <a:pt x="421" y="474"/>
                  </a:lnTo>
                  <a:lnTo>
                    <a:pt x="440" y="458"/>
                  </a:lnTo>
                  <a:lnTo>
                    <a:pt x="458" y="441"/>
                  </a:lnTo>
                  <a:lnTo>
                    <a:pt x="473" y="422"/>
                  </a:lnTo>
                  <a:lnTo>
                    <a:pt x="486" y="402"/>
                  </a:lnTo>
                  <a:lnTo>
                    <a:pt x="498" y="381"/>
                  </a:lnTo>
                  <a:lnTo>
                    <a:pt x="508" y="358"/>
                  </a:lnTo>
                  <a:lnTo>
                    <a:pt x="516" y="336"/>
                  </a:lnTo>
                  <a:lnTo>
                    <a:pt x="522" y="312"/>
                  </a:lnTo>
                  <a:lnTo>
                    <a:pt x="525" y="287"/>
                  </a:lnTo>
                  <a:lnTo>
                    <a:pt x="526" y="26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38" name="Line 462"/>
            <p:cNvSpPr>
              <a:spLocks noChangeShapeType="1"/>
            </p:cNvSpPr>
            <p:nvPr/>
          </p:nvSpPr>
          <p:spPr bwMode="auto">
            <a:xfrm>
              <a:off x="4013" y="2269"/>
              <a:ext cx="2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39" name="Line 463"/>
            <p:cNvSpPr>
              <a:spLocks noChangeShapeType="1"/>
            </p:cNvSpPr>
            <p:nvPr/>
          </p:nvSpPr>
          <p:spPr bwMode="auto">
            <a:xfrm flipH="1">
              <a:off x="3209" y="2376"/>
              <a:ext cx="2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40" name="Freeform 464"/>
            <p:cNvSpPr>
              <a:spLocks/>
            </p:cNvSpPr>
            <p:nvPr/>
          </p:nvSpPr>
          <p:spPr bwMode="auto">
            <a:xfrm>
              <a:off x="3247" y="2306"/>
              <a:ext cx="141" cy="141"/>
            </a:xfrm>
            <a:custGeom>
              <a:avLst/>
              <a:gdLst>
                <a:gd name="T0" fmla="*/ 525 w 526"/>
                <a:gd name="T1" fmla="*/ 239 h 527"/>
                <a:gd name="T2" fmla="*/ 516 w 526"/>
                <a:gd name="T3" fmla="*/ 192 h 527"/>
                <a:gd name="T4" fmla="*/ 498 w 526"/>
                <a:gd name="T5" fmla="*/ 146 h 527"/>
                <a:gd name="T6" fmla="*/ 473 w 526"/>
                <a:gd name="T7" fmla="*/ 105 h 527"/>
                <a:gd name="T8" fmla="*/ 441 w 526"/>
                <a:gd name="T9" fmla="*/ 69 h 527"/>
                <a:gd name="T10" fmla="*/ 401 w 526"/>
                <a:gd name="T11" fmla="*/ 40 h 527"/>
                <a:gd name="T12" fmla="*/ 358 w 526"/>
                <a:gd name="T13" fmla="*/ 18 h 527"/>
                <a:gd name="T14" fmla="*/ 312 w 526"/>
                <a:gd name="T15" fmla="*/ 5 h 527"/>
                <a:gd name="T16" fmla="*/ 263 w 526"/>
                <a:gd name="T17" fmla="*/ 0 h 527"/>
                <a:gd name="T18" fmla="*/ 214 w 526"/>
                <a:gd name="T19" fmla="*/ 5 h 527"/>
                <a:gd name="T20" fmla="*/ 168 w 526"/>
                <a:gd name="T21" fmla="*/ 18 h 527"/>
                <a:gd name="T22" fmla="*/ 125 w 526"/>
                <a:gd name="T23" fmla="*/ 40 h 527"/>
                <a:gd name="T24" fmla="*/ 86 w 526"/>
                <a:gd name="T25" fmla="*/ 69 h 527"/>
                <a:gd name="T26" fmla="*/ 53 w 526"/>
                <a:gd name="T27" fmla="*/ 105 h 527"/>
                <a:gd name="T28" fmla="*/ 27 w 526"/>
                <a:gd name="T29" fmla="*/ 146 h 527"/>
                <a:gd name="T30" fmla="*/ 10 w 526"/>
                <a:gd name="T31" fmla="*/ 192 h 527"/>
                <a:gd name="T32" fmla="*/ 1 w 526"/>
                <a:gd name="T33" fmla="*/ 239 h 527"/>
                <a:gd name="T34" fmla="*/ 1 w 526"/>
                <a:gd name="T35" fmla="*/ 288 h 527"/>
                <a:gd name="T36" fmla="*/ 10 w 526"/>
                <a:gd name="T37" fmla="*/ 335 h 527"/>
                <a:gd name="T38" fmla="*/ 27 w 526"/>
                <a:gd name="T39" fmla="*/ 381 h 527"/>
                <a:gd name="T40" fmla="*/ 53 w 526"/>
                <a:gd name="T41" fmla="*/ 423 h 527"/>
                <a:gd name="T42" fmla="*/ 86 w 526"/>
                <a:gd name="T43" fmla="*/ 458 h 527"/>
                <a:gd name="T44" fmla="*/ 125 w 526"/>
                <a:gd name="T45" fmla="*/ 488 h 527"/>
                <a:gd name="T46" fmla="*/ 168 w 526"/>
                <a:gd name="T47" fmla="*/ 509 h 527"/>
                <a:gd name="T48" fmla="*/ 214 w 526"/>
                <a:gd name="T49" fmla="*/ 522 h 527"/>
                <a:gd name="T50" fmla="*/ 263 w 526"/>
                <a:gd name="T51" fmla="*/ 527 h 527"/>
                <a:gd name="T52" fmla="*/ 312 w 526"/>
                <a:gd name="T53" fmla="*/ 522 h 527"/>
                <a:gd name="T54" fmla="*/ 358 w 526"/>
                <a:gd name="T55" fmla="*/ 509 h 527"/>
                <a:gd name="T56" fmla="*/ 401 w 526"/>
                <a:gd name="T57" fmla="*/ 488 h 527"/>
                <a:gd name="T58" fmla="*/ 441 w 526"/>
                <a:gd name="T59" fmla="*/ 458 h 527"/>
                <a:gd name="T60" fmla="*/ 473 w 526"/>
                <a:gd name="T61" fmla="*/ 423 h 527"/>
                <a:gd name="T62" fmla="*/ 498 w 526"/>
                <a:gd name="T63" fmla="*/ 381 h 527"/>
                <a:gd name="T64" fmla="*/ 516 w 526"/>
                <a:gd name="T65" fmla="*/ 335 h 527"/>
                <a:gd name="T66" fmla="*/ 525 w 526"/>
                <a:gd name="T67" fmla="*/ 288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6" h="527">
                  <a:moveTo>
                    <a:pt x="526" y="263"/>
                  </a:moveTo>
                  <a:lnTo>
                    <a:pt x="525" y="239"/>
                  </a:lnTo>
                  <a:lnTo>
                    <a:pt x="522" y="216"/>
                  </a:lnTo>
                  <a:lnTo>
                    <a:pt x="516" y="192"/>
                  </a:lnTo>
                  <a:lnTo>
                    <a:pt x="508" y="168"/>
                  </a:lnTo>
                  <a:lnTo>
                    <a:pt x="498" y="146"/>
                  </a:lnTo>
                  <a:lnTo>
                    <a:pt x="487" y="125"/>
                  </a:lnTo>
                  <a:lnTo>
                    <a:pt x="473" y="105"/>
                  </a:lnTo>
                  <a:lnTo>
                    <a:pt x="457" y="87"/>
                  </a:lnTo>
                  <a:lnTo>
                    <a:pt x="441" y="69"/>
                  </a:lnTo>
                  <a:lnTo>
                    <a:pt x="422" y="53"/>
                  </a:lnTo>
                  <a:lnTo>
                    <a:pt x="401" y="40"/>
                  </a:lnTo>
                  <a:lnTo>
                    <a:pt x="380" y="28"/>
                  </a:lnTo>
                  <a:lnTo>
                    <a:pt x="358" y="18"/>
                  </a:lnTo>
                  <a:lnTo>
                    <a:pt x="335" y="10"/>
                  </a:lnTo>
                  <a:lnTo>
                    <a:pt x="312" y="5"/>
                  </a:lnTo>
                  <a:lnTo>
                    <a:pt x="287" y="2"/>
                  </a:lnTo>
                  <a:lnTo>
                    <a:pt x="263" y="0"/>
                  </a:lnTo>
                  <a:lnTo>
                    <a:pt x="239" y="2"/>
                  </a:lnTo>
                  <a:lnTo>
                    <a:pt x="214" y="5"/>
                  </a:lnTo>
                  <a:lnTo>
                    <a:pt x="191" y="10"/>
                  </a:lnTo>
                  <a:lnTo>
                    <a:pt x="168" y="18"/>
                  </a:lnTo>
                  <a:lnTo>
                    <a:pt x="146" y="28"/>
                  </a:lnTo>
                  <a:lnTo>
                    <a:pt x="125" y="40"/>
                  </a:lnTo>
                  <a:lnTo>
                    <a:pt x="105" y="53"/>
                  </a:lnTo>
                  <a:lnTo>
                    <a:pt x="86" y="69"/>
                  </a:lnTo>
                  <a:lnTo>
                    <a:pt x="68" y="87"/>
                  </a:lnTo>
                  <a:lnTo>
                    <a:pt x="53" y="105"/>
                  </a:lnTo>
                  <a:lnTo>
                    <a:pt x="40" y="125"/>
                  </a:lnTo>
                  <a:lnTo>
                    <a:pt x="27" y="146"/>
                  </a:lnTo>
                  <a:lnTo>
                    <a:pt x="18" y="168"/>
                  </a:lnTo>
                  <a:lnTo>
                    <a:pt x="10" y="192"/>
                  </a:lnTo>
                  <a:lnTo>
                    <a:pt x="4" y="216"/>
                  </a:lnTo>
                  <a:lnTo>
                    <a:pt x="1" y="239"/>
                  </a:lnTo>
                  <a:lnTo>
                    <a:pt x="0" y="263"/>
                  </a:lnTo>
                  <a:lnTo>
                    <a:pt x="1" y="288"/>
                  </a:lnTo>
                  <a:lnTo>
                    <a:pt x="4" y="312"/>
                  </a:lnTo>
                  <a:lnTo>
                    <a:pt x="10" y="335"/>
                  </a:lnTo>
                  <a:lnTo>
                    <a:pt x="18" y="359"/>
                  </a:lnTo>
                  <a:lnTo>
                    <a:pt x="27" y="381"/>
                  </a:lnTo>
                  <a:lnTo>
                    <a:pt x="40" y="403"/>
                  </a:lnTo>
                  <a:lnTo>
                    <a:pt x="53" y="423"/>
                  </a:lnTo>
                  <a:lnTo>
                    <a:pt x="68" y="441"/>
                  </a:lnTo>
                  <a:lnTo>
                    <a:pt x="86" y="458"/>
                  </a:lnTo>
                  <a:lnTo>
                    <a:pt x="105" y="473"/>
                  </a:lnTo>
                  <a:lnTo>
                    <a:pt x="125" y="488"/>
                  </a:lnTo>
                  <a:lnTo>
                    <a:pt x="146" y="500"/>
                  </a:lnTo>
                  <a:lnTo>
                    <a:pt x="168" y="509"/>
                  </a:lnTo>
                  <a:lnTo>
                    <a:pt x="191" y="517"/>
                  </a:lnTo>
                  <a:lnTo>
                    <a:pt x="214" y="522"/>
                  </a:lnTo>
                  <a:lnTo>
                    <a:pt x="239" y="525"/>
                  </a:lnTo>
                  <a:lnTo>
                    <a:pt x="263" y="527"/>
                  </a:lnTo>
                  <a:lnTo>
                    <a:pt x="287" y="525"/>
                  </a:lnTo>
                  <a:lnTo>
                    <a:pt x="312" y="522"/>
                  </a:lnTo>
                  <a:lnTo>
                    <a:pt x="335" y="517"/>
                  </a:lnTo>
                  <a:lnTo>
                    <a:pt x="358" y="509"/>
                  </a:lnTo>
                  <a:lnTo>
                    <a:pt x="380" y="500"/>
                  </a:lnTo>
                  <a:lnTo>
                    <a:pt x="401" y="488"/>
                  </a:lnTo>
                  <a:lnTo>
                    <a:pt x="422" y="473"/>
                  </a:lnTo>
                  <a:lnTo>
                    <a:pt x="441" y="458"/>
                  </a:lnTo>
                  <a:lnTo>
                    <a:pt x="457" y="441"/>
                  </a:lnTo>
                  <a:lnTo>
                    <a:pt x="473" y="423"/>
                  </a:lnTo>
                  <a:lnTo>
                    <a:pt x="487" y="403"/>
                  </a:lnTo>
                  <a:lnTo>
                    <a:pt x="498" y="381"/>
                  </a:lnTo>
                  <a:lnTo>
                    <a:pt x="508" y="359"/>
                  </a:lnTo>
                  <a:lnTo>
                    <a:pt x="516" y="335"/>
                  </a:lnTo>
                  <a:lnTo>
                    <a:pt x="522" y="312"/>
                  </a:lnTo>
                  <a:lnTo>
                    <a:pt x="525" y="288"/>
                  </a:lnTo>
                  <a:lnTo>
                    <a:pt x="526" y="26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41" name="Line 465"/>
            <p:cNvSpPr>
              <a:spLocks noChangeShapeType="1"/>
            </p:cNvSpPr>
            <p:nvPr/>
          </p:nvSpPr>
          <p:spPr bwMode="auto">
            <a:xfrm flipV="1">
              <a:off x="4117" y="2555"/>
              <a:ext cx="13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42" name="Line 466"/>
            <p:cNvSpPr>
              <a:spLocks noChangeShapeType="1"/>
            </p:cNvSpPr>
            <p:nvPr/>
          </p:nvSpPr>
          <p:spPr bwMode="auto">
            <a:xfrm flipV="1">
              <a:off x="3254" y="2095"/>
              <a:ext cx="32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43" name="Line 467"/>
            <p:cNvSpPr>
              <a:spLocks noChangeShapeType="1"/>
            </p:cNvSpPr>
            <p:nvPr/>
          </p:nvSpPr>
          <p:spPr bwMode="auto">
            <a:xfrm flipV="1">
              <a:off x="3251" y="2092"/>
              <a:ext cx="86" cy="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44" name="Line 468"/>
            <p:cNvSpPr>
              <a:spLocks noChangeShapeType="1"/>
            </p:cNvSpPr>
            <p:nvPr/>
          </p:nvSpPr>
          <p:spPr bwMode="auto">
            <a:xfrm flipV="1">
              <a:off x="3268" y="2108"/>
              <a:ext cx="99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45" name="Line 469"/>
            <p:cNvSpPr>
              <a:spLocks noChangeShapeType="1"/>
            </p:cNvSpPr>
            <p:nvPr/>
          </p:nvSpPr>
          <p:spPr bwMode="auto">
            <a:xfrm flipV="1">
              <a:off x="3294" y="2137"/>
              <a:ext cx="90" cy="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46" name="Line 470"/>
            <p:cNvSpPr>
              <a:spLocks noChangeShapeType="1"/>
            </p:cNvSpPr>
            <p:nvPr/>
          </p:nvSpPr>
          <p:spPr bwMode="auto">
            <a:xfrm flipV="1">
              <a:off x="3339" y="2182"/>
              <a:ext cx="47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47" name="Line 471"/>
            <p:cNvSpPr>
              <a:spLocks noChangeShapeType="1"/>
            </p:cNvSpPr>
            <p:nvPr/>
          </p:nvSpPr>
          <p:spPr bwMode="auto">
            <a:xfrm flipH="1">
              <a:off x="3211" y="2159"/>
              <a:ext cx="2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48" name="Freeform 472"/>
            <p:cNvSpPr>
              <a:spLocks/>
            </p:cNvSpPr>
            <p:nvPr/>
          </p:nvSpPr>
          <p:spPr bwMode="auto">
            <a:xfrm>
              <a:off x="3247" y="2090"/>
              <a:ext cx="141" cy="141"/>
            </a:xfrm>
            <a:custGeom>
              <a:avLst/>
              <a:gdLst>
                <a:gd name="T0" fmla="*/ 525 w 526"/>
                <a:gd name="T1" fmla="*/ 240 h 527"/>
                <a:gd name="T2" fmla="*/ 516 w 526"/>
                <a:gd name="T3" fmla="*/ 191 h 527"/>
                <a:gd name="T4" fmla="*/ 498 w 526"/>
                <a:gd name="T5" fmla="*/ 146 h 527"/>
                <a:gd name="T6" fmla="*/ 473 w 526"/>
                <a:gd name="T7" fmla="*/ 105 h 527"/>
                <a:gd name="T8" fmla="*/ 441 w 526"/>
                <a:gd name="T9" fmla="*/ 69 h 527"/>
                <a:gd name="T10" fmla="*/ 401 w 526"/>
                <a:gd name="T11" fmla="*/ 40 h 527"/>
                <a:gd name="T12" fmla="*/ 358 w 526"/>
                <a:gd name="T13" fmla="*/ 17 h 527"/>
                <a:gd name="T14" fmla="*/ 312 w 526"/>
                <a:gd name="T15" fmla="*/ 4 h 527"/>
                <a:gd name="T16" fmla="*/ 263 w 526"/>
                <a:gd name="T17" fmla="*/ 0 h 527"/>
                <a:gd name="T18" fmla="*/ 214 w 526"/>
                <a:gd name="T19" fmla="*/ 4 h 527"/>
                <a:gd name="T20" fmla="*/ 168 w 526"/>
                <a:gd name="T21" fmla="*/ 17 h 527"/>
                <a:gd name="T22" fmla="*/ 125 w 526"/>
                <a:gd name="T23" fmla="*/ 40 h 527"/>
                <a:gd name="T24" fmla="*/ 86 w 526"/>
                <a:gd name="T25" fmla="*/ 69 h 527"/>
                <a:gd name="T26" fmla="*/ 53 w 526"/>
                <a:gd name="T27" fmla="*/ 105 h 527"/>
                <a:gd name="T28" fmla="*/ 27 w 526"/>
                <a:gd name="T29" fmla="*/ 146 h 527"/>
                <a:gd name="T30" fmla="*/ 10 w 526"/>
                <a:gd name="T31" fmla="*/ 191 h 527"/>
                <a:gd name="T32" fmla="*/ 1 w 526"/>
                <a:gd name="T33" fmla="*/ 240 h 527"/>
                <a:gd name="T34" fmla="*/ 1 w 526"/>
                <a:gd name="T35" fmla="*/ 288 h 527"/>
                <a:gd name="T36" fmla="*/ 10 w 526"/>
                <a:gd name="T37" fmla="*/ 336 h 527"/>
                <a:gd name="T38" fmla="*/ 27 w 526"/>
                <a:gd name="T39" fmla="*/ 381 h 527"/>
                <a:gd name="T40" fmla="*/ 53 w 526"/>
                <a:gd name="T41" fmla="*/ 422 h 527"/>
                <a:gd name="T42" fmla="*/ 86 w 526"/>
                <a:gd name="T43" fmla="*/ 458 h 527"/>
                <a:gd name="T44" fmla="*/ 125 w 526"/>
                <a:gd name="T45" fmla="*/ 487 h 527"/>
                <a:gd name="T46" fmla="*/ 168 w 526"/>
                <a:gd name="T47" fmla="*/ 509 h 527"/>
                <a:gd name="T48" fmla="*/ 214 w 526"/>
                <a:gd name="T49" fmla="*/ 523 h 527"/>
                <a:gd name="T50" fmla="*/ 263 w 526"/>
                <a:gd name="T51" fmla="*/ 527 h 527"/>
                <a:gd name="T52" fmla="*/ 312 w 526"/>
                <a:gd name="T53" fmla="*/ 523 h 527"/>
                <a:gd name="T54" fmla="*/ 358 w 526"/>
                <a:gd name="T55" fmla="*/ 509 h 527"/>
                <a:gd name="T56" fmla="*/ 401 w 526"/>
                <a:gd name="T57" fmla="*/ 487 h 527"/>
                <a:gd name="T58" fmla="*/ 441 w 526"/>
                <a:gd name="T59" fmla="*/ 458 h 527"/>
                <a:gd name="T60" fmla="*/ 473 w 526"/>
                <a:gd name="T61" fmla="*/ 422 h 527"/>
                <a:gd name="T62" fmla="*/ 498 w 526"/>
                <a:gd name="T63" fmla="*/ 381 h 527"/>
                <a:gd name="T64" fmla="*/ 516 w 526"/>
                <a:gd name="T65" fmla="*/ 336 h 527"/>
                <a:gd name="T66" fmla="*/ 525 w 526"/>
                <a:gd name="T67" fmla="*/ 288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6" h="527">
                  <a:moveTo>
                    <a:pt x="526" y="264"/>
                  </a:moveTo>
                  <a:lnTo>
                    <a:pt x="525" y="240"/>
                  </a:lnTo>
                  <a:lnTo>
                    <a:pt x="522" y="215"/>
                  </a:lnTo>
                  <a:lnTo>
                    <a:pt x="516" y="191"/>
                  </a:lnTo>
                  <a:lnTo>
                    <a:pt x="508" y="169"/>
                  </a:lnTo>
                  <a:lnTo>
                    <a:pt x="498" y="146"/>
                  </a:lnTo>
                  <a:lnTo>
                    <a:pt x="487" y="125"/>
                  </a:lnTo>
                  <a:lnTo>
                    <a:pt x="473" y="105"/>
                  </a:lnTo>
                  <a:lnTo>
                    <a:pt x="457" y="86"/>
                  </a:lnTo>
                  <a:lnTo>
                    <a:pt x="441" y="69"/>
                  </a:lnTo>
                  <a:lnTo>
                    <a:pt x="422" y="53"/>
                  </a:lnTo>
                  <a:lnTo>
                    <a:pt x="401" y="40"/>
                  </a:lnTo>
                  <a:lnTo>
                    <a:pt x="380" y="27"/>
                  </a:lnTo>
                  <a:lnTo>
                    <a:pt x="358" y="17"/>
                  </a:lnTo>
                  <a:lnTo>
                    <a:pt x="335" y="10"/>
                  </a:lnTo>
                  <a:lnTo>
                    <a:pt x="312" y="4"/>
                  </a:lnTo>
                  <a:lnTo>
                    <a:pt x="287" y="1"/>
                  </a:lnTo>
                  <a:lnTo>
                    <a:pt x="263" y="0"/>
                  </a:lnTo>
                  <a:lnTo>
                    <a:pt x="239" y="1"/>
                  </a:lnTo>
                  <a:lnTo>
                    <a:pt x="214" y="4"/>
                  </a:lnTo>
                  <a:lnTo>
                    <a:pt x="191" y="10"/>
                  </a:lnTo>
                  <a:lnTo>
                    <a:pt x="168" y="17"/>
                  </a:lnTo>
                  <a:lnTo>
                    <a:pt x="146" y="27"/>
                  </a:lnTo>
                  <a:lnTo>
                    <a:pt x="125" y="40"/>
                  </a:lnTo>
                  <a:lnTo>
                    <a:pt x="105" y="53"/>
                  </a:lnTo>
                  <a:lnTo>
                    <a:pt x="86" y="69"/>
                  </a:lnTo>
                  <a:lnTo>
                    <a:pt x="68" y="86"/>
                  </a:lnTo>
                  <a:lnTo>
                    <a:pt x="53" y="105"/>
                  </a:lnTo>
                  <a:lnTo>
                    <a:pt x="40" y="125"/>
                  </a:lnTo>
                  <a:lnTo>
                    <a:pt x="27" y="146"/>
                  </a:lnTo>
                  <a:lnTo>
                    <a:pt x="18" y="169"/>
                  </a:lnTo>
                  <a:lnTo>
                    <a:pt x="10" y="191"/>
                  </a:lnTo>
                  <a:lnTo>
                    <a:pt x="4" y="215"/>
                  </a:lnTo>
                  <a:lnTo>
                    <a:pt x="1" y="240"/>
                  </a:lnTo>
                  <a:lnTo>
                    <a:pt x="0" y="264"/>
                  </a:lnTo>
                  <a:lnTo>
                    <a:pt x="1" y="288"/>
                  </a:lnTo>
                  <a:lnTo>
                    <a:pt x="4" y="311"/>
                  </a:lnTo>
                  <a:lnTo>
                    <a:pt x="10" y="336"/>
                  </a:lnTo>
                  <a:lnTo>
                    <a:pt x="18" y="359"/>
                  </a:lnTo>
                  <a:lnTo>
                    <a:pt x="27" y="381"/>
                  </a:lnTo>
                  <a:lnTo>
                    <a:pt x="40" y="402"/>
                  </a:lnTo>
                  <a:lnTo>
                    <a:pt x="53" y="422"/>
                  </a:lnTo>
                  <a:lnTo>
                    <a:pt x="68" y="441"/>
                  </a:lnTo>
                  <a:lnTo>
                    <a:pt x="86" y="458"/>
                  </a:lnTo>
                  <a:lnTo>
                    <a:pt x="105" y="474"/>
                  </a:lnTo>
                  <a:lnTo>
                    <a:pt x="125" y="487"/>
                  </a:lnTo>
                  <a:lnTo>
                    <a:pt x="146" y="499"/>
                  </a:lnTo>
                  <a:lnTo>
                    <a:pt x="168" y="509"/>
                  </a:lnTo>
                  <a:lnTo>
                    <a:pt x="191" y="517"/>
                  </a:lnTo>
                  <a:lnTo>
                    <a:pt x="214" y="523"/>
                  </a:lnTo>
                  <a:lnTo>
                    <a:pt x="239" y="526"/>
                  </a:lnTo>
                  <a:lnTo>
                    <a:pt x="263" y="527"/>
                  </a:lnTo>
                  <a:lnTo>
                    <a:pt x="287" y="526"/>
                  </a:lnTo>
                  <a:lnTo>
                    <a:pt x="312" y="523"/>
                  </a:lnTo>
                  <a:lnTo>
                    <a:pt x="335" y="517"/>
                  </a:lnTo>
                  <a:lnTo>
                    <a:pt x="358" y="509"/>
                  </a:lnTo>
                  <a:lnTo>
                    <a:pt x="380" y="499"/>
                  </a:lnTo>
                  <a:lnTo>
                    <a:pt x="401" y="487"/>
                  </a:lnTo>
                  <a:lnTo>
                    <a:pt x="422" y="474"/>
                  </a:lnTo>
                  <a:lnTo>
                    <a:pt x="441" y="458"/>
                  </a:lnTo>
                  <a:lnTo>
                    <a:pt x="457" y="441"/>
                  </a:lnTo>
                  <a:lnTo>
                    <a:pt x="473" y="422"/>
                  </a:lnTo>
                  <a:lnTo>
                    <a:pt x="487" y="402"/>
                  </a:lnTo>
                  <a:lnTo>
                    <a:pt x="498" y="381"/>
                  </a:lnTo>
                  <a:lnTo>
                    <a:pt x="508" y="359"/>
                  </a:lnTo>
                  <a:lnTo>
                    <a:pt x="516" y="336"/>
                  </a:lnTo>
                  <a:lnTo>
                    <a:pt x="522" y="311"/>
                  </a:lnTo>
                  <a:lnTo>
                    <a:pt x="525" y="288"/>
                  </a:lnTo>
                  <a:lnTo>
                    <a:pt x="526" y="26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49" name="Line 473"/>
            <p:cNvSpPr>
              <a:spLocks noChangeShapeType="1"/>
            </p:cNvSpPr>
            <p:nvPr/>
          </p:nvSpPr>
          <p:spPr bwMode="auto">
            <a:xfrm flipV="1">
              <a:off x="4062" y="2559"/>
              <a:ext cx="47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50" name="Freeform 474"/>
            <p:cNvSpPr>
              <a:spLocks/>
            </p:cNvSpPr>
            <p:nvPr/>
          </p:nvSpPr>
          <p:spPr bwMode="auto">
            <a:xfrm>
              <a:off x="4087" y="2560"/>
              <a:ext cx="68" cy="66"/>
            </a:xfrm>
            <a:custGeom>
              <a:avLst/>
              <a:gdLst>
                <a:gd name="T0" fmla="*/ 0 w 248"/>
                <a:gd name="T1" fmla="*/ 248 h 248"/>
                <a:gd name="T2" fmla="*/ 157 w 248"/>
                <a:gd name="T3" fmla="*/ 91 h 248"/>
                <a:gd name="T4" fmla="*/ 248 w 248"/>
                <a:gd name="T5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8" h="248">
                  <a:moveTo>
                    <a:pt x="0" y="248"/>
                  </a:moveTo>
                  <a:lnTo>
                    <a:pt x="157" y="91"/>
                  </a:lnTo>
                  <a:lnTo>
                    <a:pt x="24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51" name="Line 475"/>
            <p:cNvSpPr>
              <a:spLocks noChangeShapeType="1"/>
            </p:cNvSpPr>
            <p:nvPr/>
          </p:nvSpPr>
          <p:spPr bwMode="auto">
            <a:xfrm flipV="1">
              <a:off x="4132" y="2577"/>
              <a:ext cx="49" cy="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52" name="Line 476"/>
            <p:cNvSpPr>
              <a:spLocks noChangeShapeType="1"/>
            </p:cNvSpPr>
            <p:nvPr/>
          </p:nvSpPr>
          <p:spPr bwMode="auto">
            <a:xfrm flipV="1">
              <a:off x="4179" y="2608"/>
              <a:ext cx="19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53" name="Line 477"/>
            <p:cNvSpPr>
              <a:spLocks noChangeShapeType="1"/>
            </p:cNvSpPr>
            <p:nvPr/>
          </p:nvSpPr>
          <p:spPr bwMode="auto">
            <a:xfrm flipH="1" flipV="1">
              <a:off x="3328" y="2090"/>
              <a:ext cx="810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54" name="Line 478"/>
            <p:cNvSpPr>
              <a:spLocks noChangeShapeType="1"/>
            </p:cNvSpPr>
            <p:nvPr/>
          </p:nvSpPr>
          <p:spPr bwMode="auto">
            <a:xfrm flipH="1" flipV="1">
              <a:off x="3309" y="2231"/>
              <a:ext cx="812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55" name="Line 479"/>
            <p:cNvSpPr>
              <a:spLocks noChangeShapeType="1"/>
            </p:cNvSpPr>
            <p:nvPr/>
          </p:nvSpPr>
          <p:spPr bwMode="auto">
            <a:xfrm>
              <a:off x="3328" y="2306"/>
              <a:ext cx="810" cy="10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56" name="Line 480"/>
            <p:cNvSpPr>
              <a:spLocks noChangeShapeType="1"/>
            </p:cNvSpPr>
            <p:nvPr/>
          </p:nvSpPr>
          <p:spPr bwMode="auto">
            <a:xfrm>
              <a:off x="3309" y="2446"/>
              <a:ext cx="812" cy="10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57" name="Line 481"/>
            <p:cNvSpPr>
              <a:spLocks noChangeShapeType="1"/>
            </p:cNvSpPr>
            <p:nvPr/>
          </p:nvSpPr>
          <p:spPr bwMode="auto">
            <a:xfrm flipH="1" flipV="1">
              <a:off x="3324" y="2485"/>
              <a:ext cx="812" cy="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58" name="Line 482"/>
            <p:cNvSpPr>
              <a:spLocks noChangeShapeType="1"/>
            </p:cNvSpPr>
            <p:nvPr/>
          </p:nvSpPr>
          <p:spPr bwMode="auto">
            <a:xfrm flipH="1" flipV="1">
              <a:off x="3328" y="1287"/>
              <a:ext cx="810" cy="1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59" name="Line 483"/>
            <p:cNvSpPr>
              <a:spLocks noChangeShapeType="1"/>
            </p:cNvSpPr>
            <p:nvPr/>
          </p:nvSpPr>
          <p:spPr bwMode="auto">
            <a:xfrm flipH="1" flipV="1">
              <a:off x="3309" y="1429"/>
              <a:ext cx="812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60" name="Line 484"/>
            <p:cNvSpPr>
              <a:spLocks noChangeShapeType="1"/>
            </p:cNvSpPr>
            <p:nvPr/>
          </p:nvSpPr>
          <p:spPr bwMode="auto">
            <a:xfrm flipH="1" flipV="1">
              <a:off x="3313" y="1250"/>
              <a:ext cx="810" cy="7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61" name="Line 485"/>
            <p:cNvSpPr>
              <a:spLocks noChangeShapeType="1"/>
            </p:cNvSpPr>
            <p:nvPr/>
          </p:nvSpPr>
          <p:spPr bwMode="auto">
            <a:xfrm flipH="1" flipV="1">
              <a:off x="3324" y="1108"/>
              <a:ext cx="812" cy="7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62" name="Line 486"/>
            <p:cNvSpPr>
              <a:spLocks noChangeShapeType="1"/>
            </p:cNvSpPr>
            <p:nvPr/>
          </p:nvSpPr>
          <p:spPr bwMode="auto">
            <a:xfrm flipH="1" flipV="1">
              <a:off x="3695" y="1137"/>
              <a:ext cx="28" cy="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63" name="Line 487"/>
            <p:cNvSpPr>
              <a:spLocks noChangeShapeType="1"/>
            </p:cNvSpPr>
            <p:nvPr/>
          </p:nvSpPr>
          <p:spPr bwMode="auto">
            <a:xfrm flipH="1" flipV="1">
              <a:off x="3680" y="1122"/>
              <a:ext cx="15" cy="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64" name="Line 488"/>
            <p:cNvSpPr>
              <a:spLocks noChangeShapeType="1"/>
            </p:cNvSpPr>
            <p:nvPr/>
          </p:nvSpPr>
          <p:spPr bwMode="auto">
            <a:xfrm flipH="1" flipV="1">
              <a:off x="3671" y="1108"/>
              <a:ext cx="9" cy="1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65" name="Line 489"/>
            <p:cNvSpPr>
              <a:spLocks noChangeShapeType="1"/>
            </p:cNvSpPr>
            <p:nvPr/>
          </p:nvSpPr>
          <p:spPr bwMode="auto">
            <a:xfrm>
              <a:off x="3723" y="3065"/>
              <a:ext cx="0" cy="1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66" name="Line 490"/>
            <p:cNvSpPr>
              <a:spLocks noChangeShapeType="1"/>
            </p:cNvSpPr>
            <p:nvPr/>
          </p:nvSpPr>
          <p:spPr bwMode="auto">
            <a:xfrm>
              <a:off x="3723" y="3267"/>
              <a:ext cx="0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67" name="Line 491"/>
            <p:cNvSpPr>
              <a:spLocks noChangeShapeType="1"/>
            </p:cNvSpPr>
            <p:nvPr/>
          </p:nvSpPr>
          <p:spPr bwMode="auto">
            <a:xfrm>
              <a:off x="3723" y="3344"/>
              <a:ext cx="0" cy="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68" name="Line 492"/>
            <p:cNvSpPr>
              <a:spLocks noChangeShapeType="1"/>
            </p:cNvSpPr>
            <p:nvPr/>
          </p:nvSpPr>
          <p:spPr bwMode="auto">
            <a:xfrm>
              <a:off x="3723" y="3600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69" name="Line 493"/>
            <p:cNvSpPr>
              <a:spLocks noChangeShapeType="1"/>
            </p:cNvSpPr>
            <p:nvPr/>
          </p:nvSpPr>
          <p:spPr bwMode="auto">
            <a:xfrm>
              <a:off x="3723" y="3677"/>
              <a:ext cx="0" cy="2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70" name="Line 494"/>
            <p:cNvSpPr>
              <a:spLocks noChangeShapeType="1"/>
            </p:cNvSpPr>
            <p:nvPr/>
          </p:nvSpPr>
          <p:spPr bwMode="auto">
            <a:xfrm>
              <a:off x="3723" y="3932"/>
              <a:ext cx="0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71" name="Line 495"/>
            <p:cNvSpPr>
              <a:spLocks noChangeShapeType="1"/>
            </p:cNvSpPr>
            <p:nvPr/>
          </p:nvSpPr>
          <p:spPr bwMode="auto">
            <a:xfrm>
              <a:off x="3723" y="4009"/>
              <a:ext cx="0" cy="1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72" name="Line 496"/>
            <p:cNvSpPr>
              <a:spLocks noChangeShapeType="1"/>
            </p:cNvSpPr>
            <p:nvPr/>
          </p:nvSpPr>
          <p:spPr bwMode="auto">
            <a:xfrm flipH="1">
              <a:off x="4124" y="3602"/>
              <a:ext cx="16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73" name="Line 497"/>
            <p:cNvSpPr>
              <a:spLocks noChangeShapeType="1"/>
            </p:cNvSpPr>
            <p:nvPr/>
          </p:nvSpPr>
          <p:spPr bwMode="auto">
            <a:xfrm flipH="1">
              <a:off x="4047" y="3602"/>
              <a:ext cx="3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74" name="Line 498"/>
            <p:cNvSpPr>
              <a:spLocks noChangeShapeType="1"/>
            </p:cNvSpPr>
            <p:nvPr/>
          </p:nvSpPr>
          <p:spPr bwMode="auto">
            <a:xfrm flipH="1">
              <a:off x="3793" y="3602"/>
              <a:ext cx="2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75" name="Line 499"/>
            <p:cNvSpPr>
              <a:spLocks noChangeShapeType="1"/>
            </p:cNvSpPr>
            <p:nvPr/>
          </p:nvSpPr>
          <p:spPr bwMode="auto">
            <a:xfrm flipH="1">
              <a:off x="3716" y="3602"/>
              <a:ext cx="3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76" name="Line 500"/>
            <p:cNvSpPr>
              <a:spLocks noChangeShapeType="1"/>
            </p:cNvSpPr>
            <p:nvPr/>
          </p:nvSpPr>
          <p:spPr bwMode="auto">
            <a:xfrm flipH="1">
              <a:off x="3462" y="3602"/>
              <a:ext cx="2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77" name="Line 501"/>
            <p:cNvSpPr>
              <a:spLocks noChangeShapeType="1"/>
            </p:cNvSpPr>
            <p:nvPr/>
          </p:nvSpPr>
          <p:spPr bwMode="auto">
            <a:xfrm flipH="1">
              <a:off x="3384" y="3602"/>
              <a:ext cx="3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78" name="Line 502"/>
            <p:cNvSpPr>
              <a:spLocks noChangeShapeType="1"/>
            </p:cNvSpPr>
            <p:nvPr/>
          </p:nvSpPr>
          <p:spPr bwMode="auto">
            <a:xfrm flipH="1">
              <a:off x="3183" y="3602"/>
              <a:ext cx="15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79" name="Freeform 503"/>
            <p:cNvSpPr>
              <a:spLocks/>
            </p:cNvSpPr>
            <p:nvPr/>
          </p:nvSpPr>
          <p:spPr bwMode="auto">
            <a:xfrm>
              <a:off x="3388" y="3267"/>
              <a:ext cx="671" cy="670"/>
            </a:xfrm>
            <a:custGeom>
              <a:avLst/>
              <a:gdLst>
                <a:gd name="T0" fmla="*/ 2483 w 2489"/>
                <a:gd name="T1" fmla="*/ 1136 h 2490"/>
                <a:gd name="T2" fmla="*/ 2459 w 2489"/>
                <a:gd name="T3" fmla="*/ 975 h 2490"/>
                <a:gd name="T4" fmla="*/ 2414 w 2489"/>
                <a:gd name="T5" fmla="*/ 819 h 2490"/>
                <a:gd name="T6" fmla="*/ 2349 w 2489"/>
                <a:gd name="T7" fmla="*/ 670 h 2490"/>
                <a:gd name="T8" fmla="*/ 2264 w 2489"/>
                <a:gd name="T9" fmla="*/ 530 h 2490"/>
                <a:gd name="T10" fmla="*/ 2162 w 2489"/>
                <a:gd name="T11" fmla="*/ 403 h 2490"/>
                <a:gd name="T12" fmla="*/ 2045 w 2489"/>
                <a:gd name="T13" fmla="*/ 291 h 2490"/>
                <a:gd name="T14" fmla="*/ 1913 w 2489"/>
                <a:gd name="T15" fmla="*/ 194 h 2490"/>
                <a:gd name="T16" fmla="*/ 1771 w 2489"/>
                <a:gd name="T17" fmla="*/ 116 h 2490"/>
                <a:gd name="T18" fmla="*/ 1618 w 2489"/>
                <a:gd name="T19" fmla="*/ 57 h 2490"/>
                <a:gd name="T20" fmla="*/ 1460 w 2489"/>
                <a:gd name="T21" fmla="*/ 19 h 2490"/>
                <a:gd name="T22" fmla="*/ 1299 w 2489"/>
                <a:gd name="T23" fmla="*/ 1 h 2490"/>
                <a:gd name="T24" fmla="*/ 1136 w 2489"/>
                <a:gd name="T25" fmla="*/ 4 h 2490"/>
                <a:gd name="T26" fmla="*/ 975 w 2489"/>
                <a:gd name="T27" fmla="*/ 29 h 2490"/>
                <a:gd name="T28" fmla="*/ 819 w 2489"/>
                <a:gd name="T29" fmla="*/ 75 h 2490"/>
                <a:gd name="T30" fmla="*/ 670 w 2489"/>
                <a:gd name="T31" fmla="*/ 140 h 2490"/>
                <a:gd name="T32" fmla="*/ 530 w 2489"/>
                <a:gd name="T33" fmla="*/ 224 h 2490"/>
                <a:gd name="T34" fmla="*/ 403 w 2489"/>
                <a:gd name="T35" fmla="*/ 327 h 2490"/>
                <a:gd name="T36" fmla="*/ 292 w 2489"/>
                <a:gd name="T37" fmla="*/ 444 h 2490"/>
                <a:gd name="T38" fmla="*/ 196 w 2489"/>
                <a:gd name="T39" fmla="*/ 576 h 2490"/>
                <a:gd name="T40" fmla="*/ 117 w 2489"/>
                <a:gd name="T41" fmla="*/ 718 h 2490"/>
                <a:gd name="T42" fmla="*/ 57 w 2489"/>
                <a:gd name="T43" fmla="*/ 870 h 2490"/>
                <a:gd name="T44" fmla="*/ 19 w 2489"/>
                <a:gd name="T45" fmla="*/ 1029 h 2490"/>
                <a:gd name="T46" fmla="*/ 1 w 2489"/>
                <a:gd name="T47" fmla="*/ 1190 h 2490"/>
                <a:gd name="T48" fmla="*/ 5 w 2489"/>
                <a:gd name="T49" fmla="*/ 1353 h 2490"/>
                <a:gd name="T50" fmla="*/ 30 w 2489"/>
                <a:gd name="T51" fmla="*/ 1514 h 2490"/>
                <a:gd name="T52" fmla="*/ 75 w 2489"/>
                <a:gd name="T53" fmla="*/ 1671 h 2490"/>
                <a:gd name="T54" fmla="*/ 140 w 2489"/>
                <a:gd name="T55" fmla="*/ 1819 h 2490"/>
                <a:gd name="T56" fmla="*/ 225 w 2489"/>
                <a:gd name="T57" fmla="*/ 1958 h 2490"/>
                <a:gd name="T58" fmla="*/ 327 w 2489"/>
                <a:gd name="T59" fmla="*/ 2085 h 2490"/>
                <a:gd name="T60" fmla="*/ 444 w 2489"/>
                <a:gd name="T61" fmla="*/ 2198 h 2490"/>
                <a:gd name="T62" fmla="*/ 576 w 2489"/>
                <a:gd name="T63" fmla="*/ 2294 h 2490"/>
                <a:gd name="T64" fmla="*/ 718 w 2489"/>
                <a:gd name="T65" fmla="*/ 2373 h 2490"/>
                <a:gd name="T66" fmla="*/ 870 w 2489"/>
                <a:gd name="T67" fmla="*/ 2433 h 2490"/>
                <a:gd name="T68" fmla="*/ 1028 w 2489"/>
                <a:gd name="T69" fmla="*/ 2471 h 2490"/>
                <a:gd name="T70" fmla="*/ 1190 w 2489"/>
                <a:gd name="T71" fmla="*/ 2489 h 2490"/>
                <a:gd name="T72" fmla="*/ 1353 w 2489"/>
                <a:gd name="T73" fmla="*/ 2486 h 2490"/>
                <a:gd name="T74" fmla="*/ 1514 w 2489"/>
                <a:gd name="T75" fmla="*/ 2460 h 2490"/>
                <a:gd name="T76" fmla="*/ 1670 w 2489"/>
                <a:gd name="T77" fmla="*/ 2415 h 2490"/>
                <a:gd name="T78" fmla="*/ 1819 w 2489"/>
                <a:gd name="T79" fmla="*/ 2350 h 2490"/>
                <a:gd name="T80" fmla="*/ 1958 w 2489"/>
                <a:gd name="T81" fmla="*/ 2265 h 2490"/>
                <a:gd name="T82" fmla="*/ 2086 w 2489"/>
                <a:gd name="T83" fmla="*/ 2163 h 2490"/>
                <a:gd name="T84" fmla="*/ 2197 w 2489"/>
                <a:gd name="T85" fmla="*/ 2045 h 2490"/>
                <a:gd name="T86" fmla="*/ 2293 w 2489"/>
                <a:gd name="T87" fmla="*/ 1914 h 2490"/>
                <a:gd name="T88" fmla="*/ 2372 w 2489"/>
                <a:gd name="T89" fmla="*/ 1770 h 2490"/>
                <a:gd name="T90" fmla="*/ 2432 w 2489"/>
                <a:gd name="T91" fmla="*/ 1619 h 2490"/>
                <a:gd name="T92" fmla="*/ 2470 w 2489"/>
                <a:gd name="T93" fmla="*/ 1461 h 2490"/>
                <a:gd name="T94" fmla="*/ 2488 w 2489"/>
                <a:gd name="T95" fmla="*/ 1299 h 2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489" h="2490">
                  <a:moveTo>
                    <a:pt x="2489" y="1244"/>
                  </a:moveTo>
                  <a:lnTo>
                    <a:pt x="2488" y="1190"/>
                  </a:lnTo>
                  <a:lnTo>
                    <a:pt x="2483" y="1136"/>
                  </a:lnTo>
                  <a:lnTo>
                    <a:pt x="2478" y="1082"/>
                  </a:lnTo>
                  <a:lnTo>
                    <a:pt x="2470" y="1029"/>
                  </a:lnTo>
                  <a:lnTo>
                    <a:pt x="2459" y="975"/>
                  </a:lnTo>
                  <a:lnTo>
                    <a:pt x="2446" y="923"/>
                  </a:lnTo>
                  <a:lnTo>
                    <a:pt x="2432" y="870"/>
                  </a:lnTo>
                  <a:lnTo>
                    <a:pt x="2414" y="819"/>
                  </a:lnTo>
                  <a:lnTo>
                    <a:pt x="2394" y="768"/>
                  </a:lnTo>
                  <a:lnTo>
                    <a:pt x="2372" y="718"/>
                  </a:lnTo>
                  <a:lnTo>
                    <a:pt x="2349" y="670"/>
                  </a:lnTo>
                  <a:lnTo>
                    <a:pt x="2322" y="622"/>
                  </a:lnTo>
                  <a:lnTo>
                    <a:pt x="2293" y="576"/>
                  </a:lnTo>
                  <a:lnTo>
                    <a:pt x="2264" y="530"/>
                  </a:lnTo>
                  <a:lnTo>
                    <a:pt x="2231" y="486"/>
                  </a:lnTo>
                  <a:lnTo>
                    <a:pt x="2197" y="444"/>
                  </a:lnTo>
                  <a:lnTo>
                    <a:pt x="2162" y="403"/>
                  </a:lnTo>
                  <a:lnTo>
                    <a:pt x="2124" y="365"/>
                  </a:lnTo>
                  <a:lnTo>
                    <a:pt x="2086" y="327"/>
                  </a:lnTo>
                  <a:lnTo>
                    <a:pt x="2045" y="291"/>
                  </a:lnTo>
                  <a:lnTo>
                    <a:pt x="2002" y="256"/>
                  </a:lnTo>
                  <a:lnTo>
                    <a:pt x="1958" y="224"/>
                  </a:lnTo>
                  <a:lnTo>
                    <a:pt x="1913" y="194"/>
                  </a:lnTo>
                  <a:lnTo>
                    <a:pt x="1867" y="167"/>
                  </a:lnTo>
                  <a:lnTo>
                    <a:pt x="1819" y="140"/>
                  </a:lnTo>
                  <a:lnTo>
                    <a:pt x="1771" y="116"/>
                  </a:lnTo>
                  <a:lnTo>
                    <a:pt x="1721" y="94"/>
                  </a:lnTo>
                  <a:lnTo>
                    <a:pt x="1670" y="75"/>
                  </a:lnTo>
                  <a:lnTo>
                    <a:pt x="1618" y="57"/>
                  </a:lnTo>
                  <a:lnTo>
                    <a:pt x="1566" y="42"/>
                  </a:lnTo>
                  <a:lnTo>
                    <a:pt x="1514" y="29"/>
                  </a:lnTo>
                  <a:lnTo>
                    <a:pt x="1460" y="19"/>
                  </a:lnTo>
                  <a:lnTo>
                    <a:pt x="1407" y="10"/>
                  </a:lnTo>
                  <a:lnTo>
                    <a:pt x="1353" y="4"/>
                  </a:lnTo>
                  <a:lnTo>
                    <a:pt x="1299" y="1"/>
                  </a:lnTo>
                  <a:lnTo>
                    <a:pt x="1244" y="0"/>
                  </a:lnTo>
                  <a:lnTo>
                    <a:pt x="1190" y="1"/>
                  </a:lnTo>
                  <a:lnTo>
                    <a:pt x="1136" y="4"/>
                  </a:lnTo>
                  <a:lnTo>
                    <a:pt x="1082" y="10"/>
                  </a:lnTo>
                  <a:lnTo>
                    <a:pt x="1028" y="19"/>
                  </a:lnTo>
                  <a:lnTo>
                    <a:pt x="975" y="29"/>
                  </a:lnTo>
                  <a:lnTo>
                    <a:pt x="923" y="42"/>
                  </a:lnTo>
                  <a:lnTo>
                    <a:pt x="870" y="57"/>
                  </a:lnTo>
                  <a:lnTo>
                    <a:pt x="819" y="75"/>
                  </a:lnTo>
                  <a:lnTo>
                    <a:pt x="768" y="94"/>
                  </a:lnTo>
                  <a:lnTo>
                    <a:pt x="718" y="116"/>
                  </a:lnTo>
                  <a:lnTo>
                    <a:pt x="670" y="140"/>
                  </a:lnTo>
                  <a:lnTo>
                    <a:pt x="622" y="167"/>
                  </a:lnTo>
                  <a:lnTo>
                    <a:pt x="576" y="194"/>
                  </a:lnTo>
                  <a:lnTo>
                    <a:pt x="530" y="224"/>
                  </a:lnTo>
                  <a:lnTo>
                    <a:pt x="487" y="256"/>
                  </a:lnTo>
                  <a:lnTo>
                    <a:pt x="444" y="291"/>
                  </a:lnTo>
                  <a:lnTo>
                    <a:pt x="403" y="327"/>
                  </a:lnTo>
                  <a:lnTo>
                    <a:pt x="365" y="365"/>
                  </a:lnTo>
                  <a:lnTo>
                    <a:pt x="327" y="403"/>
                  </a:lnTo>
                  <a:lnTo>
                    <a:pt x="292" y="444"/>
                  </a:lnTo>
                  <a:lnTo>
                    <a:pt x="257" y="486"/>
                  </a:lnTo>
                  <a:lnTo>
                    <a:pt x="225" y="530"/>
                  </a:lnTo>
                  <a:lnTo>
                    <a:pt x="196" y="576"/>
                  </a:lnTo>
                  <a:lnTo>
                    <a:pt x="167" y="622"/>
                  </a:lnTo>
                  <a:lnTo>
                    <a:pt x="140" y="670"/>
                  </a:lnTo>
                  <a:lnTo>
                    <a:pt x="117" y="718"/>
                  </a:lnTo>
                  <a:lnTo>
                    <a:pt x="95" y="768"/>
                  </a:lnTo>
                  <a:lnTo>
                    <a:pt x="75" y="819"/>
                  </a:lnTo>
                  <a:lnTo>
                    <a:pt x="57" y="870"/>
                  </a:lnTo>
                  <a:lnTo>
                    <a:pt x="43" y="923"/>
                  </a:lnTo>
                  <a:lnTo>
                    <a:pt x="30" y="975"/>
                  </a:lnTo>
                  <a:lnTo>
                    <a:pt x="19" y="1029"/>
                  </a:lnTo>
                  <a:lnTo>
                    <a:pt x="11" y="1082"/>
                  </a:lnTo>
                  <a:lnTo>
                    <a:pt x="5" y="1136"/>
                  </a:lnTo>
                  <a:lnTo>
                    <a:pt x="1" y="1190"/>
                  </a:lnTo>
                  <a:lnTo>
                    <a:pt x="0" y="1244"/>
                  </a:lnTo>
                  <a:lnTo>
                    <a:pt x="1" y="1299"/>
                  </a:lnTo>
                  <a:lnTo>
                    <a:pt x="5" y="1353"/>
                  </a:lnTo>
                  <a:lnTo>
                    <a:pt x="11" y="1407"/>
                  </a:lnTo>
                  <a:lnTo>
                    <a:pt x="19" y="1461"/>
                  </a:lnTo>
                  <a:lnTo>
                    <a:pt x="30" y="1514"/>
                  </a:lnTo>
                  <a:lnTo>
                    <a:pt x="43" y="1567"/>
                  </a:lnTo>
                  <a:lnTo>
                    <a:pt x="57" y="1619"/>
                  </a:lnTo>
                  <a:lnTo>
                    <a:pt x="75" y="1671"/>
                  </a:lnTo>
                  <a:lnTo>
                    <a:pt x="95" y="1721"/>
                  </a:lnTo>
                  <a:lnTo>
                    <a:pt x="117" y="1770"/>
                  </a:lnTo>
                  <a:lnTo>
                    <a:pt x="140" y="1819"/>
                  </a:lnTo>
                  <a:lnTo>
                    <a:pt x="167" y="1868"/>
                  </a:lnTo>
                  <a:lnTo>
                    <a:pt x="196" y="1914"/>
                  </a:lnTo>
                  <a:lnTo>
                    <a:pt x="225" y="1958"/>
                  </a:lnTo>
                  <a:lnTo>
                    <a:pt x="257" y="2003"/>
                  </a:lnTo>
                  <a:lnTo>
                    <a:pt x="292" y="2045"/>
                  </a:lnTo>
                  <a:lnTo>
                    <a:pt x="327" y="2085"/>
                  </a:lnTo>
                  <a:lnTo>
                    <a:pt x="365" y="2125"/>
                  </a:lnTo>
                  <a:lnTo>
                    <a:pt x="403" y="2163"/>
                  </a:lnTo>
                  <a:lnTo>
                    <a:pt x="444" y="2198"/>
                  </a:lnTo>
                  <a:lnTo>
                    <a:pt x="487" y="2232"/>
                  </a:lnTo>
                  <a:lnTo>
                    <a:pt x="530" y="2265"/>
                  </a:lnTo>
                  <a:lnTo>
                    <a:pt x="576" y="2294"/>
                  </a:lnTo>
                  <a:lnTo>
                    <a:pt x="622" y="2323"/>
                  </a:lnTo>
                  <a:lnTo>
                    <a:pt x="670" y="2350"/>
                  </a:lnTo>
                  <a:lnTo>
                    <a:pt x="718" y="2373"/>
                  </a:lnTo>
                  <a:lnTo>
                    <a:pt x="768" y="2395"/>
                  </a:lnTo>
                  <a:lnTo>
                    <a:pt x="819" y="2415"/>
                  </a:lnTo>
                  <a:lnTo>
                    <a:pt x="870" y="2433"/>
                  </a:lnTo>
                  <a:lnTo>
                    <a:pt x="923" y="2447"/>
                  </a:lnTo>
                  <a:lnTo>
                    <a:pt x="975" y="2460"/>
                  </a:lnTo>
                  <a:lnTo>
                    <a:pt x="1028" y="2471"/>
                  </a:lnTo>
                  <a:lnTo>
                    <a:pt x="1082" y="2479"/>
                  </a:lnTo>
                  <a:lnTo>
                    <a:pt x="1136" y="2486"/>
                  </a:lnTo>
                  <a:lnTo>
                    <a:pt x="1190" y="2489"/>
                  </a:lnTo>
                  <a:lnTo>
                    <a:pt x="1244" y="2490"/>
                  </a:lnTo>
                  <a:lnTo>
                    <a:pt x="1299" y="2489"/>
                  </a:lnTo>
                  <a:lnTo>
                    <a:pt x="1353" y="2486"/>
                  </a:lnTo>
                  <a:lnTo>
                    <a:pt x="1407" y="2479"/>
                  </a:lnTo>
                  <a:lnTo>
                    <a:pt x="1460" y="2471"/>
                  </a:lnTo>
                  <a:lnTo>
                    <a:pt x="1514" y="2460"/>
                  </a:lnTo>
                  <a:lnTo>
                    <a:pt x="1566" y="2447"/>
                  </a:lnTo>
                  <a:lnTo>
                    <a:pt x="1618" y="2433"/>
                  </a:lnTo>
                  <a:lnTo>
                    <a:pt x="1670" y="2415"/>
                  </a:lnTo>
                  <a:lnTo>
                    <a:pt x="1721" y="2395"/>
                  </a:lnTo>
                  <a:lnTo>
                    <a:pt x="1771" y="2373"/>
                  </a:lnTo>
                  <a:lnTo>
                    <a:pt x="1819" y="2350"/>
                  </a:lnTo>
                  <a:lnTo>
                    <a:pt x="1867" y="2323"/>
                  </a:lnTo>
                  <a:lnTo>
                    <a:pt x="1913" y="2294"/>
                  </a:lnTo>
                  <a:lnTo>
                    <a:pt x="1958" y="2265"/>
                  </a:lnTo>
                  <a:lnTo>
                    <a:pt x="2002" y="2232"/>
                  </a:lnTo>
                  <a:lnTo>
                    <a:pt x="2045" y="2198"/>
                  </a:lnTo>
                  <a:lnTo>
                    <a:pt x="2086" y="2163"/>
                  </a:lnTo>
                  <a:lnTo>
                    <a:pt x="2124" y="2125"/>
                  </a:lnTo>
                  <a:lnTo>
                    <a:pt x="2162" y="2085"/>
                  </a:lnTo>
                  <a:lnTo>
                    <a:pt x="2197" y="2045"/>
                  </a:lnTo>
                  <a:lnTo>
                    <a:pt x="2231" y="2003"/>
                  </a:lnTo>
                  <a:lnTo>
                    <a:pt x="2264" y="1958"/>
                  </a:lnTo>
                  <a:lnTo>
                    <a:pt x="2293" y="1914"/>
                  </a:lnTo>
                  <a:lnTo>
                    <a:pt x="2322" y="1868"/>
                  </a:lnTo>
                  <a:lnTo>
                    <a:pt x="2349" y="1819"/>
                  </a:lnTo>
                  <a:lnTo>
                    <a:pt x="2372" y="1770"/>
                  </a:lnTo>
                  <a:lnTo>
                    <a:pt x="2394" y="1721"/>
                  </a:lnTo>
                  <a:lnTo>
                    <a:pt x="2414" y="1671"/>
                  </a:lnTo>
                  <a:lnTo>
                    <a:pt x="2432" y="1619"/>
                  </a:lnTo>
                  <a:lnTo>
                    <a:pt x="2446" y="1567"/>
                  </a:lnTo>
                  <a:lnTo>
                    <a:pt x="2459" y="1514"/>
                  </a:lnTo>
                  <a:lnTo>
                    <a:pt x="2470" y="1461"/>
                  </a:lnTo>
                  <a:lnTo>
                    <a:pt x="2478" y="1407"/>
                  </a:lnTo>
                  <a:lnTo>
                    <a:pt x="2483" y="1353"/>
                  </a:lnTo>
                  <a:lnTo>
                    <a:pt x="2488" y="1299"/>
                  </a:lnTo>
                  <a:lnTo>
                    <a:pt x="2489" y="124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80" name="Freeform 504"/>
            <p:cNvSpPr>
              <a:spLocks/>
            </p:cNvSpPr>
            <p:nvPr/>
          </p:nvSpPr>
          <p:spPr bwMode="auto">
            <a:xfrm>
              <a:off x="3247" y="3125"/>
              <a:ext cx="953" cy="953"/>
            </a:xfrm>
            <a:custGeom>
              <a:avLst/>
              <a:gdLst>
                <a:gd name="T0" fmla="*/ 3537 w 3541"/>
                <a:gd name="T1" fmla="*/ 1642 h 3543"/>
                <a:gd name="T2" fmla="*/ 3511 w 3541"/>
                <a:gd name="T3" fmla="*/ 1450 h 3543"/>
                <a:gd name="T4" fmla="*/ 3466 w 3541"/>
                <a:gd name="T5" fmla="*/ 1261 h 3543"/>
                <a:gd name="T6" fmla="*/ 3400 w 3541"/>
                <a:gd name="T7" fmla="*/ 1078 h 3543"/>
                <a:gd name="T8" fmla="*/ 3315 w 3541"/>
                <a:gd name="T9" fmla="*/ 905 h 3543"/>
                <a:gd name="T10" fmla="*/ 3211 w 3541"/>
                <a:gd name="T11" fmla="*/ 740 h 3543"/>
                <a:gd name="T12" fmla="*/ 3089 w 3541"/>
                <a:gd name="T13" fmla="*/ 589 h 3543"/>
                <a:gd name="T14" fmla="*/ 2952 w 3541"/>
                <a:gd name="T15" fmla="*/ 452 h 3543"/>
                <a:gd name="T16" fmla="*/ 2801 w 3541"/>
                <a:gd name="T17" fmla="*/ 330 h 3543"/>
                <a:gd name="T18" fmla="*/ 2637 w 3541"/>
                <a:gd name="T19" fmla="*/ 226 h 3543"/>
                <a:gd name="T20" fmla="*/ 2462 w 3541"/>
                <a:gd name="T21" fmla="*/ 141 h 3543"/>
                <a:gd name="T22" fmla="*/ 2280 w 3541"/>
                <a:gd name="T23" fmla="*/ 75 h 3543"/>
                <a:gd name="T24" fmla="*/ 2092 w 3541"/>
                <a:gd name="T25" fmla="*/ 29 h 3543"/>
                <a:gd name="T26" fmla="*/ 1900 w 3541"/>
                <a:gd name="T27" fmla="*/ 4 h 3543"/>
                <a:gd name="T28" fmla="*/ 1705 w 3541"/>
                <a:gd name="T29" fmla="*/ 1 h 3543"/>
                <a:gd name="T30" fmla="*/ 1513 w 3541"/>
                <a:gd name="T31" fmla="*/ 18 h 3543"/>
                <a:gd name="T32" fmla="*/ 1323 w 3541"/>
                <a:gd name="T33" fmla="*/ 57 h 3543"/>
                <a:gd name="T34" fmla="*/ 1138 w 3541"/>
                <a:gd name="T35" fmla="*/ 117 h 3543"/>
                <a:gd name="T36" fmla="*/ 961 w 3541"/>
                <a:gd name="T37" fmla="*/ 196 h 3543"/>
                <a:gd name="T38" fmla="*/ 793 w 3541"/>
                <a:gd name="T39" fmla="*/ 294 h 3543"/>
                <a:gd name="T40" fmla="*/ 638 w 3541"/>
                <a:gd name="T41" fmla="*/ 410 h 3543"/>
                <a:gd name="T42" fmla="*/ 496 w 3541"/>
                <a:gd name="T43" fmla="*/ 542 h 3543"/>
                <a:gd name="T44" fmla="*/ 369 w 3541"/>
                <a:gd name="T45" fmla="*/ 688 h 3543"/>
                <a:gd name="T46" fmla="*/ 260 w 3541"/>
                <a:gd name="T47" fmla="*/ 848 h 3543"/>
                <a:gd name="T48" fmla="*/ 168 w 3541"/>
                <a:gd name="T49" fmla="*/ 1020 h 3543"/>
                <a:gd name="T50" fmla="*/ 95 w 3541"/>
                <a:gd name="T51" fmla="*/ 1200 h 3543"/>
                <a:gd name="T52" fmla="*/ 42 w 3541"/>
                <a:gd name="T53" fmla="*/ 1387 h 3543"/>
                <a:gd name="T54" fmla="*/ 11 w 3541"/>
                <a:gd name="T55" fmla="*/ 1578 h 3543"/>
                <a:gd name="T56" fmla="*/ 0 w 3541"/>
                <a:gd name="T57" fmla="*/ 1771 h 3543"/>
                <a:gd name="T58" fmla="*/ 11 w 3541"/>
                <a:gd name="T59" fmla="*/ 1966 h 3543"/>
                <a:gd name="T60" fmla="*/ 42 w 3541"/>
                <a:gd name="T61" fmla="*/ 2157 h 3543"/>
                <a:gd name="T62" fmla="*/ 95 w 3541"/>
                <a:gd name="T63" fmla="*/ 2344 h 3543"/>
                <a:gd name="T64" fmla="*/ 168 w 3541"/>
                <a:gd name="T65" fmla="*/ 2524 h 3543"/>
                <a:gd name="T66" fmla="*/ 260 w 3541"/>
                <a:gd name="T67" fmla="*/ 2694 h 3543"/>
                <a:gd name="T68" fmla="*/ 369 w 3541"/>
                <a:gd name="T69" fmla="*/ 2855 h 3543"/>
                <a:gd name="T70" fmla="*/ 496 w 3541"/>
                <a:gd name="T71" fmla="*/ 3002 h 3543"/>
                <a:gd name="T72" fmla="*/ 638 w 3541"/>
                <a:gd name="T73" fmla="*/ 3133 h 3543"/>
                <a:gd name="T74" fmla="*/ 793 w 3541"/>
                <a:gd name="T75" fmla="*/ 3249 h 3543"/>
                <a:gd name="T76" fmla="*/ 961 w 3541"/>
                <a:gd name="T77" fmla="*/ 3347 h 3543"/>
                <a:gd name="T78" fmla="*/ 1138 w 3541"/>
                <a:gd name="T79" fmla="*/ 3426 h 3543"/>
                <a:gd name="T80" fmla="*/ 1323 w 3541"/>
                <a:gd name="T81" fmla="*/ 3486 h 3543"/>
                <a:gd name="T82" fmla="*/ 1513 w 3541"/>
                <a:gd name="T83" fmla="*/ 3524 h 3543"/>
                <a:gd name="T84" fmla="*/ 1705 w 3541"/>
                <a:gd name="T85" fmla="*/ 3542 h 3543"/>
                <a:gd name="T86" fmla="*/ 1900 w 3541"/>
                <a:gd name="T87" fmla="*/ 3539 h 3543"/>
                <a:gd name="T88" fmla="*/ 2092 w 3541"/>
                <a:gd name="T89" fmla="*/ 3514 h 3543"/>
                <a:gd name="T90" fmla="*/ 2280 w 3541"/>
                <a:gd name="T91" fmla="*/ 3468 h 3543"/>
                <a:gd name="T92" fmla="*/ 2462 w 3541"/>
                <a:gd name="T93" fmla="*/ 3403 h 3543"/>
                <a:gd name="T94" fmla="*/ 2637 w 3541"/>
                <a:gd name="T95" fmla="*/ 3317 h 3543"/>
                <a:gd name="T96" fmla="*/ 2801 w 3541"/>
                <a:gd name="T97" fmla="*/ 3213 h 3543"/>
                <a:gd name="T98" fmla="*/ 2952 w 3541"/>
                <a:gd name="T99" fmla="*/ 3091 h 3543"/>
                <a:gd name="T100" fmla="*/ 3089 w 3541"/>
                <a:gd name="T101" fmla="*/ 2954 h 3543"/>
                <a:gd name="T102" fmla="*/ 3211 w 3541"/>
                <a:gd name="T103" fmla="*/ 2803 h 3543"/>
                <a:gd name="T104" fmla="*/ 3315 w 3541"/>
                <a:gd name="T105" fmla="*/ 2639 h 3543"/>
                <a:gd name="T106" fmla="*/ 3400 w 3541"/>
                <a:gd name="T107" fmla="*/ 2464 h 3543"/>
                <a:gd name="T108" fmla="*/ 3466 w 3541"/>
                <a:gd name="T109" fmla="*/ 2282 h 3543"/>
                <a:gd name="T110" fmla="*/ 3511 w 3541"/>
                <a:gd name="T111" fmla="*/ 2093 h 3543"/>
                <a:gd name="T112" fmla="*/ 3537 w 3541"/>
                <a:gd name="T113" fmla="*/ 1901 h 3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541" h="3543">
                  <a:moveTo>
                    <a:pt x="3541" y="1771"/>
                  </a:moveTo>
                  <a:lnTo>
                    <a:pt x="3540" y="1707"/>
                  </a:lnTo>
                  <a:lnTo>
                    <a:pt x="3537" y="1642"/>
                  </a:lnTo>
                  <a:lnTo>
                    <a:pt x="3530" y="1578"/>
                  </a:lnTo>
                  <a:lnTo>
                    <a:pt x="3522" y="1514"/>
                  </a:lnTo>
                  <a:lnTo>
                    <a:pt x="3511" y="1450"/>
                  </a:lnTo>
                  <a:lnTo>
                    <a:pt x="3498" y="1387"/>
                  </a:lnTo>
                  <a:lnTo>
                    <a:pt x="3484" y="1324"/>
                  </a:lnTo>
                  <a:lnTo>
                    <a:pt x="3466" y="1261"/>
                  </a:lnTo>
                  <a:lnTo>
                    <a:pt x="3446" y="1200"/>
                  </a:lnTo>
                  <a:lnTo>
                    <a:pt x="3424" y="1139"/>
                  </a:lnTo>
                  <a:lnTo>
                    <a:pt x="3400" y="1078"/>
                  </a:lnTo>
                  <a:lnTo>
                    <a:pt x="3373" y="1020"/>
                  </a:lnTo>
                  <a:lnTo>
                    <a:pt x="3345" y="961"/>
                  </a:lnTo>
                  <a:lnTo>
                    <a:pt x="3315" y="905"/>
                  </a:lnTo>
                  <a:lnTo>
                    <a:pt x="3281" y="848"/>
                  </a:lnTo>
                  <a:lnTo>
                    <a:pt x="3247" y="794"/>
                  </a:lnTo>
                  <a:lnTo>
                    <a:pt x="3211" y="740"/>
                  </a:lnTo>
                  <a:lnTo>
                    <a:pt x="3172" y="688"/>
                  </a:lnTo>
                  <a:lnTo>
                    <a:pt x="3131" y="638"/>
                  </a:lnTo>
                  <a:lnTo>
                    <a:pt x="3089" y="589"/>
                  </a:lnTo>
                  <a:lnTo>
                    <a:pt x="3045" y="542"/>
                  </a:lnTo>
                  <a:lnTo>
                    <a:pt x="3000" y="496"/>
                  </a:lnTo>
                  <a:lnTo>
                    <a:pt x="2952" y="452"/>
                  </a:lnTo>
                  <a:lnTo>
                    <a:pt x="2903" y="410"/>
                  </a:lnTo>
                  <a:lnTo>
                    <a:pt x="2853" y="369"/>
                  </a:lnTo>
                  <a:lnTo>
                    <a:pt x="2801" y="330"/>
                  </a:lnTo>
                  <a:lnTo>
                    <a:pt x="2748" y="294"/>
                  </a:lnTo>
                  <a:lnTo>
                    <a:pt x="2692" y="259"/>
                  </a:lnTo>
                  <a:lnTo>
                    <a:pt x="2637" y="226"/>
                  </a:lnTo>
                  <a:lnTo>
                    <a:pt x="2580" y="196"/>
                  </a:lnTo>
                  <a:lnTo>
                    <a:pt x="2522" y="168"/>
                  </a:lnTo>
                  <a:lnTo>
                    <a:pt x="2462" y="141"/>
                  </a:lnTo>
                  <a:lnTo>
                    <a:pt x="2403" y="117"/>
                  </a:lnTo>
                  <a:lnTo>
                    <a:pt x="2342" y="95"/>
                  </a:lnTo>
                  <a:lnTo>
                    <a:pt x="2280" y="75"/>
                  </a:lnTo>
                  <a:lnTo>
                    <a:pt x="2218" y="57"/>
                  </a:lnTo>
                  <a:lnTo>
                    <a:pt x="2155" y="43"/>
                  </a:lnTo>
                  <a:lnTo>
                    <a:pt x="2092" y="29"/>
                  </a:lnTo>
                  <a:lnTo>
                    <a:pt x="2028" y="18"/>
                  </a:lnTo>
                  <a:lnTo>
                    <a:pt x="1964" y="11"/>
                  </a:lnTo>
                  <a:lnTo>
                    <a:pt x="1900" y="4"/>
                  </a:lnTo>
                  <a:lnTo>
                    <a:pt x="1835" y="1"/>
                  </a:lnTo>
                  <a:lnTo>
                    <a:pt x="1770" y="0"/>
                  </a:lnTo>
                  <a:lnTo>
                    <a:pt x="1705" y="1"/>
                  </a:lnTo>
                  <a:lnTo>
                    <a:pt x="1641" y="4"/>
                  </a:lnTo>
                  <a:lnTo>
                    <a:pt x="1577" y="11"/>
                  </a:lnTo>
                  <a:lnTo>
                    <a:pt x="1513" y="18"/>
                  </a:lnTo>
                  <a:lnTo>
                    <a:pt x="1449" y="29"/>
                  </a:lnTo>
                  <a:lnTo>
                    <a:pt x="1386" y="43"/>
                  </a:lnTo>
                  <a:lnTo>
                    <a:pt x="1323" y="57"/>
                  </a:lnTo>
                  <a:lnTo>
                    <a:pt x="1260" y="75"/>
                  </a:lnTo>
                  <a:lnTo>
                    <a:pt x="1199" y="95"/>
                  </a:lnTo>
                  <a:lnTo>
                    <a:pt x="1138" y="117"/>
                  </a:lnTo>
                  <a:lnTo>
                    <a:pt x="1077" y="141"/>
                  </a:lnTo>
                  <a:lnTo>
                    <a:pt x="1019" y="168"/>
                  </a:lnTo>
                  <a:lnTo>
                    <a:pt x="961" y="196"/>
                  </a:lnTo>
                  <a:lnTo>
                    <a:pt x="904" y="226"/>
                  </a:lnTo>
                  <a:lnTo>
                    <a:pt x="849" y="259"/>
                  </a:lnTo>
                  <a:lnTo>
                    <a:pt x="793" y="294"/>
                  </a:lnTo>
                  <a:lnTo>
                    <a:pt x="740" y="330"/>
                  </a:lnTo>
                  <a:lnTo>
                    <a:pt x="688" y="369"/>
                  </a:lnTo>
                  <a:lnTo>
                    <a:pt x="638" y="410"/>
                  </a:lnTo>
                  <a:lnTo>
                    <a:pt x="589" y="452"/>
                  </a:lnTo>
                  <a:lnTo>
                    <a:pt x="541" y="496"/>
                  </a:lnTo>
                  <a:lnTo>
                    <a:pt x="496" y="542"/>
                  </a:lnTo>
                  <a:lnTo>
                    <a:pt x="452" y="589"/>
                  </a:lnTo>
                  <a:lnTo>
                    <a:pt x="410" y="638"/>
                  </a:lnTo>
                  <a:lnTo>
                    <a:pt x="369" y="688"/>
                  </a:lnTo>
                  <a:lnTo>
                    <a:pt x="330" y="740"/>
                  </a:lnTo>
                  <a:lnTo>
                    <a:pt x="294" y="794"/>
                  </a:lnTo>
                  <a:lnTo>
                    <a:pt x="260" y="848"/>
                  </a:lnTo>
                  <a:lnTo>
                    <a:pt x="226" y="905"/>
                  </a:lnTo>
                  <a:lnTo>
                    <a:pt x="195" y="961"/>
                  </a:lnTo>
                  <a:lnTo>
                    <a:pt x="168" y="1020"/>
                  </a:lnTo>
                  <a:lnTo>
                    <a:pt x="141" y="1078"/>
                  </a:lnTo>
                  <a:lnTo>
                    <a:pt x="117" y="1139"/>
                  </a:lnTo>
                  <a:lnTo>
                    <a:pt x="95" y="1200"/>
                  </a:lnTo>
                  <a:lnTo>
                    <a:pt x="75" y="1261"/>
                  </a:lnTo>
                  <a:lnTo>
                    <a:pt x="57" y="1324"/>
                  </a:lnTo>
                  <a:lnTo>
                    <a:pt x="42" y="1387"/>
                  </a:lnTo>
                  <a:lnTo>
                    <a:pt x="30" y="1450"/>
                  </a:lnTo>
                  <a:lnTo>
                    <a:pt x="19" y="1514"/>
                  </a:lnTo>
                  <a:lnTo>
                    <a:pt x="11" y="1578"/>
                  </a:lnTo>
                  <a:lnTo>
                    <a:pt x="4" y="1642"/>
                  </a:lnTo>
                  <a:lnTo>
                    <a:pt x="1" y="1707"/>
                  </a:lnTo>
                  <a:lnTo>
                    <a:pt x="0" y="1771"/>
                  </a:lnTo>
                  <a:lnTo>
                    <a:pt x="1" y="1837"/>
                  </a:lnTo>
                  <a:lnTo>
                    <a:pt x="4" y="1901"/>
                  </a:lnTo>
                  <a:lnTo>
                    <a:pt x="11" y="1966"/>
                  </a:lnTo>
                  <a:lnTo>
                    <a:pt x="19" y="2030"/>
                  </a:lnTo>
                  <a:lnTo>
                    <a:pt x="30" y="2093"/>
                  </a:lnTo>
                  <a:lnTo>
                    <a:pt x="42" y="2157"/>
                  </a:lnTo>
                  <a:lnTo>
                    <a:pt x="57" y="2220"/>
                  </a:lnTo>
                  <a:lnTo>
                    <a:pt x="75" y="2282"/>
                  </a:lnTo>
                  <a:lnTo>
                    <a:pt x="95" y="2344"/>
                  </a:lnTo>
                  <a:lnTo>
                    <a:pt x="117" y="2405"/>
                  </a:lnTo>
                  <a:lnTo>
                    <a:pt x="141" y="2464"/>
                  </a:lnTo>
                  <a:lnTo>
                    <a:pt x="168" y="2524"/>
                  </a:lnTo>
                  <a:lnTo>
                    <a:pt x="195" y="2582"/>
                  </a:lnTo>
                  <a:lnTo>
                    <a:pt x="226" y="2639"/>
                  </a:lnTo>
                  <a:lnTo>
                    <a:pt x="260" y="2694"/>
                  </a:lnTo>
                  <a:lnTo>
                    <a:pt x="294" y="2750"/>
                  </a:lnTo>
                  <a:lnTo>
                    <a:pt x="330" y="2803"/>
                  </a:lnTo>
                  <a:lnTo>
                    <a:pt x="369" y="2855"/>
                  </a:lnTo>
                  <a:lnTo>
                    <a:pt x="410" y="2905"/>
                  </a:lnTo>
                  <a:lnTo>
                    <a:pt x="452" y="2954"/>
                  </a:lnTo>
                  <a:lnTo>
                    <a:pt x="496" y="3002"/>
                  </a:lnTo>
                  <a:lnTo>
                    <a:pt x="541" y="3047"/>
                  </a:lnTo>
                  <a:lnTo>
                    <a:pt x="589" y="3091"/>
                  </a:lnTo>
                  <a:lnTo>
                    <a:pt x="638" y="3133"/>
                  </a:lnTo>
                  <a:lnTo>
                    <a:pt x="688" y="3174"/>
                  </a:lnTo>
                  <a:lnTo>
                    <a:pt x="740" y="3213"/>
                  </a:lnTo>
                  <a:lnTo>
                    <a:pt x="793" y="3249"/>
                  </a:lnTo>
                  <a:lnTo>
                    <a:pt x="849" y="3284"/>
                  </a:lnTo>
                  <a:lnTo>
                    <a:pt x="904" y="3317"/>
                  </a:lnTo>
                  <a:lnTo>
                    <a:pt x="961" y="3347"/>
                  </a:lnTo>
                  <a:lnTo>
                    <a:pt x="1019" y="3376"/>
                  </a:lnTo>
                  <a:lnTo>
                    <a:pt x="1077" y="3403"/>
                  </a:lnTo>
                  <a:lnTo>
                    <a:pt x="1138" y="3426"/>
                  </a:lnTo>
                  <a:lnTo>
                    <a:pt x="1199" y="3448"/>
                  </a:lnTo>
                  <a:lnTo>
                    <a:pt x="1260" y="3468"/>
                  </a:lnTo>
                  <a:lnTo>
                    <a:pt x="1323" y="3486"/>
                  </a:lnTo>
                  <a:lnTo>
                    <a:pt x="1386" y="3501"/>
                  </a:lnTo>
                  <a:lnTo>
                    <a:pt x="1449" y="3514"/>
                  </a:lnTo>
                  <a:lnTo>
                    <a:pt x="1513" y="3524"/>
                  </a:lnTo>
                  <a:lnTo>
                    <a:pt x="1577" y="3533"/>
                  </a:lnTo>
                  <a:lnTo>
                    <a:pt x="1641" y="3539"/>
                  </a:lnTo>
                  <a:lnTo>
                    <a:pt x="1705" y="3542"/>
                  </a:lnTo>
                  <a:lnTo>
                    <a:pt x="1770" y="3543"/>
                  </a:lnTo>
                  <a:lnTo>
                    <a:pt x="1835" y="3542"/>
                  </a:lnTo>
                  <a:lnTo>
                    <a:pt x="1900" y="3539"/>
                  </a:lnTo>
                  <a:lnTo>
                    <a:pt x="1964" y="3533"/>
                  </a:lnTo>
                  <a:lnTo>
                    <a:pt x="2028" y="3524"/>
                  </a:lnTo>
                  <a:lnTo>
                    <a:pt x="2092" y="3514"/>
                  </a:lnTo>
                  <a:lnTo>
                    <a:pt x="2155" y="3501"/>
                  </a:lnTo>
                  <a:lnTo>
                    <a:pt x="2218" y="3486"/>
                  </a:lnTo>
                  <a:lnTo>
                    <a:pt x="2280" y="3468"/>
                  </a:lnTo>
                  <a:lnTo>
                    <a:pt x="2342" y="3448"/>
                  </a:lnTo>
                  <a:lnTo>
                    <a:pt x="2403" y="3426"/>
                  </a:lnTo>
                  <a:lnTo>
                    <a:pt x="2462" y="3403"/>
                  </a:lnTo>
                  <a:lnTo>
                    <a:pt x="2522" y="3376"/>
                  </a:lnTo>
                  <a:lnTo>
                    <a:pt x="2580" y="3347"/>
                  </a:lnTo>
                  <a:lnTo>
                    <a:pt x="2637" y="3317"/>
                  </a:lnTo>
                  <a:lnTo>
                    <a:pt x="2692" y="3284"/>
                  </a:lnTo>
                  <a:lnTo>
                    <a:pt x="2748" y="3249"/>
                  </a:lnTo>
                  <a:lnTo>
                    <a:pt x="2801" y="3213"/>
                  </a:lnTo>
                  <a:lnTo>
                    <a:pt x="2853" y="3174"/>
                  </a:lnTo>
                  <a:lnTo>
                    <a:pt x="2903" y="3133"/>
                  </a:lnTo>
                  <a:lnTo>
                    <a:pt x="2952" y="3091"/>
                  </a:lnTo>
                  <a:lnTo>
                    <a:pt x="3000" y="3047"/>
                  </a:lnTo>
                  <a:lnTo>
                    <a:pt x="3045" y="3002"/>
                  </a:lnTo>
                  <a:lnTo>
                    <a:pt x="3089" y="2954"/>
                  </a:lnTo>
                  <a:lnTo>
                    <a:pt x="3131" y="2905"/>
                  </a:lnTo>
                  <a:lnTo>
                    <a:pt x="3172" y="2855"/>
                  </a:lnTo>
                  <a:lnTo>
                    <a:pt x="3211" y="2803"/>
                  </a:lnTo>
                  <a:lnTo>
                    <a:pt x="3247" y="2750"/>
                  </a:lnTo>
                  <a:lnTo>
                    <a:pt x="3281" y="2694"/>
                  </a:lnTo>
                  <a:lnTo>
                    <a:pt x="3315" y="2639"/>
                  </a:lnTo>
                  <a:lnTo>
                    <a:pt x="3345" y="2582"/>
                  </a:lnTo>
                  <a:lnTo>
                    <a:pt x="3373" y="2524"/>
                  </a:lnTo>
                  <a:lnTo>
                    <a:pt x="3400" y="2464"/>
                  </a:lnTo>
                  <a:lnTo>
                    <a:pt x="3424" y="2405"/>
                  </a:lnTo>
                  <a:lnTo>
                    <a:pt x="3446" y="2344"/>
                  </a:lnTo>
                  <a:lnTo>
                    <a:pt x="3466" y="2282"/>
                  </a:lnTo>
                  <a:lnTo>
                    <a:pt x="3484" y="2220"/>
                  </a:lnTo>
                  <a:lnTo>
                    <a:pt x="3498" y="2157"/>
                  </a:lnTo>
                  <a:lnTo>
                    <a:pt x="3511" y="2093"/>
                  </a:lnTo>
                  <a:lnTo>
                    <a:pt x="3522" y="2030"/>
                  </a:lnTo>
                  <a:lnTo>
                    <a:pt x="3530" y="1966"/>
                  </a:lnTo>
                  <a:lnTo>
                    <a:pt x="3537" y="1901"/>
                  </a:lnTo>
                  <a:lnTo>
                    <a:pt x="3540" y="1837"/>
                  </a:lnTo>
                  <a:lnTo>
                    <a:pt x="3541" y="1771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81" name="Freeform 505"/>
            <p:cNvSpPr>
              <a:spLocks/>
            </p:cNvSpPr>
            <p:nvPr/>
          </p:nvSpPr>
          <p:spPr bwMode="auto">
            <a:xfrm>
              <a:off x="3659" y="3125"/>
              <a:ext cx="192" cy="168"/>
            </a:xfrm>
            <a:custGeom>
              <a:avLst/>
              <a:gdLst>
                <a:gd name="T0" fmla="*/ 669 w 712"/>
                <a:gd name="T1" fmla="*/ 51 h 619"/>
                <a:gd name="T2" fmla="*/ 570 w 712"/>
                <a:gd name="T3" fmla="*/ 31 h 619"/>
                <a:gd name="T4" fmla="*/ 520 w 712"/>
                <a:gd name="T5" fmla="*/ 22 h 619"/>
                <a:gd name="T6" fmla="*/ 471 w 712"/>
                <a:gd name="T7" fmla="*/ 14 h 619"/>
                <a:gd name="T8" fmla="*/ 421 w 712"/>
                <a:gd name="T9" fmla="*/ 8 h 619"/>
                <a:gd name="T10" fmla="*/ 371 w 712"/>
                <a:gd name="T11" fmla="*/ 3 h 619"/>
                <a:gd name="T12" fmla="*/ 346 w 712"/>
                <a:gd name="T13" fmla="*/ 1 h 619"/>
                <a:gd name="T14" fmla="*/ 320 w 712"/>
                <a:gd name="T15" fmla="*/ 0 h 619"/>
                <a:gd name="T16" fmla="*/ 295 w 712"/>
                <a:gd name="T17" fmla="*/ 0 h 619"/>
                <a:gd name="T18" fmla="*/ 270 w 712"/>
                <a:gd name="T19" fmla="*/ 0 h 619"/>
                <a:gd name="T20" fmla="*/ 244 w 712"/>
                <a:gd name="T21" fmla="*/ 2 h 619"/>
                <a:gd name="T22" fmla="*/ 219 w 712"/>
                <a:gd name="T23" fmla="*/ 4 h 619"/>
                <a:gd name="T24" fmla="*/ 193 w 712"/>
                <a:gd name="T25" fmla="*/ 8 h 619"/>
                <a:gd name="T26" fmla="*/ 169 w 712"/>
                <a:gd name="T27" fmla="*/ 13 h 619"/>
                <a:gd name="T28" fmla="*/ 145 w 712"/>
                <a:gd name="T29" fmla="*/ 20 h 619"/>
                <a:gd name="T30" fmla="*/ 134 w 712"/>
                <a:gd name="T31" fmla="*/ 24 h 619"/>
                <a:gd name="T32" fmla="*/ 121 w 712"/>
                <a:gd name="T33" fmla="*/ 29 h 619"/>
                <a:gd name="T34" fmla="*/ 110 w 712"/>
                <a:gd name="T35" fmla="*/ 34 h 619"/>
                <a:gd name="T36" fmla="*/ 100 w 712"/>
                <a:gd name="T37" fmla="*/ 41 h 619"/>
                <a:gd name="T38" fmla="*/ 78 w 712"/>
                <a:gd name="T39" fmla="*/ 54 h 619"/>
                <a:gd name="T40" fmla="*/ 58 w 712"/>
                <a:gd name="T41" fmla="*/ 71 h 619"/>
                <a:gd name="T42" fmla="*/ 39 w 712"/>
                <a:gd name="T43" fmla="*/ 87 h 619"/>
                <a:gd name="T44" fmla="*/ 30 w 712"/>
                <a:gd name="T45" fmla="*/ 96 h 619"/>
                <a:gd name="T46" fmla="*/ 21 w 712"/>
                <a:gd name="T47" fmla="*/ 106 h 619"/>
                <a:gd name="T48" fmla="*/ 13 w 712"/>
                <a:gd name="T49" fmla="*/ 117 h 619"/>
                <a:gd name="T50" fmla="*/ 8 w 712"/>
                <a:gd name="T51" fmla="*/ 127 h 619"/>
                <a:gd name="T52" fmla="*/ 3 w 712"/>
                <a:gd name="T53" fmla="*/ 139 h 619"/>
                <a:gd name="T54" fmla="*/ 1 w 712"/>
                <a:gd name="T55" fmla="*/ 150 h 619"/>
                <a:gd name="T56" fmla="*/ 0 w 712"/>
                <a:gd name="T57" fmla="*/ 162 h 619"/>
                <a:gd name="T58" fmla="*/ 1 w 712"/>
                <a:gd name="T59" fmla="*/ 176 h 619"/>
                <a:gd name="T60" fmla="*/ 3 w 712"/>
                <a:gd name="T61" fmla="*/ 188 h 619"/>
                <a:gd name="T62" fmla="*/ 6 w 712"/>
                <a:gd name="T63" fmla="*/ 201 h 619"/>
                <a:gd name="T64" fmla="*/ 12 w 712"/>
                <a:gd name="T65" fmla="*/ 213 h 619"/>
                <a:gd name="T66" fmla="*/ 18 w 712"/>
                <a:gd name="T67" fmla="*/ 226 h 619"/>
                <a:gd name="T68" fmla="*/ 23 w 712"/>
                <a:gd name="T69" fmla="*/ 237 h 619"/>
                <a:gd name="T70" fmla="*/ 31 w 712"/>
                <a:gd name="T71" fmla="*/ 250 h 619"/>
                <a:gd name="T72" fmla="*/ 39 w 712"/>
                <a:gd name="T73" fmla="*/ 261 h 619"/>
                <a:gd name="T74" fmla="*/ 46 w 712"/>
                <a:gd name="T75" fmla="*/ 271 h 619"/>
                <a:gd name="T76" fmla="*/ 55 w 712"/>
                <a:gd name="T77" fmla="*/ 281 h 619"/>
                <a:gd name="T78" fmla="*/ 64 w 712"/>
                <a:gd name="T79" fmla="*/ 289 h 619"/>
                <a:gd name="T80" fmla="*/ 83 w 712"/>
                <a:gd name="T81" fmla="*/ 306 h 619"/>
                <a:gd name="T82" fmla="*/ 103 w 712"/>
                <a:gd name="T83" fmla="*/ 321 h 619"/>
                <a:gd name="T84" fmla="*/ 124 w 712"/>
                <a:gd name="T85" fmla="*/ 335 h 619"/>
                <a:gd name="T86" fmla="*/ 166 w 712"/>
                <a:gd name="T87" fmla="*/ 362 h 619"/>
                <a:gd name="T88" fmla="*/ 209 w 712"/>
                <a:gd name="T89" fmla="*/ 389 h 619"/>
                <a:gd name="T90" fmla="*/ 252 w 712"/>
                <a:gd name="T91" fmla="*/ 414 h 619"/>
                <a:gd name="T92" fmla="*/ 296 w 712"/>
                <a:gd name="T93" fmla="*/ 440 h 619"/>
                <a:gd name="T94" fmla="*/ 318 w 712"/>
                <a:gd name="T95" fmla="*/ 451 h 619"/>
                <a:gd name="T96" fmla="*/ 341 w 712"/>
                <a:gd name="T97" fmla="*/ 462 h 619"/>
                <a:gd name="T98" fmla="*/ 365 w 712"/>
                <a:gd name="T99" fmla="*/ 473 h 619"/>
                <a:gd name="T100" fmla="*/ 388 w 712"/>
                <a:gd name="T101" fmla="*/ 482 h 619"/>
                <a:gd name="T102" fmla="*/ 434 w 712"/>
                <a:gd name="T103" fmla="*/ 499 h 619"/>
                <a:gd name="T104" fmla="*/ 529 w 712"/>
                <a:gd name="T105" fmla="*/ 534 h 619"/>
                <a:gd name="T106" fmla="*/ 554 w 712"/>
                <a:gd name="T107" fmla="*/ 543 h 619"/>
                <a:gd name="T108" fmla="*/ 577 w 712"/>
                <a:gd name="T109" fmla="*/ 552 h 619"/>
                <a:gd name="T110" fmla="*/ 599 w 712"/>
                <a:gd name="T111" fmla="*/ 562 h 619"/>
                <a:gd name="T112" fmla="*/ 622 w 712"/>
                <a:gd name="T113" fmla="*/ 573 h 619"/>
                <a:gd name="T114" fmla="*/ 667 w 712"/>
                <a:gd name="T115" fmla="*/ 596 h 619"/>
                <a:gd name="T116" fmla="*/ 712 w 712"/>
                <a:gd name="T117" fmla="*/ 619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2" h="619">
                  <a:moveTo>
                    <a:pt x="669" y="51"/>
                  </a:moveTo>
                  <a:lnTo>
                    <a:pt x="570" y="31"/>
                  </a:lnTo>
                  <a:lnTo>
                    <a:pt x="520" y="22"/>
                  </a:lnTo>
                  <a:lnTo>
                    <a:pt x="471" y="14"/>
                  </a:lnTo>
                  <a:lnTo>
                    <a:pt x="421" y="8"/>
                  </a:lnTo>
                  <a:lnTo>
                    <a:pt x="371" y="3"/>
                  </a:lnTo>
                  <a:lnTo>
                    <a:pt x="346" y="1"/>
                  </a:lnTo>
                  <a:lnTo>
                    <a:pt x="320" y="0"/>
                  </a:lnTo>
                  <a:lnTo>
                    <a:pt x="295" y="0"/>
                  </a:lnTo>
                  <a:lnTo>
                    <a:pt x="270" y="0"/>
                  </a:lnTo>
                  <a:lnTo>
                    <a:pt x="244" y="2"/>
                  </a:lnTo>
                  <a:lnTo>
                    <a:pt x="219" y="4"/>
                  </a:lnTo>
                  <a:lnTo>
                    <a:pt x="193" y="8"/>
                  </a:lnTo>
                  <a:lnTo>
                    <a:pt x="169" y="13"/>
                  </a:lnTo>
                  <a:lnTo>
                    <a:pt x="145" y="20"/>
                  </a:lnTo>
                  <a:lnTo>
                    <a:pt x="134" y="24"/>
                  </a:lnTo>
                  <a:lnTo>
                    <a:pt x="121" y="29"/>
                  </a:lnTo>
                  <a:lnTo>
                    <a:pt x="110" y="34"/>
                  </a:lnTo>
                  <a:lnTo>
                    <a:pt x="100" y="41"/>
                  </a:lnTo>
                  <a:lnTo>
                    <a:pt x="78" y="54"/>
                  </a:lnTo>
                  <a:lnTo>
                    <a:pt x="58" y="71"/>
                  </a:lnTo>
                  <a:lnTo>
                    <a:pt x="39" y="87"/>
                  </a:lnTo>
                  <a:lnTo>
                    <a:pt x="30" y="96"/>
                  </a:lnTo>
                  <a:lnTo>
                    <a:pt x="21" y="106"/>
                  </a:lnTo>
                  <a:lnTo>
                    <a:pt x="13" y="117"/>
                  </a:lnTo>
                  <a:lnTo>
                    <a:pt x="8" y="127"/>
                  </a:lnTo>
                  <a:lnTo>
                    <a:pt x="3" y="139"/>
                  </a:lnTo>
                  <a:lnTo>
                    <a:pt x="1" y="150"/>
                  </a:lnTo>
                  <a:lnTo>
                    <a:pt x="0" y="162"/>
                  </a:lnTo>
                  <a:lnTo>
                    <a:pt x="1" y="176"/>
                  </a:lnTo>
                  <a:lnTo>
                    <a:pt x="3" y="188"/>
                  </a:lnTo>
                  <a:lnTo>
                    <a:pt x="6" y="201"/>
                  </a:lnTo>
                  <a:lnTo>
                    <a:pt x="12" y="213"/>
                  </a:lnTo>
                  <a:lnTo>
                    <a:pt x="18" y="226"/>
                  </a:lnTo>
                  <a:lnTo>
                    <a:pt x="23" y="237"/>
                  </a:lnTo>
                  <a:lnTo>
                    <a:pt x="31" y="250"/>
                  </a:lnTo>
                  <a:lnTo>
                    <a:pt x="39" y="261"/>
                  </a:lnTo>
                  <a:lnTo>
                    <a:pt x="46" y="271"/>
                  </a:lnTo>
                  <a:lnTo>
                    <a:pt x="55" y="281"/>
                  </a:lnTo>
                  <a:lnTo>
                    <a:pt x="64" y="289"/>
                  </a:lnTo>
                  <a:lnTo>
                    <a:pt x="83" y="306"/>
                  </a:lnTo>
                  <a:lnTo>
                    <a:pt x="103" y="321"/>
                  </a:lnTo>
                  <a:lnTo>
                    <a:pt x="124" y="335"/>
                  </a:lnTo>
                  <a:lnTo>
                    <a:pt x="166" y="362"/>
                  </a:lnTo>
                  <a:lnTo>
                    <a:pt x="209" y="389"/>
                  </a:lnTo>
                  <a:lnTo>
                    <a:pt x="252" y="414"/>
                  </a:lnTo>
                  <a:lnTo>
                    <a:pt x="296" y="440"/>
                  </a:lnTo>
                  <a:lnTo>
                    <a:pt x="318" y="451"/>
                  </a:lnTo>
                  <a:lnTo>
                    <a:pt x="341" y="462"/>
                  </a:lnTo>
                  <a:lnTo>
                    <a:pt x="365" y="473"/>
                  </a:lnTo>
                  <a:lnTo>
                    <a:pt x="388" y="482"/>
                  </a:lnTo>
                  <a:lnTo>
                    <a:pt x="434" y="499"/>
                  </a:lnTo>
                  <a:lnTo>
                    <a:pt x="529" y="534"/>
                  </a:lnTo>
                  <a:lnTo>
                    <a:pt x="554" y="543"/>
                  </a:lnTo>
                  <a:lnTo>
                    <a:pt x="577" y="552"/>
                  </a:lnTo>
                  <a:lnTo>
                    <a:pt x="599" y="562"/>
                  </a:lnTo>
                  <a:lnTo>
                    <a:pt x="622" y="573"/>
                  </a:lnTo>
                  <a:lnTo>
                    <a:pt x="667" y="596"/>
                  </a:lnTo>
                  <a:lnTo>
                    <a:pt x="712" y="61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82" name="Freeform 506"/>
            <p:cNvSpPr>
              <a:spLocks/>
            </p:cNvSpPr>
            <p:nvPr/>
          </p:nvSpPr>
          <p:spPr bwMode="auto">
            <a:xfrm>
              <a:off x="3288" y="3602"/>
              <a:ext cx="158" cy="316"/>
            </a:xfrm>
            <a:custGeom>
              <a:avLst/>
              <a:gdLst>
                <a:gd name="T0" fmla="*/ 588 w 588"/>
                <a:gd name="T1" fmla="*/ 702 h 1174"/>
                <a:gd name="T2" fmla="*/ 550 w 588"/>
                <a:gd name="T3" fmla="*/ 647 h 1174"/>
                <a:gd name="T4" fmla="*/ 512 w 588"/>
                <a:gd name="T5" fmla="*/ 591 h 1174"/>
                <a:gd name="T6" fmla="*/ 496 w 588"/>
                <a:gd name="T7" fmla="*/ 562 h 1174"/>
                <a:gd name="T8" fmla="*/ 478 w 588"/>
                <a:gd name="T9" fmla="*/ 533 h 1174"/>
                <a:gd name="T10" fmla="*/ 446 w 588"/>
                <a:gd name="T11" fmla="*/ 475 h 1174"/>
                <a:gd name="T12" fmla="*/ 414 w 588"/>
                <a:gd name="T13" fmla="*/ 416 h 1174"/>
                <a:gd name="T14" fmla="*/ 381 w 588"/>
                <a:gd name="T15" fmla="*/ 357 h 1174"/>
                <a:gd name="T16" fmla="*/ 346 w 588"/>
                <a:gd name="T17" fmla="*/ 301 h 1174"/>
                <a:gd name="T18" fmla="*/ 311 w 588"/>
                <a:gd name="T19" fmla="*/ 244 h 1174"/>
                <a:gd name="T20" fmla="*/ 276 w 588"/>
                <a:gd name="T21" fmla="*/ 186 h 1174"/>
                <a:gd name="T22" fmla="*/ 243 w 588"/>
                <a:gd name="T23" fmla="*/ 127 h 1174"/>
                <a:gd name="T24" fmla="*/ 226 w 588"/>
                <a:gd name="T25" fmla="*/ 98 h 1174"/>
                <a:gd name="T26" fmla="*/ 217 w 588"/>
                <a:gd name="T27" fmla="*/ 84 h 1174"/>
                <a:gd name="T28" fmla="*/ 207 w 588"/>
                <a:gd name="T29" fmla="*/ 70 h 1174"/>
                <a:gd name="T30" fmla="*/ 196 w 588"/>
                <a:gd name="T31" fmla="*/ 58 h 1174"/>
                <a:gd name="T32" fmla="*/ 185 w 588"/>
                <a:gd name="T33" fmla="*/ 46 h 1174"/>
                <a:gd name="T34" fmla="*/ 174 w 588"/>
                <a:gd name="T35" fmla="*/ 34 h 1174"/>
                <a:gd name="T36" fmla="*/ 161 w 588"/>
                <a:gd name="T37" fmla="*/ 24 h 1174"/>
                <a:gd name="T38" fmla="*/ 145 w 588"/>
                <a:gd name="T39" fmla="*/ 14 h 1174"/>
                <a:gd name="T40" fmla="*/ 138 w 588"/>
                <a:gd name="T41" fmla="*/ 10 h 1174"/>
                <a:gd name="T42" fmla="*/ 130 w 588"/>
                <a:gd name="T43" fmla="*/ 6 h 1174"/>
                <a:gd name="T44" fmla="*/ 122 w 588"/>
                <a:gd name="T45" fmla="*/ 4 h 1174"/>
                <a:gd name="T46" fmla="*/ 113 w 588"/>
                <a:gd name="T47" fmla="*/ 1 h 1174"/>
                <a:gd name="T48" fmla="*/ 106 w 588"/>
                <a:gd name="T49" fmla="*/ 0 h 1174"/>
                <a:gd name="T50" fmla="*/ 97 w 588"/>
                <a:gd name="T51" fmla="*/ 0 h 1174"/>
                <a:gd name="T52" fmla="*/ 89 w 588"/>
                <a:gd name="T53" fmla="*/ 1 h 1174"/>
                <a:gd name="T54" fmla="*/ 81 w 588"/>
                <a:gd name="T55" fmla="*/ 5 h 1174"/>
                <a:gd name="T56" fmla="*/ 74 w 588"/>
                <a:gd name="T57" fmla="*/ 8 h 1174"/>
                <a:gd name="T58" fmla="*/ 67 w 588"/>
                <a:gd name="T59" fmla="*/ 13 h 1174"/>
                <a:gd name="T60" fmla="*/ 53 w 588"/>
                <a:gd name="T61" fmla="*/ 24 h 1174"/>
                <a:gd name="T62" fmla="*/ 40 w 588"/>
                <a:gd name="T63" fmla="*/ 36 h 1174"/>
                <a:gd name="T64" fmla="*/ 31 w 588"/>
                <a:gd name="T65" fmla="*/ 49 h 1174"/>
                <a:gd name="T66" fmla="*/ 22 w 588"/>
                <a:gd name="T67" fmla="*/ 63 h 1174"/>
                <a:gd name="T68" fmla="*/ 15 w 588"/>
                <a:gd name="T69" fmla="*/ 79 h 1174"/>
                <a:gd name="T70" fmla="*/ 11 w 588"/>
                <a:gd name="T71" fmla="*/ 94 h 1174"/>
                <a:gd name="T72" fmla="*/ 8 w 588"/>
                <a:gd name="T73" fmla="*/ 111 h 1174"/>
                <a:gd name="T74" fmla="*/ 6 w 588"/>
                <a:gd name="T75" fmla="*/ 129 h 1174"/>
                <a:gd name="T76" fmla="*/ 5 w 588"/>
                <a:gd name="T77" fmla="*/ 162 h 1174"/>
                <a:gd name="T78" fmla="*/ 1 w 588"/>
                <a:gd name="T79" fmla="*/ 229 h 1174"/>
                <a:gd name="T80" fmla="*/ 0 w 588"/>
                <a:gd name="T81" fmla="*/ 262 h 1174"/>
                <a:gd name="T82" fmla="*/ 0 w 588"/>
                <a:gd name="T83" fmla="*/ 295 h 1174"/>
                <a:gd name="T84" fmla="*/ 1 w 588"/>
                <a:gd name="T85" fmla="*/ 329 h 1174"/>
                <a:gd name="T86" fmla="*/ 3 w 588"/>
                <a:gd name="T87" fmla="*/ 363 h 1174"/>
                <a:gd name="T88" fmla="*/ 7 w 588"/>
                <a:gd name="T89" fmla="*/ 396 h 1174"/>
                <a:gd name="T90" fmla="*/ 12 w 588"/>
                <a:gd name="T91" fmla="*/ 429 h 1174"/>
                <a:gd name="T92" fmla="*/ 23 w 588"/>
                <a:gd name="T93" fmla="*/ 496 h 1174"/>
                <a:gd name="T94" fmla="*/ 35 w 588"/>
                <a:gd name="T95" fmla="*/ 562 h 1174"/>
                <a:gd name="T96" fmla="*/ 49 w 588"/>
                <a:gd name="T97" fmla="*/ 627 h 1174"/>
                <a:gd name="T98" fmla="*/ 57 w 588"/>
                <a:gd name="T99" fmla="*/ 659 h 1174"/>
                <a:gd name="T100" fmla="*/ 66 w 588"/>
                <a:gd name="T101" fmla="*/ 691 h 1174"/>
                <a:gd name="T102" fmla="*/ 75 w 588"/>
                <a:gd name="T103" fmla="*/ 723 h 1174"/>
                <a:gd name="T104" fmla="*/ 85 w 588"/>
                <a:gd name="T105" fmla="*/ 755 h 1174"/>
                <a:gd name="T106" fmla="*/ 106 w 588"/>
                <a:gd name="T107" fmla="*/ 819 h 1174"/>
                <a:gd name="T108" fmla="*/ 128 w 588"/>
                <a:gd name="T109" fmla="*/ 882 h 1174"/>
                <a:gd name="T110" fmla="*/ 151 w 588"/>
                <a:gd name="T111" fmla="*/ 946 h 1174"/>
                <a:gd name="T112" fmla="*/ 163 w 588"/>
                <a:gd name="T113" fmla="*/ 977 h 1174"/>
                <a:gd name="T114" fmla="*/ 178 w 588"/>
                <a:gd name="T115" fmla="*/ 1007 h 1174"/>
                <a:gd name="T116" fmla="*/ 192 w 588"/>
                <a:gd name="T117" fmla="*/ 1037 h 1174"/>
                <a:gd name="T118" fmla="*/ 210 w 588"/>
                <a:gd name="T119" fmla="*/ 1066 h 1174"/>
                <a:gd name="T120" fmla="*/ 228 w 588"/>
                <a:gd name="T121" fmla="*/ 1093 h 1174"/>
                <a:gd name="T122" fmla="*/ 247 w 588"/>
                <a:gd name="T123" fmla="*/ 1121 h 1174"/>
                <a:gd name="T124" fmla="*/ 289 w 588"/>
                <a:gd name="T125" fmla="*/ 1174 h 1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88" h="1174">
                  <a:moveTo>
                    <a:pt x="588" y="702"/>
                  </a:moveTo>
                  <a:lnTo>
                    <a:pt x="550" y="647"/>
                  </a:lnTo>
                  <a:lnTo>
                    <a:pt x="512" y="591"/>
                  </a:lnTo>
                  <a:lnTo>
                    <a:pt x="496" y="562"/>
                  </a:lnTo>
                  <a:lnTo>
                    <a:pt x="478" y="533"/>
                  </a:lnTo>
                  <a:lnTo>
                    <a:pt x="446" y="475"/>
                  </a:lnTo>
                  <a:lnTo>
                    <a:pt x="414" y="416"/>
                  </a:lnTo>
                  <a:lnTo>
                    <a:pt x="381" y="357"/>
                  </a:lnTo>
                  <a:lnTo>
                    <a:pt x="346" y="301"/>
                  </a:lnTo>
                  <a:lnTo>
                    <a:pt x="311" y="244"/>
                  </a:lnTo>
                  <a:lnTo>
                    <a:pt x="276" y="186"/>
                  </a:lnTo>
                  <a:lnTo>
                    <a:pt x="243" y="127"/>
                  </a:lnTo>
                  <a:lnTo>
                    <a:pt x="226" y="98"/>
                  </a:lnTo>
                  <a:lnTo>
                    <a:pt x="217" y="84"/>
                  </a:lnTo>
                  <a:lnTo>
                    <a:pt x="207" y="70"/>
                  </a:lnTo>
                  <a:lnTo>
                    <a:pt x="196" y="58"/>
                  </a:lnTo>
                  <a:lnTo>
                    <a:pt x="185" y="46"/>
                  </a:lnTo>
                  <a:lnTo>
                    <a:pt x="174" y="34"/>
                  </a:lnTo>
                  <a:lnTo>
                    <a:pt x="161" y="24"/>
                  </a:lnTo>
                  <a:lnTo>
                    <a:pt x="145" y="14"/>
                  </a:lnTo>
                  <a:lnTo>
                    <a:pt x="138" y="10"/>
                  </a:lnTo>
                  <a:lnTo>
                    <a:pt x="130" y="6"/>
                  </a:lnTo>
                  <a:lnTo>
                    <a:pt x="122" y="4"/>
                  </a:lnTo>
                  <a:lnTo>
                    <a:pt x="113" y="1"/>
                  </a:lnTo>
                  <a:lnTo>
                    <a:pt x="106" y="0"/>
                  </a:lnTo>
                  <a:lnTo>
                    <a:pt x="97" y="0"/>
                  </a:lnTo>
                  <a:lnTo>
                    <a:pt x="89" y="1"/>
                  </a:lnTo>
                  <a:lnTo>
                    <a:pt x="81" y="5"/>
                  </a:lnTo>
                  <a:lnTo>
                    <a:pt x="74" y="8"/>
                  </a:lnTo>
                  <a:lnTo>
                    <a:pt x="67" y="13"/>
                  </a:lnTo>
                  <a:lnTo>
                    <a:pt x="53" y="24"/>
                  </a:lnTo>
                  <a:lnTo>
                    <a:pt x="40" y="36"/>
                  </a:lnTo>
                  <a:lnTo>
                    <a:pt x="31" y="49"/>
                  </a:lnTo>
                  <a:lnTo>
                    <a:pt x="22" y="63"/>
                  </a:lnTo>
                  <a:lnTo>
                    <a:pt x="15" y="79"/>
                  </a:lnTo>
                  <a:lnTo>
                    <a:pt x="11" y="94"/>
                  </a:lnTo>
                  <a:lnTo>
                    <a:pt x="8" y="111"/>
                  </a:lnTo>
                  <a:lnTo>
                    <a:pt x="6" y="129"/>
                  </a:lnTo>
                  <a:lnTo>
                    <a:pt x="5" y="162"/>
                  </a:lnTo>
                  <a:lnTo>
                    <a:pt x="1" y="229"/>
                  </a:lnTo>
                  <a:lnTo>
                    <a:pt x="0" y="262"/>
                  </a:lnTo>
                  <a:lnTo>
                    <a:pt x="0" y="295"/>
                  </a:lnTo>
                  <a:lnTo>
                    <a:pt x="1" y="329"/>
                  </a:lnTo>
                  <a:lnTo>
                    <a:pt x="3" y="363"/>
                  </a:lnTo>
                  <a:lnTo>
                    <a:pt x="7" y="396"/>
                  </a:lnTo>
                  <a:lnTo>
                    <a:pt x="12" y="429"/>
                  </a:lnTo>
                  <a:lnTo>
                    <a:pt x="23" y="496"/>
                  </a:lnTo>
                  <a:lnTo>
                    <a:pt x="35" y="562"/>
                  </a:lnTo>
                  <a:lnTo>
                    <a:pt x="49" y="627"/>
                  </a:lnTo>
                  <a:lnTo>
                    <a:pt x="57" y="659"/>
                  </a:lnTo>
                  <a:lnTo>
                    <a:pt x="66" y="691"/>
                  </a:lnTo>
                  <a:lnTo>
                    <a:pt x="75" y="723"/>
                  </a:lnTo>
                  <a:lnTo>
                    <a:pt x="85" y="755"/>
                  </a:lnTo>
                  <a:lnTo>
                    <a:pt x="106" y="819"/>
                  </a:lnTo>
                  <a:lnTo>
                    <a:pt x="128" y="882"/>
                  </a:lnTo>
                  <a:lnTo>
                    <a:pt x="151" y="946"/>
                  </a:lnTo>
                  <a:lnTo>
                    <a:pt x="163" y="977"/>
                  </a:lnTo>
                  <a:lnTo>
                    <a:pt x="178" y="1007"/>
                  </a:lnTo>
                  <a:lnTo>
                    <a:pt x="192" y="1037"/>
                  </a:lnTo>
                  <a:lnTo>
                    <a:pt x="210" y="1066"/>
                  </a:lnTo>
                  <a:lnTo>
                    <a:pt x="228" y="1093"/>
                  </a:lnTo>
                  <a:lnTo>
                    <a:pt x="247" y="1121"/>
                  </a:lnTo>
                  <a:lnTo>
                    <a:pt x="289" y="117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7483" name="Line 507"/>
            <p:cNvSpPr>
              <a:spLocks noChangeShapeType="1"/>
            </p:cNvSpPr>
            <p:nvPr/>
          </p:nvSpPr>
          <p:spPr bwMode="auto">
            <a:xfrm>
              <a:off x="3724" y="1994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34087503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27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27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9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1269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9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1269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9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1269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9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2" dur="500"/>
                                        <p:tgtEl>
                                          <p:spTgt spid="1269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9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69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69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6979" grpId="0" autoUpdateAnimBg="0"/>
      <p:bldP spid="126981" grpId="0" autoUpdateAnimBg="0"/>
      <p:bldP spid="126982" grpId="0" autoUpdateAnimBg="0"/>
      <p:bldP spid="126983" grpId="0" autoUpdateAnimBg="0"/>
      <p:bldP spid="126984" grpId="0" autoUpdateAnimBg="0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02" name="Text Box 2"/>
          <p:cNvSpPr txBox="1">
            <a:spLocks noChangeArrowheads="1"/>
          </p:cNvSpPr>
          <p:nvPr/>
        </p:nvSpPr>
        <p:spPr bwMode="auto">
          <a:xfrm>
            <a:off x="119063" y="1143000"/>
            <a:ext cx="3890962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3333CC"/>
                </a:solidFill>
                <a:latin typeface="黑体" pitchFamily="2" charset="-122"/>
                <a:ea typeface="黑体" pitchFamily="2" charset="-122"/>
              </a:rPr>
              <a:t>D </a:t>
            </a:r>
            <a:r>
              <a:rPr kumimoji="1" lang="en-US" altLang="zh-CN" sz="3600" b="1">
                <a:solidFill>
                  <a:srgbClr val="000000"/>
                </a:solidFill>
              </a:rPr>
              <a:t>: </a:t>
            </a:r>
            <a:r>
              <a:rPr kumimoji="1" lang="zh-CN" altLang="en-US" sz="3600" b="1">
                <a:solidFill>
                  <a:srgbClr val="000000"/>
                </a:solidFill>
              </a:rPr>
              <a:t>弹簧外径</a:t>
            </a:r>
          </a:p>
        </p:txBody>
      </p:sp>
      <p:sp>
        <p:nvSpPr>
          <p:cNvPr id="128003" name="Text Box 3"/>
          <p:cNvSpPr txBox="1">
            <a:spLocks noChangeArrowheads="1"/>
          </p:cNvSpPr>
          <p:nvPr/>
        </p:nvSpPr>
        <p:spPr bwMode="auto">
          <a:xfrm>
            <a:off x="119063" y="1728788"/>
            <a:ext cx="4056062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3333CC"/>
                </a:solidFill>
                <a:latin typeface="黑体" pitchFamily="2" charset="-122"/>
                <a:ea typeface="黑体" pitchFamily="2" charset="-122"/>
              </a:rPr>
              <a:t>D</a:t>
            </a:r>
            <a:r>
              <a:rPr kumimoji="1" lang="en-US" altLang="zh-CN" sz="3600" b="1" baseline="-25000">
                <a:solidFill>
                  <a:srgbClr val="3333CC"/>
                </a:solidFill>
                <a:latin typeface="黑体" pitchFamily="2" charset="-122"/>
                <a:ea typeface="黑体" pitchFamily="2" charset="-122"/>
              </a:rPr>
              <a:t>1</a:t>
            </a:r>
            <a:r>
              <a:rPr kumimoji="1" lang="en-US" altLang="zh-CN" sz="3600" b="1">
                <a:solidFill>
                  <a:srgbClr val="000000"/>
                </a:solidFill>
              </a:rPr>
              <a:t>: </a:t>
            </a:r>
            <a:r>
              <a:rPr kumimoji="1" lang="zh-CN" altLang="en-US" sz="3600" b="1">
                <a:solidFill>
                  <a:srgbClr val="000000"/>
                </a:solidFill>
              </a:rPr>
              <a:t>弹簧内径</a:t>
            </a:r>
          </a:p>
        </p:txBody>
      </p:sp>
      <p:sp>
        <p:nvSpPr>
          <p:cNvPr id="128004" name="Text Box 4"/>
          <p:cNvSpPr txBox="1">
            <a:spLocks noChangeArrowheads="1"/>
          </p:cNvSpPr>
          <p:nvPr/>
        </p:nvSpPr>
        <p:spPr bwMode="auto">
          <a:xfrm>
            <a:off x="119063" y="2347913"/>
            <a:ext cx="40767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3333CC"/>
                </a:solidFill>
                <a:latin typeface="黑体" pitchFamily="2" charset="-122"/>
                <a:ea typeface="黑体" pitchFamily="2" charset="-122"/>
              </a:rPr>
              <a:t>D</a:t>
            </a:r>
            <a:r>
              <a:rPr kumimoji="1" lang="en-US" altLang="zh-CN" sz="3600" b="1" baseline="-25000">
                <a:solidFill>
                  <a:srgbClr val="3333CC"/>
                </a:solidFill>
                <a:latin typeface="黑体" pitchFamily="2" charset="-122"/>
                <a:ea typeface="黑体" pitchFamily="2" charset="-122"/>
              </a:rPr>
              <a:t>2</a:t>
            </a:r>
            <a:r>
              <a:rPr kumimoji="1" lang="en-US" altLang="zh-CN" sz="3600" b="1">
                <a:solidFill>
                  <a:srgbClr val="000000"/>
                </a:solidFill>
              </a:rPr>
              <a:t>: </a:t>
            </a:r>
            <a:r>
              <a:rPr kumimoji="1" lang="zh-CN" altLang="en-US" sz="3600" b="1">
                <a:solidFill>
                  <a:srgbClr val="000000"/>
                </a:solidFill>
              </a:rPr>
              <a:t>弹簧中径</a:t>
            </a:r>
          </a:p>
        </p:txBody>
      </p:sp>
      <p:sp>
        <p:nvSpPr>
          <p:cNvPr id="128005" name="Text Box 5"/>
          <p:cNvSpPr txBox="1">
            <a:spLocks noChangeArrowheads="1"/>
          </p:cNvSpPr>
          <p:nvPr/>
        </p:nvSpPr>
        <p:spPr bwMode="auto">
          <a:xfrm>
            <a:off x="209550" y="3521075"/>
            <a:ext cx="41148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3333CC"/>
                </a:solidFill>
                <a:latin typeface="黑体" pitchFamily="2" charset="-122"/>
                <a:ea typeface="黑体" pitchFamily="2" charset="-122"/>
              </a:rPr>
              <a:t>t</a:t>
            </a:r>
            <a:r>
              <a:rPr kumimoji="1" lang="en-US" altLang="zh-CN" sz="3600" b="1">
                <a:solidFill>
                  <a:srgbClr val="FF3300"/>
                </a:solidFill>
              </a:rPr>
              <a:t>  </a:t>
            </a:r>
            <a:r>
              <a:rPr kumimoji="1" lang="en-US" altLang="zh-CN" sz="3600" b="1">
                <a:solidFill>
                  <a:srgbClr val="000000"/>
                </a:solidFill>
              </a:rPr>
              <a:t>: </a:t>
            </a:r>
            <a:r>
              <a:rPr kumimoji="1" lang="zh-CN" altLang="en-US" sz="3600" b="1">
                <a:solidFill>
                  <a:srgbClr val="000000"/>
                </a:solidFill>
              </a:rPr>
              <a:t>弹簧节距</a:t>
            </a:r>
          </a:p>
        </p:txBody>
      </p:sp>
      <p:sp>
        <p:nvSpPr>
          <p:cNvPr id="128006" name="Text Box 6"/>
          <p:cNvSpPr txBox="1">
            <a:spLocks noChangeArrowheads="1"/>
          </p:cNvSpPr>
          <p:nvPr/>
        </p:nvSpPr>
        <p:spPr bwMode="auto">
          <a:xfrm>
            <a:off x="119063" y="4156075"/>
            <a:ext cx="444817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3333CC"/>
                </a:solidFill>
                <a:latin typeface="黑体" pitchFamily="2" charset="-122"/>
                <a:ea typeface="黑体" pitchFamily="2" charset="-122"/>
              </a:rPr>
              <a:t>H</a:t>
            </a:r>
            <a:r>
              <a:rPr kumimoji="1" lang="en-US" altLang="zh-CN" sz="3600" b="1" baseline="-25000">
                <a:solidFill>
                  <a:srgbClr val="3333CC"/>
                </a:solidFill>
                <a:latin typeface="黑体" pitchFamily="2" charset="-122"/>
                <a:ea typeface="黑体" pitchFamily="2" charset="-122"/>
              </a:rPr>
              <a:t>0 </a:t>
            </a:r>
            <a:r>
              <a:rPr kumimoji="1" lang="en-US" altLang="zh-CN" sz="3600" b="1">
                <a:solidFill>
                  <a:srgbClr val="000000"/>
                </a:solidFill>
              </a:rPr>
              <a:t>: </a:t>
            </a:r>
            <a:r>
              <a:rPr kumimoji="1" lang="zh-CN" altLang="en-US" sz="3600" b="1">
                <a:solidFill>
                  <a:srgbClr val="000000"/>
                </a:solidFill>
              </a:rPr>
              <a:t>自由高度</a:t>
            </a:r>
          </a:p>
        </p:txBody>
      </p:sp>
      <p:sp>
        <p:nvSpPr>
          <p:cNvPr id="128007" name="Text Box 7"/>
          <p:cNvSpPr txBox="1">
            <a:spLocks noChangeArrowheads="1"/>
          </p:cNvSpPr>
          <p:nvPr/>
        </p:nvSpPr>
        <p:spPr bwMode="auto">
          <a:xfrm>
            <a:off x="96838" y="4799013"/>
            <a:ext cx="499745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H</a:t>
            </a:r>
            <a:r>
              <a:rPr kumimoji="1" lang="en-US" altLang="zh-CN" sz="4000" b="1" baseline="-25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0</a:t>
            </a:r>
            <a:r>
              <a:rPr kumimoji="1" lang="en-US" altLang="zh-CN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=nt+(n</a:t>
            </a:r>
            <a:r>
              <a:rPr kumimoji="1" lang="en-US" altLang="zh-CN" sz="4000" b="1" baseline="-25000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2</a:t>
            </a:r>
            <a:r>
              <a:rPr kumimoji="1" lang="en-US" altLang="zh-CN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-0.5)d</a:t>
            </a:r>
          </a:p>
        </p:txBody>
      </p:sp>
      <p:sp>
        <p:nvSpPr>
          <p:cNvPr id="128008" name="Text Box 8"/>
          <p:cNvSpPr txBox="1">
            <a:spLocks noChangeArrowheads="1"/>
          </p:cNvSpPr>
          <p:nvPr/>
        </p:nvSpPr>
        <p:spPr bwMode="auto">
          <a:xfrm>
            <a:off x="119063" y="512763"/>
            <a:ext cx="3883025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3333CC"/>
                </a:solidFill>
                <a:latin typeface="黑体" pitchFamily="2" charset="-122"/>
                <a:ea typeface="黑体" pitchFamily="2" charset="-122"/>
              </a:rPr>
              <a:t>d</a:t>
            </a:r>
            <a:r>
              <a:rPr kumimoji="1" lang="en-US" altLang="zh-CN" sz="3600" b="1">
                <a:solidFill>
                  <a:srgbClr val="000000"/>
                </a:solidFill>
              </a:rPr>
              <a:t>  : </a:t>
            </a:r>
            <a:r>
              <a:rPr kumimoji="1" lang="zh-CN" altLang="en-US" sz="3600" b="1">
                <a:solidFill>
                  <a:srgbClr val="000000"/>
                </a:solidFill>
              </a:rPr>
              <a:t>簧丝直径</a:t>
            </a:r>
          </a:p>
        </p:txBody>
      </p:sp>
      <p:sp>
        <p:nvSpPr>
          <p:cNvPr id="128009" name="Text Box 9"/>
          <p:cNvSpPr txBox="1">
            <a:spLocks noChangeArrowheads="1"/>
          </p:cNvSpPr>
          <p:nvPr/>
        </p:nvSpPr>
        <p:spPr bwMode="auto">
          <a:xfrm>
            <a:off x="1030288" y="2862263"/>
            <a:ext cx="3084512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3333CC"/>
                </a:solidFill>
                <a:latin typeface="黑体" pitchFamily="2" charset="-122"/>
                <a:ea typeface="黑体" pitchFamily="2" charset="-122"/>
              </a:rPr>
              <a:t>D</a:t>
            </a:r>
            <a:r>
              <a:rPr kumimoji="1" lang="en-US" altLang="zh-CN" sz="3600" b="1" baseline="-25000">
                <a:solidFill>
                  <a:srgbClr val="3333CC"/>
                </a:solidFill>
                <a:latin typeface="黑体" pitchFamily="2" charset="-122"/>
                <a:ea typeface="黑体" pitchFamily="2" charset="-122"/>
              </a:rPr>
              <a:t>2</a:t>
            </a:r>
            <a:r>
              <a:rPr kumimoji="1" lang="en-US" altLang="zh-CN" sz="3600" b="1">
                <a:solidFill>
                  <a:srgbClr val="3333CC"/>
                </a:solidFill>
                <a:latin typeface="黑体" pitchFamily="2" charset="-122"/>
                <a:ea typeface="黑体" pitchFamily="2" charset="-122"/>
              </a:rPr>
              <a:t>=D-d</a:t>
            </a:r>
            <a:endParaRPr kumimoji="1" lang="en-US" altLang="zh-CN" sz="3600">
              <a:solidFill>
                <a:srgbClr val="3333CC"/>
              </a:solidFill>
              <a:latin typeface="黑体" pitchFamily="2" charset="-122"/>
              <a:ea typeface="黑体" pitchFamily="2" charset="-122"/>
            </a:endParaRPr>
          </a:p>
        </p:txBody>
      </p:sp>
      <p:grpSp>
        <p:nvGrpSpPr>
          <p:cNvPr id="128011" name="Group 11"/>
          <p:cNvGrpSpPr>
            <a:grpSpLocks/>
          </p:cNvGrpSpPr>
          <p:nvPr/>
        </p:nvGrpSpPr>
        <p:grpSpPr bwMode="auto">
          <a:xfrm>
            <a:off x="6751638" y="273050"/>
            <a:ext cx="2335212" cy="6370638"/>
            <a:chOff x="4581" y="1050"/>
            <a:chExt cx="1143" cy="3117"/>
          </a:xfrm>
        </p:grpSpPr>
        <p:sp>
          <p:nvSpPr>
            <p:cNvPr id="128012" name="Line 12"/>
            <p:cNvSpPr>
              <a:spLocks noChangeShapeType="1"/>
            </p:cNvSpPr>
            <p:nvPr/>
          </p:nvSpPr>
          <p:spPr bwMode="auto">
            <a:xfrm>
              <a:off x="5150" y="1050"/>
              <a:ext cx="0" cy="2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13" name="Line 13"/>
            <p:cNvSpPr>
              <a:spLocks noChangeShapeType="1"/>
            </p:cNvSpPr>
            <p:nvPr/>
          </p:nvSpPr>
          <p:spPr bwMode="auto">
            <a:xfrm>
              <a:off x="5150" y="1349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14" name="Line 14"/>
            <p:cNvSpPr>
              <a:spLocks noChangeShapeType="1"/>
            </p:cNvSpPr>
            <p:nvPr/>
          </p:nvSpPr>
          <p:spPr bwMode="auto">
            <a:xfrm>
              <a:off x="5150" y="1425"/>
              <a:ext cx="0" cy="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15" name="Line 15"/>
            <p:cNvSpPr>
              <a:spLocks noChangeShapeType="1"/>
            </p:cNvSpPr>
            <p:nvPr/>
          </p:nvSpPr>
          <p:spPr bwMode="auto">
            <a:xfrm>
              <a:off x="5150" y="1681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16" name="Line 16"/>
            <p:cNvSpPr>
              <a:spLocks noChangeShapeType="1"/>
            </p:cNvSpPr>
            <p:nvPr/>
          </p:nvSpPr>
          <p:spPr bwMode="auto">
            <a:xfrm>
              <a:off x="5150" y="1758"/>
              <a:ext cx="0" cy="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17" name="Line 17"/>
            <p:cNvSpPr>
              <a:spLocks noChangeShapeType="1"/>
            </p:cNvSpPr>
            <p:nvPr/>
          </p:nvSpPr>
          <p:spPr bwMode="auto">
            <a:xfrm>
              <a:off x="5150" y="2012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18" name="Line 18"/>
            <p:cNvSpPr>
              <a:spLocks noChangeShapeType="1"/>
            </p:cNvSpPr>
            <p:nvPr/>
          </p:nvSpPr>
          <p:spPr bwMode="auto">
            <a:xfrm>
              <a:off x="5150" y="2090"/>
              <a:ext cx="0" cy="2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19" name="Line 19"/>
            <p:cNvSpPr>
              <a:spLocks noChangeShapeType="1"/>
            </p:cNvSpPr>
            <p:nvPr/>
          </p:nvSpPr>
          <p:spPr bwMode="auto">
            <a:xfrm>
              <a:off x="5150" y="2344"/>
              <a:ext cx="0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20" name="Line 20"/>
            <p:cNvSpPr>
              <a:spLocks noChangeShapeType="1"/>
            </p:cNvSpPr>
            <p:nvPr/>
          </p:nvSpPr>
          <p:spPr bwMode="auto">
            <a:xfrm>
              <a:off x="5150" y="2421"/>
              <a:ext cx="0" cy="2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21" name="Line 21"/>
            <p:cNvSpPr>
              <a:spLocks noChangeShapeType="1"/>
            </p:cNvSpPr>
            <p:nvPr/>
          </p:nvSpPr>
          <p:spPr bwMode="auto">
            <a:xfrm>
              <a:off x="5555" y="1061"/>
              <a:ext cx="0" cy="2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22" name="Line 22"/>
            <p:cNvSpPr>
              <a:spLocks noChangeShapeType="1"/>
            </p:cNvSpPr>
            <p:nvPr/>
          </p:nvSpPr>
          <p:spPr bwMode="auto">
            <a:xfrm>
              <a:off x="5555" y="1344"/>
              <a:ext cx="0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23" name="Line 23"/>
            <p:cNvSpPr>
              <a:spLocks noChangeShapeType="1"/>
            </p:cNvSpPr>
            <p:nvPr/>
          </p:nvSpPr>
          <p:spPr bwMode="auto">
            <a:xfrm>
              <a:off x="5555" y="1421"/>
              <a:ext cx="0" cy="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24" name="Line 24"/>
            <p:cNvSpPr>
              <a:spLocks noChangeShapeType="1"/>
            </p:cNvSpPr>
            <p:nvPr/>
          </p:nvSpPr>
          <p:spPr bwMode="auto">
            <a:xfrm>
              <a:off x="5555" y="1677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25" name="Line 25"/>
            <p:cNvSpPr>
              <a:spLocks noChangeShapeType="1"/>
            </p:cNvSpPr>
            <p:nvPr/>
          </p:nvSpPr>
          <p:spPr bwMode="auto">
            <a:xfrm>
              <a:off x="5555" y="1753"/>
              <a:ext cx="0" cy="2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26" name="Line 26"/>
            <p:cNvSpPr>
              <a:spLocks noChangeShapeType="1"/>
            </p:cNvSpPr>
            <p:nvPr/>
          </p:nvSpPr>
          <p:spPr bwMode="auto">
            <a:xfrm>
              <a:off x="5555" y="2009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27" name="Line 27"/>
            <p:cNvSpPr>
              <a:spLocks noChangeShapeType="1"/>
            </p:cNvSpPr>
            <p:nvPr/>
          </p:nvSpPr>
          <p:spPr bwMode="auto">
            <a:xfrm>
              <a:off x="5555" y="2086"/>
              <a:ext cx="0" cy="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28" name="Line 28"/>
            <p:cNvSpPr>
              <a:spLocks noChangeShapeType="1"/>
            </p:cNvSpPr>
            <p:nvPr/>
          </p:nvSpPr>
          <p:spPr bwMode="auto">
            <a:xfrm>
              <a:off x="5555" y="2340"/>
              <a:ext cx="0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29" name="Line 29"/>
            <p:cNvSpPr>
              <a:spLocks noChangeShapeType="1"/>
            </p:cNvSpPr>
            <p:nvPr/>
          </p:nvSpPr>
          <p:spPr bwMode="auto">
            <a:xfrm>
              <a:off x="5555" y="2417"/>
              <a:ext cx="0" cy="2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30" name="Line 30"/>
            <p:cNvSpPr>
              <a:spLocks noChangeShapeType="1"/>
            </p:cNvSpPr>
            <p:nvPr/>
          </p:nvSpPr>
          <p:spPr bwMode="auto">
            <a:xfrm>
              <a:off x="4745" y="1058"/>
              <a:ext cx="0" cy="2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31" name="Line 31"/>
            <p:cNvSpPr>
              <a:spLocks noChangeShapeType="1"/>
            </p:cNvSpPr>
            <p:nvPr/>
          </p:nvSpPr>
          <p:spPr bwMode="auto">
            <a:xfrm>
              <a:off x="4745" y="1346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32" name="Line 32"/>
            <p:cNvSpPr>
              <a:spLocks noChangeShapeType="1"/>
            </p:cNvSpPr>
            <p:nvPr/>
          </p:nvSpPr>
          <p:spPr bwMode="auto">
            <a:xfrm>
              <a:off x="4745" y="1423"/>
              <a:ext cx="0" cy="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33" name="Line 33"/>
            <p:cNvSpPr>
              <a:spLocks noChangeShapeType="1"/>
            </p:cNvSpPr>
            <p:nvPr/>
          </p:nvSpPr>
          <p:spPr bwMode="auto">
            <a:xfrm>
              <a:off x="4745" y="1679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34" name="Line 34"/>
            <p:cNvSpPr>
              <a:spLocks noChangeShapeType="1"/>
            </p:cNvSpPr>
            <p:nvPr/>
          </p:nvSpPr>
          <p:spPr bwMode="auto">
            <a:xfrm>
              <a:off x="4745" y="1754"/>
              <a:ext cx="0" cy="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35" name="Line 35"/>
            <p:cNvSpPr>
              <a:spLocks noChangeShapeType="1"/>
            </p:cNvSpPr>
            <p:nvPr/>
          </p:nvSpPr>
          <p:spPr bwMode="auto">
            <a:xfrm>
              <a:off x="4745" y="2011"/>
              <a:ext cx="0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36" name="Line 36"/>
            <p:cNvSpPr>
              <a:spLocks noChangeShapeType="1"/>
            </p:cNvSpPr>
            <p:nvPr/>
          </p:nvSpPr>
          <p:spPr bwMode="auto">
            <a:xfrm>
              <a:off x="4745" y="2088"/>
              <a:ext cx="0" cy="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37" name="Line 37"/>
            <p:cNvSpPr>
              <a:spLocks noChangeShapeType="1"/>
            </p:cNvSpPr>
            <p:nvPr/>
          </p:nvSpPr>
          <p:spPr bwMode="auto">
            <a:xfrm>
              <a:off x="4745" y="2342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38" name="Line 38"/>
            <p:cNvSpPr>
              <a:spLocks noChangeShapeType="1"/>
            </p:cNvSpPr>
            <p:nvPr/>
          </p:nvSpPr>
          <p:spPr bwMode="auto">
            <a:xfrm>
              <a:off x="4745" y="2419"/>
              <a:ext cx="0" cy="2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39" name="Line 39"/>
            <p:cNvSpPr>
              <a:spLocks noChangeShapeType="1"/>
            </p:cNvSpPr>
            <p:nvPr/>
          </p:nvSpPr>
          <p:spPr bwMode="auto">
            <a:xfrm>
              <a:off x="4745" y="1108"/>
              <a:ext cx="88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40" name="Line 40"/>
            <p:cNvSpPr>
              <a:spLocks noChangeShapeType="1"/>
            </p:cNvSpPr>
            <p:nvPr/>
          </p:nvSpPr>
          <p:spPr bwMode="auto">
            <a:xfrm>
              <a:off x="4745" y="2626"/>
              <a:ext cx="88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41" name="Line 41"/>
            <p:cNvSpPr>
              <a:spLocks noChangeShapeType="1"/>
            </p:cNvSpPr>
            <p:nvPr/>
          </p:nvSpPr>
          <p:spPr bwMode="auto">
            <a:xfrm flipV="1">
              <a:off x="5485" y="1397"/>
              <a:ext cx="83" cy="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42" name="Line 42"/>
            <p:cNvSpPr>
              <a:spLocks noChangeShapeType="1"/>
            </p:cNvSpPr>
            <p:nvPr/>
          </p:nvSpPr>
          <p:spPr bwMode="auto">
            <a:xfrm flipV="1">
              <a:off x="5500" y="1410"/>
              <a:ext cx="98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43" name="Line 43"/>
            <p:cNvSpPr>
              <a:spLocks noChangeShapeType="1"/>
            </p:cNvSpPr>
            <p:nvPr/>
          </p:nvSpPr>
          <p:spPr bwMode="auto">
            <a:xfrm flipV="1">
              <a:off x="5524" y="1436"/>
              <a:ext cx="95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44" name="Line 44"/>
            <p:cNvSpPr>
              <a:spLocks noChangeShapeType="1"/>
            </p:cNvSpPr>
            <p:nvPr/>
          </p:nvSpPr>
          <p:spPr bwMode="auto">
            <a:xfrm flipV="1">
              <a:off x="5564" y="1476"/>
              <a:ext cx="62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45" name="Freeform 45"/>
            <p:cNvSpPr>
              <a:spLocks/>
            </p:cNvSpPr>
            <p:nvPr/>
          </p:nvSpPr>
          <p:spPr bwMode="auto">
            <a:xfrm>
              <a:off x="4673" y="1108"/>
              <a:ext cx="77" cy="142"/>
            </a:xfrm>
            <a:custGeom>
              <a:avLst/>
              <a:gdLst>
                <a:gd name="T0" fmla="*/ 285 w 285"/>
                <a:gd name="T1" fmla="*/ 1 h 525"/>
                <a:gd name="T2" fmla="*/ 265 w 285"/>
                <a:gd name="T3" fmla="*/ 0 h 525"/>
                <a:gd name="T4" fmla="*/ 244 w 285"/>
                <a:gd name="T5" fmla="*/ 0 h 525"/>
                <a:gd name="T6" fmla="*/ 223 w 285"/>
                <a:gd name="T7" fmla="*/ 2 h 525"/>
                <a:gd name="T8" fmla="*/ 203 w 285"/>
                <a:gd name="T9" fmla="*/ 6 h 525"/>
                <a:gd name="T10" fmla="*/ 183 w 285"/>
                <a:gd name="T11" fmla="*/ 12 h 525"/>
                <a:gd name="T12" fmla="*/ 163 w 285"/>
                <a:gd name="T13" fmla="*/ 18 h 525"/>
                <a:gd name="T14" fmla="*/ 145 w 285"/>
                <a:gd name="T15" fmla="*/ 27 h 525"/>
                <a:gd name="T16" fmla="*/ 127 w 285"/>
                <a:gd name="T17" fmla="*/ 37 h 525"/>
                <a:gd name="T18" fmla="*/ 109 w 285"/>
                <a:gd name="T19" fmla="*/ 48 h 525"/>
                <a:gd name="T20" fmla="*/ 94 w 285"/>
                <a:gd name="T21" fmla="*/ 60 h 525"/>
                <a:gd name="T22" fmla="*/ 78 w 285"/>
                <a:gd name="T23" fmla="*/ 75 h 525"/>
                <a:gd name="T24" fmla="*/ 64 w 285"/>
                <a:gd name="T25" fmla="*/ 90 h 525"/>
                <a:gd name="T26" fmla="*/ 51 w 285"/>
                <a:gd name="T27" fmla="*/ 106 h 525"/>
                <a:gd name="T28" fmla="*/ 40 w 285"/>
                <a:gd name="T29" fmla="*/ 123 h 525"/>
                <a:gd name="T30" fmla="*/ 30 w 285"/>
                <a:gd name="T31" fmla="*/ 141 h 525"/>
                <a:gd name="T32" fmla="*/ 21 w 285"/>
                <a:gd name="T33" fmla="*/ 160 h 525"/>
                <a:gd name="T34" fmla="*/ 13 w 285"/>
                <a:gd name="T35" fmla="*/ 179 h 525"/>
                <a:gd name="T36" fmla="*/ 7 w 285"/>
                <a:gd name="T37" fmla="*/ 199 h 525"/>
                <a:gd name="T38" fmla="*/ 3 w 285"/>
                <a:gd name="T39" fmla="*/ 220 h 525"/>
                <a:gd name="T40" fmla="*/ 1 w 285"/>
                <a:gd name="T41" fmla="*/ 239 h 525"/>
                <a:gd name="T42" fmla="*/ 0 w 285"/>
                <a:gd name="T43" fmla="*/ 260 h 525"/>
                <a:gd name="T44" fmla="*/ 0 w 285"/>
                <a:gd name="T45" fmla="*/ 281 h 525"/>
                <a:gd name="T46" fmla="*/ 2 w 285"/>
                <a:gd name="T47" fmla="*/ 301 h 525"/>
                <a:gd name="T48" fmla="*/ 6 w 285"/>
                <a:gd name="T49" fmla="*/ 322 h 525"/>
                <a:gd name="T50" fmla="*/ 12 w 285"/>
                <a:gd name="T51" fmla="*/ 342 h 525"/>
                <a:gd name="T52" fmla="*/ 19 w 285"/>
                <a:gd name="T53" fmla="*/ 361 h 525"/>
                <a:gd name="T54" fmla="*/ 27 w 285"/>
                <a:gd name="T55" fmla="*/ 380 h 525"/>
                <a:gd name="T56" fmla="*/ 37 w 285"/>
                <a:gd name="T57" fmla="*/ 399 h 525"/>
                <a:gd name="T58" fmla="*/ 48 w 285"/>
                <a:gd name="T59" fmla="*/ 415 h 525"/>
                <a:gd name="T60" fmla="*/ 61 w 285"/>
                <a:gd name="T61" fmla="*/ 432 h 525"/>
                <a:gd name="T62" fmla="*/ 75 w 285"/>
                <a:gd name="T63" fmla="*/ 447 h 525"/>
                <a:gd name="T64" fmla="*/ 90 w 285"/>
                <a:gd name="T65" fmla="*/ 462 h 525"/>
                <a:gd name="T66" fmla="*/ 106 w 285"/>
                <a:gd name="T67" fmla="*/ 474 h 525"/>
                <a:gd name="T68" fmla="*/ 124 w 285"/>
                <a:gd name="T69" fmla="*/ 486 h 525"/>
                <a:gd name="T70" fmla="*/ 141 w 285"/>
                <a:gd name="T71" fmla="*/ 496 h 525"/>
                <a:gd name="T72" fmla="*/ 160 w 285"/>
                <a:gd name="T73" fmla="*/ 505 h 525"/>
                <a:gd name="T74" fmla="*/ 179 w 285"/>
                <a:gd name="T75" fmla="*/ 512 h 525"/>
                <a:gd name="T76" fmla="*/ 199 w 285"/>
                <a:gd name="T77" fmla="*/ 518 h 525"/>
                <a:gd name="T78" fmla="*/ 219 w 285"/>
                <a:gd name="T79" fmla="*/ 522 h 525"/>
                <a:gd name="T80" fmla="*/ 240 w 285"/>
                <a:gd name="T81" fmla="*/ 525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85" h="525">
                  <a:moveTo>
                    <a:pt x="285" y="1"/>
                  </a:moveTo>
                  <a:lnTo>
                    <a:pt x="265" y="0"/>
                  </a:lnTo>
                  <a:lnTo>
                    <a:pt x="244" y="0"/>
                  </a:lnTo>
                  <a:lnTo>
                    <a:pt x="223" y="2"/>
                  </a:lnTo>
                  <a:lnTo>
                    <a:pt x="203" y="6"/>
                  </a:lnTo>
                  <a:lnTo>
                    <a:pt x="183" y="12"/>
                  </a:lnTo>
                  <a:lnTo>
                    <a:pt x="163" y="18"/>
                  </a:lnTo>
                  <a:lnTo>
                    <a:pt x="145" y="27"/>
                  </a:lnTo>
                  <a:lnTo>
                    <a:pt x="127" y="37"/>
                  </a:lnTo>
                  <a:lnTo>
                    <a:pt x="109" y="48"/>
                  </a:lnTo>
                  <a:lnTo>
                    <a:pt x="94" y="60"/>
                  </a:lnTo>
                  <a:lnTo>
                    <a:pt x="78" y="75"/>
                  </a:lnTo>
                  <a:lnTo>
                    <a:pt x="64" y="90"/>
                  </a:lnTo>
                  <a:lnTo>
                    <a:pt x="51" y="106"/>
                  </a:lnTo>
                  <a:lnTo>
                    <a:pt x="40" y="123"/>
                  </a:lnTo>
                  <a:lnTo>
                    <a:pt x="30" y="141"/>
                  </a:lnTo>
                  <a:lnTo>
                    <a:pt x="21" y="160"/>
                  </a:lnTo>
                  <a:lnTo>
                    <a:pt x="13" y="179"/>
                  </a:lnTo>
                  <a:lnTo>
                    <a:pt x="7" y="199"/>
                  </a:lnTo>
                  <a:lnTo>
                    <a:pt x="3" y="220"/>
                  </a:lnTo>
                  <a:lnTo>
                    <a:pt x="1" y="239"/>
                  </a:lnTo>
                  <a:lnTo>
                    <a:pt x="0" y="260"/>
                  </a:lnTo>
                  <a:lnTo>
                    <a:pt x="0" y="281"/>
                  </a:lnTo>
                  <a:lnTo>
                    <a:pt x="2" y="301"/>
                  </a:lnTo>
                  <a:lnTo>
                    <a:pt x="6" y="322"/>
                  </a:lnTo>
                  <a:lnTo>
                    <a:pt x="12" y="342"/>
                  </a:lnTo>
                  <a:lnTo>
                    <a:pt x="19" y="361"/>
                  </a:lnTo>
                  <a:lnTo>
                    <a:pt x="27" y="380"/>
                  </a:lnTo>
                  <a:lnTo>
                    <a:pt x="37" y="399"/>
                  </a:lnTo>
                  <a:lnTo>
                    <a:pt x="48" y="415"/>
                  </a:lnTo>
                  <a:lnTo>
                    <a:pt x="61" y="432"/>
                  </a:lnTo>
                  <a:lnTo>
                    <a:pt x="75" y="447"/>
                  </a:lnTo>
                  <a:lnTo>
                    <a:pt x="90" y="462"/>
                  </a:lnTo>
                  <a:lnTo>
                    <a:pt x="106" y="474"/>
                  </a:lnTo>
                  <a:lnTo>
                    <a:pt x="124" y="486"/>
                  </a:lnTo>
                  <a:lnTo>
                    <a:pt x="141" y="496"/>
                  </a:lnTo>
                  <a:lnTo>
                    <a:pt x="160" y="505"/>
                  </a:lnTo>
                  <a:lnTo>
                    <a:pt x="179" y="512"/>
                  </a:lnTo>
                  <a:lnTo>
                    <a:pt x="199" y="518"/>
                  </a:lnTo>
                  <a:lnTo>
                    <a:pt x="219" y="522"/>
                  </a:lnTo>
                  <a:lnTo>
                    <a:pt x="240" y="52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46" name="Freeform 46"/>
            <p:cNvSpPr>
              <a:spLocks/>
            </p:cNvSpPr>
            <p:nvPr/>
          </p:nvSpPr>
          <p:spPr bwMode="auto">
            <a:xfrm>
              <a:off x="5562" y="1108"/>
              <a:ext cx="64" cy="70"/>
            </a:xfrm>
            <a:custGeom>
              <a:avLst/>
              <a:gdLst>
                <a:gd name="T0" fmla="*/ 0 w 240"/>
                <a:gd name="T1" fmla="*/ 262 h 262"/>
                <a:gd name="T2" fmla="*/ 20 w 240"/>
                <a:gd name="T3" fmla="*/ 259 h 262"/>
                <a:gd name="T4" fmla="*/ 41 w 240"/>
                <a:gd name="T5" fmla="*/ 255 h 262"/>
                <a:gd name="T6" fmla="*/ 60 w 240"/>
                <a:gd name="T7" fmla="*/ 249 h 262"/>
                <a:gd name="T8" fmla="*/ 80 w 240"/>
                <a:gd name="T9" fmla="*/ 242 h 262"/>
                <a:gd name="T10" fmla="*/ 98 w 240"/>
                <a:gd name="T11" fmla="*/ 233 h 262"/>
                <a:gd name="T12" fmla="*/ 116 w 240"/>
                <a:gd name="T13" fmla="*/ 223 h 262"/>
                <a:gd name="T14" fmla="*/ 133 w 240"/>
                <a:gd name="T15" fmla="*/ 212 h 262"/>
                <a:gd name="T16" fmla="*/ 149 w 240"/>
                <a:gd name="T17" fmla="*/ 199 h 262"/>
                <a:gd name="T18" fmla="*/ 164 w 240"/>
                <a:gd name="T19" fmla="*/ 184 h 262"/>
                <a:gd name="T20" fmla="*/ 178 w 240"/>
                <a:gd name="T21" fmla="*/ 170 h 262"/>
                <a:gd name="T22" fmla="*/ 190 w 240"/>
                <a:gd name="T23" fmla="*/ 153 h 262"/>
                <a:gd name="T24" fmla="*/ 202 w 240"/>
                <a:gd name="T25" fmla="*/ 137 h 262"/>
                <a:gd name="T26" fmla="*/ 212 w 240"/>
                <a:gd name="T27" fmla="*/ 118 h 262"/>
                <a:gd name="T28" fmla="*/ 220 w 240"/>
                <a:gd name="T29" fmla="*/ 99 h 262"/>
                <a:gd name="T30" fmla="*/ 228 w 240"/>
                <a:gd name="T31" fmla="*/ 80 h 262"/>
                <a:gd name="T32" fmla="*/ 233 w 240"/>
                <a:gd name="T33" fmla="*/ 60 h 262"/>
                <a:gd name="T34" fmla="*/ 237 w 240"/>
                <a:gd name="T35" fmla="*/ 41 h 262"/>
                <a:gd name="T36" fmla="*/ 240 w 240"/>
                <a:gd name="T37" fmla="*/ 20 h 262"/>
                <a:gd name="T38" fmla="*/ 240 w 240"/>
                <a:gd name="T39" fmla="*/ 0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40" h="262">
                  <a:moveTo>
                    <a:pt x="0" y="262"/>
                  </a:moveTo>
                  <a:lnTo>
                    <a:pt x="20" y="259"/>
                  </a:lnTo>
                  <a:lnTo>
                    <a:pt x="41" y="255"/>
                  </a:lnTo>
                  <a:lnTo>
                    <a:pt x="60" y="249"/>
                  </a:lnTo>
                  <a:lnTo>
                    <a:pt x="80" y="242"/>
                  </a:lnTo>
                  <a:lnTo>
                    <a:pt x="98" y="233"/>
                  </a:lnTo>
                  <a:lnTo>
                    <a:pt x="116" y="223"/>
                  </a:lnTo>
                  <a:lnTo>
                    <a:pt x="133" y="212"/>
                  </a:lnTo>
                  <a:lnTo>
                    <a:pt x="149" y="199"/>
                  </a:lnTo>
                  <a:lnTo>
                    <a:pt x="164" y="184"/>
                  </a:lnTo>
                  <a:lnTo>
                    <a:pt x="178" y="170"/>
                  </a:lnTo>
                  <a:lnTo>
                    <a:pt x="190" y="153"/>
                  </a:lnTo>
                  <a:lnTo>
                    <a:pt x="202" y="137"/>
                  </a:lnTo>
                  <a:lnTo>
                    <a:pt x="212" y="118"/>
                  </a:lnTo>
                  <a:lnTo>
                    <a:pt x="220" y="99"/>
                  </a:lnTo>
                  <a:lnTo>
                    <a:pt x="228" y="80"/>
                  </a:lnTo>
                  <a:lnTo>
                    <a:pt x="233" y="60"/>
                  </a:lnTo>
                  <a:lnTo>
                    <a:pt x="237" y="41"/>
                  </a:lnTo>
                  <a:lnTo>
                    <a:pt x="240" y="20"/>
                  </a:lnTo>
                  <a:lnTo>
                    <a:pt x="24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47" name="Freeform 47"/>
            <p:cNvSpPr>
              <a:spLocks/>
            </p:cNvSpPr>
            <p:nvPr/>
          </p:nvSpPr>
          <p:spPr bwMode="auto">
            <a:xfrm>
              <a:off x="5534" y="1180"/>
              <a:ext cx="92" cy="139"/>
            </a:xfrm>
            <a:custGeom>
              <a:avLst/>
              <a:gdLst>
                <a:gd name="T0" fmla="*/ 117 w 345"/>
                <a:gd name="T1" fmla="*/ 524 h 524"/>
                <a:gd name="T2" fmla="*/ 137 w 345"/>
                <a:gd name="T3" fmla="*/ 520 h 524"/>
                <a:gd name="T4" fmla="*/ 158 w 345"/>
                <a:gd name="T5" fmla="*/ 515 h 524"/>
                <a:gd name="T6" fmla="*/ 177 w 345"/>
                <a:gd name="T7" fmla="*/ 508 h 524"/>
                <a:gd name="T8" fmla="*/ 197 w 345"/>
                <a:gd name="T9" fmla="*/ 500 h 524"/>
                <a:gd name="T10" fmla="*/ 214 w 345"/>
                <a:gd name="T11" fmla="*/ 490 h 524"/>
                <a:gd name="T12" fmla="*/ 232 w 345"/>
                <a:gd name="T13" fmla="*/ 479 h 524"/>
                <a:gd name="T14" fmla="*/ 249 w 345"/>
                <a:gd name="T15" fmla="*/ 466 h 524"/>
                <a:gd name="T16" fmla="*/ 264 w 345"/>
                <a:gd name="T17" fmla="*/ 453 h 524"/>
                <a:gd name="T18" fmla="*/ 279 w 345"/>
                <a:gd name="T19" fmla="*/ 437 h 524"/>
                <a:gd name="T20" fmla="*/ 292 w 345"/>
                <a:gd name="T21" fmla="*/ 422 h 524"/>
                <a:gd name="T22" fmla="*/ 304 w 345"/>
                <a:gd name="T23" fmla="*/ 404 h 524"/>
                <a:gd name="T24" fmla="*/ 315 w 345"/>
                <a:gd name="T25" fmla="*/ 387 h 524"/>
                <a:gd name="T26" fmla="*/ 324 w 345"/>
                <a:gd name="T27" fmla="*/ 368 h 524"/>
                <a:gd name="T28" fmla="*/ 331 w 345"/>
                <a:gd name="T29" fmla="*/ 348 h 524"/>
                <a:gd name="T30" fmla="*/ 337 w 345"/>
                <a:gd name="T31" fmla="*/ 328 h 524"/>
                <a:gd name="T32" fmla="*/ 342 w 345"/>
                <a:gd name="T33" fmla="*/ 308 h 524"/>
                <a:gd name="T34" fmla="*/ 344 w 345"/>
                <a:gd name="T35" fmla="*/ 287 h 524"/>
                <a:gd name="T36" fmla="*/ 345 w 345"/>
                <a:gd name="T37" fmla="*/ 266 h 524"/>
                <a:gd name="T38" fmla="*/ 345 w 345"/>
                <a:gd name="T39" fmla="*/ 245 h 524"/>
                <a:gd name="T40" fmla="*/ 343 w 345"/>
                <a:gd name="T41" fmla="*/ 225 h 524"/>
                <a:gd name="T42" fmla="*/ 338 w 345"/>
                <a:gd name="T43" fmla="*/ 204 h 524"/>
                <a:gd name="T44" fmla="*/ 333 w 345"/>
                <a:gd name="T45" fmla="*/ 184 h 524"/>
                <a:gd name="T46" fmla="*/ 326 w 345"/>
                <a:gd name="T47" fmla="*/ 164 h 524"/>
                <a:gd name="T48" fmla="*/ 317 w 345"/>
                <a:gd name="T49" fmla="*/ 146 h 524"/>
                <a:gd name="T50" fmla="*/ 307 w 345"/>
                <a:gd name="T51" fmla="*/ 127 h 524"/>
                <a:gd name="T52" fmla="*/ 296 w 345"/>
                <a:gd name="T53" fmla="*/ 110 h 524"/>
                <a:gd name="T54" fmla="*/ 283 w 345"/>
                <a:gd name="T55" fmla="*/ 94 h 524"/>
                <a:gd name="T56" fmla="*/ 270 w 345"/>
                <a:gd name="T57" fmla="*/ 78 h 524"/>
                <a:gd name="T58" fmla="*/ 254 w 345"/>
                <a:gd name="T59" fmla="*/ 64 h 524"/>
                <a:gd name="T60" fmla="*/ 238 w 345"/>
                <a:gd name="T61" fmla="*/ 51 h 524"/>
                <a:gd name="T62" fmla="*/ 221 w 345"/>
                <a:gd name="T63" fmla="*/ 39 h 524"/>
                <a:gd name="T64" fmla="*/ 202 w 345"/>
                <a:gd name="T65" fmla="*/ 28 h 524"/>
                <a:gd name="T66" fmla="*/ 184 w 345"/>
                <a:gd name="T67" fmla="*/ 20 h 524"/>
                <a:gd name="T68" fmla="*/ 164 w 345"/>
                <a:gd name="T69" fmla="*/ 13 h 524"/>
                <a:gd name="T70" fmla="*/ 144 w 345"/>
                <a:gd name="T71" fmla="*/ 7 h 524"/>
                <a:gd name="T72" fmla="*/ 124 w 345"/>
                <a:gd name="T73" fmla="*/ 3 h 524"/>
                <a:gd name="T74" fmla="*/ 103 w 345"/>
                <a:gd name="T75" fmla="*/ 1 h 524"/>
                <a:gd name="T76" fmla="*/ 82 w 345"/>
                <a:gd name="T77" fmla="*/ 0 h 524"/>
                <a:gd name="T78" fmla="*/ 61 w 345"/>
                <a:gd name="T79" fmla="*/ 1 h 524"/>
                <a:gd name="T80" fmla="*/ 41 w 345"/>
                <a:gd name="T81" fmla="*/ 3 h 524"/>
                <a:gd name="T82" fmla="*/ 20 w 345"/>
                <a:gd name="T83" fmla="*/ 7 h 524"/>
                <a:gd name="T84" fmla="*/ 0 w 345"/>
                <a:gd name="T85" fmla="*/ 13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45" h="524">
                  <a:moveTo>
                    <a:pt x="117" y="524"/>
                  </a:moveTo>
                  <a:lnTo>
                    <a:pt x="137" y="520"/>
                  </a:lnTo>
                  <a:lnTo>
                    <a:pt x="158" y="515"/>
                  </a:lnTo>
                  <a:lnTo>
                    <a:pt x="177" y="508"/>
                  </a:lnTo>
                  <a:lnTo>
                    <a:pt x="197" y="500"/>
                  </a:lnTo>
                  <a:lnTo>
                    <a:pt x="214" y="490"/>
                  </a:lnTo>
                  <a:lnTo>
                    <a:pt x="232" y="479"/>
                  </a:lnTo>
                  <a:lnTo>
                    <a:pt x="249" y="466"/>
                  </a:lnTo>
                  <a:lnTo>
                    <a:pt x="264" y="453"/>
                  </a:lnTo>
                  <a:lnTo>
                    <a:pt x="279" y="437"/>
                  </a:lnTo>
                  <a:lnTo>
                    <a:pt x="292" y="422"/>
                  </a:lnTo>
                  <a:lnTo>
                    <a:pt x="304" y="404"/>
                  </a:lnTo>
                  <a:lnTo>
                    <a:pt x="315" y="387"/>
                  </a:lnTo>
                  <a:lnTo>
                    <a:pt x="324" y="368"/>
                  </a:lnTo>
                  <a:lnTo>
                    <a:pt x="331" y="348"/>
                  </a:lnTo>
                  <a:lnTo>
                    <a:pt x="337" y="328"/>
                  </a:lnTo>
                  <a:lnTo>
                    <a:pt x="342" y="308"/>
                  </a:lnTo>
                  <a:lnTo>
                    <a:pt x="344" y="287"/>
                  </a:lnTo>
                  <a:lnTo>
                    <a:pt x="345" y="266"/>
                  </a:lnTo>
                  <a:lnTo>
                    <a:pt x="345" y="245"/>
                  </a:lnTo>
                  <a:lnTo>
                    <a:pt x="343" y="225"/>
                  </a:lnTo>
                  <a:lnTo>
                    <a:pt x="338" y="204"/>
                  </a:lnTo>
                  <a:lnTo>
                    <a:pt x="333" y="184"/>
                  </a:lnTo>
                  <a:lnTo>
                    <a:pt x="326" y="164"/>
                  </a:lnTo>
                  <a:lnTo>
                    <a:pt x="317" y="146"/>
                  </a:lnTo>
                  <a:lnTo>
                    <a:pt x="307" y="127"/>
                  </a:lnTo>
                  <a:lnTo>
                    <a:pt x="296" y="110"/>
                  </a:lnTo>
                  <a:lnTo>
                    <a:pt x="283" y="94"/>
                  </a:lnTo>
                  <a:lnTo>
                    <a:pt x="270" y="78"/>
                  </a:lnTo>
                  <a:lnTo>
                    <a:pt x="254" y="64"/>
                  </a:lnTo>
                  <a:lnTo>
                    <a:pt x="238" y="51"/>
                  </a:lnTo>
                  <a:lnTo>
                    <a:pt x="221" y="39"/>
                  </a:lnTo>
                  <a:lnTo>
                    <a:pt x="202" y="28"/>
                  </a:lnTo>
                  <a:lnTo>
                    <a:pt x="184" y="20"/>
                  </a:lnTo>
                  <a:lnTo>
                    <a:pt x="164" y="13"/>
                  </a:lnTo>
                  <a:lnTo>
                    <a:pt x="144" y="7"/>
                  </a:lnTo>
                  <a:lnTo>
                    <a:pt x="124" y="3"/>
                  </a:lnTo>
                  <a:lnTo>
                    <a:pt x="103" y="1"/>
                  </a:lnTo>
                  <a:lnTo>
                    <a:pt x="82" y="0"/>
                  </a:lnTo>
                  <a:lnTo>
                    <a:pt x="61" y="1"/>
                  </a:lnTo>
                  <a:lnTo>
                    <a:pt x="41" y="3"/>
                  </a:lnTo>
                  <a:lnTo>
                    <a:pt x="20" y="7"/>
                  </a:lnTo>
                  <a:lnTo>
                    <a:pt x="0" y="1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48" name="Freeform 48"/>
            <p:cNvSpPr>
              <a:spLocks/>
            </p:cNvSpPr>
            <p:nvPr/>
          </p:nvSpPr>
          <p:spPr bwMode="auto">
            <a:xfrm>
              <a:off x="5485" y="1395"/>
              <a:ext cx="141" cy="143"/>
            </a:xfrm>
            <a:custGeom>
              <a:avLst/>
              <a:gdLst>
                <a:gd name="T0" fmla="*/ 526 w 526"/>
                <a:gd name="T1" fmla="*/ 242 h 526"/>
                <a:gd name="T2" fmla="*/ 519 w 526"/>
                <a:gd name="T3" fmla="*/ 201 h 526"/>
                <a:gd name="T4" fmla="*/ 506 w 526"/>
                <a:gd name="T5" fmla="*/ 163 h 526"/>
                <a:gd name="T6" fmla="*/ 487 w 526"/>
                <a:gd name="T7" fmla="*/ 125 h 526"/>
                <a:gd name="T8" fmla="*/ 463 w 526"/>
                <a:gd name="T9" fmla="*/ 92 h 526"/>
                <a:gd name="T10" fmla="*/ 434 w 526"/>
                <a:gd name="T11" fmla="*/ 63 h 526"/>
                <a:gd name="T12" fmla="*/ 401 w 526"/>
                <a:gd name="T13" fmla="*/ 39 h 526"/>
                <a:gd name="T14" fmla="*/ 363 w 526"/>
                <a:gd name="T15" fmla="*/ 20 h 526"/>
                <a:gd name="T16" fmla="*/ 325 w 526"/>
                <a:gd name="T17" fmla="*/ 7 h 526"/>
                <a:gd name="T18" fmla="*/ 284 w 526"/>
                <a:gd name="T19" fmla="*/ 0 h 526"/>
                <a:gd name="T20" fmla="*/ 243 w 526"/>
                <a:gd name="T21" fmla="*/ 0 h 526"/>
                <a:gd name="T22" fmla="*/ 202 w 526"/>
                <a:gd name="T23" fmla="*/ 7 h 526"/>
                <a:gd name="T24" fmla="*/ 162 w 526"/>
                <a:gd name="T25" fmla="*/ 20 h 526"/>
                <a:gd name="T26" fmla="*/ 126 w 526"/>
                <a:gd name="T27" fmla="*/ 39 h 526"/>
                <a:gd name="T28" fmla="*/ 93 w 526"/>
                <a:gd name="T29" fmla="*/ 63 h 526"/>
                <a:gd name="T30" fmla="*/ 63 w 526"/>
                <a:gd name="T31" fmla="*/ 92 h 526"/>
                <a:gd name="T32" fmla="*/ 38 w 526"/>
                <a:gd name="T33" fmla="*/ 125 h 526"/>
                <a:gd name="T34" fmla="*/ 20 w 526"/>
                <a:gd name="T35" fmla="*/ 163 h 526"/>
                <a:gd name="T36" fmla="*/ 8 w 526"/>
                <a:gd name="T37" fmla="*/ 201 h 526"/>
                <a:gd name="T38" fmla="*/ 1 w 526"/>
                <a:gd name="T39" fmla="*/ 242 h 526"/>
                <a:gd name="T40" fmla="*/ 1 w 526"/>
                <a:gd name="T41" fmla="*/ 283 h 526"/>
                <a:gd name="T42" fmla="*/ 8 w 526"/>
                <a:gd name="T43" fmla="*/ 324 h 526"/>
                <a:gd name="T44" fmla="*/ 20 w 526"/>
                <a:gd name="T45" fmla="*/ 364 h 526"/>
                <a:gd name="T46" fmla="*/ 38 w 526"/>
                <a:gd name="T47" fmla="*/ 400 h 526"/>
                <a:gd name="T48" fmla="*/ 63 w 526"/>
                <a:gd name="T49" fmla="*/ 435 h 526"/>
                <a:gd name="T50" fmla="*/ 93 w 526"/>
                <a:gd name="T51" fmla="*/ 463 h 526"/>
                <a:gd name="T52" fmla="*/ 126 w 526"/>
                <a:gd name="T53" fmla="*/ 488 h 526"/>
                <a:gd name="T54" fmla="*/ 162 w 526"/>
                <a:gd name="T55" fmla="*/ 507 h 526"/>
                <a:gd name="T56" fmla="*/ 202 w 526"/>
                <a:gd name="T57" fmla="*/ 519 h 526"/>
                <a:gd name="T58" fmla="*/ 243 w 526"/>
                <a:gd name="T59" fmla="*/ 525 h 526"/>
                <a:gd name="T60" fmla="*/ 284 w 526"/>
                <a:gd name="T61" fmla="*/ 525 h 526"/>
                <a:gd name="T62" fmla="*/ 325 w 526"/>
                <a:gd name="T63" fmla="*/ 519 h 526"/>
                <a:gd name="T64" fmla="*/ 363 w 526"/>
                <a:gd name="T65" fmla="*/ 507 h 526"/>
                <a:gd name="T66" fmla="*/ 401 w 526"/>
                <a:gd name="T67" fmla="*/ 488 h 526"/>
                <a:gd name="T68" fmla="*/ 434 w 526"/>
                <a:gd name="T69" fmla="*/ 463 h 526"/>
                <a:gd name="T70" fmla="*/ 463 w 526"/>
                <a:gd name="T71" fmla="*/ 435 h 526"/>
                <a:gd name="T72" fmla="*/ 487 w 526"/>
                <a:gd name="T73" fmla="*/ 400 h 526"/>
                <a:gd name="T74" fmla="*/ 506 w 526"/>
                <a:gd name="T75" fmla="*/ 364 h 526"/>
                <a:gd name="T76" fmla="*/ 519 w 526"/>
                <a:gd name="T77" fmla="*/ 324 h 526"/>
                <a:gd name="T78" fmla="*/ 526 w 526"/>
                <a:gd name="T79" fmla="*/ 283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26" h="526">
                  <a:moveTo>
                    <a:pt x="526" y="263"/>
                  </a:moveTo>
                  <a:lnTo>
                    <a:pt x="526" y="242"/>
                  </a:lnTo>
                  <a:lnTo>
                    <a:pt x="523" y="222"/>
                  </a:lnTo>
                  <a:lnTo>
                    <a:pt x="519" y="201"/>
                  </a:lnTo>
                  <a:lnTo>
                    <a:pt x="514" y="182"/>
                  </a:lnTo>
                  <a:lnTo>
                    <a:pt x="506" y="163"/>
                  </a:lnTo>
                  <a:lnTo>
                    <a:pt x="497" y="144"/>
                  </a:lnTo>
                  <a:lnTo>
                    <a:pt x="487" y="125"/>
                  </a:lnTo>
                  <a:lnTo>
                    <a:pt x="476" y="109"/>
                  </a:lnTo>
                  <a:lnTo>
                    <a:pt x="463" y="92"/>
                  </a:lnTo>
                  <a:lnTo>
                    <a:pt x="450" y="77"/>
                  </a:lnTo>
                  <a:lnTo>
                    <a:pt x="434" y="63"/>
                  </a:lnTo>
                  <a:lnTo>
                    <a:pt x="418" y="50"/>
                  </a:lnTo>
                  <a:lnTo>
                    <a:pt x="401" y="39"/>
                  </a:lnTo>
                  <a:lnTo>
                    <a:pt x="382" y="29"/>
                  </a:lnTo>
                  <a:lnTo>
                    <a:pt x="363" y="20"/>
                  </a:lnTo>
                  <a:lnTo>
                    <a:pt x="345" y="12"/>
                  </a:lnTo>
                  <a:lnTo>
                    <a:pt x="325" y="7"/>
                  </a:lnTo>
                  <a:lnTo>
                    <a:pt x="305" y="4"/>
                  </a:lnTo>
                  <a:lnTo>
                    <a:pt x="284" y="0"/>
                  </a:lnTo>
                  <a:lnTo>
                    <a:pt x="263" y="0"/>
                  </a:lnTo>
                  <a:lnTo>
                    <a:pt x="243" y="0"/>
                  </a:lnTo>
                  <a:lnTo>
                    <a:pt x="222" y="4"/>
                  </a:lnTo>
                  <a:lnTo>
                    <a:pt x="202" y="7"/>
                  </a:lnTo>
                  <a:lnTo>
                    <a:pt x="182" y="12"/>
                  </a:lnTo>
                  <a:lnTo>
                    <a:pt x="162" y="20"/>
                  </a:lnTo>
                  <a:lnTo>
                    <a:pt x="143" y="29"/>
                  </a:lnTo>
                  <a:lnTo>
                    <a:pt x="126" y="39"/>
                  </a:lnTo>
                  <a:lnTo>
                    <a:pt x="108" y="50"/>
                  </a:lnTo>
                  <a:lnTo>
                    <a:pt x="93" y="63"/>
                  </a:lnTo>
                  <a:lnTo>
                    <a:pt x="77" y="77"/>
                  </a:lnTo>
                  <a:lnTo>
                    <a:pt x="63" y="92"/>
                  </a:lnTo>
                  <a:lnTo>
                    <a:pt x="51" y="109"/>
                  </a:lnTo>
                  <a:lnTo>
                    <a:pt x="38" y="125"/>
                  </a:lnTo>
                  <a:lnTo>
                    <a:pt x="29" y="144"/>
                  </a:lnTo>
                  <a:lnTo>
                    <a:pt x="20" y="163"/>
                  </a:lnTo>
                  <a:lnTo>
                    <a:pt x="13" y="182"/>
                  </a:lnTo>
                  <a:lnTo>
                    <a:pt x="8" y="201"/>
                  </a:lnTo>
                  <a:lnTo>
                    <a:pt x="3" y="222"/>
                  </a:lnTo>
                  <a:lnTo>
                    <a:pt x="1" y="242"/>
                  </a:lnTo>
                  <a:lnTo>
                    <a:pt x="0" y="263"/>
                  </a:lnTo>
                  <a:lnTo>
                    <a:pt x="1" y="283"/>
                  </a:lnTo>
                  <a:lnTo>
                    <a:pt x="3" y="304"/>
                  </a:lnTo>
                  <a:lnTo>
                    <a:pt x="8" y="324"/>
                  </a:lnTo>
                  <a:lnTo>
                    <a:pt x="13" y="344"/>
                  </a:lnTo>
                  <a:lnTo>
                    <a:pt x="20" y="364"/>
                  </a:lnTo>
                  <a:lnTo>
                    <a:pt x="29" y="383"/>
                  </a:lnTo>
                  <a:lnTo>
                    <a:pt x="38" y="400"/>
                  </a:lnTo>
                  <a:lnTo>
                    <a:pt x="51" y="418"/>
                  </a:lnTo>
                  <a:lnTo>
                    <a:pt x="63" y="435"/>
                  </a:lnTo>
                  <a:lnTo>
                    <a:pt x="77" y="449"/>
                  </a:lnTo>
                  <a:lnTo>
                    <a:pt x="93" y="463"/>
                  </a:lnTo>
                  <a:lnTo>
                    <a:pt x="108" y="477"/>
                  </a:lnTo>
                  <a:lnTo>
                    <a:pt x="126" y="488"/>
                  </a:lnTo>
                  <a:lnTo>
                    <a:pt x="143" y="498"/>
                  </a:lnTo>
                  <a:lnTo>
                    <a:pt x="162" y="507"/>
                  </a:lnTo>
                  <a:lnTo>
                    <a:pt x="182" y="513"/>
                  </a:lnTo>
                  <a:lnTo>
                    <a:pt x="202" y="519"/>
                  </a:lnTo>
                  <a:lnTo>
                    <a:pt x="222" y="523"/>
                  </a:lnTo>
                  <a:lnTo>
                    <a:pt x="243" y="525"/>
                  </a:lnTo>
                  <a:lnTo>
                    <a:pt x="263" y="526"/>
                  </a:lnTo>
                  <a:lnTo>
                    <a:pt x="284" y="525"/>
                  </a:lnTo>
                  <a:lnTo>
                    <a:pt x="305" y="523"/>
                  </a:lnTo>
                  <a:lnTo>
                    <a:pt x="325" y="519"/>
                  </a:lnTo>
                  <a:lnTo>
                    <a:pt x="345" y="513"/>
                  </a:lnTo>
                  <a:lnTo>
                    <a:pt x="363" y="507"/>
                  </a:lnTo>
                  <a:lnTo>
                    <a:pt x="382" y="498"/>
                  </a:lnTo>
                  <a:lnTo>
                    <a:pt x="401" y="488"/>
                  </a:lnTo>
                  <a:lnTo>
                    <a:pt x="418" y="477"/>
                  </a:lnTo>
                  <a:lnTo>
                    <a:pt x="434" y="463"/>
                  </a:lnTo>
                  <a:lnTo>
                    <a:pt x="450" y="449"/>
                  </a:lnTo>
                  <a:lnTo>
                    <a:pt x="463" y="435"/>
                  </a:lnTo>
                  <a:lnTo>
                    <a:pt x="476" y="418"/>
                  </a:lnTo>
                  <a:lnTo>
                    <a:pt x="487" y="400"/>
                  </a:lnTo>
                  <a:lnTo>
                    <a:pt x="497" y="383"/>
                  </a:lnTo>
                  <a:lnTo>
                    <a:pt x="506" y="364"/>
                  </a:lnTo>
                  <a:lnTo>
                    <a:pt x="514" y="344"/>
                  </a:lnTo>
                  <a:lnTo>
                    <a:pt x="519" y="324"/>
                  </a:lnTo>
                  <a:lnTo>
                    <a:pt x="523" y="304"/>
                  </a:lnTo>
                  <a:lnTo>
                    <a:pt x="526" y="283"/>
                  </a:lnTo>
                  <a:lnTo>
                    <a:pt x="526" y="26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49" name="Line 49"/>
            <p:cNvSpPr>
              <a:spLocks noChangeShapeType="1"/>
            </p:cNvSpPr>
            <p:nvPr/>
          </p:nvSpPr>
          <p:spPr bwMode="auto">
            <a:xfrm>
              <a:off x="5440" y="1466"/>
              <a:ext cx="2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50" name="Freeform 50"/>
            <p:cNvSpPr>
              <a:spLocks/>
            </p:cNvSpPr>
            <p:nvPr/>
          </p:nvSpPr>
          <p:spPr bwMode="auto">
            <a:xfrm>
              <a:off x="4673" y="1287"/>
              <a:ext cx="81" cy="142"/>
            </a:xfrm>
            <a:custGeom>
              <a:avLst/>
              <a:gdLst>
                <a:gd name="T0" fmla="*/ 229 w 297"/>
                <a:gd name="T1" fmla="*/ 0 h 524"/>
                <a:gd name="T2" fmla="*/ 208 w 297"/>
                <a:gd name="T3" fmla="*/ 4 h 524"/>
                <a:gd name="T4" fmla="*/ 188 w 297"/>
                <a:gd name="T5" fmla="*/ 9 h 524"/>
                <a:gd name="T6" fmla="*/ 168 w 297"/>
                <a:gd name="T7" fmla="*/ 16 h 524"/>
                <a:gd name="T8" fmla="*/ 149 w 297"/>
                <a:gd name="T9" fmla="*/ 23 h 524"/>
                <a:gd name="T10" fmla="*/ 131 w 297"/>
                <a:gd name="T11" fmla="*/ 33 h 524"/>
                <a:gd name="T12" fmla="*/ 114 w 297"/>
                <a:gd name="T13" fmla="*/ 44 h 524"/>
                <a:gd name="T14" fmla="*/ 97 w 297"/>
                <a:gd name="T15" fmla="*/ 57 h 524"/>
                <a:gd name="T16" fmla="*/ 82 w 297"/>
                <a:gd name="T17" fmla="*/ 70 h 524"/>
                <a:gd name="T18" fmla="*/ 67 w 297"/>
                <a:gd name="T19" fmla="*/ 85 h 524"/>
                <a:gd name="T20" fmla="*/ 54 w 297"/>
                <a:gd name="T21" fmla="*/ 101 h 524"/>
                <a:gd name="T22" fmla="*/ 42 w 297"/>
                <a:gd name="T23" fmla="*/ 117 h 524"/>
                <a:gd name="T24" fmla="*/ 31 w 297"/>
                <a:gd name="T25" fmla="*/ 135 h 524"/>
                <a:gd name="T26" fmla="*/ 22 w 297"/>
                <a:gd name="T27" fmla="*/ 154 h 524"/>
                <a:gd name="T28" fmla="*/ 14 w 297"/>
                <a:gd name="T29" fmla="*/ 174 h 524"/>
                <a:gd name="T30" fmla="*/ 9 w 297"/>
                <a:gd name="T31" fmla="*/ 193 h 524"/>
                <a:gd name="T32" fmla="*/ 4 w 297"/>
                <a:gd name="T33" fmla="*/ 214 h 524"/>
                <a:gd name="T34" fmla="*/ 1 w 297"/>
                <a:gd name="T35" fmla="*/ 233 h 524"/>
                <a:gd name="T36" fmla="*/ 0 w 297"/>
                <a:gd name="T37" fmla="*/ 254 h 524"/>
                <a:gd name="T38" fmla="*/ 0 w 297"/>
                <a:gd name="T39" fmla="*/ 275 h 524"/>
                <a:gd name="T40" fmla="*/ 2 w 297"/>
                <a:gd name="T41" fmla="*/ 295 h 524"/>
                <a:gd name="T42" fmla="*/ 5 w 297"/>
                <a:gd name="T43" fmla="*/ 316 h 524"/>
                <a:gd name="T44" fmla="*/ 11 w 297"/>
                <a:gd name="T45" fmla="*/ 336 h 524"/>
                <a:gd name="T46" fmla="*/ 17 w 297"/>
                <a:gd name="T47" fmla="*/ 356 h 524"/>
                <a:gd name="T48" fmla="*/ 25 w 297"/>
                <a:gd name="T49" fmla="*/ 375 h 524"/>
                <a:gd name="T50" fmla="*/ 35 w 297"/>
                <a:gd name="T51" fmla="*/ 393 h 524"/>
                <a:gd name="T52" fmla="*/ 46 w 297"/>
                <a:gd name="T53" fmla="*/ 410 h 524"/>
                <a:gd name="T54" fmla="*/ 58 w 297"/>
                <a:gd name="T55" fmla="*/ 427 h 524"/>
                <a:gd name="T56" fmla="*/ 72 w 297"/>
                <a:gd name="T57" fmla="*/ 442 h 524"/>
                <a:gd name="T58" fmla="*/ 87 w 297"/>
                <a:gd name="T59" fmla="*/ 457 h 524"/>
                <a:gd name="T60" fmla="*/ 103 w 297"/>
                <a:gd name="T61" fmla="*/ 470 h 524"/>
                <a:gd name="T62" fmla="*/ 119 w 297"/>
                <a:gd name="T63" fmla="*/ 482 h 524"/>
                <a:gd name="T64" fmla="*/ 137 w 297"/>
                <a:gd name="T65" fmla="*/ 492 h 524"/>
                <a:gd name="T66" fmla="*/ 156 w 297"/>
                <a:gd name="T67" fmla="*/ 502 h 524"/>
                <a:gd name="T68" fmla="*/ 175 w 297"/>
                <a:gd name="T69" fmla="*/ 510 h 524"/>
                <a:gd name="T70" fmla="*/ 194 w 297"/>
                <a:gd name="T71" fmla="*/ 515 h 524"/>
                <a:gd name="T72" fmla="*/ 215 w 297"/>
                <a:gd name="T73" fmla="*/ 520 h 524"/>
                <a:gd name="T74" fmla="*/ 235 w 297"/>
                <a:gd name="T75" fmla="*/ 523 h 524"/>
                <a:gd name="T76" fmla="*/ 256 w 297"/>
                <a:gd name="T77" fmla="*/ 524 h 524"/>
                <a:gd name="T78" fmla="*/ 277 w 297"/>
                <a:gd name="T79" fmla="*/ 524 h 524"/>
                <a:gd name="T80" fmla="*/ 297 w 297"/>
                <a:gd name="T81" fmla="*/ 522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97" h="524">
                  <a:moveTo>
                    <a:pt x="229" y="0"/>
                  </a:moveTo>
                  <a:lnTo>
                    <a:pt x="208" y="4"/>
                  </a:lnTo>
                  <a:lnTo>
                    <a:pt x="188" y="9"/>
                  </a:lnTo>
                  <a:lnTo>
                    <a:pt x="168" y="16"/>
                  </a:lnTo>
                  <a:lnTo>
                    <a:pt x="149" y="23"/>
                  </a:lnTo>
                  <a:lnTo>
                    <a:pt x="131" y="33"/>
                  </a:lnTo>
                  <a:lnTo>
                    <a:pt x="114" y="44"/>
                  </a:lnTo>
                  <a:lnTo>
                    <a:pt x="97" y="57"/>
                  </a:lnTo>
                  <a:lnTo>
                    <a:pt x="82" y="70"/>
                  </a:lnTo>
                  <a:lnTo>
                    <a:pt x="67" y="85"/>
                  </a:lnTo>
                  <a:lnTo>
                    <a:pt x="54" y="101"/>
                  </a:lnTo>
                  <a:lnTo>
                    <a:pt x="42" y="117"/>
                  </a:lnTo>
                  <a:lnTo>
                    <a:pt x="31" y="135"/>
                  </a:lnTo>
                  <a:lnTo>
                    <a:pt x="22" y="154"/>
                  </a:lnTo>
                  <a:lnTo>
                    <a:pt x="14" y="174"/>
                  </a:lnTo>
                  <a:lnTo>
                    <a:pt x="9" y="193"/>
                  </a:lnTo>
                  <a:lnTo>
                    <a:pt x="4" y="214"/>
                  </a:lnTo>
                  <a:lnTo>
                    <a:pt x="1" y="233"/>
                  </a:lnTo>
                  <a:lnTo>
                    <a:pt x="0" y="254"/>
                  </a:lnTo>
                  <a:lnTo>
                    <a:pt x="0" y="275"/>
                  </a:lnTo>
                  <a:lnTo>
                    <a:pt x="2" y="295"/>
                  </a:lnTo>
                  <a:lnTo>
                    <a:pt x="5" y="316"/>
                  </a:lnTo>
                  <a:lnTo>
                    <a:pt x="11" y="336"/>
                  </a:lnTo>
                  <a:lnTo>
                    <a:pt x="17" y="356"/>
                  </a:lnTo>
                  <a:lnTo>
                    <a:pt x="25" y="375"/>
                  </a:lnTo>
                  <a:lnTo>
                    <a:pt x="35" y="393"/>
                  </a:lnTo>
                  <a:lnTo>
                    <a:pt x="46" y="410"/>
                  </a:lnTo>
                  <a:lnTo>
                    <a:pt x="58" y="427"/>
                  </a:lnTo>
                  <a:lnTo>
                    <a:pt x="72" y="442"/>
                  </a:lnTo>
                  <a:lnTo>
                    <a:pt x="87" y="457"/>
                  </a:lnTo>
                  <a:lnTo>
                    <a:pt x="103" y="470"/>
                  </a:lnTo>
                  <a:lnTo>
                    <a:pt x="119" y="482"/>
                  </a:lnTo>
                  <a:lnTo>
                    <a:pt x="137" y="492"/>
                  </a:lnTo>
                  <a:lnTo>
                    <a:pt x="156" y="502"/>
                  </a:lnTo>
                  <a:lnTo>
                    <a:pt x="175" y="510"/>
                  </a:lnTo>
                  <a:lnTo>
                    <a:pt x="194" y="515"/>
                  </a:lnTo>
                  <a:lnTo>
                    <a:pt x="215" y="520"/>
                  </a:lnTo>
                  <a:lnTo>
                    <a:pt x="235" y="523"/>
                  </a:lnTo>
                  <a:lnTo>
                    <a:pt x="256" y="524"/>
                  </a:lnTo>
                  <a:lnTo>
                    <a:pt x="277" y="524"/>
                  </a:lnTo>
                  <a:lnTo>
                    <a:pt x="297" y="52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51" name="Line 51"/>
            <p:cNvSpPr>
              <a:spLocks noChangeShapeType="1"/>
            </p:cNvSpPr>
            <p:nvPr/>
          </p:nvSpPr>
          <p:spPr bwMode="auto">
            <a:xfrm>
              <a:off x="4745" y="2626"/>
              <a:ext cx="88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52" name="Freeform 52"/>
            <p:cNvSpPr>
              <a:spLocks/>
            </p:cNvSpPr>
            <p:nvPr/>
          </p:nvSpPr>
          <p:spPr bwMode="auto">
            <a:xfrm>
              <a:off x="4673" y="2485"/>
              <a:ext cx="77" cy="141"/>
            </a:xfrm>
            <a:custGeom>
              <a:avLst/>
              <a:gdLst>
                <a:gd name="T0" fmla="*/ 240 w 285"/>
                <a:gd name="T1" fmla="*/ 0 h 526"/>
                <a:gd name="T2" fmla="*/ 219 w 285"/>
                <a:gd name="T3" fmla="*/ 2 h 526"/>
                <a:gd name="T4" fmla="*/ 199 w 285"/>
                <a:gd name="T5" fmla="*/ 7 h 526"/>
                <a:gd name="T6" fmla="*/ 179 w 285"/>
                <a:gd name="T7" fmla="*/ 12 h 526"/>
                <a:gd name="T8" fmla="*/ 160 w 285"/>
                <a:gd name="T9" fmla="*/ 20 h 526"/>
                <a:gd name="T10" fmla="*/ 141 w 285"/>
                <a:gd name="T11" fmla="*/ 29 h 526"/>
                <a:gd name="T12" fmla="*/ 124 w 285"/>
                <a:gd name="T13" fmla="*/ 39 h 526"/>
                <a:gd name="T14" fmla="*/ 106 w 285"/>
                <a:gd name="T15" fmla="*/ 51 h 526"/>
                <a:gd name="T16" fmla="*/ 90 w 285"/>
                <a:gd name="T17" fmla="*/ 64 h 526"/>
                <a:gd name="T18" fmla="*/ 75 w 285"/>
                <a:gd name="T19" fmla="*/ 77 h 526"/>
                <a:gd name="T20" fmla="*/ 61 w 285"/>
                <a:gd name="T21" fmla="*/ 93 h 526"/>
                <a:gd name="T22" fmla="*/ 48 w 285"/>
                <a:gd name="T23" fmla="*/ 109 h 526"/>
                <a:gd name="T24" fmla="*/ 37 w 285"/>
                <a:gd name="T25" fmla="*/ 127 h 526"/>
                <a:gd name="T26" fmla="*/ 27 w 285"/>
                <a:gd name="T27" fmla="*/ 145 h 526"/>
                <a:gd name="T28" fmla="*/ 19 w 285"/>
                <a:gd name="T29" fmla="*/ 163 h 526"/>
                <a:gd name="T30" fmla="*/ 12 w 285"/>
                <a:gd name="T31" fmla="*/ 183 h 526"/>
                <a:gd name="T32" fmla="*/ 6 w 285"/>
                <a:gd name="T33" fmla="*/ 203 h 526"/>
                <a:gd name="T34" fmla="*/ 2 w 285"/>
                <a:gd name="T35" fmla="*/ 223 h 526"/>
                <a:gd name="T36" fmla="*/ 0 w 285"/>
                <a:gd name="T37" fmla="*/ 244 h 526"/>
                <a:gd name="T38" fmla="*/ 0 w 285"/>
                <a:gd name="T39" fmla="*/ 264 h 526"/>
                <a:gd name="T40" fmla="*/ 1 w 285"/>
                <a:gd name="T41" fmla="*/ 285 h 526"/>
                <a:gd name="T42" fmla="*/ 3 w 285"/>
                <a:gd name="T43" fmla="*/ 306 h 526"/>
                <a:gd name="T44" fmla="*/ 7 w 285"/>
                <a:gd name="T45" fmla="*/ 326 h 526"/>
                <a:gd name="T46" fmla="*/ 13 w 285"/>
                <a:gd name="T47" fmla="*/ 346 h 526"/>
                <a:gd name="T48" fmla="*/ 21 w 285"/>
                <a:gd name="T49" fmla="*/ 365 h 526"/>
                <a:gd name="T50" fmla="*/ 30 w 285"/>
                <a:gd name="T51" fmla="*/ 383 h 526"/>
                <a:gd name="T52" fmla="*/ 40 w 285"/>
                <a:gd name="T53" fmla="*/ 402 h 526"/>
                <a:gd name="T54" fmla="*/ 51 w 285"/>
                <a:gd name="T55" fmla="*/ 419 h 526"/>
                <a:gd name="T56" fmla="*/ 64 w 285"/>
                <a:gd name="T57" fmla="*/ 435 h 526"/>
                <a:gd name="T58" fmla="*/ 78 w 285"/>
                <a:gd name="T59" fmla="*/ 450 h 526"/>
                <a:gd name="T60" fmla="*/ 94 w 285"/>
                <a:gd name="T61" fmla="*/ 464 h 526"/>
                <a:gd name="T62" fmla="*/ 109 w 285"/>
                <a:gd name="T63" fmla="*/ 476 h 526"/>
                <a:gd name="T64" fmla="*/ 127 w 285"/>
                <a:gd name="T65" fmla="*/ 488 h 526"/>
                <a:gd name="T66" fmla="*/ 145 w 285"/>
                <a:gd name="T67" fmla="*/ 498 h 526"/>
                <a:gd name="T68" fmla="*/ 163 w 285"/>
                <a:gd name="T69" fmla="*/ 506 h 526"/>
                <a:gd name="T70" fmla="*/ 183 w 285"/>
                <a:gd name="T71" fmla="*/ 514 h 526"/>
                <a:gd name="T72" fmla="*/ 203 w 285"/>
                <a:gd name="T73" fmla="*/ 518 h 526"/>
                <a:gd name="T74" fmla="*/ 223 w 285"/>
                <a:gd name="T75" fmla="*/ 523 h 526"/>
                <a:gd name="T76" fmla="*/ 244 w 285"/>
                <a:gd name="T77" fmla="*/ 525 h 526"/>
                <a:gd name="T78" fmla="*/ 265 w 285"/>
                <a:gd name="T79" fmla="*/ 526 h 526"/>
                <a:gd name="T80" fmla="*/ 285 w 285"/>
                <a:gd name="T81" fmla="*/ 525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85" h="526">
                  <a:moveTo>
                    <a:pt x="240" y="0"/>
                  </a:moveTo>
                  <a:lnTo>
                    <a:pt x="219" y="2"/>
                  </a:lnTo>
                  <a:lnTo>
                    <a:pt x="199" y="7"/>
                  </a:lnTo>
                  <a:lnTo>
                    <a:pt x="179" y="12"/>
                  </a:lnTo>
                  <a:lnTo>
                    <a:pt x="160" y="20"/>
                  </a:lnTo>
                  <a:lnTo>
                    <a:pt x="141" y="29"/>
                  </a:lnTo>
                  <a:lnTo>
                    <a:pt x="124" y="39"/>
                  </a:lnTo>
                  <a:lnTo>
                    <a:pt x="106" y="51"/>
                  </a:lnTo>
                  <a:lnTo>
                    <a:pt x="90" y="64"/>
                  </a:lnTo>
                  <a:lnTo>
                    <a:pt x="75" y="77"/>
                  </a:lnTo>
                  <a:lnTo>
                    <a:pt x="61" y="93"/>
                  </a:lnTo>
                  <a:lnTo>
                    <a:pt x="48" y="109"/>
                  </a:lnTo>
                  <a:lnTo>
                    <a:pt x="37" y="127"/>
                  </a:lnTo>
                  <a:lnTo>
                    <a:pt x="27" y="145"/>
                  </a:lnTo>
                  <a:lnTo>
                    <a:pt x="19" y="163"/>
                  </a:lnTo>
                  <a:lnTo>
                    <a:pt x="12" y="183"/>
                  </a:lnTo>
                  <a:lnTo>
                    <a:pt x="6" y="203"/>
                  </a:lnTo>
                  <a:lnTo>
                    <a:pt x="2" y="223"/>
                  </a:lnTo>
                  <a:lnTo>
                    <a:pt x="0" y="244"/>
                  </a:lnTo>
                  <a:lnTo>
                    <a:pt x="0" y="264"/>
                  </a:lnTo>
                  <a:lnTo>
                    <a:pt x="1" y="285"/>
                  </a:lnTo>
                  <a:lnTo>
                    <a:pt x="3" y="306"/>
                  </a:lnTo>
                  <a:lnTo>
                    <a:pt x="7" y="326"/>
                  </a:lnTo>
                  <a:lnTo>
                    <a:pt x="13" y="346"/>
                  </a:lnTo>
                  <a:lnTo>
                    <a:pt x="21" y="365"/>
                  </a:lnTo>
                  <a:lnTo>
                    <a:pt x="30" y="383"/>
                  </a:lnTo>
                  <a:lnTo>
                    <a:pt x="40" y="402"/>
                  </a:lnTo>
                  <a:lnTo>
                    <a:pt x="51" y="419"/>
                  </a:lnTo>
                  <a:lnTo>
                    <a:pt x="64" y="435"/>
                  </a:lnTo>
                  <a:lnTo>
                    <a:pt x="78" y="450"/>
                  </a:lnTo>
                  <a:lnTo>
                    <a:pt x="94" y="464"/>
                  </a:lnTo>
                  <a:lnTo>
                    <a:pt x="109" y="476"/>
                  </a:lnTo>
                  <a:lnTo>
                    <a:pt x="127" y="488"/>
                  </a:lnTo>
                  <a:lnTo>
                    <a:pt x="145" y="498"/>
                  </a:lnTo>
                  <a:lnTo>
                    <a:pt x="163" y="506"/>
                  </a:lnTo>
                  <a:lnTo>
                    <a:pt x="183" y="514"/>
                  </a:lnTo>
                  <a:lnTo>
                    <a:pt x="203" y="518"/>
                  </a:lnTo>
                  <a:lnTo>
                    <a:pt x="223" y="523"/>
                  </a:lnTo>
                  <a:lnTo>
                    <a:pt x="244" y="525"/>
                  </a:lnTo>
                  <a:lnTo>
                    <a:pt x="265" y="526"/>
                  </a:lnTo>
                  <a:lnTo>
                    <a:pt x="285" y="52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53" name="Freeform 53"/>
            <p:cNvSpPr>
              <a:spLocks/>
            </p:cNvSpPr>
            <p:nvPr/>
          </p:nvSpPr>
          <p:spPr bwMode="auto">
            <a:xfrm>
              <a:off x="5549" y="2414"/>
              <a:ext cx="77" cy="141"/>
            </a:xfrm>
            <a:custGeom>
              <a:avLst/>
              <a:gdLst>
                <a:gd name="T0" fmla="*/ 45 w 285"/>
                <a:gd name="T1" fmla="*/ 525 h 525"/>
                <a:gd name="T2" fmla="*/ 66 w 285"/>
                <a:gd name="T3" fmla="*/ 523 h 525"/>
                <a:gd name="T4" fmla="*/ 86 w 285"/>
                <a:gd name="T5" fmla="*/ 518 h 525"/>
                <a:gd name="T6" fmla="*/ 106 w 285"/>
                <a:gd name="T7" fmla="*/ 513 h 525"/>
                <a:gd name="T8" fmla="*/ 125 w 285"/>
                <a:gd name="T9" fmla="*/ 505 h 525"/>
                <a:gd name="T10" fmla="*/ 143 w 285"/>
                <a:gd name="T11" fmla="*/ 496 h 525"/>
                <a:gd name="T12" fmla="*/ 161 w 285"/>
                <a:gd name="T13" fmla="*/ 486 h 525"/>
                <a:gd name="T14" fmla="*/ 179 w 285"/>
                <a:gd name="T15" fmla="*/ 475 h 525"/>
                <a:gd name="T16" fmla="*/ 194 w 285"/>
                <a:gd name="T17" fmla="*/ 462 h 525"/>
                <a:gd name="T18" fmla="*/ 210 w 285"/>
                <a:gd name="T19" fmla="*/ 447 h 525"/>
                <a:gd name="T20" fmla="*/ 224 w 285"/>
                <a:gd name="T21" fmla="*/ 432 h 525"/>
                <a:gd name="T22" fmla="*/ 236 w 285"/>
                <a:gd name="T23" fmla="*/ 416 h 525"/>
                <a:gd name="T24" fmla="*/ 247 w 285"/>
                <a:gd name="T25" fmla="*/ 399 h 525"/>
                <a:gd name="T26" fmla="*/ 257 w 285"/>
                <a:gd name="T27" fmla="*/ 380 h 525"/>
                <a:gd name="T28" fmla="*/ 266 w 285"/>
                <a:gd name="T29" fmla="*/ 361 h 525"/>
                <a:gd name="T30" fmla="*/ 273 w 285"/>
                <a:gd name="T31" fmla="*/ 342 h 525"/>
                <a:gd name="T32" fmla="*/ 278 w 285"/>
                <a:gd name="T33" fmla="*/ 322 h 525"/>
                <a:gd name="T34" fmla="*/ 283 w 285"/>
                <a:gd name="T35" fmla="*/ 301 h 525"/>
                <a:gd name="T36" fmla="*/ 285 w 285"/>
                <a:gd name="T37" fmla="*/ 282 h 525"/>
                <a:gd name="T38" fmla="*/ 285 w 285"/>
                <a:gd name="T39" fmla="*/ 261 h 525"/>
                <a:gd name="T40" fmla="*/ 284 w 285"/>
                <a:gd name="T41" fmla="*/ 240 h 525"/>
                <a:gd name="T42" fmla="*/ 282 w 285"/>
                <a:gd name="T43" fmla="*/ 220 h 525"/>
                <a:gd name="T44" fmla="*/ 277 w 285"/>
                <a:gd name="T45" fmla="*/ 200 h 525"/>
                <a:gd name="T46" fmla="*/ 272 w 285"/>
                <a:gd name="T47" fmla="*/ 180 h 525"/>
                <a:gd name="T48" fmla="*/ 264 w 285"/>
                <a:gd name="T49" fmla="*/ 160 h 525"/>
                <a:gd name="T50" fmla="*/ 255 w 285"/>
                <a:gd name="T51" fmla="*/ 141 h 525"/>
                <a:gd name="T52" fmla="*/ 245 w 285"/>
                <a:gd name="T53" fmla="*/ 124 h 525"/>
                <a:gd name="T54" fmla="*/ 234 w 285"/>
                <a:gd name="T55" fmla="*/ 106 h 525"/>
                <a:gd name="T56" fmla="*/ 221 w 285"/>
                <a:gd name="T57" fmla="*/ 90 h 525"/>
                <a:gd name="T58" fmla="*/ 206 w 285"/>
                <a:gd name="T59" fmla="*/ 75 h 525"/>
                <a:gd name="T60" fmla="*/ 191 w 285"/>
                <a:gd name="T61" fmla="*/ 62 h 525"/>
                <a:gd name="T62" fmla="*/ 175 w 285"/>
                <a:gd name="T63" fmla="*/ 48 h 525"/>
                <a:gd name="T64" fmla="*/ 158 w 285"/>
                <a:gd name="T65" fmla="*/ 37 h 525"/>
                <a:gd name="T66" fmla="*/ 140 w 285"/>
                <a:gd name="T67" fmla="*/ 27 h 525"/>
                <a:gd name="T68" fmla="*/ 120 w 285"/>
                <a:gd name="T69" fmla="*/ 19 h 525"/>
                <a:gd name="T70" fmla="*/ 101 w 285"/>
                <a:gd name="T71" fmla="*/ 12 h 525"/>
                <a:gd name="T72" fmla="*/ 82 w 285"/>
                <a:gd name="T73" fmla="*/ 6 h 525"/>
                <a:gd name="T74" fmla="*/ 62 w 285"/>
                <a:gd name="T75" fmla="*/ 3 h 525"/>
                <a:gd name="T76" fmla="*/ 41 w 285"/>
                <a:gd name="T77" fmla="*/ 0 h 525"/>
                <a:gd name="T78" fmla="*/ 20 w 285"/>
                <a:gd name="T79" fmla="*/ 0 h 525"/>
                <a:gd name="T80" fmla="*/ 0 w 285"/>
                <a:gd name="T81" fmla="*/ 1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85" h="525">
                  <a:moveTo>
                    <a:pt x="45" y="525"/>
                  </a:moveTo>
                  <a:lnTo>
                    <a:pt x="66" y="523"/>
                  </a:lnTo>
                  <a:lnTo>
                    <a:pt x="86" y="518"/>
                  </a:lnTo>
                  <a:lnTo>
                    <a:pt x="106" y="513"/>
                  </a:lnTo>
                  <a:lnTo>
                    <a:pt x="125" y="505"/>
                  </a:lnTo>
                  <a:lnTo>
                    <a:pt x="143" y="496"/>
                  </a:lnTo>
                  <a:lnTo>
                    <a:pt x="161" y="486"/>
                  </a:lnTo>
                  <a:lnTo>
                    <a:pt x="179" y="475"/>
                  </a:lnTo>
                  <a:lnTo>
                    <a:pt x="194" y="462"/>
                  </a:lnTo>
                  <a:lnTo>
                    <a:pt x="210" y="447"/>
                  </a:lnTo>
                  <a:lnTo>
                    <a:pt x="224" y="432"/>
                  </a:lnTo>
                  <a:lnTo>
                    <a:pt x="236" y="416"/>
                  </a:lnTo>
                  <a:lnTo>
                    <a:pt x="247" y="399"/>
                  </a:lnTo>
                  <a:lnTo>
                    <a:pt x="257" y="380"/>
                  </a:lnTo>
                  <a:lnTo>
                    <a:pt x="266" y="361"/>
                  </a:lnTo>
                  <a:lnTo>
                    <a:pt x="273" y="342"/>
                  </a:lnTo>
                  <a:lnTo>
                    <a:pt x="278" y="322"/>
                  </a:lnTo>
                  <a:lnTo>
                    <a:pt x="283" y="301"/>
                  </a:lnTo>
                  <a:lnTo>
                    <a:pt x="285" y="282"/>
                  </a:lnTo>
                  <a:lnTo>
                    <a:pt x="285" y="261"/>
                  </a:lnTo>
                  <a:lnTo>
                    <a:pt x="284" y="240"/>
                  </a:lnTo>
                  <a:lnTo>
                    <a:pt x="282" y="220"/>
                  </a:lnTo>
                  <a:lnTo>
                    <a:pt x="277" y="200"/>
                  </a:lnTo>
                  <a:lnTo>
                    <a:pt x="272" y="180"/>
                  </a:lnTo>
                  <a:lnTo>
                    <a:pt x="264" y="160"/>
                  </a:lnTo>
                  <a:lnTo>
                    <a:pt x="255" y="141"/>
                  </a:lnTo>
                  <a:lnTo>
                    <a:pt x="245" y="124"/>
                  </a:lnTo>
                  <a:lnTo>
                    <a:pt x="234" y="106"/>
                  </a:lnTo>
                  <a:lnTo>
                    <a:pt x="221" y="90"/>
                  </a:lnTo>
                  <a:lnTo>
                    <a:pt x="206" y="75"/>
                  </a:lnTo>
                  <a:lnTo>
                    <a:pt x="191" y="62"/>
                  </a:lnTo>
                  <a:lnTo>
                    <a:pt x="175" y="48"/>
                  </a:lnTo>
                  <a:lnTo>
                    <a:pt x="158" y="37"/>
                  </a:lnTo>
                  <a:lnTo>
                    <a:pt x="140" y="27"/>
                  </a:lnTo>
                  <a:lnTo>
                    <a:pt x="120" y="19"/>
                  </a:lnTo>
                  <a:lnTo>
                    <a:pt x="101" y="12"/>
                  </a:lnTo>
                  <a:lnTo>
                    <a:pt x="82" y="6"/>
                  </a:lnTo>
                  <a:lnTo>
                    <a:pt x="62" y="3"/>
                  </a:lnTo>
                  <a:lnTo>
                    <a:pt x="41" y="0"/>
                  </a:lnTo>
                  <a:lnTo>
                    <a:pt x="20" y="0"/>
                  </a:lnTo>
                  <a:lnTo>
                    <a:pt x="0" y="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54" name="Freeform 54"/>
            <p:cNvSpPr>
              <a:spLocks/>
            </p:cNvSpPr>
            <p:nvPr/>
          </p:nvSpPr>
          <p:spPr bwMode="auto">
            <a:xfrm>
              <a:off x="5545" y="2197"/>
              <a:ext cx="81" cy="141"/>
            </a:xfrm>
            <a:custGeom>
              <a:avLst/>
              <a:gdLst>
                <a:gd name="T0" fmla="*/ 69 w 297"/>
                <a:gd name="T1" fmla="*/ 525 h 525"/>
                <a:gd name="T2" fmla="*/ 89 w 297"/>
                <a:gd name="T3" fmla="*/ 521 h 525"/>
                <a:gd name="T4" fmla="*/ 109 w 297"/>
                <a:gd name="T5" fmla="*/ 516 h 525"/>
                <a:gd name="T6" fmla="*/ 129 w 297"/>
                <a:gd name="T7" fmla="*/ 510 h 525"/>
                <a:gd name="T8" fmla="*/ 148 w 297"/>
                <a:gd name="T9" fmla="*/ 501 h 525"/>
                <a:gd name="T10" fmla="*/ 166 w 297"/>
                <a:gd name="T11" fmla="*/ 492 h 525"/>
                <a:gd name="T12" fmla="*/ 183 w 297"/>
                <a:gd name="T13" fmla="*/ 481 h 525"/>
                <a:gd name="T14" fmla="*/ 200 w 297"/>
                <a:gd name="T15" fmla="*/ 468 h 525"/>
                <a:gd name="T16" fmla="*/ 215 w 297"/>
                <a:gd name="T17" fmla="*/ 454 h 525"/>
                <a:gd name="T18" fmla="*/ 229 w 297"/>
                <a:gd name="T19" fmla="*/ 440 h 525"/>
                <a:gd name="T20" fmla="*/ 243 w 297"/>
                <a:gd name="T21" fmla="*/ 423 h 525"/>
                <a:gd name="T22" fmla="*/ 255 w 297"/>
                <a:gd name="T23" fmla="*/ 407 h 525"/>
                <a:gd name="T24" fmla="*/ 266 w 297"/>
                <a:gd name="T25" fmla="*/ 389 h 525"/>
                <a:gd name="T26" fmla="*/ 275 w 297"/>
                <a:gd name="T27" fmla="*/ 370 h 525"/>
                <a:gd name="T28" fmla="*/ 283 w 297"/>
                <a:gd name="T29" fmla="*/ 352 h 525"/>
                <a:gd name="T30" fmla="*/ 288 w 297"/>
                <a:gd name="T31" fmla="*/ 332 h 525"/>
                <a:gd name="T32" fmla="*/ 292 w 297"/>
                <a:gd name="T33" fmla="*/ 311 h 525"/>
                <a:gd name="T34" fmla="*/ 296 w 297"/>
                <a:gd name="T35" fmla="*/ 291 h 525"/>
                <a:gd name="T36" fmla="*/ 297 w 297"/>
                <a:gd name="T37" fmla="*/ 270 h 525"/>
                <a:gd name="T38" fmla="*/ 297 w 297"/>
                <a:gd name="T39" fmla="*/ 250 h 525"/>
                <a:gd name="T40" fmla="*/ 295 w 297"/>
                <a:gd name="T41" fmla="*/ 229 h 525"/>
                <a:gd name="T42" fmla="*/ 291 w 297"/>
                <a:gd name="T43" fmla="*/ 209 h 525"/>
                <a:gd name="T44" fmla="*/ 286 w 297"/>
                <a:gd name="T45" fmla="*/ 188 h 525"/>
                <a:gd name="T46" fmla="*/ 279 w 297"/>
                <a:gd name="T47" fmla="*/ 169 h 525"/>
                <a:gd name="T48" fmla="*/ 271 w 297"/>
                <a:gd name="T49" fmla="*/ 150 h 525"/>
                <a:gd name="T50" fmla="*/ 262 w 297"/>
                <a:gd name="T51" fmla="*/ 132 h 525"/>
                <a:gd name="T52" fmla="*/ 250 w 297"/>
                <a:gd name="T53" fmla="*/ 114 h 525"/>
                <a:gd name="T54" fmla="*/ 238 w 297"/>
                <a:gd name="T55" fmla="*/ 97 h 525"/>
                <a:gd name="T56" fmla="*/ 225 w 297"/>
                <a:gd name="T57" fmla="*/ 82 h 525"/>
                <a:gd name="T58" fmla="*/ 210 w 297"/>
                <a:gd name="T59" fmla="*/ 68 h 525"/>
                <a:gd name="T60" fmla="*/ 194 w 297"/>
                <a:gd name="T61" fmla="*/ 54 h 525"/>
                <a:gd name="T62" fmla="*/ 178 w 297"/>
                <a:gd name="T63" fmla="*/ 42 h 525"/>
                <a:gd name="T64" fmla="*/ 160 w 297"/>
                <a:gd name="T65" fmla="*/ 32 h 525"/>
                <a:gd name="T66" fmla="*/ 141 w 297"/>
                <a:gd name="T67" fmla="*/ 23 h 525"/>
                <a:gd name="T68" fmla="*/ 121 w 297"/>
                <a:gd name="T69" fmla="*/ 16 h 525"/>
                <a:gd name="T70" fmla="*/ 102 w 297"/>
                <a:gd name="T71" fmla="*/ 9 h 525"/>
                <a:gd name="T72" fmla="*/ 81 w 297"/>
                <a:gd name="T73" fmla="*/ 5 h 525"/>
                <a:gd name="T74" fmla="*/ 61 w 297"/>
                <a:gd name="T75" fmla="*/ 1 h 525"/>
                <a:gd name="T76" fmla="*/ 40 w 297"/>
                <a:gd name="T77" fmla="*/ 0 h 525"/>
                <a:gd name="T78" fmla="*/ 19 w 297"/>
                <a:gd name="T79" fmla="*/ 1 h 525"/>
                <a:gd name="T80" fmla="*/ 0 w 297"/>
                <a:gd name="T81" fmla="*/ 2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97" h="525">
                  <a:moveTo>
                    <a:pt x="69" y="525"/>
                  </a:moveTo>
                  <a:lnTo>
                    <a:pt x="89" y="521"/>
                  </a:lnTo>
                  <a:lnTo>
                    <a:pt x="109" y="516"/>
                  </a:lnTo>
                  <a:lnTo>
                    <a:pt x="129" y="510"/>
                  </a:lnTo>
                  <a:lnTo>
                    <a:pt x="148" y="501"/>
                  </a:lnTo>
                  <a:lnTo>
                    <a:pt x="166" y="492"/>
                  </a:lnTo>
                  <a:lnTo>
                    <a:pt x="183" y="481"/>
                  </a:lnTo>
                  <a:lnTo>
                    <a:pt x="200" y="468"/>
                  </a:lnTo>
                  <a:lnTo>
                    <a:pt x="215" y="454"/>
                  </a:lnTo>
                  <a:lnTo>
                    <a:pt x="229" y="440"/>
                  </a:lnTo>
                  <a:lnTo>
                    <a:pt x="243" y="423"/>
                  </a:lnTo>
                  <a:lnTo>
                    <a:pt x="255" y="407"/>
                  </a:lnTo>
                  <a:lnTo>
                    <a:pt x="266" y="389"/>
                  </a:lnTo>
                  <a:lnTo>
                    <a:pt x="275" y="370"/>
                  </a:lnTo>
                  <a:lnTo>
                    <a:pt x="283" y="352"/>
                  </a:lnTo>
                  <a:lnTo>
                    <a:pt x="288" y="332"/>
                  </a:lnTo>
                  <a:lnTo>
                    <a:pt x="292" y="311"/>
                  </a:lnTo>
                  <a:lnTo>
                    <a:pt x="296" y="291"/>
                  </a:lnTo>
                  <a:lnTo>
                    <a:pt x="297" y="270"/>
                  </a:lnTo>
                  <a:lnTo>
                    <a:pt x="297" y="250"/>
                  </a:lnTo>
                  <a:lnTo>
                    <a:pt x="295" y="229"/>
                  </a:lnTo>
                  <a:lnTo>
                    <a:pt x="291" y="209"/>
                  </a:lnTo>
                  <a:lnTo>
                    <a:pt x="286" y="188"/>
                  </a:lnTo>
                  <a:lnTo>
                    <a:pt x="279" y="169"/>
                  </a:lnTo>
                  <a:lnTo>
                    <a:pt x="271" y="150"/>
                  </a:lnTo>
                  <a:lnTo>
                    <a:pt x="262" y="132"/>
                  </a:lnTo>
                  <a:lnTo>
                    <a:pt x="250" y="114"/>
                  </a:lnTo>
                  <a:lnTo>
                    <a:pt x="238" y="97"/>
                  </a:lnTo>
                  <a:lnTo>
                    <a:pt x="225" y="82"/>
                  </a:lnTo>
                  <a:lnTo>
                    <a:pt x="210" y="68"/>
                  </a:lnTo>
                  <a:lnTo>
                    <a:pt x="194" y="54"/>
                  </a:lnTo>
                  <a:lnTo>
                    <a:pt x="178" y="42"/>
                  </a:lnTo>
                  <a:lnTo>
                    <a:pt x="160" y="32"/>
                  </a:lnTo>
                  <a:lnTo>
                    <a:pt x="141" y="23"/>
                  </a:lnTo>
                  <a:lnTo>
                    <a:pt x="121" y="16"/>
                  </a:lnTo>
                  <a:lnTo>
                    <a:pt x="102" y="9"/>
                  </a:lnTo>
                  <a:lnTo>
                    <a:pt x="81" y="5"/>
                  </a:lnTo>
                  <a:lnTo>
                    <a:pt x="61" y="1"/>
                  </a:lnTo>
                  <a:lnTo>
                    <a:pt x="40" y="0"/>
                  </a:lnTo>
                  <a:lnTo>
                    <a:pt x="19" y="1"/>
                  </a:lnTo>
                  <a:lnTo>
                    <a:pt x="0" y="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55" name="Freeform 55"/>
            <p:cNvSpPr>
              <a:spLocks/>
            </p:cNvSpPr>
            <p:nvPr/>
          </p:nvSpPr>
          <p:spPr bwMode="auto">
            <a:xfrm>
              <a:off x="4673" y="2306"/>
              <a:ext cx="81" cy="141"/>
            </a:xfrm>
            <a:custGeom>
              <a:avLst/>
              <a:gdLst>
                <a:gd name="T0" fmla="*/ 227 w 297"/>
                <a:gd name="T1" fmla="*/ 0 h 524"/>
                <a:gd name="T2" fmla="*/ 208 w 297"/>
                <a:gd name="T3" fmla="*/ 3 h 524"/>
                <a:gd name="T4" fmla="*/ 188 w 297"/>
                <a:gd name="T5" fmla="*/ 8 h 524"/>
                <a:gd name="T6" fmla="*/ 168 w 297"/>
                <a:gd name="T7" fmla="*/ 15 h 524"/>
                <a:gd name="T8" fmla="*/ 149 w 297"/>
                <a:gd name="T9" fmla="*/ 23 h 524"/>
                <a:gd name="T10" fmla="*/ 130 w 297"/>
                <a:gd name="T11" fmla="*/ 33 h 524"/>
                <a:gd name="T12" fmla="*/ 114 w 297"/>
                <a:gd name="T13" fmla="*/ 44 h 524"/>
                <a:gd name="T14" fmla="*/ 97 w 297"/>
                <a:gd name="T15" fmla="*/ 56 h 524"/>
                <a:gd name="T16" fmla="*/ 82 w 297"/>
                <a:gd name="T17" fmla="*/ 70 h 524"/>
                <a:gd name="T18" fmla="*/ 67 w 297"/>
                <a:gd name="T19" fmla="*/ 85 h 524"/>
                <a:gd name="T20" fmla="*/ 54 w 297"/>
                <a:gd name="T21" fmla="*/ 101 h 524"/>
                <a:gd name="T22" fmla="*/ 42 w 297"/>
                <a:gd name="T23" fmla="*/ 118 h 524"/>
                <a:gd name="T24" fmla="*/ 31 w 297"/>
                <a:gd name="T25" fmla="*/ 136 h 524"/>
                <a:gd name="T26" fmla="*/ 22 w 297"/>
                <a:gd name="T27" fmla="*/ 154 h 524"/>
                <a:gd name="T28" fmla="*/ 14 w 297"/>
                <a:gd name="T29" fmla="*/ 173 h 524"/>
                <a:gd name="T30" fmla="*/ 9 w 297"/>
                <a:gd name="T31" fmla="*/ 193 h 524"/>
                <a:gd name="T32" fmla="*/ 4 w 297"/>
                <a:gd name="T33" fmla="*/ 213 h 524"/>
                <a:gd name="T34" fmla="*/ 1 w 297"/>
                <a:gd name="T35" fmla="*/ 234 h 524"/>
                <a:gd name="T36" fmla="*/ 0 w 297"/>
                <a:gd name="T37" fmla="*/ 254 h 524"/>
                <a:gd name="T38" fmla="*/ 0 w 297"/>
                <a:gd name="T39" fmla="*/ 275 h 524"/>
                <a:gd name="T40" fmla="*/ 2 w 297"/>
                <a:gd name="T41" fmla="*/ 296 h 524"/>
                <a:gd name="T42" fmla="*/ 5 w 297"/>
                <a:gd name="T43" fmla="*/ 316 h 524"/>
                <a:gd name="T44" fmla="*/ 11 w 297"/>
                <a:gd name="T45" fmla="*/ 336 h 524"/>
                <a:gd name="T46" fmla="*/ 17 w 297"/>
                <a:gd name="T47" fmla="*/ 356 h 524"/>
                <a:gd name="T48" fmla="*/ 25 w 297"/>
                <a:gd name="T49" fmla="*/ 374 h 524"/>
                <a:gd name="T50" fmla="*/ 35 w 297"/>
                <a:gd name="T51" fmla="*/ 393 h 524"/>
                <a:gd name="T52" fmla="*/ 46 w 297"/>
                <a:gd name="T53" fmla="*/ 411 h 524"/>
                <a:gd name="T54" fmla="*/ 58 w 297"/>
                <a:gd name="T55" fmla="*/ 426 h 524"/>
                <a:gd name="T56" fmla="*/ 72 w 297"/>
                <a:gd name="T57" fmla="*/ 443 h 524"/>
                <a:gd name="T58" fmla="*/ 87 w 297"/>
                <a:gd name="T59" fmla="*/ 457 h 524"/>
                <a:gd name="T60" fmla="*/ 103 w 297"/>
                <a:gd name="T61" fmla="*/ 469 h 524"/>
                <a:gd name="T62" fmla="*/ 119 w 297"/>
                <a:gd name="T63" fmla="*/ 482 h 524"/>
                <a:gd name="T64" fmla="*/ 137 w 297"/>
                <a:gd name="T65" fmla="*/ 493 h 524"/>
                <a:gd name="T66" fmla="*/ 156 w 297"/>
                <a:gd name="T67" fmla="*/ 501 h 524"/>
                <a:gd name="T68" fmla="*/ 175 w 297"/>
                <a:gd name="T69" fmla="*/ 509 h 524"/>
                <a:gd name="T70" fmla="*/ 194 w 297"/>
                <a:gd name="T71" fmla="*/ 515 h 524"/>
                <a:gd name="T72" fmla="*/ 215 w 297"/>
                <a:gd name="T73" fmla="*/ 520 h 524"/>
                <a:gd name="T74" fmla="*/ 235 w 297"/>
                <a:gd name="T75" fmla="*/ 522 h 524"/>
                <a:gd name="T76" fmla="*/ 256 w 297"/>
                <a:gd name="T77" fmla="*/ 524 h 524"/>
                <a:gd name="T78" fmla="*/ 277 w 297"/>
                <a:gd name="T79" fmla="*/ 524 h 524"/>
                <a:gd name="T80" fmla="*/ 297 w 297"/>
                <a:gd name="T81" fmla="*/ 52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97" h="524">
                  <a:moveTo>
                    <a:pt x="227" y="0"/>
                  </a:moveTo>
                  <a:lnTo>
                    <a:pt x="208" y="3"/>
                  </a:lnTo>
                  <a:lnTo>
                    <a:pt x="188" y="8"/>
                  </a:lnTo>
                  <a:lnTo>
                    <a:pt x="168" y="15"/>
                  </a:lnTo>
                  <a:lnTo>
                    <a:pt x="149" y="23"/>
                  </a:lnTo>
                  <a:lnTo>
                    <a:pt x="130" y="33"/>
                  </a:lnTo>
                  <a:lnTo>
                    <a:pt x="114" y="44"/>
                  </a:lnTo>
                  <a:lnTo>
                    <a:pt x="97" y="56"/>
                  </a:lnTo>
                  <a:lnTo>
                    <a:pt x="82" y="70"/>
                  </a:lnTo>
                  <a:lnTo>
                    <a:pt x="67" y="85"/>
                  </a:lnTo>
                  <a:lnTo>
                    <a:pt x="54" y="101"/>
                  </a:lnTo>
                  <a:lnTo>
                    <a:pt x="42" y="118"/>
                  </a:lnTo>
                  <a:lnTo>
                    <a:pt x="31" y="136"/>
                  </a:lnTo>
                  <a:lnTo>
                    <a:pt x="22" y="154"/>
                  </a:lnTo>
                  <a:lnTo>
                    <a:pt x="14" y="173"/>
                  </a:lnTo>
                  <a:lnTo>
                    <a:pt x="9" y="193"/>
                  </a:lnTo>
                  <a:lnTo>
                    <a:pt x="4" y="213"/>
                  </a:lnTo>
                  <a:lnTo>
                    <a:pt x="1" y="234"/>
                  </a:lnTo>
                  <a:lnTo>
                    <a:pt x="0" y="254"/>
                  </a:lnTo>
                  <a:lnTo>
                    <a:pt x="0" y="275"/>
                  </a:lnTo>
                  <a:lnTo>
                    <a:pt x="2" y="296"/>
                  </a:lnTo>
                  <a:lnTo>
                    <a:pt x="5" y="316"/>
                  </a:lnTo>
                  <a:lnTo>
                    <a:pt x="11" y="336"/>
                  </a:lnTo>
                  <a:lnTo>
                    <a:pt x="17" y="356"/>
                  </a:lnTo>
                  <a:lnTo>
                    <a:pt x="25" y="374"/>
                  </a:lnTo>
                  <a:lnTo>
                    <a:pt x="35" y="393"/>
                  </a:lnTo>
                  <a:lnTo>
                    <a:pt x="46" y="411"/>
                  </a:lnTo>
                  <a:lnTo>
                    <a:pt x="58" y="426"/>
                  </a:lnTo>
                  <a:lnTo>
                    <a:pt x="72" y="443"/>
                  </a:lnTo>
                  <a:lnTo>
                    <a:pt x="87" y="457"/>
                  </a:lnTo>
                  <a:lnTo>
                    <a:pt x="103" y="469"/>
                  </a:lnTo>
                  <a:lnTo>
                    <a:pt x="119" y="482"/>
                  </a:lnTo>
                  <a:lnTo>
                    <a:pt x="137" y="493"/>
                  </a:lnTo>
                  <a:lnTo>
                    <a:pt x="156" y="501"/>
                  </a:lnTo>
                  <a:lnTo>
                    <a:pt x="175" y="509"/>
                  </a:lnTo>
                  <a:lnTo>
                    <a:pt x="194" y="515"/>
                  </a:lnTo>
                  <a:lnTo>
                    <a:pt x="215" y="520"/>
                  </a:lnTo>
                  <a:lnTo>
                    <a:pt x="235" y="522"/>
                  </a:lnTo>
                  <a:lnTo>
                    <a:pt x="256" y="524"/>
                  </a:lnTo>
                  <a:lnTo>
                    <a:pt x="277" y="524"/>
                  </a:lnTo>
                  <a:lnTo>
                    <a:pt x="297" y="52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56" name="Line 56"/>
            <p:cNvSpPr>
              <a:spLocks noChangeShapeType="1"/>
            </p:cNvSpPr>
            <p:nvPr/>
          </p:nvSpPr>
          <p:spPr bwMode="auto">
            <a:xfrm flipV="1">
              <a:off x="5543" y="2555"/>
              <a:ext cx="1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57" name="Line 57"/>
            <p:cNvSpPr>
              <a:spLocks noChangeShapeType="1"/>
            </p:cNvSpPr>
            <p:nvPr/>
          </p:nvSpPr>
          <p:spPr bwMode="auto">
            <a:xfrm flipV="1">
              <a:off x="4681" y="2095"/>
              <a:ext cx="32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58" name="Line 58"/>
            <p:cNvSpPr>
              <a:spLocks noChangeShapeType="1"/>
            </p:cNvSpPr>
            <p:nvPr/>
          </p:nvSpPr>
          <p:spPr bwMode="auto">
            <a:xfrm flipV="1">
              <a:off x="4677" y="2092"/>
              <a:ext cx="87" cy="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59" name="Line 59"/>
            <p:cNvSpPr>
              <a:spLocks noChangeShapeType="1"/>
            </p:cNvSpPr>
            <p:nvPr/>
          </p:nvSpPr>
          <p:spPr bwMode="auto">
            <a:xfrm flipV="1">
              <a:off x="4692" y="2108"/>
              <a:ext cx="100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60" name="Line 60"/>
            <p:cNvSpPr>
              <a:spLocks noChangeShapeType="1"/>
            </p:cNvSpPr>
            <p:nvPr/>
          </p:nvSpPr>
          <p:spPr bwMode="auto">
            <a:xfrm flipV="1">
              <a:off x="4720" y="2137"/>
              <a:ext cx="91" cy="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61" name="Line 61"/>
            <p:cNvSpPr>
              <a:spLocks noChangeShapeType="1"/>
            </p:cNvSpPr>
            <p:nvPr/>
          </p:nvSpPr>
          <p:spPr bwMode="auto">
            <a:xfrm flipV="1">
              <a:off x="4765" y="2182"/>
              <a:ext cx="47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62" name="Line 62"/>
            <p:cNvSpPr>
              <a:spLocks noChangeShapeType="1"/>
            </p:cNvSpPr>
            <p:nvPr/>
          </p:nvSpPr>
          <p:spPr bwMode="auto">
            <a:xfrm flipH="1">
              <a:off x="4637" y="2159"/>
              <a:ext cx="2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63" name="Freeform 63"/>
            <p:cNvSpPr>
              <a:spLocks/>
            </p:cNvSpPr>
            <p:nvPr/>
          </p:nvSpPr>
          <p:spPr bwMode="auto">
            <a:xfrm>
              <a:off x="4673" y="2090"/>
              <a:ext cx="141" cy="141"/>
            </a:xfrm>
            <a:custGeom>
              <a:avLst/>
              <a:gdLst>
                <a:gd name="T0" fmla="*/ 525 w 526"/>
                <a:gd name="T1" fmla="*/ 243 h 527"/>
                <a:gd name="T2" fmla="*/ 518 w 526"/>
                <a:gd name="T3" fmla="*/ 202 h 527"/>
                <a:gd name="T4" fmla="*/ 506 w 526"/>
                <a:gd name="T5" fmla="*/ 162 h 527"/>
                <a:gd name="T6" fmla="*/ 487 w 526"/>
                <a:gd name="T7" fmla="*/ 126 h 527"/>
                <a:gd name="T8" fmla="*/ 463 w 526"/>
                <a:gd name="T9" fmla="*/ 93 h 527"/>
                <a:gd name="T10" fmla="*/ 433 w 526"/>
                <a:gd name="T11" fmla="*/ 63 h 527"/>
                <a:gd name="T12" fmla="*/ 400 w 526"/>
                <a:gd name="T13" fmla="*/ 38 h 527"/>
                <a:gd name="T14" fmla="*/ 363 w 526"/>
                <a:gd name="T15" fmla="*/ 20 h 527"/>
                <a:gd name="T16" fmla="*/ 324 w 526"/>
                <a:gd name="T17" fmla="*/ 8 h 527"/>
                <a:gd name="T18" fmla="*/ 283 w 526"/>
                <a:gd name="T19" fmla="*/ 1 h 527"/>
                <a:gd name="T20" fmla="*/ 242 w 526"/>
                <a:gd name="T21" fmla="*/ 1 h 527"/>
                <a:gd name="T22" fmla="*/ 201 w 526"/>
                <a:gd name="T23" fmla="*/ 8 h 527"/>
                <a:gd name="T24" fmla="*/ 162 w 526"/>
                <a:gd name="T25" fmla="*/ 20 h 527"/>
                <a:gd name="T26" fmla="*/ 125 w 526"/>
                <a:gd name="T27" fmla="*/ 38 h 527"/>
                <a:gd name="T28" fmla="*/ 91 w 526"/>
                <a:gd name="T29" fmla="*/ 63 h 527"/>
                <a:gd name="T30" fmla="*/ 63 w 526"/>
                <a:gd name="T31" fmla="*/ 93 h 527"/>
                <a:gd name="T32" fmla="*/ 38 w 526"/>
                <a:gd name="T33" fmla="*/ 126 h 527"/>
                <a:gd name="T34" fmla="*/ 20 w 526"/>
                <a:gd name="T35" fmla="*/ 162 h 527"/>
                <a:gd name="T36" fmla="*/ 6 w 526"/>
                <a:gd name="T37" fmla="*/ 202 h 527"/>
                <a:gd name="T38" fmla="*/ 0 w 526"/>
                <a:gd name="T39" fmla="*/ 243 h 527"/>
                <a:gd name="T40" fmla="*/ 0 w 526"/>
                <a:gd name="T41" fmla="*/ 284 h 527"/>
                <a:gd name="T42" fmla="*/ 6 w 526"/>
                <a:gd name="T43" fmla="*/ 325 h 527"/>
                <a:gd name="T44" fmla="*/ 20 w 526"/>
                <a:gd name="T45" fmla="*/ 365 h 527"/>
                <a:gd name="T46" fmla="*/ 38 w 526"/>
                <a:gd name="T47" fmla="*/ 401 h 527"/>
                <a:gd name="T48" fmla="*/ 63 w 526"/>
                <a:gd name="T49" fmla="*/ 434 h 527"/>
                <a:gd name="T50" fmla="*/ 91 w 526"/>
                <a:gd name="T51" fmla="*/ 464 h 527"/>
                <a:gd name="T52" fmla="*/ 125 w 526"/>
                <a:gd name="T53" fmla="*/ 488 h 527"/>
                <a:gd name="T54" fmla="*/ 162 w 526"/>
                <a:gd name="T55" fmla="*/ 507 h 527"/>
                <a:gd name="T56" fmla="*/ 201 w 526"/>
                <a:gd name="T57" fmla="*/ 519 h 527"/>
                <a:gd name="T58" fmla="*/ 242 w 526"/>
                <a:gd name="T59" fmla="*/ 526 h 527"/>
                <a:gd name="T60" fmla="*/ 283 w 526"/>
                <a:gd name="T61" fmla="*/ 526 h 527"/>
                <a:gd name="T62" fmla="*/ 324 w 526"/>
                <a:gd name="T63" fmla="*/ 519 h 527"/>
                <a:gd name="T64" fmla="*/ 363 w 526"/>
                <a:gd name="T65" fmla="*/ 507 h 527"/>
                <a:gd name="T66" fmla="*/ 400 w 526"/>
                <a:gd name="T67" fmla="*/ 488 h 527"/>
                <a:gd name="T68" fmla="*/ 433 w 526"/>
                <a:gd name="T69" fmla="*/ 464 h 527"/>
                <a:gd name="T70" fmla="*/ 463 w 526"/>
                <a:gd name="T71" fmla="*/ 434 h 527"/>
                <a:gd name="T72" fmla="*/ 487 w 526"/>
                <a:gd name="T73" fmla="*/ 401 h 527"/>
                <a:gd name="T74" fmla="*/ 506 w 526"/>
                <a:gd name="T75" fmla="*/ 365 h 527"/>
                <a:gd name="T76" fmla="*/ 518 w 526"/>
                <a:gd name="T77" fmla="*/ 325 h 527"/>
                <a:gd name="T78" fmla="*/ 525 w 526"/>
                <a:gd name="T79" fmla="*/ 284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26" h="527">
                  <a:moveTo>
                    <a:pt x="526" y="264"/>
                  </a:moveTo>
                  <a:lnTo>
                    <a:pt x="525" y="243"/>
                  </a:lnTo>
                  <a:lnTo>
                    <a:pt x="523" y="222"/>
                  </a:lnTo>
                  <a:lnTo>
                    <a:pt x="518" y="202"/>
                  </a:lnTo>
                  <a:lnTo>
                    <a:pt x="513" y="182"/>
                  </a:lnTo>
                  <a:lnTo>
                    <a:pt x="506" y="162"/>
                  </a:lnTo>
                  <a:lnTo>
                    <a:pt x="497" y="143"/>
                  </a:lnTo>
                  <a:lnTo>
                    <a:pt x="487" y="126"/>
                  </a:lnTo>
                  <a:lnTo>
                    <a:pt x="475" y="109"/>
                  </a:lnTo>
                  <a:lnTo>
                    <a:pt x="463" y="93"/>
                  </a:lnTo>
                  <a:lnTo>
                    <a:pt x="448" y="77"/>
                  </a:lnTo>
                  <a:lnTo>
                    <a:pt x="433" y="63"/>
                  </a:lnTo>
                  <a:lnTo>
                    <a:pt x="418" y="51"/>
                  </a:lnTo>
                  <a:lnTo>
                    <a:pt x="400" y="38"/>
                  </a:lnTo>
                  <a:lnTo>
                    <a:pt x="382" y="29"/>
                  </a:lnTo>
                  <a:lnTo>
                    <a:pt x="363" y="20"/>
                  </a:lnTo>
                  <a:lnTo>
                    <a:pt x="343" y="13"/>
                  </a:lnTo>
                  <a:lnTo>
                    <a:pt x="324" y="8"/>
                  </a:lnTo>
                  <a:lnTo>
                    <a:pt x="304" y="3"/>
                  </a:lnTo>
                  <a:lnTo>
                    <a:pt x="283" y="1"/>
                  </a:lnTo>
                  <a:lnTo>
                    <a:pt x="263" y="0"/>
                  </a:lnTo>
                  <a:lnTo>
                    <a:pt x="242" y="1"/>
                  </a:lnTo>
                  <a:lnTo>
                    <a:pt x="221" y="3"/>
                  </a:lnTo>
                  <a:lnTo>
                    <a:pt x="201" y="8"/>
                  </a:lnTo>
                  <a:lnTo>
                    <a:pt x="181" y="13"/>
                  </a:lnTo>
                  <a:lnTo>
                    <a:pt x="162" y="20"/>
                  </a:lnTo>
                  <a:lnTo>
                    <a:pt x="143" y="29"/>
                  </a:lnTo>
                  <a:lnTo>
                    <a:pt x="125" y="38"/>
                  </a:lnTo>
                  <a:lnTo>
                    <a:pt x="108" y="51"/>
                  </a:lnTo>
                  <a:lnTo>
                    <a:pt x="91" y="63"/>
                  </a:lnTo>
                  <a:lnTo>
                    <a:pt x="76" y="77"/>
                  </a:lnTo>
                  <a:lnTo>
                    <a:pt x="63" y="93"/>
                  </a:lnTo>
                  <a:lnTo>
                    <a:pt x="49" y="109"/>
                  </a:lnTo>
                  <a:lnTo>
                    <a:pt x="38" y="126"/>
                  </a:lnTo>
                  <a:lnTo>
                    <a:pt x="28" y="143"/>
                  </a:lnTo>
                  <a:lnTo>
                    <a:pt x="20" y="162"/>
                  </a:lnTo>
                  <a:lnTo>
                    <a:pt x="12" y="182"/>
                  </a:lnTo>
                  <a:lnTo>
                    <a:pt x="6" y="202"/>
                  </a:lnTo>
                  <a:lnTo>
                    <a:pt x="3" y="222"/>
                  </a:lnTo>
                  <a:lnTo>
                    <a:pt x="0" y="243"/>
                  </a:lnTo>
                  <a:lnTo>
                    <a:pt x="0" y="264"/>
                  </a:lnTo>
                  <a:lnTo>
                    <a:pt x="0" y="284"/>
                  </a:lnTo>
                  <a:lnTo>
                    <a:pt x="3" y="305"/>
                  </a:lnTo>
                  <a:lnTo>
                    <a:pt x="6" y="325"/>
                  </a:lnTo>
                  <a:lnTo>
                    <a:pt x="12" y="345"/>
                  </a:lnTo>
                  <a:lnTo>
                    <a:pt x="20" y="365"/>
                  </a:lnTo>
                  <a:lnTo>
                    <a:pt x="28" y="383"/>
                  </a:lnTo>
                  <a:lnTo>
                    <a:pt x="38" y="401"/>
                  </a:lnTo>
                  <a:lnTo>
                    <a:pt x="49" y="419"/>
                  </a:lnTo>
                  <a:lnTo>
                    <a:pt x="63" y="434"/>
                  </a:lnTo>
                  <a:lnTo>
                    <a:pt x="76" y="450"/>
                  </a:lnTo>
                  <a:lnTo>
                    <a:pt x="91" y="464"/>
                  </a:lnTo>
                  <a:lnTo>
                    <a:pt x="108" y="476"/>
                  </a:lnTo>
                  <a:lnTo>
                    <a:pt x="125" y="488"/>
                  </a:lnTo>
                  <a:lnTo>
                    <a:pt x="143" y="498"/>
                  </a:lnTo>
                  <a:lnTo>
                    <a:pt x="162" y="507"/>
                  </a:lnTo>
                  <a:lnTo>
                    <a:pt x="181" y="514"/>
                  </a:lnTo>
                  <a:lnTo>
                    <a:pt x="201" y="519"/>
                  </a:lnTo>
                  <a:lnTo>
                    <a:pt x="221" y="524"/>
                  </a:lnTo>
                  <a:lnTo>
                    <a:pt x="242" y="526"/>
                  </a:lnTo>
                  <a:lnTo>
                    <a:pt x="263" y="527"/>
                  </a:lnTo>
                  <a:lnTo>
                    <a:pt x="283" y="526"/>
                  </a:lnTo>
                  <a:lnTo>
                    <a:pt x="304" y="524"/>
                  </a:lnTo>
                  <a:lnTo>
                    <a:pt x="324" y="519"/>
                  </a:lnTo>
                  <a:lnTo>
                    <a:pt x="343" y="514"/>
                  </a:lnTo>
                  <a:lnTo>
                    <a:pt x="363" y="507"/>
                  </a:lnTo>
                  <a:lnTo>
                    <a:pt x="382" y="498"/>
                  </a:lnTo>
                  <a:lnTo>
                    <a:pt x="400" y="488"/>
                  </a:lnTo>
                  <a:lnTo>
                    <a:pt x="418" y="476"/>
                  </a:lnTo>
                  <a:lnTo>
                    <a:pt x="433" y="464"/>
                  </a:lnTo>
                  <a:lnTo>
                    <a:pt x="448" y="450"/>
                  </a:lnTo>
                  <a:lnTo>
                    <a:pt x="463" y="434"/>
                  </a:lnTo>
                  <a:lnTo>
                    <a:pt x="475" y="419"/>
                  </a:lnTo>
                  <a:lnTo>
                    <a:pt x="487" y="401"/>
                  </a:lnTo>
                  <a:lnTo>
                    <a:pt x="497" y="383"/>
                  </a:lnTo>
                  <a:lnTo>
                    <a:pt x="506" y="365"/>
                  </a:lnTo>
                  <a:lnTo>
                    <a:pt x="513" y="345"/>
                  </a:lnTo>
                  <a:lnTo>
                    <a:pt x="518" y="325"/>
                  </a:lnTo>
                  <a:lnTo>
                    <a:pt x="523" y="305"/>
                  </a:lnTo>
                  <a:lnTo>
                    <a:pt x="525" y="284"/>
                  </a:lnTo>
                  <a:lnTo>
                    <a:pt x="526" y="26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64" name="Line 64"/>
            <p:cNvSpPr>
              <a:spLocks noChangeShapeType="1"/>
            </p:cNvSpPr>
            <p:nvPr/>
          </p:nvSpPr>
          <p:spPr bwMode="auto">
            <a:xfrm flipH="1" flipV="1">
              <a:off x="4754" y="2090"/>
              <a:ext cx="810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65" name="Line 65"/>
            <p:cNvSpPr>
              <a:spLocks noChangeShapeType="1"/>
            </p:cNvSpPr>
            <p:nvPr/>
          </p:nvSpPr>
          <p:spPr bwMode="auto">
            <a:xfrm flipH="1" flipV="1">
              <a:off x="4735" y="2231"/>
              <a:ext cx="285" cy="3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66" name="Line 66"/>
            <p:cNvSpPr>
              <a:spLocks noChangeShapeType="1"/>
            </p:cNvSpPr>
            <p:nvPr/>
          </p:nvSpPr>
          <p:spPr bwMode="auto">
            <a:xfrm>
              <a:off x="5280" y="2376"/>
              <a:ext cx="284" cy="3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67" name="Line 67"/>
            <p:cNvSpPr>
              <a:spLocks noChangeShapeType="1"/>
            </p:cNvSpPr>
            <p:nvPr/>
          </p:nvSpPr>
          <p:spPr bwMode="auto">
            <a:xfrm>
              <a:off x="4735" y="2446"/>
              <a:ext cx="174" cy="2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68" name="Line 68"/>
            <p:cNvSpPr>
              <a:spLocks noChangeShapeType="1"/>
            </p:cNvSpPr>
            <p:nvPr/>
          </p:nvSpPr>
          <p:spPr bwMode="auto">
            <a:xfrm flipH="1" flipV="1">
              <a:off x="5280" y="1359"/>
              <a:ext cx="284" cy="3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69" name="Line 69"/>
            <p:cNvSpPr>
              <a:spLocks noChangeShapeType="1"/>
            </p:cNvSpPr>
            <p:nvPr/>
          </p:nvSpPr>
          <p:spPr bwMode="auto">
            <a:xfrm flipH="1" flipV="1">
              <a:off x="4735" y="1429"/>
              <a:ext cx="810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70" name="Line 70"/>
            <p:cNvSpPr>
              <a:spLocks noChangeShapeType="1"/>
            </p:cNvSpPr>
            <p:nvPr/>
          </p:nvSpPr>
          <p:spPr bwMode="auto">
            <a:xfrm flipH="1" flipV="1">
              <a:off x="4737" y="1250"/>
              <a:ext cx="173" cy="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71" name="Line 71"/>
            <p:cNvSpPr>
              <a:spLocks noChangeShapeType="1"/>
            </p:cNvSpPr>
            <p:nvPr/>
          </p:nvSpPr>
          <p:spPr bwMode="auto">
            <a:xfrm flipH="1">
              <a:off x="5543" y="3602"/>
              <a:ext cx="18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72" name="Line 72"/>
            <p:cNvSpPr>
              <a:spLocks noChangeShapeType="1"/>
            </p:cNvSpPr>
            <p:nvPr/>
          </p:nvSpPr>
          <p:spPr bwMode="auto">
            <a:xfrm flipH="1">
              <a:off x="5468" y="3602"/>
              <a:ext cx="3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73" name="Line 73"/>
            <p:cNvSpPr>
              <a:spLocks noChangeShapeType="1"/>
            </p:cNvSpPr>
            <p:nvPr/>
          </p:nvSpPr>
          <p:spPr bwMode="auto">
            <a:xfrm flipH="1">
              <a:off x="5212" y="3602"/>
              <a:ext cx="2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74" name="Line 74"/>
            <p:cNvSpPr>
              <a:spLocks noChangeShapeType="1"/>
            </p:cNvSpPr>
            <p:nvPr/>
          </p:nvSpPr>
          <p:spPr bwMode="auto">
            <a:xfrm flipH="1">
              <a:off x="5135" y="3602"/>
              <a:ext cx="3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75" name="Line 75"/>
            <p:cNvSpPr>
              <a:spLocks noChangeShapeType="1"/>
            </p:cNvSpPr>
            <p:nvPr/>
          </p:nvSpPr>
          <p:spPr bwMode="auto">
            <a:xfrm flipH="1">
              <a:off x="4880" y="3602"/>
              <a:ext cx="2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76" name="Line 76"/>
            <p:cNvSpPr>
              <a:spLocks noChangeShapeType="1"/>
            </p:cNvSpPr>
            <p:nvPr/>
          </p:nvSpPr>
          <p:spPr bwMode="auto">
            <a:xfrm flipH="1">
              <a:off x="4803" y="3602"/>
              <a:ext cx="3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77" name="Line 77"/>
            <p:cNvSpPr>
              <a:spLocks noChangeShapeType="1"/>
            </p:cNvSpPr>
            <p:nvPr/>
          </p:nvSpPr>
          <p:spPr bwMode="auto">
            <a:xfrm flipH="1">
              <a:off x="4581" y="3602"/>
              <a:ext cx="18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78" name="Freeform 78"/>
            <p:cNvSpPr>
              <a:spLocks/>
            </p:cNvSpPr>
            <p:nvPr/>
          </p:nvSpPr>
          <p:spPr bwMode="auto">
            <a:xfrm>
              <a:off x="4814" y="3267"/>
              <a:ext cx="671" cy="670"/>
            </a:xfrm>
            <a:custGeom>
              <a:avLst/>
              <a:gdLst>
                <a:gd name="T0" fmla="*/ 2484 w 2488"/>
                <a:gd name="T1" fmla="*/ 1154 h 2490"/>
                <a:gd name="T2" fmla="*/ 2468 w 2488"/>
                <a:gd name="T3" fmla="*/ 1019 h 2490"/>
                <a:gd name="T4" fmla="*/ 2436 w 2488"/>
                <a:gd name="T5" fmla="*/ 886 h 2490"/>
                <a:gd name="T6" fmla="*/ 2389 w 2488"/>
                <a:gd name="T7" fmla="*/ 758 h 2490"/>
                <a:gd name="T8" fmla="*/ 2329 w 2488"/>
                <a:gd name="T9" fmla="*/ 635 h 2490"/>
                <a:gd name="T10" fmla="*/ 2256 w 2488"/>
                <a:gd name="T11" fmla="*/ 520 h 2490"/>
                <a:gd name="T12" fmla="*/ 2171 w 2488"/>
                <a:gd name="T13" fmla="*/ 413 h 2490"/>
                <a:gd name="T14" fmla="*/ 2074 w 2488"/>
                <a:gd name="T15" fmla="*/ 317 h 2490"/>
                <a:gd name="T16" fmla="*/ 1968 w 2488"/>
                <a:gd name="T17" fmla="*/ 232 h 2490"/>
                <a:gd name="T18" fmla="*/ 1852 w 2488"/>
                <a:gd name="T19" fmla="*/ 159 h 2490"/>
                <a:gd name="T20" fmla="*/ 1731 w 2488"/>
                <a:gd name="T21" fmla="*/ 98 h 2490"/>
                <a:gd name="T22" fmla="*/ 1602 w 2488"/>
                <a:gd name="T23" fmla="*/ 52 h 2490"/>
                <a:gd name="T24" fmla="*/ 1470 w 2488"/>
                <a:gd name="T25" fmla="*/ 20 h 2490"/>
                <a:gd name="T26" fmla="*/ 1335 w 2488"/>
                <a:gd name="T27" fmla="*/ 3 h 2490"/>
                <a:gd name="T28" fmla="*/ 1198 w 2488"/>
                <a:gd name="T29" fmla="*/ 0 h 2490"/>
                <a:gd name="T30" fmla="*/ 1063 w 2488"/>
                <a:gd name="T31" fmla="*/ 13 h 2490"/>
                <a:gd name="T32" fmla="*/ 929 w 2488"/>
                <a:gd name="T33" fmla="*/ 40 h 2490"/>
                <a:gd name="T34" fmla="*/ 799 w 2488"/>
                <a:gd name="T35" fmla="*/ 82 h 2490"/>
                <a:gd name="T36" fmla="*/ 675 w 2488"/>
                <a:gd name="T37" fmla="*/ 137 h 2490"/>
                <a:gd name="T38" fmla="*/ 557 w 2488"/>
                <a:gd name="T39" fmla="*/ 207 h 2490"/>
                <a:gd name="T40" fmla="*/ 447 w 2488"/>
                <a:gd name="T41" fmla="*/ 287 h 2490"/>
                <a:gd name="T42" fmla="*/ 348 w 2488"/>
                <a:gd name="T43" fmla="*/ 380 h 2490"/>
                <a:gd name="T44" fmla="*/ 258 w 2488"/>
                <a:gd name="T45" fmla="*/ 484 h 2490"/>
                <a:gd name="T46" fmla="*/ 182 w 2488"/>
                <a:gd name="T47" fmla="*/ 596 h 2490"/>
                <a:gd name="T48" fmla="*/ 117 w 2488"/>
                <a:gd name="T49" fmla="*/ 716 h 2490"/>
                <a:gd name="T50" fmla="*/ 66 w 2488"/>
                <a:gd name="T51" fmla="*/ 842 h 2490"/>
                <a:gd name="T52" fmla="*/ 30 w 2488"/>
                <a:gd name="T53" fmla="*/ 974 h 2490"/>
                <a:gd name="T54" fmla="*/ 6 w 2488"/>
                <a:gd name="T55" fmla="*/ 1108 h 2490"/>
                <a:gd name="T56" fmla="*/ 0 w 2488"/>
                <a:gd name="T57" fmla="*/ 1244 h 2490"/>
                <a:gd name="T58" fmla="*/ 6 w 2488"/>
                <a:gd name="T59" fmla="*/ 1380 h 2490"/>
                <a:gd name="T60" fmla="*/ 30 w 2488"/>
                <a:gd name="T61" fmla="*/ 1515 h 2490"/>
                <a:gd name="T62" fmla="*/ 66 w 2488"/>
                <a:gd name="T63" fmla="*/ 1647 h 2490"/>
                <a:gd name="T64" fmla="*/ 117 w 2488"/>
                <a:gd name="T65" fmla="*/ 1773 h 2490"/>
                <a:gd name="T66" fmla="*/ 182 w 2488"/>
                <a:gd name="T67" fmla="*/ 1893 h 2490"/>
                <a:gd name="T68" fmla="*/ 258 w 2488"/>
                <a:gd name="T69" fmla="*/ 2006 h 2490"/>
                <a:gd name="T70" fmla="*/ 348 w 2488"/>
                <a:gd name="T71" fmla="*/ 2109 h 2490"/>
                <a:gd name="T72" fmla="*/ 447 w 2488"/>
                <a:gd name="T73" fmla="*/ 2202 h 2490"/>
                <a:gd name="T74" fmla="*/ 557 w 2488"/>
                <a:gd name="T75" fmla="*/ 2283 h 2490"/>
                <a:gd name="T76" fmla="*/ 675 w 2488"/>
                <a:gd name="T77" fmla="*/ 2352 h 2490"/>
                <a:gd name="T78" fmla="*/ 799 w 2488"/>
                <a:gd name="T79" fmla="*/ 2407 h 2490"/>
                <a:gd name="T80" fmla="*/ 929 w 2488"/>
                <a:gd name="T81" fmla="*/ 2449 h 2490"/>
                <a:gd name="T82" fmla="*/ 1063 w 2488"/>
                <a:gd name="T83" fmla="*/ 2477 h 2490"/>
                <a:gd name="T84" fmla="*/ 1198 w 2488"/>
                <a:gd name="T85" fmla="*/ 2489 h 2490"/>
                <a:gd name="T86" fmla="*/ 1335 w 2488"/>
                <a:gd name="T87" fmla="*/ 2487 h 2490"/>
                <a:gd name="T88" fmla="*/ 1470 w 2488"/>
                <a:gd name="T89" fmla="*/ 2469 h 2490"/>
                <a:gd name="T90" fmla="*/ 1602 w 2488"/>
                <a:gd name="T91" fmla="*/ 2437 h 2490"/>
                <a:gd name="T92" fmla="*/ 1731 w 2488"/>
                <a:gd name="T93" fmla="*/ 2391 h 2490"/>
                <a:gd name="T94" fmla="*/ 1852 w 2488"/>
                <a:gd name="T95" fmla="*/ 2331 h 2490"/>
                <a:gd name="T96" fmla="*/ 1968 w 2488"/>
                <a:gd name="T97" fmla="*/ 2257 h 2490"/>
                <a:gd name="T98" fmla="*/ 2074 w 2488"/>
                <a:gd name="T99" fmla="*/ 2172 h 2490"/>
                <a:gd name="T100" fmla="*/ 2171 w 2488"/>
                <a:gd name="T101" fmla="*/ 2076 h 2490"/>
                <a:gd name="T102" fmla="*/ 2256 w 2488"/>
                <a:gd name="T103" fmla="*/ 1969 h 2490"/>
                <a:gd name="T104" fmla="*/ 2329 w 2488"/>
                <a:gd name="T105" fmla="*/ 1854 h 2490"/>
                <a:gd name="T106" fmla="*/ 2389 w 2488"/>
                <a:gd name="T107" fmla="*/ 1732 h 2490"/>
                <a:gd name="T108" fmla="*/ 2436 w 2488"/>
                <a:gd name="T109" fmla="*/ 1604 h 2490"/>
                <a:gd name="T110" fmla="*/ 2468 w 2488"/>
                <a:gd name="T111" fmla="*/ 1471 h 2490"/>
                <a:gd name="T112" fmla="*/ 2484 w 2488"/>
                <a:gd name="T113" fmla="*/ 1335 h 2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88" h="2490">
                  <a:moveTo>
                    <a:pt x="2488" y="1244"/>
                  </a:moveTo>
                  <a:lnTo>
                    <a:pt x="2487" y="1199"/>
                  </a:lnTo>
                  <a:lnTo>
                    <a:pt x="2484" y="1154"/>
                  </a:lnTo>
                  <a:lnTo>
                    <a:pt x="2480" y="1108"/>
                  </a:lnTo>
                  <a:lnTo>
                    <a:pt x="2475" y="1063"/>
                  </a:lnTo>
                  <a:lnTo>
                    <a:pt x="2468" y="1019"/>
                  </a:lnTo>
                  <a:lnTo>
                    <a:pt x="2458" y="974"/>
                  </a:lnTo>
                  <a:lnTo>
                    <a:pt x="2448" y="929"/>
                  </a:lnTo>
                  <a:lnTo>
                    <a:pt x="2436" y="886"/>
                  </a:lnTo>
                  <a:lnTo>
                    <a:pt x="2421" y="842"/>
                  </a:lnTo>
                  <a:lnTo>
                    <a:pt x="2406" y="800"/>
                  </a:lnTo>
                  <a:lnTo>
                    <a:pt x="2389" y="758"/>
                  </a:lnTo>
                  <a:lnTo>
                    <a:pt x="2371" y="716"/>
                  </a:lnTo>
                  <a:lnTo>
                    <a:pt x="2351" y="675"/>
                  </a:lnTo>
                  <a:lnTo>
                    <a:pt x="2329" y="635"/>
                  </a:lnTo>
                  <a:lnTo>
                    <a:pt x="2305" y="596"/>
                  </a:lnTo>
                  <a:lnTo>
                    <a:pt x="2281" y="558"/>
                  </a:lnTo>
                  <a:lnTo>
                    <a:pt x="2256" y="520"/>
                  </a:lnTo>
                  <a:lnTo>
                    <a:pt x="2229" y="484"/>
                  </a:lnTo>
                  <a:lnTo>
                    <a:pt x="2200" y="449"/>
                  </a:lnTo>
                  <a:lnTo>
                    <a:pt x="2171" y="413"/>
                  </a:lnTo>
                  <a:lnTo>
                    <a:pt x="2140" y="380"/>
                  </a:lnTo>
                  <a:lnTo>
                    <a:pt x="2108" y="348"/>
                  </a:lnTo>
                  <a:lnTo>
                    <a:pt x="2074" y="317"/>
                  </a:lnTo>
                  <a:lnTo>
                    <a:pt x="2040" y="287"/>
                  </a:lnTo>
                  <a:lnTo>
                    <a:pt x="2005" y="260"/>
                  </a:lnTo>
                  <a:lnTo>
                    <a:pt x="1968" y="232"/>
                  </a:lnTo>
                  <a:lnTo>
                    <a:pt x="1931" y="207"/>
                  </a:lnTo>
                  <a:lnTo>
                    <a:pt x="1892" y="182"/>
                  </a:lnTo>
                  <a:lnTo>
                    <a:pt x="1852" y="159"/>
                  </a:lnTo>
                  <a:lnTo>
                    <a:pt x="1812" y="137"/>
                  </a:lnTo>
                  <a:lnTo>
                    <a:pt x="1772" y="117"/>
                  </a:lnTo>
                  <a:lnTo>
                    <a:pt x="1731" y="98"/>
                  </a:lnTo>
                  <a:lnTo>
                    <a:pt x="1689" y="82"/>
                  </a:lnTo>
                  <a:lnTo>
                    <a:pt x="1646" y="66"/>
                  </a:lnTo>
                  <a:lnTo>
                    <a:pt x="1602" y="52"/>
                  </a:lnTo>
                  <a:lnTo>
                    <a:pt x="1558" y="40"/>
                  </a:lnTo>
                  <a:lnTo>
                    <a:pt x="1514" y="30"/>
                  </a:lnTo>
                  <a:lnTo>
                    <a:pt x="1470" y="20"/>
                  </a:lnTo>
                  <a:lnTo>
                    <a:pt x="1425" y="13"/>
                  </a:lnTo>
                  <a:lnTo>
                    <a:pt x="1380" y="6"/>
                  </a:lnTo>
                  <a:lnTo>
                    <a:pt x="1335" y="3"/>
                  </a:lnTo>
                  <a:lnTo>
                    <a:pt x="1290" y="0"/>
                  </a:lnTo>
                  <a:lnTo>
                    <a:pt x="1243" y="0"/>
                  </a:lnTo>
                  <a:lnTo>
                    <a:pt x="1198" y="0"/>
                  </a:lnTo>
                  <a:lnTo>
                    <a:pt x="1153" y="3"/>
                  </a:lnTo>
                  <a:lnTo>
                    <a:pt x="1107" y="6"/>
                  </a:lnTo>
                  <a:lnTo>
                    <a:pt x="1063" y="13"/>
                  </a:lnTo>
                  <a:lnTo>
                    <a:pt x="1018" y="20"/>
                  </a:lnTo>
                  <a:lnTo>
                    <a:pt x="974" y="30"/>
                  </a:lnTo>
                  <a:lnTo>
                    <a:pt x="929" y="40"/>
                  </a:lnTo>
                  <a:lnTo>
                    <a:pt x="885" y="52"/>
                  </a:lnTo>
                  <a:lnTo>
                    <a:pt x="842" y="66"/>
                  </a:lnTo>
                  <a:lnTo>
                    <a:pt x="799" y="82"/>
                  </a:lnTo>
                  <a:lnTo>
                    <a:pt x="757" y="98"/>
                  </a:lnTo>
                  <a:lnTo>
                    <a:pt x="716" y="117"/>
                  </a:lnTo>
                  <a:lnTo>
                    <a:pt x="675" y="137"/>
                  </a:lnTo>
                  <a:lnTo>
                    <a:pt x="635" y="159"/>
                  </a:lnTo>
                  <a:lnTo>
                    <a:pt x="596" y="182"/>
                  </a:lnTo>
                  <a:lnTo>
                    <a:pt x="557" y="207"/>
                  </a:lnTo>
                  <a:lnTo>
                    <a:pt x="519" y="232"/>
                  </a:lnTo>
                  <a:lnTo>
                    <a:pt x="483" y="260"/>
                  </a:lnTo>
                  <a:lnTo>
                    <a:pt x="447" y="287"/>
                  </a:lnTo>
                  <a:lnTo>
                    <a:pt x="413" y="317"/>
                  </a:lnTo>
                  <a:lnTo>
                    <a:pt x="380" y="348"/>
                  </a:lnTo>
                  <a:lnTo>
                    <a:pt x="348" y="380"/>
                  </a:lnTo>
                  <a:lnTo>
                    <a:pt x="317" y="413"/>
                  </a:lnTo>
                  <a:lnTo>
                    <a:pt x="287" y="449"/>
                  </a:lnTo>
                  <a:lnTo>
                    <a:pt x="258" y="484"/>
                  </a:lnTo>
                  <a:lnTo>
                    <a:pt x="232" y="520"/>
                  </a:lnTo>
                  <a:lnTo>
                    <a:pt x="207" y="558"/>
                  </a:lnTo>
                  <a:lnTo>
                    <a:pt x="182" y="596"/>
                  </a:lnTo>
                  <a:lnTo>
                    <a:pt x="159" y="635"/>
                  </a:lnTo>
                  <a:lnTo>
                    <a:pt x="137" y="675"/>
                  </a:lnTo>
                  <a:lnTo>
                    <a:pt x="117" y="716"/>
                  </a:lnTo>
                  <a:lnTo>
                    <a:pt x="98" y="758"/>
                  </a:lnTo>
                  <a:lnTo>
                    <a:pt x="82" y="800"/>
                  </a:lnTo>
                  <a:lnTo>
                    <a:pt x="66" y="842"/>
                  </a:lnTo>
                  <a:lnTo>
                    <a:pt x="52" y="886"/>
                  </a:lnTo>
                  <a:lnTo>
                    <a:pt x="40" y="929"/>
                  </a:lnTo>
                  <a:lnTo>
                    <a:pt x="30" y="974"/>
                  </a:lnTo>
                  <a:lnTo>
                    <a:pt x="20" y="1019"/>
                  </a:lnTo>
                  <a:lnTo>
                    <a:pt x="13" y="1063"/>
                  </a:lnTo>
                  <a:lnTo>
                    <a:pt x="6" y="1108"/>
                  </a:lnTo>
                  <a:lnTo>
                    <a:pt x="3" y="1154"/>
                  </a:lnTo>
                  <a:lnTo>
                    <a:pt x="0" y="1199"/>
                  </a:lnTo>
                  <a:lnTo>
                    <a:pt x="0" y="1244"/>
                  </a:lnTo>
                  <a:lnTo>
                    <a:pt x="0" y="1290"/>
                  </a:lnTo>
                  <a:lnTo>
                    <a:pt x="3" y="1335"/>
                  </a:lnTo>
                  <a:lnTo>
                    <a:pt x="6" y="1380"/>
                  </a:lnTo>
                  <a:lnTo>
                    <a:pt x="13" y="1426"/>
                  </a:lnTo>
                  <a:lnTo>
                    <a:pt x="20" y="1471"/>
                  </a:lnTo>
                  <a:lnTo>
                    <a:pt x="30" y="1515"/>
                  </a:lnTo>
                  <a:lnTo>
                    <a:pt x="40" y="1559"/>
                  </a:lnTo>
                  <a:lnTo>
                    <a:pt x="52" y="1604"/>
                  </a:lnTo>
                  <a:lnTo>
                    <a:pt x="66" y="1647"/>
                  </a:lnTo>
                  <a:lnTo>
                    <a:pt x="82" y="1690"/>
                  </a:lnTo>
                  <a:lnTo>
                    <a:pt x="98" y="1732"/>
                  </a:lnTo>
                  <a:lnTo>
                    <a:pt x="117" y="1773"/>
                  </a:lnTo>
                  <a:lnTo>
                    <a:pt x="137" y="1814"/>
                  </a:lnTo>
                  <a:lnTo>
                    <a:pt x="159" y="1854"/>
                  </a:lnTo>
                  <a:lnTo>
                    <a:pt x="182" y="1893"/>
                  </a:lnTo>
                  <a:lnTo>
                    <a:pt x="207" y="1932"/>
                  </a:lnTo>
                  <a:lnTo>
                    <a:pt x="232" y="1969"/>
                  </a:lnTo>
                  <a:lnTo>
                    <a:pt x="258" y="2006"/>
                  </a:lnTo>
                  <a:lnTo>
                    <a:pt x="287" y="2041"/>
                  </a:lnTo>
                  <a:lnTo>
                    <a:pt x="317" y="2076"/>
                  </a:lnTo>
                  <a:lnTo>
                    <a:pt x="348" y="2109"/>
                  </a:lnTo>
                  <a:lnTo>
                    <a:pt x="380" y="2141"/>
                  </a:lnTo>
                  <a:lnTo>
                    <a:pt x="413" y="2172"/>
                  </a:lnTo>
                  <a:lnTo>
                    <a:pt x="447" y="2202"/>
                  </a:lnTo>
                  <a:lnTo>
                    <a:pt x="483" y="2230"/>
                  </a:lnTo>
                  <a:lnTo>
                    <a:pt x="519" y="2257"/>
                  </a:lnTo>
                  <a:lnTo>
                    <a:pt x="557" y="2283"/>
                  </a:lnTo>
                  <a:lnTo>
                    <a:pt x="596" y="2308"/>
                  </a:lnTo>
                  <a:lnTo>
                    <a:pt x="635" y="2331"/>
                  </a:lnTo>
                  <a:lnTo>
                    <a:pt x="675" y="2352"/>
                  </a:lnTo>
                  <a:lnTo>
                    <a:pt x="716" y="2372"/>
                  </a:lnTo>
                  <a:lnTo>
                    <a:pt x="757" y="2391"/>
                  </a:lnTo>
                  <a:lnTo>
                    <a:pt x="799" y="2407"/>
                  </a:lnTo>
                  <a:lnTo>
                    <a:pt x="842" y="2423"/>
                  </a:lnTo>
                  <a:lnTo>
                    <a:pt x="885" y="2437"/>
                  </a:lnTo>
                  <a:lnTo>
                    <a:pt x="929" y="2449"/>
                  </a:lnTo>
                  <a:lnTo>
                    <a:pt x="974" y="2460"/>
                  </a:lnTo>
                  <a:lnTo>
                    <a:pt x="1018" y="2469"/>
                  </a:lnTo>
                  <a:lnTo>
                    <a:pt x="1063" y="2477"/>
                  </a:lnTo>
                  <a:lnTo>
                    <a:pt x="1107" y="2482"/>
                  </a:lnTo>
                  <a:lnTo>
                    <a:pt x="1153" y="2487"/>
                  </a:lnTo>
                  <a:lnTo>
                    <a:pt x="1198" y="2489"/>
                  </a:lnTo>
                  <a:lnTo>
                    <a:pt x="1243" y="2490"/>
                  </a:lnTo>
                  <a:lnTo>
                    <a:pt x="1290" y="2489"/>
                  </a:lnTo>
                  <a:lnTo>
                    <a:pt x="1335" y="2487"/>
                  </a:lnTo>
                  <a:lnTo>
                    <a:pt x="1380" y="2482"/>
                  </a:lnTo>
                  <a:lnTo>
                    <a:pt x="1425" y="2477"/>
                  </a:lnTo>
                  <a:lnTo>
                    <a:pt x="1470" y="2469"/>
                  </a:lnTo>
                  <a:lnTo>
                    <a:pt x="1514" y="2460"/>
                  </a:lnTo>
                  <a:lnTo>
                    <a:pt x="1558" y="2449"/>
                  </a:lnTo>
                  <a:lnTo>
                    <a:pt x="1602" y="2437"/>
                  </a:lnTo>
                  <a:lnTo>
                    <a:pt x="1646" y="2423"/>
                  </a:lnTo>
                  <a:lnTo>
                    <a:pt x="1689" y="2407"/>
                  </a:lnTo>
                  <a:lnTo>
                    <a:pt x="1731" y="2391"/>
                  </a:lnTo>
                  <a:lnTo>
                    <a:pt x="1772" y="2372"/>
                  </a:lnTo>
                  <a:lnTo>
                    <a:pt x="1812" y="2352"/>
                  </a:lnTo>
                  <a:lnTo>
                    <a:pt x="1852" y="2331"/>
                  </a:lnTo>
                  <a:lnTo>
                    <a:pt x="1892" y="2308"/>
                  </a:lnTo>
                  <a:lnTo>
                    <a:pt x="1931" y="2283"/>
                  </a:lnTo>
                  <a:lnTo>
                    <a:pt x="1968" y="2257"/>
                  </a:lnTo>
                  <a:lnTo>
                    <a:pt x="2005" y="2230"/>
                  </a:lnTo>
                  <a:lnTo>
                    <a:pt x="2040" y="2202"/>
                  </a:lnTo>
                  <a:lnTo>
                    <a:pt x="2074" y="2172"/>
                  </a:lnTo>
                  <a:lnTo>
                    <a:pt x="2108" y="2141"/>
                  </a:lnTo>
                  <a:lnTo>
                    <a:pt x="2140" y="2109"/>
                  </a:lnTo>
                  <a:lnTo>
                    <a:pt x="2171" y="2076"/>
                  </a:lnTo>
                  <a:lnTo>
                    <a:pt x="2200" y="2041"/>
                  </a:lnTo>
                  <a:lnTo>
                    <a:pt x="2229" y="2006"/>
                  </a:lnTo>
                  <a:lnTo>
                    <a:pt x="2256" y="1969"/>
                  </a:lnTo>
                  <a:lnTo>
                    <a:pt x="2281" y="1932"/>
                  </a:lnTo>
                  <a:lnTo>
                    <a:pt x="2305" y="1893"/>
                  </a:lnTo>
                  <a:lnTo>
                    <a:pt x="2329" y="1854"/>
                  </a:lnTo>
                  <a:lnTo>
                    <a:pt x="2351" y="1814"/>
                  </a:lnTo>
                  <a:lnTo>
                    <a:pt x="2371" y="1773"/>
                  </a:lnTo>
                  <a:lnTo>
                    <a:pt x="2389" y="1732"/>
                  </a:lnTo>
                  <a:lnTo>
                    <a:pt x="2406" y="1690"/>
                  </a:lnTo>
                  <a:lnTo>
                    <a:pt x="2421" y="1647"/>
                  </a:lnTo>
                  <a:lnTo>
                    <a:pt x="2436" y="1604"/>
                  </a:lnTo>
                  <a:lnTo>
                    <a:pt x="2448" y="1559"/>
                  </a:lnTo>
                  <a:lnTo>
                    <a:pt x="2458" y="1515"/>
                  </a:lnTo>
                  <a:lnTo>
                    <a:pt x="2468" y="1471"/>
                  </a:lnTo>
                  <a:lnTo>
                    <a:pt x="2475" y="1426"/>
                  </a:lnTo>
                  <a:lnTo>
                    <a:pt x="2480" y="1380"/>
                  </a:lnTo>
                  <a:lnTo>
                    <a:pt x="2484" y="1335"/>
                  </a:lnTo>
                  <a:lnTo>
                    <a:pt x="2487" y="1290"/>
                  </a:lnTo>
                  <a:lnTo>
                    <a:pt x="2488" y="124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79" name="Freeform 79"/>
            <p:cNvSpPr>
              <a:spLocks/>
            </p:cNvSpPr>
            <p:nvPr/>
          </p:nvSpPr>
          <p:spPr bwMode="auto">
            <a:xfrm>
              <a:off x="4673" y="3125"/>
              <a:ext cx="953" cy="953"/>
            </a:xfrm>
            <a:custGeom>
              <a:avLst/>
              <a:gdLst>
                <a:gd name="T0" fmla="*/ 3532 w 3540"/>
                <a:gd name="T1" fmla="*/ 1608 h 3543"/>
                <a:gd name="T2" fmla="*/ 3499 w 3540"/>
                <a:gd name="T3" fmla="*/ 1392 h 3543"/>
                <a:gd name="T4" fmla="*/ 3439 w 3540"/>
                <a:gd name="T5" fmla="*/ 1182 h 3543"/>
                <a:gd name="T6" fmla="*/ 3354 w 3540"/>
                <a:gd name="T7" fmla="*/ 982 h 3543"/>
                <a:gd name="T8" fmla="*/ 3246 w 3540"/>
                <a:gd name="T9" fmla="*/ 793 h 3543"/>
                <a:gd name="T10" fmla="*/ 3114 w 3540"/>
                <a:gd name="T11" fmla="*/ 619 h 3543"/>
                <a:gd name="T12" fmla="*/ 2963 w 3540"/>
                <a:gd name="T13" fmla="*/ 463 h 3543"/>
                <a:gd name="T14" fmla="*/ 2793 w 3540"/>
                <a:gd name="T15" fmla="*/ 326 h 3543"/>
                <a:gd name="T16" fmla="*/ 2607 w 3540"/>
                <a:gd name="T17" fmla="*/ 211 h 3543"/>
                <a:gd name="T18" fmla="*/ 2409 w 3540"/>
                <a:gd name="T19" fmla="*/ 119 h 3543"/>
                <a:gd name="T20" fmla="*/ 2201 w 3540"/>
                <a:gd name="T21" fmla="*/ 54 h 3543"/>
                <a:gd name="T22" fmla="*/ 1987 w 3540"/>
                <a:gd name="T23" fmla="*/ 13 h 3543"/>
                <a:gd name="T24" fmla="*/ 1769 w 3540"/>
                <a:gd name="T25" fmla="*/ 0 h 3543"/>
                <a:gd name="T26" fmla="*/ 1553 w 3540"/>
                <a:gd name="T27" fmla="*/ 13 h 3543"/>
                <a:gd name="T28" fmla="*/ 1338 w 3540"/>
                <a:gd name="T29" fmla="*/ 54 h 3543"/>
                <a:gd name="T30" fmla="*/ 1130 w 3540"/>
                <a:gd name="T31" fmla="*/ 119 h 3543"/>
                <a:gd name="T32" fmla="*/ 933 w 3540"/>
                <a:gd name="T33" fmla="*/ 211 h 3543"/>
                <a:gd name="T34" fmla="*/ 747 w 3540"/>
                <a:gd name="T35" fmla="*/ 326 h 3543"/>
                <a:gd name="T36" fmla="*/ 577 w 3540"/>
                <a:gd name="T37" fmla="*/ 463 h 3543"/>
                <a:gd name="T38" fmla="*/ 425 w 3540"/>
                <a:gd name="T39" fmla="*/ 619 h 3543"/>
                <a:gd name="T40" fmla="*/ 294 w 3540"/>
                <a:gd name="T41" fmla="*/ 793 h 3543"/>
                <a:gd name="T42" fmla="*/ 185 w 3540"/>
                <a:gd name="T43" fmla="*/ 982 h 3543"/>
                <a:gd name="T44" fmla="*/ 100 w 3540"/>
                <a:gd name="T45" fmla="*/ 1182 h 3543"/>
                <a:gd name="T46" fmla="*/ 41 w 3540"/>
                <a:gd name="T47" fmla="*/ 1392 h 3543"/>
                <a:gd name="T48" fmla="*/ 6 w 3540"/>
                <a:gd name="T49" fmla="*/ 1608 h 3543"/>
                <a:gd name="T50" fmla="*/ 0 w 3540"/>
                <a:gd name="T51" fmla="*/ 1827 h 3543"/>
                <a:gd name="T52" fmla="*/ 21 w 3540"/>
                <a:gd name="T53" fmla="*/ 2043 h 3543"/>
                <a:gd name="T54" fmla="*/ 67 w 3540"/>
                <a:gd name="T55" fmla="*/ 2257 h 3543"/>
                <a:gd name="T56" fmla="*/ 139 w 3540"/>
                <a:gd name="T57" fmla="*/ 2462 h 3543"/>
                <a:gd name="T58" fmla="*/ 236 w 3540"/>
                <a:gd name="T59" fmla="*/ 2658 h 3543"/>
                <a:gd name="T60" fmla="*/ 357 w 3540"/>
                <a:gd name="T61" fmla="*/ 2839 h 3543"/>
                <a:gd name="T62" fmla="*/ 499 w 3540"/>
                <a:gd name="T63" fmla="*/ 3005 h 3543"/>
                <a:gd name="T64" fmla="*/ 660 w 3540"/>
                <a:gd name="T65" fmla="*/ 3152 h 3543"/>
                <a:gd name="T66" fmla="*/ 838 w 3540"/>
                <a:gd name="T67" fmla="*/ 3278 h 3543"/>
                <a:gd name="T68" fmla="*/ 1030 w 3540"/>
                <a:gd name="T69" fmla="*/ 3381 h 3543"/>
                <a:gd name="T70" fmla="*/ 1233 w 3540"/>
                <a:gd name="T71" fmla="*/ 3460 h 3543"/>
                <a:gd name="T72" fmla="*/ 1444 w 3540"/>
                <a:gd name="T73" fmla="*/ 3513 h 3543"/>
                <a:gd name="T74" fmla="*/ 1661 w 3540"/>
                <a:gd name="T75" fmla="*/ 3540 h 3543"/>
                <a:gd name="T76" fmla="*/ 1879 w 3540"/>
                <a:gd name="T77" fmla="*/ 3540 h 3543"/>
                <a:gd name="T78" fmla="*/ 2095 w 3540"/>
                <a:gd name="T79" fmla="*/ 3513 h 3543"/>
                <a:gd name="T80" fmla="*/ 2306 w 3540"/>
                <a:gd name="T81" fmla="*/ 3460 h 3543"/>
                <a:gd name="T82" fmla="*/ 2510 w 3540"/>
                <a:gd name="T83" fmla="*/ 3381 h 3543"/>
                <a:gd name="T84" fmla="*/ 2702 w 3540"/>
                <a:gd name="T85" fmla="*/ 3278 h 3543"/>
                <a:gd name="T86" fmla="*/ 2880 w 3540"/>
                <a:gd name="T87" fmla="*/ 3152 h 3543"/>
                <a:gd name="T88" fmla="*/ 3040 w 3540"/>
                <a:gd name="T89" fmla="*/ 3005 h 3543"/>
                <a:gd name="T90" fmla="*/ 3183 w 3540"/>
                <a:gd name="T91" fmla="*/ 2839 h 3543"/>
                <a:gd name="T92" fmla="*/ 3303 w 3540"/>
                <a:gd name="T93" fmla="*/ 2658 h 3543"/>
                <a:gd name="T94" fmla="*/ 3401 w 3540"/>
                <a:gd name="T95" fmla="*/ 2462 h 3543"/>
                <a:gd name="T96" fmla="*/ 3472 w 3540"/>
                <a:gd name="T97" fmla="*/ 2257 h 3543"/>
                <a:gd name="T98" fmla="*/ 3519 w 3540"/>
                <a:gd name="T99" fmla="*/ 2043 h 3543"/>
                <a:gd name="T100" fmla="*/ 3540 w 3540"/>
                <a:gd name="T101" fmla="*/ 1827 h 3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540" h="3543">
                  <a:moveTo>
                    <a:pt x="3540" y="1771"/>
                  </a:moveTo>
                  <a:lnTo>
                    <a:pt x="3540" y="1717"/>
                  </a:lnTo>
                  <a:lnTo>
                    <a:pt x="3537" y="1663"/>
                  </a:lnTo>
                  <a:lnTo>
                    <a:pt x="3532" y="1608"/>
                  </a:lnTo>
                  <a:lnTo>
                    <a:pt x="3527" y="1554"/>
                  </a:lnTo>
                  <a:lnTo>
                    <a:pt x="3519" y="1499"/>
                  </a:lnTo>
                  <a:lnTo>
                    <a:pt x="3510" y="1446"/>
                  </a:lnTo>
                  <a:lnTo>
                    <a:pt x="3499" y="1392"/>
                  </a:lnTo>
                  <a:lnTo>
                    <a:pt x="3487" y="1339"/>
                  </a:lnTo>
                  <a:lnTo>
                    <a:pt x="3472" y="1287"/>
                  </a:lnTo>
                  <a:lnTo>
                    <a:pt x="3457" y="1234"/>
                  </a:lnTo>
                  <a:lnTo>
                    <a:pt x="3439" y="1182"/>
                  </a:lnTo>
                  <a:lnTo>
                    <a:pt x="3421" y="1131"/>
                  </a:lnTo>
                  <a:lnTo>
                    <a:pt x="3401" y="1081"/>
                  </a:lnTo>
                  <a:lnTo>
                    <a:pt x="3379" y="1031"/>
                  </a:lnTo>
                  <a:lnTo>
                    <a:pt x="3354" y="982"/>
                  </a:lnTo>
                  <a:lnTo>
                    <a:pt x="3330" y="934"/>
                  </a:lnTo>
                  <a:lnTo>
                    <a:pt x="3303" y="886"/>
                  </a:lnTo>
                  <a:lnTo>
                    <a:pt x="3275" y="839"/>
                  </a:lnTo>
                  <a:lnTo>
                    <a:pt x="3246" y="793"/>
                  </a:lnTo>
                  <a:lnTo>
                    <a:pt x="3215" y="748"/>
                  </a:lnTo>
                  <a:lnTo>
                    <a:pt x="3183" y="704"/>
                  </a:lnTo>
                  <a:lnTo>
                    <a:pt x="3149" y="661"/>
                  </a:lnTo>
                  <a:lnTo>
                    <a:pt x="3114" y="619"/>
                  </a:lnTo>
                  <a:lnTo>
                    <a:pt x="3078" y="578"/>
                  </a:lnTo>
                  <a:lnTo>
                    <a:pt x="3040" y="538"/>
                  </a:lnTo>
                  <a:lnTo>
                    <a:pt x="3003" y="499"/>
                  </a:lnTo>
                  <a:lnTo>
                    <a:pt x="2963" y="463"/>
                  </a:lnTo>
                  <a:lnTo>
                    <a:pt x="2922" y="426"/>
                  </a:lnTo>
                  <a:lnTo>
                    <a:pt x="2880" y="391"/>
                  </a:lnTo>
                  <a:lnTo>
                    <a:pt x="2837" y="358"/>
                  </a:lnTo>
                  <a:lnTo>
                    <a:pt x="2793" y="326"/>
                  </a:lnTo>
                  <a:lnTo>
                    <a:pt x="2747" y="295"/>
                  </a:lnTo>
                  <a:lnTo>
                    <a:pt x="2702" y="265"/>
                  </a:lnTo>
                  <a:lnTo>
                    <a:pt x="2655" y="237"/>
                  </a:lnTo>
                  <a:lnTo>
                    <a:pt x="2607" y="211"/>
                  </a:lnTo>
                  <a:lnTo>
                    <a:pt x="2558" y="185"/>
                  </a:lnTo>
                  <a:lnTo>
                    <a:pt x="2510" y="162"/>
                  </a:lnTo>
                  <a:lnTo>
                    <a:pt x="2460" y="140"/>
                  </a:lnTo>
                  <a:lnTo>
                    <a:pt x="2409" y="119"/>
                  </a:lnTo>
                  <a:lnTo>
                    <a:pt x="2358" y="100"/>
                  </a:lnTo>
                  <a:lnTo>
                    <a:pt x="2306" y="84"/>
                  </a:lnTo>
                  <a:lnTo>
                    <a:pt x="2254" y="67"/>
                  </a:lnTo>
                  <a:lnTo>
                    <a:pt x="2201" y="54"/>
                  </a:lnTo>
                  <a:lnTo>
                    <a:pt x="2148" y="41"/>
                  </a:lnTo>
                  <a:lnTo>
                    <a:pt x="2095" y="29"/>
                  </a:lnTo>
                  <a:lnTo>
                    <a:pt x="2041" y="21"/>
                  </a:lnTo>
                  <a:lnTo>
                    <a:pt x="1987" y="13"/>
                  </a:lnTo>
                  <a:lnTo>
                    <a:pt x="1933" y="7"/>
                  </a:lnTo>
                  <a:lnTo>
                    <a:pt x="1879" y="3"/>
                  </a:lnTo>
                  <a:lnTo>
                    <a:pt x="1825" y="1"/>
                  </a:lnTo>
                  <a:lnTo>
                    <a:pt x="1769" y="0"/>
                  </a:lnTo>
                  <a:lnTo>
                    <a:pt x="1715" y="1"/>
                  </a:lnTo>
                  <a:lnTo>
                    <a:pt x="1661" y="3"/>
                  </a:lnTo>
                  <a:lnTo>
                    <a:pt x="1607" y="7"/>
                  </a:lnTo>
                  <a:lnTo>
                    <a:pt x="1553" y="13"/>
                  </a:lnTo>
                  <a:lnTo>
                    <a:pt x="1498" y="21"/>
                  </a:lnTo>
                  <a:lnTo>
                    <a:pt x="1444" y="29"/>
                  </a:lnTo>
                  <a:lnTo>
                    <a:pt x="1391" y="41"/>
                  </a:lnTo>
                  <a:lnTo>
                    <a:pt x="1338" y="54"/>
                  </a:lnTo>
                  <a:lnTo>
                    <a:pt x="1285" y="67"/>
                  </a:lnTo>
                  <a:lnTo>
                    <a:pt x="1233" y="84"/>
                  </a:lnTo>
                  <a:lnTo>
                    <a:pt x="1181" y="100"/>
                  </a:lnTo>
                  <a:lnTo>
                    <a:pt x="1130" y="119"/>
                  </a:lnTo>
                  <a:lnTo>
                    <a:pt x="1080" y="140"/>
                  </a:lnTo>
                  <a:lnTo>
                    <a:pt x="1030" y="162"/>
                  </a:lnTo>
                  <a:lnTo>
                    <a:pt x="980" y="185"/>
                  </a:lnTo>
                  <a:lnTo>
                    <a:pt x="933" y="211"/>
                  </a:lnTo>
                  <a:lnTo>
                    <a:pt x="885" y="237"/>
                  </a:lnTo>
                  <a:lnTo>
                    <a:pt x="838" y="265"/>
                  </a:lnTo>
                  <a:lnTo>
                    <a:pt x="792" y="295"/>
                  </a:lnTo>
                  <a:lnTo>
                    <a:pt x="747" y="326"/>
                  </a:lnTo>
                  <a:lnTo>
                    <a:pt x="703" y="358"/>
                  </a:lnTo>
                  <a:lnTo>
                    <a:pt x="660" y="391"/>
                  </a:lnTo>
                  <a:lnTo>
                    <a:pt x="618" y="426"/>
                  </a:lnTo>
                  <a:lnTo>
                    <a:pt x="577" y="463"/>
                  </a:lnTo>
                  <a:lnTo>
                    <a:pt x="537" y="499"/>
                  </a:lnTo>
                  <a:lnTo>
                    <a:pt x="499" y="538"/>
                  </a:lnTo>
                  <a:lnTo>
                    <a:pt x="462" y="578"/>
                  </a:lnTo>
                  <a:lnTo>
                    <a:pt x="425" y="619"/>
                  </a:lnTo>
                  <a:lnTo>
                    <a:pt x="391" y="661"/>
                  </a:lnTo>
                  <a:lnTo>
                    <a:pt x="357" y="704"/>
                  </a:lnTo>
                  <a:lnTo>
                    <a:pt x="325" y="748"/>
                  </a:lnTo>
                  <a:lnTo>
                    <a:pt x="294" y="793"/>
                  </a:lnTo>
                  <a:lnTo>
                    <a:pt x="265" y="839"/>
                  </a:lnTo>
                  <a:lnTo>
                    <a:pt x="236" y="886"/>
                  </a:lnTo>
                  <a:lnTo>
                    <a:pt x="210" y="934"/>
                  </a:lnTo>
                  <a:lnTo>
                    <a:pt x="185" y="982"/>
                  </a:lnTo>
                  <a:lnTo>
                    <a:pt x="161" y="1031"/>
                  </a:lnTo>
                  <a:lnTo>
                    <a:pt x="139" y="1081"/>
                  </a:lnTo>
                  <a:lnTo>
                    <a:pt x="119" y="1131"/>
                  </a:lnTo>
                  <a:lnTo>
                    <a:pt x="100" y="1182"/>
                  </a:lnTo>
                  <a:lnTo>
                    <a:pt x="83" y="1234"/>
                  </a:lnTo>
                  <a:lnTo>
                    <a:pt x="67" y="1287"/>
                  </a:lnTo>
                  <a:lnTo>
                    <a:pt x="53" y="1339"/>
                  </a:lnTo>
                  <a:lnTo>
                    <a:pt x="41" y="1392"/>
                  </a:lnTo>
                  <a:lnTo>
                    <a:pt x="30" y="1446"/>
                  </a:lnTo>
                  <a:lnTo>
                    <a:pt x="21" y="1499"/>
                  </a:lnTo>
                  <a:lnTo>
                    <a:pt x="13" y="1554"/>
                  </a:lnTo>
                  <a:lnTo>
                    <a:pt x="6" y="1608"/>
                  </a:lnTo>
                  <a:lnTo>
                    <a:pt x="3" y="1663"/>
                  </a:lnTo>
                  <a:lnTo>
                    <a:pt x="0" y="1717"/>
                  </a:lnTo>
                  <a:lnTo>
                    <a:pt x="0" y="1771"/>
                  </a:lnTo>
                  <a:lnTo>
                    <a:pt x="0" y="1827"/>
                  </a:lnTo>
                  <a:lnTo>
                    <a:pt x="3" y="1881"/>
                  </a:lnTo>
                  <a:lnTo>
                    <a:pt x="6" y="1935"/>
                  </a:lnTo>
                  <a:lnTo>
                    <a:pt x="13" y="1989"/>
                  </a:lnTo>
                  <a:lnTo>
                    <a:pt x="21" y="2043"/>
                  </a:lnTo>
                  <a:lnTo>
                    <a:pt x="30" y="2097"/>
                  </a:lnTo>
                  <a:lnTo>
                    <a:pt x="41" y="2150"/>
                  </a:lnTo>
                  <a:lnTo>
                    <a:pt x="53" y="2204"/>
                  </a:lnTo>
                  <a:lnTo>
                    <a:pt x="67" y="2257"/>
                  </a:lnTo>
                  <a:lnTo>
                    <a:pt x="83" y="2309"/>
                  </a:lnTo>
                  <a:lnTo>
                    <a:pt x="100" y="2360"/>
                  </a:lnTo>
                  <a:lnTo>
                    <a:pt x="119" y="2411"/>
                  </a:lnTo>
                  <a:lnTo>
                    <a:pt x="139" y="2462"/>
                  </a:lnTo>
                  <a:lnTo>
                    <a:pt x="161" y="2512"/>
                  </a:lnTo>
                  <a:lnTo>
                    <a:pt x="185" y="2562"/>
                  </a:lnTo>
                  <a:lnTo>
                    <a:pt x="210" y="2610"/>
                  </a:lnTo>
                  <a:lnTo>
                    <a:pt x="236" y="2658"/>
                  </a:lnTo>
                  <a:lnTo>
                    <a:pt x="265" y="2704"/>
                  </a:lnTo>
                  <a:lnTo>
                    <a:pt x="294" y="2751"/>
                  </a:lnTo>
                  <a:lnTo>
                    <a:pt x="325" y="2795"/>
                  </a:lnTo>
                  <a:lnTo>
                    <a:pt x="357" y="2839"/>
                  </a:lnTo>
                  <a:lnTo>
                    <a:pt x="391" y="2882"/>
                  </a:lnTo>
                  <a:lnTo>
                    <a:pt x="425" y="2924"/>
                  </a:lnTo>
                  <a:lnTo>
                    <a:pt x="462" y="2965"/>
                  </a:lnTo>
                  <a:lnTo>
                    <a:pt x="499" y="3005"/>
                  </a:lnTo>
                  <a:lnTo>
                    <a:pt x="537" y="3044"/>
                  </a:lnTo>
                  <a:lnTo>
                    <a:pt x="577" y="3081"/>
                  </a:lnTo>
                  <a:lnTo>
                    <a:pt x="618" y="3118"/>
                  </a:lnTo>
                  <a:lnTo>
                    <a:pt x="660" y="3152"/>
                  </a:lnTo>
                  <a:lnTo>
                    <a:pt x="703" y="3185"/>
                  </a:lnTo>
                  <a:lnTo>
                    <a:pt x="747" y="3218"/>
                  </a:lnTo>
                  <a:lnTo>
                    <a:pt x="792" y="3248"/>
                  </a:lnTo>
                  <a:lnTo>
                    <a:pt x="838" y="3278"/>
                  </a:lnTo>
                  <a:lnTo>
                    <a:pt x="885" y="3305"/>
                  </a:lnTo>
                  <a:lnTo>
                    <a:pt x="933" y="3332"/>
                  </a:lnTo>
                  <a:lnTo>
                    <a:pt x="980" y="3357"/>
                  </a:lnTo>
                  <a:lnTo>
                    <a:pt x="1030" y="3381"/>
                  </a:lnTo>
                  <a:lnTo>
                    <a:pt x="1080" y="3403"/>
                  </a:lnTo>
                  <a:lnTo>
                    <a:pt x="1130" y="3424"/>
                  </a:lnTo>
                  <a:lnTo>
                    <a:pt x="1181" y="3443"/>
                  </a:lnTo>
                  <a:lnTo>
                    <a:pt x="1233" y="3460"/>
                  </a:lnTo>
                  <a:lnTo>
                    <a:pt x="1285" y="3476"/>
                  </a:lnTo>
                  <a:lnTo>
                    <a:pt x="1338" y="3490"/>
                  </a:lnTo>
                  <a:lnTo>
                    <a:pt x="1391" y="3502"/>
                  </a:lnTo>
                  <a:lnTo>
                    <a:pt x="1444" y="3513"/>
                  </a:lnTo>
                  <a:lnTo>
                    <a:pt x="1498" y="3522"/>
                  </a:lnTo>
                  <a:lnTo>
                    <a:pt x="1553" y="3530"/>
                  </a:lnTo>
                  <a:lnTo>
                    <a:pt x="1607" y="3535"/>
                  </a:lnTo>
                  <a:lnTo>
                    <a:pt x="1661" y="3540"/>
                  </a:lnTo>
                  <a:lnTo>
                    <a:pt x="1715" y="3542"/>
                  </a:lnTo>
                  <a:lnTo>
                    <a:pt x="1769" y="3543"/>
                  </a:lnTo>
                  <a:lnTo>
                    <a:pt x="1825" y="3542"/>
                  </a:lnTo>
                  <a:lnTo>
                    <a:pt x="1879" y="3540"/>
                  </a:lnTo>
                  <a:lnTo>
                    <a:pt x="1933" y="3535"/>
                  </a:lnTo>
                  <a:lnTo>
                    <a:pt x="1987" y="3530"/>
                  </a:lnTo>
                  <a:lnTo>
                    <a:pt x="2041" y="3522"/>
                  </a:lnTo>
                  <a:lnTo>
                    <a:pt x="2095" y="3513"/>
                  </a:lnTo>
                  <a:lnTo>
                    <a:pt x="2148" y="3502"/>
                  </a:lnTo>
                  <a:lnTo>
                    <a:pt x="2201" y="3490"/>
                  </a:lnTo>
                  <a:lnTo>
                    <a:pt x="2254" y="3476"/>
                  </a:lnTo>
                  <a:lnTo>
                    <a:pt x="2306" y="3460"/>
                  </a:lnTo>
                  <a:lnTo>
                    <a:pt x="2358" y="3443"/>
                  </a:lnTo>
                  <a:lnTo>
                    <a:pt x="2409" y="3424"/>
                  </a:lnTo>
                  <a:lnTo>
                    <a:pt x="2460" y="3403"/>
                  </a:lnTo>
                  <a:lnTo>
                    <a:pt x="2510" y="3381"/>
                  </a:lnTo>
                  <a:lnTo>
                    <a:pt x="2558" y="3357"/>
                  </a:lnTo>
                  <a:lnTo>
                    <a:pt x="2607" y="3332"/>
                  </a:lnTo>
                  <a:lnTo>
                    <a:pt x="2655" y="3305"/>
                  </a:lnTo>
                  <a:lnTo>
                    <a:pt x="2702" y="3278"/>
                  </a:lnTo>
                  <a:lnTo>
                    <a:pt x="2747" y="3248"/>
                  </a:lnTo>
                  <a:lnTo>
                    <a:pt x="2793" y="3218"/>
                  </a:lnTo>
                  <a:lnTo>
                    <a:pt x="2837" y="3185"/>
                  </a:lnTo>
                  <a:lnTo>
                    <a:pt x="2880" y="3152"/>
                  </a:lnTo>
                  <a:lnTo>
                    <a:pt x="2922" y="3118"/>
                  </a:lnTo>
                  <a:lnTo>
                    <a:pt x="2963" y="3081"/>
                  </a:lnTo>
                  <a:lnTo>
                    <a:pt x="3003" y="3044"/>
                  </a:lnTo>
                  <a:lnTo>
                    <a:pt x="3040" y="3005"/>
                  </a:lnTo>
                  <a:lnTo>
                    <a:pt x="3078" y="2965"/>
                  </a:lnTo>
                  <a:lnTo>
                    <a:pt x="3114" y="2924"/>
                  </a:lnTo>
                  <a:lnTo>
                    <a:pt x="3149" y="2882"/>
                  </a:lnTo>
                  <a:lnTo>
                    <a:pt x="3183" y="2839"/>
                  </a:lnTo>
                  <a:lnTo>
                    <a:pt x="3215" y="2795"/>
                  </a:lnTo>
                  <a:lnTo>
                    <a:pt x="3246" y="2751"/>
                  </a:lnTo>
                  <a:lnTo>
                    <a:pt x="3275" y="2704"/>
                  </a:lnTo>
                  <a:lnTo>
                    <a:pt x="3303" y="2658"/>
                  </a:lnTo>
                  <a:lnTo>
                    <a:pt x="3330" y="2610"/>
                  </a:lnTo>
                  <a:lnTo>
                    <a:pt x="3354" y="2562"/>
                  </a:lnTo>
                  <a:lnTo>
                    <a:pt x="3379" y="2512"/>
                  </a:lnTo>
                  <a:lnTo>
                    <a:pt x="3401" y="2462"/>
                  </a:lnTo>
                  <a:lnTo>
                    <a:pt x="3421" y="2411"/>
                  </a:lnTo>
                  <a:lnTo>
                    <a:pt x="3439" y="2360"/>
                  </a:lnTo>
                  <a:lnTo>
                    <a:pt x="3457" y="2309"/>
                  </a:lnTo>
                  <a:lnTo>
                    <a:pt x="3472" y="2257"/>
                  </a:lnTo>
                  <a:lnTo>
                    <a:pt x="3487" y="2204"/>
                  </a:lnTo>
                  <a:lnTo>
                    <a:pt x="3499" y="2150"/>
                  </a:lnTo>
                  <a:lnTo>
                    <a:pt x="3510" y="2097"/>
                  </a:lnTo>
                  <a:lnTo>
                    <a:pt x="3519" y="2043"/>
                  </a:lnTo>
                  <a:lnTo>
                    <a:pt x="3527" y="1989"/>
                  </a:lnTo>
                  <a:lnTo>
                    <a:pt x="3532" y="1935"/>
                  </a:lnTo>
                  <a:lnTo>
                    <a:pt x="3537" y="1881"/>
                  </a:lnTo>
                  <a:lnTo>
                    <a:pt x="3540" y="1827"/>
                  </a:lnTo>
                  <a:lnTo>
                    <a:pt x="3540" y="1771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80" name="Freeform 80"/>
            <p:cNvSpPr>
              <a:spLocks/>
            </p:cNvSpPr>
            <p:nvPr/>
          </p:nvSpPr>
          <p:spPr bwMode="auto">
            <a:xfrm>
              <a:off x="5086" y="3125"/>
              <a:ext cx="192" cy="168"/>
            </a:xfrm>
            <a:custGeom>
              <a:avLst/>
              <a:gdLst>
                <a:gd name="T0" fmla="*/ 569 w 712"/>
                <a:gd name="T1" fmla="*/ 31 h 619"/>
                <a:gd name="T2" fmla="*/ 469 w 712"/>
                <a:gd name="T3" fmla="*/ 14 h 619"/>
                <a:gd name="T4" fmla="*/ 395 w 712"/>
                <a:gd name="T5" fmla="*/ 5 h 619"/>
                <a:gd name="T6" fmla="*/ 345 w 712"/>
                <a:gd name="T7" fmla="*/ 1 h 619"/>
                <a:gd name="T8" fmla="*/ 295 w 712"/>
                <a:gd name="T9" fmla="*/ 0 h 619"/>
                <a:gd name="T10" fmla="*/ 244 w 712"/>
                <a:gd name="T11" fmla="*/ 2 h 619"/>
                <a:gd name="T12" fmla="*/ 193 w 712"/>
                <a:gd name="T13" fmla="*/ 8 h 619"/>
                <a:gd name="T14" fmla="*/ 169 w 712"/>
                <a:gd name="T15" fmla="*/ 13 h 619"/>
                <a:gd name="T16" fmla="*/ 145 w 712"/>
                <a:gd name="T17" fmla="*/ 20 h 619"/>
                <a:gd name="T18" fmla="*/ 121 w 712"/>
                <a:gd name="T19" fmla="*/ 29 h 619"/>
                <a:gd name="T20" fmla="*/ 99 w 712"/>
                <a:gd name="T21" fmla="*/ 41 h 619"/>
                <a:gd name="T22" fmla="*/ 78 w 712"/>
                <a:gd name="T23" fmla="*/ 54 h 619"/>
                <a:gd name="T24" fmla="*/ 57 w 712"/>
                <a:gd name="T25" fmla="*/ 71 h 619"/>
                <a:gd name="T26" fmla="*/ 37 w 712"/>
                <a:gd name="T27" fmla="*/ 87 h 619"/>
                <a:gd name="T28" fmla="*/ 20 w 712"/>
                <a:gd name="T29" fmla="*/ 106 h 619"/>
                <a:gd name="T30" fmla="*/ 7 w 712"/>
                <a:gd name="T31" fmla="*/ 127 h 619"/>
                <a:gd name="T32" fmla="*/ 3 w 712"/>
                <a:gd name="T33" fmla="*/ 139 h 619"/>
                <a:gd name="T34" fmla="*/ 1 w 712"/>
                <a:gd name="T35" fmla="*/ 150 h 619"/>
                <a:gd name="T36" fmla="*/ 1 w 712"/>
                <a:gd name="T37" fmla="*/ 176 h 619"/>
                <a:gd name="T38" fmla="*/ 6 w 712"/>
                <a:gd name="T39" fmla="*/ 201 h 619"/>
                <a:gd name="T40" fmla="*/ 16 w 712"/>
                <a:gd name="T41" fmla="*/ 226 h 619"/>
                <a:gd name="T42" fmla="*/ 30 w 712"/>
                <a:gd name="T43" fmla="*/ 250 h 619"/>
                <a:gd name="T44" fmla="*/ 46 w 712"/>
                <a:gd name="T45" fmla="*/ 271 h 619"/>
                <a:gd name="T46" fmla="*/ 63 w 712"/>
                <a:gd name="T47" fmla="*/ 289 h 619"/>
                <a:gd name="T48" fmla="*/ 82 w 712"/>
                <a:gd name="T49" fmla="*/ 306 h 619"/>
                <a:gd name="T50" fmla="*/ 122 w 712"/>
                <a:gd name="T51" fmla="*/ 335 h 619"/>
                <a:gd name="T52" fmla="*/ 209 w 712"/>
                <a:gd name="T53" fmla="*/ 389 h 619"/>
                <a:gd name="T54" fmla="*/ 274 w 712"/>
                <a:gd name="T55" fmla="*/ 428 h 619"/>
                <a:gd name="T56" fmla="*/ 318 w 712"/>
                <a:gd name="T57" fmla="*/ 451 h 619"/>
                <a:gd name="T58" fmla="*/ 363 w 712"/>
                <a:gd name="T59" fmla="*/ 473 h 619"/>
                <a:gd name="T60" fmla="*/ 410 w 712"/>
                <a:gd name="T61" fmla="*/ 492 h 619"/>
                <a:gd name="T62" fmla="*/ 482 w 712"/>
                <a:gd name="T63" fmla="*/ 516 h 619"/>
                <a:gd name="T64" fmla="*/ 552 w 712"/>
                <a:gd name="T65" fmla="*/ 543 h 619"/>
                <a:gd name="T66" fmla="*/ 599 w 712"/>
                <a:gd name="T67" fmla="*/ 562 h 619"/>
                <a:gd name="T68" fmla="*/ 666 w 712"/>
                <a:gd name="T69" fmla="*/ 596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12" h="619">
                  <a:moveTo>
                    <a:pt x="668" y="51"/>
                  </a:moveTo>
                  <a:lnTo>
                    <a:pt x="569" y="31"/>
                  </a:lnTo>
                  <a:lnTo>
                    <a:pt x="519" y="22"/>
                  </a:lnTo>
                  <a:lnTo>
                    <a:pt x="469" y="14"/>
                  </a:lnTo>
                  <a:lnTo>
                    <a:pt x="420" y="8"/>
                  </a:lnTo>
                  <a:lnTo>
                    <a:pt x="395" y="5"/>
                  </a:lnTo>
                  <a:lnTo>
                    <a:pt x="370" y="3"/>
                  </a:lnTo>
                  <a:lnTo>
                    <a:pt x="345" y="1"/>
                  </a:lnTo>
                  <a:lnTo>
                    <a:pt x="320" y="0"/>
                  </a:lnTo>
                  <a:lnTo>
                    <a:pt x="295" y="0"/>
                  </a:lnTo>
                  <a:lnTo>
                    <a:pt x="269" y="0"/>
                  </a:lnTo>
                  <a:lnTo>
                    <a:pt x="244" y="2"/>
                  </a:lnTo>
                  <a:lnTo>
                    <a:pt x="219" y="4"/>
                  </a:lnTo>
                  <a:lnTo>
                    <a:pt x="193" y="8"/>
                  </a:lnTo>
                  <a:lnTo>
                    <a:pt x="181" y="10"/>
                  </a:lnTo>
                  <a:lnTo>
                    <a:pt x="169" y="13"/>
                  </a:lnTo>
                  <a:lnTo>
                    <a:pt x="157" y="15"/>
                  </a:lnTo>
                  <a:lnTo>
                    <a:pt x="145" y="20"/>
                  </a:lnTo>
                  <a:lnTo>
                    <a:pt x="132" y="24"/>
                  </a:lnTo>
                  <a:lnTo>
                    <a:pt x="121" y="29"/>
                  </a:lnTo>
                  <a:lnTo>
                    <a:pt x="110" y="34"/>
                  </a:lnTo>
                  <a:lnTo>
                    <a:pt x="99" y="41"/>
                  </a:lnTo>
                  <a:lnTo>
                    <a:pt x="88" y="47"/>
                  </a:lnTo>
                  <a:lnTo>
                    <a:pt x="78" y="54"/>
                  </a:lnTo>
                  <a:lnTo>
                    <a:pt x="68" y="62"/>
                  </a:lnTo>
                  <a:lnTo>
                    <a:pt x="57" y="71"/>
                  </a:lnTo>
                  <a:lnTo>
                    <a:pt x="47" y="78"/>
                  </a:lnTo>
                  <a:lnTo>
                    <a:pt x="37" y="87"/>
                  </a:lnTo>
                  <a:lnTo>
                    <a:pt x="28" y="96"/>
                  </a:lnTo>
                  <a:lnTo>
                    <a:pt x="20" y="106"/>
                  </a:lnTo>
                  <a:lnTo>
                    <a:pt x="13" y="117"/>
                  </a:lnTo>
                  <a:lnTo>
                    <a:pt x="7" y="127"/>
                  </a:lnTo>
                  <a:lnTo>
                    <a:pt x="4" y="132"/>
                  </a:lnTo>
                  <a:lnTo>
                    <a:pt x="3" y="139"/>
                  </a:lnTo>
                  <a:lnTo>
                    <a:pt x="1" y="145"/>
                  </a:lnTo>
                  <a:lnTo>
                    <a:pt x="1" y="150"/>
                  </a:lnTo>
                  <a:lnTo>
                    <a:pt x="0" y="162"/>
                  </a:lnTo>
                  <a:lnTo>
                    <a:pt x="1" y="176"/>
                  </a:lnTo>
                  <a:lnTo>
                    <a:pt x="3" y="188"/>
                  </a:lnTo>
                  <a:lnTo>
                    <a:pt x="6" y="201"/>
                  </a:lnTo>
                  <a:lnTo>
                    <a:pt x="11" y="213"/>
                  </a:lnTo>
                  <a:lnTo>
                    <a:pt x="16" y="226"/>
                  </a:lnTo>
                  <a:lnTo>
                    <a:pt x="23" y="237"/>
                  </a:lnTo>
                  <a:lnTo>
                    <a:pt x="30" y="250"/>
                  </a:lnTo>
                  <a:lnTo>
                    <a:pt x="37" y="261"/>
                  </a:lnTo>
                  <a:lnTo>
                    <a:pt x="46" y="271"/>
                  </a:lnTo>
                  <a:lnTo>
                    <a:pt x="54" y="281"/>
                  </a:lnTo>
                  <a:lnTo>
                    <a:pt x="63" y="289"/>
                  </a:lnTo>
                  <a:lnTo>
                    <a:pt x="73" y="297"/>
                  </a:lnTo>
                  <a:lnTo>
                    <a:pt x="82" y="306"/>
                  </a:lnTo>
                  <a:lnTo>
                    <a:pt x="103" y="321"/>
                  </a:lnTo>
                  <a:lnTo>
                    <a:pt x="122" y="335"/>
                  </a:lnTo>
                  <a:lnTo>
                    <a:pt x="166" y="362"/>
                  </a:lnTo>
                  <a:lnTo>
                    <a:pt x="209" y="389"/>
                  </a:lnTo>
                  <a:lnTo>
                    <a:pt x="252" y="414"/>
                  </a:lnTo>
                  <a:lnTo>
                    <a:pt x="274" y="428"/>
                  </a:lnTo>
                  <a:lnTo>
                    <a:pt x="296" y="440"/>
                  </a:lnTo>
                  <a:lnTo>
                    <a:pt x="318" y="451"/>
                  </a:lnTo>
                  <a:lnTo>
                    <a:pt x="340" y="462"/>
                  </a:lnTo>
                  <a:lnTo>
                    <a:pt x="363" y="473"/>
                  </a:lnTo>
                  <a:lnTo>
                    <a:pt x="387" y="482"/>
                  </a:lnTo>
                  <a:lnTo>
                    <a:pt x="410" y="492"/>
                  </a:lnTo>
                  <a:lnTo>
                    <a:pt x="434" y="499"/>
                  </a:lnTo>
                  <a:lnTo>
                    <a:pt x="482" y="516"/>
                  </a:lnTo>
                  <a:lnTo>
                    <a:pt x="529" y="534"/>
                  </a:lnTo>
                  <a:lnTo>
                    <a:pt x="552" y="543"/>
                  </a:lnTo>
                  <a:lnTo>
                    <a:pt x="576" y="552"/>
                  </a:lnTo>
                  <a:lnTo>
                    <a:pt x="599" y="562"/>
                  </a:lnTo>
                  <a:lnTo>
                    <a:pt x="622" y="573"/>
                  </a:lnTo>
                  <a:lnTo>
                    <a:pt x="666" y="596"/>
                  </a:lnTo>
                  <a:lnTo>
                    <a:pt x="712" y="61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81" name="Freeform 81"/>
            <p:cNvSpPr>
              <a:spLocks/>
            </p:cNvSpPr>
            <p:nvPr/>
          </p:nvSpPr>
          <p:spPr bwMode="auto">
            <a:xfrm>
              <a:off x="4715" y="3602"/>
              <a:ext cx="158" cy="316"/>
            </a:xfrm>
            <a:custGeom>
              <a:avLst/>
              <a:gdLst>
                <a:gd name="T0" fmla="*/ 551 w 588"/>
                <a:gd name="T1" fmla="*/ 647 h 1174"/>
                <a:gd name="T2" fmla="*/ 514 w 588"/>
                <a:gd name="T3" fmla="*/ 591 h 1174"/>
                <a:gd name="T4" fmla="*/ 480 w 588"/>
                <a:gd name="T5" fmla="*/ 533 h 1174"/>
                <a:gd name="T6" fmla="*/ 415 w 588"/>
                <a:gd name="T7" fmla="*/ 416 h 1174"/>
                <a:gd name="T8" fmla="*/ 382 w 588"/>
                <a:gd name="T9" fmla="*/ 357 h 1174"/>
                <a:gd name="T10" fmla="*/ 312 w 588"/>
                <a:gd name="T11" fmla="*/ 244 h 1174"/>
                <a:gd name="T12" fmla="*/ 245 w 588"/>
                <a:gd name="T13" fmla="*/ 127 h 1174"/>
                <a:gd name="T14" fmla="*/ 218 w 588"/>
                <a:gd name="T15" fmla="*/ 84 h 1174"/>
                <a:gd name="T16" fmla="*/ 198 w 588"/>
                <a:gd name="T17" fmla="*/ 58 h 1174"/>
                <a:gd name="T18" fmla="*/ 175 w 588"/>
                <a:gd name="T19" fmla="*/ 34 h 1174"/>
                <a:gd name="T20" fmla="*/ 155 w 588"/>
                <a:gd name="T21" fmla="*/ 19 h 1174"/>
                <a:gd name="T22" fmla="*/ 140 w 588"/>
                <a:gd name="T23" fmla="*/ 10 h 1174"/>
                <a:gd name="T24" fmla="*/ 123 w 588"/>
                <a:gd name="T25" fmla="*/ 4 h 1174"/>
                <a:gd name="T26" fmla="*/ 106 w 588"/>
                <a:gd name="T27" fmla="*/ 0 h 1174"/>
                <a:gd name="T28" fmla="*/ 91 w 588"/>
                <a:gd name="T29" fmla="*/ 1 h 1174"/>
                <a:gd name="T30" fmla="*/ 76 w 588"/>
                <a:gd name="T31" fmla="*/ 8 h 1174"/>
                <a:gd name="T32" fmla="*/ 61 w 588"/>
                <a:gd name="T33" fmla="*/ 18 h 1174"/>
                <a:gd name="T34" fmla="*/ 48 w 588"/>
                <a:gd name="T35" fmla="*/ 29 h 1174"/>
                <a:gd name="T36" fmla="*/ 37 w 588"/>
                <a:gd name="T37" fmla="*/ 42 h 1174"/>
                <a:gd name="T38" fmla="*/ 27 w 588"/>
                <a:gd name="T39" fmla="*/ 56 h 1174"/>
                <a:gd name="T40" fmla="*/ 19 w 588"/>
                <a:gd name="T41" fmla="*/ 71 h 1174"/>
                <a:gd name="T42" fmla="*/ 14 w 588"/>
                <a:gd name="T43" fmla="*/ 87 h 1174"/>
                <a:gd name="T44" fmla="*/ 9 w 588"/>
                <a:gd name="T45" fmla="*/ 111 h 1174"/>
                <a:gd name="T46" fmla="*/ 6 w 588"/>
                <a:gd name="T47" fmla="*/ 162 h 1174"/>
                <a:gd name="T48" fmla="*/ 0 w 588"/>
                <a:gd name="T49" fmla="*/ 262 h 1174"/>
                <a:gd name="T50" fmla="*/ 1 w 588"/>
                <a:gd name="T51" fmla="*/ 329 h 1174"/>
                <a:gd name="T52" fmla="*/ 8 w 588"/>
                <a:gd name="T53" fmla="*/ 396 h 1174"/>
                <a:gd name="T54" fmla="*/ 25 w 588"/>
                <a:gd name="T55" fmla="*/ 496 h 1174"/>
                <a:gd name="T56" fmla="*/ 37 w 588"/>
                <a:gd name="T57" fmla="*/ 562 h 1174"/>
                <a:gd name="T58" fmla="*/ 50 w 588"/>
                <a:gd name="T59" fmla="*/ 627 h 1174"/>
                <a:gd name="T60" fmla="*/ 67 w 588"/>
                <a:gd name="T61" fmla="*/ 691 h 1174"/>
                <a:gd name="T62" fmla="*/ 87 w 588"/>
                <a:gd name="T63" fmla="*/ 755 h 1174"/>
                <a:gd name="T64" fmla="*/ 130 w 588"/>
                <a:gd name="T65" fmla="*/ 882 h 1174"/>
                <a:gd name="T66" fmla="*/ 153 w 588"/>
                <a:gd name="T67" fmla="*/ 946 h 1174"/>
                <a:gd name="T68" fmla="*/ 178 w 588"/>
                <a:gd name="T69" fmla="*/ 1007 h 1174"/>
                <a:gd name="T70" fmla="*/ 194 w 588"/>
                <a:gd name="T71" fmla="*/ 1037 h 1174"/>
                <a:gd name="T72" fmla="*/ 210 w 588"/>
                <a:gd name="T73" fmla="*/ 1066 h 1174"/>
                <a:gd name="T74" fmla="*/ 249 w 588"/>
                <a:gd name="T75" fmla="*/ 1121 h 1174"/>
                <a:gd name="T76" fmla="*/ 290 w 588"/>
                <a:gd name="T77" fmla="*/ 1174 h 1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88" h="1174">
                  <a:moveTo>
                    <a:pt x="588" y="702"/>
                  </a:moveTo>
                  <a:lnTo>
                    <a:pt x="551" y="647"/>
                  </a:lnTo>
                  <a:lnTo>
                    <a:pt x="532" y="618"/>
                  </a:lnTo>
                  <a:lnTo>
                    <a:pt x="514" y="591"/>
                  </a:lnTo>
                  <a:lnTo>
                    <a:pt x="497" y="562"/>
                  </a:lnTo>
                  <a:lnTo>
                    <a:pt x="480" y="533"/>
                  </a:lnTo>
                  <a:lnTo>
                    <a:pt x="448" y="475"/>
                  </a:lnTo>
                  <a:lnTo>
                    <a:pt x="415" y="416"/>
                  </a:lnTo>
                  <a:lnTo>
                    <a:pt x="399" y="386"/>
                  </a:lnTo>
                  <a:lnTo>
                    <a:pt x="382" y="357"/>
                  </a:lnTo>
                  <a:lnTo>
                    <a:pt x="347" y="301"/>
                  </a:lnTo>
                  <a:lnTo>
                    <a:pt x="312" y="244"/>
                  </a:lnTo>
                  <a:lnTo>
                    <a:pt x="278" y="186"/>
                  </a:lnTo>
                  <a:lnTo>
                    <a:pt x="245" y="127"/>
                  </a:lnTo>
                  <a:lnTo>
                    <a:pt x="227" y="98"/>
                  </a:lnTo>
                  <a:lnTo>
                    <a:pt x="218" y="84"/>
                  </a:lnTo>
                  <a:lnTo>
                    <a:pt x="208" y="70"/>
                  </a:lnTo>
                  <a:lnTo>
                    <a:pt x="198" y="58"/>
                  </a:lnTo>
                  <a:lnTo>
                    <a:pt x="187" y="46"/>
                  </a:lnTo>
                  <a:lnTo>
                    <a:pt x="175" y="34"/>
                  </a:lnTo>
                  <a:lnTo>
                    <a:pt x="162" y="24"/>
                  </a:lnTo>
                  <a:lnTo>
                    <a:pt x="155" y="19"/>
                  </a:lnTo>
                  <a:lnTo>
                    <a:pt x="147" y="14"/>
                  </a:lnTo>
                  <a:lnTo>
                    <a:pt x="140" y="10"/>
                  </a:lnTo>
                  <a:lnTo>
                    <a:pt x="132" y="6"/>
                  </a:lnTo>
                  <a:lnTo>
                    <a:pt x="123" y="4"/>
                  </a:lnTo>
                  <a:lnTo>
                    <a:pt x="115" y="1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1" y="1"/>
                  </a:lnTo>
                  <a:lnTo>
                    <a:pt x="82" y="5"/>
                  </a:lnTo>
                  <a:lnTo>
                    <a:pt x="76" y="8"/>
                  </a:lnTo>
                  <a:lnTo>
                    <a:pt x="68" y="13"/>
                  </a:lnTo>
                  <a:lnTo>
                    <a:pt x="61" y="18"/>
                  </a:lnTo>
                  <a:lnTo>
                    <a:pt x="55" y="24"/>
                  </a:lnTo>
                  <a:lnTo>
                    <a:pt x="48" y="29"/>
                  </a:lnTo>
                  <a:lnTo>
                    <a:pt x="42" y="36"/>
                  </a:lnTo>
                  <a:lnTo>
                    <a:pt x="37" y="42"/>
                  </a:lnTo>
                  <a:lnTo>
                    <a:pt x="31" y="49"/>
                  </a:lnTo>
                  <a:lnTo>
                    <a:pt x="27" y="56"/>
                  </a:lnTo>
                  <a:lnTo>
                    <a:pt x="24" y="63"/>
                  </a:lnTo>
                  <a:lnTo>
                    <a:pt x="19" y="71"/>
                  </a:lnTo>
                  <a:lnTo>
                    <a:pt x="17" y="79"/>
                  </a:lnTo>
                  <a:lnTo>
                    <a:pt x="14" y="87"/>
                  </a:lnTo>
                  <a:lnTo>
                    <a:pt x="13" y="94"/>
                  </a:lnTo>
                  <a:lnTo>
                    <a:pt x="9" y="111"/>
                  </a:lnTo>
                  <a:lnTo>
                    <a:pt x="8" y="129"/>
                  </a:lnTo>
                  <a:lnTo>
                    <a:pt x="6" y="162"/>
                  </a:lnTo>
                  <a:lnTo>
                    <a:pt x="3" y="229"/>
                  </a:lnTo>
                  <a:lnTo>
                    <a:pt x="0" y="262"/>
                  </a:lnTo>
                  <a:lnTo>
                    <a:pt x="0" y="295"/>
                  </a:lnTo>
                  <a:lnTo>
                    <a:pt x="1" y="329"/>
                  </a:lnTo>
                  <a:lnTo>
                    <a:pt x="5" y="363"/>
                  </a:lnTo>
                  <a:lnTo>
                    <a:pt x="8" y="396"/>
                  </a:lnTo>
                  <a:lnTo>
                    <a:pt x="14" y="429"/>
                  </a:lnTo>
                  <a:lnTo>
                    <a:pt x="25" y="496"/>
                  </a:lnTo>
                  <a:lnTo>
                    <a:pt x="30" y="529"/>
                  </a:lnTo>
                  <a:lnTo>
                    <a:pt x="37" y="562"/>
                  </a:lnTo>
                  <a:lnTo>
                    <a:pt x="43" y="594"/>
                  </a:lnTo>
                  <a:lnTo>
                    <a:pt x="50" y="627"/>
                  </a:lnTo>
                  <a:lnTo>
                    <a:pt x="59" y="659"/>
                  </a:lnTo>
                  <a:lnTo>
                    <a:pt x="67" y="691"/>
                  </a:lnTo>
                  <a:lnTo>
                    <a:pt x="77" y="723"/>
                  </a:lnTo>
                  <a:lnTo>
                    <a:pt x="87" y="755"/>
                  </a:lnTo>
                  <a:lnTo>
                    <a:pt x="108" y="819"/>
                  </a:lnTo>
                  <a:lnTo>
                    <a:pt x="130" y="882"/>
                  </a:lnTo>
                  <a:lnTo>
                    <a:pt x="141" y="914"/>
                  </a:lnTo>
                  <a:lnTo>
                    <a:pt x="153" y="946"/>
                  </a:lnTo>
                  <a:lnTo>
                    <a:pt x="165" y="977"/>
                  </a:lnTo>
                  <a:lnTo>
                    <a:pt x="178" y="1007"/>
                  </a:lnTo>
                  <a:lnTo>
                    <a:pt x="186" y="1023"/>
                  </a:lnTo>
                  <a:lnTo>
                    <a:pt x="194" y="1037"/>
                  </a:lnTo>
                  <a:lnTo>
                    <a:pt x="202" y="1051"/>
                  </a:lnTo>
                  <a:lnTo>
                    <a:pt x="210" y="1066"/>
                  </a:lnTo>
                  <a:lnTo>
                    <a:pt x="229" y="1093"/>
                  </a:lnTo>
                  <a:lnTo>
                    <a:pt x="249" y="1121"/>
                  </a:lnTo>
                  <a:lnTo>
                    <a:pt x="269" y="1148"/>
                  </a:lnTo>
                  <a:lnTo>
                    <a:pt x="290" y="117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82" name="Line 82"/>
            <p:cNvSpPr>
              <a:spLocks noChangeShapeType="1"/>
            </p:cNvSpPr>
            <p:nvPr/>
          </p:nvSpPr>
          <p:spPr bwMode="auto">
            <a:xfrm>
              <a:off x="5150" y="3045"/>
              <a:ext cx="0" cy="1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83" name="Line 83"/>
            <p:cNvSpPr>
              <a:spLocks noChangeShapeType="1"/>
            </p:cNvSpPr>
            <p:nvPr/>
          </p:nvSpPr>
          <p:spPr bwMode="auto">
            <a:xfrm>
              <a:off x="5150" y="3257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84" name="Line 84"/>
            <p:cNvSpPr>
              <a:spLocks noChangeShapeType="1"/>
            </p:cNvSpPr>
            <p:nvPr/>
          </p:nvSpPr>
          <p:spPr bwMode="auto">
            <a:xfrm>
              <a:off x="5150" y="3333"/>
              <a:ext cx="0" cy="2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85" name="Line 85"/>
            <p:cNvSpPr>
              <a:spLocks noChangeShapeType="1"/>
            </p:cNvSpPr>
            <p:nvPr/>
          </p:nvSpPr>
          <p:spPr bwMode="auto">
            <a:xfrm>
              <a:off x="5150" y="3589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86" name="Line 86"/>
            <p:cNvSpPr>
              <a:spLocks noChangeShapeType="1"/>
            </p:cNvSpPr>
            <p:nvPr/>
          </p:nvSpPr>
          <p:spPr bwMode="auto">
            <a:xfrm>
              <a:off x="5150" y="3666"/>
              <a:ext cx="0" cy="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87" name="Line 87"/>
            <p:cNvSpPr>
              <a:spLocks noChangeShapeType="1"/>
            </p:cNvSpPr>
            <p:nvPr/>
          </p:nvSpPr>
          <p:spPr bwMode="auto">
            <a:xfrm>
              <a:off x="5150" y="3920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88" name="Line 88"/>
            <p:cNvSpPr>
              <a:spLocks noChangeShapeType="1"/>
            </p:cNvSpPr>
            <p:nvPr/>
          </p:nvSpPr>
          <p:spPr bwMode="auto">
            <a:xfrm>
              <a:off x="5150" y="3997"/>
              <a:ext cx="0" cy="1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89" name="Line 89"/>
            <p:cNvSpPr>
              <a:spLocks noChangeShapeType="1"/>
            </p:cNvSpPr>
            <p:nvPr/>
          </p:nvSpPr>
          <p:spPr bwMode="auto">
            <a:xfrm flipV="1">
              <a:off x="4750" y="2555"/>
              <a:ext cx="812" cy="7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90" name="Line 90"/>
            <p:cNvSpPr>
              <a:spLocks noChangeShapeType="1"/>
            </p:cNvSpPr>
            <p:nvPr/>
          </p:nvSpPr>
          <p:spPr bwMode="auto">
            <a:xfrm flipV="1">
              <a:off x="4737" y="2414"/>
              <a:ext cx="812" cy="7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91" name="Line 91"/>
            <p:cNvSpPr>
              <a:spLocks noChangeShapeType="1"/>
            </p:cNvSpPr>
            <p:nvPr/>
          </p:nvSpPr>
          <p:spPr bwMode="auto">
            <a:xfrm flipV="1">
              <a:off x="4754" y="2338"/>
              <a:ext cx="810" cy="10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92" name="Line 92"/>
            <p:cNvSpPr>
              <a:spLocks noChangeShapeType="1"/>
            </p:cNvSpPr>
            <p:nvPr/>
          </p:nvSpPr>
          <p:spPr bwMode="auto">
            <a:xfrm flipV="1">
              <a:off x="4735" y="2197"/>
              <a:ext cx="810" cy="10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93" name="Line 93"/>
            <p:cNvSpPr>
              <a:spLocks noChangeShapeType="1"/>
            </p:cNvSpPr>
            <p:nvPr/>
          </p:nvSpPr>
          <p:spPr bwMode="auto">
            <a:xfrm flipV="1">
              <a:off x="4754" y="1319"/>
              <a:ext cx="810" cy="1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94" name="Line 94"/>
            <p:cNvSpPr>
              <a:spLocks noChangeShapeType="1"/>
            </p:cNvSpPr>
            <p:nvPr/>
          </p:nvSpPr>
          <p:spPr bwMode="auto">
            <a:xfrm flipV="1">
              <a:off x="4735" y="1178"/>
              <a:ext cx="829" cy="10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95" name="Line 95"/>
            <p:cNvSpPr>
              <a:spLocks noChangeShapeType="1"/>
            </p:cNvSpPr>
            <p:nvPr/>
          </p:nvSpPr>
          <p:spPr bwMode="auto">
            <a:xfrm flipV="1">
              <a:off x="4750" y="1178"/>
              <a:ext cx="812" cy="7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96" name="Freeform 96"/>
            <p:cNvSpPr>
              <a:spLocks/>
            </p:cNvSpPr>
            <p:nvPr/>
          </p:nvSpPr>
          <p:spPr bwMode="auto">
            <a:xfrm flipV="1">
              <a:off x="5566" y="2562"/>
              <a:ext cx="60" cy="66"/>
            </a:xfrm>
            <a:custGeom>
              <a:avLst/>
              <a:gdLst>
                <a:gd name="T0" fmla="*/ 0 w 240"/>
                <a:gd name="T1" fmla="*/ 262 h 262"/>
                <a:gd name="T2" fmla="*/ 20 w 240"/>
                <a:gd name="T3" fmla="*/ 259 h 262"/>
                <a:gd name="T4" fmla="*/ 41 w 240"/>
                <a:gd name="T5" fmla="*/ 255 h 262"/>
                <a:gd name="T6" fmla="*/ 60 w 240"/>
                <a:gd name="T7" fmla="*/ 249 h 262"/>
                <a:gd name="T8" fmla="*/ 80 w 240"/>
                <a:gd name="T9" fmla="*/ 242 h 262"/>
                <a:gd name="T10" fmla="*/ 98 w 240"/>
                <a:gd name="T11" fmla="*/ 233 h 262"/>
                <a:gd name="T12" fmla="*/ 116 w 240"/>
                <a:gd name="T13" fmla="*/ 223 h 262"/>
                <a:gd name="T14" fmla="*/ 133 w 240"/>
                <a:gd name="T15" fmla="*/ 212 h 262"/>
                <a:gd name="T16" fmla="*/ 149 w 240"/>
                <a:gd name="T17" fmla="*/ 199 h 262"/>
                <a:gd name="T18" fmla="*/ 164 w 240"/>
                <a:gd name="T19" fmla="*/ 184 h 262"/>
                <a:gd name="T20" fmla="*/ 178 w 240"/>
                <a:gd name="T21" fmla="*/ 170 h 262"/>
                <a:gd name="T22" fmla="*/ 190 w 240"/>
                <a:gd name="T23" fmla="*/ 153 h 262"/>
                <a:gd name="T24" fmla="*/ 202 w 240"/>
                <a:gd name="T25" fmla="*/ 137 h 262"/>
                <a:gd name="T26" fmla="*/ 212 w 240"/>
                <a:gd name="T27" fmla="*/ 118 h 262"/>
                <a:gd name="T28" fmla="*/ 220 w 240"/>
                <a:gd name="T29" fmla="*/ 99 h 262"/>
                <a:gd name="T30" fmla="*/ 228 w 240"/>
                <a:gd name="T31" fmla="*/ 80 h 262"/>
                <a:gd name="T32" fmla="*/ 233 w 240"/>
                <a:gd name="T33" fmla="*/ 60 h 262"/>
                <a:gd name="T34" fmla="*/ 237 w 240"/>
                <a:gd name="T35" fmla="*/ 41 h 262"/>
                <a:gd name="T36" fmla="*/ 240 w 240"/>
                <a:gd name="T37" fmla="*/ 20 h 262"/>
                <a:gd name="T38" fmla="*/ 240 w 240"/>
                <a:gd name="T39" fmla="*/ 0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40" h="262">
                  <a:moveTo>
                    <a:pt x="0" y="262"/>
                  </a:moveTo>
                  <a:lnTo>
                    <a:pt x="20" y="259"/>
                  </a:lnTo>
                  <a:lnTo>
                    <a:pt x="41" y="255"/>
                  </a:lnTo>
                  <a:lnTo>
                    <a:pt x="60" y="249"/>
                  </a:lnTo>
                  <a:lnTo>
                    <a:pt x="80" y="242"/>
                  </a:lnTo>
                  <a:lnTo>
                    <a:pt x="98" y="233"/>
                  </a:lnTo>
                  <a:lnTo>
                    <a:pt x="116" y="223"/>
                  </a:lnTo>
                  <a:lnTo>
                    <a:pt x="133" y="212"/>
                  </a:lnTo>
                  <a:lnTo>
                    <a:pt x="149" y="199"/>
                  </a:lnTo>
                  <a:lnTo>
                    <a:pt x="164" y="184"/>
                  </a:lnTo>
                  <a:lnTo>
                    <a:pt x="178" y="170"/>
                  </a:lnTo>
                  <a:lnTo>
                    <a:pt x="190" y="153"/>
                  </a:lnTo>
                  <a:lnTo>
                    <a:pt x="202" y="137"/>
                  </a:lnTo>
                  <a:lnTo>
                    <a:pt x="212" y="118"/>
                  </a:lnTo>
                  <a:lnTo>
                    <a:pt x="220" y="99"/>
                  </a:lnTo>
                  <a:lnTo>
                    <a:pt x="228" y="80"/>
                  </a:lnTo>
                  <a:lnTo>
                    <a:pt x="233" y="60"/>
                  </a:lnTo>
                  <a:lnTo>
                    <a:pt x="237" y="41"/>
                  </a:lnTo>
                  <a:lnTo>
                    <a:pt x="240" y="20"/>
                  </a:lnTo>
                  <a:lnTo>
                    <a:pt x="24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28097" name="Group 97"/>
          <p:cNvGrpSpPr>
            <a:grpSpLocks/>
          </p:cNvGrpSpPr>
          <p:nvPr/>
        </p:nvGrpSpPr>
        <p:grpSpPr bwMode="auto">
          <a:xfrm>
            <a:off x="3894138" y="273050"/>
            <a:ext cx="2252662" cy="6370638"/>
            <a:chOff x="3183" y="1050"/>
            <a:chExt cx="1102" cy="3117"/>
          </a:xfrm>
        </p:grpSpPr>
        <p:sp>
          <p:nvSpPr>
            <p:cNvPr id="128098" name="Line 98"/>
            <p:cNvSpPr>
              <a:spLocks noChangeShapeType="1"/>
            </p:cNvSpPr>
            <p:nvPr/>
          </p:nvSpPr>
          <p:spPr bwMode="auto">
            <a:xfrm>
              <a:off x="3723" y="1050"/>
              <a:ext cx="0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099" name="Line 99"/>
            <p:cNvSpPr>
              <a:spLocks noChangeShapeType="1"/>
            </p:cNvSpPr>
            <p:nvPr/>
          </p:nvSpPr>
          <p:spPr bwMode="auto">
            <a:xfrm>
              <a:off x="3723" y="1157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00" name="Line 100"/>
            <p:cNvSpPr>
              <a:spLocks noChangeShapeType="1"/>
            </p:cNvSpPr>
            <p:nvPr/>
          </p:nvSpPr>
          <p:spPr bwMode="auto">
            <a:xfrm>
              <a:off x="3723" y="1204"/>
              <a:ext cx="0" cy="1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01" name="Line 101"/>
            <p:cNvSpPr>
              <a:spLocks noChangeShapeType="1"/>
            </p:cNvSpPr>
            <p:nvPr/>
          </p:nvSpPr>
          <p:spPr bwMode="auto">
            <a:xfrm>
              <a:off x="3723" y="1357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02" name="Line 102"/>
            <p:cNvSpPr>
              <a:spLocks noChangeShapeType="1"/>
            </p:cNvSpPr>
            <p:nvPr/>
          </p:nvSpPr>
          <p:spPr bwMode="auto">
            <a:xfrm>
              <a:off x="3723" y="1402"/>
              <a:ext cx="0" cy="1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03" name="Line 103"/>
            <p:cNvSpPr>
              <a:spLocks noChangeShapeType="1"/>
            </p:cNvSpPr>
            <p:nvPr/>
          </p:nvSpPr>
          <p:spPr bwMode="auto">
            <a:xfrm>
              <a:off x="3723" y="1557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04" name="Line 104"/>
            <p:cNvSpPr>
              <a:spLocks noChangeShapeType="1"/>
            </p:cNvSpPr>
            <p:nvPr/>
          </p:nvSpPr>
          <p:spPr bwMode="auto">
            <a:xfrm>
              <a:off x="3723" y="1602"/>
              <a:ext cx="0" cy="1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05" name="Line 105"/>
            <p:cNvSpPr>
              <a:spLocks noChangeShapeType="1"/>
            </p:cNvSpPr>
            <p:nvPr/>
          </p:nvSpPr>
          <p:spPr bwMode="auto">
            <a:xfrm>
              <a:off x="3723" y="1756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06" name="Line 106"/>
            <p:cNvSpPr>
              <a:spLocks noChangeShapeType="1"/>
            </p:cNvSpPr>
            <p:nvPr/>
          </p:nvSpPr>
          <p:spPr bwMode="auto">
            <a:xfrm>
              <a:off x="3723" y="1801"/>
              <a:ext cx="0" cy="1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07" name="Line 107"/>
            <p:cNvSpPr>
              <a:spLocks noChangeShapeType="1"/>
            </p:cNvSpPr>
            <p:nvPr/>
          </p:nvSpPr>
          <p:spPr bwMode="auto">
            <a:xfrm>
              <a:off x="3723" y="2027"/>
              <a:ext cx="0" cy="2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08" name="Line 108"/>
            <p:cNvSpPr>
              <a:spLocks noChangeShapeType="1"/>
            </p:cNvSpPr>
            <p:nvPr/>
          </p:nvSpPr>
          <p:spPr bwMode="auto">
            <a:xfrm>
              <a:off x="3723" y="2334"/>
              <a:ext cx="0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09" name="Line 109"/>
            <p:cNvSpPr>
              <a:spLocks noChangeShapeType="1"/>
            </p:cNvSpPr>
            <p:nvPr/>
          </p:nvSpPr>
          <p:spPr bwMode="auto">
            <a:xfrm>
              <a:off x="3723" y="2412"/>
              <a:ext cx="0" cy="2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10" name="Line 110"/>
            <p:cNvSpPr>
              <a:spLocks noChangeShapeType="1"/>
            </p:cNvSpPr>
            <p:nvPr/>
          </p:nvSpPr>
          <p:spPr bwMode="auto">
            <a:xfrm>
              <a:off x="4130" y="1058"/>
              <a:ext cx="0" cy="2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11" name="Line 111"/>
            <p:cNvSpPr>
              <a:spLocks noChangeShapeType="1"/>
            </p:cNvSpPr>
            <p:nvPr/>
          </p:nvSpPr>
          <p:spPr bwMode="auto">
            <a:xfrm>
              <a:off x="4130" y="1344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12" name="Line 112"/>
            <p:cNvSpPr>
              <a:spLocks noChangeShapeType="1"/>
            </p:cNvSpPr>
            <p:nvPr/>
          </p:nvSpPr>
          <p:spPr bwMode="auto">
            <a:xfrm>
              <a:off x="4130" y="1419"/>
              <a:ext cx="0" cy="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13" name="Line 113"/>
            <p:cNvSpPr>
              <a:spLocks noChangeShapeType="1"/>
            </p:cNvSpPr>
            <p:nvPr/>
          </p:nvSpPr>
          <p:spPr bwMode="auto">
            <a:xfrm>
              <a:off x="4130" y="1675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14" name="Line 114"/>
            <p:cNvSpPr>
              <a:spLocks noChangeShapeType="1"/>
            </p:cNvSpPr>
            <p:nvPr/>
          </p:nvSpPr>
          <p:spPr bwMode="auto">
            <a:xfrm>
              <a:off x="4130" y="1753"/>
              <a:ext cx="0" cy="2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15" name="Line 115"/>
            <p:cNvSpPr>
              <a:spLocks noChangeShapeType="1"/>
            </p:cNvSpPr>
            <p:nvPr/>
          </p:nvSpPr>
          <p:spPr bwMode="auto">
            <a:xfrm>
              <a:off x="4130" y="2007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16" name="Line 116"/>
            <p:cNvSpPr>
              <a:spLocks noChangeShapeType="1"/>
            </p:cNvSpPr>
            <p:nvPr/>
          </p:nvSpPr>
          <p:spPr bwMode="auto">
            <a:xfrm>
              <a:off x="4130" y="2084"/>
              <a:ext cx="0" cy="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17" name="Line 117"/>
            <p:cNvSpPr>
              <a:spLocks noChangeShapeType="1"/>
            </p:cNvSpPr>
            <p:nvPr/>
          </p:nvSpPr>
          <p:spPr bwMode="auto">
            <a:xfrm>
              <a:off x="4130" y="2340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18" name="Line 118"/>
            <p:cNvSpPr>
              <a:spLocks noChangeShapeType="1"/>
            </p:cNvSpPr>
            <p:nvPr/>
          </p:nvSpPr>
          <p:spPr bwMode="auto">
            <a:xfrm>
              <a:off x="4130" y="2415"/>
              <a:ext cx="0" cy="2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19" name="Line 119"/>
            <p:cNvSpPr>
              <a:spLocks noChangeShapeType="1"/>
            </p:cNvSpPr>
            <p:nvPr/>
          </p:nvSpPr>
          <p:spPr bwMode="auto">
            <a:xfrm>
              <a:off x="3318" y="1050"/>
              <a:ext cx="0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20" name="Line 120"/>
            <p:cNvSpPr>
              <a:spLocks noChangeShapeType="1"/>
            </p:cNvSpPr>
            <p:nvPr/>
          </p:nvSpPr>
          <p:spPr bwMode="auto">
            <a:xfrm>
              <a:off x="3318" y="1344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21" name="Line 121"/>
            <p:cNvSpPr>
              <a:spLocks noChangeShapeType="1"/>
            </p:cNvSpPr>
            <p:nvPr/>
          </p:nvSpPr>
          <p:spPr bwMode="auto">
            <a:xfrm>
              <a:off x="3318" y="1419"/>
              <a:ext cx="0" cy="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22" name="Line 122"/>
            <p:cNvSpPr>
              <a:spLocks noChangeShapeType="1"/>
            </p:cNvSpPr>
            <p:nvPr/>
          </p:nvSpPr>
          <p:spPr bwMode="auto">
            <a:xfrm>
              <a:off x="3318" y="1675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23" name="Line 123"/>
            <p:cNvSpPr>
              <a:spLocks noChangeShapeType="1"/>
            </p:cNvSpPr>
            <p:nvPr/>
          </p:nvSpPr>
          <p:spPr bwMode="auto">
            <a:xfrm>
              <a:off x="3318" y="1753"/>
              <a:ext cx="0" cy="2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24" name="Line 124"/>
            <p:cNvSpPr>
              <a:spLocks noChangeShapeType="1"/>
            </p:cNvSpPr>
            <p:nvPr/>
          </p:nvSpPr>
          <p:spPr bwMode="auto">
            <a:xfrm>
              <a:off x="3318" y="2007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25" name="Line 125"/>
            <p:cNvSpPr>
              <a:spLocks noChangeShapeType="1"/>
            </p:cNvSpPr>
            <p:nvPr/>
          </p:nvSpPr>
          <p:spPr bwMode="auto">
            <a:xfrm>
              <a:off x="3318" y="2084"/>
              <a:ext cx="0" cy="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26" name="Line 126"/>
            <p:cNvSpPr>
              <a:spLocks noChangeShapeType="1"/>
            </p:cNvSpPr>
            <p:nvPr/>
          </p:nvSpPr>
          <p:spPr bwMode="auto">
            <a:xfrm>
              <a:off x="3318" y="2338"/>
              <a:ext cx="0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27" name="Line 127"/>
            <p:cNvSpPr>
              <a:spLocks noChangeShapeType="1"/>
            </p:cNvSpPr>
            <p:nvPr/>
          </p:nvSpPr>
          <p:spPr bwMode="auto">
            <a:xfrm>
              <a:off x="3318" y="2415"/>
              <a:ext cx="0" cy="2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28" name="Line 128"/>
            <p:cNvSpPr>
              <a:spLocks noChangeShapeType="1"/>
            </p:cNvSpPr>
            <p:nvPr/>
          </p:nvSpPr>
          <p:spPr bwMode="auto">
            <a:xfrm>
              <a:off x="3671" y="1108"/>
              <a:ext cx="52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29" name="Line 129"/>
            <p:cNvSpPr>
              <a:spLocks noChangeShapeType="1"/>
            </p:cNvSpPr>
            <p:nvPr/>
          </p:nvSpPr>
          <p:spPr bwMode="auto">
            <a:xfrm>
              <a:off x="3318" y="2626"/>
              <a:ext cx="88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30" name="Line 130"/>
            <p:cNvSpPr>
              <a:spLocks noChangeShapeType="1"/>
            </p:cNvSpPr>
            <p:nvPr/>
          </p:nvSpPr>
          <p:spPr bwMode="auto">
            <a:xfrm flipV="1">
              <a:off x="3249" y="1108"/>
              <a:ext cx="79" cy="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31" name="Line 131"/>
            <p:cNvSpPr>
              <a:spLocks noChangeShapeType="1"/>
            </p:cNvSpPr>
            <p:nvPr/>
          </p:nvSpPr>
          <p:spPr bwMode="auto">
            <a:xfrm flipV="1">
              <a:off x="3262" y="1122"/>
              <a:ext cx="98" cy="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32" name="Line 132"/>
            <p:cNvSpPr>
              <a:spLocks noChangeShapeType="1"/>
            </p:cNvSpPr>
            <p:nvPr/>
          </p:nvSpPr>
          <p:spPr bwMode="auto">
            <a:xfrm flipV="1">
              <a:off x="3286" y="1148"/>
              <a:ext cx="95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33" name="Line 133"/>
            <p:cNvSpPr>
              <a:spLocks noChangeShapeType="1"/>
            </p:cNvSpPr>
            <p:nvPr/>
          </p:nvSpPr>
          <p:spPr bwMode="auto">
            <a:xfrm flipV="1">
              <a:off x="3326" y="1186"/>
              <a:ext cx="62" cy="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34" name="Line 134"/>
            <p:cNvSpPr>
              <a:spLocks noChangeShapeType="1"/>
            </p:cNvSpPr>
            <p:nvPr/>
          </p:nvSpPr>
          <p:spPr bwMode="auto">
            <a:xfrm flipV="1">
              <a:off x="4059" y="1397"/>
              <a:ext cx="82" cy="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35" name="Line 135"/>
            <p:cNvSpPr>
              <a:spLocks noChangeShapeType="1"/>
            </p:cNvSpPr>
            <p:nvPr/>
          </p:nvSpPr>
          <p:spPr bwMode="auto">
            <a:xfrm flipV="1">
              <a:off x="4074" y="1410"/>
              <a:ext cx="99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36" name="Line 136"/>
            <p:cNvSpPr>
              <a:spLocks noChangeShapeType="1"/>
            </p:cNvSpPr>
            <p:nvPr/>
          </p:nvSpPr>
          <p:spPr bwMode="auto">
            <a:xfrm flipV="1">
              <a:off x="4098" y="1436"/>
              <a:ext cx="96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37" name="Line 137"/>
            <p:cNvSpPr>
              <a:spLocks noChangeShapeType="1"/>
            </p:cNvSpPr>
            <p:nvPr/>
          </p:nvSpPr>
          <p:spPr bwMode="auto">
            <a:xfrm flipV="1">
              <a:off x="4140" y="1476"/>
              <a:ext cx="60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38" name="Line 138"/>
            <p:cNvSpPr>
              <a:spLocks noChangeShapeType="1"/>
            </p:cNvSpPr>
            <p:nvPr/>
          </p:nvSpPr>
          <p:spPr bwMode="auto">
            <a:xfrm flipV="1">
              <a:off x="4059" y="1180"/>
              <a:ext cx="71" cy="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39" name="Line 139"/>
            <p:cNvSpPr>
              <a:spLocks noChangeShapeType="1"/>
            </p:cNvSpPr>
            <p:nvPr/>
          </p:nvSpPr>
          <p:spPr bwMode="auto">
            <a:xfrm flipV="1">
              <a:off x="4068" y="1189"/>
              <a:ext cx="98" cy="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40" name="Line 140"/>
            <p:cNvSpPr>
              <a:spLocks noChangeShapeType="1"/>
            </p:cNvSpPr>
            <p:nvPr/>
          </p:nvSpPr>
          <p:spPr bwMode="auto">
            <a:xfrm flipV="1">
              <a:off x="4091" y="1212"/>
              <a:ext cx="98" cy="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41" name="Line 141"/>
            <p:cNvSpPr>
              <a:spLocks noChangeShapeType="1"/>
            </p:cNvSpPr>
            <p:nvPr/>
          </p:nvSpPr>
          <p:spPr bwMode="auto">
            <a:xfrm flipV="1">
              <a:off x="4126" y="1246"/>
              <a:ext cx="74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42" name="Line 142"/>
            <p:cNvSpPr>
              <a:spLocks noChangeShapeType="1"/>
            </p:cNvSpPr>
            <p:nvPr/>
          </p:nvSpPr>
          <p:spPr bwMode="auto">
            <a:xfrm flipV="1">
              <a:off x="3249" y="1289"/>
              <a:ext cx="83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43" name="Line 143"/>
            <p:cNvSpPr>
              <a:spLocks noChangeShapeType="1"/>
            </p:cNvSpPr>
            <p:nvPr/>
          </p:nvSpPr>
          <p:spPr bwMode="auto">
            <a:xfrm flipV="1">
              <a:off x="3264" y="1304"/>
              <a:ext cx="100" cy="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44" name="Line 144"/>
            <p:cNvSpPr>
              <a:spLocks noChangeShapeType="1"/>
            </p:cNvSpPr>
            <p:nvPr/>
          </p:nvSpPr>
          <p:spPr bwMode="auto">
            <a:xfrm flipV="1">
              <a:off x="3290" y="1329"/>
              <a:ext cx="92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45" name="Line 145"/>
            <p:cNvSpPr>
              <a:spLocks noChangeShapeType="1"/>
            </p:cNvSpPr>
            <p:nvPr/>
          </p:nvSpPr>
          <p:spPr bwMode="auto">
            <a:xfrm flipV="1">
              <a:off x="3330" y="1370"/>
              <a:ext cx="58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46" name="Freeform 146"/>
            <p:cNvSpPr>
              <a:spLocks/>
            </p:cNvSpPr>
            <p:nvPr/>
          </p:nvSpPr>
          <p:spPr bwMode="auto">
            <a:xfrm>
              <a:off x="3247" y="1108"/>
              <a:ext cx="141" cy="142"/>
            </a:xfrm>
            <a:custGeom>
              <a:avLst/>
              <a:gdLst>
                <a:gd name="T0" fmla="*/ 525 w 526"/>
                <a:gd name="T1" fmla="*/ 238 h 526"/>
                <a:gd name="T2" fmla="*/ 516 w 526"/>
                <a:gd name="T3" fmla="*/ 191 h 526"/>
                <a:gd name="T4" fmla="*/ 498 w 526"/>
                <a:gd name="T5" fmla="*/ 146 h 526"/>
                <a:gd name="T6" fmla="*/ 473 w 526"/>
                <a:gd name="T7" fmla="*/ 104 h 526"/>
                <a:gd name="T8" fmla="*/ 441 w 526"/>
                <a:gd name="T9" fmla="*/ 68 h 526"/>
                <a:gd name="T10" fmla="*/ 401 w 526"/>
                <a:gd name="T11" fmla="*/ 38 h 526"/>
                <a:gd name="T12" fmla="*/ 358 w 526"/>
                <a:gd name="T13" fmla="*/ 17 h 526"/>
                <a:gd name="T14" fmla="*/ 312 w 526"/>
                <a:gd name="T15" fmla="*/ 4 h 526"/>
                <a:gd name="T16" fmla="*/ 263 w 526"/>
                <a:gd name="T17" fmla="*/ 0 h 526"/>
                <a:gd name="T18" fmla="*/ 214 w 526"/>
                <a:gd name="T19" fmla="*/ 4 h 526"/>
                <a:gd name="T20" fmla="*/ 168 w 526"/>
                <a:gd name="T21" fmla="*/ 17 h 526"/>
                <a:gd name="T22" fmla="*/ 125 w 526"/>
                <a:gd name="T23" fmla="*/ 38 h 526"/>
                <a:gd name="T24" fmla="*/ 86 w 526"/>
                <a:gd name="T25" fmla="*/ 68 h 526"/>
                <a:gd name="T26" fmla="*/ 53 w 526"/>
                <a:gd name="T27" fmla="*/ 104 h 526"/>
                <a:gd name="T28" fmla="*/ 27 w 526"/>
                <a:gd name="T29" fmla="*/ 146 h 526"/>
                <a:gd name="T30" fmla="*/ 10 w 526"/>
                <a:gd name="T31" fmla="*/ 191 h 526"/>
                <a:gd name="T32" fmla="*/ 1 w 526"/>
                <a:gd name="T33" fmla="*/ 238 h 526"/>
                <a:gd name="T34" fmla="*/ 1 w 526"/>
                <a:gd name="T35" fmla="*/ 287 h 526"/>
                <a:gd name="T36" fmla="*/ 10 w 526"/>
                <a:gd name="T37" fmla="*/ 335 h 526"/>
                <a:gd name="T38" fmla="*/ 27 w 526"/>
                <a:gd name="T39" fmla="*/ 380 h 526"/>
                <a:gd name="T40" fmla="*/ 53 w 526"/>
                <a:gd name="T41" fmla="*/ 421 h 526"/>
                <a:gd name="T42" fmla="*/ 86 w 526"/>
                <a:gd name="T43" fmla="*/ 457 h 526"/>
                <a:gd name="T44" fmla="*/ 125 w 526"/>
                <a:gd name="T45" fmla="*/ 486 h 526"/>
                <a:gd name="T46" fmla="*/ 168 w 526"/>
                <a:gd name="T47" fmla="*/ 508 h 526"/>
                <a:gd name="T48" fmla="*/ 214 w 526"/>
                <a:gd name="T49" fmla="*/ 521 h 526"/>
                <a:gd name="T50" fmla="*/ 263 w 526"/>
                <a:gd name="T51" fmla="*/ 526 h 526"/>
                <a:gd name="T52" fmla="*/ 312 w 526"/>
                <a:gd name="T53" fmla="*/ 521 h 526"/>
                <a:gd name="T54" fmla="*/ 358 w 526"/>
                <a:gd name="T55" fmla="*/ 508 h 526"/>
                <a:gd name="T56" fmla="*/ 401 w 526"/>
                <a:gd name="T57" fmla="*/ 486 h 526"/>
                <a:gd name="T58" fmla="*/ 441 w 526"/>
                <a:gd name="T59" fmla="*/ 457 h 526"/>
                <a:gd name="T60" fmla="*/ 473 w 526"/>
                <a:gd name="T61" fmla="*/ 421 h 526"/>
                <a:gd name="T62" fmla="*/ 498 w 526"/>
                <a:gd name="T63" fmla="*/ 380 h 526"/>
                <a:gd name="T64" fmla="*/ 516 w 526"/>
                <a:gd name="T65" fmla="*/ 335 h 526"/>
                <a:gd name="T66" fmla="*/ 525 w 526"/>
                <a:gd name="T67" fmla="*/ 287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6" h="526">
                  <a:moveTo>
                    <a:pt x="526" y="263"/>
                  </a:moveTo>
                  <a:lnTo>
                    <a:pt x="525" y="238"/>
                  </a:lnTo>
                  <a:lnTo>
                    <a:pt x="522" y="214"/>
                  </a:lnTo>
                  <a:lnTo>
                    <a:pt x="516" y="191"/>
                  </a:lnTo>
                  <a:lnTo>
                    <a:pt x="508" y="168"/>
                  </a:lnTo>
                  <a:lnTo>
                    <a:pt x="498" y="146"/>
                  </a:lnTo>
                  <a:lnTo>
                    <a:pt x="487" y="123"/>
                  </a:lnTo>
                  <a:lnTo>
                    <a:pt x="473" y="104"/>
                  </a:lnTo>
                  <a:lnTo>
                    <a:pt x="457" y="85"/>
                  </a:lnTo>
                  <a:lnTo>
                    <a:pt x="441" y="68"/>
                  </a:lnTo>
                  <a:lnTo>
                    <a:pt x="422" y="53"/>
                  </a:lnTo>
                  <a:lnTo>
                    <a:pt x="401" y="38"/>
                  </a:lnTo>
                  <a:lnTo>
                    <a:pt x="380" y="27"/>
                  </a:lnTo>
                  <a:lnTo>
                    <a:pt x="358" y="17"/>
                  </a:lnTo>
                  <a:lnTo>
                    <a:pt x="335" y="10"/>
                  </a:lnTo>
                  <a:lnTo>
                    <a:pt x="312" y="4"/>
                  </a:lnTo>
                  <a:lnTo>
                    <a:pt x="287" y="1"/>
                  </a:lnTo>
                  <a:lnTo>
                    <a:pt x="263" y="0"/>
                  </a:lnTo>
                  <a:lnTo>
                    <a:pt x="239" y="1"/>
                  </a:lnTo>
                  <a:lnTo>
                    <a:pt x="214" y="4"/>
                  </a:lnTo>
                  <a:lnTo>
                    <a:pt x="191" y="10"/>
                  </a:lnTo>
                  <a:lnTo>
                    <a:pt x="168" y="17"/>
                  </a:lnTo>
                  <a:lnTo>
                    <a:pt x="146" y="27"/>
                  </a:lnTo>
                  <a:lnTo>
                    <a:pt x="125" y="38"/>
                  </a:lnTo>
                  <a:lnTo>
                    <a:pt x="105" y="53"/>
                  </a:lnTo>
                  <a:lnTo>
                    <a:pt x="86" y="68"/>
                  </a:lnTo>
                  <a:lnTo>
                    <a:pt x="68" y="85"/>
                  </a:lnTo>
                  <a:lnTo>
                    <a:pt x="53" y="104"/>
                  </a:lnTo>
                  <a:lnTo>
                    <a:pt x="40" y="123"/>
                  </a:lnTo>
                  <a:lnTo>
                    <a:pt x="27" y="146"/>
                  </a:lnTo>
                  <a:lnTo>
                    <a:pt x="18" y="168"/>
                  </a:lnTo>
                  <a:lnTo>
                    <a:pt x="10" y="191"/>
                  </a:lnTo>
                  <a:lnTo>
                    <a:pt x="4" y="214"/>
                  </a:lnTo>
                  <a:lnTo>
                    <a:pt x="1" y="238"/>
                  </a:lnTo>
                  <a:lnTo>
                    <a:pt x="0" y="263"/>
                  </a:lnTo>
                  <a:lnTo>
                    <a:pt x="1" y="287"/>
                  </a:lnTo>
                  <a:lnTo>
                    <a:pt x="4" y="311"/>
                  </a:lnTo>
                  <a:lnTo>
                    <a:pt x="10" y="335"/>
                  </a:lnTo>
                  <a:lnTo>
                    <a:pt x="18" y="358"/>
                  </a:lnTo>
                  <a:lnTo>
                    <a:pt x="27" y="380"/>
                  </a:lnTo>
                  <a:lnTo>
                    <a:pt x="40" y="401"/>
                  </a:lnTo>
                  <a:lnTo>
                    <a:pt x="53" y="421"/>
                  </a:lnTo>
                  <a:lnTo>
                    <a:pt x="68" y="440"/>
                  </a:lnTo>
                  <a:lnTo>
                    <a:pt x="86" y="457"/>
                  </a:lnTo>
                  <a:lnTo>
                    <a:pt x="105" y="473"/>
                  </a:lnTo>
                  <a:lnTo>
                    <a:pt x="125" y="486"/>
                  </a:lnTo>
                  <a:lnTo>
                    <a:pt x="146" y="498"/>
                  </a:lnTo>
                  <a:lnTo>
                    <a:pt x="168" y="508"/>
                  </a:lnTo>
                  <a:lnTo>
                    <a:pt x="191" y="516"/>
                  </a:lnTo>
                  <a:lnTo>
                    <a:pt x="214" y="521"/>
                  </a:lnTo>
                  <a:lnTo>
                    <a:pt x="239" y="525"/>
                  </a:lnTo>
                  <a:lnTo>
                    <a:pt x="263" y="526"/>
                  </a:lnTo>
                  <a:lnTo>
                    <a:pt x="287" y="525"/>
                  </a:lnTo>
                  <a:lnTo>
                    <a:pt x="312" y="521"/>
                  </a:lnTo>
                  <a:lnTo>
                    <a:pt x="335" y="516"/>
                  </a:lnTo>
                  <a:lnTo>
                    <a:pt x="358" y="508"/>
                  </a:lnTo>
                  <a:lnTo>
                    <a:pt x="380" y="498"/>
                  </a:lnTo>
                  <a:lnTo>
                    <a:pt x="401" y="486"/>
                  </a:lnTo>
                  <a:lnTo>
                    <a:pt x="422" y="473"/>
                  </a:lnTo>
                  <a:lnTo>
                    <a:pt x="441" y="457"/>
                  </a:lnTo>
                  <a:lnTo>
                    <a:pt x="457" y="440"/>
                  </a:lnTo>
                  <a:lnTo>
                    <a:pt x="473" y="421"/>
                  </a:lnTo>
                  <a:lnTo>
                    <a:pt x="487" y="401"/>
                  </a:lnTo>
                  <a:lnTo>
                    <a:pt x="498" y="380"/>
                  </a:lnTo>
                  <a:lnTo>
                    <a:pt x="508" y="358"/>
                  </a:lnTo>
                  <a:lnTo>
                    <a:pt x="516" y="335"/>
                  </a:lnTo>
                  <a:lnTo>
                    <a:pt x="522" y="311"/>
                  </a:lnTo>
                  <a:lnTo>
                    <a:pt x="525" y="287"/>
                  </a:lnTo>
                  <a:lnTo>
                    <a:pt x="526" y="26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47" name="Line 147"/>
            <p:cNvSpPr>
              <a:spLocks noChangeShapeType="1"/>
            </p:cNvSpPr>
            <p:nvPr/>
          </p:nvSpPr>
          <p:spPr bwMode="auto">
            <a:xfrm flipV="1">
              <a:off x="4130" y="1108"/>
              <a:ext cx="7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48" name="Freeform 148"/>
            <p:cNvSpPr>
              <a:spLocks/>
            </p:cNvSpPr>
            <p:nvPr/>
          </p:nvSpPr>
          <p:spPr bwMode="auto">
            <a:xfrm>
              <a:off x="4059" y="1108"/>
              <a:ext cx="141" cy="72"/>
            </a:xfrm>
            <a:custGeom>
              <a:avLst/>
              <a:gdLst>
                <a:gd name="T0" fmla="*/ 0 w 526"/>
                <a:gd name="T1" fmla="*/ 0 h 263"/>
                <a:gd name="T2" fmla="*/ 1 w 526"/>
                <a:gd name="T3" fmla="*/ 24 h 263"/>
                <a:gd name="T4" fmla="*/ 4 w 526"/>
                <a:gd name="T5" fmla="*/ 47 h 263"/>
                <a:gd name="T6" fmla="*/ 10 w 526"/>
                <a:gd name="T7" fmla="*/ 71 h 263"/>
                <a:gd name="T8" fmla="*/ 18 w 526"/>
                <a:gd name="T9" fmla="*/ 95 h 263"/>
                <a:gd name="T10" fmla="*/ 28 w 526"/>
                <a:gd name="T11" fmla="*/ 117 h 263"/>
                <a:gd name="T12" fmla="*/ 39 w 526"/>
                <a:gd name="T13" fmla="*/ 138 h 263"/>
                <a:gd name="T14" fmla="*/ 53 w 526"/>
                <a:gd name="T15" fmla="*/ 158 h 263"/>
                <a:gd name="T16" fmla="*/ 69 w 526"/>
                <a:gd name="T17" fmla="*/ 176 h 263"/>
                <a:gd name="T18" fmla="*/ 85 w 526"/>
                <a:gd name="T19" fmla="*/ 194 h 263"/>
                <a:gd name="T20" fmla="*/ 104 w 526"/>
                <a:gd name="T21" fmla="*/ 210 h 263"/>
                <a:gd name="T22" fmla="*/ 124 w 526"/>
                <a:gd name="T23" fmla="*/ 223 h 263"/>
                <a:gd name="T24" fmla="*/ 146 w 526"/>
                <a:gd name="T25" fmla="*/ 235 h 263"/>
                <a:gd name="T26" fmla="*/ 168 w 526"/>
                <a:gd name="T27" fmla="*/ 245 h 263"/>
                <a:gd name="T28" fmla="*/ 191 w 526"/>
                <a:gd name="T29" fmla="*/ 253 h 263"/>
                <a:gd name="T30" fmla="*/ 214 w 526"/>
                <a:gd name="T31" fmla="*/ 258 h 263"/>
                <a:gd name="T32" fmla="*/ 239 w 526"/>
                <a:gd name="T33" fmla="*/ 262 h 263"/>
                <a:gd name="T34" fmla="*/ 263 w 526"/>
                <a:gd name="T35" fmla="*/ 263 h 263"/>
                <a:gd name="T36" fmla="*/ 287 w 526"/>
                <a:gd name="T37" fmla="*/ 262 h 263"/>
                <a:gd name="T38" fmla="*/ 312 w 526"/>
                <a:gd name="T39" fmla="*/ 258 h 263"/>
                <a:gd name="T40" fmla="*/ 335 w 526"/>
                <a:gd name="T41" fmla="*/ 253 h 263"/>
                <a:gd name="T42" fmla="*/ 358 w 526"/>
                <a:gd name="T43" fmla="*/ 245 h 263"/>
                <a:gd name="T44" fmla="*/ 380 w 526"/>
                <a:gd name="T45" fmla="*/ 235 h 263"/>
                <a:gd name="T46" fmla="*/ 401 w 526"/>
                <a:gd name="T47" fmla="*/ 223 h 263"/>
                <a:gd name="T48" fmla="*/ 421 w 526"/>
                <a:gd name="T49" fmla="*/ 210 h 263"/>
                <a:gd name="T50" fmla="*/ 440 w 526"/>
                <a:gd name="T51" fmla="*/ 194 h 263"/>
                <a:gd name="T52" fmla="*/ 458 w 526"/>
                <a:gd name="T53" fmla="*/ 176 h 263"/>
                <a:gd name="T54" fmla="*/ 473 w 526"/>
                <a:gd name="T55" fmla="*/ 158 h 263"/>
                <a:gd name="T56" fmla="*/ 486 w 526"/>
                <a:gd name="T57" fmla="*/ 138 h 263"/>
                <a:gd name="T58" fmla="*/ 498 w 526"/>
                <a:gd name="T59" fmla="*/ 117 h 263"/>
                <a:gd name="T60" fmla="*/ 508 w 526"/>
                <a:gd name="T61" fmla="*/ 95 h 263"/>
                <a:gd name="T62" fmla="*/ 516 w 526"/>
                <a:gd name="T63" fmla="*/ 71 h 263"/>
                <a:gd name="T64" fmla="*/ 522 w 526"/>
                <a:gd name="T65" fmla="*/ 47 h 263"/>
                <a:gd name="T66" fmla="*/ 525 w 526"/>
                <a:gd name="T67" fmla="*/ 24 h 263"/>
                <a:gd name="T68" fmla="*/ 526 w 526"/>
                <a:gd name="T69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26" h="263">
                  <a:moveTo>
                    <a:pt x="0" y="0"/>
                  </a:moveTo>
                  <a:lnTo>
                    <a:pt x="1" y="24"/>
                  </a:lnTo>
                  <a:lnTo>
                    <a:pt x="4" y="47"/>
                  </a:lnTo>
                  <a:lnTo>
                    <a:pt x="10" y="71"/>
                  </a:lnTo>
                  <a:lnTo>
                    <a:pt x="18" y="95"/>
                  </a:lnTo>
                  <a:lnTo>
                    <a:pt x="28" y="117"/>
                  </a:lnTo>
                  <a:lnTo>
                    <a:pt x="39" y="138"/>
                  </a:lnTo>
                  <a:lnTo>
                    <a:pt x="53" y="158"/>
                  </a:lnTo>
                  <a:lnTo>
                    <a:pt x="69" y="176"/>
                  </a:lnTo>
                  <a:lnTo>
                    <a:pt x="85" y="194"/>
                  </a:lnTo>
                  <a:lnTo>
                    <a:pt x="104" y="210"/>
                  </a:lnTo>
                  <a:lnTo>
                    <a:pt x="124" y="223"/>
                  </a:lnTo>
                  <a:lnTo>
                    <a:pt x="146" y="235"/>
                  </a:lnTo>
                  <a:lnTo>
                    <a:pt x="168" y="245"/>
                  </a:lnTo>
                  <a:lnTo>
                    <a:pt x="191" y="253"/>
                  </a:lnTo>
                  <a:lnTo>
                    <a:pt x="214" y="258"/>
                  </a:lnTo>
                  <a:lnTo>
                    <a:pt x="239" y="262"/>
                  </a:lnTo>
                  <a:lnTo>
                    <a:pt x="263" y="263"/>
                  </a:lnTo>
                  <a:lnTo>
                    <a:pt x="287" y="262"/>
                  </a:lnTo>
                  <a:lnTo>
                    <a:pt x="312" y="258"/>
                  </a:lnTo>
                  <a:lnTo>
                    <a:pt x="335" y="253"/>
                  </a:lnTo>
                  <a:lnTo>
                    <a:pt x="358" y="245"/>
                  </a:lnTo>
                  <a:lnTo>
                    <a:pt x="380" y="235"/>
                  </a:lnTo>
                  <a:lnTo>
                    <a:pt x="401" y="223"/>
                  </a:lnTo>
                  <a:lnTo>
                    <a:pt x="421" y="210"/>
                  </a:lnTo>
                  <a:lnTo>
                    <a:pt x="440" y="194"/>
                  </a:lnTo>
                  <a:lnTo>
                    <a:pt x="458" y="176"/>
                  </a:lnTo>
                  <a:lnTo>
                    <a:pt x="473" y="158"/>
                  </a:lnTo>
                  <a:lnTo>
                    <a:pt x="486" y="138"/>
                  </a:lnTo>
                  <a:lnTo>
                    <a:pt x="498" y="117"/>
                  </a:lnTo>
                  <a:lnTo>
                    <a:pt x="508" y="95"/>
                  </a:lnTo>
                  <a:lnTo>
                    <a:pt x="516" y="71"/>
                  </a:lnTo>
                  <a:lnTo>
                    <a:pt x="522" y="47"/>
                  </a:lnTo>
                  <a:lnTo>
                    <a:pt x="525" y="24"/>
                  </a:lnTo>
                  <a:lnTo>
                    <a:pt x="52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49" name="Line 149"/>
            <p:cNvSpPr>
              <a:spLocks noChangeShapeType="1"/>
            </p:cNvSpPr>
            <p:nvPr/>
          </p:nvSpPr>
          <p:spPr bwMode="auto">
            <a:xfrm flipH="1">
              <a:off x="3204" y="1180"/>
              <a:ext cx="2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50" name="Freeform 150"/>
            <p:cNvSpPr>
              <a:spLocks/>
            </p:cNvSpPr>
            <p:nvPr/>
          </p:nvSpPr>
          <p:spPr bwMode="auto">
            <a:xfrm>
              <a:off x="4059" y="1180"/>
              <a:ext cx="141" cy="141"/>
            </a:xfrm>
            <a:custGeom>
              <a:avLst/>
              <a:gdLst>
                <a:gd name="T0" fmla="*/ 525 w 526"/>
                <a:gd name="T1" fmla="*/ 238 h 526"/>
                <a:gd name="T2" fmla="*/ 516 w 526"/>
                <a:gd name="T3" fmla="*/ 191 h 526"/>
                <a:gd name="T4" fmla="*/ 498 w 526"/>
                <a:gd name="T5" fmla="*/ 146 h 526"/>
                <a:gd name="T6" fmla="*/ 473 w 526"/>
                <a:gd name="T7" fmla="*/ 105 h 526"/>
                <a:gd name="T8" fmla="*/ 440 w 526"/>
                <a:gd name="T9" fmla="*/ 68 h 526"/>
                <a:gd name="T10" fmla="*/ 401 w 526"/>
                <a:gd name="T11" fmla="*/ 39 h 526"/>
                <a:gd name="T12" fmla="*/ 358 w 526"/>
                <a:gd name="T13" fmla="*/ 17 h 526"/>
                <a:gd name="T14" fmla="*/ 312 w 526"/>
                <a:gd name="T15" fmla="*/ 4 h 526"/>
                <a:gd name="T16" fmla="*/ 263 w 526"/>
                <a:gd name="T17" fmla="*/ 0 h 526"/>
                <a:gd name="T18" fmla="*/ 214 w 526"/>
                <a:gd name="T19" fmla="*/ 4 h 526"/>
                <a:gd name="T20" fmla="*/ 168 w 526"/>
                <a:gd name="T21" fmla="*/ 17 h 526"/>
                <a:gd name="T22" fmla="*/ 124 w 526"/>
                <a:gd name="T23" fmla="*/ 39 h 526"/>
                <a:gd name="T24" fmla="*/ 85 w 526"/>
                <a:gd name="T25" fmla="*/ 68 h 526"/>
                <a:gd name="T26" fmla="*/ 53 w 526"/>
                <a:gd name="T27" fmla="*/ 105 h 526"/>
                <a:gd name="T28" fmla="*/ 28 w 526"/>
                <a:gd name="T29" fmla="*/ 146 h 526"/>
                <a:gd name="T30" fmla="*/ 10 w 526"/>
                <a:gd name="T31" fmla="*/ 191 h 526"/>
                <a:gd name="T32" fmla="*/ 1 w 526"/>
                <a:gd name="T33" fmla="*/ 238 h 526"/>
                <a:gd name="T34" fmla="*/ 1 w 526"/>
                <a:gd name="T35" fmla="*/ 287 h 526"/>
                <a:gd name="T36" fmla="*/ 10 w 526"/>
                <a:gd name="T37" fmla="*/ 335 h 526"/>
                <a:gd name="T38" fmla="*/ 28 w 526"/>
                <a:gd name="T39" fmla="*/ 380 h 526"/>
                <a:gd name="T40" fmla="*/ 53 w 526"/>
                <a:gd name="T41" fmla="*/ 422 h 526"/>
                <a:gd name="T42" fmla="*/ 85 w 526"/>
                <a:gd name="T43" fmla="*/ 457 h 526"/>
                <a:gd name="T44" fmla="*/ 124 w 526"/>
                <a:gd name="T45" fmla="*/ 487 h 526"/>
                <a:gd name="T46" fmla="*/ 168 w 526"/>
                <a:gd name="T47" fmla="*/ 508 h 526"/>
                <a:gd name="T48" fmla="*/ 214 w 526"/>
                <a:gd name="T49" fmla="*/ 521 h 526"/>
                <a:gd name="T50" fmla="*/ 263 w 526"/>
                <a:gd name="T51" fmla="*/ 526 h 526"/>
                <a:gd name="T52" fmla="*/ 312 w 526"/>
                <a:gd name="T53" fmla="*/ 521 h 526"/>
                <a:gd name="T54" fmla="*/ 358 w 526"/>
                <a:gd name="T55" fmla="*/ 508 h 526"/>
                <a:gd name="T56" fmla="*/ 401 w 526"/>
                <a:gd name="T57" fmla="*/ 487 h 526"/>
                <a:gd name="T58" fmla="*/ 440 w 526"/>
                <a:gd name="T59" fmla="*/ 457 h 526"/>
                <a:gd name="T60" fmla="*/ 473 w 526"/>
                <a:gd name="T61" fmla="*/ 422 h 526"/>
                <a:gd name="T62" fmla="*/ 498 w 526"/>
                <a:gd name="T63" fmla="*/ 380 h 526"/>
                <a:gd name="T64" fmla="*/ 516 w 526"/>
                <a:gd name="T65" fmla="*/ 335 h 526"/>
                <a:gd name="T66" fmla="*/ 525 w 526"/>
                <a:gd name="T67" fmla="*/ 287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6" h="526">
                  <a:moveTo>
                    <a:pt x="526" y="263"/>
                  </a:moveTo>
                  <a:lnTo>
                    <a:pt x="525" y="238"/>
                  </a:lnTo>
                  <a:lnTo>
                    <a:pt x="522" y="214"/>
                  </a:lnTo>
                  <a:lnTo>
                    <a:pt x="516" y="191"/>
                  </a:lnTo>
                  <a:lnTo>
                    <a:pt x="508" y="168"/>
                  </a:lnTo>
                  <a:lnTo>
                    <a:pt x="498" y="146"/>
                  </a:lnTo>
                  <a:lnTo>
                    <a:pt x="486" y="125"/>
                  </a:lnTo>
                  <a:lnTo>
                    <a:pt x="473" y="105"/>
                  </a:lnTo>
                  <a:lnTo>
                    <a:pt x="458" y="86"/>
                  </a:lnTo>
                  <a:lnTo>
                    <a:pt x="440" y="68"/>
                  </a:lnTo>
                  <a:lnTo>
                    <a:pt x="421" y="53"/>
                  </a:lnTo>
                  <a:lnTo>
                    <a:pt x="401" y="39"/>
                  </a:lnTo>
                  <a:lnTo>
                    <a:pt x="380" y="27"/>
                  </a:lnTo>
                  <a:lnTo>
                    <a:pt x="358" y="17"/>
                  </a:lnTo>
                  <a:lnTo>
                    <a:pt x="335" y="10"/>
                  </a:lnTo>
                  <a:lnTo>
                    <a:pt x="312" y="4"/>
                  </a:lnTo>
                  <a:lnTo>
                    <a:pt x="287" y="1"/>
                  </a:lnTo>
                  <a:lnTo>
                    <a:pt x="263" y="0"/>
                  </a:lnTo>
                  <a:lnTo>
                    <a:pt x="239" y="1"/>
                  </a:lnTo>
                  <a:lnTo>
                    <a:pt x="214" y="4"/>
                  </a:lnTo>
                  <a:lnTo>
                    <a:pt x="191" y="10"/>
                  </a:lnTo>
                  <a:lnTo>
                    <a:pt x="168" y="17"/>
                  </a:lnTo>
                  <a:lnTo>
                    <a:pt x="146" y="27"/>
                  </a:lnTo>
                  <a:lnTo>
                    <a:pt x="124" y="39"/>
                  </a:lnTo>
                  <a:lnTo>
                    <a:pt x="104" y="53"/>
                  </a:lnTo>
                  <a:lnTo>
                    <a:pt x="85" y="68"/>
                  </a:lnTo>
                  <a:lnTo>
                    <a:pt x="69" y="86"/>
                  </a:lnTo>
                  <a:lnTo>
                    <a:pt x="53" y="105"/>
                  </a:lnTo>
                  <a:lnTo>
                    <a:pt x="39" y="125"/>
                  </a:lnTo>
                  <a:lnTo>
                    <a:pt x="28" y="146"/>
                  </a:lnTo>
                  <a:lnTo>
                    <a:pt x="18" y="168"/>
                  </a:lnTo>
                  <a:lnTo>
                    <a:pt x="10" y="191"/>
                  </a:lnTo>
                  <a:lnTo>
                    <a:pt x="4" y="214"/>
                  </a:lnTo>
                  <a:lnTo>
                    <a:pt x="1" y="238"/>
                  </a:lnTo>
                  <a:lnTo>
                    <a:pt x="0" y="263"/>
                  </a:lnTo>
                  <a:lnTo>
                    <a:pt x="1" y="287"/>
                  </a:lnTo>
                  <a:lnTo>
                    <a:pt x="4" y="311"/>
                  </a:lnTo>
                  <a:lnTo>
                    <a:pt x="10" y="335"/>
                  </a:lnTo>
                  <a:lnTo>
                    <a:pt x="18" y="358"/>
                  </a:lnTo>
                  <a:lnTo>
                    <a:pt x="28" y="380"/>
                  </a:lnTo>
                  <a:lnTo>
                    <a:pt x="39" y="402"/>
                  </a:lnTo>
                  <a:lnTo>
                    <a:pt x="53" y="422"/>
                  </a:lnTo>
                  <a:lnTo>
                    <a:pt x="69" y="441"/>
                  </a:lnTo>
                  <a:lnTo>
                    <a:pt x="85" y="457"/>
                  </a:lnTo>
                  <a:lnTo>
                    <a:pt x="104" y="473"/>
                  </a:lnTo>
                  <a:lnTo>
                    <a:pt x="124" y="487"/>
                  </a:lnTo>
                  <a:lnTo>
                    <a:pt x="146" y="498"/>
                  </a:lnTo>
                  <a:lnTo>
                    <a:pt x="168" y="508"/>
                  </a:lnTo>
                  <a:lnTo>
                    <a:pt x="191" y="516"/>
                  </a:lnTo>
                  <a:lnTo>
                    <a:pt x="214" y="521"/>
                  </a:lnTo>
                  <a:lnTo>
                    <a:pt x="239" y="525"/>
                  </a:lnTo>
                  <a:lnTo>
                    <a:pt x="263" y="526"/>
                  </a:lnTo>
                  <a:lnTo>
                    <a:pt x="287" y="525"/>
                  </a:lnTo>
                  <a:lnTo>
                    <a:pt x="312" y="521"/>
                  </a:lnTo>
                  <a:lnTo>
                    <a:pt x="335" y="516"/>
                  </a:lnTo>
                  <a:lnTo>
                    <a:pt x="358" y="508"/>
                  </a:lnTo>
                  <a:lnTo>
                    <a:pt x="380" y="498"/>
                  </a:lnTo>
                  <a:lnTo>
                    <a:pt x="401" y="487"/>
                  </a:lnTo>
                  <a:lnTo>
                    <a:pt x="421" y="473"/>
                  </a:lnTo>
                  <a:lnTo>
                    <a:pt x="440" y="457"/>
                  </a:lnTo>
                  <a:lnTo>
                    <a:pt x="458" y="441"/>
                  </a:lnTo>
                  <a:lnTo>
                    <a:pt x="473" y="422"/>
                  </a:lnTo>
                  <a:lnTo>
                    <a:pt x="486" y="402"/>
                  </a:lnTo>
                  <a:lnTo>
                    <a:pt x="498" y="380"/>
                  </a:lnTo>
                  <a:lnTo>
                    <a:pt x="508" y="358"/>
                  </a:lnTo>
                  <a:lnTo>
                    <a:pt x="516" y="335"/>
                  </a:lnTo>
                  <a:lnTo>
                    <a:pt x="522" y="311"/>
                  </a:lnTo>
                  <a:lnTo>
                    <a:pt x="525" y="287"/>
                  </a:lnTo>
                  <a:lnTo>
                    <a:pt x="526" y="26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51" name="Line 151"/>
            <p:cNvSpPr>
              <a:spLocks noChangeShapeType="1"/>
            </p:cNvSpPr>
            <p:nvPr/>
          </p:nvSpPr>
          <p:spPr bwMode="auto">
            <a:xfrm>
              <a:off x="4013" y="1250"/>
              <a:ext cx="2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52" name="Freeform 152"/>
            <p:cNvSpPr>
              <a:spLocks/>
            </p:cNvSpPr>
            <p:nvPr/>
          </p:nvSpPr>
          <p:spPr bwMode="auto">
            <a:xfrm>
              <a:off x="4059" y="1395"/>
              <a:ext cx="141" cy="143"/>
            </a:xfrm>
            <a:custGeom>
              <a:avLst/>
              <a:gdLst>
                <a:gd name="T0" fmla="*/ 525 w 526"/>
                <a:gd name="T1" fmla="*/ 239 h 526"/>
                <a:gd name="T2" fmla="*/ 516 w 526"/>
                <a:gd name="T3" fmla="*/ 192 h 526"/>
                <a:gd name="T4" fmla="*/ 498 w 526"/>
                <a:gd name="T5" fmla="*/ 146 h 526"/>
                <a:gd name="T6" fmla="*/ 473 w 526"/>
                <a:gd name="T7" fmla="*/ 104 h 526"/>
                <a:gd name="T8" fmla="*/ 440 w 526"/>
                <a:gd name="T9" fmla="*/ 69 h 526"/>
                <a:gd name="T10" fmla="*/ 401 w 526"/>
                <a:gd name="T11" fmla="*/ 39 h 526"/>
                <a:gd name="T12" fmla="*/ 358 w 526"/>
                <a:gd name="T13" fmla="*/ 18 h 526"/>
                <a:gd name="T14" fmla="*/ 312 w 526"/>
                <a:gd name="T15" fmla="*/ 5 h 526"/>
                <a:gd name="T16" fmla="*/ 263 w 526"/>
                <a:gd name="T17" fmla="*/ 0 h 526"/>
                <a:gd name="T18" fmla="*/ 214 w 526"/>
                <a:gd name="T19" fmla="*/ 5 h 526"/>
                <a:gd name="T20" fmla="*/ 168 w 526"/>
                <a:gd name="T21" fmla="*/ 18 h 526"/>
                <a:gd name="T22" fmla="*/ 124 w 526"/>
                <a:gd name="T23" fmla="*/ 39 h 526"/>
                <a:gd name="T24" fmla="*/ 85 w 526"/>
                <a:gd name="T25" fmla="*/ 69 h 526"/>
                <a:gd name="T26" fmla="*/ 53 w 526"/>
                <a:gd name="T27" fmla="*/ 104 h 526"/>
                <a:gd name="T28" fmla="*/ 28 w 526"/>
                <a:gd name="T29" fmla="*/ 146 h 526"/>
                <a:gd name="T30" fmla="*/ 10 w 526"/>
                <a:gd name="T31" fmla="*/ 192 h 526"/>
                <a:gd name="T32" fmla="*/ 1 w 526"/>
                <a:gd name="T33" fmla="*/ 239 h 526"/>
                <a:gd name="T34" fmla="*/ 1 w 526"/>
                <a:gd name="T35" fmla="*/ 288 h 526"/>
                <a:gd name="T36" fmla="*/ 10 w 526"/>
                <a:gd name="T37" fmla="*/ 335 h 526"/>
                <a:gd name="T38" fmla="*/ 28 w 526"/>
                <a:gd name="T39" fmla="*/ 381 h 526"/>
                <a:gd name="T40" fmla="*/ 53 w 526"/>
                <a:gd name="T41" fmla="*/ 421 h 526"/>
                <a:gd name="T42" fmla="*/ 85 w 526"/>
                <a:gd name="T43" fmla="*/ 458 h 526"/>
                <a:gd name="T44" fmla="*/ 124 w 526"/>
                <a:gd name="T45" fmla="*/ 487 h 526"/>
                <a:gd name="T46" fmla="*/ 168 w 526"/>
                <a:gd name="T47" fmla="*/ 509 h 526"/>
                <a:gd name="T48" fmla="*/ 214 w 526"/>
                <a:gd name="T49" fmla="*/ 522 h 526"/>
                <a:gd name="T50" fmla="*/ 263 w 526"/>
                <a:gd name="T51" fmla="*/ 526 h 526"/>
                <a:gd name="T52" fmla="*/ 312 w 526"/>
                <a:gd name="T53" fmla="*/ 522 h 526"/>
                <a:gd name="T54" fmla="*/ 358 w 526"/>
                <a:gd name="T55" fmla="*/ 509 h 526"/>
                <a:gd name="T56" fmla="*/ 401 w 526"/>
                <a:gd name="T57" fmla="*/ 487 h 526"/>
                <a:gd name="T58" fmla="*/ 440 w 526"/>
                <a:gd name="T59" fmla="*/ 458 h 526"/>
                <a:gd name="T60" fmla="*/ 473 w 526"/>
                <a:gd name="T61" fmla="*/ 421 h 526"/>
                <a:gd name="T62" fmla="*/ 498 w 526"/>
                <a:gd name="T63" fmla="*/ 381 h 526"/>
                <a:gd name="T64" fmla="*/ 516 w 526"/>
                <a:gd name="T65" fmla="*/ 335 h 526"/>
                <a:gd name="T66" fmla="*/ 525 w 526"/>
                <a:gd name="T67" fmla="*/ 288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6" h="526">
                  <a:moveTo>
                    <a:pt x="526" y="263"/>
                  </a:moveTo>
                  <a:lnTo>
                    <a:pt x="525" y="239"/>
                  </a:lnTo>
                  <a:lnTo>
                    <a:pt x="522" y="215"/>
                  </a:lnTo>
                  <a:lnTo>
                    <a:pt x="516" y="192"/>
                  </a:lnTo>
                  <a:lnTo>
                    <a:pt x="508" y="168"/>
                  </a:lnTo>
                  <a:lnTo>
                    <a:pt x="498" y="146"/>
                  </a:lnTo>
                  <a:lnTo>
                    <a:pt x="486" y="124"/>
                  </a:lnTo>
                  <a:lnTo>
                    <a:pt x="473" y="104"/>
                  </a:lnTo>
                  <a:lnTo>
                    <a:pt x="458" y="85"/>
                  </a:lnTo>
                  <a:lnTo>
                    <a:pt x="440" y="69"/>
                  </a:lnTo>
                  <a:lnTo>
                    <a:pt x="421" y="53"/>
                  </a:lnTo>
                  <a:lnTo>
                    <a:pt x="401" y="39"/>
                  </a:lnTo>
                  <a:lnTo>
                    <a:pt x="380" y="28"/>
                  </a:lnTo>
                  <a:lnTo>
                    <a:pt x="358" y="18"/>
                  </a:lnTo>
                  <a:lnTo>
                    <a:pt x="335" y="10"/>
                  </a:lnTo>
                  <a:lnTo>
                    <a:pt x="312" y="5"/>
                  </a:lnTo>
                  <a:lnTo>
                    <a:pt x="287" y="1"/>
                  </a:lnTo>
                  <a:lnTo>
                    <a:pt x="263" y="0"/>
                  </a:lnTo>
                  <a:lnTo>
                    <a:pt x="239" y="1"/>
                  </a:lnTo>
                  <a:lnTo>
                    <a:pt x="214" y="5"/>
                  </a:lnTo>
                  <a:lnTo>
                    <a:pt x="191" y="10"/>
                  </a:lnTo>
                  <a:lnTo>
                    <a:pt x="168" y="18"/>
                  </a:lnTo>
                  <a:lnTo>
                    <a:pt x="146" y="28"/>
                  </a:lnTo>
                  <a:lnTo>
                    <a:pt x="124" y="39"/>
                  </a:lnTo>
                  <a:lnTo>
                    <a:pt x="104" y="53"/>
                  </a:lnTo>
                  <a:lnTo>
                    <a:pt x="85" y="69"/>
                  </a:lnTo>
                  <a:lnTo>
                    <a:pt x="69" y="85"/>
                  </a:lnTo>
                  <a:lnTo>
                    <a:pt x="53" y="104"/>
                  </a:lnTo>
                  <a:lnTo>
                    <a:pt x="39" y="124"/>
                  </a:lnTo>
                  <a:lnTo>
                    <a:pt x="28" y="146"/>
                  </a:lnTo>
                  <a:lnTo>
                    <a:pt x="18" y="168"/>
                  </a:lnTo>
                  <a:lnTo>
                    <a:pt x="10" y="192"/>
                  </a:lnTo>
                  <a:lnTo>
                    <a:pt x="4" y="215"/>
                  </a:lnTo>
                  <a:lnTo>
                    <a:pt x="1" y="239"/>
                  </a:lnTo>
                  <a:lnTo>
                    <a:pt x="0" y="263"/>
                  </a:lnTo>
                  <a:lnTo>
                    <a:pt x="1" y="288"/>
                  </a:lnTo>
                  <a:lnTo>
                    <a:pt x="4" y="312"/>
                  </a:lnTo>
                  <a:lnTo>
                    <a:pt x="10" y="335"/>
                  </a:lnTo>
                  <a:lnTo>
                    <a:pt x="18" y="358"/>
                  </a:lnTo>
                  <a:lnTo>
                    <a:pt x="28" y="381"/>
                  </a:lnTo>
                  <a:lnTo>
                    <a:pt x="39" y="402"/>
                  </a:lnTo>
                  <a:lnTo>
                    <a:pt x="53" y="421"/>
                  </a:lnTo>
                  <a:lnTo>
                    <a:pt x="69" y="440"/>
                  </a:lnTo>
                  <a:lnTo>
                    <a:pt x="85" y="458"/>
                  </a:lnTo>
                  <a:lnTo>
                    <a:pt x="104" y="473"/>
                  </a:lnTo>
                  <a:lnTo>
                    <a:pt x="124" y="487"/>
                  </a:lnTo>
                  <a:lnTo>
                    <a:pt x="146" y="499"/>
                  </a:lnTo>
                  <a:lnTo>
                    <a:pt x="168" y="509"/>
                  </a:lnTo>
                  <a:lnTo>
                    <a:pt x="191" y="516"/>
                  </a:lnTo>
                  <a:lnTo>
                    <a:pt x="214" y="522"/>
                  </a:lnTo>
                  <a:lnTo>
                    <a:pt x="239" y="525"/>
                  </a:lnTo>
                  <a:lnTo>
                    <a:pt x="263" y="526"/>
                  </a:lnTo>
                  <a:lnTo>
                    <a:pt x="287" y="525"/>
                  </a:lnTo>
                  <a:lnTo>
                    <a:pt x="312" y="522"/>
                  </a:lnTo>
                  <a:lnTo>
                    <a:pt x="335" y="516"/>
                  </a:lnTo>
                  <a:lnTo>
                    <a:pt x="358" y="509"/>
                  </a:lnTo>
                  <a:lnTo>
                    <a:pt x="380" y="499"/>
                  </a:lnTo>
                  <a:lnTo>
                    <a:pt x="401" y="487"/>
                  </a:lnTo>
                  <a:lnTo>
                    <a:pt x="421" y="473"/>
                  </a:lnTo>
                  <a:lnTo>
                    <a:pt x="440" y="458"/>
                  </a:lnTo>
                  <a:lnTo>
                    <a:pt x="458" y="440"/>
                  </a:lnTo>
                  <a:lnTo>
                    <a:pt x="473" y="421"/>
                  </a:lnTo>
                  <a:lnTo>
                    <a:pt x="486" y="402"/>
                  </a:lnTo>
                  <a:lnTo>
                    <a:pt x="498" y="381"/>
                  </a:lnTo>
                  <a:lnTo>
                    <a:pt x="508" y="358"/>
                  </a:lnTo>
                  <a:lnTo>
                    <a:pt x="516" y="335"/>
                  </a:lnTo>
                  <a:lnTo>
                    <a:pt x="522" y="312"/>
                  </a:lnTo>
                  <a:lnTo>
                    <a:pt x="525" y="288"/>
                  </a:lnTo>
                  <a:lnTo>
                    <a:pt x="526" y="26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53" name="Line 153"/>
            <p:cNvSpPr>
              <a:spLocks noChangeShapeType="1"/>
            </p:cNvSpPr>
            <p:nvPr/>
          </p:nvSpPr>
          <p:spPr bwMode="auto">
            <a:xfrm>
              <a:off x="4013" y="1466"/>
              <a:ext cx="2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54" name="Line 154"/>
            <p:cNvSpPr>
              <a:spLocks noChangeShapeType="1"/>
            </p:cNvSpPr>
            <p:nvPr/>
          </p:nvSpPr>
          <p:spPr bwMode="auto">
            <a:xfrm flipH="1">
              <a:off x="3200" y="1359"/>
              <a:ext cx="2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55" name="Freeform 155"/>
            <p:cNvSpPr>
              <a:spLocks/>
            </p:cNvSpPr>
            <p:nvPr/>
          </p:nvSpPr>
          <p:spPr bwMode="auto">
            <a:xfrm>
              <a:off x="3247" y="1287"/>
              <a:ext cx="141" cy="142"/>
            </a:xfrm>
            <a:custGeom>
              <a:avLst/>
              <a:gdLst>
                <a:gd name="T0" fmla="*/ 525 w 526"/>
                <a:gd name="T1" fmla="*/ 239 h 526"/>
                <a:gd name="T2" fmla="*/ 516 w 526"/>
                <a:gd name="T3" fmla="*/ 191 h 526"/>
                <a:gd name="T4" fmla="*/ 498 w 526"/>
                <a:gd name="T5" fmla="*/ 146 h 526"/>
                <a:gd name="T6" fmla="*/ 473 w 526"/>
                <a:gd name="T7" fmla="*/ 104 h 526"/>
                <a:gd name="T8" fmla="*/ 441 w 526"/>
                <a:gd name="T9" fmla="*/ 69 h 526"/>
                <a:gd name="T10" fmla="*/ 401 w 526"/>
                <a:gd name="T11" fmla="*/ 39 h 526"/>
                <a:gd name="T12" fmla="*/ 358 w 526"/>
                <a:gd name="T13" fmla="*/ 18 h 526"/>
                <a:gd name="T14" fmla="*/ 312 w 526"/>
                <a:gd name="T15" fmla="*/ 4 h 526"/>
                <a:gd name="T16" fmla="*/ 263 w 526"/>
                <a:gd name="T17" fmla="*/ 0 h 526"/>
                <a:gd name="T18" fmla="*/ 214 w 526"/>
                <a:gd name="T19" fmla="*/ 4 h 526"/>
                <a:gd name="T20" fmla="*/ 168 w 526"/>
                <a:gd name="T21" fmla="*/ 18 h 526"/>
                <a:gd name="T22" fmla="*/ 125 w 526"/>
                <a:gd name="T23" fmla="*/ 39 h 526"/>
                <a:gd name="T24" fmla="*/ 86 w 526"/>
                <a:gd name="T25" fmla="*/ 69 h 526"/>
                <a:gd name="T26" fmla="*/ 53 w 526"/>
                <a:gd name="T27" fmla="*/ 104 h 526"/>
                <a:gd name="T28" fmla="*/ 27 w 526"/>
                <a:gd name="T29" fmla="*/ 146 h 526"/>
                <a:gd name="T30" fmla="*/ 10 w 526"/>
                <a:gd name="T31" fmla="*/ 191 h 526"/>
                <a:gd name="T32" fmla="*/ 1 w 526"/>
                <a:gd name="T33" fmla="*/ 239 h 526"/>
                <a:gd name="T34" fmla="*/ 1 w 526"/>
                <a:gd name="T35" fmla="*/ 287 h 526"/>
                <a:gd name="T36" fmla="*/ 10 w 526"/>
                <a:gd name="T37" fmla="*/ 335 h 526"/>
                <a:gd name="T38" fmla="*/ 27 w 526"/>
                <a:gd name="T39" fmla="*/ 380 h 526"/>
                <a:gd name="T40" fmla="*/ 53 w 526"/>
                <a:gd name="T41" fmla="*/ 422 h 526"/>
                <a:gd name="T42" fmla="*/ 86 w 526"/>
                <a:gd name="T43" fmla="*/ 458 h 526"/>
                <a:gd name="T44" fmla="*/ 125 w 526"/>
                <a:gd name="T45" fmla="*/ 486 h 526"/>
                <a:gd name="T46" fmla="*/ 168 w 526"/>
                <a:gd name="T47" fmla="*/ 508 h 526"/>
                <a:gd name="T48" fmla="*/ 214 w 526"/>
                <a:gd name="T49" fmla="*/ 522 h 526"/>
                <a:gd name="T50" fmla="*/ 263 w 526"/>
                <a:gd name="T51" fmla="*/ 526 h 526"/>
                <a:gd name="T52" fmla="*/ 312 w 526"/>
                <a:gd name="T53" fmla="*/ 522 h 526"/>
                <a:gd name="T54" fmla="*/ 358 w 526"/>
                <a:gd name="T55" fmla="*/ 508 h 526"/>
                <a:gd name="T56" fmla="*/ 401 w 526"/>
                <a:gd name="T57" fmla="*/ 486 h 526"/>
                <a:gd name="T58" fmla="*/ 441 w 526"/>
                <a:gd name="T59" fmla="*/ 458 h 526"/>
                <a:gd name="T60" fmla="*/ 473 w 526"/>
                <a:gd name="T61" fmla="*/ 422 h 526"/>
                <a:gd name="T62" fmla="*/ 498 w 526"/>
                <a:gd name="T63" fmla="*/ 380 h 526"/>
                <a:gd name="T64" fmla="*/ 516 w 526"/>
                <a:gd name="T65" fmla="*/ 335 h 526"/>
                <a:gd name="T66" fmla="*/ 525 w 526"/>
                <a:gd name="T67" fmla="*/ 287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6" h="526">
                  <a:moveTo>
                    <a:pt x="526" y="263"/>
                  </a:moveTo>
                  <a:lnTo>
                    <a:pt x="525" y="239"/>
                  </a:lnTo>
                  <a:lnTo>
                    <a:pt x="522" y="214"/>
                  </a:lnTo>
                  <a:lnTo>
                    <a:pt x="516" y="191"/>
                  </a:lnTo>
                  <a:lnTo>
                    <a:pt x="508" y="168"/>
                  </a:lnTo>
                  <a:lnTo>
                    <a:pt x="498" y="146"/>
                  </a:lnTo>
                  <a:lnTo>
                    <a:pt x="487" y="125"/>
                  </a:lnTo>
                  <a:lnTo>
                    <a:pt x="473" y="104"/>
                  </a:lnTo>
                  <a:lnTo>
                    <a:pt x="457" y="85"/>
                  </a:lnTo>
                  <a:lnTo>
                    <a:pt x="441" y="69"/>
                  </a:lnTo>
                  <a:lnTo>
                    <a:pt x="422" y="53"/>
                  </a:lnTo>
                  <a:lnTo>
                    <a:pt x="401" y="39"/>
                  </a:lnTo>
                  <a:lnTo>
                    <a:pt x="380" y="28"/>
                  </a:lnTo>
                  <a:lnTo>
                    <a:pt x="358" y="18"/>
                  </a:lnTo>
                  <a:lnTo>
                    <a:pt x="335" y="10"/>
                  </a:lnTo>
                  <a:lnTo>
                    <a:pt x="312" y="4"/>
                  </a:lnTo>
                  <a:lnTo>
                    <a:pt x="287" y="1"/>
                  </a:lnTo>
                  <a:lnTo>
                    <a:pt x="263" y="0"/>
                  </a:lnTo>
                  <a:lnTo>
                    <a:pt x="239" y="1"/>
                  </a:lnTo>
                  <a:lnTo>
                    <a:pt x="214" y="4"/>
                  </a:lnTo>
                  <a:lnTo>
                    <a:pt x="191" y="10"/>
                  </a:lnTo>
                  <a:lnTo>
                    <a:pt x="168" y="18"/>
                  </a:lnTo>
                  <a:lnTo>
                    <a:pt x="146" y="28"/>
                  </a:lnTo>
                  <a:lnTo>
                    <a:pt x="125" y="39"/>
                  </a:lnTo>
                  <a:lnTo>
                    <a:pt x="105" y="53"/>
                  </a:lnTo>
                  <a:lnTo>
                    <a:pt x="86" y="69"/>
                  </a:lnTo>
                  <a:lnTo>
                    <a:pt x="68" y="85"/>
                  </a:lnTo>
                  <a:lnTo>
                    <a:pt x="53" y="104"/>
                  </a:lnTo>
                  <a:lnTo>
                    <a:pt x="40" y="125"/>
                  </a:lnTo>
                  <a:lnTo>
                    <a:pt x="27" y="146"/>
                  </a:lnTo>
                  <a:lnTo>
                    <a:pt x="18" y="168"/>
                  </a:lnTo>
                  <a:lnTo>
                    <a:pt x="10" y="191"/>
                  </a:lnTo>
                  <a:lnTo>
                    <a:pt x="4" y="214"/>
                  </a:lnTo>
                  <a:lnTo>
                    <a:pt x="1" y="239"/>
                  </a:lnTo>
                  <a:lnTo>
                    <a:pt x="0" y="263"/>
                  </a:lnTo>
                  <a:lnTo>
                    <a:pt x="1" y="287"/>
                  </a:lnTo>
                  <a:lnTo>
                    <a:pt x="4" y="312"/>
                  </a:lnTo>
                  <a:lnTo>
                    <a:pt x="10" y="335"/>
                  </a:lnTo>
                  <a:lnTo>
                    <a:pt x="18" y="358"/>
                  </a:lnTo>
                  <a:lnTo>
                    <a:pt x="27" y="380"/>
                  </a:lnTo>
                  <a:lnTo>
                    <a:pt x="40" y="401"/>
                  </a:lnTo>
                  <a:lnTo>
                    <a:pt x="53" y="422"/>
                  </a:lnTo>
                  <a:lnTo>
                    <a:pt x="68" y="440"/>
                  </a:lnTo>
                  <a:lnTo>
                    <a:pt x="86" y="458"/>
                  </a:lnTo>
                  <a:lnTo>
                    <a:pt x="105" y="473"/>
                  </a:lnTo>
                  <a:lnTo>
                    <a:pt x="125" y="486"/>
                  </a:lnTo>
                  <a:lnTo>
                    <a:pt x="146" y="498"/>
                  </a:lnTo>
                  <a:lnTo>
                    <a:pt x="168" y="508"/>
                  </a:lnTo>
                  <a:lnTo>
                    <a:pt x="191" y="516"/>
                  </a:lnTo>
                  <a:lnTo>
                    <a:pt x="214" y="522"/>
                  </a:lnTo>
                  <a:lnTo>
                    <a:pt x="239" y="525"/>
                  </a:lnTo>
                  <a:lnTo>
                    <a:pt x="263" y="526"/>
                  </a:lnTo>
                  <a:lnTo>
                    <a:pt x="287" y="525"/>
                  </a:lnTo>
                  <a:lnTo>
                    <a:pt x="312" y="522"/>
                  </a:lnTo>
                  <a:lnTo>
                    <a:pt x="335" y="516"/>
                  </a:lnTo>
                  <a:lnTo>
                    <a:pt x="358" y="508"/>
                  </a:lnTo>
                  <a:lnTo>
                    <a:pt x="380" y="498"/>
                  </a:lnTo>
                  <a:lnTo>
                    <a:pt x="401" y="486"/>
                  </a:lnTo>
                  <a:lnTo>
                    <a:pt x="422" y="473"/>
                  </a:lnTo>
                  <a:lnTo>
                    <a:pt x="441" y="458"/>
                  </a:lnTo>
                  <a:lnTo>
                    <a:pt x="457" y="440"/>
                  </a:lnTo>
                  <a:lnTo>
                    <a:pt x="473" y="422"/>
                  </a:lnTo>
                  <a:lnTo>
                    <a:pt x="487" y="401"/>
                  </a:lnTo>
                  <a:lnTo>
                    <a:pt x="498" y="380"/>
                  </a:lnTo>
                  <a:lnTo>
                    <a:pt x="508" y="358"/>
                  </a:lnTo>
                  <a:lnTo>
                    <a:pt x="516" y="335"/>
                  </a:lnTo>
                  <a:lnTo>
                    <a:pt x="522" y="312"/>
                  </a:lnTo>
                  <a:lnTo>
                    <a:pt x="525" y="287"/>
                  </a:lnTo>
                  <a:lnTo>
                    <a:pt x="526" y="26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56" name="Line 156"/>
            <p:cNvSpPr>
              <a:spLocks noChangeShapeType="1"/>
            </p:cNvSpPr>
            <p:nvPr/>
          </p:nvSpPr>
          <p:spPr bwMode="auto">
            <a:xfrm flipV="1">
              <a:off x="4096" y="1108"/>
              <a:ext cx="64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57" name="Line 157"/>
            <p:cNvSpPr>
              <a:spLocks noChangeShapeType="1"/>
            </p:cNvSpPr>
            <p:nvPr/>
          </p:nvSpPr>
          <p:spPr bwMode="auto">
            <a:xfrm flipV="1">
              <a:off x="4059" y="1108"/>
              <a:ext cx="5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58" name="Line 158"/>
            <p:cNvSpPr>
              <a:spLocks noChangeShapeType="1"/>
            </p:cNvSpPr>
            <p:nvPr/>
          </p:nvSpPr>
          <p:spPr bwMode="auto">
            <a:xfrm flipV="1">
              <a:off x="4070" y="1108"/>
              <a:ext cx="41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59" name="Line 159"/>
            <p:cNvSpPr>
              <a:spLocks noChangeShapeType="1"/>
            </p:cNvSpPr>
            <p:nvPr/>
          </p:nvSpPr>
          <p:spPr bwMode="auto">
            <a:xfrm>
              <a:off x="3318" y="2626"/>
              <a:ext cx="88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60" name="Line 160"/>
            <p:cNvSpPr>
              <a:spLocks noChangeShapeType="1"/>
            </p:cNvSpPr>
            <p:nvPr/>
          </p:nvSpPr>
          <p:spPr bwMode="auto">
            <a:xfrm flipV="1">
              <a:off x="3247" y="2485"/>
              <a:ext cx="64" cy="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61" name="Line 161"/>
            <p:cNvSpPr>
              <a:spLocks noChangeShapeType="1"/>
            </p:cNvSpPr>
            <p:nvPr/>
          </p:nvSpPr>
          <p:spPr bwMode="auto">
            <a:xfrm flipV="1">
              <a:off x="3254" y="2493"/>
              <a:ext cx="96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62" name="Line 162"/>
            <p:cNvSpPr>
              <a:spLocks noChangeShapeType="1"/>
            </p:cNvSpPr>
            <p:nvPr/>
          </p:nvSpPr>
          <p:spPr bwMode="auto">
            <a:xfrm flipV="1">
              <a:off x="3275" y="2513"/>
              <a:ext cx="100" cy="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63" name="Line 163"/>
            <p:cNvSpPr>
              <a:spLocks noChangeShapeType="1"/>
            </p:cNvSpPr>
            <p:nvPr/>
          </p:nvSpPr>
          <p:spPr bwMode="auto">
            <a:xfrm flipV="1">
              <a:off x="3309" y="2545"/>
              <a:ext cx="79" cy="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64" name="Line 164"/>
            <p:cNvSpPr>
              <a:spLocks noChangeShapeType="1"/>
            </p:cNvSpPr>
            <p:nvPr/>
          </p:nvSpPr>
          <p:spPr bwMode="auto">
            <a:xfrm flipV="1">
              <a:off x="4068" y="2206"/>
              <a:ext cx="24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65" name="Line 165"/>
            <p:cNvSpPr>
              <a:spLocks noChangeShapeType="1"/>
            </p:cNvSpPr>
            <p:nvPr/>
          </p:nvSpPr>
          <p:spPr bwMode="auto">
            <a:xfrm flipV="1">
              <a:off x="4060" y="2199"/>
              <a:ext cx="87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66" name="Line 166"/>
            <p:cNvSpPr>
              <a:spLocks noChangeShapeType="1"/>
            </p:cNvSpPr>
            <p:nvPr/>
          </p:nvSpPr>
          <p:spPr bwMode="auto">
            <a:xfrm flipV="1">
              <a:off x="4077" y="2216"/>
              <a:ext cx="100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67" name="Line 167"/>
            <p:cNvSpPr>
              <a:spLocks noChangeShapeType="1"/>
            </p:cNvSpPr>
            <p:nvPr/>
          </p:nvSpPr>
          <p:spPr bwMode="auto">
            <a:xfrm flipV="1">
              <a:off x="4104" y="2242"/>
              <a:ext cx="92" cy="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68" name="Line 168"/>
            <p:cNvSpPr>
              <a:spLocks noChangeShapeType="1"/>
            </p:cNvSpPr>
            <p:nvPr/>
          </p:nvSpPr>
          <p:spPr bwMode="auto">
            <a:xfrm flipV="1">
              <a:off x="4147" y="2285"/>
              <a:ext cx="51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69" name="Line 169"/>
            <p:cNvSpPr>
              <a:spLocks noChangeShapeType="1"/>
            </p:cNvSpPr>
            <p:nvPr/>
          </p:nvSpPr>
          <p:spPr bwMode="auto">
            <a:xfrm flipV="1">
              <a:off x="4060" y="2415"/>
              <a:ext cx="55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70" name="Line 170"/>
            <p:cNvSpPr>
              <a:spLocks noChangeShapeType="1"/>
            </p:cNvSpPr>
            <p:nvPr/>
          </p:nvSpPr>
          <p:spPr bwMode="auto">
            <a:xfrm flipV="1">
              <a:off x="4064" y="2419"/>
              <a:ext cx="92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71" name="Line 171"/>
            <p:cNvSpPr>
              <a:spLocks noChangeShapeType="1"/>
            </p:cNvSpPr>
            <p:nvPr/>
          </p:nvSpPr>
          <p:spPr bwMode="auto">
            <a:xfrm flipV="1">
              <a:off x="4083" y="2438"/>
              <a:ext cx="100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72" name="Line 172"/>
            <p:cNvSpPr>
              <a:spLocks noChangeShapeType="1"/>
            </p:cNvSpPr>
            <p:nvPr/>
          </p:nvSpPr>
          <p:spPr bwMode="auto">
            <a:xfrm flipV="1">
              <a:off x="4113" y="2468"/>
              <a:ext cx="85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73" name="Line 173"/>
            <p:cNvSpPr>
              <a:spLocks noChangeShapeType="1"/>
            </p:cNvSpPr>
            <p:nvPr/>
          </p:nvSpPr>
          <p:spPr bwMode="auto">
            <a:xfrm flipV="1">
              <a:off x="4173" y="2528"/>
              <a:ext cx="12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74" name="Line 174"/>
            <p:cNvSpPr>
              <a:spLocks noChangeShapeType="1"/>
            </p:cNvSpPr>
            <p:nvPr/>
          </p:nvSpPr>
          <p:spPr bwMode="auto">
            <a:xfrm flipV="1">
              <a:off x="3249" y="2306"/>
              <a:ext cx="58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75" name="Line 175"/>
            <p:cNvSpPr>
              <a:spLocks noChangeShapeType="1"/>
            </p:cNvSpPr>
            <p:nvPr/>
          </p:nvSpPr>
          <p:spPr bwMode="auto">
            <a:xfrm flipV="1">
              <a:off x="3254" y="2312"/>
              <a:ext cx="93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76" name="Line 176"/>
            <p:cNvSpPr>
              <a:spLocks noChangeShapeType="1"/>
            </p:cNvSpPr>
            <p:nvPr/>
          </p:nvSpPr>
          <p:spPr bwMode="auto">
            <a:xfrm flipV="1">
              <a:off x="3273" y="2333"/>
              <a:ext cx="100" cy="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77" name="Line 177"/>
            <p:cNvSpPr>
              <a:spLocks noChangeShapeType="1"/>
            </p:cNvSpPr>
            <p:nvPr/>
          </p:nvSpPr>
          <p:spPr bwMode="auto">
            <a:xfrm flipV="1">
              <a:off x="3305" y="2363"/>
              <a:ext cx="83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78" name="Freeform 178"/>
            <p:cNvSpPr>
              <a:spLocks/>
            </p:cNvSpPr>
            <p:nvPr/>
          </p:nvSpPr>
          <p:spPr bwMode="auto">
            <a:xfrm>
              <a:off x="3247" y="2485"/>
              <a:ext cx="141" cy="141"/>
            </a:xfrm>
            <a:custGeom>
              <a:avLst/>
              <a:gdLst>
                <a:gd name="T0" fmla="*/ 525 w 526"/>
                <a:gd name="T1" fmla="*/ 239 h 527"/>
                <a:gd name="T2" fmla="*/ 516 w 526"/>
                <a:gd name="T3" fmla="*/ 191 h 527"/>
                <a:gd name="T4" fmla="*/ 498 w 526"/>
                <a:gd name="T5" fmla="*/ 146 h 527"/>
                <a:gd name="T6" fmla="*/ 473 w 526"/>
                <a:gd name="T7" fmla="*/ 105 h 527"/>
                <a:gd name="T8" fmla="*/ 441 w 526"/>
                <a:gd name="T9" fmla="*/ 68 h 527"/>
                <a:gd name="T10" fmla="*/ 401 w 526"/>
                <a:gd name="T11" fmla="*/ 40 h 527"/>
                <a:gd name="T12" fmla="*/ 358 w 526"/>
                <a:gd name="T13" fmla="*/ 17 h 527"/>
                <a:gd name="T14" fmla="*/ 312 w 526"/>
                <a:gd name="T15" fmla="*/ 4 h 527"/>
                <a:gd name="T16" fmla="*/ 263 w 526"/>
                <a:gd name="T17" fmla="*/ 0 h 527"/>
                <a:gd name="T18" fmla="*/ 214 w 526"/>
                <a:gd name="T19" fmla="*/ 4 h 527"/>
                <a:gd name="T20" fmla="*/ 168 w 526"/>
                <a:gd name="T21" fmla="*/ 17 h 527"/>
                <a:gd name="T22" fmla="*/ 125 w 526"/>
                <a:gd name="T23" fmla="*/ 40 h 527"/>
                <a:gd name="T24" fmla="*/ 86 w 526"/>
                <a:gd name="T25" fmla="*/ 68 h 527"/>
                <a:gd name="T26" fmla="*/ 53 w 526"/>
                <a:gd name="T27" fmla="*/ 105 h 527"/>
                <a:gd name="T28" fmla="*/ 27 w 526"/>
                <a:gd name="T29" fmla="*/ 146 h 527"/>
                <a:gd name="T30" fmla="*/ 10 w 526"/>
                <a:gd name="T31" fmla="*/ 191 h 527"/>
                <a:gd name="T32" fmla="*/ 1 w 526"/>
                <a:gd name="T33" fmla="*/ 239 h 527"/>
                <a:gd name="T34" fmla="*/ 1 w 526"/>
                <a:gd name="T35" fmla="*/ 287 h 527"/>
                <a:gd name="T36" fmla="*/ 10 w 526"/>
                <a:gd name="T37" fmla="*/ 336 h 527"/>
                <a:gd name="T38" fmla="*/ 27 w 526"/>
                <a:gd name="T39" fmla="*/ 381 h 527"/>
                <a:gd name="T40" fmla="*/ 53 w 526"/>
                <a:gd name="T41" fmla="*/ 422 h 527"/>
                <a:gd name="T42" fmla="*/ 86 w 526"/>
                <a:gd name="T43" fmla="*/ 457 h 527"/>
                <a:gd name="T44" fmla="*/ 125 w 526"/>
                <a:gd name="T45" fmla="*/ 487 h 527"/>
                <a:gd name="T46" fmla="*/ 168 w 526"/>
                <a:gd name="T47" fmla="*/ 508 h 527"/>
                <a:gd name="T48" fmla="*/ 214 w 526"/>
                <a:gd name="T49" fmla="*/ 521 h 527"/>
                <a:gd name="T50" fmla="*/ 263 w 526"/>
                <a:gd name="T51" fmla="*/ 527 h 527"/>
                <a:gd name="T52" fmla="*/ 312 w 526"/>
                <a:gd name="T53" fmla="*/ 521 h 527"/>
                <a:gd name="T54" fmla="*/ 358 w 526"/>
                <a:gd name="T55" fmla="*/ 508 h 527"/>
                <a:gd name="T56" fmla="*/ 401 w 526"/>
                <a:gd name="T57" fmla="*/ 487 h 527"/>
                <a:gd name="T58" fmla="*/ 441 w 526"/>
                <a:gd name="T59" fmla="*/ 457 h 527"/>
                <a:gd name="T60" fmla="*/ 473 w 526"/>
                <a:gd name="T61" fmla="*/ 422 h 527"/>
                <a:gd name="T62" fmla="*/ 498 w 526"/>
                <a:gd name="T63" fmla="*/ 381 h 527"/>
                <a:gd name="T64" fmla="*/ 516 w 526"/>
                <a:gd name="T65" fmla="*/ 336 h 527"/>
                <a:gd name="T66" fmla="*/ 525 w 526"/>
                <a:gd name="T67" fmla="*/ 287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6" h="527">
                  <a:moveTo>
                    <a:pt x="526" y="263"/>
                  </a:moveTo>
                  <a:lnTo>
                    <a:pt x="525" y="239"/>
                  </a:lnTo>
                  <a:lnTo>
                    <a:pt x="522" y="215"/>
                  </a:lnTo>
                  <a:lnTo>
                    <a:pt x="516" y="191"/>
                  </a:lnTo>
                  <a:lnTo>
                    <a:pt x="508" y="168"/>
                  </a:lnTo>
                  <a:lnTo>
                    <a:pt x="498" y="146"/>
                  </a:lnTo>
                  <a:lnTo>
                    <a:pt x="487" y="125"/>
                  </a:lnTo>
                  <a:lnTo>
                    <a:pt x="473" y="105"/>
                  </a:lnTo>
                  <a:lnTo>
                    <a:pt x="457" y="86"/>
                  </a:lnTo>
                  <a:lnTo>
                    <a:pt x="441" y="68"/>
                  </a:lnTo>
                  <a:lnTo>
                    <a:pt x="422" y="53"/>
                  </a:lnTo>
                  <a:lnTo>
                    <a:pt x="401" y="40"/>
                  </a:lnTo>
                  <a:lnTo>
                    <a:pt x="380" y="27"/>
                  </a:lnTo>
                  <a:lnTo>
                    <a:pt x="358" y="17"/>
                  </a:lnTo>
                  <a:lnTo>
                    <a:pt x="335" y="10"/>
                  </a:lnTo>
                  <a:lnTo>
                    <a:pt x="312" y="4"/>
                  </a:lnTo>
                  <a:lnTo>
                    <a:pt x="287" y="1"/>
                  </a:lnTo>
                  <a:lnTo>
                    <a:pt x="263" y="0"/>
                  </a:lnTo>
                  <a:lnTo>
                    <a:pt x="239" y="1"/>
                  </a:lnTo>
                  <a:lnTo>
                    <a:pt x="214" y="4"/>
                  </a:lnTo>
                  <a:lnTo>
                    <a:pt x="191" y="10"/>
                  </a:lnTo>
                  <a:lnTo>
                    <a:pt x="168" y="17"/>
                  </a:lnTo>
                  <a:lnTo>
                    <a:pt x="146" y="27"/>
                  </a:lnTo>
                  <a:lnTo>
                    <a:pt x="125" y="40"/>
                  </a:lnTo>
                  <a:lnTo>
                    <a:pt x="105" y="53"/>
                  </a:lnTo>
                  <a:lnTo>
                    <a:pt x="86" y="68"/>
                  </a:lnTo>
                  <a:lnTo>
                    <a:pt x="68" y="86"/>
                  </a:lnTo>
                  <a:lnTo>
                    <a:pt x="53" y="105"/>
                  </a:lnTo>
                  <a:lnTo>
                    <a:pt x="40" y="125"/>
                  </a:lnTo>
                  <a:lnTo>
                    <a:pt x="27" y="146"/>
                  </a:lnTo>
                  <a:lnTo>
                    <a:pt x="18" y="168"/>
                  </a:lnTo>
                  <a:lnTo>
                    <a:pt x="10" y="191"/>
                  </a:lnTo>
                  <a:lnTo>
                    <a:pt x="4" y="215"/>
                  </a:lnTo>
                  <a:lnTo>
                    <a:pt x="1" y="239"/>
                  </a:lnTo>
                  <a:lnTo>
                    <a:pt x="0" y="263"/>
                  </a:lnTo>
                  <a:lnTo>
                    <a:pt x="1" y="287"/>
                  </a:lnTo>
                  <a:lnTo>
                    <a:pt x="4" y="311"/>
                  </a:lnTo>
                  <a:lnTo>
                    <a:pt x="10" y="336"/>
                  </a:lnTo>
                  <a:lnTo>
                    <a:pt x="18" y="358"/>
                  </a:lnTo>
                  <a:lnTo>
                    <a:pt x="27" y="381"/>
                  </a:lnTo>
                  <a:lnTo>
                    <a:pt x="40" y="402"/>
                  </a:lnTo>
                  <a:lnTo>
                    <a:pt x="53" y="422"/>
                  </a:lnTo>
                  <a:lnTo>
                    <a:pt x="68" y="441"/>
                  </a:lnTo>
                  <a:lnTo>
                    <a:pt x="86" y="457"/>
                  </a:lnTo>
                  <a:lnTo>
                    <a:pt x="105" y="473"/>
                  </a:lnTo>
                  <a:lnTo>
                    <a:pt x="125" y="487"/>
                  </a:lnTo>
                  <a:lnTo>
                    <a:pt x="146" y="499"/>
                  </a:lnTo>
                  <a:lnTo>
                    <a:pt x="168" y="508"/>
                  </a:lnTo>
                  <a:lnTo>
                    <a:pt x="191" y="516"/>
                  </a:lnTo>
                  <a:lnTo>
                    <a:pt x="214" y="521"/>
                  </a:lnTo>
                  <a:lnTo>
                    <a:pt x="239" y="526"/>
                  </a:lnTo>
                  <a:lnTo>
                    <a:pt x="263" y="527"/>
                  </a:lnTo>
                  <a:lnTo>
                    <a:pt x="287" y="526"/>
                  </a:lnTo>
                  <a:lnTo>
                    <a:pt x="312" y="521"/>
                  </a:lnTo>
                  <a:lnTo>
                    <a:pt x="335" y="516"/>
                  </a:lnTo>
                  <a:lnTo>
                    <a:pt x="358" y="508"/>
                  </a:lnTo>
                  <a:lnTo>
                    <a:pt x="380" y="499"/>
                  </a:lnTo>
                  <a:lnTo>
                    <a:pt x="401" y="487"/>
                  </a:lnTo>
                  <a:lnTo>
                    <a:pt x="422" y="473"/>
                  </a:lnTo>
                  <a:lnTo>
                    <a:pt x="441" y="457"/>
                  </a:lnTo>
                  <a:lnTo>
                    <a:pt x="457" y="441"/>
                  </a:lnTo>
                  <a:lnTo>
                    <a:pt x="473" y="422"/>
                  </a:lnTo>
                  <a:lnTo>
                    <a:pt x="487" y="402"/>
                  </a:lnTo>
                  <a:lnTo>
                    <a:pt x="498" y="381"/>
                  </a:lnTo>
                  <a:lnTo>
                    <a:pt x="508" y="358"/>
                  </a:lnTo>
                  <a:lnTo>
                    <a:pt x="516" y="336"/>
                  </a:lnTo>
                  <a:lnTo>
                    <a:pt x="522" y="311"/>
                  </a:lnTo>
                  <a:lnTo>
                    <a:pt x="525" y="287"/>
                  </a:lnTo>
                  <a:lnTo>
                    <a:pt x="526" y="26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79" name="Freeform 179"/>
            <p:cNvSpPr>
              <a:spLocks/>
            </p:cNvSpPr>
            <p:nvPr/>
          </p:nvSpPr>
          <p:spPr bwMode="auto">
            <a:xfrm>
              <a:off x="4059" y="2555"/>
              <a:ext cx="141" cy="71"/>
            </a:xfrm>
            <a:custGeom>
              <a:avLst/>
              <a:gdLst>
                <a:gd name="T0" fmla="*/ 526 w 526"/>
                <a:gd name="T1" fmla="*/ 264 h 264"/>
                <a:gd name="T2" fmla="*/ 525 w 526"/>
                <a:gd name="T3" fmla="*/ 240 h 264"/>
                <a:gd name="T4" fmla="*/ 522 w 526"/>
                <a:gd name="T5" fmla="*/ 215 h 264"/>
                <a:gd name="T6" fmla="*/ 516 w 526"/>
                <a:gd name="T7" fmla="*/ 191 h 264"/>
                <a:gd name="T8" fmla="*/ 508 w 526"/>
                <a:gd name="T9" fmla="*/ 169 h 264"/>
                <a:gd name="T10" fmla="*/ 498 w 526"/>
                <a:gd name="T11" fmla="*/ 146 h 264"/>
                <a:gd name="T12" fmla="*/ 486 w 526"/>
                <a:gd name="T13" fmla="*/ 125 h 264"/>
                <a:gd name="T14" fmla="*/ 473 w 526"/>
                <a:gd name="T15" fmla="*/ 105 h 264"/>
                <a:gd name="T16" fmla="*/ 458 w 526"/>
                <a:gd name="T17" fmla="*/ 86 h 264"/>
                <a:gd name="T18" fmla="*/ 440 w 526"/>
                <a:gd name="T19" fmla="*/ 69 h 264"/>
                <a:gd name="T20" fmla="*/ 421 w 526"/>
                <a:gd name="T21" fmla="*/ 53 h 264"/>
                <a:gd name="T22" fmla="*/ 401 w 526"/>
                <a:gd name="T23" fmla="*/ 40 h 264"/>
                <a:gd name="T24" fmla="*/ 380 w 526"/>
                <a:gd name="T25" fmla="*/ 27 h 264"/>
                <a:gd name="T26" fmla="*/ 358 w 526"/>
                <a:gd name="T27" fmla="*/ 18 h 264"/>
                <a:gd name="T28" fmla="*/ 335 w 526"/>
                <a:gd name="T29" fmla="*/ 10 h 264"/>
                <a:gd name="T30" fmla="*/ 312 w 526"/>
                <a:gd name="T31" fmla="*/ 4 h 264"/>
                <a:gd name="T32" fmla="*/ 287 w 526"/>
                <a:gd name="T33" fmla="*/ 1 h 264"/>
                <a:gd name="T34" fmla="*/ 263 w 526"/>
                <a:gd name="T35" fmla="*/ 0 h 264"/>
                <a:gd name="T36" fmla="*/ 239 w 526"/>
                <a:gd name="T37" fmla="*/ 1 h 264"/>
                <a:gd name="T38" fmla="*/ 214 w 526"/>
                <a:gd name="T39" fmla="*/ 4 h 264"/>
                <a:gd name="T40" fmla="*/ 191 w 526"/>
                <a:gd name="T41" fmla="*/ 10 h 264"/>
                <a:gd name="T42" fmla="*/ 168 w 526"/>
                <a:gd name="T43" fmla="*/ 18 h 264"/>
                <a:gd name="T44" fmla="*/ 146 w 526"/>
                <a:gd name="T45" fmla="*/ 27 h 264"/>
                <a:gd name="T46" fmla="*/ 124 w 526"/>
                <a:gd name="T47" fmla="*/ 40 h 264"/>
                <a:gd name="T48" fmla="*/ 104 w 526"/>
                <a:gd name="T49" fmla="*/ 53 h 264"/>
                <a:gd name="T50" fmla="*/ 85 w 526"/>
                <a:gd name="T51" fmla="*/ 69 h 264"/>
                <a:gd name="T52" fmla="*/ 69 w 526"/>
                <a:gd name="T53" fmla="*/ 86 h 264"/>
                <a:gd name="T54" fmla="*/ 53 w 526"/>
                <a:gd name="T55" fmla="*/ 105 h 264"/>
                <a:gd name="T56" fmla="*/ 39 w 526"/>
                <a:gd name="T57" fmla="*/ 125 h 264"/>
                <a:gd name="T58" fmla="*/ 28 w 526"/>
                <a:gd name="T59" fmla="*/ 146 h 264"/>
                <a:gd name="T60" fmla="*/ 18 w 526"/>
                <a:gd name="T61" fmla="*/ 169 h 264"/>
                <a:gd name="T62" fmla="*/ 10 w 526"/>
                <a:gd name="T63" fmla="*/ 191 h 264"/>
                <a:gd name="T64" fmla="*/ 4 w 526"/>
                <a:gd name="T65" fmla="*/ 215 h 264"/>
                <a:gd name="T66" fmla="*/ 1 w 526"/>
                <a:gd name="T67" fmla="*/ 240 h 264"/>
                <a:gd name="T68" fmla="*/ 0 w 526"/>
                <a:gd name="T69" fmla="*/ 264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26" h="264">
                  <a:moveTo>
                    <a:pt x="526" y="264"/>
                  </a:moveTo>
                  <a:lnTo>
                    <a:pt x="525" y="240"/>
                  </a:lnTo>
                  <a:lnTo>
                    <a:pt x="522" y="215"/>
                  </a:lnTo>
                  <a:lnTo>
                    <a:pt x="516" y="191"/>
                  </a:lnTo>
                  <a:lnTo>
                    <a:pt x="508" y="169"/>
                  </a:lnTo>
                  <a:lnTo>
                    <a:pt x="498" y="146"/>
                  </a:lnTo>
                  <a:lnTo>
                    <a:pt x="486" y="125"/>
                  </a:lnTo>
                  <a:lnTo>
                    <a:pt x="473" y="105"/>
                  </a:lnTo>
                  <a:lnTo>
                    <a:pt x="458" y="86"/>
                  </a:lnTo>
                  <a:lnTo>
                    <a:pt x="440" y="69"/>
                  </a:lnTo>
                  <a:lnTo>
                    <a:pt x="421" y="53"/>
                  </a:lnTo>
                  <a:lnTo>
                    <a:pt x="401" y="40"/>
                  </a:lnTo>
                  <a:lnTo>
                    <a:pt x="380" y="27"/>
                  </a:lnTo>
                  <a:lnTo>
                    <a:pt x="358" y="18"/>
                  </a:lnTo>
                  <a:lnTo>
                    <a:pt x="335" y="10"/>
                  </a:lnTo>
                  <a:lnTo>
                    <a:pt x="312" y="4"/>
                  </a:lnTo>
                  <a:lnTo>
                    <a:pt x="287" y="1"/>
                  </a:lnTo>
                  <a:lnTo>
                    <a:pt x="263" y="0"/>
                  </a:lnTo>
                  <a:lnTo>
                    <a:pt x="239" y="1"/>
                  </a:lnTo>
                  <a:lnTo>
                    <a:pt x="214" y="4"/>
                  </a:lnTo>
                  <a:lnTo>
                    <a:pt x="191" y="10"/>
                  </a:lnTo>
                  <a:lnTo>
                    <a:pt x="168" y="18"/>
                  </a:lnTo>
                  <a:lnTo>
                    <a:pt x="146" y="27"/>
                  </a:lnTo>
                  <a:lnTo>
                    <a:pt x="124" y="40"/>
                  </a:lnTo>
                  <a:lnTo>
                    <a:pt x="104" y="53"/>
                  </a:lnTo>
                  <a:lnTo>
                    <a:pt x="85" y="69"/>
                  </a:lnTo>
                  <a:lnTo>
                    <a:pt x="69" y="86"/>
                  </a:lnTo>
                  <a:lnTo>
                    <a:pt x="53" y="105"/>
                  </a:lnTo>
                  <a:lnTo>
                    <a:pt x="39" y="125"/>
                  </a:lnTo>
                  <a:lnTo>
                    <a:pt x="28" y="146"/>
                  </a:lnTo>
                  <a:lnTo>
                    <a:pt x="18" y="169"/>
                  </a:lnTo>
                  <a:lnTo>
                    <a:pt x="10" y="191"/>
                  </a:lnTo>
                  <a:lnTo>
                    <a:pt x="4" y="215"/>
                  </a:lnTo>
                  <a:lnTo>
                    <a:pt x="1" y="240"/>
                  </a:lnTo>
                  <a:lnTo>
                    <a:pt x="0" y="26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80" name="Line 180"/>
            <p:cNvSpPr>
              <a:spLocks noChangeShapeType="1"/>
            </p:cNvSpPr>
            <p:nvPr/>
          </p:nvSpPr>
          <p:spPr bwMode="auto">
            <a:xfrm flipH="1">
              <a:off x="3211" y="2555"/>
              <a:ext cx="23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81" name="Freeform 181"/>
            <p:cNvSpPr>
              <a:spLocks/>
            </p:cNvSpPr>
            <p:nvPr/>
          </p:nvSpPr>
          <p:spPr bwMode="auto">
            <a:xfrm>
              <a:off x="4059" y="2414"/>
              <a:ext cx="141" cy="141"/>
            </a:xfrm>
            <a:custGeom>
              <a:avLst/>
              <a:gdLst>
                <a:gd name="T0" fmla="*/ 525 w 526"/>
                <a:gd name="T1" fmla="*/ 238 h 526"/>
                <a:gd name="T2" fmla="*/ 516 w 526"/>
                <a:gd name="T3" fmla="*/ 191 h 526"/>
                <a:gd name="T4" fmla="*/ 498 w 526"/>
                <a:gd name="T5" fmla="*/ 146 h 526"/>
                <a:gd name="T6" fmla="*/ 473 w 526"/>
                <a:gd name="T7" fmla="*/ 105 h 526"/>
                <a:gd name="T8" fmla="*/ 440 w 526"/>
                <a:gd name="T9" fmla="*/ 68 h 526"/>
                <a:gd name="T10" fmla="*/ 401 w 526"/>
                <a:gd name="T11" fmla="*/ 40 h 526"/>
                <a:gd name="T12" fmla="*/ 358 w 526"/>
                <a:gd name="T13" fmla="*/ 17 h 526"/>
                <a:gd name="T14" fmla="*/ 312 w 526"/>
                <a:gd name="T15" fmla="*/ 4 h 526"/>
                <a:gd name="T16" fmla="*/ 263 w 526"/>
                <a:gd name="T17" fmla="*/ 0 h 526"/>
                <a:gd name="T18" fmla="*/ 214 w 526"/>
                <a:gd name="T19" fmla="*/ 4 h 526"/>
                <a:gd name="T20" fmla="*/ 168 w 526"/>
                <a:gd name="T21" fmla="*/ 17 h 526"/>
                <a:gd name="T22" fmla="*/ 124 w 526"/>
                <a:gd name="T23" fmla="*/ 40 h 526"/>
                <a:gd name="T24" fmla="*/ 85 w 526"/>
                <a:gd name="T25" fmla="*/ 68 h 526"/>
                <a:gd name="T26" fmla="*/ 53 w 526"/>
                <a:gd name="T27" fmla="*/ 105 h 526"/>
                <a:gd name="T28" fmla="*/ 28 w 526"/>
                <a:gd name="T29" fmla="*/ 146 h 526"/>
                <a:gd name="T30" fmla="*/ 10 w 526"/>
                <a:gd name="T31" fmla="*/ 191 h 526"/>
                <a:gd name="T32" fmla="*/ 1 w 526"/>
                <a:gd name="T33" fmla="*/ 238 h 526"/>
                <a:gd name="T34" fmla="*/ 1 w 526"/>
                <a:gd name="T35" fmla="*/ 287 h 526"/>
                <a:gd name="T36" fmla="*/ 10 w 526"/>
                <a:gd name="T37" fmla="*/ 335 h 526"/>
                <a:gd name="T38" fmla="*/ 28 w 526"/>
                <a:gd name="T39" fmla="*/ 380 h 526"/>
                <a:gd name="T40" fmla="*/ 53 w 526"/>
                <a:gd name="T41" fmla="*/ 422 h 526"/>
                <a:gd name="T42" fmla="*/ 85 w 526"/>
                <a:gd name="T43" fmla="*/ 457 h 526"/>
                <a:gd name="T44" fmla="*/ 124 w 526"/>
                <a:gd name="T45" fmla="*/ 487 h 526"/>
                <a:gd name="T46" fmla="*/ 168 w 526"/>
                <a:gd name="T47" fmla="*/ 508 h 526"/>
                <a:gd name="T48" fmla="*/ 214 w 526"/>
                <a:gd name="T49" fmla="*/ 521 h 526"/>
                <a:gd name="T50" fmla="*/ 263 w 526"/>
                <a:gd name="T51" fmla="*/ 526 h 526"/>
                <a:gd name="T52" fmla="*/ 312 w 526"/>
                <a:gd name="T53" fmla="*/ 521 h 526"/>
                <a:gd name="T54" fmla="*/ 358 w 526"/>
                <a:gd name="T55" fmla="*/ 508 h 526"/>
                <a:gd name="T56" fmla="*/ 401 w 526"/>
                <a:gd name="T57" fmla="*/ 487 h 526"/>
                <a:gd name="T58" fmla="*/ 440 w 526"/>
                <a:gd name="T59" fmla="*/ 457 h 526"/>
                <a:gd name="T60" fmla="*/ 473 w 526"/>
                <a:gd name="T61" fmla="*/ 422 h 526"/>
                <a:gd name="T62" fmla="*/ 498 w 526"/>
                <a:gd name="T63" fmla="*/ 380 h 526"/>
                <a:gd name="T64" fmla="*/ 516 w 526"/>
                <a:gd name="T65" fmla="*/ 335 h 526"/>
                <a:gd name="T66" fmla="*/ 525 w 526"/>
                <a:gd name="T67" fmla="*/ 287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6" h="526">
                  <a:moveTo>
                    <a:pt x="526" y="263"/>
                  </a:moveTo>
                  <a:lnTo>
                    <a:pt x="525" y="238"/>
                  </a:lnTo>
                  <a:lnTo>
                    <a:pt x="522" y="214"/>
                  </a:lnTo>
                  <a:lnTo>
                    <a:pt x="516" y="191"/>
                  </a:lnTo>
                  <a:lnTo>
                    <a:pt x="508" y="168"/>
                  </a:lnTo>
                  <a:lnTo>
                    <a:pt x="498" y="146"/>
                  </a:lnTo>
                  <a:lnTo>
                    <a:pt x="486" y="125"/>
                  </a:lnTo>
                  <a:lnTo>
                    <a:pt x="473" y="105"/>
                  </a:lnTo>
                  <a:lnTo>
                    <a:pt x="458" y="86"/>
                  </a:lnTo>
                  <a:lnTo>
                    <a:pt x="440" y="68"/>
                  </a:lnTo>
                  <a:lnTo>
                    <a:pt x="421" y="53"/>
                  </a:lnTo>
                  <a:lnTo>
                    <a:pt x="401" y="40"/>
                  </a:lnTo>
                  <a:lnTo>
                    <a:pt x="380" y="27"/>
                  </a:lnTo>
                  <a:lnTo>
                    <a:pt x="358" y="17"/>
                  </a:lnTo>
                  <a:lnTo>
                    <a:pt x="335" y="10"/>
                  </a:lnTo>
                  <a:lnTo>
                    <a:pt x="312" y="4"/>
                  </a:lnTo>
                  <a:lnTo>
                    <a:pt x="287" y="1"/>
                  </a:lnTo>
                  <a:lnTo>
                    <a:pt x="263" y="0"/>
                  </a:lnTo>
                  <a:lnTo>
                    <a:pt x="239" y="1"/>
                  </a:lnTo>
                  <a:lnTo>
                    <a:pt x="214" y="4"/>
                  </a:lnTo>
                  <a:lnTo>
                    <a:pt x="191" y="10"/>
                  </a:lnTo>
                  <a:lnTo>
                    <a:pt x="168" y="17"/>
                  </a:lnTo>
                  <a:lnTo>
                    <a:pt x="146" y="27"/>
                  </a:lnTo>
                  <a:lnTo>
                    <a:pt x="124" y="40"/>
                  </a:lnTo>
                  <a:lnTo>
                    <a:pt x="104" y="53"/>
                  </a:lnTo>
                  <a:lnTo>
                    <a:pt x="85" y="68"/>
                  </a:lnTo>
                  <a:lnTo>
                    <a:pt x="69" y="86"/>
                  </a:lnTo>
                  <a:lnTo>
                    <a:pt x="53" y="105"/>
                  </a:lnTo>
                  <a:lnTo>
                    <a:pt x="39" y="125"/>
                  </a:lnTo>
                  <a:lnTo>
                    <a:pt x="28" y="146"/>
                  </a:lnTo>
                  <a:lnTo>
                    <a:pt x="18" y="168"/>
                  </a:lnTo>
                  <a:lnTo>
                    <a:pt x="10" y="191"/>
                  </a:lnTo>
                  <a:lnTo>
                    <a:pt x="4" y="214"/>
                  </a:lnTo>
                  <a:lnTo>
                    <a:pt x="1" y="238"/>
                  </a:lnTo>
                  <a:lnTo>
                    <a:pt x="0" y="263"/>
                  </a:lnTo>
                  <a:lnTo>
                    <a:pt x="1" y="287"/>
                  </a:lnTo>
                  <a:lnTo>
                    <a:pt x="4" y="311"/>
                  </a:lnTo>
                  <a:lnTo>
                    <a:pt x="10" y="335"/>
                  </a:lnTo>
                  <a:lnTo>
                    <a:pt x="18" y="358"/>
                  </a:lnTo>
                  <a:lnTo>
                    <a:pt x="28" y="380"/>
                  </a:lnTo>
                  <a:lnTo>
                    <a:pt x="39" y="402"/>
                  </a:lnTo>
                  <a:lnTo>
                    <a:pt x="53" y="422"/>
                  </a:lnTo>
                  <a:lnTo>
                    <a:pt x="69" y="441"/>
                  </a:lnTo>
                  <a:lnTo>
                    <a:pt x="85" y="457"/>
                  </a:lnTo>
                  <a:lnTo>
                    <a:pt x="104" y="473"/>
                  </a:lnTo>
                  <a:lnTo>
                    <a:pt x="124" y="487"/>
                  </a:lnTo>
                  <a:lnTo>
                    <a:pt x="146" y="498"/>
                  </a:lnTo>
                  <a:lnTo>
                    <a:pt x="168" y="508"/>
                  </a:lnTo>
                  <a:lnTo>
                    <a:pt x="191" y="516"/>
                  </a:lnTo>
                  <a:lnTo>
                    <a:pt x="214" y="521"/>
                  </a:lnTo>
                  <a:lnTo>
                    <a:pt x="239" y="525"/>
                  </a:lnTo>
                  <a:lnTo>
                    <a:pt x="263" y="526"/>
                  </a:lnTo>
                  <a:lnTo>
                    <a:pt x="287" y="525"/>
                  </a:lnTo>
                  <a:lnTo>
                    <a:pt x="312" y="521"/>
                  </a:lnTo>
                  <a:lnTo>
                    <a:pt x="335" y="516"/>
                  </a:lnTo>
                  <a:lnTo>
                    <a:pt x="358" y="508"/>
                  </a:lnTo>
                  <a:lnTo>
                    <a:pt x="380" y="498"/>
                  </a:lnTo>
                  <a:lnTo>
                    <a:pt x="401" y="487"/>
                  </a:lnTo>
                  <a:lnTo>
                    <a:pt x="421" y="473"/>
                  </a:lnTo>
                  <a:lnTo>
                    <a:pt x="440" y="457"/>
                  </a:lnTo>
                  <a:lnTo>
                    <a:pt x="458" y="441"/>
                  </a:lnTo>
                  <a:lnTo>
                    <a:pt x="473" y="422"/>
                  </a:lnTo>
                  <a:lnTo>
                    <a:pt x="486" y="402"/>
                  </a:lnTo>
                  <a:lnTo>
                    <a:pt x="498" y="380"/>
                  </a:lnTo>
                  <a:lnTo>
                    <a:pt x="508" y="358"/>
                  </a:lnTo>
                  <a:lnTo>
                    <a:pt x="516" y="335"/>
                  </a:lnTo>
                  <a:lnTo>
                    <a:pt x="522" y="311"/>
                  </a:lnTo>
                  <a:lnTo>
                    <a:pt x="525" y="287"/>
                  </a:lnTo>
                  <a:lnTo>
                    <a:pt x="526" y="26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82" name="Line 182"/>
            <p:cNvSpPr>
              <a:spLocks noChangeShapeType="1"/>
            </p:cNvSpPr>
            <p:nvPr/>
          </p:nvSpPr>
          <p:spPr bwMode="auto">
            <a:xfrm>
              <a:off x="4013" y="2485"/>
              <a:ext cx="2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83" name="Freeform 183"/>
            <p:cNvSpPr>
              <a:spLocks/>
            </p:cNvSpPr>
            <p:nvPr/>
          </p:nvSpPr>
          <p:spPr bwMode="auto">
            <a:xfrm>
              <a:off x="4059" y="2197"/>
              <a:ext cx="141" cy="141"/>
            </a:xfrm>
            <a:custGeom>
              <a:avLst/>
              <a:gdLst>
                <a:gd name="T0" fmla="*/ 525 w 526"/>
                <a:gd name="T1" fmla="*/ 239 h 527"/>
                <a:gd name="T2" fmla="*/ 516 w 526"/>
                <a:gd name="T3" fmla="*/ 191 h 527"/>
                <a:gd name="T4" fmla="*/ 498 w 526"/>
                <a:gd name="T5" fmla="*/ 146 h 527"/>
                <a:gd name="T6" fmla="*/ 473 w 526"/>
                <a:gd name="T7" fmla="*/ 105 h 527"/>
                <a:gd name="T8" fmla="*/ 440 w 526"/>
                <a:gd name="T9" fmla="*/ 69 h 527"/>
                <a:gd name="T10" fmla="*/ 401 w 526"/>
                <a:gd name="T11" fmla="*/ 40 h 527"/>
                <a:gd name="T12" fmla="*/ 358 w 526"/>
                <a:gd name="T13" fmla="*/ 18 h 527"/>
                <a:gd name="T14" fmla="*/ 312 w 526"/>
                <a:gd name="T15" fmla="*/ 5 h 527"/>
                <a:gd name="T16" fmla="*/ 263 w 526"/>
                <a:gd name="T17" fmla="*/ 0 h 527"/>
                <a:gd name="T18" fmla="*/ 214 w 526"/>
                <a:gd name="T19" fmla="*/ 5 h 527"/>
                <a:gd name="T20" fmla="*/ 168 w 526"/>
                <a:gd name="T21" fmla="*/ 18 h 527"/>
                <a:gd name="T22" fmla="*/ 124 w 526"/>
                <a:gd name="T23" fmla="*/ 40 h 527"/>
                <a:gd name="T24" fmla="*/ 85 w 526"/>
                <a:gd name="T25" fmla="*/ 69 h 527"/>
                <a:gd name="T26" fmla="*/ 53 w 526"/>
                <a:gd name="T27" fmla="*/ 105 h 527"/>
                <a:gd name="T28" fmla="*/ 28 w 526"/>
                <a:gd name="T29" fmla="*/ 146 h 527"/>
                <a:gd name="T30" fmla="*/ 10 w 526"/>
                <a:gd name="T31" fmla="*/ 191 h 527"/>
                <a:gd name="T32" fmla="*/ 1 w 526"/>
                <a:gd name="T33" fmla="*/ 239 h 527"/>
                <a:gd name="T34" fmla="*/ 1 w 526"/>
                <a:gd name="T35" fmla="*/ 287 h 527"/>
                <a:gd name="T36" fmla="*/ 10 w 526"/>
                <a:gd name="T37" fmla="*/ 336 h 527"/>
                <a:gd name="T38" fmla="*/ 28 w 526"/>
                <a:gd name="T39" fmla="*/ 381 h 527"/>
                <a:gd name="T40" fmla="*/ 53 w 526"/>
                <a:gd name="T41" fmla="*/ 422 h 527"/>
                <a:gd name="T42" fmla="*/ 85 w 526"/>
                <a:gd name="T43" fmla="*/ 458 h 527"/>
                <a:gd name="T44" fmla="*/ 124 w 526"/>
                <a:gd name="T45" fmla="*/ 488 h 527"/>
                <a:gd name="T46" fmla="*/ 168 w 526"/>
                <a:gd name="T47" fmla="*/ 510 h 527"/>
                <a:gd name="T48" fmla="*/ 214 w 526"/>
                <a:gd name="T49" fmla="*/ 523 h 527"/>
                <a:gd name="T50" fmla="*/ 263 w 526"/>
                <a:gd name="T51" fmla="*/ 527 h 527"/>
                <a:gd name="T52" fmla="*/ 312 w 526"/>
                <a:gd name="T53" fmla="*/ 523 h 527"/>
                <a:gd name="T54" fmla="*/ 358 w 526"/>
                <a:gd name="T55" fmla="*/ 510 h 527"/>
                <a:gd name="T56" fmla="*/ 401 w 526"/>
                <a:gd name="T57" fmla="*/ 488 h 527"/>
                <a:gd name="T58" fmla="*/ 440 w 526"/>
                <a:gd name="T59" fmla="*/ 458 h 527"/>
                <a:gd name="T60" fmla="*/ 473 w 526"/>
                <a:gd name="T61" fmla="*/ 422 h 527"/>
                <a:gd name="T62" fmla="*/ 498 w 526"/>
                <a:gd name="T63" fmla="*/ 381 h 527"/>
                <a:gd name="T64" fmla="*/ 516 w 526"/>
                <a:gd name="T65" fmla="*/ 336 h 527"/>
                <a:gd name="T66" fmla="*/ 525 w 526"/>
                <a:gd name="T67" fmla="*/ 287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6" h="527">
                  <a:moveTo>
                    <a:pt x="526" y="263"/>
                  </a:moveTo>
                  <a:lnTo>
                    <a:pt x="525" y="239"/>
                  </a:lnTo>
                  <a:lnTo>
                    <a:pt x="522" y="216"/>
                  </a:lnTo>
                  <a:lnTo>
                    <a:pt x="516" y="191"/>
                  </a:lnTo>
                  <a:lnTo>
                    <a:pt x="508" y="168"/>
                  </a:lnTo>
                  <a:lnTo>
                    <a:pt x="498" y="146"/>
                  </a:lnTo>
                  <a:lnTo>
                    <a:pt x="486" y="125"/>
                  </a:lnTo>
                  <a:lnTo>
                    <a:pt x="473" y="105"/>
                  </a:lnTo>
                  <a:lnTo>
                    <a:pt x="458" y="86"/>
                  </a:lnTo>
                  <a:lnTo>
                    <a:pt x="440" y="69"/>
                  </a:lnTo>
                  <a:lnTo>
                    <a:pt x="421" y="53"/>
                  </a:lnTo>
                  <a:lnTo>
                    <a:pt x="401" y="40"/>
                  </a:lnTo>
                  <a:lnTo>
                    <a:pt x="380" y="28"/>
                  </a:lnTo>
                  <a:lnTo>
                    <a:pt x="358" y="18"/>
                  </a:lnTo>
                  <a:lnTo>
                    <a:pt x="335" y="10"/>
                  </a:lnTo>
                  <a:lnTo>
                    <a:pt x="312" y="5"/>
                  </a:lnTo>
                  <a:lnTo>
                    <a:pt x="287" y="1"/>
                  </a:lnTo>
                  <a:lnTo>
                    <a:pt x="263" y="0"/>
                  </a:lnTo>
                  <a:lnTo>
                    <a:pt x="239" y="1"/>
                  </a:lnTo>
                  <a:lnTo>
                    <a:pt x="214" y="5"/>
                  </a:lnTo>
                  <a:lnTo>
                    <a:pt x="191" y="10"/>
                  </a:lnTo>
                  <a:lnTo>
                    <a:pt x="168" y="18"/>
                  </a:lnTo>
                  <a:lnTo>
                    <a:pt x="146" y="28"/>
                  </a:lnTo>
                  <a:lnTo>
                    <a:pt x="124" y="40"/>
                  </a:lnTo>
                  <a:lnTo>
                    <a:pt x="104" y="53"/>
                  </a:lnTo>
                  <a:lnTo>
                    <a:pt x="85" y="69"/>
                  </a:lnTo>
                  <a:lnTo>
                    <a:pt x="69" y="86"/>
                  </a:lnTo>
                  <a:lnTo>
                    <a:pt x="53" y="105"/>
                  </a:lnTo>
                  <a:lnTo>
                    <a:pt x="39" y="125"/>
                  </a:lnTo>
                  <a:lnTo>
                    <a:pt x="28" y="146"/>
                  </a:lnTo>
                  <a:lnTo>
                    <a:pt x="18" y="168"/>
                  </a:lnTo>
                  <a:lnTo>
                    <a:pt x="10" y="191"/>
                  </a:lnTo>
                  <a:lnTo>
                    <a:pt x="4" y="216"/>
                  </a:lnTo>
                  <a:lnTo>
                    <a:pt x="1" y="239"/>
                  </a:lnTo>
                  <a:lnTo>
                    <a:pt x="0" y="263"/>
                  </a:lnTo>
                  <a:lnTo>
                    <a:pt x="1" y="287"/>
                  </a:lnTo>
                  <a:lnTo>
                    <a:pt x="4" y="312"/>
                  </a:lnTo>
                  <a:lnTo>
                    <a:pt x="10" y="336"/>
                  </a:lnTo>
                  <a:lnTo>
                    <a:pt x="18" y="358"/>
                  </a:lnTo>
                  <a:lnTo>
                    <a:pt x="28" y="381"/>
                  </a:lnTo>
                  <a:lnTo>
                    <a:pt x="39" y="402"/>
                  </a:lnTo>
                  <a:lnTo>
                    <a:pt x="53" y="422"/>
                  </a:lnTo>
                  <a:lnTo>
                    <a:pt x="69" y="441"/>
                  </a:lnTo>
                  <a:lnTo>
                    <a:pt x="85" y="458"/>
                  </a:lnTo>
                  <a:lnTo>
                    <a:pt x="104" y="474"/>
                  </a:lnTo>
                  <a:lnTo>
                    <a:pt x="124" y="488"/>
                  </a:lnTo>
                  <a:lnTo>
                    <a:pt x="146" y="500"/>
                  </a:lnTo>
                  <a:lnTo>
                    <a:pt x="168" y="510"/>
                  </a:lnTo>
                  <a:lnTo>
                    <a:pt x="191" y="517"/>
                  </a:lnTo>
                  <a:lnTo>
                    <a:pt x="214" y="523"/>
                  </a:lnTo>
                  <a:lnTo>
                    <a:pt x="239" y="526"/>
                  </a:lnTo>
                  <a:lnTo>
                    <a:pt x="263" y="527"/>
                  </a:lnTo>
                  <a:lnTo>
                    <a:pt x="287" y="526"/>
                  </a:lnTo>
                  <a:lnTo>
                    <a:pt x="312" y="523"/>
                  </a:lnTo>
                  <a:lnTo>
                    <a:pt x="335" y="517"/>
                  </a:lnTo>
                  <a:lnTo>
                    <a:pt x="358" y="510"/>
                  </a:lnTo>
                  <a:lnTo>
                    <a:pt x="380" y="500"/>
                  </a:lnTo>
                  <a:lnTo>
                    <a:pt x="401" y="488"/>
                  </a:lnTo>
                  <a:lnTo>
                    <a:pt x="421" y="474"/>
                  </a:lnTo>
                  <a:lnTo>
                    <a:pt x="440" y="458"/>
                  </a:lnTo>
                  <a:lnTo>
                    <a:pt x="458" y="441"/>
                  </a:lnTo>
                  <a:lnTo>
                    <a:pt x="473" y="422"/>
                  </a:lnTo>
                  <a:lnTo>
                    <a:pt x="486" y="402"/>
                  </a:lnTo>
                  <a:lnTo>
                    <a:pt x="498" y="381"/>
                  </a:lnTo>
                  <a:lnTo>
                    <a:pt x="508" y="358"/>
                  </a:lnTo>
                  <a:lnTo>
                    <a:pt x="516" y="336"/>
                  </a:lnTo>
                  <a:lnTo>
                    <a:pt x="522" y="312"/>
                  </a:lnTo>
                  <a:lnTo>
                    <a:pt x="525" y="287"/>
                  </a:lnTo>
                  <a:lnTo>
                    <a:pt x="526" y="26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84" name="Line 184"/>
            <p:cNvSpPr>
              <a:spLocks noChangeShapeType="1"/>
            </p:cNvSpPr>
            <p:nvPr/>
          </p:nvSpPr>
          <p:spPr bwMode="auto">
            <a:xfrm>
              <a:off x="4013" y="2269"/>
              <a:ext cx="2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85" name="Line 185"/>
            <p:cNvSpPr>
              <a:spLocks noChangeShapeType="1"/>
            </p:cNvSpPr>
            <p:nvPr/>
          </p:nvSpPr>
          <p:spPr bwMode="auto">
            <a:xfrm flipH="1">
              <a:off x="3209" y="2376"/>
              <a:ext cx="2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86" name="Freeform 186"/>
            <p:cNvSpPr>
              <a:spLocks/>
            </p:cNvSpPr>
            <p:nvPr/>
          </p:nvSpPr>
          <p:spPr bwMode="auto">
            <a:xfrm>
              <a:off x="3247" y="2306"/>
              <a:ext cx="141" cy="141"/>
            </a:xfrm>
            <a:custGeom>
              <a:avLst/>
              <a:gdLst>
                <a:gd name="T0" fmla="*/ 525 w 526"/>
                <a:gd name="T1" fmla="*/ 239 h 527"/>
                <a:gd name="T2" fmla="*/ 516 w 526"/>
                <a:gd name="T3" fmla="*/ 192 h 527"/>
                <a:gd name="T4" fmla="*/ 498 w 526"/>
                <a:gd name="T5" fmla="*/ 146 h 527"/>
                <a:gd name="T6" fmla="*/ 473 w 526"/>
                <a:gd name="T7" fmla="*/ 105 h 527"/>
                <a:gd name="T8" fmla="*/ 441 w 526"/>
                <a:gd name="T9" fmla="*/ 69 h 527"/>
                <a:gd name="T10" fmla="*/ 401 w 526"/>
                <a:gd name="T11" fmla="*/ 40 h 527"/>
                <a:gd name="T12" fmla="*/ 358 w 526"/>
                <a:gd name="T13" fmla="*/ 18 h 527"/>
                <a:gd name="T14" fmla="*/ 312 w 526"/>
                <a:gd name="T15" fmla="*/ 5 h 527"/>
                <a:gd name="T16" fmla="*/ 263 w 526"/>
                <a:gd name="T17" fmla="*/ 0 h 527"/>
                <a:gd name="T18" fmla="*/ 214 w 526"/>
                <a:gd name="T19" fmla="*/ 5 h 527"/>
                <a:gd name="T20" fmla="*/ 168 w 526"/>
                <a:gd name="T21" fmla="*/ 18 h 527"/>
                <a:gd name="T22" fmla="*/ 125 w 526"/>
                <a:gd name="T23" fmla="*/ 40 h 527"/>
                <a:gd name="T24" fmla="*/ 86 w 526"/>
                <a:gd name="T25" fmla="*/ 69 h 527"/>
                <a:gd name="T26" fmla="*/ 53 w 526"/>
                <a:gd name="T27" fmla="*/ 105 h 527"/>
                <a:gd name="T28" fmla="*/ 27 w 526"/>
                <a:gd name="T29" fmla="*/ 146 h 527"/>
                <a:gd name="T30" fmla="*/ 10 w 526"/>
                <a:gd name="T31" fmla="*/ 192 h 527"/>
                <a:gd name="T32" fmla="*/ 1 w 526"/>
                <a:gd name="T33" fmla="*/ 239 h 527"/>
                <a:gd name="T34" fmla="*/ 1 w 526"/>
                <a:gd name="T35" fmla="*/ 288 h 527"/>
                <a:gd name="T36" fmla="*/ 10 w 526"/>
                <a:gd name="T37" fmla="*/ 335 h 527"/>
                <a:gd name="T38" fmla="*/ 27 w 526"/>
                <a:gd name="T39" fmla="*/ 381 h 527"/>
                <a:gd name="T40" fmla="*/ 53 w 526"/>
                <a:gd name="T41" fmla="*/ 423 h 527"/>
                <a:gd name="T42" fmla="*/ 86 w 526"/>
                <a:gd name="T43" fmla="*/ 458 h 527"/>
                <a:gd name="T44" fmla="*/ 125 w 526"/>
                <a:gd name="T45" fmla="*/ 488 h 527"/>
                <a:gd name="T46" fmla="*/ 168 w 526"/>
                <a:gd name="T47" fmla="*/ 509 h 527"/>
                <a:gd name="T48" fmla="*/ 214 w 526"/>
                <a:gd name="T49" fmla="*/ 522 h 527"/>
                <a:gd name="T50" fmla="*/ 263 w 526"/>
                <a:gd name="T51" fmla="*/ 527 h 527"/>
                <a:gd name="T52" fmla="*/ 312 w 526"/>
                <a:gd name="T53" fmla="*/ 522 h 527"/>
                <a:gd name="T54" fmla="*/ 358 w 526"/>
                <a:gd name="T55" fmla="*/ 509 h 527"/>
                <a:gd name="T56" fmla="*/ 401 w 526"/>
                <a:gd name="T57" fmla="*/ 488 h 527"/>
                <a:gd name="T58" fmla="*/ 441 w 526"/>
                <a:gd name="T59" fmla="*/ 458 h 527"/>
                <a:gd name="T60" fmla="*/ 473 w 526"/>
                <a:gd name="T61" fmla="*/ 423 h 527"/>
                <a:gd name="T62" fmla="*/ 498 w 526"/>
                <a:gd name="T63" fmla="*/ 381 h 527"/>
                <a:gd name="T64" fmla="*/ 516 w 526"/>
                <a:gd name="T65" fmla="*/ 335 h 527"/>
                <a:gd name="T66" fmla="*/ 525 w 526"/>
                <a:gd name="T67" fmla="*/ 288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6" h="527">
                  <a:moveTo>
                    <a:pt x="526" y="263"/>
                  </a:moveTo>
                  <a:lnTo>
                    <a:pt x="525" y="239"/>
                  </a:lnTo>
                  <a:lnTo>
                    <a:pt x="522" y="216"/>
                  </a:lnTo>
                  <a:lnTo>
                    <a:pt x="516" y="192"/>
                  </a:lnTo>
                  <a:lnTo>
                    <a:pt x="508" y="168"/>
                  </a:lnTo>
                  <a:lnTo>
                    <a:pt x="498" y="146"/>
                  </a:lnTo>
                  <a:lnTo>
                    <a:pt x="487" y="125"/>
                  </a:lnTo>
                  <a:lnTo>
                    <a:pt x="473" y="105"/>
                  </a:lnTo>
                  <a:lnTo>
                    <a:pt x="457" y="87"/>
                  </a:lnTo>
                  <a:lnTo>
                    <a:pt x="441" y="69"/>
                  </a:lnTo>
                  <a:lnTo>
                    <a:pt x="422" y="53"/>
                  </a:lnTo>
                  <a:lnTo>
                    <a:pt x="401" y="40"/>
                  </a:lnTo>
                  <a:lnTo>
                    <a:pt x="380" y="28"/>
                  </a:lnTo>
                  <a:lnTo>
                    <a:pt x="358" y="18"/>
                  </a:lnTo>
                  <a:lnTo>
                    <a:pt x="335" y="10"/>
                  </a:lnTo>
                  <a:lnTo>
                    <a:pt x="312" y="5"/>
                  </a:lnTo>
                  <a:lnTo>
                    <a:pt x="287" y="2"/>
                  </a:lnTo>
                  <a:lnTo>
                    <a:pt x="263" y="0"/>
                  </a:lnTo>
                  <a:lnTo>
                    <a:pt x="239" y="2"/>
                  </a:lnTo>
                  <a:lnTo>
                    <a:pt x="214" y="5"/>
                  </a:lnTo>
                  <a:lnTo>
                    <a:pt x="191" y="10"/>
                  </a:lnTo>
                  <a:lnTo>
                    <a:pt x="168" y="18"/>
                  </a:lnTo>
                  <a:lnTo>
                    <a:pt x="146" y="28"/>
                  </a:lnTo>
                  <a:lnTo>
                    <a:pt x="125" y="40"/>
                  </a:lnTo>
                  <a:lnTo>
                    <a:pt x="105" y="53"/>
                  </a:lnTo>
                  <a:lnTo>
                    <a:pt x="86" y="69"/>
                  </a:lnTo>
                  <a:lnTo>
                    <a:pt x="68" y="87"/>
                  </a:lnTo>
                  <a:lnTo>
                    <a:pt x="53" y="105"/>
                  </a:lnTo>
                  <a:lnTo>
                    <a:pt x="40" y="125"/>
                  </a:lnTo>
                  <a:lnTo>
                    <a:pt x="27" y="146"/>
                  </a:lnTo>
                  <a:lnTo>
                    <a:pt x="18" y="168"/>
                  </a:lnTo>
                  <a:lnTo>
                    <a:pt x="10" y="192"/>
                  </a:lnTo>
                  <a:lnTo>
                    <a:pt x="4" y="216"/>
                  </a:lnTo>
                  <a:lnTo>
                    <a:pt x="1" y="239"/>
                  </a:lnTo>
                  <a:lnTo>
                    <a:pt x="0" y="263"/>
                  </a:lnTo>
                  <a:lnTo>
                    <a:pt x="1" y="288"/>
                  </a:lnTo>
                  <a:lnTo>
                    <a:pt x="4" y="312"/>
                  </a:lnTo>
                  <a:lnTo>
                    <a:pt x="10" y="335"/>
                  </a:lnTo>
                  <a:lnTo>
                    <a:pt x="18" y="359"/>
                  </a:lnTo>
                  <a:lnTo>
                    <a:pt x="27" y="381"/>
                  </a:lnTo>
                  <a:lnTo>
                    <a:pt x="40" y="403"/>
                  </a:lnTo>
                  <a:lnTo>
                    <a:pt x="53" y="423"/>
                  </a:lnTo>
                  <a:lnTo>
                    <a:pt x="68" y="441"/>
                  </a:lnTo>
                  <a:lnTo>
                    <a:pt x="86" y="458"/>
                  </a:lnTo>
                  <a:lnTo>
                    <a:pt x="105" y="473"/>
                  </a:lnTo>
                  <a:lnTo>
                    <a:pt x="125" y="488"/>
                  </a:lnTo>
                  <a:lnTo>
                    <a:pt x="146" y="500"/>
                  </a:lnTo>
                  <a:lnTo>
                    <a:pt x="168" y="509"/>
                  </a:lnTo>
                  <a:lnTo>
                    <a:pt x="191" y="517"/>
                  </a:lnTo>
                  <a:lnTo>
                    <a:pt x="214" y="522"/>
                  </a:lnTo>
                  <a:lnTo>
                    <a:pt x="239" y="525"/>
                  </a:lnTo>
                  <a:lnTo>
                    <a:pt x="263" y="527"/>
                  </a:lnTo>
                  <a:lnTo>
                    <a:pt x="287" y="525"/>
                  </a:lnTo>
                  <a:lnTo>
                    <a:pt x="312" y="522"/>
                  </a:lnTo>
                  <a:lnTo>
                    <a:pt x="335" y="517"/>
                  </a:lnTo>
                  <a:lnTo>
                    <a:pt x="358" y="509"/>
                  </a:lnTo>
                  <a:lnTo>
                    <a:pt x="380" y="500"/>
                  </a:lnTo>
                  <a:lnTo>
                    <a:pt x="401" y="488"/>
                  </a:lnTo>
                  <a:lnTo>
                    <a:pt x="422" y="473"/>
                  </a:lnTo>
                  <a:lnTo>
                    <a:pt x="441" y="458"/>
                  </a:lnTo>
                  <a:lnTo>
                    <a:pt x="457" y="441"/>
                  </a:lnTo>
                  <a:lnTo>
                    <a:pt x="473" y="423"/>
                  </a:lnTo>
                  <a:lnTo>
                    <a:pt x="487" y="403"/>
                  </a:lnTo>
                  <a:lnTo>
                    <a:pt x="498" y="381"/>
                  </a:lnTo>
                  <a:lnTo>
                    <a:pt x="508" y="359"/>
                  </a:lnTo>
                  <a:lnTo>
                    <a:pt x="516" y="335"/>
                  </a:lnTo>
                  <a:lnTo>
                    <a:pt x="522" y="312"/>
                  </a:lnTo>
                  <a:lnTo>
                    <a:pt x="525" y="288"/>
                  </a:lnTo>
                  <a:lnTo>
                    <a:pt x="526" y="26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87" name="Line 187"/>
            <p:cNvSpPr>
              <a:spLocks noChangeShapeType="1"/>
            </p:cNvSpPr>
            <p:nvPr/>
          </p:nvSpPr>
          <p:spPr bwMode="auto">
            <a:xfrm flipV="1">
              <a:off x="4117" y="2555"/>
              <a:ext cx="13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88" name="Line 188"/>
            <p:cNvSpPr>
              <a:spLocks noChangeShapeType="1"/>
            </p:cNvSpPr>
            <p:nvPr/>
          </p:nvSpPr>
          <p:spPr bwMode="auto">
            <a:xfrm flipV="1">
              <a:off x="3254" y="2095"/>
              <a:ext cx="32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89" name="Line 189"/>
            <p:cNvSpPr>
              <a:spLocks noChangeShapeType="1"/>
            </p:cNvSpPr>
            <p:nvPr/>
          </p:nvSpPr>
          <p:spPr bwMode="auto">
            <a:xfrm flipV="1">
              <a:off x="3251" y="2092"/>
              <a:ext cx="86" cy="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90" name="Line 190"/>
            <p:cNvSpPr>
              <a:spLocks noChangeShapeType="1"/>
            </p:cNvSpPr>
            <p:nvPr/>
          </p:nvSpPr>
          <p:spPr bwMode="auto">
            <a:xfrm flipV="1">
              <a:off x="3268" y="2108"/>
              <a:ext cx="99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91" name="Line 191"/>
            <p:cNvSpPr>
              <a:spLocks noChangeShapeType="1"/>
            </p:cNvSpPr>
            <p:nvPr/>
          </p:nvSpPr>
          <p:spPr bwMode="auto">
            <a:xfrm flipV="1">
              <a:off x="3294" y="2137"/>
              <a:ext cx="90" cy="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92" name="Line 192"/>
            <p:cNvSpPr>
              <a:spLocks noChangeShapeType="1"/>
            </p:cNvSpPr>
            <p:nvPr/>
          </p:nvSpPr>
          <p:spPr bwMode="auto">
            <a:xfrm flipV="1">
              <a:off x="3339" y="2182"/>
              <a:ext cx="47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93" name="Line 193"/>
            <p:cNvSpPr>
              <a:spLocks noChangeShapeType="1"/>
            </p:cNvSpPr>
            <p:nvPr/>
          </p:nvSpPr>
          <p:spPr bwMode="auto">
            <a:xfrm flipH="1">
              <a:off x="3211" y="2159"/>
              <a:ext cx="2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94" name="Freeform 194"/>
            <p:cNvSpPr>
              <a:spLocks/>
            </p:cNvSpPr>
            <p:nvPr/>
          </p:nvSpPr>
          <p:spPr bwMode="auto">
            <a:xfrm>
              <a:off x="3247" y="2090"/>
              <a:ext cx="141" cy="141"/>
            </a:xfrm>
            <a:custGeom>
              <a:avLst/>
              <a:gdLst>
                <a:gd name="T0" fmla="*/ 525 w 526"/>
                <a:gd name="T1" fmla="*/ 240 h 527"/>
                <a:gd name="T2" fmla="*/ 516 w 526"/>
                <a:gd name="T3" fmla="*/ 191 h 527"/>
                <a:gd name="T4" fmla="*/ 498 w 526"/>
                <a:gd name="T5" fmla="*/ 146 h 527"/>
                <a:gd name="T6" fmla="*/ 473 w 526"/>
                <a:gd name="T7" fmla="*/ 105 h 527"/>
                <a:gd name="T8" fmla="*/ 441 w 526"/>
                <a:gd name="T9" fmla="*/ 69 h 527"/>
                <a:gd name="T10" fmla="*/ 401 w 526"/>
                <a:gd name="T11" fmla="*/ 40 h 527"/>
                <a:gd name="T12" fmla="*/ 358 w 526"/>
                <a:gd name="T13" fmla="*/ 17 h 527"/>
                <a:gd name="T14" fmla="*/ 312 w 526"/>
                <a:gd name="T15" fmla="*/ 4 h 527"/>
                <a:gd name="T16" fmla="*/ 263 w 526"/>
                <a:gd name="T17" fmla="*/ 0 h 527"/>
                <a:gd name="T18" fmla="*/ 214 w 526"/>
                <a:gd name="T19" fmla="*/ 4 h 527"/>
                <a:gd name="T20" fmla="*/ 168 w 526"/>
                <a:gd name="T21" fmla="*/ 17 h 527"/>
                <a:gd name="T22" fmla="*/ 125 w 526"/>
                <a:gd name="T23" fmla="*/ 40 h 527"/>
                <a:gd name="T24" fmla="*/ 86 w 526"/>
                <a:gd name="T25" fmla="*/ 69 h 527"/>
                <a:gd name="T26" fmla="*/ 53 w 526"/>
                <a:gd name="T27" fmla="*/ 105 h 527"/>
                <a:gd name="T28" fmla="*/ 27 w 526"/>
                <a:gd name="T29" fmla="*/ 146 h 527"/>
                <a:gd name="T30" fmla="*/ 10 w 526"/>
                <a:gd name="T31" fmla="*/ 191 h 527"/>
                <a:gd name="T32" fmla="*/ 1 w 526"/>
                <a:gd name="T33" fmla="*/ 240 h 527"/>
                <a:gd name="T34" fmla="*/ 1 w 526"/>
                <a:gd name="T35" fmla="*/ 288 h 527"/>
                <a:gd name="T36" fmla="*/ 10 w 526"/>
                <a:gd name="T37" fmla="*/ 336 h 527"/>
                <a:gd name="T38" fmla="*/ 27 w 526"/>
                <a:gd name="T39" fmla="*/ 381 h 527"/>
                <a:gd name="T40" fmla="*/ 53 w 526"/>
                <a:gd name="T41" fmla="*/ 422 h 527"/>
                <a:gd name="T42" fmla="*/ 86 w 526"/>
                <a:gd name="T43" fmla="*/ 458 h 527"/>
                <a:gd name="T44" fmla="*/ 125 w 526"/>
                <a:gd name="T45" fmla="*/ 487 h 527"/>
                <a:gd name="T46" fmla="*/ 168 w 526"/>
                <a:gd name="T47" fmla="*/ 509 h 527"/>
                <a:gd name="T48" fmla="*/ 214 w 526"/>
                <a:gd name="T49" fmla="*/ 523 h 527"/>
                <a:gd name="T50" fmla="*/ 263 w 526"/>
                <a:gd name="T51" fmla="*/ 527 h 527"/>
                <a:gd name="T52" fmla="*/ 312 w 526"/>
                <a:gd name="T53" fmla="*/ 523 h 527"/>
                <a:gd name="T54" fmla="*/ 358 w 526"/>
                <a:gd name="T55" fmla="*/ 509 h 527"/>
                <a:gd name="T56" fmla="*/ 401 w 526"/>
                <a:gd name="T57" fmla="*/ 487 h 527"/>
                <a:gd name="T58" fmla="*/ 441 w 526"/>
                <a:gd name="T59" fmla="*/ 458 h 527"/>
                <a:gd name="T60" fmla="*/ 473 w 526"/>
                <a:gd name="T61" fmla="*/ 422 h 527"/>
                <a:gd name="T62" fmla="*/ 498 w 526"/>
                <a:gd name="T63" fmla="*/ 381 h 527"/>
                <a:gd name="T64" fmla="*/ 516 w 526"/>
                <a:gd name="T65" fmla="*/ 336 h 527"/>
                <a:gd name="T66" fmla="*/ 525 w 526"/>
                <a:gd name="T67" fmla="*/ 288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6" h="527">
                  <a:moveTo>
                    <a:pt x="526" y="264"/>
                  </a:moveTo>
                  <a:lnTo>
                    <a:pt x="525" y="240"/>
                  </a:lnTo>
                  <a:lnTo>
                    <a:pt x="522" y="215"/>
                  </a:lnTo>
                  <a:lnTo>
                    <a:pt x="516" y="191"/>
                  </a:lnTo>
                  <a:lnTo>
                    <a:pt x="508" y="169"/>
                  </a:lnTo>
                  <a:lnTo>
                    <a:pt x="498" y="146"/>
                  </a:lnTo>
                  <a:lnTo>
                    <a:pt x="487" y="125"/>
                  </a:lnTo>
                  <a:lnTo>
                    <a:pt x="473" y="105"/>
                  </a:lnTo>
                  <a:lnTo>
                    <a:pt x="457" y="86"/>
                  </a:lnTo>
                  <a:lnTo>
                    <a:pt x="441" y="69"/>
                  </a:lnTo>
                  <a:lnTo>
                    <a:pt x="422" y="53"/>
                  </a:lnTo>
                  <a:lnTo>
                    <a:pt x="401" y="40"/>
                  </a:lnTo>
                  <a:lnTo>
                    <a:pt x="380" y="27"/>
                  </a:lnTo>
                  <a:lnTo>
                    <a:pt x="358" y="17"/>
                  </a:lnTo>
                  <a:lnTo>
                    <a:pt x="335" y="10"/>
                  </a:lnTo>
                  <a:lnTo>
                    <a:pt x="312" y="4"/>
                  </a:lnTo>
                  <a:lnTo>
                    <a:pt x="287" y="1"/>
                  </a:lnTo>
                  <a:lnTo>
                    <a:pt x="263" y="0"/>
                  </a:lnTo>
                  <a:lnTo>
                    <a:pt x="239" y="1"/>
                  </a:lnTo>
                  <a:lnTo>
                    <a:pt x="214" y="4"/>
                  </a:lnTo>
                  <a:lnTo>
                    <a:pt x="191" y="10"/>
                  </a:lnTo>
                  <a:lnTo>
                    <a:pt x="168" y="17"/>
                  </a:lnTo>
                  <a:lnTo>
                    <a:pt x="146" y="27"/>
                  </a:lnTo>
                  <a:lnTo>
                    <a:pt x="125" y="40"/>
                  </a:lnTo>
                  <a:lnTo>
                    <a:pt x="105" y="53"/>
                  </a:lnTo>
                  <a:lnTo>
                    <a:pt x="86" y="69"/>
                  </a:lnTo>
                  <a:lnTo>
                    <a:pt x="68" y="86"/>
                  </a:lnTo>
                  <a:lnTo>
                    <a:pt x="53" y="105"/>
                  </a:lnTo>
                  <a:lnTo>
                    <a:pt x="40" y="125"/>
                  </a:lnTo>
                  <a:lnTo>
                    <a:pt x="27" y="146"/>
                  </a:lnTo>
                  <a:lnTo>
                    <a:pt x="18" y="169"/>
                  </a:lnTo>
                  <a:lnTo>
                    <a:pt x="10" y="191"/>
                  </a:lnTo>
                  <a:lnTo>
                    <a:pt x="4" y="215"/>
                  </a:lnTo>
                  <a:lnTo>
                    <a:pt x="1" y="240"/>
                  </a:lnTo>
                  <a:lnTo>
                    <a:pt x="0" y="264"/>
                  </a:lnTo>
                  <a:lnTo>
                    <a:pt x="1" y="288"/>
                  </a:lnTo>
                  <a:lnTo>
                    <a:pt x="4" y="311"/>
                  </a:lnTo>
                  <a:lnTo>
                    <a:pt x="10" y="336"/>
                  </a:lnTo>
                  <a:lnTo>
                    <a:pt x="18" y="359"/>
                  </a:lnTo>
                  <a:lnTo>
                    <a:pt x="27" y="381"/>
                  </a:lnTo>
                  <a:lnTo>
                    <a:pt x="40" y="402"/>
                  </a:lnTo>
                  <a:lnTo>
                    <a:pt x="53" y="422"/>
                  </a:lnTo>
                  <a:lnTo>
                    <a:pt x="68" y="441"/>
                  </a:lnTo>
                  <a:lnTo>
                    <a:pt x="86" y="458"/>
                  </a:lnTo>
                  <a:lnTo>
                    <a:pt x="105" y="474"/>
                  </a:lnTo>
                  <a:lnTo>
                    <a:pt x="125" y="487"/>
                  </a:lnTo>
                  <a:lnTo>
                    <a:pt x="146" y="499"/>
                  </a:lnTo>
                  <a:lnTo>
                    <a:pt x="168" y="509"/>
                  </a:lnTo>
                  <a:lnTo>
                    <a:pt x="191" y="517"/>
                  </a:lnTo>
                  <a:lnTo>
                    <a:pt x="214" y="523"/>
                  </a:lnTo>
                  <a:lnTo>
                    <a:pt x="239" y="526"/>
                  </a:lnTo>
                  <a:lnTo>
                    <a:pt x="263" y="527"/>
                  </a:lnTo>
                  <a:lnTo>
                    <a:pt x="287" y="526"/>
                  </a:lnTo>
                  <a:lnTo>
                    <a:pt x="312" y="523"/>
                  </a:lnTo>
                  <a:lnTo>
                    <a:pt x="335" y="517"/>
                  </a:lnTo>
                  <a:lnTo>
                    <a:pt x="358" y="509"/>
                  </a:lnTo>
                  <a:lnTo>
                    <a:pt x="380" y="499"/>
                  </a:lnTo>
                  <a:lnTo>
                    <a:pt x="401" y="487"/>
                  </a:lnTo>
                  <a:lnTo>
                    <a:pt x="422" y="474"/>
                  </a:lnTo>
                  <a:lnTo>
                    <a:pt x="441" y="458"/>
                  </a:lnTo>
                  <a:lnTo>
                    <a:pt x="457" y="441"/>
                  </a:lnTo>
                  <a:lnTo>
                    <a:pt x="473" y="422"/>
                  </a:lnTo>
                  <a:lnTo>
                    <a:pt x="487" y="402"/>
                  </a:lnTo>
                  <a:lnTo>
                    <a:pt x="498" y="381"/>
                  </a:lnTo>
                  <a:lnTo>
                    <a:pt x="508" y="359"/>
                  </a:lnTo>
                  <a:lnTo>
                    <a:pt x="516" y="336"/>
                  </a:lnTo>
                  <a:lnTo>
                    <a:pt x="522" y="311"/>
                  </a:lnTo>
                  <a:lnTo>
                    <a:pt x="525" y="288"/>
                  </a:lnTo>
                  <a:lnTo>
                    <a:pt x="526" y="26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95" name="Line 195"/>
            <p:cNvSpPr>
              <a:spLocks noChangeShapeType="1"/>
            </p:cNvSpPr>
            <p:nvPr/>
          </p:nvSpPr>
          <p:spPr bwMode="auto">
            <a:xfrm flipV="1">
              <a:off x="4062" y="2559"/>
              <a:ext cx="47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96" name="Freeform 196"/>
            <p:cNvSpPr>
              <a:spLocks/>
            </p:cNvSpPr>
            <p:nvPr/>
          </p:nvSpPr>
          <p:spPr bwMode="auto">
            <a:xfrm>
              <a:off x="4087" y="2560"/>
              <a:ext cx="68" cy="66"/>
            </a:xfrm>
            <a:custGeom>
              <a:avLst/>
              <a:gdLst>
                <a:gd name="T0" fmla="*/ 0 w 248"/>
                <a:gd name="T1" fmla="*/ 248 h 248"/>
                <a:gd name="T2" fmla="*/ 157 w 248"/>
                <a:gd name="T3" fmla="*/ 91 h 248"/>
                <a:gd name="T4" fmla="*/ 248 w 248"/>
                <a:gd name="T5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8" h="248">
                  <a:moveTo>
                    <a:pt x="0" y="248"/>
                  </a:moveTo>
                  <a:lnTo>
                    <a:pt x="157" y="91"/>
                  </a:lnTo>
                  <a:lnTo>
                    <a:pt x="24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97" name="Line 197"/>
            <p:cNvSpPr>
              <a:spLocks noChangeShapeType="1"/>
            </p:cNvSpPr>
            <p:nvPr/>
          </p:nvSpPr>
          <p:spPr bwMode="auto">
            <a:xfrm flipV="1">
              <a:off x="4132" y="2577"/>
              <a:ext cx="49" cy="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98" name="Line 198"/>
            <p:cNvSpPr>
              <a:spLocks noChangeShapeType="1"/>
            </p:cNvSpPr>
            <p:nvPr/>
          </p:nvSpPr>
          <p:spPr bwMode="auto">
            <a:xfrm flipV="1">
              <a:off x="4179" y="2608"/>
              <a:ext cx="19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199" name="Line 199"/>
            <p:cNvSpPr>
              <a:spLocks noChangeShapeType="1"/>
            </p:cNvSpPr>
            <p:nvPr/>
          </p:nvSpPr>
          <p:spPr bwMode="auto">
            <a:xfrm flipH="1" flipV="1">
              <a:off x="3328" y="2090"/>
              <a:ext cx="810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00" name="Line 200"/>
            <p:cNvSpPr>
              <a:spLocks noChangeShapeType="1"/>
            </p:cNvSpPr>
            <p:nvPr/>
          </p:nvSpPr>
          <p:spPr bwMode="auto">
            <a:xfrm flipH="1" flipV="1">
              <a:off x="3309" y="2231"/>
              <a:ext cx="812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01" name="Line 201"/>
            <p:cNvSpPr>
              <a:spLocks noChangeShapeType="1"/>
            </p:cNvSpPr>
            <p:nvPr/>
          </p:nvSpPr>
          <p:spPr bwMode="auto">
            <a:xfrm>
              <a:off x="3328" y="2306"/>
              <a:ext cx="810" cy="10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02" name="Line 202"/>
            <p:cNvSpPr>
              <a:spLocks noChangeShapeType="1"/>
            </p:cNvSpPr>
            <p:nvPr/>
          </p:nvSpPr>
          <p:spPr bwMode="auto">
            <a:xfrm>
              <a:off x="3309" y="2446"/>
              <a:ext cx="812" cy="10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03" name="Line 203"/>
            <p:cNvSpPr>
              <a:spLocks noChangeShapeType="1"/>
            </p:cNvSpPr>
            <p:nvPr/>
          </p:nvSpPr>
          <p:spPr bwMode="auto">
            <a:xfrm flipH="1" flipV="1">
              <a:off x="3324" y="2485"/>
              <a:ext cx="812" cy="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04" name="Line 204"/>
            <p:cNvSpPr>
              <a:spLocks noChangeShapeType="1"/>
            </p:cNvSpPr>
            <p:nvPr/>
          </p:nvSpPr>
          <p:spPr bwMode="auto">
            <a:xfrm flipH="1" flipV="1">
              <a:off x="3328" y="1287"/>
              <a:ext cx="810" cy="1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05" name="Line 205"/>
            <p:cNvSpPr>
              <a:spLocks noChangeShapeType="1"/>
            </p:cNvSpPr>
            <p:nvPr/>
          </p:nvSpPr>
          <p:spPr bwMode="auto">
            <a:xfrm flipH="1" flipV="1">
              <a:off x="3309" y="1429"/>
              <a:ext cx="812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06" name="Line 206"/>
            <p:cNvSpPr>
              <a:spLocks noChangeShapeType="1"/>
            </p:cNvSpPr>
            <p:nvPr/>
          </p:nvSpPr>
          <p:spPr bwMode="auto">
            <a:xfrm flipH="1" flipV="1">
              <a:off x="3313" y="1250"/>
              <a:ext cx="810" cy="7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07" name="Line 207"/>
            <p:cNvSpPr>
              <a:spLocks noChangeShapeType="1"/>
            </p:cNvSpPr>
            <p:nvPr/>
          </p:nvSpPr>
          <p:spPr bwMode="auto">
            <a:xfrm flipH="1" flipV="1">
              <a:off x="3324" y="1108"/>
              <a:ext cx="812" cy="7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08" name="Line 208"/>
            <p:cNvSpPr>
              <a:spLocks noChangeShapeType="1"/>
            </p:cNvSpPr>
            <p:nvPr/>
          </p:nvSpPr>
          <p:spPr bwMode="auto">
            <a:xfrm flipH="1" flipV="1">
              <a:off x="3695" y="1137"/>
              <a:ext cx="28" cy="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09" name="Line 209"/>
            <p:cNvSpPr>
              <a:spLocks noChangeShapeType="1"/>
            </p:cNvSpPr>
            <p:nvPr/>
          </p:nvSpPr>
          <p:spPr bwMode="auto">
            <a:xfrm flipH="1" flipV="1">
              <a:off x="3680" y="1122"/>
              <a:ext cx="15" cy="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10" name="Line 210"/>
            <p:cNvSpPr>
              <a:spLocks noChangeShapeType="1"/>
            </p:cNvSpPr>
            <p:nvPr/>
          </p:nvSpPr>
          <p:spPr bwMode="auto">
            <a:xfrm flipH="1" flipV="1">
              <a:off x="3671" y="1108"/>
              <a:ext cx="9" cy="1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11" name="Line 211"/>
            <p:cNvSpPr>
              <a:spLocks noChangeShapeType="1"/>
            </p:cNvSpPr>
            <p:nvPr/>
          </p:nvSpPr>
          <p:spPr bwMode="auto">
            <a:xfrm>
              <a:off x="3723" y="3065"/>
              <a:ext cx="0" cy="1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12" name="Line 212"/>
            <p:cNvSpPr>
              <a:spLocks noChangeShapeType="1"/>
            </p:cNvSpPr>
            <p:nvPr/>
          </p:nvSpPr>
          <p:spPr bwMode="auto">
            <a:xfrm>
              <a:off x="3723" y="3267"/>
              <a:ext cx="0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13" name="Line 213"/>
            <p:cNvSpPr>
              <a:spLocks noChangeShapeType="1"/>
            </p:cNvSpPr>
            <p:nvPr/>
          </p:nvSpPr>
          <p:spPr bwMode="auto">
            <a:xfrm>
              <a:off x="3723" y="3344"/>
              <a:ext cx="0" cy="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14" name="Line 214"/>
            <p:cNvSpPr>
              <a:spLocks noChangeShapeType="1"/>
            </p:cNvSpPr>
            <p:nvPr/>
          </p:nvSpPr>
          <p:spPr bwMode="auto">
            <a:xfrm>
              <a:off x="3723" y="3600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15" name="Line 215"/>
            <p:cNvSpPr>
              <a:spLocks noChangeShapeType="1"/>
            </p:cNvSpPr>
            <p:nvPr/>
          </p:nvSpPr>
          <p:spPr bwMode="auto">
            <a:xfrm>
              <a:off x="3723" y="3677"/>
              <a:ext cx="0" cy="2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16" name="Line 216"/>
            <p:cNvSpPr>
              <a:spLocks noChangeShapeType="1"/>
            </p:cNvSpPr>
            <p:nvPr/>
          </p:nvSpPr>
          <p:spPr bwMode="auto">
            <a:xfrm>
              <a:off x="3723" y="3932"/>
              <a:ext cx="0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17" name="Line 217"/>
            <p:cNvSpPr>
              <a:spLocks noChangeShapeType="1"/>
            </p:cNvSpPr>
            <p:nvPr/>
          </p:nvSpPr>
          <p:spPr bwMode="auto">
            <a:xfrm>
              <a:off x="3723" y="4009"/>
              <a:ext cx="0" cy="1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18" name="Line 218"/>
            <p:cNvSpPr>
              <a:spLocks noChangeShapeType="1"/>
            </p:cNvSpPr>
            <p:nvPr/>
          </p:nvSpPr>
          <p:spPr bwMode="auto">
            <a:xfrm flipH="1">
              <a:off x="4124" y="3602"/>
              <a:ext cx="16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19" name="Line 219"/>
            <p:cNvSpPr>
              <a:spLocks noChangeShapeType="1"/>
            </p:cNvSpPr>
            <p:nvPr/>
          </p:nvSpPr>
          <p:spPr bwMode="auto">
            <a:xfrm flipH="1">
              <a:off x="4047" y="3602"/>
              <a:ext cx="3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20" name="Line 220"/>
            <p:cNvSpPr>
              <a:spLocks noChangeShapeType="1"/>
            </p:cNvSpPr>
            <p:nvPr/>
          </p:nvSpPr>
          <p:spPr bwMode="auto">
            <a:xfrm flipH="1">
              <a:off x="3793" y="3602"/>
              <a:ext cx="2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21" name="Line 221"/>
            <p:cNvSpPr>
              <a:spLocks noChangeShapeType="1"/>
            </p:cNvSpPr>
            <p:nvPr/>
          </p:nvSpPr>
          <p:spPr bwMode="auto">
            <a:xfrm flipH="1">
              <a:off x="3716" y="3602"/>
              <a:ext cx="3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22" name="Line 222"/>
            <p:cNvSpPr>
              <a:spLocks noChangeShapeType="1"/>
            </p:cNvSpPr>
            <p:nvPr/>
          </p:nvSpPr>
          <p:spPr bwMode="auto">
            <a:xfrm flipH="1">
              <a:off x="3462" y="3602"/>
              <a:ext cx="2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23" name="Line 223"/>
            <p:cNvSpPr>
              <a:spLocks noChangeShapeType="1"/>
            </p:cNvSpPr>
            <p:nvPr/>
          </p:nvSpPr>
          <p:spPr bwMode="auto">
            <a:xfrm flipH="1">
              <a:off x="3384" y="3602"/>
              <a:ext cx="3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24" name="Line 224"/>
            <p:cNvSpPr>
              <a:spLocks noChangeShapeType="1"/>
            </p:cNvSpPr>
            <p:nvPr/>
          </p:nvSpPr>
          <p:spPr bwMode="auto">
            <a:xfrm flipH="1">
              <a:off x="3183" y="3602"/>
              <a:ext cx="15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25" name="Freeform 225"/>
            <p:cNvSpPr>
              <a:spLocks/>
            </p:cNvSpPr>
            <p:nvPr/>
          </p:nvSpPr>
          <p:spPr bwMode="auto">
            <a:xfrm>
              <a:off x="3388" y="3267"/>
              <a:ext cx="671" cy="670"/>
            </a:xfrm>
            <a:custGeom>
              <a:avLst/>
              <a:gdLst>
                <a:gd name="T0" fmla="*/ 2483 w 2489"/>
                <a:gd name="T1" fmla="*/ 1136 h 2490"/>
                <a:gd name="T2" fmla="*/ 2459 w 2489"/>
                <a:gd name="T3" fmla="*/ 975 h 2490"/>
                <a:gd name="T4" fmla="*/ 2414 w 2489"/>
                <a:gd name="T5" fmla="*/ 819 h 2490"/>
                <a:gd name="T6" fmla="*/ 2349 w 2489"/>
                <a:gd name="T7" fmla="*/ 670 h 2490"/>
                <a:gd name="T8" fmla="*/ 2264 w 2489"/>
                <a:gd name="T9" fmla="*/ 530 h 2490"/>
                <a:gd name="T10" fmla="*/ 2162 w 2489"/>
                <a:gd name="T11" fmla="*/ 403 h 2490"/>
                <a:gd name="T12" fmla="*/ 2045 w 2489"/>
                <a:gd name="T13" fmla="*/ 291 h 2490"/>
                <a:gd name="T14" fmla="*/ 1913 w 2489"/>
                <a:gd name="T15" fmla="*/ 194 h 2490"/>
                <a:gd name="T16" fmla="*/ 1771 w 2489"/>
                <a:gd name="T17" fmla="*/ 116 h 2490"/>
                <a:gd name="T18" fmla="*/ 1618 w 2489"/>
                <a:gd name="T19" fmla="*/ 57 h 2490"/>
                <a:gd name="T20" fmla="*/ 1460 w 2489"/>
                <a:gd name="T21" fmla="*/ 19 h 2490"/>
                <a:gd name="T22" fmla="*/ 1299 w 2489"/>
                <a:gd name="T23" fmla="*/ 1 h 2490"/>
                <a:gd name="T24" fmla="*/ 1136 w 2489"/>
                <a:gd name="T25" fmla="*/ 4 h 2490"/>
                <a:gd name="T26" fmla="*/ 975 w 2489"/>
                <a:gd name="T27" fmla="*/ 29 h 2490"/>
                <a:gd name="T28" fmla="*/ 819 w 2489"/>
                <a:gd name="T29" fmla="*/ 75 h 2490"/>
                <a:gd name="T30" fmla="*/ 670 w 2489"/>
                <a:gd name="T31" fmla="*/ 140 h 2490"/>
                <a:gd name="T32" fmla="*/ 530 w 2489"/>
                <a:gd name="T33" fmla="*/ 224 h 2490"/>
                <a:gd name="T34" fmla="*/ 403 w 2489"/>
                <a:gd name="T35" fmla="*/ 327 h 2490"/>
                <a:gd name="T36" fmla="*/ 292 w 2489"/>
                <a:gd name="T37" fmla="*/ 444 h 2490"/>
                <a:gd name="T38" fmla="*/ 196 w 2489"/>
                <a:gd name="T39" fmla="*/ 576 h 2490"/>
                <a:gd name="T40" fmla="*/ 117 w 2489"/>
                <a:gd name="T41" fmla="*/ 718 h 2490"/>
                <a:gd name="T42" fmla="*/ 57 w 2489"/>
                <a:gd name="T43" fmla="*/ 870 h 2490"/>
                <a:gd name="T44" fmla="*/ 19 w 2489"/>
                <a:gd name="T45" fmla="*/ 1029 h 2490"/>
                <a:gd name="T46" fmla="*/ 1 w 2489"/>
                <a:gd name="T47" fmla="*/ 1190 h 2490"/>
                <a:gd name="T48" fmla="*/ 5 w 2489"/>
                <a:gd name="T49" fmla="*/ 1353 h 2490"/>
                <a:gd name="T50" fmla="*/ 30 w 2489"/>
                <a:gd name="T51" fmla="*/ 1514 h 2490"/>
                <a:gd name="T52" fmla="*/ 75 w 2489"/>
                <a:gd name="T53" fmla="*/ 1671 h 2490"/>
                <a:gd name="T54" fmla="*/ 140 w 2489"/>
                <a:gd name="T55" fmla="*/ 1819 h 2490"/>
                <a:gd name="T56" fmla="*/ 225 w 2489"/>
                <a:gd name="T57" fmla="*/ 1958 h 2490"/>
                <a:gd name="T58" fmla="*/ 327 w 2489"/>
                <a:gd name="T59" fmla="*/ 2085 h 2490"/>
                <a:gd name="T60" fmla="*/ 444 w 2489"/>
                <a:gd name="T61" fmla="*/ 2198 h 2490"/>
                <a:gd name="T62" fmla="*/ 576 w 2489"/>
                <a:gd name="T63" fmla="*/ 2294 h 2490"/>
                <a:gd name="T64" fmla="*/ 718 w 2489"/>
                <a:gd name="T65" fmla="*/ 2373 h 2490"/>
                <a:gd name="T66" fmla="*/ 870 w 2489"/>
                <a:gd name="T67" fmla="*/ 2433 h 2490"/>
                <a:gd name="T68" fmla="*/ 1028 w 2489"/>
                <a:gd name="T69" fmla="*/ 2471 h 2490"/>
                <a:gd name="T70" fmla="*/ 1190 w 2489"/>
                <a:gd name="T71" fmla="*/ 2489 h 2490"/>
                <a:gd name="T72" fmla="*/ 1353 w 2489"/>
                <a:gd name="T73" fmla="*/ 2486 h 2490"/>
                <a:gd name="T74" fmla="*/ 1514 w 2489"/>
                <a:gd name="T75" fmla="*/ 2460 h 2490"/>
                <a:gd name="T76" fmla="*/ 1670 w 2489"/>
                <a:gd name="T77" fmla="*/ 2415 h 2490"/>
                <a:gd name="T78" fmla="*/ 1819 w 2489"/>
                <a:gd name="T79" fmla="*/ 2350 h 2490"/>
                <a:gd name="T80" fmla="*/ 1958 w 2489"/>
                <a:gd name="T81" fmla="*/ 2265 h 2490"/>
                <a:gd name="T82" fmla="*/ 2086 w 2489"/>
                <a:gd name="T83" fmla="*/ 2163 h 2490"/>
                <a:gd name="T84" fmla="*/ 2197 w 2489"/>
                <a:gd name="T85" fmla="*/ 2045 h 2490"/>
                <a:gd name="T86" fmla="*/ 2293 w 2489"/>
                <a:gd name="T87" fmla="*/ 1914 h 2490"/>
                <a:gd name="T88" fmla="*/ 2372 w 2489"/>
                <a:gd name="T89" fmla="*/ 1770 h 2490"/>
                <a:gd name="T90" fmla="*/ 2432 w 2489"/>
                <a:gd name="T91" fmla="*/ 1619 h 2490"/>
                <a:gd name="T92" fmla="*/ 2470 w 2489"/>
                <a:gd name="T93" fmla="*/ 1461 h 2490"/>
                <a:gd name="T94" fmla="*/ 2488 w 2489"/>
                <a:gd name="T95" fmla="*/ 1299 h 2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489" h="2490">
                  <a:moveTo>
                    <a:pt x="2489" y="1244"/>
                  </a:moveTo>
                  <a:lnTo>
                    <a:pt x="2488" y="1190"/>
                  </a:lnTo>
                  <a:lnTo>
                    <a:pt x="2483" y="1136"/>
                  </a:lnTo>
                  <a:lnTo>
                    <a:pt x="2478" y="1082"/>
                  </a:lnTo>
                  <a:lnTo>
                    <a:pt x="2470" y="1029"/>
                  </a:lnTo>
                  <a:lnTo>
                    <a:pt x="2459" y="975"/>
                  </a:lnTo>
                  <a:lnTo>
                    <a:pt x="2446" y="923"/>
                  </a:lnTo>
                  <a:lnTo>
                    <a:pt x="2432" y="870"/>
                  </a:lnTo>
                  <a:lnTo>
                    <a:pt x="2414" y="819"/>
                  </a:lnTo>
                  <a:lnTo>
                    <a:pt x="2394" y="768"/>
                  </a:lnTo>
                  <a:lnTo>
                    <a:pt x="2372" y="718"/>
                  </a:lnTo>
                  <a:lnTo>
                    <a:pt x="2349" y="670"/>
                  </a:lnTo>
                  <a:lnTo>
                    <a:pt x="2322" y="622"/>
                  </a:lnTo>
                  <a:lnTo>
                    <a:pt x="2293" y="576"/>
                  </a:lnTo>
                  <a:lnTo>
                    <a:pt x="2264" y="530"/>
                  </a:lnTo>
                  <a:lnTo>
                    <a:pt x="2231" y="486"/>
                  </a:lnTo>
                  <a:lnTo>
                    <a:pt x="2197" y="444"/>
                  </a:lnTo>
                  <a:lnTo>
                    <a:pt x="2162" y="403"/>
                  </a:lnTo>
                  <a:lnTo>
                    <a:pt x="2124" y="365"/>
                  </a:lnTo>
                  <a:lnTo>
                    <a:pt x="2086" y="327"/>
                  </a:lnTo>
                  <a:lnTo>
                    <a:pt x="2045" y="291"/>
                  </a:lnTo>
                  <a:lnTo>
                    <a:pt x="2002" y="256"/>
                  </a:lnTo>
                  <a:lnTo>
                    <a:pt x="1958" y="224"/>
                  </a:lnTo>
                  <a:lnTo>
                    <a:pt x="1913" y="194"/>
                  </a:lnTo>
                  <a:lnTo>
                    <a:pt x="1867" y="167"/>
                  </a:lnTo>
                  <a:lnTo>
                    <a:pt x="1819" y="140"/>
                  </a:lnTo>
                  <a:lnTo>
                    <a:pt x="1771" y="116"/>
                  </a:lnTo>
                  <a:lnTo>
                    <a:pt x="1721" y="94"/>
                  </a:lnTo>
                  <a:lnTo>
                    <a:pt x="1670" y="75"/>
                  </a:lnTo>
                  <a:lnTo>
                    <a:pt x="1618" y="57"/>
                  </a:lnTo>
                  <a:lnTo>
                    <a:pt x="1566" y="42"/>
                  </a:lnTo>
                  <a:lnTo>
                    <a:pt x="1514" y="29"/>
                  </a:lnTo>
                  <a:lnTo>
                    <a:pt x="1460" y="19"/>
                  </a:lnTo>
                  <a:lnTo>
                    <a:pt x="1407" y="10"/>
                  </a:lnTo>
                  <a:lnTo>
                    <a:pt x="1353" y="4"/>
                  </a:lnTo>
                  <a:lnTo>
                    <a:pt x="1299" y="1"/>
                  </a:lnTo>
                  <a:lnTo>
                    <a:pt x="1244" y="0"/>
                  </a:lnTo>
                  <a:lnTo>
                    <a:pt x="1190" y="1"/>
                  </a:lnTo>
                  <a:lnTo>
                    <a:pt x="1136" y="4"/>
                  </a:lnTo>
                  <a:lnTo>
                    <a:pt x="1082" y="10"/>
                  </a:lnTo>
                  <a:lnTo>
                    <a:pt x="1028" y="19"/>
                  </a:lnTo>
                  <a:lnTo>
                    <a:pt x="975" y="29"/>
                  </a:lnTo>
                  <a:lnTo>
                    <a:pt x="923" y="42"/>
                  </a:lnTo>
                  <a:lnTo>
                    <a:pt x="870" y="57"/>
                  </a:lnTo>
                  <a:lnTo>
                    <a:pt x="819" y="75"/>
                  </a:lnTo>
                  <a:lnTo>
                    <a:pt x="768" y="94"/>
                  </a:lnTo>
                  <a:lnTo>
                    <a:pt x="718" y="116"/>
                  </a:lnTo>
                  <a:lnTo>
                    <a:pt x="670" y="140"/>
                  </a:lnTo>
                  <a:lnTo>
                    <a:pt x="622" y="167"/>
                  </a:lnTo>
                  <a:lnTo>
                    <a:pt x="576" y="194"/>
                  </a:lnTo>
                  <a:lnTo>
                    <a:pt x="530" y="224"/>
                  </a:lnTo>
                  <a:lnTo>
                    <a:pt x="487" y="256"/>
                  </a:lnTo>
                  <a:lnTo>
                    <a:pt x="444" y="291"/>
                  </a:lnTo>
                  <a:lnTo>
                    <a:pt x="403" y="327"/>
                  </a:lnTo>
                  <a:lnTo>
                    <a:pt x="365" y="365"/>
                  </a:lnTo>
                  <a:lnTo>
                    <a:pt x="327" y="403"/>
                  </a:lnTo>
                  <a:lnTo>
                    <a:pt x="292" y="444"/>
                  </a:lnTo>
                  <a:lnTo>
                    <a:pt x="257" y="486"/>
                  </a:lnTo>
                  <a:lnTo>
                    <a:pt x="225" y="530"/>
                  </a:lnTo>
                  <a:lnTo>
                    <a:pt x="196" y="576"/>
                  </a:lnTo>
                  <a:lnTo>
                    <a:pt x="167" y="622"/>
                  </a:lnTo>
                  <a:lnTo>
                    <a:pt x="140" y="670"/>
                  </a:lnTo>
                  <a:lnTo>
                    <a:pt x="117" y="718"/>
                  </a:lnTo>
                  <a:lnTo>
                    <a:pt x="95" y="768"/>
                  </a:lnTo>
                  <a:lnTo>
                    <a:pt x="75" y="819"/>
                  </a:lnTo>
                  <a:lnTo>
                    <a:pt x="57" y="870"/>
                  </a:lnTo>
                  <a:lnTo>
                    <a:pt x="43" y="923"/>
                  </a:lnTo>
                  <a:lnTo>
                    <a:pt x="30" y="975"/>
                  </a:lnTo>
                  <a:lnTo>
                    <a:pt x="19" y="1029"/>
                  </a:lnTo>
                  <a:lnTo>
                    <a:pt x="11" y="1082"/>
                  </a:lnTo>
                  <a:lnTo>
                    <a:pt x="5" y="1136"/>
                  </a:lnTo>
                  <a:lnTo>
                    <a:pt x="1" y="1190"/>
                  </a:lnTo>
                  <a:lnTo>
                    <a:pt x="0" y="1244"/>
                  </a:lnTo>
                  <a:lnTo>
                    <a:pt x="1" y="1299"/>
                  </a:lnTo>
                  <a:lnTo>
                    <a:pt x="5" y="1353"/>
                  </a:lnTo>
                  <a:lnTo>
                    <a:pt x="11" y="1407"/>
                  </a:lnTo>
                  <a:lnTo>
                    <a:pt x="19" y="1461"/>
                  </a:lnTo>
                  <a:lnTo>
                    <a:pt x="30" y="1514"/>
                  </a:lnTo>
                  <a:lnTo>
                    <a:pt x="43" y="1567"/>
                  </a:lnTo>
                  <a:lnTo>
                    <a:pt x="57" y="1619"/>
                  </a:lnTo>
                  <a:lnTo>
                    <a:pt x="75" y="1671"/>
                  </a:lnTo>
                  <a:lnTo>
                    <a:pt x="95" y="1721"/>
                  </a:lnTo>
                  <a:lnTo>
                    <a:pt x="117" y="1770"/>
                  </a:lnTo>
                  <a:lnTo>
                    <a:pt x="140" y="1819"/>
                  </a:lnTo>
                  <a:lnTo>
                    <a:pt x="167" y="1868"/>
                  </a:lnTo>
                  <a:lnTo>
                    <a:pt x="196" y="1914"/>
                  </a:lnTo>
                  <a:lnTo>
                    <a:pt x="225" y="1958"/>
                  </a:lnTo>
                  <a:lnTo>
                    <a:pt x="257" y="2003"/>
                  </a:lnTo>
                  <a:lnTo>
                    <a:pt x="292" y="2045"/>
                  </a:lnTo>
                  <a:lnTo>
                    <a:pt x="327" y="2085"/>
                  </a:lnTo>
                  <a:lnTo>
                    <a:pt x="365" y="2125"/>
                  </a:lnTo>
                  <a:lnTo>
                    <a:pt x="403" y="2163"/>
                  </a:lnTo>
                  <a:lnTo>
                    <a:pt x="444" y="2198"/>
                  </a:lnTo>
                  <a:lnTo>
                    <a:pt x="487" y="2232"/>
                  </a:lnTo>
                  <a:lnTo>
                    <a:pt x="530" y="2265"/>
                  </a:lnTo>
                  <a:lnTo>
                    <a:pt x="576" y="2294"/>
                  </a:lnTo>
                  <a:lnTo>
                    <a:pt x="622" y="2323"/>
                  </a:lnTo>
                  <a:lnTo>
                    <a:pt x="670" y="2350"/>
                  </a:lnTo>
                  <a:lnTo>
                    <a:pt x="718" y="2373"/>
                  </a:lnTo>
                  <a:lnTo>
                    <a:pt x="768" y="2395"/>
                  </a:lnTo>
                  <a:lnTo>
                    <a:pt x="819" y="2415"/>
                  </a:lnTo>
                  <a:lnTo>
                    <a:pt x="870" y="2433"/>
                  </a:lnTo>
                  <a:lnTo>
                    <a:pt x="923" y="2447"/>
                  </a:lnTo>
                  <a:lnTo>
                    <a:pt x="975" y="2460"/>
                  </a:lnTo>
                  <a:lnTo>
                    <a:pt x="1028" y="2471"/>
                  </a:lnTo>
                  <a:lnTo>
                    <a:pt x="1082" y="2479"/>
                  </a:lnTo>
                  <a:lnTo>
                    <a:pt x="1136" y="2486"/>
                  </a:lnTo>
                  <a:lnTo>
                    <a:pt x="1190" y="2489"/>
                  </a:lnTo>
                  <a:lnTo>
                    <a:pt x="1244" y="2490"/>
                  </a:lnTo>
                  <a:lnTo>
                    <a:pt x="1299" y="2489"/>
                  </a:lnTo>
                  <a:lnTo>
                    <a:pt x="1353" y="2486"/>
                  </a:lnTo>
                  <a:lnTo>
                    <a:pt x="1407" y="2479"/>
                  </a:lnTo>
                  <a:lnTo>
                    <a:pt x="1460" y="2471"/>
                  </a:lnTo>
                  <a:lnTo>
                    <a:pt x="1514" y="2460"/>
                  </a:lnTo>
                  <a:lnTo>
                    <a:pt x="1566" y="2447"/>
                  </a:lnTo>
                  <a:lnTo>
                    <a:pt x="1618" y="2433"/>
                  </a:lnTo>
                  <a:lnTo>
                    <a:pt x="1670" y="2415"/>
                  </a:lnTo>
                  <a:lnTo>
                    <a:pt x="1721" y="2395"/>
                  </a:lnTo>
                  <a:lnTo>
                    <a:pt x="1771" y="2373"/>
                  </a:lnTo>
                  <a:lnTo>
                    <a:pt x="1819" y="2350"/>
                  </a:lnTo>
                  <a:lnTo>
                    <a:pt x="1867" y="2323"/>
                  </a:lnTo>
                  <a:lnTo>
                    <a:pt x="1913" y="2294"/>
                  </a:lnTo>
                  <a:lnTo>
                    <a:pt x="1958" y="2265"/>
                  </a:lnTo>
                  <a:lnTo>
                    <a:pt x="2002" y="2232"/>
                  </a:lnTo>
                  <a:lnTo>
                    <a:pt x="2045" y="2198"/>
                  </a:lnTo>
                  <a:lnTo>
                    <a:pt x="2086" y="2163"/>
                  </a:lnTo>
                  <a:lnTo>
                    <a:pt x="2124" y="2125"/>
                  </a:lnTo>
                  <a:lnTo>
                    <a:pt x="2162" y="2085"/>
                  </a:lnTo>
                  <a:lnTo>
                    <a:pt x="2197" y="2045"/>
                  </a:lnTo>
                  <a:lnTo>
                    <a:pt x="2231" y="2003"/>
                  </a:lnTo>
                  <a:lnTo>
                    <a:pt x="2264" y="1958"/>
                  </a:lnTo>
                  <a:lnTo>
                    <a:pt x="2293" y="1914"/>
                  </a:lnTo>
                  <a:lnTo>
                    <a:pt x="2322" y="1868"/>
                  </a:lnTo>
                  <a:lnTo>
                    <a:pt x="2349" y="1819"/>
                  </a:lnTo>
                  <a:lnTo>
                    <a:pt x="2372" y="1770"/>
                  </a:lnTo>
                  <a:lnTo>
                    <a:pt x="2394" y="1721"/>
                  </a:lnTo>
                  <a:lnTo>
                    <a:pt x="2414" y="1671"/>
                  </a:lnTo>
                  <a:lnTo>
                    <a:pt x="2432" y="1619"/>
                  </a:lnTo>
                  <a:lnTo>
                    <a:pt x="2446" y="1567"/>
                  </a:lnTo>
                  <a:lnTo>
                    <a:pt x="2459" y="1514"/>
                  </a:lnTo>
                  <a:lnTo>
                    <a:pt x="2470" y="1461"/>
                  </a:lnTo>
                  <a:lnTo>
                    <a:pt x="2478" y="1407"/>
                  </a:lnTo>
                  <a:lnTo>
                    <a:pt x="2483" y="1353"/>
                  </a:lnTo>
                  <a:lnTo>
                    <a:pt x="2488" y="1299"/>
                  </a:lnTo>
                  <a:lnTo>
                    <a:pt x="2489" y="124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26" name="Freeform 226"/>
            <p:cNvSpPr>
              <a:spLocks/>
            </p:cNvSpPr>
            <p:nvPr/>
          </p:nvSpPr>
          <p:spPr bwMode="auto">
            <a:xfrm>
              <a:off x="3247" y="3125"/>
              <a:ext cx="953" cy="953"/>
            </a:xfrm>
            <a:custGeom>
              <a:avLst/>
              <a:gdLst>
                <a:gd name="T0" fmla="*/ 3537 w 3541"/>
                <a:gd name="T1" fmla="*/ 1642 h 3543"/>
                <a:gd name="T2" fmla="*/ 3511 w 3541"/>
                <a:gd name="T3" fmla="*/ 1450 h 3543"/>
                <a:gd name="T4" fmla="*/ 3466 w 3541"/>
                <a:gd name="T5" fmla="*/ 1261 h 3543"/>
                <a:gd name="T6" fmla="*/ 3400 w 3541"/>
                <a:gd name="T7" fmla="*/ 1078 h 3543"/>
                <a:gd name="T8" fmla="*/ 3315 w 3541"/>
                <a:gd name="T9" fmla="*/ 905 h 3543"/>
                <a:gd name="T10" fmla="*/ 3211 w 3541"/>
                <a:gd name="T11" fmla="*/ 740 h 3543"/>
                <a:gd name="T12" fmla="*/ 3089 w 3541"/>
                <a:gd name="T13" fmla="*/ 589 h 3543"/>
                <a:gd name="T14" fmla="*/ 2952 w 3541"/>
                <a:gd name="T15" fmla="*/ 452 h 3543"/>
                <a:gd name="T16" fmla="*/ 2801 w 3541"/>
                <a:gd name="T17" fmla="*/ 330 h 3543"/>
                <a:gd name="T18" fmla="*/ 2637 w 3541"/>
                <a:gd name="T19" fmla="*/ 226 h 3543"/>
                <a:gd name="T20" fmla="*/ 2462 w 3541"/>
                <a:gd name="T21" fmla="*/ 141 h 3543"/>
                <a:gd name="T22" fmla="*/ 2280 w 3541"/>
                <a:gd name="T23" fmla="*/ 75 h 3543"/>
                <a:gd name="T24" fmla="*/ 2092 w 3541"/>
                <a:gd name="T25" fmla="*/ 29 h 3543"/>
                <a:gd name="T26" fmla="*/ 1900 w 3541"/>
                <a:gd name="T27" fmla="*/ 4 h 3543"/>
                <a:gd name="T28" fmla="*/ 1705 w 3541"/>
                <a:gd name="T29" fmla="*/ 1 h 3543"/>
                <a:gd name="T30" fmla="*/ 1513 w 3541"/>
                <a:gd name="T31" fmla="*/ 18 h 3543"/>
                <a:gd name="T32" fmla="*/ 1323 w 3541"/>
                <a:gd name="T33" fmla="*/ 57 h 3543"/>
                <a:gd name="T34" fmla="*/ 1138 w 3541"/>
                <a:gd name="T35" fmla="*/ 117 h 3543"/>
                <a:gd name="T36" fmla="*/ 961 w 3541"/>
                <a:gd name="T37" fmla="*/ 196 h 3543"/>
                <a:gd name="T38" fmla="*/ 793 w 3541"/>
                <a:gd name="T39" fmla="*/ 294 h 3543"/>
                <a:gd name="T40" fmla="*/ 638 w 3541"/>
                <a:gd name="T41" fmla="*/ 410 h 3543"/>
                <a:gd name="T42" fmla="*/ 496 w 3541"/>
                <a:gd name="T43" fmla="*/ 542 h 3543"/>
                <a:gd name="T44" fmla="*/ 369 w 3541"/>
                <a:gd name="T45" fmla="*/ 688 h 3543"/>
                <a:gd name="T46" fmla="*/ 260 w 3541"/>
                <a:gd name="T47" fmla="*/ 848 h 3543"/>
                <a:gd name="T48" fmla="*/ 168 w 3541"/>
                <a:gd name="T49" fmla="*/ 1020 h 3543"/>
                <a:gd name="T50" fmla="*/ 95 w 3541"/>
                <a:gd name="T51" fmla="*/ 1200 h 3543"/>
                <a:gd name="T52" fmla="*/ 42 w 3541"/>
                <a:gd name="T53" fmla="*/ 1387 h 3543"/>
                <a:gd name="T54" fmla="*/ 11 w 3541"/>
                <a:gd name="T55" fmla="*/ 1578 h 3543"/>
                <a:gd name="T56" fmla="*/ 0 w 3541"/>
                <a:gd name="T57" fmla="*/ 1771 h 3543"/>
                <a:gd name="T58" fmla="*/ 11 w 3541"/>
                <a:gd name="T59" fmla="*/ 1966 h 3543"/>
                <a:gd name="T60" fmla="*/ 42 w 3541"/>
                <a:gd name="T61" fmla="*/ 2157 h 3543"/>
                <a:gd name="T62" fmla="*/ 95 w 3541"/>
                <a:gd name="T63" fmla="*/ 2344 h 3543"/>
                <a:gd name="T64" fmla="*/ 168 w 3541"/>
                <a:gd name="T65" fmla="*/ 2524 h 3543"/>
                <a:gd name="T66" fmla="*/ 260 w 3541"/>
                <a:gd name="T67" fmla="*/ 2694 h 3543"/>
                <a:gd name="T68" fmla="*/ 369 w 3541"/>
                <a:gd name="T69" fmla="*/ 2855 h 3543"/>
                <a:gd name="T70" fmla="*/ 496 w 3541"/>
                <a:gd name="T71" fmla="*/ 3002 h 3543"/>
                <a:gd name="T72" fmla="*/ 638 w 3541"/>
                <a:gd name="T73" fmla="*/ 3133 h 3543"/>
                <a:gd name="T74" fmla="*/ 793 w 3541"/>
                <a:gd name="T75" fmla="*/ 3249 h 3543"/>
                <a:gd name="T76" fmla="*/ 961 w 3541"/>
                <a:gd name="T77" fmla="*/ 3347 h 3543"/>
                <a:gd name="T78" fmla="*/ 1138 w 3541"/>
                <a:gd name="T79" fmla="*/ 3426 h 3543"/>
                <a:gd name="T80" fmla="*/ 1323 w 3541"/>
                <a:gd name="T81" fmla="*/ 3486 h 3543"/>
                <a:gd name="T82" fmla="*/ 1513 w 3541"/>
                <a:gd name="T83" fmla="*/ 3524 h 3543"/>
                <a:gd name="T84" fmla="*/ 1705 w 3541"/>
                <a:gd name="T85" fmla="*/ 3542 h 3543"/>
                <a:gd name="T86" fmla="*/ 1900 w 3541"/>
                <a:gd name="T87" fmla="*/ 3539 h 3543"/>
                <a:gd name="T88" fmla="*/ 2092 w 3541"/>
                <a:gd name="T89" fmla="*/ 3514 h 3543"/>
                <a:gd name="T90" fmla="*/ 2280 w 3541"/>
                <a:gd name="T91" fmla="*/ 3468 h 3543"/>
                <a:gd name="T92" fmla="*/ 2462 w 3541"/>
                <a:gd name="T93" fmla="*/ 3403 h 3543"/>
                <a:gd name="T94" fmla="*/ 2637 w 3541"/>
                <a:gd name="T95" fmla="*/ 3317 h 3543"/>
                <a:gd name="T96" fmla="*/ 2801 w 3541"/>
                <a:gd name="T97" fmla="*/ 3213 h 3543"/>
                <a:gd name="T98" fmla="*/ 2952 w 3541"/>
                <a:gd name="T99" fmla="*/ 3091 h 3543"/>
                <a:gd name="T100" fmla="*/ 3089 w 3541"/>
                <a:gd name="T101" fmla="*/ 2954 h 3543"/>
                <a:gd name="T102" fmla="*/ 3211 w 3541"/>
                <a:gd name="T103" fmla="*/ 2803 h 3543"/>
                <a:gd name="T104" fmla="*/ 3315 w 3541"/>
                <a:gd name="T105" fmla="*/ 2639 h 3543"/>
                <a:gd name="T106" fmla="*/ 3400 w 3541"/>
                <a:gd name="T107" fmla="*/ 2464 h 3543"/>
                <a:gd name="T108" fmla="*/ 3466 w 3541"/>
                <a:gd name="T109" fmla="*/ 2282 h 3543"/>
                <a:gd name="T110" fmla="*/ 3511 w 3541"/>
                <a:gd name="T111" fmla="*/ 2093 h 3543"/>
                <a:gd name="T112" fmla="*/ 3537 w 3541"/>
                <a:gd name="T113" fmla="*/ 1901 h 3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541" h="3543">
                  <a:moveTo>
                    <a:pt x="3541" y="1771"/>
                  </a:moveTo>
                  <a:lnTo>
                    <a:pt x="3540" y="1707"/>
                  </a:lnTo>
                  <a:lnTo>
                    <a:pt x="3537" y="1642"/>
                  </a:lnTo>
                  <a:lnTo>
                    <a:pt x="3530" y="1578"/>
                  </a:lnTo>
                  <a:lnTo>
                    <a:pt x="3522" y="1514"/>
                  </a:lnTo>
                  <a:lnTo>
                    <a:pt x="3511" y="1450"/>
                  </a:lnTo>
                  <a:lnTo>
                    <a:pt x="3498" y="1387"/>
                  </a:lnTo>
                  <a:lnTo>
                    <a:pt x="3484" y="1324"/>
                  </a:lnTo>
                  <a:lnTo>
                    <a:pt x="3466" y="1261"/>
                  </a:lnTo>
                  <a:lnTo>
                    <a:pt x="3446" y="1200"/>
                  </a:lnTo>
                  <a:lnTo>
                    <a:pt x="3424" y="1139"/>
                  </a:lnTo>
                  <a:lnTo>
                    <a:pt x="3400" y="1078"/>
                  </a:lnTo>
                  <a:lnTo>
                    <a:pt x="3373" y="1020"/>
                  </a:lnTo>
                  <a:lnTo>
                    <a:pt x="3345" y="961"/>
                  </a:lnTo>
                  <a:lnTo>
                    <a:pt x="3315" y="905"/>
                  </a:lnTo>
                  <a:lnTo>
                    <a:pt x="3281" y="848"/>
                  </a:lnTo>
                  <a:lnTo>
                    <a:pt x="3247" y="794"/>
                  </a:lnTo>
                  <a:lnTo>
                    <a:pt x="3211" y="740"/>
                  </a:lnTo>
                  <a:lnTo>
                    <a:pt x="3172" y="688"/>
                  </a:lnTo>
                  <a:lnTo>
                    <a:pt x="3131" y="638"/>
                  </a:lnTo>
                  <a:lnTo>
                    <a:pt x="3089" y="589"/>
                  </a:lnTo>
                  <a:lnTo>
                    <a:pt x="3045" y="542"/>
                  </a:lnTo>
                  <a:lnTo>
                    <a:pt x="3000" y="496"/>
                  </a:lnTo>
                  <a:lnTo>
                    <a:pt x="2952" y="452"/>
                  </a:lnTo>
                  <a:lnTo>
                    <a:pt x="2903" y="410"/>
                  </a:lnTo>
                  <a:lnTo>
                    <a:pt x="2853" y="369"/>
                  </a:lnTo>
                  <a:lnTo>
                    <a:pt x="2801" y="330"/>
                  </a:lnTo>
                  <a:lnTo>
                    <a:pt x="2748" y="294"/>
                  </a:lnTo>
                  <a:lnTo>
                    <a:pt x="2692" y="259"/>
                  </a:lnTo>
                  <a:lnTo>
                    <a:pt x="2637" y="226"/>
                  </a:lnTo>
                  <a:lnTo>
                    <a:pt x="2580" y="196"/>
                  </a:lnTo>
                  <a:lnTo>
                    <a:pt x="2522" y="168"/>
                  </a:lnTo>
                  <a:lnTo>
                    <a:pt x="2462" y="141"/>
                  </a:lnTo>
                  <a:lnTo>
                    <a:pt x="2403" y="117"/>
                  </a:lnTo>
                  <a:lnTo>
                    <a:pt x="2342" y="95"/>
                  </a:lnTo>
                  <a:lnTo>
                    <a:pt x="2280" y="75"/>
                  </a:lnTo>
                  <a:lnTo>
                    <a:pt x="2218" y="57"/>
                  </a:lnTo>
                  <a:lnTo>
                    <a:pt x="2155" y="43"/>
                  </a:lnTo>
                  <a:lnTo>
                    <a:pt x="2092" y="29"/>
                  </a:lnTo>
                  <a:lnTo>
                    <a:pt x="2028" y="18"/>
                  </a:lnTo>
                  <a:lnTo>
                    <a:pt x="1964" y="11"/>
                  </a:lnTo>
                  <a:lnTo>
                    <a:pt x="1900" y="4"/>
                  </a:lnTo>
                  <a:lnTo>
                    <a:pt x="1835" y="1"/>
                  </a:lnTo>
                  <a:lnTo>
                    <a:pt x="1770" y="0"/>
                  </a:lnTo>
                  <a:lnTo>
                    <a:pt x="1705" y="1"/>
                  </a:lnTo>
                  <a:lnTo>
                    <a:pt x="1641" y="4"/>
                  </a:lnTo>
                  <a:lnTo>
                    <a:pt x="1577" y="11"/>
                  </a:lnTo>
                  <a:lnTo>
                    <a:pt x="1513" y="18"/>
                  </a:lnTo>
                  <a:lnTo>
                    <a:pt x="1449" y="29"/>
                  </a:lnTo>
                  <a:lnTo>
                    <a:pt x="1386" y="43"/>
                  </a:lnTo>
                  <a:lnTo>
                    <a:pt x="1323" y="57"/>
                  </a:lnTo>
                  <a:lnTo>
                    <a:pt x="1260" y="75"/>
                  </a:lnTo>
                  <a:lnTo>
                    <a:pt x="1199" y="95"/>
                  </a:lnTo>
                  <a:lnTo>
                    <a:pt x="1138" y="117"/>
                  </a:lnTo>
                  <a:lnTo>
                    <a:pt x="1077" y="141"/>
                  </a:lnTo>
                  <a:lnTo>
                    <a:pt x="1019" y="168"/>
                  </a:lnTo>
                  <a:lnTo>
                    <a:pt x="961" y="196"/>
                  </a:lnTo>
                  <a:lnTo>
                    <a:pt x="904" y="226"/>
                  </a:lnTo>
                  <a:lnTo>
                    <a:pt x="849" y="259"/>
                  </a:lnTo>
                  <a:lnTo>
                    <a:pt x="793" y="294"/>
                  </a:lnTo>
                  <a:lnTo>
                    <a:pt x="740" y="330"/>
                  </a:lnTo>
                  <a:lnTo>
                    <a:pt x="688" y="369"/>
                  </a:lnTo>
                  <a:lnTo>
                    <a:pt x="638" y="410"/>
                  </a:lnTo>
                  <a:lnTo>
                    <a:pt x="589" y="452"/>
                  </a:lnTo>
                  <a:lnTo>
                    <a:pt x="541" y="496"/>
                  </a:lnTo>
                  <a:lnTo>
                    <a:pt x="496" y="542"/>
                  </a:lnTo>
                  <a:lnTo>
                    <a:pt x="452" y="589"/>
                  </a:lnTo>
                  <a:lnTo>
                    <a:pt x="410" y="638"/>
                  </a:lnTo>
                  <a:lnTo>
                    <a:pt x="369" y="688"/>
                  </a:lnTo>
                  <a:lnTo>
                    <a:pt x="330" y="740"/>
                  </a:lnTo>
                  <a:lnTo>
                    <a:pt x="294" y="794"/>
                  </a:lnTo>
                  <a:lnTo>
                    <a:pt x="260" y="848"/>
                  </a:lnTo>
                  <a:lnTo>
                    <a:pt x="226" y="905"/>
                  </a:lnTo>
                  <a:lnTo>
                    <a:pt x="195" y="961"/>
                  </a:lnTo>
                  <a:lnTo>
                    <a:pt x="168" y="1020"/>
                  </a:lnTo>
                  <a:lnTo>
                    <a:pt x="141" y="1078"/>
                  </a:lnTo>
                  <a:lnTo>
                    <a:pt x="117" y="1139"/>
                  </a:lnTo>
                  <a:lnTo>
                    <a:pt x="95" y="1200"/>
                  </a:lnTo>
                  <a:lnTo>
                    <a:pt x="75" y="1261"/>
                  </a:lnTo>
                  <a:lnTo>
                    <a:pt x="57" y="1324"/>
                  </a:lnTo>
                  <a:lnTo>
                    <a:pt x="42" y="1387"/>
                  </a:lnTo>
                  <a:lnTo>
                    <a:pt x="30" y="1450"/>
                  </a:lnTo>
                  <a:lnTo>
                    <a:pt x="19" y="1514"/>
                  </a:lnTo>
                  <a:lnTo>
                    <a:pt x="11" y="1578"/>
                  </a:lnTo>
                  <a:lnTo>
                    <a:pt x="4" y="1642"/>
                  </a:lnTo>
                  <a:lnTo>
                    <a:pt x="1" y="1707"/>
                  </a:lnTo>
                  <a:lnTo>
                    <a:pt x="0" y="1771"/>
                  </a:lnTo>
                  <a:lnTo>
                    <a:pt x="1" y="1837"/>
                  </a:lnTo>
                  <a:lnTo>
                    <a:pt x="4" y="1901"/>
                  </a:lnTo>
                  <a:lnTo>
                    <a:pt x="11" y="1966"/>
                  </a:lnTo>
                  <a:lnTo>
                    <a:pt x="19" y="2030"/>
                  </a:lnTo>
                  <a:lnTo>
                    <a:pt x="30" y="2093"/>
                  </a:lnTo>
                  <a:lnTo>
                    <a:pt x="42" y="2157"/>
                  </a:lnTo>
                  <a:lnTo>
                    <a:pt x="57" y="2220"/>
                  </a:lnTo>
                  <a:lnTo>
                    <a:pt x="75" y="2282"/>
                  </a:lnTo>
                  <a:lnTo>
                    <a:pt x="95" y="2344"/>
                  </a:lnTo>
                  <a:lnTo>
                    <a:pt x="117" y="2405"/>
                  </a:lnTo>
                  <a:lnTo>
                    <a:pt x="141" y="2464"/>
                  </a:lnTo>
                  <a:lnTo>
                    <a:pt x="168" y="2524"/>
                  </a:lnTo>
                  <a:lnTo>
                    <a:pt x="195" y="2582"/>
                  </a:lnTo>
                  <a:lnTo>
                    <a:pt x="226" y="2639"/>
                  </a:lnTo>
                  <a:lnTo>
                    <a:pt x="260" y="2694"/>
                  </a:lnTo>
                  <a:lnTo>
                    <a:pt x="294" y="2750"/>
                  </a:lnTo>
                  <a:lnTo>
                    <a:pt x="330" y="2803"/>
                  </a:lnTo>
                  <a:lnTo>
                    <a:pt x="369" y="2855"/>
                  </a:lnTo>
                  <a:lnTo>
                    <a:pt x="410" y="2905"/>
                  </a:lnTo>
                  <a:lnTo>
                    <a:pt x="452" y="2954"/>
                  </a:lnTo>
                  <a:lnTo>
                    <a:pt x="496" y="3002"/>
                  </a:lnTo>
                  <a:lnTo>
                    <a:pt x="541" y="3047"/>
                  </a:lnTo>
                  <a:lnTo>
                    <a:pt x="589" y="3091"/>
                  </a:lnTo>
                  <a:lnTo>
                    <a:pt x="638" y="3133"/>
                  </a:lnTo>
                  <a:lnTo>
                    <a:pt x="688" y="3174"/>
                  </a:lnTo>
                  <a:lnTo>
                    <a:pt x="740" y="3213"/>
                  </a:lnTo>
                  <a:lnTo>
                    <a:pt x="793" y="3249"/>
                  </a:lnTo>
                  <a:lnTo>
                    <a:pt x="849" y="3284"/>
                  </a:lnTo>
                  <a:lnTo>
                    <a:pt x="904" y="3317"/>
                  </a:lnTo>
                  <a:lnTo>
                    <a:pt x="961" y="3347"/>
                  </a:lnTo>
                  <a:lnTo>
                    <a:pt x="1019" y="3376"/>
                  </a:lnTo>
                  <a:lnTo>
                    <a:pt x="1077" y="3403"/>
                  </a:lnTo>
                  <a:lnTo>
                    <a:pt x="1138" y="3426"/>
                  </a:lnTo>
                  <a:lnTo>
                    <a:pt x="1199" y="3448"/>
                  </a:lnTo>
                  <a:lnTo>
                    <a:pt x="1260" y="3468"/>
                  </a:lnTo>
                  <a:lnTo>
                    <a:pt x="1323" y="3486"/>
                  </a:lnTo>
                  <a:lnTo>
                    <a:pt x="1386" y="3501"/>
                  </a:lnTo>
                  <a:lnTo>
                    <a:pt x="1449" y="3514"/>
                  </a:lnTo>
                  <a:lnTo>
                    <a:pt x="1513" y="3524"/>
                  </a:lnTo>
                  <a:lnTo>
                    <a:pt x="1577" y="3533"/>
                  </a:lnTo>
                  <a:lnTo>
                    <a:pt x="1641" y="3539"/>
                  </a:lnTo>
                  <a:lnTo>
                    <a:pt x="1705" y="3542"/>
                  </a:lnTo>
                  <a:lnTo>
                    <a:pt x="1770" y="3543"/>
                  </a:lnTo>
                  <a:lnTo>
                    <a:pt x="1835" y="3542"/>
                  </a:lnTo>
                  <a:lnTo>
                    <a:pt x="1900" y="3539"/>
                  </a:lnTo>
                  <a:lnTo>
                    <a:pt x="1964" y="3533"/>
                  </a:lnTo>
                  <a:lnTo>
                    <a:pt x="2028" y="3524"/>
                  </a:lnTo>
                  <a:lnTo>
                    <a:pt x="2092" y="3514"/>
                  </a:lnTo>
                  <a:lnTo>
                    <a:pt x="2155" y="3501"/>
                  </a:lnTo>
                  <a:lnTo>
                    <a:pt x="2218" y="3486"/>
                  </a:lnTo>
                  <a:lnTo>
                    <a:pt x="2280" y="3468"/>
                  </a:lnTo>
                  <a:lnTo>
                    <a:pt x="2342" y="3448"/>
                  </a:lnTo>
                  <a:lnTo>
                    <a:pt x="2403" y="3426"/>
                  </a:lnTo>
                  <a:lnTo>
                    <a:pt x="2462" y="3403"/>
                  </a:lnTo>
                  <a:lnTo>
                    <a:pt x="2522" y="3376"/>
                  </a:lnTo>
                  <a:lnTo>
                    <a:pt x="2580" y="3347"/>
                  </a:lnTo>
                  <a:lnTo>
                    <a:pt x="2637" y="3317"/>
                  </a:lnTo>
                  <a:lnTo>
                    <a:pt x="2692" y="3284"/>
                  </a:lnTo>
                  <a:lnTo>
                    <a:pt x="2748" y="3249"/>
                  </a:lnTo>
                  <a:lnTo>
                    <a:pt x="2801" y="3213"/>
                  </a:lnTo>
                  <a:lnTo>
                    <a:pt x="2853" y="3174"/>
                  </a:lnTo>
                  <a:lnTo>
                    <a:pt x="2903" y="3133"/>
                  </a:lnTo>
                  <a:lnTo>
                    <a:pt x="2952" y="3091"/>
                  </a:lnTo>
                  <a:lnTo>
                    <a:pt x="3000" y="3047"/>
                  </a:lnTo>
                  <a:lnTo>
                    <a:pt x="3045" y="3002"/>
                  </a:lnTo>
                  <a:lnTo>
                    <a:pt x="3089" y="2954"/>
                  </a:lnTo>
                  <a:lnTo>
                    <a:pt x="3131" y="2905"/>
                  </a:lnTo>
                  <a:lnTo>
                    <a:pt x="3172" y="2855"/>
                  </a:lnTo>
                  <a:lnTo>
                    <a:pt x="3211" y="2803"/>
                  </a:lnTo>
                  <a:lnTo>
                    <a:pt x="3247" y="2750"/>
                  </a:lnTo>
                  <a:lnTo>
                    <a:pt x="3281" y="2694"/>
                  </a:lnTo>
                  <a:lnTo>
                    <a:pt x="3315" y="2639"/>
                  </a:lnTo>
                  <a:lnTo>
                    <a:pt x="3345" y="2582"/>
                  </a:lnTo>
                  <a:lnTo>
                    <a:pt x="3373" y="2524"/>
                  </a:lnTo>
                  <a:lnTo>
                    <a:pt x="3400" y="2464"/>
                  </a:lnTo>
                  <a:lnTo>
                    <a:pt x="3424" y="2405"/>
                  </a:lnTo>
                  <a:lnTo>
                    <a:pt x="3446" y="2344"/>
                  </a:lnTo>
                  <a:lnTo>
                    <a:pt x="3466" y="2282"/>
                  </a:lnTo>
                  <a:lnTo>
                    <a:pt x="3484" y="2220"/>
                  </a:lnTo>
                  <a:lnTo>
                    <a:pt x="3498" y="2157"/>
                  </a:lnTo>
                  <a:lnTo>
                    <a:pt x="3511" y="2093"/>
                  </a:lnTo>
                  <a:lnTo>
                    <a:pt x="3522" y="2030"/>
                  </a:lnTo>
                  <a:lnTo>
                    <a:pt x="3530" y="1966"/>
                  </a:lnTo>
                  <a:lnTo>
                    <a:pt x="3537" y="1901"/>
                  </a:lnTo>
                  <a:lnTo>
                    <a:pt x="3540" y="1837"/>
                  </a:lnTo>
                  <a:lnTo>
                    <a:pt x="3541" y="1771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27" name="Freeform 227"/>
            <p:cNvSpPr>
              <a:spLocks/>
            </p:cNvSpPr>
            <p:nvPr/>
          </p:nvSpPr>
          <p:spPr bwMode="auto">
            <a:xfrm>
              <a:off x="3659" y="3125"/>
              <a:ext cx="192" cy="168"/>
            </a:xfrm>
            <a:custGeom>
              <a:avLst/>
              <a:gdLst>
                <a:gd name="T0" fmla="*/ 669 w 712"/>
                <a:gd name="T1" fmla="*/ 51 h 619"/>
                <a:gd name="T2" fmla="*/ 570 w 712"/>
                <a:gd name="T3" fmla="*/ 31 h 619"/>
                <a:gd name="T4" fmla="*/ 520 w 712"/>
                <a:gd name="T5" fmla="*/ 22 h 619"/>
                <a:gd name="T6" fmla="*/ 471 w 712"/>
                <a:gd name="T7" fmla="*/ 14 h 619"/>
                <a:gd name="T8" fmla="*/ 421 w 712"/>
                <a:gd name="T9" fmla="*/ 8 h 619"/>
                <a:gd name="T10" fmla="*/ 371 w 712"/>
                <a:gd name="T11" fmla="*/ 3 h 619"/>
                <a:gd name="T12" fmla="*/ 346 w 712"/>
                <a:gd name="T13" fmla="*/ 1 h 619"/>
                <a:gd name="T14" fmla="*/ 320 w 712"/>
                <a:gd name="T15" fmla="*/ 0 h 619"/>
                <a:gd name="T16" fmla="*/ 295 w 712"/>
                <a:gd name="T17" fmla="*/ 0 h 619"/>
                <a:gd name="T18" fmla="*/ 270 w 712"/>
                <a:gd name="T19" fmla="*/ 0 h 619"/>
                <a:gd name="T20" fmla="*/ 244 w 712"/>
                <a:gd name="T21" fmla="*/ 2 h 619"/>
                <a:gd name="T22" fmla="*/ 219 w 712"/>
                <a:gd name="T23" fmla="*/ 4 h 619"/>
                <a:gd name="T24" fmla="*/ 193 w 712"/>
                <a:gd name="T25" fmla="*/ 8 h 619"/>
                <a:gd name="T26" fmla="*/ 169 w 712"/>
                <a:gd name="T27" fmla="*/ 13 h 619"/>
                <a:gd name="T28" fmla="*/ 145 w 712"/>
                <a:gd name="T29" fmla="*/ 20 h 619"/>
                <a:gd name="T30" fmla="*/ 134 w 712"/>
                <a:gd name="T31" fmla="*/ 24 h 619"/>
                <a:gd name="T32" fmla="*/ 121 w 712"/>
                <a:gd name="T33" fmla="*/ 29 h 619"/>
                <a:gd name="T34" fmla="*/ 110 w 712"/>
                <a:gd name="T35" fmla="*/ 34 h 619"/>
                <a:gd name="T36" fmla="*/ 100 w 712"/>
                <a:gd name="T37" fmla="*/ 41 h 619"/>
                <a:gd name="T38" fmla="*/ 78 w 712"/>
                <a:gd name="T39" fmla="*/ 54 h 619"/>
                <a:gd name="T40" fmla="*/ 58 w 712"/>
                <a:gd name="T41" fmla="*/ 71 h 619"/>
                <a:gd name="T42" fmla="*/ 39 w 712"/>
                <a:gd name="T43" fmla="*/ 87 h 619"/>
                <a:gd name="T44" fmla="*/ 30 w 712"/>
                <a:gd name="T45" fmla="*/ 96 h 619"/>
                <a:gd name="T46" fmla="*/ 21 w 712"/>
                <a:gd name="T47" fmla="*/ 106 h 619"/>
                <a:gd name="T48" fmla="*/ 13 w 712"/>
                <a:gd name="T49" fmla="*/ 117 h 619"/>
                <a:gd name="T50" fmla="*/ 8 w 712"/>
                <a:gd name="T51" fmla="*/ 127 h 619"/>
                <a:gd name="T52" fmla="*/ 3 w 712"/>
                <a:gd name="T53" fmla="*/ 139 h 619"/>
                <a:gd name="T54" fmla="*/ 1 w 712"/>
                <a:gd name="T55" fmla="*/ 150 h 619"/>
                <a:gd name="T56" fmla="*/ 0 w 712"/>
                <a:gd name="T57" fmla="*/ 162 h 619"/>
                <a:gd name="T58" fmla="*/ 1 w 712"/>
                <a:gd name="T59" fmla="*/ 176 h 619"/>
                <a:gd name="T60" fmla="*/ 3 w 712"/>
                <a:gd name="T61" fmla="*/ 188 h 619"/>
                <a:gd name="T62" fmla="*/ 6 w 712"/>
                <a:gd name="T63" fmla="*/ 201 h 619"/>
                <a:gd name="T64" fmla="*/ 12 w 712"/>
                <a:gd name="T65" fmla="*/ 213 h 619"/>
                <a:gd name="T66" fmla="*/ 18 w 712"/>
                <a:gd name="T67" fmla="*/ 226 h 619"/>
                <a:gd name="T68" fmla="*/ 23 w 712"/>
                <a:gd name="T69" fmla="*/ 237 h 619"/>
                <a:gd name="T70" fmla="*/ 31 w 712"/>
                <a:gd name="T71" fmla="*/ 250 h 619"/>
                <a:gd name="T72" fmla="*/ 39 w 712"/>
                <a:gd name="T73" fmla="*/ 261 h 619"/>
                <a:gd name="T74" fmla="*/ 46 w 712"/>
                <a:gd name="T75" fmla="*/ 271 h 619"/>
                <a:gd name="T76" fmla="*/ 55 w 712"/>
                <a:gd name="T77" fmla="*/ 281 h 619"/>
                <a:gd name="T78" fmla="*/ 64 w 712"/>
                <a:gd name="T79" fmla="*/ 289 h 619"/>
                <a:gd name="T80" fmla="*/ 83 w 712"/>
                <a:gd name="T81" fmla="*/ 306 h 619"/>
                <a:gd name="T82" fmla="*/ 103 w 712"/>
                <a:gd name="T83" fmla="*/ 321 h 619"/>
                <a:gd name="T84" fmla="*/ 124 w 712"/>
                <a:gd name="T85" fmla="*/ 335 h 619"/>
                <a:gd name="T86" fmla="*/ 166 w 712"/>
                <a:gd name="T87" fmla="*/ 362 h 619"/>
                <a:gd name="T88" fmla="*/ 209 w 712"/>
                <a:gd name="T89" fmla="*/ 389 h 619"/>
                <a:gd name="T90" fmla="*/ 252 w 712"/>
                <a:gd name="T91" fmla="*/ 414 h 619"/>
                <a:gd name="T92" fmla="*/ 296 w 712"/>
                <a:gd name="T93" fmla="*/ 440 h 619"/>
                <a:gd name="T94" fmla="*/ 318 w 712"/>
                <a:gd name="T95" fmla="*/ 451 h 619"/>
                <a:gd name="T96" fmla="*/ 341 w 712"/>
                <a:gd name="T97" fmla="*/ 462 h 619"/>
                <a:gd name="T98" fmla="*/ 365 w 712"/>
                <a:gd name="T99" fmla="*/ 473 h 619"/>
                <a:gd name="T100" fmla="*/ 388 w 712"/>
                <a:gd name="T101" fmla="*/ 482 h 619"/>
                <a:gd name="T102" fmla="*/ 434 w 712"/>
                <a:gd name="T103" fmla="*/ 499 h 619"/>
                <a:gd name="T104" fmla="*/ 529 w 712"/>
                <a:gd name="T105" fmla="*/ 534 h 619"/>
                <a:gd name="T106" fmla="*/ 554 w 712"/>
                <a:gd name="T107" fmla="*/ 543 h 619"/>
                <a:gd name="T108" fmla="*/ 577 w 712"/>
                <a:gd name="T109" fmla="*/ 552 h 619"/>
                <a:gd name="T110" fmla="*/ 599 w 712"/>
                <a:gd name="T111" fmla="*/ 562 h 619"/>
                <a:gd name="T112" fmla="*/ 622 w 712"/>
                <a:gd name="T113" fmla="*/ 573 h 619"/>
                <a:gd name="T114" fmla="*/ 667 w 712"/>
                <a:gd name="T115" fmla="*/ 596 h 619"/>
                <a:gd name="T116" fmla="*/ 712 w 712"/>
                <a:gd name="T117" fmla="*/ 619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2" h="619">
                  <a:moveTo>
                    <a:pt x="669" y="51"/>
                  </a:moveTo>
                  <a:lnTo>
                    <a:pt x="570" y="31"/>
                  </a:lnTo>
                  <a:lnTo>
                    <a:pt x="520" y="22"/>
                  </a:lnTo>
                  <a:lnTo>
                    <a:pt x="471" y="14"/>
                  </a:lnTo>
                  <a:lnTo>
                    <a:pt x="421" y="8"/>
                  </a:lnTo>
                  <a:lnTo>
                    <a:pt x="371" y="3"/>
                  </a:lnTo>
                  <a:lnTo>
                    <a:pt x="346" y="1"/>
                  </a:lnTo>
                  <a:lnTo>
                    <a:pt x="320" y="0"/>
                  </a:lnTo>
                  <a:lnTo>
                    <a:pt x="295" y="0"/>
                  </a:lnTo>
                  <a:lnTo>
                    <a:pt x="270" y="0"/>
                  </a:lnTo>
                  <a:lnTo>
                    <a:pt x="244" y="2"/>
                  </a:lnTo>
                  <a:lnTo>
                    <a:pt x="219" y="4"/>
                  </a:lnTo>
                  <a:lnTo>
                    <a:pt x="193" y="8"/>
                  </a:lnTo>
                  <a:lnTo>
                    <a:pt x="169" y="13"/>
                  </a:lnTo>
                  <a:lnTo>
                    <a:pt x="145" y="20"/>
                  </a:lnTo>
                  <a:lnTo>
                    <a:pt x="134" y="24"/>
                  </a:lnTo>
                  <a:lnTo>
                    <a:pt x="121" y="29"/>
                  </a:lnTo>
                  <a:lnTo>
                    <a:pt x="110" y="34"/>
                  </a:lnTo>
                  <a:lnTo>
                    <a:pt x="100" y="41"/>
                  </a:lnTo>
                  <a:lnTo>
                    <a:pt x="78" y="54"/>
                  </a:lnTo>
                  <a:lnTo>
                    <a:pt x="58" y="71"/>
                  </a:lnTo>
                  <a:lnTo>
                    <a:pt x="39" y="87"/>
                  </a:lnTo>
                  <a:lnTo>
                    <a:pt x="30" y="96"/>
                  </a:lnTo>
                  <a:lnTo>
                    <a:pt x="21" y="106"/>
                  </a:lnTo>
                  <a:lnTo>
                    <a:pt x="13" y="117"/>
                  </a:lnTo>
                  <a:lnTo>
                    <a:pt x="8" y="127"/>
                  </a:lnTo>
                  <a:lnTo>
                    <a:pt x="3" y="139"/>
                  </a:lnTo>
                  <a:lnTo>
                    <a:pt x="1" y="150"/>
                  </a:lnTo>
                  <a:lnTo>
                    <a:pt x="0" y="162"/>
                  </a:lnTo>
                  <a:lnTo>
                    <a:pt x="1" y="176"/>
                  </a:lnTo>
                  <a:lnTo>
                    <a:pt x="3" y="188"/>
                  </a:lnTo>
                  <a:lnTo>
                    <a:pt x="6" y="201"/>
                  </a:lnTo>
                  <a:lnTo>
                    <a:pt x="12" y="213"/>
                  </a:lnTo>
                  <a:lnTo>
                    <a:pt x="18" y="226"/>
                  </a:lnTo>
                  <a:lnTo>
                    <a:pt x="23" y="237"/>
                  </a:lnTo>
                  <a:lnTo>
                    <a:pt x="31" y="250"/>
                  </a:lnTo>
                  <a:lnTo>
                    <a:pt x="39" y="261"/>
                  </a:lnTo>
                  <a:lnTo>
                    <a:pt x="46" y="271"/>
                  </a:lnTo>
                  <a:lnTo>
                    <a:pt x="55" y="281"/>
                  </a:lnTo>
                  <a:lnTo>
                    <a:pt x="64" y="289"/>
                  </a:lnTo>
                  <a:lnTo>
                    <a:pt x="83" y="306"/>
                  </a:lnTo>
                  <a:lnTo>
                    <a:pt x="103" y="321"/>
                  </a:lnTo>
                  <a:lnTo>
                    <a:pt x="124" y="335"/>
                  </a:lnTo>
                  <a:lnTo>
                    <a:pt x="166" y="362"/>
                  </a:lnTo>
                  <a:lnTo>
                    <a:pt x="209" y="389"/>
                  </a:lnTo>
                  <a:lnTo>
                    <a:pt x="252" y="414"/>
                  </a:lnTo>
                  <a:lnTo>
                    <a:pt x="296" y="440"/>
                  </a:lnTo>
                  <a:lnTo>
                    <a:pt x="318" y="451"/>
                  </a:lnTo>
                  <a:lnTo>
                    <a:pt x="341" y="462"/>
                  </a:lnTo>
                  <a:lnTo>
                    <a:pt x="365" y="473"/>
                  </a:lnTo>
                  <a:lnTo>
                    <a:pt x="388" y="482"/>
                  </a:lnTo>
                  <a:lnTo>
                    <a:pt x="434" y="499"/>
                  </a:lnTo>
                  <a:lnTo>
                    <a:pt x="529" y="534"/>
                  </a:lnTo>
                  <a:lnTo>
                    <a:pt x="554" y="543"/>
                  </a:lnTo>
                  <a:lnTo>
                    <a:pt x="577" y="552"/>
                  </a:lnTo>
                  <a:lnTo>
                    <a:pt x="599" y="562"/>
                  </a:lnTo>
                  <a:lnTo>
                    <a:pt x="622" y="573"/>
                  </a:lnTo>
                  <a:lnTo>
                    <a:pt x="667" y="596"/>
                  </a:lnTo>
                  <a:lnTo>
                    <a:pt x="712" y="61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28" name="Freeform 228"/>
            <p:cNvSpPr>
              <a:spLocks/>
            </p:cNvSpPr>
            <p:nvPr/>
          </p:nvSpPr>
          <p:spPr bwMode="auto">
            <a:xfrm>
              <a:off x="3288" y="3602"/>
              <a:ext cx="158" cy="316"/>
            </a:xfrm>
            <a:custGeom>
              <a:avLst/>
              <a:gdLst>
                <a:gd name="T0" fmla="*/ 588 w 588"/>
                <a:gd name="T1" fmla="*/ 702 h 1174"/>
                <a:gd name="T2" fmla="*/ 550 w 588"/>
                <a:gd name="T3" fmla="*/ 647 h 1174"/>
                <a:gd name="T4" fmla="*/ 512 w 588"/>
                <a:gd name="T5" fmla="*/ 591 h 1174"/>
                <a:gd name="T6" fmla="*/ 496 w 588"/>
                <a:gd name="T7" fmla="*/ 562 h 1174"/>
                <a:gd name="T8" fmla="*/ 478 w 588"/>
                <a:gd name="T9" fmla="*/ 533 h 1174"/>
                <a:gd name="T10" fmla="*/ 446 w 588"/>
                <a:gd name="T11" fmla="*/ 475 h 1174"/>
                <a:gd name="T12" fmla="*/ 414 w 588"/>
                <a:gd name="T13" fmla="*/ 416 h 1174"/>
                <a:gd name="T14" fmla="*/ 381 w 588"/>
                <a:gd name="T15" fmla="*/ 357 h 1174"/>
                <a:gd name="T16" fmla="*/ 346 w 588"/>
                <a:gd name="T17" fmla="*/ 301 h 1174"/>
                <a:gd name="T18" fmla="*/ 311 w 588"/>
                <a:gd name="T19" fmla="*/ 244 h 1174"/>
                <a:gd name="T20" fmla="*/ 276 w 588"/>
                <a:gd name="T21" fmla="*/ 186 h 1174"/>
                <a:gd name="T22" fmla="*/ 243 w 588"/>
                <a:gd name="T23" fmla="*/ 127 h 1174"/>
                <a:gd name="T24" fmla="*/ 226 w 588"/>
                <a:gd name="T25" fmla="*/ 98 h 1174"/>
                <a:gd name="T26" fmla="*/ 217 w 588"/>
                <a:gd name="T27" fmla="*/ 84 h 1174"/>
                <a:gd name="T28" fmla="*/ 207 w 588"/>
                <a:gd name="T29" fmla="*/ 70 h 1174"/>
                <a:gd name="T30" fmla="*/ 196 w 588"/>
                <a:gd name="T31" fmla="*/ 58 h 1174"/>
                <a:gd name="T32" fmla="*/ 185 w 588"/>
                <a:gd name="T33" fmla="*/ 46 h 1174"/>
                <a:gd name="T34" fmla="*/ 174 w 588"/>
                <a:gd name="T35" fmla="*/ 34 h 1174"/>
                <a:gd name="T36" fmla="*/ 161 w 588"/>
                <a:gd name="T37" fmla="*/ 24 h 1174"/>
                <a:gd name="T38" fmla="*/ 145 w 588"/>
                <a:gd name="T39" fmla="*/ 14 h 1174"/>
                <a:gd name="T40" fmla="*/ 138 w 588"/>
                <a:gd name="T41" fmla="*/ 10 h 1174"/>
                <a:gd name="T42" fmla="*/ 130 w 588"/>
                <a:gd name="T43" fmla="*/ 6 h 1174"/>
                <a:gd name="T44" fmla="*/ 122 w 588"/>
                <a:gd name="T45" fmla="*/ 4 h 1174"/>
                <a:gd name="T46" fmla="*/ 113 w 588"/>
                <a:gd name="T47" fmla="*/ 1 h 1174"/>
                <a:gd name="T48" fmla="*/ 106 w 588"/>
                <a:gd name="T49" fmla="*/ 0 h 1174"/>
                <a:gd name="T50" fmla="*/ 97 w 588"/>
                <a:gd name="T51" fmla="*/ 0 h 1174"/>
                <a:gd name="T52" fmla="*/ 89 w 588"/>
                <a:gd name="T53" fmla="*/ 1 h 1174"/>
                <a:gd name="T54" fmla="*/ 81 w 588"/>
                <a:gd name="T55" fmla="*/ 5 h 1174"/>
                <a:gd name="T56" fmla="*/ 74 w 588"/>
                <a:gd name="T57" fmla="*/ 8 h 1174"/>
                <a:gd name="T58" fmla="*/ 67 w 588"/>
                <a:gd name="T59" fmla="*/ 13 h 1174"/>
                <a:gd name="T60" fmla="*/ 53 w 588"/>
                <a:gd name="T61" fmla="*/ 24 h 1174"/>
                <a:gd name="T62" fmla="*/ 40 w 588"/>
                <a:gd name="T63" fmla="*/ 36 h 1174"/>
                <a:gd name="T64" fmla="*/ 31 w 588"/>
                <a:gd name="T65" fmla="*/ 49 h 1174"/>
                <a:gd name="T66" fmla="*/ 22 w 588"/>
                <a:gd name="T67" fmla="*/ 63 h 1174"/>
                <a:gd name="T68" fmla="*/ 15 w 588"/>
                <a:gd name="T69" fmla="*/ 79 h 1174"/>
                <a:gd name="T70" fmla="*/ 11 w 588"/>
                <a:gd name="T71" fmla="*/ 94 h 1174"/>
                <a:gd name="T72" fmla="*/ 8 w 588"/>
                <a:gd name="T73" fmla="*/ 111 h 1174"/>
                <a:gd name="T74" fmla="*/ 6 w 588"/>
                <a:gd name="T75" fmla="*/ 129 h 1174"/>
                <a:gd name="T76" fmla="*/ 5 w 588"/>
                <a:gd name="T77" fmla="*/ 162 h 1174"/>
                <a:gd name="T78" fmla="*/ 1 w 588"/>
                <a:gd name="T79" fmla="*/ 229 h 1174"/>
                <a:gd name="T80" fmla="*/ 0 w 588"/>
                <a:gd name="T81" fmla="*/ 262 h 1174"/>
                <a:gd name="T82" fmla="*/ 0 w 588"/>
                <a:gd name="T83" fmla="*/ 295 h 1174"/>
                <a:gd name="T84" fmla="*/ 1 w 588"/>
                <a:gd name="T85" fmla="*/ 329 h 1174"/>
                <a:gd name="T86" fmla="*/ 3 w 588"/>
                <a:gd name="T87" fmla="*/ 363 h 1174"/>
                <a:gd name="T88" fmla="*/ 7 w 588"/>
                <a:gd name="T89" fmla="*/ 396 h 1174"/>
                <a:gd name="T90" fmla="*/ 12 w 588"/>
                <a:gd name="T91" fmla="*/ 429 h 1174"/>
                <a:gd name="T92" fmla="*/ 23 w 588"/>
                <a:gd name="T93" fmla="*/ 496 h 1174"/>
                <a:gd name="T94" fmla="*/ 35 w 588"/>
                <a:gd name="T95" fmla="*/ 562 h 1174"/>
                <a:gd name="T96" fmla="*/ 49 w 588"/>
                <a:gd name="T97" fmla="*/ 627 h 1174"/>
                <a:gd name="T98" fmla="*/ 57 w 588"/>
                <a:gd name="T99" fmla="*/ 659 h 1174"/>
                <a:gd name="T100" fmla="*/ 66 w 588"/>
                <a:gd name="T101" fmla="*/ 691 h 1174"/>
                <a:gd name="T102" fmla="*/ 75 w 588"/>
                <a:gd name="T103" fmla="*/ 723 h 1174"/>
                <a:gd name="T104" fmla="*/ 85 w 588"/>
                <a:gd name="T105" fmla="*/ 755 h 1174"/>
                <a:gd name="T106" fmla="*/ 106 w 588"/>
                <a:gd name="T107" fmla="*/ 819 h 1174"/>
                <a:gd name="T108" fmla="*/ 128 w 588"/>
                <a:gd name="T109" fmla="*/ 882 h 1174"/>
                <a:gd name="T110" fmla="*/ 151 w 588"/>
                <a:gd name="T111" fmla="*/ 946 h 1174"/>
                <a:gd name="T112" fmla="*/ 163 w 588"/>
                <a:gd name="T113" fmla="*/ 977 h 1174"/>
                <a:gd name="T114" fmla="*/ 178 w 588"/>
                <a:gd name="T115" fmla="*/ 1007 h 1174"/>
                <a:gd name="T116" fmla="*/ 192 w 588"/>
                <a:gd name="T117" fmla="*/ 1037 h 1174"/>
                <a:gd name="T118" fmla="*/ 210 w 588"/>
                <a:gd name="T119" fmla="*/ 1066 h 1174"/>
                <a:gd name="T120" fmla="*/ 228 w 588"/>
                <a:gd name="T121" fmla="*/ 1093 h 1174"/>
                <a:gd name="T122" fmla="*/ 247 w 588"/>
                <a:gd name="T123" fmla="*/ 1121 h 1174"/>
                <a:gd name="T124" fmla="*/ 289 w 588"/>
                <a:gd name="T125" fmla="*/ 1174 h 1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88" h="1174">
                  <a:moveTo>
                    <a:pt x="588" y="702"/>
                  </a:moveTo>
                  <a:lnTo>
                    <a:pt x="550" y="647"/>
                  </a:lnTo>
                  <a:lnTo>
                    <a:pt x="512" y="591"/>
                  </a:lnTo>
                  <a:lnTo>
                    <a:pt x="496" y="562"/>
                  </a:lnTo>
                  <a:lnTo>
                    <a:pt x="478" y="533"/>
                  </a:lnTo>
                  <a:lnTo>
                    <a:pt x="446" y="475"/>
                  </a:lnTo>
                  <a:lnTo>
                    <a:pt x="414" y="416"/>
                  </a:lnTo>
                  <a:lnTo>
                    <a:pt x="381" y="357"/>
                  </a:lnTo>
                  <a:lnTo>
                    <a:pt x="346" y="301"/>
                  </a:lnTo>
                  <a:lnTo>
                    <a:pt x="311" y="244"/>
                  </a:lnTo>
                  <a:lnTo>
                    <a:pt x="276" y="186"/>
                  </a:lnTo>
                  <a:lnTo>
                    <a:pt x="243" y="127"/>
                  </a:lnTo>
                  <a:lnTo>
                    <a:pt x="226" y="98"/>
                  </a:lnTo>
                  <a:lnTo>
                    <a:pt x="217" y="84"/>
                  </a:lnTo>
                  <a:lnTo>
                    <a:pt x="207" y="70"/>
                  </a:lnTo>
                  <a:lnTo>
                    <a:pt x="196" y="58"/>
                  </a:lnTo>
                  <a:lnTo>
                    <a:pt x="185" y="46"/>
                  </a:lnTo>
                  <a:lnTo>
                    <a:pt x="174" y="34"/>
                  </a:lnTo>
                  <a:lnTo>
                    <a:pt x="161" y="24"/>
                  </a:lnTo>
                  <a:lnTo>
                    <a:pt x="145" y="14"/>
                  </a:lnTo>
                  <a:lnTo>
                    <a:pt x="138" y="10"/>
                  </a:lnTo>
                  <a:lnTo>
                    <a:pt x="130" y="6"/>
                  </a:lnTo>
                  <a:lnTo>
                    <a:pt x="122" y="4"/>
                  </a:lnTo>
                  <a:lnTo>
                    <a:pt x="113" y="1"/>
                  </a:lnTo>
                  <a:lnTo>
                    <a:pt x="106" y="0"/>
                  </a:lnTo>
                  <a:lnTo>
                    <a:pt x="97" y="0"/>
                  </a:lnTo>
                  <a:lnTo>
                    <a:pt x="89" y="1"/>
                  </a:lnTo>
                  <a:lnTo>
                    <a:pt x="81" y="5"/>
                  </a:lnTo>
                  <a:lnTo>
                    <a:pt x="74" y="8"/>
                  </a:lnTo>
                  <a:lnTo>
                    <a:pt x="67" y="13"/>
                  </a:lnTo>
                  <a:lnTo>
                    <a:pt x="53" y="24"/>
                  </a:lnTo>
                  <a:lnTo>
                    <a:pt x="40" y="36"/>
                  </a:lnTo>
                  <a:lnTo>
                    <a:pt x="31" y="49"/>
                  </a:lnTo>
                  <a:lnTo>
                    <a:pt x="22" y="63"/>
                  </a:lnTo>
                  <a:lnTo>
                    <a:pt x="15" y="79"/>
                  </a:lnTo>
                  <a:lnTo>
                    <a:pt x="11" y="94"/>
                  </a:lnTo>
                  <a:lnTo>
                    <a:pt x="8" y="111"/>
                  </a:lnTo>
                  <a:lnTo>
                    <a:pt x="6" y="129"/>
                  </a:lnTo>
                  <a:lnTo>
                    <a:pt x="5" y="162"/>
                  </a:lnTo>
                  <a:lnTo>
                    <a:pt x="1" y="229"/>
                  </a:lnTo>
                  <a:lnTo>
                    <a:pt x="0" y="262"/>
                  </a:lnTo>
                  <a:lnTo>
                    <a:pt x="0" y="295"/>
                  </a:lnTo>
                  <a:lnTo>
                    <a:pt x="1" y="329"/>
                  </a:lnTo>
                  <a:lnTo>
                    <a:pt x="3" y="363"/>
                  </a:lnTo>
                  <a:lnTo>
                    <a:pt x="7" y="396"/>
                  </a:lnTo>
                  <a:lnTo>
                    <a:pt x="12" y="429"/>
                  </a:lnTo>
                  <a:lnTo>
                    <a:pt x="23" y="496"/>
                  </a:lnTo>
                  <a:lnTo>
                    <a:pt x="35" y="562"/>
                  </a:lnTo>
                  <a:lnTo>
                    <a:pt x="49" y="627"/>
                  </a:lnTo>
                  <a:lnTo>
                    <a:pt x="57" y="659"/>
                  </a:lnTo>
                  <a:lnTo>
                    <a:pt x="66" y="691"/>
                  </a:lnTo>
                  <a:lnTo>
                    <a:pt x="75" y="723"/>
                  </a:lnTo>
                  <a:lnTo>
                    <a:pt x="85" y="755"/>
                  </a:lnTo>
                  <a:lnTo>
                    <a:pt x="106" y="819"/>
                  </a:lnTo>
                  <a:lnTo>
                    <a:pt x="128" y="882"/>
                  </a:lnTo>
                  <a:lnTo>
                    <a:pt x="151" y="946"/>
                  </a:lnTo>
                  <a:lnTo>
                    <a:pt x="163" y="977"/>
                  </a:lnTo>
                  <a:lnTo>
                    <a:pt x="178" y="1007"/>
                  </a:lnTo>
                  <a:lnTo>
                    <a:pt x="192" y="1037"/>
                  </a:lnTo>
                  <a:lnTo>
                    <a:pt x="210" y="1066"/>
                  </a:lnTo>
                  <a:lnTo>
                    <a:pt x="228" y="1093"/>
                  </a:lnTo>
                  <a:lnTo>
                    <a:pt x="247" y="1121"/>
                  </a:lnTo>
                  <a:lnTo>
                    <a:pt x="289" y="117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29" name="Line 229"/>
            <p:cNvSpPr>
              <a:spLocks noChangeShapeType="1"/>
            </p:cNvSpPr>
            <p:nvPr/>
          </p:nvSpPr>
          <p:spPr bwMode="auto">
            <a:xfrm>
              <a:off x="3724" y="1994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28230" name="Group 230"/>
          <p:cNvGrpSpPr>
            <a:grpSpLocks/>
          </p:cNvGrpSpPr>
          <p:nvPr/>
        </p:nvGrpSpPr>
        <p:grpSpPr bwMode="auto">
          <a:xfrm>
            <a:off x="3624263" y="392113"/>
            <a:ext cx="546100" cy="3101975"/>
            <a:chOff x="3051" y="1108"/>
            <a:chExt cx="267" cy="1518"/>
          </a:xfrm>
        </p:grpSpPr>
        <p:sp>
          <p:nvSpPr>
            <p:cNvPr id="128231" name="Line 231"/>
            <p:cNvSpPr>
              <a:spLocks noChangeShapeType="1"/>
            </p:cNvSpPr>
            <p:nvPr/>
          </p:nvSpPr>
          <p:spPr bwMode="auto">
            <a:xfrm flipH="1">
              <a:off x="3113" y="1108"/>
              <a:ext cx="20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32" name="Line 232"/>
            <p:cNvSpPr>
              <a:spLocks noChangeShapeType="1"/>
            </p:cNvSpPr>
            <p:nvPr/>
          </p:nvSpPr>
          <p:spPr bwMode="auto">
            <a:xfrm flipH="1">
              <a:off x="3113" y="2626"/>
              <a:ext cx="205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33" name="Line 233"/>
            <p:cNvSpPr>
              <a:spLocks noChangeShapeType="1"/>
            </p:cNvSpPr>
            <p:nvPr/>
          </p:nvSpPr>
          <p:spPr bwMode="auto">
            <a:xfrm>
              <a:off x="3147" y="1159"/>
              <a:ext cx="0" cy="141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34" name="Freeform 234"/>
            <p:cNvSpPr>
              <a:spLocks/>
            </p:cNvSpPr>
            <p:nvPr/>
          </p:nvSpPr>
          <p:spPr bwMode="auto">
            <a:xfrm>
              <a:off x="3140" y="1108"/>
              <a:ext cx="16" cy="51"/>
            </a:xfrm>
            <a:custGeom>
              <a:avLst/>
              <a:gdLst>
                <a:gd name="T0" fmla="*/ 0 w 64"/>
                <a:gd name="T1" fmla="*/ 189 h 189"/>
                <a:gd name="T2" fmla="*/ 64 w 64"/>
                <a:gd name="T3" fmla="*/ 189 h 189"/>
                <a:gd name="T4" fmla="*/ 32 w 64"/>
                <a:gd name="T5" fmla="*/ 0 h 189"/>
                <a:gd name="T6" fmla="*/ 0 w 64"/>
                <a:gd name="T7" fmla="*/ 189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4" h="189">
                  <a:moveTo>
                    <a:pt x="0" y="189"/>
                  </a:moveTo>
                  <a:lnTo>
                    <a:pt x="64" y="189"/>
                  </a:lnTo>
                  <a:lnTo>
                    <a:pt x="32" y="0"/>
                  </a:lnTo>
                  <a:lnTo>
                    <a:pt x="0" y="189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35" name="Freeform 235"/>
            <p:cNvSpPr>
              <a:spLocks/>
            </p:cNvSpPr>
            <p:nvPr/>
          </p:nvSpPr>
          <p:spPr bwMode="auto">
            <a:xfrm>
              <a:off x="3140" y="1108"/>
              <a:ext cx="16" cy="51"/>
            </a:xfrm>
            <a:custGeom>
              <a:avLst/>
              <a:gdLst>
                <a:gd name="T0" fmla="*/ 0 w 64"/>
                <a:gd name="T1" fmla="*/ 189 h 189"/>
                <a:gd name="T2" fmla="*/ 64 w 64"/>
                <a:gd name="T3" fmla="*/ 189 h 189"/>
                <a:gd name="T4" fmla="*/ 32 w 64"/>
                <a:gd name="T5" fmla="*/ 0 h 189"/>
                <a:gd name="T6" fmla="*/ 0 w 64"/>
                <a:gd name="T7" fmla="*/ 189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4" h="189">
                  <a:moveTo>
                    <a:pt x="0" y="189"/>
                  </a:moveTo>
                  <a:lnTo>
                    <a:pt x="64" y="189"/>
                  </a:lnTo>
                  <a:lnTo>
                    <a:pt x="32" y="0"/>
                  </a:lnTo>
                  <a:lnTo>
                    <a:pt x="0" y="189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36" name="Freeform 236"/>
            <p:cNvSpPr>
              <a:spLocks/>
            </p:cNvSpPr>
            <p:nvPr/>
          </p:nvSpPr>
          <p:spPr bwMode="auto">
            <a:xfrm>
              <a:off x="3140" y="2576"/>
              <a:ext cx="16" cy="50"/>
            </a:xfrm>
            <a:custGeom>
              <a:avLst/>
              <a:gdLst>
                <a:gd name="T0" fmla="*/ 0 w 64"/>
                <a:gd name="T1" fmla="*/ 0 h 190"/>
                <a:gd name="T2" fmla="*/ 64 w 64"/>
                <a:gd name="T3" fmla="*/ 0 h 190"/>
                <a:gd name="T4" fmla="*/ 32 w 64"/>
                <a:gd name="T5" fmla="*/ 190 h 190"/>
                <a:gd name="T6" fmla="*/ 0 w 64"/>
                <a:gd name="T7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4" h="190">
                  <a:moveTo>
                    <a:pt x="0" y="0"/>
                  </a:moveTo>
                  <a:lnTo>
                    <a:pt x="64" y="0"/>
                  </a:lnTo>
                  <a:lnTo>
                    <a:pt x="32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37" name="Freeform 237"/>
            <p:cNvSpPr>
              <a:spLocks/>
            </p:cNvSpPr>
            <p:nvPr/>
          </p:nvSpPr>
          <p:spPr bwMode="auto">
            <a:xfrm>
              <a:off x="3140" y="2576"/>
              <a:ext cx="16" cy="50"/>
            </a:xfrm>
            <a:custGeom>
              <a:avLst/>
              <a:gdLst>
                <a:gd name="T0" fmla="*/ 0 w 64"/>
                <a:gd name="T1" fmla="*/ 0 h 190"/>
                <a:gd name="T2" fmla="*/ 64 w 64"/>
                <a:gd name="T3" fmla="*/ 0 h 190"/>
                <a:gd name="T4" fmla="*/ 32 w 64"/>
                <a:gd name="T5" fmla="*/ 190 h 190"/>
                <a:gd name="T6" fmla="*/ 0 w 64"/>
                <a:gd name="T7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4" h="190">
                  <a:moveTo>
                    <a:pt x="0" y="0"/>
                  </a:moveTo>
                  <a:lnTo>
                    <a:pt x="64" y="0"/>
                  </a:lnTo>
                  <a:lnTo>
                    <a:pt x="32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38" name="Line 238"/>
            <p:cNvSpPr>
              <a:spLocks noChangeShapeType="1"/>
            </p:cNvSpPr>
            <p:nvPr/>
          </p:nvSpPr>
          <p:spPr bwMode="auto">
            <a:xfrm flipH="1" flipV="1">
              <a:off x="3051" y="1886"/>
              <a:ext cx="79" cy="2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39" name="Line 239"/>
            <p:cNvSpPr>
              <a:spLocks noChangeShapeType="1"/>
            </p:cNvSpPr>
            <p:nvPr/>
          </p:nvSpPr>
          <p:spPr bwMode="auto">
            <a:xfrm flipV="1">
              <a:off x="3085" y="1866"/>
              <a:ext cx="0" cy="3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40" name="Line 240"/>
            <p:cNvSpPr>
              <a:spLocks noChangeShapeType="1"/>
            </p:cNvSpPr>
            <p:nvPr/>
          </p:nvSpPr>
          <p:spPr bwMode="auto">
            <a:xfrm>
              <a:off x="3051" y="1856"/>
              <a:ext cx="79" cy="2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41" name="Freeform 241"/>
            <p:cNvSpPr>
              <a:spLocks/>
            </p:cNvSpPr>
            <p:nvPr/>
          </p:nvSpPr>
          <p:spPr bwMode="auto">
            <a:xfrm>
              <a:off x="3079" y="1830"/>
              <a:ext cx="49" cy="13"/>
            </a:xfrm>
            <a:custGeom>
              <a:avLst/>
              <a:gdLst>
                <a:gd name="T0" fmla="*/ 0 w 184"/>
                <a:gd name="T1" fmla="*/ 0 h 51"/>
                <a:gd name="T2" fmla="*/ 16 w 184"/>
                <a:gd name="T3" fmla="*/ 10 h 51"/>
                <a:gd name="T4" fmla="*/ 32 w 184"/>
                <a:gd name="T5" fmla="*/ 19 h 51"/>
                <a:gd name="T6" fmla="*/ 49 w 184"/>
                <a:gd name="T7" fmla="*/ 27 h 51"/>
                <a:gd name="T8" fmla="*/ 65 w 184"/>
                <a:gd name="T9" fmla="*/ 33 h 51"/>
                <a:gd name="T10" fmla="*/ 83 w 184"/>
                <a:gd name="T11" fmla="*/ 39 h 51"/>
                <a:gd name="T12" fmla="*/ 101 w 184"/>
                <a:gd name="T13" fmla="*/ 43 h 51"/>
                <a:gd name="T14" fmla="*/ 118 w 184"/>
                <a:gd name="T15" fmla="*/ 48 h 51"/>
                <a:gd name="T16" fmla="*/ 135 w 184"/>
                <a:gd name="T17" fmla="*/ 50 h 51"/>
                <a:gd name="T18" fmla="*/ 151 w 184"/>
                <a:gd name="T19" fmla="*/ 51 h 51"/>
                <a:gd name="T20" fmla="*/ 168 w 184"/>
                <a:gd name="T21" fmla="*/ 51 h 51"/>
                <a:gd name="T22" fmla="*/ 184 w 184"/>
                <a:gd name="T23" fmla="*/ 5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4" h="51">
                  <a:moveTo>
                    <a:pt x="0" y="0"/>
                  </a:moveTo>
                  <a:lnTo>
                    <a:pt x="16" y="10"/>
                  </a:lnTo>
                  <a:lnTo>
                    <a:pt x="32" y="19"/>
                  </a:lnTo>
                  <a:lnTo>
                    <a:pt x="49" y="27"/>
                  </a:lnTo>
                  <a:lnTo>
                    <a:pt x="65" y="33"/>
                  </a:lnTo>
                  <a:lnTo>
                    <a:pt x="83" y="39"/>
                  </a:lnTo>
                  <a:lnTo>
                    <a:pt x="101" y="43"/>
                  </a:lnTo>
                  <a:lnTo>
                    <a:pt x="118" y="48"/>
                  </a:lnTo>
                  <a:lnTo>
                    <a:pt x="135" y="50"/>
                  </a:lnTo>
                  <a:lnTo>
                    <a:pt x="151" y="51"/>
                  </a:lnTo>
                  <a:lnTo>
                    <a:pt x="168" y="51"/>
                  </a:lnTo>
                  <a:lnTo>
                    <a:pt x="184" y="5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42" name="Freeform 242"/>
            <p:cNvSpPr>
              <a:spLocks/>
            </p:cNvSpPr>
            <p:nvPr/>
          </p:nvSpPr>
          <p:spPr bwMode="auto">
            <a:xfrm>
              <a:off x="3075" y="1822"/>
              <a:ext cx="4" cy="8"/>
            </a:xfrm>
            <a:custGeom>
              <a:avLst/>
              <a:gdLst>
                <a:gd name="T0" fmla="*/ 12 w 12"/>
                <a:gd name="T1" fmla="*/ 0 h 32"/>
                <a:gd name="T2" fmla="*/ 7 w 12"/>
                <a:gd name="T3" fmla="*/ 2 h 32"/>
                <a:gd name="T4" fmla="*/ 3 w 12"/>
                <a:gd name="T5" fmla="*/ 6 h 32"/>
                <a:gd name="T6" fmla="*/ 1 w 12"/>
                <a:gd name="T7" fmla="*/ 9 h 32"/>
                <a:gd name="T8" fmla="*/ 0 w 12"/>
                <a:gd name="T9" fmla="*/ 13 h 32"/>
                <a:gd name="T10" fmla="*/ 1 w 12"/>
                <a:gd name="T11" fmla="*/ 18 h 32"/>
                <a:gd name="T12" fmla="*/ 3 w 12"/>
                <a:gd name="T13" fmla="*/ 23 h 32"/>
                <a:gd name="T14" fmla="*/ 7 w 12"/>
                <a:gd name="T15" fmla="*/ 28 h 32"/>
                <a:gd name="T16" fmla="*/ 12 w 12"/>
                <a:gd name="T1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32">
                  <a:moveTo>
                    <a:pt x="12" y="0"/>
                  </a:moveTo>
                  <a:lnTo>
                    <a:pt x="7" y="2"/>
                  </a:lnTo>
                  <a:lnTo>
                    <a:pt x="3" y="6"/>
                  </a:lnTo>
                  <a:lnTo>
                    <a:pt x="1" y="9"/>
                  </a:lnTo>
                  <a:lnTo>
                    <a:pt x="0" y="13"/>
                  </a:lnTo>
                  <a:lnTo>
                    <a:pt x="1" y="18"/>
                  </a:lnTo>
                  <a:lnTo>
                    <a:pt x="3" y="23"/>
                  </a:lnTo>
                  <a:lnTo>
                    <a:pt x="7" y="28"/>
                  </a:lnTo>
                  <a:lnTo>
                    <a:pt x="12" y="3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43" name="Freeform 243"/>
            <p:cNvSpPr>
              <a:spLocks/>
            </p:cNvSpPr>
            <p:nvPr/>
          </p:nvSpPr>
          <p:spPr bwMode="auto">
            <a:xfrm>
              <a:off x="3079" y="1820"/>
              <a:ext cx="49" cy="15"/>
            </a:xfrm>
            <a:custGeom>
              <a:avLst/>
              <a:gdLst>
                <a:gd name="T0" fmla="*/ 184 w 184"/>
                <a:gd name="T1" fmla="*/ 51 h 51"/>
                <a:gd name="T2" fmla="*/ 168 w 184"/>
                <a:gd name="T3" fmla="*/ 41 h 51"/>
                <a:gd name="T4" fmla="*/ 151 w 184"/>
                <a:gd name="T5" fmla="*/ 32 h 51"/>
                <a:gd name="T6" fmla="*/ 135 w 184"/>
                <a:gd name="T7" fmla="*/ 24 h 51"/>
                <a:gd name="T8" fmla="*/ 118 w 184"/>
                <a:gd name="T9" fmla="*/ 18 h 51"/>
                <a:gd name="T10" fmla="*/ 101 w 184"/>
                <a:gd name="T11" fmla="*/ 12 h 51"/>
                <a:gd name="T12" fmla="*/ 83 w 184"/>
                <a:gd name="T13" fmla="*/ 8 h 51"/>
                <a:gd name="T14" fmla="*/ 65 w 184"/>
                <a:gd name="T15" fmla="*/ 4 h 51"/>
                <a:gd name="T16" fmla="*/ 49 w 184"/>
                <a:gd name="T17" fmla="*/ 1 h 51"/>
                <a:gd name="T18" fmla="*/ 32 w 184"/>
                <a:gd name="T19" fmla="*/ 0 h 51"/>
                <a:gd name="T20" fmla="*/ 16 w 184"/>
                <a:gd name="T21" fmla="*/ 0 h 51"/>
                <a:gd name="T22" fmla="*/ 0 w 184"/>
                <a:gd name="T23" fmla="*/ 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4" h="51">
                  <a:moveTo>
                    <a:pt x="184" y="51"/>
                  </a:moveTo>
                  <a:lnTo>
                    <a:pt x="168" y="41"/>
                  </a:lnTo>
                  <a:lnTo>
                    <a:pt x="151" y="32"/>
                  </a:lnTo>
                  <a:lnTo>
                    <a:pt x="135" y="24"/>
                  </a:lnTo>
                  <a:lnTo>
                    <a:pt x="118" y="18"/>
                  </a:lnTo>
                  <a:lnTo>
                    <a:pt x="101" y="12"/>
                  </a:lnTo>
                  <a:lnTo>
                    <a:pt x="83" y="8"/>
                  </a:lnTo>
                  <a:lnTo>
                    <a:pt x="65" y="4"/>
                  </a:lnTo>
                  <a:lnTo>
                    <a:pt x="49" y="1"/>
                  </a:lnTo>
                  <a:lnTo>
                    <a:pt x="32" y="0"/>
                  </a:lnTo>
                  <a:lnTo>
                    <a:pt x="16" y="0"/>
                  </a:lnTo>
                  <a:lnTo>
                    <a:pt x="0" y="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44" name="Freeform 244"/>
            <p:cNvSpPr>
              <a:spLocks/>
            </p:cNvSpPr>
            <p:nvPr/>
          </p:nvSpPr>
          <p:spPr bwMode="auto">
            <a:xfrm>
              <a:off x="3128" y="1835"/>
              <a:ext cx="4" cy="8"/>
            </a:xfrm>
            <a:custGeom>
              <a:avLst/>
              <a:gdLst>
                <a:gd name="T0" fmla="*/ 0 w 12"/>
                <a:gd name="T1" fmla="*/ 32 h 32"/>
                <a:gd name="T2" fmla="*/ 5 w 12"/>
                <a:gd name="T3" fmla="*/ 30 h 32"/>
                <a:gd name="T4" fmla="*/ 8 w 12"/>
                <a:gd name="T5" fmla="*/ 27 h 32"/>
                <a:gd name="T6" fmla="*/ 11 w 12"/>
                <a:gd name="T7" fmla="*/ 23 h 32"/>
                <a:gd name="T8" fmla="*/ 12 w 12"/>
                <a:gd name="T9" fmla="*/ 19 h 32"/>
                <a:gd name="T10" fmla="*/ 11 w 12"/>
                <a:gd name="T11" fmla="*/ 14 h 32"/>
                <a:gd name="T12" fmla="*/ 8 w 12"/>
                <a:gd name="T13" fmla="*/ 9 h 32"/>
                <a:gd name="T14" fmla="*/ 5 w 12"/>
                <a:gd name="T15" fmla="*/ 4 h 32"/>
                <a:gd name="T16" fmla="*/ 0 w 12"/>
                <a:gd name="T17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32">
                  <a:moveTo>
                    <a:pt x="0" y="32"/>
                  </a:moveTo>
                  <a:lnTo>
                    <a:pt x="5" y="30"/>
                  </a:lnTo>
                  <a:lnTo>
                    <a:pt x="8" y="27"/>
                  </a:lnTo>
                  <a:lnTo>
                    <a:pt x="11" y="23"/>
                  </a:lnTo>
                  <a:lnTo>
                    <a:pt x="12" y="19"/>
                  </a:lnTo>
                  <a:lnTo>
                    <a:pt x="11" y="14"/>
                  </a:lnTo>
                  <a:lnTo>
                    <a:pt x="8" y="9"/>
                  </a:lnTo>
                  <a:lnTo>
                    <a:pt x="5" y="4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28245" name="Group 245"/>
          <p:cNvGrpSpPr>
            <a:grpSpLocks/>
          </p:cNvGrpSpPr>
          <p:nvPr/>
        </p:nvGrpSpPr>
        <p:grpSpPr bwMode="auto">
          <a:xfrm>
            <a:off x="5829300" y="977900"/>
            <a:ext cx="569913" cy="292100"/>
            <a:chOff x="4130" y="1395"/>
            <a:chExt cx="279" cy="143"/>
          </a:xfrm>
        </p:grpSpPr>
        <p:sp>
          <p:nvSpPr>
            <p:cNvPr id="128246" name="Line 246"/>
            <p:cNvSpPr>
              <a:spLocks noChangeShapeType="1"/>
            </p:cNvSpPr>
            <p:nvPr/>
          </p:nvSpPr>
          <p:spPr bwMode="auto">
            <a:xfrm>
              <a:off x="4130" y="1395"/>
              <a:ext cx="27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47" name="Line 247"/>
            <p:cNvSpPr>
              <a:spLocks noChangeShapeType="1"/>
            </p:cNvSpPr>
            <p:nvPr/>
          </p:nvSpPr>
          <p:spPr bwMode="auto">
            <a:xfrm>
              <a:off x="4130" y="1538"/>
              <a:ext cx="27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48" name="Line 248"/>
            <p:cNvSpPr>
              <a:spLocks noChangeShapeType="1"/>
            </p:cNvSpPr>
            <p:nvPr/>
          </p:nvSpPr>
          <p:spPr bwMode="auto">
            <a:xfrm>
              <a:off x="4375" y="1446"/>
              <a:ext cx="0" cy="3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49" name="Freeform 249"/>
            <p:cNvSpPr>
              <a:spLocks/>
            </p:cNvSpPr>
            <p:nvPr/>
          </p:nvSpPr>
          <p:spPr bwMode="auto">
            <a:xfrm>
              <a:off x="4367" y="1395"/>
              <a:ext cx="17" cy="51"/>
            </a:xfrm>
            <a:custGeom>
              <a:avLst/>
              <a:gdLst>
                <a:gd name="T0" fmla="*/ 0 w 63"/>
                <a:gd name="T1" fmla="*/ 189 h 189"/>
                <a:gd name="T2" fmla="*/ 63 w 63"/>
                <a:gd name="T3" fmla="*/ 189 h 189"/>
                <a:gd name="T4" fmla="*/ 32 w 63"/>
                <a:gd name="T5" fmla="*/ 0 h 189"/>
                <a:gd name="T6" fmla="*/ 0 w 63"/>
                <a:gd name="T7" fmla="*/ 189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89">
                  <a:moveTo>
                    <a:pt x="0" y="189"/>
                  </a:moveTo>
                  <a:lnTo>
                    <a:pt x="63" y="189"/>
                  </a:lnTo>
                  <a:lnTo>
                    <a:pt x="32" y="0"/>
                  </a:lnTo>
                  <a:lnTo>
                    <a:pt x="0" y="189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50" name="Freeform 250"/>
            <p:cNvSpPr>
              <a:spLocks/>
            </p:cNvSpPr>
            <p:nvPr/>
          </p:nvSpPr>
          <p:spPr bwMode="auto">
            <a:xfrm>
              <a:off x="4367" y="1395"/>
              <a:ext cx="17" cy="51"/>
            </a:xfrm>
            <a:custGeom>
              <a:avLst/>
              <a:gdLst>
                <a:gd name="T0" fmla="*/ 0 w 63"/>
                <a:gd name="T1" fmla="*/ 189 h 189"/>
                <a:gd name="T2" fmla="*/ 63 w 63"/>
                <a:gd name="T3" fmla="*/ 189 h 189"/>
                <a:gd name="T4" fmla="*/ 32 w 63"/>
                <a:gd name="T5" fmla="*/ 0 h 189"/>
                <a:gd name="T6" fmla="*/ 0 w 63"/>
                <a:gd name="T7" fmla="*/ 189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89">
                  <a:moveTo>
                    <a:pt x="0" y="189"/>
                  </a:moveTo>
                  <a:lnTo>
                    <a:pt x="63" y="189"/>
                  </a:lnTo>
                  <a:lnTo>
                    <a:pt x="32" y="0"/>
                  </a:lnTo>
                  <a:lnTo>
                    <a:pt x="0" y="189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51" name="Freeform 251"/>
            <p:cNvSpPr>
              <a:spLocks/>
            </p:cNvSpPr>
            <p:nvPr/>
          </p:nvSpPr>
          <p:spPr bwMode="auto">
            <a:xfrm>
              <a:off x="4367" y="1485"/>
              <a:ext cx="17" cy="53"/>
            </a:xfrm>
            <a:custGeom>
              <a:avLst/>
              <a:gdLst>
                <a:gd name="T0" fmla="*/ 0 w 63"/>
                <a:gd name="T1" fmla="*/ 0 h 190"/>
                <a:gd name="T2" fmla="*/ 63 w 63"/>
                <a:gd name="T3" fmla="*/ 0 h 190"/>
                <a:gd name="T4" fmla="*/ 32 w 63"/>
                <a:gd name="T5" fmla="*/ 190 h 190"/>
                <a:gd name="T6" fmla="*/ 0 w 63"/>
                <a:gd name="T7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90">
                  <a:moveTo>
                    <a:pt x="0" y="0"/>
                  </a:moveTo>
                  <a:lnTo>
                    <a:pt x="63" y="0"/>
                  </a:lnTo>
                  <a:lnTo>
                    <a:pt x="32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52" name="Freeform 252"/>
            <p:cNvSpPr>
              <a:spLocks/>
            </p:cNvSpPr>
            <p:nvPr/>
          </p:nvSpPr>
          <p:spPr bwMode="auto">
            <a:xfrm>
              <a:off x="4367" y="1485"/>
              <a:ext cx="17" cy="53"/>
            </a:xfrm>
            <a:custGeom>
              <a:avLst/>
              <a:gdLst>
                <a:gd name="T0" fmla="*/ 0 w 63"/>
                <a:gd name="T1" fmla="*/ 0 h 190"/>
                <a:gd name="T2" fmla="*/ 63 w 63"/>
                <a:gd name="T3" fmla="*/ 0 h 190"/>
                <a:gd name="T4" fmla="*/ 32 w 63"/>
                <a:gd name="T5" fmla="*/ 190 h 190"/>
                <a:gd name="T6" fmla="*/ 0 w 63"/>
                <a:gd name="T7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90">
                  <a:moveTo>
                    <a:pt x="0" y="0"/>
                  </a:moveTo>
                  <a:lnTo>
                    <a:pt x="63" y="0"/>
                  </a:lnTo>
                  <a:lnTo>
                    <a:pt x="32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53" name="Freeform 253"/>
            <p:cNvSpPr>
              <a:spLocks/>
            </p:cNvSpPr>
            <p:nvPr/>
          </p:nvSpPr>
          <p:spPr bwMode="auto">
            <a:xfrm>
              <a:off x="4277" y="1444"/>
              <a:ext cx="81" cy="35"/>
            </a:xfrm>
            <a:custGeom>
              <a:avLst/>
              <a:gdLst>
                <a:gd name="T0" fmla="*/ 0 w 296"/>
                <a:gd name="T1" fmla="*/ 0 h 132"/>
                <a:gd name="T2" fmla="*/ 296 w 296"/>
                <a:gd name="T3" fmla="*/ 80 h 132"/>
                <a:gd name="T4" fmla="*/ 296 w 296"/>
                <a:gd name="T5" fmla="*/ 13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6" h="132">
                  <a:moveTo>
                    <a:pt x="0" y="0"/>
                  </a:moveTo>
                  <a:lnTo>
                    <a:pt x="296" y="80"/>
                  </a:lnTo>
                  <a:lnTo>
                    <a:pt x="296" y="13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54" name="Freeform 254"/>
            <p:cNvSpPr>
              <a:spLocks/>
            </p:cNvSpPr>
            <p:nvPr/>
          </p:nvSpPr>
          <p:spPr bwMode="auto">
            <a:xfrm>
              <a:off x="4341" y="1479"/>
              <a:ext cx="17" cy="8"/>
            </a:xfrm>
            <a:custGeom>
              <a:avLst/>
              <a:gdLst>
                <a:gd name="T0" fmla="*/ 0 w 58"/>
                <a:gd name="T1" fmla="*/ 24 h 28"/>
                <a:gd name="T2" fmla="*/ 10 w 58"/>
                <a:gd name="T3" fmla="*/ 26 h 28"/>
                <a:gd name="T4" fmla="*/ 20 w 58"/>
                <a:gd name="T5" fmla="*/ 28 h 28"/>
                <a:gd name="T6" fmla="*/ 29 w 58"/>
                <a:gd name="T7" fmla="*/ 26 h 28"/>
                <a:gd name="T8" fmla="*/ 38 w 58"/>
                <a:gd name="T9" fmla="*/ 25 h 28"/>
                <a:gd name="T10" fmla="*/ 45 w 58"/>
                <a:gd name="T11" fmla="*/ 22 h 28"/>
                <a:gd name="T12" fmla="*/ 50 w 58"/>
                <a:gd name="T13" fmla="*/ 18 h 28"/>
                <a:gd name="T14" fmla="*/ 54 w 58"/>
                <a:gd name="T15" fmla="*/ 12 h 28"/>
                <a:gd name="T16" fmla="*/ 57 w 58"/>
                <a:gd name="T17" fmla="*/ 7 h 28"/>
                <a:gd name="T18" fmla="*/ 58 w 58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28">
                  <a:moveTo>
                    <a:pt x="0" y="24"/>
                  </a:moveTo>
                  <a:lnTo>
                    <a:pt x="10" y="26"/>
                  </a:lnTo>
                  <a:lnTo>
                    <a:pt x="20" y="28"/>
                  </a:lnTo>
                  <a:lnTo>
                    <a:pt x="29" y="26"/>
                  </a:lnTo>
                  <a:lnTo>
                    <a:pt x="38" y="25"/>
                  </a:lnTo>
                  <a:lnTo>
                    <a:pt x="45" y="22"/>
                  </a:lnTo>
                  <a:lnTo>
                    <a:pt x="50" y="18"/>
                  </a:lnTo>
                  <a:lnTo>
                    <a:pt x="54" y="12"/>
                  </a:lnTo>
                  <a:lnTo>
                    <a:pt x="57" y="7"/>
                  </a:lnTo>
                  <a:lnTo>
                    <a:pt x="58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55" name="Line 255"/>
            <p:cNvSpPr>
              <a:spLocks noChangeShapeType="1"/>
            </p:cNvSpPr>
            <p:nvPr/>
          </p:nvSpPr>
          <p:spPr bwMode="auto">
            <a:xfrm flipH="1" flipV="1">
              <a:off x="4320" y="1479"/>
              <a:ext cx="21" cy="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56" name="Freeform 256"/>
            <p:cNvSpPr>
              <a:spLocks/>
            </p:cNvSpPr>
            <p:nvPr/>
          </p:nvSpPr>
          <p:spPr bwMode="auto">
            <a:xfrm>
              <a:off x="4305" y="1464"/>
              <a:ext cx="15" cy="15"/>
            </a:xfrm>
            <a:custGeom>
              <a:avLst/>
              <a:gdLst>
                <a:gd name="T0" fmla="*/ 0 w 58"/>
                <a:gd name="T1" fmla="*/ 0 h 55"/>
                <a:gd name="T2" fmla="*/ 0 w 58"/>
                <a:gd name="T3" fmla="*/ 6 h 55"/>
                <a:gd name="T4" fmla="*/ 3 w 58"/>
                <a:gd name="T5" fmla="*/ 14 h 55"/>
                <a:gd name="T6" fmla="*/ 8 w 58"/>
                <a:gd name="T7" fmla="*/ 22 h 55"/>
                <a:gd name="T8" fmla="*/ 13 w 58"/>
                <a:gd name="T9" fmla="*/ 30 h 55"/>
                <a:gd name="T10" fmla="*/ 20 w 58"/>
                <a:gd name="T11" fmla="*/ 36 h 55"/>
                <a:gd name="T12" fmla="*/ 29 w 58"/>
                <a:gd name="T13" fmla="*/ 42 h 55"/>
                <a:gd name="T14" fmla="*/ 38 w 58"/>
                <a:gd name="T15" fmla="*/ 47 h 55"/>
                <a:gd name="T16" fmla="*/ 48 w 58"/>
                <a:gd name="T17" fmla="*/ 52 h 55"/>
                <a:gd name="T18" fmla="*/ 58 w 58"/>
                <a:gd name="T19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5">
                  <a:moveTo>
                    <a:pt x="0" y="0"/>
                  </a:moveTo>
                  <a:lnTo>
                    <a:pt x="0" y="6"/>
                  </a:lnTo>
                  <a:lnTo>
                    <a:pt x="3" y="14"/>
                  </a:lnTo>
                  <a:lnTo>
                    <a:pt x="8" y="22"/>
                  </a:lnTo>
                  <a:lnTo>
                    <a:pt x="13" y="30"/>
                  </a:lnTo>
                  <a:lnTo>
                    <a:pt x="20" y="36"/>
                  </a:lnTo>
                  <a:lnTo>
                    <a:pt x="29" y="42"/>
                  </a:lnTo>
                  <a:lnTo>
                    <a:pt x="38" y="47"/>
                  </a:lnTo>
                  <a:lnTo>
                    <a:pt x="48" y="52"/>
                  </a:lnTo>
                  <a:lnTo>
                    <a:pt x="58" y="5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57" name="Line 257"/>
            <p:cNvSpPr>
              <a:spLocks noChangeShapeType="1"/>
            </p:cNvSpPr>
            <p:nvPr/>
          </p:nvSpPr>
          <p:spPr bwMode="auto">
            <a:xfrm flipV="1">
              <a:off x="4305" y="1451"/>
              <a:ext cx="0" cy="13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28258" name="Group 258"/>
          <p:cNvGrpSpPr>
            <a:grpSpLocks/>
          </p:cNvGrpSpPr>
          <p:nvPr/>
        </p:nvGrpSpPr>
        <p:grpSpPr bwMode="auto">
          <a:xfrm>
            <a:off x="4313238" y="1909763"/>
            <a:ext cx="1371600" cy="854075"/>
            <a:chOff x="3388" y="1851"/>
            <a:chExt cx="671" cy="418"/>
          </a:xfrm>
        </p:grpSpPr>
        <p:sp>
          <p:nvSpPr>
            <p:cNvPr id="128259" name="Line 259"/>
            <p:cNvSpPr>
              <a:spLocks noChangeShapeType="1"/>
            </p:cNvSpPr>
            <p:nvPr/>
          </p:nvSpPr>
          <p:spPr bwMode="auto">
            <a:xfrm>
              <a:off x="3723" y="1851"/>
              <a:ext cx="0" cy="180"/>
            </a:xfrm>
            <a:prstGeom prst="line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grpSp>
          <p:nvGrpSpPr>
            <p:cNvPr id="128260" name="Group 260"/>
            <p:cNvGrpSpPr>
              <a:grpSpLocks/>
            </p:cNvGrpSpPr>
            <p:nvPr/>
          </p:nvGrpSpPr>
          <p:grpSpPr bwMode="auto">
            <a:xfrm>
              <a:off x="3388" y="1907"/>
              <a:ext cx="671" cy="362"/>
              <a:chOff x="3388" y="1907"/>
              <a:chExt cx="671" cy="362"/>
            </a:xfrm>
          </p:grpSpPr>
          <p:grpSp>
            <p:nvGrpSpPr>
              <p:cNvPr id="128261" name="Group 261"/>
              <p:cNvGrpSpPr>
                <a:grpSpLocks/>
              </p:cNvGrpSpPr>
              <p:nvPr/>
            </p:nvGrpSpPr>
            <p:grpSpPr bwMode="auto">
              <a:xfrm>
                <a:off x="3388" y="1907"/>
                <a:ext cx="671" cy="362"/>
                <a:chOff x="3388" y="1907"/>
                <a:chExt cx="671" cy="362"/>
              </a:xfrm>
            </p:grpSpPr>
            <p:sp>
              <p:nvSpPr>
                <p:cNvPr id="128262" name="Line 262"/>
                <p:cNvSpPr>
                  <a:spLocks noChangeShapeType="1"/>
                </p:cNvSpPr>
                <p:nvPr/>
              </p:nvSpPr>
              <p:spPr bwMode="auto">
                <a:xfrm flipV="1">
                  <a:off x="3388" y="1971"/>
                  <a:ext cx="0" cy="188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28263" name="Line 263"/>
                <p:cNvSpPr>
                  <a:spLocks noChangeShapeType="1"/>
                </p:cNvSpPr>
                <p:nvPr/>
              </p:nvSpPr>
              <p:spPr bwMode="auto">
                <a:xfrm flipV="1">
                  <a:off x="4059" y="1971"/>
                  <a:ext cx="0" cy="298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28264" name="Line 264"/>
                <p:cNvSpPr>
                  <a:spLocks noChangeShapeType="1"/>
                </p:cNvSpPr>
                <p:nvPr/>
              </p:nvSpPr>
              <p:spPr bwMode="auto">
                <a:xfrm>
                  <a:off x="3441" y="2005"/>
                  <a:ext cx="567" cy="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28265" name="Freeform 265"/>
                <p:cNvSpPr>
                  <a:spLocks/>
                </p:cNvSpPr>
                <p:nvPr/>
              </p:nvSpPr>
              <p:spPr bwMode="auto">
                <a:xfrm>
                  <a:off x="3388" y="1997"/>
                  <a:ext cx="53" cy="17"/>
                </a:xfrm>
                <a:custGeom>
                  <a:avLst/>
                  <a:gdLst>
                    <a:gd name="T0" fmla="*/ 190 w 190"/>
                    <a:gd name="T1" fmla="*/ 0 h 63"/>
                    <a:gd name="T2" fmla="*/ 190 w 190"/>
                    <a:gd name="T3" fmla="*/ 63 h 63"/>
                    <a:gd name="T4" fmla="*/ 0 w 190"/>
                    <a:gd name="T5" fmla="*/ 31 h 63"/>
                    <a:gd name="T6" fmla="*/ 190 w 190"/>
                    <a:gd name="T7" fmla="*/ 0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90" h="63">
                      <a:moveTo>
                        <a:pt x="190" y="0"/>
                      </a:moveTo>
                      <a:lnTo>
                        <a:pt x="190" y="63"/>
                      </a:lnTo>
                      <a:lnTo>
                        <a:pt x="0" y="31"/>
                      </a:lnTo>
                      <a:lnTo>
                        <a:pt x="19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 cmpd="sng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28266" name="Freeform 266"/>
                <p:cNvSpPr>
                  <a:spLocks/>
                </p:cNvSpPr>
                <p:nvPr/>
              </p:nvSpPr>
              <p:spPr bwMode="auto">
                <a:xfrm>
                  <a:off x="3388" y="1997"/>
                  <a:ext cx="53" cy="17"/>
                </a:xfrm>
                <a:custGeom>
                  <a:avLst/>
                  <a:gdLst>
                    <a:gd name="T0" fmla="*/ 190 w 190"/>
                    <a:gd name="T1" fmla="*/ 0 h 63"/>
                    <a:gd name="T2" fmla="*/ 190 w 190"/>
                    <a:gd name="T3" fmla="*/ 63 h 63"/>
                    <a:gd name="T4" fmla="*/ 0 w 190"/>
                    <a:gd name="T5" fmla="*/ 31 h 63"/>
                    <a:gd name="T6" fmla="*/ 190 w 190"/>
                    <a:gd name="T7" fmla="*/ 0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90" h="63">
                      <a:moveTo>
                        <a:pt x="190" y="0"/>
                      </a:moveTo>
                      <a:lnTo>
                        <a:pt x="190" y="63"/>
                      </a:lnTo>
                      <a:lnTo>
                        <a:pt x="0" y="31"/>
                      </a:lnTo>
                      <a:lnTo>
                        <a:pt x="190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28267" name="Freeform 267"/>
                <p:cNvSpPr>
                  <a:spLocks/>
                </p:cNvSpPr>
                <p:nvPr/>
              </p:nvSpPr>
              <p:spPr bwMode="auto">
                <a:xfrm>
                  <a:off x="3684" y="1907"/>
                  <a:ext cx="47" cy="79"/>
                </a:xfrm>
                <a:custGeom>
                  <a:avLst/>
                  <a:gdLst>
                    <a:gd name="T0" fmla="*/ 0 w 175"/>
                    <a:gd name="T1" fmla="*/ 297 h 297"/>
                    <a:gd name="T2" fmla="*/ 52 w 175"/>
                    <a:gd name="T3" fmla="*/ 297 h 297"/>
                    <a:gd name="T4" fmla="*/ 60 w 175"/>
                    <a:gd name="T5" fmla="*/ 295 h 297"/>
                    <a:gd name="T6" fmla="*/ 69 w 175"/>
                    <a:gd name="T7" fmla="*/ 293 h 297"/>
                    <a:gd name="T8" fmla="*/ 77 w 175"/>
                    <a:gd name="T9" fmla="*/ 289 h 297"/>
                    <a:gd name="T10" fmla="*/ 86 w 175"/>
                    <a:gd name="T11" fmla="*/ 284 h 297"/>
                    <a:gd name="T12" fmla="*/ 95 w 175"/>
                    <a:gd name="T13" fmla="*/ 278 h 297"/>
                    <a:gd name="T14" fmla="*/ 104 w 175"/>
                    <a:gd name="T15" fmla="*/ 270 h 297"/>
                    <a:gd name="T16" fmla="*/ 112 w 175"/>
                    <a:gd name="T17" fmla="*/ 261 h 297"/>
                    <a:gd name="T18" fmla="*/ 118 w 175"/>
                    <a:gd name="T19" fmla="*/ 251 h 297"/>
                    <a:gd name="T20" fmla="*/ 125 w 175"/>
                    <a:gd name="T21" fmla="*/ 240 h 297"/>
                    <a:gd name="T22" fmla="*/ 130 w 175"/>
                    <a:gd name="T23" fmla="*/ 229 h 297"/>
                    <a:gd name="T24" fmla="*/ 135 w 175"/>
                    <a:gd name="T25" fmla="*/ 217 h 297"/>
                    <a:gd name="T26" fmla="*/ 139 w 175"/>
                    <a:gd name="T27" fmla="*/ 206 h 297"/>
                    <a:gd name="T28" fmla="*/ 170 w 175"/>
                    <a:gd name="T29" fmla="*/ 91 h 297"/>
                    <a:gd name="T30" fmla="*/ 172 w 175"/>
                    <a:gd name="T31" fmla="*/ 79 h 297"/>
                    <a:gd name="T32" fmla="*/ 174 w 175"/>
                    <a:gd name="T33" fmla="*/ 67 h 297"/>
                    <a:gd name="T34" fmla="*/ 175 w 175"/>
                    <a:gd name="T35" fmla="*/ 56 h 297"/>
                    <a:gd name="T36" fmla="*/ 174 w 175"/>
                    <a:gd name="T37" fmla="*/ 46 h 297"/>
                    <a:gd name="T38" fmla="*/ 171 w 175"/>
                    <a:gd name="T39" fmla="*/ 36 h 297"/>
                    <a:gd name="T40" fmla="*/ 168 w 175"/>
                    <a:gd name="T41" fmla="*/ 27 h 297"/>
                    <a:gd name="T42" fmla="*/ 165 w 175"/>
                    <a:gd name="T43" fmla="*/ 19 h 297"/>
                    <a:gd name="T44" fmla="*/ 159 w 175"/>
                    <a:gd name="T45" fmla="*/ 13 h 297"/>
                    <a:gd name="T46" fmla="*/ 154 w 175"/>
                    <a:gd name="T47" fmla="*/ 7 h 297"/>
                    <a:gd name="T48" fmla="*/ 146 w 175"/>
                    <a:gd name="T49" fmla="*/ 3 h 297"/>
                    <a:gd name="T50" fmla="*/ 139 w 175"/>
                    <a:gd name="T51" fmla="*/ 0 h 297"/>
                    <a:gd name="T52" fmla="*/ 130 w 175"/>
                    <a:gd name="T53" fmla="*/ 0 h 297"/>
                    <a:gd name="T54" fmla="*/ 80 w 175"/>
                    <a:gd name="T55" fmla="*/ 0 h 297"/>
                    <a:gd name="T56" fmla="*/ 0 w 175"/>
                    <a:gd name="T57" fmla="*/ 297 h 2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75" h="297">
                      <a:moveTo>
                        <a:pt x="0" y="297"/>
                      </a:moveTo>
                      <a:lnTo>
                        <a:pt x="52" y="297"/>
                      </a:lnTo>
                      <a:lnTo>
                        <a:pt x="60" y="295"/>
                      </a:lnTo>
                      <a:lnTo>
                        <a:pt x="69" y="293"/>
                      </a:lnTo>
                      <a:lnTo>
                        <a:pt x="77" y="289"/>
                      </a:lnTo>
                      <a:lnTo>
                        <a:pt x="86" y="284"/>
                      </a:lnTo>
                      <a:lnTo>
                        <a:pt x="95" y="278"/>
                      </a:lnTo>
                      <a:lnTo>
                        <a:pt x="104" y="270"/>
                      </a:lnTo>
                      <a:lnTo>
                        <a:pt x="112" y="261"/>
                      </a:lnTo>
                      <a:lnTo>
                        <a:pt x="118" y="251"/>
                      </a:lnTo>
                      <a:lnTo>
                        <a:pt x="125" y="240"/>
                      </a:lnTo>
                      <a:lnTo>
                        <a:pt x="130" y="229"/>
                      </a:lnTo>
                      <a:lnTo>
                        <a:pt x="135" y="217"/>
                      </a:lnTo>
                      <a:lnTo>
                        <a:pt x="139" y="206"/>
                      </a:lnTo>
                      <a:lnTo>
                        <a:pt x="170" y="91"/>
                      </a:lnTo>
                      <a:lnTo>
                        <a:pt x="172" y="79"/>
                      </a:lnTo>
                      <a:lnTo>
                        <a:pt x="174" y="67"/>
                      </a:lnTo>
                      <a:lnTo>
                        <a:pt x="175" y="56"/>
                      </a:lnTo>
                      <a:lnTo>
                        <a:pt x="174" y="46"/>
                      </a:lnTo>
                      <a:lnTo>
                        <a:pt x="171" y="36"/>
                      </a:lnTo>
                      <a:lnTo>
                        <a:pt x="168" y="27"/>
                      </a:lnTo>
                      <a:lnTo>
                        <a:pt x="165" y="19"/>
                      </a:lnTo>
                      <a:lnTo>
                        <a:pt x="159" y="13"/>
                      </a:lnTo>
                      <a:lnTo>
                        <a:pt x="154" y="7"/>
                      </a:lnTo>
                      <a:lnTo>
                        <a:pt x="146" y="3"/>
                      </a:lnTo>
                      <a:lnTo>
                        <a:pt x="139" y="0"/>
                      </a:lnTo>
                      <a:lnTo>
                        <a:pt x="130" y="0"/>
                      </a:lnTo>
                      <a:lnTo>
                        <a:pt x="80" y="0"/>
                      </a:lnTo>
                      <a:lnTo>
                        <a:pt x="0" y="297"/>
                      </a:lnTo>
                      <a:close/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28268" name="Freeform 268"/>
                <p:cNvSpPr>
                  <a:spLocks/>
                </p:cNvSpPr>
                <p:nvPr/>
              </p:nvSpPr>
              <p:spPr bwMode="auto">
                <a:xfrm>
                  <a:off x="3750" y="1931"/>
                  <a:ext cx="15" cy="57"/>
                </a:xfrm>
                <a:custGeom>
                  <a:avLst/>
                  <a:gdLst>
                    <a:gd name="T0" fmla="*/ 0 w 55"/>
                    <a:gd name="T1" fmla="*/ 207 h 207"/>
                    <a:gd name="T2" fmla="*/ 55 w 55"/>
                    <a:gd name="T3" fmla="*/ 0 h 207"/>
                    <a:gd name="T4" fmla="*/ 11 w 55"/>
                    <a:gd name="T5" fmla="*/ 46 h 2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55" h="207">
                      <a:moveTo>
                        <a:pt x="0" y="207"/>
                      </a:moveTo>
                      <a:lnTo>
                        <a:pt x="55" y="0"/>
                      </a:lnTo>
                      <a:lnTo>
                        <a:pt x="11" y="46"/>
                      </a:lnTo>
                    </a:path>
                  </a:pathLst>
                </a:custGeom>
                <a:noFill/>
                <a:ln w="19050" cmpd="sng">
                  <a:solidFill>
                    <a:srgbClr val="FF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zh-CN" altLang="en-US" sz="3600" b="1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128269" name="Freeform 269"/>
              <p:cNvSpPr>
                <a:spLocks/>
              </p:cNvSpPr>
              <p:nvPr/>
            </p:nvSpPr>
            <p:spPr bwMode="auto">
              <a:xfrm>
                <a:off x="4008" y="1997"/>
                <a:ext cx="51" cy="17"/>
              </a:xfrm>
              <a:custGeom>
                <a:avLst/>
                <a:gdLst>
                  <a:gd name="T0" fmla="*/ 0 w 190"/>
                  <a:gd name="T1" fmla="*/ 0 h 63"/>
                  <a:gd name="T2" fmla="*/ 0 w 190"/>
                  <a:gd name="T3" fmla="*/ 63 h 63"/>
                  <a:gd name="T4" fmla="*/ 190 w 190"/>
                  <a:gd name="T5" fmla="*/ 31 h 63"/>
                  <a:gd name="T6" fmla="*/ 0 w 190"/>
                  <a:gd name="T7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0" h="63">
                    <a:moveTo>
                      <a:pt x="0" y="0"/>
                    </a:moveTo>
                    <a:lnTo>
                      <a:pt x="0" y="63"/>
                    </a:lnTo>
                    <a:lnTo>
                      <a:pt x="190" y="3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9050" cmpd="sng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  <p:sp>
            <p:nvSpPr>
              <p:cNvPr id="128270" name="Freeform 270"/>
              <p:cNvSpPr>
                <a:spLocks/>
              </p:cNvSpPr>
              <p:nvPr/>
            </p:nvSpPr>
            <p:spPr bwMode="auto">
              <a:xfrm>
                <a:off x="4008" y="1997"/>
                <a:ext cx="51" cy="17"/>
              </a:xfrm>
              <a:custGeom>
                <a:avLst/>
                <a:gdLst>
                  <a:gd name="T0" fmla="*/ 0 w 190"/>
                  <a:gd name="T1" fmla="*/ 0 h 63"/>
                  <a:gd name="T2" fmla="*/ 0 w 190"/>
                  <a:gd name="T3" fmla="*/ 63 h 63"/>
                  <a:gd name="T4" fmla="*/ 190 w 190"/>
                  <a:gd name="T5" fmla="*/ 31 h 63"/>
                  <a:gd name="T6" fmla="*/ 0 w 190"/>
                  <a:gd name="T7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0" h="63">
                    <a:moveTo>
                      <a:pt x="0" y="0"/>
                    </a:moveTo>
                    <a:lnTo>
                      <a:pt x="0" y="63"/>
                    </a:lnTo>
                    <a:lnTo>
                      <a:pt x="190" y="3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19050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kumimoji="1" lang="zh-CN" altLang="en-US" sz="3600" b="1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128271" name="Group 271"/>
          <p:cNvGrpSpPr>
            <a:grpSpLocks/>
          </p:cNvGrpSpPr>
          <p:nvPr/>
        </p:nvGrpSpPr>
        <p:grpSpPr bwMode="auto">
          <a:xfrm>
            <a:off x="6094413" y="2763838"/>
            <a:ext cx="304800" cy="441325"/>
            <a:chOff x="4260" y="2269"/>
            <a:chExt cx="149" cy="216"/>
          </a:xfrm>
        </p:grpSpPr>
        <p:sp>
          <p:nvSpPr>
            <p:cNvPr id="128272" name="Line 272"/>
            <p:cNvSpPr>
              <a:spLocks noChangeShapeType="1"/>
            </p:cNvSpPr>
            <p:nvPr/>
          </p:nvSpPr>
          <p:spPr bwMode="auto">
            <a:xfrm>
              <a:off x="4260" y="2269"/>
              <a:ext cx="14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73" name="Line 273"/>
            <p:cNvSpPr>
              <a:spLocks noChangeShapeType="1"/>
            </p:cNvSpPr>
            <p:nvPr/>
          </p:nvSpPr>
          <p:spPr bwMode="auto">
            <a:xfrm>
              <a:off x="4260" y="2485"/>
              <a:ext cx="149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74" name="Line 274"/>
            <p:cNvSpPr>
              <a:spLocks noChangeShapeType="1"/>
            </p:cNvSpPr>
            <p:nvPr/>
          </p:nvSpPr>
          <p:spPr bwMode="auto">
            <a:xfrm>
              <a:off x="4375" y="2319"/>
              <a:ext cx="0" cy="11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75" name="Freeform 275"/>
            <p:cNvSpPr>
              <a:spLocks/>
            </p:cNvSpPr>
            <p:nvPr/>
          </p:nvSpPr>
          <p:spPr bwMode="auto">
            <a:xfrm>
              <a:off x="4367" y="2269"/>
              <a:ext cx="17" cy="50"/>
            </a:xfrm>
            <a:custGeom>
              <a:avLst/>
              <a:gdLst>
                <a:gd name="T0" fmla="*/ 0 w 63"/>
                <a:gd name="T1" fmla="*/ 190 h 190"/>
                <a:gd name="T2" fmla="*/ 63 w 63"/>
                <a:gd name="T3" fmla="*/ 190 h 190"/>
                <a:gd name="T4" fmla="*/ 32 w 63"/>
                <a:gd name="T5" fmla="*/ 0 h 190"/>
                <a:gd name="T6" fmla="*/ 0 w 63"/>
                <a:gd name="T7" fmla="*/ 19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90">
                  <a:moveTo>
                    <a:pt x="0" y="190"/>
                  </a:moveTo>
                  <a:lnTo>
                    <a:pt x="63" y="190"/>
                  </a:lnTo>
                  <a:lnTo>
                    <a:pt x="32" y="0"/>
                  </a:lnTo>
                  <a:lnTo>
                    <a:pt x="0" y="19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76" name="Freeform 276"/>
            <p:cNvSpPr>
              <a:spLocks/>
            </p:cNvSpPr>
            <p:nvPr/>
          </p:nvSpPr>
          <p:spPr bwMode="auto">
            <a:xfrm>
              <a:off x="4367" y="2269"/>
              <a:ext cx="17" cy="50"/>
            </a:xfrm>
            <a:custGeom>
              <a:avLst/>
              <a:gdLst>
                <a:gd name="T0" fmla="*/ 0 w 63"/>
                <a:gd name="T1" fmla="*/ 190 h 190"/>
                <a:gd name="T2" fmla="*/ 63 w 63"/>
                <a:gd name="T3" fmla="*/ 190 h 190"/>
                <a:gd name="T4" fmla="*/ 32 w 63"/>
                <a:gd name="T5" fmla="*/ 0 h 190"/>
                <a:gd name="T6" fmla="*/ 0 w 63"/>
                <a:gd name="T7" fmla="*/ 19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90">
                  <a:moveTo>
                    <a:pt x="0" y="190"/>
                  </a:moveTo>
                  <a:lnTo>
                    <a:pt x="63" y="190"/>
                  </a:lnTo>
                  <a:lnTo>
                    <a:pt x="32" y="0"/>
                  </a:lnTo>
                  <a:lnTo>
                    <a:pt x="0" y="19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77" name="Freeform 277"/>
            <p:cNvSpPr>
              <a:spLocks/>
            </p:cNvSpPr>
            <p:nvPr/>
          </p:nvSpPr>
          <p:spPr bwMode="auto">
            <a:xfrm>
              <a:off x="4367" y="2434"/>
              <a:ext cx="17" cy="51"/>
            </a:xfrm>
            <a:custGeom>
              <a:avLst/>
              <a:gdLst>
                <a:gd name="T0" fmla="*/ 0 w 63"/>
                <a:gd name="T1" fmla="*/ 0 h 190"/>
                <a:gd name="T2" fmla="*/ 63 w 63"/>
                <a:gd name="T3" fmla="*/ 0 h 190"/>
                <a:gd name="T4" fmla="*/ 32 w 63"/>
                <a:gd name="T5" fmla="*/ 190 h 190"/>
                <a:gd name="T6" fmla="*/ 0 w 63"/>
                <a:gd name="T7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90">
                  <a:moveTo>
                    <a:pt x="0" y="0"/>
                  </a:moveTo>
                  <a:lnTo>
                    <a:pt x="63" y="0"/>
                  </a:lnTo>
                  <a:lnTo>
                    <a:pt x="32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78" name="Freeform 278"/>
            <p:cNvSpPr>
              <a:spLocks/>
            </p:cNvSpPr>
            <p:nvPr/>
          </p:nvSpPr>
          <p:spPr bwMode="auto">
            <a:xfrm>
              <a:off x="4367" y="2434"/>
              <a:ext cx="17" cy="51"/>
            </a:xfrm>
            <a:custGeom>
              <a:avLst/>
              <a:gdLst>
                <a:gd name="T0" fmla="*/ 0 w 63"/>
                <a:gd name="T1" fmla="*/ 0 h 190"/>
                <a:gd name="T2" fmla="*/ 63 w 63"/>
                <a:gd name="T3" fmla="*/ 0 h 190"/>
                <a:gd name="T4" fmla="*/ 32 w 63"/>
                <a:gd name="T5" fmla="*/ 190 h 190"/>
                <a:gd name="T6" fmla="*/ 0 w 63"/>
                <a:gd name="T7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90">
                  <a:moveTo>
                    <a:pt x="0" y="0"/>
                  </a:moveTo>
                  <a:lnTo>
                    <a:pt x="63" y="0"/>
                  </a:lnTo>
                  <a:lnTo>
                    <a:pt x="32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79" name="Line 279"/>
            <p:cNvSpPr>
              <a:spLocks noChangeShapeType="1"/>
            </p:cNvSpPr>
            <p:nvPr/>
          </p:nvSpPr>
          <p:spPr bwMode="auto">
            <a:xfrm flipH="1" flipV="1">
              <a:off x="4277" y="2368"/>
              <a:ext cx="81" cy="2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80" name="Line 280"/>
            <p:cNvSpPr>
              <a:spLocks noChangeShapeType="1"/>
            </p:cNvSpPr>
            <p:nvPr/>
          </p:nvSpPr>
          <p:spPr bwMode="auto">
            <a:xfrm flipV="1">
              <a:off x="4305" y="2363"/>
              <a:ext cx="0" cy="1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28281" name="Group 281"/>
          <p:cNvGrpSpPr>
            <a:grpSpLocks/>
          </p:cNvGrpSpPr>
          <p:nvPr/>
        </p:nvGrpSpPr>
        <p:grpSpPr bwMode="auto">
          <a:xfrm>
            <a:off x="4024313" y="3349625"/>
            <a:ext cx="1947862" cy="857250"/>
            <a:chOff x="3247" y="2555"/>
            <a:chExt cx="953" cy="420"/>
          </a:xfrm>
        </p:grpSpPr>
        <p:sp>
          <p:nvSpPr>
            <p:cNvPr id="128282" name="Line 282"/>
            <p:cNvSpPr>
              <a:spLocks noChangeShapeType="1"/>
            </p:cNvSpPr>
            <p:nvPr/>
          </p:nvSpPr>
          <p:spPr bwMode="auto">
            <a:xfrm>
              <a:off x="3247" y="2555"/>
              <a:ext cx="0" cy="42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83" name="Line 283"/>
            <p:cNvSpPr>
              <a:spLocks noChangeShapeType="1"/>
            </p:cNvSpPr>
            <p:nvPr/>
          </p:nvSpPr>
          <p:spPr bwMode="auto">
            <a:xfrm>
              <a:off x="4200" y="2626"/>
              <a:ext cx="0" cy="34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84" name="Line 284"/>
            <p:cNvSpPr>
              <a:spLocks noChangeShapeType="1"/>
            </p:cNvSpPr>
            <p:nvPr/>
          </p:nvSpPr>
          <p:spPr bwMode="auto">
            <a:xfrm>
              <a:off x="3298" y="2941"/>
              <a:ext cx="851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85" name="Freeform 285"/>
            <p:cNvSpPr>
              <a:spLocks/>
            </p:cNvSpPr>
            <p:nvPr/>
          </p:nvSpPr>
          <p:spPr bwMode="auto">
            <a:xfrm>
              <a:off x="3247" y="2933"/>
              <a:ext cx="51" cy="17"/>
            </a:xfrm>
            <a:custGeom>
              <a:avLst/>
              <a:gdLst>
                <a:gd name="T0" fmla="*/ 190 w 190"/>
                <a:gd name="T1" fmla="*/ 0 h 63"/>
                <a:gd name="T2" fmla="*/ 190 w 190"/>
                <a:gd name="T3" fmla="*/ 63 h 63"/>
                <a:gd name="T4" fmla="*/ 0 w 190"/>
                <a:gd name="T5" fmla="*/ 30 h 63"/>
                <a:gd name="T6" fmla="*/ 190 w 190"/>
                <a:gd name="T7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0" h="63">
                  <a:moveTo>
                    <a:pt x="190" y="0"/>
                  </a:moveTo>
                  <a:lnTo>
                    <a:pt x="190" y="63"/>
                  </a:lnTo>
                  <a:lnTo>
                    <a:pt x="0" y="30"/>
                  </a:lnTo>
                  <a:lnTo>
                    <a:pt x="19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86" name="Freeform 286"/>
            <p:cNvSpPr>
              <a:spLocks/>
            </p:cNvSpPr>
            <p:nvPr/>
          </p:nvSpPr>
          <p:spPr bwMode="auto">
            <a:xfrm>
              <a:off x="3247" y="2933"/>
              <a:ext cx="51" cy="17"/>
            </a:xfrm>
            <a:custGeom>
              <a:avLst/>
              <a:gdLst>
                <a:gd name="T0" fmla="*/ 190 w 190"/>
                <a:gd name="T1" fmla="*/ 0 h 63"/>
                <a:gd name="T2" fmla="*/ 190 w 190"/>
                <a:gd name="T3" fmla="*/ 63 h 63"/>
                <a:gd name="T4" fmla="*/ 0 w 190"/>
                <a:gd name="T5" fmla="*/ 30 h 63"/>
                <a:gd name="T6" fmla="*/ 190 w 190"/>
                <a:gd name="T7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0" h="63">
                  <a:moveTo>
                    <a:pt x="190" y="0"/>
                  </a:moveTo>
                  <a:lnTo>
                    <a:pt x="190" y="63"/>
                  </a:lnTo>
                  <a:lnTo>
                    <a:pt x="0" y="30"/>
                  </a:lnTo>
                  <a:lnTo>
                    <a:pt x="19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87" name="Freeform 287"/>
            <p:cNvSpPr>
              <a:spLocks/>
            </p:cNvSpPr>
            <p:nvPr/>
          </p:nvSpPr>
          <p:spPr bwMode="auto">
            <a:xfrm>
              <a:off x="4149" y="2933"/>
              <a:ext cx="51" cy="17"/>
            </a:xfrm>
            <a:custGeom>
              <a:avLst/>
              <a:gdLst>
                <a:gd name="T0" fmla="*/ 0 w 190"/>
                <a:gd name="T1" fmla="*/ 0 h 63"/>
                <a:gd name="T2" fmla="*/ 0 w 190"/>
                <a:gd name="T3" fmla="*/ 63 h 63"/>
                <a:gd name="T4" fmla="*/ 190 w 190"/>
                <a:gd name="T5" fmla="*/ 30 h 63"/>
                <a:gd name="T6" fmla="*/ 0 w 190"/>
                <a:gd name="T7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0" h="63">
                  <a:moveTo>
                    <a:pt x="0" y="0"/>
                  </a:moveTo>
                  <a:lnTo>
                    <a:pt x="0" y="63"/>
                  </a:lnTo>
                  <a:lnTo>
                    <a:pt x="190" y="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88" name="Freeform 288"/>
            <p:cNvSpPr>
              <a:spLocks/>
            </p:cNvSpPr>
            <p:nvPr/>
          </p:nvSpPr>
          <p:spPr bwMode="auto">
            <a:xfrm>
              <a:off x="4149" y="2933"/>
              <a:ext cx="51" cy="17"/>
            </a:xfrm>
            <a:custGeom>
              <a:avLst/>
              <a:gdLst>
                <a:gd name="T0" fmla="*/ 0 w 190"/>
                <a:gd name="T1" fmla="*/ 0 h 63"/>
                <a:gd name="T2" fmla="*/ 0 w 190"/>
                <a:gd name="T3" fmla="*/ 63 h 63"/>
                <a:gd name="T4" fmla="*/ 190 w 190"/>
                <a:gd name="T5" fmla="*/ 30 h 63"/>
                <a:gd name="T6" fmla="*/ 0 w 190"/>
                <a:gd name="T7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0" h="63">
                  <a:moveTo>
                    <a:pt x="0" y="0"/>
                  </a:moveTo>
                  <a:lnTo>
                    <a:pt x="0" y="63"/>
                  </a:lnTo>
                  <a:lnTo>
                    <a:pt x="190" y="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89" name="Freeform 289"/>
            <p:cNvSpPr>
              <a:spLocks/>
            </p:cNvSpPr>
            <p:nvPr/>
          </p:nvSpPr>
          <p:spPr bwMode="auto">
            <a:xfrm>
              <a:off x="3699" y="2843"/>
              <a:ext cx="47" cy="79"/>
            </a:xfrm>
            <a:custGeom>
              <a:avLst/>
              <a:gdLst>
                <a:gd name="T0" fmla="*/ 51 w 174"/>
                <a:gd name="T1" fmla="*/ 296 h 296"/>
                <a:gd name="T2" fmla="*/ 58 w 174"/>
                <a:gd name="T3" fmla="*/ 295 h 296"/>
                <a:gd name="T4" fmla="*/ 65 w 174"/>
                <a:gd name="T5" fmla="*/ 294 h 296"/>
                <a:gd name="T6" fmla="*/ 71 w 174"/>
                <a:gd name="T7" fmla="*/ 292 h 296"/>
                <a:gd name="T8" fmla="*/ 79 w 174"/>
                <a:gd name="T9" fmla="*/ 288 h 296"/>
                <a:gd name="T10" fmla="*/ 86 w 174"/>
                <a:gd name="T11" fmla="*/ 284 h 296"/>
                <a:gd name="T12" fmla="*/ 93 w 174"/>
                <a:gd name="T13" fmla="*/ 278 h 296"/>
                <a:gd name="T14" fmla="*/ 100 w 174"/>
                <a:gd name="T15" fmla="*/ 273 h 296"/>
                <a:gd name="T16" fmla="*/ 106 w 174"/>
                <a:gd name="T17" fmla="*/ 266 h 296"/>
                <a:gd name="T18" fmla="*/ 112 w 174"/>
                <a:gd name="T19" fmla="*/ 258 h 296"/>
                <a:gd name="T20" fmla="*/ 118 w 174"/>
                <a:gd name="T21" fmla="*/ 251 h 296"/>
                <a:gd name="T22" fmla="*/ 123 w 174"/>
                <a:gd name="T23" fmla="*/ 242 h 296"/>
                <a:gd name="T24" fmla="*/ 128 w 174"/>
                <a:gd name="T25" fmla="*/ 233 h 296"/>
                <a:gd name="T26" fmla="*/ 132 w 174"/>
                <a:gd name="T27" fmla="*/ 224 h 296"/>
                <a:gd name="T28" fmla="*/ 135 w 174"/>
                <a:gd name="T29" fmla="*/ 214 h 296"/>
                <a:gd name="T30" fmla="*/ 139 w 174"/>
                <a:gd name="T31" fmla="*/ 205 h 296"/>
                <a:gd name="T32" fmla="*/ 171 w 174"/>
                <a:gd name="T33" fmla="*/ 85 h 296"/>
                <a:gd name="T34" fmla="*/ 172 w 174"/>
                <a:gd name="T35" fmla="*/ 76 h 296"/>
                <a:gd name="T36" fmla="*/ 173 w 174"/>
                <a:gd name="T37" fmla="*/ 66 h 296"/>
                <a:gd name="T38" fmla="*/ 174 w 174"/>
                <a:gd name="T39" fmla="*/ 57 h 296"/>
                <a:gd name="T40" fmla="*/ 173 w 174"/>
                <a:gd name="T41" fmla="*/ 48 h 296"/>
                <a:gd name="T42" fmla="*/ 172 w 174"/>
                <a:gd name="T43" fmla="*/ 41 h 296"/>
                <a:gd name="T44" fmla="*/ 171 w 174"/>
                <a:gd name="T45" fmla="*/ 33 h 296"/>
                <a:gd name="T46" fmla="*/ 168 w 174"/>
                <a:gd name="T47" fmla="*/ 26 h 296"/>
                <a:gd name="T48" fmla="*/ 165 w 174"/>
                <a:gd name="T49" fmla="*/ 20 h 296"/>
                <a:gd name="T50" fmla="*/ 161 w 174"/>
                <a:gd name="T51" fmla="*/ 14 h 296"/>
                <a:gd name="T52" fmla="*/ 156 w 174"/>
                <a:gd name="T53" fmla="*/ 10 h 296"/>
                <a:gd name="T54" fmla="*/ 151 w 174"/>
                <a:gd name="T55" fmla="*/ 5 h 296"/>
                <a:gd name="T56" fmla="*/ 145 w 174"/>
                <a:gd name="T57" fmla="*/ 2 h 296"/>
                <a:gd name="T58" fmla="*/ 140 w 174"/>
                <a:gd name="T59" fmla="*/ 1 h 296"/>
                <a:gd name="T60" fmla="*/ 133 w 174"/>
                <a:gd name="T61" fmla="*/ 0 h 296"/>
                <a:gd name="T62" fmla="*/ 79 w 174"/>
                <a:gd name="T63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74" h="296">
                  <a:moveTo>
                    <a:pt x="0" y="296"/>
                  </a:moveTo>
                  <a:lnTo>
                    <a:pt x="51" y="296"/>
                  </a:lnTo>
                  <a:lnTo>
                    <a:pt x="55" y="296"/>
                  </a:lnTo>
                  <a:lnTo>
                    <a:pt x="58" y="295"/>
                  </a:lnTo>
                  <a:lnTo>
                    <a:pt x="61" y="295"/>
                  </a:lnTo>
                  <a:lnTo>
                    <a:pt x="65" y="294"/>
                  </a:lnTo>
                  <a:lnTo>
                    <a:pt x="68" y="293"/>
                  </a:lnTo>
                  <a:lnTo>
                    <a:pt x="71" y="292"/>
                  </a:lnTo>
                  <a:lnTo>
                    <a:pt x="76" y="289"/>
                  </a:lnTo>
                  <a:lnTo>
                    <a:pt x="79" y="288"/>
                  </a:lnTo>
                  <a:lnTo>
                    <a:pt x="82" y="286"/>
                  </a:lnTo>
                  <a:lnTo>
                    <a:pt x="86" y="284"/>
                  </a:lnTo>
                  <a:lnTo>
                    <a:pt x="89" y="280"/>
                  </a:lnTo>
                  <a:lnTo>
                    <a:pt x="93" y="278"/>
                  </a:lnTo>
                  <a:lnTo>
                    <a:pt x="97" y="275"/>
                  </a:lnTo>
                  <a:lnTo>
                    <a:pt x="100" y="273"/>
                  </a:lnTo>
                  <a:lnTo>
                    <a:pt x="103" y="269"/>
                  </a:lnTo>
                  <a:lnTo>
                    <a:pt x="106" y="266"/>
                  </a:lnTo>
                  <a:lnTo>
                    <a:pt x="109" y="262"/>
                  </a:lnTo>
                  <a:lnTo>
                    <a:pt x="112" y="258"/>
                  </a:lnTo>
                  <a:lnTo>
                    <a:pt x="116" y="254"/>
                  </a:lnTo>
                  <a:lnTo>
                    <a:pt x="118" y="251"/>
                  </a:lnTo>
                  <a:lnTo>
                    <a:pt x="121" y="246"/>
                  </a:lnTo>
                  <a:lnTo>
                    <a:pt x="123" y="242"/>
                  </a:lnTo>
                  <a:lnTo>
                    <a:pt x="126" y="237"/>
                  </a:lnTo>
                  <a:lnTo>
                    <a:pt x="128" y="233"/>
                  </a:lnTo>
                  <a:lnTo>
                    <a:pt x="130" y="229"/>
                  </a:lnTo>
                  <a:lnTo>
                    <a:pt x="132" y="224"/>
                  </a:lnTo>
                  <a:lnTo>
                    <a:pt x="134" y="220"/>
                  </a:lnTo>
                  <a:lnTo>
                    <a:pt x="135" y="214"/>
                  </a:lnTo>
                  <a:lnTo>
                    <a:pt x="138" y="210"/>
                  </a:lnTo>
                  <a:lnTo>
                    <a:pt x="139" y="205"/>
                  </a:lnTo>
                  <a:lnTo>
                    <a:pt x="170" y="90"/>
                  </a:lnTo>
                  <a:lnTo>
                    <a:pt x="171" y="85"/>
                  </a:lnTo>
                  <a:lnTo>
                    <a:pt x="172" y="80"/>
                  </a:lnTo>
                  <a:lnTo>
                    <a:pt x="172" y="76"/>
                  </a:lnTo>
                  <a:lnTo>
                    <a:pt x="173" y="70"/>
                  </a:lnTo>
                  <a:lnTo>
                    <a:pt x="173" y="66"/>
                  </a:lnTo>
                  <a:lnTo>
                    <a:pt x="174" y="62"/>
                  </a:lnTo>
                  <a:lnTo>
                    <a:pt x="174" y="57"/>
                  </a:lnTo>
                  <a:lnTo>
                    <a:pt x="174" y="53"/>
                  </a:lnTo>
                  <a:lnTo>
                    <a:pt x="173" y="48"/>
                  </a:lnTo>
                  <a:lnTo>
                    <a:pt x="173" y="45"/>
                  </a:lnTo>
                  <a:lnTo>
                    <a:pt x="172" y="41"/>
                  </a:lnTo>
                  <a:lnTo>
                    <a:pt x="172" y="36"/>
                  </a:lnTo>
                  <a:lnTo>
                    <a:pt x="171" y="33"/>
                  </a:lnTo>
                  <a:lnTo>
                    <a:pt x="170" y="30"/>
                  </a:lnTo>
                  <a:lnTo>
                    <a:pt x="168" y="26"/>
                  </a:lnTo>
                  <a:lnTo>
                    <a:pt x="166" y="23"/>
                  </a:lnTo>
                  <a:lnTo>
                    <a:pt x="165" y="20"/>
                  </a:lnTo>
                  <a:lnTo>
                    <a:pt x="163" y="16"/>
                  </a:lnTo>
                  <a:lnTo>
                    <a:pt x="161" y="14"/>
                  </a:lnTo>
                  <a:lnTo>
                    <a:pt x="159" y="12"/>
                  </a:lnTo>
                  <a:lnTo>
                    <a:pt x="156" y="10"/>
                  </a:lnTo>
                  <a:lnTo>
                    <a:pt x="154" y="7"/>
                  </a:lnTo>
                  <a:lnTo>
                    <a:pt x="151" y="5"/>
                  </a:lnTo>
                  <a:lnTo>
                    <a:pt x="149" y="4"/>
                  </a:lnTo>
                  <a:lnTo>
                    <a:pt x="145" y="2"/>
                  </a:lnTo>
                  <a:lnTo>
                    <a:pt x="143" y="1"/>
                  </a:lnTo>
                  <a:lnTo>
                    <a:pt x="140" y="1"/>
                  </a:lnTo>
                  <a:lnTo>
                    <a:pt x="137" y="0"/>
                  </a:lnTo>
                  <a:lnTo>
                    <a:pt x="133" y="0"/>
                  </a:lnTo>
                  <a:lnTo>
                    <a:pt x="130" y="0"/>
                  </a:lnTo>
                  <a:lnTo>
                    <a:pt x="79" y="0"/>
                  </a:lnTo>
                  <a:lnTo>
                    <a:pt x="0" y="296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128290" name="Group 290"/>
          <p:cNvGrpSpPr>
            <a:grpSpLocks/>
          </p:cNvGrpSpPr>
          <p:nvPr/>
        </p:nvGrpSpPr>
        <p:grpSpPr bwMode="auto">
          <a:xfrm>
            <a:off x="4170363" y="3494088"/>
            <a:ext cx="1658937" cy="442912"/>
            <a:chOff x="3318" y="2626"/>
            <a:chExt cx="812" cy="217"/>
          </a:xfrm>
        </p:grpSpPr>
        <p:sp>
          <p:nvSpPr>
            <p:cNvPr id="128291" name="Line 291"/>
            <p:cNvSpPr>
              <a:spLocks noChangeShapeType="1"/>
            </p:cNvSpPr>
            <p:nvPr/>
          </p:nvSpPr>
          <p:spPr bwMode="auto">
            <a:xfrm>
              <a:off x="3318" y="2626"/>
              <a:ext cx="0" cy="21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92" name="Line 292"/>
            <p:cNvSpPr>
              <a:spLocks noChangeShapeType="1"/>
            </p:cNvSpPr>
            <p:nvPr/>
          </p:nvSpPr>
          <p:spPr bwMode="auto">
            <a:xfrm>
              <a:off x="4130" y="2626"/>
              <a:ext cx="0" cy="21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93" name="Line 293"/>
            <p:cNvSpPr>
              <a:spLocks noChangeShapeType="1"/>
            </p:cNvSpPr>
            <p:nvPr/>
          </p:nvSpPr>
          <p:spPr bwMode="auto">
            <a:xfrm>
              <a:off x="3369" y="2809"/>
              <a:ext cx="70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94" name="Freeform 294"/>
            <p:cNvSpPr>
              <a:spLocks/>
            </p:cNvSpPr>
            <p:nvPr/>
          </p:nvSpPr>
          <p:spPr bwMode="auto">
            <a:xfrm>
              <a:off x="3318" y="2800"/>
              <a:ext cx="51" cy="17"/>
            </a:xfrm>
            <a:custGeom>
              <a:avLst/>
              <a:gdLst>
                <a:gd name="T0" fmla="*/ 190 w 190"/>
                <a:gd name="T1" fmla="*/ 0 h 63"/>
                <a:gd name="T2" fmla="*/ 190 w 190"/>
                <a:gd name="T3" fmla="*/ 63 h 63"/>
                <a:gd name="T4" fmla="*/ 0 w 190"/>
                <a:gd name="T5" fmla="*/ 31 h 63"/>
                <a:gd name="T6" fmla="*/ 190 w 190"/>
                <a:gd name="T7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0" h="63">
                  <a:moveTo>
                    <a:pt x="190" y="0"/>
                  </a:moveTo>
                  <a:lnTo>
                    <a:pt x="190" y="63"/>
                  </a:lnTo>
                  <a:lnTo>
                    <a:pt x="0" y="31"/>
                  </a:lnTo>
                  <a:lnTo>
                    <a:pt x="19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95" name="Freeform 295"/>
            <p:cNvSpPr>
              <a:spLocks/>
            </p:cNvSpPr>
            <p:nvPr/>
          </p:nvSpPr>
          <p:spPr bwMode="auto">
            <a:xfrm>
              <a:off x="3318" y="2800"/>
              <a:ext cx="51" cy="17"/>
            </a:xfrm>
            <a:custGeom>
              <a:avLst/>
              <a:gdLst>
                <a:gd name="T0" fmla="*/ 190 w 190"/>
                <a:gd name="T1" fmla="*/ 0 h 63"/>
                <a:gd name="T2" fmla="*/ 190 w 190"/>
                <a:gd name="T3" fmla="*/ 63 h 63"/>
                <a:gd name="T4" fmla="*/ 0 w 190"/>
                <a:gd name="T5" fmla="*/ 31 h 63"/>
                <a:gd name="T6" fmla="*/ 190 w 190"/>
                <a:gd name="T7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0" h="63">
                  <a:moveTo>
                    <a:pt x="190" y="0"/>
                  </a:moveTo>
                  <a:lnTo>
                    <a:pt x="190" y="63"/>
                  </a:lnTo>
                  <a:lnTo>
                    <a:pt x="0" y="31"/>
                  </a:lnTo>
                  <a:lnTo>
                    <a:pt x="19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96" name="Freeform 296"/>
            <p:cNvSpPr>
              <a:spLocks/>
            </p:cNvSpPr>
            <p:nvPr/>
          </p:nvSpPr>
          <p:spPr bwMode="auto">
            <a:xfrm>
              <a:off x="4077" y="2800"/>
              <a:ext cx="53" cy="17"/>
            </a:xfrm>
            <a:custGeom>
              <a:avLst/>
              <a:gdLst>
                <a:gd name="T0" fmla="*/ 0 w 190"/>
                <a:gd name="T1" fmla="*/ 0 h 63"/>
                <a:gd name="T2" fmla="*/ 0 w 190"/>
                <a:gd name="T3" fmla="*/ 63 h 63"/>
                <a:gd name="T4" fmla="*/ 190 w 190"/>
                <a:gd name="T5" fmla="*/ 31 h 63"/>
                <a:gd name="T6" fmla="*/ 0 w 190"/>
                <a:gd name="T7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0" h="63">
                  <a:moveTo>
                    <a:pt x="0" y="0"/>
                  </a:moveTo>
                  <a:lnTo>
                    <a:pt x="0" y="63"/>
                  </a:lnTo>
                  <a:lnTo>
                    <a:pt x="190" y="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97" name="Freeform 297"/>
            <p:cNvSpPr>
              <a:spLocks/>
            </p:cNvSpPr>
            <p:nvPr/>
          </p:nvSpPr>
          <p:spPr bwMode="auto">
            <a:xfrm>
              <a:off x="4077" y="2800"/>
              <a:ext cx="53" cy="17"/>
            </a:xfrm>
            <a:custGeom>
              <a:avLst/>
              <a:gdLst>
                <a:gd name="T0" fmla="*/ 0 w 190"/>
                <a:gd name="T1" fmla="*/ 0 h 63"/>
                <a:gd name="T2" fmla="*/ 0 w 190"/>
                <a:gd name="T3" fmla="*/ 63 h 63"/>
                <a:gd name="T4" fmla="*/ 190 w 190"/>
                <a:gd name="T5" fmla="*/ 31 h 63"/>
                <a:gd name="T6" fmla="*/ 0 w 190"/>
                <a:gd name="T7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0" h="63">
                  <a:moveTo>
                    <a:pt x="0" y="0"/>
                  </a:moveTo>
                  <a:lnTo>
                    <a:pt x="0" y="63"/>
                  </a:lnTo>
                  <a:lnTo>
                    <a:pt x="190" y="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98" name="Freeform 298"/>
            <p:cNvSpPr>
              <a:spLocks/>
            </p:cNvSpPr>
            <p:nvPr/>
          </p:nvSpPr>
          <p:spPr bwMode="auto">
            <a:xfrm>
              <a:off x="3680" y="2711"/>
              <a:ext cx="47" cy="79"/>
            </a:xfrm>
            <a:custGeom>
              <a:avLst/>
              <a:gdLst>
                <a:gd name="T0" fmla="*/ 52 w 174"/>
                <a:gd name="T1" fmla="*/ 296 h 296"/>
                <a:gd name="T2" fmla="*/ 56 w 174"/>
                <a:gd name="T3" fmla="*/ 295 h 296"/>
                <a:gd name="T4" fmla="*/ 62 w 174"/>
                <a:gd name="T5" fmla="*/ 295 h 296"/>
                <a:gd name="T6" fmla="*/ 66 w 174"/>
                <a:gd name="T7" fmla="*/ 294 h 296"/>
                <a:gd name="T8" fmla="*/ 72 w 174"/>
                <a:gd name="T9" fmla="*/ 292 h 296"/>
                <a:gd name="T10" fmla="*/ 77 w 174"/>
                <a:gd name="T11" fmla="*/ 289 h 296"/>
                <a:gd name="T12" fmla="*/ 82 w 174"/>
                <a:gd name="T13" fmla="*/ 286 h 296"/>
                <a:gd name="T14" fmla="*/ 87 w 174"/>
                <a:gd name="T15" fmla="*/ 283 h 296"/>
                <a:gd name="T16" fmla="*/ 93 w 174"/>
                <a:gd name="T17" fmla="*/ 279 h 296"/>
                <a:gd name="T18" fmla="*/ 97 w 174"/>
                <a:gd name="T19" fmla="*/ 275 h 296"/>
                <a:gd name="T20" fmla="*/ 103 w 174"/>
                <a:gd name="T21" fmla="*/ 271 h 296"/>
                <a:gd name="T22" fmla="*/ 107 w 174"/>
                <a:gd name="T23" fmla="*/ 265 h 296"/>
                <a:gd name="T24" fmla="*/ 111 w 174"/>
                <a:gd name="T25" fmla="*/ 260 h 296"/>
                <a:gd name="T26" fmla="*/ 116 w 174"/>
                <a:gd name="T27" fmla="*/ 254 h 296"/>
                <a:gd name="T28" fmla="*/ 120 w 174"/>
                <a:gd name="T29" fmla="*/ 248 h 296"/>
                <a:gd name="T30" fmla="*/ 124 w 174"/>
                <a:gd name="T31" fmla="*/ 242 h 296"/>
                <a:gd name="T32" fmla="*/ 127 w 174"/>
                <a:gd name="T33" fmla="*/ 235 h 296"/>
                <a:gd name="T34" fmla="*/ 130 w 174"/>
                <a:gd name="T35" fmla="*/ 229 h 296"/>
                <a:gd name="T36" fmla="*/ 134 w 174"/>
                <a:gd name="T37" fmla="*/ 222 h 296"/>
                <a:gd name="T38" fmla="*/ 136 w 174"/>
                <a:gd name="T39" fmla="*/ 215 h 296"/>
                <a:gd name="T40" fmla="*/ 138 w 174"/>
                <a:gd name="T41" fmla="*/ 209 h 296"/>
                <a:gd name="T42" fmla="*/ 170 w 174"/>
                <a:gd name="T43" fmla="*/ 90 h 296"/>
                <a:gd name="T44" fmla="*/ 171 w 174"/>
                <a:gd name="T45" fmla="*/ 83 h 296"/>
                <a:gd name="T46" fmla="*/ 173 w 174"/>
                <a:gd name="T47" fmla="*/ 76 h 296"/>
                <a:gd name="T48" fmla="*/ 173 w 174"/>
                <a:gd name="T49" fmla="*/ 69 h 296"/>
                <a:gd name="T50" fmla="*/ 174 w 174"/>
                <a:gd name="T51" fmla="*/ 63 h 296"/>
                <a:gd name="T52" fmla="*/ 174 w 174"/>
                <a:gd name="T53" fmla="*/ 56 h 296"/>
                <a:gd name="T54" fmla="*/ 174 w 174"/>
                <a:gd name="T55" fmla="*/ 50 h 296"/>
                <a:gd name="T56" fmla="*/ 173 w 174"/>
                <a:gd name="T57" fmla="*/ 44 h 296"/>
                <a:gd name="T58" fmla="*/ 172 w 174"/>
                <a:gd name="T59" fmla="*/ 37 h 296"/>
                <a:gd name="T60" fmla="*/ 171 w 174"/>
                <a:gd name="T61" fmla="*/ 32 h 296"/>
                <a:gd name="T62" fmla="*/ 169 w 174"/>
                <a:gd name="T63" fmla="*/ 27 h 296"/>
                <a:gd name="T64" fmla="*/ 167 w 174"/>
                <a:gd name="T65" fmla="*/ 22 h 296"/>
                <a:gd name="T66" fmla="*/ 164 w 174"/>
                <a:gd name="T67" fmla="*/ 17 h 296"/>
                <a:gd name="T68" fmla="*/ 161 w 174"/>
                <a:gd name="T69" fmla="*/ 14 h 296"/>
                <a:gd name="T70" fmla="*/ 158 w 174"/>
                <a:gd name="T71" fmla="*/ 11 h 296"/>
                <a:gd name="T72" fmla="*/ 155 w 174"/>
                <a:gd name="T73" fmla="*/ 8 h 296"/>
                <a:gd name="T74" fmla="*/ 151 w 174"/>
                <a:gd name="T75" fmla="*/ 4 h 296"/>
                <a:gd name="T76" fmla="*/ 147 w 174"/>
                <a:gd name="T77" fmla="*/ 3 h 296"/>
                <a:gd name="T78" fmla="*/ 142 w 174"/>
                <a:gd name="T79" fmla="*/ 1 h 296"/>
                <a:gd name="T80" fmla="*/ 138 w 174"/>
                <a:gd name="T81" fmla="*/ 0 h 296"/>
                <a:gd name="T82" fmla="*/ 134 w 174"/>
                <a:gd name="T83" fmla="*/ 0 h 296"/>
                <a:gd name="T84" fmla="*/ 79 w 174"/>
                <a:gd name="T85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4" h="296">
                  <a:moveTo>
                    <a:pt x="0" y="296"/>
                  </a:moveTo>
                  <a:lnTo>
                    <a:pt x="52" y="296"/>
                  </a:lnTo>
                  <a:lnTo>
                    <a:pt x="54" y="296"/>
                  </a:lnTo>
                  <a:lnTo>
                    <a:pt x="56" y="295"/>
                  </a:lnTo>
                  <a:lnTo>
                    <a:pt x="58" y="295"/>
                  </a:lnTo>
                  <a:lnTo>
                    <a:pt x="62" y="295"/>
                  </a:lnTo>
                  <a:lnTo>
                    <a:pt x="64" y="294"/>
                  </a:lnTo>
                  <a:lnTo>
                    <a:pt x="66" y="294"/>
                  </a:lnTo>
                  <a:lnTo>
                    <a:pt x="69" y="293"/>
                  </a:lnTo>
                  <a:lnTo>
                    <a:pt x="72" y="292"/>
                  </a:lnTo>
                  <a:lnTo>
                    <a:pt x="74" y="290"/>
                  </a:lnTo>
                  <a:lnTo>
                    <a:pt x="77" y="289"/>
                  </a:lnTo>
                  <a:lnTo>
                    <a:pt x="79" y="288"/>
                  </a:lnTo>
                  <a:lnTo>
                    <a:pt x="82" y="286"/>
                  </a:lnTo>
                  <a:lnTo>
                    <a:pt x="85" y="285"/>
                  </a:lnTo>
                  <a:lnTo>
                    <a:pt x="87" y="283"/>
                  </a:lnTo>
                  <a:lnTo>
                    <a:pt x="89" y="282"/>
                  </a:lnTo>
                  <a:lnTo>
                    <a:pt x="93" y="279"/>
                  </a:lnTo>
                  <a:lnTo>
                    <a:pt x="95" y="277"/>
                  </a:lnTo>
                  <a:lnTo>
                    <a:pt x="97" y="275"/>
                  </a:lnTo>
                  <a:lnTo>
                    <a:pt x="99" y="273"/>
                  </a:lnTo>
                  <a:lnTo>
                    <a:pt x="103" y="271"/>
                  </a:lnTo>
                  <a:lnTo>
                    <a:pt x="105" y="268"/>
                  </a:lnTo>
                  <a:lnTo>
                    <a:pt x="107" y="265"/>
                  </a:lnTo>
                  <a:lnTo>
                    <a:pt x="109" y="263"/>
                  </a:lnTo>
                  <a:lnTo>
                    <a:pt x="111" y="260"/>
                  </a:lnTo>
                  <a:lnTo>
                    <a:pt x="114" y="257"/>
                  </a:lnTo>
                  <a:lnTo>
                    <a:pt x="116" y="254"/>
                  </a:lnTo>
                  <a:lnTo>
                    <a:pt x="118" y="252"/>
                  </a:lnTo>
                  <a:lnTo>
                    <a:pt x="120" y="248"/>
                  </a:lnTo>
                  <a:lnTo>
                    <a:pt x="121" y="245"/>
                  </a:lnTo>
                  <a:lnTo>
                    <a:pt x="124" y="242"/>
                  </a:lnTo>
                  <a:lnTo>
                    <a:pt x="126" y="239"/>
                  </a:lnTo>
                  <a:lnTo>
                    <a:pt x="127" y="235"/>
                  </a:lnTo>
                  <a:lnTo>
                    <a:pt x="129" y="232"/>
                  </a:lnTo>
                  <a:lnTo>
                    <a:pt x="130" y="229"/>
                  </a:lnTo>
                  <a:lnTo>
                    <a:pt x="131" y="225"/>
                  </a:lnTo>
                  <a:lnTo>
                    <a:pt x="134" y="222"/>
                  </a:lnTo>
                  <a:lnTo>
                    <a:pt x="135" y="219"/>
                  </a:lnTo>
                  <a:lnTo>
                    <a:pt x="136" y="215"/>
                  </a:lnTo>
                  <a:lnTo>
                    <a:pt x="137" y="212"/>
                  </a:lnTo>
                  <a:lnTo>
                    <a:pt x="138" y="209"/>
                  </a:lnTo>
                  <a:lnTo>
                    <a:pt x="139" y="205"/>
                  </a:lnTo>
                  <a:lnTo>
                    <a:pt x="170" y="90"/>
                  </a:lnTo>
                  <a:lnTo>
                    <a:pt x="171" y="86"/>
                  </a:lnTo>
                  <a:lnTo>
                    <a:pt x="171" y="83"/>
                  </a:lnTo>
                  <a:lnTo>
                    <a:pt x="172" y="79"/>
                  </a:lnTo>
                  <a:lnTo>
                    <a:pt x="173" y="76"/>
                  </a:lnTo>
                  <a:lnTo>
                    <a:pt x="173" y="73"/>
                  </a:lnTo>
                  <a:lnTo>
                    <a:pt x="173" y="69"/>
                  </a:lnTo>
                  <a:lnTo>
                    <a:pt x="174" y="66"/>
                  </a:lnTo>
                  <a:lnTo>
                    <a:pt x="174" y="63"/>
                  </a:lnTo>
                  <a:lnTo>
                    <a:pt x="174" y="59"/>
                  </a:lnTo>
                  <a:lnTo>
                    <a:pt x="174" y="56"/>
                  </a:lnTo>
                  <a:lnTo>
                    <a:pt x="174" y="53"/>
                  </a:lnTo>
                  <a:lnTo>
                    <a:pt x="174" y="50"/>
                  </a:lnTo>
                  <a:lnTo>
                    <a:pt x="173" y="46"/>
                  </a:lnTo>
                  <a:lnTo>
                    <a:pt x="173" y="44"/>
                  </a:lnTo>
                  <a:lnTo>
                    <a:pt x="173" y="41"/>
                  </a:lnTo>
                  <a:lnTo>
                    <a:pt x="172" y="37"/>
                  </a:lnTo>
                  <a:lnTo>
                    <a:pt x="171" y="35"/>
                  </a:lnTo>
                  <a:lnTo>
                    <a:pt x="171" y="32"/>
                  </a:lnTo>
                  <a:lnTo>
                    <a:pt x="170" y="30"/>
                  </a:lnTo>
                  <a:lnTo>
                    <a:pt x="169" y="27"/>
                  </a:lnTo>
                  <a:lnTo>
                    <a:pt x="168" y="25"/>
                  </a:lnTo>
                  <a:lnTo>
                    <a:pt x="167" y="22"/>
                  </a:lnTo>
                  <a:lnTo>
                    <a:pt x="166" y="20"/>
                  </a:lnTo>
                  <a:lnTo>
                    <a:pt x="164" y="17"/>
                  </a:lnTo>
                  <a:lnTo>
                    <a:pt x="162" y="16"/>
                  </a:lnTo>
                  <a:lnTo>
                    <a:pt x="161" y="14"/>
                  </a:lnTo>
                  <a:lnTo>
                    <a:pt x="160" y="12"/>
                  </a:lnTo>
                  <a:lnTo>
                    <a:pt x="158" y="11"/>
                  </a:lnTo>
                  <a:lnTo>
                    <a:pt x="157" y="9"/>
                  </a:lnTo>
                  <a:lnTo>
                    <a:pt x="155" y="8"/>
                  </a:lnTo>
                  <a:lnTo>
                    <a:pt x="152" y="6"/>
                  </a:lnTo>
                  <a:lnTo>
                    <a:pt x="151" y="4"/>
                  </a:lnTo>
                  <a:lnTo>
                    <a:pt x="149" y="3"/>
                  </a:lnTo>
                  <a:lnTo>
                    <a:pt x="147" y="3"/>
                  </a:lnTo>
                  <a:lnTo>
                    <a:pt x="145" y="2"/>
                  </a:lnTo>
                  <a:lnTo>
                    <a:pt x="142" y="1"/>
                  </a:lnTo>
                  <a:lnTo>
                    <a:pt x="140" y="1"/>
                  </a:lnTo>
                  <a:lnTo>
                    <a:pt x="138" y="0"/>
                  </a:lnTo>
                  <a:lnTo>
                    <a:pt x="136" y="0"/>
                  </a:lnTo>
                  <a:lnTo>
                    <a:pt x="134" y="0"/>
                  </a:lnTo>
                  <a:lnTo>
                    <a:pt x="131" y="0"/>
                  </a:lnTo>
                  <a:lnTo>
                    <a:pt x="79" y="0"/>
                  </a:lnTo>
                  <a:lnTo>
                    <a:pt x="0" y="296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299" name="Freeform 299"/>
            <p:cNvSpPr>
              <a:spLocks/>
            </p:cNvSpPr>
            <p:nvPr/>
          </p:nvSpPr>
          <p:spPr bwMode="auto">
            <a:xfrm>
              <a:off x="3750" y="2736"/>
              <a:ext cx="11" cy="9"/>
            </a:xfrm>
            <a:custGeom>
              <a:avLst/>
              <a:gdLst>
                <a:gd name="T0" fmla="*/ 41 w 41"/>
                <a:gd name="T1" fmla="*/ 0 h 34"/>
                <a:gd name="T2" fmla="*/ 40 w 41"/>
                <a:gd name="T3" fmla="*/ 0 h 34"/>
                <a:gd name="T4" fmla="*/ 37 w 41"/>
                <a:gd name="T5" fmla="*/ 0 h 34"/>
                <a:gd name="T6" fmla="*/ 36 w 41"/>
                <a:gd name="T7" fmla="*/ 0 h 34"/>
                <a:gd name="T8" fmla="*/ 34 w 41"/>
                <a:gd name="T9" fmla="*/ 0 h 34"/>
                <a:gd name="T10" fmla="*/ 32 w 41"/>
                <a:gd name="T11" fmla="*/ 1 h 34"/>
                <a:gd name="T12" fmla="*/ 31 w 41"/>
                <a:gd name="T13" fmla="*/ 1 h 34"/>
                <a:gd name="T14" fmla="*/ 28 w 41"/>
                <a:gd name="T15" fmla="*/ 2 h 34"/>
                <a:gd name="T16" fmla="*/ 26 w 41"/>
                <a:gd name="T17" fmla="*/ 3 h 34"/>
                <a:gd name="T18" fmla="*/ 25 w 41"/>
                <a:gd name="T19" fmla="*/ 4 h 34"/>
                <a:gd name="T20" fmla="*/ 23 w 41"/>
                <a:gd name="T21" fmla="*/ 5 h 34"/>
                <a:gd name="T22" fmla="*/ 21 w 41"/>
                <a:gd name="T23" fmla="*/ 6 h 34"/>
                <a:gd name="T24" fmla="*/ 20 w 41"/>
                <a:gd name="T25" fmla="*/ 7 h 34"/>
                <a:gd name="T26" fmla="*/ 17 w 41"/>
                <a:gd name="T27" fmla="*/ 10 h 34"/>
                <a:gd name="T28" fmla="*/ 15 w 41"/>
                <a:gd name="T29" fmla="*/ 11 h 34"/>
                <a:gd name="T30" fmla="*/ 14 w 41"/>
                <a:gd name="T31" fmla="*/ 13 h 34"/>
                <a:gd name="T32" fmla="*/ 12 w 41"/>
                <a:gd name="T33" fmla="*/ 14 h 34"/>
                <a:gd name="T34" fmla="*/ 11 w 41"/>
                <a:gd name="T35" fmla="*/ 16 h 34"/>
                <a:gd name="T36" fmla="*/ 9 w 41"/>
                <a:gd name="T37" fmla="*/ 19 h 34"/>
                <a:gd name="T38" fmla="*/ 7 w 41"/>
                <a:gd name="T39" fmla="*/ 21 h 34"/>
                <a:gd name="T40" fmla="*/ 6 w 41"/>
                <a:gd name="T41" fmla="*/ 23 h 34"/>
                <a:gd name="T42" fmla="*/ 4 w 41"/>
                <a:gd name="T43" fmla="*/ 24 h 34"/>
                <a:gd name="T44" fmla="*/ 3 w 41"/>
                <a:gd name="T45" fmla="*/ 27 h 34"/>
                <a:gd name="T46" fmla="*/ 2 w 41"/>
                <a:gd name="T47" fmla="*/ 30 h 34"/>
                <a:gd name="T48" fmla="*/ 1 w 41"/>
                <a:gd name="T49" fmla="*/ 32 h 34"/>
                <a:gd name="T50" fmla="*/ 0 w 41"/>
                <a:gd name="T5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1" h="34">
                  <a:moveTo>
                    <a:pt x="41" y="0"/>
                  </a:moveTo>
                  <a:lnTo>
                    <a:pt x="40" y="0"/>
                  </a:lnTo>
                  <a:lnTo>
                    <a:pt x="37" y="0"/>
                  </a:lnTo>
                  <a:lnTo>
                    <a:pt x="36" y="0"/>
                  </a:lnTo>
                  <a:lnTo>
                    <a:pt x="34" y="0"/>
                  </a:lnTo>
                  <a:lnTo>
                    <a:pt x="32" y="1"/>
                  </a:lnTo>
                  <a:lnTo>
                    <a:pt x="31" y="1"/>
                  </a:lnTo>
                  <a:lnTo>
                    <a:pt x="28" y="2"/>
                  </a:lnTo>
                  <a:lnTo>
                    <a:pt x="26" y="3"/>
                  </a:lnTo>
                  <a:lnTo>
                    <a:pt x="25" y="4"/>
                  </a:lnTo>
                  <a:lnTo>
                    <a:pt x="23" y="5"/>
                  </a:lnTo>
                  <a:lnTo>
                    <a:pt x="21" y="6"/>
                  </a:lnTo>
                  <a:lnTo>
                    <a:pt x="20" y="7"/>
                  </a:lnTo>
                  <a:lnTo>
                    <a:pt x="17" y="10"/>
                  </a:lnTo>
                  <a:lnTo>
                    <a:pt x="15" y="11"/>
                  </a:lnTo>
                  <a:lnTo>
                    <a:pt x="14" y="13"/>
                  </a:lnTo>
                  <a:lnTo>
                    <a:pt x="12" y="14"/>
                  </a:lnTo>
                  <a:lnTo>
                    <a:pt x="11" y="16"/>
                  </a:lnTo>
                  <a:lnTo>
                    <a:pt x="9" y="19"/>
                  </a:lnTo>
                  <a:lnTo>
                    <a:pt x="7" y="21"/>
                  </a:lnTo>
                  <a:lnTo>
                    <a:pt x="6" y="23"/>
                  </a:lnTo>
                  <a:lnTo>
                    <a:pt x="4" y="24"/>
                  </a:lnTo>
                  <a:lnTo>
                    <a:pt x="3" y="27"/>
                  </a:lnTo>
                  <a:lnTo>
                    <a:pt x="2" y="30"/>
                  </a:lnTo>
                  <a:lnTo>
                    <a:pt x="1" y="32"/>
                  </a:lnTo>
                  <a:lnTo>
                    <a:pt x="0" y="34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300" name="Freeform 300"/>
            <p:cNvSpPr>
              <a:spLocks/>
            </p:cNvSpPr>
            <p:nvPr/>
          </p:nvSpPr>
          <p:spPr bwMode="auto">
            <a:xfrm>
              <a:off x="3761" y="2736"/>
              <a:ext cx="6" cy="18"/>
            </a:xfrm>
            <a:custGeom>
              <a:avLst/>
              <a:gdLst>
                <a:gd name="T0" fmla="*/ 8 w 22"/>
                <a:gd name="T1" fmla="*/ 69 h 69"/>
                <a:gd name="T2" fmla="*/ 10 w 22"/>
                <a:gd name="T3" fmla="*/ 67 h 69"/>
                <a:gd name="T4" fmla="*/ 12 w 22"/>
                <a:gd name="T5" fmla="*/ 65 h 69"/>
                <a:gd name="T6" fmla="*/ 13 w 22"/>
                <a:gd name="T7" fmla="*/ 63 h 69"/>
                <a:gd name="T8" fmla="*/ 14 w 22"/>
                <a:gd name="T9" fmla="*/ 61 h 69"/>
                <a:gd name="T10" fmla="*/ 15 w 22"/>
                <a:gd name="T11" fmla="*/ 58 h 69"/>
                <a:gd name="T12" fmla="*/ 16 w 22"/>
                <a:gd name="T13" fmla="*/ 56 h 69"/>
                <a:gd name="T14" fmla="*/ 17 w 22"/>
                <a:gd name="T15" fmla="*/ 53 h 69"/>
                <a:gd name="T16" fmla="*/ 18 w 22"/>
                <a:gd name="T17" fmla="*/ 51 h 69"/>
                <a:gd name="T18" fmla="*/ 20 w 22"/>
                <a:gd name="T19" fmla="*/ 48 h 69"/>
                <a:gd name="T20" fmla="*/ 20 w 22"/>
                <a:gd name="T21" fmla="*/ 46 h 69"/>
                <a:gd name="T22" fmla="*/ 21 w 22"/>
                <a:gd name="T23" fmla="*/ 43 h 69"/>
                <a:gd name="T24" fmla="*/ 21 w 22"/>
                <a:gd name="T25" fmla="*/ 41 h 69"/>
                <a:gd name="T26" fmla="*/ 22 w 22"/>
                <a:gd name="T27" fmla="*/ 38 h 69"/>
                <a:gd name="T28" fmla="*/ 22 w 22"/>
                <a:gd name="T29" fmla="*/ 36 h 69"/>
                <a:gd name="T30" fmla="*/ 22 w 22"/>
                <a:gd name="T31" fmla="*/ 33 h 69"/>
                <a:gd name="T32" fmla="*/ 22 w 22"/>
                <a:gd name="T33" fmla="*/ 31 h 69"/>
                <a:gd name="T34" fmla="*/ 22 w 22"/>
                <a:gd name="T35" fmla="*/ 28 h 69"/>
                <a:gd name="T36" fmla="*/ 22 w 22"/>
                <a:gd name="T37" fmla="*/ 26 h 69"/>
                <a:gd name="T38" fmla="*/ 22 w 22"/>
                <a:gd name="T39" fmla="*/ 24 h 69"/>
                <a:gd name="T40" fmla="*/ 22 w 22"/>
                <a:gd name="T41" fmla="*/ 22 h 69"/>
                <a:gd name="T42" fmla="*/ 22 w 22"/>
                <a:gd name="T43" fmla="*/ 20 h 69"/>
                <a:gd name="T44" fmla="*/ 21 w 22"/>
                <a:gd name="T45" fmla="*/ 17 h 69"/>
                <a:gd name="T46" fmla="*/ 21 w 22"/>
                <a:gd name="T47" fmla="*/ 15 h 69"/>
                <a:gd name="T48" fmla="*/ 20 w 22"/>
                <a:gd name="T49" fmla="*/ 14 h 69"/>
                <a:gd name="T50" fmla="*/ 18 w 22"/>
                <a:gd name="T51" fmla="*/ 12 h 69"/>
                <a:gd name="T52" fmla="*/ 18 w 22"/>
                <a:gd name="T53" fmla="*/ 10 h 69"/>
                <a:gd name="T54" fmla="*/ 17 w 22"/>
                <a:gd name="T55" fmla="*/ 9 h 69"/>
                <a:gd name="T56" fmla="*/ 16 w 22"/>
                <a:gd name="T57" fmla="*/ 7 h 69"/>
                <a:gd name="T58" fmla="*/ 15 w 22"/>
                <a:gd name="T59" fmla="*/ 6 h 69"/>
                <a:gd name="T60" fmla="*/ 14 w 22"/>
                <a:gd name="T61" fmla="*/ 4 h 69"/>
                <a:gd name="T62" fmla="*/ 13 w 22"/>
                <a:gd name="T63" fmla="*/ 3 h 69"/>
                <a:gd name="T64" fmla="*/ 11 w 22"/>
                <a:gd name="T65" fmla="*/ 2 h 69"/>
                <a:gd name="T66" fmla="*/ 10 w 22"/>
                <a:gd name="T67" fmla="*/ 2 h 69"/>
                <a:gd name="T68" fmla="*/ 8 w 22"/>
                <a:gd name="T69" fmla="*/ 1 h 69"/>
                <a:gd name="T70" fmla="*/ 6 w 22"/>
                <a:gd name="T71" fmla="*/ 0 h 69"/>
                <a:gd name="T72" fmla="*/ 5 w 22"/>
                <a:gd name="T73" fmla="*/ 0 h 69"/>
                <a:gd name="T74" fmla="*/ 3 w 22"/>
                <a:gd name="T75" fmla="*/ 0 h 69"/>
                <a:gd name="T76" fmla="*/ 2 w 22"/>
                <a:gd name="T77" fmla="*/ 0 h 69"/>
                <a:gd name="T78" fmla="*/ 0 w 22"/>
                <a:gd name="T79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2" h="69">
                  <a:moveTo>
                    <a:pt x="8" y="69"/>
                  </a:moveTo>
                  <a:lnTo>
                    <a:pt x="10" y="67"/>
                  </a:lnTo>
                  <a:lnTo>
                    <a:pt x="12" y="65"/>
                  </a:lnTo>
                  <a:lnTo>
                    <a:pt x="13" y="63"/>
                  </a:lnTo>
                  <a:lnTo>
                    <a:pt x="14" y="61"/>
                  </a:lnTo>
                  <a:lnTo>
                    <a:pt x="15" y="58"/>
                  </a:lnTo>
                  <a:lnTo>
                    <a:pt x="16" y="56"/>
                  </a:lnTo>
                  <a:lnTo>
                    <a:pt x="17" y="53"/>
                  </a:lnTo>
                  <a:lnTo>
                    <a:pt x="18" y="51"/>
                  </a:lnTo>
                  <a:lnTo>
                    <a:pt x="20" y="48"/>
                  </a:lnTo>
                  <a:lnTo>
                    <a:pt x="20" y="46"/>
                  </a:lnTo>
                  <a:lnTo>
                    <a:pt x="21" y="43"/>
                  </a:lnTo>
                  <a:lnTo>
                    <a:pt x="21" y="41"/>
                  </a:lnTo>
                  <a:lnTo>
                    <a:pt x="22" y="38"/>
                  </a:lnTo>
                  <a:lnTo>
                    <a:pt x="22" y="36"/>
                  </a:lnTo>
                  <a:lnTo>
                    <a:pt x="22" y="33"/>
                  </a:lnTo>
                  <a:lnTo>
                    <a:pt x="22" y="31"/>
                  </a:lnTo>
                  <a:lnTo>
                    <a:pt x="22" y="28"/>
                  </a:lnTo>
                  <a:lnTo>
                    <a:pt x="22" y="26"/>
                  </a:lnTo>
                  <a:lnTo>
                    <a:pt x="22" y="24"/>
                  </a:lnTo>
                  <a:lnTo>
                    <a:pt x="22" y="22"/>
                  </a:lnTo>
                  <a:lnTo>
                    <a:pt x="22" y="20"/>
                  </a:lnTo>
                  <a:lnTo>
                    <a:pt x="21" y="17"/>
                  </a:lnTo>
                  <a:lnTo>
                    <a:pt x="21" y="15"/>
                  </a:lnTo>
                  <a:lnTo>
                    <a:pt x="20" y="14"/>
                  </a:lnTo>
                  <a:lnTo>
                    <a:pt x="18" y="12"/>
                  </a:lnTo>
                  <a:lnTo>
                    <a:pt x="18" y="10"/>
                  </a:lnTo>
                  <a:lnTo>
                    <a:pt x="17" y="9"/>
                  </a:lnTo>
                  <a:lnTo>
                    <a:pt x="16" y="7"/>
                  </a:lnTo>
                  <a:lnTo>
                    <a:pt x="15" y="6"/>
                  </a:lnTo>
                  <a:lnTo>
                    <a:pt x="14" y="4"/>
                  </a:lnTo>
                  <a:lnTo>
                    <a:pt x="13" y="3"/>
                  </a:lnTo>
                  <a:lnTo>
                    <a:pt x="11" y="2"/>
                  </a:lnTo>
                  <a:lnTo>
                    <a:pt x="10" y="2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8301" name="Freeform 301"/>
            <p:cNvSpPr>
              <a:spLocks/>
            </p:cNvSpPr>
            <p:nvPr/>
          </p:nvSpPr>
          <p:spPr bwMode="auto">
            <a:xfrm>
              <a:off x="3737" y="2754"/>
              <a:ext cx="26" cy="38"/>
            </a:xfrm>
            <a:custGeom>
              <a:avLst/>
              <a:gdLst>
                <a:gd name="T0" fmla="*/ 96 w 96"/>
                <a:gd name="T1" fmla="*/ 0 h 137"/>
                <a:gd name="T2" fmla="*/ 0 w 96"/>
                <a:gd name="T3" fmla="*/ 137 h 137"/>
                <a:gd name="T4" fmla="*/ 64 w 96"/>
                <a:gd name="T5" fmla="*/ 13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6" h="137">
                  <a:moveTo>
                    <a:pt x="96" y="0"/>
                  </a:moveTo>
                  <a:lnTo>
                    <a:pt x="0" y="137"/>
                  </a:lnTo>
                  <a:lnTo>
                    <a:pt x="64" y="13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43475882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28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0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280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28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0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280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28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0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280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128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0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1280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4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0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47" dur="500"/>
                                        <p:tgtEl>
                                          <p:spTgt spid="1280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128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18" presetClass="entr" presetSubtype="3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0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57" dur="500"/>
                                        <p:tgtEl>
                                          <p:spTgt spid="1280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2" dur="500"/>
                                        <p:tgtEl>
                                          <p:spTgt spid="128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0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1280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0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1280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8002" grpId="0" autoUpdateAnimBg="0"/>
      <p:bldP spid="128003" grpId="0" autoUpdateAnimBg="0"/>
      <p:bldP spid="128004" grpId="0" autoUpdateAnimBg="0"/>
      <p:bldP spid="128005" grpId="0" autoUpdateAnimBg="0"/>
      <p:bldP spid="128006" grpId="0" autoUpdateAnimBg="0"/>
      <p:bldP spid="128007" grpId="0" autoUpdateAnimBg="0"/>
      <p:bldP spid="128008" grpId="0" autoUpdateAnimBg="0"/>
      <p:bldP spid="128009" grpId="0" autoUpdateAnimBg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26" name="Text Box 2"/>
          <p:cNvSpPr txBox="1">
            <a:spLocks noChangeArrowheads="1"/>
          </p:cNvSpPr>
          <p:nvPr/>
        </p:nvSpPr>
        <p:spPr bwMode="auto">
          <a:xfrm>
            <a:off x="122238" y="82550"/>
            <a:ext cx="8809037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600" b="1">
                <a:solidFill>
                  <a:srgbClr val="000000"/>
                </a:solidFill>
              </a:rPr>
              <a:t>2.</a:t>
            </a:r>
            <a:r>
              <a:rPr kumimoji="1" lang="zh-CN" altLang="en-US" sz="3600" b="1">
                <a:solidFill>
                  <a:srgbClr val="000000"/>
                </a:solidFill>
              </a:rPr>
              <a:t>弹簧的画法</a:t>
            </a:r>
          </a:p>
        </p:txBody>
      </p:sp>
      <p:sp>
        <p:nvSpPr>
          <p:cNvPr id="129027" name="Text Box 3"/>
          <p:cNvSpPr txBox="1">
            <a:spLocks noChangeArrowheads="1"/>
          </p:cNvSpPr>
          <p:nvPr/>
        </p:nvSpPr>
        <p:spPr bwMode="auto">
          <a:xfrm>
            <a:off x="141288" y="600075"/>
            <a:ext cx="5429250" cy="676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</a:rPr>
              <a:t>⑴ </a:t>
            </a:r>
            <a:r>
              <a:rPr kumimoji="1" lang="zh-CN" altLang="en-US" sz="3200" b="1">
                <a:solidFill>
                  <a:srgbClr val="000000"/>
                </a:solidFill>
              </a:rPr>
              <a:t>单个弹簧的画法</a:t>
            </a:r>
          </a:p>
        </p:txBody>
      </p:sp>
      <p:sp>
        <p:nvSpPr>
          <p:cNvPr id="129028" name="Text Box 4"/>
          <p:cNvSpPr txBox="1">
            <a:spLocks noChangeArrowheads="1"/>
          </p:cNvSpPr>
          <p:nvPr/>
        </p:nvSpPr>
        <p:spPr bwMode="auto">
          <a:xfrm>
            <a:off x="123825" y="1119188"/>
            <a:ext cx="5145088" cy="1844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</a:rPr>
              <a:t>    </a:t>
            </a:r>
            <a:r>
              <a:rPr kumimoji="1" lang="zh-CN" altLang="en-US" sz="3200" b="1">
                <a:solidFill>
                  <a:srgbClr val="000000"/>
                </a:solidFill>
              </a:rPr>
              <a:t>在平行于轴线的投影面上，弹簧各圈的轮廓线画成直线。</a:t>
            </a:r>
          </a:p>
        </p:txBody>
      </p:sp>
      <p:sp>
        <p:nvSpPr>
          <p:cNvPr id="129029" name="Text Box 5"/>
          <p:cNvSpPr txBox="1">
            <a:spLocks noChangeArrowheads="1"/>
          </p:cNvSpPr>
          <p:nvPr/>
        </p:nvSpPr>
        <p:spPr bwMode="auto">
          <a:xfrm>
            <a:off x="123825" y="4697413"/>
            <a:ext cx="8948738" cy="676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3333CC"/>
                </a:solidFill>
              </a:rPr>
              <a:t>    </a:t>
            </a:r>
            <a:r>
              <a:rPr kumimoji="1" lang="zh-CN" altLang="en-US" sz="3200" b="1">
                <a:solidFill>
                  <a:srgbClr val="FF0000"/>
                </a:solidFill>
                <a:ea typeface="黑体" pitchFamily="2" charset="-122"/>
              </a:rPr>
              <a:t>左旋</a:t>
            </a:r>
            <a:r>
              <a:rPr kumimoji="1" lang="zh-CN" altLang="en-US" sz="3200" b="1">
                <a:solidFill>
                  <a:srgbClr val="000000"/>
                </a:solidFill>
              </a:rPr>
              <a:t>弹簧</a:t>
            </a:r>
            <a:r>
              <a:rPr kumimoji="1" lang="zh-CN" altLang="en-US" sz="3200" b="1">
                <a:solidFill>
                  <a:srgbClr val="FF0000"/>
                </a:solidFill>
                <a:ea typeface="黑体" pitchFamily="2" charset="-122"/>
              </a:rPr>
              <a:t>允许画成右旋</a:t>
            </a:r>
            <a:r>
              <a:rPr kumimoji="1" lang="zh-CN" altLang="en-US" sz="3200" b="1">
                <a:solidFill>
                  <a:srgbClr val="000000"/>
                </a:solidFill>
              </a:rPr>
              <a:t>但要</a:t>
            </a:r>
            <a:r>
              <a:rPr kumimoji="1" lang="zh-CN" altLang="en-US" sz="3200" b="1">
                <a:solidFill>
                  <a:srgbClr val="FF0000"/>
                </a:solidFill>
                <a:ea typeface="黑体" pitchFamily="2" charset="-122"/>
              </a:rPr>
              <a:t>加注“左”字</a:t>
            </a:r>
            <a:r>
              <a:rPr kumimoji="1" lang="zh-CN" altLang="en-US" sz="3200" b="1">
                <a:solidFill>
                  <a:srgbClr val="000000"/>
                </a:solidFill>
              </a:rPr>
              <a:t>。</a:t>
            </a:r>
          </a:p>
        </p:txBody>
      </p:sp>
      <p:sp>
        <p:nvSpPr>
          <p:cNvPr id="129030" name="Text Box 6"/>
          <p:cNvSpPr txBox="1">
            <a:spLocks noChangeArrowheads="1"/>
          </p:cNvSpPr>
          <p:nvPr/>
        </p:nvSpPr>
        <p:spPr bwMode="auto">
          <a:xfrm>
            <a:off x="100013" y="2874963"/>
            <a:ext cx="5100637" cy="1844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3333CC"/>
                </a:solidFill>
              </a:rPr>
              <a:t>    </a:t>
            </a:r>
            <a:r>
              <a:rPr kumimoji="1" lang="zh-CN" altLang="en-US" sz="3200" b="1">
                <a:solidFill>
                  <a:srgbClr val="FF0000"/>
                </a:solidFill>
                <a:ea typeface="黑体" pitchFamily="2" charset="-122"/>
              </a:rPr>
              <a:t>四圈以上</a:t>
            </a:r>
            <a:r>
              <a:rPr kumimoji="1" lang="zh-CN" altLang="en-US" sz="3200" b="1">
                <a:solidFill>
                  <a:srgbClr val="000000"/>
                </a:solidFill>
              </a:rPr>
              <a:t>的弹簧，</a:t>
            </a:r>
            <a:r>
              <a:rPr kumimoji="1" lang="zh-CN" altLang="en-US" sz="3200" b="1">
                <a:solidFill>
                  <a:srgbClr val="FF0000"/>
                </a:solidFill>
                <a:ea typeface="黑体" pitchFamily="2" charset="-122"/>
              </a:rPr>
              <a:t>中间各圈可省略不画</a:t>
            </a:r>
            <a:r>
              <a:rPr kumimoji="1" lang="zh-CN" altLang="en-US" sz="3200" b="1">
                <a:solidFill>
                  <a:srgbClr val="000000"/>
                </a:solidFill>
              </a:rPr>
              <a:t>，而用通过中径线的点画线连接起来。</a:t>
            </a:r>
            <a:endParaRPr kumimoji="1" lang="zh-CN" altLang="en-US" sz="3200" b="1">
              <a:solidFill>
                <a:srgbClr val="FF3300"/>
              </a:solidFill>
            </a:endParaRPr>
          </a:p>
        </p:txBody>
      </p:sp>
      <p:sp>
        <p:nvSpPr>
          <p:cNvPr id="129031" name="Text Box 7"/>
          <p:cNvSpPr txBox="1">
            <a:spLocks noChangeArrowheads="1"/>
          </p:cNvSpPr>
          <p:nvPr/>
        </p:nvSpPr>
        <p:spPr bwMode="auto">
          <a:xfrm>
            <a:off x="123825" y="5318125"/>
            <a:ext cx="9020175" cy="1260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</a:rPr>
              <a:t>    </a:t>
            </a:r>
            <a:r>
              <a:rPr kumimoji="1" lang="zh-CN" altLang="en-US" sz="3200" b="1">
                <a:solidFill>
                  <a:srgbClr val="000000"/>
                </a:solidFill>
              </a:rPr>
              <a:t>弹簧两端的</a:t>
            </a:r>
            <a:r>
              <a:rPr kumimoji="1" lang="zh-CN" altLang="en-US" sz="3200" b="1">
                <a:solidFill>
                  <a:srgbClr val="FF0000"/>
                </a:solidFill>
                <a:ea typeface="黑体" pitchFamily="2" charset="-122"/>
              </a:rPr>
              <a:t>支撑圈</a:t>
            </a:r>
            <a:r>
              <a:rPr kumimoji="1" lang="zh-CN" altLang="en-US" sz="3200" b="1">
                <a:solidFill>
                  <a:srgbClr val="000000"/>
                </a:solidFill>
              </a:rPr>
              <a:t>，不论有多少圈，</a:t>
            </a:r>
            <a:r>
              <a:rPr kumimoji="1" lang="zh-CN" altLang="en-US" sz="3200" b="1">
                <a:solidFill>
                  <a:srgbClr val="FF0000"/>
                </a:solidFill>
                <a:ea typeface="黑体" pitchFamily="2" charset="-122"/>
              </a:rPr>
              <a:t>都按图中形式画出</a:t>
            </a:r>
            <a:r>
              <a:rPr kumimoji="1" lang="zh-CN" altLang="en-US" sz="3200" b="1">
                <a:solidFill>
                  <a:srgbClr val="000000"/>
                </a:solidFill>
              </a:rPr>
              <a:t>。</a:t>
            </a:r>
          </a:p>
        </p:txBody>
      </p:sp>
      <p:grpSp>
        <p:nvGrpSpPr>
          <p:cNvPr id="129252" name="Group 228"/>
          <p:cNvGrpSpPr>
            <a:grpSpLocks/>
          </p:cNvGrpSpPr>
          <p:nvPr/>
        </p:nvGrpSpPr>
        <p:grpSpPr bwMode="auto">
          <a:xfrm>
            <a:off x="5495925" y="223838"/>
            <a:ext cx="3590925" cy="4548187"/>
            <a:chOff x="3462" y="141"/>
            <a:chExt cx="2262" cy="2865"/>
          </a:xfrm>
        </p:grpSpPr>
        <p:sp>
          <p:nvSpPr>
            <p:cNvPr id="129253" name="Line 229"/>
            <p:cNvSpPr>
              <a:spLocks noChangeShapeType="1"/>
            </p:cNvSpPr>
            <p:nvPr/>
          </p:nvSpPr>
          <p:spPr bwMode="auto">
            <a:xfrm>
              <a:off x="5150" y="141"/>
              <a:ext cx="0" cy="2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254" name="Line 230"/>
            <p:cNvSpPr>
              <a:spLocks noChangeShapeType="1"/>
            </p:cNvSpPr>
            <p:nvPr/>
          </p:nvSpPr>
          <p:spPr bwMode="auto">
            <a:xfrm>
              <a:off x="5150" y="440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255" name="Line 231"/>
            <p:cNvSpPr>
              <a:spLocks noChangeShapeType="1"/>
            </p:cNvSpPr>
            <p:nvPr/>
          </p:nvSpPr>
          <p:spPr bwMode="auto">
            <a:xfrm>
              <a:off x="5150" y="516"/>
              <a:ext cx="0" cy="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256" name="Line 232"/>
            <p:cNvSpPr>
              <a:spLocks noChangeShapeType="1"/>
            </p:cNvSpPr>
            <p:nvPr/>
          </p:nvSpPr>
          <p:spPr bwMode="auto">
            <a:xfrm>
              <a:off x="5150" y="772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257" name="Line 233"/>
            <p:cNvSpPr>
              <a:spLocks noChangeShapeType="1"/>
            </p:cNvSpPr>
            <p:nvPr/>
          </p:nvSpPr>
          <p:spPr bwMode="auto">
            <a:xfrm>
              <a:off x="5150" y="849"/>
              <a:ext cx="0" cy="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258" name="Line 234"/>
            <p:cNvSpPr>
              <a:spLocks noChangeShapeType="1"/>
            </p:cNvSpPr>
            <p:nvPr/>
          </p:nvSpPr>
          <p:spPr bwMode="auto">
            <a:xfrm>
              <a:off x="5150" y="1103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259" name="Line 235"/>
            <p:cNvSpPr>
              <a:spLocks noChangeShapeType="1"/>
            </p:cNvSpPr>
            <p:nvPr/>
          </p:nvSpPr>
          <p:spPr bwMode="auto">
            <a:xfrm>
              <a:off x="5150" y="1181"/>
              <a:ext cx="0" cy="2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260" name="Line 236"/>
            <p:cNvSpPr>
              <a:spLocks noChangeShapeType="1"/>
            </p:cNvSpPr>
            <p:nvPr/>
          </p:nvSpPr>
          <p:spPr bwMode="auto">
            <a:xfrm>
              <a:off x="5150" y="1435"/>
              <a:ext cx="0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261" name="Line 237"/>
            <p:cNvSpPr>
              <a:spLocks noChangeShapeType="1"/>
            </p:cNvSpPr>
            <p:nvPr/>
          </p:nvSpPr>
          <p:spPr bwMode="auto">
            <a:xfrm>
              <a:off x="5150" y="1512"/>
              <a:ext cx="0" cy="2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262" name="Line 238"/>
            <p:cNvSpPr>
              <a:spLocks noChangeShapeType="1"/>
            </p:cNvSpPr>
            <p:nvPr/>
          </p:nvSpPr>
          <p:spPr bwMode="auto">
            <a:xfrm>
              <a:off x="5555" y="152"/>
              <a:ext cx="0" cy="2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263" name="Line 239"/>
            <p:cNvSpPr>
              <a:spLocks noChangeShapeType="1"/>
            </p:cNvSpPr>
            <p:nvPr/>
          </p:nvSpPr>
          <p:spPr bwMode="auto">
            <a:xfrm>
              <a:off x="5555" y="435"/>
              <a:ext cx="0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264" name="Line 240"/>
            <p:cNvSpPr>
              <a:spLocks noChangeShapeType="1"/>
            </p:cNvSpPr>
            <p:nvPr/>
          </p:nvSpPr>
          <p:spPr bwMode="auto">
            <a:xfrm>
              <a:off x="5555" y="512"/>
              <a:ext cx="0" cy="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265" name="Line 241"/>
            <p:cNvSpPr>
              <a:spLocks noChangeShapeType="1"/>
            </p:cNvSpPr>
            <p:nvPr/>
          </p:nvSpPr>
          <p:spPr bwMode="auto">
            <a:xfrm>
              <a:off x="5555" y="768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266" name="Line 242"/>
            <p:cNvSpPr>
              <a:spLocks noChangeShapeType="1"/>
            </p:cNvSpPr>
            <p:nvPr/>
          </p:nvSpPr>
          <p:spPr bwMode="auto">
            <a:xfrm>
              <a:off x="5555" y="844"/>
              <a:ext cx="0" cy="2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267" name="Line 243"/>
            <p:cNvSpPr>
              <a:spLocks noChangeShapeType="1"/>
            </p:cNvSpPr>
            <p:nvPr/>
          </p:nvSpPr>
          <p:spPr bwMode="auto">
            <a:xfrm>
              <a:off x="5555" y="1100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268" name="Line 244"/>
            <p:cNvSpPr>
              <a:spLocks noChangeShapeType="1"/>
            </p:cNvSpPr>
            <p:nvPr/>
          </p:nvSpPr>
          <p:spPr bwMode="auto">
            <a:xfrm>
              <a:off x="5555" y="1177"/>
              <a:ext cx="0" cy="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269" name="Line 245"/>
            <p:cNvSpPr>
              <a:spLocks noChangeShapeType="1"/>
            </p:cNvSpPr>
            <p:nvPr/>
          </p:nvSpPr>
          <p:spPr bwMode="auto">
            <a:xfrm>
              <a:off x="5555" y="1431"/>
              <a:ext cx="0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270" name="Line 246"/>
            <p:cNvSpPr>
              <a:spLocks noChangeShapeType="1"/>
            </p:cNvSpPr>
            <p:nvPr/>
          </p:nvSpPr>
          <p:spPr bwMode="auto">
            <a:xfrm>
              <a:off x="5555" y="1508"/>
              <a:ext cx="0" cy="2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271" name="Line 247"/>
            <p:cNvSpPr>
              <a:spLocks noChangeShapeType="1"/>
            </p:cNvSpPr>
            <p:nvPr/>
          </p:nvSpPr>
          <p:spPr bwMode="auto">
            <a:xfrm>
              <a:off x="4745" y="149"/>
              <a:ext cx="0" cy="2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272" name="Line 248"/>
            <p:cNvSpPr>
              <a:spLocks noChangeShapeType="1"/>
            </p:cNvSpPr>
            <p:nvPr/>
          </p:nvSpPr>
          <p:spPr bwMode="auto">
            <a:xfrm>
              <a:off x="4745" y="437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273" name="Line 249"/>
            <p:cNvSpPr>
              <a:spLocks noChangeShapeType="1"/>
            </p:cNvSpPr>
            <p:nvPr/>
          </p:nvSpPr>
          <p:spPr bwMode="auto">
            <a:xfrm>
              <a:off x="4745" y="514"/>
              <a:ext cx="0" cy="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274" name="Line 250"/>
            <p:cNvSpPr>
              <a:spLocks noChangeShapeType="1"/>
            </p:cNvSpPr>
            <p:nvPr/>
          </p:nvSpPr>
          <p:spPr bwMode="auto">
            <a:xfrm>
              <a:off x="4745" y="770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275" name="Line 251"/>
            <p:cNvSpPr>
              <a:spLocks noChangeShapeType="1"/>
            </p:cNvSpPr>
            <p:nvPr/>
          </p:nvSpPr>
          <p:spPr bwMode="auto">
            <a:xfrm>
              <a:off x="4745" y="845"/>
              <a:ext cx="0" cy="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276" name="Line 252"/>
            <p:cNvSpPr>
              <a:spLocks noChangeShapeType="1"/>
            </p:cNvSpPr>
            <p:nvPr/>
          </p:nvSpPr>
          <p:spPr bwMode="auto">
            <a:xfrm>
              <a:off x="4745" y="1102"/>
              <a:ext cx="0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277" name="Line 253"/>
            <p:cNvSpPr>
              <a:spLocks noChangeShapeType="1"/>
            </p:cNvSpPr>
            <p:nvPr/>
          </p:nvSpPr>
          <p:spPr bwMode="auto">
            <a:xfrm>
              <a:off x="4745" y="1179"/>
              <a:ext cx="0" cy="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278" name="Line 254"/>
            <p:cNvSpPr>
              <a:spLocks noChangeShapeType="1"/>
            </p:cNvSpPr>
            <p:nvPr/>
          </p:nvSpPr>
          <p:spPr bwMode="auto">
            <a:xfrm>
              <a:off x="4745" y="1433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279" name="Line 255"/>
            <p:cNvSpPr>
              <a:spLocks noChangeShapeType="1"/>
            </p:cNvSpPr>
            <p:nvPr/>
          </p:nvSpPr>
          <p:spPr bwMode="auto">
            <a:xfrm>
              <a:off x="4745" y="1510"/>
              <a:ext cx="0" cy="2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280" name="Line 256"/>
            <p:cNvSpPr>
              <a:spLocks noChangeShapeType="1"/>
            </p:cNvSpPr>
            <p:nvPr/>
          </p:nvSpPr>
          <p:spPr bwMode="auto">
            <a:xfrm>
              <a:off x="4745" y="199"/>
              <a:ext cx="88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281" name="Line 257"/>
            <p:cNvSpPr>
              <a:spLocks noChangeShapeType="1"/>
            </p:cNvSpPr>
            <p:nvPr/>
          </p:nvSpPr>
          <p:spPr bwMode="auto">
            <a:xfrm>
              <a:off x="4745" y="1717"/>
              <a:ext cx="88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282" name="Line 258"/>
            <p:cNvSpPr>
              <a:spLocks noChangeShapeType="1"/>
            </p:cNvSpPr>
            <p:nvPr/>
          </p:nvSpPr>
          <p:spPr bwMode="auto">
            <a:xfrm flipV="1">
              <a:off x="5485" y="488"/>
              <a:ext cx="83" cy="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283" name="Line 259"/>
            <p:cNvSpPr>
              <a:spLocks noChangeShapeType="1"/>
            </p:cNvSpPr>
            <p:nvPr/>
          </p:nvSpPr>
          <p:spPr bwMode="auto">
            <a:xfrm flipV="1">
              <a:off x="5500" y="501"/>
              <a:ext cx="98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284" name="Line 260"/>
            <p:cNvSpPr>
              <a:spLocks noChangeShapeType="1"/>
            </p:cNvSpPr>
            <p:nvPr/>
          </p:nvSpPr>
          <p:spPr bwMode="auto">
            <a:xfrm flipV="1">
              <a:off x="5524" y="527"/>
              <a:ext cx="95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285" name="Line 261"/>
            <p:cNvSpPr>
              <a:spLocks noChangeShapeType="1"/>
            </p:cNvSpPr>
            <p:nvPr/>
          </p:nvSpPr>
          <p:spPr bwMode="auto">
            <a:xfrm flipV="1">
              <a:off x="5564" y="567"/>
              <a:ext cx="62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286" name="Freeform 262"/>
            <p:cNvSpPr>
              <a:spLocks/>
            </p:cNvSpPr>
            <p:nvPr/>
          </p:nvSpPr>
          <p:spPr bwMode="auto">
            <a:xfrm>
              <a:off x="4673" y="199"/>
              <a:ext cx="77" cy="142"/>
            </a:xfrm>
            <a:custGeom>
              <a:avLst/>
              <a:gdLst>
                <a:gd name="T0" fmla="*/ 285 w 285"/>
                <a:gd name="T1" fmla="*/ 1 h 525"/>
                <a:gd name="T2" fmla="*/ 265 w 285"/>
                <a:gd name="T3" fmla="*/ 0 h 525"/>
                <a:gd name="T4" fmla="*/ 244 w 285"/>
                <a:gd name="T5" fmla="*/ 0 h 525"/>
                <a:gd name="T6" fmla="*/ 223 w 285"/>
                <a:gd name="T7" fmla="*/ 2 h 525"/>
                <a:gd name="T8" fmla="*/ 203 w 285"/>
                <a:gd name="T9" fmla="*/ 6 h 525"/>
                <a:gd name="T10" fmla="*/ 183 w 285"/>
                <a:gd name="T11" fmla="*/ 12 h 525"/>
                <a:gd name="T12" fmla="*/ 163 w 285"/>
                <a:gd name="T13" fmla="*/ 18 h 525"/>
                <a:gd name="T14" fmla="*/ 145 w 285"/>
                <a:gd name="T15" fmla="*/ 27 h 525"/>
                <a:gd name="T16" fmla="*/ 127 w 285"/>
                <a:gd name="T17" fmla="*/ 37 h 525"/>
                <a:gd name="T18" fmla="*/ 109 w 285"/>
                <a:gd name="T19" fmla="*/ 48 h 525"/>
                <a:gd name="T20" fmla="*/ 94 w 285"/>
                <a:gd name="T21" fmla="*/ 60 h 525"/>
                <a:gd name="T22" fmla="*/ 78 w 285"/>
                <a:gd name="T23" fmla="*/ 75 h 525"/>
                <a:gd name="T24" fmla="*/ 64 w 285"/>
                <a:gd name="T25" fmla="*/ 90 h 525"/>
                <a:gd name="T26" fmla="*/ 51 w 285"/>
                <a:gd name="T27" fmla="*/ 106 h 525"/>
                <a:gd name="T28" fmla="*/ 40 w 285"/>
                <a:gd name="T29" fmla="*/ 123 h 525"/>
                <a:gd name="T30" fmla="*/ 30 w 285"/>
                <a:gd name="T31" fmla="*/ 141 h 525"/>
                <a:gd name="T32" fmla="*/ 21 w 285"/>
                <a:gd name="T33" fmla="*/ 160 h 525"/>
                <a:gd name="T34" fmla="*/ 13 w 285"/>
                <a:gd name="T35" fmla="*/ 179 h 525"/>
                <a:gd name="T36" fmla="*/ 7 w 285"/>
                <a:gd name="T37" fmla="*/ 199 h 525"/>
                <a:gd name="T38" fmla="*/ 3 w 285"/>
                <a:gd name="T39" fmla="*/ 220 h 525"/>
                <a:gd name="T40" fmla="*/ 1 w 285"/>
                <a:gd name="T41" fmla="*/ 239 h 525"/>
                <a:gd name="T42" fmla="*/ 0 w 285"/>
                <a:gd name="T43" fmla="*/ 260 h 525"/>
                <a:gd name="T44" fmla="*/ 0 w 285"/>
                <a:gd name="T45" fmla="*/ 281 h 525"/>
                <a:gd name="T46" fmla="*/ 2 w 285"/>
                <a:gd name="T47" fmla="*/ 301 h 525"/>
                <a:gd name="T48" fmla="*/ 6 w 285"/>
                <a:gd name="T49" fmla="*/ 322 h 525"/>
                <a:gd name="T50" fmla="*/ 12 w 285"/>
                <a:gd name="T51" fmla="*/ 342 h 525"/>
                <a:gd name="T52" fmla="*/ 19 w 285"/>
                <a:gd name="T53" fmla="*/ 361 h 525"/>
                <a:gd name="T54" fmla="*/ 27 w 285"/>
                <a:gd name="T55" fmla="*/ 380 h 525"/>
                <a:gd name="T56" fmla="*/ 37 w 285"/>
                <a:gd name="T57" fmla="*/ 399 h 525"/>
                <a:gd name="T58" fmla="*/ 48 w 285"/>
                <a:gd name="T59" fmla="*/ 415 h 525"/>
                <a:gd name="T60" fmla="*/ 61 w 285"/>
                <a:gd name="T61" fmla="*/ 432 h 525"/>
                <a:gd name="T62" fmla="*/ 75 w 285"/>
                <a:gd name="T63" fmla="*/ 447 h 525"/>
                <a:gd name="T64" fmla="*/ 90 w 285"/>
                <a:gd name="T65" fmla="*/ 462 h 525"/>
                <a:gd name="T66" fmla="*/ 106 w 285"/>
                <a:gd name="T67" fmla="*/ 474 h 525"/>
                <a:gd name="T68" fmla="*/ 124 w 285"/>
                <a:gd name="T69" fmla="*/ 486 h 525"/>
                <a:gd name="T70" fmla="*/ 141 w 285"/>
                <a:gd name="T71" fmla="*/ 496 h 525"/>
                <a:gd name="T72" fmla="*/ 160 w 285"/>
                <a:gd name="T73" fmla="*/ 505 h 525"/>
                <a:gd name="T74" fmla="*/ 179 w 285"/>
                <a:gd name="T75" fmla="*/ 512 h 525"/>
                <a:gd name="T76" fmla="*/ 199 w 285"/>
                <a:gd name="T77" fmla="*/ 518 h 525"/>
                <a:gd name="T78" fmla="*/ 219 w 285"/>
                <a:gd name="T79" fmla="*/ 522 h 525"/>
                <a:gd name="T80" fmla="*/ 240 w 285"/>
                <a:gd name="T81" fmla="*/ 525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85" h="525">
                  <a:moveTo>
                    <a:pt x="285" y="1"/>
                  </a:moveTo>
                  <a:lnTo>
                    <a:pt x="265" y="0"/>
                  </a:lnTo>
                  <a:lnTo>
                    <a:pt x="244" y="0"/>
                  </a:lnTo>
                  <a:lnTo>
                    <a:pt x="223" y="2"/>
                  </a:lnTo>
                  <a:lnTo>
                    <a:pt x="203" y="6"/>
                  </a:lnTo>
                  <a:lnTo>
                    <a:pt x="183" y="12"/>
                  </a:lnTo>
                  <a:lnTo>
                    <a:pt x="163" y="18"/>
                  </a:lnTo>
                  <a:lnTo>
                    <a:pt x="145" y="27"/>
                  </a:lnTo>
                  <a:lnTo>
                    <a:pt x="127" y="37"/>
                  </a:lnTo>
                  <a:lnTo>
                    <a:pt x="109" y="48"/>
                  </a:lnTo>
                  <a:lnTo>
                    <a:pt x="94" y="60"/>
                  </a:lnTo>
                  <a:lnTo>
                    <a:pt x="78" y="75"/>
                  </a:lnTo>
                  <a:lnTo>
                    <a:pt x="64" y="90"/>
                  </a:lnTo>
                  <a:lnTo>
                    <a:pt x="51" y="106"/>
                  </a:lnTo>
                  <a:lnTo>
                    <a:pt x="40" y="123"/>
                  </a:lnTo>
                  <a:lnTo>
                    <a:pt x="30" y="141"/>
                  </a:lnTo>
                  <a:lnTo>
                    <a:pt x="21" y="160"/>
                  </a:lnTo>
                  <a:lnTo>
                    <a:pt x="13" y="179"/>
                  </a:lnTo>
                  <a:lnTo>
                    <a:pt x="7" y="199"/>
                  </a:lnTo>
                  <a:lnTo>
                    <a:pt x="3" y="220"/>
                  </a:lnTo>
                  <a:lnTo>
                    <a:pt x="1" y="239"/>
                  </a:lnTo>
                  <a:lnTo>
                    <a:pt x="0" y="260"/>
                  </a:lnTo>
                  <a:lnTo>
                    <a:pt x="0" y="281"/>
                  </a:lnTo>
                  <a:lnTo>
                    <a:pt x="2" y="301"/>
                  </a:lnTo>
                  <a:lnTo>
                    <a:pt x="6" y="322"/>
                  </a:lnTo>
                  <a:lnTo>
                    <a:pt x="12" y="342"/>
                  </a:lnTo>
                  <a:lnTo>
                    <a:pt x="19" y="361"/>
                  </a:lnTo>
                  <a:lnTo>
                    <a:pt x="27" y="380"/>
                  </a:lnTo>
                  <a:lnTo>
                    <a:pt x="37" y="399"/>
                  </a:lnTo>
                  <a:lnTo>
                    <a:pt x="48" y="415"/>
                  </a:lnTo>
                  <a:lnTo>
                    <a:pt x="61" y="432"/>
                  </a:lnTo>
                  <a:lnTo>
                    <a:pt x="75" y="447"/>
                  </a:lnTo>
                  <a:lnTo>
                    <a:pt x="90" y="462"/>
                  </a:lnTo>
                  <a:lnTo>
                    <a:pt x="106" y="474"/>
                  </a:lnTo>
                  <a:lnTo>
                    <a:pt x="124" y="486"/>
                  </a:lnTo>
                  <a:lnTo>
                    <a:pt x="141" y="496"/>
                  </a:lnTo>
                  <a:lnTo>
                    <a:pt x="160" y="505"/>
                  </a:lnTo>
                  <a:lnTo>
                    <a:pt x="179" y="512"/>
                  </a:lnTo>
                  <a:lnTo>
                    <a:pt x="199" y="518"/>
                  </a:lnTo>
                  <a:lnTo>
                    <a:pt x="219" y="522"/>
                  </a:lnTo>
                  <a:lnTo>
                    <a:pt x="240" y="52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287" name="Freeform 263"/>
            <p:cNvSpPr>
              <a:spLocks/>
            </p:cNvSpPr>
            <p:nvPr/>
          </p:nvSpPr>
          <p:spPr bwMode="auto">
            <a:xfrm>
              <a:off x="5562" y="199"/>
              <a:ext cx="64" cy="70"/>
            </a:xfrm>
            <a:custGeom>
              <a:avLst/>
              <a:gdLst>
                <a:gd name="T0" fmla="*/ 0 w 240"/>
                <a:gd name="T1" fmla="*/ 262 h 262"/>
                <a:gd name="T2" fmla="*/ 20 w 240"/>
                <a:gd name="T3" fmla="*/ 259 h 262"/>
                <a:gd name="T4" fmla="*/ 41 w 240"/>
                <a:gd name="T5" fmla="*/ 255 h 262"/>
                <a:gd name="T6" fmla="*/ 60 w 240"/>
                <a:gd name="T7" fmla="*/ 249 h 262"/>
                <a:gd name="T8" fmla="*/ 80 w 240"/>
                <a:gd name="T9" fmla="*/ 242 h 262"/>
                <a:gd name="T10" fmla="*/ 98 w 240"/>
                <a:gd name="T11" fmla="*/ 233 h 262"/>
                <a:gd name="T12" fmla="*/ 116 w 240"/>
                <a:gd name="T13" fmla="*/ 223 h 262"/>
                <a:gd name="T14" fmla="*/ 133 w 240"/>
                <a:gd name="T15" fmla="*/ 212 h 262"/>
                <a:gd name="T16" fmla="*/ 149 w 240"/>
                <a:gd name="T17" fmla="*/ 199 h 262"/>
                <a:gd name="T18" fmla="*/ 164 w 240"/>
                <a:gd name="T19" fmla="*/ 184 h 262"/>
                <a:gd name="T20" fmla="*/ 178 w 240"/>
                <a:gd name="T21" fmla="*/ 170 h 262"/>
                <a:gd name="T22" fmla="*/ 190 w 240"/>
                <a:gd name="T23" fmla="*/ 153 h 262"/>
                <a:gd name="T24" fmla="*/ 202 w 240"/>
                <a:gd name="T25" fmla="*/ 137 h 262"/>
                <a:gd name="T26" fmla="*/ 212 w 240"/>
                <a:gd name="T27" fmla="*/ 118 h 262"/>
                <a:gd name="T28" fmla="*/ 220 w 240"/>
                <a:gd name="T29" fmla="*/ 99 h 262"/>
                <a:gd name="T30" fmla="*/ 228 w 240"/>
                <a:gd name="T31" fmla="*/ 80 h 262"/>
                <a:gd name="T32" fmla="*/ 233 w 240"/>
                <a:gd name="T33" fmla="*/ 60 h 262"/>
                <a:gd name="T34" fmla="*/ 237 w 240"/>
                <a:gd name="T35" fmla="*/ 41 h 262"/>
                <a:gd name="T36" fmla="*/ 240 w 240"/>
                <a:gd name="T37" fmla="*/ 20 h 262"/>
                <a:gd name="T38" fmla="*/ 240 w 240"/>
                <a:gd name="T39" fmla="*/ 0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40" h="262">
                  <a:moveTo>
                    <a:pt x="0" y="262"/>
                  </a:moveTo>
                  <a:lnTo>
                    <a:pt x="20" y="259"/>
                  </a:lnTo>
                  <a:lnTo>
                    <a:pt x="41" y="255"/>
                  </a:lnTo>
                  <a:lnTo>
                    <a:pt x="60" y="249"/>
                  </a:lnTo>
                  <a:lnTo>
                    <a:pt x="80" y="242"/>
                  </a:lnTo>
                  <a:lnTo>
                    <a:pt x="98" y="233"/>
                  </a:lnTo>
                  <a:lnTo>
                    <a:pt x="116" y="223"/>
                  </a:lnTo>
                  <a:lnTo>
                    <a:pt x="133" y="212"/>
                  </a:lnTo>
                  <a:lnTo>
                    <a:pt x="149" y="199"/>
                  </a:lnTo>
                  <a:lnTo>
                    <a:pt x="164" y="184"/>
                  </a:lnTo>
                  <a:lnTo>
                    <a:pt x="178" y="170"/>
                  </a:lnTo>
                  <a:lnTo>
                    <a:pt x="190" y="153"/>
                  </a:lnTo>
                  <a:lnTo>
                    <a:pt x="202" y="137"/>
                  </a:lnTo>
                  <a:lnTo>
                    <a:pt x="212" y="118"/>
                  </a:lnTo>
                  <a:lnTo>
                    <a:pt x="220" y="99"/>
                  </a:lnTo>
                  <a:lnTo>
                    <a:pt x="228" y="80"/>
                  </a:lnTo>
                  <a:lnTo>
                    <a:pt x="233" y="60"/>
                  </a:lnTo>
                  <a:lnTo>
                    <a:pt x="237" y="41"/>
                  </a:lnTo>
                  <a:lnTo>
                    <a:pt x="240" y="20"/>
                  </a:lnTo>
                  <a:lnTo>
                    <a:pt x="24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288" name="Freeform 264"/>
            <p:cNvSpPr>
              <a:spLocks/>
            </p:cNvSpPr>
            <p:nvPr/>
          </p:nvSpPr>
          <p:spPr bwMode="auto">
            <a:xfrm>
              <a:off x="5534" y="271"/>
              <a:ext cx="92" cy="139"/>
            </a:xfrm>
            <a:custGeom>
              <a:avLst/>
              <a:gdLst>
                <a:gd name="T0" fmla="*/ 117 w 345"/>
                <a:gd name="T1" fmla="*/ 524 h 524"/>
                <a:gd name="T2" fmla="*/ 137 w 345"/>
                <a:gd name="T3" fmla="*/ 520 h 524"/>
                <a:gd name="T4" fmla="*/ 158 w 345"/>
                <a:gd name="T5" fmla="*/ 515 h 524"/>
                <a:gd name="T6" fmla="*/ 177 w 345"/>
                <a:gd name="T7" fmla="*/ 508 h 524"/>
                <a:gd name="T8" fmla="*/ 197 w 345"/>
                <a:gd name="T9" fmla="*/ 500 h 524"/>
                <a:gd name="T10" fmla="*/ 214 w 345"/>
                <a:gd name="T11" fmla="*/ 490 h 524"/>
                <a:gd name="T12" fmla="*/ 232 w 345"/>
                <a:gd name="T13" fmla="*/ 479 h 524"/>
                <a:gd name="T14" fmla="*/ 249 w 345"/>
                <a:gd name="T15" fmla="*/ 466 h 524"/>
                <a:gd name="T16" fmla="*/ 264 w 345"/>
                <a:gd name="T17" fmla="*/ 453 h 524"/>
                <a:gd name="T18" fmla="*/ 279 w 345"/>
                <a:gd name="T19" fmla="*/ 437 h 524"/>
                <a:gd name="T20" fmla="*/ 292 w 345"/>
                <a:gd name="T21" fmla="*/ 422 h 524"/>
                <a:gd name="T22" fmla="*/ 304 w 345"/>
                <a:gd name="T23" fmla="*/ 404 h 524"/>
                <a:gd name="T24" fmla="*/ 315 w 345"/>
                <a:gd name="T25" fmla="*/ 387 h 524"/>
                <a:gd name="T26" fmla="*/ 324 w 345"/>
                <a:gd name="T27" fmla="*/ 368 h 524"/>
                <a:gd name="T28" fmla="*/ 331 w 345"/>
                <a:gd name="T29" fmla="*/ 348 h 524"/>
                <a:gd name="T30" fmla="*/ 337 w 345"/>
                <a:gd name="T31" fmla="*/ 328 h 524"/>
                <a:gd name="T32" fmla="*/ 342 w 345"/>
                <a:gd name="T33" fmla="*/ 308 h 524"/>
                <a:gd name="T34" fmla="*/ 344 w 345"/>
                <a:gd name="T35" fmla="*/ 287 h 524"/>
                <a:gd name="T36" fmla="*/ 345 w 345"/>
                <a:gd name="T37" fmla="*/ 266 h 524"/>
                <a:gd name="T38" fmla="*/ 345 w 345"/>
                <a:gd name="T39" fmla="*/ 245 h 524"/>
                <a:gd name="T40" fmla="*/ 343 w 345"/>
                <a:gd name="T41" fmla="*/ 225 h 524"/>
                <a:gd name="T42" fmla="*/ 338 w 345"/>
                <a:gd name="T43" fmla="*/ 204 h 524"/>
                <a:gd name="T44" fmla="*/ 333 w 345"/>
                <a:gd name="T45" fmla="*/ 184 h 524"/>
                <a:gd name="T46" fmla="*/ 326 w 345"/>
                <a:gd name="T47" fmla="*/ 164 h 524"/>
                <a:gd name="T48" fmla="*/ 317 w 345"/>
                <a:gd name="T49" fmla="*/ 146 h 524"/>
                <a:gd name="T50" fmla="*/ 307 w 345"/>
                <a:gd name="T51" fmla="*/ 127 h 524"/>
                <a:gd name="T52" fmla="*/ 296 w 345"/>
                <a:gd name="T53" fmla="*/ 110 h 524"/>
                <a:gd name="T54" fmla="*/ 283 w 345"/>
                <a:gd name="T55" fmla="*/ 94 h 524"/>
                <a:gd name="T56" fmla="*/ 270 w 345"/>
                <a:gd name="T57" fmla="*/ 78 h 524"/>
                <a:gd name="T58" fmla="*/ 254 w 345"/>
                <a:gd name="T59" fmla="*/ 64 h 524"/>
                <a:gd name="T60" fmla="*/ 238 w 345"/>
                <a:gd name="T61" fmla="*/ 51 h 524"/>
                <a:gd name="T62" fmla="*/ 221 w 345"/>
                <a:gd name="T63" fmla="*/ 39 h 524"/>
                <a:gd name="T64" fmla="*/ 202 w 345"/>
                <a:gd name="T65" fmla="*/ 28 h 524"/>
                <a:gd name="T66" fmla="*/ 184 w 345"/>
                <a:gd name="T67" fmla="*/ 20 h 524"/>
                <a:gd name="T68" fmla="*/ 164 w 345"/>
                <a:gd name="T69" fmla="*/ 13 h 524"/>
                <a:gd name="T70" fmla="*/ 144 w 345"/>
                <a:gd name="T71" fmla="*/ 7 h 524"/>
                <a:gd name="T72" fmla="*/ 124 w 345"/>
                <a:gd name="T73" fmla="*/ 3 h 524"/>
                <a:gd name="T74" fmla="*/ 103 w 345"/>
                <a:gd name="T75" fmla="*/ 1 h 524"/>
                <a:gd name="T76" fmla="*/ 82 w 345"/>
                <a:gd name="T77" fmla="*/ 0 h 524"/>
                <a:gd name="T78" fmla="*/ 61 w 345"/>
                <a:gd name="T79" fmla="*/ 1 h 524"/>
                <a:gd name="T80" fmla="*/ 41 w 345"/>
                <a:gd name="T81" fmla="*/ 3 h 524"/>
                <a:gd name="T82" fmla="*/ 20 w 345"/>
                <a:gd name="T83" fmla="*/ 7 h 524"/>
                <a:gd name="T84" fmla="*/ 0 w 345"/>
                <a:gd name="T85" fmla="*/ 13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45" h="524">
                  <a:moveTo>
                    <a:pt x="117" y="524"/>
                  </a:moveTo>
                  <a:lnTo>
                    <a:pt x="137" y="520"/>
                  </a:lnTo>
                  <a:lnTo>
                    <a:pt x="158" y="515"/>
                  </a:lnTo>
                  <a:lnTo>
                    <a:pt x="177" y="508"/>
                  </a:lnTo>
                  <a:lnTo>
                    <a:pt x="197" y="500"/>
                  </a:lnTo>
                  <a:lnTo>
                    <a:pt x="214" y="490"/>
                  </a:lnTo>
                  <a:lnTo>
                    <a:pt x="232" y="479"/>
                  </a:lnTo>
                  <a:lnTo>
                    <a:pt x="249" y="466"/>
                  </a:lnTo>
                  <a:lnTo>
                    <a:pt x="264" y="453"/>
                  </a:lnTo>
                  <a:lnTo>
                    <a:pt x="279" y="437"/>
                  </a:lnTo>
                  <a:lnTo>
                    <a:pt x="292" y="422"/>
                  </a:lnTo>
                  <a:lnTo>
                    <a:pt x="304" y="404"/>
                  </a:lnTo>
                  <a:lnTo>
                    <a:pt x="315" y="387"/>
                  </a:lnTo>
                  <a:lnTo>
                    <a:pt x="324" y="368"/>
                  </a:lnTo>
                  <a:lnTo>
                    <a:pt x="331" y="348"/>
                  </a:lnTo>
                  <a:lnTo>
                    <a:pt x="337" y="328"/>
                  </a:lnTo>
                  <a:lnTo>
                    <a:pt x="342" y="308"/>
                  </a:lnTo>
                  <a:lnTo>
                    <a:pt x="344" y="287"/>
                  </a:lnTo>
                  <a:lnTo>
                    <a:pt x="345" y="266"/>
                  </a:lnTo>
                  <a:lnTo>
                    <a:pt x="345" y="245"/>
                  </a:lnTo>
                  <a:lnTo>
                    <a:pt x="343" y="225"/>
                  </a:lnTo>
                  <a:lnTo>
                    <a:pt x="338" y="204"/>
                  </a:lnTo>
                  <a:lnTo>
                    <a:pt x="333" y="184"/>
                  </a:lnTo>
                  <a:lnTo>
                    <a:pt x="326" y="164"/>
                  </a:lnTo>
                  <a:lnTo>
                    <a:pt x="317" y="146"/>
                  </a:lnTo>
                  <a:lnTo>
                    <a:pt x="307" y="127"/>
                  </a:lnTo>
                  <a:lnTo>
                    <a:pt x="296" y="110"/>
                  </a:lnTo>
                  <a:lnTo>
                    <a:pt x="283" y="94"/>
                  </a:lnTo>
                  <a:lnTo>
                    <a:pt x="270" y="78"/>
                  </a:lnTo>
                  <a:lnTo>
                    <a:pt x="254" y="64"/>
                  </a:lnTo>
                  <a:lnTo>
                    <a:pt x="238" y="51"/>
                  </a:lnTo>
                  <a:lnTo>
                    <a:pt x="221" y="39"/>
                  </a:lnTo>
                  <a:lnTo>
                    <a:pt x="202" y="28"/>
                  </a:lnTo>
                  <a:lnTo>
                    <a:pt x="184" y="20"/>
                  </a:lnTo>
                  <a:lnTo>
                    <a:pt x="164" y="13"/>
                  </a:lnTo>
                  <a:lnTo>
                    <a:pt x="144" y="7"/>
                  </a:lnTo>
                  <a:lnTo>
                    <a:pt x="124" y="3"/>
                  </a:lnTo>
                  <a:lnTo>
                    <a:pt x="103" y="1"/>
                  </a:lnTo>
                  <a:lnTo>
                    <a:pt x="82" y="0"/>
                  </a:lnTo>
                  <a:lnTo>
                    <a:pt x="61" y="1"/>
                  </a:lnTo>
                  <a:lnTo>
                    <a:pt x="41" y="3"/>
                  </a:lnTo>
                  <a:lnTo>
                    <a:pt x="20" y="7"/>
                  </a:lnTo>
                  <a:lnTo>
                    <a:pt x="0" y="13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289" name="Freeform 265"/>
            <p:cNvSpPr>
              <a:spLocks/>
            </p:cNvSpPr>
            <p:nvPr/>
          </p:nvSpPr>
          <p:spPr bwMode="auto">
            <a:xfrm>
              <a:off x="5485" y="486"/>
              <a:ext cx="141" cy="143"/>
            </a:xfrm>
            <a:custGeom>
              <a:avLst/>
              <a:gdLst>
                <a:gd name="T0" fmla="*/ 526 w 526"/>
                <a:gd name="T1" fmla="*/ 242 h 526"/>
                <a:gd name="T2" fmla="*/ 519 w 526"/>
                <a:gd name="T3" fmla="*/ 201 h 526"/>
                <a:gd name="T4" fmla="*/ 506 w 526"/>
                <a:gd name="T5" fmla="*/ 163 h 526"/>
                <a:gd name="T6" fmla="*/ 487 w 526"/>
                <a:gd name="T7" fmla="*/ 125 h 526"/>
                <a:gd name="T8" fmla="*/ 463 w 526"/>
                <a:gd name="T9" fmla="*/ 92 h 526"/>
                <a:gd name="T10" fmla="*/ 434 w 526"/>
                <a:gd name="T11" fmla="*/ 63 h 526"/>
                <a:gd name="T12" fmla="*/ 401 w 526"/>
                <a:gd name="T13" fmla="*/ 39 h 526"/>
                <a:gd name="T14" fmla="*/ 363 w 526"/>
                <a:gd name="T15" fmla="*/ 20 h 526"/>
                <a:gd name="T16" fmla="*/ 325 w 526"/>
                <a:gd name="T17" fmla="*/ 7 h 526"/>
                <a:gd name="T18" fmla="*/ 284 w 526"/>
                <a:gd name="T19" fmla="*/ 0 h 526"/>
                <a:gd name="T20" fmla="*/ 243 w 526"/>
                <a:gd name="T21" fmla="*/ 0 h 526"/>
                <a:gd name="T22" fmla="*/ 202 w 526"/>
                <a:gd name="T23" fmla="*/ 7 h 526"/>
                <a:gd name="T24" fmla="*/ 162 w 526"/>
                <a:gd name="T25" fmla="*/ 20 h 526"/>
                <a:gd name="T26" fmla="*/ 126 w 526"/>
                <a:gd name="T27" fmla="*/ 39 h 526"/>
                <a:gd name="T28" fmla="*/ 93 w 526"/>
                <a:gd name="T29" fmla="*/ 63 h 526"/>
                <a:gd name="T30" fmla="*/ 63 w 526"/>
                <a:gd name="T31" fmla="*/ 92 h 526"/>
                <a:gd name="T32" fmla="*/ 38 w 526"/>
                <a:gd name="T33" fmla="*/ 125 h 526"/>
                <a:gd name="T34" fmla="*/ 20 w 526"/>
                <a:gd name="T35" fmla="*/ 163 h 526"/>
                <a:gd name="T36" fmla="*/ 8 w 526"/>
                <a:gd name="T37" fmla="*/ 201 h 526"/>
                <a:gd name="T38" fmla="*/ 1 w 526"/>
                <a:gd name="T39" fmla="*/ 242 h 526"/>
                <a:gd name="T40" fmla="*/ 1 w 526"/>
                <a:gd name="T41" fmla="*/ 283 h 526"/>
                <a:gd name="T42" fmla="*/ 8 w 526"/>
                <a:gd name="T43" fmla="*/ 324 h 526"/>
                <a:gd name="T44" fmla="*/ 20 w 526"/>
                <a:gd name="T45" fmla="*/ 364 h 526"/>
                <a:gd name="T46" fmla="*/ 38 w 526"/>
                <a:gd name="T47" fmla="*/ 400 h 526"/>
                <a:gd name="T48" fmla="*/ 63 w 526"/>
                <a:gd name="T49" fmla="*/ 435 h 526"/>
                <a:gd name="T50" fmla="*/ 93 w 526"/>
                <a:gd name="T51" fmla="*/ 463 h 526"/>
                <a:gd name="T52" fmla="*/ 126 w 526"/>
                <a:gd name="T53" fmla="*/ 488 h 526"/>
                <a:gd name="T54" fmla="*/ 162 w 526"/>
                <a:gd name="T55" fmla="*/ 507 h 526"/>
                <a:gd name="T56" fmla="*/ 202 w 526"/>
                <a:gd name="T57" fmla="*/ 519 h 526"/>
                <a:gd name="T58" fmla="*/ 243 w 526"/>
                <a:gd name="T59" fmla="*/ 525 h 526"/>
                <a:gd name="T60" fmla="*/ 284 w 526"/>
                <a:gd name="T61" fmla="*/ 525 h 526"/>
                <a:gd name="T62" fmla="*/ 325 w 526"/>
                <a:gd name="T63" fmla="*/ 519 h 526"/>
                <a:gd name="T64" fmla="*/ 363 w 526"/>
                <a:gd name="T65" fmla="*/ 507 h 526"/>
                <a:gd name="T66" fmla="*/ 401 w 526"/>
                <a:gd name="T67" fmla="*/ 488 h 526"/>
                <a:gd name="T68" fmla="*/ 434 w 526"/>
                <a:gd name="T69" fmla="*/ 463 h 526"/>
                <a:gd name="T70" fmla="*/ 463 w 526"/>
                <a:gd name="T71" fmla="*/ 435 h 526"/>
                <a:gd name="T72" fmla="*/ 487 w 526"/>
                <a:gd name="T73" fmla="*/ 400 h 526"/>
                <a:gd name="T74" fmla="*/ 506 w 526"/>
                <a:gd name="T75" fmla="*/ 364 h 526"/>
                <a:gd name="T76" fmla="*/ 519 w 526"/>
                <a:gd name="T77" fmla="*/ 324 h 526"/>
                <a:gd name="T78" fmla="*/ 526 w 526"/>
                <a:gd name="T79" fmla="*/ 283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26" h="526">
                  <a:moveTo>
                    <a:pt x="526" y="263"/>
                  </a:moveTo>
                  <a:lnTo>
                    <a:pt x="526" y="242"/>
                  </a:lnTo>
                  <a:lnTo>
                    <a:pt x="523" y="222"/>
                  </a:lnTo>
                  <a:lnTo>
                    <a:pt x="519" y="201"/>
                  </a:lnTo>
                  <a:lnTo>
                    <a:pt x="514" y="182"/>
                  </a:lnTo>
                  <a:lnTo>
                    <a:pt x="506" y="163"/>
                  </a:lnTo>
                  <a:lnTo>
                    <a:pt x="497" y="144"/>
                  </a:lnTo>
                  <a:lnTo>
                    <a:pt x="487" y="125"/>
                  </a:lnTo>
                  <a:lnTo>
                    <a:pt x="476" y="109"/>
                  </a:lnTo>
                  <a:lnTo>
                    <a:pt x="463" y="92"/>
                  </a:lnTo>
                  <a:lnTo>
                    <a:pt x="450" y="77"/>
                  </a:lnTo>
                  <a:lnTo>
                    <a:pt x="434" y="63"/>
                  </a:lnTo>
                  <a:lnTo>
                    <a:pt x="418" y="50"/>
                  </a:lnTo>
                  <a:lnTo>
                    <a:pt x="401" y="39"/>
                  </a:lnTo>
                  <a:lnTo>
                    <a:pt x="382" y="29"/>
                  </a:lnTo>
                  <a:lnTo>
                    <a:pt x="363" y="20"/>
                  </a:lnTo>
                  <a:lnTo>
                    <a:pt x="345" y="12"/>
                  </a:lnTo>
                  <a:lnTo>
                    <a:pt x="325" y="7"/>
                  </a:lnTo>
                  <a:lnTo>
                    <a:pt x="305" y="4"/>
                  </a:lnTo>
                  <a:lnTo>
                    <a:pt x="284" y="0"/>
                  </a:lnTo>
                  <a:lnTo>
                    <a:pt x="263" y="0"/>
                  </a:lnTo>
                  <a:lnTo>
                    <a:pt x="243" y="0"/>
                  </a:lnTo>
                  <a:lnTo>
                    <a:pt x="222" y="4"/>
                  </a:lnTo>
                  <a:lnTo>
                    <a:pt x="202" y="7"/>
                  </a:lnTo>
                  <a:lnTo>
                    <a:pt x="182" y="12"/>
                  </a:lnTo>
                  <a:lnTo>
                    <a:pt x="162" y="20"/>
                  </a:lnTo>
                  <a:lnTo>
                    <a:pt x="143" y="29"/>
                  </a:lnTo>
                  <a:lnTo>
                    <a:pt x="126" y="39"/>
                  </a:lnTo>
                  <a:lnTo>
                    <a:pt x="108" y="50"/>
                  </a:lnTo>
                  <a:lnTo>
                    <a:pt x="93" y="63"/>
                  </a:lnTo>
                  <a:lnTo>
                    <a:pt x="77" y="77"/>
                  </a:lnTo>
                  <a:lnTo>
                    <a:pt x="63" y="92"/>
                  </a:lnTo>
                  <a:lnTo>
                    <a:pt x="51" y="109"/>
                  </a:lnTo>
                  <a:lnTo>
                    <a:pt x="38" y="125"/>
                  </a:lnTo>
                  <a:lnTo>
                    <a:pt x="29" y="144"/>
                  </a:lnTo>
                  <a:lnTo>
                    <a:pt x="20" y="163"/>
                  </a:lnTo>
                  <a:lnTo>
                    <a:pt x="13" y="182"/>
                  </a:lnTo>
                  <a:lnTo>
                    <a:pt x="8" y="201"/>
                  </a:lnTo>
                  <a:lnTo>
                    <a:pt x="3" y="222"/>
                  </a:lnTo>
                  <a:lnTo>
                    <a:pt x="1" y="242"/>
                  </a:lnTo>
                  <a:lnTo>
                    <a:pt x="0" y="263"/>
                  </a:lnTo>
                  <a:lnTo>
                    <a:pt x="1" y="283"/>
                  </a:lnTo>
                  <a:lnTo>
                    <a:pt x="3" y="304"/>
                  </a:lnTo>
                  <a:lnTo>
                    <a:pt x="8" y="324"/>
                  </a:lnTo>
                  <a:lnTo>
                    <a:pt x="13" y="344"/>
                  </a:lnTo>
                  <a:lnTo>
                    <a:pt x="20" y="364"/>
                  </a:lnTo>
                  <a:lnTo>
                    <a:pt x="29" y="383"/>
                  </a:lnTo>
                  <a:lnTo>
                    <a:pt x="38" y="400"/>
                  </a:lnTo>
                  <a:lnTo>
                    <a:pt x="51" y="418"/>
                  </a:lnTo>
                  <a:lnTo>
                    <a:pt x="63" y="435"/>
                  </a:lnTo>
                  <a:lnTo>
                    <a:pt x="77" y="449"/>
                  </a:lnTo>
                  <a:lnTo>
                    <a:pt x="93" y="463"/>
                  </a:lnTo>
                  <a:lnTo>
                    <a:pt x="108" y="477"/>
                  </a:lnTo>
                  <a:lnTo>
                    <a:pt x="126" y="488"/>
                  </a:lnTo>
                  <a:lnTo>
                    <a:pt x="143" y="498"/>
                  </a:lnTo>
                  <a:lnTo>
                    <a:pt x="162" y="507"/>
                  </a:lnTo>
                  <a:lnTo>
                    <a:pt x="182" y="513"/>
                  </a:lnTo>
                  <a:lnTo>
                    <a:pt x="202" y="519"/>
                  </a:lnTo>
                  <a:lnTo>
                    <a:pt x="222" y="523"/>
                  </a:lnTo>
                  <a:lnTo>
                    <a:pt x="243" y="525"/>
                  </a:lnTo>
                  <a:lnTo>
                    <a:pt x="263" y="526"/>
                  </a:lnTo>
                  <a:lnTo>
                    <a:pt x="284" y="525"/>
                  </a:lnTo>
                  <a:lnTo>
                    <a:pt x="305" y="523"/>
                  </a:lnTo>
                  <a:lnTo>
                    <a:pt x="325" y="519"/>
                  </a:lnTo>
                  <a:lnTo>
                    <a:pt x="345" y="513"/>
                  </a:lnTo>
                  <a:lnTo>
                    <a:pt x="363" y="507"/>
                  </a:lnTo>
                  <a:lnTo>
                    <a:pt x="382" y="498"/>
                  </a:lnTo>
                  <a:lnTo>
                    <a:pt x="401" y="488"/>
                  </a:lnTo>
                  <a:lnTo>
                    <a:pt x="418" y="477"/>
                  </a:lnTo>
                  <a:lnTo>
                    <a:pt x="434" y="463"/>
                  </a:lnTo>
                  <a:lnTo>
                    <a:pt x="450" y="449"/>
                  </a:lnTo>
                  <a:lnTo>
                    <a:pt x="463" y="435"/>
                  </a:lnTo>
                  <a:lnTo>
                    <a:pt x="476" y="418"/>
                  </a:lnTo>
                  <a:lnTo>
                    <a:pt x="487" y="400"/>
                  </a:lnTo>
                  <a:lnTo>
                    <a:pt x="497" y="383"/>
                  </a:lnTo>
                  <a:lnTo>
                    <a:pt x="506" y="364"/>
                  </a:lnTo>
                  <a:lnTo>
                    <a:pt x="514" y="344"/>
                  </a:lnTo>
                  <a:lnTo>
                    <a:pt x="519" y="324"/>
                  </a:lnTo>
                  <a:lnTo>
                    <a:pt x="523" y="304"/>
                  </a:lnTo>
                  <a:lnTo>
                    <a:pt x="526" y="283"/>
                  </a:lnTo>
                  <a:lnTo>
                    <a:pt x="526" y="26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290" name="Line 266"/>
            <p:cNvSpPr>
              <a:spLocks noChangeShapeType="1"/>
            </p:cNvSpPr>
            <p:nvPr/>
          </p:nvSpPr>
          <p:spPr bwMode="auto">
            <a:xfrm>
              <a:off x="5440" y="557"/>
              <a:ext cx="22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291" name="Freeform 267"/>
            <p:cNvSpPr>
              <a:spLocks/>
            </p:cNvSpPr>
            <p:nvPr/>
          </p:nvSpPr>
          <p:spPr bwMode="auto">
            <a:xfrm>
              <a:off x="4673" y="378"/>
              <a:ext cx="81" cy="142"/>
            </a:xfrm>
            <a:custGeom>
              <a:avLst/>
              <a:gdLst>
                <a:gd name="T0" fmla="*/ 229 w 297"/>
                <a:gd name="T1" fmla="*/ 0 h 524"/>
                <a:gd name="T2" fmla="*/ 208 w 297"/>
                <a:gd name="T3" fmla="*/ 4 h 524"/>
                <a:gd name="T4" fmla="*/ 188 w 297"/>
                <a:gd name="T5" fmla="*/ 9 h 524"/>
                <a:gd name="T6" fmla="*/ 168 w 297"/>
                <a:gd name="T7" fmla="*/ 16 h 524"/>
                <a:gd name="T8" fmla="*/ 149 w 297"/>
                <a:gd name="T9" fmla="*/ 23 h 524"/>
                <a:gd name="T10" fmla="*/ 131 w 297"/>
                <a:gd name="T11" fmla="*/ 33 h 524"/>
                <a:gd name="T12" fmla="*/ 114 w 297"/>
                <a:gd name="T13" fmla="*/ 44 h 524"/>
                <a:gd name="T14" fmla="*/ 97 w 297"/>
                <a:gd name="T15" fmla="*/ 57 h 524"/>
                <a:gd name="T16" fmla="*/ 82 w 297"/>
                <a:gd name="T17" fmla="*/ 70 h 524"/>
                <a:gd name="T18" fmla="*/ 67 w 297"/>
                <a:gd name="T19" fmla="*/ 85 h 524"/>
                <a:gd name="T20" fmla="*/ 54 w 297"/>
                <a:gd name="T21" fmla="*/ 101 h 524"/>
                <a:gd name="T22" fmla="*/ 42 w 297"/>
                <a:gd name="T23" fmla="*/ 117 h 524"/>
                <a:gd name="T24" fmla="*/ 31 w 297"/>
                <a:gd name="T25" fmla="*/ 135 h 524"/>
                <a:gd name="T26" fmla="*/ 22 w 297"/>
                <a:gd name="T27" fmla="*/ 154 h 524"/>
                <a:gd name="T28" fmla="*/ 14 w 297"/>
                <a:gd name="T29" fmla="*/ 174 h 524"/>
                <a:gd name="T30" fmla="*/ 9 w 297"/>
                <a:gd name="T31" fmla="*/ 193 h 524"/>
                <a:gd name="T32" fmla="*/ 4 w 297"/>
                <a:gd name="T33" fmla="*/ 214 h 524"/>
                <a:gd name="T34" fmla="*/ 1 w 297"/>
                <a:gd name="T35" fmla="*/ 233 h 524"/>
                <a:gd name="T36" fmla="*/ 0 w 297"/>
                <a:gd name="T37" fmla="*/ 254 h 524"/>
                <a:gd name="T38" fmla="*/ 0 w 297"/>
                <a:gd name="T39" fmla="*/ 275 h 524"/>
                <a:gd name="T40" fmla="*/ 2 w 297"/>
                <a:gd name="T41" fmla="*/ 295 h 524"/>
                <a:gd name="T42" fmla="*/ 5 w 297"/>
                <a:gd name="T43" fmla="*/ 316 h 524"/>
                <a:gd name="T44" fmla="*/ 11 w 297"/>
                <a:gd name="T45" fmla="*/ 336 h 524"/>
                <a:gd name="T46" fmla="*/ 17 w 297"/>
                <a:gd name="T47" fmla="*/ 356 h 524"/>
                <a:gd name="T48" fmla="*/ 25 w 297"/>
                <a:gd name="T49" fmla="*/ 375 h 524"/>
                <a:gd name="T50" fmla="*/ 35 w 297"/>
                <a:gd name="T51" fmla="*/ 393 h 524"/>
                <a:gd name="T52" fmla="*/ 46 w 297"/>
                <a:gd name="T53" fmla="*/ 410 h 524"/>
                <a:gd name="T54" fmla="*/ 58 w 297"/>
                <a:gd name="T55" fmla="*/ 427 h 524"/>
                <a:gd name="T56" fmla="*/ 72 w 297"/>
                <a:gd name="T57" fmla="*/ 442 h 524"/>
                <a:gd name="T58" fmla="*/ 87 w 297"/>
                <a:gd name="T59" fmla="*/ 457 h 524"/>
                <a:gd name="T60" fmla="*/ 103 w 297"/>
                <a:gd name="T61" fmla="*/ 470 h 524"/>
                <a:gd name="T62" fmla="*/ 119 w 297"/>
                <a:gd name="T63" fmla="*/ 482 h 524"/>
                <a:gd name="T64" fmla="*/ 137 w 297"/>
                <a:gd name="T65" fmla="*/ 492 h 524"/>
                <a:gd name="T66" fmla="*/ 156 w 297"/>
                <a:gd name="T67" fmla="*/ 502 h 524"/>
                <a:gd name="T68" fmla="*/ 175 w 297"/>
                <a:gd name="T69" fmla="*/ 510 h 524"/>
                <a:gd name="T70" fmla="*/ 194 w 297"/>
                <a:gd name="T71" fmla="*/ 515 h 524"/>
                <a:gd name="T72" fmla="*/ 215 w 297"/>
                <a:gd name="T73" fmla="*/ 520 h 524"/>
                <a:gd name="T74" fmla="*/ 235 w 297"/>
                <a:gd name="T75" fmla="*/ 523 h 524"/>
                <a:gd name="T76" fmla="*/ 256 w 297"/>
                <a:gd name="T77" fmla="*/ 524 h 524"/>
                <a:gd name="T78" fmla="*/ 277 w 297"/>
                <a:gd name="T79" fmla="*/ 524 h 524"/>
                <a:gd name="T80" fmla="*/ 297 w 297"/>
                <a:gd name="T81" fmla="*/ 522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97" h="524">
                  <a:moveTo>
                    <a:pt x="229" y="0"/>
                  </a:moveTo>
                  <a:lnTo>
                    <a:pt x="208" y="4"/>
                  </a:lnTo>
                  <a:lnTo>
                    <a:pt x="188" y="9"/>
                  </a:lnTo>
                  <a:lnTo>
                    <a:pt x="168" y="16"/>
                  </a:lnTo>
                  <a:lnTo>
                    <a:pt x="149" y="23"/>
                  </a:lnTo>
                  <a:lnTo>
                    <a:pt x="131" y="33"/>
                  </a:lnTo>
                  <a:lnTo>
                    <a:pt x="114" y="44"/>
                  </a:lnTo>
                  <a:lnTo>
                    <a:pt x="97" y="57"/>
                  </a:lnTo>
                  <a:lnTo>
                    <a:pt x="82" y="70"/>
                  </a:lnTo>
                  <a:lnTo>
                    <a:pt x="67" y="85"/>
                  </a:lnTo>
                  <a:lnTo>
                    <a:pt x="54" y="101"/>
                  </a:lnTo>
                  <a:lnTo>
                    <a:pt x="42" y="117"/>
                  </a:lnTo>
                  <a:lnTo>
                    <a:pt x="31" y="135"/>
                  </a:lnTo>
                  <a:lnTo>
                    <a:pt x="22" y="154"/>
                  </a:lnTo>
                  <a:lnTo>
                    <a:pt x="14" y="174"/>
                  </a:lnTo>
                  <a:lnTo>
                    <a:pt x="9" y="193"/>
                  </a:lnTo>
                  <a:lnTo>
                    <a:pt x="4" y="214"/>
                  </a:lnTo>
                  <a:lnTo>
                    <a:pt x="1" y="233"/>
                  </a:lnTo>
                  <a:lnTo>
                    <a:pt x="0" y="254"/>
                  </a:lnTo>
                  <a:lnTo>
                    <a:pt x="0" y="275"/>
                  </a:lnTo>
                  <a:lnTo>
                    <a:pt x="2" y="295"/>
                  </a:lnTo>
                  <a:lnTo>
                    <a:pt x="5" y="316"/>
                  </a:lnTo>
                  <a:lnTo>
                    <a:pt x="11" y="336"/>
                  </a:lnTo>
                  <a:lnTo>
                    <a:pt x="17" y="356"/>
                  </a:lnTo>
                  <a:lnTo>
                    <a:pt x="25" y="375"/>
                  </a:lnTo>
                  <a:lnTo>
                    <a:pt x="35" y="393"/>
                  </a:lnTo>
                  <a:lnTo>
                    <a:pt x="46" y="410"/>
                  </a:lnTo>
                  <a:lnTo>
                    <a:pt x="58" y="427"/>
                  </a:lnTo>
                  <a:lnTo>
                    <a:pt x="72" y="442"/>
                  </a:lnTo>
                  <a:lnTo>
                    <a:pt x="87" y="457"/>
                  </a:lnTo>
                  <a:lnTo>
                    <a:pt x="103" y="470"/>
                  </a:lnTo>
                  <a:lnTo>
                    <a:pt x="119" y="482"/>
                  </a:lnTo>
                  <a:lnTo>
                    <a:pt x="137" y="492"/>
                  </a:lnTo>
                  <a:lnTo>
                    <a:pt x="156" y="502"/>
                  </a:lnTo>
                  <a:lnTo>
                    <a:pt x="175" y="510"/>
                  </a:lnTo>
                  <a:lnTo>
                    <a:pt x="194" y="515"/>
                  </a:lnTo>
                  <a:lnTo>
                    <a:pt x="215" y="520"/>
                  </a:lnTo>
                  <a:lnTo>
                    <a:pt x="235" y="523"/>
                  </a:lnTo>
                  <a:lnTo>
                    <a:pt x="256" y="524"/>
                  </a:lnTo>
                  <a:lnTo>
                    <a:pt x="277" y="524"/>
                  </a:lnTo>
                  <a:lnTo>
                    <a:pt x="297" y="52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292" name="Line 268"/>
            <p:cNvSpPr>
              <a:spLocks noChangeShapeType="1"/>
            </p:cNvSpPr>
            <p:nvPr/>
          </p:nvSpPr>
          <p:spPr bwMode="auto">
            <a:xfrm>
              <a:off x="4745" y="1717"/>
              <a:ext cx="881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293" name="Freeform 269"/>
            <p:cNvSpPr>
              <a:spLocks/>
            </p:cNvSpPr>
            <p:nvPr/>
          </p:nvSpPr>
          <p:spPr bwMode="auto">
            <a:xfrm>
              <a:off x="4673" y="1576"/>
              <a:ext cx="77" cy="141"/>
            </a:xfrm>
            <a:custGeom>
              <a:avLst/>
              <a:gdLst>
                <a:gd name="T0" fmla="*/ 240 w 285"/>
                <a:gd name="T1" fmla="*/ 0 h 526"/>
                <a:gd name="T2" fmla="*/ 219 w 285"/>
                <a:gd name="T3" fmla="*/ 2 h 526"/>
                <a:gd name="T4" fmla="*/ 199 w 285"/>
                <a:gd name="T5" fmla="*/ 7 h 526"/>
                <a:gd name="T6" fmla="*/ 179 w 285"/>
                <a:gd name="T7" fmla="*/ 12 h 526"/>
                <a:gd name="T8" fmla="*/ 160 w 285"/>
                <a:gd name="T9" fmla="*/ 20 h 526"/>
                <a:gd name="T10" fmla="*/ 141 w 285"/>
                <a:gd name="T11" fmla="*/ 29 h 526"/>
                <a:gd name="T12" fmla="*/ 124 w 285"/>
                <a:gd name="T13" fmla="*/ 39 h 526"/>
                <a:gd name="T14" fmla="*/ 106 w 285"/>
                <a:gd name="T15" fmla="*/ 51 h 526"/>
                <a:gd name="T16" fmla="*/ 90 w 285"/>
                <a:gd name="T17" fmla="*/ 64 h 526"/>
                <a:gd name="T18" fmla="*/ 75 w 285"/>
                <a:gd name="T19" fmla="*/ 77 h 526"/>
                <a:gd name="T20" fmla="*/ 61 w 285"/>
                <a:gd name="T21" fmla="*/ 93 h 526"/>
                <a:gd name="T22" fmla="*/ 48 w 285"/>
                <a:gd name="T23" fmla="*/ 109 h 526"/>
                <a:gd name="T24" fmla="*/ 37 w 285"/>
                <a:gd name="T25" fmla="*/ 127 h 526"/>
                <a:gd name="T26" fmla="*/ 27 w 285"/>
                <a:gd name="T27" fmla="*/ 145 h 526"/>
                <a:gd name="T28" fmla="*/ 19 w 285"/>
                <a:gd name="T29" fmla="*/ 163 h 526"/>
                <a:gd name="T30" fmla="*/ 12 w 285"/>
                <a:gd name="T31" fmla="*/ 183 h 526"/>
                <a:gd name="T32" fmla="*/ 6 w 285"/>
                <a:gd name="T33" fmla="*/ 203 h 526"/>
                <a:gd name="T34" fmla="*/ 2 w 285"/>
                <a:gd name="T35" fmla="*/ 223 h 526"/>
                <a:gd name="T36" fmla="*/ 0 w 285"/>
                <a:gd name="T37" fmla="*/ 244 h 526"/>
                <a:gd name="T38" fmla="*/ 0 w 285"/>
                <a:gd name="T39" fmla="*/ 264 h 526"/>
                <a:gd name="T40" fmla="*/ 1 w 285"/>
                <a:gd name="T41" fmla="*/ 285 h 526"/>
                <a:gd name="T42" fmla="*/ 3 w 285"/>
                <a:gd name="T43" fmla="*/ 306 h 526"/>
                <a:gd name="T44" fmla="*/ 7 w 285"/>
                <a:gd name="T45" fmla="*/ 326 h 526"/>
                <a:gd name="T46" fmla="*/ 13 w 285"/>
                <a:gd name="T47" fmla="*/ 346 h 526"/>
                <a:gd name="T48" fmla="*/ 21 w 285"/>
                <a:gd name="T49" fmla="*/ 365 h 526"/>
                <a:gd name="T50" fmla="*/ 30 w 285"/>
                <a:gd name="T51" fmla="*/ 383 h 526"/>
                <a:gd name="T52" fmla="*/ 40 w 285"/>
                <a:gd name="T53" fmla="*/ 402 h 526"/>
                <a:gd name="T54" fmla="*/ 51 w 285"/>
                <a:gd name="T55" fmla="*/ 419 h 526"/>
                <a:gd name="T56" fmla="*/ 64 w 285"/>
                <a:gd name="T57" fmla="*/ 435 h 526"/>
                <a:gd name="T58" fmla="*/ 78 w 285"/>
                <a:gd name="T59" fmla="*/ 450 h 526"/>
                <a:gd name="T60" fmla="*/ 94 w 285"/>
                <a:gd name="T61" fmla="*/ 464 h 526"/>
                <a:gd name="T62" fmla="*/ 109 w 285"/>
                <a:gd name="T63" fmla="*/ 476 h 526"/>
                <a:gd name="T64" fmla="*/ 127 w 285"/>
                <a:gd name="T65" fmla="*/ 488 h 526"/>
                <a:gd name="T66" fmla="*/ 145 w 285"/>
                <a:gd name="T67" fmla="*/ 498 h 526"/>
                <a:gd name="T68" fmla="*/ 163 w 285"/>
                <a:gd name="T69" fmla="*/ 506 h 526"/>
                <a:gd name="T70" fmla="*/ 183 w 285"/>
                <a:gd name="T71" fmla="*/ 514 h 526"/>
                <a:gd name="T72" fmla="*/ 203 w 285"/>
                <a:gd name="T73" fmla="*/ 518 h 526"/>
                <a:gd name="T74" fmla="*/ 223 w 285"/>
                <a:gd name="T75" fmla="*/ 523 h 526"/>
                <a:gd name="T76" fmla="*/ 244 w 285"/>
                <a:gd name="T77" fmla="*/ 525 h 526"/>
                <a:gd name="T78" fmla="*/ 265 w 285"/>
                <a:gd name="T79" fmla="*/ 526 h 526"/>
                <a:gd name="T80" fmla="*/ 285 w 285"/>
                <a:gd name="T81" fmla="*/ 525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85" h="526">
                  <a:moveTo>
                    <a:pt x="240" y="0"/>
                  </a:moveTo>
                  <a:lnTo>
                    <a:pt x="219" y="2"/>
                  </a:lnTo>
                  <a:lnTo>
                    <a:pt x="199" y="7"/>
                  </a:lnTo>
                  <a:lnTo>
                    <a:pt x="179" y="12"/>
                  </a:lnTo>
                  <a:lnTo>
                    <a:pt x="160" y="20"/>
                  </a:lnTo>
                  <a:lnTo>
                    <a:pt x="141" y="29"/>
                  </a:lnTo>
                  <a:lnTo>
                    <a:pt x="124" y="39"/>
                  </a:lnTo>
                  <a:lnTo>
                    <a:pt x="106" y="51"/>
                  </a:lnTo>
                  <a:lnTo>
                    <a:pt x="90" y="64"/>
                  </a:lnTo>
                  <a:lnTo>
                    <a:pt x="75" y="77"/>
                  </a:lnTo>
                  <a:lnTo>
                    <a:pt x="61" y="93"/>
                  </a:lnTo>
                  <a:lnTo>
                    <a:pt x="48" y="109"/>
                  </a:lnTo>
                  <a:lnTo>
                    <a:pt x="37" y="127"/>
                  </a:lnTo>
                  <a:lnTo>
                    <a:pt x="27" y="145"/>
                  </a:lnTo>
                  <a:lnTo>
                    <a:pt x="19" y="163"/>
                  </a:lnTo>
                  <a:lnTo>
                    <a:pt x="12" y="183"/>
                  </a:lnTo>
                  <a:lnTo>
                    <a:pt x="6" y="203"/>
                  </a:lnTo>
                  <a:lnTo>
                    <a:pt x="2" y="223"/>
                  </a:lnTo>
                  <a:lnTo>
                    <a:pt x="0" y="244"/>
                  </a:lnTo>
                  <a:lnTo>
                    <a:pt x="0" y="264"/>
                  </a:lnTo>
                  <a:lnTo>
                    <a:pt x="1" y="285"/>
                  </a:lnTo>
                  <a:lnTo>
                    <a:pt x="3" y="306"/>
                  </a:lnTo>
                  <a:lnTo>
                    <a:pt x="7" y="326"/>
                  </a:lnTo>
                  <a:lnTo>
                    <a:pt x="13" y="346"/>
                  </a:lnTo>
                  <a:lnTo>
                    <a:pt x="21" y="365"/>
                  </a:lnTo>
                  <a:lnTo>
                    <a:pt x="30" y="383"/>
                  </a:lnTo>
                  <a:lnTo>
                    <a:pt x="40" y="402"/>
                  </a:lnTo>
                  <a:lnTo>
                    <a:pt x="51" y="419"/>
                  </a:lnTo>
                  <a:lnTo>
                    <a:pt x="64" y="435"/>
                  </a:lnTo>
                  <a:lnTo>
                    <a:pt x="78" y="450"/>
                  </a:lnTo>
                  <a:lnTo>
                    <a:pt x="94" y="464"/>
                  </a:lnTo>
                  <a:lnTo>
                    <a:pt x="109" y="476"/>
                  </a:lnTo>
                  <a:lnTo>
                    <a:pt x="127" y="488"/>
                  </a:lnTo>
                  <a:lnTo>
                    <a:pt x="145" y="498"/>
                  </a:lnTo>
                  <a:lnTo>
                    <a:pt x="163" y="506"/>
                  </a:lnTo>
                  <a:lnTo>
                    <a:pt x="183" y="514"/>
                  </a:lnTo>
                  <a:lnTo>
                    <a:pt x="203" y="518"/>
                  </a:lnTo>
                  <a:lnTo>
                    <a:pt x="223" y="523"/>
                  </a:lnTo>
                  <a:lnTo>
                    <a:pt x="244" y="525"/>
                  </a:lnTo>
                  <a:lnTo>
                    <a:pt x="265" y="526"/>
                  </a:lnTo>
                  <a:lnTo>
                    <a:pt x="285" y="525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294" name="Freeform 270"/>
            <p:cNvSpPr>
              <a:spLocks/>
            </p:cNvSpPr>
            <p:nvPr/>
          </p:nvSpPr>
          <p:spPr bwMode="auto">
            <a:xfrm>
              <a:off x="5549" y="1505"/>
              <a:ext cx="77" cy="141"/>
            </a:xfrm>
            <a:custGeom>
              <a:avLst/>
              <a:gdLst>
                <a:gd name="T0" fmla="*/ 45 w 285"/>
                <a:gd name="T1" fmla="*/ 525 h 525"/>
                <a:gd name="T2" fmla="*/ 66 w 285"/>
                <a:gd name="T3" fmla="*/ 523 h 525"/>
                <a:gd name="T4" fmla="*/ 86 w 285"/>
                <a:gd name="T5" fmla="*/ 518 h 525"/>
                <a:gd name="T6" fmla="*/ 106 w 285"/>
                <a:gd name="T7" fmla="*/ 513 h 525"/>
                <a:gd name="T8" fmla="*/ 125 w 285"/>
                <a:gd name="T9" fmla="*/ 505 h 525"/>
                <a:gd name="T10" fmla="*/ 143 w 285"/>
                <a:gd name="T11" fmla="*/ 496 h 525"/>
                <a:gd name="T12" fmla="*/ 161 w 285"/>
                <a:gd name="T13" fmla="*/ 486 h 525"/>
                <a:gd name="T14" fmla="*/ 179 w 285"/>
                <a:gd name="T15" fmla="*/ 475 h 525"/>
                <a:gd name="T16" fmla="*/ 194 w 285"/>
                <a:gd name="T17" fmla="*/ 462 h 525"/>
                <a:gd name="T18" fmla="*/ 210 w 285"/>
                <a:gd name="T19" fmla="*/ 447 h 525"/>
                <a:gd name="T20" fmla="*/ 224 w 285"/>
                <a:gd name="T21" fmla="*/ 432 h 525"/>
                <a:gd name="T22" fmla="*/ 236 w 285"/>
                <a:gd name="T23" fmla="*/ 416 h 525"/>
                <a:gd name="T24" fmla="*/ 247 w 285"/>
                <a:gd name="T25" fmla="*/ 399 h 525"/>
                <a:gd name="T26" fmla="*/ 257 w 285"/>
                <a:gd name="T27" fmla="*/ 380 h 525"/>
                <a:gd name="T28" fmla="*/ 266 w 285"/>
                <a:gd name="T29" fmla="*/ 361 h 525"/>
                <a:gd name="T30" fmla="*/ 273 w 285"/>
                <a:gd name="T31" fmla="*/ 342 h 525"/>
                <a:gd name="T32" fmla="*/ 278 w 285"/>
                <a:gd name="T33" fmla="*/ 322 h 525"/>
                <a:gd name="T34" fmla="*/ 283 w 285"/>
                <a:gd name="T35" fmla="*/ 301 h 525"/>
                <a:gd name="T36" fmla="*/ 285 w 285"/>
                <a:gd name="T37" fmla="*/ 282 h 525"/>
                <a:gd name="T38" fmla="*/ 285 w 285"/>
                <a:gd name="T39" fmla="*/ 261 h 525"/>
                <a:gd name="T40" fmla="*/ 284 w 285"/>
                <a:gd name="T41" fmla="*/ 240 h 525"/>
                <a:gd name="T42" fmla="*/ 282 w 285"/>
                <a:gd name="T43" fmla="*/ 220 h 525"/>
                <a:gd name="T44" fmla="*/ 277 w 285"/>
                <a:gd name="T45" fmla="*/ 200 h 525"/>
                <a:gd name="T46" fmla="*/ 272 w 285"/>
                <a:gd name="T47" fmla="*/ 180 h 525"/>
                <a:gd name="T48" fmla="*/ 264 w 285"/>
                <a:gd name="T49" fmla="*/ 160 h 525"/>
                <a:gd name="T50" fmla="*/ 255 w 285"/>
                <a:gd name="T51" fmla="*/ 141 h 525"/>
                <a:gd name="T52" fmla="*/ 245 w 285"/>
                <a:gd name="T53" fmla="*/ 124 h 525"/>
                <a:gd name="T54" fmla="*/ 234 w 285"/>
                <a:gd name="T55" fmla="*/ 106 h 525"/>
                <a:gd name="T56" fmla="*/ 221 w 285"/>
                <a:gd name="T57" fmla="*/ 90 h 525"/>
                <a:gd name="T58" fmla="*/ 206 w 285"/>
                <a:gd name="T59" fmla="*/ 75 h 525"/>
                <a:gd name="T60" fmla="*/ 191 w 285"/>
                <a:gd name="T61" fmla="*/ 62 h 525"/>
                <a:gd name="T62" fmla="*/ 175 w 285"/>
                <a:gd name="T63" fmla="*/ 48 h 525"/>
                <a:gd name="T64" fmla="*/ 158 w 285"/>
                <a:gd name="T65" fmla="*/ 37 h 525"/>
                <a:gd name="T66" fmla="*/ 140 w 285"/>
                <a:gd name="T67" fmla="*/ 27 h 525"/>
                <a:gd name="T68" fmla="*/ 120 w 285"/>
                <a:gd name="T69" fmla="*/ 19 h 525"/>
                <a:gd name="T70" fmla="*/ 101 w 285"/>
                <a:gd name="T71" fmla="*/ 12 h 525"/>
                <a:gd name="T72" fmla="*/ 82 w 285"/>
                <a:gd name="T73" fmla="*/ 6 h 525"/>
                <a:gd name="T74" fmla="*/ 62 w 285"/>
                <a:gd name="T75" fmla="*/ 3 h 525"/>
                <a:gd name="T76" fmla="*/ 41 w 285"/>
                <a:gd name="T77" fmla="*/ 0 h 525"/>
                <a:gd name="T78" fmla="*/ 20 w 285"/>
                <a:gd name="T79" fmla="*/ 0 h 525"/>
                <a:gd name="T80" fmla="*/ 0 w 285"/>
                <a:gd name="T81" fmla="*/ 1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85" h="525">
                  <a:moveTo>
                    <a:pt x="45" y="525"/>
                  </a:moveTo>
                  <a:lnTo>
                    <a:pt x="66" y="523"/>
                  </a:lnTo>
                  <a:lnTo>
                    <a:pt x="86" y="518"/>
                  </a:lnTo>
                  <a:lnTo>
                    <a:pt x="106" y="513"/>
                  </a:lnTo>
                  <a:lnTo>
                    <a:pt x="125" y="505"/>
                  </a:lnTo>
                  <a:lnTo>
                    <a:pt x="143" y="496"/>
                  </a:lnTo>
                  <a:lnTo>
                    <a:pt x="161" y="486"/>
                  </a:lnTo>
                  <a:lnTo>
                    <a:pt x="179" y="475"/>
                  </a:lnTo>
                  <a:lnTo>
                    <a:pt x="194" y="462"/>
                  </a:lnTo>
                  <a:lnTo>
                    <a:pt x="210" y="447"/>
                  </a:lnTo>
                  <a:lnTo>
                    <a:pt x="224" y="432"/>
                  </a:lnTo>
                  <a:lnTo>
                    <a:pt x="236" y="416"/>
                  </a:lnTo>
                  <a:lnTo>
                    <a:pt x="247" y="399"/>
                  </a:lnTo>
                  <a:lnTo>
                    <a:pt x="257" y="380"/>
                  </a:lnTo>
                  <a:lnTo>
                    <a:pt x="266" y="361"/>
                  </a:lnTo>
                  <a:lnTo>
                    <a:pt x="273" y="342"/>
                  </a:lnTo>
                  <a:lnTo>
                    <a:pt x="278" y="322"/>
                  </a:lnTo>
                  <a:lnTo>
                    <a:pt x="283" y="301"/>
                  </a:lnTo>
                  <a:lnTo>
                    <a:pt x="285" y="282"/>
                  </a:lnTo>
                  <a:lnTo>
                    <a:pt x="285" y="261"/>
                  </a:lnTo>
                  <a:lnTo>
                    <a:pt x="284" y="240"/>
                  </a:lnTo>
                  <a:lnTo>
                    <a:pt x="282" y="220"/>
                  </a:lnTo>
                  <a:lnTo>
                    <a:pt x="277" y="200"/>
                  </a:lnTo>
                  <a:lnTo>
                    <a:pt x="272" y="180"/>
                  </a:lnTo>
                  <a:lnTo>
                    <a:pt x="264" y="160"/>
                  </a:lnTo>
                  <a:lnTo>
                    <a:pt x="255" y="141"/>
                  </a:lnTo>
                  <a:lnTo>
                    <a:pt x="245" y="124"/>
                  </a:lnTo>
                  <a:lnTo>
                    <a:pt x="234" y="106"/>
                  </a:lnTo>
                  <a:lnTo>
                    <a:pt x="221" y="90"/>
                  </a:lnTo>
                  <a:lnTo>
                    <a:pt x="206" y="75"/>
                  </a:lnTo>
                  <a:lnTo>
                    <a:pt x="191" y="62"/>
                  </a:lnTo>
                  <a:lnTo>
                    <a:pt x="175" y="48"/>
                  </a:lnTo>
                  <a:lnTo>
                    <a:pt x="158" y="37"/>
                  </a:lnTo>
                  <a:lnTo>
                    <a:pt x="140" y="27"/>
                  </a:lnTo>
                  <a:lnTo>
                    <a:pt x="120" y="19"/>
                  </a:lnTo>
                  <a:lnTo>
                    <a:pt x="101" y="12"/>
                  </a:lnTo>
                  <a:lnTo>
                    <a:pt x="82" y="6"/>
                  </a:lnTo>
                  <a:lnTo>
                    <a:pt x="62" y="3"/>
                  </a:lnTo>
                  <a:lnTo>
                    <a:pt x="41" y="0"/>
                  </a:lnTo>
                  <a:lnTo>
                    <a:pt x="20" y="0"/>
                  </a:lnTo>
                  <a:lnTo>
                    <a:pt x="0" y="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295" name="Freeform 271"/>
            <p:cNvSpPr>
              <a:spLocks/>
            </p:cNvSpPr>
            <p:nvPr/>
          </p:nvSpPr>
          <p:spPr bwMode="auto">
            <a:xfrm>
              <a:off x="5545" y="1288"/>
              <a:ext cx="81" cy="141"/>
            </a:xfrm>
            <a:custGeom>
              <a:avLst/>
              <a:gdLst>
                <a:gd name="T0" fmla="*/ 69 w 297"/>
                <a:gd name="T1" fmla="*/ 525 h 525"/>
                <a:gd name="T2" fmla="*/ 89 w 297"/>
                <a:gd name="T3" fmla="*/ 521 h 525"/>
                <a:gd name="T4" fmla="*/ 109 w 297"/>
                <a:gd name="T5" fmla="*/ 516 h 525"/>
                <a:gd name="T6" fmla="*/ 129 w 297"/>
                <a:gd name="T7" fmla="*/ 510 h 525"/>
                <a:gd name="T8" fmla="*/ 148 w 297"/>
                <a:gd name="T9" fmla="*/ 501 h 525"/>
                <a:gd name="T10" fmla="*/ 166 w 297"/>
                <a:gd name="T11" fmla="*/ 492 h 525"/>
                <a:gd name="T12" fmla="*/ 183 w 297"/>
                <a:gd name="T13" fmla="*/ 481 h 525"/>
                <a:gd name="T14" fmla="*/ 200 w 297"/>
                <a:gd name="T15" fmla="*/ 468 h 525"/>
                <a:gd name="T16" fmla="*/ 215 w 297"/>
                <a:gd name="T17" fmla="*/ 454 h 525"/>
                <a:gd name="T18" fmla="*/ 229 w 297"/>
                <a:gd name="T19" fmla="*/ 440 h 525"/>
                <a:gd name="T20" fmla="*/ 243 w 297"/>
                <a:gd name="T21" fmla="*/ 423 h 525"/>
                <a:gd name="T22" fmla="*/ 255 w 297"/>
                <a:gd name="T23" fmla="*/ 407 h 525"/>
                <a:gd name="T24" fmla="*/ 266 w 297"/>
                <a:gd name="T25" fmla="*/ 389 h 525"/>
                <a:gd name="T26" fmla="*/ 275 w 297"/>
                <a:gd name="T27" fmla="*/ 370 h 525"/>
                <a:gd name="T28" fmla="*/ 283 w 297"/>
                <a:gd name="T29" fmla="*/ 352 h 525"/>
                <a:gd name="T30" fmla="*/ 288 w 297"/>
                <a:gd name="T31" fmla="*/ 332 h 525"/>
                <a:gd name="T32" fmla="*/ 292 w 297"/>
                <a:gd name="T33" fmla="*/ 311 h 525"/>
                <a:gd name="T34" fmla="*/ 296 w 297"/>
                <a:gd name="T35" fmla="*/ 291 h 525"/>
                <a:gd name="T36" fmla="*/ 297 w 297"/>
                <a:gd name="T37" fmla="*/ 270 h 525"/>
                <a:gd name="T38" fmla="*/ 297 w 297"/>
                <a:gd name="T39" fmla="*/ 250 h 525"/>
                <a:gd name="T40" fmla="*/ 295 w 297"/>
                <a:gd name="T41" fmla="*/ 229 h 525"/>
                <a:gd name="T42" fmla="*/ 291 w 297"/>
                <a:gd name="T43" fmla="*/ 209 h 525"/>
                <a:gd name="T44" fmla="*/ 286 w 297"/>
                <a:gd name="T45" fmla="*/ 188 h 525"/>
                <a:gd name="T46" fmla="*/ 279 w 297"/>
                <a:gd name="T47" fmla="*/ 169 h 525"/>
                <a:gd name="T48" fmla="*/ 271 w 297"/>
                <a:gd name="T49" fmla="*/ 150 h 525"/>
                <a:gd name="T50" fmla="*/ 262 w 297"/>
                <a:gd name="T51" fmla="*/ 132 h 525"/>
                <a:gd name="T52" fmla="*/ 250 w 297"/>
                <a:gd name="T53" fmla="*/ 114 h 525"/>
                <a:gd name="T54" fmla="*/ 238 w 297"/>
                <a:gd name="T55" fmla="*/ 97 h 525"/>
                <a:gd name="T56" fmla="*/ 225 w 297"/>
                <a:gd name="T57" fmla="*/ 82 h 525"/>
                <a:gd name="T58" fmla="*/ 210 w 297"/>
                <a:gd name="T59" fmla="*/ 68 h 525"/>
                <a:gd name="T60" fmla="*/ 194 w 297"/>
                <a:gd name="T61" fmla="*/ 54 h 525"/>
                <a:gd name="T62" fmla="*/ 178 w 297"/>
                <a:gd name="T63" fmla="*/ 42 h 525"/>
                <a:gd name="T64" fmla="*/ 160 w 297"/>
                <a:gd name="T65" fmla="*/ 32 h 525"/>
                <a:gd name="T66" fmla="*/ 141 w 297"/>
                <a:gd name="T67" fmla="*/ 23 h 525"/>
                <a:gd name="T68" fmla="*/ 121 w 297"/>
                <a:gd name="T69" fmla="*/ 16 h 525"/>
                <a:gd name="T70" fmla="*/ 102 w 297"/>
                <a:gd name="T71" fmla="*/ 9 h 525"/>
                <a:gd name="T72" fmla="*/ 81 w 297"/>
                <a:gd name="T73" fmla="*/ 5 h 525"/>
                <a:gd name="T74" fmla="*/ 61 w 297"/>
                <a:gd name="T75" fmla="*/ 1 h 525"/>
                <a:gd name="T76" fmla="*/ 40 w 297"/>
                <a:gd name="T77" fmla="*/ 0 h 525"/>
                <a:gd name="T78" fmla="*/ 19 w 297"/>
                <a:gd name="T79" fmla="*/ 1 h 525"/>
                <a:gd name="T80" fmla="*/ 0 w 297"/>
                <a:gd name="T81" fmla="*/ 2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97" h="525">
                  <a:moveTo>
                    <a:pt x="69" y="525"/>
                  </a:moveTo>
                  <a:lnTo>
                    <a:pt x="89" y="521"/>
                  </a:lnTo>
                  <a:lnTo>
                    <a:pt x="109" y="516"/>
                  </a:lnTo>
                  <a:lnTo>
                    <a:pt x="129" y="510"/>
                  </a:lnTo>
                  <a:lnTo>
                    <a:pt x="148" y="501"/>
                  </a:lnTo>
                  <a:lnTo>
                    <a:pt x="166" y="492"/>
                  </a:lnTo>
                  <a:lnTo>
                    <a:pt x="183" y="481"/>
                  </a:lnTo>
                  <a:lnTo>
                    <a:pt x="200" y="468"/>
                  </a:lnTo>
                  <a:lnTo>
                    <a:pt x="215" y="454"/>
                  </a:lnTo>
                  <a:lnTo>
                    <a:pt x="229" y="440"/>
                  </a:lnTo>
                  <a:lnTo>
                    <a:pt x="243" y="423"/>
                  </a:lnTo>
                  <a:lnTo>
                    <a:pt x="255" y="407"/>
                  </a:lnTo>
                  <a:lnTo>
                    <a:pt x="266" y="389"/>
                  </a:lnTo>
                  <a:lnTo>
                    <a:pt x="275" y="370"/>
                  </a:lnTo>
                  <a:lnTo>
                    <a:pt x="283" y="352"/>
                  </a:lnTo>
                  <a:lnTo>
                    <a:pt x="288" y="332"/>
                  </a:lnTo>
                  <a:lnTo>
                    <a:pt x="292" y="311"/>
                  </a:lnTo>
                  <a:lnTo>
                    <a:pt x="296" y="291"/>
                  </a:lnTo>
                  <a:lnTo>
                    <a:pt x="297" y="270"/>
                  </a:lnTo>
                  <a:lnTo>
                    <a:pt x="297" y="250"/>
                  </a:lnTo>
                  <a:lnTo>
                    <a:pt x="295" y="229"/>
                  </a:lnTo>
                  <a:lnTo>
                    <a:pt x="291" y="209"/>
                  </a:lnTo>
                  <a:lnTo>
                    <a:pt x="286" y="188"/>
                  </a:lnTo>
                  <a:lnTo>
                    <a:pt x="279" y="169"/>
                  </a:lnTo>
                  <a:lnTo>
                    <a:pt x="271" y="150"/>
                  </a:lnTo>
                  <a:lnTo>
                    <a:pt x="262" y="132"/>
                  </a:lnTo>
                  <a:lnTo>
                    <a:pt x="250" y="114"/>
                  </a:lnTo>
                  <a:lnTo>
                    <a:pt x="238" y="97"/>
                  </a:lnTo>
                  <a:lnTo>
                    <a:pt x="225" y="82"/>
                  </a:lnTo>
                  <a:lnTo>
                    <a:pt x="210" y="68"/>
                  </a:lnTo>
                  <a:lnTo>
                    <a:pt x="194" y="54"/>
                  </a:lnTo>
                  <a:lnTo>
                    <a:pt x="178" y="42"/>
                  </a:lnTo>
                  <a:lnTo>
                    <a:pt x="160" y="32"/>
                  </a:lnTo>
                  <a:lnTo>
                    <a:pt x="141" y="23"/>
                  </a:lnTo>
                  <a:lnTo>
                    <a:pt x="121" y="16"/>
                  </a:lnTo>
                  <a:lnTo>
                    <a:pt x="102" y="9"/>
                  </a:lnTo>
                  <a:lnTo>
                    <a:pt x="81" y="5"/>
                  </a:lnTo>
                  <a:lnTo>
                    <a:pt x="61" y="1"/>
                  </a:lnTo>
                  <a:lnTo>
                    <a:pt x="40" y="0"/>
                  </a:lnTo>
                  <a:lnTo>
                    <a:pt x="19" y="1"/>
                  </a:lnTo>
                  <a:lnTo>
                    <a:pt x="0" y="2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296" name="Freeform 272"/>
            <p:cNvSpPr>
              <a:spLocks/>
            </p:cNvSpPr>
            <p:nvPr/>
          </p:nvSpPr>
          <p:spPr bwMode="auto">
            <a:xfrm>
              <a:off x="4673" y="1397"/>
              <a:ext cx="81" cy="141"/>
            </a:xfrm>
            <a:custGeom>
              <a:avLst/>
              <a:gdLst>
                <a:gd name="T0" fmla="*/ 227 w 297"/>
                <a:gd name="T1" fmla="*/ 0 h 524"/>
                <a:gd name="T2" fmla="*/ 208 w 297"/>
                <a:gd name="T3" fmla="*/ 3 h 524"/>
                <a:gd name="T4" fmla="*/ 188 w 297"/>
                <a:gd name="T5" fmla="*/ 8 h 524"/>
                <a:gd name="T6" fmla="*/ 168 w 297"/>
                <a:gd name="T7" fmla="*/ 15 h 524"/>
                <a:gd name="T8" fmla="*/ 149 w 297"/>
                <a:gd name="T9" fmla="*/ 23 h 524"/>
                <a:gd name="T10" fmla="*/ 130 w 297"/>
                <a:gd name="T11" fmla="*/ 33 h 524"/>
                <a:gd name="T12" fmla="*/ 114 w 297"/>
                <a:gd name="T13" fmla="*/ 44 h 524"/>
                <a:gd name="T14" fmla="*/ 97 w 297"/>
                <a:gd name="T15" fmla="*/ 56 h 524"/>
                <a:gd name="T16" fmla="*/ 82 w 297"/>
                <a:gd name="T17" fmla="*/ 70 h 524"/>
                <a:gd name="T18" fmla="*/ 67 w 297"/>
                <a:gd name="T19" fmla="*/ 85 h 524"/>
                <a:gd name="T20" fmla="*/ 54 w 297"/>
                <a:gd name="T21" fmla="*/ 101 h 524"/>
                <a:gd name="T22" fmla="*/ 42 w 297"/>
                <a:gd name="T23" fmla="*/ 118 h 524"/>
                <a:gd name="T24" fmla="*/ 31 w 297"/>
                <a:gd name="T25" fmla="*/ 136 h 524"/>
                <a:gd name="T26" fmla="*/ 22 w 297"/>
                <a:gd name="T27" fmla="*/ 154 h 524"/>
                <a:gd name="T28" fmla="*/ 14 w 297"/>
                <a:gd name="T29" fmla="*/ 173 h 524"/>
                <a:gd name="T30" fmla="*/ 9 w 297"/>
                <a:gd name="T31" fmla="*/ 193 h 524"/>
                <a:gd name="T32" fmla="*/ 4 w 297"/>
                <a:gd name="T33" fmla="*/ 213 h 524"/>
                <a:gd name="T34" fmla="*/ 1 w 297"/>
                <a:gd name="T35" fmla="*/ 234 h 524"/>
                <a:gd name="T36" fmla="*/ 0 w 297"/>
                <a:gd name="T37" fmla="*/ 254 h 524"/>
                <a:gd name="T38" fmla="*/ 0 w 297"/>
                <a:gd name="T39" fmla="*/ 275 h 524"/>
                <a:gd name="T40" fmla="*/ 2 w 297"/>
                <a:gd name="T41" fmla="*/ 296 h 524"/>
                <a:gd name="T42" fmla="*/ 5 w 297"/>
                <a:gd name="T43" fmla="*/ 316 h 524"/>
                <a:gd name="T44" fmla="*/ 11 w 297"/>
                <a:gd name="T45" fmla="*/ 336 h 524"/>
                <a:gd name="T46" fmla="*/ 17 w 297"/>
                <a:gd name="T47" fmla="*/ 356 h 524"/>
                <a:gd name="T48" fmla="*/ 25 w 297"/>
                <a:gd name="T49" fmla="*/ 374 h 524"/>
                <a:gd name="T50" fmla="*/ 35 w 297"/>
                <a:gd name="T51" fmla="*/ 393 h 524"/>
                <a:gd name="T52" fmla="*/ 46 w 297"/>
                <a:gd name="T53" fmla="*/ 411 h 524"/>
                <a:gd name="T54" fmla="*/ 58 w 297"/>
                <a:gd name="T55" fmla="*/ 426 h 524"/>
                <a:gd name="T56" fmla="*/ 72 w 297"/>
                <a:gd name="T57" fmla="*/ 443 h 524"/>
                <a:gd name="T58" fmla="*/ 87 w 297"/>
                <a:gd name="T59" fmla="*/ 457 h 524"/>
                <a:gd name="T60" fmla="*/ 103 w 297"/>
                <a:gd name="T61" fmla="*/ 469 h 524"/>
                <a:gd name="T62" fmla="*/ 119 w 297"/>
                <a:gd name="T63" fmla="*/ 482 h 524"/>
                <a:gd name="T64" fmla="*/ 137 w 297"/>
                <a:gd name="T65" fmla="*/ 493 h 524"/>
                <a:gd name="T66" fmla="*/ 156 w 297"/>
                <a:gd name="T67" fmla="*/ 501 h 524"/>
                <a:gd name="T68" fmla="*/ 175 w 297"/>
                <a:gd name="T69" fmla="*/ 509 h 524"/>
                <a:gd name="T70" fmla="*/ 194 w 297"/>
                <a:gd name="T71" fmla="*/ 515 h 524"/>
                <a:gd name="T72" fmla="*/ 215 w 297"/>
                <a:gd name="T73" fmla="*/ 520 h 524"/>
                <a:gd name="T74" fmla="*/ 235 w 297"/>
                <a:gd name="T75" fmla="*/ 522 h 524"/>
                <a:gd name="T76" fmla="*/ 256 w 297"/>
                <a:gd name="T77" fmla="*/ 524 h 524"/>
                <a:gd name="T78" fmla="*/ 277 w 297"/>
                <a:gd name="T79" fmla="*/ 524 h 524"/>
                <a:gd name="T80" fmla="*/ 297 w 297"/>
                <a:gd name="T81" fmla="*/ 52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97" h="524">
                  <a:moveTo>
                    <a:pt x="227" y="0"/>
                  </a:moveTo>
                  <a:lnTo>
                    <a:pt x="208" y="3"/>
                  </a:lnTo>
                  <a:lnTo>
                    <a:pt x="188" y="8"/>
                  </a:lnTo>
                  <a:lnTo>
                    <a:pt x="168" y="15"/>
                  </a:lnTo>
                  <a:lnTo>
                    <a:pt x="149" y="23"/>
                  </a:lnTo>
                  <a:lnTo>
                    <a:pt x="130" y="33"/>
                  </a:lnTo>
                  <a:lnTo>
                    <a:pt x="114" y="44"/>
                  </a:lnTo>
                  <a:lnTo>
                    <a:pt x="97" y="56"/>
                  </a:lnTo>
                  <a:lnTo>
                    <a:pt x="82" y="70"/>
                  </a:lnTo>
                  <a:lnTo>
                    <a:pt x="67" y="85"/>
                  </a:lnTo>
                  <a:lnTo>
                    <a:pt x="54" y="101"/>
                  </a:lnTo>
                  <a:lnTo>
                    <a:pt x="42" y="118"/>
                  </a:lnTo>
                  <a:lnTo>
                    <a:pt x="31" y="136"/>
                  </a:lnTo>
                  <a:lnTo>
                    <a:pt x="22" y="154"/>
                  </a:lnTo>
                  <a:lnTo>
                    <a:pt x="14" y="173"/>
                  </a:lnTo>
                  <a:lnTo>
                    <a:pt x="9" y="193"/>
                  </a:lnTo>
                  <a:lnTo>
                    <a:pt x="4" y="213"/>
                  </a:lnTo>
                  <a:lnTo>
                    <a:pt x="1" y="234"/>
                  </a:lnTo>
                  <a:lnTo>
                    <a:pt x="0" y="254"/>
                  </a:lnTo>
                  <a:lnTo>
                    <a:pt x="0" y="275"/>
                  </a:lnTo>
                  <a:lnTo>
                    <a:pt x="2" y="296"/>
                  </a:lnTo>
                  <a:lnTo>
                    <a:pt x="5" y="316"/>
                  </a:lnTo>
                  <a:lnTo>
                    <a:pt x="11" y="336"/>
                  </a:lnTo>
                  <a:lnTo>
                    <a:pt x="17" y="356"/>
                  </a:lnTo>
                  <a:lnTo>
                    <a:pt x="25" y="374"/>
                  </a:lnTo>
                  <a:lnTo>
                    <a:pt x="35" y="393"/>
                  </a:lnTo>
                  <a:lnTo>
                    <a:pt x="46" y="411"/>
                  </a:lnTo>
                  <a:lnTo>
                    <a:pt x="58" y="426"/>
                  </a:lnTo>
                  <a:lnTo>
                    <a:pt x="72" y="443"/>
                  </a:lnTo>
                  <a:lnTo>
                    <a:pt x="87" y="457"/>
                  </a:lnTo>
                  <a:lnTo>
                    <a:pt x="103" y="469"/>
                  </a:lnTo>
                  <a:lnTo>
                    <a:pt x="119" y="482"/>
                  </a:lnTo>
                  <a:lnTo>
                    <a:pt x="137" y="493"/>
                  </a:lnTo>
                  <a:lnTo>
                    <a:pt x="156" y="501"/>
                  </a:lnTo>
                  <a:lnTo>
                    <a:pt x="175" y="509"/>
                  </a:lnTo>
                  <a:lnTo>
                    <a:pt x="194" y="515"/>
                  </a:lnTo>
                  <a:lnTo>
                    <a:pt x="215" y="520"/>
                  </a:lnTo>
                  <a:lnTo>
                    <a:pt x="235" y="522"/>
                  </a:lnTo>
                  <a:lnTo>
                    <a:pt x="256" y="524"/>
                  </a:lnTo>
                  <a:lnTo>
                    <a:pt x="277" y="524"/>
                  </a:lnTo>
                  <a:lnTo>
                    <a:pt x="297" y="521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297" name="Line 273"/>
            <p:cNvSpPr>
              <a:spLocks noChangeShapeType="1"/>
            </p:cNvSpPr>
            <p:nvPr/>
          </p:nvSpPr>
          <p:spPr bwMode="auto">
            <a:xfrm flipV="1">
              <a:off x="5543" y="1646"/>
              <a:ext cx="12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298" name="Line 274"/>
            <p:cNvSpPr>
              <a:spLocks noChangeShapeType="1"/>
            </p:cNvSpPr>
            <p:nvPr/>
          </p:nvSpPr>
          <p:spPr bwMode="auto">
            <a:xfrm flipV="1">
              <a:off x="4681" y="1186"/>
              <a:ext cx="32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299" name="Line 275"/>
            <p:cNvSpPr>
              <a:spLocks noChangeShapeType="1"/>
            </p:cNvSpPr>
            <p:nvPr/>
          </p:nvSpPr>
          <p:spPr bwMode="auto">
            <a:xfrm flipV="1">
              <a:off x="4677" y="1183"/>
              <a:ext cx="87" cy="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00" name="Line 276"/>
            <p:cNvSpPr>
              <a:spLocks noChangeShapeType="1"/>
            </p:cNvSpPr>
            <p:nvPr/>
          </p:nvSpPr>
          <p:spPr bwMode="auto">
            <a:xfrm flipV="1">
              <a:off x="4692" y="1199"/>
              <a:ext cx="100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01" name="Line 277"/>
            <p:cNvSpPr>
              <a:spLocks noChangeShapeType="1"/>
            </p:cNvSpPr>
            <p:nvPr/>
          </p:nvSpPr>
          <p:spPr bwMode="auto">
            <a:xfrm flipV="1">
              <a:off x="4720" y="1228"/>
              <a:ext cx="91" cy="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02" name="Line 278"/>
            <p:cNvSpPr>
              <a:spLocks noChangeShapeType="1"/>
            </p:cNvSpPr>
            <p:nvPr/>
          </p:nvSpPr>
          <p:spPr bwMode="auto">
            <a:xfrm flipV="1">
              <a:off x="4765" y="1273"/>
              <a:ext cx="47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03" name="Line 279"/>
            <p:cNvSpPr>
              <a:spLocks noChangeShapeType="1"/>
            </p:cNvSpPr>
            <p:nvPr/>
          </p:nvSpPr>
          <p:spPr bwMode="auto">
            <a:xfrm flipH="1">
              <a:off x="4637" y="1250"/>
              <a:ext cx="2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04" name="Freeform 280"/>
            <p:cNvSpPr>
              <a:spLocks/>
            </p:cNvSpPr>
            <p:nvPr/>
          </p:nvSpPr>
          <p:spPr bwMode="auto">
            <a:xfrm>
              <a:off x="4673" y="1181"/>
              <a:ext cx="141" cy="141"/>
            </a:xfrm>
            <a:custGeom>
              <a:avLst/>
              <a:gdLst>
                <a:gd name="T0" fmla="*/ 525 w 526"/>
                <a:gd name="T1" fmla="*/ 243 h 527"/>
                <a:gd name="T2" fmla="*/ 518 w 526"/>
                <a:gd name="T3" fmla="*/ 202 h 527"/>
                <a:gd name="T4" fmla="*/ 506 w 526"/>
                <a:gd name="T5" fmla="*/ 162 h 527"/>
                <a:gd name="T6" fmla="*/ 487 w 526"/>
                <a:gd name="T7" fmla="*/ 126 h 527"/>
                <a:gd name="T8" fmla="*/ 463 w 526"/>
                <a:gd name="T9" fmla="*/ 93 h 527"/>
                <a:gd name="T10" fmla="*/ 433 w 526"/>
                <a:gd name="T11" fmla="*/ 63 h 527"/>
                <a:gd name="T12" fmla="*/ 400 w 526"/>
                <a:gd name="T13" fmla="*/ 38 h 527"/>
                <a:gd name="T14" fmla="*/ 363 w 526"/>
                <a:gd name="T15" fmla="*/ 20 h 527"/>
                <a:gd name="T16" fmla="*/ 324 w 526"/>
                <a:gd name="T17" fmla="*/ 8 h 527"/>
                <a:gd name="T18" fmla="*/ 283 w 526"/>
                <a:gd name="T19" fmla="*/ 1 h 527"/>
                <a:gd name="T20" fmla="*/ 242 w 526"/>
                <a:gd name="T21" fmla="*/ 1 h 527"/>
                <a:gd name="T22" fmla="*/ 201 w 526"/>
                <a:gd name="T23" fmla="*/ 8 h 527"/>
                <a:gd name="T24" fmla="*/ 162 w 526"/>
                <a:gd name="T25" fmla="*/ 20 h 527"/>
                <a:gd name="T26" fmla="*/ 125 w 526"/>
                <a:gd name="T27" fmla="*/ 38 h 527"/>
                <a:gd name="T28" fmla="*/ 91 w 526"/>
                <a:gd name="T29" fmla="*/ 63 h 527"/>
                <a:gd name="T30" fmla="*/ 63 w 526"/>
                <a:gd name="T31" fmla="*/ 93 h 527"/>
                <a:gd name="T32" fmla="*/ 38 w 526"/>
                <a:gd name="T33" fmla="*/ 126 h 527"/>
                <a:gd name="T34" fmla="*/ 20 w 526"/>
                <a:gd name="T35" fmla="*/ 162 h 527"/>
                <a:gd name="T36" fmla="*/ 6 w 526"/>
                <a:gd name="T37" fmla="*/ 202 h 527"/>
                <a:gd name="T38" fmla="*/ 0 w 526"/>
                <a:gd name="T39" fmla="*/ 243 h 527"/>
                <a:gd name="T40" fmla="*/ 0 w 526"/>
                <a:gd name="T41" fmla="*/ 284 h 527"/>
                <a:gd name="T42" fmla="*/ 6 w 526"/>
                <a:gd name="T43" fmla="*/ 325 h 527"/>
                <a:gd name="T44" fmla="*/ 20 w 526"/>
                <a:gd name="T45" fmla="*/ 365 h 527"/>
                <a:gd name="T46" fmla="*/ 38 w 526"/>
                <a:gd name="T47" fmla="*/ 401 h 527"/>
                <a:gd name="T48" fmla="*/ 63 w 526"/>
                <a:gd name="T49" fmla="*/ 434 h 527"/>
                <a:gd name="T50" fmla="*/ 91 w 526"/>
                <a:gd name="T51" fmla="*/ 464 h 527"/>
                <a:gd name="T52" fmla="*/ 125 w 526"/>
                <a:gd name="T53" fmla="*/ 488 h 527"/>
                <a:gd name="T54" fmla="*/ 162 w 526"/>
                <a:gd name="T55" fmla="*/ 507 h 527"/>
                <a:gd name="T56" fmla="*/ 201 w 526"/>
                <a:gd name="T57" fmla="*/ 519 h 527"/>
                <a:gd name="T58" fmla="*/ 242 w 526"/>
                <a:gd name="T59" fmla="*/ 526 h 527"/>
                <a:gd name="T60" fmla="*/ 283 w 526"/>
                <a:gd name="T61" fmla="*/ 526 h 527"/>
                <a:gd name="T62" fmla="*/ 324 w 526"/>
                <a:gd name="T63" fmla="*/ 519 h 527"/>
                <a:gd name="T64" fmla="*/ 363 w 526"/>
                <a:gd name="T65" fmla="*/ 507 h 527"/>
                <a:gd name="T66" fmla="*/ 400 w 526"/>
                <a:gd name="T67" fmla="*/ 488 h 527"/>
                <a:gd name="T68" fmla="*/ 433 w 526"/>
                <a:gd name="T69" fmla="*/ 464 h 527"/>
                <a:gd name="T70" fmla="*/ 463 w 526"/>
                <a:gd name="T71" fmla="*/ 434 h 527"/>
                <a:gd name="T72" fmla="*/ 487 w 526"/>
                <a:gd name="T73" fmla="*/ 401 h 527"/>
                <a:gd name="T74" fmla="*/ 506 w 526"/>
                <a:gd name="T75" fmla="*/ 365 h 527"/>
                <a:gd name="T76" fmla="*/ 518 w 526"/>
                <a:gd name="T77" fmla="*/ 325 h 527"/>
                <a:gd name="T78" fmla="*/ 525 w 526"/>
                <a:gd name="T79" fmla="*/ 284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26" h="527">
                  <a:moveTo>
                    <a:pt x="526" y="264"/>
                  </a:moveTo>
                  <a:lnTo>
                    <a:pt x="525" y="243"/>
                  </a:lnTo>
                  <a:lnTo>
                    <a:pt x="523" y="222"/>
                  </a:lnTo>
                  <a:lnTo>
                    <a:pt x="518" y="202"/>
                  </a:lnTo>
                  <a:lnTo>
                    <a:pt x="513" y="182"/>
                  </a:lnTo>
                  <a:lnTo>
                    <a:pt x="506" y="162"/>
                  </a:lnTo>
                  <a:lnTo>
                    <a:pt x="497" y="143"/>
                  </a:lnTo>
                  <a:lnTo>
                    <a:pt x="487" y="126"/>
                  </a:lnTo>
                  <a:lnTo>
                    <a:pt x="475" y="109"/>
                  </a:lnTo>
                  <a:lnTo>
                    <a:pt x="463" y="93"/>
                  </a:lnTo>
                  <a:lnTo>
                    <a:pt x="448" y="77"/>
                  </a:lnTo>
                  <a:lnTo>
                    <a:pt x="433" y="63"/>
                  </a:lnTo>
                  <a:lnTo>
                    <a:pt x="418" y="51"/>
                  </a:lnTo>
                  <a:lnTo>
                    <a:pt x="400" y="38"/>
                  </a:lnTo>
                  <a:lnTo>
                    <a:pt x="382" y="29"/>
                  </a:lnTo>
                  <a:lnTo>
                    <a:pt x="363" y="20"/>
                  </a:lnTo>
                  <a:lnTo>
                    <a:pt x="343" y="13"/>
                  </a:lnTo>
                  <a:lnTo>
                    <a:pt x="324" y="8"/>
                  </a:lnTo>
                  <a:lnTo>
                    <a:pt x="304" y="3"/>
                  </a:lnTo>
                  <a:lnTo>
                    <a:pt x="283" y="1"/>
                  </a:lnTo>
                  <a:lnTo>
                    <a:pt x="263" y="0"/>
                  </a:lnTo>
                  <a:lnTo>
                    <a:pt x="242" y="1"/>
                  </a:lnTo>
                  <a:lnTo>
                    <a:pt x="221" y="3"/>
                  </a:lnTo>
                  <a:lnTo>
                    <a:pt x="201" y="8"/>
                  </a:lnTo>
                  <a:lnTo>
                    <a:pt x="181" y="13"/>
                  </a:lnTo>
                  <a:lnTo>
                    <a:pt x="162" y="20"/>
                  </a:lnTo>
                  <a:lnTo>
                    <a:pt x="143" y="29"/>
                  </a:lnTo>
                  <a:lnTo>
                    <a:pt x="125" y="38"/>
                  </a:lnTo>
                  <a:lnTo>
                    <a:pt x="108" y="51"/>
                  </a:lnTo>
                  <a:lnTo>
                    <a:pt x="91" y="63"/>
                  </a:lnTo>
                  <a:lnTo>
                    <a:pt x="76" y="77"/>
                  </a:lnTo>
                  <a:lnTo>
                    <a:pt x="63" y="93"/>
                  </a:lnTo>
                  <a:lnTo>
                    <a:pt x="49" y="109"/>
                  </a:lnTo>
                  <a:lnTo>
                    <a:pt x="38" y="126"/>
                  </a:lnTo>
                  <a:lnTo>
                    <a:pt x="28" y="143"/>
                  </a:lnTo>
                  <a:lnTo>
                    <a:pt x="20" y="162"/>
                  </a:lnTo>
                  <a:lnTo>
                    <a:pt x="12" y="182"/>
                  </a:lnTo>
                  <a:lnTo>
                    <a:pt x="6" y="202"/>
                  </a:lnTo>
                  <a:lnTo>
                    <a:pt x="3" y="222"/>
                  </a:lnTo>
                  <a:lnTo>
                    <a:pt x="0" y="243"/>
                  </a:lnTo>
                  <a:lnTo>
                    <a:pt x="0" y="264"/>
                  </a:lnTo>
                  <a:lnTo>
                    <a:pt x="0" y="284"/>
                  </a:lnTo>
                  <a:lnTo>
                    <a:pt x="3" y="305"/>
                  </a:lnTo>
                  <a:lnTo>
                    <a:pt x="6" y="325"/>
                  </a:lnTo>
                  <a:lnTo>
                    <a:pt x="12" y="345"/>
                  </a:lnTo>
                  <a:lnTo>
                    <a:pt x="20" y="365"/>
                  </a:lnTo>
                  <a:lnTo>
                    <a:pt x="28" y="383"/>
                  </a:lnTo>
                  <a:lnTo>
                    <a:pt x="38" y="401"/>
                  </a:lnTo>
                  <a:lnTo>
                    <a:pt x="49" y="419"/>
                  </a:lnTo>
                  <a:lnTo>
                    <a:pt x="63" y="434"/>
                  </a:lnTo>
                  <a:lnTo>
                    <a:pt x="76" y="450"/>
                  </a:lnTo>
                  <a:lnTo>
                    <a:pt x="91" y="464"/>
                  </a:lnTo>
                  <a:lnTo>
                    <a:pt x="108" y="476"/>
                  </a:lnTo>
                  <a:lnTo>
                    <a:pt x="125" y="488"/>
                  </a:lnTo>
                  <a:lnTo>
                    <a:pt x="143" y="498"/>
                  </a:lnTo>
                  <a:lnTo>
                    <a:pt x="162" y="507"/>
                  </a:lnTo>
                  <a:lnTo>
                    <a:pt x="181" y="514"/>
                  </a:lnTo>
                  <a:lnTo>
                    <a:pt x="201" y="519"/>
                  </a:lnTo>
                  <a:lnTo>
                    <a:pt x="221" y="524"/>
                  </a:lnTo>
                  <a:lnTo>
                    <a:pt x="242" y="526"/>
                  </a:lnTo>
                  <a:lnTo>
                    <a:pt x="263" y="527"/>
                  </a:lnTo>
                  <a:lnTo>
                    <a:pt x="283" y="526"/>
                  </a:lnTo>
                  <a:lnTo>
                    <a:pt x="304" y="524"/>
                  </a:lnTo>
                  <a:lnTo>
                    <a:pt x="324" y="519"/>
                  </a:lnTo>
                  <a:lnTo>
                    <a:pt x="343" y="514"/>
                  </a:lnTo>
                  <a:lnTo>
                    <a:pt x="363" y="507"/>
                  </a:lnTo>
                  <a:lnTo>
                    <a:pt x="382" y="498"/>
                  </a:lnTo>
                  <a:lnTo>
                    <a:pt x="400" y="488"/>
                  </a:lnTo>
                  <a:lnTo>
                    <a:pt x="418" y="476"/>
                  </a:lnTo>
                  <a:lnTo>
                    <a:pt x="433" y="464"/>
                  </a:lnTo>
                  <a:lnTo>
                    <a:pt x="448" y="450"/>
                  </a:lnTo>
                  <a:lnTo>
                    <a:pt x="463" y="434"/>
                  </a:lnTo>
                  <a:lnTo>
                    <a:pt x="475" y="419"/>
                  </a:lnTo>
                  <a:lnTo>
                    <a:pt x="487" y="401"/>
                  </a:lnTo>
                  <a:lnTo>
                    <a:pt x="497" y="383"/>
                  </a:lnTo>
                  <a:lnTo>
                    <a:pt x="506" y="365"/>
                  </a:lnTo>
                  <a:lnTo>
                    <a:pt x="513" y="345"/>
                  </a:lnTo>
                  <a:lnTo>
                    <a:pt x="518" y="325"/>
                  </a:lnTo>
                  <a:lnTo>
                    <a:pt x="523" y="305"/>
                  </a:lnTo>
                  <a:lnTo>
                    <a:pt x="525" y="284"/>
                  </a:lnTo>
                  <a:lnTo>
                    <a:pt x="526" y="26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05" name="Line 281"/>
            <p:cNvSpPr>
              <a:spLocks noChangeShapeType="1"/>
            </p:cNvSpPr>
            <p:nvPr/>
          </p:nvSpPr>
          <p:spPr bwMode="auto">
            <a:xfrm flipH="1" flipV="1">
              <a:off x="4754" y="1181"/>
              <a:ext cx="810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06" name="Line 282"/>
            <p:cNvSpPr>
              <a:spLocks noChangeShapeType="1"/>
            </p:cNvSpPr>
            <p:nvPr/>
          </p:nvSpPr>
          <p:spPr bwMode="auto">
            <a:xfrm flipH="1" flipV="1">
              <a:off x="4735" y="1322"/>
              <a:ext cx="285" cy="3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07" name="Line 283"/>
            <p:cNvSpPr>
              <a:spLocks noChangeShapeType="1"/>
            </p:cNvSpPr>
            <p:nvPr/>
          </p:nvSpPr>
          <p:spPr bwMode="auto">
            <a:xfrm>
              <a:off x="5280" y="1467"/>
              <a:ext cx="284" cy="3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08" name="Line 284"/>
            <p:cNvSpPr>
              <a:spLocks noChangeShapeType="1"/>
            </p:cNvSpPr>
            <p:nvPr/>
          </p:nvSpPr>
          <p:spPr bwMode="auto">
            <a:xfrm>
              <a:off x="4735" y="1537"/>
              <a:ext cx="174" cy="2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09" name="Line 285"/>
            <p:cNvSpPr>
              <a:spLocks noChangeShapeType="1"/>
            </p:cNvSpPr>
            <p:nvPr/>
          </p:nvSpPr>
          <p:spPr bwMode="auto">
            <a:xfrm flipH="1" flipV="1">
              <a:off x="5280" y="450"/>
              <a:ext cx="284" cy="3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10" name="Line 286"/>
            <p:cNvSpPr>
              <a:spLocks noChangeShapeType="1"/>
            </p:cNvSpPr>
            <p:nvPr/>
          </p:nvSpPr>
          <p:spPr bwMode="auto">
            <a:xfrm flipH="1" flipV="1">
              <a:off x="4735" y="520"/>
              <a:ext cx="810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11" name="Line 287"/>
            <p:cNvSpPr>
              <a:spLocks noChangeShapeType="1"/>
            </p:cNvSpPr>
            <p:nvPr/>
          </p:nvSpPr>
          <p:spPr bwMode="auto">
            <a:xfrm flipH="1" flipV="1">
              <a:off x="4737" y="341"/>
              <a:ext cx="173" cy="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12" name="Line 288"/>
            <p:cNvSpPr>
              <a:spLocks noChangeShapeType="1"/>
            </p:cNvSpPr>
            <p:nvPr/>
          </p:nvSpPr>
          <p:spPr bwMode="auto">
            <a:xfrm flipH="1">
              <a:off x="5543" y="2441"/>
              <a:ext cx="18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13" name="Line 289"/>
            <p:cNvSpPr>
              <a:spLocks noChangeShapeType="1"/>
            </p:cNvSpPr>
            <p:nvPr/>
          </p:nvSpPr>
          <p:spPr bwMode="auto">
            <a:xfrm flipH="1">
              <a:off x="5468" y="2441"/>
              <a:ext cx="3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14" name="Line 290"/>
            <p:cNvSpPr>
              <a:spLocks noChangeShapeType="1"/>
            </p:cNvSpPr>
            <p:nvPr/>
          </p:nvSpPr>
          <p:spPr bwMode="auto">
            <a:xfrm flipH="1">
              <a:off x="5212" y="2441"/>
              <a:ext cx="2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15" name="Line 291"/>
            <p:cNvSpPr>
              <a:spLocks noChangeShapeType="1"/>
            </p:cNvSpPr>
            <p:nvPr/>
          </p:nvSpPr>
          <p:spPr bwMode="auto">
            <a:xfrm flipH="1">
              <a:off x="5135" y="2441"/>
              <a:ext cx="3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16" name="Line 292"/>
            <p:cNvSpPr>
              <a:spLocks noChangeShapeType="1"/>
            </p:cNvSpPr>
            <p:nvPr/>
          </p:nvSpPr>
          <p:spPr bwMode="auto">
            <a:xfrm flipH="1">
              <a:off x="4880" y="2441"/>
              <a:ext cx="2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17" name="Line 293"/>
            <p:cNvSpPr>
              <a:spLocks noChangeShapeType="1"/>
            </p:cNvSpPr>
            <p:nvPr/>
          </p:nvSpPr>
          <p:spPr bwMode="auto">
            <a:xfrm flipH="1">
              <a:off x="4803" y="2441"/>
              <a:ext cx="3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18" name="Line 294"/>
            <p:cNvSpPr>
              <a:spLocks noChangeShapeType="1"/>
            </p:cNvSpPr>
            <p:nvPr/>
          </p:nvSpPr>
          <p:spPr bwMode="auto">
            <a:xfrm flipH="1">
              <a:off x="4581" y="2441"/>
              <a:ext cx="18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19" name="Freeform 295"/>
            <p:cNvSpPr>
              <a:spLocks/>
            </p:cNvSpPr>
            <p:nvPr/>
          </p:nvSpPr>
          <p:spPr bwMode="auto">
            <a:xfrm>
              <a:off x="4814" y="2106"/>
              <a:ext cx="671" cy="670"/>
            </a:xfrm>
            <a:custGeom>
              <a:avLst/>
              <a:gdLst>
                <a:gd name="T0" fmla="*/ 2484 w 2488"/>
                <a:gd name="T1" fmla="*/ 1154 h 2490"/>
                <a:gd name="T2" fmla="*/ 2468 w 2488"/>
                <a:gd name="T3" fmla="*/ 1019 h 2490"/>
                <a:gd name="T4" fmla="*/ 2436 w 2488"/>
                <a:gd name="T5" fmla="*/ 886 h 2490"/>
                <a:gd name="T6" fmla="*/ 2389 w 2488"/>
                <a:gd name="T7" fmla="*/ 758 h 2490"/>
                <a:gd name="T8" fmla="*/ 2329 w 2488"/>
                <a:gd name="T9" fmla="*/ 635 h 2490"/>
                <a:gd name="T10" fmla="*/ 2256 w 2488"/>
                <a:gd name="T11" fmla="*/ 520 h 2490"/>
                <a:gd name="T12" fmla="*/ 2171 w 2488"/>
                <a:gd name="T13" fmla="*/ 413 h 2490"/>
                <a:gd name="T14" fmla="*/ 2074 w 2488"/>
                <a:gd name="T15" fmla="*/ 317 h 2490"/>
                <a:gd name="T16" fmla="*/ 1968 w 2488"/>
                <a:gd name="T17" fmla="*/ 232 h 2490"/>
                <a:gd name="T18" fmla="*/ 1852 w 2488"/>
                <a:gd name="T19" fmla="*/ 159 h 2490"/>
                <a:gd name="T20" fmla="*/ 1731 w 2488"/>
                <a:gd name="T21" fmla="*/ 98 h 2490"/>
                <a:gd name="T22" fmla="*/ 1602 w 2488"/>
                <a:gd name="T23" fmla="*/ 52 h 2490"/>
                <a:gd name="T24" fmla="*/ 1470 w 2488"/>
                <a:gd name="T25" fmla="*/ 20 h 2490"/>
                <a:gd name="T26" fmla="*/ 1335 w 2488"/>
                <a:gd name="T27" fmla="*/ 3 h 2490"/>
                <a:gd name="T28" fmla="*/ 1198 w 2488"/>
                <a:gd name="T29" fmla="*/ 0 h 2490"/>
                <a:gd name="T30" fmla="*/ 1063 w 2488"/>
                <a:gd name="T31" fmla="*/ 13 h 2490"/>
                <a:gd name="T32" fmla="*/ 929 w 2488"/>
                <a:gd name="T33" fmla="*/ 40 h 2490"/>
                <a:gd name="T34" fmla="*/ 799 w 2488"/>
                <a:gd name="T35" fmla="*/ 82 h 2490"/>
                <a:gd name="T36" fmla="*/ 675 w 2488"/>
                <a:gd name="T37" fmla="*/ 137 h 2490"/>
                <a:gd name="T38" fmla="*/ 557 w 2488"/>
                <a:gd name="T39" fmla="*/ 207 h 2490"/>
                <a:gd name="T40" fmla="*/ 447 w 2488"/>
                <a:gd name="T41" fmla="*/ 287 h 2490"/>
                <a:gd name="T42" fmla="*/ 348 w 2488"/>
                <a:gd name="T43" fmla="*/ 380 h 2490"/>
                <a:gd name="T44" fmla="*/ 258 w 2488"/>
                <a:gd name="T45" fmla="*/ 484 h 2490"/>
                <a:gd name="T46" fmla="*/ 182 w 2488"/>
                <a:gd name="T47" fmla="*/ 596 h 2490"/>
                <a:gd name="T48" fmla="*/ 117 w 2488"/>
                <a:gd name="T49" fmla="*/ 716 h 2490"/>
                <a:gd name="T50" fmla="*/ 66 w 2488"/>
                <a:gd name="T51" fmla="*/ 842 h 2490"/>
                <a:gd name="T52" fmla="*/ 30 w 2488"/>
                <a:gd name="T53" fmla="*/ 974 h 2490"/>
                <a:gd name="T54" fmla="*/ 6 w 2488"/>
                <a:gd name="T55" fmla="*/ 1108 h 2490"/>
                <a:gd name="T56" fmla="*/ 0 w 2488"/>
                <a:gd name="T57" fmla="*/ 1244 h 2490"/>
                <a:gd name="T58" fmla="*/ 6 w 2488"/>
                <a:gd name="T59" fmla="*/ 1380 h 2490"/>
                <a:gd name="T60" fmla="*/ 30 w 2488"/>
                <a:gd name="T61" fmla="*/ 1515 h 2490"/>
                <a:gd name="T62" fmla="*/ 66 w 2488"/>
                <a:gd name="T63" fmla="*/ 1647 h 2490"/>
                <a:gd name="T64" fmla="*/ 117 w 2488"/>
                <a:gd name="T65" fmla="*/ 1773 h 2490"/>
                <a:gd name="T66" fmla="*/ 182 w 2488"/>
                <a:gd name="T67" fmla="*/ 1893 h 2490"/>
                <a:gd name="T68" fmla="*/ 258 w 2488"/>
                <a:gd name="T69" fmla="*/ 2006 h 2490"/>
                <a:gd name="T70" fmla="*/ 348 w 2488"/>
                <a:gd name="T71" fmla="*/ 2109 h 2490"/>
                <a:gd name="T72" fmla="*/ 447 w 2488"/>
                <a:gd name="T73" fmla="*/ 2202 h 2490"/>
                <a:gd name="T74" fmla="*/ 557 w 2488"/>
                <a:gd name="T75" fmla="*/ 2283 h 2490"/>
                <a:gd name="T76" fmla="*/ 675 w 2488"/>
                <a:gd name="T77" fmla="*/ 2352 h 2490"/>
                <a:gd name="T78" fmla="*/ 799 w 2488"/>
                <a:gd name="T79" fmla="*/ 2407 h 2490"/>
                <a:gd name="T80" fmla="*/ 929 w 2488"/>
                <a:gd name="T81" fmla="*/ 2449 h 2490"/>
                <a:gd name="T82" fmla="*/ 1063 w 2488"/>
                <a:gd name="T83" fmla="*/ 2477 h 2490"/>
                <a:gd name="T84" fmla="*/ 1198 w 2488"/>
                <a:gd name="T85" fmla="*/ 2489 h 2490"/>
                <a:gd name="T86" fmla="*/ 1335 w 2488"/>
                <a:gd name="T87" fmla="*/ 2487 h 2490"/>
                <a:gd name="T88" fmla="*/ 1470 w 2488"/>
                <a:gd name="T89" fmla="*/ 2469 h 2490"/>
                <a:gd name="T90" fmla="*/ 1602 w 2488"/>
                <a:gd name="T91" fmla="*/ 2437 h 2490"/>
                <a:gd name="T92" fmla="*/ 1731 w 2488"/>
                <a:gd name="T93" fmla="*/ 2391 h 2490"/>
                <a:gd name="T94" fmla="*/ 1852 w 2488"/>
                <a:gd name="T95" fmla="*/ 2331 h 2490"/>
                <a:gd name="T96" fmla="*/ 1968 w 2488"/>
                <a:gd name="T97" fmla="*/ 2257 h 2490"/>
                <a:gd name="T98" fmla="*/ 2074 w 2488"/>
                <a:gd name="T99" fmla="*/ 2172 h 2490"/>
                <a:gd name="T100" fmla="*/ 2171 w 2488"/>
                <a:gd name="T101" fmla="*/ 2076 h 2490"/>
                <a:gd name="T102" fmla="*/ 2256 w 2488"/>
                <a:gd name="T103" fmla="*/ 1969 h 2490"/>
                <a:gd name="T104" fmla="*/ 2329 w 2488"/>
                <a:gd name="T105" fmla="*/ 1854 h 2490"/>
                <a:gd name="T106" fmla="*/ 2389 w 2488"/>
                <a:gd name="T107" fmla="*/ 1732 h 2490"/>
                <a:gd name="T108" fmla="*/ 2436 w 2488"/>
                <a:gd name="T109" fmla="*/ 1604 h 2490"/>
                <a:gd name="T110" fmla="*/ 2468 w 2488"/>
                <a:gd name="T111" fmla="*/ 1471 h 2490"/>
                <a:gd name="T112" fmla="*/ 2484 w 2488"/>
                <a:gd name="T113" fmla="*/ 1335 h 2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88" h="2490">
                  <a:moveTo>
                    <a:pt x="2488" y="1244"/>
                  </a:moveTo>
                  <a:lnTo>
                    <a:pt x="2487" y="1199"/>
                  </a:lnTo>
                  <a:lnTo>
                    <a:pt x="2484" y="1154"/>
                  </a:lnTo>
                  <a:lnTo>
                    <a:pt x="2480" y="1108"/>
                  </a:lnTo>
                  <a:lnTo>
                    <a:pt x="2475" y="1063"/>
                  </a:lnTo>
                  <a:lnTo>
                    <a:pt x="2468" y="1019"/>
                  </a:lnTo>
                  <a:lnTo>
                    <a:pt x="2458" y="974"/>
                  </a:lnTo>
                  <a:lnTo>
                    <a:pt x="2448" y="929"/>
                  </a:lnTo>
                  <a:lnTo>
                    <a:pt x="2436" y="886"/>
                  </a:lnTo>
                  <a:lnTo>
                    <a:pt x="2421" y="842"/>
                  </a:lnTo>
                  <a:lnTo>
                    <a:pt x="2406" y="800"/>
                  </a:lnTo>
                  <a:lnTo>
                    <a:pt x="2389" y="758"/>
                  </a:lnTo>
                  <a:lnTo>
                    <a:pt x="2371" y="716"/>
                  </a:lnTo>
                  <a:lnTo>
                    <a:pt x="2351" y="675"/>
                  </a:lnTo>
                  <a:lnTo>
                    <a:pt x="2329" y="635"/>
                  </a:lnTo>
                  <a:lnTo>
                    <a:pt x="2305" y="596"/>
                  </a:lnTo>
                  <a:lnTo>
                    <a:pt x="2281" y="558"/>
                  </a:lnTo>
                  <a:lnTo>
                    <a:pt x="2256" y="520"/>
                  </a:lnTo>
                  <a:lnTo>
                    <a:pt x="2229" y="484"/>
                  </a:lnTo>
                  <a:lnTo>
                    <a:pt x="2200" y="449"/>
                  </a:lnTo>
                  <a:lnTo>
                    <a:pt x="2171" y="413"/>
                  </a:lnTo>
                  <a:lnTo>
                    <a:pt x="2140" y="380"/>
                  </a:lnTo>
                  <a:lnTo>
                    <a:pt x="2108" y="348"/>
                  </a:lnTo>
                  <a:lnTo>
                    <a:pt x="2074" y="317"/>
                  </a:lnTo>
                  <a:lnTo>
                    <a:pt x="2040" y="287"/>
                  </a:lnTo>
                  <a:lnTo>
                    <a:pt x="2005" y="260"/>
                  </a:lnTo>
                  <a:lnTo>
                    <a:pt x="1968" y="232"/>
                  </a:lnTo>
                  <a:lnTo>
                    <a:pt x="1931" y="207"/>
                  </a:lnTo>
                  <a:lnTo>
                    <a:pt x="1892" y="182"/>
                  </a:lnTo>
                  <a:lnTo>
                    <a:pt x="1852" y="159"/>
                  </a:lnTo>
                  <a:lnTo>
                    <a:pt x="1812" y="137"/>
                  </a:lnTo>
                  <a:lnTo>
                    <a:pt x="1772" y="117"/>
                  </a:lnTo>
                  <a:lnTo>
                    <a:pt x="1731" y="98"/>
                  </a:lnTo>
                  <a:lnTo>
                    <a:pt x="1689" y="82"/>
                  </a:lnTo>
                  <a:lnTo>
                    <a:pt x="1646" y="66"/>
                  </a:lnTo>
                  <a:lnTo>
                    <a:pt x="1602" y="52"/>
                  </a:lnTo>
                  <a:lnTo>
                    <a:pt x="1558" y="40"/>
                  </a:lnTo>
                  <a:lnTo>
                    <a:pt x="1514" y="30"/>
                  </a:lnTo>
                  <a:lnTo>
                    <a:pt x="1470" y="20"/>
                  </a:lnTo>
                  <a:lnTo>
                    <a:pt x="1425" y="13"/>
                  </a:lnTo>
                  <a:lnTo>
                    <a:pt x="1380" y="6"/>
                  </a:lnTo>
                  <a:lnTo>
                    <a:pt x="1335" y="3"/>
                  </a:lnTo>
                  <a:lnTo>
                    <a:pt x="1290" y="0"/>
                  </a:lnTo>
                  <a:lnTo>
                    <a:pt x="1243" y="0"/>
                  </a:lnTo>
                  <a:lnTo>
                    <a:pt x="1198" y="0"/>
                  </a:lnTo>
                  <a:lnTo>
                    <a:pt x="1153" y="3"/>
                  </a:lnTo>
                  <a:lnTo>
                    <a:pt x="1107" y="6"/>
                  </a:lnTo>
                  <a:lnTo>
                    <a:pt x="1063" y="13"/>
                  </a:lnTo>
                  <a:lnTo>
                    <a:pt x="1018" y="20"/>
                  </a:lnTo>
                  <a:lnTo>
                    <a:pt x="974" y="30"/>
                  </a:lnTo>
                  <a:lnTo>
                    <a:pt x="929" y="40"/>
                  </a:lnTo>
                  <a:lnTo>
                    <a:pt x="885" y="52"/>
                  </a:lnTo>
                  <a:lnTo>
                    <a:pt x="842" y="66"/>
                  </a:lnTo>
                  <a:lnTo>
                    <a:pt x="799" y="82"/>
                  </a:lnTo>
                  <a:lnTo>
                    <a:pt x="757" y="98"/>
                  </a:lnTo>
                  <a:lnTo>
                    <a:pt x="716" y="117"/>
                  </a:lnTo>
                  <a:lnTo>
                    <a:pt x="675" y="137"/>
                  </a:lnTo>
                  <a:lnTo>
                    <a:pt x="635" y="159"/>
                  </a:lnTo>
                  <a:lnTo>
                    <a:pt x="596" y="182"/>
                  </a:lnTo>
                  <a:lnTo>
                    <a:pt x="557" y="207"/>
                  </a:lnTo>
                  <a:lnTo>
                    <a:pt x="519" y="232"/>
                  </a:lnTo>
                  <a:lnTo>
                    <a:pt x="483" y="260"/>
                  </a:lnTo>
                  <a:lnTo>
                    <a:pt x="447" y="287"/>
                  </a:lnTo>
                  <a:lnTo>
                    <a:pt x="413" y="317"/>
                  </a:lnTo>
                  <a:lnTo>
                    <a:pt x="380" y="348"/>
                  </a:lnTo>
                  <a:lnTo>
                    <a:pt x="348" y="380"/>
                  </a:lnTo>
                  <a:lnTo>
                    <a:pt x="317" y="413"/>
                  </a:lnTo>
                  <a:lnTo>
                    <a:pt x="287" y="449"/>
                  </a:lnTo>
                  <a:lnTo>
                    <a:pt x="258" y="484"/>
                  </a:lnTo>
                  <a:lnTo>
                    <a:pt x="232" y="520"/>
                  </a:lnTo>
                  <a:lnTo>
                    <a:pt x="207" y="558"/>
                  </a:lnTo>
                  <a:lnTo>
                    <a:pt x="182" y="596"/>
                  </a:lnTo>
                  <a:lnTo>
                    <a:pt x="159" y="635"/>
                  </a:lnTo>
                  <a:lnTo>
                    <a:pt x="137" y="675"/>
                  </a:lnTo>
                  <a:lnTo>
                    <a:pt x="117" y="716"/>
                  </a:lnTo>
                  <a:lnTo>
                    <a:pt x="98" y="758"/>
                  </a:lnTo>
                  <a:lnTo>
                    <a:pt x="82" y="800"/>
                  </a:lnTo>
                  <a:lnTo>
                    <a:pt x="66" y="842"/>
                  </a:lnTo>
                  <a:lnTo>
                    <a:pt x="52" y="886"/>
                  </a:lnTo>
                  <a:lnTo>
                    <a:pt x="40" y="929"/>
                  </a:lnTo>
                  <a:lnTo>
                    <a:pt x="30" y="974"/>
                  </a:lnTo>
                  <a:lnTo>
                    <a:pt x="20" y="1019"/>
                  </a:lnTo>
                  <a:lnTo>
                    <a:pt x="13" y="1063"/>
                  </a:lnTo>
                  <a:lnTo>
                    <a:pt x="6" y="1108"/>
                  </a:lnTo>
                  <a:lnTo>
                    <a:pt x="3" y="1154"/>
                  </a:lnTo>
                  <a:lnTo>
                    <a:pt x="0" y="1199"/>
                  </a:lnTo>
                  <a:lnTo>
                    <a:pt x="0" y="1244"/>
                  </a:lnTo>
                  <a:lnTo>
                    <a:pt x="0" y="1290"/>
                  </a:lnTo>
                  <a:lnTo>
                    <a:pt x="3" y="1335"/>
                  </a:lnTo>
                  <a:lnTo>
                    <a:pt x="6" y="1380"/>
                  </a:lnTo>
                  <a:lnTo>
                    <a:pt x="13" y="1426"/>
                  </a:lnTo>
                  <a:lnTo>
                    <a:pt x="20" y="1471"/>
                  </a:lnTo>
                  <a:lnTo>
                    <a:pt x="30" y="1515"/>
                  </a:lnTo>
                  <a:lnTo>
                    <a:pt x="40" y="1559"/>
                  </a:lnTo>
                  <a:lnTo>
                    <a:pt x="52" y="1604"/>
                  </a:lnTo>
                  <a:lnTo>
                    <a:pt x="66" y="1647"/>
                  </a:lnTo>
                  <a:lnTo>
                    <a:pt x="82" y="1690"/>
                  </a:lnTo>
                  <a:lnTo>
                    <a:pt x="98" y="1732"/>
                  </a:lnTo>
                  <a:lnTo>
                    <a:pt x="117" y="1773"/>
                  </a:lnTo>
                  <a:lnTo>
                    <a:pt x="137" y="1814"/>
                  </a:lnTo>
                  <a:lnTo>
                    <a:pt x="159" y="1854"/>
                  </a:lnTo>
                  <a:lnTo>
                    <a:pt x="182" y="1893"/>
                  </a:lnTo>
                  <a:lnTo>
                    <a:pt x="207" y="1932"/>
                  </a:lnTo>
                  <a:lnTo>
                    <a:pt x="232" y="1969"/>
                  </a:lnTo>
                  <a:lnTo>
                    <a:pt x="258" y="2006"/>
                  </a:lnTo>
                  <a:lnTo>
                    <a:pt x="287" y="2041"/>
                  </a:lnTo>
                  <a:lnTo>
                    <a:pt x="317" y="2076"/>
                  </a:lnTo>
                  <a:lnTo>
                    <a:pt x="348" y="2109"/>
                  </a:lnTo>
                  <a:lnTo>
                    <a:pt x="380" y="2141"/>
                  </a:lnTo>
                  <a:lnTo>
                    <a:pt x="413" y="2172"/>
                  </a:lnTo>
                  <a:lnTo>
                    <a:pt x="447" y="2202"/>
                  </a:lnTo>
                  <a:lnTo>
                    <a:pt x="483" y="2230"/>
                  </a:lnTo>
                  <a:lnTo>
                    <a:pt x="519" y="2257"/>
                  </a:lnTo>
                  <a:lnTo>
                    <a:pt x="557" y="2283"/>
                  </a:lnTo>
                  <a:lnTo>
                    <a:pt x="596" y="2308"/>
                  </a:lnTo>
                  <a:lnTo>
                    <a:pt x="635" y="2331"/>
                  </a:lnTo>
                  <a:lnTo>
                    <a:pt x="675" y="2352"/>
                  </a:lnTo>
                  <a:lnTo>
                    <a:pt x="716" y="2372"/>
                  </a:lnTo>
                  <a:lnTo>
                    <a:pt x="757" y="2391"/>
                  </a:lnTo>
                  <a:lnTo>
                    <a:pt x="799" y="2407"/>
                  </a:lnTo>
                  <a:lnTo>
                    <a:pt x="842" y="2423"/>
                  </a:lnTo>
                  <a:lnTo>
                    <a:pt x="885" y="2437"/>
                  </a:lnTo>
                  <a:lnTo>
                    <a:pt x="929" y="2449"/>
                  </a:lnTo>
                  <a:lnTo>
                    <a:pt x="974" y="2460"/>
                  </a:lnTo>
                  <a:lnTo>
                    <a:pt x="1018" y="2469"/>
                  </a:lnTo>
                  <a:lnTo>
                    <a:pt x="1063" y="2477"/>
                  </a:lnTo>
                  <a:lnTo>
                    <a:pt x="1107" y="2482"/>
                  </a:lnTo>
                  <a:lnTo>
                    <a:pt x="1153" y="2487"/>
                  </a:lnTo>
                  <a:lnTo>
                    <a:pt x="1198" y="2489"/>
                  </a:lnTo>
                  <a:lnTo>
                    <a:pt x="1243" y="2490"/>
                  </a:lnTo>
                  <a:lnTo>
                    <a:pt x="1290" y="2489"/>
                  </a:lnTo>
                  <a:lnTo>
                    <a:pt x="1335" y="2487"/>
                  </a:lnTo>
                  <a:lnTo>
                    <a:pt x="1380" y="2482"/>
                  </a:lnTo>
                  <a:lnTo>
                    <a:pt x="1425" y="2477"/>
                  </a:lnTo>
                  <a:lnTo>
                    <a:pt x="1470" y="2469"/>
                  </a:lnTo>
                  <a:lnTo>
                    <a:pt x="1514" y="2460"/>
                  </a:lnTo>
                  <a:lnTo>
                    <a:pt x="1558" y="2449"/>
                  </a:lnTo>
                  <a:lnTo>
                    <a:pt x="1602" y="2437"/>
                  </a:lnTo>
                  <a:lnTo>
                    <a:pt x="1646" y="2423"/>
                  </a:lnTo>
                  <a:lnTo>
                    <a:pt x="1689" y="2407"/>
                  </a:lnTo>
                  <a:lnTo>
                    <a:pt x="1731" y="2391"/>
                  </a:lnTo>
                  <a:lnTo>
                    <a:pt x="1772" y="2372"/>
                  </a:lnTo>
                  <a:lnTo>
                    <a:pt x="1812" y="2352"/>
                  </a:lnTo>
                  <a:lnTo>
                    <a:pt x="1852" y="2331"/>
                  </a:lnTo>
                  <a:lnTo>
                    <a:pt x="1892" y="2308"/>
                  </a:lnTo>
                  <a:lnTo>
                    <a:pt x="1931" y="2283"/>
                  </a:lnTo>
                  <a:lnTo>
                    <a:pt x="1968" y="2257"/>
                  </a:lnTo>
                  <a:lnTo>
                    <a:pt x="2005" y="2230"/>
                  </a:lnTo>
                  <a:lnTo>
                    <a:pt x="2040" y="2202"/>
                  </a:lnTo>
                  <a:lnTo>
                    <a:pt x="2074" y="2172"/>
                  </a:lnTo>
                  <a:lnTo>
                    <a:pt x="2108" y="2141"/>
                  </a:lnTo>
                  <a:lnTo>
                    <a:pt x="2140" y="2109"/>
                  </a:lnTo>
                  <a:lnTo>
                    <a:pt x="2171" y="2076"/>
                  </a:lnTo>
                  <a:lnTo>
                    <a:pt x="2200" y="2041"/>
                  </a:lnTo>
                  <a:lnTo>
                    <a:pt x="2229" y="2006"/>
                  </a:lnTo>
                  <a:lnTo>
                    <a:pt x="2256" y="1969"/>
                  </a:lnTo>
                  <a:lnTo>
                    <a:pt x="2281" y="1932"/>
                  </a:lnTo>
                  <a:lnTo>
                    <a:pt x="2305" y="1893"/>
                  </a:lnTo>
                  <a:lnTo>
                    <a:pt x="2329" y="1854"/>
                  </a:lnTo>
                  <a:lnTo>
                    <a:pt x="2351" y="1814"/>
                  </a:lnTo>
                  <a:lnTo>
                    <a:pt x="2371" y="1773"/>
                  </a:lnTo>
                  <a:lnTo>
                    <a:pt x="2389" y="1732"/>
                  </a:lnTo>
                  <a:lnTo>
                    <a:pt x="2406" y="1690"/>
                  </a:lnTo>
                  <a:lnTo>
                    <a:pt x="2421" y="1647"/>
                  </a:lnTo>
                  <a:lnTo>
                    <a:pt x="2436" y="1604"/>
                  </a:lnTo>
                  <a:lnTo>
                    <a:pt x="2448" y="1559"/>
                  </a:lnTo>
                  <a:lnTo>
                    <a:pt x="2458" y="1515"/>
                  </a:lnTo>
                  <a:lnTo>
                    <a:pt x="2468" y="1471"/>
                  </a:lnTo>
                  <a:lnTo>
                    <a:pt x="2475" y="1426"/>
                  </a:lnTo>
                  <a:lnTo>
                    <a:pt x="2480" y="1380"/>
                  </a:lnTo>
                  <a:lnTo>
                    <a:pt x="2484" y="1335"/>
                  </a:lnTo>
                  <a:lnTo>
                    <a:pt x="2487" y="1290"/>
                  </a:lnTo>
                  <a:lnTo>
                    <a:pt x="2488" y="124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20" name="Freeform 296"/>
            <p:cNvSpPr>
              <a:spLocks/>
            </p:cNvSpPr>
            <p:nvPr/>
          </p:nvSpPr>
          <p:spPr bwMode="auto">
            <a:xfrm>
              <a:off x="4673" y="1964"/>
              <a:ext cx="953" cy="953"/>
            </a:xfrm>
            <a:custGeom>
              <a:avLst/>
              <a:gdLst>
                <a:gd name="T0" fmla="*/ 3532 w 3540"/>
                <a:gd name="T1" fmla="*/ 1608 h 3543"/>
                <a:gd name="T2" fmla="*/ 3499 w 3540"/>
                <a:gd name="T3" fmla="*/ 1392 h 3543"/>
                <a:gd name="T4" fmla="*/ 3439 w 3540"/>
                <a:gd name="T5" fmla="*/ 1182 h 3543"/>
                <a:gd name="T6" fmla="*/ 3354 w 3540"/>
                <a:gd name="T7" fmla="*/ 982 h 3543"/>
                <a:gd name="T8" fmla="*/ 3246 w 3540"/>
                <a:gd name="T9" fmla="*/ 793 h 3543"/>
                <a:gd name="T10" fmla="*/ 3114 w 3540"/>
                <a:gd name="T11" fmla="*/ 619 h 3543"/>
                <a:gd name="T12" fmla="*/ 2963 w 3540"/>
                <a:gd name="T13" fmla="*/ 463 h 3543"/>
                <a:gd name="T14" fmla="*/ 2793 w 3540"/>
                <a:gd name="T15" fmla="*/ 326 h 3543"/>
                <a:gd name="T16" fmla="*/ 2607 w 3540"/>
                <a:gd name="T17" fmla="*/ 211 h 3543"/>
                <a:gd name="T18" fmla="*/ 2409 w 3540"/>
                <a:gd name="T19" fmla="*/ 119 h 3543"/>
                <a:gd name="T20" fmla="*/ 2201 w 3540"/>
                <a:gd name="T21" fmla="*/ 54 h 3543"/>
                <a:gd name="T22" fmla="*/ 1987 w 3540"/>
                <a:gd name="T23" fmla="*/ 13 h 3543"/>
                <a:gd name="T24" fmla="*/ 1769 w 3540"/>
                <a:gd name="T25" fmla="*/ 0 h 3543"/>
                <a:gd name="T26" fmla="*/ 1553 w 3540"/>
                <a:gd name="T27" fmla="*/ 13 h 3543"/>
                <a:gd name="T28" fmla="*/ 1338 w 3540"/>
                <a:gd name="T29" fmla="*/ 54 h 3543"/>
                <a:gd name="T30" fmla="*/ 1130 w 3540"/>
                <a:gd name="T31" fmla="*/ 119 h 3543"/>
                <a:gd name="T32" fmla="*/ 933 w 3540"/>
                <a:gd name="T33" fmla="*/ 211 h 3543"/>
                <a:gd name="T34" fmla="*/ 747 w 3540"/>
                <a:gd name="T35" fmla="*/ 326 h 3543"/>
                <a:gd name="T36" fmla="*/ 577 w 3540"/>
                <a:gd name="T37" fmla="*/ 463 h 3543"/>
                <a:gd name="T38" fmla="*/ 425 w 3540"/>
                <a:gd name="T39" fmla="*/ 619 h 3543"/>
                <a:gd name="T40" fmla="*/ 294 w 3540"/>
                <a:gd name="T41" fmla="*/ 793 h 3543"/>
                <a:gd name="T42" fmla="*/ 185 w 3540"/>
                <a:gd name="T43" fmla="*/ 982 h 3543"/>
                <a:gd name="T44" fmla="*/ 100 w 3540"/>
                <a:gd name="T45" fmla="*/ 1182 h 3543"/>
                <a:gd name="T46" fmla="*/ 41 w 3540"/>
                <a:gd name="T47" fmla="*/ 1392 h 3543"/>
                <a:gd name="T48" fmla="*/ 6 w 3540"/>
                <a:gd name="T49" fmla="*/ 1608 h 3543"/>
                <a:gd name="T50" fmla="*/ 0 w 3540"/>
                <a:gd name="T51" fmla="*/ 1827 h 3543"/>
                <a:gd name="T52" fmla="*/ 21 w 3540"/>
                <a:gd name="T53" fmla="*/ 2043 h 3543"/>
                <a:gd name="T54" fmla="*/ 67 w 3540"/>
                <a:gd name="T55" fmla="*/ 2257 h 3543"/>
                <a:gd name="T56" fmla="*/ 139 w 3540"/>
                <a:gd name="T57" fmla="*/ 2462 h 3543"/>
                <a:gd name="T58" fmla="*/ 236 w 3540"/>
                <a:gd name="T59" fmla="*/ 2658 h 3543"/>
                <a:gd name="T60" fmla="*/ 357 w 3540"/>
                <a:gd name="T61" fmla="*/ 2839 h 3543"/>
                <a:gd name="T62" fmla="*/ 499 w 3540"/>
                <a:gd name="T63" fmla="*/ 3005 h 3543"/>
                <a:gd name="T64" fmla="*/ 660 w 3540"/>
                <a:gd name="T65" fmla="*/ 3152 h 3543"/>
                <a:gd name="T66" fmla="*/ 838 w 3540"/>
                <a:gd name="T67" fmla="*/ 3278 h 3543"/>
                <a:gd name="T68" fmla="*/ 1030 w 3540"/>
                <a:gd name="T69" fmla="*/ 3381 h 3543"/>
                <a:gd name="T70" fmla="*/ 1233 w 3540"/>
                <a:gd name="T71" fmla="*/ 3460 h 3543"/>
                <a:gd name="T72" fmla="*/ 1444 w 3540"/>
                <a:gd name="T73" fmla="*/ 3513 h 3543"/>
                <a:gd name="T74" fmla="*/ 1661 w 3540"/>
                <a:gd name="T75" fmla="*/ 3540 h 3543"/>
                <a:gd name="T76" fmla="*/ 1879 w 3540"/>
                <a:gd name="T77" fmla="*/ 3540 h 3543"/>
                <a:gd name="T78" fmla="*/ 2095 w 3540"/>
                <a:gd name="T79" fmla="*/ 3513 h 3543"/>
                <a:gd name="T80" fmla="*/ 2306 w 3540"/>
                <a:gd name="T81" fmla="*/ 3460 h 3543"/>
                <a:gd name="T82" fmla="*/ 2510 w 3540"/>
                <a:gd name="T83" fmla="*/ 3381 h 3543"/>
                <a:gd name="T84" fmla="*/ 2702 w 3540"/>
                <a:gd name="T85" fmla="*/ 3278 h 3543"/>
                <a:gd name="T86" fmla="*/ 2880 w 3540"/>
                <a:gd name="T87" fmla="*/ 3152 h 3543"/>
                <a:gd name="T88" fmla="*/ 3040 w 3540"/>
                <a:gd name="T89" fmla="*/ 3005 h 3543"/>
                <a:gd name="T90" fmla="*/ 3183 w 3540"/>
                <a:gd name="T91" fmla="*/ 2839 h 3543"/>
                <a:gd name="T92" fmla="*/ 3303 w 3540"/>
                <a:gd name="T93" fmla="*/ 2658 h 3543"/>
                <a:gd name="T94" fmla="*/ 3401 w 3540"/>
                <a:gd name="T95" fmla="*/ 2462 h 3543"/>
                <a:gd name="T96" fmla="*/ 3472 w 3540"/>
                <a:gd name="T97" fmla="*/ 2257 h 3543"/>
                <a:gd name="T98" fmla="*/ 3519 w 3540"/>
                <a:gd name="T99" fmla="*/ 2043 h 3543"/>
                <a:gd name="T100" fmla="*/ 3540 w 3540"/>
                <a:gd name="T101" fmla="*/ 1827 h 3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540" h="3543">
                  <a:moveTo>
                    <a:pt x="3540" y="1771"/>
                  </a:moveTo>
                  <a:lnTo>
                    <a:pt x="3540" y="1717"/>
                  </a:lnTo>
                  <a:lnTo>
                    <a:pt x="3537" y="1663"/>
                  </a:lnTo>
                  <a:lnTo>
                    <a:pt x="3532" y="1608"/>
                  </a:lnTo>
                  <a:lnTo>
                    <a:pt x="3527" y="1554"/>
                  </a:lnTo>
                  <a:lnTo>
                    <a:pt x="3519" y="1499"/>
                  </a:lnTo>
                  <a:lnTo>
                    <a:pt x="3510" y="1446"/>
                  </a:lnTo>
                  <a:lnTo>
                    <a:pt x="3499" y="1392"/>
                  </a:lnTo>
                  <a:lnTo>
                    <a:pt x="3487" y="1339"/>
                  </a:lnTo>
                  <a:lnTo>
                    <a:pt x="3472" y="1287"/>
                  </a:lnTo>
                  <a:lnTo>
                    <a:pt x="3457" y="1234"/>
                  </a:lnTo>
                  <a:lnTo>
                    <a:pt x="3439" y="1182"/>
                  </a:lnTo>
                  <a:lnTo>
                    <a:pt x="3421" y="1131"/>
                  </a:lnTo>
                  <a:lnTo>
                    <a:pt x="3401" y="1081"/>
                  </a:lnTo>
                  <a:lnTo>
                    <a:pt x="3379" y="1031"/>
                  </a:lnTo>
                  <a:lnTo>
                    <a:pt x="3354" y="982"/>
                  </a:lnTo>
                  <a:lnTo>
                    <a:pt x="3330" y="934"/>
                  </a:lnTo>
                  <a:lnTo>
                    <a:pt x="3303" y="886"/>
                  </a:lnTo>
                  <a:lnTo>
                    <a:pt x="3275" y="839"/>
                  </a:lnTo>
                  <a:lnTo>
                    <a:pt x="3246" y="793"/>
                  </a:lnTo>
                  <a:lnTo>
                    <a:pt x="3215" y="748"/>
                  </a:lnTo>
                  <a:lnTo>
                    <a:pt x="3183" y="704"/>
                  </a:lnTo>
                  <a:lnTo>
                    <a:pt x="3149" y="661"/>
                  </a:lnTo>
                  <a:lnTo>
                    <a:pt x="3114" y="619"/>
                  </a:lnTo>
                  <a:lnTo>
                    <a:pt x="3078" y="578"/>
                  </a:lnTo>
                  <a:lnTo>
                    <a:pt x="3040" y="538"/>
                  </a:lnTo>
                  <a:lnTo>
                    <a:pt x="3003" y="499"/>
                  </a:lnTo>
                  <a:lnTo>
                    <a:pt x="2963" y="463"/>
                  </a:lnTo>
                  <a:lnTo>
                    <a:pt x="2922" y="426"/>
                  </a:lnTo>
                  <a:lnTo>
                    <a:pt x="2880" y="391"/>
                  </a:lnTo>
                  <a:lnTo>
                    <a:pt x="2837" y="358"/>
                  </a:lnTo>
                  <a:lnTo>
                    <a:pt x="2793" y="326"/>
                  </a:lnTo>
                  <a:lnTo>
                    <a:pt x="2747" y="295"/>
                  </a:lnTo>
                  <a:lnTo>
                    <a:pt x="2702" y="265"/>
                  </a:lnTo>
                  <a:lnTo>
                    <a:pt x="2655" y="237"/>
                  </a:lnTo>
                  <a:lnTo>
                    <a:pt x="2607" y="211"/>
                  </a:lnTo>
                  <a:lnTo>
                    <a:pt x="2558" y="185"/>
                  </a:lnTo>
                  <a:lnTo>
                    <a:pt x="2510" y="162"/>
                  </a:lnTo>
                  <a:lnTo>
                    <a:pt x="2460" y="140"/>
                  </a:lnTo>
                  <a:lnTo>
                    <a:pt x="2409" y="119"/>
                  </a:lnTo>
                  <a:lnTo>
                    <a:pt x="2358" y="100"/>
                  </a:lnTo>
                  <a:lnTo>
                    <a:pt x="2306" y="84"/>
                  </a:lnTo>
                  <a:lnTo>
                    <a:pt x="2254" y="67"/>
                  </a:lnTo>
                  <a:lnTo>
                    <a:pt x="2201" y="54"/>
                  </a:lnTo>
                  <a:lnTo>
                    <a:pt x="2148" y="41"/>
                  </a:lnTo>
                  <a:lnTo>
                    <a:pt x="2095" y="29"/>
                  </a:lnTo>
                  <a:lnTo>
                    <a:pt x="2041" y="21"/>
                  </a:lnTo>
                  <a:lnTo>
                    <a:pt x="1987" y="13"/>
                  </a:lnTo>
                  <a:lnTo>
                    <a:pt x="1933" y="7"/>
                  </a:lnTo>
                  <a:lnTo>
                    <a:pt x="1879" y="3"/>
                  </a:lnTo>
                  <a:lnTo>
                    <a:pt x="1825" y="1"/>
                  </a:lnTo>
                  <a:lnTo>
                    <a:pt x="1769" y="0"/>
                  </a:lnTo>
                  <a:lnTo>
                    <a:pt x="1715" y="1"/>
                  </a:lnTo>
                  <a:lnTo>
                    <a:pt x="1661" y="3"/>
                  </a:lnTo>
                  <a:lnTo>
                    <a:pt x="1607" y="7"/>
                  </a:lnTo>
                  <a:lnTo>
                    <a:pt x="1553" y="13"/>
                  </a:lnTo>
                  <a:lnTo>
                    <a:pt x="1498" y="21"/>
                  </a:lnTo>
                  <a:lnTo>
                    <a:pt x="1444" y="29"/>
                  </a:lnTo>
                  <a:lnTo>
                    <a:pt x="1391" y="41"/>
                  </a:lnTo>
                  <a:lnTo>
                    <a:pt x="1338" y="54"/>
                  </a:lnTo>
                  <a:lnTo>
                    <a:pt x="1285" y="67"/>
                  </a:lnTo>
                  <a:lnTo>
                    <a:pt x="1233" y="84"/>
                  </a:lnTo>
                  <a:lnTo>
                    <a:pt x="1181" y="100"/>
                  </a:lnTo>
                  <a:lnTo>
                    <a:pt x="1130" y="119"/>
                  </a:lnTo>
                  <a:lnTo>
                    <a:pt x="1080" y="140"/>
                  </a:lnTo>
                  <a:lnTo>
                    <a:pt x="1030" y="162"/>
                  </a:lnTo>
                  <a:lnTo>
                    <a:pt x="980" y="185"/>
                  </a:lnTo>
                  <a:lnTo>
                    <a:pt x="933" y="211"/>
                  </a:lnTo>
                  <a:lnTo>
                    <a:pt x="885" y="237"/>
                  </a:lnTo>
                  <a:lnTo>
                    <a:pt x="838" y="265"/>
                  </a:lnTo>
                  <a:lnTo>
                    <a:pt x="792" y="295"/>
                  </a:lnTo>
                  <a:lnTo>
                    <a:pt x="747" y="326"/>
                  </a:lnTo>
                  <a:lnTo>
                    <a:pt x="703" y="358"/>
                  </a:lnTo>
                  <a:lnTo>
                    <a:pt x="660" y="391"/>
                  </a:lnTo>
                  <a:lnTo>
                    <a:pt x="618" y="426"/>
                  </a:lnTo>
                  <a:lnTo>
                    <a:pt x="577" y="463"/>
                  </a:lnTo>
                  <a:lnTo>
                    <a:pt x="537" y="499"/>
                  </a:lnTo>
                  <a:lnTo>
                    <a:pt x="499" y="538"/>
                  </a:lnTo>
                  <a:lnTo>
                    <a:pt x="462" y="578"/>
                  </a:lnTo>
                  <a:lnTo>
                    <a:pt x="425" y="619"/>
                  </a:lnTo>
                  <a:lnTo>
                    <a:pt x="391" y="661"/>
                  </a:lnTo>
                  <a:lnTo>
                    <a:pt x="357" y="704"/>
                  </a:lnTo>
                  <a:lnTo>
                    <a:pt x="325" y="748"/>
                  </a:lnTo>
                  <a:lnTo>
                    <a:pt x="294" y="793"/>
                  </a:lnTo>
                  <a:lnTo>
                    <a:pt x="265" y="839"/>
                  </a:lnTo>
                  <a:lnTo>
                    <a:pt x="236" y="886"/>
                  </a:lnTo>
                  <a:lnTo>
                    <a:pt x="210" y="934"/>
                  </a:lnTo>
                  <a:lnTo>
                    <a:pt x="185" y="982"/>
                  </a:lnTo>
                  <a:lnTo>
                    <a:pt x="161" y="1031"/>
                  </a:lnTo>
                  <a:lnTo>
                    <a:pt x="139" y="1081"/>
                  </a:lnTo>
                  <a:lnTo>
                    <a:pt x="119" y="1131"/>
                  </a:lnTo>
                  <a:lnTo>
                    <a:pt x="100" y="1182"/>
                  </a:lnTo>
                  <a:lnTo>
                    <a:pt x="83" y="1234"/>
                  </a:lnTo>
                  <a:lnTo>
                    <a:pt x="67" y="1287"/>
                  </a:lnTo>
                  <a:lnTo>
                    <a:pt x="53" y="1339"/>
                  </a:lnTo>
                  <a:lnTo>
                    <a:pt x="41" y="1392"/>
                  </a:lnTo>
                  <a:lnTo>
                    <a:pt x="30" y="1446"/>
                  </a:lnTo>
                  <a:lnTo>
                    <a:pt x="21" y="1499"/>
                  </a:lnTo>
                  <a:lnTo>
                    <a:pt x="13" y="1554"/>
                  </a:lnTo>
                  <a:lnTo>
                    <a:pt x="6" y="1608"/>
                  </a:lnTo>
                  <a:lnTo>
                    <a:pt x="3" y="1663"/>
                  </a:lnTo>
                  <a:lnTo>
                    <a:pt x="0" y="1717"/>
                  </a:lnTo>
                  <a:lnTo>
                    <a:pt x="0" y="1771"/>
                  </a:lnTo>
                  <a:lnTo>
                    <a:pt x="0" y="1827"/>
                  </a:lnTo>
                  <a:lnTo>
                    <a:pt x="3" y="1881"/>
                  </a:lnTo>
                  <a:lnTo>
                    <a:pt x="6" y="1935"/>
                  </a:lnTo>
                  <a:lnTo>
                    <a:pt x="13" y="1989"/>
                  </a:lnTo>
                  <a:lnTo>
                    <a:pt x="21" y="2043"/>
                  </a:lnTo>
                  <a:lnTo>
                    <a:pt x="30" y="2097"/>
                  </a:lnTo>
                  <a:lnTo>
                    <a:pt x="41" y="2150"/>
                  </a:lnTo>
                  <a:lnTo>
                    <a:pt x="53" y="2204"/>
                  </a:lnTo>
                  <a:lnTo>
                    <a:pt x="67" y="2257"/>
                  </a:lnTo>
                  <a:lnTo>
                    <a:pt x="83" y="2309"/>
                  </a:lnTo>
                  <a:lnTo>
                    <a:pt x="100" y="2360"/>
                  </a:lnTo>
                  <a:lnTo>
                    <a:pt x="119" y="2411"/>
                  </a:lnTo>
                  <a:lnTo>
                    <a:pt x="139" y="2462"/>
                  </a:lnTo>
                  <a:lnTo>
                    <a:pt x="161" y="2512"/>
                  </a:lnTo>
                  <a:lnTo>
                    <a:pt x="185" y="2562"/>
                  </a:lnTo>
                  <a:lnTo>
                    <a:pt x="210" y="2610"/>
                  </a:lnTo>
                  <a:lnTo>
                    <a:pt x="236" y="2658"/>
                  </a:lnTo>
                  <a:lnTo>
                    <a:pt x="265" y="2704"/>
                  </a:lnTo>
                  <a:lnTo>
                    <a:pt x="294" y="2751"/>
                  </a:lnTo>
                  <a:lnTo>
                    <a:pt x="325" y="2795"/>
                  </a:lnTo>
                  <a:lnTo>
                    <a:pt x="357" y="2839"/>
                  </a:lnTo>
                  <a:lnTo>
                    <a:pt x="391" y="2882"/>
                  </a:lnTo>
                  <a:lnTo>
                    <a:pt x="425" y="2924"/>
                  </a:lnTo>
                  <a:lnTo>
                    <a:pt x="462" y="2965"/>
                  </a:lnTo>
                  <a:lnTo>
                    <a:pt x="499" y="3005"/>
                  </a:lnTo>
                  <a:lnTo>
                    <a:pt x="537" y="3044"/>
                  </a:lnTo>
                  <a:lnTo>
                    <a:pt x="577" y="3081"/>
                  </a:lnTo>
                  <a:lnTo>
                    <a:pt x="618" y="3118"/>
                  </a:lnTo>
                  <a:lnTo>
                    <a:pt x="660" y="3152"/>
                  </a:lnTo>
                  <a:lnTo>
                    <a:pt x="703" y="3185"/>
                  </a:lnTo>
                  <a:lnTo>
                    <a:pt x="747" y="3218"/>
                  </a:lnTo>
                  <a:lnTo>
                    <a:pt x="792" y="3248"/>
                  </a:lnTo>
                  <a:lnTo>
                    <a:pt x="838" y="3278"/>
                  </a:lnTo>
                  <a:lnTo>
                    <a:pt x="885" y="3305"/>
                  </a:lnTo>
                  <a:lnTo>
                    <a:pt x="933" y="3332"/>
                  </a:lnTo>
                  <a:lnTo>
                    <a:pt x="980" y="3357"/>
                  </a:lnTo>
                  <a:lnTo>
                    <a:pt x="1030" y="3381"/>
                  </a:lnTo>
                  <a:lnTo>
                    <a:pt x="1080" y="3403"/>
                  </a:lnTo>
                  <a:lnTo>
                    <a:pt x="1130" y="3424"/>
                  </a:lnTo>
                  <a:lnTo>
                    <a:pt x="1181" y="3443"/>
                  </a:lnTo>
                  <a:lnTo>
                    <a:pt x="1233" y="3460"/>
                  </a:lnTo>
                  <a:lnTo>
                    <a:pt x="1285" y="3476"/>
                  </a:lnTo>
                  <a:lnTo>
                    <a:pt x="1338" y="3490"/>
                  </a:lnTo>
                  <a:lnTo>
                    <a:pt x="1391" y="3502"/>
                  </a:lnTo>
                  <a:lnTo>
                    <a:pt x="1444" y="3513"/>
                  </a:lnTo>
                  <a:lnTo>
                    <a:pt x="1498" y="3522"/>
                  </a:lnTo>
                  <a:lnTo>
                    <a:pt x="1553" y="3530"/>
                  </a:lnTo>
                  <a:lnTo>
                    <a:pt x="1607" y="3535"/>
                  </a:lnTo>
                  <a:lnTo>
                    <a:pt x="1661" y="3540"/>
                  </a:lnTo>
                  <a:lnTo>
                    <a:pt x="1715" y="3542"/>
                  </a:lnTo>
                  <a:lnTo>
                    <a:pt x="1769" y="3543"/>
                  </a:lnTo>
                  <a:lnTo>
                    <a:pt x="1825" y="3542"/>
                  </a:lnTo>
                  <a:lnTo>
                    <a:pt x="1879" y="3540"/>
                  </a:lnTo>
                  <a:lnTo>
                    <a:pt x="1933" y="3535"/>
                  </a:lnTo>
                  <a:lnTo>
                    <a:pt x="1987" y="3530"/>
                  </a:lnTo>
                  <a:lnTo>
                    <a:pt x="2041" y="3522"/>
                  </a:lnTo>
                  <a:lnTo>
                    <a:pt x="2095" y="3513"/>
                  </a:lnTo>
                  <a:lnTo>
                    <a:pt x="2148" y="3502"/>
                  </a:lnTo>
                  <a:lnTo>
                    <a:pt x="2201" y="3490"/>
                  </a:lnTo>
                  <a:lnTo>
                    <a:pt x="2254" y="3476"/>
                  </a:lnTo>
                  <a:lnTo>
                    <a:pt x="2306" y="3460"/>
                  </a:lnTo>
                  <a:lnTo>
                    <a:pt x="2358" y="3443"/>
                  </a:lnTo>
                  <a:lnTo>
                    <a:pt x="2409" y="3424"/>
                  </a:lnTo>
                  <a:lnTo>
                    <a:pt x="2460" y="3403"/>
                  </a:lnTo>
                  <a:lnTo>
                    <a:pt x="2510" y="3381"/>
                  </a:lnTo>
                  <a:lnTo>
                    <a:pt x="2558" y="3357"/>
                  </a:lnTo>
                  <a:lnTo>
                    <a:pt x="2607" y="3332"/>
                  </a:lnTo>
                  <a:lnTo>
                    <a:pt x="2655" y="3305"/>
                  </a:lnTo>
                  <a:lnTo>
                    <a:pt x="2702" y="3278"/>
                  </a:lnTo>
                  <a:lnTo>
                    <a:pt x="2747" y="3248"/>
                  </a:lnTo>
                  <a:lnTo>
                    <a:pt x="2793" y="3218"/>
                  </a:lnTo>
                  <a:lnTo>
                    <a:pt x="2837" y="3185"/>
                  </a:lnTo>
                  <a:lnTo>
                    <a:pt x="2880" y="3152"/>
                  </a:lnTo>
                  <a:lnTo>
                    <a:pt x="2922" y="3118"/>
                  </a:lnTo>
                  <a:lnTo>
                    <a:pt x="2963" y="3081"/>
                  </a:lnTo>
                  <a:lnTo>
                    <a:pt x="3003" y="3044"/>
                  </a:lnTo>
                  <a:lnTo>
                    <a:pt x="3040" y="3005"/>
                  </a:lnTo>
                  <a:lnTo>
                    <a:pt x="3078" y="2965"/>
                  </a:lnTo>
                  <a:lnTo>
                    <a:pt x="3114" y="2924"/>
                  </a:lnTo>
                  <a:lnTo>
                    <a:pt x="3149" y="2882"/>
                  </a:lnTo>
                  <a:lnTo>
                    <a:pt x="3183" y="2839"/>
                  </a:lnTo>
                  <a:lnTo>
                    <a:pt x="3215" y="2795"/>
                  </a:lnTo>
                  <a:lnTo>
                    <a:pt x="3246" y="2751"/>
                  </a:lnTo>
                  <a:lnTo>
                    <a:pt x="3275" y="2704"/>
                  </a:lnTo>
                  <a:lnTo>
                    <a:pt x="3303" y="2658"/>
                  </a:lnTo>
                  <a:lnTo>
                    <a:pt x="3330" y="2610"/>
                  </a:lnTo>
                  <a:lnTo>
                    <a:pt x="3354" y="2562"/>
                  </a:lnTo>
                  <a:lnTo>
                    <a:pt x="3379" y="2512"/>
                  </a:lnTo>
                  <a:lnTo>
                    <a:pt x="3401" y="2462"/>
                  </a:lnTo>
                  <a:lnTo>
                    <a:pt x="3421" y="2411"/>
                  </a:lnTo>
                  <a:lnTo>
                    <a:pt x="3439" y="2360"/>
                  </a:lnTo>
                  <a:lnTo>
                    <a:pt x="3457" y="2309"/>
                  </a:lnTo>
                  <a:lnTo>
                    <a:pt x="3472" y="2257"/>
                  </a:lnTo>
                  <a:lnTo>
                    <a:pt x="3487" y="2204"/>
                  </a:lnTo>
                  <a:lnTo>
                    <a:pt x="3499" y="2150"/>
                  </a:lnTo>
                  <a:lnTo>
                    <a:pt x="3510" y="2097"/>
                  </a:lnTo>
                  <a:lnTo>
                    <a:pt x="3519" y="2043"/>
                  </a:lnTo>
                  <a:lnTo>
                    <a:pt x="3527" y="1989"/>
                  </a:lnTo>
                  <a:lnTo>
                    <a:pt x="3532" y="1935"/>
                  </a:lnTo>
                  <a:lnTo>
                    <a:pt x="3537" y="1881"/>
                  </a:lnTo>
                  <a:lnTo>
                    <a:pt x="3540" y="1827"/>
                  </a:lnTo>
                  <a:lnTo>
                    <a:pt x="3540" y="1771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21" name="Freeform 297"/>
            <p:cNvSpPr>
              <a:spLocks/>
            </p:cNvSpPr>
            <p:nvPr/>
          </p:nvSpPr>
          <p:spPr bwMode="auto">
            <a:xfrm>
              <a:off x="5086" y="1964"/>
              <a:ext cx="192" cy="168"/>
            </a:xfrm>
            <a:custGeom>
              <a:avLst/>
              <a:gdLst>
                <a:gd name="T0" fmla="*/ 569 w 712"/>
                <a:gd name="T1" fmla="*/ 31 h 619"/>
                <a:gd name="T2" fmla="*/ 469 w 712"/>
                <a:gd name="T3" fmla="*/ 14 h 619"/>
                <a:gd name="T4" fmla="*/ 395 w 712"/>
                <a:gd name="T5" fmla="*/ 5 h 619"/>
                <a:gd name="T6" fmla="*/ 345 w 712"/>
                <a:gd name="T7" fmla="*/ 1 h 619"/>
                <a:gd name="T8" fmla="*/ 295 w 712"/>
                <a:gd name="T9" fmla="*/ 0 h 619"/>
                <a:gd name="T10" fmla="*/ 244 w 712"/>
                <a:gd name="T11" fmla="*/ 2 h 619"/>
                <a:gd name="T12" fmla="*/ 193 w 712"/>
                <a:gd name="T13" fmla="*/ 8 h 619"/>
                <a:gd name="T14" fmla="*/ 169 w 712"/>
                <a:gd name="T15" fmla="*/ 13 h 619"/>
                <a:gd name="T16" fmla="*/ 145 w 712"/>
                <a:gd name="T17" fmla="*/ 20 h 619"/>
                <a:gd name="T18" fmla="*/ 121 w 712"/>
                <a:gd name="T19" fmla="*/ 29 h 619"/>
                <a:gd name="T20" fmla="*/ 99 w 712"/>
                <a:gd name="T21" fmla="*/ 41 h 619"/>
                <a:gd name="T22" fmla="*/ 78 w 712"/>
                <a:gd name="T23" fmla="*/ 54 h 619"/>
                <a:gd name="T24" fmla="*/ 57 w 712"/>
                <a:gd name="T25" fmla="*/ 71 h 619"/>
                <a:gd name="T26" fmla="*/ 37 w 712"/>
                <a:gd name="T27" fmla="*/ 87 h 619"/>
                <a:gd name="T28" fmla="*/ 20 w 712"/>
                <a:gd name="T29" fmla="*/ 106 h 619"/>
                <a:gd name="T30" fmla="*/ 7 w 712"/>
                <a:gd name="T31" fmla="*/ 127 h 619"/>
                <a:gd name="T32" fmla="*/ 3 w 712"/>
                <a:gd name="T33" fmla="*/ 139 h 619"/>
                <a:gd name="T34" fmla="*/ 1 w 712"/>
                <a:gd name="T35" fmla="*/ 150 h 619"/>
                <a:gd name="T36" fmla="*/ 1 w 712"/>
                <a:gd name="T37" fmla="*/ 176 h 619"/>
                <a:gd name="T38" fmla="*/ 6 w 712"/>
                <a:gd name="T39" fmla="*/ 201 h 619"/>
                <a:gd name="T40" fmla="*/ 16 w 712"/>
                <a:gd name="T41" fmla="*/ 226 h 619"/>
                <a:gd name="T42" fmla="*/ 30 w 712"/>
                <a:gd name="T43" fmla="*/ 250 h 619"/>
                <a:gd name="T44" fmla="*/ 46 w 712"/>
                <a:gd name="T45" fmla="*/ 271 h 619"/>
                <a:gd name="T46" fmla="*/ 63 w 712"/>
                <a:gd name="T47" fmla="*/ 289 h 619"/>
                <a:gd name="T48" fmla="*/ 82 w 712"/>
                <a:gd name="T49" fmla="*/ 306 h 619"/>
                <a:gd name="T50" fmla="*/ 122 w 712"/>
                <a:gd name="T51" fmla="*/ 335 h 619"/>
                <a:gd name="T52" fmla="*/ 209 w 712"/>
                <a:gd name="T53" fmla="*/ 389 h 619"/>
                <a:gd name="T54" fmla="*/ 274 w 712"/>
                <a:gd name="T55" fmla="*/ 428 h 619"/>
                <a:gd name="T56" fmla="*/ 318 w 712"/>
                <a:gd name="T57" fmla="*/ 451 h 619"/>
                <a:gd name="T58" fmla="*/ 363 w 712"/>
                <a:gd name="T59" fmla="*/ 473 h 619"/>
                <a:gd name="T60" fmla="*/ 410 w 712"/>
                <a:gd name="T61" fmla="*/ 492 h 619"/>
                <a:gd name="T62" fmla="*/ 482 w 712"/>
                <a:gd name="T63" fmla="*/ 516 h 619"/>
                <a:gd name="T64" fmla="*/ 552 w 712"/>
                <a:gd name="T65" fmla="*/ 543 h 619"/>
                <a:gd name="T66" fmla="*/ 599 w 712"/>
                <a:gd name="T67" fmla="*/ 562 h 619"/>
                <a:gd name="T68" fmla="*/ 666 w 712"/>
                <a:gd name="T69" fmla="*/ 596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12" h="619">
                  <a:moveTo>
                    <a:pt x="668" y="51"/>
                  </a:moveTo>
                  <a:lnTo>
                    <a:pt x="569" y="31"/>
                  </a:lnTo>
                  <a:lnTo>
                    <a:pt x="519" y="22"/>
                  </a:lnTo>
                  <a:lnTo>
                    <a:pt x="469" y="14"/>
                  </a:lnTo>
                  <a:lnTo>
                    <a:pt x="420" y="8"/>
                  </a:lnTo>
                  <a:lnTo>
                    <a:pt x="395" y="5"/>
                  </a:lnTo>
                  <a:lnTo>
                    <a:pt x="370" y="3"/>
                  </a:lnTo>
                  <a:lnTo>
                    <a:pt x="345" y="1"/>
                  </a:lnTo>
                  <a:lnTo>
                    <a:pt x="320" y="0"/>
                  </a:lnTo>
                  <a:lnTo>
                    <a:pt x="295" y="0"/>
                  </a:lnTo>
                  <a:lnTo>
                    <a:pt x="269" y="0"/>
                  </a:lnTo>
                  <a:lnTo>
                    <a:pt x="244" y="2"/>
                  </a:lnTo>
                  <a:lnTo>
                    <a:pt x="219" y="4"/>
                  </a:lnTo>
                  <a:lnTo>
                    <a:pt x="193" y="8"/>
                  </a:lnTo>
                  <a:lnTo>
                    <a:pt x="181" y="10"/>
                  </a:lnTo>
                  <a:lnTo>
                    <a:pt x="169" y="13"/>
                  </a:lnTo>
                  <a:lnTo>
                    <a:pt x="157" y="15"/>
                  </a:lnTo>
                  <a:lnTo>
                    <a:pt x="145" y="20"/>
                  </a:lnTo>
                  <a:lnTo>
                    <a:pt x="132" y="24"/>
                  </a:lnTo>
                  <a:lnTo>
                    <a:pt x="121" y="29"/>
                  </a:lnTo>
                  <a:lnTo>
                    <a:pt x="110" y="34"/>
                  </a:lnTo>
                  <a:lnTo>
                    <a:pt x="99" y="41"/>
                  </a:lnTo>
                  <a:lnTo>
                    <a:pt x="88" y="47"/>
                  </a:lnTo>
                  <a:lnTo>
                    <a:pt x="78" y="54"/>
                  </a:lnTo>
                  <a:lnTo>
                    <a:pt x="68" y="62"/>
                  </a:lnTo>
                  <a:lnTo>
                    <a:pt x="57" y="71"/>
                  </a:lnTo>
                  <a:lnTo>
                    <a:pt x="47" y="78"/>
                  </a:lnTo>
                  <a:lnTo>
                    <a:pt x="37" y="87"/>
                  </a:lnTo>
                  <a:lnTo>
                    <a:pt x="28" y="96"/>
                  </a:lnTo>
                  <a:lnTo>
                    <a:pt x="20" y="106"/>
                  </a:lnTo>
                  <a:lnTo>
                    <a:pt x="13" y="117"/>
                  </a:lnTo>
                  <a:lnTo>
                    <a:pt x="7" y="127"/>
                  </a:lnTo>
                  <a:lnTo>
                    <a:pt x="4" y="132"/>
                  </a:lnTo>
                  <a:lnTo>
                    <a:pt x="3" y="139"/>
                  </a:lnTo>
                  <a:lnTo>
                    <a:pt x="1" y="145"/>
                  </a:lnTo>
                  <a:lnTo>
                    <a:pt x="1" y="150"/>
                  </a:lnTo>
                  <a:lnTo>
                    <a:pt x="0" y="162"/>
                  </a:lnTo>
                  <a:lnTo>
                    <a:pt x="1" y="176"/>
                  </a:lnTo>
                  <a:lnTo>
                    <a:pt x="3" y="188"/>
                  </a:lnTo>
                  <a:lnTo>
                    <a:pt x="6" y="201"/>
                  </a:lnTo>
                  <a:lnTo>
                    <a:pt x="11" y="213"/>
                  </a:lnTo>
                  <a:lnTo>
                    <a:pt x="16" y="226"/>
                  </a:lnTo>
                  <a:lnTo>
                    <a:pt x="23" y="237"/>
                  </a:lnTo>
                  <a:lnTo>
                    <a:pt x="30" y="250"/>
                  </a:lnTo>
                  <a:lnTo>
                    <a:pt x="37" y="261"/>
                  </a:lnTo>
                  <a:lnTo>
                    <a:pt x="46" y="271"/>
                  </a:lnTo>
                  <a:lnTo>
                    <a:pt x="54" y="281"/>
                  </a:lnTo>
                  <a:lnTo>
                    <a:pt x="63" y="289"/>
                  </a:lnTo>
                  <a:lnTo>
                    <a:pt x="73" y="297"/>
                  </a:lnTo>
                  <a:lnTo>
                    <a:pt x="82" y="306"/>
                  </a:lnTo>
                  <a:lnTo>
                    <a:pt x="103" y="321"/>
                  </a:lnTo>
                  <a:lnTo>
                    <a:pt x="122" y="335"/>
                  </a:lnTo>
                  <a:lnTo>
                    <a:pt x="166" y="362"/>
                  </a:lnTo>
                  <a:lnTo>
                    <a:pt x="209" y="389"/>
                  </a:lnTo>
                  <a:lnTo>
                    <a:pt x="252" y="414"/>
                  </a:lnTo>
                  <a:lnTo>
                    <a:pt x="274" y="428"/>
                  </a:lnTo>
                  <a:lnTo>
                    <a:pt x="296" y="440"/>
                  </a:lnTo>
                  <a:lnTo>
                    <a:pt x="318" y="451"/>
                  </a:lnTo>
                  <a:lnTo>
                    <a:pt x="340" y="462"/>
                  </a:lnTo>
                  <a:lnTo>
                    <a:pt x="363" y="473"/>
                  </a:lnTo>
                  <a:lnTo>
                    <a:pt x="387" y="482"/>
                  </a:lnTo>
                  <a:lnTo>
                    <a:pt x="410" y="492"/>
                  </a:lnTo>
                  <a:lnTo>
                    <a:pt x="434" y="499"/>
                  </a:lnTo>
                  <a:lnTo>
                    <a:pt x="482" y="516"/>
                  </a:lnTo>
                  <a:lnTo>
                    <a:pt x="529" y="534"/>
                  </a:lnTo>
                  <a:lnTo>
                    <a:pt x="552" y="543"/>
                  </a:lnTo>
                  <a:lnTo>
                    <a:pt x="576" y="552"/>
                  </a:lnTo>
                  <a:lnTo>
                    <a:pt x="599" y="562"/>
                  </a:lnTo>
                  <a:lnTo>
                    <a:pt x="622" y="573"/>
                  </a:lnTo>
                  <a:lnTo>
                    <a:pt x="666" y="596"/>
                  </a:lnTo>
                  <a:lnTo>
                    <a:pt x="712" y="61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22" name="Freeform 298"/>
            <p:cNvSpPr>
              <a:spLocks/>
            </p:cNvSpPr>
            <p:nvPr/>
          </p:nvSpPr>
          <p:spPr bwMode="auto">
            <a:xfrm>
              <a:off x="4715" y="2441"/>
              <a:ext cx="158" cy="316"/>
            </a:xfrm>
            <a:custGeom>
              <a:avLst/>
              <a:gdLst>
                <a:gd name="T0" fmla="*/ 551 w 588"/>
                <a:gd name="T1" fmla="*/ 647 h 1174"/>
                <a:gd name="T2" fmla="*/ 514 w 588"/>
                <a:gd name="T3" fmla="*/ 591 h 1174"/>
                <a:gd name="T4" fmla="*/ 480 w 588"/>
                <a:gd name="T5" fmla="*/ 533 h 1174"/>
                <a:gd name="T6" fmla="*/ 415 w 588"/>
                <a:gd name="T7" fmla="*/ 416 h 1174"/>
                <a:gd name="T8" fmla="*/ 382 w 588"/>
                <a:gd name="T9" fmla="*/ 357 h 1174"/>
                <a:gd name="T10" fmla="*/ 312 w 588"/>
                <a:gd name="T11" fmla="*/ 244 h 1174"/>
                <a:gd name="T12" fmla="*/ 245 w 588"/>
                <a:gd name="T13" fmla="*/ 127 h 1174"/>
                <a:gd name="T14" fmla="*/ 218 w 588"/>
                <a:gd name="T15" fmla="*/ 84 h 1174"/>
                <a:gd name="T16" fmla="*/ 198 w 588"/>
                <a:gd name="T17" fmla="*/ 58 h 1174"/>
                <a:gd name="T18" fmla="*/ 175 w 588"/>
                <a:gd name="T19" fmla="*/ 34 h 1174"/>
                <a:gd name="T20" fmla="*/ 155 w 588"/>
                <a:gd name="T21" fmla="*/ 19 h 1174"/>
                <a:gd name="T22" fmla="*/ 140 w 588"/>
                <a:gd name="T23" fmla="*/ 10 h 1174"/>
                <a:gd name="T24" fmla="*/ 123 w 588"/>
                <a:gd name="T25" fmla="*/ 4 h 1174"/>
                <a:gd name="T26" fmla="*/ 106 w 588"/>
                <a:gd name="T27" fmla="*/ 0 h 1174"/>
                <a:gd name="T28" fmla="*/ 91 w 588"/>
                <a:gd name="T29" fmla="*/ 1 h 1174"/>
                <a:gd name="T30" fmla="*/ 76 w 588"/>
                <a:gd name="T31" fmla="*/ 8 h 1174"/>
                <a:gd name="T32" fmla="*/ 61 w 588"/>
                <a:gd name="T33" fmla="*/ 18 h 1174"/>
                <a:gd name="T34" fmla="*/ 48 w 588"/>
                <a:gd name="T35" fmla="*/ 29 h 1174"/>
                <a:gd name="T36" fmla="*/ 37 w 588"/>
                <a:gd name="T37" fmla="*/ 42 h 1174"/>
                <a:gd name="T38" fmla="*/ 27 w 588"/>
                <a:gd name="T39" fmla="*/ 56 h 1174"/>
                <a:gd name="T40" fmla="*/ 19 w 588"/>
                <a:gd name="T41" fmla="*/ 71 h 1174"/>
                <a:gd name="T42" fmla="*/ 14 w 588"/>
                <a:gd name="T43" fmla="*/ 87 h 1174"/>
                <a:gd name="T44" fmla="*/ 9 w 588"/>
                <a:gd name="T45" fmla="*/ 111 h 1174"/>
                <a:gd name="T46" fmla="*/ 6 w 588"/>
                <a:gd name="T47" fmla="*/ 162 h 1174"/>
                <a:gd name="T48" fmla="*/ 0 w 588"/>
                <a:gd name="T49" fmla="*/ 262 h 1174"/>
                <a:gd name="T50" fmla="*/ 1 w 588"/>
                <a:gd name="T51" fmla="*/ 329 h 1174"/>
                <a:gd name="T52" fmla="*/ 8 w 588"/>
                <a:gd name="T53" fmla="*/ 396 h 1174"/>
                <a:gd name="T54" fmla="*/ 25 w 588"/>
                <a:gd name="T55" fmla="*/ 496 h 1174"/>
                <a:gd name="T56" fmla="*/ 37 w 588"/>
                <a:gd name="T57" fmla="*/ 562 h 1174"/>
                <a:gd name="T58" fmla="*/ 50 w 588"/>
                <a:gd name="T59" fmla="*/ 627 h 1174"/>
                <a:gd name="T60" fmla="*/ 67 w 588"/>
                <a:gd name="T61" fmla="*/ 691 h 1174"/>
                <a:gd name="T62" fmla="*/ 87 w 588"/>
                <a:gd name="T63" fmla="*/ 755 h 1174"/>
                <a:gd name="T64" fmla="*/ 130 w 588"/>
                <a:gd name="T65" fmla="*/ 882 h 1174"/>
                <a:gd name="T66" fmla="*/ 153 w 588"/>
                <a:gd name="T67" fmla="*/ 946 h 1174"/>
                <a:gd name="T68" fmla="*/ 178 w 588"/>
                <a:gd name="T69" fmla="*/ 1007 h 1174"/>
                <a:gd name="T70" fmla="*/ 194 w 588"/>
                <a:gd name="T71" fmla="*/ 1037 h 1174"/>
                <a:gd name="T72" fmla="*/ 210 w 588"/>
                <a:gd name="T73" fmla="*/ 1066 h 1174"/>
                <a:gd name="T74" fmla="*/ 249 w 588"/>
                <a:gd name="T75" fmla="*/ 1121 h 1174"/>
                <a:gd name="T76" fmla="*/ 290 w 588"/>
                <a:gd name="T77" fmla="*/ 1174 h 1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88" h="1174">
                  <a:moveTo>
                    <a:pt x="588" y="702"/>
                  </a:moveTo>
                  <a:lnTo>
                    <a:pt x="551" y="647"/>
                  </a:lnTo>
                  <a:lnTo>
                    <a:pt x="532" y="618"/>
                  </a:lnTo>
                  <a:lnTo>
                    <a:pt x="514" y="591"/>
                  </a:lnTo>
                  <a:lnTo>
                    <a:pt x="497" y="562"/>
                  </a:lnTo>
                  <a:lnTo>
                    <a:pt x="480" y="533"/>
                  </a:lnTo>
                  <a:lnTo>
                    <a:pt x="448" y="475"/>
                  </a:lnTo>
                  <a:lnTo>
                    <a:pt x="415" y="416"/>
                  </a:lnTo>
                  <a:lnTo>
                    <a:pt x="399" y="386"/>
                  </a:lnTo>
                  <a:lnTo>
                    <a:pt x="382" y="357"/>
                  </a:lnTo>
                  <a:lnTo>
                    <a:pt x="347" y="301"/>
                  </a:lnTo>
                  <a:lnTo>
                    <a:pt x="312" y="244"/>
                  </a:lnTo>
                  <a:lnTo>
                    <a:pt x="278" y="186"/>
                  </a:lnTo>
                  <a:lnTo>
                    <a:pt x="245" y="127"/>
                  </a:lnTo>
                  <a:lnTo>
                    <a:pt x="227" y="98"/>
                  </a:lnTo>
                  <a:lnTo>
                    <a:pt x="218" y="84"/>
                  </a:lnTo>
                  <a:lnTo>
                    <a:pt x="208" y="70"/>
                  </a:lnTo>
                  <a:lnTo>
                    <a:pt x="198" y="58"/>
                  </a:lnTo>
                  <a:lnTo>
                    <a:pt x="187" y="46"/>
                  </a:lnTo>
                  <a:lnTo>
                    <a:pt x="175" y="34"/>
                  </a:lnTo>
                  <a:lnTo>
                    <a:pt x="162" y="24"/>
                  </a:lnTo>
                  <a:lnTo>
                    <a:pt x="155" y="19"/>
                  </a:lnTo>
                  <a:lnTo>
                    <a:pt x="147" y="14"/>
                  </a:lnTo>
                  <a:lnTo>
                    <a:pt x="140" y="10"/>
                  </a:lnTo>
                  <a:lnTo>
                    <a:pt x="132" y="6"/>
                  </a:lnTo>
                  <a:lnTo>
                    <a:pt x="123" y="4"/>
                  </a:lnTo>
                  <a:lnTo>
                    <a:pt x="115" y="1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1" y="1"/>
                  </a:lnTo>
                  <a:lnTo>
                    <a:pt x="82" y="5"/>
                  </a:lnTo>
                  <a:lnTo>
                    <a:pt x="76" y="8"/>
                  </a:lnTo>
                  <a:lnTo>
                    <a:pt x="68" y="13"/>
                  </a:lnTo>
                  <a:lnTo>
                    <a:pt x="61" y="18"/>
                  </a:lnTo>
                  <a:lnTo>
                    <a:pt x="55" y="24"/>
                  </a:lnTo>
                  <a:lnTo>
                    <a:pt x="48" y="29"/>
                  </a:lnTo>
                  <a:lnTo>
                    <a:pt x="42" y="36"/>
                  </a:lnTo>
                  <a:lnTo>
                    <a:pt x="37" y="42"/>
                  </a:lnTo>
                  <a:lnTo>
                    <a:pt x="31" y="49"/>
                  </a:lnTo>
                  <a:lnTo>
                    <a:pt x="27" y="56"/>
                  </a:lnTo>
                  <a:lnTo>
                    <a:pt x="24" y="63"/>
                  </a:lnTo>
                  <a:lnTo>
                    <a:pt x="19" y="71"/>
                  </a:lnTo>
                  <a:lnTo>
                    <a:pt x="17" y="79"/>
                  </a:lnTo>
                  <a:lnTo>
                    <a:pt x="14" y="87"/>
                  </a:lnTo>
                  <a:lnTo>
                    <a:pt x="13" y="94"/>
                  </a:lnTo>
                  <a:lnTo>
                    <a:pt x="9" y="111"/>
                  </a:lnTo>
                  <a:lnTo>
                    <a:pt x="8" y="129"/>
                  </a:lnTo>
                  <a:lnTo>
                    <a:pt x="6" y="162"/>
                  </a:lnTo>
                  <a:lnTo>
                    <a:pt x="3" y="229"/>
                  </a:lnTo>
                  <a:lnTo>
                    <a:pt x="0" y="262"/>
                  </a:lnTo>
                  <a:lnTo>
                    <a:pt x="0" y="295"/>
                  </a:lnTo>
                  <a:lnTo>
                    <a:pt x="1" y="329"/>
                  </a:lnTo>
                  <a:lnTo>
                    <a:pt x="5" y="363"/>
                  </a:lnTo>
                  <a:lnTo>
                    <a:pt x="8" y="396"/>
                  </a:lnTo>
                  <a:lnTo>
                    <a:pt x="14" y="429"/>
                  </a:lnTo>
                  <a:lnTo>
                    <a:pt x="25" y="496"/>
                  </a:lnTo>
                  <a:lnTo>
                    <a:pt x="30" y="529"/>
                  </a:lnTo>
                  <a:lnTo>
                    <a:pt x="37" y="562"/>
                  </a:lnTo>
                  <a:lnTo>
                    <a:pt x="43" y="594"/>
                  </a:lnTo>
                  <a:lnTo>
                    <a:pt x="50" y="627"/>
                  </a:lnTo>
                  <a:lnTo>
                    <a:pt x="59" y="659"/>
                  </a:lnTo>
                  <a:lnTo>
                    <a:pt x="67" y="691"/>
                  </a:lnTo>
                  <a:lnTo>
                    <a:pt x="77" y="723"/>
                  </a:lnTo>
                  <a:lnTo>
                    <a:pt x="87" y="755"/>
                  </a:lnTo>
                  <a:lnTo>
                    <a:pt x="108" y="819"/>
                  </a:lnTo>
                  <a:lnTo>
                    <a:pt x="130" y="882"/>
                  </a:lnTo>
                  <a:lnTo>
                    <a:pt x="141" y="914"/>
                  </a:lnTo>
                  <a:lnTo>
                    <a:pt x="153" y="946"/>
                  </a:lnTo>
                  <a:lnTo>
                    <a:pt x="165" y="977"/>
                  </a:lnTo>
                  <a:lnTo>
                    <a:pt x="178" y="1007"/>
                  </a:lnTo>
                  <a:lnTo>
                    <a:pt x="186" y="1023"/>
                  </a:lnTo>
                  <a:lnTo>
                    <a:pt x="194" y="1037"/>
                  </a:lnTo>
                  <a:lnTo>
                    <a:pt x="202" y="1051"/>
                  </a:lnTo>
                  <a:lnTo>
                    <a:pt x="210" y="1066"/>
                  </a:lnTo>
                  <a:lnTo>
                    <a:pt x="229" y="1093"/>
                  </a:lnTo>
                  <a:lnTo>
                    <a:pt x="249" y="1121"/>
                  </a:lnTo>
                  <a:lnTo>
                    <a:pt x="269" y="1148"/>
                  </a:lnTo>
                  <a:lnTo>
                    <a:pt x="290" y="117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23" name="Line 299"/>
            <p:cNvSpPr>
              <a:spLocks noChangeShapeType="1"/>
            </p:cNvSpPr>
            <p:nvPr/>
          </p:nvSpPr>
          <p:spPr bwMode="auto">
            <a:xfrm>
              <a:off x="5150" y="1884"/>
              <a:ext cx="0" cy="1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24" name="Line 300"/>
            <p:cNvSpPr>
              <a:spLocks noChangeShapeType="1"/>
            </p:cNvSpPr>
            <p:nvPr/>
          </p:nvSpPr>
          <p:spPr bwMode="auto">
            <a:xfrm>
              <a:off x="5150" y="2096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25" name="Line 301"/>
            <p:cNvSpPr>
              <a:spLocks noChangeShapeType="1"/>
            </p:cNvSpPr>
            <p:nvPr/>
          </p:nvSpPr>
          <p:spPr bwMode="auto">
            <a:xfrm>
              <a:off x="5150" y="2172"/>
              <a:ext cx="0" cy="2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26" name="Line 302"/>
            <p:cNvSpPr>
              <a:spLocks noChangeShapeType="1"/>
            </p:cNvSpPr>
            <p:nvPr/>
          </p:nvSpPr>
          <p:spPr bwMode="auto">
            <a:xfrm>
              <a:off x="5150" y="2428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27" name="Line 303"/>
            <p:cNvSpPr>
              <a:spLocks noChangeShapeType="1"/>
            </p:cNvSpPr>
            <p:nvPr/>
          </p:nvSpPr>
          <p:spPr bwMode="auto">
            <a:xfrm>
              <a:off x="5150" y="2505"/>
              <a:ext cx="0" cy="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28" name="Line 304"/>
            <p:cNvSpPr>
              <a:spLocks noChangeShapeType="1"/>
            </p:cNvSpPr>
            <p:nvPr/>
          </p:nvSpPr>
          <p:spPr bwMode="auto">
            <a:xfrm>
              <a:off x="5150" y="2759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29" name="Line 305"/>
            <p:cNvSpPr>
              <a:spLocks noChangeShapeType="1"/>
            </p:cNvSpPr>
            <p:nvPr/>
          </p:nvSpPr>
          <p:spPr bwMode="auto">
            <a:xfrm>
              <a:off x="5150" y="2836"/>
              <a:ext cx="0" cy="1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30" name="Line 306"/>
            <p:cNvSpPr>
              <a:spLocks noChangeShapeType="1"/>
            </p:cNvSpPr>
            <p:nvPr/>
          </p:nvSpPr>
          <p:spPr bwMode="auto">
            <a:xfrm flipV="1">
              <a:off x="4750" y="1646"/>
              <a:ext cx="812" cy="7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31" name="Line 307"/>
            <p:cNvSpPr>
              <a:spLocks noChangeShapeType="1"/>
            </p:cNvSpPr>
            <p:nvPr/>
          </p:nvSpPr>
          <p:spPr bwMode="auto">
            <a:xfrm flipV="1">
              <a:off x="4737" y="1505"/>
              <a:ext cx="812" cy="7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32" name="Line 308"/>
            <p:cNvSpPr>
              <a:spLocks noChangeShapeType="1"/>
            </p:cNvSpPr>
            <p:nvPr/>
          </p:nvSpPr>
          <p:spPr bwMode="auto">
            <a:xfrm flipV="1">
              <a:off x="4754" y="1429"/>
              <a:ext cx="810" cy="10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33" name="Line 309"/>
            <p:cNvSpPr>
              <a:spLocks noChangeShapeType="1"/>
            </p:cNvSpPr>
            <p:nvPr/>
          </p:nvSpPr>
          <p:spPr bwMode="auto">
            <a:xfrm flipV="1">
              <a:off x="4735" y="1288"/>
              <a:ext cx="810" cy="10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34" name="Line 310"/>
            <p:cNvSpPr>
              <a:spLocks noChangeShapeType="1"/>
            </p:cNvSpPr>
            <p:nvPr/>
          </p:nvSpPr>
          <p:spPr bwMode="auto">
            <a:xfrm flipV="1">
              <a:off x="4754" y="410"/>
              <a:ext cx="810" cy="1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35" name="Line 311"/>
            <p:cNvSpPr>
              <a:spLocks noChangeShapeType="1"/>
            </p:cNvSpPr>
            <p:nvPr/>
          </p:nvSpPr>
          <p:spPr bwMode="auto">
            <a:xfrm flipV="1">
              <a:off x="4735" y="269"/>
              <a:ext cx="829" cy="10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36" name="Line 312"/>
            <p:cNvSpPr>
              <a:spLocks noChangeShapeType="1"/>
            </p:cNvSpPr>
            <p:nvPr/>
          </p:nvSpPr>
          <p:spPr bwMode="auto">
            <a:xfrm flipV="1">
              <a:off x="4750" y="269"/>
              <a:ext cx="812" cy="7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37" name="Freeform 313"/>
            <p:cNvSpPr>
              <a:spLocks/>
            </p:cNvSpPr>
            <p:nvPr/>
          </p:nvSpPr>
          <p:spPr bwMode="auto">
            <a:xfrm flipV="1">
              <a:off x="5566" y="1653"/>
              <a:ext cx="60" cy="66"/>
            </a:xfrm>
            <a:custGeom>
              <a:avLst/>
              <a:gdLst>
                <a:gd name="T0" fmla="*/ 0 w 240"/>
                <a:gd name="T1" fmla="*/ 262 h 262"/>
                <a:gd name="T2" fmla="*/ 20 w 240"/>
                <a:gd name="T3" fmla="*/ 259 h 262"/>
                <a:gd name="T4" fmla="*/ 41 w 240"/>
                <a:gd name="T5" fmla="*/ 255 h 262"/>
                <a:gd name="T6" fmla="*/ 60 w 240"/>
                <a:gd name="T7" fmla="*/ 249 h 262"/>
                <a:gd name="T8" fmla="*/ 80 w 240"/>
                <a:gd name="T9" fmla="*/ 242 h 262"/>
                <a:gd name="T10" fmla="*/ 98 w 240"/>
                <a:gd name="T11" fmla="*/ 233 h 262"/>
                <a:gd name="T12" fmla="*/ 116 w 240"/>
                <a:gd name="T13" fmla="*/ 223 h 262"/>
                <a:gd name="T14" fmla="*/ 133 w 240"/>
                <a:gd name="T15" fmla="*/ 212 h 262"/>
                <a:gd name="T16" fmla="*/ 149 w 240"/>
                <a:gd name="T17" fmla="*/ 199 h 262"/>
                <a:gd name="T18" fmla="*/ 164 w 240"/>
                <a:gd name="T19" fmla="*/ 184 h 262"/>
                <a:gd name="T20" fmla="*/ 178 w 240"/>
                <a:gd name="T21" fmla="*/ 170 h 262"/>
                <a:gd name="T22" fmla="*/ 190 w 240"/>
                <a:gd name="T23" fmla="*/ 153 h 262"/>
                <a:gd name="T24" fmla="*/ 202 w 240"/>
                <a:gd name="T25" fmla="*/ 137 h 262"/>
                <a:gd name="T26" fmla="*/ 212 w 240"/>
                <a:gd name="T27" fmla="*/ 118 h 262"/>
                <a:gd name="T28" fmla="*/ 220 w 240"/>
                <a:gd name="T29" fmla="*/ 99 h 262"/>
                <a:gd name="T30" fmla="*/ 228 w 240"/>
                <a:gd name="T31" fmla="*/ 80 h 262"/>
                <a:gd name="T32" fmla="*/ 233 w 240"/>
                <a:gd name="T33" fmla="*/ 60 h 262"/>
                <a:gd name="T34" fmla="*/ 237 w 240"/>
                <a:gd name="T35" fmla="*/ 41 h 262"/>
                <a:gd name="T36" fmla="*/ 240 w 240"/>
                <a:gd name="T37" fmla="*/ 20 h 262"/>
                <a:gd name="T38" fmla="*/ 240 w 240"/>
                <a:gd name="T39" fmla="*/ 0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40" h="262">
                  <a:moveTo>
                    <a:pt x="0" y="262"/>
                  </a:moveTo>
                  <a:lnTo>
                    <a:pt x="20" y="259"/>
                  </a:lnTo>
                  <a:lnTo>
                    <a:pt x="41" y="255"/>
                  </a:lnTo>
                  <a:lnTo>
                    <a:pt x="60" y="249"/>
                  </a:lnTo>
                  <a:lnTo>
                    <a:pt x="80" y="242"/>
                  </a:lnTo>
                  <a:lnTo>
                    <a:pt x="98" y="233"/>
                  </a:lnTo>
                  <a:lnTo>
                    <a:pt x="116" y="223"/>
                  </a:lnTo>
                  <a:lnTo>
                    <a:pt x="133" y="212"/>
                  </a:lnTo>
                  <a:lnTo>
                    <a:pt x="149" y="199"/>
                  </a:lnTo>
                  <a:lnTo>
                    <a:pt x="164" y="184"/>
                  </a:lnTo>
                  <a:lnTo>
                    <a:pt x="178" y="170"/>
                  </a:lnTo>
                  <a:lnTo>
                    <a:pt x="190" y="153"/>
                  </a:lnTo>
                  <a:lnTo>
                    <a:pt x="202" y="137"/>
                  </a:lnTo>
                  <a:lnTo>
                    <a:pt x="212" y="118"/>
                  </a:lnTo>
                  <a:lnTo>
                    <a:pt x="220" y="99"/>
                  </a:lnTo>
                  <a:lnTo>
                    <a:pt x="228" y="80"/>
                  </a:lnTo>
                  <a:lnTo>
                    <a:pt x="233" y="60"/>
                  </a:lnTo>
                  <a:lnTo>
                    <a:pt x="237" y="41"/>
                  </a:lnTo>
                  <a:lnTo>
                    <a:pt x="240" y="20"/>
                  </a:lnTo>
                  <a:lnTo>
                    <a:pt x="240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38" name="Line 314"/>
            <p:cNvSpPr>
              <a:spLocks noChangeShapeType="1"/>
            </p:cNvSpPr>
            <p:nvPr/>
          </p:nvSpPr>
          <p:spPr bwMode="auto">
            <a:xfrm>
              <a:off x="4002" y="141"/>
              <a:ext cx="0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39" name="Line 315"/>
            <p:cNvSpPr>
              <a:spLocks noChangeShapeType="1"/>
            </p:cNvSpPr>
            <p:nvPr/>
          </p:nvSpPr>
          <p:spPr bwMode="auto">
            <a:xfrm>
              <a:off x="4002" y="248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40" name="Line 316"/>
            <p:cNvSpPr>
              <a:spLocks noChangeShapeType="1"/>
            </p:cNvSpPr>
            <p:nvPr/>
          </p:nvSpPr>
          <p:spPr bwMode="auto">
            <a:xfrm>
              <a:off x="4002" y="295"/>
              <a:ext cx="0" cy="12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41" name="Line 317"/>
            <p:cNvSpPr>
              <a:spLocks noChangeShapeType="1"/>
            </p:cNvSpPr>
            <p:nvPr/>
          </p:nvSpPr>
          <p:spPr bwMode="auto">
            <a:xfrm>
              <a:off x="4002" y="448"/>
              <a:ext cx="0" cy="2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42" name="Line 318"/>
            <p:cNvSpPr>
              <a:spLocks noChangeShapeType="1"/>
            </p:cNvSpPr>
            <p:nvPr/>
          </p:nvSpPr>
          <p:spPr bwMode="auto">
            <a:xfrm>
              <a:off x="4002" y="493"/>
              <a:ext cx="0" cy="1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43" name="Line 319"/>
            <p:cNvSpPr>
              <a:spLocks noChangeShapeType="1"/>
            </p:cNvSpPr>
            <p:nvPr/>
          </p:nvSpPr>
          <p:spPr bwMode="auto">
            <a:xfrm>
              <a:off x="4002" y="648"/>
              <a:ext cx="0" cy="2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44" name="Line 320"/>
            <p:cNvSpPr>
              <a:spLocks noChangeShapeType="1"/>
            </p:cNvSpPr>
            <p:nvPr/>
          </p:nvSpPr>
          <p:spPr bwMode="auto">
            <a:xfrm>
              <a:off x="4002" y="693"/>
              <a:ext cx="0" cy="1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45" name="Line 321"/>
            <p:cNvSpPr>
              <a:spLocks noChangeShapeType="1"/>
            </p:cNvSpPr>
            <p:nvPr/>
          </p:nvSpPr>
          <p:spPr bwMode="auto">
            <a:xfrm>
              <a:off x="4002" y="847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46" name="Line 322"/>
            <p:cNvSpPr>
              <a:spLocks noChangeShapeType="1"/>
            </p:cNvSpPr>
            <p:nvPr/>
          </p:nvSpPr>
          <p:spPr bwMode="auto">
            <a:xfrm>
              <a:off x="4002" y="892"/>
              <a:ext cx="0" cy="18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47" name="Line 323"/>
            <p:cNvSpPr>
              <a:spLocks noChangeShapeType="1"/>
            </p:cNvSpPr>
            <p:nvPr/>
          </p:nvSpPr>
          <p:spPr bwMode="auto">
            <a:xfrm>
              <a:off x="4002" y="1118"/>
              <a:ext cx="0" cy="2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48" name="Line 324"/>
            <p:cNvSpPr>
              <a:spLocks noChangeShapeType="1"/>
            </p:cNvSpPr>
            <p:nvPr/>
          </p:nvSpPr>
          <p:spPr bwMode="auto">
            <a:xfrm>
              <a:off x="4002" y="1425"/>
              <a:ext cx="0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49" name="Line 325"/>
            <p:cNvSpPr>
              <a:spLocks noChangeShapeType="1"/>
            </p:cNvSpPr>
            <p:nvPr/>
          </p:nvSpPr>
          <p:spPr bwMode="auto">
            <a:xfrm>
              <a:off x="4002" y="1503"/>
              <a:ext cx="0" cy="26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50" name="Line 326"/>
            <p:cNvSpPr>
              <a:spLocks noChangeShapeType="1"/>
            </p:cNvSpPr>
            <p:nvPr/>
          </p:nvSpPr>
          <p:spPr bwMode="auto">
            <a:xfrm>
              <a:off x="4409" y="149"/>
              <a:ext cx="0" cy="2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51" name="Line 327"/>
            <p:cNvSpPr>
              <a:spLocks noChangeShapeType="1"/>
            </p:cNvSpPr>
            <p:nvPr/>
          </p:nvSpPr>
          <p:spPr bwMode="auto">
            <a:xfrm>
              <a:off x="4409" y="435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52" name="Line 328"/>
            <p:cNvSpPr>
              <a:spLocks noChangeShapeType="1"/>
            </p:cNvSpPr>
            <p:nvPr/>
          </p:nvSpPr>
          <p:spPr bwMode="auto">
            <a:xfrm>
              <a:off x="4409" y="510"/>
              <a:ext cx="0" cy="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53" name="Line 329"/>
            <p:cNvSpPr>
              <a:spLocks noChangeShapeType="1"/>
            </p:cNvSpPr>
            <p:nvPr/>
          </p:nvSpPr>
          <p:spPr bwMode="auto">
            <a:xfrm>
              <a:off x="4409" y="766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54" name="Line 330"/>
            <p:cNvSpPr>
              <a:spLocks noChangeShapeType="1"/>
            </p:cNvSpPr>
            <p:nvPr/>
          </p:nvSpPr>
          <p:spPr bwMode="auto">
            <a:xfrm>
              <a:off x="4409" y="844"/>
              <a:ext cx="0" cy="2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55" name="Line 331"/>
            <p:cNvSpPr>
              <a:spLocks noChangeShapeType="1"/>
            </p:cNvSpPr>
            <p:nvPr/>
          </p:nvSpPr>
          <p:spPr bwMode="auto">
            <a:xfrm>
              <a:off x="4409" y="1098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56" name="Line 332"/>
            <p:cNvSpPr>
              <a:spLocks noChangeShapeType="1"/>
            </p:cNvSpPr>
            <p:nvPr/>
          </p:nvSpPr>
          <p:spPr bwMode="auto">
            <a:xfrm>
              <a:off x="4409" y="1175"/>
              <a:ext cx="0" cy="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57" name="Line 333"/>
            <p:cNvSpPr>
              <a:spLocks noChangeShapeType="1"/>
            </p:cNvSpPr>
            <p:nvPr/>
          </p:nvSpPr>
          <p:spPr bwMode="auto">
            <a:xfrm>
              <a:off x="4409" y="1431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58" name="Line 334"/>
            <p:cNvSpPr>
              <a:spLocks noChangeShapeType="1"/>
            </p:cNvSpPr>
            <p:nvPr/>
          </p:nvSpPr>
          <p:spPr bwMode="auto">
            <a:xfrm>
              <a:off x="4409" y="1506"/>
              <a:ext cx="0" cy="24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59" name="Line 335"/>
            <p:cNvSpPr>
              <a:spLocks noChangeShapeType="1"/>
            </p:cNvSpPr>
            <p:nvPr/>
          </p:nvSpPr>
          <p:spPr bwMode="auto">
            <a:xfrm>
              <a:off x="3597" y="141"/>
              <a:ext cx="0" cy="2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60" name="Line 336"/>
            <p:cNvSpPr>
              <a:spLocks noChangeShapeType="1"/>
            </p:cNvSpPr>
            <p:nvPr/>
          </p:nvSpPr>
          <p:spPr bwMode="auto">
            <a:xfrm>
              <a:off x="3597" y="435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61" name="Line 337"/>
            <p:cNvSpPr>
              <a:spLocks noChangeShapeType="1"/>
            </p:cNvSpPr>
            <p:nvPr/>
          </p:nvSpPr>
          <p:spPr bwMode="auto">
            <a:xfrm>
              <a:off x="3597" y="510"/>
              <a:ext cx="0" cy="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62" name="Line 338"/>
            <p:cNvSpPr>
              <a:spLocks noChangeShapeType="1"/>
            </p:cNvSpPr>
            <p:nvPr/>
          </p:nvSpPr>
          <p:spPr bwMode="auto">
            <a:xfrm>
              <a:off x="3597" y="766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63" name="Line 339"/>
            <p:cNvSpPr>
              <a:spLocks noChangeShapeType="1"/>
            </p:cNvSpPr>
            <p:nvPr/>
          </p:nvSpPr>
          <p:spPr bwMode="auto">
            <a:xfrm>
              <a:off x="3597" y="844"/>
              <a:ext cx="0" cy="2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64" name="Line 340"/>
            <p:cNvSpPr>
              <a:spLocks noChangeShapeType="1"/>
            </p:cNvSpPr>
            <p:nvPr/>
          </p:nvSpPr>
          <p:spPr bwMode="auto">
            <a:xfrm>
              <a:off x="3597" y="1098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65" name="Line 341"/>
            <p:cNvSpPr>
              <a:spLocks noChangeShapeType="1"/>
            </p:cNvSpPr>
            <p:nvPr/>
          </p:nvSpPr>
          <p:spPr bwMode="auto">
            <a:xfrm>
              <a:off x="3597" y="1175"/>
              <a:ext cx="0" cy="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66" name="Line 342"/>
            <p:cNvSpPr>
              <a:spLocks noChangeShapeType="1"/>
            </p:cNvSpPr>
            <p:nvPr/>
          </p:nvSpPr>
          <p:spPr bwMode="auto">
            <a:xfrm>
              <a:off x="3597" y="1429"/>
              <a:ext cx="0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67" name="Line 343"/>
            <p:cNvSpPr>
              <a:spLocks noChangeShapeType="1"/>
            </p:cNvSpPr>
            <p:nvPr/>
          </p:nvSpPr>
          <p:spPr bwMode="auto">
            <a:xfrm>
              <a:off x="3597" y="1506"/>
              <a:ext cx="0" cy="2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68" name="Line 344"/>
            <p:cNvSpPr>
              <a:spLocks noChangeShapeType="1"/>
            </p:cNvSpPr>
            <p:nvPr/>
          </p:nvSpPr>
          <p:spPr bwMode="auto">
            <a:xfrm>
              <a:off x="3950" y="199"/>
              <a:ext cx="52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69" name="Line 345"/>
            <p:cNvSpPr>
              <a:spLocks noChangeShapeType="1"/>
            </p:cNvSpPr>
            <p:nvPr/>
          </p:nvSpPr>
          <p:spPr bwMode="auto">
            <a:xfrm>
              <a:off x="3597" y="1717"/>
              <a:ext cx="88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70" name="Line 346"/>
            <p:cNvSpPr>
              <a:spLocks noChangeShapeType="1"/>
            </p:cNvSpPr>
            <p:nvPr/>
          </p:nvSpPr>
          <p:spPr bwMode="auto">
            <a:xfrm flipV="1">
              <a:off x="3528" y="199"/>
              <a:ext cx="79" cy="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71" name="Line 347"/>
            <p:cNvSpPr>
              <a:spLocks noChangeShapeType="1"/>
            </p:cNvSpPr>
            <p:nvPr/>
          </p:nvSpPr>
          <p:spPr bwMode="auto">
            <a:xfrm flipV="1">
              <a:off x="3541" y="213"/>
              <a:ext cx="98" cy="9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72" name="Line 348"/>
            <p:cNvSpPr>
              <a:spLocks noChangeShapeType="1"/>
            </p:cNvSpPr>
            <p:nvPr/>
          </p:nvSpPr>
          <p:spPr bwMode="auto">
            <a:xfrm flipV="1">
              <a:off x="3565" y="239"/>
              <a:ext cx="95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73" name="Line 349"/>
            <p:cNvSpPr>
              <a:spLocks noChangeShapeType="1"/>
            </p:cNvSpPr>
            <p:nvPr/>
          </p:nvSpPr>
          <p:spPr bwMode="auto">
            <a:xfrm flipV="1">
              <a:off x="3605" y="277"/>
              <a:ext cx="62" cy="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74" name="Line 350"/>
            <p:cNvSpPr>
              <a:spLocks noChangeShapeType="1"/>
            </p:cNvSpPr>
            <p:nvPr/>
          </p:nvSpPr>
          <p:spPr bwMode="auto">
            <a:xfrm flipV="1">
              <a:off x="4338" y="488"/>
              <a:ext cx="82" cy="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75" name="Line 351"/>
            <p:cNvSpPr>
              <a:spLocks noChangeShapeType="1"/>
            </p:cNvSpPr>
            <p:nvPr/>
          </p:nvSpPr>
          <p:spPr bwMode="auto">
            <a:xfrm flipV="1">
              <a:off x="4353" y="501"/>
              <a:ext cx="99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76" name="Line 352"/>
            <p:cNvSpPr>
              <a:spLocks noChangeShapeType="1"/>
            </p:cNvSpPr>
            <p:nvPr/>
          </p:nvSpPr>
          <p:spPr bwMode="auto">
            <a:xfrm flipV="1">
              <a:off x="4377" y="527"/>
              <a:ext cx="96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77" name="Line 353"/>
            <p:cNvSpPr>
              <a:spLocks noChangeShapeType="1"/>
            </p:cNvSpPr>
            <p:nvPr/>
          </p:nvSpPr>
          <p:spPr bwMode="auto">
            <a:xfrm flipV="1">
              <a:off x="4419" y="567"/>
              <a:ext cx="60" cy="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78" name="Line 354"/>
            <p:cNvSpPr>
              <a:spLocks noChangeShapeType="1"/>
            </p:cNvSpPr>
            <p:nvPr/>
          </p:nvSpPr>
          <p:spPr bwMode="auto">
            <a:xfrm flipV="1">
              <a:off x="4338" y="271"/>
              <a:ext cx="71" cy="7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79" name="Line 355"/>
            <p:cNvSpPr>
              <a:spLocks noChangeShapeType="1"/>
            </p:cNvSpPr>
            <p:nvPr/>
          </p:nvSpPr>
          <p:spPr bwMode="auto">
            <a:xfrm flipV="1">
              <a:off x="4347" y="280"/>
              <a:ext cx="98" cy="9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80" name="Line 356"/>
            <p:cNvSpPr>
              <a:spLocks noChangeShapeType="1"/>
            </p:cNvSpPr>
            <p:nvPr/>
          </p:nvSpPr>
          <p:spPr bwMode="auto">
            <a:xfrm flipV="1">
              <a:off x="4370" y="303"/>
              <a:ext cx="98" cy="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81" name="Line 357"/>
            <p:cNvSpPr>
              <a:spLocks noChangeShapeType="1"/>
            </p:cNvSpPr>
            <p:nvPr/>
          </p:nvSpPr>
          <p:spPr bwMode="auto">
            <a:xfrm flipV="1">
              <a:off x="4405" y="337"/>
              <a:ext cx="74" cy="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82" name="Line 358"/>
            <p:cNvSpPr>
              <a:spLocks noChangeShapeType="1"/>
            </p:cNvSpPr>
            <p:nvPr/>
          </p:nvSpPr>
          <p:spPr bwMode="auto">
            <a:xfrm flipV="1">
              <a:off x="3528" y="380"/>
              <a:ext cx="83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83" name="Line 359"/>
            <p:cNvSpPr>
              <a:spLocks noChangeShapeType="1"/>
            </p:cNvSpPr>
            <p:nvPr/>
          </p:nvSpPr>
          <p:spPr bwMode="auto">
            <a:xfrm flipV="1">
              <a:off x="3543" y="395"/>
              <a:ext cx="100" cy="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84" name="Line 360"/>
            <p:cNvSpPr>
              <a:spLocks noChangeShapeType="1"/>
            </p:cNvSpPr>
            <p:nvPr/>
          </p:nvSpPr>
          <p:spPr bwMode="auto">
            <a:xfrm flipV="1">
              <a:off x="3569" y="420"/>
              <a:ext cx="92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85" name="Line 361"/>
            <p:cNvSpPr>
              <a:spLocks noChangeShapeType="1"/>
            </p:cNvSpPr>
            <p:nvPr/>
          </p:nvSpPr>
          <p:spPr bwMode="auto">
            <a:xfrm flipV="1">
              <a:off x="3609" y="461"/>
              <a:ext cx="58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86" name="Freeform 362"/>
            <p:cNvSpPr>
              <a:spLocks/>
            </p:cNvSpPr>
            <p:nvPr/>
          </p:nvSpPr>
          <p:spPr bwMode="auto">
            <a:xfrm>
              <a:off x="3526" y="199"/>
              <a:ext cx="141" cy="142"/>
            </a:xfrm>
            <a:custGeom>
              <a:avLst/>
              <a:gdLst>
                <a:gd name="T0" fmla="*/ 525 w 526"/>
                <a:gd name="T1" fmla="*/ 238 h 526"/>
                <a:gd name="T2" fmla="*/ 516 w 526"/>
                <a:gd name="T3" fmla="*/ 191 h 526"/>
                <a:gd name="T4" fmla="*/ 498 w 526"/>
                <a:gd name="T5" fmla="*/ 146 h 526"/>
                <a:gd name="T6" fmla="*/ 473 w 526"/>
                <a:gd name="T7" fmla="*/ 104 h 526"/>
                <a:gd name="T8" fmla="*/ 441 w 526"/>
                <a:gd name="T9" fmla="*/ 68 h 526"/>
                <a:gd name="T10" fmla="*/ 401 w 526"/>
                <a:gd name="T11" fmla="*/ 38 h 526"/>
                <a:gd name="T12" fmla="*/ 358 w 526"/>
                <a:gd name="T13" fmla="*/ 17 h 526"/>
                <a:gd name="T14" fmla="*/ 312 w 526"/>
                <a:gd name="T15" fmla="*/ 4 h 526"/>
                <a:gd name="T16" fmla="*/ 263 w 526"/>
                <a:gd name="T17" fmla="*/ 0 h 526"/>
                <a:gd name="T18" fmla="*/ 214 w 526"/>
                <a:gd name="T19" fmla="*/ 4 h 526"/>
                <a:gd name="T20" fmla="*/ 168 w 526"/>
                <a:gd name="T21" fmla="*/ 17 h 526"/>
                <a:gd name="T22" fmla="*/ 125 w 526"/>
                <a:gd name="T23" fmla="*/ 38 h 526"/>
                <a:gd name="T24" fmla="*/ 86 w 526"/>
                <a:gd name="T25" fmla="*/ 68 h 526"/>
                <a:gd name="T26" fmla="*/ 53 w 526"/>
                <a:gd name="T27" fmla="*/ 104 h 526"/>
                <a:gd name="T28" fmla="*/ 27 w 526"/>
                <a:gd name="T29" fmla="*/ 146 h 526"/>
                <a:gd name="T30" fmla="*/ 10 w 526"/>
                <a:gd name="T31" fmla="*/ 191 h 526"/>
                <a:gd name="T32" fmla="*/ 1 w 526"/>
                <a:gd name="T33" fmla="*/ 238 h 526"/>
                <a:gd name="T34" fmla="*/ 1 w 526"/>
                <a:gd name="T35" fmla="*/ 287 h 526"/>
                <a:gd name="T36" fmla="*/ 10 w 526"/>
                <a:gd name="T37" fmla="*/ 335 h 526"/>
                <a:gd name="T38" fmla="*/ 27 w 526"/>
                <a:gd name="T39" fmla="*/ 380 h 526"/>
                <a:gd name="T40" fmla="*/ 53 w 526"/>
                <a:gd name="T41" fmla="*/ 421 h 526"/>
                <a:gd name="T42" fmla="*/ 86 w 526"/>
                <a:gd name="T43" fmla="*/ 457 h 526"/>
                <a:gd name="T44" fmla="*/ 125 w 526"/>
                <a:gd name="T45" fmla="*/ 486 h 526"/>
                <a:gd name="T46" fmla="*/ 168 w 526"/>
                <a:gd name="T47" fmla="*/ 508 h 526"/>
                <a:gd name="T48" fmla="*/ 214 w 526"/>
                <a:gd name="T49" fmla="*/ 521 h 526"/>
                <a:gd name="T50" fmla="*/ 263 w 526"/>
                <a:gd name="T51" fmla="*/ 526 h 526"/>
                <a:gd name="T52" fmla="*/ 312 w 526"/>
                <a:gd name="T53" fmla="*/ 521 h 526"/>
                <a:gd name="T54" fmla="*/ 358 w 526"/>
                <a:gd name="T55" fmla="*/ 508 h 526"/>
                <a:gd name="T56" fmla="*/ 401 w 526"/>
                <a:gd name="T57" fmla="*/ 486 h 526"/>
                <a:gd name="T58" fmla="*/ 441 w 526"/>
                <a:gd name="T59" fmla="*/ 457 h 526"/>
                <a:gd name="T60" fmla="*/ 473 w 526"/>
                <a:gd name="T61" fmla="*/ 421 h 526"/>
                <a:gd name="T62" fmla="*/ 498 w 526"/>
                <a:gd name="T63" fmla="*/ 380 h 526"/>
                <a:gd name="T64" fmla="*/ 516 w 526"/>
                <a:gd name="T65" fmla="*/ 335 h 526"/>
                <a:gd name="T66" fmla="*/ 525 w 526"/>
                <a:gd name="T67" fmla="*/ 287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6" h="526">
                  <a:moveTo>
                    <a:pt x="526" y="263"/>
                  </a:moveTo>
                  <a:lnTo>
                    <a:pt x="525" y="238"/>
                  </a:lnTo>
                  <a:lnTo>
                    <a:pt x="522" y="214"/>
                  </a:lnTo>
                  <a:lnTo>
                    <a:pt x="516" y="191"/>
                  </a:lnTo>
                  <a:lnTo>
                    <a:pt x="508" y="168"/>
                  </a:lnTo>
                  <a:lnTo>
                    <a:pt x="498" y="146"/>
                  </a:lnTo>
                  <a:lnTo>
                    <a:pt x="487" y="123"/>
                  </a:lnTo>
                  <a:lnTo>
                    <a:pt x="473" y="104"/>
                  </a:lnTo>
                  <a:lnTo>
                    <a:pt x="457" y="85"/>
                  </a:lnTo>
                  <a:lnTo>
                    <a:pt x="441" y="68"/>
                  </a:lnTo>
                  <a:lnTo>
                    <a:pt x="422" y="53"/>
                  </a:lnTo>
                  <a:lnTo>
                    <a:pt x="401" y="38"/>
                  </a:lnTo>
                  <a:lnTo>
                    <a:pt x="380" y="27"/>
                  </a:lnTo>
                  <a:lnTo>
                    <a:pt x="358" y="17"/>
                  </a:lnTo>
                  <a:lnTo>
                    <a:pt x="335" y="10"/>
                  </a:lnTo>
                  <a:lnTo>
                    <a:pt x="312" y="4"/>
                  </a:lnTo>
                  <a:lnTo>
                    <a:pt x="287" y="1"/>
                  </a:lnTo>
                  <a:lnTo>
                    <a:pt x="263" y="0"/>
                  </a:lnTo>
                  <a:lnTo>
                    <a:pt x="239" y="1"/>
                  </a:lnTo>
                  <a:lnTo>
                    <a:pt x="214" y="4"/>
                  </a:lnTo>
                  <a:lnTo>
                    <a:pt x="191" y="10"/>
                  </a:lnTo>
                  <a:lnTo>
                    <a:pt x="168" y="17"/>
                  </a:lnTo>
                  <a:lnTo>
                    <a:pt x="146" y="27"/>
                  </a:lnTo>
                  <a:lnTo>
                    <a:pt x="125" y="38"/>
                  </a:lnTo>
                  <a:lnTo>
                    <a:pt x="105" y="53"/>
                  </a:lnTo>
                  <a:lnTo>
                    <a:pt x="86" y="68"/>
                  </a:lnTo>
                  <a:lnTo>
                    <a:pt x="68" y="85"/>
                  </a:lnTo>
                  <a:lnTo>
                    <a:pt x="53" y="104"/>
                  </a:lnTo>
                  <a:lnTo>
                    <a:pt x="40" y="123"/>
                  </a:lnTo>
                  <a:lnTo>
                    <a:pt x="27" y="146"/>
                  </a:lnTo>
                  <a:lnTo>
                    <a:pt x="18" y="168"/>
                  </a:lnTo>
                  <a:lnTo>
                    <a:pt x="10" y="191"/>
                  </a:lnTo>
                  <a:lnTo>
                    <a:pt x="4" y="214"/>
                  </a:lnTo>
                  <a:lnTo>
                    <a:pt x="1" y="238"/>
                  </a:lnTo>
                  <a:lnTo>
                    <a:pt x="0" y="263"/>
                  </a:lnTo>
                  <a:lnTo>
                    <a:pt x="1" y="287"/>
                  </a:lnTo>
                  <a:lnTo>
                    <a:pt x="4" y="311"/>
                  </a:lnTo>
                  <a:lnTo>
                    <a:pt x="10" y="335"/>
                  </a:lnTo>
                  <a:lnTo>
                    <a:pt x="18" y="358"/>
                  </a:lnTo>
                  <a:lnTo>
                    <a:pt x="27" y="380"/>
                  </a:lnTo>
                  <a:lnTo>
                    <a:pt x="40" y="401"/>
                  </a:lnTo>
                  <a:lnTo>
                    <a:pt x="53" y="421"/>
                  </a:lnTo>
                  <a:lnTo>
                    <a:pt x="68" y="440"/>
                  </a:lnTo>
                  <a:lnTo>
                    <a:pt x="86" y="457"/>
                  </a:lnTo>
                  <a:lnTo>
                    <a:pt x="105" y="473"/>
                  </a:lnTo>
                  <a:lnTo>
                    <a:pt x="125" y="486"/>
                  </a:lnTo>
                  <a:lnTo>
                    <a:pt x="146" y="498"/>
                  </a:lnTo>
                  <a:lnTo>
                    <a:pt x="168" y="508"/>
                  </a:lnTo>
                  <a:lnTo>
                    <a:pt x="191" y="516"/>
                  </a:lnTo>
                  <a:lnTo>
                    <a:pt x="214" y="521"/>
                  </a:lnTo>
                  <a:lnTo>
                    <a:pt x="239" y="525"/>
                  </a:lnTo>
                  <a:lnTo>
                    <a:pt x="263" y="526"/>
                  </a:lnTo>
                  <a:lnTo>
                    <a:pt x="287" y="525"/>
                  </a:lnTo>
                  <a:lnTo>
                    <a:pt x="312" y="521"/>
                  </a:lnTo>
                  <a:lnTo>
                    <a:pt x="335" y="516"/>
                  </a:lnTo>
                  <a:lnTo>
                    <a:pt x="358" y="508"/>
                  </a:lnTo>
                  <a:lnTo>
                    <a:pt x="380" y="498"/>
                  </a:lnTo>
                  <a:lnTo>
                    <a:pt x="401" y="486"/>
                  </a:lnTo>
                  <a:lnTo>
                    <a:pt x="422" y="473"/>
                  </a:lnTo>
                  <a:lnTo>
                    <a:pt x="441" y="457"/>
                  </a:lnTo>
                  <a:lnTo>
                    <a:pt x="457" y="440"/>
                  </a:lnTo>
                  <a:lnTo>
                    <a:pt x="473" y="421"/>
                  </a:lnTo>
                  <a:lnTo>
                    <a:pt x="487" y="401"/>
                  </a:lnTo>
                  <a:lnTo>
                    <a:pt x="498" y="380"/>
                  </a:lnTo>
                  <a:lnTo>
                    <a:pt x="508" y="358"/>
                  </a:lnTo>
                  <a:lnTo>
                    <a:pt x="516" y="335"/>
                  </a:lnTo>
                  <a:lnTo>
                    <a:pt x="522" y="311"/>
                  </a:lnTo>
                  <a:lnTo>
                    <a:pt x="525" y="287"/>
                  </a:lnTo>
                  <a:lnTo>
                    <a:pt x="526" y="26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87" name="Line 363"/>
            <p:cNvSpPr>
              <a:spLocks noChangeShapeType="1"/>
            </p:cNvSpPr>
            <p:nvPr/>
          </p:nvSpPr>
          <p:spPr bwMode="auto">
            <a:xfrm flipV="1">
              <a:off x="4409" y="199"/>
              <a:ext cx="7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88" name="Freeform 364"/>
            <p:cNvSpPr>
              <a:spLocks/>
            </p:cNvSpPr>
            <p:nvPr/>
          </p:nvSpPr>
          <p:spPr bwMode="auto">
            <a:xfrm>
              <a:off x="4338" y="199"/>
              <a:ext cx="141" cy="72"/>
            </a:xfrm>
            <a:custGeom>
              <a:avLst/>
              <a:gdLst>
                <a:gd name="T0" fmla="*/ 0 w 526"/>
                <a:gd name="T1" fmla="*/ 0 h 263"/>
                <a:gd name="T2" fmla="*/ 1 w 526"/>
                <a:gd name="T3" fmla="*/ 24 h 263"/>
                <a:gd name="T4" fmla="*/ 4 w 526"/>
                <a:gd name="T5" fmla="*/ 47 h 263"/>
                <a:gd name="T6" fmla="*/ 10 w 526"/>
                <a:gd name="T7" fmla="*/ 71 h 263"/>
                <a:gd name="T8" fmla="*/ 18 w 526"/>
                <a:gd name="T9" fmla="*/ 95 h 263"/>
                <a:gd name="T10" fmla="*/ 28 w 526"/>
                <a:gd name="T11" fmla="*/ 117 h 263"/>
                <a:gd name="T12" fmla="*/ 39 w 526"/>
                <a:gd name="T13" fmla="*/ 138 h 263"/>
                <a:gd name="T14" fmla="*/ 53 w 526"/>
                <a:gd name="T15" fmla="*/ 158 h 263"/>
                <a:gd name="T16" fmla="*/ 69 w 526"/>
                <a:gd name="T17" fmla="*/ 176 h 263"/>
                <a:gd name="T18" fmla="*/ 85 w 526"/>
                <a:gd name="T19" fmla="*/ 194 h 263"/>
                <a:gd name="T20" fmla="*/ 104 w 526"/>
                <a:gd name="T21" fmla="*/ 210 h 263"/>
                <a:gd name="T22" fmla="*/ 124 w 526"/>
                <a:gd name="T23" fmla="*/ 223 h 263"/>
                <a:gd name="T24" fmla="*/ 146 w 526"/>
                <a:gd name="T25" fmla="*/ 235 h 263"/>
                <a:gd name="T26" fmla="*/ 168 w 526"/>
                <a:gd name="T27" fmla="*/ 245 h 263"/>
                <a:gd name="T28" fmla="*/ 191 w 526"/>
                <a:gd name="T29" fmla="*/ 253 h 263"/>
                <a:gd name="T30" fmla="*/ 214 w 526"/>
                <a:gd name="T31" fmla="*/ 258 h 263"/>
                <a:gd name="T32" fmla="*/ 239 w 526"/>
                <a:gd name="T33" fmla="*/ 262 h 263"/>
                <a:gd name="T34" fmla="*/ 263 w 526"/>
                <a:gd name="T35" fmla="*/ 263 h 263"/>
                <a:gd name="T36" fmla="*/ 287 w 526"/>
                <a:gd name="T37" fmla="*/ 262 h 263"/>
                <a:gd name="T38" fmla="*/ 312 w 526"/>
                <a:gd name="T39" fmla="*/ 258 h 263"/>
                <a:gd name="T40" fmla="*/ 335 w 526"/>
                <a:gd name="T41" fmla="*/ 253 h 263"/>
                <a:gd name="T42" fmla="*/ 358 w 526"/>
                <a:gd name="T43" fmla="*/ 245 h 263"/>
                <a:gd name="T44" fmla="*/ 380 w 526"/>
                <a:gd name="T45" fmla="*/ 235 h 263"/>
                <a:gd name="T46" fmla="*/ 401 w 526"/>
                <a:gd name="T47" fmla="*/ 223 h 263"/>
                <a:gd name="T48" fmla="*/ 421 w 526"/>
                <a:gd name="T49" fmla="*/ 210 h 263"/>
                <a:gd name="T50" fmla="*/ 440 w 526"/>
                <a:gd name="T51" fmla="*/ 194 h 263"/>
                <a:gd name="T52" fmla="*/ 458 w 526"/>
                <a:gd name="T53" fmla="*/ 176 h 263"/>
                <a:gd name="T54" fmla="*/ 473 w 526"/>
                <a:gd name="T55" fmla="*/ 158 h 263"/>
                <a:gd name="T56" fmla="*/ 486 w 526"/>
                <a:gd name="T57" fmla="*/ 138 h 263"/>
                <a:gd name="T58" fmla="*/ 498 w 526"/>
                <a:gd name="T59" fmla="*/ 117 h 263"/>
                <a:gd name="T60" fmla="*/ 508 w 526"/>
                <a:gd name="T61" fmla="*/ 95 h 263"/>
                <a:gd name="T62" fmla="*/ 516 w 526"/>
                <a:gd name="T63" fmla="*/ 71 h 263"/>
                <a:gd name="T64" fmla="*/ 522 w 526"/>
                <a:gd name="T65" fmla="*/ 47 h 263"/>
                <a:gd name="T66" fmla="*/ 525 w 526"/>
                <a:gd name="T67" fmla="*/ 24 h 263"/>
                <a:gd name="T68" fmla="*/ 526 w 526"/>
                <a:gd name="T69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26" h="263">
                  <a:moveTo>
                    <a:pt x="0" y="0"/>
                  </a:moveTo>
                  <a:lnTo>
                    <a:pt x="1" y="24"/>
                  </a:lnTo>
                  <a:lnTo>
                    <a:pt x="4" y="47"/>
                  </a:lnTo>
                  <a:lnTo>
                    <a:pt x="10" y="71"/>
                  </a:lnTo>
                  <a:lnTo>
                    <a:pt x="18" y="95"/>
                  </a:lnTo>
                  <a:lnTo>
                    <a:pt x="28" y="117"/>
                  </a:lnTo>
                  <a:lnTo>
                    <a:pt x="39" y="138"/>
                  </a:lnTo>
                  <a:lnTo>
                    <a:pt x="53" y="158"/>
                  </a:lnTo>
                  <a:lnTo>
                    <a:pt x="69" y="176"/>
                  </a:lnTo>
                  <a:lnTo>
                    <a:pt x="85" y="194"/>
                  </a:lnTo>
                  <a:lnTo>
                    <a:pt x="104" y="210"/>
                  </a:lnTo>
                  <a:lnTo>
                    <a:pt x="124" y="223"/>
                  </a:lnTo>
                  <a:lnTo>
                    <a:pt x="146" y="235"/>
                  </a:lnTo>
                  <a:lnTo>
                    <a:pt x="168" y="245"/>
                  </a:lnTo>
                  <a:lnTo>
                    <a:pt x="191" y="253"/>
                  </a:lnTo>
                  <a:lnTo>
                    <a:pt x="214" y="258"/>
                  </a:lnTo>
                  <a:lnTo>
                    <a:pt x="239" y="262"/>
                  </a:lnTo>
                  <a:lnTo>
                    <a:pt x="263" y="263"/>
                  </a:lnTo>
                  <a:lnTo>
                    <a:pt x="287" y="262"/>
                  </a:lnTo>
                  <a:lnTo>
                    <a:pt x="312" y="258"/>
                  </a:lnTo>
                  <a:lnTo>
                    <a:pt x="335" y="253"/>
                  </a:lnTo>
                  <a:lnTo>
                    <a:pt x="358" y="245"/>
                  </a:lnTo>
                  <a:lnTo>
                    <a:pt x="380" y="235"/>
                  </a:lnTo>
                  <a:lnTo>
                    <a:pt x="401" y="223"/>
                  </a:lnTo>
                  <a:lnTo>
                    <a:pt x="421" y="210"/>
                  </a:lnTo>
                  <a:lnTo>
                    <a:pt x="440" y="194"/>
                  </a:lnTo>
                  <a:lnTo>
                    <a:pt x="458" y="176"/>
                  </a:lnTo>
                  <a:lnTo>
                    <a:pt x="473" y="158"/>
                  </a:lnTo>
                  <a:lnTo>
                    <a:pt x="486" y="138"/>
                  </a:lnTo>
                  <a:lnTo>
                    <a:pt x="498" y="117"/>
                  </a:lnTo>
                  <a:lnTo>
                    <a:pt x="508" y="95"/>
                  </a:lnTo>
                  <a:lnTo>
                    <a:pt x="516" y="71"/>
                  </a:lnTo>
                  <a:lnTo>
                    <a:pt x="522" y="47"/>
                  </a:lnTo>
                  <a:lnTo>
                    <a:pt x="525" y="24"/>
                  </a:lnTo>
                  <a:lnTo>
                    <a:pt x="52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89" name="Line 365"/>
            <p:cNvSpPr>
              <a:spLocks noChangeShapeType="1"/>
            </p:cNvSpPr>
            <p:nvPr/>
          </p:nvSpPr>
          <p:spPr bwMode="auto">
            <a:xfrm flipH="1">
              <a:off x="3483" y="271"/>
              <a:ext cx="2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90" name="Freeform 366"/>
            <p:cNvSpPr>
              <a:spLocks/>
            </p:cNvSpPr>
            <p:nvPr/>
          </p:nvSpPr>
          <p:spPr bwMode="auto">
            <a:xfrm>
              <a:off x="4338" y="271"/>
              <a:ext cx="141" cy="141"/>
            </a:xfrm>
            <a:custGeom>
              <a:avLst/>
              <a:gdLst>
                <a:gd name="T0" fmla="*/ 525 w 526"/>
                <a:gd name="T1" fmla="*/ 238 h 526"/>
                <a:gd name="T2" fmla="*/ 516 w 526"/>
                <a:gd name="T3" fmla="*/ 191 h 526"/>
                <a:gd name="T4" fmla="*/ 498 w 526"/>
                <a:gd name="T5" fmla="*/ 146 h 526"/>
                <a:gd name="T6" fmla="*/ 473 w 526"/>
                <a:gd name="T7" fmla="*/ 105 h 526"/>
                <a:gd name="T8" fmla="*/ 440 w 526"/>
                <a:gd name="T9" fmla="*/ 68 h 526"/>
                <a:gd name="T10" fmla="*/ 401 w 526"/>
                <a:gd name="T11" fmla="*/ 39 h 526"/>
                <a:gd name="T12" fmla="*/ 358 w 526"/>
                <a:gd name="T13" fmla="*/ 17 h 526"/>
                <a:gd name="T14" fmla="*/ 312 w 526"/>
                <a:gd name="T15" fmla="*/ 4 h 526"/>
                <a:gd name="T16" fmla="*/ 263 w 526"/>
                <a:gd name="T17" fmla="*/ 0 h 526"/>
                <a:gd name="T18" fmla="*/ 214 w 526"/>
                <a:gd name="T19" fmla="*/ 4 h 526"/>
                <a:gd name="T20" fmla="*/ 168 w 526"/>
                <a:gd name="T21" fmla="*/ 17 h 526"/>
                <a:gd name="T22" fmla="*/ 124 w 526"/>
                <a:gd name="T23" fmla="*/ 39 h 526"/>
                <a:gd name="T24" fmla="*/ 85 w 526"/>
                <a:gd name="T25" fmla="*/ 68 h 526"/>
                <a:gd name="T26" fmla="*/ 53 w 526"/>
                <a:gd name="T27" fmla="*/ 105 h 526"/>
                <a:gd name="T28" fmla="*/ 28 w 526"/>
                <a:gd name="T29" fmla="*/ 146 h 526"/>
                <a:gd name="T30" fmla="*/ 10 w 526"/>
                <a:gd name="T31" fmla="*/ 191 h 526"/>
                <a:gd name="T32" fmla="*/ 1 w 526"/>
                <a:gd name="T33" fmla="*/ 238 h 526"/>
                <a:gd name="T34" fmla="*/ 1 w 526"/>
                <a:gd name="T35" fmla="*/ 287 h 526"/>
                <a:gd name="T36" fmla="*/ 10 w 526"/>
                <a:gd name="T37" fmla="*/ 335 h 526"/>
                <a:gd name="T38" fmla="*/ 28 w 526"/>
                <a:gd name="T39" fmla="*/ 380 h 526"/>
                <a:gd name="T40" fmla="*/ 53 w 526"/>
                <a:gd name="T41" fmla="*/ 422 h 526"/>
                <a:gd name="T42" fmla="*/ 85 w 526"/>
                <a:gd name="T43" fmla="*/ 457 h 526"/>
                <a:gd name="T44" fmla="*/ 124 w 526"/>
                <a:gd name="T45" fmla="*/ 487 h 526"/>
                <a:gd name="T46" fmla="*/ 168 w 526"/>
                <a:gd name="T47" fmla="*/ 508 h 526"/>
                <a:gd name="T48" fmla="*/ 214 w 526"/>
                <a:gd name="T49" fmla="*/ 521 h 526"/>
                <a:gd name="T50" fmla="*/ 263 w 526"/>
                <a:gd name="T51" fmla="*/ 526 h 526"/>
                <a:gd name="T52" fmla="*/ 312 w 526"/>
                <a:gd name="T53" fmla="*/ 521 h 526"/>
                <a:gd name="T54" fmla="*/ 358 w 526"/>
                <a:gd name="T55" fmla="*/ 508 h 526"/>
                <a:gd name="T56" fmla="*/ 401 w 526"/>
                <a:gd name="T57" fmla="*/ 487 h 526"/>
                <a:gd name="T58" fmla="*/ 440 w 526"/>
                <a:gd name="T59" fmla="*/ 457 h 526"/>
                <a:gd name="T60" fmla="*/ 473 w 526"/>
                <a:gd name="T61" fmla="*/ 422 h 526"/>
                <a:gd name="T62" fmla="*/ 498 w 526"/>
                <a:gd name="T63" fmla="*/ 380 h 526"/>
                <a:gd name="T64" fmla="*/ 516 w 526"/>
                <a:gd name="T65" fmla="*/ 335 h 526"/>
                <a:gd name="T66" fmla="*/ 525 w 526"/>
                <a:gd name="T67" fmla="*/ 287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6" h="526">
                  <a:moveTo>
                    <a:pt x="526" y="263"/>
                  </a:moveTo>
                  <a:lnTo>
                    <a:pt x="525" y="238"/>
                  </a:lnTo>
                  <a:lnTo>
                    <a:pt x="522" y="214"/>
                  </a:lnTo>
                  <a:lnTo>
                    <a:pt x="516" y="191"/>
                  </a:lnTo>
                  <a:lnTo>
                    <a:pt x="508" y="168"/>
                  </a:lnTo>
                  <a:lnTo>
                    <a:pt x="498" y="146"/>
                  </a:lnTo>
                  <a:lnTo>
                    <a:pt x="486" y="125"/>
                  </a:lnTo>
                  <a:lnTo>
                    <a:pt x="473" y="105"/>
                  </a:lnTo>
                  <a:lnTo>
                    <a:pt x="458" y="86"/>
                  </a:lnTo>
                  <a:lnTo>
                    <a:pt x="440" y="68"/>
                  </a:lnTo>
                  <a:lnTo>
                    <a:pt x="421" y="53"/>
                  </a:lnTo>
                  <a:lnTo>
                    <a:pt x="401" y="39"/>
                  </a:lnTo>
                  <a:lnTo>
                    <a:pt x="380" y="27"/>
                  </a:lnTo>
                  <a:lnTo>
                    <a:pt x="358" y="17"/>
                  </a:lnTo>
                  <a:lnTo>
                    <a:pt x="335" y="10"/>
                  </a:lnTo>
                  <a:lnTo>
                    <a:pt x="312" y="4"/>
                  </a:lnTo>
                  <a:lnTo>
                    <a:pt x="287" y="1"/>
                  </a:lnTo>
                  <a:lnTo>
                    <a:pt x="263" y="0"/>
                  </a:lnTo>
                  <a:lnTo>
                    <a:pt x="239" y="1"/>
                  </a:lnTo>
                  <a:lnTo>
                    <a:pt x="214" y="4"/>
                  </a:lnTo>
                  <a:lnTo>
                    <a:pt x="191" y="10"/>
                  </a:lnTo>
                  <a:lnTo>
                    <a:pt x="168" y="17"/>
                  </a:lnTo>
                  <a:lnTo>
                    <a:pt x="146" y="27"/>
                  </a:lnTo>
                  <a:lnTo>
                    <a:pt x="124" y="39"/>
                  </a:lnTo>
                  <a:lnTo>
                    <a:pt x="104" y="53"/>
                  </a:lnTo>
                  <a:lnTo>
                    <a:pt x="85" y="68"/>
                  </a:lnTo>
                  <a:lnTo>
                    <a:pt x="69" y="86"/>
                  </a:lnTo>
                  <a:lnTo>
                    <a:pt x="53" y="105"/>
                  </a:lnTo>
                  <a:lnTo>
                    <a:pt x="39" y="125"/>
                  </a:lnTo>
                  <a:lnTo>
                    <a:pt x="28" y="146"/>
                  </a:lnTo>
                  <a:lnTo>
                    <a:pt x="18" y="168"/>
                  </a:lnTo>
                  <a:lnTo>
                    <a:pt x="10" y="191"/>
                  </a:lnTo>
                  <a:lnTo>
                    <a:pt x="4" y="214"/>
                  </a:lnTo>
                  <a:lnTo>
                    <a:pt x="1" y="238"/>
                  </a:lnTo>
                  <a:lnTo>
                    <a:pt x="0" y="263"/>
                  </a:lnTo>
                  <a:lnTo>
                    <a:pt x="1" y="287"/>
                  </a:lnTo>
                  <a:lnTo>
                    <a:pt x="4" y="311"/>
                  </a:lnTo>
                  <a:lnTo>
                    <a:pt x="10" y="335"/>
                  </a:lnTo>
                  <a:lnTo>
                    <a:pt x="18" y="358"/>
                  </a:lnTo>
                  <a:lnTo>
                    <a:pt x="28" y="380"/>
                  </a:lnTo>
                  <a:lnTo>
                    <a:pt x="39" y="402"/>
                  </a:lnTo>
                  <a:lnTo>
                    <a:pt x="53" y="422"/>
                  </a:lnTo>
                  <a:lnTo>
                    <a:pt x="69" y="441"/>
                  </a:lnTo>
                  <a:lnTo>
                    <a:pt x="85" y="457"/>
                  </a:lnTo>
                  <a:lnTo>
                    <a:pt x="104" y="473"/>
                  </a:lnTo>
                  <a:lnTo>
                    <a:pt x="124" y="487"/>
                  </a:lnTo>
                  <a:lnTo>
                    <a:pt x="146" y="498"/>
                  </a:lnTo>
                  <a:lnTo>
                    <a:pt x="168" y="508"/>
                  </a:lnTo>
                  <a:lnTo>
                    <a:pt x="191" y="516"/>
                  </a:lnTo>
                  <a:lnTo>
                    <a:pt x="214" y="521"/>
                  </a:lnTo>
                  <a:lnTo>
                    <a:pt x="239" y="525"/>
                  </a:lnTo>
                  <a:lnTo>
                    <a:pt x="263" y="526"/>
                  </a:lnTo>
                  <a:lnTo>
                    <a:pt x="287" y="525"/>
                  </a:lnTo>
                  <a:lnTo>
                    <a:pt x="312" y="521"/>
                  </a:lnTo>
                  <a:lnTo>
                    <a:pt x="335" y="516"/>
                  </a:lnTo>
                  <a:lnTo>
                    <a:pt x="358" y="508"/>
                  </a:lnTo>
                  <a:lnTo>
                    <a:pt x="380" y="498"/>
                  </a:lnTo>
                  <a:lnTo>
                    <a:pt x="401" y="487"/>
                  </a:lnTo>
                  <a:lnTo>
                    <a:pt x="421" y="473"/>
                  </a:lnTo>
                  <a:lnTo>
                    <a:pt x="440" y="457"/>
                  </a:lnTo>
                  <a:lnTo>
                    <a:pt x="458" y="441"/>
                  </a:lnTo>
                  <a:lnTo>
                    <a:pt x="473" y="422"/>
                  </a:lnTo>
                  <a:lnTo>
                    <a:pt x="486" y="402"/>
                  </a:lnTo>
                  <a:lnTo>
                    <a:pt x="498" y="380"/>
                  </a:lnTo>
                  <a:lnTo>
                    <a:pt x="508" y="358"/>
                  </a:lnTo>
                  <a:lnTo>
                    <a:pt x="516" y="335"/>
                  </a:lnTo>
                  <a:lnTo>
                    <a:pt x="522" y="311"/>
                  </a:lnTo>
                  <a:lnTo>
                    <a:pt x="525" y="287"/>
                  </a:lnTo>
                  <a:lnTo>
                    <a:pt x="526" y="26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91" name="Line 367"/>
            <p:cNvSpPr>
              <a:spLocks noChangeShapeType="1"/>
            </p:cNvSpPr>
            <p:nvPr/>
          </p:nvSpPr>
          <p:spPr bwMode="auto">
            <a:xfrm>
              <a:off x="4292" y="341"/>
              <a:ext cx="23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92" name="Freeform 368"/>
            <p:cNvSpPr>
              <a:spLocks/>
            </p:cNvSpPr>
            <p:nvPr/>
          </p:nvSpPr>
          <p:spPr bwMode="auto">
            <a:xfrm>
              <a:off x="4338" y="486"/>
              <a:ext cx="141" cy="143"/>
            </a:xfrm>
            <a:custGeom>
              <a:avLst/>
              <a:gdLst>
                <a:gd name="T0" fmla="*/ 525 w 526"/>
                <a:gd name="T1" fmla="*/ 239 h 526"/>
                <a:gd name="T2" fmla="*/ 516 w 526"/>
                <a:gd name="T3" fmla="*/ 192 h 526"/>
                <a:gd name="T4" fmla="*/ 498 w 526"/>
                <a:gd name="T5" fmla="*/ 146 h 526"/>
                <a:gd name="T6" fmla="*/ 473 w 526"/>
                <a:gd name="T7" fmla="*/ 104 h 526"/>
                <a:gd name="T8" fmla="*/ 440 w 526"/>
                <a:gd name="T9" fmla="*/ 69 h 526"/>
                <a:gd name="T10" fmla="*/ 401 w 526"/>
                <a:gd name="T11" fmla="*/ 39 h 526"/>
                <a:gd name="T12" fmla="*/ 358 w 526"/>
                <a:gd name="T13" fmla="*/ 18 h 526"/>
                <a:gd name="T14" fmla="*/ 312 w 526"/>
                <a:gd name="T15" fmla="*/ 5 h 526"/>
                <a:gd name="T16" fmla="*/ 263 w 526"/>
                <a:gd name="T17" fmla="*/ 0 h 526"/>
                <a:gd name="T18" fmla="*/ 214 w 526"/>
                <a:gd name="T19" fmla="*/ 5 h 526"/>
                <a:gd name="T20" fmla="*/ 168 w 526"/>
                <a:gd name="T21" fmla="*/ 18 h 526"/>
                <a:gd name="T22" fmla="*/ 124 w 526"/>
                <a:gd name="T23" fmla="*/ 39 h 526"/>
                <a:gd name="T24" fmla="*/ 85 w 526"/>
                <a:gd name="T25" fmla="*/ 69 h 526"/>
                <a:gd name="T26" fmla="*/ 53 w 526"/>
                <a:gd name="T27" fmla="*/ 104 h 526"/>
                <a:gd name="T28" fmla="*/ 28 w 526"/>
                <a:gd name="T29" fmla="*/ 146 h 526"/>
                <a:gd name="T30" fmla="*/ 10 w 526"/>
                <a:gd name="T31" fmla="*/ 192 h 526"/>
                <a:gd name="T32" fmla="*/ 1 w 526"/>
                <a:gd name="T33" fmla="*/ 239 h 526"/>
                <a:gd name="T34" fmla="*/ 1 w 526"/>
                <a:gd name="T35" fmla="*/ 288 h 526"/>
                <a:gd name="T36" fmla="*/ 10 w 526"/>
                <a:gd name="T37" fmla="*/ 335 h 526"/>
                <a:gd name="T38" fmla="*/ 28 w 526"/>
                <a:gd name="T39" fmla="*/ 381 h 526"/>
                <a:gd name="T40" fmla="*/ 53 w 526"/>
                <a:gd name="T41" fmla="*/ 421 h 526"/>
                <a:gd name="T42" fmla="*/ 85 w 526"/>
                <a:gd name="T43" fmla="*/ 458 h 526"/>
                <a:gd name="T44" fmla="*/ 124 w 526"/>
                <a:gd name="T45" fmla="*/ 487 h 526"/>
                <a:gd name="T46" fmla="*/ 168 w 526"/>
                <a:gd name="T47" fmla="*/ 509 h 526"/>
                <a:gd name="T48" fmla="*/ 214 w 526"/>
                <a:gd name="T49" fmla="*/ 522 h 526"/>
                <a:gd name="T50" fmla="*/ 263 w 526"/>
                <a:gd name="T51" fmla="*/ 526 h 526"/>
                <a:gd name="T52" fmla="*/ 312 w 526"/>
                <a:gd name="T53" fmla="*/ 522 h 526"/>
                <a:gd name="T54" fmla="*/ 358 w 526"/>
                <a:gd name="T55" fmla="*/ 509 h 526"/>
                <a:gd name="T56" fmla="*/ 401 w 526"/>
                <a:gd name="T57" fmla="*/ 487 h 526"/>
                <a:gd name="T58" fmla="*/ 440 w 526"/>
                <a:gd name="T59" fmla="*/ 458 h 526"/>
                <a:gd name="T60" fmla="*/ 473 w 526"/>
                <a:gd name="T61" fmla="*/ 421 h 526"/>
                <a:gd name="T62" fmla="*/ 498 w 526"/>
                <a:gd name="T63" fmla="*/ 381 h 526"/>
                <a:gd name="T64" fmla="*/ 516 w 526"/>
                <a:gd name="T65" fmla="*/ 335 h 526"/>
                <a:gd name="T66" fmla="*/ 525 w 526"/>
                <a:gd name="T67" fmla="*/ 288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6" h="526">
                  <a:moveTo>
                    <a:pt x="526" y="263"/>
                  </a:moveTo>
                  <a:lnTo>
                    <a:pt x="525" y="239"/>
                  </a:lnTo>
                  <a:lnTo>
                    <a:pt x="522" y="215"/>
                  </a:lnTo>
                  <a:lnTo>
                    <a:pt x="516" y="192"/>
                  </a:lnTo>
                  <a:lnTo>
                    <a:pt x="508" y="168"/>
                  </a:lnTo>
                  <a:lnTo>
                    <a:pt x="498" y="146"/>
                  </a:lnTo>
                  <a:lnTo>
                    <a:pt x="486" y="124"/>
                  </a:lnTo>
                  <a:lnTo>
                    <a:pt x="473" y="104"/>
                  </a:lnTo>
                  <a:lnTo>
                    <a:pt x="458" y="85"/>
                  </a:lnTo>
                  <a:lnTo>
                    <a:pt x="440" y="69"/>
                  </a:lnTo>
                  <a:lnTo>
                    <a:pt x="421" y="53"/>
                  </a:lnTo>
                  <a:lnTo>
                    <a:pt x="401" y="39"/>
                  </a:lnTo>
                  <a:lnTo>
                    <a:pt x="380" y="28"/>
                  </a:lnTo>
                  <a:lnTo>
                    <a:pt x="358" y="18"/>
                  </a:lnTo>
                  <a:lnTo>
                    <a:pt x="335" y="10"/>
                  </a:lnTo>
                  <a:lnTo>
                    <a:pt x="312" y="5"/>
                  </a:lnTo>
                  <a:lnTo>
                    <a:pt x="287" y="1"/>
                  </a:lnTo>
                  <a:lnTo>
                    <a:pt x="263" y="0"/>
                  </a:lnTo>
                  <a:lnTo>
                    <a:pt x="239" y="1"/>
                  </a:lnTo>
                  <a:lnTo>
                    <a:pt x="214" y="5"/>
                  </a:lnTo>
                  <a:lnTo>
                    <a:pt x="191" y="10"/>
                  </a:lnTo>
                  <a:lnTo>
                    <a:pt x="168" y="18"/>
                  </a:lnTo>
                  <a:lnTo>
                    <a:pt x="146" y="28"/>
                  </a:lnTo>
                  <a:lnTo>
                    <a:pt x="124" y="39"/>
                  </a:lnTo>
                  <a:lnTo>
                    <a:pt x="104" y="53"/>
                  </a:lnTo>
                  <a:lnTo>
                    <a:pt x="85" y="69"/>
                  </a:lnTo>
                  <a:lnTo>
                    <a:pt x="69" y="85"/>
                  </a:lnTo>
                  <a:lnTo>
                    <a:pt x="53" y="104"/>
                  </a:lnTo>
                  <a:lnTo>
                    <a:pt x="39" y="124"/>
                  </a:lnTo>
                  <a:lnTo>
                    <a:pt x="28" y="146"/>
                  </a:lnTo>
                  <a:lnTo>
                    <a:pt x="18" y="168"/>
                  </a:lnTo>
                  <a:lnTo>
                    <a:pt x="10" y="192"/>
                  </a:lnTo>
                  <a:lnTo>
                    <a:pt x="4" y="215"/>
                  </a:lnTo>
                  <a:lnTo>
                    <a:pt x="1" y="239"/>
                  </a:lnTo>
                  <a:lnTo>
                    <a:pt x="0" y="263"/>
                  </a:lnTo>
                  <a:lnTo>
                    <a:pt x="1" y="288"/>
                  </a:lnTo>
                  <a:lnTo>
                    <a:pt x="4" y="312"/>
                  </a:lnTo>
                  <a:lnTo>
                    <a:pt x="10" y="335"/>
                  </a:lnTo>
                  <a:lnTo>
                    <a:pt x="18" y="358"/>
                  </a:lnTo>
                  <a:lnTo>
                    <a:pt x="28" y="381"/>
                  </a:lnTo>
                  <a:lnTo>
                    <a:pt x="39" y="402"/>
                  </a:lnTo>
                  <a:lnTo>
                    <a:pt x="53" y="421"/>
                  </a:lnTo>
                  <a:lnTo>
                    <a:pt x="69" y="440"/>
                  </a:lnTo>
                  <a:lnTo>
                    <a:pt x="85" y="458"/>
                  </a:lnTo>
                  <a:lnTo>
                    <a:pt x="104" y="473"/>
                  </a:lnTo>
                  <a:lnTo>
                    <a:pt x="124" y="487"/>
                  </a:lnTo>
                  <a:lnTo>
                    <a:pt x="146" y="499"/>
                  </a:lnTo>
                  <a:lnTo>
                    <a:pt x="168" y="509"/>
                  </a:lnTo>
                  <a:lnTo>
                    <a:pt x="191" y="516"/>
                  </a:lnTo>
                  <a:lnTo>
                    <a:pt x="214" y="522"/>
                  </a:lnTo>
                  <a:lnTo>
                    <a:pt x="239" y="525"/>
                  </a:lnTo>
                  <a:lnTo>
                    <a:pt x="263" y="526"/>
                  </a:lnTo>
                  <a:lnTo>
                    <a:pt x="287" y="525"/>
                  </a:lnTo>
                  <a:lnTo>
                    <a:pt x="312" y="522"/>
                  </a:lnTo>
                  <a:lnTo>
                    <a:pt x="335" y="516"/>
                  </a:lnTo>
                  <a:lnTo>
                    <a:pt x="358" y="509"/>
                  </a:lnTo>
                  <a:lnTo>
                    <a:pt x="380" y="499"/>
                  </a:lnTo>
                  <a:lnTo>
                    <a:pt x="401" y="487"/>
                  </a:lnTo>
                  <a:lnTo>
                    <a:pt x="421" y="473"/>
                  </a:lnTo>
                  <a:lnTo>
                    <a:pt x="440" y="458"/>
                  </a:lnTo>
                  <a:lnTo>
                    <a:pt x="458" y="440"/>
                  </a:lnTo>
                  <a:lnTo>
                    <a:pt x="473" y="421"/>
                  </a:lnTo>
                  <a:lnTo>
                    <a:pt x="486" y="402"/>
                  </a:lnTo>
                  <a:lnTo>
                    <a:pt x="498" y="381"/>
                  </a:lnTo>
                  <a:lnTo>
                    <a:pt x="508" y="358"/>
                  </a:lnTo>
                  <a:lnTo>
                    <a:pt x="516" y="335"/>
                  </a:lnTo>
                  <a:lnTo>
                    <a:pt x="522" y="312"/>
                  </a:lnTo>
                  <a:lnTo>
                    <a:pt x="525" y="288"/>
                  </a:lnTo>
                  <a:lnTo>
                    <a:pt x="526" y="26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93" name="Line 369"/>
            <p:cNvSpPr>
              <a:spLocks noChangeShapeType="1"/>
            </p:cNvSpPr>
            <p:nvPr/>
          </p:nvSpPr>
          <p:spPr bwMode="auto">
            <a:xfrm>
              <a:off x="4292" y="557"/>
              <a:ext cx="2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94" name="Line 370"/>
            <p:cNvSpPr>
              <a:spLocks noChangeShapeType="1"/>
            </p:cNvSpPr>
            <p:nvPr/>
          </p:nvSpPr>
          <p:spPr bwMode="auto">
            <a:xfrm flipH="1">
              <a:off x="3479" y="450"/>
              <a:ext cx="24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95" name="Freeform 371"/>
            <p:cNvSpPr>
              <a:spLocks/>
            </p:cNvSpPr>
            <p:nvPr/>
          </p:nvSpPr>
          <p:spPr bwMode="auto">
            <a:xfrm>
              <a:off x="3526" y="378"/>
              <a:ext cx="141" cy="142"/>
            </a:xfrm>
            <a:custGeom>
              <a:avLst/>
              <a:gdLst>
                <a:gd name="T0" fmla="*/ 525 w 526"/>
                <a:gd name="T1" fmla="*/ 239 h 526"/>
                <a:gd name="T2" fmla="*/ 516 w 526"/>
                <a:gd name="T3" fmla="*/ 191 h 526"/>
                <a:gd name="T4" fmla="*/ 498 w 526"/>
                <a:gd name="T5" fmla="*/ 146 h 526"/>
                <a:gd name="T6" fmla="*/ 473 w 526"/>
                <a:gd name="T7" fmla="*/ 104 h 526"/>
                <a:gd name="T8" fmla="*/ 441 w 526"/>
                <a:gd name="T9" fmla="*/ 69 h 526"/>
                <a:gd name="T10" fmla="*/ 401 w 526"/>
                <a:gd name="T11" fmla="*/ 39 h 526"/>
                <a:gd name="T12" fmla="*/ 358 w 526"/>
                <a:gd name="T13" fmla="*/ 18 h 526"/>
                <a:gd name="T14" fmla="*/ 312 w 526"/>
                <a:gd name="T15" fmla="*/ 4 h 526"/>
                <a:gd name="T16" fmla="*/ 263 w 526"/>
                <a:gd name="T17" fmla="*/ 0 h 526"/>
                <a:gd name="T18" fmla="*/ 214 w 526"/>
                <a:gd name="T19" fmla="*/ 4 h 526"/>
                <a:gd name="T20" fmla="*/ 168 w 526"/>
                <a:gd name="T21" fmla="*/ 18 h 526"/>
                <a:gd name="T22" fmla="*/ 125 w 526"/>
                <a:gd name="T23" fmla="*/ 39 h 526"/>
                <a:gd name="T24" fmla="*/ 86 w 526"/>
                <a:gd name="T25" fmla="*/ 69 h 526"/>
                <a:gd name="T26" fmla="*/ 53 w 526"/>
                <a:gd name="T27" fmla="*/ 104 h 526"/>
                <a:gd name="T28" fmla="*/ 27 w 526"/>
                <a:gd name="T29" fmla="*/ 146 h 526"/>
                <a:gd name="T30" fmla="*/ 10 w 526"/>
                <a:gd name="T31" fmla="*/ 191 h 526"/>
                <a:gd name="T32" fmla="*/ 1 w 526"/>
                <a:gd name="T33" fmla="*/ 239 h 526"/>
                <a:gd name="T34" fmla="*/ 1 w 526"/>
                <a:gd name="T35" fmla="*/ 287 h 526"/>
                <a:gd name="T36" fmla="*/ 10 w 526"/>
                <a:gd name="T37" fmla="*/ 335 h 526"/>
                <a:gd name="T38" fmla="*/ 27 w 526"/>
                <a:gd name="T39" fmla="*/ 380 h 526"/>
                <a:gd name="T40" fmla="*/ 53 w 526"/>
                <a:gd name="T41" fmla="*/ 422 h 526"/>
                <a:gd name="T42" fmla="*/ 86 w 526"/>
                <a:gd name="T43" fmla="*/ 458 h 526"/>
                <a:gd name="T44" fmla="*/ 125 w 526"/>
                <a:gd name="T45" fmla="*/ 486 h 526"/>
                <a:gd name="T46" fmla="*/ 168 w 526"/>
                <a:gd name="T47" fmla="*/ 508 h 526"/>
                <a:gd name="T48" fmla="*/ 214 w 526"/>
                <a:gd name="T49" fmla="*/ 522 h 526"/>
                <a:gd name="T50" fmla="*/ 263 w 526"/>
                <a:gd name="T51" fmla="*/ 526 h 526"/>
                <a:gd name="T52" fmla="*/ 312 w 526"/>
                <a:gd name="T53" fmla="*/ 522 h 526"/>
                <a:gd name="T54" fmla="*/ 358 w 526"/>
                <a:gd name="T55" fmla="*/ 508 h 526"/>
                <a:gd name="T56" fmla="*/ 401 w 526"/>
                <a:gd name="T57" fmla="*/ 486 h 526"/>
                <a:gd name="T58" fmla="*/ 441 w 526"/>
                <a:gd name="T59" fmla="*/ 458 h 526"/>
                <a:gd name="T60" fmla="*/ 473 w 526"/>
                <a:gd name="T61" fmla="*/ 422 h 526"/>
                <a:gd name="T62" fmla="*/ 498 w 526"/>
                <a:gd name="T63" fmla="*/ 380 h 526"/>
                <a:gd name="T64" fmla="*/ 516 w 526"/>
                <a:gd name="T65" fmla="*/ 335 h 526"/>
                <a:gd name="T66" fmla="*/ 525 w 526"/>
                <a:gd name="T67" fmla="*/ 287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6" h="526">
                  <a:moveTo>
                    <a:pt x="526" y="263"/>
                  </a:moveTo>
                  <a:lnTo>
                    <a:pt x="525" y="239"/>
                  </a:lnTo>
                  <a:lnTo>
                    <a:pt x="522" y="214"/>
                  </a:lnTo>
                  <a:lnTo>
                    <a:pt x="516" y="191"/>
                  </a:lnTo>
                  <a:lnTo>
                    <a:pt x="508" y="168"/>
                  </a:lnTo>
                  <a:lnTo>
                    <a:pt x="498" y="146"/>
                  </a:lnTo>
                  <a:lnTo>
                    <a:pt x="487" y="125"/>
                  </a:lnTo>
                  <a:lnTo>
                    <a:pt x="473" y="104"/>
                  </a:lnTo>
                  <a:lnTo>
                    <a:pt x="457" y="85"/>
                  </a:lnTo>
                  <a:lnTo>
                    <a:pt x="441" y="69"/>
                  </a:lnTo>
                  <a:lnTo>
                    <a:pt x="422" y="53"/>
                  </a:lnTo>
                  <a:lnTo>
                    <a:pt x="401" y="39"/>
                  </a:lnTo>
                  <a:lnTo>
                    <a:pt x="380" y="28"/>
                  </a:lnTo>
                  <a:lnTo>
                    <a:pt x="358" y="18"/>
                  </a:lnTo>
                  <a:lnTo>
                    <a:pt x="335" y="10"/>
                  </a:lnTo>
                  <a:lnTo>
                    <a:pt x="312" y="4"/>
                  </a:lnTo>
                  <a:lnTo>
                    <a:pt x="287" y="1"/>
                  </a:lnTo>
                  <a:lnTo>
                    <a:pt x="263" y="0"/>
                  </a:lnTo>
                  <a:lnTo>
                    <a:pt x="239" y="1"/>
                  </a:lnTo>
                  <a:lnTo>
                    <a:pt x="214" y="4"/>
                  </a:lnTo>
                  <a:lnTo>
                    <a:pt x="191" y="10"/>
                  </a:lnTo>
                  <a:lnTo>
                    <a:pt x="168" y="18"/>
                  </a:lnTo>
                  <a:lnTo>
                    <a:pt x="146" y="28"/>
                  </a:lnTo>
                  <a:lnTo>
                    <a:pt x="125" y="39"/>
                  </a:lnTo>
                  <a:lnTo>
                    <a:pt x="105" y="53"/>
                  </a:lnTo>
                  <a:lnTo>
                    <a:pt x="86" y="69"/>
                  </a:lnTo>
                  <a:lnTo>
                    <a:pt x="68" y="85"/>
                  </a:lnTo>
                  <a:lnTo>
                    <a:pt x="53" y="104"/>
                  </a:lnTo>
                  <a:lnTo>
                    <a:pt x="40" y="125"/>
                  </a:lnTo>
                  <a:lnTo>
                    <a:pt x="27" y="146"/>
                  </a:lnTo>
                  <a:lnTo>
                    <a:pt x="18" y="168"/>
                  </a:lnTo>
                  <a:lnTo>
                    <a:pt x="10" y="191"/>
                  </a:lnTo>
                  <a:lnTo>
                    <a:pt x="4" y="214"/>
                  </a:lnTo>
                  <a:lnTo>
                    <a:pt x="1" y="239"/>
                  </a:lnTo>
                  <a:lnTo>
                    <a:pt x="0" y="263"/>
                  </a:lnTo>
                  <a:lnTo>
                    <a:pt x="1" y="287"/>
                  </a:lnTo>
                  <a:lnTo>
                    <a:pt x="4" y="312"/>
                  </a:lnTo>
                  <a:lnTo>
                    <a:pt x="10" y="335"/>
                  </a:lnTo>
                  <a:lnTo>
                    <a:pt x="18" y="358"/>
                  </a:lnTo>
                  <a:lnTo>
                    <a:pt x="27" y="380"/>
                  </a:lnTo>
                  <a:lnTo>
                    <a:pt x="40" y="401"/>
                  </a:lnTo>
                  <a:lnTo>
                    <a:pt x="53" y="422"/>
                  </a:lnTo>
                  <a:lnTo>
                    <a:pt x="68" y="440"/>
                  </a:lnTo>
                  <a:lnTo>
                    <a:pt x="86" y="458"/>
                  </a:lnTo>
                  <a:lnTo>
                    <a:pt x="105" y="473"/>
                  </a:lnTo>
                  <a:lnTo>
                    <a:pt x="125" y="486"/>
                  </a:lnTo>
                  <a:lnTo>
                    <a:pt x="146" y="498"/>
                  </a:lnTo>
                  <a:lnTo>
                    <a:pt x="168" y="508"/>
                  </a:lnTo>
                  <a:lnTo>
                    <a:pt x="191" y="516"/>
                  </a:lnTo>
                  <a:lnTo>
                    <a:pt x="214" y="522"/>
                  </a:lnTo>
                  <a:lnTo>
                    <a:pt x="239" y="525"/>
                  </a:lnTo>
                  <a:lnTo>
                    <a:pt x="263" y="526"/>
                  </a:lnTo>
                  <a:lnTo>
                    <a:pt x="287" y="525"/>
                  </a:lnTo>
                  <a:lnTo>
                    <a:pt x="312" y="522"/>
                  </a:lnTo>
                  <a:lnTo>
                    <a:pt x="335" y="516"/>
                  </a:lnTo>
                  <a:lnTo>
                    <a:pt x="358" y="508"/>
                  </a:lnTo>
                  <a:lnTo>
                    <a:pt x="380" y="498"/>
                  </a:lnTo>
                  <a:lnTo>
                    <a:pt x="401" y="486"/>
                  </a:lnTo>
                  <a:lnTo>
                    <a:pt x="422" y="473"/>
                  </a:lnTo>
                  <a:lnTo>
                    <a:pt x="441" y="458"/>
                  </a:lnTo>
                  <a:lnTo>
                    <a:pt x="457" y="440"/>
                  </a:lnTo>
                  <a:lnTo>
                    <a:pt x="473" y="422"/>
                  </a:lnTo>
                  <a:lnTo>
                    <a:pt x="487" y="401"/>
                  </a:lnTo>
                  <a:lnTo>
                    <a:pt x="498" y="380"/>
                  </a:lnTo>
                  <a:lnTo>
                    <a:pt x="508" y="358"/>
                  </a:lnTo>
                  <a:lnTo>
                    <a:pt x="516" y="335"/>
                  </a:lnTo>
                  <a:lnTo>
                    <a:pt x="522" y="312"/>
                  </a:lnTo>
                  <a:lnTo>
                    <a:pt x="525" y="287"/>
                  </a:lnTo>
                  <a:lnTo>
                    <a:pt x="526" y="26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96" name="Line 372"/>
            <p:cNvSpPr>
              <a:spLocks noChangeShapeType="1"/>
            </p:cNvSpPr>
            <p:nvPr/>
          </p:nvSpPr>
          <p:spPr bwMode="auto">
            <a:xfrm flipV="1">
              <a:off x="4375" y="199"/>
              <a:ext cx="64" cy="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97" name="Line 373"/>
            <p:cNvSpPr>
              <a:spLocks noChangeShapeType="1"/>
            </p:cNvSpPr>
            <p:nvPr/>
          </p:nvSpPr>
          <p:spPr bwMode="auto">
            <a:xfrm flipV="1">
              <a:off x="4338" y="199"/>
              <a:ext cx="5" cy="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98" name="Line 374"/>
            <p:cNvSpPr>
              <a:spLocks noChangeShapeType="1"/>
            </p:cNvSpPr>
            <p:nvPr/>
          </p:nvSpPr>
          <p:spPr bwMode="auto">
            <a:xfrm flipV="1">
              <a:off x="4349" y="199"/>
              <a:ext cx="41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399" name="Line 375"/>
            <p:cNvSpPr>
              <a:spLocks noChangeShapeType="1"/>
            </p:cNvSpPr>
            <p:nvPr/>
          </p:nvSpPr>
          <p:spPr bwMode="auto">
            <a:xfrm>
              <a:off x="3597" y="1717"/>
              <a:ext cx="882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00" name="Line 376"/>
            <p:cNvSpPr>
              <a:spLocks noChangeShapeType="1"/>
            </p:cNvSpPr>
            <p:nvPr/>
          </p:nvSpPr>
          <p:spPr bwMode="auto">
            <a:xfrm flipV="1">
              <a:off x="3526" y="1576"/>
              <a:ext cx="64" cy="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01" name="Line 377"/>
            <p:cNvSpPr>
              <a:spLocks noChangeShapeType="1"/>
            </p:cNvSpPr>
            <p:nvPr/>
          </p:nvSpPr>
          <p:spPr bwMode="auto">
            <a:xfrm flipV="1">
              <a:off x="3533" y="1584"/>
              <a:ext cx="96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02" name="Line 378"/>
            <p:cNvSpPr>
              <a:spLocks noChangeShapeType="1"/>
            </p:cNvSpPr>
            <p:nvPr/>
          </p:nvSpPr>
          <p:spPr bwMode="auto">
            <a:xfrm flipV="1">
              <a:off x="3554" y="1604"/>
              <a:ext cx="100" cy="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03" name="Line 379"/>
            <p:cNvSpPr>
              <a:spLocks noChangeShapeType="1"/>
            </p:cNvSpPr>
            <p:nvPr/>
          </p:nvSpPr>
          <p:spPr bwMode="auto">
            <a:xfrm flipV="1">
              <a:off x="3588" y="1636"/>
              <a:ext cx="79" cy="8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04" name="Line 380"/>
            <p:cNvSpPr>
              <a:spLocks noChangeShapeType="1"/>
            </p:cNvSpPr>
            <p:nvPr/>
          </p:nvSpPr>
          <p:spPr bwMode="auto">
            <a:xfrm flipV="1">
              <a:off x="4347" y="1297"/>
              <a:ext cx="24" cy="2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05" name="Line 381"/>
            <p:cNvSpPr>
              <a:spLocks noChangeShapeType="1"/>
            </p:cNvSpPr>
            <p:nvPr/>
          </p:nvSpPr>
          <p:spPr bwMode="auto">
            <a:xfrm flipV="1">
              <a:off x="4339" y="1290"/>
              <a:ext cx="87" cy="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06" name="Line 382"/>
            <p:cNvSpPr>
              <a:spLocks noChangeShapeType="1"/>
            </p:cNvSpPr>
            <p:nvPr/>
          </p:nvSpPr>
          <p:spPr bwMode="auto">
            <a:xfrm flipV="1">
              <a:off x="4356" y="1307"/>
              <a:ext cx="100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07" name="Line 383"/>
            <p:cNvSpPr>
              <a:spLocks noChangeShapeType="1"/>
            </p:cNvSpPr>
            <p:nvPr/>
          </p:nvSpPr>
          <p:spPr bwMode="auto">
            <a:xfrm flipV="1">
              <a:off x="4383" y="1333"/>
              <a:ext cx="92" cy="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08" name="Line 384"/>
            <p:cNvSpPr>
              <a:spLocks noChangeShapeType="1"/>
            </p:cNvSpPr>
            <p:nvPr/>
          </p:nvSpPr>
          <p:spPr bwMode="auto">
            <a:xfrm flipV="1">
              <a:off x="4426" y="1376"/>
              <a:ext cx="51" cy="5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09" name="Line 385"/>
            <p:cNvSpPr>
              <a:spLocks noChangeShapeType="1"/>
            </p:cNvSpPr>
            <p:nvPr/>
          </p:nvSpPr>
          <p:spPr bwMode="auto">
            <a:xfrm flipV="1">
              <a:off x="4339" y="1506"/>
              <a:ext cx="55" cy="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10" name="Line 386"/>
            <p:cNvSpPr>
              <a:spLocks noChangeShapeType="1"/>
            </p:cNvSpPr>
            <p:nvPr/>
          </p:nvSpPr>
          <p:spPr bwMode="auto">
            <a:xfrm flipV="1">
              <a:off x="4343" y="1510"/>
              <a:ext cx="92" cy="9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11" name="Line 387"/>
            <p:cNvSpPr>
              <a:spLocks noChangeShapeType="1"/>
            </p:cNvSpPr>
            <p:nvPr/>
          </p:nvSpPr>
          <p:spPr bwMode="auto">
            <a:xfrm flipV="1">
              <a:off x="4362" y="1529"/>
              <a:ext cx="100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12" name="Line 388"/>
            <p:cNvSpPr>
              <a:spLocks noChangeShapeType="1"/>
            </p:cNvSpPr>
            <p:nvPr/>
          </p:nvSpPr>
          <p:spPr bwMode="auto">
            <a:xfrm flipV="1">
              <a:off x="4392" y="1559"/>
              <a:ext cx="85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13" name="Line 389"/>
            <p:cNvSpPr>
              <a:spLocks noChangeShapeType="1"/>
            </p:cNvSpPr>
            <p:nvPr/>
          </p:nvSpPr>
          <p:spPr bwMode="auto">
            <a:xfrm flipV="1">
              <a:off x="4452" y="1619"/>
              <a:ext cx="12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14" name="Line 390"/>
            <p:cNvSpPr>
              <a:spLocks noChangeShapeType="1"/>
            </p:cNvSpPr>
            <p:nvPr/>
          </p:nvSpPr>
          <p:spPr bwMode="auto">
            <a:xfrm flipV="1">
              <a:off x="3528" y="1397"/>
              <a:ext cx="58" cy="5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15" name="Line 391"/>
            <p:cNvSpPr>
              <a:spLocks noChangeShapeType="1"/>
            </p:cNvSpPr>
            <p:nvPr/>
          </p:nvSpPr>
          <p:spPr bwMode="auto">
            <a:xfrm flipV="1">
              <a:off x="3533" y="1403"/>
              <a:ext cx="93" cy="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16" name="Line 392"/>
            <p:cNvSpPr>
              <a:spLocks noChangeShapeType="1"/>
            </p:cNvSpPr>
            <p:nvPr/>
          </p:nvSpPr>
          <p:spPr bwMode="auto">
            <a:xfrm flipV="1">
              <a:off x="3552" y="1424"/>
              <a:ext cx="100" cy="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17" name="Line 393"/>
            <p:cNvSpPr>
              <a:spLocks noChangeShapeType="1"/>
            </p:cNvSpPr>
            <p:nvPr/>
          </p:nvSpPr>
          <p:spPr bwMode="auto">
            <a:xfrm flipV="1">
              <a:off x="3584" y="1454"/>
              <a:ext cx="83" cy="8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18" name="Freeform 394"/>
            <p:cNvSpPr>
              <a:spLocks/>
            </p:cNvSpPr>
            <p:nvPr/>
          </p:nvSpPr>
          <p:spPr bwMode="auto">
            <a:xfrm>
              <a:off x="3526" y="1576"/>
              <a:ext cx="141" cy="141"/>
            </a:xfrm>
            <a:custGeom>
              <a:avLst/>
              <a:gdLst>
                <a:gd name="T0" fmla="*/ 525 w 526"/>
                <a:gd name="T1" fmla="*/ 239 h 527"/>
                <a:gd name="T2" fmla="*/ 516 w 526"/>
                <a:gd name="T3" fmla="*/ 191 h 527"/>
                <a:gd name="T4" fmla="*/ 498 w 526"/>
                <a:gd name="T5" fmla="*/ 146 h 527"/>
                <a:gd name="T6" fmla="*/ 473 w 526"/>
                <a:gd name="T7" fmla="*/ 105 h 527"/>
                <a:gd name="T8" fmla="*/ 441 w 526"/>
                <a:gd name="T9" fmla="*/ 68 h 527"/>
                <a:gd name="T10" fmla="*/ 401 w 526"/>
                <a:gd name="T11" fmla="*/ 40 h 527"/>
                <a:gd name="T12" fmla="*/ 358 w 526"/>
                <a:gd name="T13" fmla="*/ 17 h 527"/>
                <a:gd name="T14" fmla="*/ 312 w 526"/>
                <a:gd name="T15" fmla="*/ 4 h 527"/>
                <a:gd name="T16" fmla="*/ 263 w 526"/>
                <a:gd name="T17" fmla="*/ 0 h 527"/>
                <a:gd name="T18" fmla="*/ 214 w 526"/>
                <a:gd name="T19" fmla="*/ 4 h 527"/>
                <a:gd name="T20" fmla="*/ 168 w 526"/>
                <a:gd name="T21" fmla="*/ 17 h 527"/>
                <a:gd name="T22" fmla="*/ 125 w 526"/>
                <a:gd name="T23" fmla="*/ 40 h 527"/>
                <a:gd name="T24" fmla="*/ 86 w 526"/>
                <a:gd name="T25" fmla="*/ 68 h 527"/>
                <a:gd name="T26" fmla="*/ 53 w 526"/>
                <a:gd name="T27" fmla="*/ 105 h 527"/>
                <a:gd name="T28" fmla="*/ 27 w 526"/>
                <a:gd name="T29" fmla="*/ 146 h 527"/>
                <a:gd name="T30" fmla="*/ 10 w 526"/>
                <a:gd name="T31" fmla="*/ 191 h 527"/>
                <a:gd name="T32" fmla="*/ 1 w 526"/>
                <a:gd name="T33" fmla="*/ 239 h 527"/>
                <a:gd name="T34" fmla="*/ 1 w 526"/>
                <a:gd name="T35" fmla="*/ 287 h 527"/>
                <a:gd name="T36" fmla="*/ 10 w 526"/>
                <a:gd name="T37" fmla="*/ 336 h 527"/>
                <a:gd name="T38" fmla="*/ 27 w 526"/>
                <a:gd name="T39" fmla="*/ 381 h 527"/>
                <a:gd name="T40" fmla="*/ 53 w 526"/>
                <a:gd name="T41" fmla="*/ 422 h 527"/>
                <a:gd name="T42" fmla="*/ 86 w 526"/>
                <a:gd name="T43" fmla="*/ 457 h 527"/>
                <a:gd name="T44" fmla="*/ 125 w 526"/>
                <a:gd name="T45" fmla="*/ 487 h 527"/>
                <a:gd name="T46" fmla="*/ 168 w 526"/>
                <a:gd name="T47" fmla="*/ 508 h 527"/>
                <a:gd name="T48" fmla="*/ 214 w 526"/>
                <a:gd name="T49" fmla="*/ 521 h 527"/>
                <a:gd name="T50" fmla="*/ 263 w 526"/>
                <a:gd name="T51" fmla="*/ 527 h 527"/>
                <a:gd name="T52" fmla="*/ 312 w 526"/>
                <a:gd name="T53" fmla="*/ 521 h 527"/>
                <a:gd name="T54" fmla="*/ 358 w 526"/>
                <a:gd name="T55" fmla="*/ 508 h 527"/>
                <a:gd name="T56" fmla="*/ 401 w 526"/>
                <a:gd name="T57" fmla="*/ 487 h 527"/>
                <a:gd name="T58" fmla="*/ 441 w 526"/>
                <a:gd name="T59" fmla="*/ 457 h 527"/>
                <a:gd name="T60" fmla="*/ 473 w 526"/>
                <a:gd name="T61" fmla="*/ 422 h 527"/>
                <a:gd name="T62" fmla="*/ 498 w 526"/>
                <a:gd name="T63" fmla="*/ 381 h 527"/>
                <a:gd name="T64" fmla="*/ 516 w 526"/>
                <a:gd name="T65" fmla="*/ 336 h 527"/>
                <a:gd name="T66" fmla="*/ 525 w 526"/>
                <a:gd name="T67" fmla="*/ 287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6" h="527">
                  <a:moveTo>
                    <a:pt x="526" y="263"/>
                  </a:moveTo>
                  <a:lnTo>
                    <a:pt x="525" y="239"/>
                  </a:lnTo>
                  <a:lnTo>
                    <a:pt x="522" y="215"/>
                  </a:lnTo>
                  <a:lnTo>
                    <a:pt x="516" y="191"/>
                  </a:lnTo>
                  <a:lnTo>
                    <a:pt x="508" y="168"/>
                  </a:lnTo>
                  <a:lnTo>
                    <a:pt x="498" y="146"/>
                  </a:lnTo>
                  <a:lnTo>
                    <a:pt x="487" y="125"/>
                  </a:lnTo>
                  <a:lnTo>
                    <a:pt x="473" y="105"/>
                  </a:lnTo>
                  <a:lnTo>
                    <a:pt x="457" y="86"/>
                  </a:lnTo>
                  <a:lnTo>
                    <a:pt x="441" y="68"/>
                  </a:lnTo>
                  <a:lnTo>
                    <a:pt x="422" y="53"/>
                  </a:lnTo>
                  <a:lnTo>
                    <a:pt x="401" y="40"/>
                  </a:lnTo>
                  <a:lnTo>
                    <a:pt x="380" y="27"/>
                  </a:lnTo>
                  <a:lnTo>
                    <a:pt x="358" y="17"/>
                  </a:lnTo>
                  <a:lnTo>
                    <a:pt x="335" y="10"/>
                  </a:lnTo>
                  <a:lnTo>
                    <a:pt x="312" y="4"/>
                  </a:lnTo>
                  <a:lnTo>
                    <a:pt x="287" y="1"/>
                  </a:lnTo>
                  <a:lnTo>
                    <a:pt x="263" y="0"/>
                  </a:lnTo>
                  <a:lnTo>
                    <a:pt x="239" y="1"/>
                  </a:lnTo>
                  <a:lnTo>
                    <a:pt x="214" y="4"/>
                  </a:lnTo>
                  <a:lnTo>
                    <a:pt x="191" y="10"/>
                  </a:lnTo>
                  <a:lnTo>
                    <a:pt x="168" y="17"/>
                  </a:lnTo>
                  <a:lnTo>
                    <a:pt x="146" y="27"/>
                  </a:lnTo>
                  <a:lnTo>
                    <a:pt x="125" y="40"/>
                  </a:lnTo>
                  <a:lnTo>
                    <a:pt x="105" y="53"/>
                  </a:lnTo>
                  <a:lnTo>
                    <a:pt x="86" y="68"/>
                  </a:lnTo>
                  <a:lnTo>
                    <a:pt x="68" y="86"/>
                  </a:lnTo>
                  <a:lnTo>
                    <a:pt x="53" y="105"/>
                  </a:lnTo>
                  <a:lnTo>
                    <a:pt x="40" y="125"/>
                  </a:lnTo>
                  <a:lnTo>
                    <a:pt x="27" y="146"/>
                  </a:lnTo>
                  <a:lnTo>
                    <a:pt x="18" y="168"/>
                  </a:lnTo>
                  <a:lnTo>
                    <a:pt x="10" y="191"/>
                  </a:lnTo>
                  <a:lnTo>
                    <a:pt x="4" y="215"/>
                  </a:lnTo>
                  <a:lnTo>
                    <a:pt x="1" y="239"/>
                  </a:lnTo>
                  <a:lnTo>
                    <a:pt x="0" y="263"/>
                  </a:lnTo>
                  <a:lnTo>
                    <a:pt x="1" y="287"/>
                  </a:lnTo>
                  <a:lnTo>
                    <a:pt x="4" y="311"/>
                  </a:lnTo>
                  <a:lnTo>
                    <a:pt x="10" y="336"/>
                  </a:lnTo>
                  <a:lnTo>
                    <a:pt x="18" y="358"/>
                  </a:lnTo>
                  <a:lnTo>
                    <a:pt x="27" y="381"/>
                  </a:lnTo>
                  <a:lnTo>
                    <a:pt x="40" y="402"/>
                  </a:lnTo>
                  <a:lnTo>
                    <a:pt x="53" y="422"/>
                  </a:lnTo>
                  <a:lnTo>
                    <a:pt x="68" y="441"/>
                  </a:lnTo>
                  <a:lnTo>
                    <a:pt x="86" y="457"/>
                  </a:lnTo>
                  <a:lnTo>
                    <a:pt x="105" y="473"/>
                  </a:lnTo>
                  <a:lnTo>
                    <a:pt x="125" y="487"/>
                  </a:lnTo>
                  <a:lnTo>
                    <a:pt x="146" y="499"/>
                  </a:lnTo>
                  <a:lnTo>
                    <a:pt x="168" y="508"/>
                  </a:lnTo>
                  <a:lnTo>
                    <a:pt x="191" y="516"/>
                  </a:lnTo>
                  <a:lnTo>
                    <a:pt x="214" y="521"/>
                  </a:lnTo>
                  <a:lnTo>
                    <a:pt x="239" y="526"/>
                  </a:lnTo>
                  <a:lnTo>
                    <a:pt x="263" y="527"/>
                  </a:lnTo>
                  <a:lnTo>
                    <a:pt x="287" y="526"/>
                  </a:lnTo>
                  <a:lnTo>
                    <a:pt x="312" y="521"/>
                  </a:lnTo>
                  <a:lnTo>
                    <a:pt x="335" y="516"/>
                  </a:lnTo>
                  <a:lnTo>
                    <a:pt x="358" y="508"/>
                  </a:lnTo>
                  <a:lnTo>
                    <a:pt x="380" y="499"/>
                  </a:lnTo>
                  <a:lnTo>
                    <a:pt x="401" y="487"/>
                  </a:lnTo>
                  <a:lnTo>
                    <a:pt x="422" y="473"/>
                  </a:lnTo>
                  <a:lnTo>
                    <a:pt x="441" y="457"/>
                  </a:lnTo>
                  <a:lnTo>
                    <a:pt x="457" y="441"/>
                  </a:lnTo>
                  <a:lnTo>
                    <a:pt x="473" y="422"/>
                  </a:lnTo>
                  <a:lnTo>
                    <a:pt x="487" y="402"/>
                  </a:lnTo>
                  <a:lnTo>
                    <a:pt x="498" y="381"/>
                  </a:lnTo>
                  <a:lnTo>
                    <a:pt x="508" y="358"/>
                  </a:lnTo>
                  <a:lnTo>
                    <a:pt x="516" y="336"/>
                  </a:lnTo>
                  <a:lnTo>
                    <a:pt x="522" y="311"/>
                  </a:lnTo>
                  <a:lnTo>
                    <a:pt x="525" y="287"/>
                  </a:lnTo>
                  <a:lnTo>
                    <a:pt x="526" y="26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19" name="Freeform 395"/>
            <p:cNvSpPr>
              <a:spLocks/>
            </p:cNvSpPr>
            <p:nvPr/>
          </p:nvSpPr>
          <p:spPr bwMode="auto">
            <a:xfrm>
              <a:off x="4338" y="1646"/>
              <a:ext cx="141" cy="71"/>
            </a:xfrm>
            <a:custGeom>
              <a:avLst/>
              <a:gdLst>
                <a:gd name="T0" fmla="*/ 526 w 526"/>
                <a:gd name="T1" fmla="*/ 264 h 264"/>
                <a:gd name="T2" fmla="*/ 525 w 526"/>
                <a:gd name="T3" fmla="*/ 240 h 264"/>
                <a:gd name="T4" fmla="*/ 522 w 526"/>
                <a:gd name="T5" fmla="*/ 215 h 264"/>
                <a:gd name="T6" fmla="*/ 516 w 526"/>
                <a:gd name="T7" fmla="*/ 191 h 264"/>
                <a:gd name="T8" fmla="*/ 508 w 526"/>
                <a:gd name="T9" fmla="*/ 169 h 264"/>
                <a:gd name="T10" fmla="*/ 498 w 526"/>
                <a:gd name="T11" fmla="*/ 146 h 264"/>
                <a:gd name="T12" fmla="*/ 486 w 526"/>
                <a:gd name="T13" fmla="*/ 125 h 264"/>
                <a:gd name="T14" fmla="*/ 473 w 526"/>
                <a:gd name="T15" fmla="*/ 105 h 264"/>
                <a:gd name="T16" fmla="*/ 458 w 526"/>
                <a:gd name="T17" fmla="*/ 86 h 264"/>
                <a:gd name="T18" fmla="*/ 440 w 526"/>
                <a:gd name="T19" fmla="*/ 69 h 264"/>
                <a:gd name="T20" fmla="*/ 421 w 526"/>
                <a:gd name="T21" fmla="*/ 53 h 264"/>
                <a:gd name="T22" fmla="*/ 401 w 526"/>
                <a:gd name="T23" fmla="*/ 40 h 264"/>
                <a:gd name="T24" fmla="*/ 380 w 526"/>
                <a:gd name="T25" fmla="*/ 27 h 264"/>
                <a:gd name="T26" fmla="*/ 358 w 526"/>
                <a:gd name="T27" fmla="*/ 18 h 264"/>
                <a:gd name="T28" fmla="*/ 335 w 526"/>
                <a:gd name="T29" fmla="*/ 10 h 264"/>
                <a:gd name="T30" fmla="*/ 312 w 526"/>
                <a:gd name="T31" fmla="*/ 4 h 264"/>
                <a:gd name="T32" fmla="*/ 287 w 526"/>
                <a:gd name="T33" fmla="*/ 1 h 264"/>
                <a:gd name="T34" fmla="*/ 263 w 526"/>
                <a:gd name="T35" fmla="*/ 0 h 264"/>
                <a:gd name="T36" fmla="*/ 239 w 526"/>
                <a:gd name="T37" fmla="*/ 1 h 264"/>
                <a:gd name="T38" fmla="*/ 214 w 526"/>
                <a:gd name="T39" fmla="*/ 4 h 264"/>
                <a:gd name="T40" fmla="*/ 191 w 526"/>
                <a:gd name="T41" fmla="*/ 10 h 264"/>
                <a:gd name="T42" fmla="*/ 168 w 526"/>
                <a:gd name="T43" fmla="*/ 18 h 264"/>
                <a:gd name="T44" fmla="*/ 146 w 526"/>
                <a:gd name="T45" fmla="*/ 27 h 264"/>
                <a:gd name="T46" fmla="*/ 124 w 526"/>
                <a:gd name="T47" fmla="*/ 40 h 264"/>
                <a:gd name="T48" fmla="*/ 104 w 526"/>
                <a:gd name="T49" fmla="*/ 53 h 264"/>
                <a:gd name="T50" fmla="*/ 85 w 526"/>
                <a:gd name="T51" fmla="*/ 69 h 264"/>
                <a:gd name="T52" fmla="*/ 69 w 526"/>
                <a:gd name="T53" fmla="*/ 86 h 264"/>
                <a:gd name="T54" fmla="*/ 53 w 526"/>
                <a:gd name="T55" fmla="*/ 105 h 264"/>
                <a:gd name="T56" fmla="*/ 39 w 526"/>
                <a:gd name="T57" fmla="*/ 125 h 264"/>
                <a:gd name="T58" fmla="*/ 28 w 526"/>
                <a:gd name="T59" fmla="*/ 146 h 264"/>
                <a:gd name="T60" fmla="*/ 18 w 526"/>
                <a:gd name="T61" fmla="*/ 169 h 264"/>
                <a:gd name="T62" fmla="*/ 10 w 526"/>
                <a:gd name="T63" fmla="*/ 191 h 264"/>
                <a:gd name="T64" fmla="*/ 4 w 526"/>
                <a:gd name="T65" fmla="*/ 215 h 264"/>
                <a:gd name="T66" fmla="*/ 1 w 526"/>
                <a:gd name="T67" fmla="*/ 240 h 264"/>
                <a:gd name="T68" fmla="*/ 0 w 526"/>
                <a:gd name="T69" fmla="*/ 264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26" h="264">
                  <a:moveTo>
                    <a:pt x="526" y="264"/>
                  </a:moveTo>
                  <a:lnTo>
                    <a:pt x="525" y="240"/>
                  </a:lnTo>
                  <a:lnTo>
                    <a:pt x="522" y="215"/>
                  </a:lnTo>
                  <a:lnTo>
                    <a:pt x="516" y="191"/>
                  </a:lnTo>
                  <a:lnTo>
                    <a:pt x="508" y="169"/>
                  </a:lnTo>
                  <a:lnTo>
                    <a:pt x="498" y="146"/>
                  </a:lnTo>
                  <a:lnTo>
                    <a:pt x="486" y="125"/>
                  </a:lnTo>
                  <a:lnTo>
                    <a:pt x="473" y="105"/>
                  </a:lnTo>
                  <a:lnTo>
                    <a:pt x="458" y="86"/>
                  </a:lnTo>
                  <a:lnTo>
                    <a:pt x="440" y="69"/>
                  </a:lnTo>
                  <a:lnTo>
                    <a:pt x="421" y="53"/>
                  </a:lnTo>
                  <a:lnTo>
                    <a:pt x="401" y="40"/>
                  </a:lnTo>
                  <a:lnTo>
                    <a:pt x="380" y="27"/>
                  </a:lnTo>
                  <a:lnTo>
                    <a:pt x="358" y="18"/>
                  </a:lnTo>
                  <a:lnTo>
                    <a:pt x="335" y="10"/>
                  </a:lnTo>
                  <a:lnTo>
                    <a:pt x="312" y="4"/>
                  </a:lnTo>
                  <a:lnTo>
                    <a:pt x="287" y="1"/>
                  </a:lnTo>
                  <a:lnTo>
                    <a:pt x="263" y="0"/>
                  </a:lnTo>
                  <a:lnTo>
                    <a:pt x="239" y="1"/>
                  </a:lnTo>
                  <a:lnTo>
                    <a:pt x="214" y="4"/>
                  </a:lnTo>
                  <a:lnTo>
                    <a:pt x="191" y="10"/>
                  </a:lnTo>
                  <a:lnTo>
                    <a:pt x="168" y="18"/>
                  </a:lnTo>
                  <a:lnTo>
                    <a:pt x="146" y="27"/>
                  </a:lnTo>
                  <a:lnTo>
                    <a:pt x="124" y="40"/>
                  </a:lnTo>
                  <a:lnTo>
                    <a:pt x="104" y="53"/>
                  </a:lnTo>
                  <a:lnTo>
                    <a:pt x="85" y="69"/>
                  </a:lnTo>
                  <a:lnTo>
                    <a:pt x="69" y="86"/>
                  </a:lnTo>
                  <a:lnTo>
                    <a:pt x="53" y="105"/>
                  </a:lnTo>
                  <a:lnTo>
                    <a:pt x="39" y="125"/>
                  </a:lnTo>
                  <a:lnTo>
                    <a:pt x="28" y="146"/>
                  </a:lnTo>
                  <a:lnTo>
                    <a:pt x="18" y="169"/>
                  </a:lnTo>
                  <a:lnTo>
                    <a:pt x="10" y="191"/>
                  </a:lnTo>
                  <a:lnTo>
                    <a:pt x="4" y="215"/>
                  </a:lnTo>
                  <a:lnTo>
                    <a:pt x="1" y="240"/>
                  </a:lnTo>
                  <a:lnTo>
                    <a:pt x="0" y="26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20" name="Line 396"/>
            <p:cNvSpPr>
              <a:spLocks noChangeShapeType="1"/>
            </p:cNvSpPr>
            <p:nvPr/>
          </p:nvSpPr>
          <p:spPr bwMode="auto">
            <a:xfrm flipH="1">
              <a:off x="3490" y="1646"/>
              <a:ext cx="23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21" name="Freeform 397"/>
            <p:cNvSpPr>
              <a:spLocks/>
            </p:cNvSpPr>
            <p:nvPr/>
          </p:nvSpPr>
          <p:spPr bwMode="auto">
            <a:xfrm>
              <a:off x="4338" y="1505"/>
              <a:ext cx="141" cy="141"/>
            </a:xfrm>
            <a:custGeom>
              <a:avLst/>
              <a:gdLst>
                <a:gd name="T0" fmla="*/ 525 w 526"/>
                <a:gd name="T1" fmla="*/ 238 h 526"/>
                <a:gd name="T2" fmla="*/ 516 w 526"/>
                <a:gd name="T3" fmla="*/ 191 h 526"/>
                <a:gd name="T4" fmla="*/ 498 w 526"/>
                <a:gd name="T5" fmla="*/ 146 h 526"/>
                <a:gd name="T6" fmla="*/ 473 w 526"/>
                <a:gd name="T7" fmla="*/ 105 h 526"/>
                <a:gd name="T8" fmla="*/ 440 w 526"/>
                <a:gd name="T9" fmla="*/ 68 h 526"/>
                <a:gd name="T10" fmla="*/ 401 w 526"/>
                <a:gd name="T11" fmla="*/ 40 h 526"/>
                <a:gd name="T12" fmla="*/ 358 w 526"/>
                <a:gd name="T13" fmla="*/ 17 h 526"/>
                <a:gd name="T14" fmla="*/ 312 w 526"/>
                <a:gd name="T15" fmla="*/ 4 h 526"/>
                <a:gd name="T16" fmla="*/ 263 w 526"/>
                <a:gd name="T17" fmla="*/ 0 h 526"/>
                <a:gd name="T18" fmla="*/ 214 w 526"/>
                <a:gd name="T19" fmla="*/ 4 h 526"/>
                <a:gd name="T20" fmla="*/ 168 w 526"/>
                <a:gd name="T21" fmla="*/ 17 h 526"/>
                <a:gd name="T22" fmla="*/ 124 w 526"/>
                <a:gd name="T23" fmla="*/ 40 h 526"/>
                <a:gd name="T24" fmla="*/ 85 w 526"/>
                <a:gd name="T25" fmla="*/ 68 h 526"/>
                <a:gd name="T26" fmla="*/ 53 w 526"/>
                <a:gd name="T27" fmla="*/ 105 h 526"/>
                <a:gd name="T28" fmla="*/ 28 w 526"/>
                <a:gd name="T29" fmla="*/ 146 h 526"/>
                <a:gd name="T30" fmla="*/ 10 w 526"/>
                <a:gd name="T31" fmla="*/ 191 h 526"/>
                <a:gd name="T32" fmla="*/ 1 w 526"/>
                <a:gd name="T33" fmla="*/ 238 h 526"/>
                <a:gd name="T34" fmla="*/ 1 w 526"/>
                <a:gd name="T35" fmla="*/ 287 h 526"/>
                <a:gd name="T36" fmla="*/ 10 w 526"/>
                <a:gd name="T37" fmla="*/ 335 h 526"/>
                <a:gd name="T38" fmla="*/ 28 w 526"/>
                <a:gd name="T39" fmla="*/ 380 h 526"/>
                <a:gd name="T40" fmla="*/ 53 w 526"/>
                <a:gd name="T41" fmla="*/ 422 h 526"/>
                <a:gd name="T42" fmla="*/ 85 w 526"/>
                <a:gd name="T43" fmla="*/ 457 h 526"/>
                <a:gd name="T44" fmla="*/ 124 w 526"/>
                <a:gd name="T45" fmla="*/ 487 h 526"/>
                <a:gd name="T46" fmla="*/ 168 w 526"/>
                <a:gd name="T47" fmla="*/ 508 h 526"/>
                <a:gd name="T48" fmla="*/ 214 w 526"/>
                <a:gd name="T49" fmla="*/ 521 h 526"/>
                <a:gd name="T50" fmla="*/ 263 w 526"/>
                <a:gd name="T51" fmla="*/ 526 h 526"/>
                <a:gd name="T52" fmla="*/ 312 w 526"/>
                <a:gd name="T53" fmla="*/ 521 h 526"/>
                <a:gd name="T54" fmla="*/ 358 w 526"/>
                <a:gd name="T55" fmla="*/ 508 h 526"/>
                <a:gd name="T56" fmla="*/ 401 w 526"/>
                <a:gd name="T57" fmla="*/ 487 h 526"/>
                <a:gd name="T58" fmla="*/ 440 w 526"/>
                <a:gd name="T59" fmla="*/ 457 h 526"/>
                <a:gd name="T60" fmla="*/ 473 w 526"/>
                <a:gd name="T61" fmla="*/ 422 h 526"/>
                <a:gd name="T62" fmla="*/ 498 w 526"/>
                <a:gd name="T63" fmla="*/ 380 h 526"/>
                <a:gd name="T64" fmla="*/ 516 w 526"/>
                <a:gd name="T65" fmla="*/ 335 h 526"/>
                <a:gd name="T66" fmla="*/ 525 w 526"/>
                <a:gd name="T67" fmla="*/ 287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6" h="526">
                  <a:moveTo>
                    <a:pt x="526" y="263"/>
                  </a:moveTo>
                  <a:lnTo>
                    <a:pt x="525" y="238"/>
                  </a:lnTo>
                  <a:lnTo>
                    <a:pt x="522" y="214"/>
                  </a:lnTo>
                  <a:lnTo>
                    <a:pt x="516" y="191"/>
                  </a:lnTo>
                  <a:lnTo>
                    <a:pt x="508" y="168"/>
                  </a:lnTo>
                  <a:lnTo>
                    <a:pt x="498" y="146"/>
                  </a:lnTo>
                  <a:lnTo>
                    <a:pt x="486" y="125"/>
                  </a:lnTo>
                  <a:lnTo>
                    <a:pt x="473" y="105"/>
                  </a:lnTo>
                  <a:lnTo>
                    <a:pt x="458" y="86"/>
                  </a:lnTo>
                  <a:lnTo>
                    <a:pt x="440" y="68"/>
                  </a:lnTo>
                  <a:lnTo>
                    <a:pt x="421" y="53"/>
                  </a:lnTo>
                  <a:lnTo>
                    <a:pt x="401" y="40"/>
                  </a:lnTo>
                  <a:lnTo>
                    <a:pt x="380" y="27"/>
                  </a:lnTo>
                  <a:lnTo>
                    <a:pt x="358" y="17"/>
                  </a:lnTo>
                  <a:lnTo>
                    <a:pt x="335" y="10"/>
                  </a:lnTo>
                  <a:lnTo>
                    <a:pt x="312" y="4"/>
                  </a:lnTo>
                  <a:lnTo>
                    <a:pt x="287" y="1"/>
                  </a:lnTo>
                  <a:lnTo>
                    <a:pt x="263" y="0"/>
                  </a:lnTo>
                  <a:lnTo>
                    <a:pt x="239" y="1"/>
                  </a:lnTo>
                  <a:lnTo>
                    <a:pt x="214" y="4"/>
                  </a:lnTo>
                  <a:lnTo>
                    <a:pt x="191" y="10"/>
                  </a:lnTo>
                  <a:lnTo>
                    <a:pt x="168" y="17"/>
                  </a:lnTo>
                  <a:lnTo>
                    <a:pt x="146" y="27"/>
                  </a:lnTo>
                  <a:lnTo>
                    <a:pt x="124" y="40"/>
                  </a:lnTo>
                  <a:lnTo>
                    <a:pt x="104" y="53"/>
                  </a:lnTo>
                  <a:lnTo>
                    <a:pt x="85" y="68"/>
                  </a:lnTo>
                  <a:lnTo>
                    <a:pt x="69" y="86"/>
                  </a:lnTo>
                  <a:lnTo>
                    <a:pt x="53" y="105"/>
                  </a:lnTo>
                  <a:lnTo>
                    <a:pt x="39" y="125"/>
                  </a:lnTo>
                  <a:lnTo>
                    <a:pt x="28" y="146"/>
                  </a:lnTo>
                  <a:lnTo>
                    <a:pt x="18" y="168"/>
                  </a:lnTo>
                  <a:lnTo>
                    <a:pt x="10" y="191"/>
                  </a:lnTo>
                  <a:lnTo>
                    <a:pt x="4" y="214"/>
                  </a:lnTo>
                  <a:lnTo>
                    <a:pt x="1" y="238"/>
                  </a:lnTo>
                  <a:lnTo>
                    <a:pt x="0" y="263"/>
                  </a:lnTo>
                  <a:lnTo>
                    <a:pt x="1" y="287"/>
                  </a:lnTo>
                  <a:lnTo>
                    <a:pt x="4" y="311"/>
                  </a:lnTo>
                  <a:lnTo>
                    <a:pt x="10" y="335"/>
                  </a:lnTo>
                  <a:lnTo>
                    <a:pt x="18" y="358"/>
                  </a:lnTo>
                  <a:lnTo>
                    <a:pt x="28" y="380"/>
                  </a:lnTo>
                  <a:lnTo>
                    <a:pt x="39" y="402"/>
                  </a:lnTo>
                  <a:lnTo>
                    <a:pt x="53" y="422"/>
                  </a:lnTo>
                  <a:lnTo>
                    <a:pt x="69" y="441"/>
                  </a:lnTo>
                  <a:lnTo>
                    <a:pt x="85" y="457"/>
                  </a:lnTo>
                  <a:lnTo>
                    <a:pt x="104" y="473"/>
                  </a:lnTo>
                  <a:lnTo>
                    <a:pt x="124" y="487"/>
                  </a:lnTo>
                  <a:lnTo>
                    <a:pt x="146" y="498"/>
                  </a:lnTo>
                  <a:lnTo>
                    <a:pt x="168" y="508"/>
                  </a:lnTo>
                  <a:lnTo>
                    <a:pt x="191" y="516"/>
                  </a:lnTo>
                  <a:lnTo>
                    <a:pt x="214" y="521"/>
                  </a:lnTo>
                  <a:lnTo>
                    <a:pt x="239" y="525"/>
                  </a:lnTo>
                  <a:lnTo>
                    <a:pt x="263" y="526"/>
                  </a:lnTo>
                  <a:lnTo>
                    <a:pt x="287" y="525"/>
                  </a:lnTo>
                  <a:lnTo>
                    <a:pt x="312" y="521"/>
                  </a:lnTo>
                  <a:lnTo>
                    <a:pt x="335" y="516"/>
                  </a:lnTo>
                  <a:lnTo>
                    <a:pt x="358" y="508"/>
                  </a:lnTo>
                  <a:lnTo>
                    <a:pt x="380" y="498"/>
                  </a:lnTo>
                  <a:lnTo>
                    <a:pt x="401" y="487"/>
                  </a:lnTo>
                  <a:lnTo>
                    <a:pt x="421" y="473"/>
                  </a:lnTo>
                  <a:lnTo>
                    <a:pt x="440" y="457"/>
                  </a:lnTo>
                  <a:lnTo>
                    <a:pt x="458" y="441"/>
                  </a:lnTo>
                  <a:lnTo>
                    <a:pt x="473" y="422"/>
                  </a:lnTo>
                  <a:lnTo>
                    <a:pt x="486" y="402"/>
                  </a:lnTo>
                  <a:lnTo>
                    <a:pt x="498" y="380"/>
                  </a:lnTo>
                  <a:lnTo>
                    <a:pt x="508" y="358"/>
                  </a:lnTo>
                  <a:lnTo>
                    <a:pt x="516" y="335"/>
                  </a:lnTo>
                  <a:lnTo>
                    <a:pt x="522" y="311"/>
                  </a:lnTo>
                  <a:lnTo>
                    <a:pt x="525" y="287"/>
                  </a:lnTo>
                  <a:lnTo>
                    <a:pt x="526" y="26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22" name="Line 398"/>
            <p:cNvSpPr>
              <a:spLocks noChangeShapeType="1"/>
            </p:cNvSpPr>
            <p:nvPr/>
          </p:nvSpPr>
          <p:spPr bwMode="auto">
            <a:xfrm>
              <a:off x="4292" y="1576"/>
              <a:ext cx="2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23" name="Freeform 399"/>
            <p:cNvSpPr>
              <a:spLocks/>
            </p:cNvSpPr>
            <p:nvPr/>
          </p:nvSpPr>
          <p:spPr bwMode="auto">
            <a:xfrm>
              <a:off x="4338" y="1288"/>
              <a:ext cx="141" cy="141"/>
            </a:xfrm>
            <a:custGeom>
              <a:avLst/>
              <a:gdLst>
                <a:gd name="T0" fmla="*/ 525 w 526"/>
                <a:gd name="T1" fmla="*/ 239 h 527"/>
                <a:gd name="T2" fmla="*/ 516 w 526"/>
                <a:gd name="T3" fmla="*/ 191 h 527"/>
                <a:gd name="T4" fmla="*/ 498 w 526"/>
                <a:gd name="T5" fmla="*/ 146 h 527"/>
                <a:gd name="T6" fmla="*/ 473 w 526"/>
                <a:gd name="T7" fmla="*/ 105 h 527"/>
                <a:gd name="T8" fmla="*/ 440 w 526"/>
                <a:gd name="T9" fmla="*/ 69 h 527"/>
                <a:gd name="T10" fmla="*/ 401 w 526"/>
                <a:gd name="T11" fmla="*/ 40 h 527"/>
                <a:gd name="T12" fmla="*/ 358 w 526"/>
                <a:gd name="T13" fmla="*/ 18 h 527"/>
                <a:gd name="T14" fmla="*/ 312 w 526"/>
                <a:gd name="T15" fmla="*/ 5 h 527"/>
                <a:gd name="T16" fmla="*/ 263 w 526"/>
                <a:gd name="T17" fmla="*/ 0 h 527"/>
                <a:gd name="T18" fmla="*/ 214 w 526"/>
                <a:gd name="T19" fmla="*/ 5 h 527"/>
                <a:gd name="T20" fmla="*/ 168 w 526"/>
                <a:gd name="T21" fmla="*/ 18 h 527"/>
                <a:gd name="T22" fmla="*/ 124 w 526"/>
                <a:gd name="T23" fmla="*/ 40 h 527"/>
                <a:gd name="T24" fmla="*/ 85 w 526"/>
                <a:gd name="T25" fmla="*/ 69 h 527"/>
                <a:gd name="T26" fmla="*/ 53 w 526"/>
                <a:gd name="T27" fmla="*/ 105 h 527"/>
                <a:gd name="T28" fmla="*/ 28 w 526"/>
                <a:gd name="T29" fmla="*/ 146 h 527"/>
                <a:gd name="T30" fmla="*/ 10 w 526"/>
                <a:gd name="T31" fmla="*/ 191 h 527"/>
                <a:gd name="T32" fmla="*/ 1 w 526"/>
                <a:gd name="T33" fmla="*/ 239 h 527"/>
                <a:gd name="T34" fmla="*/ 1 w 526"/>
                <a:gd name="T35" fmla="*/ 287 h 527"/>
                <a:gd name="T36" fmla="*/ 10 w 526"/>
                <a:gd name="T37" fmla="*/ 336 h 527"/>
                <a:gd name="T38" fmla="*/ 28 w 526"/>
                <a:gd name="T39" fmla="*/ 381 h 527"/>
                <a:gd name="T40" fmla="*/ 53 w 526"/>
                <a:gd name="T41" fmla="*/ 422 h 527"/>
                <a:gd name="T42" fmla="*/ 85 w 526"/>
                <a:gd name="T43" fmla="*/ 458 h 527"/>
                <a:gd name="T44" fmla="*/ 124 w 526"/>
                <a:gd name="T45" fmla="*/ 488 h 527"/>
                <a:gd name="T46" fmla="*/ 168 w 526"/>
                <a:gd name="T47" fmla="*/ 510 h 527"/>
                <a:gd name="T48" fmla="*/ 214 w 526"/>
                <a:gd name="T49" fmla="*/ 523 h 527"/>
                <a:gd name="T50" fmla="*/ 263 w 526"/>
                <a:gd name="T51" fmla="*/ 527 h 527"/>
                <a:gd name="T52" fmla="*/ 312 w 526"/>
                <a:gd name="T53" fmla="*/ 523 h 527"/>
                <a:gd name="T54" fmla="*/ 358 w 526"/>
                <a:gd name="T55" fmla="*/ 510 h 527"/>
                <a:gd name="T56" fmla="*/ 401 w 526"/>
                <a:gd name="T57" fmla="*/ 488 h 527"/>
                <a:gd name="T58" fmla="*/ 440 w 526"/>
                <a:gd name="T59" fmla="*/ 458 h 527"/>
                <a:gd name="T60" fmla="*/ 473 w 526"/>
                <a:gd name="T61" fmla="*/ 422 h 527"/>
                <a:gd name="T62" fmla="*/ 498 w 526"/>
                <a:gd name="T63" fmla="*/ 381 h 527"/>
                <a:gd name="T64" fmla="*/ 516 w 526"/>
                <a:gd name="T65" fmla="*/ 336 h 527"/>
                <a:gd name="T66" fmla="*/ 525 w 526"/>
                <a:gd name="T67" fmla="*/ 287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6" h="527">
                  <a:moveTo>
                    <a:pt x="526" y="263"/>
                  </a:moveTo>
                  <a:lnTo>
                    <a:pt x="525" y="239"/>
                  </a:lnTo>
                  <a:lnTo>
                    <a:pt x="522" y="216"/>
                  </a:lnTo>
                  <a:lnTo>
                    <a:pt x="516" y="191"/>
                  </a:lnTo>
                  <a:lnTo>
                    <a:pt x="508" y="168"/>
                  </a:lnTo>
                  <a:lnTo>
                    <a:pt x="498" y="146"/>
                  </a:lnTo>
                  <a:lnTo>
                    <a:pt x="486" y="125"/>
                  </a:lnTo>
                  <a:lnTo>
                    <a:pt x="473" y="105"/>
                  </a:lnTo>
                  <a:lnTo>
                    <a:pt x="458" y="86"/>
                  </a:lnTo>
                  <a:lnTo>
                    <a:pt x="440" y="69"/>
                  </a:lnTo>
                  <a:lnTo>
                    <a:pt x="421" y="53"/>
                  </a:lnTo>
                  <a:lnTo>
                    <a:pt x="401" y="40"/>
                  </a:lnTo>
                  <a:lnTo>
                    <a:pt x="380" y="28"/>
                  </a:lnTo>
                  <a:lnTo>
                    <a:pt x="358" y="18"/>
                  </a:lnTo>
                  <a:lnTo>
                    <a:pt x="335" y="10"/>
                  </a:lnTo>
                  <a:lnTo>
                    <a:pt x="312" y="5"/>
                  </a:lnTo>
                  <a:lnTo>
                    <a:pt x="287" y="1"/>
                  </a:lnTo>
                  <a:lnTo>
                    <a:pt x="263" y="0"/>
                  </a:lnTo>
                  <a:lnTo>
                    <a:pt x="239" y="1"/>
                  </a:lnTo>
                  <a:lnTo>
                    <a:pt x="214" y="5"/>
                  </a:lnTo>
                  <a:lnTo>
                    <a:pt x="191" y="10"/>
                  </a:lnTo>
                  <a:lnTo>
                    <a:pt x="168" y="18"/>
                  </a:lnTo>
                  <a:lnTo>
                    <a:pt x="146" y="28"/>
                  </a:lnTo>
                  <a:lnTo>
                    <a:pt x="124" y="40"/>
                  </a:lnTo>
                  <a:lnTo>
                    <a:pt x="104" y="53"/>
                  </a:lnTo>
                  <a:lnTo>
                    <a:pt x="85" y="69"/>
                  </a:lnTo>
                  <a:lnTo>
                    <a:pt x="69" y="86"/>
                  </a:lnTo>
                  <a:lnTo>
                    <a:pt x="53" y="105"/>
                  </a:lnTo>
                  <a:lnTo>
                    <a:pt x="39" y="125"/>
                  </a:lnTo>
                  <a:lnTo>
                    <a:pt x="28" y="146"/>
                  </a:lnTo>
                  <a:lnTo>
                    <a:pt x="18" y="168"/>
                  </a:lnTo>
                  <a:lnTo>
                    <a:pt x="10" y="191"/>
                  </a:lnTo>
                  <a:lnTo>
                    <a:pt x="4" y="216"/>
                  </a:lnTo>
                  <a:lnTo>
                    <a:pt x="1" y="239"/>
                  </a:lnTo>
                  <a:lnTo>
                    <a:pt x="0" y="263"/>
                  </a:lnTo>
                  <a:lnTo>
                    <a:pt x="1" y="287"/>
                  </a:lnTo>
                  <a:lnTo>
                    <a:pt x="4" y="312"/>
                  </a:lnTo>
                  <a:lnTo>
                    <a:pt x="10" y="336"/>
                  </a:lnTo>
                  <a:lnTo>
                    <a:pt x="18" y="358"/>
                  </a:lnTo>
                  <a:lnTo>
                    <a:pt x="28" y="381"/>
                  </a:lnTo>
                  <a:lnTo>
                    <a:pt x="39" y="402"/>
                  </a:lnTo>
                  <a:lnTo>
                    <a:pt x="53" y="422"/>
                  </a:lnTo>
                  <a:lnTo>
                    <a:pt x="69" y="441"/>
                  </a:lnTo>
                  <a:lnTo>
                    <a:pt x="85" y="458"/>
                  </a:lnTo>
                  <a:lnTo>
                    <a:pt x="104" y="474"/>
                  </a:lnTo>
                  <a:lnTo>
                    <a:pt x="124" y="488"/>
                  </a:lnTo>
                  <a:lnTo>
                    <a:pt x="146" y="500"/>
                  </a:lnTo>
                  <a:lnTo>
                    <a:pt x="168" y="510"/>
                  </a:lnTo>
                  <a:lnTo>
                    <a:pt x="191" y="517"/>
                  </a:lnTo>
                  <a:lnTo>
                    <a:pt x="214" y="523"/>
                  </a:lnTo>
                  <a:lnTo>
                    <a:pt x="239" y="526"/>
                  </a:lnTo>
                  <a:lnTo>
                    <a:pt x="263" y="527"/>
                  </a:lnTo>
                  <a:lnTo>
                    <a:pt x="287" y="526"/>
                  </a:lnTo>
                  <a:lnTo>
                    <a:pt x="312" y="523"/>
                  </a:lnTo>
                  <a:lnTo>
                    <a:pt x="335" y="517"/>
                  </a:lnTo>
                  <a:lnTo>
                    <a:pt x="358" y="510"/>
                  </a:lnTo>
                  <a:lnTo>
                    <a:pt x="380" y="500"/>
                  </a:lnTo>
                  <a:lnTo>
                    <a:pt x="401" y="488"/>
                  </a:lnTo>
                  <a:lnTo>
                    <a:pt x="421" y="474"/>
                  </a:lnTo>
                  <a:lnTo>
                    <a:pt x="440" y="458"/>
                  </a:lnTo>
                  <a:lnTo>
                    <a:pt x="458" y="441"/>
                  </a:lnTo>
                  <a:lnTo>
                    <a:pt x="473" y="422"/>
                  </a:lnTo>
                  <a:lnTo>
                    <a:pt x="486" y="402"/>
                  </a:lnTo>
                  <a:lnTo>
                    <a:pt x="498" y="381"/>
                  </a:lnTo>
                  <a:lnTo>
                    <a:pt x="508" y="358"/>
                  </a:lnTo>
                  <a:lnTo>
                    <a:pt x="516" y="336"/>
                  </a:lnTo>
                  <a:lnTo>
                    <a:pt x="522" y="312"/>
                  </a:lnTo>
                  <a:lnTo>
                    <a:pt x="525" y="287"/>
                  </a:lnTo>
                  <a:lnTo>
                    <a:pt x="526" y="26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24" name="Line 400"/>
            <p:cNvSpPr>
              <a:spLocks noChangeShapeType="1"/>
            </p:cNvSpPr>
            <p:nvPr/>
          </p:nvSpPr>
          <p:spPr bwMode="auto">
            <a:xfrm>
              <a:off x="4292" y="1360"/>
              <a:ext cx="2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25" name="Line 401"/>
            <p:cNvSpPr>
              <a:spLocks noChangeShapeType="1"/>
            </p:cNvSpPr>
            <p:nvPr/>
          </p:nvSpPr>
          <p:spPr bwMode="auto">
            <a:xfrm flipH="1">
              <a:off x="3488" y="1467"/>
              <a:ext cx="22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26" name="Freeform 402"/>
            <p:cNvSpPr>
              <a:spLocks/>
            </p:cNvSpPr>
            <p:nvPr/>
          </p:nvSpPr>
          <p:spPr bwMode="auto">
            <a:xfrm>
              <a:off x="3526" y="1397"/>
              <a:ext cx="141" cy="141"/>
            </a:xfrm>
            <a:custGeom>
              <a:avLst/>
              <a:gdLst>
                <a:gd name="T0" fmla="*/ 525 w 526"/>
                <a:gd name="T1" fmla="*/ 239 h 527"/>
                <a:gd name="T2" fmla="*/ 516 w 526"/>
                <a:gd name="T3" fmla="*/ 192 h 527"/>
                <a:gd name="T4" fmla="*/ 498 w 526"/>
                <a:gd name="T5" fmla="*/ 146 h 527"/>
                <a:gd name="T6" fmla="*/ 473 w 526"/>
                <a:gd name="T7" fmla="*/ 105 h 527"/>
                <a:gd name="T8" fmla="*/ 441 w 526"/>
                <a:gd name="T9" fmla="*/ 69 h 527"/>
                <a:gd name="T10" fmla="*/ 401 w 526"/>
                <a:gd name="T11" fmla="*/ 40 h 527"/>
                <a:gd name="T12" fmla="*/ 358 w 526"/>
                <a:gd name="T13" fmla="*/ 18 h 527"/>
                <a:gd name="T14" fmla="*/ 312 w 526"/>
                <a:gd name="T15" fmla="*/ 5 h 527"/>
                <a:gd name="T16" fmla="*/ 263 w 526"/>
                <a:gd name="T17" fmla="*/ 0 h 527"/>
                <a:gd name="T18" fmla="*/ 214 w 526"/>
                <a:gd name="T19" fmla="*/ 5 h 527"/>
                <a:gd name="T20" fmla="*/ 168 w 526"/>
                <a:gd name="T21" fmla="*/ 18 h 527"/>
                <a:gd name="T22" fmla="*/ 125 w 526"/>
                <a:gd name="T23" fmla="*/ 40 h 527"/>
                <a:gd name="T24" fmla="*/ 86 w 526"/>
                <a:gd name="T25" fmla="*/ 69 h 527"/>
                <a:gd name="T26" fmla="*/ 53 w 526"/>
                <a:gd name="T27" fmla="*/ 105 h 527"/>
                <a:gd name="T28" fmla="*/ 27 w 526"/>
                <a:gd name="T29" fmla="*/ 146 h 527"/>
                <a:gd name="T30" fmla="*/ 10 w 526"/>
                <a:gd name="T31" fmla="*/ 192 h 527"/>
                <a:gd name="T32" fmla="*/ 1 w 526"/>
                <a:gd name="T33" fmla="*/ 239 h 527"/>
                <a:gd name="T34" fmla="*/ 1 w 526"/>
                <a:gd name="T35" fmla="*/ 288 h 527"/>
                <a:gd name="T36" fmla="*/ 10 w 526"/>
                <a:gd name="T37" fmla="*/ 335 h 527"/>
                <a:gd name="T38" fmla="*/ 27 w 526"/>
                <a:gd name="T39" fmla="*/ 381 h 527"/>
                <a:gd name="T40" fmla="*/ 53 w 526"/>
                <a:gd name="T41" fmla="*/ 423 h 527"/>
                <a:gd name="T42" fmla="*/ 86 w 526"/>
                <a:gd name="T43" fmla="*/ 458 h 527"/>
                <a:gd name="T44" fmla="*/ 125 w 526"/>
                <a:gd name="T45" fmla="*/ 488 h 527"/>
                <a:gd name="T46" fmla="*/ 168 w 526"/>
                <a:gd name="T47" fmla="*/ 509 h 527"/>
                <a:gd name="T48" fmla="*/ 214 w 526"/>
                <a:gd name="T49" fmla="*/ 522 h 527"/>
                <a:gd name="T50" fmla="*/ 263 w 526"/>
                <a:gd name="T51" fmla="*/ 527 h 527"/>
                <a:gd name="T52" fmla="*/ 312 w 526"/>
                <a:gd name="T53" fmla="*/ 522 h 527"/>
                <a:gd name="T54" fmla="*/ 358 w 526"/>
                <a:gd name="T55" fmla="*/ 509 h 527"/>
                <a:gd name="T56" fmla="*/ 401 w 526"/>
                <a:gd name="T57" fmla="*/ 488 h 527"/>
                <a:gd name="T58" fmla="*/ 441 w 526"/>
                <a:gd name="T59" fmla="*/ 458 h 527"/>
                <a:gd name="T60" fmla="*/ 473 w 526"/>
                <a:gd name="T61" fmla="*/ 423 h 527"/>
                <a:gd name="T62" fmla="*/ 498 w 526"/>
                <a:gd name="T63" fmla="*/ 381 h 527"/>
                <a:gd name="T64" fmla="*/ 516 w 526"/>
                <a:gd name="T65" fmla="*/ 335 h 527"/>
                <a:gd name="T66" fmla="*/ 525 w 526"/>
                <a:gd name="T67" fmla="*/ 288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6" h="527">
                  <a:moveTo>
                    <a:pt x="526" y="263"/>
                  </a:moveTo>
                  <a:lnTo>
                    <a:pt x="525" y="239"/>
                  </a:lnTo>
                  <a:lnTo>
                    <a:pt x="522" y="216"/>
                  </a:lnTo>
                  <a:lnTo>
                    <a:pt x="516" y="192"/>
                  </a:lnTo>
                  <a:lnTo>
                    <a:pt x="508" y="168"/>
                  </a:lnTo>
                  <a:lnTo>
                    <a:pt x="498" y="146"/>
                  </a:lnTo>
                  <a:lnTo>
                    <a:pt x="487" y="125"/>
                  </a:lnTo>
                  <a:lnTo>
                    <a:pt x="473" y="105"/>
                  </a:lnTo>
                  <a:lnTo>
                    <a:pt x="457" y="87"/>
                  </a:lnTo>
                  <a:lnTo>
                    <a:pt x="441" y="69"/>
                  </a:lnTo>
                  <a:lnTo>
                    <a:pt x="422" y="53"/>
                  </a:lnTo>
                  <a:lnTo>
                    <a:pt x="401" y="40"/>
                  </a:lnTo>
                  <a:lnTo>
                    <a:pt x="380" y="28"/>
                  </a:lnTo>
                  <a:lnTo>
                    <a:pt x="358" y="18"/>
                  </a:lnTo>
                  <a:lnTo>
                    <a:pt x="335" y="10"/>
                  </a:lnTo>
                  <a:lnTo>
                    <a:pt x="312" y="5"/>
                  </a:lnTo>
                  <a:lnTo>
                    <a:pt x="287" y="2"/>
                  </a:lnTo>
                  <a:lnTo>
                    <a:pt x="263" y="0"/>
                  </a:lnTo>
                  <a:lnTo>
                    <a:pt x="239" y="2"/>
                  </a:lnTo>
                  <a:lnTo>
                    <a:pt x="214" y="5"/>
                  </a:lnTo>
                  <a:lnTo>
                    <a:pt x="191" y="10"/>
                  </a:lnTo>
                  <a:lnTo>
                    <a:pt x="168" y="18"/>
                  </a:lnTo>
                  <a:lnTo>
                    <a:pt x="146" y="28"/>
                  </a:lnTo>
                  <a:lnTo>
                    <a:pt x="125" y="40"/>
                  </a:lnTo>
                  <a:lnTo>
                    <a:pt x="105" y="53"/>
                  </a:lnTo>
                  <a:lnTo>
                    <a:pt x="86" y="69"/>
                  </a:lnTo>
                  <a:lnTo>
                    <a:pt x="68" y="87"/>
                  </a:lnTo>
                  <a:lnTo>
                    <a:pt x="53" y="105"/>
                  </a:lnTo>
                  <a:lnTo>
                    <a:pt x="40" y="125"/>
                  </a:lnTo>
                  <a:lnTo>
                    <a:pt x="27" y="146"/>
                  </a:lnTo>
                  <a:lnTo>
                    <a:pt x="18" y="168"/>
                  </a:lnTo>
                  <a:lnTo>
                    <a:pt x="10" y="192"/>
                  </a:lnTo>
                  <a:lnTo>
                    <a:pt x="4" y="216"/>
                  </a:lnTo>
                  <a:lnTo>
                    <a:pt x="1" y="239"/>
                  </a:lnTo>
                  <a:lnTo>
                    <a:pt x="0" y="263"/>
                  </a:lnTo>
                  <a:lnTo>
                    <a:pt x="1" y="288"/>
                  </a:lnTo>
                  <a:lnTo>
                    <a:pt x="4" y="312"/>
                  </a:lnTo>
                  <a:lnTo>
                    <a:pt x="10" y="335"/>
                  </a:lnTo>
                  <a:lnTo>
                    <a:pt x="18" y="359"/>
                  </a:lnTo>
                  <a:lnTo>
                    <a:pt x="27" y="381"/>
                  </a:lnTo>
                  <a:lnTo>
                    <a:pt x="40" y="403"/>
                  </a:lnTo>
                  <a:lnTo>
                    <a:pt x="53" y="423"/>
                  </a:lnTo>
                  <a:lnTo>
                    <a:pt x="68" y="441"/>
                  </a:lnTo>
                  <a:lnTo>
                    <a:pt x="86" y="458"/>
                  </a:lnTo>
                  <a:lnTo>
                    <a:pt x="105" y="473"/>
                  </a:lnTo>
                  <a:lnTo>
                    <a:pt x="125" y="488"/>
                  </a:lnTo>
                  <a:lnTo>
                    <a:pt x="146" y="500"/>
                  </a:lnTo>
                  <a:lnTo>
                    <a:pt x="168" y="509"/>
                  </a:lnTo>
                  <a:lnTo>
                    <a:pt x="191" y="517"/>
                  </a:lnTo>
                  <a:lnTo>
                    <a:pt x="214" y="522"/>
                  </a:lnTo>
                  <a:lnTo>
                    <a:pt x="239" y="525"/>
                  </a:lnTo>
                  <a:lnTo>
                    <a:pt x="263" y="527"/>
                  </a:lnTo>
                  <a:lnTo>
                    <a:pt x="287" y="525"/>
                  </a:lnTo>
                  <a:lnTo>
                    <a:pt x="312" y="522"/>
                  </a:lnTo>
                  <a:lnTo>
                    <a:pt x="335" y="517"/>
                  </a:lnTo>
                  <a:lnTo>
                    <a:pt x="358" y="509"/>
                  </a:lnTo>
                  <a:lnTo>
                    <a:pt x="380" y="500"/>
                  </a:lnTo>
                  <a:lnTo>
                    <a:pt x="401" y="488"/>
                  </a:lnTo>
                  <a:lnTo>
                    <a:pt x="422" y="473"/>
                  </a:lnTo>
                  <a:lnTo>
                    <a:pt x="441" y="458"/>
                  </a:lnTo>
                  <a:lnTo>
                    <a:pt x="457" y="441"/>
                  </a:lnTo>
                  <a:lnTo>
                    <a:pt x="473" y="423"/>
                  </a:lnTo>
                  <a:lnTo>
                    <a:pt x="487" y="403"/>
                  </a:lnTo>
                  <a:lnTo>
                    <a:pt x="498" y="381"/>
                  </a:lnTo>
                  <a:lnTo>
                    <a:pt x="508" y="359"/>
                  </a:lnTo>
                  <a:lnTo>
                    <a:pt x="516" y="335"/>
                  </a:lnTo>
                  <a:lnTo>
                    <a:pt x="522" y="312"/>
                  </a:lnTo>
                  <a:lnTo>
                    <a:pt x="525" y="288"/>
                  </a:lnTo>
                  <a:lnTo>
                    <a:pt x="526" y="26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27" name="Line 403"/>
            <p:cNvSpPr>
              <a:spLocks noChangeShapeType="1"/>
            </p:cNvSpPr>
            <p:nvPr/>
          </p:nvSpPr>
          <p:spPr bwMode="auto">
            <a:xfrm flipV="1">
              <a:off x="4396" y="1646"/>
              <a:ext cx="13" cy="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28" name="Line 404"/>
            <p:cNvSpPr>
              <a:spLocks noChangeShapeType="1"/>
            </p:cNvSpPr>
            <p:nvPr/>
          </p:nvSpPr>
          <p:spPr bwMode="auto">
            <a:xfrm flipV="1">
              <a:off x="3533" y="1186"/>
              <a:ext cx="32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29" name="Line 405"/>
            <p:cNvSpPr>
              <a:spLocks noChangeShapeType="1"/>
            </p:cNvSpPr>
            <p:nvPr/>
          </p:nvSpPr>
          <p:spPr bwMode="auto">
            <a:xfrm flipV="1">
              <a:off x="3530" y="1183"/>
              <a:ext cx="86" cy="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30" name="Line 406"/>
            <p:cNvSpPr>
              <a:spLocks noChangeShapeType="1"/>
            </p:cNvSpPr>
            <p:nvPr/>
          </p:nvSpPr>
          <p:spPr bwMode="auto">
            <a:xfrm flipV="1">
              <a:off x="3547" y="1199"/>
              <a:ext cx="99" cy="1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31" name="Line 407"/>
            <p:cNvSpPr>
              <a:spLocks noChangeShapeType="1"/>
            </p:cNvSpPr>
            <p:nvPr/>
          </p:nvSpPr>
          <p:spPr bwMode="auto">
            <a:xfrm flipV="1">
              <a:off x="3573" y="1228"/>
              <a:ext cx="90" cy="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32" name="Line 408"/>
            <p:cNvSpPr>
              <a:spLocks noChangeShapeType="1"/>
            </p:cNvSpPr>
            <p:nvPr/>
          </p:nvSpPr>
          <p:spPr bwMode="auto">
            <a:xfrm flipV="1">
              <a:off x="3618" y="1273"/>
              <a:ext cx="47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33" name="Line 409"/>
            <p:cNvSpPr>
              <a:spLocks noChangeShapeType="1"/>
            </p:cNvSpPr>
            <p:nvPr/>
          </p:nvSpPr>
          <p:spPr bwMode="auto">
            <a:xfrm flipH="1">
              <a:off x="3490" y="1250"/>
              <a:ext cx="2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34" name="Freeform 410"/>
            <p:cNvSpPr>
              <a:spLocks/>
            </p:cNvSpPr>
            <p:nvPr/>
          </p:nvSpPr>
          <p:spPr bwMode="auto">
            <a:xfrm>
              <a:off x="3526" y="1181"/>
              <a:ext cx="141" cy="141"/>
            </a:xfrm>
            <a:custGeom>
              <a:avLst/>
              <a:gdLst>
                <a:gd name="T0" fmla="*/ 525 w 526"/>
                <a:gd name="T1" fmla="*/ 240 h 527"/>
                <a:gd name="T2" fmla="*/ 516 w 526"/>
                <a:gd name="T3" fmla="*/ 191 h 527"/>
                <a:gd name="T4" fmla="*/ 498 w 526"/>
                <a:gd name="T5" fmla="*/ 146 h 527"/>
                <a:gd name="T6" fmla="*/ 473 w 526"/>
                <a:gd name="T7" fmla="*/ 105 h 527"/>
                <a:gd name="T8" fmla="*/ 441 w 526"/>
                <a:gd name="T9" fmla="*/ 69 h 527"/>
                <a:gd name="T10" fmla="*/ 401 w 526"/>
                <a:gd name="T11" fmla="*/ 40 h 527"/>
                <a:gd name="T12" fmla="*/ 358 w 526"/>
                <a:gd name="T13" fmla="*/ 17 h 527"/>
                <a:gd name="T14" fmla="*/ 312 w 526"/>
                <a:gd name="T15" fmla="*/ 4 h 527"/>
                <a:gd name="T16" fmla="*/ 263 w 526"/>
                <a:gd name="T17" fmla="*/ 0 h 527"/>
                <a:gd name="T18" fmla="*/ 214 w 526"/>
                <a:gd name="T19" fmla="*/ 4 h 527"/>
                <a:gd name="T20" fmla="*/ 168 w 526"/>
                <a:gd name="T21" fmla="*/ 17 h 527"/>
                <a:gd name="T22" fmla="*/ 125 w 526"/>
                <a:gd name="T23" fmla="*/ 40 h 527"/>
                <a:gd name="T24" fmla="*/ 86 w 526"/>
                <a:gd name="T25" fmla="*/ 69 h 527"/>
                <a:gd name="T26" fmla="*/ 53 w 526"/>
                <a:gd name="T27" fmla="*/ 105 h 527"/>
                <a:gd name="T28" fmla="*/ 27 w 526"/>
                <a:gd name="T29" fmla="*/ 146 h 527"/>
                <a:gd name="T30" fmla="*/ 10 w 526"/>
                <a:gd name="T31" fmla="*/ 191 h 527"/>
                <a:gd name="T32" fmla="*/ 1 w 526"/>
                <a:gd name="T33" fmla="*/ 240 h 527"/>
                <a:gd name="T34" fmla="*/ 1 w 526"/>
                <a:gd name="T35" fmla="*/ 288 h 527"/>
                <a:gd name="T36" fmla="*/ 10 w 526"/>
                <a:gd name="T37" fmla="*/ 336 h 527"/>
                <a:gd name="T38" fmla="*/ 27 w 526"/>
                <a:gd name="T39" fmla="*/ 381 h 527"/>
                <a:gd name="T40" fmla="*/ 53 w 526"/>
                <a:gd name="T41" fmla="*/ 422 h 527"/>
                <a:gd name="T42" fmla="*/ 86 w 526"/>
                <a:gd name="T43" fmla="*/ 458 h 527"/>
                <a:gd name="T44" fmla="*/ 125 w 526"/>
                <a:gd name="T45" fmla="*/ 487 h 527"/>
                <a:gd name="T46" fmla="*/ 168 w 526"/>
                <a:gd name="T47" fmla="*/ 509 h 527"/>
                <a:gd name="T48" fmla="*/ 214 w 526"/>
                <a:gd name="T49" fmla="*/ 523 h 527"/>
                <a:gd name="T50" fmla="*/ 263 w 526"/>
                <a:gd name="T51" fmla="*/ 527 h 527"/>
                <a:gd name="T52" fmla="*/ 312 w 526"/>
                <a:gd name="T53" fmla="*/ 523 h 527"/>
                <a:gd name="T54" fmla="*/ 358 w 526"/>
                <a:gd name="T55" fmla="*/ 509 h 527"/>
                <a:gd name="T56" fmla="*/ 401 w 526"/>
                <a:gd name="T57" fmla="*/ 487 h 527"/>
                <a:gd name="T58" fmla="*/ 441 w 526"/>
                <a:gd name="T59" fmla="*/ 458 h 527"/>
                <a:gd name="T60" fmla="*/ 473 w 526"/>
                <a:gd name="T61" fmla="*/ 422 h 527"/>
                <a:gd name="T62" fmla="*/ 498 w 526"/>
                <a:gd name="T63" fmla="*/ 381 h 527"/>
                <a:gd name="T64" fmla="*/ 516 w 526"/>
                <a:gd name="T65" fmla="*/ 336 h 527"/>
                <a:gd name="T66" fmla="*/ 525 w 526"/>
                <a:gd name="T67" fmla="*/ 288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6" h="527">
                  <a:moveTo>
                    <a:pt x="526" y="264"/>
                  </a:moveTo>
                  <a:lnTo>
                    <a:pt x="525" y="240"/>
                  </a:lnTo>
                  <a:lnTo>
                    <a:pt x="522" y="215"/>
                  </a:lnTo>
                  <a:lnTo>
                    <a:pt x="516" y="191"/>
                  </a:lnTo>
                  <a:lnTo>
                    <a:pt x="508" y="169"/>
                  </a:lnTo>
                  <a:lnTo>
                    <a:pt x="498" y="146"/>
                  </a:lnTo>
                  <a:lnTo>
                    <a:pt x="487" y="125"/>
                  </a:lnTo>
                  <a:lnTo>
                    <a:pt x="473" y="105"/>
                  </a:lnTo>
                  <a:lnTo>
                    <a:pt x="457" y="86"/>
                  </a:lnTo>
                  <a:lnTo>
                    <a:pt x="441" y="69"/>
                  </a:lnTo>
                  <a:lnTo>
                    <a:pt x="422" y="53"/>
                  </a:lnTo>
                  <a:lnTo>
                    <a:pt x="401" y="40"/>
                  </a:lnTo>
                  <a:lnTo>
                    <a:pt x="380" y="27"/>
                  </a:lnTo>
                  <a:lnTo>
                    <a:pt x="358" y="17"/>
                  </a:lnTo>
                  <a:lnTo>
                    <a:pt x="335" y="10"/>
                  </a:lnTo>
                  <a:lnTo>
                    <a:pt x="312" y="4"/>
                  </a:lnTo>
                  <a:lnTo>
                    <a:pt x="287" y="1"/>
                  </a:lnTo>
                  <a:lnTo>
                    <a:pt x="263" y="0"/>
                  </a:lnTo>
                  <a:lnTo>
                    <a:pt x="239" y="1"/>
                  </a:lnTo>
                  <a:lnTo>
                    <a:pt x="214" y="4"/>
                  </a:lnTo>
                  <a:lnTo>
                    <a:pt x="191" y="10"/>
                  </a:lnTo>
                  <a:lnTo>
                    <a:pt x="168" y="17"/>
                  </a:lnTo>
                  <a:lnTo>
                    <a:pt x="146" y="27"/>
                  </a:lnTo>
                  <a:lnTo>
                    <a:pt x="125" y="40"/>
                  </a:lnTo>
                  <a:lnTo>
                    <a:pt x="105" y="53"/>
                  </a:lnTo>
                  <a:lnTo>
                    <a:pt x="86" y="69"/>
                  </a:lnTo>
                  <a:lnTo>
                    <a:pt x="68" y="86"/>
                  </a:lnTo>
                  <a:lnTo>
                    <a:pt x="53" y="105"/>
                  </a:lnTo>
                  <a:lnTo>
                    <a:pt x="40" y="125"/>
                  </a:lnTo>
                  <a:lnTo>
                    <a:pt x="27" y="146"/>
                  </a:lnTo>
                  <a:lnTo>
                    <a:pt x="18" y="169"/>
                  </a:lnTo>
                  <a:lnTo>
                    <a:pt x="10" y="191"/>
                  </a:lnTo>
                  <a:lnTo>
                    <a:pt x="4" y="215"/>
                  </a:lnTo>
                  <a:lnTo>
                    <a:pt x="1" y="240"/>
                  </a:lnTo>
                  <a:lnTo>
                    <a:pt x="0" y="264"/>
                  </a:lnTo>
                  <a:lnTo>
                    <a:pt x="1" y="288"/>
                  </a:lnTo>
                  <a:lnTo>
                    <a:pt x="4" y="311"/>
                  </a:lnTo>
                  <a:lnTo>
                    <a:pt x="10" y="336"/>
                  </a:lnTo>
                  <a:lnTo>
                    <a:pt x="18" y="359"/>
                  </a:lnTo>
                  <a:lnTo>
                    <a:pt x="27" y="381"/>
                  </a:lnTo>
                  <a:lnTo>
                    <a:pt x="40" y="402"/>
                  </a:lnTo>
                  <a:lnTo>
                    <a:pt x="53" y="422"/>
                  </a:lnTo>
                  <a:lnTo>
                    <a:pt x="68" y="441"/>
                  </a:lnTo>
                  <a:lnTo>
                    <a:pt x="86" y="458"/>
                  </a:lnTo>
                  <a:lnTo>
                    <a:pt x="105" y="474"/>
                  </a:lnTo>
                  <a:lnTo>
                    <a:pt x="125" y="487"/>
                  </a:lnTo>
                  <a:lnTo>
                    <a:pt x="146" y="499"/>
                  </a:lnTo>
                  <a:lnTo>
                    <a:pt x="168" y="509"/>
                  </a:lnTo>
                  <a:lnTo>
                    <a:pt x="191" y="517"/>
                  </a:lnTo>
                  <a:lnTo>
                    <a:pt x="214" y="523"/>
                  </a:lnTo>
                  <a:lnTo>
                    <a:pt x="239" y="526"/>
                  </a:lnTo>
                  <a:lnTo>
                    <a:pt x="263" y="527"/>
                  </a:lnTo>
                  <a:lnTo>
                    <a:pt x="287" y="526"/>
                  </a:lnTo>
                  <a:lnTo>
                    <a:pt x="312" y="523"/>
                  </a:lnTo>
                  <a:lnTo>
                    <a:pt x="335" y="517"/>
                  </a:lnTo>
                  <a:lnTo>
                    <a:pt x="358" y="509"/>
                  </a:lnTo>
                  <a:lnTo>
                    <a:pt x="380" y="499"/>
                  </a:lnTo>
                  <a:lnTo>
                    <a:pt x="401" y="487"/>
                  </a:lnTo>
                  <a:lnTo>
                    <a:pt x="422" y="474"/>
                  </a:lnTo>
                  <a:lnTo>
                    <a:pt x="441" y="458"/>
                  </a:lnTo>
                  <a:lnTo>
                    <a:pt x="457" y="441"/>
                  </a:lnTo>
                  <a:lnTo>
                    <a:pt x="473" y="422"/>
                  </a:lnTo>
                  <a:lnTo>
                    <a:pt x="487" y="402"/>
                  </a:lnTo>
                  <a:lnTo>
                    <a:pt x="498" y="381"/>
                  </a:lnTo>
                  <a:lnTo>
                    <a:pt x="508" y="359"/>
                  </a:lnTo>
                  <a:lnTo>
                    <a:pt x="516" y="336"/>
                  </a:lnTo>
                  <a:lnTo>
                    <a:pt x="522" y="311"/>
                  </a:lnTo>
                  <a:lnTo>
                    <a:pt x="525" y="288"/>
                  </a:lnTo>
                  <a:lnTo>
                    <a:pt x="526" y="26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35" name="Line 411"/>
            <p:cNvSpPr>
              <a:spLocks noChangeShapeType="1"/>
            </p:cNvSpPr>
            <p:nvPr/>
          </p:nvSpPr>
          <p:spPr bwMode="auto">
            <a:xfrm flipV="1">
              <a:off x="4341" y="1650"/>
              <a:ext cx="47" cy="4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36" name="Freeform 412"/>
            <p:cNvSpPr>
              <a:spLocks/>
            </p:cNvSpPr>
            <p:nvPr/>
          </p:nvSpPr>
          <p:spPr bwMode="auto">
            <a:xfrm>
              <a:off x="4366" y="1651"/>
              <a:ext cx="68" cy="66"/>
            </a:xfrm>
            <a:custGeom>
              <a:avLst/>
              <a:gdLst>
                <a:gd name="T0" fmla="*/ 0 w 248"/>
                <a:gd name="T1" fmla="*/ 248 h 248"/>
                <a:gd name="T2" fmla="*/ 157 w 248"/>
                <a:gd name="T3" fmla="*/ 91 h 248"/>
                <a:gd name="T4" fmla="*/ 248 w 248"/>
                <a:gd name="T5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8" h="248">
                  <a:moveTo>
                    <a:pt x="0" y="248"/>
                  </a:moveTo>
                  <a:lnTo>
                    <a:pt x="157" y="91"/>
                  </a:lnTo>
                  <a:lnTo>
                    <a:pt x="248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37" name="Line 413"/>
            <p:cNvSpPr>
              <a:spLocks noChangeShapeType="1"/>
            </p:cNvSpPr>
            <p:nvPr/>
          </p:nvSpPr>
          <p:spPr bwMode="auto">
            <a:xfrm flipV="1">
              <a:off x="4411" y="1668"/>
              <a:ext cx="49" cy="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38" name="Line 414"/>
            <p:cNvSpPr>
              <a:spLocks noChangeShapeType="1"/>
            </p:cNvSpPr>
            <p:nvPr/>
          </p:nvSpPr>
          <p:spPr bwMode="auto">
            <a:xfrm flipV="1">
              <a:off x="4458" y="1699"/>
              <a:ext cx="19" cy="1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39" name="Line 415"/>
            <p:cNvSpPr>
              <a:spLocks noChangeShapeType="1"/>
            </p:cNvSpPr>
            <p:nvPr/>
          </p:nvSpPr>
          <p:spPr bwMode="auto">
            <a:xfrm flipH="1" flipV="1">
              <a:off x="3607" y="1181"/>
              <a:ext cx="810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40" name="Line 416"/>
            <p:cNvSpPr>
              <a:spLocks noChangeShapeType="1"/>
            </p:cNvSpPr>
            <p:nvPr/>
          </p:nvSpPr>
          <p:spPr bwMode="auto">
            <a:xfrm flipH="1" flipV="1">
              <a:off x="3588" y="1322"/>
              <a:ext cx="812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41" name="Line 417"/>
            <p:cNvSpPr>
              <a:spLocks noChangeShapeType="1"/>
            </p:cNvSpPr>
            <p:nvPr/>
          </p:nvSpPr>
          <p:spPr bwMode="auto">
            <a:xfrm>
              <a:off x="3607" y="1397"/>
              <a:ext cx="810" cy="10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42" name="Line 418"/>
            <p:cNvSpPr>
              <a:spLocks noChangeShapeType="1"/>
            </p:cNvSpPr>
            <p:nvPr/>
          </p:nvSpPr>
          <p:spPr bwMode="auto">
            <a:xfrm>
              <a:off x="3588" y="1537"/>
              <a:ext cx="812" cy="10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43" name="Line 419"/>
            <p:cNvSpPr>
              <a:spLocks noChangeShapeType="1"/>
            </p:cNvSpPr>
            <p:nvPr/>
          </p:nvSpPr>
          <p:spPr bwMode="auto">
            <a:xfrm flipH="1" flipV="1">
              <a:off x="3603" y="1576"/>
              <a:ext cx="812" cy="7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44" name="Line 420"/>
            <p:cNvSpPr>
              <a:spLocks noChangeShapeType="1"/>
            </p:cNvSpPr>
            <p:nvPr/>
          </p:nvSpPr>
          <p:spPr bwMode="auto">
            <a:xfrm flipH="1" flipV="1">
              <a:off x="3607" y="378"/>
              <a:ext cx="810" cy="11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45" name="Line 421"/>
            <p:cNvSpPr>
              <a:spLocks noChangeShapeType="1"/>
            </p:cNvSpPr>
            <p:nvPr/>
          </p:nvSpPr>
          <p:spPr bwMode="auto">
            <a:xfrm flipH="1" flipV="1">
              <a:off x="3588" y="520"/>
              <a:ext cx="812" cy="1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46" name="Line 422"/>
            <p:cNvSpPr>
              <a:spLocks noChangeShapeType="1"/>
            </p:cNvSpPr>
            <p:nvPr/>
          </p:nvSpPr>
          <p:spPr bwMode="auto">
            <a:xfrm flipH="1" flipV="1">
              <a:off x="3592" y="341"/>
              <a:ext cx="810" cy="7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47" name="Line 423"/>
            <p:cNvSpPr>
              <a:spLocks noChangeShapeType="1"/>
            </p:cNvSpPr>
            <p:nvPr/>
          </p:nvSpPr>
          <p:spPr bwMode="auto">
            <a:xfrm flipH="1" flipV="1">
              <a:off x="3603" y="199"/>
              <a:ext cx="812" cy="7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48" name="Line 424"/>
            <p:cNvSpPr>
              <a:spLocks noChangeShapeType="1"/>
            </p:cNvSpPr>
            <p:nvPr/>
          </p:nvSpPr>
          <p:spPr bwMode="auto">
            <a:xfrm flipH="1" flipV="1">
              <a:off x="3974" y="228"/>
              <a:ext cx="28" cy="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49" name="Line 425"/>
            <p:cNvSpPr>
              <a:spLocks noChangeShapeType="1"/>
            </p:cNvSpPr>
            <p:nvPr/>
          </p:nvSpPr>
          <p:spPr bwMode="auto">
            <a:xfrm flipH="1" flipV="1">
              <a:off x="3959" y="213"/>
              <a:ext cx="15" cy="1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50" name="Line 426"/>
            <p:cNvSpPr>
              <a:spLocks noChangeShapeType="1"/>
            </p:cNvSpPr>
            <p:nvPr/>
          </p:nvSpPr>
          <p:spPr bwMode="auto">
            <a:xfrm flipH="1" flipV="1">
              <a:off x="3950" y="199"/>
              <a:ext cx="9" cy="1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51" name="Line 427"/>
            <p:cNvSpPr>
              <a:spLocks noChangeShapeType="1"/>
            </p:cNvSpPr>
            <p:nvPr/>
          </p:nvSpPr>
          <p:spPr bwMode="auto">
            <a:xfrm>
              <a:off x="4002" y="1904"/>
              <a:ext cx="0" cy="16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52" name="Line 428"/>
            <p:cNvSpPr>
              <a:spLocks noChangeShapeType="1"/>
            </p:cNvSpPr>
            <p:nvPr/>
          </p:nvSpPr>
          <p:spPr bwMode="auto">
            <a:xfrm>
              <a:off x="4002" y="2106"/>
              <a:ext cx="0" cy="3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53" name="Line 429"/>
            <p:cNvSpPr>
              <a:spLocks noChangeShapeType="1"/>
            </p:cNvSpPr>
            <p:nvPr/>
          </p:nvSpPr>
          <p:spPr bwMode="auto">
            <a:xfrm>
              <a:off x="4002" y="2183"/>
              <a:ext cx="0" cy="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54" name="Line 430"/>
            <p:cNvSpPr>
              <a:spLocks noChangeShapeType="1"/>
            </p:cNvSpPr>
            <p:nvPr/>
          </p:nvSpPr>
          <p:spPr bwMode="auto">
            <a:xfrm>
              <a:off x="4002" y="2439"/>
              <a:ext cx="0" cy="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55" name="Line 431"/>
            <p:cNvSpPr>
              <a:spLocks noChangeShapeType="1"/>
            </p:cNvSpPr>
            <p:nvPr/>
          </p:nvSpPr>
          <p:spPr bwMode="auto">
            <a:xfrm>
              <a:off x="4002" y="2516"/>
              <a:ext cx="0" cy="2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56" name="Line 432"/>
            <p:cNvSpPr>
              <a:spLocks noChangeShapeType="1"/>
            </p:cNvSpPr>
            <p:nvPr/>
          </p:nvSpPr>
          <p:spPr bwMode="auto">
            <a:xfrm>
              <a:off x="4002" y="2771"/>
              <a:ext cx="0" cy="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57" name="Line 433"/>
            <p:cNvSpPr>
              <a:spLocks noChangeShapeType="1"/>
            </p:cNvSpPr>
            <p:nvPr/>
          </p:nvSpPr>
          <p:spPr bwMode="auto">
            <a:xfrm>
              <a:off x="4002" y="2848"/>
              <a:ext cx="0" cy="15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58" name="Line 434"/>
            <p:cNvSpPr>
              <a:spLocks noChangeShapeType="1"/>
            </p:cNvSpPr>
            <p:nvPr/>
          </p:nvSpPr>
          <p:spPr bwMode="auto">
            <a:xfrm flipH="1">
              <a:off x="4403" y="2441"/>
              <a:ext cx="161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59" name="Line 435"/>
            <p:cNvSpPr>
              <a:spLocks noChangeShapeType="1"/>
            </p:cNvSpPr>
            <p:nvPr/>
          </p:nvSpPr>
          <p:spPr bwMode="auto">
            <a:xfrm flipH="1">
              <a:off x="4326" y="2441"/>
              <a:ext cx="3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60" name="Line 436"/>
            <p:cNvSpPr>
              <a:spLocks noChangeShapeType="1"/>
            </p:cNvSpPr>
            <p:nvPr/>
          </p:nvSpPr>
          <p:spPr bwMode="auto">
            <a:xfrm flipH="1">
              <a:off x="4072" y="2441"/>
              <a:ext cx="2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61" name="Line 437"/>
            <p:cNvSpPr>
              <a:spLocks noChangeShapeType="1"/>
            </p:cNvSpPr>
            <p:nvPr/>
          </p:nvSpPr>
          <p:spPr bwMode="auto">
            <a:xfrm flipH="1">
              <a:off x="3995" y="2441"/>
              <a:ext cx="3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62" name="Line 438"/>
            <p:cNvSpPr>
              <a:spLocks noChangeShapeType="1"/>
            </p:cNvSpPr>
            <p:nvPr/>
          </p:nvSpPr>
          <p:spPr bwMode="auto">
            <a:xfrm flipH="1">
              <a:off x="3741" y="2441"/>
              <a:ext cx="21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63" name="Line 439"/>
            <p:cNvSpPr>
              <a:spLocks noChangeShapeType="1"/>
            </p:cNvSpPr>
            <p:nvPr/>
          </p:nvSpPr>
          <p:spPr bwMode="auto">
            <a:xfrm flipH="1">
              <a:off x="3663" y="2441"/>
              <a:ext cx="3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64" name="Line 440"/>
            <p:cNvSpPr>
              <a:spLocks noChangeShapeType="1"/>
            </p:cNvSpPr>
            <p:nvPr/>
          </p:nvSpPr>
          <p:spPr bwMode="auto">
            <a:xfrm flipH="1">
              <a:off x="3462" y="2441"/>
              <a:ext cx="15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65" name="Freeform 441"/>
            <p:cNvSpPr>
              <a:spLocks/>
            </p:cNvSpPr>
            <p:nvPr/>
          </p:nvSpPr>
          <p:spPr bwMode="auto">
            <a:xfrm>
              <a:off x="3667" y="2106"/>
              <a:ext cx="671" cy="670"/>
            </a:xfrm>
            <a:custGeom>
              <a:avLst/>
              <a:gdLst>
                <a:gd name="T0" fmla="*/ 2483 w 2489"/>
                <a:gd name="T1" fmla="*/ 1136 h 2490"/>
                <a:gd name="T2" fmla="*/ 2459 w 2489"/>
                <a:gd name="T3" fmla="*/ 975 h 2490"/>
                <a:gd name="T4" fmla="*/ 2414 w 2489"/>
                <a:gd name="T5" fmla="*/ 819 h 2490"/>
                <a:gd name="T6" fmla="*/ 2349 w 2489"/>
                <a:gd name="T7" fmla="*/ 670 h 2490"/>
                <a:gd name="T8" fmla="*/ 2264 w 2489"/>
                <a:gd name="T9" fmla="*/ 530 h 2490"/>
                <a:gd name="T10" fmla="*/ 2162 w 2489"/>
                <a:gd name="T11" fmla="*/ 403 h 2490"/>
                <a:gd name="T12" fmla="*/ 2045 w 2489"/>
                <a:gd name="T13" fmla="*/ 291 h 2490"/>
                <a:gd name="T14" fmla="*/ 1913 w 2489"/>
                <a:gd name="T15" fmla="*/ 194 h 2490"/>
                <a:gd name="T16" fmla="*/ 1771 w 2489"/>
                <a:gd name="T17" fmla="*/ 116 h 2490"/>
                <a:gd name="T18" fmla="*/ 1618 w 2489"/>
                <a:gd name="T19" fmla="*/ 57 h 2490"/>
                <a:gd name="T20" fmla="*/ 1460 w 2489"/>
                <a:gd name="T21" fmla="*/ 19 h 2490"/>
                <a:gd name="T22" fmla="*/ 1299 w 2489"/>
                <a:gd name="T23" fmla="*/ 1 h 2490"/>
                <a:gd name="T24" fmla="*/ 1136 w 2489"/>
                <a:gd name="T25" fmla="*/ 4 h 2490"/>
                <a:gd name="T26" fmla="*/ 975 w 2489"/>
                <a:gd name="T27" fmla="*/ 29 h 2490"/>
                <a:gd name="T28" fmla="*/ 819 w 2489"/>
                <a:gd name="T29" fmla="*/ 75 h 2490"/>
                <a:gd name="T30" fmla="*/ 670 w 2489"/>
                <a:gd name="T31" fmla="*/ 140 h 2490"/>
                <a:gd name="T32" fmla="*/ 530 w 2489"/>
                <a:gd name="T33" fmla="*/ 224 h 2490"/>
                <a:gd name="T34" fmla="*/ 403 w 2489"/>
                <a:gd name="T35" fmla="*/ 327 h 2490"/>
                <a:gd name="T36" fmla="*/ 292 w 2489"/>
                <a:gd name="T37" fmla="*/ 444 h 2490"/>
                <a:gd name="T38" fmla="*/ 196 w 2489"/>
                <a:gd name="T39" fmla="*/ 576 h 2490"/>
                <a:gd name="T40" fmla="*/ 117 w 2489"/>
                <a:gd name="T41" fmla="*/ 718 h 2490"/>
                <a:gd name="T42" fmla="*/ 57 w 2489"/>
                <a:gd name="T43" fmla="*/ 870 h 2490"/>
                <a:gd name="T44" fmla="*/ 19 w 2489"/>
                <a:gd name="T45" fmla="*/ 1029 h 2490"/>
                <a:gd name="T46" fmla="*/ 1 w 2489"/>
                <a:gd name="T47" fmla="*/ 1190 h 2490"/>
                <a:gd name="T48" fmla="*/ 5 w 2489"/>
                <a:gd name="T49" fmla="*/ 1353 h 2490"/>
                <a:gd name="T50" fmla="*/ 30 w 2489"/>
                <a:gd name="T51" fmla="*/ 1514 h 2490"/>
                <a:gd name="T52" fmla="*/ 75 w 2489"/>
                <a:gd name="T53" fmla="*/ 1671 h 2490"/>
                <a:gd name="T54" fmla="*/ 140 w 2489"/>
                <a:gd name="T55" fmla="*/ 1819 h 2490"/>
                <a:gd name="T56" fmla="*/ 225 w 2489"/>
                <a:gd name="T57" fmla="*/ 1958 h 2490"/>
                <a:gd name="T58" fmla="*/ 327 w 2489"/>
                <a:gd name="T59" fmla="*/ 2085 h 2490"/>
                <a:gd name="T60" fmla="*/ 444 w 2489"/>
                <a:gd name="T61" fmla="*/ 2198 h 2490"/>
                <a:gd name="T62" fmla="*/ 576 w 2489"/>
                <a:gd name="T63" fmla="*/ 2294 h 2490"/>
                <a:gd name="T64" fmla="*/ 718 w 2489"/>
                <a:gd name="T65" fmla="*/ 2373 h 2490"/>
                <a:gd name="T66" fmla="*/ 870 w 2489"/>
                <a:gd name="T67" fmla="*/ 2433 h 2490"/>
                <a:gd name="T68" fmla="*/ 1028 w 2489"/>
                <a:gd name="T69" fmla="*/ 2471 h 2490"/>
                <a:gd name="T70" fmla="*/ 1190 w 2489"/>
                <a:gd name="T71" fmla="*/ 2489 h 2490"/>
                <a:gd name="T72" fmla="*/ 1353 w 2489"/>
                <a:gd name="T73" fmla="*/ 2486 h 2490"/>
                <a:gd name="T74" fmla="*/ 1514 w 2489"/>
                <a:gd name="T75" fmla="*/ 2460 h 2490"/>
                <a:gd name="T76" fmla="*/ 1670 w 2489"/>
                <a:gd name="T77" fmla="*/ 2415 h 2490"/>
                <a:gd name="T78" fmla="*/ 1819 w 2489"/>
                <a:gd name="T79" fmla="*/ 2350 h 2490"/>
                <a:gd name="T80" fmla="*/ 1958 w 2489"/>
                <a:gd name="T81" fmla="*/ 2265 h 2490"/>
                <a:gd name="T82" fmla="*/ 2086 w 2489"/>
                <a:gd name="T83" fmla="*/ 2163 h 2490"/>
                <a:gd name="T84" fmla="*/ 2197 w 2489"/>
                <a:gd name="T85" fmla="*/ 2045 h 2490"/>
                <a:gd name="T86" fmla="*/ 2293 w 2489"/>
                <a:gd name="T87" fmla="*/ 1914 h 2490"/>
                <a:gd name="T88" fmla="*/ 2372 w 2489"/>
                <a:gd name="T89" fmla="*/ 1770 h 2490"/>
                <a:gd name="T90" fmla="*/ 2432 w 2489"/>
                <a:gd name="T91" fmla="*/ 1619 h 2490"/>
                <a:gd name="T92" fmla="*/ 2470 w 2489"/>
                <a:gd name="T93" fmla="*/ 1461 h 2490"/>
                <a:gd name="T94" fmla="*/ 2488 w 2489"/>
                <a:gd name="T95" fmla="*/ 1299 h 2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489" h="2490">
                  <a:moveTo>
                    <a:pt x="2489" y="1244"/>
                  </a:moveTo>
                  <a:lnTo>
                    <a:pt x="2488" y="1190"/>
                  </a:lnTo>
                  <a:lnTo>
                    <a:pt x="2483" y="1136"/>
                  </a:lnTo>
                  <a:lnTo>
                    <a:pt x="2478" y="1082"/>
                  </a:lnTo>
                  <a:lnTo>
                    <a:pt x="2470" y="1029"/>
                  </a:lnTo>
                  <a:lnTo>
                    <a:pt x="2459" y="975"/>
                  </a:lnTo>
                  <a:lnTo>
                    <a:pt x="2446" y="923"/>
                  </a:lnTo>
                  <a:lnTo>
                    <a:pt x="2432" y="870"/>
                  </a:lnTo>
                  <a:lnTo>
                    <a:pt x="2414" y="819"/>
                  </a:lnTo>
                  <a:lnTo>
                    <a:pt x="2394" y="768"/>
                  </a:lnTo>
                  <a:lnTo>
                    <a:pt x="2372" y="718"/>
                  </a:lnTo>
                  <a:lnTo>
                    <a:pt x="2349" y="670"/>
                  </a:lnTo>
                  <a:lnTo>
                    <a:pt x="2322" y="622"/>
                  </a:lnTo>
                  <a:lnTo>
                    <a:pt x="2293" y="576"/>
                  </a:lnTo>
                  <a:lnTo>
                    <a:pt x="2264" y="530"/>
                  </a:lnTo>
                  <a:lnTo>
                    <a:pt x="2231" y="486"/>
                  </a:lnTo>
                  <a:lnTo>
                    <a:pt x="2197" y="444"/>
                  </a:lnTo>
                  <a:lnTo>
                    <a:pt x="2162" y="403"/>
                  </a:lnTo>
                  <a:lnTo>
                    <a:pt x="2124" y="365"/>
                  </a:lnTo>
                  <a:lnTo>
                    <a:pt x="2086" y="327"/>
                  </a:lnTo>
                  <a:lnTo>
                    <a:pt x="2045" y="291"/>
                  </a:lnTo>
                  <a:lnTo>
                    <a:pt x="2002" y="256"/>
                  </a:lnTo>
                  <a:lnTo>
                    <a:pt x="1958" y="224"/>
                  </a:lnTo>
                  <a:lnTo>
                    <a:pt x="1913" y="194"/>
                  </a:lnTo>
                  <a:lnTo>
                    <a:pt x="1867" y="167"/>
                  </a:lnTo>
                  <a:lnTo>
                    <a:pt x="1819" y="140"/>
                  </a:lnTo>
                  <a:lnTo>
                    <a:pt x="1771" y="116"/>
                  </a:lnTo>
                  <a:lnTo>
                    <a:pt x="1721" y="94"/>
                  </a:lnTo>
                  <a:lnTo>
                    <a:pt x="1670" y="75"/>
                  </a:lnTo>
                  <a:lnTo>
                    <a:pt x="1618" y="57"/>
                  </a:lnTo>
                  <a:lnTo>
                    <a:pt x="1566" y="42"/>
                  </a:lnTo>
                  <a:lnTo>
                    <a:pt x="1514" y="29"/>
                  </a:lnTo>
                  <a:lnTo>
                    <a:pt x="1460" y="19"/>
                  </a:lnTo>
                  <a:lnTo>
                    <a:pt x="1407" y="10"/>
                  </a:lnTo>
                  <a:lnTo>
                    <a:pt x="1353" y="4"/>
                  </a:lnTo>
                  <a:lnTo>
                    <a:pt x="1299" y="1"/>
                  </a:lnTo>
                  <a:lnTo>
                    <a:pt x="1244" y="0"/>
                  </a:lnTo>
                  <a:lnTo>
                    <a:pt x="1190" y="1"/>
                  </a:lnTo>
                  <a:lnTo>
                    <a:pt x="1136" y="4"/>
                  </a:lnTo>
                  <a:lnTo>
                    <a:pt x="1082" y="10"/>
                  </a:lnTo>
                  <a:lnTo>
                    <a:pt x="1028" y="19"/>
                  </a:lnTo>
                  <a:lnTo>
                    <a:pt x="975" y="29"/>
                  </a:lnTo>
                  <a:lnTo>
                    <a:pt x="923" y="42"/>
                  </a:lnTo>
                  <a:lnTo>
                    <a:pt x="870" y="57"/>
                  </a:lnTo>
                  <a:lnTo>
                    <a:pt x="819" y="75"/>
                  </a:lnTo>
                  <a:lnTo>
                    <a:pt x="768" y="94"/>
                  </a:lnTo>
                  <a:lnTo>
                    <a:pt x="718" y="116"/>
                  </a:lnTo>
                  <a:lnTo>
                    <a:pt x="670" y="140"/>
                  </a:lnTo>
                  <a:lnTo>
                    <a:pt x="622" y="167"/>
                  </a:lnTo>
                  <a:lnTo>
                    <a:pt x="576" y="194"/>
                  </a:lnTo>
                  <a:lnTo>
                    <a:pt x="530" y="224"/>
                  </a:lnTo>
                  <a:lnTo>
                    <a:pt x="487" y="256"/>
                  </a:lnTo>
                  <a:lnTo>
                    <a:pt x="444" y="291"/>
                  </a:lnTo>
                  <a:lnTo>
                    <a:pt x="403" y="327"/>
                  </a:lnTo>
                  <a:lnTo>
                    <a:pt x="365" y="365"/>
                  </a:lnTo>
                  <a:lnTo>
                    <a:pt x="327" y="403"/>
                  </a:lnTo>
                  <a:lnTo>
                    <a:pt x="292" y="444"/>
                  </a:lnTo>
                  <a:lnTo>
                    <a:pt x="257" y="486"/>
                  </a:lnTo>
                  <a:lnTo>
                    <a:pt x="225" y="530"/>
                  </a:lnTo>
                  <a:lnTo>
                    <a:pt x="196" y="576"/>
                  </a:lnTo>
                  <a:lnTo>
                    <a:pt x="167" y="622"/>
                  </a:lnTo>
                  <a:lnTo>
                    <a:pt x="140" y="670"/>
                  </a:lnTo>
                  <a:lnTo>
                    <a:pt x="117" y="718"/>
                  </a:lnTo>
                  <a:lnTo>
                    <a:pt x="95" y="768"/>
                  </a:lnTo>
                  <a:lnTo>
                    <a:pt x="75" y="819"/>
                  </a:lnTo>
                  <a:lnTo>
                    <a:pt x="57" y="870"/>
                  </a:lnTo>
                  <a:lnTo>
                    <a:pt x="43" y="923"/>
                  </a:lnTo>
                  <a:lnTo>
                    <a:pt x="30" y="975"/>
                  </a:lnTo>
                  <a:lnTo>
                    <a:pt x="19" y="1029"/>
                  </a:lnTo>
                  <a:lnTo>
                    <a:pt x="11" y="1082"/>
                  </a:lnTo>
                  <a:lnTo>
                    <a:pt x="5" y="1136"/>
                  </a:lnTo>
                  <a:lnTo>
                    <a:pt x="1" y="1190"/>
                  </a:lnTo>
                  <a:lnTo>
                    <a:pt x="0" y="1244"/>
                  </a:lnTo>
                  <a:lnTo>
                    <a:pt x="1" y="1299"/>
                  </a:lnTo>
                  <a:lnTo>
                    <a:pt x="5" y="1353"/>
                  </a:lnTo>
                  <a:lnTo>
                    <a:pt x="11" y="1407"/>
                  </a:lnTo>
                  <a:lnTo>
                    <a:pt x="19" y="1461"/>
                  </a:lnTo>
                  <a:lnTo>
                    <a:pt x="30" y="1514"/>
                  </a:lnTo>
                  <a:lnTo>
                    <a:pt x="43" y="1567"/>
                  </a:lnTo>
                  <a:lnTo>
                    <a:pt x="57" y="1619"/>
                  </a:lnTo>
                  <a:lnTo>
                    <a:pt x="75" y="1671"/>
                  </a:lnTo>
                  <a:lnTo>
                    <a:pt x="95" y="1721"/>
                  </a:lnTo>
                  <a:lnTo>
                    <a:pt x="117" y="1770"/>
                  </a:lnTo>
                  <a:lnTo>
                    <a:pt x="140" y="1819"/>
                  </a:lnTo>
                  <a:lnTo>
                    <a:pt x="167" y="1868"/>
                  </a:lnTo>
                  <a:lnTo>
                    <a:pt x="196" y="1914"/>
                  </a:lnTo>
                  <a:lnTo>
                    <a:pt x="225" y="1958"/>
                  </a:lnTo>
                  <a:lnTo>
                    <a:pt x="257" y="2003"/>
                  </a:lnTo>
                  <a:lnTo>
                    <a:pt x="292" y="2045"/>
                  </a:lnTo>
                  <a:lnTo>
                    <a:pt x="327" y="2085"/>
                  </a:lnTo>
                  <a:lnTo>
                    <a:pt x="365" y="2125"/>
                  </a:lnTo>
                  <a:lnTo>
                    <a:pt x="403" y="2163"/>
                  </a:lnTo>
                  <a:lnTo>
                    <a:pt x="444" y="2198"/>
                  </a:lnTo>
                  <a:lnTo>
                    <a:pt x="487" y="2232"/>
                  </a:lnTo>
                  <a:lnTo>
                    <a:pt x="530" y="2265"/>
                  </a:lnTo>
                  <a:lnTo>
                    <a:pt x="576" y="2294"/>
                  </a:lnTo>
                  <a:lnTo>
                    <a:pt x="622" y="2323"/>
                  </a:lnTo>
                  <a:lnTo>
                    <a:pt x="670" y="2350"/>
                  </a:lnTo>
                  <a:lnTo>
                    <a:pt x="718" y="2373"/>
                  </a:lnTo>
                  <a:lnTo>
                    <a:pt x="768" y="2395"/>
                  </a:lnTo>
                  <a:lnTo>
                    <a:pt x="819" y="2415"/>
                  </a:lnTo>
                  <a:lnTo>
                    <a:pt x="870" y="2433"/>
                  </a:lnTo>
                  <a:lnTo>
                    <a:pt x="923" y="2447"/>
                  </a:lnTo>
                  <a:lnTo>
                    <a:pt x="975" y="2460"/>
                  </a:lnTo>
                  <a:lnTo>
                    <a:pt x="1028" y="2471"/>
                  </a:lnTo>
                  <a:lnTo>
                    <a:pt x="1082" y="2479"/>
                  </a:lnTo>
                  <a:lnTo>
                    <a:pt x="1136" y="2486"/>
                  </a:lnTo>
                  <a:lnTo>
                    <a:pt x="1190" y="2489"/>
                  </a:lnTo>
                  <a:lnTo>
                    <a:pt x="1244" y="2490"/>
                  </a:lnTo>
                  <a:lnTo>
                    <a:pt x="1299" y="2489"/>
                  </a:lnTo>
                  <a:lnTo>
                    <a:pt x="1353" y="2486"/>
                  </a:lnTo>
                  <a:lnTo>
                    <a:pt x="1407" y="2479"/>
                  </a:lnTo>
                  <a:lnTo>
                    <a:pt x="1460" y="2471"/>
                  </a:lnTo>
                  <a:lnTo>
                    <a:pt x="1514" y="2460"/>
                  </a:lnTo>
                  <a:lnTo>
                    <a:pt x="1566" y="2447"/>
                  </a:lnTo>
                  <a:lnTo>
                    <a:pt x="1618" y="2433"/>
                  </a:lnTo>
                  <a:lnTo>
                    <a:pt x="1670" y="2415"/>
                  </a:lnTo>
                  <a:lnTo>
                    <a:pt x="1721" y="2395"/>
                  </a:lnTo>
                  <a:lnTo>
                    <a:pt x="1771" y="2373"/>
                  </a:lnTo>
                  <a:lnTo>
                    <a:pt x="1819" y="2350"/>
                  </a:lnTo>
                  <a:lnTo>
                    <a:pt x="1867" y="2323"/>
                  </a:lnTo>
                  <a:lnTo>
                    <a:pt x="1913" y="2294"/>
                  </a:lnTo>
                  <a:lnTo>
                    <a:pt x="1958" y="2265"/>
                  </a:lnTo>
                  <a:lnTo>
                    <a:pt x="2002" y="2232"/>
                  </a:lnTo>
                  <a:lnTo>
                    <a:pt x="2045" y="2198"/>
                  </a:lnTo>
                  <a:lnTo>
                    <a:pt x="2086" y="2163"/>
                  </a:lnTo>
                  <a:lnTo>
                    <a:pt x="2124" y="2125"/>
                  </a:lnTo>
                  <a:lnTo>
                    <a:pt x="2162" y="2085"/>
                  </a:lnTo>
                  <a:lnTo>
                    <a:pt x="2197" y="2045"/>
                  </a:lnTo>
                  <a:lnTo>
                    <a:pt x="2231" y="2003"/>
                  </a:lnTo>
                  <a:lnTo>
                    <a:pt x="2264" y="1958"/>
                  </a:lnTo>
                  <a:lnTo>
                    <a:pt x="2293" y="1914"/>
                  </a:lnTo>
                  <a:lnTo>
                    <a:pt x="2322" y="1868"/>
                  </a:lnTo>
                  <a:lnTo>
                    <a:pt x="2349" y="1819"/>
                  </a:lnTo>
                  <a:lnTo>
                    <a:pt x="2372" y="1770"/>
                  </a:lnTo>
                  <a:lnTo>
                    <a:pt x="2394" y="1721"/>
                  </a:lnTo>
                  <a:lnTo>
                    <a:pt x="2414" y="1671"/>
                  </a:lnTo>
                  <a:lnTo>
                    <a:pt x="2432" y="1619"/>
                  </a:lnTo>
                  <a:lnTo>
                    <a:pt x="2446" y="1567"/>
                  </a:lnTo>
                  <a:lnTo>
                    <a:pt x="2459" y="1514"/>
                  </a:lnTo>
                  <a:lnTo>
                    <a:pt x="2470" y="1461"/>
                  </a:lnTo>
                  <a:lnTo>
                    <a:pt x="2478" y="1407"/>
                  </a:lnTo>
                  <a:lnTo>
                    <a:pt x="2483" y="1353"/>
                  </a:lnTo>
                  <a:lnTo>
                    <a:pt x="2488" y="1299"/>
                  </a:lnTo>
                  <a:lnTo>
                    <a:pt x="2489" y="124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66" name="Freeform 442"/>
            <p:cNvSpPr>
              <a:spLocks/>
            </p:cNvSpPr>
            <p:nvPr/>
          </p:nvSpPr>
          <p:spPr bwMode="auto">
            <a:xfrm>
              <a:off x="3526" y="1964"/>
              <a:ext cx="953" cy="953"/>
            </a:xfrm>
            <a:custGeom>
              <a:avLst/>
              <a:gdLst>
                <a:gd name="T0" fmla="*/ 3537 w 3541"/>
                <a:gd name="T1" fmla="*/ 1642 h 3543"/>
                <a:gd name="T2" fmla="*/ 3511 w 3541"/>
                <a:gd name="T3" fmla="*/ 1450 h 3543"/>
                <a:gd name="T4" fmla="*/ 3466 w 3541"/>
                <a:gd name="T5" fmla="*/ 1261 h 3543"/>
                <a:gd name="T6" fmla="*/ 3400 w 3541"/>
                <a:gd name="T7" fmla="*/ 1078 h 3543"/>
                <a:gd name="T8" fmla="*/ 3315 w 3541"/>
                <a:gd name="T9" fmla="*/ 905 h 3543"/>
                <a:gd name="T10" fmla="*/ 3211 w 3541"/>
                <a:gd name="T11" fmla="*/ 740 h 3543"/>
                <a:gd name="T12" fmla="*/ 3089 w 3541"/>
                <a:gd name="T13" fmla="*/ 589 h 3543"/>
                <a:gd name="T14" fmla="*/ 2952 w 3541"/>
                <a:gd name="T15" fmla="*/ 452 h 3543"/>
                <a:gd name="T16" fmla="*/ 2801 w 3541"/>
                <a:gd name="T17" fmla="*/ 330 h 3543"/>
                <a:gd name="T18" fmla="*/ 2637 w 3541"/>
                <a:gd name="T19" fmla="*/ 226 h 3543"/>
                <a:gd name="T20" fmla="*/ 2462 w 3541"/>
                <a:gd name="T21" fmla="*/ 141 h 3543"/>
                <a:gd name="T22" fmla="*/ 2280 w 3541"/>
                <a:gd name="T23" fmla="*/ 75 h 3543"/>
                <a:gd name="T24" fmla="*/ 2092 w 3541"/>
                <a:gd name="T25" fmla="*/ 29 h 3543"/>
                <a:gd name="T26" fmla="*/ 1900 w 3541"/>
                <a:gd name="T27" fmla="*/ 4 h 3543"/>
                <a:gd name="T28" fmla="*/ 1705 w 3541"/>
                <a:gd name="T29" fmla="*/ 1 h 3543"/>
                <a:gd name="T30" fmla="*/ 1513 w 3541"/>
                <a:gd name="T31" fmla="*/ 18 h 3543"/>
                <a:gd name="T32" fmla="*/ 1323 w 3541"/>
                <a:gd name="T33" fmla="*/ 57 h 3543"/>
                <a:gd name="T34" fmla="*/ 1138 w 3541"/>
                <a:gd name="T35" fmla="*/ 117 h 3543"/>
                <a:gd name="T36" fmla="*/ 961 w 3541"/>
                <a:gd name="T37" fmla="*/ 196 h 3543"/>
                <a:gd name="T38" fmla="*/ 793 w 3541"/>
                <a:gd name="T39" fmla="*/ 294 h 3543"/>
                <a:gd name="T40" fmla="*/ 638 w 3541"/>
                <a:gd name="T41" fmla="*/ 410 h 3543"/>
                <a:gd name="T42" fmla="*/ 496 w 3541"/>
                <a:gd name="T43" fmla="*/ 542 h 3543"/>
                <a:gd name="T44" fmla="*/ 369 w 3541"/>
                <a:gd name="T45" fmla="*/ 688 h 3543"/>
                <a:gd name="T46" fmla="*/ 260 w 3541"/>
                <a:gd name="T47" fmla="*/ 848 h 3543"/>
                <a:gd name="T48" fmla="*/ 168 w 3541"/>
                <a:gd name="T49" fmla="*/ 1020 h 3543"/>
                <a:gd name="T50" fmla="*/ 95 w 3541"/>
                <a:gd name="T51" fmla="*/ 1200 h 3543"/>
                <a:gd name="T52" fmla="*/ 42 w 3541"/>
                <a:gd name="T53" fmla="*/ 1387 h 3543"/>
                <a:gd name="T54" fmla="*/ 11 w 3541"/>
                <a:gd name="T55" fmla="*/ 1578 h 3543"/>
                <a:gd name="T56" fmla="*/ 0 w 3541"/>
                <a:gd name="T57" fmla="*/ 1771 h 3543"/>
                <a:gd name="T58" fmla="*/ 11 w 3541"/>
                <a:gd name="T59" fmla="*/ 1966 h 3543"/>
                <a:gd name="T60" fmla="*/ 42 w 3541"/>
                <a:gd name="T61" fmla="*/ 2157 h 3543"/>
                <a:gd name="T62" fmla="*/ 95 w 3541"/>
                <a:gd name="T63" fmla="*/ 2344 h 3543"/>
                <a:gd name="T64" fmla="*/ 168 w 3541"/>
                <a:gd name="T65" fmla="*/ 2524 h 3543"/>
                <a:gd name="T66" fmla="*/ 260 w 3541"/>
                <a:gd name="T67" fmla="*/ 2694 h 3543"/>
                <a:gd name="T68" fmla="*/ 369 w 3541"/>
                <a:gd name="T69" fmla="*/ 2855 h 3543"/>
                <a:gd name="T70" fmla="*/ 496 w 3541"/>
                <a:gd name="T71" fmla="*/ 3002 h 3543"/>
                <a:gd name="T72" fmla="*/ 638 w 3541"/>
                <a:gd name="T73" fmla="*/ 3133 h 3543"/>
                <a:gd name="T74" fmla="*/ 793 w 3541"/>
                <a:gd name="T75" fmla="*/ 3249 h 3543"/>
                <a:gd name="T76" fmla="*/ 961 w 3541"/>
                <a:gd name="T77" fmla="*/ 3347 h 3543"/>
                <a:gd name="T78" fmla="*/ 1138 w 3541"/>
                <a:gd name="T79" fmla="*/ 3426 h 3543"/>
                <a:gd name="T80" fmla="*/ 1323 w 3541"/>
                <a:gd name="T81" fmla="*/ 3486 h 3543"/>
                <a:gd name="T82" fmla="*/ 1513 w 3541"/>
                <a:gd name="T83" fmla="*/ 3524 h 3543"/>
                <a:gd name="T84" fmla="*/ 1705 w 3541"/>
                <a:gd name="T85" fmla="*/ 3542 h 3543"/>
                <a:gd name="T86" fmla="*/ 1900 w 3541"/>
                <a:gd name="T87" fmla="*/ 3539 h 3543"/>
                <a:gd name="T88" fmla="*/ 2092 w 3541"/>
                <a:gd name="T89" fmla="*/ 3514 h 3543"/>
                <a:gd name="T90" fmla="*/ 2280 w 3541"/>
                <a:gd name="T91" fmla="*/ 3468 h 3543"/>
                <a:gd name="T92" fmla="*/ 2462 w 3541"/>
                <a:gd name="T93" fmla="*/ 3403 h 3543"/>
                <a:gd name="T94" fmla="*/ 2637 w 3541"/>
                <a:gd name="T95" fmla="*/ 3317 h 3543"/>
                <a:gd name="T96" fmla="*/ 2801 w 3541"/>
                <a:gd name="T97" fmla="*/ 3213 h 3543"/>
                <a:gd name="T98" fmla="*/ 2952 w 3541"/>
                <a:gd name="T99" fmla="*/ 3091 h 3543"/>
                <a:gd name="T100" fmla="*/ 3089 w 3541"/>
                <a:gd name="T101" fmla="*/ 2954 h 3543"/>
                <a:gd name="T102" fmla="*/ 3211 w 3541"/>
                <a:gd name="T103" fmla="*/ 2803 h 3543"/>
                <a:gd name="T104" fmla="*/ 3315 w 3541"/>
                <a:gd name="T105" fmla="*/ 2639 h 3543"/>
                <a:gd name="T106" fmla="*/ 3400 w 3541"/>
                <a:gd name="T107" fmla="*/ 2464 h 3543"/>
                <a:gd name="T108" fmla="*/ 3466 w 3541"/>
                <a:gd name="T109" fmla="*/ 2282 h 3543"/>
                <a:gd name="T110" fmla="*/ 3511 w 3541"/>
                <a:gd name="T111" fmla="*/ 2093 h 3543"/>
                <a:gd name="T112" fmla="*/ 3537 w 3541"/>
                <a:gd name="T113" fmla="*/ 1901 h 3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541" h="3543">
                  <a:moveTo>
                    <a:pt x="3541" y="1771"/>
                  </a:moveTo>
                  <a:lnTo>
                    <a:pt x="3540" y="1707"/>
                  </a:lnTo>
                  <a:lnTo>
                    <a:pt x="3537" y="1642"/>
                  </a:lnTo>
                  <a:lnTo>
                    <a:pt x="3530" y="1578"/>
                  </a:lnTo>
                  <a:lnTo>
                    <a:pt x="3522" y="1514"/>
                  </a:lnTo>
                  <a:lnTo>
                    <a:pt x="3511" y="1450"/>
                  </a:lnTo>
                  <a:lnTo>
                    <a:pt x="3498" y="1387"/>
                  </a:lnTo>
                  <a:lnTo>
                    <a:pt x="3484" y="1324"/>
                  </a:lnTo>
                  <a:lnTo>
                    <a:pt x="3466" y="1261"/>
                  </a:lnTo>
                  <a:lnTo>
                    <a:pt x="3446" y="1200"/>
                  </a:lnTo>
                  <a:lnTo>
                    <a:pt x="3424" y="1139"/>
                  </a:lnTo>
                  <a:lnTo>
                    <a:pt x="3400" y="1078"/>
                  </a:lnTo>
                  <a:lnTo>
                    <a:pt x="3373" y="1020"/>
                  </a:lnTo>
                  <a:lnTo>
                    <a:pt x="3345" y="961"/>
                  </a:lnTo>
                  <a:lnTo>
                    <a:pt x="3315" y="905"/>
                  </a:lnTo>
                  <a:lnTo>
                    <a:pt x="3281" y="848"/>
                  </a:lnTo>
                  <a:lnTo>
                    <a:pt x="3247" y="794"/>
                  </a:lnTo>
                  <a:lnTo>
                    <a:pt x="3211" y="740"/>
                  </a:lnTo>
                  <a:lnTo>
                    <a:pt x="3172" y="688"/>
                  </a:lnTo>
                  <a:lnTo>
                    <a:pt x="3131" y="638"/>
                  </a:lnTo>
                  <a:lnTo>
                    <a:pt x="3089" y="589"/>
                  </a:lnTo>
                  <a:lnTo>
                    <a:pt x="3045" y="542"/>
                  </a:lnTo>
                  <a:lnTo>
                    <a:pt x="3000" y="496"/>
                  </a:lnTo>
                  <a:lnTo>
                    <a:pt x="2952" y="452"/>
                  </a:lnTo>
                  <a:lnTo>
                    <a:pt x="2903" y="410"/>
                  </a:lnTo>
                  <a:lnTo>
                    <a:pt x="2853" y="369"/>
                  </a:lnTo>
                  <a:lnTo>
                    <a:pt x="2801" y="330"/>
                  </a:lnTo>
                  <a:lnTo>
                    <a:pt x="2748" y="294"/>
                  </a:lnTo>
                  <a:lnTo>
                    <a:pt x="2692" y="259"/>
                  </a:lnTo>
                  <a:lnTo>
                    <a:pt x="2637" y="226"/>
                  </a:lnTo>
                  <a:lnTo>
                    <a:pt x="2580" y="196"/>
                  </a:lnTo>
                  <a:lnTo>
                    <a:pt x="2522" y="168"/>
                  </a:lnTo>
                  <a:lnTo>
                    <a:pt x="2462" y="141"/>
                  </a:lnTo>
                  <a:lnTo>
                    <a:pt x="2403" y="117"/>
                  </a:lnTo>
                  <a:lnTo>
                    <a:pt x="2342" y="95"/>
                  </a:lnTo>
                  <a:lnTo>
                    <a:pt x="2280" y="75"/>
                  </a:lnTo>
                  <a:lnTo>
                    <a:pt x="2218" y="57"/>
                  </a:lnTo>
                  <a:lnTo>
                    <a:pt x="2155" y="43"/>
                  </a:lnTo>
                  <a:lnTo>
                    <a:pt x="2092" y="29"/>
                  </a:lnTo>
                  <a:lnTo>
                    <a:pt x="2028" y="18"/>
                  </a:lnTo>
                  <a:lnTo>
                    <a:pt x="1964" y="11"/>
                  </a:lnTo>
                  <a:lnTo>
                    <a:pt x="1900" y="4"/>
                  </a:lnTo>
                  <a:lnTo>
                    <a:pt x="1835" y="1"/>
                  </a:lnTo>
                  <a:lnTo>
                    <a:pt x="1770" y="0"/>
                  </a:lnTo>
                  <a:lnTo>
                    <a:pt x="1705" y="1"/>
                  </a:lnTo>
                  <a:lnTo>
                    <a:pt x="1641" y="4"/>
                  </a:lnTo>
                  <a:lnTo>
                    <a:pt x="1577" y="11"/>
                  </a:lnTo>
                  <a:lnTo>
                    <a:pt x="1513" y="18"/>
                  </a:lnTo>
                  <a:lnTo>
                    <a:pt x="1449" y="29"/>
                  </a:lnTo>
                  <a:lnTo>
                    <a:pt x="1386" y="43"/>
                  </a:lnTo>
                  <a:lnTo>
                    <a:pt x="1323" y="57"/>
                  </a:lnTo>
                  <a:lnTo>
                    <a:pt x="1260" y="75"/>
                  </a:lnTo>
                  <a:lnTo>
                    <a:pt x="1199" y="95"/>
                  </a:lnTo>
                  <a:lnTo>
                    <a:pt x="1138" y="117"/>
                  </a:lnTo>
                  <a:lnTo>
                    <a:pt x="1077" y="141"/>
                  </a:lnTo>
                  <a:lnTo>
                    <a:pt x="1019" y="168"/>
                  </a:lnTo>
                  <a:lnTo>
                    <a:pt x="961" y="196"/>
                  </a:lnTo>
                  <a:lnTo>
                    <a:pt x="904" y="226"/>
                  </a:lnTo>
                  <a:lnTo>
                    <a:pt x="849" y="259"/>
                  </a:lnTo>
                  <a:lnTo>
                    <a:pt x="793" y="294"/>
                  </a:lnTo>
                  <a:lnTo>
                    <a:pt x="740" y="330"/>
                  </a:lnTo>
                  <a:lnTo>
                    <a:pt x="688" y="369"/>
                  </a:lnTo>
                  <a:lnTo>
                    <a:pt x="638" y="410"/>
                  </a:lnTo>
                  <a:lnTo>
                    <a:pt x="589" y="452"/>
                  </a:lnTo>
                  <a:lnTo>
                    <a:pt x="541" y="496"/>
                  </a:lnTo>
                  <a:lnTo>
                    <a:pt x="496" y="542"/>
                  </a:lnTo>
                  <a:lnTo>
                    <a:pt x="452" y="589"/>
                  </a:lnTo>
                  <a:lnTo>
                    <a:pt x="410" y="638"/>
                  </a:lnTo>
                  <a:lnTo>
                    <a:pt x="369" y="688"/>
                  </a:lnTo>
                  <a:lnTo>
                    <a:pt x="330" y="740"/>
                  </a:lnTo>
                  <a:lnTo>
                    <a:pt x="294" y="794"/>
                  </a:lnTo>
                  <a:lnTo>
                    <a:pt x="260" y="848"/>
                  </a:lnTo>
                  <a:lnTo>
                    <a:pt x="226" y="905"/>
                  </a:lnTo>
                  <a:lnTo>
                    <a:pt x="195" y="961"/>
                  </a:lnTo>
                  <a:lnTo>
                    <a:pt x="168" y="1020"/>
                  </a:lnTo>
                  <a:lnTo>
                    <a:pt x="141" y="1078"/>
                  </a:lnTo>
                  <a:lnTo>
                    <a:pt x="117" y="1139"/>
                  </a:lnTo>
                  <a:lnTo>
                    <a:pt x="95" y="1200"/>
                  </a:lnTo>
                  <a:lnTo>
                    <a:pt x="75" y="1261"/>
                  </a:lnTo>
                  <a:lnTo>
                    <a:pt x="57" y="1324"/>
                  </a:lnTo>
                  <a:lnTo>
                    <a:pt x="42" y="1387"/>
                  </a:lnTo>
                  <a:lnTo>
                    <a:pt x="30" y="1450"/>
                  </a:lnTo>
                  <a:lnTo>
                    <a:pt x="19" y="1514"/>
                  </a:lnTo>
                  <a:lnTo>
                    <a:pt x="11" y="1578"/>
                  </a:lnTo>
                  <a:lnTo>
                    <a:pt x="4" y="1642"/>
                  </a:lnTo>
                  <a:lnTo>
                    <a:pt x="1" y="1707"/>
                  </a:lnTo>
                  <a:lnTo>
                    <a:pt x="0" y="1771"/>
                  </a:lnTo>
                  <a:lnTo>
                    <a:pt x="1" y="1837"/>
                  </a:lnTo>
                  <a:lnTo>
                    <a:pt x="4" y="1901"/>
                  </a:lnTo>
                  <a:lnTo>
                    <a:pt x="11" y="1966"/>
                  </a:lnTo>
                  <a:lnTo>
                    <a:pt x="19" y="2030"/>
                  </a:lnTo>
                  <a:lnTo>
                    <a:pt x="30" y="2093"/>
                  </a:lnTo>
                  <a:lnTo>
                    <a:pt x="42" y="2157"/>
                  </a:lnTo>
                  <a:lnTo>
                    <a:pt x="57" y="2220"/>
                  </a:lnTo>
                  <a:lnTo>
                    <a:pt x="75" y="2282"/>
                  </a:lnTo>
                  <a:lnTo>
                    <a:pt x="95" y="2344"/>
                  </a:lnTo>
                  <a:lnTo>
                    <a:pt x="117" y="2405"/>
                  </a:lnTo>
                  <a:lnTo>
                    <a:pt x="141" y="2464"/>
                  </a:lnTo>
                  <a:lnTo>
                    <a:pt x="168" y="2524"/>
                  </a:lnTo>
                  <a:lnTo>
                    <a:pt x="195" y="2582"/>
                  </a:lnTo>
                  <a:lnTo>
                    <a:pt x="226" y="2639"/>
                  </a:lnTo>
                  <a:lnTo>
                    <a:pt x="260" y="2694"/>
                  </a:lnTo>
                  <a:lnTo>
                    <a:pt x="294" y="2750"/>
                  </a:lnTo>
                  <a:lnTo>
                    <a:pt x="330" y="2803"/>
                  </a:lnTo>
                  <a:lnTo>
                    <a:pt x="369" y="2855"/>
                  </a:lnTo>
                  <a:lnTo>
                    <a:pt x="410" y="2905"/>
                  </a:lnTo>
                  <a:lnTo>
                    <a:pt x="452" y="2954"/>
                  </a:lnTo>
                  <a:lnTo>
                    <a:pt x="496" y="3002"/>
                  </a:lnTo>
                  <a:lnTo>
                    <a:pt x="541" y="3047"/>
                  </a:lnTo>
                  <a:lnTo>
                    <a:pt x="589" y="3091"/>
                  </a:lnTo>
                  <a:lnTo>
                    <a:pt x="638" y="3133"/>
                  </a:lnTo>
                  <a:lnTo>
                    <a:pt x="688" y="3174"/>
                  </a:lnTo>
                  <a:lnTo>
                    <a:pt x="740" y="3213"/>
                  </a:lnTo>
                  <a:lnTo>
                    <a:pt x="793" y="3249"/>
                  </a:lnTo>
                  <a:lnTo>
                    <a:pt x="849" y="3284"/>
                  </a:lnTo>
                  <a:lnTo>
                    <a:pt x="904" y="3317"/>
                  </a:lnTo>
                  <a:lnTo>
                    <a:pt x="961" y="3347"/>
                  </a:lnTo>
                  <a:lnTo>
                    <a:pt x="1019" y="3376"/>
                  </a:lnTo>
                  <a:lnTo>
                    <a:pt x="1077" y="3403"/>
                  </a:lnTo>
                  <a:lnTo>
                    <a:pt x="1138" y="3426"/>
                  </a:lnTo>
                  <a:lnTo>
                    <a:pt x="1199" y="3448"/>
                  </a:lnTo>
                  <a:lnTo>
                    <a:pt x="1260" y="3468"/>
                  </a:lnTo>
                  <a:lnTo>
                    <a:pt x="1323" y="3486"/>
                  </a:lnTo>
                  <a:lnTo>
                    <a:pt x="1386" y="3501"/>
                  </a:lnTo>
                  <a:lnTo>
                    <a:pt x="1449" y="3514"/>
                  </a:lnTo>
                  <a:lnTo>
                    <a:pt x="1513" y="3524"/>
                  </a:lnTo>
                  <a:lnTo>
                    <a:pt x="1577" y="3533"/>
                  </a:lnTo>
                  <a:lnTo>
                    <a:pt x="1641" y="3539"/>
                  </a:lnTo>
                  <a:lnTo>
                    <a:pt x="1705" y="3542"/>
                  </a:lnTo>
                  <a:lnTo>
                    <a:pt x="1770" y="3543"/>
                  </a:lnTo>
                  <a:lnTo>
                    <a:pt x="1835" y="3542"/>
                  </a:lnTo>
                  <a:lnTo>
                    <a:pt x="1900" y="3539"/>
                  </a:lnTo>
                  <a:lnTo>
                    <a:pt x="1964" y="3533"/>
                  </a:lnTo>
                  <a:lnTo>
                    <a:pt x="2028" y="3524"/>
                  </a:lnTo>
                  <a:lnTo>
                    <a:pt x="2092" y="3514"/>
                  </a:lnTo>
                  <a:lnTo>
                    <a:pt x="2155" y="3501"/>
                  </a:lnTo>
                  <a:lnTo>
                    <a:pt x="2218" y="3486"/>
                  </a:lnTo>
                  <a:lnTo>
                    <a:pt x="2280" y="3468"/>
                  </a:lnTo>
                  <a:lnTo>
                    <a:pt x="2342" y="3448"/>
                  </a:lnTo>
                  <a:lnTo>
                    <a:pt x="2403" y="3426"/>
                  </a:lnTo>
                  <a:lnTo>
                    <a:pt x="2462" y="3403"/>
                  </a:lnTo>
                  <a:lnTo>
                    <a:pt x="2522" y="3376"/>
                  </a:lnTo>
                  <a:lnTo>
                    <a:pt x="2580" y="3347"/>
                  </a:lnTo>
                  <a:lnTo>
                    <a:pt x="2637" y="3317"/>
                  </a:lnTo>
                  <a:lnTo>
                    <a:pt x="2692" y="3284"/>
                  </a:lnTo>
                  <a:lnTo>
                    <a:pt x="2748" y="3249"/>
                  </a:lnTo>
                  <a:lnTo>
                    <a:pt x="2801" y="3213"/>
                  </a:lnTo>
                  <a:lnTo>
                    <a:pt x="2853" y="3174"/>
                  </a:lnTo>
                  <a:lnTo>
                    <a:pt x="2903" y="3133"/>
                  </a:lnTo>
                  <a:lnTo>
                    <a:pt x="2952" y="3091"/>
                  </a:lnTo>
                  <a:lnTo>
                    <a:pt x="3000" y="3047"/>
                  </a:lnTo>
                  <a:lnTo>
                    <a:pt x="3045" y="3002"/>
                  </a:lnTo>
                  <a:lnTo>
                    <a:pt x="3089" y="2954"/>
                  </a:lnTo>
                  <a:lnTo>
                    <a:pt x="3131" y="2905"/>
                  </a:lnTo>
                  <a:lnTo>
                    <a:pt x="3172" y="2855"/>
                  </a:lnTo>
                  <a:lnTo>
                    <a:pt x="3211" y="2803"/>
                  </a:lnTo>
                  <a:lnTo>
                    <a:pt x="3247" y="2750"/>
                  </a:lnTo>
                  <a:lnTo>
                    <a:pt x="3281" y="2694"/>
                  </a:lnTo>
                  <a:lnTo>
                    <a:pt x="3315" y="2639"/>
                  </a:lnTo>
                  <a:lnTo>
                    <a:pt x="3345" y="2582"/>
                  </a:lnTo>
                  <a:lnTo>
                    <a:pt x="3373" y="2524"/>
                  </a:lnTo>
                  <a:lnTo>
                    <a:pt x="3400" y="2464"/>
                  </a:lnTo>
                  <a:lnTo>
                    <a:pt x="3424" y="2405"/>
                  </a:lnTo>
                  <a:lnTo>
                    <a:pt x="3446" y="2344"/>
                  </a:lnTo>
                  <a:lnTo>
                    <a:pt x="3466" y="2282"/>
                  </a:lnTo>
                  <a:lnTo>
                    <a:pt x="3484" y="2220"/>
                  </a:lnTo>
                  <a:lnTo>
                    <a:pt x="3498" y="2157"/>
                  </a:lnTo>
                  <a:lnTo>
                    <a:pt x="3511" y="2093"/>
                  </a:lnTo>
                  <a:lnTo>
                    <a:pt x="3522" y="2030"/>
                  </a:lnTo>
                  <a:lnTo>
                    <a:pt x="3530" y="1966"/>
                  </a:lnTo>
                  <a:lnTo>
                    <a:pt x="3537" y="1901"/>
                  </a:lnTo>
                  <a:lnTo>
                    <a:pt x="3540" y="1837"/>
                  </a:lnTo>
                  <a:lnTo>
                    <a:pt x="3541" y="1771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67" name="Freeform 443"/>
            <p:cNvSpPr>
              <a:spLocks/>
            </p:cNvSpPr>
            <p:nvPr/>
          </p:nvSpPr>
          <p:spPr bwMode="auto">
            <a:xfrm>
              <a:off x="3938" y="1964"/>
              <a:ext cx="192" cy="168"/>
            </a:xfrm>
            <a:custGeom>
              <a:avLst/>
              <a:gdLst>
                <a:gd name="T0" fmla="*/ 669 w 712"/>
                <a:gd name="T1" fmla="*/ 51 h 619"/>
                <a:gd name="T2" fmla="*/ 570 w 712"/>
                <a:gd name="T3" fmla="*/ 31 h 619"/>
                <a:gd name="T4" fmla="*/ 520 w 712"/>
                <a:gd name="T5" fmla="*/ 22 h 619"/>
                <a:gd name="T6" fmla="*/ 471 w 712"/>
                <a:gd name="T7" fmla="*/ 14 h 619"/>
                <a:gd name="T8" fmla="*/ 421 w 712"/>
                <a:gd name="T9" fmla="*/ 8 h 619"/>
                <a:gd name="T10" fmla="*/ 371 w 712"/>
                <a:gd name="T11" fmla="*/ 3 h 619"/>
                <a:gd name="T12" fmla="*/ 346 w 712"/>
                <a:gd name="T13" fmla="*/ 1 h 619"/>
                <a:gd name="T14" fmla="*/ 320 w 712"/>
                <a:gd name="T15" fmla="*/ 0 h 619"/>
                <a:gd name="T16" fmla="*/ 295 w 712"/>
                <a:gd name="T17" fmla="*/ 0 h 619"/>
                <a:gd name="T18" fmla="*/ 270 w 712"/>
                <a:gd name="T19" fmla="*/ 0 h 619"/>
                <a:gd name="T20" fmla="*/ 244 w 712"/>
                <a:gd name="T21" fmla="*/ 2 h 619"/>
                <a:gd name="T22" fmla="*/ 219 w 712"/>
                <a:gd name="T23" fmla="*/ 4 h 619"/>
                <a:gd name="T24" fmla="*/ 193 w 712"/>
                <a:gd name="T25" fmla="*/ 8 h 619"/>
                <a:gd name="T26" fmla="*/ 169 w 712"/>
                <a:gd name="T27" fmla="*/ 13 h 619"/>
                <a:gd name="T28" fmla="*/ 145 w 712"/>
                <a:gd name="T29" fmla="*/ 20 h 619"/>
                <a:gd name="T30" fmla="*/ 134 w 712"/>
                <a:gd name="T31" fmla="*/ 24 h 619"/>
                <a:gd name="T32" fmla="*/ 121 w 712"/>
                <a:gd name="T33" fmla="*/ 29 h 619"/>
                <a:gd name="T34" fmla="*/ 110 w 712"/>
                <a:gd name="T35" fmla="*/ 34 h 619"/>
                <a:gd name="T36" fmla="*/ 100 w 712"/>
                <a:gd name="T37" fmla="*/ 41 h 619"/>
                <a:gd name="T38" fmla="*/ 78 w 712"/>
                <a:gd name="T39" fmla="*/ 54 h 619"/>
                <a:gd name="T40" fmla="*/ 58 w 712"/>
                <a:gd name="T41" fmla="*/ 71 h 619"/>
                <a:gd name="T42" fmla="*/ 39 w 712"/>
                <a:gd name="T43" fmla="*/ 87 h 619"/>
                <a:gd name="T44" fmla="*/ 30 w 712"/>
                <a:gd name="T45" fmla="*/ 96 h 619"/>
                <a:gd name="T46" fmla="*/ 21 w 712"/>
                <a:gd name="T47" fmla="*/ 106 h 619"/>
                <a:gd name="T48" fmla="*/ 13 w 712"/>
                <a:gd name="T49" fmla="*/ 117 h 619"/>
                <a:gd name="T50" fmla="*/ 8 w 712"/>
                <a:gd name="T51" fmla="*/ 127 h 619"/>
                <a:gd name="T52" fmla="*/ 3 w 712"/>
                <a:gd name="T53" fmla="*/ 139 h 619"/>
                <a:gd name="T54" fmla="*/ 1 w 712"/>
                <a:gd name="T55" fmla="*/ 150 h 619"/>
                <a:gd name="T56" fmla="*/ 0 w 712"/>
                <a:gd name="T57" fmla="*/ 162 h 619"/>
                <a:gd name="T58" fmla="*/ 1 w 712"/>
                <a:gd name="T59" fmla="*/ 176 h 619"/>
                <a:gd name="T60" fmla="*/ 3 w 712"/>
                <a:gd name="T61" fmla="*/ 188 h 619"/>
                <a:gd name="T62" fmla="*/ 6 w 712"/>
                <a:gd name="T63" fmla="*/ 201 h 619"/>
                <a:gd name="T64" fmla="*/ 12 w 712"/>
                <a:gd name="T65" fmla="*/ 213 h 619"/>
                <a:gd name="T66" fmla="*/ 18 w 712"/>
                <a:gd name="T67" fmla="*/ 226 h 619"/>
                <a:gd name="T68" fmla="*/ 23 w 712"/>
                <a:gd name="T69" fmla="*/ 237 h 619"/>
                <a:gd name="T70" fmla="*/ 31 w 712"/>
                <a:gd name="T71" fmla="*/ 250 h 619"/>
                <a:gd name="T72" fmla="*/ 39 w 712"/>
                <a:gd name="T73" fmla="*/ 261 h 619"/>
                <a:gd name="T74" fmla="*/ 46 w 712"/>
                <a:gd name="T75" fmla="*/ 271 h 619"/>
                <a:gd name="T76" fmla="*/ 55 w 712"/>
                <a:gd name="T77" fmla="*/ 281 h 619"/>
                <a:gd name="T78" fmla="*/ 64 w 712"/>
                <a:gd name="T79" fmla="*/ 289 h 619"/>
                <a:gd name="T80" fmla="*/ 83 w 712"/>
                <a:gd name="T81" fmla="*/ 306 h 619"/>
                <a:gd name="T82" fmla="*/ 103 w 712"/>
                <a:gd name="T83" fmla="*/ 321 h 619"/>
                <a:gd name="T84" fmla="*/ 124 w 712"/>
                <a:gd name="T85" fmla="*/ 335 h 619"/>
                <a:gd name="T86" fmla="*/ 166 w 712"/>
                <a:gd name="T87" fmla="*/ 362 h 619"/>
                <a:gd name="T88" fmla="*/ 209 w 712"/>
                <a:gd name="T89" fmla="*/ 389 h 619"/>
                <a:gd name="T90" fmla="*/ 252 w 712"/>
                <a:gd name="T91" fmla="*/ 414 h 619"/>
                <a:gd name="T92" fmla="*/ 296 w 712"/>
                <a:gd name="T93" fmla="*/ 440 h 619"/>
                <a:gd name="T94" fmla="*/ 318 w 712"/>
                <a:gd name="T95" fmla="*/ 451 h 619"/>
                <a:gd name="T96" fmla="*/ 341 w 712"/>
                <a:gd name="T97" fmla="*/ 462 h 619"/>
                <a:gd name="T98" fmla="*/ 365 w 712"/>
                <a:gd name="T99" fmla="*/ 473 h 619"/>
                <a:gd name="T100" fmla="*/ 388 w 712"/>
                <a:gd name="T101" fmla="*/ 482 h 619"/>
                <a:gd name="T102" fmla="*/ 434 w 712"/>
                <a:gd name="T103" fmla="*/ 499 h 619"/>
                <a:gd name="T104" fmla="*/ 529 w 712"/>
                <a:gd name="T105" fmla="*/ 534 h 619"/>
                <a:gd name="T106" fmla="*/ 554 w 712"/>
                <a:gd name="T107" fmla="*/ 543 h 619"/>
                <a:gd name="T108" fmla="*/ 577 w 712"/>
                <a:gd name="T109" fmla="*/ 552 h 619"/>
                <a:gd name="T110" fmla="*/ 599 w 712"/>
                <a:gd name="T111" fmla="*/ 562 h 619"/>
                <a:gd name="T112" fmla="*/ 622 w 712"/>
                <a:gd name="T113" fmla="*/ 573 h 619"/>
                <a:gd name="T114" fmla="*/ 667 w 712"/>
                <a:gd name="T115" fmla="*/ 596 h 619"/>
                <a:gd name="T116" fmla="*/ 712 w 712"/>
                <a:gd name="T117" fmla="*/ 619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2" h="619">
                  <a:moveTo>
                    <a:pt x="669" y="51"/>
                  </a:moveTo>
                  <a:lnTo>
                    <a:pt x="570" y="31"/>
                  </a:lnTo>
                  <a:lnTo>
                    <a:pt x="520" y="22"/>
                  </a:lnTo>
                  <a:lnTo>
                    <a:pt x="471" y="14"/>
                  </a:lnTo>
                  <a:lnTo>
                    <a:pt x="421" y="8"/>
                  </a:lnTo>
                  <a:lnTo>
                    <a:pt x="371" y="3"/>
                  </a:lnTo>
                  <a:lnTo>
                    <a:pt x="346" y="1"/>
                  </a:lnTo>
                  <a:lnTo>
                    <a:pt x="320" y="0"/>
                  </a:lnTo>
                  <a:lnTo>
                    <a:pt x="295" y="0"/>
                  </a:lnTo>
                  <a:lnTo>
                    <a:pt x="270" y="0"/>
                  </a:lnTo>
                  <a:lnTo>
                    <a:pt x="244" y="2"/>
                  </a:lnTo>
                  <a:lnTo>
                    <a:pt x="219" y="4"/>
                  </a:lnTo>
                  <a:lnTo>
                    <a:pt x="193" y="8"/>
                  </a:lnTo>
                  <a:lnTo>
                    <a:pt x="169" y="13"/>
                  </a:lnTo>
                  <a:lnTo>
                    <a:pt x="145" y="20"/>
                  </a:lnTo>
                  <a:lnTo>
                    <a:pt x="134" y="24"/>
                  </a:lnTo>
                  <a:lnTo>
                    <a:pt x="121" y="29"/>
                  </a:lnTo>
                  <a:lnTo>
                    <a:pt x="110" y="34"/>
                  </a:lnTo>
                  <a:lnTo>
                    <a:pt x="100" y="41"/>
                  </a:lnTo>
                  <a:lnTo>
                    <a:pt x="78" y="54"/>
                  </a:lnTo>
                  <a:lnTo>
                    <a:pt x="58" y="71"/>
                  </a:lnTo>
                  <a:lnTo>
                    <a:pt x="39" y="87"/>
                  </a:lnTo>
                  <a:lnTo>
                    <a:pt x="30" y="96"/>
                  </a:lnTo>
                  <a:lnTo>
                    <a:pt x="21" y="106"/>
                  </a:lnTo>
                  <a:lnTo>
                    <a:pt x="13" y="117"/>
                  </a:lnTo>
                  <a:lnTo>
                    <a:pt x="8" y="127"/>
                  </a:lnTo>
                  <a:lnTo>
                    <a:pt x="3" y="139"/>
                  </a:lnTo>
                  <a:lnTo>
                    <a:pt x="1" y="150"/>
                  </a:lnTo>
                  <a:lnTo>
                    <a:pt x="0" y="162"/>
                  </a:lnTo>
                  <a:lnTo>
                    <a:pt x="1" y="176"/>
                  </a:lnTo>
                  <a:lnTo>
                    <a:pt x="3" y="188"/>
                  </a:lnTo>
                  <a:lnTo>
                    <a:pt x="6" y="201"/>
                  </a:lnTo>
                  <a:lnTo>
                    <a:pt x="12" y="213"/>
                  </a:lnTo>
                  <a:lnTo>
                    <a:pt x="18" y="226"/>
                  </a:lnTo>
                  <a:lnTo>
                    <a:pt x="23" y="237"/>
                  </a:lnTo>
                  <a:lnTo>
                    <a:pt x="31" y="250"/>
                  </a:lnTo>
                  <a:lnTo>
                    <a:pt x="39" y="261"/>
                  </a:lnTo>
                  <a:lnTo>
                    <a:pt x="46" y="271"/>
                  </a:lnTo>
                  <a:lnTo>
                    <a:pt x="55" y="281"/>
                  </a:lnTo>
                  <a:lnTo>
                    <a:pt x="64" y="289"/>
                  </a:lnTo>
                  <a:lnTo>
                    <a:pt x="83" y="306"/>
                  </a:lnTo>
                  <a:lnTo>
                    <a:pt x="103" y="321"/>
                  </a:lnTo>
                  <a:lnTo>
                    <a:pt x="124" y="335"/>
                  </a:lnTo>
                  <a:lnTo>
                    <a:pt x="166" y="362"/>
                  </a:lnTo>
                  <a:lnTo>
                    <a:pt x="209" y="389"/>
                  </a:lnTo>
                  <a:lnTo>
                    <a:pt x="252" y="414"/>
                  </a:lnTo>
                  <a:lnTo>
                    <a:pt x="296" y="440"/>
                  </a:lnTo>
                  <a:lnTo>
                    <a:pt x="318" y="451"/>
                  </a:lnTo>
                  <a:lnTo>
                    <a:pt x="341" y="462"/>
                  </a:lnTo>
                  <a:lnTo>
                    <a:pt x="365" y="473"/>
                  </a:lnTo>
                  <a:lnTo>
                    <a:pt x="388" y="482"/>
                  </a:lnTo>
                  <a:lnTo>
                    <a:pt x="434" y="499"/>
                  </a:lnTo>
                  <a:lnTo>
                    <a:pt x="529" y="534"/>
                  </a:lnTo>
                  <a:lnTo>
                    <a:pt x="554" y="543"/>
                  </a:lnTo>
                  <a:lnTo>
                    <a:pt x="577" y="552"/>
                  </a:lnTo>
                  <a:lnTo>
                    <a:pt x="599" y="562"/>
                  </a:lnTo>
                  <a:lnTo>
                    <a:pt x="622" y="573"/>
                  </a:lnTo>
                  <a:lnTo>
                    <a:pt x="667" y="596"/>
                  </a:lnTo>
                  <a:lnTo>
                    <a:pt x="712" y="619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68" name="Freeform 444"/>
            <p:cNvSpPr>
              <a:spLocks/>
            </p:cNvSpPr>
            <p:nvPr/>
          </p:nvSpPr>
          <p:spPr bwMode="auto">
            <a:xfrm>
              <a:off x="3567" y="2441"/>
              <a:ext cx="158" cy="316"/>
            </a:xfrm>
            <a:custGeom>
              <a:avLst/>
              <a:gdLst>
                <a:gd name="T0" fmla="*/ 588 w 588"/>
                <a:gd name="T1" fmla="*/ 702 h 1174"/>
                <a:gd name="T2" fmla="*/ 550 w 588"/>
                <a:gd name="T3" fmla="*/ 647 h 1174"/>
                <a:gd name="T4" fmla="*/ 512 w 588"/>
                <a:gd name="T5" fmla="*/ 591 h 1174"/>
                <a:gd name="T6" fmla="*/ 496 w 588"/>
                <a:gd name="T7" fmla="*/ 562 h 1174"/>
                <a:gd name="T8" fmla="*/ 478 w 588"/>
                <a:gd name="T9" fmla="*/ 533 h 1174"/>
                <a:gd name="T10" fmla="*/ 446 w 588"/>
                <a:gd name="T11" fmla="*/ 475 h 1174"/>
                <a:gd name="T12" fmla="*/ 414 w 588"/>
                <a:gd name="T13" fmla="*/ 416 h 1174"/>
                <a:gd name="T14" fmla="*/ 381 w 588"/>
                <a:gd name="T15" fmla="*/ 357 h 1174"/>
                <a:gd name="T16" fmla="*/ 346 w 588"/>
                <a:gd name="T17" fmla="*/ 301 h 1174"/>
                <a:gd name="T18" fmla="*/ 311 w 588"/>
                <a:gd name="T19" fmla="*/ 244 h 1174"/>
                <a:gd name="T20" fmla="*/ 276 w 588"/>
                <a:gd name="T21" fmla="*/ 186 h 1174"/>
                <a:gd name="T22" fmla="*/ 243 w 588"/>
                <a:gd name="T23" fmla="*/ 127 h 1174"/>
                <a:gd name="T24" fmla="*/ 226 w 588"/>
                <a:gd name="T25" fmla="*/ 98 h 1174"/>
                <a:gd name="T26" fmla="*/ 217 w 588"/>
                <a:gd name="T27" fmla="*/ 84 h 1174"/>
                <a:gd name="T28" fmla="*/ 207 w 588"/>
                <a:gd name="T29" fmla="*/ 70 h 1174"/>
                <a:gd name="T30" fmla="*/ 196 w 588"/>
                <a:gd name="T31" fmla="*/ 58 h 1174"/>
                <a:gd name="T32" fmla="*/ 185 w 588"/>
                <a:gd name="T33" fmla="*/ 46 h 1174"/>
                <a:gd name="T34" fmla="*/ 174 w 588"/>
                <a:gd name="T35" fmla="*/ 34 h 1174"/>
                <a:gd name="T36" fmla="*/ 161 w 588"/>
                <a:gd name="T37" fmla="*/ 24 h 1174"/>
                <a:gd name="T38" fmla="*/ 145 w 588"/>
                <a:gd name="T39" fmla="*/ 14 h 1174"/>
                <a:gd name="T40" fmla="*/ 138 w 588"/>
                <a:gd name="T41" fmla="*/ 10 h 1174"/>
                <a:gd name="T42" fmla="*/ 130 w 588"/>
                <a:gd name="T43" fmla="*/ 6 h 1174"/>
                <a:gd name="T44" fmla="*/ 122 w 588"/>
                <a:gd name="T45" fmla="*/ 4 h 1174"/>
                <a:gd name="T46" fmla="*/ 113 w 588"/>
                <a:gd name="T47" fmla="*/ 1 h 1174"/>
                <a:gd name="T48" fmla="*/ 106 w 588"/>
                <a:gd name="T49" fmla="*/ 0 h 1174"/>
                <a:gd name="T50" fmla="*/ 97 w 588"/>
                <a:gd name="T51" fmla="*/ 0 h 1174"/>
                <a:gd name="T52" fmla="*/ 89 w 588"/>
                <a:gd name="T53" fmla="*/ 1 h 1174"/>
                <a:gd name="T54" fmla="*/ 81 w 588"/>
                <a:gd name="T55" fmla="*/ 5 h 1174"/>
                <a:gd name="T56" fmla="*/ 74 w 588"/>
                <a:gd name="T57" fmla="*/ 8 h 1174"/>
                <a:gd name="T58" fmla="*/ 67 w 588"/>
                <a:gd name="T59" fmla="*/ 13 h 1174"/>
                <a:gd name="T60" fmla="*/ 53 w 588"/>
                <a:gd name="T61" fmla="*/ 24 h 1174"/>
                <a:gd name="T62" fmla="*/ 40 w 588"/>
                <a:gd name="T63" fmla="*/ 36 h 1174"/>
                <a:gd name="T64" fmla="*/ 31 w 588"/>
                <a:gd name="T65" fmla="*/ 49 h 1174"/>
                <a:gd name="T66" fmla="*/ 22 w 588"/>
                <a:gd name="T67" fmla="*/ 63 h 1174"/>
                <a:gd name="T68" fmla="*/ 15 w 588"/>
                <a:gd name="T69" fmla="*/ 79 h 1174"/>
                <a:gd name="T70" fmla="*/ 11 w 588"/>
                <a:gd name="T71" fmla="*/ 94 h 1174"/>
                <a:gd name="T72" fmla="*/ 8 w 588"/>
                <a:gd name="T73" fmla="*/ 111 h 1174"/>
                <a:gd name="T74" fmla="*/ 6 w 588"/>
                <a:gd name="T75" fmla="*/ 129 h 1174"/>
                <a:gd name="T76" fmla="*/ 5 w 588"/>
                <a:gd name="T77" fmla="*/ 162 h 1174"/>
                <a:gd name="T78" fmla="*/ 1 w 588"/>
                <a:gd name="T79" fmla="*/ 229 h 1174"/>
                <a:gd name="T80" fmla="*/ 0 w 588"/>
                <a:gd name="T81" fmla="*/ 262 h 1174"/>
                <a:gd name="T82" fmla="*/ 0 w 588"/>
                <a:gd name="T83" fmla="*/ 295 h 1174"/>
                <a:gd name="T84" fmla="*/ 1 w 588"/>
                <a:gd name="T85" fmla="*/ 329 h 1174"/>
                <a:gd name="T86" fmla="*/ 3 w 588"/>
                <a:gd name="T87" fmla="*/ 363 h 1174"/>
                <a:gd name="T88" fmla="*/ 7 w 588"/>
                <a:gd name="T89" fmla="*/ 396 h 1174"/>
                <a:gd name="T90" fmla="*/ 12 w 588"/>
                <a:gd name="T91" fmla="*/ 429 h 1174"/>
                <a:gd name="T92" fmla="*/ 23 w 588"/>
                <a:gd name="T93" fmla="*/ 496 h 1174"/>
                <a:gd name="T94" fmla="*/ 35 w 588"/>
                <a:gd name="T95" fmla="*/ 562 h 1174"/>
                <a:gd name="T96" fmla="*/ 49 w 588"/>
                <a:gd name="T97" fmla="*/ 627 h 1174"/>
                <a:gd name="T98" fmla="*/ 57 w 588"/>
                <a:gd name="T99" fmla="*/ 659 h 1174"/>
                <a:gd name="T100" fmla="*/ 66 w 588"/>
                <a:gd name="T101" fmla="*/ 691 h 1174"/>
                <a:gd name="T102" fmla="*/ 75 w 588"/>
                <a:gd name="T103" fmla="*/ 723 h 1174"/>
                <a:gd name="T104" fmla="*/ 85 w 588"/>
                <a:gd name="T105" fmla="*/ 755 h 1174"/>
                <a:gd name="T106" fmla="*/ 106 w 588"/>
                <a:gd name="T107" fmla="*/ 819 h 1174"/>
                <a:gd name="T108" fmla="*/ 128 w 588"/>
                <a:gd name="T109" fmla="*/ 882 h 1174"/>
                <a:gd name="T110" fmla="*/ 151 w 588"/>
                <a:gd name="T111" fmla="*/ 946 h 1174"/>
                <a:gd name="T112" fmla="*/ 163 w 588"/>
                <a:gd name="T113" fmla="*/ 977 h 1174"/>
                <a:gd name="T114" fmla="*/ 178 w 588"/>
                <a:gd name="T115" fmla="*/ 1007 h 1174"/>
                <a:gd name="T116" fmla="*/ 192 w 588"/>
                <a:gd name="T117" fmla="*/ 1037 h 1174"/>
                <a:gd name="T118" fmla="*/ 210 w 588"/>
                <a:gd name="T119" fmla="*/ 1066 h 1174"/>
                <a:gd name="T120" fmla="*/ 228 w 588"/>
                <a:gd name="T121" fmla="*/ 1093 h 1174"/>
                <a:gd name="T122" fmla="*/ 247 w 588"/>
                <a:gd name="T123" fmla="*/ 1121 h 1174"/>
                <a:gd name="T124" fmla="*/ 289 w 588"/>
                <a:gd name="T125" fmla="*/ 1174 h 1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88" h="1174">
                  <a:moveTo>
                    <a:pt x="588" y="702"/>
                  </a:moveTo>
                  <a:lnTo>
                    <a:pt x="550" y="647"/>
                  </a:lnTo>
                  <a:lnTo>
                    <a:pt x="512" y="591"/>
                  </a:lnTo>
                  <a:lnTo>
                    <a:pt x="496" y="562"/>
                  </a:lnTo>
                  <a:lnTo>
                    <a:pt x="478" y="533"/>
                  </a:lnTo>
                  <a:lnTo>
                    <a:pt x="446" y="475"/>
                  </a:lnTo>
                  <a:lnTo>
                    <a:pt x="414" y="416"/>
                  </a:lnTo>
                  <a:lnTo>
                    <a:pt x="381" y="357"/>
                  </a:lnTo>
                  <a:lnTo>
                    <a:pt x="346" y="301"/>
                  </a:lnTo>
                  <a:lnTo>
                    <a:pt x="311" y="244"/>
                  </a:lnTo>
                  <a:lnTo>
                    <a:pt x="276" y="186"/>
                  </a:lnTo>
                  <a:lnTo>
                    <a:pt x="243" y="127"/>
                  </a:lnTo>
                  <a:lnTo>
                    <a:pt x="226" y="98"/>
                  </a:lnTo>
                  <a:lnTo>
                    <a:pt x="217" y="84"/>
                  </a:lnTo>
                  <a:lnTo>
                    <a:pt x="207" y="70"/>
                  </a:lnTo>
                  <a:lnTo>
                    <a:pt x="196" y="58"/>
                  </a:lnTo>
                  <a:lnTo>
                    <a:pt x="185" y="46"/>
                  </a:lnTo>
                  <a:lnTo>
                    <a:pt x="174" y="34"/>
                  </a:lnTo>
                  <a:lnTo>
                    <a:pt x="161" y="24"/>
                  </a:lnTo>
                  <a:lnTo>
                    <a:pt x="145" y="14"/>
                  </a:lnTo>
                  <a:lnTo>
                    <a:pt x="138" y="10"/>
                  </a:lnTo>
                  <a:lnTo>
                    <a:pt x="130" y="6"/>
                  </a:lnTo>
                  <a:lnTo>
                    <a:pt x="122" y="4"/>
                  </a:lnTo>
                  <a:lnTo>
                    <a:pt x="113" y="1"/>
                  </a:lnTo>
                  <a:lnTo>
                    <a:pt x="106" y="0"/>
                  </a:lnTo>
                  <a:lnTo>
                    <a:pt x="97" y="0"/>
                  </a:lnTo>
                  <a:lnTo>
                    <a:pt x="89" y="1"/>
                  </a:lnTo>
                  <a:lnTo>
                    <a:pt x="81" y="5"/>
                  </a:lnTo>
                  <a:lnTo>
                    <a:pt x="74" y="8"/>
                  </a:lnTo>
                  <a:lnTo>
                    <a:pt x="67" y="13"/>
                  </a:lnTo>
                  <a:lnTo>
                    <a:pt x="53" y="24"/>
                  </a:lnTo>
                  <a:lnTo>
                    <a:pt x="40" y="36"/>
                  </a:lnTo>
                  <a:lnTo>
                    <a:pt x="31" y="49"/>
                  </a:lnTo>
                  <a:lnTo>
                    <a:pt x="22" y="63"/>
                  </a:lnTo>
                  <a:lnTo>
                    <a:pt x="15" y="79"/>
                  </a:lnTo>
                  <a:lnTo>
                    <a:pt x="11" y="94"/>
                  </a:lnTo>
                  <a:lnTo>
                    <a:pt x="8" y="111"/>
                  </a:lnTo>
                  <a:lnTo>
                    <a:pt x="6" y="129"/>
                  </a:lnTo>
                  <a:lnTo>
                    <a:pt x="5" y="162"/>
                  </a:lnTo>
                  <a:lnTo>
                    <a:pt x="1" y="229"/>
                  </a:lnTo>
                  <a:lnTo>
                    <a:pt x="0" y="262"/>
                  </a:lnTo>
                  <a:lnTo>
                    <a:pt x="0" y="295"/>
                  </a:lnTo>
                  <a:lnTo>
                    <a:pt x="1" y="329"/>
                  </a:lnTo>
                  <a:lnTo>
                    <a:pt x="3" y="363"/>
                  </a:lnTo>
                  <a:lnTo>
                    <a:pt x="7" y="396"/>
                  </a:lnTo>
                  <a:lnTo>
                    <a:pt x="12" y="429"/>
                  </a:lnTo>
                  <a:lnTo>
                    <a:pt x="23" y="496"/>
                  </a:lnTo>
                  <a:lnTo>
                    <a:pt x="35" y="562"/>
                  </a:lnTo>
                  <a:lnTo>
                    <a:pt x="49" y="627"/>
                  </a:lnTo>
                  <a:lnTo>
                    <a:pt x="57" y="659"/>
                  </a:lnTo>
                  <a:lnTo>
                    <a:pt x="66" y="691"/>
                  </a:lnTo>
                  <a:lnTo>
                    <a:pt x="75" y="723"/>
                  </a:lnTo>
                  <a:lnTo>
                    <a:pt x="85" y="755"/>
                  </a:lnTo>
                  <a:lnTo>
                    <a:pt x="106" y="819"/>
                  </a:lnTo>
                  <a:lnTo>
                    <a:pt x="128" y="882"/>
                  </a:lnTo>
                  <a:lnTo>
                    <a:pt x="151" y="946"/>
                  </a:lnTo>
                  <a:lnTo>
                    <a:pt x="163" y="977"/>
                  </a:lnTo>
                  <a:lnTo>
                    <a:pt x="178" y="1007"/>
                  </a:lnTo>
                  <a:lnTo>
                    <a:pt x="192" y="1037"/>
                  </a:lnTo>
                  <a:lnTo>
                    <a:pt x="210" y="1066"/>
                  </a:lnTo>
                  <a:lnTo>
                    <a:pt x="228" y="1093"/>
                  </a:lnTo>
                  <a:lnTo>
                    <a:pt x="247" y="1121"/>
                  </a:lnTo>
                  <a:lnTo>
                    <a:pt x="289" y="117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129469" name="Line 445"/>
            <p:cNvSpPr>
              <a:spLocks noChangeShapeType="1"/>
            </p:cNvSpPr>
            <p:nvPr/>
          </p:nvSpPr>
          <p:spPr bwMode="auto">
            <a:xfrm>
              <a:off x="4003" y="1085"/>
              <a:ext cx="0" cy="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9986500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290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29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290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290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290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290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9027" grpId="0" autoUpdateAnimBg="0"/>
      <p:bldP spid="129028" grpId="0" autoUpdateAnimBg="0"/>
      <p:bldP spid="129029" grpId="0" autoUpdateAnimBg="0"/>
      <p:bldP spid="129030" grpId="0" autoUpdateAnimBg="0"/>
      <p:bldP spid="129031" grpId="0" autoUpdateAnimBg="0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8166" name="Group 2646"/>
          <p:cNvGrpSpPr>
            <a:grpSpLocks/>
          </p:cNvGrpSpPr>
          <p:nvPr/>
        </p:nvGrpSpPr>
        <p:grpSpPr bwMode="auto">
          <a:xfrm>
            <a:off x="5280025" y="434975"/>
            <a:ext cx="2767013" cy="5580063"/>
            <a:chOff x="3326" y="274"/>
            <a:chExt cx="1743" cy="3515"/>
          </a:xfrm>
        </p:grpSpPr>
        <p:sp>
          <p:nvSpPr>
            <p:cNvPr id="237922" name="Line 2402"/>
            <p:cNvSpPr>
              <a:spLocks noChangeShapeType="1"/>
            </p:cNvSpPr>
            <p:nvPr/>
          </p:nvSpPr>
          <p:spPr bwMode="auto">
            <a:xfrm>
              <a:off x="4200" y="274"/>
              <a:ext cx="0" cy="1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7923" name="Line 2403"/>
            <p:cNvSpPr>
              <a:spLocks noChangeShapeType="1"/>
            </p:cNvSpPr>
            <p:nvPr/>
          </p:nvSpPr>
          <p:spPr bwMode="auto">
            <a:xfrm>
              <a:off x="4200" y="513"/>
              <a:ext cx="0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7924" name="Line 2404"/>
            <p:cNvSpPr>
              <a:spLocks noChangeShapeType="1"/>
            </p:cNvSpPr>
            <p:nvPr/>
          </p:nvSpPr>
          <p:spPr bwMode="auto">
            <a:xfrm>
              <a:off x="4200" y="610"/>
              <a:ext cx="0" cy="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7925" name="Line 2405"/>
            <p:cNvSpPr>
              <a:spLocks noChangeShapeType="1"/>
            </p:cNvSpPr>
            <p:nvPr/>
          </p:nvSpPr>
          <p:spPr bwMode="auto">
            <a:xfrm>
              <a:off x="4200" y="941"/>
              <a:ext cx="0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7926" name="Line 2406"/>
            <p:cNvSpPr>
              <a:spLocks noChangeShapeType="1"/>
            </p:cNvSpPr>
            <p:nvPr/>
          </p:nvSpPr>
          <p:spPr bwMode="auto">
            <a:xfrm>
              <a:off x="4200" y="1039"/>
              <a:ext cx="0" cy="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7927" name="Line 2407"/>
            <p:cNvSpPr>
              <a:spLocks noChangeShapeType="1"/>
            </p:cNvSpPr>
            <p:nvPr/>
          </p:nvSpPr>
          <p:spPr bwMode="auto">
            <a:xfrm>
              <a:off x="4200" y="1370"/>
              <a:ext cx="0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7928" name="Line 2408"/>
            <p:cNvSpPr>
              <a:spLocks noChangeShapeType="1"/>
            </p:cNvSpPr>
            <p:nvPr/>
          </p:nvSpPr>
          <p:spPr bwMode="auto">
            <a:xfrm>
              <a:off x="4200" y="1467"/>
              <a:ext cx="0" cy="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7929" name="Line 2409"/>
            <p:cNvSpPr>
              <a:spLocks noChangeShapeType="1"/>
            </p:cNvSpPr>
            <p:nvPr/>
          </p:nvSpPr>
          <p:spPr bwMode="auto">
            <a:xfrm>
              <a:off x="4200" y="1795"/>
              <a:ext cx="0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7930" name="Line 2410"/>
            <p:cNvSpPr>
              <a:spLocks noChangeShapeType="1"/>
            </p:cNvSpPr>
            <p:nvPr/>
          </p:nvSpPr>
          <p:spPr bwMode="auto">
            <a:xfrm>
              <a:off x="4200" y="1896"/>
              <a:ext cx="0" cy="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7931" name="Line 2411"/>
            <p:cNvSpPr>
              <a:spLocks noChangeShapeType="1"/>
            </p:cNvSpPr>
            <p:nvPr/>
          </p:nvSpPr>
          <p:spPr bwMode="auto">
            <a:xfrm>
              <a:off x="4200" y="2224"/>
              <a:ext cx="0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7932" name="Line 2412"/>
            <p:cNvSpPr>
              <a:spLocks noChangeShapeType="1"/>
            </p:cNvSpPr>
            <p:nvPr/>
          </p:nvSpPr>
          <p:spPr bwMode="auto">
            <a:xfrm>
              <a:off x="4200" y="2325"/>
              <a:ext cx="0" cy="2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7933" name="Line 2413"/>
            <p:cNvSpPr>
              <a:spLocks noChangeShapeType="1"/>
            </p:cNvSpPr>
            <p:nvPr/>
          </p:nvSpPr>
          <p:spPr bwMode="auto">
            <a:xfrm>
              <a:off x="4200" y="2653"/>
              <a:ext cx="0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7934" name="Line 2414"/>
            <p:cNvSpPr>
              <a:spLocks noChangeShapeType="1"/>
            </p:cNvSpPr>
            <p:nvPr/>
          </p:nvSpPr>
          <p:spPr bwMode="auto">
            <a:xfrm>
              <a:off x="4200" y="2750"/>
              <a:ext cx="0" cy="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7935" name="Line 2415"/>
            <p:cNvSpPr>
              <a:spLocks noChangeShapeType="1"/>
            </p:cNvSpPr>
            <p:nvPr/>
          </p:nvSpPr>
          <p:spPr bwMode="auto">
            <a:xfrm>
              <a:off x="4200" y="3081"/>
              <a:ext cx="0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7936" name="Line 2416"/>
            <p:cNvSpPr>
              <a:spLocks noChangeShapeType="1"/>
            </p:cNvSpPr>
            <p:nvPr/>
          </p:nvSpPr>
          <p:spPr bwMode="auto">
            <a:xfrm>
              <a:off x="4200" y="3178"/>
              <a:ext cx="0" cy="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7937" name="Line 2417"/>
            <p:cNvSpPr>
              <a:spLocks noChangeShapeType="1"/>
            </p:cNvSpPr>
            <p:nvPr/>
          </p:nvSpPr>
          <p:spPr bwMode="auto">
            <a:xfrm>
              <a:off x="4200" y="3510"/>
              <a:ext cx="0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7938" name="Line 2418"/>
            <p:cNvSpPr>
              <a:spLocks noChangeShapeType="1"/>
            </p:cNvSpPr>
            <p:nvPr/>
          </p:nvSpPr>
          <p:spPr bwMode="auto">
            <a:xfrm>
              <a:off x="4200" y="3607"/>
              <a:ext cx="0" cy="1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7939" name="Line 2419"/>
            <p:cNvSpPr>
              <a:spLocks noChangeShapeType="1"/>
            </p:cNvSpPr>
            <p:nvPr/>
          </p:nvSpPr>
          <p:spPr bwMode="auto">
            <a:xfrm>
              <a:off x="5069" y="310"/>
              <a:ext cx="0" cy="1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7940" name="Line 2420"/>
            <p:cNvSpPr>
              <a:spLocks noChangeShapeType="1"/>
            </p:cNvSpPr>
            <p:nvPr/>
          </p:nvSpPr>
          <p:spPr bwMode="auto">
            <a:xfrm>
              <a:off x="5069" y="509"/>
              <a:ext cx="0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7941" name="Line 2421"/>
            <p:cNvSpPr>
              <a:spLocks noChangeShapeType="1"/>
            </p:cNvSpPr>
            <p:nvPr/>
          </p:nvSpPr>
          <p:spPr bwMode="auto">
            <a:xfrm>
              <a:off x="5069" y="610"/>
              <a:ext cx="0" cy="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7942" name="Line 2422"/>
            <p:cNvSpPr>
              <a:spLocks noChangeShapeType="1"/>
            </p:cNvSpPr>
            <p:nvPr/>
          </p:nvSpPr>
          <p:spPr bwMode="auto">
            <a:xfrm>
              <a:off x="5069" y="937"/>
              <a:ext cx="0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7943" name="Line 2423"/>
            <p:cNvSpPr>
              <a:spLocks noChangeShapeType="1"/>
            </p:cNvSpPr>
            <p:nvPr/>
          </p:nvSpPr>
          <p:spPr bwMode="auto">
            <a:xfrm>
              <a:off x="5069" y="1039"/>
              <a:ext cx="0" cy="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7944" name="Line 2424"/>
            <p:cNvSpPr>
              <a:spLocks noChangeShapeType="1"/>
            </p:cNvSpPr>
            <p:nvPr/>
          </p:nvSpPr>
          <p:spPr bwMode="auto">
            <a:xfrm>
              <a:off x="5069" y="1366"/>
              <a:ext cx="0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7945" name="Line 2425"/>
            <p:cNvSpPr>
              <a:spLocks noChangeShapeType="1"/>
            </p:cNvSpPr>
            <p:nvPr/>
          </p:nvSpPr>
          <p:spPr bwMode="auto">
            <a:xfrm>
              <a:off x="5069" y="1463"/>
              <a:ext cx="0" cy="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7946" name="Line 2426"/>
            <p:cNvSpPr>
              <a:spLocks noChangeShapeType="1"/>
            </p:cNvSpPr>
            <p:nvPr/>
          </p:nvSpPr>
          <p:spPr bwMode="auto">
            <a:xfrm>
              <a:off x="5069" y="1795"/>
              <a:ext cx="0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7947" name="Line 2427"/>
            <p:cNvSpPr>
              <a:spLocks noChangeShapeType="1"/>
            </p:cNvSpPr>
            <p:nvPr/>
          </p:nvSpPr>
          <p:spPr bwMode="auto">
            <a:xfrm>
              <a:off x="5069" y="1892"/>
              <a:ext cx="0" cy="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7948" name="Line 2428"/>
            <p:cNvSpPr>
              <a:spLocks noChangeShapeType="1"/>
            </p:cNvSpPr>
            <p:nvPr/>
          </p:nvSpPr>
          <p:spPr bwMode="auto">
            <a:xfrm>
              <a:off x="5069" y="2224"/>
              <a:ext cx="0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7949" name="Line 2429"/>
            <p:cNvSpPr>
              <a:spLocks noChangeShapeType="1"/>
            </p:cNvSpPr>
            <p:nvPr/>
          </p:nvSpPr>
          <p:spPr bwMode="auto">
            <a:xfrm>
              <a:off x="5069" y="2321"/>
              <a:ext cx="0" cy="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7950" name="Line 2430"/>
            <p:cNvSpPr>
              <a:spLocks noChangeShapeType="1"/>
            </p:cNvSpPr>
            <p:nvPr/>
          </p:nvSpPr>
          <p:spPr bwMode="auto">
            <a:xfrm>
              <a:off x="5069" y="2648"/>
              <a:ext cx="0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7951" name="Line 2431"/>
            <p:cNvSpPr>
              <a:spLocks noChangeShapeType="1"/>
            </p:cNvSpPr>
            <p:nvPr/>
          </p:nvSpPr>
          <p:spPr bwMode="auto">
            <a:xfrm>
              <a:off x="5069" y="2750"/>
              <a:ext cx="0" cy="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7952" name="Line 2432"/>
            <p:cNvSpPr>
              <a:spLocks noChangeShapeType="1"/>
            </p:cNvSpPr>
            <p:nvPr/>
          </p:nvSpPr>
          <p:spPr bwMode="auto">
            <a:xfrm>
              <a:off x="5069" y="3077"/>
              <a:ext cx="0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7953" name="Line 2433"/>
            <p:cNvSpPr>
              <a:spLocks noChangeShapeType="1"/>
            </p:cNvSpPr>
            <p:nvPr/>
          </p:nvSpPr>
          <p:spPr bwMode="auto">
            <a:xfrm>
              <a:off x="5069" y="3178"/>
              <a:ext cx="0" cy="2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7954" name="Line 2434"/>
            <p:cNvSpPr>
              <a:spLocks noChangeShapeType="1"/>
            </p:cNvSpPr>
            <p:nvPr/>
          </p:nvSpPr>
          <p:spPr bwMode="auto">
            <a:xfrm>
              <a:off x="5069" y="3506"/>
              <a:ext cx="0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7955" name="Line 2435"/>
            <p:cNvSpPr>
              <a:spLocks noChangeShapeType="1"/>
            </p:cNvSpPr>
            <p:nvPr/>
          </p:nvSpPr>
          <p:spPr bwMode="auto">
            <a:xfrm>
              <a:off x="5069" y="3603"/>
              <a:ext cx="0" cy="1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7956" name="Line 2436"/>
            <p:cNvSpPr>
              <a:spLocks noChangeShapeType="1"/>
            </p:cNvSpPr>
            <p:nvPr/>
          </p:nvSpPr>
          <p:spPr bwMode="auto">
            <a:xfrm>
              <a:off x="3326" y="294"/>
              <a:ext cx="0" cy="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7957" name="Line 2437"/>
            <p:cNvSpPr>
              <a:spLocks noChangeShapeType="1"/>
            </p:cNvSpPr>
            <p:nvPr/>
          </p:nvSpPr>
          <p:spPr bwMode="auto">
            <a:xfrm>
              <a:off x="3326" y="509"/>
              <a:ext cx="0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7958" name="Line 2438"/>
            <p:cNvSpPr>
              <a:spLocks noChangeShapeType="1"/>
            </p:cNvSpPr>
            <p:nvPr/>
          </p:nvSpPr>
          <p:spPr bwMode="auto">
            <a:xfrm>
              <a:off x="3326" y="610"/>
              <a:ext cx="0" cy="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7959" name="Line 2439"/>
            <p:cNvSpPr>
              <a:spLocks noChangeShapeType="1"/>
            </p:cNvSpPr>
            <p:nvPr/>
          </p:nvSpPr>
          <p:spPr bwMode="auto">
            <a:xfrm>
              <a:off x="3326" y="937"/>
              <a:ext cx="0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7960" name="Line 2440"/>
            <p:cNvSpPr>
              <a:spLocks noChangeShapeType="1"/>
            </p:cNvSpPr>
            <p:nvPr/>
          </p:nvSpPr>
          <p:spPr bwMode="auto">
            <a:xfrm>
              <a:off x="3326" y="1039"/>
              <a:ext cx="0" cy="2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7961" name="Line 2441"/>
            <p:cNvSpPr>
              <a:spLocks noChangeShapeType="1"/>
            </p:cNvSpPr>
            <p:nvPr/>
          </p:nvSpPr>
          <p:spPr bwMode="auto">
            <a:xfrm>
              <a:off x="3326" y="1366"/>
              <a:ext cx="0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7962" name="Line 2442"/>
            <p:cNvSpPr>
              <a:spLocks noChangeShapeType="1"/>
            </p:cNvSpPr>
            <p:nvPr/>
          </p:nvSpPr>
          <p:spPr bwMode="auto">
            <a:xfrm>
              <a:off x="3326" y="1463"/>
              <a:ext cx="0" cy="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7963" name="Line 2443"/>
            <p:cNvSpPr>
              <a:spLocks noChangeShapeType="1"/>
            </p:cNvSpPr>
            <p:nvPr/>
          </p:nvSpPr>
          <p:spPr bwMode="auto">
            <a:xfrm>
              <a:off x="3326" y="1795"/>
              <a:ext cx="0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7964" name="Line 2444"/>
            <p:cNvSpPr>
              <a:spLocks noChangeShapeType="1"/>
            </p:cNvSpPr>
            <p:nvPr/>
          </p:nvSpPr>
          <p:spPr bwMode="auto">
            <a:xfrm>
              <a:off x="3326" y="1892"/>
              <a:ext cx="0" cy="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7965" name="Line 2445"/>
            <p:cNvSpPr>
              <a:spLocks noChangeShapeType="1"/>
            </p:cNvSpPr>
            <p:nvPr/>
          </p:nvSpPr>
          <p:spPr bwMode="auto">
            <a:xfrm>
              <a:off x="3326" y="2224"/>
              <a:ext cx="0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7966" name="Line 2446"/>
            <p:cNvSpPr>
              <a:spLocks noChangeShapeType="1"/>
            </p:cNvSpPr>
            <p:nvPr/>
          </p:nvSpPr>
          <p:spPr bwMode="auto">
            <a:xfrm>
              <a:off x="3326" y="2321"/>
              <a:ext cx="0" cy="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7967" name="Line 2447"/>
            <p:cNvSpPr>
              <a:spLocks noChangeShapeType="1"/>
            </p:cNvSpPr>
            <p:nvPr/>
          </p:nvSpPr>
          <p:spPr bwMode="auto">
            <a:xfrm>
              <a:off x="3326" y="2648"/>
              <a:ext cx="0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7968" name="Line 2448"/>
            <p:cNvSpPr>
              <a:spLocks noChangeShapeType="1"/>
            </p:cNvSpPr>
            <p:nvPr/>
          </p:nvSpPr>
          <p:spPr bwMode="auto">
            <a:xfrm>
              <a:off x="3326" y="2750"/>
              <a:ext cx="0" cy="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7969" name="Line 2449"/>
            <p:cNvSpPr>
              <a:spLocks noChangeShapeType="1"/>
            </p:cNvSpPr>
            <p:nvPr/>
          </p:nvSpPr>
          <p:spPr bwMode="auto">
            <a:xfrm>
              <a:off x="3326" y="3077"/>
              <a:ext cx="0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7970" name="Line 2450"/>
            <p:cNvSpPr>
              <a:spLocks noChangeShapeType="1"/>
            </p:cNvSpPr>
            <p:nvPr/>
          </p:nvSpPr>
          <p:spPr bwMode="auto">
            <a:xfrm>
              <a:off x="3326" y="3178"/>
              <a:ext cx="0" cy="2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7971" name="Line 2451"/>
            <p:cNvSpPr>
              <a:spLocks noChangeShapeType="1"/>
            </p:cNvSpPr>
            <p:nvPr/>
          </p:nvSpPr>
          <p:spPr bwMode="auto">
            <a:xfrm>
              <a:off x="3326" y="3506"/>
              <a:ext cx="0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7972" name="Line 2452"/>
            <p:cNvSpPr>
              <a:spLocks noChangeShapeType="1"/>
            </p:cNvSpPr>
            <p:nvPr/>
          </p:nvSpPr>
          <p:spPr bwMode="auto">
            <a:xfrm>
              <a:off x="3326" y="3603"/>
              <a:ext cx="0" cy="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102" name="Line 2582"/>
            <p:cNvSpPr>
              <a:spLocks noChangeShapeType="1"/>
            </p:cNvSpPr>
            <p:nvPr/>
          </p:nvSpPr>
          <p:spPr bwMode="auto">
            <a:xfrm>
              <a:off x="3326" y="420"/>
              <a:ext cx="1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103" name="Line 2583"/>
            <p:cNvSpPr>
              <a:spLocks noChangeShapeType="1"/>
            </p:cNvSpPr>
            <p:nvPr/>
          </p:nvSpPr>
          <p:spPr bwMode="auto">
            <a:xfrm>
              <a:off x="3537" y="420"/>
              <a:ext cx="4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104" name="Line 2584"/>
            <p:cNvSpPr>
              <a:spLocks noChangeShapeType="1"/>
            </p:cNvSpPr>
            <p:nvPr/>
          </p:nvSpPr>
          <p:spPr bwMode="auto">
            <a:xfrm>
              <a:off x="3634" y="420"/>
              <a:ext cx="2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105" name="Line 2585"/>
            <p:cNvSpPr>
              <a:spLocks noChangeShapeType="1"/>
            </p:cNvSpPr>
            <p:nvPr/>
          </p:nvSpPr>
          <p:spPr bwMode="auto">
            <a:xfrm>
              <a:off x="3961" y="420"/>
              <a:ext cx="4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106" name="Line 2586"/>
            <p:cNvSpPr>
              <a:spLocks noChangeShapeType="1"/>
            </p:cNvSpPr>
            <p:nvPr/>
          </p:nvSpPr>
          <p:spPr bwMode="auto">
            <a:xfrm>
              <a:off x="4062" y="420"/>
              <a:ext cx="2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107" name="Line 2587"/>
            <p:cNvSpPr>
              <a:spLocks noChangeShapeType="1"/>
            </p:cNvSpPr>
            <p:nvPr/>
          </p:nvSpPr>
          <p:spPr bwMode="auto">
            <a:xfrm>
              <a:off x="4390" y="420"/>
              <a:ext cx="4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108" name="Line 2588"/>
            <p:cNvSpPr>
              <a:spLocks noChangeShapeType="1"/>
            </p:cNvSpPr>
            <p:nvPr/>
          </p:nvSpPr>
          <p:spPr bwMode="auto">
            <a:xfrm>
              <a:off x="4487" y="420"/>
              <a:ext cx="2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109" name="Line 2589"/>
            <p:cNvSpPr>
              <a:spLocks noChangeShapeType="1"/>
            </p:cNvSpPr>
            <p:nvPr/>
          </p:nvSpPr>
          <p:spPr bwMode="auto">
            <a:xfrm>
              <a:off x="4819" y="420"/>
              <a:ext cx="4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110" name="Line 2590"/>
            <p:cNvSpPr>
              <a:spLocks noChangeShapeType="1"/>
            </p:cNvSpPr>
            <p:nvPr/>
          </p:nvSpPr>
          <p:spPr bwMode="auto">
            <a:xfrm>
              <a:off x="4916" y="420"/>
              <a:ext cx="15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111" name="Line 2591"/>
            <p:cNvSpPr>
              <a:spLocks noChangeShapeType="1"/>
            </p:cNvSpPr>
            <p:nvPr/>
          </p:nvSpPr>
          <p:spPr bwMode="auto">
            <a:xfrm>
              <a:off x="3326" y="3680"/>
              <a:ext cx="1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112" name="Line 2592"/>
            <p:cNvSpPr>
              <a:spLocks noChangeShapeType="1"/>
            </p:cNvSpPr>
            <p:nvPr/>
          </p:nvSpPr>
          <p:spPr bwMode="auto">
            <a:xfrm>
              <a:off x="3537" y="3680"/>
              <a:ext cx="4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113" name="Line 2593"/>
            <p:cNvSpPr>
              <a:spLocks noChangeShapeType="1"/>
            </p:cNvSpPr>
            <p:nvPr/>
          </p:nvSpPr>
          <p:spPr bwMode="auto">
            <a:xfrm>
              <a:off x="3634" y="3680"/>
              <a:ext cx="2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114" name="Line 2594"/>
            <p:cNvSpPr>
              <a:spLocks noChangeShapeType="1"/>
            </p:cNvSpPr>
            <p:nvPr/>
          </p:nvSpPr>
          <p:spPr bwMode="auto">
            <a:xfrm>
              <a:off x="3961" y="3680"/>
              <a:ext cx="4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115" name="Line 2595"/>
            <p:cNvSpPr>
              <a:spLocks noChangeShapeType="1"/>
            </p:cNvSpPr>
            <p:nvPr/>
          </p:nvSpPr>
          <p:spPr bwMode="auto">
            <a:xfrm>
              <a:off x="4062" y="3680"/>
              <a:ext cx="2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116" name="Line 2596"/>
            <p:cNvSpPr>
              <a:spLocks noChangeShapeType="1"/>
            </p:cNvSpPr>
            <p:nvPr/>
          </p:nvSpPr>
          <p:spPr bwMode="auto">
            <a:xfrm>
              <a:off x="4390" y="3680"/>
              <a:ext cx="4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117" name="Line 2597"/>
            <p:cNvSpPr>
              <a:spLocks noChangeShapeType="1"/>
            </p:cNvSpPr>
            <p:nvPr/>
          </p:nvSpPr>
          <p:spPr bwMode="auto">
            <a:xfrm>
              <a:off x="4487" y="3680"/>
              <a:ext cx="2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118" name="Line 2598"/>
            <p:cNvSpPr>
              <a:spLocks noChangeShapeType="1"/>
            </p:cNvSpPr>
            <p:nvPr/>
          </p:nvSpPr>
          <p:spPr bwMode="auto">
            <a:xfrm>
              <a:off x="4819" y="3680"/>
              <a:ext cx="4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119" name="Line 2599"/>
            <p:cNvSpPr>
              <a:spLocks noChangeShapeType="1"/>
            </p:cNvSpPr>
            <p:nvPr/>
          </p:nvSpPr>
          <p:spPr bwMode="auto">
            <a:xfrm>
              <a:off x="4916" y="3680"/>
              <a:ext cx="15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38167" name="Group 2647"/>
          <p:cNvGrpSpPr>
            <a:grpSpLocks/>
          </p:cNvGrpSpPr>
          <p:nvPr/>
        </p:nvGrpSpPr>
        <p:grpSpPr bwMode="auto">
          <a:xfrm>
            <a:off x="3906838" y="666750"/>
            <a:ext cx="1373187" cy="5175250"/>
            <a:chOff x="2461" y="420"/>
            <a:chExt cx="865" cy="3260"/>
          </a:xfrm>
        </p:grpSpPr>
        <p:sp>
          <p:nvSpPr>
            <p:cNvPr id="238168" name="Line 2648"/>
            <p:cNvSpPr>
              <a:spLocks noChangeShapeType="1"/>
            </p:cNvSpPr>
            <p:nvPr/>
          </p:nvSpPr>
          <p:spPr bwMode="auto">
            <a:xfrm flipH="1">
              <a:off x="2598" y="420"/>
              <a:ext cx="72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169" name="Line 2649"/>
            <p:cNvSpPr>
              <a:spLocks noChangeShapeType="1"/>
            </p:cNvSpPr>
            <p:nvPr/>
          </p:nvSpPr>
          <p:spPr bwMode="auto">
            <a:xfrm flipH="1">
              <a:off x="2598" y="3680"/>
              <a:ext cx="728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170" name="Line 2650"/>
            <p:cNvSpPr>
              <a:spLocks noChangeShapeType="1"/>
            </p:cNvSpPr>
            <p:nvPr/>
          </p:nvSpPr>
          <p:spPr bwMode="auto">
            <a:xfrm>
              <a:off x="2671" y="529"/>
              <a:ext cx="0" cy="304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171" name="Freeform 2651"/>
            <p:cNvSpPr>
              <a:spLocks/>
            </p:cNvSpPr>
            <p:nvPr/>
          </p:nvSpPr>
          <p:spPr bwMode="auto">
            <a:xfrm>
              <a:off x="2651" y="420"/>
              <a:ext cx="36" cy="109"/>
            </a:xfrm>
            <a:custGeom>
              <a:avLst/>
              <a:gdLst>
                <a:gd name="T0" fmla="*/ 0 w 63"/>
                <a:gd name="T1" fmla="*/ 189 h 189"/>
                <a:gd name="T2" fmla="*/ 63 w 63"/>
                <a:gd name="T3" fmla="*/ 189 h 189"/>
                <a:gd name="T4" fmla="*/ 32 w 63"/>
                <a:gd name="T5" fmla="*/ 0 h 189"/>
                <a:gd name="T6" fmla="*/ 0 w 63"/>
                <a:gd name="T7" fmla="*/ 189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89">
                  <a:moveTo>
                    <a:pt x="0" y="189"/>
                  </a:moveTo>
                  <a:lnTo>
                    <a:pt x="63" y="189"/>
                  </a:lnTo>
                  <a:lnTo>
                    <a:pt x="32" y="0"/>
                  </a:lnTo>
                  <a:lnTo>
                    <a:pt x="0" y="189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172" name="Freeform 2652"/>
            <p:cNvSpPr>
              <a:spLocks/>
            </p:cNvSpPr>
            <p:nvPr/>
          </p:nvSpPr>
          <p:spPr bwMode="auto">
            <a:xfrm>
              <a:off x="2651" y="420"/>
              <a:ext cx="36" cy="109"/>
            </a:xfrm>
            <a:custGeom>
              <a:avLst/>
              <a:gdLst>
                <a:gd name="T0" fmla="*/ 0 w 63"/>
                <a:gd name="T1" fmla="*/ 189 h 189"/>
                <a:gd name="T2" fmla="*/ 63 w 63"/>
                <a:gd name="T3" fmla="*/ 189 h 189"/>
                <a:gd name="T4" fmla="*/ 32 w 63"/>
                <a:gd name="T5" fmla="*/ 0 h 189"/>
                <a:gd name="T6" fmla="*/ 0 w 63"/>
                <a:gd name="T7" fmla="*/ 189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89">
                  <a:moveTo>
                    <a:pt x="0" y="189"/>
                  </a:moveTo>
                  <a:lnTo>
                    <a:pt x="63" y="189"/>
                  </a:lnTo>
                  <a:lnTo>
                    <a:pt x="32" y="0"/>
                  </a:lnTo>
                  <a:lnTo>
                    <a:pt x="0" y="189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173" name="Freeform 2653"/>
            <p:cNvSpPr>
              <a:spLocks/>
            </p:cNvSpPr>
            <p:nvPr/>
          </p:nvSpPr>
          <p:spPr bwMode="auto">
            <a:xfrm>
              <a:off x="2651" y="3571"/>
              <a:ext cx="36" cy="109"/>
            </a:xfrm>
            <a:custGeom>
              <a:avLst/>
              <a:gdLst>
                <a:gd name="T0" fmla="*/ 0 w 63"/>
                <a:gd name="T1" fmla="*/ 0 h 190"/>
                <a:gd name="T2" fmla="*/ 63 w 63"/>
                <a:gd name="T3" fmla="*/ 0 h 190"/>
                <a:gd name="T4" fmla="*/ 32 w 63"/>
                <a:gd name="T5" fmla="*/ 190 h 190"/>
                <a:gd name="T6" fmla="*/ 0 w 63"/>
                <a:gd name="T7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90">
                  <a:moveTo>
                    <a:pt x="0" y="0"/>
                  </a:moveTo>
                  <a:lnTo>
                    <a:pt x="63" y="0"/>
                  </a:lnTo>
                  <a:lnTo>
                    <a:pt x="32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174" name="Freeform 2654"/>
            <p:cNvSpPr>
              <a:spLocks/>
            </p:cNvSpPr>
            <p:nvPr/>
          </p:nvSpPr>
          <p:spPr bwMode="auto">
            <a:xfrm>
              <a:off x="2651" y="3571"/>
              <a:ext cx="36" cy="109"/>
            </a:xfrm>
            <a:custGeom>
              <a:avLst/>
              <a:gdLst>
                <a:gd name="T0" fmla="*/ 0 w 63"/>
                <a:gd name="T1" fmla="*/ 0 h 190"/>
                <a:gd name="T2" fmla="*/ 63 w 63"/>
                <a:gd name="T3" fmla="*/ 0 h 190"/>
                <a:gd name="T4" fmla="*/ 32 w 63"/>
                <a:gd name="T5" fmla="*/ 190 h 190"/>
                <a:gd name="T6" fmla="*/ 0 w 63"/>
                <a:gd name="T7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90">
                  <a:moveTo>
                    <a:pt x="0" y="0"/>
                  </a:moveTo>
                  <a:lnTo>
                    <a:pt x="63" y="0"/>
                  </a:lnTo>
                  <a:lnTo>
                    <a:pt x="32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175" name="Line 2655"/>
            <p:cNvSpPr>
              <a:spLocks noChangeShapeType="1"/>
            </p:cNvSpPr>
            <p:nvPr/>
          </p:nvSpPr>
          <p:spPr bwMode="auto">
            <a:xfrm flipH="1" flipV="1">
              <a:off x="2461" y="2090"/>
              <a:ext cx="170" cy="4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176" name="Line 2656"/>
            <p:cNvSpPr>
              <a:spLocks noChangeShapeType="1"/>
            </p:cNvSpPr>
            <p:nvPr/>
          </p:nvSpPr>
          <p:spPr bwMode="auto">
            <a:xfrm flipV="1">
              <a:off x="2538" y="2046"/>
              <a:ext cx="0" cy="6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177" name="Line 2657"/>
            <p:cNvSpPr>
              <a:spLocks noChangeShapeType="1"/>
            </p:cNvSpPr>
            <p:nvPr/>
          </p:nvSpPr>
          <p:spPr bwMode="auto">
            <a:xfrm>
              <a:off x="2461" y="2026"/>
              <a:ext cx="170" cy="4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178" name="Freeform 2658"/>
            <p:cNvSpPr>
              <a:spLocks/>
            </p:cNvSpPr>
            <p:nvPr/>
          </p:nvSpPr>
          <p:spPr bwMode="auto">
            <a:xfrm>
              <a:off x="2522" y="1969"/>
              <a:ext cx="105" cy="28"/>
            </a:xfrm>
            <a:custGeom>
              <a:avLst/>
              <a:gdLst>
                <a:gd name="T0" fmla="*/ 0 w 184"/>
                <a:gd name="T1" fmla="*/ 0 h 51"/>
                <a:gd name="T2" fmla="*/ 10 w 184"/>
                <a:gd name="T3" fmla="*/ 7 h 51"/>
                <a:gd name="T4" fmla="*/ 20 w 184"/>
                <a:gd name="T5" fmla="*/ 12 h 51"/>
                <a:gd name="T6" fmla="*/ 29 w 184"/>
                <a:gd name="T7" fmla="*/ 18 h 51"/>
                <a:gd name="T8" fmla="*/ 39 w 184"/>
                <a:gd name="T9" fmla="*/ 22 h 51"/>
                <a:gd name="T10" fmla="*/ 49 w 184"/>
                <a:gd name="T11" fmla="*/ 27 h 51"/>
                <a:gd name="T12" fmla="*/ 60 w 184"/>
                <a:gd name="T13" fmla="*/ 31 h 51"/>
                <a:gd name="T14" fmla="*/ 70 w 184"/>
                <a:gd name="T15" fmla="*/ 35 h 51"/>
                <a:gd name="T16" fmla="*/ 81 w 184"/>
                <a:gd name="T17" fmla="*/ 39 h 51"/>
                <a:gd name="T18" fmla="*/ 92 w 184"/>
                <a:gd name="T19" fmla="*/ 41 h 51"/>
                <a:gd name="T20" fmla="*/ 102 w 184"/>
                <a:gd name="T21" fmla="*/ 44 h 51"/>
                <a:gd name="T22" fmla="*/ 113 w 184"/>
                <a:gd name="T23" fmla="*/ 47 h 51"/>
                <a:gd name="T24" fmla="*/ 123 w 184"/>
                <a:gd name="T25" fmla="*/ 49 h 51"/>
                <a:gd name="T26" fmla="*/ 134 w 184"/>
                <a:gd name="T27" fmla="*/ 50 h 51"/>
                <a:gd name="T28" fmla="*/ 144 w 184"/>
                <a:gd name="T29" fmla="*/ 51 h 51"/>
                <a:gd name="T30" fmla="*/ 154 w 184"/>
                <a:gd name="T31" fmla="*/ 51 h 51"/>
                <a:gd name="T32" fmla="*/ 165 w 184"/>
                <a:gd name="T33" fmla="*/ 51 h 51"/>
                <a:gd name="T34" fmla="*/ 174 w 184"/>
                <a:gd name="T35" fmla="*/ 51 h 51"/>
                <a:gd name="T36" fmla="*/ 184 w 184"/>
                <a:gd name="T37" fmla="*/ 5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4" h="51">
                  <a:moveTo>
                    <a:pt x="0" y="0"/>
                  </a:moveTo>
                  <a:lnTo>
                    <a:pt x="10" y="7"/>
                  </a:lnTo>
                  <a:lnTo>
                    <a:pt x="20" y="12"/>
                  </a:lnTo>
                  <a:lnTo>
                    <a:pt x="29" y="18"/>
                  </a:lnTo>
                  <a:lnTo>
                    <a:pt x="39" y="22"/>
                  </a:lnTo>
                  <a:lnTo>
                    <a:pt x="49" y="27"/>
                  </a:lnTo>
                  <a:lnTo>
                    <a:pt x="60" y="31"/>
                  </a:lnTo>
                  <a:lnTo>
                    <a:pt x="70" y="35"/>
                  </a:lnTo>
                  <a:lnTo>
                    <a:pt x="81" y="39"/>
                  </a:lnTo>
                  <a:lnTo>
                    <a:pt x="92" y="41"/>
                  </a:lnTo>
                  <a:lnTo>
                    <a:pt x="102" y="44"/>
                  </a:lnTo>
                  <a:lnTo>
                    <a:pt x="113" y="47"/>
                  </a:lnTo>
                  <a:lnTo>
                    <a:pt x="123" y="49"/>
                  </a:lnTo>
                  <a:lnTo>
                    <a:pt x="134" y="50"/>
                  </a:lnTo>
                  <a:lnTo>
                    <a:pt x="144" y="51"/>
                  </a:lnTo>
                  <a:lnTo>
                    <a:pt x="154" y="51"/>
                  </a:lnTo>
                  <a:lnTo>
                    <a:pt x="165" y="51"/>
                  </a:lnTo>
                  <a:lnTo>
                    <a:pt x="174" y="51"/>
                  </a:lnTo>
                  <a:lnTo>
                    <a:pt x="184" y="5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179" name="Freeform 2659"/>
            <p:cNvSpPr>
              <a:spLocks/>
            </p:cNvSpPr>
            <p:nvPr/>
          </p:nvSpPr>
          <p:spPr bwMode="auto">
            <a:xfrm>
              <a:off x="2514" y="1953"/>
              <a:ext cx="8" cy="16"/>
            </a:xfrm>
            <a:custGeom>
              <a:avLst/>
              <a:gdLst>
                <a:gd name="T0" fmla="*/ 11 w 11"/>
                <a:gd name="T1" fmla="*/ 0 h 32"/>
                <a:gd name="T2" fmla="*/ 8 w 11"/>
                <a:gd name="T3" fmla="*/ 1 h 32"/>
                <a:gd name="T4" fmla="*/ 5 w 11"/>
                <a:gd name="T5" fmla="*/ 3 h 32"/>
                <a:gd name="T6" fmla="*/ 3 w 11"/>
                <a:gd name="T7" fmla="*/ 4 h 32"/>
                <a:gd name="T8" fmla="*/ 1 w 11"/>
                <a:gd name="T9" fmla="*/ 7 h 32"/>
                <a:gd name="T10" fmla="*/ 0 w 11"/>
                <a:gd name="T11" fmla="*/ 9 h 32"/>
                <a:gd name="T12" fmla="*/ 0 w 11"/>
                <a:gd name="T13" fmla="*/ 12 h 32"/>
                <a:gd name="T14" fmla="*/ 0 w 11"/>
                <a:gd name="T15" fmla="*/ 14 h 32"/>
                <a:gd name="T16" fmla="*/ 0 w 11"/>
                <a:gd name="T17" fmla="*/ 18 h 32"/>
                <a:gd name="T18" fmla="*/ 1 w 11"/>
                <a:gd name="T19" fmla="*/ 21 h 32"/>
                <a:gd name="T20" fmla="*/ 3 w 11"/>
                <a:gd name="T21" fmla="*/ 24 h 32"/>
                <a:gd name="T22" fmla="*/ 5 w 11"/>
                <a:gd name="T23" fmla="*/ 27 h 32"/>
                <a:gd name="T24" fmla="*/ 8 w 11"/>
                <a:gd name="T25" fmla="*/ 30 h 32"/>
                <a:gd name="T26" fmla="*/ 11 w 11"/>
                <a:gd name="T2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" h="32">
                  <a:moveTo>
                    <a:pt x="11" y="0"/>
                  </a:moveTo>
                  <a:lnTo>
                    <a:pt x="8" y="1"/>
                  </a:lnTo>
                  <a:lnTo>
                    <a:pt x="5" y="3"/>
                  </a:lnTo>
                  <a:lnTo>
                    <a:pt x="3" y="4"/>
                  </a:lnTo>
                  <a:lnTo>
                    <a:pt x="1" y="7"/>
                  </a:lnTo>
                  <a:lnTo>
                    <a:pt x="0" y="9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8"/>
                  </a:lnTo>
                  <a:lnTo>
                    <a:pt x="1" y="21"/>
                  </a:lnTo>
                  <a:lnTo>
                    <a:pt x="3" y="24"/>
                  </a:lnTo>
                  <a:lnTo>
                    <a:pt x="5" y="27"/>
                  </a:lnTo>
                  <a:lnTo>
                    <a:pt x="8" y="30"/>
                  </a:lnTo>
                  <a:lnTo>
                    <a:pt x="11" y="32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180" name="Freeform 2660"/>
            <p:cNvSpPr>
              <a:spLocks/>
            </p:cNvSpPr>
            <p:nvPr/>
          </p:nvSpPr>
          <p:spPr bwMode="auto">
            <a:xfrm>
              <a:off x="2522" y="1949"/>
              <a:ext cx="105" cy="32"/>
            </a:xfrm>
            <a:custGeom>
              <a:avLst/>
              <a:gdLst>
                <a:gd name="T0" fmla="*/ 184 w 184"/>
                <a:gd name="T1" fmla="*/ 51 h 51"/>
                <a:gd name="T2" fmla="*/ 174 w 184"/>
                <a:gd name="T3" fmla="*/ 45 h 51"/>
                <a:gd name="T4" fmla="*/ 165 w 184"/>
                <a:gd name="T5" fmla="*/ 40 h 51"/>
                <a:gd name="T6" fmla="*/ 154 w 184"/>
                <a:gd name="T7" fmla="*/ 34 h 51"/>
                <a:gd name="T8" fmla="*/ 144 w 184"/>
                <a:gd name="T9" fmla="*/ 29 h 51"/>
                <a:gd name="T10" fmla="*/ 134 w 184"/>
                <a:gd name="T11" fmla="*/ 24 h 51"/>
                <a:gd name="T12" fmla="*/ 123 w 184"/>
                <a:gd name="T13" fmla="*/ 20 h 51"/>
                <a:gd name="T14" fmla="*/ 113 w 184"/>
                <a:gd name="T15" fmla="*/ 17 h 51"/>
                <a:gd name="T16" fmla="*/ 102 w 184"/>
                <a:gd name="T17" fmla="*/ 13 h 51"/>
                <a:gd name="T18" fmla="*/ 92 w 184"/>
                <a:gd name="T19" fmla="*/ 10 h 51"/>
                <a:gd name="T20" fmla="*/ 81 w 184"/>
                <a:gd name="T21" fmla="*/ 8 h 51"/>
                <a:gd name="T22" fmla="*/ 70 w 184"/>
                <a:gd name="T23" fmla="*/ 4 h 51"/>
                <a:gd name="T24" fmla="*/ 60 w 184"/>
                <a:gd name="T25" fmla="*/ 3 h 51"/>
                <a:gd name="T26" fmla="*/ 49 w 184"/>
                <a:gd name="T27" fmla="*/ 2 h 51"/>
                <a:gd name="T28" fmla="*/ 39 w 184"/>
                <a:gd name="T29" fmla="*/ 1 h 51"/>
                <a:gd name="T30" fmla="*/ 29 w 184"/>
                <a:gd name="T31" fmla="*/ 0 h 51"/>
                <a:gd name="T32" fmla="*/ 20 w 184"/>
                <a:gd name="T33" fmla="*/ 0 h 51"/>
                <a:gd name="T34" fmla="*/ 10 w 184"/>
                <a:gd name="T35" fmla="*/ 1 h 51"/>
                <a:gd name="T36" fmla="*/ 0 w 184"/>
                <a:gd name="T37" fmla="*/ 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4" h="51">
                  <a:moveTo>
                    <a:pt x="184" y="51"/>
                  </a:moveTo>
                  <a:lnTo>
                    <a:pt x="174" y="45"/>
                  </a:lnTo>
                  <a:lnTo>
                    <a:pt x="165" y="40"/>
                  </a:lnTo>
                  <a:lnTo>
                    <a:pt x="154" y="34"/>
                  </a:lnTo>
                  <a:lnTo>
                    <a:pt x="144" y="29"/>
                  </a:lnTo>
                  <a:lnTo>
                    <a:pt x="134" y="24"/>
                  </a:lnTo>
                  <a:lnTo>
                    <a:pt x="123" y="20"/>
                  </a:lnTo>
                  <a:lnTo>
                    <a:pt x="113" y="17"/>
                  </a:lnTo>
                  <a:lnTo>
                    <a:pt x="102" y="13"/>
                  </a:lnTo>
                  <a:lnTo>
                    <a:pt x="92" y="10"/>
                  </a:lnTo>
                  <a:lnTo>
                    <a:pt x="81" y="8"/>
                  </a:lnTo>
                  <a:lnTo>
                    <a:pt x="70" y="4"/>
                  </a:lnTo>
                  <a:lnTo>
                    <a:pt x="60" y="3"/>
                  </a:lnTo>
                  <a:lnTo>
                    <a:pt x="49" y="2"/>
                  </a:lnTo>
                  <a:lnTo>
                    <a:pt x="39" y="1"/>
                  </a:lnTo>
                  <a:lnTo>
                    <a:pt x="29" y="0"/>
                  </a:lnTo>
                  <a:lnTo>
                    <a:pt x="20" y="0"/>
                  </a:lnTo>
                  <a:lnTo>
                    <a:pt x="10" y="1"/>
                  </a:lnTo>
                  <a:lnTo>
                    <a:pt x="0" y="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181" name="Freeform 2661"/>
            <p:cNvSpPr>
              <a:spLocks/>
            </p:cNvSpPr>
            <p:nvPr/>
          </p:nvSpPr>
          <p:spPr bwMode="auto">
            <a:xfrm>
              <a:off x="2627" y="1981"/>
              <a:ext cx="8" cy="16"/>
            </a:xfrm>
            <a:custGeom>
              <a:avLst/>
              <a:gdLst>
                <a:gd name="T0" fmla="*/ 0 w 11"/>
                <a:gd name="T1" fmla="*/ 32 h 32"/>
                <a:gd name="T2" fmla="*/ 4 w 11"/>
                <a:gd name="T3" fmla="*/ 31 h 32"/>
                <a:gd name="T4" fmla="*/ 6 w 11"/>
                <a:gd name="T5" fmla="*/ 30 h 32"/>
                <a:gd name="T6" fmla="*/ 8 w 11"/>
                <a:gd name="T7" fmla="*/ 27 h 32"/>
                <a:gd name="T8" fmla="*/ 10 w 11"/>
                <a:gd name="T9" fmla="*/ 25 h 32"/>
                <a:gd name="T10" fmla="*/ 11 w 11"/>
                <a:gd name="T11" fmla="*/ 23 h 32"/>
                <a:gd name="T12" fmla="*/ 11 w 11"/>
                <a:gd name="T13" fmla="*/ 21 h 32"/>
                <a:gd name="T14" fmla="*/ 11 w 11"/>
                <a:gd name="T15" fmla="*/ 17 h 32"/>
                <a:gd name="T16" fmla="*/ 11 w 11"/>
                <a:gd name="T17" fmla="*/ 14 h 32"/>
                <a:gd name="T18" fmla="*/ 10 w 11"/>
                <a:gd name="T19" fmla="*/ 12 h 32"/>
                <a:gd name="T20" fmla="*/ 8 w 11"/>
                <a:gd name="T21" fmla="*/ 9 h 32"/>
                <a:gd name="T22" fmla="*/ 6 w 11"/>
                <a:gd name="T23" fmla="*/ 5 h 32"/>
                <a:gd name="T24" fmla="*/ 4 w 11"/>
                <a:gd name="T25" fmla="*/ 2 h 32"/>
                <a:gd name="T26" fmla="*/ 0 w 11"/>
                <a:gd name="T27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" h="32">
                  <a:moveTo>
                    <a:pt x="0" y="32"/>
                  </a:moveTo>
                  <a:lnTo>
                    <a:pt x="4" y="31"/>
                  </a:lnTo>
                  <a:lnTo>
                    <a:pt x="6" y="30"/>
                  </a:lnTo>
                  <a:lnTo>
                    <a:pt x="8" y="27"/>
                  </a:lnTo>
                  <a:lnTo>
                    <a:pt x="10" y="25"/>
                  </a:lnTo>
                  <a:lnTo>
                    <a:pt x="11" y="23"/>
                  </a:lnTo>
                  <a:lnTo>
                    <a:pt x="11" y="21"/>
                  </a:lnTo>
                  <a:lnTo>
                    <a:pt x="11" y="17"/>
                  </a:lnTo>
                  <a:lnTo>
                    <a:pt x="11" y="14"/>
                  </a:lnTo>
                  <a:lnTo>
                    <a:pt x="10" y="12"/>
                  </a:lnTo>
                  <a:lnTo>
                    <a:pt x="8" y="9"/>
                  </a:lnTo>
                  <a:lnTo>
                    <a:pt x="6" y="5"/>
                  </a:lnTo>
                  <a:lnTo>
                    <a:pt x="4" y="2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38182" name="Group 2662"/>
          <p:cNvGrpSpPr>
            <a:grpSpLocks/>
          </p:cNvGrpSpPr>
          <p:nvPr/>
        </p:nvGrpSpPr>
        <p:grpSpPr bwMode="auto">
          <a:xfrm>
            <a:off x="5280025" y="5842000"/>
            <a:ext cx="2767013" cy="712788"/>
            <a:chOff x="3326" y="3680"/>
            <a:chExt cx="1743" cy="449"/>
          </a:xfrm>
        </p:grpSpPr>
        <p:sp>
          <p:nvSpPr>
            <p:cNvPr id="238183" name="Line 2663"/>
            <p:cNvSpPr>
              <a:spLocks noChangeShapeType="1"/>
            </p:cNvSpPr>
            <p:nvPr/>
          </p:nvSpPr>
          <p:spPr bwMode="auto">
            <a:xfrm>
              <a:off x="3326" y="3680"/>
              <a:ext cx="0" cy="44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184" name="Line 2664"/>
            <p:cNvSpPr>
              <a:spLocks noChangeShapeType="1"/>
            </p:cNvSpPr>
            <p:nvPr/>
          </p:nvSpPr>
          <p:spPr bwMode="auto">
            <a:xfrm>
              <a:off x="5069" y="3680"/>
              <a:ext cx="0" cy="44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185" name="Line 2665"/>
            <p:cNvSpPr>
              <a:spLocks noChangeShapeType="1"/>
            </p:cNvSpPr>
            <p:nvPr/>
          </p:nvSpPr>
          <p:spPr bwMode="auto">
            <a:xfrm>
              <a:off x="3436" y="4056"/>
              <a:ext cx="152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186" name="Freeform 2666"/>
            <p:cNvSpPr>
              <a:spLocks/>
            </p:cNvSpPr>
            <p:nvPr/>
          </p:nvSpPr>
          <p:spPr bwMode="auto">
            <a:xfrm>
              <a:off x="3326" y="4036"/>
              <a:ext cx="110" cy="36"/>
            </a:xfrm>
            <a:custGeom>
              <a:avLst/>
              <a:gdLst>
                <a:gd name="T0" fmla="*/ 191 w 191"/>
                <a:gd name="T1" fmla="*/ 0 h 63"/>
                <a:gd name="T2" fmla="*/ 191 w 191"/>
                <a:gd name="T3" fmla="*/ 63 h 63"/>
                <a:gd name="T4" fmla="*/ 0 w 191"/>
                <a:gd name="T5" fmla="*/ 31 h 63"/>
                <a:gd name="T6" fmla="*/ 191 w 191"/>
                <a:gd name="T7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1" h="63">
                  <a:moveTo>
                    <a:pt x="191" y="0"/>
                  </a:moveTo>
                  <a:lnTo>
                    <a:pt x="191" y="63"/>
                  </a:lnTo>
                  <a:lnTo>
                    <a:pt x="0" y="31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187" name="Freeform 2667"/>
            <p:cNvSpPr>
              <a:spLocks/>
            </p:cNvSpPr>
            <p:nvPr/>
          </p:nvSpPr>
          <p:spPr bwMode="auto">
            <a:xfrm>
              <a:off x="3326" y="4036"/>
              <a:ext cx="110" cy="36"/>
            </a:xfrm>
            <a:custGeom>
              <a:avLst/>
              <a:gdLst>
                <a:gd name="T0" fmla="*/ 191 w 191"/>
                <a:gd name="T1" fmla="*/ 0 h 63"/>
                <a:gd name="T2" fmla="*/ 191 w 191"/>
                <a:gd name="T3" fmla="*/ 63 h 63"/>
                <a:gd name="T4" fmla="*/ 0 w 191"/>
                <a:gd name="T5" fmla="*/ 31 h 63"/>
                <a:gd name="T6" fmla="*/ 191 w 191"/>
                <a:gd name="T7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1" h="63">
                  <a:moveTo>
                    <a:pt x="191" y="0"/>
                  </a:moveTo>
                  <a:lnTo>
                    <a:pt x="191" y="63"/>
                  </a:lnTo>
                  <a:lnTo>
                    <a:pt x="0" y="31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188" name="Freeform 2668"/>
            <p:cNvSpPr>
              <a:spLocks/>
            </p:cNvSpPr>
            <p:nvPr/>
          </p:nvSpPr>
          <p:spPr bwMode="auto">
            <a:xfrm>
              <a:off x="4960" y="4036"/>
              <a:ext cx="109" cy="36"/>
            </a:xfrm>
            <a:custGeom>
              <a:avLst/>
              <a:gdLst>
                <a:gd name="T0" fmla="*/ 0 w 190"/>
                <a:gd name="T1" fmla="*/ 0 h 63"/>
                <a:gd name="T2" fmla="*/ 0 w 190"/>
                <a:gd name="T3" fmla="*/ 63 h 63"/>
                <a:gd name="T4" fmla="*/ 190 w 190"/>
                <a:gd name="T5" fmla="*/ 31 h 63"/>
                <a:gd name="T6" fmla="*/ 0 w 190"/>
                <a:gd name="T7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0" h="63">
                  <a:moveTo>
                    <a:pt x="0" y="0"/>
                  </a:moveTo>
                  <a:lnTo>
                    <a:pt x="0" y="63"/>
                  </a:lnTo>
                  <a:lnTo>
                    <a:pt x="190" y="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189" name="Freeform 2669"/>
            <p:cNvSpPr>
              <a:spLocks/>
            </p:cNvSpPr>
            <p:nvPr/>
          </p:nvSpPr>
          <p:spPr bwMode="auto">
            <a:xfrm>
              <a:off x="4960" y="4036"/>
              <a:ext cx="109" cy="36"/>
            </a:xfrm>
            <a:custGeom>
              <a:avLst/>
              <a:gdLst>
                <a:gd name="T0" fmla="*/ 0 w 190"/>
                <a:gd name="T1" fmla="*/ 0 h 63"/>
                <a:gd name="T2" fmla="*/ 0 w 190"/>
                <a:gd name="T3" fmla="*/ 63 h 63"/>
                <a:gd name="T4" fmla="*/ 190 w 190"/>
                <a:gd name="T5" fmla="*/ 31 h 63"/>
                <a:gd name="T6" fmla="*/ 0 w 190"/>
                <a:gd name="T7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0" h="63">
                  <a:moveTo>
                    <a:pt x="0" y="0"/>
                  </a:moveTo>
                  <a:lnTo>
                    <a:pt x="0" y="63"/>
                  </a:lnTo>
                  <a:lnTo>
                    <a:pt x="190" y="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190" name="Freeform 2670"/>
            <p:cNvSpPr>
              <a:spLocks/>
            </p:cNvSpPr>
            <p:nvPr/>
          </p:nvSpPr>
          <p:spPr bwMode="auto">
            <a:xfrm>
              <a:off x="4127" y="3846"/>
              <a:ext cx="101" cy="170"/>
            </a:xfrm>
            <a:custGeom>
              <a:avLst/>
              <a:gdLst>
                <a:gd name="T0" fmla="*/ 52 w 176"/>
                <a:gd name="T1" fmla="*/ 296 h 296"/>
                <a:gd name="T2" fmla="*/ 58 w 176"/>
                <a:gd name="T3" fmla="*/ 295 h 296"/>
                <a:gd name="T4" fmla="*/ 65 w 176"/>
                <a:gd name="T5" fmla="*/ 294 h 296"/>
                <a:gd name="T6" fmla="*/ 70 w 176"/>
                <a:gd name="T7" fmla="*/ 293 h 296"/>
                <a:gd name="T8" fmla="*/ 76 w 176"/>
                <a:gd name="T9" fmla="*/ 291 h 296"/>
                <a:gd name="T10" fmla="*/ 82 w 176"/>
                <a:gd name="T11" fmla="*/ 287 h 296"/>
                <a:gd name="T12" fmla="*/ 88 w 176"/>
                <a:gd name="T13" fmla="*/ 284 h 296"/>
                <a:gd name="T14" fmla="*/ 93 w 176"/>
                <a:gd name="T15" fmla="*/ 280 h 296"/>
                <a:gd name="T16" fmla="*/ 99 w 176"/>
                <a:gd name="T17" fmla="*/ 274 h 296"/>
                <a:gd name="T18" fmla="*/ 104 w 176"/>
                <a:gd name="T19" fmla="*/ 270 h 296"/>
                <a:gd name="T20" fmla="*/ 110 w 176"/>
                <a:gd name="T21" fmla="*/ 263 h 296"/>
                <a:gd name="T22" fmla="*/ 115 w 176"/>
                <a:gd name="T23" fmla="*/ 258 h 296"/>
                <a:gd name="T24" fmla="*/ 120 w 176"/>
                <a:gd name="T25" fmla="*/ 251 h 296"/>
                <a:gd name="T26" fmla="*/ 124 w 176"/>
                <a:gd name="T27" fmla="*/ 243 h 296"/>
                <a:gd name="T28" fmla="*/ 129 w 176"/>
                <a:gd name="T29" fmla="*/ 237 h 296"/>
                <a:gd name="T30" fmla="*/ 132 w 176"/>
                <a:gd name="T31" fmla="*/ 229 h 296"/>
                <a:gd name="T32" fmla="*/ 135 w 176"/>
                <a:gd name="T33" fmla="*/ 221 h 296"/>
                <a:gd name="T34" fmla="*/ 138 w 176"/>
                <a:gd name="T35" fmla="*/ 213 h 296"/>
                <a:gd name="T36" fmla="*/ 141 w 176"/>
                <a:gd name="T37" fmla="*/ 206 h 296"/>
                <a:gd name="T38" fmla="*/ 172 w 176"/>
                <a:gd name="T39" fmla="*/ 86 h 296"/>
                <a:gd name="T40" fmla="*/ 174 w 176"/>
                <a:gd name="T41" fmla="*/ 79 h 296"/>
                <a:gd name="T42" fmla="*/ 175 w 176"/>
                <a:gd name="T43" fmla="*/ 71 h 296"/>
                <a:gd name="T44" fmla="*/ 175 w 176"/>
                <a:gd name="T45" fmla="*/ 63 h 296"/>
                <a:gd name="T46" fmla="*/ 176 w 176"/>
                <a:gd name="T47" fmla="*/ 55 h 296"/>
                <a:gd name="T48" fmla="*/ 175 w 176"/>
                <a:gd name="T49" fmla="*/ 49 h 296"/>
                <a:gd name="T50" fmla="*/ 174 w 176"/>
                <a:gd name="T51" fmla="*/ 41 h 296"/>
                <a:gd name="T52" fmla="*/ 173 w 176"/>
                <a:gd name="T53" fmla="*/ 35 h 296"/>
                <a:gd name="T54" fmla="*/ 171 w 176"/>
                <a:gd name="T55" fmla="*/ 29 h 296"/>
                <a:gd name="T56" fmla="*/ 168 w 176"/>
                <a:gd name="T57" fmla="*/ 23 h 296"/>
                <a:gd name="T58" fmla="*/ 165 w 176"/>
                <a:gd name="T59" fmla="*/ 18 h 296"/>
                <a:gd name="T60" fmla="*/ 162 w 176"/>
                <a:gd name="T61" fmla="*/ 13 h 296"/>
                <a:gd name="T62" fmla="*/ 159 w 176"/>
                <a:gd name="T63" fmla="*/ 10 h 296"/>
                <a:gd name="T64" fmla="*/ 154 w 176"/>
                <a:gd name="T65" fmla="*/ 7 h 296"/>
                <a:gd name="T66" fmla="*/ 150 w 176"/>
                <a:gd name="T67" fmla="*/ 3 h 296"/>
                <a:gd name="T68" fmla="*/ 145 w 176"/>
                <a:gd name="T69" fmla="*/ 1 h 296"/>
                <a:gd name="T70" fmla="*/ 140 w 176"/>
                <a:gd name="T71" fmla="*/ 0 h 296"/>
                <a:gd name="T72" fmla="*/ 135 w 176"/>
                <a:gd name="T73" fmla="*/ 0 h 296"/>
                <a:gd name="T74" fmla="*/ 80 w 176"/>
                <a:gd name="T75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76" h="296">
                  <a:moveTo>
                    <a:pt x="0" y="296"/>
                  </a:moveTo>
                  <a:lnTo>
                    <a:pt x="52" y="296"/>
                  </a:lnTo>
                  <a:lnTo>
                    <a:pt x="56" y="295"/>
                  </a:lnTo>
                  <a:lnTo>
                    <a:pt x="58" y="295"/>
                  </a:lnTo>
                  <a:lnTo>
                    <a:pt x="61" y="295"/>
                  </a:lnTo>
                  <a:lnTo>
                    <a:pt x="65" y="294"/>
                  </a:lnTo>
                  <a:lnTo>
                    <a:pt x="67" y="294"/>
                  </a:lnTo>
                  <a:lnTo>
                    <a:pt x="70" y="293"/>
                  </a:lnTo>
                  <a:lnTo>
                    <a:pt x="73" y="292"/>
                  </a:lnTo>
                  <a:lnTo>
                    <a:pt x="76" y="291"/>
                  </a:lnTo>
                  <a:lnTo>
                    <a:pt x="79" y="289"/>
                  </a:lnTo>
                  <a:lnTo>
                    <a:pt x="82" y="287"/>
                  </a:lnTo>
                  <a:lnTo>
                    <a:pt x="84" y="285"/>
                  </a:lnTo>
                  <a:lnTo>
                    <a:pt x="88" y="284"/>
                  </a:lnTo>
                  <a:lnTo>
                    <a:pt x="91" y="282"/>
                  </a:lnTo>
                  <a:lnTo>
                    <a:pt x="93" y="280"/>
                  </a:lnTo>
                  <a:lnTo>
                    <a:pt x="97" y="277"/>
                  </a:lnTo>
                  <a:lnTo>
                    <a:pt x="99" y="274"/>
                  </a:lnTo>
                  <a:lnTo>
                    <a:pt x="102" y="272"/>
                  </a:lnTo>
                  <a:lnTo>
                    <a:pt x="104" y="270"/>
                  </a:lnTo>
                  <a:lnTo>
                    <a:pt x="108" y="266"/>
                  </a:lnTo>
                  <a:lnTo>
                    <a:pt x="110" y="263"/>
                  </a:lnTo>
                  <a:lnTo>
                    <a:pt x="112" y="261"/>
                  </a:lnTo>
                  <a:lnTo>
                    <a:pt x="115" y="258"/>
                  </a:lnTo>
                  <a:lnTo>
                    <a:pt x="118" y="254"/>
                  </a:lnTo>
                  <a:lnTo>
                    <a:pt x="120" y="251"/>
                  </a:lnTo>
                  <a:lnTo>
                    <a:pt x="122" y="247"/>
                  </a:lnTo>
                  <a:lnTo>
                    <a:pt x="124" y="243"/>
                  </a:lnTo>
                  <a:lnTo>
                    <a:pt x="126" y="240"/>
                  </a:lnTo>
                  <a:lnTo>
                    <a:pt x="129" y="237"/>
                  </a:lnTo>
                  <a:lnTo>
                    <a:pt x="130" y="232"/>
                  </a:lnTo>
                  <a:lnTo>
                    <a:pt x="132" y="229"/>
                  </a:lnTo>
                  <a:lnTo>
                    <a:pt x="133" y="224"/>
                  </a:lnTo>
                  <a:lnTo>
                    <a:pt x="135" y="221"/>
                  </a:lnTo>
                  <a:lnTo>
                    <a:pt x="136" y="217"/>
                  </a:lnTo>
                  <a:lnTo>
                    <a:pt x="138" y="213"/>
                  </a:lnTo>
                  <a:lnTo>
                    <a:pt x="140" y="209"/>
                  </a:lnTo>
                  <a:lnTo>
                    <a:pt x="141" y="206"/>
                  </a:lnTo>
                  <a:lnTo>
                    <a:pt x="171" y="90"/>
                  </a:lnTo>
                  <a:lnTo>
                    <a:pt x="172" y="86"/>
                  </a:lnTo>
                  <a:lnTo>
                    <a:pt x="173" y="82"/>
                  </a:lnTo>
                  <a:lnTo>
                    <a:pt x="174" y="79"/>
                  </a:lnTo>
                  <a:lnTo>
                    <a:pt x="174" y="74"/>
                  </a:lnTo>
                  <a:lnTo>
                    <a:pt x="175" y="71"/>
                  </a:lnTo>
                  <a:lnTo>
                    <a:pt x="175" y="66"/>
                  </a:lnTo>
                  <a:lnTo>
                    <a:pt x="175" y="63"/>
                  </a:lnTo>
                  <a:lnTo>
                    <a:pt x="176" y="59"/>
                  </a:lnTo>
                  <a:lnTo>
                    <a:pt x="176" y="55"/>
                  </a:lnTo>
                  <a:lnTo>
                    <a:pt x="175" y="52"/>
                  </a:lnTo>
                  <a:lnTo>
                    <a:pt x="175" y="49"/>
                  </a:lnTo>
                  <a:lnTo>
                    <a:pt x="175" y="44"/>
                  </a:lnTo>
                  <a:lnTo>
                    <a:pt x="174" y="41"/>
                  </a:lnTo>
                  <a:lnTo>
                    <a:pt x="174" y="38"/>
                  </a:lnTo>
                  <a:lnTo>
                    <a:pt x="173" y="35"/>
                  </a:lnTo>
                  <a:lnTo>
                    <a:pt x="172" y="32"/>
                  </a:lnTo>
                  <a:lnTo>
                    <a:pt x="171" y="29"/>
                  </a:lnTo>
                  <a:lnTo>
                    <a:pt x="170" y="27"/>
                  </a:lnTo>
                  <a:lnTo>
                    <a:pt x="168" y="23"/>
                  </a:lnTo>
                  <a:lnTo>
                    <a:pt x="167" y="21"/>
                  </a:lnTo>
                  <a:lnTo>
                    <a:pt x="165" y="18"/>
                  </a:lnTo>
                  <a:lnTo>
                    <a:pt x="164" y="16"/>
                  </a:lnTo>
                  <a:lnTo>
                    <a:pt x="162" y="13"/>
                  </a:lnTo>
                  <a:lnTo>
                    <a:pt x="161" y="12"/>
                  </a:lnTo>
                  <a:lnTo>
                    <a:pt x="159" y="10"/>
                  </a:lnTo>
                  <a:lnTo>
                    <a:pt x="156" y="8"/>
                  </a:lnTo>
                  <a:lnTo>
                    <a:pt x="154" y="7"/>
                  </a:lnTo>
                  <a:lnTo>
                    <a:pt x="152" y="4"/>
                  </a:lnTo>
                  <a:lnTo>
                    <a:pt x="150" y="3"/>
                  </a:lnTo>
                  <a:lnTo>
                    <a:pt x="147" y="2"/>
                  </a:lnTo>
                  <a:lnTo>
                    <a:pt x="145" y="1"/>
                  </a:lnTo>
                  <a:lnTo>
                    <a:pt x="143" y="1"/>
                  </a:lnTo>
                  <a:lnTo>
                    <a:pt x="140" y="0"/>
                  </a:lnTo>
                  <a:lnTo>
                    <a:pt x="138" y="0"/>
                  </a:lnTo>
                  <a:lnTo>
                    <a:pt x="135" y="0"/>
                  </a:lnTo>
                  <a:lnTo>
                    <a:pt x="132" y="0"/>
                  </a:lnTo>
                  <a:lnTo>
                    <a:pt x="80" y="0"/>
                  </a:lnTo>
                  <a:lnTo>
                    <a:pt x="0" y="296"/>
                  </a:lnTo>
                  <a:close/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191" name="Freeform 2671"/>
            <p:cNvSpPr>
              <a:spLocks/>
            </p:cNvSpPr>
            <p:nvPr/>
          </p:nvSpPr>
          <p:spPr bwMode="auto">
            <a:xfrm>
              <a:off x="4281" y="3898"/>
              <a:ext cx="24" cy="21"/>
            </a:xfrm>
            <a:custGeom>
              <a:avLst/>
              <a:gdLst>
                <a:gd name="T0" fmla="*/ 42 w 42"/>
                <a:gd name="T1" fmla="*/ 0 h 35"/>
                <a:gd name="T2" fmla="*/ 40 w 42"/>
                <a:gd name="T3" fmla="*/ 0 h 35"/>
                <a:gd name="T4" fmla="*/ 38 w 42"/>
                <a:gd name="T5" fmla="*/ 1 h 35"/>
                <a:gd name="T6" fmla="*/ 36 w 42"/>
                <a:gd name="T7" fmla="*/ 1 h 35"/>
                <a:gd name="T8" fmla="*/ 35 w 42"/>
                <a:gd name="T9" fmla="*/ 2 h 35"/>
                <a:gd name="T10" fmla="*/ 32 w 42"/>
                <a:gd name="T11" fmla="*/ 2 h 35"/>
                <a:gd name="T12" fmla="*/ 30 w 42"/>
                <a:gd name="T13" fmla="*/ 3 h 35"/>
                <a:gd name="T14" fmla="*/ 28 w 42"/>
                <a:gd name="T15" fmla="*/ 4 h 35"/>
                <a:gd name="T16" fmla="*/ 26 w 42"/>
                <a:gd name="T17" fmla="*/ 5 h 35"/>
                <a:gd name="T18" fmla="*/ 24 w 42"/>
                <a:gd name="T19" fmla="*/ 7 h 35"/>
                <a:gd name="T20" fmla="*/ 21 w 42"/>
                <a:gd name="T21" fmla="*/ 9 h 35"/>
                <a:gd name="T22" fmla="*/ 19 w 42"/>
                <a:gd name="T23" fmla="*/ 10 h 35"/>
                <a:gd name="T24" fmla="*/ 18 w 42"/>
                <a:gd name="T25" fmla="*/ 12 h 35"/>
                <a:gd name="T26" fmla="*/ 16 w 42"/>
                <a:gd name="T27" fmla="*/ 13 h 35"/>
                <a:gd name="T28" fmla="*/ 14 w 42"/>
                <a:gd name="T29" fmla="*/ 15 h 35"/>
                <a:gd name="T30" fmla="*/ 11 w 42"/>
                <a:gd name="T31" fmla="*/ 18 h 35"/>
                <a:gd name="T32" fmla="*/ 10 w 42"/>
                <a:gd name="T33" fmla="*/ 20 h 35"/>
                <a:gd name="T34" fmla="*/ 8 w 42"/>
                <a:gd name="T35" fmla="*/ 22 h 35"/>
                <a:gd name="T36" fmla="*/ 7 w 42"/>
                <a:gd name="T37" fmla="*/ 24 h 35"/>
                <a:gd name="T38" fmla="*/ 5 w 42"/>
                <a:gd name="T39" fmla="*/ 28 h 35"/>
                <a:gd name="T40" fmla="*/ 4 w 42"/>
                <a:gd name="T41" fmla="*/ 30 h 35"/>
                <a:gd name="T42" fmla="*/ 3 w 42"/>
                <a:gd name="T43" fmla="*/ 32 h 35"/>
                <a:gd name="T44" fmla="*/ 0 w 42"/>
                <a:gd name="T45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2" h="35">
                  <a:moveTo>
                    <a:pt x="42" y="0"/>
                  </a:moveTo>
                  <a:lnTo>
                    <a:pt x="40" y="0"/>
                  </a:lnTo>
                  <a:lnTo>
                    <a:pt x="38" y="1"/>
                  </a:lnTo>
                  <a:lnTo>
                    <a:pt x="36" y="1"/>
                  </a:lnTo>
                  <a:lnTo>
                    <a:pt x="35" y="2"/>
                  </a:lnTo>
                  <a:lnTo>
                    <a:pt x="32" y="2"/>
                  </a:lnTo>
                  <a:lnTo>
                    <a:pt x="30" y="3"/>
                  </a:lnTo>
                  <a:lnTo>
                    <a:pt x="28" y="4"/>
                  </a:lnTo>
                  <a:lnTo>
                    <a:pt x="26" y="5"/>
                  </a:lnTo>
                  <a:lnTo>
                    <a:pt x="24" y="7"/>
                  </a:lnTo>
                  <a:lnTo>
                    <a:pt x="21" y="9"/>
                  </a:lnTo>
                  <a:lnTo>
                    <a:pt x="19" y="10"/>
                  </a:lnTo>
                  <a:lnTo>
                    <a:pt x="18" y="12"/>
                  </a:lnTo>
                  <a:lnTo>
                    <a:pt x="16" y="13"/>
                  </a:lnTo>
                  <a:lnTo>
                    <a:pt x="14" y="15"/>
                  </a:lnTo>
                  <a:lnTo>
                    <a:pt x="11" y="18"/>
                  </a:lnTo>
                  <a:lnTo>
                    <a:pt x="10" y="20"/>
                  </a:lnTo>
                  <a:lnTo>
                    <a:pt x="8" y="22"/>
                  </a:lnTo>
                  <a:lnTo>
                    <a:pt x="7" y="24"/>
                  </a:lnTo>
                  <a:lnTo>
                    <a:pt x="5" y="28"/>
                  </a:lnTo>
                  <a:lnTo>
                    <a:pt x="4" y="30"/>
                  </a:lnTo>
                  <a:lnTo>
                    <a:pt x="3" y="32"/>
                  </a:lnTo>
                  <a:lnTo>
                    <a:pt x="0" y="35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192" name="Freeform 2672"/>
            <p:cNvSpPr>
              <a:spLocks/>
            </p:cNvSpPr>
            <p:nvPr/>
          </p:nvSpPr>
          <p:spPr bwMode="auto">
            <a:xfrm>
              <a:off x="4305" y="3898"/>
              <a:ext cx="12" cy="41"/>
            </a:xfrm>
            <a:custGeom>
              <a:avLst/>
              <a:gdLst>
                <a:gd name="T0" fmla="*/ 9 w 23"/>
                <a:gd name="T1" fmla="*/ 71 h 71"/>
                <a:gd name="T2" fmla="*/ 10 w 23"/>
                <a:gd name="T3" fmla="*/ 68 h 71"/>
                <a:gd name="T4" fmla="*/ 13 w 23"/>
                <a:gd name="T5" fmla="*/ 66 h 71"/>
                <a:gd name="T6" fmla="*/ 14 w 23"/>
                <a:gd name="T7" fmla="*/ 63 h 71"/>
                <a:gd name="T8" fmla="*/ 15 w 23"/>
                <a:gd name="T9" fmla="*/ 61 h 71"/>
                <a:gd name="T10" fmla="*/ 16 w 23"/>
                <a:gd name="T11" fmla="*/ 57 h 71"/>
                <a:gd name="T12" fmla="*/ 17 w 23"/>
                <a:gd name="T13" fmla="*/ 55 h 71"/>
                <a:gd name="T14" fmla="*/ 18 w 23"/>
                <a:gd name="T15" fmla="*/ 52 h 71"/>
                <a:gd name="T16" fmla="*/ 19 w 23"/>
                <a:gd name="T17" fmla="*/ 50 h 71"/>
                <a:gd name="T18" fmla="*/ 20 w 23"/>
                <a:gd name="T19" fmla="*/ 46 h 71"/>
                <a:gd name="T20" fmla="*/ 21 w 23"/>
                <a:gd name="T21" fmla="*/ 44 h 71"/>
                <a:gd name="T22" fmla="*/ 21 w 23"/>
                <a:gd name="T23" fmla="*/ 41 h 71"/>
                <a:gd name="T24" fmla="*/ 21 w 23"/>
                <a:gd name="T25" fmla="*/ 39 h 71"/>
                <a:gd name="T26" fmla="*/ 23 w 23"/>
                <a:gd name="T27" fmla="*/ 35 h 71"/>
                <a:gd name="T28" fmla="*/ 23 w 23"/>
                <a:gd name="T29" fmla="*/ 33 h 71"/>
                <a:gd name="T30" fmla="*/ 23 w 23"/>
                <a:gd name="T31" fmla="*/ 30 h 71"/>
                <a:gd name="T32" fmla="*/ 23 w 23"/>
                <a:gd name="T33" fmla="*/ 28 h 71"/>
                <a:gd name="T34" fmla="*/ 23 w 23"/>
                <a:gd name="T35" fmla="*/ 25 h 71"/>
                <a:gd name="T36" fmla="*/ 23 w 23"/>
                <a:gd name="T37" fmla="*/ 23 h 71"/>
                <a:gd name="T38" fmla="*/ 21 w 23"/>
                <a:gd name="T39" fmla="*/ 21 h 71"/>
                <a:gd name="T40" fmla="*/ 21 w 23"/>
                <a:gd name="T41" fmla="*/ 18 h 71"/>
                <a:gd name="T42" fmla="*/ 20 w 23"/>
                <a:gd name="T43" fmla="*/ 16 h 71"/>
                <a:gd name="T44" fmla="*/ 19 w 23"/>
                <a:gd name="T45" fmla="*/ 14 h 71"/>
                <a:gd name="T46" fmla="*/ 19 w 23"/>
                <a:gd name="T47" fmla="*/ 12 h 71"/>
                <a:gd name="T48" fmla="*/ 18 w 23"/>
                <a:gd name="T49" fmla="*/ 10 h 71"/>
                <a:gd name="T50" fmla="*/ 17 w 23"/>
                <a:gd name="T51" fmla="*/ 9 h 71"/>
                <a:gd name="T52" fmla="*/ 16 w 23"/>
                <a:gd name="T53" fmla="*/ 7 h 71"/>
                <a:gd name="T54" fmla="*/ 14 w 23"/>
                <a:gd name="T55" fmla="*/ 5 h 71"/>
                <a:gd name="T56" fmla="*/ 13 w 23"/>
                <a:gd name="T57" fmla="*/ 4 h 71"/>
                <a:gd name="T58" fmla="*/ 11 w 23"/>
                <a:gd name="T59" fmla="*/ 3 h 71"/>
                <a:gd name="T60" fmla="*/ 9 w 23"/>
                <a:gd name="T61" fmla="*/ 2 h 71"/>
                <a:gd name="T62" fmla="*/ 8 w 23"/>
                <a:gd name="T63" fmla="*/ 2 h 71"/>
                <a:gd name="T64" fmla="*/ 6 w 23"/>
                <a:gd name="T65" fmla="*/ 1 h 71"/>
                <a:gd name="T66" fmla="*/ 4 w 23"/>
                <a:gd name="T67" fmla="*/ 1 h 71"/>
                <a:gd name="T68" fmla="*/ 3 w 23"/>
                <a:gd name="T69" fmla="*/ 0 h 71"/>
                <a:gd name="T70" fmla="*/ 0 w 23"/>
                <a:gd name="T71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3" h="71">
                  <a:moveTo>
                    <a:pt x="9" y="71"/>
                  </a:moveTo>
                  <a:lnTo>
                    <a:pt x="10" y="68"/>
                  </a:lnTo>
                  <a:lnTo>
                    <a:pt x="13" y="66"/>
                  </a:lnTo>
                  <a:lnTo>
                    <a:pt x="14" y="63"/>
                  </a:lnTo>
                  <a:lnTo>
                    <a:pt x="15" y="61"/>
                  </a:lnTo>
                  <a:lnTo>
                    <a:pt x="16" y="57"/>
                  </a:lnTo>
                  <a:lnTo>
                    <a:pt x="17" y="55"/>
                  </a:lnTo>
                  <a:lnTo>
                    <a:pt x="18" y="52"/>
                  </a:lnTo>
                  <a:lnTo>
                    <a:pt x="19" y="50"/>
                  </a:lnTo>
                  <a:lnTo>
                    <a:pt x="20" y="46"/>
                  </a:lnTo>
                  <a:lnTo>
                    <a:pt x="21" y="44"/>
                  </a:lnTo>
                  <a:lnTo>
                    <a:pt x="21" y="41"/>
                  </a:lnTo>
                  <a:lnTo>
                    <a:pt x="21" y="39"/>
                  </a:lnTo>
                  <a:lnTo>
                    <a:pt x="23" y="35"/>
                  </a:lnTo>
                  <a:lnTo>
                    <a:pt x="23" y="33"/>
                  </a:lnTo>
                  <a:lnTo>
                    <a:pt x="23" y="30"/>
                  </a:lnTo>
                  <a:lnTo>
                    <a:pt x="23" y="28"/>
                  </a:lnTo>
                  <a:lnTo>
                    <a:pt x="23" y="25"/>
                  </a:lnTo>
                  <a:lnTo>
                    <a:pt x="23" y="23"/>
                  </a:lnTo>
                  <a:lnTo>
                    <a:pt x="21" y="21"/>
                  </a:lnTo>
                  <a:lnTo>
                    <a:pt x="21" y="18"/>
                  </a:lnTo>
                  <a:lnTo>
                    <a:pt x="20" y="16"/>
                  </a:lnTo>
                  <a:lnTo>
                    <a:pt x="19" y="14"/>
                  </a:lnTo>
                  <a:lnTo>
                    <a:pt x="19" y="12"/>
                  </a:lnTo>
                  <a:lnTo>
                    <a:pt x="18" y="10"/>
                  </a:lnTo>
                  <a:lnTo>
                    <a:pt x="17" y="9"/>
                  </a:lnTo>
                  <a:lnTo>
                    <a:pt x="16" y="7"/>
                  </a:lnTo>
                  <a:lnTo>
                    <a:pt x="14" y="5"/>
                  </a:lnTo>
                  <a:lnTo>
                    <a:pt x="13" y="4"/>
                  </a:lnTo>
                  <a:lnTo>
                    <a:pt x="11" y="3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1"/>
                  </a:lnTo>
                  <a:lnTo>
                    <a:pt x="4" y="1"/>
                  </a:ln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193" name="Freeform 2673"/>
            <p:cNvSpPr>
              <a:spLocks/>
            </p:cNvSpPr>
            <p:nvPr/>
          </p:nvSpPr>
          <p:spPr bwMode="auto">
            <a:xfrm>
              <a:off x="4253" y="3939"/>
              <a:ext cx="56" cy="81"/>
            </a:xfrm>
            <a:custGeom>
              <a:avLst/>
              <a:gdLst>
                <a:gd name="T0" fmla="*/ 96 w 96"/>
                <a:gd name="T1" fmla="*/ 0 h 137"/>
                <a:gd name="T2" fmla="*/ 0 w 96"/>
                <a:gd name="T3" fmla="*/ 137 h 137"/>
                <a:gd name="T4" fmla="*/ 64 w 96"/>
                <a:gd name="T5" fmla="*/ 13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6" h="137">
                  <a:moveTo>
                    <a:pt x="96" y="0"/>
                  </a:moveTo>
                  <a:lnTo>
                    <a:pt x="0" y="137"/>
                  </a:lnTo>
                  <a:lnTo>
                    <a:pt x="64" y="13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238194" name="Text Box 2674"/>
          <p:cNvSpPr txBox="1">
            <a:spLocks noChangeArrowheads="1"/>
          </p:cNvSpPr>
          <p:nvPr/>
        </p:nvSpPr>
        <p:spPr bwMode="auto">
          <a:xfrm>
            <a:off x="85725" y="55563"/>
            <a:ext cx="486727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作图步骤</a:t>
            </a:r>
            <a:r>
              <a:rPr kumimoji="1" lang="en-US" altLang="zh-CN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:</a:t>
            </a:r>
          </a:p>
        </p:txBody>
      </p:sp>
      <p:sp>
        <p:nvSpPr>
          <p:cNvPr id="238195" name="Text Box 2675"/>
          <p:cNvSpPr txBox="1">
            <a:spLocks noChangeArrowheads="1"/>
          </p:cNvSpPr>
          <p:nvPr/>
        </p:nvSpPr>
        <p:spPr bwMode="auto">
          <a:xfrm>
            <a:off x="117475" y="758825"/>
            <a:ext cx="428625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</a:rPr>
              <a:t>① </a:t>
            </a:r>
            <a:r>
              <a:rPr kumimoji="1" lang="zh-CN" altLang="en-US" sz="3200" b="1">
                <a:solidFill>
                  <a:srgbClr val="000000"/>
                </a:solidFill>
              </a:rPr>
              <a:t>根据</a:t>
            </a:r>
            <a:r>
              <a:rPr kumimoji="1" lang="en-US" altLang="zh-CN" sz="3200" b="1">
                <a:solidFill>
                  <a:srgbClr val="FF0000"/>
                </a:solidFill>
              </a:rPr>
              <a:t>D</a:t>
            </a:r>
            <a:r>
              <a:rPr kumimoji="1" lang="en-US" altLang="zh-CN" sz="3200" b="1" baseline="-25000">
                <a:solidFill>
                  <a:srgbClr val="FF0000"/>
                </a:solidFill>
              </a:rPr>
              <a:t>2</a:t>
            </a:r>
            <a:r>
              <a:rPr kumimoji="1" lang="zh-CN" altLang="en-US" sz="3200" b="1" baseline="-25000">
                <a:solidFill>
                  <a:srgbClr val="FF0000"/>
                </a:solidFill>
              </a:rPr>
              <a:t>、</a:t>
            </a:r>
            <a:r>
              <a:rPr kumimoji="1" lang="en-US" altLang="zh-CN" sz="3200" b="1">
                <a:solidFill>
                  <a:srgbClr val="FF0000"/>
                </a:solidFill>
              </a:rPr>
              <a:t>H</a:t>
            </a:r>
            <a:r>
              <a:rPr kumimoji="1" lang="en-US" altLang="zh-CN" sz="3200" b="1" baseline="-25000">
                <a:solidFill>
                  <a:srgbClr val="FF0000"/>
                </a:solidFill>
              </a:rPr>
              <a:t>0</a:t>
            </a:r>
            <a:r>
              <a:rPr kumimoji="1" lang="zh-CN" altLang="en-US" sz="3200" b="1">
                <a:solidFill>
                  <a:srgbClr val="000000"/>
                </a:solidFill>
              </a:rPr>
              <a:t>画</a:t>
            </a:r>
            <a:r>
              <a:rPr kumimoji="1" lang="zh-CN" altLang="en-US" sz="3200" b="1">
                <a:solidFill>
                  <a:srgbClr val="FF0000"/>
                </a:solidFill>
              </a:rPr>
              <a:t>矩形</a:t>
            </a:r>
            <a:r>
              <a:rPr kumimoji="1" lang="zh-CN" altLang="en-US" sz="3200" b="1">
                <a:solidFill>
                  <a:srgbClr val="000000"/>
                </a:solidFill>
              </a:rPr>
              <a:t>。</a:t>
            </a:r>
          </a:p>
        </p:txBody>
      </p:sp>
      <p:sp>
        <p:nvSpPr>
          <p:cNvPr id="238196" name="Text Box 2676"/>
          <p:cNvSpPr txBox="1">
            <a:spLocks noChangeArrowheads="1"/>
          </p:cNvSpPr>
          <p:nvPr/>
        </p:nvSpPr>
        <p:spPr bwMode="auto">
          <a:xfrm>
            <a:off x="117475" y="1298575"/>
            <a:ext cx="4365625" cy="1844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</a:rPr>
              <a:t>② </a:t>
            </a:r>
            <a:r>
              <a:rPr kumimoji="1" lang="zh-CN" altLang="en-US" sz="3200" b="1">
                <a:solidFill>
                  <a:srgbClr val="000000"/>
                </a:solidFill>
              </a:rPr>
              <a:t>画出支撑圈部分的圆</a:t>
            </a:r>
          </a:p>
          <a:p>
            <a:pPr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</a:rPr>
              <a:t>    和半圆。</a:t>
            </a:r>
          </a:p>
          <a:p>
            <a:pPr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000000"/>
                </a:solidFill>
              </a:rPr>
              <a:t>    </a:t>
            </a:r>
            <a:r>
              <a:rPr kumimoji="1" lang="zh-CN" altLang="en-US" sz="3200" b="1">
                <a:solidFill>
                  <a:srgbClr val="FF0000"/>
                </a:solidFill>
              </a:rPr>
              <a:t>直径</a:t>
            </a:r>
            <a:r>
              <a:rPr kumimoji="1" lang="en-US" altLang="zh-CN" sz="3200" b="1">
                <a:solidFill>
                  <a:srgbClr val="FF0000"/>
                </a:solidFill>
              </a:rPr>
              <a:t>=</a:t>
            </a:r>
            <a:r>
              <a:rPr kumimoji="1" lang="en-US" altLang="zh-CN" sz="32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d</a:t>
            </a:r>
            <a:r>
              <a:rPr kumimoji="1" lang="zh-CN" altLang="en-US" sz="3200" b="1">
                <a:solidFill>
                  <a:srgbClr val="FF0000"/>
                </a:solidFill>
              </a:rPr>
              <a:t>。</a:t>
            </a:r>
          </a:p>
        </p:txBody>
      </p:sp>
      <p:sp>
        <p:nvSpPr>
          <p:cNvPr id="238197" name="Freeform 2677"/>
          <p:cNvSpPr>
            <a:spLocks/>
          </p:cNvSpPr>
          <p:nvPr/>
        </p:nvSpPr>
        <p:spPr bwMode="auto">
          <a:xfrm>
            <a:off x="7804150" y="666750"/>
            <a:ext cx="487363" cy="242888"/>
          </a:xfrm>
          <a:custGeom>
            <a:avLst/>
            <a:gdLst>
              <a:gd name="T0" fmla="*/ 0 w 526"/>
              <a:gd name="T1" fmla="*/ 0 h 263"/>
              <a:gd name="T2" fmla="*/ 2 w 526"/>
              <a:gd name="T3" fmla="*/ 34 h 263"/>
              <a:gd name="T4" fmla="*/ 8 w 526"/>
              <a:gd name="T5" fmla="*/ 67 h 263"/>
              <a:gd name="T6" fmla="*/ 19 w 526"/>
              <a:gd name="T7" fmla="*/ 100 h 263"/>
              <a:gd name="T8" fmla="*/ 35 w 526"/>
              <a:gd name="T9" fmla="*/ 131 h 263"/>
              <a:gd name="T10" fmla="*/ 54 w 526"/>
              <a:gd name="T11" fmla="*/ 160 h 263"/>
              <a:gd name="T12" fmla="*/ 76 w 526"/>
              <a:gd name="T13" fmla="*/ 185 h 263"/>
              <a:gd name="T14" fmla="*/ 102 w 526"/>
              <a:gd name="T15" fmla="*/ 209 h 263"/>
              <a:gd name="T16" fmla="*/ 131 w 526"/>
              <a:gd name="T17" fmla="*/ 227 h 263"/>
              <a:gd name="T18" fmla="*/ 162 w 526"/>
              <a:gd name="T19" fmla="*/ 243 h 263"/>
              <a:gd name="T20" fmla="*/ 194 w 526"/>
              <a:gd name="T21" fmla="*/ 254 h 263"/>
              <a:gd name="T22" fmla="*/ 228 w 526"/>
              <a:gd name="T23" fmla="*/ 260 h 263"/>
              <a:gd name="T24" fmla="*/ 263 w 526"/>
              <a:gd name="T25" fmla="*/ 263 h 263"/>
              <a:gd name="T26" fmla="*/ 297 w 526"/>
              <a:gd name="T27" fmla="*/ 260 h 263"/>
              <a:gd name="T28" fmla="*/ 330 w 526"/>
              <a:gd name="T29" fmla="*/ 254 h 263"/>
              <a:gd name="T30" fmla="*/ 363 w 526"/>
              <a:gd name="T31" fmla="*/ 243 h 263"/>
              <a:gd name="T32" fmla="*/ 394 w 526"/>
              <a:gd name="T33" fmla="*/ 227 h 263"/>
              <a:gd name="T34" fmla="*/ 423 w 526"/>
              <a:gd name="T35" fmla="*/ 209 h 263"/>
              <a:gd name="T36" fmla="*/ 448 w 526"/>
              <a:gd name="T37" fmla="*/ 185 h 263"/>
              <a:gd name="T38" fmla="*/ 472 w 526"/>
              <a:gd name="T39" fmla="*/ 160 h 263"/>
              <a:gd name="T40" fmla="*/ 490 w 526"/>
              <a:gd name="T41" fmla="*/ 131 h 263"/>
              <a:gd name="T42" fmla="*/ 506 w 526"/>
              <a:gd name="T43" fmla="*/ 100 h 263"/>
              <a:gd name="T44" fmla="*/ 517 w 526"/>
              <a:gd name="T45" fmla="*/ 67 h 263"/>
              <a:gd name="T46" fmla="*/ 523 w 526"/>
              <a:gd name="T47" fmla="*/ 34 h 263"/>
              <a:gd name="T48" fmla="*/ 526 w 526"/>
              <a:gd name="T49" fmla="*/ 0 h 2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526" h="263">
                <a:moveTo>
                  <a:pt x="0" y="0"/>
                </a:moveTo>
                <a:lnTo>
                  <a:pt x="2" y="34"/>
                </a:lnTo>
                <a:lnTo>
                  <a:pt x="8" y="67"/>
                </a:lnTo>
                <a:lnTo>
                  <a:pt x="19" y="100"/>
                </a:lnTo>
                <a:lnTo>
                  <a:pt x="35" y="131"/>
                </a:lnTo>
                <a:lnTo>
                  <a:pt x="54" y="160"/>
                </a:lnTo>
                <a:lnTo>
                  <a:pt x="76" y="185"/>
                </a:lnTo>
                <a:lnTo>
                  <a:pt x="102" y="209"/>
                </a:lnTo>
                <a:lnTo>
                  <a:pt x="131" y="227"/>
                </a:lnTo>
                <a:lnTo>
                  <a:pt x="162" y="243"/>
                </a:lnTo>
                <a:lnTo>
                  <a:pt x="194" y="254"/>
                </a:lnTo>
                <a:lnTo>
                  <a:pt x="228" y="260"/>
                </a:lnTo>
                <a:lnTo>
                  <a:pt x="263" y="263"/>
                </a:lnTo>
                <a:lnTo>
                  <a:pt x="297" y="260"/>
                </a:lnTo>
                <a:lnTo>
                  <a:pt x="330" y="254"/>
                </a:lnTo>
                <a:lnTo>
                  <a:pt x="363" y="243"/>
                </a:lnTo>
                <a:lnTo>
                  <a:pt x="394" y="227"/>
                </a:lnTo>
                <a:lnTo>
                  <a:pt x="423" y="209"/>
                </a:lnTo>
                <a:lnTo>
                  <a:pt x="448" y="185"/>
                </a:lnTo>
                <a:lnTo>
                  <a:pt x="472" y="160"/>
                </a:lnTo>
                <a:lnTo>
                  <a:pt x="490" y="131"/>
                </a:lnTo>
                <a:lnTo>
                  <a:pt x="506" y="100"/>
                </a:lnTo>
                <a:lnTo>
                  <a:pt x="517" y="67"/>
                </a:lnTo>
                <a:lnTo>
                  <a:pt x="523" y="34"/>
                </a:lnTo>
                <a:lnTo>
                  <a:pt x="526" y="0"/>
                </a:lnTo>
              </a:path>
            </a:pathLst>
          </a:custGeom>
          <a:noFill/>
          <a:ln w="19050" cmpd="sng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  <p:grpSp>
        <p:nvGrpSpPr>
          <p:cNvPr id="238198" name="Group 2678"/>
          <p:cNvGrpSpPr>
            <a:grpSpLocks/>
          </p:cNvGrpSpPr>
          <p:nvPr/>
        </p:nvGrpSpPr>
        <p:grpSpPr bwMode="auto">
          <a:xfrm>
            <a:off x="4889500" y="666750"/>
            <a:ext cx="814388" cy="481013"/>
            <a:chOff x="3080" y="420"/>
            <a:chExt cx="513" cy="303"/>
          </a:xfrm>
        </p:grpSpPr>
        <p:sp>
          <p:nvSpPr>
            <p:cNvPr id="238199" name="Freeform 2679"/>
            <p:cNvSpPr>
              <a:spLocks/>
            </p:cNvSpPr>
            <p:nvPr/>
          </p:nvSpPr>
          <p:spPr bwMode="auto">
            <a:xfrm>
              <a:off x="3177" y="420"/>
              <a:ext cx="303" cy="303"/>
            </a:xfrm>
            <a:custGeom>
              <a:avLst/>
              <a:gdLst>
                <a:gd name="T0" fmla="*/ 527 w 527"/>
                <a:gd name="T1" fmla="*/ 263 h 526"/>
                <a:gd name="T2" fmla="*/ 524 w 527"/>
                <a:gd name="T3" fmla="*/ 228 h 526"/>
                <a:gd name="T4" fmla="*/ 518 w 527"/>
                <a:gd name="T5" fmla="*/ 194 h 526"/>
                <a:gd name="T6" fmla="*/ 507 w 527"/>
                <a:gd name="T7" fmla="*/ 162 h 526"/>
                <a:gd name="T8" fmla="*/ 491 w 527"/>
                <a:gd name="T9" fmla="*/ 131 h 526"/>
                <a:gd name="T10" fmla="*/ 472 w 527"/>
                <a:gd name="T11" fmla="*/ 102 h 526"/>
                <a:gd name="T12" fmla="*/ 449 w 527"/>
                <a:gd name="T13" fmla="*/ 76 h 526"/>
                <a:gd name="T14" fmla="*/ 424 w 527"/>
                <a:gd name="T15" fmla="*/ 54 h 526"/>
                <a:gd name="T16" fmla="*/ 395 w 527"/>
                <a:gd name="T17" fmla="*/ 35 h 526"/>
                <a:gd name="T18" fmla="*/ 364 w 527"/>
                <a:gd name="T19" fmla="*/ 20 h 526"/>
                <a:gd name="T20" fmla="*/ 332 w 527"/>
                <a:gd name="T21" fmla="*/ 8 h 526"/>
                <a:gd name="T22" fmla="*/ 298 w 527"/>
                <a:gd name="T23" fmla="*/ 2 h 526"/>
                <a:gd name="T24" fmla="*/ 263 w 527"/>
                <a:gd name="T25" fmla="*/ 0 h 526"/>
                <a:gd name="T26" fmla="*/ 229 w 527"/>
                <a:gd name="T27" fmla="*/ 2 h 526"/>
                <a:gd name="T28" fmla="*/ 196 w 527"/>
                <a:gd name="T29" fmla="*/ 8 h 526"/>
                <a:gd name="T30" fmla="*/ 163 w 527"/>
                <a:gd name="T31" fmla="*/ 20 h 526"/>
                <a:gd name="T32" fmla="*/ 132 w 527"/>
                <a:gd name="T33" fmla="*/ 35 h 526"/>
                <a:gd name="T34" fmla="*/ 103 w 527"/>
                <a:gd name="T35" fmla="*/ 54 h 526"/>
                <a:gd name="T36" fmla="*/ 78 w 527"/>
                <a:gd name="T37" fmla="*/ 76 h 526"/>
                <a:gd name="T38" fmla="*/ 55 w 527"/>
                <a:gd name="T39" fmla="*/ 102 h 526"/>
                <a:gd name="T40" fmla="*/ 36 w 527"/>
                <a:gd name="T41" fmla="*/ 131 h 526"/>
                <a:gd name="T42" fmla="*/ 20 w 527"/>
                <a:gd name="T43" fmla="*/ 162 h 526"/>
                <a:gd name="T44" fmla="*/ 9 w 527"/>
                <a:gd name="T45" fmla="*/ 194 h 526"/>
                <a:gd name="T46" fmla="*/ 3 w 527"/>
                <a:gd name="T47" fmla="*/ 228 h 526"/>
                <a:gd name="T48" fmla="*/ 0 w 527"/>
                <a:gd name="T49" fmla="*/ 263 h 526"/>
                <a:gd name="T50" fmla="*/ 3 w 527"/>
                <a:gd name="T51" fmla="*/ 297 h 526"/>
                <a:gd name="T52" fmla="*/ 9 w 527"/>
                <a:gd name="T53" fmla="*/ 331 h 526"/>
                <a:gd name="T54" fmla="*/ 20 w 527"/>
                <a:gd name="T55" fmla="*/ 363 h 526"/>
                <a:gd name="T56" fmla="*/ 36 w 527"/>
                <a:gd name="T57" fmla="*/ 394 h 526"/>
                <a:gd name="T58" fmla="*/ 55 w 527"/>
                <a:gd name="T59" fmla="*/ 423 h 526"/>
                <a:gd name="T60" fmla="*/ 78 w 527"/>
                <a:gd name="T61" fmla="*/ 448 h 526"/>
                <a:gd name="T62" fmla="*/ 103 w 527"/>
                <a:gd name="T63" fmla="*/ 472 h 526"/>
                <a:gd name="T64" fmla="*/ 132 w 527"/>
                <a:gd name="T65" fmla="*/ 490 h 526"/>
                <a:gd name="T66" fmla="*/ 163 w 527"/>
                <a:gd name="T67" fmla="*/ 506 h 526"/>
                <a:gd name="T68" fmla="*/ 196 w 527"/>
                <a:gd name="T69" fmla="*/ 517 h 526"/>
                <a:gd name="T70" fmla="*/ 229 w 527"/>
                <a:gd name="T71" fmla="*/ 524 h 526"/>
                <a:gd name="T72" fmla="*/ 263 w 527"/>
                <a:gd name="T73" fmla="*/ 526 h 526"/>
                <a:gd name="T74" fmla="*/ 298 w 527"/>
                <a:gd name="T75" fmla="*/ 524 h 526"/>
                <a:gd name="T76" fmla="*/ 332 w 527"/>
                <a:gd name="T77" fmla="*/ 517 h 526"/>
                <a:gd name="T78" fmla="*/ 364 w 527"/>
                <a:gd name="T79" fmla="*/ 506 h 526"/>
                <a:gd name="T80" fmla="*/ 395 w 527"/>
                <a:gd name="T81" fmla="*/ 490 h 526"/>
                <a:gd name="T82" fmla="*/ 424 w 527"/>
                <a:gd name="T83" fmla="*/ 472 h 526"/>
                <a:gd name="T84" fmla="*/ 449 w 527"/>
                <a:gd name="T85" fmla="*/ 448 h 526"/>
                <a:gd name="T86" fmla="*/ 472 w 527"/>
                <a:gd name="T87" fmla="*/ 423 h 526"/>
                <a:gd name="T88" fmla="*/ 491 w 527"/>
                <a:gd name="T89" fmla="*/ 394 h 526"/>
                <a:gd name="T90" fmla="*/ 507 w 527"/>
                <a:gd name="T91" fmla="*/ 363 h 526"/>
                <a:gd name="T92" fmla="*/ 518 w 527"/>
                <a:gd name="T93" fmla="*/ 331 h 526"/>
                <a:gd name="T94" fmla="*/ 524 w 527"/>
                <a:gd name="T95" fmla="*/ 297 h 526"/>
                <a:gd name="T96" fmla="*/ 527 w 527"/>
                <a:gd name="T97" fmla="*/ 263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27" h="526">
                  <a:moveTo>
                    <a:pt x="527" y="263"/>
                  </a:moveTo>
                  <a:lnTo>
                    <a:pt x="524" y="228"/>
                  </a:lnTo>
                  <a:lnTo>
                    <a:pt x="518" y="194"/>
                  </a:lnTo>
                  <a:lnTo>
                    <a:pt x="507" y="162"/>
                  </a:lnTo>
                  <a:lnTo>
                    <a:pt x="491" y="131"/>
                  </a:lnTo>
                  <a:lnTo>
                    <a:pt x="472" y="102"/>
                  </a:lnTo>
                  <a:lnTo>
                    <a:pt x="449" y="76"/>
                  </a:lnTo>
                  <a:lnTo>
                    <a:pt x="424" y="54"/>
                  </a:lnTo>
                  <a:lnTo>
                    <a:pt x="395" y="35"/>
                  </a:lnTo>
                  <a:lnTo>
                    <a:pt x="364" y="20"/>
                  </a:lnTo>
                  <a:lnTo>
                    <a:pt x="332" y="8"/>
                  </a:lnTo>
                  <a:lnTo>
                    <a:pt x="298" y="2"/>
                  </a:lnTo>
                  <a:lnTo>
                    <a:pt x="263" y="0"/>
                  </a:lnTo>
                  <a:lnTo>
                    <a:pt x="229" y="2"/>
                  </a:lnTo>
                  <a:lnTo>
                    <a:pt x="196" y="8"/>
                  </a:lnTo>
                  <a:lnTo>
                    <a:pt x="163" y="20"/>
                  </a:lnTo>
                  <a:lnTo>
                    <a:pt x="132" y="35"/>
                  </a:lnTo>
                  <a:lnTo>
                    <a:pt x="103" y="54"/>
                  </a:lnTo>
                  <a:lnTo>
                    <a:pt x="78" y="76"/>
                  </a:lnTo>
                  <a:lnTo>
                    <a:pt x="55" y="102"/>
                  </a:lnTo>
                  <a:lnTo>
                    <a:pt x="36" y="131"/>
                  </a:lnTo>
                  <a:lnTo>
                    <a:pt x="20" y="162"/>
                  </a:lnTo>
                  <a:lnTo>
                    <a:pt x="9" y="194"/>
                  </a:lnTo>
                  <a:lnTo>
                    <a:pt x="3" y="228"/>
                  </a:lnTo>
                  <a:lnTo>
                    <a:pt x="0" y="263"/>
                  </a:lnTo>
                  <a:lnTo>
                    <a:pt x="3" y="297"/>
                  </a:lnTo>
                  <a:lnTo>
                    <a:pt x="9" y="331"/>
                  </a:lnTo>
                  <a:lnTo>
                    <a:pt x="20" y="363"/>
                  </a:lnTo>
                  <a:lnTo>
                    <a:pt x="36" y="394"/>
                  </a:lnTo>
                  <a:lnTo>
                    <a:pt x="55" y="423"/>
                  </a:lnTo>
                  <a:lnTo>
                    <a:pt x="78" y="448"/>
                  </a:lnTo>
                  <a:lnTo>
                    <a:pt x="103" y="472"/>
                  </a:lnTo>
                  <a:lnTo>
                    <a:pt x="132" y="490"/>
                  </a:lnTo>
                  <a:lnTo>
                    <a:pt x="163" y="506"/>
                  </a:lnTo>
                  <a:lnTo>
                    <a:pt x="196" y="517"/>
                  </a:lnTo>
                  <a:lnTo>
                    <a:pt x="229" y="524"/>
                  </a:lnTo>
                  <a:lnTo>
                    <a:pt x="263" y="526"/>
                  </a:lnTo>
                  <a:lnTo>
                    <a:pt x="298" y="524"/>
                  </a:lnTo>
                  <a:lnTo>
                    <a:pt x="332" y="517"/>
                  </a:lnTo>
                  <a:lnTo>
                    <a:pt x="364" y="506"/>
                  </a:lnTo>
                  <a:lnTo>
                    <a:pt x="395" y="490"/>
                  </a:lnTo>
                  <a:lnTo>
                    <a:pt x="424" y="472"/>
                  </a:lnTo>
                  <a:lnTo>
                    <a:pt x="449" y="448"/>
                  </a:lnTo>
                  <a:lnTo>
                    <a:pt x="472" y="423"/>
                  </a:lnTo>
                  <a:lnTo>
                    <a:pt x="491" y="394"/>
                  </a:lnTo>
                  <a:lnTo>
                    <a:pt x="507" y="363"/>
                  </a:lnTo>
                  <a:lnTo>
                    <a:pt x="518" y="331"/>
                  </a:lnTo>
                  <a:lnTo>
                    <a:pt x="524" y="297"/>
                  </a:lnTo>
                  <a:lnTo>
                    <a:pt x="527" y="263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00" name="Line 2680"/>
            <p:cNvSpPr>
              <a:spLocks noChangeShapeType="1"/>
            </p:cNvSpPr>
            <p:nvPr/>
          </p:nvSpPr>
          <p:spPr bwMode="auto">
            <a:xfrm flipH="1">
              <a:off x="3080" y="573"/>
              <a:ext cx="5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38201" name="Group 2681"/>
          <p:cNvGrpSpPr>
            <a:grpSpLocks/>
          </p:cNvGrpSpPr>
          <p:nvPr/>
        </p:nvGrpSpPr>
        <p:grpSpPr bwMode="auto">
          <a:xfrm>
            <a:off x="7656513" y="909638"/>
            <a:ext cx="788987" cy="482600"/>
            <a:chOff x="4823" y="573"/>
            <a:chExt cx="497" cy="304"/>
          </a:xfrm>
        </p:grpSpPr>
        <p:sp>
          <p:nvSpPr>
            <p:cNvPr id="238202" name="Freeform 2682"/>
            <p:cNvSpPr>
              <a:spLocks/>
            </p:cNvSpPr>
            <p:nvPr/>
          </p:nvSpPr>
          <p:spPr bwMode="auto">
            <a:xfrm>
              <a:off x="4916" y="573"/>
              <a:ext cx="307" cy="304"/>
            </a:xfrm>
            <a:custGeom>
              <a:avLst/>
              <a:gdLst>
                <a:gd name="T0" fmla="*/ 526 w 526"/>
                <a:gd name="T1" fmla="*/ 263 h 526"/>
                <a:gd name="T2" fmla="*/ 523 w 526"/>
                <a:gd name="T3" fmla="*/ 228 h 526"/>
                <a:gd name="T4" fmla="*/ 517 w 526"/>
                <a:gd name="T5" fmla="*/ 194 h 526"/>
                <a:gd name="T6" fmla="*/ 506 w 526"/>
                <a:gd name="T7" fmla="*/ 162 h 526"/>
                <a:gd name="T8" fmla="*/ 490 w 526"/>
                <a:gd name="T9" fmla="*/ 131 h 526"/>
                <a:gd name="T10" fmla="*/ 472 w 526"/>
                <a:gd name="T11" fmla="*/ 102 h 526"/>
                <a:gd name="T12" fmla="*/ 448 w 526"/>
                <a:gd name="T13" fmla="*/ 77 h 526"/>
                <a:gd name="T14" fmla="*/ 423 w 526"/>
                <a:gd name="T15" fmla="*/ 54 h 526"/>
                <a:gd name="T16" fmla="*/ 394 w 526"/>
                <a:gd name="T17" fmla="*/ 35 h 526"/>
                <a:gd name="T18" fmla="*/ 363 w 526"/>
                <a:gd name="T19" fmla="*/ 20 h 526"/>
                <a:gd name="T20" fmla="*/ 330 w 526"/>
                <a:gd name="T21" fmla="*/ 9 h 526"/>
                <a:gd name="T22" fmla="*/ 297 w 526"/>
                <a:gd name="T23" fmla="*/ 2 h 526"/>
                <a:gd name="T24" fmla="*/ 263 w 526"/>
                <a:gd name="T25" fmla="*/ 0 h 526"/>
                <a:gd name="T26" fmla="*/ 228 w 526"/>
                <a:gd name="T27" fmla="*/ 2 h 526"/>
                <a:gd name="T28" fmla="*/ 194 w 526"/>
                <a:gd name="T29" fmla="*/ 9 h 526"/>
                <a:gd name="T30" fmla="*/ 162 w 526"/>
                <a:gd name="T31" fmla="*/ 20 h 526"/>
                <a:gd name="T32" fmla="*/ 131 w 526"/>
                <a:gd name="T33" fmla="*/ 35 h 526"/>
                <a:gd name="T34" fmla="*/ 102 w 526"/>
                <a:gd name="T35" fmla="*/ 54 h 526"/>
                <a:gd name="T36" fmla="*/ 76 w 526"/>
                <a:gd name="T37" fmla="*/ 77 h 526"/>
                <a:gd name="T38" fmla="*/ 54 w 526"/>
                <a:gd name="T39" fmla="*/ 102 h 526"/>
                <a:gd name="T40" fmla="*/ 35 w 526"/>
                <a:gd name="T41" fmla="*/ 131 h 526"/>
                <a:gd name="T42" fmla="*/ 19 w 526"/>
                <a:gd name="T43" fmla="*/ 162 h 526"/>
                <a:gd name="T44" fmla="*/ 8 w 526"/>
                <a:gd name="T45" fmla="*/ 194 h 526"/>
                <a:gd name="T46" fmla="*/ 2 w 526"/>
                <a:gd name="T47" fmla="*/ 228 h 526"/>
                <a:gd name="T48" fmla="*/ 0 w 526"/>
                <a:gd name="T49" fmla="*/ 263 h 526"/>
                <a:gd name="T50" fmla="*/ 2 w 526"/>
                <a:gd name="T51" fmla="*/ 297 h 526"/>
                <a:gd name="T52" fmla="*/ 8 w 526"/>
                <a:gd name="T53" fmla="*/ 331 h 526"/>
                <a:gd name="T54" fmla="*/ 19 w 526"/>
                <a:gd name="T55" fmla="*/ 363 h 526"/>
                <a:gd name="T56" fmla="*/ 35 w 526"/>
                <a:gd name="T57" fmla="*/ 394 h 526"/>
                <a:gd name="T58" fmla="*/ 54 w 526"/>
                <a:gd name="T59" fmla="*/ 423 h 526"/>
                <a:gd name="T60" fmla="*/ 76 w 526"/>
                <a:gd name="T61" fmla="*/ 450 h 526"/>
                <a:gd name="T62" fmla="*/ 102 w 526"/>
                <a:gd name="T63" fmla="*/ 472 h 526"/>
                <a:gd name="T64" fmla="*/ 131 w 526"/>
                <a:gd name="T65" fmla="*/ 490 h 526"/>
                <a:gd name="T66" fmla="*/ 162 w 526"/>
                <a:gd name="T67" fmla="*/ 506 h 526"/>
                <a:gd name="T68" fmla="*/ 194 w 526"/>
                <a:gd name="T69" fmla="*/ 517 h 526"/>
                <a:gd name="T70" fmla="*/ 228 w 526"/>
                <a:gd name="T71" fmla="*/ 524 h 526"/>
                <a:gd name="T72" fmla="*/ 263 w 526"/>
                <a:gd name="T73" fmla="*/ 526 h 526"/>
                <a:gd name="T74" fmla="*/ 297 w 526"/>
                <a:gd name="T75" fmla="*/ 524 h 526"/>
                <a:gd name="T76" fmla="*/ 330 w 526"/>
                <a:gd name="T77" fmla="*/ 517 h 526"/>
                <a:gd name="T78" fmla="*/ 363 w 526"/>
                <a:gd name="T79" fmla="*/ 506 h 526"/>
                <a:gd name="T80" fmla="*/ 394 w 526"/>
                <a:gd name="T81" fmla="*/ 490 h 526"/>
                <a:gd name="T82" fmla="*/ 423 w 526"/>
                <a:gd name="T83" fmla="*/ 472 h 526"/>
                <a:gd name="T84" fmla="*/ 448 w 526"/>
                <a:gd name="T85" fmla="*/ 450 h 526"/>
                <a:gd name="T86" fmla="*/ 472 w 526"/>
                <a:gd name="T87" fmla="*/ 423 h 526"/>
                <a:gd name="T88" fmla="*/ 490 w 526"/>
                <a:gd name="T89" fmla="*/ 394 h 526"/>
                <a:gd name="T90" fmla="*/ 506 w 526"/>
                <a:gd name="T91" fmla="*/ 363 h 526"/>
                <a:gd name="T92" fmla="*/ 517 w 526"/>
                <a:gd name="T93" fmla="*/ 331 h 526"/>
                <a:gd name="T94" fmla="*/ 523 w 526"/>
                <a:gd name="T95" fmla="*/ 297 h 526"/>
                <a:gd name="T96" fmla="*/ 526 w 526"/>
                <a:gd name="T97" fmla="*/ 263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26" h="526">
                  <a:moveTo>
                    <a:pt x="526" y="263"/>
                  </a:moveTo>
                  <a:lnTo>
                    <a:pt x="523" y="228"/>
                  </a:lnTo>
                  <a:lnTo>
                    <a:pt x="517" y="194"/>
                  </a:lnTo>
                  <a:lnTo>
                    <a:pt x="506" y="162"/>
                  </a:lnTo>
                  <a:lnTo>
                    <a:pt x="490" y="131"/>
                  </a:lnTo>
                  <a:lnTo>
                    <a:pt x="472" y="102"/>
                  </a:lnTo>
                  <a:lnTo>
                    <a:pt x="448" y="77"/>
                  </a:lnTo>
                  <a:lnTo>
                    <a:pt x="423" y="54"/>
                  </a:lnTo>
                  <a:lnTo>
                    <a:pt x="394" y="35"/>
                  </a:lnTo>
                  <a:lnTo>
                    <a:pt x="363" y="20"/>
                  </a:lnTo>
                  <a:lnTo>
                    <a:pt x="330" y="9"/>
                  </a:lnTo>
                  <a:lnTo>
                    <a:pt x="297" y="2"/>
                  </a:lnTo>
                  <a:lnTo>
                    <a:pt x="263" y="0"/>
                  </a:lnTo>
                  <a:lnTo>
                    <a:pt x="228" y="2"/>
                  </a:lnTo>
                  <a:lnTo>
                    <a:pt x="194" y="9"/>
                  </a:lnTo>
                  <a:lnTo>
                    <a:pt x="162" y="20"/>
                  </a:lnTo>
                  <a:lnTo>
                    <a:pt x="131" y="35"/>
                  </a:lnTo>
                  <a:lnTo>
                    <a:pt x="102" y="54"/>
                  </a:lnTo>
                  <a:lnTo>
                    <a:pt x="76" y="77"/>
                  </a:lnTo>
                  <a:lnTo>
                    <a:pt x="54" y="102"/>
                  </a:lnTo>
                  <a:lnTo>
                    <a:pt x="35" y="131"/>
                  </a:lnTo>
                  <a:lnTo>
                    <a:pt x="19" y="162"/>
                  </a:lnTo>
                  <a:lnTo>
                    <a:pt x="8" y="194"/>
                  </a:lnTo>
                  <a:lnTo>
                    <a:pt x="2" y="228"/>
                  </a:lnTo>
                  <a:lnTo>
                    <a:pt x="0" y="263"/>
                  </a:lnTo>
                  <a:lnTo>
                    <a:pt x="2" y="297"/>
                  </a:lnTo>
                  <a:lnTo>
                    <a:pt x="8" y="331"/>
                  </a:lnTo>
                  <a:lnTo>
                    <a:pt x="19" y="363"/>
                  </a:lnTo>
                  <a:lnTo>
                    <a:pt x="35" y="394"/>
                  </a:lnTo>
                  <a:lnTo>
                    <a:pt x="54" y="423"/>
                  </a:lnTo>
                  <a:lnTo>
                    <a:pt x="76" y="450"/>
                  </a:lnTo>
                  <a:lnTo>
                    <a:pt x="102" y="472"/>
                  </a:lnTo>
                  <a:lnTo>
                    <a:pt x="131" y="490"/>
                  </a:lnTo>
                  <a:lnTo>
                    <a:pt x="162" y="506"/>
                  </a:lnTo>
                  <a:lnTo>
                    <a:pt x="194" y="517"/>
                  </a:lnTo>
                  <a:lnTo>
                    <a:pt x="228" y="524"/>
                  </a:lnTo>
                  <a:lnTo>
                    <a:pt x="263" y="526"/>
                  </a:lnTo>
                  <a:lnTo>
                    <a:pt x="297" y="524"/>
                  </a:lnTo>
                  <a:lnTo>
                    <a:pt x="330" y="517"/>
                  </a:lnTo>
                  <a:lnTo>
                    <a:pt x="363" y="506"/>
                  </a:lnTo>
                  <a:lnTo>
                    <a:pt x="394" y="490"/>
                  </a:lnTo>
                  <a:lnTo>
                    <a:pt x="423" y="472"/>
                  </a:lnTo>
                  <a:lnTo>
                    <a:pt x="448" y="450"/>
                  </a:lnTo>
                  <a:lnTo>
                    <a:pt x="472" y="423"/>
                  </a:lnTo>
                  <a:lnTo>
                    <a:pt x="490" y="394"/>
                  </a:lnTo>
                  <a:lnTo>
                    <a:pt x="506" y="363"/>
                  </a:lnTo>
                  <a:lnTo>
                    <a:pt x="517" y="331"/>
                  </a:lnTo>
                  <a:lnTo>
                    <a:pt x="523" y="297"/>
                  </a:lnTo>
                  <a:lnTo>
                    <a:pt x="526" y="263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03" name="Line 2683"/>
            <p:cNvSpPr>
              <a:spLocks noChangeShapeType="1"/>
            </p:cNvSpPr>
            <p:nvPr/>
          </p:nvSpPr>
          <p:spPr bwMode="auto">
            <a:xfrm>
              <a:off x="4823" y="723"/>
              <a:ext cx="49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238204" name="Freeform 2684"/>
          <p:cNvSpPr>
            <a:spLocks/>
          </p:cNvSpPr>
          <p:nvPr/>
        </p:nvSpPr>
        <p:spPr bwMode="auto">
          <a:xfrm>
            <a:off x="7804150" y="5597525"/>
            <a:ext cx="487363" cy="244475"/>
          </a:xfrm>
          <a:custGeom>
            <a:avLst/>
            <a:gdLst>
              <a:gd name="T0" fmla="*/ 526 w 526"/>
              <a:gd name="T1" fmla="*/ 264 h 264"/>
              <a:gd name="T2" fmla="*/ 523 w 526"/>
              <a:gd name="T3" fmla="*/ 229 h 264"/>
              <a:gd name="T4" fmla="*/ 517 w 526"/>
              <a:gd name="T5" fmla="*/ 195 h 264"/>
              <a:gd name="T6" fmla="*/ 506 w 526"/>
              <a:gd name="T7" fmla="*/ 162 h 264"/>
              <a:gd name="T8" fmla="*/ 490 w 526"/>
              <a:gd name="T9" fmla="*/ 131 h 264"/>
              <a:gd name="T10" fmla="*/ 472 w 526"/>
              <a:gd name="T11" fmla="*/ 104 h 264"/>
              <a:gd name="T12" fmla="*/ 448 w 526"/>
              <a:gd name="T13" fmla="*/ 77 h 264"/>
              <a:gd name="T14" fmla="*/ 423 w 526"/>
              <a:gd name="T15" fmla="*/ 55 h 264"/>
              <a:gd name="T16" fmla="*/ 394 w 526"/>
              <a:gd name="T17" fmla="*/ 35 h 264"/>
              <a:gd name="T18" fmla="*/ 363 w 526"/>
              <a:gd name="T19" fmla="*/ 20 h 264"/>
              <a:gd name="T20" fmla="*/ 330 w 526"/>
              <a:gd name="T21" fmla="*/ 9 h 264"/>
              <a:gd name="T22" fmla="*/ 297 w 526"/>
              <a:gd name="T23" fmla="*/ 2 h 264"/>
              <a:gd name="T24" fmla="*/ 263 w 526"/>
              <a:gd name="T25" fmla="*/ 0 h 264"/>
              <a:gd name="T26" fmla="*/ 228 w 526"/>
              <a:gd name="T27" fmla="*/ 2 h 264"/>
              <a:gd name="T28" fmla="*/ 194 w 526"/>
              <a:gd name="T29" fmla="*/ 9 h 264"/>
              <a:gd name="T30" fmla="*/ 162 w 526"/>
              <a:gd name="T31" fmla="*/ 20 h 264"/>
              <a:gd name="T32" fmla="*/ 131 w 526"/>
              <a:gd name="T33" fmla="*/ 35 h 264"/>
              <a:gd name="T34" fmla="*/ 102 w 526"/>
              <a:gd name="T35" fmla="*/ 55 h 264"/>
              <a:gd name="T36" fmla="*/ 76 w 526"/>
              <a:gd name="T37" fmla="*/ 77 h 264"/>
              <a:gd name="T38" fmla="*/ 54 w 526"/>
              <a:gd name="T39" fmla="*/ 104 h 264"/>
              <a:gd name="T40" fmla="*/ 35 w 526"/>
              <a:gd name="T41" fmla="*/ 131 h 264"/>
              <a:gd name="T42" fmla="*/ 19 w 526"/>
              <a:gd name="T43" fmla="*/ 162 h 264"/>
              <a:gd name="T44" fmla="*/ 8 w 526"/>
              <a:gd name="T45" fmla="*/ 195 h 264"/>
              <a:gd name="T46" fmla="*/ 2 w 526"/>
              <a:gd name="T47" fmla="*/ 229 h 264"/>
              <a:gd name="T48" fmla="*/ 0 w 526"/>
              <a:gd name="T49" fmla="*/ 264 h 2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526" h="264">
                <a:moveTo>
                  <a:pt x="526" y="264"/>
                </a:moveTo>
                <a:lnTo>
                  <a:pt x="523" y="229"/>
                </a:lnTo>
                <a:lnTo>
                  <a:pt x="517" y="195"/>
                </a:lnTo>
                <a:lnTo>
                  <a:pt x="506" y="162"/>
                </a:lnTo>
                <a:lnTo>
                  <a:pt x="490" y="131"/>
                </a:lnTo>
                <a:lnTo>
                  <a:pt x="472" y="104"/>
                </a:lnTo>
                <a:lnTo>
                  <a:pt x="448" y="77"/>
                </a:lnTo>
                <a:lnTo>
                  <a:pt x="423" y="55"/>
                </a:lnTo>
                <a:lnTo>
                  <a:pt x="394" y="35"/>
                </a:lnTo>
                <a:lnTo>
                  <a:pt x="363" y="20"/>
                </a:lnTo>
                <a:lnTo>
                  <a:pt x="330" y="9"/>
                </a:lnTo>
                <a:lnTo>
                  <a:pt x="297" y="2"/>
                </a:lnTo>
                <a:lnTo>
                  <a:pt x="263" y="0"/>
                </a:lnTo>
                <a:lnTo>
                  <a:pt x="228" y="2"/>
                </a:lnTo>
                <a:lnTo>
                  <a:pt x="194" y="9"/>
                </a:lnTo>
                <a:lnTo>
                  <a:pt x="162" y="20"/>
                </a:lnTo>
                <a:lnTo>
                  <a:pt x="131" y="35"/>
                </a:lnTo>
                <a:lnTo>
                  <a:pt x="102" y="55"/>
                </a:lnTo>
                <a:lnTo>
                  <a:pt x="76" y="77"/>
                </a:lnTo>
                <a:lnTo>
                  <a:pt x="54" y="104"/>
                </a:lnTo>
                <a:lnTo>
                  <a:pt x="35" y="131"/>
                </a:lnTo>
                <a:lnTo>
                  <a:pt x="19" y="162"/>
                </a:lnTo>
                <a:lnTo>
                  <a:pt x="8" y="195"/>
                </a:lnTo>
                <a:lnTo>
                  <a:pt x="2" y="229"/>
                </a:lnTo>
                <a:lnTo>
                  <a:pt x="0" y="264"/>
                </a:lnTo>
              </a:path>
            </a:pathLst>
          </a:custGeom>
          <a:noFill/>
          <a:ln w="19050" cmpd="sng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  <p:grpSp>
        <p:nvGrpSpPr>
          <p:cNvPr id="238205" name="Group 2685"/>
          <p:cNvGrpSpPr>
            <a:grpSpLocks/>
          </p:cNvGrpSpPr>
          <p:nvPr/>
        </p:nvGrpSpPr>
        <p:grpSpPr bwMode="auto">
          <a:xfrm>
            <a:off x="4921250" y="5360988"/>
            <a:ext cx="788988" cy="481012"/>
            <a:chOff x="3100" y="3377"/>
            <a:chExt cx="497" cy="303"/>
          </a:xfrm>
        </p:grpSpPr>
        <p:sp>
          <p:nvSpPr>
            <p:cNvPr id="238206" name="Freeform 2686"/>
            <p:cNvSpPr>
              <a:spLocks/>
            </p:cNvSpPr>
            <p:nvPr/>
          </p:nvSpPr>
          <p:spPr bwMode="auto">
            <a:xfrm>
              <a:off x="3177" y="3377"/>
              <a:ext cx="303" cy="303"/>
            </a:xfrm>
            <a:custGeom>
              <a:avLst/>
              <a:gdLst>
                <a:gd name="T0" fmla="*/ 527 w 527"/>
                <a:gd name="T1" fmla="*/ 263 h 527"/>
                <a:gd name="T2" fmla="*/ 524 w 527"/>
                <a:gd name="T3" fmla="*/ 229 h 527"/>
                <a:gd name="T4" fmla="*/ 518 w 527"/>
                <a:gd name="T5" fmla="*/ 195 h 527"/>
                <a:gd name="T6" fmla="*/ 507 w 527"/>
                <a:gd name="T7" fmla="*/ 162 h 527"/>
                <a:gd name="T8" fmla="*/ 491 w 527"/>
                <a:gd name="T9" fmla="*/ 131 h 527"/>
                <a:gd name="T10" fmla="*/ 472 w 527"/>
                <a:gd name="T11" fmla="*/ 103 h 527"/>
                <a:gd name="T12" fmla="*/ 449 w 527"/>
                <a:gd name="T13" fmla="*/ 77 h 527"/>
                <a:gd name="T14" fmla="*/ 424 w 527"/>
                <a:gd name="T15" fmla="*/ 54 h 527"/>
                <a:gd name="T16" fmla="*/ 395 w 527"/>
                <a:gd name="T17" fmla="*/ 35 h 527"/>
                <a:gd name="T18" fmla="*/ 364 w 527"/>
                <a:gd name="T19" fmla="*/ 20 h 527"/>
                <a:gd name="T20" fmla="*/ 332 w 527"/>
                <a:gd name="T21" fmla="*/ 9 h 527"/>
                <a:gd name="T22" fmla="*/ 298 w 527"/>
                <a:gd name="T23" fmla="*/ 2 h 527"/>
                <a:gd name="T24" fmla="*/ 263 w 527"/>
                <a:gd name="T25" fmla="*/ 0 h 527"/>
                <a:gd name="T26" fmla="*/ 229 w 527"/>
                <a:gd name="T27" fmla="*/ 2 h 527"/>
                <a:gd name="T28" fmla="*/ 196 w 527"/>
                <a:gd name="T29" fmla="*/ 9 h 527"/>
                <a:gd name="T30" fmla="*/ 163 w 527"/>
                <a:gd name="T31" fmla="*/ 20 h 527"/>
                <a:gd name="T32" fmla="*/ 132 w 527"/>
                <a:gd name="T33" fmla="*/ 35 h 527"/>
                <a:gd name="T34" fmla="*/ 103 w 527"/>
                <a:gd name="T35" fmla="*/ 54 h 527"/>
                <a:gd name="T36" fmla="*/ 78 w 527"/>
                <a:gd name="T37" fmla="*/ 77 h 527"/>
                <a:gd name="T38" fmla="*/ 55 w 527"/>
                <a:gd name="T39" fmla="*/ 103 h 527"/>
                <a:gd name="T40" fmla="*/ 36 w 527"/>
                <a:gd name="T41" fmla="*/ 131 h 527"/>
                <a:gd name="T42" fmla="*/ 20 w 527"/>
                <a:gd name="T43" fmla="*/ 162 h 527"/>
                <a:gd name="T44" fmla="*/ 9 w 527"/>
                <a:gd name="T45" fmla="*/ 195 h 527"/>
                <a:gd name="T46" fmla="*/ 3 w 527"/>
                <a:gd name="T47" fmla="*/ 229 h 527"/>
                <a:gd name="T48" fmla="*/ 0 w 527"/>
                <a:gd name="T49" fmla="*/ 263 h 527"/>
                <a:gd name="T50" fmla="*/ 3 w 527"/>
                <a:gd name="T51" fmla="*/ 297 h 527"/>
                <a:gd name="T52" fmla="*/ 9 w 527"/>
                <a:gd name="T53" fmla="*/ 331 h 527"/>
                <a:gd name="T54" fmla="*/ 20 w 527"/>
                <a:gd name="T55" fmla="*/ 365 h 527"/>
                <a:gd name="T56" fmla="*/ 36 w 527"/>
                <a:gd name="T57" fmla="*/ 394 h 527"/>
                <a:gd name="T58" fmla="*/ 55 w 527"/>
                <a:gd name="T59" fmla="*/ 423 h 527"/>
                <a:gd name="T60" fmla="*/ 78 w 527"/>
                <a:gd name="T61" fmla="*/ 450 h 527"/>
                <a:gd name="T62" fmla="*/ 103 w 527"/>
                <a:gd name="T63" fmla="*/ 472 h 527"/>
                <a:gd name="T64" fmla="*/ 132 w 527"/>
                <a:gd name="T65" fmla="*/ 492 h 527"/>
                <a:gd name="T66" fmla="*/ 163 w 527"/>
                <a:gd name="T67" fmla="*/ 506 h 527"/>
                <a:gd name="T68" fmla="*/ 196 w 527"/>
                <a:gd name="T69" fmla="*/ 517 h 527"/>
                <a:gd name="T70" fmla="*/ 229 w 527"/>
                <a:gd name="T71" fmla="*/ 525 h 527"/>
                <a:gd name="T72" fmla="*/ 263 w 527"/>
                <a:gd name="T73" fmla="*/ 527 h 527"/>
                <a:gd name="T74" fmla="*/ 298 w 527"/>
                <a:gd name="T75" fmla="*/ 525 h 527"/>
                <a:gd name="T76" fmla="*/ 332 w 527"/>
                <a:gd name="T77" fmla="*/ 517 h 527"/>
                <a:gd name="T78" fmla="*/ 364 w 527"/>
                <a:gd name="T79" fmla="*/ 506 h 527"/>
                <a:gd name="T80" fmla="*/ 395 w 527"/>
                <a:gd name="T81" fmla="*/ 492 h 527"/>
                <a:gd name="T82" fmla="*/ 424 w 527"/>
                <a:gd name="T83" fmla="*/ 472 h 527"/>
                <a:gd name="T84" fmla="*/ 449 w 527"/>
                <a:gd name="T85" fmla="*/ 450 h 527"/>
                <a:gd name="T86" fmla="*/ 472 w 527"/>
                <a:gd name="T87" fmla="*/ 423 h 527"/>
                <a:gd name="T88" fmla="*/ 491 w 527"/>
                <a:gd name="T89" fmla="*/ 394 h 527"/>
                <a:gd name="T90" fmla="*/ 507 w 527"/>
                <a:gd name="T91" fmla="*/ 365 h 527"/>
                <a:gd name="T92" fmla="*/ 518 w 527"/>
                <a:gd name="T93" fmla="*/ 331 h 527"/>
                <a:gd name="T94" fmla="*/ 524 w 527"/>
                <a:gd name="T95" fmla="*/ 297 h 527"/>
                <a:gd name="T96" fmla="*/ 527 w 527"/>
                <a:gd name="T97" fmla="*/ 263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27" h="527">
                  <a:moveTo>
                    <a:pt x="527" y="263"/>
                  </a:moveTo>
                  <a:lnTo>
                    <a:pt x="524" y="229"/>
                  </a:lnTo>
                  <a:lnTo>
                    <a:pt x="518" y="195"/>
                  </a:lnTo>
                  <a:lnTo>
                    <a:pt x="507" y="162"/>
                  </a:lnTo>
                  <a:lnTo>
                    <a:pt x="491" y="131"/>
                  </a:lnTo>
                  <a:lnTo>
                    <a:pt x="472" y="103"/>
                  </a:lnTo>
                  <a:lnTo>
                    <a:pt x="449" y="77"/>
                  </a:lnTo>
                  <a:lnTo>
                    <a:pt x="424" y="54"/>
                  </a:lnTo>
                  <a:lnTo>
                    <a:pt x="395" y="35"/>
                  </a:lnTo>
                  <a:lnTo>
                    <a:pt x="364" y="20"/>
                  </a:lnTo>
                  <a:lnTo>
                    <a:pt x="332" y="9"/>
                  </a:lnTo>
                  <a:lnTo>
                    <a:pt x="298" y="2"/>
                  </a:lnTo>
                  <a:lnTo>
                    <a:pt x="263" y="0"/>
                  </a:lnTo>
                  <a:lnTo>
                    <a:pt x="229" y="2"/>
                  </a:lnTo>
                  <a:lnTo>
                    <a:pt x="196" y="9"/>
                  </a:lnTo>
                  <a:lnTo>
                    <a:pt x="163" y="20"/>
                  </a:lnTo>
                  <a:lnTo>
                    <a:pt x="132" y="35"/>
                  </a:lnTo>
                  <a:lnTo>
                    <a:pt x="103" y="54"/>
                  </a:lnTo>
                  <a:lnTo>
                    <a:pt x="78" y="77"/>
                  </a:lnTo>
                  <a:lnTo>
                    <a:pt x="55" y="103"/>
                  </a:lnTo>
                  <a:lnTo>
                    <a:pt x="36" y="131"/>
                  </a:lnTo>
                  <a:lnTo>
                    <a:pt x="20" y="162"/>
                  </a:lnTo>
                  <a:lnTo>
                    <a:pt x="9" y="195"/>
                  </a:lnTo>
                  <a:lnTo>
                    <a:pt x="3" y="229"/>
                  </a:lnTo>
                  <a:lnTo>
                    <a:pt x="0" y="263"/>
                  </a:lnTo>
                  <a:lnTo>
                    <a:pt x="3" y="297"/>
                  </a:lnTo>
                  <a:lnTo>
                    <a:pt x="9" y="331"/>
                  </a:lnTo>
                  <a:lnTo>
                    <a:pt x="20" y="365"/>
                  </a:lnTo>
                  <a:lnTo>
                    <a:pt x="36" y="394"/>
                  </a:lnTo>
                  <a:lnTo>
                    <a:pt x="55" y="423"/>
                  </a:lnTo>
                  <a:lnTo>
                    <a:pt x="78" y="450"/>
                  </a:lnTo>
                  <a:lnTo>
                    <a:pt x="103" y="472"/>
                  </a:lnTo>
                  <a:lnTo>
                    <a:pt x="132" y="492"/>
                  </a:lnTo>
                  <a:lnTo>
                    <a:pt x="163" y="506"/>
                  </a:lnTo>
                  <a:lnTo>
                    <a:pt x="196" y="517"/>
                  </a:lnTo>
                  <a:lnTo>
                    <a:pt x="229" y="525"/>
                  </a:lnTo>
                  <a:lnTo>
                    <a:pt x="263" y="527"/>
                  </a:lnTo>
                  <a:lnTo>
                    <a:pt x="298" y="525"/>
                  </a:lnTo>
                  <a:lnTo>
                    <a:pt x="332" y="517"/>
                  </a:lnTo>
                  <a:lnTo>
                    <a:pt x="364" y="506"/>
                  </a:lnTo>
                  <a:lnTo>
                    <a:pt x="395" y="492"/>
                  </a:lnTo>
                  <a:lnTo>
                    <a:pt x="424" y="472"/>
                  </a:lnTo>
                  <a:lnTo>
                    <a:pt x="449" y="450"/>
                  </a:lnTo>
                  <a:lnTo>
                    <a:pt x="472" y="423"/>
                  </a:lnTo>
                  <a:lnTo>
                    <a:pt x="491" y="394"/>
                  </a:lnTo>
                  <a:lnTo>
                    <a:pt x="507" y="365"/>
                  </a:lnTo>
                  <a:lnTo>
                    <a:pt x="518" y="331"/>
                  </a:lnTo>
                  <a:lnTo>
                    <a:pt x="524" y="297"/>
                  </a:lnTo>
                  <a:lnTo>
                    <a:pt x="527" y="263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07" name="Line 2687"/>
            <p:cNvSpPr>
              <a:spLocks noChangeShapeType="1"/>
            </p:cNvSpPr>
            <p:nvPr/>
          </p:nvSpPr>
          <p:spPr bwMode="auto">
            <a:xfrm flipH="1">
              <a:off x="3100" y="3526"/>
              <a:ext cx="49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38208" name="Group 2688"/>
          <p:cNvGrpSpPr>
            <a:grpSpLocks/>
          </p:cNvGrpSpPr>
          <p:nvPr/>
        </p:nvGrpSpPr>
        <p:grpSpPr bwMode="auto">
          <a:xfrm>
            <a:off x="7656513" y="5116513"/>
            <a:ext cx="833437" cy="481012"/>
            <a:chOff x="4823" y="3223"/>
            <a:chExt cx="525" cy="303"/>
          </a:xfrm>
        </p:grpSpPr>
        <p:sp>
          <p:nvSpPr>
            <p:cNvPr id="238209" name="Freeform 2689"/>
            <p:cNvSpPr>
              <a:spLocks/>
            </p:cNvSpPr>
            <p:nvPr/>
          </p:nvSpPr>
          <p:spPr bwMode="auto">
            <a:xfrm>
              <a:off x="4916" y="3223"/>
              <a:ext cx="307" cy="303"/>
            </a:xfrm>
            <a:custGeom>
              <a:avLst/>
              <a:gdLst>
                <a:gd name="T0" fmla="*/ 526 w 526"/>
                <a:gd name="T1" fmla="*/ 263 h 526"/>
                <a:gd name="T2" fmla="*/ 523 w 526"/>
                <a:gd name="T3" fmla="*/ 229 h 526"/>
                <a:gd name="T4" fmla="*/ 517 w 526"/>
                <a:gd name="T5" fmla="*/ 194 h 526"/>
                <a:gd name="T6" fmla="*/ 506 w 526"/>
                <a:gd name="T7" fmla="*/ 162 h 526"/>
                <a:gd name="T8" fmla="*/ 490 w 526"/>
                <a:gd name="T9" fmla="*/ 131 h 526"/>
                <a:gd name="T10" fmla="*/ 472 w 526"/>
                <a:gd name="T11" fmla="*/ 103 h 526"/>
                <a:gd name="T12" fmla="*/ 448 w 526"/>
                <a:gd name="T13" fmla="*/ 77 h 526"/>
                <a:gd name="T14" fmla="*/ 423 w 526"/>
                <a:gd name="T15" fmla="*/ 54 h 526"/>
                <a:gd name="T16" fmla="*/ 394 w 526"/>
                <a:gd name="T17" fmla="*/ 35 h 526"/>
                <a:gd name="T18" fmla="*/ 363 w 526"/>
                <a:gd name="T19" fmla="*/ 20 h 526"/>
                <a:gd name="T20" fmla="*/ 330 w 526"/>
                <a:gd name="T21" fmla="*/ 9 h 526"/>
                <a:gd name="T22" fmla="*/ 297 w 526"/>
                <a:gd name="T23" fmla="*/ 2 h 526"/>
                <a:gd name="T24" fmla="*/ 263 w 526"/>
                <a:gd name="T25" fmla="*/ 0 h 526"/>
                <a:gd name="T26" fmla="*/ 228 w 526"/>
                <a:gd name="T27" fmla="*/ 2 h 526"/>
                <a:gd name="T28" fmla="*/ 194 w 526"/>
                <a:gd name="T29" fmla="*/ 9 h 526"/>
                <a:gd name="T30" fmla="*/ 162 w 526"/>
                <a:gd name="T31" fmla="*/ 20 h 526"/>
                <a:gd name="T32" fmla="*/ 131 w 526"/>
                <a:gd name="T33" fmla="*/ 35 h 526"/>
                <a:gd name="T34" fmla="*/ 102 w 526"/>
                <a:gd name="T35" fmla="*/ 54 h 526"/>
                <a:gd name="T36" fmla="*/ 76 w 526"/>
                <a:gd name="T37" fmla="*/ 77 h 526"/>
                <a:gd name="T38" fmla="*/ 54 w 526"/>
                <a:gd name="T39" fmla="*/ 103 h 526"/>
                <a:gd name="T40" fmla="*/ 35 w 526"/>
                <a:gd name="T41" fmla="*/ 131 h 526"/>
                <a:gd name="T42" fmla="*/ 19 w 526"/>
                <a:gd name="T43" fmla="*/ 162 h 526"/>
                <a:gd name="T44" fmla="*/ 8 w 526"/>
                <a:gd name="T45" fmla="*/ 194 h 526"/>
                <a:gd name="T46" fmla="*/ 2 w 526"/>
                <a:gd name="T47" fmla="*/ 229 h 526"/>
                <a:gd name="T48" fmla="*/ 0 w 526"/>
                <a:gd name="T49" fmla="*/ 263 h 526"/>
                <a:gd name="T50" fmla="*/ 2 w 526"/>
                <a:gd name="T51" fmla="*/ 297 h 526"/>
                <a:gd name="T52" fmla="*/ 8 w 526"/>
                <a:gd name="T53" fmla="*/ 331 h 526"/>
                <a:gd name="T54" fmla="*/ 19 w 526"/>
                <a:gd name="T55" fmla="*/ 363 h 526"/>
                <a:gd name="T56" fmla="*/ 35 w 526"/>
                <a:gd name="T57" fmla="*/ 394 h 526"/>
                <a:gd name="T58" fmla="*/ 54 w 526"/>
                <a:gd name="T59" fmla="*/ 423 h 526"/>
                <a:gd name="T60" fmla="*/ 76 w 526"/>
                <a:gd name="T61" fmla="*/ 450 h 526"/>
                <a:gd name="T62" fmla="*/ 102 w 526"/>
                <a:gd name="T63" fmla="*/ 472 h 526"/>
                <a:gd name="T64" fmla="*/ 131 w 526"/>
                <a:gd name="T65" fmla="*/ 490 h 526"/>
                <a:gd name="T66" fmla="*/ 162 w 526"/>
                <a:gd name="T67" fmla="*/ 506 h 526"/>
                <a:gd name="T68" fmla="*/ 194 w 526"/>
                <a:gd name="T69" fmla="*/ 517 h 526"/>
                <a:gd name="T70" fmla="*/ 228 w 526"/>
                <a:gd name="T71" fmla="*/ 524 h 526"/>
                <a:gd name="T72" fmla="*/ 263 w 526"/>
                <a:gd name="T73" fmla="*/ 526 h 526"/>
                <a:gd name="T74" fmla="*/ 297 w 526"/>
                <a:gd name="T75" fmla="*/ 524 h 526"/>
                <a:gd name="T76" fmla="*/ 330 w 526"/>
                <a:gd name="T77" fmla="*/ 517 h 526"/>
                <a:gd name="T78" fmla="*/ 363 w 526"/>
                <a:gd name="T79" fmla="*/ 506 h 526"/>
                <a:gd name="T80" fmla="*/ 394 w 526"/>
                <a:gd name="T81" fmla="*/ 490 h 526"/>
                <a:gd name="T82" fmla="*/ 423 w 526"/>
                <a:gd name="T83" fmla="*/ 472 h 526"/>
                <a:gd name="T84" fmla="*/ 448 w 526"/>
                <a:gd name="T85" fmla="*/ 450 h 526"/>
                <a:gd name="T86" fmla="*/ 472 w 526"/>
                <a:gd name="T87" fmla="*/ 423 h 526"/>
                <a:gd name="T88" fmla="*/ 490 w 526"/>
                <a:gd name="T89" fmla="*/ 394 h 526"/>
                <a:gd name="T90" fmla="*/ 506 w 526"/>
                <a:gd name="T91" fmla="*/ 363 h 526"/>
                <a:gd name="T92" fmla="*/ 517 w 526"/>
                <a:gd name="T93" fmla="*/ 331 h 526"/>
                <a:gd name="T94" fmla="*/ 523 w 526"/>
                <a:gd name="T95" fmla="*/ 297 h 526"/>
                <a:gd name="T96" fmla="*/ 526 w 526"/>
                <a:gd name="T97" fmla="*/ 263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26" h="526">
                  <a:moveTo>
                    <a:pt x="526" y="263"/>
                  </a:moveTo>
                  <a:lnTo>
                    <a:pt x="523" y="229"/>
                  </a:lnTo>
                  <a:lnTo>
                    <a:pt x="517" y="194"/>
                  </a:lnTo>
                  <a:lnTo>
                    <a:pt x="506" y="162"/>
                  </a:lnTo>
                  <a:lnTo>
                    <a:pt x="490" y="131"/>
                  </a:lnTo>
                  <a:lnTo>
                    <a:pt x="472" y="103"/>
                  </a:lnTo>
                  <a:lnTo>
                    <a:pt x="448" y="77"/>
                  </a:lnTo>
                  <a:lnTo>
                    <a:pt x="423" y="54"/>
                  </a:lnTo>
                  <a:lnTo>
                    <a:pt x="394" y="35"/>
                  </a:lnTo>
                  <a:lnTo>
                    <a:pt x="363" y="20"/>
                  </a:lnTo>
                  <a:lnTo>
                    <a:pt x="330" y="9"/>
                  </a:lnTo>
                  <a:lnTo>
                    <a:pt x="297" y="2"/>
                  </a:lnTo>
                  <a:lnTo>
                    <a:pt x="263" y="0"/>
                  </a:lnTo>
                  <a:lnTo>
                    <a:pt x="228" y="2"/>
                  </a:lnTo>
                  <a:lnTo>
                    <a:pt x="194" y="9"/>
                  </a:lnTo>
                  <a:lnTo>
                    <a:pt x="162" y="20"/>
                  </a:lnTo>
                  <a:lnTo>
                    <a:pt x="131" y="35"/>
                  </a:lnTo>
                  <a:lnTo>
                    <a:pt x="102" y="54"/>
                  </a:lnTo>
                  <a:lnTo>
                    <a:pt x="76" y="77"/>
                  </a:lnTo>
                  <a:lnTo>
                    <a:pt x="54" y="103"/>
                  </a:lnTo>
                  <a:lnTo>
                    <a:pt x="35" y="131"/>
                  </a:lnTo>
                  <a:lnTo>
                    <a:pt x="19" y="162"/>
                  </a:lnTo>
                  <a:lnTo>
                    <a:pt x="8" y="194"/>
                  </a:lnTo>
                  <a:lnTo>
                    <a:pt x="2" y="229"/>
                  </a:lnTo>
                  <a:lnTo>
                    <a:pt x="0" y="263"/>
                  </a:lnTo>
                  <a:lnTo>
                    <a:pt x="2" y="297"/>
                  </a:lnTo>
                  <a:lnTo>
                    <a:pt x="8" y="331"/>
                  </a:lnTo>
                  <a:lnTo>
                    <a:pt x="19" y="363"/>
                  </a:lnTo>
                  <a:lnTo>
                    <a:pt x="35" y="394"/>
                  </a:lnTo>
                  <a:lnTo>
                    <a:pt x="54" y="423"/>
                  </a:lnTo>
                  <a:lnTo>
                    <a:pt x="76" y="450"/>
                  </a:lnTo>
                  <a:lnTo>
                    <a:pt x="102" y="472"/>
                  </a:lnTo>
                  <a:lnTo>
                    <a:pt x="131" y="490"/>
                  </a:lnTo>
                  <a:lnTo>
                    <a:pt x="162" y="506"/>
                  </a:lnTo>
                  <a:lnTo>
                    <a:pt x="194" y="517"/>
                  </a:lnTo>
                  <a:lnTo>
                    <a:pt x="228" y="524"/>
                  </a:lnTo>
                  <a:lnTo>
                    <a:pt x="263" y="526"/>
                  </a:lnTo>
                  <a:lnTo>
                    <a:pt x="297" y="524"/>
                  </a:lnTo>
                  <a:lnTo>
                    <a:pt x="330" y="517"/>
                  </a:lnTo>
                  <a:lnTo>
                    <a:pt x="363" y="506"/>
                  </a:lnTo>
                  <a:lnTo>
                    <a:pt x="394" y="490"/>
                  </a:lnTo>
                  <a:lnTo>
                    <a:pt x="423" y="472"/>
                  </a:lnTo>
                  <a:lnTo>
                    <a:pt x="448" y="450"/>
                  </a:lnTo>
                  <a:lnTo>
                    <a:pt x="472" y="423"/>
                  </a:lnTo>
                  <a:lnTo>
                    <a:pt x="490" y="394"/>
                  </a:lnTo>
                  <a:lnTo>
                    <a:pt x="506" y="363"/>
                  </a:lnTo>
                  <a:lnTo>
                    <a:pt x="517" y="331"/>
                  </a:lnTo>
                  <a:lnTo>
                    <a:pt x="523" y="297"/>
                  </a:lnTo>
                  <a:lnTo>
                    <a:pt x="526" y="263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10" name="Line 2690"/>
            <p:cNvSpPr>
              <a:spLocks noChangeShapeType="1"/>
            </p:cNvSpPr>
            <p:nvPr/>
          </p:nvSpPr>
          <p:spPr bwMode="auto">
            <a:xfrm>
              <a:off x="4823" y="3377"/>
              <a:ext cx="5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38211" name="Group 2691"/>
          <p:cNvGrpSpPr>
            <a:grpSpLocks/>
          </p:cNvGrpSpPr>
          <p:nvPr/>
        </p:nvGrpSpPr>
        <p:grpSpPr bwMode="auto">
          <a:xfrm>
            <a:off x="8489950" y="4621213"/>
            <a:ext cx="514350" cy="739775"/>
            <a:chOff x="5348" y="2911"/>
            <a:chExt cx="324" cy="466"/>
          </a:xfrm>
        </p:grpSpPr>
        <p:sp>
          <p:nvSpPr>
            <p:cNvPr id="238212" name="Line 2692"/>
            <p:cNvSpPr>
              <a:spLocks noChangeShapeType="1"/>
            </p:cNvSpPr>
            <p:nvPr/>
          </p:nvSpPr>
          <p:spPr bwMode="auto">
            <a:xfrm>
              <a:off x="5348" y="2911"/>
              <a:ext cx="32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13" name="Line 2693"/>
            <p:cNvSpPr>
              <a:spLocks noChangeShapeType="1"/>
            </p:cNvSpPr>
            <p:nvPr/>
          </p:nvSpPr>
          <p:spPr bwMode="auto">
            <a:xfrm>
              <a:off x="5348" y="3377"/>
              <a:ext cx="32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14" name="Line 2694"/>
            <p:cNvSpPr>
              <a:spLocks noChangeShapeType="1"/>
            </p:cNvSpPr>
            <p:nvPr/>
          </p:nvSpPr>
          <p:spPr bwMode="auto">
            <a:xfrm>
              <a:off x="5599" y="3021"/>
              <a:ext cx="0" cy="24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15" name="Freeform 2695"/>
            <p:cNvSpPr>
              <a:spLocks/>
            </p:cNvSpPr>
            <p:nvPr/>
          </p:nvSpPr>
          <p:spPr bwMode="auto">
            <a:xfrm>
              <a:off x="5579" y="2911"/>
              <a:ext cx="36" cy="110"/>
            </a:xfrm>
            <a:custGeom>
              <a:avLst/>
              <a:gdLst>
                <a:gd name="T0" fmla="*/ 0 w 63"/>
                <a:gd name="T1" fmla="*/ 190 h 190"/>
                <a:gd name="T2" fmla="*/ 63 w 63"/>
                <a:gd name="T3" fmla="*/ 190 h 190"/>
                <a:gd name="T4" fmla="*/ 32 w 63"/>
                <a:gd name="T5" fmla="*/ 0 h 190"/>
                <a:gd name="T6" fmla="*/ 0 w 63"/>
                <a:gd name="T7" fmla="*/ 19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90">
                  <a:moveTo>
                    <a:pt x="0" y="190"/>
                  </a:moveTo>
                  <a:lnTo>
                    <a:pt x="63" y="190"/>
                  </a:lnTo>
                  <a:lnTo>
                    <a:pt x="32" y="0"/>
                  </a:lnTo>
                  <a:lnTo>
                    <a:pt x="0" y="19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16" name="Freeform 2696"/>
            <p:cNvSpPr>
              <a:spLocks/>
            </p:cNvSpPr>
            <p:nvPr/>
          </p:nvSpPr>
          <p:spPr bwMode="auto">
            <a:xfrm>
              <a:off x="5579" y="2911"/>
              <a:ext cx="36" cy="110"/>
            </a:xfrm>
            <a:custGeom>
              <a:avLst/>
              <a:gdLst>
                <a:gd name="T0" fmla="*/ 0 w 63"/>
                <a:gd name="T1" fmla="*/ 190 h 190"/>
                <a:gd name="T2" fmla="*/ 63 w 63"/>
                <a:gd name="T3" fmla="*/ 190 h 190"/>
                <a:gd name="T4" fmla="*/ 32 w 63"/>
                <a:gd name="T5" fmla="*/ 0 h 190"/>
                <a:gd name="T6" fmla="*/ 0 w 63"/>
                <a:gd name="T7" fmla="*/ 19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90">
                  <a:moveTo>
                    <a:pt x="0" y="190"/>
                  </a:moveTo>
                  <a:lnTo>
                    <a:pt x="63" y="190"/>
                  </a:lnTo>
                  <a:lnTo>
                    <a:pt x="32" y="0"/>
                  </a:lnTo>
                  <a:lnTo>
                    <a:pt x="0" y="19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17" name="Freeform 2697"/>
            <p:cNvSpPr>
              <a:spLocks/>
            </p:cNvSpPr>
            <p:nvPr/>
          </p:nvSpPr>
          <p:spPr bwMode="auto">
            <a:xfrm>
              <a:off x="5579" y="3267"/>
              <a:ext cx="36" cy="110"/>
            </a:xfrm>
            <a:custGeom>
              <a:avLst/>
              <a:gdLst>
                <a:gd name="T0" fmla="*/ 0 w 63"/>
                <a:gd name="T1" fmla="*/ 0 h 190"/>
                <a:gd name="T2" fmla="*/ 63 w 63"/>
                <a:gd name="T3" fmla="*/ 0 h 190"/>
                <a:gd name="T4" fmla="*/ 32 w 63"/>
                <a:gd name="T5" fmla="*/ 190 h 190"/>
                <a:gd name="T6" fmla="*/ 0 w 63"/>
                <a:gd name="T7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90">
                  <a:moveTo>
                    <a:pt x="0" y="0"/>
                  </a:moveTo>
                  <a:lnTo>
                    <a:pt x="63" y="0"/>
                  </a:lnTo>
                  <a:lnTo>
                    <a:pt x="32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18" name="Freeform 2698"/>
            <p:cNvSpPr>
              <a:spLocks/>
            </p:cNvSpPr>
            <p:nvPr/>
          </p:nvSpPr>
          <p:spPr bwMode="auto">
            <a:xfrm>
              <a:off x="5579" y="3267"/>
              <a:ext cx="36" cy="110"/>
            </a:xfrm>
            <a:custGeom>
              <a:avLst/>
              <a:gdLst>
                <a:gd name="T0" fmla="*/ 0 w 63"/>
                <a:gd name="T1" fmla="*/ 0 h 190"/>
                <a:gd name="T2" fmla="*/ 63 w 63"/>
                <a:gd name="T3" fmla="*/ 0 h 190"/>
                <a:gd name="T4" fmla="*/ 32 w 63"/>
                <a:gd name="T5" fmla="*/ 190 h 190"/>
                <a:gd name="T6" fmla="*/ 0 w 63"/>
                <a:gd name="T7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90">
                  <a:moveTo>
                    <a:pt x="0" y="0"/>
                  </a:moveTo>
                  <a:lnTo>
                    <a:pt x="63" y="0"/>
                  </a:lnTo>
                  <a:lnTo>
                    <a:pt x="32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19" name="Line 2699"/>
            <p:cNvSpPr>
              <a:spLocks noChangeShapeType="1"/>
            </p:cNvSpPr>
            <p:nvPr/>
          </p:nvSpPr>
          <p:spPr bwMode="auto">
            <a:xfrm flipH="1" flipV="1">
              <a:off x="5389" y="3126"/>
              <a:ext cx="170" cy="44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20" name="Line 2700"/>
            <p:cNvSpPr>
              <a:spLocks noChangeShapeType="1"/>
            </p:cNvSpPr>
            <p:nvPr/>
          </p:nvSpPr>
          <p:spPr bwMode="auto">
            <a:xfrm flipV="1">
              <a:off x="5446" y="3114"/>
              <a:ext cx="0" cy="4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38221" name="Group 2701"/>
          <p:cNvGrpSpPr>
            <a:grpSpLocks/>
          </p:cNvGrpSpPr>
          <p:nvPr/>
        </p:nvGrpSpPr>
        <p:grpSpPr bwMode="auto">
          <a:xfrm>
            <a:off x="7656513" y="4378325"/>
            <a:ext cx="833437" cy="481013"/>
            <a:chOff x="4823" y="2758"/>
            <a:chExt cx="525" cy="303"/>
          </a:xfrm>
        </p:grpSpPr>
        <p:sp>
          <p:nvSpPr>
            <p:cNvPr id="238222" name="Freeform 2702"/>
            <p:cNvSpPr>
              <a:spLocks/>
            </p:cNvSpPr>
            <p:nvPr/>
          </p:nvSpPr>
          <p:spPr bwMode="auto">
            <a:xfrm>
              <a:off x="4916" y="2758"/>
              <a:ext cx="307" cy="303"/>
            </a:xfrm>
            <a:custGeom>
              <a:avLst/>
              <a:gdLst>
                <a:gd name="T0" fmla="*/ 526 w 526"/>
                <a:gd name="T1" fmla="*/ 263 h 527"/>
                <a:gd name="T2" fmla="*/ 523 w 526"/>
                <a:gd name="T3" fmla="*/ 229 h 527"/>
                <a:gd name="T4" fmla="*/ 517 w 526"/>
                <a:gd name="T5" fmla="*/ 196 h 527"/>
                <a:gd name="T6" fmla="*/ 506 w 526"/>
                <a:gd name="T7" fmla="*/ 163 h 527"/>
                <a:gd name="T8" fmla="*/ 490 w 526"/>
                <a:gd name="T9" fmla="*/ 132 h 527"/>
                <a:gd name="T10" fmla="*/ 472 w 526"/>
                <a:gd name="T11" fmla="*/ 103 h 527"/>
                <a:gd name="T12" fmla="*/ 448 w 526"/>
                <a:gd name="T13" fmla="*/ 77 h 527"/>
                <a:gd name="T14" fmla="*/ 423 w 526"/>
                <a:gd name="T15" fmla="*/ 54 h 527"/>
                <a:gd name="T16" fmla="*/ 394 w 526"/>
                <a:gd name="T17" fmla="*/ 35 h 527"/>
                <a:gd name="T18" fmla="*/ 363 w 526"/>
                <a:gd name="T19" fmla="*/ 20 h 527"/>
                <a:gd name="T20" fmla="*/ 330 w 526"/>
                <a:gd name="T21" fmla="*/ 9 h 527"/>
                <a:gd name="T22" fmla="*/ 297 w 526"/>
                <a:gd name="T23" fmla="*/ 2 h 527"/>
                <a:gd name="T24" fmla="*/ 263 w 526"/>
                <a:gd name="T25" fmla="*/ 0 h 527"/>
                <a:gd name="T26" fmla="*/ 228 w 526"/>
                <a:gd name="T27" fmla="*/ 2 h 527"/>
                <a:gd name="T28" fmla="*/ 194 w 526"/>
                <a:gd name="T29" fmla="*/ 9 h 527"/>
                <a:gd name="T30" fmla="*/ 162 w 526"/>
                <a:gd name="T31" fmla="*/ 20 h 527"/>
                <a:gd name="T32" fmla="*/ 131 w 526"/>
                <a:gd name="T33" fmla="*/ 35 h 527"/>
                <a:gd name="T34" fmla="*/ 102 w 526"/>
                <a:gd name="T35" fmla="*/ 54 h 527"/>
                <a:gd name="T36" fmla="*/ 76 w 526"/>
                <a:gd name="T37" fmla="*/ 77 h 527"/>
                <a:gd name="T38" fmla="*/ 54 w 526"/>
                <a:gd name="T39" fmla="*/ 103 h 527"/>
                <a:gd name="T40" fmla="*/ 35 w 526"/>
                <a:gd name="T41" fmla="*/ 132 h 527"/>
                <a:gd name="T42" fmla="*/ 19 w 526"/>
                <a:gd name="T43" fmla="*/ 163 h 527"/>
                <a:gd name="T44" fmla="*/ 8 w 526"/>
                <a:gd name="T45" fmla="*/ 196 h 527"/>
                <a:gd name="T46" fmla="*/ 2 w 526"/>
                <a:gd name="T47" fmla="*/ 229 h 527"/>
                <a:gd name="T48" fmla="*/ 0 w 526"/>
                <a:gd name="T49" fmla="*/ 263 h 527"/>
                <a:gd name="T50" fmla="*/ 2 w 526"/>
                <a:gd name="T51" fmla="*/ 299 h 527"/>
                <a:gd name="T52" fmla="*/ 8 w 526"/>
                <a:gd name="T53" fmla="*/ 332 h 527"/>
                <a:gd name="T54" fmla="*/ 19 w 526"/>
                <a:gd name="T55" fmla="*/ 365 h 527"/>
                <a:gd name="T56" fmla="*/ 35 w 526"/>
                <a:gd name="T57" fmla="*/ 396 h 527"/>
                <a:gd name="T58" fmla="*/ 54 w 526"/>
                <a:gd name="T59" fmla="*/ 423 h 527"/>
                <a:gd name="T60" fmla="*/ 76 w 526"/>
                <a:gd name="T61" fmla="*/ 450 h 527"/>
                <a:gd name="T62" fmla="*/ 102 w 526"/>
                <a:gd name="T63" fmla="*/ 472 h 527"/>
                <a:gd name="T64" fmla="*/ 131 w 526"/>
                <a:gd name="T65" fmla="*/ 492 h 527"/>
                <a:gd name="T66" fmla="*/ 162 w 526"/>
                <a:gd name="T67" fmla="*/ 507 h 527"/>
                <a:gd name="T68" fmla="*/ 194 w 526"/>
                <a:gd name="T69" fmla="*/ 518 h 527"/>
                <a:gd name="T70" fmla="*/ 228 w 526"/>
                <a:gd name="T71" fmla="*/ 525 h 527"/>
                <a:gd name="T72" fmla="*/ 263 w 526"/>
                <a:gd name="T73" fmla="*/ 527 h 527"/>
                <a:gd name="T74" fmla="*/ 297 w 526"/>
                <a:gd name="T75" fmla="*/ 525 h 527"/>
                <a:gd name="T76" fmla="*/ 330 w 526"/>
                <a:gd name="T77" fmla="*/ 518 h 527"/>
                <a:gd name="T78" fmla="*/ 363 w 526"/>
                <a:gd name="T79" fmla="*/ 507 h 527"/>
                <a:gd name="T80" fmla="*/ 394 w 526"/>
                <a:gd name="T81" fmla="*/ 492 h 527"/>
                <a:gd name="T82" fmla="*/ 423 w 526"/>
                <a:gd name="T83" fmla="*/ 472 h 527"/>
                <a:gd name="T84" fmla="*/ 448 w 526"/>
                <a:gd name="T85" fmla="*/ 450 h 527"/>
                <a:gd name="T86" fmla="*/ 472 w 526"/>
                <a:gd name="T87" fmla="*/ 423 h 527"/>
                <a:gd name="T88" fmla="*/ 490 w 526"/>
                <a:gd name="T89" fmla="*/ 396 h 527"/>
                <a:gd name="T90" fmla="*/ 506 w 526"/>
                <a:gd name="T91" fmla="*/ 365 h 527"/>
                <a:gd name="T92" fmla="*/ 517 w 526"/>
                <a:gd name="T93" fmla="*/ 332 h 527"/>
                <a:gd name="T94" fmla="*/ 523 w 526"/>
                <a:gd name="T95" fmla="*/ 299 h 527"/>
                <a:gd name="T96" fmla="*/ 526 w 526"/>
                <a:gd name="T97" fmla="*/ 263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26" h="527">
                  <a:moveTo>
                    <a:pt x="526" y="263"/>
                  </a:moveTo>
                  <a:lnTo>
                    <a:pt x="523" y="229"/>
                  </a:lnTo>
                  <a:lnTo>
                    <a:pt x="517" y="196"/>
                  </a:lnTo>
                  <a:lnTo>
                    <a:pt x="506" y="163"/>
                  </a:lnTo>
                  <a:lnTo>
                    <a:pt x="490" y="132"/>
                  </a:lnTo>
                  <a:lnTo>
                    <a:pt x="472" y="103"/>
                  </a:lnTo>
                  <a:lnTo>
                    <a:pt x="448" y="77"/>
                  </a:lnTo>
                  <a:lnTo>
                    <a:pt x="423" y="54"/>
                  </a:lnTo>
                  <a:lnTo>
                    <a:pt x="394" y="35"/>
                  </a:lnTo>
                  <a:lnTo>
                    <a:pt x="363" y="20"/>
                  </a:lnTo>
                  <a:lnTo>
                    <a:pt x="330" y="9"/>
                  </a:lnTo>
                  <a:lnTo>
                    <a:pt x="297" y="2"/>
                  </a:lnTo>
                  <a:lnTo>
                    <a:pt x="263" y="0"/>
                  </a:lnTo>
                  <a:lnTo>
                    <a:pt x="228" y="2"/>
                  </a:lnTo>
                  <a:lnTo>
                    <a:pt x="194" y="9"/>
                  </a:lnTo>
                  <a:lnTo>
                    <a:pt x="162" y="20"/>
                  </a:lnTo>
                  <a:lnTo>
                    <a:pt x="131" y="35"/>
                  </a:lnTo>
                  <a:lnTo>
                    <a:pt x="102" y="54"/>
                  </a:lnTo>
                  <a:lnTo>
                    <a:pt x="76" y="77"/>
                  </a:lnTo>
                  <a:lnTo>
                    <a:pt x="54" y="103"/>
                  </a:lnTo>
                  <a:lnTo>
                    <a:pt x="35" y="132"/>
                  </a:lnTo>
                  <a:lnTo>
                    <a:pt x="19" y="163"/>
                  </a:lnTo>
                  <a:lnTo>
                    <a:pt x="8" y="196"/>
                  </a:lnTo>
                  <a:lnTo>
                    <a:pt x="2" y="229"/>
                  </a:lnTo>
                  <a:lnTo>
                    <a:pt x="0" y="263"/>
                  </a:lnTo>
                  <a:lnTo>
                    <a:pt x="2" y="299"/>
                  </a:lnTo>
                  <a:lnTo>
                    <a:pt x="8" y="332"/>
                  </a:lnTo>
                  <a:lnTo>
                    <a:pt x="19" y="365"/>
                  </a:lnTo>
                  <a:lnTo>
                    <a:pt x="35" y="396"/>
                  </a:lnTo>
                  <a:lnTo>
                    <a:pt x="54" y="423"/>
                  </a:lnTo>
                  <a:lnTo>
                    <a:pt x="76" y="450"/>
                  </a:lnTo>
                  <a:lnTo>
                    <a:pt x="102" y="472"/>
                  </a:lnTo>
                  <a:lnTo>
                    <a:pt x="131" y="492"/>
                  </a:lnTo>
                  <a:lnTo>
                    <a:pt x="162" y="507"/>
                  </a:lnTo>
                  <a:lnTo>
                    <a:pt x="194" y="518"/>
                  </a:lnTo>
                  <a:lnTo>
                    <a:pt x="228" y="525"/>
                  </a:lnTo>
                  <a:lnTo>
                    <a:pt x="263" y="527"/>
                  </a:lnTo>
                  <a:lnTo>
                    <a:pt x="297" y="525"/>
                  </a:lnTo>
                  <a:lnTo>
                    <a:pt x="330" y="518"/>
                  </a:lnTo>
                  <a:lnTo>
                    <a:pt x="363" y="507"/>
                  </a:lnTo>
                  <a:lnTo>
                    <a:pt x="394" y="492"/>
                  </a:lnTo>
                  <a:lnTo>
                    <a:pt x="423" y="472"/>
                  </a:lnTo>
                  <a:lnTo>
                    <a:pt x="448" y="450"/>
                  </a:lnTo>
                  <a:lnTo>
                    <a:pt x="472" y="423"/>
                  </a:lnTo>
                  <a:lnTo>
                    <a:pt x="490" y="396"/>
                  </a:lnTo>
                  <a:lnTo>
                    <a:pt x="506" y="365"/>
                  </a:lnTo>
                  <a:lnTo>
                    <a:pt x="517" y="332"/>
                  </a:lnTo>
                  <a:lnTo>
                    <a:pt x="523" y="299"/>
                  </a:lnTo>
                  <a:lnTo>
                    <a:pt x="526" y="263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23" name="Line 2703"/>
            <p:cNvSpPr>
              <a:spLocks noChangeShapeType="1"/>
            </p:cNvSpPr>
            <p:nvPr/>
          </p:nvSpPr>
          <p:spPr bwMode="auto">
            <a:xfrm>
              <a:off x="4823" y="2911"/>
              <a:ext cx="5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238224" name="Line 2704"/>
          <p:cNvSpPr>
            <a:spLocks noChangeShapeType="1"/>
          </p:cNvSpPr>
          <p:nvPr/>
        </p:nvSpPr>
        <p:spPr bwMode="auto">
          <a:xfrm>
            <a:off x="5684838" y="4987925"/>
            <a:ext cx="3203575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  <p:grpSp>
        <p:nvGrpSpPr>
          <p:cNvPr id="238225" name="Group 2705"/>
          <p:cNvGrpSpPr>
            <a:grpSpLocks/>
          </p:cNvGrpSpPr>
          <p:nvPr/>
        </p:nvGrpSpPr>
        <p:grpSpPr bwMode="auto">
          <a:xfrm>
            <a:off x="4908550" y="4749800"/>
            <a:ext cx="776288" cy="482600"/>
            <a:chOff x="3092" y="2992"/>
            <a:chExt cx="489" cy="304"/>
          </a:xfrm>
        </p:grpSpPr>
        <p:sp>
          <p:nvSpPr>
            <p:cNvPr id="238226" name="Line 2706"/>
            <p:cNvSpPr>
              <a:spLocks noChangeShapeType="1"/>
            </p:cNvSpPr>
            <p:nvPr/>
          </p:nvSpPr>
          <p:spPr bwMode="auto">
            <a:xfrm flipH="1">
              <a:off x="3092" y="3142"/>
              <a:ext cx="48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27" name="Freeform 2707"/>
            <p:cNvSpPr>
              <a:spLocks/>
            </p:cNvSpPr>
            <p:nvPr/>
          </p:nvSpPr>
          <p:spPr bwMode="auto">
            <a:xfrm>
              <a:off x="3177" y="2992"/>
              <a:ext cx="303" cy="304"/>
            </a:xfrm>
            <a:custGeom>
              <a:avLst/>
              <a:gdLst>
                <a:gd name="T0" fmla="*/ 527 w 527"/>
                <a:gd name="T1" fmla="*/ 263 h 527"/>
                <a:gd name="T2" fmla="*/ 524 w 527"/>
                <a:gd name="T3" fmla="*/ 229 h 527"/>
                <a:gd name="T4" fmla="*/ 518 w 527"/>
                <a:gd name="T5" fmla="*/ 196 h 527"/>
                <a:gd name="T6" fmla="*/ 507 w 527"/>
                <a:gd name="T7" fmla="*/ 163 h 527"/>
                <a:gd name="T8" fmla="*/ 491 w 527"/>
                <a:gd name="T9" fmla="*/ 132 h 527"/>
                <a:gd name="T10" fmla="*/ 472 w 527"/>
                <a:gd name="T11" fmla="*/ 103 h 527"/>
                <a:gd name="T12" fmla="*/ 449 w 527"/>
                <a:gd name="T13" fmla="*/ 78 h 527"/>
                <a:gd name="T14" fmla="*/ 424 w 527"/>
                <a:gd name="T15" fmla="*/ 55 h 527"/>
                <a:gd name="T16" fmla="*/ 395 w 527"/>
                <a:gd name="T17" fmla="*/ 36 h 527"/>
                <a:gd name="T18" fmla="*/ 364 w 527"/>
                <a:gd name="T19" fmla="*/ 20 h 527"/>
                <a:gd name="T20" fmla="*/ 332 w 527"/>
                <a:gd name="T21" fmla="*/ 9 h 527"/>
                <a:gd name="T22" fmla="*/ 298 w 527"/>
                <a:gd name="T23" fmla="*/ 3 h 527"/>
                <a:gd name="T24" fmla="*/ 263 w 527"/>
                <a:gd name="T25" fmla="*/ 0 h 527"/>
                <a:gd name="T26" fmla="*/ 229 w 527"/>
                <a:gd name="T27" fmla="*/ 3 h 527"/>
                <a:gd name="T28" fmla="*/ 196 w 527"/>
                <a:gd name="T29" fmla="*/ 9 h 527"/>
                <a:gd name="T30" fmla="*/ 163 w 527"/>
                <a:gd name="T31" fmla="*/ 20 h 527"/>
                <a:gd name="T32" fmla="*/ 132 w 527"/>
                <a:gd name="T33" fmla="*/ 36 h 527"/>
                <a:gd name="T34" fmla="*/ 103 w 527"/>
                <a:gd name="T35" fmla="*/ 55 h 527"/>
                <a:gd name="T36" fmla="*/ 78 w 527"/>
                <a:gd name="T37" fmla="*/ 78 h 527"/>
                <a:gd name="T38" fmla="*/ 55 w 527"/>
                <a:gd name="T39" fmla="*/ 103 h 527"/>
                <a:gd name="T40" fmla="*/ 36 w 527"/>
                <a:gd name="T41" fmla="*/ 132 h 527"/>
                <a:gd name="T42" fmla="*/ 20 w 527"/>
                <a:gd name="T43" fmla="*/ 163 h 527"/>
                <a:gd name="T44" fmla="*/ 9 w 527"/>
                <a:gd name="T45" fmla="*/ 196 h 527"/>
                <a:gd name="T46" fmla="*/ 3 w 527"/>
                <a:gd name="T47" fmla="*/ 229 h 527"/>
                <a:gd name="T48" fmla="*/ 0 w 527"/>
                <a:gd name="T49" fmla="*/ 263 h 527"/>
                <a:gd name="T50" fmla="*/ 3 w 527"/>
                <a:gd name="T51" fmla="*/ 298 h 527"/>
                <a:gd name="T52" fmla="*/ 9 w 527"/>
                <a:gd name="T53" fmla="*/ 332 h 527"/>
                <a:gd name="T54" fmla="*/ 20 w 527"/>
                <a:gd name="T55" fmla="*/ 364 h 527"/>
                <a:gd name="T56" fmla="*/ 36 w 527"/>
                <a:gd name="T57" fmla="*/ 395 h 527"/>
                <a:gd name="T58" fmla="*/ 55 w 527"/>
                <a:gd name="T59" fmla="*/ 424 h 527"/>
                <a:gd name="T60" fmla="*/ 78 w 527"/>
                <a:gd name="T61" fmla="*/ 450 h 527"/>
                <a:gd name="T62" fmla="*/ 103 w 527"/>
                <a:gd name="T63" fmla="*/ 472 h 527"/>
                <a:gd name="T64" fmla="*/ 132 w 527"/>
                <a:gd name="T65" fmla="*/ 492 h 527"/>
                <a:gd name="T66" fmla="*/ 163 w 527"/>
                <a:gd name="T67" fmla="*/ 507 h 527"/>
                <a:gd name="T68" fmla="*/ 196 w 527"/>
                <a:gd name="T69" fmla="*/ 518 h 527"/>
                <a:gd name="T70" fmla="*/ 229 w 527"/>
                <a:gd name="T71" fmla="*/ 524 h 527"/>
                <a:gd name="T72" fmla="*/ 263 w 527"/>
                <a:gd name="T73" fmla="*/ 527 h 527"/>
                <a:gd name="T74" fmla="*/ 298 w 527"/>
                <a:gd name="T75" fmla="*/ 524 h 527"/>
                <a:gd name="T76" fmla="*/ 332 w 527"/>
                <a:gd name="T77" fmla="*/ 518 h 527"/>
                <a:gd name="T78" fmla="*/ 364 w 527"/>
                <a:gd name="T79" fmla="*/ 507 h 527"/>
                <a:gd name="T80" fmla="*/ 395 w 527"/>
                <a:gd name="T81" fmla="*/ 492 h 527"/>
                <a:gd name="T82" fmla="*/ 424 w 527"/>
                <a:gd name="T83" fmla="*/ 472 h 527"/>
                <a:gd name="T84" fmla="*/ 449 w 527"/>
                <a:gd name="T85" fmla="*/ 450 h 527"/>
                <a:gd name="T86" fmla="*/ 472 w 527"/>
                <a:gd name="T87" fmla="*/ 424 h 527"/>
                <a:gd name="T88" fmla="*/ 491 w 527"/>
                <a:gd name="T89" fmla="*/ 395 h 527"/>
                <a:gd name="T90" fmla="*/ 507 w 527"/>
                <a:gd name="T91" fmla="*/ 364 h 527"/>
                <a:gd name="T92" fmla="*/ 518 w 527"/>
                <a:gd name="T93" fmla="*/ 332 h 527"/>
                <a:gd name="T94" fmla="*/ 524 w 527"/>
                <a:gd name="T95" fmla="*/ 298 h 527"/>
                <a:gd name="T96" fmla="*/ 527 w 527"/>
                <a:gd name="T97" fmla="*/ 263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27" h="527">
                  <a:moveTo>
                    <a:pt x="527" y="263"/>
                  </a:moveTo>
                  <a:lnTo>
                    <a:pt x="524" y="229"/>
                  </a:lnTo>
                  <a:lnTo>
                    <a:pt x="518" y="196"/>
                  </a:lnTo>
                  <a:lnTo>
                    <a:pt x="507" y="163"/>
                  </a:lnTo>
                  <a:lnTo>
                    <a:pt x="491" y="132"/>
                  </a:lnTo>
                  <a:lnTo>
                    <a:pt x="472" y="103"/>
                  </a:lnTo>
                  <a:lnTo>
                    <a:pt x="449" y="78"/>
                  </a:lnTo>
                  <a:lnTo>
                    <a:pt x="424" y="55"/>
                  </a:lnTo>
                  <a:lnTo>
                    <a:pt x="395" y="36"/>
                  </a:lnTo>
                  <a:lnTo>
                    <a:pt x="364" y="20"/>
                  </a:lnTo>
                  <a:lnTo>
                    <a:pt x="332" y="9"/>
                  </a:lnTo>
                  <a:lnTo>
                    <a:pt x="298" y="3"/>
                  </a:lnTo>
                  <a:lnTo>
                    <a:pt x="263" y="0"/>
                  </a:lnTo>
                  <a:lnTo>
                    <a:pt x="229" y="3"/>
                  </a:lnTo>
                  <a:lnTo>
                    <a:pt x="196" y="9"/>
                  </a:lnTo>
                  <a:lnTo>
                    <a:pt x="163" y="20"/>
                  </a:lnTo>
                  <a:lnTo>
                    <a:pt x="132" y="36"/>
                  </a:lnTo>
                  <a:lnTo>
                    <a:pt x="103" y="55"/>
                  </a:lnTo>
                  <a:lnTo>
                    <a:pt x="78" y="78"/>
                  </a:lnTo>
                  <a:lnTo>
                    <a:pt x="55" y="103"/>
                  </a:lnTo>
                  <a:lnTo>
                    <a:pt x="36" y="132"/>
                  </a:lnTo>
                  <a:lnTo>
                    <a:pt x="20" y="163"/>
                  </a:lnTo>
                  <a:lnTo>
                    <a:pt x="9" y="196"/>
                  </a:lnTo>
                  <a:lnTo>
                    <a:pt x="3" y="229"/>
                  </a:lnTo>
                  <a:lnTo>
                    <a:pt x="0" y="263"/>
                  </a:lnTo>
                  <a:lnTo>
                    <a:pt x="3" y="298"/>
                  </a:lnTo>
                  <a:lnTo>
                    <a:pt x="9" y="332"/>
                  </a:lnTo>
                  <a:lnTo>
                    <a:pt x="20" y="364"/>
                  </a:lnTo>
                  <a:lnTo>
                    <a:pt x="36" y="395"/>
                  </a:lnTo>
                  <a:lnTo>
                    <a:pt x="55" y="424"/>
                  </a:lnTo>
                  <a:lnTo>
                    <a:pt x="78" y="450"/>
                  </a:lnTo>
                  <a:lnTo>
                    <a:pt x="103" y="472"/>
                  </a:lnTo>
                  <a:lnTo>
                    <a:pt x="132" y="492"/>
                  </a:lnTo>
                  <a:lnTo>
                    <a:pt x="163" y="507"/>
                  </a:lnTo>
                  <a:lnTo>
                    <a:pt x="196" y="518"/>
                  </a:lnTo>
                  <a:lnTo>
                    <a:pt x="229" y="524"/>
                  </a:lnTo>
                  <a:lnTo>
                    <a:pt x="263" y="527"/>
                  </a:lnTo>
                  <a:lnTo>
                    <a:pt x="298" y="524"/>
                  </a:lnTo>
                  <a:lnTo>
                    <a:pt x="332" y="518"/>
                  </a:lnTo>
                  <a:lnTo>
                    <a:pt x="364" y="507"/>
                  </a:lnTo>
                  <a:lnTo>
                    <a:pt x="395" y="492"/>
                  </a:lnTo>
                  <a:lnTo>
                    <a:pt x="424" y="472"/>
                  </a:lnTo>
                  <a:lnTo>
                    <a:pt x="449" y="450"/>
                  </a:lnTo>
                  <a:lnTo>
                    <a:pt x="472" y="424"/>
                  </a:lnTo>
                  <a:lnTo>
                    <a:pt x="491" y="395"/>
                  </a:lnTo>
                  <a:lnTo>
                    <a:pt x="507" y="364"/>
                  </a:lnTo>
                  <a:lnTo>
                    <a:pt x="518" y="332"/>
                  </a:lnTo>
                  <a:lnTo>
                    <a:pt x="524" y="298"/>
                  </a:lnTo>
                  <a:lnTo>
                    <a:pt x="527" y="263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38228" name="Group 2708"/>
          <p:cNvGrpSpPr>
            <a:grpSpLocks/>
          </p:cNvGrpSpPr>
          <p:nvPr/>
        </p:nvGrpSpPr>
        <p:grpSpPr bwMode="auto">
          <a:xfrm>
            <a:off x="4343400" y="4249738"/>
            <a:ext cx="571500" cy="738187"/>
            <a:chOff x="2736" y="2677"/>
            <a:chExt cx="360" cy="465"/>
          </a:xfrm>
        </p:grpSpPr>
        <p:sp>
          <p:nvSpPr>
            <p:cNvPr id="238229" name="Line 2709"/>
            <p:cNvSpPr>
              <a:spLocks noChangeShapeType="1"/>
            </p:cNvSpPr>
            <p:nvPr/>
          </p:nvSpPr>
          <p:spPr bwMode="auto">
            <a:xfrm flipH="1">
              <a:off x="2869" y="2677"/>
              <a:ext cx="22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30" name="Line 2710"/>
            <p:cNvSpPr>
              <a:spLocks noChangeShapeType="1"/>
            </p:cNvSpPr>
            <p:nvPr/>
          </p:nvSpPr>
          <p:spPr bwMode="auto">
            <a:xfrm flipH="1">
              <a:off x="2869" y="3142"/>
              <a:ext cx="227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31" name="Line 2711"/>
            <p:cNvSpPr>
              <a:spLocks noChangeShapeType="1"/>
            </p:cNvSpPr>
            <p:nvPr/>
          </p:nvSpPr>
          <p:spPr bwMode="auto">
            <a:xfrm>
              <a:off x="2946" y="2786"/>
              <a:ext cx="0" cy="24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32" name="Freeform 2712"/>
            <p:cNvSpPr>
              <a:spLocks/>
            </p:cNvSpPr>
            <p:nvPr/>
          </p:nvSpPr>
          <p:spPr bwMode="auto">
            <a:xfrm>
              <a:off x="2926" y="2677"/>
              <a:ext cx="36" cy="109"/>
            </a:xfrm>
            <a:custGeom>
              <a:avLst/>
              <a:gdLst>
                <a:gd name="T0" fmla="*/ 0 w 63"/>
                <a:gd name="T1" fmla="*/ 189 h 189"/>
                <a:gd name="T2" fmla="*/ 63 w 63"/>
                <a:gd name="T3" fmla="*/ 189 h 189"/>
                <a:gd name="T4" fmla="*/ 32 w 63"/>
                <a:gd name="T5" fmla="*/ 0 h 189"/>
                <a:gd name="T6" fmla="*/ 0 w 63"/>
                <a:gd name="T7" fmla="*/ 189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89">
                  <a:moveTo>
                    <a:pt x="0" y="189"/>
                  </a:moveTo>
                  <a:lnTo>
                    <a:pt x="63" y="189"/>
                  </a:lnTo>
                  <a:lnTo>
                    <a:pt x="32" y="0"/>
                  </a:lnTo>
                  <a:lnTo>
                    <a:pt x="0" y="189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33" name="Freeform 2713"/>
            <p:cNvSpPr>
              <a:spLocks/>
            </p:cNvSpPr>
            <p:nvPr/>
          </p:nvSpPr>
          <p:spPr bwMode="auto">
            <a:xfrm>
              <a:off x="2926" y="2677"/>
              <a:ext cx="36" cy="109"/>
            </a:xfrm>
            <a:custGeom>
              <a:avLst/>
              <a:gdLst>
                <a:gd name="T0" fmla="*/ 0 w 63"/>
                <a:gd name="T1" fmla="*/ 189 h 189"/>
                <a:gd name="T2" fmla="*/ 63 w 63"/>
                <a:gd name="T3" fmla="*/ 189 h 189"/>
                <a:gd name="T4" fmla="*/ 32 w 63"/>
                <a:gd name="T5" fmla="*/ 0 h 189"/>
                <a:gd name="T6" fmla="*/ 0 w 63"/>
                <a:gd name="T7" fmla="*/ 189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89">
                  <a:moveTo>
                    <a:pt x="0" y="189"/>
                  </a:moveTo>
                  <a:lnTo>
                    <a:pt x="63" y="189"/>
                  </a:lnTo>
                  <a:lnTo>
                    <a:pt x="32" y="0"/>
                  </a:lnTo>
                  <a:lnTo>
                    <a:pt x="0" y="189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34" name="Freeform 2714"/>
            <p:cNvSpPr>
              <a:spLocks/>
            </p:cNvSpPr>
            <p:nvPr/>
          </p:nvSpPr>
          <p:spPr bwMode="auto">
            <a:xfrm>
              <a:off x="2926" y="3033"/>
              <a:ext cx="36" cy="109"/>
            </a:xfrm>
            <a:custGeom>
              <a:avLst/>
              <a:gdLst>
                <a:gd name="T0" fmla="*/ 0 w 63"/>
                <a:gd name="T1" fmla="*/ 0 h 190"/>
                <a:gd name="T2" fmla="*/ 63 w 63"/>
                <a:gd name="T3" fmla="*/ 0 h 190"/>
                <a:gd name="T4" fmla="*/ 32 w 63"/>
                <a:gd name="T5" fmla="*/ 190 h 190"/>
                <a:gd name="T6" fmla="*/ 0 w 63"/>
                <a:gd name="T7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90">
                  <a:moveTo>
                    <a:pt x="0" y="0"/>
                  </a:moveTo>
                  <a:lnTo>
                    <a:pt x="63" y="0"/>
                  </a:lnTo>
                  <a:lnTo>
                    <a:pt x="32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35" name="Freeform 2715"/>
            <p:cNvSpPr>
              <a:spLocks/>
            </p:cNvSpPr>
            <p:nvPr/>
          </p:nvSpPr>
          <p:spPr bwMode="auto">
            <a:xfrm>
              <a:off x="2926" y="3033"/>
              <a:ext cx="36" cy="109"/>
            </a:xfrm>
            <a:custGeom>
              <a:avLst/>
              <a:gdLst>
                <a:gd name="T0" fmla="*/ 0 w 63"/>
                <a:gd name="T1" fmla="*/ 0 h 190"/>
                <a:gd name="T2" fmla="*/ 63 w 63"/>
                <a:gd name="T3" fmla="*/ 0 h 190"/>
                <a:gd name="T4" fmla="*/ 32 w 63"/>
                <a:gd name="T5" fmla="*/ 190 h 190"/>
                <a:gd name="T6" fmla="*/ 0 w 63"/>
                <a:gd name="T7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90">
                  <a:moveTo>
                    <a:pt x="0" y="0"/>
                  </a:moveTo>
                  <a:lnTo>
                    <a:pt x="63" y="0"/>
                  </a:lnTo>
                  <a:lnTo>
                    <a:pt x="32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36" name="Line 2716"/>
            <p:cNvSpPr>
              <a:spLocks noChangeShapeType="1"/>
            </p:cNvSpPr>
            <p:nvPr/>
          </p:nvSpPr>
          <p:spPr bwMode="auto">
            <a:xfrm flipH="1" flipV="1">
              <a:off x="2736" y="2891"/>
              <a:ext cx="170" cy="4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37" name="Line 2717"/>
            <p:cNvSpPr>
              <a:spLocks noChangeShapeType="1"/>
            </p:cNvSpPr>
            <p:nvPr/>
          </p:nvSpPr>
          <p:spPr bwMode="auto">
            <a:xfrm flipV="1">
              <a:off x="2793" y="2883"/>
              <a:ext cx="0" cy="4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38238" name="Group 2718"/>
          <p:cNvGrpSpPr>
            <a:grpSpLocks/>
          </p:cNvGrpSpPr>
          <p:nvPr/>
        </p:nvGrpSpPr>
        <p:grpSpPr bwMode="auto">
          <a:xfrm>
            <a:off x="4914900" y="4011613"/>
            <a:ext cx="782638" cy="482600"/>
            <a:chOff x="3096" y="2527"/>
            <a:chExt cx="493" cy="304"/>
          </a:xfrm>
        </p:grpSpPr>
        <p:sp>
          <p:nvSpPr>
            <p:cNvPr id="238239" name="Line 2719"/>
            <p:cNvSpPr>
              <a:spLocks noChangeShapeType="1"/>
            </p:cNvSpPr>
            <p:nvPr/>
          </p:nvSpPr>
          <p:spPr bwMode="auto">
            <a:xfrm flipH="1">
              <a:off x="3096" y="2677"/>
              <a:ext cx="49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40" name="Freeform 2720"/>
            <p:cNvSpPr>
              <a:spLocks/>
            </p:cNvSpPr>
            <p:nvPr/>
          </p:nvSpPr>
          <p:spPr bwMode="auto">
            <a:xfrm>
              <a:off x="3177" y="2527"/>
              <a:ext cx="303" cy="304"/>
            </a:xfrm>
            <a:custGeom>
              <a:avLst/>
              <a:gdLst>
                <a:gd name="T0" fmla="*/ 527 w 527"/>
                <a:gd name="T1" fmla="*/ 264 h 527"/>
                <a:gd name="T2" fmla="*/ 524 w 527"/>
                <a:gd name="T3" fmla="*/ 229 h 527"/>
                <a:gd name="T4" fmla="*/ 518 w 527"/>
                <a:gd name="T5" fmla="*/ 195 h 527"/>
                <a:gd name="T6" fmla="*/ 507 w 527"/>
                <a:gd name="T7" fmla="*/ 162 h 527"/>
                <a:gd name="T8" fmla="*/ 491 w 527"/>
                <a:gd name="T9" fmla="*/ 131 h 527"/>
                <a:gd name="T10" fmla="*/ 472 w 527"/>
                <a:gd name="T11" fmla="*/ 104 h 527"/>
                <a:gd name="T12" fmla="*/ 449 w 527"/>
                <a:gd name="T13" fmla="*/ 77 h 527"/>
                <a:gd name="T14" fmla="*/ 424 w 527"/>
                <a:gd name="T15" fmla="*/ 55 h 527"/>
                <a:gd name="T16" fmla="*/ 395 w 527"/>
                <a:gd name="T17" fmla="*/ 35 h 527"/>
                <a:gd name="T18" fmla="*/ 364 w 527"/>
                <a:gd name="T19" fmla="*/ 20 h 527"/>
                <a:gd name="T20" fmla="*/ 332 w 527"/>
                <a:gd name="T21" fmla="*/ 9 h 527"/>
                <a:gd name="T22" fmla="*/ 298 w 527"/>
                <a:gd name="T23" fmla="*/ 2 h 527"/>
                <a:gd name="T24" fmla="*/ 263 w 527"/>
                <a:gd name="T25" fmla="*/ 0 h 527"/>
                <a:gd name="T26" fmla="*/ 229 w 527"/>
                <a:gd name="T27" fmla="*/ 2 h 527"/>
                <a:gd name="T28" fmla="*/ 196 w 527"/>
                <a:gd name="T29" fmla="*/ 9 h 527"/>
                <a:gd name="T30" fmla="*/ 163 w 527"/>
                <a:gd name="T31" fmla="*/ 20 h 527"/>
                <a:gd name="T32" fmla="*/ 132 w 527"/>
                <a:gd name="T33" fmla="*/ 35 h 527"/>
                <a:gd name="T34" fmla="*/ 103 w 527"/>
                <a:gd name="T35" fmla="*/ 55 h 527"/>
                <a:gd name="T36" fmla="*/ 78 w 527"/>
                <a:gd name="T37" fmla="*/ 77 h 527"/>
                <a:gd name="T38" fmla="*/ 55 w 527"/>
                <a:gd name="T39" fmla="*/ 104 h 527"/>
                <a:gd name="T40" fmla="*/ 36 w 527"/>
                <a:gd name="T41" fmla="*/ 131 h 527"/>
                <a:gd name="T42" fmla="*/ 20 w 527"/>
                <a:gd name="T43" fmla="*/ 162 h 527"/>
                <a:gd name="T44" fmla="*/ 9 w 527"/>
                <a:gd name="T45" fmla="*/ 195 h 527"/>
                <a:gd name="T46" fmla="*/ 3 w 527"/>
                <a:gd name="T47" fmla="*/ 229 h 527"/>
                <a:gd name="T48" fmla="*/ 0 w 527"/>
                <a:gd name="T49" fmla="*/ 264 h 527"/>
                <a:gd name="T50" fmla="*/ 3 w 527"/>
                <a:gd name="T51" fmla="*/ 298 h 527"/>
                <a:gd name="T52" fmla="*/ 9 w 527"/>
                <a:gd name="T53" fmla="*/ 331 h 527"/>
                <a:gd name="T54" fmla="*/ 20 w 527"/>
                <a:gd name="T55" fmla="*/ 365 h 527"/>
                <a:gd name="T56" fmla="*/ 36 w 527"/>
                <a:gd name="T57" fmla="*/ 395 h 527"/>
                <a:gd name="T58" fmla="*/ 55 w 527"/>
                <a:gd name="T59" fmla="*/ 424 h 527"/>
                <a:gd name="T60" fmla="*/ 78 w 527"/>
                <a:gd name="T61" fmla="*/ 450 h 527"/>
                <a:gd name="T62" fmla="*/ 103 w 527"/>
                <a:gd name="T63" fmla="*/ 473 h 527"/>
                <a:gd name="T64" fmla="*/ 132 w 527"/>
                <a:gd name="T65" fmla="*/ 492 h 527"/>
                <a:gd name="T66" fmla="*/ 163 w 527"/>
                <a:gd name="T67" fmla="*/ 507 h 527"/>
                <a:gd name="T68" fmla="*/ 196 w 527"/>
                <a:gd name="T69" fmla="*/ 518 h 527"/>
                <a:gd name="T70" fmla="*/ 229 w 527"/>
                <a:gd name="T71" fmla="*/ 525 h 527"/>
                <a:gd name="T72" fmla="*/ 263 w 527"/>
                <a:gd name="T73" fmla="*/ 527 h 527"/>
                <a:gd name="T74" fmla="*/ 298 w 527"/>
                <a:gd name="T75" fmla="*/ 525 h 527"/>
                <a:gd name="T76" fmla="*/ 332 w 527"/>
                <a:gd name="T77" fmla="*/ 518 h 527"/>
                <a:gd name="T78" fmla="*/ 364 w 527"/>
                <a:gd name="T79" fmla="*/ 507 h 527"/>
                <a:gd name="T80" fmla="*/ 395 w 527"/>
                <a:gd name="T81" fmla="*/ 492 h 527"/>
                <a:gd name="T82" fmla="*/ 424 w 527"/>
                <a:gd name="T83" fmla="*/ 473 h 527"/>
                <a:gd name="T84" fmla="*/ 449 w 527"/>
                <a:gd name="T85" fmla="*/ 450 h 527"/>
                <a:gd name="T86" fmla="*/ 472 w 527"/>
                <a:gd name="T87" fmla="*/ 424 h 527"/>
                <a:gd name="T88" fmla="*/ 491 w 527"/>
                <a:gd name="T89" fmla="*/ 395 h 527"/>
                <a:gd name="T90" fmla="*/ 507 w 527"/>
                <a:gd name="T91" fmla="*/ 365 h 527"/>
                <a:gd name="T92" fmla="*/ 518 w 527"/>
                <a:gd name="T93" fmla="*/ 331 h 527"/>
                <a:gd name="T94" fmla="*/ 524 w 527"/>
                <a:gd name="T95" fmla="*/ 298 h 527"/>
                <a:gd name="T96" fmla="*/ 527 w 527"/>
                <a:gd name="T97" fmla="*/ 264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27" h="527">
                  <a:moveTo>
                    <a:pt x="527" y="264"/>
                  </a:moveTo>
                  <a:lnTo>
                    <a:pt x="524" y="229"/>
                  </a:lnTo>
                  <a:lnTo>
                    <a:pt x="518" y="195"/>
                  </a:lnTo>
                  <a:lnTo>
                    <a:pt x="507" y="162"/>
                  </a:lnTo>
                  <a:lnTo>
                    <a:pt x="491" y="131"/>
                  </a:lnTo>
                  <a:lnTo>
                    <a:pt x="472" y="104"/>
                  </a:lnTo>
                  <a:lnTo>
                    <a:pt x="449" y="77"/>
                  </a:lnTo>
                  <a:lnTo>
                    <a:pt x="424" y="55"/>
                  </a:lnTo>
                  <a:lnTo>
                    <a:pt x="395" y="35"/>
                  </a:lnTo>
                  <a:lnTo>
                    <a:pt x="364" y="20"/>
                  </a:lnTo>
                  <a:lnTo>
                    <a:pt x="332" y="9"/>
                  </a:lnTo>
                  <a:lnTo>
                    <a:pt x="298" y="2"/>
                  </a:lnTo>
                  <a:lnTo>
                    <a:pt x="263" y="0"/>
                  </a:lnTo>
                  <a:lnTo>
                    <a:pt x="229" y="2"/>
                  </a:lnTo>
                  <a:lnTo>
                    <a:pt x="196" y="9"/>
                  </a:lnTo>
                  <a:lnTo>
                    <a:pt x="163" y="20"/>
                  </a:lnTo>
                  <a:lnTo>
                    <a:pt x="132" y="35"/>
                  </a:lnTo>
                  <a:lnTo>
                    <a:pt x="103" y="55"/>
                  </a:lnTo>
                  <a:lnTo>
                    <a:pt x="78" y="77"/>
                  </a:lnTo>
                  <a:lnTo>
                    <a:pt x="55" y="104"/>
                  </a:lnTo>
                  <a:lnTo>
                    <a:pt x="36" y="131"/>
                  </a:lnTo>
                  <a:lnTo>
                    <a:pt x="20" y="162"/>
                  </a:lnTo>
                  <a:lnTo>
                    <a:pt x="9" y="195"/>
                  </a:lnTo>
                  <a:lnTo>
                    <a:pt x="3" y="229"/>
                  </a:lnTo>
                  <a:lnTo>
                    <a:pt x="0" y="264"/>
                  </a:lnTo>
                  <a:lnTo>
                    <a:pt x="3" y="298"/>
                  </a:lnTo>
                  <a:lnTo>
                    <a:pt x="9" y="331"/>
                  </a:lnTo>
                  <a:lnTo>
                    <a:pt x="20" y="365"/>
                  </a:lnTo>
                  <a:lnTo>
                    <a:pt x="36" y="395"/>
                  </a:lnTo>
                  <a:lnTo>
                    <a:pt x="55" y="424"/>
                  </a:lnTo>
                  <a:lnTo>
                    <a:pt x="78" y="450"/>
                  </a:lnTo>
                  <a:lnTo>
                    <a:pt x="103" y="473"/>
                  </a:lnTo>
                  <a:lnTo>
                    <a:pt x="132" y="492"/>
                  </a:lnTo>
                  <a:lnTo>
                    <a:pt x="163" y="507"/>
                  </a:lnTo>
                  <a:lnTo>
                    <a:pt x="196" y="518"/>
                  </a:lnTo>
                  <a:lnTo>
                    <a:pt x="229" y="525"/>
                  </a:lnTo>
                  <a:lnTo>
                    <a:pt x="263" y="527"/>
                  </a:lnTo>
                  <a:lnTo>
                    <a:pt x="298" y="525"/>
                  </a:lnTo>
                  <a:lnTo>
                    <a:pt x="332" y="518"/>
                  </a:lnTo>
                  <a:lnTo>
                    <a:pt x="364" y="507"/>
                  </a:lnTo>
                  <a:lnTo>
                    <a:pt x="395" y="492"/>
                  </a:lnTo>
                  <a:lnTo>
                    <a:pt x="424" y="473"/>
                  </a:lnTo>
                  <a:lnTo>
                    <a:pt x="449" y="450"/>
                  </a:lnTo>
                  <a:lnTo>
                    <a:pt x="472" y="424"/>
                  </a:lnTo>
                  <a:lnTo>
                    <a:pt x="491" y="395"/>
                  </a:lnTo>
                  <a:lnTo>
                    <a:pt x="507" y="365"/>
                  </a:lnTo>
                  <a:lnTo>
                    <a:pt x="518" y="331"/>
                  </a:lnTo>
                  <a:lnTo>
                    <a:pt x="524" y="298"/>
                  </a:lnTo>
                  <a:lnTo>
                    <a:pt x="527" y="264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38241" name="Group 2721"/>
          <p:cNvGrpSpPr>
            <a:grpSpLocks/>
          </p:cNvGrpSpPr>
          <p:nvPr/>
        </p:nvGrpSpPr>
        <p:grpSpPr bwMode="auto">
          <a:xfrm>
            <a:off x="8426450" y="1147763"/>
            <a:ext cx="527050" cy="738187"/>
            <a:chOff x="5308" y="723"/>
            <a:chExt cx="332" cy="465"/>
          </a:xfrm>
        </p:grpSpPr>
        <p:sp>
          <p:nvSpPr>
            <p:cNvPr id="238242" name="Line 2722"/>
            <p:cNvSpPr>
              <a:spLocks noChangeShapeType="1"/>
            </p:cNvSpPr>
            <p:nvPr/>
          </p:nvSpPr>
          <p:spPr bwMode="auto">
            <a:xfrm>
              <a:off x="5320" y="723"/>
              <a:ext cx="320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43" name="Line 2723"/>
            <p:cNvSpPr>
              <a:spLocks noChangeShapeType="1"/>
            </p:cNvSpPr>
            <p:nvPr/>
          </p:nvSpPr>
          <p:spPr bwMode="auto">
            <a:xfrm>
              <a:off x="5308" y="1188"/>
              <a:ext cx="332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44" name="Line 2724"/>
            <p:cNvSpPr>
              <a:spLocks noChangeShapeType="1"/>
            </p:cNvSpPr>
            <p:nvPr/>
          </p:nvSpPr>
          <p:spPr bwMode="auto">
            <a:xfrm>
              <a:off x="5567" y="832"/>
              <a:ext cx="0" cy="24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45" name="Freeform 2725"/>
            <p:cNvSpPr>
              <a:spLocks/>
            </p:cNvSpPr>
            <p:nvPr/>
          </p:nvSpPr>
          <p:spPr bwMode="auto">
            <a:xfrm>
              <a:off x="5551" y="723"/>
              <a:ext cx="36" cy="109"/>
            </a:xfrm>
            <a:custGeom>
              <a:avLst/>
              <a:gdLst>
                <a:gd name="T0" fmla="*/ 0 w 63"/>
                <a:gd name="T1" fmla="*/ 190 h 190"/>
                <a:gd name="T2" fmla="*/ 63 w 63"/>
                <a:gd name="T3" fmla="*/ 190 h 190"/>
                <a:gd name="T4" fmla="*/ 32 w 63"/>
                <a:gd name="T5" fmla="*/ 0 h 190"/>
                <a:gd name="T6" fmla="*/ 0 w 63"/>
                <a:gd name="T7" fmla="*/ 19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90">
                  <a:moveTo>
                    <a:pt x="0" y="190"/>
                  </a:moveTo>
                  <a:lnTo>
                    <a:pt x="63" y="190"/>
                  </a:lnTo>
                  <a:lnTo>
                    <a:pt x="32" y="0"/>
                  </a:lnTo>
                  <a:lnTo>
                    <a:pt x="0" y="19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46" name="Freeform 2726"/>
            <p:cNvSpPr>
              <a:spLocks/>
            </p:cNvSpPr>
            <p:nvPr/>
          </p:nvSpPr>
          <p:spPr bwMode="auto">
            <a:xfrm>
              <a:off x="5551" y="723"/>
              <a:ext cx="36" cy="109"/>
            </a:xfrm>
            <a:custGeom>
              <a:avLst/>
              <a:gdLst>
                <a:gd name="T0" fmla="*/ 0 w 63"/>
                <a:gd name="T1" fmla="*/ 190 h 190"/>
                <a:gd name="T2" fmla="*/ 63 w 63"/>
                <a:gd name="T3" fmla="*/ 190 h 190"/>
                <a:gd name="T4" fmla="*/ 32 w 63"/>
                <a:gd name="T5" fmla="*/ 0 h 190"/>
                <a:gd name="T6" fmla="*/ 0 w 63"/>
                <a:gd name="T7" fmla="*/ 19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90">
                  <a:moveTo>
                    <a:pt x="0" y="190"/>
                  </a:moveTo>
                  <a:lnTo>
                    <a:pt x="63" y="190"/>
                  </a:lnTo>
                  <a:lnTo>
                    <a:pt x="32" y="0"/>
                  </a:lnTo>
                  <a:lnTo>
                    <a:pt x="0" y="19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47" name="Freeform 2727"/>
            <p:cNvSpPr>
              <a:spLocks/>
            </p:cNvSpPr>
            <p:nvPr/>
          </p:nvSpPr>
          <p:spPr bwMode="auto">
            <a:xfrm>
              <a:off x="5551" y="1079"/>
              <a:ext cx="36" cy="109"/>
            </a:xfrm>
            <a:custGeom>
              <a:avLst/>
              <a:gdLst>
                <a:gd name="T0" fmla="*/ 0 w 63"/>
                <a:gd name="T1" fmla="*/ 0 h 190"/>
                <a:gd name="T2" fmla="*/ 63 w 63"/>
                <a:gd name="T3" fmla="*/ 0 h 190"/>
                <a:gd name="T4" fmla="*/ 32 w 63"/>
                <a:gd name="T5" fmla="*/ 190 h 190"/>
                <a:gd name="T6" fmla="*/ 0 w 63"/>
                <a:gd name="T7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90">
                  <a:moveTo>
                    <a:pt x="0" y="0"/>
                  </a:moveTo>
                  <a:lnTo>
                    <a:pt x="63" y="0"/>
                  </a:lnTo>
                  <a:lnTo>
                    <a:pt x="32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48" name="Freeform 2728"/>
            <p:cNvSpPr>
              <a:spLocks/>
            </p:cNvSpPr>
            <p:nvPr/>
          </p:nvSpPr>
          <p:spPr bwMode="auto">
            <a:xfrm>
              <a:off x="5551" y="1079"/>
              <a:ext cx="36" cy="109"/>
            </a:xfrm>
            <a:custGeom>
              <a:avLst/>
              <a:gdLst>
                <a:gd name="T0" fmla="*/ 0 w 63"/>
                <a:gd name="T1" fmla="*/ 0 h 190"/>
                <a:gd name="T2" fmla="*/ 63 w 63"/>
                <a:gd name="T3" fmla="*/ 0 h 190"/>
                <a:gd name="T4" fmla="*/ 32 w 63"/>
                <a:gd name="T5" fmla="*/ 190 h 190"/>
                <a:gd name="T6" fmla="*/ 0 w 63"/>
                <a:gd name="T7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90">
                  <a:moveTo>
                    <a:pt x="0" y="0"/>
                  </a:moveTo>
                  <a:lnTo>
                    <a:pt x="63" y="0"/>
                  </a:lnTo>
                  <a:lnTo>
                    <a:pt x="32" y="1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49" name="Line 2729"/>
            <p:cNvSpPr>
              <a:spLocks noChangeShapeType="1"/>
            </p:cNvSpPr>
            <p:nvPr/>
          </p:nvSpPr>
          <p:spPr bwMode="auto">
            <a:xfrm flipH="1" flipV="1">
              <a:off x="5357" y="937"/>
              <a:ext cx="173" cy="49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50" name="Line 2730"/>
            <p:cNvSpPr>
              <a:spLocks noChangeShapeType="1"/>
            </p:cNvSpPr>
            <p:nvPr/>
          </p:nvSpPr>
          <p:spPr bwMode="auto">
            <a:xfrm flipV="1">
              <a:off x="5417" y="925"/>
              <a:ext cx="0" cy="41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38251" name="Group 2731"/>
          <p:cNvGrpSpPr>
            <a:grpSpLocks/>
          </p:cNvGrpSpPr>
          <p:nvPr/>
        </p:nvGrpSpPr>
        <p:grpSpPr bwMode="auto">
          <a:xfrm>
            <a:off x="7656513" y="1641475"/>
            <a:ext cx="769937" cy="488950"/>
            <a:chOff x="4823" y="1034"/>
            <a:chExt cx="485" cy="308"/>
          </a:xfrm>
        </p:grpSpPr>
        <p:sp>
          <p:nvSpPr>
            <p:cNvPr id="238252" name="Freeform 2732"/>
            <p:cNvSpPr>
              <a:spLocks/>
            </p:cNvSpPr>
            <p:nvPr/>
          </p:nvSpPr>
          <p:spPr bwMode="auto">
            <a:xfrm>
              <a:off x="4916" y="1034"/>
              <a:ext cx="307" cy="308"/>
            </a:xfrm>
            <a:custGeom>
              <a:avLst/>
              <a:gdLst>
                <a:gd name="T0" fmla="*/ 526 w 526"/>
                <a:gd name="T1" fmla="*/ 263 h 526"/>
                <a:gd name="T2" fmla="*/ 523 w 526"/>
                <a:gd name="T3" fmla="*/ 229 h 526"/>
                <a:gd name="T4" fmla="*/ 517 w 526"/>
                <a:gd name="T5" fmla="*/ 195 h 526"/>
                <a:gd name="T6" fmla="*/ 506 w 526"/>
                <a:gd name="T7" fmla="*/ 163 h 526"/>
                <a:gd name="T8" fmla="*/ 490 w 526"/>
                <a:gd name="T9" fmla="*/ 132 h 526"/>
                <a:gd name="T10" fmla="*/ 472 w 526"/>
                <a:gd name="T11" fmla="*/ 103 h 526"/>
                <a:gd name="T12" fmla="*/ 448 w 526"/>
                <a:gd name="T13" fmla="*/ 77 h 526"/>
                <a:gd name="T14" fmla="*/ 423 w 526"/>
                <a:gd name="T15" fmla="*/ 54 h 526"/>
                <a:gd name="T16" fmla="*/ 394 w 526"/>
                <a:gd name="T17" fmla="*/ 36 h 526"/>
                <a:gd name="T18" fmla="*/ 363 w 526"/>
                <a:gd name="T19" fmla="*/ 20 h 526"/>
                <a:gd name="T20" fmla="*/ 330 w 526"/>
                <a:gd name="T21" fmla="*/ 9 h 526"/>
                <a:gd name="T22" fmla="*/ 297 w 526"/>
                <a:gd name="T23" fmla="*/ 3 h 526"/>
                <a:gd name="T24" fmla="*/ 263 w 526"/>
                <a:gd name="T25" fmla="*/ 0 h 526"/>
                <a:gd name="T26" fmla="*/ 228 w 526"/>
                <a:gd name="T27" fmla="*/ 3 h 526"/>
                <a:gd name="T28" fmla="*/ 194 w 526"/>
                <a:gd name="T29" fmla="*/ 9 h 526"/>
                <a:gd name="T30" fmla="*/ 162 w 526"/>
                <a:gd name="T31" fmla="*/ 20 h 526"/>
                <a:gd name="T32" fmla="*/ 131 w 526"/>
                <a:gd name="T33" fmla="*/ 36 h 526"/>
                <a:gd name="T34" fmla="*/ 102 w 526"/>
                <a:gd name="T35" fmla="*/ 54 h 526"/>
                <a:gd name="T36" fmla="*/ 76 w 526"/>
                <a:gd name="T37" fmla="*/ 77 h 526"/>
                <a:gd name="T38" fmla="*/ 54 w 526"/>
                <a:gd name="T39" fmla="*/ 103 h 526"/>
                <a:gd name="T40" fmla="*/ 35 w 526"/>
                <a:gd name="T41" fmla="*/ 132 h 526"/>
                <a:gd name="T42" fmla="*/ 19 w 526"/>
                <a:gd name="T43" fmla="*/ 163 h 526"/>
                <a:gd name="T44" fmla="*/ 8 w 526"/>
                <a:gd name="T45" fmla="*/ 195 h 526"/>
                <a:gd name="T46" fmla="*/ 2 w 526"/>
                <a:gd name="T47" fmla="*/ 229 h 526"/>
                <a:gd name="T48" fmla="*/ 0 w 526"/>
                <a:gd name="T49" fmla="*/ 263 h 526"/>
                <a:gd name="T50" fmla="*/ 2 w 526"/>
                <a:gd name="T51" fmla="*/ 298 h 526"/>
                <a:gd name="T52" fmla="*/ 8 w 526"/>
                <a:gd name="T53" fmla="*/ 331 h 526"/>
                <a:gd name="T54" fmla="*/ 19 w 526"/>
                <a:gd name="T55" fmla="*/ 364 h 526"/>
                <a:gd name="T56" fmla="*/ 35 w 526"/>
                <a:gd name="T57" fmla="*/ 395 h 526"/>
                <a:gd name="T58" fmla="*/ 54 w 526"/>
                <a:gd name="T59" fmla="*/ 424 h 526"/>
                <a:gd name="T60" fmla="*/ 76 w 526"/>
                <a:gd name="T61" fmla="*/ 449 h 526"/>
                <a:gd name="T62" fmla="*/ 102 w 526"/>
                <a:gd name="T63" fmla="*/ 472 h 526"/>
                <a:gd name="T64" fmla="*/ 131 w 526"/>
                <a:gd name="T65" fmla="*/ 491 h 526"/>
                <a:gd name="T66" fmla="*/ 162 w 526"/>
                <a:gd name="T67" fmla="*/ 507 h 526"/>
                <a:gd name="T68" fmla="*/ 194 w 526"/>
                <a:gd name="T69" fmla="*/ 518 h 526"/>
                <a:gd name="T70" fmla="*/ 228 w 526"/>
                <a:gd name="T71" fmla="*/ 524 h 526"/>
                <a:gd name="T72" fmla="*/ 263 w 526"/>
                <a:gd name="T73" fmla="*/ 526 h 526"/>
                <a:gd name="T74" fmla="*/ 297 w 526"/>
                <a:gd name="T75" fmla="*/ 524 h 526"/>
                <a:gd name="T76" fmla="*/ 330 w 526"/>
                <a:gd name="T77" fmla="*/ 518 h 526"/>
                <a:gd name="T78" fmla="*/ 363 w 526"/>
                <a:gd name="T79" fmla="*/ 507 h 526"/>
                <a:gd name="T80" fmla="*/ 394 w 526"/>
                <a:gd name="T81" fmla="*/ 491 h 526"/>
                <a:gd name="T82" fmla="*/ 423 w 526"/>
                <a:gd name="T83" fmla="*/ 472 h 526"/>
                <a:gd name="T84" fmla="*/ 448 w 526"/>
                <a:gd name="T85" fmla="*/ 449 h 526"/>
                <a:gd name="T86" fmla="*/ 472 w 526"/>
                <a:gd name="T87" fmla="*/ 424 h 526"/>
                <a:gd name="T88" fmla="*/ 490 w 526"/>
                <a:gd name="T89" fmla="*/ 395 h 526"/>
                <a:gd name="T90" fmla="*/ 506 w 526"/>
                <a:gd name="T91" fmla="*/ 364 h 526"/>
                <a:gd name="T92" fmla="*/ 517 w 526"/>
                <a:gd name="T93" fmla="*/ 331 h 526"/>
                <a:gd name="T94" fmla="*/ 523 w 526"/>
                <a:gd name="T95" fmla="*/ 298 h 526"/>
                <a:gd name="T96" fmla="*/ 526 w 526"/>
                <a:gd name="T97" fmla="*/ 263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26" h="526">
                  <a:moveTo>
                    <a:pt x="526" y="263"/>
                  </a:moveTo>
                  <a:lnTo>
                    <a:pt x="523" y="229"/>
                  </a:lnTo>
                  <a:lnTo>
                    <a:pt x="517" y="195"/>
                  </a:lnTo>
                  <a:lnTo>
                    <a:pt x="506" y="163"/>
                  </a:lnTo>
                  <a:lnTo>
                    <a:pt x="490" y="132"/>
                  </a:lnTo>
                  <a:lnTo>
                    <a:pt x="472" y="103"/>
                  </a:lnTo>
                  <a:lnTo>
                    <a:pt x="448" y="77"/>
                  </a:lnTo>
                  <a:lnTo>
                    <a:pt x="423" y="54"/>
                  </a:lnTo>
                  <a:lnTo>
                    <a:pt x="394" y="36"/>
                  </a:lnTo>
                  <a:lnTo>
                    <a:pt x="363" y="20"/>
                  </a:lnTo>
                  <a:lnTo>
                    <a:pt x="330" y="9"/>
                  </a:lnTo>
                  <a:lnTo>
                    <a:pt x="297" y="3"/>
                  </a:lnTo>
                  <a:lnTo>
                    <a:pt x="263" y="0"/>
                  </a:lnTo>
                  <a:lnTo>
                    <a:pt x="228" y="3"/>
                  </a:lnTo>
                  <a:lnTo>
                    <a:pt x="194" y="9"/>
                  </a:lnTo>
                  <a:lnTo>
                    <a:pt x="162" y="20"/>
                  </a:lnTo>
                  <a:lnTo>
                    <a:pt x="131" y="36"/>
                  </a:lnTo>
                  <a:lnTo>
                    <a:pt x="102" y="54"/>
                  </a:lnTo>
                  <a:lnTo>
                    <a:pt x="76" y="77"/>
                  </a:lnTo>
                  <a:lnTo>
                    <a:pt x="54" y="103"/>
                  </a:lnTo>
                  <a:lnTo>
                    <a:pt x="35" y="132"/>
                  </a:lnTo>
                  <a:lnTo>
                    <a:pt x="19" y="163"/>
                  </a:lnTo>
                  <a:lnTo>
                    <a:pt x="8" y="195"/>
                  </a:lnTo>
                  <a:lnTo>
                    <a:pt x="2" y="229"/>
                  </a:lnTo>
                  <a:lnTo>
                    <a:pt x="0" y="263"/>
                  </a:lnTo>
                  <a:lnTo>
                    <a:pt x="2" y="298"/>
                  </a:lnTo>
                  <a:lnTo>
                    <a:pt x="8" y="331"/>
                  </a:lnTo>
                  <a:lnTo>
                    <a:pt x="19" y="364"/>
                  </a:lnTo>
                  <a:lnTo>
                    <a:pt x="35" y="395"/>
                  </a:lnTo>
                  <a:lnTo>
                    <a:pt x="54" y="424"/>
                  </a:lnTo>
                  <a:lnTo>
                    <a:pt x="76" y="449"/>
                  </a:lnTo>
                  <a:lnTo>
                    <a:pt x="102" y="472"/>
                  </a:lnTo>
                  <a:lnTo>
                    <a:pt x="131" y="491"/>
                  </a:lnTo>
                  <a:lnTo>
                    <a:pt x="162" y="507"/>
                  </a:lnTo>
                  <a:lnTo>
                    <a:pt x="194" y="518"/>
                  </a:lnTo>
                  <a:lnTo>
                    <a:pt x="228" y="524"/>
                  </a:lnTo>
                  <a:lnTo>
                    <a:pt x="263" y="526"/>
                  </a:lnTo>
                  <a:lnTo>
                    <a:pt x="297" y="524"/>
                  </a:lnTo>
                  <a:lnTo>
                    <a:pt x="330" y="518"/>
                  </a:lnTo>
                  <a:lnTo>
                    <a:pt x="363" y="507"/>
                  </a:lnTo>
                  <a:lnTo>
                    <a:pt x="394" y="491"/>
                  </a:lnTo>
                  <a:lnTo>
                    <a:pt x="423" y="472"/>
                  </a:lnTo>
                  <a:lnTo>
                    <a:pt x="448" y="449"/>
                  </a:lnTo>
                  <a:lnTo>
                    <a:pt x="472" y="424"/>
                  </a:lnTo>
                  <a:lnTo>
                    <a:pt x="490" y="395"/>
                  </a:lnTo>
                  <a:lnTo>
                    <a:pt x="506" y="364"/>
                  </a:lnTo>
                  <a:lnTo>
                    <a:pt x="517" y="331"/>
                  </a:lnTo>
                  <a:lnTo>
                    <a:pt x="523" y="298"/>
                  </a:lnTo>
                  <a:lnTo>
                    <a:pt x="526" y="263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53" name="Line 2733"/>
            <p:cNvSpPr>
              <a:spLocks noChangeShapeType="1"/>
            </p:cNvSpPr>
            <p:nvPr/>
          </p:nvSpPr>
          <p:spPr bwMode="auto">
            <a:xfrm>
              <a:off x="4823" y="1188"/>
              <a:ext cx="48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238254" name="Line 2734"/>
          <p:cNvSpPr>
            <a:spLocks noChangeShapeType="1"/>
          </p:cNvSpPr>
          <p:nvPr/>
        </p:nvSpPr>
        <p:spPr bwMode="auto">
          <a:xfrm>
            <a:off x="5730875" y="1520825"/>
            <a:ext cx="3106738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  <p:grpSp>
        <p:nvGrpSpPr>
          <p:cNvPr id="238255" name="Group 2735"/>
          <p:cNvGrpSpPr>
            <a:grpSpLocks/>
          </p:cNvGrpSpPr>
          <p:nvPr/>
        </p:nvGrpSpPr>
        <p:grpSpPr bwMode="auto">
          <a:xfrm>
            <a:off x="4876800" y="1276350"/>
            <a:ext cx="854075" cy="481013"/>
            <a:chOff x="3072" y="804"/>
            <a:chExt cx="538" cy="303"/>
          </a:xfrm>
        </p:grpSpPr>
        <p:sp>
          <p:nvSpPr>
            <p:cNvPr id="238256" name="Line 2736"/>
            <p:cNvSpPr>
              <a:spLocks noChangeShapeType="1"/>
            </p:cNvSpPr>
            <p:nvPr/>
          </p:nvSpPr>
          <p:spPr bwMode="auto">
            <a:xfrm flipH="1">
              <a:off x="3072" y="958"/>
              <a:ext cx="5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57" name="Freeform 2737"/>
            <p:cNvSpPr>
              <a:spLocks/>
            </p:cNvSpPr>
            <p:nvPr/>
          </p:nvSpPr>
          <p:spPr bwMode="auto">
            <a:xfrm>
              <a:off x="3177" y="804"/>
              <a:ext cx="303" cy="303"/>
            </a:xfrm>
            <a:custGeom>
              <a:avLst/>
              <a:gdLst>
                <a:gd name="T0" fmla="*/ 527 w 527"/>
                <a:gd name="T1" fmla="*/ 263 h 526"/>
                <a:gd name="T2" fmla="*/ 524 w 527"/>
                <a:gd name="T3" fmla="*/ 229 h 526"/>
                <a:gd name="T4" fmla="*/ 518 w 527"/>
                <a:gd name="T5" fmla="*/ 195 h 526"/>
                <a:gd name="T6" fmla="*/ 507 w 527"/>
                <a:gd name="T7" fmla="*/ 162 h 526"/>
                <a:gd name="T8" fmla="*/ 491 w 527"/>
                <a:gd name="T9" fmla="*/ 132 h 526"/>
                <a:gd name="T10" fmla="*/ 472 w 527"/>
                <a:gd name="T11" fmla="*/ 103 h 526"/>
                <a:gd name="T12" fmla="*/ 449 w 527"/>
                <a:gd name="T13" fmla="*/ 77 h 526"/>
                <a:gd name="T14" fmla="*/ 424 w 527"/>
                <a:gd name="T15" fmla="*/ 54 h 526"/>
                <a:gd name="T16" fmla="*/ 395 w 527"/>
                <a:gd name="T17" fmla="*/ 35 h 526"/>
                <a:gd name="T18" fmla="*/ 364 w 527"/>
                <a:gd name="T19" fmla="*/ 20 h 526"/>
                <a:gd name="T20" fmla="*/ 332 w 527"/>
                <a:gd name="T21" fmla="*/ 9 h 526"/>
                <a:gd name="T22" fmla="*/ 298 w 527"/>
                <a:gd name="T23" fmla="*/ 2 h 526"/>
                <a:gd name="T24" fmla="*/ 263 w 527"/>
                <a:gd name="T25" fmla="*/ 0 h 526"/>
                <a:gd name="T26" fmla="*/ 229 w 527"/>
                <a:gd name="T27" fmla="*/ 2 h 526"/>
                <a:gd name="T28" fmla="*/ 196 w 527"/>
                <a:gd name="T29" fmla="*/ 9 h 526"/>
                <a:gd name="T30" fmla="*/ 163 w 527"/>
                <a:gd name="T31" fmla="*/ 20 h 526"/>
                <a:gd name="T32" fmla="*/ 132 w 527"/>
                <a:gd name="T33" fmla="*/ 35 h 526"/>
                <a:gd name="T34" fmla="*/ 103 w 527"/>
                <a:gd name="T35" fmla="*/ 54 h 526"/>
                <a:gd name="T36" fmla="*/ 78 w 527"/>
                <a:gd name="T37" fmla="*/ 77 h 526"/>
                <a:gd name="T38" fmla="*/ 55 w 527"/>
                <a:gd name="T39" fmla="*/ 103 h 526"/>
                <a:gd name="T40" fmla="*/ 36 w 527"/>
                <a:gd name="T41" fmla="*/ 132 h 526"/>
                <a:gd name="T42" fmla="*/ 20 w 527"/>
                <a:gd name="T43" fmla="*/ 162 h 526"/>
                <a:gd name="T44" fmla="*/ 9 w 527"/>
                <a:gd name="T45" fmla="*/ 195 h 526"/>
                <a:gd name="T46" fmla="*/ 3 w 527"/>
                <a:gd name="T47" fmla="*/ 229 h 526"/>
                <a:gd name="T48" fmla="*/ 0 w 527"/>
                <a:gd name="T49" fmla="*/ 263 h 526"/>
                <a:gd name="T50" fmla="*/ 3 w 527"/>
                <a:gd name="T51" fmla="*/ 297 h 526"/>
                <a:gd name="T52" fmla="*/ 9 w 527"/>
                <a:gd name="T53" fmla="*/ 332 h 526"/>
                <a:gd name="T54" fmla="*/ 20 w 527"/>
                <a:gd name="T55" fmla="*/ 364 h 526"/>
                <a:gd name="T56" fmla="*/ 36 w 527"/>
                <a:gd name="T57" fmla="*/ 395 h 526"/>
                <a:gd name="T58" fmla="*/ 55 w 527"/>
                <a:gd name="T59" fmla="*/ 423 h 526"/>
                <a:gd name="T60" fmla="*/ 78 w 527"/>
                <a:gd name="T61" fmla="*/ 449 h 526"/>
                <a:gd name="T62" fmla="*/ 103 w 527"/>
                <a:gd name="T63" fmla="*/ 472 h 526"/>
                <a:gd name="T64" fmla="*/ 132 w 527"/>
                <a:gd name="T65" fmla="*/ 491 h 526"/>
                <a:gd name="T66" fmla="*/ 163 w 527"/>
                <a:gd name="T67" fmla="*/ 506 h 526"/>
                <a:gd name="T68" fmla="*/ 196 w 527"/>
                <a:gd name="T69" fmla="*/ 517 h 526"/>
                <a:gd name="T70" fmla="*/ 229 w 527"/>
                <a:gd name="T71" fmla="*/ 524 h 526"/>
                <a:gd name="T72" fmla="*/ 263 w 527"/>
                <a:gd name="T73" fmla="*/ 526 h 526"/>
                <a:gd name="T74" fmla="*/ 298 w 527"/>
                <a:gd name="T75" fmla="*/ 524 h 526"/>
                <a:gd name="T76" fmla="*/ 332 w 527"/>
                <a:gd name="T77" fmla="*/ 517 h 526"/>
                <a:gd name="T78" fmla="*/ 364 w 527"/>
                <a:gd name="T79" fmla="*/ 506 h 526"/>
                <a:gd name="T80" fmla="*/ 395 w 527"/>
                <a:gd name="T81" fmla="*/ 491 h 526"/>
                <a:gd name="T82" fmla="*/ 424 w 527"/>
                <a:gd name="T83" fmla="*/ 472 h 526"/>
                <a:gd name="T84" fmla="*/ 449 w 527"/>
                <a:gd name="T85" fmla="*/ 449 h 526"/>
                <a:gd name="T86" fmla="*/ 472 w 527"/>
                <a:gd name="T87" fmla="*/ 423 h 526"/>
                <a:gd name="T88" fmla="*/ 491 w 527"/>
                <a:gd name="T89" fmla="*/ 395 h 526"/>
                <a:gd name="T90" fmla="*/ 507 w 527"/>
                <a:gd name="T91" fmla="*/ 364 h 526"/>
                <a:gd name="T92" fmla="*/ 518 w 527"/>
                <a:gd name="T93" fmla="*/ 332 h 526"/>
                <a:gd name="T94" fmla="*/ 524 w 527"/>
                <a:gd name="T95" fmla="*/ 297 h 526"/>
                <a:gd name="T96" fmla="*/ 527 w 527"/>
                <a:gd name="T97" fmla="*/ 263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27" h="526">
                  <a:moveTo>
                    <a:pt x="527" y="263"/>
                  </a:moveTo>
                  <a:lnTo>
                    <a:pt x="524" y="229"/>
                  </a:lnTo>
                  <a:lnTo>
                    <a:pt x="518" y="195"/>
                  </a:lnTo>
                  <a:lnTo>
                    <a:pt x="507" y="162"/>
                  </a:lnTo>
                  <a:lnTo>
                    <a:pt x="491" y="132"/>
                  </a:lnTo>
                  <a:lnTo>
                    <a:pt x="472" y="103"/>
                  </a:lnTo>
                  <a:lnTo>
                    <a:pt x="449" y="77"/>
                  </a:lnTo>
                  <a:lnTo>
                    <a:pt x="424" y="54"/>
                  </a:lnTo>
                  <a:lnTo>
                    <a:pt x="395" y="35"/>
                  </a:lnTo>
                  <a:lnTo>
                    <a:pt x="364" y="20"/>
                  </a:lnTo>
                  <a:lnTo>
                    <a:pt x="332" y="9"/>
                  </a:lnTo>
                  <a:lnTo>
                    <a:pt x="298" y="2"/>
                  </a:lnTo>
                  <a:lnTo>
                    <a:pt x="263" y="0"/>
                  </a:lnTo>
                  <a:lnTo>
                    <a:pt x="229" y="2"/>
                  </a:lnTo>
                  <a:lnTo>
                    <a:pt x="196" y="9"/>
                  </a:lnTo>
                  <a:lnTo>
                    <a:pt x="163" y="20"/>
                  </a:lnTo>
                  <a:lnTo>
                    <a:pt x="132" y="35"/>
                  </a:lnTo>
                  <a:lnTo>
                    <a:pt x="103" y="54"/>
                  </a:lnTo>
                  <a:lnTo>
                    <a:pt x="78" y="77"/>
                  </a:lnTo>
                  <a:lnTo>
                    <a:pt x="55" y="103"/>
                  </a:lnTo>
                  <a:lnTo>
                    <a:pt x="36" y="132"/>
                  </a:lnTo>
                  <a:lnTo>
                    <a:pt x="20" y="162"/>
                  </a:lnTo>
                  <a:lnTo>
                    <a:pt x="9" y="195"/>
                  </a:lnTo>
                  <a:lnTo>
                    <a:pt x="3" y="229"/>
                  </a:lnTo>
                  <a:lnTo>
                    <a:pt x="0" y="263"/>
                  </a:lnTo>
                  <a:lnTo>
                    <a:pt x="3" y="297"/>
                  </a:lnTo>
                  <a:lnTo>
                    <a:pt x="9" y="332"/>
                  </a:lnTo>
                  <a:lnTo>
                    <a:pt x="20" y="364"/>
                  </a:lnTo>
                  <a:lnTo>
                    <a:pt x="36" y="395"/>
                  </a:lnTo>
                  <a:lnTo>
                    <a:pt x="55" y="423"/>
                  </a:lnTo>
                  <a:lnTo>
                    <a:pt x="78" y="449"/>
                  </a:lnTo>
                  <a:lnTo>
                    <a:pt x="103" y="472"/>
                  </a:lnTo>
                  <a:lnTo>
                    <a:pt x="132" y="491"/>
                  </a:lnTo>
                  <a:lnTo>
                    <a:pt x="163" y="506"/>
                  </a:lnTo>
                  <a:lnTo>
                    <a:pt x="196" y="517"/>
                  </a:lnTo>
                  <a:lnTo>
                    <a:pt x="229" y="524"/>
                  </a:lnTo>
                  <a:lnTo>
                    <a:pt x="263" y="526"/>
                  </a:lnTo>
                  <a:lnTo>
                    <a:pt x="298" y="524"/>
                  </a:lnTo>
                  <a:lnTo>
                    <a:pt x="332" y="517"/>
                  </a:lnTo>
                  <a:lnTo>
                    <a:pt x="364" y="506"/>
                  </a:lnTo>
                  <a:lnTo>
                    <a:pt x="395" y="491"/>
                  </a:lnTo>
                  <a:lnTo>
                    <a:pt x="424" y="472"/>
                  </a:lnTo>
                  <a:lnTo>
                    <a:pt x="449" y="449"/>
                  </a:lnTo>
                  <a:lnTo>
                    <a:pt x="472" y="423"/>
                  </a:lnTo>
                  <a:lnTo>
                    <a:pt x="491" y="395"/>
                  </a:lnTo>
                  <a:lnTo>
                    <a:pt x="507" y="364"/>
                  </a:lnTo>
                  <a:lnTo>
                    <a:pt x="518" y="332"/>
                  </a:lnTo>
                  <a:lnTo>
                    <a:pt x="524" y="297"/>
                  </a:lnTo>
                  <a:lnTo>
                    <a:pt x="527" y="263"/>
                  </a:lnTo>
                  <a:close/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grpSp>
        <p:nvGrpSpPr>
          <p:cNvPr id="238258" name="Group 2738"/>
          <p:cNvGrpSpPr>
            <a:grpSpLocks/>
          </p:cNvGrpSpPr>
          <p:nvPr/>
        </p:nvGrpSpPr>
        <p:grpSpPr bwMode="auto">
          <a:xfrm>
            <a:off x="4343400" y="5360988"/>
            <a:ext cx="963613" cy="481012"/>
            <a:chOff x="2736" y="3377"/>
            <a:chExt cx="607" cy="303"/>
          </a:xfrm>
        </p:grpSpPr>
        <p:sp>
          <p:nvSpPr>
            <p:cNvPr id="238259" name="Line 2739"/>
            <p:cNvSpPr>
              <a:spLocks noChangeShapeType="1"/>
            </p:cNvSpPr>
            <p:nvPr/>
          </p:nvSpPr>
          <p:spPr bwMode="auto">
            <a:xfrm flipH="1">
              <a:off x="2869" y="3377"/>
              <a:ext cx="47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60" name="Line 2740"/>
            <p:cNvSpPr>
              <a:spLocks noChangeShapeType="1"/>
            </p:cNvSpPr>
            <p:nvPr/>
          </p:nvSpPr>
          <p:spPr bwMode="auto">
            <a:xfrm flipH="1">
              <a:off x="2869" y="3680"/>
              <a:ext cx="474" cy="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61" name="Line 2741"/>
            <p:cNvSpPr>
              <a:spLocks noChangeShapeType="1"/>
            </p:cNvSpPr>
            <p:nvPr/>
          </p:nvSpPr>
          <p:spPr bwMode="auto">
            <a:xfrm>
              <a:off x="2946" y="3486"/>
              <a:ext cx="0" cy="8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62" name="Freeform 2742"/>
            <p:cNvSpPr>
              <a:spLocks/>
            </p:cNvSpPr>
            <p:nvPr/>
          </p:nvSpPr>
          <p:spPr bwMode="auto">
            <a:xfrm>
              <a:off x="2926" y="3377"/>
              <a:ext cx="36" cy="109"/>
            </a:xfrm>
            <a:custGeom>
              <a:avLst/>
              <a:gdLst>
                <a:gd name="T0" fmla="*/ 0 w 63"/>
                <a:gd name="T1" fmla="*/ 190 h 190"/>
                <a:gd name="T2" fmla="*/ 63 w 63"/>
                <a:gd name="T3" fmla="*/ 190 h 190"/>
                <a:gd name="T4" fmla="*/ 32 w 63"/>
                <a:gd name="T5" fmla="*/ 0 h 190"/>
                <a:gd name="T6" fmla="*/ 0 w 63"/>
                <a:gd name="T7" fmla="*/ 19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90">
                  <a:moveTo>
                    <a:pt x="0" y="190"/>
                  </a:moveTo>
                  <a:lnTo>
                    <a:pt x="63" y="190"/>
                  </a:lnTo>
                  <a:lnTo>
                    <a:pt x="32" y="0"/>
                  </a:lnTo>
                  <a:lnTo>
                    <a:pt x="0" y="19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63" name="Freeform 2743"/>
            <p:cNvSpPr>
              <a:spLocks/>
            </p:cNvSpPr>
            <p:nvPr/>
          </p:nvSpPr>
          <p:spPr bwMode="auto">
            <a:xfrm>
              <a:off x="2926" y="3377"/>
              <a:ext cx="36" cy="109"/>
            </a:xfrm>
            <a:custGeom>
              <a:avLst/>
              <a:gdLst>
                <a:gd name="T0" fmla="*/ 0 w 63"/>
                <a:gd name="T1" fmla="*/ 190 h 190"/>
                <a:gd name="T2" fmla="*/ 63 w 63"/>
                <a:gd name="T3" fmla="*/ 190 h 190"/>
                <a:gd name="T4" fmla="*/ 32 w 63"/>
                <a:gd name="T5" fmla="*/ 0 h 190"/>
                <a:gd name="T6" fmla="*/ 0 w 63"/>
                <a:gd name="T7" fmla="*/ 19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90">
                  <a:moveTo>
                    <a:pt x="0" y="190"/>
                  </a:moveTo>
                  <a:lnTo>
                    <a:pt x="63" y="190"/>
                  </a:lnTo>
                  <a:lnTo>
                    <a:pt x="32" y="0"/>
                  </a:lnTo>
                  <a:lnTo>
                    <a:pt x="0" y="19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64" name="Freeform 2744"/>
            <p:cNvSpPr>
              <a:spLocks/>
            </p:cNvSpPr>
            <p:nvPr/>
          </p:nvSpPr>
          <p:spPr bwMode="auto">
            <a:xfrm>
              <a:off x="2926" y="3571"/>
              <a:ext cx="36" cy="109"/>
            </a:xfrm>
            <a:custGeom>
              <a:avLst/>
              <a:gdLst>
                <a:gd name="T0" fmla="*/ 0 w 63"/>
                <a:gd name="T1" fmla="*/ 0 h 189"/>
                <a:gd name="T2" fmla="*/ 63 w 63"/>
                <a:gd name="T3" fmla="*/ 0 h 189"/>
                <a:gd name="T4" fmla="*/ 32 w 63"/>
                <a:gd name="T5" fmla="*/ 189 h 189"/>
                <a:gd name="T6" fmla="*/ 0 w 63"/>
                <a:gd name="T7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89">
                  <a:moveTo>
                    <a:pt x="0" y="0"/>
                  </a:moveTo>
                  <a:lnTo>
                    <a:pt x="63" y="0"/>
                  </a:lnTo>
                  <a:lnTo>
                    <a:pt x="32" y="1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0" cmpd="sng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65" name="Freeform 2745"/>
            <p:cNvSpPr>
              <a:spLocks/>
            </p:cNvSpPr>
            <p:nvPr/>
          </p:nvSpPr>
          <p:spPr bwMode="auto">
            <a:xfrm>
              <a:off x="2926" y="3571"/>
              <a:ext cx="36" cy="109"/>
            </a:xfrm>
            <a:custGeom>
              <a:avLst/>
              <a:gdLst>
                <a:gd name="T0" fmla="*/ 0 w 63"/>
                <a:gd name="T1" fmla="*/ 0 h 189"/>
                <a:gd name="T2" fmla="*/ 63 w 63"/>
                <a:gd name="T3" fmla="*/ 0 h 189"/>
                <a:gd name="T4" fmla="*/ 32 w 63"/>
                <a:gd name="T5" fmla="*/ 189 h 189"/>
                <a:gd name="T6" fmla="*/ 0 w 63"/>
                <a:gd name="T7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89">
                  <a:moveTo>
                    <a:pt x="0" y="0"/>
                  </a:moveTo>
                  <a:lnTo>
                    <a:pt x="63" y="0"/>
                  </a:lnTo>
                  <a:lnTo>
                    <a:pt x="32" y="1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66" name="Freeform 2746"/>
            <p:cNvSpPr>
              <a:spLocks/>
            </p:cNvSpPr>
            <p:nvPr/>
          </p:nvSpPr>
          <p:spPr bwMode="auto">
            <a:xfrm>
              <a:off x="2736" y="3478"/>
              <a:ext cx="170" cy="77"/>
            </a:xfrm>
            <a:custGeom>
              <a:avLst/>
              <a:gdLst>
                <a:gd name="T0" fmla="*/ 0 w 296"/>
                <a:gd name="T1" fmla="*/ 0 h 131"/>
                <a:gd name="T2" fmla="*/ 296 w 296"/>
                <a:gd name="T3" fmla="*/ 80 h 131"/>
                <a:gd name="T4" fmla="*/ 296 w 296"/>
                <a:gd name="T5" fmla="*/ 131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6" h="131">
                  <a:moveTo>
                    <a:pt x="0" y="0"/>
                  </a:moveTo>
                  <a:lnTo>
                    <a:pt x="296" y="80"/>
                  </a:lnTo>
                  <a:lnTo>
                    <a:pt x="296" y="131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67" name="Freeform 2747"/>
            <p:cNvSpPr>
              <a:spLocks/>
            </p:cNvSpPr>
            <p:nvPr/>
          </p:nvSpPr>
          <p:spPr bwMode="auto">
            <a:xfrm>
              <a:off x="2873" y="3555"/>
              <a:ext cx="33" cy="16"/>
            </a:xfrm>
            <a:custGeom>
              <a:avLst/>
              <a:gdLst>
                <a:gd name="T0" fmla="*/ 0 w 57"/>
                <a:gd name="T1" fmla="*/ 26 h 28"/>
                <a:gd name="T2" fmla="*/ 6 w 57"/>
                <a:gd name="T3" fmla="*/ 27 h 28"/>
                <a:gd name="T4" fmla="*/ 12 w 57"/>
                <a:gd name="T5" fmla="*/ 28 h 28"/>
                <a:gd name="T6" fmla="*/ 17 w 57"/>
                <a:gd name="T7" fmla="*/ 28 h 28"/>
                <a:gd name="T8" fmla="*/ 23 w 57"/>
                <a:gd name="T9" fmla="*/ 28 h 28"/>
                <a:gd name="T10" fmla="*/ 28 w 57"/>
                <a:gd name="T11" fmla="*/ 28 h 28"/>
                <a:gd name="T12" fmla="*/ 34 w 57"/>
                <a:gd name="T13" fmla="*/ 27 h 28"/>
                <a:gd name="T14" fmla="*/ 38 w 57"/>
                <a:gd name="T15" fmla="*/ 26 h 28"/>
                <a:gd name="T16" fmla="*/ 43 w 57"/>
                <a:gd name="T17" fmla="*/ 24 h 28"/>
                <a:gd name="T18" fmla="*/ 46 w 57"/>
                <a:gd name="T19" fmla="*/ 21 h 28"/>
                <a:gd name="T20" fmla="*/ 49 w 57"/>
                <a:gd name="T21" fmla="*/ 18 h 28"/>
                <a:gd name="T22" fmla="*/ 53 w 57"/>
                <a:gd name="T23" fmla="*/ 16 h 28"/>
                <a:gd name="T24" fmla="*/ 55 w 57"/>
                <a:gd name="T25" fmla="*/ 13 h 28"/>
                <a:gd name="T26" fmla="*/ 56 w 57"/>
                <a:gd name="T27" fmla="*/ 8 h 28"/>
                <a:gd name="T28" fmla="*/ 57 w 57"/>
                <a:gd name="T29" fmla="*/ 5 h 28"/>
                <a:gd name="T30" fmla="*/ 57 w 57"/>
                <a:gd name="T3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7" h="28">
                  <a:moveTo>
                    <a:pt x="0" y="26"/>
                  </a:moveTo>
                  <a:lnTo>
                    <a:pt x="6" y="27"/>
                  </a:lnTo>
                  <a:lnTo>
                    <a:pt x="12" y="28"/>
                  </a:lnTo>
                  <a:lnTo>
                    <a:pt x="17" y="28"/>
                  </a:lnTo>
                  <a:lnTo>
                    <a:pt x="23" y="28"/>
                  </a:lnTo>
                  <a:lnTo>
                    <a:pt x="28" y="28"/>
                  </a:lnTo>
                  <a:lnTo>
                    <a:pt x="34" y="27"/>
                  </a:lnTo>
                  <a:lnTo>
                    <a:pt x="38" y="26"/>
                  </a:lnTo>
                  <a:lnTo>
                    <a:pt x="43" y="24"/>
                  </a:lnTo>
                  <a:lnTo>
                    <a:pt x="46" y="21"/>
                  </a:lnTo>
                  <a:lnTo>
                    <a:pt x="49" y="18"/>
                  </a:lnTo>
                  <a:lnTo>
                    <a:pt x="53" y="16"/>
                  </a:lnTo>
                  <a:lnTo>
                    <a:pt x="55" y="13"/>
                  </a:lnTo>
                  <a:lnTo>
                    <a:pt x="56" y="8"/>
                  </a:lnTo>
                  <a:lnTo>
                    <a:pt x="57" y="5"/>
                  </a:lnTo>
                  <a:lnTo>
                    <a:pt x="57" y="0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68" name="Line 2748"/>
            <p:cNvSpPr>
              <a:spLocks noChangeShapeType="1"/>
            </p:cNvSpPr>
            <p:nvPr/>
          </p:nvSpPr>
          <p:spPr bwMode="auto">
            <a:xfrm flipH="1" flipV="1">
              <a:off x="2825" y="3559"/>
              <a:ext cx="48" cy="1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69" name="Freeform 2749"/>
            <p:cNvSpPr>
              <a:spLocks/>
            </p:cNvSpPr>
            <p:nvPr/>
          </p:nvSpPr>
          <p:spPr bwMode="auto">
            <a:xfrm>
              <a:off x="2793" y="3526"/>
              <a:ext cx="32" cy="33"/>
            </a:xfrm>
            <a:custGeom>
              <a:avLst/>
              <a:gdLst>
                <a:gd name="T0" fmla="*/ 0 w 58"/>
                <a:gd name="T1" fmla="*/ 0 h 57"/>
                <a:gd name="T2" fmla="*/ 0 w 58"/>
                <a:gd name="T3" fmla="*/ 5 h 57"/>
                <a:gd name="T4" fmla="*/ 1 w 58"/>
                <a:gd name="T5" fmla="*/ 9 h 57"/>
                <a:gd name="T6" fmla="*/ 2 w 58"/>
                <a:gd name="T7" fmla="*/ 14 h 57"/>
                <a:gd name="T8" fmla="*/ 5 w 58"/>
                <a:gd name="T9" fmla="*/ 18 h 57"/>
                <a:gd name="T10" fmla="*/ 8 w 58"/>
                <a:gd name="T11" fmla="*/ 23 h 57"/>
                <a:gd name="T12" fmla="*/ 11 w 58"/>
                <a:gd name="T13" fmla="*/ 27 h 57"/>
                <a:gd name="T14" fmla="*/ 15 w 58"/>
                <a:gd name="T15" fmla="*/ 31 h 57"/>
                <a:gd name="T16" fmla="*/ 19 w 58"/>
                <a:gd name="T17" fmla="*/ 36 h 57"/>
                <a:gd name="T18" fmla="*/ 23 w 58"/>
                <a:gd name="T19" fmla="*/ 40 h 57"/>
                <a:gd name="T20" fmla="*/ 29 w 58"/>
                <a:gd name="T21" fmla="*/ 44 h 57"/>
                <a:gd name="T22" fmla="*/ 35 w 58"/>
                <a:gd name="T23" fmla="*/ 47 h 57"/>
                <a:gd name="T24" fmla="*/ 40 w 58"/>
                <a:gd name="T25" fmla="*/ 50 h 57"/>
                <a:gd name="T26" fmla="*/ 46 w 58"/>
                <a:gd name="T27" fmla="*/ 52 h 57"/>
                <a:gd name="T28" fmla="*/ 51 w 58"/>
                <a:gd name="T29" fmla="*/ 55 h 57"/>
                <a:gd name="T30" fmla="*/ 58 w 58"/>
                <a:gd name="T31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8" h="57">
                  <a:moveTo>
                    <a:pt x="0" y="0"/>
                  </a:moveTo>
                  <a:lnTo>
                    <a:pt x="0" y="5"/>
                  </a:lnTo>
                  <a:lnTo>
                    <a:pt x="1" y="9"/>
                  </a:lnTo>
                  <a:lnTo>
                    <a:pt x="2" y="14"/>
                  </a:lnTo>
                  <a:lnTo>
                    <a:pt x="5" y="18"/>
                  </a:lnTo>
                  <a:lnTo>
                    <a:pt x="8" y="23"/>
                  </a:lnTo>
                  <a:lnTo>
                    <a:pt x="11" y="27"/>
                  </a:lnTo>
                  <a:lnTo>
                    <a:pt x="15" y="31"/>
                  </a:lnTo>
                  <a:lnTo>
                    <a:pt x="19" y="36"/>
                  </a:lnTo>
                  <a:lnTo>
                    <a:pt x="23" y="40"/>
                  </a:lnTo>
                  <a:lnTo>
                    <a:pt x="29" y="44"/>
                  </a:lnTo>
                  <a:lnTo>
                    <a:pt x="35" y="47"/>
                  </a:lnTo>
                  <a:lnTo>
                    <a:pt x="40" y="50"/>
                  </a:lnTo>
                  <a:lnTo>
                    <a:pt x="46" y="52"/>
                  </a:lnTo>
                  <a:lnTo>
                    <a:pt x="51" y="55"/>
                  </a:lnTo>
                  <a:lnTo>
                    <a:pt x="58" y="57"/>
                  </a:lnTo>
                </a:path>
              </a:pathLst>
            </a:custGeom>
            <a:noFill/>
            <a:ln w="19050" cmpd="sng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70" name="Line 2750"/>
            <p:cNvSpPr>
              <a:spLocks noChangeShapeType="1"/>
            </p:cNvSpPr>
            <p:nvPr/>
          </p:nvSpPr>
          <p:spPr bwMode="auto">
            <a:xfrm flipV="1">
              <a:off x="2793" y="3494"/>
              <a:ext cx="0" cy="3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238271" name="Text Box 2751"/>
          <p:cNvSpPr txBox="1">
            <a:spLocks noChangeArrowheads="1"/>
          </p:cNvSpPr>
          <p:nvPr/>
        </p:nvSpPr>
        <p:spPr bwMode="auto">
          <a:xfrm>
            <a:off x="117475" y="3076575"/>
            <a:ext cx="4775200" cy="676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</a:rPr>
              <a:t>③ </a:t>
            </a:r>
            <a:r>
              <a:rPr kumimoji="1" lang="zh-CN" altLang="en-US" sz="3200" b="1">
                <a:solidFill>
                  <a:srgbClr val="000000"/>
                </a:solidFill>
              </a:rPr>
              <a:t>画出有效圈部分的圆。</a:t>
            </a:r>
          </a:p>
        </p:txBody>
      </p:sp>
      <p:sp>
        <p:nvSpPr>
          <p:cNvPr id="238272" name="Text Box 2752"/>
          <p:cNvSpPr txBox="1">
            <a:spLocks noChangeArrowheads="1"/>
          </p:cNvSpPr>
          <p:nvPr/>
        </p:nvSpPr>
        <p:spPr bwMode="auto">
          <a:xfrm>
            <a:off x="117475" y="3703638"/>
            <a:ext cx="5602288" cy="1260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</a:rPr>
              <a:t>④ </a:t>
            </a:r>
            <a:r>
              <a:rPr kumimoji="1" lang="zh-CN" altLang="en-US" sz="3200" b="1">
                <a:solidFill>
                  <a:srgbClr val="000000"/>
                </a:solidFill>
              </a:rPr>
              <a:t>按右旋方向作相应</a:t>
            </a:r>
            <a:r>
              <a:rPr kumimoji="1" lang="zh-CN" altLang="en-US" sz="3200" b="1">
                <a:solidFill>
                  <a:srgbClr val="FF0000"/>
                </a:solidFill>
              </a:rPr>
              <a:t>圆</a:t>
            </a:r>
          </a:p>
          <a:p>
            <a:pPr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3200" b="1">
                <a:solidFill>
                  <a:srgbClr val="FF0000"/>
                </a:solidFill>
              </a:rPr>
              <a:t>     的公切线</a:t>
            </a:r>
            <a:r>
              <a:rPr kumimoji="1" lang="zh-CN" altLang="en-US" sz="3200" b="1">
                <a:solidFill>
                  <a:srgbClr val="000000"/>
                </a:solidFill>
              </a:rPr>
              <a:t>。</a:t>
            </a:r>
          </a:p>
        </p:txBody>
      </p:sp>
      <p:grpSp>
        <p:nvGrpSpPr>
          <p:cNvPr id="238273" name="Group 2753"/>
          <p:cNvGrpSpPr>
            <a:grpSpLocks/>
          </p:cNvGrpSpPr>
          <p:nvPr/>
        </p:nvGrpSpPr>
        <p:grpSpPr bwMode="auto">
          <a:xfrm>
            <a:off x="5248275" y="666750"/>
            <a:ext cx="3043238" cy="5175250"/>
            <a:chOff x="3306" y="420"/>
            <a:chExt cx="1917" cy="3260"/>
          </a:xfrm>
        </p:grpSpPr>
        <p:sp>
          <p:nvSpPr>
            <p:cNvPr id="238274" name="Line 2754"/>
            <p:cNvSpPr>
              <a:spLocks noChangeShapeType="1"/>
            </p:cNvSpPr>
            <p:nvPr/>
          </p:nvSpPr>
          <p:spPr bwMode="auto">
            <a:xfrm flipH="1" flipV="1">
              <a:off x="3347" y="2527"/>
              <a:ext cx="1743" cy="2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75" name="Line 2755"/>
            <p:cNvSpPr>
              <a:spLocks noChangeShapeType="1"/>
            </p:cNvSpPr>
            <p:nvPr/>
          </p:nvSpPr>
          <p:spPr bwMode="auto">
            <a:xfrm flipH="1" flipV="1">
              <a:off x="3306" y="2831"/>
              <a:ext cx="1743" cy="2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76" name="Line 2756"/>
            <p:cNvSpPr>
              <a:spLocks noChangeShapeType="1"/>
            </p:cNvSpPr>
            <p:nvPr/>
          </p:nvSpPr>
          <p:spPr bwMode="auto">
            <a:xfrm>
              <a:off x="3347" y="2992"/>
              <a:ext cx="1743" cy="2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77" name="Line 2757"/>
            <p:cNvSpPr>
              <a:spLocks noChangeShapeType="1"/>
            </p:cNvSpPr>
            <p:nvPr/>
          </p:nvSpPr>
          <p:spPr bwMode="auto">
            <a:xfrm>
              <a:off x="3306" y="3292"/>
              <a:ext cx="1743" cy="23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78" name="Line 2758"/>
            <p:cNvSpPr>
              <a:spLocks noChangeShapeType="1"/>
            </p:cNvSpPr>
            <p:nvPr/>
          </p:nvSpPr>
          <p:spPr bwMode="auto">
            <a:xfrm flipH="1" flipV="1">
              <a:off x="3343" y="3377"/>
              <a:ext cx="1739" cy="1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79" name="Line 2759"/>
            <p:cNvSpPr>
              <a:spLocks noChangeShapeType="1"/>
            </p:cNvSpPr>
            <p:nvPr/>
          </p:nvSpPr>
          <p:spPr bwMode="auto">
            <a:xfrm flipH="1" flipV="1">
              <a:off x="3347" y="804"/>
              <a:ext cx="1743" cy="23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80" name="Line 2760"/>
            <p:cNvSpPr>
              <a:spLocks noChangeShapeType="1"/>
            </p:cNvSpPr>
            <p:nvPr/>
          </p:nvSpPr>
          <p:spPr bwMode="auto">
            <a:xfrm flipH="1" flipV="1">
              <a:off x="3306" y="1107"/>
              <a:ext cx="1743" cy="23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81" name="Line 2761"/>
            <p:cNvSpPr>
              <a:spLocks noChangeShapeType="1"/>
            </p:cNvSpPr>
            <p:nvPr/>
          </p:nvSpPr>
          <p:spPr bwMode="auto">
            <a:xfrm flipH="1" flipV="1">
              <a:off x="3314" y="723"/>
              <a:ext cx="1743" cy="15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82" name="Line 2762"/>
            <p:cNvSpPr>
              <a:spLocks noChangeShapeType="1"/>
            </p:cNvSpPr>
            <p:nvPr/>
          </p:nvSpPr>
          <p:spPr bwMode="auto">
            <a:xfrm flipH="1" flipV="1">
              <a:off x="3343" y="420"/>
              <a:ext cx="1739" cy="1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83" name="Line 2763"/>
            <p:cNvSpPr>
              <a:spLocks noChangeShapeType="1"/>
            </p:cNvSpPr>
            <p:nvPr/>
          </p:nvSpPr>
          <p:spPr bwMode="auto">
            <a:xfrm flipH="1" flipV="1">
              <a:off x="4135" y="480"/>
              <a:ext cx="65" cy="1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84" name="Line 2764"/>
            <p:cNvSpPr>
              <a:spLocks noChangeShapeType="1"/>
            </p:cNvSpPr>
            <p:nvPr/>
          </p:nvSpPr>
          <p:spPr bwMode="auto">
            <a:xfrm flipH="1" flipV="1">
              <a:off x="4103" y="448"/>
              <a:ext cx="32" cy="3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85" name="Line 2765"/>
            <p:cNvSpPr>
              <a:spLocks noChangeShapeType="1"/>
            </p:cNvSpPr>
            <p:nvPr/>
          </p:nvSpPr>
          <p:spPr bwMode="auto">
            <a:xfrm flipH="1" flipV="1">
              <a:off x="4087" y="420"/>
              <a:ext cx="16" cy="2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86" name="Line 2766"/>
            <p:cNvSpPr>
              <a:spLocks noChangeShapeType="1"/>
            </p:cNvSpPr>
            <p:nvPr/>
          </p:nvSpPr>
          <p:spPr bwMode="auto">
            <a:xfrm>
              <a:off x="3326" y="3680"/>
              <a:ext cx="189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87" name="Line 2767"/>
            <p:cNvSpPr>
              <a:spLocks noChangeShapeType="1"/>
            </p:cNvSpPr>
            <p:nvPr/>
          </p:nvSpPr>
          <p:spPr bwMode="auto">
            <a:xfrm>
              <a:off x="4087" y="420"/>
              <a:ext cx="1136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  <p:sp>
        <p:nvSpPr>
          <p:cNvPr id="238288" name="Text Box 2768"/>
          <p:cNvSpPr txBox="1">
            <a:spLocks noChangeArrowheads="1"/>
          </p:cNvSpPr>
          <p:nvPr/>
        </p:nvSpPr>
        <p:spPr bwMode="auto">
          <a:xfrm>
            <a:off x="117475" y="4921250"/>
            <a:ext cx="3957638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3200" b="1">
                <a:solidFill>
                  <a:srgbClr val="000000"/>
                </a:solidFill>
              </a:rPr>
              <a:t>⑤ </a:t>
            </a:r>
            <a:r>
              <a:rPr kumimoji="1" lang="zh-CN" altLang="en-US" sz="3200" b="1">
                <a:solidFill>
                  <a:srgbClr val="000000"/>
                </a:solidFill>
              </a:rPr>
              <a:t>加深并画剖面线。</a:t>
            </a:r>
          </a:p>
        </p:txBody>
      </p:sp>
      <p:grpSp>
        <p:nvGrpSpPr>
          <p:cNvPr id="238289" name="Group 2769"/>
          <p:cNvGrpSpPr>
            <a:grpSpLocks/>
          </p:cNvGrpSpPr>
          <p:nvPr/>
        </p:nvGrpSpPr>
        <p:grpSpPr bwMode="auto">
          <a:xfrm>
            <a:off x="4876800" y="434975"/>
            <a:ext cx="3613150" cy="5580063"/>
            <a:chOff x="3072" y="274"/>
            <a:chExt cx="2276" cy="3515"/>
          </a:xfrm>
        </p:grpSpPr>
        <p:sp>
          <p:nvSpPr>
            <p:cNvPr id="238290" name="Line 2770"/>
            <p:cNvSpPr>
              <a:spLocks noChangeShapeType="1"/>
            </p:cNvSpPr>
            <p:nvPr/>
          </p:nvSpPr>
          <p:spPr bwMode="auto">
            <a:xfrm>
              <a:off x="4200" y="274"/>
              <a:ext cx="0" cy="1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91" name="Line 2771"/>
            <p:cNvSpPr>
              <a:spLocks noChangeShapeType="1"/>
            </p:cNvSpPr>
            <p:nvPr/>
          </p:nvSpPr>
          <p:spPr bwMode="auto">
            <a:xfrm>
              <a:off x="4200" y="513"/>
              <a:ext cx="0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92" name="Line 2772"/>
            <p:cNvSpPr>
              <a:spLocks noChangeShapeType="1"/>
            </p:cNvSpPr>
            <p:nvPr/>
          </p:nvSpPr>
          <p:spPr bwMode="auto">
            <a:xfrm>
              <a:off x="4200" y="610"/>
              <a:ext cx="0" cy="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93" name="Line 2773"/>
            <p:cNvSpPr>
              <a:spLocks noChangeShapeType="1"/>
            </p:cNvSpPr>
            <p:nvPr/>
          </p:nvSpPr>
          <p:spPr bwMode="auto">
            <a:xfrm>
              <a:off x="4200" y="941"/>
              <a:ext cx="0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94" name="Line 2774"/>
            <p:cNvSpPr>
              <a:spLocks noChangeShapeType="1"/>
            </p:cNvSpPr>
            <p:nvPr/>
          </p:nvSpPr>
          <p:spPr bwMode="auto">
            <a:xfrm>
              <a:off x="4200" y="1039"/>
              <a:ext cx="0" cy="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95" name="Line 2775"/>
            <p:cNvSpPr>
              <a:spLocks noChangeShapeType="1"/>
            </p:cNvSpPr>
            <p:nvPr/>
          </p:nvSpPr>
          <p:spPr bwMode="auto">
            <a:xfrm>
              <a:off x="4200" y="1370"/>
              <a:ext cx="0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96" name="Line 2776"/>
            <p:cNvSpPr>
              <a:spLocks noChangeShapeType="1"/>
            </p:cNvSpPr>
            <p:nvPr/>
          </p:nvSpPr>
          <p:spPr bwMode="auto">
            <a:xfrm>
              <a:off x="4200" y="1467"/>
              <a:ext cx="0" cy="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97" name="Line 2777"/>
            <p:cNvSpPr>
              <a:spLocks noChangeShapeType="1"/>
            </p:cNvSpPr>
            <p:nvPr/>
          </p:nvSpPr>
          <p:spPr bwMode="auto">
            <a:xfrm>
              <a:off x="4200" y="1795"/>
              <a:ext cx="0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98" name="Line 2778"/>
            <p:cNvSpPr>
              <a:spLocks noChangeShapeType="1"/>
            </p:cNvSpPr>
            <p:nvPr/>
          </p:nvSpPr>
          <p:spPr bwMode="auto">
            <a:xfrm>
              <a:off x="4200" y="1896"/>
              <a:ext cx="0" cy="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299" name="Line 2779"/>
            <p:cNvSpPr>
              <a:spLocks noChangeShapeType="1"/>
            </p:cNvSpPr>
            <p:nvPr/>
          </p:nvSpPr>
          <p:spPr bwMode="auto">
            <a:xfrm>
              <a:off x="4200" y="2224"/>
              <a:ext cx="0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00" name="Line 2780"/>
            <p:cNvSpPr>
              <a:spLocks noChangeShapeType="1"/>
            </p:cNvSpPr>
            <p:nvPr/>
          </p:nvSpPr>
          <p:spPr bwMode="auto">
            <a:xfrm>
              <a:off x="4200" y="2325"/>
              <a:ext cx="0" cy="2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01" name="Line 2781"/>
            <p:cNvSpPr>
              <a:spLocks noChangeShapeType="1"/>
            </p:cNvSpPr>
            <p:nvPr/>
          </p:nvSpPr>
          <p:spPr bwMode="auto">
            <a:xfrm>
              <a:off x="4200" y="2653"/>
              <a:ext cx="0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02" name="Line 2782"/>
            <p:cNvSpPr>
              <a:spLocks noChangeShapeType="1"/>
            </p:cNvSpPr>
            <p:nvPr/>
          </p:nvSpPr>
          <p:spPr bwMode="auto">
            <a:xfrm>
              <a:off x="4200" y="2750"/>
              <a:ext cx="0" cy="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03" name="Line 2783"/>
            <p:cNvSpPr>
              <a:spLocks noChangeShapeType="1"/>
            </p:cNvSpPr>
            <p:nvPr/>
          </p:nvSpPr>
          <p:spPr bwMode="auto">
            <a:xfrm>
              <a:off x="4200" y="3081"/>
              <a:ext cx="0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04" name="Line 2784"/>
            <p:cNvSpPr>
              <a:spLocks noChangeShapeType="1"/>
            </p:cNvSpPr>
            <p:nvPr/>
          </p:nvSpPr>
          <p:spPr bwMode="auto">
            <a:xfrm>
              <a:off x="4200" y="3178"/>
              <a:ext cx="0" cy="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05" name="Line 2785"/>
            <p:cNvSpPr>
              <a:spLocks noChangeShapeType="1"/>
            </p:cNvSpPr>
            <p:nvPr/>
          </p:nvSpPr>
          <p:spPr bwMode="auto">
            <a:xfrm>
              <a:off x="4200" y="3510"/>
              <a:ext cx="0" cy="4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06" name="Line 2786"/>
            <p:cNvSpPr>
              <a:spLocks noChangeShapeType="1"/>
            </p:cNvSpPr>
            <p:nvPr/>
          </p:nvSpPr>
          <p:spPr bwMode="auto">
            <a:xfrm>
              <a:off x="4200" y="3607"/>
              <a:ext cx="0" cy="1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07" name="Line 2787"/>
            <p:cNvSpPr>
              <a:spLocks noChangeShapeType="1"/>
            </p:cNvSpPr>
            <p:nvPr/>
          </p:nvSpPr>
          <p:spPr bwMode="auto">
            <a:xfrm>
              <a:off x="5069" y="310"/>
              <a:ext cx="0" cy="1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08" name="Line 2788"/>
            <p:cNvSpPr>
              <a:spLocks noChangeShapeType="1"/>
            </p:cNvSpPr>
            <p:nvPr/>
          </p:nvSpPr>
          <p:spPr bwMode="auto">
            <a:xfrm>
              <a:off x="5069" y="509"/>
              <a:ext cx="0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09" name="Line 2789"/>
            <p:cNvSpPr>
              <a:spLocks noChangeShapeType="1"/>
            </p:cNvSpPr>
            <p:nvPr/>
          </p:nvSpPr>
          <p:spPr bwMode="auto">
            <a:xfrm>
              <a:off x="5069" y="610"/>
              <a:ext cx="0" cy="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10" name="Line 2790"/>
            <p:cNvSpPr>
              <a:spLocks noChangeShapeType="1"/>
            </p:cNvSpPr>
            <p:nvPr/>
          </p:nvSpPr>
          <p:spPr bwMode="auto">
            <a:xfrm>
              <a:off x="5069" y="937"/>
              <a:ext cx="0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11" name="Line 2791"/>
            <p:cNvSpPr>
              <a:spLocks noChangeShapeType="1"/>
            </p:cNvSpPr>
            <p:nvPr/>
          </p:nvSpPr>
          <p:spPr bwMode="auto">
            <a:xfrm>
              <a:off x="5069" y="1039"/>
              <a:ext cx="0" cy="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12" name="Line 2792"/>
            <p:cNvSpPr>
              <a:spLocks noChangeShapeType="1"/>
            </p:cNvSpPr>
            <p:nvPr/>
          </p:nvSpPr>
          <p:spPr bwMode="auto">
            <a:xfrm>
              <a:off x="5069" y="1366"/>
              <a:ext cx="0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13" name="Line 2793"/>
            <p:cNvSpPr>
              <a:spLocks noChangeShapeType="1"/>
            </p:cNvSpPr>
            <p:nvPr/>
          </p:nvSpPr>
          <p:spPr bwMode="auto">
            <a:xfrm>
              <a:off x="5069" y="1463"/>
              <a:ext cx="0" cy="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14" name="Line 2794"/>
            <p:cNvSpPr>
              <a:spLocks noChangeShapeType="1"/>
            </p:cNvSpPr>
            <p:nvPr/>
          </p:nvSpPr>
          <p:spPr bwMode="auto">
            <a:xfrm>
              <a:off x="5069" y="1795"/>
              <a:ext cx="0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15" name="Line 2795"/>
            <p:cNvSpPr>
              <a:spLocks noChangeShapeType="1"/>
            </p:cNvSpPr>
            <p:nvPr/>
          </p:nvSpPr>
          <p:spPr bwMode="auto">
            <a:xfrm>
              <a:off x="5069" y="1892"/>
              <a:ext cx="0" cy="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16" name="Line 2796"/>
            <p:cNvSpPr>
              <a:spLocks noChangeShapeType="1"/>
            </p:cNvSpPr>
            <p:nvPr/>
          </p:nvSpPr>
          <p:spPr bwMode="auto">
            <a:xfrm>
              <a:off x="5069" y="2224"/>
              <a:ext cx="0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17" name="Line 2797"/>
            <p:cNvSpPr>
              <a:spLocks noChangeShapeType="1"/>
            </p:cNvSpPr>
            <p:nvPr/>
          </p:nvSpPr>
          <p:spPr bwMode="auto">
            <a:xfrm>
              <a:off x="5069" y="2321"/>
              <a:ext cx="0" cy="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18" name="Line 2798"/>
            <p:cNvSpPr>
              <a:spLocks noChangeShapeType="1"/>
            </p:cNvSpPr>
            <p:nvPr/>
          </p:nvSpPr>
          <p:spPr bwMode="auto">
            <a:xfrm>
              <a:off x="5069" y="2648"/>
              <a:ext cx="0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19" name="Line 2799"/>
            <p:cNvSpPr>
              <a:spLocks noChangeShapeType="1"/>
            </p:cNvSpPr>
            <p:nvPr/>
          </p:nvSpPr>
          <p:spPr bwMode="auto">
            <a:xfrm>
              <a:off x="5069" y="2750"/>
              <a:ext cx="0" cy="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20" name="Line 2800"/>
            <p:cNvSpPr>
              <a:spLocks noChangeShapeType="1"/>
            </p:cNvSpPr>
            <p:nvPr/>
          </p:nvSpPr>
          <p:spPr bwMode="auto">
            <a:xfrm>
              <a:off x="5069" y="3077"/>
              <a:ext cx="0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21" name="Line 2801"/>
            <p:cNvSpPr>
              <a:spLocks noChangeShapeType="1"/>
            </p:cNvSpPr>
            <p:nvPr/>
          </p:nvSpPr>
          <p:spPr bwMode="auto">
            <a:xfrm>
              <a:off x="5069" y="3178"/>
              <a:ext cx="0" cy="2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22" name="Line 2802"/>
            <p:cNvSpPr>
              <a:spLocks noChangeShapeType="1"/>
            </p:cNvSpPr>
            <p:nvPr/>
          </p:nvSpPr>
          <p:spPr bwMode="auto">
            <a:xfrm>
              <a:off x="5069" y="3506"/>
              <a:ext cx="0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23" name="Line 2803"/>
            <p:cNvSpPr>
              <a:spLocks noChangeShapeType="1"/>
            </p:cNvSpPr>
            <p:nvPr/>
          </p:nvSpPr>
          <p:spPr bwMode="auto">
            <a:xfrm>
              <a:off x="5069" y="3603"/>
              <a:ext cx="0" cy="14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24" name="Line 2804"/>
            <p:cNvSpPr>
              <a:spLocks noChangeShapeType="1"/>
            </p:cNvSpPr>
            <p:nvPr/>
          </p:nvSpPr>
          <p:spPr bwMode="auto">
            <a:xfrm>
              <a:off x="3326" y="294"/>
              <a:ext cx="0" cy="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25" name="Line 2805"/>
            <p:cNvSpPr>
              <a:spLocks noChangeShapeType="1"/>
            </p:cNvSpPr>
            <p:nvPr/>
          </p:nvSpPr>
          <p:spPr bwMode="auto">
            <a:xfrm>
              <a:off x="3326" y="509"/>
              <a:ext cx="0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26" name="Line 2806"/>
            <p:cNvSpPr>
              <a:spLocks noChangeShapeType="1"/>
            </p:cNvSpPr>
            <p:nvPr/>
          </p:nvSpPr>
          <p:spPr bwMode="auto">
            <a:xfrm>
              <a:off x="3326" y="610"/>
              <a:ext cx="0" cy="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27" name="Line 2807"/>
            <p:cNvSpPr>
              <a:spLocks noChangeShapeType="1"/>
            </p:cNvSpPr>
            <p:nvPr/>
          </p:nvSpPr>
          <p:spPr bwMode="auto">
            <a:xfrm>
              <a:off x="3326" y="937"/>
              <a:ext cx="0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28" name="Line 2808"/>
            <p:cNvSpPr>
              <a:spLocks noChangeShapeType="1"/>
            </p:cNvSpPr>
            <p:nvPr/>
          </p:nvSpPr>
          <p:spPr bwMode="auto">
            <a:xfrm>
              <a:off x="3326" y="1039"/>
              <a:ext cx="0" cy="2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29" name="Line 2809"/>
            <p:cNvSpPr>
              <a:spLocks noChangeShapeType="1"/>
            </p:cNvSpPr>
            <p:nvPr/>
          </p:nvSpPr>
          <p:spPr bwMode="auto">
            <a:xfrm>
              <a:off x="3326" y="1366"/>
              <a:ext cx="0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30" name="Line 2810"/>
            <p:cNvSpPr>
              <a:spLocks noChangeShapeType="1"/>
            </p:cNvSpPr>
            <p:nvPr/>
          </p:nvSpPr>
          <p:spPr bwMode="auto">
            <a:xfrm>
              <a:off x="3326" y="1463"/>
              <a:ext cx="0" cy="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31" name="Line 2811"/>
            <p:cNvSpPr>
              <a:spLocks noChangeShapeType="1"/>
            </p:cNvSpPr>
            <p:nvPr/>
          </p:nvSpPr>
          <p:spPr bwMode="auto">
            <a:xfrm>
              <a:off x="3326" y="1795"/>
              <a:ext cx="0" cy="4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32" name="Line 2812"/>
            <p:cNvSpPr>
              <a:spLocks noChangeShapeType="1"/>
            </p:cNvSpPr>
            <p:nvPr/>
          </p:nvSpPr>
          <p:spPr bwMode="auto">
            <a:xfrm>
              <a:off x="3326" y="1892"/>
              <a:ext cx="0" cy="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33" name="Line 2813"/>
            <p:cNvSpPr>
              <a:spLocks noChangeShapeType="1"/>
            </p:cNvSpPr>
            <p:nvPr/>
          </p:nvSpPr>
          <p:spPr bwMode="auto">
            <a:xfrm>
              <a:off x="3326" y="2224"/>
              <a:ext cx="0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34" name="Line 2814"/>
            <p:cNvSpPr>
              <a:spLocks noChangeShapeType="1"/>
            </p:cNvSpPr>
            <p:nvPr/>
          </p:nvSpPr>
          <p:spPr bwMode="auto">
            <a:xfrm>
              <a:off x="3326" y="2321"/>
              <a:ext cx="0" cy="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35" name="Line 2815"/>
            <p:cNvSpPr>
              <a:spLocks noChangeShapeType="1"/>
            </p:cNvSpPr>
            <p:nvPr/>
          </p:nvSpPr>
          <p:spPr bwMode="auto">
            <a:xfrm>
              <a:off x="3326" y="2648"/>
              <a:ext cx="0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36" name="Line 2816"/>
            <p:cNvSpPr>
              <a:spLocks noChangeShapeType="1"/>
            </p:cNvSpPr>
            <p:nvPr/>
          </p:nvSpPr>
          <p:spPr bwMode="auto">
            <a:xfrm>
              <a:off x="3326" y="2750"/>
              <a:ext cx="0" cy="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37" name="Line 2817"/>
            <p:cNvSpPr>
              <a:spLocks noChangeShapeType="1"/>
            </p:cNvSpPr>
            <p:nvPr/>
          </p:nvSpPr>
          <p:spPr bwMode="auto">
            <a:xfrm>
              <a:off x="3326" y="3077"/>
              <a:ext cx="0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38" name="Line 2818"/>
            <p:cNvSpPr>
              <a:spLocks noChangeShapeType="1"/>
            </p:cNvSpPr>
            <p:nvPr/>
          </p:nvSpPr>
          <p:spPr bwMode="auto">
            <a:xfrm>
              <a:off x="3326" y="3178"/>
              <a:ext cx="0" cy="2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39" name="Line 2819"/>
            <p:cNvSpPr>
              <a:spLocks noChangeShapeType="1"/>
            </p:cNvSpPr>
            <p:nvPr/>
          </p:nvSpPr>
          <p:spPr bwMode="auto">
            <a:xfrm>
              <a:off x="3326" y="3506"/>
              <a:ext cx="0" cy="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40" name="Line 2820"/>
            <p:cNvSpPr>
              <a:spLocks noChangeShapeType="1"/>
            </p:cNvSpPr>
            <p:nvPr/>
          </p:nvSpPr>
          <p:spPr bwMode="auto">
            <a:xfrm>
              <a:off x="3326" y="3603"/>
              <a:ext cx="0" cy="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41" name="Line 2821"/>
            <p:cNvSpPr>
              <a:spLocks noChangeShapeType="1"/>
            </p:cNvSpPr>
            <p:nvPr/>
          </p:nvSpPr>
          <p:spPr bwMode="auto">
            <a:xfrm>
              <a:off x="4087" y="420"/>
              <a:ext cx="1136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42" name="Line 2822"/>
            <p:cNvSpPr>
              <a:spLocks noChangeShapeType="1"/>
            </p:cNvSpPr>
            <p:nvPr/>
          </p:nvSpPr>
          <p:spPr bwMode="auto">
            <a:xfrm>
              <a:off x="3326" y="3680"/>
              <a:ext cx="189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43" name="Line 2823"/>
            <p:cNvSpPr>
              <a:spLocks noChangeShapeType="1"/>
            </p:cNvSpPr>
            <p:nvPr/>
          </p:nvSpPr>
          <p:spPr bwMode="auto">
            <a:xfrm flipV="1">
              <a:off x="3177" y="420"/>
              <a:ext cx="174" cy="1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44" name="Line 2824"/>
            <p:cNvSpPr>
              <a:spLocks noChangeShapeType="1"/>
            </p:cNvSpPr>
            <p:nvPr/>
          </p:nvSpPr>
          <p:spPr bwMode="auto">
            <a:xfrm flipV="1">
              <a:off x="3205" y="448"/>
              <a:ext cx="214" cy="2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45" name="Line 2825"/>
            <p:cNvSpPr>
              <a:spLocks noChangeShapeType="1"/>
            </p:cNvSpPr>
            <p:nvPr/>
          </p:nvSpPr>
          <p:spPr bwMode="auto">
            <a:xfrm flipV="1">
              <a:off x="3258" y="505"/>
              <a:ext cx="206" cy="2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46" name="Line 2826"/>
            <p:cNvSpPr>
              <a:spLocks noChangeShapeType="1"/>
            </p:cNvSpPr>
            <p:nvPr/>
          </p:nvSpPr>
          <p:spPr bwMode="auto">
            <a:xfrm flipV="1">
              <a:off x="3343" y="585"/>
              <a:ext cx="137" cy="1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47" name="Line 2827"/>
            <p:cNvSpPr>
              <a:spLocks noChangeShapeType="1"/>
            </p:cNvSpPr>
            <p:nvPr/>
          </p:nvSpPr>
          <p:spPr bwMode="auto">
            <a:xfrm flipV="1">
              <a:off x="4920" y="1039"/>
              <a:ext cx="174" cy="1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48" name="Line 2828"/>
            <p:cNvSpPr>
              <a:spLocks noChangeShapeType="1"/>
            </p:cNvSpPr>
            <p:nvPr/>
          </p:nvSpPr>
          <p:spPr bwMode="auto">
            <a:xfrm flipV="1">
              <a:off x="4948" y="1067"/>
              <a:ext cx="214" cy="2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49" name="Line 2829"/>
            <p:cNvSpPr>
              <a:spLocks noChangeShapeType="1"/>
            </p:cNvSpPr>
            <p:nvPr/>
          </p:nvSpPr>
          <p:spPr bwMode="auto">
            <a:xfrm flipV="1">
              <a:off x="5005" y="1123"/>
              <a:ext cx="202" cy="2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50" name="Line 2830"/>
            <p:cNvSpPr>
              <a:spLocks noChangeShapeType="1"/>
            </p:cNvSpPr>
            <p:nvPr/>
          </p:nvSpPr>
          <p:spPr bwMode="auto">
            <a:xfrm flipV="1">
              <a:off x="5090" y="1208"/>
              <a:ext cx="129" cy="13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51" name="Line 2831"/>
            <p:cNvSpPr>
              <a:spLocks noChangeShapeType="1"/>
            </p:cNvSpPr>
            <p:nvPr/>
          </p:nvSpPr>
          <p:spPr bwMode="auto">
            <a:xfrm flipV="1">
              <a:off x="4916" y="573"/>
              <a:ext cx="153" cy="1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52" name="Line 2832"/>
            <p:cNvSpPr>
              <a:spLocks noChangeShapeType="1"/>
            </p:cNvSpPr>
            <p:nvPr/>
          </p:nvSpPr>
          <p:spPr bwMode="auto">
            <a:xfrm flipV="1">
              <a:off x="4940" y="594"/>
              <a:ext cx="206" cy="20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53" name="Line 2833"/>
            <p:cNvSpPr>
              <a:spLocks noChangeShapeType="1"/>
            </p:cNvSpPr>
            <p:nvPr/>
          </p:nvSpPr>
          <p:spPr bwMode="auto">
            <a:xfrm flipV="1">
              <a:off x="4985" y="642"/>
              <a:ext cx="214" cy="2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54" name="Line 2834"/>
            <p:cNvSpPr>
              <a:spLocks noChangeShapeType="1"/>
            </p:cNvSpPr>
            <p:nvPr/>
          </p:nvSpPr>
          <p:spPr bwMode="auto">
            <a:xfrm flipV="1">
              <a:off x="5061" y="715"/>
              <a:ext cx="158" cy="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55" name="Line 2835"/>
            <p:cNvSpPr>
              <a:spLocks noChangeShapeType="1"/>
            </p:cNvSpPr>
            <p:nvPr/>
          </p:nvSpPr>
          <p:spPr bwMode="auto">
            <a:xfrm flipV="1">
              <a:off x="3177" y="808"/>
              <a:ext cx="182" cy="1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56" name="Line 2836"/>
            <p:cNvSpPr>
              <a:spLocks noChangeShapeType="1"/>
            </p:cNvSpPr>
            <p:nvPr/>
          </p:nvSpPr>
          <p:spPr bwMode="auto">
            <a:xfrm flipV="1">
              <a:off x="3209" y="840"/>
              <a:ext cx="214" cy="2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57" name="Line 2837"/>
            <p:cNvSpPr>
              <a:spLocks noChangeShapeType="1"/>
            </p:cNvSpPr>
            <p:nvPr/>
          </p:nvSpPr>
          <p:spPr bwMode="auto">
            <a:xfrm flipV="1">
              <a:off x="3266" y="893"/>
              <a:ext cx="202" cy="2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58" name="Line 2838"/>
            <p:cNvSpPr>
              <a:spLocks noChangeShapeType="1"/>
            </p:cNvSpPr>
            <p:nvPr/>
          </p:nvSpPr>
          <p:spPr bwMode="auto">
            <a:xfrm flipV="1">
              <a:off x="3355" y="982"/>
              <a:ext cx="121" cy="12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59" name="Freeform 2839"/>
            <p:cNvSpPr>
              <a:spLocks/>
            </p:cNvSpPr>
            <p:nvPr/>
          </p:nvSpPr>
          <p:spPr bwMode="auto">
            <a:xfrm>
              <a:off x="3177" y="420"/>
              <a:ext cx="303" cy="303"/>
            </a:xfrm>
            <a:custGeom>
              <a:avLst/>
              <a:gdLst>
                <a:gd name="T0" fmla="*/ 527 w 527"/>
                <a:gd name="T1" fmla="*/ 263 h 526"/>
                <a:gd name="T2" fmla="*/ 524 w 527"/>
                <a:gd name="T3" fmla="*/ 228 h 526"/>
                <a:gd name="T4" fmla="*/ 518 w 527"/>
                <a:gd name="T5" fmla="*/ 194 h 526"/>
                <a:gd name="T6" fmla="*/ 507 w 527"/>
                <a:gd name="T7" fmla="*/ 162 h 526"/>
                <a:gd name="T8" fmla="*/ 491 w 527"/>
                <a:gd name="T9" fmla="*/ 131 h 526"/>
                <a:gd name="T10" fmla="*/ 472 w 527"/>
                <a:gd name="T11" fmla="*/ 102 h 526"/>
                <a:gd name="T12" fmla="*/ 449 w 527"/>
                <a:gd name="T13" fmla="*/ 76 h 526"/>
                <a:gd name="T14" fmla="*/ 424 w 527"/>
                <a:gd name="T15" fmla="*/ 54 h 526"/>
                <a:gd name="T16" fmla="*/ 395 w 527"/>
                <a:gd name="T17" fmla="*/ 35 h 526"/>
                <a:gd name="T18" fmla="*/ 364 w 527"/>
                <a:gd name="T19" fmla="*/ 20 h 526"/>
                <a:gd name="T20" fmla="*/ 332 w 527"/>
                <a:gd name="T21" fmla="*/ 8 h 526"/>
                <a:gd name="T22" fmla="*/ 298 w 527"/>
                <a:gd name="T23" fmla="*/ 2 h 526"/>
                <a:gd name="T24" fmla="*/ 263 w 527"/>
                <a:gd name="T25" fmla="*/ 0 h 526"/>
                <a:gd name="T26" fmla="*/ 229 w 527"/>
                <a:gd name="T27" fmla="*/ 2 h 526"/>
                <a:gd name="T28" fmla="*/ 196 w 527"/>
                <a:gd name="T29" fmla="*/ 8 h 526"/>
                <a:gd name="T30" fmla="*/ 163 w 527"/>
                <a:gd name="T31" fmla="*/ 20 h 526"/>
                <a:gd name="T32" fmla="*/ 132 w 527"/>
                <a:gd name="T33" fmla="*/ 35 h 526"/>
                <a:gd name="T34" fmla="*/ 103 w 527"/>
                <a:gd name="T35" fmla="*/ 54 h 526"/>
                <a:gd name="T36" fmla="*/ 78 w 527"/>
                <a:gd name="T37" fmla="*/ 76 h 526"/>
                <a:gd name="T38" fmla="*/ 55 w 527"/>
                <a:gd name="T39" fmla="*/ 102 h 526"/>
                <a:gd name="T40" fmla="*/ 36 w 527"/>
                <a:gd name="T41" fmla="*/ 131 h 526"/>
                <a:gd name="T42" fmla="*/ 20 w 527"/>
                <a:gd name="T43" fmla="*/ 162 h 526"/>
                <a:gd name="T44" fmla="*/ 9 w 527"/>
                <a:gd name="T45" fmla="*/ 194 h 526"/>
                <a:gd name="T46" fmla="*/ 3 w 527"/>
                <a:gd name="T47" fmla="*/ 228 h 526"/>
                <a:gd name="T48" fmla="*/ 0 w 527"/>
                <a:gd name="T49" fmla="*/ 263 h 526"/>
                <a:gd name="T50" fmla="*/ 3 w 527"/>
                <a:gd name="T51" fmla="*/ 297 h 526"/>
                <a:gd name="T52" fmla="*/ 9 w 527"/>
                <a:gd name="T53" fmla="*/ 331 h 526"/>
                <a:gd name="T54" fmla="*/ 20 w 527"/>
                <a:gd name="T55" fmla="*/ 363 h 526"/>
                <a:gd name="T56" fmla="*/ 36 w 527"/>
                <a:gd name="T57" fmla="*/ 394 h 526"/>
                <a:gd name="T58" fmla="*/ 55 w 527"/>
                <a:gd name="T59" fmla="*/ 423 h 526"/>
                <a:gd name="T60" fmla="*/ 78 w 527"/>
                <a:gd name="T61" fmla="*/ 448 h 526"/>
                <a:gd name="T62" fmla="*/ 103 w 527"/>
                <a:gd name="T63" fmla="*/ 472 h 526"/>
                <a:gd name="T64" fmla="*/ 132 w 527"/>
                <a:gd name="T65" fmla="*/ 490 h 526"/>
                <a:gd name="T66" fmla="*/ 163 w 527"/>
                <a:gd name="T67" fmla="*/ 506 h 526"/>
                <a:gd name="T68" fmla="*/ 196 w 527"/>
                <a:gd name="T69" fmla="*/ 517 h 526"/>
                <a:gd name="T70" fmla="*/ 229 w 527"/>
                <a:gd name="T71" fmla="*/ 524 h 526"/>
                <a:gd name="T72" fmla="*/ 263 w 527"/>
                <a:gd name="T73" fmla="*/ 526 h 526"/>
                <a:gd name="T74" fmla="*/ 298 w 527"/>
                <a:gd name="T75" fmla="*/ 524 h 526"/>
                <a:gd name="T76" fmla="*/ 332 w 527"/>
                <a:gd name="T77" fmla="*/ 517 h 526"/>
                <a:gd name="T78" fmla="*/ 364 w 527"/>
                <a:gd name="T79" fmla="*/ 506 h 526"/>
                <a:gd name="T80" fmla="*/ 395 w 527"/>
                <a:gd name="T81" fmla="*/ 490 h 526"/>
                <a:gd name="T82" fmla="*/ 424 w 527"/>
                <a:gd name="T83" fmla="*/ 472 h 526"/>
                <a:gd name="T84" fmla="*/ 449 w 527"/>
                <a:gd name="T85" fmla="*/ 448 h 526"/>
                <a:gd name="T86" fmla="*/ 472 w 527"/>
                <a:gd name="T87" fmla="*/ 423 h 526"/>
                <a:gd name="T88" fmla="*/ 491 w 527"/>
                <a:gd name="T89" fmla="*/ 394 h 526"/>
                <a:gd name="T90" fmla="*/ 507 w 527"/>
                <a:gd name="T91" fmla="*/ 363 h 526"/>
                <a:gd name="T92" fmla="*/ 518 w 527"/>
                <a:gd name="T93" fmla="*/ 331 h 526"/>
                <a:gd name="T94" fmla="*/ 524 w 527"/>
                <a:gd name="T95" fmla="*/ 297 h 526"/>
                <a:gd name="T96" fmla="*/ 527 w 527"/>
                <a:gd name="T97" fmla="*/ 263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27" h="526">
                  <a:moveTo>
                    <a:pt x="527" y="263"/>
                  </a:moveTo>
                  <a:lnTo>
                    <a:pt x="524" y="228"/>
                  </a:lnTo>
                  <a:lnTo>
                    <a:pt x="518" y="194"/>
                  </a:lnTo>
                  <a:lnTo>
                    <a:pt x="507" y="162"/>
                  </a:lnTo>
                  <a:lnTo>
                    <a:pt x="491" y="131"/>
                  </a:lnTo>
                  <a:lnTo>
                    <a:pt x="472" y="102"/>
                  </a:lnTo>
                  <a:lnTo>
                    <a:pt x="449" y="76"/>
                  </a:lnTo>
                  <a:lnTo>
                    <a:pt x="424" y="54"/>
                  </a:lnTo>
                  <a:lnTo>
                    <a:pt x="395" y="35"/>
                  </a:lnTo>
                  <a:lnTo>
                    <a:pt x="364" y="20"/>
                  </a:lnTo>
                  <a:lnTo>
                    <a:pt x="332" y="8"/>
                  </a:lnTo>
                  <a:lnTo>
                    <a:pt x="298" y="2"/>
                  </a:lnTo>
                  <a:lnTo>
                    <a:pt x="263" y="0"/>
                  </a:lnTo>
                  <a:lnTo>
                    <a:pt x="229" y="2"/>
                  </a:lnTo>
                  <a:lnTo>
                    <a:pt x="196" y="8"/>
                  </a:lnTo>
                  <a:lnTo>
                    <a:pt x="163" y="20"/>
                  </a:lnTo>
                  <a:lnTo>
                    <a:pt x="132" y="35"/>
                  </a:lnTo>
                  <a:lnTo>
                    <a:pt x="103" y="54"/>
                  </a:lnTo>
                  <a:lnTo>
                    <a:pt x="78" y="76"/>
                  </a:lnTo>
                  <a:lnTo>
                    <a:pt x="55" y="102"/>
                  </a:lnTo>
                  <a:lnTo>
                    <a:pt x="36" y="131"/>
                  </a:lnTo>
                  <a:lnTo>
                    <a:pt x="20" y="162"/>
                  </a:lnTo>
                  <a:lnTo>
                    <a:pt x="9" y="194"/>
                  </a:lnTo>
                  <a:lnTo>
                    <a:pt x="3" y="228"/>
                  </a:lnTo>
                  <a:lnTo>
                    <a:pt x="0" y="263"/>
                  </a:lnTo>
                  <a:lnTo>
                    <a:pt x="3" y="297"/>
                  </a:lnTo>
                  <a:lnTo>
                    <a:pt x="9" y="331"/>
                  </a:lnTo>
                  <a:lnTo>
                    <a:pt x="20" y="363"/>
                  </a:lnTo>
                  <a:lnTo>
                    <a:pt x="36" y="394"/>
                  </a:lnTo>
                  <a:lnTo>
                    <a:pt x="55" y="423"/>
                  </a:lnTo>
                  <a:lnTo>
                    <a:pt x="78" y="448"/>
                  </a:lnTo>
                  <a:lnTo>
                    <a:pt x="103" y="472"/>
                  </a:lnTo>
                  <a:lnTo>
                    <a:pt x="132" y="490"/>
                  </a:lnTo>
                  <a:lnTo>
                    <a:pt x="163" y="506"/>
                  </a:lnTo>
                  <a:lnTo>
                    <a:pt x="196" y="517"/>
                  </a:lnTo>
                  <a:lnTo>
                    <a:pt x="229" y="524"/>
                  </a:lnTo>
                  <a:lnTo>
                    <a:pt x="263" y="526"/>
                  </a:lnTo>
                  <a:lnTo>
                    <a:pt x="298" y="524"/>
                  </a:lnTo>
                  <a:lnTo>
                    <a:pt x="332" y="517"/>
                  </a:lnTo>
                  <a:lnTo>
                    <a:pt x="364" y="506"/>
                  </a:lnTo>
                  <a:lnTo>
                    <a:pt x="395" y="490"/>
                  </a:lnTo>
                  <a:lnTo>
                    <a:pt x="424" y="472"/>
                  </a:lnTo>
                  <a:lnTo>
                    <a:pt x="449" y="448"/>
                  </a:lnTo>
                  <a:lnTo>
                    <a:pt x="472" y="423"/>
                  </a:lnTo>
                  <a:lnTo>
                    <a:pt x="491" y="394"/>
                  </a:lnTo>
                  <a:lnTo>
                    <a:pt x="507" y="363"/>
                  </a:lnTo>
                  <a:lnTo>
                    <a:pt x="518" y="331"/>
                  </a:lnTo>
                  <a:lnTo>
                    <a:pt x="524" y="297"/>
                  </a:lnTo>
                  <a:lnTo>
                    <a:pt x="527" y="26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60" name="Line 2840"/>
            <p:cNvSpPr>
              <a:spLocks noChangeShapeType="1"/>
            </p:cNvSpPr>
            <p:nvPr/>
          </p:nvSpPr>
          <p:spPr bwMode="auto">
            <a:xfrm flipV="1">
              <a:off x="5069" y="420"/>
              <a:ext cx="154" cy="15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61" name="Freeform 2841"/>
            <p:cNvSpPr>
              <a:spLocks/>
            </p:cNvSpPr>
            <p:nvPr/>
          </p:nvSpPr>
          <p:spPr bwMode="auto">
            <a:xfrm>
              <a:off x="4916" y="420"/>
              <a:ext cx="307" cy="153"/>
            </a:xfrm>
            <a:custGeom>
              <a:avLst/>
              <a:gdLst>
                <a:gd name="T0" fmla="*/ 0 w 526"/>
                <a:gd name="T1" fmla="*/ 0 h 263"/>
                <a:gd name="T2" fmla="*/ 2 w 526"/>
                <a:gd name="T3" fmla="*/ 34 h 263"/>
                <a:gd name="T4" fmla="*/ 8 w 526"/>
                <a:gd name="T5" fmla="*/ 67 h 263"/>
                <a:gd name="T6" fmla="*/ 19 w 526"/>
                <a:gd name="T7" fmla="*/ 100 h 263"/>
                <a:gd name="T8" fmla="*/ 35 w 526"/>
                <a:gd name="T9" fmla="*/ 131 h 263"/>
                <a:gd name="T10" fmla="*/ 54 w 526"/>
                <a:gd name="T11" fmla="*/ 160 h 263"/>
                <a:gd name="T12" fmla="*/ 76 w 526"/>
                <a:gd name="T13" fmla="*/ 185 h 263"/>
                <a:gd name="T14" fmla="*/ 102 w 526"/>
                <a:gd name="T15" fmla="*/ 209 h 263"/>
                <a:gd name="T16" fmla="*/ 131 w 526"/>
                <a:gd name="T17" fmla="*/ 227 h 263"/>
                <a:gd name="T18" fmla="*/ 162 w 526"/>
                <a:gd name="T19" fmla="*/ 243 h 263"/>
                <a:gd name="T20" fmla="*/ 194 w 526"/>
                <a:gd name="T21" fmla="*/ 254 h 263"/>
                <a:gd name="T22" fmla="*/ 228 w 526"/>
                <a:gd name="T23" fmla="*/ 260 h 263"/>
                <a:gd name="T24" fmla="*/ 263 w 526"/>
                <a:gd name="T25" fmla="*/ 263 h 263"/>
                <a:gd name="T26" fmla="*/ 297 w 526"/>
                <a:gd name="T27" fmla="*/ 260 h 263"/>
                <a:gd name="T28" fmla="*/ 330 w 526"/>
                <a:gd name="T29" fmla="*/ 254 h 263"/>
                <a:gd name="T30" fmla="*/ 363 w 526"/>
                <a:gd name="T31" fmla="*/ 243 h 263"/>
                <a:gd name="T32" fmla="*/ 394 w 526"/>
                <a:gd name="T33" fmla="*/ 227 h 263"/>
                <a:gd name="T34" fmla="*/ 423 w 526"/>
                <a:gd name="T35" fmla="*/ 209 h 263"/>
                <a:gd name="T36" fmla="*/ 448 w 526"/>
                <a:gd name="T37" fmla="*/ 185 h 263"/>
                <a:gd name="T38" fmla="*/ 472 w 526"/>
                <a:gd name="T39" fmla="*/ 160 h 263"/>
                <a:gd name="T40" fmla="*/ 490 w 526"/>
                <a:gd name="T41" fmla="*/ 131 h 263"/>
                <a:gd name="T42" fmla="*/ 506 w 526"/>
                <a:gd name="T43" fmla="*/ 100 h 263"/>
                <a:gd name="T44" fmla="*/ 517 w 526"/>
                <a:gd name="T45" fmla="*/ 67 h 263"/>
                <a:gd name="T46" fmla="*/ 523 w 526"/>
                <a:gd name="T47" fmla="*/ 34 h 263"/>
                <a:gd name="T48" fmla="*/ 526 w 526"/>
                <a:gd name="T49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26" h="263">
                  <a:moveTo>
                    <a:pt x="0" y="0"/>
                  </a:moveTo>
                  <a:lnTo>
                    <a:pt x="2" y="34"/>
                  </a:lnTo>
                  <a:lnTo>
                    <a:pt x="8" y="67"/>
                  </a:lnTo>
                  <a:lnTo>
                    <a:pt x="19" y="100"/>
                  </a:lnTo>
                  <a:lnTo>
                    <a:pt x="35" y="131"/>
                  </a:lnTo>
                  <a:lnTo>
                    <a:pt x="54" y="160"/>
                  </a:lnTo>
                  <a:lnTo>
                    <a:pt x="76" y="185"/>
                  </a:lnTo>
                  <a:lnTo>
                    <a:pt x="102" y="209"/>
                  </a:lnTo>
                  <a:lnTo>
                    <a:pt x="131" y="227"/>
                  </a:lnTo>
                  <a:lnTo>
                    <a:pt x="162" y="243"/>
                  </a:lnTo>
                  <a:lnTo>
                    <a:pt x="194" y="254"/>
                  </a:lnTo>
                  <a:lnTo>
                    <a:pt x="228" y="260"/>
                  </a:lnTo>
                  <a:lnTo>
                    <a:pt x="263" y="263"/>
                  </a:lnTo>
                  <a:lnTo>
                    <a:pt x="297" y="260"/>
                  </a:lnTo>
                  <a:lnTo>
                    <a:pt x="330" y="254"/>
                  </a:lnTo>
                  <a:lnTo>
                    <a:pt x="363" y="243"/>
                  </a:lnTo>
                  <a:lnTo>
                    <a:pt x="394" y="227"/>
                  </a:lnTo>
                  <a:lnTo>
                    <a:pt x="423" y="209"/>
                  </a:lnTo>
                  <a:lnTo>
                    <a:pt x="448" y="185"/>
                  </a:lnTo>
                  <a:lnTo>
                    <a:pt x="472" y="160"/>
                  </a:lnTo>
                  <a:lnTo>
                    <a:pt x="490" y="131"/>
                  </a:lnTo>
                  <a:lnTo>
                    <a:pt x="506" y="100"/>
                  </a:lnTo>
                  <a:lnTo>
                    <a:pt x="517" y="67"/>
                  </a:lnTo>
                  <a:lnTo>
                    <a:pt x="523" y="34"/>
                  </a:lnTo>
                  <a:lnTo>
                    <a:pt x="526" y="0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62" name="Line 2842"/>
            <p:cNvSpPr>
              <a:spLocks noChangeShapeType="1"/>
            </p:cNvSpPr>
            <p:nvPr/>
          </p:nvSpPr>
          <p:spPr bwMode="auto">
            <a:xfrm flipH="1">
              <a:off x="3080" y="573"/>
              <a:ext cx="51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63" name="Freeform 2843"/>
            <p:cNvSpPr>
              <a:spLocks/>
            </p:cNvSpPr>
            <p:nvPr/>
          </p:nvSpPr>
          <p:spPr bwMode="auto">
            <a:xfrm>
              <a:off x="4916" y="573"/>
              <a:ext cx="307" cy="304"/>
            </a:xfrm>
            <a:custGeom>
              <a:avLst/>
              <a:gdLst>
                <a:gd name="T0" fmla="*/ 526 w 526"/>
                <a:gd name="T1" fmla="*/ 263 h 526"/>
                <a:gd name="T2" fmla="*/ 523 w 526"/>
                <a:gd name="T3" fmla="*/ 228 h 526"/>
                <a:gd name="T4" fmla="*/ 517 w 526"/>
                <a:gd name="T5" fmla="*/ 194 h 526"/>
                <a:gd name="T6" fmla="*/ 506 w 526"/>
                <a:gd name="T7" fmla="*/ 162 h 526"/>
                <a:gd name="T8" fmla="*/ 490 w 526"/>
                <a:gd name="T9" fmla="*/ 131 h 526"/>
                <a:gd name="T10" fmla="*/ 472 w 526"/>
                <a:gd name="T11" fmla="*/ 102 h 526"/>
                <a:gd name="T12" fmla="*/ 448 w 526"/>
                <a:gd name="T13" fmla="*/ 77 h 526"/>
                <a:gd name="T14" fmla="*/ 423 w 526"/>
                <a:gd name="T15" fmla="*/ 54 h 526"/>
                <a:gd name="T16" fmla="*/ 394 w 526"/>
                <a:gd name="T17" fmla="*/ 35 h 526"/>
                <a:gd name="T18" fmla="*/ 363 w 526"/>
                <a:gd name="T19" fmla="*/ 20 h 526"/>
                <a:gd name="T20" fmla="*/ 330 w 526"/>
                <a:gd name="T21" fmla="*/ 9 h 526"/>
                <a:gd name="T22" fmla="*/ 297 w 526"/>
                <a:gd name="T23" fmla="*/ 2 h 526"/>
                <a:gd name="T24" fmla="*/ 263 w 526"/>
                <a:gd name="T25" fmla="*/ 0 h 526"/>
                <a:gd name="T26" fmla="*/ 228 w 526"/>
                <a:gd name="T27" fmla="*/ 2 h 526"/>
                <a:gd name="T28" fmla="*/ 194 w 526"/>
                <a:gd name="T29" fmla="*/ 9 h 526"/>
                <a:gd name="T30" fmla="*/ 162 w 526"/>
                <a:gd name="T31" fmla="*/ 20 h 526"/>
                <a:gd name="T32" fmla="*/ 131 w 526"/>
                <a:gd name="T33" fmla="*/ 35 h 526"/>
                <a:gd name="T34" fmla="*/ 102 w 526"/>
                <a:gd name="T35" fmla="*/ 54 h 526"/>
                <a:gd name="T36" fmla="*/ 76 w 526"/>
                <a:gd name="T37" fmla="*/ 77 h 526"/>
                <a:gd name="T38" fmla="*/ 54 w 526"/>
                <a:gd name="T39" fmla="*/ 102 h 526"/>
                <a:gd name="T40" fmla="*/ 35 w 526"/>
                <a:gd name="T41" fmla="*/ 131 h 526"/>
                <a:gd name="T42" fmla="*/ 19 w 526"/>
                <a:gd name="T43" fmla="*/ 162 h 526"/>
                <a:gd name="T44" fmla="*/ 8 w 526"/>
                <a:gd name="T45" fmla="*/ 194 h 526"/>
                <a:gd name="T46" fmla="*/ 2 w 526"/>
                <a:gd name="T47" fmla="*/ 228 h 526"/>
                <a:gd name="T48" fmla="*/ 0 w 526"/>
                <a:gd name="T49" fmla="*/ 263 h 526"/>
                <a:gd name="T50" fmla="*/ 2 w 526"/>
                <a:gd name="T51" fmla="*/ 297 h 526"/>
                <a:gd name="T52" fmla="*/ 8 w 526"/>
                <a:gd name="T53" fmla="*/ 331 h 526"/>
                <a:gd name="T54" fmla="*/ 19 w 526"/>
                <a:gd name="T55" fmla="*/ 363 h 526"/>
                <a:gd name="T56" fmla="*/ 35 w 526"/>
                <a:gd name="T57" fmla="*/ 394 h 526"/>
                <a:gd name="T58" fmla="*/ 54 w 526"/>
                <a:gd name="T59" fmla="*/ 423 h 526"/>
                <a:gd name="T60" fmla="*/ 76 w 526"/>
                <a:gd name="T61" fmla="*/ 450 h 526"/>
                <a:gd name="T62" fmla="*/ 102 w 526"/>
                <a:gd name="T63" fmla="*/ 472 h 526"/>
                <a:gd name="T64" fmla="*/ 131 w 526"/>
                <a:gd name="T65" fmla="*/ 490 h 526"/>
                <a:gd name="T66" fmla="*/ 162 w 526"/>
                <a:gd name="T67" fmla="*/ 506 h 526"/>
                <a:gd name="T68" fmla="*/ 194 w 526"/>
                <a:gd name="T69" fmla="*/ 517 h 526"/>
                <a:gd name="T70" fmla="*/ 228 w 526"/>
                <a:gd name="T71" fmla="*/ 524 h 526"/>
                <a:gd name="T72" fmla="*/ 263 w 526"/>
                <a:gd name="T73" fmla="*/ 526 h 526"/>
                <a:gd name="T74" fmla="*/ 297 w 526"/>
                <a:gd name="T75" fmla="*/ 524 h 526"/>
                <a:gd name="T76" fmla="*/ 330 w 526"/>
                <a:gd name="T77" fmla="*/ 517 h 526"/>
                <a:gd name="T78" fmla="*/ 363 w 526"/>
                <a:gd name="T79" fmla="*/ 506 h 526"/>
                <a:gd name="T80" fmla="*/ 394 w 526"/>
                <a:gd name="T81" fmla="*/ 490 h 526"/>
                <a:gd name="T82" fmla="*/ 423 w 526"/>
                <a:gd name="T83" fmla="*/ 472 h 526"/>
                <a:gd name="T84" fmla="*/ 448 w 526"/>
                <a:gd name="T85" fmla="*/ 450 h 526"/>
                <a:gd name="T86" fmla="*/ 472 w 526"/>
                <a:gd name="T87" fmla="*/ 423 h 526"/>
                <a:gd name="T88" fmla="*/ 490 w 526"/>
                <a:gd name="T89" fmla="*/ 394 h 526"/>
                <a:gd name="T90" fmla="*/ 506 w 526"/>
                <a:gd name="T91" fmla="*/ 363 h 526"/>
                <a:gd name="T92" fmla="*/ 517 w 526"/>
                <a:gd name="T93" fmla="*/ 331 h 526"/>
                <a:gd name="T94" fmla="*/ 523 w 526"/>
                <a:gd name="T95" fmla="*/ 297 h 526"/>
                <a:gd name="T96" fmla="*/ 526 w 526"/>
                <a:gd name="T97" fmla="*/ 263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26" h="526">
                  <a:moveTo>
                    <a:pt x="526" y="263"/>
                  </a:moveTo>
                  <a:lnTo>
                    <a:pt x="523" y="228"/>
                  </a:lnTo>
                  <a:lnTo>
                    <a:pt x="517" y="194"/>
                  </a:lnTo>
                  <a:lnTo>
                    <a:pt x="506" y="162"/>
                  </a:lnTo>
                  <a:lnTo>
                    <a:pt x="490" y="131"/>
                  </a:lnTo>
                  <a:lnTo>
                    <a:pt x="472" y="102"/>
                  </a:lnTo>
                  <a:lnTo>
                    <a:pt x="448" y="77"/>
                  </a:lnTo>
                  <a:lnTo>
                    <a:pt x="423" y="54"/>
                  </a:lnTo>
                  <a:lnTo>
                    <a:pt x="394" y="35"/>
                  </a:lnTo>
                  <a:lnTo>
                    <a:pt x="363" y="20"/>
                  </a:lnTo>
                  <a:lnTo>
                    <a:pt x="330" y="9"/>
                  </a:lnTo>
                  <a:lnTo>
                    <a:pt x="297" y="2"/>
                  </a:lnTo>
                  <a:lnTo>
                    <a:pt x="263" y="0"/>
                  </a:lnTo>
                  <a:lnTo>
                    <a:pt x="228" y="2"/>
                  </a:lnTo>
                  <a:lnTo>
                    <a:pt x="194" y="9"/>
                  </a:lnTo>
                  <a:lnTo>
                    <a:pt x="162" y="20"/>
                  </a:lnTo>
                  <a:lnTo>
                    <a:pt x="131" y="35"/>
                  </a:lnTo>
                  <a:lnTo>
                    <a:pt x="102" y="54"/>
                  </a:lnTo>
                  <a:lnTo>
                    <a:pt x="76" y="77"/>
                  </a:lnTo>
                  <a:lnTo>
                    <a:pt x="54" y="102"/>
                  </a:lnTo>
                  <a:lnTo>
                    <a:pt x="35" y="131"/>
                  </a:lnTo>
                  <a:lnTo>
                    <a:pt x="19" y="162"/>
                  </a:lnTo>
                  <a:lnTo>
                    <a:pt x="8" y="194"/>
                  </a:lnTo>
                  <a:lnTo>
                    <a:pt x="2" y="228"/>
                  </a:lnTo>
                  <a:lnTo>
                    <a:pt x="0" y="263"/>
                  </a:lnTo>
                  <a:lnTo>
                    <a:pt x="2" y="297"/>
                  </a:lnTo>
                  <a:lnTo>
                    <a:pt x="8" y="331"/>
                  </a:lnTo>
                  <a:lnTo>
                    <a:pt x="19" y="363"/>
                  </a:lnTo>
                  <a:lnTo>
                    <a:pt x="35" y="394"/>
                  </a:lnTo>
                  <a:lnTo>
                    <a:pt x="54" y="423"/>
                  </a:lnTo>
                  <a:lnTo>
                    <a:pt x="76" y="450"/>
                  </a:lnTo>
                  <a:lnTo>
                    <a:pt x="102" y="472"/>
                  </a:lnTo>
                  <a:lnTo>
                    <a:pt x="131" y="490"/>
                  </a:lnTo>
                  <a:lnTo>
                    <a:pt x="162" y="506"/>
                  </a:lnTo>
                  <a:lnTo>
                    <a:pt x="194" y="517"/>
                  </a:lnTo>
                  <a:lnTo>
                    <a:pt x="228" y="524"/>
                  </a:lnTo>
                  <a:lnTo>
                    <a:pt x="263" y="526"/>
                  </a:lnTo>
                  <a:lnTo>
                    <a:pt x="297" y="524"/>
                  </a:lnTo>
                  <a:lnTo>
                    <a:pt x="330" y="517"/>
                  </a:lnTo>
                  <a:lnTo>
                    <a:pt x="363" y="506"/>
                  </a:lnTo>
                  <a:lnTo>
                    <a:pt x="394" y="490"/>
                  </a:lnTo>
                  <a:lnTo>
                    <a:pt x="423" y="472"/>
                  </a:lnTo>
                  <a:lnTo>
                    <a:pt x="448" y="450"/>
                  </a:lnTo>
                  <a:lnTo>
                    <a:pt x="472" y="423"/>
                  </a:lnTo>
                  <a:lnTo>
                    <a:pt x="490" y="394"/>
                  </a:lnTo>
                  <a:lnTo>
                    <a:pt x="506" y="363"/>
                  </a:lnTo>
                  <a:lnTo>
                    <a:pt x="517" y="331"/>
                  </a:lnTo>
                  <a:lnTo>
                    <a:pt x="523" y="297"/>
                  </a:lnTo>
                  <a:lnTo>
                    <a:pt x="526" y="26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64" name="Line 2844"/>
            <p:cNvSpPr>
              <a:spLocks noChangeShapeType="1"/>
            </p:cNvSpPr>
            <p:nvPr/>
          </p:nvSpPr>
          <p:spPr bwMode="auto">
            <a:xfrm>
              <a:off x="4823" y="723"/>
              <a:ext cx="49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65" name="Freeform 2845"/>
            <p:cNvSpPr>
              <a:spLocks/>
            </p:cNvSpPr>
            <p:nvPr/>
          </p:nvSpPr>
          <p:spPr bwMode="auto">
            <a:xfrm>
              <a:off x="4916" y="1034"/>
              <a:ext cx="307" cy="308"/>
            </a:xfrm>
            <a:custGeom>
              <a:avLst/>
              <a:gdLst>
                <a:gd name="T0" fmla="*/ 526 w 526"/>
                <a:gd name="T1" fmla="*/ 263 h 526"/>
                <a:gd name="T2" fmla="*/ 523 w 526"/>
                <a:gd name="T3" fmla="*/ 229 h 526"/>
                <a:gd name="T4" fmla="*/ 517 w 526"/>
                <a:gd name="T5" fmla="*/ 195 h 526"/>
                <a:gd name="T6" fmla="*/ 506 w 526"/>
                <a:gd name="T7" fmla="*/ 163 h 526"/>
                <a:gd name="T8" fmla="*/ 490 w 526"/>
                <a:gd name="T9" fmla="*/ 132 h 526"/>
                <a:gd name="T10" fmla="*/ 472 w 526"/>
                <a:gd name="T11" fmla="*/ 103 h 526"/>
                <a:gd name="T12" fmla="*/ 448 w 526"/>
                <a:gd name="T13" fmla="*/ 77 h 526"/>
                <a:gd name="T14" fmla="*/ 423 w 526"/>
                <a:gd name="T15" fmla="*/ 54 h 526"/>
                <a:gd name="T16" fmla="*/ 394 w 526"/>
                <a:gd name="T17" fmla="*/ 36 h 526"/>
                <a:gd name="T18" fmla="*/ 363 w 526"/>
                <a:gd name="T19" fmla="*/ 20 h 526"/>
                <a:gd name="T20" fmla="*/ 330 w 526"/>
                <a:gd name="T21" fmla="*/ 9 h 526"/>
                <a:gd name="T22" fmla="*/ 297 w 526"/>
                <a:gd name="T23" fmla="*/ 3 h 526"/>
                <a:gd name="T24" fmla="*/ 263 w 526"/>
                <a:gd name="T25" fmla="*/ 0 h 526"/>
                <a:gd name="T26" fmla="*/ 228 w 526"/>
                <a:gd name="T27" fmla="*/ 3 h 526"/>
                <a:gd name="T28" fmla="*/ 194 w 526"/>
                <a:gd name="T29" fmla="*/ 9 h 526"/>
                <a:gd name="T30" fmla="*/ 162 w 526"/>
                <a:gd name="T31" fmla="*/ 20 h 526"/>
                <a:gd name="T32" fmla="*/ 131 w 526"/>
                <a:gd name="T33" fmla="*/ 36 h 526"/>
                <a:gd name="T34" fmla="*/ 102 w 526"/>
                <a:gd name="T35" fmla="*/ 54 h 526"/>
                <a:gd name="T36" fmla="*/ 76 w 526"/>
                <a:gd name="T37" fmla="*/ 77 h 526"/>
                <a:gd name="T38" fmla="*/ 54 w 526"/>
                <a:gd name="T39" fmla="*/ 103 h 526"/>
                <a:gd name="T40" fmla="*/ 35 w 526"/>
                <a:gd name="T41" fmla="*/ 132 h 526"/>
                <a:gd name="T42" fmla="*/ 19 w 526"/>
                <a:gd name="T43" fmla="*/ 163 h 526"/>
                <a:gd name="T44" fmla="*/ 8 w 526"/>
                <a:gd name="T45" fmla="*/ 195 h 526"/>
                <a:gd name="T46" fmla="*/ 2 w 526"/>
                <a:gd name="T47" fmla="*/ 229 h 526"/>
                <a:gd name="T48" fmla="*/ 0 w 526"/>
                <a:gd name="T49" fmla="*/ 263 h 526"/>
                <a:gd name="T50" fmla="*/ 2 w 526"/>
                <a:gd name="T51" fmla="*/ 298 h 526"/>
                <a:gd name="T52" fmla="*/ 8 w 526"/>
                <a:gd name="T53" fmla="*/ 331 h 526"/>
                <a:gd name="T54" fmla="*/ 19 w 526"/>
                <a:gd name="T55" fmla="*/ 364 h 526"/>
                <a:gd name="T56" fmla="*/ 35 w 526"/>
                <a:gd name="T57" fmla="*/ 395 h 526"/>
                <a:gd name="T58" fmla="*/ 54 w 526"/>
                <a:gd name="T59" fmla="*/ 424 h 526"/>
                <a:gd name="T60" fmla="*/ 76 w 526"/>
                <a:gd name="T61" fmla="*/ 449 h 526"/>
                <a:gd name="T62" fmla="*/ 102 w 526"/>
                <a:gd name="T63" fmla="*/ 472 h 526"/>
                <a:gd name="T64" fmla="*/ 131 w 526"/>
                <a:gd name="T65" fmla="*/ 491 h 526"/>
                <a:gd name="T66" fmla="*/ 162 w 526"/>
                <a:gd name="T67" fmla="*/ 507 h 526"/>
                <a:gd name="T68" fmla="*/ 194 w 526"/>
                <a:gd name="T69" fmla="*/ 518 h 526"/>
                <a:gd name="T70" fmla="*/ 228 w 526"/>
                <a:gd name="T71" fmla="*/ 524 h 526"/>
                <a:gd name="T72" fmla="*/ 263 w 526"/>
                <a:gd name="T73" fmla="*/ 526 h 526"/>
                <a:gd name="T74" fmla="*/ 297 w 526"/>
                <a:gd name="T75" fmla="*/ 524 h 526"/>
                <a:gd name="T76" fmla="*/ 330 w 526"/>
                <a:gd name="T77" fmla="*/ 518 h 526"/>
                <a:gd name="T78" fmla="*/ 363 w 526"/>
                <a:gd name="T79" fmla="*/ 507 h 526"/>
                <a:gd name="T80" fmla="*/ 394 w 526"/>
                <a:gd name="T81" fmla="*/ 491 h 526"/>
                <a:gd name="T82" fmla="*/ 423 w 526"/>
                <a:gd name="T83" fmla="*/ 472 h 526"/>
                <a:gd name="T84" fmla="*/ 448 w 526"/>
                <a:gd name="T85" fmla="*/ 449 h 526"/>
                <a:gd name="T86" fmla="*/ 472 w 526"/>
                <a:gd name="T87" fmla="*/ 424 h 526"/>
                <a:gd name="T88" fmla="*/ 490 w 526"/>
                <a:gd name="T89" fmla="*/ 395 h 526"/>
                <a:gd name="T90" fmla="*/ 506 w 526"/>
                <a:gd name="T91" fmla="*/ 364 h 526"/>
                <a:gd name="T92" fmla="*/ 517 w 526"/>
                <a:gd name="T93" fmla="*/ 331 h 526"/>
                <a:gd name="T94" fmla="*/ 523 w 526"/>
                <a:gd name="T95" fmla="*/ 298 h 526"/>
                <a:gd name="T96" fmla="*/ 526 w 526"/>
                <a:gd name="T97" fmla="*/ 263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26" h="526">
                  <a:moveTo>
                    <a:pt x="526" y="263"/>
                  </a:moveTo>
                  <a:lnTo>
                    <a:pt x="523" y="229"/>
                  </a:lnTo>
                  <a:lnTo>
                    <a:pt x="517" y="195"/>
                  </a:lnTo>
                  <a:lnTo>
                    <a:pt x="506" y="163"/>
                  </a:lnTo>
                  <a:lnTo>
                    <a:pt x="490" y="132"/>
                  </a:lnTo>
                  <a:lnTo>
                    <a:pt x="472" y="103"/>
                  </a:lnTo>
                  <a:lnTo>
                    <a:pt x="448" y="77"/>
                  </a:lnTo>
                  <a:lnTo>
                    <a:pt x="423" y="54"/>
                  </a:lnTo>
                  <a:lnTo>
                    <a:pt x="394" y="36"/>
                  </a:lnTo>
                  <a:lnTo>
                    <a:pt x="363" y="20"/>
                  </a:lnTo>
                  <a:lnTo>
                    <a:pt x="330" y="9"/>
                  </a:lnTo>
                  <a:lnTo>
                    <a:pt x="297" y="3"/>
                  </a:lnTo>
                  <a:lnTo>
                    <a:pt x="263" y="0"/>
                  </a:lnTo>
                  <a:lnTo>
                    <a:pt x="228" y="3"/>
                  </a:lnTo>
                  <a:lnTo>
                    <a:pt x="194" y="9"/>
                  </a:lnTo>
                  <a:lnTo>
                    <a:pt x="162" y="20"/>
                  </a:lnTo>
                  <a:lnTo>
                    <a:pt x="131" y="36"/>
                  </a:lnTo>
                  <a:lnTo>
                    <a:pt x="102" y="54"/>
                  </a:lnTo>
                  <a:lnTo>
                    <a:pt x="76" y="77"/>
                  </a:lnTo>
                  <a:lnTo>
                    <a:pt x="54" y="103"/>
                  </a:lnTo>
                  <a:lnTo>
                    <a:pt x="35" y="132"/>
                  </a:lnTo>
                  <a:lnTo>
                    <a:pt x="19" y="163"/>
                  </a:lnTo>
                  <a:lnTo>
                    <a:pt x="8" y="195"/>
                  </a:lnTo>
                  <a:lnTo>
                    <a:pt x="2" y="229"/>
                  </a:lnTo>
                  <a:lnTo>
                    <a:pt x="0" y="263"/>
                  </a:lnTo>
                  <a:lnTo>
                    <a:pt x="2" y="298"/>
                  </a:lnTo>
                  <a:lnTo>
                    <a:pt x="8" y="331"/>
                  </a:lnTo>
                  <a:lnTo>
                    <a:pt x="19" y="364"/>
                  </a:lnTo>
                  <a:lnTo>
                    <a:pt x="35" y="395"/>
                  </a:lnTo>
                  <a:lnTo>
                    <a:pt x="54" y="424"/>
                  </a:lnTo>
                  <a:lnTo>
                    <a:pt x="76" y="449"/>
                  </a:lnTo>
                  <a:lnTo>
                    <a:pt x="102" y="472"/>
                  </a:lnTo>
                  <a:lnTo>
                    <a:pt x="131" y="491"/>
                  </a:lnTo>
                  <a:lnTo>
                    <a:pt x="162" y="507"/>
                  </a:lnTo>
                  <a:lnTo>
                    <a:pt x="194" y="518"/>
                  </a:lnTo>
                  <a:lnTo>
                    <a:pt x="228" y="524"/>
                  </a:lnTo>
                  <a:lnTo>
                    <a:pt x="263" y="526"/>
                  </a:lnTo>
                  <a:lnTo>
                    <a:pt x="297" y="524"/>
                  </a:lnTo>
                  <a:lnTo>
                    <a:pt x="330" y="518"/>
                  </a:lnTo>
                  <a:lnTo>
                    <a:pt x="363" y="507"/>
                  </a:lnTo>
                  <a:lnTo>
                    <a:pt x="394" y="491"/>
                  </a:lnTo>
                  <a:lnTo>
                    <a:pt x="423" y="472"/>
                  </a:lnTo>
                  <a:lnTo>
                    <a:pt x="448" y="449"/>
                  </a:lnTo>
                  <a:lnTo>
                    <a:pt x="472" y="424"/>
                  </a:lnTo>
                  <a:lnTo>
                    <a:pt x="490" y="395"/>
                  </a:lnTo>
                  <a:lnTo>
                    <a:pt x="506" y="364"/>
                  </a:lnTo>
                  <a:lnTo>
                    <a:pt x="517" y="331"/>
                  </a:lnTo>
                  <a:lnTo>
                    <a:pt x="523" y="298"/>
                  </a:lnTo>
                  <a:lnTo>
                    <a:pt x="526" y="26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66" name="Line 2846"/>
            <p:cNvSpPr>
              <a:spLocks noChangeShapeType="1"/>
            </p:cNvSpPr>
            <p:nvPr/>
          </p:nvSpPr>
          <p:spPr bwMode="auto">
            <a:xfrm>
              <a:off x="4823" y="1188"/>
              <a:ext cx="48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67" name="Line 2847"/>
            <p:cNvSpPr>
              <a:spLocks noChangeShapeType="1"/>
            </p:cNvSpPr>
            <p:nvPr/>
          </p:nvSpPr>
          <p:spPr bwMode="auto">
            <a:xfrm flipH="1">
              <a:off x="3072" y="958"/>
              <a:ext cx="53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68" name="Freeform 2848"/>
            <p:cNvSpPr>
              <a:spLocks/>
            </p:cNvSpPr>
            <p:nvPr/>
          </p:nvSpPr>
          <p:spPr bwMode="auto">
            <a:xfrm>
              <a:off x="3177" y="804"/>
              <a:ext cx="303" cy="303"/>
            </a:xfrm>
            <a:custGeom>
              <a:avLst/>
              <a:gdLst>
                <a:gd name="T0" fmla="*/ 527 w 527"/>
                <a:gd name="T1" fmla="*/ 263 h 526"/>
                <a:gd name="T2" fmla="*/ 524 w 527"/>
                <a:gd name="T3" fmla="*/ 229 h 526"/>
                <a:gd name="T4" fmla="*/ 518 w 527"/>
                <a:gd name="T5" fmla="*/ 195 h 526"/>
                <a:gd name="T6" fmla="*/ 507 w 527"/>
                <a:gd name="T7" fmla="*/ 162 h 526"/>
                <a:gd name="T8" fmla="*/ 491 w 527"/>
                <a:gd name="T9" fmla="*/ 132 h 526"/>
                <a:gd name="T10" fmla="*/ 472 w 527"/>
                <a:gd name="T11" fmla="*/ 103 h 526"/>
                <a:gd name="T12" fmla="*/ 449 w 527"/>
                <a:gd name="T13" fmla="*/ 77 h 526"/>
                <a:gd name="T14" fmla="*/ 424 w 527"/>
                <a:gd name="T15" fmla="*/ 54 h 526"/>
                <a:gd name="T16" fmla="*/ 395 w 527"/>
                <a:gd name="T17" fmla="*/ 35 h 526"/>
                <a:gd name="T18" fmla="*/ 364 w 527"/>
                <a:gd name="T19" fmla="*/ 20 h 526"/>
                <a:gd name="T20" fmla="*/ 332 w 527"/>
                <a:gd name="T21" fmla="*/ 9 h 526"/>
                <a:gd name="T22" fmla="*/ 298 w 527"/>
                <a:gd name="T23" fmla="*/ 2 h 526"/>
                <a:gd name="T24" fmla="*/ 263 w 527"/>
                <a:gd name="T25" fmla="*/ 0 h 526"/>
                <a:gd name="T26" fmla="*/ 229 w 527"/>
                <a:gd name="T27" fmla="*/ 2 h 526"/>
                <a:gd name="T28" fmla="*/ 196 w 527"/>
                <a:gd name="T29" fmla="*/ 9 h 526"/>
                <a:gd name="T30" fmla="*/ 163 w 527"/>
                <a:gd name="T31" fmla="*/ 20 h 526"/>
                <a:gd name="T32" fmla="*/ 132 w 527"/>
                <a:gd name="T33" fmla="*/ 35 h 526"/>
                <a:gd name="T34" fmla="*/ 103 w 527"/>
                <a:gd name="T35" fmla="*/ 54 h 526"/>
                <a:gd name="T36" fmla="*/ 78 w 527"/>
                <a:gd name="T37" fmla="*/ 77 h 526"/>
                <a:gd name="T38" fmla="*/ 55 w 527"/>
                <a:gd name="T39" fmla="*/ 103 h 526"/>
                <a:gd name="T40" fmla="*/ 36 w 527"/>
                <a:gd name="T41" fmla="*/ 132 h 526"/>
                <a:gd name="T42" fmla="*/ 20 w 527"/>
                <a:gd name="T43" fmla="*/ 162 h 526"/>
                <a:gd name="T44" fmla="*/ 9 w 527"/>
                <a:gd name="T45" fmla="*/ 195 h 526"/>
                <a:gd name="T46" fmla="*/ 3 w 527"/>
                <a:gd name="T47" fmla="*/ 229 h 526"/>
                <a:gd name="T48" fmla="*/ 0 w 527"/>
                <a:gd name="T49" fmla="*/ 263 h 526"/>
                <a:gd name="T50" fmla="*/ 3 w 527"/>
                <a:gd name="T51" fmla="*/ 297 h 526"/>
                <a:gd name="T52" fmla="*/ 9 w 527"/>
                <a:gd name="T53" fmla="*/ 332 h 526"/>
                <a:gd name="T54" fmla="*/ 20 w 527"/>
                <a:gd name="T55" fmla="*/ 364 h 526"/>
                <a:gd name="T56" fmla="*/ 36 w 527"/>
                <a:gd name="T57" fmla="*/ 395 h 526"/>
                <a:gd name="T58" fmla="*/ 55 w 527"/>
                <a:gd name="T59" fmla="*/ 423 h 526"/>
                <a:gd name="T60" fmla="*/ 78 w 527"/>
                <a:gd name="T61" fmla="*/ 449 h 526"/>
                <a:gd name="T62" fmla="*/ 103 w 527"/>
                <a:gd name="T63" fmla="*/ 472 h 526"/>
                <a:gd name="T64" fmla="*/ 132 w 527"/>
                <a:gd name="T65" fmla="*/ 491 h 526"/>
                <a:gd name="T66" fmla="*/ 163 w 527"/>
                <a:gd name="T67" fmla="*/ 506 h 526"/>
                <a:gd name="T68" fmla="*/ 196 w 527"/>
                <a:gd name="T69" fmla="*/ 517 h 526"/>
                <a:gd name="T70" fmla="*/ 229 w 527"/>
                <a:gd name="T71" fmla="*/ 524 h 526"/>
                <a:gd name="T72" fmla="*/ 263 w 527"/>
                <a:gd name="T73" fmla="*/ 526 h 526"/>
                <a:gd name="T74" fmla="*/ 298 w 527"/>
                <a:gd name="T75" fmla="*/ 524 h 526"/>
                <a:gd name="T76" fmla="*/ 332 w 527"/>
                <a:gd name="T77" fmla="*/ 517 h 526"/>
                <a:gd name="T78" fmla="*/ 364 w 527"/>
                <a:gd name="T79" fmla="*/ 506 h 526"/>
                <a:gd name="T80" fmla="*/ 395 w 527"/>
                <a:gd name="T81" fmla="*/ 491 h 526"/>
                <a:gd name="T82" fmla="*/ 424 w 527"/>
                <a:gd name="T83" fmla="*/ 472 h 526"/>
                <a:gd name="T84" fmla="*/ 449 w 527"/>
                <a:gd name="T85" fmla="*/ 449 h 526"/>
                <a:gd name="T86" fmla="*/ 472 w 527"/>
                <a:gd name="T87" fmla="*/ 423 h 526"/>
                <a:gd name="T88" fmla="*/ 491 w 527"/>
                <a:gd name="T89" fmla="*/ 395 h 526"/>
                <a:gd name="T90" fmla="*/ 507 w 527"/>
                <a:gd name="T91" fmla="*/ 364 h 526"/>
                <a:gd name="T92" fmla="*/ 518 w 527"/>
                <a:gd name="T93" fmla="*/ 332 h 526"/>
                <a:gd name="T94" fmla="*/ 524 w 527"/>
                <a:gd name="T95" fmla="*/ 297 h 526"/>
                <a:gd name="T96" fmla="*/ 527 w 527"/>
                <a:gd name="T97" fmla="*/ 263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27" h="526">
                  <a:moveTo>
                    <a:pt x="527" y="263"/>
                  </a:moveTo>
                  <a:lnTo>
                    <a:pt x="524" y="229"/>
                  </a:lnTo>
                  <a:lnTo>
                    <a:pt x="518" y="195"/>
                  </a:lnTo>
                  <a:lnTo>
                    <a:pt x="507" y="162"/>
                  </a:lnTo>
                  <a:lnTo>
                    <a:pt x="491" y="132"/>
                  </a:lnTo>
                  <a:lnTo>
                    <a:pt x="472" y="103"/>
                  </a:lnTo>
                  <a:lnTo>
                    <a:pt x="449" y="77"/>
                  </a:lnTo>
                  <a:lnTo>
                    <a:pt x="424" y="54"/>
                  </a:lnTo>
                  <a:lnTo>
                    <a:pt x="395" y="35"/>
                  </a:lnTo>
                  <a:lnTo>
                    <a:pt x="364" y="20"/>
                  </a:lnTo>
                  <a:lnTo>
                    <a:pt x="332" y="9"/>
                  </a:lnTo>
                  <a:lnTo>
                    <a:pt x="298" y="2"/>
                  </a:lnTo>
                  <a:lnTo>
                    <a:pt x="263" y="0"/>
                  </a:lnTo>
                  <a:lnTo>
                    <a:pt x="229" y="2"/>
                  </a:lnTo>
                  <a:lnTo>
                    <a:pt x="196" y="9"/>
                  </a:lnTo>
                  <a:lnTo>
                    <a:pt x="163" y="20"/>
                  </a:lnTo>
                  <a:lnTo>
                    <a:pt x="132" y="35"/>
                  </a:lnTo>
                  <a:lnTo>
                    <a:pt x="103" y="54"/>
                  </a:lnTo>
                  <a:lnTo>
                    <a:pt x="78" y="77"/>
                  </a:lnTo>
                  <a:lnTo>
                    <a:pt x="55" y="103"/>
                  </a:lnTo>
                  <a:lnTo>
                    <a:pt x="36" y="132"/>
                  </a:lnTo>
                  <a:lnTo>
                    <a:pt x="20" y="162"/>
                  </a:lnTo>
                  <a:lnTo>
                    <a:pt x="9" y="195"/>
                  </a:lnTo>
                  <a:lnTo>
                    <a:pt x="3" y="229"/>
                  </a:lnTo>
                  <a:lnTo>
                    <a:pt x="0" y="263"/>
                  </a:lnTo>
                  <a:lnTo>
                    <a:pt x="3" y="297"/>
                  </a:lnTo>
                  <a:lnTo>
                    <a:pt x="9" y="332"/>
                  </a:lnTo>
                  <a:lnTo>
                    <a:pt x="20" y="364"/>
                  </a:lnTo>
                  <a:lnTo>
                    <a:pt x="36" y="395"/>
                  </a:lnTo>
                  <a:lnTo>
                    <a:pt x="55" y="423"/>
                  </a:lnTo>
                  <a:lnTo>
                    <a:pt x="78" y="449"/>
                  </a:lnTo>
                  <a:lnTo>
                    <a:pt x="103" y="472"/>
                  </a:lnTo>
                  <a:lnTo>
                    <a:pt x="132" y="491"/>
                  </a:lnTo>
                  <a:lnTo>
                    <a:pt x="163" y="506"/>
                  </a:lnTo>
                  <a:lnTo>
                    <a:pt x="196" y="517"/>
                  </a:lnTo>
                  <a:lnTo>
                    <a:pt x="229" y="524"/>
                  </a:lnTo>
                  <a:lnTo>
                    <a:pt x="263" y="526"/>
                  </a:lnTo>
                  <a:lnTo>
                    <a:pt x="298" y="524"/>
                  </a:lnTo>
                  <a:lnTo>
                    <a:pt x="332" y="517"/>
                  </a:lnTo>
                  <a:lnTo>
                    <a:pt x="364" y="506"/>
                  </a:lnTo>
                  <a:lnTo>
                    <a:pt x="395" y="491"/>
                  </a:lnTo>
                  <a:lnTo>
                    <a:pt x="424" y="472"/>
                  </a:lnTo>
                  <a:lnTo>
                    <a:pt x="449" y="449"/>
                  </a:lnTo>
                  <a:lnTo>
                    <a:pt x="472" y="423"/>
                  </a:lnTo>
                  <a:lnTo>
                    <a:pt x="491" y="395"/>
                  </a:lnTo>
                  <a:lnTo>
                    <a:pt x="507" y="364"/>
                  </a:lnTo>
                  <a:lnTo>
                    <a:pt x="518" y="332"/>
                  </a:lnTo>
                  <a:lnTo>
                    <a:pt x="524" y="297"/>
                  </a:lnTo>
                  <a:lnTo>
                    <a:pt x="527" y="26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69" name="Line 2849"/>
            <p:cNvSpPr>
              <a:spLocks noChangeShapeType="1"/>
            </p:cNvSpPr>
            <p:nvPr/>
          </p:nvSpPr>
          <p:spPr bwMode="auto">
            <a:xfrm flipV="1">
              <a:off x="5001" y="420"/>
              <a:ext cx="133" cy="13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70" name="Line 2850"/>
            <p:cNvSpPr>
              <a:spLocks noChangeShapeType="1"/>
            </p:cNvSpPr>
            <p:nvPr/>
          </p:nvSpPr>
          <p:spPr bwMode="auto">
            <a:xfrm flipV="1">
              <a:off x="4920" y="420"/>
              <a:ext cx="12" cy="1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71" name="Line 2851"/>
            <p:cNvSpPr>
              <a:spLocks noChangeShapeType="1"/>
            </p:cNvSpPr>
            <p:nvPr/>
          </p:nvSpPr>
          <p:spPr bwMode="auto">
            <a:xfrm flipV="1">
              <a:off x="4944" y="420"/>
              <a:ext cx="85" cy="8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72" name="Line 2852"/>
            <p:cNvSpPr>
              <a:spLocks noChangeShapeType="1"/>
            </p:cNvSpPr>
            <p:nvPr/>
          </p:nvSpPr>
          <p:spPr bwMode="auto">
            <a:xfrm>
              <a:off x="3326" y="3680"/>
              <a:ext cx="1897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73" name="Line 2853"/>
            <p:cNvSpPr>
              <a:spLocks noChangeShapeType="1"/>
            </p:cNvSpPr>
            <p:nvPr/>
          </p:nvSpPr>
          <p:spPr bwMode="auto">
            <a:xfrm flipV="1">
              <a:off x="3177" y="3377"/>
              <a:ext cx="137" cy="1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74" name="Line 2854"/>
            <p:cNvSpPr>
              <a:spLocks noChangeShapeType="1"/>
            </p:cNvSpPr>
            <p:nvPr/>
          </p:nvSpPr>
          <p:spPr bwMode="auto">
            <a:xfrm flipV="1">
              <a:off x="3193" y="3393"/>
              <a:ext cx="202" cy="20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75" name="Line 2855"/>
            <p:cNvSpPr>
              <a:spLocks noChangeShapeType="1"/>
            </p:cNvSpPr>
            <p:nvPr/>
          </p:nvSpPr>
          <p:spPr bwMode="auto">
            <a:xfrm flipV="1">
              <a:off x="3237" y="3437"/>
              <a:ext cx="211" cy="21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76" name="Line 2856"/>
            <p:cNvSpPr>
              <a:spLocks noChangeShapeType="1"/>
            </p:cNvSpPr>
            <p:nvPr/>
          </p:nvSpPr>
          <p:spPr bwMode="auto">
            <a:xfrm flipV="1">
              <a:off x="3306" y="3506"/>
              <a:ext cx="170" cy="1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77" name="Line 2857"/>
            <p:cNvSpPr>
              <a:spLocks noChangeShapeType="1"/>
            </p:cNvSpPr>
            <p:nvPr/>
          </p:nvSpPr>
          <p:spPr bwMode="auto">
            <a:xfrm flipV="1">
              <a:off x="4940" y="2778"/>
              <a:ext cx="53" cy="5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78" name="Line 2858"/>
            <p:cNvSpPr>
              <a:spLocks noChangeShapeType="1"/>
            </p:cNvSpPr>
            <p:nvPr/>
          </p:nvSpPr>
          <p:spPr bwMode="auto">
            <a:xfrm flipV="1">
              <a:off x="4920" y="2762"/>
              <a:ext cx="186" cy="1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79" name="Line 2859"/>
            <p:cNvSpPr>
              <a:spLocks noChangeShapeType="1"/>
            </p:cNvSpPr>
            <p:nvPr/>
          </p:nvSpPr>
          <p:spPr bwMode="auto">
            <a:xfrm flipV="1">
              <a:off x="4956" y="2798"/>
              <a:ext cx="215" cy="2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80" name="Line 2860"/>
            <p:cNvSpPr>
              <a:spLocks noChangeShapeType="1"/>
            </p:cNvSpPr>
            <p:nvPr/>
          </p:nvSpPr>
          <p:spPr bwMode="auto">
            <a:xfrm flipV="1">
              <a:off x="5013" y="2855"/>
              <a:ext cx="198" cy="1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81" name="Line 2861"/>
            <p:cNvSpPr>
              <a:spLocks noChangeShapeType="1"/>
            </p:cNvSpPr>
            <p:nvPr/>
          </p:nvSpPr>
          <p:spPr bwMode="auto">
            <a:xfrm flipV="1">
              <a:off x="5106" y="2948"/>
              <a:ext cx="109" cy="10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82" name="Line 2862"/>
            <p:cNvSpPr>
              <a:spLocks noChangeShapeType="1"/>
            </p:cNvSpPr>
            <p:nvPr/>
          </p:nvSpPr>
          <p:spPr bwMode="auto">
            <a:xfrm flipV="1">
              <a:off x="4920" y="3227"/>
              <a:ext cx="117" cy="11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83" name="Line 2863"/>
            <p:cNvSpPr>
              <a:spLocks noChangeShapeType="1"/>
            </p:cNvSpPr>
            <p:nvPr/>
          </p:nvSpPr>
          <p:spPr bwMode="auto">
            <a:xfrm flipV="1">
              <a:off x="4928" y="3235"/>
              <a:ext cx="198" cy="19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84" name="Line 2864"/>
            <p:cNvSpPr>
              <a:spLocks noChangeShapeType="1"/>
            </p:cNvSpPr>
            <p:nvPr/>
          </p:nvSpPr>
          <p:spPr bwMode="auto">
            <a:xfrm flipV="1">
              <a:off x="4968" y="3275"/>
              <a:ext cx="219" cy="21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85" name="Line 2865"/>
            <p:cNvSpPr>
              <a:spLocks noChangeShapeType="1"/>
            </p:cNvSpPr>
            <p:nvPr/>
          </p:nvSpPr>
          <p:spPr bwMode="auto">
            <a:xfrm flipV="1">
              <a:off x="5037" y="3340"/>
              <a:ext cx="182" cy="18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86" name="Line 2866"/>
            <p:cNvSpPr>
              <a:spLocks noChangeShapeType="1"/>
            </p:cNvSpPr>
            <p:nvPr/>
          </p:nvSpPr>
          <p:spPr bwMode="auto">
            <a:xfrm flipV="1">
              <a:off x="5162" y="3470"/>
              <a:ext cx="25" cy="2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87" name="Line 2867"/>
            <p:cNvSpPr>
              <a:spLocks noChangeShapeType="1"/>
            </p:cNvSpPr>
            <p:nvPr/>
          </p:nvSpPr>
          <p:spPr bwMode="auto">
            <a:xfrm flipV="1">
              <a:off x="3177" y="2992"/>
              <a:ext cx="125" cy="12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88" name="Line 2868"/>
            <p:cNvSpPr>
              <a:spLocks noChangeShapeType="1"/>
            </p:cNvSpPr>
            <p:nvPr/>
          </p:nvSpPr>
          <p:spPr bwMode="auto">
            <a:xfrm flipV="1">
              <a:off x="3189" y="3004"/>
              <a:ext cx="202" cy="20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89" name="Line 2869"/>
            <p:cNvSpPr>
              <a:spLocks noChangeShapeType="1"/>
            </p:cNvSpPr>
            <p:nvPr/>
          </p:nvSpPr>
          <p:spPr bwMode="auto">
            <a:xfrm flipV="1">
              <a:off x="3233" y="3049"/>
              <a:ext cx="211" cy="21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90" name="Line 2870"/>
            <p:cNvSpPr>
              <a:spLocks noChangeShapeType="1"/>
            </p:cNvSpPr>
            <p:nvPr/>
          </p:nvSpPr>
          <p:spPr bwMode="auto">
            <a:xfrm flipV="1">
              <a:off x="3298" y="3114"/>
              <a:ext cx="178" cy="1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91" name="Freeform 2871"/>
            <p:cNvSpPr>
              <a:spLocks/>
            </p:cNvSpPr>
            <p:nvPr/>
          </p:nvSpPr>
          <p:spPr bwMode="auto">
            <a:xfrm>
              <a:off x="3177" y="3377"/>
              <a:ext cx="303" cy="303"/>
            </a:xfrm>
            <a:custGeom>
              <a:avLst/>
              <a:gdLst>
                <a:gd name="T0" fmla="*/ 527 w 527"/>
                <a:gd name="T1" fmla="*/ 263 h 527"/>
                <a:gd name="T2" fmla="*/ 524 w 527"/>
                <a:gd name="T3" fmla="*/ 229 h 527"/>
                <a:gd name="T4" fmla="*/ 518 w 527"/>
                <a:gd name="T5" fmla="*/ 195 h 527"/>
                <a:gd name="T6" fmla="*/ 507 w 527"/>
                <a:gd name="T7" fmla="*/ 162 h 527"/>
                <a:gd name="T8" fmla="*/ 491 w 527"/>
                <a:gd name="T9" fmla="*/ 131 h 527"/>
                <a:gd name="T10" fmla="*/ 472 w 527"/>
                <a:gd name="T11" fmla="*/ 103 h 527"/>
                <a:gd name="T12" fmla="*/ 449 w 527"/>
                <a:gd name="T13" fmla="*/ 77 h 527"/>
                <a:gd name="T14" fmla="*/ 424 w 527"/>
                <a:gd name="T15" fmla="*/ 54 h 527"/>
                <a:gd name="T16" fmla="*/ 395 w 527"/>
                <a:gd name="T17" fmla="*/ 35 h 527"/>
                <a:gd name="T18" fmla="*/ 364 w 527"/>
                <a:gd name="T19" fmla="*/ 20 h 527"/>
                <a:gd name="T20" fmla="*/ 332 w 527"/>
                <a:gd name="T21" fmla="*/ 9 h 527"/>
                <a:gd name="T22" fmla="*/ 298 w 527"/>
                <a:gd name="T23" fmla="*/ 2 h 527"/>
                <a:gd name="T24" fmla="*/ 263 w 527"/>
                <a:gd name="T25" fmla="*/ 0 h 527"/>
                <a:gd name="T26" fmla="*/ 229 w 527"/>
                <a:gd name="T27" fmla="*/ 2 h 527"/>
                <a:gd name="T28" fmla="*/ 196 w 527"/>
                <a:gd name="T29" fmla="*/ 9 h 527"/>
                <a:gd name="T30" fmla="*/ 163 w 527"/>
                <a:gd name="T31" fmla="*/ 20 h 527"/>
                <a:gd name="T32" fmla="*/ 132 w 527"/>
                <a:gd name="T33" fmla="*/ 35 h 527"/>
                <a:gd name="T34" fmla="*/ 103 w 527"/>
                <a:gd name="T35" fmla="*/ 54 h 527"/>
                <a:gd name="T36" fmla="*/ 78 w 527"/>
                <a:gd name="T37" fmla="*/ 77 h 527"/>
                <a:gd name="T38" fmla="*/ 55 w 527"/>
                <a:gd name="T39" fmla="*/ 103 h 527"/>
                <a:gd name="T40" fmla="*/ 36 w 527"/>
                <a:gd name="T41" fmla="*/ 131 h 527"/>
                <a:gd name="T42" fmla="*/ 20 w 527"/>
                <a:gd name="T43" fmla="*/ 162 h 527"/>
                <a:gd name="T44" fmla="*/ 9 w 527"/>
                <a:gd name="T45" fmla="*/ 195 h 527"/>
                <a:gd name="T46" fmla="*/ 3 w 527"/>
                <a:gd name="T47" fmla="*/ 229 h 527"/>
                <a:gd name="T48" fmla="*/ 0 w 527"/>
                <a:gd name="T49" fmla="*/ 263 h 527"/>
                <a:gd name="T50" fmla="*/ 3 w 527"/>
                <a:gd name="T51" fmla="*/ 297 h 527"/>
                <a:gd name="T52" fmla="*/ 9 w 527"/>
                <a:gd name="T53" fmla="*/ 331 h 527"/>
                <a:gd name="T54" fmla="*/ 20 w 527"/>
                <a:gd name="T55" fmla="*/ 365 h 527"/>
                <a:gd name="T56" fmla="*/ 36 w 527"/>
                <a:gd name="T57" fmla="*/ 394 h 527"/>
                <a:gd name="T58" fmla="*/ 55 w 527"/>
                <a:gd name="T59" fmla="*/ 423 h 527"/>
                <a:gd name="T60" fmla="*/ 78 w 527"/>
                <a:gd name="T61" fmla="*/ 450 h 527"/>
                <a:gd name="T62" fmla="*/ 103 w 527"/>
                <a:gd name="T63" fmla="*/ 472 h 527"/>
                <a:gd name="T64" fmla="*/ 132 w 527"/>
                <a:gd name="T65" fmla="*/ 492 h 527"/>
                <a:gd name="T66" fmla="*/ 163 w 527"/>
                <a:gd name="T67" fmla="*/ 506 h 527"/>
                <a:gd name="T68" fmla="*/ 196 w 527"/>
                <a:gd name="T69" fmla="*/ 517 h 527"/>
                <a:gd name="T70" fmla="*/ 229 w 527"/>
                <a:gd name="T71" fmla="*/ 525 h 527"/>
                <a:gd name="T72" fmla="*/ 263 w 527"/>
                <a:gd name="T73" fmla="*/ 527 h 527"/>
                <a:gd name="T74" fmla="*/ 298 w 527"/>
                <a:gd name="T75" fmla="*/ 525 h 527"/>
                <a:gd name="T76" fmla="*/ 332 w 527"/>
                <a:gd name="T77" fmla="*/ 517 h 527"/>
                <a:gd name="T78" fmla="*/ 364 w 527"/>
                <a:gd name="T79" fmla="*/ 506 h 527"/>
                <a:gd name="T80" fmla="*/ 395 w 527"/>
                <a:gd name="T81" fmla="*/ 492 h 527"/>
                <a:gd name="T82" fmla="*/ 424 w 527"/>
                <a:gd name="T83" fmla="*/ 472 h 527"/>
                <a:gd name="T84" fmla="*/ 449 w 527"/>
                <a:gd name="T85" fmla="*/ 450 h 527"/>
                <a:gd name="T86" fmla="*/ 472 w 527"/>
                <a:gd name="T87" fmla="*/ 423 h 527"/>
                <a:gd name="T88" fmla="*/ 491 w 527"/>
                <a:gd name="T89" fmla="*/ 394 h 527"/>
                <a:gd name="T90" fmla="*/ 507 w 527"/>
                <a:gd name="T91" fmla="*/ 365 h 527"/>
                <a:gd name="T92" fmla="*/ 518 w 527"/>
                <a:gd name="T93" fmla="*/ 331 h 527"/>
                <a:gd name="T94" fmla="*/ 524 w 527"/>
                <a:gd name="T95" fmla="*/ 297 h 527"/>
                <a:gd name="T96" fmla="*/ 527 w 527"/>
                <a:gd name="T97" fmla="*/ 263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27" h="527">
                  <a:moveTo>
                    <a:pt x="527" y="263"/>
                  </a:moveTo>
                  <a:lnTo>
                    <a:pt x="524" y="229"/>
                  </a:lnTo>
                  <a:lnTo>
                    <a:pt x="518" y="195"/>
                  </a:lnTo>
                  <a:lnTo>
                    <a:pt x="507" y="162"/>
                  </a:lnTo>
                  <a:lnTo>
                    <a:pt x="491" y="131"/>
                  </a:lnTo>
                  <a:lnTo>
                    <a:pt x="472" y="103"/>
                  </a:lnTo>
                  <a:lnTo>
                    <a:pt x="449" y="77"/>
                  </a:lnTo>
                  <a:lnTo>
                    <a:pt x="424" y="54"/>
                  </a:lnTo>
                  <a:lnTo>
                    <a:pt x="395" y="35"/>
                  </a:lnTo>
                  <a:lnTo>
                    <a:pt x="364" y="20"/>
                  </a:lnTo>
                  <a:lnTo>
                    <a:pt x="332" y="9"/>
                  </a:lnTo>
                  <a:lnTo>
                    <a:pt x="298" y="2"/>
                  </a:lnTo>
                  <a:lnTo>
                    <a:pt x="263" y="0"/>
                  </a:lnTo>
                  <a:lnTo>
                    <a:pt x="229" y="2"/>
                  </a:lnTo>
                  <a:lnTo>
                    <a:pt x="196" y="9"/>
                  </a:lnTo>
                  <a:lnTo>
                    <a:pt x="163" y="20"/>
                  </a:lnTo>
                  <a:lnTo>
                    <a:pt x="132" y="35"/>
                  </a:lnTo>
                  <a:lnTo>
                    <a:pt x="103" y="54"/>
                  </a:lnTo>
                  <a:lnTo>
                    <a:pt x="78" y="77"/>
                  </a:lnTo>
                  <a:lnTo>
                    <a:pt x="55" y="103"/>
                  </a:lnTo>
                  <a:lnTo>
                    <a:pt x="36" y="131"/>
                  </a:lnTo>
                  <a:lnTo>
                    <a:pt x="20" y="162"/>
                  </a:lnTo>
                  <a:lnTo>
                    <a:pt x="9" y="195"/>
                  </a:lnTo>
                  <a:lnTo>
                    <a:pt x="3" y="229"/>
                  </a:lnTo>
                  <a:lnTo>
                    <a:pt x="0" y="263"/>
                  </a:lnTo>
                  <a:lnTo>
                    <a:pt x="3" y="297"/>
                  </a:lnTo>
                  <a:lnTo>
                    <a:pt x="9" y="331"/>
                  </a:lnTo>
                  <a:lnTo>
                    <a:pt x="20" y="365"/>
                  </a:lnTo>
                  <a:lnTo>
                    <a:pt x="36" y="394"/>
                  </a:lnTo>
                  <a:lnTo>
                    <a:pt x="55" y="423"/>
                  </a:lnTo>
                  <a:lnTo>
                    <a:pt x="78" y="450"/>
                  </a:lnTo>
                  <a:lnTo>
                    <a:pt x="103" y="472"/>
                  </a:lnTo>
                  <a:lnTo>
                    <a:pt x="132" y="492"/>
                  </a:lnTo>
                  <a:lnTo>
                    <a:pt x="163" y="506"/>
                  </a:lnTo>
                  <a:lnTo>
                    <a:pt x="196" y="517"/>
                  </a:lnTo>
                  <a:lnTo>
                    <a:pt x="229" y="525"/>
                  </a:lnTo>
                  <a:lnTo>
                    <a:pt x="263" y="527"/>
                  </a:lnTo>
                  <a:lnTo>
                    <a:pt x="298" y="525"/>
                  </a:lnTo>
                  <a:lnTo>
                    <a:pt x="332" y="517"/>
                  </a:lnTo>
                  <a:lnTo>
                    <a:pt x="364" y="506"/>
                  </a:lnTo>
                  <a:lnTo>
                    <a:pt x="395" y="492"/>
                  </a:lnTo>
                  <a:lnTo>
                    <a:pt x="424" y="472"/>
                  </a:lnTo>
                  <a:lnTo>
                    <a:pt x="449" y="450"/>
                  </a:lnTo>
                  <a:lnTo>
                    <a:pt x="472" y="423"/>
                  </a:lnTo>
                  <a:lnTo>
                    <a:pt x="491" y="394"/>
                  </a:lnTo>
                  <a:lnTo>
                    <a:pt x="507" y="365"/>
                  </a:lnTo>
                  <a:lnTo>
                    <a:pt x="518" y="331"/>
                  </a:lnTo>
                  <a:lnTo>
                    <a:pt x="524" y="297"/>
                  </a:lnTo>
                  <a:lnTo>
                    <a:pt x="527" y="26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92" name="Freeform 2872"/>
            <p:cNvSpPr>
              <a:spLocks/>
            </p:cNvSpPr>
            <p:nvPr/>
          </p:nvSpPr>
          <p:spPr bwMode="auto">
            <a:xfrm>
              <a:off x="4916" y="3526"/>
              <a:ext cx="307" cy="154"/>
            </a:xfrm>
            <a:custGeom>
              <a:avLst/>
              <a:gdLst>
                <a:gd name="T0" fmla="*/ 526 w 526"/>
                <a:gd name="T1" fmla="*/ 264 h 264"/>
                <a:gd name="T2" fmla="*/ 523 w 526"/>
                <a:gd name="T3" fmla="*/ 229 h 264"/>
                <a:gd name="T4" fmla="*/ 517 w 526"/>
                <a:gd name="T5" fmla="*/ 195 h 264"/>
                <a:gd name="T6" fmla="*/ 506 w 526"/>
                <a:gd name="T7" fmla="*/ 162 h 264"/>
                <a:gd name="T8" fmla="*/ 490 w 526"/>
                <a:gd name="T9" fmla="*/ 131 h 264"/>
                <a:gd name="T10" fmla="*/ 472 w 526"/>
                <a:gd name="T11" fmla="*/ 104 h 264"/>
                <a:gd name="T12" fmla="*/ 448 w 526"/>
                <a:gd name="T13" fmla="*/ 77 h 264"/>
                <a:gd name="T14" fmla="*/ 423 w 526"/>
                <a:gd name="T15" fmla="*/ 55 h 264"/>
                <a:gd name="T16" fmla="*/ 394 w 526"/>
                <a:gd name="T17" fmla="*/ 35 h 264"/>
                <a:gd name="T18" fmla="*/ 363 w 526"/>
                <a:gd name="T19" fmla="*/ 20 h 264"/>
                <a:gd name="T20" fmla="*/ 330 w 526"/>
                <a:gd name="T21" fmla="*/ 9 h 264"/>
                <a:gd name="T22" fmla="*/ 297 w 526"/>
                <a:gd name="T23" fmla="*/ 2 h 264"/>
                <a:gd name="T24" fmla="*/ 263 w 526"/>
                <a:gd name="T25" fmla="*/ 0 h 264"/>
                <a:gd name="T26" fmla="*/ 228 w 526"/>
                <a:gd name="T27" fmla="*/ 2 h 264"/>
                <a:gd name="T28" fmla="*/ 194 w 526"/>
                <a:gd name="T29" fmla="*/ 9 h 264"/>
                <a:gd name="T30" fmla="*/ 162 w 526"/>
                <a:gd name="T31" fmla="*/ 20 h 264"/>
                <a:gd name="T32" fmla="*/ 131 w 526"/>
                <a:gd name="T33" fmla="*/ 35 h 264"/>
                <a:gd name="T34" fmla="*/ 102 w 526"/>
                <a:gd name="T35" fmla="*/ 55 h 264"/>
                <a:gd name="T36" fmla="*/ 76 w 526"/>
                <a:gd name="T37" fmla="*/ 77 h 264"/>
                <a:gd name="T38" fmla="*/ 54 w 526"/>
                <a:gd name="T39" fmla="*/ 104 h 264"/>
                <a:gd name="T40" fmla="*/ 35 w 526"/>
                <a:gd name="T41" fmla="*/ 131 h 264"/>
                <a:gd name="T42" fmla="*/ 19 w 526"/>
                <a:gd name="T43" fmla="*/ 162 h 264"/>
                <a:gd name="T44" fmla="*/ 8 w 526"/>
                <a:gd name="T45" fmla="*/ 195 h 264"/>
                <a:gd name="T46" fmla="*/ 2 w 526"/>
                <a:gd name="T47" fmla="*/ 229 h 264"/>
                <a:gd name="T48" fmla="*/ 0 w 526"/>
                <a:gd name="T49" fmla="*/ 264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26" h="264">
                  <a:moveTo>
                    <a:pt x="526" y="264"/>
                  </a:moveTo>
                  <a:lnTo>
                    <a:pt x="523" y="229"/>
                  </a:lnTo>
                  <a:lnTo>
                    <a:pt x="517" y="195"/>
                  </a:lnTo>
                  <a:lnTo>
                    <a:pt x="506" y="162"/>
                  </a:lnTo>
                  <a:lnTo>
                    <a:pt x="490" y="131"/>
                  </a:lnTo>
                  <a:lnTo>
                    <a:pt x="472" y="104"/>
                  </a:lnTo>
                  <a:lnTo>
                    <a:pt x="448" y="77"/>
                  </a:lnTo>
                  <a:lnTo>
                    <a:pt x="423" y="55"/>
                  </a:lnTo>
                  <a:lnTo>
                    <a:pt x="394" y="35"/>
                  </a:lnTo>
                  <a:lnTo>
                    <a:pt x="363" y="20"/>
                  </a:lnTo>
                  <a:lnTo>
                    <a:pt x="330" y="9"/>
                  </a:lnTo>
                  <a:lnTo>
                    <a:pt x="297" y="2"/>
                  </a:lnTo>
                  <a:lnTo>
                    <a:pt x="263" y="0"/>
                  </a:lnTo>
                  <a:lnTo>
                    <a:pt x="228" y="2"/>
                  </a:lnTo>
                  <a:lnTo>
                    <a:pt x="194" y="9"/>
                  </a:lnTo>
                  <a:lnTo>
                    <a:pt x="162" y="20"/>
                  </a:lnTo>
                  <a:lnTo>
                    <a:pt x="131" y="35"/>
                  </a:lnTo>
                  <a:lnTo>
                    <a:pt x="102" y="55"/>
                  </a:lnTo>
                  <a:lnTo>
                    <a:pt x="76" y="77"/>
                  </a:lnTo>
                  <a:lnTo>
                    <a:pt x="54" y="104"/>
                  </a:lnTo>
                  <a:lnTo>
                    <a:pt x="35" y="131"/>
                  </a:lnTo>
                  <a:lnTo>
                    <a:pt x="19" y="162"/>
                  </a:lnTo>
                  <a:lnTo>
                    <a:pt x="8" y="195"/>
                  </a:lnTo>
                  <a:lnTo>
                    <a:pt x="2" y="229"/>
                  </a:lnTo>
                  <a:lnTo>
                    <a:pt x="0" y="264"/>
                  </a:lnTo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93" name="Line 2873"/>
            <p:cNvSpPr>
              <a:spLocks noChangeShapeType="1"/>
            </p:cNvSpPr>
            <p:nvPr/>
          </p:nvSpPr>
          <p:spPr bwMode="auto">
            <a:xfrm flipH="1">
              <a:off x="3100" y="3526"/>
              <a:ext cx="49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94" name="Freeform 2874"/>
            <p:cNvSpPr>
              <a:spLocks/>
            </p:cNvSpPr>
            <p:nvPr/>
          </p:nvSpPr>
          <p:spPr bwMode="auto">
            <a:xfrm>
              <a:off x="4916" y="3223"/>
              <a:ext cx="307" cy="303"/>
            </a:xfrm>
            <a:custGeom>
              <a:avLst/>
              <a:gdLst>
                <a:gd name="T0" fmla="*/ 526 w 526"/>
                <a:gd name="T1" fmla="*/ 263 h 526"/>
                <a:gd name="T2" fmla="*/ 523 w 526"/>
                <a:gd name="T3" fmla="*/ 229 h 526"/>
                <a:gd name="T4" fmla="*/ 517 w 526"/>
                <a:gd name="T5" fmla="*/ 194 h 526"/>
                <a:gd name="T6" fmla="*/ 506 w 526"/>
                <a:gd name="T7" fmla="*/ 162 h 526"/>
                <a:gd name="T8" fmla="*/ 490 w 526"/>
                <a:gd name="T9" fmla="*/ 131 h 526"/>
                <a:gd name="T10" fmla="*/ 472 w 526"/>
                <a:gd name="T11" fmla="*/ 103 h 526"/>
                <a:gd name="T12" fmla="*/ 448 w 526"/>
                <a:gd name="T13" fmla="*/ 77 h 526"/>
                <a:gd name="T14" fmla="*/ 423 w 526"/>
                <a:gd name="T15" fmla="*/ 54 h 526"/>
                <a:gd name="T16" fmla="*/ 394 w 526"/>
                <a:gd name="T17" fmla="*/ 35 h 526"/>
                <a:gd name="T18" fmla="*/ 363 w 526"/>
                <a:gd name="T19" fmla="*/ 20 h 526"/>
                <a:gd name="T20" fmla="*/ 330 w 526"/>
                <a:gd name="T21" fmla="*/ 9 h 526"/>
                <a:gd name="T22" fmla="*/ 297 w 526"/>
                <a:gd name="T23" fmla="*/ 2 h 526"/>
                <a:gd name="T24" fmla="*/ 263 w 526"/>
                <a:gd name="T25" fmla="*/ 0 h 526"/>
                <a:gd name="T26" fmla="*/ 228 w 526"/>
                <a:gd name="T27" fmla="*/ 2 h 526"/>
                <a:gd name="T28" fmla="*/ 194 w 526"/>
                <a:gd name="T29" fmla="*/ 9 h 526"/>
                <a:gd name="T30" fmla="*/ 162 w 526"/>
                <a:gd name="T31" fmla="*/ 20 h 526"/>
                <a:gd name="T32" fmla="*/ 131 w 526"/>
                <a:gd name="T33" fmla="*/ 35 h 526"/>
                <a:gd name="T34" fmla="*/ 102 w 526"/>
                <a:gd name="T35" fmla="*/ 54 h 526"/>
                <a:gd name="T36" fmla="*/ 76 w 526"/>
                <a:gd name="T37" fmla="*/ 77 h 526"/>
                <a:gd name="T38" fmla="*/ 54 w 526"/>
                <a:gd name="T39" fmla="*/ 103 h 526"/>
                <a:gd name="T40" fmla="*/ 35 w 526"/>
                <a:gd name="T41" fmla="*/ 131 h 526"/>
                <a:gd name="T42" fmla="*/ 19 w 526"/>
                <a:gd name="T43" fmla="*/ 162 h 526"/>
                <a:gd name="T44" fmla="*/ 8 w 526"/>
                <a:gd name="T45" fmla="*/ 194 h 526"/>
                <a:gd name="T46" fmla="*/ 2 w 526"/>
                <a:gd name="T47" fmla="*/ 229 h 526"/>
                <a:gd name="T48" fmla="*/ 0 w 526"/>
                <a:gd name="T49" fmla="*/ 263 h 526"/>
                <a:gd name="T50" fmla="*/ 2 w 526"/>
                <a:gd name="T51" fmla="*/ 297 h 526"/>
                <a:gd name="T52" fmla="*/ 8 w 526"/>
                <a:gd name="T53" fmla="*/ 331 h 526"/>
                <a:gd name="T54" fmla="*/ 19 w 526"/>
                <a:gd name="T55" fmla="*/ 363 h 526"/>
                <a:gd name="T56" fmla="*/ 35 w 526"/>
                <a:gd name="T57" fmla="*/ 394 h 526"/>
                <a:gd name="T58" fmla="*/ 54 w 526"/>
                <a:gd name="T59" fmla="*/ 423 h 526"/>
                <a:gd name="T60" fmla="*/ 76 w 526"/>
                <a:gd name="T61" fmla="*/ 450 h 526"/>
                <a:gd name="T62" fmla="*/ 102 w 526"/>
                <a:gd name="T63" fmla="*/ 472 h 526"/>
                <a:gd name="T64" fmla="*/ 131 w 526"/>
                <a:gd name="T65" fmla="*/ 490 h 526"/>
                <a:gd name="T66" fmla="*/ 162 w 526"/>
                <a:gd name="T67" fmla="*/ 506 h 526"/>
                <a:gd name="T68" fmla="*/ 194 w 526"/>
                <a:gd name="T69" fmla="*/ 517 h 526"/>
                <a:gd name="T70" fmla="*/ 228 w 526"/>
                <a:gd name="T71" fmla="*/ 524 h 526"/>
                <a:gd name="T72" fmla="*/ 263 w 526"/>
                <a:gd name="T73" fmla="*/ 526 h 526"/>
                <a:gd name="T74" fmla="*/ 297 w 526"/>
                <a:gd name="T75" fmla="*/ 524 h 526"/>
                <a:gd name="T76" fmla="*/ 330 w 526"/>
                <a:gd name="T77" fmla="*/ 517 h 526"/>
                <a:gd name="T78" fmla="*/ 363 w 526"/>
                <a:gd name="T79" fmla="*/ 506 h 526"/>
                <a:gd name="T80" fmla="*/ 394 w 526"/>
                <a:gd name="T81" fmla="*/ 490 h 526"/>
                <a:gd name="T82" fmla="*/ 423 w 526"/>
                <a:gd name="T83" fmla="*/ 472 h 526"/>
                <a:gd name="T84" fmla="*/ 448 w 526"/>
                <a:gd name="T85" fmla="*/ 450 h 526"/>
                <a:gd name="T86" fmla="*/ 472 w 526"/>
                <a:gd name="T87" fmla="*/ 423 h 526"/>
                <a:gd name="T88" fmla="*/ 490 w 526"/>
                <a:gd name="T89" fmla="*/ 394 h 526"/>
                <a:gd name="T90" fmla="*/ 506 w 526"/>
                <a:gd name="T91" fmla="*/ 363 h 526"/>
                <a:gd name="T92" fmla="*/ 517 w 526"/>
                <a:gd name="T93" fmla="*/ 331 h 526"/>
                <a:gd name="T94" fmla="*/ 523 w 526"/>
                <a:gd name="T95" fmla="*/ 297 h 526"/>
                <a:gd name="T96" fmla="*/ 526 w 526"/>
                <a:gd name="T97" fmla="*/ 263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26" h="526">
                  <a:moveTo>
                    <a:pt x="526" y="263"/>
                  </a:moveTo>
                  <a:lnTo>
                    <a:pt x="523" y="229"/>
                  </a:lnTo>
                  <a:lnTo>
                    <a:pt x="517" y="194"/>
                  </a:lnTo>
                  <a:lnTo>
                    <a:pt x="506" y="162"/>
                  </a:lnTo>
                  <a:lnTo>
                    <a:pt x="490" y="131"/>
                  </a:lnTo>
                  <a:lnTo>
                    <a:pt x="472" y="103"/>
                  </a:lnTo>
                  <a:lnTo>
                    <a:pt x="448" y="77"/>
                  </a:lnTo>
                  <a:lnTo>
                    <a:pt x="423" y="54"/>
                  </a:lnTo>
                  <a:lnTo>
                    <a:pt x="394" y="35"/>
                  </a:lnTo>
                  <a:lnTo>
                    <a:pt x="363" y="20"/>
                  </a:lnTo>
                  <a:lnTo>
                    <a:pt x="330" y="9"/>
                  </a:lnTo>
                  <a:lnTo>
                    <a:pt x="297" y="2"/>
                  </a:lnTo>
                  <a:lnTo>
                    <a:pt x="263" y="0"/>
                  </a:lnTo>
                  <a:lnTo>
                    <a:pt x="228" y="2"/>
                  </a:lnTo>
                  <a:lnTo>
                    <a:pt x="194" y="9"/>
                  </a:lnTo>
                  <a:lnTo>
                    <a:pt x="162" y="20"/>
                  </a:lnTo>
                  <a:lnTo>
                    <a:pt x="131" y="35"/>
                  </a:lnTo>
                  <a:lnTo>
                    <a:pt x="102" y="54"/>
                  </a:lnTo>
                  <a:lnTo>
                    <a:pt x="76" y="77"/>
                  </a:lnTo>
                  <a:lnTo>
                    <a:pt x="54" y="103"/>
                  </a:lnTo>
                  <a:lnTo>
                    <a:pt x="35" y="131"/>
                  </a:lnTo>
                  <a:lnTo>
                    <a:pt x="19" y="162"/>
                  </a:lnTo>
                  <a:lnTo>
                    <a:pt x="8" y="194"/>
                  </a:lnTo>
                  <a:lnTo>
                    <a:pt x="2" y="229"/>
                  </a:lnTo>
                  <a:lnTo>
                    <a:pt x="0" y="263"/>
                  </a:lnTo>
                  <a:lnTo>
                    <a:pt x="2" y="297"/>
                  </a:lnTo>
                  <a:lnTo>
                    <a:pt x="8" y="331"/>
                  </a:lnTo>
                  <a:lnTo>
                    <a:pt x="19" y="363"/>
                  </a:lnTo>
                  <a:lnTo>
                    <a:pt x="35" y="394"/>
                  </a:lnTo>
                  <a:lnTo>
                    <a:pt x="54" y="423"/>
                  </a:lnTo>
                  <a:lnTo>
                    <a:pt x="76" y="450"/>
                  </a:lnTo>
                  <a:lnTo>
                    <a:pt x="102" y="472"/>
                  </a:lnTo>
                  <a:lnTo>
                    <a:pt x="131" y="490"/>
                  </a:lnTo>
                  <a:lnTo>
                    <a:pt x="162" y="506"/>
                  </a:lnTo>
                  <a:lnTo>
                    <a:pt x="194" y="517"/>
                  </a:lnTo>
                  <a:lnTo>
                    <a:pt x="228" y="524"/>
                  </a:lnTo>
                  <a:lnTo>
                    <a:pt x="263" y="526"/>
                  </a:lnTo>
                  <a:lnTo>
                    <a:pt x="297" y="524"/>
                  </a:lnTo>
                  <a:lnTo>
                    <a:pt x="330" y="517"/>
                  </a:lnTo>
                  <a:lnTo>
                    <a:pt x="363" y="506"/>
                  </a:lnTo>
                  <a:lnTo>
                    <a:pt x="394" y="490"/>
                  </a:lnTo>
                  <a:lnTo>
                    <a:pt x="423" y="472"/>
                  </a:lnTo>
                  <a:lnTo>
                    <a:pt x="448" y="450"/>
                  </a:lnTo>
                  <a:lnTo>
                    <a:pt x="472" y="423"/>
                  </a:lnTo>
                  <a:lnTo>
                    <a:pt x="490" y="394"/>
                  </a:lnTo>
                  <a:lnTo>
                    <a:pt x="506" y="363"/>
                  </a:lnTo>
                  <a:lnTo>
                    <a:pt x="517" y="331"/>
                  </a:lnTo>
                  <a:lnTo>
                    <a:pt x="523" y="297"/>
                  </a:lnTo>
                  <a:lnTo>
                    <a:pt x="526" y="26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95" name="Line 2875"/>
            <p:cNvSpPr>
              <a:spLocks noChangeShapeType="1"/>
            </p:cNvSpPr>
            <p:nvPr/>
          </p:nvSpPr>
          <p:spPr bwMode="auto">
            <a:xfrm>
              <a:off x="4823" y="3377"/>
              <a:ext cx="5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96" name="Freeform 2876"/>
            <p:cNvSpPr>
              <a:spLocks/>
            </p:cNvSpPr>
            <p:nvPr/>
          </p:nvSpPr>
          <p:spPr bwMode="auto">
            <a:xfrm>
              <a:off x="4916" y="2758"/>
              <a:ext cx="307" cy="303"/>
            </a:xfrm>
            <a:custGeom>
              <a:avLst/>
              <a:gdLst>
                <a:gd name="T0" fmla="*/ 526 w 526"/>
                <a:gd name="T1" fmla="*/ 263 h 527"/>
                <a:gd name="T2" fmla="*/ 523 w 526"/>
                <a:gd name="T3" fmla="*/ 229 h 527"/>
                <a:gd name="T4" fmla="*/ 517 w 526"/>
                <a:gd name="T5" fmla="*/ 196 h 527"/>
                <a:gd name="T6" fmla="*/ 506 w 526"/>
                <a:gd name="T7" fmla="*/ 163 h 527"/>
                <a:gd name="T8" fmla="*/ 490 w 526"/>
                <a:gd name="T9" fmla="*/ 132 h 527"/>
                <a:gd name="T10" fmla="*/ 472 w 526"/>
                <a:gd name="T11" fmla="*/ 103 h 527"/>
                <a:gd name="T12" fmla="*/ 448 w 526"/>
                <a:gd name="T13" fmla="*/ 77 h 527"/>
                <a:gd name="T14" fmla="*/ 423 w 526"/>
                <a:gd name="T15" fmla="*/ 54 h 527"/>
                <a:gd name="T16" fmla="*/ 394 w 526"/>
                <a:gd name="T17" fmla="*/ 35 h 527"/>
                <a:gd name="T18" fmla="*/ 363 w 526"/>
                <a:gd name="T19" fmla="*/ 20 h 527"/>
                <a:gd name="T20" fmla="*/ 330 w 526"/>
                <a:gd name="T21" fmla="*/ 9 h 527"/>
                <a:gd name="T22" fmla="*/ 297 w 526"/>
                <a:gd name="T23" fmla="*/ 2 h 527"/>
                <a:gd name="T24" fmla="*/ 263 w 526"/>
                <a:gd name="T25" fmla="*/ 0 h 527"/>
                <a:gd name="T26" fmla="*/ 228 w 526"/>
                <a:gd name="T27" fmla="*/ 2 h 527"/>
                <a:gd name="T28" fmla="*/ 194 w 526"/>
                <a:gd name="T29" fmla="*/ 9 h 527"/>
                <a:gd name="T30" fmla="*/ 162 w 526"/>
                <a:gd name="T31" fmla="*/ 20 h 527"/>
                <a:gd name="T32" fmla="*/ 131 w 526"/>
                <a:gd name="T33" fmla="*/ 35 h 527"/>
                <a:gd name="T34" fmla="*/ 102 w 526"/>
                <a:gd name="T35" fmla="*/ 54 h 527"/>
                <a:gd name="T36" fmla="*/ 76 w 526"/>
                <a:gd name="T37" fmla="*/ 77 h 527"/>
                <a:gd name="T38" fmla="*/ 54 w 526"/>
                <a:gd name="T39" fmla="*/ 103 h 527"/>
                <a:gd name="T40" fmla="*/ 35 w 526"/>
                <a:gd name="T41" fmla="*/ 132 h 527"/>
                <a:gd name="T42" fmla="*/ 19 w 526"/>
                <a:gd name="T43" fmla="*/ 163 h 527"/>
                <a:gd name="T44" fmla="*/ 8 w 526"/>
                <a:gd name="T45" fmla="*/ 196 h 527"/>
                <a:gd name="T46" fmla="*/ 2 w 526"/>
                <a:gd name="T47" fmla="*/ 229 h 527"/>
                <a:gd name="T48" fmla="*/ 0 w 526"/>
                <a:gd name="T49" fmla="*/ 263 h 527"/>
                <a:gd name="T50" fmla="*/ 2 w 526"/>
                <a:gd name="T51" fmla="*/ 299 h 527"/>
                <a:gd name="T52" fmla="*/ 8 w 526"/>
                <a:gd name="T53" fmla="*/ 332 h 527"/>
                <a:gd name="T54" fmla="*/ 19 w 526"/>
                <a:gd name="T55" fmla="*/ 365 h 527"/>
                <a:gd name="T56" fmla="*/ 35 w 526"/>
                <a:gd name="T57" fmla="*/ 396 h 527"/>
                <a:gd name="T58" fmla="*/ 54 w 526"/>
                <a:gd name="T59" fmla="*/ 423 h 527"/>
                <a:gd name="T60" fmla="*/ 76 w 526"/>
                <a:gd name="T61" fmla="*/ 450 h 527"/>
                <a:gd name="T62" fmla="*/ 102 w 526"/>
                <a:gd name="T63" fmla="*/ 472 h 527"/>
                <a:gd name="T64" fmla="*/ 131 w 526"/>
                <a:gd name="T65" fmla="*/ 492 h 527"/>
                <a:gd name="T66" fmla="*/ 162 w 526"/>
                <a:gd name="T67" fmla="*/ 507 h 527"/>
                <a:gd name="T68" fmla="*/ 194 w 526"/>
                <a:gd name="T69" fmla="*/ 518 h 527"/>
                <a:gd name="T70" fmla="*/ 228 w 526"/>
                <a:gd name="T71" fmla="*/ 525 h 527"/>
                <a:gd name="T72" fmla="*/ 263 w 526"/>
                <a:gd name="T73" fmla="*/ 527 h 527"/>
                <a:gd name="T74" fmla="*/ 297 w 526"/>
                <a:gd name="T75" fmla="*/ 525 h 527"/>
                <a:gd name="T76" fmla="*/ 330 w 526"/>
                <a:gd name="T77" fmla="*/ 518 h 527"/>
                <a:gd name="T78" fmla="*/ 363 w 526"/>
                <a:gd name="T79" fmla="*/ 507 h 527"/>
                <a:gd name="T80" fmla="*/ 394 w 526"/>
                <a:gd name="T81" fmla="*/ 492 h 527"/>
                <a:gd name="T82" fmla="*/ 423 w 526"/>
                <a:gd name="T83" fmla="*/ 472 h 527"/>
                <a:gd name="T84" fmla="*/ 448 w 526"/>
                <a:gd name="T85" fmla="*/ 450 h 527"/>
                <a:gd name="T86" fmla="*/ 472 w 526"/>
                <a:gd name="T87" fmla="*/ 423 h 527"/>
                <a:gd name="T88" fmla="*/ 490 w 526"/>
                <a:gd name="T89" fmla="*/ 396 h 527"/>
                <a:gd name="T90" fmla="*/ 506 w 526"/>
                <a:gd name="T91" fmla="*/ 365 h 527"/>
                <a:gd name="T92" fmla="*/ 517 w 526"/>
                <a:gd name="T93" fmla="*/ 332 h 527"/>
                <a:gd name="T94" fmla="*/ 523 w 526"/>
                <a:gd name="T95" fmla="*/ 299 h 527"/>
                <a:gd name="T96" fmla="*/ 526 w 526"/>
                <a:gd name="T97" fmla="*/ 263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26" h="527">
                  <a:moveTo>
                    <a:pt x="526" y="263"/>
                  </a:moveTo>
                  <a:lnTo>
                    <a:pt x="523" y="229"/>
                  </a:lnTo>
                  <a:lnTo>
                    <a:pt x="517" y="196"/>
                  </a:lnTo>
                  <a:lnTo>
                    <a:pt x="506" y="163"/>
                  </a:lnTo>
                  <a:lnTo>
                    <a:pt x="490" y="132"/>
                  </a:lnTo>
                  <a:lnTo>
                    <a:pt x="472" y="103"/>
                  </a:lnTo>
                  <a:lnTo>
                    <a:pt x="448" y="77"/>
                  </a:lnTo>
                  <a:lnTo>
                    <a:pt x="423" y="54"/>
                  </a:lnTo>
                  <a:lnTo>
                    <a:pt x="394" y="35"/>
                  </a:lnTo>
                  <a:lnTo>
                    <a:pt x="363" y="20"/>
                  </a:lnTo>
                  <a:lnTo>
                    <a:pt x="330" y="9"/>
                  </a:lnTo>
                  <a:lnTo>
                    <a:pt x="297" y="2"/>
                  </a:lnTo>
                  <a:lnTo>
                    <a:pt x="263" y="0"/>
                  </a:lnTo>
                  <a:lnTo>
                    <a:pt x="228" y="2"/>
                  </a:lnTo>
                  <a:lnTo>
                    <a:pt x="194" y="9"/>
                  </a:lnTo>
                  <a:lnTo>
                    <a:pt x="162" y="20"/>
                  </a:lnTo>
                  <a:lnTo>
                    <a:pt x="131" y="35"/>
                  </a:lnTo>
                  <a:lnTo>
                    <a:pt x="102" y="54"/>
                  </a:lnTo>
                  <a:lnTo>
                    <a:pt x="76" y="77"/>
                  </a:lnTo>
                  <a:lnTo>
                    <a:pt x="54" y="103"/>
                  </a:lnTo>
                  <a:lnTo>
                    <a:pt x="35" y="132"/>
                  </a:lnTo>
                  <a:lnTo>
                    <a:pt x="19" y="163"/>
                  </a:lnTo>
                  <a:lnTo>
                    <a:pt x="8" y="196"/>
                  </a:lnTo>
                  <a:lnTo>
                    <a:pt x="2" y="229"/>
                  </a:lnTo>
                  <a:lnTo>
                    <a:pt x="0" y="263"/>
                  </a:lnTo>
                  <a:lnTo>
                    <a:pt x="2" y="299"/>
                  </a:lnTo>
                  <a:lnTo>
                    <a:pt x="8" y="332"/>
                  </a:lnTo>
                  <a:lnTo>
                    <a:pt x="19" y="365"/>
                  </a:lnTo>
                  <a:lnTo>
                    <a:pt x="35" y="396"/>
                  </a:lnTo>
                  <a:lnTo>
                    <a:pt x="54" y="423"/>
                  </a:lnTo>
                  <a:lnTo>
                    <a:pt x="76" y="450"/>
                  </a:lnTo>
                  <a:lnTo>
                    <a:pt x="102" y="472"/>
                  </a:lnTo>
                  <a:lnTo>
                    <a:pt x="131" y="492"/>
                  </a:lnTo>
                  <a:lnTo>
                    <a:pt x="162" y="507"/>
                  </a:lnTo>
                  <a:lnTo>
                    <a:pt x="194" y="518"/>
                  </a:lnTo>
                  <a:lnTo>
                    <a:pt x="228" y="525"/>
                  </a:lnTo>
                  <a:lnTo>
                    <a:pt x="263" y="527"/>
                  </a:lnTo>
                  <a:lnTo>
                    <a:pt x="297" y="525"/>
                  </a:lnTo>
                  <a:lnTo>
                    <a:pt x="330" y="518"/>
                  </a:lnTo>
                  <a:lnTo>
                    <a:pt x="363" y="507"/>
                  </a:lnTo>
                  <a:lnTo>
                    <a:pt x="394" y="492"/>
                  </a:lnTo>
                  <a:lnTo>
                    <a:pt x="423" y="472"/>
                  </a:lnTo>
                  <a:lnTo>
                    <a:pt x="448" y="450"/>
                  </a:lnTo>
                  <a:lnTo>
                    <a:pt x="472" y="423"/>
                  </a:lnTo>
                  <a:lnTo>
                    <a:pt x="490" y="396"/>
                  </a:lnTo>
                  <a:lnTo>
                    <a:pt x="506" y="365"/>
                  </a:lnTo>
                  <a:lnTo>
                    <a:pt x="517" y="332"/>
                  </a:lnTo>
                  <a:lnTo>
                    <a:pt x="523" y="299"/>
                  </a:lnTo>
                  <a:lnTo>
                    <a:pt x="526" y="26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97" name="Line 2877"/>
            <p:cNvSpPr>
              <a:spLocks noChangeShapeType="1"/>
            </p:cNvSpPr>
            <p:nvPr/>
          </p:nvSpPr>
          <p:spPr bwMode="auto">
            <a:xfrm>
              <a:off x="4823" y="2911"/>
              <a:ext cx="52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98" name="Line 2878"/>
            <p:cNvSpPr>
              <a:spLocks noChangeShapeType="1"/>
            </p:cNvSpPr>
            <p:nvPr/>
          </p:nvSpPr>
          <p:spPr bwMode="auto">
            <a:xfrm flipH="1">
              <a:off x="3092" y="3142"/>
              <a:ext cx="48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399" name="Freeform 2879"/>
            <p:cNvSpPr>
              <a:spLocks/>
            </p:cNvSpPr>
            <p:nvPr/>
          </p:nvSpPr>
          <p:spPr bwMode="auto">
            <a:xfrm>
              <a:off x="3177" y="2992"/>
              <a:ext cx="303" cy="304"/>
            </a:xfrm>
            <a:custGeom>
              <a:avLst/>
              <a:gdLst>
                <a:gd name="T0" fmla="*/ 527 w 527"/>
                <a:gd name="T1" fmla="*/ 263 h 527"/>
                <a:gd name="T2" fmla="*/ 524 w 527"/>
                <a:gd name="T3" fmla="*/ 229 h 527"/>
                <a:gd name="T4" fmla="*/ 518 w 527"/>
                <a:gd name="T5" fmla="*/ 196 h 527"/>
                <a:gd name="T6" fmla="*/ 507 w 527"/>
                <a:gd name="T7" fmla="*/ 163 h 527"/>
                <a:gd name="T8" fmla="*/ 491 w 527"/>
                <a:gd name="T9" fmla="*/ 132 h 527"/>
                <a:gd name="T10" fmla="*/ 472 w 527"/>
                <a:gd name="T11" fmla="*/ 103 h 527"/>
                <a:gd name="T12" fmla="*/ 449 w 527"/>
                <a:gd name="T13" fmla="*/ 78 h 527"/>
                <a:gd name="T14" fmla="*/ 424 w 527"/>
                <a:gd name="T15" fmla="*/ 55 h 527"/>
                <a:gd name="T16" fmla="*/ 395 w 527"/>
                <a:gd name="T17" fmla="*/ 36 h 527"/>
                <a:gd name="T18" fmla="*/ 364 w 527"/>
                <a:gd name="T19" fmla="*/ 20 h 527"/>
                <a:gd name="T20" fmla="*/ 332 w 527"/>
                <a:gd name="T21" fmla="*/ 9 h 527"/>
                <a:gd name="T22" fmla="*/ 298 w 527"/>
                <a:gd name="T23" fmla="*/ 3 h 527"/>
                <a:gd name="T24" fmla="*/ 263 w 527"/>
                <a:gd name="T25" fmla="*/ 0 h 527"/>
                <a:gd name="T26" fmla="*/ 229 w 527"/>
                <a:gd name="T27" fmla="*/ 3 h 527"/>
                <a:gd name="T28" fmla="*/ 196 w 527"/>
                <a:gd name="T29" fmla="*/ 9 h 527"/>
                <a:gd name="T30" fmla="*/ 163 w 527"/>
                <a:gd name="T31" fmla="*/ 20 h 527"/>
                <a:gd name="T32" fmla="*/ 132 w 527"/>
                <a:gd name="T33" fmla="*/ 36 h 527"/>
                <a:gd name="T34" fmla="*/ 103 w 527"/>
                <a:gd name="T35" fmla="*/ 55 h 527"/>
                <a:gd name="T36" fmla="*/ 78 w 527"/>
                <a:gd name="T37" fmla="*/ 78 h 527"/>
                <a:gd name="T38" fmla="*/ 55 w 527"/>
                <a:gd name="T39" fmla="*/ 103 h 527"/>
                <a:gd name="T40" fmla="*/ 36 w 527"/>
                <a:gd name="T41" fmla="*/ 132 h 527"/>
                <a:gd name="T42" fmla="*/ 20 w 527"/>
                <a:gd name="T43" fmla="*/ 163 h 527"/>
                <a:gd name="T44" fmla="*/ 9 w 527"/>
                <a:gd name="T45" fmla="*/ 196 h 527"/>
                <a:gd name="T46" fmla="*/ 3 w 527"/>
                <a:gd name="T47" fmla="*/ 229 h 527"/>
                <a:gd name="T48" fmla="*/ 0 w 527"/>
                <a:gd name="T49" fmla="*/ 263 h 527"/>
                <a:gd name="T50" fmla="*/ 3 w 527"/>
                <a:gd name="T51" fmla="*/ 298 h 527"/>
                <a:gd name="T52" fmla="*/ 9 w 527"/>
                <a:gd name="T53" fmla="*/ 332 h 527"/>
                <a:gd name="T54" fmla="*/ 20 w 527"/>
                <a:gd name="T55" fmla="*/ 364 h 527"/>
                <a:gd name="T56" fmla="*/ 36 w 527"/>
                <a:gd name="T57" fmla="*/ 395 h 527"/>
                <a:gd name="T58" fmla="*/ 55 w 527"/>
                <a:gd name="T59" fmla="*/ 424 h 527"/>
                <a:gd name="T60" fmla="*/ 78 w 527"/>
                <a:gd name="T61" fmla="*/ 450 h 527"/>
                <a:gd name="T62" fmla="*/ 103 w 527"/>
                <a:gd name="T63" fmla="*/ 472 h 527"/>
                <a:gd name="T64" fmla="*/ 132 w 527"/>
                <a:gd name="T65" fmla="*/ 492 h 527"/>
                <a:gd name="T66" fmla="*/ 163 w 527"/>
                <a:gd name="T67" fmla="*/ 507 h 527"/>
                <a:gd name="T68" fmla="*/ 196 w 527"/>
                <a:gd name="T69" fmla="*/ 518 h 527"/>
                <a:gd name="T70" fmla="*/ 229 w 527"/>
                <a:gd name="T71" fmla="*/ 524 h 527"/>
                <a:gd name="T72" fmla="*/ 263 w 527"/>
                <a:gd name="T73" fmla="*/ 527 h 527"/>
                <a:gd name="T74" fmla="*/ 298 w 527"/>
                <a:gd name="T75" fmla="*/ 524 h 527"/>
                <a:gd name="T76" fmla="*/ 332 w 527"/>
                <a:gd name="T77" fmla="*/ 518 h 527"/>
                <a:gd name="T78" fmla="*/ 364 w 527"/>
                <a:gd name="T79" fmla="*/ 507 h 527"/>
                <a:gd name="T80" fmla="*/ 395 w 527"/>
                <a:gd name="T81" fmla="*/ 492 h 527"/>
                <a:gd name="T82" fmla="*/ 424 w 527"/>
                <a:gd name="T83" fmla="*/ 472 h 527"/>
                <a:gd name="T84" fmla="*/ 449 w 527"/>
                <a:gd name="T85" fmla="*/ 450 h 527"/>
                <a:gd name="T86" fmla="*/ 472 w 527"/>
                <a:gd name="T87" fmla="*/ 424 h 527"/>
                <a:gd name="T88" fmla="*/ 491 w 527"/>
                <a:gd name="T89" fmla="*/ 395 h 527"/>
                <a:gd name="T90" fmla="*/ 507 w 527"/>
                <a:gd name="T91" fmla="*/ 364 h 527"/>
                <a:gd name="T92" fmla="*/ 518 w 527"/>
                <a:gd name="T93" fmla="*/ 332 h 527"/>
                <a:gd name="T94" fmla="*/ 524 w 527"/>
                <a:gd name="T95" fmla="*/ 298 h 527"/>
                <a:gd name="T96" fmla="*/ 527 w 527"/>
                <a:gd name="T97" fmla="*/ 263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27" h="527">
                  <a:moveTo>
                    <a:pt x="527" y="263"/>
                  </a:moveTo>
                  <a:lnTo>
                    <a:pt x="524" y="229"/>
                  </a:lnTo>
                  <a:lnTo>
                    <a:pt x="518" y="196"/>
                  </a:lnTo>
                  <a:lnTo>
                    <a:pt x="507" y="163"/>
                  </a:lnTo>
                  <a:lnTo>
                    <a:pt x="491" y="132"/>
                  </a:lnTo>
                  <a:lnTo>
                    <a:pt x="472" y="103"/>
                  </a:lnTo>
                  <a:lnTo>
                    <a:pt x="449" y="78"/>
                  </a:lnTo>
                  <a:lnTo>
                    <a:pt x="424" y="55"/>
                  </a:lnTo>
                  <a:lnTo>
                    <a:pt x="395" y="36"/>
                  </a:lnTo>
                  <a:lnTo>
                    <a:pt x="364" y="20"/>
                  </a:lnTo>
                  <a:lnTo>
                    <a:pt x="332" y="9"/>
                  </a:lnTo>
                  <a:lnTo>
                    <a:pt x="298" y="3"/>
                  </a:lnTo>
                  <a:lnTo>
                    <a:pt x="263" y="0"/>
                  </a:lnTo>
                  <a:lnTo>
                    <a:pt x="229" y="3"/>
                  </a:lnTo>
                  <a:lnTo>
                    <a:pt x="196" y="9"/>
                  </a:lnTo>
                  <a:lnTo>
                    <a:pt x="163" y="20"/>
                  </a:lnTo>
                  <a:lnTo>
                    <a:pt x="132" y="36"/>
                  </a:lnTo>
                  <a:lnTo>
                    <a:pt x="103" y="55"/>
                  </a:lnTo>
                  <a:lnTo>
                    <a:pt x="78" y="78"/>
                  </a:lnTo>
                  <a:lnTo>
                    <a:pt x="55" y="103"/>
                  </a:lnTo>
                  <a:lnTo>
                    <a:pt x="36" y="132"/>
                  </a:lnTo>
                  <a:lnTo>
                    <a:pt x="20" y="163"/>
                  </a:lnTo>
                  <a:lnTo>
                    <a:pt x="9" y="196"/>
                  </a:lnTo>
                  <a:lnTo>
                    <a:pt x="3" y="229"/>
                  </a:lnTo>
                  <a:lnTo>
                    <a:pt x="0" y="263"/>
                  </a:lnTo>
                  <a:lnTo>
                    <a:pt x="3" y="298"/>
                  </a:lnTo>
                  <a:lnTo>
                    <a:pt x="9" y="332"/>
                  </a:lnTo>
                  <a:lnTo>
                    <a:pt x="20" y="364"/>
                  </a:lnTo>
                  <a:lnTo>
                    <a:pt x="36" y="395"/>
                  </a:lnTo>
                  <a:lnTo>
                    <a:pt x="55" y="424"/>
                  </a:lnTo>
                  <a:lnTo>
                    <a:pt x="78" y="450"/>
                  </a:lnTo>
                  <a:lnTo>
                    <a:pt x="103" y="472"/>
                  </a:lnTo>
                  <a:lnTo>
                    <a:pt x="132" y="492"/>
                  </a:lnTo>
                  <a:lnTo>
                    <a:pt x="163" y="507"/>
                  </a:lnTo>
                  <a:lnTo>
                    <a:pt x="196" y="518"/>
                  </a:lnTo>
                  <a:lnTo>
                    <a:pt x="229" y="524"/>
                  </a:lnTo>
                  <a:lnTo>
                    <a:pt x="263" y="527"/>
                  </a:lnTo>
                  <a:lnTo>
                    <a:pt x="298" y="524"/>
                  </a:lnTo>
                  <a:lnTo>
                    <a:pt x="332" y="518"/>
                  </a:lnTo>
                  <a:lnTo>
                    <a:pt x="364" y="507"/>
                  </a:lnTo>
                  <a:lnTo>
                    <a:pt x="395" y="492"/>
                  </a:lnTo>
                  <a:lnTo>
                    <a:pt x="424" y="472"/>
                  </a:lnTo>
                  <a:lnTo>
                    <a:pt x="449" y="450"/>
                  </a:lnTo>
                  <a:lnTo>
                    <a:pt x="472" y="424"/>
                  </a:lnTo>
                  <a:lnTo>
                    <a:pt x="491" y="395"/>
                  </a:lnTo>
                  <a:lnTo>
                    <a:pt x="507" y="364"/>
                  </a:lnTo>
                  <a:lnTo>
                    <a:pt x="518" y="332"/>
                  </a:lnTo>
                  <a:lnTo>
                    <a:pt x="524" y="298"/>
                  </a:lnTo>
                  <a:lnTo>
                    <a:pt x="527" y="263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400" name="Line 2880"/>
            <p:cNvSpPr>
              <a:spLocks noChangeShapeType="1"/>
            </p:cNvSpPr>
            <p:nvPr/>
          </p:nvSpPr>
          <p:spPr bwMode="auto">
            <a:xfrm flipV="1">
              <a:off x="5041" y="3526"/>
              <a:ext cx="28" cy="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401" name="Line 2881"/>
            <p:cNvSpPr>
              <a:spLocks noChangeShapeType="1"/>
            </p:cNvSpPr>
            <p:nvPr/>
          </p:nvSpPr>
          <p:spPr bwMode="auto">
            <a:xfrm flipV="1">
              <a:off x="3189" y="2539"/>
              <a:ext cx="73" cy="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402" name="Line 2882"/>
            <p:cNvSpPr>
              <a:spLocks noChangeShapeType="1"/>
            </p:cNvSpPr>
            <p:nvPr/>
          </p:nvSpPr>
          <p:spPr bwMode="auto">
            <a:xfrm flipV="1">
              <a:off x="3181" y="2531"/>
              <a:ext cx="186" cy="19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403" name="Line 2883"/>
            <p:cNvSpPr>
              <a:spLocks noChangeShapeType="1"/>
            </p:cNvSpPr>
            <p:nvPr/>
          </p:nvSpPr>
          <p:spPr bwMode="auto">
            <a:xfrm flipV="1">
              <a:off x="3217" y="2568"/>
              <a:ext cx="215" cy="21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404" name="Line 2884"/>
            <p:cNvSpPr>
              <a:spLocks noChangeShapeType="1"/>
            </p:cNvSpPr>
            <p:nvPr/>
          </p:nvSpPr>
          <p:spPr bwMode="auto">
            <a:xfrm flipV="1">
              <a:off x="3278" y="2628"/>
              <a:ext cx="194" cy="19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405" name="Line 2885"/>
            <p:cNvSpPr>
              <a:spLocks noChangeShapeType="1"/>
            </p:cNvSpPr>
            <p:nvPr/>
          </p:nvSpPr>
          <p:spPr bwMode="auto">
            <a:xfrm flipV="1">
              <a:off x="3375" y="2725"/>
              <a:ext cx="97" cy="9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406" name="Line 2886"/>
            <p:cNvSpPr>
              <a:spLocks noChangeShapeType="1"/>
            </p:cNvSpPr>
            <p:nvPr/>
          </p:nvSpPr>
          <p:spPr bwMode="auto">
            <a:xfrm flipH="1">
              <a:off x="3096" y="2677"/>
              <a:ext cx="49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407" name="Freeform 2887"/>
            <p:cNvSpPr>
              <a:spLocks/>
            </p:cNvSpPr>
            <p:nvPr/>
          </p:nvSpPr>
          <p:spPr bwMode="auto">
            <a:xfrm>
              <a:off x="3177" y="2527"/>
              <a:ext cx="303" cy="304"/>
            </a:xfrm>
            <a:custGeom>
              <a:avLst/>
              <a:gdLst>
                <a:gd name="T0" fmla="*/ 527 w 527"/>
                <a:gd name="T1" fmla="*/ 264 h 527"/>
                <a:gd name="T2" fmla="*/ 524 w 527"/>
                <a:gd name="T3" fmla="*/ 229 h 527"/>
                <a:gd name="T4" fmla="*/ 518 w 527"/>
                <a:gd name="T5" fmla="*/ 195 h 527"/>
                <a:gd name="T6" fmla="*/ 507 w 527"/>
                <a:gd name="T7" fmla="*/ 162 h 527"/>
                <a:gd name="T8" fmla="*/ 491 w 527"/>
                <a:gd name="T9" fmla="*/ 131 h 527"/>
                <a:gd name="T10" fmla="*/ 472 w 527"/>
                <a:gd name="T11" fmla="*/ 104 h 527"/>
                <a:gd name="T12" fmla="*/ 449 w 527"/>
                <a:gd name="T13" fmla="*/ 77 h 527"/>
                <a:gd name="T14" fmla="*/ 424 w 527"/>
                <a:gd name="T15" fmla="*/ 55 h 527"/>
                <a:gd name="T16" fmla="*/ 395 w 527"/>
                <a:gd name="T17" fmla="*/ 35 h 527"/>
                <a:gd name="T18" fmla="*/ 364 w 527"/>
                <a:gd name="T19" fmla="*/ 20 h 527"/>
                <a:gd name="T20" fmla="*/ 332 w 527"/>
                <a:gd name="T21" fmla="*/ 9 h 527"/>
                <a:gd name="T22" fmla="*/ 298 w 527"/>
                <a:gd name="T23" fmla="*/ 2 h 527"/>
                <a:gd name="T24" fmla="*/ 263 w 527"/>
                <a:gd name="T25" fmla="*/ 0 h 527"/>
                <a:gd name="T26" fmla="*/ 229 w 527"/>
                <a:gd name="T27" fmla="*/ 2 h 527"/>
                <a:gd name="T28" fmla="*/ 196 w 527"/>
                <a:gd name="T29" fmla="*/ 9 h 527"/>
                <a:gd name="T30" fmla="*/ 163 w 527"/>
                <a:gd name="T31" fmla="*/ 20 h 527"/>
                <a:gd name="T32" fmla="*/ 132 w 527"/>
                <a:gd name="T33" fmla="*/ 35 h 527"/>
                <a:gd name="T34" fmla="*/ 103 w 527"/>
                <a:gd name="T35" fmla="*/ 55 h 527"/>
                <a:gd name="T36" fmla="*/ 78 w 527"/>
                <a:gd name="T37" fmla="*/ 77 h 527"/>
                <a:gd name="T38" fmla="*/ 55 w 527"/>
                <a:gd name="T39" fmla="*/ 104 h 527"/>
                <a:gd name="T40" fmla="*/ 36 w 527"/>
                <a:gd name="T41" fmla="*/ 131 h 527"/>
                <a:gd name="T42" fmla="*/ 20 w 527"/>
                <a:gd name="T43" fmla="*/ 162 h 527"/>
                <a:gd name="T44" fmla="*/ 9 w 527"/>
                <a:gd name="T45" fmla="*/ 195 h 527"/>
                <a:gd name="T46" fmla="*/ 3 w 527"/>
                <a:gd name="T47" fmla="*/ 229 h 527"/>
                <a:gd name="T48" fmla="*/ 0 w 527"/>
                <a:gd name="T49" fmla="*/ 264 h 527"/>
                <a:gd name="T50" fmla="*/ 3 w 527"/>
                <a:gd name="T51" fmla="*/ 298 h 527"/>
                <a:gd name="T52" fmla="*/ 9 w 527"/>
                <a:gd name="T53" fmla="*/ 331 h 527"/>
                <a:gd name="T54" fmla="*/ 20 w 527"/>
                <a:gd name="T55" fmla="*/ 365 h 527"/>
                <a:gd name="T56" fmla="*/ 36 w 527"/>
                <a:gd name="T57" fmla="*/ 395 h 527"/>
                <a:gd name="T58" fmla="*/ 55 w 527"/>
                <a:gd name="T59" fmla="*/ 424 h 527"/>
                <a:gd name="T60" fmla="*/ 78 w 527"/>
                <a:gd name="T61" fmla="*/ 450 h 527"/>
                <a:gd name="T62" fmla="*/ 103 w 527"/>
                <a:gd name="T63" fmla="*/ 473 h 527"/>
                <a:gd name="T64" fmla="*/ 132 w 527"/>
                <a:gd name="T65" fmla="*/ 492 h 527"/>
                <a:gd name="T66" fmla="*/ 163 w 527"/>
                <a:gd name="T67" fmla="*/ 507 h 527"/>
                <a:gd name="T68" fmla="*/ 196 w 527"/>
                <a:gd name="T69" fmla="*/ 518 h 527"/>
                <a:gd name="T70" fmla="*/ 229 w 527"/>
                <a:gd name="T71" fmla="*/ 525 h 527"/>
                <a:gd name="T72" fmla="*/ 263 w 527"/>
                <a:gd name="T73" fmla="*/ 527 h 527"/>
                <a:gd name="T74" fmla="*/ 298 w 527"/>
                <a:gd name="T75" fmla="*/ 525 h 527"/>
                <a:gd name="T76" fmla="*/ 332 w 527"/>
                <a:gd name="T77" fmla="*/ 518 h 527"/>
                <a:gd name="T78" fmla="*/ 364 w 527"/>
                <a:gd name="T79" fmla="*/ 507 h 527"/>
                <a:gd name="T80" fmla="*/ 395 w 527"/>
                <a:gd name="T81" fmla="*/ 492 h 527"/>
                <a:gd name="T82" fmla="*/ 424 w 527"/>
                <a:gd name="T83" fmla="*/ 473 h 527"/>
                <a:gd name="T84" fmla="*/ 449 w 527"/>
                <a:gd name="T85" fmla="*/ 450 h 527"/>
                <a:gd name="T86" fmla="*/ 472 w 527"/>
                <a:gd name="T87" fmla="*/ 424 h 527"/>
                <a:gd name="T88" fmla="*/ 491 w 527"/>
                <a:gd name="T89" fmla="*/ 395 h 527"/>
                <a:gd name="T90" fmla="*/ 507 w 527"/>
                <a:gd name="T91" fmla="*/ 365 h 527"/>
                <a:gd name="T92" fmla="*/ 518 w 527"/>
                <a:gd name="T93" fmla="*/ 331 h 527"/>
                <a:gd name="T94" fmla="*/ 524 w 527"/>
                <a:gd name="T95" fmla="*/ 298 h 527"/>
                <a:gd name="T96" fmla="*/ 527 w 527"/>
                <a:gd name="T97" fmla="*/ 264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27" h="527">
                  <a:moveTo>
                    <a:pt x="527" y="264"/>
                  </a:moveTo>
                  <a:lnTo>
                    <a:pt x="524" y="229"/>
                  </a:lnTo>
                  <a:lnTo>
                    <a:pt x="518" y="195"/>
                  </a:lnTo>
                  <a:lnTo>
                    <a:pt x="507" y="162"/>
                  </a:lnTo>
                  <a:lnTo>
                    <a:pt x="491" y="131"/>
                  </a:lnTo>
                  <a:lnTo>
                    <a:pt x="472" y="104"/>
                  </a:lnTo>
                  <a:lnTo>
                    <a:pt x="449" y="77"/>
                  </a:lnTo>
                  <a:lnTo>
                    <a:pt x="424" y="55"/>
                  </a:lnTo>
                  <a:lnTo>
                    <a:pt x="395" y="35"/>
                  </a:lnTo>
                  <a:lnTo>
                    <a:pt x="364" y="20"/>
                  </a:lnTo>
                  <a:lnTo>
                    <a:pt x="332" y="9"/>
                  </a:lnTo>
                  <a:lnTo>
                    <a:pt x="298" y="2"/>
                  </a:lnTo>
                  <a:lnTo>
                    <a:pt x="263" y="0"/>
                  </a:lnTo>
                  <a:lnTo>
                    <a:pt x="229" y="2"/>
                  </a:lnTo>
                  <a:lnTo>
                    <a:pt x="196" y="9"/>
                  </a:lnTo>
                  <a:lnTo>
                    <a:pt x="163" y="20"/>
                  </a:lnTo>
                  <a:lnTo>
                    <a:pt x="132" y="35"/>
                  </a:lnTo>
                  <a:lnTo>
                    <a:pt x="103" y="55"/>
                  </a:lnTo>
                  <a:lnTo>
                    <a:pt x="78" y="77"/>
                  </a:lnTo>
                  <a:lnTo>
                    <a:pt x="55" y="104"/>
                  </a:lnTo>
                  <a:lnTo>
                    <a:pt x="36" y="131"/>
                  </a:lnTo>
                  <a:lnTo>
                    <a:pt x="20" y="162"/>
                  </a:lnTo>
                  <a:lnTo>
                    <a:pt x="9" y="195"/>
                  </a:lnTo>
                  <a:lnTo>
                    <a:pt x="3" y="229"/>
                  </a:lnTo>
                  <a:lnTo>
                    <a:pt x="0" y="264"/>
                  </a:lnTo>
                  <a:lnTo>
                    <a:pt x="3" y="298"/>
                  </a:lnTo>
                  <a:lnTo>
                    <a:pt x="9" y="331"/>
                  </a:lnTo>
                  <a:lnTo>
                    <a:pt x="20" y="365"/>
                  </a:lnTo>
                  <a:lnTo>
                    <a:pt x="36" y="395"/>
                  </a:lnTo>
                  <a:lnTo>
                    <a:pt x="55" y="424"/>
                  </a:lnTo>
                  <a:lnTo>
                    <a:pt x="78" y="450"/>
                  </a:lnTo>
                  <a:lnTo>
                    <a:pt x="103" y="473"/>
                  </a:lnTo>
                  <a:lnTo>
                    <a:pt x="132" y="492"/>
                  </a:lnTo>
                  <a:lnTo>
                    <a:pt x="163" y="507"/>
                  </a:lnTo>
                  <a:lnTo>
                    <a:pt x="196" y="518"/>
                  </a:lnTo>
                  <a:lnTo>
                    <a:pt x="229" y="525"/>
                  </a:lnTo>
                  <a:lnTo>
                    <a:pt x="263" y="527"/>
                  </a:lnTo>
                  <a:lnTo>
                    <a:pt x="298" y="525"/>
                  </a:lnTo>
                  <a:lnTo>
                    <a:pt x="332" y="518"/>
                  </a:lnTo>
                  <a:lnTo>
                    <a:pt x="364" y="507"/>
                  </a:lnTo>
                  <a:lnTo>
                    <a:pt x="395" y="492"/>
                  </a:lnTo>
                  <a:lnTo>
                    <a:pt x="424" y="473"/>
                  </a:lnTo>
                  <a:lnTo>
                    <a:pt x="449" y="450"/>
                  </a:lnTo>
                  <a:lnTo>
                    <a:pt x="472" y="424"/>
                  </a:lnTo>
                  <a:lnTo>
                    <a:pt x="491" y="395"/>
                  </a:lnTo>
                  <a:lnTo>
                    <a:pt x="507" y="365"/>
                  </a:lnTo>
                  <a:lnTo>
                    <a:pt x="518" y="331"/>
                  </a:lnTo>
                  <a:lnTo>
                    <a:pt x="524" y="298"/>
                  </a:lnTo>
                  <a:lnTo>
                    <a:pt x="527" y="264"/>
                  </a:lnTo>
                  <a:close/>
                </a:path>
              </a:pathLst>
            </a:custGeom>
            <a:noFill/>
            <a:ln w="3810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408" name="Line 2888"/>
            <p:cNvSpPr>
              <a:spLocks noChangeShapeType="1"/>
            </p:cNvSpPr>
            <p:nvPr/>
          </p:nvSpPr>
          <p:spPr bwMode="auto">
            <a:xfrm flipV="1">
              <a:off x="4924" y="3534"/>
              <a:ext cx="101" cy="10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409" name="Freeform 2889"/>
            <p:cNvSpPr>
              <a:spLocks/>
            </p:cNvSpPr>
            <p:nvPr/>
          </p:nvSpPr>
          <p:spPr bwMode="auto">
            <a:xfrm>
              <a:off x="4980" y="3538"/>
              <a:ext cx="142" cy="142"/>
            </a:xfrm>
            <a:custGeom>
              <a:avLst/>
              <a:gdLst>
                <a:gd name="T0" fmla="*/ 0 w 247"/>
                <a:gd name="T1" fmla="*/ 248 h 248"/>
                <a:gd name="T2" fmla="*/ 157 w 247"/>
                <a:gd name="T3" fmla="*/ 91 h 248"/>
                <a:gd name="T4" fmla="*/ 247 w 247"/>
                <a:gd name="T5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7" h="248">
                  <a:moveTo>
                    <a:pt x="0" y="248"/>
                  </a:moveTo>
                  <a:lnTo>
                    <a:pt x="157" y="91"/>
                  </a:lnTo>
                  <a:lnTo>
                    <a:pt x="247" y="0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410" name="Line 2890"/>
            <p:cNvSpPr>
              <a:spLocks noChangeShapeType="1"/>
            </p:cNvSpPr>
            <p:nvPr/>
          </p:nvSpPr>
          <p:spPr bwMode="auto">
            <a:xfrm flipV="1">
              <a:off x="5078" y="3575"/>
              <a:ext cx="101" cy="10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411" name="Line 2891"/>
            <p:cNvSpPr>
              <a:spLocks noChangeShapeType="1"/>
            </p:cNvSpPr>
            <p:nvPr/>
          </p:nvSpPr>
          <p:spPr bwMode="auto">
            <a:xfrm flipV="1">
              <a:off x="5175" y="3640"/>
              <a:ext cx="40" cy="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412" name="Line 2892"/>
            <p:cNvSpPr>
              <a:spLocks noChangeShapeType="1"/>
            </p:cNvSpPr>
            <p:nvPr/>
          </p:nvSpPr>
          <p:spPr bwMode="auto">
            <a:xfrm flipH="1" flipV="1">
              <a:off x="3347" y="2527"/>
              <a:ext cx="1743" cy="23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413" name="Line 2893"/>
            <p:cNvSpPr>
              <a:spLocks noChangeShapeType="1"/>
            </p:cNvSpPr>
            <p:nvPr/>
          </p:nvSpPr>
          <p:spPr bwMode="auto">
            <a:xfrm flipH="1" flipV="1">
              <a:off x="3306" y="2831"/>
              <a:ext cx="1743" cy="23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414" name="Line 2894"/>
            <p:cNvSpPr>
              <a:spLocks noChangeShapeType="1"/>
            </p:cNvSpPr>
            <p:nvPr/>
          </p:nvSpPr>
          <p:spPr bwMode="auto">
            <a:xfrm>
              <a:off x="3347" y="2992"/>
              <a:ext cx="1743" cy="23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415" name="Line 2895"/>
            <p:cNvSpPr>
              <a:spLocks noChangeShapeType="1"/>
            </p:cNvSpPr>
            <p:nvPr/>
          </p:nvSpPr>
          <p:spPr bwMode="auto">
            <a:xfrm>
              <a:off x="3306" y="3292"/>
              <a:ext cx="1743" cy="23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416" name="Line 2896"/>
            <p:cNvSpPr>
              <a:spLocks noChangeShapeType="1"/>
            </p:cNvSpPr>
            <p:nvPr/>
          </p:nvSpPr>
          <p:spPr bwMode="auto">
            <a:xfrm flipH="1" flipV="1">
              <a:off x="3343" y="3377"/>
              <a:ext cx="1739" cy="149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417" name="Line 2897"/>
            <p:cNvSpPr>
              <a:spLocks noChangeShapeType="1"/>
            </p:cNvSpPr>
            <p:nvPr/>
          </p:nvSpPr>
          <p:spPr bwMode="auto">
            <a:xfrm flipH="1" flipV="1">
              <a:off x="3347" y="804"/>
              <a:ext cx="1743" cy="235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418" name="Line 2898"/>
            <p:cNvSpPr>
              <a:spLocks noChangeShapeType="1"/>
            </p:cNvSpPr>
            <p:nvPr/>
          </p:nvSpPr>
          <p:spPr bwMode="auto">
            <a:xfrm flipH="1" flipV="1">
              <a:off x="3306" y="1107"/>
              <a:ext cx="1743" cy="231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419" name="Line 2899"/>
            <p:cNvSpPr>
              <a:spLocks noChangeShapeType="1"/>
            </p:cNvSpPr>
            <p:nvPr/>
          </p:nvSpPr>
          <p:spPr bwMode="auto">
            <a:xfrm flipH="1" flipV="1">
              <a:off x="3314" y="723"/>
              <a:ext cx="1743" cy="15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420" name="Line 2900"/>
            <p:cNvSpPr>
              <a:spLocks noChangeShapeType="1"/>
            </p:cNvSpPr>
            <p:nvPr/>
          </p:nvSpPr>
          <p:spPr bwMode="auto">
            <a:xfrm flipH="1" flipV="1">
              <a:off x="3343" y="420"/>
              <a:ext cx="1739" cy="153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421" name="Line 2901"/>
            <p:cNvSpPr>
              <a:spLocks noChangeShapeType="1"/>
            </p:cNvSpPr>
            <p:nvPr/>
          </p:nvSpPr>
          <p:spPr bwMode="auto">
            <a:xfrm flipH="1" flipV="1">
              <a:off x="4135" y="480"/>
              <a:ext cx="65" cy="16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422" name="Line 2902"/>
            <p:cNvSpPr>
              <a:spLocks noChangeShapeType="1"/>
            </p:cNvSpPr>
            <p:nvPr/>
          </p:nvSpPr>
          <p:spPr bwMode="auto">
            <a:xfrm flipH="1" flipV="1">
              <a:off x="4103" y="448"/>
              <a:ext cx="32" cy="32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423" name="Line 2903"/>
            <p:cNvSpPr>
              <a:spLocks noChangeShapeType="1"/>
            </p:cNvSpPr>
            <p:nvPr/>
          </p:nvSpPr>
          <p:spPr bwMode="auto">
            <a:xfrm flipH="1" flipV="1">
              <a:off x="4087" y="420"/>
              <a:ext cx="16" cy="2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424" name="Line 2904"/>
            <p:cNvSpPr>
              <a:spLocks noChangeShapeType="1"/>
            </p:cNvSpPr>
            <p:nvPr/>
          </p:nvSpPr>
          <p:spPr bwMode="auto">
            <a:xfrm>
              <a:off x="3326" y="420"/>
              <a:ext cx="1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425" name="Line 2905"/>
            <p:cNvSpPr>
              <a:spLocks noChangeShapeType="1"/>
            </p:cNvSpPr>
            <p:nvPr/>
          </p:nvSpPr>
          <p:spPr bwMode="auto">
            <a:xfrm>
              <a:off x="3537" y="420"/>
              <a:ext cx="4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426" name="Line 2906"/>
            <p:cNvSpPr>
              <a:spLocks noChangeShapeType="1"/>
            </p:cNvSpPr>
            <p:nvPr/>
          </p:nvSpPr>
          <p:spPr bwMode="auto">
            <a:xfrm>
              <a:off x="3634" y="420"/>
              <a:ext cx="2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427" name="Line 2907"/>
            <p:cNvSpPr>
              <a:spLocks noChangeShapeType="1"/>
            </p:cNvSpPr>
            <p:nvPr/>
          </p:nvSpPr>
          <p:spPr bwMode="auto">
            <a:xfrm>
              <a:off x="3961" y="420"/>
              <a:ext cx="4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428" name="Line 2908"/>
            <p:cNvSpPr>
              <a:spLocks noChangeShapeType="1"/>
            </p:cNvSpPr>
            <p:nvPr/>
          </p:nvSpPr>
          <p:spPr bwMode="auto">
            <a:xfrm>
              <a:off x="4062" y="420"/>
              <a:ext cx="2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429" name="Line 2909"/>
            <p:cNvSpPr>
              <a:spLocks noChangeShapeType="1"/>
            </p:cNvSpPr>
            <p:nvPr/>
          </p:nvSpPr>
          <p:spPr bwMode="auto">
            <a:xfrm>
              <a:off x="4390" y="420"/>
              <a:ext cx="4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430" name="Line 2910"/>
            <p:cNvSpPr>
              <a:spLocks noChangeShapeType="1"/>
            </p:cNvSpPr>
            <p:nvPr/>
          </p:nvSpPr>
          <p:spPr bwMode="auto">
            <a:xfrm>
              <a:off x="4487" y="420"/>
              <a:ext cx="2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431" name="Line 2911"/>
            <p:cNvSpPr>
              <a:spLocks noChangeShapeType="1"/>
            </p:cNvSpPr>
            <p:nvPr/>
          </p:nvSpPr>
          <p:spPr bwMode="auto">
            <a:xfrm>
              <a:off x="4819" y="420"/>
              <a:ext cx="4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432" name="Line 2912"/>
            <p:cNvSpPr>
              <a:spLocks noChangeShapeType="1"/>
            </p:cNvSpPr>
            <p:nvPr/>
          </p:nvSpPr>
          <p:spPr bwMode="auto">
            <a:xfrm>
              <a:off x="4916" y="420"/>
              <a:ext cx="15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433" name="Line 2913"/>
            <p:cNvSpPr>
              <a:spLocks noChangeShapeType="1"/>
            </p:cNvSpPr>
            <p:nvPr/>
          </p:nvSpPr>
          <p:spPr bwMode="auto">
            <a:xfrm>
              <a:off x="3326" y="3680"/>
              <a:ext cx="15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434" name="Line 2914"/>
            <p:cNvSpPr>
              <a:spLocks noChangeShapeType="1"/>
            </p:cNvSpPr>
            <p:nvPr/>
          </p:nvSpPr>
          <p:spPr bwMode="auto">
            <a:xfrm>
              <a:off x="3537" y="3680"/>
              <a:ext cx="4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435" name="Line 2915"/>
            <p:cNvSpPr>
              <a:spLocks noChangeShapeType="1"/>
            </p:cNvSpPr>
            <p:nvPr/>
          </p:nvSpPr>
          <p:spPr bwMode="auto">
            <a:xfrm>
              <a:off x="3634" y="3680"/>
              <a:ext cx="2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436" name="Line 2916"/>
            <p:cNvSpPr>
              <a:spLocks noChangeShapeType="1"/>
            </p:cNvSpPr>
            <p:nvPr/>
          </p:nvSpPr>
          <p:spPr bwMode="auto">
            <a:xfrm>
              <a:off x="3961" y="3680"/>
              <a:ext cx="4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437" name="Line 2917"/>
            <p:cNvSpPr>
              <a:spLocks noChangeShapeType="1"/>
            </p:cNvSpPr>
            <p:nvPr/>
          </p:nvSpPr>
          <p:spPr bwMode="auto">
            <a:xfrm>
              <a:off x="4062" y="3680"/>
              <a:ext cx="2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438" name="Line 2918"/>
            <p:cNvSpPr>
              <a:spLocks noChangeShapeType="1"/>
            </p:cNvSpPr>
            <p:nvPr/>
          </p:nvSpPr>
          <p:spPr bwMode="auto">
            <a:xfrm>
              <a:off x="4390" y="3680"/>
              <a:ext cx="4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439" name="Line 2919"/>
            <p:cNvSpPr>
              <a:spLocks noChangeShapeType="1"/>
            </p:cNvSpPr>
            <p:nvPr/>
          </p:nvSpPr>
          <p:spPr bwMode="auto">
            <a:xfrm>
              <a:off x="4487" y="3680"/>
              <a:ext cx="2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440" name="Line 2920"/>
            <p:cNvSpPr>
              <a:spLocks noChangeShapeType="1"/>
            </p:cNvSpPr>
            <p:nvPr/>
          </p:nvSpPr>
          <p:spPr bwMode="auto">
            <a:xfrm>
              <a:off x="4819" y="3680"/>
              <a:ext cx="44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  <p:sp>
          <p:nvSpPr>
            <p:cNvPr id="238441" name="Line 2921"/>
            <p:cNvSpPr>
              <a:spLocks noChangeShapeType="1"/>
            </p:cNvSpPr>
            <p:nvPr/>
          </p:nvSpPr>
          <p:spPr bwMode="auto">
            <a:xfrm>
              <a:off x="4916" y="3680"/>
              <a:ext cx="15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kumimoji="1" lang="zh-CN" altLang="en-US" sz="3600" b="1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8763066"/>
      </p:ext>
    </p:extLst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238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238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238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0" dur="500"/>
                                        <p:tgtEl>
                                          <p:spTgt spid="238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381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8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7" dur="500"/>
                                        <p:tgtEl>
                                          <p:spTgt spid="2381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8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17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381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2381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2381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2381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4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41" dur="500"/>
                                        <p:tgtEl>
                                          <p:spTgt spid="238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3" presetID="4" presetClass="entr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45" dur="500"/>
                                        <p:tgtEl>
                                          <p:spTgt spid="238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0" dur="500"/>
                                        <p:tgtEl>
                                          <p:spTgt spid="238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2" presetID="4" presetClass="entr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54" dur="500"/>
                                        <p:tgtEl>
                                          <p:spTgt spid="238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4" presetClass="exit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8" dur="500"/>
                                        <p:tgtEl>
                                          <p:spTgt spid="2382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8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4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64" dur="500"/>
                                        <p:tgtEl>
                                          <p:spTgt spid="238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66" presetID="4" presetClass="entr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68" dur="500"/>
                                        <p:tgtEl>
                                          <p:spTgt spid="238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70" presetID="4" presetClass="entr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2" dur="500"/>
                                        <p:tgtEl>
                                          <p:spTgt spid="238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1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77" dur="500"/>
                                        <p:tgtEl>
                                          <p:spTgt spid="238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500"/>
                                        <p:tgtEl>
                                          <p:spTgt spid="238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7" dur="500"/>
                                        <p:tgtEl>
                                          <p:spTgt spid="238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 nodeType="clickPar">
                      <p:stCondLst>
                        <p:cond delay="indefinite"/>
                      </p:stCondLst>
                      <p:childTnLst>
                        <p:par>
                          <p:cTn id="8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0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2" dur="500"/>
                                        <p:tgtEl>
                                          <p:spTgt spid="238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4" dur="500"/>
                                        <p:tgtEl>
                                          <p:spTgt spid="2382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8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9" dur="500"/>
                                        <p:tgtEl>
                                          <p:spTgt spid="238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1" dur="500"/>
                                        <p:tgtEl>
                                          <p:spTgt spid="2382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8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 nodeType="clickPar">
                      <p:stCondLst>
                        <p:cond delay="indefinite"/>
                      </p:stCondLst>
                      <p:childTnLst>
                        <p:par>
                          <p:cTn id="10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7" dur="500"/>
                                        <p:tgtEl>
                                          <p:spTgt spid="238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 nodeType="clickPar">
                      <p:stCondLst>
                        <p:cond delay="indefinite"/>
                      </p:stCondLst>
                      <p:childTnLst>
                        <p:par>
                          <p:cTn id="10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2" dur="500"/>
                                        <p:tgtEl>
                                          <p:spTgt spid="238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2382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8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 nodeType="clickPar">
                      <p:stCondLst>
                        <p:cond delay="indefinite"/>
                      </p:stCondLst>
                      <p:childTnLst>
                        <p:par>
                          <p:cTn id="1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0" dur="500"/>
                                        <p:tgtEl>
                                          <p:spTgt spid="238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 nodeType="clickPar">
                      <p:stCondLst>
                        <p:cond delay="indefinite"/>
                      </p:stCondLst>
                      <p:childTnLst>
                        <p:par>
                          <p:cTn id="1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3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5" dur="500"/>
                                        <p:tgtEl>
                                          <p:spTgt spid="238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 nodeType="clickPar">
                      <p:stCondLst>
                        <p:cond delay="indefinite"/>
                      </p:stCondLst>
                      <p:childTnLst>
                        <p:par>
                          <p:cTn id="1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8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0" dur="500"/>
                                        <p:tgtEl>
                                          <p:spTgt spid="238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4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32" dur="500"/>
                                        <p:tgtEl>
                                          <p:spTgt spid="2382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8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3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7" dur="500"/>
                                        <p:tgtEl>
                                          <p:spTgt spid="238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39" dur="500"/>
                                        <p:tgtEl>
                                          <p:spTgt spid="2382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8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 nodeType="clickPar">
                      <p:stCondLst>
                        <p:cond delay="indefinite"/>
                      </p:stCondLst>
                      <p:childTnLst>
                        <p:par>
                          <p:cTn id="1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3" presetID="1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45" dur="500"/>
                                        <p:tgtEl>
                                          <p:spTgt spid="238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 nodeType="clickPar">
                      <p:stCondLst>
                        <p:cond delay="indefinite"/>
                      </p:stCondLst>
                      <p:childTnLst>
                        <p:par>
                          <p:cTn id="1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0" dur="500"/>
                                        <p:tgtEl>
                                          <p:spTgt spid="238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 nodeType="clickPar">
                      <p:stCondLst>
                        <p:cond delay="indefinite"/>
                      </p:stCondLst>
                      <p:childTnLst>
                        <p:par>
                          <p:cTn id="1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5" dur="500"/>
                                        <p:tgtEl>
                                          <p:spTgt spid="238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6" fill="hold" nodeType="clickPar">
                      <p:stCondLst>
                        <p:cond delay="indefinite"/>
                      </p:stCondLst>
                      <p:childTnLst>
                        <p:par>
                          <p:cTn id="1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0" dur="500"/>
                                        <p:tgtEl>
                                          <p:spTgt spid="238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8195" grpId="0" autoUpdateAnimBg="0"/>
      <p:bldP spid="238196" grpId="0" autoUpdateAnimBg="0"/>
      <p:bldP spid="238197" grpId="0" animBg="1"/>
      <p:bldP spid="238204" grpId="0" animBg="1"/>
      <p:bldP spid="238224" grpId="0" animBg="1"/>
      <p:bldP spid="238224" grpId="1" animBg="1"/>
      <p:bldP spid="238254" grpId="0" animBg="1"/>
      <p:bldP spid="238254" grpId="1" animBg="1"/>
      <p:bldP spid="238271" grpId="0" autoUpdateAnimBg="0"/>
      <p:bldP spid="238272" grpId="0" autoUpdateAnimBg="0"/>
      <p:bldP spid="238288" grpId="0" autoUpdateAnimBg="0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4334" name="Picture 1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24288" y="641350"/>
            <a:ext cx="2298700" cy="57927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84322" name="Text Box 2"/>
          <p:cNvSpPr txBox="1">
            <a:spLocks noChangeArrowheads="1"/>
          </p:cNvSpPr>
          <p:nvPr/>
        </p:nvSpPr>
        <p:spPr bwMode="auto">
          <a:xfrm>
            <a:off x="95250" y="63500"/>
            <a:ext cx="7720013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⑵ </a:t>
            </a:r>
            <a:r>
              <a:rPr kumimoji="1" lang="zh-CN" altLang="en-US" sz="40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装配图中弹簧的画法</a:t>
            </a:r>
          </a:p>
        </p:txBody>
      </p:sp>
      <p:sp>
        <p:nvSpPr>
          <p:cNvPr id="184329" name="AutoShape 9"/>
          <p:cNvSpPr>
            <a:spLocks noChangeArrowheads="1"/>
          </p:cNvSpPr>
          <p:nvPr/>
        </p:nvSpPr>
        <p:spPr bwMode="auto">
          <a:xfrm rot="1466529">
            <a:off x="5310188" y="4414838"/>
            <a:ext cx="974725" cy="231775"/>
          </a:xfrm>
          <a:prstGeom prst="leftArrow">
            <a:avLst>
              <a:gd name="adj1" fmla="val 32694"/>
              <a:gd name="adj2" fmla="val 155077"/>
            </a:avLst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  <p:sp>
        <p:nvSpPr>
          <p:cNvPr id="184330" name="AutoShape 10"/>
          <p:cNvSpPr>
            <a:spLocks noChangeArrowheads="1"/>
          </p:cNvSpPr>
          <p:nvPr/>
        </p:nvSpPr>
        <p:spPr bwMode="auto">
          <a:xfrm rot="-23228855">
            <a:off x="3646488" y="4851400"/>
            <a:ext cx="984250" cy="209550"/>
          </a:xfrm>
          <a:prstGeom prst="notchedRightArrow">
            <a:avLst>
              <a:gd name="adj1" fmla="val 44444"/>
              <a:gd name="adj2" fmla="val 198121"/>
            </a:avLst>
          </a:prstGeom>
          <a:solidFill>
            <a:schemeClr val="accent1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000" tIns="46800" rIns="90000" bIns="46800" anchor="ctr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  <p:sp>
        <p:nvSpPr>
          <p:cNvPr id="184332" name="Text Box 12"/>
          <p:cNvSpPr txBox="1">
            <a:spLocks noChangeArrowheads="1"/>
          </p:cNvSpPr>
          <p:nvPr/>
        </p:nvSpPr>
        <p:spPr bwMode="auto">
          <a:xfrm>
            <a:off x="111125" y="757238"/>
            <a:ext cx="3436938" cy="26543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2800" b="1">
                <a:solidFill>
                  <a:srgbClr val="000000"/>
                </a:solidFill>
                <a:latin typeface="宋体" pitchFamily="2" charset="-122"/>
              </a:rPr>
              <a:t>    </a:t>
            </a:r>
            <a:r>
              <a:rPr kumimoji="1" lang="zh-CN" altLang="en-US" sz="2800" b="1">
                <a:solidFill>
                  <a:srgbClr val="000000"/>
                </a:solidFill>
                <a:latin typeface="宋体" pitchFamily="2" charset="-122"/>
              </a:rPr>
              <a:t>弹簧各圈取省略画法后，其后面被挡住的结构一般不画。可见轮廓线只画到弹簧钢丝的断面轮廓或中心线处。</a:t>
            </a:r>
          </a:p>
        </p:txBody>
      </p:sp>
      <p:sp>
        <p:nvSpPr>
          <p:cNvPr id="184335" name="Text Box 15"/>
          <p:cNvSpPr txBox="1">
            <a:spLocks noChangeArrowheads="1"/>
          </p:cNvSpPr>
          <p:nvPr/>
        </p:nvSpPr>
        <p:spPr bwMode="auto">
          <a:xfrm>
            <a:off x="76200" y="3595688"/>
            <a:ext cx="3613150" cy="946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2800" b="1">
                <a:solidFill>
                  <a:srgbClr val="000000"/>
                </a:solidFill>
                <a:latin typeface="宋体" pitchFamily="2" charset="-122"/>
              </a:rPr>
              <a:t>    </a:t>
            </a:r>
            <a:r>
              <a:rPr kumimoji="1" lang="zh-CN" altLang="en-US" sz="2800" b="1">
                <a:solidFill>
                  <a:srgbClr val="000000"/>
                </a:solidFill>
                <a:latin typeface="宋体" pitchFamily="2" charset="-122"/>
              </a:rPr>
              <a:t>簧丝直径≤</a:t>
            </a:r>
            <a:r>
              <a:rPr kumimoji="1" lang="en-US" altLang="zh-CN" sz="2800" b="1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2mm</a:t>
            </a:r>
            <a:r>
              <a:rPr kumimoji="1" lang="zh-CN" altLang="en-US" sz="2800" b="1">
                <a:solidFill>
                  <a:srgbClr val="000000"/>
                </a:solidFill>
                <a:latin typeface="宋体" pitchFamily="2" charset="-122"/>
              </a:rPr>
              <a:t>的断面可用涂黑表示。</a:t>
            </a:r>
          </a:p>
        </p:txBody>
      </p:sp>
      <p:sp>
        <p:nvSpPr>
          <p:cNvPr id="184336" name="Text Box 16"/>
          <p:cNvSpPr txBox="1">
            <a:spLocks noChangeArrowheads="1"/>
          </p:cNvSpPr>
          <p:nvPr/>
        </p:nvSpPr>
        <p:spPr bwMode="auto">
          <a:xfrm>
            <a:off x="88900" y="4654550"/>
            <a:ext cx="3978275" cy="946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2800" b="1">
                <a:solidFill>
                  <a:srgbClr val="000000"/>
                </a:solidFill>
                <a:latin typeface="宋体" pitchFamily="2" charset="-122"/>
              </a:rPr>
              <a:t>    </a:t>
            </a:r>
            <a:r>
              <a:rPr kumimoji="1" lang="zh-CN" altLang="en-US" sz="2800" b="1">
                <a:solidFill>
                  <a:srgbClr val="000000"/>
                </a:solidFill>
                <a:latin typeface="宋体" pitchFamily="2" charset="-122"/>
              </a:rPr>
              <a:t>簧丝直径</a:t>
            </a:r>
            <a:r>
              <a:rPr kumimoji="1" lang="zh-CN" altLang="en-US" sz="2800" b="1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＜</a:t>
            </a:r>
            <a:r>
              <a:rPr kumimoji="1" lang="en-US" altLang="zh-CN" sz="2800" b="1">
                <a:solidFill>
                  <a:srgbClr val="000000"/>
                </a:solidFill>
                <a:latin typeface="黑体" pitchFamily="2" charset="-122"/>
                <a:ea typeface="黑体" pitchFamily="2" charset="-122"/>
              </a:rPr>
              <a:t>1mm</a:t>
            </a:r>
            <a:r>
              <a:rPr kumimoji="1" lang="zh-CN" altLang="en-US" sz="2800" b="1">
                <a:solidFill>
                  <a:srgbClr val="000000"/>
                </a:solidFill>
                <a:latin typeface="宋体" pitchFamily="2" charset="-122"/>
              </a:rPr>
              <a:t>时，可采用示意画法。</a:t>
            </a:r>
          </a:p>
        </p:txBody>
      </p:sp>
      <p:pic>
        <p:nvPicPr>
          <p:cNvPr id="184337" name="Picture 17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15063" y="1281113"/>
            <a:ext cx="2762250" cy="49149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84338" name="AutoShape 18"/>
          <p:cNvSpPr>
            <a:spLocks noChangeArrowheads="1"/>
          </p:cNvSpPr>
          <p:nvPr/>
        </p:nvSpPr>
        <p:spPr bwMode="auto">
          <a:xfrm rot="1466529">
            <a:off x="8072438" y="3465513"/>
            <a:ext cx="974725" cy="231775"/>
          </a:xfrm>
          <a:prstGeom prst="leftArrow">
            <a:avLst>
              <a:gd name="adj1" fmla="val 32694"/>
              <a:gd name="adj2" fmla="val 155077"/>
            </a:avLst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49957339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84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843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1843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184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1843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4329" grpId="0" animBg="1"/>
      <p:bldP spid="184330" grpId="0" animBg="1"/>
      <p:bldP spid="184332" grpId="0"/>
      <p:bldP spid="184335" grpId="0"/>
      <p:bldP spid="184336" grpId="0"/>
      <p:bldP spid="184338" grpId="0" animBg="1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218" name="Text Box 2"/>
          <p:cNvSpPr txBox="1">
            <a:spLocks noChangeArrowheads="1"/>
          </p:cNvSpPr>
          <p:nvPr/>
        </p:nvSpPr>
        <p:spPr bwMode="auto">
          <a:xfrm>
            <a:off x="100013" y="3548063"/>
            <a:ext cx="9043987" cy="1311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4000" b="1">
                <a:solidFill>
                  <a:srgbClr val="000000"/>
                </a:solidFill>
              </a:rPr>
              <a:t>2</a:t>
            </a:r>
            <a:r>
              <a:rPr kumimoji="1" lang="zh-CN" altLang="en-US" sz="4000" b="1">
                <a:solidFill>
                  <a:srgbClr val="000000"/>
                </a:solidFill>
              </a:rPr>
              <a:t>、键、销的标记；滚动轴承代号的意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000" b="1">
                <a:solidFill>
                  <a:srgbClr val="000000"/>
                </a:solidFill>
              </a:rPr>
              <a:t>      义。</a:t>
            </a:r>
          </a:p>
        </p:txBody>
      </p:sp>
      <p:sp>
        <p:nvSpPr>
          <p:cNvPr id="137219" name="Text Box 3"/>
          <p:cNvSpPr txBox="1">
            <a:spLocks noChangeArrowheads="1"/>
          </p:cNvSpPr>
          <p:nvPr/>
        </p:nvSpPr>
        <p:spPr bwMode="auto">
          <a:xfrm>
            <a:off x="85725" y="1911350"/>
            <a:ext cx="9058275" cy="1311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4000" b="1">
                <a:solidFill>
                  <a:srgbClr val="000000"/>
                </a:solidFill>
              </a:rPr>
              <a:t>1</a:t>
            </a:r>
            <a:r>
              <a:rPr kumimoji="1" lang="zh-CN" altLang="en-US" sz="4000" b="1">
                <a:solidFill>
                  <a:srgbClr val="000000"/>
                </a:solidFill>
              </a:rPr>
              <a:t>、键连接、销连接、滚动轴承、齿轮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000" b="1">
                <a:solidFill>
                  <a:srgbClr val="000000"/>
                </a:solidFill>
              </a:rPr>
              <a:t>      的画法。</a:t>
            </a:r>
          </a:p>
        </p:txBody>
      </p:sp>
      <p:sp>
        <p:nvSpPr>
          <p:cNvPr id="137220" name="Text Box 4"/>
          <p:cNvSpPr txBox="1">
            <a:spLocks noChangeArrowheads="1"/>
          </p:cNvSpPr>
          <p:nvPr/>
        </p:nvSpPr>
        <p:spPr bwMode="auto">
          <a:xfrm>
            <a:off x="122238" y="4894263"/>
            <a:ext cx="9021762" cy="8239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4000" b="1">
                <a:solidFill>
                  <a:srgbClr val="000000"/>
                </a:solidFill>
              </a:rPr>
              <a:t>3</a:t>
            </a:r>
            <a:r>
              <a:rPr kumimoji="1" lang="zh-CN" altLang="en-US" sz="4000" b="1">
                <a:solidFill>
                  <a:srgbClr val="000000"/>
                </a:solidFill>
              </a:rPr>
              <a:t>、自学齿轮几何尺寸的计算。</a:t>
            </a:r>
          </a:p>
        </p:txBody>
      </p:sp>
      <p:sp>
        <p:nvSpPr>
          <p:cNvPr id="137221" name="Text Box 5"/>
          <p:cNvSpPr txBox="1">
            <a:spLocks noChangeArrowheads="1"/>
          </p:cNvSpPr>
          <p:nvPr/>
        </p:nvSpPr>
        <p:spPr bwMode="auto">
          <a:xfrm>
            <a:off x="3025775" y="196850"/>
            <a:ext cx="2940050" cy="8239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76200">
                <a:pattFill prst="trellis">
                  <a:fgClr>
                    <a:srgbClr val="FF0066"/>
                  </a:fgClr>
                  <a:bgClr>
                    <a:srgbClr val="FFFF00"/>
                  </a:bgClr>
                </a:patt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en-US" altLang="zh-CN" sz="4800" b="1">
                <a:solidFill>
                  <a:srgbClr val="FF3300"/>
                </a:solidFill>
              </a:rPr>
              <a:t>   </a:t>
            </a:r>
            <a:r>
              <a:rPr kumimoji="1" lang="zh-CN" altLang="en-US" sz="4800" b="1">
                <a:solidFill>
                  <a:srgbClr val="FF0000"/>
                </a:solidFill>
                <a:latin typeface="黑体" pitchFamily="2" charset="-122"/>
                <a:ea typeface="黑体" pitchFamily="2" charset="-122"/>
              </a:rPr>
              <a:t>小  结</a:t>
            </a:r>
            <a:r>
              <a:rPr kumimoji="1" lang="zh-CN" altLang="en-US" sz="4800" b="1">
                <a:solidFill>
                  <a:srgbClr val="FF3300"/>
                </a:solidFill>
              </a:rPr>
              <a:t>   </a:t>
            </a:r>
            <a:endParaRPr kumimoji="1" lang="zh-CN" altLang="en-US" sz="4800" b="1">
              <a:solidFill>
                <a:srgbClr val="FF3300"/>
              </a:solidFill>
              <a:sym typeface="Monotype Sorts" pitchFamily="2" charset="2"/>
            </a:endParaRPr>
          </a:p>
        </p:txBody>
      </p:sp>
      <p:sp>
        <p:nvSpPr>
          <p:cNvPr id="137222" name="Text Box 6"/>
          <p:cNvSpPr txBox="1">
            <a:spLocks noChangeArrowheads="1"/>
          </p:cNvSpPr>
          <p:nvPr/>
        </p:nvSpPr>
        <p:spPr bwMode="auto">
          <a:xfrm>
            <a:off x="85725" y="1052513"/>
            <a:ext cx="419417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1" lang="zh-CN" altLang="en-US" sz="4000" b="1">
                <a:solidFill>
                  <a:srgbClr val="FF0000"/>
                </a:solidFill>
                <a:ea typeface="黑体" pitchFamily="2" charset="-122"/>
              </a:rPr>
              <a:t>重点掌握：</a:t>
            </a:r>
          </a:p>
        </p:txBody>
      </p:sp>
      <p:sp>
        <p:nvSpPr>
          <p:cNvPr id="137225" name="AutoShape 9">
            <a:hlinkClick r:id="rId2" action="ppaction://hlinksldjump" highlightClick="1"/>
          </p:cNvPr>
          <p:cNvSpPr>
            <a:spLocks noChangeArrowheads="1"/>
          </p:cNvSpPr>
          <p:nvPr/>
        </p:nvSpPr>
        <p:spPr bwMode="auto">
          <a:xfrm>
            <a:off x="8610600" y="6318250"/>
            <a:ext cx="533400" cy="533400"/>
          </a:xfrm>
          <a:prstGeom prst="actionButtonReturn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kumimoji="1" lang="zh-CN" altLang="en-US" sz="3600" b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49138074"/>
      </p:ext>
    </p:extLst>
  </p:cSld>
  <p:clrMapOvr>
    <a:masterClrMapping/>
  </p:clrMapOvr>
  <p:transition spd="med">
    <p:pull dir="d"/>
  </p:transition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空演示文稿">
  <a:themeElements>
    <a:clrScheme name="空演示文稿 1">
      <a:dk1>
        <a:srgbClr val="000000"/>
      </a:dk1>
      <a:lt1>
        <a:srgbClr val="FFFFFF"/>
      </a:lt1>
      <a:dk2>
        <a:srgbClr val="000000"/>
      </a:dk2>
      <a:lt2>
        <a:srgbClr val="969696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空演示文稿">
      <a:majorFont>
        <a:latin typeface="Times New Roman"/>
        <a:ea typeface="宋体"/>
        <a:cs typeface=""/>
      </a:majorFont>
      <a:minorFont>
        <a:latin typeface="Times New Roman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>
          <a:noFill/>
        </a:ln>
        <a:effectLst/>
        <a:extLst>
          <a:ext uri="{909E8E84-426E-40DD-AFC4-6F175D3DCCD1}">
            <a14:hiddenFill xmlns:a14="http://schemas.microsoft.com/office/drawing/2010/main">
              <a:solidFill>
                <a:schemeClr val="accent1"/>
              </a:solidFill>
            </a14:hiddenFill>
          </a:ext>
          <a:ext uri="{91240B29-F687-4F45-9708-019B960494DF}">
            <a14:hiddenLine xmlns:a14="http://schemas.microsoft.com/office/drawing/2010/main"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zh-CN" altLang="en-US" sz="36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itchFamily="18" charset="0"/>
            <a:ea typeface="宋体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>
          <a:noFill/>
        </a:ln>
        <a:effectLst/>
        <a:extLst>
          <a:ext uri="{909E8E84-426E-40DD-AFC4-6F175D3DCCD1}">
            <a14:hiddenFill xmlns:a14="http://schemas.microsoft.com/office/drawing/2010/main">
              <a:solidFill>
                <a:schemeClr val="accent1"/>
              </a:solidFill>
            </a14:hiddenFill>
          </a:ext>
          <a:ext uri="{91240B29-F687-4F45-9708-019B960494DF}">
            <a14:hiddenLine xmlns:a14="http://schemas.microsoft.com/office/drawing/2010/main"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zh-CN" altLang="en-US" sz="36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itchFamily="18" charset="0"/>
            <a:ea typeface="宋体" pitchFamily="2" charset="-122"/>
          </a:defRPr>
        </a:defPPr>
      </a:lstStyle>
    </a:lnDef>
  </a:objectDefaults>
  <a:extraClrSchemeLst>
    <a:extraClrScheme>
      <a:clrScheme name="空演示文稿 1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空演示文稿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33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空演示文稿 3">
        <a:dk1>
          <a:srgbClr val="000000"/>
        </a:dk1>
        <a:lt1>
          <a:srgbClr val="FFFFCC"/>
        </a:lt1>
        <a:dk2>
          <a:srgbClr val="999933"/>
        </a:dk2>
        <a:lt2>
          <a:srgbClr val="808000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空演示文稿 4">
        <a:dk1>
          <a:srgbClr val="000000"/>
        </a:dk1>
        <a:lt1>
          <a:srgbClr val="FFFFFF"/>
        </a:lt1>
        <a:dk2>
          <a:srgbClr val="000000"/>
        </a:dk2>
        <a:lt2>
          <a:srgbClr val="393939"/>
        </a:lt2>
        <a:accent1>
          <a:srgbClr val="CBCBCB"/>
        </a:accent1>
        <a:accent2>
          <a:srgbClr val="868686"/>
        </a:accent2>
        <a:accent3>
          <a:srgbClr val="FFFFFF"/>
        </a:accent3>
        <a:accent4>
          <a:srgbClr val="000000"/>
        </a:accent4>
        <a:accent5>
          <a:srgbClr val="E2E2E2"/>
        </a:accent5>
        <a:accent6>
          <a:srgbClr val="797979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空演示文稿 5">
        <a:dk1>
          <a:srgbClr val="000000"/>
        </a:dk1>
        <a:lt1>
          <a:srgbClr val="FFFFFF"/>
        </a:lt1>
        <a:dk2>
          <a:srgbClr val="000000"/>
        </a:dk2>
        <a:lt2>
          <a:srgbClr val="9F9F9F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空演示文稿 6">
        <a:dk1>
          <a:srgbClr val="000000"/>
        </a:dk1>
        <a:lt1>
          <a:srgbClr val="FFFFFF"/>
        </a:lt1>
        <a:dk2>
          <a:srgbClr val="000000"/>
        </a:dk2>
        <a:lt2>
          <a:srgbClr val="868686"/>
        </a:lt2>
        <a:accent1>
          <a:srgbClr val="CBCBCB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E2E2E2"/>
        </a:accent5>
        <a:accent6>
          <a:srgbClr val="005CE7"/>
        </a:accent6>
        <a:hlink>
          <a:srgbClr val="FF0033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空演示文稿 7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Override1.xml><?xml version="1.0" encoding="utf-8"?>
<a:themeOverride xmlns:a="http://schemas.openxmlformats.org/drawingml/2006/main">
  <a:clrScheme name="">
    <a:dk1>
      <a:srgbClr val="000000"/>
    </a:dk1>
    <a:lt1>
      <a:srgbClr val="FFFFFF"/>
    </a:lt1>
    <a:dk2>
      <a:srgbClr val="000000"/>
    </a:dk2>
    <a:lt2>
      <a:srgbClr val="969696"/>
    </a:lt2>
    <a:accent1>
      <a:srgbClr val="00CC99"/>
    </a:accent1>
    <a:accent2>
      <a:srgbClr val="3333CC"/>
    </a:accent2>
    <a:accent3>
      <a:srgbClr val="FFFFFF"/>
    </a:accent3>
    <a:accent4>
      <a:srgbClr val="000000"/>
    </a:accent4>
    <a:accent5>
      <a:srgbClr val="AAE2CA"/>
    </a:accent5>
    <a:accent6>
      <a:srgbClr val="2D2DB9"/>
    </a:accent6>
    <a:hlink>
      <a:srgbClr val="FF0000"/>
    </a:hlink>
    <a:folHlink>
      <a:srgbClr val="B2B2B2"/>
    </a:folHlink>
  </a:clrScheme>
</a:themeOverride>
</file>

<file path=ppt/theme/themeOverride2.xml><?xml version="1.0" encoding="utf-8"?>
<a:themeOverride xmlns:a="http://schemas.openxmlformats.org/drawingml/2006/main">
  <a:clrScheme name="">
    <a:dk1>
      <a:srgbClr val="000000"/>
    </a:dk1>
    <a:lt1>
      <a:srgbClr val="FFFFFF"/>
    </a:lt1>
    <a:dk2>
      <a:srgbClr val="000000"/>
    </a:dk2>
    <a:lt2>
      <a:srgbClr val="969696"/>
    </a:lt2>
    <a:accent1>
      <a:srgbClr val="00CC99"/>
    </a:accent1>
    <a:accent2>
      <a:srgbClr val="3333CC"/>
    </a:accent2>
    <a:accent3>
      <a:srgbClr val="FFFFFF"/>
    </a:accent3>
    <a:accent4>
      <a:srgbClr val="000000"/>
    </a:accent4>
    <a:accent5>
      <a:srgbClr val="AAE2CA"/>
    </a:accent5>
    <a:accent6>
      <a:srgbClr val="2D2DB9"/>
    </a:accent6>
    <a:hlink>
      <a:srgbClr val="003300"/>
    </a:hlink>
    <a:folHlink>
      <a:srgbClr val="B2B2B2"/>
    </a:folHlink>
  </a:clr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otalTime>52</TotalTime>
  <Words>3917</Words>
  <Application>Microsoft Office PowerPoint</Application>
  <PresentationFormat>全屏显示(4:3)</PresentationFormat>
  <Paragraphs>526</Paragraphs>
  <Slides>87</Slides>
  <Notes>2</Notes>
  <HiddenSlides>0</HiddenSlides>
  <MMClips>0</MMClips>
  <ScaleCrop>false</ScaleCrop>
  <HeadingPairs>
    <vt:vector size="4" baseType="variant">
      <vt:variant>
        <vt:lpstr>主题</vt:lpstr>
      </vt:variant>
      <vt:variant>
        <vt:i4>1</vt:i4>
      </vt:variant>
      <vt:variant>
        <vt:lpstr>幻灯片标题</vt:lpstr>
      </vt:variant>
      <vt:variant>
        <vt:i4>87</vt:i4>
      </vt:variant>
    </vt:vector>
  </HeadingPairs>
  <TitlesOfParts>
    <vt:vector size="88" baseType="lpstr">
      <vt:lpstr>空演示文稿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一、键 连 接</vt:lpstr>
      <vt:lpstr>PowerPoint 演示文稿</vt:lpstr>
      <vt:lpstr>2.键连接的画法</vt:lpstr>
      <vt:lpstr>3.轴上键槽画法及尺寸注法</vt:lpstr>
      <vt:lpstr>4.轮毂上键槽画法及尺寸注法</vt:lpstr>
      <vt:lpstr>PowerPoint 演示文稿</vt:lpstr>
      <vt:lpstr>PowerPoint 演示文稿</vt:lpstr>
      <vt:lpstr>1. 销的功用、种类及标记</vt:lpstr>
      <vt:lpstr>2.销联接的画法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二、圆柱齿轮的画法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某同学</dc:creator>
  <cp:lastModifiedBy>某同学</cp:lastModifiedBy>
  <cp:revision>8</cp:revision>
  <dcterms:created xsi:type="dcterms:W3CDTF">2018-03-01T02:55:55Z</dcterms:created>
  <dcterms:modified xsi:type="dcterms:W3CDTF">2019-12-26T07:11:41Z</dcterms:modified>
</cp:coreProperties>
</file>